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56"/>
  </p:notesMasterIdLst>
  <p:handoutMasterIdLst>
    <p:handoutMasterId r:id="rId57"/>
  </p:handoutMasterIdLst>
  <p:sldIdLst>
    <p:sldId id="2147375685" r:id="rId5"/>
    <p:sldId id="258" r:id="rId6"/>
    <p:sldId id="321" r:id="rId7"/>
    <p:sldId id="2147375689" r:id="rId8"/>
    <p:sldId id="2147375672" r:id="rId9"/>
    <p:sldId id="2147375673" r:id="rId10"/>
    <p:sldId id="259" r:id="rId11"/>
    <p:sldId id="2147375684" r:id="rId12"/>
    <p:sldId id="2147375690" r:id="rId13"/>
    <p:sldId id="2147375691" r:id="rId14"/>
    <p:sldId id="2147375680" r:id="rId15"/>
    <p:sldId id="2147375812" r:id="rId16"/>
    <p:sldId id="2147375692" r:id="rId17"/>
    <p:sldId id="2147375841" r:id="rId18"/>
    <p:sldId id="2147375806" r:id="rId19"/>
    <p:sldId id="2147375842" r:id="rId20"/>
    <p:sldId id="2147375694" r:id="rId21"/>
    <p:sldId id="2147375817" r:id="rId22"/>
    <p:sldId id="2147375810" r:id="rId23"/>
    <p:sldId id="2147375807" r:id="rId24"/>
    <p:sldId id="2147375844" r:id="rId25"/>
    <p:sldId id="2147375843" r:id="rId26"/>
    <p:sldId id="2147375814" r:id="rId27"/>
    <p:sldId id="2147375830" r:id="rId28"/>
    <p:sldId id="2147375832" r:id="rId29"/>
    <p:sldId id="2147375833" r:id="rId30"/>
    <p:sldId id="2147375834" r:id="rId31"/>
    <p:sldId id="2147375835" r:id="rId32"/>
    <p:sldId id="2147375836" r:id="rId33"/>
    <p:sldId id="283" r:id="rId34"/>
    <p:sldId id="341" r:id="rId35"/>
    <p:sldId id="2147375816" r:id="rId36"/>
    <p:sldId id="2147375818" r:id="rId37"/>
    <p:sldId id="2147375819" r:id="rId38"/>
    <p:sldId id="2147375759" r:id="rId39"/>
    <p:sldId id="2147375760" r:id="rId40"/>
    <p:sldId id="2147375761" r:id="rId41"/>
    <p:sldId id="2147375762" r:id="rId42"/>
    <p:sldId id="2147375763" r:id="rId43"/>
    <p:sldId id="2147375764" r:id="rId44"/>
    <p:sldId id="2147375765" r:id="rId45"/>
    <p:sldId id="2147375808" r:id="rId46"/>
    <p:sldId id="2147375815" r:id="rId47"/>
    <p:sldId id="2147375821" r:id="rId48"/>
    <p:sldId id="2147375822" r:id="rId49"/>
    <p:sldId id="2147375820" r:id="rId50"/>
    <p:sldId id="2147375683" r:id="rId51"/>
    <p:sldId id="2147375837" r:id="rId52"/>
    <p:sldId id="309" r:id="rId53"/>
    <p:sldId id="310" r:id="rId54"/>
    <p:sldId id="311" r:id="rId5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1519992A-3D09-C08D-DBF5-95040AB9B37F}" name="Ceriann Howard (Public Health Wales - No. 2 Capital Quarter)" initials="CH(HWN2CQ" userId="S::Ceriann.Howard2@wales.nhs.uk::21820608-678a-4a54-aec7-0e03d16ea59c" providerId="AD"/>
  <p188:author id="{389AFE47-C33C-6317-5D80-394894170595}" name="Clare Powell (Public Health Wales)" initials="CW" userId="S::clare.powell2@wales.nhs.uk::d7f25bbe-a553-4284-9dbf-a45ba97dae4b" providerId="AD"/>
  <p188:author id="{61B49FA0-74B8-0DE4-8AD1-6D5180F0657F}" name="Ceriann Howard (Public Health Wales - No. 2 Capital Quarter)" initials="CQ" userId="S::ceriann.howard2@wales.nhs.uk::21820608-678a-4a54-aec7-0e03d16ea59c" providerId="AD"/>
  <p188:author id="{C11460A8-C1E2-2352-9CA8-9FFD42E0F657}" name="Clare Powell (Public Health Wales)" initials="CP" userId="S::Clare.Powell2@wales.nhs.uk::d7f25bbe-a553-4284-9dbf-a45ba97dae4b" providerId="AD"/>
  <p188:author id="{7C80A3C3-6E61-BCDB-5564-869A5EF3248E}" name="Carys Rees (Public Health Wales - No. 2 Capital Quarter)" initials="CR" userId="S::Carys.Rees8@wales.nhs.uk::b158f908-155c-451f-81aa-6b2e7effd62b" providerId="AD"/>
  <p188:author id="{8746E5C7-7D04-3168-181F-C184157DCD71}" name="Carys Rees (Public Health Wales - No. 2 Capital Quarter)" initials="CQ" userId="S::carys.rees8@wales.nhs.uk::b158f908-155c-451f-81aa-6b2e7effd62b"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Jodie Phillips (Public Health Wales - No. 2 Capital Quarter)" initials="JP(HW-N2CQ" lastIdx="12" clrIdx="0">
    <p:extLst>
      <p:ext uri="{19B8F6BF-5375-455C-9EA6-DF929625EA0E}">
        <p15:presenceInfo xmlns:p15="http://schemas.microsoft.com/office/powerpoint/2012/main" userId="S-1-5-21-978635462-3828570294-627434887-1192716" providerId="AD"/>
      </p:ext>
    </p:extLst>
  </p:cmAuthor>
  <p:cmAuthor id="2" name="Hannah Y. Lindsay (Public Health Wales - No. 2 Capital Quarter)" initials="HYL(HW-N2CQ" lastIdx="5" clrIdx="1">
    <p:extLst>
      <p:ext uri="{19B8F6BF-5375-455C-9EA6-DF929625EA0E}">
        <p15:presenceInfo xmlns:p15="http://schemas.microsoft.com/office/powerpoint/2012/main" userId="S-1-5-21-978635462-3828570294-627434887-1147744" providerId="AD"/>
      </p:ext>
    </p:extLst>
  </p:cmAuthor>
  <p:cmAuthor id="3" name="Lesley Lewis (Public Health Wales - No. 2 Capital Quarter)" initials="LL(HW-N2CQ" lastIdx="14" clrIdx="2">
    <p:extLst>
      <p:ext uri="{19B8F6BF-5375-455C-9EA6-DF929625EA0E}">
        <p15:presenceInfo xmlns:p15="http://schemas.microsoft.com/office/powerpoint/2012/main" userId="S-1-5-21-978635462-3828570294-627434887-913762" providerId="AD"/>
      </p:ext>
    </p:extLst>
  </p:cmAuthor>
  <p:cmAuthor id="4" name="Ashley Gould (Public Health Wales - No. 2 Capital Quarter)" initials="AG(HW-N2CQ" lastIdx="20" clrIdx="3">
    <p:extLst>
      <p:ext uri="{19B8F6BF-5375-455C-9EA6-DF929625EA0E}">
        <p15:presenceInfo xmlns:p15="http://schemas.microsoft.com/office/powerpoint/2012/main" userId="S-1-5-21-978635462-3828570294-627434887-274402" providerId="AD"/>
      </p:ext>
    </p:extLst>
  </p:cmAuthor>
  <p:cmAuthor id="5" name="James Field (Public Health Wales - No. 2 Capital Quarter)" initials="JQ" lastIdx="13" clrIdx="4">
    <p:extLst>
      <p:ext uri="{19B8F6BF-5375-455C-9EA6-DF929625EA0E}">
        <p15:presenceInfo xmlns:p15="http://schemas.microsoft.com/office/powerpoint/2012/main" userId="S::james.field@wales.nhs.uk::7456450a-a083-4289-9b33-e13e318a5e8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2E7F0"/>
    <a:srgbClr val="212A73"/>
    <a:srgbClr val="29B8CE"/>
    <a:srgbClr val="00A7A7"/>
    <a:srgbClr val="FFDC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6A90AB1-0549-B0F7-1FD9-31201F2FA4F3}" v="53" dt="2026-02-05T08:36:23.167"/>
    <p1510:client id="{FF03B93C-7EED-4926-A25F-E5F700AD87C4}" v="7" dt="2026-02-05T13:09:08.828"/>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5201" autoAdjust="0"/>
  </p:normalViewPr>
  <p:slideViewPr>
    <p:cSldViewPr snapToGrid="0">
      <p:cViewPr varScale="1">
        <p:scale>
          <a:sx n="79" d="100"/>
          <a:sy n="79" d="100"/>
        </p:scale>
        <p:origin x="114" y="15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slide" Target="slides/slide51.xml"/><Relationship Id="rId63" Type="http://schemas.microsoft.com/office/2015/10/relationships/revisionInfo" Target="revisionInfo.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commentAuthors" Target="commentAuthors.xml"/><Relationship Id="rId5" Type="http://schemas.openxmlformats.org/officeDocument/2006/relationships/slide" Target="slides/slide1.xml"/><Relationship Id="rId61" Type="http://schemas.openxmlformats.org/officeDocument/2006/relationships/theme" Target="theme/theme1.xml"/><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notesMaster" Target="notesMasters/notesMaster1.xml"/><Relationship Id="rId64" Type="http://schemas.microsoft.com/office/2018/10/relationships/authors" Target="authors.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presProps" Target="presProps.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handoutMaster" Target="handoutMasters/handoutMaster1.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4BFEFFB-9D59-421A-A817-24758BCB8412}" type="datetimeFigureOut">
              <a:rPr lang="en-GB" smtClean="0"/>
              <a:t>12/02/2026</a:t>
            </a:fld>
            <a:endParaRPr lang="en-GB"/>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r>
              <a:rPr lang="en-GB"/>
              <a:t>COVID-19 Vaccine Equity Committee Meeting </a:t>
            </a:r>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51BA053-F0AD-45AD-8A89-5960FC23B41D}" type="slidenum">
              <a:rPr lang="en-GB" smtClean="0"/>
              <a:t>‹#›</a:t>
            </a:fld>
            <a:endParaRPr lang="en-GB"/>
          </a:p>
        </p:txBody>
      </p:sp>
    </p:spTree>
    <p:extLst>
      <p:ext uri="{BB962C8B-B14F-4D97-AF65-F5344CB8AC3E}">
        <p14:creationId xmlns:p14="http://schemas.microsoft.com/office/powerpoint/2010/main" val="2380884193"/>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59E7099-F52E-4117-8D96-2AA360E78F7F}" type="datetimeFigureOut">
              <a:rPr lang="en-GB" smtClean="0"/>
              <a:t>12/02/2026</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r>
              <a:rPr lang="en-GB"/>
              <a:t>COVID-19 Vaccine Equity Committee Meeting </a:t>
            </a: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0E9AB69-1183-4A53-8418-DBE90C92BBE7}" type="slidenum">
              <a:rPr lang="en-GB" smtClean="0"/>
              <a:t>‹#›</a:t>
            </a:fld>
            <a:endParaRPr lang="en-GB"/>
          </a:p>
        </p:txBody>
      </p:sp>
    </p:spTree>
    <p:extLst>
      <p:ext uri="{BB962C8B-B14F-4D97-AF65-F5344CB8AC3E}">
        <p14:creationId xmlns:p14="http://schemas.microsoft.com/office/powerpoint/2010/main" val="577858653"/>
      </p:ext>
    </p:extLst>
  </p:cSld>
  <p:clrMap bg1="lt1" tx1="dk1" bg2="lt2" tx2="dk2" accent1="accent1" accent2="accent2" accent3="accent3" accent4="accent4" accent5="accent5" accent6="accent6" hlink="hlink" folHlink="folHlink"/>
  <p:hf hd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s://www.gov.uk/government/collections/pneumococcal-vaccination-programme" TargetMode="External"/><Relationship Id="rId2" Type="http://schemas.openxmlformats.org/officeDocument/2006/relationships/slide" Target="../slides/slide1.xml"/><Relationship Id="rId1" Type="http://schemas.openxmlformats.org/officeDocument/2006/relationships/notesMaster" Target="../notesMasters/notesMaster1.xml"/><Relationship Id="rId5" Type="http://schemas.openxmlformats.org/officeDocument/2006/relationships/hyperlink" Target="https://www.gov.uk/government/publications/pneumococcal-vaccination-for-older-adults-and-for-individuals-in-a-clinical-risk-group-information-for-healthcare-practitioners" TargetMode="External"/><Relationship Id="rId4" Type="http://schemas.openxmlformats.org/officeDocument/2006/relationships/hyperlink" Target="https://www.gov.uk/government/publications/pneumococcal-the-green-book-chapter-25" TargetMode="External"/></Relationships>
</file>

<file path=ppt/notesSlides/_rels/notesSlide10.xml.rels><?xml version="1.0" encoding="UTF-8" standalone="yes"?>
<Relationships xmlns="http://schemas.openxmlformats.org/package/2006/relationships"><Relationship Id="rId3" Type="http://schemas.openxmlformats.org/officeDocument/2006/relationships/hyperlink" Target="https://www.gov.uk/government/publications/pneumococcal-the-green-book-chapter-25" TargetMode="External"/><Relationship Id="rId2" Type="http://schemas.openxmlformats.org/officeDocument/2006/relationships/slide" Target="../slides/slide17.xml"/><Relationship Id="rId1" Type="http://schemas.openxmlformats.org/officeDocument/2006/relationships/notesMaster" Target="../notesMasters/notesMaster1.xml"/><Relationship Id="rId4" Type="http://schemas.openxmlformats.org/officeDocument/2006/relationships/hyperlink" Target="https://www.gov.wales/pneumococcal-vaccination-product-change-whc2025054" TargetMode="External"/></Relationships>
</file>

<file path=ppt/notesSlides/_rels/notesSlide11.xml.rels><?xml version="1.0" encoding="UTF-8" standalone="yes"?>
<Relationships xmlns="http://schemas.openxmlformats.org/package/2006/relationships"><Relationship Id="rId3" Type="http://schemas.openxmlformats.org/officeDocument/2006/relationships/hyperlink" Target="https://www.gov.uk/government/publications/pneumococcal-the-green-book-chapter-25" TargetMode="External"/><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3" Type="http://schemas.openxmlformats.org/officeDocument/2006/relationships/hyperlink" Target="https://www.gov.uk/government/publications/pneumococcal-the-green-book-chapter-25" TargetMode="External"/><Relationship Id="rId2" Type="http://schemas.openxmlformats.org/officeDocument/2006/relationships/slide" Target="../slides/slide20.xml"/><Relationship Id="rId1" Type="http://schemas.openxmlformats.org/officeDocument/2006/relationships/notesMaster" Target="../notesMasters/notesMaster1.xml"/><Relationship Id="rId4" Type="http://schemas.openxmlformats.org/officeDocument/2006/relationships/hyperlink" Target="https://www.gov.uk/government/publications/pneumococcal-vaccination-for-older-adults-and-for-individuals-in-a-clinical-risk-group-information-for-healthcare-practitioners" TargetMode="External"/></Relationships>
</file>

<file path=ppt/notesSlides/_rels/notesSlide13.xml.rels><?xml version="1.0" encoding="UTF-8" standalone="yes"?>
<Relationships xmlns="http://schemas.openxmlformats.org/package/2006/relationships"><Relationship Id="rId3" Type="http://schemas.openxmlformats.org/officeDocument/2006/relationships/hyperlink" Target="https://www.gov.uk/government/publications/pneumococcal-the-green-book-chapter-25" TargetMode="External"/><Relationship Id="rId2" Type="http://schemas.openxmlformats.org/officeDocument/2006/relationships/slide" Target="../slides/slide21.xml"/><Relationship Id="rId1" Type="http://schemas.openxmlformats.org/officeDocument/2006/relationships/notesMaster" Target="../notesMasters/notesMaster1.xml"/><Relationship Id="rId4" Type="http://schemas.openxmlformats.org/officeDocument/2006/relationships/hyperlink" Target="https://www.gov.uk/government/publications/pneumococcal-vaccination-for-older-adults-and-for-individuals-in-a-clinical-risk-group-information-for-healthcare-practitioners" TargetMode="External"/></Relationships>
</file>

<file path=ppt/notesSlides/_rels/notesSlide14.xml.rels><?xml version="1.0" encoding="UTF-8" standalone="yes"?>
<Relationships xmlns="http://schemas.openxmlformats.org/package/2006/relationships"><Relationship Id="rId3" Type="http://schemas.openxmlformats.org/officeDocument/2006/relationships/hyperlink" Target="https://www.medicines.org.uk/emc/product/13461/smpc" TargetMode="External"/><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3" Type="http://schemas.openxmlformats.org/officeDocument/2006/relationships/hyperlink" Target="https://www.gov.uk/government/publications/a-visual-guide-to-vaccines-poster" TargetMode="External"/><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3" Type="http://schemas.openxmlformats.org/officeDocument/2006/relationships/hyperlink" Target="https://www.medicines.org.uk/emc/product/9692/smpc" TargetMode="External"/><Relationship Id="rId2" Type="http://schemas.openxmlformats.org/officeDocument/2006/relationships/slide" Target="../slides/slide27.xml"/><Relationship Id="rId1" Type="http://schemas.openxmlformats.org/officeDocument/2006/relationships/notesMaster" Target="../notesMasters/notesMaster1.xml"/><Relationship Id="rId4" Type="http://schemas.openxmlformats.org/officeDocument/2006/relationships/hyperlink" Target="https://www.gov.uk/government/publications/pneumococcal-the-green-book-chapter-25" TargetMode="Externa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3" Type="http://schemas.openxmlformats.org/officeDocument/2006/relationships/hyperlink" Target="https://www.gov.uk/government/publications/pneumococcal-the-green-book-chapter-25" TargetMode="External"/><Relationship Id="rId2" Type="http://schemas.openxmlformats.org/officeDocument/2006/relationships/slide" Target="../slides/slide32.xml"/><Relationship Id="rId1" Type="http://schemas.openxmlformats.org/officeDocument/2006/relationships/notesMaster" Target="../notesMasters/notesMaster1.xml"/><Relationship Id="rId5" Type="http://schemas.openxmlformats.org/officeDocument/2006/relationships/hyperlink" Target="https://www.medicines.org.uk/emc/product/9692/smpc" TargetMode="External"/><Relationship Id="rId4" Type="http://schemas.openxmlformats.org/officeDocument/2006/relationships/hyperlink" Target="https://www.medicines.org.uk/emc/product/13461/smpc" TargetMode="Externa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s://www.gov.wales/pneumococcal-vaccination-product-change-whc2025054" TargetMode="External"/><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3" Type="http://schemas.openxmlformats.org/officeDocument/2006/relationships/hyperlink" Target="https://www.gov.uk/government/publications/pneumococcal-the-green-book-chapter-25" TargetMode="External"/><Relationship Id="rId2" Type="http://schemas.openxmlformats.org/officeDocument/2006/relationships/slide" Target="../slides/slide33.xml"/><Relationship Id="rId1" Type="http://schemas.openxmlformats.org/officeDocument/2006/relationships/notesMaster" Target="../notesMasters/notesMaster1.xml"/><Relationship Id="rId5" Type="http://schemas.openxmlformats.org/officeDocument/2006/relationships/hyperlink" Target="https://www.gov.uk/government/publications/immunisation-of-individuals-with-underlying-medical-conditions-the-green-book-chapter-7" TargetMode="External"/><Relationship Id="rId4" Type="http://schemas.openxmlformats.org/officeDocument/2006/relationships/hyperlink" Target="https://www.medicines.org.uk/emc/product/13461/smpc" TargetMode="External"/></Relationships>
</file>

<file path=ppt/notesSlides/_rels/notesSlide21.xml.rels><?xml version="1.0" encoding="UTF-8" standalone="yes"?>
<Relationships xmlns="http://schemas.openxmlformats.org/package/2006/relationships"><Relationship Id="rId3" Type="http://schemas.openxmlformats.org/officeDocument/2006/relationships/hyperlink" Target="https://www.gov.uk/government/publications/pneumococcal-the-green-book-chapter-25" TargetMode="External"/><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3" Type="http://schemas.openxmlformats.org/officeDocument/2006/relationships/hyperlink" Target="https://assets.publishing.service.gov.uk/government/uploads/system/uploads/attachment_data/file/147915/Green-Book-Chapter-4.pdf" TargetMode="External"/><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3" Type="http://schemas.openxmlformats.org/officeDocument/2006/relationships/hyperlink" Target="https://www.gov.uk/government/publications/pneumococcal-the-green-book-chapter-25" TargetMode="External"/><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3" Type="http://schemas.openxmlformats.org/officeDocument/2006/relationships/hyperlink" Target="https://www.medicines.org.uk/emc/product/13461/smpc" TargetMode="External"/><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3" Type="http://schemas.openxmlformats.org/officeDocument/2006/relationships/hyperlink" Target="https://www.medicines.org.uk/emc/product/13461/smpc" TargetMode="External"/><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3" Type="http://schemas.openxmlformats.org/officeDocument/2006/relationships/hyperlink" Target="https://www.medicines.org.uk/emc/product/13461/smpc" TargetMode="External"/><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3" Type="http://schemas.openxmlformats.org/officeDocument/2006/relationships/hyperlink" Target="https://www.medicines.org.uk/emc/product/9692/smpc" TargetMode="External"/><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3" Type="http://schemas.openxmlformats.org/officeDocument/2006/relationships/hyperlink" Target="https://www.gov.uk/government/publications/surveillance-and-monitoring-for-vaccine-safety-the-green-book-chapter-9" TargetMode="External"/><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3" Type="http://schemas.openxmlformats.org/officeDocument/2006/relationships/hyperlink" Target="https://www.gov.uk/government/publications/pneumococcal-the-green-book-chapter-25" TargetMode="External"/><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s://www.gov.uk/government/publications/pneumococcal-the-green-book-chapter-25" TargetMode="External"/><Relationship Id="rId2" Type="http://schemas.openxmlformats.org/officeDocument/2006/relationships/slide" Target="../slides/slide10.xml"/><Relationship Id="rId1" Type="http://schemas.openxmlformats.org/officeDocument/2006/relationships/notesMaster" Target="../notesMasters/notesMaster1.xml"/><Relationship Id="rId5" Type="http://schemas.openxmlformats.org/officeDocument/2006/relationships/hyperlink" Target="https://pmc.ncbi.nlm.nih.gov/articles/PMC8189266/" TargetMode="External"/><Relationship Id="rId4" Type="http://schemas.openxmlformats.org/officeDocument/2006/relationships/hyperlink" Target="https://www.cdc.gov/pinkbook/hcp/table-of-contents/chapter-17-pneumococcal-disease.html" TargetMode="Externa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s://www.gov.uk/government/publications/pneumococcal-the-green-book-chapter-25" TargetMode="External"/><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s://www.gov.uk/government/publications/jcvi-interim-statement-on-adult-pneumococcal-vaccination" TargetMode="External"/><Relationship Id="rId2" Type="http://schemas.openxmlformats.org/officeDocument/2006/relationships/slide" Target="../slides/slide13.xml"/><Relationship Id="rId1" Type="http://schemas.openxmlformats.org/officeDocument/2006/relationships/notesMaster" Target="../notesMasters/notesMaster1.xml"/><Relationship Id="rId5" Type="http://schemas.openxmlformats.org/officeDocument/2006/relationships/hyperlink" Target="https://www.gov.uk/government/publications/pneumococcal-the-green-book-chapter-25" TargetMode="External"/><Relationship Id="rId4" Type="http://schemas.openxmlformats.org/officeDocument/2006/relationships/hyperlink" Target="https://www.gov.wales/pneumococcal-vaccination-product-change-whc2025054" TargetMode="Externa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s://www.medicines.org.uk/emc/product/13461/smpc" TargetMode="External"/><Relationship Id="rId2" Type="http://schemas.openxmlformats.org/officeDocument/2006/relationships/slide" Target="../slides/slide15.xml"/><Relationship Id="rId1" Type="http://schemas.openxmlformats.org/officeDocument/2006/relationships/notesMaster" Target="../notesMasters/notesMaster1.xml"/><Relationship Id="rId4" Type="http://schemas.openxmlformats.org/officeDocument/2006/relationships/hyperlink" Target="https://www.gov.wales/pneumococcal-vaccination-product-change-whc2025054" TargetMode="Externa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s://www.gov.uk/government/publications/pneumococcal-the-green-book-chapter-25" TargetMode="External"/><Relationship Id="rId2" Type="http://schemas.openxmlformats.org/officeDocument/2006/relationships/slide" Target="../slides/slide16.xml"/><Relationship Id="rId1" Type="http://schemas.openxmlformats.org/officeDocument/2006/relationships/notesMaster" Target="../notesMasters/notesMaster1.xml"/><Relationship Id="rId4" Type="http://schemas.openxmlformats.org/officeDocument/2006/relationships/hyperlink" Target="https://www.gov.wales/pneumococcal-vaccination-product-change-whc2025054" TargetMode="Externa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n-GB" sz="1200" kern="1200" dirty="0">
                <a:solidFill>
                  <a:schemeClr val="tx1"/>
                </a:solidFill>
                <a:latin typeface="Arial" charset="0"/>
                <a:ea typeface="ＭＳ Ｐゴシック" charset="-128"/>
                <a:cs typeface="+mn-cs"/>
              </a:rPr>
              <a:t>Material contained in this document may be reproduced without prior permission provided it is done so accurately and is not used in a misleading context.</a:t>
            </a:r>
          </a:p>
          <a:p>
            <a:pPr>
              <a:defRPr/>
            </a:pPr>
            <a:endParaRPr lang="en-GB" sz="1200" kern="1200" dirty="0">
              <a:solidFill>
                <a:schemeClr val="tx1"/>
              </a:solidFill>
              <a:latin typeface="Arial" charset="0"/>
              <a:ea typeface="ＭＳ Ｐゴシック" charset="-128"/>
              <a:cs typeface="+mn-cs"/>
            </a:endParaRPr>
          </a:p>
          <a:p>
            <a:pPr eaLnBrk="1" fontAlgn="auto" hangingPunct="1">
              <a:spcBef>
                <a:spcPts val="0"/>
              </a:spcBef>
              <a:spcAft>
                <a:spcPts val="0"/>
              </a:spcAft>
              <a:defRPr/>
            </a:pPr>
            <a:r>
              <a:rPr lang="en-GB" sz="1200" kern="1200" dirty="0">
                <a:solidFill>
                  <a:schemeClr val="tx1"/>
                </a:solidFill>
                <a:latin typeface="Arial" charset="0"/>
                <a:ea typeface="ＭＳ Ｐゴシック" charset="-128"/>
                <a:cs typeface="+mn-cs"/>
              </a:rPr>
              <a:t>Acknowledgement to Public Health Wales NHS Trust to be stated.</a:t>
            </a:r>
          </a:p>
          <a:p>
            <a:pPr eaLnBrk="1" fontAlgn="auto" hangingPunct="1">
              <a:spcBef>
                <a:spcPts val="0"/>
              </a:spcBef>
              <a:spcAft>
                <a:spcPts val="0"/>
              </a:spcAft>
              <a:defRPr/>
            </a:pPr>
            <a:endParaRPr lang="en-GB" sz="1200" kern="1200" dirty="0">
              <a:solidFill>
                <a:schemeClr val="tx1"/>
              </a:solidFill>
              <a:latin typeface="Arial" charset="0"/>
              <a:ea typeface="ＭＳ Ｐゴシック" charset="-128"/>
              <a:cs typeface="+mn-cs"/>
            </a:endParaRPr>
          </a:p>
          <a:p>
            <a:pPr eaLnBrk="1" fontAlgn="auto" hangingPunct="1">
              <a:spcBef>
                <a:spcPts val="0"/>
              </a:spcBef>
              <a:spcAft>
                <a:spcPts val="0"/>
              </a:spcAft>
              <a:defRPr/>
            </a:pPr>
            <a:r>
              <a:rPr lang="en-GB" sz="1200" kern="1200" dirty="0">
                <a:solidFill>
                  <a:schemeClr val="tx1"/>
                </a:solidFill>
                <a:latin typeface="Arial" charset="0"/>
                <a:ea typeface="ＭＳ Ｐゴシック" charset="-128"/>
                <a:cs typeface="+mn-cs"/>
              </a:rPr>
              <a:t>© 2026 Public Health Wales NHS Trust.</a:t>
            </a:r>
          </a:p>
          <a:p>
            <a:pPr eaLnBrk="1" fontAlgn="auto" hangingPunct="1">
              <a:spcBef>
                <a:spcPts val="0"/>
              </a:spcBef>
              <a:spcAft>
                <a:spcPts val="0"/>
              </a:spcAft>
              <a:defRPr/>
            </a:pPr>
            <a:endParaRPr lang="en-GB" sz="1200" kern="1200" dirty="0">
              <a:solidFill>
                <a:schemeClr val="tx1"/>
              </a:solidFill>
              <a:latin typeface="Arial" charset="0"/>
              <a:ea typeface="ＭＳ Ｐゴシック" charset="-128"/>
              <a:cs typeface="+mn-cs"/>
            </a:endParaRPr>
          </a:p>
          <a:p>
            <a:pPr eaLnBrk="1" fontAlgn="auto" hangingPunct="1">
              <a:spcBef>
                <a:spcPts val="0"/>
              </a:spcBef>
              <a:spcAft>
                <a:spcPts val="0"/>
              </a:spcAft>
              <a:defRPr/>
            </a:pPr>
            <a:r>
              <a:rPr lang="en-GB" sz="1200" b="1" u="sng" kern="1200" dirty="0">
                <a:solidFill>
                  <a:schemeClr val="tx1"/>
                </a:solidFill>
                <a:latin typeface="Arial" charset="0"/>
                <a:ea typeface="ＭＳ Ｐゴシック" charset="-128"/>
                <a:cs typeface="+mn-cs"/>
              </a:rPr>
              <a:t>Version 2</a:t>
            </a:r>
            <a:endParaRPr lang="en-US" b="1" u="sng" dirty="0">
              <a:latin typeface="Arial" pitchFamily="34" charset="0"/>
              <a:ea typeface="ＭＳ Ｐゴシック" pitchFamily="34" charset="-128"/>
            </a:endParaRPr>
          </a:p>
          <a:p>
            <a:r>
              <a:rPr lang="en-GB" dirty="0"/>
              <a:t>Slide 1: Date and version of slides updated</a:t>
            </a:r>
          </a:p>
          <a:p>
            <a:r>
              <a:rPr lang="en-GB" dirty="0"/>
              <a:t>Slide 2: </a:t>
            </a:r>
            <a:r>
              <a:rPr lang="en-GB" sz="1200" dirty="0"/>
              <a:t>UKHSA Pneumococcal (Adult and individuals at increased clinical risk) Information for Healthcare Professionals: </a:t>
            </a:r>
            <a:r>
              <a:rPr lang="en-GB" sz="1200" dirty="0">
                <a:hlinkClick r:id="rId3"/>
              </a:rPr>
              <a:t>Pneumococcal vaccination programmes for infants, adults and individuals at increased clinical risk - GOV.UK</a:t>
            </a:r>
            <a:r>
              <a:rPr lang="en-GB" sz="1200" dirty="0"/>
              <a:t> now published, holding statement removed. Date updated</a:t>
            </a:r>
          </a:p>
          <a:p>
            <a:r>
              <a:rPr lang="en-GB" sz="1200" dirty="0"/>
              <a:t>Slide 13: Updated to reflect that PCV20 can now be ordered on ImmForm, once PPV23 depleted it will no longer be available to order on ImmForm and information on use of PPV23 local stocks</a:t>
            </a:r>
          </a:p>
          <a:p>
            <a:r>
              <a:rPr lang="en-GB" sz="1200" dirty="0"/>
              <a:t>Slide 14: Added ‘routine’ into first indented bullet regarding call and recall through CYPrIS</a:t>
            </a:r>
          </a:p>
          <a:p>
            <a:r>
              <a:rPr lang="en-GB" sz="1200" dirty="0"/>
              <a:t>Slide 17: Added in severe immunosuppression and signpost to </a:t>
            </a:r>
            <a:r>
              <a:rPr lang="en-GB" dirty="0">
                <a:hlinkClick r:id="rId4"/>
              </a:rPr>
              <a:t>Pneumococcal: the green book, chapter 25 - GOV.UK</a:t>
            </a:r>
            <a:r>
              <a:rPr lang="en-GB" sz="1200" dirty="0"/>
              <a:t>  for dosage and schedule information</a:t>
            </a:r>
          </a:p>
          <a:p>
            <a:r>
              <a:rPr lang="en-GB" sz="1200" dirty="0"/>
              <a:t>Slide 19: Added in severe immunosuppression and signpost to </a:t>
            </a:r>
            <a:r>
              <a:rPr lang="en-GB" dirty="0">
                <a:hlinkClick r:id="rId4"/>
              </a:rPr>
              <a:t>Pneumococcal: the green book, chapter 25 - GOV.UK</a:t>
            </a:r>
            <a:r>
              <a:rPr lang="en-GB" sz="1200" dirty="0"/>
              <a:t>  for dosage and schedule information</a:t>
            </a:r>
          </a:p>
          <a:p>
            <a:r>
              <a:rPr lang="en-GB" sz="1200" dirty="0"/>
              <a:t>Slide 20: Updated with further information from the </a:t>
            </a:r>
            <a:r>
              <a:rPr lang="en-GB" dirty="0">
                <a:hlinkClick r:id="rId5"/>
              </a:rPr>
              <a:t>Pneumococcal vaccination for older adults and for individuals in a clinical risk group: Information for healthcare practitioners - GOV.UK</a:t>
            </a:r>
            <a:endParaRPr lang="en-GB" dirty="0"/>
          </a:p>
          <a:p>
            <a:r>
              <a:rPr lang="en-GB" sz="1200" dirty="0"/>
              <a:t>Slide 21: Slide added with content from </a:t>
            </a:r>
            <a:r>
              <a:rPr lang="en-GB" dirty="0">
                <a:hlinkClick r:id="rId5"/>
              </a:rPr>
              <a:t>Pneumococcal vaccination for older adults and for individuals in a clinical risk group: Information for healthcare practitioners - GOV.UK</a:t>
            </a:r>
            <a:r>
              <a:rPr lang="en-GB" dirty="0"/>
              <a:t> on vaccination of individuals in clinical risk groups</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t>Slide 22: Slide added with content from </a:t>
            </a:r>
            <a:r>
              <a:rPr lang="en-GB" dirty="0">
                <a:hlinkClick r:id="rId5"/>
              </a:rPr>
              <a:t>Pneumococcal vaccination for older adults and for individuals in a clinical risk group: Information for healthcare practitioners - GOV.UK</a:t>
            </a:r>
            <a:r>
              <a:rPr lang="en-GB" dirty="0"/>
              <a:t> on vaccination of individuals in clinical risk groups</a:t>
            </a:r>
          </a:p>
          <a:p>
            <a:r>
              <a:rPr lang="en-GB" sz="1200" dirty="0"/>
              <a:t>Slide 24: Updated to reflect that PCV20 can now be ordered on ImmForm</a:t>
            </a:r>
            <a:br>
              <a:rPr lang="en-GB" sz="1200" dirty="0"/>
            </a:br>
            <a:r>
              <a:rPr lang="en-GB" sz="1200" dirty="0"/>
              <a:t>Slide 27: Updated to reflect that when PPV23 stock depleted it will no longer be available on ImmForm and information on use of PPV23 local stocks</a:t>
            </a:r>
          </a:p>
          <a:p>
            <a:r>
              <a:rPr lang="en-GB" sz="1200" dirty="0"/>
              <a:t>Slide 42: Added vaccine intervals to header in relation to bullet point 3</a:t>
            </a:r>
          </a:p>
          <a:p>
            <a:r>
              <a:rPr lang="en-GB" sz="1200" dirty="0"/>
              <a:t>Slide 49: Updated to reflect that PCV20 can now be ordered on ImmForm and use of local PPV23 stock</a:t>
            </a:r>
          </a:p>
          <a:p>
            <a:r>
              <a:rPr lang="en-GB" sz="1200" dirty="0"/>
              <a:t>Slide 50: Updated to reflect that the PHW VPDP </a:t>
            </a:r>
            <a:r>
              <a:rPr lang="en-GB" sz="1200" i="1" dirty="0"/>
              <a:t>Pneumococcal Older adult and people at risk public </a:t>
            </a:r>
            <a:r>
              <a:rPr lang="en-GB" sz="1200" dirty="0"/>
              <a:t>and healthcare professional websites are updated</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t>Slide 51: UKHSA Pneumococcal (Adult and individuals at increased clinical risk) Information for Healthcare Professionals: </a:t>
            </a:r>
            <a:r>
              <a:rPr lang="en-GB" sz="1200" dirty="0">
                <a:hlinkClick r:id="rId3"/>
              </a:rPr>
              <a:t>Pneumococcal vaccination programmes for infants, adults and individuals at increased clinical risk - GOV.UK</a:t>
            </a:r>
            <a:r>
              <a:rPr lang="en-GB" sz="1200" dirty="0"/>
              <a:t> now published, holding statement removed.</a:t>
            </a:r>
          </a:p>
          <a:p>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1</a:t>
            </a:fld>
            <a:endParaRPr lang="en-GB"/>
          </a:p>
        </p:txBody>
      </p:sp>
    </p:spTree>
    <p:extLst>
      <p:ext uri="{BB962C8B-B14F-4D97-AF65-F5344CB8AC3E}">
        <p14:creationId xmlns:p14="http://schemas.microsoft.com/office/powerpoint/2010/main" val="148707748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n-GB" dirty="0"/>
              <a:t>*Refer to GBC </a:t>
            </a:r>
            <a:r>
              <a:rPr lang="en-GB" dirty="0">
                <a:hlinkClick r:id="rId3"/>
              </a:rPr>
              <a:t>Pneumococcal: the green book, chapter 25 - GOV.UK</a:t>
            </a:r>
            <a:r>
              <a:rPr lang="en-GB" dirty="0"/>
              <a:t> for details of vaccine and dosage required in individuals with a clinical risk refer to table 25.2 and 25.3.</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t>Refer to Welsh Government. Welsh Health Circular:  </a:t>
            </a:r>
            <a:r>
              <a:rPr lang="en-GB" sz="1200" i="1" dirty="0"/>
              <a:t>A change of vaccine product for the routine adult pneumococcal vaccination programme, and those with certain clinical risk conditions </a:t>
            </a:r>
            <a:r>
              <a:rPr lang="en-GB" sz="1200" dirty="0"/>
              <a:t>(</a:t>
            </a:r>
            <a:r>
              <a:rPr lang="en-GB" sz="1200" dirty="0">
                <a:hlinkClick r:id="rId4"/>
              </a:rPr>
              <a:t>WHC/2025/054</a:t>
            </a:r>
            <a:r>
              <a:rPr lang="en-GB" sz="1200" dirty="0"/>
              <a:t>) for eligible groups</a:t>
            </a:r>
            <a:endParaRPr lang="en-GB" dirty="0">
              <a:ea typeface="Calibri"/>
              <a:cs typeface="Calibri"/>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a:p>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17</a:t>
            </a:fld>
            <a:endParaRPr lang="en-GB"/>
          </a:p>
        </p:txBody>
      </p:sp>
    </p:spTree>
    <p:extLst>
      <p:ext uri="{BB962C8B-B14F-4D97-AF65-F5344CB8AC3E}">
        <p14:creationId xmlns:p14="http://schemas.microsoft.com/office/powerpoint/2010/main" val="190859047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aseline="30000" dirty="0"/>
              <a:t>1</a:t>
            </a:r>
            <a:r>
              <a:rPr lang="en-GB" dirty="0"/>
              <a:t>Examples of severe immunocompromise include bone marrow transplant patients, patients with acute and chronic leukaemia, multiple myeloma or genetic disorders affecting the immune system (such as IRAK-4, NEMO). Refer to GBC </a:t>
            </a:r>
            <a:r>
              <a:rPr lang="en-GB" dirty="0">
                <a:hlinkClick r:id="rId3"/>
              </a:rPr>
              <a:t>Pneumococcal: the green book, chapter 25 - GOV.UK</a:t>
            </a:r>
            <a:r>
              <a:rPr lang="en-GB" dirty="0"/>
              <a:t> for details of vaccine and dosage required in individuals with a clinical risk refer to table 25.2 and 25.3.</a:t>
            </a:r>
          </a:p>
          <a:p>
            <a:r>
              <a:rPr lang="en-GB" dirty="0"/>
              <a:t>*Antibody levels are likely to decline rapidly in individuals with asplenia, splenic dysfunction (including sickle cell disease) or chronic renal disease (Giebink et al., 1981; Rytel et al., 1986) and, therefore, re-immunisation with PPV23 or PCV20 (when available) is recommended every five years in these groups. Testing of antibody levels prior to vaccination is not required for these or any other risk groups. Revaccination with PPV23 or PCV20 is currently not recommended for any other clinical risk groups or age groups. </a:t>
            </a:r>
            <a:br>
              <a:rPr lang="en-GB" dirty="0">
                <a:cs typeface="+mn-lt"/>
              </a:rPr>
            </a:br>
            <a:br>
              <a:rPr lang="en-GB" dirty="0">
                <a:cs typeface="+mn-lt"/>
              </a:rPr>
            </a:br>
            <a:r>
              <a:rPr lang="en-GB" dirty="0"/>
              <a:t>**</a:t>
            </a:r>
            <a:r>
              <a:rPr lang="en-GB" dirty="0">
                <a:highlight>
                  <a:srgbClr val="00FFFF"/>
                </a:highlight>
              </a:rPr>
              <a:t>Please note the information in the </a:t>
            </a:r>
            <a:r>
              <a:rPr lang="en-GB" dirty="0">
                <a:highlight>
                  <a:srgbClr val="00FFFF"/>
                </a:highlight>
                <a:hlinkClick r:id="rId3"/>
              </a:rPr>
              <a:t>Pneumococcal: the green book, chapter 25 - GOV.UK</a:t>
            </a:r>
            <a:r>
              <a:rPr lang="en-GB" dirty="0">
                <a:highlight>
                  <a:srgbClr val="00FFFF"/>
                </a:highlight>
              </a:rPr>
              <a:t> is expected to be updated to reflect a 4-week interval in due course.</a:t>
            </a:r>
            <a:endParaRPr lang="en-GB" dirty="0">
              <a:highlight>
                <a:srgbClr val="00FFFF"/>
              </a:highlight>
              <a:ea typeface="Calibri"/>
              <a:cs typeface="Calibri"/>
            </a:endParaRPr>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19</a:t>
            </a:fld>
            <a:endParaRPr lang="en-GB"/>
          </a:p>
        </p:txBody>
      </p:sp>
    </p:spTree>
    <p:extLst>
      <p:ext uri="{BB962C8B-B14F-4D97-AF65-F5344CB8AC3E}">
        <p14:creationId xmlns:p14="http://schemas.microsoft.com/office/powerpoint/2010/main" val="299954515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*Refer to GBC </a:t>
            </a:r>
            <a:r>
              <a:rPr lang="en-GB" dirty="0">
                <a:hlinkClick r:id="rId3"/>
              </a:rPr>
              <a:t>Pneumococcal: the green book, chapter 25 - GOV.UK</a:t>
            </a:r>
            <a:r>
              <a:rPr lang="en-GB" dirty="0"/>
              <a:t> for details of vaccine and dosage required in individuals with a clinical risk refer to table 25.2 and 25.3.</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a:solidFill>
                  <a:schemeClr val="tx1"/>
                </a:solidFill>
                <a:effectLst/>
                <a:latin typeface="+mn-lt"/>
                <a:ea typeface="+mn-ea"/>
                <a:cs typeface="+mn-cs"/>
              </a:rPr>
              <a:t>If, following an individual assessment, a clinician has advised vaccination for someone because they have judged them to have an equivalent clinical risk to those whose conditions are listed in Table 25.2 of </a:t>
            </a:r>
            <a:r>
              <a:rPr lang="en-GB" dirty="0">
                <a:hlinkClick r:id="rId3"/>
              </a:rPr>
              <a:t>Pneumococcal: the green book, chapter 25 - GOV.UK</a:t>
            </a:r>
            <a:r>
              <a:rPr lang="en-GB" dirty="0"/>
              <a:t>. This may require an alternate legal framework to administer e.g. PSD.</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a:p>
            <a:r>
              <a:rPr lang="en-GB" dirty="0"/>
              <a:t>**Examples of severe immunocompromise include: bone marrow transplant patients, patients with acute and chronic leukaemia, multiple myeloma or genetic disorders affecting the immune system (such as IRAK-4, NEMO)</a:t>
            </a:r>
          </a:p>
          <a:p>
            <a:endParaRPr lang="en-GB" dirty="0"/>
          </a:p>
          <a:p>
            <a:r>
              <a:rPr lang="en-GB" dirty="0">
                <a:hlinkClick r:id="rId3"/>
              </a:rPr>
              <a:t>Pneumococcal: the green book, chapter 25 - GOV.UK</a:t>
            </a:r>
            <a:endParaRPr lang="en-GB" dirty="0"/>
          </a:p>
          <a:p>
            <a:endParaRPr lang="en-GB" dirty="0"/>
          </a:p>
          <a:p>
            <a:r>
              <a:rPr lang="en-GB" dirty="0">
                <a:hlinkClick r:id="rId4"/>
              </a:rPr>
              <a:t>Pneumococcal vaccination for older adults and for individuals in a clinical risk group: Information for healthcare practitioners - GOV.UK</a:t>
            </a:r>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20</a:t>
            </a:fld>
            <a:endParaRPr lang="en-GB"/>
          </a:p>
        </p:txBody>
      </p:sp>
    </p:spTree>
    <p:extLst>
      <p:ext uri="{BB962C8B-B14F-4D97-AF65-F5344CB8AC3E}">
        <p14:creationId xmlns:p14="http://schemas.microsoft.com/office/powerpoint/2010/main" val="405518827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D1F1088-1239-DA03-ECC1-324E4AC3070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F58EC4D-99A2-6249-A0A8-1846B37B917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217A6DF-0AB2-0B6B-B709-672ED4073E1F}"/>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*Refer to GBC </a:t>
            </a:r>
            <a:r>
              <a:rPr lang="en-GB" dirty="0">
                <a:hlinkClick r:id="rId3"/>
              </a:rPr>
              <a:t>Pneumococcal: the green book, chapter 25 - GOV.UK</a:t>
            </a:r>
            <a:r>
              <a:rPr lang="en-GB" dirty="0"/>
              <a:t> for details of vaccine and dosage required in individuals with a clinical risk refer to table 25.2 and 25.3.</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a:p>
            <a:r>
              <a:rPr lang="en-GB" dirty="0"/>
              <a:t>**Examples of severe immunocompromise include: bone marrow transplant patients, patients with acute and chronic leukaemia, multiple myeloma or genetic disorders affecting the immune system (such as IRAK-4, NEMO)</a:t>
            </a:r>
          </a:p>
          <a:p>
            <a:endParaRPr lang="en-GB" dirty="0"/>
          </a:p>
          <a:p>
            <a:r>
              <a:rPr lang="en-GB" dirty="0">
                <a:hlinkClick r:id="rId3"/>
              </a:rPr>
              <a:t>Pneumococcal: the green book, chapter 25 - GOV.UK</a:t>
            </a:r>
            <a:endParaRPr lang="en-GB" dirty="0"/>
          </a:p>
          <a:p>
            <a:endParaRPr lang="en-GB" dirty="0"/>
          </a:p>
          <a:p>
            <a:r>
              <a:rPr lang="en-GB" dirty="0">
                <a:hlinkClick r:id="rId4"/>
              </a:rPr>
              <a:t>Pneumococcal vaccination for older adults and for individuals in a clinical risk group: Information for healthcare practitioners - GOV.UK</a:t>
            </a:r>
            <a:endParaRPr lang="en-GB" dirty="0"/>
          </a:p>
        </p:txBody>
      </p:sp>
      <p:sp>
        <p:nvSpPr>
          <p:cNvPr id="4" name="Footer Placeholder 3">
            <a:extLst>
              <a:ext uri="{FF2B5EF4-FFF2-40B4-BE49-F238E27FC236}">
                <a16:creationId xmlns:a16="http://schemas.microsoft.com/office/drawing/2014/main" id="{DADB77EF-5465-7EE0-8B74-76124D143065}"/>
              </a:ext>
            </a:extLst>
          </p:cNvPr>
          <p:cNvSpPr>
            <a:spLocks noGrp="1"/>
          </p:cNvSpPr>
          <p:nvPr>
            <p:ph type="ftr" sz="quarter" idx="4"/>
          </p:nvPr>
        </p:nvSpPr>
        <p:spPr/>
        <p:txBody>
          <a:bodyPr/>
          <a:lstStyle/>
          <a:p>
            <a:r>
              <a:rPr lang="en-GB"/>
              <a:t>COVID-19 Vaccine Equity Committee Meeting </a:t>
            </a:r>
          </a:p>
        </p:txBody>
      </p:sp>
      <p:sp>
        <p:nvSpPr>
          <p:cNvPr id="5" name="Slide Number Placeholder 4">
            <a:extLst>
              <a:ext uri="{FF2B5EF4-FFF2-40B4-BE49-F238E27FC236}">
                <a16:creationId xmlns:a16="http://schemas.microsoft.com/office/drawing/2014/main" id="{60DA3949-28E9-B7D4-0383-61FD47ED3D61}"/>
              </a:ext>
            </a:extLst>
          </p:cNvPr>
          <p:cNvSpPr>
            <a:spLocks noGrp="1"/>
          </p:cNvSpPr>
          <p:nvPr>
            <p:ph type="sldNum" sz="quarter" idx="5"/>
          </p:nvPr>
        </p:nvSpPr>
        <p:spPr/>
        <p:txBody>
          <a:bodyPr/>
          <a:lstStyle/>
          <a:p>
            <a:fld id="{50E9AB69-1183-4A53-8418-DBE90C92BBE7}" type="slidenum">
              <a:rPr lang="en-GB" smtClean="0"/>
              <a:t>21</a:t>
            </a:fld>
            <a:endParaRPr lang="en-GB"/>
          </a:p>
        </p:txBody>
      </p:sp>
    </p:spTree>
    <p:extLst>
      <p:ext uri="{BB962C8B-B14F-4D97-AF65-F5344CB8AC3E}">
        <p14:creationId xmlns:p14="http://schemas.microsoft.com/office/powerpoint/2010/main" val="342241816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D0437EA-50DA-75F4-8B19-6EC8E63B6A4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C1EF819-D30A-5311-CC19-880DD390FBA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0F93E99-C79B-31B4-2EB8-A95381DEF93C}"/>
              </a:ext>
            </a:extLst>
          </p:cNvPr>
          <p:cNvSpPr>
            <a:spLocks noGrp="1"/>
          </p:cNvSpPr>
          <p:nvPr>
            <p:ph type="body" idx="1"/>
          </p:nvPr>
        </p:nvSpPr>
        <p:spPr/>
        <p:txBody>
          <a:bodyPr/>
          <a:lstStyle/>
          <a:p>
            <a:r>
              <a:rPr lang="en-GB">
                <a:hlinkClick r:id="rId3"/>
              </a:rPr>
              <a:t>Prevenar 20 suspension for injection in pre-filled syringe - Summary of Product Characteristics (SmPC) - (</a:t>
            </a:r>
            <a:r>
              <a:rPr lang="en-GB" err="1">
                <a:hlinkClick r:id="rId3"/>
              </a:rPr>
              <a:t>emc</a:t>
            </a:r>
            <a:r>
              <a:rPr lang="en-GB">
                <a:hlinkClick r:id="rId3"/>
              </a:rPr>
              <a:t>) | 13461</a:t>
            </a:r>
            <a:endParaRPr lang="en-GB"/>
          </a:p>
        </p:txBody>
      </p:sp>
      <p:sp>
        <p:nvSpPr>
          <p:cNvPr id="4" name="Footer Placeholder 3">
            <a:extLst>
              <a:ext uri="{FF2B5EF4-FFF2-40B4-BE49-F238E27FC236}">
                <a16:creationId xmlns:a16="http://schemas.microsoft.com/office/drawing/2014/main" id="{43DFF6ED-C59B-E062-0BFB-EF836550F632}"/>
              </a:ext>
            </a:extLst>
          </p:cNvPr>
          <p:cNvSpPr>
            <a:spLocks noGrp="1"/>
          </p:cNvSpPr>
          <p:nvPr>
            <p:ph type="ftr" sz="quarter" idx="4"/>
          </p:nvPr>
        </p:nvSpPr>
        <p:spPr/>
        <p:txBody>
          <a:bodyPr/>
          <a:lstStyle/>
          <a:p>
            <a:r>
              <a:rPr lang="en-GB"/>
              <a:t>COVID-19 Vaccine Equity Committee Meeting </a:t>
            </a:r>
          </a:p>
        </p:txBody>
      </p:sp>
      <p:sp>
        <p:nvSpPr>
          <p:cNvPr id="5" name="Slide Number Placeholder 4">
            <a:extLst>
              <a:ext uri="{FF2B5EF4-FFF2-40B4-BE49-F238E27FC236}">
                <a16:creationId xmlns:a16="http://schemas.microsoft.com/office/drawing/2014/main" id="{D93ACB5E-58B5-E2A7-CC1E-8CFDCFCBBBE4}"/>
              </a:ext>
            </a:extLst>
          </p:cNvPr>
          <p:cNvSpPr>
            <a:spLocks noGrp="1"/>
          </p:cNvSpPr>
          <p:nvPr>
            <p:ph type="sldNum" sz="quarter" idx="5"/>
          </p:nvPr>
        </p:nvSpPr>
        <p:spPr/>
        <p:txBody>
          <a:bodyPr/>
          <a:lstStyle/>
          <a:p>
            <a:fld id="{50E9AB69-1183-4A53-8418-DBE90C92BBE7}" type="slidenum">
              <a:rPr lang="en-GB" smtClean="0"/>
              <a:t>24</a:t>
            </a:fld>
            <a:endParaRPr lang="en-GB"/>
          </a:p>
        </p:txBody>
      </p:sp>
    </p:spTree>
    <p:extLst>
      <p:ext uri="{BB962C8B-B14F-4D97-AF65-F5344CB8AC3E}">
        <p14:creationId xmlns:p14="http://schemas.microsoft.com/office/powerpoint/2010/main" val="260434655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9399049-41B8-CC44-631D-7027F186B06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756BB20-A43F-63DB-9331-4E329BC8CC6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8129264-DC93-7850-256F-2F8AED338742}"/>
              </a:ext>
            </a:extLst>
          </p:cNvPr>
          <p:cNvSpPr>
            <a:spLocks noGrp="1"/>
          </p:cNvSpPr>
          <p:nvPr>
            <p:ph type="body" idx="1"/>
          </p:nvPr>
        </p:nvSpPr>
        <p:spPr/>
        <p:txBody>
          <a:bodyPr/>
          <a:lstStyle/>
          <a:p>
            <a:r>
              <a:rPr lang="en-GB"/>
              <a:t>UKHSA (2025) </a:t>
            </a:r>
            <a:r>
              <a:rPr lang="en-GB">
                <a:hlinkClick r:id="rId3"/>
              </a:rPr>
              <a:t>A visual guide to vaccines - GOV.UK</a:t>
            </a:r>
            <a:endParaRPr lang="en-GB"/>
          </a:p>
        </p:txBody>
      </p:sp>
      <p:sp>
        <p:nvSpPr>
          <p:cNvPr id="4" name="Footer Placeholder 3">
            <a:extLst>
              <a:ext uri="{FF2B5EF4-FFF2-40B4-BE49-F238E27FC236}">
                <a16:creationId xmlns:a16="http://schemas.microsoft.com/office/drawing/2014/main" id="{F9A51120-5677-707A-4114-0B94BA659143}"/>
              </a:ext>
            </a:extLst>
          </p:cNvPr>
          <p:cNvSpPr>
            <a:spLocks noGrp="1"/>
          </p:cNvSpPr>
          <p:nvPr>
            <p:ph type="ftr" sz="quarter" idx="4"/>
          </p:nvPr>
        </p:nvSpPr>
        <p:spPr/>
        <p:txBody>
          <a:bodyPr/>
          <a:lstStyle/>
          <a:p>
            <a:r>
              <a:rPr lang="en-GB"/>
              <a:t>COVID-19 Vaccine Equity Committee Meeting </a:t>
            </a:r>
          </a:p>
        </p:txBody>
      </p:sp>
      <p:sp>
        <p:nvSpPr>
          <p:cNvPr id="5" name="Slide Number Placeholder 4">
            <a:extLst>
              <a:ext uri="{FF2B5EF4-FFF2-40B4-BE49-F238E27FC236}">
                <a16:creationId xmlns:a16="http://schemas.microsoft.com/office/drawing/2014/main" id="{E97AB2D8-76D6-7111-AC27-BAC36E9C6E04}"/>
              </a:ext>
            </a:extLst>
          </p:cNvPr>
          <p:cNvSpPr>
            <a:spLocks noGrp="1"/>
          </p:cNvSpPr>
          <p:nvPr>
            <p:ph type="sldNum" sz="quarter" idx="5"/>
          </p:nvPr>
        </p:nvSpPr>
        <p:spPr/>
        <p:txBody>
          <a:bodyPr/>
          <a:lstStyle/>
          <a:p>
            <a:fld id="{50E9AB69-1183-4A53-8418-DBE90C92BBE7}" type="slidenum">
              <a:rPr lang="en-GB" smtClean="0"/>
              <a:t>26</a:t>
            </a:fld>
            <a:endParaRPr lang="en-GB"/>
          </a:p>
        </p:txBody>
      </p:sp>
    </p:spTree>
    <p:extLst>
      <p:ext uri="{BB962C8B-B14F-4D97-AF65-F5344CB8AC3E}">
        <p14:creationId xmlns:p14="http://schemas.microsoft.com/office/powerpoint/2010/main" val="295557249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9B98C5A-341D-6723-F117-FBFA0D258AF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1C46C0D-6FCE-80C0-D1AD-A2FB3C9D7D5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BEF779A-6E08-81C1-E761-F57A35513847}"/>
              </a:ext>
            </a:extLst>
          </p:cNvPr>
          <p:cNvSpPr>
            <a:spLocks noGrp="1"/>
          </p:cNvSpPr>
          <p:nvPr>
            <p:ph type="body" idx="1"/>
          </p:nvPr>
        </p:nvSpPr>
        <p:spPr/>
        <p:txBody>
          <a:bodyPr/>
          <a:lstStyle/>
          <a:p>
            <a:r>
              <a:rPr lang="en-GB" dirty="0">
                <a:hlinkClick r:id="rId3"/>
              </a:rPr>
              <a:t>Pneumovax 23 solution for injection in pre-filled syringe - Summary of Product Characteristics (SmPC) - (</a:t>
            </a:r>
            <a:r>
              <a:rPr lang="en-GB" dirty="0" err="1">
                <a:hlinkClick r:id="rId3"/>
              </a:rPr>
              <a:t>emc</a:t>
            </a:r>
            <a:r>
              <a:rPr lang="en-GB" dirty="0">
                <a:hlinkClick r:id="rId3"/>
              </a:rPr>
              <a:t>) | 9692</a:t>
            </a:r>
            <a:endParaRPr lang="en-GB" dirty="0"/>
          </a:p>
          <a:p>
            <a:endParaRPr lang="en-GB" dirty="0"/>
          </a:p>
          <a:p>
            <a:r>
              <a:rPr lang="en-GB" dirty="0"/>
              <a:t>*</a:t>
            </a:r>
            <a:r>
              <a:rPr lang="en-GB" sz="1600" i="1" dirty="0"/>
              <a:t>The </a:t>
            </a:r>
            <a:r>
              <a:rPr lang="en-GB" sz="1600" b="1" i="1" dirty="0"/>
              <a:t>exception</a:t>
            </a:r>
            <a:r>
              <a:rPr lang="en-GB" sz="1600" i="1" dirty="0"/>
              <a:t> is individuals aged 2 years and above with severe immunosuppressionˆ who can receive PCV20 from when it is available to order on ImmForm. Note that PPV23 should not be given to any child under 2 years of age</a:t>
            </a:r>
            <a:endParaRPr lang="en-GB" sz="1400" i="1" dirty="0"/>
          </a:p>
          <a:p>
            <a:pPr marL="457200" lvl="1" indent="0">
              <a:lnSpc>
                <a:spcPct val="100000"/>
              </a:lnSpc>
              <a:spcBef>
                <a:spcPts val="0"/>
              </a:spcBef>
              <a:buNone/>
            </a:pPr>
            <a:r>
              <a:rPr lang="en-GB" sz="1000" i="1" dirty="0"/>
              <a:t>ˆExamples of conditions in this group include haematological cancers such as acute and chronic leukaemia, multiple myeloma, bone marrow transplantation, or genetic disorders affecting the immune system [such as IRAK-4, NEMO as per </a:t>
            </a:r>
            <a:r>
              <a:rPr lang="en-GB" sz="1000" i="1" dirty="0">
                <a:hlinkClick r:id="rId4"/>
              </a:rPr>
              <a:t>Green Book: Pneumococcal Chapter</a:t>
            </a:r>
            <a:r>
              <a:rPr lang="en-GB" sz="1000" i="1" dirty="0"/>
              <a:t>]. The advice of their specialist should usually be sought</a:t>
            </a:r>
          </a:p>
          <a:p>
            <a:endParaRPr lang="en-US" dirty="0"/>
          </a:p>
        </p:txBody>
      </p:sp>
      <p:sp>
        <p:nvSpPr>
          <p:cNvPr id="4" name="Footer Placeholder 3">
            <a:extLst>
              <a:ext uri="{FF2B5EF4-FFF2-40B4-BE49-F238E27FC236}">
                <a16:creationId xmlns:a16="http://schemas.microsoft.com/office/drawing/2014/main" id="{A8B68BBE-3571-E98C-948F-191A1F290E56}"/>
              </a:ext>
            </a:extLst>
          </p:cNvPr>
          <p:cNvSpPr>
            <a:spLocks noGrp="1"/>
          </p:cNvSpPr>
          <p:nvPr>
            <p:ph type="ftr" sz="quarter" idx="4"/>
          </p:nvPr>
        </p:nvSpPr>
        <p:spPr/>
        <p:txBody>
          <a:bodyPr/>
          <a:lstStyle/>
          <a:p>
            <a:r>
              <a:rPr lang="en-GB"/>
              <a:t>COVID-19 Vaccine Equity Committee Meeting </a:t>
            </a:r>
          </a:p>
        </p:txBody>
      </p:sp>
      <p:sp>
        <p:nvSpPr>
          <p:cNvPr id="5" name="Slide Number Placeholder 4">
            <a:extLst>
              <a:ext uri="{FF2B5EF4-FFF2-40B4-BE49-F238E27FC236}">
                <a16:creationId xmlns:a16="http://schemas.microsoft.com/office/drawing/2014/main" id="{BC0586FD-78B6-84E7-02C1-79A9FC41907C}"/>
              </a:ext>
            </a:extLst>
          </p:cNvPr>
          <p:cNvSpPr>
            <a:spLocks noGrp="1"/>
          </p:cNvSpPr>
          <p:nvPr>
            <p:ph type="sldNum" sz="quarter" idx="5"/>
          </p:nvPr>
        </p:nvSpPr>
        <p:spPr/>
        <p:txBody>
          <a:bodyPr/>
          <a:lstStyle/>
          <a:p>
            <a:fld id="{50E9AB69-1183-4A53-8418-DBE90C92BBE7}" type="slidenum">
              <a:rPr lang="en-GB" smtClean="0"/>
              <a:t>27</a:t>
            </a:fld>
            <a:endParaRPr lang="en-GB"/>
          </a:p>
        </p:txBody>
      </p:sp>
    </p:spTree>
    <p:extLst>
      <p:ext uri="{BB962C8B-B14F-4D97-AF65-F5344CB8AC3E}">
        <p14:creationId xmlns:p14="http://schemas.microsoft.com/office/powerpoint/2010/main" val="263975679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a:effectLst/>
                <a:latin typeface="Segoe UI" panose="020B0502040204020203" pitchFamily="34" charset="0"/>
              </a:rPr>
              <a:t>*This should be either through a face to face taught course or a blended approach of both e-learning and a face to face taught course. New immunisers should also have a period of supervised practice and support with a registered healthcare practitioner who is experienced, up to date and competent in immunisation.</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a:solidFill>
                <a:srgbClr val="FFFFFF"/>
              </a:solidFill>
              <a:latin typeface="Source Sans Pro" pitchFamily="34"/>
              <a:cs typeface="Arial" pitchFamily="34"/>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a:solidFill>
                  <a:srgbClr val="FFFFFF"/>
                </a:solidFill>
                <a:latin typeface="Source Sans Pro" pitchFamily="34"/>
                <a:cs typeface="Arial" pitchFamily="34"/>
              </a:rPr>
              <a:t>Practitioners should always ensure they are accessing the most up to date information and guidance.</a:t>
            </a:r>
          </a:p>
          <a:p>
            <a:endParaRPr lang="en-GB"/>
          </a:p>
        </p:txBody>
      </p:sp>
      <p:sp>
        <p:nvSpPr>
          <p:cNvPr id="4" name="Footer Placeholder 3"/>
          <p:cNvSpPr>
            <a:spLocks noGrp="1"/>
          </p:cNvSpPr>
          <p:nvPr>
            <p:ph type="ftr" sz="quarter" idx="10"/>
          </p:nvPr>
        </p:nvSpPr>
        <p:spPr/>
        <p:txBody>
          <a:bodyPr/>
          <a:lstStyle/>
          <a:p>
            <a:r>
              <a:rPr lang="en-GB"/>
              <a:t>COVID-19 Vaccine Equity Committee Meeting </a:t>
            </a:r>
          </a:p>
        </p:txBody>
      </p:sp>
      <p:sp>
        <p:nvSpPr>
          <p:cNvPr id="5" name="Slide Number Placeholder 4"/>
          <p:cNvSpPr>
            <a:spLocks noGrp="1"/>
          </p:cNvSpPr>
          <p:nvPr>
            <p:ph type="sldNum" sz="quarter" idx="11"/>
          </p:nvPr>
        </p:nvSpPr>
        <p:spPr/>
        <p:txBody>
          <a:bodyPr/>
          <a:lstStyle/>
          <a:p>
            <a:fld id="{50E9AB69-1183-4A53-8418-DBE90C92BBE7}" type="slidenum">
              <a:rPr lang="en-GB" smtClean="0"/>
              <a:t>30</a:t>
            </a:fld>
            <a:endParaRPr lang="en-GB"/>
          </a:p>
        </p:txBody>
      </p:sp>
    </p:spTree>
    <p:extLst>
      <p:ext uri="{BB962C8B-B14F-4D97-AF65-F5344CB8AC3E}">
        <p14:creationId xmlns:p14="http://schemas.microsoft.com/office/powerpoint/2010/main" val="189680320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endParaRPr lang="en-GB" sz="1000"/>
          </a:p>
        </p:txBody>
      </p:sp>
      <p:sp>
        <p:nvSpPr>
          <p:cNvPr id="4" name="Footer Placeholder 3"/>
          <p:cNvSpPr>
            <a:spLocks noGrp="1"/>
          </p:cNvSpPr>
          <p:nvPr>
            <p:ph type="ftr" sz="quarter" idx="10"/>
          </p:nvPr>
        </p:nvSpPr>
        <p:spPr/>
        <p:txBody>
          <a:bodyPr/>
          <a:lstStyle/>
          <a:p>
            <a:r>
              <a:rPr lang="en-GB"/>
              <a:t>COVID-19 Vaccine Equity Committee Meeting </a:t>
            </a:r>
          </a:p>
        </p:txBody>
      </p:sp>
      <p:sp>
        <p:nvSpPr>
          <p:cNvPr id="5" name="Slide Number Placeholder 4"/>
          <p:cNvSpPr>
            <a:spLocks noGrp="1"/>
          </p:cNvSpPr>
          <p:nvPr>
            <p:ph type="sldNum" sz="quarter" idx="11"/>
          </p:nvPr>
        </p:nvSpPr>
        <p:spPr/>
        <p:txBody>
          <a:bodyPr/>
          <a:lstStyle/>
          <a:p>
            <a:fld id="{50E9AB69-1183-4A53-8418-DBE90C92BBE7}" type="slidenum">
              <a:rPr lang="en-GB" smtClean="0"/>
              <a:t>31</a:t>
            </a:fld>
            <a:endParaRPr lang="en-GB"/>
          </a:p>
        </p:txBody>
      </p:sp>
    </p:spTree>
    <p:extLst>
      <p:ext uri="{BB962C8B-B14F-4D97-AF65-F5344CB8AC3E}">
        <p14:creationId xmlns:p14="http://schemas.microsoft.com/office/powerpoint/2010/main" val="107002323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hlinkClick r:id="rId3"/>
              </a:rPr>
              <a:t>Pneumococcal: the green book, chapter 25 - GOV.UK</a:t>
            </a:r>
            <a:endParaRPr lang="en-GB" dirty="0">
              <a:hlinkClick r:id="rId4"/>
            </a:endParaRPr>
          </a:p>
          <a:p>
            <a:r>
              <a:rPr lang="en-GB" dirty="0">
                <a:hlinkClick r:id="rId4"/>
              </a:rPr>
              <a:t>Prevenar 20 suspension for injection in pre-filled syringe - Summary of Product Characteristics (SmPC) - (</a:t>
            </a:r>
            <a:r>
              <a:rPr lang="en-GB" dirty="0" err="1">
                <a:hlinkClick r:id="rId4"/>
              </a:rPr>
              <a:t>emc</a:t>
            </a:r>
            <a:r>
              <a:rPr lang="en-GB" dirty="0">
                <a:hlinkClick r:id="rId4"/>
              </a:rPr>
              <a:t>) | 13461</a:t>
            </a:r>
            <a:endParaRPr lang="en-GB" dirty="0"/>
          </a:p>
          <a:p>
            <a:r>
              <a:rPr lang="en-GB" dirty="0">
                <a:hlinkClick r:id="rId5"/>
              </a:rPr>
              <a:t>Pneumovax 23 solution for injection in pre-filled syringe - Summary of Product Characteristics (SmPC) - (</a:t>
            </a:r>
            <a:r>
              <a:rPr lang="en-GB" dirty="0" err="1">
                <a:hlinkClick r:id="rId5"/>
              </a:rPr>
              <a:t>emc</a:t>
            </a:r>
            <a:r>
              <a:rPr lang="en-GB" dirty="0">
                <a:hlinkClick r:id="rId5"/>
              </a:rPr>
              <a:t>) | 9692</a:t>
            </a:r>
            <a:endParaRPr lang="en-GB" dirty="0"/>
          </a:p>
          <a:p>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32</a:t>
            </a:fld>
            <a:endParaRPr lang="en-GB"/>
          </a:p>
        </p:txBody>
      </p:sp>
    </p:spTree>
    <p:extLst>
      <p:ext uri="{BB962C8B-B14F-4D97-AF65-F5344CB8AC3E}">
        <p14:creationId xmlns:p14="http://schemas.microsoft.com/office/powerpoint/2010/main" val="350459645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hlinkClick r:id="rId3"/>
              </a:rPr>
              <a:t>Pneumococcal vaccination: product change (WHC/2025/054) | GOV.WALES</a:t>
            </a:r>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2</a:t>
            </a:fld>
            <a:endParaRPr lang="en-GB"/>
          </a:p>
        </p:txBody>
      </p:sp>
    </p:spTree>
    <p:extLst>
      <p:ext uri="{BB962C8B-B14F-4D97-AF65-F5344CB8AC3E}">
        <p14:creationId xmlns:p14="http://schemas.microsoft.com/office/powerpoint/2010/main" val="183237926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hlinkClick r:id="rId3"/>
              </a:rPr>
              <a:t>Pneumococcal: the green book, chapter 25 - GOV.UK</a:t>
            </a:r>
            <a:endParaRPr lang="en-GB"/>
          </a:p>
          <a:p>
            <a:r>
              <a:rPr lang="en-GB">
                <a:hlinkClick r:id="rId4"/>
              </a:rPr>
              <a:t>Prevenar 20 suspension for injection in pre-filled syringe - Summary of Product Characteristics (SmPC) - (</a:t>
            </a:r>
            <a:r>
              <a:rPr lang="en-GB" err="1">
                <a:hlinkClick r:id="rId4"/>
              </a:rPr>
              <a:t>emc</a:t>
            </a:r>
            <a:r>
              <a:rPr lang="en-GB">
                <a:hlinkClick r:id="rId4"/>
              </a:rPr>
              <a:t>) | 13461</a:t>
            </a:r>
            <a:endParaRPr lang="en-GB"/>
          </a:p>
          <a:p>
            <a:r>
              <a:rPr lang="en-GB">
                <a:hlinkClick r:id="rId5"/>
              </a:rPr>
              <a:t>Immunisation of individuals with underlying medical conditions: the green book, chapter 7 - GOV.UK</a:t>
            </a:r>
            <a:endParaRPr lang="en-GB"/>
          </a:p>
          <a:p>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33</a:t>
            </a:fld>
            <a:endParaRPr lang="en-GB"/>
          </a:p>
        </p:txBody>
      </p:sp>
    </p:spTree>
    <p:extLst>
      <p:ext uri="{BB962C8B-B14F-4D97-AF65-F5344CB8AC3E}">
        <p14:creationId xmlns:p14="http://schemas.microsoft.com/office/powerpoint/2010/main" val="266418220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hlinkClick r:id="rId3"/>
              </a:rPr>
              <a:t>Pneumococcal: the green book, chapter 25 - GOV.UK</a:t>
            </a:r>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34</a:t>
            </a:fld>
            <a:endParaRPr lang="en-GB"/>
          </a:p>
        </p:txBody>
      </p:sp>
    </p:spTree>
    <p:extLst>
      <p:ext uri="{BB962C8B-B14F-4D97-AF65-F5344CB8AC3E}">
        <p14:creationId xmlns:p14="http://schemas.microsoft.com/office/powerpoint/2010/main" val="87381837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0C9349AD-43E2-A142-9B61-FBB06C64E86F}" type="slidenum">
              <a:rPr lang="en-US" smtClean="0"/>
              <a:t>35</a:t>
            </a:fld>
            <a:endParaRPr lang="en-US"/>
          </a:p>
        </p:txBody>
      </p:sp>
    </p:spTree>
    <p:extLst>
      <p:ext uri="{BB962C8B-B14F-4D97-AF65-F5344CB8AC3E}">
        <p14:creationId xmlns:p14="http://schemas.microsoft.com/office/powerpoint/2010/main" val="275601593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dirty="0"/>
              <a:t>Before giving pneumococcal vaccine, immunisers must ensure that they have obtained informed consent from the </a:t>
            </a:r>
            <a:r>
              <a:rPr lang="en-GB" dirty="0"/>
              <a:t>individual </a:t>
            </a:r>
            <a:r>
              <a:rPr lang="en-GB" sz="1200" dirty="0"/>
              <a:t>or that a best interest decision has been made if the </a:t>
            </a:r>
            <a:r>
              <a:rPr lang="en-GB" dirty="0"/>
              <a:t>individual does</a:t>
            </a:r>
            <a:r>
              <a:rPr lang="en-GB" sz="1200" dirty="0"/>
              <a:t> not have mental capacity at the time of vaccination.</a:t>
            </a:r>
            <a:r>
              <a:rPr lang="en-GB" dirty="0"/>
              <a:t> </a:t>
            </a:r>
            <a:endParaRPr lang="en-GB" sz="1200" dirty="0"/>
          </a:p>
          <a:p>
            <a:pPr marL="0" indent="0">
              <a:lnSpc>
                <a:spcPct val="100000"/>
              </a:lnSpc>
              <a:spcBef>
                <a:spcPts val="0"/>
              </a:spcBef>
              <a:buNone/>
            </a:pPr>
            <a:endParaRPr lang="en-GB" sz="1200" dirty="0"/>
          </a:p>
          <a:p>
            <a:pPr marL="0" indent="0">
              <a:lnSpc>
                <a:spcPct val="100000"/>
              </a:lnSpc>
              <a:spcBef>
                <a:spcPts val="0"/>
              </a:spcBef>
              <a:buNone/>
            </a:pPr>
            <a:r>
              <a:rPr lang="en-GB" sz="1200" dirty="0"/>
              <a:t>In order to be able to consent to vaccination, the vaccinee should receive an explanation of the treatment and its benefits and risks, either verbally from a clinician, or in the form of a leaflet and letter.</a:t>
            </a:r>
            <a:endParaRPr lang="en-GB" sz="1200" dirty="0">
              <a:cs typeface="Calibri"/>
            </a:endParaRPr>
          </a:p>
          <a:p>
            <a:pPr>
              <a:lnSpc>
                <a:spcPct val="100000"/>
              </a:lnSpc>
              <a:spcBef>
                <a:spcPts val="0"/>
              </a:spcBef>
            </a:pPr>
            <a:endParaRPr lang="en-GB" sz="1200" dirty="0"/>
          </a:p>
          <a:p>
            <a:pPr marL="0" indent="0">
              <a:lnSpc>
                <a:spcPct val="100000"/>
              </a:lnSpc>
              <a:spcBef>
                <a:spcPts val="0"/>
              </a:spcBef>
              <a:buNone/>
            </a:pPr>
            <a:r>
              <a:rPr lang="en-GB" sz="1200" dirty="0"/>
              <a:t>When assessing capacity to consent, the immuniser should be guided by the principles of the Mental Capacity Act (2005). This Act applies to those aged 16 years and over and is designed to protect and empower people who may lack the mental capacity to make their own decisions about their care and treatment.</a:t>
            </a:r>
            <a:endParaRPr lang="en-GB" sz="1200" dirty="0">
              <a:cs typeface="Calibri"/>
            </a:endParaRPr>
          </a:p>
          <a:p>
            <a:pPr marL="0" indent="0">
              <a:lnSpc>
                <a:spcPct val="100000"/>
              </a:lnSpc>
              <a:spcBef>
                <a:spcPts val="0"/>
              </a:spcBef>
              <a:buNone/>
            </a:pPr>
            <a:endParaRPr lang="en-GB" sz="1200" dirty="0"/>
          </a:p>
          <a:p>
            <a:pPr defTabSz="687388" eaLnBrk="0" hangingPunct="0">
              <a:defRPr/>
            </a:pPr>
            <a:r>
              <a:rPr lang="en-GB" sz="1200" dirty="0"/>
              <a:t>Consent is a process, not a one-off discussion and must consider 3 factors:</a:t>
            </a:r>
            <a:endParaRPr lang="en-GB" sz="1200" dirty="0">
              <a:cs typeface="Calibri"/>
            </a:endParaRPr>
          </a:p>
          <a:p>
            <a:pPr defTabSz="687388" eaLnBrk="0" hangingPunct="0">
              <a:defRPr/>
            </a:pPr>
            <a:endParaRPr lang="en-GB" altLang="en-US" sz="1200" dirty="0"/>
          </a:p>
          <a:p>
            <a:pPr marL="285750" indent="-285750">
              <a:buClr>
                <a:srgbClr val="007C91"/>
              </a:buClr>
              <a:buFont typeface="Arial" panose="020B0604020202020204" pitchFamily="34" charset="0"/>
              <a:buChar char="•"/>
              <a:defRPr/>
            </a:pPr>
            <a:r>
              <a:rPr lang="en-GB" altLang="en-US" sz="1200" dirty="0">
                <a:latin typeface="Arial"/>
                <a:cs typeface="Arial"/>
              </a:rPr>
              <a:t>the person giving consent must be appropriately informed: they must have the necessary information in order to make the decision</a:t>
            </a:r>
          </a:p>
          <a:p>
            <a:pPr marL="285750" indent="-285750">
              <a:spcBef>
                <a:spcPts val="1200"/>
              </a:spcBef>
              <a:buClr>
                <a:srgbClr val="007C91"/>
              </a:buClr>
              <a:buFont typeface="Arial" panose="020B0604020202020204" pitchFamily="34" charset="0"/>
              <a:buChar char="•"/>
              <a:defRPr/>
            </a:pPr>
            <a:r>
              <a:rPr lang="en-GB" altLang="en-US" sz="1200" dirty="0">
                <a:latin typeface="Arial"/>
                <a:cs typeface="Arial"/>
              </a:rPr>
              <a:t>consent must be voluntary by the individual without undue pressure or coercion</a:t>
            </a:r>
          </a:p>
          <a:p>
            <a:pPr marL="285750" indent="-285750">
              <a:spcBef>
                <a:spcPts val="1200"/>
              </a:spcBef>
              <a:buClr>
                <a:srgbClr val="007C91"/>
              </a:buClr>
              <a:buFont typeface="Arial" panose="020B0604020202020204" pitchFamily="34" charset="0"/>
              <a:buChar char="•"/>
              <a:defRPr/>
            </a:pPr>
            <a:r>
              <a:rPr lang="en-GB" altLang="en-US" sz="1200" dirty="0">
                <a:latin typeface="Arial"/>
                <a:cs typeface="Arial"/>
              </a:rPr>
              <a:t>the person consenting must have the capacity to make the decision</a:t>
            </a:r>
          </a:p>
          <a:p>
            <a:pPr marL="0" indent="0">
              <a:lnSpc>
                <a:spcPct val="100000"/>
              </a:lnSpc>
              <a:spcBef>
                <a:spcPts val="0"/>
              </a:spcBef>
              <a:buNone/>
            </a:pPr>
            <a:endParaRPr lang="en-GB" sz="1200" dirty="0"/>
          </a:p>
          <a:p>
            <a:endParaRPr lang="en-GB" dirty="0"/>
          </a:p>
        </p:txBody>
      </p:sp>
      <p:sp>
        <p:nvSpPr>
          <p:cNvPr id="4" name="Slide Number Placeholder 3"/>
          <p:cNvSpPr>
            <a:spLocks noGrp="1"/>
          </p:cNvSpPr>
          <p:nvPr>
            <p:ph type="sldNum" sz="quarter" idx="5"/>
          </p:nvPr>
        </p:nvSpPr>
        <p:spPr/>
        <p:txBody>
          <a:bodyPr/>
          <a:lstStyle/>
          <a:p>
            <a:fld id="{751F4298-B18E-4A8A-93A1-7FAD88BFE6F3}" type="slidenum">
              <a:rPr lang="en-US" smtClean="0"/>
              <a:t>36</a:t>
            </a:fld>
            <a:endParaRPr lang="en-US"/>
          </a:p>
        </p:txBody>
      </p:sp>
    </p:spTree>
    <p:extLst>
      <p:ext uri="{BB962C8B-B14F-4D97-AF65-F5344CB8AC3E}">
        <p14:creationId xmlns:p14="http://schemas.microsoft.com/office/powerpoint/2010/main" val="309947922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altLang="en-US" sz="1200">
                <a:cs typeface="Arial"/>
              </a:rPr>
              <a:t>If there are any issues or uncertainties with seeking or gaining consent, ask for advice from an experienced colleague rather than abandon the offer of immunisation</a:t>
            </a:r>
          </a:p>
          <a:p>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37</a:t>
            </a:fld>
            <a:endParaRPr lang="en-GB"/>
          </a:p>
        </p:txBody>
      </p:sp>
    </p:spTree>
    <p:extLst>
      <p:ext uri="{BB962C8B-B14F-4D97-AF65-F5344CB8AC3E}">
        <p14:creationId xmlns:p14="http://schemas.microsoft.com/office/powerpoint/2010/main" val="226487610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0C9349AD-43E2-A142-9B61-FBB06C64E86F}" type="slidenum">
              <a:rPr lang="en-US" smtClean="0"/>
              <a:t>38</a:t>
            </a:fld>
            <a:endParaRPr lang="en-US"/>
          </a:p>
        </p:txBody>
      </p:sp>
    </p:spTree>
    <p:extLst>
      <p:ext uri="{BB962C8B-B14F-4D97-AF65-F5344CB8AC3E}">
        <p14:creationId xmlns:p14="http://schemas.microsoft.com/office/powerpoint/2010/main" val="371845597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0C9349AD-43E2-A142-9B61-FBB06C64E86F}" type="slidenum">
              <a:rPr lang="en-US" smtClean="0"/>
              <a:t>39</a:t>
            </a:fld>
            <a:endParaRPr lang="en-US"/>
          </a:p>
        </p:txBody>
      </p:sp>
    </p:spTree>
    <p:extLst>
      <p:ext uri="{BB962C8B-B14F-4D97-AF65-F5344CB8AC3E}">
        <p14:creationId xmlns:p14="http://schemas.microsoft.com/office/powerpoint/2010/main" val="81609656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0C9349AD-43E2-A142-9B61-FBB06C64E86F}" type="slidenum">
              <a:rPr lang="en-US" smtClean="0"/>
              <a:t>40</a:t>
            </a:fld>
            <a:endParaRPr lang="en-US"/>
          </a:p>
        </p:txBody>
      </p:sp>
    </p:spTree>
    <p:extLst>
      <p:ext uri="{BB962C8B-B14F-4D97-AF65-F5344CB8AC3E}">
        <p14:creationId xmlns:p14="http://schemas.microsoft.com/office/powerpoint/2010/main" val="104613694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a:hlinkClick r:id="rId3"/>
              </a:rPr>
              <a:t>https://assets.publishing.service.gov.uk/government/uploads/system/uploads/attachment_data/file/147915/Green-Book-Chapter-4.pdf</a:t>
            </a:r>
          </a:p>
        </p:txBody>
      </p:sp>
      <p:sp>
        <p:nvSpPr>
          <p:cNvPr id="4" name="Slide Number Placeholder 3"/>
          <p:cNvSpPr>
            <a:spLocks noGrp="1"/>
          </p:cNvSpPr>
          <p:nvPr>
            <p:ph type="sldNum" sz="quarter" idx="10"/>
          </p:nvPr>
        </p:nvSpPr>
        <p:spPr/>
        <p:txBody>
          <a:bodyPr/>
          <a:lstStyle/>
          <a:p>
            <a:fld id="{E3F8AA70-D14C-4B43-B2DB-D09A5DC98D55}" type="slidenum">
              <a:rPr lang="en-GB" smtClean="0"/>
              <a:t>41</a:t>
            </a:fld>
            <a:endParaRPr lang="en-GB"/>
          </a:p>
        </p:txBody>
      </p:sp>
    </p:spTree>
    <p:extLst>
      <p:ext uri="{BB962C8B-B14F-4D97-AF65-F5344CB8AC3E}">
        <p14:creationId xmlns:p14="http://schemas.microsoft.com/office/powerpoint/2010/main" val="96662825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highlight>
                  <a:srgbClr val="00FFFF"/>
                </a:highlight>
              </a:rPr>
              <a:t>*Please note the information in the </a:t>
            </a:r>
            <a:r>
              <a:rPr lang="en-GB" dirty="0">
                <a:highlight>
                  <a:srgbClr val="00FFFF"/>
                </a:highlight>
                <a:hlinkClick r:id="rId3"/>
              </a:rPr>
              <a:t>Pneumococcal: the green book, chapter 25 - GOV.UK</a:t>
            </a:r>
            <a:r>
              <a:rPr lang="en-GB" dirty="0">
                <a:highlight>
                  <a:srgbClr val="00FFFF"/>
                </a:highlight>
              </a:rPr>
              <a:t> is expected to be updated to reflect a 4-week interval in due course.</a:t>
            </a:r>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42</a:t>
            </a:fld>
            <a:endParaRPr lang="en-GB"/>
          </a:p>
        </p:txBody>
      </p:sp>
    </p:spTree>
    <p:extLst>
      <p:ext uri="{BB962C8B-B14F-4D97-AF65-F5344CB8AC3E}">
        <p14:creationId xmlns:p14="http://schemas.microsoft.com/office/powerpoint/2010/main" val="362948914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5</a:t>
            </a:fld>
            <a:endParaRPr lang="en-GB"/>
          </a:p>
        </p:txBody>
      </p:sp>
    </p:spTree>
    <p:extLst>
      <p:ext uri="{BB962C8B-B14F-4D97-AF65-F5344CB8AC3E}">
        <p14:creationId xmlns:p14="http://schemas.microsoft.com/office/powerpoint/2010/main" val="3414949042"/>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aseline="30000"/>
              <a:t>1</a:t>
            </a:r>
            <a:r>
              <a:rPr lang="en-GB"/>
              <a:t> These frequencies are based on adverse reactions (ARs) reported in clinical trials with Prevenar 13 as these ARs were not reported in Prevenar 20 trials.</a:t>
            </a:r>
          </a:p>
          <a:p>
            <a:r>
              <a:rPr lang="en-GB" baseline="30000"/>
              <a:t>2</a:t>
            </a:r>
            <a:r>
              <a:rPr lang="en-GB"/>
              <a:t> Event reported with very common frequency (≥ 1/10) in clinical trials with Prevenar 13.</a:t>
            </a:r>
          </a:p>
          <a:p>
            <a:endParaRPr lang="en-GB"/>
          </a:p>
          <a:p>
            <a:r>
              <a:rPr lang="en-GB">
                <a:hlinkClick r:id="rId3"/>
              </a:rPr>
              <a:t>Prevenar 20 suspension for injection in pre-filled syringe - Summary of Product Characteristics (SmPC) - (</a:t>
            </a:r>
            <a:r>
              <a:rPr lang="en-GB" err="1">
                <a:hlinkClick r:id="rId3"/>
              </a:rPr>
              <a:t>emc</a:t>
            </a:r>
            <a:r>
              <a:rPr lang="en-GB">
                <a:hlinkClick r:id="rId3"/>
              </a:rPr>
              <a:t>) | 13461</a:t>
            </a:r>
            <a:endParaRPr lang="en-GB"/>
          </a:p>
          <a:p>
            <a:endParaRPr lang="en-GB"/>
          </a:p>
          <a:p>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43</a:t>
            </a:fld>
            <a:endParaRPr lang="en-GB"/>
          </a:p>
        </p:txBody>
      </p:sp>
    </p:spTree>
    <p:extLst>
      <p:ext uri="{BB962C8B-B14F-4D97-AF65-F5344CB8AC3E}">
        <p14:creationId xmlns:p14="http://schemas.microsoft.com/office/powerpoint/2010/main" val="121911325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CDE8ABC-0245-B401-1278-C55490634F6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5DD06C8-7C4A-6C89-89CA-3D90D289C10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BF55587-74AE-39AC-A40D-C07541BF68F5}"/>
              </a:ext>
            </a:extLst>
          </p:cNvPr>
          <p:cNvSpPr>
            <a:spLocks noGrp="1"/>
          </p:cNvSpPr>
          <p:nvPr>
            <p:ph type="body" idx="1"/>
          </p:nvPr>
        </p:nvSpPr>
        <p:spPr/>
        <p:txBody>
          <a:bodyPr/>
          <a:lstStyle/>
          <a:p>
            <a:r>
              <a:rPr lang="en-GB" baseline="30000"/>
              <a:t>1</a:t>
            </a:r>
            <a:r>
              <a:rPr lang="en-GB"/>
              <a:t> These frequencies are based on adverse reactions (ARs) reported in clinical trials with Prevenar 13 as these ARs were not reported in Prevenar 20 trials.</a:t>
            </a:r>
          </a:p>
          <a:p>
            <a:r>
              <a:rPr lang="en-GB" baseline="30000"/>
              <a:t>2</a:t>
            </a:r>
            <a:r>
              <a:rPr lang="en-GB"/>
              <a:t> Event reported with very common frequency (≥ 1/10) in clinical trials with Prevenar 13.</a:t>
            </a:r>
          </a:p>
          <a:p>
            <a:endParaRPr lang="en-GB"/>
          </a:p>
          <a:p>
            <a:r>
              <a:rPr lang="en-GB">
                <a:hlinkClick r:id="rId3"/>
              </a:rPr>
              <a:t>Prevenar 20 suspension for injection in pre-filled syringe - Summary of Product Characteristics (SmPC) - (</a:t>
            </a:r>
            <a:r>
              <a:rPr lang="en-GB" err="1">
                <a:hlinkClick r:id="rId3"/>
              </a:rPr>
              <a:t>emc</a:t>
            </a:r>
            <a:r>
              <a:rPr lang="en-GB">
                <a:hlinkClick r:id="rId3"/>
              </a:rPr>
              <a:t>) | 13461</a:t>
            </a:r>
            <a:endParaRPr lang="en-GB"/>
          </a:p>
        </p:txBody>
      </p:sp>
      <p:sp>
        <p:nvSpPr>
          <p:cNvPr id="4" name="Footer Placeholder 3">
            <a:extLst>
              <a:ext uri="{FF2B5EF4-FFF2-40B4-BE49-F238E27FC236}">
                <a16:creationId xmlns:a16="http://schemas.microsoft.com/office/drawing/2014/main" id="{1C65BD58-D6CD-D00B-92F9-B001396005AD}"/>
              </a:ext>
            </a:extLst>
          </p:cNvPr>
          <p:cNvSpPr>
            <a:spLocks noGrp="1"/>
          </p:cNvSpPr>
          <p:nvPr>
            <p:ph type="ftr" sz="quarter" idx="4"/>
          </p:nvPr>
        </p:nvSpPr>
        <p:spPr/>
        <p:txBody>
          <a:bodyPr/>
          <a:lstStyle/>
          <a:p>
            <a:r>
              <a:rPr lang="en-GB"/>
              <a:t>COVID-19 Vaccine Equity Committee Meeting </a:t>
            </a:r>
          </a:p>
        </p:txBody>
      </p:sp>
      <p:sp>
        <p:nvSpPr>
          <p:cNvPr id="5" name="Slide Number Placeholder 4">
            <a:extLst>
              <a:ext uri="{FF2B5EF4-FFF2-40B4-BE49-F238E27FC236}">
                <a16:creationId xmlns:a16="http://schemas.microsoft.com/office/drawing/2014/main" id="{B2ECEE8B-34B3-713C-9BC0-4B8771302B7F}"/>
              </a:ext>
            </a:extLst>
          </p:cNvPr>
          <p:cNvSpPr>
            <a:spLocks noGrp="1"/>
          </p:cNvSpPr>
          <p:nvPr>
            <p:ph type="sldNum" sz="quarter" idx="5"/>
          </p:nvPr>
        </p:nvSpPr>
        <p:spPr/>
        <p:txBody>
          <a:bodyPr/>
          <a:lstStyle/>
          <a:p>
            <a:fld id="{50E9AB69-1183-4A53-8418-DBE90C92BBE7}" type="slidenum">
              <a:rPr lang="en-GB" smtClean="0"/>
              <a:t>44</a:t>
            </a:fld>
            <a:endParaRPr lang="en-GB"/>
          </a:p>
        </p:txBody>
      </p:sp>
    </p:spTree>
    <p:extLst>
      <p:ext uri="{BB962C8B-B14F-4D97-AF65-F5344CB8AC3E}">
        <p14:creationId xmlns:p14="http://schemas.microsoft.com/office/powerpoint/2010/main" val="387653890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6600528-E75A-57FD-E751-0BCE3898810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48BF230-2F3E-FC9A-EAD3-F0776EDB5AB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9A2F77B-0F1D-34F4-6340-37E8680C10E8}"/>
              </a:ext>
            </a:extLst>
          </p:cNvPr>
          <p:cNvSpPr>
            <a:spLocks noGrp="1"/>
          </p:cNvSpPr>
          <p:nvPr>
            <p:ph type="body" idx="1"/>
          </p:nvPr>
        </p:nvSpPr>
        <p:spPr/>
        <p:txBody>
          <a:bodyPr/>
          <a:lstStyle/>
          <a:p>
            <a:r>
              <a:rPr lang="en-GB" baseline="30000"/>
              <a:t>1</a:t>
            </a:r>
            <a:r>
              <a:rPr lang="en-GB"/>
              <a:t> These frequencies are based on adverse reactions (ARs) reported in clinical trials with Prevenar 13 as these ARs were not reported in Prevenar 20 trials.</a:t>
            </a:r>
          </a:p>
          <a:p>
            <a:r>
              <a:rPr lang="en-GB" baseline="30000"/>
              <a:t>2</a:t>
            </a:r>
            <a:r>
              <a:rPr lang="en-GB"/>
              <a:t> AR not reported for Prevenar 13, although injection-site urticaria, injection-site pruritus, and injection-site dermatitis were reported in Prevenar 13 </a:t>
            </a:r>
            <a:r>
              <a:rPr lang="en-GB" err="1"/>
              <a:t>postmarketing</a:t>
            </a:r>
            <a:r>
              <a:rPr lang="en-GB"/>
              <a:t> experience.</a:t>
            </a:r>
          </a:p>
          <a:p>
            <a:endParaRPr lang="en-GB"/>
          </a:p>
          <a:p>
            <a:r>
              <a:rPr lang="en-GB">
                <a:hlinkClick r:id="rId3"/>
              </a:rPr>
              <a:t>Prevenar 20 suspension for injection in pre-filled syringe - Summary of Product Characteristics (SmPC) - (</a:t>
            </a:r>
            <a:r>
              <a:rPr lang="en-GB" err="1">
                <a:hlinkClick r:id="rId3"/>
              </a:rPr>
              <a:t>emc</a:t>
            </a:r>
            <a:r>
              <a:rPr lang="en-GB">
                <a:hlinkClick r:id="rId3"/>
              </a:rPr>
              <a:t>) | 13461</a:t>
            </a:r>
            <a:endParaRPr lang="en-GB"/>
          </a:p>
        </p:txBody>
      </p:sp>
      <p:sp>
        <p:nvSpPr>
          <p:cNvPr id="4" name="Footer Placeholder 3">
            <a:extLst>
              <a:ext uri="{FF2B5EF4-FFF2-40B4-BE49-F238E27FC236}">
                <a16:creationId xmlns:a16="http://schemas.microsoft.com/office/drawing/2014/main" id="{18B6CA37-DCE3-5B6F-F3F0-2931038193BF}"/>
              </a:ext>
            </a:extLst>
          </p:cNvPr>
          <p:cNvSpPr>
            <a:spLocks noGrp="1"/>
          </p:cNvSpPr>
          <p:nvPr>
            <p:ph type="ftr" sz="quarter" idx="4"/>
          </p:nvPr>
        </p:nvSpPr>
        <p:spPr/>
        <p:txBody>
          <a:bodyPr/>
          <a:lstStyle/>
          <a:p>
            <a:r>
              <a:rPr lang="en-GB"/>
              <a:t>COVID-19 Vaccine Equity Committee Meeting </a:t>
            </a:r>
          </a:p>
        </p:txBody>
      </p:sp>
      <p:sp>
        <p:nvSpPr>
          <p:cNvPr id="5" name="Slide Number Placeholder 4">
            <a:extLst>
              <a:ext uri="{FF2B5EF4-FFF2-40B4-BE49-F238E27FC236}">
                <a16:creationId xmlns:a16="http://schemas.microsoft.com/office/drawing/2014/main" id="{09B484EA-3AC3-811B-EC8A-34C7BFD29614}"/>
              </a:ext>
            </a:extLst>
          </p:cNvPr>
          <p:cNvSpPr>
            <a:spLocks noGrp="1"/>
          </p:cNvSpPr>
          <p:nvPr>
            <p:ph type="sldNum" sz="quarter" idx="5"/>
          </p:nvPr>
        </p:nvSpPr>
        <p:spPr/>
        <p:txBody>
          <a:bodyPr/>
          <a:lstStyle/>
          <a:p>
            <a:fld id="{50E9AB69-1183-4A53-8418-DBE90C92BBE7}" type="slidenum">
              <a:rPr lang="en-GB" smtClean="0"/>
              <a:t>45</a:t>
            </a:fld>
            <a:endParaRPr lang="en-GB"/>
          </a:p>
        </p:txBody>
      </p:sp>
    </p:spTree>
    <p:extLst>
      <p:ext uri="{BB962C8B-B14F-4D97-AF65-F5344CB8AC3E}">
        <p14:creationId xmlns:p14="http://schemas.microsoft.com/office/powerpoint/2010/main" val="700307184"/>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aseline="30000"/>
              <a:t>† </a:t>
            </a:r>
            <a:r>
              <a:rPr lang="en-GB" sz="1200" b="0" i="0" kern="1200">
                <a:solidFill>
                  <a:schemeClr val="tx1"/>
                </a:solidFill>
                <a:effectLst/>
                <a:latin typeface="+mn-lt"/>
                <a:ea typeface="+mn-ea"/>
                <a:cs typeface="+mn-cs"/>
              </a:rPr>
              <a:t>with short onset time from vaccine administration; defined by clinical review of cases reporting the preferred terms of extensive swelling of the vaccinated limb, injection site cellulitis and cellulitis, all of which described cellulitis-like reactions</a:t>
            </a:r>
          </a:p>
          <a:p>
            <a:r>
              <a:rPr lang="en-GB" sz="1200" b="0" i="0" kern="1200">
                <a:solidFill>
                  <a:schemeClr val="tx1"/>
                </a:solidFill>
                <a:effectLst/>
                <a:latin typeface="+mn-lt"/>
                <a:ea typeface="+mn-ea"/>
                <a:cs typeface="+mn-cs"/>
              </a:rPr>
              <a:t>* in patients who have had other haematologic disorders</a:t>
            </a:r>
            <a:endParaRPr lang="en-GB" sz="1200" b="0" i="0" kern="1200">
              <a:solidFill>
                <a:schemeClr val="tx1"/>
              </a:solidFill>
              <a:effectLst/>
              <a:latin typeface="+mn-lt"/>
              <a:ea typeface="Calibri"/>
              <a:cs typeface="Calibri"/>
            </a:endParaRPr>
          </a:p>
          <a:p>
            <a:r>
              <a:rPr lang="en-GB" sz="1200" b="0" i="0" kern="1200" baseline="30000">
                <a:solidFill>
                  <a:schemeClr val="tx1"/>
                </a:solidFill>
                <a:effectLst/>
                <a:latin typeface="+mn-lt"/>
                <a:ea typeface="+mn-ea"/>
                <a:cs typeface="+mn-cs"/>
              </a:rPr>
              <a:t>**</a:t>
            </a:r>
            <a:r>
              <a:rPr lang="en-GB" sz="1200" b="0" i="0" kern="1200">
                <a:solidFill>
                  <a:schemeClr val="tx1"/>
                </a:solidFill>
                <a:effectLst/>
                <a:latin typeface="+mn-lt"/>
                <a:ea typeface="+mn-ea"/>
                <a:cs typeface="+mn-cs"/>
              </a:rPr>
              <a:t> in patients with stabilised idiopathic thrombocytopenic purpura</a:t>
            </a:r>
            <a:endParaRPr lang="en-GB" baseline="30000"/>
          </a:p>
          <a:p>
            <a:r>
              <a:rPr lang="en-GB" sz="1200" b="0" i="0" kern="1200" baseline="30000">
                <a:solidFill>
                  <a:schemeClr val="tx1"/>
                </a:solidFill>
                <a:effectLst/>
                <a:latin typeface="+mn-lt"/>
                <a:ea typeface="+mn-ea"/>
                <a:cs typeface="+mn-cs"/>
              </a:rPr>
              <a:t>††  </a:t>
            </a:r>
            <a:r>
              <a:rPr lang="en-GB" sz="1200" b="0" i="0" kern="1200">
                <a:solidFill>
                  <a:schemeClr val="tx1"/>
                </a:solidFill>
                <a:effectLst/>
                <a:latin typeface="+mn-lt"/>
                <a:ea typeface="+mn-ea"/>
                <a:cs typeface="+mn-cs"/>
              </a:rPr>
              <a:t>in the injected extremity</a:t>
            </a:r>
            <a:endParaRPr lang="en-GB" sz="1200" b="0" i="0" kern="1200">
              <a:solidFill>
                <a:schemeClr val="tx1"/>
              </a:solidFill>
              <a:effectLst/>
              <a:latin typeface="+mn-lt"/>
              <a:ea typeface="Calibri"/>
              <a:cs typeface="Calibri"/>
            </a:endParaRPr>
          </a:p>
          <a:p>
            <a:r>
              <a:rPr lang="en-GB">
                <a:hlinkClick r:id="rId3"/>
              </a:rPr>
              <a:t>Pneumovax 23 solution for injection in pre-filled syringe - Summary of Product Characteristics (SmPC) - (emc) | 9692</a:t>
            </a:r>
            <a:endParaRPr lang="en-GB"/>
          </a:p>
          <a:p>
            <a:endParaRPr lang="en-GB"/>
          </a:p>
          <a:p>
            <a:r>
              <a:rPr lang="en-GB">
                <a:hlinkClick r:id="rId3"/>
              </a:rPr>
              <a:t>Pneumovax 23 solution for injection in pre-filled syringe - Summary of Product Characteristics (SmPC) - (emc) | 9692</a:t>
            </a:r>
            <a:endParaRPr lang="en-GB" sz="1200" b="0" i="0" kern="1200">
              <a:solidFill>
                <a:schemeClr val="tx1"/>
              </a:solidFill>
              <a:effectLst/>
              <a:latin typeface="+mn-lt"/>
              <a:ea typeface="+mn-ea"/>
              <a:cs typeface="+mn-cs"/>
            </a:endParaRPr>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46</a:t>
            </a:fld>
            <a:endParaRPr lang="en-GB"/>
          </a:p>
        </p:txBody>
      </p:sp>
    </p:spTree>
    <p:extLst>
      <p:ext uri="{BB962C8B-B14F-4D97-AF65-F5344CB8AC3E}">
        <p14:creationId xmlns:p14="http://schemas.microsoft.com/office/powerpoint/2010/main" val="4190041982"/>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prstClr val="black"/>
                </a:solidFill>
                <a:effectLst/>
                <a:uLnTx/>
                <a:uFillTx/>
                <a:latin typeface="Calibri" pitchFamily="34" charset="0"/>
                <a:ea typeface="+mn-ea"/>
                <a:cs typeface="+mn-cs"/>
              </a:rPr>
              <a:t>Healthcare professionals and patients are encouraged to report suspected adverse reactions to the Medicines and Healthcare Products Regulatory Agency (MHRA) using the yellow card reporting scheme</a:t>
            </a:r>
            <a:endParaRPr lang="en-GB"/>
          </a:p>
          <a:p>
            <a:r>
              <a:rPr lang="en-GB"/>
              <a:t>Green Book chapter</a:t>
            </a:r>
            <a:r>
              <a:rPr lang="en-GB" baseline="0"/>
              <a:t> 9: </a:t>
            </a:r>
            <a:r>
              <a:rPr lang="en-GB" sz="1800" u="sng" kern="12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hlinkClick r:id="rId3"/>
              </a:rPr>
              <a:t>https://www.gov.uk/government/publications/surveillance-and-monitoring-for-vaccine-safety-the-green-book-chapter-9</a:t>
            </a:r>
            <a:r>
              <a:rPr lang="en-GB" sz="1800" u="sng" kern="12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 </a:t>
            </a:r>
            <a:endParaRPr lang="en-GB"/>
          </a:p>
        </p:txBody>
      </p:sp>
      <p:sp>
        <p:nvSpPr>
          <p:cNvPr id="4" name="Footer Placeholder 3"/>
          <p:cNvSpPr>
            <a:spLocks noGrp="1"/>
          </p:cNvSpPr>
          <p:nvPr>
            <p:ph type="ftr" sz="quarter" idx="10"/>
          </p:nvPr>
        </p:nvSpPr>
        <p:spPr/>
        <p:txBody>
          <a:bodyPr/>
          <a:lstStyle/>
          <a:p>
            <a:r>
              <a:rPr lang="en-GB"/>
              <a:t>COVID-19 Vaccine Equity Committee Meeting </a:t>
            </a:r>
          </a:p>
        </p:txBody>
      </p:sp>
      <p:sp>
        <p:nvSpPr>
          <p:cNvPr id="5" name="Slide Number Placeholder 4"/>
          <p:cNvSpPr>
            <a:spLocks noGrp="1"/>
          </p:cNvSpPr>
          <p:nvPr>
            <p:ph type="sldNum" sz="quarter" idx="11"/>
          </p:nvPr>
        </p:nvSpPr>
        <p:spPr/>
        <p:txBody>
          <a:bodyPr/>
          <a:lstStyle/>
          <a:p>
            <a:fld id="{50E9AB69-1183-4A53-8418-DBE90C92BBE7}" type="slidenum">
              <a:rPr lang="en-GB" smtClean="0"/>
              <a:t>47</a:t>
            </a:fld>
            <a:endParaRPr lang="en-GB"/>
          </a:p>
        </p:txBody>
      </p:sp>
    </p:spTree>
    <p:extLst>
      <p:ext uri="{BB962C8B-B14F-4D97-AF65-F5344CB8AC3E}">
        <p14:creationId xmlns:p14="http://schemas.microsoft.com/office/powerpoint/2010/main" val="3647257597"/>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t>
            </a:r>
            <a:r>
              <a:rPr lang="en-GB" sz="1600" i="1" dirty="0"/>
              <a:t>The </a:t>
            </a:r>
            <a:r>
              <a:rPr lang="en-GB" sz="1600" b="1" i="1" dirty="0"/>
              <a:t>exception</a:t>
            </a:r>
            <a:r>
              <a:rPr lang="en-GB" sz="1600" i="1" dirty="0"/>
              <a:t> is individuals aged 2 years and above with severe immunosuppressionˆ who can receive PCV20 from when it is available to order on ImmForm. Note that PPV23 should not be given to any child under 2 years of age</a:t>
            </a:r>
            <a:endParaRPr lang="en-GB" sz="1400" i="1" dirty="0"/>
          </a:p>
          <a:p>
            <a:pPr marL="457200" lvl="1" indent="0">
              <a:lnSpc>
                <a:spcPct val="100000"/>
              </a:lnSpc>
              <a:spcBef>
                <a:spcPts val="0"/>
              </a:spcBef>
              <a:buNone/>
            </a:pPr>
            <a:r>
              <a:rPr lang="en-GB" sz="1000" i="1" dirty="0"/>
              <a:t>ˆExamples of conditions in this group include haematological cancers such as acute and chronic leukaemia, multiple myeloma, bone marrow transplantation, or genetic disorders affecting the immune system [such as IRAK-4, NEMO as per </a:t>
            </a:r>
            <a:r>
              <a:rPr lang="en-GB" sz="1000" i="1" dirty="0">
                <a:hlinkClick r:id="rId3"/>
              </a:rPr>
              <a:t>Green Book: Pneumococcal Chapter</a:t>
            </a:r>
            <a:r>
              <a:rPr lang="en-GB" sz="1000" i="1" dirty="0"/>
              <a:t>]. The advice of their specialist should usually be sought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**Refer to GBC </a:t>
            </a:r>
            <a:r>
              <a:rPr lang="en-GB" dirty="0">
                <a:hlinkClick r:id="rId3"/>
              </a:rPr>
              <a:t>Pneumococcal: the green book, chapter 25 - GOV.UK</a:t>
            </a:r>
            <a:r>
              <a:rPr lang="en-GB" dirty="0"/>
              <a:t> for details of when vaccine required in individuals with a clinical risk refer to table 25.2 and 25.3.</a:t>
            </a:r>
          </a:p>
          <a:p>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49</a:t>
            </a:fld>
            <a:endParaRPr lang="en-GB"/>
          </a:p>
        </p:txBody>
      </p:sp>
    </p:spTree>
    <p:extLst>
      <p:ext uri="{BB962C8B-B14F-4D97-AF65-F5344CB8AC3E}">
        <p14:creationId xmlns:p14="http://schemas.microsoft.com/office/powerpoint/2010/main" val="2150639266"/>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Footer Placeholder 3"/>
          <p:cNvSpPr>
            <a:spLocks noGrp="1"/>
          </p:cNvSpPr>
          <p:nvPr>
            <p:ph type="ftr" sz="quarter" idx="10"/>
          </p:nvPr>
        </p:nvSpPr>
        <p:spPr/>
        <p:txBody>
          <a:bodyPr/>
          <a:lstStyle/>
          <a:p>
            <a:r>
              <a:rPr lang="en-GB"/>
              <a:t>COVID-19 Vaccine Equity Committee Meeting </a:t>
            </a:r>
          </a:p>
        </p:txBody>
      </p:sp>
      <p:sp>
        <p:nvSpPr>
          <p:cNvPr id="5" name="Slide Number Placeholder 4"/>
          <p:cNvSpPr>
            <a:spLocks noGrp="1"/>
          </p:cNvSpPr>
          <p:nvPr>
            <p:ph type="sldNum" sz="quarter" idx="11"/>
          </p:nvPr>
        </p:nvSpPr>
        <p:spPr/>
        <p:txBody>
          <a:bodyPr/>
          <a:lstStyle/>
          <a:p>
            <a:fld id="{50E9AB69-1183-4A53-8418-DBE90C92BBE7}" type="slidenum">
              <a:rPr lang="en-GB" smtClean="0"/>
              <a:t>51</a:t>
            </a:fld>
            <a:endParaRPr lang="en-GB"/>
          </a:p>
        </p:txBody>
      </p:sp>
    </p:spTree>
    <p:extLst>
      <p:ext uri="{BB962C8B-B14F-4D97-AF65-F5344CB8AC3E}">
        <p14:creationId xmlns:p14="http://schemas.microsoft.com/office/powerpoint/2010/main" val="272826245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References:</a:t>
            </a:r>
          </a:p>
          <a:p>
            <a:r>
              <a:rPr lang="en-GB" dirty="0">
                <a:hlinkClick r:id="rId3"/>
              </a:rPr>
              <a:t>Pneumococcal: the green book, chapter 25 - GOV.UK</a:t>
            </a:r>
            <a:endParaRPr lang="en-GB" dirty="0"/>
          </a:p>
          <a:p>
            <a:r>
              <a:rPr lang="en-GB" dirty="0">
                <a:hlinkClick r:id="rId4"/>
              </a:rPr>
              <a:t>*Chapter 17: Pneumococcal Disease | Pink Book | CDC</a:t>
            </a:r>
            <a:endParaRPr lang="en-GB" dirty="0">
              <a:hlinkClick r:id="rId5"/>
            </a:endParaRPr>
          </a:p>
          <a:p>
            <a:r>
              <a:rPr lang="en-GB" dirty="0">
                <a:hlinkClick r:id="rId5"/>
              </a:rPr>
              <a:t>**Review on Pneumococcal Infection in Children – PMC</a:t>
            </a:r>
            <a:r>
              <a:rPr lang="en-GB" dirty="0"/>
              <a:t> (2021)</a:t>
            </a:r>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10</a:t>
            </a:fld>
            <a:endParaRPr lang="en-GB"/>
          </a:p>
        </p:txBody>
      </p:sp>
    </p:spTree>
    <p:extLst>
      <p:ext uri="{BB962C8B-B14F-4D97-AF65-F5344CB8AC3E}">
        <p14:creationId xmlns:p14="http://schemas.microsoft.com/office/powerpoint/2010/main" val="184171963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hlinkClick r:id="rId3"/>
              </a:rPr>
              <a:t>Pneumococcal: the green book, chapter 25 - GOV.UK</a:t>
            </a:r>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11</a:t>
            </a:fld>
            <a:endParaRPr lang="en-GB"/>
          </a:p>
        </p:txBody>
      </p:sp>
    </p:spTree>
    <p:extLst>
      <p:ext uri="{BB962C8B-B14F-4D97-AF65-F5344CB8AC3E}">
        <p14:creationId xmlns:p14="http://schemas.microsoft.com/office/powerpoint/2010/main" val="240321180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hlinkClick r:id="rId3"/>
              </a:rPr>
              <a:t>JCVI interim statement on adult pneumococcal vaccination - GOV.UK</a:t>
            </a:r>
            <a:endParaRPr lang="en-GB" dirty="0"/>
          </a:p>
          <a:p>
            <a:r>
              <a:rPr lang="en-GB" dirty="0">
                <a:hlinkClick r:id="rId4"/>
              </a:rPr>
              <a:t>Pneumococcal vaccination: product change (WHC/2025/054) | GOV.WALES</a:t>
            </a:r>
            <a:endParaRPr lang="en-GB" dirty="0"/>
          </a:p>
          <a:p>
            <a:endParaRPr lang="en-GB" dirty="0"/>
          </a:p>
          <a:p>
            <a:r>
              <a:rPr lang="en-GB" sz="1200">
                <a:cs typeface="Calibri" panose="020F0502020204030204"/>
              </a:rPr>
              <a:t>*Local stocks of </a:t>
            </a:r>
            <a:r>
              <a:rPr lang="en-GB" sz="1200" b="1">
                <a:cs typeface="Calibri"/>
              </a:rPr>
              <a:t>PPV23 should be routinely used first for the over 65 and clinical risk groupsˆ to exhaust stock. </a:t>
            </a:r>
            <a:endParaRPr lang="en-GB" sz="1200" b="1">
              <a:ea typeface="Calibri"/>
              <a:cs typeface="Calibri"/>
            </a:endParaRPr>
          </a:p>
          <a:p>
            <a:r>
              <a:rPr lang="en-GB" sz="1600" i="1"/>
              <a:t>ˆThe </a:t>
            </a:r>
            <a:r>
              <a:rPr lang="en-GB" sz="1600" b="1" i="1"/>
              <a:t>exception</a:t>
            </a:r>
            <a:r>
              <a:rPr lang="en-GB" sz="1600" i="1"/>
              <a:t> is individuals aged 2 years and above with severe immunosuppressionˆ who can receive PCV20 from when it is available to order on ImmForm. Note that PPV23 should not be given to any child under 2 years of age</a:t>
            </a:r>
            <a:endParaRPr lang="en-GB" sz="1400" i="1">
              <a:ea typeface="Calibri"/>
              <a:cs typeface="Calibri"/>
            </a:endParaRPr>
          </a:p>
          <a:p>
            <a:pPr marL="457200" lvl="1" indent="0">
              <a:lnSpc>
                <a:spcPct val="100000"/>
              </a:lnSpc>
              <a:spcBef>
                <a:spcPts val="0"/>
              </a:spcBef>
              <a:buNone/>
            </a:pPr>
            <a:r>
              <a:rPr lang="en-GB" sz="1000" i="1"/>
              <a:t>ˆExamples of conditions in this group include haematological cancers such as acute and chronic leukaemia, multiple myeloma, bone marrow transplantation, or genetic disorders affecting the immune system [such as IRAK-4, NEMO as per </a:t>
            </a:r>
            <a:r>
              <a:rPr lang="en-GB" sz="1000" i="1">
                <a:hlinkClick r:id="rId5"/>
              </a:rPr>
              <a:t>Green Book: Pneumococcal Chapter</a:t>
            </a:r>
            <a:r>
              <a:rPr lang="en-GB" sz="1000" i="1"/>
              <a:t>]. The advice of their specialist should usually be sought.</a:t>
            </a:r>
            <a:endParaRPr lang="en-GB" sz="1000" i="1">
              <a:ea typeface="Calibri"/>
              <a:cs typeface="Calibri"/>
            </a:endParaRPr>
          </a:p>
          <a:p>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13</a:t>
            </a:fld>
            <a:endParaRPr lang="en-GB"/>
          </a:p>
        </p:txBody>
      </p:sp>
    </p:spTree>
    <p:extLst>
      <p:ext uri="{BB962C8B-B14F-4D97-AF65-F5344CB8AC3E}">
        <p14:creationId xmlns:p14="http://schemas.microsoft.com/office/powerpoint/2010/main" val="383591929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14</a:t>
            </a:fld>
            <a:endParaRPr lang="en-GB"/>
          </a:p>
        </p:txBody>
      </p:sp>
    </p:spTree>
    <p:extLst>
      <p:ext uri="{BB962C8B-B14F-4D97-AF65-F5344CB8AC3E}">
        <p14:creationId xmlns:p14="http://schemas.microsoft.com/office/powerpoint/2010/main" val="410828093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 Updated since JCVI minutes 2023. (SmPC: </a:t>
            </a:r>
            <a:r>
              <a:rPr lang="en-GB" dirty="0">
                <a:hlinkClick r:id="rId3"/>
              </a:rPr>
              <a:t>Prevenar 20 suspension for injection in pre-filled syringe - Summary of Product Characteristics (SmPC) - (</a:t>
            </a:r>
            <a:r>
              <a:rPr lang="en-GB" dirty="0" err="1">
                <a:hlinkClick r:id="rId3"/>
              </a:rPr>
              <a:t>emc</a:t>
            </a:r>
            <a:r>
              <a:rPr lang="en-GB" dirty="0">
                <a:hlinkClick r:id="rId3"/>
              </a:rPr>
              <a:t>) | 13461</a:t>
            </a:r>
            <a:r>
              <a:rPr lang="en-GB" dirty="0"/>
              <a:t>).</a:t>
            </a:r>
            <a:br>
              <a:rPr lang="en-GB" dirty="0"/>
            </a:br>
            <a:r>
              <a:rPr lang="en-GB" dirty="0">
                <a:hlinkClick r:id="rId4"/>
              </a:rPr>
              <a:t>Pneumococcal vaccination: product change (WHC/2025/054) | GOV.WALES</a:t>
            </a:r>
            <a:endParaRPr lang="en-GB" dirty="0"/>
          </a:p>
        </p:txBody>
      </p:sp>
      <p:sp>
        <p:nvSpPr>
          <p:cNvPr id="4" name="Slide Number Placeholder 3"/>
          <p:cNvSpPr>
            <a:spLocks noGrp="1"/>
          </p:cNvSpPr>
          <p:nvPr>
            <p:ph type="sldNum" sz="quarter" idx="5"/>
          </p:nvPr>
        </p:nvSpPr>
        <p:spPr/>
        <p:txBody>
          <a:bodyPr/>
          <a:lstStyle/>
          <a:p>
            <a:fld id="{7742B652-B715-45E6-8723-3C50AF5ACEF1}" type="slidenum">
              <a:rPr lang="en-GB" smtClean="0"/>
              <a:t>15</a:t>
            </a:fld>
            <a:endParaRPr lang="en-GB"/>
          </a:p>
        </p:txBody>
      </p:sp>
    </p:spTree>
    <p:extLst>
      <p:ext uri="{BB962C8B-B14F-4D97-AF65-F5344CB8AC3E}">
        <p14:creationId xmlns:p14="http://schemas.microsoft.com/office/powerpoint/2010/main" val="162034014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Refer to GBC </a:t>
            </a:r>
            <a:r>
              <a:rPr lang="en-GB" dirty="0">
                <a:hlinkClick r:id="rId3"/>
              </a:rPr>
              <a:t>Pneumococcal: the green book, chapter 25 - GOV.UK</a:t>
            </a:r>
            <a:r>
              <a:rPr lang="en-GB" dirty="0"/>
              <a:t> for details of when vaccine required in individuals with a clinical risk refer to table 25.2 and 25.3.</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t>Refer to Welsh Government. Welsh Health Circular:  </a:t>
            </a:r>
            <a:r>
              <a:rPr lang="en-GB" sz="1200" i="1" dirty="0"/>
              <a:t>A change of vaccine product for the routine adult pneumococcal vaccination programme, and those with certain clinical risk conditions </a:t>
            </a:r>
            <a:r>
              <a:rPr lang="en-GB" sz="1200" dirty="0"/>
              <a:t>(</a:t>
            </a:r>
            <a:r>
              <a:rPr lang="en-GB" sz="1200" dirty="0">
                <a:hlinkClick r:id="rId4"/>
              </a:rPr>
              <a:t>WHC/2025/054</a:t>
            </a:r>
            <a:r>
              <a:rPr lang="en-GB" sz="1200" dirty="0"/>
              <a:t>) for eligible groups</a:t>
            </a:r>
            <a:endParaRPr lang="en-GB" dirty="0"/>
          </a:p>
          <a:p>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16</a:t>
            </a:fld>
            <a:endParaRPr lang="en-GB"/>
          </a:p>
        </p:txBody>
      </p:sp>
    </p:spTree>
    <p:extLst>
      <p:ext uri="{BB962C8B-B14F-4D97-AF65-F5344CB8AC3E}">
        <p14:creationId xmlns:p14="http://schemas.microsoft.com/office/powerpoint/2010/main" val="305568080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 name="Rectangle 6"/>
          <p:cNvSpPr/>
          <p:nvPr userDrawn="1"/>
        </p:nvSpPr>
        <p:spPr>
          <a:xfrm>
            <a:off x="0" y="3524738"/>
            <a:ext cx="12192000" cy="3333262"/>
          </a:xfrm>
          <a:prstGeom prst="rect">
            <a:avLst/>
          </a:prstGeom>
          <a:solidFill>
            <a:srgbClr val="212A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 Placeholder 10"/>
          <p:cNvSpPr>
            <a:spLocks noGrp="1"/>
          </p:cNvSpPr>
          <p:nvPr>
            <p:ph type="body" sz="quarter" idx="10" hasCustomPrompt="1"/>
          </p:nvPr>
        </p:nvSpPr>
        <p:spPr>
          <a:xfrm>
            <a:off x="742950" y="3751263"/>
            <a:ext cx="7040563" cy="719137"/>
          </a:xfrm>
          <a:prstGeom prst="rect">
            <a:avLst/>
          </a:prstGeom>
        </p:spPr>
        <p:txBody>
          <a:bodyPr>
            <a:normAutofit/>
          </a:bodyPr>
          <a:lstStyle>
            <a:lvl1pPr marL="0" indent="0">
              <a:buNone/>
              <a:defRPr sz="4400" b="1" u="none" baseline="0">
                <a:solidFill>
                  <a:schemeClr val="bg1"/>
                </a:solidFill>
                <a:latin typeface="Arial" panose="020B0604020202020204" pitchFamily="34" charset="0"/>
                <a:cs typeface="Arial" panose="020B0604020202020204" pitchFamily="34" charset="0"/>
              </a:defRPr>
            </a:lvl1pPr>
          </a:lstStyle>
          <a:p>
            <a:pPr lvl="0"/>
            <a:r>
              <a:rPr lang="en-GB" b="1" u="none">
                <a:latin typeface="Arial" panose="020B0604020202020204" pitchFamily="34" charset="0"/>
                <a:cs typeface="Arial" panose="020B0604020202020204" pitchFamily="34" charset="0"/>
              </a:rPr>
              <a:t>Title of presentation</a:t>
            </a:r>
            <a:endParaRPr lang="en-GB"/>
          </a:p>
        </p:txBody>
      </p:sp>
      <p:sp>
        <p:nvSpPr>
          <p:cNvPr id="13" name="Content Placeholder 12"/>
          <p:cNvSpPr>
            <a:spLocks noGrp="1"/>
          </p:cNvSpPr>
          <p:nvPr>
            <p:ph sz="quarter" idx="11" hasCustomPrompt="1"/>
          </p:nvPr>
        </p:nvSpPr>
        <p:spPr>
          <a:xfrm>
            <a:off x="711200" y="4689475"/>
            <a:ext cx="5908675" cy="687388"/>
          </a:xfrm>
          <a:prstGeom prst="rect">
            <a:avLst/>
          </a:prstGeom>
        </p:spPr>
        <p:txBody>
          <a:bodyPr/>
          <a:lstStyle>
            <a:lvl1pPr marL="0" indent="0">
              <a:buNone/>
              <a:defRPr>
                <a:solidFill>
                  <a:srgbClr val="FFDC00"/>
                </a:solidFill>
                <a:latin typeface="Arial" panose="020B0604020202020204" pitchFamily="34" charset="0"/>
                <a:cs typeface="Arial" panose="020B0604020202020204" pitchFamily="34" charset="0"/>
              </a:defRPr>
            </a:lvl1pPr>
          </a:lstStyle>
          <a:p>
            <a:pPr lvl="0"/>
            <a:r>
              <a:rPr lang="en-GB"/>
              <a:t>Subtitle</a:t>
            </a:r>
          </a:p>
        </p:txBody>
      </p:sp>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2950" y="1636469"/>
            <a:ext cx="7264228" cy="1361533"/>
          </a:xfrm>
          <a:prstGeom prst="rect">
            <a:avLst/>
          </a:prstGeom>
        </p:spPr>
      </p:pic>
    </p:spTree>
    <p:extLst>
      <p:ext uri="{BB962C8B-B14F-4D97-AF65-F5344CB8AC3E}">
        <p14:creationId xmlns:p14="http://schemas.microsoft.com/office/powerpoint/2010/main" val="19781303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GB"/>
          </a:p>
        </p:txBody>
      </p:sp>
      <p:sp>
        <p:nvSpPr>
          <p:cNvPr id="3" name="Content Placeholder 2"/>
          <p:cNvSpPr>
            <a:spLocks noGrp="1"/>
          </p:cNvSpPr>
          <p:nvPr>
            <p:ph idx="1"/>
          </p:nvPr>
        </p:nvSpPr>
        <p:spPr>
          <a:xfrm>
            <a:off x="838200" y="1825625"/>
            <a:ext cx="105156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838200" y="6356350"/>
            <a:ext cx="7315200" cy="365125"/>
          </a:xfrm>
          <a:prstGeom prst="rect">
            <a:avLst/>
          </a:prstGeom>
        </p:spPr>
        <p:txBody>
          <a:bodyPr/>
          <a:lstStyle>
            <a:lvl1pPr>
              <a:defRPr b="1">
                <a:solidFill>
                  <a:schemeClr val="bg1"/>
                </a:solidFill>
              </a:defRPr>
            </a:lvl1pPr>
          </a:lstStyle>
          <a:p>
            <a:r>
              <a:rPr lang="en-GB"/>
              <a:t>Respiratory virus vaccine campaign outline</a:t>
            </a:r>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lvl1pPr algn="r">
              <a:defRPr b="1">
                <a:solidFill>
                  <a:schemeClr val="bg1"/>
                </a:solidFill>
              </a:defRPr>
            </a:lvl1pPr>
          </a:lstStyle>
          <a:p>
            <a:fld id="{561D0CCE-8DCC-44DC-A653-AE62B1D84A52}" type="slidenum">
              <a:rPr lang="en-GB" smtClean="0"/>
              <a:pPr/>
              <a:t>‹#›</a:t>
            </a:fld>
            <a:endParaRPr lang="en-GB"/>
          </a:p>
        </p:txBody>
      </p:sp>
    </p:spTree>
    <p:extLst>
      <p:ext uri="{BB962C8B-B14F-4D97-AF65-F5344CB8AC3E}">
        <p14:creationId xmlns:p14="http://schemas.microsoft.com/office/powerpoint/2010/main" val="34093268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ivider Slide">
    <p:spTree>
      <p:nvGrpSpPr>
        <p:cNvPr id="1" name=""/>
        <p:cNvGrpSpPr/>
        <p:nvPr/>
      </p:nvGrpSpPr>
      <p:grpSpPr>
        <a:xfrm>
          <a:off x="0" y="0"/>
          <a:ext cx="0" cy="0"/>
          <a:chOff x="0" y="0"/>
          <a:chExt cx="0" cy="0"/>
        </a:xfrm>
      </p:grpSpPr>
      <p:sp>
        <p:nvSpPr>
          <p:cNvPr id="7" name="Rectangle 6"/>
          <p:cNvSpPr/>
          <p:nvPr userDrawn="1"/>
        </p:nvSpPr>
        <p:spPr>
          <a:xfrm>
            <a:off x="0" y="1407460"/>
            <a:ext cx="12192000" cy="5450540"/>
          </a:xfrm>
          <a:prstGeom prst="rect">
            <a:avLst/>
          </a:prstGeom>
          <a:solidFill>
            <a:srgbClr val="212A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673"/>
          </a:p>
        </p:txBody>
      </p:sp>
      <p:sp>
        <p:nvSpPr>
          <p:cNvPr id="11" name="Text Placeholder 10"/>
          <p:cNvSpPr>
            <a:spLocks noGrp="1"/>
          </p:cNvSpPr>
          <p:nvPr>
            <p:ph type="body" sz="quarter" idx="10" hasCustomPrompt="1"/>
          </p:nvPr>
        </p:nvSpPr>
        <p:spPr>
          <a:xfrm>
            <a:off x="623397" y="2992791"/>
            <a:ext cx="7040563" cy="719137"/>
          </a:xfrm>
          <a:prstGeom prst="rect">
            <a:avLst/>
          </a:prstGeom>
        </p:spPr>
        <p:txBody>
          <a:bodyPr>
            <a:normAutofit/>
          </a:bodyPr>
          <a:lstStyle>
            <a:lvl1pPr marL="0" indent="0">
              <a:buNone/>
              <a:defRPr sz="4108" b="1" u="none" baseline="0">
                <a:solidFill>
                  <a:schemeClr val="bg1"/>
                </a:solidFill>
                <a:latin typeface="Arial" panose="020B0604020202020204" pitchFamily="34" charset="0"/>
                <a:cs typeface="Arial" panose="020B0604020202020204" pitchFamily="34" charset="0"/>
              </a:defRPr>
            </a:lvl1pPr>
          </a:lstStyle>
          <a:p>
            <a:pPr lvl="0"/>
            <a:r>
              <a:rPr lang="en-GB" b="1" u="none">
                <a:latin typeface="Arial" panose="020B0604020202020204" pitchFamily="34" charset="0"/>
                <a:cs typeface="Arial" panose="020B0604020202020204" pitchFamily="34" charset="0"/>
              </a:rPr>
              <a:t>Divider Slide Title</a:t>
            </a:r>
            <a:endParaRPr lang="en-GB"/>
          </a:p>
        </p:txBody>
      </p:sp>
      <p:sp>
        <p:nvSpPr>
          <p:cNvPr id="12" name="Freeform 2">
            <a:extLst>
              <a:ext uri="{FF2B5EF4-FFF2-40B4-BE49-F238E27FC236}">
                <a16:creationId xmlns:a16="http://schemas.microsoft.com/office/drawing/2014/main" id="{EB393F6B-9FA7-4197-D100-C29505DE9F4F}"/>
              </a:ext>
            </a:extLst>
          </p:cNvPr>
          <p:cNvSpPr/>
          <p:nvPr userDrawn="1"/>
        </p:nvSpPr>
        <p:spPr>
          <a:xfrm>
            <a:off x="614019" y="163896"/>
            <a:ext cx="4526400" cy="1130621"/>
          </a:xfrm>
          <a:custGeom>
            <a:avLst/>
            <a:gdLst/>
            <a:ahLst/>
            <a:cxnLst/>
            <a:rect l="l" t="t" r="r" b="b"/>
            <a:pathLst>
              <a:path w="6790242" h="1706048">
                <a:moveTo>
                  <a:pt x="0" y="0"/>
                </a:moveTo>
                <a:lnTo>
                  <a:pt x="6790242" y="0"/>
                </a:lnTo>
                <a:lnTo>
                  <a:pt x="6790242" y="1706048"/>
                </a:lnTo>
                <a:lnTo>
                  <a:pt x="0" y="1706048"/>
                </a:lnTo>
                <a:lnTo>
                  <a:pt x="0" y="0"/>
                </a:lnTo>
                <a:close/>
              </a:path>
            </a:pathLst>
          </a:custGeom>
          <a:blipFill>
            <a:blip r:embed="rId2"/>
            <a:stretch>
              <a:fillRect/>
            </a:stretch>
          </a:blipFill>
        </p:spPr>
        <p:txBody>
          <a:bodyPr/>
          <a:lstStyle/>
          <a:p>
            <a:endParaRPr lang="en-GB" sz="2673"/>
          </a:p>
        </p:txBody>
      </p:sp>
      <p:sp>
        <p:nvSpPr>
          <p:cNvPr id="13" name="Freeform 3">
            <a:extLst>
              <a:ext uri="{FF2B5EF4-FFF2-40B4-BE49-F238E27FC236}">
                <a16:creationId xmlns:a16="http://schemas.microsoft.com/office/drawing/2014/main" id="{28B89880-880D-D351-E692-3A2EFDC28912}"/>
              </a:ext>
            </a:extLst>
          </p:cNvPr>
          <p:cNvSpPr/>
          <p:nvPr userDrawn="1"/>
        </p:nvSpPr>
        <p:spPr>
          <a:xfrm>
            <a:off x="8753845" y="324155"/>
            <a:ext cx="2685600" cy="746591"/>
          </a:xfrm>
          <a:custGeom>
            <a:avLst/>
            <a:gdLst/>
            <a:ahLst/>
            <a:cxnLst/>
            <a:rect l="l" t="t" r="r" b="b"/>
            <a:pathLst>
              <a:path w="4026993" h="1125825">
                <a:moveTo>
                  <a:pt x="0" y="0"/>
                </a:moveTo>
                <a:lnTo>
                  <a:pt x="4026993" y="0"/>
                </a:lnTo>
                <a:lnTo>
                  <a:pt x="4026993" y="1125825"/>
                </a:lnTo>
                <a:lnTo>
                  <a:pt x="0" y="1125825"/>
                </a:lnTo>
                <a:lnTo>
                  <a:pt x="0" y="0"/>
                </a:lnTo>
                <a:close/>
              </a:path>
            </a:pathLst>
          </a:custGeom>
          <a:blipFill>
            <a:blip r:embed="rId3"/>
            <a:stretch>
              <a:fillRect r="-19388"/>
            </a:stretch>
          </a:blipFill>
        </p:spPr>
        <p:txBody>
          <a:bodyPr/>
          <a:lstStyle/>
          <a:p>
            <a:endParaRPr lang="en-GB" sz="2673"/>
          </a:p>
        </p:txBody>
      </p:sp>
      <p:sp>
        <p:nvSpPr>
          <p:cNvPr id="8" name="Text Placeholder 7">
            <a:extLst>
              <a:ext uri="{FF2B5EF4-FFF2-40B4-BE49-F238E27FC236}">
                <a16:creationId xmlns:a16="http://schemas.microsoft.com/office/drawing/2014/main" id="{D7B9AB21-65E7-4C53-F2A8-92E3562B9A25}"/>
              </a:ext>
            </a:extLst>
          </p:cNvPr>
          <p:cNvSpPr>
            <a:spLocks noGrp="1"/>
          </p:cNvSpPr>
          <p:nvPr>
            <p:ph type="body" sz="quarter" idx="11" hasCustomPrompt="1"/>
          </p:nvPr>
        </p:nvSpPr>
        <p:spPr>
          <a:xfrm>
            <a:off x="623359" y="3896018"/>
            <a:ext cx="7041091" cy="1286401"/>
          </a:xfrm>
          <a:prstGeom prst="rect">
            <a:avLst/>
          </a:prstGeom>
        </p:spPr>
        <p:txBody>
          <a:bodyPr/>
          <a:lstStyle>
            <a:lvl1pPr marL="0" indent="0">
              <a:buNone/>
              <a:defRPr>
                <a:solidFill>
                  <a:schemeClr val="bg1">
                    <a:lumMod val="95000"/>
                  </a:schemeClr>
                </a:solidFill>
              </a:defRPr>
            </a:lvl1pPr>
          </a:lstStyle>
          <a:p>
            <a:pPr lvl="0"/>
            <a:r>
              <a:rPr lang="en-US"/>
              <a:t>Subtitle</a:t>
            </a:r>
          </a:p>
        </p:txBody>
      </p:sp>
    </p:spTree>
    <p:extLst>
      <p:ext uri="{BB962C8B-B14F-4D97-AF65-F5344CB8AC3E}">
        <p14:creationId xmlns:p14="http://schemas.microsoft.com/office/powerpoint/2010/main" val="368304162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 name="Rectangle 6"/>
          <p:cNvSpPr/>
          <p:nvPr userDrawn="1"/>
        </p:nvSpPr>
        <p:spPr>
          <a:xfrm>
            <a:off x="0" y="1379497"/>
            <a:ext cx="12192000" cy="5478503"/>
          </a:xfrm>
          <a:prstGeom prst="rect">
            <a:avLst/>
          </a:prstGeom>
          <a:solidFill>
            <a:srgbClr val="212A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673"/>
          </a:p>
        </p:txBody>
      </p:sp>
      <p:sp>
        <p:nvSpPr>
          <p:cNvPr id="11" name="Text Placeholder 10"/>
          <p:cNvSpPr>
            <a:spLocks noGrp="1"/>
          </p:cNvSpPr>
          <p:nvPr>
            <p:ph type="body" sz="quarter" idx="10" hasCustomPrompt="1"/>
          </p:nvPr>
        </p:nvSpPr>
        <p:spPr>
          <a:xfrm>
            <a:off x="623397" y="2992791"/>
            <a:ext cx="7040563" cy="719137"/>
          </a:xfrm>
          <a:prstGeom prst="rect">
            <a:avLst/>
          </a:prstGeom>
        </p:spPr>
        <p:txBody>
          <a:bodyPr>
            <a:normAutofit/>
          </a:bodyPr>
          <a:lstStyle>
            <a:lvl1pPr marL="0" indent="0">
              <a:buNone/>
              <a:defRPr sz="4108" b="1" u="none" baseline="0">
                <a:solidFill>
                  <a:schemeClr val="bg1"/>
                </a:solidFill>
                <a:latin typeface="Arial" panose="020B0604020202020204" pitchFamily="34" charset="0"/>
                <a:cs typeface="Arial" panose="020B0604020202020204" pitchFamily="34" charset="0"/>
              </a:defRPr>
            </a:lvl1pPr>
          </a:lstStyle>
          <a:p>
            <a:pPr lvl="0"/>
            <a:r>
              <a:rPr lang="en-GB" b="1" u="none">
                <a:latin typeface="Arial" panose="020B0604020202020204" pitchFamily="34" charset="0"/>
                <a:cs typeface="Arial" panose="020B0604020202020204" pitchFamily="34" charset="0"/>
              </a:rPr>
              <a:t>Title of presentation</a:t>
            </a:r>
            <a:endParaRPr lang="en-GB"/>
          </a:p>
        </p:txBody>
      </p:sp>
      <p:sp>
        <p:nvSpPr>
          <p:cNvPr id="9" name="Text Placeholder 8">
            <a:extLst>
              <a:ext uri="{FF2B5EF4-FFF2-40B4-BE49-F238E27FC236}">
                <a16:creationId xmlns:a16="http://schemas.microsoft.com/office/drawing/2014/main" id="{48CDF416-7C47-74FB-B816-312A154FB231}"/>
              </a:ext>
            </a:extLst>
          </p:cNvPr>
          <p:cNvSpPr>
            <a:spLocks noGrp="1"/>
          </p:cNvSpPr>
          <p:nvPr>
            <p:ph type="body" sz="quarter" idx="11" hasCustomPrompt="1"/>
          </p:nvPr>
        </p:nvSpPr>
        <p:spPr>
          <a:xfrm>
            <a:off x="614018" y="4738781"/>
            <a:ext cx="11137194" cy="480937"/>
          </a:xfrm>
          <a:prstGeom prst="rect">
            <a:avLst/>
          </a:prstGeom>
        </p:spPr>
        <p:txBody>
          <a:bodyPr/>
          <a:lstStyle>
            <a:lvl1pPr marL="0" indent="0">
              <a:buNone/>
              <a:defRPr sz="2491">
                <a:solidFill>
                  <a:schemeClr val="bg1">
                    <a:lumMod val="95000"/>
                  </a:schemeClr>
                </a:solidFill>
              </a:defRPr>
            </a:lvl1pPr>
          </a:lstStyle>
          <a:p>
            <a:pPr lvl="0"/>
            <a:r>
              <a:rPr lang="en-US"/>
              <a:t>Name and Job Title of Presenter</a:t>
            </a:r>
            <a:endParaRPr lang="en-GB"/>
          </a:p>
        </p:txBody>
      </p:sp>
      <p:sp>
        <p:nvSpPr>
          <p:cNvPr id="12" name="Freeform 2">
            <a:extLst>
              <a:ext uri="{FF2B5EF4-FFF2-40B4-BE49-F238E27FC236}">
                <a16:creationId xmlns:a16="http://schemas.microsoft.com/office/drawing/2014/main" id="{EB393F6B-9FA7-4197-D100-C29505DE9F4F}"/>
              </a:ext>
            </a:extLst>
          </p:cNvPr>
          <p:cNvSpPr/>
          <p:nvPr userDrawn="1"/>
        </p:nvSpPr>
        <p:spPr>
          <a:xfrm>
            <a:off x="614019" y="163896"/>
            <a:ext cx="4526400" cy="1130621"/>
          </a:xfrm>
          <a:custGeom>
            <a:avLst/>
            <a:gdLst/>
            <a:ahLst/>
            <a:cxnLst/>
            <a:rect l="l" t="t" r="r" b="b"/>
            <a:pathLst>
              <a:path w="6790242" h="1706048">
                <a:moveTo>
                  <a:pt x="0" y="0"/>
                </a:moveTo>
                <a:lnTo>
                  <a:pt x="6790242" y="0"/>
                </a:lnTo>
                <a:lnTo>
                  <a:pt x="6790242" y="1706048"/>
                </a:lnTo>
                <a:lnTo>
                  <a:pt x="0" y="1706048"/>
                </a:lnTo>
                <a:lnTo>
                  <a:pt x="0" y="0"/>
                </a:lnTo>
                <a:close/>
              </a:path>
            </a:pathLst>
          </a:custGeom>
          <a:blipFill>
            <a:blip r:embed="rId2"/>
            <a:stretch>
              <a:fillRect/>
            </a:stretch>
          </a:blipFill>
        </p:spPr>
        <p:txBody>
          <a:bodyPr/>
          <a:lstStyle/>
          <a:p>
            <a:endParaRPr lang="en-GB" sz="2673"/>
          </a:p>
        </p:txBody>
      </p:sp>
      <p:sp>
        <p:nvSpPr>
          <p:cNvPr id="13" name="Freeform 3">
            <a:extLst>
              <a:ext uri="{FF2B5EF4-FFF2-40B4-BE49-F238E27FC236}">
                <a16:creationId xmlns:a16="http://schemas.microsoft.com/office/drawing/2014/main" id="{28B89880-880D-D351-E692-3A2EFDC28912}"/>
              </a:ext>
            </a:extLst>
          </p:cNvPr>
          <p:cNvSpPr/>
          <p:nvPr userDrawn="1"/>
        </p:nvSpPr>
        <p:spPr>
          <a:xfrm>
            <a:off x="8753845" y="324155"/>
            <a:ext cx="2685600" cy="746591"/>
          </a:xfrm>
          <a:custGeom>
            <a:avLst/>
            <a:gdLst/>
            <a:ahLst/>
            <a:cxnLst/>
            <a:rect l="l" t="t" r="r" b="b"/>
            <a:pathLst>
              <a:path w="4026993" h="1125825">
                <a:moveTo>
                  <a:pt x="0" y="0"/>
                </a:moveTo>
                <a:lnTo>
                  <a:pt x="4026993" y="0"/>
                </a:lnTo>
                <a:lnTo>
                  <a:pt x="4026993" y="1125825"/>
                </a:lnTo>
                <a:lnTo>
                  <a:pt x="0" y="1125825"/>
                </a:lnTo>
                <a:lnTo>
                  <a:pt x="0" y="0"/>
                </a:lnTo>
                <a:close/>
              </a:path>
            </a:pathLst>
          </a:custGeom>
          <a:blipFill>
            <a:blip r:embed="rId3"/>
            <a:stretch>
              <a:fillRect r="-19388"/>
            </a:stretch>
          </a:blipFill>
        </p:spPr>
        <p:txBody>
          <a:bodyPr/>
          <a:lstStyle/>
          <a:p>
            <a:endParaRPr lang="en-GB" sz="2673"/>
          </a:p>
        </p:txBody>
      </p:sp>
      <p:sp>
        <p:nvSpPr>
          <p:cNvPr id="22" name="Text Placeholder 21">
            <a:extLst>
              <a:ext uri="{FF2B5EF4-FFF2-40B4-BE49-F238E27FC236}">
                <a16:creationId xmlns:a16="http://schemas.microsoft.com/office/drawing/2014/main" id="{419A2497-1537-CF20-87F0-8B2956BA39CC}"/>
              </a:ext>
            </a:extLst>
          </p:cNvPr>
          <p:cNvSpPr>
            <a:spLocks noGrp="1"/>
          </p:cNvSpPr>
          <p:nvPr>
            <p:ph type="body" sz="quarter" idx="12" hasCustomPrompt="1"/>
          </p:nvPr>
        </p:nvSpPr>
        <p:spPr>
          <a:xfrm>
            <a:off x="623359" y="5477985"/>
            <a:ext cx="7041091" cy="934811"/>
          </a:xfrm>
          <a:prstGeom prst="rect">
            <a:avLst/>
          </a:prstGeom>
        </p:spPr>
        <p:txBody>
          <a:bodyPr/>
          <a:lstStyle>
            <a:lvl1pPr marL="0" indent="0">
              <a:buNone/>
              <a:defRPr>
                <a:solidFill>
                  <a:schemeClr val="bg1">
                    <a:lumMod val="95000"/>
                  </a:schemeClr>
                </a:solidFill>
              </a:defRPr>
            </a:lvl1pPr>
            <a:lvl2pPr marL="451639" indent="0">
              <a:buNone/>
              <a:defRPr>
                <a:solidFill>
                  <a:schemeClr val="bg1">
                    <a:lumMod val="95000"/>
                  </a:schemeClr>
                </a:solidFill>
              </a:defRPr>
            </a:lvl2pPr>
          </a:lstStyle>
          <a:p>
            <a:r>
              <a:rPr lang="en-GB" sz="2385">
                <a:solidFill>
                  <a:schemeClr val="bg1"/>
                </a:solidFill>
              </a:rPr>
              <a:t>Vaccine Preventable Disease Programme</a:t>
            </a:r>
          </a:p>
          <a:p>
            <a:r>
              <a:rPr lang="en-GB" sz="2385">
                <a:solidFill>
                  <a:schemeClr val="bg1"/>
                </a:solidFill>
              </a:rPr>
              <a:t>Public Health Wales</a:t>
            </a:r>
          </a:p>
          <a:p>
            <a:pPr marL="451639" marR="0" lvl="1" indent="0" algn="l" defTabSz="903278" rtl="0" eaLnBrk="1" fontAlgn="auto" latinLnBrk="0" hangingPunct="1">
              <a:lnSpc>
                <a:spcPct val="90000"/>
              </a:lnSpc>
              <a:spcBef>
                <a:spcPts val="494"/>
              </a:spcBef>
              <a:spcAft>
                <a:spcPts val="0"/>
              </a:spcAft>
              <a:buClrTx/>
              <a:buSzTx/>
              <a:buFont typeface="Arial" panose="020B0604020202020204" pitchFamily="34" charset="0"/>
              <a:buNone/>
              <a:tabLst/>
              <a:defRPr/>
            </a:pPr>
            <a:endParaRPr lang="en-GB"/>
          </a:p>
        </p:txBody>
      </p:sp>
    </p:spTree>
    <p:extLst>
      <p:ext uri="{BB962C8B-B14F-4D97-AF65-F5344CB8AC3E}">
        <p14:creationId xmlns:p14="http://schemas.microsoft.com/office/powerpoint/2010/main" val="280627327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0" y="6189786"/>
            <a:ext cx="12192000" cy="668214"/>
          </a:xfrm>
          <a:prstGeom prst="rect">
            <a:avLst/>
          </a:prstGeom>
          <a:solidFill>
            <a:srgbClr val="212A73"/>
          </a:solidFill>
          <a:ln>
            <a:solidFill>
              <a:srgbClr val="212A7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51833539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hyperlink" Target="https://www.gov.uk/government/publications/a-visual-guide-to-vaccines-poster/a-visual-guide-to-vaccines-for-the-routine-vaccination-programme" TargetMode="External"/><Relationship Id="rId4" Type="http://schemas.openxmlformats.org/officeDocument/2006/relationships/hyperlink" Target="https://app.box.com/s/iddfb4ppwkmtjusir2tc/file/1262409204637" TargetMode="External"/></Relationships>
</file>

<file path=ppt/slides/_rels/slide14.xml.rels><?xml version="1.0" encoding="UTF-8" standalone="yes"?>
<Relationships xmlns="http://schemas.openxmlformats.org/package/2006/relationships"><Relationship Id="rId3" Type="http://schemas.openxmlformats.org/officeDocument/2006/relationships/hyperlink" Target="https://www.gov.wales/pneumococcal-vaccination-product-change-whc2025054"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hyperlink" Target="https://www.gov.wales/health-circulars-2024-2027" TargetMode="External"/></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hyperlink" Target="https://assets.publishing.service.gov.uk/media/684b1fbc1c8d5c94e201abae/Green_Book__Chapter_25_pneumococcal_12_6_25.pdf" TargetMode="External"/></Relationships>
</file>

<file path=ppt/slides/_rels/slide16.xml.rels><?xml version="1.0" encoding="UTF-8" standalone="yes"?>
<Relationships xmlns="http://schemas.openxmlformats.org/package/2006/relationships"><Relationship Id="rId3" Type="http://schemas.openxmlformats.org/officeDocument/2006/relationships/hyperlink" Target="https://www.gov.uk/government/publications/pneumococcal-the-green-book-chapter-25"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hyperlink" Target="https://www.gov.uk/government/publications/pneumococcal-the-green-book-chapter-25" TargetMode="Externa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19.xml.rels><?xml version="1.0" encoding="UTF-8" standalone="yes"?>
<Relationships xmlns="http://schemas.openxmlformats.org/package/2006/relationships"><Relationship Id="rId3" Type="http://schemas.openxmlformats.org/officeDocument/2006/relationships/hyperlink" Target="https://www.gov.uk/government/publications/pneumococcal-the-green-book-chapter-25"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image" Target="../media/image10.png"/></Relationships>
</file>

<file path=ppt/slides/_rels/slide2.xml.rels><?xml version="1.0" encoding="UTF-8" standalone="yes"?>
<Relationships xmlns="http://schemas.openxmlformats.org/package/2006/relationships"><Relationship Id="rId8" Type="http://schemas.openxmlformats.org/officeDocument/2006/relationships/hyperlink" Target="https://phw.nhs.wales/topics/immunisation-and-vaccines/vaccines-professionals/pneumococcal-vaccine-for-older-adults-and-people-at-risk-information-for-health-professionals/" TargetMode="External"/><Relationship Id="rId3" Type="http://schemas.openxmlformats.org/officeDocument/2006/relationships/hyperlink" Target="https://www.gov.uk/government/publications/pneumococcal-the-green-book-chapter-25" TargetMode="External"/><Relationship Id="rId7" Type="http://schemas.openxmlformats.org/officeDocument/2006/relationships/hyperlink" Target="https://phw.nhs.wales/topics/immunisation-and-vaccines/pneumococcal-vaccine-for-older-adults-and-people-at-risk/"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hyperlink" Target="https://app.box.com/s/iddfb4ppwkmtjusir2tc/file/1262409204637" TargetMode="External"/><Relationship Id="rId5" Type="http://schemas.openxmlformats.org/officeDocument/2006/relationships/hyperlink" Target="https://www.gov.uk/government/collections/pneumococcal-vaccination-programme" TargetMode="External"/><Relationship Id="rId4" Type="http://schemas.openxmlformats.org/officeDocument/2006/relationships/hyperlink" Target="https://www.gov.wales/pneumococcal-vaccination-product-change-whc2025054" TargetMode="Externa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hyperlink" Target="https://www.gov.uk/government/publications/pneumococcal-vaccination-for-older-adults-and-for-individuals-in-a-clinical-risk-group-information-for-healthcare-practitioners" TargetMode="External"/><Relationship Id="rId2" Type="http://schemas.openxmlformats.org/officeDocument/2006/relationships/hyperlink" Target="https://www.gov.uk/government/publications/pneumococcal-the-green-book-chapter-25f" TargetMode="External"/><Relationship Id="rId1" Type="http://schemas.openxmlformats.org/officeDocument/2006/relationships/slideLayout" Target="../slideLayouts/slideLayout2.xml"/><Relationship Id="rId5" Type="http://schemas.openxmlformats.org/officeDocument/2006/relationships/hyperlink" Target="https://www.gov.uk/government/collections/immunisation-against-infectious-disease-the-green-book#part-2:-the-diseases,-vaccinations-and-vaccines" TargetMode="External"/><Relationship Id="rId4" Type="http://schemas.openxmlformats.org/officeDocument/2006/relationships/hyperlink" Target="https://www.gov.uk/government/publications/immunisation-of-individuals-with-underlying-medical-conditions-the-green-book-chapter-7" TargetMode="Externa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hyperlink" Target="https://www.medicines.org.uk/emc/product/13461/smpc" TargetMode="External"/><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hyperlink" Target="https://www.gov.uk/government/publications/a-visual-guide-to-vaccines-poster/a-visual-guide-to-vaccines-for-the-routine-vaccination-programme" TargetMode="External"/></Relationships>
</file>

<file path=ppt/slides/_rels/slide25.xml.rels><?xml version="1.0" encoding="UTF-8" standalone="yes"?>
<Relationships xmlns="http://schemas.openxmlformats.org/package/2006/relationships"><Relationship Id="rId2" Type="http://schemas.openxmlformats.org/officeDocument/2006/relationships/hyperlink" Target="https://www.medicines.org.uk/emc/product/13461/smpc" TargetMode="Externa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5.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hyperlink" Target="https://www.gov.uk/government/publications/a-visual-guide-to-vaccines-poster/a-visual-guide-to-vaccines-for-the-routine-vaccination-programme" TargetMode="External"/></Relationships>
</file>

<file path=ppt/slides/_rels/slide27.xml.rels><?xml version="1.0" encoding="UTF-8" standalone="yes"?>
<Relationships xmlns="http://schemas.openxmlformats.org/package/2006/relationships"><Relationship Id="rId3" Type="http://schemas.openxmlformats.org/officeDocument/2006/relationships/hyperlink" Target="https://www.medicines.org.uk/emc/product/9692/smpc" TargetMode="External"/><Relationship Id="rId2" Type="http://schemas.openxmlformats.org/officeDocument/2006/relationships/notesSlide" Target="../notesSlides/notesSlide16.xml"/><Relationship Id="rId1" Type="http://schemas.openxmlformats.org/officeDocument/2006/relationships/slideLayout" Target="../slideLayouts/slideLayout2.xml"/><Relationship Id="rId5" Type="http://schemas.openxmlformats.org/officeDocument/2006/relationships/hyperlink" Target="https://www.gov.uk/government/publications/a-visual-guide-to-vaccines-poster/a-visual-guide-to-vaccines-for-the-routine-vaccination-programme" TargetMode="External"/><Relationship Id="rId4" Type="http://schemas.openxmlformats.org/officeDocument/2006/relationships/image" Target="../media/image13.png"/></Relationships>
</file>

<file path=ppt/slides/_rels/slide28.xml.rels><?xml version="1.0" encoding="UTF-8" standalone="yes"?>
<Relationships xmlns="http://schemas.openxmlformats.org/package/2006/relationships"><Relationship Id="rId2" Type="http://schemas.openxmlformats.org/officeDocument/2006/relationships/hyperlink" Target="https://www.medicines.org.uk/emc/product/9692/smpc" TargetMode="Externa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hyperlink" Target="http://www.gov.uk/government/topics/public-health" TargetMode="External"/><Relationship Id="rId2" Type="http://schemas.openxmlformats.org/officeDocument/2006/relationships/hyperlink" Target="https://phw.nhs.wales/topics/immunisation-and-vaccines/" TargetMode="Externa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8" Type="http://schemas.openxmlformats.org/officeDocument/2006/relationships/hyperlink" Target="https://www.gov.uk/government/publications/pneumococcal-the-green-book-chapter-25" TargetMode="External"/><Relationship Id="rId3" Type="http://schemas.openxmlformats.org/officeDocument/2006/relationships/hyperlink" Target="https://www.gov.uk/government/publications/national-minimum-standards-and-core-curriculum-for-immunisation-training-for-registered-healthcare-practitioners" TargetMode="External"/><Relationship Id="rId7" Type="http://schemas.openxmlformats.org/officeDocument/2006/relationships/hyperlink" Target="https://www.gov.uk/government/publications/consent-the-green-book-chapter-2" TargetMode="External"/><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hyperlink" Target="https://www.wmic.wales.nhs.uk/pgds-templates-advice/" TargetMode="External"/><Relationship Id="rId5" Type="http://schemas.openxmlformats.org/officeDocument/2006/relationships/hyperlink" Target="https://www.resus.org.uk/about-us/news-and-events/rcuk-publishes-anaphylaxis-guidance-vaccination-settings" TargetMode="External"/><Relationship Id="rId10" Type="http://schemas.openxmlformats.org/officeDocument/2006/relationships/hyperlink" Target="https://www.medicines.org.uk/emc/product/15309/smpc#gref" TargetMode="External"/><Relationship Id="rId4" Type="http://schemas.openxmlformats.org/officeDocument/2006/relationships/hyperlink" Target="https://phw.nhs.wales/topics/immunisation-and-vaccines/immunisation-elearning/" TargetMode="External"/><Relationship Id="rId9" Type="http://schemas.openxmlformats.org/officeDocument/2006/relationships/hyperlink" Target="https://www.gov.uk/government/collections/pneumococcal-vaccination-programme" TargetMode="External"/></Relationships>
</file>

<file path=ppt/slides/_rels/slide31.xml.rels><?xml version="1.0" encoding="UTF-8" standalone="yes"?>
<Relationships xmlns="http://schemas.openxmlformats.org/package/2006/relationships"><Relationship Id="rId3" Type="http://schemas.openxmlformats.org/officeDocument/2006/relationships/hyperlink" Target="https://www.wmic.wales.nhs.uk/pgds-templates-advice/" TargetMode="External"/><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hyperlink" Target="https://www.gov.uk/government/publications/consent-the-green-book-chapter-2" TargetMode="External"/><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hyperlink" Target="https://www.legislation.gov.uk/ukpga/2005/9/contents" TargetMode="Externa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6.xml"/><Relationship Id="rId1" Type="http://schemas.openxmlformats.org/officeDocument/2006/relationships/slideLayout" Target="../slideLayouts/slideLayout2.xml"/><Relationship Id="rId4" Type="http://schemas.openxmlformats.org/officeDocument/2006/relationships/image" Target="../media/image15.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8.xml"/><Relationship Id="rId1" Type="http://schemas.openxmlformats.org/officeDocument/2006/relationships/slideLayout" Target="../slideLayouts/slideLayout2.xml"/><Relationship Id="rId4" Type="http://schemas.openxmlformats.org/officeDocument/2006/relationships/hyperlink" Target="https://assets.publishing.service.gov.uk/government/uploads/system/uploads/attachment_data/file/147915/Green-Book-Chapter-4.pdf" TargetMode="External"/></Relationships>
</file>

<file path=ppt/slides/_rels/slide42.xml.rels><?xml version="1.0" encoding="UTF-8" standalone="yes"?>
<Relationships xmlns="http://schemas.openxmlformats.org/package/2006/relationships"><Relationship Id="rId3" Type="http://schemas.openxmlformats.org/officeDocument/2006/relationships/hyperlink" Target="https://www.gov.uk/government/publications/immunisation-schedule-the-green-book-chapter-11" TargetMode="External"/><Relationship Id="rId2" Type="http://schemas.openxmlformats.org/officeDocument/2006/relationships/notesSlide" Target="../notesSlides/notesSlide29.xml"/><Relationship Id="rId1" Type="http://schemas.openxmlformats.org/officeDocument/2006/relationships/slideLayout" Target="../slideLayouts/slideLayout2.xml"/><Relationship Id="rId5" Type="http://schemas.openxmlformats.org/officeDocument/2006/relationships/hyperlink" Target="https://www.gov.uk/government/publications/pneumococcal-the-green-book-chapter-25" TargetMode="External"/><Relationship Id="rId4" Type="http://schemas.openxmlformats.org/officeDocument/2006/relationships/hyperlink" Target="https://www.gov.uk/government/publications/immunisation-procedures-the-green-book-chapter-4" TargetMode="Externa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18.png"/><Relationship Id="rId7" Type="http://schemas.openxmlformats.org/officeDocument/2006/relationships/image" Target="../media/image19.png"/><Relationship Id="rId2" Type="http://schemas.openxmlformats.org/officeDocument/2006/relationships/notesSlide" Target="../notesSlides/notesSlide34.xml"/><Relationship Id="rId1" Type="http://schemas.openxmlformats.org/officeDocument/2006/relationships/slideLayout" Target="../slideLayouts/slideLayout2.xml"/><Relationship Id="rId6" Type="http://schemas.openxmlformats.org/officeDocument/2006/relationships/hyperlink" Target="https://www.gov.uk/government/publications/surveillance-and-monitoring-for-vaccine-safety-the-green-book-chapter-9" TargetMode="External"/><Relationship Id="rId5" Type="http://schemas.openxmlformats.org/officeDocument/2006/relationships/hyperlink" Target="http://www.mhra.gov.uk/yellowcard" TargetMode="External"/><Relationship Id="rId4" Type="http://schemas.openxmlformats.org/officeDocument/2006/relationships/hyperlink" Target="https://yellowcard.mhra.gov.uk/" TargetMode="Externa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9.xml.rels><?xml version="1.0" encoding="UTF-8" standalone="yes"?>
<Relationships xmlns="http://schemas.openxmlformats.org/package/2006/relationships"><Relationship Id="rId3" Type="http://schemas.openxmlformats.org/officeDocument/2006/relationships/hyperlink" Target="https://www.gov.wales/pneumococcal-vaccination-product-change-whc2025054" TargetMode="External"/><Relationship Id="rId2" Type="http://schemas.openxmlformats.org/officeDocument/2006/relationships/notesSlide" Target="../notesSlides/notesSlide35.xml"/><Relationship Id="rId1" Type="http://schemas.openxmlformats.org/officeDocument/2006/relationships/slideLayout" Target="../slideLayouts/slideLayout2.xml"/><Relationship Id="rId5" Type="http://schemas.openxmlformats.org/officeDocument/2006/relationships/hyperlink" Target="https://www.gov.uk/government/collections/pneumococcal-vaccination-programme" TargetMode="External"/><Relationship Id="rId4" Type="http://schemas.openxmlformats.org/officeDocument/2006/relationships/hyperlink" Target="https://www.gov.uk/government/publications/pneumococcal-the-green-book-chapter-25" TargetMode="Externa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hyperlink" Target="https://phw.nhs.wales/topics/immunisation-and-vaccines/vaccination-information-in-accessible-formats/" TargetMode="External"/><Relationship Id="rId7" Type="http://schemas.openxmlformats.org/officeDocument/2006/relationships/image" Target="../media/image20.png"/><Relationship Id="rId2" Type="http://schemas.openxmlformats.org/officeDocument/2006/relationships/hyperlink" Target="https://phw.nhs.wales/services-and-teams/health-information-resources/#!/Imiwneiddio-Immunisation/c/161506753" TargetMode="External"/><Relationship Id="rId1" Type="http://schemas.openxmlformats.org/officeDocument/2006/relationships/slideLayout" Target="../slideLayouts/slideLayout2.xml"/><Relationship Id="rId6" Type="http://schemas.openxmlformats.org/officeDocument/2006/relationships/hyperlink" Target="https://nhswales365.sharepoint.com/sites/PHW_VPDPComms/SitePages/Frequently-asked-questions.aspx" TargetMode="External"/><Relationship Id="rId5" Type="http://schemas.openxmlformats.org/officeDocument/2006/relationships/hyperlink" Target="https://phw.nhs.wales/topics/immunisation-and-vaccines/vaccines-professionals/pneumococcal-polysaccharide-vaccine-ppv-23-serotypes-information-for-health-professionals/" TargetMode="External"/><Relationship Id="rId4" Type="http://schemas.openxmlformats.org/officeDocument/2006/relationships/hyperlink" Target="https://phw.nhs.wales/topics/immunisation-and-vaccines/pneumococcal-vaccine-for-older-adults-and-people-at-risk/" TargetMode="External"/></Relationships>
</file>

<file path=ppt/slides/_rels/slide51.xml.rels><?xml version="1.0" encoding="UTF-8" standalone="yes"?>
<Relationships xmlns="http://schemas.openxmlformats.org/package/2006/relationships"><Relationship Id="rId8" Type="http://schemas.openxmlformats.org/officeDocument/2006/relationships/hyperlink" Target="https://www.medicines.org.uk/emc/product/13461/smpc" TargetMode="External"/><Relationship Id="rId3" Type="http://schemas.openxmlformats.org/officeDocument/2006/relationships/hyperlink" Target="https://www.gov.uk/government/publications/pneumococcal-the-green-book-chapter-25" TargetMode="External"/><Relationship Id="rId7" Type="http://schemas.openxmlformats.org/officeDocument/2006/relationships/hyperlink" Target="https://www.medicines.org.uk/emc/product/9692/smpc" TargetMode="External"/><Relationship Id="rId2" Type="http://schemas.openxmlformats.org/officeDocument/2006/relationships/notesSlide" Target="../notesSlides/notesSlide36.xml"/><Relationship Id="rId1" Type="http://schemas.openxmlformats.org/officeDocument/2006/relationships/slideLayout" Target="../slideLayouts/slideLayout2.xml"/><Relationship Id="rId6" Type="http://schemas.openxmlformats.org/officeDocument/2006/relationships/hyperlink" Target="https://www.gov.uk/government/collections/pneumococcal-vaccination-programme" TargetMode="External"/><Relationship Id="rId5" Type="http://schemas.openxmlformats.org/officeDocument/2006/relationships/hyperlink" Target="https://app.box.com/s/iddfb4ppwkmtjusir2tc/file/1262409204637" TargetMode="External"/><Relationship Id="rId4" Type="http://schemas.openxmlformats.org/officeDocument/2006/relationships/hyperlink" Target="https://www.gov.wales/pneumococcal-vaccination-product-change-whc2025054"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hyperlink" Target="https://assets.publishing.service.gov.uk/media/684b1fbc1c8d5c94e201abae/Green_Book__Chapter_25_pneumococcal_12_6_25.pdf"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DB334AAC-32DC-A563-FA96-6355F75835D0}"/>
              </a:ext>
            </a:extLst>
          </p:cNvPr>
          <p:cNvSpPr>
            <a:spLocks noGrp="1"/>
          </p:cNvSpPr>
          <p:nvPr>
            <p:ph type="body" sz="quarter" idx="10"/>
          </p:nvPr>
        </p:nvSpPr>
        <p:spPr>
          <a:xfrm>
            <a:off x="623397" y="3815751"/>
            <a:ext cx="8904651" cy="1184874"/>
          </a:xfrm>
        </p:spPr>
        <p:txBody>
          <a:bodyPr lIns="91440" tIns="45720" rIns="91440" bIns="45720" anchor="t">
            <a:normAutofit fontScale="40000" lnSpcReduction="20000"/>
          </a:bodyPr>
          <a:lstStyle>
            <a:defPPr>
              <a:defRPr lang="en-US"/>
            </a:defPPr>
            <a:lvl1pPr marL="0" algn="l" defTabSz="914258" rtl="0" eaLnBrk="1" latinLnBrk="0" hangingPunct="1">
              <a:defRPr sz="1800" kern="1200">
                <a:solidFill>
                  <a:schemeClr val="tx1"/>
                </a:solidFill>
                <a:latin typeface="+mn-lt"/>
                <a:ea typeface="+mn-ea"/>
                <a:cs typeface="+mn-cs"/>
              </a:defRPr>
            </a:lvl1pPr>
            <a:lvl2pPr marL="457129" algn="l" defTabSz="914258" rtl="0" eaLnBrk="1" latinLnBrk="0" hangingPunct="1">
              <a:defRPr sz="1800" kern="1200">
                <a:solidFill>
                  <a:schemeClr val="tx1"/>
                </a:solidFill>
                <a:latin typeface="+mn-lt"/>
                <a:ea typeface="+mn-ea"/>
                <a:cs typeface="+mn-cs"/>
              </a:defRPr>
            </a:lvl2pPr>
            <a:lvl3pPr marL="914258" algn="l" defTabSz="914258" rtl="0" eaLnBrk="1" latinLnBrk="0" hangingPunct="1">
              <a:defRPr sz="1800" kern="1200">
                <a:solidFill>
                  <a:schemeClr val="tx1"/>
                </a:solidFill>
                <a:latin typeface="+mn-lt"/>
                <a:ea typeface="+mn-ea"/>
                <a:cs typeface="+mn-cs"/>
              </a:defRPr>
            </a:lvl3pPr>
            <a:lvl4pPr marL="1371387" algn="l" defTabSz="914258" rtl="0" eaLnBrk="1" latinLnBrk="0" hangingPunct="1">
              <a:defRPr sz="1800" kern="1200">
                <a:solidFill>
                  <a:schemeClr val="tx1"/>
                </a:solidFill>
                <a:latin typeface="+mn-lt"/>
                <a:ea typeface="+mn-ea"/>
                <a:cs typeface="+mn-cs"/>
              </a:defRPr>
            </a:lvl4pPr>
            <a:lvl5pPr marL="1828516" algn="l" defTabSz="914258" rtl="0" eaLnBrk="1" latinLnBrk="0" hangingPunct="1">
              <a:defRPr sz="1800" kern="1200">
                <a:solidFill>
                  <a:schemeClr val="tx1"/>
                </a:solidFill>
                <a:latin typeface="+mn-lt"/>
                <a:ea typeface="+mn-ea"/>
                <a:cs typeface="+mn-cs"/>
              </a:defRPr>
            </a:lvl5pPr>
            <a:lvl6pPr marL="2285645" algn="l" defTabSz="914258" rtl="0" eaLnBrk="1" latinLnBrk="0" hangingPunct="1">
              <a:defRPr sz="1800" kern="1200">
                <a:solidFill>
                  <a:schemeClr val="tx1"/>
                </a:solidFill>
                <a:latin typeface="+mn-lt"/>
                <a:ea typeface="+mn-ea"/>
                <a:cs typeface="+mn-cs"/>
              </a:defRPr>
            </a:lvl6pPr>
            <a:lvl7pPr marL="2742775" algn="l" defTabSz="914258" rtl="0" eaLnBrk="1" latinLnBrk="0" hangingPunct="1">
              <a:defRPr sz="1800" kern="1200">
                <a:solidFill>
                  <a:schemeClr val="tx1"/>
                </a:solidFill>
                <a:latin typeface="+mn-lt"/>
                <a:ea typeface="+mn-ea"/>
                <a:cs typeface="+mn-cs"/>
              </a:defRPr>
            </a:lvl7pPr>
            <a:lvl8pPr marL="3199903" algn="l" defTabSz="914258" rtl="0" eaLnBrk="1" latinLnBrk="0" hangingPunct="1">
              <a:defRPr sz="1800" kern="1200">
                <a:solidFill>
                  <a:schemeClr val="tx1"/>
                </a:solidFill>
                <a:latin typeface="+mn-lt"/>
                <a:ea typeface="+mn-ea"/>
                <a:cs typeface="+mn-cs"/>
              </a:defRPr>
            </a:lvl8pPr>
            <a:lvl9pPr marL="3657032" algn="l" defTabSz="914258" rtl="0" eaLnBrk="1" latinLnBrk="0" hangingPunct="1">
              <a:defRPr sz="1800" kern="1200">
                <a:solidFill>
                  <a:schemeClr val="tx1"/>
                </a:solidFill>
                <a:latin typeface="+mn-lt"/>
                <a:ea typeface="+mn-ea"/>
                <a:cs typeface="+mn-cs"/>
              </a:defRPr>
            </a:lvl9pPr>
          </a:lstStyle>
          <a:p>
            <a:pPr>
              <a:lnSpc>
                <a:spcPct val="120000"/>
              </a:lnSpc>
            </a:pPr>
            <a:r>
              <a:rPr lang="en-GB" sz="7400">
                <a:solidFill>
                  <a:srgbClr val="FFFFFF"/>
                </a:solidFill>
                <a:cs typeface="Arial"/>
              </a:rPr>
              <a:t>Vaccination against Pneumococcal disease for older adults and people at risk</a:t>
            </a:r>
            <a:endParaRPr lang="en-US" sz="7400" b="0">
              <a:cs typeface="Arial"/>
            </a:endParaRPr>
          </a:p>
          <a:p>
            <a:endParaRPr lang="en-GB" sz="2800" b="0">
              <a:solidFill>
                <a:srgbClr val="FFFFFF"/>
              </a:solidFill>
              <a:cs typeface="Arial"/>
            </a:endParaRPr>
          </a:p>
          <a:p>
            <a:endParaRPr lang="en-GB" sz="3600" b="0">
              <a:cs typeface="Arial"/>
            </a:endParaRPr>
          </a:p>
          <a:p>
            <a:endParaRPr lang="en-GB">
              <a:cs typeface="Arial"/>
            </a:endParaRPr>
          </a:p>
        </p:txBody>
      </p:sp>
      <p:sp>
        <p:nvSpPr>
          <p:cNvPr id="8" name="TextBox 7">
            <a:extLst>
              <a:ext uri="{FF2B5EF4-FFF2-40B4-BE49-F238E27FC236}">
                <a16:creationId xmlns:a16="http://schemas.microsoft.com/office/drawing/2014/main" id="{86B47CB6-BDA4-50CA-CA08-1889FA4D767D}"/>
              </a:ext>
            </a:extLst>
          </p:cNvPr>
          <p:cNvSpPr txBox="1"/>
          <p:nvPr/>
        </p:nvSpPr>
        <p:spPr>
          <a:xfrm>
            <a:off x="625874" y="5337847"/>
            <a:ext cx="6339349" cy="1200329"/>
          </a:xfrm>
          <a:prstGeom prst="rect">
            <a:avLst/>
          </a:prstGeom>
          <a:noFill/>
        </p:spPr>
        <p:txBody>
          <a:bodyPr wrap="square" lIns="91440" tIns="45720" rIns="91440" bIns="45720" anchor="t">
            <a:spAutoFit/>
          </a:bodyPr>
          <a:lstStyle/>
          <a:p>
            <a:r>
              <a:rPr lang="en-GB" sz="2400" dirty="0">
                <a:solidFill>
                  <a:schemeClr val="bg1"/>
                </a:solidFill>
              </a:rPr>
              <a:t>Vaccine Preventable Disease Programme</a:t>
            </a:r>
          </a:p>
          <a:p>
            <a:r>
              <a:rPr lang="en-GB" sz="2400" dirty="0">
                <a:solidFill>
                  <a:schemeClr val="bg1"/>
                </a:solidFill>
              </a:rPr>
              <a:t>Public Health Wales</a:t>
            </a:r>
            <a:endParaRPr lang="en-GB" sz="2400" dirty="0">
              <a:solidFill>
                <a:schemeClr val="bg1"/>
              </a:solidFill>
              <a:highlight>
                <a:srgbClr val="FFFF00"/>
              </a:highlight>
            </a:endParaRPr>
          </a:p>
          <a:p>
            <a:r>
              <a:rPr lang="en-GB" sz="2400" dirty="0">
                <a:solidFill>
                  <a:schemeClr val="bg1"/>
                </a:solidFill>
              </a:rPr>
              <a:t>Version 2.  05 February 2026</a:t>
            </a:r>
            <a:endParaRPr lang="en-GB" sz="2400" dirty="0">
              <a:solidFill>
                <a:schemeClr val="bg1"/>
              </a:solidFill>
              <a:cs typeface="Arial"/>
            </a:endParaRPr>
          </a:p>
        </p:txBody>
      </p:sp>
    </p:spTree>
    <p:extLst>
      <p:ext uri="{BB962C8B-B14F-4D97-AF65-F5344CB8AC3E}">
        <p14:creationId xmlns:p14="http://schemas.microsoft.com/office/powerpoint/2010/main" val="58303994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01E2EC-CB65-20C3-BFBD-CC88BE8485E5}"/>
              </a:ext>
            </a:extLst>
          </p:cNvPr>
          <p:cNvSpPr>
            <a:spLocks noGrp="1"/>
          </p:cNvSpPr>
          <p:nvPr>
            <p:ph type="title"/>
          </p:nvPr>
        </p:nvSpPr>
        <p:spPr>
          <a:xfrm>
            <a:off x="838200" y="365125"/>
            <a:ext cx="11003280" cy="1325563"/>
          </a:xfrm>
        </p:spPr>
        <p:txBody>
          <a:bodyPr/>
          <a:lstStyle/>
          <a:p>
            <a:r>
              <a:rPr lang="en-GB" b="1"/>
              <a:t>Epidemiology of pneumococcal disease</a:t>
            </a:r>
            <a:br>
              <a:rPr lang="en-GB"/>
            </a:br>
            <a:endParaRPr lang="en-GB"/>
          </a:p>
        </p:txBody>
      </p:sp>
      <p:sp>
        <p:nvSpPr>
          <p:cNvPr id="3" name="Content Placeholder 2">
            <a:extLst>
              <a:ext uri="{FF2B5EF4-FFF2-40B4-BE49-F238E27FC236}">
                <a16:creationId xmlns:a16="http://schemas.microsoft.com/office/drawing/2014/main" id="{7964E593-D63E-CD86-1A91-A375A3789FB2}"/>
              </a:ext>
            </a:extLst>
          </p:cNvPr>
          <p:cNvSpPr>
            <a:spLocks noGrp="1"/>
          </p:cNvSpPr>
          <p:nvPr>
            <p:ph idx="1"/>
          </p:nvPr>
        </p:nvSpPr>
        <p:spPr>
          <a:xfrm>
            <a:off x="762000" y="1416050"/>
            <a:ext cx="10515600" cy="4351338"/>
          </a:xfrm>
        </p:spPr>
        <p:txBody>
          <a:bodyPr lIns="91440" tIns="45720" rIns="91440" bIns="45720" anchor="t"/>
          <a:lstStyle/>
          <a:p>
            <a:pPr marL="0" indent="0">
              <a:buNone/>
            </a:pPr>
            <a:endParaRPr lang="en-GB" sz="1600" dirty="0">
              <a:cs typeface="Arial"/>
            </a:endParaRPr>
          </a:p>
          <a:p>
            <a:r>
              <a:rPr lang="en-GB" sz="1600" dirty="0"/>
              <a:t>IPD particularly affects the very young and elderly, and those with impaired immunity and other underlying medical conditions</a:t>
            </a:r>
            <a:endParaRPr lang="en-GB" sz="1600" dirty="0">
              <a:cs typeface="Arial"/>
            </a:endParaRPr>
          </a:p>
          <a:p>
            <a:r>
              <a:rPr lang="en-GB" sz="1600" dirty="0"/>
              <a:t>Recurrent infections may occur in association with skull fractures, skull defects, cerebrospinal fluid (CSF) leaks and cochlear implants</a:t>
            </a:r>
            <a:endParaRPr lang="en-GB" sz="1600" dirty="0">
              <a:cs typeface="Arial"/>
            </a:endParaRPr>
          </a:p>
          <a:p>
            <a:r>
              <a:rPr lang="en-GB" sz="1600" dirty="0"/>
              <a:t>Pneumococcal pneumonia is the most common clinical presentation of pneumococcal disease among adults*</a:t>
            </a:r>
            <a:endParaRPr lang="en-GB" sz="1600" dirty="0">
              <a:cs typeface="Arial"/>
            </a:endParaRPr>
          </a:p>
          <a:p>
            <a:r>
              <a:rPr lang="en-GB" sz="1600" dirty="0"/>
              <a:t>Pneumococci is the most common bacterial cause of childhood pneumonia especially in children under 5year*</a:t>
            </a:r>
            <a:endParaRPr lang="en-GB" sz="1600" dirty="0">
              <a:cs typeface="Arial"/>
            </a:endParaRPr>
          </a:p>
          <a:p>
            <a:r>
              <a:rPr lang="en-GB" sz="1600" dirty="0"/>
              <a:t>Pneumococcal disease is a leading cause of bacterial pneumonia, meningitis, and sepsis in children at present (2021)**</a:t>
            </a:r>
            <a:endParaRPr lang="en-GB" sz="1600" dirty="0">
              <a:cs typeface="Arial"/>
            </a:endParaRPr>
          </a:p>
          <a:p>
            <a:pPr marL="0" indent="0">
              <a:buNone/>
            </a:pPr>
            <a:endParaRPr lang="en-GB" sz="1600" dirty="0">
              <a:highlight>
                <a:srgbClr val="00FFFF"/>
              </a:highlight>
            </a:endParaRPr>
          </a:p>
        </p:txBody>
      </p:sp>
      <p:sp>
        <p:nvSpPr>
          <p:cNvPr id="5" name="Slide Number Placeholder 4">
            <a:extLst>
              <a:ext uri="{FF2B5EF4-FFF2-40B4-BE49-F238E27FC236}">
                <a16:creationId xmlns:a16="http://schemas.microsoft.com/office/drawing/2014/main" id="{16638C69-9CBA-A6CF-837D-7B9AE4478C3A}"/>
              </a:ext>
            </a:extLst>
          </p:cNvPr>
          <p:cNvSpPr>
            <a:spLocks noGrp="1"/>
          </p:cNvSpPr>
          <p:nvPr>
            <p:ph type="sldNum" sz="quarter" idx="12"/>
          </p:nvPr>
        </p:nvSpPr>
        <p:spPr/>
        <p:txBody>
          <a:bodyPr/>
          <a:lstStyle/>
          <a:p>
            <a:fld id="{561D0CCE-8DCC-44DC-A653-AE62B1D84A52}" type="slidenum">
              <a:rPr lang="en-GB" smtClean="0"/>
              <a:pPr/>
              <a:t>10</a:t>
            </a:fld>
            <a:endParaRPr lang="en-GB"/>
          </a:p>
        </p:txBody>
      </p:sp>
      <p:sp>
        <p:nvSpPr>
          <p:cNvPr id="4" name="Footer Placeholder 3">
            <a:extLst>
              <a:ext uri="{FF2B5EF4-FFF2-40B4-BE49-F238E27FC236}">
                <a16:creationId xmlns:a16="http://schemas.microsoft.com/office/drawing/2014/main" id="{F5A67DB5-0520-CE93-8F4C-7267F4E702BC}"/>
              </a:ext>
            </a:extLst>
          </p:cNvPr>
          <p:cNvSpPr>
            <a:spLocks noGrp="1"/>
          </p:cNvSpPr>
          <p:nvPr>
            <p:ph type="ftr" sz="quarter" idx="11"/>
          </p:nvPr>
        </p:nvSpPr>
        <p:spPr>
          <a:xfrm>
            <a:off x="173366" y="6356350"/>
            <a:ext cx="7315200" cy="365125"/>
          </a:xfrm>
        </p:spPr>
        <p:txBody>
          <a:bodyPr/>
          <a:lstStyle/>
          <a:p>
            <a:r>
              <a:rPr lang="en-GB" sz="1400">
                <a:solidFill>
                  <a:srgbClr val="FFFFFF"/>
                </a:solidFill>
                <a:cs typeface="Arial"/>
              </a:rPr>
              <a:t>Vaccination against Pneumococcal disease </a:t>
            </a:r>
            <a:endParaRPr lang="en-US" sz="1400" b="0">
              <a:cs typeface="Arial"/>
            </a:endParaRPr>
          </a:p>
          <a:p>
            <a:endParaRPr lang="en-GB" sz="1100" b="0">
              <a:solidFill>
                <a:srgbClr val="FFFFFF"/>
              </a:solidFill>
              <a:cs typeface="Arial"/>
            </a:endParaRPr>
          </a:p>
          <a:p>
            <a:endParaRPr lang="en-GB"/>
          </a:p>
        </p:txBody>
      </p:sp>
    </p:spTree>
    <p:extLst>
      <p:ext uri="{BB962C8B-B14F-4D97-AF65-F5344CB8AC3E}">
        <p14:creationId xmlns:p14="http://schemas.microsoft.com/office/powerpoint/2010/main" val="214683356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FCB6EB-2447-C999-E49A-1BF7BAEA3A24}"/>
              </a:ext>
            </a:extLst>
          </p:cNvPr>
          <p:cNvSpPr>
            <a:spLocks noGrp="1"/>
          </p:cNvSpPr>
          <p:nvPr>
            <p:ph type="title"/>
          </p:nvPr>
        </p:nvSpPr>
        <p:spPr>
          <a:xfrm>
            <a:off x="291269" y="320675"/>
            <a:ext cx="10515600" cy="1325563"/>
          </a:xfrm>
        </p:spPr>
        <p:txBody>
          <a:bodyPr>
            <a:normAutofit/>
          </a:bodyPr>
          <a:lstStyle/>
          <a:p>
            <a:r>
              <a:rPr lang="en-GB" sz="4000" b="1">
                <a:solidFill>
                  <a:srgbClr val="002060"/>
                </a:solidFill>
                <a:latin typeface="Arial" panose="020B0604020202020204" pitchFamily="34" charset="0"/>
                <a:cs typeface="Arial" panose="020B0604020202020204" pitchFamily="34" charset="0"/>
              </a:rPr>
              <a:t>Carriage, transmission, and infection</a:t>
            </a:r>
            <a:endParaRPr lang="en-GB" sz="4000"/>
          </a:p>
        </p:txBody>
      </p:sp>
      <p:sp>
        <p:nvSpPr>
          <p:cNvPr id="3" name="Content Placeholder 2">
            <a:extLst>
              <a:ext uri="{FF2B5EF4-FFF2-40B4-BE49-F238E27FC236}">
                <a16:creationId xmlns:a16="http://schemas.microsoft.com/office/drawing/2014/main" id="{8B066B5D-8BBF-5A9A-38BB-8A5A770CA0F4}"/>
              </a:ext>
            </a:extLst>
          </p:cNvPr>
          <p:cNvSpPr>
            <a:spLocks noGrp="1"/>
          </p:cNvSpPr>
          <p:nvPr>
            <p:ph idx="1"/>
          </p:nvPr>
        </p:nvSpPr>
        <p:spPr>
          <a:xfrm>
            <a:off x="657726" y="1354388"/>
            <a:ext cx="10515600" cy="4351338"/>
          </a:xfrm>
        </p:spPr>
        <p:txBody>
          <a:bodyPr lIns="91440" tIns="45720" rIns="91440" bIns="45720" anchor="t"/>
          <a:lstStyle/>
          <a:p>
            <a:r>
              <a:rPr lang="en-GB" sz="2000" dirty="0"/>
              <a:t>Some pneumococcal serotypes may be carried in the nasopharynx without symptoms, with disease occurring in a small proportion of infected individuals</a:t>
            </a:r>
            <a:endParaRPr lang="en-GB" sz="2000" dirty="0">
              <a:cs typeface="Arial"/>
            </a:endParaRPr>
          </a:p>
          <a:p>
            <a:r>
              <a:rPr lang="en-GB" sz="2000" dirty="0"/>
              <a:t>Other serotypes are rarely identified in the nasopharynx but are associated with invasive disease</a:t>
            </a:r>
          </a:p>
          <a:p>
            <a:r>
              <a:rPr lang="en-GB" sz="2000" dirty="0"/>
              <a:t>Transmission is by aerosol, droplets or direct contact with respiratory secretions of someone carrying the organism. Transmission usually requires either frequent or prolonged close contact</a:t>
            </a:r>
            <a:endParaRPr lang="en-GB" sz="2000" dirty="0">
              <a:cs typeface="Arial"/>
            </a:endParaRPr>
          </a:p>
          <a:p>
            <a:r>
              <a:rPr lang="en-GB" sz="2000" dirty="0"/>
              <a:t>The incubation period for pneumococcal disease is not clearly defined but it may be as short as one to three days</a:t>
            </a:r>
            <a:endParaRPr lang="en-GB" sz="2000" dirty="0">
              <a:cs typeface="Arial"/>
            </a:endParaRPr>
          </a:p>
          <a:p>
            <a:r>
              <a:rPr lang="en-GB" sz="2000" dirty="0"/>
              <a:t>May present as sinusitis,  otitis media, pneumonia or systemic (invasive) infections including bacteraemic pneumonia, sepsis and meningitis</a:t>
            </a:r>
            <a:endParaRPr lang="en-GB" sz="2000" dirty="0">
              <a:cs typeface="Arial"/>
            </a:endParaRPr>
          </a:p>
        </p:txBody>
      </p:sp>
      <p:sp>
        <p:nvSpPr>
          <p:cNvPr id="5" name="Slide Number Placeholder 4">
            <a:extLst>
              <a:ext uri="{FF2B5EF4-FFF2-40B4-BE49-F238E27FC236}">
                <a16:creationId xmlns:a16="http://schemas.microsoft.com/office/drawing/2014/main" id="{0B74A659-3E29-CDD6-C0F2-A6E721AEBCD8}"/>
              </a:ext>
            </a:extLst>
          </p:cNvPr>
          <p:cNvSpPr>
            <a:spLocks noGrp="1"/>
          </p:cNvSpPr>
          <p:nvPr>
            <p:ph type="sldNum" sz="quarter" idx="12"/>
          </p:nvPr>
        </p:nvSpPr>
        <p:spPr/>
        <p:txBody>
          <a:bodyPr/>
          <a:lstStyle/>
          <a:p>
            <a:fld id="{9F761DF6-0D76-41FB-B981-EF7AADC432A9}" type="slidenum">
              <a:rPr lang="en-GB" smtClean="0"/>
              <a:t>11</a:t>
            </a:fld>
            <a:endParaRPr lang="en-GB"/>
          </a:p>
        </p:txBody>
      </p:sp>
      <p:sp>
        <p:nvSpPr>
          <p:cNvPr id="6" name="Footer Placeholder 3">
            <a:extLst>
              <a:ext uri="{FF2B5EF4-FFF2-40B4-BE49-F238E27FC236}">
                <a16:creationId xmlns:a16="http://schemas.microsoft.com/office/drawing/2014/main" id="{EFEFDBAC-439F-66E7-E3E2-94C4BD74E1F6}"/>
              </a:ext>
            </a:extLst>
          </p:cNvPr>
          <p:cNvSpPr>
            <a:spLocks noGrp="1"/>
          </p:cNvSpPr>
          <p:nvPr>
            <p:ph type="ftr" sz="quarter" idx="11"/>
          </p:nvPr>
        </p:nvSpPr>
        <p:spPr>
          <a:xfrm>
            <a:off x="173366" y="6356350"/>
            <a:ext cx="7315200" cy="365125"/>
          </a:xfrm>
        </p:spPr>
        <p:txBody>
          <a:bodyPr/>
          <a:lstStyle/>
          <a:p>
            <a:r>
              <a:rPr lang="en-GB" sz="1400">
                <a:solidFill>
                  <a:srgbClr val="FFFFFF"/>
                </a:solidFill>
                <a:cs typeface="Arial"/>
              </a:rPr>
              <a:t>Vaccination against Pneumococcal disease </a:t>
            </a:r>
            <a:endParaRPr lang="en-US" sz="1400" b="0">
              <a:cs typeface="Arial"/>
            </a:endParaRPr>
          </a:p>
          <a:p>
            <a:endParaRPr lang="en-GB" sz="1100" b="0">
              <a:solidFill>
                <a:srgbClr val="FFFFFF"/>
              </a:solidFill>
              <a:cs typeface="Arial"/>
            </a:endParaRPr>
          </a:p>
          <a:p>
            <a:endParaRPr lang="en-GB"/>
          </a:p>
        </p:txBody>
      </p:sp>
    </p:spTree>
    <p:extLst>
      <p:ext uri="{BB962C8B-B14F-4D97-AF65-F5344CB8AC3E}">
        <p14:creationId xmlns:p14="http://schemas.microsoft.com/office/powerpoint/2010/main" val="77028693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A615A09-7DAA-20FA-5698-20E403F67E5B}"/>
              </a:ext>
            </a:extLst>
          </p:cNvPr>
          <p:cNvSpPr>
            <a:spLocks noGrp="1"/>
          </p:cNvSpPr>
          <p:nvPr>
            <p:ph type="body" sz="quarter" idx="10"/>
          </p:nvPr>
        </p:nvSpPr>
        <p:spPr>
          <a:xfrm>
            <a:off x="1230087" y="3429000"/>
            <a:ext cx="10439400" cy="719137"/>
          </a:xfrm>
        </p:spPr>
        <p:txBody>
          <a:bodyPr>
            <a:noAutofit/>
          </a:bodyPr>
          <a:lstStyle/>
          <a:p>
            <a:r>
              <a:rPr lang="en-GB" sz="4000">
                <a:latin typeface="Arial"/>
              </a:rPr>
              <a:t>Pneumococcal vaccination programme</a:t>
            </a:r>
            <a:endParaRPr lang="en-GB" sz="4000"/>
          </a:p>
        </p:txBody>
      </p:sp>
    </p:spTree>
    <p:extLst>
      <p:ext uri="{BB962C8B-B14F-4D97-AF65-F5344CB8AC3E}">
        <p14:creationId xmlns:p14="http://schemas.microsoft.com/office/powerpoint/2010/main" val="29409457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DC6FC2-F7BC-8880-0F11-E0C3EFB0E45A}"/>
              </a:ext>
            </a:extLst>
          </p:cNvPr>
          <p:cNvSpPr>
            <a:spLocks noGrp="1"/>
          </p:cNvSpPr>
          <p:nvPr>
            <p:ph type="title"/>
          </p:nvPr>
        </p:nvSpPr>
        <p:spPr>
          <a:xfrm>
            <a:off x="304800" y="136526"/>
            <a:ext cx="11049000" cy="701561"/>
          </a:xfrm>
        </p:spPr>
        <p:txBody>
          <a:bodyPr lIns="91440" tIns="45720" rIns="91440" bIns="45720" anchor="t"/>
          <a:lstStyle/>
          <a:p>
            <a:pPr algn="ctr"/>
            <a:r>
              <a:rPr lang="en-GB" sz="3200" b="1"/>
              <a:t>Pneumococcal product change </a:t>
            </a:r>
            <a:endParaRPr lang="en-GB" sz="3200" b="1" strike="sngStrike" dirty="0">
              <a:cs typeface="Arial"/>
            </a:endParaRPr>
          </a:p>
        </p:txBody>
      </p:sp>
      <p:sp>
        <p:nvSpPr>
          <p:cNvPr id="5" name="Slide Number Placeholder 4">
            <a:extLst>
              <a:ext uri="{FF2B5EF4-FFF2-40B4-BE49-F238E27FC236}">
                <a16:creationId xmlns:a16="http://schemas.microsoft.com/office/drawing/2014/main" id="{E08D5EB7-B95A-69FE-74D7-0AA05C00886A}"/>
              </a:ext>
            </a:extLst>
          </p:cNvPr>
          <p:cNvSpPr>
            <a:spLocks noGrp="1"/>
          </p:cNvSpPr>
          <p:nvPr>
            <p:ph type="sldNum" sz="quarter" idx="12"/>
          </p:nvPr>
        </p:nvSpPr>
        <p:spPr/>
        <p:txBody>
          <a:bodyPr/>
          <a:lstStyle/>
          <a:p>
            <a:fld id="{561D0CCE-8DCC-44DC-A653-AE62B1D84A52}" type="slidenum">
              <a:rPr lang="en-GB" smtClean="0"/>
              <a:pPr/>
              <a:t>13</a:t>
            </a:fld>
            <a:endParaRPr lang="en-GB"/>
          </a:p>
        </p:txBody>
      </p:sp>
      <p:pic>
        <p:nvPicPr>
          <p:cNvPr id="6" name="Content Placeholder 5">
            <a:extLst>
              <a:ext uri="{FF2B5EF4-FFF2-40B4-BE49-F238E27FC236}">
                <a16:creationId xmlns:a16="http://schemas.microsoft.com/office/drawing/2014/main" id="{A87D8226-88CB-F1A3-F061-FABBE60A1459}"/>
              </a:ext>
            </a:extLst>
          </p:cNvPr>
          <p:cNvPicPr>
            <a:picLocks noGrp="1" noChangeAspect="1"/>
          </p:cNvPicPr>
          <p:nvPr>
            <p:ph idx="1"/>
          </p:nvPr>
        </p:nvPicPr>
        <p:blipFill>
          <a:blip r:embed="rId3"/>
          <a:stretch>
            <a:fillRect/>
          </a:stretch>
        </p:blipFill>
        <p:spPr>
          <a:xfrm>
            <a:off x="1290154" y="4426838"/>
            <a:ext cx="2591162" cy="885949"/>
          </a:xfrm>
          <a:prstGeom prst="rect">
            <a:avLst/>
          </a:prstGeom>
          <a:ln w="28575">
            <a:solidFill>
              <a:schemeClr val="tx1"/>
            </a:solidFill>
          </a:ln>
        </p:spPr>
      </p:pic>
      <p:sp>
        <p:nvSpPr>
          <p:cNvPr id="8" name="Arrow: Right 7">
            <a:extLst>
              <a:ext uri="{FF2B5EF4-FFF2-40B4-BE49-F238E27FC236}">
                <a16:creationId xmlns:a16="http://schemas.microsoft.com/office/drawing/2014/main" id="{8028DDD2-66D2-9DCF-59C4-FE721302270F}"/>
              </a:ext>
            </a:extLst>
          </p:cNvPr>
          <p:cNvSpPr/>
          <p:nvPr/>
        </p:nvSpPr>
        <p:spPr>
          <a:xfrm>
            <a:off x="4364851" y="4427532"/>
            <a:ext cx="3279228" cy="997706"/>
          </a:xfrm>
          <a:prstGeom prst="rightArrow">
            <a:avLst/>
          </a:prstGeom>
          <a:gradFill flip="none" rotWithShape="1">
            <a:gsLst>
              <a:gs pos="0">
                <a:srgbClr val="00B050">
                  <a:tint val="66000"/>
                  <a:satMod val="160000"/>
                </a:srgbClr>
              </a:gs>
              <a:gs pos="50000">
                <a:srgbClr val="00B050">
                  <a:tint val="44500"/>
                  <a:satMod val="160000"/>
                </a:srgbClr>
              </a:gs>
              <a:gs pos="100000">
                <a:srgbClr val="00B050">
                  <a:tint val="23500"/>
                  <a:satMod val="160000"/>
                </a:srgbClr>
              </a:gs>
            </a:gsLst>
            <a:lin ang="8100000" scaled="1"/>
            <a:tileRect/>
          </a:gra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a:extLst>
              <a:ext uri="{FF2B5EF4-FFF2-40B4-BE49-F238E27FC236}">
                <a16:creationId xmlns:a16="http://schemas.microsoft.com/office/drawing/2014/main" id="{D21D3D9C-57A9-5456-3C2A-BC140836893A}"/>
              </a:ext>
            </a:extLst>
          </p:cNvPr>
          <p:cNvSpPr txBox="1"/>
          <p:nvPr/>
        </p:nvSpPr>
        <p:spPr>
          <a:xfrm>
            <a:off x="558401" y="1615472"/>
            <a:ext cx="10893879" cy="2893100"/>
          </a:xfrm>
          <a:prstGeom prst="rect">
            <a:avLst/>
          </a:prstGeom>
          <a:noFill/>
        </p:spPr>
        <p:txBody>
          <a:bodyPr wrap="square" lIns="91440" tIns="45720" rIns="91440" bIns="45720" anchor="t">
            <a:spAutoFit/>
          </a:bodyPr>
          <a:lstStyle/>
          <a:p>
            <a:endParaRPr lang="en-GB" dirty="0"/>
          </a:p>
          <a:p>
            <a:r>
              <a:rPr lang="en-GB" dirty="0"/>
              <a:t>In June 2023, the JCVI advised that either PPV23 or PCV20 could be used in the adult and at-risk programmes. [</a:t>
            </a:r>
            <a:r>
              <a:rPr lang="en-GB" dirty="0">
                <a:hlinkClick r:id="rId4"/>
              </a:rPr>
              <a:t>JCVI Minutes from meeting held 07 June 2023</a:t>
            </a:r>
            <a:r>
              <a:rPr lang="en-GB" dirty="0"/>
              <a:t>]</a:t>
            </a:r>
            <a:endParaRPr lang="en-GB" dirty="0">
              <a:cs typeface="Arial"/>
            </a:endParaRPr>
          </a:p>
          <a:p>
            <a:endParaRPr lang="en-GB" dirty="0">
              <a:cs typeface="Arial"/>
            </a:endParaRPr>
          </a:p>
          <a:p>
            <a:endParaRPr lang="en-GB" dirty="0"/>
          </a:p>
          <a:p>
            <a:endParaRPr lang="en-GB" dirty="0"/>
          </a:p>
          <a:p>
            <a:r>
              <a:rPr lang="en-GB" sz="2000" b="1" dirty="0"/>
              <a:t>Vaccine supply</a:t>
            </a:r>
            <a:endParaRPr lang="en-GB" sz="2000" b="1" dirty="0">
              <a:cs typeface="Arial"/>
            </a:endParaRPr>
          </a:p>
          <a:p>
            <a:pPr lvl="1"/>
            <a:r>
              <a:rPr lang="en-GB" dirty="0"/>
              <a:t>Once stock depleted PPV23 will no longer be available to order on ImmForm.  PCV20 is available to order*.</a:t>
            </a:r>
            <a:endParaRPr lang="en-GB" strike="sngStrike" dirty="0">
              <a:cs typeface="Arial"/>
            </a:endParaRPr>
          </a:p>
          <a:p>
            <a:endParaRPr lang="en-GB" dirty="0"/>
          </a:p>
        </p:txBody>
      </p:sp>
      <p:sp>
        <p:nvSpPr>
          <p:cNvPr id="11" name="Footer Placeholder 3">
            <a:extLst>
              <a:ext uri="{FF2B5EF4-FFF2-40B4-BE49-F238E27FC236}">
                <a16:creationId xmlns:a16="http://schemas.microsoft.com/office/drawing/2014/main" id="{9F080240-56B0-9EFB-77AF-68A0A2402420}"/>
              </a:ext>
            </a:extLst>
          </p:cNvPr>
          <p:cNvSpPr>
            <a:spLocks noGrp="1"/>
          </p:cNvSpPr>
          <p:nvPr>
            <p:ph type="ftr" sz="quarter" idx="11"/>
          </p:nvPr>
        </p:nvSpPr>
        <p:spPr>
          <a:xfrm>
            <a:off x="173366" y="6356350"/>
            <a:ext cx="7315200" cy="365125"/>
          </a:xfrm>
        </p:spPr>
        <p:txBody>
          <a:bodyPr/>
          <a:lstStyle/>
          <a:p>
            <a:r>
              <a:rPr lang="en-GB" sz="1400" dirty="0">
                <a:solidFill>
                  <a:srgbClr val="FFFFFF"/>
                </a:solidFill>
                <a:cs typeface="Arial"/>
              </a:rPr>
              <a:t>Vaccination against Pneumococcal disease </a:t>
            </a:r>
            <a:endParaRPr lang="en-US" sz="1400" b="0" dirty="0">
              <a:cs typeface="Arial"/>
            </a:endParaRPr>
          </a:p>
          <a:p>
            <a:endParaRPr lang="en-GB" sz="1100" b="0" dirty="0">
              <a:solidFill>
                <a:srgbClr val="FFFFFF"/>
              </a:solidFill>
              <a:cs typeface="Arial"/>
            </a:endParaRPr>
          </a:p>
          <a:p>
            <a:endParaRPr lang="en-GB" dirty="0"/>
          </a:p>
        </p:txBody>
      </p:sp>
      <p:sp>
        <p:nvSpPr>
          <p:cNvPr id="3" name="TextBox 2">
            <a:extLst>
              <a:ext uri="{FF2B5EF4-FFF2-40B4-BE49-F238E27FC236}">
                <a16:creationId xmlns:a16="http://schemas.microsoft.com/office/drawing/2014/main" id="{ABE05F05-1983-5A5B-D515-628A1887A076}"/>
              </a:ext>
            </a:extLst>
          </p:cNvPr>
          <p:cNvSpPr txBox="1"/>
          <p:nvPr/>
        </p:nvSpPr>
        <p:spPr>
          <a:xfrm>
            <a:off x="558400" y="827341"/>
            <a:ext cx="10542987" cy="646331"/>
          </a:xfrm>
          <a:prstGeom prst="rect">
            <a:avLst/>
          </a:prstGeom>
        </p:spPr>
        <p:style>
          <a:lnRef idx="2">
            <a:schemeClr val="dk1"/>
          </a:lnRef>
          <a:fillRef idx="1">
            <a:schemeClr val="lt1"/>
          </a:fillRef>
          <a:effectRef idx="0">
            <a:schemeClr val="dk1"/>
          </a:effectRef>
          <a:fontRef idx="minor">
            <a:schemeClr val="dk1"/>
          </a:fontRef>
        </p:style>
        <p:txBody>
          <a:bodyPr wrap="square" lIns="91440" tIns="45720" rIns="91440" bIns="45720" rtlCol="0" anchor="t">
            <a:spAutoFit/>
          </a:bodyPr>
          <a:lstStyle/>
          <a:p>
            <a:pPr algn="ctr"/>
            <a:r>
              <a:rPr lang="en-GB" b="1" dirty="0"/>
              <a:t>Prevenar 20</a:t>
            </a:r>
            <a:r>
              <a:rPr lang="en-GB" b="1" baseline="30000" dirty="0"/>
              <a:t>®</a:t>
            </a:r>
            <a:r>
              <a:rPr lang="en-GB" b="1" dirty="0"/>
              <a:t> (PCV20) is to replace Pneumovax 23</a:t>
            </a:r>
            <a:r>
              <a:rPr lang="en-GB" b="1" baseline="30000" dirty="0"/>
              <a:t>®</a:t>
            </a:r>
            <a:r>
              <a:rPr lang="en-GB" b="1" dirty="0"/>
              <a:t> (PPV23) in adults over 65 years and individuals in a clinical risk group</a:t>
            </a:r>
            <a:endParaRPr lang="en-GB" b="1" dirty="0">
              <a:cs typeface="Arial"/>
            </a:endParaRPr>
          </a:p>
        </p:txBody>
      </p:sp>
      <p:sp>
        <p:nvSpPr>
          <p:cNvPr id="9" name="TextBox 8">
            <a:extLst>
              <a:ext uri="{FF2B5EF4-FFF2-40B4-BE49-F238E27FC236}">
                <a16:creationId xmlns:a16="http://schemas.microsoft.com/office/drawing/2014/main" id="{E4FC449B-6564-D57B-F3BF-7DEEAEA1BB6A}"/>
              </a:ext>
            </a:extLst>
          </p:cNvPr>
          <p:cNvSpPr txBox="1"/>
          <p:nvPr/>
        </p:nvSpPr>
        <p:spPr>
          <a:xfrm>
            <a:off x="1733141" y="5425238"/>
            <a:ext cx="1705187" cy="230832"/>
          </a:xfrm>
          <a:prstGeom prst="rect">
            <a:avLst/>
          </a:prstGeom>
          <a:noFill/>
        </p:spPr>
        <p:txBody>
          <a:bodyPr wrap="square" rtlCol="0">
            <a:spAutoFit/>
          </a:bodyPr>
          <a:lstStyle/>
          <a:p>
            <a:r>
              <a:rPr lang="en-GB" sz="900"/>
              <a:t>Image source: </a:t>
            </a:r>
            <a:r>
              <a:rPr lang="en-GB" sz="900">
                <a:hlinkClick r:id="rId5"/>
              </a:rPr>
              <a:t>UKHSA (2025)</a:t>
            </a:r>
            <a:endParaRPr lang="en-GB" sz="900"/>
          </a:p>
        </p:txBody>
      </p:sp>
      <p:sp>
        <p:nvSpPr>
          <p:cNvPr id="4" name="TextBox 3">
            <a:extLst>
              <a:ext uri="{FF2B5EF4-FFF2-40B4-BE49-F238E27FC236}">
                <a16:creationId xmlns:a16="http://schemas.microsoft.com/office/drawing/2014/main" id="{E0F00513-3D3C-6B11-E053-4BAF60468406}"/>
              </a:ext>
            </a:extLst>
          </p:cNvPr>
          <p:cNvSpPr txBox="1"/>
          <p:nvPr/>
        </p:nvSpPr>
        <p:spPr>
          <a:xfrm>
            <a:off x="8316242" y="5917058"/>
            <a:ext cx="1806585" cy="230832"/>
          </a:xfrm>
          <a:prstGeom prst="rect">
            <a:avLst/>
          </a:prstGeom>
          <a:noFill/>
        </p:spPr>
        <p:txBody>
          <a:bodyPr wrap="square" lIns="91440" tIns="45720" rIns="91440" bIns="45720" rtlCol="0" anchor="t">
            <a:spAutoFit/>
          </a:bodyPr>
          <a:lstStyle/>
          <a:p>
            <a:r>
              <a:rPr lang="en-GB" sz="900"/>
              <a:t>Image source: </a:t>
            </a:r>
            <a:r>
              <a:rPr lang="en-GB" sz="900">
                <a:hlinkClick r:id="rId5"/>
              </a:rPr>
              <a:t>UKHSA (2025)</a:t>
            </a:r>
            <a:endParaRPr lang="en-GB" sz="900">
              <a:highlight>
                <a:srgbClr val="FF00FF"/>
              </a:highlight>
              <a:cs typeface="Arial"/>
            </a:endParaRPr>
          </a:p>
        </p:txBody>
      </p:sp>
      <p:pic>
        <p:nvPicPr>
          <p:cNvPr id="12" name="Picture 11">
            <a:extLst>
              <a:ext uri="{FF2B5EF4-FFF2-40B4-BE49-F238E27FC236}">
                <a16:creationId xmlns:a16="http://schemas.microsoft.com/office/drawing/2014/main" id="{ACB3C682-4053-5145-A9F6-B787EE802B04}"/>
              </a:ext>
            </a:extLst>
          </p:cNvPr>
          <p:cNvPicPr>
            <a:picLocks noChangeAspect="1"/>
          </p:cNvPicPr>
          <p:nvPr/>
        </p:nvPicPr>
        <p:blipFill>
          <a:blip r:embed="rId6"/>
          <a:stretch>
            <a:fillRect/>
          </a:stretch>
        </p:blipFill>
        <p:spPr>
          <a:xfrm>
            <a:off x="8127614" y="4227746"/>
            <a:ext cx="2183842" cy="1578681"/>
          </a:xfrm>
          <a:prstGeom prst="rect">
            <a:avLst/>
          </a:prstGeom>
          <a:ln w="28575">
            <a:solidFill>
              <a:schemeClr val="tx1"/>
            </a:solidFill>
          </a:ln>
        </p:spPr>
      </p:pic>
    </p:spTree>
    <p:extLst>
      <p:ext uri="{BB962C8B-B14F-4D97-AF65-F5344CB8AC3E}">
        <p14:creationId xmlns:p14="http://schemas.microsoft.com/office/powerpoint/2010/main" val="342564446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EE349D-BB22-E42E-2BC5-2642730DDDEE}"/>
              </a:ext>
            </a:extLst>
          </p:cNvPr>
          <p:cNvSpPr>
            <a:spLocks noGrp="1"/>
          </p:cNvSpPr>
          <p:nvPr>
            <p:ph type="title"/>
          </p:nvPr>
        </p:nvSpPr>
        <p:spPr>
          <a:xfrm>
            <a:off x="521660" y="278633"/>
            <a:ext cx="10515600" cy="903236"/>
          </a:xfrm>
        </p:spPr>
        <p:txBody>
          <a:bodyPr/>
          <a:lstStyle/>
          <a:p>
            <a:pPr algn="ctr"/>
            <a:r>
              <a:rPr lang="en-GB" b="1" dirty="0"/>
              <a:t>Welsh Health Circular</a:t>
            </a:r>
          </a:p>
        </p:txBody>
      </p:sp>
      <p:sp>
        <p:nvSpPr>
          <p:cNvPr id="3" name="Content Placeholder 2">
            <a:extLst>
              <a:ext uri="{FF2B5EF4-FFF2-40B4-BE49-F238E27FC236}">
                <a16:creationId xmlns:a16="http://schemas.microsoft.com/office/drawing/2014/main" id="{3CB6F69C-687C-626A-DB7F-AE09351D154F}"/>
              </a:ext>
            </a:extLst>
          </p:cNvPr>
          <p:cNvSpPr>
            <a:spLocks noGrp="1"/>
          </p:cNvSpPr>
          <p:nvPr>
            <p:ph idx="1"/>
          </p:nvPr>
        </p:nvSpPr>
        <p:spPr>
          <a:xfrm>
            <a:off x="334617" y="1496349"/>
            <a:ext cx="7232093" cy="4388257"/>
          </a:xfrm>
        </p:spPr>
        <p:txBody>
          <a:bodyPr lIns="91440" tIns="45720" rIns="91440" bIns="45720" anchor="t"/>
          <a:lstStyle/>
          <a:p>
            <a:r>
              <a:rPr lang="en-GB" sz="2000" dirty="0"/>
              <a:t>Welsh Government. Welsh Health Circular:  </a:t>
            </a:r>
            <a:r>
              <a:rPr lang="en-GB" sz="2000" i="1" dirty="0"/>
              <a:t>A change of vaccine product for the routine adult pneumococcal vaccination programme, and those with certain clinical risk conditions </a:t>
            </a:r>
            <a:r>
              <a:rPr lang="en-GB" sz="2000" dirty="0"/>
              <a:t>(</a:t>
            </a:r>
            <a:r>
              <a:rPr lang="en-GB" sz="2000" dirty="0">
                <a:hlinkClick r:id="rId3"/>
              </a:rPr>
              <a:t>WHC/2025/054</a:t>
            </a:r>
            <a:r>
              <a:rPr lang="en-GB" sz="2000" dirty="0"/>
              <a:t>) [17 December 2025]</a:t>
            </a:r>
          </a:p>
          <a:p>
            <a:r>
              <a:rPr lang="en-GB" sz="2000" dirty="0"/>
              <a:t>The </a:t>
            </a:r>
            <a:r>
              <a:rPr lang="en-GB" sz="2000" dirty="0">
                <a:hlinkClick r:id="rId3"/>
              </a:rPr>
              <a:t>WHC/2025/054</a:t>
            </a:r>
            <a:r>
              <a:rPr lang="en-GB" sz="2000" dirty="0"/>
              <a:t> contains information about the change to the vaccine used for the routine adult pneumococcal vaccination programme and for people with certain clinical risk conditions.</a:t>
            </a:r>
            <a:endParaRPr lang="en-GB" sz="2000" dirty="0">
              <a:cs typeface="Arial"/>
            </a:endParaRPr>
          </a:p>
          <a:p>
            <a:r>
              <a:rPr lang="en-GB" sz="2000" dirty="0"/>
              <a:t>Active </a:t>
            </a:r>
            <a:r>
              <a:rPr lang="en-GB" sz="2000" b="1" dirty="0"/>
              <a:t>call and recall </a:t>
            </a:r>
            <a:r>
              <a:rPr lang="en-GB" sz="2000" dirty="0"/>
              <a:t>for pneumococcal vaccination must be in place for everyone eligible:</a:t>
            </a:r>
            <a:endParaRPr lang="en-GB" sz="2000" dirty="0">
              <a:cs typeface="Arial"/>
            </a:endParaRPr>
          </a:p>
          <a:p>
            <a:pPr lvl="1">
              <a:buFont typeface="Courier New" panose="02070309020205020404" pitchFamily="49" charset="0"/>
              <a:buChar char="o"/>
            </a:pPr>
            <a:r>
              <a:rPr lang="en-GB" sz="1400" dirty="0"/>
              <a:t>For the routine infant program, call and recall is provided through the child health system (</a:t>
            </a:r>
            <a:r>
              <a:rPr lang="en-GB" sz="1400" dirty="0" err="1"/>
              <a:t>CYPrIS</a:t>
            </a:r>
            <a:r>
              <a:rPr lang="en-GB" sz="1400" dirty="0"/>
              <a:t>). </a:t>
            </a:r>
            <a:endParaRPr lang="en-GB" sz="1400" dirty="0">
              <a:cs typeface="Arial"/>
            </a:endParaRPr>
          </a:p>
          <a:p>
            <a:pPr lvl="1">
              <a:buFont typeface="Courier New" panose="02070309020205020404" pitchFamily="49" charset="0"/>
              <a:buChar char="o"/>
            </a:pPr>
            <a:r>
              <a:rPr lang="en-GB" sz="1400" dirty="0"/>
              <a:t>For the older adult program, to align with other programmes, practices should offer vaccination within 12 weeks of a person becoming eligible</a:t>
            </a:r>
            <a:endParaRPr lang="en-GB" sz="1400" dirty="0">
              <a:cs typeface="Arial"/>
            </a:endParaRPr>
          </a:p>
          <a:p>
            <a:r>
              <a:rPr lang="en-GB" sz="2000" dirty="0"/>
              <a:t>You can view the WHC/2025/054 </a:t>
            </a:r>
            <a:r>
              <a:rPr lang="en-GB" sz="2000" u="sng" dirty="0">
                <a:hlinkClick r:id="rId4"/>
              </a:rPr>
              <a:t>here</a:t>
            </a:r>
            <a:r>
              <a:rPr lang="en-GB" sz="2000" dirty="0"/>
              <a:t> </a:t>
            </a:r>
            <a:endParaRPr lang="en-GB" sz="2000" dirty="0">
              <a:cs typeface="Arial"/>
            </a:endParaRPr>
          </a:p>
        </p:txBody>
      </p:sp>
      <p:sp>
        <p:nvSpPr>
          <p:cNvPr id="5" name="Slide Number Placeholder 4">
            <a:extLst>
              <a:ext uri="{FF2B5EF4-FFF2-40B4-BE49-F238E27FC236}">
                <a16:creationId xmlns:a16="http://schemas.microsoft.com/office/drawing/2014/main" id="{E7E62019-54CB-8103-1595-8B12EDA819CA}"/>
              </a:ext>
            </a:extLst>
          </p:cNvPr>
          <p:cNvSpPr>
            <a:spLocks noGrp="1"/>
          </p:cNvSpPr>
          <p:nvPr>
            <p:ph type="sldNum" sz="quarter" idx="12"/>
          </p:nvPr>
        </p:nvSpPr>
        <p:spPr/>
        <p:txBody>
          <a:bodyPr/>
          <a:lstStyle/>
          <a:p>
            <a:fld id="{561D0CCE-8DCC-44DC-A653-AE62B1D84A52}" type="slidenum">
              <a:rPr lang="en-GB" smtClean="0"/>
              <a:pPr/>
              <a:t>14</a:t>
            </a:fld>
            <a:endParaRPr lang="en-GB"/>
          </a:p>
        </p:txBody>
      </p:sp>
      <p:sp>
        <p:nvSpPr>
          <p:cNvPr id="6" name="Footer Placeholder 3">
            <a:extLst>
              <a:ext uri="{FF2B5EF4-FFF2-40B4-BE49-F238E27FC236}">
                <a16:creationId xmlns:a16="http://schemas.microsoft.com/office/drawing/2014/main" id="{C3D06F7E-85CC-11C2-30CF-B54E1EB94216}"/>
              </a:ext>
            </a:extLst>
          </p:cNvPr>
          <p:cNvSpPr>
            <a:spLocks noGrp="1"/>
          </p:cNvSpPr>
          <p:nvPr>
            <p:ph type="ftr" sz="quarter" idx="11"/>
          </p:nvPr>
        </p:nvSpPr>
        <p:spPr>
          <a:xfrm>
            <a:off x="173366" y="6356350"/>
            <a:ext cx="7315200" cy="365125"/>
          </a:xfrm>
        </p:spPr>
        <p:txBody>
          <a:bodyPr/>
          <a:lstStyle/>
          <a:p>
            <a:r>
              <a:rPr lang="en-GB" sz="1400" dirty="0">
                <a:solidFill>
                  <a:srgbClr val="FFFFFF"/>
                </a:solidFill>
                <a:cs typeface="Arial"/>
              </a:rPr>
              <a:t>Vaccination against Pneumococcal disease </a:t>
            </a:r>
            <a:endParaRPr lang="en-US" sz="1400" b="0" dirty="0">
              <a:cs typeface="Arial"/>
            </a:endParaRPr>
          </a:p>
          <a:p>
            <a:endParaRPr lang="en-GB" sz="1100" b="0" dirty="0">
              <a:solidFill>
                <a:srgbClr val="FFFFFF"/>
              </a:solidFill>
              <a:cs typeface="Arial"/>
            </a:endParaRPr>
          </a:p>
          <a:p>
            <a:endParaRPr lang="en-GB" dirty="0"/>
          </a:p>
        </p:txBody>
      </p:sp>
      <p:pic>
        <p:nvPicPr>
          <p:cNvPr id="8" name="Picture 7">
            <a:extLst>
              <a:ext uri="{FF2B5EF4-FFF2-40B4-BE49-F238E27FC236}">
                <a16:creationId xmlns:a16="http://schemas.microsoft.com/office/drawing/2014/main" id="{06C5E485-B02B-AB90-E669-E7E8466ACBE5}"/>
              </a:ext>
            </a:extLst>
          </p:cNvPr>
          <p:cNvPicPr>
            <a:picLocks noChangeAspect="1"/>
          </p:cNvPicPr>
          <p:nvPr/>
        </p:nvPicPr>
        <p:blipFill>
          <a:blip r:embed="rId5"/>
          <a:stretch>
            <a:fillRect/>
          </a:stretch>
        </p:blipFill>
        <p:spPr>
          <a:xfrm>
            <a:off x="8355200" y="1374339"/>
            <a:ext cx="2682060" cy="4109321"/>
          </a:xfrm>
          <a:prstGeom prst="rect">
            <a:avLst/>
          </a:prstGeom>
          <a:ln w="28575"/>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minor">
            <a:schemeClr val="dk1"/>
          </a:fontRef>
        </p:style>
      </p:pic>
    </p:spTree>
    <p:extLst>
      <p:ext uri="{BB962C8B-B14F-4D97-AF65-F5344CB8AC3E}">
        <p14:creationId xmlns:p14="http://schemas.microsoft.com/office/powerpoint/2010/main" val="127781771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7B8E87-07F7-926C-D55C-7A813CC806BD}"/>
              </a:ext>
            </a:extLst>
          </p:cNvPr>
          <p:cNvSpPr>
            <a:spLocks noGrp="1"/>
          </p:cNvSpPr>
          <p:nvPr>
            <p:ph type="title"/>
          </p:nvPr>
        </p:nvSpPr>
        <p:spPr>
          <a:xfrm>
            <a:off x="996967" y="159881"/>
            <a:ext cx="10515600" cy="662781"/>
          </a:xfrm>
        </p:spPr>
        <p:txBody>
          <a:bodyPr/>
          <a:lstStyle/>
          <a:p>
            <a:r>
              <a:rPr lang="en-GB" sz="3600" b="1"/>
              <a:t>Green Book Pneumococcal chapter updated</a:t>
            </a:r>
          </a:p>
        </p:txBody>
      </p:sp>
      <p:sp>
        <p:nvSpPr>
          <p:cNvPr id="3" name="Content Placeholder 2">
            <a:extLst>
              <a:ext uri="{FF2B5EF4-FFF2-40B4-BE49-F238E27FC236}">
                <a16:creationId xmlns:a16="http://schemas.microsoft.com/office/drawing/2014/main" id="{9D319DB5-6BCE-6B49-8863-50E45454F6E9}"/>
              </a:ext>
            </a:extLst>
          </p:cNvPr>
          <p:cNvSpPr>
            <a:spLocks noGrp="1"/>
          </p:cNvSpPr>
          <p:nvPr>
            <p:ph idx="1"/>
          </p:nvPr>
        </p:nvSpPr>
        <p:spPr>
          <a:xfrm>
            <a:off x="255471" y="1287957"/>
            <a:ext cx="7382774" cy="3829874"/>
          </a:xfrm>
        </p:spPr>
        <p:txBody>
          <a:bodyPr lIns="91440" tIns="45720" rIns="91440" bIns="45720" anchor="t"/>
          <a:lstStyle/>
          <a:p>
            <a:r>
              <a:rPr lang="en-GB" sz="2000" dirty="0"/>
              <a:t>Green Book has been updated with information on PCV 20 (Prevenar 20</a:t>
            </a:r>
            <a:r>
              <a:rPr lang="en-GB" sz="2000" baseline="30000" dirty="0"/>
              <a:t>®</a:t>
            </a:r>
            <a:r>
              <a:rPr lang="en-GB" sz="2000" dirty="0"/>
              <a:t>)</a:t>
            </a:r>
          </a:p>
          <a:p>
            <a:endParaRPr lang="en-GB" sz="2000" dirty="0"/>
          </a:p>
          <a:p>
            <a:r>
              <a:rPr lang="en-GB" sz="2000" dirty="0"/>
              <a:t>PCV20 is licensed for use from 6 weeks of age*</a:t>
            </a:r>
            <a:endParaRPr lang="en-GB" sz="2000" dirty="0">
              <a:cs typeface="Arial"/>
            </a:endParaRPr>
          </a:p>
          <a:p>
            <a:endParaRPr lang="en-GB" sz="2000" dirty="0"/>
          </a:p>
          <a:p>
            <a:r>
              <a:rPr lang="en-GB" sz="2000" dirty="0"/>
              <a:t>PCV20 is expected to replace PPV23 in adults over 65 years and the at-risk programme in Jan/Feb 2026</a:t>
            </a:r>
            <a:endParaRPr lang="en-GB" sz="2000" dirty="0">
              <a:cs typeface="Arial"/>
            </a:endParaRPr>
          </a:p>
          <a:p>
            <a:endParaRPr lang="en-GB" sz="2000" dirty="0"/>
          </a:p>
          <a:p>
            <a:r>
              <a:rPr lang="en-GB" sz="2000" dirty="0"/>
              <a:t>Immform is the ordering platform for pneumococcal vaccines</a:t>
            </a:r>
            <a:endParaRPr lang="en-GB" sz="2000" dirty="0">
              <a:cs typeface="Arial"/>
            </a:endParaRPr>
          </a:p>
          <a:p>
            <a:endParaRPr lang="en-GB" dirty="0"/>
          </a:p>
        </p:txBody>
      </p:sp>
      <p:sp>
        <p:nvSpPr>
          <p:cNvPr id="5" name="Slide Number Placeholder 4">
            <a:extLst>
              <a:ext uri="{FF2B5EF4-FFF2-40B4-BE49-F238E27FC236}">
                <a16:creationId xmlns:a16="http://schemas.microsoft.com/office/drawing/2014/main" id="{C0463AB8-4204-F387-004E-BBB308E2F470}"/>
              </a:ext>
            </a:extLst>
          </p:cNvPr>
          <p:cNvSpPr>
            <a:spLocks noGrp="1"/>
          </p:cNvSpPr>
          <p:nvPr>
            <p:ph type="sldNum" sz="quarter" idx="12"/>
          </p:nvPr>
        </p:nvSpPr>
        <p:spPr/>
        <p:txBody>
          <a:bodyPr/>
          <a:lstStyle/>
          <a:p>
            <a:fld id="{561D0CCE-8DCC-44DC-A653-AE62B1D84A52}" type="slidenum">
              <a:rPr lang="en-GB" smtClean="0"/>
              <a:pPr/>
              <a:t>15</a:t>
            </a:fld>
            <a:endParaRPr lang="en-GB"/>
          </a:p>
        </p:txBody>
      </p:sp>
      <p:pic>
        <p:nvPicPr>
          <p:cNvPr id="6" name="Picture 5">
            <a:extLst>
              <a:ext uri="{FF2B5EF4-FFF2-40B4-BE49-F238E27FC236}">
                <a16:creationId xmlns:a16="http://schemas.microsoft.com/office/drawing/2014/main" id="{F3B864E8-D5E6-5D3E-CB62-76F9A62CE035}"/>
              </a:ext>
            </a:extLst>
          </p:cNvPr>
          <p:cNvPicPr>
            <a:picLocks noChangeAspect="1"/>
          </p:cNvPicPr>
          <p:nvPr/>
        </p:nvPicPr>
        <p:blipFill>
          <a:blip r:embed="rId3"/>
          <a:stretch>
            <a:fillRect/>
          </a:stretch>
        </p:blipFill>
        <p:spPr>
          <a:xfrm>
            <a:off x="8032551" y="980027"/>
            <a:ext cx="3206949" cy="4445734"/>
          </a:xfrm>
          <a:prstGeom prst="rect">
            <a:avLst/>
          </a:prstGeom>
          <a:ln w="12700">
            <a:solidFill>
              <a:schemeClr val="tx1"/>
            </a:solidFill>
          </a:ln>
          <a:effectLst>
            <a:outerShdw blurRad="292100" dist="139700" dir="2700000" algn="tl" rotWithShape="0">
              <a:srgbClr val="333333">
                <a:alpha val="65000"/>
              </a:srgbClr>
            </a:outerShdw>
          </a:effectLst>
        </p:spPr>
      </p:pic>
      <p:sp>
        <p:nvSpPr>
          <p:cNvPr id="7" name="TextBox 6">
            <a:extLst>
              <a:ext uri="{FF2B5EF4-FFF2-40B4-BE49-F238E27FC236}">
                <a16:creationId xmlns:a16="http://schemas.microsoft.com/office/drawing/2014/main" id="{18D6810A-9979-E6C2-4FDF-04F9291D6E66}"/>
              </a:ext>
            </a:extLst>
          </p:cNvPr>
          <p:cNvSpPr txBox="1"/>
          <p:nvPr/>
        </p:nvSpPr>
        <p:spPr>
          <a:xfrm>
            <a:off x="1450522" y="5200711"/>
            <a:ext cx="6101442" cy="369332"/>
          </a:xfrm>
          <a:prstGeom prst="rect">
            <a:avLst/>
          </a:prstGeom>
          <a:noFill/>
        </p:spPr>
        <p:txBody>
          <a:bodyPr wrap="square">
            <a:spAutoFit/>
          </a:bodyPr>
          <a:lstStyle/>
          <a:p>
            <a:pPr marL="0" indent="0" algn="ctr">
              <a:buNone/>
            </a:pPr>
            <a:r>
              <a:rPr lang="en-GB" sz="1800">
                <a:hlinkClick r:id="rId4"/>
              </a:rPr>
              <a:t>Green Book Chapter - pneumococcal</a:t>
            </a:r>
            <a:endParaRPr lang="en-GB" sz="1800"/>
          </a:p>
        </p:txBody>
      </p:sp>
      <p:sp>
        <p:nvSpPr>
          <p:cNvPr id="8" name="Footer Placeholder 3">
            <a:extLst>
              <a:ext uri="{FF2B5EF4-FFF2-40B4-BE49-F238E27FC236}">
                <a16:creationId xmlns:a16="http://schemas.microsoft.com/office/drawing/2014/main" id="{B5BBE848-66D5-2D6F-8D8E-F207EDA54B3E}"/>
              </a:ext>
            </a:extLst>
          </p:cNvPr>
          <p:cNvSpPr>
            <a:spLocks noGrp="1"/>
          </p:cNvSpPr>
          <p:nvPr>
            <p:ph type="ftr" sz="quarter" idx="11"/>
          </p:nvPr>
        </p:nvSpPr>
        <p:spPr>
          <a:xfrm>
            <a:off x="173366" y="6356350"/>
            <a:ext cx="7315200" cy="365125"/>
          </a:xfrm>
        </p:spPr>
        <p:txBody>
          <a:bodyPr/>
          <a:lstStyle/>
          <a:p>
            <a:r>
              <a:rPr lang="en-GB" sz="1400" dirty="0">
                <a:solidFill>
                  <a:srgbClr val="FFFFFF"/>
                </a:solidFill>
                <a:cs typeface="Arial"/>
              </a:rPr>
              <a:t>Vaccination against Pneumococcal disease </a:t>
            </a:r>
            <a:endParaRPr lang="en-US" sz="1400" b="0" dirty="0">
              <a:cs typeface="Arial"/>
            </a:endParaRPr>
          </a:p>
          <a:p>
            <a:endParaRPr lang="en-GB" sz="1100" b="0" dirty="0">
              <a:solidFill>
                <a:srgbClr val="FFFFFF"/>
              </a:solidFill>
              <a:cs typeface="Arial"/>
            </a:endParaRPr>
          </a:p>
          <a:p>
            <a:endParaRPr lang="en-GB" dirty="0"/>
          </a:p>
        </p:txBody>
      </p:sp>
    </p:spTree>
    <p:extLst>
      <p:ext uri="{BB962C8B-B14F-4D97-AF65-F5344CB8AC3E}">
        <p14:creationId xmlns:p14="http://schemas.microsoft.com/office/powerpoint/2010/main" val="88898852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527732-B7BC-61FE-CE74-0A84C2D63C82}"/>
              </a:ext>
            </a:extLst>
          </p:cNvPr>
          <p:cNvSpPr>
            <a:spLocks noGrp="1"/>
          </p:cNvSpPr>
          <p:nvPr>
            <p:ph type="title"/>
          </p:nvPr>
        </p:nvSpPr>
        <p:spPr/>
        <p:txBody>
          <a:bodyPr/>
          <a:lstStyle/>
          <a:p>
            <a:r>
              <a:rPr lang="en-GB" b="1" dirty="0"/>
              <a:t>Eligible groups</a:t>
            </a:r>
          </a:p>
        </p:txBody>
      </p:sp>
      <p:sp>
        <p:nvSpPr>
          <p:cNvPr id="3" name="Content Placeholder 2">
            <a:extLst>
              <a:ext uri="{FF2B5EF4-FFF2-40B4-BE49-F238E27FC236}">
                <a16:creationId xmlns:a16="http://schemas.microsoft.com/office/drawing/2014/main" id="{1A757F41-7DFE-A627-361A-ABE33B239CB3}"/>
              </a:ext>
            </a:extLst>
          </p:cNvPr>
          <p:cNvSpPr>
            <a:spLocks noGrp="1"/>
          </p:cNvSpPr>
          <p:nvPr>
            <p:ph idx="1"/>
          </p:nvPr>
        </p:nvSpPr>
        <p:spPr/>
        <p:txBody>
          <a:bodyPr/>
          <a:lstStyle/>
          <a:p>
            <a:r>
              <a:rPr lang="en-GB" dirty="0"/>
              <a:t>People aged 65 years and over</a:t>
            </a:r>
          </a:p>
          <a:p>
            <a:r>
              <a:rPr lang="en-GB" dirty="0"/>
              <a:t>People aged 2 years of age and over in a clinical risk group (refer to </a:t>
            </a:r>
            <a:r>
              <a:rPr lang="en-GB" u="sng" dirty="0">
                <a:hlinkClick r:id="rId3"/>
              </a:rPr>
              <a:t>Green Book: Pneumococcal Chapter Table 25.2</a:t>
            </a:r>
            <a:r>
              <a:rPr lang="en-GB" dirty="0"/>
              <a:t>) </a:t>
            </a:r>
          </a:p>
          <a:p>
            <a:r>
              <a:rPr lang="en-GB" dirty="0"/>
              <a:t>Children under 2 years of age with asplenia, splenic dysfunction, complement disorder or severe immunocompromise (refer to </a:t>
            </a:r>
            <a:r>
              <a:rPr lang="en-GB" u="sng" dirty="0">
                <a:hlinkClick r:id="rId3"/>
              </a:rPr>
              <a:t>Green Book: Pneumococcal Chapter Table 25.2 and Table 25.3</a:t>
            </a:r>
            <a:r>
              <a:rPr lang="en-GB" dirty="0"/>
              <a:t>)</a:t>
            </a:r>
          </a:p>
          <a:p>
            <a:pPr marL="0" indent="0">
              <a:buNone/>
            </a:pPr>
            <a:endParaRPr lang="en-GB" dirty="0"/>
          </a:p>
        </p:txBody>
      </p:sp>
      <p:sp>
        <p:nvSpPr>
          <p:cNvPr id="5" name="Slide Number Placeholder 4">
            <a:extLst>
              <a:ext uri="{FF2B5EF4-FFF2-40B4-BE49-F238E27FC236}">
                <a16:creationId xmlns:a16="http://schemas.microsoft.com/office/drawing/2014/main" id="{60D6BC4A-A6B2-AAC3-8D49-AEF753AFC75D}"/>
              </a:ext>
            </a:extLst>
          </p:cNvPr>
          <p:cNvSpPr>
            <a:spLocks noGrp="1"/>
          </p:cNvSpPr>
          <p:nvPr>
            <p:ph type="sldNum" sz="quarter" idx="12"/>
          </p:nvPr>
        </p:nvSpPr>
        <p:spPr/>
        <p:txBody>
          <a:bodyPr/>
          <a:lstStyle/>
          <a:p>
            <a:fld id="{561D0CCE-8DCC-44DC-A653-AE62B1D84A52}" type="slidenum">
              <a:rPr lang="en-GB" smtClean="0"/>
              <a:pPr/>
              <a:t>16</a:t>
            </a:fld>
            <a:endParaRPr lang="en-GB"/>
          </a:p>
        </p:txBody>
      </p:sp>
      <p:sp>
        <p:nvSpPr>
          <p:cNvPr id="6" name="Footer Placeholder 3">
            <a:extLst>
              <a:ext uri="{FF2B5EF4-FFF2-40B4-BE49-F238E27FC236}">
                <a16:creationId xmlns:a16="http://schemas.microsoft.com/office/drawing/2014/main" id="{DAC32747-8E38-8EB0-E8A7-A61A1EC24380}"/>
              </a:ext>
            </a:extLst>
          </p:cNvPr>
          <p:cNvSpPr>
            <a:spLocks noGrp="1"/>
          </p:cNvSpPr>
          <p:nvPr>
            <p:ph type="ftr" sz="quarter" idx="11"/>
          </p:nvPr>
        </p:nvSpPr>
        <p:spPr>
          <a:xfrm>
            <a:off x="173366" y="6356350"/>
            <a:ext cx="7315200" cy="365125"/>
          </a:xfrm>
        </p:spPr>
        <p:txBody>
          <a:bodyPr/>
          <a:lstStyle/>
          <a:p>
            <a:r>
              <a:rPr lang="en-GB" sz="1400" dirty="0">
                <a:solidFill>
                  <a:srgbClr val="FFFFFF"/>
                </a:solidFill>
                <a:cs typeface="Arial"/>
              </a:rPr>
              <a:t>Vaccination against Pneumococcal disease </a:t>
            </a:r>
            <a:endParaRPr lang="en-US" sz="1400" b="0" dirty="0">
              <a:cs typeface="Arial"/>
            </a:endParaRPr>
          </a:p>
          <a:p>
            <a:endParaRPr lang="en-GB" sz="1100" b="0" dirty="0">
              <a:solidFill>
                <a:srgbClr val="FFFFFF"/>
              </a:solidFill>
              <a:cs typeface="Arial"/>
            </a:endParaRPr>
          </a:p>
          <a:p>
            <a:endParaRPr lang="en-GB" dirty="0"/>
          </a:p>
        </p:txBody>
      </p:sp>
    </p:spTree>
    <p:extLst>
      <p:ext uri="{BB962C8B-B14F-4D97-AF65-F5344CB8AC3E}">
        <p14:creationId xmlns:p14="http://schemas.microsoft.com/office/powerpoint/2010/main" val="260922437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25061B-5FE1-DC80-2D75-AFEA046C1CC7}"/>
              </a:ext>
            </a:extLst>
          </p:cNvPr>
          <p:cNvSpPr>
            <a:spLocks noGrp="1"/>
          </p:cNvSpPr>
          <p:nvPr>
            <p:ph type="title"/>
          </p:nvPr>
        </p:nvSpPr>
        <p:spPr>
          <a:xfrm>
            <a:off x="381000" y="136525"/>
            <a:ext cx="10515600" cy="706438"/>
          </a:xfrm>
        </p:spPr>
        <p:txBody>
          <a:bodyPr/>
          <a:lstStyle/>
          <a:p>
            <a:r>
              <a:rPr lang="en-GB" b="1" dirty="0"/>
              <a:t>Dosage and schedule (1)</a:t>
            </a:r>
            <a:br>
              <a:rPr lang="en-GB" dirty="0"/>
            </a:br>
            <a:endParaRPr lang="en-GB" dirty="0"/>
          </a:p>
        </p:txBody>
      </p:sp>
      <p:sp>
        <p:nvSpPr>
          <p:cNvPr id="3" name="Content Placeholder 2">
            <a:extLst>
              <a:ext uri="{FF2B5EF4-FFF2-40B4-BE49-F238E27FC236}">
                <a16:creationId xmlns:a16="http://schemas.microsoft.com/office/drawing/2014/main" id="{D556747F-FC6F-5D24-8B05-C25F4BB8CB51}"/>
              </a:ext>
            </a:extLst>
          </p:cNvPr>
          <p:cNvSpPr>
            <a:spLocks noGrp="1"/>
          </p:cNvSpPr>
          <p:nvPr>
            <p:ph idx="1"/>
          </p:nvPr>
        </p:nvSpPr>
        <p:spPr>
          <a:xfrm>
            <a:off x="445509" y="1011123"/>
            <a:ext cx="9927216" cy="4835753"/>
          </a:xfrm>
        </p:spPr>
        <p:txBody>
          <a:bodyPr lIns="91440" tIns="45720" rIns="91440" bIns="45720" anchor="t"/>
          <a:lstStyle/>
          <a:p>
            <a:r>
              <a:rPr lang="en-GB" sz="2400" dirty="0"/>
              <a:t>Adults aged 65 years and over, and clinical risk groups (</a:t>
            </a:r>
            <a:r>
              <a:rPr lang="en-GB" sz="2400"/>
              <a:t>except severely immunocompromised</a:t>
            </a:r>
            <a:r>
              <a:rPr lang="en-GB" sz="2400" dirty="0"/>
              <a:t>) aged 2 years or over*:</a:t>
            </a:r>
            <a:endParaRPr lang="en-GB" sz="2400">
              <a:cs typeface="Arial"/>
            </a:endParaRPr>
          </a:p>
          <a:p>
            <a:pPr lvl="1">
              <a:buFont typeface="Wingdings" panose="05000000000000000000" pitchFamily="2" charset="2"/>
              <a:buChar char="Ø"/>
            </a:pPr>
            <a:r>
              <a:rPr lang="en-GB" dirty="0"/>
              <a:t>a single dose of 0.5ml of PPV23 or PCV20 (when available)</a:t>
            </a:r>
          </a:p>
          <a:p>
            <a:r>
              <a:rPr lang="en-GB" sz="2400" dirty="0"/>
              <a:t>Individuals with asplenia, splenic dysfunction (including sickle cell disease) or chronic renal disease:</a:t>
            </a:r>
          </a:p>
          <a:p>
            <a:pPr lvl="1">
              <a:buFont typeface="Wingdings" panose="05000000000000000000" pitchFamily="2" charset="2"/>
              <a:buChar char="Ø"/>
            </a:pPr>
            <a:r>
              <a:rPr lang="en-GB" dirty="0"/>
              <a:t>re-immunisation with PPV23 or PCV20 (when available) is recommended every five years in these groups</a:t>
            </a:r>
          </a:p>
          <a:p>
            <a:r>
              <a:rPr lang="en-GB" sz="2400" dirty="0"/>
              <a:t>Children under 2 years of age with asplenia, splenic dysfunction, complement disorder or severe immunocompromise should also receive PCV20 (when available)*</a:t>
            </a:r>
          </a:p>
          <a:p>
            <a:r>
              <a:rPr lang="en-GB" sz="2400" dirty="0"/>
              <a:t>Revaccination with PPV23 or PCV20 is currently not recommended for any other clinical risk groups or age groups</a:t>
            </a:r>
          </a:p>
          <a:p>
            <a:endParaRPr lang="en-GB" dirty="0"/>
          </a:p>
        </p:txBody>
      </p:sp>
      <p:sp>
        <p:nvSpPr>
          <p:cNvPr id="5" name="Slide Number Placeholder 4">
            <a:extLst>
              <a:ext uri="{FF2B5EF4-FFF2-40B4-BE49-F238E27FC236}">
                <a16:creationId xmlns:a16="http://schemas.microsoft.com/office/drawing/2014/main" id="{008E6676-9494-8413-7EE7-1A80710C3E28}"/>
              </a:ext>
            </a:extLst>
          </p:cNvPr>
          <p:cNvSpPr>
            <a:spLocks noGrp="1"/>
          </p:cNvSpPr>
          <p:nvPr>
            <p:ph type="sldNum" sz="quarter" idx="12"/>
          </p:nvPr>
        </p:nvSpPr>
        <p:spPr/>
        <p:txBody>
          <a:bodyPr/>
          <a:lstStyle/>
          <a:p>
            <a:fld id="{561D0CCE-8DCC-44DC-A653-AE62B1D84A52}" type="slidenum">
              <a:rPr lang="en-GB" smtClean="0"/>
              <a:pPr/>
              <a:t>17</a:t>
            </a:fld>
            <a:endParaRPr lang="en-GB"/>
          </a:p>
        </p:txBody>
      </p:sp>
      <p:sp>
        <p:nvSpPr>
          <p:cNvPr id="6" name="Footer Placeholder 3">
            <a:extLst>
              <a:ext uri="{FF2B5EF4-FFF2-40B4-BE49-F238E27FC236}">
                <a16:creationId xmlns:a16="http://schemas.microsoft.com/office/drawing/2014/main" id="{06EBC279-97D7-376C-766E-25EAEDEBAAEC}"/>
              </a:ext>
            </a:extLst>
          </p:cNvPr>
          <p:cNvSpPr>
            <a:spLocks noGrp="1"/>
          </p:cNvSpPr>
          <p:nvPr>
            <p:ph type="ftr" sz="quarter" idx="11"/>
          </p:nvPr>
        </p:nvSpPr>
        <p:spPr>
          <a:xfrm>
            <a:off x="173366" y="6356350"/>
            <a:ext cx="7315200" cy="365125"/>
          </a:xfrm>
        </p:spPr>
        <p:txBody>
          <a:bodyPr/>
          <a:lstStyle/>
          <a:p>
            <a:r>
              <a:rPr lang="en-GB" sz="1400">
                <a:solidFill>
                  <a:srgbClr val="FFFFFF"/>
                </a:solidFill>
                <a:cs typeface="Arial"/>
              </a:rPr>
              <a:t>Vaccination against Pneumococcal disease </a:t>
            </a:r>
            <a:endParaRPr lang="en-US" sz="1400" b="0">
              <a:cs typeface="Arial"/>
            </a:endParaRPr>
          </a:p>
          <a:p>
            <a:endParaRPr lang="en-GB" sz="1100" b="0">
              <a:solidFill>
                <a:srgbClr val="FFFFFF"/>
              </a:solidFill>
              <a:cs typeface="Arial"/>
            </a:endParaRPr>
          </a:p>
          <a:p>
            <a:endParaRPr lang="en-GB"/>
          </a:p>
        </p:txBody>
      </p:sp>
    </p:spTree>
    <p:extLst>
      <p:ext uri="{BB962C8B-B14F-4D97-AF65-F5344CB8AC3E}">
        <p14:creationId xmlns:p14="http://schemas.microsoft.com/office/powerpoint/2010/main" val="415119143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AF851959-3B34-F8D5-2D90-9206AE5AD61A}"/>
              </a:ext>
            </a:extLst>
          </p:cNvPr>
          <p:cNvSpPr txBox="1"/>
          <p:nvPr/>
        </p:nvSpPr>
        <p:spPr>
          <a:xfrm>
            <a:off x="6784892" y="694941"/>
            <a:ext cx="4543425" cy="5298855"/>
          </a:xfrm>
          <a:prstGeom prst="rect">
            <a:avLst/>
          </a:prstGeom>
          <a:ln w="28575"/>
        </p:spPr>
        <p:style>
          <a:lnRef idx="2">
            <a:schemeClr val="dk1"/>
          </a:lnRef>
          <a:fillRef idx="1">
            <a:schemeClr val="lt1"/>
          </a:fillRef>
          <a:effectRef idx="0">
            <a:schemeClr val="dk1"/>
          </a:effectRef>
          <a:fontRef idx="minor">
            <a:schemeClr val="dk1"/>
          </a:fontRef>
        </p:style>
        <p:txBody>
          <a:bodyPr wrap="square" rtlCol="0">
            <a:spAutoFit/>
          </a:bodyPr>
          <a:lstStyle/>
          <a:p>
            <a:endParaRPr lang="en-GB" dirty="0"/>
          </a:p>
        </p:txBody>
      </p:sp>
      <p:sp>
        <p:nvSpPr>
          <p:cNvPr id="2" name="Title 1">
            <a:extLst>
              <a:ext uri="{FF2B5EF4-FFF2-40B4-BE49-F238E27FC236}">
                <a16:creationId xmlns:a16="http://schemas.microsoft.com/office/drawing/2014/main" id="{3F18B4B3-C88D-2987-AF43-27DA71EE7631}"/>
              </a:ext>
            </a:extLst>
          </p:cNvPr>
          <p:cNvSpPr>
            <a:spLocks noGrp="1"/>
          </p:cNvSpPr>
          <p:nvPr>
            <p:ph type="title"/>
          </p:nvPr>
        </p:nvSpPr>
        <p:spPr>
          <a:xfrm>
            <a:off x="149309" y="199284"/>
            <a:ext cx="10515600" cy="628761"/>
          </a:xfrm>
        </p:spPr>
        <p:txBody>
          <a:bodyPr/>
          <a:lstStyle/>
          <a:p>
            <a:r>
              <a:rPr lang="en-GB" b="1" dirty="0"/>
              <a:t>Dosage and schedule (2) </a:t>
            </a:r>
            <a:endParaRPr lang="en-GB" dirty="0"/>
          </a:p>
        </p:txBody>
      </p:sp>
      <p:sp>
        <p:nvSpPr>
          <p:cNvPr id="5" name="Slide Number Placeholder 4">
            <a:extLst>
              <a:ext uri="{FF2B5EF4-FFF2-40B4-BE49-F238E27FC236}">
                <a16:creationId xmlns:a16="http://schemas.microsoft.com/office/drawing/2014/main" id="{73BC7BA9-EA0B-3264-AC62-488C1C08BAB5}"/>
              </a:ext>
            </a:extLst>
          </p:cNvPr>
          <p:cNvSpPr>
            <a:spLocks noGrp="1"/>
          </p:cNvSpPr>
          <p:nvPr>
            <p:ph type="sldNum" sz="quarter" idx="12"/>
          </p:nvPr>
        </p:nvSpPr>
        <p:spPr/>
        <p:txBody>
          <a:bodyPr/>
          <a:lstStyle/>
          <a:p>
            <a:fld id="{561D0CCE-8DCC-44DC-A653-AE62B1D84A52}" type="slidenum">
              <a:rPr lang="en-GB" smtClean="0"/>
              <a:pPr/>
              <a:t>18</a:t>
            </a:fld>
            <a:endParaRPr lang="en-GB"/>
          </a:p>
        </p:txBody>
      </p:sp>
      <p:sp>
        <p:nvSpPr>
          <p:cNvPr id="6" name="TextBox 5">
            <a:extLst>
              <a:ext uri="{FF2B5EF4-FFF2-40B4-BE49-F238E27FC236}">
                <a16:creationId xmlns:a16="http://schemas.microsoft.com/office/drawing/2014/main" id="{1040D01B-0AA8-3DE9-AD02-F9F38DC98F75}"/>
              </a:ext>
            </a:extLst>
          </p:cNvPr>
          <p:cNvSpPr txBox="1"/>
          <p:nvPr/>
        </p:nvSpPr>
        <p:spPr>
          <a:xfrm>
            <a:off x="764722" y="2840963"/>
            <a:ext cx="5331278" cy="923330"/>
          </a:xfrm>
          <a:prstGeom prst="rect">
            <a:avLst/>
          </a:prstGeom>
          <a:noFill/>
        </p:spPr>
        <p:txBody>
          <a:bodyPr wrap="square">
            <a:spAutoFit/>
          </a:bodyPr>
          <a:lstStyle/>
          <a:p>
            <a:pPr algn="ctr"/>
            <a:r>
              <a:rPr lang="en-GB" dirty="0"/>
              <a:t>Refer to: </a:t>
            </a:r>
            <a:r>
              <a:rPr lang="en-GB" dirty="0">
                <a:hlinkClick r:id="rId2"/>
              </a:rPr>
              <a:t>Green Book: Pneumococcal chapter</a:t>
            </a:r>
            <a:r>
              <a:rPr lang="en-GB" b="1" dirty="0"/>
              <a:t>:</a:t>
            </a:r>
          </a:p>
          <a:p>
            <a:pPr algn="ctr"/>
            <a:r>
              <a:rPr lang="en-GB" b="1" dirty="0"/>
              <a:t>Table 25.2 Clinical risk groups who should receive pneumococcal immunisation</a:t>
            </a:r>
          </a:p>
        </p:txBody>
      </p:sp>
      <p:pic>
        <p:nvPicPr>
          <p:cNvPr id="7" name="Picture 6">
            <a:extLst>
              <a:ext uri="{FF2B5EF4-FFF2-40B4-BE49-F238E27FC236}">
                <a16:creationId xmlns:a16="http://schemas.microsoft.com/office/drawing/2014/main" id="{2FA46062-586C-BD0D-56E2-1B20F8EEEF3C}"/>
              </a:ext>
            </a:extLst>
          </p:cNvPr>
          <p:cNvPicPr>
            <a:picLocks noChangeAspect="1"/>
          </p:cNvPicPr>
          <p:nvPr/>
        </p:nvPicPr>
        <p:blipFill>
          <a:blip r:embed="rId3"/>
          <a:srcRect t="5893" r="3347"/>
          <a:stretch/>
        </p:blipFill>
        <p:spPr>
          <a:xfrm>
            <a:off x="6874165" y="2540030"/>
            <a:ext cx="4364878" cy="3453767"/>
          </a:xfrm>
          <a:prstGeom prst="rect">
            <a:avLst/>
          </a:prstGeom>
        </p:spPr>
      </p:pic>
      <p:pic>
        <p:nvPicPr>
          <p:cNvPr id="8" name="Picture 7">
            <a:extLst>
              <a:ext uri="{FF2B5EF4-FFF2-40B4-BE49-F238E27FC236}">
                <a16:creationId xmlns:a16="http://schemas.microsoft.com/office/drawing/2014/main" id="{87900495-BF02-6286-DE48-A32BB1BC578C}"/>
              </a:ext>
            </a:extLst>
          </p:cNvPr>
          <p:cNvPicPr>
            <a:picLocks noChangeAspect="1"/>
          </p:cNvPicPr>
          <p:nvPr/>
        </p:nvPicPr>
        <p:blipFill>
          <a:blip r:embed="rId4"/>
          <a:stretch>
            <a:fillRect/>
          </a:stretch>
        </p:blipFill>
        <p:spPr>
          <a:xfrm>
            <a:off x="6874165" y="724627"/>
            <a:ext cx="4364877" cy="1845090"/>
          </a:xfrm>
          <a:prstGeom prst="rect">
            <a:avLst/>
          </a:prstGeom>
        </p:spPr>
      </p:pic>
      <p:sp>
        <p:nvSpPr>
          <p:cNvPr id="10" name="Footer Placeholder 3">
            <a:extLst>
              <a:ext uri="{FF2B5EF4-FFF2-40B4-BE49-F238E27FC236}">
                <a16:creationId xmlns:a16="http://schemas.microsoft.com/office/drawing/2014/main" id="{1A4FF163-382D-9F8B-A2AD-14152A0CA098}"/>
              </a:ext>
            </a:extLst>
          </p:cNvPr>
          <p:cNvSpPr>
            <a:spLocks noGrp="1"/>
          </p:cNvSpPr>
          <p:nvPr>
            <p:ph type="ftr" sz="quarter" idx="11"/>
          </p:nvPr>
        </p:nvSpPr>
        <p:spPr>
          <a:xfrm>
            <a:off x="173366" y="6356350"/>
            <a:ext cx="7315200" cy="365125"/>
          </a:xfrm>
        </p:spPr>
        <p:txBody>
          <a:bodyPr/>
          <a:lstStyle/>
          <a:p>
            <a:r>
              <a:rPr lang="en-GB" sz="1400">
                <a:solidFill>
                  <a:srgbClr val="FFFFFF"/>
                </a:solidFill>
                <a:cs typeface="Arial"/>
              </a:rPr>
              <a:t>Vaccination against Pneumococcal disease </a:t>
            </a:r>
            <a:endParaRPr lang="en-US" sz="1400" b="0">
              <a:cs typeface="Arial"/>
            </a:endParaRPr>
          </a:p>
          <a:p>
            <a:endParaRPr lang="en-GB" sz="1100" b="0">
              <a:solidFill>
                <a:srgbClr val="FFFFFF"/>
              </a:solidFill>
              <a:cs typeface="Arial"/>
            </a:endParaRPr>
          </a:p>
          <a:p>
            <a:endParaRPr lang="en-GB"/>
          </a:p>
        </p:txBody>
      </p:sp>
      <p:sp>
        <p:nvSpPr>
          <p:cNvPr id="4" name="TextBox 3">
            <a:extLst>
              <a:ext uri="{FF2B5EF4-FFF2-40B4-BE49-F238E27FC236}">
                <a16:creationId xmlns:a16="http://schemas.microsoft.com/office/drawing/2014/main" id="{ED0C10B5-AE07-5C5D-788B-F640F5512759}"/>
              </a:ext>
            </a:extLst>
          </p:cNvPr>
          <p:cNvSpPr txBox="1"/>
          <p:nvPr/>
        </p:nvSpPr>
        <p:spPr>
          <a:xfrm>
            <a:off x="1058499" y="1529417"/>
            <a:ext cx="4834890" cy="646331"/>
          </a:xfrm>
          <a:prstGeom prst="rect">
            <a:avLst/>
          </a:prstGeom>
          <a:noFill/>
        </p:spPr>
        <p:txBody>
          <a:bodyPr wrap="square" rtlCol="0">
            <a:spAutoFit/>
          </a:bodyPr>
          <a:lstStyle/>
          <a:p>
            <a:pPr algn="ctr"/>
            <a:r>
              <a:rPr lang="en-GB" b="1" dirty="0"/>
              <a:t>Clinical risk groups who should receive pneumococcal immunisation</a:t>
            </a:r>
          </a:p>
        </p:txBody>
      </p:sp>
    </p:spTree>
    <p:extLst>
      <p:ext uri="{BB962C8B-B14F-4D97-AF65-F5344CB8AC3E}">
        <p14:creationId xmlns:p14="http://schemas.microsoft.com/office/powerpoint/2010/main" val="181719520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39CEB4-847D-4D34-0E0D-48BD9B792899}"/>
              </a:ext>
            </a:extLst>
          </p:cNvPr>
          <p:cNvSpPr>
            <a:spLocks noGrp="1"/>
          </p:cNvSpPr>
          <p:nvPr>
            <p:ph type="title"/>
          </p:nvPr>
        </p:nvSpPr>
        <p:spPr>
          <a:xfrm>
            <a:off x="173366" y="144145"/>
            <a:ext cx="10515600" cy="871772"/>
          </a:xfrm>
        </p:spPr>
        <p:txBody>
          <a:bodyPr lIns="91440" tIns="45720" rIns="91440" bIns="45720" anchor="t"/>
          <a:lstStyle/>
          <a:p>
            <a:r>
              <a:rPr lang="en-GB" b="1" dirty="0"/>
              <a:t>Dosage and schedule (3)</a:t>
            </a:r>
            <a:br>
              <a:rPr lang="en-GB" dirty="0"/>
            </a:br>
            <a:endParaRPr lang="en-GB" dirty="0"/>
          </a:p>
        </p:txBody>
      </p:sp>
      <p:sp>
        <p:nvSpPr>
          <p:cNvPr id="3" name="Content Placeholder 2">
            <a:extLst>
              <a:ext uri="{FF2B5EF4-FFF2-40B4-BE49-F238E27FC236}">
                <a16:creationId xmlns:a16="http://schemas.microsoft.com/office/drawing/2014/main" id="{C8771A74-3E8C-1841-0D90-0C25E7B68867}"/>
              </a:ext>
            </a:extLst>
          </p:cNvPr>
          <p:cNvSpPr>
            <a:spLocks noGrp="1"/>
          </p:cNvSpPr>
          <p:nvPr>
            <p:ph idx="1"/>
          </p:nvPr>
        </p:nvSpPr>
        <p:spPr>
          <a:xfrm>
            <a:off x="173366" y="1138922"/>
            <a:ext cx="4572000" cy="4351338"/>
          </a:xfrm>
        </p:spPr>
        <p:txBody>
          <a:bodyPr lIns="91440" tIns="45720" rIns="91440" bIns="45720" anchor="t"/>
          <a:lstStyle/>
          <a:p>
            <a:pPr marL="0" indent="0">
              <a:buNone/>
            </a:pPr>
            <a:r>
              <a:rPr lang="en-GB" sz="1800" b="1" dirty="0"/>
              <a:t>PPV23 and PCV20</a:t>
            </a:r>
          </a:p>
          <a:p>
            <a:pPr marL="0" indent="0">
              <a:buNone/>
            </a:pPr>
            <a:r>
              <a:rPr lang="en-GB" sz="1800" dirty="0"/>
              <a:t>Adults aged 65 years and over, and clinical risk groups (except severely immunocompromised</a:t>
            </a:r>
            <a:r>
              <a:rPr lang="en-GB" sz="1800" baseline="30000" dirty="0"/>
              <a:t> 1</a:t>
            </a:r>
            <a:r>
              <a:rPr lang="en-GB" sz="1800" dirty="0"/>
              <a:t>)* aged 2 years or over:</a:t>
            </a:r>
            <a:endParaRPr lang="en-GB" sz="1800" dirty="0">
              <a:cs typeface="Arial"/>
            </a:endParaRPr>
          </a:p>
          <a:p>
            <a:r>
              <a:rPr lang="en-GB" sz="1800" dirty="0"/>
              <a:t>a single dose of 0.5ml of PPV23 or PCV20 (when available) </a:t>
            </a:r>
          </a:p>
          <a:p>
            <a:r>
              <a:rPr lang="en-GB" sz="1800" dirty="0"/>
              <a:t>PCV20 is expected to replace PPV23 in adults over 65 years and the at-risk programme in Jan/Feb 2026</a:t>
            </a:r>
          </a:p>
          <a:p>
            <a:pPr marL="0" indent="0">
              <a:buNone/>
            </a:pPr>
            <a:r>
              <a:rPr lang="en-GB" sz="1800" dirty="0"/>
              <a:t>Children under 2 years of age with:</a:t>
            </a:r>
          </a:p>
          <a:p>
            <a:pPr lvl="1">
              <a:buFont typeface="Courier New" panose="02070309020205020404" pitchFamily="49" charset="0"/>
              <a:buChar char="o"/>
            </a:pPr>
            <a:r>
              <a:rPr lang="en-GB" sz="1400" dirty="0"/>
              <a:t>asplenia*</a:t>
            </a:r>
          </a:p>
          <a:p>
            <a:pPr lvl="1">
              <a:buFont typeface="Courier New" panose="02070309020205020404" pitchFamily="49" charset="0"/>
              <a:buChar char="o"/>
            </a:pPr>
            <a:r>
              <a:rPr lang="en-GB" sz="1400" dirty="0"/>
              <a:t>splenic dysfunction*</a:t>
            </a:r>
          </a:p>
          <a:p>
            <a:pPr lvl="1">
              <a:buFont typeface="Courier New" panose="02070309020205020404" pitchFamily="49" charset="0"/>
              <a:buChar char="o"/>
            </a:pPr>
            <a:r>
              <a:rPr lang="en-GB" sz="1400" dirty="0"/>
              <a:t>complement disorder or </a:t>
            </a:r>
          </a:p>
          <a:p>
            <a:pPr lvl="1">
              <a:buFont typeface="Courier New" panose="02070309020205020404" pitchFamily="49" charset="0"/>
              <a:buChar char="o"/>
            </a:pPr>
            <a:r>
              <a:rPr lang="en-GB" sz="1400" dirty="0"/>
              <a:t>severe immunocompromise </a:t>
            </a:r>
          </a:p>
          <a:p>
            <a:pPr marL="0" indent="0">
              <a:buNone/>
            </a:pPr>
            <a:r>
              <a:rPr lang="en-GB" sz="1800" dirty="0"/>
              <a:t>Should receive PCV20 (when available). See </a:t>
            </a:r>
            <a:r>
              <a:rPr lang="en-GB" sz="1800" dirty="0">
                <a:hlinkClick r:id="rId3"/>
              </a:rPr>
              <a:t>Table 25.3 </a:t>
            </a:r>
            <a:r>
              <a:rPr lang="en-GB" sz="1800" dirty="0"/>
              <a:t>for details.</a:t>
            </a:r>
            <a:endParaRPr lang="en-GB" sz="1800" b="1" dirty="0"/>
          </a:p>
        </p:txBody>
      </p:sp>
      <p:sp>
        <p:nvSpPr>
          <p:cNvPr id="5" name="Slide Number Placeholder 4">
            <a:extLst>
              <a:ext uri="{FF2B5EF4-FFF2-40B4-BE49-F238E27FC236}">
                <a16:creationId xmlns:a16="http://schemas.microsoft.com/office/drawing/2014/main" id="{A10227A9-CDCC-A8C5-A2C5-DDDCB04D8930}"/>
              </a:ext>
            </a:extLst>
          </p:cNvPr>
          <p:cNvSpPr>
            <a:spLocks noGrp="1"/>
          </p:cNvSpPr>
          <p:nvPr>
            <p:ph type="sldNum" sz="quarter" idx="12"/>
          </p:nvPr>
        </p:nvSpPr>
        <p:spPr/>
        <p:txBody>
          <a:bodyPr/>
          <a:lstStyle/>
          <a:p>
            <a:fld id="{561D0CCE-8DCC-44DC-A653-AE62B1D84A52}" type="slidenum">
              <a:rPr lang="en-GB" smtClean="0"/>
              <a:pPr/>
              <a:t>19</a:t>
            </a:fld>
            <a:endParaRPr lang="en-GB"/>
          </a:p>
        </p:txBody>
      </p:sp>
      <p:sp>
        <p:nvSpPr>
          <p:cNvPr id="6" name="Footer Placeholder 3">
            <a:extLst>
              <a:ext uri="{FF2B5EF4-FFF2-40B4-BE49-F238E27FC236}">
                <a16:creationId xmlns:a16="http://schemas.microsoft.com/office/drawing/2014/main" id="{E4460B34-A235-F5D6-BDE4-BADA3A6BF056}"/>
              </a:ext>
            </a:extLst>
          </p:cNvPr>
          <p:cNvSpPr>
            <a:spLocks noGrp="1"/>
          </p:cNvSpPr>
          <p:nvPr>
            <p:ph type="ftr" sz="quarter" idx="11"/>
          </p:nvPr>
        </p:nvSpPr>
        <p:spPr>
          <a:xfrm>
            <a:off x="173366" y="6356350"/>
            <a:ext cx="7315200" cy="365125"/>
          </a:xfrm>
        </p:spPr>
        <p:txBody>
          <a:bodyPr/>
          <a:lstStyle/>
          <a:p>
            <a:r>
              <a:rPr lang="en-GB" sz="1400">
                <a:solidFill>
                  <a:srgbClr val="FFFFFF"/>
                </a:solidFill>
                <a:cs typeface="Arial"/>
              </a:rPr>
              <a:t>Vaccination against Pneumococcal disease </a:t>
            </a:r>
            <a:endParaRPr lang="en-US" sz="1400" b="0">
              <a:cs typeface="Arial"/>
            </a:endParaRPr>
          </a:p>
          <a:p>
            <a:endParaRPr lang="en-GB" sz="1100" b="0">
              <a:solidFill>
                <a:srgbClr val="FFFFFF"/>
              </a:solidFill>
              <a:cs typeface="Arial"/>
            </a:endParaRPr>
          </a:p>
          <a:p>
            <a:endParaRPr lang="en-GB"/>
          </a:p>
        </p:txBody>
      </p:sp>
      <p:sp>
        <p:nvSpPr>
          <p:cNvPr id="8" name="TextBox 7">
            <a:extLst>
              <a:ext uri="{FF2B5EF4-FFF2-40B4-BE49-F238E27FC236}">
                <a16:creationId xmlns:a16="http://schemas.microsoft.com/office/drawing/2014/main" id="{6778F8D1-6579-D30F-0571-298DFAE5DCAF}"/>
              </a:ext>
            </a:extLst>
          </p:cNvPr>
          <p:cNvSpPr txBox="1"/>
          <p:nvPr/>
        </p:nvSpPr>
        <p:spPr>
          <a:xfrm>
            <a:off x="5410200" y="1138922"/>
            <a:ext cx="6101442" cy="646331"/>
          </a:xfrm>
          <a:prstGeom prst="rect">
            <a:avLst/>
          </a:prstGeom>
          <a:noFill/>
        </p:spPr>
        <p:txBody>
          <a:bodyPr wrap="square">
            <a:spAutoFit/>
          </a:bodyPr>
          <a:lstStyle/>
          <a:p>
            <a:pPr algn="ctr"/>
            <a:r>
              <a:rPr lang="en-GB" b="1"/>
              <a:t>Table 25.3 – Summary of vaccine doses for individuals in a clinical risk group</a:t>
            </a:r>
          </a:p>
        </p:txBody>
      </p:sp>
      <p:pic>
        <p:nvPicPr>
          <p:cNvPr id="10" name="Picture 9">
            <a:extLst>
              <a:ext uri="{FF2B5EF4-FFF2-40B4-BE49-F238E27FC236}">
                <a16:creationId xmlns:a16="http://schemas.microsoft.com/office/drawing/2014/main" id="{3DA23E06-D7F0-E5F0-7050-D5A4306ED551}"/>
              </a:ext>
            </a:extLst>
          </p:cNvPr>
          <p:cNvPicPr>
            <a:picLocks noChangeAspect="1"/>
          </p:cNvPicPr>
          <p:nvPr/>
        </p:nvPicPr>
        <p:blipFill>
          <a:blip r:embed="rId4"/>
          <a:stretch>
            <a:fillRect/>
          </a:stretch>
        </p:blipFill>
        <p:spPr>
          <a:xfrm>
            <a:off x="5028322" y="1915878"/>
            <a:ext cx="3650702" cy="4805597"/>
          </a:xfrm>
          <a:prstGeom prst="rect">
            <a:avLst/>
          </a:prstGeom>
        </p:spPr>
      </p:pic>
      <p:pic>
        <p:nvPicPr>
          <p:cNvPr id="12" name="Picture 11">
            <a:extLst>
              <a:ext uri="{FF2B5EF4-FFF2-40B4-BE49-F238E27FC236}">
                <a16:creationId xmlns:a16="http://schemas.microsoft.com/office/drawing/2014/main" id="{E79A6D9A-49F3-9108-7327-5A4680D90E25}"/>
              </a:ext>
            </a:extLst>
          </p:cNvPr>
          <p:cNvPicPr>
            <a:picLocks noChangeAspect="1"/>
          </p:cNvPicPr>
          <p:nvPr/>
        </p:nvPicPr>
        <p:blipFill>
          <a:blip r:embed="rId5"/>
          <a:stretch>
            <a:fillRect/>
          </a:stretch>
        </p:blipFill>
        <p:spPr>
          <a:xfrm>
            <a:off x="8725616" y="1951047"/>
            <a:ext cx="3309588" cy="2162594"/>
          </a:xfrm>
          <a:prstGeom prst="rect">
            <a:avLst/>
          </a:prstGeom>
        </p:spPr>
      </p:pic>
      <p:sp>
        <p:nvSpPr>
          <p:cNvPr id="15" name="TextBox 14">
            <a:extLst>
              <a:ext uri="{FF2B5EF4-FFF2-40B4-BE49-F238E27FC236}">
                <a16:creationId xmlns:a16="http://schemas.microsoft.com/office/drawing/2014/main" id="{B5ABD391-4D71-0DFE-A985-D03692CFD23F}"/>
              </a:ext>
            </a:extLst>
          </p:cNvPr>
          <p:cNvSpPr txBox="1"/>
          <p:nvPr/>
        </p:nvSpPr>
        <p:spPr>
          <a:xfrm>
            <a:off x="8730343" y="4250860"/>
            <a:ext cx="3461657" cy="1954381"/>
          </a:xfrm>
          <a:prstGeom prst="rect">
            <a:avLst/>
          </a:prstGeom>
          <a:noFill/>
        </p:spPr>
        <p:txBody>
          <a:bodyPr wrap="square">
            <a:spAutoFit/>
          </a:bodyPr>
          <a:lstStyle/>
          <a:p>
            <a:r>
              <a:rPr lang="en-GB" sz="1100" baseline="30000" dirty="0"/>
              <a:t>1</a:t>
            </a:r>
            <a:r>
              <a:rPr lang="en-GB" sz="1100" dirty="0"/>
              <a:t> Examples of severe immunocompromise include bone marrow transplant patients, patients with acute and chronic leukaemia, multiple myeloma or genetic disorders affecting the immune system (such as IRAK-4, NEMO).</a:t>
            </a:r>
          </a:p>
          <a:p>
            <a:endParaRPr lang="en-GB" sz="1100" dirty="0"/>
          </a:p>
          <a:p>
            <a:r>
              <a:rPr lang="en-GB" sz="1100" dirty="0"/>
              <a:t>Note that bone marrow transplant recipients will require two doses of PCV13 or PCV20 (when available) given at a minimum 4-week interval, followed by PPV23 or PCV20 (when available) at least 4 weeks later**.</a:t>
            </a:r>
          </a:p>
        </p:txBody>
      </p:sp>
      <p:graphicFrame>
        <p:nvGraphicFramePr>
          <p:cNvPr id="4" name="Table 3">
            <a:extLst>
              <a:ext uri="{FF2B5EF4-FFF2-40B4-BE49-F238E27FC236}">
                <a16:creationId xmlns:a16="http://schemas.microsoft.com/office/drawing/2014/main" id="{D8D024F2-986F-BC3E-DD68-E531949F1A76}"/>
              </a:ext>
            </a:extLst>
          </p:cNvPr>
          <p:cNvGraphicFramePr>
            <a:graphicFrameLocks noGrp="1"/>
          </p:cNvGraphicFramePr>
          <p:nvPr>
            <p:extLst>
              <p:ext uri="{D42A27DB-BD31-4B8C-83A1-F6EECF244321}">
                <p14:modId xmlns:p14="http://schemas.microsoft.com/office/powerpoint/2010/main" val="3593333054"/>
              </p:ext>
            </p:extLst>
          </p:nvPr>
        </p:nvGraphicFramePr>
        <p:xfrm>
          <a:off x="5029200" y="1950720"/>
          <a:ext cx="3627120" cy="4785360"/>
        </p:xfrm>
        <a:graphic>
          <a:graphicData uri="http://schemas.openxmlformats.org/drawingml/2006/table">
            <a:tbl>
              <a:tblPr/>
              <a:tblGrid>
                <a:gridCol w="3627120">
                  <a:extLst>
                    <a:ext uri="{9D8B030D-6E8A-4147-A177-3AD203B41FA5}">
                      <a16:colId xmlns:a16="http://schemas.microsoft.com/office/drawing/2014/main" val="576328157"/>
                    </a:ext>
                  </a:extLst>
                </a:gridCol>
              </a:tblGrid>
              <a:tr h="4785360">
                <a:tc>
                  <a:txBody>
                    <a:bodyPr/>
                    <a:lstStyle/>
                    <a:p>
                      <a:endParaRPr lang="en-GB"/>
                    </a:p>
                  </a:txBody>
                  <a:tcPr>
                    <a:lnL w="12700" cmpd="sng">
                      <a:solidFill>
                        <a:schemeClr val="tx1"/>
                      </a:solidFill>
                      <a:prstDash val="soli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solidFill>
                        <a:schemeClr val="tx1"/>
                      </a:solidFill>
                      <a:prstDash val="solid"/>
                    </a:lnB>
                  </a:tcPr>
                </a:tc>
                <a:extLst>
                  <a:ext uri="{0D108BD9-81ED-4DB2-BD59-A6C34878D82A}">
                    <a16:rowId xmlns:a16="http://schemas.microsoft.com/office/drawing/2014/main" val="3550776664"/>
                  </a:ext>
                </a:extLst>
              </a:tr>
            </a:tbl>
          </a:graphicData>
        </a:graphic>
      </p:graphicFrame>
      <p:graphicFrame>
        <p:nvGraphicFramePr>
          <p:cNvPr id="7" name="Table 6">
            <a:extLst>
              <a:ext uri="{FF2B5EF4-FFF2-40B4-BE49-F238E27FC236}">
                <a16:creationId xmlns:a16="http://schemas.microsoft.com/office/drawing/2014/main" id="{119C9638-E64C-E6CE-B857-F0D0BED8D66F}"/>
              </a:ext>
            </a:extLst>
          </p:cNvPr>
          <p:cNvGraphicFramePr>
            <a:graphicFrameLocks noGrp="1"/>
          </p:cNvGraphicFramePr>
          <p:nvPr/>
        </p:nvGraphicFramePr>
        <p:xfrm>
          <a:off x="8727440" y="1950720"/>
          <a:ext cx="3312160" cy="2174240"/>
        </p:xfrm>
        <a:graphic>
          <a:graphicData uri="http://schemas.openxmlformats.org/drawingml/2006/table">
            <a:tbl>
              <a:tblPr/>
              <a:tblGrid>
                <a:gridCol w="3312160">
                  <a:extLst>
                    <a:ext uri="{9D8B030D-6E8A-4147-A177-3AD203B41FA5}">
                      <a16:colId xmlns:a16="http://schemas.microsoft.com/office/drawing/2014/main" val="4045971881"/>
                    </a:ext>
                  </a:extLst>
                </a:gridCol>
              </a:tblGrid>
              <a:tr h="2174240">
                <a:tc>
                  <a:txBody>
                    <a:bodyPr/>
                    <a:lstStyle/>
                    <a:p>
                      <a:endParaRPr lang="en-GB"/>
                    </a:p>
                  </a:txBody>
                  <a:tcP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tcPr>
                </a:tc>
                <a:extLst>
                  <a:ext uri="{0D108BD9-81ED-4DB2-BD59-A6C34878D82A}">
                    <a16:rowId xmlns:a16="http://schemas.microsoft.com/office/drawing/2014/main" val="808407410"/>
                  </a:ext>
                </a:extLst>
              </a:tr>
            </a:tbl>
          </a:graphicData>
        </a:graphic>
      </p:graphicFrame>
    </p:spTree>
    <p:extLst>
      <p:ext uri="{BB962C8B-B14F-4D97-AF65-F5344CB8AC3E}">
        <p14:creationId xmlns:p14="http://schemas.microsoft.com/office/powerpoint/2010/main" val="185989931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0030" y="259175"/>
            <a:ext cx="11951970" cy="780281"/>
          </a:xfrm>
        </p:spPr>
        <p:txBody>
          <a:bodyPr>
            <a:normAutofit fontScale="90000"/>
          </a:bodyPr>
          <a:lstStyle/>
          <a:p>
            <a:r>
              <a:rPr kumimoji="0" lang="en-GB" b="1" i="0" u="none" strike="noStrike" kern="1200" cap="none" spc="0" normalizeH="0" baseline="0" noProof="0">
                <a:ln>
                  <a:noFill/>
                </a:ln>
                <a:solidFill>
                  <a:srgbClr val="002060"/>
                </a:solidFill>
                <a:effectLst/>
                <a:uLnTx/>
                <a:uFillTx/>
                <a:latin typeface="Arial"/>
              </a:rPr>
              <a:t>Vaccination against Pneumococcal disease </a:t>
            </a:r>
            <a:br>
              <a:rPr kumimoji="0" lang="en-GB" sz="2400" b="1" i="0" u="none" strike="noStrike" kern="1200" cap="none" spc="0" normalizeH="0" noProof="0">
                <a:ln>
                  <a:noFill/>
                </a:ln>
                <a:effectLst/>
                <a:uLnTx/>
                <a:uFillTx/>
                <a:latin typeface="Arial"/>
              </a:rPr>
            </a:br>
            <a:endParaRPr lang="en-GB" sz="2400" strike="sngStrike"/>
          </a:p>
        </p:txBody>
      </p:sp>
      <p:sp>
        <p:nvSpPr>
          <p:cNvPr id="3" name="Content Placeholder 2"/>
          <p:cNvSpPr>
            <a:spLocks noGrp="1"/>
          </p:cNvSpPr>
          <p:nvPr>
            <p:ph idx="1"/>
          </p:nvPr>
        </p:nvSpPr>
        <p:spPr>
          <a:xfrm>
            <a:off x="389818" y="1121685"/>
            <a:ext cx="11412363" cy="5049002"/>
          </a:xfrm>
        </p:spPr>
        <p:txBody>
          <a:bodyPr lIns="91440" tIns="45720" rIns="91440" bIns="45720" anchor="t"/>
          <a:lstStyle/>
          <a:p>
            <a:pPr marL="0" indent="0" algn="just">
              <a:lnSpc>
                <a:spcPct val="100000"/>
              </a:lnSpc>
              <a:buNone/>
            </a:pPr>
            <a:r>
              <a:rPr lang="en-GB" sz="1600" dirty="0"/>
              <a:t>The information contained within this slide set is up to date as of 05.02.2026</a:t>
            </a:r>
            <a:endParaRPr lang="en-GB" sz="1600" dirty="0">
              <a:cs typeface="Arial"/>
            </a:endParaRPr>
          </a:p>
          <a:p>
            <a:pPr marL="0" indent="0" algn="just">
              <a:lnSpc>
                <a:spcPct val="100000"/>
              </a:lnSpc>
              <a:buNone/>
            </a:pPr>
            <a:r>
              <a:rPr lang="en-GB" sz="1600" dirty="0"/>
              <a:t>It is important that all immunisers delivering the pneumococcal vaccination programme for older adults and people at risk and/ or those who are providing immunisation advice familiarise themselves with the most up to date clinical evidence and guidance, this can be found in the following key documents:</a:t>
            </a:r>
            <a:endParaRPr lang="en-GB" sz="1600" dirty="0">
              <a:cs typeface="Arial"/>
            </a:endParaRPr>
          </a:p>
          <a:p>
            <a:pPr algn="just">
              <a:lnSpc>
                <a:spcPct val="100000"/>
              </a:lnSpc>
            </a:pPr>
            <a:r>
              <a:rPr lang="en-GB" sz="1600" dirty="0"/>
              <a:t>The Green Book: </a:t>
            </a:r>
            <a:r>
              <a:rPr lang="en-GB" sz="1600" dirty="0">
                <a:hlinkClick r:id="rId3"/>
              </a:rPr>
              <a:t>Pneumococcal: the green book, chapter - GOV.UK</a:t>
            </a:r>
            <a:endParaRPr lang="en-GB" sz="1600" dirty="0">
              <a:cs typeface="Arial"/>
            </a:endParaRPr>
          </a:p>
          <a:p>
            <a:pPr algn="just">
              <a:lnSpc>
                <a:spcPct val="100000"/>
              </a:lnSpc>
            </a:pPr>
            <a:r>
              <a:rPr lang="en-GB" sz="1600" dirty="0"/>
              <a:t>Welsh Health Circular: A change of vaccine product for the routine adult pneumococcal vaccination programme, and those with certain clinical risk conditions (</a:t>
            </a:r>
            <a:r>
              <a:rPr lang="en-GB" sz="1600" dirty="0">
                <a:hlinkClick r:id="rId4"/>
              </a:rPr>
              <a:t>WHC/2025/054</a:t>
            </a:r>
            <a:r>
              <a:rPr lang="en-GB" sz="1600" dirty="0"/>
              <a:t>) </a:t>
            </a:r>
          </a:p>
          <a:p>
            <a:pPr algn="just">
              <a:lnSpc>
                <a:spcPct val="100000"/>
              </a:lnSpc>
            </a:pPr>
            <a:r>
              <a:rPr lang="en-GB" sz="1600" dirty="0"/>
              <a:t>UKHSA Pneumococcal (Adult and individuals at increased clinical risk) Information for Healthcare Professionals: </a:t>
            </a:r>
            <a:r>
              <a:rPr lang="en-GB" sz="1600" dirty="0">
                <a:hlinkClick r:id="rId5"/>
              </a:rPr>
              <a:t>Pneumococcal vaccination programmes for infants, adults and individuals at increased clinical risk - GOV.UK</a:t>
            </a:r>
            <a:endParaRPr lang="en-GB" sz="1600" strike="sngStrike" dirty="0">
              <a:solidFill>
                <a:srgbClr val="FF0000"/>
              </a:solidFill>
            </a:endParaRPr>
          </a:p>
          <a:p>
            <a:pPr>
              <a:lnSpc>
                <a:spcPct val="100000"/>
              </a:lnSpc>
            </a:pPr>
            <a:r>
              <a:rPr lang="en-GB" sz="1600" dirty="0"/>
              <a:t>Joint Committee on Vaccination and Immunisation: </a:t>
            </a:r>
            <a:r>
              <a:rPr lang="en-GB" sz="1600" dirty="0">
                <a:hlinkClick r:id="rId6"/>
              </a:rPr>
              <a:t>JCVI Minutes from meeting held 07 June 2023</a:t>
            </a:r>
            <a:endParaRPr lang="en-GB" sz="1600" dirty="0">
              <a:cs typeface="Arial"/>
            </a:endParaRPr>
          </a:p>
          <a:p>
            <a:pPr algn="just">
              <a:lnSpc>
                <a:spcPct val="100000"/>
              </a:lnSpc>
            </a:pPr>
            <a:r>
              <a:rPr lang="en-GB" sz="1600" dirty="0">
                <a:cs typeface="Arial"/>
              </a:rPr>
              <a:t>PHW VPDP webpages are available here: </a:t>
            </a:r>
            <a:endParaRPr lang="en-GB" sz="1600" i="1" strike="sngStrike" dirty="0">
              <a:highlight>
                <a:srgbClr val="00FFFF"/>
              </a:highlight>
            </a:endParaRPr>
          </a:p>
          <a:p>
            <a:pPr lvl="1" algn="just">
              <a:lnSpc>
                <a:spcPct val="100000"/>
              </a:lnSpc>
              <a:buFont typeface="Courier New" panose="020B0604020202020204" pitchFamily="34" charset="0"/>
              <a:buChar char="o"/>
            </a:pPr>
            <a:r>
              <a:rPr lang="en-GB" sz="1200" dirty="0">
                <a:hlinkClick r:id="rId7"/>
              </a:rPr>
              <a:t>Pneumococcal vaccine for older adults and people at risk - Public Health Wales</a:t>
            </a:r>
            <a:r>
              <a:rPr lang="en-GB" sz="1200" i="1" dirty="0"/>
              <a:t> (Public)</a:t>
            </a:r>
            <a:endParaRPr lang="en-GB" sz="1200" i="1" dirty="0">
              <a:cs typeface="Arial"/>
            </a:endParaRPr>
          </a:p>
          <a:p>
            <a:pPr lvl="1" algn="just">
              <a:lnSpc>
                <a:spcPct val="100000"/>
              </a:lnSpc>
              <a:buFont typeface="Courier New" panose="020B0604020202020204" pitchFamily="34" charset="0"/>
              <a:buChar char="o"/>
            </a:pPr>
            <a:r>
              <a:rPr lang="en-GB" sz="1200" dirty="0">
                <a:hlinkClick r:id="rId8"/>
              </a:rPr>
              <a:t>Pneumococcal</a:t>
            </a:r>
            <a:r>
              <a:rPr lang="en-GB" sz="1200" dirty="0">
                <a:ea typeface="+mn-lt"/>
                <a:cs typeface="+mn-lt"/>
                <a:hlinkClick r:id="rId8"/>
              </a:rPr>
              <a:t> vaccine for older adults and people at risk - Information for health professionals - Public Health Wales</a:t>
            </a:r>
            <a:r>
              <a:rPr lang="en-GB" sz="1200" i="1" dirty="0">
                <a:ea typeface="+mn-lt"/>
                <a:cs typeface="+mn-lt"/>
              </a:rPr>
              <a:t> (Health professionals)</a:t>
            </a:r>
            <a:endParaRPr lang="en-GB" sz="1200" i="1" dirty="0">
              <a:cs typeface="Arial"/>
            </a:endParaRPr>
          </a:p>
          <a:p>
            <a:pPr marL="0" indent="0" algn="just">
              <a:lnSpc>
                <a:spcPct val="100000"/>
              </a:lnSpc>
              <a:buNone/>
            </a:pPr>
            <a:r>
              <a:rPr lang="en-GB" sz="1600" dirty="0"/>
              <a:t>The content of this training slide set is subject to review. This resource will be version controlled. This is version 2, (xx xxx 2026)</a:t>
            </a:r>
            <a:endParaRPr lang="en-GB" sz="1600" dirty="0">
              <a:cs typeface="Arial"/>
            </a:endParaRPr>
          </a:p>
        </p:txBody>
      </p:sp>
      <p:sp>
        <p:nvSpPr>
          <p:cNvPr id="4" name="Footer Placeholder 3"/>
          <p:cNvSpPr>
            <a:spLocks noGrp="1"/>
          </p:cNvSpPr>
          <p:nvPr>
            <p:ph type="ftr" sz="quarter" idx="11"/>
          </p:nvPr>
        </p:nvSpPr>
        <p:spPr>
          <a:xfrm>
            <a:off x="173366" y="6356350"/>
            <a:ext cx="7315200" cy="365125"/>
          </a:xfrm>
        </p:spPr>
        <p:txBody>
          <a:bodyPr/>
          <a:lstStyle/>
          <a:p>
            <a:r>
              <a:rPr lang="en-GB" sz="1400">
                <a:solidFill>
                  <a:srgbClr val="FFFFFF"/>
                </a:solidFill>
                <a:cs typeface="Arial"/>
              </a:rPr>
              <a:t>Vaccination against Pneumococcal disease </a:t>
            </a:r>
            <a:endParaRPr lang="en-US" sz="1400" b="0">
              <a:cs typeface="Arial"/>
            </a:endParaRPr>
          </a:p>
          <a:p>
            <a:endParaRPr lang="en-GB" sz="1100" b="0">
              <a:solidFill>
                <a:srgbClr val="FFFFFF"/>
              </a:solidFill>
              <a:cs typeface="Arial"/>
            </a:endParaRPr>
          </a:p>
          <a:p>
            <a:endParaRPr lang="en-GB"/>
          </a:p>
        </p:txBody>
      </p:sp>
      <p:sp>
        <p:nvSpPr>
          <p:cNvPr id="5" name="Slide Number Placeholder 4"/>
          <p:cNvSpPr>
            <a:spLocks noGrp="1"/>
          </p:cNvSpPr>
          <p:nvPr>
            <p:ph type="sldNum" sz="quarter" idx="12"/>
          </p:nvPr>
        </p:nvSpPr>
        <p:spPr/>
        <p:txBody>
          <a:bodyPr/>
          <a:lstStyle/>
          <a:p>
            <a:fld id="{561D0CCE-8DCC-44DC-A653-AE62B1D84A52}" type="slidenum">
              <a:rPr lang="en-GB" smtClean="0"/>
              <a:pPr/>
              <a:t>2</a:t>
            </a:fld>
            <a:endParaRPr lang="en-GB"/>
          </a:p>
        </p:txBody>
      </p:sp>
    </p:spTree>
    <p:extLst>
      <p:ext uri="{BB962C8B-B14F-4D97-AF65-F5344CB8AC3E}">
        <p14:creationId xmlns:p14="http://schemas.microsoft.com/office/powerpoint/2010/main" val="42292918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6744D5-20D4-BE2E-D2BE-66DA496D9171}"/>
              </a:ext>
            </a:extLst>
          </p:cNvPr>
          <p:cNvSpPr>
            <a:spLocks noGrp="1"/>
          </p:cNvSpPr>
          <p:nvPr>
            <p:ph type="title"/>
          </p:nvPr>
        </p:nvSpPr>
        <p:spPr>
          <a:xfrm>
            <a:off x="575310" y="158873"/>
            <a:ext cx="10668000" cy="675518"/>
          </a:xfrm>
        </p:spPr>
        <p:txBody>
          <a:bodyPr lIns="91440" tIns="45720" rIns="91440" bIns="45720" anchor="t"/>
          <a:lstStyle/>
          <a:p>
            <a:r>
              <a:rPr lang="en-GB" sz="3600" b="1" dirty="0"/>
              <a:t>Dosage and schedule: common scenarios (1)</a:t>
            </a:r>
          </a:p>
        </p:txBody>
      </p:sp>
      <p:sp>
        <p:nvSpPr>
          <p:cNvPr id="3" name="Content Placeholder 2">
            <a:extLst>
              <a:ext uri="{FF2B5EF4-FFF2-40B4-BE49-F238E27FC236}">
                <a16:creationId xmlns:a16="http://schemas.microsoft.com/office/drawing/2014/main" id="{8DF693AF-730D-7713-F55E-20796C123241}"/>
              </a:ext>
            </a:extLst>
          </p:cNvPr>
          <p:cNvSpPr>
            <a:spLocks noGrp="1"/>
          </p:cNvSpPr>
          <p:nvPr>
            <p:ph idx="1"/>
          </p:nvPr>
        </p:nvSpPr>
        <p:spPr>
          <a:xfrm>
            <a:off x="563587" y="834390"/>
            <a:ext cx="10679723" cy="5063489"/>
          </a:xfrm>
        </p:spPr>
        <p:txBody>
          <a:bodyPr lIns="91440" tIns="45720" rIns="91440" bIns="45720" anchor="t"/>
          <a:lstStyle/>
          <a:p>
            <a:pPr marL="0" indent="0">
              <a:lnSpc>
                <a:spcPct val="100000"/>
              </a:lnSpc>
              <a:buNone/>
            </a:pPr>
            <a:endParaRPr lang="en-GB" sz="1600" b="1" dirty="0"/>
          </a:p>
          <a:p>
            <a:pPr marL="0" indent="0">
              <a:lnSpc>
                <a:spcPct val="100000"/>
              </a:lnSpc>
              <a:buNone/>
            </a:pPr>
            <a:r>
              <a:rPr lang="en-GB" sz="1600" b="1" dirty="0"/>
              <a:t>Individuals in a clinical risk group turning 65 years of age</a:t>
            </a:r>
          </a:p>
          <a:p>
            <a:pPr marL="0" indent="0">
              <a:lnSpc>
                <a:spcPct val="100000"/>
              </a:lnSpc>
              <a:buNone/>
            </a:pPr>
            <a:r>
              <a:rPr lang="en-GB" sz="1600" dirty="0"/>
              <a:t>An individual who has already received the recommended doses* of PPV23 or PCV20 before the age of 65 years of age because they are in a clinical risk group, does not require another dose of pneumococcal vaccine at 65 years of age, irrespective of the interval since they were last vaccinated or the pneumococcal vaccine that they received.</a:t>
            </a:r>
          </a:p>
          <a:p>
            <a:pPr marL="0" indent="0">
              <a:lnSpc>
                <a:spcPct val="100000"/>
              </a:lnSpc>
              <a:buNone/>
            </a:pPr>
            <a:endParaRPr lang="en-GB" sz="1600" b="1" dirty="0">
              <a:cs typeface="Arial"/>
            </a:endParaRPr>
          </a:p>
          <a:p>
            <a:pPr marL="0" indent="0">
              <a:lnSpc>
                <a:spcPct val="100000"/>
              </a:lnSpc>
              <a:buNone/>
            </a:pPr>
            <a:r>
              <a:rPr lang="en-GB" sz="1600" b="1" dirty="0">
                <a:cs typeface="Arial"/>
              </a:rPr>
              <a:t>Individuals with severe immunosuppression**  </a:t>
            </a:r>
          </a:p>
          <a:p>
            <a:pPr marL="0" indent="0">
              <a:lnSpc>
                <a:spcPct val="100000"/>
              </a:lnSpc>
              <a:buNone/>
            </a:pPr>
            <a:r>
              <a:rPr lang="en-GB" sz="1600" dirty="0">
                <a:cs typeface="Arial"/>
              </a:rPr>
              <a:t>Upon turning 2 years of age, or if first diagnosed or presenting at any time after the 2nd birthday, a dose of PCV13 or PCV20 (once this is available to order) followed a minimum of 4 weeks later, by a dose of PPV23 or PCV20 (once available to order), with a minimum of 4 weeks between them, should be given to all individuals in this risk group. As the supply transitions, some individuals will receive a mixed schedule: whilst others will receive 2 doses of PCV20. This is acceptable and there is no requirement to recall individuals with severe immunosuppression to replace any doses of PCV13 or PPV23 that they have already received since their 2nd birthday. The switch to using PCV20 for both doses for those newly diagnosed or diagnosed and reaching their 2nd birthday should be made as soon as PCV20 becomes available to order for individuals with severe immunosuppression</a:t>
            </a:r>
          </a:p>
          <a:p>
            <a:endParaRPr lang="en-GB" dirty="0"/>
          </a:p>
        </p:txBody>
      </p:sp>
      <p:sp>
        <p:nvSpPr>
          <p:cNvPr id="5" name="Slide Number Placeholder 4">
            <a:extLst>
              <a:ext uri="{FF2B5EF4-FFF2-40B4-BE49-F238E27FC236}">
                <a16:creationId xmlns:a16="http://schemas.microsoft.com/office/drawing/2014/main" id="{EE0B5F86-6219-F3C5-7FA0-39EC59EBFBC2}"/>
              </a:ext>
            </a:extLst>
          </p:cNvPr>
          <p:cNvSpPr>
            <a:spLocks noGrp="1"/>
          </p:cNvSpPr>
          <p:nvPr>
            <p:ph type="sldNum" sz="quarter" idx="12"/>
          </p:nvPr>
        </p:nvSpPr>
        <p:spPr/>
        <p:txBody>
          <a:bodyPr/>
          <a:lstStyle/>
          <a:p>
            <a:fld id="{561D0CCE-8DCC-44DC-A653-AE62B1D84A52}" type="slidenum">
              <a:rPr lang="en-GB" smtClean="0"/>
              <a:pPr/>
              <a:t>20</a:t>
            </a:fld>
            <a:endParaRPr lang="en-GB"/>
          </a:p>
        </p:txBody>
      </p:sp>
      <p:sp>
        <p:nvSpPr>
          <p:cNvPr id="6" name="Footer Placeholder 3">
            <a:extLst>
              <a:ext uri="{FF2B5EF4-FFF2-40B4-BE49-F238E27FC236}">
                <a16:creationId xmlns:a16="http://schemas.microsoft.com/office/drawing/2014/main" id="{88155AC2-773E-8B89-225E-8C8876AFB16A}"/>
              </a:ext>
            </a:extLst>
          </p:cNvPr>
          <p:cNvSpPr>
            <a:spLocks noGrp="1"/>
          </p:cNvSpPr>
          <p:nvPr>
            <p:ph type="ftr" sz="quarter" idx="11"/>
          </p:nvPr>
        </p:nvSpPr>
        <p:spPr>
          <a:xfrm>
            <a:off x="173366" y="6356350"/>
            <a:ext cx="7315200" cy="365125"/>
          </a:xfrm>
        </p:spPr>
        <p:txBody>
          <a:bodyPr/>
          <a:lstStyle/>
          <a:p>
            <a:r>
              <a:rPr lang="en-GB" sz="1400" dirty="0">
                <a:solidFill>
                  <a:srgbClr val="FFFFFF"/>
                </a:solidFill>
                <a:cs typeface="Arial"/>
              </a:rPr>
              <a:t>Vaccination against Pneumococcal disease </a:t>
            </a:r>
            <a:endParaRPr lang="en-US" sz="1400" b="0" dirty="0">
              <a:cs typeface="Arial"/>
            </a:endParaRPr>
          </a:p>
          <a:p>
            <a:endParaRPr lang="en-GB" sz="1100" b="0" dirty="0">
              <a:solidFill>
                <a:srgbClr val="FFFFFF"/>
              </a:solidFill>
              <a:cs typeface="Arial"/>
            </a:endParaRPr>
          </a:p>
          <a:p>
            <a:endParaRPr lang="en-GB" dirty="0"/>
          </a:p>
        </p:txBody>
      </p:sp>
    </p:spTree>
    <p:extLst>
      <p:ext uri="{BB962C8B-B14F-4D97-AF65-F5344CB8AC3E}">
        <p14:creationId xmlns:p14="http://schemas.microsoft.com/office/powerpoint/2010/main" val="266180468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2B97844-2CC8-75DC-E5C7-49909A9F4A0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F3E12CF-227B-BC1A-EF50-DD378A8B72F4}"/>
              </a:ext>
            </a:extLst>
          </p:cNvPr>
          <p:cNvSpPr>
            <a:spLocks noGrp="1"/>
          </p:cNvSpPr>
          <p:nvPr>
            <p:ph type="title"/>
          </p:nvPr>
        </p:nvSpPr>
        <p:spPr>
          <a:xfrm>
            <a:off x="575310" y="158873"/>
            <a:ext cx="10668000" cy="675518"/>
          </a:xfrm>
        </p:spPr>
        <p:txBody>
          <a:bodyPr lIns="91440" tIns="45720" rIns="91440" bIns="45720" anchor="t"/>
          <a:lstStyle/>
          <a:p>
            <a:r>
              <a:rPr lang="en-GB" sz="3600" b="1" dirty="0"/>
              <a:t>Dosage and schedule: common scenarios (2)</a:t>
            </a:r>
          </a:p>
        </p:txBody>
      </p:sp>
      <p:sp>
        <p:nvSpPr>
          <p:cNvPr id="3" name="Content Placeholder 2">
            <a:extLst>
              <a:ext uri="{FF2B5EF4-FFF2-40B4-BE49-F238E27FC236}">
                <a16:creationId xmlns:a16="http://schemas.microsoft.com/office/drawing/2014/main" id="{24529154-3701-4040-A034-3953AE062C7F}"/>
              </a:ext>
            </a:extLst>
          </p:cNvPr>
          <p:cNvSpPr>
            <a:spLocks noGrp="1"/>
          </p:cNvSpPr>
          <p:nvPr>
            <p:ph idx="1"/>
          </p:nvPr>
        </p:nvSpPr>
        <p:spPr>
          <a:xfrm>
            <a:off x="563587" y="834390"/>
            <a:ext cx="10679723" cy="5063489"/>
          </a:xfrm>
        </p:spPr>
        <p:txBody>
          <a:bodyPr lIns="91440" tIns="45720" rIns="91440" bIns="45720" anchor="t"/>
          <a:lstStyle/>
          <a:p>
            <a:pPr marL="0" indent="0">
              <a:lnSpc>
                <a:spcPct val="100000"/>
              </a:lnSpc>
              <a:buNone/>
            </a:pPr>
            <a:endParaRPr lang="en-GB" sz="1600" b="1" dirty="0">
              <a:cs typeface="Arial"/>
            </a:endParaRPr>
          </a:p>
          <a:p>
            <a:pPr marL="0" indent="0">
              <a:lnSpc>
                <a:spcPct val="100000"/>
              </a:lnSpc>
              <a:buNone/>
            </a:pPr>
            <a:r>
              <a:rPr lang="en-GB" sz="1600" b="1" dirty="0">
                <a:cs typeface="Arial"/>
              </a:rPr>
              <a:t>Older adults not in a clinical risk group who have previously received a dose of PCV20</a:t>
            </a:r>
          </a:p>
          <a:p>
            <a:pPr marL="0" indent="0">
              <a:lnSpc>
                <a:spcPct val="100000"/>
              </a:lnSpc>
              <a:buNone/>
            </a:pPr>
            <a:r>
              <a:rPr lang="en-GB" sz="1600" dirty="0"/>
              <a:t>Whilst PPV23 is being supplied for the routine programme for adults aged 65 years and over, if an individual not in a risk group becomes eligible for PPV23 at age 65 years but has already received a dose of PCV20 (for example, privately or in error), they remain eligible for PPV23 and it can still be given if the individual wishes to receive it.  Ideally a 4 week interval should be observed as the individual may then benefit from a boosting effect. However, it can be safely administered after any interval so there is no need to defer vaccination if an individual attends before 4 weeks have elapsed and they prefer not to wait. </a:t>
            </a:r>
            <a:endParaRPr lang="en-GB" sz="1600" strike="sngStrike" dirty="0">
              <a:cs typeface="Arial"/>
            </a:endParaRPr>
          </a:p>
          <a:p>
            <a:pPr marL="0" indent="0">
              <a:lnSpc>
                <a:spcPct val="100000"/>
              </a:lnSpc>
              <a:buNone/>
            </a:pPr>
            <a:r>
              <a:rPr lang="en-GB" sz="1600" dirty="0"/>
              <a:t>Once PPV23 is no longer available, </a:t>
            </a:r>
            <a:r>
              <a:rPr lang="en-GB" sz="1600" strike="sngStrike" dirty="0"/>
              <a:t>if</a:t>
            </a:r>
            <a:r>
              <a:rPr lang="en-GB" sz="1600" dirty="0"/>
              <a:t> an individual who is not in a clinical risk group and has received a dose of PCV20 before their 65</a:t>
            </a:r>
            <a:r>
              <a:rPr lang="en-GB" sz="1600" baseline="30000" dirty="0"/>
              <a:t>th</a:t>
            </a:r>
            <a:r>
              <a:rPr lang="en-GB" sz="1600" dirty="0"/>
              <a:t> birthday does not require a further dose of PCV20. </a:t>
            </a:r>
            <a:endParaRPr lang="en-GB" sz="1600" strike="sngStrike" dirty="0"/>
          </a:p>
          <a:p>
            <a:pPr marL="0" indent="0">
              <a:lnSpc>
                <a:spcPct val="100000"/>
              </a:lnSpc>
              <a:buNone/>
            </a:pPr>
            <a:endParaRPr lang="en-GB" sz="1600" b="1" dirty="0">
              <a:cs typeface="Arial"/>
            </a:endParaRPr>
          </a:p>
          <a:p>
            <a:pPr marL="0" indent="0">
              <a:lnSpc>
                <a:spcPct val="100000"/>
              </a:lnSpc>
              <a:buNone/>
            </a:pPr>
            <a:r>
              <a:rPr lang="en-GB" sz="1600" b="1" dirty="0">
                <a:cs typeface="Arial"/>
              </a:rPr>
              <a:t>Individuals aged 65 years of age or older and newly diagnosed as “at clinical risk”</a:t>
            </a:r>
          </a:p>
          <a:p>
            <a:pPr marL="0" indent="0">
              <a:lnSpc>
                <a:spcPct val="100000"/>
              </a:lnSpc>
              <a:buNone/>
            </a:pPr>
            <a:r>
              <a:rPr lang="en-GB" sz="1600" dirty="0">
                <a:cs typeface="Arial"/>
              </a:rPr>
              <a:t>Individuals who have received a routine dose of PPV23 or PCV20 on or after their 65th birthday do not require a further dose of pneumococcal vaccine when they are diagnosed with a clinical risk condition.</a:t>
            </a:r>
          </a:p>
          <a:p>
            <a:endParaRPr lang="en-GB" dirty="0"/>
          </a:p>
        </p:txBody>
      </p:sp>
      <p:sp>
        <p:nvSpPr>
          <p:cNvPr id="5" name="Slide Number Placeholder 4">
            <a:extLst>
              <a:ext uri="{FF2B5EF4-FFF2-40B4-BE49-F238E27FC236}">
                <a16:creationId xmlns:a16="http://schemas.microsoft.com/office/drawing/2014/main" id="{34C2C168-39FD-64B1-DE34-F16E1DB6C199}"/>
              </a:ext>
            </a:extLst>
          </p:cNvPr>
          <p:cNvSpPr>
            <a:spLocks noGrp="1"/>
          </p:cNvSpPr>
          <p:nvPr>
            <p:ph type="sldNum" sz="quarter" idx="12"/>
          </p:nvPr>
        </p:nvSpPr>
        <p:spPr/>
        <p:txBody>
          <a:bodyPr/>
          <a:lstStyle/>
          <a:p>
            <a:fld id="{561D0CCE-8DCC-44DC-A653-AE62B1D84A52}" type="slidenum">
              <a:rPr lang="en-GB" smtClean="0"/>
              <a:pPr/>
              <a:t>21</a:t>
            </a:fld>
            <a:endParaRPr lang="en-GB"/>
          </a:p>
        </p:txBody>
      </p:sp>
      <p:sp>
        <p:nvSpPr>
          <p:cNvPr id="6" name="Footer Placeholder 3">
            <a:extLst>
              <a:ext uri="{FF2B5EF4-FFF2-40B4-BE49-F238E27FC236}">
                <a16:creationId xmlns:a16="http://schemas.microsoft.com/office/drawing/2014/main" id="{FB6BFB09-F8E9-1C7C-6AA9-32A2E8AF189D}"/>
              </a:ext>
            </a:extLst>
          </p:cNvPr>
          <p:cNvSpPr>
            <a:spLocks noGrp="1"/>
          </p:cNvSpPr>
          <p:nvPr>
            <p:ph type="ftr" sz="quarter" idx="11"/>
          </p:nvPr>
        </p:nvSpPr>
        <p:spPr>
          <a:xfrm>
            <a:off x="173366" y="6356350"/>
            <a:ext cx="7315200" cy="365125"/>
          </a:xfrm>
        </p:spPr>
        <p:txBody>
          <a:bodyPr/>
          <a:lstStyle/>
          <a:p>
            <a:r>
              <a:rPr lang="en-GB" sz="1400" dirty="0">
                <a:solidFill>
                  <a:srgbClr val="FFFFFF"/>
                </a:solidFill>
                <a:cs typeface="Arial"/>
              </a:rPr>
              <a:t>Vaccination against Pneumococcal disease </a:t>
            </a:r>
            <a:endParaRPr lang="en-US" sz="1400" b="0" dirty="0">
              <a:cs typeface="Arial"/>
            </a:endParaRPr>
          </a:p>
          <a:p>
            <a:endParaRPr lang="en-GB" sz="1100" b="0" dirty="0">
              <a:solidFill>
                <a:srgbClr val="FFFFFF"/>
              </a:solidFill>
              <a:cs typeface="Arial"/>
            </a:endParaRPr>
          </a:p>
          <a:p>
            <a:endParaRPr lang="en-GB" dirty="0"/>
          </a:p>
        </p:txBody>
      </p:sp>
    </p:spTree>
    <p:extLst>
      <p:ext uri="{BB962C8B-B14F-4D97-AF65-F5344CB8AC3E}">
        <p14:creationId xmlns:p14="http://schemas.microsoft.com/office/powerpoint/2010/main" val="343502853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C5E4A13-EF61-1D98-B428-F063A9D7E02B}"/>
              </a:ext>
            </a:extLst>
          </p:cNvPr>
          <p:cNvSpPr>
            <a:spLocks noGrp="1"/>
          </p:cNvSpPr>
          <p:nvPr>
            <p:ph idx="1"/>
          </p:nvPr>
        </p:nvSpPr>
        <p:spPr>
          <a:xfrm>
            <a:off x="392430" y="1048385"/>
            <a:ext cx="10515600" cy="4351338"/>
          </a:xfrm>
        </p:spPr>
        <p:txBody>
          <a:bodyPr/>
          <a:lstStyle/>
          <a:p>
            <a:pPr marL="0" indent="0">
              <a:buNone/>
            </a:pPr>
            <a:r>
              <a:rPr lang="en-GB" b="1" dirty="0"/>
              <a:t>Vaccination of individuals in clinical risk groups</a:t>
            </a:r>
          </a:p>
          <a:p>
            <a:pPr marL="0" indent="0">
              <a:buNone/>
            </a:pPr>
            <a:r>
              <a:rPr lang="en-GB" sz="1800" dirty="0"/>
              <a:t>Protection against IPD largely relies on herd immunity, a high level of which (against the strains contained within the vaccines) has been achieved by the success of the routine infant PCV13 immunisation programme. However, those individuals who are at increased clinical risk are offered additional protection depending on their age at diagnosis or first presentation, vaccination status and underlying condition. Infants at the greatest risk (diagnosed with asplenia, splenic dysfunction, complement disorder or severe immunosuppression) should commence their PCV vaccination schedule from 8 weeks to provide earlier protection.</a:t>
            </a:r>
          </a:p>
          <a:p>
            <a:pPr marL="0" indent="0">
              <a:buNone/>
            </a:pPr>
            <a:r>
              <a:rPr lang="en-GB" sz="1800" dirty="0"/>
              <a:t>For further information refer to the </a:t>
            </a:r>
            <a:r>
              <a:rPr lang="en-GB" sz="1800" dirty="0">
                <a:hlinkClick r:id="rId2"/>
              </a:rPr>
              <a:t>Green Book: Pneumococcal chapter</a:t>
            </a:r>
            <a:r>
              <a:rPr lang="en-GB" sz="1800" dirty="0"/>
              <a:t> and </a:t>
            </a:r>
            <a:r>
              <a:rPr lang="en-GB" sz="1800" dirty="0">
                <a:hlinkClick r:id="rId3"/>
              </a:rPr>
              <a:t>UKHSA Pneumococcal vaccination for older adults and for individuals in a clinical risk group: Information for healthcare practitioners</a:t>
            </a:r>
            <a:endParaRPr lang="en-GB" sz="1800" dirty="0"/>
          </a:p>
          <a:p>
            <a:pPr marL="0" indent="0">
              <a:buNone/>
            </a:pPr>
            <a:r>
              <a:rPr lang="en-GB" sz="1800" dirty="0"/>
              <a:t>Individuals in certain clinical risk groups will require additional vaccination against other diseases see the </a:t>
            </a:r>
            <a:r>
              <a:rPr lang="en-GB" sz="1800" dirty="0">
                <a:hlinkClick r:id="rId4"/>
              </a:rPr>
              <a:t>immunisation of individuals with underlying medical conditions</a:t>
            </a:r>
            <a:r>
              <a:rPr lang="en-GB" sz="1800" dirty="0"/>
              <a:t> chapter of the Green book and the relevant disease chapters of the </a:t>
            </a:r>
            <a:r>
              <a:rPr lang="en-GB" sz="1800" dirty="0">
                <a:hlinkClick r:id="rId5"/>
              </a:rPr>
              <a:t>Green Book</a:t>
            </a:r>
            <a:r>
              <a:rPr lang="en-GB" sz="1800" dirty="0"/>
              <a:t>.</a:t>
            </a:r>
          </a:p>
          <a:p>
            <a:pPr marL="0" indent="0">
              <a:buNone/>
            </a:pPr>
            <a:endParaRPr lang="en-GB" dirty="0"/>
          </a:p>
        </p:txBody>
      </p:sp>
      <p:sp>
        <p:nvSpPr>
          <p:cNvPr id="5" name="Slide Number Placeholder 4">
            <a:extLst>
              <a:ext uri="{FF2B5EF4-FFF2-40B4-BE49-F238E27FC236}">
                <a16:creationId xmlns:a16="http://schemas.microsoft.com/office/drawing/2014/main" id="{5BB91FBA-7D0C-E186-4ACD-9C53F379E048}"/>
              </a:ext>
            </a:extLst>
          </p:cNvPr>
          <p:cNvSpPr>
            <a:spLocks noGrp="1"/>
          </p:cNvSpPr>
          <p:nvPr>
            <p:ph type="sldNum" sz="quarter" idx="12"/>
          </p:nvPr>
        </p:nvSpPr>
        <p:spPr/>
        <p:txBody>
          <a:bodyPr/>
          <a:lstStyle/>
          <a:p>
            <a:fld id="{561D0CCE-8DCC-44DC-A653-AE62B1D84A52}" type="slidenum">
              <a:rPr lang="en-GB" smtClean="0"/>
              <a:pPr/>
              <a:t>22</a:t>
            </a:fld>
            <a:endParaRPr lang="en-GB"/>
          </a:p>
        </p:txBody>
      </p:sp>
      <p:sp>
        <p:nvSpPr>
          <p:cNvPr id="6" name="Title 1">
            <a:extLst>
              <a:ext uri="{FF2B5EF4-FFF2-40B4-BE49-F238E27FC236}">
                <a16:creationId xmlns:a16="http://schemas.microsoft.com/office/drawing/2014/main" id="{9863FE1B-183D-F95C-9CC4-560EF2C71327}"/>
              </a:ext>
            </a:extLst>
          </p:cNvPr>
          <p:cNvSpPr>
            <a:spLocks noGrp="1"/>
          </p:cNvSpPr>
          <p:nvPr>
            <p:ph type="title"/>
          </p:nvPr>
        </p:nvSpPr>
        <p:spPr>
          <a:xfrm>
            <a:off x="392430" y="216535"/>
            <a:ext cx="10515600" cy="652145"/>
          </a:xfrm>
        </p:spPr>
        <p:txBody>
          <a:bodyPr lIns="91440" tIns="45720" rIns="91440" bIns="45720" anchor="t"/>
          <a:lstStyle/>
          <a:p>
            <a:r>
              <a:rPr lang="en-GB" sz="3600" b="1" dirty="0"/>
              <a:t>Dosage and schedule: common scenarios (3)</a:t>
            </a:r>
          </a:p>
        </p:txBody>
      </p:sp>
      <p:sp>
        <p:nvSpPr>
          <p:cNvPr id="7" name="Footer Placeholder 3">
            <a:extLst>
              <a:ext uri="{FF2B5EF4-FFF2-40B4-BE49-F238E27FC236}">
                <a16:creationId xmlns:a16="http://schemas.microsoft.com/office/drawing/2014/main" id="{57287E6E-A87A-3C7D-68D0-7F754B31F7D6}"/>
              </a:ext>
            </a:extLst>
          </p:cNvPr>
          <p:cNvSpPr>
            <a:spLocks noGrp="1"/>
          </p:cNvSpPr>
          <p:nvPr>
            <p:ph type="ftr" sz="quarter" idx="11"/>
          </p:nvPr>
        </p:nvSpPr>
        <p:spPr>
          <a:xfrm>
            <a:off x="173366" y="6356350"/>
            <a:ext cx="7315200" cy="365125"/>
          </a:xfrm>
        </p:spPr>
        <p:txBody>
          <a:bodyPr/>
          <a:lstStyle/>
          <a:p>
            <a:r>
              <a:rPr lang="en-GB" sz="1400" dirty="0">
                <a:solidFill>
                  <a:srgbClr val="FFFFFF"/>
                </a:solidFill>
                <a:cs typeface="Arial"/>
              </a:rPr>
              <a:t>Vaccination against Pneumococcal disease </a:t>
            </a:r>
            <a:endParaRPr lang="en-US" sz="1400" b="0" dirty="0">
              <a:cs typeface="Arial"/>
            </a:endParaRPr>
          </a:p>
          <a:p>
            <a:endParaRPr lang="en-GB" sz="1100" b="0" dirty="0">
              <a:solidFill>
                <a:srgbClr val="FFFFFF"/>
              </a:solidFill>
              <a:cs typeface="Arial"/>
            </a:endParaRPr>
          </a:p>
          <a:p>
            <a:endParaRPr lang="en-GB" dirty="0"/>
          </a:p>
        </p:txBody>
      </p:sp>
    </p:spTree>
    <p:extLst>
      <p:ext uri="{BB962C8B-B14F-4D97-AF65-F5344CB8AC3E}">
        <p14:creationId xmlns:p14="http://schemas.microsoft.com/office/powerpoint/2010/main" val="412098478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EB572729-86EC-8F4E-24AE-3F8ED8931CAA}"/>
              </a:ext>
            </a:extLst>
          </p:cNvPr>
          <p:cNvSpPr>
            <a:spLocks noGrp="1"/>
          </p:cNvSpPr>
          <p:nvPr>
            <p:ph type="body" sz="quarter" idx="10"/>
          </p:nvPr>
        </p:nvSpPr>
        <p:spPr>
          <a:xfrm>
            <a:off x="1028700" y="2371725"/>
            <a:ext cx="9129713" cy="3028949"/>
          </a:xfrm>
        </p:spPr>
        <p:txBody>
          <a:bodyPr>
            <a:normAutofit/>
          </a:bodyPr>
          <a:lstStyle/>
          <a:p>
            <a:r>
              <a:rPr lang="en-GB" sz="4000"/>
              <a:t>Pneumococcal vaccines:</a:t>
            </a:r>
          </a:p>
          <a:p>
            <a:pPr marL="571500" indent="-571500">
              <a:buFont typeface="Arial" panose="020B0604020202020204" pitchFamily="34" charset="0"/>
              <a:buChar char="•"/>
            </a:pPr>
            <a:r>
              <a:rPr lang="en-GB" sz="4000"/>
              <a:t>Prevenar 20</a:t>
            </a:r>
            <a:r>
              <a:rPr lang="en-GB" sz="4000" baseline="30000"/>
              <a:t>® </a:t>
            </a:r>
            <a:r>
              <a:rPr lang="en-GB" sz="4000"/>
              <a:t>(PCV20)</a:t>
            </a:r>
            <a:endParaRPr lang="en-GB" sz="4000" baseline="30000"/>
          </a:p>
          <a:p>
            <a:pPr marL="571500" indent="-571500">
              <a:buFont typeface="Arial" panose="020B0604020202020204" pitchFamily="34" charset="0"/>
              <a:buChar char="•"/>
            </a:pPr>
            <a:r>
              <a:rPr lang="en-GB" sz="4000"/>
              <a:t>Pneumovax 23</a:t>
            </a:r>
            <a:r>
              <a:rPr lang="en-GB" sz="4000" baseline="30000"/>
              <a:t>®</a:t>
            </a:r>
            <a:r>
              <a:rPr lang="en-GB" sz="4000"/>
              <a:t> (PPV23)</a:t>
            </a:r>
            <a:endParaRPr lang="en-GB" sz="4000" baseline="30000"/>
          </a:p>
          <a:p>
            <a:endParaRPr lang="en-GB" sz="4000"/>
          </a:p>
        </p:txBody>
      </p:sp>
    </p:spTree>
    <p:extLst>
      <p:ext uri="{BB962C8B-B14F-4D97-AF65-F5344CB8AC3E}">
        <p14:creationId xmlns:p14="http://schemas.microsoft.com/office/powerpoint/2010/main" val="386984866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380FC67-6D4B-D118-49AF-F15CDF61C52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EC7314E-B4FD-5AB7-1377-A03A1CC07B74}"/>
              </a:ext>
            </a:extLst>
          </p:cNvPr>
          <p:cNvSpPr>
            <a:spLocks noGrp="1"/>
          </p:cNvSpPr>
          <p:nvPr>
            <p:ph type="title"/>
          </p:nvPr>
        </p:nvSpPr>
        <p:spPr>
          <a:xfrm>
            <a:off x="173366" y="140497"/>
            <a:ext cx="11670972" cy="649288"/>
          </a:xfrm>
        </p:spPr>
        <p:txBody>
          <a:bodyPr/>
          <a:lstStyle/>
          <a:p>
            <a:r>
              <a:rPr lang="en-GB" sz="3600" b="1"/>
              <a:t>Prevenar 20</a:t>
            </a:r>
            <a:r>
              <a:rPr lang="en-GB" sz="3600" b="1" baseline="30000"/>
              <a:t>®</a:t>
            </a:r>
            <a:r>
              <a:rPr lang="en-GB" sz="3600" b="1"/>
              <a:t> vaccine</a:t>
            </a:r>
          </a:p>
        </p:txBody>
      </p:sp>
      <p:sp>
        <p:nvSpPr>
          <p:cNvPr id="3" name="Content Placeholder 2">
            <a:extLst>
              <a:ext uri="{FF2B5EF4-FFF2-40B4-BE49-F238E27FC236}">
                <a16:creationId xmlns:a16="http://schemas.microsoft.com/office/drawing/2014/main" id="{F05EDEF8-BABE-AC86-F818-09F8D274A452}"/>
              </a:ext>
            </a:extLst>
          </p:cNvPr>
          <p:cNvSpPr>
            <a:spLocks noGrp="1"/>
          </p:cNvSpPr>
          <p:nvPr>
            <p:ph idx="1"/>
          </p:nvPr>
        </p:nvSpPr>
        <p:spPr>
          <a:xfrm>
            <a:off x="495299" y="1122914"/>
            <a:ext cx="6096570" cy="4575969"/>
          </a:xfrm>
        </p:spPr>
        <p:txBody>
          <a:bodyPr lIns="91440" tIns="45720" rIns="91440" bIns="45720" anchor="t"/>
          <a:lstStyle/>
          <a:p>
            <a:r>
              <a:rPr lang="en-GB" sz="1600" dirty="0"/>
              <a:t>Full product name: Prevenar 20 suspension for injection in pre-filled syringe</a:t>
            </a:r>
          </a:p>
          <a:p>
            <a:r>
              <a:rPr lang="en-GB" sz="1600" dirty="0"/>
              <a:t>Type of vaccine: Pneumococcal polysaccharide conjugate vaccine (20 valent, adsorbed)</a:t>
            </a:r>
            <a:endParaRPr lang="en-GB" sz="1600" dirty="0">
              <a:cs typeface="Arial"/>
            </a:endParaRPr>
          </a:p>
          <a:p>
            <a:r>
              <a:rPr lang="en-GB" sz="1600" dirty="0"/>
              <a:t>Marketed by: Pfizer Limited</a:t>
            </a:r>
            <a:endParaRPr lang="en-GB" sz="1600" dirty="0">
              <a:cs typeface="Arial"/>
            </a:endParaRPr>
          </a:p>
          <a:p>
            <a:r>
              <a:rPr lang="en-GB" sz="1600" dirty="0"/>
              <a:t>Black triangle medicine: Yes</a:t>
            </a:r>
            <a:endParaRPr lang="en-GB" sz="1600" dirty="0">
              <a:cs typeface="Arial"/>
            </a:endParaRPr>
          </a:p>
          <a:p>
            <a:r>
              <a:rPr lang="en-GB" sz="1600" dirty="0"/>
              <a:t>Contains Polysorbate 80</a:t>
            </a:r>
            <a:endParaRPr lang="en-GB" sz="1600" dirty="0">
              <a:cs typeface="Arial"/>
            </a:endParaRPr>
          </a:p>
          <a:p>
            <a:r>
              <a:rPr lang="en-GB" sz="1600" dirty="0"/>
              <a:t>The tip cap is synthetic isoprene/bromobutyl blend rubber</a:t>
            </a:r>
            <a:endParaRPr lang="en-GB" sz="1600" dirty="0">
              <a:cs typeface="Arial"/>
            </a:endParaRPr>
          </a:p>
          <a:p>
            <a:r>
              <a:rPr lang="en-GB" sz="1600" dirty="0"/>
              <a:t>The plunger stopper is chlorobutyl rubber</a:t>
            </a:r>
          </a:p>
          <a:p>
            <a:r>
              <a:rPr lang="en-GB" sz="1600" dirty="0">
                <a:cs typeface="Arial"/>
              </a:rPr>
              <a:t>Considered latex free</a:t>
            </a:r>
          </a:p>
          <a:p>
            <a:r>
              <a:rPr lang="en-GB" sz="1600" b="1" dirty="0"/>
              <a:t>Prevenar 20</a:t>
            </a:r>
            <a:r>
              <a:rPr lang="en-GB" sz="1600" b="1" baseline="30000" dirty="0"/>
              <a:t>®</a:t>
            </a:r>
            <a:r>
              <a:rPr lang="en-GB" sz="1600" b="1" dirty="0"/>
              <a:t> is licensed for IM injection only</a:t>
            </a:r>
            <a:endParaRPr lang="en-GB" sz="1600" b="1" dirty="0">
              <a:cs typeface="Arial"/>
            </a:endParaRPr>
          </a:p>
          <a:p>
            <a:r>
              <a:rPr lang="en-GB" sz="1600" dirty="0">
                <a:cs typeface="Arial"/>
              </a:rPr>
              <a:t>Can be ordered on </a:t>
            </a:r>
            <a:r>
              <a:rPr lang="en-GB" sz="1600" b="1" dirty="0">
                <a:cs typeface="Arial"/>
              </a:rPr>
              <a:t>ImmForm</a:t>
            </a:r>
            <a:r>
              <a:rPr lang="en-GB" sz="1600" dirty="0">
                <a:cs typeface="Arial"/>
              </a:rPr>
              <a:t> for eligible patients </a:t>
            </a:r>
            <a:endParaRPr lang="en-GB" sz="1600" strike="sngStrike">
              <a:highlight>
                <a:srgbClr val="00FFFF"/>
              </a:highlight>
              <a:cs typeface="Arial"/>
            </a:endParaRPr>
          </a:p>
        </p:txBody>
      </p:sp>
      <p:sp>
        <p:nvSpPr>
          <p:cNvPr id="5" name="Slide Number Placeholder 4">
            <a:extLst>
              <a:ext uri="{FF2B5EF4-FFF2-40B4-BE49-F238E27FC236}">
                <a16:creationId xmlns:a16="http://schemas.microsoft.com/office/drawing/2014/main" id="{923684E2-90DF-CD43-6538-9D765B2257C3}"/>
              </a:ext>
            </a:extLst>
          </p:cNvPr>
          <p:cNvSpPr>
            <a:spLocks noGrp="1"/>
          </p:cNvSpPr>
          <p:nvPr>
            <p:ph type="sldNum" sz="quarter" idx="12"/>
          </p:nvPr>
        </p:nvSpPr>
        <p:spPr/>
        <p:txBody>
          <a:bodyPr/>
          <a:lstStyle/>
          <a:p>
            <a:fld id="{561D0CCE-8DCC-44DC-A653-AE62B1D84A52}" type="slidenum">
              <a:rPr lang="en-GB" smtClean="0"/>
              <a:pPr/>
              <a:t>24</a:t>
            </a:fld>
            <a:endParaRPr lang="en-GB"/>
          </a:p>
        </p:txBody>
      </p:sp>
      <p:sp>
        <p:nvSpPr>
          <p:cNvPr id="6" name="Footer Placeholder 3">
            <a:extLst>
              <a:ext uri="{FF2B5EF4-FFF2-40B4-BE49-F238E27FC236}">
                <a16:creationId xmlns:a16="http://schemas.microsoft.com/office/drawing/2014/main" id="{133B539E-63E9-9306-BEE3-0587662D9135}"/>
              </a:ext>
            </a:extLst>
          </p:cNvPr>
          <p:cNvSpPr>
            <a:spLocks noGrp="1"/>
          </p:cNvSpPr>
          <p:nvPr>
            <p:ph type="ftr" sz="quarter" idx="11"/>
          </p:nvPr>
        </p:nvSpPr>
        <p:spPr>
          <a:xfrm>
            <a:off x="173366" y="6356350"/>
            <a:ext cx="7315200" cy="365125"/>
          </a:xfrm>
        </p:spPr>
        <p:txBody>
          <a:bodyPr/>
          <a:lstStyle/>
          <a:p>
            <a:r>
              <a:rPr lang="en-GB" sz="1400">
                <a:solidFill>
                  <a:srgbClr val="FFFFFF"/>
                </a:solidFill>
                <a:cs typeface="Arial"/>
              </a:rPr>
              <a:t>Vaccination against Pneumococcal disease </a:t>
            </a:r>
            <a:endParaRPr lang="en-US" sz="1400" b="0">
              <a:cs typeface="Arial"/>
            </a:endParaRPr>
          </a:p>
          <a:p>
            <a:endParaRPr lang="en-GB" sz="1100" b="0">
              <a:solidFill>
                <a:srgbClr val="FFFFFF"/>
              </a:solidFill>
              <a:cs typeface="Arial"/>
            </a:endParaRPr>
          </a:p>
          <a:p>
            <a:endParaRPr lang="en-GB"/>
          </a:p>
        </p:txBody>
      </p:sp>
      <p:sp>
        <p:nvSpPr>
          <p:cNvPr id="9" name="TextBox 8">
            <a:extLst>
              <a:ext uri="{FF2B5EF4-FFF2-40B4-BE49-F238E27FC236}">
                <a16:creationId xmlns:a16="http://schemas.microsoft.com/office/drawing/2014/main" id="{A9032D57-FEF2-7D27-1C04-021001F60A6E}"/>
              </a:ext>
            </a:extLst>
          </p:cNvPr>
          <p:cNvSpPr txBox="1"/>
          <p:nvPr/>
        </p:nvSpPr>
        <p:spPr>
          <a:xfrm>
            <a:off x="796030" y="5698883"/>
            <a:ext cx="5495109" cy="36933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GB" dirty="0"/>
              <a:t>Refer to </a:t>
            </a:r>
            <a:r>
              <a:rPr lang="en-GB" dirty="0">
                <a:hlinkClick r:id="rId3"/>
              </a:rPr>
              <a:t>SmPC</a:t>
            </a:r>
            <a:r>
              <a:rPr lang="en-GB" dirty="0"/>
              <a:t> for vaccine contents and excipients</a:t>
            </a:r>
          </a:p>
        </p:txBody>
      </p:sp>
      <p:sp>
        <p:nvSpPr>
          <p:cNvPr id="4" name="TextBox 3">
            <a:extLst>
              <a:ext uri="{FF2B5EF4-FFF2-40B4-BE49-F238E27FC236}">
                <a16:creationId xmlns:a16="http://schemas.microsoft.com/office/drawing/2014/main" id="{A55F4FE4-1622-908B-88A7-081B3DEAC33B}"/>
              </a:ext>
            </a:extLst>
          </p:cNvPr>
          <p:cNvSpPr txBox="1"/>
          <p:nvPr/>
        </p:nvSpPr>
        <p:spPr>
          <a:xfrm>
            <a:off x="8479300" y="5121331"/>
            <a:ext cx="1690687" cy="230832"/>
          </a:xfrm>
          <a:prstGeom prst="rect">
            <a:avLst/>
          </a:prstGeom>
          <a:noFill/>
        </p:spPr>
        <p:txBody>
          <a:bodyPr wrap="square" rtlCol="0">
            <a:spAutoFit/>
          </a:bodyPr>
          <a:lstStyle/>
          <a:p>
            <a:r>
              <a:rPr lang="en-GB" sz="900"/>
              <a:t>Image source:</a:t>
            </a:r>
            <a:r>
              <a:rPr lang="en-GB" sz="900">
                <a:hlinkClick r:id="rId4"/>
              </a:rPr>
              <a:t>UKHSA (2025)</a:t>
            </a:r>
            <a:endParaRPr lang="en-GB" sz="900"/>
          </a:p>
        </p:txBody>
      </p:sp>
      <p:pic>
        <p:nvPicPr>
          <p:cNvPr id="10" name="Picture 9">
            <a:extLst>
              <a:ext uri="{FF2B5EF4-FFF2-40B4-BE49-F238E27FC236}">
                <a16:creationId xmlns:a16="http://schemas.microsoft.com/office/drawing/2014/main" id="{192BC7AC-2980-A7A7-FD7C-3A892346B0BF}"/>
              </a:ext>
            </a:extLst>
          </p:cNvPr>
          <p:cNvPicPr>
            <a:picLocks noChangeAspect="1"/>
          </p:cNvPicPr>
          <p:nvPr/>
        </p:nvPicPr>
        <p:blipFill>
          <a:blip r:embed="rId5"/>
          <a:stretch>
            <a:fillRect/>
          </a:stretch>
        </p:blipFill>
        <p:spPr>
          <a:xfrm>
            <a:off x="6952588" y="1621253"/>
            <a:ext cx="4744112" cy="3429479"/>
          </a:xfrm>
          <a:prstGeom prst="rect">
            <a:avLst/>
          </a:prstGeom>
          <a:ln w="28575">
            <a:solidFill>
              <a:schemeClr val="tx1"/>
            </a:solidFill>
          </a:ln>
        </p:spPr>
      </p:pic>
    </p:spTree>
    <p:extLst>
      <p:ext uri="{BB962C8B-B14F-4D97-AF65-F5344CB8AC3E}">
        <p14:creationId xmlns:p14="http://schemas.microsoft.com/office/powerpoint/2010/main" val="67588772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0DDA67F-D806-25A1-6231-CF8FF64AABE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8D04FD0-8581-308D-1EFB-CA93DC066D69}"/>
              </a:ext>
            </a:extLst>
          </p:cNvPr>
          <p:cNvSpPr>
            <a:spLocks noGrp="1"/>
          </p:cNvSpPr>
          <p:nvPr>
            <p:ph type="title"/>
          </p:nvPr>
        </p:nvSpPr>
        <p:spPr/>
        <p:txBody>
          <a:bodyPr/>
          <a:lstStyle/>
          <a:p>
            <a:r>
              <a:rPr lang="en-GB" sz="4000" b="1"/>
              <a:t>Prevenar 20</a:t>
            </a:r>
            <a:r>
              <a:rPr lang="en-GB" sz="4000" b="1" baseline="30000"/>
              <a:t>® </a:t>
            </a:r>
            <a:r>
              <a:rPr lang="en-GB" sz="4000" b="1"/>
              <a:t>vaccine composition and  excipients</a:t>
            </a:r>
          </a:p>
        </p:txBody>
      </p:sp>
      <p:sp>
        <p:nvSpPr>
          <p:cNvPr id="5" name="Slide Number Placeholder 4">
            <a:extLst>
              <a:ext uri="{FF2B5EF4-FFF2-40B4-BE49-F238E27FC236}">
                <a16:creationId xmlns:a16="http://schemas.microsoft.com/office/drawing/2014/main" id="{26A9B62E-F458-5AA3-4E8B-50A0516594A1}"/>
              </a:ext>
            </a:extLst>
          </p:cNvPr>
          <p:cNvSpPr>
            <a:spLocks noGrp="1"/>
          </p:cNvSpPr>
          <p:nvPr>
            <p:ph type="sldNum" sz="quarter" idx="12"/>
          </p:nvPr>
        </p:nvSpPr>
        <p:spPr/>
        <p:txBody>
          <a:bodyPr/>
          <a:lstStyle/>
          <a:p>
            <a:fld id="{561D0CCE-8DCC-44DC-A653-AE62B1D84A52}" type="slidenum">
              <a:rPr lang="en-GB" smtClean="0"/>
              <a:pPr/>
              <a:t>25</a:t>
            </a:fld>
            <a:endParaRPr lang="en-GB"/>
          </a:p>
        </p:txBody>
      </p:sp>
      <p:sp>
        <p:nvSpPr>
          <p:cNvPr id="6" name="Footer Placeholder 3">
            <a:extLst>
              <a:ext uri="{FF2B5EF4-FFF2-40B4-BE49-F238E27FC236}">
                <a16:creationId xmlns:a16="http://schemas.microsoft.com/office/drawing/2014/main" id="{825ED607-795C-AA06-0033-761326296680}"/>
              </a:ext>
            </a:extLst>
          </p:cNvPr>
          <p:cNvSpPr>
            <a:spLocks noGrp="1"/>
          </p:cNvSpPr>
          <p:nvPr>
            <p:ph type="ftr" sz="quarter" idx="11"/>
          </p:nvPr>
        </p:nvSpPr>
        <p:spPr>
          <a:xfrm>
            <a:off x="173366" y="6356350"/>
            <a:ext cx="7315200" cy="365125"/>
          </a:xfrm>
        </p:spPr>
        <p:txBody>
          <a:bodyPr/>
          <a:lstStyle/>
          <a:p>
            <a:r>
              <a:rPr lang="en-GB" sz="1400">
                <a:solidFill>
                  <a:srgbClr val="FFFFFF"/>
                </a:solidFill>
                <a:cs typeface="Arial"/>
              </a:rPr>
              <a:t>Vaccination against Pneumococcal disease </a:t>
            </a:r>
            <a:endParaRPr lang="en-US" sz="1400" b="0">
              <a:cs typeface="Arial"/>
            </a:endParaRPr>
          </a:p>
          <a:p>
            <a:endParaRPr lang="en-GB" sz="1100" b="0">
              <a:solidFill>
                <a:srgbClr val="FFFFFF"/>
              </a:solidFill>
              <a:cs typeface="Arial"/>
            </a:endParaRPr>
          </a:p>
          <a:p>
            <a:endParaRPr lang="en-GB"/>
          </a:p>
        </p:txBody>
      </p:sp>
      <p:sp>
        <p:nvSpPr>
          <p:cNvPr id="7" name="TextBox 6">
            <a:extLst>
              <a:ext uri="{FF2B5EF4-FFF2-40B4-BE49-F238E27FC236}">
                <a16:creationId xmlns:a16="http://schemas.microsoft.com/office/drawing/2014/main" id="{98A9644F-BAF4-2A31-DB3C-8EBEB04E0616}"/>
              </a:ext>
            </a:extLst>
          </p:cNvPr>
          <p:cNvSpPr txBox="1"/>
          <p:nvPr/>
        </p:nvSpPr>
        <p:spPr>
          <a:xfrm>
            <a:off x="990600" y="3177631"/>
            <a:ext cx="3504179" cy="1600438"/>
          </a:xfrm>
          <a:prstGeom prst="rect">
            <a:avLst/>
          </a:prstGeom>
          <a:ln w="28575"/>
        </p:spPr>
        <p:style>
          <a:lnRef idx="2">
            <a:schemeClr val="dk1"/>
          </a:lnRef>
          <a:fillRef idx="1">
            <a:schemeClr val="lt1"/>
          </a:fillRef>
          <a:effectRef idx="0">
            <a:schemeClr val="dk1"/>
          </a:effectRef>
          <a:fontRef idx="minor">
            <a:schemeClr val="dk1"/>
          </a:fontRef>
        </p:style>
        <p:txBody>
          <a:bodyPr wrap="square" rtlCol="0">
            <a:spAutoFit/>
          </a:bodyPr>
          <a:lstStyle/>
          <a:p>
            <a:r>
              <a:rPr lang="en-GB" sz="1400"/>
              <a:t>Prevenar 20</a:t>
            </a:r>
            <a:r>
              <a:rPr lang="en-GB" sz="1400" baseline="30000"/>
              <a:t>®</a:t>
            </a:r>
            <a:r>
              <a:rPr lang="en-GB" sz="1400"/>
              <a:t> contains the following </a:t>
            </a:r>
            <a:r>
              <a:rPr lang="en-GB" sz="1400" b="1"/>
              <a:t>excipients</a:t>
            </a:r>
            <a:r>
              <a:rPr lang="en-GB" sz="1400"/>
              <a:t>: </a:t>
            </a:r>
          </a:p>
          <a:p>
            <a:endParaRPr lang="en-GB" sz="1400"/>
          </a:p>
          <a:p>
            <a:r>
              <a:rPr lang="en-GB" sz="1400"/>
              <a:t>Sodium chloride</a:t>
            </a:r>
          </a:p>
          <a:p>
            <a:r>
              <a:rPr lang="en-GB" sz="1400"/>
              <a:t>Succinic acid</a:t>
            </a:r>
          </a:p>
          <a:p>
            <a:r>
              <a:rPr lang="en-GB" sz="1400"/>
              <a:t>Polysorbate 80</a:t>
            </a:r>
          </a:p>
          <a:p>
            <a:r>
              <a:rPr lang="en-GB" sz="1400"/>
              <a:t>Water for injections</a:t>
            </a:r>
          </a:p>
        </p:txBody>
      </p:sp>
      <p:sp>
        <p:nvSpPr>
          <p:cNvPr id="3" name="TextBox 6">
            <a:extLst>
              <a:ext uri="{FF2B5EF4-FFF2-40B4-BE49-F238E27FC236}">
                <a16:creationId xmlns:a16="http://schemas.microsoft.com/office/drawing/2014/main" id="{04CFF3A7-F3A7-F2D9-0C53-50BB4669357E}"/>
              </a:ext>
            </a:extLst>
          </p:cNvPr>
          <p:cNvSpPr txBox="1"/>
          <p:nvPr/>
        </p:nvSpPr>
        <p:spPr>
          <a:xfrm>
            <a:off x="4838203" y="3167553"/>
            <a:ext cx="6699338" cy="2443811"/>
          </a:xfrm>
          <a:prstGeom prst="rect">
            <a:avLst/>
          </a:prstGeom>
          <a:noFill/>
          <a:ln w="28575">
            <a:solidFill>
              <a:schemeClr val="accent6"/>
            </a:solidFill>
          </a:ln>
        </p:spPr>
        <p:txBody>
          <a:bodyPr wrap="square" lIns="91440" tIns="45720" rIns="91440" bIns="45720"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lnSpc>
                <a:spcPct val="110000"/>
              </a:lnSpc>
            </a:pPr>
            <a:r>
              <a:rPr lang="en-GB" sz="1400" b="1"/>
              <a:t>Polysorbate 80</a:t>
            </a:r>
            <a:endParaRPr lang="en-US" sz="1400">
              <a:cs typeface="Arial"/>
            </a:endParaRPr>
          </a:p>
          <a:p>
            <a:pPr fontAlgn="base">
              <a:lnSpc>
                <a:spcPct val="110000"/>
              </a:lnSpc>
            </a:pPr>
            <a:r>
              <a:rPr lang="en-US" sz="1400">
                <a:cs typeface="Arial"/>
              </a:rPr>
              <a:t>Rarely, people may be allergic to polysorbate 80. However, polysorbate 80 is widely used in medicines and foods, and is present in many medicines including monoclonal antibody preparations </a:t>
            </a:r>
          </a:p>
          <a:p>
            <a:pPr fontAlgn="base">
              <a:lnSpc>
                <a:spcPct val="110000"/>
              </a:lnSpc>
            </a:pPr>
            <a:endParaRPr lang="en-US" sz="1400">
              <a:cs typeface="Arial"/>
            </a:endParaRPr>
          </a:p>
          <a:p>
            <a:pPr fontAlgn="base">
              <a:lnSpc>
                <a:spcPct val="110000"/>
              </a:lnSpc>
            </a:pPr>
            <a:r>
              <a:rPr lang="en-US" sz="1400">
                <a:cs typeface="Arial"/>
              </a:rPr>
              <a:t>Some vaccines (</a:t>
            </a:r>
            <a:r>
              <a:rPr lang="en-US" sz="1400" i="1">
                <a:cs typeface="Arial"/>
              </a:rPr>
              <a:t>such as the main injected influenza vaccines for individuals aged 65 years and above</a:t>
            </a:r>
            <a:r>
              <a:rPr lang="en-US" sz="1400">
                <a:cs typeface="Arial"/>
              </a:rPr>
              <a:t>) contain polysorbate 80. It is also commonly used in foods such as ice cream, and other frozen desserts.  It is likely that people will know if they are allergic to it and individuals who have tolerated injections that contain polysorbate 80 are likely to tolerate the Prevenar 20® vaccine  </a:t>
            </a:r>
            <a:r>
              <a:rPr lang="en-US" sz="1400"/>
              <a:t>  </a:t>
            </a:r>
            <a:endParaRPr lang="en-US" sz="1400">
              <a:cs typeface="Arial"/>
            </a:endParaRPr>
          </a:p>
        </p:txBody>
      </p:sp>
      <p:graphicFrame>
        <p:nvGraphicFramePr>
          <p:cNvPr id="4" name="Table 3">
            <a:extLst>
              <a:ext uri="{FF2B5EF4-FFF2-40B4-BE49-F238E27FC236}">
                <a16:creationId xmlns:a16="http://schemas.microsoft.com/office/drawing/2014/main" id="{67791236-BA45-1498-7C53-B85477F384EA}"/>
              </a:ext>
            </a:extLst>
          </p:cNvPr>
          <p:cNvGraphicFramePr>
            <a:graphicFrameLocks noGrp="1"/>
          </p:cNvGraphicFramePr>
          <p:nvPr>
            <p:extLst>
              <p:ext uri="{D42A27DB-BD31-4B8C-83A1-F6EECF244321}">
                <p14:modId xmlns:p14="http://schemas.microsoft.com/office/powerpoint/2010/main" val="3811787894"/>
              </p:ext>
            </p:extLst>
          </p:nvPr>
        </p:nvGraphicFramePr>
        <p:xfrm>
          <a:off x="990600" y="1846234"/>
          <a:ext cx="10210799" cy="1010920"/>
        </p:xfrm>
        <a:graphic>
          <a:graphicData uri="http://schemas.openxmlformats.org/drawingml/2006/table">
            <a:tbl>
              <a:tblPr firstRow="1" bandRow="1">
                <a:tableStyleId>{5C22544A-7EE6-4342-B048-85BDC9FD1C3A}</a:tableStyleId>
              </a:tblPr>
              <a:tblGrid>
                <a:gridCol w="3403599">
                  <a:extLst>
                    <a:ext uri="{9D8B030D-6E8A-4147-A177-3AD203B41FA5}">
                      <a16:colId xmlns:a16="http://schemas.microsoft.com/office/drawing/2014/main" val="2142974018"/>
                    </a:ext>
                  </a:extLst>
                </a:gridCol>
                <a:gridCol w="2087881">
                  <a:extLst>
                    <a:ext uri="{9D8B030D-6E8A-4147-A177-3AD203B41FA5}">
                      <a16:colId xmlns:a16="http://schemas.microsoft.com/office/drawing/2014/main" val="170998828"/>
                    </a:ext>
                  </a:extLst>
                </a:gridCol>
                <a:gridCol w="4719319">
                  <a:extLst>
                    <a:ext uri="{9D8B030D-6E8A-4147-A177-3AD203B41FA5}">
                      <a16:colId xmlns:a16="http://schemas.microsoft.com/office/drawing/2014/main" val="1063815412"/>
                    </a:ext>
                  </a:extLst>
                </a:gridCol>
              </a:tblGrid>
              <a:tr h="370840">
                <a:tc>
                  <a:txBody>
                    <a:bodyPr/>
                    <a:lstStyle/>
                    <a:p>
                      <a:r>
                        <a:rPr lang="en-GB"/>
                        <a:t>Vaccine type</a:t>
                      </a:r>
                    </a:p>
                  </a:txBody>
                  <a:tcPr/>
                </a:tc>
                <a:tc>
                  <a:txBody>
                    <a:bodyPr/>
                    <a:lstStyle/>
                    <a:p>
                      <a:r>
                        <a:rPr lang="en-GB"/>
                        <a:t>Licensed vaccine</a:t>
                      </a:r>
                    </a:p>
                  </a:txBody>
                  <a:tcPr/>
                </a:tc>
                <a:tc>
                  <a:txBody>
                    <a:bodyPr/>
                    <a:lstStyle/>
                    <a:p>
                      <a:r>
                        <a:rPr lang="en-GB"/>
                        <a:t>Serotypes covered</a:t>
                      </a:r>
                    </a:p>
                  </a:txBody>
                  <a:tcPr/>
                </a:tc>
                <a:extLst>
                  <a:ext uri="{0D108BD9-81ED-4DB2-BD59-A6C34878D82A}">
                    <a16:rowId xmlns:a16="http://schemas.microsoft.com/office/drawing/2014/main" val="1539992362"/>
                  </a:ext>
                </a:extLst>
              </a:tr>
              <a:tr h="370840">
                <a:tc>
                  <a:txBody>
                    <a:bodyPr/>
                    <a:lstStyle/>
                    <a:p>
                      <a:r>
                        <a:rPr lang="en-GB"/>
                        <a:t>Pneumococcal conjugate vaccine (PCV20)</a:t>
                      </a:r>
                    </a:p>
                  </a:txBody>
                  <a:tcPr/>
                </a:tc>
                <a:tc>
                  <a:txBody>
                    <a:bodyPr/>
                    <a:lstStyle/>
                    <a:p>
                      <a:r>
                        <a:rPr lang="en-GB"/>
                        <a:t>Prevenar 20</a:t>
                      </a:r>
                      <a:r>
                        <a:rPr lang="en-GB" baseline="30000"/>
                        <a:t>®</a:t>
                      </a:r>
                    </a:p>
                  </a:txBody>
                  <a:tcPr/>
                </a:tc>
                <a:tc>
                  <a:txBody>
                    <a:bodyPr/>
                    <a:lstStyle/>
                    <a:p>
                      <a:r>
                        <a:rPr lang="en-GB"/>
                        <a:t>1, 3, 4, 5, 6A, 6B, 7F, 8, 9V, 10A, 11A, 12F, 14, 15B, 18C, 19A, 19F, 22F, 23F, 33F</a:t>
                      </a:r>
                    </a:p>
                  </a:txBody>
                  <a:tcPr/>
                </a:tc>
                <a:extLst>
                  <a:ext uri="{0D108BD9-81ED-4DB2-BD59-A6C34878D82A}">
                    <a16:rowId xmlns:a16="http://schemas.microsoft.com/office/drawing/2014/main" val="2034633158"/>
                  </a:ext>
                </a:extLst>
              </a:tr>
            </a:tbl>
          </a:graphicData>
        </a:graphic>
      </p:graphicFrame>
      <p:sp>
        <p:nvSpPr>
          <p:cNvPr id="8" name="TextBox 7">
            <a:extLst>
              <a:ext uri="{FF2B5EF4-FFF2-40B4-BE49-F238E27FC236}">
                <a16:creationId xmlns:a16="http://schemas.microsoft.com/office/drawing/2014/main" id="{55E04DCC-1CE5-022D-42B9-8237808837EF}"/>
              </a:ext>
            </a:extLst>
          </p:cNvPr>
          <p:cNvSpPr txBox="1"/>
          <p:nvPr/>
        </p:nvSpPr>
        <p:spPr>
          <a:xfrm>
            <a:off x="9241471" y="5741275"/>
            <a:ext cx="2296070" cy="36933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GB"/>
              <a:t>Prevenar20</a:t>
            </a:r>
            <a:r>
              <a:rPr lang="en-GB" baseline="30000"/>
              <a:t>®</a:t>
            </a:r>
            <a:r>
              <a:rPr lang="en-GB"/>
              <a:t> </a:t>
            </a:r>
            <a:r>
              <a:rPr lang="en-GB">
                <a:hlinkClick r:id="rId2"/>
              </a:rPr>
              <a:t>SmPC</a:t>
            </a:r>
            <a:endParaRPr lang="en-GB"/>
          </a:p>
        </p:txBody>
      </p:sp>
    </p:spTree>
    <p:extLst>
      <p:ext uri="{BB962C8B-B14F-4D97-AF65-F5344CB8AC3E}">
        <p14:creationId xmlns:p14="http://schemas.microsoft.com/office/powerpoint/2010/main" val="273257081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0628976-0D59-B09D-CFF5-D50A21E22B5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28800AB-2582-586F-FF1C-6C2B77B06AAE}"/>
              </a:ext>
            </a:extLst>
          </p:cNvPr>
          <p:cNvSpPr>
            <a:spLocks noGrp="1"/>
          </p:cNvSpPr>
          <p:nvPr>
            <p:ph type="title"/>
          </p:nvPr>
        </p:nvSpPr>
        <p:spPr>
          <a:xfrm>
            <a:off x="738187" y="117641"/>
            <a:ext cx="10515600" cy="828195"/>
          </a:xfrm>
        </p:spPr>
        <p:txBody>
          <a:bodyPr/>
          <a:lstStyle/>
          <a:p>
            <a:r>
              <a:rPr lang="en-GB" b="1"/>
              <a:t>Prevenar 20</a:t>
            </a:r>
            <a:r>
              <a:rPr lang="en-GB" b="1" baseline="30000"/>
              <a:t>®</a:t>
            </a:r>
            <a:r>
              <a:rPr lang="en-GB" b="1"/>
              <a:t> packaging</a:t>
            </a:r>
          </a:p>
        </p:txBody>
      </p:sp>
      <p:sp>
        <p:nvSpPr>
          <p:cNvPr id="3" name="Content Placeholder 2">
            <a:extLst>
              <a:ext uri="{FF2B5EF4-FFF2-40B4-BE49-F238E27FC236}">
                <a16:creationId xmlns:a16="http://schemas.microsoft.com/office/drawing/2014/main" id="{75556CB8-3253-A078-D55C-E1DAACBC926C}"/>
              </a:ext>
            </a:extLst>
          </p:cNvPr>
          <p:cNvSpPr>
            <a:spLocks noGrp="1"/>
          </p:cNvSpPr>
          <p:nvPr>
            <p:ph idx="1"/>
          </p:nvPr>
        </p:nvSpPr>
        <p:spPr>
          <a:xfrm>
            <a:off x="623887" y="1048863"/>
            <a:ext cx="10944225" cy="967653"/>
          </a:xfrm>
        </p:spPr>
        <p:style>
          <a:lnRef idx="2">
            <a:schemeClr val="dk1">
              <a:shade val="15000"/>
            </a:schemeClr>
          </a:lnRef>
          <a:fillRef idx="1">
            <a:schemeClr val="dk1"/>
          </a:fillRef>
          <a:effectRef idx="0">
            <a:schemeClr val="dk1"/>
          </a:effectRef>
          <a:fontRef idx="minor">
            <a:schemeClr val="lt1"/>
          </a:fontRef>
        </p:style>
        <p:txBody>
          <a:bodyPr/>
          <a:lstStyle/>
          <a:p>
            <a:pPr marL="0" indent="0" algn="ctr">
              <a:buNone/>
            </a:pPr>
            <a:r>
              <a:rPr lang="en-GB" b="1">
                <a:solidFill>
                  <a:srgbClr val="FF0000"/>
                </a:solidFill>
              </a:rPr>
              <a:t>**</a:t>
            </a:r>
            <a:r>
              <a:rPr lang="en-GB" b="1" u="sng">
                <a:solidFill>
                  <a:srgbClr val="FF0000"/>
                </a:solidFill>
              </a:rPr>
              <a:t>PLEASE NOTE</a:t>
            </a:r>
            <a:r>
              <a:rPr lang="en-GB" b="1">
                <a:solidFill>
                  <a:srgbClr val="FF0000"/>
                </a:solidFill>
              </a:rPr>
              <a:t>**</a:t>
            </a:r>
          </a:p>
          <a:p>
            <a:pPr marL="0" indent="0" algn="ctr">
              <a:buNone/>
            </a:pPr>
            <a:r>
              <a:rPr lang="en-GB" sz="2000"/>
              <a:t>There are some similarities between the pre-filled syringes of Prevenar 20</a:t>
            </a:r>
            <a:r>
              <a:rPr lang="en-GB" sz="2000" baseline="30000"/>
              <a:t>®</a:t>
            </a:r>
            <a:r>
              <a:rPr lang="en-GB" sz="2000"/>
              <a:t> and Prevenar 13</a:t>
            </a:r>
            <a:r>
              <a:rPr lang="en-GB" sz="2000" baseline="30000"/>
              <a:t>®</a:t>
            </a:r>
            <a:endParaRPr lang="en-GB"/>
          </a:p>
        </p:txBody>
      </p:sp>
      <p:sp>
        <p:nvSpPr>
          <p:cNvPr id="5" name="Slide Number Placeholder 4">
            <a:extLst>
              <a:ext uri="{FF2B5EF4-FFF2-40B4-BE49-F238E27FC236}">
                <a16:creationId xmlns:a16="http://schemas.microsoft.com/office/drawing/2014/main" id="{499277AC-FA57-0C88-17B0-795B879034D2}"/>
              </a:ext>
            </a:extLst>
          </p:cNvPr>
          <p:cNvSpPr>
            <a:spLocks noGrp="1"/>
          </p:cNvSpPr>
          <p:nvPr>
            <p:ph type="sldNum" sz="quarter" idx="12"/>
          </p:nvPr>
        </p:nvSpPr>
        <p:spPr/>
        <p:txBody>
          <a:bodyPr/>
          <a:lstStyle/>
          <a:p>
            <a:fld id="{561D0CCE-8DCC-44DC-A653-AE62B1D84A52}" type="slidenum">
              <a:rPr lang="en-GB" smtClean="0"/>
              <a:pPr/>
              <a:t>26</a:t>
            </a:fld>
            <a:endParaRPr lang="en-GB"/>
          </a:p>
        </p:txBody>
      </p:sp>
      <p:sp>
        <p:nvSpPr>
          <p:cNvPr id="6" name="Footer Placeholder 3">
            <a:extLst>
              <a:ext uri="{FF2B5EF4-FFF2-40B4-BE49-F238E27FC236}">
                <a16:creationId xmlns:a16="http://schemas.microsoft.com/office/drawing/2014/main" id="{9B55113E-E8A5-D2E9-19D9-68E9AD3AAF77}"/>
              </a:ext>
            </a:extLst>
          </p:cNvPr>
          <p:cNvSpPr>
            <a:spLocks noGrp="1"/>
          </p:cNvSpPr>
          <p:nvPr>
            <p:ph type="ftr" sz="quarter" idx="11"/>
          </p:nvPr>
        </p:nvSpPr>
        <p:spPr>
          <a:xfrm>
            <a:off x="173366" y="6356350"/>
            <a:ext cx="7315200" cy="365125"/>
          </a:xfrm>
        </p:spPr>
        <p:txBody>
          <a:bodyPr/>
          <a:lstStyle/>
          <a:p>
            <a:r>
              <a:rPr lang="en-GB" sz="1400">
                <a:solidFill>
                  <a:srgbClr val="FFFFFF"/>
                </a:solidFill>
                <a:cs typeface="Arial"/>
              </a:rPr>
              <a:t>Vaccination against Pneumococcal disease </a:t>
            </a:r>
            <a:endParaRPr lang="en-US" sz="1400" b="0">
              <a:cs typeface="Arial"/>
            </a:endParaRPr>
          </a:p>
          <a:p>
            <a:endParaRPr lang="en-GB" sz="1100" b="0">
              <a:solidFill>
                <a:srgbClr val="FFFFFF"/>
              </a:solidFill>
              <a:cs typeface="Arial"/>
            </a:endParaRPr>
          </a:p>
          <a:p>
            <a:endParaRPr lang="en-GB"/>
          </a:p>
        </p:txBody>
      </p:sp>
      <p:sp>
        <p:nvSpPr>
          <p:cNvPr id="12" name="TextBox 11">
            <a:extLst>
              <a:ext uri="{FF2B5EF4-FFF2-40B4-BE49-F238E27FC236}">
                <a16:creationId xmlns:a16="http://schemas.microsoft.com/office/drawing/2014/main" id="{0C7F8BF9-340F-171F-86C6-5D5138E56081}"/>
              </a:ext>
            </a:extLst>
          </p:cNvPr>
          <p:cNvSpPr txBox="1"/>
          <p:nvPr/>
        </p:nvSpPr>
        <p:spPr>
          <a:xfrm>
            <a:off x="2528889" y="2191690"/>
            <a:ext cx="2343150" cy="369332"/>
          </a:xfrm>
          <a:prstGeom prst="rect">
            <a:avLst/>
          </a:prstGeom>
          <a:noFill/>
        </p:spPr>
        <p:txBody>
          <a:bodyPr wrap="square" rtlCol="0">
            <a:spAutoFit/>
          </a:bodyPr>
          <a:lstStyle/>
          <a:p>
            <a:pPr algn="ctr"/>
            <a:r>
              <a:rPr lang="en-GB" b="1"/>
              <a:t>Prevenar 20</a:t>
            </a:r>
            <a:r>
              <a:rPr lang="en-GB" b="1" baseline="30000"/>
              <a:t>®</a:t>
            </a:r>
            <a:endParaRPr lang="en-GB" b="1"/>
          </a:p>
        </p:txBody>
      </p:sp>
      <p:sp>
        <p:nvSpPr>
          <p:cNvPr id="13" name="TextBox 12">
            <a:extLst>
              <a:ext uri="{FF2B5EF4-FFF2-40B4-BE49-F238E27FC236}">
                <a16:creationId xmlns:a16="http://schemas.microsoft.com/office/drawing/2014/main" id="{BFD22F3E-5466-D555-6C14-F645944C89AC}"/>
              </a:ext>
            </a:extLst>
          </p:cNvPr>
          <p:cNvSpPr txBox="1"/>
          <p:nvPr/>
        </p:nvSpPr>
        <p:spPr>
          <a:xfrm>
            <a:off x="7479474" y="2191690"/>
            <a:ext cx="2343150" cy="369332"/>
          </a:xfrm>
          <a:prstGeom prst="rect">
            <a:avLst/>
          </a:prstGeom>
          <a:noFill/>
        </p:spPr>
        <p:txBody>
          <a:bodyPr wrap="square" rtlCol="0">
            <a:spAutoFit/>
          </a:bodyPr>
          <a:lstStyle/>
          <a:p>
            <a:pPr algn="ctr"/>
            <a:r>
              <a:rPr lang="en-GB" b="1"/>
              <a:t>Prevenar 13</a:t>
            </a:r>
            <a:r>
              <a:rPr lang="en-GB" b="1" baseline="30000"/>
              <a:t>®</a:t>
            </a:r>
            <a:endParaRPr lang="en-GB" b="1"/>
          </a:p>
        </p:txBody>
      </p:sp>
      <p:pic>
        <p:nvPicPr>
          <p:cNvPr id="19" name="Picture 18">
            <a:extLst>
              <a:ext uri="{FF2B5EF4-FFF2-40B4-BE49-F238E27FC236}">
                <a16:creationId xmlns:a16="http://schemas.microsoft.com/office/drawing/2014/main" id="{459DB362-8641-C430-3582-2EF35BDF1113}"/>
              </a:ext>
            </a:extLst>
          </p:cNvPr>
          <p:cNvPicPr>
            <a:picLocks noChangeAspect="1"/>
          </p:cNvPicPr>
          <p:nvPr/>
        </p:nvPicPr>
        <p:blipFill>
          <a:blip r:embed="rId3"/>
          <a:stretch>
            <a:fillRect/>
          </a:stretch>
        </p:blipFill>
        <p:spPr>
          <a:xfrm>
            <a:off x="6457030" y="2803511"/>
            <a:ext cx="4388038" cy="2451173"/>
          </a:xfrm>
          <a:prstGeom prst="rect">
            <a:avLst/>
          </a:prstGeom>
          <a:ln w="28575">
            <a:solidFill>
              <a:schemeClr val="tx1"/>
            </a:solidFill>
          </a:ln>
        </p:spPr>
      </p:pic>
      <p:sp>
        <p:nvSpPr>
          <p:cNvPr id="17" name="Arrow: Right 16">
            <a:extLst>
              <a:ext uri="{FF2B5EF4-FFF2-40B4-BE49-F238E27FC236}">
                <a16:creationId xmlns:a16="http://schemas.microsoft.com/office/drawing/2014/main" id="{AEE0706B-0FFE-7FE4-A24E-4FED3FB91676}"/>
              </a:ext>
            </a:extLst>
          </p:cNvPr>
          <p:cNvSpPr/>
          <p:nvPr/>
        </p:nvSpPr>
        <p:spPr>
          <a:xfrm rot="10800000">
            <a:off x="8610600" y="4363374"/>
            <a:ext cx="1628775" cy="365125"/>
          </a:xfrm>
          <a:prstGeom prst="rightArrow">
            <a:avLst/>
          </a:prstGeom>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endParaRPr lang="en-GB">
              <a:ln w="0"/>
              <a:solidFill>
                <a:schemeClr val="tx1"/>
              </a:solidFill>
              <a:effectLst>
                <a:outerShdw blurRad="38100" dist="19050" dir="2700000" algn="tl" rotWithShape="0">
                  <a:schemeClr val="dk1">
                    <a:alpha val="40000"/>
                  </a:schemeClr>
                </a:outerShdw>
              </a:effectLst>
            </a:endParaRPr>
          </a:p>
        </p:txBody>
      </p:sp>
      <p:sp>
        <p:nvSpPr>
          <p:cNvPr id="20" name="TextBox 19">
            <a:extLst>
              <a:ext uri="{FF2B5EF4-FFF2-40B4-BE49-F238E27FC236}">
                <a16:creationId xmlns:a16="http://schemas.microsoft.com/office/drawing/2014/main" id="{5ED2F146-3CC4-63BB-DE92-F2CB16EFAF5D}"/>
              </a:ext>
            </a:extLst>
          </p:cNvPr>
          <p:cNvSpPr txBox="1"/>
          <p:nvPr/>
        </p:nvSpPr>
        <p:spPr>
          <a:xfrm>
            <a:off x="7781893" y="5343594"/>
            <a:ext cx="1738312" cy="230832"/>
          </a:xfrm>
          <a:prstGeom prst="rect">
            <a:avLst/>
          </a:prstGeom>
          <a:noFill/>
        </p:spPr>
        <p:txBody>
          <a:bodyPr wrap="square" rtlCol="0">
            <a:spAutoFit/>
          </a:bodyPr>
          <a:lstStyle/>
          <a:p>
            <a:r>
              <a:rPr lang="en-GB" sz="900"/>
              <a:t>Image source: </a:t>
            </a:r>
            <a:r>
              <a:rPr lang="en-GB" sz="900">
                <a:hlinkClick r:id="rId4"/>
              </a:rPr>
              <a:t>UKHSA (2025)</a:t>
            </a:r>
            <a:endParaRPr lang="en-GB" sz="900"/>
          </a:p>
        </p:txBody>
      </p:sp>
      <p:sp>
        <p:nvSpPr>
          <p:cNvPr id="4" name="TextBox 3">
            <a:extLst>
              <a:ext uri="{FF2B5EF4-FFF2-40B4-BE49-F238E27FC236}">
                <a16:creationId xmlns:a16="http://schemas.microsoft.com/office/drawing/2014/main" id="{98BF7D14-E0F3-360D-103A-2F073307A12B}"/>
              </a:ext>
            </a:extLst>
          </p:cNvPr>
          <p:cNvSpPr txBox="1"/>
          <p:nvPr/>
        </p:nvSpPr>
        <p:spPr>
          <a:xfrm>
            <a:off x="2831308" y="5427434"/>
            <a:ext cx="1738312" cy="230832"/>
          </a:xfrm>
          <a:prstGeom prst="rect">
            <a:avLst/>
          </a:prstGeom>
          <a:noFill/>
        </p:spPr>
        <p:txBody>
          <a:bodyPr wrap="square" rtlCol="0">
            <a:spAutoFit/>
          </a:bodyPr>
          <a:lstStyle/>
          <a:p>
            <a:r>
              <a:rPr lang="en-GB" sz="900"/>
              <a:t>Image source: </a:t>
            </a:r>
            <a:r>
              <a:rPr lang="en-GB" sz="900">
                <a:hlinkClick r:id="rId4"/>
              </a:rPr>
              <a:t>UKHSA (2025)</a:t>
            </a:r>
            <a:endParaRPr lang="en-GB" sz="900"/>
          </a:p>
        </p:txBody>
      </p:sp>
      <p:pic>
        <p:nvPicPr>
          <p:cNvPr id="9" name="Picture 8">
            <a:extLst>
              <a:ext uri="{FF2B5EF4-FFF2-40B4-BE49-F238E27FC236}">
                <a16:creationId xmlns:a16="http://schemas.microsoft.com/office/drawing/2014/main" id="{10447634-9ED0-6758-6E46-DB5048EEEA87}"/>
              </a:ext>
            </a:extLst>
          </p:cNvPr>
          <p:cNvPicPr>
            <a:picLocks noChangeAspect="1"/>
          </p:cNvPicPr>
          <p:nvPr/>
        </p:nvPicPr>
        <p:blipFill>
          <a:blip r:embed="rId5"/>
          <a:stretch>
            <a:fillRect/>
          </a:stretch>
        </p:blipFill>
        <p:spPr>
          <a:xfrm>
            <a:off x="1952625" y="2714600"/>
            <a:ext cx="3636774" cy="2628994"/>
          </a:xfrm>
          <a:prstGeom prst="rect">
            <a:avLst/>
          </a:prstGeom>
          <a:ln w="28575">
            <a:solidFill>
              <a:schemeClr val="tx1"/>
            </a:solidFill>
          </a:ln>
        </p:spPr>
      </p:pic>
      <p:sp>
        <p:nvSpPr>
          <p:cNvPr id="16" name="Arrow: Right 15">
            <a:extLst>
              <a:ext uri="{FF2B5EF4-FFF2-40B4-BE49-F238E27FC236}">
                <a16:creationId xmlns:a16="http://schemas.microsoft.com/office/drawing/2014/main" id="{422FCA80-79A9-53A1-2790-50493DFBD121}"/>
              </a:ext>
            </a:extLst>
          </p:cNvPr>
          <p:cNvSpPr/>
          <p:nvPr/>
        </p:nvSpPr>
        <p:spPr>
          <a:xfrm>
            <a:off x="776287" y="4743095"/>
            <a:ext cx="1628775" cy="365125"/>
          </a:xfrm>
          <a:prstGeom prst="rightArrow">
            <a:avLst/>
          </a:prstGeom>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28048996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4012AEC-A0E4-B5EB-B717-BEB92F2C4E9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4A6DB12-6E48-D2B7-7304-74549A60EC93}"/>
              </a:ext>
            </a:extLst>
          </p:cNvPr>
          <p:cNvSpPr>
            <a:spLocks noGrp="1"/>
          </p:cNvSpPr>
          <p:nvPr>
            <p:ph type="title"/>
          </p:nvPr>
        </p:nvSpPr>
        <p:spPr>
          <a:xfrm>
            <a:off x="173366" y="365126"/>
            <a:ext cx="11670972" cy="649288"/>
          </a:xfrm>
        </p:spPr>
        <p:txBody>
          <a:bodyPr/>
          <a:lstStyle/>
          <a:p>
            <a:r>
              <a:rPr lang="en-GB" sz="3600" b="1"/>
              <a:t>Pneumovax 23</a:t>
            </a:r>
            <a:r>
              <a:rPr lang="en-GB" sz="3600" b="1" baseline="30000"/>
              <a:t>® </a:t>
            </a:r>
            <a:r>
              <a:rPr lang="en-GB" sz="3600" b="1"/>
              <a:t>vaccine</a:t>
            </a:r>
          </a:p>
        </p:txBody>
      </p:sp>
      <p:sp>
        <p:nvSpPr>
          <p:cNvPr id="3" name="Content Placeholder 2">
            <a:extLst>
              <a:ext uri="{FF2B5EF4-FFF2-40B4-BE49-F238E27FC236}">
                <a16:creationId xmlns:a16="http://schemas.microsoft.com/office/drawing/2014/main" id="{E166218D-6477-DCEF-2DD5-1134AD217F94}"/>
              </a:ext>
            </a:extLst>
          </p:cNvPr>
          <p:cNvSpPr>
            <a:spLocks noGrp="1"/>
          </p:cNvSpPr>
          <p:nvPr>
            <p:ph idx="1"/>
          </p:nvPr>
        </p:nvSpPr>
        <p:spPr>
          <a:xfrm>
            <a:off x="347662" y="1014414"/>
            <a:ext cx="6096570" cy="4766446"/>
          </a:xfrm>
        </p:spPr>
        <p:txBody>
          <a:bodyPr lIns="91440" tIns="45720" rIns="91440" bIns="45720" anchor="t"/>
          <a:lstStyle/>
          <a:p>
            <a:r>
              <a:rPr lang="en-GB" sz="1800" dirty="0"/>
              <a:t>Full product name: Pneumovax 23</a:t>
            </a:r>
            <a:r>
              <a:rPr lang="en-GB" sz="1800" baseline="30000" dirty="0"/>
              <a:t>®</a:t>
            </a:r>
            <a:r>
              <a:rPr lang="en-GB" sz="1800" dirty="0"/>
              <a:t> solution for injection in pre-filled syringe</a:t>
            </a:r>
          </a:p>
          <a:p>
            <a:r>
              <a:rPr lang="en-GB" sz="1800" dirty="0"/>
              <a:t>Type of vaccine: Pneumococcal polysaccharide vaccine</a:t>
            </a:r>
          </a:p>
          <a:p>
            <a:r>
              <a:rPr lang="en-GB" sz="1800" dirty="0"/>
              <a:t>Manufactured by: Pfizer Limited</a:t>
            </a:r>
          </a:p>
          <a:p>
            <a:r>
              <a:rPr lang="en-GB" sz="1800" dirty="0"/>
              <a:t>Black triangle medicine: No</a:t>
            </a:r>
          </a:p>
          <a:p>
            <a:r>
              <a:rPr lang="en-GB" sz="1800" dirty="0"/>
              <a:t>The tip cap is isoprene bromobutyl blend-polyisoprene or styrene-butadiene rubber</a:t>
            </a:r>
          </a:p>
          <a:p>
            <a:r>
              <a:rPr lang="en-GB" sz="1800" dirty="0"/>
              <a:t>The plunger stopper is bromobutyl elastomer</a:t>
            </a:r>
          </a:p>
          <a:p>
            <a:r>
              <a:rPr lang="en-GB" sz="1800" dirty="0">
                <a:cs typeface="Arial"/>
              </a:rPr>
              <a:t>Considered latex free</a:t>
            </a:r>
          </a:p>
          <a:p>
            <a:r>
              <a:rPr lang="en-GB" sz="1800" b="1" dirty="0"/>
              <a:t>Pneumovax 23</a:t>
            </a:r>
            <a:r>
              <a:rPr lang="en-GB" sz="1800" b="1" baseline="30000" dirty="0"/>
              <a:t>® </a:t>
            </a:r>
            <a:r>
              <a:rPr lang="en-GB" sz="1800" b="1" dirty="0"/>
              <a:t>is licensed for IM or subcutaneous  injection</a:t>
            </a:r>
            <a:endParaRPr lang="en-GB" sz="1800" dirty="0">
              <a:cs typeface="Arial"/>
            </a:endParaRPr>
          </a:p>
          <a:p>
            <a:r>
              <a:rPr lang="en-GB" sz="1800" dirty="0">
                <a:cs typeface="Arial"/>
              </a:rPr>
              <a:t>Once stock depleted PPV23 will no longer be available to order on </a:t>
            </a:r>
            <a:r>
              <a:rPr lang="en-GB" sz="1800" b="1" dirty="0">
                <a:cs typeface="Arial"/>
              </a:rPr>
              <a:t>ImmForm.</a:t>
            </a:r>
            <a:r>
              <a:rPr lang="en-GB" sz="1800" dirty="0">
                <a:cs typeface="Arial"/>
              </a:rPr>
              <a:t> Local stocks of </a:t>
            </a:r>
            <a:r>
              <a:rPr lang="en-GB" sz="1800" b="1" dirty="0">
                <a:cs typeface="Arial"/>
              </a:rPr>
              <a:t>PPV23 should be routinely used first for the over 65 and clinical risk groups* to exhaust stock. </a:t>
            </a:r>
          </a:p>
        </p:txBody>
      </p:sp>
      <p:sp>
        <p:nvSpPr>
          <p:cNvPr id="5" name="Slide Number Placeholder 4">
            <a:extLst>
              <a:ext uri="{FF2B5EF4-FFF2-40B4-BE49-F238E27FC236}">
                <a16:creationId xmlns:a16="http://schemas.microsoft.com/office/drawing/2014/main" id="{5AC5F281-03AD-6AFA-014A-C305258851A4}"/>
              </a:ext>
            </a:extLst>
          </p:cNvPr>
          <p:cNvSpPr>
            <a:spLocks noGrp="1"/>
          </p:cNvSpPr>
          <p:nvPr>
            <p:ph type="sldNum" sz="quarter" idx="12"/>
          </p:nvPr>
        </p:nvSpPr>
        <p:spPr/>
        <p:txBody>
          <a:bodyPr/>
          <a:lstStyle/>
          <a:p>
            <a:fld id="{561D0CCE-8DCC-44DC-A653-AE62B1D84A52}" type="slidenum">
              <a:rPr lang="en-GB" smtClean="0"/>
              <a:pPr/>
              <a:t>27</a:t>
            </a:fld>
            <a:endParaRPr lang="en-GB"/>
          </a:p>
        </p:txBody>
      </p:sp>
      <p:sp>
        <p:nvSpPr>
          <p:cNvPr id="6" name="Footer Placeholder 3">
            <a:extLst>
              <a:ext uri="{FF2B5EF4-FFF2-40B4-BE49-F238E27FC236}">
                <a16:creationId xmlns:a16="http://schemas.microsoft.com/office/drawing/2014/main" id="{8EA8E5EF-F2AF-AE47-ECC5-8563158DB10C}"/>
              </a:ext>
            </a:extLst>
          </p:cNvPr>
          <p:cNvSpPr>
            <a:spLocks noGrp="1"/>
          </p:cNvSpPr>
          <p:nvPr>
            <p:ph type="ftr" sz="quarter" idx="11"/>
          </p:nvPr>
        </p:nvSpPr>
        <p:spPr>
          <a:xfrm>
            <a:off x="173366" y="6356350"/>
            <a:ext cx="7315200" cy="365125"/>
          </a:xfrm>
        </p:spPr>
        <p:txBody>
          <a:bodyPr/>
          <a:lstStyle/>
          <a:p>
            <a:r>
              <a:rPr lang="en-GB" sz="1400">
                <a:solidFill>
                  <a:srgbClr val="FFFFFF"/>
                </a:solidFill>
                <a:cs typeface="Arial"/>
              </a:rPr>
              <a:t>Vaccination against Pneumococcal disease </a:t>
            </a:r>
            <a:endParaRPr lang="en-US" sz="1400" b="0">
              <a:cs typeface="Arial"/>
            </a:endParaRPr>
          </a:p>
          <a:p>
            <a:endParaRPr lang="en-GB" sz="1100" b="0">
              <a:solidFill>
                <a:srgbClr val="FFFFFF"/>
              </a:solidFill>
              <a:cs typeface="Arial"/>
            </a:endParaRPr>
          </a:p>
          <a:p>
            <a:endParaRPr lang="en-GB"/>
          </a:p>
        </p:txBody>
      </p:sp>
      <p:sp>
        <p:nvSpPr>
          <p:cNvPr id="9" name="TextBox 8">
            <a:extLst>
              <a:ext uri="{FF2B5EF4-FFF2-40B4-BE49-F238E27FC236}">
                <a16:creationId xmlns:a16="http://schemas.microsoft.com/office/drawing/2014/main" id="{589103AD-7C23-8C37-3361-50BA0B8F0465}"/>
              </a:ext>
            </a:extLst>
          </p:cNvPr>
          <p:cNvSpPr txBox="1"/>
          <p:nvPr/>
        </p:nvSpPr>
        <p:spPr>
          <a:xfrm>
            <a:off x="6452422" y="5411528"/>
            <a:ext cx="5495109" cy="369332"/>
          </a:xfrm>
          <a:prstGeom prst="rect">
            <a:avLst/>
          </a:prstGeom>
        </p:spPr>
        <p:style>
          <a:lnRef idx="2">
            <a:schemeClr val="dk1"/>
          </a:lnRef>
          <a:fillRef idx="1">
            <a:schemeClr val="lt1"/>
          </a:fillRef>
          <a:effectRef idx="0">
            <a:schemeClr val="dk1"/>
          </a:effectRef>
          <a:fontRef idx="minor">
            <a:schemeClr val="dk1"/>
          </a:fontRef>
        </p:style>
        <p:txBody>
          <a:bodyPr wrap="square" lIns="91440" tIns="45720" rIns="91440" bIns="45720" rtlCol="0" anchor="t">
            <a:spAutoFit/>
          </a:bodyPr>
          <a:lstStyle/>
          <a:p>
            <a:pPr algn="ctr"/>
            <a:r>
              <a:rPr lang="en-GB" dirty="0"/>
              <a:t>Refer to </a:t>
            </a:r>
            <a:r>
              <a:rPr lang="en-GB" dirty="0">
                <a:hlinkClick r:id="rId3"/>
              </a:rPr>
              <a:t>SmPC</a:t>
            </a:r>
            <a:r>
              <a:rPr lang="en-GB" dirty="0"/>
              <a:t> for vaccine contents and excipients</a:t>
            </a:r>
          </a:p>
        </p:txBody>
      </p:sp>
      <p:pic>
        <p:nvPicPr>
          <p:cNvPr id="7" name="Picture 6">
            <a:extLst>
              <a:ext uri="{FF2B5EF4-FFF2-40B4-BE49-F238E27FC236}">
                <a16:creationId xmlns:a16="http://schemas.microsoft.com/office/drawing/2014/main" id="{C80ED723-333B-6C49-5913-C6F4CA3611F2}"/>
              </a:ext>
            </a:extLst>
          </p:cNvPr>
          <p:cNvPicPr>
            <a:picLocks noChangeAspect="1"/>
          </p:cNvPicPr>
          <p:nvPr/>
        </p:nvPicPr>
        <p:blipFill>
          <a:blip r:embed="rId4"/>
          <a:stretch>
            <a:fillRect/>
          </a:stretch>
        </p:blipFill>
        <p:spPr>
          <a:xfrm>
            <a:off x="6591870" y="2131488"/>
            <a:ext cx="5092962" cy="2254366"/>
          </a:xfrm>
          <a:prstGeom prst="rect">
            <a:avLst/>
          </a:prstGeom>
          <a:ln w="28575">
            <a:solidFill>
              <a:schemeClr val="tx1"/>
            </a:solidFill>
          </a:ln>
        </p:spPr>
      </p:pic>
      <p:sp>
        <p:nvSpPr>
          <p:cNvPr id="8" name="TextBox 7">
            <a:extLst>
              <a:ext uri="{FF2B5EF4-FFF2-40B4-BE49-F238E27FC236}">
                <a16:creationId xmlns:a16="http://schemas.microsoft.com/office/drawing/2014/main" id="{139E57C7-008F-49D8-8402-2884AA346702}"/>
              </a:ext>
            </a:extLst>
          </p:cNvPr>
          <p:cNvSpPr txBox="1"/>
          <p:nvPr/>
        </p:nvSpPr>
        <p:spPr>
          <a:xfrm>
            <a:off x="7847713" y="4530188"/>
            <a:ext cx="2581276" cy="307777"/>
          </a:xfrm>
          <a:prstGeom prst="rect">
            <a:avLst/>
          </a:prstGeom>
          <a:noFill/>
        </p:spPr>
        <p:txBody>
          <a:bodyPr wrap="square" rtlCol="0">
            <a:spAutoFit/>
          </a:bodyPr>
          <a:lstStyle/>
          <a:p>
            <a:r>
              <a:rPr lang="en-GB" sz="1400"/>
              <a:t>Image source: </a:t>
            </a:r>
            <a:r>
              <a:rPr lang="en-GB" sz="1400">
                <a:hlinkClick r:id="rId5"/>
              </a:rPr>
              <a:t>UKHSA (2025)</a:t>
            </a:r>
            <a:endParaRPr lang="en-GB" sz="1400"/>
          </a:p>
        </p:txBody>
      </p:sp>
    </p:spTree>
    <p:extLst>
      <p:ext uri="{BB962C8B-B14F-4D97-AF65-F5344CB8AC3E}">
        <p14:creationId xmlns:p14="http://schemas.microsoft.com/office/powerpoint/2010/main" val="312511602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47E8D84-17B5-EC47-9271-439956A5F6E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D217E0D-5792-F8CA-1B54-41AAD723890A}"/>
              </a:ext>
            </a:extLst>
          </p:cNvPr>
          <p:cNvSpPr>
            <a:spLocks noGrp="1"/>
          </p:cNvSpPr>
          <p:nvPr>
            <p:ph type="title"/>
          </p:nvPr>
        </p:nvSpPr>
        <p:spPr>
          <a:xfrm>
            <a:off x="838200" y="216257"/>
            <a:ext cx="10515600" cy="672039"/>
          </a:xfrm>
        </p:spPr>
        <p:txBody>
          <a:bodyPr/>
          <a:lstStyle/>
          <a:p>
            <a:r>
              <a:rPr lang="en-GB" b="1"/>
              <a:t>Pneumovax 23</a:t>
            </a:r>
            <a:r>
              <a:rPr lang="en-GB" b="1" baseline="30000"/>
              <a:t>®</a:t>
            </a:r>
            <a:r>
              <a:rPr lang="en-GB" b="1"/>
              <a:t> vaccine composition and excipients </a:t>
            </a:r>
          </a:p>
        </p:txBody>
      </p:sp>
      <p:sp>
        <p:nvSpPr>
          <p:cNvPr id="5" name="Slide Number Placeholder 4">
            <a:extLst>
              <a:ext uri="{FF2B5EF4-FFF2-40B4-BE49-F238E27FC236}">
                <a16:creationId xmlns:a16="http://schemas.microsoft.com/office/drawing/2014/main" id="{2AD398C0-1270-9E8F-653D-931F44BF518A}"/>
              </a:ext>
            </a:extLst>
          </p:cNvPr>
          <p:cNvSpPr>
            <a:spLocks noGrp="1"/>
          </p:cNvSpPr>
          <p:nvPr>
            <p:ph type="sldNum" sz="quarter" idx="12"/>
          </p:nvPr>
        </p:nvSpPr>
        <p:spPr/>
        <p:txBody>
          <a:bodyPr/>
          <a:lstStyle/>
          <a:p>
            <a:fld id="{561D0CCE-8DCC-44DC-A653-AE62B1D84A52}" type="slidenum">
              <a:rPr lang="en-GB" smtClean="0"/>
              <a:pPr/>
              <a:t>28</a:t>
            </a:fld>
            <a:endParaRPr lang="en-GB"/>
          </a:p>
        </p:txBody>
      </p:sp>
      <p:sp>
        <p:nvSpPr>
          <p:cNvPr id="6" name="Footer Placeholder 3">
            <a:extLst>
              <a:ext uri="{FF2B5EF4-FFF2-40B4-BE49-F238E27FC236}">
                <a16:creationId xmlns:a16="http://schemas.microsoft.com/office/drawing/2014/main" id="{1A512644-C205-2EDC-FE9C-199C95E047C7}"/>
              </a:ext>
            </a:extLst>
          </p:cNvPr>
          <p:cNvSpPr>
            <a:spLocks noGrp="1"/>
          </p:cNvSpPr>
          <p:nvPr>
            <p:ph type="ftr" sz="quarter" idx="11"/>
          </p:nvPr>
        </p:nvSpPr>
        <p:spPr>
          <a:xfrm>
            <a:off x="173366" y="6356350"/>
            <a:ext cx="7315200" cy="365125"/>
          </a:xfrm>
        </p:spPr>
        <p:txBody>
          <a:bodyPr/>
          <a:lstStyle/>
          <a:p>
            <a:r>
              <a:rPr lang="en-GB" sz="1400">
                <a:solidFill>
                  <a:srgbClr val="FFFFFF"/>
                </a:solidFill>
                <a:cs typeface="Arial"/>
              </a:rPr>
              <a:t>Vaccination against Pneumococcal disease </a:t>
            </a:r>
            <a:endParaRPr lang="en-US" sz="1400" b="0">
              <a:cs typeface="Arial"/>
            </a:endParaRPr>
          </a:p>
          <a:p>
            <a:endParaRPr lang="en-GB" sz="1100" b="0">
              <a:solidFill>
                <a:srgbClr val="FFFFFF"/>
              </a:solidFill>
              <a:cs typeface="Arial"/>
            </a:endParaRPr>
          </a:p>
          <a:p>
            <a:endParaRPr lang="en-GB"/>
          </a:p>
        </p:txBody>
      </p:sp>
      <p:sp>
        <p:nvSpPr>
          <p:cNvPr id="16" name="TextBox 15">
            <a:extLst>
              <a:ext uri="{FF2B5EF4-FFF2-40B4-BE49-F238E27FC236}">
                <a16:creationId xmlns:a16="http://schemas.microsoft.com/office/drawing/2014/main" id="{E247214B-E976-BFC4-C299-8BEE1BADEDB2}"/>
              </a:ext>
            </a:extLst>
          </p:cNvPr>
          <p:cNvSpPr txBox="1"/>
          <p:nvPr/>
        </p:nvSpPr>
        <p:spPr>
          <a:xfrm>
            <a:off x="838200" y="2851644"/>
            <a:ext cx="3777393" cy="2677656"/>
          </a:xfrm>
          <a:prstGeom prst="rect">
            <a:avLst/>
          </a:prstGeom>
          <a:ln w="28575"/>
        </p:spPr>
        <p:style>
          <a:lnRef idx="2">
            <a:schemeClr val="dk1"/>
          </a:lnRef>
          <a:fillRef idx="1">
            <a:schemeClr val="lt1"/>
          </a:fillRef>
          <a:effectRef idx="0">
            <a:schemeClr val="dk1"/>
          </a:effectRef>
          <a:fontRef idx="minor">
            <a:schemeClr val="dk1"/>
          </a:fontRef>
        </p:style>
        <p:txBody>
          <a:bodyPr wrap="square" lIns="91440" tIns="45720" rIns="91440" bIns="45720" rtlCol="0" anchor="t">
            <a:spAutoFit/>
          </a:bodyPr>
          <a:lstStyle/>
          <a:p>
            <a:r>
              <a:rPr lang="en-GB"/>
              <a:t>Pneumovax 23</a:t>
            </a:r>
            <a:r>
              <a:rPr lang="en-GB" baseline="30000"/>
              <a:t>®</a:t>
            </a:r>
            <a:r>
              <a:rPr lang="en-GB"/>
              <a:t> contains the following </a:t>
            </a:r>
            <a:r>
              <a:rPr lang="en-GB" b="1"/>
              <a:t>excipients</a:t>
            </a:r>
            <a:r>
              <a:rPr lang="en-GB"/>
              <a:t>:</a:t>
            </a:r>
          </a:p>
          <a:p>
            <a:pPr marL="285750" indent="-285750">
              <a:buFont typeface="Arial" panose="020B0604020202020204" pitchFamily="34" charset="0"/>
              <a:buChar char="•"/>
            </a:pPr>
            <a:endParaRPr lang="en-GB"/>
          </a:p>
          <a:p>
            <a:pPr marL="742950" lvl="1" indent="-285750">
              <a:buFont typeface="Arial" panose="020B0604020202020204" pitchFamily="34" charset="0"/>
              <a:buChar char="•"/>
            </a:pPr>
            <a:r>
              <a:rPr lang="en-GB"/>
              <a:t>Phenol</a:t>
            </a:r>
          </a:p>
          <a:p>
            <a:pPr marL="742950" lvl="1" indent="-285750">
              <a:buFont typeface="Arial" panose="020B0604020202020204" pitchFamily="34" charset="0"/>
              <a:buChar char="•"/>
            </a:pPr>
            <a:r>
              <a:rPr lang="en-GB"/>
              <a:t>Sodium chloride</a:t>
            </a:r>
          </a:p>
          <a:p>
            <a:pPr marL="742950" lvl="1" indent="-285750">
              <a:buFont typeface="Arial" panose="020B0604020202020204" pitchFamily="34" charset="0"/>
              <a:buChar char="•"/>
            </a:pPr>
            <a:r>
              <a:rPr lang="en-GB"/>
              <a:t>Water for injections</a:t>
            </a:r>
          </a:p>
          <a:p>
            <a:pPr marL="742950" lvl="1" indent="-285750">
              <a:buFont typeface="Arial" panose="020B0604020202020204" pitchFamily="34" charset="0"/>
              <a:buChar char="•"/>
            </a:pPr>
            <a:endParaRPr lang="en-GB">
              <a:cs typeface="Arial"/>
            </a:endParaRPr>
          </a:p>
          <a:p>
            <a:r>
              <a:rPr lang="en-GB" sz="1400" b="1">
                <a:cs typeface="Arial"/>
              </a:rPr>
              <a:t>Excipient(s) with known effect:</a:t>
            </a:r>
            <a:endParaRPr lang="en-GB" sz="1400">
              <a:cs typeface="Arial"/>
            </a:endParaRPr>
          </a:p>
          <a:p>
            <a:r>
              <a:rPr lang="en-GB" sz="1400">
                <a:cs typeface="Arial"/>
              </a:rPr>
              <a:t>Sodium less than 1 mmol (23 mg) per dosage unit.</a:t>
            </a:r>
            <a:endParaRPr lang="en-GB"/>
          </a:p>
        </p:txBody>
      </p:sp>
      <p:sp>
        <p:nvSpPr>
          <p:cNvPr id="18" name="TextBox 17">
            <a:extLst>
              <a:ext uri="{FF2B5EF4-FFF2-40B4-BE49-F238E27FC236}">
                <a16:creationId xmlns:a16="http://schemas.microsoft.com/office/drawing/2014/main" id="{FDD63A9D-4ED1-B4A4-636A-25FCFA97E0AF}"/>
              </a:ext>
            </a:extLst>
          </p:cNvPr>
          <p:cNvSpPr txBox="1"/>
          <p:nvPr/>
        </p:nvSpPr>
        <p:spPr>
          <a:xfrm>
            <a:off x="6329589" y="3533338"/>
            <a:ext cx="4557712" cy="646331"/>
          </a:xfrm>
          <a:prstGeom prst="rect">
            <a:avLst/>
          </a:prstGeom>
          <a:ln w="28575">
            <a:solidFill>
              <a:srgbClr val="FF0000"/>
            </a:solidFill>
          </a:ln>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GB" b="1" dirty="0"/>
              <a:t>Expiry date of latest PPV23 batch: </a:t>
            </a:r>
          </a:p>
          <a:p>
            <a:pPr algn="ctr"/>
            <a:r>
              <a:rPr lang="en-GB" b="1" dirty="0"/>
              <a:t>31 December 2026</a:t>
            </a:r>
          </a:p>
        </p:txBody>
      </p:sp>
      <p:sp>
        <p:nvSpPr>
          <p:cNvPr id="3" name="TextBox 2">
            <a:extLst>
              <a:ext uri="{FF2B5EF4-FFF2-40B4-BE49-F238E27FC236}">
                <a16:creationId xmlns:a16="http://schemas.microsoft.com/office/drawing/2014/main" id="{128DA241-E0A3-F92A-5524-DE8D98B70C84}"/>
              </a:ext>
            </a:extLst>
          </p:cNvPr>
          <p:cNvSpPr txBox="1"/>
          <p:nvPr/>
        </p:nvSpPr>
        <p:spPr>
          <a:xfrm>
            <a:off x="7304433" y="5247532"/>
            <a:ext cx="2854489" cy="36933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GB" dirty="0"/>
              <a:t>Pneumococcal 23</a:t>
            </a:r>
            <a:r>
              <a:rPr lang="en-GB" baseline="30000" dirty="0"/>
              <a:t>®</a:t>
            </a:r>
            <a:r>
              <a:rPr lang="en-GB" dirty="0"/>
              <a:t> </a:t>
            </a:r>
            <a:r>
              <a:rPr lang="en-GB" dirty="0">
                <a:hlinkClick r:id="rId2"/>
              </a:rPr>
              <a:t>SmPC</a:t>
            </a:r>
            <a:endParaRPr lang="en-GB" dirty="0"/>
          </a:p>
        </p:txBody>
      </p:sp>
      <p:graphicFrame>
        <p:nvGraphicFramePr>
          <p:cNvPr id="4" name="Table 3">
            <a:extLst>
              <a:ext uri="{FF2B5EF4-FFF2-40B4-BE49-F238E27FC236}">
                <a16:creationId xmlns:a16="http://schemas.microsoft.com/office/drawing/2014/main" id="{F1084D26-D94C-D398-D3F4-D179C8B26DC3}"/>
              </a:ext>
            </a:extLst>
          </p:cNvPr>
          <p:cNvGraphicFramePr>
            <a:graphicFrameLocks noGrp="1"/>
          </p:cNvGraphicFramePr>
          <p:nvPr>
            <p:extLst>
              <p:ext uri="{D42A27DB-BD31-4B8C-83A1-F6EECF244321}">
                <p14:modId xmlns:p14="http://schemas.microsoft.com/office/powerpoint/2010/main" val="2819698543"/>
              </p:ext>
            </p:extLst>
          </p:nvPr>
        </p:nvGraphicFramePr>
        <p:xfrm>
          <a:off x="843280" y="1610468"/>
          <a:ext cx="10205719" cy="949960"/>
        </p:xfrm>
        <a:graphic>
          <a:graphicData uri="http://schemas.openxmlformats.org/drawingml/2006/table">
            <a:tbl>
              <a:tblPr firstRow="1" bandRow="1">
                <a:tableStyleId>{5C22544A-7EE6-4342-B048-85BDC9FD1C3A}</a:tableStyleId>
              </a:tblPr>
              <a:tblGrid>
                <a:gridCol w="2966720">
                  <a:extLst>
                    <a:ext uri="{9D8B030D-6E8A-4147-A177-3AD203B41FA5}">
                      <a16:colId xmlns:a16="http://schemas.microsoft.com/office/drawing/2014/main" val="2142974018"/>
                    </a:ext>
                  </a:extLst>
                </a:gridCol>
                <a:gridCol w="2519680">
                  <a:extLst>
                    <a:ext uri="{9D8B030D-6E8A-4147-A177-3AD203B41FA5}">
                      <a16:colId xmlns:a16="http://schemas.microsoft.com/office/drawing/2014/main" val="170998828"/>
                    </a:ext>
                  </a:extLst>
                </a:gridCol>
                <a:gridCol w="4719319">
                  <a:extLst>
                    <a:ext uri="{9D8B030D-6E8A-4147-A177-3AD203B41FA5}">
                      <a16:colId xmlns:a16="http://schemas.microsoft.com/office/drawing/2014/main" val="1063815412"/>
                    </a:ext>
                  </a:extLst>
                </a:gridCol>
              </a:tblGrid>
              <a:tr h="370840">
                <a:tc>
                  <a:txBody>
                    <a:bodyPr/>
                    <a:lstStyle/>
                    <a:p>
                      <a:r>
                        <a:rPr lang="en-GB"/>
                        <a:t>Vaccine type</a:t>
                      </a:r>
                    </a:p>
                  </a:txBody>
                  <a:tcPr/>
                </a:tc>
                <a:tc>
                  <a:txBody>
                    <a:bodyPr/>
                    <a:lstStyle/>
                    <a:p>
                      <a:r>
                        <a:rPr lang="en-GB"/>
                        <a:t>Licensed vaccine</a:t>
                      </a:r>
                    </a:p>
                  </a:txBody>
                  <a:tcPr/>
                </a:tc>
                <a:tc>
                  <a:txBody>
                    <a:bodyPr/>
                    <a:lstStyle/>
                    <a:p>
                      <a:r>
                        <a:rPr lang="en-GB"/>
                        <a:t>Serotypes covered</a:t>
                      </a:r>
                    </a:p>
                  </a:txBody>
                  <a:tcPr/>
                </a:tc>
                <a:extLst>
                  <a:ext uri="{0D108BD9-81ED-4DB2-BD59-A6C34878D82A}">
                    <a16:rowId xmlns:a16="http://schemas.microsoft.com/office/drawing/2014/main" val="1539992362"/>
                  </a:ext>
                </a:extLst>
              </a:tr>
              <a:tr h="370840">
                <a:tc>
                  <a:txBody>
                    <a:bodyPr/>
                    <a:lstStyle/>
                    <a:p>
                      <a:r>
                        <a:rPr lang="en-GB" sz="1600"/>
                        <a:t>Pneumococcal polysaccharide vaccine (PPV23)</a:t>
                      </a:r>
                    </a:p>
                  </a:txBody>
                  <a:tcPr/>
                </a:tc>
                <a:tc>
                  <a:txBody>
                    <a:bodyPr/>
                    <a:lstStyle/>
                    <a:p>
                      <a:r>
                        <a:rPr lang="en-GB" sz="1600"/>
                        <a:t>Pneumococcal Polysaccharide Vaccine®</a:t>
                      </a:r>
                    </a:p>
                  </a:txBody>
                  <a:tcPr/>
                </a:tc>
                <a:tc>
                  <a:txBody>
                    <a:bodyPr/>
                    <a:lstStyle/>
                    <a:p>
                      <a:r>
                        <a:rPr lang="pt-BR" sz="1400"/>
                        <a:t>1, 2, 3, 4, 5, 6B, 7F, 8, 9N, 9V, 10A, 11A, 12F, 14, 15B, 17F, 18C, 19F, 19A, 20, 22F, 23F, 33F</a:t>
                      </a:r>
                      <a:endParaRPr lang="en-GB" sz="1400"/>
                    </a:p>
                  </a:txBody>
                  <a:tcPr/>
                </a:tc>
                <a:extLst>
                  <a:ext uri="{0D108BD9-81ED-4DB2-BD59-A6C34878D82A}">
                    <a16:rowId xmlns:a16="http://schemas.microsoft.com/office/drawing/2014/main" val="2034633158"/>
                  </a:ext>
                </a:extLst>
              </a:tr>
            </a:tbl>
          </a:graphicData>
        </a:graphic>
      </p:graphicFrame>
    </p:spTree>
    <p:extLst>
      <p:ext uri="{BB962C8B-B14F-4D97-AF65-F5344CB8AC3E}">
        <p14:creationId xmlns:p14="http://schemas.microsoft.com/office/powerpoint/2010/main" val="286662161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231AFAD-FAC0-3A08-05E6-1B387E8F010A}"/>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E5AC6CA5-73D5-6FBD-A6BE-103E3BEFC529}"/>
              </a:ext>
            </a:extLst>
          </p:cNvPr>
          <p:cNvSpPr>
            <a:spLocks noGrp="1"/>
          </p:cNvSpPr>
          <p:nvPr>
            <p:ph type="body" sz="quarter" idx="10"/>
          </p:nvPr>
        </p:nvSpPr>
        <p:spPr>
          <a:xfrm>
            <a:off x="2575718" y="3199620"/>
            <a:ext cx="7040563" cy="719137"/>
          </a:xfrm>
        </p:spPr>
        <p:txBody>
          <a:bodyPr>
            <a:normAutofit/>
          </a:bodyPr>
          <a:lstStyle/>
          <a:p>
            <a:r>
              <a:rPr lang="en-GB" sz="4000"/>
              <a:t>Vaccine administration</a:t>
            </a:r>
          </a:p>
        </p:txBody>
      </p:sp>
    </p:spTree>
    <p:extLst>
      <p:ext uri="{BB962C8B-B14F-4D97-AF65-F5344CB8AC3E}">
        <p14:creationId xmlns:p14="http://schemas.microsoft.com/office/powerpoint/2010/main" val="22653075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888206"/>
          </a:xfrm>
        </p:spPr>
        <p:txBody>
          <a:bodyPr/>
          <a:lstStyle/>
          <a:p>
            <a:r>
              <a:rPr kumimoji="0" lang="en-GB" sz="4000" b="1" i="0" u="none" strike="noStrike" kern="1200" cap="none" spc="0" normalizeH="0" baseline="0" noProof="0">
                <a:ln>
                  <a:noFill/>
                </a:ln>
                <a:solidFill>
                  <a:srgbClr val="002060"/>
                </a:solidFill>
                <a:effectLst/>
                <a:uLnTx/>
                <a:uFillTx/>
                <a:latin typeface="Arial"/>
                <a:ea typeface="+mj-ea"/>
                <a:cs typeface="+mj-cs"/>
              </a:rPr>
              <a:t>Acknowledgements</a:t>
            </a:r>
            <a:endParaRPr lang="en-GB" sz="4000">
              <a:solidFill>
                <a:srgbClr val="002060"/>
              </a:solidFill>
            </a:endParaRPr>
          </a:p>
        </p:txBody>
      </p:sp>
      <p:sp>
        <p:nvSpPr>
          <p:cNvPr id="7" name="Content Placeholder 6">
            <a:extLst>
              <a:ext uri="{FF2B5EF4-FFF2-40B4-BE49-F238E27FC236}">
                <a16:creationId xmlns:a16="http://schemas.microsoft.com/office/drawing/2014/main" id="{CAF437D5-AD1E-3FFD-048B-366259BEA642}"/>
              </a:ext>
            </a:extLst>
          </p:cNvPr>
          <p:cNvSpPr>
            <a:spLocks noGrp="1"/>
          </p:cNvSpPr>
          <p:nvPr>
            <p:ph idx="1"/>
          </p:nvPr>
        </p:nvSpPr>
        <p:spPr>
          <a:xfrm>
            <a:off x="838200" y="1609359"/>
            <a:ext cx="10515600" cy="4351338"/>
          </a:xfrm>
        </p:spPr>
        <p:txBody>
          <a:bodyPr lIns="91440" tIns="45720" rIns="91440" bIns="45720" anchor="t"/>
          <a:lstStyle/>
          <a:p>
            <a:pPr marL="285750" indent="-285750" algn="just">
              <a:lnSpc>
                <a:spcPct val="150000"/>
              </a:lnSpc>
              <a:buFont typeface="Arial" charset="0"/>
              <a:buChar char="•"/>
              <a:defRPr/>
            </a:pPr>
            <a:r>
              <a:rPr lang="en-GB" sz="1800">
                <a:ea typeface="Verdana"/>
                <a:cs typeface="Calibri"/>
              </a:rPr>
              <a:t>Vaccine Preventable Disease Programme (VPDP), Public Health Wales: </a:t>
            </a:r>
            <a:r>
              <a:rPr lang="en-GB" sz="1800">
                <a:hlinkClick r:id="rId2"/>
              </a:rPr>
              <a:t>Immunisation and Vaccines - Public Health Wales</a:t>
            </a:r>
            <a:endParaRPr lang="en-GB" sz="1800"/>
          </a:p>
          <a:p>
            <a:pPr marL="285750" indent="-285750" algn="just">
              <a:lnSpc>
                <a:spcPct val="150000"/>
              </a:lnSpc>
              <a:buFont typeface="Arial" charset="0"/>
              <a:buChar char="•"/>
              <a:defRPr/>
            </a:pPr>
            <a:r>
              <a:rPr lang="en-GB" sz="1800">
                <a:solidFill>
                  <a:srgbClr val="212A73"/>
                </a:solidFill>
                <a:ea typeface="Verdana"/>
              </a:rPr>
              <a:t>Vaccine Programme Wales (VPW)</a:t>
            </a:r>
            <a:endParaRPr lang="en-GB" sz="1800">
              <a:solidFill>
                <a:srgbClr val="212A73"/>
              </a:solidFill>
              <a:ea typeface="Verdana"/>
              <a:cs typeface="Arial"/>
            </a:endParaRPr>
          </a:p>
          <a:p>
            <a:pPr marL="285750" indent="-285750" algn="just">
              <a:lnSpc>
                <a:spcPct val="150000"/>
              </a:lnSpc>
              <a:buFont typeface="Arial" charset="0"/>
              <a:buChar char="•"/>
              <a:defRPr/>
            </a:pPr>
            <a:r>
              <a:rPr lang="en-GB" sz="1800">
                <a:ea typeface="Verdana"/>
                <a:cs typeface="Calibri"/>
              </a:rPr>
              <a:t>UK Health Security Agency: </a:t>
            </a:r>
            <a:r>
              <a:rPr lang="en-GB" sz="1800">
                <a:ea typeface="Verdana"/>
                <a:cs typeface="Calibri"/>
                <a:hlinkClick r:id="rId3"/>
              </a:rPr>
              <a:t>www.gov.uk/government/topics/public-health</a:t>
            </a:r>
            <a:endParaRPr lang="en-GB" sz="1800">
              <a:ea typeface="Verdana"/>
              <a:cs typeface="Calibri"/>
            </a:endParaRPr>
          </a:p>
          <a:p>
            <a:pPr marL="285750" indent="-285750" algn="just">
              <a:lnSpc>
                <a:spcPct val="150000"/>
              </a:lnSpc>
              <a:buFont typeface="Arial" charset="0"/>
              <a:buChar char="•"/>
              <a:defRPr/>
            </a:pPr>
            <a:r>
              <a:rPr lang="en-GB" sz="1800">
                <a:ea typeface="Verdana"/>
                <a:cs typeface="Calibri"/>
              </a:rPr>
              <a:t>Welsh Government </a:t>
            </a:r>
            <a:endParaRPr lang="en-GB" sz="1800">
              <a:ea typeface="Verdana" panose="020B0604030504040204" pitchFamily="34" charset="0"/>
              <a:cs typeface="Calibri" panose="020F0502020204030204" pitchFamily="34" charset="0"/>
            </a:endParaRPr>
          </a:p>
          <a:p>
            <a:pPr marL="0" indent="0" algn="just">
              <a:lnSpc>
                <a:spcPct val="150000"/>
              </a:lnSpc>
              <a:buNone/>
              <a:defRPr/>
            </a:pPr>
            <a:endParaRPr lang="en-GB" sz="1800">
              <a:highlight>
                <a:srgbClr val="FFFF00"/>
              </a:highlight>
              <a:ea typeface="Verdana" panose="020B0604030504040204" pitchFamily="34" charset="0"/>
              <a:cs typeface="Calibri" panose="020F0502020204030204" pitchFamily="34" charset="0"/>
            </a:endParaRPr>
          </a:p>
          <a:p>
            <a:pPr marL="0" indent="0" algn="just">
              <a:lnSpc>
                <a:spcPct val="150000"/>
              </a:lnSpc>
              <a:buNone/>
            </a:pPr>
            <a:endParaRPr lang="en-GB" sz="1800">
              <a:ea typeface="Verdana" panose="020B0604030504040204" pitchFamily="34" charset="0"/>
              <a:cs typeface="Calibri" panose="020F0502020204030204" pitchFamily="34" charset="0"/>
            </a:endParaRPr>
          </a:p>
          <a:p>
            <a:pPr marL="0" indent="0">
              <a:buNone/>
            </a:pPr>
            <a:endParaRPr lang="en-GB">
              <a:cs typeface="Arial"/>
            </a:endParaRPr>
          </a:p>
        </p:txBody>
      </p:sp>
      <p:sp>
        <p:nvSpPr>
          <p:cNvPr id="5" name="Slide Number Placeholder 4"/>
          <p:cNvSpPr>
            <a:spLocks noGrp="1"/>
          </p:cNvSpPr>
          <p:nvPr>
            <p:ph type="sldNum" sz="quarter" idx="12"/>
          </p:nvPr>
        </p:nvSpPr>
        <p:spPr/>
        <p:txBody>
          <a:bodyPr/>
          <a:lstStyle/>
          <a:p>
            <a:fld id="{561D0CCE-8DCC-44DC-A653-AE62B1D84A52}" type="slidenum">
              <a:rPr lang="en-GB" smtClean="0"/>
              <a:pPr/>
              <a:t>3</a:t>
            </a:fld>
            <a:endParaRPr lang="en-GB"/>
          </a:p>
        </p:txBody>
      </p:sp>
      <p:sp>
        <p:nvSpPr>
          <p:cNvPr id="3" name="Footer Placeholder 3">
            <a:extLst>
              <a:ext uri="{FF2B5EF4-FFF2-40B4-BE49-F238E27FC236}">
                <a16:creationId xmlns:a16="http://schemas.microsoft.com/office/drawing/2014/main" id="{A5428E48-D4CF-6A3B-6478-4E42A88FAD3D}"/>
              </a:ext>
            </a:extLst>
          </p:cNvPr>
          <p:cNvSpPr>
            <a:spLocks noGrp="1"/>
          </p:cNvSpPr>
          <p:nvPr>
            <p:ph type="ftr" sz="quarter" idx="11"/>
          </p:nvPr>
        </p:nvSpPr>
        <p:spPr>
          <a:xfrm>
            <a:off x="173366" y="6356350"/>
            <a:ext cx="7315200" cy="365125"/>
          </a:xfrm>
        </p:spPr>
        <p:txBody>
          <a:bodyPr/>
          <a:lstStyle/>
          <a:p>
            <a:r>
              <a:rPr lang="en-GB" sz="1400">
                <a:solidFill>
                  <a:srgbClr val="FFFFFF"/>
                </a:solidFill>
                <a:cs typeface="Arial"/>
              </a:rPr>
              <a:t>Vaccination against Pneumococcal disease </a:t>
            </a:r>
            <a:endParaRPr lang="en-US" sz="1400" b="0">
              <a:cs typeface="Arial"/>
            </a:endParaRPr>
          </a:p>
          <a:p>
            <a:endParaRPr lang="en-GB" sz="1100" b="0">
              <a:solidFill>
                <a:srgbClr val="FFFFFF"/>
              </a:solidFill>
              <a:cs typeface="Arial"/>
            </a:endParaRPr>
          </a:p>
          <a:p>
            <a:endParaRPr lang="en-GB"/>
          </a:p>
        </p:txBody>
      </p:sp>
    </p:spTree>
    <p:extLst>
      <p:ext uri="{BB962C8B-B14F-4D97-AF65-F5344CB8AC3E}">
        <p14:creationId xmlns:p14="http://schemas.microsoft.com/office/powerpoint/2010/main" val="299050289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561D0CCE-8DCC-44DC-A653-AE62B1D84A52}" type="slidenum">
              <a:rPr lang="en-GB" smtClean="0"/>
              <a:pPr/>
              <a:t>30</a:t>
            </a:fld>
            <a:endParaRPr lang="en-GB"/>
          </a:p>
        </p:txBody>
      </p:sp>
      <p:sp>
        <p:nvSpPr>
          <p:cNvPr id="6" name="Title 1">
            <a:extLst>
              <a:ext uri="{FF2B5EF4-FFF2-40B4-BE49-F238E27FC236}">
                <a16:creationId xmlns:a16="http://schemas.microsoft.com/office/drawing/2014/main" id="{39F63E2E-F55A-4626-A287-B09761EC9714}"/>
              </a:ext>
            </a:extLst>
          </p:cNvPr>
          <p:cNvSpPr>
            <a:spLocks noGrp="1"/>
          </p:cNvSpPr>
          <p:nvPr>
            <p:ph type="title"/>
          </p:nvPr>
        </p:nvSpPr>
        <p:spPr>
          <a:xfrm>
            <a:off x="95249" y="136525"/>
            <a:ext cx="12205607" cy="683172"/>
          </a:xfrm>
        </p:spPr>
        <p:txBody>
          <a:bodyPr>
            <a:noAutofit/>
          </a:bodyPr>
          <a:lstStyle/>
          <a:p>
            <a:r>
              <a:rPr lang="en-GB" sz="3600" b="1">
                <a:solidFill>
                  <a:srgbClr val="002060"/>
                </a:solidFill>
              </a:rPr>
              <a:t>Pre-requisites to administering pneumococcal vaccine</a:t>
            </a:r>
            <a:br>
              <a:rPr lang="en-GB" b="1">
                <a:solidFill>
                  <a:srgbClr val="002060"/>
                </a:solidFill>
              </a:rPr>
            </a:br>
            <a:endParaRPr lang="en-GB" b="1">
              <a:solidFill>
                <a:srgbClr val="002060"/>
              </a:solidFill>
            </a:endParaRPr>
          </a:p>
        </p:txBody>
      </p:sp>
      <p:sp>
        <p:nvSpPr>
          <p:cNvPr id="7" name="Rectangle 6"/>
          <p:cNvSpPr/>
          <p:nvPr/>
        </p:nvSpPr>
        <p:spPr>
          <a:xfrm>
            <a:off x="745356" y="937709"/>
            <a:ext cx="10360794" cy="5259581"/>
          </a:xfrm>
          <a:prstGeom prst="rect">
            <a:avLst/>
          </a:prstGeom>
        </p:spPr>
        <p:txBody>
          <a:bodyPr wrap="square" lIns="91440" tIns="45720" rIns="91440" bIns="45720" anchor="t">
            <a:spAutoFit/>
          </a:bodyPr>
          <a:lstStyle/>
          <a:p>
            <a:pPr algn="just">
              <a:spcAft>
                <a:spcPts val="600"/>
              </a:spcAft>
            </a:pPr>
            <a:r>
              <a:rPr lang="en-GB" sz="1400" dirty="0">
                <a:solidFill>
                  <a:srgbClr val="002060"/>
                </a:solidFill>
              </a:rPr>
              <a:t>Before administering a pneumococcal vaccine, it is recommended that: </a:t>
            </a:r>
          </a:p>
          <a:p>
            <a:pPr marL="285750" indent="-285750" algn="just">
              <a:lnSpc>
                <a:spcPct val="150000"/>
              </a:lnSpc>
              <a:spcAft>
                <a:spcPts val="600"/>
              </a:spcAft>
              <a:buFont typeface="Arial" panose="020B0604020202020204" pitchFamily="34" charset="0"/>
              <a:buChar char="•"/>
            </a:pPr>
            <a:r>
              <a:rPr lang="en-GB" sz="1200" dirty="0">
                <a:effectLst/>
              </a:rPr>
              <a:t>*Those new to immunisation should receive comprehensive foundation immunisation training. Both knowledge and clinical competence should be assessed before new immunisers start to give and/or advise about the pneumococcal vaccine </a:t>
            </a:r>
            <a:r>
              <a:rPr lang="en-GB" sz="1200" b="0" i="0" u="sng" dirty="0">
                <a:solidFill>
                  <a:srgbClr val="024DBC"/>
                </a:solidFill>
                <a:effectLst/>
                <a:hlinkClick r:id="rId3"/>
              </a:rPr>
              <a:t>Immunisation training standards for healthcare practitioner UK Health Security Agency - UKHSA) </a:t>
            </a:r>
            <a:endParaRPr lang="en-GB" sz="1200" b="0" i="0" u="sng" dirty="0">
              <a:solidFill>
                <a:srgbClr val="024DBC"/>
              </a:solidFill>
              <a:effectLst/>
            </a:endParaRPr>
          </a:p>
          <a:p>
            <a:pPr marL="285750" indent="-285750" algn="just">
              <a:lnSpc>
                <a:spcPct val="150000"/>
              </a:lnSpc>
              <a:spcAft>
                <a:spcPts val="600"/>
              </a:spcAft>
              <a:buFont typeface="Arial" panose="020B0604020202020204" pitchFamily="34" charset="0"/>
              <a:buChar char="•"/>
            </a:pPr>
            <a:r>
              <a:rPr lang="en-GB" sz="1200" b="0" i="0" u="none" strike="noStrike" dirty="0">
                <a:solidFill>
                  <a:srgbClr val="212A73"/>
                </a:solidFill>
                <a:effectLst/>
                <a:latin typeface="Arial"/>
                <a:cs typeface="Arial"/>
              </a:rPr>
              <a:t>Immunisers have received pneumococcal vaccine training through attending a taught session and/or eLearning </a:t>
            </a:r>
            <a:r>
              <a:rPr lang="en-GB" sz="1200" b="0" i="0" u="sng" strike="noStrike" dirty="0">
                <a:solidFill>
                  <a:srgbClr val="00A7A7"/>
                </a:solidFill>
                <a:effectLst/>
                <a:latin typeface="Arial"/>
                <a:cs typeface="Arial"/>
                <a:hlinkClick r:id="rId4"/>
              </a:rPr>
              <a:t>Immunisation eLearning - Public Health Wales (</a:t>
            </a:r>
            <a:r>
              <a:rPr lang="en-GB" sz="1200" b="0" i="0" u="sng" strike="noStrike" dirty="0" err="1">
                <a:solidFill>
                  <a:srgbClr val="00A7A7"/>
                </a:solidFill>
                <a:effectLst/>
                <a:latin typeface="Arial"/>
                <a:cs typeface="Arial"/>
                <a:hlinkClick r:id="rId4"/>
              </a:rPr>
              <a:t>nhs.wales</a:t>
            </a:r>
            <a:r>
              <a:rPr lang="en-GB" sz="1200" b="0" i="0" u="sng" strike="noStrike" dirty="0">
                <a:solidFill>
                  <a:srgbClr val="00A7A7"/>
                </a:solidFill>
                <a:effectLst/>
                <a:latin typeface="Arial"/>
                <a:cs typeface="Arial"/>
                <a:hlinkClick r:id="rId4"/>
              </a:rPr>
              <a:t>)</a:t>
            </a:r>
            <a:r>
              <a:rPr lang="en-GB" sz="1200" b="0" i="0" dirty="0">
                <a:solidFill>
                  <a:srgbClr val="212A73"/>
                </a:solidFill>
                <a:effectLst/>
                <a:latin typeface="Arial"/>
                <a:cs typeface="Arial"/>
              </a:rPr>
              <a:t>​</a:t>
            </a:r>
          </a:p>
          <a:p>
            <a:pPr marL="285750" indent="-285750" algn="just">
              <a:lnSpc>
                <a:spcPct val="150000"/>
              </a:lnSpc>
              <a:spcAft>
                <a:spcPts val="600"/>
              </a:spcAft>
              <a:buFont typeface="Arial" panose="020B0604020202020204" pitchFamily="34" charset="0"/>
              <a:buChar char="•"/>
            </a:pPr>
            <a:r>
              <a:rPr lang="en-GB" sz="1200" b="0" i="0" u="none" strike="noStrike" dirty="0">
                <a:solidFill>
                  <a:srgbClr val="212A73"/>
                </a:solidFill>
                <a:effectLst/>
                <a:latin typeface="Arial"/>
                <a:cs typeface="Arial"/>
              </a:rPr>
              <a:t>Immunisers have received practical training in pneumococcal vaccine preparation and administration (if required)</a:t>
            </a:r>
            <a:endParaRPr lang="en-GB" sz="1200" b="0" i="0" u="sng" dirty="0">
              <a:solidFill>
                <a:srgbClr val="024DBC"/>
              </a:solidFill>
              <a:effectLst/>
              <a:latin typeface="Arial"/>
              <a:cs typeface="Arial"/>
            </a:endParaRPr>
          </a:p>
          <a:p>
            <a:pPr marL="285750" indent="-285750" algn="just" rtl="0" fontAlgn="base">
              <a:buFont typeface="Arial" panose="020B0604020202020204" pitchFamily="34" charset="0"/>
              <a:buChar char="•"/>
            </a:pPr>
            <a:r>
              <a:rPr lang="en-GB" sz="1200" b="0" i="0" dirty="0">
                <a:solidFill>
                  <a:srgbClr val="212A73"/>
                </a:solidFill>
                <a:effectLst/>
                <a:latin typeface="Arial"/>
                <a:cs typeface="Arial"/>
              </a:rPr>
              <a:t>​</a:t>
            </a:r>
            <a:r>
              <a:rPr lang="en-GB" sz="1200" dirty="0">
                <a:solidFill>
                  <a:srgbClr val="002060"/>
                </a:solidFill>
              </a:rPr>
              <a:t>Training in the management of anaphylaxis and Basic Life Support is undertaken, as specified by policy for your local area and are familiar with </a:t>
            </a:r>
            <a:r>
              <a:rPr lang="en-GB" sz="1200" dirty="0">
                <a:hlinkClick r:id="rId5"/>
              </a:rPr>
              <a:t>Resuscitation Council UK (RCUK) guidance on Management of Anaphylaxis in the Vaccination Setting</a:t>
            </a:r>
            <a:endParaRPr lang="en-GB" sz="1200" dirty="0"/>
          </a:p>
          <a:p>
            <a:pPr marL="285750" indent="-285750" algn="just">
              <a:lnSpc>
                <a:spcPct val="150000"/>
              </a:lnSpc>
              <a:buFont typeface="Arial" panose="020B0604020202020204" pitchFamily="34" charset="0"/>
              <a:buChar char="•"/>
            </a:pPr>
            <a:r>
              <a:rPr lang="en-GB" sz="1200" dirty="0">
                <a:effectLst/>
              </a:rPr>
              <a:t>Any additional statutory and mandatory training as required by your employer is completed </a:t>
            </a:r>
            <a:endParaRPr lang="en-GB" sz="1200" dirty="0">
              <a:cs typeface="Arial"/>
            </a:endParaRPr>
          </a:p>
          <a:p>
            <a:pPr marL="285750" indent="-285750" algn="just">
              <a:lnSpc>
                <a:spcPct val="150000"/>
              </a:lnSpc>
              <a:spcAft>
                <a:spcPts val="600"/>
              </a:spcAft>
              <a:buFont typeface="Arial" panose="020B0604020202020204" pitchFamily="34" charset="0"/>
              <a:buChar char="•"/>
            </a:pPr>
            <a:r>
              <a:rPr lang="en-GB" sz="1200" dirty="0"/>
              <a:t>An appropriate legal framework to supply and administer Pneumococcal vaccine is in place e.g. Written prescription, Patient Specific Direction (PSD), or Patient Group Direction (PGD). Visit </a:t>
            </a:r>
            <a:r>
              <a:rPr lang="en-GB" sz="1200" dirty="0">
                <a:hlinkClick r:id="rId6"/>
              </a:rPr>
              <a:t>here</a:t>
            </a:r>
            <a:r>
              <a:rPr lang="en-GB" sz="1200" dirty="0"/>
              <a:t> for UKHSA PGD template</a:t>
            </a:r>
            <a:endParaRPr lang="en-GB" sz="1200" dirty="0">
              <a:cs typeface="Arial"/>
            </a:endParaRPr>
          </a:p>
          <a:p>
            <a:pPr marL="285750" indent="-285750" algn="just">
              <a:lnSpc>
                <a:spcPct val="150000"/>
              </a:lnSpc>
              <a:spcAft>
                <a:spcPts val="600"/>
              </a:spcAft>
              <a:buFont typeface="Arial" panose="020B0604020202020204" pitchFamily="34" charset="0"/>
              <a:buChar char="•"/>
            </a:pPr>
            <a:r>
              <a:rPr lang="en-GB" sz="1200" dirty="0">
                <a:effectLst/>
              </a:rPr>
              <a:t>Those involved in immunisation and vaccination understand the process of consent and how this applies when giving vaccines. Information on consent can be viewed here: </a:t>
            </a:r>
            <a:r>
              <a:rPr lang="en-GB" sz="1200" dirty="0">
                <a:hlinkClick r:id="rId7"/>
              </a:rPr>
              <a:t>Consent: the green book, chapter 2 - GOV.UK</a:t>
            </a:r>
            <a:endParaRPr lang="en-GB" sz="1200" strike="sngStrike" dirty="0">
              <a:solidFill>
                <a:srgbClr val="00A7A7"/>
              </a:solidFill>
            </a:endParaRPr>
          </a:p>
          <a:p>
            <a:pPr marL="285750" indent="-285750" algn="just">
              <a:lnSpc>
                <a:spcPct val="150000"/>
              </a:lnSpc>
              <a:spcAft>
                <a:spcPts val="600"/>
              </a:spcAft>
              <a:buFont typeface="Arial" panose="020B0604020202020204" pitchFamily="34" charset="0"/>
              <a:buChar char="•"/>
            </a:pPr>
            <a:r>
              <a:rPr lang="en-GB" sz="1200" dirty="0">
                <a:solidFill>
                  <a:srgbClr val="002060"/>
                </a:solidFill>
              </a:rPr>
              <a:t>Immunisers and those giving immunisation advice access and familiarise themselves with the following key documents: </a:t>
            </a:r>
            <a:r>
              <a:rPr lang="en-GB" sz="1200" dirty="0">
                <a:hlinkClick r:id="rId8"/>
              </a:rPr>
              <a:t>Pneumococcal: the green book, chapter - GOV.UK</a:t>
            </a:r>
            <a:r>
              <a:rPr lang="en-GB" sz="1200" dirty="0"/>
              <a:t>, UKHSA Pneumococcal (Adult and individuals at increased clinical risk)</a:t>
            </a:r>
            <a:r>
              <a:rPr lang="en-GB" sz="1200" dirty="0">
                <a:solidFill>
                  <a:srgbClr val="002060"/>
                </a:solidFill>
              </a:rPr>
              <a:t>: Information for healthcare practitioners (when available): </a:t>
            </a:r>
            <a:r>
              <a:rPr lang="en-GB" sz="1200" dirty="0">
                <a:hlinkClick r:id="rId9"/>
              </a:rPr>
              <a:t>Pneumococcal vaccination programmes for infants, adults and individuals at increased clinical risk </a:t>
            </a:r>
            <a:r>
              <a:rPr lang="en-GB" sz="1200" dirty="0">
                <a:solidFill>
                  <a:srgbClr val="002060"/>
                </a:solidFill>
              </a:rPr>
              <a:t>. T</a:t>
            </a:r>
            <a:r>
              <a:rPr lang="en-GB" sz="1200" dirty="0">
                <a:latin typeface="Arial"/>
                <a:cs typeface="Arial"/>
              </a:rPr>
              <a:t>he vaccine product information in the Summary of Product Characteristics (</a:t>
            </a:r>
            <a:r>
              <a:rPr lang="en-GB" sz="1200" u="sng" dirty="0">
                <a:solidFill>
                  <a:schemeClr val="accent1">
                    <a:lumMod val="75000"/>
                  </a:schemeClr>
                </a:solidFill>
                <a:latin typeface="Arial"/>
                <a:cs typeface="Arial"/>
                <a:hlinkClick r:id="rId10">
                  <a:extLst>
                    <a:ext uri="{A12FA001-AC4F-418D-AE19-62706E023703}">
                      <ahyp:hlinkClr xmlns:ahyp="http://schemas.microsoft.com/office/drawing/2018/hyperlinkcolor" val="tx"/>
                    </a:ext>
                  </a:extLst>
                </a:hlinkClick>
              </a:rPr>
              <a:t>Electronic Medicines Compendium</a:t>
            </a:r>
            <a:r>
              <a:rPr lang="en-GB" sz="1200" dirty="0">
                <a:latin typeface="Arial"/>
                <a:cs typeface="Arial"/>
              </a:rPr>
              <a:t> website) </a:t>
            </a:r>
            <a:endParaRPr lang="en-GB" sz="1200" dirty="0">
              <a:solidFill>
                <a:srgbClr val="002060"/>
              </a:solidFill>
              <a:highlight>
                <a:srgbClr val="FFFF00"/>
              </a:highlight>
            </a:endParaRPr>
          </a:p>
        </p:txBody>
      </p:sp>
      <p:sp>
        <p:nvSpPr>
          <p:cNvPr id="3" name="Footer Placeholder 3">
            <a:extLst>
              <a:ext uri="{FF2B5EF4-FFF2-40B4-BE49-F238E27FC236}">
                <a16:creationId xmlns:a16="http://schemas.microsoft.com/office/drawing/2014/main" id="{C8F3CAEB-F02E-937A-91DA-802100B36B80}"/>
              </a:ext>
            </a:extLst>
          </p:cNvPr>
          <p:cNvSpPr>
            <a:spLocks noGrp="1"/>
          </p:cNvSpPr>
          <p:nvPr>
            <p:ph type="ftr" sz="quarter" idx="11"/>
          </p:nvPr>
        </p:nvSpPr>
        <p:spPr>
          <a:xfrm>
            <a:off x="173366" y="6356350"/>
            <a:ext cx="7315200" cy="365125"/>
          </a:xfrm>
        </p:spPr>
        <p:txBody>
          <a:bodyPr/>
          <a:lstStyle/>
          <a:p>
            <a:r>
              <a:rPr lang="en-GB" sz="1400">
                <a:solidFill>
                  <a:srgbClr val="FFFFFF"/>
                </a:solidFill>
                <a:cs typeface="Arial"/>
              </a:rPr>
              <a:t>Vaccination against Pneumococcal disease </a:t>
            </a:r>
            <a:endParaRPr lang="en-US" sz="1400" b="0">
              <a:cs typeface="Arial"/>
            </a:endParaRPr>
          </a:p>
          <a:p>
            <a:endParaRPr lang="en-GB" sz="1100" b="0">
              <a:solidFill>
                <a:srgbClr val="FFFFFF"/>
              </a:solidFill>
              <a:cs typeface="Arial"/>
            </a:endParaRPr>
          </a:p>
          <a:p>
            <a:endParaRPr lang="en-GB"/>
          </a:p>
        </p:txBody>
      </p:sp>
    </p:spTree>
    <p:extLst>
      <p:ext uri="{BB962C8B-B14F-4D97-AF65-F5344CB8AC3E}">
        <p14:creationId xmlns:p14="http://schemas.microsoft.com/office/powerpoint/2010/main" val="19581154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561D0CCE-8DCC-44DC-A653-AE62B1D84A52}" type="slidenum">
              <a:rPr lang="en-GB" smtClean="0"/>
              <a:pPr/>
              <a:t>31</a:t>
            </a:fld>
            <a:endParaRPr lang="en-GB"/>
          </a:p>
        </p:txBody>
      </p:sp>
      <p:sp>
        <p:nvSpPr>
          <p:cNvPr id="6" name="Title 1">
            <a:extLst>
              <a:ext uri="{FF2B5EF4-FFF2-40B4-BE49-F238E27FC236}">
                <a16:creationId xmlns:a16="http://schemas.microsoft.com/office/drawing/2014/main" id="{39F63E2E-F55A-4626-A287-B09761EC9714}"/>
              </a:ext>
            </a:extLst>
          </p:cNvPr>
          <p:cNvSpPr>
            <a:spLocks noGrp="1"/>
          </p:cNvSpPr>
          <p:nvPr>
            <p:ph type="title"/>
          </p:nvPr>
        </p:nvSpPr>
        <p:spPr>
          <a:xfrm>
            <a:off x="224143" y="171103"/>
            <a:ext cx="12192000" cy="755824"/>
          </a:xfrm>
        </p:spPr>
        <p:txBody>
          <a:bodyPr lIns="91440" tIns="45720" rIns="91440" bIns="45720" anchor="t">
            <a:noAutofit/>
          </a:bodyPr>
          <a:lstStyle/>
          <a:p>
            <a:r>
              <a:rPr lang="en-GB" sz="4000" b="1">
                <a:solidFill>
                  <a:srgbClr val="002060"/>
                </a:solidFill>
              </a:rPr>
              <a:t>Prescription only medication (POM)</a:t>
            </a:r>
            <a:br>
              <a:rPr lang="en-GB" sz="4000"/>
            </a:br>
            <a:br>
              <a:rPr lang="en-GB" sz="4000"/>
            </a:br>
            <a:br>
              <a:rPr lang="en-GB" sz="4000"/>
            </a:br>
            <a:br>
              <a:rPr lang="en-GB"/>
            </a:br>
            <a:endParaRPr lang="en-GB" b="1">
              <a:solidFill>
                <a:srgbClr val="002060"/>
              </a:solidFill>
            </a:endParaRPr>
          </a:p>
        </p:txBody>
      </p:sp>
      <p:sp>
        <p:nvSpPr>
          <p:cNvPr id="7" name="Content Placeholder 2"/>
          <p:cNvSpPr txBox="1">
            <a:spLocks/>
          </p:cNvSpPr>
          <p:nvPr/>
        </p:nvSpPr>
        <p:spPr>
          <a:xfrm>
            <a:off x="448287" y="1487170"/>
            <a:ext cx="11743713" cy="361188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endParaRPr lang="en-GB" sz="2000">
              <a:solidFill>
                <a:srgbClr val="002060"/>
              </a:solidFill>
            </a:endParaRPr>
          </a:p>
        </p:txBody>
      </p:sp>
      <p:sp>
        <p:nvSpPr>
          <p:cNvPr id="9" name="Content Placeholder 2"/>
          <p:cNvSpPr>
            <a:spLocks noGrp="1"/>
          </p:cNvSpPr>
          <p:nvPr>
            <p:ph idx="1"/>
          </p:nvPr>
        </p:nvSpPr>
        <p:spPr>
          <a:xfrm>
            <a:off x="580103" y="1301213"/>
            <a:ext cx="10773697" cy="4251960"/>
          </a:xfrm>
        </p:spPr>
        <p:txBody>
          <a:bodyPr lIns="91440" tIns="45720" rIns="91440" bIns="45720" anchor="t">
            <a:noAutofit/>
          </a:bodyPr>
          <a:lstStyle/>
          <a:p>
            <a:pPr marL="0" indent="0" algn="just">
              <a:lnSpc>
                <a:spcPct val="150000"/>
              </a:lnSpc>
              <a:buNone/>
            </a:pPr>
            <a:r>
              <a:rPr lang="en-GB" sz="1600">
                <a:solidFill>
                  <a:srgbClr val="002060"/>
                </a:solidFill>
              </a:rPr>
              <a:t>Pneumococcal vaccine should only be administered using a:</a:t>
            </a:r>
          </a:p>
          <a:p>
            <a:pPr algn="just">
              <a:lnSpc>
                <a:spcPct val="150000"/>
              </a:lnSpc>
            </a:pPr>
            <a:r>
              <a:rPr lang="en-GB" sz="1600">
                <a:solidFill>
                  <a:srgbClr val="002060"/>
                </a:solidFill>
              </a:rPr>
              <a:t>Prescription written manually or electronically by a registered medical practitioner or other authorised prescriber.</a:t>
            </a:r>
            <a:endParaRPr lang="en-GB" sz="1600">
              <a:solidFill>
                <a:srgbClr val="002060"/>
              </a:solidFill>
              <a:cs typeface="Arial"/>
            </a:endParaRPr>
          </a:p>
          <a:p>
            <a:pPr algn="just">
              <a:lnSpc>
                <a:spcPct val="150000"/>
              </a:lnSpc>
              <a:buFont typeface="Arial" panose="020B0604020202020204" pitchFamily="34" charset="0"/>
              <a:buChar char="•"/>
            </a:pPr>
            <a:r>
              <a:rPr lang="en-GB" sz="1600">
                <a:solidFill>
                  <a:srgbClr val="002060"/>
                </a:solidFill>
              </a:rPr>
              <a:t>Patient specific direction (PSD).</a:t>
            </a:r>
            <a:endParaRPr lang="en-GB" sz="1600">
              <a:solidFill>
                <a:srgbClr val="002060"/>
              </a:solidFill>
              <a:cs typeface="Arial"/>
            </a:endParaRPr>
          </a:p>
          <a:p>
            <a:pPr algn="just">
              <a:lnSpc>
                <a:spcPct val="150000"/>
              </a:lnSpc>
              <a:buFont typeface="Arial" panose="020B0604020202020204" pitchFamily="34" charset="0"/>
              <a:buChar char="•"/>
            </a:pPr>
            <a:r>
              <a:rPr lang="en-GB" sz="1600">
                <a:solidFill>
                  <a:srgbClr val="002060"/>
                </a:solidFill>
              </a:rPr>
              <a:t>Patient group direction (PGD).</a:t>
            </a:r>
            <a:endParaRPr lang="en-GB" sz="1600">
              <a:solidFill>
                <a:srgbClr val="002060"/>
              </a:solidFill>
              <a:cs typeface="Arial"/>
            </a:endParaRPr>
          </a:p>
          <a:p>
            <a:pPr marL="0" indent="0" algn="just">
              <a:lnSpc>
                <a:spcPct val="150000"/>
              </a:lnSpc>
              <a:buNone/>
            </a:pPr>
            <a:r>
              <a:rPr lang="en-GB" sz="1600">
                <a:solidFill>
                  <a:srgbClr val="002060"/>
                </a:solidFill>
              </a:rPr>
              <a:t>UK Health Security Agency (UKHSA) provide updated PGD templates (Patient Group Directions) which are available here: </a:t>
            </a:r>
            <a:r>
              <a:rPr lang="en-GB" sz="1600">
                <a:solidFill>
                  <a:srgbClr val="002060"/>
                </a:solidFill>
                <a:hlinkClick r:id="rId3"/>
              </a:rPr>
              <a:t>Welsh Medicines Advice Service (WMAS)</a:t>
            </a:r>
            <a:r>
              <a:rPr lang="en-GB" sz="1600">
                <a:solidFill>
                  <a:srgbClr val="002060"/>
                </a:solidFill>
              </a:rPr>
              <a:t>. These are template PGD’s that can be amended locally by health boards</a:t>
            </a:r>
            <a:endParaRPr lang="en-GB" sz="1600">
              <a:solidFill>
                <a:srgbClr val="002060"/>
              </a:solidFill>
              <a:cs typeface="Arial"/>
            </a:endParaRPr>
          </a:p>
          <a:p>
            <a:pPr marL="0" indent="0" algn="just">
              <a:lnSpc>
                <a:spcPct val="150000"/>
              </a:lnSpc>
              <a:buNone/>
            </a:pPr>
            <a:r>
              <a:rPr lang="en-GB" sz="1600" b="1">
                <a:solidFill>
                  <a:srgbClr val="002060"/>
                </a:solidFill>
                <a:ea typeface="Calibri"/>
              </a:rPr>
              <a:t>NB: </a:t>
            </a:r>
            <a:r>
              <a:rPr lang="en-GB" sz="1600">
                <a:solidFill>
                  <a:srgbClr val="002060"/>
                </a:solidFill>
                <a:ea typeface="Calibri"/>
              </a:rPr>
              <a:t>Local authorisation is required before PGD templates can be used.</a:t>
            </a:r>
            <a:endParaRPr lang="en-GB" sz="1600">
              <a:solidFill>
                <a:srgbClr val="002060"/>
              </a:solidFill>
            </a:endParaRPr>
          </a:p>
          <a:p>
            <a:endParaRPr lang="en-GB" sz="1800"/>
          </a:p>
        </p:txBody>
      </p:sp>
      <p:sp>
        <p:nvSpPr>
          <p:cNvPr id="3" name="Footer Placeholder 3">
            <a:extLst>
              <a:ext uri="{FF2B5EF4-FFF2-40B4-BE49-F238E27FC236}">
                <a16:creationId xmlns:a16="http://schemas.microsoft.com/office/drawing/2014/main" id="{57D700E4-4DD5-D7E0-5F99-C743C3A33CE0}"/>
              </a:ext>
            </a:extLst>
          </p:cNvPr>
          <p:cNvSpPr>
            <a:spLocks noGrp="1"/>
          </p:cNvSpPr>
          <p:nvPr>
            <p:ph type="ftr" sz="quarter" idx="11"/>
          </p:nvPr>
        </p:nvSpPr>
        <p:spPr>
          <a:xfrm>
            <a:off x="173366" y="6356350"/>
            <a:ext cx="7315200" cy="365125"/>
          </a:xfrm>
        </p:spPr>
        <p:txBody>
          <a:bodyPr/>
          <a:lstStyle/>
          <a:p>
            <a:r>
              <a:rPr lang="en-GB" sz="1400">
                <a:solidFill>
                  <a:srgbClr val="FFFFFF"/>
                </a:solidFill>
                <a:cs typeface="Arial"/>
              </a:rPr>
              <a:t>Vaccination against Pneumococcal disease </a:t>
            </a:r>
            <a:endParaRPr lang="en-US" sz="1400" b="0">
              <a:cs typeface="Arial"/>
            </a:endParaRPr>
          </a:p>
          <a:p>
            <a:endParaRPr lang="en-GB" sz="1100" b="0">
              <a:solidFill>
                <a:srgbClr val="FFFFFF"/>
              </a:solidFill>
              <a:cs typeface="Arial"/>
            </a:endParaRPr>
          </a:p>
          <a:p>
            <a:endParaRPr lang="en-GB"/>
          </a:p>
        </p:txBody>
      </p:sp>
    </p:spTree>
    <p:extLst>
      <p:ext uri="{BB962C8B-B14F-4D97-AF65-F5344CB8AC3E}">
        <p14:creationId xmlns:p14="http://schemas.microsoft.com/office/powerpoint/2010/main" val="15450680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8A0D47-89D2-4C35-50E0-6BA0D815E63B}"/>
              </a:ext>
            </a:extLst>
          </p:cNvPr>
          <p:cNvSpPr>
            <a:spLocks noGrp="1"/>
          </p:cNvSpPr>
          <p:nvPr>
            <p:ph type="title"/>
          </p:nvPr>
        </p:nvSpPr>
        <p:spPr/>
        <p:txBody>
          <a:bodyPr lIns="91440" tIns="45720" rIns="91440" bIns="45720" anchor="t"/>
          <a:lstStyle/>
          <a:p>
            <a:r>
              <a:rPr lang="en-GB" sz="4000" b="1"/>
              <a:t>Contraindications</a:t>
            </a:r>
            <a:endParaRPr lang="en-GB" sz="4000" b="1" strike="sngStrike">
              <a:cs typeface="Arial"/>
            </a:endParaRPr>
          </a:p>
        </p:txBody>
      </p:sp>
      <p:sp>
        <p:nvSpPr>
          <p:cNvPr id="3" name="Content Placeholder 2">
            <a:extLst>
              <a:ext uri="{FF2B5EF4-FFF2-40B4-BE49-F238E27FC236}">
                <a16:creationId xmlns:a16="http://schemas.microsoft.com/office/drawing/2014/main" id="{0F745118-FD60-20C1-F196-4B137C2166D9}"/>
              </a:ext>
            </a:extLst>
          </p:cNvPr>
          <p:cNvSpPr>
            <a:spLocks noGrp="1"/>
          </p:cNvSpPr>
          <p:nvPr>
            <p:ph idx="1"/>
          </p:nvPr>
        </p:nvSpPr>
        <p:spPr/>
        <p:txBody>
          <a:bodyPr lIns="91440" tIns="45720" rIns="91440" bIns="45720" anchor="t"/>
          <a:lstStyle/>
          <a:p>
            <a:pPr marL="0" indent="0">
              <a:lnSpc>
                <a:spcPct val="100000"/>
              </a:lnSpc>
              <a:buNone/>
            </a:pPr>
            <a:r>
              <a:rPr lang="en-GB" sz="2400"/>
              <a:t>There are very few individuals who cannot receive pneumococcal vaccines</a:t>
            </a:r>
            <a:endParaRPr lang="en-GB" sz="2400">
              <a:cs typeface="Arial"/>
            </a:endParaRPr>
          </a:p>
          <a:p>
            <a:pPr marL="0" indent="0">
              <a:lnSpc>
                <a:spcPct val="100000"/>
              </a:lnSpc>
              <a:buNone/>
            </a:pPr>
            <a:r>
              <a:rPr lang="en-GB" sz="2400"/>
              <a:t>The vaccines should not be given to those who have had: </a:t>
            </a:r>
            <a:endParaRPr lang="en-GB" sz="2400">
              <a:cs typeface="Arial"/>
            </a:endParaRPr>
          </a:p>
          <a:p>
            <a:pPr>
              <a:lnSpc>
                <a:spcPct val="100000"/>
              </a:lnSpc>
            </a:pPr>
            <a:r>
              <a:rPr lang="en-GB" sz="2400"/>
              <a:t>a confirmed anaphylactic reaction to a previous dose of a pneumococcal vaccine</a:t>
            </a:r>
            <a:endParaRPr lang="en-GB" sz="2400">
              <a:cs typeface="Arial"/>
            </a:endParaRPr>
          </a:p>
          <a:p>
            <a:pPr>
              <a:lnSpc>
                <a:spcPct val="100000"/>
              </a:lnSpc>
            </a:pPr>
            <a:r>
              <a:rPr lang="en-GB" sz="2400"/>
              <a:t>a confirmed anaphylactic reaction to any component or residue from the manufacturing process (NB. including diphtheria toxoid for PCV20)</a:t>
            </a:r>
            <a:endParaRPr lang="en-GB" sz="2400">
              <a:cs typeface="Arial"/>
            </a:endParaRPr>
          </a:p>
        </p:txBody>
      </p:sp>
      <p:sp>
        <p:nvSpPr>
          <p:cNvPr id="5" name="Slide Number Placeholder 4">
            <a:extLst>
              <a:ext uri="{FF2B5EF4-FFF2-40B4-BE49-F238E27FC236}">
                <a16:creationId xmlns:a16="http://schemas.microsoft.com/office/drawing/2014/main" id="{9F44C860-823B-B333-BF93-ACD203F5F911}"/>
              </a:ext>
            </a:extLst>
          </p:cNvPr>
          <p:cNvSpPr>
            <a:spLocks noGrp="1"/>
          </p:cNvSpPr>
          <p:nvPr>
            <p:ph type="sldNum" sz="quarter" idx="12"/>
          </p:nvPr>
        </p:nvSpPr>
        <p:spPr/>
        <p:txBody>
          <a:bodyPr/>
          <a:lstStyle/>
          <a:p>
            <a:fld id="{561D0CCE-8DCC-44DC-A653-AE62B1D84A52}" type="slidenum">
              <a:rPr lang="en-GB" smtClean="0"/>
              <a:pPr/>
              <a:t>32</a:t>
            </a:fld>
            <a:endParaRPr lang="en-GB"/>
          </a:p>
        </p:txBody>
      </p:sp>
      <p:sp>
        <p:nvSpPr>
          <p:cNvPr id="6" name="Footer Placeholder 3">
            <a:extLst>
              <a:ext uri="{FF2B5EF4-FFF2-40B4-BE49-F238E27FC236}">
                <a16:creationId xmlns:a16="http://schemas.microsoft.com/office/drawing/2014/main" id="{03200BBD-9118-99DB-E9A8-F10BFDBB907D}"/>
              </a:ext>
            </a:extLst>
          </p:cNvPr>
          <p:cNvSpPr>
            <a:spLocks noGrp="1"/>
          </p:cNvSpPr>
          <p:nvPr>
            <p:ph type="ftr" sz="quarter" idx="11"/>
          </p:nvPr>
        </p:nvSpPr>
        <p:spPr>
          <a:xfrm>
            <a:off x="173366" y="6356350"/>
            <a:ext cx="7315200" cy="365125"/>
          </a:xfrm>
        </p:spPr>
        <p:txBody>
          <a:bodyPr/>
          <a:lstStyle/>
          <a:p>
            <a:r>
              <a:rPr lang="en-GB" sz="1400">
                <a:solidFill>
                  <a:srgbClr val="FFFFFF"/>
                </a:solidFill>
                <a:cs typeface="Arial"/>
              </a:rPr>
              <a:t>Vaccination against Pneumococcal disease </a:t>
            </a:r>
            <a:endParaRPr lang="en-US" sz="1400" b="0">
              <a:cs typeface="Arial"/>
            </a:endParaRPr>
          </a:p>
          <a:p>
            <a:endParaRPr lang="en-GB" sz="1100" b="0">
              <a:solidFill>
                <a:srgbClr val="FFFFFF"/>
              </a:solidFill>
              <a:cs typeface="Arial"/>
            </a:endParaRPr>
          </a:p>
          <a:p>
            <a:endParaRPr lang="en-GB"/>
          </a:p>
        </p:txBody>
      </p:sp>
    </p:spTree>
    <p:extLst>
      <p:ext uri="{BB962C8B-B14F-4D97-AF65-F5344CB8AC3E}">
        <p14:creationId xmlns:p14="http://schemas.microsoft.com/office/powerpoint/2010/main" val="173994318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211515-1BDC-4418-69CF-4396BC7CEE44}"/>
              </a:ext>
            </a:extLst>
          </p:cNvPr>
          <p:cNvSpPr>
            <a:spLocks noGrp="1"/>
          </p:cNvSpPr>
          <p:nvPr>
            <p:ph type="title"/>
          </p:nvPr>
        </p:nvSpPr>
        <p:spPr>
          <a:xfrm>
            <a:off x="838200" y="189706"/>
            <a:ext cx="10515600" cy="849313"/>
          </a:xfrm>
        </p:spPr>
        <p:txBody>
          <a:bodyPr/>
          <a:lstStyle/>
          <a:p>
            <a:r>
              <a:rPr lang="en-GB" b="1"/>
              <a:t>Precautions (1)</a:t>
            </a:r>
          </a:p>
        </p:txBody>
      </p:sp>
      <p:sp>
        <p:nvSpPr>
          <p:cNvPr id="3" name="Content Placeholder 2">
            <a:extLst>
              <a:ext uri="{FF2B5EF4-FFF2-40B4-BE49-F238E27FC236}">
                <a16:creationId xmlns:a16="http://schemas.microsoft.com/office/drawing/2014/main" id="{F82EB225-1057-561A-1396-606D8EACA8B1}"/>
              </a:ext>
            </a:extLst>
          </p:cNvPr>
          <p:cNvSpPr>
            <a:spLocks noGrp="1"/>
          </p:cNvSpPr>
          <p:nvPr>
            <p:ph idx="1"/>
          </p:nvPr>
        </p:nvSpPr>
        <p:spPr>
          <a:xfrm>
            <a:off x="539627" y="1044514"/>
            <a:ext cx="11363325" cy="4351338"/>
          </a:xfrm>
        </p:spPr>
        <p:txBody>
          <a:bodyPr lIns="91440" tIns="45720" rIns="91440" bIns="45720" anchor="t"/>
          <a:lstStyle/>
          <a:p>
            <a:pPr marL="0" indent="0">
              <a:buNone/>
            </a:pPr>
            <a:r>
              <a:rPr lang="en-GB" sz="1800" b="1" dirty="0"/>
              <a:t>Minor illness</a:t>
            </a:r>
            <a:r>
              <a:rPr lang="en-GB" sz="1800" dirty="0"/>
              <a:t>:</a:t>
            </a:r>
            <a:endParaRPr lang="en-GB" sz="1800" dirty="0">
              <a:cs typeface="Arial"/>
            </a:endParaRPr>
          </a:p>
          <a:p>
            <a:r>
              <a:rPr lang="en-GB" sz="1800" dirty="0"/>
              <a:t>Minor illnesses, without fever or systemic upset, are not valid reasons to postpone immunisation. If an individual is acutely unwell, immunisation may be postponed until they have fully recovered. This is to avoid confusing the differential diagnosis of any acute illness by wrongly attributing any signs or symptoms to the adverse effects of the vaccine.</a:t>
            </a:r>
            <a:endParaRPr lang="en-GB" sz="1800" dirty="0">
              <a:cs typeface="Arial"/>
            </a:endParaRPr>
          </a:p>
          <a:p>
            <a:pPr marL="0" indent="0">
              <a:buNone/>
            </a:pPr>
            <a:r>
              <a:rPr lang="en-GB" sz="1800" b="1" dirty="0"/>
              <a:t>Thrombocytopenia and coagulation disorders</a:t>
            </a:r>
            <a:r>
              <a:rPr lang="en-GB" sz="1800" dirty="0"/>
              <a:t>: </a:t>
            </a:r>
            <a:endParaRPr lang="en-GB" sz="1800" dirty="0">
              <a:cs typeface="Arial"/>
            </a:endParaRPr>
          </a:p>
          <a:p>
            <a:r>
              <a:rPr lang="en-GB" sz="1800" dirty="0"/>
              <a:t>The vaccine must be administered with caution to individuals with thrombocytopenia or a bleeding disorder since bleeding may occur following an intramuscular administration. The risk of bleeding in patients with coagulation disorders needs to be carefully evaluated before intramuscular administration of any vaccine, and subcutaneous administration should be considered if the potential benefit clearly outweighs the risks.</a:t>
            </a:r>
            <a:endParaRPr lang="en-GB" sz="1800" dirty="0">
              <a:cs typeface="Arial"/>
            </a:endParaRPr>
          </a:p>
          <a:p>
            <a:pPr marL="0" indent="0">
              <a:buNone/>
            </a:pPr>
            <a:r>
              <a:rPr lang="en-GB" sz="1800" b="1" dirty="0"/>
              <a:t>Immunosuppression and HIV infection</a:t>
            </a:r>
            <a:r>
              <a:rPr lang="en-GB" sz="1800" dirty="0"/>
              <a:t>:</a:t>
            </a:r>
            <a:endParaRPr lang="en-GB" sz="1800" dirty="0">
              <a:cs typeface="Arial"/>
            </a:endParaRPr>
          </a:p>
          <a:p>
            <a:r>
              <a:rPr lang="en-GB" sz="1800" dirty="0"/>
              <a:t>Individuals with immunosuppression and HIV infection (regardless of CD4 count) should be given pneumococcal vaccines according to the recommendations above. The potential benefit of PPV23 (and PCV20 when available) in preventing pneumococcal disease outweighs any potential risks in HIV- infected adults.</a:t>
            </a:r>
            <a:endParaRPr lang="en-GB" sz="1800" dirty="0">
              <a:cs typeface="Arial"/>
            </a:endParaRPr>
          </a:p>
          <a:p>
            <a:r>
              <a:rPr lang="en-GB" sz="1800" dirty="0"/>
              <a:t>However, these individuals may not mount as good an antibody response as immunocompetent individuals</a:t>
            </a:r>
            <a:endParaRPr lang="en-GB" sz="1800" dirty="0">
              <a:cs typeface="Arial"/>
            </a:endParaRPr>
          </a:p>
        </p:txBody>
      </p:sp>
      <p:sp>
        <p:nvSpPr>
          <p:cNvPr id="5" name="Slide Number Placeholder 4">
            <a:extLst>
              <a:ext uri="{FF2B5EF4-FFF2-40B4-BE49-F238E27FC236}">
                <a16:creationId xmlns:a16="http://schemas.microsoft.com/office/drawing/2014/main" id="{A6F1DB54-2D4D-BB30-0EA4-6E2DBCC58263}"/>
              </a:ext>
            </a:extLst>
          </p:cNvPr>
          <p:cNvSpPr>
            <a:spLocks noGrp="1"/>
          </p:cNvSpPr>
          <p:nvPr>
            <p:ph type="sldNum" sz="quarter" idx="12"/>
          </p:nvPr>
        </p:nvSpPr>
        <p:spPr/>
        <p:txBody>
          <a:bodyPr/>
          <a:lstStyle/>
          <a:p>
            <a:fld id="{561D0CCE-8DCC-44DC-A653-AE62B1D84A52}" type="slidenum">
              <a:rPr lang="en-GB" smtClean="0"/>
              <a:pPr/>
              <a:t>33</a:t>
            </a:fld>
            <a:endParaRPr lang="en-GB"/>
          </a:p>
        </p:txBody>
      </p:sp>
      <p:sp>
        <p:nvSpPr>
          <p:cNvPr id="6" name="Footer Placeholder 3">
            <a:extLst>
              <a:ext uri="{FF2B5EF4-FFF2-40B4-BE49-F238E27FC236}">
                <a16:creationId xmlns:a16="http://schemas.microsoft.com/office/drawing/2014/main" id="{913CA397-8DA7-5C7D-9CA5-A9B8BA30D0C7}"/>
              </a:ext>
            </a:extLst>
          </p:cNvPr>
          <p:cNvSpPr>
            <a:spLocks noGrp="1"/>
          </p:cNvSpPr>
          <p:nvPr>
            <p:ph type="ftr" sz="quarter" idx="11"/>
          </p:nvPr>
        </p:nvSpPr>
        <p:spPr>
          <a:xfrm>
            <a:off x="173366" y="6356350"/>
            <a:ext cx="7315200" cy="365125"/>
          </a:xfrm>
        </p:spPr>
        <p:txBody>
          <a:bodyPr/>
          <a:lstStyle/>
          <a:p>
            <a:r>
              <a:rPr lang="en-GB" sz="1400">
                <a:solidFill>
                  <a:srgbClr val="FFFFFF"/>
                </a:solidFill>
                <a:cs typeface="Arial"/>
              </a:rPr>
              <a:t>Vaccination against Pneumococcal disease </a:t>
            </a:r>
            <a:endParaRPr lang="en-US" sz="1400" b="0">
              <a:cs typeface="Arial"/>
            </a:endParaRPr>
          </a:p>
          <a:p>
            <a:endParaRPr lang="en-GB" sz="1100" b="0">
              <a:solidFill>
                <a:srgbClr val="FFFFFF"/>
              </a:solidFill>
              <a:cs typeface="Arial"/>
            </a:endParaRPr>
          </a:p>
          <a:p>
            <a:endParaRPr lang="en-GB"/>
          </a:p>
        </p:txBody>
      </p:sp>
    </p:spTree>
    <p:extLst>
      <p:ext uri="{BB962C8B-B14F-4D97-AF65-F5344CB8AC3E}">
        <p14:creationId xmlns:p14="http://schemas.microsoft.com/office/powerpoint/2010/main" val="227492753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8F7571-F5F8-5243-2A0B-AFBFA091546B}"/>
              </a:ext>
            </a:extLst>
          </p:cNvPr>
          <p:cNvSpPr>
            <a:spLocks noGrp="1"/>
          </p:cNvSpPr>
          <p:nvPr>
            <p:ph type="title"/>
          </p:nvPr>
        </p:nvSpPr>
        <p:spPr>
          <a:xfrm>
            <a:off x="838200" y="365126"/>
            <a:ext cx="10515600" cy="820738"/>
          </a:xfrm>
        </p:spPr>
        <p:txBody>
          <a:bodyPr/>
          <a:lstStyle/>
          <a:p>
            <a:r>
              <a:rPr lang="en-GB" b="1"/>
              <a:t>Precautions (2)</a:t>
            </a:r>
          </a:p>
        </p:txBody>
      </p:sp>
      <p:sp>
        <p:nvSpPr>
          <p:cNvPr id="3" name="Content Placeholder 2">
            <a:extLst>
              <a:ext uri="{FF2B5EF4-FFF2-40B4-BE49-F238E27FC236}">
                <a16:creationId xmlns:a16="http://schemas.microsoft.com/office/drawing/2014/main" id="{A29D5F5F-2CF8-1BD9-27D2-596CD09CA882}"/>
              </a:ext>
            </a:extLst>
          </p:cNvPr>
          <p:cNvSpPr>
            <a:spLocks noGrp="1"/>
          </p:cNvSpPr>
          <p:nvPr>
            <p:ph idx="1"/>
          </p:nvPr>
        </p:nvSpPr>
        <p:spPr>
          <a:xfrm>
            <a:off x="838200" y="1460500"/>
            <a:ext cx="10515600" cy="4351338"/>
          </a:xfrm>
        </p:spPr>
        <p:txBody>
          <a:bodyPr lIns="91440" tIns="45720" rIns="91440" bIns="45720" anchor="t"/>
          <a:lstStyle/>
          <a:p>
            <a:pPr marL="0" indent="0">
              <a:buNone/>
            </a:pPr>
            <a:r>
              <a:rPr lang="en-GB" sz="2400" b="1"/>
              <a:t>Pregnancy and breast-feeding </a:t>
            </a:r>
            <a:endParaRPr lang="en-GB" sz="2400" b="1">
              <a:cs typeface="Arial"/>
            </a:endParaRPr>
          </a:p>
          <a:p>
            <a:r>
              <a:rPr lang="en-GB" sz="2400"/>
              <a:t>Pneumococcal vaccines may be given to pregnant women when the need for protection is required without delay. There is no evidence of risk from vaccinating pregnant women or those who are breast-feeding with inactivated viral or bacterial vaccines or toxoids.</a:t>
            </a:r>
            <a:endParaRPr lang="en-GB" sz="2400">
              <a:cs typeface="Arial"/>
            </a:endParaRPr>
          </a:p>
        </p:txBody>
      </p:sp>
      <p:sp>
        <p:nvSpPr>
          <p:cNvPr id="5" name="Slide Number Placeholder 4">
            <a:extLst>
              <a:ext uri="{FF2B5EF4-FFF2-40B4-BE49-F238E27FC236}">
                <a16:creationId xmlns:a16="http://schemas.microsoft.com/office/drawing/2014/main" id="{EB6F4340-249D-09D5-2BFC-5D92B91C44A5}"/>
              </a:ext>
            </a:extLst>
          </p:cNvPr>
          <p:cNvSpPr>
            <a:spLocks noGrp="1"/>
          </p:cNvSpPr>
          <p:nvPr>
            <p:ph type="sldNum" sz="quarter" idx="12"/>
          </p:nvPr>
        </p:nvSpPr>
        <p:spPr/>
        <p:txBody>
          <a:bodyPr/>
          <a:lstStyle/>
          <a:p>
            <a:fld id="{561D0CCE-8DCC-44DC-A653-AE62B1D84A52}" type="slidenum">
              <a:rPr lang="en-GB" smtClean="0"/>
              <a:pPr/>
              <a:t>34</a:t>
            </a:fld>
            <a:endParaRPr lang="en-GB"/>
          </a:p>
        </p:txBody>
      </p:sp>
      <p:sp>
        <p:nvSpPr>
          <p:cNvPr id="6" name="Footer Placeholder 3">
            <a:extLst>
              <a:ext uri="{FF2B5EF4-FFF2-40B4-BE49-F238E27FC236}">
                <a16:creationId xmlns:a16="http://schemas.microsoft.com/office/drawing/2014/main" id="{3B265332-1700-1D4D-3875-8A3336D36AF7}"/>
              </a:ext>
            </a:extLst>
          </p:cNvPr>
          <p:cNvSpPr>
            <a:spLocks noGrp="1"/>
          </p:cNvSpPr>
          <p:nvPr>
            <p:ph type="ftr" sz="quarter" idx="11"/>
          </p:nvPr>
        </p:nvSpPr>
        <p:spPr>
          <a:xfrm>
            <a:off x="173366" y="6356350"/>
            <a:ext cx="7315200" cy="365125"/>
          </a:xfrm>
        </p:spPr>
        <p:txBody>
          <a:bodyPr/>
          <a:lstStyle/>
          <a:p>
            <a:r>
              <a:rPr lang="en-GB" sz="1400">
                <a:solidFill>
                  <a:srgbClr val="FFFFFF"/>
                </a:solidFill>
                <a:cs typeface="Arial"/>
              </a:rPr>
              <a:t>Vaccination against Pneumococcal disease </a:t>
            </a:r>
            <a:endParaRPr lang="en-US" sz="1400" b="0">
              <a:cs typeface="Arial"/>
            </a:endParaRPr>
          </a:p>
          <a:p>
            <a:endParaRPr lang="en-GB" sz="1100" b="0">
              <a:solidFill>
                <a:srgbClr val="FFFFFF"/>
              </a:solidFill>
              <a:cs typeface="Arial"/>
            </a:endParaRPr>
          </a:p>
          <a:p>
            <a:endParaRPr lang="en-GB"/>
          </a:p>
        </p:txBody>
      </p:sp>
    </p:spTree>
    <p:extLst>
      <p:ext uri="{BB962C8B-B14F-4D97-AF65-F5344CB8AC3E}">
        <p14:creationId xmlns:p14="http://schemas.microsoft.com/office/powerpoint/2010/main" val="231599123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1AEC58-8282-46E2-956F-C7287AD8C3B9}"/>
              </a:ext>
            </a:extLst>
          </p:cNvPr>
          <p:cNvSpPr>
            <a:spLocks noGrp="1"/>
          </p:cNvSpPr>
          <p:nvPr>
            <p:ph type="title"/>
          </p:nvPr>
        </p:nvSpPr>
        <p:spPr>
          <a:xfrm>
            <a:off x="391333" y="92104"/>
            <a:ext cx="10515600" cy="972607"/>
          </a:xfrm>
        </p:spPr>
        <p:txBody>
          <a:bodyPr lIns="91440" tIns="45720" rIns="91440" bIns="45720" anchor="t"/>
          <a:lstStyle/>
          <a:p>
            <a:r>
              <a:rPr lang="en-GB" sz="3600" b="1"/>
              <a:t>Before administering a vaccine</a:t>
            </a:r>
          </a:p>
        </p:txBody>
      </p:sp>
      <p:sp>
        <p:nvSpPr>
          <p:cNvPr id="3" name="Content Placeholder 2">
            <a:extLst>
              <a:ext uri="{FF2B5EF4-FFF2-40B4-BE49-F238E27FC236}">
                <a16:creationId xmlns:a16="http://schemas.microsoft.com/office/drawing/2014/main" id="{3AB4200C-60A4-41DF-91AC-B83C0AD22915}"/>
              </a:ext>
            </a:extLst>
          </p:cNvPr>
          <p:cNvSpPr>
            <a:spLocks noGrp="1"/>
          </p:cNvSpPr>
          <p:nvPr>
            <p:ph idx="1"/>
          </p:nvPr>
        </p:nvSpPr>
        <p:spPr>
          <a:xfrm>
            <a:off x="388929" y="1061373"/>
            <a:ext cx="11414141" cy="4739679"/>
          </a:xfrm>
        </p:spPr>
        <p:txBody>
          <a:bodyPr vert="horz" lIns="91440" tIns="45720" rIns="91440" bIns="45720" rtlCol="0" anchor="t">
            <a:noAutofit/>
          </a:bodyPr>
          <a:lstStyle/>
          <a:p>
            <a:pPr marL="0" indent="0">
              <a:lnSpc>
                <a:spcPct val="100000"/>
              </a:lnSpc>
              <a:spcBef>
                <a:spcPts val="0"/>
              </a:spcBef>
              <a:buNone/>
            </a:pPr>
            <a:r>
              <a:rPr lang="en-GB" sz="2000" b="1">
                <a:cs typeface="Arial"/>
              </a:rPr>
              <a:t>Before administering a vaccine, the individual should be assessed to ensure that:</a:t>
            </a:r>
          </a:p>
          <a:p>
            <a:pPr marL="285750" indent="-285750">
              <a:lnSpc>
                <a:spcPct val="110000"/>
              </a:lnSpc>
              <a:spcBef>
                <a:spcPts val="600"/>
              </a:spcBef>
              <a:buFont typeface="Arial" panose="020B0604020202020204" pitchFamily="34" charset="0"/>
              <a:buChar char="•"/>
            </a:pPr>
            <a:r>
              <a:rPr lang="en-GB" sz="2000">
                <a:cs typeface="Arial"/>
              </a:rPr>
              <a:t>there are no contraindications to the vaccine being given</a:t>
            </a:r>
          </a:p>
          <a:p>
            <a:pPr marL="285750" indent="-285750">
              <a:lnSpc>
                <a:spcPct val="110000"/>
              </a:lnSpc>
              <a:spcBef>
                <a:spcPts val="600"/>
              </a:spcBef>
            </a:pPr>
            <a:r>
              <a:rPr lang="en-GB" sz="2000">
                <a:cs typeface="Arial"/>
              </a:rPr>
              <a:t>they have not experienced any serious reactions to a previous dose or component of the vaccine</a:t>
            </a:r>
            <a:endParaRPr lang="en-GB" sz="2000"/>
          </a:p>
          <a:p>
            <a:pPr marL="285750" indent="-285750">
              <a:lnSpc>
                <a:spcPct val="110000"/>
              </a:lnSpc>
              <a:spcBef>
                <a:spcPts val="600"/>
              </a:spcBef>
            </a:pPr>
            <a:r>
              <a:rPr lang="en-GB" sz="2000">
                <a:cs typeface="Arial"/>
              </a:rPr>
              <a:t>they or their carer is fully informed about the vaccine to be given and understand the vaccination procedure</a:t>
            </a:r>
          </a:p>
          <a:p>
            <a:pPr marL="285750" indent="-285750">
              <a:lnSpc>
                <a:spcPct val="110000"/>
              </a:lnSpc>
              <a:spcBef>
                <a:spcPts val="600"/>
              </a:spcBef>
              <a:buFont typeface="Arial" panose="020B0604020202020204" pitchFamily="34" charset="0"/>
              <a:buChar char="•"/>
            </a:pPr>
            <a:r>
              <a:rPr lang="en-GB" sz="2000">
                <a:cs typeface="Arial"/>
              </a:rPr>
              <a:t>they or their carer are aware of possible adverse reactions to the vaccine and how to treat them</a:t>
            </a:r>
          </a:p>
          <a:p>
            <a:pPr marL="285750" indent="-285750">
              <a:lnSpc>
                <a:spcPct val="110000"/>
              </a:lnSpc>
              <a:spcBef>
                <a:spcPts val="600"/>
              </a:spcBef>
              <a:buFont typeface="Arial" panose="020B0604020202020204" pitchFamily="34" charset="0"/>
              <a:buChar char="•"/>
            </a:pPr>
            <a:r>
              <a:rPr lang="en-GB" sz="2000">
                <a:cs typeface="Arial"/>
              </a:rPr>
              <a:t>appropriate consent is obtained </a:t>
            </a:r>
          </a:p>
          <a:p>
            <a:pPr marL="285750" indent="-285750">
              <a:lnSpc>
                <a:spcPct val="110000"/>
              </a:lnSpc>
              <a:spcBef>
                <a:spcPts val="600"/>
              </a:spcBef>
            </a:pPr>
            <a:endParaRPr lang="en-GB" sz="2000">
              <a:cs typeface="Arial"/>
            </a:endParaRPr>
          </a:p>
          <a:p>
            <a:pPr marL="0" indent="0">
              <a:lnSpc>
                <a:spcPct val="100000"/>
              </a:lnSpc>
              <a:spcBef>
                <a:spcPts val="0"/>
              </a:spcBef>
              <a:buNone/>
            </a:pPr>
            <a:r>
              <a:rPr lang="en-GB" sz="2000" b="1">
                <a:cs typeface="Arial"/>
              </a:rPr>
              <a:t>Immunisers should ensure that:</a:t>
            </a:r>
          </a:p>
          <a:p>
            <a:pPr marL="285750" indent="-285750">
              <a:lnSpc>
                <a:spcPct val="100000"/>
              </a:lnSpc>
              <a:spcBef>
                <a:spcPts val="600"/>
              </a:spcBef>
              <a:buFont typeface="Arial" panose="020B0604020202020204" pitchFamily="34" charset="0"/>
              <a:buChar char="•"/>
            </a:pPr>
            <a:r>
              <a:rPr lang="en-GB" sz="2000">
                <a:cs typeface="Arial"/>
              </a:rPr>
              <a:t>they have the appropriate knowledge and legal authority to administer the vaccine</a:t>
            </a:r>
            <a:endParaRPr lang="en-GB" sz="2000">
              <a:solidFill>
                <a:srgbClr val="FF0000"/>
              </a:solidFill>
              <a:cs typeface="Arial"/>
            </a:endParaRPr>
          </a:p>
          <a:p>
            <a:pPr marL="285750" indent="-285750">
              <a:lnSpc>
                <a:spcPct val="100000"/>
              </a:lnSpc>
              <a:spcBef>
                <a:spcPts val="600"/>
              </a:spcBef>
              <a:buFont typeface="Arial" panose="020B0604020202020204" pitchFamily="34" charset="0"/>
              <a:buChar char="•"/>
            </a:pPr>
            <a:r>
              <a:rPr lang="en-GB" sz="2000">
                <a:cs typeface="Arial"/>
              </a:rPr>
              <a:t>the vaccine has been properly stored and prepared for use and that they know where and how to administer it</a:t>
            </a:r>
          </a:p>
        </p:txBody>
      </p:sp>
      <p:sp>
        <p:nvSpPr>
          <p:cNvPr id="5" name="Slide Number Placeholder 4">
            <a:extLst>
              <a:ext uri="{FF2B5EF4-FFF2-40B4-BE49-F238E27FC236}">
                <a16:creationId xmlns:a16="http://schemas.microsoft.com/office/drawing/2014/main" id="{D1EFB477-026B-393A-FA59-B41141AD4F2E}"/>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35</a:t>
            </a:fld>
            <a:endParaRPr lang="en-GB"/>
          </a:p>
        </p:txBody>
      </p:sp>
      <p:sp>
        <p:nvSpPr>
          <p:cNvPr id="4" name="Footer Placeholder 3">
            <a:extLst>
              <a:ext uri="{FF2B5EF4-FFF2-40B4-BE49-F238E27FC236}">
                <a16:creationId xmlns:a16="http://schemas.microsoft.com/office/drawing/2014/main" id="{49A90836-0116-31AC-2139-3ED003000967}"/>
              </a:ext>
            </a:extLst>
          </p:cNvPr>
          <p:cNvSpPr>
            <a:spLocks noGrp="1"/>
          </p:cNvSpPr>
          <p:nvPr>
            <p:ph type="ftr" sz="quarter" idx="11"/>
          </p:nvPr>
        </p:nvSpPr>
        <p:spPr>
          <a:xfrm>
            <a:off x="173366" y="6356350"/>
            <a:ext cx="7315200" cy="365125"/>
          </a:xfrm>
        </p:spPr>
        <p:txBody>
          <a:bodyPr/>
          <a:lstStyle/>
          <a:p>
            <a:r>
              <a:rPr lang="en-GB" sz="1400">
                <a:solidFill>
                  <a:srgbClr val="FFFFFF"/>
                </a:solidFill>
                <a:cs typeface="Arial"/>
              </a:rPr>
              <a:t>Vaccination against Pneumococcal disease </a:t>
            </a:r>
            <a:endParaRPr lang="en-US" sz="1400" b="0">
              <a:cs typeface="Arial"/>
            </a:endParaRPr>
          </a:p>
          <a:p>
            <a:endParaRPr lang="en-GB" sz="1100" b="0">
              <a:solidFill>
                <a:srgbClr val="FFFFFF"/>
              </a:solidFill>
              <a:cs typeface="Arial"/>
            </a:endParaRPr>
          </a:p>
          <a:p>
            <a:endParaRPr lang="en-GB"/>
          </a:p>
        </p:txBody>
      </p:sp>
    </p:spTree>
    <p:extLst>
      <p:ext uri="{BB962C8B-B14F-4D97-AF65-F5344CB8AC3E}">
        <p14:creationId xmlns:p14="http://schemas.microsoft.com/office/powerpoint/2010/main" val="266649167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2DBDDE-A192-DF32-C007-475116B1C5BF}"/>
              </a:ext>
            </a:extLst>
          </p:cNvPr>
          <p:cNvSpPr>
            <a:spLocks noGrp="1"/>
          </p:cNvSpPr>
          <p:nvPr>
            <p:ph type="title"/>
          </p:nvPr>
        </p:nvSpPr>
        <p:spPr>
          <a:xfrm>
            <a:off x="286061" y="135086"/>
            <a:ext cx="10515600" cy="803646"/>
          </a:xfrm>
        </p:spPr>
        <p:txBody>
          <a:bodyPr lIns="91440" tIns="45720" rIns="91440" bIns="45720" anchor="t"/>
          <a:lstStyle/>
          <a:p>
            <a:r>
              <a:rPr lang="en-GB" sz="3600" b="1"/>
              <a:t>Consent</a:t>
            </a:r>
          </a:p>
        </p:txBody>
      </p:sp>
      <p:sp>
        <p:nvSpPr>
          <p:cNvPr id="3" name="Content Placeholder 2">
            <a:extLst>
              <a:ext uri="{FF2B5EF4-FFF2-40B4-BE49-F238E27FC236}">
                <a16:creationId xmlns:a16="http://schemas.microsoft.com/office/drawing/2014/main" id="{AF740FEF-4C13-4439-1635-3B241D092169}"/>
              </a:ext>
            </a:extLst>
          </p:cNvPr>
          <p:cNvSpPr>
            <a:spLocks noGrp="1"/>
          </p:cNvSpPr>
          <p:nvPr>
            <p:ph idx="1"/>
          </p:nvPr>
        </p:nvSpPr>
        <p:spPr>
          <a:xfrm>
            <a:off x="393974" y="935082"/>
            <a:ext cx="11404051" cy="4658432"/>
          </a:xfrm>
        </p:spPr>
        <p:txBody>
          <a:bodyPr vert="horz" lIns="91440" tIns="45720" rIns="91440" bIns="45720" rtlCol="0" anchor="t">
            <a:noAutofit/>
          </a:bodyPr>
          <a:lstStyle/>
          <a:p>
            <a:pPr marL="0" indent="0" defTabSz="687388">
              <a:lnSpc>
                <a:spcPct val="120000"/>
              </a:lnSpc>
              <a:spcBef>
                <a:spcPts val="600"/>
              </a:spcBef>
              <a:buNone/>
            </a:pPr>
            <a:r>
              <a:rPr lang="en-GB" sz="2000">
                <a:cs typeface="Arial"/>
              </a:rPr>
              <a:t>Before vaccinating, ‘informed’ consent must be obtained</a:t>
            </a:r>
            <a:endParaRPr lang="en-US" sz="2000"/>
          </a:p>
          <a:p>
            <a:pPr defTabSz="687388">
              <a:lnSpc>
                <a:spcPct val="120000"/>
              </a:lnSpc>
              <a:spcBef>
                <a:spcPts val="600"/>
              </a:spcBef>
            </a:pPr>
            <a:r>
              <a:rPr lang="en-GB" altLang="en-US" sz="2000">
                <a:cs typeface="Arial"/>
              </a:rPr>
              <a:t>Informed consent is a legal requirement, and the individual’s views must be respected</a:t>
            </a:r>
          </a:p>
          <a:p>
            <a:pPr defTabSz="687388">
              <a:lnSpc>
                <a:spcPct val="120000"/>
              </a:lnSpc>
              <a:spcBef>
                <a:spcPts val="600"/>
              </a:spcBef>
              <a:spcAft>
                <a:spcPts val="600"/>
              </a:spcAft>
            </a:pPr>
            <a:r>
              <a:rPr lang="en-GB" altLang="en-US" sz="2000">
                <a:cs typeface="Arial"/>
              </a:rPr>
              <a:t>Sufficient evidence-based information must be provided to enable the person to make a balanced and informed decision about their care and treatment</a:t>
            </a:r>
          </a:p>
          <a:p>
            <a:pPr defTabSz="687388">
              <a:lnSpc>
                <a:spcPct val="120000"/>
              </a:lnSpc>
              <a:spcBef>
                <a:spcPts val="600"/>
              </a:spcBef>
            </a:pPr>
            <a:r>
              <a:rPr lang="en-GB" altLang="en-US" sz="2000">
                <a:cs typeface="Arial"/>
              </a:rPr>
              <a:t>Consent can be given verbally, in writing or it can be implied, but however it is given, the person must understand what they are consenting to</a:t>
            </a:r>
          </a:p>
          <a:p>
            <a:pPr defTabSz="687388">
              <a:lnSpc>
                <a:spcPct val="120000"/>
              </a:lnSpc>
              <a:spcBef>
                <a:spcPts val="600"/>
              </a:spcBef>
            </a:pPr>
            <a:r>
              <a:rPr lang="en-GB" altLang="en-US" sz="2000">
                <a:cs typeface="Arial"/>
              </a:rPr>
              <a:t>Consent is a process and can be withdrawn</a:t>
            </a:r>
          </a:p>
        </p:txBody>
      </p:sp>
      <p:sp>
        <p:nvSpPr>
          <p:cNvPr id="5" name="Slide Number Placeholder 4">
            <a:extLst>
              <a:ext uri="{FF2B5EF4-FFF2-40B4-BE49-F238E27FC236}">
                <a16:creationId xmlns:a16="http://schemas.microsoft.com/office/drawing/2014/main" id="{E6D4E182-0C9A-BD01-57CB-3A6DFF551936}"/>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36</a:t>
            </a:fld>
            <a:endParaRPr lang="en-GB"/>
          </a:p>
        </p:txBody>
      </p:sp>
      <p:sp>
        <p:nvSpPr>
          <p:cNvPr id="4" name="Footer Placeholder 3">
            <a:extLst>
              <a:ext uri="{FF2B5EF4-FFF2-40B4-BE49-F238E27FC236}">
                <a16:creationId xmlns:a16="http://schemas.microsoft.com/office/drawing/2014/main" id="{DEB4F740-8BCE-81EE-1166-9CE36BA7D0ED}"/>
              </a:ext>
            </a:extLst>
          </p:cNvPr>
          <p:cNvSpPr>
            <a:spLocks noGrp="1"/>
          </p:cNvSpPr>
          <p:nvPr>
            <p:ph type="ftr" sz="quarter" idx="11"/>
          </p:nvPr>
        </p:nvSpPr>
        <p:spPr>
          <a:xfrm>
            <a:off x="173366" y="6356350"/>
            <a:ext cx="7315200" cy="365125"/>
          </a:xfrm>
        </p:spPr>
        <p:txBody>
          <a:bodyPr/>
          <a:lstStyle/>
          <a:p>
            <a:r>
              <a:rPr lang="en-GB" sz="1400">
                <a:solidFill>
                  <a:srgbClr val="FFFFFF"/>
                </a:solidFill>
                <a:cs typeface="Arial"/>
              </a:rPr>
              <a:t>Vaccination against Pneumococcal disease </a:t>
            </a:r>
            <a:endParaRPr lang="en-US" sz="1400" b="0">
              <a:cs typeface="Arial"/>
            </a:endParaRPr>
          </a:p>
          <a:p>
            <a:endParaRPr lang="en-GB" sz="1100" b="0">
              <a:solidFill>
                <a:srgbClr val="FFFFFF"/>
              </a:solidFill>
              <a:cs typeface="Arial"/>
            </a:endParaRPr>
          </a:p>
          <a:p>
            <a:endParaRPr lang="en-GB"/>
          </a:p>
        </p:txBody>
      </p:sp>
    </p:spTree>
    <p:extLst>
      <p:ext uri="{BB962C8B-B14F-4D97-AF65-F5344CB8AC3E}">
        <p14:creationId xmlns:p14="http://schemas.microsoft.com/office/powerpoint/2010/main" val="427177136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09F783-75F7-0861-BED6-DB9D29A42F4D}"/>
              </a:ext>
            </a:extLst>
          </p:cNvPr>
          <p:cNvSpPr>
            <a:spLocks noGrp="1"/>
          </p:cNvSpPr>
          <p:nvPr>
            <p:ph type="title"/>
          </p:nvPr>
        </p:nvSpPr>
        <p:spPr>
          <a:xfrm>
            <a:off x="368474" y="260741"/>
            <a:ext cx="10515600" cy="731377"/>
          </a:xfrm>
        </p:spPr>
        <p:txBody>
          <a:bodyPr lIns="91440" tIns="45720" rIns="91440" bIns="45720" anchor="t"/>
          <a:lstStyle/>
          <a:p>
            <a:r>
              <a:rPr lang="en-GB" sz="3600" b="1"/>
              <a:t>Informed consent</a:t>
            </a:r>
          </a:p>
        </p:txBody>
      </p:sp>
      <p:sp>
        <p:nvSpPr>
          <p:cNvPr id="3" name="Content Placeholder 2">
            <a:extLst>
              <a:ext uri="{FF2B5EF4-FFF2-40B4-BE49-F238E27FC236}">
                <a16:creationId xmlns:a16="http://schemas.microsoft.com/office/drawing/2014/main" id="{5C069605-1E6B-84CB-9766-B1BE9175EC2B}"/>
              </a:ext>
            </a:extLst>
          </p:cNvPr>
          <p:cNvSpPr>
            <a:spLocks noGrp="1"/>
          </p:cNvSpPr>
          <p:nvPr>
            <p:ph idx="1"/>
          </p:nvPr>
        </p:nvSpPr>
        <p:spPr>
          <a:xfrm>
            <a:off x="368474" y="995354"/>
            <a:ext cx="4889992" cy="2345900"/>
          </a:xfrm>
          <a:ln>
            <a:solidFill>
              <a:schemeClr val="accent6"/>
            </a:solidFill>
          </a:ln>
        </p:spPr>
        <p:txBody>
          <a:bodyPr lIns="91440" tIns="45720" rIns="91440" bIns="45720" anchor="t"/>
          <a:lstStyle/>
          <a:p>
            <a:pPr marL="0" indent="0">
              <a:buNone/>
            </a:pPr>
            <a:r>
              <a:rPr lang="en-GB" sz="1800" b="0">
                <a:cs typeface="Arial"/>
              </a:rPr>
              <a:t>Information to be given includes:</a:t>
            </a:r>
            <a:endParaRPr lang="en-US" sz="1800">
              <a:cs typeface="Arial"/>
            </a:endParaRPr>
          </a:p>
          <a:p>
            <a:pPr marL="171450" indent="-171450">
              <a:lnSpc>
                <a:spcPct val="80000"/>
              </a:lnSpc>
              <a:spcBef>
                <a:spcPts val="1200"/>
              </a:spcBef>
              <a:spcAft>
                <a:spcPts val="600"/>
              </a:spcAft>
              <a:buClr>
                <a:srgbClr val="007C91"/>
              </a:buClr>
              <a:buFont typeface="Arial" panose="020B0604020202020204" pitchFamily="34" charset="0"/>
              <a:buChar char="•"/>
            </a:pPr>
            <a:r>
              <a:rPr lang="en-GB" sz="1800">
                <a:cs typeface="Arial"/>
              </a:rPr>
              <a:t>which vaccine is being offered and the disease against which it protects</a:t>
            </a:r>
            <a:r>
              <a:rPr lang="en-US" sz="1800">
                <a:cs typeface="Arial"/>
              </a:rPr>
              <a:t> </a:t>
            </a:r>
          </a:p>
          <a:p>
            <a:pPr marL="171450" lvl="0" indent="-171450">
              <a:lnSpc>
                <a:spcPct val="80000"/>
              </a:lnSpc>
              <a:spcBef>
                <a:spcPts val="1200"/>
              </a:spcBef>
              <a:spcAft>
                <a:spcPts val="600"/>
              </a:spcAft>
              <a:buClr>
                <a:srgbClr val="007C91"/>
              </a:buClr>
              <a:buFont typeface="Arial" panose="020B0604020202020204" pitchFamily="34" charset="0"/>
              <a:buChar char="•"/>
            </a:pPr>
            <a:r>
              <a:rPr lang="en-GB" sz="1800">
                <a:cs typeface="Arial"/>
              </a:rPr>
              <a:t>benefits/risks of immunisation versus risks of the disease</a:t>
            </a:r>
            <a:r>
              <a:rPr lang="en-US" sz="1800">
                <a:cs typeface="Arial"/>
              </a:rPr>
              <a:t>​</a:t>
            </a:r>
          </a:p>
          <a:p>
            <a:pPr marL="171450" lvl="0" indent="-171450">
              <a:lnSpc>
                <a:spcPct val="80000"/>
              </a:lnSpc>
              <a:spcBef>
                <a:spcPts val="1200"/>
              </a:spcBef>
              <a:spcAft>
                <a:spcPts val="600"/>
              </a:spcAft>
              <a:buClr>
                <a:srgbClr val="007C91"/>
              </a:buClr>
              <a:buFont typeface="Arial" panose="020B0604020202020204" pitchFamily="34" charset="0"/>
              <a:buChar char="•"/>
            </a:pPr>
            <a:r>
              <a:rPr lang="en-GB" sz="1800">
                <a:cs typeface="Arial"/>
              </a:rPr>
              <a:t>any possible vaccine reactions and what to do if these occur</a:t>
            </a:r>
            <a:endParaRPr lang="en-US" sz="1800">
              <a:cs typeface="Arial"/>
            </a:endParaRPr>
          </a:p>
          <a:p>
            <a:pPr marL="0" indent="0" defTabSz="687388" eaLnBrk="0" hangingPunct="0">
              <a:buNone/>
              <a:defRPr/>
            </a:pPr>
            <a:endParaRPr lang="en-GB" sz="1200"/>
          </a:p>
          <a:p>
            <a:pPr marL="0" indent="0" defTabSz="687388" eaLnBrk="0" hangingPunct="0">
              <a:buNone/>
              <a:defRPr/>
            </a:pPr>
            <a:endParaRPr lang="en-GB" sz="1200"/>
          </a:p>
          <a:p>
            <a:pPr marL="0" indent="0">
              <a:lnSpc>
                <a:spcPct val="100000"/>
              </a:lnSpc>
              <a:spcBef>
                <a:spcPts val="0"/>
              </a:spcBef>
              <a:buNone/>
            </a:pPr>
            <a:endParaRPr lang="en-GB" sz="2800"/>
          </a:p>
          <a:p>
            <a:pPr marL="0" indent="0">
              <a:buNone/>
            </a:pPr>
            <a:endParaRPr lang="en-GB"/>
          </a:p>
        </p:txBody>
      </p:sp>
      <p:sp>
        <p:nvSpPr>
          <p:cNvPr id="6" name="TextBox 5">
            <a:extLst>
              <a:ext uri="{FF2B5EF4-FFF2-40B4-BE49-F238E27FC236}">
                <a16:creationId xmlns:a16="http://schemas.microsoft.com/office/drawing/2014/main" id="{49C746D5-F254-B6F5-D358-B59D247A8E33}"/>
              </a:ext>
            </a:extLst>
          </p:cNvPr>
          <p:cNvSpPr txBox="1"/>
          <p:nvPr/>
        </p:nvSpPr>
        <p:spPr>
          <a:xfrm>
            <a:off x="5403542" y="108791"/>
            <a:ext cx="6341616" cy="3708708"/>
          </a:xfrm>
          <a:prstGeom prst="rect">
            <a:avLst/>
          </a:prstGeom>
          <a:noFill/>
          <a:ln>
            <a:solidFill>
              <a:schemeClr val="accent6"/>
            </a:solidFill>
          </a:ln>
        </p:spPr>
        <p:txBody>
          <a:bodyPr wrap="square" lIns="91440" tIns="45720" rIns="91440" bIns="45720" rtlCol="0" anchor="t">
            <a:spAutoFit/>
          </a:bodyPr>
          <a:lstStyle/>
          <a:p>
            <a:r>
              <a:rPr lang="en-GB" b="0">
                <a:cs typeface="Arial"/>
              </a:rPr>
              <a:t>How much information should you give?</a:t>
            </a:r>
            <a:endParaRPr lang="en-US">
              <a:cs typeface="Arial"/>
            </a:endParaRPr>
          </a:p>
          <a:p>
            <a:pPr marL="285750" indent="-285750">
              <a:lnSpc>
                <a:spcPct val="100000"/>
              </a:lnSpc>
              <a:spcBef>
                <a:spcPts val="1200"/>
              </a:spcBef>
              <a:spcAft>
                <a:spcPts val="600"/>
              </a:spcAft>
              <a:buFont typeface="Arial" panose="020B0604020202020204" pitchFamily="34" charset="0"/>
              <a:buChar char="•"/>
            </a:pPr>
            <a:r>
              <a:rPr lang="en-GB">
                <a:cs typeface="Arial"/>
              </a:rPr>
              <a:t>this will be personal to the individual at the time and will depend on their previous knowledge and discussions with others</a:t>
            </a:r>
            <a:endParaRPr lang="en-US">
              <a:cs typeface="Arial"/>
            </a:endParaRPr>
          </a:p>
          <a:p>
            <a:pPr marL="285750" indent="-285750">
              <a:lnSpc>
                <a:spcPct val="100000"/>
              </a:lnSpc>
              <a:spcBef>
                <a:spcPts val="1200"/>
              </a:spcBef>
              <a:spcAft>
                <a:spcPts val="600"/>
              </a:spcAft>
              <a:buFont typeface="Arial" panose="020B0604020202020204" pitchFamily="34" charset="0"/>
              <a:buChar char="•"/>
            </a:pPr>
            <a:r>
              <a:rPr lang="en-GB">
                <a:cs typeface="Arial"/>
              </a:rPr>
              <a:t>give people as much information as they need and/or want to make an informed decision</a:t>
            </a:r>
            <a:endParaRPr lang="en-US">
              <a:cs typeface="Arial"/>
            </a:endParaRPr>
          </a:p>
          <a:p>
            <a:pPr marL="285750" indent="-285750">
              <a:lnSpc>
                <a:spcPct val="100000"/>
              </a:lnSpc>
              <a:spcBef>
                <a:spcPts val="1200"/>
              </a:spcBef>
              <a:spcAft>
                <a:spcPts val="600"/>
              </a:spcAft>
              <a:buFont typeface="Arial" panose="020B0604020202020204" pitchFamily="34" charset="0"/>
              <a:buChar char="•"/>
            </a:pPr>
            <a:r>
              <a:rPr lang="en-GB">
                <a:cs typeface="Arial"/>
              </a:rPr>
              <a:t>some people will just ‘trust’ what you say while others want lots of information; either is fine</a:t>
            </a:r>
            <a:endParaRPr lang="en-US">
              <a:cs typeface="Arial"/>
            </a:endParaRPr>
          </a:p>
          <a:p>
            <a:pPr marL="285750" indent="-285750">
              <a:lnSpc>
                <a:spcPct val="100000"/>
              </a:lnSpc>
              <a:spcBef>
                <a:spcPts val="1200"/>
              </a:spcBef>
              <a:spcAft>
                <a:spcPts val="600"/>
              </a:spcAft>
              <a:buFont typeface="Arial" panose="020B0604020202020204" pitchFamily="34" charset="0"/>
              <a:buChar char="•"/>
            </a:pPr>
            <a:r>
              <a:rPr lang="en-GB">
                <a:cs typeface="Arial"/>
              </a:rPr>
              <a:t>how much each individual needs is up to them, no one is obliged to seek full information</a:t>
            </a:r>
            <a:endParaRPr lang="en-US">
              <a:cs typeface="Arial"/>
            </a:endParaRPr>
          </a:p>
        </p:txBody>
      </p:sp>
      <p:sp>
        <p:nvSpPr>
          <p:cNvPr id="5" name="TextBox 4">
            <a:extLst>
              <a:ext uri="{FF2B5EF4-FFF2-40B4-BE49-F238E27FC236}">
                <a16:creationId xmlns:a16="http://schemas.microsoft.com/office/drawing/2014/main" id="{F80D9E09-58BA-F70E-23C3-9559E8EBBB9F}"/>
              </a:ext>
            </a:extLst>
          </p:cNvPr>
          <p:cNvSpPr txBox="1"/>
          <p:nvPr/>
        </p:nvSpPr>
        <p:spPr>
          <a:xfrm>
            <a:off x="7154826" y="5817298"/>
            <a:ext cx="6264688"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sz="1400" kern="1200">
                <a:solidFill>
                  <a:schemeClr val="tx1"/>
                </a:solidFill>
                <a:latin typeface="Arial"/>
                <a:ea typeface="+mn-ea"/>
                <a:cs typeface="+mn-cs"/>
                <a:hlinkClick r:id="rId3"/>
              </a:rPr>
              <a:t>Consent: the green book, chapter 2 - GOV.UK (www.gov.uk)</a:t>
            </a:r>
            <a:endParaRPr lang="en-US" sz="1400"/>
          </a:p>
        </p:txBody>
      </p:sp>
      <p:sp>
        <p:nvSpPr>
          <p:cNvPr id="8" name="TextBox 7">
            <a:extLst>
              <a:ext uri="{FF2B5EF4-FFF2-40B4-BE49-F238E27FC236}">
                <a16:creationId xmlns:a16="http://schemas.microsoft.com/office/drawing/2014/main" id="{B307EB6B-67CB-F0A3-8BB6-3C92841EDB7D}"/>
              </a:ext>
            </a:extLst>
          </p:cNvPr>
          <p:cNvSpPr txBox="1"/>
          <p:nvPr/>
        </p:nvSpPr>
        <p:spPr>
          <a:xfrm>
            <a:off x="368474" y="3878699"/>
            <a:ext cx="11376684" cy="1785104"/>
          </a:xfrm>
          <a:prstGeom prst="rect">
            <a:avLst/>
          </a:prstGeom>
          <a:noFill/>
          <a:ln>
            <a:solidFill>
              <a:srgbClr val="002060"/>
            </a:solidFill>
          </a:ln>
        </p:spPr>
        <p:txBody>
          <a:bodyPr wrap="square" rtlCol="0">
            <a:spAutoFit/>
          </a:bodyPr>
          <a:lstStyle/>
          <a:p>
            <a:pPr marL="0" indent="0" defTabSz="687388" eaLnBrk="0" hangingPunct="0">
              <a:buNone/>
              <a:defRPr/>
            </a:pPr>
            <a:r>
              <a:rPr lang="en-GB"/>
              <a:t>Consent is a process, not a one-off discussion and must consider 3 factors:</a:t>
            </a:r>
            <a:endParaRPr lang="en-GB">
              <a:cs typeface="Calibri"/>
            </a:endParaRPr>
          </a:p>
          <a:p>
            <a:pPr marL="285750" indent="-285750">
              <a:buClr>
                <a:srgbClr val="007C91"/>
              </a:buClr>
              <a:buFont typeface="Arial" panose="020B0604020202020204" pitchFamily="34" charset="0"/>
              <a:buChar char="•"/>
              <a:defRPr/>
            </a:pPr>
            <a:r>
              <a:rPr lang="en-GB" altLang="en-US">
                <a:cs typeface="Arial"/>
              </a:rPr>
              <a:t>the person giving consent must be appropriately informed: they must have the necessary information in order to make the decision</a:t>
            </a:r>
          </a:p>
          <a:p>
            <a:pPr marL="285750" indent="-285750">
              <a:spcBef>
                <a:spcPts val="1200"/>
              </a:spcBef>
              <a:buClr>
                <a:srgbClr val="007C91"/>
              </a:buClr>
              <a:buFont typeface="Arial" panose="020B0604020202020204" pitchFamily="34" charset="0"/>
              <a:buChar char="•"/>
              <a:defRPr/>
            </a:pPr>
            <a:r>
              <a:rPr lang="en-GB" altLang="en-US">
                <a:cs typeface="Arial"/>
              </a:rPr>
              <a:t>consent must be voluntary by the individual without undue pressure or coercion</a:t>
            </a:r>
          </a:p>
          <a:p>
            <a:pPr marL="285750" indent="-285750">
              <a:spcBef>
                <a:spcPts val="1200"/>
              </a:spcBef>
              <a:buClr>
                <a:srgbClr val="007C91"/>
              </a:buClr>
              <a:buFont typeface="Arial" panose="020B0604020202020204" pitchFamily="34" charset="0"/>
              <a:buChar char="•"/>
              <a:defRPr/>
            </a:pPr>
            <a:r>
              <a:rPr lang="en-GB" altLang="en-US">
                <a:cs typeface="Arial"/>
              </a:rPr>
              <a:t>the person consenting must have the capacity to make the decision</a:t>
            </a:r>
          </a:p>
        </p:txBody>
      </p:sp>
      <p:sp>
        <p:nvSpPr>
          <p:cNvPr id="10" name="TextBox 9">
            <a:extLst>
              <a:ext uri="{FF2B5EF4-FFF2-40B4-BE49-F238E27FC236}">
                <a16:creationId xmlns:a16="http://schemas.microsoft.com/office/drawing/2014/main" id="{C5E13BD7-05C6-C9D8-1CAF-DE406ED5B84D}"/>
              </a:ext>
            </a:extLst>
          </p:cNvPr>
          <p:cNvSpPr txBox="1"/>
          <p:nvPr/>
        </p:nvSpPr>
        <p:spPr>
          <a:xfrm>
            <a:off x="371416" y="5812119"/>
            <a:ext cx="6909181" cy="738664"/>
          </a:xfrm>
          <a:prstGeom prst="rect">
            <a:avLst/>
          </a:prstGeom>
          <a:noFill/>
        </p:spPr>
        <p:txBody>
          <a:bodyPr wrap="square">
            <a:spAutoFit/>
          </a:bodyPr>
          <a:lstStyle/>
          <a:p>
            <a:r>
              <a:rPr lang="en-GB" sz="1400" b="1"/>
              <a:t>Mental capacity Act 2005: </a:t>
            </a:r>
            <a:r>
              <a:rPr lang="en-GB" sz="1400">
                <a:hlinkClick r:id="rId4"/>
              </a:rPr>
              <a:t>https://www.legislation.gov.uk/ukpga/2005/9/contents</a:t>
            </a:r>
            <a:endParaRPr lang="en-GB" sz="1400"/>
          </a:p>
          <a:p>
            <a:endParaRPr lang="en-GB" sz="1400"/>
          </a:p>
          <a:p>
            <a:endParaRPr lang="en-GB" sz="1400"/>
          </a:p>
        </p:txBody>
      </p:sp>
      <p:sp>
        <p:nvSpPr>
          <p:cNvPr id="7" name="Slide Number Placeholder 4">
            <a:extLst>
              <a:ext uri="{FF2B5EF4-FFF2-40B4-BE49-F238E27FC236}">
                <a16:creationId xmlns:a16="http://schemas.microsoft.com/office/drawing/2014/main" id="{5262D6C0-EFFE-09E7-6AED-3EB66E704DC4}"/>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37</a:t>
            </a:fld>
            <a:endParaRPr lang="en-GB"/>
          </a:p>
        </p:txBody>
      </p:sp>
      <p:sp>
        <p:nvSpPr>
          <p:cNvPr id="4" name="Footer Placeholder 3">
            <a:extLst>
              <a:ext uri="{FF2B5EF4-FFF2-40B4-BE49-F238E27FC236}">
                <a16:creationId xmlns:a16="http://schemas.microsoft.com/office/drawing/2014/main" id="{9F340BD6-3A83-6C0F-44EB-C820498FBD36}"/>
              </a:ext>
            </a:extLst>
          </p:cNvPr>
          <p:cNvSpPr>
            <a:spLocks noGrp="1"/>
          </p:cNvSpPr>
          <p:nvPr>
            <p:ph type="ftr" sz="quarter" idx="11"/>
          </p:nvPr>
        </p:nvSpPr>
        <p:spPr>
          <a:xfrm>
            <a:off x="173366" y="6356350"/>
            <a:ext cx="7315200" cy="365125"/>
          </a:xfrm>
        </p:spPr>
        <p:txBody>
          <a:bodyPr/>
          <a:lstStyle/>
          <a:p>
            <a:r>
              <a:rPr lang="en-GB" sz="1400">
                <a:solidFill>
                  <a:srgbClr val="FFFFFF"/>
                </a:solidFill>
                <a:cs typeface="Arial"/>
              </a:rPr>
              <a:t>Vaccination against Pneumococcal disease </a:t>
            </a:r>
            <a:endParaRPr lang="en-US" sz="1400" b="0">
              <a:cs typeface="Arial"/>
            </a:endParaRPr>
          </a:p>
          <a:p>
            <a:endParaRPr lang="en-GB" sz="1100" b="0">
              <a:solidFill>
                <a:srgbClr val="FFFFFF"/>
              </a:solidFill>
              <a:cs typeface="Arial"/>
            </a:endParaRPr>
          </a:p>
          <a:p>
            <a:endParaRPr lang="en-GB"/>
          </a:p>
        </p:txBody>
      </p:sp>
    </p:spTree>
    <p:extLst>
      <p:ext uri="{BB962C8B-B14F-4D97-AF65-F5344CB8AC3E}">
        <p14:creationId xmlns:p14="http://schemas.microsoft.com/office/powerpoint/2010/main" val="359116776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E823F3-5C0E-4D98-8CF6-89996C7D11A2}"/>
              </a:ext>
            </a:extLst>
          </p:cNvPr>
          <p:cNvSpPr>
            <a:spLocks noGrp="1"/>
          </p:cNvSpPr>
          <p:nvPr>
            <p:ph type="title"/>
          </p:nvPr>
        </p:nvSpPr>
        <p:spPr>
          <a:xfrm>
            <a:off x="357747" y="189362"/>
            <a:ext cx="11485973" cy="972607"/>
          </a:xfrm>
        </p:spPr>
        <p:txBody>
          <a:bodyPr lIns="91440" tIns="45720" rIns="91440" bIns="45720" anchor="t"/>
          <a:lstStyle/>
          <a:p>
            <a:r>
              <a:rPr lang="en-GB" sz="3600" b="1">
                <a:latin typeface="Arial"/>
                <a:cs typeface="Arial"/>
              </a:rPr>
              <a:t>Vaccination intramuscular administration</a:t>
            </a:r>
            <a:endParaRPr lang="en-GB" sz="3600" b="1"/>
          </a:p>
        </p:txBody>
      </p:sp>
      <p:sp>
        <p:nvSpPr>
          <p:cNvPr id="3" name="Content Placeholder 2">
            <a:extLst>
              <a:ext uri="{FF2B5EF4-FFF2-40B4-BE49-F238E27FC236}">
                <a16:creationId xmlns:a16="http://schemas.microsoft.com/office/drawing/2014/main" id="{5C235540-5C95-4024-9FD7-65C46A68D1A5}"/>
              </a:ext>
            </a:extLst>
          </p:cNvPr>
          <p:cNvSpPr>
            <a:spLocks noGrp="1"/>
          </p:cNvSpPr>
          <p:nvPr>
            <p:ph idx="1"/>
          </p:nvPr>
        </p:nvSpPr>
        <p:spPr>
          <a:xfrm>
            <a:off x="451932" y="1161969"/>
            <a:ext cx="11288135" cy="4605238"/>
          </a:xfrm>
        </p:spPr>
        <p:txBody>
          <a:bodyPr vert="horz" lIns="91440" tIns="45720" rIns="91440" bIns="45720" rtlCol="0" anchor="t">
            <a:normAutofit/>
          </a:bodyPr>
          <a:lstStyle/>
          <a:p>
            <a:pPr marL="0" indent="0">
              <a:lnSpc>
                <a:spcPct val="110000"/>
              </a:lnSpc>
              <a:spcBef>
                <a:spcPts val="0"/>
              </a:spcBef>
              <a:buNone/>
            </a:pPr>
            <a:r>
              <a:rPr lang="en-GB" sz="2000">
                <a:cs typeface="Arial"/>
              </a:rPr>
              <a:t>Giving vaccine into the muscle: </a:t>
            </a:r>
          </a:p>
          <a:p>
            <a:pPr>
              <a:lnSpc>
                <a:spcPct val="110000"/>
              </a:lnSpc>
              <a:spcBef>
                <a:spcPts val="600"/>
              </a:spcBef>
            </a:pPr>
            <a:r>
              <a:rPr lang="en-GB" sz="2000">
                <a:cs typeface="Arial"/>
              </a:rPr>
              <a:t>leads to a better immune response to the vaccine (as the muscle contains the </a:t>
            </a:r>
            <a:r>
              <a:rPr lang="en-GB" altLang="en-US" sz="2000">
                <a:cs typeface="Arial"/>
              </a:rPr>
              <a:t>appropriate cells necessary to initiate the immune response)</a:t>
            </a:r>
          </a:p>
          <a:p>
            <a:pPr>
              <a:lnSpc>
                <a:spcPct val="110000"/>
              </a:lnSpc>
              <a:spcBef>
                <a:spcPts val="0"/>
              </a:spcBef>
            </a:pPr>
            <a:r>
              <a:rPr lang="en-GB" sz="2000">
                <a:cs typeface="Arial"/>
              </a:rPr>
              <a:t>is less likely to cause local reactions than if the vaccine is given under the skin (subcutaneously)</a:t>
            </a:r>
          </a:p>
          <a:p>
            <a:pPr>
              <a:lnSpc>
                <a:spcPct val="110000"/>
              </a:lnSpc>
              <a:spcBef>
                <a:spcPts val="0"/>
              </a:spcBef>
            </a:pPr>
            <a:endParaRPr lang="en-GB" sz="2000">
              <a:cs typeface="Arial"/>
            </a:endParaRPr>
          </a:p>
          <a:p>
            <a:pPr marL="0" indent="0">
              <a:lnSpc>
                <a:spcPct val="110000"/>
              </a:lnSpc>
              <a:spcBef>
                <a:spcPts val="1200"/>
              </a:spcBef>
              <a:buNone/>
            </a:pPr>
            <a:r>
              <a:rPr lang="en-GB" altLang="en-US" sz="2000">
                <a:cs typeface="Arial"/>
              </a:rPr>
              <a:t>The needle needs to be long enough to ensure vaccine is injected into the muscle. For this reason, a 25mm needle is generally recommended.</a:t>
            </a:r>
            <a:endParaRPr lang="en-GB" sz="2000">
              <a:cs typeface="Arial"/>
            </a:endParaRPr>
          </a:p>
        </p:txBody>
      </p:sp>
      <p:sp>
        <p:nvSpPr>
          <p:cNvPr id="5" name="Slide Number Placeholder 4">
            <a:extLst>
              <a:ext uri="{FF2B5EF4-FFF2-40B4-BE49-F238E27FC236}">
                <a16:creationId xmlns:a16="http://schemas.microsoft.com/office/drawing/2014/main" id="{A982A67C-6ADE-470E-9E2F-A6B7B13DA29F}"/>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38</a:t>
            </a:fld>
            <a:endParaRPr lang="en-GB"/>
          </a:p>
        </p:txBody>
      </p:sp>
      <p:sp>
        <p:nvSpPr>
          <p:cNvPr id="4" name="Footer Placeholder 3">
            <a:extLst>
              <a:ext uri="{FF2B5EF4-FFF2-40B4-BE49-F238E27FC236}">
                <a16:creationId xmlns:a16="http://schemas.microsoft.com/office/drawing/2014/main" id="{08BE66AD-39F6-1EB5-75F9-DDB79B9D3494}"/>
              </a:ext>
            </a:extLst>
          </p:cNvPr>
          <p:cNvSpPr>
            <a:spLocks noGrp="1"/>
          </p:cNvSpPr>
          <p:nvPr>
            <p:ph type="ftr" sz="quarter" idx="11"/>
          </p:nvPr>
        </p:nvSpPr>
        <p:spPr>
          <a:xfrm>
            <a:off x="173366" y="6356350"/>
            <a:ext cx="7315200" cy="365125"/>
          </a:xfrm>
        </p:spPr>
        <p:txBody>
          <a:bodyPr/>
          <a:lstStyle/>
          <a:p>
            <a:r>
              <a:rPr lang="en-GB" sz="1400">
                <a:solidFill>
                  <a:srgbClr val="FFFFFF"/>
                </a:solidFill>
                <a:cs typeface="Arial"/>
              </a:rPr>
              <a:t>Vaccination against Pneumococcal disease </a:t>
            </a:r>
            <a:endParaRPr lang="en-US" sz="1400" b="0">
              <a:cs typeface="Arial"/>
            </a:endParaRPr>
          </a:p>
          <a:p>
            <a:endParaRPr lang="en-GB" sz="1100" b="0">
              <a:solidFill>
                <a:srgbClr val="FFFFFF"/>
              </a:solidFill>
              <a:cs typeface="Arial"/>
            </a:endParaRPr>
          </a:p>
          <a:p>
            <a:endParaRPr lang="en-GB"/>
          </a:p>
        </p:txBody>
      </p:sp>
    </p:spTree>
    <p:extLst>
      <p:ext uri="{BB962C8B-B14F-4D97-AF65-F5344CB8AC3E}">
        <p14:creationId xmlns:p14="http://schemas.microsoft.com/office/powerpoint/2010/main" val="174042000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239590-7A69-468E-9563-4FE9B6E66FA0}"/>
              </a:ext>
            </a:extLst>
          </p:cNvPr>
          <p:cNvSpPr>
            <a:spLocks noGrp="1"/>
          </p:cNvSpPr>
          <p:nvPr>
            <p:ph type="title"/>
          </p:nvPr>
        </p:nvSpPr>
        <p:spPr>
          <a:xfrm>
            <a:off x="230538" y="158404"/>
            <a:ext cx="12057918" cy="1130526"/>
          </a:xfrm>
        </p:spPr>
        <p:txBody>
          <a:bodyPr lIns="91440" tIns="45720" rIns="91440" bIns="45720" anchor="t">
            <a:noAutofit/>
          </a:bodyPr>
          <a:lstStyle/>
          <a:p>
            <a:r>
              <a:rPr lang="en-GB" sz="3600" b="1"/>
              <a:t>Administering vaccine into the deltoid muscle</a:t>
            </a:r>
            <a:r>
              <a:rPr lang="en-GB" sz="3600"/>
              <a:t> </a:t>
            </a:r>
            <a:endParaRPr lang="en-GB" sz="3600" strike="sngStrike">
              <a:cs typeface="Arial"/>
            </a:endParaRPr>
          </a:p>
        </p:txBody>
      </p:sp>
      <p:pic>
        <p:nvPicPr>
          <p:cNvPr id="3074" name="Picture 3">
            <a:extLst>
              <a:ext uri="{FF2B5EF4-FFF2-40B4-BE49-F238E27FC236}">
                <a16:creationId xmlns:a16="http://schemas.microsoft.com/office/drawing/2014/main" id="{2DFED5C5-EE45-4C91-A197-05048D995C5F}"/>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1122" r="-107" b="-478"/>
          <a:stretch/>
        </p:blipFill>
        <p:spPr bwMode="auto">
          <a:xfrm>
            <a:off x="228596" y="916578"/>
            <a:ext cx="2735940" cy="259860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308A4FA9-2736-43E2-ADA9-592391F1E73D}"/>
              </a:ext>
            </a:extLst>
          </p:cNvPr>
          <p:cNvSpPr txBox="1"/>
          <p:nvPr/>
        </p:nvSpPr>
        <p:spPr>
          <a:xfrm>
            <a:off x="5255614" y="1097913"/>
            <a:ext cx="6709971" cy="4712829"/>
          </a:xfrm>
          <a:prstGeom prst="rect">
            <a:avLst/>
          </a:prstGeom>
          <a:noFill/>
        </p:spPr>
        <p:txBody>
          <a:bodyPr wrap="square" lIns="91440" tIns="45720" rIns="91440" bIns="45720" rtlCol="0" anchor="t">
            <a:spAutoFit/>
          </a:bodyPr>
          <a:lstStyle/>
          <a:p>
            <a:pPr marL="342900" indent="-342900">
              <a:lnSpc>
                <a:spcPct val="110000"/>
              </a:lnSpc>
              <a:spcBef>
                <a:spcPts val="1200"/>
              </a:spcBef>
              <a:buFont typeface="Arial"/>
              <a:buChar char="•"/>
            </a:pPr>
            <a:r>
              <a:rPr lang="en-GB" sz="1750">
                <a:cs typeface="Arial"/>
              </a:rPr>
              <a:t>Pneumococcal vaccine in individuals over 1 year of age should be injected into the deltoid muscle in the upper arm </a:t>
            </a:r>
            <a:endParaRPr lang="en-US" sz="1750">
              <a:cs typeface="Arial"/>
            </a:endParaRPr>
          </a:p>
          <a:p>
            <a:pPr marL="342900" indent="-342900">
              <a:buFont typeface="Arial"/>
              <a:buChar char="•"/>
            </a:pPr>
            <a:r>
              <a:rPr lang="en-GB" sz="1750">
                <a:cs typeface="Arial"/>
              </a:rPr>
              <a:t>It is essential that the correct site and injection technique is used to administer vaccines</a:t>
            </a:r>
          </a:p>
          <a:p>
            <a:pPr marL="342900" indent="-342900">
              <a:spcBef>
                <a:spcPts val="600"/>
              </a:spcBef>
              <a:buClr>
                <a:srgbClr val="007D91"/>
              </a:buClr>
              <a:buFont typeface="Arial"/>
              <a:buChar char="•"/>
            </a:pPr>
            <a:r>
              <a:rPr lang="en-GB" sz="1750"/>
              <a:t>Injecting too high into the upper arm might result in the vaccine being deposited in the shoulder capsule resulting in potential inflammation leading to a shoulder injury or a frozen shoulder. This leads to pain, weakness and a limited range of motion that can last for months</a:t>
            </a:r>
            <a:endParaRPr lang="en-GB" sz="1750">
              <a:cs typeface="Arial"/>
            </a:endParaRPr>
          </a:p>
          <a:p>
            <a:pPr marL="342900" indent="-342900">
              <a:spcBef>
                <a:spcPts val="600"/>
              </a:spcBef>
              <a:buClr>
                <a:srgbClr val="007D91"/>
              </a:buClr>
              <a:buFont typeface="Arial"/>
              <a:buChar char="•"/>
            </a:pPr>
            <a:r>
              <a:rPr lang="en-GB" sz="1750"/>
              <a:t>Injecting too low or too far to the side of the arm risks injecting into the axillary nerve or the radial nerve. This can cause a burning or shooting pain and can lead to nerve damage.</a:t>
            </a:r>
            <a:endParaRPr lang="en-GB" sz="1750">
              <a:cs typeface="Arial"/>
            </a:endParaRPr>
          </a:p>
          <a:p>
            <a:pPr marL="342900" indent="-342900">
              <a:spcBef>
                <a:spcPts val="600"/>
              </a:spcBef>
              <a:buClr>
                <a:srgbClr val="007D91"/>
              </a:buClr>
              <a:buFont typeface="Arial"/>
              <a:buChar char="•"/>
            </a:pPr>
            <a:r>
              <a:rPr lang="en-GB" sz="1750"/>
              <a:t>To avoid shoulder injury, always assess the limb before administering the vaccine to identify the correct site for injection</a:t>
            </a:r>
            <a:endParaRPr lang="en-GB" sz="1750">
              <a:solidFill>
                <a:srgbClr val="FF0000"/>
              </a:solidFill>
              <a:cs typeface="Arial"/>
            </a:endParaRPr>
          </a:p>
        </p:txBody>
      </p:sp>
      <p:sp>
        <p:nvSpPr>
          <p:cNvPr id="6" name="TextBox 5">
            <a:extLst>
              <a:ext uri="{FF2B5EF4-FFF2-40B4-BE49-F238E27FC236}">
                <a16:creationId xmlns:a16="http://schemas.microsoft.com/office/drawing/2014/main" id="{838F1C7B-3F63-429B-A18A-A8AD7F986267}"/>
              </a:ext>
            </a:extLst>
          </p:cNvPr>
          <p:cNvSpPr txBox="1"/>
          <p:nvPr/>
        </p:nvSpPr>
        <p:spPr>
          <a:xfrm>
            <a:off x="535925" y="5887841"/>
            <a:ext cx="4412099" cy="276999"/>
          </a:xfrm>
          <a:prstGeom prst="rect">
            <a:avLst/>
          </a:prstGeom>
          <a:noFill/>
        </p:spPr>
        <p:txBody>
          <a:bodyPr wrap="square" rtlCol="0">
            <a:spAutoFit/>
          </a:bodyPr>
          <a:lstStyle/>
          <a:p>
            <a:r>
              <a:rPr lang="en-GB" sz="1200"/>
              <a:t>Images adapted from the Australian Immunisation Handbook </a:t>
            </a:r>
          </a:p>
        </p:txBody>
      </p:sp>
      <p:sp>
        <p:nvSpPr>
          <p:cNvPr id="5" name="Slide Number Placeholder 4">
            <a:extLst>
              <a:ext uri="{FF2B5EF4-FFF2-40B4-BE49-F238E27FC236}">
                <a16:creationId xmlns:a16="http://schemas.microsoft.com/office/drawing/2014/main" id="{9BF7A435-C1D2-B221-C6AB-1B0E98D346EF}"/>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39</a:t>
            </a:fld>
            <a:endParaRPr lang="en-GB"/>
          </a:p>
        </p:txBody>
      </p:sp>
      <p:sp>
        <p:nvSpPr>
          <p:cNvPr id="4" name="Footer Placeholder 3">
            <a:extLst>
              <a:ext uri="{FF2B5EF4-FFF2-40B4-BE49-F238E27FC236}">
                <a16:creationId xmlns:a16="http://schemas.microsoft.com/office/drawing/2014/main" id="{7A0CCE05-83D7-3394-9F64-1ADD095FCEF8}"/>
              </a:ext>
            </a:extLst>
          </p:cNvPr>
          <p:cNvSpPr>
            <a:spLocks noGrp="1"/>
          </p:cNvSpPr>
          <p:nvPr>
            <p:ph type="ftr" sz="quarter" idx="11"/>
          </p:nvPr>
        </p:nvSpPr>
        <p:spPr>
          <a:xfrm>
            <a:off x="173366" y="6356350"/>
            <a:ext cx="7315200" cy="365125"/>
          </a:xfrm>
        </p:spPr>
        <p:txBody>
          <a:bodyPr/>
          <a:lstStyle/>
          <a:p>
            <a:r>
              <a:rPr lang="en-GB" sz="1400">
                <a:solidFill>
                  <a:srgbClr val="FFFFFF"/>
                </a:solidFill>
                <a:cs typeface="Arial"/>
              </a:rPr>
              <a:t>Vaccination against Pneumococcal disease </a:t>
            </a:r>
            <a:endParaRPr lang="en-US" sz="1400" b="0">
              <a:cs typeface="Arial"/>
            </a:endParaRPr>
          </a:p>
          <a:p>
            <a:endParaRPr lang="en-GB" sz="1100" b="0">
              <a:solidFill>
                <a:srgbClr val="FFFFFF"/>
              </a:solidFill>
              <a:cs typeface="Arial"/>
            </a:endParaRPr>
          </a:p>
          <a:p>
            <a:endParaRPr lang="en-GB"/>
          </a:p>
        </p:txBody>
      </p:sp>
      <p:pic>
        <p:nvPicPr>
          <p:cNvPr id="7" name="Picture 6" descr="A diagram of a child&amp;#39;s body&#10;&#10;AI-generated content may be incorrect.">
            <a:extLst>
              <a:ext uri="{FF2B5EF4-FFF2-40B4-BE49-F238E27FC236}">
                <a16:creationId xmlns:a16="http://schemas.microsoft.com/office/drawing/2014/main" id="{6A0AE431-1452-1096-2CB7-4E3F12097E5E}"/>
              </a:ext>
            </a:extLst>
          </p:cNvPr>
          <p:cNvPicPr>
            <a:picLocks noChangeAspect="1"/>
          </p:cNvPicPr>
          <p:nvPr/>
        </p:nvPicPr>
        <p:blipFill>
          <a:blip r:embed="rId4"/>
          <a:stretch>
            <a:fillRect/>
          </a:stretch>
        </p:blipFill>
        <p:spPr>
          <a:xfrm>
            <a:off x="2324281" y="3295683"/>
            <a:ext cx="2766591" cy="255574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197696372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1E25FC-0BD5-2FB3-9F85-595C6EA91A95}"/>
              </a:ext>
            </a:extLst>
          </p:cNvPr>
          <p:cNvSpPr>
            <a:spLocks noGrp="1"/>
          </p:cNvSpPr>
          <p:nvPr>
            <p:ph type="title"/>
          </p:nvPr>
        </p:nvSpPr>
        <p:spPr>
          <a:xfrm>
            <a:off x="617621" y="247088"/>
            <a:ext cx="10515600" cy="694923"/>
          </a:xfrm>
        </p:spPr>
        <p:txBody>
          <a:bodyPr lIns="91440" tIns="45720" rIns="91440" bIns="45720" anchor="t"/>
          <a:lstStyle/>
          <a:p>
            <a:r>
              <a:rPr lang="en-US" sz="4000" b="1">
                <a:cs typeface="Arial"/>
              </a:rPr>
              <a:t>Notes to users </a:t>
            </a:r>
            <a:endParaRPr lang="en-US" sz="4000" b="1"/>
          </a:p>
        </p:txBody>
      </p:sp>
      <p:sp>
        <p:nvSpPr>
          <p:cNvPr id="3" name="Content Placeholder 2">
            <a:extLst>
              <a:ext uri="{FF2B5EF4-FFF2-40B4-BE49-F238E27FC236}">
                <a16:creationId xmlns:a16="http://schemas.microsoft.com/office/drawing/2014/main" id="{2E22B0B6-9F8A-15E6-BE73-52CE093A3A87}"/>
              </a:ext>
            </a:extLst>
          </p:cNvPr>
          <p:cNvSpPr>
            <a:spLocks noGrp="1"/>
          </p:cNvSpPr>
          <p:nvPr>
            <p:ph idx="1"/>
          </p:nvPr>
        </p:nvSpPr>
        <p:spPr>
          <a:xfrm>
            <a:off x="617621" y="1247173"/>
            <a:ext cx="10515600" cy="4351338"/>
          </a:xfrm>
        </p:spPr>
        <p:txBody>
          <a:bodyPr lIns="91440" tIns="45720" rIns="91440" bIns="45720" anchor="t"/>
          <a:lstStyle/>
          <a:p>
            <a:pPr>
              <a:lnSpc>
                <a:spcPct val="100000"/>
              </a:lnSpc>
            </a:pPr>
            <a:r>
              <a:rPr lang="en-US" sz="1800" dirty="0">
                <a:solidFill>
                  <a:srgbClr val="002060"/>
                </a:solidFill>
                <a:cs typeface="Arial"/>
              </a:rPr>
              <a:t>This slide set contains a collection of core slides for both individual use and for use or adaptation during the delivery of pneumococcal vaccination training</a:t>
            </a:r>
            <a:endParaRPr lang="en-US" dirty="0">
              <a:solidFill>
                <a:srgbClr val="002060"/>
              </a:solidFill>
              <a:cs typeface="Arial"/>
            </a:endParaRPr>
          </a:p>
          <a:p>
            <a:pPr>
              <a:lnSpc>
                <a:spcPct val="100000"/>
              </a:lnSpc>
            </a:pPr>
            <a:r>
              <a:rPr lang="en-US" sz="1800" dirty="0">
                <a:solidFill>
                  <a:srgbClr val="002060"/>
                </a:solidFill>
                <a:cs typeface="Arial"/>
              </a:rPr>
              <a:t>Trainers should select the slides required depending on the background and experience of the healthcare practitioners they are training and according to the role they will have in delivering the pneumococcal vaccine </a:t>
            </a:r>
            <a:r>
              <a:rPr lang="en-US" sz="1800" dirty="0" err="1">
                <a:solidFill>
                  <a:srgbClr val="002060"/>
                </a:solidFill>
                <a:cs typeface="Arial"/>
              </a:rPr>
              <a:t>programme</a:t>
            </a:r>
            <a:endParaRPr lang="en-US" dirty="0" err="1">
              <a:solidFill>
                <a:srgbClr val="002060"/>
              </a:solidFill>
              <a:cs typeface="Arial"/>
            </a:endParaRPr>
          </a:p>
          <a:p>
            <a:pPr>
              <a:lnSpc>
                <a:spcPct val="100000"/>
              </a:lnSpc>
            </a:pPr>
            <a:r>
              <a:rPr lang="en-US" sz="1800" dirty="0">
                <a:solidFill>
                  <a:srgbClr val="002060"/>
                </a:solidFill>
                <a:cs typeface="Arial"/>
              </a:rPr>
              <a:t>The information in this slide set (version 2) was correct at time of publication</a:t>
            </a:r>
            <a:endParaRPr lang="en-US" dirty="0">
              <a:solidFill>
                <a:srgbClr val="002060"/>
              </a:solidFill>
              <a:cs typeface="Arial"/>
            </a:endParaRPr>
          </a:p>
          <a:p>
            <a:pPr>
              <a:lnSpc>
                <a:spcPct val="100000"/>
              </a:lnSpc>
            </a:pPr>
            <a:r>
              <a:rPr lang="en-US" sz="1800" dirty="0">
                <a:solidFill>
                  <a:srgbClr val="002060"/>
                </a:solidFill>
                <a:cs typeface="Arial"/>
              </a:rPr>
              <a:t>Updates to the slide set may be required in the future, for example in response to changing epidemiology or vaccination recommendations - please check online to ensure you are using the latest version of these slides</a:t>
            </a:r>
            <a:endParaRPr lang="en-US" dirty="0">
              <a:solidFill>
                <a:srgbClr val="002060"/>
              </a:solidFill>
              <a:cs typeface="Arial"/>
            </a:endParaRPr>
          </a:p>
          <a:p>
            <a:endParaRPr lang="en-US" sz="1800" dirty="0">
              <a:solidFill>
                <a:srgbClr val="002060"/>
              </a:solidFill>
              <a:cs typeface="Arial"/>
            </a:endParaRPr>
          </a:p>
          <a:p>
            <a:pPr marL="0" indent="0">
              <a:buNone/>
            </a:pPr>
            <a:endParaRPr lang="en-US" sz="1800" dirty="0">
              <a:solidFill>
                <a:srgbClr val="002060"/>
              </a:solidFill>
              <a:cs typeface="Arial"/>
            </a:endParaRPr>
          </a:p>
          <a:p>
            <a:endParaRPr lang="en-US" dirty="0">
              <a:solidFill>
                <a:srgbClr val="002060"/>
              </a:solidFill>
              <a:cs typeface="Arial"/>
            </a:endParaRPr>
          </a:p>
        </p:txBody>
      </p:sp>
      <p:sp>
        <p:nvSpPr>
          <p:cNvPr id="5" name="Slide Number Placeholder 4">
            <a:extLst>
              <a:ext uri="{FF2B5EF4-FFF2-40B4-BE49-F238E27FC236}">
                <a16:creationId xmlns:a16="http://schemas.microsoft.com/office/drawing/2014/main" id="{843069F3-1F18-6E88-6FAB-56D455B6D8BD}"/>
              </a:ext>
            </a:extLst>
          </p:cNvPr>
          <p:cNvSpPr>
            <a:spLocks noGrp="1"/>
          </p:cNvSpPr>
          <p:nvPr>
            <p:ph type="sldNum" sz="quarter" idx="12"/>
          </p:nvPr>
        </p:nvSpPr>
        <p:spPr/>
        <p:txBody>
          <a:bodyPr/>
          <a:lstStyle/>
          <a:p>
            <a:fld id="{561D0CCE-8DCC-44DC-A653-AE62B1D84A52}" type="slidenum">
              <a:rPr lang="en-GB" smtClean="0"/>
              <a:pPr/>
              <a:t>4</a:t>
            </a:fld>
            <a:endParaRPr lang="en-GB"/>
          </a:p>
        </p:txBody>
      </p:sp>
      <p:sp>
        <p:nvSpPr>
          <p:cNvPr id="4" name="Footer Placeholder 3">
            <a:extLst>
              <a:ext uri="{FF2B5EF4-FFF2-40B4-BE49-F238E27FC236}">
                <a16:creationId xmlns:a16="http://schemas.microsoft.com/office/drawing/2014/main" id="{7EFF6365-F279-EF8A-D62E-69CE26E7B23E}"/>
              </a:ext>
            </a:extLst>
          </p:cNvPr>
          <p:cNvSpPr>
            <a:spLocks noGrp="1"/>
          </p:cNvSpPr>
          <p:nvPr>
            <p:ph type="ftr" sz="quarter" idx="11"/>
          </p:nvPr>
        </p:nvSpPr>
        <p:spPr>
          <a:xfrm>
            <a:off x="173366" y="6356350"/>
            <a:ext cx="7315200" cy="365125"/>
          </a:xfrm>
        </p:spPr>
        <p:txBody>
          <a:bodyPr/>
          <a:lstStyle/>
          <a:p>
            <a:r>
              <a:rPr lang="en-GB" sz="1400">
                <a:solidFill>
                  <a:srgbClr val="FFFFFF"/>
                </a:solidFill>
                <a:cs typeface="Arial"/>
              </a:rPr>
              <a:t>Vaccination against Pneumococcal disease </a:t>
            </a:r>
            <a:endParaRPr lang="en-US" sz="1400" b="0">
              <a:cs typeface="Arial"/>
            </a:endParaRPr>
          </a:p>
          <a:p>
            <a:endParaRPr lang="en-GB" sz="1100" b="0">
              <a:solidFill>
                <a:srgbClr val="FFFFFF"/>
              </a:solidFill>
              <a:cs typeface="Arial"/>
            </a:endParaRPr>
          </a:p>
          <a:p>
            <a:endParaRPr lang="en-GB"/>
          </a:p>
        </p:txBody>
      </p:sp>
    </p:spTree>
    <p:extLst>
      <p:ext uri="{BB962C8B-B14F-4D97-AF65-F5344CB8AC3E}">
        <p14:creationId xmlns:p14="http://schemas.microsoft.com/office/powerpoint/2010/main" val="385021341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a:extLst>
              <a:ext uri="{FF2B5EF4-FFF2-40B4-BE49-F238E27FC236}">
                <a16:creationId xmlns:a16="http://schemas.microsoft.com/office/drawing/2014/main" id="{F740F6D4-9966-079D-3A7F-3EED673E2C62}"/>
              </a:ext>
            </a:extLst>
          </p:cNvPr>
          <p:cNvPicPr>
            <a:picLocks noGrp="1" noChangeAspect="1"/>
          </p:cNvPicPr>
          <p:nvPr>
            <p:ph idx="1"/>
          </p:nvPr>
        </p:nvPicPr>
        <p:blipFill>
          <a:blip r:embed="rId3"/>
          <a:stretch>
            <a:fillRect/>
          </a:stretch>
        </p:blipFill>
        <p:spPr>
          <a:xfrm>
            <a:off x="3712439" y="2462887"/>
            <a:ext cx="4188211" cy="301942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2" name="Title 1">
            <a:extLst>
              <a:ext uri="{FF2B5EF4-FFF2-40B4-BE49-F238E27FC236}">
                <a16:creationId xmlns:a16="http://schemas.microsoft.com/office/drawing/2014/main" id="{1BA2A5EE-36F3-46E0-9773-503C24BEC270}"/>
              </a:ext>
            </a:extLst>
          </p:cNvPr>
          <p:cNvSpPr>
            <a:spLocks noGrp="1"/>
          </p:cNvSpPr>
          <p:nvPr>
            <p:ph type="title"/>
          </p:nvPr>
        </p:nvSpPr>
        <p:spPr>
          <a:xfrm>
            <a:off x="265440" y="170187"/>
            <a:ext cx="11088360" cy="1102767"/>
          </a:xfrm>
        </p:spPr>
        <p:txBody>
          <a:bodyPr lIns="91440" tIns="45720" rIns="91440" bIns="45720" anchor="t">
            <a:normAutofit/>
          </a:bodyPr>
          <a:lstStyle/>
          <a:p>
            <a:r>
              <a:rPr lang="en-GB" sz="3600" b="1"/>
              <a:t>The vastus lateralis muscle (anterolateral aspect of the thigh)</a:t>
            </a:r>
          </a:p>
        </p:txBody>
      </p:sp>
      <p:sp>
        <p:nvSpPr>
          <p:cNvPr id="9" name="Oval 8">
            <a:extLst>
              <a:ext uri="{FF2B5EF4-FFF2-40B4-BE49-F238E27FC236}">
                <a16:creationId xmlns:a16="http://schemas.microsoft.com/office/drawing/2014/main" id="{B36105AB-52B2-43B7-B92C-9C2235FC4CAE}"/>
              </a:ext>
            </a:extLst>
          </p:cNvPr>
          <p:cNvSpPr/>
          <p:nvPr/>
        </p:nvSpPr>
        <p:spPr>
          <a:xfrm>
            <a:off x="4135140" y="3721821"/>
            <a:ext cx="1677239" cy="504056"/>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TextBox 3">
            <a:extLst>
              <a:ext uri="{FF2B5EF4-FFF2-40B4-BE49-F238E27FC236}">
                <a16:creationId xmlns:a16="http://schemas.microsoft.com/office/drawing/2014/main" id="{350B16EE-0597-BE75-F725-64EB09EE1394}"/>
              </a:ext>
            </a:extLst>
          </p:cNvPr>
          <p:cNvSpPr txBox="1"/>
          <p:nvPr/>
        </p:nvSpPr>
        <p:spPr>
          <a:xfrm>
            <a:off x="3981224" y="5673648"/>
            <a:ext cx="3673945"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1200"/>
              <a:t>Image from the Australian Immunisation Handbook </a:t>
            </a:r>
            <a:endParaRPr lang="en-US"/>
          </a:p>
        </p:txBody>
      </p:sp>
      <p:sp>
        <p:nvSpPr>
          <p:cNvPr id="7" name="Slide Number Placeholder 4">
            <a:extLst>
              <a:ext uri="{FF2B5EF4-FFF2-40B4-BE49-F238E27FC236}">
                <a16:creationId xmlns:a16="http://schemas.microsoft.com/office/drawing/2014/main" id="{2C27B7CD-D392-BE55-6FD7-2769D4C789DE}"/>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40</a:t>
            </a:fld>
            <a:endParaRPr lang="en-GB"/>
          </a:p>
        </p:txBody>
      </p:sp>
      <p:sp>
        <p:nvSpPr>
          <p:cNvPr id="3" name="TextBox 2">
            <a:extLst>
              <a:ext uri="{FF2B5EF4-FFF2-40B4-BE49-F238E27FC236}">
                <a16:creationId xmlns:a16="http://schemas.microsoft.com/office/drawing/2014/main" id="{F326B91A-7CB0-4B81-B220-F897C497AC06}"/>
              </a:ext>
            </a:extLst>
          </p:cNvPr>
          <p:cNvSpPr txBox="1"/>
          <p:nvPr/>
        </p:nvSpPr>
        <p:spPr>
          <a:xfrm>
            <a:off x="265440" y="1496736"/>
            <a:ext cx="11088360"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a:cs typeface="Arial"/>
              </a:rPr>
              <a:t>The preferred site for intramuscular vaccine administration in infants under 1 year is generally the anterolateral aspect of the thigh</a:t>
            </a:r>
            <a:r>
              <a:rPr lang="en-US">
                <a:cs typeface="Arial"/>
              </a:rPr>
              <a:t>​</a:t>
            </a:r>
          </a:p>
        </p:txBody>
      </p:sp>
      <p:sp>
        <p:nvSpPr>
          <p:cNvPr id="8" name="Footer Placeholder 3">
            <a:extLst>
              <a:ext uri="{FF2B5EF4-FFF2-40B4-BE49-F238E27FC236}">
                <a16:creationId xmlns:a16="http://schemas.microsoft.com/office/drawing/2014/main" id="{EA1CB250-6640-7CE3-233B-C97D63994015}"/>
              </a:ext>
            </a:extLst>
          </p:cNvPr>
          <p:cNvSpPr>
            <a:spLocks noGrp="1"/>
          </p:cNvSpPr>
          <p:nvPr>
            <p:ph type="ftr" sz="quarter" idx="11"/>
          </p:nvPr>
        </p:nvSpPr>
        <p:spPr>
          <a:xfrm>
            <a:off x="173366" y="6356350"/>
            <a:ext cx="7315200" cy="365125"/>
          </a:xfrm>
        </p:spPr>
        <p:txBody>
          <a:bodyPr/>
          <a:lstStyle/>
          <a:p>
            <a:r>
              <a:rPr lang="en-GB" sz="1400">
                <a:solidFill>
                  <a:srgbClr val="FFFFFF"/>
                </a:solidFill>
                <a:cs typeface="Arial"/>
              </a:rPr>
              <a:t>Vaccination against Pneumococcal disease </a:t>
            </a:r>
            <a:endParaRPr lang="en-US" sz="1400" b="0">
              <a:cs typeface="Arial"/>
            </a:endParaRPr>
          </a:p>
          <a:p>
            <a:endParaRPr lang="en-GB" sz="1100" b="0">
              <a:solidFill>
                <a:srgbClr val="FFFFFF"/>
              </a:solidFill>
              <a:cs typeface="Arial"/>
            </a:endParaRPr>
          </a:p>
          <a:p>
            <a:endParaRPr lang="en-GB"/>
          </a:p>
        </p:txBody>
      </p:sp>
    </p:spTree>
    <p:extLst>
      <p:ext uri="{BB962C8B-B14F-4D97-AF65-F5344CB8AC3E}">
        <p14:creationId xmlns:p14="http://schemas.microsoft.com/office/powerpoint/2010/main" val="364004389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A31236-253C-4228-9C20-E9CC14039BEA}"/>
              </a:ext>
            </a:extLst>
          </p:cNvPr>
          <p:cNvSpPr>
            <a:spLocks noGrp="1"/>
          </p:cNvSpPr>
          <p:nvPr>
            <p:ph type="title"/>
          </p:nvPr>
        </p:nvSpPr>
        <p:spPr>
          <a:xfrm>
            <a:off x="330206" y="233374"/>
            <a:ext cx="10515600" cy="972607"/>
          </a:xfrm>
        </p:spPr>
        <p:txBody>
          <a:bodyPr lIns="91440" tIns="45720" rIns="91440" bIns="45720" anchor="t"/>
          <a:lstStyle/>
          <a:p>
            <a:r>
              <a:rPr lang="en-GB" sz="3600" b="1">
                <a:latin typeface="Arial"/>
                <a:cs typeface="Arial"/>
              </a:rPr>
              <a:t>Vaccine administration</a:t>
            </a:r>
            <a:r>
              <a:rPr lang="en-GB" sz="3600">
                <a:latin typeface="Arial"/>
                <a:cs typeface="Arial"/>
              </a:rPr>
              <a:t> </a:t>
            </a:r>
          </a:p>
        </p:txBody>
      </p:sp>
      <p:sp>
        <p:nvSpPr>
          <p:cNvPr id="3" name="Content Placeholder 2">
            <a:extLst>
              <a:ext uri="{FF2B5EF4-FFF2-40B4-BE49-F238E27FC236}">
                <a16:creationId xmlns:a16="http://schemas.microsoft.com/office/drawing/2014/main" id="{D041D3DB-747A-4455-B27A-D2BCD30517CB}"/>
              </a:ext>
            </a:extLst>
          </p:cNvPr>
          <p:cNvSpPr>
            <a:spLocks noGrp="1"/>
          </p:cNvSpPr>
          <p:nvPr>
            <p:ph idx="1"/>
          </p:nvPr>
        </p:nvSpPr>
        <p:spPr>
          <a:xfrm>
            <a:off x="330206" y="999806"/>
            <a:ext cx="10880616" cy="782232"/>
          </a:xfrm>
        </p:spPr>
        <p:txBody>
          <a:bodyPr vert="horz" lIns="91440" tIns="45720" rIns="91440" bIns="45720" rtlCol="0" anchor="t">
            <a:normAutofit/>
          </a:bodyPr>
          <a:lstStyle/>
          <a:p>
            <a:pPr marL="0" indent="0">
              <a:lnSpc>
                <a:spcPct val="100000"/>
              </a:lnSpc>
              <a:spcBef>
                <a:spcPts val="0"/>
              </a:spcBef>
              <a:buNone/>
            </a:pPr>
            <a:r>
              <a:rPr lang="en-GB" sz="1800">
                <a:cs typeface="Arial"/>
              </a:rPr>
              <a:t>Skin does not need to be specially cleaned prior to vaccination. If it is visibly dirty, then water is sufficient to clean it.</a:t>
            </a:r>
          </a:p>
          <a:p>
            <a:endParaRPr lang="en-GB" sz="1800">
              <a:cs typeface="Arial"/>
            </a:endParaRPr>
          </a:p>
          <a:p>
            <a:endParaRPr lang="en-GB" sz="1800">
              <a:cs typeface="Arial"/>
            </a:endParaRPr>
          </a:p>
        </p:txBody>
      </p:sp>
      <p:sp>
        <p:nvSpPr>
          <p:cNvPr id="6" name="TextBox 5">
            <a:extLst>
              <a:ext uri="{FF2B5EF4-FFF2-40B4-BE49-F238E27FC236}">
                <a16:creationId xmlns:a16="http://schemas.microsoft.com/office/drawing/2014/main" id="{C5BE5F29-83A9-4A9D-80B3-4B03C0A07606}"/>
              </a:ext>
            </a:extLst>
          </p:cNvPr>
          <p:cNvSpPr txBox="1"/>
          <p:nvPr/>
        </p:nvSpPr>
        <p:spPr>
          <a:xfrm>
            <a:off x="330206" y="1747275"/>
            <a:ext cx="6636634" cy="3085781"/>
          </a:xfrm>
          <a:prstGeom prst="rect">
            <a:avLst/>
          </a:prstGeom>
          <a:noFill/>
        </p:spPr>
        <p:txBody>
          <a:bodyPr wrap="square" lIns="91440" tIns="45720" rIns="91440" bIns="45720" rtlCol="0" anchor="t">
            <a:spAutoFit/>
          </a:bodyPr>
          <a:lstStyle/>
          <a:p>
            <a:pPr marL="4445" lvl="0" indent="-4445" eaLnBrk="0" fontAlgn="base" hangingPunct="0">
              <a:lnSpc>
                <a:spcPct val="114000"/>
              </a:lnSpc>
            </a:pPr>
            <a:r>
              <a:rPr lang="en-GB" b="1"/>
              <a:t>Intramuscular process:</a:t>
            </a:r>
            <a:endParaRPr lang="en-US" b="1">
              <a:cs typeface="Arial"/>
            </a:endParaRPr>
          </a:p>
          <a:p>
            <a:pPr marL="342900" lvl="0" indent="-342900" fontAlgn="base">
              <a:spcBef>
                <a:spcPts val="600"/>
              </a:spcBef>
              <a:buClr>
                <a:srgbClr val="007D91"/>
              </a:buClr>
              <a:buFont typeface="Arial" panose="020B0604020202020204" pitchFamily="34" charset="0"/>
              <a:buChar char="•"/>
            </a:pPr>
            <a:r>
              <a:rPr lang="en-GB"/>
              <a:t>identify the correct site for IM injection</a:t>
            </a:r>
            <a:endParaRPr lang="en-GB">
              <a:cs typeface="Arial"/>
            </a:endParaRPr>
          </a:p>
          <a:p>
            <a:pPr marL="342900" lvl="0" indent="-342900" fontAlgn="base">
              <a:spcBef>
                <a:spcPts val="600"/>
              </a:spcBef>
              <a:buClr>
                <a:srgbClr val="007D91"/>
              </a:buClr>
              <a:buFont typeface="Arial" panose="020B0604020202020204" pitchFamily="34" charset="0"/>
              <a:buChar char="•"/>
            </a:pPr>
            <a:r>
              <a:rPr lang="en-GB"/>
              <a:t>stretch the skin at the site</a:t>
            </a:r>
            <a:endParaRPr lang="en-GB">
              <a:cs typeface="Arial"/>
            </a:endParaRPr>
          </a:p>
          <a:p>
            <a:pPr marL="342900" lvl="0" indent="-342900" fontAlgn="base">
              <a:spcBef>
                <a:spcPts val="600"/>
              </a:spcBef>
              <a:buClr>
                <a:srgbClr val="007D91"/>
              </a:buClr>
              <a:buFont typeface="Arial" panose="020B0604020202020204" pitchFamily="34" charset="0"/>
              <a:buChar char="•"/>
            </a:pPr>
            <a:r>
              <a:rPr lang="en-GB"/>
              <a:t>insert the needle at a 90 degrees angle far enough to ensure vaccine is delivered into muscle</a:t>
            </a:r>
            <a:endParaRPr lang="en-GB">
              <a:cs typeface="Arial"/>
            </a:endParaRPr>
          </a:p>
          <a:p>
            <a:pPr marL="342900" lvl="0" indent="-342900" fontAlgn="base">
              <a:spcBef>
                <a:spcPts val="600"/>
              </a:spcBef>
              <a:buClr>
                <a:srgbClr val="007D91"/>
              </a:buClr>
              <a:buFont typeface="Arial" panose="020B0604020202020204" pitchFamily="34" charset="0"/>
              <a:buChar char="•"/>
            </a:pPr>
            <a:r>
              <a:rPr lang="en-GB"/>
              <a:t>depress the plunger</a:t>
            </a:r>
            <a:endParaRPr lang="en-GB">
              <a:cs typeface="Arial"/>
            </a:endParaRPr>
          </a:p>
          <a:p>
            <a:pPr marL="342900" lvl="0" indent="-342900" fontAlgn="base">
              <a:spcBef>
                <a:spcPts val="600"/>
              </a:spcBef>
              <a:buClr>
                <a:srgbClr val="007D91"/>
              </a:buClr>
              <a:buFont typeface="Arial" panose="020B0604020202020204" pitchFamily="34" charset="0"/>
              <a:buChar char="•"/>
            </a:pPr>
            <a:r>
              <a:rPr lang="en-GB"/>
              <a:t>gently remove the needle</a:t>
            </a:r>
            <a:endParaRPr lang="en-GB">
              <a:cs typeface="Arial"/>
            </a:endParaRPr>
          </a:p>
          <a:p>
            <a:pPr marL="342900" lvl="0" indent="-342900" fontAlgn="base">
              <a:spcBef>
                <a:spcPts val="600"/>
              </a:spcBef>
              <a:buClr>
                <a:srgbClr val="007D91"/>
              </a:buClr>
              <a:buFont typeface="Arial" panose="020B0604020202020204" pitchFamily="34" charset="0"/>
              <a:buChar char="•"/>
            </a:pPr>
            <a:r>
              <a:rPr lang="en-GB"/>
              <a:t>apply light pressure using gauze or cotton wool if bleeding occurs</a:t>
            </a:r>
            <a:endParaRPr lang="en-GB">
              <a:cs typeface="Arial"/>
            </a:endParaRPr>
          </a:p>
        </p:txBody>
      </p:sp>
      <p:sp>
        <p:nvSpPr>
          <p:cNvPr id="5" name="Slide Number Placeholder 4">
            <a:extLst>
              <a:ext uri="{FF2B5EF4-FFF2-40B4-BE49-F238E27FC236}">
                <a16:creationId xmlns:a16="http://schemas.microsoft.com/office/drawing/2014/main" id="{02D6C187-76BA-3952-A1E9-1573FF5031A8}"/>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41</a:t>
            </a:fld>
            <a:endParaRPr lang="en-GB"/>
          </a:p>
        </p:txBody>
      </p:sp>
      <p:pic>
        <p:nvPicPr>
          <p:cNvPr id="2051" name="Picture 17">
            <a:extLst>
              <a:ext uri="{FF2B5EF4-FFF2-40B4-BE49-F238E27FC236}">
                <a16:creationId xmlns:a16="http://schemas.microsoft.com/office/drawing/2014/main" id="{8284DB2F-5474-ED19-4CA5-846841DC490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68419" y="1622549"/>
            <a:ext cx="4085381" cy="26113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extBox 8">
            <a:extLst>
              <a:ext uri="{FF2B5EF4-FFF2-40B4-BE49-F238E27FC236}">
                <a16:creationId xmlns:a16="http://schemas.microsoft.com/office/drawing/2014/main" id="{8750D717-06D3-7972-A252-C8AB97CF3D5F}"/>
              </a:ext>
            </a:extLst>
          </p:cNvPr>
          <p:cNvSpPr txBox="1"/>
          <p:nvPr/>
        </p:nvSpPr>
        <p:spPr>
          <a:xfrm>
            <a:off x="330207" y="4773786"/>
            <a:ext cx="11729714" cy="923330"/>
          </a:xfrm>
          <a:prstGeom prst="rect">
            <a:avLst/>
          </a:prstGeom>
          <a:noFill/>
        </p:spPr>
        <p:txBody>
          <a:bodyPr wrap="square" lIns="91440" tIns="45720" rIns="91440" bIns="45720" anchor="t">
            <a:spAutoFit/>
          </a:bodyPr>
          <a:lstStyle/>
          <a:p>
            <a:r>
              <a:rPr lang="en-GB" b="1">
                <a:effectLst/>
                <a:ea typeface="Calibri"/>
              </a:rPr>
              <a:t>Deep subcutaneous process:</a:t>
            </a:r>
            <a:endParaRPr lang="en-GB" b="1">
              <a:effectLst/>
              <a:ea typeface="Calibri"/>
              <a:cs typeface="Arial"/>
            </a:endParaRPr>
          </a:p>
          <a:p>
            <a:r>
              <a:rPr lang="en-GB">
                <a:effectLst/>
                <a:ea typeface="Calibri"/>
              </a:rPr>
              <a:t>Deep SC injections should be given with the needle at a 45º angle to the skin and the skin should be bunched, not stretched</a:t>
            </a:r>
            <a:r>
              <a:rPr lang="en-GB">
                <a:ea typeface="Calibri"/>
              </a:rPr>
              <a:t> </a:t>
            </a:r>
            <a:endParaRPr lang="en-GB">
              <a:effectLst/>
              <a:ea typeface="Calibri"/>
              <a:cs typeface="Arial"/>
            </a:endParaRPr>
          </a:p>
        </p:txBody>
      </p:sp>
      <p:sp>
        <p:nvSpPr>
          <p:cNvPr id="7" name="TextBox 6">
            <a:extLst>
              <a:ext uri="{FF2B5EF4-FFF2-40B4-BE49-F238E27FC236}">
                <a16:creationId xmlns:a16="http://schemas.microsoft.com/office/drawing/2014/main" id="{B500E1D3-0272-3DF3-3503-C80E9B79EDA2}"/>
              </a:ext>
            </a:extLst>
          </p:cNvPr>
          <p:cNvSpPr txBox="1"/>
          <p:nvPr/>
        </p:nvSpPr>
        <p:spPr>
          <a:xfrm>
            <a:off x="7641619" y="4264429"/>
            <a:ext cx="3712181" cy="253916"/>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50">
                <a:hlinkClick r:id="rId4"/>
              </a:rPr>
              <a:t>Green-Book-Chapter-4.pdf (publishing.service.gov.uk)</a:t>
            </a:r>
            <a:endParaRPr lang="en-GB" sz="1050"/>
          </a:p>
        </p:txBody>
      </p:sp>
      <p:sp>
        <p:nvSpPr>
          <p:cNvPr id="4" name="Footer Placeholder 3">
            <a:extLst>
              <a:ext uri="{FF2B5EF4-FFF2-40B4-BE49-F238E27FC236}">
                <a16:creationId xmlns:a16="http://schemas.microsoft.com/office/drawing/2014/main" id="{D7F2194B-90FF-F2C5-CB38-4D4E6140B894}"/>
              </a:ext>
            </a:extLst>
          </p:cNvPr>
          <p:cNvSpPr>
            <a:spLocks noGrp="1"/>
          </p:cNvSpPr>
          <p:nvPr>
            <p:ph type="ftr" sz="quarter" idx="11"/>
          </p:nvPr>
        </p:nvSpPr>
        <p:spPr>
          <a:xfrm>
            <a:off x="173366" y="6356350"/>
            <a:ext cx="7315200" cy="365125"/>
          </a:xfrm>
        </p:spPr>
        <p:txBody>
          <a:bodyPr/>
          <a:lstStyle/>
          <a:p>
            <a:r>
              <a:rPr lang="en-GB" sz="1400">
                <a:solidFill>
                  <a:srgbClr val="FFFFFF"/>
                </a:solidFill>
                <a:cs typeface="Arial"/>
              </a:rPr>
              <a:t>Vaccination against Pneumococcal disease </a:t>
            </a:r>
            <a:endParaRPr lang="en-US" sz="1400" b="0">
              <a:cs typeface="Arial"/>
            </a:endParaRPr>
          </a:p>
          <a:p>
            <a:endParaRPr lang="en-GB" sz="1100" b="0">
              <a:solidFill>
                <a:srgbClr val="FFFFFF"/>
              </a:solidFill>
              <a:cs typeface="Arial"/>
            </a:endParaRPr>
          </a:p>
          <a:p>
            <a:endParaRPr lang="en-GB"/>
          </a:p>
        </p:txBody>
      </p:sp>
      <p:sp>
        <p:nvSpPr>
          <p:cNvPr id="8" name="TextBox 7">
            <a:extLst>
              <a:ext uri="{FF2B5EF4-FFF2-40B4-BE49-F238E27FC236}">
                <a16:creationId xmlns:a16="http://schemas.microsoft.com/office/drawing/2014/main" id="{7C10E5D3-E993-BEAC-ECFE-2969E426503C}"/>
              </a:ext>
            </a:extLst>
          </p:cNvPr>
          <p:cNvSpPr txBox="1"/>
          <p:nvPr/>
        </p:nvSpPr>
        <p:spPr>
          <a:xfrm>
            <a:off x="3215274" y="5597592"/>
            <a:ext cx="5110480" cy="369332"/>
          </a:xfrm>
          <a:prstGeom prst="rect">
            <a:avLst/>
          </a:prstGeom>
          <a:noFill/>
          <a:ln>
            <a:solidFill>
              <a:srgbClr val="FF0000"/>
            </a:solidFill>
          </a:ln>
        </p:spPr>
        <p:txBody>
          <a:bodyPr wrap="square" rtlCol="0">
            <a:spAutoFit/>
          </a:bodyPr>
          <a:lstStyle/>
          <a:p>
            <a:r>
              <a:rPr lang="en-GB" b="1"/>
              <a:t>Prevenar 20</a:t>
            </a:r>
            <a:r>
              <a:rPr lang="en-GB" b="1" baseline="30000"/>
              <a:t>®</a:t>
            </a:r>
            <a:r>
              <a:rPr lang="en-GB" b="1"/>
              <a:t> is licensed for IM injection only</a:t>
            </a:r>
          </a:p>
        </p:txBody>
      </p:sp>
    </p:spTree>
    <p:extLst>
      <p:ext uri="{BB962C8B-B14F-4D97-AF65-F5344CB8AC3E}">
        <p14:creationId xmlns:p14="http://schemas.microsoft.com/office/powerpoint/2010/main" val="230583808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670C17-A925-0817-6051-0D6EF5EF0C1B}"/>
              </a:ext>
            </a:extLst>
          </p:cNvPr>
          <p:cNvSpPr>
            <a:spLocks noGrp="1"/>
          </p:cNvSpPr>
          <p:nvPr>
            <p:ph type="title"/>
          </p:nvPr>
        </p:nvSpPr>
        <p:spPr>
          <a:xfrm>
            <a:off x="838200" y="209053"/>
            <a:ext cx="10515600" cy="776785"/>
          </a:xfrm>
        </p:spPr>
        <p:txBody>
          <a:bodyPr/>
          <a:lstStyle/>
          <a:p>
            <a:r>
              <a:rPr lang="en-GB" sz="4000" b="1" dirty="0"/>
              <a:t>Co administration and vaccine intervals</a:t>
            </a:r>
          </a:p>
        </p:txBody>
      </p:sp>
      <p:sp>
        <p:nvSpPr>
          <p:cNvPr id="3" name="Content Placeholder 2">
            <a:extLst>
              <a:ext uri="{FF2B5EF4-FFF2-40B4-BE49-F238E27FC236}">
                <a16:creationId xmlns:a16="http://schemas.microsoft.com/office/drawing/2014/main" id="{0A823E37-D52B-717C-4AA1-D593355FFBCB}"/>
              </a:ext>
            </a:extLst>
          </p:cNvPr>
          <p:cNvSpPr>
            <a:spLocks noGrp="1"/>
          </p:cNvSpPr>
          <p:nvPr>
            <p:ph idx="1"/>
          </p:nvPr>
        </p:nvSpPr>
        <p:spPr>
          <a:xfrm>
            <a:off x="729343" y="985838"/>
            <a:ext cx="10515600" cy="5100637"/>
          </a:xfrm>
        </p:spPr>
        <p:txBody>
          <a:bodyPr lIns="91440" tIns="45720" rIns="91440" bIns="45720" anchor="t"/>
          <a:lstStyle/>
          <a:p>
            <a:pPr marL="0" indent="0">
              <a:buNone/>
            </a:pPr>
            <a:r>
              <a:rPr lang="en-GB" sz="2000" dirty="0">
                <a:hlinkClick r:id="rId3"/>
              </a:rPr>
              <a:t>Green Book: The UK immunisation schedule chapter</a:t>
            </a:r>
            <a:r>
              <a:rPr lang="en-GB" sz="2000" dirty="0"/>
              <a:t> states:</a:t>
            </a:r>
          </a:p>
          <a:p>
            <a:r>
              <a:rPr lang="en-GB" sz="2000" dirty="0"/>
              <a:t>Doses of different inactivated vaccines can usually be administered at any time before, after, or at the same time as each other, unless stated otherwise. Doses of inactivated vaccines can also be given at any interval before, after, or at the same time as a live vaccine and vice versa.</a:t>
            </a:r>
            <a:endParaRPr lang="en-GB" sz="2000" dirty="0">
              <a:cs typeface="Arial"/>
            </a:endParaRPr>
          </a:p>
          <a:p>
            <a:endParaRPr lang="en-GB" sz="2000" dirty="0"/>
          </a:p>
          <a:p>
            <a:pPr marL="0" indent="0">
              <a:buNone/>
            </a:pPr>
            <a:r>
              <a:rPr lang="en-GB" sz="2000" dirty="0">
                <a:hlinkClick r:id="rId4"/>
              </a:rPr>
              <a:t>Green Book: Immunisation procedures chapter</a:t>
            </a:r>
            <a:r>
              <a:rPr lang="en-GB" sz="2000" dirty="0"/>
              <a:t> states:</a:t>
            </a:r>
            <a:endParaRPr lang="en-GB" sz="2000" dirty="0">
              <a:cs typeface="Arial"/>
            </a:endParaRPr>
          </a:p>
          <a:p>
            <a:r>
              <a:rPr lang="en-GB" sz="2000" dirty="0"/>
              <a:t>Where two or more injections need to be administered at the same time, they should be given at separate sites, preferably in a different limb. If more than one injection is to be given in the same limb, they should be administered at least 2.5cm apart</a:t>
            </a:r>
            <a:endParaRPr lang="en-GB" sz="2000" dirty="0">
              <a:cs typeface="Arial"/>
            </a:endParaRPr>
          </a:p>
          <a:p>
            <a:endParaRPr lang="en-GB" sz="2000" dirty="0"/>
          </a:p>
          <a:p>
            <a:pPr marL="0" indent="0">
              <a:buNone/>
            </a:pPr>
            <a:r>
              <a:rPr lang="en-GB" sz="2000" dirty="0">
                <a:hlinkClick r:id="rId5"/>
              </a:rPr>
              <a:t>Green Book: Pneumococcal chapter</a:t>
            </a:r>
            <a:r>
              <a:rPr lang="en-GB" sz="2000" dirty="0"/>
              <a:t> states:</a:t>
            </a:r>
            <a:endParaRPr lang="en-GB" sz="2000" dirty="0">
              <a:cs typeface="Arial"/>
            </a:endParaRPr>
          </a:p>
          <a:p>
            <a:r>
              <a:rPr lang="en-GB" sz="2000" dirty="0"/>
              <a:t>Where additional or booster doses of PCV13, PCV20 or PPV23* are required, they should be given at least 4 weeks after last PCV dose. Refer to </a:t>
            </a:r>
            <a:r>
              <a:rPr lang="en-GB" sz="2000" dirty="0">
                <a:hlinkClick r:id="rId5"/>
              </a:rPr>
              <a:t>Green Book: Pneumococcal Chapter (including Table 25.3)</a:t>
            </a:r>
            <a:endParaRPr lang="en-GB" sz="2000" dirty="0"/>
          </a:p>
          <a:p>
            <a:pPr marL="0" indent="0">
              <a:buNone/>
            </a:pPr>
            <a:endParaRPr lang="en-GB" sz="1400" strike="sngStrike" dirty="0">
              <a:cs typeface="Arial"/>
            </a:endParaRPr>
          </a:p>
          <a:p>
            <a:endParaRPr lang="en-GB" dirty="0"/>
          </a:p>
        </p:txBody>
      </p:sp>
      <p:sp>
        <p:nvSpPr>
          <p:cNvPr id="5" name="Slide Number Placeholder 4">
            <a:extLst>
              <a:ext uri="{FF2B5EF4-FFF2-40B4-BE49-F238E27FC236}">
                <a16:creationId xmlns:a16="http://schemas.microsoft.com/office/drawing/2014/main" id="{5501F03B-475E-E9D5-3DEF-7D1650D10D46}"/>
              </a:ext>
            </a:extLst>
          </p:cNvPr>
          <p:cNvSpPr>
            <a:spLocks noGrp="1"/>
          </p:cNvSpPr>
          <p:nvPr>
            <p:ph type="sldNum" sz="quarter" idx="12"/>
          </p:nvPr>
        </p:nvSpPr>
        <p:spPr/>
        <p:txBody>
          <a:bodyPr/>
          <a:lstStyle/>
          <a:p>
            <a:fld id="{561D0CCE-8DCC-44DC-A653-AE62B1D84A52}" type="slidenum">
              <a:rPr lang="en-GB" smtClean="0"/>
              <a:pPr/>
              <a:t>42</a:t>
            </a:fld>
            <a:endParaRPr lang="en-GB"/>
          </a:p>
        </p:txBody>
      </p:sp>
      <p:sp>
        <p:nvSpPr>
          <p:cNvPr id="6" name="Footer Placeholder 3">
            <a:extLst>
              <a:ext uri="{FF2B5EF4-FFF2-40B4-BE49-F238E27FC236}">
                <a16:creationId xmlns:a16="http://schemas.microsoft.com/office/drawing/2014/main" id="{0586EF86-4C51-EA44-D75B-710AD2318430}"/>
              </a:ext>
            </a:extLst>
          </p:cNvPr>
          <p:cNvSpPr>
            <a:spLocks noGrp="1"/>
          </p:cNvSpPr>
          <p:nvPr>
            <p:ph type="ftr" sz="quarter" idx="11"/>
          </p:nvPr>
        </p:nvSpPr>
        <p:spPr>
          <a:xfrm>
            <a:off x="173366" y="6356350"/>
            <a:ext cx="7315200" cy="365125"/>
          </a:xfrm>
        </p:spPr>
        <p:txBody>
          <a:bodyPr/>
          <a:lstStyle/>
          <a:p>
            <a:r>
              <a:rPr lang="en-GB" sz="1400">
                <a:solidFill>
                  <a:srgbClr val="FFFFFF"/>
                </a:solidFill>
                <a:cs typeface="Arial"/>
              </a:rPr>
              <a:t>Vaccination against Pneumococcal disease </a:t>
            </a:r>
            <a:endParaRPr lang="en-US" sz="1400" b="0">
              <a:cs typeface="Arial"/>
            </a:endParaRPr>
          </a:p>
          <a:p>
            <a:endParaRPr lang="en-GB" sz="1100" b="0">
              <a:solidFill>
                <a:srgbClr val="FFFFFF"/>
              </a:solidFill>
              <a:cs typeface="Arial"/>
            </a:endParaRPr>
          </a:p>
          <a:p>
            <a:endParaRPr lang="en-GB"/>
          </a:p>
        </p:txBody>
      </p:sp>
    </p:spTree>
    <p:extLst>
      <p:ext uri="{BB962C8B-B14F-4D97-AF65-F5344CB8AC3E}">
        <p14:creationId xmlns:p14="http://schemas.microsoft.com/office/powerpoint/2010/main" val="125046940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7A290A-72FA-8ADF-BA8A-81DD5F7EF7A9}"/>
              </a:ext>
            </a:extLst>
          </p:cNvPr>
          <p:cNvSpPr>
            <a:spLocks noGrp="1"/>
          </p:cNvSpPr>
          <p:nvPr>
            <p:ph type="title"/>
          </p:nvPr>
        </p:nvSpPr>
        <p:spPr/>
        <p:txBody>
          <a:bodyPr/>
          <a:lstStyle/>
          <a:p>
            <a:r>
              <a:rPr lang="en-GB" sz="4000" b="1" dirty="0"/>
              <a:t>Adverse reactions: Prevenar 20</a:t>
            </a:r>
            <a:r>
              <a:rPr lang="en-GB" sz="4000" b="1" baseline="30000" dirty="0"/>
              <a:t>® </a:t>
            </a:r>
            <a:r>
              <a:rPr lang="en-GB" sz="4000" b="1" dirty="0"/>
              <a:t>(1)</a:t>
            </a:r>
          </a:p>
        </p:txBody>
      </p:sp>
      <p:sp>
        <p:nvSpPr>
          <p:cNvPr id="3" name="Content Placeholder 2">
            <a:extLst>
              <a:ext uri="{FF2B5EF4-FFF2-40B4-BE49-F238E27FC236}">
                <a16:creationId xmlns:a16="http://schemas.microsoft.com/office/drawing/2014/main" id="{84F96405-61F2-97C8-BB7B-143F8F5332B2}"/>
              </a:ext>
            </a:extLst>
          </p:cNvPr>
          <p:cNvSpPr>
            <a:spLocks noGrp="1"/>
          </p:cNvSpPr>
          <p:nvPr>
            <p:ph idx="1"/>
          </p:nvPr>
        </p:nvSpPr>
        <p:spPr>
          <a:xfrm>
            <a:off x="457200" y="1414463"/>
            <a:ext cx="11430000" cy="2886075"/>
          </a:xfrm>
        </p:spPr>
        <p:txBody>
          <a:bodyPr/>
          <a:lstStyle/>
          <a:p>
            <a:pPr marL="0" indent="0">
              <a:buNone/>
            </a:pPr>
            <a:r>
              <a:rPr lang="en-GB" sz="2400" b="1"/>
              <a:t>Adults</a:t>
            </a:r>
          </a:p>
          <a:p>
            <a:pPr marL="0" indent="0">
              <a:buNone/>
            </a:pPr>
            <a:r>
              <a:rPr lang="en-GB" sz="2000" b="1"/>
              <a:t>Very common (≥ 1/10)</a:t>
            </a:r>
            <a:r>
              <a:rPr lang="en-GB" sz="2000"/>
              <a:t>: Decreased appetite</a:t>
            </a:r>
            <a:r>
              <a:rPr lang="en-GB" sz="2000" baseline="30000"/>
              <a:t>1</a:t>
            </a:r>
            <a:r>
              <a:rPr lang="en-GB" sz="2000"/>
              <a:t>, headache, muscle pain, joint pain, fatigue, pain/tenderness at vaccination site, pain/tenderness at vaccination site causing limitation of limb movement</a:t>
            </a:r>
            <a:r>
              <a:rPr lang="en-GB" sz="2000" baseline="30000"/>
              <a:t>1</a:t>
            </a:r>
            <a:endParaRPr lang="en-GB" sz="2000"/>
          </a:p>
          <a:p>
            <a:pPr marL="0" indent="0">
              <a:buNone/>
            </a:pPr>
            <a:r>
              <a:rPr lang="en-GB" sz="2000" b="1"/>
              <a:t>Common (≥ 1/100 to &lt; 1/10)</a:t>
            </a:r>
            <a:r>
              <a:rPr lang="en-GB" sz="2000"/>
              <a:t>: Fever, vaccination site redness/swelling/induration</a:t>
            </a:r>
            <a:r>
              <a:rPr lang="en-GB" sz="2000" baseline="30000"/>
              <a:t>2</a:t>
            </a:r>
          </a:p>
          <a:p>
            <a:pPr marL="0" indent="0">
              <a:buNone/>
            </a:pPr>
            <a:r>
              <a:rPr lang="en-GB" sz="2000" b="1"/>
              <a:t>Uncommon (≥ 1/1,000 to &lt; 1/100)</a:t>
            </a:r>
            <a:r>
              <a:rPr lang="en-GB" sz="2000"/>
              <a:t>: Hypersensitivity reaction including face oedema, dyspnoea and bronchospasm, diarrhoea</a:t>
            </a:r>
            <a:r>
              <a:rPr lang="en-GB" sz="2000" baseline="30000"/>
              <a:t>2</a:t>
            </a:r>
            <a:r>
              <a:rPr lang="en-GB" sz="2000"/>
              <a:t>, nausea, vomitting</a:t>
            </a:r>
            <a:r>
              <a:rPr lang="en-GB" sz="2000" baseline="30000"/>
              <a:t>2</a:t>
            </a:r>
            <a:r>
              <a:rPr lang="en-GB" sz="2000"/>
              <a:t>, rash</a:t>
            </a:r>
            <a:r>
              <a:rPr lang="en-GB" sz="2000" baseline="30000"/>
              <a:t>2</a:t>
            </a:r>
            <a:r>
              <a:rPr lang="en-GB" sz="2000"/>
              <a:t>, angioedema, vaccination site pruritus, lymphadenopathy, vaccination site urticaria, chills</a:t>
            </a:r>
            <a:r>
              <a:rPr lang="en-GB" sz="2000" baseline="30000"/>
              <a:t>2</a:t>
            </a:r>
          </a:p>
        </p:txBody>
      </p:sp>
      <p:sp>
        <p:nvSpPr>
          <p:cNvPr id="5" name="Slide Number Placeholder 4">
            <a:extLst>
              <a:ext uri="{FF2B5EF4-FFF2-40B4-BE49-F238E27FC236}">
                <a16:creationId xmlns:a16="http://schemas.microsoft.com/office/drawing/2014/main" id="{A3330769-2B96-8B5D-6B8A-A908612A6611}"/>
              </a:ext>
            </a:extLst>
          </p:cNvPr>
          <p:cNvSpPr>
            <a:spLocks noGrp="1"/>
          </p:cNvSpPr>
          <p:nvPr>
            <p:ph type="sldNum" sz="quarter" idx="12"/>
          </p:nvPr>
        </p:nvSpPr>
        <p:spPr/>
        <p:txBody>
          <a:bodyPr/>
          <a:lstStyle/>
          <a:p>
            <a:fld id="{561D0CCE-8DCC-44DC-A653-AE62B1D84A52}" type="slidenum">
              <a:rPr lang="en-GB" smtClean="0"/>
              <a:pPr/>
              <a:t>43</a:t>
            </a:fld>
            <a:endParaRPr lang="en-GB"/>
          </a:p>
        </p:txBody>
      </p:sp>
      <p:sp>
        <p:nvSpPr>
          <p:cNvPr id="6" name="Footer Placeholder 3">
            <a:extLst>
              <a:ext uri="{FF2B5EF4-FFF2-40B4-BE49-F238E27FC236}">
                <a16:creationId xmlns:a16="http://schemas.microsoft.com/office/drawing/2014/main" id="{8405CEAA-0AE2-BE3A-E5B7-0E40219E9C39}"/>
              </a:ext>
            </a:extLst>
          </p:cNvPr>
          <p:cNvSpPr>
            <a:spLocks noGrp="1"/>
          </p:cNvSpPr>
          <p:nvPr>
            <p:ph type="ftr" sz="quarter" idx="11"/>
          </p:nvPr>
        </p:nvSpPr>
        <p:spPr>
          <a:xfrm>
            <a:off x="173366" y="6356350"/>
            <a:ext cx="7315200" cy="365125"/>
          </a:xfrm>
        </p:spPr>
        <p:txBody>
          <a:bodyPr/>
          <a:lstStyle/>
          <a:p>
            <a:r>
              <a:rPr lang="en-GB" sz="1400">
                <a:solidFill>
                  <a:srgbClr val="FFFFFF"/>
                </a:solidFill>
                <a:cs typeface="Arial"/>
              </a:rPr>
              <a:t>Vaccination against Pneumococcal disease </a:t>
            </a:r>
            <a:endParaRPr lang="en-US" sz="1400" b="0">
              <a:cs typeface="Arial"/>
            </a:endParaRPr>
          </a:p>
          <a:p>
            <a:endParaRPr lang="en-GB" sz="1100" b="0">
              <a:solidFill>
                <a:srgbClr val="FFFFFF"/>
              </a:solidFill>
              <a:cs typeface="Arial"/>
            </a:endParaRPr>
          </a:p>
          <a:p>
            <a:endParaRPr lang="en-GB"/>
          </a:p>
        </p:txBody>
      </p:sp>
      <p:sp>
        <p:nvSpPr>
          <p:cNvPr id="4" name="TextBox 3">
            <a:extLst>
              <a:ext uri="{FF2B5EF4-FFF2-40B4-BE49-F238E27FC236}">
                <a16:creationId xmlns:a16="http://schemas.microsoft.com/office/drawing/2014/main" id="{56BF7759-95D4-4C29-281F-3489E92E3C53}"/>
              </a:ext>
            </a:extLst>
          </p:cNvPr>
          <p:cNvSpPr txBox="1"/>
          <p:nvPr/>
        </p:nvSpPr>
        <p:spPr>
          <a:xfrm>
            <a:off x="1050131" y="4411187"/>
            <a:ext cx="10091738" cy="1200329"/>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GB" b="1"/>
              <a:t>Driving and using machines</a:t>
            </a:r>
            <a:r>
              <a:rPr lang="en-GB"/>
              <a:t>:</a:t>
            </a:r>
          </a:p>
          <a:p>
            <a:r>
              <a:rPr lang="en-GB"/>
              <a:t>Prevenar 20 has no or negligible influence on the ability to drive and use machines. However, some of the effects mentioned under section 4.8 may temporarily affect the ability to drive or use machines.</a:t>
            </a:r>
          </a:p>
        </p:txBody>
      </p:sp>
    </p:spTree>
    <p:extLst>
      <p:ext uri="{BB962C8B-B14F-4D97-AF65-F5344CB8AC3E}">
        <p14:creationId xmlns:p14="http://schemas.microsoft.com/office/powerpoint/2010/main" val="234600133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9147223-42E5-99D0-3394-71A7D0F32C4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C984372-2980-DD34-CCDC-7F456A00E77F}"/>
              </a:ext>
            </a:extLst>
          </p:cNvPr>
          <p:cNvSpPr>
            <a:spLocks noGrp="1"/>
          </p:cNvSpPr>
          <p:nvPr>
            <p:ph type="title"/>
          </p:nvPr>
        </p:nvSpPr>
        <p:spPr/>
        <p:txBody>
          <a:bodyPr/>
          <a:lstStyle/>
          <a:p>
            <a:r>
              <a:rPr lang="en-GB" sz="4000" b="1" dirty="0"/>
              <a:t>Adverse reactions: Prevenar 20</a:t>
            </a:r>
            <a:r>
              <a:rPr lang="en-GB" sz="4000" b="1" baseline="30000" dirty="0"/>
              <a:t>®</a:t>
            </a:r>
            <a:r>
              <a:rPr lang="en-GB" sz="4000" b="1" dirty="0"/>
              <a:t> (2)</a:t>
            </a:r>
          </a:p>
        </p:txBody>
      </p:sp>
      <p:sp>
        <p:nvSpPr>
          <p:cNvPr id="3" name="Content Placeholder 2">
            <a:extLst>
              <a:ext uri="{FF2B5EF4-FFF2-40B4-BE49-F238E27FC236}">
                <a16:creationId xmlns:a16="http://schemas.microsoft.com/office/drawing/2014/main" id="{D45CE9F3-2711-0773-B308-0602B4A93B92}"/>
              </a:ext>
            </a:extLst>
          </p:cNvPr>
          <p:cNvSpPr>
            <a:spLocks noGrp="1"/>
          </p:cNvSpPr>
          <p:nvPr>
            <p:ph idx="1"/>
          </p:nvPr>
        </p:nvSpPr>
        <p:spPr>
          <a:xfrm>
            <a:off x="457200" y="1414463"/>
            <a:ext cx="11430000" cy="3805238"/>
          </a:xfrm>
        </p:spPr>
        <p:txBody>
          <a:bodyPr/>
          <a:lstStyle/>
          <a:p>
            <a:pPr marL="0" indent="0">
              <a:buNone/>
            </a:pPr>
            <a:r>
              <a:rPr lang="en-GB" b="1"/>
              <a:t>Children/Adolescents (5 years to less than 18 years of age)</a:t>
            </a:r>
          </a:p>
          <a:p>
            <a:pPr marL="0" indent="0">
              <a:buNone/>
            </a:pPr>
            <a:r>
              <a:rPr lang="en-GB" sz="2400" b="1"/>
              <a:t>Very common (≥ 1/10)</a:t>
            </a:r>
            <a:r>
              <a:rPr lang="en-GB" sz="2400"/>
              <a:t>: Decreased appetite</a:t>
            </a:r>
            <a:r>
              <a:rPr lang="en-GB" sz="2400" baseline="30000"/>
              <a:t>1</a:t>
            </a:r>
            <a:r>
              <a:rPr lang="en-GB" sz="2400"/>
              <a:t>, irritability</a:t>
            </a:r>
            <a:r>
              <a:rPr lang="en-GB" sz="2400" baseline="30000"/>
              <a:t>1</a:t>
            </a:r>
            <a:r>
              <a:rPr lang="en-GB" sz="2400"/>
              <a:t>, drowsiness/increased sleep</a:t>
            </a:r>
            <a:r>
              <a:rPr lang="en-GB" sz="2400" baseline="30000"/>
              <a:t>1</a:t>
            </a:r>
            <a:r>
              <a:rPr lang="en-GB" sz="2400"/>
              <a:t>, restless sleep/decreased sleep</a:t>
            </a:r>
            <a:r>
              <a:rPr lang="en-GB" sz="2400" baseline="30000"/>
              <a:t>1</a:t>
            </a:r>
            <a:r>
              <a:rPr lang="en-GB" sz="2400"/>
              <a:t>,  headache, muscle pain, fatigue, vaccination site erythema/swelling/induration, vaccination site pain/tenderness</a:t>
            </a:r>
          </a:p>
          <a:p>
            <a:pPr marL="0" indent="0">
              <a:buNone/>
            </a:pPr>
            <a:r>
              <a:rPr lang="en-GB" sz="2400" b="1"/>
              <a:t>Common (≥ 1/100 to &lt; 1/10)</a:t>
            </a:r>
            <a:r>
              <a:rPr lang="en-GB" sz="2400"/>
              <a:t>: Diarrhoea</a:t>
            </a:r>
            <a:r>
              <a:rPr lang="en-GB" sz="2400" baseline="30000"/>
              <a:t>1</a:t>
            </a:r>
            <a:r>
              <a:rPr lang="en-GB" sz="2400"/>
              <a:t>, vomitting</a:t>
            </a:r>
            <a:r>
              <a:rPr lang="en-GB" sz="2400" baseline="30000"/>
              <a:t>1</a:t>
            </a:r>
            <a:r>
              <a:rPr lang="en-GB" sz="2400"/>
              <a:t>, rash</a:t>
            </a:r>
            <a:r>
              <a:rPr lang="en-GB" sz="2400" baseline="30000"/>
              <a:t>1</a:t>
            </a:r>
            <a:r>
              <a:rPr lang="en-GB" sz="2400"/>
              <a:t>, joint pain, vaccination site pain/tenderness causing limitation of limb movement</a:t>
            </a:r>
          </a:p>
          <a:p>
            <a:pPr marL="0" indent="0">
              <a:buNone/>
            </a:pPr>
            <a:r>
              <a:rPr lang="en-GB" sz="2400" b="1"/>
              <a:t>Uncommon (≥ 1/1,000 to &lt; 1/100)</a:t>
            </a:r>
            <a:r>
              <a:rPr lang="en-GB" sz="2400"/>
              <a:t>: Urticaria or urticaria-like rash, fever</a:t>
            </a:r>
            <a:endParaRPr lang="en-GB" sz="2400" baseline="30000"/>
          </a:p>
        </p:txBody>
      </p:sp>
      <p:sp>
        <p:nvSpPr>
          <p:cNvPr id="5" name="Slide Number Placeholder 4">
            <a:extLst>
              <a:ext uri="{FF2B5EF4-FFF2-40B4-BE49-F238E27FC236}">
                <a16:creationId xmlns:a16="http://schemas.microsoft.com/office/drawing/2014/main" id="{547DFE4F-F7E5-5ACA-D480-5F79256D32BE}"/>
              </a:ext>
            </a:extLst>
          </p:cNvPr>
          <p:cNvSpPr>
            <a:spLocks noGrp="1"/>
          </p:cNvSpPr>
          <p:nvPr>
            <p:ph type="sldNum" sz="quarter" idx="12"/>
          </p:nvPr>
        </p:nvSpPr>
        <p:spPr/>
        <p:txBody>
          <a:bodyPr/>
          <a:lstStyle/>
          <a:p>
            <a:fld id="{561D0CCE-8DCC-44DC-A653-AE62B1D84A52}" type="slidenum">
              <a:rPr lang="en-GB" smtClean="0"/>
              <a:pPr/>
              <a:t>44</a:t>
            </a:fld>
            <a:endParaRPr lang="en-GB"/>
          </a:p>
        </p:txBody>
      </p:sp>
      <p:sp>
        <p:nvSpPr>
          <p:cNvPr id="6" name="Footer Placeholder 3">
            <a:extLst>
              <a:ext uri="{FF2B5EF4-FFF2-40B4-BE49-F238E27FC236}">
                <a16:creationId xmlns:a16="http://schemas.microsoft.com/office/drawing/2014/main" id="{84519081-082D-C1BC-C535-F8D2D4A2BC77}"/>
              </a:ext>
            </a:extLst>
          </p:cNvPr>
          <p:cNvSpPr>
            <a:spLocks noGrp="1"/>
          </p:cNvSpPr>
          <p:nvPr>
            <p:ph type="ftr" sz="quarter" idx="11"/>
          </p:nvPr>
        </p:nvSpPr>
        <p:spPr>
          <a:xfrm>
            <a:off x="173366" y="6356350"/>
            <a:ext cx="7315200" cy="365125"/>
          </a:xfrm>
        </p:spPr>
        <p:txBody>
          <a:bodyPr/>
          <a:lstStyle/>
          <a:p>
            <a:r>
              <a:rPr lang="en-GB" sz="1400">
                <a:solidFill>
                  <a:srgbClr val="FFFFFF"/>
                </a:solidFill>
                <a:cs typeface="Arial"/>
              </a:rPr>
              <a:t>Vaccination against Pneumococcal disease </a:t>
            </a:r>
            <a:endParaRPr lang="en-US" sz="1400" b="0">
              <a:cs typeface="Arial"/>
            </a:endParaRPr>
          </a:p>
          <a:p>
            <a:endParaRPr lang="en-GB" sz="1100" b="0">
              <a:solidFill>
                <a:srgbClr val="FFFFFF"/>
              </a:solidFill>
              <a:cs typeface="Arial"/>
            </a:endParaRPr>
          </a:p>
          <a:p>
            <a:endParaRPr lang="en-GB"/>
          </a:p>
        </p:txBody>
      </p:sp>
    </p:spTree>
    <p:extLst>
      <p:ext uri="{BB962C8B-B14F-4D97-AF65-F5344CB8AC3E}">
        <p14:creationId xmlns:p14="http://schemas.microsoft.com/office/powerpoint/2010/main" val="1647824990"/>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2686A5B-CCD6-5A15-3FE4-1FA6A8F5FD3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D536059-1AE4-73D1-CD9D-52AC7E28E72F}"/>
              </a:ext>
            </a:extLst>
          </p:cNvPr>
          <p:cNvSpPr>
            <a:spLocks noGrp="1"/>
          </p:cNvSpPr>
          <p:nvPr>
            <p:ph type="title"/>
          </p:nvPr>
        </p:nvSpPr>
        <p:spPr>
          <a:xfrm>
            <a:off x="838200" y="193276"/>
            <a:ext cx="10515600" cy="877888"/>
          </a:xfrm>
        </p:spPr>
        <p:txBody>
          <a:bodyPr/>
          <a:lstStyle/>
          <a:p>
            <a:r>
              <a:rPr lang="en-GB" sz="4000" b="1" dirty="0"/>
              <a:t>Adverse reactions: Prevenar 20</a:t>
            </a:r>
            <a:r>
              <a:rPr lang="en-GB" sz="4000" b="1" baseline="30000" dirty="0"/>
              <a:t>®</a:t>
            </a:r>
            <a:r>
              <a:rPr lang="en-GB" sz="4000" b="1" dirty="0"/>
              <a:t> (3)</a:t>
            </a:r>
          </a:p>
        </p:txBody>
      </p:sp>
      <p:sp>
        <p:nvSpPr>
          <p:cNvPr id="3" name="Content Placeholder 2">
            <a:extLst>
              <a:ext uri="{FF2B5EF4-FFF2-40B4-BE49-F238E27FC236}">
                <a16:creationId xmlns:a16="http://schemas.microsoft.com/office/drawing/2014/main" id="{2C6A8A25-920E-C720-A18E-29842B1DBB11}"/>
              </a:ext>
            </a:extLst>
          </p:cNvPr>
          <p:cNvSpPr>
            <a:spLocks noGrp="1"/>
          </p:cNvSpPr>
          <p:nvPr>
            <p:ph idx="1"/>
          </p:nvPr>
        </p:nvSpPr>
        <p:spPr>
          <a:xfrm>
            <a:off x="369277" y="1187175"/>
            <a:ext cx="11430000" cy="4851798"/>
          </a:xfrm>
        </p:spPr>
        <p:txBody>
          <a:bodyPr/>
          <a:lstStyle/>
          <a:p>
            <a:pPr marL="0" indent="0">
              <a:buNone/>
            </a:pPr>
            <a:r>
              <a:rPr lang="en-GB" sz="2400" b="1"/>
              <a:t>Infants/children aged 6 weeks to less than 5 years of age</a:t>
            </a:r>
          </a:p>
          <a:p>
            <a:pPr marL="0" indent="0">
              <a:buNone/>
            </a:pPr>
            <a:r>
              <a:rPr lang="en-GB" sz="2000" b="1"/>
              <a:t>Very common (≥ 1/10)</a:t>
            </a:r>
            <a:r>
              <a:rPr lang="en-GB" sz="2000"/>
              <a:t>: Decreased appetite</a:t>
            </a:r>
            <a:r>
              <a:rPr lang="en-GB" sz="2000" baseline="30000"/>
              <a:t>1</a:t>
            </a:r>
            <a:r>
              <a:rPr lang="en-GB" sz="2000"/>
              <a:t>, irritability, drowsiness/increased sleep, restless sleep/decreased sleep</a:t>
            </a:r>
            <a:r>
              <a:rPr lang="en-GB" sz="2000" baseline="30000"/>
              <a:t>1</a:t>
            </a:r>
            <a:r>
              <a:rPr lang="en-GB" sz="2000"/>
              <a:t>, fever, vaccination site erythema/induration/swelling, vaccination site erythema/induration/swelling (&gt; 2.0-7.0cm) after toddler dose and in older children [age 2 to &gt;5 years]), pain/tenderness at vaccination site</a:t>
            </a:r>
          </a:p>
          <a:p>
            <a:pPr marL="0" indent="0">
              <a:buNone/>
            </a:pPr>
            <a:r>
              <a:rPr lang="en-GB" sz="2000" b="1"/>
              <a:t>Common (≥ 1/100 to &lt; 1/10)</a:t>
            </a:r>
            <a:r>
              <a:rPr lang="en-GB" sz="2000"/>
              <a:t>: Diarrhoea, vomiting, rash, fever greater than 38.9º, vaccination site erythema/induration/swelling (&gt; 2.0-7.0cm), pain/tenderness at vaccination site causing limitation of limb movement</a:t>
            </a:r>
            <a:endParaRPr lang="en-GB" sz="2000" baseline="30000"/>
          </a:p>
          <a:p>
            <a:pPr marL="0" indent="0">
              <a:buNone/>
            </a:pPr>
            <a:r>
              <a:rPr lang="en-GB" sz="2000" b="1"/>
              <a:t>Uncommon (≥ 1/1,000 to &lt; 1/100)</a:t>
            </a:r>
            <a:r>
              <a:rPr lang="en-GB" sz="2000"/>
              <a:t>: Crying</a:t>
            </a:r>
            <a:r>
              <a:rPr lang="en-GB" sz="2000" baseline="30000"/>
              <a:t>1</a:t>
            </a:r>
            <a:r>
              <a:rPr lang="en-GB" sz="2000"/>
              <a:t>, seizures (including febrile seizures), urticaria or urticaria-like rash, vaccination-site erythema or induration/swelling (&gt; 7.0 cm)</a:t>
            </a:r>
          </a:p>
          <a:p>
            <a:pPr marL="0" indent="0">
              <a:buNone/>
            </a:pPr>
            <a:r>
              <a:rPr lang="en-GB" sz="2000" b="1"/>
              <a:t>Rare (≥ 1/10,000 to &lt; 1/1,000): </a:t>
            </a:r>
            <a:r>
              <a:rPr lang="en-GB" sz="2000"/>
              <a:t>Hypersensitivity reaction including face oedema, dyspnoea and bronchospasm</a:t>
            </a:r>
            <a:r>
              <a:rPr lang="en-GB" sz="2000" baseline="30000"/>
              <a:t>1</a:t>
            </a:r>
            <a:r>
              <a:rPr lang="en-GB" sz="2000"/>
              <a:t>, hypotonic-hyporesponsive episode</a:t>
            </a:r>
            <a:r>
              <a:rPr lang="en-GB" sz="2000" baseline="30000"/>
              <a:t>1</a:t>
            </a:r>
            <a:r>
              <a:rPr lang="en-GB" sz="2000"/>
              <a:t>, vaccination-site hypersensitivity</a:t>
            </a:r>
            <a:r>
              <a:rPr lang="en-GB" sz="2000" baseline="30000"/>
              <a:t>2</a:t>
            </a:r>
            <a:endParaRPr lang="en-GB" sz="2000" b="1" baseline="30000"/>
          </a:p>
        </p:txBody>
      </p:sp>
      <p:sp>
        <p:nvSpPr>
          <p:cNvPr id="5" name="Slide Number Placeholder 4">
            <a:extLst>
              <a:ext uri="{FF2B5EF4-FFF2-40B4-BE49-F238E27FC236}">
                <a16:creationId xmlns:a16="http://schemas.microsoft.com/office/drawing/2014/main" id="{4E480EA4-9220-7D09-F5B6-FBA0A8474A71}"/>
              </a:ext>
            </a:extLst>
          </p:cNvPr>
          <p:cNvSpPr>
            <a:spLocks noGrp="1"/>
          </p:cNvSpPr>
          <p:nvPr>
            <p:ph type="sldNum" sz="quarter" idx="12"/>
          </p:nvPr>
        </p:nvSpPr>
        <p:spPr/>
        <p:txBody>
          <a:bodyPr/>
          <a:lstStyle/>
          <a:p>
            <a:fld id="{561D0CCE-8DCC-44DC-A653-AE62B1D84A52}" type="slidenum">
              <a:rPr lang="en-GB" smtClean="0"/>
              <a:pPr/>
              <a:t>45</a:t>
            </a:fld>
            <a:endParaRPr lang="en-GB"/>
          </a:p>
        </p:txBody>
      </p:sp>
      <p:sp>
        <p:nvSpPr>
          <p:cNvPr id="6" name="Footer Placeholder 3">
            <a:extLst>
              <a:ext uri="{FF2B5EF4-FFF2-40B4-BE49-F238E27FC236}">
                <a16:creationId xmlns:a16="http://schemas.microsoft.com/office/drawing/2014/main" id="{83198317-6727-453C-1979-045D08B857F3}"/>
              </a:ext>
            </a:extLst>
          </p:cNvPr>
          <p:cNvSpPr>
            <a:spLocks noGrp="1"/>
          </p:cNvSpPr>
          <p:nvPr>
            <p:ph type="ftr" sz="quarter" idx="11"/>
          </p:nvPr>
        </p:nvSpPr>
        <p:spPr>
          <a:xfrm>
            <a:off x="173366" y="6356350"/>
            <a:ext cx="7315200" cy="365125"/>
          </a:xfrm>
        </p:spPr>
        <p:txBody>
          <a:bodyPr/>
          <a:lstStyle/>
          <a:p>
            <a:r>
              <a:rPr lang="en-GB" sz="1400" dirty="0">
                <a:solidFill>
                  <a:srgbClr val="FFFFFF"/>
                </a:solidFill>
                <a:cs typeface="Arial"/>
              </a:rPr>
              <a:t>Vaccination against Pneumococcal disease </a:t>
            </a:r>
            <a:endParaRPr lang="en-US" sz="1400" b="0" dirty="0">
              <a:cs typeface="Arial"/>
            </a:endParaRPr>
          </a:p>
          <a:p>
            <a:endParaRPr lang="en-GB" sz="1100" b="0" dirty="0">
              <a:solidFill>
                <a:srgbClr val="FFFFFF"/>
              </a:solidFill>
              <a:cs typeface="Arial"/>
            </a:endParaRPr>
          </a:p>
          <a:p>
            <a:endParaRPr lang="en-GB" dirty="0"/>
          </a:p>
        </p:txBody>
      </p:sp>
    </p:spTree>
    <p:extLst>
      <p:ext uri="{BB962C8B-B14F-4D97-AF65-F5344CB8AC3E}">
        <p14:creationId xmlns:p14="http://schemas.microsoft.com/office/powerpoint/2010/main" val="55600566"/>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4EDE4F-0BBA-4EAB-DF06-F367CE1FD954}"/>
              </a:ext>
            </a:extLst>
          </p:cNvPr>
          <p:cNvSpPr>
            <a:spLocks noGrp="1"/>
          </p:cNvSpPr>
          <p:nvPr>
            <p:ph type="title"/>
          </p:nvPr>
        </p:nvSpPr>
        <p:spPr>
          <a:xfrm>
            <a:off x="623888" y="136525"/>
            <a:ext cx="10515600" cy="677863"/>
          </a:xfrm>
        </p:spPr>
        <p:txBody>
          <a:bodyPr/>
          <a:lstStyle/>
          <a:p>
            <a:r>
              <a:rPr lang="en-GB" b="1"/>
              <a:t>Adverse reactions: Pneumovax 23</a:t>
            </a:r>
            <a:r>
              <a:rPr lang="en-GB" b="1" baseline="30000"/>
              <a:t>® </a:t>
            </a:r>
            <a:endParaRPr lang="en-GB" b="1"/>
          </a:p>
        </p:txBody>
      </p:sp>
      <p:sp>
        <p:nvSpPr>
          <p:cNvPr id="5" name="Slide Number Placeholder 4">
            <a:extLst>
              <a:ext uri="{FF2B5EF4-FFF2-40B4-BE49-F238E27FC236}">
                <a16:creationId xmlns:a16="http://schemas.microsoft.com/office/drawing/2014/main" id="{17BA9C5A-6515-F86C-F911-CCC4D5BF6A69}"/>
              </a:ext>
            </a:extLst>
          </p:cNvPr>
          <p:cNvSpPr>
            <a:spLocks noGrp="1"/>
          </p:cNvSpPr>
          <p:nvPr>
            <p:ph type="sldNum" sz="quarter" idx="12"/>
          </p:nvPr>
        </p:nvSpPr>
        <p:spPr/>
        <p:txBody>
          <a:bodyPr/>
          <a:lstStyle/>
          <a:p>
            <a:fld id="{561D0CCE-8DCC-44DC-A653-AE62B1D84A52}" type="slidenum">
              <a:rPr lang="en-GB" smtClean="0"/>
              <a:pPr/>
              <a:t>46</a:t>
            </a:fld>
            <a:endParaRPr lang="en-GB"/>
          </a:p>
        </p:txBody>
      </p:sp>
      <p:sp>
        <p:nvSpPr>
          <p:cNvPr id="11" name="Content Placeholder 10">
            <a:extLst>
              <a:ext uri="{FF2B5EF4-FFF2-40B4-BE49-F238E27FC236}">
                <a16:creationId xmlns:a16="http://schemas.microsoft.com/office/drawing/2014/main" id="{A1EA5804-E053-43D0-3488-8D388C7446C2}"/>
              </a:ext>
            </a:extLst>
          </p:cNvPr>
          <p:cNvSpPr>
            <a:spLocks noGrp="1"/>
          </p:cNvSpPr>
          <p:nvPr>
            <p:ph idx="1"/>
          </p:nvPr>
        </p:nvSpPr>
        <p:spPr>
          <a:xfrm>
            <a:off x="342899" y="1042988"/>
            <a:ext cx="11344275" cy="5133975"/>
          </a:xfrm>
        </p:spPr>
        <p:txBody>
          <a:bodyPr/>
          <a:lstStyle/>
          <a:p>
            <a:r>
              <a:rPr lang="en-GB" sz="1900" b="1"/>
              <a:t>Very common (≥1/10): </a:t>
            </a:r>
            <a:r>
              <a:rPr lang="en-GB" sz="1900"/>
              <a:t>Fever (≤38.8°C), Injection site reactions: erythema, induration, pain, soreness, swelling, warmth</a:t>
            </a:r>
          </a:p>
          <a:p>
            <a:r>
              <a:rPr lang="en-GB" sz="1900" b="1"/>
              <a:t>Rare (≥1/10,000 to &lt;1/1,000): </a:t>
            </a:r>
            <a:r>
              <a:rPr lang="en-GB" sz="1900"/>
              <a:t>Extensive swelling of the vaccinated limb</a:t>
            </a:r>
            <a:r>
              <a:rPr lang="en-GB" sz="1900" baseline="30000"/>
              <a:t>†</a:t>
            </a:r>
            <a:endParaRPr lang="en-GB" sz="1900"/>
          </a:p>
          <a:p>
            <a:r>
              <a:rPr lang="en-GB" sz="1900" b="1"/>
              <a:t>Not known (cannot be estimated from available data): </a:t>
            </a:r>
            <a:r>
              <a:rPr lang="en-GB" sz="1900"/>
              <a:t>Haemolytic anaemia*, leukocytosis, lymphadenitis, lymphadenopathy, thrombocytopenia**, anaphylactoid reactions, angioneurotic oedema, serum sickness, febrile convulsions, Guillain-Barré Syndrome, headache, paraesthesia, radiculoneuropathy, nausea, vomiting, rash, urticaria, arthralgia, arthritis, myalgia, asthenia, chills, fever, injected limb mobility decreased, malaise, peripheral oedema</a:t>
            </a:r>
            <a:r>
              <a:rPr lang="en-GB" sz="1900" baseline="30000"/>
              <a:t>††</a:t>
            </a:r>
            <a:r>
              <a:rPr lang="en-GB" sz="1900"/>
              <a:t>, C-reactive protein increased</a:t>
            </a:r>
          </a:p>
          <a:p>
            <a:pPr marL="0" indent="0">
              <a:buNone/>
            </a:pPr>
            <a:r>
              <a:rPr lang="en-GB" sz="1900" b="1"/>
              <a:t>Paediatric population:</a:t>
            </a:r>
            <a:endParaRPr lang="en-GB" sz="1900"/>
          </a:p>
          <a:p>
            <a:r>
              <a:rPr lang="en-GB" sz="1900"/>
              <a:t>A clinical study was conducted to evaluate the safety and immunogenicity of Pneumococcal polysaccharide vaccine in 102 individuals, including 25 subjects 2 to 17 years of age, 27 subjects 18 to 49 years of age, and 50 subjects 50 years of age and older. The type and severity of injection-site and systemic adverse reactions reported among children 2 to 17 years of age were comparable to those reported among adults 18 years of age and older. However, the proportions of subjects reporting injection-site and systemic adverse reactions were higher among subjects 2 to 17 years of age than those 18 years of age and older.</a:t>
            </a:r>
          </a:p>
          <a:p>
            <a:pPr marL="0" indent="0">
              <a:buNone/>
            </a:pPr>
            <a:endParaRPr lang="en-GB" b="1"/>
          </a:p>
        </p:txBody>
      </p:sp>
      <p:sp>
        <p:nvSpPr>
          <p:cNvPr id="3" name="Footer Placeholder 3">
            <a:extLst>
              <a:ext uri="{FF2B5EF4-FFF2-40B4-BE49-F238E27FC236}">
                <a16:creationId xmlns:a16="http://schemas.microsoft.com/office/drawing/2014/main" id="{D802092F-9FA5-529C-9A22-9AEA5B2B8E87}"/>
              </a:ext>
            </a:extLst>
          </p:cNvPr>
          <p:cNvSpPr>
            <a:spLocks noGrp="1"/>
          </p:cNvSpPr>
          <p:nvPr>
            <p:ph type="ftr" sz="quarter" idx="11"/>
          </p:nvPr>
        </p:nvSpPr>
        <p:spPr>
          <a:xfrm>
            <a:off x="173366" y="6356350"/>
            <a:ext cx="7315200" cy="365125"/>
          </a:xfrm>
        </p:spPr>
        <p:txBody>
          <a:bodyPr/>
          <a:lstStyle/>
          <a:p>
            <a:r>
              <a:rPr lang="en-GB" sz="1400" dirty="0">
                <a:solidFill>
                  <a:srgbClr val="FFFFFF"/>
                </a:solidFill>
                <a:cs typeface="Arial"/>
              </a:rPr>
              <a:t>Vaccination against Pneumococcal disease </a:t>
            </a:r>
            <a:endParaRPr lang="en-US" sz="1400" b="0" dirty="0">
              <a:cs typeface="Arial"/>
            </a:endParaRPr>
          </a:p>
          <a:p>
            <a:endParaRPr lang="en-GB" sz="1100" b="0" dirty="0">
              <a:solidFill>
                <a:srgbClr val="FFFFFF"/>
              </a:solidFill>
              <a:cs typeface="Arial"/>
            </a:endParaRPr>
          </a:p>
          <a:p>
            <a:endParaRPr lang="en-GB" dirty="0"/>
          </a:p>
        </p:txBody>
      </p:sp>
    </p:spTree>
    <p:extLst>
      <p:ext uri="{BB962C8B-B14F-4D97-AF65-F5344CB8AC3E}">
        <p14:creationId xmlns:p14="http://schemas.microsoft.com/office/powerpoint/2010/main" val="3249482972"/>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561D0CCE-8DCC-44DC-A653-AE62B1D84A52}" type="slidenum">
              <a:rPr lang="en-GB" smtClean="0"/>
              <a:pPr/>
              <a:t>47</a:t>
            </a:fld>
            <a:endParaRPr lang="en-GB"/>
          </a:p>
        </p:txBody>
      </p:sp>
      <p:sp>
        <p:nvSpPr>
          <p:cNvPr id="6" name="Content Placeholder 2">
            <a:extLst>
              <a:ext uri="{FF2B5EF4-FFF2-40B4-BE49-F238E27FC236}">
                <a16:creationId xmlns:a16="http://schemas.microsoft.com/office/drawing/2014/main" id="{1AC8C4D4-40EB-4BA6-A862-7C3FCA179D49}"/>
              </a:ext>
            </a:extLst>
          </p:cNvPr>
          <p:cNvSpPr>
            <a:spLocks noGrp="1"/>
          </p:cNvSpPr>
          <p:nvPr>
            <p:ph idx="1"/>
          </p:nvPr>
        </p:nvSpPr>
        <p:spPr>
          <a:xfrm>
            <a:off x="260412" y="239001"/>
            <a:ext cx="11457250" cy="3695539"/>
          </a:xfrm>
        </p:spPr>
        <p:txBody>
          <a:bodyPr/>
          <a:lstStyle/>
          <a:p>
            <a:pPr marL="0" indent="0">
              <a:buNone/>
            </a:pPr>
            <a:r>
              <a:rPr lang="en-GB" sz="4000" b="1">
                <a:solidFill>
                  <a:schemeClr val="tx1"/>
                </a:solidFill>
                <a:latin typeface="+mj-lt"/>
                <a:cs typeface="Calibri" panose="020F0502020204030204" pitchFamily="34" charset="0"/>
              </a:rPr>
              <a:t>Reporting suspected adverse reactions</a:t>
            </a:r>
          </a:p>
          <a:p>
            <a:pPr marL="0" indent="0">
              <a:buNone/>
            </a:pPr>
            <a:r>
              <a:rPr lang="en-GB" b="1">
                <a:latin typeface="Calibri" panose="020F0502020204030204" pitchFamily="34" charset="0"/>
                <a:cs typeface="Calibri" panose="020F0502020204030204" pitchFamily="34" charset="0"/>
              </a:rPr>
              <a:t>               </a:t>
            </a:r>
          </a:p>
          <a:p>
            <a:pPr marL="0" indent="0">
              <a:buNone/>
            </a:pPr>
            <a:endParaRPr lang="en-GB"/>
          </a:p>
        </p:txBody>
      </p:sp>
      <p:pic>
        <p:nvPicPr>
          <p:cNvPr id="7" name="Picture 6"/>
          <p:cNvPicPr>
            <a:picLocks noChangeAspect="1"/>
          </p:cNvPicPr>
          <p:nvPr/>
        </p:nvPicPr>
        <p:blipFill>
          <a:blip r:embed="rId3"/>
          <a:stretch>
            <a:fillRect/>
          </a:stretch>
        </p:blipFill>
        <p:spPr>
          <a:xfrm>
            <a:off x="9499917" y="1024900"/>
            <a:ext cx="2280610" cy="2004050"/>
          </a:xfrm>
          <a:prstGeom prst="rect">
            <a:avLst/>
          </a:prstGeom>
          <a:ln>
            <a:noFill/>
          </a:ln>
          <a:effectLst>
            <a:outerShdw blurRad="292100" dist="139700" dir="2700000" algn="tl" rotWithShape="0">
              <a:srgbClr val="333333">
                <a:alpha val="65000"/>
              </a:srgbClr>
            </a:outerShdw>
          </a:effectLst>
        </p:spPr>
      </p:pic>
      <p:sp>
        <p:nvSpPr>
          <p:cNvPr id="8" name="Rectangle 7"/>
          <p:cNvSpPr/>
          <p:nvPr/>
        </p:nvSpPr>
        <p:spPr>
          <a:xfrm>
            <a:off x="260412" y="1322285"/>
            <a:ext cx="9075493" cy="3985706"/>
          </a:xfrm>
          <a:prstGeom prst="rect">
            <a:avLst/>
          </a:prstGeom>
        </p:spPr>
        <p:txBody>
          <a:bodyPr wrap="square" lIns="91440" tIns="45720" rIns="91440" bIns="45720" anchor="t">
            <a:spAutoFit/>
          </a:bodyPr>
          <a:lstStyle/>
          <a:p>
            <a:pPr marL="285750" indent="-285750" algn="just">
              <a:lnSpc>
                <a:spcPct val="150000"/>
              </a:lnSpc>
              <a:buFont typeface="Arial" panose="020B0604020202020204" pitchFamily="34" charset="0"/>
              <a:buChar char="•"/>
            </a:pPr>
            <a:r>
              <a:rPr lang="en-GB">
                <a:solidFill>
                  <a:srgbClr val="002060"/>
                </a:solidFill>
                <a:cs typeface="Arial"/>
              </a:rPr>
              <a:t>Vaccinees should be advised that they can report any adverse reactions or suspected side effects to the MHRA through the online </a:t>
            </a:r>
            <a:r>
              <a:rPr lang="en-GB">
                <a:solidFill>
                  <a:srgbClr val="002060"/>
                </a:solidFill>
                <a:cs typeface="Arial"/>
                <a:hlinkClick r:id="rId4"/>
              </a:rPr>
              <a:t>yellow card scheme </a:t>
            </a:r>
            <a:r>
              <a:rPr lang="en-GB">
                <a:solidFill>
                  <a:srgbClr val="002060"/>
                </a:solidFill>
                <a:cs typeface="Arial"/>
              </a:rPr>
              <a:t>website or the Yellow Card app</a:t>
            </a:r>
            <a:endParaRPr lang="en-GB">
              <a:cs typeface="Arial"/>
            </a:endParaRPr>
          </a:p>
          <a:p>
            <a:pPr marL="285750" indent="-285750" algn="just">
              <a:lnSpc>
                <a:spcPct val="150000"/>
              </a:lnSpc>
              <a:buFont typeface="Arial" panose="020B0604020202020204" pitchFamily="34" charset="0"/>
              <a:buChar char="•"/>
            </a:pPr>
            <a:r>
              <a:rPr lang="en-GB">
                <a:cs typeface="Calibri"/>
              </a:rPr>
              <a:t>Any suspected side effects following vaccine administration should be reported to the MHRA Yellow Card Scheme.  </a:t>
            </a:r>
            <a:endParaRPr lang="en-GB">
              <a:ea typeface="Calibri" panose="020F0502020204030204" pitchFamily="34" charset="0"/>
              <a:cs typeface="Calibri"/>
            </a:endParaRPr>
          </a:p>
          <a:p>
            <a:pPr marL="285750" indent="-285750" algn="just">
              <a:lnSpc>
                <a:spcPct val="150000"/>
              </a:lnSpc>
              <a:spcAft>
                <a:spcPts val="800"/>
              </a:spcAft>
              <a:buFont typeface="Arial" panose="020B0604020202020204" pitchFamily="34" charset="0"/>
              <a:buChar char="•"/>
            </a:pPr>
            <a:r>
              <a:rPr lang="en-GB">
                <a:ea typeface="Calibri"/>
                <a:cs typeface="Times New Roman"/>
              </a:rPr>
              <a:t>Anyone can report even if uncertain about whether vaccine caused condition:</a:t>
            </a:r>
          </a:p>
          <a:p>
            <a:pPr marL="800100" lvl="1" indent="-342900" algn="just">
              <a:lnSpc>
                <a:spcPct val="150000"/>
              </a:lnSpc>
              <a:spcAft>
                <a:spcPts val="800"/>
              </a:spcAft>
              <a:buFont typeface="Courier New" panose="02070309020205020404" pitchFamily="49" charset="0"/>
              <a:buChar char="o"/>
              <a:tabLst>
                <a:tab pos="457200" algn="l"/>
              </a:tabLst>
            </a:pPr>
            <a:r>
              <a:rPr lang="en-GB" u="sng">
                <a:ea typeface="Calibri"/>
                <a:cs typeface="Times New Roman"/>
                <a:hlinkClick r:id="rId5"/>
              </a:rPr>
              <a:t>www.mhra.gov.uk/yellowcard</a:t>
            </a:r>
            <a:r>
              <a:rPr lang="en-GB">
                <a:ea typeface="Calibri"/>
                <a:cs typeface="Times New Roman"/>
              </a:rPr>
              <a:t> or call 0800 731 6789 (9am to 5pm Monday to Friday)</a:t>
            </a:r>
          </a:p>
          <a:p>
            <a:pPr marL="800100" lvl="1" indent="-342900" algn="just">
              <a:lnSpc>
                <a:spcPct val="150000"/>
              </a:lnSpc>
              <a:spcAft>
                <a:spcPts val="800"/>
              </a:spcAft>
              <a:buFont typeface="Courier New" panose="02070309020205020404" pitchFamily="49" charset="0"/>
              <a:buChar char="o"/>
              <a:tabLst>
                <a:tab pos="457200" algn="l"/>
              </a:tabLst>
            </a:pPr>
            <a:r>
              <a:rPr lang="en-GB">
                <a:ea typeface="Calibri"/>
                <a:cs typeface="Times New Roman"/>
                <a:hlinkClick r:id="rId6"/>
              </a:rPr>
              <a:t>Green Book Chapter 9 </a:t>
            </a:r>
            <a:r>
              <a:rPr lang="en-GB">
                <a:ea typeface="Calibri"/>
                <a:cs typeface="Times New Roman"/>
              </a:rPr>
              <a:t>for detailed guidance on reporting vaccine reactions</a:t>
            </a:r>
          </a:p>
        </p:txBody>
      </p:sp>
      <p:pic>
        <p:nvPicPr>
          <p:cNvPr id="2" name="Picture 1"/>
          <p:cNvPicPr>
            <a:picLocks noChangeAspect="1"/>
          </p:cNvPicPr>
          <p:nvPr/>
        </p:nvPicPr>
        <p:blipFill>
          <a:blip r:embed="rId7"/>
          <a:stretch>
            <a:fillRect/>
          </a:stretch>
        </p:blipFill>
        <p:spPr>
          <a:xfrm>
            <a:off x="9875520" y="3328373"/>
            <a:ext cx="1682122" cy="2504727"/>
          </a:xfrm>
          <a:prstGeom prst="rect">
            <a:avLst/>
          </a:prstGeom>
          <a:ln>
            <a:noFill/>
          </a:ln>
          <a:effectLst>
            <a:outerShdw blurRad="292100" dist="139700" dir="2700000" algn="tl" rotWithShape="0">
              <a:srgbClr val="333333">
                <a:alpha val="65000"/>
              </a:srgbClr>
            </a:outerShdw>
          </a:effectLst>
        </p:spPr>
      </p:pic>
      <p:sp>
        <p:nvSpPr>
          <p:cNvPr id="4" name="Footer Placeholder 3">
            <a:extLst>
              <a:ext uri="{FF2B5EF4-FFF2-40B4-BE49-F238E27FC236}">
                <a16:creationId xmlns:a16="http://schemas.microsoft.com/office/drawing/2014/main" id="{A399E7CD-CAA6-6C4F-5416-192912EB2B94}"/>
              </a:ext>
            </a:extLst>
          </p:cNvPr>
          <p:cNvSpPr>
            <a:spLocks noGrp="1"/>
          </p:cNvSpPr>
          <p:nvPr>
            <p:ph type="ftr" sz="quarter" idx="11"/>
          </p:nvPr>
        </p:nvSpPr>
        <p:spPr>
          <a:xfrm>
            <a:off x="173366" y="6356350"/>
            <a:ext cx="7315200" cy="365125"/>
          </a:xfrm>
        </p:spPr>
        <p:txBody>
          <a:bodyPr/>
          <a:lstStyle/>
          <a:p>
            <a:r>
              <a:rPr lang="en-GB" sz="1400">
                <a:solidFill>
                  <a:srgbClr val="FFFFFF"/>
                </a:solidFill>
                <a:cs typeface="Arial"/>
              </a:rPr>
              <a:t>Vaccination against Pneumococcal disease </a:t>
            </a:r>
            <a:endParaRPr lang="en-US" sz="1400" b="0">
              <a:cs typeface="Arial"/>
            </a:endParaRPr>
          </a:p>
          <a:p>
            <a:endParaRPr lang="en-GB" sz="1100" b="0">
              <a:solidFill>
                <a:srgbClr val="FFFFFF"/>
              </a:solidFill>
              <a:cs typeface="Arial"/>
            </a:endParaRPr>
          </a:p>
          <a:p>
            <a:endParaRPr lang="en-GB"/>
          </a:p>
        </p:txBody>
      </p:sp>
    </p:spTree>
    <p:extLst>
      <p:ext uri="{BB962C8B-B14F-4D97-AF65-F5344CB8AC3E}">
        <p14:creationId xmlns:p14="http://schemas.microsoft.com/office/powerpoint/2010/main" val="1659402363"/>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9A3B48C-820E-EFAE-B811-9ABDA1873F06}"/>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1C02CF28-C174-7CD1-8033-9EF9E20C5C05}"/>
              </a:ext>
            </a:extLst>
          </p:cNvPr>
          <p:cNvSpPr>
            <a:spLocks noGrp="1"/>
          </p:cNvSpPr>
          <p:nvPr>
            <p:ph type="sldNum" sz="quarter" idx="4294967295"/>
          </p:nvPr>
        </p:nvSpPr>
        <p:spPr>
          <a:xfrm>
            <a:off x="11637095" y="6347858"/>
            <a:ext cx="517506" cy="364988"/>
          </a:xfrm>
          <a:prstGeom prst="rect">
            <a:avLst/>
          </a:prstGeom>
        </p:spPr>
        <p:txBody>
          <a:bodyPr/>
          <a:lstStyle>
            <a:defPPr>
              <a:defRPr lang="en-US"/>
            </a:defPPr>
            <a:lvl1pPr marL="0" algn="l" defTabSz="605787" rtl="0" eaLnBrk="1" latinLnBrk="0" hangingPunct="1">
              <a:defRPr sz="1193" kern="1200">
                <a:solidFill>
                  <a:schemeClr val="tx1"/>
                </a:solidFill>
                <a:latin typeface="+mn-lt"/>
                <a:ea typeface="+mn-ea"/>
                <a:cs typeface="+mn-cs"/>
              </a:defRPr>
            </a:lvl1pPr>
            <a:lvl2pPr marL="302894" algn="l" defTabSz="605787" rtl="0" eaLnBrk="1" latinLnBrk="0" hangingPunct="1">
              <a:defRPr sz="1193" kern="1200">
                <a:solidFill>
                  <a:schemeClr val="tx1"/>
                </a:solidFill>
                <a:latin typeface="+mn-lt"/>
                <a:ea typeface="+mn-ea"/>
                <a:cs typeface="+mn-cs"/>
              </a:defRPr>
            </a:lvl2pPr>
            <a:lvl3pPr marL="605787" algn="l" defTabSz="605787" rtl="0" eaLnBrk="1" latinLnBrk="0" hangingPunct="1">
              <a:defRPr sz="1193" kern="1200">
                <a:solidFill>
                  <a:schemeClr val="tx1"/>
                </a:solidFill>
                <a:latin typeface="+mn-lt"/>
                <a:ea typeface="+mn-ea"/>
                <a:cs typeface="+mn-cs"/>
              </a:defRPr>
            </a:lvl3pPr>
            <a:lvl4pPr marL="908681" algn="l" defTabSz="605787" rtl="0" eaLnBrk="1" latinLnBrk="0" hangingPunct="1">
              <a:defRPr sz="1193" kern="1200">
                <a:solidFill>
                  <a:schemeClr val="tx1"/>
                </a:solidFill>
                <a:latin typeface="+mn-lt"/>
                <a:ea typeface="+mn-ea"/>
                <a:cs typeface="+mn-cs"/>
              </a:defRPr>
            </a:lvl4pPr>
            <a:lvl5pPr marL="1211575" algn="l" defTabSz="605787" rtl="0" eaLnBrk="1" latinLnBrk="0" hangingPunct="1">
              <a:defRPr sz="1193" kern="1200">
                <a:solidFill>
                  <a:schemeClr val="tx1"/>
                </a:solidFill>
                <a:latin typeface="+mn-lt"/>
                <a:ea typeface="+mn-ea"/>
                <a:cs typeface="+mn-cs"/>
              </a:defRPr>
            </a:lvl5pPr>
            <a:lvl6pPr marL="1514468" algn="l" defTabSz="605787" rtl="0" eaLnBrk="1" latinLnBrk="0" hangingPunct="1">
              <a:defRPr sz="1193" kern="1200">
                <a:solidFill>
                  <a:schemeClr val="tx1"/>
                </a:solidFill>
                <a:latin typeface="+mn-lt"/>
                <a:ea typeface="+mn-ea"/>
                <a:cs typeface="+mn-cs"/>
              </a:defRPr>
            </a:lvl6pPr>
            <a:lvl7pPr marL="1817363" algn="l" defTabSz="605787" rtl="0" eaLnBrk="1" latinLnBrk="0" hangingPunct="1">
              <a:defRPr sz="1193" kern="1200">
                <a:solidFill>
                  <a:schemeClr val="tx1"/>
                </a:solidFill>
                <a:latin typeface="+mn-lt"/>
                <a:ea typeface="+mn-ea"/>
                <a:cs typeface="+mn-cs"/>
              </a:defRPr>
            </a:lvl7pPr>
            <a:lvl8pPr marL="2120256" algn="l" defTabSz="605787" rtl="0" eaLnBrk="1" latinLnBrk="0" hangingPunct="1">
              <a:defRPr sz="1193" kern="1200">
                <a:solidFill>
                  <a:schemeClr val="tx1"/>
                </a:solidFill>
                <a:latin typeface="+mn-lt"/>
                <a:ea typeface="+mn-ea"/>
                <a:cs typeface="+mn-cs"/>
              </a:defRPr>
            </a:lvl8pPr>
            <a:lvl9pPr marL="2423149" algn="l" defTabSz="605787" rtl="0" eaLnBrk="1" latinLnBrk="0" hangingPunct="1">
              <a:defRPr sz="1193" kern="1200">
                <a:solidFill>
                  <a:schemeClr val="tx1"/>
                </a:solidFill>
                <a:latin typeface="+mn-lt"/>
                <a:ea typeface="+mn-ea"/>
                <a:cs typeface="+mn-cs"/>
              </a:defRPr>
            </a:lvl9pPr>
          </a:lstStyle>
          <a:p>
            <a:fld id="{561D0CCE-8DCC-44DC-A653-AE62B1D84A52}" type="slidenum">
              <a:rPr lang="en-GB" smtClean="0"/>
              <a:pPr/>
              <a:t>48</a:t>
            </a:fld>
            <a:endParaRPr lang="en-GB"/>
          </a:p>
        </p:txBody>
      </p:sp>
      <p:sp>
        <p:nvSpPr>
          <p:cNvPr id="3" name="Title 1">
            <a:extLst>
              <a:ext uri="{FF2B5EF4-FFF2-40B4-BE49-F238E27FC236}">
                <a16:creationId xmlns:a16="http://schemas.microsoft.com/office/drawing/2014/main" id="{26B454E6-E52C-A0D4-8D17-16C3024BB0DE}"/>
              </a:ext>
            </a:extLst>
          </p:cNvPr>
          <p:cNvSpPr txBox="1">
            <a:spLocks/>
          </p:cNvSpPr>
          <p:nvPr/>
        </p:nvSpPr>
        <p:spPr>
          <a:xfrm>
            <a:off x="838200" y="3423534"/>
            <a:ext cx="10515600" cy="1325563"/>
          </a:xfrm>
          <a:prstGeom prst="rect">
            <a:avLst/>
          </a:prstGeom>
        </p:spPr>
        <p:txBody>
          <a:bodyPr lIns="91440" tIns="45720" rIns="91440" bIns="45720" anchor="t"/>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GB" sz="1600">
                <a:solidFill>
                  <a:srgbClr val="212A73"/>
                </a:solidFill>
                <a:latin typeface="Arial"/>
              </a:rPr>
              <a:t>Influenza </a:t>
            </a:r>
            <a:endParaRPr lang="en-US"/>
          </a:p>
        </p:txBody>
      </p:sp>
      <p:sp>
        <p:nvSpPr>
          <p:cNvPr id="7" name="TextBox 6">
            <a:extLst>
              <a:ext uri="{FF2B5EF4-FFF2-40B4-BE49-F238E27FC236}">
                <a16:creationId xmlns:a16="http://schemas.microsoft.com/office/drawing/2014/main" id="{9FED7C7F-A581-56C9-FFA3-547E4186728D}"/>
              </a:ext>
            </a:extLst>
          </p:cNvPr>
          <p:cNvSpPr txBox="1"/>
          <p:nvPr/>
        </p:nvSpPr>
        <p:spPr>
          <a:xfrm>
            <a:off x="2577180" y="3259015"/>
            <a:ext cx="7038156" cy="83099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4800" b="1">
                <a:solidFill>
                  <a:schemeClr val="bg1"/>
                </a:solidFill>
                <a:cs typeface="Arial"/>
              </a:rPr>
              <a:t>Summary &amp; Resources</a:t>
            </a:r>
          </a:p>
        </p:txBody>
      </p:sp>
    </p:spTree>
    <p:extLst>
      <p:ext uri="{BB962C8B-B14F-4D97-AF65-F5344CB8AC3E}">
        <p14:creationId xmlns:p14="http://schemas.microsoft.com/office/powerpoint/2010/main" val="750570350"/>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2921" y="148911"/>
            <a:ext cx="10515600" cy="626015"/>
          </a:xfrm>
        </p:spPr>
        <p:txBody>
          <a:bodyPr/>
          <a:lstStyle/>
          <a:p>
            <a:pPr marL="0" indent="0"/>
            <a:r>
              <a:rPr lang="en-GB" sz="4000" b="1" dirty="0">
                <a:solidFill>
                  <a:srgbClr val="002060"/>
                </a:solidFill>
                <a:cs typeface="Calibri" panose="020F0502020204030204" pitchFamily="34" charset="0"/>
              </a:rPr>
              <a:t>Summary</a:t>
            </a:r>
          </a:p>
        </p:txBody>
      </p:sp>
      <p:sp>
        <p:nvSpPr>
          <p:cNvPr id="3" name="Content Placeholder 2"/>
          <p:cNvSpPr>
            <a:spLocks noGrp="1"/>
          </p:cNvSpPr>
          <p:nvPr>
            <p:ph idx="1"/>
          </p:nvPr>
        </p:nvSpPr>
        <p:spPr>
          <a:xfrm>
            <a:off x="402921" y="933153"/>
            <a:ext cx="11386158" cy="4991693"/>
          </a:xfrm>
        </p:spPr>
        <p:txBody>
          <a:bodyPr lIns="91440" tIns="45720" rIns="91440" bIns="45720" anchor="t">
            <a:noAutofit/>
          </a:bodyPr>
          <a:lstStyle/>
          <a:p>
            <a:pPr>
              <a:lnSpc>
                <a:spcPct val="100000"/>
              </a:lnSpc>
            </a:pPr>
            <a:r>
              <a:rPr lang="en-GB" sz="1400" dirty="0"/>
              <a:t>Welsh Health Circular: A change of vaccine product for the routine adult pneumococcal vaccination programme, and those with certain clinical risk conditions (WHC/2025/054) is available here: </a:t>
            </a:r>
            <a:r>
              <a:rPr lang="en-GB" sz="1400" dirty="0">
                <a:hlinkClick r:id="rId3"/>
              </a:rPr>
              <a:t>Pneumococcal vaccination: product change (WHC/2025/054) | GOV.WALES</a:t>
            </a:r>
            <a:endParaRPr lang="en-GB" sz="1400" dirty="0"/>
          </a:p>
          <a:p>
            <a:pPr>
              <a:lnSpc>
                <a:spcPct val="100000"/>
              </a:lnSpc>
            </a:pPr>
            <a:r>
              <a:rPr lang="en-GB" sz="1400" dirty="0"/>
              <a:t>Prevenar 20</a:t>
            </a:r>
            <a:r>
              <a:rPr lang="en-GB" sz="1400" baseline="30000" dirty="0"/>
              <a:t>®</a:t>
            </a:r>
            <a:r>
              <a:rPr lang="en-GB" sz="1400" dirty="0"/>
              <a:t> (PCV20) is available to order on ImmForm for adults over 65 years and individuals in a clinical risk group </a:t>
            </a:r>
          </a:p>
          <a:p>
            <a:pPr>
              <a:lnSpc>
                <a:spcPct val="100000"/>
              </a:lnSpc>
            </a:pPr>
            <a:r>
              <a:rPr lang="en-GB" sz="1400" dirty="0">
                <a:cs typeface="Arial"/>
              </a:rPr>
              <a:t>Local stocks of </a:t>
            </a:r>
            <a:r>
              <a:rPr lang="en-GB" sz="1400" b="1" dirty="0">
                <a:cs typeface="Arial"/>
              </a:rPr>
              <a:t>PPV23 should be routinely used first for the over 65 and clinical risk groups* to exhaust stock.</a:t>
            </a:r>
            <a:endParaRPr lang="en-GB" sz="1400" dirty="0"/>
          </a:p>
          <a:p>
            <a:pPr>
              <a:lnSpc>
                <a:spcPct val="100000"/>
              </a:lnSpc>
            </a:pPr>
            <a:r>
              <a:rPr lang="en-GB" sz="1400" dirty="0">
                <a:cs typeface="Arial"/>
              </a:rPr>
              <a:t>Expiry date of latest PPV23 batch: </a:t>
            </a:r>
            <a:r>
              <a:rPr lang="en-GB" sz="1400" b="1" dirty="0">
                <a:cs typeface="Arial"/>
              </a:rPr>
              <a:t>31 December 2026</a:t>
            </a:r>
            <a:endParaRPr lang="en-GB" sz="1400" dirty="0">
              <a:cs typeface="Arial"/>
            </a:endParaRPr>
          </a:p>
          <a:p>
            <a:pPr>
              <a:lnSpc>
                <a:spcPct val="100000"/>
              </a:lnSpc>
            </a:pPr>
            <a:r>
              <a:rPr lang="en-GB" sz="1400" dirty="0">
                <a:latin typeface="+mj-lt"/>
                <a:cs typeface="Calibri"/>
              </a:rPr>
              <a:t>Routine programme for adults aged 65 years and over and those aged 2 years and over in a </a:t>
            </a:r>
            <a:r>
              <a:rPr lang="en-GB" sz="1400" dirty="0"/>
              <a:t>clinical risk group</a:t>
            </a:r>
          </a:p>
          <a:p>
            <a:pPr>
              <a:lnSpc>
                <a:spcPct val="100000"/>
              </a:lnSpc>
            </a:pPr>
            <a:r>
              <a:rPr lang="en-GB" sz="1400" dirty="0">
                <a:cs typeface="Arial"/>
              </a:rPr>
              <a:t>Active call and recall for pneumococcal vaccination must be in place for everyone eligible as per </a:t>
            </a:r>
            <a:r>
              <a:rPr lang="en-GB" sz="1400" dirty="0">
                <a:cs typeface="Arial"/>
                <a:hlinkClick r:id="rId3"/>
              </a:rPr>
              <a:t>WHC/2025/054</a:t>
            </a:r>
            <a:endParaRPr lang="en-GB" sz="1400" dirty="0">
              <a:cs typeface="Arial"/>
            </a:endParaRPr>
          </a:p>
          <a:p>
            <a:pPr>
              <a:lnSpc>
                <a:spcPct val="100000"/>
              </a:lnSpc>
            </a:pPr>
            <a:r>
              <a:rPr lang="en-GB" sz="1400" dirty="0"/>
              <a:t>Infants under 2 years of age with asplenia, splenic dysfunction, complement disorder or severe immunocompromise should also receive PCV20 (when available)**</a:t>
            </a:r>
            <a:endParaRPr lang="en-GB" sz="1400" dirty="0">
              <a:cs typeface="Arial"/>
            </a:endParaRPr>
          </a:p>
          <a:p>
            <a:pPr>
              <a:lnSpc>
                <a:spcPct val="100000"/>
              </a:lnSpc>
            </a:pPr>
            <a:r>
              <a:rPr lang="en-GB" sz="1400" dirty="0"/>
              <a:t>Refer to </a:t>
            </a:r>
            <a:r>
              <a:rPr lang="en-GB" sz="1400" dirty="0">
                <a:hlinkClick r:id="rId4"/>
              </a:rPr>
              <a:t>Green Book: Pneumococcal Chapter</a:t>
            </a:r>
            <a:r>
              <a:rPr lang="en-GB" sz="1400" dirty="0"/>
              <a:t> for the vaccine doses for individuals in a clinical risk group</a:t>
            </a:r>
            <a:endParaRPr lang="en-GB" sz="1400" dirty="0">
              <a:cs typeface="Arial"/>
            </a:endParaRPr>
          </a:p>
          <a:p>
            <a:pPr>
              <a:lnSpc>
                <a:spcPct val="100000"/>
              </a:lnSpc>
            </a:pPr>
            <a:r>
              <a:rPr lang="en-GB" sz="1400" dirty="0"/>
              <a:t>Individuals with asplenia, splenic dysfunction, chronic renal disease require re-immunisation with PPV23 or PCV20 (when available) is recommended every five years in these groups</a:t>
            </a:r>
            <a:endParaRPr lang="en-GB" sz="1400" dirty="0">
              <a:cs typeface="Arial"/>
            </a:endParaRPr>
          </a:p>
          <a:p>
            <a:pPr>
              <a:lnSpc>
                <a:spcPct val="100000"/>
              </a:lnSpc>
            </a:pPr>
            <a:r>
              <a:rPr lang="en-GB" sz="1400" dirty="0"/>
              <a:t>Revaccination with PPV23 or PCV20 is currently not recommended for any other clinical risk groups or age groups</a:t>
            </a:r>
            <a:endParaRPr lang="en-GB" sz="1400" dirty="0">
              <a:cs typeface="Arial"/>
            </a:endParaRPr>
          </a:p>
          <a:p>
            <a:pPr>
              <a:lnSpc>
                <a:spcPct val="100000"/>
              </a:lnSpc>
            </a:pPr>
            <a:r>
              <a:rPr lang="en-GB" sz="1400" dirty="0"/>
              <a:t>Vaccine packaging: there are some similarities between the pre-filled syringes of Prevenar 20</a:t>
            </a:r>
            <a:r>
              <a:rPr lang="en-GB" sz="1400" baseline="30000" dirty="0"/>
              <a:t>®</a:t>
            </a:r>
            <a:r>
              <a:rPr lang="en-GB" sz="1400" dirty="0"/>
              <a:t> and Prevenar 13</a:t>
            </a:r>
            <a:r>
              <a:rPr lang="en-GB" sz="1400" baseline="30000" dirty="0"/>
              <a:t>® </a:t>
            </a:r>
            <a:r>
              <a:rPr kumimoji="0" lang="en-GB" sz="1400" b="0" i="0" u="none" strike="noStrike" kern="1200" cap="none" spc="0" normalizeH="0" baseline="0" noProof="0" dirty="0">
                <a:ln>
                  <a:noFill/>
                </a:ln>
                <a:solidFill>
                  <a:srgbClr val="212A73"/>
                </a:solidFill>
                <a:effectLst/>
                <a:uLnTx/>
                <a:uFillTx/>
                <a:latin typeface="Arial"/>
                <a:ea typeface="+mn-ea"/>
                <a:cs typeface="+mn-cs"/>
              </a:rPr>
              <a:t>so clinicians should </a:t>
            </a:r>
            <a:r>
              <a:rPr lang="en-GB" sz="1400" dirty="0">
                <a:solidFill>
                  <a:srgbClr val="212A73"/>
                </a:solidFill>
                <a:latin typeface="Arial"/>
              </a:rPr>
              <a:t>be vigilant to</a:t>
            </a:r>
            <a:r>
              <a:rPr kumimoji="0" lang="en-GB" sz="1400" b="0" i="0" u="none" strike="noStrike" kern="1200" cap="none" spc="0" normalizeH="0" baseline="0" noProof="0" dirty="0">
                <a:ln>
                  <a:noFill/>
                </a:ln>
                <a:solidFill>
                  <a:srgbClr val="212A73"/>
                </a:solidFill>
                <a:effectLst/>
                <a:uLnTx/>
                <a:uFillTx/>
                <a:latin typeface="Arial"/>
                <a:ea typeface="+mn-ea"/>
                <a:cs typeface="+mn-cs"/>
              </a:rPr>
              <a:t> ensure they select the correct vaccine</a:t>
            </a:r>
          </a:p>
          <a:p>
            <a:pPr>
              <a:lnSpc>
                <a:spcPct val="100000"/>
              </a:lnSpc>
            </a:pPr>
            <a:r>
              <a:rPr lang="en-GB" sz="1400" dirty="0"/>
              <a:t>A UKHSA Pneumococcal vaccination for older adults and for individuals in a clinical risk group: Information for HCP is </a:t>
            </a:r>
            <a:r>
              <a:rPr lang="en-GB" sz="1400" dirty="0">
                <a:solidFill>
                  <a:srgbClr val="212A73"/>
                </a:solidFill>
              </a:rPr>
              <a:t>available here: </a:t>
            </a:r>
            <a:r>
              <a:rPr lang="en-GB" sz="1400" dirty="0">
                <a:hlinkClick r:id="rId5"/>
              </a:rPr>
              <a:t>Pneumococcal vaccination programmes for infants, adults and individuals at increased clinical risk - GOV.UK</a:t>
            </a:r>
            <a:endParaRPr lang="en-GB" sz="1400" dirty="0">
              <a:solidFill>
                <a:srgbClr val="212A73"/>
              </a:solidFill>
              <a:cs typeface="Arial"/>
            </a:endParaRPr>
          </a:p>
          <a:p>
            <a:pPr marL="0" indent="0">
              <a:lnSpc>
                <a:spcPct val="100000"/>
              </a:lnSpc>
              <a:buNone/>
            </a:pPr>
            <a:endParaRPr lang="en-GB" sz="1400" dirty="0">
              <a:cs typeface="Arial"/>
            </a:endParaRPr>
          </a:p>
          <a:p>
            <a:pPr algn="just"/>
            <a:endParaRPr lang="en-GB" sz="1600" dirty="0"/>
          </a:p>
        </p:txBody>
      </p:sp>
      <p:sp>
        <p:nvSpPr>
          <p:cNvPr id="5" name="Slide Number Placeholder 4"/>
          <p:cNvSpPr>
            <a:spLocks noGrp="1"/>
          </p:cNvSpPr>
          <p:nvPr>
            <p:ph type="sldNum" sz="quarter" idx="12"/>
          </p:nvPr>
        </p:nvSpPr>
        <p:spPr/>
        <p:txBody>
          <a:bodyPr/>
          <a:lstStyle/>
          <a:p>
            <a:fld id="{561D0CCE-8DCC-44DC-A653-AE62B1D84A52}" type="slidenum">
              <a:rPr lang="en-GB" smtClean="0"/>
              <a:pPr/>
              <a:t>49</a:t>
            </a:fld>
            <a:endParaRPr lang="en-GB"/>
          </a:p>
        </p:txBody>
      </p:sp>
      <p:sp>
        <p:nvSpPr>
          <p:cNvPr id="6" name="Footer Placeholder 3">
            <a:extLst>
              <a:ext uri="{FF2B5EF4-FFF2-40B4-BE49-F238E27FC236}">
                <a16:creationId xmlns:a16="http://schemas.microsoft.com/office/drawing/2014/main" id="{D70D1BCF-3951-8140-3D84-DAE846053A31}"/>
              </a:ext>
            </a:extLst>
          </p:cNvPr>
          <p:cNvSpPr>
            <a:spLocks noGrp="1"/>
          </p:cNvSpPr>
          <p:nvPr>
            <p:ph type="ftr" sz="quarter" idx="11"/>
          </p:nvPr>
        </p:nvSpPr>
        <p:spPr>
          <a:xfrm>
            <a:off x="173366" y="6356350"/>
            <a:ext cx="7315200" cy="365125"/>
          </a:xfrm>
        </p:spPr>
        <p:txBody>
          <a:bodyPr/>
          <a:lstStyle/>
          <a:p>
            <a:r>
              <a:rPr lang="en-GB" sz="1400">
                <a:solidFill>
                  <a:srgbClr val="FFFFFF"/>
                </a:solidFill>
                <a:cs typeface="Arial"/>
              </a:rPr>
              <a:t>Vaccination against Pneumococcal disease </a:t>
            </a:r>
            <a:endParaRPr lang="en-US" sz="1400" b="0">
              <a:cs typeface="Arial"/>
            </a:endParaRPr>
          </a:p>
          <a:p>
            <a:endParaRPr lang="en-GB" sz="1100" b="0">
              <a:solidFill>
                <a:srgbClr val="FFFFFF"/>
              </a:solidFill>
              <a:cs typeface="Arial"/>
            </a:endParaRPr>
          </a:p>
          <a:p>
            <a:endParaRPr lang="en-GB"/>
          </a:p>
        </p:txBody>
      </p:sp>
    </p:spTree>
    <p:extLst>
      <p:ext uri="{BB962C8B-B14F-4D97-AF65-F5344CB8AC3E}">
        <p14:creationId xmlns:p14="http://schemas.microsoft.com/office/powerpoint/2010/main" val="30328634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8AFFC9-A742-79AA-07EC-D51AC71C13D3}"/>
              </a:ext>
            </a:extLst>
          </p:cNvPr>
          <p:cNvSpPr>
            <a:spLocks noGrp="1"/>
          </p:cNvSpPr>
          <p:nvPr>
            <p:ph type="title"/>
          </p:nvPr>
        </p:nvSpPr>
        <p:spPr>
          <a:xfrm>
            <a:off x="526503" y="155254"/>
            <a:ext cx="10685980" cy="1325563"/>
          </a:xfrm>
        </p:spPr>
        <p:txBody>
          <a:bodyPr/>
          <a:lstStyle/>
          <a:p>
            <a:r>
              <a:rPr lang="en-GB" sz="4000" b="1">
                <a:solidFill>
                  <a:srgbClr val="002060"/>
                </a:solidFill>
              </a:rPr>
              <a:t>Contents</a:t>
            </a:r>
          </a:p>
        </p:txBody>
      </p:sp>
      <p:graphicFrame>
        <p:nvGraphicFramePr>
          <p:cNvPr id="10" name="Content Placeholder 9">
            <a:extLst>
              <a:ext uri="{FF2B5EF4-FFF2-40B4-BE49-F238E27FC236}">
                <a16:creationId xmlns:a16="http://schemas.microsoft.com/office/drawing/2014/main" id="{D53F163A-A49E-07CC-6F75-B071F0E2C7E2}"/>
              </a:ext>
            </a:extLst>
          </p:cNvPr>
          <p:cNvGraphicFramePr>
            <a:graphicFrameLocks noGrp="1"/>
          </p:cNvGraphicFramePr>
          <p:nvPr>
            <p:ph idx="1"/>
            <p:extLst>
              <p:ext uri="{D42A27DB-BD31-4B8C-83A1-F6EECF244321}">
                <p14:modId xmlns:p14="http://schemas.microsoft.com/office/powerpoint/2010/main" val="2950808700"/>
              </p:ext>
            </p:extLst>
          </p:nvPr>
        </p:nvGraphicFramePr>
        <p:xfrm>
          <a:off x="614112" y="1047575"/>
          <a:ext cx="10498108" cy="3801146"/>
        </p:xfrm>
        <a:graphic>
          <a:graphicData uri="http://schemas.openxmlformats.org/drawingml/2006/table">
            <a:tbl>
              <a:tblPr firstRow="1" firstCol="1" bandRow="1"/>
              <a:tblGrid>
                <a:gridCol w="8969552">
                  <a:extLst>
                    <a:ext uri="{9D8B030D-6E8A-4147-A177-3AD203B41FA5}">
                      <a16:colId xmlns:a16="http://schemas.microsoft.com/office/drawing/2014/main" val="3380251832"/>
                    </a:ext>
                  </a:extLst>
                </a:gridCol>
                <a:gridCol w="1528556">
                  <a:extLst>
                    <a:ext uri="{9D8B030D-6E8A-4147-A177-3AD203B41FA5}">
                      <a16:colId xmlns:a16="http://schemas.microsoft.com/office/drawing/2014/main" val="3552843467"/>
                    </a:ext>
                  </a:extLst>
                </a:gridCol>
              </a:tblGrid>
              <a:tr h="572423">
                <a:tc>
                  <a:txBody>
                    <a:bodyPr/>
                    <a:lstStyle/>
                    <a:p>
                      <a:pPr marL="457200">
                        <a:lnSpc>
                          <a:spcPct val="107000"/>
                        </a:lnSpc>
                      </a:pPr>
                      <a:r>
                        <a:rPr lang="en-GB" sz="1600">
                          <a:solidFill>
                            <a:srgbClr val="000000"/>
                          </a:solidFill>
                          <a:effectLst/>
                          <a:latin typeface="+mn-lt"/>
                          <a:ea typeface="Calibri"/>
                          <a:cs typeface="Arial"/>
                        </a:rPr>
                        <a:t>Section</a:t>
                      </a:r>
                      <a:endParaRPr lang="en-GB" sz="1600">
                        <a:effectLst/>
                        <a:latin typeface="+mn-lt"/>
                        <a:ea typeface="Calibri"/>
                        <a:cs typeface="Arial"/>
                      </a:endParaRPr>
                    </a:p>
                  </a:txBody>
                  <a:tcPr marL="41598" marR="415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E2F3"/>
                    </a:solidFill>
                  </a:tcPr>
                </a:tc>
                <a:tc>
                  <a:txBody>
                    <a:bodyPr/>
                    <a:lstStyle/>
                    <a:p>
                      <a:pPr marL="457200" algn="l">
                        <a:lnSpc>
                          <a:spcPct val="107000"/>
                        </a:lnSpc>
                      </a:pPr>
                      <a:r>
                        <a:rPr lang="en-GB" sz="1600">
                          <a:solidFill>
                            <a:schemeClr val="tx1"/>
                          </a:solidFill>
                          <a:effectLst/>
                          <a:latin typeface="+mn-lt"/>
                          <a:ea typeface="Calibri"/>
                          <a:cs typeface="Arial"/>
                        </a:rPr>
                        <a:t>Slide number</a:t>
                      </a:r>
                    </a:p>
                  </a:txBody>
                  <a:tcPr marL="41598" marR="415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E2F3"/>
                    </a:solidFill>
                  </a:tcPr>
                </a:tc>
                <a:extLst>
                  <a:ext uri="{0D108BD9-81ED-4DB2-BD59-A6C34878D82A}">
                    <a16:rowId xmlns:a16="http://schemas.microsoft.com/office/drawing/2014/main" val="2246217183"/>
                  </a:ext>
                </a:extLst>
              </a:tr>
              <a:tr h="381444">
                <a:tc>
                  <a:txBody>
                    <a:bodyPr/>
                    <a:lstStyle/>
                    <a:p>
                      <a:pPr marL="457200">
                        <a:lnSpc>
                          <a:spcPct val="100000"/>
                        </a:lnSpc>
                      </a:pPr>
                      <a:r>
                        <a:rPr lang="en-GB" sz="1600">
                          <a:effectLst/>
                          <a:latin typeface="+mn-lt"/>
                          <a:ea typeface="Calibri"/>
                          <a:cs typeface="Arial"/>
                        </a:rPr>
                        <a:t>Aims </a:t>
                      </a:r>
                    </a:p>
                  </a:txBody>
                  <a:tcPr marL="41598" marR="415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457200" algn="l">
                        <a:lnSpc>
                          <a:spcPct val="100000"/>
                        </a:lnSpc>
                      </a:pPr>
                      <a:r>
                        <a:rPr lang="en-GB" sz="1600">
                          <a:effectLst/>
                          <a:latin typeface="+mn-lt"/>
                          <a:ea typeface="Calibri"/>
                          <a:cs typeface="Arial"/>
                        </a:rPr>
                        <a:t>6</a:t>
                      </a:r>
                    </a:p>
                  </a:txBody>
                  <a:tcPr marL="41598" marR="415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185542860"/>
                  </a:ext>
                </a:extLst>
              </a:tr>
              <a:tr h="370993">
                <a:tc>
                  <a:txBody>
                    <a:bodyPr/>
                    <a:lstStyle/>
                    <a:p>
                      <a:pPr marL="457200">
                        <a:lnSpc>
                          <a:spcPct val="100000"/>
                        </a:lnSpc>
                      </a:pPr>
                      <a:r>
                        <a:rPr lang="en-GB" sz="1600">
                          <a:effectLst/>
                          <a:latin typeface="+mn-lt"/>
                          <a:ea typeface="Calibri"/>
                          <a:cs typeface="Arial"/>
                        </a:rPr>
                        <a:t>Objectives</a:t>
                      </a:r>
                    </a:p>
                  </a:txBody>
                  <a:tcPr marL="41598" marR="415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457200">
                        <a:lnSpc>
                          <a:spcPct val="100000"/>
                        </a:lnSpc>
                      </a:pPr>
                      <a:r>
                        <a:rPr lang="en-GB" sz="1600">
                          <a:effectLst/>
                          <a:latin typeface="+mn-lt"/>
                          <a:ea typeface="Calibri"/>
                          <a:cs typeface="Arial"/>
                        </a:rPr>
                        <a:t>7</a:t>
                      </a:r>
                    </a:p>
                  </a:txBody>
                  <a:tcPr marL="41598" marR="415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666837220"/>
                  </a:ext>
                </a:extLst>
              </a:tr>
              <a:tr h="395844">
                <a:tc>
                  <a:txBody>
                    <a:bodyPr/>
                    <a:lstStyle/>
                    <a:p>
                      <a:pPr marL="457200">
                        <a:lnSpc>
                          <a:spcPct val="100000"/>
                        </a:lnSpc>
                      </a:pPr>
                      <a:r>
                        <a:rPr lang="en-GB" sz="1600">
                          <a:effectLst/>
                          <a:latin typeface="+mn-lt"/>
                          <a:ea typeface="Calibri"/>
                          <a:cs typeface="Arial"/>
                        </a:rPr>
                        <a:t>Pneumococcal disease</a:t>
                      </a:r>
                    </a:p>
                  </a:txBody>
                  <a:tcPr marL="41598" marR="415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457200">
                        <a:lnSpc>
                          <a:spcPct val="100000"/>
                        </a:lnSpc>
                      </a:pPr>
                      <a:r>
                        <a:rPr lang="en-GB" sz="1600">
                          <a:effectLst/>
                          <a:latin typeface="+mn-lt"/>
                          <a:ea typeface="Calibri"/>
                          <a:cs typeface="Arial"/>
                        </a:rPr>
                        <a:t>8</a:t>
                      </a:r>
                    </a:p>
                  </a:txBody>
                  <a:tcPr marL="41598" marR="415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603013770"/>
                  </a:ext>
                </a:extLst>
              </a:tr>
              <a:tr h="466462">
                <a:tc>
                  <a:txBody>
                    <a:bodyPr/>
                    <a:lstStyle/>
                    <a:p>
                      <a:pPr marL="457200">
                        <a:lnSpc>
                          <a:spcPct val="100000"/>
                        </a:lnSpc>
                      </a:pPr>
                      <a:r>
                        <a:rPr lang="en-GB" sz="1600">
                          <a:effectLst/>
                          <a:latin typeface="+mn-lt"/>
                          <a:ea typeface="Calibri"/>
                          <a:cs typeface="Arial"/>
                        </a:rPr>
                        <a:t>Pneumococcal vaccination programme</a:t>
                      </a:r>
                    </a:p>
                  </a:txBody>
                  <a:tcPr marL="41598" marR="415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457200">
                        <a:lnSpc>
                          <a:spcPct val="100000"/>
                        </a:lnSpc>
                      </a:pPr>
                      <a:r>
                        <a:rPr lang="en-GB" sz="1600">
                          <a:effectLst/>
                          <a:latin typeface="+mn-lt"/>
                          <a:ea typeface="Calibri"/>
                          <a:cs typeface="Arial"/>
                        </a:rPr>
                        <a:t>12</a:t>
                      </a:r>
                    </a:p>
                  </a:txBody>
                  <a:tcPr marL="41598" marR="415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190720267"/>
                  </a:ext>
                </a:extLst>
              </a:tr>
              <a:tr h="480233">
                <a:tc>
                  <a:txBody>
                    <a:bodyPr/>
                    <a:lstStyle/>
                    <a:p>
                      <a:pPr marL="457200" marR="0" lvl="0" indent="0" algn="l" defTabSz="914400" rtl="0" eaLnBrk="1" fontAlgn="auto" latinLnBrk="0" hangingPunct="1">
                        <a:lnSpc>
                          <a:spcPct val="100000"/>
                        </a:lnSpc>
                        <a:spcBef>
                          <a:spcPts val="0"/>
                        </a:spcBef>
                        <a:spcAft>
                          <a:spcPts val="0"/>
                        </a:spcAft>
                        <a:buClrTx/>
                        <a:buSzTx/>
                        <a:buFontTx/>
                        <a:buNone/>
                        <a:tabLst/>
                        <a:defRPr/>
                      </a:pPr>
                      <a:r>
                        <a:rPr lang="en-GB" sz="1600">
                          <a:effectLst/>
                          <a:latin typeface="+mn-lt"/>
                          <a:ea typeface="Calibri"/>
                          <a:cs typeface="Arial"/>
                        </a:rPr>
                        <a:t>Pneumococcal vaccines</a:t>
                      </a:r>
                    </a:p>
                    <a:p>
                      <a:pPr marL="457200">
                        <a:lnSpc>
                          <a:spcPct val="100000"/>
                        </a:lnSpc>
                      </a:pPr>
                      <a:endParaRPr lang="en-GB" sz="1600">
                        <a:effectLst/>
                        <a:latin typeface="+mn-lt"/>
                        <a:ea typeface="Calibri" panose="020F0502020204030204" pitchFamily="34" charset="0"/>
                        <a:cs typeface="Arial" panose="020B0604020202020204" pitchFamily="34" charset="0"/>
                      </a:endParaRPr>
                    </a:p>
                  </a:txBody>
                  <a:tcPr marL="41598" marR="415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457200">
                        <a:lnSpc>
                          <a:spcPct val="100000"/>
                        </a:lnSpc>
                      </a:pPr>
                      <a:r>
                        <a:rPr lang="en-GB" sz="1600" dirty="0">
                          <a:effectLst/>
                          <a:latin typeface="+mn-lt"/>
                          <a:ea typeface="Calibri"/>
                          <a:cs typeface="Arial"/>
                        </a:rPr>
                        <a:t>23</a:t>
                      </a:r>
                    </a:p>
                  </a:txBody>
                  <a:tcPr marL="41598" marR="415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483561998"/>
                  </a:ext>
                </a:extLst>
              </a:tr>
              <a:tr h="563150">
                <a:tc>
                  <a:txBody>
                    <a:bodyPr/>
                    <a:lstStyle/>
                    <a:p>
                      <a:pPr marL="457200" marR="0" lvl="0" indent="0" algn="l" rtl="0" eaLnBrk="1" fontAlgn="auto" latinLnBrk="0" hangingPunct="1">
                        <a:lnSpc>
                          <a:spcPct val="100000"/>
                        </a:lnSpc>
                        <a:spcBef>
                          <a:spcPts val="0"/>
                        </a:spcBef>
                        <a:spcAft>
                          <a:spcPts val="0"/>
                        </a:spcAft>
                        <a:buClrTx/>
                        <a:buSzTx/>
                        <a:buFontTx/>
                        <a:buNone/>
                      </a:pPr>
                      <a:r>
                        <a:rPr lang="en-GB" sz="1600">
                          <a:effectLst/>
                          <a:latin typeface="+mn-lt"/>
                          <a:ea typeface="Calibri"/>
                          <a:cs typeface="Arial"/>
                        </a:rPr>
                        <a:t>Vaccine administration</a:t>
                      </a:r>
                    </a:p>
                    <a:p>
                      <a:pPr marL="457200">
                        <a:lnSpc>
                          <a:spcPct val="100000"/>
                        </a:lnSpc>
                      </a:pPr>
                      <a:endParaRPr lang="en-GB" sz="1600">
                        <a:effectLst/>
                        <a:latin typeface="+mn-lt"/>
                        <a:ea typeface="Calibri" panose="020F0502020204030204" pitchFamily="34" charset="0"/>
                        <a:cs typeface="Arial" panose="020B0604020202020204" pitchFamily="34" charset="0"/>
                      </a:endParaRPr>
                    </a:p>
                  </a:txBody>
                  <a:tcPr marL="41598" marR="415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457200">
                        <a:lnSpc>
                          <a:spcPct val="100000"/>
                        </a:lnSpc>
                      </a:pPr>
                      <a:r>
                        <a:rPr lang="en-GB" sz="1600" dirty="0">
                          <a:effectLst/>
                          <a:latin typeface="+mn-lt"/>
                          <a:ea typeface="Calibri"/>
                          <a:cs typeface="Arial"/>
                        </a:rPr>
                        <a:t>29</a:t>
                      </a:r>
                    </a:p>
                  </a:txBody>
                  <a:tcPr marL="41598" marR="415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833264601"/>
                  </a:ext>
                </a:extLst>
              </a:tr>
              <a:tr h="563150">
                <a:tc>
                  <a:txBody>
                    <a:bodyPr/>
                    <a:lstStyle/>
                    <a:p>
                      <a:pPr marL="457200" marR="0" lvl="0" indent="0" algn="l" defTabSz="914400" rtl="0" eaLnBrk="1" fontAlgn="auto" latinLnBrk="0" hangingPunct="1">
                        <a:lnSpc>
                          <a:spcPct val="100000"/>
                        </a:lnSpc>
                        <a:spcBef>
                          <a:spcPts val="0"/>
                        </a:spcBef>
                        <a:spcAft>
                          <a:spcPts val="0"/>
                        </a:spcAft>
                        <a:buClrTx/>
                        <a:buSzTx/>
                        <a:buFontTx/>
                        <a:buNone/>
                        <a:tabLst/>
                        <a:defRPr/>
                      </a:pPr>
                      <a:r>
                        <a:rPr lang="en-GB" sz="1600" dirty="0">
                          <a:effectLst/>
                          <a:latin typeface="+mn-lt"/>
                          <a:ea typeface="Calibri"/>
                          <a:cs typeface="Arial"/>
                        </a:rPr>
                        <a:t>Summary &amp; resources </a:t>
                      </a:r>
                    </a:p>
                    <a:p>
                      <a:pPr marL="457200">
                        <a:lnSpc>
                          <a:spcPct val="100000"/>
                        </a:lnSpc>
                      </a:pPr>
                      <a:endParaRPr lang="en-GB" sz="1600" dirty="0">
                        <a:effectLst/>
                        <a:latin typeface="+mn-lt"/>
                        <a:ea typeface="Calibri"/>
                        <a:cs typeface="Arial"/>
                      </a:endParaRPr>
                    </a:p>
                  </a:txBody>
                  <a:tcPr marL="41598" marR="415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457200">
                        <a:lnSpc>
                          <a:spcPct val="100000"/>
                        </a:lnSpc>
                      </a:pPr>
                      <a:r>
                        <a:rPr lang="en-GB" sz="1600" dirty="0">
                          <a:effectLst/>
                          <a:latin typeface="+mn-lt"/>
                          <a:ea typeface="Calibri"/>
                          <a:cs typeface="Arial"/>
                        </a:rPr>
                        <a:t>48</a:t>
                      </a:r>
                    </a:p>
                  </a:txBody>
                  <a:tcPr marL="41598" marR="415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05898321"/>
                  </a:ext>
                </a:extLst>
              </a:tr>
            </a:tbl>
          </a:graphicData>
        </a:graphic>
      </p:graphicFrame>
      <p:sp>
        <p:nvSpPr>
          <p:cNvPr id="5" name="Slide Number Placeholder 4">
            <a:extLst>
              <a:ext uri="{FF2B5EF4-FFF2-40B4-BE49-F238E27FC236}">
                <a16:creationId xmlns:a16="http://schemas.microsoft.com/office/drawing/2014/main" id="{44602CD6-661B-D619-9E8D-763523595DA5}"/>
              </a:ext>
            </a:extLst>
          </p:cNvPr>
          <p:cNvSpPr>
            <a:spLocks noGrp="1"/>
          </p:cNvSpPr>
          <p:nvPr>
            <p:ph type="sldNum" sz="quarter" idx="12"/>
          </p:nvPr>
        </p:nvSpPr>
        <p:spPr/>
        <p:txBody>
          <a:bodyPr/>
          <a:lstStyle/>
          <a:p>
            <a:fld id="{561D0CCE-8DCC-44DC-A653-AE62B1D84A52}" type="slidenum">
              <a:rPr lang="en-GB" smtClean="0"/>
              <a:pPr/>
              <a:t>5</a:t>
            </a:fld>
            <a:endParaRPr lang="en-GB"/>
          </a:p>
        </p:txBody>
      </p:sp>
      <p:sp>
        <p:nvSpPr>
          <p:cNvPr id="4" name="Footer Placeholder 3">
            <a:extLst>
              <a:ext uri="{FF2B5EF4-FFF2-40B4-BE49-F238E27FC236}">
                <a16:creationId xmlns:a16="http://schemas.microsoft.com/office/drawing/2014/main" id="{B094D1BD-A4E0-F560-6057-5528CC1AE17F}"/>
              </a:ext>
            </a:extLst>
          </p:cNvPr>
          <p:cNvSpPr>
            <a:spLocks noGrp="1"/>
          </p:cNvSpPr>
          <p:nvPr>
            <p:ph type="ftr" sz="quarter" idx="11"/>
          </p:nvPr>
        </p:nvSpPr>
        <p:spPr>
          <a:xfrm>
            <a:off x="173366" y="6356350"/>
            <a:ext cx="7315200" cy="365125"/>
          </a:xfrm>
        </p:spPr>
        <p:txBody>
          <a:bodyPr/>
          <a:lstStyle/>
          <a:p>
            <a:r>
              <a:rPr lang="en-GB" sz="1400">
                <a:solidFill>
                  <a:srgbClr val="FFFFFF"/>
                </a:solidFill>
                <a:cs typeface="Arial"/>
              </a:rPr>
              <a:t>Vaccination against Pneumococcal disease </a:t>
            </a:r>
            <a:endParaRPr lang="en-US" sz="1400" b="0">
              <a:cs typeface="Arial"/>
            </a:endParaRPr>
          </a:p>
          <a:p>
            <a:endParaRPr lang="en-GB" sz="1100" b="0">
              <a:solidFill>
                <a:srgbClr val="FFFFFF"/>
              </a:solidFill>
              <a:cs typeface="Arial"/>
            </a:endParaRPr>
          </a:p>
          <a:p>
            <a:endParaRPr lang="en-GB"/>
          </a:p>
        </p:txBody>
      </p:sp>
    </p:spTree>
    <p:extLst>
      <p:ext uri="{BB962C8B-B14F-4D97-AF65-F5344CB8AC3E}">
        <p14:creationId xmlns:p14="http://schemas.microsoft.com/office/powerpoint/2010/main" val="3820985627"/>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3760" y="184119"/>
            <a:ext cx="11665999" cy="981004"/>
          </a:xfrm>
        </p:spPr>
        <p:txBody>
          <a:bodyPr/>
          <a:lstStyle/>
          <a:p>
            <a:pPr marL="0" indent="0">
              <a:lnSpc>
                <a:spcPct val="107000"/>
              </a:lnSpc>
              <a:spcAft>
                <a:spcPts val="800"/>
              </a:spcAft>
              <a:buNone/>
            </a:pPr>
            <a:r>
              <a:rPr lang="en-GB" sz="3200" b="1" dirty="0">
                <a:solidFill>
                  <a:srgbClr val="002060"/>
                </a:solidFill>
                <a:latin typeface="+mj-lt"/>
                <a:ea typeface="Calibri" panose="020F0502020204030204" pitchFamily="34" charset="0"/>
                <a:cs typeface="Times New Roman" panose="02020603050405020304" pitchFamily="18" charset="0"/>
              </a:rPr>
              <a:t>Public facing and healthcare professional PHW Information materials</a:t>
            </a:r>
            <a:endParaRPr lang="en-GB" sz="3200" dirty="0">
              <a:solidFill>
                <a:srgbClr val="002060"/>
              </a:solidFill>
              <a:latin typeface="+mj-lt"/>
              <a:ea typeface="Calibri" panose="020F0502020204030204" pitchFamily="34" charset="0"/>
              <a:cs typeface="Times New Roman" panose="02020603050405020304" pitchFamily="18" charset="0"/>
            </a:endParaRPr>
          </a:p>
        </p:txBody>
      </p:sp>
      <p:sp>
        <p:nvSpPr>
          <p:cNvPr id="5" name="Slide Number Placeholder 4"/>
          <p:cNvSpPr>
            <a:spLocks noGrp="1"/>
          </p:cNvSpPr>
          <p:nvPr>
            <p:ph type="sldNum" sz="quarter" idx="12"/>
          </p:nvPr>
        </p:nvSpPr>
        <p:spPr/>
        <p:txBody>
          <a:bodyPr/>
          <a:lstStyle/>
          <a:p>
            <a:fld id="{561D0CCE-8DCC-44DC-A653-AE62B1D84A52}" type="slidenum">
              <a:rPr lang="en-GB" smtClean="0"/>
              <a:pPr/>
              <a:t>50</a:t>
            </a:fld>
            <a:endParaRPr lang="en-GB"/>
          </a:p>
        </p:txBody>
      </p:sp>
      <p:sp>
        <p:nvSpPr>
          <p:cNvPr id="2" name="Footer Placeholder 3">
            <a:extLst>
              <a:ext uri="{FF2B5EF4-FFF2-40B4-BE49-F238E27FC236}">
                <a16:creationId xmlns:a16="http://schemas.microsoft.com/office/drawing/2014/main" id="{6A5C4F73-375F-DF3C-970B-81A447766470}"/>
              </a:ext>
            </a:extLst>
          </p:cNvPr>
          <p:cNvSpPr>
            <a:spLocks noGrp="1"/>
          </p:cNvSpPr>
          <p:nvPr>
            <p:ph type="ftr" sz="quarter" idx="11"/>
          </p:nvPr>
        </p:nvSpPr>
        <p:spPr>
          <a:xfrm>
            <a:off x="173366" y="6356350"/>
            <a:ext cx="7315200" cy="365125"/>
          </a:xfrm>
        </p:spPr>
        <p:txBody>
          <a:bodyPr/>
          <a:lstStyle/>
          <a:p>
            <a:r>
              <a:rPr lang="en-GB" sz="1400">
                <a:solidFill>
                  <a:srgbClr val="FFFFFF"/>
                </a:solidFill>
                <a:cs typeface="Arial"/>
              </a:rPr>
              <a:t>Vaccination against Pneumococcal disease </a:t>
            </a:r>
            <a:endParaRPr lang="en-US" sz="1400" b="0">
              <a:cs typeface="Arial"/>
            </a:endParaRPr>
          </a:p>
          <a:p>
            <a:endParaRPr lang="en-GB" sz="1100" b="0">
              <a:solidFill>
                <a:srgbClr val="FFFFFF"/>
              </a:solidFill>
              <a:cs typeface="Arial"/>
            </a:endParaRPr>
          </a:p>
          <a:p>
            <a:endParaRPr lang="en-GB"/>
          </a:p>
        </p:txBody>
      </p:sp>
      <p:sp>
        <p:nvSpPr>
          <p:cNvPr id="4" name="TextBox 3">
            <a:extLst>
              <a:ext uri="{FF2B5EF4-FFF2-40B4-BE49-F238E27FC236}">
                <a16:creationId xmlns:a16="http://schemas.microsoft.com/office/drawing/2014/main" id="{58655580-5BE3-1927-CE12-FC5C991BC82C}"/>
              </a:ext>
            </a:extLst>
          </p:cNvPr>
          <p:cNvSpPr txBox="1"/>
          <p:nvPr/>
        </p:nvSpPr>
        <p:spPr>
          <a:xfrm>
            <a:off x="428006" y="1360079"/>
            <a:ext cx="7160531" cy="4278094"/>
          </a:xfrm>
          <a:prstGeom prst="rect">
            <a:avLst/>
          </a:prstGeom>
          <a:noFill/>
        </p:spPr>
        <p:txBody>
          <a:bodyPr wrap="square" rtlCol="0">
            <a:spAutoFit/>
          </a:bodyPr>
          <a:lstStyle/>
          <a:p>
            <a:r>
              <a:rPr lang="en-GB" sz="1700" dirty="0"/>
              <a:t>Bilingual patient information leaflet will be available here: </a:t>
            </a:r>
            <a:r>
              <a:rPr lang="en-GB" sz="1700" dirty="0">
                <a:hlinkClick r:id="rId2"/>
              </a:rPr>
              <a:t>Health Information Resources - Public Health Wales</a:t>
            </a:r>
            <a:r>
              <a:rPr lang="en-GB" sz="1700" dirty="0"/>
              <a:t>  </a:t>
            </a:r>
          </a:p>
          <a:p>
            <a:endParaRPr lang="en-GB" sz="1700" dirty="0"/>
          </a:p>
          <a:p>
            <a:r>
              <a:rPr lang="en-GB" sz="1700" dirty="0"/>
              <a:t>Accessible resources will be available here: </a:t>
            </a:r>
            <a:r>
              <a:rPr lang="en-GB" sz="1700" dirty="0">
                <a:hlinkClick r:id="rId3"/>
              </a:rPr>
              <a:t>Vaccination information in accessible formats - Public Health Wales</a:t>
            </a:r>
            <a:endParaRPr lang="en-GB" sz="1700" dirty="0"/>
          </a:p>
          <a:p>
            <a:endParaRPr lang="en-GB" sz="1700" dirty="0"/>
          </a:p>
          <a:p>
            <a:r>
              <a:rPr lang="en-GB" sz="1700" dirty="0"/>
              <a:t>Public facing webpage </a:t>
            </a:r>
            <a:r>
              <a:rPr lang="en-GB" sz="1700" dirty="0">
                <a:hlinkClick r:id="rId4"/>
              </a:rPr>
              <a:t>Pneumococcal vaccine for older adults and people at risk - Public Health Wales</a:t>
            </a:r>
            <a:endParaRPr lang="en-GB" sz="1700" dirty="0"/>
          </a:p>
          <a:p>
            <a:endParaRPr lang="en-GB" sz="1700" dirty="0"/>
          </a:p>
          <a:p>
            <a:r>
              <a:rPr lang="en-GB" sz="1700" dirty="0"/>
              <a:t>Healthcare professional webpage: </a:t>
            </a:r>
            <a:r>
              <a:rPr lang="en-GB" sz="1700" dirty="0">
                <a:hlinkClick r:id="rId5"/>
              </a:rPr>
              <a:t>Pneumococcal vaccine - Information for health professionals - Public Health Wales </a:t>
            </a:r>
            <a:endParaRPr lang="en-GB" sz="1700" i="1" strike="sngStrike" dirty="0">
              <a:highlight>
                <a:srgbClr val="00FFFF"/>
              </a:highlight>
            </a:endParaRPr>
          </a:p>
          <a:p>
            <a:endParaRPr lang="en-GB" sz="1700" i="1" dirty="0"/>
          </a:p>
          <a:p>
            <a:r>
              <a:rPr lang="en-GB" sz="1700" dirty="0"/>
              <a:t>Healthcare professional FAQs: </a:t>
            </a:r>
            <a:r>
              <a:rPr lang="en-GB" sz="1700" dirty="0">
                <a:hlinkClick r:id="rId6"/>
              </a:rPr>
              <a:t>Frequently asked questions</a:t>
            </a:r>
            <a:r>
              <a:rPr lang="en-GB" sz="1700" dirty="0"/>
              <a:t> </a:t>
            </a:r>
            <a:r>
              <a:rPr lang="en-GB" sz="1700" i="1" dirty="0"/>
              <a:t>**Coming soon**</a:t>
            </a:r>
          </a:p>
          <a:p>
            <a:endParaRPr lang="en-GB" sz="1700" dirty="0"/>
          </a:p>
          <a:p>
            <a:r>
              <a:rPr lang="en-GB" sz="1700" dirty="0"/>
              <a:t>Generic older adult poster </a:t>
            </a:r>
            <a:r>
              <a:rPr lang="en-GB" sz="1700" i="1" dirty="0"/>
              <a:t>**Coming soon**</a:t>
            </a:r>
          </a:p>
        </p:txBody>
      </p:sp>
      <p:pic>
        <p:nvPicPr>
          <p:cNvPr id="1026" name="Picture 2">
            <a:extLst>
              <a:ext uri="{FF2B5EF4-FFF2-40B4-BE49-F238E27FC236}">
                <a16:creationId xmlns:a16="http://schemas.microsoft.com/office/drawing/2014/main" id="{93B14286-F9B1-EFD9-0428-5D3EF0D3C891}"/>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966215" y="1697892"/>
            <a:ext cx="1560883" cy="3262190"/>
          </a:xfrm>
          <a:prstGeom prst="rect">
            <a:avLst/>
          </a:prstGeom>
          <a:ln w="28575">
            <a:solidFill>
              <a:schemeClr val="tx1"/>
            </a:solidFill>
          </a:ln>
          <a:effectLst>
            <a:outerShdw blurRad="292100" dist="139700" dir="2700000" algn="tl" rotWithShape="0">
              <a:srgbClr val="333333">
                <a:alpha val="65000"/>
              </a:srgbClr>
            </a:outerShdw>
          </a:effectLst>
        </p:spPr>
        <p:style>
          <a:lnRef idx="2">
            <a:schemeClr val="dk1"/>
          </a:lnRef>
          <a:fillRef idx="1">
            <a:schemeClr val="lt1"/>
          </a:fillRef>
          <a:effectRef idx="0">
            <a:schemeClr val="dk1"/>
          </a:effectRef>
          <a:fontRef idx="minor">
            <a:schemeClr val="dk1"/>
          </a:fontRef>
        </p:style>
      </p:pic>
      <p:pic>
        <p:nvPicPr>
          <p:cNvPr id="1028" name="Picture 4">
            <a:extLst>
              <a:ext uri="{FF2B5EF4-FFF2-40B4-BE49-F238E27FC236}">
                <a16:creationId xmlns:a16="http://schemas.microsoft.com/office/drawing/2014/main" id="{475310CF-0744-5931-2480-4A327497D9AD}"/>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9904776" y="1681316"/>
            <a:ext cx="1560883" cy="3262190"/>
          </a:xfrm>
          <a:prstGeom prst="rect">
            <a:avLst/>
          </a:prstGeom>
          <a:ln w="28575">
            <a:solidFill>
              <a:schemeClr val="tx1"/>
            </a:solidFill>
          </a:ln>
          <a:effectLst>
            <a:outerShdw blurRad="292100" dist="139700" dir="2700000" algn="tl" rotWithShape="0">
              <a:srgbClr val="333333">
                <a:alpha val="65000"/>
              </a:srgbClr>
            </a:outerShdw>
          </a:effectLst>
        </p:spPr>
        <p:style>
          <a:lnRef idx="2">
            <a:schemeClr val="dk1"/>
          </a:lnRef>
          <a:fillRef idx="1">
            <a:schemeClr val="lt1"/>
          </a:fillRef>
          <a:effectRef idx="0">
            <a:schemeClr val="dk1"/>
          </a:effectRef>
          <a:fontRef idx="minor">
            <a:schemeClr val="dk1"/>
          </a:fontRef>
        </p:style>
      </p:pic>
    </p:spTree>
    <p:extLst>
      <p:ext uri="{BB962C8B-B14F-4D97-AF65-F5344CB8AC3E}">
        <p14:creationId xmlns:p14="http://schemas.microsoft.com/office/powerpoint/2010/main" val="3502047805"/>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9292" y="286383"/>
            <a:ext cx="11211560" cy="700000"/>
          </a:xfrm>
        </p:spPr>
        <p:txBody>
          <a:bodyPr/>
          <a:lstStyle/>
          <a:p>
            <a:r>
              <a:rPr lang="en-GB" sz="4000" b="1">
                <a:solidFill>
                  <a:srgbClr val="002060"/>
                </a:solidFill>
                <a:cs typeface="Calibri" panose="020F0502020204030204" pitchFamily="34" charset="0"/>
              </a:rPr>
              <a:t>Resources and additional information</a:t>
            </a:r>
          </a:p>
        </p:txBody>
      </p:sp>
      <p:sp>
        <p:nvSpPr>
          <p:cNvPr id="3" name="Content Placeholder 2"/>
          <p:cNvSpPr>
            <a:spLocks noGrp="1"/>
          </p:cNvSpPr>
          <p:nvPr>
            <p:ph idx="1"/>
          </p:nvPr>
        </p:nvSpPr>
        <p:spPr>
          <a:xfrm>
            <a:off x="410308" y="1133901"/>
            <a:ext cx="10773508" cy="4072570"/>
          </a:xfrm>
        </p:spPr>
        <p:txBody>
          <a:bodyPr lIns="91440" tIns="45720" rIns="91440" bIns="45720" anchor="t"/>
          <a:lstStyle/>
          <a:p>
            <a:pPr algn="just">
              <a:lnSpc>
                <a:spcPct val="100000"/>
              </a:lnSpc>
            </a:pPr>
            <a:r>
              <a:rPr lang="en-GB" sz="1800" dirty="0"/>
              <a:t>The Green Book: </a:t>
            </a:r>
            <a:r>
              <a:rPr lang="en-GB" sz="1800" dirty="0">
                <a:hlinkClick r:id="rId3"/>
              </a:rPr>
              <a:t>Pneumococcal: the green book, chapter - GOV.UK</a:t>
            </a:r>
            <a:endParaRPr lang="en-GB" sz="1800" dirty="0">
              <a:cs typeface="Arial"/>
            </a:endParaRPr>
          </a:p>
          <a:p>
            <a:pPr algn="just">
              <a:lnSpc>
                <a:spcPct val="100000"/>
              </a:lnSpc>
            </a:pPr>
            <a:r>
              <a:rPr lang="en-GB" sz="1800" dirty="0"/>
              <a:t>Welsh Health Circular. A change of vaccine product for the routine adult pneumococcal vaccination programme, and those with certain clinical risk conditions (WHC/2025/054): </a:t>
            </a:r>
            <a:r>
              <a:rPr lang="en-GB" sz="1800" dirty="0">
                <a:hlinkClick r:id="rId4"/>
              </a:rPr>
              <a:t>Pneumococcal vaccination: product change (WHC/2025/054) | GOV.WALES</a:t>
            </a:r>
            <a:r>
              <a:rPr lang="en-GB" sz="1800" dirty="0"/>
              <a:t> </a:t>
            </a:r>
            <a:endParaRPr lang="en-GB" sz="1800" b="1" strike="sngStrike" dirty="0">
              <a:solidFill>
                <a:srgbClr val="FF0000"/>
              </a:solidFill>
              <a:highlight>
                <a:srgbClr val="00FFFF"/>
              </a:highlight>
              <a:cs typeface="Arial"/>
            </a:endParaRPr>
          </a:p>
          <a:p>
            <a:pPr>
              <a:lnSpc>
                <a:spcPct val="100000"/>
              </a:lnSpc>
            </a:pPr>
            <a:r>
              <a:rPr lang="en-GB" sz="1800" dirty="0"/>
              <a:t>Joint Committee on Vaccination and Immunisation: </a:t>
            </a:r>
            <a:r>
              <a:rPr lang="en-GB" sz="1800" dirty="0">
                <a:hlinkClick r:id="rId5"/>
              </a:rPr>
              <a:t>JCVI Minutes from meeting held 07 June 2023</a:t>
            </a:r>
            <a:endParaRPr lang="en-GB" sz="1800" dirty="0">
              <a:cs typeface="Arial"/>
            </a:endParaRPr>
          </a:p>
          <a:p>
            <a:pPr>
              <a:lnSpc>
                <a:spcPct val="100000"/>
              </a:lnSpc>
            </a:pPr>
            <a:r>
              <a:rPr lang="en-GB" sz="1800" dirty="0"/>
              <a:t>UKHSA Pneumococcal (Adult and individuals at increased clinical risk): Information for Healthcare Professionals: </a:t>
            </a:r>
            <a:r>
              <a:rPr lang="en-GB" sz="1800" dirty="0">
                <a:hlinkClick r:id="rId6"/>
              </a:rPr>
              <a:t>Pneumococcal vaccination programmes for infants, adults and individuals at increased clinical risk - GOV.UK</a:t>
            </a:r>
            <a:endParaRPr lang="en-GB" sz="1800" dirty="0">
              <a:solidFill>
                <a:srgbClr val="212A73"/>
              </a:solidFill>
              <a:cs typeface="Arial"/>
            </a:endParaRPr>
          </a:p>
          <a:p>
            <a:pPr>
              <a:lnSpc>
                <a:spcPct val="100000"/>
              </a:lnSpc>
            </a:pPr>
            <a:r>
              <a:rPr lang="en-GB" sz="1800" dirty="0">
                <a:ea typeface="Calibri"/>
                <a:cs typeface="Arial"/>
              </a:rPr>
              <a:t>Pneumococcal23</a:t>
            </a:r>
            <a:r>
              <a:rPr lang="en-GB" sz="1800" baseline="30000" dirty="0">
                <a:ea typeface="Calibri"/>
                <a:cs typeface="Arial"/>
              </a:rPr>
              <a:t>®</a:t>
            </a:r>
            <a:r>
              <a:rPr lang="en-GB" sz="1800" dirty="0">
                <a:ea typeface="Calibri"/>
                <a:cs typeface="Arial"/>
              </a:rPr>
              <a:t> </a:t>
            </a:r>
            <a:r>
              <a:rPr lang="en-GB" sz="1800" dirty="0">
                <a:ea typeface="Calibri"/>
                <a:cs typeface="Arial"/>
                <a:hlinkClick r:id="rId7"/>
              </a:rPr>
              <a:t>SmPC</a:t>
            </a:r>
            <a:endParaRPr lang="en-GB" sz="1800" dirty="0">
              <a:ea typeface="Calibri"/>
              <a:cs typeface="Arial"/>
            </a:endParaRPr>
          </a:p>
          <a:p>
            <a:pPr>
              <a:lnSpc>
                <a:spcPct val="100000"/>
              </a:lnSpc>
            </a:pPr>
            <a:r>
              <a:rPr lang="en-GB" sz="1800" dirty="0">
                <a:ea typeface="Calibri"/>
                <a:cs typeface="Arial"/>
              </a:rPr>
              <a:t>Prevenar20</a:t>
            </a:r>
            <a:r>
              <a:rPr lang="en-GB" sz="1800" baseline="30000" dirty="0">
                <a:ea typeface="Calibri"/>
                <a:cs typeface="Arial"/>
              </a:rPr>
              <a:t>®</a:t>
            </a:r>
            <a:r>
              <a:rPr lang="en-GB" sz="1800" dirty="0">
                <a:ea typeface="Calibri"/>
                <a:cs typeface="Arial"/>
              </a:rPr>
              <a:t> </a:t>
            </a:r>
            <a:r>
              <a:rPr lang="en-GB" sz="1800" dirty="0">
                <a:ea typeface="Calibri"/>
                <a:cs typeface="Arial"/>
                <a:hlinkClick r:id="rId8"/>
              </a:rPr>
              <a:t>SmPC</a:t>
            </a:r>
            <a:endParaRPr lang="en-GB" dirty="0">
              <a:ea typeface="Calibri"/>
              <a:cs typeface="Arial"/>
            </a:endParaRPr>
          </a:p>
          <a:p>
            <a:pPr marL="0" indent="0" algn="just">
              <a:lnSpc>
                <a:spcPct val="107000"/>
              </a:lnSpc>
              <a:spcAft>
                <a:spcPts val="800"/>
              </a:spcAft>
              <a:buNone/>
            </a:pPr>
            <a:endParaRPr lang="en-GB" sz="1200" dirty="0">
              <a:ea typeface="Calibri" panose="020F0502020204030204" pitchFamily="34" charset="0"/>
              <a:cs typeface="Times New Roman" panose="02020603050405020304" pitchFamily="18" charset="0"/>
            </a:endParaRPr>
          </a:p>
        </p:txBody>
      </p:sp>
      <p:sp>
        <p:nvSpPr>
          <p:cNvPr id="5" name="Slide Number Placeholder 4">
            <a:extLst>
              <a:ext uri="{FF2B5EF4-FFF2-40B4-BE49-F238E27FC236}">
                <a16:creationId xmlns:a16="http://schemas.microsoft.com/office/drawing/2014/main" id="{D4E8CF00-B6EE-3EE5-A1C3-92AD1952937F}"/>
              </a:ext>
            </a:extLst>
          </p:cNvPr>
          <p:cNvSpPr>
            <a:spLocks noGrp="1"/>
          </p:cNvSpPr>
          <p:nvPr>
            <p:ph type="sldNum" sz="quarter" idx="12"/>
          </p:nvPr>
        </p:nvSpPr>
        <p:spPr/>
        <p:txBody>
          <a:bodyPr/>
          <a:lstStyle/>
          <a:p>
            <a:fld id="{561D0CCE-8DCC-44DC-A653-AE62B1D84A52}" type="slidenum">
              <a:rPr lang="en-GB" smtClean="0"/>
              <a:pPr/>
              <a:t>51</a:t>
            </a:fld>
            <a:endParaRPr lang="en-GB"/>
          </a:p>
        </p:txBody>
      </p:sp>
      <p:sp>
        <p:nvSpPr>
          <p:cNvPr id="6" name="Footer Placeholder 3">
            <a:extLst>
              <a:ext uri="{FF2B5EF4-FFF2-40B4-BE49-F238E27FC236}">
                <a16:creationId xmlns:a16="http://schemas.microsoft.com/office/drawing/2014/main" id="{60E5510C-F91E-7DAA-9B24-DAB74DFA67AB}"/>
              </a:ext>
            </a:extLst>
          </p:cNvPr>
          <p:cNvSpPr>
            <a:spLocks noGrp="1"/>
          </p:cNvSpPr>
          <p:nvPr>
            <p:ph type="ftr" sz="quarter" idx="11"/>
          </p:nvPr>
        </p:nvSpPr>
        <p:spPr>
          <a:xfrm>
            <a:off x="173366" y="6356350"/>
            <a:ext cx="7315200" cy="365125"/>
          </a:xfrm>
        </p:spPr>
        <p:txBody>
          <a:bodyPr/>
          <a:lstStyle/>
          <a:p>
            <a:r>
              <a:rPr lang="en-GB" sz="1400">
                <a:solidFill>
                  <a:srgbClr val="FFFFFF"/>
                </a:solidFill>
                <a:cs typeface="Arial"/>
              </a:rPr>
              <a:t>Vaccination against Pneumococcal disease </a:t>
            </a:r>
            <a:endParaRPr lang="en-US" sz="1400" b="0">
              <a:cs typeface="Arial"/>
            </a:endParaRPr>
          </a:p>
          <a:p>
            <a:endParaRPr lang="en-GB" sz="1100" b="0">
              <a:solidFill>
                <a:srgbClr val="FFFFFF"/>
              </a:solidFill>
              <a:cs typeface="Arial"/>
            </a:endParaRPr>
          </a:p>
          <a:p>
            <a:endParaRPr lang="en-GB"/>
          </a:p>
        </p:txBody>
      </p:sp>
    </p:spTree>
    <p:extLst>
      <p:ext uri="{BB962C8B-B14F-4D97-AF65-F5344CB8AC3E}">
        <p14:creationId xmlns:p14="http://schemas.microsoft.com/office/powerpoint/2010/main" val="292227314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93514"/>
            <a:ext cx="10515600" cy="1325563"/>
          </a:xfrm>
        </p:spPr>
        <p:txBody>
          <a:bodyPr/>
          <a:lstStyle/>
          <a:p>
            <a:pPr lvl="0">
              <a:lnSpc>
                <a:spcPct val="107000"/>
              </a:lnSpc>
              <a:spcAft>
                <a:spcPts val="800"/>
              </a:spcAft>
              <a:tabLst>
                <a:tab pos="455930" algn="l"/>
              </a:tabLst>
            </a:pPr>
            <a:r>
              <a:rPr lang="en-GB" sz="4000" b="1">
                <a:solidFill>
                  <a:srgbClr val="002060"/>
                </a:solidFill>
                <a:ea typeface="Calibri" panose="020F0502020204030204" pitchFamily="34" charset="0"/>
                <a:cs typeface="Times New Roman" panose="02020603050405020304" pitchFamily="18" charset="0"/>
              </a:rPr>
              <a:t>Aims</a:t>
            </a:r>
          </a:p>
        </p:txBody>
      </p:sp>
      <p:sp>
        <p:nvSpPr>
          <p:cNvPr id="3" name="Content Placeholder 2"/>
          <p:cNvSpPr>
            <a:spLocks noGrp="1"/>
          </p:cNvSpPr>
          <p:nvPr>
            <p:ph idx="1"/>
          </p:nvPr>
        </p:nvSpPr>
        <p:spPr>
          <a:xfrm>
            <a:off x="838200" y="1238117"/>
            <a:ext cx="10515600" cy="4699855"/>
          </a:xfrm>
        </p:spPr>
        <p:txBody>
          <a:bodyPr lIns="91440" tIns="45720" rIns="91440" bIns="45720" anchor="t"/>
          <a:lstStyle/>
          <a:p>
            <a:pPr lvl="0" algn="just">
              <a:lnSpc>
                <a:spcPct val="200000"/>
              </a:lnSpc>
              <a:spcAft>
                <a:spcPts val="800"/>
              </a:spcAft>
              <a:tabLst>
                <a:tab pos="455930" algn="l"/>
              </a:tabLst>
            </a:pPr>
            <a:r>
              <a:rPr lang="en-GB" sz="1600">
                <a:ea typeface="Calibri"/>
                <a:cs typeface="Times New Roman"/>
              </a:rPr>
              <a:t>To provide information for healthcare practitioners involved in advising on and delivering the pneumococcal vaccination programme for older adults and people at risk</a:t>
            </a:r>
          </a:p>
          <a:p>
            <a:pPr algn="just">
              <a:lnSpc>
                <a:spcPct val="200000"/>
              </a:lnSpc>
              <a:spcAft>
                <a:spcPts val="800"/>
              </a:spcAft>
              <a:tabLst>
                <a:tab pos="455930" algn="l"/>
              </a:tabLst>
            </a:pPr>
            <a:r>
              <a:rPr lang="en-GB" sz="1600">
                <a:ea typeface="Calibri"/>
                <a:cs typeface="Times New Roman"/>
              </a:rPr>
              <a:t>To raise awareness of the current epidemiology of pneumococcal and the impact</a:t>
            </a:r>
            <a:endParaRPr lang="en-GB" sz="1600">
              <a:ea typeface="Calibri" panose="020F0502020204030204" pitchFamily="34" charset="0"/>
              <a:cs typeface="Times New Roman" panose="02020603050405020304" pitchFamily="18" charset="0"/>
            </a:endParaRPr>
          </a:p>
          <a:p>
            <a:pPr lvl="0" algn="just">
              <a:lnSpc>
                <a:spcPct val="200000"/>
              </a:lnSpc>
              <a:spcAft>
                <a:spcPts val="800"/>
              </a:spcAft>
              <a:tabLst>
                <a:tab pos="455930" algn="l"/>
              </a:tabLst>
            </a:pPr>
            <a:r>
              <a:rPr lang="en-GB" sz="1600">
                <a:ea typeface="Calibri"/>
                <a:cs typeface="Times New Roman"/>
              </a:rPr>
              <a:t>To describe the vaccination programme details including administration of the vaccine, eligibility, recommended dosage and schedule, contraindications, precautions and potential adverse reactions</a:t>
            </a:r>
          </a:p>
          <a:p>
            <a:pPr lvl="0" algn="just">
              <a:lnSpc>
                <a:spcPct val="200000"/>
              </a:lnSpc>
              <a:spcAft>
                <a:spcPts val="800"/>
              </a:spcAft>
              <a:tabLst>
                <a:tab pos="455930" algn="l"/>
              </a:tabLst>
            </a:pPr>
            <a:r>
              <a:rPr lang="en-GB" sz="1600">
                <a:ea typeface="Calibri"/>
                <a:cs typeface="Times New Roman"/>
              </a:rPr>
              <a:t>To raise awareness of the impact of the pneumococcal vaccination programme</a:t>
            </a:r>
          </a:p>
          <a:p>
            <a:pPr algn="just">
              <a:lnSpc>
                <a:spcPct val="200000"/>
              </a:lnSpc>
            </a:pPr>
            <a:r>
              <a:rPr lang="en-GB" sz="1600">
                <a:ea typeface="ヒラギノ角ゴ Pro W3"/>
                <a:cs typeface="Arial"/>
              </a:rPr>
              <a:t>To highlight resources that support the pneumococcal vaccination programme </a:t>
            </a:r>
            <a:endParaRPr lang="en-GB" sz="1600"/>
          </a:p>
          <a:p>
            <a:pPr marL="0" lvl="0" indent="0">
              <a:lnSpc>
                <a:spcPct val="107000"/>
              </a:lnSpc>
              <a:spcAft>
                <a:spcPts val="800"/>
              </a:spcAft>
              <a:buNone/>
              <a:tabLst>
                <a:tab pos="455930" algn="l"/>
              </a:tabLst>
            </a:pPr>
            <a:endParaRPr lang="en-GB">
              <a:latin typeface="+mj-lt"/>
              <a:ea typeface="Calibri" panose="020F0502020204030204" pitchFamily="34" charset="0"/>
              <a:cs typeface="Times New Roman" panose="02020603050405020304" pitchFamily="18" charset="0"/>
            </a:endParaRPr>
          </a:p>
        </p:txBody>
      </p:sp>
      <p:sp>
        <p:nvSpPr>
          <p:cNvPr id="5" name="Slide Number Placeholder 4"/>
          <p:cNvSpPr>
            <a:spLocks noGrp="1"/>
          </p:cNvSpPr>
          <p:nvPr>
            <p:ph type="sldNum" sz="quarter" idx="12"/>
          </p:nvPr>
        </p:nvSpPr>
        <p:spPr/>
        <p:txBody>
          <a:bodyPr/>
          <a:lstStyle/>
          <a:p>
            <a:fld id="{561D0CCE-8DCC-44DC-A653-AE62B1D84A52}" type="slidenum">
              <a:rPr lang="en-GB" smtClean="0"/>
              <a:pPr/>
              <a:t>6</a:t>
            </a:fld>
            <a:endParaRPr lang="en-GB"/>
          </a:p>
        </p:txBody>
      </p:sp>
      <p:sp>
        <p:nvSpPr>
          <p:cNvPr id="6" name="Footer Placeholder 3">
            <a:extLst>
              <a:ext uri="{FF2B5EF4-FFF2-40B4-BE49-F238E27FC236}">
                <a16:creationId xmlns:a16="http://schemas.microsoft.com/office/drawing/2014/main" id="{B6F4B2E5-6397-D406-9188-9045FB6DA1A6}"/>
              </a:ext>
            </a:extLst>
          </p:cNvPr>
          <p:cNvSpPr>
            <a:spLocks noGrp="1"/>
          </p:cNvSpPr>
          <p:nvPr>
            <p:ph type="ftr" sz="quarter" idx="11"/>
          </p:nvPr>
        </p:nvSpPr>
        <p:spPr>
          <a:xfrm>
            <a:off x="173366" y="6356350"/>
            <a:ext cx="7315200" cy="365125"/>
          </a:xfrm>
        </p:spPr>
        <p:txBody>
          <a:bodyPr/>
          <a:lstStyle/>
          <a:p>
            <a:r>
              <a:rPr lang="en-GB" sz="1400" dirty="0">
                <a:solidFill>
                  <a:srgbClr val="FFFFFF"/>
                </a:solidFill>
                <a:cs typeface="Arial"/>
              </a:rPr>
              <a:t>Vaccination against Pneumococcal disease </a:t>
            </a:r>
            <a:endParaRPr lang="en-US" sz="1400" b="0" dirty="0">
              <a:cs typeface="Arial"/>
            </a:endParaRPr>
          </a:p>
          <a:p>
            <a:endParaRPr lang="en-GB" sz="1100" b="0" dirty="0">
              <a:solidFill>
                <a:srgbClr val="FFFFFF"/>
              </a:solidFill>
              <a:cs typeface="Arial"/>
            </a:endParaRPr>
          </a:p>
          <a:p>
            <a:endParaRPr lang="en-GB" dirty="0"/>
          </a:p>
        </p:txBody>
      </p:sp>
    </p:spTree>
    <p:extLst>
      <p:ext uri="{BB962C8B-B14F-4D97-AF65-F5344CB8AC3E}">
        <p14:creationId xmlns:p14="http://schemas.microsoft.com/office/powerpoint/2010/main" val="386320936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0551" y="212908"/>
            <a:ext cx="10515600" cy="1325563"/>
          </a:xfrm>
        </p:spPr>
        <p:txBody>
          <a:bodyPr/>
          <a:lstStyle/>
          <a:p>
            <a:pPr>
              <a:lnSpc>
                <a:spcPct val="107000"/>
              </a:lnSpc>
              <a:spcAft>
                <a:spcPts val="800"/>
              </a:spcAft>
            </a:pPr>
            <a:r>
              <a:rPr lang="en-GB" sz="4000" b="1">
                <a:solidFill>
                  <a:srgbClr val="002060"/>
                </a:solidFill>
                <a:ea typeface="Calibri" panose="020F0502020204030204" pitchFamily="34" charset="0"/>
                <a:cs typeface="Times New Roman" panose="02020603050405020304" pitchFamily="18" charset="0"/>
              </a:rPr>
              <a:t>Objectives</a:t>
            </a:r>
          </a:p>
        </p:txBody>
      </p:sp>
      <p:sp>
        <p:nvSpPr>
          <p:cNvPr id="3" name="Content Placeholder 2"/>
          <p:cNvSpPr>
            <a:spLocks noGrp="1"/>
          </p:cNvSpPr>
          <p:nvPr>
            <p:ph idx="1"/>
          </p:nvPr>
        </p:nvSpPr>
        <p:spPr>
          <a:xfrm>
            <a:off x="618744" y="1064000"/>
            <a:ext cx="10515600" cy="5071624"/>
          </a:xfrm>
        </p:spPr>
        <p:txBody>
          <a:bodyPr lIns="91440" tIns="45720" rIns="91440" bIns="45720" anchor="t"/>
          <a:lstStyle/>
          <a:p>
            <a:pPr marL="0" indent="0" algn="just">
              <a:lnSpc>
                <a:spcPct val="200000"/>
              </a:lnSpc>
              <a:spcAft>
                <a:spcPts val="800"/>
              </a:spcAft>
              <a:buNone/>
            </a:pPr>
            <a:r>
              <a:rPr lang="en-GB" sz="1600" dirty="0">
                <a:ea typeface="Calibri"/>
                <a:cs typeface="Times New Roman"/>
              </a:rPr>
              <a:t>After completing this resource immunisers will be able to:</a:t>
            </a:r>
          </a:p>
          <a:p>
            <a:pPr marL="342900" indent="-342900" algn="just">
              <a:lnSpc>
                <a:spcPct val="200000"/>
              </a:lnSpc>
              <a:spcAft>
                <a:spcPts val="800"/>
              </a:spcAft>
            </a:pPr>
            <a:r>
              <a:rPr lang="en-GB" sz="1600" dirty="0">
                <a:ea typeface="Calibri"/>
                <a:cs typeface="Times New Roman"/>
              </a:rPr>
              <a:t>Describe the aetiology and epidemiology of pneumococcal disease</a:t>
            </a:r>
          </a:p>
          <a:p>
            <a:pPr marL="342900" indent="-342900" algn="just">
              <a:lnSpc>
                <a:spcPct val="200000"/>
              </a:lnSpc>
              <a:spcAft>
                <a:spcPts val="800"/>
              </a:spcAft>
            </a:pPr>
            <a:r>
              <a:rPr lang="en-GB" sz="1600" dirty="0">
                <a:ea typeface="Calibri"/>
                <a:cs typeface="Times New Roman"/>
              </a:rPr>
              <a:t>Understand the rationale and evidence base for the pneumococcal vaccination programme for older adults and people at risk</a:t>
            </a:r>
          </a:p>
          <a:p>
            <a:pPr marL="342900" indent="-342900" algn="just">
              <a:lnSpc>
                <a:spcPct val="200000"/>
              </a:lnSpc>
              <a:spcAft>
                <a:spcPts val="800"/>
              </a:spcAft>
            </a:pPr>
            <a:r>
              <a:rPr lang="en-GB" sz="1600" dirty="0">
                <a:ea typeface="Calibri"/>
                <a:cs typeface="Times New Roman"/>
              </a:rPr>
              <a:t>Discuss the benefits of vaccination against pneumococcal</a:t>
            </a:r>
          </a:p>
          <a:p>
            <a:pPr marL="342900" indent="-342900" algn="just">
              <a:lnSpc>
                <a:spcPct val="200000"/>
              </a:lnSpc>
              <a:spcAft>
                <a:spcPts val="800"/>
              </a:spcAft>
            </a:pPr>
            <a:r>
              <a:rPr lang="en-GB" sz="1600" dirty="0">
                <a:ea typeface="Calibri"/>
                <a:cs typeface="Times New Roman"/>
              </a:rPr>
              <a:t>Gain essential knowledge to administer the pneumococcal vaccine safely</a:t>
            </a:r>
          </a:p>
          <a:p>
            <a:pPr marL="342900" indent="-342900" algn="just">
              <a:lnSpc>
                <a:spcPct val="200000"/>
              </a:lnSpc>
              <a:spcAft>
                <a:spcPts val="800"/>
              </a:spcAft>
            </a:pPr>
            <a:r>
              <a:rPr lang="en-GB" sz="1600" dirty="0">
                <a:effectLst/>
              </a:rPr>
              <a:t>Identify relevant resources and additional information in relation to the pneumococcal vaccination programme for older adults and people at risk</a:t>
            </a:r>
            <a:endParaRPr lang="en-GB" sz="1600" dirty="0">
              <a:effectLst/>
              <a:cs typeface="Arial"/>
            </a:endParaRPr>
          </a:p>
          <a:p>
            <a:pPr marL="342900" indent="-342900">
              <a:lnSpc>
                <a:spcPct val="107000"/>
              </a:lnSpc>
              <a:spcAft>
                <a:spcPts val="800"/>
              </a:spcAft>
            </a:pPr>
            <a:endParaRPr lang="en-GB" sz="2000" dirty="0">
              <a:latin typeface="+mj-lt"/>
              <a:ea typeface="Calibri" panose="020F0502020204030204" pitchFamily="34" charset="0"/>
              <a:cs typeface="Times New Roman" panose="02020603050405020304" pitchFamily="18" charset="0"/>
            </a:endParaRPr>
          </a:p>
        </p:txBody>
      </p:sp>
      <p:sp>
        <p:nvSpPr>
          <p:cNvPr id="5" name="Slide Number Placeholder 4"/>
          <p:cNvSpPr>
            <a:spLocks noGrp="1"/>
          </p:cNvSpPr>
          <p:nvPr>
            <p:ph type="sldNum" sz="quarter" idx="12"/>
          </p:nvPr>
        </p:nvSpPr>
        <p:spPr/>
        <p:txBody>
          <a:bodyPr/>
          <a:lstStyle/>
          <a:p>
            <a:fld id="{561D0CCE-8DCC-44DC-A653-AE62B1D84A52}" type="slidenum">
              <a:rPr lang="en-GB" smtClean="0"/>
              <a:pPr/>
              <a:t>7</a:t>
            </a:fld>
            <a:endParaRPr lang="en-GB"/>
          </a:p>
        </p:txBody>
      </p:sp>
      <p:sp>
        <p:nvSpPr>
          <p:cNvPr id="4" name="Footer Placeholder 3">
            <a:extLst>
              <a:ext uri="{FF2B5EF4-FFF2-40B4-BE49-F238E27FC236}">
                <a16:creationId xmlns:a16="http://schemas.microsoft.com/office/drawing/2014/main" id="{A7BCF4C6-55BF-3468-4AE1-BC207A21B7CA}"/>
              </a:ext>
            </a:extLst>
          </p:cNvPr>
          <p:cNvSpPr>
            <a:spLocks noGrp="1"/>
          </p:cNvSpPr>
          <p:nvPr>
            <p:ph type="ftr" sz="quarter" idx="11"/>
          </p:nvPr>
        </p:nvSpPr>
        <p:spPr>
          <a:xfrm>
            <a:off x="173366" y="6356350"/>
            <a:ext cx="7315200" cy="365125"/>
          </a:xfrm>
        </p:spPr>
        <p:txBody>
          <a:bodyPr/>
          <a:lstStyle/>
          <a:p>
            <a:r>
              <a:rPr lang="en-GB" sz="1400" dirty="0">
                <a:solidFill>
                  <a:srgbClr val="FFFFFF"/>
                </a:solidFill>
                <a:cs typeface="Arial"/>
              </a:rPr>
              <a:t>Vaccination against Pneumococcal disease </a:t>
            </a:r>
            <a:endParaRPr lang="en-US" sz="1400" b="0" dirty="0">
              <a:cs typeface="Arial"/>
            </a:endParaRPr>
          </a:p>
          <a:p>
            <a:endParaRPr lang="en-GB" sz="1100" b="0" dirty="0">
              <a:solidFill>
                <a:srgbClr val="FFFFFF"/>
              </a:solidFill>
              <a:cs typeface="Arial"/>
            </a:endParaRPr>
          </a:p>
          <a:p>
            <a:endParaRPr lang="en-GB" dirty="0"/>
          </a:p>
        </p:txBody>
      </p:sp>
    </p:spTree>
    <p:extLst>
      <p:ext uri="{BB962C8B-B14F-4D97-AF65-F5344CB8AC3E}">
        <p14:creationId xmlns:p14="http://schemas.microsoft.com/office/powerpoint/2010/main" val="258765209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2299FE71-DFE1-DA0C-4D84-921A5AE2B05E}"/>
              </a:ext>
            </a:extLst>
          </p:cNvPr>
          <p:cNvSpPr>
            <a:spLocks noGrp="1"/>
          </p:cNvSpPr>
          <p:nvPr>
            <p:ph type="body" sz="quarter" idx="10"/>
          </p:nvPr>
        </p:nvSpPr>
        <p:spPr>
          <a:xfrm>
            <a:off x="2463083" y="3069431"/>
            <a:ext cx="7040563" cy="719137"/>
          </a:xfrm>
        </p:spPr>
        <p:txBody>
          <a:bodyPr>
            <a:normAutofit/>
          </a:bodyPr>
          <a:lstStyle>
            <a:defPPr>
              <a:defRPr lang="en-US"/>
            </a:defPPr>
            <a:lvl1pPr marL="0" algn="l" defTabSz="914258" rtl="0" eaLnBrk="1" latinLnBrk="0" hangingPunct="1">
              <a:defRPr sz="1800" kern="1200">
                <a:solidFill>
                  <a:schemeClr val="tx1"/>
                </a:solidFill>
                <a:latin typeface="+mn-lt"/>
                <a:ea typeface="+mn-ea"/>
                <a:cs typeface="+mn-cs"/>
              </a:defRPr>
            </a:lvl1pPr>
            <a:lvl2pPr marL="457129" algn="l" defTabSz="914258" rtl="0" eaLnBrk="1" latinLnBrk="0" hangingPunct="1">
              <a:defRPr sz="1800" kern="1200">
                <a:solidFill>
                  <a:schemeClr val="tx1"/>
                </a:solidFill>
                <a:latin typeface="+mn-lt"/>
                <a:ea typeface="+mn-ea"/>
                <a:cs typeface="+mn-cs"/>
              </a:defRPr>
            </a:lvl2pPr>
            <a:lvl3pPr marL="914258" algn="l" defTabSz="914258" rtl="0" eaLnBrk="1" latinLnBrk="0" hangingPunct="1">
              <a:defRPr sz="1800" kern="1200">
                <a:solidFill>
                  <a:schemeClr val="tx1"/>
                </a:solidFill>
                <a:latin typeface="+mn-lt"/>
                <a:ea typeface="+mn-ea"/>
                <a:cs typeface="+mn-cs"/>
              </a:defRPr>
            </a:lvl3pPr>
            <a:lvl4pPr marL="1371387" algn="l" defTabSz="914258" rtl="0" eaLnBrk="1" latinLnBrk="0" hangingPunct="1">
              <a:defRPr sz="1800" kern="1200">
                <a:solidFill>
                  <a:schemeClr val="tx1"/>
                </a:solidFill>
                <a:latin typeface="+mn-lt"/>
                <a:ea typeface="+mn-ea"/>
                <a:cs typeface="+mn-cs"/>
              </a:defRPr>
            </a:lvl4pPr>
            <a:lvl5pPr marL="1828516" algn="l" defTabSz="914258" rtl="0" eaLnBrk="1" latinLnBrk="0" hangingPunct="1">
              <a:defRPr sz="1800" kern="1200">
                <a:solidFill>
                  <a:schemeClr val="tx1"/>
                </a:solidFill>
                <a:latin typeface="+mn-lt"/>
                <a:ea typeface="+mn-ea"/>
                <a:cs typeface="+mn-cs"/>
              </a:defRPr>
            </a:lvl5pPr>
            <a:lvl6pPr marL="2285645" algn="l" defTabSz="914258" rtl="0" eaLnBrk="1" latinLnBrk="0" hangingPunct="1">
              <a:defRPr sz="1800" kern="1200">
                <a:solidFill>
                  <a:schemeClr val="tx1"/>
                </a:solidFill>
                <a:latin typeface="+mn-lt"/>
                <a:ea typeface="+mn-ea"/>
                <a:cs typeface="+mn-cs"/>
              </a:defRPr>
            </a:lvl6pPr>
            <a:lvl7pPr marL="2742775" algn="l" defTabSz="914258" rtl="0" eaLnBrk="1" latinLnBrk="0" hangingPunct="1">
              <a:defRPr sz="1800" kern="1200">
                <a:solidFill>
                  <a:schemeClr val="tx1"/>
                </a:solidFill>
                <a:latin typeface="+mn-lt"/>
                <a:ea typeface="+mn-ea"/>
                <a:cs typeface="+mn-cs"/>
              </a:defRPr>
            </a:lvl7pPr>
            <a:lvl8pPr marL="3199903" algn="l" defTabSz="914258" rtl="0" eaLnBrk="1" latinLnBrk="0" hangingPunct="1">
              <a:defRPr sz="1800" kern="1200">
                <a:solidFill>
                  <a:schemeClr val="tx1"/>
                </a:solidFill>
                <a:latin typeface="+mn-lt"/>
                <a:ea typeface="+mn-ea"/>
                <a:cs typeface="+mn-cs"/>
              </a:defRPr>
            </a:lvl8pPr>
            <a:lvl9pPr marL="3657032" algn="l" defTabSz="914258" rtl="0" eaLnBrk="1" latinLnBrk="0" hangingPunct="1">
              <a:defRPr sz="1800" kern="1200">
                <a:solidFill>
                  <a:schemeClr val="tx1"/>
                </a:solidFill>
                <a:latin typeface="+mn-lt"/>
                <a:ea typeface="+mn-ea"/>
                <a:cs typeface="+mn-cs"/>
              </a:defRPr>
            </a:lvl9pPr>
          </a:lstStyle>
          <a:p>
            <a:r>
              <a:rPr lang="en-GB" sz="4400">
                <a:solidFill>
                  <a:schemeClr val="bg1"/>
                </a:solidFill>
              </a:rPr>
              <a:t>Pneumococcal disease</a:t>
            </a:r>
          </a:p>
        </p:txBody>
      </p:sp>
      <p:sp>
        <p:nvSpPr>
          <p:cNvPr id="4" name="Slide Number Placeholder 3">
            <a:extLst>
              <a:ext uri="{FF2B5EF4-FFF2-40B4-BE49-F238E27FC236}">
                <a16:creationId xmlns:a16="http://schemas.microsoft.com/office/drawing/2014/main" id="{B4A3CBAC-E3D1-C560-4A49-B175B4E31CE1}"/>
              </a:ext>
            </a:extLst>
          </p:cNvPr>
          <p:cNvSpPr>
            <a:spLocks noGrp="1"/>
          </p:cNvSpPr>
          <p:nvPr>
            <p:ph type="sldNum" sz="quarter" idx="4294967295"/>
          </p:nvPr>
        </p:nvSpPr>
        <p:spPr>
          <a:xfrm>
            <a:off x="11637095" y="6347858"/>
            <a:ext cx="517506" cy="364988"/>
          </a:xfrm>
          <a:prstGeom prst="rect">
            <a:avLst/>
          </a:prstGeom>
        </p:spPr>
        <p:txBody>
          <a:bodyPr/>
          <a:lstStyle>
            <a:defPPr>
              <a:defRPr lang="en-US"/>
            </a:defPPr>
            <a:lvl1pPr marL="0" algn="l" defTabSz="605787" rtl="0" eaLnBrk="1" latinLnBrk="0" hangingPunct="1">
              <a:defRPr sz="1193" kern="1200">
                <a:solidFill>
                  <a:schemeClr val="tx1"/>
                </a:solidFill>
                <a:latin typeface="+mn-lt"/>
                <a:ea typeface="+mn-ea"/>
                <a:cs typeface="+mn-cs"/>
              </a:defRPr>
            </a:lvl1pPr>
            <a:lvl2pPr marL="302894" algn="l" defTabSz="605787" rtl="0" eaLnBrk="1" latinLnBrk="0" hangingPunct="1">
              <a:defRPr sz="1193" kern="1200">
                <a:solidFill>
                  <a:schemeClr val="tx1"/>
                </a:solidFill>
                <a:latin typeface="+mn-lt"/>
                <a:ea typeface="+mn-ea"/>
                <a:cs typeface="+mn-cs"/>
              </a:defRPr>
            </a:lvl2pPr>
            <a:lvl3pPr marL="605787" algn="l" defTabSz="605787" rtl="0" eaLnBrk="1" latinLnBrk="0" hangingPunct="1">
              <a:defRPr sz="1193" kern="1200">
                <a:solidFill>
                  <a:schemeClr val="tx1"/>
                </a:solidFill>
                <a:latin typeface="+mn-lt"/>
                <a:ea typeface="+mn-ea"/>
                <a:cs typeface="+mn-cs"/>
              </a:defRPr>
            </a:lvl3pPr>
            <a:lvl4pPr marL="908681" algn="l" defTabSz="605787" rtl="0" eaLnBrk="1" latinLnBrk="0" hangingPunct="1">
              <a:defRPr sz="1193" kern="1200">
                <a:solidFill>
                  <a:schemeClr val="tx1"/>
                </a:solidFill>
                <a:latin typeface="+mn-lt"/>
                <a:ea typeface="+mn-ea"/>
                <a:cs typeface="+mn-cs"/>
              </a:defRPr>
            </a:lvl4pPr>
            <a:lvl5pPr marL="1211575" algn="l" defTabSz="605787" rtl="0" eaLnBrk="1" latinLnBrk="0" hangingPunct="1">
              <a:defRPr sz="1193" kern="1200">
                <a:solidFill>
                  <a:schemeClr val="tx1"/>
                </a:solidFill>
                <a:latin typeface="+mn-lt"/>
                <a:ea typeface="+mn-ea"/>
                <a:cs typeface="+mn-cs"/>
              </a:defRPr>
            </a:lvl5pPr>
            <a:lvl6pPr marL="1514468" algn="l" defTabSz="605787" rtl="0" eaLnBrk="1" latinLnBrk="0" hangingPunct="1">
              <a:defRPr sz="1193" kern="1200">
                <a:solidFill>
                  <a:schemeClr val="tx1"/>
                </a:solidFill>
                <a:latin typeface="+mn-lt"/>
                <a:ea typeface="+mn-ea"/>
                <a:cs typeface="+mn-cs"/>
              </a:defRPr>
            </a:lvl6pPr>
            <a:lvl7pPr marL="1817363" algn="l" defTabSz="605787" rtl="0" eaLnBrk="1" latinLnBrk="0" hangingPunct="1">
              <a:defRPr sz="1193" kern="1200">
                <a:solidFill>
                  <a:schemeClr val="tx1"/>
                </a:solidFill>
                <a:latin typeface="+mn-lt"/>
                <a:ea typeface="+mn-ea"/>
                <a:cs typeface="+mn-cs"/>
              </a:defRPr>
            </a:lvl7pPr>
            <a:lvl8pPr marL="2120256" algn="l" defTabSz="605787" rtl="0" eaLnBrk="1" latinLnBrk="0" hangingPunct="1">
              <a:defRPr sz="1193" kern="1200">
                <a:solidFill>
                  <a:schemeClr val="tx1"/>
                </a:solidFill>
                <a:latin typeface="+mn-lt"/>
                <a:ea typeface="+mn-ea"/>
                <a:cs typeface="+mn-cs"/>
              </a:defRPr>
            </a:lvl8pPr>
            <a:lvl9pPr marL="2423149" algn="l" defTabSz="605787" rtl="0" eaLnBrk="1" latinLnBrk="0" hangingPunct="1">
              <a:defRPr sz="1193" kern="1200">
                <a:solidFill>
                  <a:schemeClr val="tx1"/>
                </a:solidFill>
                <a:latin typeface="+mn-lt"/>
                <a:ea typeface="+mn-ea"/>
                <a:cs typeface="+mn-cs"/>
              </a:defRPr>
            </a:lvl9pPr>
          </a:lstStyle>
          <a:p>
            <a:fld id="{561D0CCE-8DCC-44DC-A653-AE62B1D84A52}" type="slidenum">
              <a:rPr lang="en-GB" smtClean="0"/>
              <a:pPr/>
              <a:t>8</a:t>
            </a:fld>
            <a:endParaRPr lang="en-GB"/>
          </a:p>
        </p:txBody>
      </p:sp>
    </p:spTree>
    <p:extLst>
      <p:ext uri="{BB962C8B-B14F-4D97-AF65-F5344CB8AC3E}">
        <p14:creationId xmlns:p14="http://schemas.microsoft.com/office/powerpoint/2010/main" val="417517897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45022D-0390-1D99-7CE5-CCD07CDC0FA6}"/>
              </a:ext>
            </a:extLst>
          </p:cNvPr>
          <p:cNvSpPr>
            <a:spLocks noGrp="1"/>
          </p:cNvSpPr>
          <p:nvPr>
            <p:ph type="title"/>
          </p:nvPr>
        </p:nvSpPr>
        <p:spPr/>
        <p:txBody>
          <a:bodyPr/>
          <a:lstStyle/>
          <a:p>
            <a:r>
              <a:rPr lang="en-GB" b="1"/>
              <a:t>Pneumococcal disease</a:t>
            </a:r>
            <a:endParaRPr lang="en-GB"/>
          </a:p>
        </p:txBody>
      </p:sp>
      <p:sp>
        <p:nvSpPr>
          <p:cNvPr id="3" name="Content Placeholder 2">
            <a:extLst>
              <a:ext uri="{FF2B5EF4-FFF2-40B4-BE49-F238E27FC236}">
                <a16:creationId xmlns:a16="http://schemas.microsoft.com/office/drawing/2014/main" id="{8FCC3530-BE62-586F-CAA5-54DDBE142924}"/>
              </a:ext>
            </a:extLst>
          </p:cNvPr>
          <p:cNvSpPr>
            <a:spLocks noGrp="1"/>
          </p:cNvSpPr>
          <p:nvPr>
            <p:ph idx="1"/>
          </p:nvPr>
        </p:nvSpPr>
        <p:spPr>
          <a:xfrm>
            <a:off x="665672" y="1379927"/>
            <a:ext cx="10515600" cy="4351338"/>
          </a:xfrm>
        </p:spPr>
        <p:txBody>
          <a:bodyPr lIns="91440" tIns="45720" rIns="91440" bIns="45720" anchor="t"/>
          <a:lstStyle/>
          <a:p>
            <a:pPr marL="0" indent="0">
              <a:buNone/>
            </a:pPr>
            <a:r>
              <a:rPr lang="en-GB" sz="2000" b="1">
                <a:solidFill>
                  <a:srgbClr val="212A73"/>
                </a:solidFill>
              </a:rPr>
              <a:t>Pneumococcal disease is the term used to describe infections caused by the bacterium </a:t>
            </a:r>
            <a:r>
              <a:rPr lang="en-GB" sz="2000" b="1" i="1">
                <a:solidFill>
                  <a:srgbClr val="212A73"/>
                </a:solidFill>
              </a:rPr>
              <a:t>Streptococcus pneumoniae </a:t>
            </a:r>
            <a:r>
              <a:rPr lang="en-GB" sz="2000" b="1">
                <a:solidFill>
                  <a:srgbClr val="212A73"/>
                </a:solidFill>
              </a:rPr>
              <a:t>(also called pneumococcus)</a:t>
            </a:r>
          </a:p>
          <a:p>
            <a:pPr marL="0" indent="0">
              <a:buNone/>
            </a:pPr>
            <a:endParaRPr lang="en-GB" sz="2000"/>
          </a:p>
          <a:p>
            <a:r>
              <a:rPr lang="en-GB" sz="2000" i="1"/>
              <a:t>Streptococcus pneumoniae </a:t>
            </a:r>
            <a:r>
              <a:rPr lang="en-GB" sz="2000"/>
              <a:t>is an encapsulated Gram-positive coccus </a:t>
            </a:r>
            <a:endParaRPr lang="en-GB" sz="2000">
              <a:cs typeface="Arial"/>
            </a:endParaRPr>
          </a:p>
          <a:p>
            <a:r>
              <a:rPr lang="en-GB" sz="2000"/>
              <a:t>Over 100 capsular types</a:t>
            </a:r>
            <a:endParaRPr lang="en-GB" sz="2000">
              <a:cs typeface="Arial"/>
            </a:endParaRPr>
          </a:p>
          <a:p>
            <a:r>
              <a:rPr lang="en-GB" sz="2000"/>
              <a:t>There is a seasonal variation in pneumococcal disease, with peak levels in the winter months</a:t>
            </a:r>
            <a:endParaRPr lang="en-GB" sz="2000">
              <a:cs typeface="Arial"/>
            </a:endParaRPr>
          </a:p>
          <a:p>
            <a:r>
              <a:rPr lang="en-GB" sz="2000">
                <a:cs typeface="Arial"/>
              </a:rPr>
              <a:t>Invasive Pneumococcal Disease (IPD) is a major cause of morbidity and mortality</a:t>
            </a:r>
          </a:p>
          <a:p>
            <a:endParaRPr lang="en-GB">
              <a:cs typeface="Arial"/>
            </a:endParaRPr>
          </a:p>
        </p:txBody>
      </p:sp>
      <p:sp>
        <p:nvSpPr>
          <p:cNvPr id="5" name="Slide Number Placeholder 4">
            <a:extLst>
              <a:ext uri="{FF2B5EF4-FFF2-40B4-BE49-F238E27FC236}">
                <a16:creationId xmlns:a16="http://schemas.microsoft.com/office/drawing/2014/main" id="{8245EE19-C42F-54C9-0625-829E73AC951D}"/>
              </a:ext>
            </a:extLst>
          </p:cNvPr>
          <p:cNvSpPr>
            <a:spLocks noGrp="1"/>
          </p:cNvSpPr>
          <p:nvPr>
            <p:ph type="sldNum" sz="quarter" idx="12"/>
          </p:nvPr>
        </p:nvSpPr>
        <p:spPr/>
        <p:txBody>
          <a:bodyPr/>
          <a:lstStyle/>
          <a:p>
            <a:fld id="{561D0CCE-8DCC-44DC-A653-AE62B1D84A52}" type="slidenum">
              <a:rPr lang="en-GB" smtClean="0"/>
              <a:pPr/>
              <a:t>9</a:t>
            </a:fld>
            <a:endParaRPr lang="en-GB"/>
          </a:p>
        </p:txBody>
      </p:sp>
      <p:sp>
        <p:nvSpPr>
          <p:cNvPr id="4" name="Footer Placeholder 3">
            <a:extLst>
              <a:ext uri="{FF2B5EF4-FFF2-40B4-BE49-F238E27FC236}">
                <a16:creationId xmlns:a16="http://schemas.microsoft.com/office/drawing/2014/main" id="{F5828DDA-C432-A1DD-A8FB-DF773D8FD406}"/>
              </a:ext>
            </a:extLst>
          </p:cNvPr>
          <p:cNvSpPr>
            <a:spLocks noGrp="1"/>
          </p:cNvSpPr>
          <p:nvPr>
            <p:ph type="ftr" sz="quarter" idx="11"/>
          </p:nvPr>
        </p:nvSpPr>
        <p:spPr>
          <a:xfrm>
            <a:off x="173366" y="6356350"/>
            <a:ext cx="7315200" cy="365125"/>
          </a:xfrm>
        </p:spPr>
        <p:txBody>
          <a:bodyPr/>
          <a:lstStyle/>
          <a:p>
            <a:r>
              <a:rPr lang="en-GB" sz="1400">
                <a:solidFill>
                  <a:srgbClr val="FFFFFF"/>
                </a:solidFill>
                <a:cs typeface="Arial"/>
              </a:rPr>
              <a:t>Vaccination against Pneumococcal disease </a:t>
            </a:r>
            <a:endParaRPr lang="en-US" sz="1400" b="0">
              <a:cs typeface="Arial"/>
            </a:endParaRPr>
          </a:p>
          <a:p>
            <a:endParaRPr lang="en-GB" sz="1100" b="0">
              <a:solidFill>
                <a:srgbClr val="FFFFFF"/>
              </a:solidFill>
              <a:cs typeface="Arial"/>
            </a:endParaRPr>
          </a:p>
          <a:p>
            <a:endParaRPr lang="en-GB"/>
          </a:p>
        </p:txBody>
      </p:sp>
      <p:sp>
        <p:nvSpPr>
          <p:cNvPr id="6" name="TextBox 5">
            <a:extLst>
              <a:ext uri="{FF2B5EF4-FFF2-40B4-BE49-F238E27FC236}">
                <a16:creationId xmlns:a16="http://schemas.microsoft.com/office/drawing/2014/main" id="{C91B031B-8EBA-4565-F9E7-235637CEE590}"/>
              </a:ext>
            </a:extLst>
          </p:cNvPr>
          <p:cNvSpPr txBox="1"/>
          <p:nvPr/>
        </p:nvSpPr>
        <p:spPr>
          <a:xfrm>
            <a:off x="3523172" y="4775200"/>
            <a:ext cx="4800600" cy="369332"/>
          </a:xfrm>
          <a:prstGeom prst="rect">
            <a:avLst/>
          </a:prstGeom>
          <a:noFill/>
        </p:spPr>
        <p:txBody>
          <a:bodyPr wrap="square" rtlCol="0">
            <a:spAutoFit/>
          </a:bodyPr>
          <a:lstStyle/>
          <a:p>
            <a:pPr algn="ctr"/>
            <a:r>
              <a:rPr lang="en-GB">
                <a:hlinkClick r:id="rId2"/>
              </a:rPr>
              <a:t>Green Book Chapter 25 - pneumococcal</a:t>
            </a:r>
            <a:endParaRPr lang="en-GB"/>
          </a:p>
        </p:txBody>
      </p:sp>
    </p:spTree>
    <p:extLst>
      <p:ext uri="{BB962C8B-B14F-4D97-AF65-F5344CB8AC3E}">
        <p14:creationId xmlns:p14="http://schemas.microsoft.com/office/powerpoint/2010/main" val="71923996"/>
      </p:ext>
    </p:extLst>
  </p:cSld>
  <p:clrMapOvr>
    <a:masterClrMapping/>
  </p:clrMapOvr>
</p:sld>
</file>

<file path=ppt/theme/theme1.xml><?xml version="1.0" encoding="utf-8"?>
<a:theme xmlns:a="http://schemas.openxmlformats.org/drawingml/2006/main" name="Office Theme">
  <a:themeElements>
    <a:clrScheme name="Custom 2">
      <a:dk1>
        <a:srgbClr val="212A73"/>
      </a:dk1>
      <a:lt1>
        <a:sysClr val="window" lastClr="FFFFFF"/>
      </a:lt1>
      <a:dk2>
        <a:srgbClr val="3F3F3F"/>
      </a:dk2>
      <a:lt2>
        <a:srgbClr val="E7E6E6"/>
      </a:lt2>
      <a:accent1>
        <a:srgbClr val="29B8CE"/>
      </a:accent1>
      <a:accent2>
        <a:srgbClr val="FFDD00"/>
      </a:accent2>
      <a:accent3>
        <a:srgbClr val="A5A5A5"/>
      </a:accent3>
      <a:accent4>
        <a:srgbClr val="000000"/>
      </a:accent4>
      <a:accent5>
        <a:srgbClr val="000000"/>
      </a:accent5>
      <a:accent6>
        <a:srgbClr val="000000"/>
      </a:accent6>
      <a:hlink>
        <a:srgbClr val="00A7A7"/>
      </a:hlink>
      <a:folHlink>
        <a:srgbClr val="FFDD00"/>
      </a:folHlink>
    </a:clrScheme>
    <a:fontScheme name="Custom 2">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VSL-KWS PowerPoint Template.potx [Read-Only]" id="{86732236-5F12-4106-BD36-971A9F119E43}" vid="{6152B61F-5BA0-4CAA-90E3-E6E716A9C68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TypeofFAQ xmlns="2c9bf0ee-e2fa-4332-ade7-023316494af1">
      <Value>Pneumococcal</Value>
    </TypeofFAQ>
    <Archive xmlns="2c9bf0ee-e2fa-4332-ade7-023316494af1">false</Archive>
    <VersionNumbers xmlns="2c9bf0ee-e2fa-4332-ade7-023316494af1">V1</VersionNumbers>
    <TypeofDocument xmlns="2c9bf0ee-e2fa-4332-ade7-023316494af1">Training</TypeofDocument>
    <LifeCourse xmlns="2c9bf0ee-e2fa-4332-ade7-023316494af1">
      <Value>Generic Life Course</Value>
    </LifeCourse>
    <TypeofDocument0 xmlns="2c9bf0ee-e2fa-4332-ade7-023316494af1">Template</TypeofDocument0>
    <TaxCatchAll xmlns="fdfaf355-f7ae-47f3-8f93-739a60756710" xsi:nil="true"/>
    <lcf76f155ced4ddcb4097134ff3c332f xmlns="2c9bf0ee-e2fa-4332-ade7-023316494af1">
      <Terms xmlns="http://schemas.microsoft.com/office/infopath/2007/PartnerControls"/>
    </lcf76f155ced4ddcb4097134ff3c332f>
    <test xmlns="2c9bf0ee-e2fa-4332-ade7-023316494af1" xsi:nil="true"/>
    <VersionHistory xmlns="2c9bf0ee-e2fa-4332-ade7-023316494af1" xsi:nil="true"/>
    <RetentionDate xmlns="2c9bf0ee-e2fa-4332-ade7-023316494af1"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D645F8889482814EBB8A3D6A36545BF4" ma:contentTypeVersion="22" ma:contentTypeDescription="Create a new document." ma:contentTypeScope="" ma:versionID="700a9315c9e794949f4b3ffc057dbf3a">
  <xsd:schema xmlns:xsd="http://www.w3.org/2001/XMLSchema" xmlns:xs="http://www.w3.org/2001/XMLSchema" xmlns:p="http://schemas.microsoft.com/office/2006/metadata/properties" xmlns:ns2="2c9bf0ee-e2fa-4332-ade7-023316494af1" xmlns:ns3="fdfaf355-f7ae-47f3-8f93-739a60756710" targetNamespace="http://schemas.microsoft.com/office/2006/metadata/properties" ma:root="true" ma:fieldsID="70f9e4f1db2d6d9d332f1f72747bd6c9" ns2:_="" ns3:_="">
    <xsd:import namespace="2c9bf0ee-e2fa-4332-ade7-023316494af1"/>
    <xsd:import namespace="fdfaf355-f7ae-47f3-8f93-739a60756710"/>
    <xsd:element name="properties">
      <xsd:complexType>
        <xsd:sequence>
          <xsd:element name="documentManagement">
            <xsd:complexType>
              <xsd:all>
                <xsd:element ref="ns2:TypeofDocument"/>
                <xsd:element ref="ns2:MediaServiceMetadata" minOccurs="0"/>
                <xsd:element ref="ns2:MediaServiceFastMetadata" minOccurs="0"/>
                <xsd:element ref="ns2:MediaServiceSearchProperties" minOccurs="0"/>
                <xsd:element ref="ns2:MediaServiceObjectDetectorVersions" minOccurs="0"/>
                <xsd:element ref="ns2:TypeofFAQ" minOccurs="0"/>
                <xsd:element ref="ns2:LifeCourse" minOccurs="0"/>
                <xsd:element ref="ns2:VersionNumbers" minOccurs="0"/>
                <xsd:element ref="ns2:Archive" minOccurs="0"/>
                <xsd:element ref="ns2:TypeofDocument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element ref="ns2:VersionHistory" minOccurs="0"/>
                <xsd:element ref="ns2:test" minOccurs="0"/>
                <xsd:element ref="ns2:RetentionDa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c9bf0ee-e2fa-4332-ade7-023316494af1" elementFormDefault="qualified">
    <xsd:import namespace="http://schemas.microsoft.com/office/2006/documentManagement/types"/>
    <xsd:import namespace="http://schemas.microsoft.com/office/infopath/2007/PartnerControls"/>
    <xsd:element name="TypeofDocument" ma:index="8" ma:displayName="Topic " ma:format="Dropdown" ma:internalName="TypeofDocument">
      <xsd:simpleType>
        <xsd:restriction base="dms:Choice">
          <xsd:enumeration value="Healthcare Professionals Information &amp; Guidance"/>
          <xsd:enumeration value="Training"/>
          <xsd:enumeration value="Policy"/>
          <xsd:enumeration value="PGDs and Protocols"/>
          <xsd:enumeration value="HCP FAQs"/>
          <xsd:enumeration value="Tarian"/>
          <xsd:enumeration value="Reference Sources"/>
          <xsd:enumeration value="E-Learning"/>
          <xsd:enumeration value="Nurse Meetings"/>
          <xsd:enumeration value="Other"/>
          <xsd:enumeration value="Evaluation"/>
          <xsd:enumeration value="External Meetings"/>
        </xsd:restriction>
      </xsd:simpleType>
    </xsd:element>
    <xsd:element name="MediaServiceMetadata" ma:index="9" nillable="true" ma:displayName="MediaServiceMetadata" ma:hidden="true" ma:internalName="MediaServiceMetadata" ma:readOnly="true">
      <xsd:simpleType>
        <xsd:restriction base="dms:Note"/>
      </xsd:simpleType>
    </xsd:element>
    <xsd:element name="MediaServiceFastMetadata" ma:index="10" nillable="true" ma:displayName="MediaServiceFastMetadata" ma:hidden="true" ma:internalName="MediaServiceFastMetadata" ma:readOnly="true">
      <xsd:simpleType>
        <xsd:restriction base="dms:Note"/>
      </xsd:simpleType>
    </xsd:element>
    <xsd:element name="MediaServiceSearchProperties" ma:index="11" nillable="true" ma:displayName="MediaServiceSearchProperties" ma:hidden="true" ma:internalName="MediaServiceSearchProperties" ma:readOnly="true">
      <xsd:simpleType>
        <xsd:restriction base="dms:Note"/>
      </xsd:simpleType>
    </xsd:element>
    <xsd:element name="MediaServiceObjectDetectorVersions" ma:index="12" nillable="true" ma:displayName="MediaServiceObjectDetectorVersions" ma:hidden="true" ma:indexed="true" ma:internalName="MediaServiceObjectDetectorVersions" ma:readOnly="true">
      <xsd:simpleType>
        <xsd:restriction base="dms:Text"/>
      </xsd:simpleType>
    </xsd:element>
    <xsd:element name="TypeofFAQ" ma:index="13" nillable="true" ma:displayName="Vaccine names" ma:format="Dropdown" ma:internalName="TypeofFAQ" ma:requiredMultiChoice="true">
      <xsd:complexType>
        <xsd:complexContent>
          <xsd:extension base="dms:MultiChoice">
            <xsd:sequence>
              <xsd:element name="Value" maxOccurs="unbounded" minOccurs="0" nillable="true">
                <xsd:simpleType>
                  <xsd:restriction base="dms:Choice">
                    <xsd:enumeration value="MMR"/>
                    <xsd:enumeration value="HPV"/>
                    <xsd:enumeration value="Shingles"/>
                    <xsd:enumeration value="HepB"/>
                    <xsd:enumeration value="3in1: Teenage Booster"/>
                    <xsd:enumeration value="MenACWY"/>
                    <xsd:enumeration value="Covid19"/>
                    <xsd:enumeration value="RSV"/>
                    <xsd:enumeration value="Flu"/>
                    <xsd:enumeration value="Combined Vaccines"/>
                    <xsd:enumeration value="MMR &amp; MMRv"/>
                    <xsd:enumeration value="Non-specific vaccine info"/>
                    <xsd:enumeration value="BCG"/>
                    <xsd:enumeration value="HIB/MenC"/>
                    <xsd:enumeration value="Measles"/>
                    <xsd:enumeration value="MenB"/>
                    <xsd:enumeration value="Pneumococcal"/>
                    <xsd:enumeration value="MPox"/>
                    <xsd:enumeration value="Rotavirus"/>
                    <xsd:enumeration value="Shingles"/>
                    <xsd:enumeration value="Whooping Cough"/>
                    <xsd:enumeration value="4in1: For Pre-School"/>
                    <xsd:enumeration value="6in1: For Babies"/>
                    <xsd:enumeration value="HepA"/>
                    <xsd:enumeration value="Typhoid"/>
                    <xsd:enumeration value="Varicella"/>
                    <xsd:enumeration value="MenB for Gonorrhoea"/>
                    <xsd:enumeration value="HepB"/>
                    <xsd:enumeration value="Pertussis"/>
                  </xsd:restriction>
                </xsd:simpleType>
              </xsd:element>
            </xsd:sequence>
          </xsd:extension>
        </xsd:complexContent>
      </xsd:complexType>
    </xsd:element>
    <xsd:element name="LifeCourse" ma:index="14" nillable="true" ma:displayName="Life Course" ma:format="Dropdown" ma:internalName="LifeCourse" ma:requiredMultiChoice="true">
      <xsd:complexType>
        <xsd:complexContent>
          <xsd:extension base="dms:MultiChoice">
            <xsd:sequence>
              <xsd:element name="Value" maxOccurs="unbounded" minOccurs="0" nillable="true">
                <xsd:simpleType>
                  <xsd:restriction base="dms:Choice">
                    <xsd:enumeration value="School Age"/>
                    <xsd:enumeration value="Adult"/>
                    <xsd:enumeration value="Generic Life Course"/>
                    <xsd:enumeration value="Pre-School"/>
                    <xsd:enumeration value="Pregnancy"/>
                    <xsd:enumeration value="Changes Childhood Schedule"/>
                    <xsd:enumeration value="All"/>
                    <xsd:enumeration value="N/A"/>
                  </xsd:restriction>
                </xsd:simpleType>
              </xsd:element>
            </xsd:sequence>
          </xsd:extension>
        </xsd:complexContent>
      </xsd:complexType>
    </xsd:element>
    <xsd:element name="VersionNumbers" ma:index="15" nillable="true" ma:displayName="Version Numbers" ma:format="Dropdown" ma:internalName="VersionNumbers">
      <xsd:simpleType>
        <xsd:restriction base="dms:Text">
          <xsd:maxLength value="255"/>
        </xsd:restriction>
      </xsd:simpleType>
    </xsd:element>
    <xsd:element name="Archive" ma:index="16" nillable="true" ma:displayName="Move to Archive Library" ma:default="0" ma:description="Document is no longer in use." ma:format="Dropdown" ma:internalName="Archive">
      <xsd:simpleType>
        <xsd:restriction base="dms:Boolean"/>
      </xsd:simpleType>
    </xsd:element>
    <xsd:element name="TypeofDocument0" ma:index="17" ma:displayName="Type of Document" ma:format="Dropdown" ma:internalName="TypeofDocument0">
      <xsd:simpleType>
        <xsd:restriction base="dms:Choice">
          <xsd:enumeration value="Meetings - Action log"/>
          <xsd:enumeration value="Meetings - Agenda"/>
          <xsd:enumeration value="Highlight report"/>
          <xsd:enumeration value="Meetings - risk log"/>
          <xsd:enumeration value="Reports"/>
          <xsd:enumeration value="Meetings - Minutes"/>
          <xsd:enumeration value="Supporting documents"/>
          <xsd:enumeration value="Highlight Reports"/>
          <xsd:enumeration value="Tarian - Responses"/>
          <xsd:enumeration value="Tarian - SOP/Guidance"/>
          <xsd:enumeration value="Tarian - Supporting Documents"/>
          <xsd:enumeration value="Tarian - Audit"/>
          <xsd:enumeration value="Tarian - Data"/>
          <xsd:enumeration value="Meetings - Presentations"/>
          <xsd:enumeration value="Template"/>
          <xsd:enumeration value="Training Slides"/>
          <xsd:enumeration value="Evaluation - survey"/>
          <xsd:enumeration value="Evaluation - report"/>
        </xsd:restriction>
      </xsd:simpleType>
    </xsd:element>
    <xsd:element name="MediaServiceDateTaken" ma:index="18" nillable="true" ma:displayName="MediaServiceDateTaken" ma:hidden="true" ma:indexed="true" ma:internalName="MediaServiceDateTaken" ma:readOnly="true">
      <xsd:simpleType>
        <xsd:restriction base="dms:Text"/>
      </xsd:simpleType>
    </xsd:element>
    <xsd:element name="MediaServiceGenerationTime" ma:index="19" nillable="true" ma:displayName="MediaServiceGenerationTime" ma:hidden="true" ma:internalName="MediaServiceGenerationTime" ma:readOnly="true">
      <xsd:simpleType>
        <xsd:restriction base="dms:Text"/>
      </xsd:simpleType>
    </xsd:element>
    <xsd:element name="MediaServiceEventHashCode" ma:index="20" nillable="true" ma:displayName="MediaServiceEventHashCode" ma:hidden="true" ma:internalName="MediaServiceEventHashCode" ma:readOnly="true">
      <xsd:simpleType>
        <xsd:restriction base="dms:Text"/>
      </xsd:simpleType>
    </xsd:element>
    <xsd:element name="MediaLengthInSeconds" ma:index="21" nillable="true" ma:displayName="MediaLengthInSeconds" ma:hidden="true" ma:internalName="MediaLengthInSeconds" ma:readOnly="true">
      <xsd:simpleType>
        <xsd:restriction base="dms:Unknown"/>
      </xsd:simpleType>
    </xsd:element>
    <xsd:element name="lcf76f155ced4ddcb4097134ff3c332f" ma:index="23" nillable="true" ma:taxonomy="true" ma:internalName="lcf76f155ced4ddcb4097134ff3c332f" ma:taxonomyFieldName="MediaServiceImageTags" ma:displayName="Image Tags" ma:readOnly="false" ma:fieldId="{5cf76f15-5ced-4ddc-b409-7134ff3c332f}" ma:taxonomyMulti="true" ma:sspId="cefaef41-70dc-4075-804e-d4e4dbdaeee0" ma:termSetId="09814cd3-568e-fe90-9814-8d621ff8fb84" ma:anchorId="fba54fb3-c3e1-fe81-a776-ca4b69148c4d" ma:open="true" ma:isKeyword="false">
      <xsd:complexType>
        <xsd:sequence>
          <xsd:element ref="pc:Terms" minOccurs="0" maxOccurs="1"/>
        </xsd:sequence>
      </xsd:complexType>
    </xsd:element>
    <xsd:element name="MediaServiceOCR" ma:index="25" nillable="true" ma:displayName="Extracted Text" ma:internalName="MediaServiceOCR" ma:readOnly="true">
      <xsd:simpleType>
        <xsd:restriction base="dms:Note">
          <xsd:maxLength value="255"/>
        </xsd:restriction>
      </xsd:simpleType>
    </xsd:element>
    <xsd:element name="VersionHistory" ma:index="26" nillable="true" ma:displayName="Version History " ma:format="Dropdown" ma:internalName="VersionHistory">
      <xsd:simpleType>
        <xsd:restriction base="dms:Choice">
          <xsd:enumeration value="Version 1"/>
          <xsd:enumeration value="Choice 2"/>
          <xsd:enumeration value="Choice 3"/>
        </xsd:restriction>
      </xsd:simpleType>
    </xsd:element>
    <xsd:element name="test" ma:index="27" nillable="true" ma:displayName="test" ma:format="Dropdown" ma:internalName="test">
      <xsd:simpleType>
        <xsd:restriction base="dms:Choice">
          <xsd:enumeration value="Working Draft"/>
          <xsd:enumeration value="FINAL FOR UPLOAD"/>
          <xsd:enumeration value="Choice 3"/>
        </xsd:restriction>
      </xsd:simpleType>
    </xsd:element>
    <xsd:element name="RetentionDate" ma:index="28" nillable="true" ma:displayName="Retention Date" ma:format="DateOnly" ma:internalName="RetentionDate">
      <xsd:simpleType>
        <xsd:restriction base="dms:DateTime"/>
      </xsd:simpleType>
    </xsd:element>
  </xsd:schema>
  <xsd:schema xmlns:xsd="http://www.w3.org/2001/XMLSchema" xmlns:xs="http://www.w3.org/2001/XMLSchema" xmlns:dms="http://schemas.microsoft.com/office/2006/documentManagement/types" xmlns:pc="http://schemas.microsoft.com/office/infopath/2007/PartnerControls" targetNamespace="fdfaf355-f7ae-47f3-8f93-739a60756710" elementFormDefault="qualified">
    <xsd:import namespace="http://schemas.microsoft.com/office/2006/documentManagement/types"/>
    <xsd:import namespace="http://schemas.microsoft.com/office/infopath/2007/PartnerControls"/>
    <xsd:element name="TaxCatchAll" ma:index="24" nillable="true" ma:displayName="Taxonomy Catch All Column" ma:hidden="true" ma:list="{4a3ffe3a-ac90-4981-bec8-4654896fe9f4}" ma:internalName="TaxCatchAll" ma:showField="CatchAllData" ma:web="fdfaf355-f7ae-47f3-8f93-739a60756710">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5635DEFA-EF74-478B-A33A-AF8BB4F046CC}">
  <ds:schemaRefs>
    <ds:schemaRef ds:uri="http://schemas.microsoft.com/sharepoint/v3/contenttype/forms"/>
  </ds:schemaRefs>
</ds:datastoreItem>
</file>

<file path=customXml/itemProps2.xml><?xml version="1.0" encoding="utf-8"?>
<ds:datastoreItem xmlns:ds="http://schemas.openxmlformats.org/officeDocument/2006/customXml" ds:itemID="{79F3318E-419E-4691-9552-64B6766ACA4A}">
  <ds:schemaRefs>
    <ds:schemaRef ds:uri="fdfaf355-f7ae-47f3-8f93-739a60756710"/>
    <ds:schemaRef ds:uri="http://www.w3.org/XML/1998/namespace"/>
    <ds:schemaRef ds:uri="http://schemas.microsoft.com/office/2006/documentManagement/types"/>
    <ds:schemaRef ds:uri="http://schemas.microsoft.com/office/2006/metadata/properties"/>
    <ds:schemaRef ds:uri="http://purl.org/dc/elements/1.1/"/>
    <ds:schemaRef ds:uri="http://purl.org/dc/terms/"/>
    <ds:schemaRef ds:uri="2c9bf0ee-e2fa-4332-ade7-023316494af1"/>
    <ds:schemaRef ds:uri="http://schemas.microsoft.com/office/infopath/2007/PartnerControls"/>
    <ds:schemaRef ds:uri="http://schemas.openxmlformats.org/package/2006/metadata/core-properties"/>
    <ds:schemaRef ds:uri="http://purl.org/dc/dcmitype/"/>
  </ds:schemaRefs>
</ds:datastoreItem>
</file>

<file path=customXml/itemProps3.xml><?xml version="1.0" encoding="utf-8"?>
<ds:datastoreItem xmlns:ds="http://schemas.openxmlformats.org/officeDocument/2006/customXml" ds:itemID="{BB7C4C3B-0AA2-4955-A630-766AD1904BF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c9bf0ee-e2fa-4332-ade7-023316494af1"/>
    <ds:schemaRef ds:uri="fdfaf355-f7ae-47f3-8f93-739a60756710"/>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FM's BAME Advisory Group 16.12.2020</Template>
  <TotalTime>2098</TotalTime>
  <Words>8698</Words>
  <Application>Microsoft Office PowerPoint</Application>
  <PresentationFormat>Widescreen</PresentationFormat>
  <Paragraphs>671</Paragraphs>
  <Slides>51</Slides>
  <Notes>36</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51</vt:i4>
      </vt:variant>
    </vt:vector>
  </HeadingPairs>
  <TitlesOfParts>
    <vt:vector size="60" baseType="lpstr">
      <vt:lpstr>Arial</vt:lpstr>
      <vt:lpstr>Calibri</vt:lpstr>
      <vt:lpstr>Courier New</vt:lpstr>
      <vt:lpstr>Segoe UI</vt:lpstr>
      <vt:lpstr>Source Sans Pro</vt:lpstr>
      <vt:lpstr>Verdana</vt:lpstr>
      <vt:lpstr>Wingdings</vt:lpstr>
      <vt:lpstr>ヒラギノ角ゴ Pro W3</vt:lpstr>
      <vt:lpstr>Office Theme</vt:lpstr>
      <vt:lpstr>PowerPoint Presentation</vt:lpstr>
      <vt:lpstr>Vaccination against Pneumococcal disease  </vt:lpstr>
      <vt:lpstr>Acknowledgements</vt:lpstr>
      <vt:lpstr>Notes to users </vt:lpstr>
      <vt:lpstr>Contents</vt:lpstr>
      <vt:lpstr>Aims</vt:lpstr>
      <vt:lpstr>Objectives</vt:lpstr>
      <vt:lpstr>PowerPoint Presentation</vt:lpstr>
      <vt:lpstr>Pneumococcal disease</vt:lpstr>
      <vt:lpstr>Epidemiology of pneumococcal disease </vt:lpstr>
      <vt:lpstr>Carriage, transmission, and infection</vt:lpstr>
      <vt:lpstr>PowerPoint Presentation</vt:lpstr>
      <vt:lpstr>Pneumococcal product change </vt:lpstr>
      <vt:lpstr>Welsh Health Circular</vt:lpstr>
      <vt:lpstr>Green Book Pneumococcal chapter updated</vt:lpstr>
      <vt:lpstr>Eligible groups</vt:lpstr>
      <vt:lpstr>Dosage and schedule (1) </vt:lpstr>
      <vt:lpstr>Dosage and schedule (2) </vt:lpstr>
      <vt:lpstr>Dosage and schedule (3) </vt:lpstr>
      <vt:lpstr>Dosage and schedule: common scenarios (1)</vt:lpstr>
      <vt:lpstr>Dosage and schedule: common scenarios (2)</vt:lpstr>
      <vt:lpstr>Dosage and schedule: common scenarios (3)</vt:lpstr>
      <vt:lpstr>PowerPoint Presentation</vt:lpstr>
      <vt:lpstr>Prevenar 20® vaccine</vt:lpstr>
      <vt:lpstr>Prevenar 20® vaccine composition and  excipients</vt:lpstr>
      <vt:lpstr>Prevenar 20® packaging</vt:lpstr>
      <vt:lpstr>Pneumovax 23® vaccine</vt:lpstr>
      <vt:lpstr>Pneumovax 23® vaccine composition and excipients </vt:lpstr>
      <vt:lpstr>PowerPoint Presentation</vt:lpstr>
      <vt:lpstr>Pre-requisites to administering pneumococcal vaccine </vt:lpstr>
      <vt:lpstr>Prescription only medication (POM)    </vt:lpstr>
      <vt:lpstr>Contraindications</vt:lpstr>
      <vt:lpstr>Precautions (1)</vt:lpstr>
      <vt:lpstr>Precautions (2)</vt:lpstr>
      <vt:lpstr>Before administering a vaccine</vt:lpstr>
      <vt:lpstr>Consent</vt:lpstr>
      <vt:lpstr>Informed consent</vt:lpstr>
      <vt:lpstr>Vaccination intramuscular administration</vt:lpstr>
      <vt:lpstr>Administering vaccine into the deltoid muscle </vt:lpstr>
      <vt:lpstr>The vastus lateralis muscle (anterolateral aspect of the thigh)</vt:lpstr>
      <vt:lpstr>Vaccine administration </vt:lpstr>
      <vt:lpstr>Co administration and vaccine intervals</vt:lpstr>
      <vt:lpstr>Adverse reactions: Prevenar 20® (1)</vt:lpstr>
      <vt:lpstr>Adverse reactions: Prevenar 20® (2)</vt:lpstr>
      <vt:lpstr>Adverse reactions: Prevenar 20® (3)</vt:lpstr>
      <vt:lpstr>Adverse reactions: Pneumovax 23® </vt:lpstr>
      <vt:lpstr>PowerPoint Presentation</vt:lpstr>
      <vt:lpstr>PowerPoint Presentation</vt:lpstr>
      <vt:lpstr>Summary</vt:lpstr>
      <vt:lpstr>PowerPoint Presentation</vt:lpstr>
      <vt:lpstr>Resources and additional information</vt:lpstr>
    </vt:vector>
  </TitlesOfParts>
  <Company>Public Health Wales NHS Trust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Jasmin Chowdhury (Public Health Wales)</dc:creator>
  <cp:lastModifiedBy>Michael O'Connor (Public Health Wales - No. 2 Capital Quarter)</cp:lastModifiedBy>
  <cp:revision>32</cp:revision>
  <dcterms:created xsi:type="dcterms:W3CDTF">2020-12-14T08:16:43Z</dcterms:created>
  <dcterms:modified xsi:type="dcterms:W3CDTF">2026-02-12T16:30:34Z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0x010100D645F8889482814EBB8A3D6A36545BF4</vt:lpwstr>
  </property>
  <property fmtid="{D5CDD505-2E9C-101B-9397-08002B2CF9AE}" pid="3" name="MediaServiceImageTags">
    <vt:lpwstr/>
  </property>
</Properties>
</file>