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61" r:id="rId5"/>
  </p:sldMasterIdLst>
  <p:notesMasterIdLst>
    <p:notesMasterId r:id="rId24"/>
  </p:notesMasterIdLst>
  <p:sldIdLst>
    <p:sldId id="257" r:id="rId6"/>
    <p:sldId id="2147375849" r:id="rId7"/>
    <p:sldId id="2147375850" r:id="rId8"/>
    <p:sldId id="2147375852" r:id="rId9"/>
    <p:sldId id="2147375851" r:id="rId10"/>
    <p:sldId id="2147375867" r:id="rId11"/>
    <p:sldId id="2147375868" r:id="rId12"/>
    <p:sldId id="2147375869" r:id="rId13"/>
    <p:sldId id="2147375856" r:id="rId14"/>
    <p:sldId id="2147375860" r:id="rId15"/>
    <p:sldId id="2147375858" r:id="rId16"/>
    <p:sldId id="2147375855" r:id="rId17"/>
    <p:sldId id="2147375865" r:id="rId18"/>
    <p:sldId id="261" r:id="rId19"/>
    <p:sldId id="2147375862" r:id="rId20"/>
    <p:sldId id="2147375864" r:id="rId21"/>
    <p:sldId id="2147375857" r:id="rId22"/>
    <p:sldId id="214737587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4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68C62-AC67-43F6-A864-62E6BB5788FC}" v="1" dt="2026-01-27T10:19:07.796"/>
    <p1510:client id="{6EB80C97-D224-402B-B043-FE087008C8DD}" v="15" dt="2026-01-27T11:07:41.0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EBBF8B-60E3-4573-A8E5-1DAE71073DDE}" type="datetimeFigureOut">
              <a:rPr lang="en-GB" smtClean="0"/>
              <a:t>12/02/2026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16AD4-0634-464A-8D4D-0D9F7FE34959}" type="slidenum">
              <a:rPr lang="en-GB" smtClean="0"/>
              <a:t>‹#›</a:t>
            </a:fld>
            <a:endParaRPr lang="en-GB"/>
          </a:p>
        </p:txBody>
      </p:sp>
    </p:spTree>
    <p:extLst>
      <p:ext uri="{BB962C8B-B14F-4D97-AF65-F5344CB8AC3E}">
        <p14:creationId xmlns:p14="http://schemas.microsoft.com/office/powerpoint/2010/main" val="3023998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24A10-AEC3-F9DB-B7DE-8A3CE49528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70A89E-EE42-8445-13EC-DC55164039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A40314-3894-7193-CFFB-44BA8FC793D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8DE8F26-BEC2-EF49-788C-52881C80C0A0}"/>
              </a:ext>
            </a:extLst>
          </p:cNvPr>
          <p:cNvSpPr>
            <a:spLocks noGrp="1"/>
          </p:cNvSpPr>
          <p:nvPr>
            <p:ph type="sldNum" sz="quarter" idx="5"/>
          </p:nvPr>
        </p:nvSpPr>
        <p:spPr/>
        <p:txBody>
          <a:bodyPr/>
          <a:lstStyle/>
          <a:p>
            <a:fld id="{3E716AD4-0634-464A-8D4D-0D9F7FE34959}" type="slidenum">
              <a:rPr lang="en-GB" smtClean="0"/>
              <a:t>13</a:t>
            </a:fld>
            <a:endParaRPr lang="en-GB"/>
          </a:p>
        </p:txBody>
      </p:sp>
    </p:spTree>
    <p:extLst>
      <p:ext uri="{BB962C8B-B14F-4D97-AF65-F5344CB8AC3E}">
        <p14:creationId xmlns:p14="http://schemas.microsoft.com/office/powerpoint/2010/main" val="3972407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78266-9CF3-A111-1144-86097780AA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01BEB7-9104-749E-54F8-012DC0817A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F0DC16-859A-3D25-9D4D-9DB7C5C8D09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0CC4B1A-2B7E-AA48-ECB7-BA4857732FCC}"/>
              </a:ext>
            </a:extLst>
          </p:cNvPr>
          <p:cNvSpPr>
            <a:spLocks noGrp="1"/>
          </p:cNvSpPr>
          <p:nvPr>
            <p:ph type="sldNum" sz="quarter" idx="5"/>
          </p:nvPr>
        </p:nvSpPr>
        <p:spPr/>
        <p:txBody>
          <a:bodyPr/>
          <a:lstStyle/>
          <a:p>
            <a:fld id="{3E716AD4-0634-464A-8D4D-0D9F7FE34959}" type="slidenum">
              <a:rPr lang="en-GB" smtClean="0"/>
              <a:t>15</a:t>
            </a:fld>
            <a:endParaRPr lang="en-GB"/>
          </a:p>
        </p:txBody>
      </p:sp>
    </p:spTree>
    <p:extLst>
      <p:ext uri="{BB962C8B-B14F-4D97-AF65-F5344CB8AC3E}">
        <p14:creationId xmlns:p14="http://schemas.microsoft.com/office/powerpoint/2010/main" val="3198559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C1472-D2C4-8DD1-6C78-8CE93F1F94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DF4857-EB9B-C00C-43AA-B81C849D83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0CEF13-C8ED-F73E-E4F7-08204CBA333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4C243BA-4CCC-BAB2-021E-E4B37524DF35}"/>
              </a:ext>
            </a:extLst>
          </p:cNvPr>
          <p:cNvSpPr>
            <a:spLocks noGrp="1"/>
          </p:cNvSpPr>
          <p:nvPr>
            <p:ph type="sldNum" sz="quarter" idx="5"/>
          </p:nvPr>
        </p:nvSpPr>
        <p:spPr/>
        <p:txBody>
          <a:bodyPr/>
          <a:lstStyle/>
          <a:p>
            <a:fld id="{3E716AD4-0634-464A-8D4D-0D9F7FE34959}" type="slidenum">
              <a:rPr lang="en-GB" smtClean="0"/>
              <a:t>16</a:t>
            </a:fld>
            <a:endParaRPr lang="en-GB"/>
          </a:p>
        </p:txBody>
      </p:sp>
    </p:spTree>
    <p:extLst>
      <p:ext uri="{BB962C8B-B14F-4D97-AF65-F5344CB8AC3E}">
        <p14:creationId xmlns:p14="http://schemas.microsoft.com/office/powerpoint/2010/main" val="458316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2</a:t>
            </a:fld>
            <a:endParaRPr lang="en-GB"/>
          </a:p>
        </p:txBody>
      </p:sp>
    </p:spTree>
    <p:extLst>
      <p:ext uri="{BB962C8B-B14F-4D97-AF65-F5344CB8AC3E}">
        <p14:creationId xmlns:p14="http://schemas.microsoft.com/office/powerpoint/2010/main" val="161314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3</a:t>
            </a:fld>
            <a:endParaRPr lang="en-GB"/>
          </a:p>
        </p:txBody>
      </p:sp>
    </p:spTree>
    <p:extLst>
      <p:ext uri="{BB962C8B-B14F-4D97-AF65-F5344CB8AC3E}">
        <p14:creationId xmlns:p14="http://schemas.microsoft.com/office/powerpoint/2010/main" val="2000773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4</a:t>
            </a:fld>
            <a:endParaRPr lang="en-GB"/>
          </a:p>
        </p:txBody>
      </p:sp>
    </p:spTree>
    <p:extLst>
      <p:ext uri="{BB962C8B-B14F-4D97-AF65-F5344CB8AC3E}">
        <p14:creationId xmlns:p14="http://schemas.microsoft.com/office/powerpoint/2010/main" val="2243646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5</a:t>
            </a:fld>
            <a:endParaRPr lang="en-GB"/>
          </a:p>
        </p:txBody>
      </p:sp>
    </p:spTree>
    <p:extLst>
      <p:ext uri="{BB962C8B-B14F-4D97-AF65-F5344CB8AC3E}">
        <p14:creationId xmlns:p14="http://schemas.microsoft.com/office/powerpoint/2010/main" val="3767400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solidFill>
                  <a:schemeClr val="tx1"/>
                </a:solidFill>
                <a:effectLst/>
                <a:latin typeface="+mn-lt"/>
                <a:ea typeface="+mn-ea"/>
                <a:cs typeface="+mn-cs"/>
              </a:rPr>
            </a:br>
            <a:r>
              <a:rPr lang="en-GB" sz="1100" b="1" i="0" kern="1200">
                <a:solidFill>
                  <a:schemeClr val="tx1"/>
                </a:solidFill>
                <a:effectLst/>
                <a:latin typeface="+mn-lt"/>
                <a:ea typeface="+mn-ea"/>
                <a:cs typeface="+mn-cs"/>
              </a:rPr>
              <a:t>SO in terms of 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967795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BA02C-077D-F739-02D0-C32D5B442E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849F66-44DC-419E-12B0-23376CF862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61CFE5-919D-5202-B8AF-3F5EBB22629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2D2A9A8-3114-7A84-C7D9-09F045A51FAA}"/>
              </a:ext>
            </a:extLst>
          </p:cNvPr>
          <p:cNvSpPr>
            <a:spLocks noGrp="1"/>
          </p:cNvSpPr>
          <p:nvPr>
            <p:ph type="sldNum" sz="quarter" idx="5"/>
          </p:nvPr>
        </p:nvSpPr>
        <p:spPr/>
        <p:txBody>
          <a:bodyPr/>
          <a:lstStyle/>
          <a:p>
            <a:fld id="{3E716AD4-0634-464A-8D4D-0D9F7FE34959}" type="slidenum">
              <a:rPr lang="en-GB" smtClean="0"/>
              <a:t>10</a:t>
            </a:fld>
            <a:endParaRPr lang="en-GB"/>
          </a:p>
        </p:txBody>
      </p:sp>
    </p:spTree>
    <p:extLst>
      <p:ext uri="{BB962C8B-B14F-4D97-AF65-F5344CB8AC3E}">
        <p14:creationId xmlns:p14="http://schemas.microsoft.com/office/powerpoint/2010/main" val="386234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FCAEF-74F1-D8BF-0CE4-D813271954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90569B-F239-CAC2-75E2-060D98074F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78DE09-F9D2-6148-BC98-BF074D5DB38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C2B8526-371F-C33F-8C76-D50B4C3359B3}"/>
              </a:ext>
            </a:extLst>
          </p:cNvPr>
          <p:cNvSpPr>
            <a:spLocks noGrp="1"/>
          </p:cNvSpPr>
          <p:nvPr>
            <p:ph type="sldNum" sz="quarter" idx="5"/>
          </p:nvPr>
        </p:nvSpPr>
        <p:spPr/>
        <p:txBody>
          <a:bodyPr/>
          <a:lstStyle/>
          <a:p>
            <a:fld id="{3E716AD4-0634-464A-8D4D-0D9F7FE34959}" type="slidenum">
              <a:rPr lang="en-GB" smtClean="0"/>
              <a:t>11</a:t>
            </a:fld>
            <a:endParaRPr lang="en-GB"/>
          </a:p>
        </p:txBody>
      </p:sp>
    </p:spTree>
    <p:extLst>
      <p:ext uri="{BB962C8B-B14F-4D97-AF65-F5344CB8AC3E}">
        <p14:creationId xmlns:p14="http://schemas.microsoft.com/office/powerpoint/2010/main" val="1927894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E716AD4-0634-464A-8D4D-0D9F7FE34959}" type="slidenum">
              <a:rPr lang="en-GB" smtClean="0"/>
              <a:t>12</a:t>
            </a:fld>
            <a:endParaRPr lang="en-GB"/>
          </a:p>
        </p:txBody>
      </p:sp>
    </p:spTree>
    <p:extLst>
      <p:ext uri="{BB962C8B-B14F-4D97-AF65-F5344CB8AC3E}">
        <p14:creationId xmlns:p14="http://schemas.microsoft.com/office/powerpoint/2010/main" val="503570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2FFB-5924-F424-88D4-F3B4EF3628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68F18D9-7777-9EB0-5ED3-08C9811667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F568EAE-7CD2-CD77-18C8-140CC2622EEF}"/>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4C38FBCD-5CCC-3681-E607-159ED32EAE27}"/>
              </a:ext>
            </a:extLst>
          </p:cNvPr>
          <p:cNvSpPr>
            <a:spLocks noGrp="1"/>
          </p:cNvSpPr>
          <p:nvPr>
            <p:ph type="ftr" sz="quarter" idx="11"/>
          </p:nvPr>
        </p:nvSpPr>
        <p:spPr/>
        <p:txBody>
          <a:bodyPr/>
          <a:lstStyle/>
          <a:p>
            <a:r>
              <a:rPr lang="en-GB"/>
              <a:t>MenACWY and teenage 3-in-1 booster resources</a:t>
            </a:r>
          </a:p>
        </p:txBody>
      </p:sp>
      <p:sp>
        <p:nvSpPr>
          <p:cNvPr id="6" name="Slide Number Placeholder 5">
            <a:extLst>
              <a:ext uri="{FF2B5EF4-FFF2-40B4-BE49-F238E27FC236}">
                <a16:creationId xmlns:a16="http://schemas.microsoft.com/office/drawing/2014/main" id="{C0746DA3-23DF-FA43-1EAA-D7F1A4802B40}"/>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117638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73636-8D58-9B63-77F1-66242D9A6FB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5626CC-4500-B117-CFDE-A2EB0470CE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B58B3B-E520-7D1C-9BE2-7CA69EB2E00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B89C304-E489-15B4-E650-1F965B1AC738}"/>
              </a:ext>
            </a:extLst>
          </p:cNvPr>
          <p:cNvSpPr>
            <a:spLocks noGrp="1"/>
          </p:cNvSpPr>
          <p:nvPr>
            <p:ph type="ftr" sz="quarter" idx="11"/>
          </p:nvPr>
        </p:nvSpPr>
        <p:spPr/>
        <p:txBody>
          <a:bodyPr/>
          <a:lstStyle/>
          <a:p>
            <a:r>
              <a:rPr lang="en-GB"/>
              <a:t>MenACWY and teenage 3-in-1 booster resources</a:t>
            </a:r>
          </a:p>
        </p:txBody>
      </p:sp>
      <p:sp>
        <p:nvSpPr>
          <p:cNvPr id="6" name="Slide Number Placeholder 5">
            <a:extLst>
              <a:ext uri="{FF2B5EF4-FFF2-40B4-BE49-F238E27FC236}">
                <a16:creationId xmlns:a16="http://schemas.microsoft.com/office/drawing/2014/main" id="{EB5E0430-5BF7-B160-3242-FDED0740AF14}"/>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26578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6E3822-1A69-BA4A-2435-0B16447927F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36CDA5-7891-E85B-1209-2BD609E488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F42D24-F513-73D4-7CD2-C077BA3E225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13737A67-B8CB-9A89-41A4-66F7A398AF07}"/>
              </a:ext>
            </a:extLst>
          </p:cNvPr>
          <p:cNvSpPr>
            <a:spLocks noGrp="1"/>
          </p:cNvSpPr>
          <p:nvPr>
            <p:ph type="ftr" sz="quarter" idx="11"/>
          </p:nvPr>
        </p:nvSpPr>
        <p:spPr/>
        <p:txBody>
          <a:bodyPr/>
          <a:lstStyle/>
          <a:p>
            <a:r>
              <a:rPr lang="en-GB"/>
              <a:t>MenACWY and teenage 3-in-1 booster resources</a:t>
            </a:r>
          </a:p>
        </p:txBody>
      </p:sp>
      <p:sp>
        <p:nvSpPr>
          <p:cNvPr id="6" name="Slide Number Placeholder 5">
            <a:extLst>
              <a:ext uri="{FF2B5EF4-FFF2-40B4-BE49-F238E27FC236}">
                <a16:creationId xmlns:a16="http://schemas.microsoft.com/office/drawing/2014/main" id="{5D91E1A4-C601-A215-1D9F-F5E88DA11F93}"/>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227306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02088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433464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MenACWY and teenage 3-in-1 booster resources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244712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1353800" y="6310312"/>
            <a:ext cx="657224" cy="365125"/>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688456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831850" y="1709738"/>
            <a:ext cx="10515600" cy="2852737"/>
          </a:xfrm>
        </p:spPr>
        <p:txBody>
          <a:bodyPr anchor="b"/>
          <a:lstStyle>
            <a:lvl1pPr>
              <a:defRPr sz="6000">
                <a:solidFill>
                  <a:srgbClr val="325A8A"/>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831850" y="4589463"/>
            <a:ext cx="10515600" cy="1500187"/>
          </a:xfrm>
        </p:spPr>
        <p:txBody>
          <a:bodyPr anchor="b"/>
          <a:lstStyle>
            <a:lvl1pPr marL="0" indent="0">
              <a:buNone/>
              <a:defRPr sz="2400">
                <a:solidFill>
                  <a:schemeClr val="accent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1347450" y="6327775"/>
            <a:ext cx="625474" cy="365125"/>
          </a:xfrm>
          <a:prstGeom prst="rect">
            <a:avLst/>
          </a:prstGeom>
        </p:spPr>
        <p:txBody>
          <a:bodyPr/>
          <a:lstStyle/>
          <a:p>
            <a:fld id="{054D9515-E067-4B07-9E35-AF8EAC4D9AAE}" type="slidenum">
              <a:rPr lang="en-GB" smtClean="0"/>
              <a:t>‹#›</a:t>
            </a:fld>
            <a:endParaRPr lang="en-GB"/>
          </a:p>
        </p:txBody>
      </p:sp>
      <p:pic>
        <p:nvPicPr>
          <p:cNvPr id="5" name="Picture 4">
            <a:extLst>
              <a:ext uri="{FF2B5EF4-FFF2-40B4-BE49-F238E27FC236}">
                <a16:creationId xmlns:a16="http://schemas.microsoft.com/office/drawing/2014/main" id="{BDFE9995-E6C2-4464-BEDD-4E58D9C0A90A}"/>
              </a:ext>
            </a:extLst>
          </p:cNvPr>
          <p:cNvPicPr>
            <a:picLocks noChangeAspect="1"/>
          </p:cNvPicPr>
          <p:nvPr userDrawn="1"/>
        </p:nvPicPr>
        <p:blipFill>
          <a:blip r:embed="rId2"/>
          <a:stretch>
            <a:fillRect/>
          </a:stretch>
        </p:blipFill>
        <p:spPr>
          <a:xfrm>
            <a:off x="831850" y="768350"/>
            <a:ext cx="5322269" cy="804742"/>
          </a:xfrm>
          <a:prstGeom prst="rect">
            <a:avLst/>
          </a:prstGeom>
          <a:solidFill>
            <a:srgbClr val="325A8A"/>
          </a:solidFill>
        </p:spPr>
      </p:pic>
      <p:sp>
        <p:nvSpPr>
          <p:cNvPr id="4" name="Rectangle 3">
            <a:extLst>
              <a:ext uri="{FF2B5EF4-FFF2-40B4-BE49-F238E27FC236}">
                <a16:creationId xmlns:a16="http://schemas.microsoft.com/office/drawing/2014/main" id="{22F9CC60-674F-47D7-9643-8BF4B93C9586}"/>
              </a:ext>
            </a:extLst>
          </p:cNvPr>
          <p:cNvSpPr/>
          <p:nvPr userDrawn="1"/>
        </p:nvSpPr>
        <p:spPr>
          <a:xfrm>
            <a:off x="0" y="6116638"/>
            <a:ext cx="12192000" cy="741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92109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768390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FB28-40A9-C329-D2D4-830667E9AEB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1C17F4-2D38-5B11-B41E-D33E73CD2A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43EB28-6E0E-8E25-2263-80DDFD07EE0C}"/>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27E35F79-95F4-A072-8053-B2CAB5596E1A}"/>
              </a:ext>
            </a:extLst>
          </p:cNvPr>
          <p:cNvSpPr>
            <a:spLocks noGrp="1"/>
          </p:cNvSpPr>
          <p:nvPr>
            <p:ph type="ftr" sz="quarter" idx="11"/>
          </p:nvPr>
        </p:nvSpPr>
        <p:spPr/>
        <p:txBody>
          <a:bodyPr/>
          <a:lstStyle/>
          <a:p>
            <a:r>
              <a:rPr lang="en-GB"/>
              <a:t>MenACWY and teenage 3-in-1 booster resources</a:t>
            </a:r>
          </a:p>
        </p:txBody>
      </p:sp>
      <p:sp>
        <p:nvSpPr>
          <p:cNvPr id="6" name="Slide Number Placeholder 5">
            <a:extLst>
              <a:ext uri="{FF2B5EF4-FFF2-40B4-BE49-F238E27FC236}">
                <a16:creationId xmlns:a16="http://schemas.microsoft.com/office/drawing/2014/main" id="{FFCB6C41-0824-98F6-3782-8D1DE5AE5D3B}"/>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959483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78AD-EEF7-447C-90E6-D0075A7583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C8385B7-0F45-3F7D-AEE2-6E96ED8E5C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22A47A-8542-B31E-7E67-B521F92442C5}"/>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94CC1584-2321-EB91-D336-4A3003AB2E11}"/>
              </a:ext>
            </a:extLst>
          </p:cNvPr>
          <p:cNvSpPr>
            <a:spLocks noGrp="1"/>
          </p:cNvSpPr>
          <p:nvPr>
            <p:ph type="ftr" sz="quarter" idx="11"/>
          </p:nvPr>
        </p:nvSpPr>
        <p:spPr/>
        <p:txBody>
          <a:bodyPr/>
          <a:lstStyle/>
          <a:p>
            <a:r>
              <a:rPr lang="en-GB"/>
              <a:t>MenACWY and teenage 3-in-1 booster resources</a:t>
            </a:r>
          </a:p>
        </p:txBody>
      </p:sp>
      <p:sp>
        <p:nvSpPr>
          <p:cNvPr id="6" name="Slide Number Placeholder 5">
            <a:extLst>
              <a:ext uri="{FF2B5EF4-FFF2-40B4-BE49-F238E27FC236}">
                <a16:creationId xmlns:a16="http://schemas.microsoft.com/office/drawing/2014/main" id="{36686F1F-33F8-0886-229C-D26BD0268723}"/>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949400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44B08-AE7B-67AC-E421-CB78EE06D7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4D7462-0042-8A51-01E8-940F0AA479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AA7B372-1F25-B247-329E-9C1E4EC4CA7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651331-B1A4-E3A3-BCAA-F2823DDC3ADC}"/>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446CF294-D037-3D00-22CD-4AB40F5F099F}"/>
              </a:ext>
            </a:extLst>
          </p:cNvPr>
          <p:cNvSpPr>
            <a:spLocks noGrp="1"/>
          </p:cNvSpPr>
          <p:nvPr>
            <p:ph type="ftr" sz="quarter" idx="11"/>
          </p:nvPr>
        </p:nvSpPr>
        <p:spPr/>
        <p:txBody>
          <a:bodyPr/>
          <a:lstStyle/>
          <a:p>
            <a:r>
              <a:rPr lang="en-GB"/>
              <a:t>MenACWY and teenage 3-in-1 booster resources</a:t>
            </a:r>
          </a:p>
        </p:txBody>
      </p:sp>
      <p:sp>
        <p:nvSpPr>
          <p:cNvPr id="7" name="Slide Number Placeholder 6">
            <a:extLst>
              <a:ext uri="{FF2B5EF4-FFF2-40B4-BE49-F238E27FC236}">
                <a16:creationId xmlns:a16="http://schemas.microsoft.com/office/drawing/2014/main" id="{FC1C0186-42AE-9320-EC6F-253B837AEF96}"/>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101810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64336-F547-08AE-962B-93FEDAE806F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DBAF805-7967-72E0-69E8-7C056ADB15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457775-A006-DF5D-D639-40CFA43110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6EE27B3-7A3D-10AD-627A-A7BB2B818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251FD1-7E5B-7392-1A64-FFD69FB4E8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55F0D73-BB39-B9D1-47F1-A4DED868693F}"/>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FA346C96-65BC-2519-41F1-309AE06A7600}"/>
              </a:ext>
            </a:extLst>
          </p:cNvPr>
          <p:cNvSpPr>
            <a:spLocks noGrp="1"/>
          </p:cNvSpPr>
          <p:nvPr>
            <p:ph type="ftr" sz="quarter" idx="11"/>
          </p:nvPr>
        </p:nvSpPr>
        <p:spPr/>
        <p:txBody>
          <a:bodyPr/>
          <a:lstStyle/>
          <a:p>
            <a:r>
              <a:rPr lang="en-GB"/>
              <a:t>MenACWY and teenage 3-in-1 booster resources</a:t>
            </a:r>
          </a:p>
        </p:txBody>
      </p:sp>
      <p:sp>
        <p:nvSpPr>
          <p:cNvPr id="9" name="Slide Number Placeholder 8">
            <a:extLst>
              <a:ext uri="{FF2B5EF4-FFF2-40B4-BE49-F238E27FC236}">
                <a16:creationId xmlns:a16="http://schemas.microsoft.com/office/drawing/2014/main" id="{A991098C-1207-9483-756C-A7A058C13318}"/>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4012653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542B4-0603-5FE0-EED5-453BF2DD4DC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631457-6877-3E42-F8E6-F74E564C7F91}"/>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A2660B61-DC95-CFBD-175F-E3D90D14E9BF}"/>
              </a:ext>
            </a:extLst>
          </p:cNvPr>
          <p:cNvSpPr>
            <a:spLocks noGrp="1"/>
          </p:cNvSpPr>
          <p:nvPr>
            <p:ph type="ftr" sz="quarter" idx="11"/>
          </p:nvPr>
        </p:nvSpPr>
        <p:spPr/>
        <p:txBody>
          <a:bodyPr/>
          <a:lstStyle/>
          <a:p>
            <a:r>
              <a:rPr lang="en-GB"/>
              <a:t>MenACWY and teenage 3-in-1 booster resources</a:t>
            </a:r>
          </a:p>
        </p:txBody>
      </p:sp>
      <p:sp>
        <p:nvSpPr>
          <p:cNvPr id="5" name="Slide Number Placeholder 4">
            <a:extLst>
              <a:ext uri="{FF2B5EF4-FFF2-40B4-BE49-F238E27FC236}">
                <a16:creationId xmlns:a16="http://schemas.microsoft.com/office/drawing/2014/main" id="{7303EB8F-5F96-33E6-D62B-E36F0DB330C4}"/>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106610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068F9-D4F2-E081-8623-7D61EEE71930}"/>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97C51F1C-E78E-C81B-0988-A779400CBCA4}"/>
              </a:ext>
            </a:extLst>
          </p:cNvPr>
          <p:cNvSpPr>
            <a:spLocks noGrp="1"/>
          </p:cNvSpPr>
          <p:nvPr>
            <p:ph type="ftr" sz="quarter" idx="11"/>
          </p:nvPr>
        </p:nvSpPr>
        <p:spPr/>
        <p:txBody>
          <a:bodyPr/>
          <a:lstStyle/>
          <a:p>
            <a:r>
              <a:rPr lang="en-GB"/>
              <a:t>MenACWY and teenage 3-in-1 booster resources</a:t>
            </a:r>
          </a:p>
        </p:txBody>
      </p:sp>
      <p:sp>
        <p:nvSpPr>
          <p:cNvPr id="4" name="Slide Number Placeholder 3">
            <a:extLst>
              <a:ext uri="{FF2B5EF4-FFF2-40B4-BE49-F238E27FC236}">
                <a16:creationId xmlns:a16="http://schemas.microsoft.com/office/drawing/2014/main" id="{AA11E04D-DFA1-865B-42DF-566CD9BE124A}"/>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955980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751D1-0A91-07F5-5DA2-6055008761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BFCA61E-947E-F616-6B08-83FB44E075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D39AB96-7016-DD48-2DF1-5E538A9DD1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65774D-5729-DCA5-65CB-DB38290A56F0}"/>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8F3DD3D-1873-854A-3B48-40A76B2D601D}"/>
              </a:ext>
            </a:extLst>
          </p:cNvPr>
          <p:cNvSpPr>
            <a:spLocks noGrp="1"/>
          </p:cNvSpPr>
          <p:nvPr>
            <p:ph type="ftr" sz="quarter" idx="11"/>
          </p:nvPr>
        </p:nvSpPr>
        <p:spPr/>
        <p:txBody>
          <a:bodyPr/>
          <a:lstStyle/>
          <a:p>
            <a:r>
              <a:rPr lang="en-GB"/>
              <a:t>MenACWY and teenage 3-in-1 booster resources</a:t>
            </a:r>
          </a:p>
        </p:txBody>
      </p:sp>
      <p:sp>
        <p:nvSpPr>
          <p:cNvPr id="7" name="Slide Number Placeholder 6">
            <a:extLst>
              <a:ext uri="{FF2B5EF4-FFF2-40B4-BE49-F238E27FC236}">
                <a16:creationId xmlns:a16="http://schemas.microsoft.com/office/drawing/2014/main" id="{724D9C4B-8A25-E270-8C0A-DD67C63FCE84}"/>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109622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E243E-B9AD-691F-8548-682EF43D25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473F09-E927-B430-35A3-840F538B9A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7711C9-D73E-F92C-978E-2914488B40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EF981A-4C2C-A612-70E8-88ACF1292CD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7D11702E-04FF-86C2-A18A-C8CE6B9C0CDB}"/>
              </a:ext>
            </a:extLst>
          </p:cNvPr>
          <p:cNvSpPr>
            <a:spLocks noGrp="1"/>
          </p:cNvSpPr>
          <p:nvPr>
            <p:ph type="ftr" sz="quarter" idx="11"/>
          </p:nvPr>
        </p:nvSpPr>
        <p:spPr/>
        <p:txBody>
          <a:bodyPr/>
          <a:lstStyle/>
          <a:p>
            <a:r>
              <a:rPr lang="en-GB"/>
              <a:t>MenACWY and teenage 3-in-1 booster resources</a:t>
            </a:r>
          </a:p>
        </p:txBody>
      </p:sp>
      <p:sp>
        <p:nvSpPr>
          <p:cNvPr id="7" name="Slide Number Placeholder 6">
            <a:extLst>
              <a:ext uri="{FF2B5EF4-FFF2-40B4-BE49-F238E27FC236}">
                <a16:creationId xmlns:a16="http://schemas.microsoft.com/office/drawing/2014/main" id="{401A24F4-FFC4-E12C-87E5-896ABE217199}"/>
              </a:ext>
            </a:extLst>
          </p:cNvPr>
          <p:cNvSpPr>
            <a:spLocks noGrp="1"/>
          </p:cNvSpPr>
          <p:nvPr>
            <p:ph type="sldNum" sz="quarter" idx="12"/>
          </p:nvPr>
        </p:nvSpPr>
        <p:spPr/>
        <p:txBody>
          <a:bodyPr/>
          <a:lstStyle/>
          <a:p>
            <a:fld id="{EE58D780-DAE8-44E1-B336-2236F6CD1C16}" type="slidenum">
              <a:rPr lang="en-GB" smtClean="0"/>
              <a:t>‹#›</a:t>
            </a:fld>
            <a:endParaRPr lang="en-GB"/>
          </a:p>
        </p:txBody>
      </p:sp>
    </p:spTree>
    <p:extLst>
      <p:ext uri="{BB962C8B-B14F-4D97-AF65-F5344CB8AC3E}">
        <p14:creationId xmlns:p14="http://schemas.microsoft.com/office/powerpoint/2010/main" val="2229900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6DCB89-64B9-2D09-3FEE-6D064FEC1C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9E622-C66D-4B2C-312A-9853FCDF17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7BD584-1FF5-7A3C-DCC4-D16F5BA840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7FB56E0F-5D16-24F8-8165-97CD5B197C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MenACWY and teenage 3-in-1 booster resources</a:t>
            </a:r>
          </a:p>
        </p:txBody>
      </p:sp>
      <p:sp>
        <p:nvSpPr>
          <p:cNvPr id="6" name="Slide Number Placeholder 5">
            <a:extLst>
              <a:ext uri="{FF2B5EF4-FFF2-40B4-BE49-F238E27FC236}">
                <a16:creationId xmlns:a16="http://schemas.microsoft.com/office/drawing/2014/main" id="{F309D059-D926-A0AB-062D-18EA45B19B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58D780-DAE8-44E1-B336-2236F6CD1C16}" type="slidenum">
              <a:rPr lang="en-GB" smtClean="0"/>
              <a:t>‹#›</a:t>
            </a:fld>
            <a:endParaRPr lang="en-GB"/>
          </a:p>
        </p:txBody>
      </p:sp>
    </p:spTree>
    <p:extLst>
      <p:ext uri="{BB962C8B-B14F-4D97-AF65-F5344CB8AC3E}">
        <p14:creationId xmlns:p14="http://schemas.microsoft.com/office/powerpoint/2010/main" val="3244779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28633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view.officeapps.live.com/op/view.aspx?src=https%3A%2F%2Fphw.nhs.wales%2Ftopics%2Fimmunisation-and-vaccines%2Fvaccines-professionals%2Fimmunisation-training-resources-and-events%2Fmenacwy-immunisation-programme-for-adolescents-slide-set%2F&amp;wdOrigin=BROWSELINK"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hyperlink" Target="https://nhswales365.sharepoint.com/sites/PHW_VPDPComms/SitePages/Childhood-Immunisation-(COVER).aspx?xsdata=MDV8MDJ8fDBiZGM3ZGFjNmQ4MDQ0MThiODI3MDhkZGNlOWU5MjRmfGJiNTYyOGI4ZTMyODQwODJhODU2NDMzYzllZGM4ZmFlfDB8MHw2Mzg4OTM5MDI2MTEzMzExMTF8VW5rbm93bnxWR1ZoYlhOVFpXTjFjbWwwZVZObGNuWnBZMlY4ZXlKRFFTSTZJbFJsWVcxelgwRlVVRk5sY25acFkyVmZVMUJQVEU5R0lpd2lWaUk2SWpBdU1DNHdNREF3SWl3aVVDSTZJbGRwYmpNeUlpd2lRVTRpT2lKUGRHaGxjaUlzSWxkVUlqb3hNWDA9fDF8TDJOb1lYUnpMekU1T2pZeFpqZGpZVEpsTFdRek9EUXROREV5T0MxaE9ERmtMVFF5WmpBeU16QTVORFUxWlY5bVpUY3paRFk0T1MwMVlUbGxMVFF5TjJVdFltWmhPQzAxWVRRd1pESTBPRFV5TkRkQWRXNXhMbWRpYkM1emNHRmpaWE12YldWemMyRm5aWE12TVRjMU16YzVNelExT1RrME53PT18OTI1MDRhZDE1NWUzNDc5MmI4MjcwOGRkY2U5ZTkyNGZ8YWUzN2Q5OGRlMzY4NGNiODlhMzgwMDE1ZWQwMzEyYWU%3D&amp;sdata=MHdYL3ZsYzc2K0lXMEk4ZHF1cTErZjc2T3ZOM3NEaWd0NFR3M3hFc1Bqdz0%3D&amp;ovuser=bb5628b8-e328-4082-a856-433c9edc8fae%2CLeony.Hiscocks%40wales.nhs.uk"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nhswales365.sharepoint.com/sites/PHW_VPDPComm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publichealthwales-ws.agility.cloud/ArticleOverview.html?sp=Sphwproduct&amp;sp=Sft-23,67&amp;sp=Sreset" TargetMode="Externa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hyperlink" Target="https://ex.civicamysay.co.uk/BCsDz2h0XY" TargetMode="External"/><Relationship Id="rId5" Type="http://schemas.openxmlformats.org/officeDocument/2006/relationships/image" Target="../media/image31.png"/><Relationship Id="rId4" Type="http://schemas.openxmlformats.org/officeDocument/2006/relationships/hyperlink" Target="https://ex.civicamysay.co.uk/EjHdC0xRaHP"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eur03.safelinks.protection.outlook.com/?url=https%3A%2F%2Fwww.facebook.com%2Fiechydcyhoedduscymru%2F&amp;data=05%7C02%7CFrancesca.Brugnoli-Edwards4%40wales.nhs.uk%7C851932becfe04cd4208d08ddc9236ef4%7Cbb5628b8e3284082a856433c9edc8fae%7C0%7C0%7C638887876198265837%7CUnknown%7CTWFpbGZsb3d8eyJFbXB0eU1hcGkiOnRydWUsIlYiOiIwLjAuMDAwMCIsIlAiOiJXaW4zMiIsIkFOIjoiTWFpbCIsIldUIjoyfQ%3D%3D%7C0%7C%7C%7C&amp;sdata=2MeoEfjxSxs9sbkFmc3OwIzYIAiAyy2tcHtteEAOQ3U%3D&amp;reserved=0" TargetMode="External"/><Relationship Id="rId2" Type="http://schemas.openxmlformats.org/officeDocument/2006/relationships/hyperlink" Target="https://eur03.safelinks.protection.outlook.com/?url=https%3A%2F%2Fwww.facebook.com%2FPublicHealthWales&amp;data=05%7C02%7CFrancesca.Brugnoli-Edwards4%40wales.nhs.uk%7C851932becfe04cd4208d08ddc9236ef4%7Cbb5628b8e3284082a856433c9edc8fae%7C0%7C0%7C638887876198244352%7CUnknown%7CTWFpbGZsb3d8eyJFbXB0eU1hcGkiOnRydWUsIlYiOiIwLjAuMDAwMCIsIlAiOiJXaW4zMiIsIkFOIjoiTWFpbCIsIldUIjoyfQ%3D%3D%7C0%7C%7C%7C&amp;sdata=wJvqf8D9kShsKsZv5ZQQ4W5VZg%2Fv85%2FTaoF%2Fn%2BIiSNk%3D&amp;reserved=0" TargetMode="External"/><Relationship Id="rId1" Type="http://schemas.openxmlformats.org/officeDocument/2006/relationships/slideLayout" Target="../slideLayouts/slideLayout14.xml"/><Relationship Id="rId5" Type="http://schemas.openxmlformats.org/officeDocument/2006/relationships/image" Target="../media/image32.png"/><Relationship Id="rId4" Type="http://schemas.openxmlformats.org/officeDocument/2006/relationships/hyperlink" Target="https://eur03.safelinks.protection.outlook.com/?url=https%3A%2F%2Fwww.linkedin.com%2Fcompany%2Fpublic-health-wales&amp;data=05%7C02%7CFrancesca.Brugnoli-Edwards4%40wales.nhs.uk%7C851932becfe04cd4208d08ddc9236ef4%7Cbb5628b8e3284082a856433c9edc8fae%7C0%7C0%7C638887876198279966%7CUnknown%7CTWFpbGZsb3d8eyJFbXB0eU1hcGkiOnRydWUsIlYiOiIwLjAuMDAwMCIsIlAiOiJXaW4zMiIsIkFOIjoiTWFpbCIsIldUIjoyfQ%3D%3D%7C0%7C%7C%7C&amp;sdata=Ff2hrUZst3pwFxS%2BolUvxmXPdHIgyPKGt7bkTARyuTc%3D&amp;reserved=0"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phw.nhs.wales/services-and-teams/aware-health-protection-team/guidance-for-childcare-preschool-and-educational-settings/health-protection-in-children-and-young-people-settings-including-education-2025-pdf/" TargetMode="External"/><Relationship Id="rId2" Type="http://schemas.openxmlformats.org/officeDocument/2006/relationships/hyperlink" Target="https://phw.nhs.wales/topics/immunisation-and-vaccines/school-age-children-and-young-people/supporting-the-administration-and-management-of-childhood-vaccination-programmes-delivered-in-schools/"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s://phw.nhs.wales/topics/immunisation-and-vaccines/leaflets/school-age-children-and-young-people/" TargetMode="External"/><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hyperlink" Target="https://phw.nhs.wales/services-and-teams/health-information-resources/" TargetMode="External"/><Relationship Id="rId4" Type="http://schemas.openxmlformats.org/officeDocument/2006/relationships/hyperlink" Target="https://icc.gig.cymru/pynciau/imiwneiddio-a-brechlynnau/taflenni/plant-a-phobl-ifanc-oed-ysgo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tetanus-diphtheria-and-polio/"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phw.nhs.wales/topics/immunisation-and-vaccines/vaccines-professionals/menacw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phw.nhs.wales/topics/immunisation-and-vaccines/school-age-children-and-young-people/"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hyperlink" Target="https://icc.gig.cymru/pynciau/imiwneiddio-a-brechlynnau/imiwneiddio-mewn-ysgoli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publichealthwales-ws.agility.cloud/ViewProduct.html?sp=Smenacwya4poster"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hyperlink" Target="mailto:PHW.VaccinesEngagement@wales.nhs.uk" TargetMode="External"/><Relationship Id="rId5" Type="http://schemas.openxmlformats.org/officeDocument/2006/relationships/hyperlink" Target="https://publichealthwales-ws.agility.cloud/ArticleOverview.html?sp=Sphwproduct&amp;sp=Sft-23,67&amp;sp=Sreset" TargetMode="External"/><Relationship Id="rId10" Type="http://schemas.openxmlformats.org/officeDocument/2006/relationships/image" Target="../media/image16.png"/><Relationship Id="rId4" Type="http://schemas.openxmlformats.org/officeDocument/2006/relationships/image" Target="../media/image12.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hpUyjkkwPec&amp;t=1s" TargetMode="External"/><Relationship Id="rId2" Type="http://schemas.openxmlformats.org/officeDocument/2006/relationships/image" Target="../media/image14.png"/><Relationship Id="rId1" Type="http://schemas.openxmlformats.org/officeDocument/2006/relationships/slideLayout" Target="../slideLayouts/slideLayout14.xml"/><Relationship Id="rId5" Type="http://schemas.openxmlformats.org/officeDocument/2006/relationships/hyperlink" Target="https://www.youtube.com/watch?v=bL6-Wn8S0Gw&amp;t=2s" TargetMode="Externa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4.xml"/><Relationship Id="rId5" Type="http://schemas.openxmlformats.org/officeDocument/2006/relationships/hyperlink" Target="https://www.youtube.com/watch?v=wShGV1kRfuo" TargetMode="External"/><Relationship Id="rId4" Type="http://schemas.openxmlformats.org/officeDocument/2006/relationships/hyperlink" Target="https://www.youtube.com/watch?v=N1LGTWnBXo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ublichealthwales-ws.agility.cloud/ViewArticle.html?sp=Scomigplantaphoblifancbethywrbrechlynmenacwychildrenandyoungpersoncomicwhatisthemenacwyvaccine" TargetMode="External"/><Relationship Id="rId2" Type="http://schemas.openxmlformats.org/officeDocument/2006/relationships/hyperlink" Target="https://publichealthwales-ws.agility.cloud/ViewArticle.html?sp=Scomigplantaphoblifancbethywrbrechlynatgyfnerthu3mewn1iarddegwyrchildrenandyoungpersoncomicwhatistheteenage3in1boostervaccine" TargetMode="External"/><Relationship Id="rId1" Type="http://schemas.openxmlformats.org/officeDocument/2006/relationships/slideLayout" Target="../slideLayouts/slideLayout14.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vert="horz" lIns="91440" tIns="45720" rIns="91440" bIns="45720" rtlCol="0" anchor="t">
            <a:noAutofit/>
          </a:bodyPr>
          <a:lstStyle/>
          <a:p>
            <a:r>
              <a:rPr lang="en-GB" sz="3600">
                <a:latin typeface="Arial"/>
                <a:cs typeface="Arial"/>
              </a:rPr>
              <a:t>School age </a:t>
            </a:r>
            <a:r>
              <a:rPr lang="en-GB" sz="3600" err="1">
                <a:latin typeface="Arial"/>
                <a:cs typeface="Arial"/>
              </a:rPr>
              <a:t>MenACWY</a:t>
            </a:r>
            <a:r>
              <a:rPr lang="en-GB" sz="3600">
                <a:latin typeface="Arial"/>
                <a:cs typeface="Arial"/>
              </a:rPr>
              <a:t> and teenage 3-in-1 booster resources </a:t>
            </a:r>
          </a:p>
        </p:txBody>
      </p:sp>
      <p:sp>
        <p:nvSpPr>
          <p:cNvPr id="3" name="TextBox 2">
            <a:extLst>
              <a:ext uri="{FF2B5EF4-FFF2-40B4-BE49-F238E27FC236}">
                <a16:creationId xmlns:a16="http://schemas.microsoft.com/office/drawing/2014/main" id="{5424C44A-CF2B-CF64-3107-594B030422AC}"/>
              </a:ext>
            </a:extLst>
          </p:cNvPr>
          <p:cNvSpPr txBox="1"/>
          <p:nvPr/>
        </p:nvSpPr>
        <p:spPr>
          <a:xfrm>
            <a:off x="447795" y="5002977"/>
            <a:ext cx="6339349" cy="2308324"/>
          </a:xfrm>
          <a:prstGeom prst="rect">
            <a:avLst/>
          </a:prstGeom>
          <a:noFill/>
        </p:spPr>
        <p:txBody>
          <a:bodyPr wrap="square" lIns="91440" tIns="45720" rIns="91440" bIns="45720" anchor="t">
            <a:spAutoFit/>
          </a:bodyPr>
          <a:lstStyle/>
          <a:p>
            <a:r>
              <a:rPr lang="en-GB" sz="2400">
                <a:solidFill>
                  <a:schemeClr val="bg1"/>
                </a:solidFill>
              </a:rPr>
              <a:t>Vaccine Preventable Disease Programme</a:t>
            </a:r>
          </a:p>
          <a:p>
            <a:r>
              <a:rPr lang="en-GB" sz="2400">
                <a:solidFill>
                  <a:schemeClr val="bg1"/>
                </a:solidFill>
              </a:rPr>
              <a:t>Public Health Wales</a:t>
            </a:r>
          </a:p>
          <a:p>
            <a:endParaRPr lang="en-GB" sz="2400">
              <a:solidFill>
                <a:schemeClr val="bg1"/>
              </a:solidFill>
            </a:endParaRPr>
          </a:p>
          <a:p>
            <a:r>
              <a:rPr lang="en-GB" sz="2400">
                <a:solidFill>
                  <a:schemeClr val="bg1"/>
                </a:solidFill>
              </a:rPr>
              <a:t>December 2025</a:t>
            </a:r>
            <a:endParaRPr lang="en-GB" sz="2400">
              <a:solidFill>
                <a:schemeClr val="bg1"/>
              </a:solidFill>
              <a:ea typeface="Calibri"/>
              <a:cs typeface="Calibri"/>
            </a:endParaRPr>
          </a:p>
          <a:p>
            <a:endParaRPr lang="en-GB" sz="2400">
              <a:solidFill>
                <a:schemeClr val="bg1"/>
              </a:solidFill>
            </a:endParaRPr>
          </a:p>
          <a:p>
            <a:endParaRPr lang="en-GB" sz="240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74E70-1AD8-0798-6D96-BCDE087164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085E2D-7AA6-5D06-6C37-CD6FD43A65EC}"/>
              </a:ext>
            </a:extLst>
          </p:cNvPr>
          <p:cNvSpPr>
            <a:spLocks noGrp="1"/>
          </p:cNvSpPr>
          <p:nvPr>
            <p:ph type="title"/>
          </p:nvPr>
        </p:nvSpPr>
        <p:spPr>
          <a:xfrm>
            <a:off x="376237" y="274162"/>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3" name="TextBox 2">
            <a:extLst>
              <a:ext uri="{FF2B5EF4-FFF2-40B4-BE49-F238E27FC236}">
                <a16:creationId xmlns:a16="http://schemas.microsoft.com/office/drawing/2014/main" id="{F5C79390-0F0C-FB90-7968-401656CA1627}"/>
              </a:ext>
            </a:extLst>
          </p:cNvPr>
          <p:cNvSpPr txBox="1"/>
          <p:nvPr/>
        </p:nvSpPr>
        <p:spPr>
          <a:xfrm>
            <a:off x="371488" y="171573"/>
            <a:ext cx="9421449" cy="492443"/>
          </a:xfrm>
          <a:prstGeom prst="rect">
            <a:avLst/>
          </a:prstGeom>
          <a:noFill/>
        </p:spPr>
        <p:txBody>
          <a:bodyPr wrap="square" lIns="91440" tIns="45720" rIns="91440" bIns="45720" rtlCol="0" anchor="t">
            <a:spAutoFit/>
          </a:bodyPr>
          <a:lstStyle/>
          <a:p>
            <a:r>
              <a:rPr lang="en-GB" sz="2600" b="1"/>
              <a:t>Training resources</a:t>
            </a:r>
          </a:p>
        </p:txBody>
      </p:sp>
      <p:sp>
        <p:nvSpPr>
          <p:cNvPr id="6" name="Footer Placeholder 5">
            <a:extLst>
              <a:ext uri="{FF2B5EF4-FFF2-40B4-BE49-F238E27FC236}">
                <a16:creationId xmlns:a16="http://schemas.microsoft.com/office/drawing/2014/main" id="{9B1C512B-AEE2-F7FF-5362-64CB5F042D7B}"/>
              </a:ext>
            </a:extLst>
          </p:cNvPr>
          <p:cNvSpPr>
            <a:spLocks noGrp="1"/>
          </p:cNvSpPr>
          <p:nvPr>
            <p:ph type="ftr" sz="quarter" idx="11"/>
          </p:nvPr>
        </p:nvSpPr>
        <p:spPr/>
        <p:txBody>
          <a:bodyPr/>
          <a:lstStyle/>
          <a:p>
            <a:r>
              <a:rPr lang="en-GB">
                <a:cs typeface="Arial"/>
              </a:rPr>
              <a:t>MenACWY and teenage 3-in-1 booster resources</a:t>
            </a:r>
            <a:endParaRPr lang="en-GB"/>
          </a:p>
        </p:txBody>
      </p:sp>
      <p:sp>
        <p:nvSpPr>
          <p:cNvPr id="5" name="TextBox 4">
            <a:extLst>
              <a:ext uri="{FF2B5EF4-FFF2-40B4-BE49-F238E27FC236}">
                <a16:creationId xmlns:a16="http://schemas.microsoft.com/office/drawing/2014/main" id="{67B5D1C8-F947-A16D-EC94-2CEBE9503CBE}"/>
              </a:ext>
            </a:extLst>
          </p:cNvPr>
          <p:cNvSpPr txBox="1"/>
          <p:nvPr/>
        </p:nvSpPr>
        <p:spPr>
          <a:xfrm>
            <a:off x="5228263" y="1523210"/>
            <a:ext cx="649376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solidFill>
                  <a:srgbClr val="024DBC"/>
                </a:solidFill>
                <a:ea typeface="+mn-lt"/>
                <a:cs typeface="+mn-lt"/>
                <a:hlinkClick r:id="rId3">
                  <a:extLst>
                    <a:ext uri="{A12FA001-AC4F-418D-AE19-62706E023703}">
                      <ahyp:hlinkClr xmlns:ahyp="http://schemas.microsoft.com/office/drawing/2018/hyperlinkcolor" val="tx"/>
                    </a:ext>
                  </a:extLst>
                </a:hlinkClick>
              </a:rPr>
              <a:t>MenACWY Immunisation programme for adolescents </a:t>
            </a:r>
            <a:r>
              <a:rPr lang="fr-FR">
                <a:solidFill>
                  <a:srgbClr val="024DBC"/>
                </a:solidFill>
                <a:ea typeface="+mn-lt"/>
                <a:cs typeface="+mn-lt"/>
                <a:hlinkClick r:id="rId3"/>
              </a:rPr>
              <a:t>slide </a:t>
            </a:r>
            <a:r>
              <a:rPr lang="fr-FR">
                <a:solidFill>
                  <a:srgbClr val="024DBC"/>
                </a:solidFill>
                <a:ea typeface="+mn-lt"/>
                <a:cs typeface="+mn-lt"/>
                <a:hlinkClick r:id="rId3">
                  <a:extLst>
                    <a:ext uri="{A12FA001-AC4F-418D-AE19-62706E023703}">
                      <ahyp:hlinkClr xmlns:ahyp="http://schemas.microsoft.com/office/drawing/2018/hyperlinkcolor" val="tx"/>
                    </a:ext>
                  </a:extLst>
                </a:hlinkClick>
              </a:rPr>
              <a:t>set</a:t>
            </a:r>
            <a:r>
              <a:rPr lang="en-US">
                <a:solidFill>
                  <a:srgbClr val="212A73"/>
                </a:solidFill>
                <a:ea typeface="+mn-lt"/>
                <a:cs typeface="+mn-lt"/>
              </a:rPr>
              <a:t> Training slide set for health care professionals involved in advising on or delivering the adolescent </a:t>
            </a:r>
            <a:r>
              <a:rPr lang="en-US" err="1">
                <a:solidFill>
                  <a:srgbClr val="212A73"/>
                </a:solidFill>
                <a:ea typeface="+mn-lt"/>
                <a:cs typeface="+mn-lt"/>
              </a:rPr>
              <a:t>MenACWY</a:t>
            </a:r>
            <a:r>
              <a:rPr lang="en-US">
                <a:solidFill>
                  <a:srgbClr val="212A73"/>
                </a:solidFill>
                <a:ea typeface="+mn-lt"/>
                <a:cs typeface="+mn-lt"/>
              </a:rPr>
              <a:t> vaccination </a:t>
            </a:r>
            <a:r>
              <a:rPr lang="en-US" err="1">
                <a:solidFill>
                  <a:srgbClr val="212A73"/>
                </a:solidFill>
                <a:ea typeface="+mn-lt"/>
                <a:cs typeface="+mn-lt"/>
              </a:rPr>
              <a:t>programme</a:t>
            </a:r>
            <a:r>
              <a:rPr lang="en-US">
                <a:solidFill>
                  <a:srgbClr val="212A73"/>
                </a:solidFill>
                <a:ea typeface="+mn-lt"/>
                <a:cs typeface="+mn-lt"/>
              </a:rPr>
              <a:t>.</a:t>
            </a:r>
            <a:endParaRPr lang="en-US"/>
          </a:p>
        </p:txBody>
      </p:sp>
      <p:pic>
        <p:nvPicPr>
          <p:cNvPr id="12" name="Picture 11">
            <a:extLst>
              <a:ext uri="{FF2B5EF4-FFF2-40B4-BE49-F238E27FC236}">
                <a16:creationId xmlns:a16="http://schemas.microsoft.com/office/drawing/2014/main" id="{4BA7D3D2-A271-3519-2862-EEB88F59F6FC}"/>
              </a:ext>
            </a:extLst>
          </p:cNvPr>
          <p:cNvPicPr>
            <a:picLocks noChangeAspect="1"/>
          </p:cNvPicPr>
          <p:nvPr/>
        </p:nvPicPr>
        <p:blipFill>
          <a:blip r:embed="rId4"/>
          <a:srcRect t="1814"/>
          <a:stretch/>
        </p:blipFill>
        <p:spPr>
          <a:xfrm>
            <a:off x="230186" y="621960"/>
            <a:ext cx="4852026" cy="2666528"/>
          </a:xfrm>
          <a:prstGeom prst="rect">
            <a:avLst/>
          </a:prstGeom>
        </p:spPr>
      </p:pic>
      <p:sp>
        <p:nvSpPr>
          <p:cNvPr id="7" name="TextBox 6">
            <a:extLst>
              <a:ext uri="{FF2B5EF4-FFF2-40B4-BE49-F238E27FC236}">
                <a16:creationId xmlns:a16="http://schemas.microsoft.com/office/drawing/2014/main" id="{5ACD4D3D-2A2C-6651-4C8E-999113D754D7}"/>
              </a:ext>
            </a:extLst>
          </p:cNvPr>
          <p:cNvSpPr txBox="1"/>
          <p:nvPr/>
        </p:nvSpPr>
        <p:spPr>
          <a:xfrm>
            <a:off x="166510" y="4204715"/>
            <a:ext cx="6493767" cy="2031325"/>
          </a:xfrm>
          <a:prstGeom prst="rect">
            <a:avLst/>
          </a:prstGeom>
          <a:noFill/>
        </p:spPr>
        <p:txBody>
          <a:bodyPr wrap="square" lIns="91440" tIns="45720" rIns="91440" bIns="45720" anchor="t">
            <a:spAutoFit/>
          </a:bodyPr>
          <a:lstStyle/>
          <a:p>
            <a:r>
              <a:rPr lang="fr-FR">
                <a:solidFill>
                  <a:srgbClr val="024DBC"/>
                </a:solidFill>
                <a:ea typeface="+mn-lt"/>
                <a:cs typeface="+mn-lt"/>
              </a:rPr>
              <a:t>‘</a:t>
            </a:r>
            <a:r>
              <a:rPr lang="fr-FR" err="1">
                <a:solidFill>
                  <a:srgbClr val="024DBC"/>
                </a:solidFill>
                <a:ea typeface="+mn-lt"/>
                <a:cs typeface="+mn-lt"/>
              </a:rPr>
              <a:t>Teenage</a:t>
            </a:r>
            <a:r>
              <a:rPr lang="fr-FR">
                <a:solidFill>
                  <a:srgbClr val="024DBC"/>
                </a:solidFill>
                <a:ea typeface="+mn-lt"/>
                <a:cs typeface="+mn-lt"/>
              </a:rPr>
              <a:t> vaccinations: </a:t>
            </a:r>
            <a:r>
              <a:rPr lang="fr-FR" err="1">
                <a:solidFill>
                  <a:srgbClr val="024DBC"/>
                </a:solidFill>
                <a:ea typeface="+mn-lt"/>
                <a:cs typeface="+mn-lt"/>
              </a:rPr>
              <a:t>Helping</a:t>
            </a:r>
            <a:r>
              <a:rPr lang="fr-FR">
                <a:solidFill>
                  <a:srgbClr val="024DBC"/>
                </a:solidFill>
                <a:ea typeface="+mn-lt"/>
                <a:cs typeface="+mn-lt"/>
              </a:rPr>
              <a:t> to </a:t>
            </a:r>
            <a:r>
              <a:rPr lang="fr-FR" err="1">
                <a:solidFill>
                  <a:srgbClr val="024DBC"/>
                </a:solidFill>
                <a:ea typeface="+mn-lt"/>
                <a:cs typeface="+mn-lt"/>
              </a:rPr>
              <a:t>protect</a:t>
            </a:r>
            <a:r>
              <a:rPr lang="fr-FR">
                <a:solidFill>
                  <a:srgbClr val="024DBC"/>
                </a:solidFill>
                <a:ea typeface="+mn-lt"/>
                <a:cs typeface="+mn-lt"/>
              </a:rPr>
              <a:t> </a:t>
            </a:r>
            <a:r>
              <a:rPr lang="fr-FR" err="1">
                <a:solidFill>
                  <a:srgbClr val="024DBC"/>
                </a:solidFill>
                <a:ea typeface="+mn-lt"/>
                <a:cs typeface="+mn-lt"/>
              </a:rPr>
              <a:t>you</a:t>
            </a:r>
            <a:r>
              <a:rPr lang="fr-FR">
                <a:solidFill>
                  <a:srgbClr val="024DBC"/>
                </a:solidFill>
                <a:ea typeface="+mn-lt"/>
                <a:cs typeface="+mn-lt"/>
              </a:rPr>
              <a:t> </a:t>
            </a:r>
            <a:r>
              <a:rPr lang="fr-FR" err="1">
                <a:solidFill>
                  <a:srgbClr val="024DBC"/>
                </a:solidFill>
                <a:ea typeface="+mn-lt"/>
                <a:cs typeface="+mn-lt"/>
              </a:rPr>
              <a:t>from</a:t>
            </a:r>
            <a:r>
              <a:rPr lang="fr-FR">
                <a:solidFill>
                  <a:srgbClr val="024DBC"/>
                </a:solidFill>
                <a:ea typeface="+mn-lt"/>
                <a:cs typeface="+mn-lt"/>
              </a:rPr>
              <a:t> </a:t>
            </a:r>
            <a:r>
              <a:rPr lang="fr-FR" err="1">
                <a:solidFill>
                  <a:srgbClr val="024DBC"/>
                </a:solidFill>
                <a:ea typeface="+mn-lt"/>
                <a:cs typeface="+mn-lt"/>
              </a:rPr>
              <a:t>disease</a:t>
            </a:r>
            <a:r>
              <a:rPr lang="fr-FR">
                <a:solidFill>
                  <a:srgbClr val="024DBC"/>
                </a:solidFill>
                <a:ea typeface="+mn-lt"/>
                <a:cs typeface="+mn-lt"/>
              </a:rPr>
              <a:t>’ slide set</a:t>
            </a:r>
          </a:p>
          <a:p>
            <a:r>
              <a:rPr lang="en-GB"/>
              <a:t>A template slide set to assist with the delivery of local teenage vaccine information sessions for young people. Information is included on MenACWY, teenage 3-in-1 booster, HPV, flu and MMR catch-up vaccinations. </a:t>
            </a:r>
          </a:p>
          <a:p>
            <a:endParaRPr lang="en-US"/>
          </a:p>
        </p:txBody>
      </p:sp>
      <p:pic>
        <p:nvPicPr>
          <p:cNvPr id="8" name="Picture 7">
            <a:extLst>
              <a:ext uri="{FF2B5EF4-FFF2-40B4-BE49-F238E27FC236}">
                <a16:creationId xmlns:a16="http://schemas.microsoft.com/office/drawing/2014/main" id="{3AF99EDF-1199-515C-DF1C-3443E79B8AF9}"/>
              </a:ext>
            </a:extLst>
          </p:cNvPr>
          <p:cNvPicPr>
            <a:picLocks noChangeAspect="1"/>
          </p:cNvPicPr>
          <p:nvPr/>
        </p:nvPicPr>
        <p:blipFill>
          <a:blip r:embed="rId5"/>
          <a:stretch>
            <a:fillRect/>
          </a:stretch>
        </p:blipFill>
        <p:spPr>
          <a:xfrm>
            <a:off x="6733303" y="2985996"/>
            <a:ext cx="5228510" cy="2926965"/>
          </a:xfrm>
          <a:prstGeom prst="rect">
            <a:avLst/>
          </a:prstGeom>
        </p:spPr>
      </p:pic>
    </p:spTree>
    <p:extLst>
      <p:ext uri="{BB962C8B-B14F-4D97-AF65-F5344CB8AC3E}">
        <p14:creationId xmlns:p14="http://schemas.microsoft.com/office/powerpoint/2010/main" val="3365959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35D6D-D5E2-90B9-E7F3-4A425EB64B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E8F55F-3FF9-D6E2-84BB-F63745E2DFBD}"/>
              </a:ext>
            </a:extLst>
          </p:cNvPr>
          <p:cNvSpPr>
            <a:spLocks noGrp="1"/>
          </p:cNvSpPr>
          <p:nvPr>
            <p:ph type="title"/>
          </p:nvPr>
        </p:nvSpPr>
        <p:spPr>
          <a:xfrm>
            <a:off x="376237" y="274162"/>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3" name="TextBox 2">
            <a:extLst>
              <a:ext uri="{FF2B5EF4-FFF2-40B4-BE49-F238E27FC236}">
                <a16:creationId xmlns:a16="http://schemas.microsoft.com/office/drawing/2014/main" id="{43E0D26D-47C1-BA20-6FEB-412182F90159}"/>
              </a:ext>
            </a:extLst>
          </p:cNvPr>
          <p:cNvSpPr txBox="1"/>
          <p:nvPr/>
        </p:nvSpPr>
        <p:spPr>
          <a:xfrm>
            <a:off x="371488" y="171573"/>
            <a:ext cx="9421449" cy="492443"/>
          </a:xfrm>
          <a:prstGeom prst="rect">
            <a:avLst/>
          </a:prstGeom>
          <a:noFill/>
        </p:spPr>
        <p:txBody>
          <a:bodyPr wrap="square" lIns="91440" tIns="45720" rIns="91440" bIns="45720" rtlCol="0" anchor="t">
            <a:spAutoFit/>
          </a:bodyPr>
          <a:lstStyle/>
          <a:p>
            <a:r>
              <a:rPr lang="en-GB" sz="2600" b="1"/>
              <a:t>Public Health Wales – School age vaccine data</a:t>
            </a:r>
          </a:p>
        </p:txBody>
      </p:sp>
      <p:sp>
        <p:nvSpPr>
          <p:cNvPr id="6" name="Footer Placeholder 5">
            <a:extLst>
              <a:ext uri="{FF2B5EF4-FFF2-40B4-BE49-F238E27FC236}">
                <a16:creationId xmlns:a16="http://schemas.microsoft.com/office/drawing/2014/main" id="{F35493F1-AA17-A3F1-4D64-C7E3A381B48E}"/>
              </a:ext>
            </a:extLst>
          </p:cNvPr>
          <p:cNvSpPr>
            <a:spLocks noGrp="1"/>
          </p:cNvSpPr>
          <p:nvPr>
            <p:ph type="ftr" sz="quarter" idx="11"/>
          </p:nvPr>
        </p:nvSpPr>
        <p:spPr/>
        <p:txBody>
          <a:bodyPr/>
          <a:lstStyle/>
          <a:p>
            <a:r>
              <a:rPr lang="en-GB">
                <a:cs typeface="Arial"/>
              </a:rPr>
              <a:t>MenACWY and teenage 3-in-1 booster resources</a:t>
            </a:r>
            <a:endParaRPr lang="en-GB"/>
          </a:p>
        </p:txBody>
      </p:sp>
      <p:sp>
        <p:nvSpPr>
          <p:cNvPr id="5" name="TextBox 4">
            <a:extLst>
              <a:ext uri="{FF2B5EF4-FFF2-40B4-BE49-F238E27FC236}">
                <a16:creationId xmlns:a16="http://schemas.microsoft.com/office/drawing/2014/main" id="{16ED89B2-9D17-5292-277B-837D37F9A363}"/>
              </a:ext>
            </a:extLst>
          </p:cNvPr>
          <p:cNvSpPr txBox="1"/>
          <p:nvPr/>
        </p:nvSpPr>
        <p:spPr>
          <a:xfrm>
            <a:off x="575767" y="771745"/>
            <a:ext cx="1107011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Dashboard for vaccination data including </a:t>
            </a:r>
            <a:r>
              <a:rPr lang="en-US" err="1">
                <a:ea typeface="+mn-lt"/>
                <a:cs typeface="+mn-lt"/>
              </a:rPr>
              <a:t>MenACWY</a:t>
            </a:r>
            <a:r>
              <a:rPr lang="en-US">
                <a:ea typeface="+mn-lt"/>
                <a:cs typeface="+mn-lt"/>
              </a:rPr>
              <a:t>, </a:t>
            </a:r>
            <a:r>
              <a:rPr lang="en-GB">
                <a:cs typeface="Arial"/>
              </a:rPr>
              <a:t>teenage 3-in-1 booster</a:t>
            </a:r>
            <a:r>
              <a:rPr lang="en-US">
                <a:ea typeface="+mn-lt"/>
                <a:cs typeface="+mn-lt"/>
              </a:rPr>
              <a:t>, HPV and MMR uptake is available as school and health board level data.</a:t>
            </a:r>
          </a:p>
          <a:p>
            <a:endParaRPr lang="en-US">
              <a:ea typeface="+mn-lt"/>
              <a:cs typeface="+mn-lt"/>
            </a:endParaRPr>
          </a:p>
          <a:p>
            <a:r>
              <a:rPr lang="en-US">
                <a:ea typeface="+mn-lt"/>
                <a:cs typeface="+mn-lt"/>
              </a:rPr>
              <a:t>The dashboard is called 'Teenage Immunisation School Level Uptake' and there is a separate link for each HB and then drop down for each school (NHS Wales access required) </a:t>
            </a:r>
            <a:r>
              <a:rPr lang="en-US">
                <a:ea typeface="+mn-lt"/>
                <a:cs typeface="+mn-lt"/>
                <a:hlinkClick r:id="rId3"/>
              </a:rPr>
              <a:t>https://nhswales365.sharepoint.com/sites/PHW_VPDPComms/SitePages/Childhood-Immunisation-(COVER).aspx</a:t>
            </a:r>
            <a:endParaRPr lang="en-US">
              <a:cs typeface="Arial"/>
            </a:endParaRPr>
          </a:p>
        </p:txBody>
      </p:sp>
      <p:pic>
        <p:nvPicPr>
          <p:cNvPr id="7" name="Picture 6">
            <a:extLst>
              <a:ext uri="{FF2B5EF4-FFF2-40B4-BE49-F238E27FC236}">
                <a16:creationId xmlns:a16="http://schemas.microsoft.com/office/drawing/2014/main" id="{2EF3C858-5169-1C60-23F3-CB731D1DFB94}"/>
              </a:ext>
            </a:extLst>
          </p:cNvPr>
          <p:cNvPicPr>
            <a:picLocks noChangeAspect="1"/>
          </p:cNvPicPr>
          <p:nvPr/>
        </p:nvPicPr>
        <p:blipFill>
          <a:blip r:embed="rId4"/>
          <a:stretch>
            <a:fillRect/>
          </a:stretch>
        </p:blipFill>
        <p:spPr>
          <a:xfrm>
            <a:off x="1" y="2803071"/>
            <a:ext cx="6045384" cy="2341658"/>
          </a:xfrm>
          <a:prstGeom prst="rect">
            <a:avLst/>
          </a:prstGeom>
        </p:spPr>
      </p:pic>
      <p:pic>
        <p:nvPicPr>
          <p:cNvPr id="10" name="Picture 9">
            <a:extLst>
              <a:ext uri="{FF2B5EF4-FFF2-40B4-BE49-F238E27FC236}">
                <a16:creationId xmlns:a16="http://schemas.microsoft.com/office/drawing/2014/main" id="{9C7BBE63-E44F-2B7B-8C29-DFF4380E9F30}"/>
              </a:ext>
            </a:extLst>
          </p:cNvPr>
          <p:cNvPicPr>
            <a:picLocks noChangeAspect="1"/>
          </p:cNvPicPr>
          <p:nvPr/>
        </p:nvPicPr>
        <p:blipFill>
          <a:blip r:embed="rId5"/>
          <a:stretch>
            <a:fillRect/>
          </a:stretch>
        </p:blipFill>
        <p:spPr>
          <a:xfrm>
            <a:off x="6045385" y="3746823"/>
            <a:ext cx="6146613" cy="2268727"/>
          </a:xfrm>
          <a:prstGeom prst="rect">
            <a:avLst/>
          </a:prstGeom>
        </p:spPr>
      </p:pic>
    </p:spTree>
    <p:extLst>
      <p:ext uri="{BB962C8B-B14F-4D97-AF65-F5344CB8AC3E}">
        <p14:creationId xmlns:p14="http://schemas.microsoft.com/office/powerpoint/2010/main" val="3780201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76237" y="274162"/>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3" name="TextBox 2">
            <a:extLst>
              <a:ext uri="{FF2B5EF4-FFF2-40B4-BE49-F238E27FC236}">
                <a16:creationId xmlns:a16="http://schemas.microsoft.com/office/drawing/2014/main" id="{7F6D72F6-4A48-19C9-EF13-C1F913FDFFCB}"/>
              </a:ext>
            </a:extLst>
          </p:cNvPr>
          <p:cNvSpPr txBox="1"/>
          <p:nvPr/>
        </p:nvSpPr>
        <p:spPr>
          <a:xfrm>
            <a:off x="204474" y="77628"/>
            <a:ext cx="6591742" cy="492443"/>
          </a:xfrm>
          <a:prstGeom prst="rect">
            <a:avLst/>
          </a:prstGeom>
          <a:noFill/>
        </p:spPr>
        <p:txBody>
          <a:bodyPr wrap="square" rtlCol="0">
            <a:spAutoFit/>
          </a:bodyPr>
          <a:lstStyle/>
          <a:p>
            <a:r>
              <a:rPr lang="en-GB" sz="2600" b="1"/>
              <a:t>Public Health Wales vaccine webpages</a:t>
            </a:r>
          </a:p>
        </p:txBody>
      </p:sp>
      <p:sp>
        <p:nvSpPr>
          <p:cNvPr id="11" name="TextBox 10">
            <a:extLst>
              <a:ext uri="{FF2B5EF4-FFF2-40B4-BE49-F238E27FC236}">
                <a16:creationId xmlns:a16="http://schemas.microsoft.com/office/drawing/2014/main" id="{0343EB20-447F-3542-D4D3-B659E741B7A7}"/>
              </a:ext>
            </a:extLst>
          </p:cNvPr>
          <p:cNvSpPr txBox="1"/>
          <p:nvPr/>
        </p:nvSpPr>
        <p:spPr>
          <a:xfrm>
            <a:off x="204475" y="766605"/>
            <a:ext cx="7948926" cy="563231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Public Health Wales have </a:t>
            </a:r>
            <a:r>
              <a:rPr lang="en-GB" b="1"/>
              <a:t>separate</a:t>
            </a:r>
            <a:r>
              <a:rPr lang="en-GB"/>
              <a:t> MenACWY and </a:t>
            </a:r>
            <a:r>
              <a:rPr lang="en-GB">
                <a:cs typeface="Arial"/>
              </a:rPr>
              <a:t>teenage 3-in-1 booster </a:t>
            </a:r>
            <a:r>
              <a:rPr lang="en-GB"/>
              <a:t>specific pages for the public, and for health care professionals delivering the vaccination programmes</a:t>
            </a:r>
          </a:p>
          <a:p>
            <a:pPr marL="285750" indent="-285750">
              <a:buFont typeface="Arial" panose="020B0604020202020204" pitchFamily="34" charset="0"/>
              <a:buChar char="•"/>
            </a:pPr>
            <a:r>
              <a:rPr lang="en-GB"/>
              <a:t>The public page can be reached by visiting/typing into your web browser</a:t>
            </a:r>
          </a:p>
          <a:p>
            <a:pPr lvl="1"/>
            <a:r>
              <a:rPr lang="en-GB" b="1" err="1"/>
              <a:t>MenACWY</a:t>
            </a:r>
            <a:endParaRPr lang="en-GB" b="1"/>
          </a:p>
          <a:p>
            <a:pPr marL="742950" lvl="1" indent="-285750">
              <a:buFont typeface="Arial" panose="020B0604020202020204" pitchFamily="34" charset="0"/>
              <a:buChar char="•"/>
            </a:pPr>
            <a:r>
              <a:rPr lang="en-GB" err="1"/>
              <a:t>phw.nhs.wales</a:t>
            </a:r>
            <a:r>
              <a:rPr lang="en-GB"/>
              <a:t>/</a:t>
            </a:r>
            <a:r>
              <a:rPr lang="en-GB" err="1"/>
              <a:t>MenACWYvaccine</a:t>
            </a:r>
            <a:endParaRPr lang="en-GB"/>
          </a:p>
          <a:p>
            <a:pPr marL="742950" lvl="1" indent="-285750">
              <a:buFont typeface="Arial" panose="020B0604020202020204" pitchFamily="34" charset="0"/>
              <a:buChar char="•"/>
            </a:pPr>
            <a:r>
              <a:rPr lang="en-GB" err="1"/>
              <a:t>icc.gig.cymru</a:t>
            </a:r>
            <a:r>
              <a:rPr lang="en-GB"/>
              <a:t>/</a:t>
            </a:r>
            <a:r>
              <a:rPr lang="en-GB" err="1"/>
              <a:t>brechlynMenACWY</a:t>
            </a:r>
            <a:endParaRPr lang="en-GB"/>
          </a:p>
          <a:p>
            <a:pPr marL="742950" lvl="1" indent="-285750">
              <a:buFont typeface="Arial" panose="020B0604020202020204" pitchFamily="34" charset="0"/>
              <a:buChar char="•"/>
            </a:pPr>
            <a:endParaRPr lang="en-GB"/>
          </a:p>
          <a:p>
            <a:pPr lvl="1"/>
            <a:r>
              <a:rPr lang="en-GB" b="1"/>
              <a:t>Teenage 3-in-1 booster</a:t>
            </a:r>
          </a:p>
          <a:p>
            <a:pPr marL="742950" lvl="1" indent="-285750">
              <a:buFont typeface="Arial" panose="020B0604020202020204" pitchFamily="34" charset="0"/>
              <a:buChar char="•"/>
            </a:pPr>
            <a:r>
              <a:rPr lang="en-GB" err="1"/>
              <a:t>phw.nhs.wales</a:t>
            </a:r>
            <a:r>
              <a:rPr lang="en-GB"/>
              <a:t>/3in1vaccine</a:t>
            </a:r>
          </a:p>
          <a:p>
            <a:pPr marL="742950" lvl="1" indent="-285750">
              <a:buFont typeface="Arial" panose="020B0604020202020204" pitchFamily="34" charset="0"/>
              <a:buChar char="•"/>
            </a:pPr>
            <a:r>
              <a:rPr lang="en-GB" err="1"/>
              <a:t>icc.gig.cymru</a:t>
            </a:r>
            <a:r>
              <a:rPr lang="en-GB"/>
              <a:t>/brechlyn3mewn1</a:t>
            </a:r>
          </a:p>
          <a:p>
            <a:pPr marL="742950" lvl="1" indent="-285750">
              <a:buFont typeface="Arial" panose="020B0604020202020204" pitchFamily="34" charset="0"/>
              <a:buChar char="•"/>
            </a:pPr>
            <a:endParaRPr lang="en-GB"/>
          </a:p>
          <a:p>
            <a:pPr marL="285750" indent="-285750">
              <a:buFont typeface="Arial" panose="020B0604020202020204" pitchFamily="34" charset="0"/>
              <a:buChar char="•"/>
            </a:pPr>
            <a:r>
              <a:rPr lang="en-GB"/>
              <a:t>The health care professional pages can also be accessed from the public pages (see image circled right)</a:t>
            </a:r>
          </a:p>
          <a:p>
            <a:pPr marL="285750" indent="-285750">
              <a:buFont typeface="Arial" panose="020B0604020202020204" pitchFamily="34" charset="0"/>
              <a:buChar char="•"/>
            </a:pPr>
            <a:r>
              <a:rPr lang="en-GB"/>
              <a:t>Additional resources on vaccination for health care professionals on vaccination and immunisation in Wales are available at:</a:t>
            </a:r>
          </a:p>
          <a:p>
            <a:pPr marL="742950" lvl="1" indent="-285750">
              <a:buFont typeface="Arial" panose="020B0604020202020204" pitchFamily="34" charset="0"/>
              <a:buChar char="•"/>
            </a:pPr>
            <a:r>
              <a:rPr lang="en-GB">
                <a:hlinkClick r:id="rId3"/>
              </a:rPr>
              <a:t>phw.nhs.wales/vaccines-professionals</a:t>
            </a:r>
            <a:r>
              <a:rPr lang="en-GB"/>
              <a:t> and</a:t>
            </a:r>
          </a:p>
          <a:p>
            <a:pPr marL="742950" lvl="1" indent="-285750">
              <a:buFont typeface="Arial" panose="020B0604020202020204" pitchFamily="34" charset="0"/>
              <a:buChar char="•"/>
            </a:pPr>
            <a:r>
              <a:rPr lang="en-GB">
                <a:hlinkClick r:id="rId4"/>
              </a:rPr>
              <a:t>Vaccine Preventable Disease Programme (VPDP) - Home (sharepoint.com)</a:t>
            </a:r>
            <a:r>
              <a:rPr lang="en-GB"/>
              <a:t> (NHS Wales access required)</a:t>
            </a:r>
          </a:p>
          <a:p>
            <a:pPr marL="285750" indent="-285750">
              <a:buFont typeface="Arial" panose="020B0604020202020204" pitchFamily="34" charset="0"/>
              <a:buChar char="•"/>
            </a:pPr>
            <a:endParaRPr lang="en-GB"/>
          </a:p>
        </p:txBody>
      </p:sp>
      <p:sp>
        <p:nvSpPr>
          <p:cNvPr id="6" name="Footer Placeholder 5">
            <a:extLst>
              <a:ext uri="{FF2B5EF4-FFF2-40B4-BE49-F238E27FC236}">
                <a16:creationId xmlns:a16="http://schemas.microsoft.com/office/drawing/2014/main" id="{E37DBB07-079F-451C-956C-5166F8EDF26F}"/>
              </a:ext>
            </a:extLst>
          </p:cNvPr>
          <p:cNvSpPr>
            <a:spLocks noGrp="1"/>
          </p:cNvSpPr>
          <p:nvPr>
            <p:ph type="ftr" sz="quarter" idx="11"/>
          </p:nvPr>
        </p:nvSpPr>
        <p:spPr/>
        <p:txBody>
          <a:bodyPr/>
          <a:lstStyle/>
          <a:p>
            <a:r>
              <a:rPr lang="en-GB">
                <a:cs typeface="Arial"/>
              </a:rPr>
              <a:t>MenACWY and teenage 3-in-1 booster resources</a:t>
            </a:r>
            <a:endParaRPr lang="en-GB"/>
          </a:p>
        </p:txBody>
      </p:sp>
      <p:pic>
        <p:nvPicPr>
          <p:cNvPr id="5" name="Picture 4">
            <a:extLst>
              <a:ext uri="{FF2B5EF4-FFF2-40B4-BE49-F238E27FC236}">
                <a16:creationId xmlns:a16="http://schemas.microsoft.com/office/drawing/2014/main" id="{6B51BB50-5D8F-1540-35C1-0D161CC750E4}"/>
              </a:ext>
            </a:extLst>
          </p:cNvPr>
          <p:cNvPicPr>
            <a:picLocks noChangeAspect="1"/>
          </p:cNvPicPr>
          <p:nvPr/>
        </p:nvPicPr>
        <p:blipFill>
          <a:blip r:embed="rId5"/>
          <a:stretch>
            <a:fillRect/>
          </a:stretch>
        </p:blipFill>
        <p:spPr>
          <a:xfrm>
            <a:off x="8325163" y="570071"/>
            <a:ext cx="3612776" cy="2587651"/>
          </a:xfrm>
          <a:prstGeom prst="rect">
            <a:avLst/>
          </a:prstGeom>
          <a:ln>
            <a:solidFill>
              <a:schemeClr val="accent6"/>
            </a:solidFill>
          </a:ln>
        </p:spPr>
      </p:pic>
      <p:pic>
        <p:nvPicPr>
          <p:cNvPr id="8" name="Picture 7">
            <a:extLst>
              <a:ext uri="{FF2B5EF4-FFF2-40B4-BE49-F238E27FC236}">
                <a16:creationId xmlns:a16="http://schemas.microsoft.com/office/drawing/2014/main" id="{E8E3F8B8-E210-F5C3-CC38-01F33F0925C1}"/>
              </a:ext>
            </a:extLst>
          </p:cNvPr>
          <p:cNvPicPr>
            <a:picLocks noChangeAspect="1"/>
          </p:cNvPicPr>
          <p:nvPr/>
        </p:nvPicPr>
        <p:blipFill>
          <a:blip r:embed="rId6"/>
          <a:stretch>
            <a:fillRect/>
          </a:stretch>
        </p:blipFill>
        <p:spPr>
          <a:xfrm>
            <a:off x="8325164" y="3418125"/>
            <a:ext cx="3612776" cy="2456180"/>
          </a:xfrm>
          <a:prstGeom prst="rect">
            <a:avLst/>
          </a:prstGeom>
          <a:ln>
            <a:solidFill>
              <a:schemeClr val="accent6"/>
            </a:solidFill>
          </a:ln>
        </p:spPr>
      </p:pic>
    </p:spTree>
    <p:extLst>
      <p:ext uri="{BB962C8B-B14F-4D97-AF65-F5344CB8AC3E}">
        <p14:creationId xmlns:p14="http://schemas.microsoft.com/office/powerpoint/2010/main" val="436772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0F24E9-DD92-1FAF-9D60-6ED53FC904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8F57B0-684B-36E6-9DDE-75362F57647F}"/>
              </a:ext>
            </a:extLst>
          </p:cNvPr>
          <p:cNvSpPr>
            <a:spLocks noGrp="1"/>
          </p:cNvSpPr>
          <p:nvPr>
            <p:ph type="title"/>
          </p:nvPr>
        </p:nvSpPr>
        <p:spPr>
          <a:xfrm>
            <a:off x="376237" y="274162"/>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6" name="Footer Placeholder 5">
            <a:extLst>
              <a:ext uri="{FF2B5EF4-FFF2-40B4-BE49-F238E27FC236}">
                <a16:creationId xmlns:a16="http://schemas.microsoft.com/office/drawing/2014/main" id="{9EC6524A-CD78-3AC5-81EE-E457D39F445E}"/>
              </a:ext>
            </a:extLst>
          </p:cNvPr>
          <p:cNvSpPr>
            <a:spLocks noGrp="1"/>
          </p:cNvSpPr>
          <p:nvPr>
            <p:ph type="ftr" sz="quarter" idx="11"/>
          </p:nvPr>
        </p:nvSpPr>
        <p:spPr/>
        <p:txBody>
          <a:bodyPr/>
          <a:lstStyle/>
          <a:p>
            <a:r>
              <a:rPr lang="en-GB">
                <a:cs typeface="Arial"/>
              </a:rPr>
              <a:t>MenACWY and teenage 3-in-1 booster resources</a:t>
            </a:r>
            <a:endParaRPr lang="en-GB"/>
          </a:p>
        </p:txBody>
      </p:sp>
      <p:sp>
        <p:nvSpPr>
          <p:cNvPr id="8" name="TextBox 7">
            <a:extLst>
              <a:ext uri="{FF2B5EF4-FFF2-40B4-BE49-F238E27FC236}">
                <a16:creationId xmlns:a16="http://schemas.microsoft.com/office/drawing/2014/main" id="{EAA2E28B-E8E6-980F-664A-9CB7E01A38AC}"/>
              </a:ext>
            </a:extLst>
          </p:cNvPr>
          <p:cNvSpPr txBox="1"/>
          <p:nvPr/>
        </p:nvSpPr>
        <p:spPr>
          <a:xfrm>
            <a:off x="286280" y="1873171"/>
            <a:ext cx="10952480" cy="3693319"/>
          </a:xfrm>
          <a:prstGeom prst="rect">
            <a:avLst/>
          </a:prstGeom>
          <a:noFill/>
        </p:spPr>
        <p:txBody>
          <a:bodyPr wrap="square" lIns="91440" tIns="45720" rIns="91440" bIns="45720" rtlCol="0" anchor="t">
            <a:spAutoFit/>
          </a:bodyPr>
          <a:lstStyle/>
          <a:p>
            <a:endParaRPr lang="en-GB" b="1">
              <a:effectLst/>
              <a:cs typeface="Arial"/>
            </a:endParaRPr>
          </a:p>
          <a:p>
            <a:endParaRPr lang="en-GB">
              <a:cs typeface="Arial"/>
            </a:endParaRPr>
          </a:p>
          <a:p>
            <a:pPr marL="285750" indent="-285750">
              <a:buFont typeface="Arial" panose="020B0604020202020204" pitchFamily="34" charset="0"/>
              <a:buChar char="•"/>
            </a:pPr>
            <a:r>
              <a:rPr lang="en-GB">
                <a:effectLst/>
              </a:rPr>
              <a:t>Enablers and barriers to attending vaccination appointments</a:t>
            </a:r>
            <a:endParaRPr lang="en-GB">
              <a:cs typeface="Arial"/>
            </a:endParaRPr>
          </a:p>
          <a:p>
            <a:pPr marL="285750" indent="-285750">
              <a:buFont typeface="Arial" panose="020B0604020202020204" pitchFamily="34" charset="0"/>
              <a:buChar char="•"/>
            </a:pPr>
            <a:r>
              <a:rPr lang="en-GB">
                <a:effectLst/>
              </a:rPr>
              <a:t>To understand why individuals respond to catch-up offers when they missed or delayed routine appointments</a:t>
            </a:r>
            <a:endParaRPr lang="en-GB">
              <a:cs typeface="Arial"/>
            </a:endParaRPr>
          </a:p>
          <a:p>
            <a:pPr marL="285750" indent="-285750">
              <a:buFont typeface="Arial" panose="020B0604020202020204" pitchFamily="34" charset="0"/>
              <a:buChar char="•"/>
            </a:pPr>
            <a:r>
              <a:rPr lang="en-GB">
                <a:effectLst/>
              </a:rPr>
              <a:t>To identify barriers and enablers to attending routine school age catch-up appointments.</a:t>
            </a:r>
            <a:endParaRPr lang="en-GB">
              <a:effectLst/>
              <a:cs typeface="Arial"/>
            </a:endParaRPr>
          </a:p>
          <a:p>
            <a:pPr marL="285750" indent="-285750">
              <a:buFont typeface="Arial" panose="020B0604020202020204" pitchFamily="34" charset="0"/>
              <a:buChar char="•"/>
            </a:pPr>
            <a:endParaRPr lang="en-GB">
              <a:cs typeface="Arial"/>
            </a:endParaRPr>
          </a:p>
          <a:p>
            <a:r>
              <a:rPr lang="en-GB"/>
              <a:t>VPDP are undertaking some ongoing work to capture parental and teenage insights around</a:t>
            </a:r>
            <a:br>
              <a:rPr lang="en-GB"/>
            </a:br>
            <a:r>
              <a:rPr lang="en-GB"/>
              <a:t>catch-up vaccination, to better understand</a:t>
            </a:r>
          </a:p>
          <a:p>
            <a:endParaRPr lang="en-GB" b="1">
              <a:cs typeface="Arial"/>
            </a:endParaRPr>
          </a:p>
          <a:p>
            <a:r>
              <a:rPr lang="en-GB" b="1"/>
              <a:t>The surveys are intended for parents and teenagers attending for </a:t>
            </a:r>
            <a:r>
              <a:rPr lang="en-GB" b="1" i="1" u="sng"/>
              <a:t>any catch-up vaccination</a:t>
            </a:r>
            <a:r>
              <a:rPr lang="en-GB" b="1"/>
              <a:t>.</a:t>
            </a:r>
            <a:r>
              <a:rPr lang="en-GB"/>
              <a:t> The anonymous surveys can be accessed via QR codes</a:t>
            </a:r>
            <a:endParaRPr lang="en-GB">
              <a:cs typeface="Arial"/>
            </a:endParaRPr>
          </a:p>
          <a:p>
            <a:endParaRPr lang="en-GB">
              <a:solidFill>
                <a:schemeClr val="bg1"/>
              </a:solidFill>
            </a:endParaRPr>
          </a:p>
        </p:txBody>
      </p:sp>
      <p:pic>
        <p:nvPicPr>
          <p:cNvPr id="10" name="Picture 9" descr="A computer with a survey&#10;&#10;AI-generated content may be incorrect.">
            <a:extLst>
              <a:ext uri="{FF2B5EF4-FFF2-40B4-BE49-F238E27FC236}">
                <a16:creationId xmlns:a16="http://schemas.microsoft.com/office/drawing/2014/main" id="{B5884265-AE4C-7C22-2FB6-37650D36320C}"/>
              </a:ext>
            </a:extLst>
          </p:cNvPr>
          <p:cNvPicPr>
            <a:picLocks noChangeAspect="1"/>
          </p:cNvPicPr>
          <p:nvPr/>
        </p:nvPicPr>
        <p:blipFill>
          <a:blip r:embed="rId3"/>
          <a:srcRect l="17306" r="17310"/>
          <a:stretch/>
        </p:blipFill>
        <p:spPr>
          <a:xfrm>
            <a:off x="9658755" y="947841"/>
            <a:ext cx="2010017" cy="1524941"/>
          </a:xfrm>
          <a:prstGeom prst="rect">
            <a:avLst/>
          </a:prstGeom>
        </p:spPr>
      </p:pic>
      <p:sp>
        <p:nvSpPr>
          <p:cNvPr id="13" name="TextBox 12">
            <a:extLst>
              <a:ext uri="{FF2B5EF4-FFF2-40B4-BE49-F238E27FC236}">
                <a16:creationId xmlns:a16="http://schemas.microsoft.com/office/drawing/2014/main" id="{38575D23-2913-D93C-98FA-D50DD00C6564}"/>
              </a:ext>
            </a:extLst>
          </p:cNvPr>
          <p:cNvSpPr txBox="1"/>
          <p:nvPr/>
        </p:nvSpPr>
        <p:spPr>
          <a:xfrm>
            <a:off x="286280" y="274340"/>
            <a:ext cx="11373947" cy="553998"/>
          </a:xfrm>
          <a:prstGeom prst="rect">
            <a:avLst/>
          </a:prstGeom>
          <a:noFill/>
        </p:spPr>
        <p:txBody>
          <a:bodyPr wrap="square" lIns="91440" tIns="45720" rIns="91440" bIns="45720" rtlCol="0" anchor="t">
            <a:spAutoFit/>
          </a:bodyPr>
          <a:lstStyle/>
          <a:p>
            <a:r>
              <a:rPr lang="en-GB" sz="3000" b="1"/>
              <a:t>Call to action – Catch-up vaccination programmes</a:t>
            </a:r>
            <a:endParaRPr lang="en-GB" sz="3000" b="1" err="1">
              <a:solidFill>
                <a:schemeClr val="bg1"/>
              </a:solidFill>
              <a:cs typeface="Arial"/>
            </a:endParaRPr>
          </a:p>
        </p:txBody>
      </p:sp>
      <p:sp>
        <p:nvSpPr>
          <p:cNvPr id="15" name="TextBox 14">
            <a:extLst>
              <a:ext uri="{FF2B5EF4-FFF2-40B4-BE49-F238E27FC236}">
                <a16:creationId xmlns:a16="http://schemas.microsoft.com/office/drawing/2014/main" id="{11742D6F-2783-B199-8ABC-7F1873CAB87C}"/>
              </a:ext>
            </a:extLst>
          </p:cNvPr>
          <p:cNvSpPr txBox="1"/>
          <p:nvPr/>
        </p:nvSpPr>
        <p:spPr>
          <a:xfrm>
            <a:off x="381313" y="1113870"/>
            <a:ext cx="745099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cs typeface="Arial"/>
              </a:rPr>
              <a:t>Insight gathering</a:t>
            </a:r>
            <a:endParaRPr lang="en-GB">
              <a:cs typeface="Arial"/>
            </a:endParaRPr>
          </a:p>
          <a:p>
            <a:endParaRPr lang="en-GB">
              <a:cs typeface="Arial"/>
            </a:endParaRPr>
          </a:p>
          <a:p>
            <a:r>
              <a:rPr lang="en-GB">
                <a:cs typeface="Arial"/>
              </a:rPr>
              <a:t>VPDP would like to capture some parental and teenage insights around planned catch-up vaccination appointments, to better understand:</a:t>
            </a:r>
            <a:endParaRPr lang="en-US"/>
          </a:p>
        </p:txBody>
      </p:sp>
    </p:spTree>
    <p:extLst>
      <p:ext uri="{BB962C8B-B14F-4D97-AF65-F5344CB8AC3E}">
        <p14:creationId xmlns:p14="http://schemas.microsoft.com/office/powerpoint/2010/main" val="2607630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160EF-6108-7D24-C5A2-77CACEC3F160}"/>
              </a:ext>
            </a:extLst>
          </p:cNvPr>
          <p:cNvSpPr txBox="1"/>
          <p:nvPr/>
        </p:nvSpPr>
        <p:spPr>
          <a:xfrm>
            <a:off x="286280" y="1380864"/>
            <a:ext cx="9050760" cy="769441"/>
          </a:xfrm>
          <a:prstGeom prst="rect">
            <a:avLst/>
          </a:prstGeom>
          <a:noFill/>
        </p:spPr>
        <p:txBody>
          <a:bodyPr wrap="square" lIns="91440" tIns="45720" rIns="91440" bIns="45720" rtlCol="0" anchor="t">
            <a:spAutoFit/>
          </a:bodyPr>
          <a:lstStyle/>
          <a:p>
            <a:r>
              <a:rPr lang="en-GB" sz="4400">
                <a:solidFill>
                  <a:schemeClr val="bg1"/>
                </a:solidFill>
              </a:rPr>
              <a:t>Catch-up vaccination: Resources</a:t>
            </a:r>
          </a:p>
        </p:txBody>
      </p:sp>
      <p:sp>
        <p:nvSpPr>
          <p:cNvPr id="14" name="TextBox 13">
            <a:extLst>
              <a:ext uri="{FF2B5EF4-FFF2-40B4-BE49-F238E27FC236}">
                <a16:creationId xmlns:a16="http://schemas.microsoft.com/office/drawing/2014/main" id="{2A5BAA1A-A4E8-7367-0FBF-45C1D7AEEF67}"/>
              </a:ext>
            </a:extLst>
          </p:cNvPr>
          <p:cNvSpPr txBox="1"/>
          <p:nvPr/>
        </p:nvSpPr>
        <p:spPr>
          <a:xfrm>
            <a:off x="286280" y="3577573"/>
            <a:ext cx="11619440" cy="2308324"/>
          </a:xfrm>
          <a:prstGeom prst="rect">
            <a:avLst/>
          </a:prstGeom>
          <a:solidFill>
            <a:schemeClr val="bg1"/>
          </a:solidFill>
          <a:ln w="28575">
            <a:solidFill>
              <a:srgbClr val="29B8CE"/>
            </a:solidFill>
          </a:ln>
        </p:spPr>
        <p:txBody>
          <a:bodyPr wrap="square" rtlCol="0">
            <a:spAutoFit/>
          </a:bodyPr>
          <a:lstStyle/>
          <a:p>
            <a:r>
              <a:rPr lang="en-GB" b="1" u="sng">
                <a:solidFill>
                  <a:srgbClr val="002060"/>
                </a:solidFill>
                <a:effectLst/>
              </a:rPr>
              <a:t>Suggested use of the resources</a:t>
            </a:r>
            <a:endParaRPr lang="en-GB">
              <a:solidFill>
                <a:srgbClr val="002060"/>
              </a:solidFill>
            </a:endParaRPr>
          </a:p>
          <a:p>
            <a:pPr marL="285750" indent="-285750">
              <a:buFont typeface="Arial" panose="020B0604020202020204" pitchFamily="34" charset="0"/>
              <a:buChar char="•"/>
            </a:pPr>
            <a:r>
              <a:rPr lang="en-GB">
                <a:solidFill>
                  <a:srgbClr val="002060"/>
                </a:solidFill>
                <a:effectLst/>
              </a:rPr>
              <a:t>Place posters in waiting areas before vaccination (survey can be completed before vaccine is given)</a:t>
            </a:r>
            <a:endParaRPr lang="en-GB">
              <a:solidFill>
                <a:srgbClr val="002060"/>
              </a:solidFill>
            </a:endParaRPr>
          </a:p>
          <a:p>
            <a:pPr marL="285750" indent="-285750">
              <a:buFont typeface="Arial" panose="020B0604020202020204" pitchFamily="34" charset="0"/>
              <a:buChar char="•"/>
            </a:pPr>
            <a:r>
              <a:rPr lang="en-GB">
                <a:solidFill>
                  <a:srgbClr val="002060"/>
                </a:solidFill>
                <a:effectLst/>
              </a:rPr>
              <a:t>Print postcards to give to parents/ teenager</a:t>
            </a:r>
            <a:endParaRPr lang="en-GB">
              <a:solidFill>
                <a:srgbClr val="002060"/>
              </a:solidFill>
            </a:endParaRPr>
          </a:p>
          <a:p>
            <a:pPr marL="285750" indent="-285750">
              <a:buFont typeface="Arial" panose="020B0604020202020204" pitchFamily="34" charset="0"/>
              <a:buChar char="•"/>
            </a:pPr>
            <a:r>
              <a:rPr lang="en-GB">
                <a:solidFill>
                  <a:srgbClr val="002060"/>
                </a:solidFill>
                <a:effectLst/>
              </a:rPr>
              <a:t>Display poster in any post immunisation waiting area.</a:t>
            </a:r>
            <a:endParaRPr lang="en-GB">
              <a:solidFill>
                <a:srgbClr val="002060"/>
              </a:solidFill>
            </a:endParaRPr>
          </a:p>
          <a:p>
            <a:pPr marL="285750" indent="-285750">
              <a:buFont typeface="Arial" panose="020B0604020202020204" pitchFamily="34" charset="0"/>
              <a:buChar char="•"/>
            </a:pPr>
            <a:r>
              <a:rPr lang="en-GB">
                <a:solidFill>
                  <a:srgbClr val="002060"/>
                </a:solidFill>
                <a:effectLst/>
              </a:rPr>
              <a:t>Immunisation teams may facilitate use of digital equipment / tablets to allow those without IT access to complete form at their appointment.</a:t>
            </a:r>
            <a:endParaRPr lang="en-GB">
              <a:solidFill>
                <a:srgbClr val="002060"/>
              </a:solidFill>
            </a:endParaRPr>
          </a:p>
          <a:p>
            <a:pPr marL="285750" indent="-285750">
              <a:buFont typeface="Arial" panose="020B0604020202020204" pitchFamily="34" charset="0"/>
              <a:buChar char="•"/>
            </a:pPr>
            <a:r>
              <a:rPr lang="en-GB">
                <a:solidFill>
                  <a:srgbClr val="002060"/>
                </a:solidFill>
                <a:effectLst/>
              </a:rPr>
              <a:t>Immunisation teams may wish to support families to complete survey at the appointment by completing the survey with them.</a:t>
            </a:r>
            <a:endParaRPr lang="en-GB">
              <a:solidFill>
                <a:srgbClr val="002060"/>
              </a:solidFill>
            </a:endParaRPr>
          </a:p>
        </p:txBody>
      </p:sp>
      <p:sp>
        <p:nvSpPr>
          <p:cNvPr id="5" name="Title 4">
            <a:extLst>
              <a:ext uri="{FF2B5EF4-FFF2-40B4-BE49-F238E27FC236}">
                <a16:creationId xmlns:a16="http://schemas.microsoft.com/office/drawing/2014/main" id="{1F229D58-7CBB-6886-C90C-37F1F8B82644}"/>
              </a:ext>
            </a:extLst>
          </p:cNvPr>
          <p:cNvSpPr>
            <a:spLocks noGrp="1"/>
          </p:cNvSpPr>
          <p:nvPr>
            <p:ph type="title"/>
          </p:nvPr>
        </p:nvSpPr>
        <p:spPr>
          <a:xfrm>
            <a:off x="442784" y="311660"/>
            <a:ext cx="10515600" cy="1325563"/>
          </a:xfrm>
        </p:spPr>
        <p:txBody>
          <a:bodyPr/>
          <a:lstStyle/>
          <a:p>
            <a:r>
              <a:rPr lang="en-GB" sz="2600" b="1"/>
              <a:t>Catch-up vaccination: Resources</a:t>
            </a:r>
            <a:br>
              <a:rPr lang="en-GB"/>
            </a:br>
            <a:endParaRPr lang="en-GB"/>
          </a:p>
        </p:txBody>
      </p:sp>
      <p:sp>
        <p:nvSpPr>
          <p:cNvPr id="6" name="Content Placeholder 5">
            <a:extLst>
              <a:ext uri="{FF2B5EF4-FFF2-40B4-BE49-F238E27FC236}">
                <a16:creationId xmlns:a16="http://schemas.microsoft.com/office/drawing/2014/main" id="{04F9D862-3164-D0C1-D892-BC8067C1BBF6}"/>
              </a:ext>
            </a:extLst>
          </p:cNvPr>
          <p:cNvSpPr>
            <a:spLocks noGrp="1"/>
          </p:cNvSpPr>
          <p:nvPr>
            <p:ph idx="1"/>
          </p:nvPr>
        </p:nvSpPr>
        <p:spPr>
          <a:xfrm>
            <a:off x="286280" y="1253331"/>
            <a:ext cx="8194589" cy="4351338"/>
          </a:xfrm>
        </p:spPr>
        <p:txBody>
          <a:bodyPr/>
          <a:lstStyle/>
          <a:p>
            <a:pPr marL="0" indent="0">
              <a:buNone/>
            </a:pPr>
            <a:r>
              <a:rPr lang="en-GB" sz="1800"/>
              <a:t>VPDP co-designed and launched:</a:t>
            </a:r>
          </a:p>
          <a:p>
            <a:r>
              <a:rPr lang="en-GB" sz="1800"/>
              <a:t>Poster </a:t>
            </a:r>
          </a:p>
          <a:p>
            <a:r>
              <a:rPr lang="en-GB" sz="1800"/>
              <a:t>Postcards to facilitate sharing of the survey QR codes</a:t>
            </a:r>
          </a:p>
          <a:p>
            <a:endParaRPr lang="en-GB" sz="1800"/>
          </a:p>
          <a:p>
            <a:r>
              <a:rPr lang="en-GB" sz="1800"/>
              <a:t>Available for ordering and local printing from the PHW web shop: </a:t>
            </a:r>
            <a:r>
              <a:rPr lang="en-GB" sz="1800">
                <a:solidFill>
                  <a:schemeClr val="bg1"/>
                </a:solidFill>
                <a:ea typeface="+mn-lt"/>
                <a:cs typeface="+mn-lt"/>
                <a:hlinkClick r:id="rId2"/>
              </a:rPr>
              <a:t>PHW Products - Public Health Wales</a:t>
            </a:r>
            <a:endParaRPr lang="en-GB" sz="1800"/>
          </a:p>
          <a:p>
            <a:endParaRPr lang="en-GB"/>
          </a:p>
          <a:p>
            <a:endParaRPr lang="en-GB"/>
          </a:p>
        </p:txBody>
      </p:sp>
      <p:sp>
        <p:nvSpPr>
          <p:cNvPr id="7" name="Footer Placeholder 5">
            <a:extLst>
              <a:ext uri="{FF2B5EF4-FFF2-40B4-BE49-F238E27FC236}">
                <a16:creationId xmlns:a16="http://schemas.microsoft.com/office/drawing/2014/main" id="{507F02D2-96A3-C917-8435-1187DC32C68F}"/>
              </a:ext>
            </a:extLst>
          </p:cNvPr>
          <p:cNvSpPr>
            <a:spLocks noGrp="1"/>
          </p:cNvSpPr>
          <p:nvPr>
            <p:ph type="ftr" sz="quarter" idx="11"/>
          </p:nvPr>
        </p:nvSpPr>
        <p:spPr>
          <a:xfrm>
            <a:off x="838200" y="6356350"/>
            <a:ext cx="7315200" cy="365125"/>
          </a:xfrm>
        </p:spPr>
        <p:txBody>
          <a:bodyPr/>
          <a:lstStyle/>
          <a:p>
            <a:r>
              <a:rPr lang="en-GB">
                <a:cs typeface="Arial"/>
              </a:rPr>
              <a:t>MenACWY and teenage 3-in-1 booster resources</a:t>
            </a:r>
            <a:endParaRPr lang="en-GB"/>
          </a:p>
        </p:txBody>
      </p:sp>
      <p:pic>
        <p:nvPicPr>
          <p:cNvPr id="4" name="Picture 3">
            <a:extLst>
              <a:ext uri="{FF2B5EF4-FFF2-40B4-BE49-F238E27FC236}">
                <a16:creationId xmlns:a16="http://schemas.microsoft.com/office/drawing/2014/main" id="{4F5ECC93-29FC-70DA-FA5B-4007811D3054}"/>
              </a:ext>
            </a:extLst>
          </p:cNvPr>
          <p:cNvPicPr>
            <a:picLocks noChangeAspect="1"/>
          </p:cNvPicPr>
          <p:nvPr/>
        </p:nvPicPr>
        <p:blipFill>
          <a:blip r:embed="rId3"/>
          <a:stretch>
            <a:fillRect/>
          </a:stretch>
        </p:blipFill>
        <p:spPr>
          <a:xfrm>
            <a:off x="8356958" y="264092"/>
            <a:ext cx="3392258" cy="2411731"/>
          </a:xfrm>
          <a:prstGeom prst="rect">
            <a:avLst/>
          </a:prstGeom>
        </p:spPr>
      </p:pic>
    </p:spTree>
    <p:extLst>
      <p:ext uri="{BB962C8B-B14F-4D97-AF65-F5344CB8AC3E}">
        <p14:creationId xmlns:p14="http://schemas.microsoft.com/office/powerpoint/2010/main" val="4175178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6DAED-0752-CA7B-B507-89CA69D3BA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1C6361-0F3F-9486-D9B9-98D064C571E8}"/>
              </a:ext>
            </a:extLst>
          </p:cNvPr>
          <p:cNvSpPr>
            <a:spLocks noGrp="1"/>
          </p:cNvSpPr>
          <p:nvPr>
            <p:ph type="title"/>
          </p:nvPr>
        </p:nvSpPr>
        <p:spPr>
          <a:xfrm>
            <a:off x="376237" y="274162"/>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6" name="Footer Placeholder 5">
            <a:extLst>
              <a:ext uri="{FF2B5EF4-FFF2-40B4-BE49-F238E27FC236}">
                <a16:creationId xmlns:a16="http://schemas.microsoft.com/office/drawing/2014/main" id="{D9000946-4B5C-E8D0-4AF5-EFE611EB05E7}"/>
              </a:ext>
            </a:extLst>
          </p:cNvPr>
          <p:cNvSpPr>
            <a:spLocks noGrp="1"/>
          </p:cNvSpPr>
          <p:nvPr>
            <p:ph type="ftr" sz="quarter" idx="11"/>
          </p:nvPr>
        </p:nvSpPr>
        <p:spPr/>
        <p:txBody>
          <a:bodyPr/>
          <a:lstStyle/>
          <a:p>
            <a:r>
              <a:rPr lang="en-GB">
                <a:cs typeface="Arial"/>
              </a:rPr>
              <a:t>MenACWY and teenage 3-in-1 booster resources</a:t>
            </a:r>
            <a:endParaRPr lang="en-GB"/>
          </a:p>
        </p:txBody>
      </p:sp>
      <p:sp>
        <p:nvSpPr>
          <p:cNvPr id="5" name="TextBox 4">
            <a:extLst>
              <a:ext uri="{FF2B5EF4-FFF2-40B4-BE49-F238E27FC236}">
                <a16:creationId xmlns:a16="http://schemas.microsoft.com/office/drawing/2014/main" id="{76AAE690-5F2D-1E43-CFDD-9A299CA76B7E}"/>
              </a:ext>
            </a:extLst>
          </p:cNvPr>
          <p:cNvSpPr txBox="1"/>
          <p:nvPr/>
        </p:nvSpPr>
        <p:spPr>
          <a:xfrm>
            <a:off x="292100" y="280048"/>
            <a:ext cx="6527799"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600" b="1">
                <a:cs typeface="Arial"/>
              </a:rPr>
              <a:t>Resource proofs </a:t>
            </a:r>
          </a:p>
        </p:txBody>
      </p:sp>
      <p:sp>
        <p:nvSpPr>
          <p:cNvPr id="3" name="TextBox 2">
            <a:extLst>
              <a:ext uri="{FF2B5EF4-FFF2-40B4-BE49-F238E27FC236}">
                <a16:creationId xmlns:a16="http://schemas.microsoft.com/office/drawing/2014/main" id="{D979850D-158E-84B5-E799-ADF1C14A35E9}"/>
              </a:ext>
            </a:extLst>
          </p:cNvPr>
          <p:cNvSpPr txBox="1"/>
          <p:nvPr/>
        </p:nvSpPr>
        <p:spPr>
          <a:xfrm>
            <a:off x="2328589" y="1260701"/>
            <a:ext cx="1600844" cy="369332"/>
          </a:xfrm>
          <a:prstGeom prst="rect">
            <a:avLst/>
          </a:prstGeom>
          <a:noFill/>
          <a:ln>
            <a:solidFill>
              <a:srgbClr val="002060"/>
            </a:solidFill>
          </a:ln>
        </p:spPr>
        <p:txBody>
          <a:bodyPr wrap="square" rtlCol="0">
            <a:spAutoFit/>
          </a:bodyPr>
          <a:lstStyle/>
          <a:p>
            <a:r>
              <a:rPr lang="en-GB"/>
              <a:t>Poster</a:t>
            </a:r>
          </a:p>
        </p:txBody>
      </p:sp>
      <p:sp>
        <p:nvSpPr>
          <p:cNvPr id="7" name="TextBox 6">
            <a:extLst>
              <a:ext uri="{FF2B5EF4-FFF2-40B4-BE49-F238E27FC236}">
                <a16:creationId xmlns:a16="http://schemas.microsoft.com/office/drawing/2014/main" id="{69E5F5FA-9B1A-2D21-7448-76EAFC7C32A2}"/>
              </a:ext>
            </a:extLst>
          </p:cNvPr>
          <p:cNvSpPr txBox="1"/>
          <p:nvPr/>
        </p:nvSpPr>
        <p:spPr>
          <a:xfrm>
            <a:off x="8506401" y="1445367"/>
            <a:ext cx="1600844" cy="369332"/>
          </a:xfrm>
          <a:prstGeom prst="rect">
            <a:avLst/>
          </a:prstGeom>
          <a:noFill/>
          <a:ln>
            <a:solidFill>
              <a:srgbClr val="002060"/>
            </a:solidFill>
          </a:ln>
        </p:spPr>
        <p:txBody>
          <a:bodyPr wrap="square" rtlCol="0">
            <a:spAutoFit/>
          </a:bodyPr>
          <a:lstStyle/>
          <a:p>
            <a:r>
              <a:rPr lang="en-GB"/>
              <a:t>Postcard</a:t>
            </a:r>
          </a:p>
        </p:txBody>
      </p:sp>
      <p:pic>
        <p:nvPicPr>
          <p:cNvPr id="10" name="Picture 9">
            <a:extLst>
              <a:ext uri="{FF2B5EF4-FFF2-40B4-BE49-F238E27FC236}">
                <a16:creationId xmlns:a16="http://schemas.microsoft.com/office/drawing/2014/main" id="{1A779309-CC25-CD5B-C0EC-9127FF01C553}"/>
              </a:ext>
            </a:extLst>
          </p:cNvPr>
          <p:cNvPicPr>
            <a:picLocks noChangeAspect="1"/>
          </p:cNvPicPr>
          <p:nvPr/>
        </p:nvPicPr>
        <p:blipFill>
          <a:blip r:embed="rId3"/>
          <a:stretch>
            <a:fillRect/>
          </a:stretch>
        </p:blipFill>
        <p:spPr>
          <a:xfrm>
            <a:off x="6819899" y="2058077"/>
            <a:ext cx="4574332" cy="3252128"/>
          </a:xfrm>
          <a:prstGeom prst="rect">
            <a:avLst/>
          </a:prstGeom>
        </p:spPr>
      </p:pic>
      <p:pic>
        <p:nvPicPr>
          <p:cNvPr id="12" name="Picture 11">
            <a:extLst>
              <a:ext uri="{FF2B5EF4-FFF2-40B4-BE49-F238E27FC236}">
                <a16:creationId xmlns:a16="http://schemas.microsoft.com/office/drawing/2014/main" id="{A32E44D2-39E2-AD1C-8586-5F49D0351018}"/>
              </a:ext>
            </a:extLst>
          </p:cNvPr>
          <p:cNvPicPr>
            <a:picLocks noChangeAspect="1"/>
          </p:cNvPicPr>
          <p:nvPr/>
        </p:nvPicPr>
        <p:blipFill>
          <a:blip r:embed="rId4"/>
          <a:stretch>
            <a:fillRect/>
          </a:stretch>
        </p:blipFill>
        <p:spPr>
          <a:xfrm>
            <a:off x="292100" y="1814699"/>
            <a:ext cx="5673822" cy="4007622"/>
          </a:xfrm>
          <a:prstGeom prst="rect">
            <a:avLst/>
          </a:prstGeom>
        </p:spPr>
      </p:pic>
    </p:spTree>
    <p:extLst>
      <p:ext uri="{BB962C8B-B14F-4D97-AF65-F5344CB8AC3E}">
        <p14:creationId xmlns:p14="http://schemas.microsoft.com/office/powerpoint/2010/main" val="3823590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E0219-F47C-D889-B394-ACB763967BBA}"/>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55A0F939-D17A-BCC7-1850-7EA99751BF81}"/>
              </a:ext>
            </a:extLst>
          </p:cNvPr>
          <p:cNvSpPr/>
          <p:nvPr/>
        </p:nvSpPr>
        <p:spPr>
          <a:xfrm>
            <a:off x="6091975" y="787400"/>
            <a:ext cx="5930899" cy="5270500"/>
          </a:xfrm>
          <a:prstGeom prst="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13E059C-7BD9-17B1-804D-4C451166D469}"/>
              </a:ext>
            </a:extLst>
          </p:cNvPr>
          <p:cNvSpPr/>
          <p:nvPr/>
        </p:nvSpPr>
        <p:spPr>
          <a:xfrm>
            <a:off x="203199" y="787400"/>
            <a:ext cx="5681634" cy="5270500"/>
          </a:xfrm>
          <a:prstGeom prst="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271675-CFA9-C9AA-90B6-23D3F473057F}"/>
              </a:ext>
            </a:extLst>
          </p:cNvPr>
          <p:cNvSpPr>
            <a:spLocks noGrp="1"/>
          </p:cNvSpPr>
          <p:nvPr>
            <p:ph type="title"/>
          </p:nvPr>
        </p:nvSpPr>
        <p:spPr>
          <a:xfrm>
            <a:off x="376237" y="274162"/>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6" name="Footer Placeholder 5">
            <a:extLst>
              <a:ext uri="{FF2B5EF4-FFF2-40B4-BE49-F238E27FC236}">
                <a16:creationId xmlns:a16="http://schemas.microsoft.com/office/drawing/2014/main" id="{638191A5-BE30-E9BA-6C3E-3A99F8470773}"/>
              </a:ext>
            </a:extLst>
          </p:cNvPr>
          <p:cNvSpPr>
            <a:spLocks noGrp="1"/>
          </p:cNvSpPr>
          <p:nvPr>
            <p:ph type="ftr" sz="quarter" idx="11"/>
          </p:nvPr>
        </p:nvSpPr>
        <p:spPr/>
        <p:txBody>
          <a:bodyPr/>
          <a:lstStyle/>
          <a:p>
            <a:r>
              <a:rPr lang="en-GB">
                <a:cs typeface="Arial"/>
              </a:rPr>
              <a:t>MenACWY and teenage 3-in-1 booster resources</a:t>
            </a:r>
            <a:endParaRPr lang="en-GB"/>
          </a:p>
        </p:txBody>
      </p:sp>
      <p:sp>
        <p:nvSpPr>
          <p:cNvPr id="5" name="TextBox 4">
            <a:extLst>
              <a:ext uri="{FF2B5EF4-FFF2-40B4-BE49-F238E27FC236}">
                <a16:creationId xmlns:a16="http://schemas.microsoft.com/office/drawing/2014/main" id="{9EA637A3-9AEE-7163-6F40-E26119A27CFC}"/>
              </a:ext>
            </a:extLst>
          </p:cNvPr>
          <p:cNvSpPr txBox="1"/>
          <p:nvPr/>
        </p:nvSpPr>
        <p:spPr>
          <a:xfrm>
            <a:off x="292100" y="177799"/>
            <a:ext cx="6527799"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600" b="1">
                <a:cs typeface="Arial"/>
              </a:rPr>
              <a:t>QR codes and links </a:t>
            </a:r>
          </a:p>
        </p:txBody>
      </p:sp>
      <p:grpSp>
        <p:nvGrpSpPr>
          <p:cNvPr id="3" name="Group 2">
            <a:extLst>
              <a:ext uri="{FF2B5EF4-FFF2-40B4-BE49-F238E27FC236}">
                <a16:creationId xmlns:a16="http://schemas.microsoft.com/office/drawing/2014/main" id="{1E5B8A0B-7BD2-1E8F-A743-ADF93717AB3E}"/>
              </a:ext>
            </a:extLst>
          </p:cNvPr>
          <p:cNvGrpSpPr/>
          <p:nvPr/>
        </p:nvGrpSpPr>
        <p:grpSpPr>
          <a:xfrm>
            <a:off x="512591" y="1141114"/>
            <a:ext cx="1577340" cy="2203450"/>
            <a:chOff x="0" y="0"/>
            <a:chExt cx="2451652" cy="3233531"/>
          </a:xfrm>
        </p:grpSpPr>
        <p:sp>
          <p:nvSpPr>
            <p:cNvPr id="4" name="Rectangle: Rounded Corners 3">
              <a:extLst>
                <a:ext uri="{FF2B5EF4-FFF2-40B4-BE49-F238E27FC236}">
                  <a16:creationId xmlns:a16="http://schemas.microsoft.com/office/drawing/2014/main" id="{BE1400D1-68D5-09EC-C73B-6DA34699CF53}"/>
                </a:ext>
              </a:extLst>
            </p:cNvPr>
            <p:cNvSpPr>
              <a:spLocks/>
            </p:cNvSpPr>
            <p:nvPr/>
          </p:nvSpPr>
          <p:spPr>
            <a:xfrm>
              <a:off x="0" y="0"/>
              <a:ext cx="2451652" cy="3233531"/>
            </a:xfrm>
            <a:prstGeom prst="roundRect">
              <a:avLst/>
            </a:prstGeom>
            <a:noFill/>
            <a:ln w="381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Aptos" panose="02110004020202020204"/>
                <a:ea typeface="+mn-ea"/>
                <a:cs typeface="+mn-cs"/>
              </a:endParaRPr>
            </a:p>
          </p:txBody>
        </p:sp>
        <p:sp>
          <p:nvSpPr>
            <p:cNvPr id="7" name="TextBox 10">
              <a:extLst>
                <a:ext uri="{FF2B5EF4-FFF2-40B4-BE49-F238E27FC236}">
                  <a16:creationId xmlns:a16="http://schemas.microsoft.com/office/drawing/2014/main" id="{898C8E11-8CAD-91A6-5A39-1ED050BAECF1}"/>
                </a:ext>
              </a:extLst>
            </p:cNvPr>
            <p:cNvSpPr txBox="1">
              <a:spLocks/>
            </p:cNvSpPr>
            <p:nvPr/>
          </p:nvSpPr>
          <p:spPr>
            <a:xfrm>
              <a:off x="137871" y="2039743"/>
              <a:ext cx="2162409" cy="952290"/>
            </a:xfrm>
            <a:prstGeom prst="rect">
              <a:avLst/>
            </a:prstGeom>
            <a:noFill/>
          </p:spPr>
          <p:txBody>
            <a:bodyPr wrap="square" lIns="91440" tIns="45720" rIns="91440" bIns="45720" rtlCol="0" anchor="t">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Sganiwch</a:t>
              </a: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fi </a:t>
              </a: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i</a:t>
              </a: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fynd</a:t>
              </a: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i'r</a:t>
              </a: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arolwg</a:t>
              </a: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Pobl</a:t>
              </a: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r>
                <a:rPr kumimoji="0" lang="en-GB" sz="1100" b="1" i="0" u="none" strike="noStrike" kern="100" cap="none" spc="0" normalizeH="0" baseline="0" noProof="0" err="1">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Ifanc</a:t>
              </a:r>
              <a:endPar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grpSp>
      <p:pic>
        <p:nvPicPr>
          <p:cNvPr id="9" name="Picture 8" descr="A qr code on a white background&#10;&#10;AI-generated content may be incorrect.">
            <a:extLst>
              <a:ext uri="{FF2B5EF4-FFF2-40B4-BE49-F238E27FC236}">
                <a16:creationId xmlns:a16="http://schemas.microsoft.com/office/drawing/2014/main" id="{55DEA0B6-E464-A3B0-7B8D-FAEBEF71A12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9703" y="1297644"/>
            <a:ext cx="1154430" cy="1154430"/>
          </a:xfrm>
          <a:prstGeom prst="rect">
            <a:avLst/>
          </a:prstGeom>
          <a:noFill/>
          <a:ln w="19050">
            <a:solidFill>
              <a:schemeClr val="accent6"/>
            </a:solidFill>
          </a:ln>
        </p:spPr>
      </p:pic>
      <p:sp>
        <p:nvSpPr>
          <p:cNvPr id="11" name="Rectangle: Rounded Corners 10">
            <a:extLst>
              <a:ext uri="{FF2B5EF4-FFF2-40B4-BE49-F238E27FC236}">
                <a16:creationId xmlns:a16="http://schemas.microsoft.com/office/drawing/2014/main" id="{A96D87B4-8CE5-D0B0-67D9-F9BC481950CB}"/>
              </a:ext>
            </a:extLst>
          </p:cNvPr>
          <p:cNvSpPr/>
          <p:nvPr/>
        </p:nvSpPr>
        <p:spPr>
          <a:xfrm>
            <a:off x="2320050" y="1764684"/>
            <a:ext cx="3303905" cy="956310"/>
          </a:xfrm>
          <a:prstGeom prst="roundRect">
            <a:avLst/>
          </a:prstGeom>
          <a:solidFill>
            <a:schemeClr val="bg1"/>
          </a:solidFill>
          <a:ln w="317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GB" sz="1100" kern="100">
                <a:effectLst/>
                <a:ea typeface="Aptos" panose="020B0004020202020204" pitchFamily="34" charset="0"/>
                <a:cs typeface="Times New Roman" panose="02020603050405020304" pitchFamily="18" charset="0"/>
              </a:rPr>
              <a:t> </a:t>
            </a:r>
          </a:p>
        </p:txBody>
      </p:sp>
      <p:sp>
        <p:nvSpPr>
          <p:cNvPr id="12" name="Text Box 2">
            <a:extLst>
              <a:ext uri="{FF2B5EF4-FFF2-40B4-BE49-F238E27FC236}">
                <a16:creationId xmlns:a16="http://schemas.microsoft.com/office/drawing/2014/main" id="{BD0BC75F-C61D-DE66-C09E-56E503720BE0}"/>
              </a:ext>
            </a:extLst>
          </p:cNvPr>
          <p:cNvSpPr txBox="1"/>
          <p:nvPr/>
        </p:nvSpPr>
        <p:spPr>
          <a:xfrm>
            <a:off x="2551012" y="1887765"/>
            <a:ext cx="2872740" cy="75692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buNone/>
            </a:pP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Clicwch</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fi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i</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fynd</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I’r</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arolwg</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Pobl</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Ifanc</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a:t>
            </a:r>
          </a:p>
          <a:p>
            <a:pPr algn="ctr">
              <a:lnSpc>
                <a:spcPct val="107000"/>
              </a:lnSpc>
              <a:spcAft>
                <a:spcPts val="800"/>
              </a:spcAft>
            </a:pPr>
            <a:r>
              <a:rPr lang="en-GB" sz="11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4"/>
              </a:rPr>
              <a:t>https://ex.civicamysay.co.uk/EjHdC0xRaHP</a:t>
            </a:r>
            <a:r>
              <a:rPr lang="en-GB" sz="1100" kern="100">
                <a:effectLst/>
                <a:latin typeface="Aptos" panose="020B0004020202020204" pitchFamily="34" charset="0"/>
                <a:ea typeface="Aptos" panose="020B0004020202020204" pitchFamily="34" charset="0"/>
                <a:cs typeface="Times New Roman" panose="02020603050405020304" pitchFamily="18" charset="0"/>
              </a:rPr>
              <a:t> </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Seasneg</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yn</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unig</a:t>
            </a:r>
            <a:r>
              <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a:t>
            </a:r>
          </a:p>
        </p:txBody>
      </p:sp>
      <p:grpSp>
        <p:nvGrpSpPr>
          <p:cNvPr id="13" name="Group 12">
            <a:extLst>
              <a:ext uri="{FF2B5EF4-FFF2-40B4-BE49-F238E27FC236}">
                <a16:creationId xmlns:a16="http://schemas.microsoft.com/office/drawing/2014/main" id="{13BF34A3-92E1-57BA-356B-FD862F954802}"/>
              </a:ext>
            </a:extLst>
          </p:cNvPr>
          <p:cNvGrpSpPr/>
          <p:nvPr/>
        </p:nvGrpSpPr>
        <p:grpSpPr>
          <a:xfrm>
            <a:off x="458245" y="3481348"/>
            <a:ext cx="1638935" cy="2416175"/>
            <a:chOff x="0" y="0"/>
            <a:chExt cx="2493784" cy="3233531"/>
          </a:xfrm>
        </p:grpSpPr>
        <p:sp>
          <p:nvSpPr>
            <p:cNvPr id="14" name="Rectangle: Rounded Corners 13">
              <a:extLst>
                <a:ext uri="{FF2B5EF4-FFF2-40B4-BE49-F238E27FC236}">
                  <a16:creationId xmlns:a16="http://schemas.microsoft.com/office/drawing/2014/main" id="{DF06C5C4-95E9-8E11-E14B-FEB3D79C617B}"/>
                </a:ext>
              </a:extLst>
            </p:cNvPr>
            <p:cNvSpPr>
              <a:spLocks/>
            </p:cNvSpPr>
            <p:nvPr/>
          </p:nvSpPr>
          <p:spPr>
            <a:xfrm>
              <a:off x="0" y="0"/>
              <a:ext cx="2451652" cy="3233531"/>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accent6"/>
                </a:solidFill>
              </a:endParaRPr>
            </a:p>
          </p:txBody>
        </p:sp>
        <p:sp>
          <p:nvSpPr>
            <p:cNvPr id="15" name="TextBox 10">
              <a:extLst>
                <a:ext uri="{FF2B5EF4-FFF2-40B4-BE49-F238E27FC236}">
                  <a16:creationId xmlns:a16="http://schemas.microsoft.com/office/drawing/2014/main" id="{91F52E80-FE9F-FAC3-09AC-C537B8CAACC1}"/>
                </a:ext>
              </a:extLst>
            </p:cNvPr>
            <p:cNvSpPr txBox="1">
              <a:spLocks/>
            </p:cNvSpPr>
            <p:nvPr/>
          </p:nvSpPr>
          <p:spPr>
            <a:xfrm>
              <a:off x="46" y="2009377"/>
              <a:ext cx="2493738" cy="896306"/>
            </a:xfrm>
            <a:prstGeom prst="rect">
              <a:avLst/>
            </a:prstGeom>
            <a:noFill/>
          </p:spPr>
          <p:txBody>
            <a:bodyPr wrap="square" lIns="91440" tIns="45720" rIns="91440" bIns="45720" rtlCol="0" anchor="t">
              <a:noAutofit/>
            </a:bodyPr>
            <a:lstStyle/>
            <a:p>
              <a:pPr algn="ctr">
                <a:lnSpc>
                  <a:spcPct val="107000"/>
                </a:lnSpc>
                <a:spcAft>
                  <a:spcPts val="800"/>
                </a:spcAft>
                <a:buNone/>
              </a:pP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Sganiwch</a:t>
              </a: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fi </a:t>
              </a: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i</a:t>
              </a: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fynd</a:t>
              </a: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i'r</a:t>
              </a: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arolwg</a:t>
              </a: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Rhiant</a:t>
              </a: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a:t>
              </a:r>
              <a:r>
                <a:rPr lang="en-GB" sz="1100" b="1" kern="100" err="1">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Gwarcheidwad</a:t>
              </a:r>
              <a:endPar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b="1"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rPr>
                <a:t> </a:t>
              </a:r>
              <a:endParaRPr lang="en-GB" sz="1100" kern="100">
                <a:solidFill>
                  <a:schemeClr val="accent6"/>
                </a:solidFill>
                <a:effectLst/>
                <a:latin typeface="Aptos" panose="020B0004020202020204" pitchFamily="34" charset="0"/>
                <a:ea typeface="Aptos" panose="020B0004020202020204" pitchFamily="34" charset="0"/>
                <a:cs typeface="Times New Roman" panose="02020603050405020304" pitchFamily="18" charset="0"/>
              </a:endParaRPr>
            </a:p>
          </p:txBody>
        </p:sp>
      </p:grpSp>
      <p:pic>
        <p:nvPicPr>
          <p:cNvPr id="16" name="Picture 15" descr="A qr code on a white background&#10;&#10;AI-generated content may be incorrect.">
            <a:extLst>
              <a:ext uri="{FF2B5EF4-FFF2-40B4-BE49-F238E27FC236}">
                <a16:creationId xmlns:a16="http://schemas.microsoft.com/office/drawing/2014/main" id="{C83F6DFE-60C1-06CC-22D5-302A92F8521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0017" y="3652221"/>
            <a:ext cx="1193800" cy="1193800"/>
          </a:xfrm>
          <a:prstGeom prst="rect">
            <a:avLst/>
          </a:prstGeom>
          <a:noFill/>
          <a:ln w="19050">
            <a:solidFill>
              <a:schemeClr val="accent6"/>
            </a:solidFill>
          </a:ln>
        </p:spPr>
      </p:pic>
      <p:sp>
        <p:nvSpPr>
          <p:cNvPr id="17" name="Rectangle: Rounded Corners 16">
            <a:extLst>
              <a:ext uri="{FF2B5EF4-FFF2-40B4-BE49-F238E27FC236}">
                <a16:creationId xmlns:a16="http://schemas.microsoft.com/office/drawing/2014/main" id="{05AEF53A-3D8D-3899-B995-B45BF564445C}"/>
              </a:ext>
            </a:extLst>
          </p:cNvPr>
          <p:cNvSpPr/>
          <p:nvPr/>
        </p:nvSpPr>
        <p:spPr>
          <a:xfrm>
            <a:off x="2346381" y="3964745"/>
            <a:ext cx="3303905" cy="1249680"/>
          </a:xfrm>
          <a:prstGeom prst="roundRect">
            <a:avLst/>
          </a:prstGeom>
          <a:solidFill>
            <a:schemeClr val="bg1"/>
          </a:solidFill>
          <a:ln w="317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7000"/>
              </a:lnSpc>
              <a:spcAft>
                <a:spcPts val="800"/>
              </a:spcAft>
            </a:pPr>
            <a:r>
              <a:rPr lang="en-GB" sz="1100" kern="100">
                <a:effectLst/>
                <a:ea typeface="Aptos" panose="020B0004020202020204" pitchFamily="34" charset="0"/>
                <a:cs typeface="Times New Roman" panose="02020603050405020304" pitchFamily="18" charset="0"/>
              </a:rPr>
              <a:t> </a:t>
            </a:r>
          </a:p>
        </p:txBody>
      </p:sp>
      <p:sp>
        <p:nvSpPr>
          <p:cNvPr id="18" name="Text Box 3">
            <a:extLst>
              <a:ext uri="{FF2B5EF4-FFF2-40B4-BE49-F238E27FC236}">
                <a16:creationId xmlns:a16="http://schemas.microsoft.com/office/drawing/2014/main" id="{99203B40-24B3-6CB1-A14D-380CE8612363}"/>
              </a:ext>
            </a:extLst>
          </p:cNvPr>
          <p:cNvSpPr txBox="1"/>
          <p:nvPr/>
        </p:nvSpPr>
        <p:spPr>
          <a:xfrm>
            <a:off x="2481146" y="4106588"/>
            <a:ext cx="3084195" cy="962025"/>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Clicwch fi i fynd I’r arolwg Rhiant/ Gwarcheidwad:</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sng" strike="noStrike" kern="100" cap="none" spc="0" normalizeH="0" baseline="0" noProof="0">
                <a:ln>
                  <a:noFill/>
                </a:ln>
                <a:solidFill>
                  <a:srgbClr val="467886"/>
                </a:solidFill>
                <a:effectLst/>
                <a:uLnTx/>
                <a:uFillTx/>
                <a:latin typeface="Aptos" panose="020B0004020202020204" pitchFamily="34" charset="0"/>
                <a:ea typeface="Aptos" panose="020B0004020202020204" pitchFamily="34" charset="0"/>
                <a:cs typeface="Times New Roman" panose="02020603050405020304" pitchFamily="18" charset="0"/>
                <a:hlinkClick r:id="rId6"/>
              </a:rPr>
              <a:t>https://ex.civicamysay.co.uk/BCsDz2h0XY</a:t>
            </a: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(Seasneg yn unig)</a:t>
            </a:r>
          </a:p>
          <a:p>
            <a:pPr marL="0" marR="0" lvl="0" indent="0"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p>
        </p:txBody>
      </p:sp>
      <p:grpSp>
        <p:nvGrpSpPr>
          <p:cNvPr id="19" name="Group 18">
            <a:extLst>
              <a:ext uri="{FF2B5EF4-FFF2-40B4-BE49-F238E27FC236}">
                <a16:creationId xmlns:a16="http://schemas.microsoft.com/office/drawing/2014/main" id="{9302CB25-C852-9B46-FCAF-EC1F7D868775}"/>
              </a:ext>
            </a:extLst>
          </p:cNvPr>
          <p:cNvGrpSpPr/>
          <p:nvPr/>
        </p:nvGrpSpPr>
        <p:grpSpPr>
          <a:xfrm>
            <a:off x="6204944" y="1094740"/>
            <a:ext cx="1577340" cy="2327910"/>
            <a:chOff x="0" y="0"/>
            <a:chExt cx="2451652" cy="3233531"/>
          </a:xfrm>
        </p:grpSpPr>
        <p:sp>
          <p:nvSpPr>
            <p:cNvPr id="20" name="Rectangle: Rounded Corners 19">
              <a:extLst>
                <a:ext uri="{FF2B5EF4-FFF2-40B4-BE49-F238E27FC236}">
                  <a16:creationId xmlns:a16="http://schemas.microsoft.com/office/drawing/2014/main" id="{B9A85B8D-DB2C-84D5-C0EF-546B6CFB74F9}"/>
                </a:ext>
              </a:extLst>
            </p:cNvPr>
            <p:cNvSpPr>
              <a:spLocks/>
            </p:cNvSpPr>
            <p:nvPr/>
          </p:nvSpPr>
          <p:spPr>
            <a:xfrm>
              <a:off x="0" y="0"/>
              <a:ext cx="2451652" cy="3233531"/>
            </a:xfrm>
            <a:prstGeom prst="roundRect">
              <a:avLst/>
            </a:prstGeom>
            <a:noFill/>
            <a:ln w="381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Aptos" panose="02110004020202020204"/>
                <a:ea typeface="+mn-ea"/>
                <a:cs typeface="+mn-cs"/>
              </a:endParaRPr>
            </a:p>
          </p:txBody>
        </p:sp>
        <p:sp>
          <p:nvSpPr>
            <p:cNvPr id="21" name="TextBox 10">
              <a:extLst>
                <a:ext uri="{FF2B5EF4-FFF2-40B4-BE49-F238E27FC236}">
                  <a16:creationId xmlns:a16="http://schemas.microsoft.com/office/drawing/2014/main" id="{2DD37A4C-7923-3945-CABA-10249EB3E2FD}"/>
                </a:ext>
              </a:extLst>
            </p:cNvPr>
            <p:cNvSpPr txBox="1">
              <a:spLocks/>
            </p:cNvSpPr>
            <p:nvPr/>
          </p:nvSpPr>
          <p:spPr>
            <a:xfrm>
              <a:off x="148488" y="2143907"/>
              <a:ext cx="2162409" cy="902418"/>
            </a:xfrm>
            <a:prstGeom prst="rect">
              <a:avLst/>
            </a:prstGeom>
            <a:noFill/>
          </p:spPr>
          <p:txBody>
            <a:bodyPr wrap="square" lIns="91440" tIns="45720" rIns="91440" bIns="45720" rtlCol="0" anchor="t">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Scan me to go to the Young Person survey</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endPar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grpSp>
      <p:pic>
        <p:nvPicPr>
          <p:cNvPr id="22" name="Picture 21" descr="A qr code on a white background&#10;&#10;AI-generated content may be incorrect.">
            <a:extLst>
              <a:ext uri="{FF2B5EF4-FFF2-40B4-BE49-F238E27FC236}">
                <a16:creationId xmlns:a16="http://schemas.microsoft.com/office/drawing/2014/main" id="{3B8BCF5A-4633-B884-F04B-085A8DDAF57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71949" y="1266100"/>
            <a:ext cx="1243330" cy="1243330"/>
          </a:xfrm>
          <a:prstGeom prst="rect">
            <a:avLst/>
          </a:prstGeom>
          <a:noFill/>
          <a:ln w="19050">
            <a:solidFill>
              <a:sysClr val="windowText" lastClr="000000"/>
            </a:solidFill>
          </a:ln>
        </p:spPr>
      </p:pic>
      <p:sp>
        <p:nvSpPr>
          <p:cNvPr id="23" name="Rectangle: Rounded Corners 22">
            <a:extLst>
              <a:ext uri="{FF2B5EF4-FFF2-40B4-BE49-F238E27FC236}">
                <a16:creationId xmlns:a16="http://schemas.microsoft.com/office/drawing/2014/main" id="{07ED7FD1-EDC4-6AFF-9322-FB2D72786134}"/>
              </a:ext>
            </a:extLst>
          </p:cNvPr>
          <p:cNvSpPr/>
          <p:nvPr/>
        </p:nvSpPr>
        <p:spPr>
          <a:xfrm>
            <a:off x="8143578" y="1825684"/>
            <a:ext cx="3310890" cy="895350"/>
          </a:xfrm>
          <a:prstGeom prst="roundRect">
            <a:avLst/>
          </a:prstGeom>
          <a:solidFill>
            <a:sysClr val="window" lastClr="FFFFFF"/>
          </a:solidFill>
          <a:ln w="317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 lastClr="FFFFFF"/>
                </a:solidFill>
                <a:effectLst/>
                <a:uLnTx/>
                <a:uFillTx/>
                <a:latin typeface="Aptos" panose="02110004020202020204"/>
                <a:ea typeface="Aptos" panose="020B0004020202020204" pitchFamily="34" charset="0"/>
                <a:cs typeface="Times New Roman" panose="02020603050405020304" pitchFamily="18" charset="0"/>
              </a:rPr>
              <a:t> </a:t>
            </a:r>
          </a:p>
        </p:txBody>
      </p:sp>
      <p:sp>
        <p:nvSpPr>
          <p:cNvPr id="24" name="Text Box 4">
            <a:extLst>
              <a:ext uri="{FF2B5EF4-FFF2-40B4-BE49-F238E27FC236}">
                <a16:creationId xmlns:a16="http://schemas.microsoft.com/office/drawing/2014/main" id="{0454E2CB-D2FB-D923-1E80-16A83FBFCE15}"/>
              </a:ext>
            </a:extLst>
          </p:cNvPr>
          <p:cNvSpPr txBox="1"/>
          <p:nvPr/>
        </p:nvSpPr>
        <p:spPr>
          <a:xfrm>
            <a:off x="8439072" y="1976030"/>
            <a:ext cx="2865755" cy="668655"/>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Click me to go to the Young Person survey:</a:t>
            </a:r>
          </a:p>
          <a:p>
            <a:pPr marL="0" marR="0" lvl="0" indent="0" defTabSz="914400" eaLnBrk="1" fontAlgn="auto" latinLnBrk="0" hangingPunct="1">
              <a:lnSpc>
                <a:spcPct val="107000"/>
              </a:lnSpc>
              <a:spcBef>
                <a:spcPts val="0"/>
              </a:spcBef>
              <a:spcAft>
                <a:spcPts val="800"/>
              </a:spcAft>
              <a:buClrTx/>
              <a:buSzTx/>
              <a:buFontTx/>
              <a:buNone/>
              <a:tabLst/>
              <a:defRPr/>
            </a:pPr>
            <a:r>
              <a:rPr kumimoji="0" lang="en-GB" sz="1100" b="0" i="0" u="sng" strike="noStrike" kern="100" cap="none" spc="0" normalizeH="0" baseline="0" noProof="0">
                <a:ln>
                  <a:noFill/>
                </a:ln>
                <a:solidFill>
                  <a:srgbClr val="467886"/>
                </a:solidFill>
                <a:effectLst/>
                <a:uLnTx/>
                <a:uFillTx/>
                <a:latin typeface="Aptos" panose="020B0004020202020204" pitchFamily="34" charset="0"/>
                <a:ea typeface="Aptos" panose="020B0004020202020204" pitchFamily="34" charset="0"/>
                <a:cs typeface="Times New Roman" panose="02020603050405020304" pitchFamily="18" charset="0"/>
                <a:hlinkClick r:id="rId4"/>
              </a:rPr>
              <a:t>https://ex.civicamysay.co.uk/EjHdC0xRaHP</a:t>
            </a:r>
            <a:endPar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endParaRPr>
          </a:p>
          <a:p>
            <a:pPr marL="0" marR="0" lvl="0" indent="0"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p>
        </p:txBody>
      </p:sp>
      <p:grpSp>
        <p:nvGrpSpPr>
          <p:cNvPr id="25" name="Group 24">
            <a:extLst>
              <a:ext uri="{FF2B5EF4-FFF2-40B4-BE49-F238E27FC236}">
                <a16:creationId xmlns:a16="http://schemas.microsoft.com/office/drawing/2014/main" id="{0831A0A7-7E19-18DC-2715-7768B187C221}"/>
              </a:ext>
            </a:extLst>
          </p:cNvPr>
          <p:cNvGrpSpPr/>
          <p:nvPr/>
        </p:nvGrpSpPr>
        <p:grpSpPr>
          <a:xfrm>
            <a:off x="6215164" y="3539808"/>
            <a:ext cx="1577340" cy="2373153"/>
            <a:chOff x="0" y="0"/>
            <a:chExt cx="2451652" cy="3233531"/>
          </a:xfrm>
        </p:grpSpPr>
        <p:sp>
          <p:nvSpPr>
            <p:cNvPr id="26" name="Rectangle: Rounded Corners 25">
              <a:extLst>
                <a:ext uri="{FF2B5EF4-FFF2-40B4-BE49-F238E27FC236}">
                  <a16:creationId xmlns:a16="http://schemas.microsoft.com/office/drawing/2014/main" id="{A54A1334-9F25-1AE9-770F-A71110A20FB7}"/>
                </a:ext>
              </a:extLst>
            </p:cNvPr>
            <p:cNvSpPr>
              <a:spLocks/>
            </p:cNvSpPr>
            <p:nvPr/>
          </p:nvSpPr>
          <p:spPr>
            <a:xfrm>
              <a:off x="0" y="0"/>
              <a:ext cx="2451652" cy="3233531"/>
            </a:xfrm>
            <a:prstGeom prst="roundRect">
              <a:avLst/>
            </a:prstGeom>
            <a:noFill/>
            <a:ln w="381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Aptos" panose="02110004020202020204"/>
                <a:ea typeface="+mn-ea"/>
                <a:cs typeface="+mn-cs"/>
              </a:endParaRPr>
            </a:p>
          </p:txBody>
        </p:sp>
        <p:sp>
          <p:nvSpPr>
            <p:cNvPr id="27" name="TextBox 10">
              <a:extLst>
                <a:ext uri="{FF2B5EF4-FFF2-40B4-BE49-F238E27FC236}">
                  <a16:creationId xmlns:a16="http://schemas.microsoft.com/office/drawing/2014/main" id="{A58A9654-777C-110D-C984-B01F7CD6FC66}"/>
                </a:ext>
              </a:extLst>
            </p:cNvPr>
            <p:cNvSpPr txBox="1">
              <a:spLocks/>
            </p:cNvSpPr>
            <p:nvPr/>
          </p:nvSpPr>
          <p:spPr>
            <a:xfrm>
              <a:off x="125627" y="2083230"/>
              <a:ext cx="2162409" cy="902419"/>
            </a:xfrm>
            <a:prstGeom prst="rect">
              <a:avLst/>
            </a:prstGeom>
            <a:noFill/>
          </p:spPr>
          <p:txBody>
            <a:bodyPr wrap="square" lIns="91440" tIns="45720" rIns="91440" bIns="45720" rtlCol="0" anchor="t">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Scan me to go to the Parent/ Guardian survey</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1"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endPar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grpSp>
      <p:pic>
        <p:nvPicPr>
          <p:cNvPr id="28" name="Picture 27" descr="A qr code on a white background&#10;&#10;AI-generated content may be incorrect.">
            <a:extLst>
              <a:ext uri="{FF2B5EF4-FFF2-40B4-BE49-F238E27FC236}">
                <a16:creationId xmlns:a16="http://schemas.microsoft.com/office/drawing/2014/main" id="{05D122E6-DCAA-CC0D-C642-C34420BB292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85661" y="3715066"/>
            <a:ext cx="1236345" cy="1236345"/>
          </a:xfrm>
          <a:prstGeom prst="rect">
            <a:avLst/>
          </a:prstGeom>
          <a:noFill/>
          <a:ln w="19050">
            <a:solidFill>
              <a:sysClr val="windowText" lastClr="000000"/>
            </a:solidFill>
          </a:ln>
        </p:spPr>
      </p:pic>
      <p:sp>
        <p:nvSpPr>
          <p:cNvPr id="29" name="Rectangle: Rounded Corners 28">
            <a:extLst>
              <a:ext uri="{FF2B5EF4-FFF2-40B4-BE49-F238E27FC236}">
                <a16:creationId xmlns:a16="http://schemas.microsoft.com/office/drawing/2014/main" id="{272FAFDD-E97F-FEEA-38D4-7EF65DB783D1}"/>
              </a:ext>
            </a:extLst>
          </p:cNvPr>
          <p:cNvSpPr/>
          <p:nvPr/>
        </p:nvSpPr>
        <p:spPr>
          <a:xfrm>
            <a:off x="8152180" y="4143580"/>
            <a:ext cx="3303905" cy="867410"/>
          </a:xfrm>
          <a:prstGeom prst="roundRect">
            <a:avLst/>
          </a:prstGeom>
          <a:solidFill>
            <a:sysClr val="window" lastClr="FFFFFF"/>
          </a:solidFill>
          <a:ln w="317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 lastClr="FFFFFF"/>
                </a:solidFill>
                <a:effectLst/>
                <a:uLnTx/>
                <a:uFillTx/>
                <a:latin typeface="Aptos" panose="02110004020202020204"/>
                <a:ea typeface="Aptos" panose="020B0004020202020204" pitchFamily="34" charset="0"/>
                <a:cs typeface="Times New Roman" panose="02020603050405020304" pitchFamily="18" charset="0"/>
              </a:rPr>
              <a:t> </a:t>
            </a:r>
          </a:p>
        </p:txBody>
      </p:sp>
      <p:sp>
        <p:nvSpPr>
          <p:cNvPr id="30" name="Text Box 5">
            <a:extLst>
              <a:ext uri="{FF2B5EF4-FFF2-40B4-BE49-F238E27FC236}">
                <a16:creationId xmlns:a16="http://schemas.microsoft.com/office/drawing/2014/main" id="{B77612C9-7248-E3E4-BF55-EEA6133D24A1}"/>
              </a:ext>
            </a:extLst>
          </p:cNvPr>
          <p:cNvSpPr txBox="1"/>
          <p:nvPr/>
        </p:nvSpPr>
        <p:spPr>
          <a:xfrm>
            <a:off x="8239821" y="4280577"/>
            <a:ext cx="3131820" cy="614045"/>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Click me to go to the Parent/ Guardian survey:</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sng" strike="noStrike" kern="100" cap="none" spc="0" normalizeH="0" baseline="0" noProof="0">
                <a:ln>
                  <a:noFill/>
                </a:ln>
                <a:solidFill>
                  <a:srgbClr val="467886"/>
                </a:solidFill>
                <a:effectLst/>
                <a:uLnTx/>
                <a:uFillTx/>
                <a:latin typeface="Aptos" panose="020B0004020202020204" pitchFamily="34" charset="0"/>
                <a:ea typeface="Aptos" panose="020B0004020202020204" pitchFamily="34" charset="0"/>
                <a:cs typeface="Times New Roman" panose="02020603050405020304" pitchFamily="18" charset="0"/>
                <a:hlinkClick r:id="rId6"/>
              </a:rPr>
              <a:t>https://ex.civicamysay.co.uk/BCsDz2h0XY</a:t>
            </a:r>
            <a:r>
              <a:rPr kumimoji="0" lang="en-GB" sz="1100" b="0" i="0" u="none" strike="noStrike" kern="100" cap="none" spc="0" normalizeH="0" baseline="0" noProof="0">
                <a:ln>
                  <a:noFill/>
                </a:ln>
                <a:solidFill>
                  <a:sysClr val="windowText" lastClr="000000"/>
                </a:solidFill>
                <a:effectLst/>
                <a:uLnTx/>
                <a:uFillTx/>
                <a:latin typeface="Aptos" panose="020B0004020202020204" pitchFamily="34" charset="0"/>
                <a:ea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380230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3814EB-C144-667F-06C2-6D15C5651086}"/>
              </a:ext>
            </a:extLst>
          </p:cNvPr>
          <p:cNvSpPr>
            <a:spLocks noGrp="1"/>
          </p:cNvSpPr>
          <p:nvPr>
            <p:ph idx="1"/>
          </p:nvPr>
        </p:nvSpPr>
        <p:spPr>
          <a:xfrm>
            <a:off x="687553" y="1363720"/>
            <a:ext cx="5475122" cy="4351338"/>
          </a:xfrm>
        </p:spPr>
        <p:txBody>
          <a:bodyPr/>
          <a:lstStyle/>
          <a:p>
            <a:pPr marL="0" indent="0">
              <a:buNone/>
            </a:pPr>
            <a:r>
              <a:rPr lang="en-GB" sz="2600"/>
              <a:t>You can follow Public Health Wales on social media here:</a:t>
            </a:r>
          </a:p>
          <a:p>
            <a:r>
              <a:rPr lang="en-GB" sz="2600"/>
              <a:t>Facebook: </a:t>
            </a:r>
            <a:r>
              <a:rPr lang="en-GB" sz="2600" u="sng">
                <a:hlinkClick r:id="rId2" tooltip="https://www.facebook.com/publichealthwales"/>
              </a:rPr>
              <a:t>Eng</a:t>
            </a:r>
            <a:r>
              <a:rPr lang="en-GB" sz="2600"/>
              <a:t> | </a:t>
            </a:r>
            <a:r>
              <a:rPr lang="en-GB" sz="2600" u="sng">
                <a:hlinkClick r:id="rId3" tooltip="https://www.facebook.com/iechydcyhoedduscymru/"/>
              </a:rPr>
              <a:t>Cym</a:t>
            </a:r>
            <a:r>
              <a:rPr lang="en-GB" sz="2600"/>
              <a:t> </a:t>
            </a:r>
          </a:p>
          <a:p>
            <a:r>
              <a:rPr lang="en-GB" sz="2600"/>
              <a:t>Instagram: @publichealthwales</a:t>
            </a:r>
          </a:p>
          <a:p>
            <a:r>
              <a:rPr lang="en-GB" sz="2600"/>
              <a:t>LinkedIn: </a:t>
            </a:r>
            <a:r>
              <a:rPr lang="en-GB" sz="2600" u="sng">
                <a:hlinkClick r:id="rId4" tooltip="https://www.linkedin.com/company/public-health-wales"/>
              </a:rPr>
              <a:t>https://www.linkedin.com/company/public-health-wales</a:t>
            </a:r>
            <a:endParaRPr lang="en-GB" sz="2600"/>
          </a:p>
          <a:p>
            <a:r>
              <a:rPr lang="en-GB" sz="2600"/>
              <a:t>TikTok: @publichealthwales</a:t>
            </a:r>
          </a:p>
          <a:p>
            <a:endParaRPr lang="en-GB"/>
          </a:p>
        </p:txBody>
      </p:sp>
      <p:sp>
        <p:nvSpPr>
          <p:cNvPr id="4" name="Footer Placeholder 3">
            <a:extLst>
              <a:ext uri="{FF2B5EF4-FFF2-40B4-BE49-F238E27FC236}">
                <a16:creationId xmlns:a16="http://schemas.microsoft.com/office/drawing/2014/main" id="{A1C46DB3-A081-2874-F878-68F34A93842F}"/>
              </a:ext>
            </a:extLst>
          </p:cNvPr>
          <p:cNvSpPr>
            <a:spLocks noGrp="1"/>
          </p:cNvSpPr>
          <p:nvPr>
            <p:ph type="ftr" sz="quarter" idx="11"/>
          </p:nvPr>
        </p:nvSpPr>
        <p:spPr/>
        <p:txBody>
          <a:bodyPr/>
          <a:lstStyle/>
          <a:p>
            <a:r>
              <a:rPr lang="en-GB">
                <a:cs typeface="Arial"/>
              </a:rPr>
              <a:t>MenACWY and teenage 3-in-1 booster resources</a:t>
            </a:r>
            <a:endParaRPr lang="en-GB"/>
          </a:p>
        </p:txBody>
      </p:sp>
      <p:sp>
        <p:nvSpPr>
          <p:cNvPr id="5" name="TextBox 4">
            <a:extLst>
              <a:ext uri="{FF2B5EF4-FFF2-40B4-BE49-F238E27FC236}">
                <a16:creationId xmlns:a16="http://schemas.microsoft.com/office/drawing/2014/main" id="{679DB9A7-1163-29D2-BEA7-78F193CB935C}"/>
              </a:ext>
            </a:extLst>
          </p:cNvPr>
          <p:cNvSpPr txBox="1"/>
          <p:nvPr/>
        </p:nvSpPr>
        <p:spPr>
          <a:xfrm>
            <a:off x="687553" y="434815"/>
            <a:ext cx="6216874" cy="492443"/>
          </a:xfrm>
          <a:prstGeom prst="rect">
            <a:avLst/>
          </a:prstGeom>
          <a:noFill/>
        </p:spPr>
        <p:txBody>
          <a:bodyPr wrap="square" lIns="91440" tIns="45720" rIns="91440" bIns="45720" rtlCol="0" anchor="t">
            <a:spAutoFit/>
          </a:bodyPr>
          <a:lstStyle/>
          <a:p>
            <a:r>
              <a:rPr lang="en-GB" sz="2600" b="1"/>
              <a:t>Communications campaign </a:t>
            </a:r>
          </a:p>
        </p:txBody>
      </p:sp>
      <p:pic>
        <p:nvPicPr>
          <p:cNvPr id="7" name="Picture 6">
            <a:extLst>
              <a:ext uri="{FF2B5EF4-FFF2-40B4-BE49-F238E27FC236}">
                <a16:creationId xmlns:a16="http://schemas.microsoft.com/office/drawing/2014/main" id="{2D56640C-F983-DBED-544E-64823C1F1A3E}"/>
              </a:ext>
            </a:extLst>
          </p:cNvPr>
          <p:cNvPicPr>
            <a:picLocks noChangeAspect="1"/>
          </p:cNvPicPr>
          <p:nvPr/>
        </p:nvPicPr>
        <p:blipFill>
          <a:blip r:embed="rId5"/>
          <a:stretch>
            <a:fillRect/>
          </a:stretch>
        </p:blipFill>
        <p:spPr>
          <a:xfrm>
            <a:off x="6647936" y="1568550"/>
            <a:ext cx="5103867" cy="2358557"/>
          </a:xfrm>
          <a:prstGeom prst="rect">
            <a:avLst/>
          </a:prstGeom>
        </p:spPr>
      </p:pic>
    </p:spTree>
    <p:extLst>
      <p:ext uri="{BB962C8B-B14F-4D97-AF65-F5344CB8AC3E}">
        <p14:creationId xmlns:p14="http://schemas.microsoft.com/office/powerpoint/2010/main" val="1400221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42711-1CF9-4498-C3B2-19A6EC99DA29}"/>
              </a:ext>
            </a:extLst>
          </p:cNvPr>
          <p:cNvSpPr>
            <a:spLocks noGrp="1"/>
          </p:cNvSpPr>
          <p:nvPr>
            <p:ph type="title"/>
          </p:nvPr>
        </p:nvSpPr>
        <p:spPr/>
        <p:txBody>
          <a:bodyPr lIns="91440" tIns="45720" rIns="91440" bIns="45720" anchor="t"/>
          <a:lstStyle/>
          <a:p>
            <a:r>
              <a:rPr lang="en-US" sz="2800" b="1">
                <a:cs typeface="Arial"/>
              </a:rPr>
              <a:t>Supportive documentation</a:t>
            </a:r>
            <a:endParaRPr lang="en-US" sz="2800" b="1"/>
          </a:p>
        </p:txBody>
      </p:sp>
      <p:sp>
        <p:nvSpPr>
          <p:cNvPr id="3" name="Content Placeholder 2">
            <a:extLst>
              <a:ext uri="{FF2B5EF4-FFF2-40B4-BE49-F238E27FC236}">
                <a16:creationId xmlns:a16="http://schemas.microsoft.com/office/drawing/2014/main" id="{A9B8563D-43B3-9CB8-7502-5D7ADA026D50}"/>
              </a:ext>
            </a:extLst>
          </p:cNvPr>
          <p:cNvSpPr>
            <a:spLocks noGrp="1"/>
          </p:cNvSpPr>
          <p:nvPr>
            <p:ph idx="1"/>
          </p:nvPr>
        </p:nvSpPr>
        <p:spPr>
          <a:xfrm>
            <a:off x="591065" y="1253331"/>
            <a:ext cx="10007600" cy="4351338"/>
          </a:xfrm>
        </p:spPr>
        <p:txBody>
          <a:bodyPr lIns="91440" tIns="45720" rIns="91440" bIns="45720" anchor="t"/>
          <a:lstStyle/>
          <a:p>
            <a:r>
              <a:rPr lang="en-US" sz="2400">
                <a:ea typeface="+mn-lt"/>
                <a:cs typeface="+mn-lt"/>
                <a:hlinkClick r:id="rId2"/>
              </a:rPr>
              <a:t>School Based Vaccinations - A Guide for Schools: Supporting the administration and management of childhood vaccination programmes delivered in schools (Welsh Government, 2025)</a:t>
            </a:r>
            <a:endParaRPr lang="en-US" sz="2400">
              <a:ea typeface="+mn-lt"/>
              <a:cs typeface="+mn-lt"/>
            </a:endParaRPr>
          </a:p>
          <a:p>
            <a:r>
              <a:rPr lang="en-GB" sz="2400">
                <a:ea typeface="+mn-lt"/>
                <a:cs typeface="+mn-lt"/>
                <a:hlinkClick r:id="rId3"/>
              </a:rPr>
              <a:t>Health Protection in Children and Young (Including Education) (Public Health Wales, 2025)</a:t>
            </a:r>
            <a:endParaRPr lang="en-US" sz="2400">
              <a:cs typeface="Arial"/>
            </a:endParaRPr>
          </a:p>
          <a:p>
            <a:endParaRPr lang="en-US">
              <a:cs typeface="Arial"/>
            </a:endParaRPr>
          </a:p>
        </p:txBody>
      </p:sp>
      <p:sp>
        <p:nvSpPr>
          <p:cNvPr id="4" name="Footer Placeholder 3">
            <a:extLst>
              <a:ext uri="{FF2B5EF4-FFF2-40B4-BE49-F238E27FC236}">
                <a16:creationId xmlns:a16="http://schemas.microsoft.com/office/drawing/2014/main" id="{982577BD-B2BD-F94E-723C-E89B7E32A8DB}"/>
              </a:ext>
            </a:extLst>
          </p:cNvPr>
          <p:cNvSpPr>
            <a:spLocks noGrp="1"/>
          </p:cNvSpPr>
          <p:nvPr>
            <p:ph type="ftr" sz="quarter" idx="11"/>
          </p:nvPr>
        </p:nvSpPr>
        <p:spPr/>
        <p:txBody>
          <a:bodyPr/>
          <a:lstStyle/>
          <a:p>
            <a:r>
              <a:rPr lang="en-GB"/>
              <a:t>MenACWY and teenage 3-in-1 booster resources</a:t>
            </a:r>
          </a:p>
        </p:txBody>
      </p:sp>
    </p:spTree>
    <p:extLst>
      <p:ext uri="{BB962C8B-B14F-4D97-AF65-F5344CB8AC3E}">
        <p14:creationId xmlns:p14="http://schemas.microsoft.com/office/powerpoint/2010/main" val="1539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12" name="TextBox 11">
            <a:extLst>
              <a:ext uri="{FF2B5EF4-FFF2-40B4-BE49-F238E27FC236}">
                <a16:creationId xmlns:a16="http://schemas.microsoft.com/office/drawing/2014/main" id="{E8239E31-28AC-5257-A068-5C88FBB26D65}"/>
              </a:ext>
            </a:extLst>
          </p:cNvPr>
          <p:cNvSpPr txBox="1"/>
          <p:nvPr/>
        </p:nvSpPr>
        <p:spPr>
          <a:xfrm>
            <a:off x="5265309" y="1320685"/>
            <a:ext cx="6074752" cy="313932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b="1"/>
              <a:t>Separate</a:t>
            </a:r>
            <a:r>
              <a:rPr lang="en-GB"/>
              <a:t> leaflets for MenACWY and </a:t>
            </a:r>
            <a:r>
              <a:rPr lang="en-GB">
                <a:cs typeface="Arial"/>
              </a:rPr>
              <a:t>teenage 3-in-1 booster vaccines are available</a:t>
            </a:r>
            <a:endParaRPr lang="en-GB"/>
          </a:p>
          <a:p>
            <a:pPr marL="285750" indent="-285750">
              <a:buFont typeface="Arial" panose="020B0604020202020204" pitchFamily="34" charset="0"/>
              <a:buChar char="•"/>
            </a:pPr>
            <a:r>
              <a:rPr lang="en-GB"/>
              <a:t>Bilingual digital versions are available for download on PHW vaccines leaflets page on website:</a:t>
            </a:r>
          </a:p>
          <a:p>
            <a:pPr marL="742950" lvl="1" indent="-285750">
              <a:buFont typeface="Arial" panose="020B0604020202020204" pitchFamily="34" charset="0"/>
              <a:buChar char="•"/>
            </a:pPr>
            <a:r>
              <a:rPr lang="en-GB">
                <a:hlinkClick r:id="rId3"/>
              </a:rPr>
              <a:t>English website page</a:t>
            </a:r>
            <a:r>
              <a:rPr lang="en-GB"/>
              <a:t> (English presents first on the leaflet)</a:t>
            </a:r>
          </a:p>
          <a:p>
            <a:pPr marL="742950" lvl="1" indent="-285750">
              <a:buFont typeface="Arial" panose="020B0604020202020204" pitchFamily="34" charset="0"/>
              <a:buChar char="•"/>
            </a:pPr>
            <a:r>
              <a:rPr lang="en-GB">
                <a:hlinkClick r:id="rId4"/>
              </a:rPr>
              <a:t>Welsh website page</a:t>
            </a:r>
            <a:r>
              <a:rPr lang="en-GB"/>
              <a:t> (Welsh presents first on the leaflet)</a:t>
            </a:r>
          </a:p>
          <a:p>
            <a:endParaRPr lang="en-GB"/>
          </a:p>
          <a:p>
            <a:pPr marL="285750" indent="-285750">
              <a:buFont typeface="Arial" panose="020B0604020202020204" pitchFamily="34" charset="0"/>
              <a:buChar char="•"/>
            </a:pPr>
            <a:r>
              <a:rPr lang="en-GB"/>
              <a:t>Leaflets are also available to order for free on </a:t>
            </a:r>
            <a:r>
              <a:rPr lang="en-GB">
                <a:hlinkClick r:id="rId5"/>
              </a:rPr>
              <a:t>Health Information Resources website</a:t>
            </a:r>
            <a:endParaRPr lang="en-GB"/>
          </a:p>
        </p:txBody>
      </p:sp>
      <p:sp>
        <p:nvSpPr>
          <p:cNvPr id="15" name="TextBox 14">
            <a:extLst>
              <a:ext uri="{FF2B5EF4-FFF2-40B4-BE49-F238E27FC236}">
                <a16:creationId xmlns:a16="http://schemas.microsoft.com/office/drawing/2014/main" id="{F8E3A3B9-B757-7ED7-54ED-6D761D7FF5A6}"/>
              </a:ext>
            </a:extLst>
          </p:cNvPr>
          <p:cNvSpPr txBox="1"/>
          <p:nvPr/>
        </p:nvSpPr>
        <p:spPr>
          <a:xfrm>
            <a:off x="163015" y="180827"/>
            <a:ext cx="3747260" cy="492443"/>
          </a:xfrm>
          <a:prstGeom prst="rect">
            <a:avLst/>
          </a:prstGeom>
          <a:noFill/>
        </p:spPr>
        <p:txBody>
          <a:bodyPr wrap="square" rtlCol="0">
            <a:spAutoFit/>
          </a:bodyPr>
          <a:lstStyle/>
          <a:p>
            <a:r>
              <a:rPr lang="en-GB" sz="2600" b="1"/>
              <a:t>Leaflets</a:t>
            </a:r>
          </a:p>
        </p:txBody>
      </p:sp>
      <p:sp>
        <p:nvSpPr>
          <p:cNvPr id="4" name="Footer Placeholder 3">
            <a:extLst>
              <a:ext uri="{FF2B5EF4-FFF2-40B4-BE49-F238E27FC236}">
                <a16:creationId xmlns:a16="http://schemas.microsoft.com/office/drawing/2014/main" id="{E9805DE5-0F95-717D-2142-BBAEB3CDD097}"/>
              </a:ext>
            </a:extLst>
          </p:cNvPr>
          <p:cNvSpPr>
            <a:spLocks noGrp="1"/>
          </p:cNvSpPr>
          <p:nvPr>
            <p:ph type="ftr" sz="quarter" idx="11"/>
          </p:nvPr>
        </p:nvSpPr>
        <p:spPr/>
        <p:txBody>
          <a:bodyPr/>
          <a:lstStyle/>
          <a:p>
            <a:r>
              <a:rPr lang="en-GB">
                <a:cs typeface="Arial"/>
              </a:rPr>
              <a:t>MenACWY and teenage 3-in-1 booster resources</a:t>
            </a:r>
            <a:endParaRPr lang="en-GB"/>
          </a:p>
        </p:txBody>
      </p:sp>
      <p:pic>
        <p:nvPicPr>
          <p:cNvPr id="7" name="Picture 6">
            <a:extLst>
              <a:ext uri="{FF2B5EF4-FFF2-40B4-BE49-F238E27FC236}">
                <a16:creationId xmlns:a16="http://schemas.microsoft.com/office/drawing/2014/main" id="{798E4E1C-7561-3798-245E-9B7C277E5F26}"/>
              </a:ext>
            </a:extLst>
          </p:cNvPr>
          <p:cNvPicPr>
            <a:picLocks noChangeAspect="1"/>
          </p:cNvPicPr>
          <p:nvPr/>
        </p:nvPicPr>
        <p:blipFill>
          <a:blip r:embed="rId6"/>
          <a:stretch>
            <a:fillRect/>
          </a:stretch>
        </p:blipFill>
        <p:spPr>
          <a:xfrm>
            <a:off x="473678" y="816293"/>
            <a:ext cx="2152366" cy="4621256"/>
          </a:xfrm>
          <a:prstGeom prst="rect">
            <a:avLst/>
          </a:prstGeom>
        </p:spPr>
      </p:pic>
      <p:pic>
        <p:nvPicPr>
          <p:cNvPr id="5" name="Picture 4">
            <a:extLst>
              <a:ext uri="{FF2B5EF4-FFF2-40B4-BE49-F238E27FC236}">
                <a16:creationId xmlns:a16="http://schemas.microsoft.com/office/drawing/2014/main" id="{835455AF-82E9-C8BC-ED09-133C4D9150AD}"/>
              </a:ext>
            </a:extLst>
          </p:cNvPr>
          <p:cNvPicPr>
            <a:picLocks noChangeAspect="1"/>
          </p:cNvPicPr>
          <p:nvPr/>
        </p:nvPicPr>
        <p:blipFill>
          <a:blip r:embed="rId7"/>
          <a:stretch>
            <a:fillRect/>
          </a:stretch>
        </p:blipFill>
        <p:spPr>
          <a:xfrm>
            <a:off x="2222797" y="1247285"/>
            <a:ext cx="2273003" cy="4794422"/>
          </a:xfrm>
          <a:prstGeom prst="rect">
            <a:avLst/>
          </a:prstGeom>
        </p:spPr>
      </p:pic>
    </p:spTree>
    <p:extLst>
      <p:ext uri="{BB962C8B-B14F-4D97-AF65-F5344CB8AC3E}">
        <p14:creationId xmlns:p14="http://schemas.microsoft.com/office/powerpoint/2010/main" val="312112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3" name="TextBox 2">
            <a:extLst>
              <a:ext uri="{FF2B5EF4-FFF2-40B4-BE49-F238E27FC236}">
                <a16:creationId xmlns:a16="http://schemas.microsoft.com/office/drawing/2014/main" id="{7F6D72F6-4A48-19C9-EF13-C1F913FDFFCB}"/>
              </a:ext>
            </a:extLst>
          </p:cNvPr>
          <p:cNvSpPr txBox="1"/>
          <p:nvPr/>
        </p:nvSpPr>
        <p:spPr>
          <a:xfrm>
            <a:off x="204473" y="143838"/>
            <a:ext cx="6727667" cy="492443"/>
          </a:xfrm>
          <a:prstGeom prst="rect">
            <a:avLst/>
          </a:prstGeom>
          <a:noFill/>
        </p:spPr>
        <p:txBody>
          <a:bodyPr wrap="square" lIns="91440" tIns="45720" rIns="91440" bIns="45720" rtlCol="0" anchor="t">
            <a:spAutoFit/>
          </a:bodyPr>
          <a:lstStyle/>
          <a:p>
            <a:r>
              <a:rPr lang="en-GB" sz="2600" b="1"/>
              <a:t>Template consent form and cover letter</a:t>
            </a:r>
          </a:p>
        </p:txBody>
      </p:sp>
      <p:sp>
        <p:nvSpPr>
          <p:cNvPr id="13" name="TextBox 12">
            <a:extLst>
              <a:ext uri="{FF2B5EF4-FFF2-40B4-BE49-F238E27FC236}">
                <a16:creationId xmlns:a16="http://schemas.microsoft.com/office/drawing/2014/main" id="{D851A798-746A-4EDA-940F-03D9BE1F15F3}"/>
              </a:ext>
            </a:extLst>
          </p:cNvPr>
          <p:cNvSpPr txBox="1"/>
          <p:nvPr/>
        </p:nvSpPr>
        <p:spPr>
          <a:xfrm>
            <a:off x="8294556" y="1912292"/>
            <a:ext cx="3413113" cy="258532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Templates for the combined cover letter and consent form both include information about self-consent, with reference to Gillick competence</a:t>
            </a:r>
          </a:p>
          <a:p>
            <a:pPr marL="285750" indent="-285750">
              <a:buFont typeface="Arial" panose="020B0604020202020204" pitchFamily="34" charset="0"/>
              <a:buChar char="•"/>
            </a:pPr>
            <a:r>
              <a:rPr lang="en-GB"/>
              <a:t>Bilingual versions of these templates are available </a:t>
            </a:r>
            <a:r>
              <a:rPr lang="en-GB">
                <a:hlinkClick r:id="rId3"/>
              </a:rPr>
              <a:t>here</a:t>
            </a:r>
            <a:r>
              <a:rPr lang="en-GB"/>
              <a:t> and </a:t>
            </a:r>
            <a:r>
              <a:rPr lang="en-GB">
                <a:hlinkClick r:id="rId4"/>
              </a:rPr>
              <a:t>here.</a:t>
            </a:r>
            <a:endParaRPr lang="en-GB"/>
          </a:p>
        </p:txBody>
      </p:sp>
      <p:sp>
        <p:nvSpPr>
          <p:cNvPr id="6" name="Footer Placeholder 5">
            <a:extLst>
              <a:ext uri="{FF2B5EF4-FFF2-40B4-BE49-F238E27FC236}">
                <a16:creationId xmlns:a16="http://schemas.microsoft.com/office/drawing/2014/main" id="{439A2328-7B66-07C2-9E20-D70E77D34EF6}"/>
              </a:ext>
            </a:extLst>
          </p:cNvPr>
          <p:cNvSpPr>
            <a:spLocks noGrp="1"/>
          </p:cNvSpPr>
          <p:nvPr>
            <p:ph type="ftr" sz="quarter" idx="11"/>
          </p:nvPr>
        </p:nvSpPr>
        <p:spPr/>
        <p:txBody>
          <a:bodyPr/>
          <a:lstStyle/>
          <a:p>
            <a:r>
              <a:rPr lang="en-GB">
                <a:cs typeface="Arial"/>
              </a:rPr>
              <a:t>MenACWY and teenage 3-in-1 booster resources</a:t>
            </a:r>
            <a:endParaRPr lang="en-GB"/>
          </a:p>
        </p:txBody>
      </p:sp>
      <p:pic>
        <p:nvPicPr>
          <p:cNvPr id="4" name="Picture 3" descr="A close-up of a form&#10;&#10;AI-generated content may be incorrect.">
            <a:extLst>
              <a:ext uri="{FF2B5EF4-FFF2-40B4-BE49-F238E27FC236}">
                <a16:creationId xmlns:a16="http://schemas.microsoft.com/office/drawing/2014/main" id="{414FB1B7-2E15-4506-7D1C-EE3AE4D13046}"/>
              </a:ext>
            </a:extLst>
          </p:cNvPr>
          <p:cNvPicPr>
            <a:picLocks noChangeAspect="1"/>
          </p:cNvPicPr>
          <p:nvPr/>
        </p:nvPicPr>
        <p:blipFill>
          <a:blip r:embed="rId5"/>
          <a:srcRect l="1618" t="1942" r="2999" b="2670"/>
          <a:stretch>
            <a:fillRect/>
          </a:stretch>
        </p:blipFill>
        <p:spPr>
          <a:xfrm>
            <a:off x="4495922" y="1007025"/>
            <a:ext cx="3486176" cy="4723296"/>
          </a:xfrm>
          <a:prstGeom prst="rect">
            <a:avLst/>
          </a:prstGeom>
          <a:ln>
            <a:solidFill>
              <a:schemeClr val="accent6"/>
            </a:solidFill>
          </a:ln>
        </p:spPr>
      </p:pic>
      <p:pic>
        <p:nvPicPr>
          <p:cNvPr id="5" name="Picture 4" descr="A screenshot of a computer screen&#10;&#10;AI-generated content may be incorrect.">
            <a:extLst>
              <a:ext uri="{FF2B5EF4-FFF2-40B4-BE49-F238E27FC236}">
                <a16:creationId xmlns:a16="http://schemas.microsoft.com/office/drawing/2014/main" id="{25CA1362-7DB6-55F8-5234-E5126EB3E341}"/>
              </a:ext>
            </a:extLst>
          </p:cNvPr>
          <p:cNvPicPr>
            <a:picLocks noChangeAspect="1"/>
          </p:cNvPicPr>
          <p:nvPr/>
        </p:nvPicPr>
        <p:blipFill>
          <a:blip r:embed="rId6"/>
          <a:srcRect l="2357" t="2434" r="6169" b="6536"/>
          <a:stretch>
            <a:fillRect/>
          </a:stretch>
        </p:blipFill>
        <p:spPr>
          <a:xfrm>
            <a:off x="837133" y="906593"/>
            <a:ext cx="3309668" cy="4831151"/>
          </a:xfrm>
          <a:prstGeom prst="rect">
            <a:avLst/>
          </a:prstGeom>
          <a:ln>
            <a:solidFill>
              <a:schemeClr val="accent6"/>
            </a:solidFill>
          </a:ln>
        </p:spPr>
      </p:pic>
    </p:spTree>
    <p:extLst>
      <p:ext uri="{BB962C8B-B14F-4D97-AF65-F5344CB8AC3E}">
        <p14:creationId xmlns:p14="http://schemas.microsoft.com/office/powerpoint/2010/main" val="433565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3" name="TextBox 2">
            <a:extLst>
              <a:ext uri="{FF2B5EF4-FFF2-40B4-BE49-F238E27FC236}">
                <a16:creationId xmlns:a16="http://schemas.microsoft.com/office/drawing/2014/main" id="{7F6D72F6-4A48-19C9-EF13-C1F913FDFFCB}"/>
              </a:ext>
            </a:extLst>
          </p:cNvPr>
          <p:cNvSpPr txBox="1"/>
          <p:nvPr/>
        </p:nvSpPr>
        <p:spPr>
          <a:xfrm>
            <a:off x="204473" y="255428"/>
            <a:ext cx="7305935" cy="492443"/>
          </a:xfrm>
          <a:prstGeom prst="rect">
            <a:avLst/>
          </a:prstGeom>
          <a:noFill/>
        </p:spPr>
        <p:txBody>
          <a:bodyPr wrap="square" rtlCol="0">
            <a:spAutoFit/>
          </a:bodyPr>
          <a:lstStyle/>
          <a:p>
            <a:r>
              <a:rPr lang="en-GB" sz="2600" b="1"/>
              <a:t>Briefing document for schools</a:t>
            </a:r>
          </a:p>
        </p:txBody>
      </p:sp>
      <p:sp>
        <p:nvSpPr>
          <p:cNvPr id="4" name="TextBox 3">
            <a:extLst>
              <a:ext uri="{FF2B5EF4-FFF2-40B4-BE49-F238E27FC236}">
                <a16:creationId xmlns:a16="http://schemas.microsoft.com/office/drawing/2014/main" id="{0EB1D717-DCA0-AEC6-9338-734DD2D8C910}"/>
              </a:ext>
            </a:extLst>
          </p:cNvPr>
          <p:cNvSpPr txBox="1"/>
          <p:nvPr/>
        </p:nvSpPr>
        <p:spPr>
          <a:xfrm>
            <a:off x="204473" y="1001038"/>
            <a:ext cx="7948927" cy="535531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This bilingual resource is available here:</a:t>
            </a:r>
          </a:p>
          <a:p>
            <a:pPr marL="742950" lvl="1" indent="-285750">
              <a:buFont typeface="Arial" panose="020B0604020202020204" pitchFamily="34" charset="0"/>
              <a:buChar char="•"/>
            </a:pPr>
            <a:r>
              <a:rPr lang="en-GB">
                <a:hlinkClick r:id="rId3"/>
              </a:rPr>
              <a:t>English page</a:t>
            </a:r>
            <a:r>
              <a:rPr lang="en-GB"/>
              <a:t> (English presents first)</a:t>
            </a:r>
            <a:endParaRPr lang="en-GB">
              <a:cs typeface="Arial"/>
            </a:endParaRPr>
          </a:p>
          <a:p>
            <a:pPr marL="742950" lvl="1" indent="-285750">
              <a:buFont typeface="Arial" panose="020B0604020202020204" pitchFamily="34" charset="0"/>
              <a:buChar char="•"/>
            </a:pPr>
            <a:r>
              <a:rPr lang="en-GB">
                <a:hlinkClick r:id="rId4"/>
              </a:rPr>
              <a:t>Welsh page</a:t>
            </a:r>
            <a:r>
              <a:rPr lang="en-GB"/>
              <a:t> (Welsh presents first)</a:t>
            </a:r>
            <a:endParaRPr lang="en-GB">
              <a:cs typeface="Arial"/>
            </a:endParaRPr>
          </a:p>
          <a:p>
            <a:endParaRPr lang="en-GB"/>
          </a:p>
          <a:p>
            <a:pPr marL="285750" indent="-285750">
              <a:buFont typeface="Arial" panose="020B0604020202020204" pitchFamily="34" charset="0"/>
              <a:buChar char="•"/>
            </a:pPr>
            <a:r>
              <a:rPr lang="en-GB"/>
              <a:t>It is a digital bilingual document – can be linked to or printed off in health boards</a:t>
            </a:r>
            <a:endParaRPr lang="en-GB">
              <a:cs typeface="Arial"/>
            </a:endParaRPr>
          </a:p>
          <a:p>
            <a:endParaRPr lang="en-GB"/>
          </a:p>
          <a:p>
            <a:pPr marL="285750" indent="-285750">
              <a:buFont typeface="Arial" panose="020B0604020202020204" pitchFamily="34" charset="0"/>
              <a:buChar char="•"/>
            </a:pPr>
            <a:r>
              <a:rPr lang="en-GB"/>
              <a:t>Provides school staff with information about the MenACWY and </a:t>
            </a:r>
            <a:r>
              <a:rPr lang="en-GB">
                <a:cs typeface="Arial"/>
              </a:rPr>
              <a:t>teenage 3-in-1 booster</a:t>
            </a:r>
            <a:r>
              <a:rPr lang="en-GB"/>
              <a:t> vaccines, the vaccination programme, why we vaccinate in schools, process, how schools can help, and consent (including Gillick competence)</a:t>
            </a:r>
            <a:endParaRPr lang="en-GB">
              <a:cs typeface="Arial"/>
            </a:endParaRPr>
          </a:p>
          <a:p>
            <a:endParaRPr lang="en-GB"/>
          </a:p>
          <a:p>
            <a:pPr marL="285750" indent="-285750">
              <a:buFont typeface="Arial" panose="020B0604020202020204" pitchFamily="34" charset="0"/>
              <a:buChar char="•"/>
            </a:pPr>
            <a:r>
              <a:rPr lang="en-GB"/>
              <a:t>Feedback from school nurses suggests many are not aware of the suite of briefing documents. Briefing documents are available for all school-based programmes and are available from </a:t>
            </a:r>
            <a:r>
              <a:rPr lang="en-GB">
                <a:hlinkClick r:id="rId3"/>
              </a:rPr>
              <a:t>School age children and young people - Public Health Wales</a:t>
            </a:r>
            <a:endParaRPr lang="en-GB"/>
          </a:p>
          <a:p>
            <a:pPr marL="285750" indent="-285750">
              <a:buFont typeface="Arial" panose="020B0604020202020204" pitchFamily="34" charset="0"/>
              <a:buChar char="•"/>
            </a:pPr>
            <a:endParaRPr lang="en-GB" b="1"/>
          </a:p>
          <a:p>
            <a:pPr marL="285750" indent="-285750">
              <a:buFont typeface="Arial" panose="020B0604020202020204" pitchFamily="34" charset="0"/>
              <a:buChar char="•"/>
            </a:pPr>
            <a:r>
              <a:rPr lang="en-GB" b="1"/>
              <a:t>Please promote briefing documents as a useful tool for schools</a:t>
            </a:r>
            <a:endParaRPr lang="en-GB">
              <a:cs typeface="Arial"/>
            </a:endParaRPr>
          </a:p>
          <a:p>
            <a:pPr marL="285750" indent="-285750">
              <a:buFont typeface="Arial" panose="020B0604020202020204" pitchFamily="34" charset="0"/>
              <a:buChar char="•"/>
            </a:pPr>
            <a:endParaRPr lang="en-GB"/>
          </a:p>
        </p:txBody>
      </p:sp>
      <p:sp>
        <p:nvSpPr>
          <p:cNvPr id="8" name="Footer Placeholder 3">
            <a:extLst>
              <a:ext uri="{FF2B5EF4-FFF2-40B4-BE49-F238E27FC236}">
                <a16:creationId xmlns:a16="http://schemas.microsoft.com/office/drawing/2014/main" id="{C2484E47-5992-B0FD-78C8-D46367986E4F}"/>
              </a:ext>
            </a:extLst>
          </p:cNvPr>
          <p:cNvSpPr>
            <a:spLocks noGrp="1"/>
          </p:cNvSpPr>
          <p:nvPr>
            <p:ph type="ftr" sz="quarter" idx="11"/>
          </p:nvPr>
        </p:nvSpPr>
        <p:spPr>
          <a:xfrm>
            <a:off x="838200" y="6356350"/>
            <a:ext cx="7315200" cy="365125"/>
          </a:xfrm>
        </p:spPr>
        <p:txBody>
          <a:bodyPr/>
          <a:lstStyle/>
          <a:p>
            <a:r>
              <a:rPr lang="en-GB">
                <a:cs typeface="Arial"/>
              </a:rPr>
              <a:t>MenACWY and teenage 3-in-1 booster resources</a:t>
            </a:r>
            <a:endParaRPr lang="en-GB"/>
          </a:p>
        </p:txBody>
      </p:sp>
      <p:pic>
        <p:nvPicPr>
          <p:cNvPr id="6" name="Picture 5">
            <a:extLst>
              <a:ext uri="{FF2B5EF4-FFF2-40B4-BE49-F238E27FC236}">
                <a16:creationId xmlns:a16="http://schemas.microsoft.com/office/drawing/2014/main" id="{AE44A3C7-866C-AEBA-6B8A-EB73D854BA93}"/>
              </a:ext>
            </a:extLst>
          </p:cNvPr>
          <p:cNvPicPr>
            <a:picLocks noChangeAspect="1"/>
          </p:cNvPicPr>
          <p:nvPr/>
        </p:nvPicPr>
        <p:blipFill>
          <a:blip r:embed="rId5"/>
          <a:stretch>
            <a:fillRect/>
          </a:stretch>
        </p:blipFill>
        <p:spPr>
          <a:xfrm>
            <a:off x="8153400" y="501649"/>
            <a:ext cx="3776938" cy="5383660"/>
          </a:xfrm>
          <a:prstGeom prst="rect">
            <a:avLst/>
          </a:prstGeom>
        </p:spPr>
      </p:pic>
    </p:spTree>
    <p:extLst>
      <p:ext uri="{BB962C8B-B14F-4D97-AF65-F5344CB8AC3E}">
        <p14:creationId xmlns:p14="http://schemas.microsoft.com/office/powerpoint/2010/main" val="2937030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a:effectLst/>
                <a:ea typeface="Calibri" panose="020F0502020204030204" pitchFamily="34" charset="0"/>
              </a:rPr>
            </a:br>
            <a:br>
              <a:rPr lang="en-GB" b="1">
                <a:effectLst/>
                <a:ea typeface="Calibri" panose="020F0502020204030204" pitchFamily="34" charset="0"/>
              </a:rPr>
            </a:b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3" name="TextBox 2">
            <a:extLst>
              <a:ext uri="{FF2B5EF4-FFF2-40B4-BE49-F238E27FC236}">
                <a16:creationId xmlns:a16="http://schemas.microsoft.com/office/drawing/2014/main" id="{7F6D72F6-4A48-19C9-EF13-C1F913FDFFCB}"/>
              </a:ext>
            </a:extLst>
          </p:cNvPr>
          <p:cNvSpPr txBox="1"/>
          <p:nvPr/>
        </p:nvSpPr>
        <p:spPr>
          <a:xfrm>
            <a:off x="548472" y="212832"/>
            <a:ext cx="5045620" cy="492443"/>
          </a:xfrm>
          <a:prstGeom prst="rect">
            <a:avLst/>
          </a:prstGeom>
          <a:noFill/>
        </p:spPr>
        <p:txBody>
          <a:bodyPr wrap="square" rtlCol="0">
            <a:spAutoFit/>
          </a:bodyPr>
          <a:lstStyle/>
          <a:p>
            <a:r>
              <a:rPr lang="en-GB" sz="2600" b="1"/>
              <a:t>Poster</a:t>
            </a:r>
          </a:p>
        </p:txBody>
      </p:sp>
      <p:sp>
        <p:nvSpPr>
          <p:cNvPr id="18" name="TextBox 17">
            <a:extLst>
              <a:ext uri="{FF2B5EF4-FFF2-40B4-BE49-F238E27FC236}">
                <a16:creationId xmlns:a16="http://schemas.microsoft.com/office/drawing/2014/main" id="{5D75B382-7F88-5B14-8414-789DCEF44504}"/>
              </a:ext>
            </a:extLst>
          </p:cNvPr>
          <p:cNvSpPr txBox="1"/>
          <p:nvPr/>
        </p:nvSpPr>
        <p:spPr>
          <a:xfrm>
            <a:off x="652381" y="1982044"/>
            <a:ext cx="2940309" cy="230832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This bilingual resource highlights key information about the </a:t>
            </a:r>
            <a:r>
              <a:rPr lang="en-GB" err="1"/>
              <a:t>MenACWY</a:t>
            </a:r>
            <a:r>
              <a:rPr lang="en-GB"/>
              <a:t> vaccine</a:t>
            </a:r>
            <a:endParaRPr lang="en-GB">
              <a:cs typeface="Arial"/>
            </a:endParaRPr>
          </a:p>
          <a:p>
            <a:pPr marL="285750" indent="-285750">
              <a:buFont typeface="Arial" panose="020B0604020202020204" pitchFamily="34" charset="0"/>
              <a:buChar char="•"/>
            </a:pPr>
            <a:r>
              <a:rPr lang="en-GB"/>
              <a:t>Stock is available to order for free on the Health Information Resources website </a:t>
            </a:r>
            <a:r>
              <a:rPr lang="en-GB">
                <a:hlinkClick r:id="rId3"/>
              </a:rPr>
              <a:t>here</a:t>
            </a:r>
          </a:p>
        </p:txBody>
      </p:sp>
      <p:sp>
        <p:nvSpPr>
          <p:cNvPr id="6" name="Footer Placeholder 5">
            <a:extLst>
              <a:ext uri="{FF2B5EF4-FFF2-40B4-BE49-F238E27FC236}">
                <a16:creationId xmlns:a16="http://schemas.microsoft.com/office/drawing/2014/main" id="{AFEA976D-35C7-6207-34CD-FE2F0BABE93F}"/>
              </a:ext>
            </a:extLst>
          </p:cNvPr>
          <p:cNvSpPr>
            <a:spLocks noGrp="1"/>
          </p:cNvSpPr>
          <p:nvPr>
            <p:ph type="ftr" sz="quarter" idx="11"/>
          </p:nvPr>
        </p:nvSpPr>
        <p:spPr/>
        <p:txBody>
          <a:bodyPr/>
          <a:lstStyle/>
          <a:p>
            <a:r>
              <a:rPr lang="en-GB">
                <a:cs typeface="Arial"/>
              </a:rPr>
              <a:t>MenACWY and teenage 3-in-1 booster resources</a:t>
            </a:r>
            <a:endParaRPr lang="en-GB"/>
          </a:p>
        </p:txBody>
      </p:sp>
      <p:pic>
        <p:nvPicPr>
          <p:cNvPr id="4" name="Picture 3" descr="A poster of a person with a backpack&#10;&#10;AI-generated content may be incorrect.">
            <a:extLst>
              <a:ext uri="{FF2B5EF4-FFF2-40B4-BE49-F238E27FC236}">
                <a16:creationId xmlns:a16="http://schemas.microsoft.com/office/drawing/2014/main" id="{9B03F481-3064-6276-5C8D-B4FAF87234CF}"/>
              </a:ext>
            </a:extLst>
          </p:cNvPr>
          <p:cNvPicPr>
            <a:picLocks noChangeAspect="1"/>
          </p:cNvPicPr>
          <p:nvPr/>
        </p:nvPicPr>
        <p:blipFill>
          <a:blip r:embed="rId4"/>
          <a:stretch>
            <a:fillRect/>
          </a:stretch>
        </p:blipFill>
        <p:spPr>
          <a:xfrm>
            <a:off x="3999470" y="459053"/>
            <a:ext cx="3968491" cy="5590631"/>
          </a:xfrm>
          <a:prstGeom prst="rect">
            <a:avLst/>
          </a:prstGeom>
        </p:spPr>
      </p:pic>
    </p:spTree>
    <p:extLst>
      <p:ext uri="{BB962C8B-B14F-4D97-AF65-F5344CB8AC3E}">
        <p14:creationId xmlns:p14="http://schemas.microsoft.com/office/powerpoint/2010/main" val="2031817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213590" y="168873"/>
            <a:ext cx="10550619" cy="578995"/>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800" b="1"/>
              <a:t>MenACWY &amp; teenage 3-in-1 booster animations and report  </a:t>
            </a:r>
            <a:br>
              <a:rPr lang="en-GB" sz="2800" b="1"/>
            </a:br>
            <a:endParaRPr lang="en-GB" sz="2915" b="1"/>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215787" y="700648"/>
            <a:ext cx="10451087" cy="3742304"/>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0" indent="0">
              <a:lnSpc>
                <a:spcPct val="100000"/>
              </a:lnSpc>
              <a:buNone/>
            </a:pPr>
            <a:endParaRPr lang="en-GB" sz="1590">
              <a:solidFill>
                <a:srgbClr val="002060"/>
              </a:solidFill>
              <a:latin typeface="+mj-lt"/>
            </a:endParaRPr>
          </a:p>
          <a:p>
            <a:pPr indent="0">
              <a:lnSpc>
                <a:spcPct val="100000"/>
              </a:lnSpc>
              <a:buNone/>
            </a:pPr>
            <a:r>
              <a:rPr lang="en-GB" sz="1600" b="1">
                <a:solidFill>
                  <a:srgbClr val="002060"/>
                </a:solidFill>
                <a:latin typeface="+mj-lt"/>
                <a:cs typeface="Arial"/>
              </a:rPr>
              <a:t>Co-produced vaccine animations are now available for all school-age vaccination programmes</a:t>
            </a:r>
            <a:r>
              <a:rPr lang="en-GB" sz="1600">
                <a:solidFill>
                  <a:srgbClr val="002060"/>
                </a:solidFill>
                <a:latin typeface="+mj-lt"/>
                <a:cs typeface="Arial"/>
              </a:rPr>
              <a:t>: </a:t>
            </a:r>
          </a:p>
          <a:p>
            <a:pPr indent="0">
              <a:lnSpc>
                <a:spcPct val="100000"/>
              </a:lnSpc>
              <a:buNone/>
            </a:pPr>
            <a:r>
              <a:rPr lang="en-GB" sz="1600">
                <a:solidFill>
                  <a:srgbClr val="002060"/>
                </a:solidFill>
                <a:latin typeface="+mj-lt"/>
                <a:cs typeface="Arial"/>
              </a:rPr>
              <a:t>Through a range of insight work, young people continue to identify animation, with some live-action footage as their preferred information format – they helped us tailor the </a:t>
            </a:r>
            <a:r>
              <a:rPr lang="en-GB" sz="1600" b="1" err="1">
                <a:solidFill>
                  <a:srgbClr val="002060"/>
                </a:solidFill>
                <a:latin typeface="+mj-lt"/>
                <a:cs typeface="Arial"/>
              </a:rPr>
              <a:t>MenACWY</a:t>
            </a:r>
            <a:r>
              <a:rPr lang="en-GB" sz="1600">
                <a:solidFill>
                  <a:srgbClr val="002060"/>
                </a:solidFill>
                <a:latin typeface="+mj-lt"/>
                <a:cs typeface="Arial"/>
              </a:rPr>
              <a:t> and </a:t>
            </a:r>
            <a:r>
              <a:rPr lang="en-GB" sz="1600" b="1">
                <a:solidFill>
                  <a:srgbClr val="002060"/>
                </a:solidFill>
                <a:latin typeface="+mj-lt"/>
                <a:cs typeface="Arial"/>
              </a:rPr>
              <a:t>Teenage</a:t>
            </a:r>
            <a:r>
              <a:rPr lang="en-GB" sz="1600">
                <a:solidFill>
                  <a:srgbClr val="002060"/>
                </a:solidFill>
                <a:latin typeface="+mj-lt"/>
                <a:cs typeface="Arial"/>
              </a:rPr>
              <a:t> </a:t>
            </a:r>
            <a:r>
              <a:rPr lang="en-GB" sz="1600" b="1">
                <a:solidFill>
                  <a:srgbClr val="002060"/>
                </a:solidFill>
                <a:latin typeface="+mj-lt"/>
                <a:cs typeface="Arial"/>
              </a:rPr>
              <a:t>3in1 booster</a:t>
            </a:r>
            <a:r>
              <a:rPr lang="en-GB" sz="1600">
                <a:solidFill>
                  <a:srgbClr val="002060"/>
                </a:solidFill>
                <a:latin typeface="+mj-lt"/>
                <a:cs typeface="Arial"/>
              </a:rPr>
              <a:t> information animations to the needs of their age-group.  This was then further tested with other young people.</a:t>
            </a:r>
            <a:endParaRPr lang="en-GB" sz="1600">
              <a:solidFill>
                <a:srgbClr val="002060"/>
              </a:solidFill>
              <a:cs typeface="Arial"/>
            </a:endParaRPr>
          </a:p>
          <a:p>
            <a:pPr marL="0" indent="0">
              <a:buNone/>
            </a:pPr>
            <a:r>
              <a:rPr lang="en-GB" sz="1550" b="1" u="sng">
                <a:solidFill>
                  <a:srgbClr val="002060"/>
                </a:solidFill>
                <a:latin typeface="+mj-lt"/>
              </a:rPr>
              <a:t>Key findings</a:t>
            </a:r>
            <a:r>
              <a:rPr lang="en-GB" sz="1550" b="1">
                <a:solidFill>
                  <a:srgbClr val="002060"/>
                </a:solidFill>
                <a:latin typeface="+mj-lt"/>
              </a:rPr>
              <a:t> </a:t>
            </a:r>
            <a:r>
              <a:rPr lang="en-GB" sz="1550">
                <a:solidFill>
                  <a:srgbClr val="002060"/>
                </a:solidFill>
                <a:latin typeface="+mj-lt"/>
              </a:rPr>
              <a:t>[from audience testing]:</a:t>
            </a:r>
            <a:endParaRPr lang="en-GB" sz="1550">
              <a:solidFill>
                <a:srgbClr val="002060"/>
              </a:solidFill>
              <a:latin typeface="+mj-lt"/>
              <a:ea typeface="Calibri"/>
              <a:cs typeface="Calibri"/>
            </a:endParaRPr>
          </a:p>
          <a:p>
            <a:pPr marL="285750" indent="-285750" eaLnBrk="0" fontAlgn="base" hangingPunct="0">
              <a:lnSpc>
                <a:spcPct val="100000"/>
              </a:lnSpc>
              <a:spcBef>
                <a:spcPct val="0"/>
              </a:spcBef>
              <a:spcAft>
                <a:spcPct val="0"/>
              </a:spcAft>
            </a:pPr>
            <a:r>
              <a:rPr lang="en-US" altLang="en-US" sz="1550">
                <a:solidFill>
                  <a:srgbClr val="002060"/>
                </a:solidFill>
                <a:latin typeface="+mj-lt"/>
              </a:rPr>
              <a:t>Young people strongly preferred upbeat, clear voiceovers and visually varied animations.</a:t>
            </a:r>
            <a:endParaRPr lang="en-US" altLang="en-US" sz="1550">
              <a:solidFill>
                <a:srgbClr val="002060"/>
              </a:solidFill>
              <a:latin typeface="+mj-lt"/>
              <a:cs typeface="Arial"/>
            </a:endParaRPr>
          </a:p>
          <a:p>
            <a:pPr marL="285750" indent="-285750" eaLnBrk="0" fontAlgn="base" hangingPunct="0">
              <a:lnSpc>
                <a:spcPct val="100000"/>
              </a:lnSpc>
              <a:spcBef>
                <a:spcPct val="0"/>
              </a:spcBef>
              <a:spcAft>
                <a:spcPct val="0"/>
              </a:spcAft>
              <a:buFont typeface="Arial"/>
              <a:buChar char="•"/>
            </a:pPr>
            <a:r>
              <a:rPr lang="en-US" altLang="en-US" sz="1550">
                <a:solidFill>
                  <a:srgbClr val="002060"/>
                </a:solidFill>
                <a:latin typeface="+mj-lt"/>
              </a:rPr>
              <a:t>Terms like “booster” and “teenage” were found to be more relatable and appealing for naming the 3in1 vaccine.</a:t>
            </a:r>
            <a:endParaRPr lang="en-US" altLang="en-US" sz="1550">
              <a:solidFill>
                <a:srgbClr val="002060"/>
              </a:solidFill>
              <a:latin typeface="+mj-lt"/>
              <a:cs typeface="Arial"/>
            </a:endParaRPr>
          </a:p>
          <a:p>
            <a:pPr marL="285750" indent="-285750" eaLnBrk="0" fontAlgn="base" hangingPunct="0">
              <a:lnSpc>
                <a:spcPct val="100000"/>
              </a:lnSpc>
              <a:spcBef>
                <a:spcPct val="0"/>
              </a:spcBef>
              <a:spcAft>
                <a:spcPct val="0"/>
              </a:spcAft>
              <a:buFont typeface="Arial"/>
              <a:buChar char="•"/>
            </a:pPr>
            <a:r>
              <a:rPr lang="en-US" altLang="en-US" sz="1550">
                <a:solidFill>
                  <a:srgbClr val="002060"/>
                </a:solidFill>
                <a:latin typeface="+mj-lt"/>
              </a:rPr>
              <a:t>Both focus group and survey participants recommended presenting information for each vaccine separately to reduce confusion or information overload.</a:t>
            </a:r>
            <a:endParaRPr lang="en-US" altLang="en-US" sz="1550">
              <a:solidFill>
                <a:srgbClr val="002060"/>
              </a:solidFill>
              <a:latin typeface="+mj-lt"/>
              <a:cs typeface="Arial"/>
            </a:endParaRPr>
          </a:p>
        </p:txBody>
      </p:sp>
      <p:pic>
        <p:nvPicPr>
          <p:cNvPr id="5" name="Picture 4">
            <a:extLst>
              <a:ext uri="{FF2B5EF4-FFF2-40B4-BE49-F238E27FC236}">
                <a16:creationId xmlns:a16="http://schemas.microsoft.com/office/drawing/2014/main" id="{55FEAE61-02DC-823A-9DBC-6469A95B903D}"/>
              </a:ext>
            </a:extLst>
          </p:cNvPr>
          <p:cNvPicPr>
            <a:picLocks noChangeAspect="1"/>
          </p:cNvPicPr>
          <p:nvPr/>
        </p:nvPicPr>
        <p:blipFill rotWithShape="1">
          <a:blip r:embed="rId3">
            <a:clrChange>
              <a:clrFrom>
                <a:srgbClr val="FFFFFF"/>
              </a:clrFrom>
              <a:clrTo>
                <a:srgbClr val="FFFFFF">
                  <a:alpha val="0"/>
                </a:srgbClr>
              </a:clrTo>
            </a:clrChange>
          </a:blip>
          <a:srcRect l="9074" r="5052"/>
          <a:stretch/>
        </p:blipFill>
        <p:spPr>
          <a:xfrm>
            <a:off x="10716407" y="45197"/>
            <a:ext cx="1210273" cy="991528"/>
          </a:xfrm>
          <a:prstGeom prst="rect">
            <a:avLst/>
          </a:prstGeom>
          <a:noFill/>
        </p:spPr>
      </p:pic>
      <p:pic>
        <p:nvPicPr>
          <p:cNvPr id="6" name="Picture 5">
            <a:extLst>
              <a:ext uri="{FF2B5EF4-FFF2-40B4-BE49-F238E27FC236}">
                <a16:creationId xmlns:a16="http://schemas.microsoft.com/office/drawing/2014/main" id="{D0E30C44-5C9A-92F6-F752-54ECF411AD5E}"/>
              </a:ext>
            </a:extLst>
          </p:cNvPr>
          <p:cNvPicPr>
            <a:picLocks noChangeAspect="1"/>
          </p:cNvPicPr>
          <p:nvPr/>
        </p:nvPicPr>
        <p:blipFill rotWithShape="1">
          <a:blip r:embed="rId4"/>
          <a:srcRect l="32344" t="16999" r="38031" b="18000"/>
          <a:stretch/>
        </p:blipFill>
        <p:spPr>
          <a:xfrm>
            <a:off x="10716406" y="1078770"/>
            <a:ext cx="1210273" cy="1493713"/>
          </a:xfrm>
          <a:prstGeom prst="rect">
            <a:avLst/>
          </a:prstGeom>
        </p:spPr>
      </p:pic>
      <p:sp>
        <p:nvSpPr>
          <p:cNvPr id="8" name="Rectangle: Rounded Corners 7">
            <a:extLst>
              <a:ext uri="{FF2B5EF4-FFF2-40B4-BE49-F238E27FC236}">
                <a16:creationId xmlns:a16="http://schemas.microsoft.com/office/drawing/2014/main" id="{2D1A2DC6-D67E-C226-4D00-42226A111712}"/>
              </a:ext>
            </a:extLst>
          </p:cNvPr>
          <p:cNvSpPr/>
          <p:nvPr/>
        </p:nvSpPr>
        <p:spPr>
          <a:xfrm>
            <a:off x="676716" y="3737385"/>
            <a:ext cx="5275022" cy="2168378"/>
          </a:xfrm>
          <a:prstGeom prst="roundRect">
            <a:avLst/>
          </a:prstGeom>
          <a:solidFill>
            <a:srgbClr val="BAF0C9"/>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1600" b="1">
                <a:solidFill>
                  <a:srgbClr val="00B050"/>
                </a:solidFill>
                <a:latin typeface="Arial"/>
                <a:ea typeface="Calibri"/>
                <a:cs typeface="Calibri"/>
              </a:rPr>
              <a:t>Current Status</a:t>
            </a:r>
          </a:p>
          <a:p>
            <a:endParaRPr lang="en-GB" sz="1600" b="1">
              <a:solidFill>
                <a:srgbClr val="00B050"/>
              </a:solidFill>
              <a:latin typeface="Arial"/>
              <a:ea typeface="Calibri"/>
              <a:cs typeface="Calibri"/>
            </a:endParaRPr>
          </a:p>
          <a:p>
            <a:r>
              <a:rPr lang="en-GB" sz="1600"/>
              <a:t>The short 3 min animations, along with accompanying comic strips, are now complete and live on the Web Shop (</a:t>
            </a:r>
            <a:r>
              <a:rPr lang="en-GB" sz="1600">
                <a:hlinkClick r:id="rId5"/>
              </a:rPr>
              <a:t>PHW Products - Public Health Wales</a:t>
            </a:r>
            <a:r>
              <a:rPr lang="en-GB" sz="1600"/>
              <a:t>). The full insights report will be available from the engagement team: </a:t>
            </a:r>
            <a:r>
              <a:rPr lang="en-GB" sz="1600">
                <a:ea typeface="+mn-lt"/>
                <a:cs typeface="+mn-lt"/>
                <a:hlinkClick r:id="rId6"/>
              </a:rPr>
              <a:t>PHW.VaccinesEngagement@wales.nhs.uk</a:t>
            </a:r>
            <a:r>
              <a:rPr lang="en-GB" sz="1600">
                <a:ea typeface="+mn-lt"/>
                <a:cs typeface="+mn-lt"/>
              </a:rPr>
              <a:t> </a:t>
            </a:r>
            <a:endParaRPr lang="en-GB" sz="1600">
              <a:cs typeface="Arial"/>
            </a:endParaRPr>
          </a:p>
        </p:txBody>
      </p:sp>
      <p:pic>
        <p:nvPicPr>
          <p:cNvPr id="10" name="Picture 9" descr="A comic book page of a person and person&#10;&#10;AI-generated content may be incorrect.">
            <a:extLst>
              <a:ext uri="{FF2B5EF4-FFF2-40B4-BE49-F238E27FC236}">
                <a16:creationId xmlns:a16="http://schemas.microsoft.com/office/drawing/2014/main" id="{0D876F04-D156-D2BA-F754-32327CA2802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19531" y="5084745"/>
            <a:ext cx="2348408" cy="1631076"/>
          </a:xfrm>
          <a:prstGeom prst="rect">
            <a:avLst/>
          </a:prstGeom>
          <a:ln>
            <a:solidFill>
              <a:schemeClr val="tx1">
                <a:lumMod val="50000"/>
              </a:schemeClr>
            </a:solidFill>
          </a:ln>
          <a:effectLst>
            <a:outerShdw blurRad="50800" dist="38100" dir="8100000" algn="tr" rotWithShape="0">
              <a:prstClr val="black">
                <a:alpha val="40000"/>
              </a:prstClr>
            </a:outerShdw>
          </a:effectLst>
        </p:spPr>
      </p:pic>
      <p:sp>
        <p:nvSpPr>
          <p:cNvPr id="7" name="Footer Placeholder 6">
            <a:extLst>
              <a:ext uri="{FF2B5EF4-FFF2-40B4-BE49-F238E27FC236}">
                <a16:creationId xmlns:a16="http://schemas.microsoft.com/office/drawing/2014/main" id="{2E018F01-93EE-4811-86C7-836BDE9D47C5}"/>
              </a:ext>
            </a:extLst>
          </p:cNvPr>
          <p:cNvSpPr>
            <a:spLocks noGrp="1"/>
          </p:cNvSpPr>
          <p:nvPr>
            <p:ph type="ftr" sz="quarter" idx="11"/>
          </p:nvPr>
        </p:nvSpPr>
        <p:spPr/>
        <p:txBody>
          <a:bodyPr/>
          <a:lstStyle/>
          <a:p>
            <a:r>
              <a:rPr lang="en-GB"/>
              <a:t>MenACWY and teenage 3-in-1 booster resources</a:t>
            </a:r>
          </a:p>
        </p:txBody>
      </p:sp>
      <p:pic>
        <p:nvPicPr>
          <p:cNvPr id="15" name="Picture 14" descr="A cartoon of a person wearing a blue shirt&#10;&#10;AI-generated content may be incorrect.">
            <a:extLst>
              <a:ext uri="{FF2B5EF4-FFF2-40B4-BE49-F238E27FC236}">
                <a16:creationId xmlns:a16="http://schemas.microsoft.com/office/drawing/2014/main" id="{FE90C8DE-2611-1006-0A5C-216CFA82AAD7}"/>
              </a:ext>
            </a:extLst>
          </p:cNvPr>
          <p:cNvPicPr>
            <a:picLocks noChangeAspect="1"/>
          </p:cNvPicPr>
          <p:nvPr/>
        </p:nvPicPr>
        <p:blipFill>
          <a:blip r:embed="rId8"/>
          <a:stretch>
            <a:fillRect/>
          </a:stretch>
        </p:blipFill>
        <p:spPr>
          <a:xfrm>
            <a:off x="6780010" y="3423082"/>
            <a:ext cx="2855119" cy="1531621"/>
          </a:xfrm>
          <a:prstGeom prst="rect">
            <a:avLst/>
          </a:prstGeom>
          <a:ln w="28575">
            <a:solidFill>
              <a:schemeClr val="tx1"/>
            </a:solidFill>
          </a:ln>
        </p:spPr>
      </p:pic>
      <p:pic>
        <p:nvPicPr>
          <p:cNvPr id="13" name="Picture 12">
            <a:extLst>
              <a:ext uri="{FF2B5EF4-FFF2-40B4-BE49-F238E27FC236}">
                <a16:creationId xmlns:a16="http://schemas.microsoft.com/office/drawing/2014/main" id="{2187F2E2-6A2B-DE32-0F69-2CE597F85C87}"/>
              </a:ext>
            </a:extLst>
          </p:cNvPr>
          <p:cNvPicPr>
            <a:picLocks noChangeAspect="1"/>
          </p:cNvPicPr>
          <p:nvPr/>
        </p:nvPicPr>
        <p:blipFill>
          <a:blip r:embed="rId9"/>
          <a:stretch>
            <a:fillRect/>
          </a:stretch>
        </p:blipFill>
        <p:spPr>
          <a:xfrm>
            <a:off x="9163510" y="5085489"/>
            <a:ext cx="2700879" cy="1638636"/>
          </a:xfrm>
          <a:prstGeom prst="rect">
            <a:avLst/>
          </a:prstGeom>
          <a:noFill/>
          <a:ln w="28575">
            <a:solidFill>
              <a:schemeClr val="tx1"/>
            </a:solidFill>
          </a:ln>
        </p:spPr>
      </p:pic>
      <p:pic>
        <p:nvPicPr>
          <p:cNvPr id="12" name="Picture 11" descr="A collage of images of a child and a vaccine&#10;&#10;AI-generated content may be incorrect.">
            <a:extLst>
              <a:ext uri="{FF2B5EF4-FFF2-40B4-BE49-F238E27FC236}">
                <a16:creationId xmlns:a16="http://schemas.microsoft.com/office/drawing/2014/main" id="{C4CB0578-056D-2E07-7AC5-DB9E2E3999B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65459" y="3245377"/>
            <a:ext cx="2704960" cy="1706101"/>
          </a:xfrm>
          <a:prstGeom prst="rect">
            <a:avLst/>
          </a:prstGeom>
          <a:ln>
            <a:solidFill>
              <a:srgbClr val="212A73"/>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002179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C3C4834-CCB9-2BF1-A058-CA731324E469}"/>
              </a:ext>
            </a:extLst>
          </p:cNvPr>
          <p:cNvSpPr>
            <a:spLocks noGrp="1"/>
          </p:cNvSpPr>
          <p:nvPr>
            <p:ph type="ftr" sz="quarter" idx="11"/>
          </p:nvPr>
        </p:nvSpPr>
        <p:spPr/>
        <p:txBody>
          <a:bodyPr lIns="91440" tIns="45720" rIns="91440" bIns="45720" anchor="t"/>
          <a:lstStyle/>
          <a:p>
            <a:r>
              <a:rPr lang="en-GB">
                <a:cs typeface="Arial"/>
              </a:rPr>
              <a:t>MenACWY and teenage 3-in-1 booster resources</a:t>
            </a:r>
          </a:p>
        </p:txBody>
      </p:sp>
      <p:pic>
        <p:nvPicPr>
          <p:cNvPr id="5" name="Picture 4" descr="A cartoon of a person wearing a blue shirt&#10;&#10;AI-generated content may be incorrect.">
            <a:extLst>
              <a:ext uri="{FF2B5EF4-FFF2-40B4-BE49-F238E27FC236}">
                <a16:creationId xmlns:a16="http://schemas.microsoft.com/office/drawing/2014/main" id="{753FC665-9B88-3F82-C530-90AE7BA02D65}"/>
              </a:ext>
            </a:extLst>
          </p:cNvPr>
          <p:cNvPicPr>
            <a:picLocks noChangeAspect="1"/>
          </p:cNvPicPr>
          <p:nvPr/>
        </p:nvPicPr>
        <p:blipFill>
          <a:blip r:embed="rId2"/>
          <a:stretch>
            <a:fillRect/>
          </a:stretch>
        </p:blipFill>
        <p:spPr>
          <a:xfrm>
            <a:off x="6332970" y="1441882"/>
            <a:ext cx="5750719" cy="3238501"/>
          </a:xfrm>
          <a:prstGeom prst="rect">
            <a:avLst/>
          </a:prstGeom>
          <a:ln w="28575">
            <a:solidFill>
              <a:schemeClr val="tx1"/>
            </a:solidFill>
          </a:ln>
        </p:spPr>
      </p:pic>
      <p:sp>
        <p:nvSpPr>
          <p:cNvPr id="6" name="TextBox 5">
            <a:extLst>
              <a:ext uri="{FF2B5EF4-FFF2-40B4-BE49-F238E27FC236}">
                <a16:creationId xmlns:a16="http://schemas.microsoft.com/office/drawing/2014/main" id="{8DE77832-CBB5-439E-1D6D-7C39BC0CFD33}"/>
              </a:ext>
            </a:extLst>
          </p:cNvPr>
          <p:cNvSpPr txBox="1"/>
          <p:nvPr/>
        </p:nvSpPr>
        <p:spPr>
          <a:xfrm>
            <a:off x="190989" y="5181329"/>
            <a:ext cx="5121238" cy="369332"/>
          </a:xfrm>
          <a:prstGeom prst="rect">
            <a:avLst/>
          </a:prstGeom>
          <a:solidFill>
            <a:srgbClr val="E1F4FA"/>
          </a:solidFill>
          <a:ln w="28575">
            <a:solidFill>
              <a:srgbClr val="00206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ea typeface="+mn-lt"/>
                <a:cs typeface="+mn-lt"/>
                <a:hlinkClick r:id="rId3"/>
              </a:rPr>
              <a:t>What is the teenage 3-in-1 booster vaccine?</a:t>
            </a:r>
            <a:endParaRPr lang="en-US"/>
          </a:p>
        </p:txBody>
      </p:sp>
      <p:pic>
        <p:nvPicPr>
          <p:cNvPr id="7" name="Picture 6" descr="A cartoon of a person wearing glasses&#10;&#10;AI-generated content may be incorrect.">
            <a:extLst>
              <a:ext uri="{FF2B5EF4-FFF2-40B4-BE49-F238E27FC236}">
                <a16:creationId xmlns:a16="http://schemas.microsoft.com/office/drawing/2014/main" id="{21E3CF96-4D4E-8E54-FBAB-87537D27B337}"/>
              </a:ext>
            </a:extLst>
          </p:cNvPr>
          <p:cNvPicPr>
            <a:picLocks noChangeAspect="1"/>
          </p:cNvPicPr>
          <p:nvPr/>
        </p:nvPicPr>
        <p:blipFill>
          <a:blip r:embed="rId4"/>
          <a:stretch>
            <a:fillRect/>
          </a:stretch>
        </p:blipFill>
        <p:spPr>
          <a:xfrm>
            <a:off x="190500" y="1440295"/>
            <a:ext cx="5762626" cy="3238501"/>
          </a:xfrm>
          <a:prstGeom prst="rect">
            <a:avLst/>
          </a:prstGeom>
          <a:ln w="28575">
            <a:solidFill>
              <a:schemeClr val="tx1"/>
            </a:solidFill>
          </a:ln>
        </p:spPr>
      </p:pic>
      <p:sp>
        <p:nvSpPr>
          <p:cNvPr id="8" name="TextBox 7">
            <a:extLst>
              <a:ext uri="{FF2B5EF4-FFF2-40B4-BE49-F238E27FC236}">
                <a16:creationId xmlns:a16="http://schemas.microsoft.com/office/drawing/2014/main" id="{7A890B00-AE81-019F-CC94-7865D321BC32}"/>
              </a:ext>
            </a:extLst>
          </p:cNvPr>
          <p:cNvSpPr txBox="1"/>
          <p:nvPr/>
        </p:nvSpPr>
        <p:spPr>
          <a:xfrm>
            <a:off x="6096000" y="5179219"/>
            <a:ext cx="6096000" cy="369332"/>
          </a:xfrm>
          <a:prstGeom prst="rect">
            <a:avLst/>
          </a:prstGeom>
          <a:solidFill>
            <a:srgbClr val="E1F4FA"/>
          </a:solidFill>
          <a:ln w="28575">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5"/>
              </a:rPr>
              <a:t>Beth yw’r Brechlyn Atgyfnerthu 3-mewn-1 i Arddegwyr?</a:t>
            </a:r>
            <a:endParaRPr lang="en-US"/>
          </a:p>
        </p:txBody>
      </p:sp>
      <p:sp>
        <p:nvSpPr>
          <p:cNvPr id="9" name="TextBox 8">
            <a:extLst>
              <a:ext uri="{FF2B5EF4-FFF2-40B4-BE49-F238E27FC236}">
                <a16:creationId xmlns:a16="http://schemas.microsoft.com/office/drawing/2014/main" id="{E289490B-C451-32F4-128C-E1E46726C94A}"/>
              </a:ext>
            </a:extLst>
          </p:cNvPr>
          <p:cNvSpPr txBox="1"/>
          <p:nvPr/>
        </p:nvSpPr>
        <p:spPr>
          <a:xfrm>
            <a:off x="190866" y="363410"/>
            <a:ext cx="1189265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Teenage 3-in-1 booster vaccine video animation </a:t>
            </a:r>
            <a:endParaRPr lang="en-US" sz="2800" b="1"/>
          </a:p>
        </p:txBody>
      </p:sp>
    </p:spTree>
    <p:extLst>
      <p:ext uri="{BB962C8B-B14F-4D97-AF65-F5344CB8AC3E}">
        <p14:creationId xmlns:p14="http://schemas.microsoft.com/office/powerpoint/2010/main" val="3832382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7B501-434C-5758-DE79-FB8C3657F88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605E9C6-E796-E304-05D5-CAAD1F4D6F33}"/>
              </a:ext>
            </a:extLst>
          </p:cNvPr>
          <p:cNvSpPr txBox="1"/>
          <p:nvPr/>
        </p:nvSpPr>
        <p:spPr>
          <a:xfrm>
            <a:off x="284018" y="-4330"/>
            <a:ext cx="10515600" cy="1325563"/>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spcBef>
                <a:spcPct val="0"/>
              </a:spcBef>
              <a:spcAft>
                <a:spcPts val="600"/>
              </a:spcAft>
            </a:pPr>
            <a:r>
              <a:rPr lang="en-US" sz="2800" b="1" kern="1200"/>
              <a:t>MenACWY vaccine v</a:t>
            </a:r>
            <a:r>
              <a:rPr lang="en-US" sz="2800" b="1"/>
              <a:t>ideo animation</a:t>
            </a:r>
            <a:r>
              <a:rPr lang="en-US" sz="2800" b="1" kern="1200"/>
              <a:t>  </a:t>
            </a:r>
          </a:p>
        </p:txBody>
      </p:sp>
      <p:pic>
        <p:nvPicPr>
          <p:cNvPr id="2" name="Picture 1">
            <a:extLst>
              <a:ext uri="{FF2B5EF4-FFF2-40B4-BE49-F238E27FC236}">
                <a16:creationId xmlns:a16="http://schemas.microsoft.com/office/drawing/2014/main" id="{EAEAC62B-EA35-1E4E-3D5E-1285A689BFE9}"/>
              </a:ext>
            </a:extLst>
          </p:cNvPr>
          <p:cNvPicPr>
            <a:picLocks noChangeAspect="1"/>
          </p:cNvPicPr>
          <p:nvPr/>
        </p:nvPicPr>
        <p:blipFill>
          <a:blip r:embed="rId2"/>
          <a:stretch>
            <a:fillRect/>
          </a:stretch>
        </p:blipFill>
        <p:spPr>
          <a:xfrm>
            <a:off x="225836" y="1531052"/>
            <a:ext cx="5647279" cy="3172796"/>
          </a:xfrm>
          <a:prstGeom prst="rect">
            <a:avLst/>
          </a:prstGeom>
          <a:noFill/>
          <a:ln w="28575">
            <a:solidFill>
              <a:schemeClr val="tx1"/>
            </a:solidFill>
          </a:ln>
        </p:spPr>
      </p:pic>
      <p:sp>
        <p:nvSpPr>
          <p:cNvPr id="4" name="Footer Placeholder 3">
            <a:extLst>
              <a:ext uri="{FF2B5EF4-FFF2-40B4-BE49-F238E27FC236}">
                <a16:creationId xmlns:a16="http://schemas.microsoft.com/office/drawing/2014/main" id="{B549295F-439C-AEA0-02B2-026F5F67BBDE}"/>
              </a:ext>
            </a:extLst>
          </p:cNvPr>
          <p:cNvSpPr>
            <a:spLocks noGrp="1"/>
          </p:cNvSpPr>
          <p:nvPr>
            <p:ph type="ftr" sz="quarter" idx="11"/>
          </p:nvPr>
        </p:nvSpPr>
        <p:spPr>
          <a:xfrm>
            <a:off x="838200" y="6356350"/>
            <a:ext cx="7315200" cy="365125"/>
          </a:xfrm>
        </p:spPr>
        <p:txBody>
          <a:bodyPr>
            <a:normAutofit/>
          </a:bodyPr>
          <a:lstStyle/>
          <a:p>
            <a:pPr>
              <a:lnSpc>
                <a:spcPct val="90000"/>
              </a:lnSpc>
              <a:spcAft>
                <a:spcPts val="600"/>
              </a:spcAft>
            </a:pPr>
            <a:r>
              <a:rPr lang="en-GB" b="1" kern="1200">
                <a:latin typeface="+mn-lt"/>
                <a:ea typeface="+mn-ea"/>
                <a:cs typeface="+mn-cs"/>
              </a:rPr>
              <a:t>MenACWY and teenage 3-in-1 booster resources</a:t>
            </a:r>
          </a:p>
        </p:txBody>
      </p:sp>
      <p:pic>
        <p:nvPicPr>
          <p:cNvPr id="5" name="Picture 4" descr="Cartoon of a child and child&#10;&#10;AI-generated content may be incorrect.">
            <a:extLst>
              <a:ext uri="{FF2B5EF4-FFF2-40B4-BE49-F238E27FC236}">
                <a16:creationId xmlns:a16="http://schemas.microsoft.com/office/drawing/2014/main" id="{5B7F9657-40F6-E018-8E92-45BED61B228C}"/>
              </a:ext>
            </a:extLst>
          </p:cNvPr>
          <p:cNvPicPr>
            <a:picLocks noChangeAspect="1"/>
          </p:cNvPicPr>
          <p:nvPr/>
        </p:nvPicPr>
        <p:blipFill>
          <a:blip r:embed="rId3"/>
          <a:stretch>
            <a:fillRect/>
          </a:stretch>
        </p:blipFill>
        <p:spPr>
          <a:xfrm>
            <a:off x="6260269" y="1531053"/>
            <a:ext cx="5640527" cy="3172796"/>
          </a:xfrm>
          <a:prstGeom prst="rect">
            <a:avLst/>
          </a:prstGeom>
          <a:noFill/>
          <a:ln w="28575">
            <a:solidFill>
              <a:schemeClr val="tx1"/>
            </a:solidFill>
          </a:ln>
        </p:spPr>
      </p:pic>
      <p:sp>
        <p:nvSpPr>
          <p:cNvPr id="6" name="TextBox 5">
            <a:extLst>
              <a:ext uri="{FF2B5EF4-FFF2-40B4-BE49-F238E27FC236}">
                <a16:creationId xmlns:a16="http://schemas.microsoft.com/office/drawing/2014/main" id="{A8E00A37-6BC0-01A3-C899-BC7CB4540750}"/>
              </a:ext>
            </a:extLst>
          </p:cNvPr>
          <p:cNvSpPr txBox="1"/>
          <p:nvPr/>
        </p:nvSpPr>
        <p:spPr>
          <a:xfrm>
            <a:off x="292057" y="5208104"/>
            <a:ext cx="4860235" cy="369332"/>
          </a:xfrm>
          <a:prstGeom prst="rect">
            <a:avLst/>
          </a:prstGeom>
          <a:solidFill>
            <a:srgbClr val="E1F4FA"/>
          </a:solidFill>
          <a:ln w="28575">
            <a:solidFill>
              <a:schemeClr val="tx1"/>
            </a:solidFill>
          </a:ln>
        </p:spPr>
        <p:txBody>
          <a:bodyPr wrap="square" rtlCol="0">
            <a:spAutoFit/>
          </a:bodyPr>
          <a:lstStyle/>
          <a:p>
            <a:r>
              <a:rPr lang="en-GB">
                <a:hlinkClick r:id="rId4"/>
              </a:rPr>
              <a:t>What is the </a:t>
            </a:r>
            <a:r>
              <a:rPr lang="en-GB" err="1">
                <a:hlinkClick r:id="rId4"/>
              </a:rPr>
              <a:t>MenACWY</a:t>
            </a:r>
            <a:r>
              <a:rPr lang="en-GB">
                <a:hlinkClick r:id="rId4"/>
              </a:rPr>
              <a:t> vaccine? - YouTube</a:t>
            </a:r>
            <a:endParaRPr lang="en-GB"/>
          </a:p>
        </p:txBody>
      </p:sp>
      <p:sp>
        <p:nvSpPr>
          <p:cNvPr id="7" name="TextBox 6">
            <a:extLst>
              <a:ext uri="{FF2B5EF4-FFF2-40B4-BE49-F238E27FC236}">
                <a16:creationId xmlns:a16="http://schemas.microsoft.com/office/drawing/2014/main" id="{7CD20ED9-ADE3-584E-39FA-046AAC5973C0}"/>
              </a:ext>
            </a:extLst>
          </p:cNvPr>
          <p:cNvSpPr txBox="1"/>
          <p:nvPr/>
        </p:nvSpPr>
        <p:spPr>
          <a:xfrm>
            <a:off x="6254454" y="5208104"/>
            <a:ext cx="3482009" cy="369332"/>
          </a:xfrm>
          <a:prstGeom prst="rect">
            <a:avLst/>
          </a:prstGeom>
          <a:solidFill>
            <a:srgbClr val="E1F4FA"/>
          </a:solidFill>
          <a:ln w="28575">
            <a:solidFill>
              <a:schemeClr val="tx1"/>
            </a:solidFill>
          </a:ln>
        </p:spPr>
        <p:txBody>
          <a:bodyPr wrap="square" rtlCol="0">
            <a:spAutoFit/>
          </a:bodyPr>
          <a:lstStyle/>
          <a:p>
            <a:r>
              <a:rPr lang="en-GB">
                <a:hlinkClick r:id="rId5"/>
              </a:rPr>
              <a:t>Beth </a:t>
            </a:r>
            <a:r>
              <a:rPr lang="en-GB" err="1">
                <a:hlinkClick r:id="rId5"/>
              </a:rPr>
              <a:t>yw’r</a:t>
            </a:r>
            <a:r>
              <a:rPr lang="en-GB">
                <a:hlinkClick r:id="rId5"/>
              </a:rPr>
              <a:t> </a:t>
            </a:r>
            <a:r>
              <a:rPr lang="en-GB" err="1">
                <a:hlinkClick r:id="rId5"/>
              </a:rPr>
              <a:t>brechlyn</a:t>
            </a:r>
            <a:r>
              <a:rPr lang="en-GB">
                <a:hlinkClick r:id="rId5"/>
              </a:rPr>
              <a:t> </a:t>
            </a:r>
            <a:r>
              <a:rPr lang="en-GB" err="1">
                <a:hlinkClick r:id="rId5"/>
              </a:rPr>
              <a:t>MenACWY</a:t>
            </a:r>
            <a:r>
              <a:rPr lang="en-GB">
                <a:hlinkClick r:id="rId5"/>
              </a:rPr>
              <a:t>?</a:t>
            </a:r>
            <a:endParaRPr lang="en-GB"/>
          </a:p>
        </p:txBody>
      </p:sp>
    </p:spTree>
    <p:extLst>
      <p:ext uri="{BB962C8B-B14F-4D97-AF65-F5344CB8AC3E}">
        <p14:creationId xmlns:p14="http://schemas.microsoft.com/office/powerpoint/2010/main" val="1165420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231CA335-9411-9172-52C0-3FD4B9F07255}"/>
              </a:ext>
            </a:extLst>
          </p:cNvPr>
          <p:cNvSpPr txBox="1"/>
          <p:nvPr/>
        </p:nvSpPr>
        <p:spPr>
          <a:xfrm>
            <a:off x="639757" y="1067204"/>
            <a:ext cx="4902050" cy="646331"/>
          </a:xfrm>
          <a:prstGeom prst="rect">
            <a:avLst/>
          </a:prstGeom>
          <a:noFill/>
          <a:ln w="28575">
            <a:solidFill>
              <a:schemeClr val="accent4"/>
            </a:solidFill>
          </a:ln>
        </p:spPr>
        <p:txBody>
          <a:bodyPr wrap="square" rtlCol="0">
            <a:spAutoFit/>
          </a:bodyPr>
          <a:lstStyle/>
          <a:p>
            <a:r>
              <a:rPr lang="en-GB"/>
              <a:t>Bilingual ‘What is the Teenage 3-in-1 Booster vaccine?’ comic, available </a:t>
            </a:r>
            <a:r>
              <a:rPr lang="en-GB">
                <a:hlinkClick r:id="rId2"/>
              </a:rPr>
              <a:t>here</a:t>
            </a:r>
            <a:endParaRPr lang="en-GB"/>
          </a:p>
        </p:txBody>
      </p:sp>
      <p:sp>
        <p:nvSpPr>
          <p:cNvPr id="3" name="TextBox 2">
            <a:extLst>
              <a:ext uri="{FF2B5EF4-FFF2-40B4-BE49-F238E27FC236}">
                <a16:creationId xmlns:a16="http://schemas.microsoft.com/office/drawing/2014/main" id="{DD308BB8-82D5-1378-10DA-0F6B6392257B}"/>
              </a:ext>
            </a:extLst>
          </p:cNvPr>
          <p:cNvSpPr txBox="1"/>
          <p:nvPr/>
        </p:nvSpPr>
        <p:spPr>
          <a:xfrm>
            <a:off x="6372350" y="1751301"/>
            <a:ext cx="5190362" cy="646331"/>
          </a:xfrm>
          <a:prstGeom prst="rect">
            <a:avLst/>
          </a:prstGeom>
          <a:noFill/>
          <a:ln w="28575">
            <a:solidFill>
              <a:schemeClr val="tx1"/>
            </a:solidFill>
          </a:ln>
        </p:spPr>
        <p:txBody>
          <a:bodyPr wrap="square" rtlCol="0">
            <a:spAutoFit/>
          </a:bodyPr>
          <a:lstStyle/>
          <a:p>
            <a:r>
              <a:rPr lang="en-GB"/>
              <a:t>Bilingual ‘What is the </a:t>
            </a:r>
            <a:r>
              <a:rPr lang="en-GB" err="1"/>
              <a:t>MenACWY</a:t>
            </a:r>
            <a:r>
              <a:rPr lang="en-GB"/>
              <a:t> vaccine?’ comic, available </a:t>
            </a:r>
            <a:r>
              <a:rPr lang="en-GB">
                <a:hlinkClick r:id="rId3"/>
              </a:rPr>
              <a:t>here</a:t>
            </a:r>
            <a:r>
              <a:rPr lang="en-GB"/>
              <a:t> </a:t>
            </a:r>
          </a:p>
        </p:txBody>
      </p:sp>
      <p:sp>
        <p:nvSpPr>
          <p:cNvPr id="4" name="Footer Placeholder 3">
            <a:extLst>
              <a:ext uri="{FF2B5EF4-FFF2-40B4-BE49-F238E27FC236}">
                <a16:creationId xmlns:a16="http://schemas.microsoft.com/office/drawing/2014/main" id="{DF73041B-2ABC-3BDF-B747-883B4AB692C5}"/>
              </a:ext>
            </a:extLst>
          </p:cNvPr>
          <p:cNvSpPr>
            <a:spLocks noGrp="1"/>
          </p:cNvSpPr>
          <p:nvPr>
            <p:ph type="ftr" sz="quarter" idx="11"/>
          </p:nvPr>
        </p:nvSpPr>
        <p:spPr/>
        <p:txBody>
          <a:bodyPr/>
          <a:lstStyle/>
          <a:p>
            <a:r>
              <a:rPr lang="en-GB">
                <a:cs typeface="Arial"/>
              </a:rPr>
              <a:t>MenACWY and teenage 3-in-1 booster resources</a:t>
            </a:r>
            <a:endParaRPr lang="en-GB"/>
          </a:p>
        </p:txBody>
      </p:sp>
      <p:pic>
        <p:nvPicPr>
          <p:cNvPr id="6" name="Picture 5">
            <a:extLst>
              <a:ext uri="{FF2B5EF4-FFF2-40B4-BE49-F238E27FC236}">
                <a16:creationId xmlns:a16="http://schemas.microsoft.com/office/drawing/2014/main" id="{F2B02592-CF8C-114C-044E-635EDFD309D3}"/>
              </a:ext>
            </a:extLst>
          </p:cNvPr>
          <p:cNvPicPr>
            <a:picLocks noChangeAspect="1"/>
          </p:cNvPicPr>
          <p:nvPr/>
        </p:nvPicPr>
        <p:blipFill>
          <a:blip r:embed="rId4"/>
          <a:srcRect b="5578"/>
          <a:stretch/>
        </p:blipFill>
        <p:spPr>
          <a:xfrm>
            <a:off x="639757" y="1897386"/>
            <a:ext cx="4880761" cy="3291797"/>
          </a:xfrm>
          <a:prstGeom prst="rect">
            <a:avLst/>
          </a:prstGeom>
          <a:ln w="28575">
            <a:solidFill>
              <a:schemeClr val="tx1"/>
            </a:solidFill>
          </a:ln>
          <a:effectLst>
            <a:outerShdw blurRad="50800" dist="38100" dir="8100000" algn="tr" rotWithShape="0">
              <a:prstClr val="black">
                <a:alpha val="40000"/>
              </a:prstClr>
            </a:outerShdw>
          </a:effectLst>
        </p:spPr>
      </p:pic>
      <p:pic>
        <p:nvPicPr>
          <p:cNvPr id="8" name="Picture 7">
            <a:extLst>
              <a:ext uri="{FF2B5EF4-FFF2-40B4-BE49-F238E27FC236}">
                <a16:creationId xmlns:a16="http://schemas.microsoft.com/office/drawing/2014/main" id="{88F13C15-015E-11CB-7005-EA39061549B2}"/>
              </a:ext>
            </a:extLst>
          </p:cNvPr>
          <p:cNvPicPr>
            <a:picLocks noChangeAspect="1"/>
          </p:cNvPicPr>
          <p:nvPr/>
        </p:nvPicPr>
        <p:blipFill>
          <a:blip r:embed="rId5"/>
          <a:srcRect b="4913"/>
          <a:stretch/>
        </p:blipFill>
        <p:spPr>
          <a:xfrm>
            <a:off x="6372350" y="2502570"/>
            <a:ext cx="5190362" cy="3321216"/>
          </a:xfrm>
          <a:prstGeom prst="rect">
            <a:avLst/>
          </a:prstGeom>
          <a:ln w="28575">
            <a:solidFill>
              <a:schemeClr val="tx1"/>
            </a:solidFill>
          </a:ln>
          <a:effectLst>
            <a:outerShdw blurRad="50800" dist="38100" dir="8100000" algn="tr" rotWithShape="0">
              <a:prstClr val="black">
                <a:alpha val="40000"/>
              </a:prstClr>
            </a:outerShdw>
          </a:effectLst>
        </p:spPr>
      </p:pic>
      <p:sp>
        <p:nvSpPr>
          <p:cNvPr id="5" name="Title 4">
            <a:extLst>
              <a:ext uri="{FF2B5EF4-FFF2-40B4-BE49-F238E27FC236}">
                <a16:creationId xmlns:a16="http://schemas.microsoft.com/office/drawing/2014/main" id="{BB26CF4C-2998-63C9-2FD6-FAC993EC92AC}"/>
              </a:ext>
            </a:extLst>
          </p:cNvPr>
          <p:cNvSpPr txBox="1">
            <a:spLocks noGrp="1"/>
          </p:cNvSpPr>
          <p:nvPr>
            <p:ph type="title"/>
          </p:nvPr>
        </p:nvSpPr>
        <p:spPr>
          <a:xfrm>
            <a:off x="134673" y="385737"/>
            <a:ext cx="7463527" cy="4801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Teenage 3-in-1 booster vaccine comic</a:t>
            </a:r>
            <a:endParaRPr lang="en-US" sz="2800" b="1"/>
          </a:p>
        </p:txBody>
      </p:sp>
      <p:sp>
        <p:nvSpPr>
          <p:cNvPr id="7" name="Title 4">
            <a:extLst>
              <a:ext uri="{FF2B5EF4-FFF2-40B4-BE49-F238E27FC236}">
                <a16:creationId xmlns:a16="http://schemas.microsoft.com/office/drawing/2014/main" id="{152F003F-544F-6476-1507-078703D3462F}"/>
              </a:ext>
            </a:extLst>
          </p:cNvPr>
          <p:cNvSpPr txBox="1">
            <a:spLocks/>
          </p:cNvSpPr>
          <p:nvPr/>
        </p:nvSpPr>
        <p:spPr>
          <a:xfrm>
            <a:off x="6374922" y="1041320"/>
            <a:ext cx="5291200" cy="4801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cs typeface="Arial"/>
              </a:rPr>
              <a:t>MenACWY vaccine comic</a:t>
            </a:r>
            <a:endParaRPr lang="en-US" sz="2800" b="1"/>
          </a:p>
        </p:txBody>
      </p:sp>
    </p:spTree>
    <p:extLst>
      <p:ext uri="{BB962C8B-B14F-4D97-AF65-F5344CB8AC3E}">
        <p14:creationId xmlns:p14="http://schemas.microsoft.com/office/powerpoint/2010/main" val="40646397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2EEB5CED91B224BADEEF37F9C36D513" ma:contentTypeVersion="25" ma:contentTypeDescription="Create a new document." ma:contentTypeScope="" ma:versionID="aa92d179716acc8f2999f28767fec8d4">
  <xsd:schema xmlns:xsd="http://www.w3.org/2001/XMLSchema" xmlns:xs="http://www.w3.org/2001/XMLSchema" xmlns:p="http://schemas.microsoft.com/office/2006/metadata/properties" xmlns:ns2="c5c4c049-fd51-4c1e-8931-c678015eeba8" xmlns:ns3="fdfaf355-f7ae-47f3-8f93-739a60756710" targetNamespace="http://schemas.microsoft.com/office/2006/metadata/properties" ma:root="true" ma:fieldsID="bb68ad5fe965d0b7c20941833ad7baae" ns2:_="" ns3:_="">
    <xsd:import namespace="c5c4c049-fd51-4c1e-8931-c678015eeba8"/>
    <xsd:import namespace="fdfaf355-f7ae-47f3-8f93-739a60756710"/>
    <xsd:element name="properties">
      <xsd:complexType>
        <xsd:sequence>
          <xsd:element name="documentManagement">
            <xsd:complexType>
              <xsd:all>
                <xsd:element ref="ns2:Topic" minOccurs="0"/>
                <xsd:element ref="ns2:Vaccinename" minOccurs="0"/>
                <xsd:element ref="ns2:Typeofresource"/>
                <xsd:element ref="ns2:relatingtoresource"/>
                <xsd:element ref="ns2:SKUNumber" minOccurs="0"/>
                <xsd:element ref="ns2:HIRLink" minOccurs="0"/>
                <xsd:element ref="ns2:Version_x0020__x002f__x0020_Year" minOccurs="0"/>
                <xsd:element ref="ns2:ISBNnumber" minOccurs="0"/>
                <xsd:element ref="ns2:Date" minOccurs="0"/>
                <xsd:element ref="ns2:Languag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Archive" minOccurs="0"/>
                <xsd:element ref="ns2:Archive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4c049-fd51-4c1e-8931-c678015eeba8" elementFormDefault="qualified">
    <xsd:import namespace="http://schemas.microsoft.com/office/2006/documentManagement/types"/>
    <xsd:import namespace="http://schemas.microsoft.com/office/infopath/2007/PartnerControls"/>
    <xsd:element name="Topic" ma:index="8" nillable="true" ma:displayName="Life Course" ma:format="Dropdown" ma:internalName="Topic" ma:requiredMultiChoice="true">
      <xsd:complexType>
        <xsd:complexContent>
          <xsd:extension base="dms:MultiChoice">
            <xsd:sequence>
              <xsd:element name="Value" maxOccurs="unbounded" minOccurs="0" nillable="true">
                <xsd:simpleType>
                  <xsd:restriction base="dms:Choice">
                    <xsd:enumeration value="Adult"/>
                    <xsd:enumeration value="Generic Life Course"/>
                    <xsd:enumeration value="Pregnancy"/>
                    <xsd:enumeration value="School Age"/>
                    <xsd:enumeration value="Pre-School"/>
                    <xsd:enumeration value="Changes Childhood Schedule"/>
                  </xsd:restriction>
                </xsd:simpleType>
              </xsd:element>
            </xsd:sequence>
          </xsd:extension>
        </xsd:complexContent>
      </xsd:complexType>
    </xsd:element>
    <xsd:element name="Vaccinename" ma:index="9" nillable="true" ma:displayName="Vaccine name " ma:description="Name of specific vaccine " ma:format="Dropdown" ma:internalName="Vaccinename" ma:requiredMultiChoice="true">
      <xsd:complexType>
        <xsd:complexContent>
          <xsd:extension base="dms:MultiChoice">
            <xsd:sequence>
              <xsd:element name="Value" maxOccurs="unbounded" minOccurs="0" nillable="true">
                <xsd:simpleType>
                  <xsd:restriction base="dms:Choice">
                    <xsd:enumeration value="BCG"/>
                    <xsd:enumeration value="Combined Vaccines"/>
                    <xsd:enumeration value="Flu"/>
                    <xsd:enumeration value="HPV"/>
                    <xsd:enumeration value="3in1: Teenage Booster"/>
                    <xsd:enumeration value="MenACWY"/>
                    <xsd:enumeration value="Covid19"/>
                    <xsd:enumeration value="RSV"/>
                    <xsd:enumeration value="MMR"/>
                    <xsd:enumeration value="MMRV &amp; MMR"/>
                    <xsd:enumeration value="Non-specific vaccine info"/>
                    <xsd:enumeration value="HIB/MenC"/>
                    <xsd:enumeration value="Measles"/>
                    <xsd:enumeration value="MenB"/>
                    <xsd:enumeration value="Mpox"/>
                    <xsd:enumeration value="Pneumococcal"/>
                    <xsd:enumeration value="Rotavirus"/>
                    <xsd:enumeration value="Shingles"/>
                    <xsd:enumeration value="Whooping Cough"/>
                    <xsd:enumeration value="4in1: For Pre-School"/>
                    <xsd:enumeration value="6in1: For Babies"/>
                    <xsd:enumeration value="Specific vaccine info"/>
                    <xsd:enumeration value="N/A"/>
                    <xsd:enumeration value="MenB for Gono"/>
                    <xsd:enumeration value="Choice 25"/>
                  </xsd:restriction>
                </xsd:simpleType>
              </xsd:element>
            </xsd:sequence>
          </xsd:extension>
        </xsd:complexContent>
      </xsd:complexType>
    </xsd:element>
    <xsd:element name="Typeofresource" ma:index="10" ma:displayName="Type of resource" ma:description="What type of resource this is " ma:format="Dropdown" ma:internalName="Typeofresource">
      <xsd:simpleType>
        <xsd:restriction base="dms:Choice">
          <xsd:enumeration value="Leaflet (DL)"/>
          <xsd:enumeration value="Large Print"/>
          <xsd:enumeration value="Easy Read"/>
          <xsd:enumeration value="Audio"/>
          <xsd:enumeration value="Poster"/>
          <xsd:enumeration value="Stickers"/>
          <xsd:enumeration value="Vaccination card"/>
          <xsd:enumeration value="BSL"/>
          <xsd:enumeration value="Other"/>
          <xsd:enumeration value="E-Learning"/>
          <xsd:enumeration value="Invitation letter"/>
          <xsd:enumeration value="Toolkit"/>
          <xsd:enumeration value="Fletter"/>
          <xsd:enumeration value="Public Facing Webpage"/>
          <xsd:enumeration value="Briefing Document"/>
          <xsd:enumeration value="Clinical Script"/>
          <xsd:enumeration value="HCP SP FAQs"/>
          <xsd:enumeration value="Minority Languages"/>
          <xsd:enumeration value="Visual aid"/>
          <xsd:enumeration value="Videos"/>
          <xsd:enumeration value="Resource pack"/>
          <xsd:enumeration value="Guidance and reports"/>
          <xsd:enumeration value="Infographics"/>
          <xsd:enumeration value="Comic strips"/>
          <xsd:enumeration value="Booklets"/>
          <xsd:enumeration value="Immunisation schedule"/>
          <xsd:enumeration value="Consent forms"/>
          <xsd:enumeration value="Letters"/>
          <xsd:enumeration value="Training Slide Set"/>
          <xsd:enumeration value="Supporting document"/>
          <xsd:enumeration value="Fact Sheet"/>
          <xsd:enumeration value="Survey"/>
          <xsd:enumeration value="Project"/>
          <xsd:enumeration value="Reference document"/>
          <xsd:enumeration value="HCP webpage"/>
        </xsd:restriction>
      </xsd:simpleType>
    </xsd:element>
    <xsd:element name="relatingtoresource" ma:index="11" ma:displayName="Identifiers / Markers" ma:description="What type of document this is, i.e is it he crystal mark, the confirmation of the ISBN number " ma:format="Dropdown" ma:internalName="relatingtoresource">
      <xsd:simpleType>
        <xsd:restriction base="dms:Choice">
          <xsd:enumeration value="Welsh Translation text"/>
          <xsd:enumeration value="Plain English Approved Text"/>
          <xsd:enumeration value="Crystal Mark"/>
          <xsd:enumeration value="Checklist"/>
          <xsd:enumeration value="QR codes"/>
          <xsd:enumeration value="Slugs"/>
          <xsd:enumeration value="Initial content / working draft"/>
          <xsd:enumeration value="N/A"/>
          <xsd:enumeration value="ISBN"/>
          <xsd:enumeration value="FINAL CONTENT"/>
          <xsd:enumeration value="POAP"/>
          <xsd:enumeration value="Finalised draft for PE"/>
          <xsd:enumeration value="Draft PDF"/>
          <xsd:enumeration value="Email"/>
          <xsd:enumeration value="Project - Brief"/>
          <xsd:enumeration value="Project - Supporting Document"/>
          <xsd:enumeration value="Other language text"/>
          <xsd:enumeration value="Images"/>
          <xsd:enumeration value="Arabic"/>
          <xsd:enumeration value="InDesign Files"/>
        </xsd:restriction>
      </xsd:simpleType>
    </xsd:element>
    <xsd:element name="SKUNumber" ma:index="12" nillable="true" ma:displayName="SKU Number" ma:format="Dropdown" ma:internalName="SKUNumber">
      <xsd:simpleType>
        <xsd:restriction base="dms:Text">
          <xsd:maxLength value="255"/>
        </xsd:restriction>
      </xsd:simpleType>
    </xsd:element>
    <xsd:element name="HIRLink" ma:index="13" nillable="true" ma:displayName="HIR Link" ma:format="Hyperlink" ma:internalName="HIRLink">
      <xsd:complexType>
        <xsd:complexContent>
          <xsd:extension base="dms:URL">
            <xsd:sequence>
              <xsd:element name="Url" type="dms:ValidUrl" minOccurs="0" nillable="true"/>
              <xsd:element name="Description" type="xsd:string" nillable="true"/>
            </xsd:sequence>
          </xsd:extension>
        </xsd:complexContent>
      </xsd:complexType>
    </xsd:element>
    <xsd:element name="Version_x0020__x002f__x0020_Year" ma:index="14" nillable="true" ma:displayName="Version / Year" ma:internalName="Version_x0020__x002f__x0020_Year">
      <xsd:simpleType>
        <xsd:restriction base="dms:Text">
          <xsd:maxLength value="255"/>
        </xsd:restriction>
      </xsd:simpleType>
    </xsd:element>
    <xsd:element name="ISBNnumber" ma:index="15" nillable="true" ma:displayName="ISBN number" ma:format="Dropdown" ma:internalName="ISBNnumber">
      <xsd:simpleType>
        <xsd:restriction base="dms:Text">
          <xsd:maxLength value="255"/>
        </xsd:restriction>
      </xsd:simpleType>
    </xsd:element>
    <xsd:element name="Date" ma:index="16" nillable="true" ma:displayName="'Go Live' Date" ma:format="DateOnly" ma:internalName="Date">
      <xsd:simpleType>
        <xsd:restriction base="dms:DateTime"/>
      </xsd:simpleType>
    </xsd:element>
    <xsd:element name="Language" ma:index="17" nillable="true" ma:displayName="Language " ma:format="Dropdown" ma:internalName="Language">
      <xsd:simpleType>
        <xsd:restriction base="dms:Choice">
          <xsd:enumeration value="Welsh"/>
          <xsd:enumeration value="English"/>
          <xsd:enumeration value="Bilingual"/>
          <xsd:enumeration value="Arabic"/>
          <xsd:enumeration value="Choice 5"/>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8" nillable="true" ma:displayName="MediaServiceDateTaken" ma:hidden="true" ma:indexed="true" ma:internalName="MediaServiceDateTaken" ma:readOnly="true">
      <xsd:simpleType>
        <xsd:restriction base="dms:Text"/>
      </xsd:simpleType>
    </xsd:element>
    <xsd:element name="MediaServiceOCR" ma:index="29" nillable="true" ma:displayName="Extracted Text" ma:internalName="MediaServiceOCR" ma:readOnly="true">
      <xsd:simpleType>
        <xsd:restriction base="dms:Note">
          <xsd:maxLength value="255"/>
        </xsd:restriction>
      </xsd:simpleType>
    </xsd:element>
    <xsd:element name="Archive" ma:index="30" nillable="true" ma:displayName="Archive Test" ma:description="Document no longer in use." ma:internalName="Archive">
      <xsd:simpleType>
        <xsd:restriction base="dms:Unknown">
          <xsd:enumeration value="Enter Choice #1"/>
        </xsd:restriction>
      </xsd:simpleType>
    </xsd:element>
    <xsd:element name="Archive0" ma:index="31" nillable="true" ma:displayName="Move to Archive Library" ma:default="0" ma:description="Document no longer in use." ma:format="Dropdown" ma:internalName="Archive0">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opic xmlns="c5c4c049-fd51-4c1e-8931-c678015eeba8">
      <Value>School Age</Value>
    </Topic>
    <Version_x0020__x002f__x0020_Year xmlns="c5c4c049-fd51-4c1e-8931-c678015eeba8">2025/26</Version_x0020__x002f__x0020_Year>
    <HIRLink xmlns="c5c4c049-fd51-4c1e-8931-c678015eeba8">
      <Url xsi:nil="true"/>
      <Description xsi:nil="true"/>
    </HIRLink>
    <Archive xmlns="c5c4c049-fd51-4c1e-8931-c678015eeba8" xsi:nil="true"/>
    <Date xmlns="c5c4c049-fd51-4c1e-8931-c678015eeba8" xsi:nil="true"/>
    <Vaccinename xmlns="c5c4c049-fd51-4c1e-8931-c678015eeba8">
      <Value>3in1: Teenage Booster</Value>
      <Value>MenACWY</Value>
    </Vaccinename>
    <relatingtoresource xmlns="c5c4c049-fd51-4c1e-8931-c678015eeba8">FINAL CONTENT</relatingtoresource>
    <Typeofresource xmlns="c5c4c049-fd51-4c1e-8931-c678015eeba8">Training Slide Set</Typeofresource>
    <ISBNnumber xmlns="c5c4c049-fd51-4c1e-8931-c678015eeba8" xsi:nil="true"/>
    <Language xmlns="c5c4c049-fd51-4c1e-8931-c678015eeba8">English</Language>
    <SKUNumber xmlns="c5c4c049-fd51-4c1e-8931-c678015eeba8" xsi:nil="true"/>
    <lcf76f155ced4ddcb4097134ff3c332f xmlns="c5c4c049-fd51-4c1e-8931-c678015eeba8">
      <Terms xmlns="http://schemas.microsoft.com/office/infopath/2007/PartnerControls"/>
    </lcf76f155ced4ddcb4097134ff3c332f>
    <TaxCatchAll xmlns="fdfaf355-f7ae-47f3-8f93-739a60756710" xsi:nil="true"/>
    <Archive0 xmlns="c5c4c049-fd51-4c1e-8931-c678015eeba8">false</Archive0>
  </documentManagement>
</p:properties>
</file>

<file path=customXml/itemProps1.xml><?xml version="1.0" encoding="utf-8"?>
<ds:datastoreItem xmlns:ds="http://schemas.openxmlformats.org/officeDocument/2006/customXml" ds:itemID="{8E046A82-4525-482C-A0E1-A434DAA6073A}">
  <ds:schemaRefs>
    <ds:schemaRef ds:uri="http://schemas.microsoft.com/sharepoint/v3/contenttype/forms"/>
  </ds:schemaRefs>
</ds:datastoreItem>
</file>

<file path=customXml/itemProps2.xml><?xml version="1.0" encoding="utf-8"?>
<ds:datastoreItem xmlns:ds="http://schemas.openxmlformats.org/officeDocument/2006/customXml" ds:itemID="{9AAB3A13-BE87-4C9F-AFA9-89D272F2FB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c4c049-fd51-4c1e-8931-c678015eeba8"/>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0EADBF-52B5-4051-A3A3-90F8F1FFB492}">
  <ds:schemaRefs>
    <ds:schemaRef ds:uri="http://schemas.microsoft.com/office/2006/metadata/properties"/>
    <ds:schemaRef ds:uri="http://schemas.microsoft.com/office/infopath/2007/PartnerControls"/>
    <ds:schemaRef ds:uri="c5c4c049-fd51-4c1e-8931-c678015eeba8"/>
    <ds:schemaRef ds:uri="fdfaf355-f7ae-47f3-8f93-739a60756710"/>
  </ds:schemaRefs>
</ds:datastoreItem>
</file>

<file path=docProps/app.xml><?xml version="1.0" encoding="utf-8"?>
<Properties xmlns="http://schemas.openxmlformats.org/officeDocument/2006/extended-properties" xmlns:vt="http://schemas.openxmlformats.org/officeDocument/2006/docPropsVTypes">
  <TotalTime>0</TotalTime>
  <Words>1868</Words>
  <Application>Microsoft Office PowerPoint</Application>
  <PresentationFormat>Widescreen</PresentationFormat>
  <Paragraphs>191</Paragraphs>
  <Slides>18</Slides>
  <Notes>12</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1_Office Theme</vt:lpstr>
      <vt:lpstr>PowerPoint Presentation</vt:lpstr>
      <vt:lpstr>    </vt:lpstr>
      <vt:lpstr>    </vt:lpstr>
      <vt:lpstr>    </vt:lpstr>
      <vt:lpstr>    </vt:lpstr>
      <vt:lpstr>MenACWY &amp; teenage 3-in-1 booster animations and report   </vt:lpstr>
      <vt:lpstr>PowerPoint Presentation</vt:lpstr>
      <vt:lpstr>PowerPoint Presentation</vt:lpstr>
      <vt:lpstr>Teenage 3-in-1 booster vaccine comic</vt:lpstr>
      <vt:lpstr>    </vt:lpstr>
      <vt:lpstr>    </vt:lpstr>
      <vt:lpstr>    </vt:lpstr>
      <vt:lpstr>    </vt:lpstr>
      <vt:lpstr>Catch-up vaccination: Resources </vt:lpstr>
      <vt:lpstr>    </vt:lpstr>
      <vt:lpstr>    </vt:lpstr>
      <vt:lpstr>PowerPoint Presentation</vt:lpstr>
      <vt:lpstr>Supportive documentation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2</cp:revision>
  <dcterms:created xsi:type="dcterms:W3CDTF">2026-01-27T11:07:41Z</dcterms:created>
  <dcterms:modified xsi:type="dcterms:W3CDTF">2026-02-12T09:04:08Z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0x010100C2EEB5CED91B224BADEEF37F9C36D513</vt:lpwstr>
  </property>
</Properties>
</file>