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3"/>
  </p:sldMasterIdLst>
  <p:notesMasterIdLst>
    <p:notesMasterId r:id="rId48"/>
  </p:notesMasterIdLst>
  <p:handoutMasterIdLst>
    <p:handoutMasterId r:id="rId49"/>
  </p:handoutMasterIdLst>
  <p:sldIdLst>
    <p:sldId id="256" r:id="rId4"/>
    <p:sldId id="257" r:id="rId5"/>
    <p:sldId id="258" r:id="rId6"/>
    <p:sldId id="276" r:id="rId7"/>
    <p:sldId id="262" r:id="rId8"/>
    <p:sldId id="259" r:id="rId9"/>
    <p:sldId id="301" r:id="rId10"/>
    <p:sldId id="288" r:id="rId11"/>
    <p:sldId id="266" r:id="rId12"/>
    <p:sldId id="279" r:id="rId13"/>
    <p:sldId id="289" r:id="rId14"/>
    <p:sldId id="265" r:id="rId15"/>
    <p:sldId id="286" r:id="rId16"/>
    <p:sldId id="294" r:id="rId17"/>
    <p:sldId id="277" r:id="rId18"/>
    <p:sldId id="290" r:id="rId19"/>
    <p:sldId id="260" r:id="rId20"/>
    <p:sldId id="295" r:id="rId21"/>
    <p:sldId id="287" r:id="rId22"/>
    <p:sldId id="298" r:id="rId23"/>
    <p:sldId id="291" r:id="rId24"/>
    <p:sldId id="261" r:id="rId25"/>
    <p:sldId id="296" r:id="rId26"/>
    <p:sldId id="285" r:id="rId27"/>
    <p:sldId id="299" r:id="rId28"/>
    <p:sldId id="302" r:id="rId29"/>
    <p:sldId id="263" r:id="rId30"/>
    <p:sldId id="264" r:id="rId31"/>
    <p:sldId id="278" r:id="rId32"/>
    <p:sldId id="293" r:id="rId33"/>
    <p:sldId id="304" r:id="rId34"/>
    <p:sldId id="303" r:id="rId35"/>
    <p:sldId id="268" r:id="rId36"/>
    <p:sldId id="284" r:id="rId37"/>
    <p:sldId id="305" r:id="rId38"/>
    <p:sldId id="269" r:id="rId39"/>
    <p:sldId id="271" r:id="rId40"/>
    <p:sldId id="280" r:id="rId41"/>
    <p:sldId id="272" r:id="rId42"/>
    <p:sldId id="306" r:id="rId43"/>
    <p:sldId id="273" r:id="rId44"/>
    <p:sldId id="307" r:id="rId45"/>
    <p:sldId id="274" r:id="rId46"/>
    <p:sldId id="308"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6"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A73"/>
    <a:srgbClr val="E1F4FA"/>
    <a:srgbClr val="00A7A7"/>
    <a:srgbClr val="B2E7F0"/>
    <a:srgbClr val="29B8CE"/>
    <a:srgbClr val="FFDC00"/>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commentAuthors" Target="commentAuthors.xml"/><Relationship Id="rId55" Type="http://schemas.microsoft.com/office/2018/10/relationships/authors" Target="authors.xml"/><Relationship Id="rId7" Type="http://schemas.openxmlformats.org/officeDocument/2006/relationships/slide" Target="slides/slide4.xml"/><Relationship Id="rId2" Type="http://schemas.openxmlformats.org/officeDocument/2006/relationships/customXml" Target="../customXml/item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presProps" Target="presProps.xml"/><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19/02/2026</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19/02/2026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youtube.com/watch?v=GqTOP4WzPQA&amp;t=3s"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www.youtube.com/watch?v=OYgh4gPOMpE"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phw.nhs.wales/3in1vaccine"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phw.nhs.wales/3in1vaccine"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gov.uk/government/publications/vaccination-of-individuals-with-uncertain-or-incomplete-immunisation-status" TargetMode="External"/><Relationship Id="rId2" Type="http://schemas.openxmlformats.org/officeDocument/2006/relationships/slide" Target="../slides/slide22.xml"/><Relationship Id="rId1" Type="http://schemas.openxmlformats.org/officeDocument/2006/relationships/notesMaster" Target="../notesMasters/notesMaster1.xml"/><Relationship Id="rId4" Type="http://schemas.openxmlformats.org/officeDocument/2006/relationships/hyperlink" Target="http://www.phw.nhs.wales/MenACWYvaccine"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gov.uk/government/publications/vaccination-of-individuals-with-uncertain-or-incomplete-immunisation-status" TargetMode="External"/><Relationship Id="rId2" Type="http://schemas.openxmlformats.org/officeDocument/2006/relationships/slide" Target="../slides/slide23.xml"/><Relationship Id="rId1" Type="http://schemas.openxmlformats.org/officeDocument/2006/relationships/notesMaster" Target="../notesMasters/notesMaster1.xml"/><Relationship Id="rId4" Type="http://schemas.openxmlformats.org/officeDocument/2006/relationships/hyperlink" Target="http://www.phw.nhs.wales/MenACWYvaccine"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meningitisnow.org/"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meningitisnow.org/"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www.phw.nhs.wales/MMRvaccine"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www.phw.nhs.wales/MMRvaccine"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www.phw.nhs.wales/MMRvaccine"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ecdc.europa.eu/en/measles/surveillance-and-disease-data"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who.int/health-topics/vaccines-and-immunization#tab=tab_1"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youtube.com/watch?v=rQyHyZDn5RA&amp;t=6s"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phw.nhs.wales/topics/immunisation-and-vaccines/routine-immunisation-schedules-for-wales/"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phw.nhs.wales/fluvaccine"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icc.gig.cymru/pynciau/imiwneiddio-a-brechlynnau/brechlynffliw/ynglyn-ar-brechlyn/comig-beth-ywr-brechlyn-ffliw-11-16/"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phw.nhs.wales/HPVvaccine"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www.gov.uk/government/publications/human-papillomavirus-hpv-the-green-book-chapter-18a"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endParaRPr lang="en-GB" sz="1200" kern="120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a:solidFill>
                  <a:schemeClr val="tx1"/>
                </a:solidFill>
                <a:latin typeface="Arial" charset="0"/>
                <a:ea typeface="ＭＳ Ｐゴシック" charset="-128"/>
                <a:cs typeface="+mn-cs"/>
              </a:rPr>
              <a:t>© 2025 Public Health Wales NHS Trust</a:t>
            </a:r>
            <a:endParaRPr lang="en-US">
              <a:latin typeface="Arial" pitchFamily="34" charset="0"/>
              <a:ea typeface="ＭＳ Ｐゴシック" pitchFamily="34" charset="-128"/>
            </a:endParaRPr>
          </a:p>
          <a:p>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855552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AA4E15-1AD7-B5FF-A08A-7AA1C3F2BD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BB15DF-116E-357A-FF55-FC8DE88CEA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906CCA7-78C2-5A5B-23EC-95508BEEF520}"/>
              </a:ext>
            </a:extLst>
          </p:cNvPr>
          <p:cNvSpPr>
            <a:spLocks noGrp="1"/>
          </p:cNvSpPr>
          <p:nvPr>
            <p:ph type="body" idx="1"/>
          </p:nvPr>
        </p:nvSpPr>
        <p:spPr/>
        <p:txBody>
          <a:bodyPr/>
          <a:lstStyle/>
          <a:p>
            <a:endParaRPr lang="en-GB"/>
          </a:p>
        </p:txBody>
      </p:sp>
      <p:sp>
        <p:nvSpPr>
          <p:cNvPr id="4" name="Footer Placeholder 3">
            <a:extLst>
              <a:ext uri="{FF2B5EF4-FFF2-40B4-BE49-F238E27FC236}">
                <a16:creationId xmlns:a16="http://schemas.microsoft.com/office/drawing/2014/main" id="{0F1896E7-6A8C-8C30-7DA6-6E081E18FA72}"/>
              </a:ext>
            </a:extLst>
          </p:cNvPr>
          <p:cNvSpPr>
            <a:spLocks noGrp="1"/>
          </p:cNvSpPr>
          <p:nvPr>
            <p:ph type="ftr" sz="quarter" idx="10"/>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7136C043-07B9-A5A6-AABA-090EF5A5B13D}"/>
              </a:ext>
            </a:extLst>
          </p:cNvPr>
          <p:cNvSpPr>
            <a:spLocks noGrp="1"/>
          </p:cNvSpPr>
          <p:nvPr>
            <p:ph type="sldNum" sz="quarter" idx="11"/>
          </p:nvPr>
        </p:nvSpPr>
        <p:spPr/>
        <p:txBody>
          <a:bodyPr/>
          <a:lstStyle/>
          <a:p>
            <a:fld id="{50E9AB69-1183-4A53-8418-DBE90C92BBE7}" type="slidenum">
              <a:rPr lang="en-GB" smtClean="0"/>
              <a:t>13</a:t>
            </a:fld>
            <a:endParaRPr lang="en-GB"/>
          </a:p>
        </p:txBody>
      </p:sp>
    </p:spTree>
    <p:extLst>
      <p:ext uri="{BB962C8B-B14F-4D97-AF65-F5344CB8AC3E}">
        <p14:creationId xmlns:p14="http://schemas.microsoft.com/office/powerpoint/2010/main" val="36369168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EC5D21-4A0D-1DFA-9EDC-EA902D13C5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E75DAE-4FC1-10FF-0FAF-6B68C0A114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0D933F-06DF-A2B3-FE62-2CCBA4A52A5D}"/>
              </a:ext>
            </a:extLst>
          </p:cNvPr>
          <p:cNvSpPr>
            <a:spLocks noGrp="1"/>
          </p:cNvSpPr>
          <p:nvPr>
            <p:ph type="body" idx="1"/>
          </p:nvPr>
        </p:nvSpPr>
        <p:spPr/>
        <p:txBody>
          <a:bodyPr/>
          <a:lstStyle/>
          <a:p>
            <a:endParaRPr lang="en-GB"/>
          </a:p>
        </p:txBody>
      </p:sp>
      <p:sp>
        <p:nvSpPr>
          <p:cNvPr id="4" name="Footer Placeholder 3">
            <a:extLst>
              <a:ext uri="{FF2B5EF4-FFF2-40B4-BE49-F238E27FC236}">
                <a16:creationId xmlns:a16="http://schemas.microsoft.com/office/drawing/2014/main" id="{A3582173-ECCF-44A9-14EF-F8EEEA40CA10}"/>
              </a:ext>
            </a:extLst>
          </p:cNvPr>
          <p:cNvSpPr>
            <a:spLocks noGrp="1"/>
          </p:cNvSpPr>
          <p:nvPr>
            <p:ph type="ftr" sz="quarter" idx="10"/>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D5D93FD2-008C-BA33-E80A-66116FD6AC9A}"/>
              </a:ext>
            </a:extLst>
          </p:cNvPr>
          <p:cNvSpPr>
            <a:spLocks noGrp="1"/>
          </p:cNvSpPr>
          <p:nvPr>
            <p:ph type="sldNum" sz="quarter" idx="11"/>
          </p:nvPr>
        </p:nvSpPr>
        <p:spPr/>
        <p:txBody>
          <a:bodyPr/>
          <a:lstStyle/>
          <a:p>
            <a:fld id="{50E9AB69-1183-4A53-8418-DBE90C92BBE7}" type="slidenum">
              <a:rPr lang="en-GB" smtClean="0"/>
              <a:t>14</a:t>
            </a:fld>
            <a:endParaRPr lang="en-GB"/>
          </a:p>
        </p:txBody>
      </p:sp>
    </p:spTree>
    <p:extLst>
      <p:ext uri="{BB962C8B-B14F-4D97-AF65-F5344CB8AC3E}">
        <p14:creationId xmlns:p14="http://schemas.microsoft.com/office/powerpoint/2010/main" val="24770477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Welsh language animation: </a:t>
            </a:r>
            <a:r>
              <a:rPr lang="en-GB">
                <a:hlinkClick r:id="rId3"/>
              </a:rPr>
              <a:t>'Beth </a:t>
            </a:r>
            <a:r>
              <a:rPr lang="en-GB" err="1">
                <a:hlinkClick r:id="rId3"/>
              </a:rPr>
              <a:t>yw'r</a:t>
            </a:r>
            <a:r>
              <a:rPr lang="en-GB">
                <a:hlinkClick r:id="rId3"/>
              </a:rPr>
              <a:t> </a:t>
            </a:r>
            <a:r>
              <a:rPr lang="en-GB" err="1">
                <a:hlinkClick r:id="rId3"/>
              </a:rPr>
              <a:t>Brechlyn</a:t>
            </a:r>
            <a:r>
              <a:rPr lang="en-GB">
                <a:hlinkClick r:id="rId3"/>
              </a:rPr>
              <a:t> HPV' (youtube.com)</a:t>
            </a:r>
            <a:endParaRPr lang="en-GB"/>
          </a:p>
          <a:p>
            <a:r>
              <a:rPr lang="en-GB"/>
              <a:t>Welsh language video: </a:t>
            </a:r>
            <a:r>
              <a:rPr lang="en-GB">
                <a:hlinkClick r:id="rId4"/>
              </a:rPr>
              <a:t>HPV - </a:t>
            </a:r>
            <a:r>
              <a:rPr lang="en-GB" err="1">
                <a:hlinkClick r:id="rId4"/>
              </a:rPr>
              <a:t>Cyngor</a:t>
            </a:r>
            <a:r>
              <a:rPr lang="en-GB">
                <a:hlinkClick r:id="rId4"/>
              </a:rPr>
              <a:t> </a:t>
            </a:r>
            <a:r>
              <a:rPr lang="en-GB" err="1">
                <a:hlinkClick r:id="rId4"/>
              </a:rPr>
              <a:t>fyddwn</a:t>
            </a:r>
            <a:r>
              <a:rPr lang="en-GB">
                <a:hlinkClick r:id="rId4"/>
              </a:rPr>
              <a:t> </a:t>
            </a:r>
            <a:r>
              <a:rPr lang="en-GB" err="1">
                <a:hlinkClick r:id="rId4"/>
              </a:rPr>
              <a:t>i'n</a:t>
            </a:r>
            <a:r>
              <a:rPr lang="en-GB">
                <a:hlinkClick r:id="rId4"/>
              </a:rPr>
              <a:t> </a:t>
            </a:r>
            <a:r>
              <a:rPr lang="en-GB" err="1">
                <a:hlinkClick r:id="rId4"/>
              </a:rPr>
              <a:t>ei</a:t>
            </a:r>
            <a:r>
              <a:rPr lang="en-GB">
                <a:hlinkClick r:id="rId4"/>
              </a:rPr>
              <a:t> </a:t>
            </a:r>
            <a:r>
              <a:rPr lang="en-GB" err="1">
                <a:hlinkClick r:id="rId4"/>
              </a:rPr>
              <a:t>roi</a:t>
            </a:r>
            <a:r>
              <a:rPr lang="en-GB">
                <a:hlinkClick r:id="rId4"/>
              </a:rPr>
              <a:t> </a:t>
            </a:r>
            <a:r>
              <a:rPr lang="en-GB" err="1">
                <a:hlinkClick r:id="rId4"/>
              </a:rPr>
              <a:t>i'r</a:t>
            </a:r>
            <a:r>
              <a:rPr lang="en-GB">
                <a:hlinkClick r:id="rId4"/>
              </a:rPr>
              <a:t> fi </a:t>
            </a:r>
            <a:r>
              <a:rPr lang="en-GB" err="1">
                <a:hlinkClick r:id="rId4"/>
              </a:rPr>
              <a:t>ifanc</a:t>
            </a:r>
            <a:r>
              <a:rPr lang="en-GB">
                <a:hlinkClick r:id="rId4"/>
              </a:rPr>
              <a:t> (youtube.com)</a:t>
            </a:r>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15</a:t>
            </a:fld>
            <a:endParaRPr lang="en-GB"/>
          </a:p>
        </p:txBody>
      </p:sp>
    </p:spTree>
    <p:extLst>
      <p:ext uri="{BB962C8B-B14F-4D97-AF65-F5344CB8AC3E}">
        <p14:creationId xmlns:p14="http://schemas.microsoft.com/office/powerpoint/2010/main" val="21895793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5 doses are offered for life long protection but further doses may be required for example travel, work and for people with a weakened immune system</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More information about tetanus, diphtheria, polio and the 3-in-1 vaccine can be found at: </a:t>
            </a:r>
            <a:r>
              <a:rPr lang="en-GB"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www.phw.nhs.wales/3in1vaccine</a:t>
            </a:r>
            <a:r>
              <a:rPr lang="en-GB" sz="1800">
                <a:effectLst/>
                <a:latin typeface="Calibri" panose="020F0502020204030204" pitchFamily="34" charset="0"/>
                <a:ea typeface="Calibri" panose="020F0502020204030204" pitchFamily="34" charset="0"/>
                <a:cs typeface="Times New Roman" panose="02020603050405020304" pitchFamily="18" charset="0"/>
              </a:rPr>
              <a:t> </a:t>
            </a:r>
          </a:p>
          <a:p>
            <a:endParaRPr lang="en-GB"/>
          </a:p>
          <a:p>
            <a:endParaRPr lang="en-GB"/>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12858670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B71E7-5F86-B270-4B0D-3D995C8954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75D7C5-B934-87F9-652C-58591342C6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AA784BC-252D-56F5-E8EA-27E009D95997}"/>
              </a:ext>
            </a:extLst>
          </p:cNvPr>
          <p:cNvSpPr>
            <a:spLocks noGrp="1"/>
          </p:cNvSpPr>
          <p:nvPr>
            <p:ph type="body" idx="1"/>
          </p:nvPr>
        </p:nvSpPr>
        <p:spPr/>
        <p:txBody>
          <a:bodyPr/>
          <a:lstStyle/>
          <a:p>
            <a:r>
              <a:rPr lang="en-GB"/>
              <a:t>5 doses are offered for life long protection but further doses may be required for example travel, work and for people with a weakened immune system</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More information about tetanus, diphtheria, polio and the 3-in-1 vaccine can be found at: </a:t>
            </a:r>
            <a:r>
              <a:rPr lang="en-GB"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www.phw.nhs.wales/3in1vaccine</a:t>
            </a:r>
            <a:r>
              <a:rPr lang="en-GB" sz="1800">
                <a:effectLst/>
                <a:latin typeface="Calibri" panose="020F0502020204030204" pitchFamily="34" charset="0"/>
                <a:ea typeface="Calibri" panose="020F0502020204030204" pitchFamily="34" charset="0"/>
                <a:cs typeface="Times New Roman" panose="02020603050405020304" pitchFamily="18" charset="0"/>
              </a:rPr>
              <a:t> </a:t>
            </a:r>
          </a:p>
          <a:p>
            <a:endParaRPr lang="en-GB"/>
          </a:p>
          <a:p>
            <a:endParaRPr lang="en-GB"/>
          </a:p>
          <a:p>
            <a:endParaRPr lang="en-GB"/>
          </a:p>
        </p:txBody>
      </p:sp>
      <p:sp>
        <p:nvSpPr>
          <p:cNvPr id="4" name="Footer Placeholder 3">
            <a:extLst>
              <a:ext uri="{FF2B5EF4-FFF2-40B4-BE49-F238E27FC236}">
                <a16:creationId xmlns:a16="http://schemas.microsoft.com/office/drawing/2014/main" id="{66466813-5BB7-B030-4F1E-B8603E9BF8DC}"/>
              </a:ext>
            </a:extLst>
          </p:cNvPr>
          <p:cNvSpPr>
            <a:spLocks noGrp="1"/>
          </p:cNvSpPr>
          <p:nvPr>
            <p:ph type="ftr" sz="quarter" idx="10"/>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2584B655-5661-1155-3483-3DC26BC1D3DC}"/>
              </a:ext>
            </a:extLst>
          </p:cNvPr>
          <p:cNvSpPr>
            <a:spLocks noGrp="1"/>
          </p:cNvSpPr>
          <p:nvPr>
            <p:ph type="sldNum" sz="quarter" idx="11"/>
          </p:nvPr>
        </p:nvSpPr>
        <p:spPr/>
        <p:txBody>
          <a:bodyPr/>
          <a:lstStyle/>
          <a:p>
            <a:fld id="{50E9AB69-1183-4A53-8418-DBE90C92BBE7}" type="slidenum">
              <a:rPr lang="en-GB" smtClean="0"/>
              <a:t>18</a:t>
            </a:fld>
            <a:endParaRPr lang="en-GB"/>
          </a:p>
        </p:txBody>
      </p:sp>
    </p:spTree>
    <p:extLst>
      <p:ext uri="{BB962C8B-B14F-4D97-AF65-F5344CB8AC3E}">
        <p14:creationId xmlns:p14="http://schemas.microsoft.com/office/powerpoint/2010/main" val="8736729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4B2A4C-35B1-B7AA-EADD-B7CF544CF1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78354F-F064-B655-A344-9FE90BE89499}"/>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113FF913-E1BB-6C65-1F5F-1014E7EC3674}"/>
              </a:ext>
            </a:extLst>
          </p:cNvPr>
          <p:cNvSpPr>
            <a:spLocks noGrp="1"/>
          </p:cNvSpPr>
          <p:nvPr>
            <p:ph type="body" idx="1"/>
          </p:nvPr>
        </p:nvSpPr>
        <p:spPr/>
        <p:txBody>
          <a:bodyPr/>
          <a:lstStyle/>
          <a:p>
            <a:r>
              <a:rPr lang="en-GB" sz="1804" b="1" i="0" kern="1200" err="1">
                <a:solidFill>
                  <a:schemeClr val="tx1"/>
                </a:solidFill>
                <a:effectLst/>
                <a:latin typeface="+mn-lt"/>
                <a:ea typeface="+mn-ea"/>
                <a:cs typeface="+mn-cs"/>
              </a:rPr>
              <a:t>MenACWY</a:t>
            </a:r>
            <a:r>
              <a:rPr lang="en-GB" sz="1804" b="1" i="0" kern="1200">
                <a:solidFill>
                  <a:schemeClr val="tx1"/>
                </a:solidFill>
                <a:effectLst/>
                <a:latin typeface="+mn-lt"/>
                <a:ea typeface="+mn-ea"/>
                <a:cs typeface="+mn-cs"/>
              </a:rPr>
              <a:t> and 3-in-1 animations</a:t>
            </a:r>
            <a:r>
              <a:rPr lang="en-GB" sz="1804" b="0" i="0" kern="1200">
                <a:solidFill>
                  <a:schemeClr val="tx1"/>
                </a:solidFill>
                <a:effectLst/>
                <a:latin typeface="+mn-lt"/>
                <a:ea typeface="+mn-ea"/>
                <a:cs typeface="+mn-cs"/>
              </a:rPr>
              <a:t> </a:t>
            </a:r>
          </a:p>
          <a:p>
            <a:endParaRPr lang="en-GB" sz="1804" b="0" i="0" kern="1200">
              <a:solidFill>
                <a:schemeClr val="tx1"/>
              </a:solidFill>
              <a:effectLst/>
              <a:latin typeface="+mn-lt"/>
              <a:ea typeface="+mn-ea"/>
              <a:cs typeface="+mn-cs"/>
            </a:endParaRPr>
          </a:p>
          <a:p>
            <a:r>
              <a:rPr lang="en-GB" sz="1100"/>
              <a:t>We’ve been working in partnership with Social Change UK to support the development of new educational resources focused on the </a:t>
            </a:r>
            <a:r>
              <a:rPr lang="en-GB" sz="1100" err="1"/>
              <a:t>MenACWY</a:t>
            </a:r>
            <a:r>
              <a:rPr lang="en-GB" sz="1100"/>
              <a:t> and Teenage 3-in-1 Booster vaccines. </a:t>
            </a:r>
          </a:p>
          <a:p>
            <a:pPr marL="171450" indent="-171450">
              <a:buFont typeface="Arial" panose="020B0604020202020204" pitchFamily="34" charset="0"/>
              <a:buChar char="•"/>
            </a:pPr>
            <a:r>
              <a:rPr lang="en-GB" sz="1100"/>
              <a:t>The aim was to </a:t>
            </a:r>
            <a:r>
              <a:rPr lang="en-GB" sz="1100" b="1"/>
              <a:t>better understand the existing knowledge, attitudes, and experiences of young people aged 13 to 14, and to explore their preferences around how vaccination information is presented. </a:t>
            </a:r>
            <a:r>
              <a:rPr lang="en-GB" sz="1100"/>
              <a:t>This work helped inform the design and </a:t>
            </a:r>
            <a:r>
              <a:rPr lang="en-GB" sz="1100" b="0"/>
              <a:t>distribution of two new coproduced animations and comics, building on the suite of existing resources.</a:t>
            </a:r>
          </a:p>
          <a:p>
            <a:pPr marL="171450" indent="-171450">
              <a:buFont typeface="Arial" panose="020B0604020202020204" pitchFamily="34" charset="0"/>
              <a:buChar char="•"/>
            </a:pPr>
            <a:r>
              <a:rPr lang="en-GB" sz="1100" b="0"/>
              <a:t>As part of the insight phase, two focus groups were conducted with a total of 17 Year 9 and 10 pupils from schools within the CTM and Swansea Bay University Health Board areas.</a:t>
            </a:r>
          </a:p>
          <a:p>
            <a:pPr marL="171450" indent="-171450">
              <a:buFont typeface="Arial" panose="020B0604020202020204" pitchFamily="34" charset="0"/>
              <a:buChar char="•"/>
            </a:pPr>
            <a:r>
              <a:rPr lang="en-GB" sz="1100" b="0"/>
              <a:t>We gathered information regarding the structure of animations, considering aspects such as pacing, language and paralinguistics in order to really maintain attention. </a:t>
            </a:r>
          </a:p>
          <a:p>
            <a:pPr marL="171450" indent="-171450">
              <a:buFont typeface="Arial" panose="020B0604020202020204" pitchFamily="34" charset="0"/>
              <a:buChar char="•"/>
            </a:pPr>
            <a:r>
              <a:rPr lang="en-GB" sz="1100" b="0"/>
              <a:t>Importantly, the test phase of the </a:t>
            </a:r>
            <a:r>
              <a:rPr lang="en-GB" sz="1100" b="0" err="1"/>
              <a:t>MenACWY</a:t>
            </a:r>
            <a:r>
              <a:rPr lang="en-GB" sz="1100" b="0"/>
              <a:t>/3in1 animations indicated that they were easy to understand, and they encouraged vaccination intention suggesting that the core information was effectively delivered.</a:t>
            </a:r>
          </a:p>
          <a:p>
            <a:pPr marL="171450" indent="-171450">
              <a:buFont typeface="Arial" panose="020B0604020202020204" pitchFamily="34" charset="0"/>
              <a:buChar char="•"/>
            </a:pPr>
            <a:r>
              <a:rPr lang="en-GB" sz="1100" b="0"/>
              <a:t>The reasons students gave, including clarity, safety, and relevance reinforced the value of using animations to support vaccine communication – which is a key finding for us when we look to convey future vaccination information </a:t>
            </a:r>
          </a:p>
          <a:p>
            <a:pPr marL="171450" indent="-171450">
              <a:buFont typeface="Arial" panose="020B0604020202020204" pitchFamily="34" charset="0"/>
              <a:buChar char="•"/>
            </a:pPr>
            <a:r>
              <a:rPr lang="en-GB" sz="1100" b="0"/>
              <a:t>Specifically referring to language, we found that terms such as ‘booster’ and ‘teenage’ resonated well with the audience and helped them better understand the content. We found that ‘Booster’ sounded positive and safe, while ‘teenage’ also made the vaccine feel more relevant to their age group. </a:t>
            </a:r>
            <a:r>
              <a:rPr lang="en-GB" sz="1100" b="1"/>
              <a:t>Based on this, and in alignment with the language young people found most accessible, we’re now using the term </a:t>
            </a:r>
            <a:r>
              <a:rPr lang="en-GB" sz="1100" b="1" i="1"/>
              <a:t>“Teenage 3-in-1 Booster”</a:t>
            </a:r>
            <a:r>
              <a:rPr lang="en-GB" sz="1100" b="1"/>
              <a:t> within PHW’s school-age vaccination programme.</a:t>
            </a:r>
            <a:r>
              <a:rPr lang="en-GB" sz="1100" b="0"/>
              <a:t> </a:t>
            </a:r>
          </a:p>
          <a:p>
            <a:endParaRPr lang="en-GB" sz="1100" b="0" i="0" kern="1200">
              <a:solidFill>
                <a:schemeClr val="tx1"/>
              </a:solidFill>
              <a:effectLst/>
              <a:latin typeface="+mn-lt"/>
              <a:ea typeface="+mn-ea"/>
              <a:cs typeface="+mn-cs"/>
            </a:endParaRPr>
          </a:p>
          <a:p>
            <a:br>
              <a:rPr lang="en-GB" sz="1100" b="1" i="0" kern="1200">
                <a:effectLst/>
                <a:cs typeface="+mn-lt"/>
              </a:rPr>
            </a:br>
            <a:r>
              <a:rPr lang="en-GB" sz="1100" b="1" i="0" kern="1200">
                <a:solidFill>
                  <a:schemeClr val="tx1"/>
                </a:solidFill>
                <a:effectLst/>
                <a:latin typeface="+mn-lt"/>
                <a:ea typeface="+mn-ea"/>
                <a:cs typeface="+mn-cs"/>
              </a:rPr>
              <a:t>Where are we now?: </a:t>
            </a:r>
            <a:r>
              <a:rPr lang="en-GB" sz="1100" b="0" i="0" kern="1200">
                <a:solidFill>
                  <a:schemeClr val="tx1"/>
                </a:solidFill>
                <a:effectLst/>
                <a:latin typeface="+mn-lt"/>
                <a:ea typeface="+mn-ea"/>
                <a:cs typeface="+mn-cs"/>
              </a:rPr>
              <a:t>The animations, along with comic strips, are now complete and live on the Web Shop. The accompanying insights report featuring recommendations is currently being finalised and will be available soon on the Public Engagement insights web page </a:t>
            </a:r>
            <a:endParaRPr lang="en-GB" sz="1100"/>
          </a:p>
        </p:txBody>
      </p:sp>
      <p:sp>
        <p:nvSpPr>
          <p:cNvPr id="4" name="Footer Placeholder 3">
            <a:extLst>
              <a:ext uri="{FF2B5EF4-FFF2-40B4-BE49-F238E27FC236}">
                <a16:creationId xmlns:a16="http://schemas.microsoft.com/office/drawing/2014/main" id="{29DF2272-BE39-46C9-E540-C77CF2DD2D15}"/>
              </a:ext>
            </a:extLst>
          </p:cNvPr>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a:extLst>
              <a:ext uri="{FF2B5EF4-FFF2-40B4-BE49-F238E27FC236}">
                <a16:creationId xmlns:a16="http://schemas.microsoft.com/office/drawing/2014/main" id="{563AA5D9-7160-7037-59F1-881C9FD3374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10331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102E63-7F3C-2E25-1B2C-324FF579C1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CB1046-615F-7BC8-D840-DAEAB7765337}"/>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EE6F5726-9F32-2B8F-2590-FDC49E80D38D}"/>
              </a:ext>
            </a:extLst>
          </p:cNvPr>
          <p:cNvSpPr>
            <a:spLocks noGrp="1"/>
          </p:cNvSpPr>
          <p:nvPr>
            <p:ph type="body" idx="1"/>
          </p:nvPr>
        </p:nvSpPr>
        <p:spPr/>
        <p:txBody>
          <a:bodyPr/>
          <a:lstStyle/>
          <a:p>
            <a:r>
              <a:rPr lang="en-GB" sz="1804" b="1" i="0" kern="1200" err="1">
                <a:solidFill>
                  <a:schemeClr val="tx1"/>
                </a:solidFill>
                <a:effectLst/>
                <a:latin typeface="+mn-lt"/>
                <a:ea typeface="+mn-ea"/>
                <a:cs typeface="+mn-cs"/>
              </a:rPr>
              <a:t>MenACWY</a:t>
            </a:r>
            <a:r>
              <a:rPr lang="en-GB" sz="1804" b="1" i="0" kern="1200">
                <a:solidFill>
                  <a:schemeClr val="tx1"/>
                </a:solidFill>
                <a:effectLst/>
                <a:latin typeface="+mn-lt"/>
                <a:ea typeface="+mn-ea"/>
                <a:cs typeface="+mn-cs"/>
              </a:rPr>
              <a:t> and 3-in-1 animations</a:t>
            </a:r>
            <a:r>
              <a:rPr lang="en-GB" sz="1804" b="0" i="0" kern="1200">
                <a:solidFill>
                  <a:schemeClr val="tx1"/>
                </a:solidFill>
                <a:effectLst/>
                <a:latin typeface="+mn-lt"/>
                <a:ea typeface="+mn-ea"/>
                <a:cs typeface="+mn-cs"/>
              </a:rPr>
              <a:t> </a:t>
            </a:r>
          </a:p>
          <a:p>
            <a:endParaRPr lang="en-GB" sz="1804" b="0" i="0" kern="1200">
              <a:solidFill>
                <a:schemeClr val="tx1"/>
              </a:solidFill>
              <a:effectLst/>
              <a:latin typeface="+mn-lt"/>
              <a:ea typeface="+mn-ea"/>
              <a:cs typeface="+mn-cs"/>
            </a:endParaRPr>
          </a:p>
          <a:p>
            <a:r>
              <a:rPr lang="en-GB" sz="1100"/>
              <a:t>We’ve been working in partnership with Social Change UK to support the development of new educational resources focused on the </a:t>
            </a:r>
            <a:r>
              <a:rPr lang="en-GB" sz="1100" err="1"/>
              <a:t>MenACWY</a:t>
            </a:r>
            <a:r>
              <a:rPr lang="en-GB" sz="1100"/>
              <a:t> and Teenage 3-in-1 Booster vaccines. </a:t>
            </a:r>
          </a:p>
          <a:p>
            <a:pPr marL="171450" indent="-171450">
              <a:buFont typeface="Arial" panose="020B0604020202020204" pitchFamily="34" charset="0"/>
              <a:buChar char="•"/>
            </a:pPr>
            <a:r>
              <a:rPr lang="en-GB" sz="1100"/>
              <a:t>The aim was to </a:t>
            </a:r>
            <a:r>
              <a:rPr lang="en-GB" sz="1100" b="1"/>
              <a:t>better understand the existing knowledge, attitudes, and experiences of young people aged 13 to 14, and to explore their preferences around how vaccination information is presented. </a:t>
            </a:r>
            <a:r>
              <a:rPr lang="en-GB" sz="1100"/>
              <a:t>This work helped inform the design and </a:t>
            </a:r>
            <a:r>
              <a:rPr lang="en-GB" sz="1100" b="0"/>
              <a:t>distribution of two new coproduced animations and comics, building on the suite of existing resources.</a:t>
            </a:r>
          </a:p>
          <a:p>
            <a:pPr marL="171450" indent="-171450">
              <a:buFont typeface="Arial" panose="020B0604020202020204" pitchFamily="34" charset="0"/>
              <a:buChar char="•"/>
            </a:pPr>
            <a:r>
              <a:rPr lang="en-GB" sz="1100" b="0"/>
              <a:t>As part of the insight phase, two focus groups were conducted with a total of 17 Year 9 and 10 pupils from schools within the CTM and Swansea Bay University Health Board areas.</a:t>
            </a:r>
          </a:p>
          <a:p>
            <a:pPr marL="171450" indent="-171450">
              <a:buFont typeface="Arial" panose="020B0604020202020204" pitchFamily="34" charset="0"/>
              <a:buChar char="•"/>
            </a:pPr>
            <a:r>
              <a:rPr lang="en-GB" sz="1100" b="0"/>
              <a:t>We gathered information regarding the structure of animations, considering aspects such as pacing, language and paralinguistics in order to really maintain attention. </a:t>
            </a:r>
          </a:p>
          <a:p>
            <a:pPr marL="171450" indent="-171450">
              <a:buFont typeface="Arial" panose="020B0604020202020204" pitchFamily="34" charset="0"/>
              <a:buChar char="•"/>
            </a:pPr>
            <a:r>
              <a:rPr lang="en-GB" sz="1100" b="0"/>
              <a:t>Importantly, the test phase of the </a:t>
            </a:r>
            <a:r>
              <a:rPr lang="en-GB" sz="1100" b="0" err="1"/>
              <a:t>MenACWY</a:t>
            </a:r>
            <a:r>
              <a:rPr lang="en-GB" sz="1100" b="0"/>
              <a:t>/3in1 animations indicated that they were easy to understand, and they encouraged vaccination intention suggesting that the core information was effectively delivered.</a:t>
            </a:r>
          </a:p>
          <a:p>
            <a:pPr marL="171450" indent="-171450">
              <a:buFont typeface="Arial" panose="020B0604020202020204" pitchFamily="34" charset="0"/>
              <a:buChar char="•"/>
            </a:pPr>
            <a:r>
              <a:rPr lang="en-GB" sz="1100" b="0"/>
              <a:t>The reasons students gave, including clarity, safety, and relevance reinforced the value of using animations to support vaccine communication – which is a key finding for us when we look to convey future vaccination information </a:t>
            </a:r>
          </a:p>
          <a:p>
            <a:pPr marL="171450" indent="-171450">
              <a:buFont typeface="Arial" panose="020B0604020202020204" pitchFamily="34" charset="0"/>
              <a:buChar char="•"/>
            </a:pPr>
            <a:r>
              <a:rPr lang="en-GB" sz="1100" b="0"/>
              <a:t>Specifically referring to language, we found that terms such as ‘booster’ and ‘teenage’ resonated well with the audience and helped them better understand the content. We found that ‘Booster’ sounded positive and safe, while ‘teenage’ also made the vaccine feel more relevant to their age group. </a:t>
            </a:r>
            <a:r>
              <a:rPr lang="en-GB" sz="1100" b="1"/>
              <a:t>Based on this, and in alignment with the language young people found most accessible, we’re now using the term </a:t>
            </a:r>
            <a:r>
              <a:rPr lang="en-GB" sz="1100" b="1" i="1"/>
              <a:t>“Teenage 3-in-1 Booster”</a:t>
            </a:r>
            <a:r>
              <a:rPr lang="en-GB" sz="1100" b="1"/>
              <a:t> within PHW’s school-age vaccination programme.</a:t>
            </a:r>
            <a:r>
              <a:rPr lang="en-GB" sz="1100" b="0"/>
              <a:t> </a:t>
            </a:r>
          </a:p>
          <a:p>
            <a:endParaRPr lang="en-GB" sz="1100" b="0" i="0" kern="1200">
              <a:solidFill>
                <a:schemeClr val="tx1"/>
              </a:solidFill>
              <a:effectLst/>
              <a:latin typeface="+mn-lt"/>
              <a:ea typeface="+mn-ea"/>
              <a:cs typeface="+mn-cs"/>
            </a:endParaRPr>
          </a:p>
          <a:p>
            <a:br>
              <a:rPr lang="en-GB" sz="1100" b="1" i="0" kern="1200">
                <a:effectLst/>
                <a:cs typeface="+mn-lt"/>
              </a:rPr>
            </a:br>
            <a:r>
              <a:rPr lang="en-GB" sz="1100" b="1" i="0" kern="1200">
                <a:solidFill>
                  <a:schemeClr val="tx1"/>
                </a:solidFill>
                <a:effectLst/>
                <a:latin typeface="+mn-lt"/>
                <a:ea typeface="+mn-ea"/>
                <a:cs typeface="+mn-cs"/>
              </a:rPr>
              <a:t>Where are we now?: </a:t>
            </a:r>
            <a:r>
              <a:rPr lang="en-GB" sz="1100" b="0" i="0" kern="1200">
                <a:solidFill>
                  <a:schemeClr val="tx1"/>
                </a:solidFill>
                <a:effectLst/>
                <a:latin typeface="+mn-lt"/>
                <a:ea typeface="+mn-ea"/>
                <a:cs typeface="+mn-cs"/>
              </a:rPr>
              <a:t>The animations, along with comic strips, are now complete and live on the Web Shop. The accompanying insights report featuring recommendations is currently being finalised and will be available soon on the Public Engagement insights web page </a:t>
            </a:r>
            <a:endParaRPr lang="en-GB" sz="1100"/>
          </a:p>
        </p:txBody>
      </p:sp>
      <p:sp>
        <p:nvSpPr>
          <p:cNvPr id="4" name="Footer Placeholder 3">
            <a:extLst>
              <a:ext uri="{FF2B5EF4-FFF2-40B4-BE49-F238E27FC236}">
                <a16:creationId xmlns:a16="http://schemas.microsoft.com/office/drawing/2014/main" id="{40126FBE-A795-1E61-C50F-AE1EA4325246}"/>
              </a:ext>
            </a:extLst>
          </p:cNvPr>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a:extLst>
              <a:ext uri="{FF2B5EF4-FFF2-40B4-BE49-F238E27FC236}">
                <a16:creationId xmlns:a16="http://schemas.microsoft.com/office/drawing/2014/main" id="{0EA83712-2880-FBDA-9308-7B8A99D676F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636256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1 in 10 people carry the bacteria without experiencing illness, this increases to 1 in 4 older teenagers.  So, vaccinating teenagers should also help protect other people, including babies and older people, against meningococcal disease through herd immunity</a:t>
            </a:r>
          </a:p>
          <a:p>
            <a:endParaRPr lang="en-GB"/>
          </a:p>
          <a:p>
            <a:r>
              <a:rPr lang="en-GB"/>
              <a:t>If a dose of a </a:t>
            </a:r>
            <a:r>
              <a:rPr lang="en-GB" err="1"/>
              <a:t>MenACWY</a:t>
            </a:r>
            <a:r>
              <a:rPr lang="en-GB"/>
              <a:t> conjugate vaccine has already been given after 10 years of age a further teenage dose is not needed</a:t>
            </a:r>
          </a:p>
          <a:p>
            <a:r>
              <a:rPr lang="en-GB">
                <a:hlinkClick r:id="rId3"/>
              </a:rPr>
              <a:t>Vaccination of individuals with uncertain or incomplete immunisation - GOV.UK (www.gov.uk)</a:t>
            </a:r>
            <a:endParaRPr lang="en-GB"/>
          </a:p>
          <a:p>
            <a:endParaRPr lang="en-GB"/>
          </a:p>
          <a:p>
            <a:r>
              <a:rPr lang="en-GB" sz="800"/>
              <a:t>If young people have older family members under the age of 25 that have not had their </a:t>
            </a:r>
            <a:r>
              <a:rPr lang="en-GB" sz="800" err="1"/>
              <a:t>MenACWY</a:t>
            </a:r>
            <a:r>
              <a:rPr lang="en-GB" sz="800"/>
              <a:t> vaccine please encourage them to make an appointment with their GP surgery</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For more information about the meningococcal disease A, C, W &amp; Y and the </a:t>
            </a:r>
            <a:r>
              <a:rPr lang="en-GB" err="1"/>
              <a:t>MenACWY</a:t>
            </a:r>
            <a:r>
              <a:rPr lang="en-GB"/>
              <a:t> vaccine, visit: </a:t>
            </a:r>
            <a:r>
              <a:rPr lang="en-GB"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www.phw.nhs.wales/MenACWYvaccine</a:t>
            </a:r>
            <a:r>
              <a:rPr lang="en-GB" sz="1800">
                <a:effectLst/>
                <a:latin typeface="Calibri" panose="020F0502020204030204" pitchFamily="34" charset="0"/>
                <a:ea typeface="Calibri" panose="020F0502020204030204" pitchFamily="34" charset="0"/>
                <a:cs typeface="Times New Roman" panose="02020603050405020304" pitchFamily="18" charset="0"/>
              </a:rPr>
              <a:t> </a:t>
            </a:r>
          </a:p>
          <a:p>
            <a:endParaRPr lang="en-GB"/>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22</a:t>
            </a:fld>
            <a:endParaRPr lang="en-GB"/>
          </a:p>
        </p:txBody>
      </p:sp>
    </p:spTree>
    <p:extLst>
      <p:ext uri="{BB962C8B-B14F-4D97-AF65-F5344CB8AC3E}">
        <p14:creationId xmlns:p14="http://schemas.microsoft.com/office/powerpoint/2010/main" val="38688129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97AFFA-6ED2-F052-4D91-CC684525A5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3C385D-96D1-74B1-8D3C-CA3FB803E2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AE5FFCB-10E6-EFF4-9FDD-CB794C540645}"/>
              </a:ext>
            </a:extLst>
          </p:cNvPr>
          <p:cNvSpPr>
            <a:spLocks noGrp="1"/>
          </p:cNvSpPr>
          <p:nvPr>
            <p:ph type="body" idx="1"/>
          </p:nvPr>
        </p:nvSpPr>
        <p:spPr/>
        <p:txBody>
          <a:bodyPr/>
          <a:lstStyle/>
          <a:p>
            <a:r>
              <a:rPr lang="en-GB"/>
              <a:t>1 in 10 people carry the bacteria without experiencing illness, this increases to 1 in 4 older teenagers.  So, vaccinating teenagers should also help protect other people, including babies and older people, against meningococcal disease through herd immunity</a:t>
            </a:r>
          </a:p>
          <a:p>
            <a:endParaRPr lang="en-GB"/>
          </a:p>
          <a:p>
            <a:r>
              <a:rPr lang="en-GB"/>
              <a:t>If a dose of a </a:t>
            </a:r>
            <a:r>
              <a:rPr lang="en-GB" err="1"/>
              <a:t>MenACWY</a:t>
            </a:r>
            <a:r>
              <a:rPr lang="en-GB"/>
              <a:t> conjugate vaccine has already been given after 10 years of age a further teenage dose is not needed</a:t>
            </a:r>
          </a:p>
          <a:p>
            <a:r>
              <a:rPr lang="en-GB">
                <a:hlinkClick r:id="rId3"/>
              </a:rPr>
              <a:t>Vaccination of individuals with uncertain or incomplete immunisation - GOV.UK (www.gov.uk)</a:t>
            </a:r>
            <a:endParaRPr lang="en-GB"/>
          </a:p>
          <a:p>
            <a:endParaRPr lang="en-GB"/>
          </a:p>
          <a:p>
            <a:r>
              <a:rPr lang="en-GB" sz="800"/>
              <a:t>If young people have older family members under the age of 25 that have not had their </a:t>
            </a:r>
            <a:r>
              <a:rPr lang="en-GB" sz="800" err="1"/>
              <a:t>MenACWY</a:t>
            </a:r>
            <a:r>
              <a:rPr lang="en-GB" sz="800"/>
              <a:t> vaccine please encourage them to make an appointment with their GP surgery</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For more information about the meningococcal disease A, C, W &amp; Y and the </a:t>
            </a:r>
            <a:r>
              <a:rPr lang="en-GB" err="1"/>
              <a:t>MenACWY</a:t>
            </a:r>
            <a:r>
              <a:rPr lang="en-GB"/>
              <a:t> vaccine, visit: </a:t>
            </a:r>
            <a:r>
              <a:rPr lang="en-GB"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www.phw.nhs.wales/MenACWYvaccine</a:t>
            </a:r>
            <a:r>
              <a:rPr lang="en-GB" sz="1800">
                <a:effectLst/>
                <a:latin typeface="Calibri" panose="020F0502020204030204" pitchFamily="34" charset="0"/>
                <a:ea typeface="Calibri" panose="020F0502020204030204" pitchFamily="34" charset="0"/>
                <a:cs typeface="Times New Roman" panose="02020603050405020304" pitchFamily="18" charset="0"/>
              </a:rPr>
              <a:t> </a:t>
            </a:r>
          </a:p>
          <a:p>
            <a:endParaRPr lang="en-GB"/>
          </a:p>
          <a:p>
            <a:endParaRPr lang="en-GB"/>
          </a:p>
        </p:txBody>
      </p:sp>
      <p:sp>
        <p:nvSpPr>
          <p:cNvPr id="4" name="Footer Placeholder 3">
            <a:extLst>
              <a:ext uri="{FF2B5EF4-FFF2-40B4-BE49-F238E27FC236}">
                <a16:creationId xmlns:a16="http://schemas.microsoft.com/office/drawing/2014/main" id="{E974BA91-B6D8-A2FB-D64D-469480942BA8}"/>
              </a:ext>
            </a:extLst>
          </p:cNvPr>
          <p:cNvSpPr>
            <a:spLocks noGrp="1"/>
          </p:cNvSpPr>
          <p:nvPr>
            <p:ph type="ftr" sz="quarter" idx="10"/>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D62F13CD-75B1-ADBB-5A10-3963BA1DDF59}"/>
              </a:ext>
            </a:extLst>
          </p:cNvPr>
          <p:cNvSpPr>
            <a:spLocks noGrp="1"/>
          </p:cNvSpPr>
          <p:nvPr>
            <p:ph type="sldNum" sz="quarter" idx="11"/>
          </p:nvPr>
        </p:nvSpPr>
        <p:spPr/>
        <p:txBody>
          <a:bodyPr/>
          <a:lstStyle/>
          <a:p>
            <a:fld id="{50E9AB69-1183-4A53-8418-DBE90C92BBE7}" type="slidenum">
              <a:rPr lang="en-GB" smtClean="0"/>
              <a:t>23</a:t>
            </a:fld>
            <a:endParaRPr lang="en-GB"/>
          </a:p>
        </p:txBody>
      </p:sp>
    </p:spTree>
    <p:extLst>
      <p:ext uri="{BB962C8B-B14F-4D97-AF65-F5344CB8AC3E}">
        <p14:creationId xmlns:p14="http://schemas.microsoft.com/office/powerpoint/2010/main" val="35811263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sz="1804" b="1" i="0" kern="1200" err="1">
                <a:solidFill>
                  <a:schemeClr val="tx1"/>
                </a:solidFill>
                <a:effectLst/>
                <a:latin typeface="+mn-lt"/>
                <a:ea typeface="+mn-ea"/>
                <a:cs typeface="+mn-cs"/>
              </a:rPr>
              <a:t>MenACWY</a:t>
            </a:r>
            <a:r>
              <a:rPr lang="en-GB" sz="1804" b="1" i="0" kern="1200">
                <a:solidFill>
                  <a:schemeClr val="tx1"/>
                </a:solidFill>
                <a:effectLst/>
                <a:latin typeface="+mn-lt"/>
                <a:ea typeface="+mn-ea"/>
                <a:cs typeface="+mn-cs"/>
              </a:rPr>
              <a:t> and 3-in-1 animations</a:t>
            </a:r>
            <a:r>
              <a:rPr lang="en-GB" sz="1804" b="0" i="0" kern="1200">
                <a:solidFill>
                  <a:schemeClr val="tx1"/>
                </a:solidFill>
                <a:effectLst/>
                <a:latin typeface="+mn-lt"/>
                <a:ea typeface="+mn-ea"/>
                <a:cs typeface="+mn-cs"/>
              </a:rPr>
              <a:t> </a:t>
            </a:r>
          </a:p>
          <a:p>
            <a:endParaRPr lang="en-GB" sz="1804" b="0" i="0" kern="1200">
              <a:solidFill>
                <a:schemeClr val="tx1"/>
              </a:solidFill>
              <a:effectLst/>
              <a:latin typeface="+mn-lt"/>
              <a:ea typeface="+mn-ea"/>
              <a:cs typeface="+mn-cs"/>
            </a:endParaRPr>
          </a:p>
          <a:p>
            <a:r>
              <a:rPr lang="en-GB" sz="1100"/>
              <a:t>We’ve been working in partnership with Social Change UK to support the development of new educational resources focused on the </a:t>
            </a:r>
            <a:r>
              <a:rPr lang="en-GB" sz="1100" err="1"/>
              <a:t>MenACWY</a:t>
            </a:r>
            <a:r>
              <a:rPr lang="en-GB" sz="1100"/>
              <a:t> and Teenage 3-in-1 Booster vaccines. </a:t>
            </a:r>
          </a:p>
          <a:p>
            <a:pPr marL="171450" indent="-171450">
              <a:buFont typeface="Arial" panose="020B0604020202020204" pitchFamily="34" charset="0"/>
              <a:buChar char="•"/>
            </a:pPr>
            <a:r>
              <a:rPr lang="en-GB" sz="1100"/>
              <a:t>The aim was to </a:t>
            </a:r>
            <a:r>
              <a:rPr lang="en-GB" sz="1100" b="1"/>
              <a:t>better understand the existing knowledge, attitudes, and experiences of young people aged 13 to 14, and to explore their preferences around how vaccination information is presented. </a:t>
            </a:r>
            <a:r>
              <a:rPr lang="en-GB" sz="1100"/>
              <a:t>This work helped inform the design and </a:t>
            </a:r>
            <a:r>
              <a:rPr lang="en-GB" sz="1100" b="0"/>
              <a:t>distribution of two new coproduced animations and comics, building on the suite of existing resources.</a:t>
            </a:r>
          </a:p>
          <a:p>
            <a:pPr marL="171450" indent="-171450">
              <a:buFont typeface="Arial" panose="020B0604020202020204" pitchFamily="34" charset="0"/>
              <a:buChar char="•"/>
            </a:pPr>
            <a:r>
              <a:rPr lang="en-GB" sz="1100" b="0"/>
              <a:t>As part of the insight phase, two focus groups were conducted with a total of 17 Year 9 and 10 pupils from schools within the CTM and Swansea Bay University Health Board areas.</a:t>
            </a:r>
          </a:p>
          <a:p>
            <a:pPr marL="171450" indent="-171450">
              <a:buFont typeface="Arial" panose="020B0604020202020204" pitchFamily="34" charset="0"/>
              <a:buChar char="•"/>
            </a:pPr>
            <a:r>
              <a:rPr lang="en-GB" sz="1100" b="0"/>
              <a:t>We gathered information regarding the structure of animations, considering aspects such as pacing, language and paralinguistics in order to really maintain attention. </a:t>
            </a:r>
          </a:p>
          <a:p>
            <a:pPr marL="171450" indent="-171450">
              <a:buFont typeface="Arial" panose="020B0604020202020204" pitchFamily="34" charset="0"/>
              <a:buChar char="•"/>
            </a:pPr>
            <a:r>
              <a:rPr lang="en-GB" sz="1100" b="0"/>
              <a:t>Importantly, the test phase of the </a:t>
            </a:r>
            <a:r>
              <a:rPr lang="en-GB" sz="1100" b="0" err="1"/>
              <a:t>MenACWY</a:t>
            </a:r>
            <a:r>
              <a:rPr lang="en-GB" sz="1100" b="0"/>
              <a:t>/3in1 animations indicated that they were easy to understand, and they encouraged vaccination intention suggesting that the core information was effectively delivered.</a:t>
            </a:r>
          </a:p>
          <a:p>
            <a:pPr marL="171450" indent="-171450">
              <a:buFont typeface="Arial" panose="020B0604020202020204" pitchFamily="34" charset="0"/>
              <a:buChar char="•"/>
            </a:pPr>
            <a:r>
              <a:rPr lang="en-GB" sz="1100" b="0"/>
              <a:t>The reasons students gave, including clarity, safety, and relevance reinforced the value of using animations to support vaccine communication – which is a key finding for us when we look to convey future vaccination information </a:t>
            </a:r>
          </a:p>
          <a:p>
            <a:pPr marL="171450" indent="-171450">
              <a:buFont typeface="Arial" panose="020B0604020202020204" pitchFamily="34" charset="0"/>
              <a:buChar char="•"/>
            </a:pPr>
            <a:r>
              <a:rPr lang="en-GB" sz="1100" b="0"/>
              <a:t>Specifically referring to language, we found that terms such as ‘booster’ and ‘teenage’ resonated well with the audience and helped them better understand the content. We found that ‘Booster’ sounded positive and safe, while ‘teenage’ also made the vaccine feel more relevant to their age group. </a:t>
            </a:r>
            <a:r>
              <a:rPr lang="en-GB" sz="1100" b="1"/>
              <a:t>Based on this, and in alignment with the language young people found most accessible, we’re now using the term </a:t>
            </a:r>
            <a:r>
              <a:rPr lang="en-GB" sz="1100" b="1" i="1"/>
              <a:t>“Teenage 3-in-1 Booster”</a:t>
            </a:r>
            <a:r>
              <a:rPr lang="en-GB" sz="1100" b="1"/>
              <a:t> within PHW’s school-age vaccination programme.</a:t>
            </a:r>
            <a:r>
              <a:rPr lang="en-GB" sz="1100" b="0"/>
              <a:t> </a:t>
            </a:r>
          </a:p>
          <a:p>
            <a:endParaRPr lang="en-GB" sz="1100" b="0" i="0" kern="1200">
              <a:solidFill>
                <a:schemeClr val="tx1"/>
              </a:solidFill>
              <a:effectLst/>
              <a:latin typeface="+mn-lt"/>
              <a:ea typeface="+mn-ea"/>
              <a:cs typeface="+mn-cs"/>
            </a:endParaRPr>
          </a:p>
          <a:p>
            <a:br>
              <a:rPr lang="en-GB" sz="1100" b="1" i="0" kern="1200">
                <a:effectLst/>
                <a:cs typeface="+mn-lt"/>
              </a:rPr>
            </a:br>
            <a:r>
              <a:rPr lang="en-GB" sz="1100" b="1" i="0" kern="1200">
                <a:solidFill>
                  <a:schemeClr val="tx1"/>
                </a:solidFill>
                <a:effectLst/>
                <a:latin typeface="+mn-lt"/>
                <a:ea typeface="+mn-ea"/>
                <a:cs typeface="+mn-cs"/>
              </a:rPr>
              <a:t>Where are we now?: </a:t>
            </a:r>
            <a:r>
              <a:rPr lang="en-GB" sz="1100" b="0" i="0" kern="1200">
                <a:solidFill>
                  <a:schemeClr val="tx1"/>
                </a:solidFill>
                <a:effectLst/>
                <a:latin typeface="+mn-lt"/>
                <a:ea typeface="+mn-ea"/>
                <a:cs typeface="+mn-cs"/>
              </a:rPr>
              <a:t>The animations, along with comic strips, are now complete and live on the Web Shop. The accompanying insights report featuring recommendations is currently being finalised and will be available soon on the Public Engagement insights web page </a:t>
            </a:r>
            <a:endParaRPr lang="en-GB" sz="110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3967795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a:t>
            </a:fld>
            <a:endParaRPr lang="en-GB"/>
          </a:p>
        </p:txBody>
      </p:sp>
    </p:spTree>
    <p:extLst>
      <p:ext uri="{BB962C8B-B14F-4D97-AF65-F5344CB8AC3E}">
        <p14:creationId xmlns:p14="http://schemas.microsoft.com/office/powerpoint/2010/main" val="17815404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64808F-9D6B-642B-40D5-2CF8DF2073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F9FE2A-E098-BD43-5340-47C2BA528AD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D634463-9873-8460-E68A-69505B2596C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https://www.meningitisnow.org/</a:t>
            </a:r>
            <a:endParaRPr lang="en-GB" sz="1800">
              <a:effectLst/>
              <a:latin typeface="Times New Roman" panose="02020603050405020304" pitchFamily="18" charset="0"/>
              <a:ea typeface="Times New Roman" panose="02020603050405020304" pitchFamily="18" charset="0"/>
            </a:endParaRPr>
          </a:p>
          <a:p>
            <a:endParaRPr lang="en-GB"/>
          </a:p>
        </p:txBody>
      </p:sp>
      <p:sp>
        <p:nvSpPr>
          <p:cNvPr id="4" name="Footer Placeholder 3">
            <a:extLst>
              <a:ext uri="{FF2B5EF4-FFF2-40B4-BE49-F238E27FC236}">
                <a16:creationId xmlns:a16="http://schemas.microsoft.com/office/drawing/2014/main" id="{13BF02D3-95DC-BC8E-E0D0-438DBD649A3B}"/>
              </a:ext>
            </a:extLst>
          </p:cNvPr>
          <p:cNvSpPr>
            <a:spLocks noGrp="1"/>
          </p:cNvSpPr>
          <p:nvPr>
            <p:ph type="ftr" sz="quarter" idx="10"/>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854913D1-C95E-4792-B527-7CA38DE05417}"/>
              </a:ext>
            </a:extLst>
          </p:cNvPr>
          <p:cNvSpPr>
            <a:spLocks noGrp="1"/>
          </p:cNvSpPr>
          <p:nvPr>
            <p:ph type="sldNum" sz="quarter" idx="11"/>
          </p:nvPr>
        </p:nvSpPr>
        <p:spPr/>
        <p:txBody>
          <a:bodyPr/>
          <a:lstStyle/>
          <a:p>
            <a:fld id="{50E9AB69-1183-4A53-8418-DBE90C92BBE7}" type="slidenum">
              <a:rPr lang="en-GB" smtClean="0"/>
              <a:t>26</a:t>
            </a:fld>
            <a:endParaRPr lang="en-GB"/>
          </a:p>
        </p:txBody>
      </p:sp>
    </p:spTree>
    <p:extLst>
      <p:ext uri="{BB962C8B-B14F-4D97-AF65-F5344CB8AC3E}">
        <p14:creationId xmlns:p14="http://schemas.microsoft.com/office/powerpoint/2010/main" val="34860258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https://www.meningitisnow.org/</a:t>
            </a:r>
            <a:endParaRPr lang="en-GB" sz="1800">
              <a:effectLst/>
              <a:latin typeface="Times New Roman" panose="02020603050405020304" pitchFamily="18" charset="0"/>
              <a:ea typeface="Times New Roman" panose="02020603050405020304" pitchFamily="18" charset="0"/>
            </a:endParaRP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27</a:t>
            </a:fld>
            <a:endParaRPr lang="en-GB"/>
          </a:p>
        </p:txBody>
      </p:sp>
    </p:spTree>
    <p:extLst>
      <p:ext uri="{BB962C8B-B14F-4D97-AF65-F5344CB8AC3E}">
        <p14:creationId xmlns:p14="http://schemas.microsoft.com/office/powerpoint/2010/main" val="11083825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28</a:t>
            </a:fld>
            <a:endParaRPr lang="en-GB"/>
          </a:p>
        </p:txBody>
      </p:sp>
    </p:spTree>
    <p:extLst>
      <p:ext uri="{BB962C8B-B14F-4D97-AF65-F5344CB8AC3E}">
        <p14:creationId xmlns:p14="http://schemas.microsoft.com/office/powerpoint/2010/main" val="10880903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29</a:t>
            </a:fld>
            <a:endParaRPr lang="en-GB"/>
          </a:p>
        </p:txBody>
      </p:sp>
    </p:spTree>
    <p:extLst>
      <p:ext uri="{BB962C8B-B14F-4D97-AF65-F5344CB8AC3E}">
        <p14:creationId xmlns:p14="http://schemas.microsoft.com/office/powerpoint/2010/main" val="17292481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FFE871-A37A-D07B-D2E1-F1B7BB613C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8B94CED-1379-36D8-2DDA-ACAE8E920D9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01D1893-9FAA-3875-20CD-D3EF39E63F4E}"/>
              </a:ext>
            </a:extLst>
          </p:cNvPr>
          <p:cNvSpPr>
            <a:spLocks noGrp="1"/>
          </p:cNvSpPr>
          <p:nvPr>
            <p:ph type="body" idx="1"/>
          </p:nvPr>
        </p:nvSpPr>
        <p:spPr/>
        <p:txBody>
          <a:bodyPr/>
          <a:lstStyle/>
          <a:p>
            <a:r>
              <a:rPr lang="en-GB"/>
              <a:t>If one dose has already been given only one further dose is required no matter how long ago it was given.  If two doses are required they can be given one month apart.</a:t>
            </a:r>
          </a:p>
          <a:p>
            <a:endParaRPr lang="en-GB"/>
          </a:p>
          <a:p>
            <a:r>
              <a:rPr lang="en-GB"/>
              <a:t>Anyone born after 1970 who has not had two doses of MMR vaccine can be vaccinated at their GP practice for free</a:t>
            </a:r>
          </a:p>
          <a:p>
            <a:endParaRPr lang="en-GB"/>
          </a:p>
          <a:p>
            <a:endParaRPr lang="en-GB"/>
          </a:p>
        </p:txBody>
      </p:sp>
      <p:sp>
        <p:nvSpPr>
          <p:cNvPr id="4" name="Footer Placeholder 3">
            <a:extLst>
              <a:ext uri="{FF2B5EF4-FFF2-40B4-BE49-F238E27FC236}">
                <a16:creationId xmlns:a16="http://schemas.microsoft.com/office/drawing/2014/main" id="{EE105355-1477-C404-5367-4143435B6730}"/>
              </a:ext>
            </a:extLst>
          </p:cNvPr>
          <p:cNvSpPr>
            <a:spLocks noGrp="1"/>
          </p:cNvSpPr>
          <p:nvPr>
            <p:ph type="ftr" sz="quarter" idx="10"/>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6D598EFE-AF29-E338-7331-C8A7FF871A9D}"/>
              </a:ext>
            </a:extLst>
          </p:cNvPr>
          <p:cNvSpPr>
            <a:spLocks noGrp="1"/>
          </p:cNvSpPr>
          <p:nvPr>
            <p:ph type="sldNum" sz="quarter" idx="11"/>
          </p:nvPr>
        </p:nvSpPr>
        <p:spPr/>
        <p:txBody>
          <a:bodyPr/>
          <a:lstStyle/>
          <a:p>
            <a:fld id="{50E9AB69-1183-4A53-8418-DBE90C92BBE7}" type="slidenum">
              <a:rPr lang="en-GB" smtClean="0"/>
              <a:t>31</a:t>
            </a:fld>
            <a:endParaRPr lang="en-GB"/>
          </a:p>
        </p:txBody>
      </p:sp>
    </p:spTree>
    <p:extLst>
      <p:ext uri="{BB962C8B-B14F-4D97-AF65-F5344CB8AC3E}">
        <p14:creationId xmlns:p14="http://schemas.microsoft.com/office/powerpoint/2010/main" val="32710529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F0966E-FA11-E1F8-A8A2-BFE1997417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AB2027D-BC0D-212D-D676-29FA358ACA8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74FB90D-2830-A49B-6431-F5859A2A5055}"/>
              </a:ext>
            </a:extLst>
          </p:cNvPr>
          <p:cNvSpPr>
            <a:spLocks noGrp="1"/>
          </p:cNvSpPr>
          <p:nvPr>
            <p:ph type="body" idx="1"/>
          </p:nvPr>
        </p:nvSpPr>
        <p:spPr/>
        <p:txBody>
          <a:bodyPr/>
          <a:lstStyle/>
          <a:p>
            <a:r>
              <a:rPr lang="en-GB"/>
              <a:t>If one dose has already been given only one further dose is required no matter how long ago it was given.  If two doses are required they can be given one month apart.</a:t>
            </a:r>
          </a:p>
          <a:p>
            <a:endParaRPr lang="en-GB"/>
          </a:p>
          <a:p>
            <a:r>
              <a:rPr lang="en-GB"/>
              <a:t>Anyone born after 1970 who has not had two doses of MMR vaccine can be vaccinated at their GP practice for free</a:t>
            </a:r>
          </a:p>
          <a:p>
            <a:endParaRPr lang="en-GB"/>
          </a:p>
          <a:p>
            <a:endParaRPr lang="en-GB"/>
          </a:p>
        </p:txBody>
      </p:sp>
      <p:sp>
        <p:nvSpPr>
          <p:cNvPr id="4" name="Footer Placeholder 3">
            <a:extLst>
              <a:ext uri="{FF2B5EF4-FFF2-40B4-BE49-F238E27FC236}">
                <a16:creationId xmlns:a16="http://schemas.microsoft.com/office/drawing/2014/main" id="{19D97057-F88F-43AF-20F8-1E25721D788B}"/>
              </a:ext>
            </a:extLst>
          </p:cNvPr>
          <p:cNvSpPr>
            <a:spLocks noGrp="1"/>
          </p:cNvSpPr>
          <p:nvPr>
            <p:ph type="ftr" sz="quarter" idx="10"/>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56DB8FC2-0DD6-C0B7-5E71-0BEA2326FAD3}"/>
              </a:ext>
            </a:extLst>
          </p:cNvPr>
          <p:cNvSpPr>
            <a:spLocks noGrp="1"/>
          </p:cNvSpPr>
          <p:nvPr>
            <p:ph type="sldNum" sz="quarter" idx="11"/>
          </p:nvPr>
        </p:nvSpPr>
        <p:spPr/>
        <p:txBody>
          <a:bodyPr/>
          <a:lstStyle/>
          <a:p>
            <a:fld id="{50E9AB69-1183-4A53-8418-DBE90C92BBE7}" type="slidenum">
              <a:rPr lang="en-GB" smtClean="0"/>
              <a:t>32</a:t>
            </a:fld>
            <a:endParaRPr lang="en-GB"/>
          </a:p>
        </p:txBody>
      </p:sp>
    </p:spTree>
    <p:extLst>
      <p:ext uri="{BB962C8B-B14F-4D97-AF65-F5344CB8AC3E}">
        <p14:creationId xmlns:p14="http://schemas.microsoft.com/office/powerpoint/2010/main" val="9024276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For more information about measles, mumps, rubella and the MMR vaccine, visit: </a:t>
            </a:r>
            <a:r>
              <a:rPr lang="en-GB"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www.phw.nhs.wales/MMRvaccine</a:t>
            </a:r>
            <a:r>
              <a:rPr lang="en-GB" sz="1800">
                <a:effectLst/>
                <a:latin typeface="Calibri" panose="020F0502020204030204" pitchFamily="34" charset="0"/>
                <a:ea typeface="Calibri" panose="020F0502020204030204" pitchFamily="34" charset="0"/>
                <a:cs typeface="Times New Roman" panose="02020603050405020304" pitchFamily="18" charset="0"/>
              </a:rPr>
              <a:t> </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24082216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087F86-7C72-E004-2054-2155E6BD1E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B9E0451-8485-6400-02EE-9B331D4FF5D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99A32E-DD59-DC42-4760-41E8B2D9516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For more information about measles, mumps, rubella and the MMR vaccine, visit: </a:t>
            </a:r>
            <a:r>
              <a:rPr lang="en-GB"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www.phw.nhs.wales/MMRvaccine</a:t>
            </a:r>
            <a:r>
              <a:rPr lang="en-GB" sz="1800">
                <a:effectLst/>
                <a:latin typeface="Calibri" panose="020F0502020204030204" pitchFamily="34" charset="0"/>
                <a:ea typeface="Calibri" panose="020F0502020204030204" pitchFamily="34" charset="0"/>
                <a:cs typeface="Times New Roman" panose="02020603050405020304" pitchFamily="18" charset="0"/>
              </a:rPr>
              <a:t> </a:t>
            </a:r>
          </a:p>
          <a:p>
            <a:endParaRPr lang="en-GB"/>
          </a:p>
        </p:txBody>
      </p:sp>
      <p:sp>
        <p:nvSpPr>
          <p:cNvPr id="4" name="Footer Placeholder 3">
            <a:extLst>
              <a:ext uri="{FF2B5EF4-FFF2-40B4-BE49-F238E27FC236}">
                <a16:creationId xmlns:a16="http://schemas.microsoft.com/office/drawing/2014/main" id="{5EF6EFB0-FE8A-9B9C-410A-94E9E0C00E58}"/>
              </a:ext>
            </a:extLst>
          </p:cNvPr>
          <p:cNvSpPr>
            <a:spLocks noGrp="1"/>
          </p:cNvSpPr>
          <p:nvPr>
            <p:ph type="ftr" sz="quarter" idx="4"/>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0FD1DC5E-D068-27AA-3CEB-FE518658C1FE}"/>
              </a:ext>
            </a:extLst>
          </p:cNvPr>
          <p:cNvSpPr>
            <a:spLocks noGrp="1"/>
          </p:cNvSpPr>
          <p:nvPr>
            <p:ph type="sldNum" sz="quarter" idx="5"/>
          </p:nvPr>
        </p:nvSpPr>
        <p:spPr/>
        <p:txBody>
          <a:bodyPr/>
          <a:lstStyle/>
          <a:p>
            <a:fld id="{50E9AB69-1183-4A53-8418-DBE90C92BBE7}" type="slidenum">
              <a:rPr lang="en-GB" smtClean="0"/>
              <a:t>34</a:t>
            </a:fld>
            <a:endParaRPr lang="en-GB"/>
          </a:p>
        </p:txBody>
      </p:sp>
    </p:spTree>
    <p:extLst>
      <p:ext uri="{BB962C8B-B14F-4D97-AF65-F5344CB8AC3E}">
        <p14:creationId xmlns:p14="http://schemas.microsoft.com/office/powerpoint/2010/main" val="28232256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26735D-0F9C-717C-0281-98E01C6618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C87E84-8F23-D7B4-258D-DD05A2BB91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F3D15C-B467-5674-FA0F-B2CF21294EE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For more information about measles, mumps, rubella and the MMR vaccine, visit: </a:t>
            </a:r>
            <a:r>
              <a:rPr lang="en-GB"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www.phw.nhs.wales/MMRvaccine</a:t>
            </a:r>
            <a:r>
              <a:rPr lang="en-GB" sz="1800">
                <a:effectLst/>
                <a:latin typeface="Calibri" panose="020F0502020204030204" pitchFamily="34" charset="0"/>
                <a:ea typeface="Calibri" panose="020F0502020204030204" pitchFamily="34" charset="0"/>
                <a:cs typeface="Times New Roman" panose="02020603050405020304" pitchFamily="18" charset="0"/>
              </a:rPr>
              <a:t> </a:t>
            </a:r>
          </a:p>
          <a:p>
            <a:endParaRPr lang="en-GB"/>
          </a:p>
        </p:txBody>
      </p:sp>
      <p:sp>
        <p:nvSpPr>
          <p:cNvPr id="4" name="Footer Placeholder 3">
            <a:extLst>
              <a:ext uri="{FF2B5EF4-FFF2-40B4-BE49-F238E27FC236}">
                <a16:creationId xmlns:a16="http://schemas.microsoft.com/office/drawing/2014/main" id="{361BD086-CBC9-3475-EF76-575BCC993EDB}"/>
              </a:ext>
            </a:extLst>
          </p:cNvPr>
          <p:cNvSpPr>
            <a:spLocks noGrp="1"/>
          </p:cNvSpPr>
          <p:nvPr>
            <p:ph type="ftr" sz="quarter" idx="4"/>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C801F045-FD4A-C328-BDB0-7B9B2ED57C24}"/>
              </a:ext>
            </a:extLst>
          </p:cNvPr>
          <p:cNvSpPr>
            <a:spLocks noGrp="1"/>
          </p:cNvSpPr>
          <p:nvPr>
            <p:ph type="sldNum" sz="quarter" idx="5"/>
          </p:nvPr>
        </p:nvSpPr>
        <p:spPr/>
        <p:txBody>
          <a:bodyPr/>
          <a:lstStyle/>
          <a:p>
            <a:fld id="{50E9AB69-1183-4A53-8418-DBE90C92BBE7}" type="slidenum">
              <a:rPr lang="en-GB" smtClean="0"/>
              <a:t>35</a:t>
            </a:fld>
            <a:endParaRPr lang="en-GB"/>
          </a:p>
        </p:txBody>
      </p:sp>
    </p:spTree>
    <p:extLst>
      <p:ext uri="{BB962C8B-B14F-4D97-AF65-F5344CB8AC3E}">
        <p14:creationId xmlns:p14="http://schemas.microsoft.com/office/powerpoint/2010/main" val="34965635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https://www.ecdc.europa.eu/en/measles/surveillance-and-disease-data</a:t>
            </a:r>
            <a:endParaRPr lang="en-GB" sz="180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36</a:t>
            </a:fld>
            <a:endParaRPr lang="en-GB"/>
          </a:p>
        </p:txBody>
      </p:sp>
    </p:spTree>
    <p:extLst>
      <p:ext uri="{BB962C8B-B14F-4D97-AF65-F5344CB8AC3E}">
        <p14:creationId xmlns:p14="http://schemas.microsoft.com/office/powerpoint/2010/main" val="8705128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https://www.who.int/health-topics/vaccines-and-immunization#tab=tab_1</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a:t>
            </a:fld>
            <a:endParaRPr lang="en-GB"/>
          </a:p>
        </p:txBody>
      </p:sp>
    </p:spTree>
    <p:extLst>
      <p:ext uri="{BB962C8B-B14F-4D97-AF65-F5344CB8AC3E}">
        <p14:creationId xmlns:p14="http://schemas.microsoft.com/office/powerpoint/2010/main" val="42750377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May wish to discuss self consent with this slide</a:t>
            </a:r>
          </a:p>
          <a:p>
            <a:r>
              <a:rPr lang="en-GB"/>
              <a:t>Gillick competence/ age of consent dependent on health board policy-further information on additional slides</a:t>
            </a:r>
          </a:p>
          <a:p>
            <a:endParaRPr lang="en-GB"/>
          </a:p>
          <a:p>
            <a:r>
              <a:rPr lang="en-GB"/>
              <a:t>Alongside the bullet point about wearing suitable clothing- depending on school uniform policy nurses can discuss wearing school tops with loose sleeves that can be rolled up or short sleeved shirts. </a:t>
            </a: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6671137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All vaccines can cause side effects</a:t>
            </a: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41</a:t>
            </a:fld>
            <a:endParaRPr lang="en-GB"/>
          </a:p>
        </p:txBody>
      </p:sp>
    </p:spTree>
    <p:extLst>
      <p:ext uri="{BB962C8B-B14F-4D97-AF65-F5344CB8AC3E}">
        <p14:creationId xmlns:p14="http://schemas.microsoft.com/office/powerpoint/2010/main" val="4032965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Welsh language version: </a:t>
            </a:r>
            <a:r>
              <a:rPr lang="en-GB" err="1">
                <a:hlinkClick r:id="rId3"/>
              </a:rPr>
              <a:t>Pwysigrwydd</a:t>
            </a:r>
            <a:r>
              <a:rPr lang="en-GB">
                <a:hlinkClick r:id="rId3"/>
              </a:rPr>
              <a:t> </a:t>
            </a:r>
            <a:r>
              <a:rPr lang="en-GB" err="1">
                <a:hlinkClick r:id="rId3"/>
              </a:rPr>
              <a:t>Brechlynnau</a:t>
            </a:r>
            <a:r>
              <a:rPr lang="en-GB">
                <a:hlinkClick r:id="rId3"/>
              </a:rPr>
              <a:t> | Iechyd </a:t>
            </a:r>
            <a:r>
              <a:rPr lang="en-GB" err="1">
                <a:hlinkClick r:id="rId3"/>
              </a:rPr>
              <a:t>Cyhoeddus</a:t>
            </a:r>
            <a:r>
              <a:rPr lang="en-GB">
                <a:hlinkClick r:id="rId3"/>
              </a:rPr>
              <a:t> Cymru - YouTube</a:t>
            </a:r>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a:t>
            </a:fld>
            <a:endParaRPr lang="en-GB"/>
          </a:p>
        </p:txBody>
      </p:sp>
    </p:spTree>
    <p:extLst>
      <p:ext uri="{BB962C8B-B14F-4D97-AF65-F5344CB8AC3E}">
        <p14:creationId xmlns:p14="http://schemas.microsoft.com/office/powerpoint/2010/main" val="101231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a:t>
            </a:fld>
            <a:endParaRPr lang="en-GB"/>
          </a:p>
        </p:txBody>
      </p:sp>
    </p:spTree>
    <p:extLst>
      <p:ext uri="{BB962C8B-B14F-4D97-AF65-F5344CB8AC3E}">
        <p14:creationId xmlns:p14="http://schemas.microsoft.com/office/powerpoint/2010/main" val="16827453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National immunisation schedule for Wales is available at: </a:t>
            </a:r>
            <a:r>
              <a:rPr lang="en-GB" sz="1200">
                <a:hlinkClick r:id="rId3"/>
              </a:rPr>
              <a:t>https://phw.nhs.wales/topics/immunisation-and-vaccines/routine-immunisation-schedules-for-wales/</a:t>
            </a:r>
            <a:r>
              <a:rPr lang="en-GB" sz="1200"/>
              <a:t> </a:t>
            </a:r>
            <a:endParaRPr lang="en-GB"/>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6</a:t>
            </a:fld>
            <a:endParaRPr lang="en-GB"/>
          </a:p>
        </p:txBody>
      </p:sp>
    </p:spTree>
    <p:extLst>
      <p:ext uri="{BB962C8B-B14F-4D97-AF65-F5344CB8AC3E}">
        <p14:creationId xmlns:p14="http://schemas.microsoft.com/office/powerpoint/2010/main" val="31828363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More information about flu and the vaccine is available at </a:t>
            </a:r>
            <a:r>
              <a:rPr lang="en-GB"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www.phw.nhs.wales/fluvaccine</a:t>
            </a:r>
            <a:r>
              <a:rPr lang="en-GB" sz="1800">
                <a:effectLst/>
                <a:latin typeface="Calibri" panose="020F0502020204030204" pitchFamily="34" charset="0"/>
                <a:ea typeface="Calibri" panose="020F0502020204030204" pitchFamily="34" charset="0"/>
                <a:cs typeface="Times New Roman" panose="02020603050405020304" pitchFamily="18" charset="0"/>
              </a:rPr>
              <a:t> </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9</a:t>
            </a:fld>
            <a:endParaRPr lang="en-GB"/>
          </a:p>
        </p:txBody>
      </p:sp>
    </p:spTree>
    <p:extLst>
      <p:ext uri="{BB962C8B-B14F-4D97-AF65-F5344CB8AC3E}">
        <p14:creationId xmlns:p14="http://schemas.microsoft.com/office/powerpoint/2010/main" val="12264487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Welsh language animation: </a:t>
            </a:r>
            <a:r>
              <a:rPr lang="en-GB" b="0" i="0" u="sng">
                <a:solidFill>
                  <a:srgbClr val="024DBC"/>
                </a:solidFill>
                <a:effectLst/>
                <a:latin typeface="-apple-system"/>
                <a:hlinkClick r:id="rId3"/>
              </a:rPr>
              <a:t>Beth </a:t>
            </a:r>
            <a:r>
              <a:rPr lang="en-GB" b="0" i="0" u="sng" err="1">
                <a:solidFill>
                  <a:srgbClr val="024DBC"/>
                </a:solidFill>
                <a:effectLst/>
                <a:latin typeface="-apple-system"/>
                <a:hlinkClick r:id="rId3"/>
              </a:rPr>
              <a:t>yw’r</a:t>
            </a:r>
            <a:r>
              <a:rPr lang="en-GB" b="0" i="0" u="sng">
                <a:solidFill>
                  <a:srgbClr val="024DBC"/>
                </a:solidFill>
                <a:effectLst/>
                <a:latin typeface="-apple-system"/>
                <a:hlinkClick r:id="rId3"/>
              </a:rPr>
              <a:t> </a:t>
            </a:r>
            <a:r>
              <a:rPr lang="en-GB" b="0" i="0" u="sng" err="1">
                <a:solidFill>
                  <a:srgbClr val="024DBC"/>
                </a:solidFill>
                <a:effectLst/>
                <a:latin typeface="-apple-system"/>
                <a:hlinkClick r:id="rId3"/>
              </a:rPr>
              <a:t>Brechlyn</a:t>
            </a:r>
            <a:r>
              <a:rPr lang="en-GB" b="0" i="0" u="sng">
                <a:solidFill>
                  <a:srgbClr val="024DBC"/>
                </a:solidFill>
                <a:effectLst/>
                <a:latin typeface="-apple-system"/>
                <a:hlinkClick r:id="rId3"/>
              </a:rPr>
              <a:t> </a:t>
            </a:r>
            <a:r>
              <a:rPr lang="en-GB" b="0" i="0" u="sng" err="1">
                <a:solidFill>
                  <a:srgbClr val="024DBC"/>
                </a:solidFill>
                <a:effectLst/>
                <a:latin typeface="-apple-system"/>
                <a:hlinkClick r:id="rId3"/>
              </a:rPr>
              <a:t>ffliw</a:t>
            </a:r>
            <a:endParaRPr lang="en-GB" b="0" i="0" u="sng">
              <a:solidFill>
                <a:srgbClr val="024DBC"/>
              </a:solidFill>
              <a:effectLst/>
              <a:latin typeface="-apple-system"/>
            </a:endParaRPr>
          </a:p>
          <a:p>
            <a:r>
              <a:rPr lang="en-GB"/>
              <a:t>Welsh language comic: </a:t>
            </a:r>
            <a:r>
              <a:rPr lang="en-GB" b="0" i="0" u="sng" err="1">
                <a:solidFill>
                  <a:srgbClr val="024DBC"/>
                </a:solidFill>
                <a:effectLst/>
                <a:latin typeface="-apple-system"/>
                <a:hlinkClick r:id="rId3"/>
              </a:rPr>
              <a:t>Comig</a:t>
            </a:r>
            <a:r>
              <a:rPr lang="en-GB" b="0" i="0" u="sng">
                <a:solidFill>
                  <a:srgbClr val="024DBC"/>
                </a:solidFill>
                <a:effectLst/>
                <a:latin typeface="-apple-system"/>
                <a:hlinkClick r:id="rId3"/>
              </a:rPr>
              <a:t>: Beth </a:t>
            </a:r>
            <a:r>
              <a:rPr lang="en-GB" b="0" i="0" u="sng" err="1">
                <a:solidFill>
                  <a:srgbClr val="024DBC"/>
                </a:solidFill>
                <a:effectLst/>
                <a:latin typeface="-apple-system"/>
                <a:hlinkClick r:id="rId3"/>
              </a:rPr>
              <a:t>yw’r</a:t>
            </a:r>
            <a:r>
              <a:rPr lang="en-GB" b="0" i="0" u="sng">
                <a:solidFill>
                  <a:srgbClr val="024DBC"/>
                </a:solidFill>
                <a:effectLst/>
                <a:latin typeface="-apple-system"/>
                <a:hlinkClick r:id="rId3"/>
              </a:rPr>
              <a:t> </a:t>
            </a:r>
            <a:r>
              <a:rPr lang="en-GB" b="0" i="0" u="sng" err="1">
                <a:solidFill>
                  <a:srgbClr val="024DBC"/>
                </a:solidFill>
                <a:effectLst/>
                <a:latin typeface="-apple-system"/>
                <a:hlinkClick r:id="rId3"/>
              </a:rPr>
              <a:t>Brechlyn</a:t>
            </a:r>
            <a:r>
              <a:rPr lang="en-GB" b="0" i="0" u="sng">
                <a:solidFill>
                  <a:srgbClr val="024DBC"/>
                </a:solidFill>
                <a:effectLst/>
                <a:latin typeface="-apple-system"/>
                <a:hlinkClick r:id="rId3"/>
              </a:rPr>
              <a:t> </a:t>
            </a:r>
            <a:r>
              <a:rPr lang="en-GB" b="0" i="0" u="sng" err="1">
                <a:solidFill>
                  <a:srgbClr val="024DBC"/>
                </a:solidFill>
                <a:effectLst/>
                <a:latin typeface="-apple-system"/>
                <a:hlinkClick r:id="rId3"/>
              </a:rPr>
              <a:t>ffliw</a:t>
            </a:r>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10</a:t>
            </a:fld>
            <a:endParaRPr lang="en-GB"/>
          </a:p>
        </p:txBody>
      </p:sp>
    </p:spTree>
    <p:extLst>
      <p:ext uri="{BB962C8B-B14F-4D97-AF65-F5344CB8AC3E}">
        <p14:creationId xmlns:p14="http://schemas.microsoft.com/office/powerpoint/2010/main" val="10773241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More information about HPV and the vaccine can be found at: </a:t>
            </a: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www.phw.nhs.wales/HPVvaccine</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GB"/>
          </a:p>
          <a:p>
            <a:endParaRPr lang="en-GB"/>
          </a:p>
          <a:p>
            <a:r>
              <a:rPr lang="en-GB"/>
              <a:t>The previous HPV vaccine used in the UK offered protection against 4 types of HPV infection.  Types 16 and 18 (high-risk types) and types 6 and 11 (low-risk types). Gardasil 9 is now the vaccine of choice for the HPV programme. It offers protection against an additional 5 types 31, 33, 45, 52, 58.</a:t>
            </a:r>
          </a:p>
          <a:p>
            <a:r>
              <a:rPr lang="en-GB"/>
              <a:t> </a:t>
            </a:r>
          </a:p>
          <a:p>
            <a:r>
              <a:rPr lang="en-GB"/>
              <a:t>Since the HPV programme started in 2008, evidence from the UK shows:</a:t>
            </a:r>
          </a:p>
          <a:p>
            <a:r>
              <a:rPr lang="en-GB"/>
              <a:t>     Fewer HPV infections with the main cancer causing HPV types</a:t>
            </a:r>
          </a:p>
          <a:p>
            <a:r>
              <a:rPr lang="en-GB"/>
              <a:t>     A fall in the number of cases of genital warts </a:t>
            </a:r>
          </a:p>
          <a:p>
            <a:r>
              <a:rPr lang="en-GB"/>
              <a:t>     A big reduction in pre-cancer and cancer of the cervix </a:t>
            </a:r>
          </a:p>
          <a:p>
            <a:endParaRPr lang="en-GB"/>
          </a:p>
          <a:p>
            <a:r>
              <a:rPr lang="en-GB"/>
              <a:t>Low-risk HPV types 6 and 11 are responsible for causing approximately 90% of genital warts </a:t>
            </a:r>
          </a:p>
          <a:p>
            <a:r>
              <a:rPr lang="en-GB"/>
              <a:t>Genital warts are the most common viral sexually transmitted infection (STI) in the UK</a:t>
            </a:r>
          </a:p>
          <a:p>
            <a:r>
              <a:rPr lang="en-GB"/>
              <a:t>They are small growths or bumps that appear on or around the genital area (private parts)</a:t>
            </a:r>
          </a:p>
          <a:p>
            <a:r>
              <a:rPr lang="en-GB"/>
              <a:t>Genital warts can take months or years to develop after infection and can be passed on even if they are not visible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Human papillomavirus (HPV): the green book, chapter 18a - GOV.UK (www.gov.uk)</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12</a:t>
            </a:fld>
            <a:endParaRPr lang="en-GB"/>
          </a:p>
        </p:txBody>
      </p:sp>
    </p:spTree>
    <p:extLst>
      <p:ext uri="{BB962C8B-B14F-4D97-AF65-F5344CB8AC3E}">
        <p14:creationId xmlns:p14="http://schemas.microsoft.com/office/powerpoint/2010/main" val="29914122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Teenage vaccinations                                                                                                               Helping to protect you from disease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hf hdr="0" dt="0"/>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https://www.youtube.com/embed/fpIvkhNJkgU?feature=oembed" TargetMode="External"/><Relationship Id="rId6" Type="http://schemas.openxmlformats.org/officeDocument/2006/relationships/image" Target="../media/image6.png"/><Relationship Id="rId5" Type="http://schemas.openxmlformats.org/officeDocument/2006/relationships/hyperlink" Target="https://phw.nhs.wales/topics/immunisation-and-vaccines/fluvaccine/about/comic-what-is-the-flu-vaccine-11-16/" TargetMode="External"/><Relationship Id="rId4" Type="http://schemas.openxmlformats.org/officeDocument/2006/relationships/hyperlink" Target="https://youtu.be/fpIvkhNJkgU"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phw.nhs.wales/HPVvaccine"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ideo" Target="https://www.youtube.com/embed/gP9N7zkYbvQ?feature=oembed" TargetMode="External"/><Relationship Id="rId5" Type="http://schemas.openxmlformats.org/officeDocument/2006/relationships/hyperlink" Target="https://www.youtube.com/watch?v=gP9N7zkYbvQ" TargetMode="Externa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phw.nhs.wales/topics/immunisation-and-vaccines/hpv/what-is-the-hpv-vaccine-comic-pdf/" TargetMode="External"/></Relationships>
</file>

<file path=ppt/slides/_rels/slide15.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slideLayout" Target="../slideLayouts/slideLayout2.xml"/><Relationship Id="rId7" Type="http://schemas.openxmlformats.org/officeDocument/2006/relationships/image" Target="../media/image12.jpeg"/><Relationship Id="rId2" Type="http://schemas.openxmlformats.org/officeDocument/2006/relationships/video" Target="https://www.youtube.com/embed/9RyRzslMmjI?feature=oembed" TargetMode="External"/><Relationship Id="rId1" Type="http://schemas.openxmlformats.org/officeDocument/2006/relationships/video" Target="https://www.youtube.com/embed/7cemXEVUawk?feature=oembed" TargetMode="External"/><Relationship Id="rId6" Type="http://schemas.openxmlformats.org/officeDocument/2006/relationships/hyperlink" Target="https://www.youtube.com/watch?v=9RyRzslMmjI" TargetMode="External"/><Relationship Id="rId5" Type="http://schemas.openxmlformats.org/officeDocument/2006/relationships/hyperlink" Target="https://www.youtube.com/watch?v=7cemXEVUawk" TargetMode="External"/><Relationship Id="rId4"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hyperlink" Target="http://www.phw.nhs.wales/3in1vaccine"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ideo" Target="https://www.youtube.com/embed/hpUyjkkwPec?start=1&amp;feature=oembed" TargetMode="External"/><Relationship Id="rId5" Type="http://schemas.openxmlformats.org/officeDocument/2006/relationships/image" Target="../media/image18.jpeg"/><Relationship Id="rId4" Type="http://schemas.openxmlformats.org/officeDocument/2006/relationships/hyperlink" Target="https://www.youtube.com/watch?v=hpUyjkkwPec&amp;t=1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phw.nhs.wales/topics/immunisation-and-vaccines/tetanus-diphtheria-and-polio/children-and-young-person-comic-what-is-the-teenage-3-in-1-vaccine/"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phw.nhs.wales/MenACWYvaccine"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ideo" Target="https://www.youtube.com/embed/N1LGTWnBXoY?feature=oembed" TargetMode="External"/><Relationship Id="rId5" Type="http://schemas.openxmlformats.org/officeDocument/2006/relationships/image" Target="../media/image22.jpeg"/><Relationship Id="rId4" Type="http://schemas.openxmlformats.org/officeDocument/2006/relationships/hyperlink" Target="https://www.youtube.com/watch?v=N1LGTWnBXoY"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publichealthwales-ws.agility.cloud/ViewArticle.html?sp=Scomigplantaphoblifancbethywrbrechlynmenacwychildrenandyoungpersoncomicwhatisthemenacwyvaccine" TargetMode="External"/><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meningitisnow.org/meningitis-explained/signs-and-symptoms/"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hyperlink" Target="https://www.meningitis.org/about-meningitis/symptoms/"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ideo" Target="https://www.youtube.com/embed/FuhFp22YbpM?feature=oembed" TargetMode="External"/><Relationship Id="rId5" Type="http://schemas.openxmlformats.org/officeDocument/2006/relationships/image" Target="../media/image28.jpeg"/><Relationship Id="rId4" Type="http://schemas.openxmlformats.org/officeDocument/2006/relationships/hyperlink" Target="https://www.youtube.com/watch?v=FuhFp22Ybp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hyperlink" Target="https://phw.nhs.wales/topics/immunisation-and-vaccines/immunisation-surveillance/measles-surveillance-and-epidemiology/"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hyperlink" Target="https://measles-rubella-monthly.ecdc.europa.eu/"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https://www.youtube.com/embed/R0b2Gf7Q3xs?start=110&amp;feature=oembed" TargetMode="External"/><Relationship Id="rId5" Type="http://schemas.openxmlformats.org/officeDocument/2006/relationships/image" Target="../media/image3.jpeg"/><Relationship Id="rId4" Type="http://schemas.openxmlformats.org/officeDocument/2006/relationships/hyperlink" Target="https://www.youtube.com/watch?v=R0b2Gf7Q3xs&amp;t=110s"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slideLayout" Target="../slideLayouts/slideLayout2.xml"/><Relationship Id="rId1" Type="http://schemas.openxmlformats.org/officeDocument/2006/relationships/video" Target="https://www.youtube.com/embed/PBu0HmbRU30?feature=oembed" TargetMode="External"/><Relationship Id="rId4" Type="http://schemas.openxmlformats.org/officeDocument/2006/relationships/hyperlink" Target="https://www.youtube.com/watch?v=PBu0HmbRU30" TargetMode="External"/></Relationships>
</file>

<file path=ppt/slides/_rels/slide4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https://www.youtube.com/embed/mJBzGH9ku6A?feature=oembed" TargetMode="External"/><Relationship Id="rId5" Type="http://schemas.openxmlformats.org/officeDocument/2006/relationships/image" Target="../media/image4.jpeg"/><Relationship Id="rId4" Type="http://schemas.openxmlformats.org/officeDocument/2006/relationships/hyperlink" Target="https://www.youtube.com/watch?v=mJBzGH9ku6A"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phw.nhs.wales/fluvaccine"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847725" y="3994951"/>
            <a:ext cx="7172326" cy="2370338"/>
          </a:xfrm>
        </p:spPr>
        <p:txBody>
          <a:bodyPr lIns="91440" tIns="45720" rIns="91440" bIns="45720" anchor="t">
            <a:normAutofit/>
          </a:bodyPr>
          <a:lstStyle/>
          <a:p>
            <a:r>
              <a:rPr lang="en-GB" sz="2800"/>
              <a:t>Teenage vaccinations</a:t>
            </a:r>
          </a:p>
          <a:p>
            <a:r>
              <a:rPr lang="en-GB" sz="2800"/>
              <a:t>Helping to protect you from disease</a:t>
            </a:r>
          </a:p>
          <a:p>
            <a:endParaRPr lang="en-GB" sz="2800"/>
          </a:p>
          <a:p>
            <a:r>
              <a:rPr lang="en-GB" sz="2000" b="0">
                <a:latin typeface="+mn-lt"/>
                <a:ea typeface="Calibri" panose="020F0502020204030204" pitchFamily="34" charset="0"/>
                <a:cs typeface="Times New Roman" panose="02020603050405020304" pitchFamily="18" charset="0"/>
              </a:rPr>
              <a:t>These slides are version controlled and subject to revision</a:t>
            </a:r>
          </a:p>
          <a:p>
            <a:r>
              <a:rPr lang="en-GB" sz="2000" b="0">
                <a:latin typeface="+mn-lt"/>
                <a:ea typeface="Calibri" panose="020F0502020204030204" pitchFamily="34" charset="0"/>
                <a:cs typeface="Times New Roman"/>
              </a:rPr>
              <a:t>December 2025 (Version 3) </a:t>
            </a:r>
            <a:endParaRPr lang="en-GB" sz="2000" b="0">
              <a:solidFill>
                <a:srgbClr val="FF0000"/>
              </a:solidFill>
              <a:latin typeface="+mn-lt"/>
              <a:cs typeface="Times New Roman"/>
            </a:endParaRPr>
          </a:p>
          <a:p>
            <a:endParaRPr lang="en-GB" sz="2800"/>
          </a:p>
          <a:p>
            <a:endParaRPr lang="en-GB" sz="2800"/>
          </a:p>
        </p:txBody>
      </p:sp>
      <p:pic>
        <p:nvPicPr>
          <p:cNvPr id="3" name="Picture 2"/>
          <p:cNvPicPr>
            <a:picLocks noChangeAspect="1"/>
          </p:cNvPicPr>
          <p:nvPr/>
        </p:nvPicPr>
        <p:blipFill>
          <a:blip r:embed="rId3"/>
          <a:stretch>
            <a:fillRect/>
          </a:stretch>
        </p:blipFill>
        <p:spPr>
          <a:xfrm>
            <a:off x="8012265" y="3994951"/>
            <a:ext cx="3332010" cy="2194391"/>
          </a:xfrm>
          <a:prstGeom prst="rect">
            <a:avLst/>
          </a:prstGeom>
        </p:spPr>
      </p:pic>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anchor="ctr"/>
          <a:lstStyle/>
          <a:p>
            <a:pPr algn="ctr"/>
            <a:r>
              <a:rPr lang="en-GB" b="1">
                <a:ea typeface="Calibri"/>
                <a:cs typeface="Times New Roman"/>
              </a:rPr>
              <a:t>Co-produced video animation and comic: Flu vaccine</a:t>
            </a:r>
            <a:endParaRPr lang="en-GB"/>
          </a:p>
        </p:txBody>
      </p:sp>
      <p:sp>
        <p:nvSpPr>
          <p:cNvPr id="3" name="Content Placeholder 2"/>
          <p:cNvSpPr>
            <a:spLocks noGrp="1"/>
          </p:cNvSpPr>
          <p:nvPr>
            <p:ph idx="1"/>
          </p:nvPr>
        </p:nvSpPr>
        <p:spPr>
          <a:xfrm>
            <a:off x="838199" y="5239849"/>
            <a:ext cx="5141917" cy="668519"/>
          </a:xfrm>
          <a:solidFill>
            <a:schemeClr val="accent1">
              <a:lumMod val="20000"/>
              <a:lumOff val="80000"/>
            </a:schemeClr>
          </a:solidFill>
          <a:ln w="28575">
            <a:solidFill>
              <a:schemeClr val="tx1"/>
            </a:solidFill>
          </a:ln>
        </p:spPr>
        <p:txBody>
          <a:bodyPr lIns="91440" tIns="45720" rIns="91440" bIns="45720" anchor="t"/>
          <a:lstStyle/>
          <a:p>
            <a:pPr marL="0" indent="0" algn="ctr">
              <a:lnSpc>
                <a:spcPct val="107000"/>
              </a:lnSpc>
              <a:spcAft>
                <a:spcPts val="800"/>
              </a:spcAft>
              <a:buNone/>
              <a:tabLst>
                <a:tab pos="457200" algn="l"/>
              </a:tabLst>
            </a:pPr>
            <a:r>
              <a:rPr lang="en-US" sz="1600" b="1">
                <a:ea typeface="Calibri"/>
                <a:cs typeface="Times New Roman"/>
              </a:rPr>
              <a:t>Public Health Wales animated video (2023)</a:t>
            </a:r>
            <a:br>
              <a:rPr lang="en-US" sz="1600" b="1">
                <a:ea typeface="Calibri"/>
                <a:cs typeface="Times New Roman"/>
              </a:rPr>
            </a:br>
            <a:r>
              <a:rPr lang="en-GB" sz="1600">
                <a:solidFill>
                  <a:srgbClr val="00A7A7"/>
                </a:solidFill>
                <a:hlinkClick r:id="rId4">
                  <a:extLst>
                    <a:ext uri="{A12FA001-AC4F-418D-AE19-62706E023703}">
                      <ahyp:hlinkClr xmlns:ahyp="http://schemas.microsoft.com/office/drawing/2018/hyperlinkcolor" val="tx"/>
                    </a:ext>
                  </a:extLst>
                </a:hlinkClick>
              </a:rPr>
              <a:t>'What is the Flu Vaccine' Audiovisual (youtube.com)</a:t>
            </a:r>
            <a:endParaRPr lang="en-GB" sz="1600">
              <a:solidFill>
                <a:srgbClr val="00A7A7"/>
              </a:solidFill>
              <a:cs typeface="Arial"/>
            </a:endParaRPr>
          </a:p>
          <a:p>
            <a:pPr marL="0" indent="0">
              <a:lnSpc>
                <a:spcPct val="107000"/>
              </a:lnSpc>
              <a:spcAft>
                <a:spcPts val="800"/>
              </a:spcAft>
              <a:buNone/>
              <a:tabLst>
                <a:tab pos="457200" algn="l"/>
              </a:tabLst>
            </a:pPr>
            <a:endParaRPr lang="en-GB" sz="1600"/>
          </a:p>
          <a:p>
            <a:pPr marL="342900" indent="-342900">
              <a:lnSpc>
                <a:spcPct val="107000"/>
              </a:lnSpc>
              <a:spcAft>
                <a:spcPts val="800"/>
              </a:spcAft>
              <a:tabLst>
                <a:tab pos="457200" algn="l"/>
              </a:tabLst>
            </a:pPr>
            <a:endParaRPr lang="en-GB" sz="1600">
              <a:ea typeface="Calibri" panose="020F0502020204030204" pitchFamily="34" charset="0"/>
              <a:cs typeface="Times New Roman"/>
            </a:endParaRPr>
          </a:p>
          <a:p>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10</a:t>
            </a:fld>
            <a:endParaRPr lang="en-GB"/>
          </a:p>
        </p:txBody>
      </p:sp>
      <p:sp>
        <p:nvSpPr>
          <p:cNvPr id="7" name="Content Placeholder 2">
            <a:extLst>
              <a:ext uri="{FF2B5EF4-FFF2-40B4-BE49-F238E27FC236}">
                <a16:creationId xmlns:a16="http://schemas.microsoft.com/office/drawing/2014/main" id="{195C232C-105C-CA77-B699-0D638FB38545}"/>
              </a:ext>
            </a:extLst>
          </p:cNvPr>
          <p:cNvSpPr txBox="1">
            <a:spLocks/>
          </p:cNvSpPr>
          <p:nvPr/>
        </p:nvSpPr>
        <p:spPr>
          <a:xfrm>
            <a:off x="7355539" y="5239848"/>
            <a:ext cx="4198495" cy="668519"/>
          </a:xfrm>
          <a:prstGeom prst="rect">
            <a:avLst/>
          </a:prstGeom>
          <a:solidFill>
            <a:schemeClr val="accent1">
              <a:lumMod val="20000"/>
              <a:lumOff val="80000"/>
            </a:schemeClr>
          </a:solidFill>
          <a:ln w="28575">
            <a:solidFill>
              <a:srgbClr val="212A73"/>
            </a:solidFill>
          </a:ln>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7000"/>
              </a:lnSpc>
              <a:spcAft>
                <a:spcPts val="800"/>
              </a:spcAft>
              <a:buNone/>
              <a:tabLst>
                <a:tab pos="457200" algn="l"/>
              </a:tabLst>
            </a:pPr>
            <a:r>
              <a:rPr lang="en-GB" sz="1600" b="1"/>
              <a:t>Public Health Wales comic (2023)</a:t>
            </a:r>
            <a:br>
              <a:rPr lang="en-GB" sz="1600" b="1"/>
            </a:br>
            <a:r>
              <a:rPr lang="en-GB" sz="1600">
                <a:hlinkClick r:id="rId5"/>
              </a:rPr>
              <a:t>What is the Flu Vaccine (Comic) </a:t>
            </a:r>
            <a:endParaRPr lang="en-GB" sz="1600">
              <a:cs typeface="Arial"/>
            </a:endParaRPr>
          </a:p>
          <a:p>
            <a:pPr marL="342900" indent="-342900">
              <a:lnSpc>
                <a:spcPct val="107000"/>
              </a:lnSpc>
              <a:spcAft>
                <a:spcPts val="800"/>
              </a:spcAft>
              <a:tabLst>
                <a:tab pos="457200" algn="l"/>
              </a:tabLst>
            </a:pPr>
            <a:endParaRPr lang="en-GB" sz="1600">
              <a:ea typeface="Calibri" panose="020F0502020204030204" pitchFamily="34" charset="0"/>
              <a:cs typeface="Times New Roman"/>
            </a:endParaRPr>
          </a:p>
          <a:p>
            <a:endParaRPr lang="en-GB"/>
          </a:p>
        </p:txBody>
      </p:sp>
      <p:pic>
        <p:nvPicPr>
          <p:cNvPr id="14" name="Picture 13">
            <a:extLst>
              <a:ext uri="{FF2B5EF4-FFF2-40B4-BE49-F238E27FC236}">
                <a16:creationId xmlns:a16="http://schemas.microsoft.com/office/drawing/2014/main" id="{1D4EA006-02C1-12F3-CF5E-D34489726DB5}"/>
              </a:ext>
            </a:extLst>
          </p:cNvPr>
          <p:cNvPicPr>
            <a:picLocks noChangeAspect="1"/>
          </p:cNvPicPr>
          <p:nvPr/>
        </p:nvPicPr>
        <p:blipFill>
          <a:blip r:embed="rId6"/>
          <a:stretch>
            <a:fillRect/>
          </a:stretch>
        </p:blipFill>
        <p:spPr>
          <a:xfrm>
            <a:off x="8248232" y="1784457"/>
            <a:ext cx="2413110" cy="3289085"/>
          </a:xfrm>
          <a:prstGeom prst="rect">
            <a:avLst/>
          </a:prstGeom>
          <a:solidFill>
            <a:srgbClr val="FFFFFF">
              <a:shade val="85000"/>
            </a:srgbClr>
          </a:solidFill>
          <a:ln w="28575" cap="sq">
            <a:solidFill>
              <a:schemeClr val="tx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Online Media 5" title="What is the flu vaccine? (11-16)">
            <a:hlinkClick r:id="" action="ppaction://media"/>
            <a:extLst>
              <a:ext uri="{FF2B5EF4-FFF2-40B4-BE49-F238E27FC236}">
                <a16:creationId xmlns:a16="http://schemas.microsoft.com/office/drawing/2014/main" id="{A9492520-1850-7F32-09D6-D61C440EFEBE}"/>
              </a:ext>
            </a:extLst>
          </p:cNvPr>
          <p:cNvPicPr>
            <a:picLocks noRot="1" noChangeAspect="1"/>
          </p:cNvPicPr>
          <p:nvPr>
            <a:videoFile r:link="rId1"/>
          </p:nvPr>
        </p:nvPicPr>
        <p:blipFill>
          <a:blip r:embed="rId7"/>
          <a:stretch>
            <a:fillRect/>
          </a:stretch>
        </p:blipFill>
        <p:spPr>
          <a:xfrm>
            <a:off x="498470" y="1784457"/>
            <a:ext cx="5821376" cy="3289085"/>
          </a:xfrm>
          <a:prstGeom prst="rect">
            <a:avLst/>
          </a:prstGeom>
        </p:spPr>
      </p:pic>
      <p:sp>
        <p:nvSpPr>
          <p:cNvPr id="8" name="Footer Placeholder 3">
            <a:extLst>
              <a:ext uri="{FF2B5EF4-FFF2-40B4-BE49-F238E27FC236}">
                <a16:creationId xmlns:a16="http://schemas.microsoft.com/office/drawing/2014/main" id="{17D2917E-77B0-4283-0BC9-044F4DDE4863}"/>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4257084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C728C8-BE92-7214-7EAB-8837C54148C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D5B0A00-EA88-24C1-511C-10EAF6410F74}"/>
              </a:ext>
            </a:extLst>
          </p:cNvPr>
          <p:cNvSpPr>
            <a:spLocks noGrp="1"/>
          </p:cNvSpPr>
          <p:nvPr>
            <p:ph type="title"/>
          </p:nvPr>
        </p:nvSpPr>
        <p:spPr>
          <a:xfrm>
            <a:off x="2121060" y="2766218"/>
            <a:ext cx="7949879" cy="1325563"/>
          </a:xfrm>
        </p:spPr>
        <p:txBody>
          <a:bodyPr lIns="91440" tIns="45720" rIns="91440" bIns="45720" anchor="t"/>
          <a:lstStyle/>
          <a:p>
            <a:pPr algn="ctr"/>
            <a:r>
              <a:rPr lang="en-US" sz="5400">
                <a:cs typeface="Arial"/>
              </a:rPr>
              <a:t>HPV vaccine </a:t>
            </a:r>
            <a:endParaRPr lang="en-US" sz="5400"/>
          </a:p>
        </p:txBody>
      </p:sp>
      <p:sp>
        <p:nvSpPr>
          <p:cNvPr id="5" name="Slide Number Placeholder 4">
            <a:extLst>
              <a:ext uri="{FF2B5EF4-FFF2-40B4-BE49-F238E27FC236}">
                <a16:creationId xmlns:a16="http://schemas.microsoft.com/office/drawing/2014/main" id="{1FAA3544-5AD5-5F35-2E1E-995AF8D9A6AA}"/>
              </a:ext>
            </a:extLst>
          </p:cNvPr>
          <p:cNvSpPr>
            <a:spLocks noGrp="1"/>
          </p:cNvSpPr>
          <p:nvPr>
            <p:ph type="sldNum" sz="quarter" idx="12"/>
          </p:nvPr>
        </p:nvSpPr>
        <p:spPr/>
        <p:txBody>
          <a:bodyPr/>
          <a:lstStyle/>
          <a:p>
            <a:fld id="{561D0CCE-8DCC-44DC-A653-AE62B1D84A52}" type="slidenum">
              <a:rPr lang="en-GB" smtClean="0"/>
              <a:pPr/>
              <a:t>11</a:t>
            </a:fld>
            <a:endParaRPr lang="en-GB"/>
          </a:p>
        </p:txBody>
      </p:sp>
      <p:sp>
        <p:nvSpPr>
          <p:cNvPr id="4" name="Footer Placeholder 3">
            <a:extLst>
              <a:ext uri="{FF2B5EF4-FFF2-40B4-BE49-F238E27FC236}">
                <a16:creationId xmlns:a16="http://schemas.microsoft.com/office/drawing/2014/main" id="{053AF02D-F862-5685-0B44-91D8DD511C6B}"/>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704308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GB" b="1">
                <a:ea typeface="Calibri" panose="020F0502020204030204" pitchFamily="34" charset="0"/>
                <a:cs typeface="Times New Roman" panose="02020603050405020304" pitchFamily="18" charset="0"/>
              </a:rPr>
              <a:t>HPV vaccine</a:t>
            </a:r>
            <a:endParaRPr lang="en-GB"/>
          </a:p>
        </p:txBody>
      </p:sp>
      <p:sp>
        <p:nvSpPr>
          <p:cNvPr id="3" name="Content Placeholder 2"/>
          <p:cNvSpPr>
            <a:spLocks noGrp="1"/>
          </p:cNvSpPr>
          <p:nvPr>
            <p:ph idx="1"/>
          </p:nvPr>
        </p:nvSpPr>
        <p:spPr>
          <a:xfrm>
            <a:off x="639399" y="1825626"/>
            <a:ext cx="7070124" cy="4351338"/>
          </a:xfrm>
        </p:spPr>
        <p:txBody>
          <a:bodyPr lIns="91440" tIns="45720" rIns="91440" bIns="45720" anchor="t"/>
          <a:lstStyle/>
          <a:p>
            <a:pPr marL="342900" indent="-342900">
              <a:lnSpc>
                <a:spcPct val="100000"/>
              </a:lnSpc>
              <a:spcAft>
                <a:spcPts val="800"/>
              </a:spcAft>
              <a:tabLst>
                <a:tab pos="457200" algn="l"/>
              </a:tabLst>
            </a:pPr>
            <a:r>
              <a:rPr lang="en-US" sz="1800">
                <a:ea typeface="Calibri" panose="020F0502020204030204" pitchFamily="34" charset="0"/>
                <a:cs typeface="Times New Roman"/>
              </a:rPr>
              <a:t>HPV (Human papillomavirus) is very common and can be passed on through skin-to-skin contact.</a:t>
            </a:r>
            <a:endParaRPr lang="en-GB" sz="1800">
              <a:ea typeface="Calibri" panose="020F0502020204030204" pitchFamily="34" charset="0"/>
              <a:cs typeface="Times New Roman" panose="02020603050405020304" pitchFamily="18" charset="0"/>
            </a:endParaRPr>
          </a:p>
          <a:p>
            <a:pPr marL="342900" indent="-342900">
              <a:lnSpc>
                <a:spcPct val="100000"/>
              </a:lnSpc>
              <a:spcAft>
                <a:spcPts val="800"/>
              </a:spcAft>
              <a:tabLst>
                <a:tab pos="457200" algn="l"/>
              </a:tabLst>
            </a:pPr>
            <a:r>
              <a:rPr lang="en-US" sz="1800">
                <a:ea typeface="Calibri" panose="020F0502020204030204" pitchFamily="34" charset="0"/>
                <a:cs typeface="Times New Roman"/>
              </a:rPr>
              <a:t>Most people will have contact with the HPV virus at some time in their lives.</a:t>
            </a:r>
            <a:endParaRPr lang="en-GB" sz="1800">
              <a:ea typeface="Calibri" panose="020F0502020204030204" pitchFamily="34" charset="0"/>
              <a:cs typeface="Times New Roman" panose="02020603050405020304" pitchFamily="18" charset="0"/>
            </a:endParaRPr>
          </a:p>
          <a:p>
            <a:pPr marL="342900" lvl="0" indent="-342900">
              <a:lnSpc>
                <a:spcPct val="100000"/>
              </a:lnSpc>
              <a:spcAft>
                <a:spcPts val="800"/>
              </a:spcAft>
              <a:tabLst>
                <a:tab pos="457200" algn="l"/>
              </a:tabLst>
            </a:pPr>
            <a:r>
              <a:rPr lang="en-US" sz="1800">
                <a:ea typeface="Calibri" panose="020F0502020204030204" pitchFamily="34" charset="0"/>
                <a:cs typeface="Times New Roman"/>
              </a:rPr>
              <a:t>The HPV vaccine can help reduce your risk from some cancers caused by the HPV virus, including cervical, and head and neck cancers (most common in males).</a:t>
            </a:r>
            <a:endParaRPr lang="en-GB" sz="1800">
              <a:ea typeface="Calibri" panose="020F0502020204030204" pitchFamily="34" charset="0"/>
              <a:cs typeface="Times New Roman"/>
            </a:endParaRPr>
          </a:p>
          <a:p>
            <a:pPr marL="342900" indent="-342900">
              <a:lnSpc>
                <a:spcPct val="100000"/>
              </a:lnSpc>
              <a:spcAft>
                <a:spcPts val="800"/>
              </a:spcAft>
              <a:tabLst>
                <a:tab pos="457200" algn="l"/>
              </a:tabLst>
            </a:pPr>
            <a:r>
              <a:rPr lang="en-US" sz="1800">
                <a:ea typeface="Calibri" panose="020F0502020204030204" pitchFamily="34" charset="0"/>
                <a:cs typeface="Times New Roman"/>
              </a:rPr>
              <a:t>In most cases the HPV vaccine is given as </a:t>
            </a:r>
            <a:r>
              <a:rPr lang="en-US" sz="1800" b="1">
                <a:ea typeface="Calibri" panose="020F0502020204030204" pitchFamily="34" charset="0"/>
                <a:cs typeface="Times New Roman"/>
              </a:rPr>
              <a:t>1 dose </a:t>
            </a:r>
            <a:r>
              <a:rPr lang="en-US" sz="1800">
                <a:ea typeface="Calibri" panose="020F0502020204030204" pitchFamily="34" charset="0"/>
                <a:cs typeface="Times New Roman"/>
              </a:rPr>
              <a:t>and is an injection in the upper arm.</a:t>
            </a:r>
          </a:p>
          <a:p>
            <a:pPr marL="342900" indent="-342900">
              <a:lnSpc>
                <a:spcPct val="100000"/>
              </a:lnSpc>
              <a:spcAft>
                <a:spcPts val="800"/>
              </a:spcAft>
              <a:tabLst>
                <a:tab pos="457200" algn="l"/>
              </a:tabLst>
            </a:pPr>
            <a:r>
              <a:rPr lang="en-US" sz="1800">
                <a:ea typeface="Calibri" panose="020F0502020204030204" pitchFamily="34" charset="0"/>
                <a:cs typeface="Times New Roman"/>
              </a:rPr>
              <a:t>More information is available from </a:t>
            </a:r>
            <a:r>
              <a:rPr kumimoji="0" lang="en-GB" sz="1800" b="1" i="0" u="sng" strike="noStrike" kern="1200" cap="none" spc="0" normalizeH="0" baseline="0" noProof="0">
                <a:ln>
                  <a:noFill/>
                </a:ln>
                <a:solidFill>
                  <a:srgbClr val="0563C1"/>
                </a:solidFill>
                <a:effectLst/>
                <a:uLnTx/>
                <a:uFillTx/>
                <a:latin typeface="Arial"/>
                <a:ea typeface="Calibri" panose="020F0502020204030204" pitchFamily="34" charset="0"/>
                <a:cs typeface="Times New Roman" panose="02020603050405020304" pitchFamily="18" charset="0"/>
                <a:hlinkClick r:id="rId3"/>
              </a:rPr>
              <a:t>phw.nhs.wales/</a:t>
            </a:r>
            <a:r>
              <a:rPr kumimoji="0" lang="en-GB" sz="1800" b="1" i="0" u="sng" strike="noStrike" kern="1200" cap="none" spc="0" normalizeH="0" baseline="0" noProof="0" err="1">
                <a:ln>
                  <a:noFill/>
                </a:ln>
                <a:solidFill>
                  <a:srgbClr val="0563C1"/>
                </a:solidFill>
                <a:effectLst/>
                <a:uLnTx/>
                <a:uFillTx/>
                <a:latin typeface="Arial"/>
                <a:ea typeface="Calibri" panose="020F0502020204030204" pitchFamily="34" charset="0"/>
                <a:cs typeface="Times New Roman" panose="02020603050405020304" pitchFamily="18" charset="0"/>
                <a:hlinkClick r:id="rId3"/>
              </a:rPr>
              <a:t>HPVvaccine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12</a:t>
            </a:fld>
            <a:endParaRPr lang="en-GB"/>
          </a:p>
        </p:txBody>
      </p:sp>
      <p:pic>
        <p:nvPicPr>
          <p:cNvPr id="6" name="Picture 5" descr="Screen Clipping">
            <a:extLst>
              <a:ext uri="{FF2B5EF4-FFF2-40B4-BE49-F238E27FC236}">
                <a16:creationId xmlns:a16="http://schemas.microsoft.com/office/drawing/2014/main" id="{21B2BC26-7504-4D3B-9222-664ADA7AD602}"/>
              </a:ext>
            </a:extLst>
          </p:cNvPr>
          <p:cNvPicPr/>
          <p:nvPr/>
        </p:nvPicPr>
        <p:blipFill>
          <a:blip r:embed="rId4" cstate="screen">
            <a:extLst>
              <a:ext uri="{28A0092B-C50C-407E-A947-70E740481C1C}">
                <a14:useLocalDpi xmlns:a14="http://schemas.microsoft.com/office/drawing/2010/main"/>
              </a:ext>
            </a:extLst>
          </a:blip>
          <a:stretch>
            <a:fillRect/>
          </a:stretch>
        </p:blipFill>
        <p:spPr>
          <a:xfrm>
            <a:off x="7788011" y="4071306"/>
            <a:ext cx="3823496" cy="1768290"/>
          </a:xfrm>
          <a:prstGeom prst="rect">
            <a:avLst/>
          </a:prstGeom>
        </p:spPr>
      </p:pic>
      <p:sp>
        <p:nvSpPr>
          <p:cNvPr id="4" name="Footer Placeholder 3">
            <a:extLst>
              <a:ext uri="{FF2B5EF4-FFF2-40B4-BE49-F238E27FC236}">
                <a16:creationId xmlns:a16="http://schemas.microsoft.com/office/drawing/2014/main" id="{689AFB8E-22A8-2D30-4167-0B891CB2B741}"/>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pic>
        <p:nvPicPr>
          <p:cNvPr id="8" name="Picture 7">
            <a:extLst>
              <a:ext uri="{FF2B5EF4-FFF2-40B4-BE49-F238E27FC236}">
                <a16:creationId xmlns:a16="http://schemas.microsoft.com/office/drawing/2014/main" id="{D2D88815-ED29-4A85-5CB0-7B1F6DAC0755}"/>
              </a:ext>
            </a:extLst>
          </p:cNvPr>
          <p:cNvPicPr>
            <a:picLocks noChangeAspect="1"/>
          </p:cNvPicPr>
          <p:nvPr/>
        </p:nvPicPr>
        <p:blipFill>
          <a:blip r:embed="rId5"/>
          <a:stretch>
            <a:fillRect/>
          </a:stretch>
        </p:blipFill>
        <p:spPr>
          <a:xfrm>
            <a:off x="9393383" y="279481"/>
            <a:ext cx="1742792" cy="3725970"/>
          </a:xfrm>
          <a:prstGeom prst="rect">
            <a:avLst/>
          </a:prstGeom>
          <a:ln>
            <a:solidFill>
              <a:schemeClr val="accent6"/>
            </a:solidFill>
          </a:ln>
        </p:spPr>
      </p:pic>
    </p:spTree>
    <p:extLst>
      <p:ext uri="{BB962C8B-B14F-4D97-AF65-F5344CB8AC3E}">
        <p14:creationId xmlns:p14="http://schemas.microsoft.com/office/powerpoint/2010/main" val="8359027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5E5117-679F-1630-F237-EA291F5FC7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9F1C1D6-913F-F26D-07CA-525655B6D69D}"/>
              </a:ext>
            </a:extLst>
          </p:cNvPr>
          <p:cNvSpPr>
            <a:spLocks noGrp="1"/>
          </p:cNvSpPr>
          <p:nvPr>
            <p:ph type="title"/>
          </p:nvPr>
        </p:nvSpPr>
        <p:spPr>
          <a:xfrm>
            <a:off x="838200" y="3498"/>
            <a:ext cx="10515600" cy="1325563"/>
          </a:xfrm>
        </p:spPr>
        <p:txBody>
          <a:bodyPr lIns="91440" tIns="45720" rIns="91440" bIns="45720" anchor="ctr"/>
          <a:lstStyle/>
          <a:p>
            <a:pPr algn="ctr"/>
            <a:r>
              <a:rPr lang="en-GB" sz="4000" b="1">
                <a:ea typeface="Calibri"/>
                <a:cs typeface="Times New Roman"/>
              </a:rPr>
              <a:t>Public Health Wales video</a:t>
            </a:r>
            <a:endParaRPr lang="en-GB"/>
          </a:p>
        </p:txBody>
      </p:sp>
      <p:sp>
        <p:nvSpPr>
          <p:cNvPr id="5" name="Slide Number Placeholder 4">
            <a:extLst>
              <a:ext uri="{FF2B5EF4-FFF2-40B4-BE49-F238E27FC236}">
                <a16:creationId xmlns:a16="http://schemas.microsoft.com/office/drawing/2014/main" id="{E5331171-5BA8-CE5B-A53B-EA1D728E1D7A}"/>
              </a:ext>
            </a:extLst>
          </p:cNvPr>
          <p:cNvSpPr>
            <a:spLocks noGrp="1"/>
          </p:cNvSpPr>
          <p:nvPr>
            <p:ph type="sldNum" sz="quarter" idx="12"/>
          </p:nvPr>
        </p:nvSpPr>
        <p:spPr/>
        <p:txBody>
          <a:bodyPr/>
          <a:lstStyle/>
          <a:p>
            <a:fld id="{561D0CCE-8DCC-44DC-A653-AE62B1D84A52}" type="slidenum">
              <a:rPr lang="en-GB" smtClean="0"/>
              <a:pPr/>
              <a:t>13</a:t>
            </a:fld>
            <a:endParaRPr lang="en-GB"/>
          </a:p>
        </p:txBody>
      </p:sp>
      <p:pic>
        <p:nvPicPr>
          <p:cNvPr id="10" name="Online Media 9" title="'What is the HPV Vaccine'  Audiovisual">
            <a:hlinkClick r:id="" action="ppaction://media"/>
            <a:extLst>
              <a:ext uri="{FF2B5EF4-FFF2-40B4-BE49-F238E27FC236}">
                <a16:creationId xmlns:a16="http://schemas.microsoft.com/office/drawing/2014/main" id="{63330AF1-2018-3216-7E12-1627F927EEAA}"/>
              </a:ext>
            </a:extLst>
          </p:cNvPr>
          <p:cNvPicPr>
            <a:picLocks noRot="1" noChangeAspect="1"/>
          </p:cNvPicPr>
          <p:nvPr>
            <a:videoFile r:link="rId1"/>
          </p:nvPr>
        </p:nvPicPr>
        <p:blipFill>
          <a:blip r:embed="rId4"/>
          <a:stretch>
            <a:fillRect/>
          </a:stretch>
        </p:blipFill>
        <p:spPr>
          <a:xfrm>
            <a:off x="2495310" y="1018084"/>
            <a:ext cx="7206066" cy="4070582"/>
          </a:xfrm>
          <a:prstGeom prst="rect">
            <a:avLst/>
          </a:prstGeom>
        </p:spPr>
      </p:pic>
      <p:sp>
        <p:nvSpPr>
          <p:cNvPr id="15" name="TextBox 14">
            <a:extLst>
              <a:ext uri="{FF2B5EF4-FFF2-40B4-BE49-F238E27FC236}">
                <a16:creationId xmlns:a16="http://schemas.microsoft.com/office/drawing/2014/main" id="{8A97E55A-AB4A-8C1D-941B-99EFD268940F}"/>
              </a:ext>
            </a:extLst>
          </p:cNvPr>
          <p:cNvSpPr txBox="1"/>
          <p:nvPr/>
        </p:nvSpPr>
        <p:spPr>
          <a:xfrm>
            <a:off x="4188170" y="5304947"/>
            <a:ext cx="4153743" cy="646331"/>
          </a:xfrm>
          <a:prstGeom prst="rect">
            <a:avLst/>
          </a:prstGeom>
          <a:solidFill>
            <a:srgbClr val="E1F4FA"/>
          </a:solidFill>
          <a:ln w="28575">
            <a:solidFill>
              <a:srgbClr val="212A73"/>
            </a:solidFill>
          </a:ln>
        </p:spPr>
        <p:txBody>
          <a:bodyPr wrap="square" lIns="91440" tIns="45720" rIns="91440" bIns="45720" rtlCol="0" anchor="t">
            <a:spAutoFit/>
          </a:bodyPr>
          <a:lstStyle/>
          <a:p>
            <a:pPr algn="ctr"/>
            <a:r>
              <a:rPr lang="en-GB">
                <a:hlinkClick r:id="rId5"/>
              </a:rPr>
              <a:t>'What is the HPV Vaccine' Audiovisual - YouTube</a:t>
            </a:r>
            <a:endParaRPr lang="en-GB"/>
          </a:p>
        </p:txBody>
      </p:sp>
      <p:sp>
        <p:nvSpPr>
          <p:cNvPr id="3" name="Footer Placeholder 3">
            <a:extLst>
              <a:ext uri="{FF2B5EF4-FFF2-40B4-BE49-F238E27FC236}">
                <a16:creationId xmlns:a16="http://schemas.microsoft.com/office/drawing/2014/main" id="{55C36768-0E29-A82C-950D-22636CEE8C5E}"/>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1341744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1B9111-5CC7-74EC-C465-08A2F780BF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642E67-F26D-A12E-7FCF-8F728235B945}"/>
              </a:ext>
            </a:extLst>
          </p:cNvPr>
          <p:cNvSpPr>
            <a:spLocks noGrp="1"/>
          </p:cNvSpPr>
          <p:nvPr>
            <p:ph type="title"/>
          </p:nvPr>
        </p:nvSpPr>
        <p:spPr>
          <a:xfrm>
            <a:off x="838200" y="68074"/>
            <a:ext cx="10515600" cy="1325563"/>
          </a:xfrm>
        </p:spPr>
        <p:txBody>
          <a:bodyPr lIns="91440" tIns="45720" rIns="91440" bIns="45720" anchor="ctr"/>
          <a:lstStyle/>
          <a:p>
            <a:pPr algn="ctr"/>
            <a:r>
              <a:rPr lang="en-GB" sz="4000" b="1">
                <a:ea typeface="Calibri"/>
                <a:cs typeface="Times New Roman"/>
              </a:rPr>
              <a:t>Public Health Wales comic</a:t>
            </a:r>
            <a:endParaRPr lang="en-GB"/>
          </a:p>
        </p:txBody>
      </p:sp>
      <p:sp>
        <p:nvSpPr>
          <p:cNvPr id="5" name="Slide Number Placeholder 4">
            <a:extLst>
              <a:ext uri="{FF2B5EF4-FFF2-40B4-BE49-F238E27FC236}">
                <a16:creationId xmlns:a16="http://schemas.microsoft.com/office/drawing/2014/main" id="{40D171AD-C84C-E6CF-A421-3C5A78D71BCF}"/>
              </a:ext>
            </a:extLst>
          </p:cNvPr>
          <p:cNvSpPr>
            <a:spLocks noGrp="1"/>
          </p:cNvSpPr>
          <p:nvPr>
            <p:ph type="sldNum" sz="quarter" idx="12"/>
          </p:nvPr>
        </p:nvSpPr>
        <p:spPr/>
        <p:txBody>
          <a:bodyPr/>
          <a:lstStyle/>
          <a:p>
            <a:fld id="{561D0CCE-8DCC-44DC-A653-AE62B1D84A52}" type="slidenum">
              <a:rPr lang="en-GB" smtClean="0"/>
              <a:pPr/>
              <a:t>14</a:t>
            </a:fld>
            <a:endParaRPr lang="en-GB"/>
          </a:p>
        </p:txBody>
      </p:sp>
      <p:pic>
        <p:nvPicPr>
          <p:cNvPr id="14" name="Picture 13" descr="A screenshot of a book&#10;&#10;AI-generated content may be incorrect.">
            <a:extLst>
              <a:ext uri="{FF2B5EF4-FFF2-40B4-BE49-F238E27FC236}">
                <a16:creationId xmlns:a16="http://schemas.microsoft.com/office/drawing/2014/main" id="{C2050EFF-31AB-3A67-7B48-B02A27C7B8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2763" y="1246839"/>
            <a:ext cx="3197173" cy="4644414"/>
          </a:xfrm>
          <a:prstGeom prst="rect">
            <a:avLst/>
          </a:prstGeom>
          <a:ln w="28575">
            <a:solidFill>
              <a:srgbClr val="212A73"/>
            </a:solidFill>
          </a:ln>
        </p:spPr>
      </p:pic>
      <p:sp>
        <p:nvSpPr>
          <p:cNvPr id="12" name="TextBox 11">
            <a:extLst>
              <a:ext uri="{FF2B5EF4-FFF2-40B4-BE49-F238E27FC236}">
                <a16:creationId xmlns:a16="http://schemas.microsoft.com/office/drawing/2014/main" id="{8D27BE5C-CF2F-DC22-EEB5-ECDCEAD193E9}"/>
              </a:ext>
            </a:extLst>
          </p:cNvPr>
          <p:cNvSpPr txBox="1"/>
          <p:nvPr/>
        </p:nvSpPr>
        <p:spPr>
          <a:xfrm>
            <a:off x="5637240" y="2497653"/>
            <a:ext cx="4338110" cy="923330"/>
          </a:xfrm>
          <a:prstGeom prst="rect">
            <a:avLst/>
          </a:prstGeom>
          <a:solidFill>
            <a:srgbClr val="E1F4FA"/>
          </a:solidFill>
          <a:ln w="28575">
            <a:solidFill>
              <a:srgbClr val="212A73"/>
            </a:solidFill>
          </a:ln>
        </p:spPr>
        <p:txBody>
          <a:bodyPr wrap="square" lIns="91440" tIns="45720" rIns="91440" bIns="45720" rtlCol="0" anchor="t">
            <a:spAutoFit/>
          </a:bodyPr>
          <a:lstStyle/>
          <a:p>
            <a:r>
              <a:rPr lang="en-GB">
                <a:solidFill>
                  <a:srgbClr val="00A7A7"/>
                </a:solidFill>
                <a:hlinkClick r:id="rId4">
                  <a:extLst>
                    <a:ext uri="{A12FA001-AC4F-418D-AE19-62706E023703}">
                      <ahyp:hlinkClr xmlns:ahyp="http://schemas.microsoft.com/office/drawing/2018/hyperlinkcolor" val="tx"/>
                    </a:ext>
                  </a:extLst>
                </a:hlinkClick>
              </a:rPr>
              <a:t>phw.nhs.wales/topics/immunisation-and-vaccines/hpv/what-is-the-hpv-vaccine-comic-pdf/</a:t>
            </a:r>
            <a:endParaRPr lang="en-GB">
              <a:cs typeface="Arial"/>
            </a:endParaRPr>
          </a:p>
        </p:txBody>
      </p:sp>
      <p:sp>
        <p:nvSpPr>
          <p:cNvPr id="3" name="Footer Placeholder 3">
            <a:extLst>
              <a:ext uri="{FF2B5EF4-FFF2-40B4-BE49-F238E27FC236}">
                <a16:creationId xmlns:a16="http://schemas.microsoft.com/office/drawing/2014/main" id="{6556281B-9827-B1E1-1601-9BE78C88B4A5}"/>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17979826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GB" b="1">
                <a:ea typeface="Calibri" panose="020F0502020204030204" pitchFamily="34" charset="0"/>
                <a:cs typeface="Times New Roman" panose="02020603050405020304" pitchFamily="18" charset="0"/>
              </a:rPr>
              <a:t>Public Health Wales videos</a:t>
            </a:r>
            <a:endParaRPr lang="en-GB"/>
          </a:p>
        </p:txBody>
      </p:sp>
      <p:sp>
        <p:nvSpPr>
          <p:cNvPr id="10" name="Content Placeholder 9">
            <a:extLst>
              <a:ext uri="{FF2B5EF4-FFF2-40B4-BE49-F238E27FC236}">
                <a16:creationId xmlns:a16="http://schemas.microsoft.com/office/drawing/2014/main" id="{881E97AC-BBDC-0099-6FCE-54B5DE383476}"/>
              </a:ext>
            </a:extLst>
          </p:cNvPr>
          <p:cNvSpPr>
            <a:spLocks noGrp="1"/>
          </p:cNvSpPr>
          <p:nvPr>
            <p:ph idx="1"/>
          </p:nvPr>
        </p:nvSpPr>
        <p:spPr>
          <a:xfrm>
            <a:off x="1901063" y="4962424"/>
            <a:ext cx="2922361" cy="441634"/>
          </a:xfrm>
          <a:ln w="28575">
            <a:solidFill>
              <a:srgbClr val="212A73"/>
            </a:solidFill>
          </a:ln>
        </p:spPr>
        <p:txBody>
          <a:bodyPr lIns="91440" tIns="45720" rIns="91440" bIns="45720" anchor="t"/>
          <a:lstStyle/>
          <a:p>
            <a:pPr marL="0" indent="0" algn="ctr">
              <a:buNone/>
            </a:pPr>
            <a:r>
              <a:rPr lang="en-GB" sz="1600">
                <a:hlinkClick r:id="rId5"/>
              </a:rPr>
              <a:t>Influencer X Clinician chat </a:t>
            </a:r>
            <a:endParaRPr lang="en-GB" sz="1600"/>
          </a:p>
        </p:txBody>
      </p:sp>
      <p:sp>
        <p:nvSpPr>
          <p:cNvPr id="3" name="Footer Placeholder 3">
            <a:extLst>
              <a:ext uri="{FF2B5EF4-FFF2-40B4-BE49-F238E27FC236}">
                <a16:creationId xmlns:a16="http://schemas.microsoft.com/office/drawing/2014/main" id="{3455A849-41C7-8D57-0451-24503F3AEBE9}"/>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15</a:t>
            </a:fld>
            <a:endParaRPr lang="en-GB"/>
          </a:p>
        </p:txBody>
      </p:sp>
      <p:sp>
        <p:nvSpPr>
          <p:cNvPr id="7" name="Content Placeholder 2">
            <a:extLst>
              <a:ext uri="{FF2B5EF4-FFF2-40B4-BE49-F238E27FC236}">
                <a16:creationId xmlns:a16="http://schemas.microsoft.com/office/drawing/2014/main" id="{195C232C-105C-CA77-B699-0D638FB38545}"/>
              </a:ext>
            </a:extLst>
          </p:cNvPr>
          <p:cNvSpPr txBox="1">
            <a:spLocks/>
          </p:cNvSpPr>
          <p:nvPr/>
        </p:nvSpPr>
        <p:spPr>
          <a:xfrm>
            <a:off x="6863472" y="4965791"/>
            <a:ext cx="3970307" cy="621432"/>
          </a:xfrm>
          <a:prstGeom prst="rect">
            <a:avLst/>
          </a:prstGeom>
          <a:ln w="28575">
            <a:solidFill>
              <a:srgbClr val="212A73"/>
            </a:solidFill>
          </a:ln>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7000"/>
              </a:lnSpc>
              <a:spcAft>
                <a:spcPts val="800"/>
              </a:spcAft>
              <a:buNone/>
              <a:tabLst>
                <a:tab pos="457200" algn="l"/>
              </a:tabLst>
            </a:pPr>
            <a:r>
              <a:rPr lang="en-GB" sz="1600" b="1"/>
              <a:t>Public Health Wales video (2023) </a:t>
            </a:r>
            <a:r>
              <a:rPr lang="en-GB" sz="1600">
                <a:hlinkClick r:id="rId6"/>
              </a:rPr>
              <a:t>HPV - Advice to my younger self (youtube.com)</a:t>
            </a:r>
            <a:endParaRPr lang="en-GB" sz="1600"/>
          </a:p>
          <a:p>
            <a:pPr marL="342900" indent="-342900" algn="ctr">
              <a:lnSpc>
                <a:spcPct val="107000"/>
              </a:lnSpc>
              <a:spcAft>
                <a:spcPts val="800"/>
              </a:spcAft>
              <a:tabLst>
                <a:tab pos="457200" algn="l"/>
              </a:tabLst>
            </a:pPr>
            <a:endParaRPr lang="en-GB" sz="1600">
              <a:ea typeface="Calibri" panose="020F0502020204030204" pitchFamily="34" charset="0"/>
              <a:cs typeface="Times New Roman"/>
            </a:endParaRPr>
          </a:p>
          <a:p>
            <a:pPr algn="ctr"/>
            <a:endParaRPr lang="en-GB"/>
          </a:p>
        </p:txBody>
      </p:sp>
      <p:pic>
        <p:nvPicPr>
          <p:cNvPr id="6" name="Online Media 5" title="Influencer X Clinician / Sgwrs: Dylanwadwr X Clinigydd">
            <a:hlinkClick r:id="" action="ppaction://media"/>
            <a:extLst>
              <a:ext uri="{FF2B5EF4-FFF2-40B4-BE49-F238E27FC236}">
                <a16:creationId xmlns:a16="http://schemas.microsoft.com/office/drawing/2014/main" id="{74B6419C-3B71-3823-9B8A-E023F735A5E8}"/>
              </a:ext>
            </a:extLst>
          </p:cNvPr>
          <p:cNvPicPr>
            <a:picLocks noRot="1" noChangeAspect="1"/>
          </p:cNvPicPr>
          <p:nvPr>
            <a:videoFile r:link="rId1"/>
          </p:nvPr>
        </p:nvPicPr>
        <p:blipFill>
          <a:blip r:embed="rId7"/>
          <a:stretch>
            <a:fillRect/>
          </a:stretch>
        </p:blipFill>
        <p:spPr>
          <a:xfrm>
            <a:off x="685812" y="1535268"/>
            <a:ext cx="5352864" cy="3024375"/>
          </a:xfrm>
          <a:prstGeom prst="rect">
            <a:avLst/>
          </a:prstGeom>
        </p:spPr>
      </p:pic>
      <p:pic>
        <p:nvPicPr>
          <p:cNvPr id="11" name="Online Media 10" title="HPV - Advice to my younger self">
            <a:hlinkClick r:id="" action="ppaction://media"/>
            <a:extLst>
              <a:ext uri="{FF2B5EF4-FFF2-40B4-BE49-F238E27FC236}">
                <a16:creationId xmlns:a16="http://schemas.microsoft.com/office/drawing/2014/main" id="{09D23E57-82D9-8F60-073F-D1D45B0CDF0A}"/>
              </a:ext>
            </a:extLst>
          </p:cNvPr>
          <p:cNvPicPr>
            <a:picLocks noRot="1" noChangeAspect="1"/>
          </p:cNvPicPr>
          <p:nvPr>
            <a:videoFile r:link="rId2"/>
          </p:nvPr>
        </p:nvPicPr>
        <p:blipFill>
          <a:blip r:embed="rId8"/>
          <a:stretch>
            <a:fillRect/>
          </a:stretch>
        </p:blipFill>
        <p:spPr>
          <a:xfrm>
            <a:off x="6191064" y="1535268"/>
            <a:ext cx="5315124" cy="3003052"/>
          </a:xfrm>
          <a:prstGeom prst="rect">
            <a:avLst/>
          </a:prstGeom>
        </p:spPr>
      </p:pic>
    </p:spTree>
    <p:extLst>
      <p:ext uri="{BB962C8B-B14F-4D97-AF65-F5344CB8AC3E}">
        <p14:creationId xmlns:p14="http://schemas.microsoft.com/office/powerpoint/2010/main" val="3979972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6"/>
                </p:tgtEl>
              </p:cMediaNode>
            </p:video>
            <p:seq concurrent="1" nextAc="seek">
              <p:cTn id="12" restart="whenNotActive" fill="hold" evtFilter="cancelBubble" nodeType="interactiveSeq">
                <p:stCondLst>
                  <p:cond evt="onClick" delay="0">
                    <p:tgtEl>
                      <p:spTgt spid="6"/>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6"/>
                                        </p:tgtEl>
                                      </p:cBhvr>
                                    </p:cmd>
                                  </p:childTnLst>
                                </p:cTn>
                              </p:par>
                            </p:childTnLst>
                          </p:cTn>
                        </p:par>
                      </p:childTnLst>
                    </p:cTn>
                  </p:par>
                </p:childTnLst>
              </p:cTn>
              <p:nextCondLst>
                <p:cond evt="onClick" delay="0">
                  <p:tgtEl>
                    <p:spTgt spid="6"/>
                  </p:tgtEl>
                </p:cond>
              </p:nextCondLst>
            </p:seq>
            <p:video>
              <p:cMediaNode vol="80000">
                <p:cTn id="17" fill="hold" display="0">
                  <p:stCondLst>
                    <p:cond delay="indefinite"/>
                  </p:stCondLst>
                </p:cTn>
                <p:tgtEl>
                  <p:spTgt spid="11"/>
                </p:tgtEl>
              </p:cMediaNode>
            </p:video>
            <p:seq concurrent="1" nextAc="seek">
              <p:cTn id="18" restart="whenNotActive" fill="hold" evtFilter="cancelBubble" nodeType="interactiveSeq">
                <p:stCondLst>
                  <p:cond evt="onClick" delay="0">
                    <p:tgtEl>
                      <p:spTgt spid="11"/>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06C685-5199-A37F-6DBE-11F628024B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7B676B7-CC36-109C-C5CB-514F783DD760}"/>
              </a:ext>
            </a:extLst>
          </p:cNvPr>
          <p:cNvSpPr>
            <a:spLocks noGrp="1"/>
          </p:cNvSpPr>
          <p:nvPr>
            <p:ph type="title"/>
          </p:nvPr>
        </p:nvSpPr>
        <p:spPr>
          <a:xfrm>
            <a:off x="1069693" y="2766218"/>
            <a:ext cx="10052613" cy="1325563"/>
          </a:xfrm>
        </p:spPr>
        <p:txBody>
          <a:bodyPr lIns="91440" tIns="45720" rIns="91440" bIns="45720" anchor="ctr"/>
          <a:lstStyle/>
          <a:p>
            <a:pPr algn="ctr"/>
            <a:r>
              <a:rPr lang="en-US" sz="5400">
                <a:cs typeface="Arial"/>
              </a:rPr>
              <a:t>Teenage 3-in-1 booster </a:t>
            </a:r>
            <a:endParaRPr lang="en-US" sz="5400"/>
          </a:p>
        </p:txBody>
      </p:sp>
      <p:sp>
        <p:nvSpPr>
          <p:cNvPr id="5" name="Slide Number Placeholder 4">
            <a:extLst>
              <a:ext uri="{FF2B5EF4-FFF2-40B4-BE49-F238E27FC236}">
                <a16:creationId xmlns:a16="http://schemas.microsoft.com/office/drawing/2014/main" id="{82926B2C-C6EF-9E72-6BC0-C5542B32E00B}"/>
              </a:ext>
            </a:extLst>
          </p:cNvPr>
          <p:cNvSpPr>
            <a:spLocks noGrp="1"/>
          </p:cNvSpPr>
          <p:nvPr>
            <p:ph type="sldNum" sz="quarter" idx="12"/>
          </p:nvPr>
        </p:nvSpPr>
        <p:spPr/>
        <p:txBody>
          <a:bodyPr/>
          <a:lstStyle/>
          <a:p>
            <a:fld id="{561D0CCE-8DCC-44DC-A653-AE62B1D84A52}" type="slidenum">
              <a:rPr lang="en-GB" smtClean="0"/>
              <a:pPr/>
              <a:t>16</a:t>
            </a:fld>
            <a:endParaRPr lang="en-GB"/>
          </a:p>
        </p:txBody>
      </p:sp>
      <p:sp>
        <p:nvSpPr>
          <p:cNvPr id="6" name="Footer Placeholder 3">
            <a:extLst>
              <a:ext uri="{FF2B5EF4-FFF2-40B4-BE49-F238E27FC236}">
                <a16:creationId xmlns:a16="http://schemas.microsoft.com/office/drawing/2014/main" id="{EB533C9F-93B6-DA78-7863-75D6E33F0217}"/>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19260983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144" y="-3033"/>
            <a:ext cx="10515600" cy="1325563"/>
          </a:xfrm>
        </p:spPr>
        <p:txBody>
          <a:bodyPr lIns="91440" tIns="45720" rIns="91440" bIns="45720" anchor="ctr"/>
          <a:lstStyle/>
          <a:p>
            <a:r>
              <a:rPr lang="en-GB" b="1"/>
              <a:t>Teenage 3-in-1 booster (Td/IPV)</a:t>
            </a:r>
            <a:endParaRPr lang="en-GB" b="1">
              <a:cs typeface="Arial"/>
            </a:endParaRPr>
          </a:p>
        </p:txBody>
      </p:sp>
      <p:sp>
        <p:nvSpPr>
          <p:cNvPr id="3" name="Content Placeholder 2"/>
          <p:cNvSpPr>
            <a:spLocks noGrp="1"/>
          </p:cNvSpPr>
          <p:nvPr>
            <p:ph idx="1"/>
          </p:nvPr>
        </p:nvSpPr>
        <p:spPr>
          <a:xfrm>
            <a:off x="675526" y="1620141"/>
            <a:ext cx="5257800" cy="5310259"/>
          </a:xfrm>
        </p:spPr>
        <p:txBody>
          <a:bodyPr lIns="91440" tIns="45720" rIns="91440" bIns="45720" anchor="t"/>
          <a:lstStyle/>
          <a:p>
            <a:pPr marL="342900" lvl="0" indent="-342900">
              <a:lnSpc>
                <a:spcPct val="100000"/>
              </a:lnSpc>
              <a:spcAft>
                <a:spcPts val="800"/>
              </a:spcAft>
              <a:tabLst>
                <a:tab pos="457200" algn="l"/>
              </a:tabLst>
            </a:pPr>
            <a:r>
              <a:rPr lang="en-GB" sz="1800">
                <a:ea typeface="Calibri"/>
                <a:cs typeface="Times New Roman"/>
              </a:rPr>
              <a:t>A combined vaccine that protects against </a:t>
            </a:r>
            <a:r>
              <a:rPr lang="en-GB" sz="1800" b="1">
                <a:ea typeface="Calibri"/>
                <a:cs typeface="Times New Roman"/>
              </a:rPr>
              <a:t>3</a:t>
            </a:r>
            <a:r>
              <a:rPr lang="en-GB" sz="1800">
                <a:ea typeface="Calibri"/>
                <a:cs typeface="Times New Roman"/>
              </a:rPr>
              <a:t> diseases:</a:t>
            </a:r>
          </a:p>
          <a:p>
            <a:pPr marL="800100" lvl="1" indent="-342900">
              <a:lnSpc>
                <a:spcPct val="100000"/>
              </a:lnSpc>
              <a:spcAft>
                <a:spcPts val="800"/>
              </a:spcAft>
              <a:buFont typeface="Courier New" panose="02070309020205020404" pitchFamily="49" charset="0"/>
              <a:buChar char="o"/>
              <a:tabLst>
                <a:tab pos="914400" algn="l"/>
              </a:tabLst>
            </a:pPr>
            <a:r>
              <a:rPr lang="en-GB" sz="1800" b="1">
                <a:ea typeface="Calibri"/>
                <a:cs typeface="Times New Roman"/>
              </a:rPr>
              <a:t>Tetanus</a:t>
            </a:r>
            <a:r>
              <a:rPr lang="en-GB" sz="1800">
                <a:ea typeface="Calibri"/>
                <a:cs typeface="Times New Roman"/>
              </a:rPr>
              <a:t> – “T”. Bacteria are normally found in soil. Caught through open skin wounds and affects the nerves in your body.</a:t>
            </a:r>
          </a:p>
          <a:p>
            <a:pPr marL="800100" lvl="1" indent="-342900">
              <a:lnSpc>
                <a:spcPct val="100000"/>
              </a:lnSpc>
              <a:spcAft>
                <a:spcPts val="800"/>
              </a:spcAft>
              <a:buFont typeface="Courier New" panose="02070309020205020404" pitchFamily="49" charset="0"/>
              <a:buChar char="o"/>
              <a:tabLst>
                <a:tab pos="914400" algn="l"/>
              </a:tabLst>
            </a:pPr>
            <a:r>
              <a:rPr lang="en-GB" sz="1800" b="1">
                <a:ea typeface="Calibri"/>
                <a:cs typeface="Times New Roman"/>
              </a:rPr>
              <a:t>Diphtheria</a:t>
            </a:r>
            <a:r>
              <a:rPr lang="en-GB" sz="1800">
                <a:ea typeface="Calibri"/>
                <a:cs typeface="Times New Roman"/>
              </a:rPr>
              <a:t> – “d”. Bacteria spread by coughs and sneezes and can cause serious breathing and heart problems.</a:t>
            </a:r>
          </a:p>
          <a:p>
            <a:pPr marL="800100" lvl="1" indent="-342900">
              <a:lnSpc>
                <a:spcPct val="100000"/>
              </a:lnSpc>
              <a:spcAft>
                <a:spcPts val="800"/>
              </a:spcAft>
              <a:buFont typeface="Courier New" panose="02070309020205020404" pitchFamily="49" charset="0"/>
              <a:buChar char="o"/>
              <a:tabLst>
                <a:tab pos="914400" algn="l"/>
              </a:tabLst>
            </a:pPr>
            <a:r>
              <a:rPr lang="en-GB" sz="1800">
                <a:ea typeface="Calibri"/>
                <a:cs typeface="Times New Roman"/>
              </a:rPr>
              <a:t>Inactivated </a:t>
            </a:r>
            <a:r>
              <a:rPr lang="en-GB" sz="1800" b="1">
                <a:ea typeface="Calibri"/>
                <a:cs typeface="Times New Roman"/>
              </a:rPr>
              <a:t>Polio</a:t>
            </a:r>
            <a:r>
              <a:rPr lang="en-GB" sz="1800">
                <a:ea typeface="Calibri"/>
                <a:cs typeface="Times New Roman"/>
              </a:rPr>
              <a:t> Virus “IPV” . The virus is spread from person to person, and can cause severe illness, permanent disability and in some cases death.</a:t>
            </a:r>
          </a:p>
        </p:txBody>
      </p:sp>
      <p:sp>
        <p:nvSpPr>
          <p:cNvPr id="9" name="Footer Placeholder 3">
            <a:extLst>
              <a:ext uri="{FF2B5EF4-FFF2-40B4-BE49-F238E27FC236}">
                <a16:creationId xmlns:a16="http://schemas.microsoft.com/office/drawing/2014/main" id="{917EA1B9-B967-2A96-9836-6C95AAAC0494}"/>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17</a:t>
            </a:fld>
            <a:endParaRPr lang="en-GB"/>
          </a:p>
        </p:txBody>
      </p:sp>
      <p:pic>
        <p:nvPicPr>
          <p:cNvPr id="13" name="Picture 12">
            <a:extLst>
              <a:ext uri="{FF2B5EF4-FFF2-40B4-BE49-F238E27FC236}">
                <a16:creationId xmlns:a16="http://schemas.microsoft.com/office/drawing/2014/main" id="{FF57A0A4-47F9-7EA9-F509-06707A41D2F3}"/>
              </a:ext>
            </a:extLst>
          </p:cNvPr>
          <p:cNvPicPr>
            <a:picLocks noChangeAspect="1"/>
          </p:cNvPicPr>
          <p:nvPr/>
        </p:nvPicPr>
        <p:blipFill>
          <a:blip r:embed="rId3"/>
          <a:srcRect l="31283" r="32433"/>
          <a:stretch/>
        </p:blipFill>
        <p:spPr>
          <a:xfrm>
            <a:off x="8178114" y="2565014"/>
            <a:ext cx="2211859" cy="3429000"/>
          </a:xfrm>
          <a:prstGeom prst="rect">
            <a:avLst/>
          </a:prstGeom>
        </p:spPr>
      </p:pic>
      <p:pic>
        <p:nvPicPr>
          <p:cNvPr id="15" name="Picture 14">
            <a:extLst>
              <a:ext uri="{FF2B5EF4-FFF2-40B4-BE49-F238E27FC236}">
                <a16:creationId xmlns:a16="http://schemas.microsoft.com/office/drawing/2014/main" id="{F3BFAAD7-C26C-9F98-27F1-6B2C2DBAB23D}"/>
              </a:ext>
            </a:extLst>
          </p:cNvPr>
          <p:cNvPicPr>
            <a:picLocks noChangeAspect="1"/>
          </p:cNvPicPr>
          <p:nvPr/>
        </p:nvPicPr>
        <p:blipFill>
          <a:blip r:embed="rId4"/>
          <a:srcRect l="67567" r="3210"/>
          <a:stretch/>
        </p:blipFill>
        <p:spPr>
          <a:xfrm>
            <a:off x="10073847" y="1434177"/>
            <a:ext cx="1781432" cy="3429000"/>
          </a:xfrm>
          <a:prstGeom prst="rect">
            <a:avLst/>
          </a:prstGeom>
        </p:spPr>
      </p:pic>
      <p:pic>
        <p:nvPicPr>
          <p:cNvPr id="17" name="Picture 16">
            <a:extLst>
              <a:ext uri="{FF2B5EF4-FFF2-40B4-BE49-F238E27FC236}">
                <a16:creationId xmlns:a16="http://schemas.microsoft.com/office/drawing/2014/main" id="{3CEE5D48-4730-E22B-F329-2924BF1FEB0F}"/>
              </a:ext>
            </a:extLst>
          </p:cNvPr>
          <p:cNvPicPr>
            <a:picLocks noChangeAspect="1"/>
          </p:cNvPicPr>
          <p:nvPr/>
        </p:nvPicPr>
        <p:blipFill>
          <a:blip r:embed="rId5"/>
          <a:srcRect r="67568"/>
          <a:stretch/>
        </p:blipFill>
        <p:spPr>
          <a:xfrm>
            <a:off x="6413157" y="1434177"/>
            <a:ext cx="1977082" cy="3429000"/>
          </a:xfrm>
          <a:prstGeom prst="rect">
            <a:avLst/>
          </a:prstGeom>
        </p:spPr>
      </p:pic>
    </p:spTree>
    <p:extLst>
      <p:ext uri="{BB962C8B-B14F-4D97-AF65-F5344CB8AC3E}">
        <p14:creationId xmlns:p14="http://schemas.microsoft.com/office/powerpoint/2010/main" val="9008437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6E32E9-6747-737A-F01A-3F049A4C724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3CF0C2-3008-B335-D047-171BB4FC6738}"/>
              </a:ext>
            </a:extLst>
          </p:cNvPr>
          <p:cNvSpPr>
            <a:spLocks noGrp="1"/>
          </p:cNvSpPr>
          <p:nvPr>
            <p:ph type="title"/>
          </p:nvPr>
        </p:nvSpPr>
        <p:spPr/>
        <p:txBody>
          <a:bodyPr lIns="91440" tIns="45720" rIns="91440" bIns="45720" anchor="ctr"/>
          <a:lstStyle/>
          <a:p>
            <a:r>
              <a:rPr lang="en-GB" b="1"/>
              <a:t>Teenage 3-in-1 booster (Td/IPV)</a:t>
            </a:r>
            <a:endParaRPr lang="en-GB" b="1">
              <a:cs typeface="Arial"/>
            </a:endParaRPr>
          </a:p>
        </p:txBody>
      </p:sp>
      <p:sp>
        <p:nvSpPr>
          <p:cNvPr id="3" name="Content Placeholder 2">
            <a:extLst>
              <a:ext uri="{FF2B5EF4-FFF2-40B4-BE49-F238E27FC236}">
                <a16:creationId xmlns:a16="http://schemas.microsoft.com/office/drawing/2014/main" id="{C80D4355-11D1-C4D0-2219-F05AD4E1B5E4}"/>
              </a:ext>
            </a:extLst>
          </p:cNvPr>
          <p:cNvSpPr>
            <a:spLocks noGrp="1"/>
          </p:cNvSpPr>
          <p:nvPr>
            <p:ph idx="1"/>
          </p:nvPr>
        </p:nvSpPr>
        <p:spPr>
          <a:xfrm>
            <a:off x="838200" y="1825625"/>
            <a:ext cx="6172200" cy="4351338"/>
          </a:xfrm>
        </p:spPr>
        <p:txBody>
          <a:bodyPr lIns="91440" tIns="45720" rIns="91440" bIns="45720" anchor="t"/>
          <a:lstStyle/>
          <a:p>
            <a:pPr marL="342900" lvl="0" indent="-342900">
              <a:lnSpc>
                <a:spcPct val="100000"/>
              </a:lnSpc>
              <a:spcAft>
                <a:spcPts val="800"/>
              </a:spcAft>
              <a:tabLst>
                <a:tab pos="457200" algn="l"/>
              </a:tabLst>
            </a:pPr>
            <a:r>
              <a:rPr lang="en-GB" sz="1800">
                <a:ea typeface="Calibri"/>
                <a:cs typeface="Times New Roman"/>
              </a:rPr>
              <a:t>You will have been offered </a:t>
            </a:r>
            <a:r>
              <a:rPr lang="en-GB" sz="1800" b="1">
                <a:ea typeface="Calibri"/>
                <a:cs typeface="Times New Roman"/>
              </a:rPr>
              <a:t>4 </a:t>
            </a:r>
            <a:r>
              <a:rPr lang="en-GB" sz="1800">
                <a:ea typeface="Calibri"/>
                <a:cs typeface="Times New Roman"/>
              </a:rPr>
              <a:t>routine doses before you started primary school. </a:t>
            </a:r>
          </a:p>
          <a:p>
            <a:pPr marL="342900" lvl="0" indent="-342900">
              <a:lnSpc>
                <a:spcPct val="100000"/>
              </a:lnSpc>
              <a:spcAft>
                <a:spcPts val="800"/>
              </a:spcAft>
              <a:tabLst>
                <a:tab pos="457200" algn="l"/>
              </a:tabLst>
            </a:pPr>
            <a:r>
              <a:rPr lang="en-GB" sz="1800">
                <a:ea typeface="Calibri"/>
                <a:cs typeface="Times New Roman"/>
              </a:rPr>
              <a:t>This routine teenage dose works to </a:t>
            </a:r>
            <a:r>
              <a:rPr lang="en-GB" sz="1800" b="1">
                <a:ea typeface="Calibri"/>
                <a:cs typeface="Times New Roman"/>
              </a:rPr>
              <a:t>boost</a:t>
            </a:r>
            <a:r>
              <a:rPr lang="en-GB" sz="1800">
                <a:ea typeface="Calibri"/>
                <a:cs typeface="Times New Roman"/>
              </a:rPr>
              <a:t> your immunity into adulthood.</a:t>
            </a:r>
          </a:p>
          <a:p>
            <a:pPr marL="342900" lvl="0" indent="-342900">
              <a:lnSpc>
                <a:spcPct val="100000"/>
              </a:lnSpc>
              <a:spcAft>
                <a:spcPts val="800"/>
              </a:spcAft>
              <a:tabLst>
                <a:tab pos="457200" algn="l"/>
              </a:tabLst>
            </a:pPr>
            <a:r>
              <a:rPr lang="en-GB" sz="1800">
                <a:ea typeface="Calibri"/>
                <a:cs typeface="Times New Roman"/>
              </a:rPr>
              <a:t>The vaccine is given as an injection in the upper arm usually at the same time as the </a:t>
            </a:r>
            <a:r>
              <a:rPr lang="en-GB" sz="1800" err="1">
                <a:ea typeface="Calibri"/>
                <a:cs typeface="Times New Roman"/>
              </a:rPr>
              <a:t>MenACWY</a:t>
            </a:r>
            <a:r>
              <a:rPr lang="en-GB" sz="1800">
                <a:ea typeface="Calibri"/>
                <a:cs typeface="Times New Roman"/>
              </a:rPr>
              <a:t> vaccine.</a:t>
            </a:r>
            <a:endParaRPr lang="en-GB" sz="1800">
              <a:ea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lang="en-GB" sz="1800">
                <a:ea typeface="Calibri"/>
                <a:cs typeface="Times New Roman"/>
              </a:rPr>
              <a:t>More information is available from </a:t>
            </a:r>
            <a:r>
              <a:rPr kumimoji="0" lang="en-GB" sz="1800" b="1" i="0" u="sng" strike="noStrike" kern="1200" cap="none" spc="0" normalizeH="0" baseline="0" noProof="0">
                <a:ln>
                  <a:noFill/>
                </a:ln>
                <a:solidFill>
                  <a:srgbClr val="0563C1"/>
                </a:solidFill>
                <a:effectLst/>
                <a:uLnTx/>
                <a:uFillTx/>
                <a:latin typeface="Arial"/>
                <a:ea typeface="Calibri"/>
                <a:cs typeface="Times New Roman"/>
                <a:hlinkClick r:id="rId3"/>
              </a:rPr>
              <a:t>phw.nhs.wales/3in1vaccine</a:t>
            </a:r>
            <a:r>
              <a:rPr kumimoji="0" lang="en-GB" sz="1800" b="1" i="0" u="none" strike="noStrike" kern="1200" cap="none" spc="0" normalizeH="0" baseline="0" noProof="0">
                <a:ln>
                  <a:noFill/>
                </a:ln>
                <a:solidFill>
                  <a:srgbClr val="212A73"/>
                </a:solidFill>
                <a:effectLst/>
                <a:uLnTx/>
                <a:uFillTx/>
                <a:latin typeface="Arial"/>
                <a:ea typeface="Calibri"/>
                <a:cs typeface="Times New Roman"/>
              </a:rPr>
              <a:t> </a:t>
            </a:r>
            <a:endParaRPr lang="en-GB" sz="1800" b="1" i="0" u="none" strike="noStrike" kern="1200" cap="none" spc="0" normalizeH="0" baseline="0" noProof="0">
              <a:ln>
                <a:noFill/>
              </a:ln>
              <a:solidFill>
                <a:srgbClr val="212A73"/>
              </a:solidFill>
              <a:effectLst/>
              <a:uLnTx/>
              <a:uFillTx/>
              <a:latin typeface="Arial"/>
              <a:ea typeface="Calibri"/>
              <a:cs typeface="Times New Roman"/>
            </a:endParaRPr>
          </a:p>
          <a:p>
            <a:pPr marL="342900" lvl="0" indent="-342900">
              <a:lnSpc>
                <a:spcPct val="100000"/>
              </a:lnSpc>
              <a:spcAft>
                <a:spcPts val="800"/>
              </a:spcAft>
              <a:tabLst>
                <a:tab pos="457200" algn="l"/>
              </a:tabLst>
            </a:pPr>
            <a:endParaRPr lang="en-GB" sz="1800">
              <a:ea typeface="Calibri" panose="020F0502020204030204" pitchFamily="34" charset="0"/>
              <a:cs typeface="Times New Roman" panose="02020603050405020304" pitchFamily="18" charset="0"/>
            </a:endParaRPr>
          </a:p>
        </p:txBody>
      </p:sp>
      <p:sp>
        <p:nvSpPr>
          <p:cNvPr id="9" name="Footer Placeholder 3">
            <a:extLst>
              <a:ext uri="{FF2B5EF4-FFF2-40B4-BE49-F238E27FC236}">
                <a16:creationId xmlns:a16="http://schemas.microsoft.com/office/drawing/2014/main" id="{E78A02BE-C47A-B6CB-5840-1BC58F222370}"/>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a:extLst>
              <a:ext uri="{FF2B5EF4-FFF2-40B4-BE49-F238E27FC236}">
                <a16:creationId xmlns:a16="http://schemas.microsoft.com/office/drawing/2014/main" id="{EB229D92-E7B1-A3DD-BB7D-FFE8C7F7DB3B}"/>
              </a:ext>
            </a:extLst>
          </p:cNvPr>
          <p:cNvSpPr>
            <a:spLocks noGrp="1"/>
          </p:cNvSpPr>
          <p:nvPr>
            <p:ph type="sldNum" sz="quarter" idx="12"/>
          </p:nvPr>
        </p:nvSpPr>
        <p:spPr/>
        <p:txBody>
          <a:bodyPr/>
          <a:lstStyle/>
          <a:p>
            <a:fld id="{561D0CCE-8DCC-44DC-A653-AE62B1D84A52}" type="slidenum">
              <a:rPr lang="en-GB" smtClean="0"/>
              <a:pPr/>
              <a:t>18</a:t>
            </a:fld>
            <a:endParaRPr lang="en-GB"/>
          </a:p>
        </p:txBody>
      </p:sp>
      <p:pic>
        <p:nvPicPr>
          <p:cNvPr id="6" name="Picture 5">
            <a:extLst>
              <a:ext uri="{FF2B5EF4-FFF2-40B4-BE49-F238E27FC236}">
                <a16:creationId xmlns:a16="http://schemas.microsoft.com/office/drawing/2014/main" id="{81819C24-1B79-9AC2-484C-4D776A16FFAA}"/>
              </a:ext>
            </a:extLst>
          </p:cNvPr>
          <p:cNvPicPr>
            <a:picLocks noChangeAspect="1"/>
          </p:cNvPicPr>
          <p:nvPr/>
        </p:nvPicPr>
        <p:blipFill>
          <a:blip r:embed="rId4"/>
          <a:stretch>
            <a:fillRect/>
          </a:stretch>
        </p:blipFill>
        <p:spPr>
          <a:xfrm>
            <a:off x="8153400" y="1690688"/>
            <a:ext cx="1971834" cy="4234337"/>
          </a:xfrm>
          <a:prstGeom prst="rect">
            <a:avLst/>
          </a:prstGeom>
        </p:spPr>
      </p:pic>
    </p:spTree>
    <p:extLst>
      <p:ext uri="{BB962C8B-B14F-4D97-AF65-F5344CB8AC3E}">
        <p14:creationId xmlns:p14="http://schemas.microsoft.com/office/powerpoint/2010/main" val="6677747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2A7CC8-CC5C-1D62-4C1E-9681F89D594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7627651-7359-93A9-5F03-F1FB3EC1D454}"/>
              </a:ext>
            </a:extLst>
          </p:cNvPr>
          <p:cNvSpPr>
            <a:spLocks noGrp="1"/>
          </p:cNvSpPr>
          <p:nvPr>
            <p:ph type="title"/>
          </p:nvPr>
        </p:nvSpPr>
        <p:spPr/>
        <p:txBody>
          <a:bodyPr lIns="91440" tIns="45720" rIns="91440" bIns="45720"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gn="ctr"/>
            <a:r>
              <a:rPr lang="en-GB" sz="3600" b="1"/>
              <a:t>Teenage 3-in-1 booster animations</a:t>
            </a:r>
            <a:endParaRPr lang="en-GB" sz="3600" b="1">
              <a:cs typeface="Arial"/>
            </a:endParaRPr>
          </a:p>
        </p:txBody>
      </p:sp>
      <p:sp>
        <p:nvSpPr>
          <p:cNvPr id="11" name="Footer Placeholder 3">
            <a:extLst>
              <a:ext uri="{FF2B5EF4-FFF2-40B4-BE49-F238E27FC236}">
                <a16:creationId xmlns:a16="http://schemas.microsoft.com/office/drawing/2014/main" id="{535E721B-81A5-1999-4BBF-571846A2BBAD}"/>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4" name="Slide Number Placeholder 3">
            <a:extLst>
              <a:ext uri="{FF2B5EF4-FFF2-40B4-BE49-F238E27FC236}">
                <a16:creationId xmlns:a16="http://schemas.microsoft.com/office/drawing/2014/main" id="{4A2B081D-5E09-7845-6744-E597B2587736}"/>
              </a:ext>
            </a:extLst>
          </p:cNvPr>
          <p:cNvSpPr>
            <a:spLocks noGrp="1"/>
          </p:cNvSpPr>
          <p:nvPr>
            <p:ph type="sldNum" sz="quarter" idx="12"/>
          </p:nvPr>
        </p:nvSpPr>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pPr marL="0" marR="0" lvl="0" indent="0" algn="l" defTabSz="605787"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193" b="1" i="0" u="none" strike="noStrike" kern="1200" cap="none" spc="0" normalizeH="0" baseline="0" noProof="0" smtClean="0">
                <a:ln>
                  <a:noFill/>
                </a:ln>
                <a:solidFill>
                  <a:srgbClr val="212A73"/>
                </a:solidFill>
                <a:effectLst/>
                <a:uLnTx/>
                <a:uFillTx/>
                <a:latin typeface="Arial"/>
                <a:ea typeface="+mn-ea"/>
                <a:cs typeface="+mn-cs"/>
              </a:rPr>
              <a:pPr marL="0" marR="0" lvl="0" indent="0" algn="l" defTabSz="605787" rtl="0" eaLnBrk="1" fontAlgn="auto" latinLnBrk="0" hangingPunct="1">
                <a:lnSpc>
                  <a:spcPct val="100000"/>
                </a:lnSpc>
                <a:spcBef>
                  <a:spcPts val="0"/>
                </a:spcBef>
                <a:spcAft>
                  <a:spcPts val="0"/>
                </a:spcAft>
                <a:buClrTx/>
                <a:buSzTx/>
                <a:buFontTx/>
                <a:buNone/>
                <a:tabLst/>
                <a:defRPr/>
              </a:pPr>
              <a:t>19</a:t>
            </a:fld>
            <a:endParaRPr kumimoji="0" lang="en-GB" sz="1193" b="1" i="0" u="none" strike="noStrike" kern="1200" cap="none" spc="0" normalizeH="0" baseline="0" noProof="0">
              <a:ln>
                <a:noFill/>
              </a:ln>
              <a:solidFill>
                <a:srgbClr val="212A73"/>
              </a:solidFill>
              <a:effectLst/>
              <a:uLnTx/>
              <a:uFillTx/>
              <a:latin typeface="Arial"/>
              <a:ea typeface="+mn-ea"/>
              <a:cs typeface="+mn-cs"/>
            </a:endParaRPr>
          </a:p>
        </p:txBody>
      </p:sp>
      <p:sp>
        <p:nvSpPr>
          <p:cNvPr id="7" name="TextBox 5">
            <a:extLst>
              <a:ext uri="{FF2B5EF4-FFF2-40B4-BE49-F238E27FC236}">
                <a16:creationId xmlns:a16="http://schemas.microsoft.com/office/drawing/2014/main" id="{8DE77832-CBB5-439E-1D6D-7C39BC0CFD33}"/>
              </a:ext>
            </a:extLst>
          </p:cNvPr>
          <p:cNvSpPr txBox="1"/>
          <p:nvPr/>
        </p:nvSpPr>
        <p:spPr>
          <a:xfrm>
            <a:off x="4051039" y="5177615"/>
            <a:ext cx="3713884" cy="672016"/>
          </a:xfrm>
          <a:prstGeom prst="rect">
            <a:avLst/>
          </a:prstGeom>
          <a:solidFill>
            <a:srgbClr val="E1F4FA"/>
          </a:solidFill>
          <a:ln w="28575">
            <a:solidFill>
              <a:srgbClr val="002060"/>
            </a:solidFill>
          </a:ln>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rgbClr val="212A73"/>
                </a:solidFill>
                <a:latin typeface="Arial"/>
              </a:defRPr>
            </a:lvl1pPr>
            <a:lvl2pPr marL="457200" algn="l" defTabSz="914400" rtl="0" eaLnBrk="1" latinLnBrk="0" hangingPunct="1">
              <a:defRPr sz="1800" kern="1200">
                <a:solidFill>
                  <a:srgbClr val="212A73"/>
                </a:solidFill>
                <a:latin typeface="Arial"/>
              </a:defRPr>
            </a:lvl2pPr>
            <a:lvl3pPr marL="914400" algn="l" defTabSz="914400" rtl="0" eaLnBrk="1" latinLnBrk="0" hangingPunct="1">
              <a:defRPr sz="1800" kern="1200">
                <a:solidFill>
                  <a:srgbClr val="212A73"/>
                </a:solidFill>
                <a:latin typeface="Arial"/>
              </a:defRPr>
            </a:lvl3pPr>
            <a:lvl4pPr marL="1371600" algn="l" defTabSz="914400" rtl="0" eaLnBrk="1" latinLnBrk="0" hangingPunct="1">
              <a:defRPr sz="1800" kern="1200">
                <a:solidFill>
                  <a:srgbClr val="212A73"/>
                </a:solidFill>
                <a:latin typeface="Arial"/>
              </a:defRPr>
            </a:lvl4pPr>
            <a:lvl5pPr marL="1828800" algn="l" defTabSz="914400" rtl="0" eaLnBrk="1" latinLnBrk="0" hangingPunct="1">
              <a:defRPr sz="1800" kern="1200">
                <a:solidFill>
                  <a:srgbClr val="212A73"/>
                </a:solidFill>
                <a:latin typeface="Arial"/>
              </a:defRPr>
            </a:lvl5pPr>
            <a:lvl6pPr marL="2286000" algn="l" defTabSz="914400" rtl="0" eaLnBrk="1" latinLnBrk="0" hangingPunct="1">
              <a:defRPr sz="1800" kern="1200">
                <a:solidFill>
                  <a:srgbClr val="212A73"/>
                </a:solidFill>
                <a:latin typeface="Arial"/>
              </a:defRPr>
            </a:lvl6pPr>
            <a:lvl7pPr marL="2743200" algn="l" defTabSz="914400" rtl="0" eaLnBrk="1" latinLnBrk="0" hangingPunct="1">
              <a:defRPr sz="1800" kern="1200">
                <a:solidFill>
                  <a:srgbClr val="212A73"/>
                </a:solidFill>
                <a:latin typeface="Arial"/>
              </a:defRPr>
            </a:lvl7pPr>
            <a:lvl8pPr marL="3200400" algn="l" defTabSz="914400" rtl="0" eaLnBrk="1" latinLnBrk="0" hangingPunct="1">
              <a:defRPr sz="1800" kern="1200">
                <a:solidFill>
                  <a:srgbClr val="212A73"/>
                </a:solidFill>
                <a:latin typeface="Arial"/>
              </a:defRPr>
            </a:lvl8pPr>
            <a:lvl9pPr marL="3657600" algn="l" defTabSz="914400" rtl="0" eaLnBrk="1" latinLnBrk="0" hangingPunct="1">
              <a:defRPr sz="1800" kern="1200">
                <a:solidFill>
                  <a:srgbClr val="212A73"/>
                </a:solidFill>
                <a:latin typeface="Arial"/>
              </a:defRPr>
            </a:lvl9pPr>
          </a:lstStyle>
          <a:p>
            <a:pPr algn="ctr"/>
            <a:r>
              <a:rPr lang="en-US">
                <a:ea typeface="Arial"/>
                <a:cs typeface="Arial"/>
                <a:hlinkClick r:id="rId4"/>
              </a:rPr>
              <a:t>What is the Teenage 3-in-1 Booster vaccine?</a:t>
            </a:r>
            <a:endParaRPr lang="en-US"/>
          </a:p>
        </p:txBody>
      </p:sp>
      <p:pic>
        <p:nvPicPr>
          <p:cNvPr id="14" name="Online Media 13" title="What is the Teenage 3-in-1 Booster vaccine?">
            <a:hlinkClick r:id="" action="ppaction://media"/>
            <a:extLst>
              <a:ext uri="{FF2B5EF4-FFF2-40B4-BE49-F238E27FC236}">
                <a16:creationId xmlns:a16="http://schemas.microsoft.com/office/drawing/2014/main" id="{552F1539-2616-45E4-B21E-9FAEC127A81A}"/>
              </a:ext>
            </a:extLst>
          </p:cNvPr>
          <p:cNvPicPr>
            <a:picLocks noRot="1" noChangeAspect="1"/>
          </p:cNvPicPr>
          <p:nvPr>
            <a:videoFile r:link="rId1"/>
          </p:nvPr>
        </p:nvPicPr>
        <p:blipFill>
          <a:blip r:embed="rId5"/>
          <a:stretch>
            <a:fillRect/>
          </a:stretch>
        </p:blipFill>
        <p:spPr>
          <a:xfrm>
            <a:off x="2667852" y="1257547"/>
            <a:ext cx="6394639" cy="3654931"/>
          </a:xfrm>
          <a:prstGeom prst="rect">
            <a:avLst/>
          </a:prstGeom>
        </p:spPr>
      </p:pic>
      <p:sp>
        <p:nvSpPr>
          <p:cNvPr id="16" name="Slide Number Placeholder 4">
            <a:extLst>
              <a:ext uri="{FF2B5EF4-FFF2-40B4-BE49-F238E27FC236}">
                <a16:creationId xmlns:a16="http://schemas.microsoft.com/office/drawing/2014/main" id="{B3DFA614-890C-CDF5-9474-3BC17C59F8A6}"/>
              </a:ext>
            </a:extLst>
          </p:cNvPr>
          <p:cNvSpPr txBox="1">
            <a:spLocks/>
          </p:cNvSpPr>
          <p:nvPr/>
        </p:nvSpPr>
        <p:spPr>
          <a:xfrm>
            <a:off x="8878590" y="6443448"/>
            <a:ext cx="2743200" cy="365125"/>
          </a:xfrm>
          <a:prstGeom prst="rect">
            <a:avLst/>
          </a:prstGeom>
        </p:spPr>
        <p:txBody>
          <a:bodyPr/>
          <a:lstStyle>
            <a:defPPr>
              <a:defRPr lang="en-US"/>
            </a:defPPr>
            <a:lvl1pPr marL="0" algn="r"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61D0CCE-8DCC-44DC-A653-AE62B1D84A52}" type="slidenum">
              <a:rPr lang="en-GB" smtClean="0"/>
              <a:pPr/>
              <a:t>19</a:t>
            </a:fld>
            <a:endParaRPr lang="en-GB"/>
          </a:p>
        </p:txBody>
      </p:sp>
    </p:spTree>
    <p:extLst>
      <p:ext uri="{BB962C8B-B14F-4D97-AF65-F5344CB8AC3E}">
        <p14:creationId xmlns:p14="http://schemas.microsoft.com/office/powerpoint/2010/main" val="3588432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4"/>
                </p:tgtEl>
              </p:cMediaNode>
            </p:video>
            <p:seq concurrent="1" nextAc="seek">
              <p:cTn id="8" restart="whenNotActive" fill="hold" evtFilter="cancelBubble" nodeType="interactiveSeq">
                <p:stCondLst>
                  <p:cond evt="onClick" delay="0">
                    <p:tgtEl>
                      <p:spTgt spid="1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4"/>
                                        </p:tgtEl>
                                      </p:cBhvr>
                                    </p:cmd>
                                  </p:childTnLst>
                                </p:cTn>
                              </p:par>
                            </p:childTnLst>
                          </p:cTn>
                        </p:par>
                      </p:childTnLst>
                    </p:cTn>
                  </p:par>
                </p:childTnLst>
              </p:cTn>
              <p:nextCondLst>
                <p:cond evt="onClick" delay="0">
                  <p:tgtEl>
                    <p:spTgt spid="1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anchor="ctr"/>
          <a:lstStyle/>
          <a:p>
            <a:pPr algn="ctr"/>
            <a:r>
              <a:rPr lang="en-GB" b="1"/>
              <a:t>Notes to school nurses</a:t>
            </a:r>
          </a:p>
        </p:txBody>
      </p:sp>
      <p:sp>
        <p:nvSpPr>
          <p:cNvPr id="3" name="Content Placeholder 2"/>
          <p:cNvSpPr>
            <a:spLocks noGrp="1"/>
          </p:cNvSpPr>
          <p:nvPr>
            <p:ph idx="1"/>
          </p:nvPr>
        </p:nvSpPr>
        <p:spPr/>
        <p:txBody>
          <a:bodyPr/>
          <a:lstStyle/>
          <a:p>
            <a:pPr>
              <a:lnSpc>
                <a:spcPct val="100000"/>
              </a:lnSpc>
            </a:pPr>
            <a:r>
              <a:rPr lang="en-GB" sz="1800"/>
              <a:t>This template slide set has been produced to assist with the delivery of local teenage vaccine information sessions for young people.</a:t>
            </a:r>
          </a:p>
          <a:p>
            <a:pPr>
              <a:lnSpc>
                <a:spcPct val="100000"/>
              </a:lnSpc>
            </a:pPr>
            <a:r>
              <a:rPr lang="en-GB" sz="1800"/>
              <a:t>The content is not exhaustive and should be checked prior to use and amended as appropriate.</a:t>
            </a:r>
          </a:p>
          <a:p>
            <a:pPr>
              <a:lnSpc>
                <a:spcPct val="100000"/>
              </a:lnSpc>
            </a:pPr>
            <a:r>
              <a:rPr lang="en-GB" sz="1800"/>
              <a:t>Websites and sources of further information are included in the notes sections throughout this presentation. </a:t>
            </a:r>
          </a:p>
          <a:p>
            <a:pPr>
              <a:lnSpc>
                <a:spcPct val="100000"/>
              </a:lnSpc>
            </a:pPr>
            <a:r>
              <a:rPr lang="en-GB" sz="1800"/>
              <a:t>The notes section within this template is designed to provide nurses with additional information for their own reference and is not necessarily to be delivered to pupils as part of this presentation. </a:t>
            </a:r>
          </a:p>
          <a:p>
            <a:pPr>
              <a:lnSpc>
                <a:spcPct val="100000"/>
              </a:lnSpc>
            </a:pPr>
            <a:r>
              <a:rPr lang="en-GB" sz="1800"/>
              <a:t>It is important to critically appraise sources of information prior to using them in the session.</a:t>
            </a:r>
          </a:p>
          <a:p>
            <a:pPr>
              <a:lnSpc>
                <a:spcPct val="100000"/>
              </a:lnSpc>
            </a:pPr>
            <a:r>
              <a:rPr lang="en-GB" sz="1800"/>
              <a:t>Material contained in this document may be reproduced without prior permission provided it is done so accurately and is not used in a misleading context. </a:t>
            </a:r>
          </a:p>
          <a:p>
            <a:pPr>
              <a:lnSpc>
                <a:spcPct val="100000"/>
              </a:lnSpc>
            </a:pPr>
            <a:r>
              <a:rPr lang="en-GB" sz="1800"/>
              <a:t>Acknowledgement to Public Health Wales Vaccine Preventable Disease Programme to be stated.</a:t>
            </a:r>
          </a:p>
        </p:txBody>
      </p:sp>
      <p:sp>
        <p:nvSpPr>
          <p:cNvPr id="4" name="Footer Placeholder 3"/>
          <p:cNvSpPr>
            <a:spLocks noGrp="1"/>
          </p:cNvSpPr>
          <p:nvPr>
            <p:ph type="ftr" sz="quarter" idx="11"/>
          </p:nvPr>
        </p:nvSpPr>
        <p:spPr>
          <a:xfrm>
            <a:off x="838200" y="6176964"/>
            <a:ext cx="7315200" cy="681036"/>
          </a:xfrm>
        </p:spPr>
        <p:txBody>
          <a:bodyPr lIns="91440" tIns="45720" rIns="91440" bIns="45720" anchor="ctr"/>
          <a:lstStyle/>
          <a:p>
            <a:pPr>
              <a:lnSpc>
                <a:spcPct val="90000"/>
              </a:lnSpc>
              <a:spcBef>
                <a:spcPts val="1000"/>
              </a:spcBef>
              <a:defRPr/>
            </a:pPr>
            <a:r>
              <a:rPr lang="en-GB">
                <a:solidFill>
                  <a:srgbClr val="FFFFFF"/>
                </a:solidFill>
                <a:latin typeface="Calibri"/>
                <a:ea typeface="Calibri"/>
                <a:cs typeface="Times New Roman"/>
              </a:rPr>
              <a:t>Teenage vaccinations                                                                                                               Helping to protect you from disease</a:t>
            </a:r>
            <a:endParaRPr lang="en-GB">
              <a:latin typeface="Arial"/>
              <a:ea typeface="Calibri"/>
              <a:cs typeface="Arial"/>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37801560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F4C262-B5F6-503D-EB71-65B6E5D1C9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CC5067-1992-527D-C8CD-EA322F34E81A}"/>
              </a:ext>
            </a:extLst>
          </p:cNvPr>
          <p:cNvSpPr>
            <a:spLocks noGrp="1"/>
          </p:cNvSpPr>
          <p:nvPr>
            <p:ph type="title"/>
          </p:nvPr>
        </p:nvSpPr>
        <p:spPr>
          <a:xfrm>
            <a:off x="786829" y="-80089"/>
            <a:ext cx="10515600" cy="1325563"/>
          </a:xfrm>
        </p:spPr>
        <p:txBody>
          <a:bodyPr lIns="91440" tIns="45720" rIns="91440" bIns="45720" anchor="ct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gn="ctr"/>
            <a:r>
              <a:rPr lang="en-GB" sz="3600" b="1"/>
              <a:t>Teenage 3-in-1 booster comic</a:t>
            </a:r>
            <a:endParaRPr lang="en-GB" sz="3600" b="1">
              <a:cs typeface="Arial"/>
            </a:endParaRPr>
          </a:p>
        </p:txBody>
      </p:sp>
      <p:sp>
        <p:nvSpPr>
          <p:cNvPr id="11" name="Footer Placeholder 3">
            <a:extLst>
              <a:ext uri="{FF2B5EF4-FFF2-40B4-BE49-F238E27FC236}">
                <a16:creationId xmlns:a16="http://schemas.microsoft.com/office/drawing/2014/main" id="{A687D33F-7146-5675-F6B2-1CB49E1FE765}"/>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4" name="Slide Number Placeholder 3">
            <a:extLst>
              <a:ext uri="{FF2B5EF4-FFF2-40B4-BE49-F238E27FC236}">
                <a16:creationId xmlns:a16="http://schemas.microsoft.com/office/drawing/2014/main" id="{8CFBCCAC-49A1-EF75-B12C-7379C528863A}"/>
              </a:ext>
            </a:extLst>
          </p:cNvPr>
          <p:cNvSpPr>
            <a:spLocks noGrp="1"/>
          </p:cNvSpPr>
          <p:nvPr>
            <p:ph type="sldNum" sz="quarter" idx="12"/>
          </p:nvPr>
        </p:nvSpPr>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pPr marL="0" marR="0" lvl="0" indent="0" algn="l" defTabSz="605787"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193" b="1" i="0" u="none" strike="noStrike" kern="1200" cap="none" spc="0" normalizeH="0" baseline="0" noProof="0" smtClean="0">
                <a:ln>
                  <a:noFill/>
                </a:ln>
                <a:solidFill>
                  <a:srgbClr val="212A73"/>
                </a:solidFill>
                <a:effectLst/>
                <a:uLnTx/>
                <a:uFillTx/>
                <a:latin typeface="Arial"/>
                <a:ea typeface="+mn-ea"/>
                <a:cs typeface="+mn-cs"/>
              </a:rPr>
              <a:pPr marL="0" marR="0" lvl="0" indent="0" algn="l" defTabSz="605787" rtl="0" eaLnBrk="1" fontAlgn="auto" latinLnBrk="0" hangingPunct="1">
                <a:lnSpc>
                  <a:spcPct val="100000"/>
                </a:lnSpc>
                <a:spcBef>
                  <a:spcPts val="0"/>
                </a:spcBef>
                <a:spcAft>
                  <a:spcPts val="0"/>
                </a:spcAft>
                <a:buClrTx/>
                <a:buSzTx/>
                <a:buFontTx/>
                <a:buNone/>
                <a:tabLst/>
                <a:defRPr/>
              </a:pPr>
              <a:t>20</a:t>
            </a:fld>
            <a:endParaRPr kumimoji="0" lang="en-GB" sz="1193" b="1" i="0" u="none" strike="noStrike" kern="1200" cap="none" spc="0" normalizeH="0" baseline="0" noProof="0">
              <a:ln>
                <a:noFill/>
              </a:ln>
              <a:solidFill>
                <a:srgbClr val="212A73"/>
              </a:solidFill>
              <a:effectLst/>
              <a:uLnTx/>
              <a:uFillTx/>
              <a:latin typeface="Arial"/>
              <a:ea typeface="+mn-ea"/>
              <a:cs typeface="+mn-cs"/>
            </a:endParaRPr>
          </a:p>
        </p:txBody>
      </p:sp>
      <p:sp>
        <p:nvSpPr>
          <p:cNvPr id="9" name="Slide Number Placeholder 4">
            <a:extLst>
              <a:ext uri="{FF2B5EF4-FFF2-40B4-BE49-F238E27FC236}">
                <a16:creationId xmlns:a16="http://schemas.microsoft.com/office/drawing/2014/main" id="{C946B038-A7DA-98E1-CD18-44E1ED72F43F}"/>
              </a:ext>
            </a:extLst>
          </p:cNvPr>
          <p:cNvSpPr txBox="1">
            <a:spLocks/>
          </p:cNvSpPr>
          <p:nvPr/>
        </p:nvSpPr>
        <p:spPr>
          <a:xfrm>
            <a:off x="8878590" y="6443448"/>
            <a:ext cx="2743200" cy="365125"/>
          </a:xfrm>
          <a:prstGeom prst="rect">
            <a:avLst/>
          </a:prstGeom>
        </p:spPr>
        <p:txBody>
          <a:bodyPr/>
          <a:lstStyle>
            <a:defPPr>
              <a:defRPr lang="en-US"/>
            </a:defPPr>
            <a:lvl1pPr marL="0" algn="r"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61D0CCE-8DCC-44DC-A653-AE62B1D84A52}" type="slidenum">
              <a:rPr lang="en-GB" smtClean="0"/>
              <a:pPr/>
              <a:t>20</a:t>
            </a:fld>
            <a:endParaRPr lang="en-GB"/>
          </a:p>
        </p:txBody>
      </p:sp>
      <p:sp>
        <p:nvSpPr>
          <p:cNvPr id="10" name="TextBox 9">
            <a:extLst>
              <a:ext uri="{FF2B5EF4-FFF2-40B4-BE49-F238E27FC236}">
                <a16:creationId xmlns:a16="http://schemas.microsoft.com/office/drawing/2014/main" id="{DE37653A-FCA2-1655-9CE3-8DE8902FE077}"/>
              </a:ext>
            </a:extLst>
          </p:cNvPr>
          <p:cNvSpPr txBox="1"/>
          <p:nvPr/>
        </p:nvSpPr>
        <p:spPr>
          <a:xfrm>
            <a:off x="6685851" y="2767280"/>
            <a:ext cx="4033186" cy="1323439"/>
          </a:xfrm>
          <a:prstGeom prst="rect">
            <a:avLst/>
          </a:prstGeom>
          <a:solidFill>
            <a:srgbClr val="E1F4FA"/>
          </a:solidFill>
          <a:ln w="28575">
            <a:solidFill>
              <a:srgbClr val="212A73"/>
            </a:solidFill>
          </a:ln>
        </p:spPr>
        <p:txBody>
          <a:bodyPr wrap="square" rtlCol="0">
            <a:spAutoFit/>
          </a:bodyPr>
          <a:lstStyle/>
          <a:p>
            <a:r>
              <a:rPr lang="en-GB" sz="1600">
                <a:solidFill>
                  <a:srgbClr val="002060"/>
                </a:solidFill>
              </a:rPr>
              <a:t>English: </a:t>
            </a:r>
          </a:p>
          <a:p>
            <a:r>
              <a:rPr lang="en-GB" sz="1600">
                <a:hlinkClick r:id="rId3"/>
              </a:rPr>
              <a:t>phw.nhs.wales/topics/immunisation-and-vaccines/tetanus-diphtheria-and-polio/children-and-young-person-comic-what-is-the-teenage-3-in-1-vaccine/</a:t>
            </a:r>
            <a:endParaRPr lang="en-GB" sz="1600"/>
          </a:p>
        </p:txBody>
      </p:sp>
      <p:pic>
        <p:nvPicPr>
          <p:cNvPr id="15" name="Picture 14">
            <a:extLst>
              <a:ext uri="{FF2B5EF4-FFF2-40B4-BE49-F238E27FC236}">
                <a16:creationId xmlns:a16="http://schemas.microsoft.com/office/drawing/2014/main" id="{D1155AAF-998E-87BD-62C8-260D81AAA9FC}"/>
              </a:ext>
            </a:extLst>
          </p:cNvPr>
          <p:cNvPicPr>
            <a:picLocks noChangeAspect="1"/>
          </p:cNvPicPr>
          <p:nvPr/>
        </p:nvPicPr>
        <p:blipFill>
          <a:blip r:embed="rId4"/>
          <a:stretch>
            <a:fillRect/>
          </a:stretch>
        </p:blipFill>
        <p:spPr>
          <a:xfrm>
            <a:off x="1979585" y="1101715"/>
            <a:ext cx="3526566" cy="4680635"/>
          </a:xfrm>
          <a:prstGeom prst="rect">
            <a:avLst/>
          </a:prstGeom>
          <a:ln w="12700">
            <a:solidFill>
              <a:srgbClr val="212A73"/>
            </a:solidFill>
          </a:ln>
        </p:spPr>
      </p:pic>
    </p:spTree>
    <p:extLst>
      <p:ext uri="{BB962C8B-B14F-4D97-AF65-F5344CB8AC3E}">
        <p14:creationId xmlns:p14="http://schemas.microsoft.com/office/powerpoint/2010/main" val="25649025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E5AFF4-9884-0356-039A-4FE49EFEC1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D73685-7A48-470D-E6FA-4A2B1F0A9F06}"/>
              </a:ext>
            </a:extLst>
          </p:cNvPr>
          <p:cNvSpPr>
            <a:spLocks noGrp="1"/>
          </p:cNvSpPr>
          <p:nvPr>
            <p:ph type="title"/>
          </p:nvPr>
        </p:nvSpPr>
        <p:spPr>
          <a:xfrm>
            <a:off x="2121060" y="2766218"/>
            <a:ext cx="7949879" cy="1325563"/>
          </a:xfrm>
        </p:spPr>
        <p:txBody>
          <a:bodyPr lIns="91440" tIns="45720" rIns="91440" bIns="45720" anchor="ctr"/>
          <a:lstStyle/>
          <a:p>
            <a:pPr algn="ctr"/>
            <a:r>
              <a:rPr lang="en-US" sz="5400" err="1">
                <a:cs typeface="Arial"/>
              </a:rPr>
              <a:t>MenACWY</a:t>
            </a:r>
            <a:r>
              <a:rPr lang="en-US" sz="5400">
                <a:cs typeface="Arial"/>
              </a:rPr>
              <a:t> vaccine </a:t>
            </a:r>
            <a:endParaRPr lang="en-US" sz="5400"/>
          </a:p>
        </p:txBody>
      </p:sp>
      <p:sp>
        <p:nvSpPr>
          <p:cNvPr id="5" name="Slide Number Placeholder 4">
            <a:extLst>
              <a:ext uri="{FF2B5EF4-FFF2-40B4-BE49-F238E27FC236}">
                <a16:creationId xmlns:a16="http://schemas.microsoft.com/office/drawing/2014/main" id="{28D3CCDC-2EC8-CB76-D870-97FB340397AD}"/>
              </a:ext>
            </a:extLst>
          </p:cNvPr>
          <p:cNvSpPr>
            <a:spLocks noGrp="1"/>
          </p:cNvSpPr>
          <p:nvPr>
            <p:ph type="sldNum" sz="quarter" idx="12"/>
          </p:nvPr>
        </p:nvSpPr>
        <p:spPr/>
        <p:txBody>
          <a:bodyPr/>
          <a:lstStyle/>
          <a:p>
            <a:fld id="{561D0CCE-8DCC-44DC-A653-AE62B1D84A52}" type="slidenum">
              <a:rPr lang="en-GB" smtClean="0"/>
              <a:pPr/>
              <a:t>21</a:t>
            </a:fld>
            <a:endParaRPr lang="en-GB"/>
          </a:p>
        </p:txBody>
      </p:sp>
      <p:sp>
        <p:nvSpPr>
          <p:cNvPr id="6" name="Footer Placeholder 3">
            <a:extLst>
              <a:ext uri="{FF2B5EF4-FFF2-40B4-BE49-F238E27FC236}">
                <a16:creationId xmlns:a16="http://schemas.microsoft.com/office/drawing/2014/main" id="{1ACDC6CF-C251-A656-76DD-8869288A6D43}"/>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14356227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6833"/>
            <a:ext cx="10515600" cy="1325563"/>
          </a:xfrm>
        </p:spPr>
        <p:txBody>
          <a:bodyPr anchor="ctr"/>
          <a:lstStyle/>
          <a:p>
            <a:pPr algn="ctr"/>
            <a:r>
              <a:rPr lang="en-GB" b="1">
                <a:ea typeface="Calibri" panose="020F0502020204030204" pitchFamily="34" charset="0"/>
                <a:cs typeface="Times New Roman" panose="02020603050405020304" pitchFamily="18" charset="0"/>
              </a:rPr>
              <a:t>MenACWY vaccine</a:t>
            </a:r>
            <a:endParaRPr lang="en-GB"/>
          </a:p>
        </p:txBody>
      </p:sp>
      <p:sp>
        <p:nvSpPr>
          <p:cNvPr id="3" name="Content Placeholder 2"/>
          <p:cNvSpPr>
            <a:spLocks noGrp="1"/>
          </p:cNvSpPr>
          <p:nvPr>
            <p:ph idx="1"/>
          </p:nvPr>
        </p:nvSpPr>
        <p:spPr>
          <a:xfrm>
            <a:off x="461481" y="1154380"/>
            <a:ext cx="6156390" cy="4882169"/>
          </a:xfrm>
        </p:spPr>
        <p:txBody>
          <a:bodyPr lIns="91440" tIns="45720" rIns="91440" bIns="45720" anchor="t"/>
          <a:lstStyle/>
          <a:p>
            <a:pPr marL="342900" lvl="0" indent="-342900">
              <a:lnSpc>
                <a:spcPct val="150000"/>
              </a:lnSpc>
              <a:spcAft>
                <a:spcPts val="800"/>
              </a:spcAft>
              <a:tabLst>
                <a:tab pos="457200" algn="l"/>
              </a:tabLst>
            </a:pPr>
            <a:r>
              <a:rPr lang="en-GB" sz="1800">
                <a:ea typeface="Calibri"/>
                <a:cs typeface="Times New Roman"/>
              </a:rPr>
              <a:t>The MenACWY vaccine protects against some of the most common strains of meningococcal bacteria – A, C, W and Y. It is not complete protection against all types of meningococcal disease.</a:t>
            </a:r>
          </a:p>
          <a:p>
            <a:pPr marL="342900" lvl="0" indent="-342900">
              <a:lnSpc>
                <a:spcPct val="150000"/>
              </a:lnSpc>
              <a:spcAft>
                <a:spcPts val="800"/>
              </a:spcAft>
              <a:tabLst>
                <a:tab pos="457200" algn="l"/>
              </a:tabLst>
            </a:pPr>
            <a:r>
              <a:rPr lang="en-GB" sz="1800">
                <a:ea typeface="Calibri"/>
                <a:cs typeface="Times New Roman"/>
              </a:rPr>
              <a:t>Meningococcal disease can cause:</a:t>
            </a:r>
          </a:p>
          <a:p>
            <a:pPr marL="742950" lvl="1" indent="-285750">
              <a:lnSpc>
                <a:spcPct val="150000"/>
              </a:lnSpc>
              <a:spcBef>
                <a:spcPts val="0"/>
              </a:spcBef>
              <a:tabLst>
                <a:tab pos="914400" algn="l"/>
              </a:tabLst>
            </a:pPr>
            <a:r>
              <a:rPr lang="en-GB" sz="1800" b="1">
                <a:ea typeface="Calibri"/>
                <a:cs typeface="Times New Roman"/>
              </a:rPr>
              <a:t>Meningitis</a:t>
            </a:r>
            <a:r>
              <a:rPr lang="en-GB" sz="1800">
                <a:ea typeface="Calibri"/>
                <a:cs typeface="Times New Roman"/>
              </a:rPr>
              <a:t> - an infection of the lining of the brain;</a:t>
            </a:r>
          </a:p>
          <a:p>
            <a:pPr marL="742950" lvl="1" indent="-285750">
              <a:lnSpc>
                <a:spcPct val="150000"/>
              </a:lnSpc>
              <a:spcBef>
                <a:spcPts val="0"/>
              </a:spcBef>
              <a:tabLst>
                <a:tab pos="914400" algn="l"/>
              </a:tabLst>
            </a:pPr>
            <a:r>
              <a:rPr lang="en-GB" sz="1800" b="1">
                <a:solidFill>
                  <a:srgbClr val="212A73"/>
                </a:solidFill>
                <a:ea typeface="Calibri"/>
                <a:cs typeface="Times New Roman"/>
              </a:rPr>
              <a:t>Sepsis</a:t>
            </a:r>
            <a:r>
              <a:rPr lang="en-GB" sz="1800">
                <a:solidFill>
                  <a:srgbClr val="212A73"/>
                </a:solidFill>
                <a:ea typeface="Calibri"/>
                <a:cs typeface="Times New Roman"/>
              </a:rPr>
              <a:t> - a life-threatening reaction to an infection that can harm your whole body.</a:t>
            </a:r>
            <a:endParaRPr lang="en-GB" sz="1800">
              <a:ea typeface="Calibri"/>
              <a:cs typeface="Times New Roman"/>
            </a:endParaRPr>
          </a:p>
          <a:p>
            <a:pPr lvl="1">
              <a:lnSpc>
                <a:spcPct val="150000"/>
              </a:lnSpc>
              <a:spcBef>
                <a:spcPts val="0"/>
              </a:spcBef>
              <a:tabLst>
                <a:tab pos="914400" algn="l"/>
              </a:tabLst>
            </a:pPr>
            <a:r>
              <a:rPr lang="en-GB" sz="1800">
                <a:ea typeface="Calibri"/>
                <a:cs typeface="Times New Roman"/>
              </a:rPr>
              <a:t>Both diseases are very serious, especially if not diagnosed early – </a:t>
            </a:r>
            <a:r>
              <a:rPr lang="en-GB" sz="1800" b="1">
                <a:solidFill>
                  <a:srgbClr val="212A73"/>
                </a:solidFill>
                <a:ea typeface="Calibri"/>
                <a:cs typeface="Times New Roman"/>
              </a:rPr>
              <a:t>they can both kill.</a:t>
            </a:r>
          </a:p>
        </p:txBody>
      </p:sp>
      <p:sp>
        <p:nvSpPr>
          <p:cNvPr id="8" name="Footer Placeholder 3">
            <a:extLst>
              <a:ext uri="{FF2B5EF4-FFF2-40B4-BE49-F238E27FC236}">
                <a16:creationId xmlns:a16="http://schemas.microsoft.com/office/drawing/2014/main" id="{C3867E6B-C26C-1540-EED6-2D8DE8703B93}"/>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22</a:t>
            </a:fld>
            <a:endParaRPr lang="en-GB"/>
          </a:p>
        </p:txBody>
      </p:sp>
      <p:pic>
        <p:nvPicPr>
          <p:cNvPr id="10" name="Picture 9">
            <a:extLst>
              <a:ext uri="{FF2B5EF4-FFF2-40B4-BE49-F238E27FC236}">
                <a16:creationId xmlns:a16="http://schemas.microsoft.com/office/drawing/2014/main" id="{D2CF3C02-110E-5D6D-34F6-ACD7928B9622}"/>
              </a:ext>
            </a:extLst>
          </p:cNvPr>
          <p:cNvPicPr>
            <a:picLocks noChangeAspect="1"/>
          </p:cNvPicPr>
          <p:nvPr/>
        </p:nvPicPr>
        <p:blipFill>
          <a:blip r:embed="rId3"/>
          <a:srcRect l="10617" r="13151" b="7534"/>
          <a:stretch/>
        </p:blipFill>
        <p:spPr>
          <a:xfrm>
            <a:off x="6997452" y="1739586"/>
            <a:ext cx="4647156" cy="3170651"/>
          </a:xfrm>
          <a:prstGeom prst="rect">
            <a:avLst/>
          </a:prstGeom>
        </p:spPr>
      </p:pic>
    </p:spTree>
    <p:extLst>
      <p:ext uri="{BB962C8B-B14F-4D97-AF65-F5344CB8AC3E}">
        <p14:creationId xmlns:p14="http://schemas.microsoft.com/office/powerpoint/2010/main" val="41499246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89A7F7-C2B5-BA5A-923D-60FF7816F0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8B7904-D498-25D3-0A9E-E29837DDFD91}"/>
              </a:ext>
            </a:extLst>
          </p:cNvPr>
          <p:cNvSpPr>
            <a:spLocks noGrp="1"/>
          </p:cNvSpPr>
          <p:nvPr>
            <p:ph type="title"/>
          </p:nvPr>
        </p:nvSpPr>
        <p:spPr>
          <a:xfrm>
            <a:off x="365234" y="102366"/>
            <a:ext cx="10515600" cy="1325563"/>
          </a:xfrm>
        </p:spPr>
        <p:txBody>
          <a:bodyPr anchor="ctr"/>
          <a:lstStyle/>
          <a:p>
            <a:pPr algn="ctr"/>
            <a:r>
              <a:rPr lang="en-GB" b="1">
                <a:ea typeface="Calibri" panose="020F0502020204030204" pitchFamily="34" charset="0"/>
                <a:cs typeface="Times New Roman" panose="02020603050405020304" pitchFamily="18" charset="0"/>
              </a:rPr>
              <a:t>MenACWY vaccine</a:t>
            </a:r>
            <a:endParaRPr lang="en-GB"/>
          </a:p>
        </p:txBody>
      </p:sp>
      <p:sp>
        <p:nvSpPr>
          <p:cNvPr id="3" name="Content Placeholder 2">
            <a:extLst>
              <a:ext uri="{FF2B5EF4-FFF2-40B4-BE49-F238E27FC236}">
                <a16:creationId xmlns:a16="http://schemas.microsoft.com/office/drawing/2014/main" id="{8E53C21C-F495-B546-EFF5-03F67208B19F}"/>
              </a:ext>
            </a:extLst>
          </p:cNvPr>
          <p:cNvSpPr>
            <a:spLocks noGrp="1"/>
          </p:cNvSpPr>
          <p:nvPr>
            <p:ph idx="1"/>
          </p:nvPr>
        </p:nvSpPr>
        <p:spPr>
          <a:xfrm>
            <a:off x="759372" y="1632935"/>
            <a:ext cx="6959600" cy="4351338"/>
          </a:xfrm>
        </p:spPr>
        <p:txBody>
          <a:bodyPr lIns="91440" tIns="45720" rIns="91440" bIns="45720" anchor="t"/>
          <a:lstStyle/>
          <a:p>
            <a:pPr marL="342900" indent="-342900">
              <a:lnSpc>
                <a:spcPct val="100000"/>
              </a:lnSpc>
              <a:spcAft>
                <a:spcPts val="800"/>
              </a:spcAft>
              <a:tabLst>
                <a:tab pos="457200" algn="l"/>
              </a:tabLst>
            </a:pPr>
            <a:r>
              <a:rPr lang="en-GB" sz="1800">
                <a:ea typeface="Calibri"/>
                <a:cs typeface="Times New Roman"/>
              </a:rPr>
              <a:t>Older teenagers are more likely to carry the bacteria and are more at risk of infection.</a:t>
            </a:r>
            <a:endParaRPr lang="en-GB" sz="1800">
              <a:ea typeface="Calibri" panose="020F0502020204030204" pitchFamily="34" charset="0"/>
              <a:cs typeface="Times New Roman" panose="02020603050405020304" pitchFamily="18" charset="0"/>
            </a:endParaRPr>
          </a:p>
          <a:p>
            <a:pPr marL="342900" lvl="0" indent="-342900">
              <a:lnSpc>
                <a:spcPct val="100000"/>
              </a:lnSpc>
              <a:spcAft>
                <a:spcPts val="800"/>
              </a:spcAft>
              <a:tabLst>
                <a:tab pos="457200" algn="l"/>
              </a:tabLst>
            </a:pPr>
            <a:r>
              <a:rPr lang="en-GB" sz="1800">
                <a:ea typeface="Calibri"/>
                <a:cs typeface="Times New Roman"/>
              </a:rPr>
              <a:t>Meningococcal disease is spread by close contact. Living in close contact with others, such as university accommodation, increases the risk.</a:t>
            </a:r>
            <a:endParaRPr lang="en-GB" sz="1800">
              <a:ea typeface="Calibri" panose="020F0502020204030204" pitchFamily="34" charset="0"/>
              <a:cs typeface="Times New Roman" panose="02020603050405020304" pitchFamily="18" charset="0"/>
            </a:endParaRPr>
          </a:p>
          <a:p>
            <a:pPr marL="342900" lvl="0" indent="-342900">
              <a:lnSpc>
                <a:spcPct val="100000"/>
              </a:lnSpc>
              <a:spcAft>
                <a:spcPts val="800"/>
              </a:spcAft>
              <a:tabLst>
                <a:tab pos="457200" algn="l"/>
              </a:tabLst>
            </a:pPr>
            <a:r>
              <a:rPr lang="en-GB" sz="1800">
                <a:ea typeface="Calibri"/>
                <a:cs typeface="Times New Roman"/>
              </a:rPr>
              <a:t>Vaccination helps reduce the risk of infection and stop the spread of the disease.</a:t>
            </a:r>
            <a:endParaRPr lang="en-GB" sz="1800">
              <a:ea typeface="Calibri" panose="020F0502020204030204" pitchFamily="34" charset="0"/>
              <a:cs typeface="Times New Roman" panose="02020603050405020304" pitchFamily="18" charset="0"/>
            </a:endParaRPr>
          </a:p>
          <a:p>
            <a:pPr marL="342900" lvl="0" indent="-342900">
              <a:lnSpc>
                <a:spcPct val="100000"/>
              </a:lnSpc>
              <a:spcAft>
                <a:spcPts val="800"/>
              </a:spcAft>
              <a:tabLst>
                <a:tab pos="457200" algn="l"/>
              </a:tabLst>
            </a:pPr>
            <a:r>
              <a:rPr lang="en-GB" sz="1800">
                <a:ea typeface="Calibri"/>
                <a:cs typeface="Times New Roman"/>
              </a:rPr>
              <a:t>The vaccine is given as an injection in the upper arm, usually at the same time as the teenage 3-in-1 booster vaccine.</a:t>
            </a:r>
            <a:endParaRPr lang="en-GB" sz="1800">
              <a:ea typeface="Calibri" panose="020F0502020204030204" pitchFamily="34" charset="0"/>
              <a:cs typeface="Times New Roman" panose="02020603050405020304" pitchFamily="18" charset="0"/>
            </a:endParaRPr>
          </a:p>
          <a:p>
            <a:pPr>
              <a:lnSpc>
                <a:spcPct val="100000"/>
              </a:lnSpc>
              <a:defRPr/>
            </a:pPr>
            <a:r>
              <a:rPr lang="en-GB" sz="1800">
                <a:ea typeface="Calibri"/>
                <a:cs typeface="Times New Roman"/>
              </a:rPr>
              <a:t>More information is available from </a:t>
            </a:r>
            <a:r>
              <a:rPr lang="en-GB" sz="1800" b="1" u="sng">
                <a:solidFill>
                  <a:srgbClr val="0563C1"/>
                </a:solidFill>
                <a:ea typeface="Calibri"/>
                <a:cs typeface="Times New Roman"/>
                <a:hlinkClick r:id="rId3"/>
              </a:rPr>
              <a:t>phw.nhs.wales/</a:t>
            </a:r>
            <a:r>
              <a:rPr lang="en-GB" sz="1800" b="1" u="sng" err="1">
                <a:solidFill>
                  <a:srgbClr val="0563C1"/>
                </a:solidFill>
                <a:ea typeface="Calibri"/>
                <a:cs typeface="Times New Roman"/>
                <a:hlinkClick r:id="rId3"/>
              </a:rPr>
              <a:t>MenACWYvaccine</a:t>
            </a:r>
            <a:endParaRPr lang="en-GB" sz="1800" b="1">
              <a:ea typeface="Calibri"/>
              <a:cs typeface="Times New Roman"/>
            </a:endParaRPr>
          </a:p>
          <a:p>
            <a:pPr lvl="0">
              <a:lnSpc>
                <a:spcPct val="100000"/>
              </a:lnSpc>
              <a:defRPr/>
            </a:pPr>
            <a:endParaRPr lang="en-GB" sz="1800">
              <a:solidFill>
                <a:srgbClr val="212A73"/>
              </a:solidFill>
              <a:ea typeface="Calibri"/>
              <a:cs typeface="Times New Roman"/>
            </a:endParaRPr>
          </a:p>
        </p:txBody>
      </p:sp>
      <p:sp>
        <p:nvSpPr>
          <p:cNvPr id="8" name="Footer Placeholder 3">
            <a:extLst>
              <a:ext uri="{FF2B5EF4-FFF2-40B4-BE49-F238E27FC236}">
                <a16:creationId xmlns:a16="http://schemas.microsoft.com/office/drawing/2014/main" id="{47166928-B52C-8725-14A8-B3740DF7B22F}"/>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a:extLst>
              <a:ext uri="{FF2B5EF4-FFF2-40B4-BE49-F238E27FC236}">
                <a16:creationId xmlns:a16="http://schemas.microsoft.com/office/drawing/2014/main" id="{89CACAD8-29D1-E5D6-D57D-0DB9218C2DC1}"/>
              </a:ext>
            </a:extLst>
          </p:cNvPr>
          <p:cNvSpPr>
            <a:spLocks noGrp="1"/>
          </p:cNvSpPr>
          <p:nvPr>
            <p:ph type="sldNum" sz="quarter" idx="12"/>
          </p:nvPr>
        </p:nvSpPr>
        <p:spPr/>
        <p:txBody>
          <a:bodyPr/>
          <a:lstStyle/>
          <a:p>
            <a:fld id="{561D0CCE-8DCC-44DC-A653-AE62B1D84A52}" type="slidenum">
              <a:rPr lang="en-GB" smtClean="0"/>
              <a:pPr/>
              <a:t>23</a:t>
            </a:fld>
            <a:endParaRPr lang="en-GB"/>
          </a:p>
        </p:txBody>
      </p:sp>
      <p:pic>
        <p:nvPicPr>
          <p:cNvPr id="6" name="Picture 5">
            <a:extLst>
              <a:ext uri="{FF2B5EF4-FFF2-40B4-BE49-F238E27FC236}">
                <a16:creationId xmlns:a16="http://schemas.microsoft.com/office/drawing/2014/main" id="{7322FC8D-4A4D-8F48-3257-29EA7DFB834D}"/>
              </a:ext>
            </a:extLst>
          </p:cNvPr>
          <p:cNvPicPr>
            <a:picLocks noChangeAspect="1"/>
          </p:cNvPicPr>
          <p:nvPr/>
        </p:nvPicPr>
        <p:blipFill>
          <a:blip r:embed="rId4"/>
          <a:srcRect r="371"/>
          <a:stretch/>
        </p:blipFill>
        <p:spPr>
          <a:xfrm>
            <a:off x="8764752" y="818931"/>
            <a:ext cx="2431719" cy="5213131"/>
          </a:xfrm>
          <a:prstGeom prst="rect">
            <a:avLst/>
          </a:prstGeom>
        </p:spPr>
      </p:pic>
    </p:spTree>
    <p:extLst>
      <p:ext uri="{BB962C8B-B14F-4D97-AF65-F5344CB8AC3E}">
        <p14:creationId xmlns:p14="http://schemas.microsoft.com/office/powerpoint/2010/main" val="15138760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610517" y="288191"/>
            <a:ext cx="11024840" cy="841462"/>
          </a:xfrm>
        </p:spPr>
        <p:txBody>
          <a:bodyPr lIns="91440" tIns="45720" rIns="91440" bIns="45720"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gn="ctr"/>
            <a:r>
              <a:rPr lang="en-GB" sz="4400" b="1" err="1"/>
              <a:t>MenACWY</a:t>
            </a:r>
            <a:r>
              <a:rPr lang="en-GB" sz="4400" b="1"/>
              <a:t> animations  </a:t>
            </a:r>
            <a:endParaRPr lang="en-GB" b="1">
              <a:cs typeface="Arial"/>
            </a:endParaRPr>
          </a:p>
        </p:txBody>
      </p:sp>
      <p:sp>
        <p:nvSpPr>
          <p:cNvPr id="15" name="TextBox 5">
            <a:extLst>
              <a:ext uri="{FF2B5EF4-FFF2-40B4-BE49-F238E27FC236}">
                <a16:creationId xmlns:a16="http://schemas.microsoft.com/office/drawing/2014/main" id="{A8E00A37-6BC0-01A3-C899-BC7CB4540750}"/>
              </a:ext>
            </a:extLst>
          </p:cNvPr>
          <p:cNvSpPr txBox="1"/>
          <p:nvPr/>
        </p:nvSpPr>
        <p:spPr>
          <a:xfrm>
            <a:off x="3967415" y="5664273"/>
            <a:ext cx="4860235" cy="369332"/>
          </a:xfrm>
          <a:prstGeom prst="rect">
            <a:avLst/>
          </a:prstGeom>
          <a:solidFill>
            <a:srgbClr val="E1F4FA"/>
          </a:solidFill>
          <a:ln w="28575">
            <a:solidFill>
              <a:srgbClr val="212A73"/>
            </a:solidFill>
          </a:ln>
        </p:spPr>
        <p:txBody>
          <a:bodyPr wrap="square" rtlCol="0">
            <a:spAutoFit/>
          </a:bodyPr>
          <a:lstStyle>
            <a:defPPr>
              <a:defRPr lang="en-US"/>
            </a:defPPr>
            <a:lvl1pPr marL="0" algn="l" defTabSz="914400" rtl="0" eaLnBrk="1" latinLnBrk="0" hangingPunct="1">
              <a:defRPr sz="1800" kern="1200">
                <a:solidFill>
                  <a:srgbClr val="212A73"/>
                </a:solidFill>
                <a:latin typeface="Arial"/>
              </a:defRPr>
            </a:lvl1pPr>
            <a:lvl2pPr marL="457200" algn="l" defTabSz="914400" rtl="0" eaLnBrk="1" latinLnBrk="0" hangingPunct="1">
              <a:defRPr sz="1800" kern="1200">
                <a:solidFill>
                  <a:srgbClr val="212A73"/>
                </a:solidFill>
                <a:latin typeface="Arial"/>
              </a:defRPr>
            </a:lvl2pPr>
            <a:lvl3pPr marL="914400" algn="l" defTabSz="914400" rtl="0" eaLnBrk="1" latinLnBrk="0" hangingPunct="1">
              <a:defRPr sz="1800" kern="1200">
                <a:solidFill>
                  <a:srgbClr val="212A73"/>
                </a:solidFill>
                <a:latin typeface="Arial"/>
              </a:defRPr>
            </a:lvl3pPr>
            <a:lvl4pPr marL="1371600" algn="l" defTabSz="914400" rtl="0" eaLnBrk="1" latinLnBrk="0" hangingPunct="1">
              <a:defRPr sz="1800" kern="1200">
                <a:solidFill>
                  <a:srgbClr val="212A73"/>
                </a:solidFill>
                <a:latin typeface="Arial"/>
              </a:defRPr>
            </a:lvl4pPr>
            <a:lvl5pPr marL="1828800" algn="l" defTabSz="914400" rtl="0" eaLnBrk="1" latinLnBrk="0" hangingPunct="1">
              <a:defRPr sz="1800" kern="1200">
                <a:solidFill>
                  <a:srgbClr val="212A73"/>
                </a:solidFill>
                <a:latin typeface="Arial"/>
              </a:defRPr>
            </a:lvl5pPr>
            <a:lvl6pPr marL="2286000" algn="l" defTabSz="914400" rtl="0" eaLnBrk="1" latinLnBrk="0" hangingPunct="1">
              <a:defRPr sz="1800" kern="1200">
                <a:solidFill>
                  <a:srgbClr val="212A73"/>
                </a:solidFill>
                <a:latin typeface="Arial"/>
              </a:defRPr>
            </a:lvl6pPr>
            <a:lvl7pPr marL="2743200" algn="l" defTabSz="914400" rtl="0" eaLnBrk="1" latinLnBrk="0" hangingPunct="1">
              <a:defRPr sz="1800" kern="1200">
                <a:solidFill>
                  <a:srgbClr val="212A73"/>
                </a:solidFill>
                <a:latin typeface="Arial"/>
              </a:defRPr>
            </a:lvl7pPr>
            <a:lvl8pPr marL="3200400" algn="l" defTabSz="914400" rtl="0" eaLnBrk="1" latinLnBrk="0" hangingPunct="1">
              <a:defRPr sz="1800" kern="1200">
                <a:solidFill>
                  <a:srgbClr val="212A73"/>
                </a:solidFill>
                <a:latin typeface="Arial"/>
              </a:defRPr>
            </a:lvl8pPr>
            <a:lvl9pPr marL="3657600" algn="l" defTabSz="914400" rtl="0" eaLnBrk="1" latinLnBrk="0" hangingPunct="1">
              <a:defRPr sz="1800" kern="1200">
                <a:solidFill>
                  <a:srgbClr val="212A73"/>
                </a:solidFill>
                <a:latin typeface="Arial"/>
              </a:defRPr>
            </a:lvl9pPr>
          </a:lstStyle>
          <a:p>
            <a:r>
              <a:rPr lang="en-GB">
                <a:hlinkClick r:id="rId4"/>
              </a:rPr>
              <a:t>What is the MenACWY vaccine? - YouTube</a:t>
            </a:r>
            <a:endParaRPr lang="en-GB"/>
          </a:p>
        </p:txBody>
      </p:sp>
      <p:sp>
        <p:nvSpPr>
          <p:cNvPr id="8" name="Footer Placeholder 3">
            <a:extLst>
              <a:ext uri="{FF2B5EF4-FFF2-40B4-BE49-F238E27FC236}">
                <a16:creationId xmlns:a16="http://schemas.microsoft.com/office/drawing/2014/main" id="{2698B7C1-9C68-6D4E-5523-0FA7BA2BED33}"/>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pic>
        <p:nvPicPr>
          <p:cNvPr id="3" name="Online Media 2" title="What is the MenACWY vaccine?">
            <a:hlinkClick r:id="" action="ppaction://noaction"/>
            <a:extLst>
              <a:ext uri="{FF2B5EF4-FFF2-40B4-BE49-F238E27FC236}">
                <a16:creationId xmlns:a16="http://schemas.microsoft.com/office/drawing/2014/main" id="{7FD72744-B0F7-7D44-B4ED-997285F4F411}"/>
              </a:ext>
            </a:extLst>
          </p:cNvPr>
          <p:cNvPicPr>
            <a:picLocks noRot="1" noChangeAspect="1"/>
          </p:cNvPicPr>
          <p:nvPr>
            <a:videoFile r:link="rId1"/>
          </p:nvPr>
        </p:nvPicPr>
        <p:blipFill>
          <a:blip r:embed="rId5"/>
          <a:stretch>
            <a:fillRect/>
          </a:stretch>
        </p:blipFill>
        <p:spPr>
          <a:xfrm>
            <a:off x="2310083" y="1131849"/>
            <a:ext cx="7666348" cy="4334105"/>
          </a:xfrm>
          <a:prstGeom prst="rect">
            <a:avLst/>
          </a:prstGeom>
        </p:spPr>
      </p:pic>
      <p:sp>
        <p:nvSpPr>
          <p:cNvPr id="7" name="Slide Number Placeholder 4">
            <a:extLst>
              <a:ext uri="{FF2B5EF4-FFF2-40B4-BE49-F238E27FC236}">
                <a16:creationId xmlns:a16="http://schemas.microsoft.com/office/drawing/2014/main" id="{4F7F10E1-5680-5108-0FF4-EE788DD5B47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24</a:t>
            </a:fld>
            <a:endParaRPr lang="en-GB"/>
          </a:p>
        </p:txBody>
      </p:sp>
    </p:spTree>
    <p:extLst>
      <p:ext uri="{BB962C8B-B14F-4D97-AF65-F5344CB8AC3E}">
        <p14:creationId xmlns:p14="http://schemas.microsoft.com/office/powerpoint/2010/main" val="29467515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FBAC6-18F2-FF8B-9740-82E5DE51DE20}"/>
              </a:ext>
            </a:extLst>
          </p:cNvPr>
          <p:cNvSpPr>
            <a:spLocks noGrp="1"/>
          </p:cNvSpPr>
          <p:nvPr>
            <p:ph type="title"/>
          </p:nvPr>
        </p:nvSpPr>
        <p:spPr>
          <a:xfrm>
            <a:off x="838200" y="132478"/>
            <a:ext cx="10515600" cy="787083"/>
          </a:xfrm>
        </p:spPr>
        <p:txBody>
          <a:bodyPr lIns="91440" tIns="45720" rIns="91440" bIns="45720" anchor="t"/>
          <a:lstStyle/>
          <a:p>
            <a:pPr algn="ctr"/>
            <a:r>
              <a:rPr lang="en-US" sz="4000" b="1" err="1">
                <a:cs typeface="Arial"/>
              </a:rPr>
              <a:t>MenACWY</a:t>
            </a:r>
            <a:r>
              <a:rPr lang="en-US" sz="4000" b="1">
                <a:cs typeface="Arial"/>
              </a:rPr>
              <a:t> comic</a:t>
            </a:r>
            <a:r>
              <a:rPr lang="en-US">
                <a:cs typeface="Arial"/>
              </a:rPr>
              <a:t> </a:t>
            </a:r>
            <a:endParaRPr lang="en-US"/>
          </a:p>
        </p:txBody>
      </p:sp>
      <p:pic>
        <p:nvPicPr>
          <p:cNvPr id="6" name="Content Placeholder 5" descr="A cartoon of a person talking to a person&#10;&#10;AI-generated content may be incorrect.">
            <a:extLst>
              <a:ext uri="{FF2B5EF4-FFF2-40B4-BE49-F238E27FC236}">
                <a16:creationId xmlns:a16="http://schemas.microsoft.com/office/drawing/2014/main" id="{A9B42FD6-5A9F-3A6D-FD83-75A5D68A6FF4}"/>
              </a:ext>
            </a:extLst>
          </p:cNvPr>
          <p:cNvPicPr>
            <a:picLocks noGrp="1" noChangeAspect="1"/>
          </p:cNvPicPr>
          <p:nvPr>
            <p:ph idx="1"/>
          </p:nvPr>
        </p:nvPicPr>
        <p:blipFill>
          <a:blip r:embed="rId2"/>
          <a:stretch>
            <a:fillRect/>
          </a:stretch>
        </p:blipFill>
        <p:spPr>
          <a:xfrm>
            <a:off x="1077410" y="1013460"/>
            <a:ext cx="3618300" cy="48937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Slide Number Placeholder 4">
            <a:extLst>
              <a:ext uri="{FF2B5EF4-FFF2-40B4-BE49-F238E27FC236}">
                <a16:creationId xmlns:a16="http://schemas.microsoft.com/office/drawing/2014/main" id="{9BDC92A9-6A24-45E9-BF17-C6C8F4351876}"/>
              </a:ext>
            </a:extLst>
          </p:cNvPr>
          <p:cNvSpPr>
            <a:spLocks noGrp="1"/>
          </p:cNvSpPr>
          <p:nvPr>
            <p:ph type="sldNum" sz="quarter" idx="12"/>
          </p:nvPr>
        </p:nvSpPr>
        <p:spPr/>
        <p:txBody>
          <a:bodyPr/>
          <a:lstStyle/>
          <a:p>
            <a:fld id="{561D0CCE-8DCC-44DC-A653-AE62B1D84A52}" type="slidenum">
              <a:rPr lang="en-GB" smtClean="0"/>
              <a:pPr/>
              <a:t>25</a:t>
            </a:fld>
            <a:endParaRPr lang="en-GB"/>
          </a:p>
        </p:txBody>
      </p:sp>
      <p:sp>
        <p:nvSpPr>
          <p:cNvPr id="9" name="TextBox 2">
            <a:extLst>
              <a:ext uri="{FF2B5EF4-FFF2-40B4-BE49-F238E27FC236}">
                <a16:creationId xmlns:a16="http://schemas.microsoft.com/office/drawing/2014/main" id="{D889FE24-2CDC-8783-3523-C3199DF604DB}"/>
              </a:ext>
            </a:extLst>
          </p:cNvPr>
          <p:cNvSpPr txBox="1"/>
          <p:nvPr/>
        </p:nvSpPr>
        <p:spPr>
          <a:xfrm>
            <a:off x="5719408" y="2773281"/>
            <a:ext cx="4691471" cy="830997"/>
          </a:xfrm>
          <a:prstGeom prst="rect">
            <a:avLst/>
          </a:prstGeom>
          <a:solidFill>
            <a:srgbClr val="E1F4FA"/>
          </a:solidFill>
          <a:ln w="28575">
            <a:solidFill>
              <a:srgbClr val="212A73"/>
            </a:solidFill>
          </a:ln>
        </p:spPr>
        <p:txBody>
          <a:bodyPr wrap="square" lIns="91440" tIns="45720" rIns="91440" bIns="45720" rtlCol="0" anchor="t">
            <a:spAutoFit/>
          </a:bodyPr>
          <a:lstStyle>
            <a:defPPr>
              <a:defRPr lang="en-US"/>
            </a:defPPr>
            <a:lvl1pPr marL="0" algn="l" defTabSz="914400" rtl="0" eaLnBrk="1" latinLnBrk="0" hangingPunct="1">
              <a:defRPr sz="1800" kern="1200">
                <a:solidFill>
                  <a:srgbClr val="212A73"/>
                </a:solidFill>
                <a:latin typeface="Arial"/>
              </a:defRPr>
            </a:lvl1pPr>
            <a:lvl2pPr marL="457200" algn="l" defTabSz="914400" rtl="0" eaLnBrk="1" latinLnBrk="0" hangingPunct="1">
              <a:defRPr sz="1800" kern="1200">
                <a:solidFill>
                  <a:srgbClr val="212A73"/>
                </a:solidFill>
                <a:latin typeface="Arial"/>
              </a:defRPr>
            </a:lvl2pPr>
            <a:lvl3pPr marL="914400" algn="l" defTabSz="914400" rtl="0" eaLnBrk="1" latinLnBrk="0" hangingPunct="1">
              <a:defRPr sz="1800" kern="1200">
                <a:solidFill>
                  <a:srgbClr val="212A73"/>
                </a:solidFill>
                <a:latin typeface="Arial"/>
              </a:defRPr>
            </a:lvl3pPr>
            <a:lvl4pPr marL="1371600" algn="l" defTabSz="914400" rtl="0" eaLnBrk="1" latinLnBrk="0" hangingPunct="1">
              <a:defRPr sz="1800" kern="1200">
                <a:solidFill>
                  <a:srgbClr val="212A73"/>
                </a:solidFill>
                <a:latin typeface="Arial"/>
              </a:defRPr>
            </a:lvl4pPr>
            <a:lvl5pPr marL="1828800" algn="l" defTabSz="914400" rtl="0" eaLnBrk="1" latinLnBrk="0" hangingPunct="1">
              <a:defRPr sz="1800" kern="1200">
                <a:solidFill>
                  <a:srgbClr val="212A73"/>
                </a:solidFill>
                <a:latin typeface="Arial"/>
              </a:defRPr>
            </a:lvl5pPr>
            <a:lvl6pPr marL="2286000" algn="l" defTabSz="914400" rtl="0" eaLnBrk="1" latinLnBrk="0" hangingPunct="1">
              <a:defRPr sz="1800" kern="1200">
                <a:solidFill>
                  <a:srgbClr val="212A73"/>
                </a:solidFill>
                <a:latin typeface="Arial"/>
              </a:defRPr>
            </a:lvl6pPr>
            <a:lvl7pPr marL="2743200" algn="l" defTabSz="914400" rtl="0" eaLnBrk="1" latinLnBrk="0" hangingPunct="1">
              <a:defRPr sz="1800" kern="1200">
                <a:solidFill>
                  <a:srgbClr val="212A73"/>
                </a:solidFill>
                <a:latin typeface="Arial"/>
              </a:defRPr>
            </a:lvl7pPr>
            <a:lvl8pPr marL="3200400" algn="l" defTabSz="914400" rtl="0" eaLnBrk="1" latinLnBrk="0" hangingPunct="1">
              <a:defRPr sz="1800" kern="1200">
                <a:solidFill>
                  <a:srgbClr val="212A73"/>
                </a:solidFill>
                <a:latin typeface="Arial"/>
              </a:defRPr>
            </a:lvl8pPr>
            <a:lvl9pPr marL="3657600" algn="l" defTabSz="914400" rtl="0" eaLnBrk="1" latinLnBrk="0" hangingPunct="1">
              <a:defRPr sz="1800" kern="1200">
                <a:solidFill>
                  <a:srgbClr val="212A73"/>
                </a:solidFill>
                <a:latin typeface="Arial"/>
              </a:defRPr>
            </a:lvl9pPr>
          </a:lstStyle>
          <a:p>
            <a:r>
              <a:rPr lang="en-GB" sz="2400"/>
              <a:t>‘What is the </a:t>
            </a:r>
            <a:r>
              <a:rPr lang="en-GB" sz="2400" err="1"/>
              <a:t>MenACWY</a:t>
            </a:r>
            <a:r>
              <a:rPr lang="en-GB" sz="2400"/>
              <a:t> vaccine?’ comic, available </a:t>
            </a:r>
            <a:r>
              <a:rPr lang="en-GB" sz="2400">
                <a:hlinkClick r:id="rId3"/>
              </a:rPr>
              <a:t>here</a:t>
            </a:r>
            <a:r>
              <a:rPr lang="en-GB"/>
              <a:t> </a:t>
            </a:r>
          </a:p>
        </p:txBody>
      </p:sp>
      <p:sp>
        <p:nvSpPr>
          <p:cNvPr id="3" name="Footer Placeholder 3">
            <a:extLst>
              <a:ext uri="{FF2B5EF4-FFF2-40B4-BE49-F238E27FC236}">
                <a16:creationId xmlns:a16="http://schemas.microsoft.com/office/drawing/2014/main" id="{4EF5BD5B-408D-F139-8451-F10F5C7A6B9D}"/>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34650853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1A05E2-5535-0F2B-FB65-3D62435273D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A1F630-0EEA-DD13-3696-995D662A4F80}"/>
              </a:ext>
            </a:extLst>
          </p:cNvPr>
          <p:cNvSpPr>
            <a:spLocks noGrp="1"/>
          </p:cNvSpPr>
          <p:nvPr>
            <p:ph type="title"/>
          </p:nvPr>
        </p:nvSpPr>
        <p:spPr/>
        <p:txBody>
          <a:bodyPr anchor="ctr"/>
          <a:lstStyle/>
          <a:p>
            <a:pPr marL="228600" algn="ctr">
              <a:lnSpc>
                <a:spcPct val="107000"/>
              </a:lnSpc>
              <a:spcAft>
                <a:spcPts val="800"/>
              </a:spcAft>
            </a:pPr>
            <a:r>
              <a:rPr lang="en-GB" b="1">
                <a:ea typeface="Calibri" panose="020F0502020204030204" pitchFamily="34" charset="0"/>
                <a:cs typeface="Times New Roman" panose="02020603050405020304" pitchFamily="18" charset="0"/>
              </a:rPr>
              <a:t>Meningitis and sepsis </a:t>
            </a:r>
            <a:endParaRPr lang="en-GB">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581F861-67B3-12D6-141F-DB910F1C21B3}"/>
              </a:ext>
            </a:extLst>
          </p:cNvPr>
          <p:cNvSpPr>
            <a:spLocks noGrp="1"/>
          </p:cNvSpPr>
          <p:nvPr>
            <p:ph idx="1"/>
          </p:nvPr>
        </p:nvSpPr>
        <p:spPr>
          <a:xfrm>
            <a:off x="838200" y="1825625"/>
            <a:ext cx="5667375" cy="4351338"/>
          </a:xfrm>
        </p:spPr>
        <p:txBody>
          <a:bodyPr lIns="91440" tIns="45720" rIns="91440" bIns="45720" anchor="t"/>
          <a:lstStyle/>
          <a:p>
            <a:pPr marL="342900" indent="-342900">
              <a:lnSpc>
                <a:spcPct val="107000"/>
              </a:lnSpc>
              <a:spcAft>
                <a:spcPts val="800"/>
              </a:spcAft>
              <a:tabLst>
                <a:tab pos="457200" algn="l"/>
              </a:tabLst>
            </a:pPr>
            <a:r>
              <a:rPr lang="en-GB" sz="1800" b="1">
                <a:ea typeface="Calibri"/>
                <a:cs typeface="Times New Roman"/>
              </a:rPr>
              <a:t>MenACWY vaccine protects against some </a:t>
            </a:r>
            <a:r>
              <a:rPr lang="en-GB" sz="1800" b="1">
                <a:ea typeface="Calibri"/>
                <a:cs typeface="Arial"/>
              </a:rPr>
              <a:t>but not all </a:t>
            </a:r>
            <a:r>
              <a:rPr lang="en-GB" sz="1800" b="1">
                <a:ea typeface="Calibri"/>
                <a:cs typeface="Times New Roman"/>
              </a:rPr>
              <a:t>causes of meningitis and sepsis, and no vaccine is 100% effective.</a:t>
            </a:r>
            <a:endParaRPr lang="en-GB" sz="1800" b="1">
              <a:ea typeface="Calibri"/>
              <a:cs typeface="Times New Roman" panose="02020603050405020304" pitchFamily="18" charset="0"/>
            </a:endParaRPr>
          </a:p>
          <a:p>
            <a:pPr marL="342900" indent="-342900">
              <a:lnSpc>
                <a:spcPct val="107000"/>
              </a:lnSpc>
              <a:spcAft>
                <a:spcPts val="800"/>
              </a:spcAft>
              <a:tabLst>
                <a:tab pos="457200" algn="l"/>
              </a:tabLst>
            </a:pPr>
            <a:r>
              <a:rPr lang="en-GB" sz="1800" b="1">
                <a:ea typeface="Calibri"/>
                <a:cs typeface="Times New Roman"/>
              </a:rPr>
              <a:t>It is </a:t>
            </a:r>
            <a:r>
              <a:rPr lang="en-GB" sz="1800" b="1" u="sng">
                <a:ea typeface="Calibri"/>
                <a:cs typeface="Times New Roman"/>
              </a:rPr>
              <a:t>very</a:t>
            </a:r>
            <a:r>
              <a:rPr lang="en-GB" sz="1800" b="1">
                <a:ea typeface="Calibri"/>
                <a:cs typeface="Times New Roman"/>
              </a:rPr>
              <a:t> important for you to know the signs of meningitis and sepsis. </a:t>
            </a:r>
            <a:endParaRPr lang="en-GB" sz="1800" b="1">
              <a:ea typeface="Calibri"/>
              <a:cs typeface="Times New Roman" panose="02020603050405020304" pitchFamily="18" charset="0"/>
            </a:endParaRPr>
          </a:p>
          <a:p>
            <a:pPr marL="342900" lvl="0" indent="-342900">
              <a:lnSpc>
                <a:spcPct val="107000"/>
              </a:lnSpc>
              <a:spcAft>
                <a:spcPts val="800"/>
              </a:spcAft>
              <a:tabLst>
                <a:tab pos="457200" algn="l"/>
              </a:tabLst>
            </a:pPr>
            <a:r>
              <a:rPr lang="en-GB" sz="1800">
                <a:ea typeface="Calibri"/>
                <a:cs typeface="Times New Roman"/>
              </a:rPr>
              <a:t>You can become ill very quickly, and both meningitis and sepsis can kill.</a:t>
            </a:r>
          </a:p>
          <a:p>
            <a:pPr marL="342900" lvl="0" indent="-342900">
              <a:lnSpc>
                <a:spcPct val="107000"/>
              </a:lnSpc>
              <a:spcAft>
                <a:spcPts val="800"/>
              </a:spcAft>
              <a:tabLst>
                <a:tab pos="457200" algn="l"/>
              </a:tabLst>
            </a:pPr>
            <a:r>
              <a:rPr lang="en-GB" sz="1800">
                <a:ea typeface="Calibri"/>
                <a:cs typeface="Times New Roman"/>
              </a:rPr>
              <a:t>Symptoms can appear in any order. Some may not appear at all.</a:t>
            </a:r>
          </a:p>
          <a:p>
            <a:pPr marL="342900" lvl="0" indent="-342900">
              <a:lnSpc>
                <a:spcPct val="107000"/>
              </a:lnSpc>
              <a:spcAft>
                <a:spcPts val="800"/>
              </a:spcAft>
              <a:tabLst>
                <a:tab pos="457200" algn="l"/>
              </a:tabLst>
            </a:pPr>
            <a:r>
              <a:rPr lang="en-GB" sz="1800">
                <a:ea typeface="Calibri"/>
                <a:cs typeface="Times New Roman"/>
              </a:rPr>
              <a:t>Know the signs, look out for each other and trust your instincts.</a:t>
            </a:r>
          </a:p>
        </p:txBody>
      </p:sp>
      <p:sp>
        <p:nvSpPr>
          <p:cNvPr id="9" name="Footer Placeholder 3">
            <a:extLst>
              <a:ext uri="{FF2B5EF4-FFF2-40B4-BE49-F238E27FC236}">
                <a16:creationId xmlns:a16="http://schemas.microsoft.com/office/drawing/2014/main" id="{DF3C2B7A-94D5-1F9A-3EC5-A007FD13315F}"/>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a:extLst>
              <a:ext uri="{FF2B5EF4-FFF2-40B4-BE49-F238E27FC236}">
                <a16:creationId xmlns:a16="http://schemas.microsoft.com/office/drawing/2014/main" id="{B677ED41-6F83-7542-78C2-D3B181AE9E9C}"/>
              </a:ext>
            </a:extLst>
          </p:cNvPr>
          <p:cNvSpPr>
            <a:spLocks noGrp="1"/>
          </p:cNvSpPr>
          <p:nvPr>
            <p:ph type="sldNum" sz="quarter" idx="12"/>
          </p:nvPr>
        </p:nvSpPr>
        <p:spPr/>
        <p:txBody>
          <a:bodyPr/>
          <a:lstStyle/>
          <a:p>
            <a:fld id="{561D0CCE-8DCC-44DC-A653-AE62B1D84A52}" type="slidenum">
              <a:rPr lang="en-GB" smtClean="0"/>
              <a:pPr/>
              <a:t>26</a:t>
            </a:fld>
            <a:endParaRPr lang="en-GB"/>
          </a:p>
        </p:txBody>
      </p:sp>
      <p:pic>
        <p:nvPicPr>
          <p:cNvPr id="6" name="Picture 5" descr="Screen Clipping">
            <a:extLst>
              <a:ext uri="{FF2B5EF4-FFF2-40B4-BE49-F238E27FC236}">
                <a16:creationId xmlns:a16="http://schemas.microsoft.com/office/drawing/2014/main" id="{911C879C-A526-25D0-A1A4-AD98242E5CEA}"/>
              </a:ext>
            </a:extLst>
          </p:cNvPr>
          <p:cNvPicPr/>
          <p:nvPr/>
        </p:nvPicPr>
        <p:blipFill>
          <a:blip r:embed="rId3">
            <a:extLst>
              <a:ext uri="{28A0092B-C50C-407E-A947-70E740481C1C}">
                <a14:useLocalDpi xmlns:a14="http://schemas.microsoft.com/office/drawing/2010/main"/>
              </a:ext>
            </a:extLst>
          </a:blip>
          <a:stretch>
            <a:fillRect/>
          </a:stretch>
        </p:blipFill>
        <p:spPr>
          <a:xfrm>
            <a:off x="7092246" y="1511526"/>
            <a:ext cx="3817758" cy="4429891"/>
          </a:xfrm>
          <a:prstGeom prst="rect">
            <a:avLst/>
          </a:prstGeom>
          <a:ln w="28575">
            <a:solidFill>
              <a:srgbClr val="70AD47">
                <a:lumMod val="50000"/>
              </a:srgbClr>
            </a:solidFill>
          </a:ln>
        </p:spPr>
      </p:pic>
      <p:sp>
        <p:nvSpPr>
          <p:cNvPr id="7" name="TextBox 6">
            <a:extLst>
              <a:ext uri="{FF2B5EF4-FFF2-40B4-BE49-F238E27FC236}">
                <a16:creationId xmlns:a16="http://schemas.microsoft.com/office/drawing/2014/main" id="{A11A7640-C083-06BB-57B3-5B61057DD4E3}"/>
              </a:ext>
            </a:extLst>
          </p:cNvPr>
          <p:cNvSpPr txBox="1"/>
          <p:nvPr/>
        </p:nvSpPr>
        <p:spPr>
          <a:xfrm rot="16200000">
            <a:off x="9223022" y="3878649"/>
            <a:ext cx="381775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cs typeface="Arial"/>
              </a:rPr>
              <a:t>Source: Meningitis Now</a:t>
            </a:r>
            <a:endParaRPr lang="en-US" sz="1400"/>
          </a:p>
        </p:txBody>
      </p:sp>
    </p:spTree>
    <p:extLst>
      <p:ext uri="{BB962C8B-B14F-4D97-AF65-F5344CB8AC3E}">
        <p14:creationId xmlns:p14="http://schemas.microsoft.com/office/powerpoint/2010/main" val="4872676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marL="228600" algn="ctr">
              <a:lnSpc>
                <a:spcPct val="107000"/>
              </a:lnSpc>
              <a:spcAft>
                <a:spcPts val="800"/>
              </a:spcAft>
            </a:pPr>
            <a:r>
              <a:rPr lang="en-GB" b="1">
                <a:ea typeface="Calibri" panose="020F0502020204030204" pitchFamily="34" charset="0"/>
                <a:cs typeface="Times New Roman" panose="02020603050405020304" pitchFamily="18" charset="0"/>
              </a:rPr>
              <a:t>Meningitis and sepsis </a:t>
            </a:r>
            <a:endParaRPr lang="en-GB">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p:txBody>
          <a:bodyPr lIns="91440" tIns="45720" rIns="91440" bIns="45720" anchor="t"/>
          <a:lstStyle/>
          <a:p>
            <a:pPr marL="342900" lvl="0" indent="-342900">
              <a:lnSpc>
                <a:spcPct val="107000"/>
              </a:lnSpc>
              <a:spcAft>
                <a:spcPts val="800"/>
              </a:spcAft>
              <a:tabLst>
                <a:tab pos="457200" algn="l"/>
              </a:tabLst>
            </a:pPr>
            <a:r>
              <a:rPr lang="en-GB" sz="1800">
                <a:ea typeface="Calibri"/>
                <a:cs typeface="Times New Roman"/>
              </a:rPr>
              <a:t>If you think you or someone you know has meningitis or sepsis, don’t waste time, </a:t>
            </a:r>
            <a:r>
              <a:rPr lang="en-GB" sz="1800" b="1">
                <a:ea typeface="Calibri"/>
                <a:cs typeface="Times New Roman"/>
              </a:rPr>
              <a:t>get medical help immediately</a:t>
            </a:r>
            <a:r>
              <a:rPr lang="en-GB" sz="1800">
                <a:ea typeface="Calibri"/>
                <a:cs typeface="Times New Roman"/>
              </a:rPr>
              <a:t>.</a:t>
            </a:r>
          </a:p>
          <a:p>
            <a:pPr marL="342900" lvl="0" indent="-342900">
              <a:lnSpc>
                <a:spcPct val="107000"/>
              </a:lnSpc>
              <a:spcAft>
                <a:spcPts val="800"/>
              </a:spcAft>
              <a:tabLst>
                <a:tab pos="457200" algn="l"/>
              </a:tabLst>
            </a:pPr>
            <a:r>
              <a:rPr lang="en-GB" sz="1800">
                <a:ea typeface="Calibri"/>
                <a:cs typeface="Times New Roman"/>
              </a:rPr>
              <a:t>More information on signs and symptoms of meningitis and sepsis are available from: </a:t>
            </a:r>
          </a:p>
          <a:p>
            <a:pPr marL="342900" lvl="0" indent="-342900">
              <a:lnSpc>
                <a:spcPct val="107000"/>
              </a:lnSpc>
              <a:spcBef>
                <a:spcPts val="0"/>
              </a:spcBef>
              <a:tabLst>
                <a:tab pos="457200" algn="l"/>
              </a:tabLst>
            </a:pPr>
            <a:r>
              <a:rPr lang="en-GB" sz="1800">
                <a:ea typeface="Calibri"/>
                <a:cs typeface="Times New Roman"/>
                <a:hlinkClick r:id="rId3"/>
              </a:rPr>
              <a:t>Meningitis now</a:t>
            </a:r>
            <a:r>
              <a:rPr lang="en-GB" sz="1800">
                <a:ea typeface="Calibri"/>
                <a:cs typeface="Times New Roman"/>
              </a:rPr>
              <a:t> </a:t>
            </a:r>
          </a:p>
          <a:p>
            <a:pPr marL="342900" indent="-342900">
              <a:lnSpc>
                <a:spcPct val="107000"/>
              </a:lnSpc>
              <a:spcBef>
                <a:spcPts val="0"/>
              </a:spcBef>
              <a:tabLst>
                <a:tab pos="457200" algn="l"/>
              </a:tabLst>
            </a:pPr>
            <a:r>
              <a:rPr lang="en-GB" sz="1800">
                <a:ea typeface="Calibri"/>
                <a:cs typeface="Times New Roman"/>
                <a:hlinkClick r:id="rId4"/>
              </a:rPr>
              <a:t>Meningitis research foundation</a:t>
            </a:r>
            <a:r>
              <a:rPr lang="en-GB" sz="1800">
                <a:ea typeface="Calibri"/>
                <a:cs typeface="Times New Roman"/>
              </a:rPr>
              <a:t>  </a:t>
            </a:r>
            <a:endParaRPr lang="en-GB" sz="1800" b="1">
              <a:ea typeface="Calibri"/>
              <a:cs typeface="Times New Roman"/>
            </a:endParaRPr>
          </a:p>
        </p:txBody>
      </p:sp>
      <p:sp>
        <p:nvSpPr>
          <p:cNvPr id="9" name="Footer Placeholder 3">
            <a:extLst>
              <a:ext uri="{FF2B5EF4-FFF2-40B4-BE49-F238E27FC236}">
                <a16:creationId xmlns:a16="http://schemas.microsoft.com/office/drawing/2014/main" id="{EA6A24BD-3669-8DCD-E70C-5F0DDD1CFDF8}"/>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27</a:t>
            </a:fld>
            <a:endParaRPr lang="en-GB"/>
          </a:p>
        </p:txBody>
      </p:sp>
      <p:pic>
        <p:nvPicPr>
          <p:cNvPr id="8" name="Picture 7">
            <a:extLst>
              <a:ext uri="{FF2B5EF4-FFF2-40B4-BE49-F238E27FC236}">
                <a16:creationId xmlns:a16="http://schemas.microsoft.com/office/drawing/2014/main" id="{20000D1D-D5BB-3D30-340D-2681EE62289F}"/>
              </a:ext>
            </a:extLst>
          </p:cNvPr>
          <p:cNvPicPr>
            <a:picLocks noChangeAspect="1"/>
          </p:cNvPicPr>
          <p:nvPr/>
        </p:nvPicPr>
        <p:blipFill>
          <a:blip r:embed="rId5"/>
          <a:stretch>
            <a:fillRect/>
          </a:stretch>
        </p:blipFill>
        <p:spPr>
          <a:xfrm>
            <a:off x="1314144" y="3855504"/>
            <a:ext cx="4277032" cy="1982926"/>
          </a:xfrm>
          <a:prstGeom prst="rect">
            <a:avLst/>
          </a:prstGeom>
        </p:spPr>
      </p:pic>
      <p:pic>
        <p:nvPicPr>
          <p:cNvPr id="11" name="Picture 10">
            <a:extLst>
              <a:ext uri="{FF2B5EF4-FFF2-40B4-BE49-F238E27FC236}">
                <a16:creationId xmlns:a16="http://schemas.microsoft.com/office/drawing/2014/main" id="{EB736E64-9B58-47D2-1D97-6E2041963B9A}"/>
              </a:ext>
            </a:extLst>
          </p:cNvPr>
          <p:cNvPicPr>
            <a:picLocks noChangeAspect="1"/>
          </p:cNvPicPr>
          <p:nvPr/>
        </p:nvPicPr>
        <p:blipFill>
          <a:blip r:embed="rId6"/>
          <a:stretch>
            <a:fillRect/>
          </a:stretch>
        </p:blipFill>
        <p:spPr>
          <a:xfrm>
            <a:off x="6234112" y="3904845"/>
            <a:ext cx="4752975" cy="1933585"/>
          </a:xfrm>
          <a:prstGeom prst="rect">
            <a:avLst/>
          </a:prstGeom>
        </p:spPr>
      </p:pic>
    </p:spTree>
    <p:extLst>
      <p:ext uri="{BB962C8B-B14F-4D97-AF65-F5344CB8AC3E}">
        <p14:creationId xmlns:p14="http://schemas.microsoft.com/office/powerpoint/2010/main" val="8506408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marL="228600" lvl="0" algn="ctr">
              <a:lnSpc>
                <a:spcPct val="107000"/>
              </a:lnSpc>
              <a:spcBef>
                <a:spcPts val="0"/>
              </a:spcBef>
              <a:spcAft>
                <a:spcPts val="800"/>
              </a:spcAft>
              <a:defRPr/>
            </a:pPr>
            <a:r>
              <a:rPr lang="en-GB" b="1">
                <a:solidFill>
                  <a:srgbClr val="212A73"/>
                </a:solidFill>
                <a:ea typeface="Calibri" panose="020F0502020204030204" pitchFamily="34" charset="0"/>
                <a:cs typeface="Times New Roman" panose="02020603050405020304" pitchFamily="18" charset="0"/>
              </a:rPr>
              <a:t>Meningitis and sepsis – the glass test</a:t>
            </a:r>
            <a:endParaRPr lang="en-GB">
              <a:solidFill>
                <a:srgbClr val="212A73"/>
              </a:solidFill>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690688"/>
            <a:ext cx="7315200" cy="4486275"/>
          </a:xfrm>
        </p:spPr>
        <p:txBody>
          <a:bodyPr/>
          <a:lstStyle/>
          <a:p>
            <a:pPr>
              <a:lnSpc>
                <a:spcPct val="107000"/>
              </a:lnSpc>
              <a:spcAft>
                <a:spcPts val="800"/>
              </a:spcAft>
            </a:pPr>
            <a:r>
              <a:rPr lang="en-GB" sz="1800">
                <a:ea typeface="Calibri" panose="020F0502020204030204" pitchFamily="34" charset="0"/>
                <a:cs typeface="Times New Roman" panose="02020603050405020304" pitchFamily="18" charset="0"/>
              </a:rPr>
              <a:t>Someone with sepsis may develop a rash of tiny “pin pricks” which can turn into purple bruising. This rash </a:t>
            </a:r>
            <a:r>
              <a:rPr lang="en-GB" sz="1800" b="1">
                <a:ea typeface="Calibri" panose="020F0502020204030204" pitchFamily="34" charset="0"/>
                <a:cs typeface="Times New Roman" panose="02020603050405020304" pitchFamily="18" charset="0"/>
              </a:rPr>
              <a:t>does not </a:t>
            </a:r>
            <a:r>
              <a:rPr lang="en-GB" sz="1800">
                <a:ea typeface="Calibri" panose="020F0502020204030204" pitchFamily="34" charset="0"/>
                <a:cs typeface="Times New Roman" panose="02020603050405020304" pitchFamily="18" charset="0"/>
              </a:rPr>
              <a:t>fade under pressure.</a:t>
            </a:r>
          </a:p>
          <a:p>
            <a:pPr>
              <a:lnSpc>
                <a:spcPct val="107000"/>
              </a:lnSpc>
              <a:spcAft>
                <a:spcPts val="800"/>
              </a:spcAft>
              <a:tabLst>
                <a:tab pos="457200" algn="l"/>
              </a:tabLst>
            </a:pPr>
            <a:r>
              <a:rPr lang="en-GB" sz="1800">
                <a:ea typeface="Calibri" panose="020F0502020204030204" pitchFamily="34" charset="0"/>
                <a:cs typeface="Times New Roman" panose="02020603050405020304" pitchFamily="18" charset="0"/>
              </a:rPr>
              <a:t>Press the side of a clear glass firmly against the skin. Spots/rash may fade at first.</a:t>
            </a:r>
          </a:p>
          <a:p>
            <a:pPr>
              <a:lnSpc>
                <a:spcPct val="107000"/>
              </a:lnSpc>
              <a:spcAft>
                <a:spcPts val="800"/>
              </a:spcAft>
              <a:tabLst>
                <a:tab pos="457200" algn="l"/>
              </a:tabLst>
            </a:pPr>
            <a:r>
              <a:rPr lang="en-GB" sz="1800">
                <a:ea typeface="Calibri" panose="020F0502020204030204" pitchFamily="34" charset="0"/>
                <a:cs typeface="Times New Roman" panose="02020603050405020304" pitchFamily="18" charset="0"/>
              </a:rPr>
              <a:t>On dark skin the spots/rash can be more difficult to see. Check lighter areas such as the palms of the hands or the soles of the feet.</a:t>
            </a:r>
          </a:p>
          <a:p>
            <a:pPr>
              <a:lnSpc>
                <a:spcPct val="107000"/>
              </a:lnSpc>
              <a:spcAft>
                <a:spcPts val="800"/>
              </a:spcAft>
              <a:tabLst>
                <a:tab pos="457200" algn="l"/>
              </a:tabLst>
            </a:pPr>
            <a:r>
              <a:rPr lang="en-GB" sz="1800">
                <a:ea typeface="Calibri" panose="020F0502020204030204" pitchFamily="34" charset="0"/>
                <a:cs typeface="Times New Roman" panose="02020603050405020304" pitchFamily="18" charset="0"/>
              </a:rPr>
              <a:t>Keep checking.</a:t>
            </a:r>
          </a:p>
          <a:p>
            <a:pPr>
              <a:lnSpc>
                <a:spcPct val="107000"/>
              </a:lnSpc>
              <a:spcAft>
                <a:spcPts val="800"/>
              </a:spcAft>
              <a:tabLst>
                <a:tab pos="457200" algn="l"/>
              </a:tabLst>
            </a:pPr>
            <a:r>
              <a:rPr lang="en-GB" sz="1800">
                <a:ea typeface="Calibri" panose="020F0502020204030204" pitchFamily="34" charset="0"/>
                <a:cs typeface="Times New Roman" panose="02020603050405020304" pitchFamily="18" charset="0"/>
              </a:rPr>
              <a:t>Fever with spots/rash that does not fade under pressure is a medical emergency.</a:t>
            </a:r>
          </a:p>
        </p:txBody>
      </p:sp>
      <p:sp>
        <p:nvSpPr>
          <p:cNvPr id="9" name="Footer Placeholder 3">
            <a:extLst>
              <a:ext uri="{FF2B5EF4-FFF2-40B4-BE49-F238E27FC236}">
                <a16:creationId xmlns:a16="http://schemas.microsoft.com/office/drawing/2014/main" id="{66C0608C-EE11-6BE6-7509-69A68C4478F5}"/>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28</a:t>
            </a:fld>
            <a:endParaRPr lang="en-GB"/>
          </a:p>
        </p:txBody>
      </p:sp>
      <p:pic>
        <p:nvPicPr>
          <p:cNvPr id="6" name="Picture 5">
            <a:extLst>
              <a:ext uri="{FF2B5EF4-FFF2-40B4-BE49-F238E27FC236}">
                <a16:creationId xmlns:a16="http://schemas.microsoft.com/office/drawing/2014/main" id="{ADC8D21B-6C05-4519-9105-64A4E3F32D99}"/>
              </a:ext>
            </a:extLst>
          </p:cNvPr>
          <p:cNvPicPr>
            <a:picLocks noChangeAspect="1"/>
          </p:cNvPicPr>
          <p:nvPr/>
        </p:nvPicPr>
        <p:blipFill>
          <a:blip r:embed="rId3"/>
          <a:stretch>
            <a:fillRect/>
          </a:stretch>
        </p:blipFill>
        <p:spPr>
          <a:xfrm>
            <a:off x="8471298" y="1825625"/>
            <a:ext cx="2882502" cy="2075795"/>
          </a:xfrm>
          <a:prstGeom prst="rect">
            <a:avLst/>
          </a:prstGeom>
        </p:spPr>
      </p:pic>
      <p:sp>
        <p:nvSpPr>
          <p:cNvPr id="7" name="TextBox 6">
            <a:extLst>
              <a:ext uri="{FF2B5EF4-FFF2-40B4-BE49-F238E27FC236}">
                <a16:creationId xmlns:a16="http://schemas.microsoft.com/office/drawing/2014/main" id="{56B2CF63-CDE3-9497-A57D-70F61D4BFDDB}"/>
              </a:ext>
            </a:extLst>
          </p:cNvPr>
          <p:cNvSpPr txBox="1"/>
          <p:nvPr/>
        </p:nvSpPr>
        <p:spPr>
          <a:xfrm rot="16200000">
            <a:off x="10665798" y="2668507"/>
            <a:ext cx="1622226" cy="246221"/>
          </a:xfrm>
          <a:prstGeom prst="rect">
            <a:avLst/>
          </a:prstGeom>
          <a:noFill/>
        </p:spPr>
        <p:txBody>
          <a:bodyPr wrap="square" rtlCol="0">
            <a:spAutoFit/>
          </a:bodyPr>
          <a:lstStyle/>
          <a:p>
            <a:r>
              <a:rPr lang="en-GB" sz="1000"/>
              <a:t>Source: Meningitis Now</a:t>
            </a:r>
          </a:p>
        </p:txBody>
      </p:sp>
      <p:sp>
        <p:nvSpPr>
          <p:cNvPr id="8" name="TextBox 7">
            <a:extLst>
              <a:ext uri="{FF2B5EF4-FFF2-40B4-BE49-F238E27FC236}">
                <a16:creationId xmlns:a16="http://schemas.microsoft.com/office/drawing/2014/main" id="{2484E8C7-598F-53C6-D511-C6EEEC737F0A}"/>
              </a:ext>
            </a:extLst>
          </p:cNvPr>
          <p:cNvSpPr txBox="1"/>
          <p:nvPr/>
        </p:nvSpPr>
        <p:spPr>
          <a:xfrm>
            <a:off x="8471298" y="4122030"/>
            <a:ext cx="3128724" cy="1385700"/>
          </a:xfrm>
          <a:prstGeom prst="rect">
            <a:avLst/>
          </a:prstGeom>
          <a:solidFill>
            <a:srgbClr val="FF0000"/>
          </a:solidFill>
        </p:spPr>
        <p:txBody>
          <a:bodyPr wrap="square">
            <a:spAutoFit/>
          </a:bodyPr>
          <a:lstStyle/>
          <a:p>
            <a:pPr>
              <a:lnSpc>
                <a:spcPct val="107000"/>
              </a:lnSpc>
              <a:spcAft>
                <a:spcPts val="800"/>
              </a:spcAft>
              <a:tabLst>
                <a:tab pos="457200" algn="l"/>
              </a:tabLst>
            </a:pPr>
            <a:r>
              <a:rPr lang="en-GB" sz="2000">
                <a:solidFill>
                  <a:schemeClr val="bg1"/>
                </a:solidFill>
                <a:ea typeface="Calibri" panose="020F0502020204030204" pitchFamily="34" charset="0"/>
                <a:cs typeface="Times New Roman" panose="02020603050405020304" pitchFamily="18" charset="0"/>
              </a:rPr>
              <a:t>Do not wait for a rash. If someone is ill and getting worse, </a:t>
            </a:r>
            <a:r>
              <a:rPr lang="en-GB" sz="2000" b="1">
                <a:solidFill>
                  <a:schemeClr val="bg1"/>
                </a:solidFill>
                <a:ea typeface="Calibri" panose="020F0502020204030204" pitchFamily="34" charset="0"/>
                <a:cs typeface="Times New Roman" panose="02020603050405020304" pitchFamily="18" charset="0"/>
              </a:rPr>
              <a:t>get medical help immediately.</a:t>
            </a:r>
          </a:p>
        </p:txBody>
      </p:sp>
    </p:spTree>
    <p:extLst>
      <p:ext uri="{BB962C8B-B14F-4D97-AF65-F5344CB8AC3E}">
        <p14:creationId xmlns:p14="http://schemas.microsoft.com/office/powerpoint/2010/main" val="32060730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6886C1C-7120-DA89-1006-707266A6A14A}"/>
              </a:ext>
            </a:extLst>
          </p:cNvPr>
          <p:cNvSpPr>
            <a:spLocks noGrp="1"/>
          </p:cNvSpPr>
          <p:nvPr>
            <p:ph type="title"/>
          </p:nvPr>
        </p:nvSpPr>
        <p:spPr/>
        <p:txBody>
          <a:bodyPr anchor="ctr"/>
          <a:lstStyle/>
          <a:p>
            <a:pPr algn="ctr"/>
            <a:r>
              <a:rPr lang="en-GB" b="1"/>
              <a:t>The Fastest Hour</a:t>
            </a:r>
            <a:endParaRPr lang="en-GB"/>
          </a:p>
        </p:txBody>
      </p:sp>
      <p:sp>
        <p:nvSpPr>
          <p:cNvPr id="7" name="Content Placeholder 6">
            <a:extLst>
              <a:ext uri="{FF2B5EF4-FFF2-40B4-BE49-F238E27FC236}">
                <a16:creationId xmlns:a16="http://schemas.microsoft.com/office/drawing/2014/main" id="{3B96F5F3-9432-1A66-FF83-CDC5745A1825}"/>
              </a:ext>
            </a:extLst>
          </p:cNvPr>
          <p:cNvSpPr>
            <a:spLocks noGrp="1"/>
          </p:cNvSpPr>
          <p:nvPr>
            <p:ph idx="1"/>
          </p:nvPr>
        </p:nvSpPr>
        <p:spPr>
          <a:xfrm>
            <a:off x="838200" y="1825625"/>
            <a:ext cx="2213008" cy="4351338"/>
          </a:xfrm>
        </p:spPr>
        <p:txBody>
          <a:bodyPr/>
          <a:lstStyle/>
          <a:p>
            <a:r>
              <a:rPr lang="en-GB" b="1"/>
              <a:t>Meningitis Now video (2017)</a:t>
            </a:r>
          </a:p>
          <a:p>
            <a:endParaRPr lang="en-GB"/>
          </a:p>
        </p:txBody>
      </p:sp>
      <p:sp>
        <p:nvSpPr>
          <p:cNvPr id="6" name="Footer Placeholder 3">
            <a:extLst>
              <a:ext uri="{FF2B5EF4-FFF2-40B4-BE49-F238E27FC236}">
                <a16:creationId xmlns:a16="http://schemas.microsoft.com/office/drawing/2014/main" id="{7B1127E7-C86F-04FE-044B-500B2D80DB36}"/>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29</a:t>
            </a:fld>
            <a:endParaRPr lang="en-GB"/>
          </a:p>
        </p:txBody>
      </p:sp>
      <p:sp>
        <p:nvSpPr>
          <p:cNvPr id="8" name="Rectangle 7"/>
          <p:cNvSpPr/>
          <p:nvPr/>
        </p:nvSpPr>
        <p:spPr>
          <a:xfrm>
            <a:off x="838200" y="3554198"/>
            <a:ext cx="2213008" cy="1559209"/>
          </a:xfrm>
          <a:prstGeom prst="rect">
            <a:avLst/>
          </a:prstGeom>
        </p:spPr>
        <p:txBody>
          <a:bodyPr wrap="square">
            <a:spAutoFit/>
          </a:bodyPr>
          <a:lstStyle/>
          <a:p>
            <a:pPr algn="ctr">
              <a:lnSpc>
                <a:spcPct val="107000"/>
              </a:lnSpc>
              <a:spcAft>
                <a:spcPts val="800"/>
              </a:spcAft>
            </a:pPr>
            <a:r>
              <a:rPr lang="en-GB">
                <a:hlinkClick r:id="rId4"/>
              </a:rPr>
              <a:t>Meningitis Now: The #FastestHour - Awareness | Meningitis Now (youtube.com)</a:t>
            </a:r>
            <a:endParaRPr lang="en-GB">
              <a:latin typeface="Calibri" panose="020F0502020204030204" pitchFamily="34" charset="0"/>
              <a:ea typeface="Calibri" panose="020F0502020204030204" pitchFamily="34" charset="0"/>
              <a:cs typeface="Times New Roman" panose="02020603050405020304" pitchFamily="18" charset="0"/>
            </a:endParaRPr>
          </a:p>
        </p:txBody>
      </p:sp>
      <p:pic>
        <p:nvPicPr>
          <p:cNvPr id="2" name="Online Media 1" title="Meningitis Now: The #FastestHour - Awareness | Meningitis Now">
            <a:hlinkClick r:id="" action="ppaction://media"/>
            <a:extLst>
              <a:ext uri="{FF2B5EF4-FFF2-40B4-BE49-F238E27FC236}">
                <a16:creationId xmlns:a16="http://schemas.microsoft.com/office/drawing/2014/main" id="{28124EDE-70F1-E8D2-2F6C-8F97EF60DC1F}"/>
              </a:ext>
            </a:extLst>
          </p:cNvPr>
          <p:cNvPicPr>
            <a:picLocks noRot="1" noChangeAspect="1"/>
          </p:cNvPicPr>
          <p:nvPr>
            <a:videoFile r:link="rId1"/>
          </p:nvPr>
        </p:nvPicPr>
        <p:blipFill>
          <a:blip r:embed="rId5"/>
          <a:stretch>
            <a:fillRect/>
          </a:stretch>
        </p:blipFill>
        <p:spPr>
          <a:xfrm>
            <a:off x="3631090" y="1489058"/>
            <a:ext cx="7310211" cy="4130279"/>
          </a:xfrm>
          <a:prstGeom prst="rect">
            <a:avLst/>
          </a:prstGeom>
        </p:spPr>
      </p:pic>
    </p:spTree>
    <p:extLst>
      <p:ext uri="{BB962C8B-B14F-4D97-AF65-F5344CB8AC3E}">
        <p14:creationId xmlns:p14="http://schemas.microsoft.com/office/powerpoint/2010/main" val="1925631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anchor="ctr"/>
          <a:lstStyle/>
          <a:p>
            <a:pPr algn="ctr"/>
            <a:r>
              <a:rPr lang="en-GB" b="1"/>
              <a:t>Why is vaccination important?</a:t>
            </a:r>
          </a:p>
        </p:txBody>
      </p:sp>
      <p:sp>
        <p:nvSpPr>
          <p:cNvPr id="3" name="Content Placeholder 2"/>
          <p:cNvSpPr>
            <a:spLocks noGrp="1"/>
          </p:cNvSpPr>
          <p:nvPr>
            <p:ph idx="1"/>
          </p:nvPr>
        </p:nvSpPr>
        <p:spPr>
          <a:xfrm>
            <a:off x="838200" y="1690688"/>
            <a:ext cx="10515600" cy="4351338"/>
          </a:xfrm>
        </p:spPr>
        <p:txBody>
          <a:bodyPr lIns="91440" tIns="45720" rIns="91440" bIns="45720" anchor="t"/>
          <a:lstStyle/>
          <a:p>
            <a:pPr>
              <a:lnSpc>
                <a:spcPct val="150000"/>
              </a:lnSpc>
            </a:pPr>
            <a:r>
              <a:rPr lang="en-GB" sz="1800"/>
              <a:t>Vaccination (sometimes called immunisation) is a highly effective way of helping to protect you against serious diseases or illnesses such as meningitis, measles, diphtheria, tetanus, polio and some types of cancers.</a:t>
            </a:r>
            <a:endParaRPr lang="en-GB" sz="1800">
              <a:cs typeface="Arial"/>
            </a:endParaRPr>
          </a:p>
          <a:p>
            <a:pPr>
              <a:lnSpc>
                <a:spcPct val="150000"/>
              </a:lnSpc>
            </a:pPr>
            <a:r>
              <a:rPr lang="en-GB" sz="1800"/>
              <a:t>Once you have been vaccinated, your body is more able to fight these diseases if you come into contact with them.</a:t>
            </a:r>
            <a:endParaRPr lang="en-GB" sz="1800">
              <a:cs typeface="Arial"/>
            </a:endParaRPr>
          </a:p>
          <a:p>
            <a:pPr>
              <a:lnSpc>
                <a:spcPct val="150000"/>
              </a:lnSpc>
            </a:pPr>
            <a:r>
              <a:rPr lang="en-GB" sz="1800">
                <a:cs typeface="Arial"/>
              </a:rPr>
              <a:t>When enough people are vaccinated, it helps protect those who can't have the vaccine, like newborn babies and people with certain health conditions. This is called herd immunity. </a:t>
            </a:r>
          </a:p>
          <a:p>
            <a:pPr>
              <a:lnSpc>
                <a:spcPct val="150000"/>
              </a:lnSpc>
            </a:pPr>
            <a:r>
              <a:rPr lang="en-GB" sz="1800" b="1"/>
              <a:t>After clean water, immunisation is the most effective way of saving lives.</a:t>
            </a:r>
            <a:endParaRPr lang="en-GB" sz="1800" b="1">
              <a:cs typeface="Arial"/>
            </a:endParaRPr>
          </a:p>
          <a:p>
            <a:pPr>
              <a:lnSpc>
                <a:spcPct val="150000"/>
              </a:lnSpc>
            </a:pPr>
            <a:r>
              <a:rPr lang="en-GB" sz="1800"/>
              <a:t>Vaccinations are estimated to save 3.5-5 million lives across the world every year.</a:t>
            </a:r>
            <a:endParaRPr lang="en-GB" sz="1800">
              <a:cs typeface="Arial"/>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3</a:t>
            </a:fld>
            <a:endParaRPr lang="en-GB"/>
          </a:p>
        </p:txBody>
      </p:sp>
      <p:sp>
        <p:nvSpPr>
          <p:cNvPr id="6" name="Footer Placeholder 3">
            <a:extLst>
              <a:ext uri="{FF2B5EF4-FFF2-40B4-BE49-F238E27FC236}">
                <a16:creationId xmlns:a16="http://schemas.microsoft.com/office/drawing/2014/main" id="{D94BE7A0-627D-2D56-2AE3-75FBE99046D1}"/>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41303738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8A89AA98-DFC3-6280-59DC-2C483A8920F3}"/>
              </a:ext>
            </a:extLst>
          </p:cNvPr>
          <p:cNvSpPr>
            <a:spLocks noGrp="1"/>
          </p:cNvSpPr>
          <p:nvPr>
            <p:ph type="sldNum" sz="quarter" idx="12"/>
          </p:nvPr>
        </p:nvSpPr>
        <p:spPr/>
        <p:txBody>
          <a:bodyPr/>
          <a:lstStyle/>
          <a:p>
            <a:fld id="{561D0CCE-8DCC-44DC-A653-AE62B1D84A52}" type="slidenum">
              <a:rPr lang="en-GB" smtClean="0"/>
              <a:pPr/>
              <a:t>30</a:t>
            </a:fld>
            <a:endParaRPr lang="en-GB"/>
          </a:p>
        </p:txBody>
      </p:sp>
      <p:sp>
        <p:nvSpPr>
          <p:cNvPr id="6" name="Title 1">
            <a:extLst>
              <a:ext uri="{FF2B5EF4-FFF2-40B4-BE49-F238E27FC236}">
                <a16:creationId xmlns:a16="http://schemas.microsoft.com/office/drawing/2014/main" id="{144B8B9A-C108-3CFE-9BE0-08EC33E7E0B6}"/>
              </a:ext>
            </a:extLst>
          </p:cNvPr>
          <p:cNvSpPr>
            <a:spLocks noGrp="1"/>
          </p:cNvSpPr>
          <p:nvPr>
            <p:ph type="title"/>
          </p:nvPr>
        </p:nvSpPr>
        <p:spPr>
          <a:xfrm>
            <a:off x="1805375" y="2766218"/>
            <a:ext cx="8581250" cy="1325563"/>
          </a:xfrm>
        </p:spPr>
        <p:txBody>
          <a:bodyPr lIns="91440" tIns="45720" rIns="91440" bIns="45720" anchor="ctr"/>
          <a:lstStyle/>
          <a:p>
            <a:pPr algn="ctr"/>
            <a:r>
              <a:rPr lang="en-US" sz="5400">
                <a:cs typeface="Arial"/>
              </a:rPr>
              <a:t>MMR vaccine </a:t>
            </a:r>
            <a:endParaRPr lang="en-US" sz="5400"/>
          </a:p>
        </p:txBody>
      </p:sp>
      <p:sp>
        <p:nvSpPr>
          <p:cNvPr id="4" name="Footer Placeholder 3">
            <a:extLst>
              <a:ext uri="{FF2B5EF4-FFF2-40B4-BE49-F238E27FC236}">
                <a16:creationId xmlns:a16="http://schemas.microsoft.com/office/drawing/2014/main" id="{B37A2452-9AB6-E8CB-9F97-6513744D50B8}"/>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9362145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B35572-24AE-0543-FCA3-DB4147B6E17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326E719-91E2-135D-EEA1-8661E25511EE}"/>
              </a:ext>
            </a:extLst>
          </p:cNvPr>
          <p:cNvSpPr>
            <a:spLocks noGrp="1"/>
          </p:cNvSpPr>
          <p:nvPr>
            <p:ph type="title"/>
          </p:nvPr>
        </p:nvSpPr>
        <p:spPr/>
        <p:txBody>
          <a:bodyPr lIns="91440" tIns="45720" rIns="91440" bIns="45720" anchor="ctr"/>
          <a:lstStyle/>
          <a:p>
            <a:pPr algn="ctr">
              <a:lnSpc>
                <a:spcPct val="107000"/>
              </a:lnSpc>
              <a:spcAft>
                <a:spcPts val="800"/>
              </a:spcAft>
            </a:pPr>
            <a:r>
              <a:rPr lang="en-GB" b="1">
                <a:ea typeface="Calibri"/>
                <a:cs typeface="Times New Roman"/>
              </a:rPr>
              <a:t>Measles, mumps and rubella (MMR) vaccine</a:t>
            </a:r>
            <a:endParaRPr lang="en-GB">
              <a:ea typeface="Calibri"/>
              <a:cs typeface="Times New Roman"/>
            </a:endParaRPr>
          </a:p>
        </p:txBody>
      </p:sp>
      <p:sp>
        <p:nvSpPr>
          <p:cNvPr id="3" name="Content Placeholder 2">
            <a:extLst>
              <a:ext uri="{FF2B5EF4-FFF2-40B4-BE49-F238E27FC236}">
                <a16:creationId xmlns:a16="http://schemas.microsoft.com/office/drawing/2014/main" id="{0A53C608-456A-F750-32F7-93EEA50FA463}"/>
              </a:ext>
            </a:extLst>
          </p:cNvPr>
          <p:cNvSpPr>
            <a:spLocks noGrp="1"/>
          </p:cNvSpPr>
          <p:nvPr>
            <p:ph idx="1"/>
          </p:nvPr>
        </p:nvSpPr>
        <p:spPr>
          <a:xfrm>
            <a:off x="838199" y="2079057"/>
            <a:ext cx="6544377" cy="4097906"/>
          </a:xfrm>
        </p:spPr>
        <p:txBody>
          <a:bodyPr lIns="91440" tIns="45720" rIns="91440" bIns="45720" anchor="t"/>
          <a:lstStyle/>
          <a:p>
            <a:pPr>
              <a:lnSpc>
                <a:spcPct val="107000"/>
              </a:lnSpc>
              <a:spcAft>
                <a:spcPts val="800"/>
              </a:spcAft>
            </a:pPr>
            <a:r>
              <a:rPr lang="en-GB" sz="1800" b="1">
                <a:ea typeface="Calibri"/>
                <a:cs typeface="Times New Roman"/>
              </a:rPr>
              <a:t>Measles, mumps and rubella </a:t>
            </a:r>
            <a:r>
              <a:rPr lang="en-GB" sz="1800">
                <a:ea typeface="Calibri"/>
                <a:cs typeface="Times New Roman"/>
              </a:rPr>
              <a:t>are 3 serious infections.</a:t>
            </a:r>
          </a:p>
          <a:p>
            <a:pPr>
              <a:lnSpc>
                <a:spcPct val="107000"/>
              </a:lnSpc>
              <a:spcAft>
                <a:spcPts val="800"/>
              </a:spcAft>
            </a:pPr>
            <a:r>
              <a:rPr lang="en-GB" sz="1800">
                <a:ea typeface="Calibri"/>
                <a:cs typeface="Times New Roman"/>
              </a:rPr>
              <a:t>They are caused by viruses spread by coughs and sneezes.  </a:t>
            </a:r>
          </a:p>
          <a:p>
            <a:pPr>
              <a:lnSpc>
                <a:spcPct val="107000"/>
              </a:lnSpc>
              <a:spcAft>
                <a:spcPts val="800"/>
              </a:spcAft>
            </a:pPr>
            <a:r>
              <a:rPr lang="en-GB" sz="1800">
                <a:ea typeface="Calibri"/>
                <a:cs typeface="Times New Roman"/>
              </a:rPr>
              <a:t>All 3 infections can have serious complications.</a:t>
            </a:r>
          </a:p>
          <a:p>
            <a:pPr>
              <a:lnSpc>
                <a:spcPct val="107000"/>
              </a:lnSpc>
              <a:spcAft>
                <a:spcPts val="800"/>
              </a:spcAft>
              <a:tabLst>
                <a:tab pos="457200" algn="l"/>
              </a:tabLst>
            </a:pPr>
            <a:r>
              <a:rPr lang="en-GB" sz="1800">
                <a:ea typeface="Calibri"/>
                <a:cs typeface="Times New Roman"/>
              </a:rPr>
              <a:t>Making sure you have had 2 doses of MMR will help protect you and your friends and family.</a:t>
            </a:r>
          </a:p>
          <a:p>
            <a:pPr>
              <a:lnSpc>
                <a:spcPct val="107000"/>
              </a:lnSpc>
              <a:spcAft>
                <a:spcPts val="800"/>
              </a:spcAft>
              <a:tabLst>
                <a:tab pos="457200" algn="l"/>
              </a:tabLst>
            </a:pPr>
            <a:r>
              <a:rPr lang="en-GB" sz="1800" b="1">
                <a:solidFill>
                  <a:srgbClr val="212A73"/>
                </a:solidFill>
                <a:cs typeface="Arial"/>
              </a:rPr>
              <a:t>Children are offered 2 doses of the MMR vaccine before they start primary school. If you’ve missed these, </a:t>
            </a:r>
            <a:r>
              <a:rPr lang="en-GB" sz="1800" b="1">
                <a:solidFill>
                  <a:srgbClr val="FF0000"/>
                </a:solidFill>
                <a:cs typeface="Arial"/>
              </a:rPr>
              <a:t>it’s not too late!</a:t>
            </a:r>
            <a:r>
              <a:rPr lang="en-GB" sz="1800" b="1">
                <a:solidFill>
                  <a:srgbClr val="212A73"/>
                </a:solidFill>
                <a:cs typeface="Arial"/>
              </a:rPr>
              <a:t> </a:t>
            </a:r>
            <a:endParaRPr lang="en-US" sz="1800" b="1">
              <a:cs typeface="Arial"/>
            </a:endParaRPr>
          </a:p>
          <a:p>
            <a:pPr>
              <a:lnSpc>
                <a:spcPct val="107000"/>
              </a:lnSpc>
              <a:spcAft>
                <a:spcPts val="800"/>
              </a:spcAft>
              <a:tabLst>
                <a:tab pos="457200" algn="l"/>
              </a:tabLst>
            </a:pPr>
            <a:endParaRPr lang="en-GB" sz="1800">
              <a:ea typeface="Calibri" panose="020F0502020204030204" pitchFamily="34" charset="0"/>
              <a:cs typeface="Times New Roman" panose="02020603050405020304" pitchFamily="18" charset="0"/>
            </a:endParaRPr>
          </a:p>
          <a:p>
            <a:pPr>
              <a:lnSpc>
                <a:spcPct val="107000"/>
              </a:lnSpc>
              <a:spcAft>
                <a:spcPts val="800"/>
              </a:spcAft>
              <a:tabLst>
                <a:tab pos="457200" algn="l"/>
              </a:tabLst>
            </a:pPr>
            <a:endParaRPr lang="en-GB" sz="1800">
              <a:ea typeface="Calibri" panose="020F0502020204030204" pitchFamily="34" charset="0"/>
              <a:cs typeface="Times New Roman" panose="02020603050405020304" pitchFamily="18" charset="0"/>
            </a:endParaRPr>
          </a:p>
          <a:p>
            <a:pPr>
              <a:lnSpc>
                <a:spcPct val="107000"/>
              </a:lnSpc>
              <a:spcAft>
                <a:spcPts val="800"/>
              </a:spcAft>
              <a:tabLst>
                <a:tab pos="457200" algn="l"/>
              </a:tabLst>
            </a:pPr>
            <a:endParaRPr lang="en-GB" sz="1800">
              <a:ea typeface="Calibri" panose="020F0502020204030204" pitchFamily="34" charset="0"/>
              <a:cs typeface="Times New Roman" panose="02020603050405020304" pitchFamily="18" charset="0"/>
            </a:endParaRPr>
          </a:p>
          <a:p>
            <a:pPr>
              <a:lnSpc>
                <a:spcPct val="107000"/>
              </a:lnSpc>
              <a:spcAft>
                <a:spcPts val="800"/>
              </a:spcAft>
              <a:tabLst>
                <a:tab pos="457200" algn="l"/>
              </a:tabLst>
            </a:pPr>
            <a:endParaRPr kumimoji="0" lang="en-GB" sz="1800" b="1" i="0" u="none" strike="noStrike" kern="1200" cap="none" spc="0" normalizeH="0" baseline="0" noProof="0">
              <a:ln>
                <a:noFill/>
              </a:ln>
              <a:solidFill>
                <a:srgbClr val="FF0000"/>
              </a:solidFill>
              <a:effectLst/>
              <a:uLnTx/>
              <a:uFillTx/>
              <a:latin typeface="Arial"/>
              <a:ea typeface="Calibri" panose="020F0502020204030204" pitchFamily="34" charset="0"/>
              <a:cs typeface="Times New Roman"/>
            </a:endParaRPr>
          </a:p>
          <a:p>
            <a:pPr>
              <a:lnSpc>
                <a:spcPct val="107000"/>
              </a:lnSpc>
              <a:spcAft>
                <a:spcPts val="800"/>
              </a:spcAft>
              <a:tabLst>
                <a:tab pos="457200" algn="l"/>
              </a:tabLst>
            </a:pPr>
            <a:endParaRPr lang="en-GB" sz="1600"/>
          </a:p>
        </p:txBody>
      </p:sp>
      <p:sp>
        <p:nvSpPr>
          <p:cNvPr id="8" name="Footer Placeholder 3">
            <a:extLst>
              <a:ext uri="{FF2B5EF4-FFF2-40B4-BE49-F238E27FC236}">
                <a16:creationId xmlns:a16="http://schemas.microsoft.com/office/drawing/2014/main" id="{2EABEAD0-49A1-54B5-9276-FBE33F73D6D6}"/>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a:extLst>
              <a:ext uri="{FF2B5EF4-FFF2-40B4-BE49-F238E27FC236}">
                <a16:creationId xmlns:a16="http://schemas.microsoft.com/office/drawing/2014/main" id="{3EECC63F-CEDD-05AB-098B-6EB9ABFF7684}"/>
              </a:ext>
            </a:extLst>
          </p:cNvPr>
          <p:cNvSpPr>
            <a:spLocks noGrp="1"/>
          </p:cNvSpPr>
          <p:nvPr>
            <p:ph type="sldNum" sz="quarter" idx="12"/>
          </p:nvPr>
        </p:nvSpPr>
        <p:spPr/>
        <p:txBody>
          <a:bodyPr/>
          <a:lstStyle/>
          <a:p>
            <a:fld id="{561D0CCE-8DCC-44DC-A653-AE62B1D84A52}" type="slidenum">
              <a:rPr lang="en-GB" smtClean="0"/>
              <a:pPr/>
              <a:t>31</a:t>
            </a:fld>
            <a:endParaRPr lang="en-GB"/>
          </a:p>
        </p:txBody>
      </p:sp>
      <p:pic>
        <p:nvPicPr>
          <p:cNvPr id="7" name="Picture 6">
            <a:extLst>
              <a:ext uri="{FF2B5EF4-FFF2-40B4-BE49-F238E27FC236}">
                <a16:creationId xmlns:a16="http://schemas.microsoft.com/office/drawing/2014/main" id="{199A0DD4-426C-540E-6D52-631318645FFF}"/>
              </a:ext>
            </a:extLst>
          </p:cNvPr>
          <p:cNvPicPr/>
          <p:nvPr/>
        </p:nvPicPr>
        <p:blipFill>
          <a:blip r:embed="rId3" cstate="screen">
            <a:extLst>
              <a:ext uri="{28A0092B-C50C-407E-A947-70E740481C1C}">
                <a14:useLocalDpi xmlns:a14="http://schemas.microsoft.com/office/drawing/2010/main"/>
              </a:ext>
            </a:extLst>
          </a:blip>
          <a:srcRect r="7539"/>
          <a:stretch/>
        </p:blipFill>
        <p:spPr>
          <a:xfrm>
            <a:off x="8153400" y="1313624"/>
            <a:ext cx="2242805" cy="4230751"/>
          </a:xfrm>
          <a:prstGeom prst="rect">
            <a:avLst/>
          </a:prstGeom>
        </p:spPr>
      </p:pic>
    </p:spTree>
    <p:extLst>
      <p:ext uri="{BB962C8B-B14F-4D97-AF65-F5344CB8AC3E}">
        <p14:creationId xmlns:p14="http://schemas.microsoft.com/office/powerpoint/2010/main" val="13995642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2B259C-7E3C-E591-B708-36AB2A6AD5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3472DC-A658-3F9A-9A71-AE015BDB984F}"/>
              </a:ext>
            </a:extLst>
          </p:cNvPr>
          <p:cNvSpPr>
            <a:spLocks noGrp="1"/>
          </p:cNvSpPr>
          <p:nvPr>
            <p:ph type="title"/>
          </p:nvPr>
        </p:nvSpPr>
        <p:spPr/>
        <p:txBody>
          <a:bodyPr lIns="91440" tIns="45720" rIns="91440" bIns="45720" anchor="ctr"/>
          <a:lstStyle/>
          <a:p>
            <a:pPr algn="ctr">
              <a:lnSpc>
                <a:spcPct val="107000"/>
              </a:lnSpc>
              <a:spcAft>
                <a:spcPts val="800"/>
              </a:spcAft>
            </a:pPr>
            <a:r>
              <a:rPr lang="en-GB" sz="3800" b="1">
                <a:ea typeface="Calibri"/>
                <a:cs typeface="Times New Roman"/>
              </a:rPr>
              <a:t>Measles, mumps and rubella (MMR) vaccine</a:t>
            </a:r>
            <a:endParaRPr lang="en-GB" sz="3800">
              <a:ea typeface="Calibri"/>
              <a:cs typeface="Times New Roman"/>
            </a:endParaRPr>
          </a:p>
        </p:txBody>
      </p:sp>
      <p:sp>
        <p:nvSpPr>
          <p:cNvPr id="3" name="Content Placeholder 2">
            <a:extLst>
              <a:ext uri="{FF2B5EF4-FFF2-40B4-BE49-F238E27FC236}">
                <a16:creationId xmlns:a16="http://schemas.microsoft.com/office/drawing/2014/main" id="{FC04678D-8FD7-FE66-F4EE-779520E66C68}"/>
              </a:ext>
            </a:extLst>
          </p:cNvPr>
          <p:cNvSpPr>
            <a:spLocks noGrp="1"/>
          </p:cNvSpPr>
          <p:nvPr>
            <p:ph idx="1"/>
          </p:nvPr>
        </p:nvSpPr>
        <p:spPr/>
        <p:txBody>
          <a:bodyPr lIns="91440" tIns="45720" rIns="91440" bIns="45720" anchor="t"/>
          <a:lstStyle/>
          <a:p>
            <a:pPr>
              <a:lnSpc>
                <a:spcPct val="100000"/>
              </a:lnSpc>
              <a:spcAft>
                <a:spcPts val="800"/>
              </a:spcAft>
              <a:tabLst>
                <a:tab pos="457200" algn="l"/>
              </a:tabLst>
            </a:pPr>
            <a:r>
              <a:rPr lang="en-GB" sz="1800" b="1">
                <a:ea typeface="Calibri"/>
                <a:cs typeface="Times New Roman"/>
              </a:rPr>
              <a:t>Measles</a:t>
            </a:r>
            <a:br>
              <a:rPr lang="en-GB" sz="1800" b="1">
                <a:ea typeface="Calibri"/>
                <a:cs typeface="Times New Roman"/>
              </a:rPr>
            </a:br>
            <a:r>
              <a:rPr lang="en-GB" sz="1800">
                <a:ea typeface="Calibri"/>
                <a:cs typeface="Times New Roman"/>
              </a:rPr>
              <a:t>-</a:t>
            </a:r>
            <a:r>
              <a:rPr lang="en-GB" sz="1800" b="1">
                <a:ea typeface="Calibri"/>
                <a:cs typeface="Times New Roman"/>
              </a:rPr>
              <a:t> </a:t>
            </a:r>
            <a:r>
              <a:rPr lang="en-GB" sz="1800">
                <a:ea typeface="Calibri"/>
                <a:cs typeface="Times New Roman"/>
              </a:rPr>
              <a:t>Almost everyone infected will get a high fever, a rash and be very unwell.</a:t>
            </a:r>
            <a:br>
              <a:rPr lang="en-GB" sz="1800">
                <a:ea typeface="Calibri"/>
                <a:cs typeface="Times New Roman"/>
              </a:rPr>
            </a:br>
            <a:r>
              <a:rPr lang="en-GB" sz="1800">
                <a:ea typeface="Calibri"/>
                <a:cs typeface="Times New Roman"/>
              </a:rPr>
              <a:t>- Complications of measles include infection of the lungs, brain and sometimes death.</a:t>
            </a:r>
          </a:p>
          <a:p>
            <a:pPr>
              <a:lnSpc>
                <a:spcPct val="100000"/>
              </a:lnSpc>
              <a:spcAft>
                <a:spcPts val="800"/>
              </a:spcAft>
              <a:tabLst>
                <a:tab pos="457200" algn="l"/>
              </a:tabLst>
            </a:pPr>
            <a:r>
              <a:rPr lang="en-GB" sz="1800" b="1">
                <a:ea typeface="Calibri"/>
                <a:cs typeface="Times New Roman"/>
              </a:rPr>
              <a:t>Mumps</a:t>
            </a:r>
            <a:br>
              <a:rPr lang="en-GB" sz="1800" b="1">
                <a:ea typeface="Calibri"/>
                <a:cs typeface="Times New Roman"/>
              </a:rPr>
            </a:br>
            <a:r>
              <a:rPr lang="en-GB" sz="1800">
                <a:ea typeface="Calibri"/>
                <a:cs typeface="Times New Roman"/>
              </a:rPr>
              <a:t>-</a:t>
            </a:r>
            <a:r>
              <a:rPr lang="en-GB" sz="1800" b="1">
                <a:ea typeface="Calibri"/>
                <a:cs typeface="Times New Roman"/>
              </a:rPr>
              <a:t> </a:t>
            </a:r>
            <a:r>
              <a:rPr lang="en-GB" sz="1800">
                <a:ea typeface="Calibri"/>
                <a:cs typeface="Times New Roman"/>
              </a:rPr>
              <a:t>Causes painful, swollen glands in the face, neck, jaw, a high fever and headache. Complications can include infection of the brain and brain covering.</a:t>
            </a:r>
            <a:br>
              <a:rPr lang="en-GB" sz="1800">
                <a:ea typeface="Calibri"/>
                <a:cs typeface="Times New Roman"/>
              </a:rPr>
            </a:br>
            <a:r>
              <a:rPr lang="en-GB" sz="1800">
                <a:ea typeface="Calibri"/>
                <a:cs typeface="Times New Roman"/>
              </a:rPr>
              <a:t>- It can also cause painful swelling of the ovaries in women and the testicles in males.</a:t>
            </a:r>
            <a:br>
              <a:rPr lang="en-GB" sz="1800">
                <a:ea typeface="Calibri"/>
                <a:cs typeface="Times New Roman"/>
              </a:rPr>
            </a:br>
            <a:r>
              <a:rPr lang="en-GB" sz="1800">
                <a:ea typeface="Calibri"/>
                <a:cs typeface="Times New Roman"/>
              </a:rPr>
              <a:t>- Mumps can sometimes cause death.</a:t>
            </a:r>
          </a:p>
          <a:p>
            <a:pPr>
              <a:lnSpc>
                <a:spcPct val="100000"/>
              </a:lnSpc>
              <a:spcAft>
                <a:spcPts val="800"/>
              </a:spcAft>
              <a:tabLst>
                <a:tab pos="457200" algn="l"/>
              </a:tabLst>
            </a:pPr>
            <a:r>
              <a:rPr lang="en-GB" sz="1800" b="1">
                <a:ea typeface="Calibri"/>
                <a:cs typeface="Times New Roman"/>
              </a:rPr>
              <a:t>Rubella</a:t>
            </a:r>
            <a:r>
              <a:rPr lang="en-GB" sz="1800">
                <a:ea typeface="Calibri"/>
                <a:cs typeface="Times New Roman"/>
              </a:rPr>
              <a:t> (also known as German measles).</a:t>
            </a:r>
            <a:br>
              <a:rPr lang="en-GB" sz="1800">
                <a:ea typeface="Calibri"/>
                <a:cs typeface="Times New Roman"/>
              </a:rPr>
            </a:br>
            <a:r>
              <a:rPr lang="en-GB" sz="1800">
                <a:ea typeface="Calibri"/>
                <a:cs typeface="Times New Roman"/>
              </a:rPr>
              <a:t>- Symptoms are usually mild.</a:t>
            </a:r>
            <a:br>
              <a:rPr lang="en-GB" sz="1800">
                <a:ea typeface="Calibri"/>
                <a:cs typeface="Times New Roman"/>
              </a:rPr>
            </a:br>
            <a:r>
              <a:rPr lang="en-GB" sz="1800">
                <a:ea typeface="Calibri"/>
                <a:cs typeface="Times New Roman"/>
              </a:rPr>
              <a:t>- Catching rubella while pregnant can be very serious for unborn babies. It can cause miscarriage and damage to the baby’s sight, hearing, heart and brain</a:t>
            </a:r>
            <a:r>
              <a:rPr lang="en-GB" sz="1800">
                <a:latin typeface="Calibri"/>
                <a:ea typeface="Calibri"/>
                <a:cs typeface="Times New Roman"/>
              </a:rPr>
              <a:t>.</a:t>
            </a:r>
            <a:r>
              <a:rPr lang="en-GB" sz="1800">
                <a:latin typeface="+mj-lt"/>
                <a:ea typeface="Calibri"/>
                <a:cs typeface="Times New Roman"/>
              </a:rPr>
              <a:t> </a:t>
            </a:r>
            <a:endParaRPr lang="en-GB" sz="1800"/>
          </a:p>
        </p:txBody>
      </p:sp>
      <p:sp>
        <p:nvSpPr>
          <p:cNvPr id="8" name="Footer Placeholder 3">
            <a:extLst>
              <a:ext uri="{FF2B5EF4-FFF2-40B4-BE49-F238E27FC236}">
                <a16:creationId xmlns:a16="http://schemas.microsoft.com/office/drawing/2014/main" id="{A32A1FB3-4CE9-326F-28A1-761FE89BD055}"/>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a:extLst>
              <a:ext uri="{FF2B5EF4-FFF2-40B4-BE49-F238E27FC236}">
                <a16:creationId xmlns:a16="http://schemas.microsoft.com/office/drawing/2014/main" id="{2EA101A5-1DB3-48B7-0350-72EE4526E1A5}"/>
              </a:ext>
            </a:extLst>
          </p:cNvPr>
          <p:cNvSpPr>
            <a:spLocks noGrp="1"/>
          </p:cNvSpPr>
          <p:nvPr>
            <p:ph type="sldNum" sz="quarter" idx="12"/>
          </p:nvPr>
        </p:nvSpPr>
        <p:spPr/>
        <p:txBody>
          <a:bodyPr/>
          <a:lstStyle/>
          <a:p>
            <a:fld id="{561D0CCE-8DCC-44DC-A653-AE62B1D84A52}" type="slidenum">
              <a:rPr lang="en-GB" smtClean="0"/>
              <a:pPr/>
              <a:t>32</a:t>
            </a:fld>
            <a:endParaRPr lang="en-GB"/>
          </a:p>
        </p:txBody>
      </p:sp>
    </p:spTree>
    <p:extLst>
      <p:ext uri="{BB962C8B-B14F-4D97-AF65-F5344CB8AC3E}">
        <p14:creationId xmlns:p14="http://schemas.microsoft.com/office/powerpoint/2010/main" val="19079896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lnSpc>
                <a:spcPct val="107000"/>
              </a:lnSpc>
              <a:spcAft>
                <a:spcPts val="800"/>
              </a:spcAft>
            </a:pPr>
            <a:r>
              <a:rPr lang="en-GB" b="1">
                <a:ea typeface="Calibri" panose="020F0502020204030204" pitchFamily="34" charset="0"/>
                <a:cs typeface="Times New Roman" panose="02020603050405020304" pitchFamily="18" charset="0"/>
              </a:rPr>
              <a:t>Measles in Wales</a:t>
            </a:r>
            <a:endParaRPr lang="en-GB">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1" y="1825625"/>
            <a:ext cx="5886450" cy="4351338"/>
          </a:xfrm>
        </p:spPr>
        <p:txBody>
          <a:bodyPr lIns="91440" tIns="45720" rIns="91440" bIns="45720" anchor="t"/>
          <a:lstStyle/>
          <a:p>
            <a:pPr marL="342900" lvl="0" indent="-342900">
              <a:lnSpc>
                <a:spcPct val="107000"/>
              </a:lnSpc>
              <a:spcAft>
                <a:spcPts val="800"/>
              </a:spcAft>
              <a:tabLst>
                <a:tab pos="457200" algn="l"/>
              </a:tabLst>
            </a:pPr>
            <a:r>
              <a:rPr lang="en-GB" sz="1800" b="1">
                <a:ea typeface="Calibri"/>
                <a:cs typeface="Times New Roman"/>
              </a:rPr>
              <a:t>Measles</a:t>
            </a:r>
            <a:r>
              <a:rPr lang="en-GB" sz="1800">
                <a:ea typeface="Calibri"/>
                <a:cs typeface="Times New Roman"/>
              </a:rPr>
              <a:t> is one of the world’s most contagious diseases.</a:t>
            </a:r>
          </a:p>
          <a:p>
            <a:pPr marL="342900" lvl="0" indent="-342900">
              <a:lnSpc>
                <a:spcPct val="100000"/>
              </a:lnSpc>
              <a:spcAft>
                <a:spcPts val="800"/>
              </a:spcAft>
              <a:tabLst>
                <a:tab pos="457200" algn="l"/>
              </a:tabLst>
            </a:pPr>
            <a:r>
              <a:rPr lang="en-GB" sz="1800">
                <a:ea typeface="Calibri"/>
                <a:cs typeface="Times New Roman"/>
              </a:rPr>
              <a:t>It is spread by coughing and sneezing, close personal contact or direct contact with infected nasal or throat secretions.</a:t>
            </a:r>
          </a:p>
          <a:p>
            <a:pPr marL="342900" lvl="0" indent="-342900">
              <a:lnSpc>
                <a:spcPct val="100000"/>
              </a:lnSpc>
              <a:spcAft>
                <a:spcPts val="800"/>
              </a:spcAft>
              <a:tabLst>
                <a:tab pos="457200" algn="l"/>
              </a:tabLst>
            </a:pPr>
            <a:r>
              <a:rPr lang="en-GB" sz="1800">
                <a:ea typeface="Calibri"/>
                <a:cs typeface="Times New Roman"/>
              </a:rPr>
              <a:t>It can be a very serious disease and can cause severe and life-threatening complications.</a:t>
            </a:r>
          </a:p>
          <a:p>
            <a:pPr marL="342900" lvl="0" indent="-342900">
              <a:lnSpc>
                <a:spcPct val="100000"/>
              </a:lnSpc>
              <a:spcAft>
                <a:spcPts val="800"/>
              </a:spcAft>
              <a:tabLst>
                <a:tab pos="457200" algn="l"/>
              </a:tabLst>
            </a:pPr>
            <a:r>
              <a:rPr lang="en-GB" sz="1800" b="1">
                <a:ea typeface="Calibri"/>
                <a:cs typeface="Times New Roman"/>
              </a:rPr>
              <a:t>Before measles vaccination started in the UK, around 100 children died in England and Wales every year.</a:t>
            </a:r>
          </a:p>
          <a:p>
            <a:pPr marL="342900" lvl="0" indent="-342900">
              <a:lnSpc>
                <a:spcPct val="100000"/>
              </a:lnSpc>
              <a:spcAft>
                <a:spcPts val="800"/>
              </a:spcAft>
              <a:tabLst>
                <a:tab pos="457200" algn="l"/>
              </a:tabLst>
            </a:pPr>
            <a:r>
              <a:rPr lang="en-GB" sz="1800">
                <a:ea typeface="Calibri"/>
                <a:cs typeface="Times New Roman"/>
              </a:rPr>
              <a:t>There is no cure for measles.</a:t>
            </a:r>
          </a:p>
        </p:txBody>
      </p:sp>
      <p:sp>
        <p:nvSpPr>
          <p:cNvPr id="10" name="Footer Placeholder 3">
            <a:extLst>
              <a:ext uri="{FF2B5EF4-FFF2-40B4-BE49-F238E27FC236}">
                <a16:creationId xmlns:a16="http://schemas.microsoft.com/office/drawing/2014/main" id="{10D1053C-1B5B-9D8C-8360-962FDEAC5E21}"/>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33</a:t>
            </a:fld>
            <a:endParaRPr lang="en-GB"/>
          </a:p>
        </p:txBody>
      </p:sp>
      <p:pic>
        <p:nvPicPr>
          <p:cNvPr id="8" name="Picture 7">
            <a:extLst>
              <a:ext uri="{FF2B5EF4-FFF2-40B4-BE49-F238E27FC236}">
                <a16:creationId xmlns:a16="http://schemas.microsoft.com/office/drawing/2014/main" id="{5603FFBA-5BB0-876B-9413-F5A365BC77CD}"/>
              </a:ext>
            </a:extLst>
          </p:cNvPr>
          <p:cNvPicPr>
            <a:picLocks noChangeAspect="1"/>
          </p:cNvPicPr>
          <p:nvPr/>
        </p:nvPicPr>
        <p:blipFill>
          <a:blip r:embed="rId3"/>
          <a:stretch>
            <a:fillRect/>
          </a:stretch>
        </p:blipFill>
        <p:spPr>
          <a:xfrm>
            <a:off x="6724651" y="1825625"/>
            <a:ext cx="4906645" cy="2741542"/>
          </a:xfrm>
          <a:prstGeom prst="rect">
            <a:avLst/>
          </a:prstGeom>
        </p:spPr>
      </p:pic>
      <p:sp>
        <p:nvSpPr>
          <p:cNvPr id="9" name="TextBox 8">
            <a:extLst>
              <a:ext uri="{FF2B5EF4-FFF2-40B4-BE49-F238E27FC236}">
                <a16:creationId xmlns:a16="http://schemas.microsoft.com/office/drawing/2014/main" id="{E65C3A54-7D0E-005D-7ED3-8FF4577952BE}"/>
              </a:ext>
            </a:extLst>
          </p:cNvPr>
          <p:cNvSpPr txBox="1"/>
          <p:nvPr/>
        </p:nvSpPr>
        <p:spPr>
          <a:xfrm>
            <a:off x="10117358" y="4567167"/>
            <a:ext cx="1513938" cy="276999"/>
          </a:xfrm>
          <a:prstGeom prst="rect">
            <a:avLst/>
          </a:prstGeom>
          <a:noFill/>
        </p:spPr>
        <p:txBody>
          <a:bodyPr wrap="square" rtlCol="0">
            <a:spAutoFit/>
          </a:bodyPr>
          <a:lstStyle/>
          <a:p>
            <a:r>
              <a:rPr lang="en-GB" sz="1200"/>
              <a:t>Source: BBC News</a:t>
            </a:r>
          </a:p>
        </p:txBody>
      </p:sp>
    </p:spTree>
    <p:extLst>
      <p:ext uri="{BB962C8B-B14F-4D97-AF65-F5344CB8AC3E}">
        <p14:creationId xmlns:p14="http://schemas.microsoft.com/office/powerpoint/2010/main" val="261159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872FB5-2E49-C4D3-6077-D283E74797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91954E0-F288-6377-51CD-5734489A25BB}"/>
              </a:ext>
            </a:extLst>
          </p:cNvPr>
          <p:cNvSpPr>
            <a:spLocks noGrp="1"/>
          </p:cNvSpPr>
          <p:nvPr>
            <p:ph type="title"/>
          </p:nvPr>
        </p:nvSpPr>
        <p:spPr/>
        <p:txBody>
          <a:bodyPr anchor="ctr"/>
          <a:lstStyle/>
          <a:p>
            <a:pPr algn="ctr">
              <a:lnSpc>
                <a:spcPct val="107000"/>
              </a:lnSpc>
              <a:spcAft>
                <a:spcPts val="800"/>
              </a:spcAft>
            </a:pPr>
            <a:r>
              <a:rPr lang="en-GB" b="1">
                <a:ea typeface="Calibri" panose="020F0502020204030204" pitchFamily="34" charset="0"/>
                <a:cs typeface="Times New Roman" panose="02020603050405020304" pitchFamily="18" charset="0"/>
              </a:rPr>
              <a:t>Measles in Wales</a:t>
            </a:r>
            <a:endParaRPr lang="en-GB">
              <a:ea typeface="Calibri" panose="020F0502020204030204" pitchFamily="34"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2E20243F-A7C6-E272-2C25-8FAE6E0EE1FA}"/>
              </a:ext>
            </a:extLst>
          </p:cNvPr>
          <p:cNvSpPr>
            <a:spLocks noGrp="1"/>
          </p:cNvSpPr>
          <p:nvPr>
            <p:ph idx="1"/>
          </p:nvPr>
        </p:nvSpPr>
        <p:spPr/>
        <p:txBody>
          <a:bodyPr/>
          <a:lstStyle/>
          <a:p>
            <a:pPr marL="171450" indent="-171450">
              <a:buFont typeface="Arial"/>
              <a:buChar char="•"/>
            </a:pPr>
            <a:r>
              <a:rPr lang="en-US" sz="1800">
                <a:solidFill>
                  <a:srgbClr val="002060"/>
                </a:solidFill>
                <a:ea typeface="+mn-lt"/>
                <a:cs typeface="+mn-lt"/>
              </a:rPr>
              <a:t>Between November 2012 and July 2013, a large outbreak of measles occurred in Wales. There were </a:t>
            </a:r>
            <a:r>
              <a:rPr lang="en-US" sz="1800" b="1">
                <a:solidFill>
                  <a:srgbClr val="002060"/>
                </a:solidFill>
                <a:ea typeface="+mn-lt"/>
                <a:cs typeface="+mn-lt"/>
              </a:rPr>
              <a:t>447 </a:t>
            </a:r>
            <a:r>
              <a:rPr lang="en-US" sz="1800">
                <a:solidFill>
                  <a:srgbClr val="002060"/>
                </a:solidFill>
                <a:ea typeface="+mn-lt"/>
                <a:cs typeface="+mn-lt"/>
              </a:rPr>
              <a:t>cases of measles confirmed from the Mid and West Wales area, </a:t>
            </a:r>
            <a:r>
              <a:rPr lang="en-US" sz="1800" b="1">
                <a:solidFill>
                  <a:srgbClr val="002060"/>
                </a:solidFill>
                <a:ea typeface="+mn-lt"/>
                <a:cs typeface="+mn-lt"/>
              </a:rPr>
              <a:t>64</a:t>
            </a:r>
            <a:r>
              <a:rPr lang="en-US" sz="1800">
                <a:solidFill>
                  <a:srgbClr val="002060"/>
                </a:solidFill>
                <a:ea typeface="+mn-lt"/>
                <a:cs typeface="+mn-lt"/>
              </a:rPr>
              <a:t> cases were admitted to hospital and there was one death.</a:t>
            </a:r>
          </a:p>
          <a:p>
            <a:pPr marL="171450" indent="-171450">
              <a:buFont typeface="Arial"/>
              <a:buChar char="•"/>
            </a:pPr>
            <a:r>
              <a:rPr lang="en-US" sz="1800">
                <a:solidFill>
                  <a:srgbClr val="002060"/>
                </a:solidFill>
                <a:ea typeface="+mn-lt"/>
                <a:cs typeface="+mn-lt"/>
              </a:rPr>
              <a:t>Since the outbreak in 2012/13, there has been a decrease in the number of cases of measles in Wales.</a:t>
            </a:r>
          </a:p>
          <a:p>
            <a:pPr marL="171450" indent="-171450">
              <a:buFont typeface="Arial"/>
              <a:buChar char="•"/>
            </a:pPr>
            <a:r>
              <a:rPr lang="en-US" sz="1800">
                <a:solidFill>
                  <a:srgbClr val="002060"/>
                </a:solidFill>
                <a:ea typeface="+mn-lt"/>
                <a:cs typeface="+mn-lt"/>
              </a:rPr>
              <a:t>In Wales, there were </a:t>
            </a:r>
            <a:r>
              <a:rPr lang="en-US" sz="1800" b="1">
                <a:solidFill>
                  <a:srgbClr val="002060"/>
                </a:solidFill>
                <a:ea typeface="+mn-lt"/>
                <a:cs typeface="+mn-lt"/>
              </a:rPr>
              <a:t>9 </a:t>
            </a:r>
            <a:r>
              <a:rPr lang="en-US" sz="1800">
                <a:solidFill>
                  <a:srgbClr val="002060"/>
                </a:solidFill>
                <a:ea typeface="+mn-lt"/>
                <a:cs typeface="+mn-lt"/>
              </a:rPr>
              <a:t>confirmed cases of measles in 2023, </a:t>
            </a:r>
            <a:r>
              <a:rPr lang="en-US" sz="1800" b="1">
                <a:solidFill>
                  <a:srgbClr val="002060"/>
                </a:solidFill>
                <a:ea typeface="+mn-lt"/>
                <a:cs typeface="+mn-lt"/>
              </a:rPr>
              <a:t>8</a:t>
            </a:r>
            <a:r>
              <a:rPr lang="en-US" sz="1800">
                <a:solidFill>
                  <a:srgbClr val="002060"/>
                </a:solidFill>
                <a:ea typeface="+mn-lt"/>
                <a:cs typeface="+mn-lt"/>
              </a:rPr>
              <a:t> of which were part of a measles outbreak in Cardiff.</a:t>
            </a:r>
            <a:endParaRPr lang="en-US" sz="1800">
              <a:solidFill>
                <a:srgbClr val="002060"/>
              </a:solidFill>
              <a:cs typeface="Arial"/>
            </a:endParaRPr>
          </a:p>
          <a:p>
            <a:pPr marL="171450" indent="-171450">
              <a:lnSpc>
                <a:spcPct val="107000"/>
              </a:lnSpc>
              <a:spcAft>
                <a:spcPts val="800"/>
              </a:spcAft>
              <a:buFont typeface="Arial"/>
              <a:buChar char="•"/>
            </a:pPr>
            <a:r>
              <a:rPr lang="en-GB" sz="1800">
                <a:solidFill>
                  <a:srgbClr val="002060"/>
                </a:solidFill>
                <a:ea typeface="+mn-lt"/>
                <a:cs typeface="+mn-lt"/>
              </a:rPr>
              <a:t>In 2024, there was a significant rise in measles cases across the UK, with the UKHSA reporting </a:t>
            </a:r>
            <a:r>
              <a:rPr lang="en-GB" sz="1800" b="1">
                <a:solidFill>
                  <a:srgbClr val="002060"/>
                </a:solidFill>
                <a:ea typeface="+mn-lt"/>
                <a:cs typeface="+mn-lt"/>
              </a:rPr>
              <a:t>2,918</a:t>
            </a:r>
            <a:r>
              <a:rPr lang="en-GB" sz="1800">
                <a:solidFill>
                  <a:srgbClr val="002060"/>
                </a:solidFill>
                <a:ea typeface="+mn-lt"/>
                <a:cs typeface="+mn-lt"/>
              </a:rPr>
              <a:t> confirmed cases in England.</a:t>
            </a:r>
          </a:p>
          <a:p>
            <a:pPr marL="171450" indent="-171450">
              <a:lnSpc>
                <a:spcPct val="107000"/>
              </a:lnSpc>
              <a:spcAft>
                <a:spcPts val="800"/>
              </a:spcAft>
              <a:buFont typeface="Arial"/>
              <a:buChar char="•"/>
            </a:pPr>
            <a:r>
              <a:rPr lang="en-US" sz="1800">
                <a:solidFill>
                  <a:srgbClr val="002060"/>
                </a:solidFill>
                <a:ea typeface="+mn-lt"/>
                <a:cs typeface="+mn-lt"/>
              </a:rPr>
              <a:t>In April 2024, an outbreak of measles was declared in South-East Wales, resulting in </a:t>
            </a:r>
            <a:r>
              <a:rPr lang="en-US" sz="1800" b="1">
                <a:solidFill>
                  <a:srgbClr val="002060"/>
                </a:solidFill>
                <a:ea typeface="+mn-lt"/>
                <a:cs typeface="+mn-lt"/>
              </a:rPr>
              <a:t>17 </a:t>
            </a:r>
            <a:r>
              <a:rPr lang="en-US" sz="1800">
                <a:solidFill>
                  <a:srgbClr val="002060"/>
                </a:solidFill>
                <a:ea typeface="+mn-lt"/>
                <a:cs typeface="+mn-lt"/>
              </a:rPr>
              <a:t>confirmed cases in total.</a:t>
            </a:r>
            <a:endParaRPr lang="en-GB" sz="1800"/>
          </a:p>
        </p:txBody>
      </p:sp>
      <p:sp>
        <p:nvSpPr>
          <p:cNvPr id="8" name="Footer Placeholder 3">
            <a:extLst>
              <a:ext uri="{FF2B5EF4-FFF2-40B4-BE49-F238E27FC236}">
                <a16:creationId xmlns:a16="http://schemas.microsoft.com/office/drawing/2014/main" id="{FFD69C26-288E-2332-B837-93646514EFD5}"/>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a:extLst>
              <a:ext uri="{FF2B5EF4-FFF2-40B4-BE49-F238E27FC236}">
                <a16:creationId xmlns:a16="http://schemas.microsoft.com/office/drawing/2014/main" id="{09F34D13-0874-9F8C-28E0-0239532478B1}"/>
              </a:ext>
            </a:extLst>
          </p:cNvPr>
          <p:cNvSpPr>
            <a:spLocks noGrp="1"/>
          </p:cNvSpPr>
          <p:nvPr>
            <p:ph type="sldNum" sz="quarter" idx="12"/>
          </p:nvPr>
        </p:nvSpPr>
        <p:spPr/>
        <p:txBody>
          <a:bodyPr/>
          <a:lstStyle/>
          <a:p>
            <a:fld id="{561D0CCE-8DCC-44DC-A653-AE62B1D84A52}" type="slidenum">
              <a:rPr lang="en-GB" smtClean="0"/>
              <a:pPr/>
              <a:t>34</a:t>
            </a:fld>
            <a:endParaRPr lang="en-GB"/>
          </a:p>
        </p:txBody>
      </p:sp>
    </p:spTree>
    <p:extLst>
      <p:ext uri="{BB962C8B-B14F-4D97-AF65-F5344CB8AC3E}">
        <p14:creationId xmlns:p14="http://schemas.microsoft.com/office/powerpoint/2010/main" val="17819258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9545C8-7FF7-AAB2-E650-6185238FC1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DAA70B-4890-336C-F823-F6BED526F981}"/>
              </a:ext>
            </a:extLst>
          </p:cNvPr>
          <p:cNvSpPr>
            <a:spLocks noGrp="1"/>
          </p:cNvSpPr>
          <p:nvPr>
            <p:ph type="title"/>
          </p:nvPr>
        </p:nvSpPr>
        <p:spPr/>
        <p:txBody>
          <a:bodyPr/>
          <a:lstStyle/>
          <a:p>
            <a:pPr algn="ctr"/>
            <a:r>
              <a:rPr lang="en-US" sz="2800" b="1"/>
              <a:t>Chart showing the rate per 100,000 population and number of confirmed cases of measles in Wales from 1996-2024</a:t>
            </a:r>
            <a:endParaRPr lang="en-US" sz="2800" b="1">
              <a:cs typeface="Arial"/>
            </a:endParaRPr>
          </a:p>
        </p:txBody>
      </p:sp>
      <p:pic>
        <p:nvPicPr>
          <p:cNvPr id="6" name="Content Placeholder 5" descr="A graph of cases and rate per 100, 000&#10;&#10;AI-generated content may be incorrect.">
            <a:extLst>
              <a:ext uri="{FF2B5EF4-FFF2-40B4-BE49-F238E27FC236}">
                <a16:creationId xmlns:a16="http://schemas.microsoft.com/office/drawing/2014/main" id="{1148BE96-F409-3EA4-E1B4-31EE5E6AB8E2}"/>
              </a:ext>
            </a:extLst>
          </p:cNvPr>
          <p:cNvPicPr>
            <a:picLocks noGrp="1" noChangeAspect="1"/>
          </p:cNvPicPr>
          <p:nvPr>
            <p:ph idx="1"/>
          </p:nvPr>
        </p:nvPicPr>
        <p:blipFill>
          <a:blip r:embed="rId3"/>
          <a:stretch>
            <a:fillRect/>
          </a:stretch>
        </p:blipFill>
        <p:spPr>
          <a:xfrm>
            <a:off x="1019439" y="1253331"/>
            <a:ext cx="10153122" cy="4351338"/>
          </a:xfrm>
          <a:prstGeom prst="rect">
            <a:avLst/>
          </a:prstGeom>
        </p:spPr>
      </p:pic>
      <p:sp>
        <p:nvSpPr>
          <p:cNvPr id="8" name="Footer Placeholder 3">
            <a:extLst>
              <a:ext uri="{FF2B5EF4-FFF2-40B4-BE49-F238E27FC236}">
                <a16:creationId xmlns:a16="http://schemas.microsoft.com/office/drawing/2014/main" id="{1CFD1562-CCFE-8806-48CF-97FB589E470A}"/>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a:extLst>
              <a:ext uri="{FF2B5EF4-FFF2-40B4-BE49-F238E27FC236}">
                <a16:creationId xmlns:a16="http://schemas.microsoft.com/office/drawing/2014/main" id="{5A694369-2D78-BCA6-B4B1-4E6CF190E90C}"/>
              </a:ext>
            </a:extLst>
          </p:cNvPr>
          <p:cNvSpPr>
            <a:spLocks noGrp="1"/>
          </p:cNvSpPr>
          <p:nvPr>
            <p:ph type="sldNum" sz="quarter" idx="12"/>
          </p:nvPr>
        </p:nvSpPr>
        <p:spPr/>
        <p:txBody>
          <a:bodyPr/>
          <a:lstStyle/>
          <a:p>
            <a:fld id="{561D0CCE-8DCC-44DC-A653-AE62B1D84A52}" type="slidenum">
              <a:rPr lang="en-GB" smtClean="0"/>
              <a:pPr/>
              <a:t>35</a:t>
            </a:fld>
            <a:endParaRPr lang="en-GB"/>
          </a:p>
        </p:txBody>
      </p:sp>
      <p:sp>
        <p:nvSpPr>
          <p:cNvPr id="10" name="TextBox 9">
            <a:extLst>
              <a:ext uri="{FF2B5EF4-FFF2-40B4-BE49-F238E27FC236}">
                <a16:creationId xmlns:a16="http://schemas.microsoft.com/office/drawing/2014/main" id="{B7C65B2E-8589-7013-CC6F-C73EEA0085FB}"/>
              </a:ext>
            </a:extLst>
          </p:cNvPr>
          <p:cNvSpPr txBox="1"/>
          <p:nvPr/>
        </p:nvSpPr>
        <p:spPr>
          <a:xfrm>
            <a:off x="2739190" y="5672732"/>
            <a:ext cx="671361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hlinkClick r:id="rId4"/>
              </a:rPr>
              <a:t>Measles surveillance and epidemiology - Public Health Wales</a:t>
            </a:r>
            <a:endParaRPr lang="en-US" sz="1400">
              <a:cs typeface="Arial"/>
            </a:endParaRPr>
          </a:p>
        </p:txBody>
      </p:sp>
    </p:spTree>
    <p:extLst>
      <p:ext uri="{BB962C8B-B14F-4D97-AF65-F5344CB8AC3E}">
        <p14:creationId xmlns:p14="http://schemas.microsoft.com/office/powerpoint/2010/main" val="10929315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lnSpc>
                <a:spcPct val="107000"/>
              </a:lnSpc>
              <a:spcAft>
                <a:spcPts val="800"/>
              </a:spcAft>
            </a:pPr>
            <a:r>
              <a:rPr lang="en-GB" b="1">
                <a:ea typeface="Calibri" panose="020F0502020204030204" pitchFamily="34" charset="0"/>
                <a:cs typeface="Times New Roman" panose="02020603050405020304" pitchFamily="18" charset="0"/>
              </a:rPr>
              <a:t>Measles in Europe</a:t>
            </a:r>
            <a:endParaRPr lang="en-GB">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825625"/>
            <a:ext cx="4553952" cy="4351338"/>
          </a:xfrm>
        </p:spPr>
        <p:txBody>
          <a:bodyPr lIns="91440" tIns="45720" rIns="91440" bIns="45720" anchor="t"/>
          <a:lstStyle/>
          <a:p>
            <a:pPr>
              <a:lnSpc>
                <a:spcPct val="107000"/>
              </a:lnSpc>
              <a:spcAft>
                <a:spcPts val="800"/>
              </a:spcAft>
              <a:tabLst>
                <a:tab pos="457200" algn="l"/>
              </a:tabLst>
            </a:pPr>
            <a:r>
              <a:rPr lang="en-GB" sz="1800">
                <a:solidFill>
                  <a:srgbClr val="002060"/>
                </a:solidFill>
                <a:ea typeface="Calibri"/>
                <a:cs typeface="Times New Roman"/>
              </a:rPr>
              <a:t>There has been a rise in cases of measles across Europe since 2023.</a:t>
            </a:r>
            <a:endParaRPr lang="en-US" sz="1800">
              <a:cs typeface="Arial"/>
            </a:endParaRPr>
          </a:p>
          <a:p>
            <a:pPr>
              <a:lnSpc>
                <a:spcPct val="107000"/>
              </a:lnSpc>
              <a:spcAft>
                <a:spcPts val="800"/>
              </a:spcAft>
              <a:tabLst>
                <a:tab pos="457200" algn="l"/>
              </a:tabLst>
            </a:pPr>
            <a:r>
              <a:rPr lang="en-GB" sz="1800">
                <a:solidFill>
                  <a:srgbClr val="002060"/>
                </a:solidFill>
                <a:ea typeface="Calibri"/>
                <a:cs typeface="Arial"/>
              </a:rPr>
              <a:t>From 1 August 2024 to 31 July 2025, 30 EU/EEA Member States reported a total of </a:t>
            </a:r>
            <a:r>
              <a:rPr lang="en-GB" sz="1800" b="1">
                <a:solidFill>
                  <a:srgbClr val="002060"/>
                </a:solidFill>
                <a:ea typeface="Calibri"/>
                <a:cs typeface="Arial"/>
              </a:rPr>
              <a:t>11,943 </a:t>
            </a:r>
            <a:r>
              <a:rPr lang="en-GB" sz="1800">
                <a:solidFill>
                  <a:srgbClr val="002060"/>
                </a:solidFill>
                <a:ea typeface="Calibri"/>
                <a:cs typeface="Arial"/>
              </a:rPr>
              <a:t>cases of measles.</a:t>
            </a:r>
            <a:endParaRPr lang="en-GB" sz="1800">
              <a:solidFill>
                <a:srgbClr val="002060"/>
              </a:solidFill>
              <a:ea typeface="Calibri" panose="020F0502020204030204" pitchFamily="34" charset="0"/>
              <a:cs typeface="Arial"/>
            </a:endParaRPr>
          </a:p>
          <a:p>
            <a:pPr>
              <a:lnSpc>
                <a:spcPct val="107000"/>
              </a:lnSpc>
              <a:spcAft>
                <a:spcPts val="800"/>
              </a:spcAft>
              <a:tabLst>
                <a:tab pos="457200" algn="l"/>
              </a:tabLst>
            </a:pPr>
            <a:r>
              <a:rPr lang="en-GB" sz="1800">
                <a:solidFill>
                  <a:srgbClr val="002060"/>
                </a:solidFill>
                <a:ea typeface="Calibri"/>
                <a:cs typeface="Times New Roman"/>
              </a:rPr>
              <a:t>Across the world 107,500 people died from measles in 2023, mostly children under the age of five years.</a:t>
            </a:r>
          </a:p>
          <a:p>
            <a:pPr lvl="0">
              <a:lnSpc>
                <a:spcPct val="107000"/>
              </a:lnSpc>
              <a:spcAft>
                <a:spcPts val="800"/>
              </a:spcAft>
              <a:tabLst>
                <a:tab pos="457200" algn="l"/>
              </a:tabLst>
            </a:pPr>
            <a:r>
              <a:rPr lang="en-GB" sz="1800">
                <a:solidFill>
                  <a:srgbClr val="002060"/>
                </a:solidFill>
                <a:ea typeface="Calibri"/>
                <a:cs typeface="Times New Roman"/>
              </a:rPr>
              <a:t>Making sure you have </a:t>
            </a:r>
            <a:r>
              <a:rPr lang="en-GB" sz="1800" b="1">
                <a:solidFill>
                  <a:srgbClr val="002060"/>
                </a:solidFill>
                <a:ea typeface="Calibri"/>
                <a:cs typeface="Times New Roman"/>
              </a:rPr>
              <a:t>had two doses of the MMR vaccine </a:t>
            </a:r>
            <a:r>
              <a:rPr lang="en-GB" sz="1800">
                <a:solidFill>
                  <a:srgbClr val="002060"/>
                </a:solidFill>
                <a:ea typeface="Calibri"/>
                <a:cs typeface="Times New Roman"/>
              </a:rPr>
              <a:t>will protect you and those around you.</a:t>
            </a:r>
          </a:p>
        </p:txBody>
      </p:sp>
      <p:sp>
        <p:nvSpPr>
          <p:cNvPr id="8" name="Footer Placeholder 3">
            <a:extLst>
              <a:ext uri="{FF2B5EF4-FFF2-40B4-BE49-F238E27FC236}">
                <a16:creationId xmlns:a16="http://schemas.microsoft.com/office/drawing/2014/main" id="{E4731AD3-7386-C3A2-B11C-32D173BB5D84}"/>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36</a:t>
            </a:fld>
            <a:endParaRPr lang="en-GB"/>
          </a:p>
        </p:txBody>
      </p:sp>
      <p:pic>
        <p:nvPicPr>
          <p:cNvPr id="7" name="Picture 6" descr="A green line graph with numbers&#10;&#10;AI-generated content may be incorrect.">
            <a:extLst>
              <a:ext uri="{FF2B5EF4-FFF2-40B4-BE49-F238E27FC236}">
                <a16:creationId xmlns:a16="http://schemas.microsoft.com/office/drawing/2014/main" id="{B85B8A51-6D45-E15A-70DD-A3600D6272C2}"/>
              </a:ext>
            </a:extLst>
          </p:cNvPr>
          <p:cNvPicPr>
            <a:picLocks noChangeAspect="1"/>
          </p:cNvPicPr>
          <p:nvPr/>
        </p:nvPicPr>
        <p:blipFill>
          <a:blip r:embed="rId3"/>
          <a:stretch>
            <a:fillRect/>
          </a:stretch>
        </p:blipFill>
        <p:spPr>
          <a:xfrm>
            <a:off x="5392152" y="1487686"/>
            <a:ext cx="6132095" cy="4381500"/>
          </a:xfrm>
          <a:prstGeom prst="rect">
            <a:avLst/>
          </a:prstGeom>
        </p:spPr>
      </p:pic>
      <p:sp>
        <p:nvSpPr>
          <p:cNvPr id="9" name="TextBox 8">
            <a:extLst>
              <a:ext uri="{FF2B5EF4-FFF2-40B4-BE49-F238E27FC236}">
                <a16:creationId xmlns:a16="http://schemas.microsoft.com/office/drawing/2014/main" id="{C8EF9B9A-D362-197B-BFEC-2D8B57AF3DB0}"/>
              </a:ext>
            </a:extLst>
          </p:cNvPr>
          <p:cNvSpPr txBox="1"/>
          <p:nvPr/>
        </p:nvSpPr>
        <p:spPr>
          <a:xfrm>
            <a:off x="6288756" y="1690688"/>
            <a:ext cx="3900237"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333333"/>
                </a:solidFill>
                <a:latin typeface="Roboto"/>
                <a:ea typeface="Roboto"/>
                <a:cs typeface="Roboto"/>
              </a:rPr>
              <a:t>Number of measles cases by month and year, EU/EEA, 1 January 2013 to 31 July 2025</a:t>
            </a:r>
          </a:p>
        </p:txBody>
      </p:sp>
      <p:sp>
        <p:nvSpPr>
          <p:cNvPr id="11" name="TextBox 10">
            <a:extLst>
              <a:ext uri="{FF2B5EF4-FFF2-40B4-BE49-F238E27FC236}">
                <a16:creationId xmlns:a16="http://schemas.microsoft.com/office/drawing/2014/main" id="{858AC048-2910-B7ED-7859-CC20F61736AE}"/>
              </a:ext>
            </a:extLst>
          </p:cNvPr>
          <p:cNvSpPr txBox="1"/>
          <p:nvPr/>
        </p:nvSpPr>
        <p:spPr>
          <a:xfrm>
            <a:off x="6962775" y="5869186"/>
            <a:ext cx="40386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hlinkClick r:id="rId4"/>
              </a:rPr>
              <a:t>https://measles-rubella-monthly.ecdc.europa.eu/</a:t>
            </a:r>
            <a:endParaRPr lang="en-US" sz="1400"/>
          </a:p>
        </p:txBody>
      </p:sp>
    </p:spTree>
    <p:extLst>
      <p:ext uri="{BB962C8B-B14F-4D97-AF65-F5344CB8AC3E}">
        <p14:creationId xmlns:p14="http://schemas.microsoft.com/office/powerpoint/2010/main" val="36886826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lnSpc>
                <a:spcPct val="107000"/>
              </a:lnSpc>
              <a:spcAft>
                <a:spcPts val="800"/>
              </a:spcAft>
            </a:pPr>
            <a:r>
              <a:rPr lang="en-GB" b="1">
                <a:latin typeface="+mn-lt"/>
                <a:ea typeface="Calibri" panose="020F0502020204030204" pitchFamily="34" charset="0"/>
                <a:cs typeface="Times New Roman" panose="02020603050405020304" pitchFamily="18" charset="0"/>
              </a:rPr>
              <a:t>What do you need to do?</a:t>
            </a:r>
            <a:endParaRPr lang="en-GB">
              <a:latin typeface="+mn-lt"/>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1" y="1825625"/>
            <a:ext cx="6324600" cy="4351338"/>
          </a:xfrm>
        </p:spPr>
        <p:txBody>
          <a:bodyPr lIns="91440" tIns="45720" rIns="91440" bIns="45720" anchor="t"/>
          <a:lstStyle/>
          <a:p>
            <a:pPr marL="0" indent="0">
              <a:lnSpc>
                <a:spcPct val="100000"/>
              </a:lnSpc>
              <a:spcAft>
                <a:spcPts val="800"/>
              </a:spcAft>
              <a:buNone/>
            </a:pPr>
            <a:r>
              <a:rPr lang="en-GB" sz="1800" b="1">
                <a:ea typeface="Calibri"/>
                <a:cs typeface="Times New Roman"/>
              </a:rPr>
              <a:t>Before the day:</a:t>
            </a:r>
            <a:br>
              <a:rPr lang="en-GB" sz="1800" b="1">
                <a:ea typeface="Calibri"/>
                <a:cs typeface="Times New Roman"/>
              </a:rPr>
            </a:br>
            <a:r>
              <a:rPr lang="en-GB" sz="1800">
                <a:ea typeface="Calibri"/>
                <a:cs typeface="Times New Roman"/>
              </a:rPr>
              <a:t>-</a:t>
            </a:r>
            <a:r>
              <a:rPr lang="en-GB" sz="1800" b="1">
                <a:ea typeface="Calibri"/>
                <a:cs typeface="Times New Roman"/>
              </a:rPr>
              <a:t> </a:t>
            </a:r>
            <a:r>
              <a:rPr lang="en-GB" sz="1800">
                <a:ea typeface="Calibri"/>
                <a:cs typeface="Times New Roman"/>
              </a:rPr>
              <a:t>Familiarise yourself with the information about the vaccine.</a:t>
            </a:r>
            <a:br>
              <a:rPr lang="en-GB" sz="1800">
                <a:ea typeface="Calibri"/>
                <a:cs typeface="Times New Roman"/>
              </a:rPr>
            </a:br>
            <a:r>
              <a:rPr lang="en-GB" sz="1800">
                <a:ea typeface="Calibri"/>
                <a:cs typeface="Times New Roman"/>
              </a:rPr>
              <a:t>- Talk through with your parent or guardian. </a:t>
            </a:r>
            <a:br>
              <a:rPr lang="en-GB" sz="1800">
                <a:ea typeface="Calibri"/>
                <a:cs typeface="Times New Roman"/>
              </a:rPr>
            </a:br>
            <a:r>
              <a:rPr lang="en-GB" sz="1800">
                <a:ea typeface="Calibri"/>
                <a:cs typeface="Times New Roman"/>
              </a:rPr>
              <a:t>- Return the completed consent form as soon as possible. This may be a paper consent form or a digital e-consent form.</a:t>
            </a:r>
          </a:p>
          <a:p>
            <a:pPr marL="0" indent="0">
              <a:lnSpc>
                <a:spcPct val="100000"/>
              </a:lnSpc>
              <a:spcAft>
                <a:spcPts val="800"/>
              </a:spcAft>
              <a:buNone/>
            </a:pPr>
            <a:r>
              <a:rPr lang="en-GB" sz="1800" b="1">
                <a:ea typeface="Calibri"/>
                <a:cs typeface="Times New Roman"/>
              </a:rPr>
              <a:t>On the day:</a:t>
            </a:r>
            <a:br>
              <a:rPr lang="en-GB" sz="1800" b="1">
                <a:ea typeface="Calibri"/>
                <a:cs typeface="Times New Roman"/>
              </a:rPr>
            </a:br>
            <a:r>
              <a:rPr lang="en-GB" sz="1800" b="1">
                <a:ea typeface="Calibri"/>
                <a:cs typeface="Times New Roman"/>
              </a:rPr>
              <a:t>- </a:t>
            </a:r>
            <a:r>
              <a:rPr lang="en-GB" sz="1800">
                <a:ea typeface="Calibri"/>
                <a:cs typeface="Times New Roman"/>
              </a:rPr>
              <a:t>Wear suitable clothing (school polo shirt/short sleeve shirt).</a:t>
            </a:r>
            <a:br>
              <a:rPr lang="en-GB" sz="1800">
                <a:ea typeface="Calibri"/>
                <a:cs typeface="Times New Roman"/>
              </a:rPr>
            </a:br>
            <a:r>
              <a:rPr lang="en-GB" sz="1800">
                <a:ea typeface="Calibri"/>
                <a:cs typeface="Times New Roman"/>
              </a:rPr>
              <a:t>- Have breakfast or a snack before the session.</a:t>
            </a:r>
            <a:br>
              <a:rPr lang="en-GB" sz="1800">
                <a:ea typeface="Calibri"/>
                <a:cs typeface="Times New Roman"/>
              </a:rPr>
            </a:br>
            <a:r>
              <a:rPr lang="en-GB" sz="1800">
                <a:ea typeface="Calibri"/>
                <a:cs typeface="Times New Roman"/>
              </a:rPr>
              <a:t>- Know when/where to attend.</a:t>
            </a:r>
            <a:br>
              <a:rPr lang="en-GB" sz="1800">
                <a:ea typeface="Calibri"/>
                <a:cs typeface="Times New Roman"/>
              </a:rPr>
            </a:br>
            <a:r>
              <a:rPr lang="en-GB" sz="1800">
                <a:ea typeface="Calibri"/>
                <a:cs typeface="Times New Roman"/>
              </a:rPr>
              <a:t>- Don’t be afraid to ask questions.</a:t>
            </a:r>
          </a:p>
          <a:p>
            <a:pPr marL="0" indent="0" algn="ctr">
              <a:lnSpc>
                <a:spcPct val="100000"/>
              </a:lnSpc>
              <a:spcAft>
                <a:spcPts val="800"/>
              </a:spcAft>
              <a:buNone/>
              <a:tabLst>
                <a:tab pos="457200" algn="l"/>
              </a:tabLst>
            </a:pPr>
            <a:r>
              <a:rPr lang="en-GB" sz="1800" b="1">
                <a:ea typeface="Calibri"/>
                <a:cs typeface="Times New Roman"/>
              </a:rPr>
              <a:t>If you are nervous, speak to the nurse beforehand and they will be able to support you! </a:t>
            </a:r>
          </a:p>
        </p:txBody>
      </p:sp>
      <p:sp>
        <p:nvSpPr>
          <p:cNvPr id="7" name="Footer Placeholder 3">
            <a:extLst>
              <a:ext uri="{FF2B5EF4-FFF2-40B4-BE49-F238E27FC236}">
                <a16:creationId xmlns:a16="http://schemas.microsoft.com/office/drawing/2014/main" id="{A0CD2496-2059-533E-AAA7-7208E9D891BA}"/>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37</a:t>
            </a:fld>
            <a:endParaRPr lang="en-GB"/>
          </a:p>
        </p:txBody>
      </p:sp>
      <p:pic>
        <p:nvPicPr>
          <p:cNvPr id="6" name="Picture 5">
            <a:extLst>
              <a:ext uri="{FF2B5EF4-FFF2-40B4-BE49-F238E27FC236}">
                <a16:creationId xmlns:a16="http://schemas.microsoft.com/office/drawing/2014/main" id="{56905169-B238-4300-A7EB-2A253061BB69}"/>
              </a:ext>
            </a:extLst>
          </p:cNvPr>
          <p:cNvPicPr>
            <a:picLocks noChangeAspect="1"/>
          </p:cNvPicPr>
          <p:nvPr/>
        </p:nvPicPr>
        <p:blipFill>
          <a:blip r:embed="rId3"/>
          <a:stretch>
            <a:fillRect/>
          </a:stretch>
        </p:blipFill>
        <p:spPr>
          <a:xfrm>
            <a:off x="7343775" y="2470150"/>
            <a:ext cx="4194870" cy="2874549"/>
          </a:xfrm>
          <a:prstGeom prst="rect">
            <a:avLst/>
          </a:prstGeom>
        </p:spPr>
      </p:pic>
    </p:spTree>
    <p:extLst>
      <p:ext uri="{BB962C8B-B14F-4D97-AF65-F5344CB8AC3E}">
        <p14:creationId xmlns:p14="http://schemas.microsoft.com/office/powerpoint/2010/main" val="24118627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7ADEF-5F01-3509-967C-01C97BF52373}"/>
              </a:ext>
            </a:extLst>
          </p:cNvPr>
          <p:cNvSpPr>
            <a:spLocks noGrp="1"/>
          </p:cNvSpPr>
          <p:nvPr>
            <p:ph type="title"/>
          </p:nvPr>
        </p:nvSpPr>
        <p:spPr/>
        <p:txBody>
          <a:bodyPr anchor="ctr"/>
          <a:lstStyle/>
          <a:p>
            <a:pPr algn="ctr"/>
            <a:r>
              <a:rPr lang="en-GB" b="1"/>
              <a:t>Consent</a:t>
            </a:r>
          </a:p>
        </p:txBody>
      </p:sp>
      <p:sp>
        <p:nvSpPr>
          <p:cNvPr id="3" name="Content Placeholder 2">
            <a:extLst>
              <a:ext uri="{FF2B5EF4-FFF2-40B4-BE49-F238E27FC236}">
                <a16:creationId xmlns:a16="http://schemas.microsoft.com/office/drawing/2014/main" id="{484AAC0A-5986-14AC-4F8E-2879881C9727}"/>
              </a:ext>
            </a:extLst>
          </p:cNvPr>
          <p:cNvSpPr>
            <a:spLocks noGrp="1"/>
          </p:cNvSpPr>
          <p:nvPr>
            <p:ph idx="1"/>
          </p:nvPr>
        </p:nvSpPr>
        <p:spPr/>
        <p:txBody>
          <a:bodyPr lIns="91440" tIns="45720" rIns="91440" bIns="45720" anchor="t"/>
          <a:lstStyle/>
          <a:p>
            <a:r>
              <a:rPr lang="en-GB" sz="2000"/>
              <a:t>Consent means giving permission for something to happen. </a:t>
            </a:r>
            <a:endParaRPr lang="en-US" sz="2000"/>
          </a:p>
          <a:p>
            <a:r>
              <a:rPr lang="en-GB" sz="2000"/>
              <a:t>The person giving you the vaccine will always check whether they have the necessary consent from you or a parent/guardian before giving the vaccination.</a:t>
            </a:r>
            <a:endParaRPr lang="en-GB" sz="2000">
              <a:cs typeface="Arial"/>
            </a:endParaRPr>
          </a:p>
          <a:p>
            <a:r>
              <a:rPr lang="en-GB" sz="2000"/>
              <a:t>Young people aged 16 and over can consent for themselves.</a:t>
            </a:r>
            <a:endParaRPr lang="en-GB" sz="2000">
              <a:cs typeface="Arial"/>
            </a:endParaRPr>
          </a:p>
          <a:p>
            <a:r>
              <a:rPr lang="en-GB" sz="2000"/>
              <a:t>In some cases, young people under the age of 16 may be able to give consent themselves, if they are assessed as mature enough to fully understand what is being offered.</a:t>
            </a:r>
            <a:endParaRPr lang="en-GB" sz="2000">
              <a:cs typeface="Arial"/>
            </a:endParaRPr>
          </a:p>
          <a:p>
            <a:r>
              <a:rPr lang="en-GB" sz="2000" b="1"/>
              <a:t>Where young people give their own consent, it is still preferred that parents/guardians are involved in the decision making. If the young person agrees, the parent/guardian will be informed that the vaccination has been given.</a:t>
            </a:r>
            <a:endParaRPr lang="en-GB" sz="2000">
              <a:cs typeface="Arial"/>
            </a:endParaRPr>
          </a:p>
        </p:txBody>
      </p:sp>
      <p:sp>
        <p:nvSpPr>
          <p:cNvPr id="6" name="Footer Placeholder 3">
            <a:extLst>
              <a:ext uri="{FF2B5EF4-FFF2-40B4-BE49-F238E27FC236}">
                <a16:creationId xmlns:a16="http://schemas.microsoft.com/office/drawing/2014/main" id="{EC60E141-452A-693E-F895-CA48F5A83336}"/>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a:extLst>
              <a:ext uri="{FF2B5EF4-FFF2-40B4-BE49-F238E27FC236}">
                <a16:creationId xmlns:a16="http://schemas.microsoft.com/office/drawing/2014/main" id="{1BC5BF63-FD29-1EEA-86D6-D2F1F6C6E35C}"/>
              </a:ext>
            </a:extLst>
          </p:cNvPr>
          <p:cNvSpPr>
            <a:spLocks noGrp="1"/>
          </p:cNvSpPr>
          <p:nvPr>
            <p:ph type="sldNum" sz="quarter" idx="12"/>
          </p:nvPr>
        </p:nvSpPr>
        <p:spPr/>
        <p:txBody>
          <a:bodyPr/>
          <a:lstStyle/>
          <a:p>
            <a:fld id="{561D0CCE-8DCC-44DC-A653-AE62B1D84A52}" type="slidenum">
              <a:rPr lang="en-GB" smtClean="0"/>
              <a:pPr/>
              <a:t>38</a:t>
            </a:fld>
            <a:endParaRPr lang="en-GB"/>
          </a:p>
        </p:txBody>
      </p:sp>
    </p:spTree>
    <p:extLst>
      <p:ext uri="{BB962C8B-B14F-4D97-AF65-F5344CB8AC3E}">
        <p14:creationId xmlns:p14="http://schemas.microsoft.com/office/powerpoint/2010/main" val="1918082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lnSpc>
                <a:spcPct val="107000"/>
              </a:lnSpc>
              <a:spcAft>
                <a:spcPts val="800"/>
              </a:spcAft>
            </a:pPr>
            <a:r>
              <a:rPr lang="en-GB" b="1">
                <a:ea typeface="Calibri" panose="020F0502020204030204" pitchFamily="34" charset="0"/>
                <a:cs typeface="Times New Roman" panose="02020603050405020304" pitchFamily="18" charset="0"/>
              </a:rPr>
              <a:t>How and when are the vaccines given?</a:t>
            </a:r>
            <a:endParaRPr lang="en-GB">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825625"/>
            <a:ext cx="5543550" cy="4351338"/>
          </a:xfrm>
        </p:spPr>
        <p:txBody>
          <a:bodyPr lIns="91440" tIns="45720" rIns="91440" bIns="45720" anchor="t"/>
          <a:lstStyle/>
          <a:p>
            <a:pPr lvl="0">
              <a:lnSpc>
                <a:spcPct val="107000"/>
              </a:lnSpc>
              <a:spcAft>
                <a:spcPts val="800"/>
              </a:spcAft>
              <a:tabLst>
                <a:tab pos="457200" algn="l"/>
              </a:tabLst>
            </a:pPr>
            <a:r>
              <a:rPr lang="en-GB" sz="2000">
                <a:solidFill>
                  <a:srgbClr val="212A73"/>
                </a:solidFill>
                <a:ea typeface="Calibri"/>
                <a:cs typeface="Times New Roman"/>
              </a:rPr>
              <a:t>The vaccines will be offered to you in: </a:t>
            </a:r>
          </a:p>
          <a:p>
            <a:pPr marL="800100" lvl="1" indent="-342900">
              <a:lnSpc>
                <a:spcPct val="107000"/>
              </a:lnSpc>
              <a:spcAft>
                <a:spcPts val="800"/>
              </a:spcAft>
              <a:buFont typeface="Courier New" panose="02070309020205020404" pitchFamily="49" charset="0"/>
              <a:buChar char="o"/>
              <a:tabLst>
                <a:tab pos="457200" algn="l"/>
              </a:tabLst>
            </a:pPr>
            <a:r>
              <a:rPr lang="en-GB" sz="2000" b="1">
                <a:solidFill>
                  <a:srgbClr val="212A73"/>
                </a:solidFill>
                <a:ea typeface="Calibri"/>
                <a:cs typeface="Times New Roman"/>
              </a:rPr>
              <a:t>year 8 for HPV</a:t>
            </a:r>
            <a:r>
              <a:rPr lang="en-GB" sz="2000">
                <a:solidFill>
                  <a:srgbClr val="212A73"/>
                </a:solidFill>
                <a:ea typeface="Calibri"/>
                <a:cs typeface="Times New Roman"/>
              </a:rPr>
              <a:t>; </a:t>
            </a:r>
          </a:p>
          <a:p>
            <a:pPr marL="800100" lvl="1" indent="-342900">
              <a:lnSpc>
                <a:spcPct val="107000"/>
              </a:lnSpc>
              <a:spcAft>
                <a:spcPts val="800"/>
              </a:spcAft>
              <a:buFont typeface="Courier New" panose="02070309020205020404" pitchFamily="49" charset="0"/>
              <a:buChar char="o"/>
              <a:tabLst>
                <a:tab pos="457200" algn="l"/>
              </a:tabLst>
            </a:pPr>
            <a:r>
              <a:rPr lang="en-GB" sz="2000" b="1">
                <a:solidFill>
                  <a:srgbClr val="212A73"/>
                </a:solidFill>
                <a:ea typeface="Calibri"/>
                <a:cs typeface="Times New Roman"/>
              </a:rPr>
              <a:t>year 9 for the teenage 3-in-1 booster and MenACWY, </a:t>
            </a:r>
            <a:r>
              <a:rPr lang="en-GB" sz="2000">
                <a:solidFill>
                  <a:srgbClr val="212A73"/>
                </a:solidFill>
                <a:ea typeface="Calibri"/>
                <a:cs typeface="Times New Roman"/>
              </a:rPr>
              <a:t>(in some areas, these two are given by your GP surgery).</a:t>
            </a:r>
          </a:p>
          <a:p>
            <a:pPr>
              <a:lnSpc>
                <a:spcPct val="107000"/>
              </a:lnSpc>
              <a:spcAft>
                <a:spcPts val="800"/>
              </a:spcAft>
              <a:tabLst>
                <a:tab pos="457200" algn="l"/>
              </a:tabLst>
            </a:pPr>
            <a:r>
              <a:rPr lang="en-GB" sz="2000">
                <a:solidFill>
                  <a:srgbClr val="212A73"/>
                </a:solidFill>
                <a:ea typeface="Calibri"/>
                <a:cs typeface="Times New Roman"/>
              </a:rPr>
              <a:t>These vaccines are given as an injection into the muscle in the upper arm.</a:t>
            </a:r>
            <a:endParaRPr lang="en-GB" sz="1800">
              <a:solidFill>
                <a:srgbClr val="212A73"/>
              </a:solidFill>
              <a:ea typeface="Calibri" panose="020F0502020204030204" pitchFamily="34" charset="0"/>
              <a:cs typeface="Times New Roman" panose="02020603050405020304" pitchFamily="18" charset="0"/>
            </a:endParaRPr>
          </a:p>
        </p:txBody>
      </p:sp>
      <p:sp>
        <p:nvSpPr>
          <p:cNvPr id="8" name="Footer Placeholder 3">
            <a:extLst>
              <a:ext uri="{FF2B5EF4-FFF2-40B4-BE49-F238E27FC236}">
                <a16:creationId xmlns:a16="http://schemas.microsoft.com/office/drawing/2014/main" id="{38F2DBD9-0456-32C3-4F58-D531E4EFCFC6}"/>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39</a:t>
            </a:fld>
            <a:endParaRPr lang="en-GB"/>
          </a:p>
        </p:txBody>
      </p:sp>
      <p:pic>
        <p:nvPicPr>
          <p:cNvPr id="6" name="Picture 5">
            <a:extLst>
              <a:ext uri="{FF2B5EF4-FFF2-40B4-BE49-F238E27FC236}">
                <a16:creationId xmlns:a16="http://schemas.microsoft.com/office/drawing/2014/main" id="{7F1511F2-63DB-4439-BEF0-110CF44BD76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98782" y="2287286"/>
            <a:ext cx="2059468" cy="2745956"/>
          </a:xfrm>
          <a:prstGeom prst="rect">
            <a:avLst/>
          </a:prstGeom>
        </p:spPr>
      </p:pic>
      <p:pic>
        <p:nvPicPr>
          <p:cNvPr id="7" name="Picture 6">
            <a:extLst>
              <a:ext uri="{FF2B5EF4-FFF2-40B4-BE49-F238E27FC236}">
                <a16:creationId xmlns:a16="http://schemas.microsoft.com/office/drawing/2014/main" id="{A697FA06-CE74-4FCD-AF3D-7E496FF35AA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55115" y="2287286"/>
            <a:ext cx="2059467" cy="2745956"/>
          </a:xfrm>
          <a:prstGeom prst="rect">
            <a:avLst/>
          </a:prstGeom>
        </p:spPr>
      </p:pic>
    </p:spTree>
    <p:extLst>
      <p:ext uri="{BB962C8B-B14F-4D97-AF65-F5344CB8AC3E}">
        <p14:creationId xmlns:p14="http://schemas.microsoft.com/office/powerpoint/2010/main" val="1340140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anchor="ctr"/>
          <a:lstStyle/>
          <a:p>
            <a:pPr algn="ctr"/>
            <a:r>
              <a:rPr lang="en-GB" b="1"/>
              <a:t>Importance of Vaccines</a:t>
            </a:r>
          </a:p>
        </p:txBody>
      </p:sp>
      <p:sp>
        <p:nvSpPr>
          <p:cNvPr id="3" name="Content Placeholder 2"/>
          <p:cNvSpPr>
            <a:spLocks noGrp="1"/>
          </p:cNvSpPr>
          <p:nvPr>
            <p:ph idx="1"/>
          </p:nvPr>
        </p:nvSpPr>
        <p:spPr>
          <a:xfrm>
            <a:off x="838200" y="1825625"/>
            <a:ext cx="2671119" cy="4351338"/>
          </a:xfrm>
        </p:spPr>
        <p:txBody>
          <a:bodyPr/>
          <a:lstStyle/>
          <a:p>
            <a:pPr marL="0" indent="0">
              <a:lnSpc>
                <a:spcPct val="150000"/>
              </a:lnSpc>
              <a:buNone/>
            </a:pPr>
            <a:r>
              <a:rPr lang="en-GB" sz="1800" b="1"/>
              <a:t>Public Health Wales animated video (2023) </a:t>
            </a:r>
            <a:endParaRPr lang="en-GB" sz="1800">
              <a:hlinkClick r:id="rId4"/>
            </a:endParaRPr>
          </a:p>
          <a:p>
            <a:pPr marL="0" indent="0">
              <a:lnSpc>
                <a:spcPct val="150000"/>
              </a:lnSpc>
              <a:buNone/>
            </a:pPr>
            <a:r>
              <a:rPr lang="en-GB" sz="1800">
                <a:hlinkClick r:id="rId4"/>
              </a:rPr>
              <a:t>Importance of Vaccines | Public Health Wales - YouTube</a:t>
            </a:r>
            <a:endParaRPr lang="en-GB" sz="1800"/>
          </a:p>
        </p:txBody>
      </p:sp>
      <p:sp>
        <p:nvSpPr>
          <p:cNvPr id="5" name="Slide Number Placeholder 4"/>
          <p:cNvSpPr>
            <a:spLocks noGrp="1"/>
          </p:cNvSpPr>
          <p:nvPr>
            <p:ph type="sldNum" sz="quarter" idx="12"/>
          </p:nvPr>
        </p:nvSpPr>
        <p:spPr/>
        <p:txBody>
          <a:bodyPr/>
          <a:lstStyle/>
          <a:p>
            <a:fld id="{561D0CCE-8DCC-44DC-A653-AE62B1D84A52}" type="slidenum">
              <a:rPr lang="en-GB" smtClean="0"/>
              <a:pPr/>
              <a:t>4</a:t>
            </a:fld>
            <a:endParaRPr lang="en-GB"/>
          </a:p>
        </p:txBody>
      </p:sp>
      <p:pic>
        <p:nvPicPr>
          <p:cNvPr id="6" name="Online Media 5" title="Importance of Vaccines | Public Health Wales">
            <a:hlinkClick r:id="" action="ppaction://media"/>
            <a:extLst>
              <a:ext uri="{FF2B5EF4-FFF2-40B4-BE49-F238E27FC236}">
                <a16:creationId xmlns:a16="http://schemas.microsoft.com/office/drawing/2014/main" id="{B3325C42-A588-EE5C-055C-DE369572D7E7}"/>
              </a:ext>
            </a:extLst>
          </p:cNvPr>
          <p:cNvPicPr>
            <a:picLocks noRot="1" noChangeAspect="1"/>
          </p:cNvPicPr>
          <p:nvPr>
            <a:videoFile r:link="rId1"/>
          </p:nvPr>
        </p:nvPicPr>
        <p:blipFill>
          <a:blip r:embed="rId5"/>
          <a:stretch>
            <a:fillRect/>
          </a:stretch>
        </p:blipFill>
        <p:spPr>
          <a:xfrm>
            <a:off x="3980787" y="1690688"/>
            <a:ext cx="7373969" cy="4166303"/>
          </a:xfrm>
          <a:prstGeom prst="rect">
            <a:avLst/>
          </a:prstGeom>
        </p:spPr>
      </p:pic>
      <p:sp>
        <p:nvSpPr>
          <p:cNvPr id="7" name="Footer Placeholder 3">
            <a:extLst>
              <a:ext uri="{FF2B5EF4-FFF2-40B4-BE49-F238E27FC236}">
                <a16:creationId xmlns:a16="http://schemas.microsoft.com/office/drawing/2014/main" id="{7A60A4E2-4B9C-56B9-93DC-FEDF93D16E4F}"/>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4034582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55875C-7DAE-93E5-78F8-33882190564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9AF10FF-E74B-9C65-04C1-B77CDE9BF998}"/>
              </a:ext>
            </a:extLst>
          </p:cNvPr>
          <p:cNvSpPr>
            <a:spLocks noGrp="1"/>
          </p:cNvSpPr>
          <p:nvPr>
            <p:ph type="title"/>
          </p:nvPr>
        </p:nvSpPr>
        <p:spPr/>
        <p:txBody>
          <a:bodyPr anchor="ctr"/>
          <a:lstStyle/>
          <a:p>
            <a:pPr algn="ctr">
              <a:lnSpc>
                <a:spcPct val="107000"/>
              </a:lnSpc>
              <a:spcAft>
                <a:spcPts val="800"/>
              </a:spcAft>
            </a:pPr>
            <a:r>
              <a:rPr lang="en-GB" b="1">
                <a:ea typeface="Calibri" panose="020F0502020204030204" pitchFamily="34" charset="0"/>
                <a:cs typeface="Times New Roman" panose="02020603050405020304" pitchFamily="18" charset="0"/>
              </a:rPr>
              <a:t>How and when are the vaccines given?</a:t>
            </a:r>
            <a:endParaRPr lang="en-GB">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80155C07-6F09-C294-63AF-36306943F9FC}"/>
              </a:ext>
            </a:extLst>
          </p:cNvPr>
          <p:cNvSpPr>
            <a:spLocks noGrp="1"/>
          </p:cNvSpPr>
          <p:nvPr>
            <p:ph idx="1"/>
          </p:nvPr>
        </p:nvSpPr>
        <p:spPr>
          <a:xfrm>
            <a:off x="838200" y="1825625"/>
            <a:ext cx="5133975" cy="4351338"/>
          </a:xfrm>
        </p:spPr>
        <p:txBody>
          <a:bodyPr lIns="91440" tIns="45720" rIns="91440" bIns="45720" anchor="t"/>
          <a:lstStyle/>
          <a:p>
            <a:pPr>
              <a:lnSpc>
                <a:spcPct val="107000"/>
              </a:lnSpc>
              <a:spcAft>
                <a:spcPts val="800"/>
              </a:spcAft>
              <a:tabLst>
                <a:tab pos="457200" algn="l"/>
              </a:tabLst>
            </a:pPr>
            <a:r>
              <a:rPr lang="en-GB" sz="2000">
                <a:solidFill>
                  <a:srgbClr val="212A73"/>
                </a:solidFill>
                <a:ea typeface="Calibri"/>
                <a:cs typeface="Times New Roman"/>
              </a:rPr>
              <a:t>You need the </a:t>
            </a:r>
            <a:r>
              <a:rPr lang="en-GB" sz="2000" b="1">
                <a:solidFill>
                  <a:srgbClr val="212A73"/>
                </a:solidFill>
                <a:ea typeface="Calibri"/>
                <a:cs typeface="Times New Roman"/>
              </a:rPr>
              <a:t>flu vaccination each year </a:t>
            </a:r>
            <a:r>
              <a:rPr lang="en-GB" sz="2000">
                <a:solidFill>
                  <a:srgbClr val="212A73"/>
                </a:solidFill>
                <a:ea typeface="Calibri"/>
                <a:cs typeface="Times New Roman"/>
              </a:rPr>
              <a:t>and this is normally offered in the autumn school term. </a:t>
            </a:r>
            <a:endParaRPr lang="en-GB" sz="2000"/>
          </a:p>
          <a:p>
            <a:pPr marL="800100" lvl="1" indent="-342900">
              <a:lnSpc>
                <a:spcPct val="107000"/>
              </a:lnSpc>
              <a:spcAft>
                <a:spcPts val="800"/>
              </a:spcAft>
              <a:tabLst>
                <a:tab pos="457200" algn="l"/>
              </a:tabLst>
            </a:pPr>
            <a:r>
              <a:rPr lang="en-GB" sz="2000">
                <a:solidFill>
                  <a:srgbClr val="212A73"/>
                </a:solidFill>
                <a:ea typeface="Calibri"/>
                <a:cs typeface="Times New Roman"/>
              </a:rPr>
              <a:t>The flu vaccine is a nasal spray for most young people.</a:t>
            </a:r>
          </a:p>
          <a:p>
            <a:pPr marL="800100" lvl="1" indent="-342900">
              <a:lnSpc>
                <a:spcPct val="107000"/>
              </a:lnSpc>
              <a:spcAft>
                <a:spcPts val="800"/>
              </a:spcAft>
              <a:tabLst>
                <a:tab pos="457200" algn="l"/>
              </a:tabLst>
            </a:pPr>
            <a:r>
              <a:rPr lang="en-GB" sz="2000">
                <a:solidFill>
                  <a:srgbClr val="212A73"/>
                </a:solidFill>
                <a:ea typeface="Calibri"/>
                <a:cs typeface="Times New Roman"/>
              </a:rPr>
              <a:t>Flu vaccination can be given as an injection in the upper arm if the nasal spray is unsuitable. </a:t>
            </a:r>
          </a:p>
          <a:p>
            <a:pPr marL="1257300" lvl="2" indent="-342900">
              <a:lnSpc>
                <a:spcPct val="107000"/>
              </a:lnSpc>
              <a:spcAft>
                <a:spcPts val="800"/>
              </a:spcAft>
              <a:tabLst>
                <a:tab pos="457200" algn="l"/>
              </a:tabLst>
            </a:pPr>
            <a:endParaRPr lang="en-GB" sz="1600">
              <a:solidFill>
                <a:srgbClr val="212A73"/>
              </a:solidFill>
              <a:ea typeface="Calibri" panose="020F0502020204030204" pitchFamily="34" charset="0"/>
              <a:cs typeface="Times New Roman" panose="02020603050405020304" pitchFamily="18" charset="0"/>
            </a:endParaRPr>
          </a:p>
          <a:p>
            <a:pPr marL="342900" lvl="0" indent="-342900">
              <a:lnSpc>
                <a:spcPct val="107000"/>
              </a:lnSpc>
              <a:spcAft>
                <a:spcPts val="800"/>
              </a:spcAft>
              <a:tabLst>
                <a:tab pos="457200" algn="l"/>
              </a:tabLst>
            </a:pPr>
            <a:endParaRPr lang="en-GB" sz="1800">
              <a:solidFill>
                <a:srgbClr val="212A73"/>
              </a:solidFill>
              <a:ea typeface="Calibri" panose="020F0502020204030204" pitchFamily="34" charset="0"/>
              <a:cs typeface="Times New Roman" panose="02020603050405020304" pitchFamily="18" charset="0"/>
            </a:endParaRPr>
          </a:p>
        </p:txBody>
      </p:sp>
      <p:sp>
        <p:nvSpPr>
          <p:cNvPr id="8" name="Footer Placeholder 3">
            <a:extLst>
              <a:ext uri="{FF2B5EF4-FFF2-40B4-BE49-F238E27FC236}">
                <a16:creationId xmlns:a16="http://schemas.microsoft.com/office/drawing/2014/main" id="{F85D4FD4-AC98-9A3B-C7F3-13D8A61CFB7C}"/>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a:extLst>
              <a:ext uri="{FF2B5EF4-FFF2-40B4-BE49-F238E27FC236}">
                <a16:creationId xmlns:a16="http://schemas.microsoft.com/office/drawing/2014/main" id="{607503C9-18F4-2370-3FB6-C81A541F8B0E}"/>
              </a:ext>
            </a:extLst>
          </p:cNvPr>
          <p:cNvSpPr>
            <a:spLocks noGrp="1"/>
          </p:cNvSpPr>
          <p:nvPr>
            <p:ph type="sldNum" sz="quarter" idx="12"/>
          </p:nvPr>
        </p:nvSpPr>
        <p:spPr/>
        <p:txBody>
          <a:bodyPr/>
          <a:lstStyle/>
          <a:p>
            <a:fld id="{561D0CCE-8DCC-44DC-A653-AE62B1D84A52}" type="slidenum">
              <a:rPr lang="en-GB" smtClean="0"/>
              <a:pPr/>
              <a:t>40</a:t>
            </a:fld>
            <a:endParaRPr lang="en-GB"/>
          </a:p>
        </p:txBody>
      </p:sp>
      <p:pic>
        <p:nvPicPr>
          <p:cNvPr id="11" name="Picture 10">
            <a:extLst>
              <a:ext uri="{FF2B5EF4-FFF2-40B4-BE49-F238E27FC236}">
                <a16:creationId xmlns:a16="http://schemas.microsoft.com/office/drawing/2014/main" id="{CE832598-B1F2-B3B2-B46E-D47EB33D1F23}"/>
              </a:ext>
            </a:extLst>
          </p:cNvPr>
          <p:cNvPicPr>
            <a:picLocks noChangeAspect="1"/>
          </p:cNvPicPr>
          <p:nvPr/>
        </p:nvPicPr>
        <p:blipFill>
          <a:blip r:embed="rId2"/>
          <a:stretch>
            <a:fillRect/>
          </a:stretch>
        </p:blipFill>
        <p:spPr>
          <a:xfrm>
            <a:off x="6459655" y="2273532"/>
            <a:ext cx="2203332" cy="2625316"/>
          </a:xfrm>
          <a:prstGeom prst="rect">
            <a:avLst/>
          </a:prstGeom>
        </p:spPr>
      </p:pic>
      <p:pic>
        <p:nvPicPr>
          <p:cNvPr id="13" name="Picture 12">
            <a:extLst>
              <a:ext uri="{FF2B5EF4-FFF2-40B4-BE49-F238E27FC236}">
                <a16:creationId xmlns:a16="http://schemas.microsoft.com/office/drawing/2014/main" id="{41BE087A-0BDF-4904-691D-49B8498F4407}"/>
              </a:ext>
            </a:extLst>
          </p:cNvPr>
          <p:cNvPicPr>
            <a:picLocks noChangeAspect="1"/>
          </p:cNvPicPr>
          <p:nvPr/>
        </p:nvPicPr>
        <p:blipFill>
          <a:blip r:embed="rId3"/>
          <a:stretch>
            <a:fillRect/>
          </a:stretch>
        </p:blipFill>
        <p:spPr>
          <a:xfrm>
            <a:off x="9124229" y="2289791"/>
            <a:ext cx="2229571" cy="2609057"/>
          </a:xfrm>
          <a:prstGeom prst="rect">
            <a:avLst/>
          </a:prstGeom>
        </p:spPr>
      </p:pic>
    </p:spTree>
    <p:extLst>
      <p:ext uri="{BB962C8B-B14F-4D97-AF65-F5344CB8AC3E}">
        <p14:creationId xmlns:p14="http://schemas.microsoft.com/office/powerpoint/2010/main" val="14305456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lnSpc>
                <a:spcPct val="107000"/>
              </a:lnSpc>
              <a:spcAft>
                <a:spcPts val="800"/>
              </a:spcAft>
            </a:pPr>
            <a:r>
              <a:rPr lang="en-GB" b="1">
                <a:ea typeface="Calibri" panose="020F0502020204030204" pitchFamily="34" charset="0"/>
                <a:cs typeface="Times New Roman" panose="02020603050405020304" pitchFamily="18" charset="0"/>
              </a:rPr>
              <a:t>Are there any side effects?</a:t>
            </a:r>
            <a:endParaRPr lang="en-GB">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825625"/>
            <a:ext cx="5100834" cy="4351338"/>
          </a:xfrm>
        </p:spPr>
        <p:txBody>
          <a:bodyPr lIns="91440" tIns="45720" rIns="91440" bIns="45720" anchor="t"/>
          <a:lstStyle/>
          <a:p>
            <a:pPr marL="342900" lvl="0" indent="-342900">
              <a:lnSpc>
                <a:spcPct val="100000"/>
              </a:lnSpc>
              <a:spcAft>
                <a:spcPts val="800"/>
              </a:spcAft>
              <a:tabLst>
                <a:tab pos="457200" algn="l"/>
              </a:tabLst>
            </a:pPr>
            <a:r>
              <a:rPr lang="en-GB" sz="2000"/>
              <a:t>Like all medicines, vaccines can cause side effects, but not everyone gets them.</a:t>
            </a:r>
            <a:endParaRPr lang="en-GB" sz="2000">
              <a:cs typeface="Arial"/>
            </a:endParaRPr>
          </a:p>
          <a:p>
            <a:pPr marL="342900" lvl="0" indent="-342900">
              <a:lnSpc>
                <a:spcPct val="100000"/>
              </a:lnSpc>
              <a:spcAft>
                <a:spcPts val="800"/>
              </a:spcAft>
              <a:tabLst>
                <a:tab pos="457200" algn="l"/>
              </a:tabLst>
            </a:pPr>
            <a:r>
              <a:rPr lang="en-GB" sz="2000"/>
              <a:t>Most side effects are mild and may last a day or two.</a:t>
            </a:r>
            <a:endParaRPr lang="en-GB" sz="2000">
              <a:ea typeface="Calibri" panose="020F0502020204030204" pitchFamily="34" charset="0"/>
              <a:cs typeface="Times New Roman" panose="02020603050405020304" pitchFamily="18" charset="0"/>
            </a:endParaRPr>
          </a:p>
          <a:p>
            <a:pPr marL="342900" indent="-342900">
              <a:lnSpc>
                <a:spcPct val="100000"/>
              </a:lnSpc>
              <a:spcAft>
                <a:spcPts val="800"/>
              </a:spcAft>
              <a:tabLst>
                <a:tab pos="457200" algn="l"/>
              </a:tabLst>
            </a:pPr>
            <a:r>
              <a:rPr lang="en-GB" sz="2000">
                <a:ea typeface="Calibri"/>
                <a:cs typeface="Times New Roman"/>
              </a:rPr>
              <a:t>The nurse will advise you on what to expect after you've had your vaccine. </a:t>
            </a:r>
          </a:p>
          <a:p>
            <a:pPr marL="342900" lvl="0" indent="-342900">
              <a:lnSpc>
                <a:spcPct val="100000"/>
              </a:lnSpc>
              <a:spcAft>
                <a:spcPts val="800"/>
              </a:spcAft>
              <a:tabLst>
                <a:tab pos="457200" algn="l"/>
              </a:tabLst>
            </a:pPr>
            <a:r>
              <a:rPr lang="en-GB" sz="2000" b="1">
                <a:ea typeface="Calibri"/>
                <a:cs typeface="Times New Roman"/>
              </a:rPr>
              <a:t>You do not need to miss school after having your vaccination! </a:t>
            </a:r>
            <a:endParaRPr lang="en-GB" sz="2000">
              <a:ea typeface="Calibri"/>
              <a:cs typeface="Times New Roman"/>
            </a:endParaRPr>
          </a:p>
        </p:txBody>
      </p:sp>
      <p:sp>
        <p:nvSpPr>
          <p:cNvPr id="9" name="Footer Placeholder 3">
            <a:extLst>
              <a:ext uri="{FF2B5EF4-FFF2-40B4-BE49-F238E27FC236}">
                <a16:creationId xmlns:a16="http://schemas.microsoft.com/office/drawing/2014/main" id="{69A1CBAC-E96E-C8A6-7CE9-47DC9DEA9126}"/>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41</a:t>
            </a:fld>
            <a:endParaRPr lang="en-GB"/>
          </a:p>
        </p:txBody>
      </p:sp>
      <p:pic>
        <p:nvPicPr>
          <p:cNvPr id="4" name="Picture 3" descr="A collage of images of a child&amp;#39;s body&#10;&#10;AI-generated content may be incorrect.">
            <a:extLst>
              <a:ext uri="{FF2B5EF4-FFF2-40B4-BE49-F238E27FC236}">
                <a16:creationId xmlns:a16="http://schemas.microsoft.com/office/drawing/2014/main" id="{23E221E0-BA9A-81F1-0E81-952247B6CD3D}"/>
              </a:ext>
            </a:extLst>
          </p:cNvPr>
          <p:cNvPicPr>
            <a:picLocks noChangeAspect="1"/>
          </p:cNvPicPr>
          <p:nvPr/>
        </p:nvPicPr>
        <p:blipFill>
          <a:blip r:embed="rId3"/>
          <a:stretch>
            <a:fillRect/>
          </a:stretch>
        </p:blipFill>
        <p:spPr>
          <a:xfrm>
            <a:off x="6453689" y="2089233"/>
            <a:ext cx="4618622" cy="2669506"/>
          </a:xfrm>
          <a:prstGeom prst="rect">
            <a:avLst/>
          </a:prstGeom>
        </p:spPr>
      </p:pic>
    </p:spTree>
    <p:extLst>
      <p:ext uri="{BB962C8B-B14F-4D97-AF65-F5344CB8AC3E}">
        <p14:creationId xmlns:p14="http://schemas.microsoft.com/office/powerpoint/2010/main" val="4008016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EFCB2517-1B5E-C775-F037-E87DE42E859D}"/>
              </a:ext>
            </a:extLst>
          </p:cNvPr>
          <p:cNvSpPr>
            <a:spLocks noGrp="1"/>
          </p:cNvSpPr>
          <p:nvPr>
            <p:ph idx="1"/>
          </p:nvPr>
        </p:nvSpPr>
        <p:spPr/>
        <p:txBody>
          <a:bodyPr/>
          <a:lstStyle/>
          <a:p>
            <a:pPr marL="0" indent="0">
              <a:buNone/>
            </a:pPr>
            <a:endParaRPr lang="en-GB"/>
          </a:p>
        </p:txBody>
      </p:sp>
      <p:sp>
        <p:nvSpPr>
          <p:cNvPr id="5" name="Slide Number Placeholder 4">
            <a:extLst>
              <a:ext uri="{FF2B5EF4-FFF2-40B4-BE49-F238E27FC236}">
                <a16:creationId xmlns:a16="http://schemas.microsoft.com/office/drawing/2014/main" id="{9BE0303C-7724-258D-56AA-C734885C29CD}"/>
              </a:ext>
            </a:extLst>
          </p:cNvPr>
          <p:cNvSpPr>
            <a:spLocks noGrp="1"/>
          </p:cNvSpPr>
          <p:nvPr>
            <p:ph type="sldNum" sz="quarter" idx="12"/>
          </p:nvPr>
        </p:nvSpPr>
        <p:spPr/>
        <p:txBody>
          <a:bodyPr/>
          <a:lstStyle/>
          <a:p>
            <a:fld id="{561D0CCE-8DCC-44DC-A653-AE62B1D84A52}" type="slidenum">
              <a:rPr lang="en-GB" smtClean="0"/>
              <a:pPr/>
              <a:t>42</a:t>
            </a:fld>
            <a:endParaRPr lang="en-GB"/>
          </a:p>
        </p:txBody>
      </p:sp>
      <p:pic>
        <p:nvPicPr>
          <p:cNvPr id="10" name="Online Media 9" title="Get Immunised">
            <a:hlinkClick r:id="" action="ppaction://media"/>
            <a:extLst>
              <a:ext uri="{FF2B5EF4-FFF2-40B4-BE49-F238E27FC236}">
                <a16:creationId xmlns:a16="http://schemas.microsoft.com/office/drawing/2014/main" id="{C5C26234-1A57-3809-02AA-55894D6AD532}"/>
              </a:ext>
            </a:extLst>
          </p:cNvPr>
          <p:cNvPicPr>
            <a:picLocks noRot="1" noChangeAspect="1"/>
          </p:cNvPicPr>
          <p:nvPr>
            <a:videoFile r:link="rId1"/>
          </p:nvPr>
        </p:nvPicPr>
        <p:blipFill>
          <a:blip r:embed="rId3"/>
          <a:stretch>
            <a:fillRect/>
          </a:stretch>
        </p:blipFill>
        <p:spPr>
          <a:xfrm>
            <a:off x="2413793" y="1825625"/>
            <a:ext cx="7364413" cy="4160903"/>
          </a:xfrm>
          <a:prstGeom prst="rect">
            <a:avLst/>
          </a:prstGeom>
        </p:spPr>
      </p:pic>
      <p:sp>
        <p:nvSpPr>
          <p:cNvPr id="13" name="Title 12">
            <a:extLst>
              <a:ext uri="{FF2B5EF4-FFF2-40B4-BE49-F238E27FC236}">
                <a16:creationId xmlns:a16="http://schemas.microsoft.com/office/drawing/2014/main" id="{CFE8C1CF-127B-BB89-DA39-1433F254DD98}"/>
              </a:ext>
            </a:extLst>
          </p:cNvPr>
          <p:cNvSpPr>
            <a:spLocks noGrp="1"/>
          </p:cNvSpPr>
          <p:nvPr>
            <p:ph type="title"/>
          </p:nvPr>
        </p:nvSpPr>
        <p:spPr/>
        <p:txBody>
          <a:bodyPr anchor="ctr"/>
          <a:lstStyle/>
          <a:p>
            <a:pPr algn="ctr"/>
            <a:r>
              <a:rPr lang="en-GB" sz="3600" b="1" u="sng">
                <a:ea typeface="Calibri"/>
                <a:cs typeface="Times New Roman"/>
                <a:hlinkClick r:id="rId4">
                  <a:extLst>
                    <a:ext uri="{A12FA001-AC4F-418D-AE19-62706E023703}">
                      <ahyp:hlinkClr xmlns:ahyp="http://schemas.microsoft.com/office/drawing/2018/hyperlinkcolor" val="tx"/>
                    </a:ext>
                  </a:extLst>
                </a:hlinkClick>
              </a:rPr>
              <a:t>Get Immunised </a:t>
            </a:r>
            <a:r>
              <a:rPr lang="en-GB" sz="3600" b="1">
                <a:ea typeface="Calibri"/>
                <a:cs typeface="Times New Roman"/>
              </a:rPr>
              <a:t>is a school-based vaccination video made by Aneurin Bevan UHB</a:t>
            </a:r>
            <a:endParaRPr lang="en-GB" sz="3600" b="1"/>
          </a:p>
        </p:txBody>
      </p:sp>
      <p:sp>
        <p:nvSpPr>
          <p:cNvPr id="14" name="Footer Placeholder 3">
            <a:extLst>
              <a:ext uri="{FF2B5EF4-FFF2-40B4-BE49-F238E27FC236}">
                <a16:creationId xmlns:a16="http://schemas.microsoft.com/office/drawing/2014/main" id="{3281A3D3-E5BF-8BDA-7E54-33E45D287A00}"/>
              </a:ext>
            </a:extLst>
          </p:cNvPr>
          <p:cNvSpPr>
            <a:spLocks noGrp="1"/>
          </p:cNvSpPr>
          <p:nvPr>
            <p:ph type="ftr" sz="quarter" idx="11"/>
          </p:nvPr>
        </p:nvSpPr>
        <p:spPr>
          <a:xfrm>
            <a:off x="838200" y="6356350"/>
            <a:ext cx="7315200" cy="365125"/>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4251672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anchor="ctr"/>
          <a:lstStyle/>
          <a:p>
            <a:pPr algn="ctr">
              <a:lnSpc>
                <a:spcPct val="107000"/>
              </a:lnSpc>
              <a:spcAft>
                <a:spcPts val="800"/>
              </a:spcAft>
              <a:tabLst>
                <a:tab pos="457200" algn="l"/>
              </a:tabLst>
            </a:pPr>
            <a:r>
              <a:rPr lang="en-GB" b="1">
                <a:ea typeface="Calibri"/>
                <a:cs typeface="Times New Roman"/>
              </a:rPr>
              <a:t>Key points</a:t>
            </a:r>
            <a:endParaRPr lang="en-GB" b="1">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825625"/>
            <a:ext cx="5943600" cy="4351338"/>
          </a:xfrm>
        </p:spPr>
        <p:txBody>
          <a:bodyPr lIns="91440" tIns="45720" rIns="91440" bIns="45720" anchor="t"/>
          <a:lstStyle/>
          <a:p>
            <a:pPr marL="342900" indent="-342900">
              <a:lnSpc>
                <a:spcPct val="107000"/>
              </a:lnSpc>
              <a:spcAft>
                <a:spcPts val="800"/>
              </a:spcAft>
              <a:tabLst>
                <a:tab pos="457200" algn="l"/>
              </a:tabLst>
            </a:pPr>
            <a:r>
              <a:rPr lang="en-GB" sz="2000">
                <a:ea typeface="Calibri"/>
                <a:cs typeface="Times New Roman"/>
              </a:rPr>
              <a:t>Vaccination is a way of helping to protect </a:t>
            </a:r>
            <a:r>
              <a:rPr lang="en-GB" sz="2000" b="1" u="sng">
                <a:ea typeface="Calibri"/>
                <a:cs typeface="Times New Roman"/>
              </a:rPr>
              <a:t>you</a:t>
            </a:r>
            <a:r>
              <a:rPr lang="en-GB" sz="2000">
                <a:ea typeface="Calibri"/>
                <a:cs typeface="Times New Roman"/>
              </a:rPr>
              <a:t> and </a:t>
            </a:r>
            <a:r>
              <a:rPr lang="en-GB" sz="2000" b="1" u="sng">
                <a:ea typeface="Calibri"/>
                <a:cs typeface="Times New Roman"/>
              </a:rPr>
              <a:t>other</a:t>
            </a:r>
            <a:r>
              <a:rPr lang="en-GB" sz="2000">
                <a:ea typeface="Calibri"/>
                <a:cs typeface="Times New Roman"/>
              </a:rPr>
              <a:t> people that can’t have vaccines against serious diseases.</a:t>
            </a:r>
          </a:p>
          <a:p>
            <a:pPr marL="342900" indent="-342900">
              <a:lnSpc>
                <a:spcPct val="107000"/>
              </a:lnSpc>
              <a:spcAft>
                <a:spcPts val="800"/>
              </a:spcAft>
              <a:tabLst>
                <a:tab pos="457200" algn="l"/>
              </a:tabLst>
            </a:pPr>
            <a:r>
              <a:rPr lang="en-GB" sz="2000">
                <a:ea typeface="Calibri"/>
                <a:cs typeface="Arial"/>
              </a:rPr>
              <a:t>Certain vaccines may be needed before you start university or college, for your chosen career, or before you travel to certain countries in the world</a:t>
            </a:r>
            <a:r>
              <a:rPr lang="en-GB" sz="2000">
                <a:latin typeface="Calibri"/>
                <a:ea typeface="Calibri"/>
                <a:cs typeface="Calibri"/>
              </a:rPr>
              <a:t>.</a:t>
            </a:r>
            <a:endParaRPr lang="en-GB" sz="2000">
              <a:ea typeface="Calibri"/>
              <a:cs typeface="Times New Roman"/>
            </a:endParaRPr>
          </a:p>
          <a:p>
            <a:pPr marL="342900" indent="-342900">
              <a:lnSpc>
                <a:spcPct val="107000"/>
              </a:lnSpc>
              <a:spcAft>
                <a:spcPts val="800"/>
              </a:spcAft>
              <a:tabLst>
                <a:tab pos="457200" algn="l"/>
              </a:tabLst>
            </a:pPr>
            <a:r>
              <a:rPr lang="en-GB" b="1">
                <a:latin typeface="Arial"/>
                <a:ea typeface="Calibri"/>
                <a:cs typeface="Arial"/>
              </a:rPr>
              <a:t>Vaccines save lives!</a:t>
            </a:r>
            <a:endParaRPr lang="en-GB" b="1">
              <a:latin typeface="Calibri"/>
              <a:ea typeface="Calibri"/>
              <a:cs typeface="Times New Roman" panose="02020603050405020304" pitchFamily="18" charset="0"/>
            </a:endParaRPr>
          </a:p>
        </p:txBody>
      </p:sp>
      <p:sp>
        <p:nvSpPr>
          <p:cNvPr id="11" name="Footer Placeholder 3">
            <a:extLst>
              <a:ext uri="{FF2B5EF4-FFF2-40B4-BE49-F238E27FC236}">
                <a16:creationId xmlns:a16="http://schemas.microsoft.com/office/drawing/2014/main" id="{ECB9A12C-D2ED-CCFA-FE8C-80ADC705075F}"/>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43</a:t>
            </a:fld>
            <a:endParaRPr lang="en-GB"/>
          </a:p>
        </p:txBody>
      </p:sp>
      <p:pic>
        <p:nvPicPr>
          <p:cNvPr id="4" name="Picture 3" descr="A cartoon of a person looking at another person&#10;&#10;AI-generated content may be incorrect.">
            <a:extLst>
              <a:ext uri="{FF2B5EF4-FFF2-40B4-BE49-F238E27FC236}">
                <a16:creationId xmlns:a16="http://schemas.microsoft.com/office/drawing/2014/main" id="{B45881D4-4D6A-FA25-E1E7-B976E3D92AD5}"/>
              </a:ext>
            </a:extLst>
          </p:cNvPr>
          <p:cNvPicPr>
            <a:picLocks noChangeAspect="1"/>
          </p:cNvPicPr>
          <p:nvPr/>
        </p:nvPicPr>
        <p:blipFill>
          <a:blip r:embed="rId2"/>
          <a:stretch>
            <a:fillRect/>
          </a:stretch>
        </p:blipFill>
        <p:spPr>
          <a:xfrm>
            <a:off x="6988206" y="2101850"/>
            <a:ext cx="4365594" cy="25008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367677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7BE3EF-7A0B-7867-8880-3E275CDB00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DD7703C-353F-DE28-E280-701B090F8ADF}"/>
              </a:ext>
            </a:extLst>
          </p:cNvPr>
          <p:cNvSpPr>
            <a:spLocks noGrp="1"/>
          </p:cNvSpPr>
          <p:nvPr>
            <p:ph type="title"/>
          </p:nvPr>
        </p:nvSpPr>
        <p:spPr/>
        <p:txBody>
          <a:bodyPr lIns="91440" tIns="45720" rIns="91440" bIns="45720" anchor="ctr"/>
          <a:lstStyle/>
          <a:p>
            <a:pPr algn="ctr">
              <a:lnSpc>
                <a:spcPct val="107000"/>
              </a:lnSpc>
              <a:spcAft>
                <a:spcPts val="800"/>
              </a:spcAft>
              <a:tabLst>
                <a:tab pos="457200" algn="l"/>
              </a:tabLst>
            </a:pPr>
            <a:r>
              <a:rPr lang="en-GB" b="1">
                <a:ea typeface="Calibri"/>
                <a:cs typeface="Times New Roman"/>
              </a:rPr>
              <a:t>More information</a:t>
            </a:r>
            <a:endParaRPr lang="en-GB" b="1">
              <a:ea typeface="Calibri" panose="020F0502020204030204" pitchFamily="34" charset="0"/>
              <a:cs typeface="Times New Roman" panose="02020603050405020304" pitchFamily="18" charset="0"/>
            </a:endParaRPr>
          </a:p>
        </p:txBody>
      </p:sp>
      <p:sp>
        <p:nvSpPr>
          <p:cNvPr id="9" name="Content Placeholder 8">
            <a:extLst>
              <a:ext uri="{FF2B5EF4-FFF2-40B4-BE49-F238E27FC236}">
                <a16:creationId xmlns:a16="http://schemas.microsoft.com/office/drawing/2014/main" id="{C3F1E0CE-B6B1-A35B-9C5F-07F71168F65A}"/>
              </a:ext>
            </a:extLst>
          </p:cNvPr>
          <p:cNvSpPr>
            <a:spLocks noGrp="1"/>
          </p:cNvSpPr>
          <p:nvPr>
            <p:ph idx="1"/>
          </p:nvPr>
        </p:nvSpPr>
        <p:spPr>
          <a:xfrm>
            <a:off x="838200" y="1825625"/>
            <a:ext cx="10515600" cy="2942024"/>
          </a:xfrm>
          <a:prstGeom prst="rect">
            <a:avLst/>
          </a:prstGeom>
        </p:spPr>
        <p:txBody>
          <a:bodyPr wrap="square" lIns="91440" tIns="45720" rIns="91440" bIns="45720" anchor="t">
            <a:spAutoFit/>
          </a:bodyPr>
          <a:lstStyle/>
          <a:p>
            <a:pPr>
              <a:lnSpc>
                <a:spcPct val="107000"/>
              </a:lnSpc>
              <a:spcAft>
                <a:spcPts val="800"/>
              </a:spcAft>
            </a:pPr>
            <a:r>
              <a:rPr lang="en-GB" sz="2000">
                <a:ea typeface="Calibri"/>
                <a:cs typeface="Times New Roman"/>
              </a:rPr>
              <a:t>You can find more information about vaccinations from:</a:t>
            </a:r>
          </a:p>
          <a:p>
            <a:pPr marL="800100" lvl="1" indent="-342900">
              <a:lnSpc>
                <a:spcPct val="107000"/>
              </a:lnSpc>
              <a:spcAft>
                <a:spcPts val="800"/>
              </a:spcAft>
              <a:tabLst>
                <a:tab pos="457200" algn="l"/>
              </a:tabLst>
            </a:pPr>
            <a:r>
              <a:rPr lang="en-GB" sz="2000">
                <a:ea typeface="Calibri"/>
                <a:cs typeface="Times New Roman"/>
              </a:rPr>
              <a:t>Your school nurse or immunisation team.</a:t>
            </a:r>
          </a:p>
          <a:p>
            <a:pPr marL="800100" lvl="1" indent="-342900">
              <a:lnSpc>
                <a:spcPct val="107000"/>
              </a:lnSpc>
              <a:spcAft>
                <a:spcPts val="800"/>
              </a:spcAft>
              <a:tabLst>
                <a:tab pos="457200" algn="l"/>
              </a:tabLst>
            </a:pPr>
            <a:r>
              <a:rPr lang="en-GB" sz="2000">
                <a:ea typeface="Calibri"/>
                <a:cs typeface="Times New Roman"/>
              </a:rPr>
              <a:t>Your GP surgery.</a:t>
            </a:r>
          </a:p>
          <a:p>
            <a:pPr>
              <a:lnSpc>
                <a:spcPct val="107000"/>
              </a:lnSpc>
              <a:spcAft>
                <a:spcPts val="800"/>
              </a:spcAft>
              <a:tabLst>
                <a:tab pos="457200" algn="l"/>
              </a:tabLst>
            </a:pPr>
            <a:r>
              <a:rPr lang="en-GB" sz="2000">
                <a:ea typeface="Calibri"/>
                <a:cs typeface="Times New Roman"/>
              </a:rPr>
              <a:t>Go online and visit:</a:t>
            </a:r>
          </a:p>
          <a:p>
            <a:pPr marL="800100" lvl="1" indent="-342900">
              <a:lnSpc>
                <a:spcPct val="107000"/>
              </a:lnSpc>
              <a:spcAft>
                <a:spcPts val="800"/>
              </a:spcAft>
              <a:tabLst>
                <a:tab pos="457200" algn="l"/>
              </a:tabLst>
            </a:pPr>
            <a:r>
              <a:rPr lang="en-GB" sz="2000" u="sng">
                <a:solidFill>
                  <a:srgbClr val="00A7A7"/>
                </a:solidFill>
                <a:ea typeface="Calibri"/>
                <a:cs typeface="Times New Roman"/>
                <a:hlinkClick r:id="rId2"/>
              </a:rPr>
              <a:t>phw.nhs.wales/vaccines</a:t>
            </a:r>
            <a:endParaRPr lang="en-GB" sz="2000" u="sng">
              <a:solidFill>
                <a:srgbClr val="00A7A7"/>
              </a:solidFill>
              <a:ea typeface="Calibri"/>
              <a:cs typeface="Times New Roman"/>
              <a:hlinkClick r:id="" action="ppaction://noaction"/>
            </a:endParaRPr>
          </a:p>
          <a:p>
            <a:pPr marL="800100" lvl="1" indent="-342900">
              <a:lnSpc>
                <a:spcPct val="107000"/>
              </a:lnSpc>
              <a:spcAft>
                <a:spcPts val="800"/>
              </a:spcAft>
              <a:tabLst>
                <a:tab pos="457200" algn="l"/>
              </a:tabLst>
            </a:pPr>
            <a:r>
              <a:rPr lang="en-GB" sz="2000">
                <a:solidFill>
                  <a:srgbClr val="212A73"/>
                </a:solidFill>
                <a:ea typeface="Calibri"/>
                <a:cs typeface="Times New Roman"/>
              </a:rPr>
              <a:t>Or scan the QR code to take you the vaccines page </a:t>
            </a:r>
            <a:endParaRPr lang="en-GB" sz="2000">
              <a:solidFill>
                <a:srgbClr val="212A73"/>
              </a:solidFill>
              <a:ea typeface="Calibri" panose="020F0502020204030204" pitchFamily="34" charset="0"/>
              <a:cs typeface="Times New Roman"/>
            </a:endParaRPr>
          </a:p>
        </p:txBody>
      </p:sp>
      <p:sp>
        <p:nvSpPr>
          <p:cNvPr id="11" name="Footer Placeholder 3">
            <a:extLst>
              <a:ext uri="{FF2B5EF4-FFF2-40B4-BE49-F238E27FC236}">
                <a16:creationId xmlns:a16="http://schemas.microsoft.com/office/drawing/2014/main" id="{390D3F9E-AE84-4CC8-2E08-BFBC006FADA8}"/>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a:extLst>
              <a:ext uri="{FF2B5EF4-FFF2-40B4-BE49-F238E27FC236}">
                <a16:creationId xmlns:a16="http://schemas.microsoft.com/office/drawing/2014/main" id="{08F2A1E0-F42E-F0A4-A53D-CCF50D05BB73}"/>
              </a:ext>
            </a:extLst>
          </p:cNvPr>
          <p:cNvSpPr>
            <a:spLocks noGrp="1"/>
          </p:cNvSpPr>
          <p:nvPr>
            <p:ph type="sldNum" sz="quarter" idx="12"/>
          </p:nvPr>
        </p:nvSpPr>
        <p:spPr/>
        <p:txBody>
          <a:bodyPr/>
          <a:lstStyle/>
          <a:p>
            <a:fld id="{561D0CCE-8DCC-44DC-A653-AE62B1D84A52}" type="slidenum">
              <a:rPr lang="en-GB" smtClean="0"/>
              <a:pPr/>
              <a:t>44</a:t>
            </a:fld>
            <a:endParaRPr lang="en-GB"/>
          </a:p>
        </p:txBody>
      </p:sp>
      <p:pic>
        <p:nvPicPr>
          <p:cNvPr id="13" name="Picture 12" descr="A qr code with black squares&#10;&#10;AI-generated content may be incorrect.">
            <a:extLst>
              <a:ext uri="{FF2B5EF4-FFF2-40B4-BE49-F238E27FC236}">
                <a16:creationId xmlns:a16="http://schemas.microsoft.com/office/drawing/2014/main" id="{A32F8AED-9F77-3FF5-5582-4377825931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10600" y="2700940"/>
            <a:ext cx="2370519" cy="2370519"/>
          </a:xfrm>
          <a:prstGeom prst="rect">
            <a:avLst/>
          </a:prstGeom>
        </p:spPr>
      </p:pic>
    </p:spTree>
    <p:extLst>
      <p:ext uri="{BB962C8B-B14F-4D97-AF65-F5344CB8AC3E}">
        <p14:creationId xmlns:p14="http://schemas.microsoft.com/office/powerpoint/2010/main" val="745940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9EFED0EA-5FF3-0173-7D24-053D85BAAF57}"/>
              </a:ext>
            </a:extLst>
          </p:cNvPr>
          <p:cNvSpPr>
            <a:spLocks noGrp="1"/>
          </p:cNvSpPr>
          <p:nvPr>
            <p:ph type="title"/>
          </p:nvPr>
        </p:nvSpPr>
        <p:spPr/>
        <p:txBody>
          <a:bodyPr anchor="ctr"/>
          <a:lstStyle/>
          <a:p>
            <a:pPr algn="ctr"/>
            <a:r>
              <a:rPr lang="en-GB" b="1"/>
              <a:t>Immunisation: Why we do it</a:t>
            </a:r>
            <a:endParaRPr lang="en-GB"/>
          </a:p>
        </p:txBody>
      </p:sp>
      <p:sp>
        <p:nvSpPr>
          <p:cNvPr id="13" name="Content Placeholder 12">
            <a:extLst>
              <a:ext uri="{FF2B5EF4-FFF2-40B4-BE49-F238E27FC236}">
                <a16:creationId xmlns:a16="http://schemas.microsoft.com/office/drawing/2014/main" id="{829BE34B-686E-5282-B4EE-19290610E64F}"/>
              </a:ext>
            </a:extLst>
          </p:cNvPr>
          <p:cNvSpPr>
            <a:spLocks noGrp="1"/>
          </p:cNvSpPr>
          <p:nvPr>
            <p:ph idx="1"/>
          </p:nvPr>
        </p:nvSpPr>
        <p:spPr>
          <a:xfrm>
            <a:off x="838200" y="1825625"/>
            <a:ext cx="3301314" cy="4351338"/>
          </a:xfrm>
        </p:spPr>
        <p:txBody>
          <a:bodyPr/>
          <a:lstStyle/>
          <a:p>
            <a:pPr marL="0" indent="0">
              <a:buNone/>
            </a:pPr>
            <a:r>
              <a:rPr lang="en-GB" sz="1800" b="1"/>
              <a:t>BBC news video (2019)</a:t>
            </a:r>
          </a:p>
          <a:p>
            <a:pPr marL="0" indent="0">
              <a:buNone/>
            </a:pPr>
            <a:r>
              <a:rPr lang="en-GB" sz="1800">
                <a:hlinkClick r:id="rId4"/>
              </a:rPr>
              <a:t>Immunisation: Why we do it and how 'herd immunity' works - BBC News (youtube.com)</a:t>
            </a:r>
            <a:endParaRPr lang="en-GB" sz="1800">
              <a:ea typeface="Calibri" panose="020F0502020204030204" pitchFamily="34" charset="0"/>
              <a:cs typeface="Times New Roman" panose="02020603050405020304" pitchFamily="18" charset="0"/>
            </a:endParaRPr>
          </a:p>
          <a:p>
            <a:endParaRPr lang="en-GB" sz="1800"/>
          </a:p>
        </p:txBody>
      </p:sp>
      <p:sp>
        <p:nvSpPr>
          <p:cNvPr id="5" name="Slide Number Placeholder 4"/>
          <p:cNvSpPr>
            <a:spLocks noGrp="1"/>
          </p:cNvSpPr>
          <p:nvPr>
            <p:ph type="sldNum" sz="quarter" idx="12"/>
          </p:nvPr>
        </p:nvSpPr>
        <p:spPr/>
        <p:txBody>
          <a:bodyPr/>
          <a:lstStyle/>
          <a:p>
            <a:fld id="{561D0CCE-8DCC-44DC-A653-AE62B1D84A52}" type="slidenum">
              <a:rPr lang="en-GB" smtClean="0"/>
              <a:pPr/>
              <a:t>5</a:t>
            </a:fld>
            <a:endParaRPr lang="en-GB"/>
          </a:p>
        </p:txBody>
      </p:sp>
      <p:pic>
        <p:nvPicPr>
          <p:cNvPr id="2" name="Online Media 1" title="Immunisation: Why we do it and how 'herd immunity' works - BBC News">
            <a:hlinkClick r:id="" action="ppaction://media"/>
            <a:extLst>
              <a:ext uri="{FF2B5EF4-FFF2-40B4-BE49-F238E27FC236}">
                <a16:creationId xmlns:a16="http://schemas.microsoft.com/office/drawing/2014/main" id="{669ACD98-7D22-8263-7957-66166D8789E0}"/>
              </a:ext>
            </a:extLst>
          </p:cNvPr>
          <p:cNvPicPr>
            <a:picLocks noRot="1" noChangeAspect="1"/>
          </p:cNvPicPr>
          <p:nvPr>
            <a:videoFile r:link="rId1"/>
          </p:nvPr>
        </p:nvPicPr>
        <p:blipFill>
          <a:blip r:embed="rId5"/>
          <a:stretch>
            <a:fillRect/>
          </a:stretch>
        </p:blipFill>
        <p:spPr>
          <a:xfrm>
            <a:off x="4139514" y="1690688"/>
            <a:ext cx="7373969" cy="4166302"/>
          </a:xfrm>
          <a:prstGeom prst="rect">
            <a:avLst/>
          </a:prstGeom>
        </p:spPr>
      </p:pic>
      <p:sp>
        <p:nvSpPr>
          <p:cNvPr id="14" name="Footer Placeholder 3">
            <a:extLst>
              <a:ext uri="{FF2B5EF4-FFF2-40B4-BE49-F238E27FC236}">
                <a16:creationId xmlns:a16="http://schemas.microsoft.com/office/drawing/2014/main" id="{A4C9C743-A9C4-B7DC-93CC-0EA328BA6221}"/>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1936166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907183" cy="1336146"/>
          </a:xfrm>
        </p:spPr>
        <p:txBody>
          <a:bodyPr lIns="91440" tIns="45720" rIns="91440" bIns="45720" anchor="ctr"/>
          <a:lstStyle/>
          <a:p>
            <a:pPr algn="ctr"/>
            <a:r>
              <a:rPr lang="en-GB" b="1"/>
              <a:t>What vaccinations will you be offered?</a:t>
            </a:r>
            <a:endParaRPr lang="en-GB" b="1">
              <a:cs typeface="Arial"/>
            </a:endParaRPr>
          </a:p>
        </p:txBody>
      </p:sp>
      <p:sp>
        <p:nvSpPr>
          <p:cNvPr id="3" name="Content Placeholder 2"/>
          <p:cNvSpPr>
            <a:spLocks noGrp="1"/>
          </p:cNvSpPr>
          <p:nvPr>
            <p:ph idx="1"/>
          </p:nvPr>
        </p:nvSpPr>
        <p:spPr>
          <a:xfrm>
            <a:off x="838200" y="1558925"/>
            <a:ext cx="10515600" cy="4351338"/>
          </a:xfrm>
        </p:spPr>
        <p:txBody>
          <a:bodyPr lIns="91440" tIns="45720" rIns="91440" bIns="45720" anchor="t"/>
          <a:lstStyle/>
          <a:p>
            <a:pPr>
              <a:lnSpc>
                <a:spcPct val="100000"/>
              </a:lnSpc>
            </a:pPr>
            <a:r>
              <a:rPr lang="en-GB" sz="1800"/>
              <a:t>*Flu vaccination - </a:t>
            </a:r>
            <a:r>
              <a:rPr lang="en-GB" sz="1800" b="1"/>
              <a:t>Years 7 to 11.</a:t>
            </a:r>
            <a:endParaRPr lang="en-GB" sz="1800" b="1">
              <a:cs typeface="Arial"/>
            </a:endParaRPr>
          </a:p>
          <a:p>
            <a:pPr>
              <a:lnSpc>
                <a:spcPct val="100000"/>
              </a:lnSpc>
            </a:pPr>
            <a:r>
              <a:rPr lang="en-GB" sz="1800"/>
              <a:t>*Human papillomavirus vaccination (HPV) - </a:t>
            </a:r>
            <a:r>
              <a:rPr lang="en-GB" sz="1800" b="1"/>
              <a:t>Year 8.</a:t>
            </a:r>
            <a:endParaRPr lang="en-GB" sz="1800">
              <a:cs typeface="Arial"/>
            </a:endParaRPr>
          </a:p>
          <a:p>
            <a:pPr>
              <a:lnSpc>
                <a:spcPct val="100000"/>
              </a:lnSpc>
            </a:pPr>
            <a:r>
              <a:rPr lang="en-GB" sz="1800"/>
              <a:t>Teenage 3-in-1 booster vaccination (Tetanus, diphtheria and polio (Td/IPV)) - </a:t>
            </a:r>
            <a:r>
              <a:rPr lang="en-GB" sz="1800" b="1"/>
              <a:t>Year 9.</a:t>
            </a:r>
            <a:endParaRPr lang="en-GB" sz="1800" i="1">
              <a:cs typeface="Arial"/>
            </a:endParaRPr>
          </a:p>
          <a:p>
            <a:pPr>
              <a:lnSpc>
                <a:spcPct val="100000"/>
              </a:lnSpc>
            </a:pPr>
            <a:r>
              <a:rPr lang="en-GB" sz="1800"/>
              <a:t>Meningitis ACWY vaccination (</a:t>
            </a:r>
            <a:r>
              <a:rPr lang="en-GB" sz="1800" err="1"/>
              <a:t>MenACWY</a:t>
            </a:r>
            <a:r>
              <a:rPr lang="en-GB" sz="1800"/>
              <a:t>) - </a:t>
            </a:r>
            <a:r>
              <a:rPr lang="en-GB" sz="1800" b="1"/>
              <a:t>Year 9.</a:t>
            </a:r>
            <a:endParaRPr lang="en-GB" sz="1800" b="1">
              <a:cs typeface="Arial"/>
            </a:endParaRPr>
          </a:p>
          <a:p>
            <a:pPr>
              <a:lnSpc>
                <a:spcPct val="100000"/>
              </a:lnSpc>
            </a:pPr>
            <a:r>
              <a:rPr lang="en-GB" sz="1800"/>
              <a:t>Measles, mumps and rubella vaccination (MMR) - </a:t>
            </a:r>
            <a:r>
              <a:rPr lang="en-GB" sz="1800" b="1"/>
              <a:t>any age if missing 1 or 2 doses.</a:t>
            </a:r>
            <a:endParaRPr lang="en-GB" sz="1800" b="1">
              <a:cs typeface="Arial"/>
            </a:endParaRPr>
          </a:p>
          <a:p>
            <a:pPr marL="0" indent="0">
              <a:lnSpc>
                <a:spcPct val="100000"/>
              </a:lnSpc>
              <a:buNone/>
            </a:pPr>
            <a:r>
              <a:rPr lang="en-GB" sz="1800"/>
              <a:t>If you miss a vaccine in school year it is usually offered, you can still have it in later school years. </a:t>
            </a:r>
            <a:endParaRPr lang="en-GB" sz="1800">
              <a:cs typeface="Arial"/>
            </a:endParaRPr>
          </a:p>
          <a:p>
            <a:pPr marL="0" indent="0">
              <a:lnSpc>
                <a:spcPct val="100000"/>
              </a:lnSpc>
              <a:buNone/>
            </a:pPr>
            <a:r>
              <a:rPr lang="en-GB" sz="1800"/>
              <a:t>* In Cardiff and Vale schools - HPV and flu vaccinations are given in school. Others are given by your GP. </a:t>
            </a:r>
            <a:br>
              <a:rPr lang="en-GB" sz="1800"/>
            </a:br>
            <a:endParaRPr lang="en-GB" sz="1800">
              <a:cs typeface="Arial"/>
            </a:endParaRPr>
          </a:p>
          <a:p>
            <a:pPr marL="0" indent="0">
              <a:lnSpc>
                <a:spcPct val="150000"/>
              </a:lnSpc>
              <a:buNone/>
            </a:pPr>
            <a:endParaRPr lang="en-GB" sz="1600">
              <a:latin typeface="Arial"/>
              <a:ea typeface="Calibri"/>
              <a:cs typeface="Arial"/>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6</a:t>
            </a:fld>
            <a:endParaRPr lang="en-GB"/>
          </a:p>
        </p:txBody>
      </p:sp>
      <p:sp>
        <p:nvSpPr>
          <p:cNvPr id="6" name="Footer Placeholder 3">
            <a:extLst>
              <a:ext uri="{FF2B5EF4-FFF2-40B4-BE49-F238E27FC236}">
                <a16:creationId xmlns:a16="http://schemas.microsoft.com/office/drawing/2014/main" id="{3EC0F446-F972-34A4-E7C2-724E8A3892A4}"/>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4457836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0CA30-0643-A7C9-77B4-A6C197F002A7}"/>
              </a:ext>
            </a:extLst>
          </p:cNvPr>
          <p:cNvSpPr>
            <a:spLocks noGrp="1"/>
          </p:cNvSpPr>
          <p:nvPr>
            <p:ph type="title"/>
          </p:nvPr>
        </p:nvSpPr>
        <p:spPr/>
        <p:txBody>
          <a:bodyPr/>
          <a:lstStyle/>
          <a:p>
            <a:r>
              <a:rPr lang="en-GB" b="1">
                <a:cs typeface="Arial"/>
              </a:rPr>
              <a:t>What other vaccinations might you need?</a:t>
            </a:r>
            <a:endParaRPr lang="en-GB"/>
          </a:p>
        </p:txBody>
      </p:sp>
      <p:sp>
        <p:nvSpPr>
          <p:cNvPr id="3" name="Content Placeholder 2">
            <a:extLst>
              <a:ext uri="{FF2B5EF4-FFF2-40B4-BE49-F238E27FC236}">
                <a16:creationId xmlns:a16="http://schemas.microsoft.com/office/drawing/2014/main" id="{98D4D4FB-6E5E-AA36-6177-A6A23B62296F}"/>
              </a:ext>
            </a:extLst>
          </p:cNvPr>
          <p:cNvSpPr>
            <a:spLocks noGrp="1"/>
          </p:cNvSpPr>
          <p:nvPr>
            <p:ph idx="1"/>
          </p:nvPr>
        </p:nvSpPr>
        <p:spPr/>
        <p:txBody>
          <a:bodyPr/>
          <a:lstStyle/>
          <a:p>
            <a:pPr marL="0" indent="0">
              <a:buNone/>
            </a:pPr>
            <a:r>
              <a:rPr lang="en-GB">
                <a:cs typeface="Arial"/>
              </a:rPr>
              <a:t>Other vaccines may be offered to you:</a:t>
            </a:r>
            <a:endParaRPr lang="en-US">
              <a:cs typeface="Arial"/>
            </a:endParaRPr>
          </a:p>
          <a:p>
            <a:pPr lvl="1"/>
            <a:r>
              <a:rPr lang="en-GB">
                <a:cs typeface="Arial"/>
              </a:rPr>
              <a:t>Before starting some university or college courses</a:t>
            </a:r>
            <a:endParaRPr lang="en-GB">
              <a:solidFill>
                <a:srgbClr val="000000"/>
              </a:solidFill>
              <a:cs typeface="Arial"/>
            </a:endParaRPr>
          </a:p>
          <a:p>
            <a:pPr lvl="1"/>
            <a:r>
              <a:rPr lang="en-GB">
                <a:cs typeface="Arial"/>
              </a:rPr>
              <a:t>For your chosen career</a:t>
            </a:r>
            <a:endParaRPr lang="en-GB">
              <a:solidFill>
                <a:srgbClr val="000000"/>
              </a:solidFill>
              <a:cs typeface="Arial"/>
            </a:endParaRPr>
          </a:p>
          <a:p>
            <a:pPr lvl="1"/>
            <a:r>
              <a:rPr lang="en-GB">
                <a:cs typeface="Arial"/>
              </a:rPr>
              <a:t>Before you travel to certain countries in the world</a:t>
            </a:r>
            <a:endParaRPr lang="en-GB">
              <a:solidFill>
                <a:srgbClr val="000000"/>
              </a:solidFill>
              <a:cs typeface="Arial"/>
            </a:endParaRPr>
          </a:p>
          <a:p>
            <a:pPr lvl="1"/>
            <a:r>
              <a:rPr lang="en-GB">
                <a:cs typeface="Arial"/>
              </a:rPr>
              <a:t>If you or someone you live with have certain medical conditions or risk factors</a:t>
            </a:r>
          </a:p>
          <a:p>
            <a:pPr lvl="1"/>
            <a:r>
              <a:rPr lang="en-GB">
                <a:cs typeface="Arial"/>
              </a:rPr>
              <a:t>If there is an outbreak of disease</a:t>
            </a:r>
          </a:p>
          <a:p>
            <a:endParaRPr lang="en-GB"/>
          </a:p>
        </p:txBody>
      </p:sp>
      <p:sp>
        <p:nvSpPr>
          <p:cNvPr id="5" name="Slide Number Placeholder 4">
            <a:extLst>
              <a:ext uri="{FF2B5EF4-FFF2-40B4-BE49-F238E27FC236}">
                <a16:creationId xmlns:a16="http://schemas.microsoft.com/office/drawing/2014/main" id="{6F1C503B-8A38-B461-C871-85CA9D42BD5F}"/>
              </a:ext>
            </a:extLst>
          </p:cNvPr>
          <p:cNvSpPr>
            <a:spLocks noGrp="1"/>
          </p:cNvSpPr>
          <p:nvPr>
            <p:ph type="sldNum" sz="quarter" idx="12"/>
          </p:nvPr>
        </p:nvSpPr>
        <p:spPr/>
        <p:txBody>
          <a:bodyPr/>
          <a:lstStyle/>
          <a:p>
            <a:fld id="{561D0CCE-8DCC-44DC-A653-AE62B1D84A52}" type="slidenum">
              <a:rPr lang="en-GB" smtClean="0"/>
              <a:pPr/>
              <a:t>7</a:t>
            </a:fld>
            <a:endParaRPr lang="en-GB"/>
          </a:p>
        </p:txBody>
      </p:sp>
      <p:sp>
        <p:nvSpPr>
          <p:cNvPr id="6" name="Footer Placeholder 3">
            <a:extLst>
              <a:ext uri="{FF2B5EF4-FFF2-40B4-BE49-F238E27FC236}">
                <a16:creationId xmlns:a16="http://schemas.microsoft.com/office/drawing/2014/main" id="{8A2965C2-26C9-B302-661A-C95885A329F5}"/>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2324695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3C3A2-85B3-164B-863F-3015B59980B0}"/>
              </a:ext>
            </a:extLst>
          </p:cNvPr>
          <p:cNvSpPr>
            <a:spLocks noGrp="1"/>
          </p:cNvSpPr>
          <p:nvPr>
            <p:ph type="title"/>
          </p:nvPr>
        </p:nvSpPr>
        <p:spPr>
          <a:xfrm>
            <a:off x="2121060" y="2766218"/>
            <a:ext cx="7949879" cy="1325563"/>
          </a:xfrm>
        </p:spPr>
        <p:txBody>
          <a:bodyPr lIns="91440" tIns="45720" rIns="91440" bIns="45720" anchor="t"/>
          <a:lstStyle/>
          <a:p>
            <a:pPr algn="ctr"/>
            <a:r>
              <a:rPr lang="en-US" sz="5400">
                <a:cs typeface="Arial"/>
              </a:rPr>
              <a:t>Flu vaccine </a:t>
            </a:r>
            <a:endParaRPr lang="en-US" sz="5400"/>
          </a:p>
        </p:txBody>
      </p:sp>
      <p:sp>
        <p:nvSpPr>
          <p:cNvPr id="5" name="Slide Number Placeholder 4">
            <a:extLst>
              <a:ext uri="{FF2B5EF4-FFF2-40B4-BE49-F238E27FC236}">
                <a16:creationId xmlns:a16="http://schemas.microsoft.com/office/drawing/2014/main" id="{9EEC18D2-4F3D-C066-68AC-9A20C89719F5}"/>
              </a:ext>
            </a:extLst>
          </p:cNvPr>
          <p:cNvSpPr>
            <a:spLocks noGrp="1"/>
          </p:cNvSpPr>
          <p:nvPr>
            <p:ph type="sldNum" sz="quarter" idx="12"/>
          </p:nvPr>
        </p:nvSpPr>
        <p:spPr/>
        <p:txBody>
          <a:bodyPr/>
          <a:lstStyle/>
          <a:p>
            <a:fld id="{561D0CCE-8DCC-44DC-A653-AE62B1D84A52}" type="slidenum">
              <a:rPr lang="en-GB" smtClean="0"/>
              <a:pPr/>
              <a:t>8</a:t>
            </a:fld>
            <a:endParaRPr lang="en-GB"/>
          </a:p>
        </p:txBody>
      </p:sp>
      <p:sp>
        <p:nvSpPr>
          <p:cNvPr id="4" name="Footer Placeholder 3">
            <a:extLst>
              <a:ext uri="{FF2B5EF4-FFF2-40B4-BE49-F238E27FC236}">
                <a16:creationId xmlns:a16="http://schemas.microsoft.com/office/drawing/2014/main" id="{6659AFAC-C607-01E1-1E5E-FE1D033F9419}"/>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2806383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lnSpc>
                <a:spcPct val="107000"/>
              </a:lnSpc>
              <a:spcAft>
                <a:spcPts val="800"/>
              </a:spcAft>
            </a:pPr>
            <a:r>
              <a:rPr lang="en-GB" b="1">
                <a:ea typeface="Calibri" panose="020F0502020204030204" pitchFamily="34" charset="0"/>
                <a:cs typeface="Times New Roman" panose="02020603050405020304" pitchFamily="18" charset="0"/>
              </a:rPr>
              <a:t>Flu vaccine</a:t>
            </a:r>
          </a:p>
        </p:txBody>
      </p:sp>
      <p:sp>
        <p:nvSpPr>
          <p:cNvPr id="3" name="Content Placeholder 2"/>
          <p:cNvSpPr>
            <a:spLocks noGrp="1"/>
          </p:cNvSpPr>
          <p:nvPr>
            <p:ph idx="1"/>
          </p:nvPr>
        </p:nvSpPr>
        <p:spPr>
          <a:xfrm>
            <a:off x="838200" y="1343030"/>
            <a:ext cx="8256373" cy="4351338"/>
          </a:xfrm>
        </p:spPr>
        <p:txBody>
          <a:bodyPr/>
          <a:lstStyle/>
          <a:p>
            <a:pPr marL="342900" lvl="0" indent="-342900">
              <a:lnSpc>
                <a:spcPct val="100000"/>
              </a:lnSpc>
              <a:spcAft>
                <a:spcPts val="800"/>
              </a:spcAft>
              <a:buFont typeface="Symbol" panose="05050102010706020507" pitchFamily="18" charset="2"/>
              <a:buChar char=""/>
            </a:pPr>
            <a:r>
              <a:rPr lang="en-GB" sz="1800">
                <a:ea typeface="Calibri" panose="020F0502020204030204" pitchFamily="34" charset="0"/>
                <a:cs typeface="Times New Roman" panose="02020603050405020304" pitchFamily="18" charset="0"/>
              </a:rPr>
              <a:t>Anyone can get flu, but children have the highest rate of infection and flu can be very serious for them.</a:t>
            </a:r>
          </a:p>
          <a:p>
            <a:pPr marL="342900" lvl="0" indent="-342900">
              <a:lnSpc>
                <a:spcPct val="100000"/>
              </a:lnSpc>
              <a:spcAft>
                <a:spcPts val="800"/>
              </a:spcAft>
              <a:buFont typeface="Symbol" panose="05050102010706020507" pitchFamily="18" charset="2"/>
              <a:buChar char=""/>
            </a:pPr>
            <a:r>
              <a:rPr lang="en-GB" sz="1800">
                <a:ea typeface="Calibri" panose="020F0502020204030204" pitchFamily="34" charset="0"/>
                <a:cs typeface="Times New Roman" panose="02020603050405020304" pitchFamily="18" charset="0"/>
              </a:rPr>
              <a:t>Children and young people can also pass the flu virus on to friends or family members. This can be serious for people who are vulnerable like grandparents, people with health conditions, or people having treatments that affect their immune system (e.g. chemotherapy).</a:t>
            </a:r>
          </a:p>
          <a:p>
            <a:pPr marL="342900" lvl="0" indent="-342900">
              <a:lnSpc>
                <a:spcPct val="100000"/>
              </a:lnSpc>
              <a:spcAft>
                <a:spcPts val="800"/>
              </a:spcAft>
              <a:buFont typeface="Symbol" panose="05050102010706020507" pitchFamily="18" charset="2"/>
              <a:buChar char=""/>
            </a:pPr>
            <a:r>
              <a:rPr lang="en-GB" sz="1800">
                <a:ea typeface="Calibri" panose="020F0502020204030204" pitchFamily="34" charset="0"/>
                <a:cs typeface="Times New Roman" panose="02020603050405020304" pitchFamily="18" charset="0"/>
              </a:rPr>
              <a:t>Most children and young people will usually have their flu vaccine in school. Information and a consent form will be sent home (either paper or digitally). </a:t>
            </a:r>
          </a:p>
          <a:p>
            <a:pPr marL="342900" lvl="0" indent="-342900">
              <a:lnSpc>
                <a:spcPct val="100000"/>
              </a:lnSpc>
              <a:spcAft>
                <a:spcPts val="800"/>
              </a:spcAft>
              <a:buFont typeface="Symbol" panose="05050102010706020507" pitchFamily="18" charset="2"/>
              <a:buChar char=""/>
            </a:pPr>
            <a:r>
              <a:rPr lang="en-GB" sz="1800">
                <a:ea typeface="Calibri" panose="020F0502020204030204" pitchFamily="34" charset="0"/>
                <a:cs typeface="Times New Roman" panose="02020603050405020304" pitchFamily="18" charset="0"/>
              </a:rPr>
              <a:t>Most children and young people have a quick and painless </a:t>
            </a:r>
            <a:r>
              <a:rPr lang="en-GB" sz="1800" b="1">
                <a:ea typeface="Calibri" panose="020F0502020204030204" pitchFamily="34" charset="0"/>
                <a:cs typeface="Times New Roman" panose="02020603050405020304" pitchFamily="18" charset="0"/>
              </a:rPr>
              <a:t>nasal spray. </a:t>
            </a:r>
            <a:r>
              <a:rPr lang="en-GB" sz="1800">
                <a:ea typeface="Calibri" panose="020F0502020204030204" pitchFamily="34" charset="0"/>
                <a:cs typeface="Times New Roman" panose="02020603050405020304" pitchFamily="18" charset="0"/>
              </a:rPr>
              <a:t>If the nasal spray is unsuitable due to a medical condition or pork gelatine content, then an injectable vaccine is available.</a:t>
            </a:r>
          </a:p>
          <a:p>
            <a:pPr marL="342900" lvl="0" indent="-342900">
              <a:lnSpc>
                <a:spcPct val="100000"/>
              </a:lnSpc>
              <a:spcAft>
                <a:spcPts val="800"/>
              </a:spcAft>
              <a:buFont typeface="Symbol" panose="05050102010706020507" pitchFamily="18" charset="2"/>
              <a:buChar char=""/>
            </a:pPr>
            <a:r>
              <a:rPr lang="en-GB" sz="1800">
                <a:ea typeface="Calibri" panose="020F0502020204030204" pitchFamily="34" charset="0"/>
                <a:cs typeface="Times New Roman" panose="02020603050405020304" pitchFamily="18" charset="0"/>
              </a:rPr>
              <a:t>Flu vaccination is needed each autumn/winter to offer the best protection.</a:t>
            </a:r>
          </a:p>
          <a:p>
            <a:pPr marL="342900" indent="-342900">
              <a:lnSpc>
                <a:spcPct val="100000"/>
              </a:lnSpc>
              <a:spcAft>
                <a:spcPts val="800"/>
              </a:spcAft>
              <a:buFont typeface="Symbol" panose="05050102010706020507" pitchFamily="18" charset="2"/>
              <a:buChar char=""/>
            </a:pPr>
            <a:r>
              <a:rPr lang="en-GB" sz="1800">
                <a:ea typeface="Calibri" panose="020F0502020204030204" pitchFamily="34" charset="0"/>
                <a:cs typeface="Times New Roman" panose="02020603050405020304" pitchFamily="18" charset="0"/>
              </a:rPr>
              <a:t>Visit </a:t>
            </a:r>
            <a:r>
              <a:rPr lang="en-GB" sz="1800" b="1">
                <a:solidFill>
                  <a:srgbClr val="0563C1"/>
                </a:solidFill>
                <a:ea typeface="Calibri" panose="020F0502020204030204" pitchFamily="34" charset="0"/>
                <a:cs typeface="Times New Roman" panose="02020603050405020304" pitchFamily="18" charset="0"/>
                <a:hlinkClick r:id="rId3"/>
              </a:rPr>
              <a:t>phw.nhs.wales/</a:t>
            </a:r>
            <a:r>
              <a:rPr lang="en-GB" sz="1800" b="1" err="1">
                <a:solidFill>
                  <a:srgbClr val="0563C1"/>
                </a:solidFill>
                <a:ea typeface="Calibri" panose="020F0502020204030204" pitchFamily="34" charset="0"/>
                <a:cs typeface="Times New Roman" panose="02020603050405020304" pitchFamily="18" charset="0"/>
                <a:hlinkClick r:id="rId3"/>
              </a:rPr>
              <a:t>fluvaccine</a:t>
            </a:r>
            <a:r>
              <a:rPr lang="en-GB" sz="1800" b="1">
                <a:ea typeface="Calibri" panose="020F0502020204030204" pitchFamily="34" charset="0"/>
                <a:cs typeface="Times New Roman" panose="02020603050405020304" pitchFamily="18" charset="0"/>
              </a:rPr>
              <a:t> </a:t>
            </a:r>
            <a:r>
              <a:rPr lang="en-GB" sz="1800">
                <a:ea typeface="Calibri" panose="020F0502020204030204" pitchFamily="34" charset="0"/>
                <a:cs typeface="Times New Roman" panose="02020603050405020304" pitchFamily="18" charset="0"/>
              </a:rPr>
              <a:t>for more information. </a:t>
            </a:r>
          </a:p>
          <a:p>
            <a:pPr>
              <a:lnSpc>
                <a:spcPct val="100000"/>
              </a:lnSpc>
            </a:pPr>
            <a:endParaRPr lang="en-GB" sz="1800"/>
          </a:p>
        </p:txBody>
      </p:sp>
      <p:sp>
        <p:nvSpPr>
          <p:cNvPr id="5" name="Slide Number Placeholder 4"/>
          <p:cNvSpPr>
            <a:spLocks noGrp="1"/>
          </p:cNvSpPr>
          <p:nvPr>
            <p:ph type="sldNum" sz="quarter" idx="12"/>
          </p:nvPr>
        </p:nvSpPr>
        <p:spPr/>
        <p:txBody>
          <a:bodyPr/>
          <a:lstStyle/>
          <a:p>
            <a:fld id="{561D0CCE-8DCC-44DC-A653-AE62B1D84A52}" type="slidenum">
              <a:rPr lang="en-GB" smtClean="0"/>
              <a:pPr/>
              <a:t>9</a:t>
            </a:fld>
            <a:endParaRPr lang="en-GB"/>
          </a:p>
        </p:txBody>
      </p:sp>
      <p:pic>
        <p:nvPicPr>
          <p:cNvPr id="8" name="Picture 7" descr="A poster of a child and a child&#10;&#10;AI-generated content may be incorrect.">
            <a:extLst>
              <a:ext uri="{FF2B5EF4-FFF2-40B4-BE49-F238E27FC236}">
                <a16:creationId xmlns:a16="http://schemas.microsoft.com/office/drawing/2014/main" id="{EDF539C5-72EB-79BC-A028-440D54F4C66B}"/>
              </a:ext>
            </a:extLst>
          </p:cNvPr>
          <p:cNvPicPr>
            <a:picLocks noChangeAspect="1"/>
          </p:cNvPicPr>
          <p:nvPr/>
        </p:nvPicPr>
        <p:blipFill>
          <a:blip r:embed="rId4"/>
          <a:srcRect l="2837" r="2999"/>
          <a:stretch/>
        </p:blipFill>
        <p:spPr>
          <a:xfrm>
            <a:off x="9416015" y="1343030"/>
            <a:ext cx="2044932" cy="4552744"/>
          </a:xfrm>
          <a:prstGeom prst="rect">
            <a:avLst/>
          </a:prstGeom>
          <a:ln>
            <a:solidFill>
              <a:schemeClr val="accent6"/>
            </a:solidFill>
          </a:ln>
        </p:spPr>
      </p:pic>
      <p:sp>
        <p:nvSpPr>
          <p:cNvPr id="6" name="Footer Placeholder 3">
            <a:extLst>
              <a:ext uri="{FF2B5EF4-FFF2-40B4-BE49-F238E27FC236}">
                <a16:creationId xmlns:a16="http://schemas.microsoft.com/office/drawing/2014/main" id="{974EAC45-583E-09D7-E030-5372BA9A751E}"/>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2692858153"/>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Topic xmlns="c5c4c049-fd51-4c1e-8931-c678015eeba8">
      <Value>School Age</Value>
    </Topic>
    <Version_x0020__x002f__x0020_Year xmlns="c5c4c049-fd51-4c1e-8931-c678015eeba8" xsi:nil="true"/>
    <HIRLink xmlns="c5c4c049-fd51-4c1e-8931-c678015eeba8">
      <Url xsi:nil="true"/>
      <Description xsi:nil="true"/>
    </HIRLink>
    <Archive xmlns="c5c4c049-fd51-4c1e-8931-c678015eeba8" xsi:nil="true"/>
    <Date xmlns="c5c4c049-fd51-4c1e-8931-c678015eeba8" xsi:nil="true"/>
    <Vaccinename xmlns="c5c4c049-fd51-4c1e-8931-c678015eeba8">
      <Value>Combined Vaccines</Value>
      <Value>MenACWY</Value>
      <Value>3in1: Teenage Booster</Value>
      <Value>HPV</Value>
      <Value>Flu</Value>
    </Vaccinename>
    <relatingtoresource xmlns="c5c4c049-fd51-4c1e-8931-c678015eeba8">Initial content / working draft</relatingtoresource>
    <Typeofresource xmlns="c5c4c049-fd51-4c1e-8931-c678015eeba8">Training Slide Set</Typeofresource>
    <ISBNnumber xmlns="c5c4c049-fd51-4c1e-8931-c678015eeba8" xsi:nil="true"/>
    <Language xmlns="c5c4c049-fd51-4c1e-8931-c678015eeba8" xsi:nil="true"/>
    <SKUNumber xmlns="c5c4c049-fd51-4c1e-8931-c678015eeba8" xsi:nil="true"/>
    <lcf76f155ced4ddcb4097134ff3c332f xmlns="c5c4c049-fd51-4c1e-8931-c678015eeba8">
      <Terms xmlns="http://schemas.microsoft.com/office/infopath/2007/PartnerControls"/>
    </lcf76f155ced4ddcb4097134ff3c332f>
    <TaxCatchAll xmlns="fdfaf355-f7ae-47f3-8f93-739a60756710" xsi:nil="true"/>
    <Archive0 xmlns="c5c4c049-fd51-4c1e-8931-c678015eeba8"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2EEB5CED91B224BADEEF37F9C36D513" ma:contentTypeVersion="25" ma:contentTypeDescription="Create a new document." ma:contentTypeScope="" ma:versionID="aa92d179716acc8f2999f28767fec8d4">
  <xsd:schema xmlns:xsd="http://www.w3.org/2001/XMLSchema" xmlns:xs="http://www.w3.org/2001/XMLSchema" xmlns:p="http://schemas.microsoft.com/office/2006/metadata/properties" xmlns:ns2="c5c4c049-fd51-4c1e-8931-c678015eeba8" xmlns:ns3="fdfaf355-f7ae-47f3-8f93-739a60756710" targetNamespace="http://schemas.microsoft.com/office/2006/metadata/properties" ma:root="true" ma:fieldsID="bb68ad5fe965d0b7c20941833ad7baae" ns2:_="" ns3:_="">
    <xsd:import namespace="c5c4c049-fd51-4c1e-8931-c678015eeba8"/>
    <xsd:import namespace="fdfaf355-f7ae-47f3-8f93-739a60756710"/>
    <xsd:element name="properties">
      <xsd:complexType>
        <xsd:sequence>
          <xsd:element name="documentManagement">
            <xsd:complexType>
              <xsd:all>
                <xsd:element ref="ns2:Topic" minOccurs="0"/>
                <xsd:element ref="ns2:Vaccinename" minOccurs="0"/>
                <xsd:element ref="ns2:Typeofresource"/>
                <xsd:element ref="ns2:relatingtoresource"/>
                <xsd:element ref="ns2:SKUNumber" minOccurs="0"/>
                <xsd:element ref="ns2:HIRLink" minOccurs="0"/>
                <xsd:element ref="ns2:Version_x0020__x002f__x0020_Year" minOccurs="0"/>
                <xsd:element ref="ns2:ISBNnumber" minOccurs="0"/>
                <xsd:element ref="ns2:Date" minOccurs="0"/>
                <xsd:element ref="ns2:Language" minOccurs="0"/>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DateTaken" minOccurs="0"/>
                <xsd:element ref="ns2:MediaServiceOCR" minOccurs="0"/>
                <xsd:element ref="ns2:Archive" minOccurs="0"/>
                <xsd:element ref="ns2:Archive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5c4c049-fd51-4c1e-8931-c678015eeba8" elementFormDefault="qualified">
    <xsd:import namespace="http://schemas.microsoft.com/office/2006/documentManagement/types"/>
    <xsd:import namespace="http://schemas.microsoft.com/office/infopath/2007/PartnerControls"/>
    <xsd:element name="Topic" ma:index="8" nillable="true" ma:displayName="Life Course" ma:format="Dropdown" ma:internalName="Topic" ma:requiredMultiChoice="true">
      <xsd:complexType>
        <xsd:complexContent>
          <xsd:extension base="dms:MultiChoice">
            <xsd:sequence>
              <xsd:element name="Value" maxOccurs="unbounded" minOccurs="0" nillable="true">
                <xsd:simpleType>
                  <xsd:restriction base="dms:Choice">
                    <xsd:enumeration value="Adult"/>
                    <xsd:enumeration value="Generic Life Course"/>
                    <xsd:enumeration value="Pregnancy"/>
                    <xsd:enumeration value="School Age"/>
                    <xsd:enumeration value="Pre-School"/>
                    <xsd:enumeration value="Changes Childhood Schedule"/>
                  </xsd:restriction>
                </xsd:simpleType>
              </xsd:element>
            </xsd:sequence>
          </xsd:extension>
        </xsd:complexContent>
      </xsd:complexType>
    </xsd:element>
    <xsd:element name="Vaccinename" ma:index="9" nillable="true" ma:displayName="Vaccine name " ma:description="Name of specific vaccine " ma:format="Dropdown" ma:internalName="Vaccinename" ma:requiredMultiChoice="true">
      <xsd:complexType>
        <xsd:complexContent>
          <xsd:extension base="dms:MultiChoice">
            <xsd:sequence>
              <xsd:element name="Value" maxOccurs="unbounded" minOccurs="0" nillable="true">
                <xsd:simpleType>
                  <xsd:restriction base="dms:Choice">
                    <xsd:enumeration value="BCG"/>
                    <xsd:enumeration value="Combined Vaccines"/>
                    <xsd:enumeration value="Flu"/>
                    <xsd:enumeration value="HPV"/>
                    <xsd:enumeration value="3in1: Teenage Booster"/>
                    <xsd:enumeration value="MenACWY"/>
                    <xsd:enumeration value="Covid19"/>
                    <xsd:enumeration value="RSV"/>
                    <xsd:enumeration value="MMR"/>
                    <xsd:enumeration value="MMRV &amp; MMR"/>
                    <xsd:enumeration value="Non-specific vaccine info"/>
                    <xsd:enumeration value="HIB/MenC"/>
                    <xsd:enumeration value="Measles"/>
                    <xsd:enumeration value="MenB"/>
                    <xsd:enumeration value="Mpox"/>
                    <xsd:enumeration value="Pneumococcal"/>
                    <xsd:enumeration value="Rotavirus"/>
                    <xsd:enumeration value="Shingles"/>
                    <xsd:enumeration value="Whooping Cough"/>
                    <xsd:enumeration value="4in1: For Pre-School"/>
                    <xsd:enumeration value="6in1: For Babies"/>
                    <xsd:enumeration value="Specific vaccine info"/>
                    <xsd:enumeration value="N/A"/>
                    <xsd:enumeration value="MenB for Gono"/>
                    <xsd:enumeration value="Choice 25"/>
                  </xsd:restriction>
                </xsd:simpleType>
              </xsd:element>
            </xsd:sequence>
          </xsd:extension>
        </xsd:complexContent>
      </xsd:complexType>
    </xsd:element>
    <xsd:element name="Typeofresource" ma:index="10" ma:displayName="Type of resource" ma:description="What type of resource this is " ma:format="Dropdown" ma:internalName="Typeofresource">
      <xsd:simpleType>
        <xsd:restriction base="dms:Choice">
          <xsd:enumeration value="Leaflet (DL)"/>
          <xsd:enumeration value="Large Print"/>
          <xsd:enumeration value="Easy Read"/>
          <xsd:enumeration value="Audio"/>
          <xsd:enumeration value="Poster"/>
          <xsd:enumeration value="Stickers"/>
          <xsd:enumeration value="Vaccination card"/>
          <xsd:enumeration value="BSL"/>
          <xsd:enumeration value="Other"/>
          <xsd:enumeration value="E-Learning"/>
          <xsd:enumeration value="Invitation letter"/>
          <xsd:enumeration value="Toolkit"/>
          <xsd:enumeration value="Fletter"/>
          <xsd:enumeration value="Public Facing Webpage"/>
          <xsd:enumeration value="Briefing Document"/>
          <xsd:enumeration value="Clinical Script"/>
          <xsd:enumeration value="HCP SP FAQs"/>
          <xsd:enumeration value="Minority Languages"/>
          <xsd:enumeration value="Visual aid"/>
          <xsd:enumeration value="Videos"/>
          <xsd:enumeration value="Resource pack"/>
          <xsd:enumeration value="Guidance and reports"/>
          <xsd:enumeration value="Infographics"/>
          <xsd:enumeration value="Comic strips"/>
          <xsd:enumeration value="Booklets"/>
          <xsd:enumeration value="Immunisation schedule"/>
          <xsd:enumeration value="Consent forms"/>
          <xsd:enumeration value="Letters"/>
          <xsd:enumeration value="Training Slide Set"/>
          <xsd:enumeration value="Supporting document"/>
          <xsd:enumeration value="Fact Sheet"/>
          <xsd:enumeration value="Survey"/>
          <xsd:enumeration value="Project"/>
          <xsd:enumeration value="Reference document"/>
          <xsd:enumeration value="HCP webpage"/>
        </xsd:restriction>
      </xsd:simpleType>
    </xsd:element>
    <xsd:element name="relatingtoresource" ma:index="11" ma:displayName="Identifiers / Markers" ma:description="What type of document this is, i.e is it he crystal mark, the confirmation of the ISBN number " ma:format="Dropdown" ma:internalName="relatingtoresource">
      <xsd:simpleType>
        <xsd:restriction base="dms:Choice">
          <xsd:enumeration value="Welsh Translation text"/>
          <xsd:enumeration value="Plain English Approved Text"/>
          <xsd:enumeration value="Crystal Mark"/>
          <xsd:enumeration value="Checklist"/>
          <xsd:enumeration value="QR codes"/>
          <xsd:enumeration value="Slugs"/>
          <xsd:enumeration value="Initial content / working draft"/>
          <xsd:enumeration value="N/A"/>
          <xsd:enumeration value="ISBN"/>
          <xsd:enumeration value="FINAL CONTENT"/>
          <xsd:enumeration value="POAP"/>
          <xsd:enumeration value="Finalised draft for PE"/>
          <xsd:enumeration value="Draft PDF"/>
          <xsd:enumeration value="Email"/>
          <xsd:enumeration value="Project - Brief"/>
          <xsd:enumeration value="Project - Supporting Document"/>
          <xsd:enumeration value="Other language text"/>
          <xsd:enumeration value="Images"/>
          <xsd:enumeration value="Arabic"/>
          <xsd:enumeration value="InDesign Files"/>
        </xsd:restriction>
      </xsd:simpleType>
    </xsd:element>
    <xsd:element name="SKUNumber" ma:index="12" nillable="true" ma:displayName="SKU Number" ma:format="Dropdown" ma:internalName="SKUNumber">
      <xsd:simpleType>
        <xsd:restriction base="dms:Text">
          <xsd:maxLength value="255"/>
        </xsd:restriction>
      </xsd:simpleType>
    </xsd:element>
    <xsd:element name="HIRLink" ma:index="13" nillable="true" ma:displayName="HIR Link" ma:format="Hyperlink" ma:internalName="HIRLink">
      <xsd:complexType>
        <xsd:complexContent>
          <xsd:extension base="dms:URL">
            <xsd:sequence>
              <xsd:element name="Url" type="dms:ValidUrl" minOccurs="0" nillable="true"/>
              <xsd:element name="Description" type="xsd:string" nillable="true"/>
            </xsd:sequence>
          </xsd:extension>
        </xsd:complexContent>
      </xsd:complexType>
    </xsd:element>
    <xsd:element name="Version_x0020__x002f__x0020_Year" ma:index="14" nillable="true" ma:displayName="Version / Year" ma:internalName="Version_x0020__x002f__x0020_Year">
      <xsd:simpleType>
        <xsd:restriction base="dms:Text">
          <xsd:maxLength value="255"/>
        </xsd:restriction>
      </xsd:simpleType>
    </xsd:element>
    <xsd:element name="ISBNnumber" ma:index="15" nillable="true" ma:displayName="ISBN number" ma:format="Dropdown" ma:internalName="ISBNnumber">
      <xsd:simpleType>
        <xsd:restriction base="dms:Text">
          <xsd:maxLength value="255"/>
        </xsd:restriction>
      </xsd:simpleType>
    </xsd:element>
    <xsd:element name="Date" ma:index="16" nillable="true" ma:displayName="'Go Live' Date" ma:format="DateOnly" ma:internalName="Date">
      <xsd:simpleType>
        <xsd:restriction base="dms:DateTime"/>
      </xsd:simpleType>
    </xsd:element>
    <xsd:element name="Language" ma:index="17" nillable="true" ma:displayName="Language " ma:format="Dropdown" ma:internalName="Language">
      <xsd:simpleType>
        <xsd:restriction base="dms:Choice">
          <xsd:enumeration value="Welsh"/>
          <xsd:enumeration value="English"/>
          <xsd:enumeration value="Bilingual"/>
          <xsd:enumeration value="Arabic"/>
          <xsd:enumeration value="Choice 5"/>
        </xsd:restriction>
      </xsd:simpleType>
    </xsd:element>
    <xsd:element name="MediaServiceMetadata" ma:index="18" nillable="true" ma:displayName="MediaServiceMetadata" ma:hidden="true" ma:internalName="MediaServiceMetadata" ma:readOnly="true">
      <xsd:simpleType>
        <xsd:restriction base="dms:Note"/>
      </xsd:simpleType>
    </xsd:element>
    <xsd:element name="MediaServiceFastMetadata" ma:index="19" nillable="true" ma:displayName="MediaServiceFastMetadata" ma:hidden="true" ma:internalName="MediaServiceFastMetadata" ma:readOnly="true">
      <xsd:simpleType>
        <xsd:restriction base="dms:Note"/>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28" nillable="true" ma:displayName="MediaServiceDateTaken" ma:hidden="true" ma:indexed="true" ma:internalName="MediaServiceDateTaken" ma:readOnly="true">
      <xsd:simpleType>
        <xsd:restriction base="dms:Text"/>
      </xsd:simpleType>
    </xsd:element>
    <xsd:element name="MediaServiceOCR" ma:index="29" nillable="true" ma:displayName="Extracted Text" ma:internalName="MediaServiceOCR" ma:readOnly="true">
      <xsd:simpleType>
        <xsd:restriction base="dms:Note">
          <xsd:maxLength value="255"/>
        </xsd:restriction>
      </xsd:simpleType>
    </xsd:element>
    <xsd:element name="Archive" ma:index="30" nillable="true" ma:displayName="Archive Test" ma:description="Document no longer in use." ma:internalName="Archive">
      <xsd:simpleType>
        <xsd:restriction base="dms:Unknown">
          <xsd:enumeration value="Enter Choice #1"/>
        </xsd:restriction>
      </xsd:simpleType>
    </xsd:element>
    <xsd:element name="Archive0" ma:index="31" nillable="true" ma:displayName="Move to Archive Library" ma:default="0" ma:description="Document no longer in use." ma:format="Dropdown" ma:internalName="Archive0">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4a3ffe3a-ac90-4981-bec8-4654896fe9f4}"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A329510-0C1C-4E81-A9C4-A012AA43465D}">
  <ds:schemaRefs>
    <ds:schemaRef ds:uri="http://schemas.microsoft.com/office/2006/metadata/properties"/>
    <ds:schemaRef ds:uri="http://schemas.microsoft.com/office/infopath/2007/PartnerControls"/>
    <ds:schemaRef ds:uri="c5c4c049-fd51-4c1e-8931-c678015eeba8"/>
    <ds:schemaRef ds:uri="fdfaf355-f7ae-47f3-8f93-739a60756710"/>
  </ds:schemaRefs>
</ds:datastoreItem>
</file>

<file path=customXml/itemProps2.xml><?xml version="1.0" encoding="utf-8"?>
<ds:datastoreItem xmlns:ds="http://schemas.openxmlformats.org/officeDocument/2006/customXml" ds:itemID="{FDDA04E8-5936-4011-9137-C3BEA3660D26}">
  <ds:schemaRefs>
    <ds:schemaRef ds:uri="c5c4c049-fd51-4c1e-8931-c678015eeba8"/>
    <ds:schemaRef ds:uri="fdfaf355-f7ae-47f3-8f93-739a6075671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Application>Microsoft Office PowerPoint</Application>
  <PresentationFormat>Widescreen</PresentationFormat>
  <Slides>44</Slides>
  <Notes>31</Notes>
  <HiddenSlides>0</HiddenSlide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PowerPoint Presentation</vt:lpstr>
      <vt:lpstr>Notes to school nurses</vt:lpstr>
      <vt:lpstr>Why is vaccination important?</vt:lpstr>
      <vt:lpstr>Importance of Vaccines</vt:lpstr>
      <vt:lpstr>Immunisation: Why we do it</vt:lpstr>
      <vt:lpstr>What vaccinations will you be offered?</vt:lpstr>
      <vt:lpstr>What other vaccinations might you need?</vt:lpstr>
      <vt:lpstr>Flu vaccine </vt:lpstr>
      <vt:lpstr>Flu vaccine</vt:lpstr>
      <vt:lpstr>Co-produced video animation and comic: Flu vaccine</vt:lpstr>
      <vt:lpstr>HPV vaccine </vt:lpstr>
      <vt:lpstr>HPV vaccine</vt:lpstr>
      <vt:lpstr>Public Health Wales video</vt:lpstr>
      <vt:lpstr>Public Health Wales comic</vt:lpstr>
      <vt:lpstr>Public Health Wales videos</vt:lpstr>
      <vt:lpstr>Teenage 3-in-1 booster </vt:lpstr>
      <vt:lpstr>Teenage 3-in-1 booster (Td/IPV)</vt:lpstr>
      <vt:lpstr>Teenage 3-in-1 booster (Td/IPV)</vt:lpstr>
      <vt:lpstr>Teenage 3-in-1 booster animations</vt:lpstr>
      <vt:lpstr>Teenage 3-in-1 booster comic</vt:lpstr>
      <vt:lpstr>MenACWY vaccine </vt:lpstr>
      <vt:lpstr>MenACWY vaccine</vt:lpstr>
      <vt:lpstr>MenACWY vaccine</vt:lpstr>
      <vt:lpstr>MenACWY animations  </vt:lpstr>
      <vt:lpstr>MenACWY comic </vt:lpstr>
      <vt:lpstr>Meningitis and sepsis </vt:lpstr>
      <vt:lpstr>Meningitis and sepsis </vt:lpstr>
      <vt:lpstr>Meningitis and sepsis – the glass test</vt:lpstr>
      <vt:lpstr>The Fastest Hour</vt:lpstr>
      <vt:lpstr>MMR vaccine </vt:lpstr>
      <vt:lpstr>Measles, mumps and rubella (MMR) vaccine</vt:lpstr>
      <vt:lpstr>Measles, mumps and rubella (MMR) vaccine</vt:lpstr>
      <vt:lpstr>Measles in Wales</vt:lpstr>
      <vt:lpstr>Measles in Wales</vt:lpstr>
      <vt:lpstr>Chart showing the rate per 100,000 population and number of confirmed cases of measles in Wales from 1996-2024</vt:lpstr>
      <vt:lpstr>Measles in Europe</vt:lpstr>
      <vt:lpstr>What do you need to do?</vt:lpstr>
      <vt:lpstr>Consent</vt:lpstr>
      <vt:lpstr>How and when are the vaccines given?</vt:lpstr>
      <vt:lpstr>How and when are the vaccines given?</vt:lpstr>
      <vt:lpstr>Are there any side effects?</vt:lpstr>
      <vt:lpstr>Get Immunised is a school-based vaccination video made by Aneurin Bevan UHB</vt:lpstr>
      <vt:lpstr>Key points</vt:lpstr>
      <vt:lpstr>More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revision>2</cp:revision>
  <dcterms:created xsi:type="dcterms:W3CDTF">2026-01-27T13:45:09Z</dcterms:created>
  <dcterms:modified xsi:type="dcterms:W3CDTF">2026-02-19T14:54:33Z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0x010100C2EEB5CED91B224BADEEF37F9C36D513</vt:lpwstr>
  </property>
</Properties>
</file>