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1" r:id="rId5"/>
  </p:sldMasterIdLst>
  <p:notesMasterIdLst>
    <p:notesMasterId r:id="rId85"/>
  </p:notesMasterIdLst>
  <p:handoutMasterIdLst>
    <p:handoutMasterId r:id="rId86"/>
  </p:handoutMasterIdLst>
  <p:sldIdLst>
    <p:sldId id="256" r:id="rId6"/>
    <p:sldId id="282" r:id="rId7"/>
    <p:sldId id="495" r:id="rId8"/>
    <p:sldId id="283" r:id="rId9"/>
    <p:sldId id="284" r:id="rId10"/>
    <p:sldId id="285" r:id="rId11"/>
    <p:sldId id="476" r:id="rId12"/>
    <p:sldId id="287" r:id="rId13"/>
    <p:sldId id="288" r:id="rId14"/>
    <p:sldId id="289" r:id="rId15"/>
    <p:sldId id="292" r:id="rId16"/>
    <p:sldId id="293" r:id="rId17"/>
    <p:sldId id="291" r:id="rId18"/>
    <p:sldId id="290" r:id="rId19"/>
    <p:sldId id="294" r:id="rId20"/>
    <p:sldId id="497" r:id="rId21"/>
    <p:sldId id="296" r:id="rId22"/>
    <p:sldId id="299" r:id="rId23"/>
    <p:sldId id="300" r:id="rId24"/>
    <p:sldId id="355" r:id="rId25"/>
    <p:sldId id="302" r:id="rId26"/>
    <p:sldId id="309" r:id="rId27"/>
    <p:sldId id="475" r:id="rId28"/>
    <p:sldId id="478" r:id="rId29"/>
    <p:sldId id="468" r:id="rId30"/>
    <p:sldId id="469" r:id="rId31"/>
    <p:sldId id="482" r:id="rId32"/>
    <p:sldId id="481" r:id="rId33"/>
    <p:sldId id="470" r:id="rId34"/>
    <p:sldId id="471" r:id="rId35"/>
    <p:sldId id="477" r:id="rId36"/>
    <p:sldId id="496" r:id="rId37"/>
    <p:sldId id="303" r:id="rId38"/>
    <p:sldId id="304" r:id="rId39"/>
    <p:sldId id="305" r:id="rId40"/>
    <p:sldId id="306" r:id="rId41"/>
    <p:sldId id="312" r:id="rId42"/>
    <p:sldId id="351" r:id="rId43"/>
    <p:sldId id="315" r:id="rId44"/>
    <p:sldId id="320" r:id="rId45"/>
    <p:sldId id="319" r:id="rId46"/>
    <p:sldId id="313" r:id="rId47"/>
    <p:sldId id="316" r:id="rId48"/>
    <p:sldId id="317" r:id="rId49"/>
    <p:sldId id="480" r:id="rId50"/>
    <p:sldId id="318" r:id="rId51"/>
    <p:sldId id="326" r:id="rId52"/>
    <p:sldId id="327" r:id="rId53"/>
    <p:sldId id="498" r:id="rId54"/>
    <p:sldId id="499" r:id="rId55"/>
    <p:sldId id="323" r:id="rId56"/>
    <p:sldId id="328" r:id="rId57"/>
    <p:sldId id="308" r:id="rId58"/>
    <p:sldId id="451" r:id="rId59"/>
    <p:sldId id="331" r:id="rId60"/>
    <p:sldId id="338" r:id="rId61"/>
    <p:sldId id="479" r:id="rId62"/>
    <p:sldId id="334" r:id="rId63"/>
    <p:sldId id="333" r:id="rId64"/>
    <p:sldId id="343" r:id="rId65"/>
    <p:sldId id="332" r:id="rId66"/>
    <p:sldId id="356" r:id="rId67"/>
    <p:sldId id="494" r:id="rId68"/>
    <p:sldId id="340" r:id="rId69"/>
    <p:sldId id="325" r:id="rId70"/>
    <p:sldId id="472" r:id="rId71"/>
    <p:sldId id="473" r:id="rId72"/>
    <p:sldId id="341" r:id="rId73"/>
    <p:sldId id="344" r:id="rId74"/>
    <p:sldId id="474" r:id="rId75"/>
    <p:sldId id="347" r:id="rId76"/>
    <p:sldId id="348" r:id="rId77"/>
    <p:sldId id="349" r:id="rId78"/>
    <p:sldId id="350" r:id="rId79"/>
    <p:sldId id="466" r:id="rId80"/>
    <p:sldId id="342" r:id="rId81"/>
    <p:sldId id="345" r:id="rId82"/>
    <p:sldId id="357" r:id="rId83"/>
    <p:sldId id="354" r:id="rId8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5FAFC735-FEFA-D700-9A74-52BBD1A3C3BC}" name="Rosemary Jones (Public Health Wales)" initials="RW" userId="S::rosemary.jones2@wales.nhs.uk::1eb86f96-1bd6-4022-93f5-9c9180c4fd8b" providerId="AD"/>
  <p188:author id="{8D0B7555-513D-0555-6327-44435E9246FA}" name="Jackie Blayney (Public Health Wales - No. 2 Capital Quarter)" initials="JB(HWN2CQ" userId="S::Jackie.Blayney@wales.nhs.uk::633d779f-4707-4e3e-888e-a968d3c25860"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A7"/>
    <a:srgbClr val="212A73"/>
    <a:srgbClr val="B2E7F0"/>
    <a:srgbClr val="29B8CE"/>
    <a:srgbClr val="FFDC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0" autoAdjust="0"/>
    <p:restoredTop sz="61538" autoAdjust="0"/>
  </p:normalViewPr>
  <p:slideViewPr>
    <p:cSldViewPr snapToGrid="0">
      <p:cViewPr varScale="1">
        <p:scale>
          <a:sx n="41" d="100"/>
          <a:sy n="41" d="100"/>
        </p:scale>
        <p:origin x="668" y="28"/>
      </p:cViewPr>
      <p:guideLst/>
    </p:cSldViewPr>
  </p:slideViewPr>
  <p:outlineViewPr>
    <p:cViewPr>
      <p:scale>
        <a:sx n="33" d="100"/>
        <a:sy n="33" d="100"/>
      </p:scale>
      <p:origin x="0" y="-19256"/>
    </p:cViewPr>
  </p:outlineViewPr>
  <p:notesTextViewPr>
    <p:cViewPr>
      <p:scale>
        <a:sx n="1" d="1"/>
        <a:sy n="1" d="1"/>
      </p:scale>
      <p:origin x="0" y="0"/>
    </p:cViewPr>
  </p:notesTextViewPr>
  <p:sorterViewPr>
    <p:cViewPr varScale="1">
      <p:scale>
        <a:sx n="1" d="1"/>
        <a:sy n="1" d="1"/>
      </p:scale>
      <p:origin x="0" y="-33480"/>
    </p:cViewPr>
  </p:sorterViewPr>
  <p:notesViewPr>
    <p:cSldViewPr snapToGrid="0">
      <p:cViewPr varScale="1">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viewProps" Target="viewProps.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2.xml"/><Relationship Id="rId90" Type="http://schemas.openxmlformats.org/officeDocument/2006/relationships/theme" Target="theme/theme1.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92" Type="http://schemas.microsoft.com/office/2018/10/relationships/authors" Target="authors.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commentAuthors" Target="commentAuthor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29/01/2024</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dirty="0"/>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29/01/2024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dirty="0"/>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gov.uk/government/publications/shingles-herpes-zoster-the-green-book-chapter-28a" TargetMode="External"/><Relationship Id="rId4" Type="http://schemas.openxmlformats.org/officeDocument/2006/relationships/hyperlink" Target="https://www.gov.uk/government/publications/shingles-vaccination-guidance-for-healthcare-professionals"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cks.nice.org.uk/topics/shingles/background-information/complications/"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cks.nice.org.uk/topics/shingles/background-information/complications/" TargetMode="External"/><Relationship Id="rId4" Type="http://schemas.openxmlformats.org/officeDocument/2006/relationships/hyperlink" Target="https://cks.nice.org.uk/topics/post-herpetic-neuralgia/diagnosis/diagnosis/"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012943/Green_book_of_immunisation_28a_Shingles.pdf"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www.nhs.uk/conditions/shingles/" TargetMode="External"/><Relationship Id="rId4" Type="http://schemas.openxmlformats.org/officeDocument/2006/relationships/hyperlink" Target="https://assets.publishing.service.gov.uk/government/uploads/system/uploads/attachment_data/file/1056198/Green_Book_Chapter_34_v3_0.pdf"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public.tableau.com/app/profile/public.health.wales.vpd.and.respiratory.surveillance.group/viz/NationalandHBlevelShinglesdashboard-ENGLISH/DBShinglesuptake-ENGLISH"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phw-tableau.cymru.nhs.uk/#/views/GP_Shingles/GPShingles?:iid=1"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phw-tableau.cymru.nhs.uk/#/views/GP_Shingles/GPShingles?:iid=1"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academic.oup.com/cid/article/73/6/941/6134290?searchresult=1"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gov.uk/government/publications/shingles-vaccination-guidance-for-healthcare-professionals/shingles-immunisation-programme-information-for-healthcare-practitioners#recommendations-for-the-use-of-shingles-vaccines"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medicines.org.uk/emc/product/6101"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gov.uk/government/publications/shingles-vaccination-guidance-for-healthcare-professionals" TargetMode="External"/><Relationship Id="rId2" Type="http://schemas.openxmlformats.org/officeDocument/2006/relationships/slide" Target="../slides/slide45.xml"/><Relationship Id="rId1" Type="http://schemas.openxmlformats.org/officeDocument/2006/relationships/notesMaster" Target="../notesMasters/notesMaster1.xml"/><Relationship Id="rId4" Type="http://schemas.openxmlformats.org/officeDocument/2006/relationships/hyperlink" Target="https://www.medicines.org.uk/emc/product/6101" TargetMode="Externa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www.gov.uk/government/publications/post-exposure-prophylaxis-for-chickenpox-and-shingles" TargetMode="External"/><Relationship Id="rId2" Type="http://schemas.openxmlformats.org/officeDocument/2006/relationships/slide" Target="../slides/slide48.xml"/><Relationship Id="rId1" Type="http://schemas.openxmlformats.org/officeDocument/2006/relationships/notesMaster" Target="../notesMasters/notesMaster1.xml"/><Relationship Id="rId4" Type="http://schemas.openxmlformats.org/officeDocument/2006/relationships/hyperlink" Target="https://www.gov.uk/government/publications/vaccine-in-pregnancy-advice-for-pregnant-women/chickenpox-and-shingles-vaccines-advice-for-pregnant-women" TargetMode="Externa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slide" Target="../slides/slide49.xml"/><Relationship Id="rId1" Type="http://schemas.openxmlformats.org/officeDocument/2006/relationships/notesMaster" Target="../notesMasters/notesMaster1.xml"/><Relationship Id="rId4" Type="http://schemas.openxmlformats.org/officeDocument/2006/relationships/hyperlink" Target="https://www.gov.uk/government/publications/shingles-vaccination-guidance-for-healthcare-professionals" TargetMode="Externa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academic.oup.com/cid/article/73/6/941/6134290?searchresult=1" TargetMode="External"/><Relationship Id="rId2" Type="http://schemas.openxmlformats.org/officeDocument/2006/relationships/slide" Target="../slides/slide53.xml"/><Relationship Id="rId1" Type="http://schemas.openxmlformats.org/officeDocument/2006/relationships/notesMaster" Target="../notesMasters/notesMaster1.xml"/><Relationship Id="rId5" Type="http://schemas.openxmlformats.org/officeDocument/2006/relationships/hyperlink" Target="https://pubmed.ncbi.nlm.nih.gov/31399377/" TargetMode="External"/><Relationship Id="rId4" Type="http://schemas.openxmlformats.org/officeDocument/2006/relationships/hyperlink" Target="https://pubmed.ncbi.nlm.nih.gov/25916341/"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s://www.medicines.org.uk/emc/product/12054#EXCIPIENTS"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s://www.medicines.org.uk/emc/product/12054"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s://www.medicines.org.uk/emc/product/12054"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3" Type="http://schemas.openxmlformats.org/officeDocument/2006/relationships/hyperlink" Target="https://www.medicines.org.uk/emc/product/12054"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3" Type="http://schemas.openxmlformats.org/officeDocument/2006/relationships/hyperlink" Target="https://www.medicines.org.uk/emc/product/12054/smpc" TargetMode="External"/><Relationship Id="rId2" Type="http://schemas.openxmlformats.org/officeDocument/2006/relationships/slide" Target="../slides/slide62.xml"/><Relationship Id="rId1" Type="http://schemas.openxmlformats.org/officeDocument/2006/relationships/notesMaster" Target="../notesMasters/notesMaster1.xml"/><Relationship Id="rId4" Type="http://schemas.openxmlformats.org/officeDocument/2006/relationships/hyperlink" Target="https://www.medicines.org.uk/emc/files/pil.12054.pdf" TargetMode="Externa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3" Type="http://schemas.openxmlformats.org/officeDocument/2006/relationships/hyperlink" Target="https://www.ncbi.nlm.nih.gov/pmc/articles/PMC6491344/" TargetMode="External"/><Relationship Id="rId2" Type="http://schemas.openxmlformats.org/officeDocument/2006/relationships/slide" Target="../slides/slide71.xml"/><Relationship Id="rId1" Type="http://schemas.openxmlformats.org/officeDocument/2006/relationships/notesMaster" Target="../notesMasters/notesMaster1.xml"/><Relationship Id="rId4" Type="http://schemas.openxmlformats.org/officeDocument/2006/relationships/hyperlink" Target="https://www.gov.wales/changes-shingles-vaccinations-september-2023-whc2023024" TargetMode="Externa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gov.uk/government/publications/immunity-and-how-vaccines-work-the-green-book-chapter-1"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cks.nice.org.uk/topics/shingles/diagnosis/diagnosis/"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www.nhs.uk/conditions/shingles/" TargetMode="External"/><Relationship Id="rId4" Type="http://schemas.openxmlformats.org/officeDocument/2006/relationships/hyperlink" Target="https://www.gov.uk/government/publications/shingles-herpes-zoster-the-green-book-chapter-28a"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2023 Public Health Wales NHS Trust.</a:t>
            </a:r>
          </a:p>
          <a:p>
            <a:pPr eaLnBrk="1" fontAlgn="auto" hangingPunct="1">
              <a:spcBef>
                <a:spcPts val="0"/>
              </a:spcBef>
              <a:spcAft>
                <a:spcPts val="0"/>
              </a:spcAft>
              <a:defRPr/>
            </a:pPr>
            <a:endParaRPr lang="en-GB" sz="1200" b="1"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b="1" kern="1200" dirty="0">
                <a:solidFill>
                  <a:schemeClr val="tx1"/>
                </a:solidFill>
                <a:latin typeface="Arial" charset="0"/>
                <a:ea typeface="ＭＳ Ｐゴシック" charset="-128"/>
                <a:cs typeface="+mn-cs"/>
              </a:rPr>
              <a:t>Version 2</a:t>
            </a:r>
          </a:p>
          <a:p>
            <a:pPr eaLnBrk="1" fontAlgn="auto" hangingPunct="1">
              <a:spcBef>
                <a:spcPts val="0"/>
              </a:spcBef>
              <a:spcAft>
                <a:spcPts val="0"/>
              </a:spcAft>
              <a:defRPr/>
            </a:pPr>
            <a:r>
              <a:rPr lang="en-GB" sz="1200" b="1" kern="1200" dirty="0">
                <a:solidFill>
                  <a:schemeClr val="tx1"/>
                </a:solidFill>
                <a:latin typeface="Arial" charset="0"/>
                <a:ea typeface="ＭＳ Ｐゴシック" charset="-128"/>
                <a:cs typeface="+mn-cs"/>
              </a:rPr>
              <a:t>Slide 37 and 56: </a:t>
            </a:r>
            <a:r>
              <a:rPr lang="en-GB" sz="1200" b="0" kern="1200" dirty="0">
                <a:solidFill>
                  <a:schemeClr val="tx1"/>
                </a:solidFill>
                <a:latin typeface="Arial" charset="0"/>
                <a:ea typeface="ＭＳ Ｐゴシック" charset="-128"/>
                <a:cs typeface="+mn-cs"/>
              </a:rPr>
              <a:t>Updated Green book advice on co-administration </a:t>
            </a:r>
            <a:r>
              <a:rPr lang="en-GB" sz="1200" b="1" kern="1200" dirty="0">
                <a:solidFill>
                  <a:schemeClr val="tx1"/>
                </a:solidFill>
                <a:latin typeface="Arial" charset="0"/>
                <a:ea typeface="ＭＳ Ｐゴシック" charset="-128"/>
                <a:cs typeface="+mn-cs"/>
              </a:rPr>
              <a:t>- </a:t>
            </a:r>
            <a:r>
              <a:rPr lang="en-GB" sz="1200" dirty="0">
                <a:effectLst/>
                <a:ea typeface="Calibri" panose="020F0502020204030204" pitchFamily="34" charset="0"/>
                <a:cs typeface="Times New Roman" panose="02020603050405020304" pitchFamily="18" charset="0"/>
              </a:rPr>
              <a:t>update to the </a:t>
            </a:r>
            <a:r>
              <a:rPr lang="en-GB" sz="1200" u="sng" dirty="0">
                <a:solidFill>
                  <a:srgbClr val="0000FF"/>
                </a:solidFill>
                <a:effectLst/>
                <a:ea typeface="Calibri" panose="020F0502020204030204" pitchFamily="34" charset="0"/>
                <a:cs typeface="Times New Roman" panose="02020603050405020304" pitchFamily="18" charset="0"/>
                <a:hlinkClick r:id="rId3"/>
              </a:rPr>
              <a:t>COVID-19: the green book, chapter 14a - GOV.UK (www.gov.uk)</a:t>
            </a:r>
            <a:r>
              <a:rPr lang="en-GB" sz="1200" dirty="0">
                <a:effectLst/>
                <a:ea typeface="Calibri" panose="020F0502020204030204" pitchFamily="34" charset="0"/>
                <a:cs typeface="Times New Roman" panose="02020603050405020304" pitchFamily="18" charset="0"/>
              </a:rPr>
              <a:t> indicates that COVID-19 vaccines can be given at the same time as other vaccines, including flu vaccines.</a:t>
            </a:r>
          </a:p>
          <a:p>
            <a:pPr eaLnBrk="1" fontAlgn="auto" hangingPunct="1">
              <a:spcBef>
                <a:spcPts val="0"/>
              </a:spcBef>
              <a:spcAft>
                <a:spcPts val="0"/>
              </a:spcAft>
              <a:defRPr/>
            </a:pPr>
            <a:endParaRPr lang="en-GB" sz="1200" b="1" dirty="0">
              <a:effectLst/>
              <a:latin typeface="Arial" pitchFamily="34" charset="0"/>
              <a:ea typeface="ＭＳ Ｐゴシック" pitchFamily="34" charset="-128"/>
              <a:cs typeface="Times New Roman" panose="02020603050405020304" pitchFamily="18" charset="0"/>
            </a:endParaRPr>
          </a:p>
          <a:p>
            <a:pPr eaLnBrk="1" fontAlgn="auto" hangingPunct="1">
              <a:spcBef>
                <a:spcPts val="0"/>
              </a:spcBef>
              <a:spcAft>
                <a:spcPts val="0"/>
              </a:spcAft>
              <a:defRPr/>
            </a:pPr>
            <a:r>
              <a:rPr lang="en-GB" sz="1200" b="1" dirty="0">
                <a:effectLst/>
                <a:latin typeface="Arial" pitchFamily="34" charset="0"/>
                <a:ea typeface="ＭＳ Ｐゴシック" pitchFamily="34" charset="-128"/>
                <a:cs typeface="Times New Roman" panose="02020603050405020304" pitchFamily="18" charset="0"/>
              </a:rPr>
              <a:t>Version 3 (1 September 2023)</a:t>
            </a:r>
          </a:p>
          <a:p>
            <a:pPr eaLnBrk="1" fontAlgn="auto" hangingPunct="1">
              <a:spcBef>
                <a:spcPts val="0"/>
              </a:spcBef>
              <a:spcAft>
                <a:spcPts val="0"/>
              </a:spcAft>
              <a:defRPr/>
            </a:pPr>
            <a:r>
              <a:rPr lang="en-GB" sz="1200" b="1" dirty="0">
                <a:effectLst/>
                <a:latin typeface="Arial" pitchFamily="34" charset="0"/>
                <a:ea typeface="ＭＳ Ｐゴシック" pitchFamily="34" charset="-128"/>
                <a:cs typeface="Times New Roman" panose="02020603050405020304" pitchFamily="18" charset="0"/>
              </a:rPr>
              <a:t>Completed slide set update: </a:t>
            </a:r>
            <a:r>
              <a:rPr lang="en-GB" sz="1200" b="0" dirty="0">
                <a:effectLst/>
                <a:latin typeface="Arial" pitchFamily="34" charset="0"/>
                <a:ea typeface="ＭＳ Ｐゴシック" pitchFamily="34" charset="-128"/>
                <a:cs typeface="Times New Roman" panose="02020603050405020304" pitchFamily="18" charset="0"/>
              </a:rPr>
              <a:t>Updated to align with proposed changes to shingles programme from 01 September 2023</a:t>
            </a:r>
          </a:p>
          <a:p>
            <a:pPr eaLnBrk="1" fontAlgn="auto" hangingPunct="1">
              <a:spcBef>
                <a:spcPts val="0"/>
              </a:spcBef>
              <a:spcAft>
                <a:spcPts val="0"/>
              </a:spcAft>
              <a:defRPr/>
            </a:pPr>
            <a:endParaRPr lang="en-GB" sz="1200" b="0" dirty="0">
              <a:effectLst/>
              <a:latin typeface="Arial" pitchFamily="34" charset="0"/>
              <a:ea typeface="ＭＳ Ｐゴシック" pitchFamily="34"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effectLst/>
                <a:latin typeface="Arial" pitchFamily="34" charset="0"/>
                <a:ea typeface="ＭＳ Ｐゴシック" pitchFamily="34" charset="-128"/>
                <a:cs typeface="Times New Roman" panose="02020603050405020304" pitchFamily="18" charset="0"/>
              </a:rPr>
              <a:t>Version 4 (11 September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effectLst/>
                <a:latin typeface="Arial" pitchFamily="34" charset="0"/>
                <a:ea typeface="ＭＳ Ｐゴシック" pitchFamily="34" charset="-128"/>
                <a:cs typeface="Times New Roman" panose="02020603050405020304" pitchFamily="18" charset="0"/>
              </a:rPr>
              <a:t>Slide 45: </a:t>
            </a:r>
            <a:r>
              <a:rPr lang="en-GB" sz="1200" b="0" dirty="0">
                <a:effectLst/>
                <a:latin typeface="Arial" pitchFamily="34" charset="0"/>
                <a:ea typeface="ＭＳ Ｐゴシック" pitchFamily="34" charset="-128"/>
                <a:cs typeface="Times New Roman" panose="02020603050405020304" pitchFamily="18" charset="0"/>
              </a:rPr>
              <a:t>Slide content and notes section updated to align with recently updated UKHSA </a:t>
            </a:r>
            <a:r>
              <a:rPr lang="en-GB" dirty="0">
                <a:solidFill>
                  <a:srgbClr val="002060"/>
                </a:solidFill>
              </a:rPr>
              <a:t>Shingles vaccination: guidance for healthcare professionals: </a:t>
            </a:r>
            <a:r>
              <a:rPr lang="en-GB" dirty="0">
                <a:solidFill>
                  <a:srgbClr val="002060"/>
                </a:solidFill>
                <a:hlinkClick r:id="rId4"/>
              </a:rPr>
              <a:t>https://www.gov.uk/government/publications/shingles-vaccination-guidance-for-healthcare-professionals</a:t>
            </a:r>
            <a:endParaRPr lang="en-GB" sz="1200" b="0" dirty="0">
              <a:effectLst/>
              <a:latin typeface="Arial" pitchFamily="34" charset="0"/>
              <a:ea typeface="ＭＳ Ｐゴシック" pitchFamily="34" charset="-128"/>
              <a:cs typeface="Times New Roman" panose="02020603050405020304" pitchFamily="18" charset="0"/>
            </a:endParaRPr>
          </a:p>
          <a:p>
            <a:pPr eaLnBrk="1" fontAlgn="auto" hangingPunct="1">
              <a:spcBef>
                <a:spcPts val="0"/>
              </a:spcBef>
              <a:spcAft>
                <a:spcPts val="0"/>
              </a:spcAft>
              <a:defRPr/>
            </a:pPr>
            <a:r>
              <a:rPr lang="en-US" b="1" dirty="0">
                <a:latin typeface="Arial" pitchFamily="34" charset="0"/>
                <a:ea typeface="ＭＳ Ｐゴシック" pitchFamily="34" charset="-128"/>
              </a:rPr>
              <a:t>Slide 48: </a:t>
            </a:r>
            <a:r>
              <a:rPr lang="en-GB" b="0" dirty="0">
                <a:latin typeface="Arial" pitchFamily="34" charset="0"/>
                <a:ea typeface="ＭＳ Ｐゴシック" pitchFamily="34" charset="-128"/>
              </a:rPr>
              <a:t>Slide content and notes section updated to align with recently updated UKHSA Shingles vaccination: guidance for healthcare professionals: </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hlinkClick r:id="rId4"/>
              </a:rPr>
              <a:t>https://www.gov.uk/government/publications/shingles-vaccination-guidance-for-healthcare-professionals</a:t>
            </a:r>
            <a:endPar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Calibri" panose="020F0502020204030204"/>
                <a:ea typeface="+mn-ea"/>
                <a:cs typeface="+mn-cs"/>
              </a:rPr>
              <a:t>Slide 49 and 50</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rPr>
              <a:t>: Added slide “Immunosuppressed individuals who develop a varicella rash following inadvertent vaccination with Zostavax</a:t>
            </a:r>
            <a:r>
              <a:rPr lang="en-GB" sz="1200" baseline="30000" dirty="0">
                <a:solidFill>
                  <a:srgbClr val="002060"/>
                </a:solidFill>
                <a:latin typeface="+mn-lt"/>
              </a:rPr>
              <a:t>®</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rPr>
              <a:t>” to provide further information to healthcare practitioners. Aligned with Green Book Chapter 28a: Shingles (up to 31/08/2023): </a:t>
            </a:r>
            <a:r>
              <a:rPr lang="en-GB" dirty="0">
                <a:hlinkClick r:id="rId5"/>
              </a:rPr>
              <a:t>Shingles (herpes zoster): the green book, chapter 28a - GOV.UK (www.gov.uk)</a:t>
            </a:r>
            <a:r>
              <a:rPr lang="en-GB" dirty="0"/>
              <a:t> / https://www.gov.uk/government/publications/shingles-herpes-zoster-the-green-book-chapter-28a </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rPr>
              <a:t>and  </a:t>
            </a:r>
            <a:r>
              <a:rPr lang="en-GB" b="0" dirty="0">
                <a:latin typeface="Arial" pitchFamily="34" charset="0"/>
                <a:ea typeface="ＭＳ Ｐゴシック" pitchFamily="34" charset="-128"/>
              </a:rPr>
              <a:t>UKHSA Shingles vaccination: guidance for healthcare professionals: </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hlinkClick r:id="rId4"/>
              </a:rPr>
              <a:t>https://www.gov.uk/government/publications/shingles-vaccination-guidance-for-healthcare-professionals</a:t>
            </a:r>
            <a:endPar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endParaRPr>
          </a:p>
          <a:p>
            <a:pPr eaLnBrk="1" fontAlgn="auto" hangingPunct="1">
              <a:spcBef>
                <a:spcPts val="0"/>
              </a:spcBef>
              <a:spcAft>
                <a:spcPts val="0"/>
              </a:spcAft>
              <a:defRPr/>
            </a:pPr>
            <a:r>
              <a:rPr lang="en-US" b="1" dirty="0">
                <a:latin typeface="Arial" pitchFamily="34" charset="0"/>
                <a:ea typeface="ＭＳ Ｐゴシック" pitchFamily="34" charset="-128"/>
              </a:rPr>
              <a:t>Slide 57: </a:t>
            </a:r>
            <a:r>
              <a:rPr lang="en-GB" b="0" dirty="0">
                <a:latin typeface="Arial" pitchFamily="34" charset="0"/>
                <a:ea typeface="ＭＳ Ｐゴシック" pitchFamily="34" charset="-128"/>
              </a:rPr>
              <a:t>Slide content and notes section updated to align with recently updated UKHSA Shingles vaccination: guidance for healthcare professionals </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hlinkClick r:id="rId4"/>
              </a:rPr>
              <a:t>https://www.gov.uk/government/publications/shingles-vaccination-guidance-for-healthcare-professionals</a:t>
            </a:r>
            <a:endParaRPr lang="en-US" b="0" dirty="0">
              <a:latin typeface="Arial" pitchFamily="34" charset="0"/>
              <a:ea typeface="ＭＳ Ｐゴシック" pitchFamily="34" charset="-128"/>
            </a:endParaRPr>
          </a:p>
          <a:p>
            <a:pPr eaLnBrk="1" fontAlgn="auto" hangingPunct="1">
              <a:spcBef>
                <a:spcPts val="0"/>
              </a:spcBef>
              <a:spcAft>
                <a:spcPts val="0"/>
              </a:spcAft>
              <a:defRPr/>
            </a:pPr>
            <a:r>
              <a:rPr lang="en-GB" b="1" dirty="0"/>
              <a:t>Slide 64</a:t>
            </a:r>
            <a:r>
              <a:rPr lang="en-GB" dirty="0"/>
              <a:t>: Slide content and notes section </a:t>
            </a:r>
            <a:r>
              <a:rPr lang="en-GB" b="0" dirty="0">
                <a:latin typeface="Arial" pitchFamily="34" charset="0"/>
                <a:ea typeface="ＭＳ Ｐゴシック" pitchFamily="34" charset="-128"/>
              </a:rPr>
              <a:t>updated to align with recently updated UKHSA Shingles vaccination: guidance for healthcare professionals </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hlinkClick r:id="rId4"/>
              </a:rPr>
              <a:t>https://www.gov.uk/government/publications/shingles-vaccination-guidance-for-healthcare-professionals</a:t>
            </a:r>
            <a:endParaRPr lang="en-US" b="0" dirty="0">
              <a:latin typeface="Arial" pitchFamily="34" charset="0"/>
              <a:ea typeface="ＭＳ Ｐゴシック" pitchFamily="34" charset="-128"/>
            </a:endParaRPr>
          </a:p>
          <a:p>
            <a:r>
              <a:rPr lang="en-GB" b="1" dirty="0"/>
              <a:t>Slide 65</a:t>
            </a:r>
            <a:r>
              <a:rPr lang="en-GB" dirty="0"/>
              <a:t>: Slide content and notes section updated to align with recently updated UKHSA Shingles vaccination: guidance for healthcare professionals: </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hlinkClick r:id="rId4"/>
              </a:rPr>
              <a:t>https://www.gov.uk/government/publications/shingles-vaccination-guidance-for-healthcare-professionals</a:t>
            </a:r>
            <a:endPar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endParaRPr>
          </a:p>
          <a:p>
            <a:r>
              <a:rPr kumimoji="0" lang="en-GB" sz="1200" b="1" i="0" u="none" strike="noStrike" kern="1200" cap="none" spc="0" normalizeH="0" baseline="0" noProof="0" dirty="0">
                <a:ln>
                  <a:noFill/>
                </a:ln>
                <a:solidFill>
                  <a:srgbClr val="002060"/>
                </a:solidFill>
                <a:effectLst/>
                <a:uLnTx/>
                <a:uFillTx/>
                <a:latin typeface="Calibri" panose="020F0502020204030204"/>
                <a:ea typeface="+mn-ea"/>
                <a:cs typeface="+mn-cs"/>
              </a:rPr>
              <a:t>Slide 78</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rPr>
              <a:t>: Resource information updated</a:t>
            </a:r>
          </a:p>
          <a:p>
            <a:r>
              <a:rPr kumimoji="0" lang="en-GB" sz="1200" b="1" i="0" u="none" strike="noStrike" kern="1200" cap="none" spc="0" normalizeH="0" baseline="0" noProof="0" dirty="0">
                <a:ln>
                  <a:noFill/>
                </a:ln>
                <a:solidFill>
                  <a:srgbClr val="002060"/>
                </a:solidFill>
                <a:effectLst/>
                <a:uLnTx/>
                <a:uFillTx/>
                <a:latin typeface="Calibri" panose="020F0502020204030204"/>
                <a:ea typeface="+mn-ea"/>
                <a:cs typeface="+mn-cs"/>
              </a:rPr>
              <a:t>Slide 79</a:t>
            </a:r>
            <a:r>
              <a:rPr kumimoji="0" lang="en-GB" sz="1200" b="0" i="0" u="none" strike="noStrike" kern="1200" cap="none" spc="0" normalizeH="0" baseline="0" noProof="0" dirty="0">
                <a:ln>
                  <a:noFill/>
                </a:ln>
                <a:solidFill>
                  <a:srgbClr val="002060"/>
                </a:solidFill>
                <a:effectLst/>
                <a:uLnTx/>
                <a:uFillTx/>
                <a:latin typeface="Calibri" panose="020F0502020204030204"/>
                <a:ea typeface="+mn-ea"/>
                <a:cs typeface="+mn-cs"/>
              </a:rPr>
              <a:t>: Image of ‘Visual aid for healthcare professionals’ added to slide</a:t>
            </a:r>
          </a:p>
          <a:p>
            <a:endParaRPr lang="en-GB" dirty="0"/>
          </a:p>
        </p:txBody>
      </p:sp>
      <p:sp>
        <p:nvSpPr>
          <p:cNvPr id="4" name="Footer Placeholder 3"/>
          <p:cNvSpPr>
            <a:spLocks noGrp="1"/>
          </p:cNvSpPr>
          <p:nvPr>
            <p:ph type="ftr" sz="quarter" idx="4"/>
          </p:nvPr>
        </p:nvSpPr>
        <p:spPr/>
        <p:txBody>
          <a:bodyPr/>
          <a:lstStyle/>
          <a:p>
            <a:r>
              <a:rPr lang="en-GB" dirty="0"/>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dirty="0"/>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Shingles can cause a number of secondary complications and the severity of these can be dependent on how weak the individual’s immune system is.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Most commonly reported complications in the older age groups include secondary bacterial infections at the site of the rash (that may require antibiotic therapy) and post herpetic neuralgia.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Other less common complications can include ophthalmic shingles and peripheral motor neuropathy. Ophthalmic shingles affects the facial nerve (trigeminal) and can cause ulceration and scarring of the eye and uveitis (inflammation of the inner eye). Ophthalmic shingles can also cause loss of vision if untreated and is often associated with long term pain. Estimates show between 10 and 20% of shingles cases result in ophthalmic zoster with approximately 4% of these cases resulting in long term sequelae</a:t>
            </a:r>
            <a:endParaRPr kumimoji="0" lang="en-GB" sz="1000" b="0" i="0" u="none" strike="noStrike" kern="1200" cap="none" spc="0" normalizeH="0" baseline="3000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3000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Peripheral motor neuropathy is more common in the elderly population and results in temporary nerve damage (peripheral motor nerve) that controls movement (peripheral motor nerve) of limbs such as the arm or leg, causing paralysis in the associated limb. This effect is temporary and individuals can make a good recovery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hlinkClick r:id="rId3"/>
              </a:rPr>
              <a:t>Shingles (herpes zoster): the green book, chapter 28a - GOV.UK (www.gov.uk)</a:t>
            </a:r>
            <a:r>
              <a:rPr lang="en-GB" sz="10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4"/>
              </a:rPr>
              <a:t>Complications | Background information | Shingles | CKS | NICE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11</a:t>
            </a:fld>
            <a:endParaRPr lang="en-GB" dirty="0"/>
          </a:p>
        </p:txBody>
      </p:sp>
    </p:spTree>
    <p:extLst>
      <p:ext uri="{BB962C8B-B14F-4D97-AF65-F5344CB8AC3E}">
        <p14:creationId xmlns:p14="http://schemas.microsoft.com/office/powerpoint/2010/main" val="936349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rPr>
              <a:t>PHN is defined as an intense pain that persists for, or develops after 90 days following the onset of the shingles rash and can persist between for 3 and 6 months.  This pain can last longer and is dependent on the individual’s immune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rPr>
              <a:t>As the pain can be intense and is not generally relieved by common pain killers, PHN can have a negative impact on the individuals quality of life. PHN can contribute to fatigue, insomnia, depression, anxiety and can impair the basic activities of daily living for the individual.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rPr>
              <a:t>Green book, Chapter 28a Shingles: </a:t>
            </a:r>
            <a:r>
              <a:rPr lang="en-GB" sz="1000" dirty="0">
                <a:hlinkClick r:id="rId3"/>
              </a:rPr>
              <a:t>Shingles (herpes zoster): the green book, chapter 28a - GOV.UK (www.gov.uk)</a:t>
            </a:r>
            <a:r>
              <a:rPr lang="en-GB" sz="1000" dirty="0"/>
              <a:t> https://www.gov.uk/government/publications/shingles-herpes-zoster-the-green-book-chapter-28a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err="1"/>
              <a:t>Oxman</a:t>
            </a:r>
            <a:r>
              <a:rPr lang="en-GB" sz="1000" dirty="0"/>
              <a:t> MN and others (2005). A vaccine to prevent herpes zoster and postherpetic neuralgia in older adults New England Journal of Medicine 2005: volume 352 issue 22, pages 2271-84 </a:t>
            </a:r>
            <a:endParaRPr kumimoji="0" lang="en-GB" sz="8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endParaRPr>
          </a:p>
          <a:p>
            <a:endParaRPr lang="en-GB" sz="1000" dirty="0"/>
          </a:p>
          <a:p>
            <a:r>
              <a:rPr lang="en-GB" sz="1200" dirty="0">
                <a:hlinkClick r:id="rId4"/>
              </a:rPr>
              <a:t>Diagnosis | Diagnosis | Post-herpetic neuralgia | CKS | NICE</a:t>
            </a:r>
            <a:endParaRPr lang="en-GB" sz="1200" dirty="0"/>
          </a:p>
          <a:p>
            <a:endParaRPr lang="en-GB" sz="1200" dirty="0"/>
          </a:p>
          <a:p>
            <a:r>
              <a:rPr lang="en-GB" sz="1200" dirty="0">
                <a:hlinkClick r:id="rId5"/>
              </a:rPr>
              <a:t>Complications | Background information | Shingles | CKS | NICE</a:t>
            </a: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12</a:t>
            </a:fld>
            <a:endParaRPr lang="en-GB" dirty="0"/>
          </a:p>
        </p:txBody>
      </p:sp>
    </p:spTree>
    <p:extLst>
      <p:ext uri="{BB962C8B-B14F-4D97-AF65-F5344CB8AC3E}">
        <p14:creationId xmlns:p14="http://schemas.microsoft.com/office/powerpoint/2010/main" val="2781911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https://assets.publishing.service.gov.uk/government/uploads/system/uploads/attachment_data/file/1012943/Green_book_of_immunisation_28a_Shingles.pdf</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effectLst/>
              <a:latin typeface="Arial" panose="020B0604020202020204" pitchFamily="34" charset="0"/>
              <a:cs typeface="Times New Roman" panose="02020603050405020304" pitchFamily="18" charset="0"/>
            </a:endParaRPr>
          </a:p>
          <a:p>
            <a:pPr>
              <a:lnSpc>
                <a:spcPct val="107000"/>
              </a:lnSpc>
              <a:spcAft>
                <a:spcPts val="800"/>
              </a:spcAft>
            </a:pPr>
            <a:r>
              <a:rPr lang="en-GB" sz="1200" dirty="0"/>
              <a:t>Management of at-risk individuals following significant exposure to chickenpox or herpes zoster: The aim of post-exposure management is to protect individuals at high risk of suffering from severe varicella and those who may transmit infection to those at high risk (e.g. healthcare workers). VZIG prophylaxis is recommended for individuals who fulfil all of the following three criteria: ● significant exposure to chickenpox or herpes zoster ● a clinical condition that increases the risk of severe varicella; this includes immunosuppressed patients, neonates and pregnant women (see below) ● no antibodies to VZ virus </a:t>
            </a:r>
            <a:r>
              <a:rPr lang="en-GB" sz="10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Chapter 34 (publishing.service.gov.uk)</a:t>
            </a:r>
            <a:endParaRPr lang="en-GB" sz="10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0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u="sng"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5"/>
              </a:rPr>
              <a:t>https://www.nhs.uk/conditions/shingles/</a:t>
            </a:r>
            <a:endParaRPr lang="en-GB" sz="1800" dirty="0">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GB" sz="10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13</a:t>
            </a:fld>
            <a:endParaRPr lang="en-GB" dirty="0"/>
          </a:p>
        </p:txBody>
      </p:sp>
    </p:spTree>
    <p:extLst>
      <p:ext uri="{BB962C8B-B14F-4D97-AF65-F5344CB8AC3E}">
        <p14:creationId xmlns:p14="http://schemas.microsoft.com/office/powerpoint/2010/main" val="4213172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rPr>
              <a:t>Infection with varicella zoster (chickenpox) is a pre-requisite for the development of shingles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GB" sz="12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rPr>
              <a:t>You do not develop shingles from being in contact with chickenpox</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rPr>
              <a:t>Shingles cannot be transmitted from one person to another, although it can cause chickenpox in individuals who have not previously had the disease and who have direct contact with the fluid from the shingles vesicles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GB" sz="12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rPr>
              <a:t>https://www.gov.uk/government/publications/shingles-herpes-zoster-the-green-book-chapter-28a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14</a:t>
            </a:fld>
            <a:endParaRPr lang="en-GB" dirty="0"/>
          </a:p>
        </p:txBody>
      </p:sp>
    </p:spTree>
    <p:extLst>
      <p:ext uri="{BB962C8B-B14F-4D97-AF65-F5344CB8AC3E}">
        <p14:creationId xmlns:p14="http://schemas.microsoft.com/office/powerpoint/2010/main" val="4171590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15</a:t>
            </a:fld>
            <a:endParaRPr lang="en-GB" dirty="0"/>
          </a:p>
        </p:txBody>
      </p:sp>
    </p:spTree>
    <p:extLst>
      <p:ext uri="{BB962C8B-B14F-4D97-AF65-F5344CB8AC3E}">
        <p14:creationId xmlns:p14="http://schemas.microsoft.com/office/powerpoint/2010/main" val="1060864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30000" dirty="0"/>
              <a:t>1</a:t>
            </a:r>
            <a:r>
              <a:rPr lang="en-GB" sz="1200" dirty="0">
                <a:effectLst/>
                <a:latin typeface="Calibri" panose="020F0502020204030204" pitchFamily="34" charset="0"/>
                <a:ea typeface="Calibri" panose="020F0502020204030204" pitchFamily="34" charset="0"/>
                <a:cs typeface="Times New Roman" panose="02020603050405020304" pitchFamily="18" charset="0"/>
              </a:rPr>
              <a:t>Data taken from Audit+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30000" dirty="0"/>
              <a:t>2</a:t>
            </a:r>
            <a:r>
              <a:rPr lang="en-GB" sz="1800" dirty="0">
                <a:effectLst/>
                <a:latin typeface="Calibri" panose="020F0502020204030204" pitchFamily="34" charset="0"/>
                <a:ea typeface="Calibri" panose="020F0502020204030204" pitchFamily="34" charset="0"/>
                <a:cs typeface="Times New Roman" panose="02020603050405020304" pitchFamily="18" charset="0"/>
              </a:rPr>
              <a:t>Data taken from Patient Episode Database Wales (PEDW) (2023) </a:t>
            </a:r>
            <a:endParaRPr lang="en-GB" sz="1200" baseline="30000" dirty="0"/>
          </a:p>
          <a:p>
            <a:r>
              <a:rPr lang="en-GB" sz="1200" baseline="30000" dirty="0"/>
              <a:t>3</a:t>
            </a:r>
            <a:r>
              <a:rPr lang="en-GB" sz="1200" dirty="0"/>
              <a:t>UKHSA (2023) Immunisation against infectious disease. Chapter 28a Shingles [online] </a:t>
            </a:r>
            <a:r>
              <a:rPr lang="en-GB" dirty="0"/>
              <a:t>due to the nature of the population and risk of co-morbidities some deaths recorded as being shingles-related may not be directly attributable to the disease</a:t>
            </a:r>
            <a:endParaRPr lang="en-GB" sz="1200" dirty="0"/>
          </a:p>
          <a:p>
            <a:r>
              <a:rPr lang="en-GB" baseline="30000" dirty="0">
                <a:solidFill>
                  <a:srgbClr val="002060"/>
                </a:solidFill>
              </a:rPr>
              <a:t>4 </a:t>
            </a:r>
            <a:r>
              <a:rPr lang="en-GB" sz="1200" dirty="0"/>
              <a:t>UKHSA (2023) Immunisation against infectious disease. Chapter 28a Shingles [online].  The risk of shingles is also increased in individuals with certain conditions, including systemic lupus erythematosus </a:t>
            </a:r>
            <a:r>
              <a:rPr lang="en-GB" dirty="0"/>
              <a:t>(Nagasawa et al.,1990), </a:t>
            </a:r>
            <a:r>
              <a:rPr lang="en-GB" sz="1200" dirty="0"/>
              <a:t>rheumatoid arthritis (Smitten et al., 2007), diabetes (</a:t>
            </a:r>
            <a:r>
              <a:rPr lang="en-GB" sz="1200" dirty="0" err="1"/>
              <a:t>Heymann</a:t>
            </a:r>
            <a:r>
              <a:rPr lang="en-GB" sz="1200" dirty="0"/>
              <a:t> et al 2008) and Wegener’s granulomatosis. (</a:t>
            </a:r>
            <a:r>
              <a:rPr lang="en-GB" sz="1200" dirty="0" err="1"/>
              <a:t>Wung</a:t>
            </a:r>
            <a:r>
              <a:rPr lang="en-GB" sz="1200" dirty="0"/>
              <a:t> et al., 2005).</a:t>
            </a:r>
            <a:endParaRPr lang="en-GB" sz="1000"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1746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Calibri"/>
                <a:cs typeface="Times New Roman"/>
              </a:rPr>
              <a:t>The above graph shows the estimated annual age-specific incidence of shingles per 100, 000 per year in the immunocompetent</a:t>
            </a:r>
            <a:r>
              <a:rPr kumimoji="0" lang="en-GB" sz="1000" b="1" i="0" u="none" strike="noStrike" kern="1200" cap="none" spc="0" normalizeH="0" baseline="0" noProof="0" dirty="0">
                <a:ln>
                  <a:noFill/>
                </a:ln>
                <a:solidFill>
                  <a:prstClr val="black"/>
                </a:solidFill>
                <a:effectLst/>
                <a:uLnTx/>
                <a:uFillTx/>
                <a:latin typeface="+mn-lt"/>
                <a:ea typeface="Calibri"/>
                <a:cs typeface="Times New Roman"/>
              </a:rPr>
              <a:t> </a:t>
            </a:r>
            <a:r>
              <a:rPr kumimoji="0" lang="en-GB" sz="1000" b="0" i="0" u="none" strike="noStrike" kern="1200" cap="none" spc="0" normalizeH="0" baseline="0" noProof="0" dirty="0">
                <a:ln>
                  <a:noFill/>
                </a:ln>
                <a:solidFill>
                  <a:prstClr val="black"/>
                </a:solidFill>
                <a:effectLst/>
                <a:uLnTx/>
                <a:uFillTx/>
                <a:latin typeface="+mn-lt"/>
                <a:ea typeface="Calibri"/>
                <a:cs typeface="Times New Roman"/>
              </a:rPr>
              <a:t>population (Y-axis) against the age quinquennia (X-axis). </a:t>
            </a:r>
          </a:p>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Calibri"/>
                <a:cs typeface="Times New Roman"/>
              </a:rPr>
              <a:t>The graph shows a continued increase in age related shingles, confirming that the incidence of shingles is largely associated with older age who are more at risk of developing the disease. </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231F20"/>
                </a:solidFill>
                <a:effectLst/>
                <a:uLnTx/>
                <a:uFillTx/>
                <a:latin typeface="+mn-lt"/>
                <a:ea typeface="Times New Roman"/>
                <a:cs typeface="Times New Roman"/>
              </a:rPr>
              <a:t>Age-specific incidence rates of shingles have been estimated using a number of different primary care derived data sources including: the Royal College of General Practitioners (RCGP) Weekly Returns Service</a:t>
            </a:r>
            <a:r>
              <a:rPr kumimoji="0" lang="en-GB" sz="1000" b="0" i="0" u="none" strike="noStrike" kern="1200" cap="none" spc="0" normalizeH="0" baseline="0" noProof="0" dirty="0">
                <a:ln>
                  <a:noFill/>
                </a:ln>
                <a:solidFill>
                  <a:srgbClr val="000000"/>
                </a:solidFill>
                <a:effectLst/>
                <a:uLnTx/>
                <a:uFillTx/>
                <a:latin typeface="+mn-lt"/>
                <a:ea typeface="Times New Roman"/>
                <a:cs typeface="Times New Roman"/>
              </a:rPr>
              <a:t>; the fourth Morbidity Survey in </a:t>
            </a:r>
            <a:r>
              <a:rPr kumimoji="0" lang="en-GB" sz="1000" b="0" i="0" u="none" strike="noStrike" kern="1200" cap="none" spc="0" normalizeH="0" baseline="0" noProof="0" dirty="0">
                <a:ln>
                  <a:noFill/>
                </a:ln>
                <a:solidFill>
                  <a:srgbClr val="231F20"/>
                </a:solidFill>
                <a:effectLst/>
                <a:uLnTx/>
                <a:uFillTx/>
                <a:latin typeface="+mn-lt"/>
                <a:ea typeface="Times New Roman"/>
                <a:cs typeface="Times New Roman"/>
              </a:rPr>
              <a:t>General Practice (MSGP-4)</a:t>
            </a:r>
            <a:r>
              <a:rPr kumimoji="0" lang="en-GB" sz="1000" b="0" i="0" u="none" strike="noStrike" kern="1200" cap="none" spc="0" normalizeH="0" baseline="0" noProof="0" dirty="0">
                <a:ln>
                  <a:noFill/>
                </a:ln>
                <a:solidFill>
                  <a:srgbClr val="000000"/>
                </a:solidFill>
                <a:effectLst/>
                <a:uLnTx/>
                <a:uFillTx/>
                <a:latin typeface="+mn-lt"/>
                <a:ea typeface="Times New Roman"/>
                <a:cs typeface="Times New Roman"/>
              </a:rPr>
              <a:t>, and</a:t>
            </a:r>
            <a:r>
              <a:rPr kumimoji="0" lang="en-GB" sz="1000" b="0" i="0" u="none" strike="noStrike" kern="1200" cap="none" spc="0" normalizeH="0" baseline="0" noProof="0" dirty="0">
                <a:ln>
                  <a:noFill/>
                </a:ln>
                <a:solidFill>
                  <a:srgbClr val="231F20"/>
                </a:solidFill>
                <a:effectLst/>
                <a:uLnTx/>
                <a:uFillTx/>
                <a:latin typeface="+mn-lt"/>
                <a:ea typeface="Times New Roman"/>
                <a:cs typeface="Times New Roman"/>
              </a:rPr>
              <a:t> the General Practice Research Database</a:t>
            </a:r>
            <a:endParaRPr kumimoji="0" lang="en-GB" sz="1000" b="0" i="0" u="none" strike="noStrike" kern="1200" cap="none" spc="0" normalizeH="0" baseline="0" noProof="0" dirty="0">
              <a:ln>
                <a:noFill/>
              </a:ln>
              <a:solidFill>
                <a:srgbClr val="000000"/>
              </a:solidFill>
              <a:effectLst/>
              <a:uLnTx/>
              <a:uFillTx/>
              <a:latin typeface="+mn-lt"/>
              <a:ea typeface="Times New Roman"/>
              <a:cs typeface="Times New Roman"/>
            </a:endParaRP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Calibri"/>
                <a:cs typeface="Times New Roman"/>
              </a:rPr>
              <a:t>These are estimates (based on available data sources) as shingles is only clinically diagnosed, thus no lab confirmation of this is available. Actual figures may be much higher.  </a:t>
            </a:r>
            <a:endParaRPr lang="en-GB" sz="1000" dirty="0"/>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17</a:t>
            </a:fld>
            <a:endParaRPr lang="en-GB" dirty="0"/>
          </a:p>
        </p:txBody>
      </p:sp>
    </p:spTree>
    <p:extLst>
      <p:ext uri="{BB962C8B-B14F-4D97-AF65-F5344CB8AC3E}">
        <p14:creationId xmlns:p14="http://schemas.microsoft.com/office/powerpoint/2010/main" val="2645387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18</a:t>
            </a:fld>
            <a:endParaRPr lang="en-GB" dirty="0"/>
          </a:p>
        </p:txBody>
      </p:sp>
    </p:spTree>
    <p:extLst>
      <p:ext uri="{BB962C8B-B14F-4D97-AF65-F5344CB8AC3E}">
        <p14:creationId xmlns:p14="http://schemas.microsoft.com/office/powerpoint/2010/main" val="21110001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It is important that general practices consider how they can optimise the uptake of shingles vaccine in eligible patients in order to reduce the significant burden of disease associated with shingles among older adults.</a:t>
            </a:r>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19</a:t>
            </a:fld>
            <a:endParaRPr lang="en-GB" dirty="0"/>
          </a:p>
        </p:txBody>
      </p:sp>
    </p:spTree>
    <p:extLst>
      <p:ext uri="{BB962C8B-B14F-4D97-AF65-F5344CB8AC3E}">
        <p14:creationId xmlns:p14="http://schemas.microsoft.com/office/powerpoint/2010/main" val="16879018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Shingles vaccine uptake by HB can be viewed here: </a:t>
            </a:r>
            <a:r>
              <a:rPr lang="en-GB" sz="1200" dirty="0">
                <a:hlinkClick r:id="rId3"/>
              </a:rPr>
              <a:t>National and HB level Shingles dashboard - ENGLISH | Tableau Public</a:t>
            </a: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Shingle vaccine uptake by GP and cluster is available here: </a:t>
            </a:r>
            <a:r>
              <a:rPr lang="en-GB" sz="1200" dirty="0" err="1">
                <a:hlinkClick r:id="rId4"/>
              </a:rPr>
              <a:t>GP_Shingles</a:t>
            </a:r>
            <a:r>
              <a:rPr lang="en-GB" sz="1200" dirty="0">
                <a:hlinkClick r:id="rId4"/>
              </a:rPr>
              <a:t>: GP Shingles - Tableau Server (cymru.nhs.uk)</a:t>
            </a:r>
            <a:endParaRPr lang="en-GB" sz="1200" dirty="0"/>
          </a:p>
          <a:p>
            <a:endParaRPr lang="en-GB" sz="1200"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dirty="0"/>
          </a:p>
        </p:txBody>
      </p:sp>
    </p:spTree>
    <p:extLst>
      <p:ext uri="{BB962C8B-B14F-4D97-AF65-F5344CB8AC3E}">
        <p14:creationId xmlns:p14="http://schemas.microsoft.com/office/powerpoint/2010/main" val="3085979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None/>
            </a:pPr>
            <a:r>
              <a:rPr lang="en-GB" b="0" dirty="0">
                <a:highlight>
                  <a:srgbClr val="FFFF00"/>
                </a:highlight>
              </a:rPr>
              <a:t>Background</a:t>
            </a:r>
          </a:p>
          <a:p>
            <a:pPr>
              <a:buFont typeface="Wingdings" panose="05000000000000000000" pitchFamily="2" charset="2"/>
              <a:buNone/>
            </a:pPr>
            <a:r>
              <a:rPr lang="en-GB" b="0" dirty="0">
                <a:highlight>
                  <a:srgbClr val="FFFF00"/>
                </a:highlight>
              </a:rPr>
              <a:t>In 2010, the Joint Committee on Vaccination and Immunisation (JCVI) was asked by the Secretary of State for Health to review the available evidence relevant to the introduction of a universal vaccination programme to protect against shingles (Herpes Zoster).</a:t>
            </a:r>
          </a:p>
          <a:p>
            <a:pPr>
              <a:buFont typeface="Wingdings" panose="05000000000000000000" pitchFamily="2" charset="2"/>
              <a:buNone/>
            </a:pPr>
            <a:r>
              <a:rPr lang="en-GB" b="0" dirty="0">
                <a:highlight>
                  <a:srgbClr val="FFFF00"/>
                </a:highlight>
              </a:rPr>
              <a:t>The JCVI considered a range of issues including disease epidemiology, vaccine efficacy, vaccine safety and the cost effectiveness of introducing a routine shingles vaccination programme in the UK. Based on the findings of the cost-effectiveness analysis, the JCVI recommended a universal routine herpes zoster (shingles) vaccination programme using a single dose of the live Zostavax</a:t>
            </a:r>
            <a:r>
              <a:rPr lang="en-GB" sz="1200" baseline="30000" dirty="0">
                <a:solidFill>
                  <a:srgbClr val="002060"/>
                </a:solidFill>
                <a:latin typeface="+mn-lt"/>
              </a:rPr>
              <a:t>®</a:t>
            </a:r>
            <a:r>
              <a:rPr lang="en-GB" b="0" dirty="0">
                <a:highlight>
                  <a:srgbClr val="FFFF00"/>
                </a:highlight>
              </a:rPr>
              <a:t> shingles vaccine for adults aged 70 with a catch-up programme for those aged 71 to 79 years.  Individuals who reached their 80th birthday were not eligible for a shingles vaccination due to the reduced efficacy of Zostavax</a:t>
            </a:r>
            <a:r>
              <a:rPr lang="en-GB" sz="1200" baseline="30000" dirty="0">
                <a:solidFill>
                  <a:srgbClr val="002060"/>
                </a:solidFill>
                <a:latin typeface="+mn-lt"/>
              </a:rPr>
              <a:t>®</a:t>
            </a:r>
            <a:r>
              <a:rPr lang="en-GB" b="0" dirty="0">
                <a:highlight>
                  <a:srgbClr val="FFFF00"/>
                </a:highlight>
              </a:rPr>
              <a:t> vaccine with increased age.</a:t>
            </a:r>
          </a:p>
          <a:p>
            <a:pPr>
              <a:buFont typeface="Wingdings" panose="05000000000000000000" pitchFamily="2" charset="2"/>
              <a:buNone/>
            </a:pPr>
            <a:endParaRPr lang="en-GB" b="0" dirty="0">
              <a:highlight>
                <a:srgbClr val="FFFF00"/>
              </a:highlight>
            </a:endParaRPr>
          </a:p>
          <a:p>
            <a:pPr>
              <a:buFont typeface="Wingdings" panose="05000000000000000000" pitchFamily="2" charset="2"/>
              <a:buNone/>
            </a:pPr>
            <a:r>
              <a:rPr lang="en-GB" b="0" dirty="0">
                <a:highlight>
                  <a:srgbClr val="FFFF00"/>
                </a:highlight>
              </a:rPr>
              <a:t>From September 2013, a single dose of Zostavax</a:t>
            </a:r>
            <a:r>
              <a:rPr lang="en-GB" sz="1200" baseline="30000" dirty="0">
                <a:solidFill>
                  <a:srgbClr val="002060"/>
                </a:solidFill>
                <a:latin typeface="+mn-lt"/>
              </a:rPr>
              <a:t>®</a:t>
            </a:r>
            <a:r>
              <a:rPr lang="en-GB" b="0" dirty="0">
                <a:highlight>
                  <a:srgbClr val="FFFF00"/>
                </a:highlight>
              </a:rPr>
              <a:t> shingles vaccine was offered routinely to individuals aged 70 years (born on or after 1 September 1942) with a phased catch up programme based on age as of 1 September that year. From August 2021 Shingrix</a:t>
            </a:r>
            <a:r>
              <a:rPr lang="en-GB" sz="1200" baseline="30000" dirty="0">
                <a:solidFill>
                  <a:srgbClr val="002060"/>
                </a:solidFill>
                <a:latin typeface="+mn-lt"/>
              </a:rPr>
              <a:t>®</a:t>
            </a:r>
            <a:r>
              <a:rPr lang="en-GB" b="0" dirty="0">
                <a:highlight>
                  <a:srgbClr val="FFFF00"/>
                </a:highlight>
              </a:rPr>
              <a:t> vaccine was introduced as an alternative vaccine for immunocompromised individuals.  </a:t>
            </a:r>
          </a:p>
          <a:p>
            <a:pPr>
              <a:buFont typeface="Wingdings" panose="05000000000000000000" pitchFamily="2" charset="2"/>
              <a:buNone/>
            </a:pPr>
            <a:endParaRPr lang="en-GB" b="0" dirty="0">
              <a:highlight>
                <a:srgbClr val="FFFF00"/>
              </a:highlight>
            </a:endParaRPr>
          </a:p>
          <a:p>
            <a:pPr>
              <a:buFont typeface="Wingdings" panose="05000000000000000000" pitchFamily="2" charset="2"/>
              <a:buNone/>
            </a:pPr>
            <a:r>
              <a:rPr lang="en-GB" b="0" dirty="0">
                <a:highlight>
                  <a:srgbClr val="FFFF00"/>
                </a:highlight>
              </a:rPr>
              <a:t>From September 2023 Shingrix</a:t>
            </a:r>
            <a:r>
              <a:rPr lang="en-GB" sz="1200" baseline="30000" dirty="0">
                <a:solidFill>
                  <a:srgbClr val="002060"/>
                </a:solidFill>
                <a:latin typeface="+mn-lt"/>
              </a:rPr>
              <a:t>®</a:t>
            </a:r>
            <a:r>
              <a:rPr lang="en-GB" b="0" dirty="0">
                <a:highlight>
                  <a:srgbClr val="FFFF00"/>
                </a:highlight>
              </a:rPr>
              <a:t> will be offered to all severely immunosuppressed individuals from 50 years of age and to immunocompetent individuals from 60 years of age over a 10 year phased introduction.</a:t>
            </a:r>
          </a:p>
          <a:p>
            <a:pPr>
              <a:buFont typeface="Wingdings" panose="05000000000000000000" pitchFamily="2" charset="2"/>
              <a:buNone/>
            </a:pPr>
            <a:endParaRPr lang="en-GB" b="1" dirty="0">
              <a:highlight>
                <a:srgbClr val="FFFF00"/>
              </a:highlight>
            </a:endParaRPr>
          </a:p>
          <a:p>
            <a:pPr>
              <a:buFont typeface="Wingdings" panose="05000000000000000000" pitchFamily="2" charset="2"/>
              <a:buNone/>
            </a:pPr>
            <a:r>
              <a:rPr lang="en-GB" b="1" dirty="0">
                <a:highlight>
                  <a:srgbClr val="FFFF00"/>
                </a:highlight>
              </a:rPr>
              <a:t>This resource is designed to support healthcare practitioners involved in discussing and delivering the routine vaccination against shingles with the changes to the vaccine programme from 01 September 2023.</a:t>
            </a:r>
          </a:p>
          <a:p>
            <a:pPr>
              <a:buFont typeface="Wingdings" panose="05000000000000000000" pitchFamily="2" charset="2"/>
              <a:buNone/>
            </a:pPr>
            <a:r>
              <a:rPr lang="en-GB" dirty="0"/>
              <a:t>It is to support healthcare practitioners involved in discussing routine vaccination against shingles.</a:t>
            </a:r>
          </a:p>
          <a:p>
            <a:pPr>
              <a:buFont typeface="Wingdings" panose="05000000000000000000" pitchFamily="2" charset="2"/>
              <a:buNone/>
            </a:pPr>
            <a:r>
              <a:rPr lang="en-GB" dirty="0"/>
              <a:t>This resource does not cover the actual administration techniques involved in vaccinating against shingles. If staff are required to deliver vaccinations they should refer to their line manager for additional training. </a:t>
            </a:r>
          </a:p>
          <a:p>
            <a:pPr>
              <a:buFont typeface="Wingdings" panose="05000000000000000000" pitchFamily="2" charset="2"/>
              <a:buNone/>
            </a:pPr>
            <a:r>
              <a:rPr lang="en-GB" dirty="0"/>
              <a:t>Note: shingles is also known as herpes zoster. Shingles is used throughout this slide set. </a:t>
            </a:r>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a:t>
            </a:fld>
            <a:endParaRPr lang="en-GB" dirty="0"/>
          </a:p>
        </p:txBody>
      </p:sp>
    </p:spTree>
    <p:extLst>
      <p:ext uri="{BB962C8B-B14F-4D97-AF65-F5344CB8AC3E}">
        <p14:creationId xmlns:p14="http://schemas.microsoft.com/office/powerpoint/2010/main" val="18322684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Shingle vaccine uptake by GP and cluster is available here: </a:t>
            </a:r>
            <a:r>
              <a:rPr lang="en-GB" sz="1000" dirty="0">
                <a:hlinkClick r:id="rId3"/>
              </a:rPr>
              <a:t>GP_Shingles: GP Shingles - Tableau Server (cymru.nhs.uk)</a:t>
            </a:r>
            <a:endParaRPr lang="en-GB" sz="1000" dirty="0"/>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21</a:t>
            </a:fld>
            <a:endParaRPr lang="en-GB" dirty="0"/>
          </a:p>
        </p:txBody>
      </p:sp>
    </p:spTree>
    <p:extLst>
      <p:ext uri="{BB962C8B-B14F-4D97-AF65-F5344CB8AC3E}">
        <p14:creationId xmlns:p14="http://schemas.microsoft.com/office/powerpoint/2010/main" val="3325971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aseline="30000" dirty="0"/>
              <a:t>1</a:t>
            </a:r>
            <a:r>
              <a:rPr lang="en-GB" sz="1000" dirty="0"/>
              <a:t>https://bmjopen.bmj.com/content/bmjopen/10/7/e037458.full.pdf</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i="0" dirty="0"/>
              <a:t>Impact of the herpes zoster vaccination programme on hospitalised and general practice consulted herpes zoster in the 5 years after its introduction in England: a population-based study</a:t>
            </a:r>
          </a:p>
          <a:p>
            <a:r>
              <a:rPr lang="en-GB" sz="1000" dirty="0"/>
              <a:t>Andrews N, Stowe J, Kuyumdzhieva G,  Sile B, Yonova I, de Lusignan S, Ramsay M, Amirthalingam G</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dirty="0"/>
          </a:p>
          <a:p>
            <a:endParaRPr lang="en-GB" sz="1000" dirty="0"/>
          </a:p>
          <a:p>
            <a:r>
              <a:rPr lang="en-GB" sz="1000" dirty="0"/>
              <a:t>Izurieta H S et al (2021) Recombinant Zoster Vaccine (Shingrix</a:t>
            </a:r>
            <a:r>
              <a:rPr lang="en-GB" sz="1000" baseline="30000" dirty="0">
                <a:solidFill>
                  <a:srgbClr val="002060"/>
                </a:solidFill>
                <a:latin typeface="+mn-lt"/>
              </a:rPr>
              <a:t>®</a:t>
            </a:r>
            <a:r>
              <a:rPr lang="en-GB" sz="1000" dirty="0"/>
              <a:t>): Real-World Effectiveness in the First 2 Years Post-Licensure </a:t>
            </a:r>
            <a:r>
              <a:rPr lang="en-GB" sz="1000" dirty="0">
                <a:hlinkClick r:id="rId3"/>
              </a:rPr>
              <a:t>Recombinant Zoster Vaccine (Shingrix): Real-World Effectiveness in the First 2 Years Post-Licensure | Clinical Infectious Diseases | Oxford Academic (oup.com)</a:t>
            </a:r>
            <a:endParaRPr lang="en-GB" sz="1000" dirty="0"/>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22</a:t>
            </a:fld>
            <a:endParaRPr lang="en-GB" dirty="0"/>
          </a:p>
        </p:txBody>
      </p:sp>
    </p:spTree>
    <p:extLst>
      <p:ext uri="{BB962C8B-B14F-4D97-AF65-F5344CB8AC3E}">
        <p14:creationId xmlns:p14="http://schemas.microsoft.com/office/powerpoint/2010/main" val="17090197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Times New Roman" panose="02020603050405020304" pitchFamily="18" charset="0"/>
              </a:rPr>
              <a:t>Individuals given Zostavax</a:t>
            </a:r>
            <a:r>
              <a:rPr lang="en-GB" sz="1800" baseline="30000" dirty="0">
                <a:solidFill>
                  <a:srgbClr val="002060"/>
                </a:solidFill>
                <a:latin typeface="+mn-lt"/>
              </a:rPr>
              <a:t>®</a:t>
            </a:r>
            <a:r>
              <a:rPr lang="en-GB" sz="1800" dirty="0">
                <a:effectLst/>
                <a:latin typeface="Calibri" panose="020F0502020204030204" pitchFamily="34" charset="0"/>
                <a:ea typeface="Times New Roman" panose="02020603050405020304" pitchFamily="18" charset="0"/>
              </a:rPr>
              <a:t> before 60 years of age Immunocompetent and mildly immunosuppressed individuals given Zostavax</a:t>
            </a:r>
            <a:r>
              <a:rPr lang="en-GB" sz="1800" baseline="30000" dirty="0">
                <a:solidFill>
                  <a:srgbClr val="002060"/>
                </a:solidFill>
                <a:latin typeface="+mn-lt"/>
              </a:rPr>
              <a:t>®</a:t>
            </a:r>
            <a:r>
              <a:rPr lang="en-GB" sz="1800" dirty="0">
                <a:effectLst/>
                <a:latin typeface="Calibri" panose="020F0502020204030204" pitchFamily="34" charset="0"/>
                <a:ea typeface="Times New Roman" panose="02020603050405020304" pitchFamily="18" charset="0"/>
              </a:rPr>
              <a:t> before 60 years of age should be offered the Shingrix</a:t>
            </a:r>
            <a:r>
              <a:rPr lang="en-GB" sz="1800" baseline="30000" dirty="0">
                <a:solidFill>
                  <a:srgbClr val="002060"/>
                </a:solidFill>
                <a:latin typeface="+mn-lt"/>
              </a:rPr>
              <a:t>®</a:t>
            </a:r>
            <a:r>
              <a:rPr lang="en-GB" sz="1800" dirty="0">
                <a:effectLst/>
                <a:latin typeface="Calibri" panose="020F0502020204030204" pitchFamily="34" charset="0"/>
                <a:ea typeface="Times New Roman" panose="02020603050405020304" pitchFamily="18" charset="0"/>
              </a:rPr>
              <a:t> vaccine once they reach the eligible age for shingles vaccine via the national programme, leaving an interval of 5 years since the last dose of Zostavax</a:t>
            </a:r>
            <a:r>
              <a:rPr lang="en-GB" sz="1800" baseline="30000" dirty="0">
                <a:solidFill>
                  <a:srgbClr val="002060"/>
                </a:solidFill>
                <a:latin typeface="+mn-lt"/>
              </a:rPr>
              <a:t>®</a:t>
            </a:r>
            <a:r>
              <a:rPr lang="en-GB" sz="1800" dirty="0">
                <a:effectLst/>
                <a:latin typeface="Calibri" panose="020F0502020204030204" pitchFamily="34" charset="0"/>
                <a:ea typeface="Times New Roman" panose="02020603050405020304" pitchFamily="18" charset="0"/>
              </a:rPr>
              <a:t> vaccine.</a:t>
            </a:r>
          </a:p>
          <a:p>
            <a:r>
              <a:rPr lang="en-GB" sz="1800" dirty="0">
                <a:effectLst/>
                <a:latin typeface="Calibri" panose="020F0502020204030204" pitchFamily="34" charset="0"/>
                <a:ea typeface="Times New Roman" panose="02020603050405020304" pitchFamily="18" charset="0"/>
              </a:rPr>
              <a:t>Severely immunosuppressed individuals (definition in the Green Book Shingles chapter 28a) who were given Zostavax</a:t>
            </a:r>
            <a:r>
              <a:rPr lang="en-GB" sz="1800" baseline="30000" dirty="0">
                <a:solidFill>
                  <a:srgbClr val="002060"/>
                </a:solidFill>
                <a:latin typeface="+mn-lt"/>
              </a:rPr>
              <a:t>®</a:t>
            </a:r>
            <a:r>
              <a:rPr lang="en-GB" sz="1800" dirty="0">
                <a:effectLst/>
                <a:latin typeface="Calibri" panose="020F0502020204030204" pitchFamily="34" charset="0"/>
                <a:ea typeface="Times New Roman" panose="02020603050405020304" pitchFamily="18" charset="0"/>
              </a:rPr>
              <a:t>, for example pre immunosuppressive treatment, and before 50 years of age, should be given the Shingrix</a:t>
            </a:r>
            <a:r>
              <a:rPr lang="en-GB" sz="1800" baseline="30000" dirty="0">
                <a:solidFill>
                  <a:srgbClr val="002060"/>
                </a:solidFill>
                <a:latin typeface="+mn-lt"/>
              </a:rPr>
              <a:t>®</a:t>
            </a:r>
            <a:r>
              <a:rPr lang="en-GB" sz="1800" dirty="0">
                <a:effectLst/>
                <a:latin typeface="Calibri" panose="020F0502020204030204" pitchFamily="34" charset="0"/>
                <a:ea typeface="Times New Roman" panose="02020603050405020304" pitchFamily="18" charset="0"/>
              </a:rPr>
              <a:t> vaccine when they reach the eligible age for the vaccine on the national programme. There is no reason to leave any interval after a previous Zostavax</a:t>
            </a:r>
            <a:r>
              <a:rPr lang="en-GB" sz="1800" baseline="30000" dirty="0">
                <a:solidFill>
                  <a:srgbClr val="002060"/>
                </a:solidFill>
                <a:latin typeface="+mn-lt"/>
              </a:rPr>
              <a:t>®</a:t>
            </a:r>
            <a:r>
              <a:rPr lang="en-GB" sz="1800" dirty="0">
                <a:effectLst/>
                <a:latin typeface="Calibri" panose="020F0502020204030204" pitchFamily="34" charset="0"/>
                <a:ea typeface="Times New Roman" panose="02020603050405020304" pitchFamily="18" charset="0"/>
              </a:rPr>
              <a:t> vaccine for this group. </a:t>
            </a:r>
            <a:r>
              <a:rPr lang="en-GB" sz="1800" u="sng" dirty="0">
                <a:solidFill>
                  <a:srgbClr val="0563C1"/>
                </a:solidFill>
                <a:effectLst/>
                <a:latin typeface="Calibri" panose="020F0502020204030204" pitchFamily="34" charset="0"/>
                <a:ea typeface="Calibri" panose="020F0502020204030204" pitchFamily="34" charset="0"/>
                <a:hlinkClick r:id="rId3"/>
              </a:rPr>
              <a:t>Shingles immunisation programme: information for healthcare practitioners - GOV.UK (www.gov.uk)</a:t>
            </a:r>
            <a:br>
              <a:rPr lang="en-GB" sz="1800" dirty="0">
                <a:effectLst/>
                <a:latin typeface="Calibri" panose="020F0502020204030204" pitchFamily="34" charset="0"/>
                <a:ea typeface="Times New Roman" panose="02020603050405020304" pitchFamily="18" charset="0"/>
              </a:rPr>
            </a:br>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25</a:t>
            </a:fld>
            <a:endParaRPr lang="en-GB" dirty="0"/>
          </a:p>
        </p:txBody>
      </p:sp>
    </p:spTree>
    <p:extLst>
      <p:ext uri="{BB962C8B-B14F-4D97-AF65-F5344CB8AC3E}">
        <p14:creationId xmlns:p14="http://schemas.microsoft.com/office/powerpoint/2010/main" val="18720040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should be a minimal interval between the 2 doses of Shingrix</a:t>
            </a:r>
            <a:r>
              <a:rPr lang="en-GB" sz="1200" baseline="30000" dirty="0">
                <a:solidFill>
                  <a:srgbClr val="002060"/>
                </a:solidFill>
                <a:latin typeface="+mn-lt"/>
              </a:rPr>
              <a:t>®</a:t>
            </a:r>
            <a:r>
              <a:rPr lang="en-GB" dirty="0"/>
              <a:t> vaccine of 8 weeks.</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dirty="0"/>
          </a:p>
        </p:txBody>
      </p:sp>
    </p:spTree>
    <p:extLst>
      <p:ext uri="{BB962C8B-B14F-4D97-AF65-F5344CB8AC3E}">
        <p14:creationId xmlns:p14="http://schemas.microsoft.com/office/powerpoint/2010/main" val="1997451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27</a:t>
            </a:fld>
            <a:endParaRPr lang="en-US" dirty="0"/>
          </a:p>
        </p:txBody>
      </p:sp>
    </p:spTree>
    <p:extLst>
      <p:ext uri="{BB962C8B-B14F-4D97-AF65-F5344CB8AC3E}">
        <p14:creationId xmlns:p14="http://schemas.microsoft.com/office/powerpoint/2010/main" val="34299786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*Vaccine </a:t>
            </a:r>
            <a:r>
              <a:rPr lang="en-GB" sz="1200" dirty="0">
                <a:solidFill>
                  <a:srgbClr val="FF0000"/>
                </a:solidFill>
              </a:rPr>
              <a:t>may be offered from 8 weeks after the first dose. For operational reasons a longer dose interval is being used between </a:t>
            </a:r>
            <a:r>
              <a:rPr lang="en-GB" sz="1200" b="1" dirty="0">
                <a:solidFill>
                  <a:srgbClr val="FF0000"/>
                </a:solidFill>
              </a:rPr>
              <a:t>6-12 months </a:t>
            </a:r>
            <a:r>
              <a:rPr lang="en-GB" sz="1200" dirty="0">
                <a:solidFill>
                  <a:srgbClr val="FF0000"/>
                </a:solidFill>
              </a:rPr>
              <a:t>in England and Wales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dirty="0"/>
          </a:p>
        </p:txBody>
      </p:sp>
    </p:spTree>
    <p:extLst>
      <p:ext uri="{BB962C8B-B14F-4D97-AF65-F5344CB8AC3E}">
        <p14:creationId xmlns:p14="http://schemas.microsoft.com/office/powerpoint/2010/main" val="9904912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*Those that become eligible but do not take up the vaccine offer immediately remain eligible until their 80th birthday.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Individuals who were eligible for Zostavax</a:t>
            </a:r>
            <a:r>
              <a:rPr lang="en-GB" sz="1200" baseline="30000" dirty="0">
                <a:solidFill>
                  <a:srgbClr val="002060"/>
                </a:solidFill>
                <a:latin typeface="+mn-lt"/>
              </a:rPr>
              <a:t>®</a:t>
            </a: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 should continue to receive Zostavax</a:t>
            </a:r>
            <a:r>
              <a:rPr lang="en-GB" sz="1200" baseline="30000" dirty="0">
                <a:solidFill>
                  <a:srgbClr val="002060"/>
                </a:solidFill>
                <a:latin typeface="+mn-lt"/>
              </a:rPr>
              <a:t>®</a:t>
            </a: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 until central stocks are depleted, after which time they should receive Shingrix</a:t>
            </a:r>
            <a:r>
              <a:rPr lang="en-GB" sz="1200" baseline="30000" dirty="0">
                <a:solidFill>
                  <a:srgbClr val="002060"/>
                </a:solidFill>
                <a:latin typeface="+mn-lt"/>
              </a:rPr>
              <a:t>®</a:t>
            </a: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The 80th birthday upper age cut off remains in place for the immunocompetent cohort regardless of vaccine offered.</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Recommended scheduling for immunocompetent individuals is to give the second dose 6 to 12 months after the first dose.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dirty="0"/>
          </a:p>
        </p:txBody>
      </p:sp>
    </p:spTree>
    <p:extLst>
      <p:ext uri="{BB962C8B-B14F-4D97-AF65-F5344CB8AC3E}">
        <p14:creationId xmlns:p14="http://schemas.microsoft.com/office/powerpoint/2010/main" val="35227265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relation to those who were eligible prior to September 2023 changes (70-79 years) they remain eligible until age 80. Where an individual has turned 80 years of age following their first dose of Shingrix</a:t>
            </a:r>
            <a:r>
              <a:rPr lang="en-GB" sz="1200" baseline="30000" dirty="0">
                <a:effectLst/>
                <a:latin typeface="Arial" panose="020B0604020202020204" pitchFamily="34" charset="0"/>
                <a:ea typeface="Times New Roman" panose="02020603050405020304" pitchFamily="18" charset="0"/>
              </a:rPr>
              <a:t>®</a:t>
            </a:r>
            <a:r>
              <a:rPr lang="en-GB" dirty="0"/>
              <a:t>, a second dose should be provided before the individual’s 81st birthday to complete the course.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dirty="0"/>
          </a:p>
        </p:txBody>
      </p:sp>
    </p:spTree>
    <p:extLst>
      <p:ext uri="{BB962C8B-B14F-4D97-AF65-F5344CB8AC3E}">
        <p14:creationId xmlns:p14="http://schemas.microsoft.com/office/powerpoint/2010/main" val="5054043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 The WHC/2023/024 allows for opportunistic vaccination of this group as it has been instrumental in the shingles programme to date and maintaining this practice going forwards is encouraged. In instances where an individual has already attained or passed the age of 65 but not yet 80 for phase one, or 60 but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not yet 80 in stage two, then general practices can accommodate opportunistic vaccination if operationally possible. The SFE will be clear on the parameters for this reimbursement route for opportunistic vaccination. This opportunistic offer is available to enhance the robust call/recall that should be in place from 1 September 2023.</a:t>
            </a:r>
          </a:p>
          <a:p>
            <a:endParaRPr lang="en-GB" dirty="0"/>
          </a:p>
          <a:p>
            <a:r>
              <a:rPr lang="en-GB" dirty="0"/>
              <a:t>The SFE will be clear on the parameters for this reimbursement route for opportunistic vaccination. </a:t>
            </a:r>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dirty="0"/>
          </a:p>
        </p:txBody>
      </p:sp>
    </p:spTree>
    <p:extLst>
      <p:ext uri="{BB962C8B-B14F-4D97-AF65-F5344CB8AC3E}">
        <p14:creationId xmlns:p14="http://schemas.microsoft.com/office/powerpoint/2010/main" val="1245574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When implementing call/recall, it is a requirement to make up to three attempts to contact eligible individuals within 12 weeks of reaching their invitation age. This is applicable for immunocompetent and immunocompromised individuals at all stages of the programme.</a:t>
            </a:r>
            <a:endPar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rPr>
              <a:t>The WHC/2023/024 provides further detail on call/recall.</a:t>
            </a:r>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5574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dirty="0"/>
          </a:p>
        </p:txBody>
      </p:sp>
    </p:spTree>
    <p:extLst>
      <p:ext uri="{BB962C8B-B14F-4D97-AF65-F5344CB8AC3E}">
        <p14:creationId xmlns:p14="http://schemas.microsoft.com/office/powerpoint/2010/main" val="40937364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33</a:t>
            </a:fld>
            <a:endParaRPr lang="en-GB" dirty="0"/>
          </a:p>
        </p:txBody>
      </p:sp>
    </p:spTree>
    <p:extLst>
      <p:ext uri="{BB962C8B-B14F-4D97-AF65-F5344CB8AC3E}">
        <p14:creationId xmlns:p14="http://schemas.microsoft.com/office/powerpoint/2010/main" val="19980638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GB" sz="1000" dirty="0"/>
              <a:t>*</a:t>
            </a:r>
            <a:r>
              <a:rPr lang="en-GB" sz="1000" dirty="0">
                <a:solidFill>
                  <a:srgbClr val="002060"/>
                </a:solidFill>
              </a:rPr>
              <a:t>For </a:t>
            </a:r>
            <a:r>
              <a:rPr lang="en-GB" sz="1000" b="1" dirty="0">
                <a:solidFill>
                  <a:srgbClr val="002060"/>
                </a:solidFill>
              </a:rPr>
              <a:t>immunocompetent</a:t>
            </a:r>
            <a:r>
              <a:rPr lang="en-GB" sz="1000" dirty="0">
                <a:solidFill>
                  <a:srgbClr val="002060"/>
                </a:solidFill>
              </a:rPr>
              <a:t> individuals </a:t>
            </a:r>
            <a:r>
              <a:rPr lang="en-GB" sz="1000" b="1" dirty="0">
                <a:solidFill>
                  <a:srgbClr val="002060"/>
                </a:solidFill>
              </a:rPr>
              <a:t>the second </a:t>
            </a:r>
            <a:r>
              <a:rPr lang="en-GB" sz="1000" dirty="0">
                <a:solidFill>
                  <a:srgbClr val="002060"/>
                </a:solidFill>
              </a:rPr>
              <a:t>dose </a:t>
            </a:r>
            <a:r>
              <a:rPr lang="en-GB" sz="1000" dirty="0">
                <a:solidFill>
                  <a:srgbClr val="FF0000"/>
                </a:solidFill>
              </a:rPr>
              <a:t>may be offered from 8 weeks after the first dose. For operational reasons a longer dose interval is being used between </a:t>
            </a:r>
            <a:r>
              <a:rPr lang="en-GB" sz="1000" b="1" dirty="0">
                <a:solidFill>
                  <a:srgbClr val="FF0000"/>
                </a:solidFill>
              </a:rPr>
              <a:t>6-12 months </a:t>
            </a:r>
            <a:r>
              <a:rPr lang="en-GB" sz="1000" dirty="0">
                <a:solidFill>
                  <a:srgbClr val="FF0000"/>
                </a:solidFill>
              </a:rPr>
              <a:t>in England and Wales</a:t>
            </a:r>
            <a:r>
              <a:rPr lang="en-GB" sz="1000" b="1" dirty="0">
                <a:solidFill>
                  <a:srgbClr val="FF0000"/>
                </a:solidFill>
              </a:rPr>
              <a:t> </a:t>
            </a:r>
            <a:endParaRPr lang="en-GB" sz="1000" dirty="0"/>
          </a:p>
          <a:p>
            <a:pPr>
              <a:spcBef>
                <a:spcPts val="0"/>
              </a:spcBef>
            </a:pPr>
            <a:r>
              <a:rPr lang="en-GB" sz="1000" dirty="0"/>
              <a:t>Supplies for the routine programme should be ordered from </a:t>
            </a:r>
            <a:r>
              <a:rPr lang="en-GB" sz="1000" dirty="0" err="1"/>
              <a:t>ImmForm</a:t>
            </a:r>
            <a:endParaRPr lang="en-GB" sz="1000" dirty="0"/>
          </a:p>
          <a:p>
            <a:pPr>
              <a:spcBef>
                <a:spcPts val="0"/>
              </a:spcBef>
            </a:pPr>
            <a:endParaRPr lang="en-GB"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prstClr val="black"/>
                </a:solidFill>
                <a:ea typeface="Times New Roman"/>
                <a:cs typeface="ヒラギノ角ゴ Pro W3" pitchFamily="84" charset="-128"/>
              </a:rPr>
              <a:t>From September 2023 Zostavax</a:t>
            </a:r>
            <a:r>
              <a:rPr lang="en-GB" sz="1000" baseline="30000" dirty="0">
                <a:solidFill>
                  <a:srgbClr val="002060"/>
                </a:solidFill>
                <a:latin typeface="+mn-lt"/>
              </a:rPr>
              <a:t>®</a:t>
            </a:r>
            <a:r>
              <a:rPr lang="en-GB" sz="1000" dirty="0">
                <a:solidFill>
                  <a:prstClr val="black"/>
                </a:solidFill>
                <a:ea typeface="Times New Roman"/>
                <a:cs typeface="ヒラギノ角ゴ Pro W3" pitchFamily="84" charset="-128"/>
              </a:rPr>
              <a:t> vaccine will eventually be replaced with Shingrix</a:t>
            </a:r>
            <a:r>
              <a:rPr lang="en-GB" sz="1000" baseline="30000" dirty="0">
                <a:solidFill>
                  <a:srgbClr val="002060"/>
                </a:solidFill>
                <a:latin typeface="+mn-lt"/>
              </a:rPr>
              <a:t>®</a:t>
            </a:r>
            <a:r>
              <a:rPr lang="en-GB" sz="1000" dirty="0">
                <a:solidFill>
                  <a:prstClr val="black"/>
                </a:solidFill>
                <a:ea typeface="Times New Roman"/>
                <a:cs typeface="ヒラギノ角ゴ Pro W3" pitchFamily="84" charset="-128"/>
              </a:rPr>
              <a:t> for everyone following the agreed implementation plan. Zostavax</a:t>
            </a:r>
            <a:r>
              <a:rPr lang="en-GB" sz="1000" baseline="30000" dirty="0">
                <a:solidFill>
                  <a:srgbClr val="002060"/>
                </a:solidFill>
                <a:latin typeface="+mn-lt"/>
              </a:rPr>
              <a:t>®</a:t>
            </a:r>
            <a:r>
              <a:rPr lang="en-GB" sz="1000" dirty="0">
                <a:solidFill>
                  <a:prstClr val="black"/>
                </a:solidFill>
                <a:ea typeface="Times New Roman"/>
                <a:cs typeface="ヒラギノ角ゴ Pro W3" pitchFamily="84" charset="-128"/>
              </a:rPr>
              <a:t> should continue to be offered to immunocompetent individuals until stocks from </a:t>
            </a:r>
            <a:r>
              <a:rPr lang="en-GB" sz="1000" dirty="0" err="1">
                <a:solidFill>
                  <a:prstClr val="black"/>
                </a:solidFill>
                <a:ea typeface="Times New Roman"/>
                <a:cs typeface="ヒラギノ角ゴ Pro W3" pitchFamily="84" charset="-128"/>
              </a:rPr>
              <a:t>ImmForm</a:t>
            </a:r>
            <a:r>
              <a:rPr lang="en-GB" sz="1000" dirty="0">
                <a:solidFill>
                  <a:prstClr val="black"/>
                </a:solidFill>
                <a:ea typeface="Times New Roman"/>
                <a:cs typeface="ヒラギノ角ゴ Pro W3" pitchFamily="84" charset="-128"/>
              </a:rPr>
              <a:t> are exhausted.</a:t>
            </a:r>
            <a:endParaRPr lang="en-GB" sz="1000" dirty="0"/>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34</a:t>
            </a:fld>
            <a:endParaRPr lang="en-GB" dirty="0"/>
          </a:p>
        </p:txBody>
      </p:sp>
    </p:spTree>
    <p:extLst>
      <p:ext uri="{BB962C8B-B14F-4D97-AF65-F5344CB8AC3E}">
        <p14:creationId xmlns:p14="http://schemas.microsoft.com/office/powerpoint/2010/main" val="22643001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Supplies for the routine programme should be ordered from ImmForm</a:t>
            </a:r>
          </a:p>
          <a:p>
            <a:r>
              <a:rPr lang="en-GB" sz="1000" dirty="0"/>
              <a:t>Vaccines for private prescriptions, occupational health or travel are NOT provided free of charge and should be ordered directly from the manufacturer </a:t>
            </a:r>
          </a:p>
          <a:p>
            <a:endParaRPr lang="en-GB" sz="1000" dirty="0"/>
          </a:p>
          <a:p>
            <a:r>
              <a:rPr lang="en-GB" sz="1200" dirty="0"/>
              <a:t>Locally held stocks of Shingrix® ordered via </a:t>
            </a:r>
            <a:r>
              <a:rPr lang="en-GB" sz="1200" dirty="0" err="1"/>
              <a:t>ImmForm</a:t>
            </a:r>
            <a:r>
              <a:rPr lang="en-GB" sz="1200" dirty="0"/>
              <a:t> for the previous shingles immunocompromised programme can be used for eligible cohorts in the expanded programme. (WHC/2023/024)</a:t>
            </a:r>
            <a:endParaRPr lang="en-GB" sz="1000" dirty="0"/>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35</a:t>
            </a:fld>
            <a:endParaRPr lang="en-GB" dirty="0"/>
          </a:p>
        </p:txBody>
      </p:sp>
    </p:spTree>
    <p:extLst>
      <p:ext uri="{BB962C8B-B14F-4D97-AF65-F5344CB8AC3E}">
        <p14:creationId xmlns:p14="http://schemas.microsoft.com/office/powerpoint/2010/main" val="10342822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Text links</a:t>
            </a:r>
          </a:p>
          <a:p>
            <a:r>
              <a:rPr lang="en-GB" sz="1000" dirty="0"/>
              <a:t>WHC (2019) 008 Changes to the shingles immunisation programme from 01 April 2019: https://gov.wales/sites/default/files/publications/2019-05/changes-to-the-shingles-immunisation-programme-from-1-april-2019.pdf </a:t>
            </a:r>
          </a:p>
          <a:p>
            <a:endParaRPr lang="en-GB" sz="1000" dirty="0"/>
          </a:p>
          <a:p>
            <a:r>
              <a:rPr lang="en-GB" sz="1000" dirty="0"/>
              <a:t>WHC (2021) 021 Introduction of Shingrix® for immunocompromised individuals (from September 2021): https://gov.wales/sites/default/files/publications/2021-09/introduction-of-shingrix-for-immunocompromised-individuals-from-september-2021.pdf </a:t>
            </a:r>
          </a:p>
          <a:p>
            <a:endParaRPr lang="en-GB" sz="1000" dirty="0"/>
          </a:p>
          <a:p>
            <a:r>
              <a:rPr lang="en-GB" sz="1000" dirty="0">
                <a:hlinkClick r:id="rId3"/>
              </a:rPr>
              <a:t>WHC (2023) 024 Change of vaccine and cohort expansion for shingles vaccination programme (from September 2023)</a:t>
            </a:r>
            <a:endParaRPr lang="en-GB" sz="1000" dirty="0"/>
          </a:p>
          <a:p>
            <a:endParaRPr lang="en-GB" sz="1000" dirty="0"/>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36</a:t>
            </a:fld>
            <a:endParaRPr lang="en-GB" dirty="0"/>
          </a:p>
        </p:txBody>
      </p:sp>
    </p:spTree>
    <p:extLst>
      <p:ext uri="{BB962C8B-B14F-4D97-AF65-F5344CB8AC3E}">
        <p14:creationId xmlns:p14="http://schemas.microsoft.com/office/powerpoint/2010/main" val="18089037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Times New Roman"/>
                <a:cs typeface="ヒラギノ角ゴ Pro W3" pitchFamily="84" charset="-128"/>
              </a:rPr>
              <a:t>The aim of the national shingles immunisation programme is to lower the incidence and severity of shingles in older people.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prstClr val="black"/>
                </a:solidFill>
                <a:ea typeface="Times New Roman"/>
                <a:cs typeface="ヒラギノ角ゴ Pro W3" pitchFamily="84" charset="-128"/>
              </a:rPr>
              <a:t>From September 2023 Zostavax</a:t>
            </a:r>
            <a:r>
              <a:rPr lang="en-GB" sz="1000" baseline="30000" dirty="0">
                <a:solidFill>
                  <a:srgbClr val="002060"/>
                </a:solidFill>
                <a:latin typeface="+mn-lt"/>
              </a:rPr>
              <a:t>®</a:t>
            </a:r>
            <a:r>
              <a:rPr lang="en-GB" sz="1000" dirty="0">
                <a:solidFill>
                  <a:prstClr val="black"/>
                </a:solidFill>
                <a:ea typeface="Times New Roman"/>
                <a:cs typeface="ヒラギノ角ゴ Pro W3" pitchFamily="84" charset="-128"/>
              </a:rPr>
              <a:t> vaccine will eventually be replaced with Shingrix</a:t>
            </a:r>
            <a:r>
              <a:rPr lang="en-GB" sz="1000" baseline="30000" dirty="0">
                <a:solidFill>
                  <a:srgbClr val="002060"/>
                </a:solidFill>
                <a:latin typeface="+mn-lt"/>
              </a:rPr>
              <a:t>®</a:t>
            </a:r>
            <a:r>
              <a:rPr lang="en-GB" sz="1000" dirty="0">
                <a:solidFill>
                  <a:prstClr val="black"/>
                </a:solidFill>
                <a:ea typeface="Times New Roman"/>
                <a:cs typeface="ヒラギノ角ゴ Pro W3" pitchFamily="84" charset="-128"/>
              </a:rPr>
              <a:t> for everyone following the agreed implementation plan. Zostavax</a:t>
            </a:r>
            <a:r>
              <a:rPr lang="en-GB" sz="1000" baseline="30000" dirty="0">
                <a:solidFill>
                  <a:srgbClr val="002060"/>
                </a:solidFill>
                <a:latin typeface="+mn-lt"/>
              </a:rPr>
              <a:t>®</a:t>
            </a:r>
            <a:r>
              <a:rPr lang="en-GB" sz="1000" dirty="0">
                <a:solidFill>
                  <a:prstClr val="black"/>
                </a:solidFill>
                <a:ea typeface="Times New Roman"/>
                <a:cs typeface="ヒラギノ角ゴ Pro W3" pitchFamily="84" charset="-128"/>
              </a:rPr>
              <a:t> should continue to be offered to immunocompetent individuals until stocks from </a:t>
            </a:r>
            <a:r>
              <a:rPr lang="en-GB" sz="1000" dirty="0" err="1">
                <a:solidFill>
                  <a:prstClr val="black"/>
                </a:solidFill>
                <a:ea typeface="Times New Roman"/>
                <a:cs typeface="ヒラギノ角ゴ Pro W3" pitchFamily="84" charset="-128"/>
              </a:rPr>
              <a:t>ImmForm</a:t>
            </a:r>
            <a:r>
              <a:rPr lang="en-GB" sz="1000" dirty="0">
                <a:solidFill>
                  <a:prstClr val="black"/>
                </a:solidFill>
                <a:ea typeface="Times New Roman"/>
                <a:cs typeface="ヒラギノ角ゴ Pro W3" pitchFamily="84" charset="-128"/>
              </a:rPr>
              <a:t> are exhausted.</a:t>
            </a:r>
            <a:endParaRPr lang="en-GB" sz="1000" dirty="0"/>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37</a:t>
            </a:fld>
            <a:endParaRPr lang="en-GB" dirty="0"/>
          </a:p>
        </p:txBody>
      </p:sp>
    </p:spTree>
    <p:extLst>
      <p:ext uri="{BB962C8B-B14F-4D97-AF65-F5344CB8AC3E}">
        <p14:creationId xmlns:p14="http://schemas.microsoft.com/office/powerpoint/2010/main" val="1401844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ヒラギノ角ゴ Pro W3" pitchFamily="84" charset="-128"/>
                <a:cs typeface="ヒラギノ角ゴ Pro W3" pitchFamily="84" charset="-128"/>
              </a:rPr>
              <a:t>In a clinical trial, one dose of Zostavax</a:t>
            </a:r>
            <a:r>
              <a:rPr kumimoji="0" lang="en-GB" sz="1000" b="0" i="0" u="none" strike="noStrike" kern="1200" cap="none" spc="0" normalizeH="0" baseline="0" noProof="0" dirty="0">
                <a:ln>
                  <a:noFill/>
                </a:ln>
                <a:solidFill>
                  <a:srgbClr val="002060"/>
                </a:solidFill>
                <a:effectLst/>
                <a:uLnTx/>
                <a:uFillTx/>
                <a:latin typeface="Calibri" panose="020F0502020204030204"/>
                <a:ea typeface="+mn-ea"/>
                <a:cs typeface="+mn-cs"/>
              </a:rPr>
              <a:t>®</a:t>
            </a:r>
            <a:r>
              <a:rPr kumimoji="0" lang="en-GB" sz="1000" b="0" i="0" u="none" strike="noStrike" kern="1200" cap="none" spc="0" normalizeH="0" baseline="0" noProof="0" dirty="0">
                <a:ln>
                  <a:noFill/>
                </a:ln>
                <a:solidFill>
                  <a:prstClr val="black"/>
                </a:solidFill>
                <a:effectLst/>
                <a:uLnTx/>
                <a:uFillTx/>
                <a:latin typeface="Calibri" panose="020F0502020204030204"/>
                <a:ea typeface="ヒラギノ角ゴ Pro W3" pitchFamily="84" charset="-128"/>
                <a:cs typeface="ヒラギノ角ゴ Pro W3" pitchFamily="84" charset="-128"/>
              </a:rPr>
              <a:t> was assessed in 38,546 adults aged 60 years and over of whom 17,775 were aged 70 years or over.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ヒラギノ角ゴ Pro W3" pitchFamily="84" charset="-128"/>
                <a:cs typeface="ヒラギノ角ゴ Pro W3" pitchFamily="84" charset="-128"/>
              </a:rPr>
              <a:t>The Zostavax</a:t>
            </a:r>
            <a:r>
              <a:rPr kumimoji="0" lang="en-GB" sz="1000" b="0" i="0" u="none" strike="noStrike" kern="1200" cap="none" spc="0" normalizeH="0" baseline="0" noProof="0" dirty="0">
                <a:ln>
                  <a:noFill/>
                </a:ln>
                <a:solidFill>
                  <a:srgbClr val="002060"/>
                </a:solidFill>
                <a:effectLst/>
                <a:uLnTx/>
                <a:uFillTx/>
                <a:latin typeface="Calibri" panose="020F0502020204030204"/>
                <a:ea typeface="+mn-ea"/>
                <a:cs typeface="+mn-cs"/>
              </a:rPr>
              <a:t>®</a:t>
            </a:r>
            <a:r>
              <a:rPr kumimoji="0" lang="en-GB" sz="1000" b="0" i="0" u="none" strike="noStrike" kern="1200" cap="none" spc="0" normalizeH="0" baseline="0" noProof="0" dirty="0">
                <a:ln>
                  <a:noFill/>
                </a:ln>
                <a:solidFill>
                  <a:prstClr val="black"/>
                </a:solidFill>
                <a:effectLst/>
                <a:uLnTx/>
                <a:uFillTx/>
                <a:latin typeface="Calibri" panose="020F0502020204030204"/>
                <a:ea typeface="ヒラギノ角ゴ Pro W3" pitchFamily="84" charset="-128"/>
                <a:cs typeface="ヒラギノ角ゴ Pro W3" pitchFamily="84" charset="-128"/>
              </a:rPr>
              <a:t> vaccine reduced the incidence of shingles in those aged 70 years and over by 38%, and the incidence of PHN by 66.8%.</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dirty="0"/>
          </a:p>
        </p:txBody>
      </p:sp>
    </p:spTree>
    <p:extLst>
      <p:ext uri="{BB962C8B-B14F-4D97-AF65-F5344CB8AC3E}">
        <p14:creationId xmlns:p14="http://schemas.microsoft.com/office/powerpoint/2010/main" val="20783698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hlinkClick r:id="rId3"/>
              </a:rPr>
              <a:t>https://www.medicines.org.uk/emc/product/6101</a:t>
            </a:r>
            <a:endParaRPr lang="en-GB" sz="1000" dirty="0"/>
          </a:p>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39</a:t>
            </a:fld>
            <a:endParaRPr lang="en-GB" dirty="0"/>
          </a:p>
        </p:txBody>
      </p:sp>
    </p:spTree>
    <p:extLst>
      <p:ext uri="{BB962C8B-B14F-4D97-AF65-F5344CB8AC3E}">
        <p14:creationId xmlns:p14="http://schemas.microsoft.com/office/powerpoint/2010/main" val="9268390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Green Book Chapter 28a Shingles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https://www.gov.uk/government/publications/shingles-herpes-zoster-the-green-book-chapter-28a</a:t>
            </a:r>
            <a:endParaRPr lang="en-GB" sz="10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b="0" dirty="0">
                <a:ea typeface="ヒラギノ角ゴ Pro W3" pitchFamily="84" charset="-128"/>
              </a:rPr>
              <a:t>From 1 September 2023</a:t>
            </a:r>
            <a:r>
              <a:rPr lang="en-GB" sz="1000" b="1" dirty="0">
                <a:ea typeface="ヒラギノ角ゴ Pro W3" pitchFamily="84" charset="-128"/>
              </a:rPr>
              <a:t> </a:t>
            </a:r>
            <a:r>
              <a:rPr lang="en-GB" sz="1000" dirty="0">
                <a:ea typeface="ヒラギノ角ゴ Pro W3" pitchFamily="84" charset="-128"/>
              </a:rPr>
              <a:t>Shingrix</a:t>
            </a:r>
            <a:r>
              <a:rPr lang="en-GB" sz="1000" baseline="30000" dirty="0">
                <a:solidFill>
                  <a:srgbClr val="002060"/>
                </a:solidFill>
                <a:latin typeface="+mn-lt"/>
              </a:rPr>
              <a:t>®</a:t>
            </a:r>
            <a:r>
              <a:rPr lang="en-GB" sz="1000" dirty="0">
                <a:ea typeface="ヒラギノ角ゴ Pro W3" pitchFamily="84" charset="-128"/>
              </a:rPr>
              <a:t> vaccine is available for all severely immunosuppressed individuals from 50 years of age (eligibility as defined in the Green Book Shingles Chapter 28a)</a:t>
            </a:r>
            <a:endParaRPr lang="en-GB" sz="1000" b="1"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40</a:t>
            </a:fld>
            <a:endParaRPr lang="en-GB" dirty="0"/>
          </a:p>
        </p:txBody>
      </p:sp>
    </p:spTree>
    <p:extLst>
      <p:ext uri="{BB962C8B-B14F-4D97-AF65-F5344CB8AC3E}">
        <p14:creationId xmlns:p14="http://schemas.microsoft.com/office/powerpoint/2010/main" val="20379047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ea typeface="ヒラギノ角ゴ Pro W3" pitchFamily="84" charset="-128"/>
                <a:cs typeface="ヒラギノ角ゴ Pro W3" pitchFamily="84" charset="-128"/>
              </a:rPr>
              <a:t>Shingrix</a:t>
            </a:r>
            <a:r>
              <a:rPr lang="en-GB" sz="1000" baseline="30000" dirty="0">
                <a:solidFill>
                  <a:srgbClr val="002060"/>
                </a:solidFill>
                <a:latin typeface="+mn-lt"/>
              </a:rPr>
              <a:t>®</a:t>
            </a:r>
            <a:r>
              <a:rPr lang="en-GB" sz="1000" dirty="0">
                <a:ea typeface="ヒラギノ角ゴ Pro W3" pitchFamily="84" charset="-128"/>
                <a:cs typeface="ヒラギノ角ゴ Pro W3" pitchFamily="84" charset="-128"/>
              </a:rPr>
              <a:t> vaccine is available for immunosuppressed individuals (full details available in the Green Book Shingles Chapter 28a)</a:t>
            </a:r>
          </a:p>
          <a:p>
            <a:endParaRPr lang="en-GB" sz="1000" dirty="0">
              <a:ea typeface="ヒラギノ角ゴ Pro W3" pitchFamily="84" charset="-128"/>
              <a:cs typeface="ヒラギノ角ゴ Pro W3" pitchFamily="84" charset="-128"/>
            </a:endParaRPr>
          </a:p>
          <a:p>
            <a:r>
              <a:rPr lang="en-GB" sz="1000" b="0" dirty="0">
                <a:ea typeface="ヒラギノ角ゴ Pro W3" pitchFamily="84" charset="-128"/>
              </a:rPr>
              <a:t>From 1 September 2023 </a:t>
            </a:r>
            <a:r>
              <a:rPr lang="en-GB" sz="1000" dirty="0">
                <a:ea typeface="ヒラギノ角ゴ Pro W3" pitchFamily="84" charset="-128"/>
              </a:rPr>
              <a:t>Shingrix</a:t>
            </a:r>
            <a:r>
              <a:rPr lang="en-GB" sz="1000" baseline="30000" dirty="0">
                <a:solidFill>
                  <a:srgbClr val="002060"/>
                </a:solidFill>
                <a:latin typeface="+mn-lt"/>
              </a:rPr>
              <a:t>®</a:t>
            </a:r>
            <a:r>
              <a:rPr lang="en-GB" sz="1000" dirty="0">
                <a:ea typeface="ヒラギノ角ゴ Pro W3" pitchFamily="84" charset="-128"/>
              </a:rPr>
              <a:t> vaccine is available for all severely immunosuppressed individuals from 50 years of age.</a:t>
            </a:r>
          </a:p>
          <a:p>
            <a:pPr>
              <a:lnSpc>
                <a:spcPct val="107000"/>
              </a:lnSpc>
              <a:spcAft>
                <a:spcPts val="845"/>
              </a:spcAft>
            </a:pPr>
            <a:r>
              <a:rPr lang="en-GB" sz="1000" dirty="0">
                <a:effectLst/>
                <a:ea typeface="Calibri" panose="020F0502020204030204" pitchFamily="34" charset="0"/>
                <a:cs typeface="Times New Roman" panose="02020603050405020304" pitchFamily="18" charset="0"/>
              </a:rPr>
              <a:t>Individuals with milder immunosuppression (not listed in the Box: ‘definition of severe immunosuppression’ in the Green Book shingles Chapter 28a) are not eligible to receive Shingrix</a:t>
            </a:r>
            <a:r>
              <a:rPr lang="en-GB" sz="1000" baseline="30000" dirty="0">
                <a:solidFill>
                  <a:srgbClr val="002060"/>
                </a:solidFill>
                <a:latin typeface="+mn-lt"/>
              </a:rPr>
              <a:t>®</a:t>
            </a:r>
            <a:r>
              <a:rPr lang="en-GB" sz="1000" dirty="0">
                <a:effectLst/>
                <a:ea typeface="Calibri" panose="020F0502020204030204" pitchFamily="34" charset="0"/>
                <a:cs typeface="Times New Roman" panose="02020603050405020304" pitchFamily="18" charset="0"/>
              </a:rPr>
              <a:t> from age 50 and must wait until they reach the routine programme qualifying age or there is a change in their medical status.</a:t>
            </a:r>
          </a:p>
          <a:p>
            <a:pPr>
              <a:spcAft>
                <a:spcPts val="845"/>
              </a:spcAft>
            </a:pPr>
            <a:r>
              <a:rPr lang="en-GB" sz="1000" dirty="0">
                <a:effectLst/>
                <a:ea typeface="Calibri" panose="020F0502020204030204" pitchFamily="34" charset="0"/>
                <a:cs typeface="Times New Roman" panose="02020603050405020304" pitchFamily="18" charset="0"/>
              </a:rPr>
              <a:t> </a:t>
            </a:r>
            <a:endParaRPr lang="en-GB" sz="1000" b="1"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41</a:t>
            </a:fld>
            <a:endParaRPr lang="en-GB" dirty="0"/>
          </a:p>
        </p:txBody>
      </p:sp>
    </p:spTree>
    <p:extLst>
      <p:ext uri="{BB962C8B-B14F-4D97-AF65-F5344CB8AC3E}">
        <p14:creationId xmlns:p14="http://schemas.microsoft.com/office/powerpoint/2010/main" val="24969456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42</a:t>
            </a:fld>
            <a:endParaRPr lang="en-GB" dirty="0"/>
          </a:p>
        </p:txBody>
      </p:sp>
    </p:spTree>
    <p:extLst>
      <p:ext uri="{BB962C8B-B14F-4D97-AF65-F5344CB8AC3E}">
        <p14:creationId xmlns:p14="http://schemas.microsoft.com/office/powerpoint/2010/main" val="3749610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FFFF"/>
                </a:solidFill>
                <a:latin typeface="Source Sans Pro" pitchFamily="34"/>
                <a:cs typeface="Arial" pitchFamily="34"/>
              </a:rPr>
              <a:t>Practitioners should always ensure they are accessing the most up to date information and guidance.</a:t>
            </a:r>
          </a:p>
          <a:p>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dirty="0"/>
          </a:p>
        </p:txBody>
      </p:sp>
    </p:spTree>
    <p:extLst>
      <p:ext uri="{BB962C8B-B14F-4D97-AF65-F5344CB8AC3E}">
        <p14:creationId xmlns:p14="http://schemas.microsoft.com/office/powerpoint/2010/main" val="1896803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It is recommended that the vaccine be administered immediately after reconstitution to minimise loss of potency. Discard reconstituted vaccine if it is not used within 30 minutes.</a:t>
            </a:r>
          </a:p>
          <a:p>
            <a:endParaRPr lang="en-GB" sz="1000" dirty="0"/>
          </a:p>
          <a:p>
            <a:r>
              <a:rPr lang="en-GB" sz="1000" dirty="0"/>
              <a:t>Zostavax</a:t>
            </a:r>
            <a:r>
              <a:rPr lang="en-GB" sz="1000" dirty="0">
                <a:solidFill>
                  <a:srgbClr val="002060"/>
                </a:solidFill>
                <a:latin typeface="+mn-lt"/>
              </a:rPr>
              <a:t>®</a:t>
            </a:r>
            <a:r>
              <a:rPr lang="en-GB" sz="1000" dirty="0"/>
              <a:t> is provided with 1 or 2 unattached needles in the pack (as sent from the manufacturer).  </a:t>
            </a:r>
          </a:p>
          <a:p>
            <a:r>
              <a:rPr lang="en-GB" sz="1000" dirty="0"/>
              <a:t>Vaccinators would need to supply their own green needle for reconstituting the vaccine and then select the most appropriate needle length for the patient. </a:t>
            </a:r>
          </a:p>
          <a:p>
            <a:r>
              <a:rPr lang="en-GB" sz="1000" dirty="0"/>
              <a:t>For I/M injections the needle needs to be sufficiently long to ensure that the vaccine is injected into muscle, so longer length needles would be recommended for morbidly obese individuals</a:t>
            </a:r>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43</a:t>
            </a:fld>
            <a:endParaRPr lang="en-GB" dirty="0"/>
          </a:p>
        </p:txBody>
      </p:sp>
    </p:spTree>
    <p:extLst>
      <p:ext uri="{BB962C8B-B14F-4D97-AF65-F5344CB8AC3E}">
        <p14:creationId xmlns:p14="http://schemas.microsoft.com/office/powerpoint/2010/main" val="22211436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i="0" kern="1200" dirty="0">
                <a:solidFill>
                  <a:schemeClr val="tx1"/>
                </a:solidFill>
                <a:effectLst/>
                <a:latin typeface="+mn-lt"/>
                <a:ea typeface="ヒラギノ角ゴ Pro W3" pitchFamily="84" charset="-128"/>
                <a:cs typeface="ヒラギノ角ゴ Pro W3" pitchFamily="84" charset="-128"/>
              </a:rPr>
              <a:t>*Individuals with bleeding disorders may be vaccinated intramuscularly if, in the opinion of a doctor familiar with the individual's bleeding risk, vaccines or similar small volume intramuscular injections can be administered with reasonable safety by this route. If the individual receives medication or treatment to reduce bleeding, for example treatment for haemophilia, intramuscular vaccination can be scheduled shortly after such medication or treatment is administered.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i="0" kern="1200" dirty="0">
                <a:solidFill>
                  <a:schemeClr val="tx1"/>
                </a:solidFill>
                <a:effectLst/>
                <a:latin typeface="+mn-lt"/>
                <a:ea typeface="ヒラギノ角ゴ Pro W3" pitchFamily="84" charset="-128"/>
                <a:cs typeface="ヒラギノ角ゴ Pro W3" pitchFamily="84" charset="-128"/>
              </a:rPr>
              <a:t>Individuals on stable anticoagulation therapy, including individuals on warfarin who are up to date with their scheduled INR testing and whose latest INR was below the upper threshold of their therapeutic range, can receive intramuscular vaccination. A fine needle (equal to 23 gauge or finer calibre such as 25 gauge) should be used for the vaccination, followed by firm pressure applied to the site (without rubbing) for at least 2 minutes. If in any doubt, consult with the clinician responsible for prescribing or monitoring the individual’s anticoagulant therapy.</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Calibri" pitchFamily="34" charset="0"/>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dirty="0">
                <a:solidFill>
                  <a:srgbClr val="000000"/>
                </a:solidFill>
                <a:latin typeface="Calibri" pitchFamily="34" charset="0"/>
                <a:ea typeface="ヒラギノ角ゴ Pro W3" pitchFamily="84" charset="-128"/>
                <a:cs typeface="ヒラギノ角ゴ Pro W3" pitchFamily="84" charset="-128"/>
              </a:rPr>
              <a:t>UKHSA</a:t>
            </a:r>
            <a:r>
              <a:rPr kumimoji="0" lang="en-GB" sz="1000" b="0" i="0" u="none" strike="noStrike" kern="1200" cap="none" spc="0" normalizeH="0" baseline="0" noProof="0" dirty="0">
                <a:ln>
                  <a:noFill/>
                </a:ln>
                <a:solidFill>
                  <a:srgbClr val="000000"/>
                </a:solidFill>
                <a:effectLst/>
                <a:uLnTx/>
                <a:uFillTx/>
                <a:latin typeface="Calibri" pitchFamily="34" charset="0"/>
                <a:ea typeface="ヒラギノ角ゴ Pro W3" pitchFamily="84" charset="-128"/>
                <a:cs typeface="ヒラギノ角ゴ Pro W3" pitchFamily="84" charset="-128"/>
              </a:rPr>
              <a:t> PGD Templates:  www.gov.uk/government/collections/immunisation-patient-group-direction-pgd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Calibri" pitchFamily="34" charset="0"/>
                <a:ea typeface="ヒラギノ角ゴ Pro W3" pitchFamily="84" charset="-128"/>
                <a:cs typeface="ヒラギノ角ゴ Pro W3" pitchFamily="84" charset="-128"/>
              </a:rPr>
              <a:t>Zostavax</a:t>
            </a:r>
            <a:r>
              <a:rPr lang="en-GB" sz="1000" dirty="0">
                <a:solidFill>
                  <a:srgbClr val="002060"/>
                </a:solidFill>
                <a:latin typeface="+mn-lt"/>
              </a:rPr>
              <a:t>®</a:t>
            </a:r>
            <a:r>
              <a:rPr kumimoji="0" lang="en-GB" sz="1000" b="0" i="0" u="none" strike="noStrike" kern="1200" cap="none" spc="0" normalizeH="0" baseline="0" noProof="0" dirty="0">
                <a:ln>
                  <a:noFill/>
                </a:ln>
                <a:solidFill>
                  <a:srgbClr val="000000"/>
                </a:solidFill>
                <a:effectLst/>
                <a:uLnTx/>
                <a:uFillTx/>
                <a:latin typeface="Calibri" pitchFamily="34" charset="0"/>
                <a:ea typeface="ヒラギノ角ゴ Pro W3" pitchFamily="84" charset="-128"/>
                <a:cs typeface="ヒラギノ角ゴ Pro W3" pitchFamily="84" charset="-128"/>
              </a:rPr>
              <a:t>:  www.gov.uk/government/publications/shingles-vaccine-zostavax-patient-group-direction-pgd-template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44</a:t>
            </a:fld>
            <a:endParaRPr lang="en-GB" dirty="0"/>
          </a:p>
        </p:txBody>
      </p:sp>
    </p:spTree>
    <p:extLst>
      <p:ext uri="{BB962C8B-B14F-4D97-AF65-F5344CB8AC3E}">
        <p14:creationId xmlns:p14="http://schemas.microsoft.com/office/powerpoint/2010/main" val="24013440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a typeface="ヒラギノ角ゴ Pro W3" pitchFamily="84" charset="-128"/>
                <a:cs typeface="ヒラギノ角ゴ Pro W3" pitchFamily="84" charset="-128"/>
              </a:rPr>
              <a:t>Individuals with bleeding disorders may be vaccinated intramuscularly if, in the opinion of a doctor familiar with the individual’s bleeding risk, vaccines or similar small volume intramuscular injections can be administered with reasonable safety by this route. If the individual receives medication or treatment to reduce bleeding, for example treatment for haemophilia, intramuscular vaccination can be scheduled shortly after such medication or treatment is administered.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a typeface="ヒラギノ角ゴ Pro W3" pitchFamily="84" charset="-128"/>
                <a:cs typeface="ヒラギノ角ゴ Pro W3" pitchFamily="84" charset="-128"/>
              </a:rPr>
              <a:t>Individuals on stable anticoagulation therapy, including individuals on warfarin who are up to date with their scheduled international normalised ratio (INR) testing and whose latest INR was below the upper threshold of their therapeutic range, can receive intramuscular vaccination. A fine needle (equal to 23 gauge or finer calibre such as 25 gauge) should be used for the vaccination, followed by firm pressure applied to the site (without rubbing) for at least 2 minutes.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a typeface="ヒラギノ角ゴ Pro W3" pitchFamily="84" charset="-128"/>
                <a:cs typeface="ヒラギノ角ゴ Pro W3" pitchFamily="84" charset="-128"/>
              </a:rPr>
              <a:t>If in any doubt, consult with the clinician responsible for prescribing or monitoring the individual’s anticoagulant therapy. On occasion the treating clinician may conclude, in discussion with the patient, that the benefit of protection against shingles could outweigh the increased risk of a transient local reaction with intramuscular immunisation. </a:t>
            </a:r>
            <a:r>
              <a:rPr lang="en-GB" sz="1200" b="0" u="none" dirty="0">
                <a:solidFill>
                  <a:srgbClr val="0070C0"/>
                </a:solidFill>
                <a:highlight>
                  <a:srgbClr val="FFFF00"/>
                </a:highlight>
                <a:ea typeface="ヒラギノ角ゴ Pro W3" pitchFamily="84" charset="-128"/>
                <a:cs typeface="ヒラギノ角ゴ Pro W3" pitchFamily="84" charset="-128"/>
              </a:rPr>
              <a:t>Deep</a:t>
            </a:r>
            <a:r>
              <a:rPr lang="en-GB" sz="1200" b="0" u="none" dirty="0">
                <a:ea typeface="ヒラギノ角ゴ Pro W3" pitchFamily="84" charset="-128"/>
                <a:cs typeface="ヒラギノ角ゴ Pro W3" pitchFamily="84" charset="-128"/>
              </a:rPr>
              <a:t> </a:t>
            </a:r>
            <a:r>
              <a:rPr lang="en-GB" sz="1200" dirty="0">
                <a:ea typeface="ヒラギノ角ゴ Pro W3" pitchFamily="84" charset="-128"/>
                <a:cs typeface="ヒラギノ角ゴ Pro W3" pitchFamily="84" charset="-128"/>
              </a:rPr>
              <a:t>subcutaneous administration is off-label and a Patient Specific Direction (PSD) would be required.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a typeface="ヒラギノ角ゴ Pro W3" pitchFamily="84" charset="-128"/>
                <a:cs typeface="ヒラギノ角ゴ Pro W3" pitchFamily="84" charset="-128"/>
              </a:rPr>
              <a:t>The individual or carer should be informed about the risk of haematoma from the injection.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a typeface="ヒラギノ角ゴ Pro W3" pitchFamily="84" charset="-128"/>
                <a:cs typeface="ヒラギノ角ゴ Pro W3" pitchFamily="84" charset="-128"/>
              </a:rPr>
              <a:t>UKHSA Shingles vaccination: guidance for healthcare professionals: </a:t>
            </a:r>
            <a:r>
              <a:rPr lang="en-GB" dirty="0">
                <a:hlinkClick r:id="rId3"/>
              </a:rPr>
              <a:t>Shingles vaccination: guidance for healthcare practitioners - GOV.UK (www.gov.uk)</a:t>
            </a:r>
            <a:br>
              <a:rPr lang="en-GB" dirty="0"/>
            </a:b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161616"/>
                </a:solidFill>
                <a:effectLst/>
                <a:uLnTx/>
                <a:uFillTx/>
                <a:latin typeface="Montserrat" panose="00000500000000000000" pitchFamily="2" charset="0"/>
                <a:ea typeface="+mn-ea"/>
                <a:cs typeface="+mn-cs"/>
              </a:rPr>
              <a:t>The SmPC says the vaccine should be administered subcutaneously in patients with severe thrombocytopenia or any coagulation disorder (see section 4.4).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Zostavax vaccine - Summary of Product Characteristics (SmPC) -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hlinkClick r:id="rId4"/>
              </a:rPr>
              <a:t>emc</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 (medicines.org.uk)</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GB" dirty="0"/>
            </a:br>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45</a:t>
            </a:fld>
            <a:endParaRPr lang="en-GB" dirty="0"/>
          </a:p>
        </p:txBody>
      </p:sp>
    </p:spTree>
    <p:extLst>
      <p:ext uri="{BB962C8B-B14F-4D97-AF65-F5344CB8AC3E}">
        <p14:creationId xmlns:p14="http://schemas.microsoft.com/office/powerpoint/2010/main" val="21346472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See Green Book shingles chapter for more detail about co-administration of shingles vaccines with other vaccines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For eligible immunocompromised individuals (details available in the Green Book Shingles chapter 28a), and where Zostavax</a:t>
            </a:r>
            <a:r>
              <a:rPr lang="en-GB" sz="1000" baseline="30000" dirty="0"/>
              <a:t>®</a:t>
            </a:r>
            <a:r>
              <a:rPr kumimoji="0" lang="en-GB" sz="1000" b="0" i="0" u="none" strike="noStrike" kern="1200" cap="none" spc="0" normalizeH="0" baseline="0" noProof="0" dirty="0">
                <a:ln>
                  <a:noFill/>
                </a:ln>
                <a:solidFill>
                  <a:prstClr val="black"/>
                </a:solidFill>
                <a:effectLst/>
                <a:uLnTx/>
                <a:uFillTx/>
                <a:latin typeface="+mn-lt"/>
                <a:ea typeface="+mn-ea"/>
                <a:cs typeface="+mn-cs"/>
              </a:rPr>
              <a:t> is contraindicated, Shingrix</a:t>
            </a:r>
            <a:r>
              <a:rPr lang="en-GB" sz="1000" baseline="30000" dirty="0"/>
              <a:t>®</a:t>
            </a:r>
            <a:r>
              <a:rPr kumimoji="0" lang="en-GB" sz="1000" b="0" i="0" u="none" strike="noStrike" kern="1200" cap="none" spc="0" normalizeH="0" baseline="0" noProof="0" dirty="0">
                <a:ln>
                  <a:noFill/>
                </a:ln>
                <a:solidFill>
                  <a:prstClr val="black"/>
                </a:solidFill>
                <a:effectLst/>
                <a:uLnTx/>
                <a:uFillTx/>
                <a:latin typeface="+mn-lt"/>
                <a:ea typeface="+mn-ea"/>
                <a:cs typeface="+mn-cs"/>
              </a:rPr>
              <a:t> vaccine is available for use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46</a:t>
            </a:fld>
            <a:endParaRPr lang="en-GB" dirty="0"/>
          </a:p>
        </p:txBody>
      </p:sp>
    </p:spTree>
    <p:extLst>
      <p:ext uri="{BB962C8B-B14F-4D97-AF65-F5344CB8AC3E}">
        <p14:creationId xmlns:p14="http://schemas.microsoft.com/office/powerpoint/2010/main" val="5026700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0" i="0" u="none" strike="noStrike" kern="1200" baseline="0" dirty="0">
                <a:solidFill>
                  <a:schemeClr val="tx1"/>
                </a:solidFill>
                <a:latin typeface="+mn-lt"/>
                <a:ea typeface="ヒラギノ角ゴ Pro W3" pitchFamily="84" charset="-128"/>
                <a:cs typeface="ヒラギノ角ゴ Pro W3" pitchFamily="84" charset="-128"/>
              </a:rPr>
              <a:t>A full list of side effects can be found in the Zostavax</a:t>
            </a:r>
            <a:r>
              <a:rPr lang="en-GB" sz="10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summary of product characteristics. </a:t>
            </a:r>
          </a:p>
          <a:p>
            <a:r>
              <a:rPr lang="en-GB" sz="1000" u="sng" dirty="0">
                <a:solidFill>
                  <a:srgbClr val="0070C0"/>
                </a:solidFill>
              </a:rPr>
              <a:t>https://www.medicines.org.uk/emc/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47</a:t>
            </a:fld>
            <a:endParaRPr lang="en-GB" dirty="0"/>
          </a:p>
        </p:txBody>
      </p:sp>
    </p:spTree>
    <p:extLst>
      <p:ext uri="{BB962C8B-B14F-4D97-AF65-F5344CB8AC3E}">
        <p14:creationId xmlns:p14="http://schemas.microsoft.com/office/powerpoint/2010/main" val="1033188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0" i="0" u="none" strike="noStrike" kern="1200" baseline="0" dirty="0">
                <a:solidFill>
                  <a:schemeClr val="tx1"/>
                </a:solidFill>
                <a:latin typeface="+mn-lt"/>
                <a:ea typeface="ヒラギノ角ゴ Pro W3" pitchFamily="84" charset="-128"/>
                <a:cs typeface="ヒラギノ角ゴ Pro W3" pitchFamily="84" charset="-128"/>
              </a:rPr>
              <a:t>Immunosuppressed individuals who are inadvertently vaccinated with Zostavax® should be urgently assessed to establish the degree of immunosuppression. All individuals of this age group should be VZV antibody positive, and so, varicella-zoster immunoglobulin (VZIG) is unlikely to be of benefit but prophylactic </a:t>
            </a:r>
            <a:r>
              <a:rPr lang="en-GB" sz="1000" b="0" i="0" u="none" strike="noStrike" kern="1200" baseline="0" dirty="0" err="1">
                <a:solidFill>
                  <a:schemeClr val="tx1"/>
                </a:solidFill>
                <a:latin typeface="+mn-lt"/>
                <a:ea typeface="ヒラギノ角ゴ Pro W3" pitchFamily="84" charset="-128"/>
                <a:cs typeface="ヒラギノ角ゴ Pro W3" pitchFamily="84" charset="-128"/>
              </a:rPr>
              <a:t>aciclovir</a:t>
            </a:r>
            <a:r>
              <a:rPr lang="en-GB" sz="1000" b="0" i="0" u="none" strike="noStrike" kern="1200" baseline="0" dirty="0">
                <a:solidFill>
                  <a:schemeClr val="tx1"/>
                </a:solidFill>
                <a:latin typeface="+mn-lt"/>
                <a:ea typeface="ヒラギノ角ゴ Pro W3" pitchFamily="84" charset="-128"/>
                <a:cs typeface="ヒラギノ角ゴ Pro W3" pitchFamily="84" charset="-128"/>
              </a:rPr>
              <a:t> may be considered in those for whom </a:t>
            </a:r>
          </a:p>
          <a:p>
            <a:r>
              <a:rPr lang="en-GB" sz="1000" b="0" i="0" u="none" strike="noStrike" kern="1200" baseline="0" dirty="0">
                <a:solidFill>
                  <a:schemeClr val="tx1"/>
                </a:solidFill>
                <a:latin typeface="+mn-lt"/>
                <a:ea typeface="ヒラギノ角ゴ Pro W3" pitchFamily="84" charset="-128"/>
                <a:cs typeface="ヒラギノ角ゴ Pro W3" pitchFamily="84" charset="-128"/>
              </a:rPr>
              <a:t>the attenuated vaccine virus poses a significant risk. See Green Book Chapter 28a: Shingles (up to 31/08/2023) https://www.gov.uk/government/publications/shingles-herpes-zoster-the-green-book-chapter-28a .</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Immunosuppressed individuals who develop a varicella rash following inadvertent vaccination should be urgently assessed by a hospital specialist and offered prompt treatment with high dose IV </a:t>
            </a:r>
            <a:r>
              <a:rPr lang="en-GB" sz="1000" b="0" i="0" u="none" strike="noStrike" kern="1200" baseline="0" dirty="0" err="1">
                <a:solidFill>
                  <a:schemeClr val="tx1"/>
                </a:solidFill>
                <a:latin typeface="+mn-lt"/>
                <a:ea typeface="ヒラギノ角ゴ Pro W3" pitchFamily="84" charset="-128"/>
                <a:cs typeface="ヒラギノ角ゴ Pro W3" pitchFamily="84" charset="-128"/>
              </a:rPr>
              <a:t>aciclovir</a:t>
            </a:r>
            <a:r>
              <a:rPr lang="en-GB" sz="1000" b="0" i="0" u="none" strike="noStrike" kern="1200" baseline="0" dirty="0">
                <a:solidFill>
                  <a:schemeClr val="tx1"/>
                </a:solidFill>
                <a:latin typeface="+mn-lt"/>
                <a:ea typeface="ヒラギノ角ゴ Pro W3" pitchFamily="84" charset="-128"/>
                <a:cs typeface="ヒラギノ角ゴ Pro W3" pitchFamily="84" charset="-128"/>
              </a:rPr>
              <a:t> given the risks and severity of disseminated zoster. </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1" i="0" u="none" strike="noStrike" kern="1200" baseline="0" dirty="0">
                <a:solidFill>
                  <a:schemeClr val="tx1"/>
                </a:solidFill>
                <a:latin typeface="+mn-lt"/>
                <a:ea typeface="ヒラギノ角ゴ Pro W3" pitchFamily="84" charset="-128"/>
                <a:cs typeface="ヒラギノ角ゴ Pro W3" pitchFamily="84" charset="-128"/>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Although transmission of the Zostavax</a:t>
            </a:r>
            <a:r>
              <a:rPr lang="en-GB" sz="1000" baseline="300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vaccine virus (Oka/Merck strain) has not been reported during clinical trials, any person developing a vesicular rash after receiving Zostavax</a:t>
            </a:r>
            <a:r>
              <a:rPr lang="en-GB" sz="1000" baseline="300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should be tested, as recommended below.</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Manufacturer experience with varicella (chickenpox) vaccines that use a lower dose of the same virus strain, suggests that transmission of vaccine virus may occur rarely between vaccinees who develop a varicella-zoster virus (VZV) like rash and susceptible close contacts.</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1" i="0" u="none" strike="noStrike" kern="1200" baseline="0" dirty="0">
                <a:solidFill>
                  <a:schemeClr val="tx1"/>
                </a:solidFill>
                <a:latin typeface="+mn-lt"/>
                <a:ea typeface="ヒラギノ角ゴ Pro W3" pitchFamily="84" charset="-128"/>
                <a:cs typeface="ヒラギノ角ゴ Pro W3" pitchFamily="84" charset="-128"/>
              </a:rPr>
              <a:t>Pregnancy</a:t>
            </a:r>
          </a:p>
          <a:p>
            <a:r>
              <a:rPr lang="en-GB" sz="1000" b="0" i="0" u="none" strike="noStrike" kern="1200" baseline="0" dirty="0">
                <a:solidFill>
                  <a:schemeClr val="tx1"/>
                </a:solidFill>
                <a:latin typeface="+mn-lt"/>
                <a:ea typeface="ヒラギノ角ゴ Pro W3" pitchFamily="84" charset="-128"/>
                <a:cs typeface="ヒラギノ角ゴ Pro W3" pitchFamily="84" charset="-128"/>
              </a:rPr>
              <a:t>As a precautionary measure, health professionals should treat the inadvertent administration of the Zostavax</a:t>
            </a:r>
            <a:r>
              <a:rPr lang="en-GB" sz="1000" baseline="300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vaccine to a pregnant woman in the same way as a natural exposure to chickenpox infection and should urgently assess the woman’s susceptibility to chickenpox. Guidelines on post exposure prophylaxis (PEP) for varicella and shingles (January 2023) and Guidance on chickenpox and shingles vaccines: advice for pregnant women are available on the GOV.UK website.</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For those women who are unable to give a reliable history of chickenpox infection or documented evidence of varicella vaccination, an urgent varicella antibody test (VZV IgG) should be performed. For those women who are found to be VZV IgG negative on testing, contact the Health Protection Team at PHW, call 0300 00 300 32.</a:t>
            </a:r>
            <a:endParaRPr lang="en-GB" sz="1000" b="0" i="0" u="none" strike="sngStrike" kern="1200" baseline="0" dirty="0">
              <a:solidFill>
                <a:schemeClr val="tx1"/>
              </a:solidFill>
              <a:latin typeface="+mn-lt"/>
              <a:ea typeface="ヒラギノ角ゴ Pro W3" pitchFamily="84" charset="-128"/>
              <a:cs typeface="ヒラギノ角ゴ Pro W3" pitchFamily="84" charset="-128"/>
            </a:endParaRP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Samples from those pregnant women found to be VZV IgG negative on local testing will be requested to be sent to the VRD for storage.</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All incidents of inadvertent administration of Zostavax</a:t>
            </a:r>
            <a:r>
              <a:rPr lang="en-GB" sz="1000" baseline="300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during pregnancy should also be reported to UKHSA using the vaccines administered in pregnancy (VIP) reporting form. This national surveillance collects additional information on such exposures so that UKHSA can better inform health professionals and pregnant women in the future.</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Inadvertently administering Zostavax</a:t>
            </a:r>
            <a:r>
              <a:rPr lang="en-GB" sz="1000" baseline="300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during pregnancy is a serious clinical incident that should be reported immediately.</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Post exposure prophylaxis for chickenpox and shingles - GOV.UK (www.gov.uk)</a:t>
            </a:r>
            <a:r>
              <a:rPr lang="en-GB" sz="1200" dirty="0"/>
              <a:t> </a:t>
            </a:r>
            <a:r>
              <a:rPr lang="en-GB" sz="1000" dirty="0">
                <a:latin typeface="Arial" panose="020B0604020202020204" pitchFamily="34" charset="0"/>
                <a:ea typeface="Times New Roman" panose="02020603050405020304" pitchFamily="18" charset="0"/>
                <a:cs typeface="Times New Roman" panose="02020603050405020304" pitchFamily="18" charset="0"/>
              </a:rPr>
              <a:t>and </a:t>
            </a:r>
            <a:r>
              <a:rPr lang="en-GB" sz="1000" u="sng" dirty="0">
                <a:solidFill>
                  <a:srgbClr val="365F91"/>
                </a:solidFill>
                <a:latin typeface="Arial" panose="020B0604020202020204" pitchFamily="34" charset="0"/>
                <a:ea typeface="Times New Roman" panose="02020603050405020304" pitchFamily="18" charset="0"/>
                <a:cs typeface="Times New Roman" panose="02020603050405020304" pitchFamily="18" charset="0"/>
                <a:hlinkClick r:id="rId4"/>
              </a:rPr>
              <a:t>Guidance on Chickenpox and shingles vaccines: advice for pregnant women</a:t>
            </a:r>
            <a:r>
              <a:rPr lang="en-GB" sz="1000" dirty="0">
                <a:latin typeface="Arial" panose="020B0604020202020204" pitchFamily="34" charset="0"/>
                <a:ea typeface="Times New Roman" panose="02020603050405020304" pitchFamily="18" charset="0"/>
                <a:cs typeface="Times New Roman" panose="02020603050405020304" pitchFamily="18" charset="0"/>
              </a:rPr>
              <a:t> are available on the GOV.UK website.</a:t>
            </a: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48</a:t>
            </a:fld>
            <a:endParaRPr lang="en-GB" dirty="0"/>
          </a:p>
        </p:txBody>
      </p:sp>
    </p:spTree>
    <p:extLst>
      <p:ext uri="{BB962C8B-B14F-4D97-AF65-F5344CB8AC3E}">
        <p14:creationId xmlns:p14="http://schemas.microsoft.com/office/powerpoint/2010/main" val="39523132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ヒラギノ角ゴ Pro W3" pitchFamily="84" charset="-128"/>
                <a:cs typeface="ヒラギノ角ゴ Pro W3" pitchFamily="84" charset="-128"/>
              </a:rPr>
              <a:t>As a precautionary measure, any person who develops a vesicular rash after receiving Zostavax</a:t>
            </a:r>
            <a:r>
              <a:rPr lang="en-GB" sz="1200" baseline="30000" dirty="0">
                <a:solidFill>
                  <a:srgbClr val="002060"/>
                </a:solidFill>
                <a:latin typeface="+mn-lt"/>
              </a:rPr>
              <a:t>®</a:t>
            </a:r>
            <a:r>
              <a:rPr lang="en-GB" sz="1200" b="0" i="0" u="none" strike="noStrike" kern="1200" baseline="0" dirty="0">
                <a:solidFill>
                  <a:schemeClr val="tx1"/>
                </a:solidFill>
                <a:latin typeface="+mn-lt"/>
                <a:ea typeface="ヒラギノ角ゴ Pro W3" pitchFamily="84" charset="-128"/>
                <a:cs typeface="ヒラギノ角ゴ Pro W3" pitchFamily="84" charset="-128"/>
              </a:rPr>
              <a:t> should ensure the rash area is kept covered when in contact with a susceptible (chickenpox naïve) person until the rash is dry and crusted. If the person who received the vaccine is themselves immunosuppressed, they should avoid contact with susceptible people until the rash is dry and crusted, due to the higher risk of virus shedding.</a:t>
            </a: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Immunosuppressed individuals who develop a rash following inadvertent vaccination with Zostavax</a:t>
            </a:r>
            <a:r>
              <a:rPr lang="en-GB" sz="1200" baseline="30000" dirty="0">
                <a:solidFill>
                  <a:srgbClr val="002060"/>
                </a:solidFill>
                <a:latin typeface="+mn-lt"/>
              </a:rPr>
              <a:t>®</a:t>
            </a:r>
            <a:r>
              <a:rPr lang="en-GB" sz="1200" b="0" i="0" u="none" strike="noStrike" kern="1200" baseline="0" dirty="0">
                <a:solidFill>
                  <a:schemeClr val="tx1"/>
                </a:solidFill>
                <a:latin typeface="+mn-lt"/>
                <a:ea typeface="ヒラギノ角ゴ Pro W3" pitchFamily="84" charset="-128"/>
                <a:cs typeface="ヒラギノ角ゴ Pro W3" pitchFamily="84" charset="-128"/>
              </a:rPr>
              <a:t> should be urgently assessed and offered prompt treatment with </a:t>
            </a:r>
            <a:r>
              <a:rPr lang="en-GB" sz="1200" b="0" i="0" u="none" strike="noStrike" kern="1200" baseline="0" dirty="0" err="1">
                <a:solidFill>
                  <a:schemeClr val="tx1"/>
                </a:solidFill>
                <a:latin typeface="+mn-lt"/>
                <a:ea typeface="ヒラギノ角ゴ Pro W3" pitchFamily="84" charset="-128"/>
                <a:cs typeface="ヒラギノ角ゴ Pro W3" pitchFamily="84" charset="-128"/>
              </a:rPr>
              <a:t>aciclovir</a:t>
            </a:r>
            <a:r>
              <a:rPr lang="en-GB" sz="1200" b="0" i="0" u="none" strike="noStrike" kern="1200" baseline="0" dirty="0">
                <a:solidFill>
                  <a:schemeClr val="tx1"/>
                </a:solidFill>
                <a:latin typeface="+mn-lt"/>
                <a:ea typeface="ヒラギノ角ゴ Pro W3" pitchFamily="84" charset="-128"/>
                <a:cs typeface="ヒラギノ角ゴ Pro W3" pitchFamily="84" charset="-128"/>
              </a:rPr>
              <a:t> – see the guidance in the </a:t>
            </a:r>
            <a:r>
              <a:rPr kumimoji="0" lang="en-GB" sz="2200" b="0" i="0" u="none" strike="noStrike" kern="1200" cap="none" spc="0" normalizeH="0" baseline="0" noProof="0" dirty="0">
                <a:ln>
                  <a:noFill/>
                </a:ln>
                <a:solidFill>
                  <a:srgbClr val="212A73"/>
                </a:solidFill>
                <a:effectLst/>
                <a:uLnTx/>
                <a:uFillTx/>
                <a:latin typeface="Arial"/>
                <a:ea typeface="ヒラギノ角ゴ Pro W3" pitchFamily="84" charset="-128"/>
                <a:cs typeface="ヒラギノ角ゴ Pro W3" pitchFamily="84" charset="-128"/>
              </a:rPr>
              <a:t>Green Book Chapter 28a: Shingles (up to 31/08/2023): </a:t>
            </a:r>
            <a:r>
              <a:rPr kumimoji="0" lang="en-GB" sz="2200" b="0" i="0" u="none" strike="noStrike" kern="1200" cap="none" spc="0" normalizeH="0" baseline="0" noProof="0" dirty="0">
                <a:ln>
                  <a:noFill/>
                </a:ln>
                <a:solidFill>
                  <a:srgbClr val="212A73"/>
                </a:solidFill>
                <a:effectLst/>
                <a:uLnTx/>
                <a:uFillTx/>
                <a:latin typeface="Arial"/>
                <a:ea typeface="ヒラギノ角ゴ Pro W3" pitchFamily="84" charset="-128"/>
                <a:cs typeface="ヒラギノ角ゴ Pro W3" pitchFamily="84" charset="-128"/>
                <a:hlinkClick r:id="rId3"/>
              </a:rPr>
              <a:t>https://www.gov.uk/government/publications/shingles-herpes-zoster-the-green-book-chapter-28a</a:t>
            </a:r>
            <a:r>
              <a:rPr kumimoji="0" lang="en-GB" sz="2200" b="0" i="0" u="none" strike="noStrike" kern="1200" cap="none" spc="0" normalizeH="0" baseline="0" noProof="0" dirty="0">
                <a:ln>
                  <a:noFill/>
                </a:ln>
                <a:solidFill>
                  <a:srgbClr val="212A73"/>
                </a:solidFill>
                <a:effectLst/>
                <a:uLnTx/>
                <a:uFillTx/>
                <a:latin typeface="Arial"/>
                <a:ea typeface="ヒラギノ角ゴ Pro W3" pitchFamily="84" charset="-128"/>
                <a:cs typeface="ヒラギノ角ゴ Pro W3" pitchFamily="84" charset="-128"/>
              </a:rPr>
              <a:t> and UKHSA Shingles immunisation programme: information for healthcare practitioners: </a:t>
            </a:r>
            <a:r>
              <a:rPr kumimoji="0" lang="en-GB" sz="2200" b="0" i="0" u="none" strike="noStrike" kern="1200" cap="none" spc="0" normalizeH="0" baseline="0" noProof="0" dirty="0">
                <a:ln>
                  <a:noFill/>
                </a:ln>
                <a:solidFill>
                  <a:srgbClr val="212A73"/>
                </a:solidFill>
                <a:effectLst/>
                <a:uLnTx/>
                <a:uFillTx/>
                <a:latin typeface="Arial"/>
                <a:ea typeface="ヒラギノ角ゴ Pro W3" pitchFamily="84" charset="-128"/>
                <a:cs typeface="ヒラギノ角ゴ Pro W3" pitchFamily="84" charset="-128"/>
                <a:hlinkClick r:id="rId4"/>
              </a:rPr>
              <a:t>https://www.gov.uk/government/publications/shingles-vaccination-guidance-for-healthcare-professionals</a:t>
            </a:r>
            <a:r>
              <a:rPr kumimoji="0" lang="en-GB" sz="2200" b="0" i="0" u="none" strike="noStrike" kern="1200" cap="none" spc="0" normalizeH="0" baseline="0" noProof="0" dirty="0">
                <a:ln>
                  <a:noFill/>
                </a:ln>
                <a:solidFill>
                  <a:srgbClr val="212A73"/>
                </a:solidFill>
                <a:effectLst/>
                <a:uLnTx/>
                <a:uFillTx/>
                <a:latin typeface="Arial"/>
                <a:ea typeface="ヒラギノ角ゴ Pro W3" pitchFamily="84" charset="-128"/>
                <a:cs typeface="ヒラギノ角ゴ Pro W3" pitchFamily="84" charset="-128"/>
              </a:rPr>
              <a:t> document section titled ‘Action to take if immunosuppressed individual inadvertently given Zostavax</a:t>
            </a:r>
            <a:r>
              <a:rPr kumimoji="0" lang="en-GB" sz="2400" b="0" i="0" u="none" strike="noStrike" kern="1200" cap="none" spc="0" normalizeH="0" baseline="30000" noProof="0" dirty="0">
                <a:ln>
                  <a:noFill/>
                </a:ln>
                <a:solidFill>
                  <a:srgbClr val="002060"/>
                </a:solidFill>
                <a:effectLst/>
                <a:uLnTx/>
                <a:uFillTx/>
                <a:latin typeface="Arial"/>
                <a:ea typeface="+mn-ea"/>
                <a:cs typeface="+mn-cs"/>
              </a:rPr>
              <a:t>®</a:t>
            </a:r>
            <a:r>
              <a:rPr kumimoji="0" lang="en-GB" sz="2200" b="0" i="0" u="none" strike="noStrike" kern="1200" cap="none" spc="0" normalizeH="0" baseline="0" noProof="0" dirty="0">
                <a:ln>
                  <a:noFill/>
                </a:ln>
                <a:solidFill>
                  <a:srgbClr val="212A73"/>
                </a:solidFill>
                <a:effectLst/>
                <a:uLnTx/>
                <a:uFillTx/>
                <a:latin typeface="Arial"/>
                <a:ea typeface="ヒラギノ角ゴ Pro W3" pitchFamily="84" charset="-128"/>
                <a:cs typeface="ヒラギノ角ゴ Pro W3" pitchFamily="84" charset="-128"/>
              </a:rPr>
              <a:t>’</a:t>
            </a: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In addition to the precautionary measures outlined above, a vesicle fluid sample should also be sent for analysis to confirm the diagnosis and determine whether the rash is vaccine associated or wild type. This service is available at the UKHSA Virus Reference Department (VRD), Colindale. Please note sampling kits are not supplied by the VRD at UKHSA. Health professionals are requested to obtain vesicle swabs from their local hospital laboratories. Varicella zoster virus referral form and instructions on how to take a vesicle fluid sample are available from GOV.UK.</a:t>
            </a: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Contact tracing is not required if an immunocompetent person develops a localised vesicular rash following vaccination.</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dirty="0"/>
          </a:p>
        </p:txBody>
      </p:sp>
    </p:spTree>
    <p:extLst>
      <p:ext uri="{BB962C8B-B14F-4D97-AF65-F5344CB8AC3E}">
        <p14:creationId xmlns:p14="http://schemas.microsoft.com/office/powerpoint/2010/main" val="16511335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51</a:t>
            </a:fld>
            <a:endParaRPr lang="en-GB" dirty="0"/>
          </a:p>
        </p:txBody>
      </p:sp>
    </p:spTree>
    <p:extLst>
      <p:ext uri="{BB962C8B-B14F-4D97-AF65-F5344CB8AC3E}">
        <p14:creationId xmlns:p14="http://schemas.microsoft.com/office/powerpoint/2010/main" val="29529925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dirty="0"/>
              <a:t>Shingrix</a:t>
            </a:r>
            <a:r>
              <a:rPr lang="en-GB" sz="1000" dirty="0">
                <a:solidFill>
                  <a:srgbClr val="002060"/>
                </a:solidFill>
                <a:latin typeface="+mn-lt"/>
              </a:rPr>
              <a:t>®</a:t>
            </a:r>
            <a:r>
              <a:rPr lang="en-GB" sz="1000" dirty="0"/>
              <a:t> vaccine introduced in 2021 to ensure immunosuppressed individuals, eligible for vaccine under the current programme, develop a similar level of protection to those who are not immunocompromised.</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52</a:t>
            </a:fld>
            <a:endParaRPr lang="en-GB" dirty="0"/>
          </a:p>
        </p:txBody>
      </p:sp>
    </p:spTree>
    <p:extLst>
      <p:ext uri="{BB962C8B-B14F-4D97-AF65-F5344CB8AC3E}">
        <p14:creationId xmlns:p14="http://schemas.microsoft.com/office/powerpoint/2010/main" val="272649101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err="1"/>
              <a:t>Izurieta</a:t>
            </a:r>
            <a:r>
              <a:rPr lang="en-GB" sz="1000" dirty="0"/>
              <a:t> H S et al (2021) Recombinant Zoster Vaccine (Shingrix</a:t>
            </a:r>
            <a:r>
              <a:rPr lang="en-GB" sz="1000" baseline="30000" dirty="0">
                <a:effectLst/>
                <a:latin typeface="Arial" panose="020B0604020202020204" pitchFamily="34" charset="0"/>
                <a:ea typeface="Times New Roman" panose="02020603050405020304" pitchFamily="18" charset="0"/>
              </a:rPr>
              <a:t>®</a:t>
            </a:r>
            <a:r>
              <a:rPr lang="en-GB" sz="1000" dirty="0"/>
              <a:t>): Real-World Effectiveness in the First 2 Years Post-Licensure </a:t>
            </a:r>
            <a:r>
              <a:rPr lang="en-GB" sz="1000" dirty="0">
                <a:hlinkClick r:id="rId3"/>
              </a:rPr>
              <a:t>Recombinant Zoster Vaccine (Shingrix): Real-World Effectiveness in the First 2 Years Post-Licensure | Clinical Infectious Diseases | Oxford Academic (oup.com)</a:t>
            </a:r>
            <a:endParaRPr lang="en-GB" sz="1000" dirty="0"/>
          </a:p>
          <a:p>
            <a:endParaRPr lang="en-GB" sz="1000" dirty="0"/>
          </a:p>
          <a:p>
            <a:r>
              <a:rPr lang="en-GB" sz="1000" dirty="0"/>
              <a:t>Lal et al (2015) </a:t>
            </a:r>
            <a:r>
              <a:rPr lang="en-GB" sz="1200" dirty="0">
                <a:hlinkClick r:id="rId4"/>
              </a:rPr>
              <a:t>https://pubmed.ncbi.nlm.nih.gov/25916341/</a:t>
            </a:r>
            <a:endParaRPr lang="en-GB" sz="1200" dirty="0"/>
          </a:p>
          <a:p>
            <a:endParaRPr lang="en-GB" sz="1200" dirty="0"/>
          </a:p>
          <a:p>
            <a:r>
              <a:rPr lang="en-GB" sz="1200" dirty="0" err="1"/>
              <a:t>Dagnew</a:t>
            </a:r>
            <a:r>
              <a:rPr lang="en-GB" sz="1200" dirty="0"/>
              <a:t> et al (2019) </a:t>
            </a:r>
            <a:r>
              <a:rPr lang="en-GB" sz="1200" dirty="0">
                <a:hlinkClick r:id="rId5"/>
              </a:rPr>
              <a:t>https://pubmed.ncbi.nlm.nih.gov/31399377/</a:t>
            </a: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53</a:t>
            </a:fld>
            <a:endParaRPr lang="en-GB" dirty="0"/>
          </a:p>
        </p:txBody>
      </p:sp>
    </p:spTree>
    <p:extLst>
      <p:ext uri="{BB962C8B-B14F-4D97-AF65-F5344CB8AC3E}">
        <p14:creationId xmlns:p14="http://schemas.microsoft.com/office/powerpoint/2010/main" val="2333453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*including UKHSA Training slides: </a:t>
            </a:r>
            <a:r>
              <a:rPr lang="en-GB" dirty="0">
                <a:solidFill>
                  <a:schemeClr val="bg1"/>
                </a:solidFill>
              </a:rPr>
              <a:t>August 2021 (Text transferred to UK Health Security Agency (UKHSA) template January 2022) (Available on request)</a:t>
            </a:r>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a:t>
            </a:fld>
            <a:endParaRPr lang="en-GB" dirty="0"/>
          </a:p>
        </p:txBody>
      </p:sp>
    </p:spTree>
    <p:extLst>
      <p:ext uri="{BB962C8B-B14F-4D97-AF65-F5344CB8AC3E}">
        <p14:creationId xmlns:p14="http://schemas.microsoft.com/office/powerpoint/2010/main" val="348626682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sz="1400" b="1" dirty="0">
                <a:effectLst/>
                <a:ea typeface="Calibri" panose="020F0502020204030204" pitchFamily="34" charset="0"/>
                <a:cs typeface="Arial" panose="020B0604020202020204" pitchFamily="34" charset="0"/>
              </a:rPr>
              <a:t>From 1 September 2023 </a:t>
            </a:r>
          </a:p>
          <a:p>
            <a:pPr>
              <a:defRPr/>
            </a:pPr>
            <a:r>
              <a:rPr lang="en-GB" sz="1400" dirty="0">
                <a:effectLst/>
                <a:ea typeface="Calibri" panose="020F0502020204030204" pitchFamily="34" charset="0"/>
                <a:cs typeface="Times New Roman" panose="02020603050405020304" pitchFamily="18" charset="0"/>
              </a:rPr>
              <a:t>For the first 5 years, those turning ‘65’ and ‘70’ years of age each year from 1 September until the following 31 August (inclusive) will become eligible for Shingrix</a:t>
            </a:r>
            <a:r>
              <a:rPr lang="en-GB" sz="1400" baseline="30000" dirty="0">
                <a:solidFill>
                  <a:srgbClr val="002060"/>
                </a:solidFill>
                <a:latin typeface="+mn-lt"/>
              </a:rPr>
              <a:t>®</a:t>
            </a:r>
            <a:r>
              <a:rPr lang="en-GB" sz="1400" dirty="0">
                <a:effectLst/>
                <a:ea typeface="Calibri" panose="020F0502020204030204" pitchFamily="34" charset="0"/>
                <a:cs typeface="Times New Roman" panose="02020603050405020304" pitchFamily="18" charset="0"/>
              </a:rPr>
              <a:t> vaccine on their birthday and will remain so until they are 80 years of age. </a:t>
            </a:r>
          </a:p>
          <a:p>
            <a:pPr>
              <a:defRPr/>
            </a:pPr>
            <a:r>
              <a:rPr lang="en-GB" sz="1400" dirty="0">
                <a:effectLst/>
                <a:ea typeface="Calibri" panose="020F0502020204030204" pitchFamily="34" charset="0"/>
                <a:cs typeface="Times New Roman" panose="02020603050405020304" pitchFamily="18" charset="0"/>
              </a:rPr>
              <a:t>For the following 5 years, from 1 September 2028, the eligible age will then reduce and those becoming ‘60’ and ‘65’ years of age from 1 September to 31 August (inclusive) each year, will become eligible on their birthday, so that in 10 years’ time, Shingrix</a:t>
            </a:r>
            <a:r>
              <a:rPr lang="en-GB" sz="1400" baseline="30000" dirty="0">
                <a:solidFill>
                  <a:srgbClr val="002060"/>
                </a:solidFill>
                <a:latin typeface="+mn-lt"/>
              </a:rPr>
              <a:t>®</a:t>
            </a:r>
            <a:r>
              <a:rPr lang="en-GB" sz="1400" dirty="0">
                <a:effectLst/>
                <a:ea typeface="Calibri" panose="020F0502020204030204" pitchFamily="34" charset="0"/>
                <a:cs typeface="Times New Roman" panose="02020603050405020304" pitchFamily="18" charset="0"/>
              </a:rPr>
              <a:t> will be offered routinely to all immunocompetent individuals from 60 years of age.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400" strike="noStrike" dirty="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400" strike="noStrike" dirty="0">
                <a:cs typeface="Arial" panose="020B0604020202020204" pitchFamily="34" charset="0"/>
              </a:rPr>
              <a:t>Zostavax</a:t>
            </a:r>
            <a:r>
              <a:rPr lang="en-GB" sz="1400" baseline="30000" dirty="0">
                <a:solidFill>
                  <a:srgbClr val="002060"/>
                </a:solidFill>
              </a:rPr>
              <a:t>®</a:t>
            </a:r>
            <a:r>
              <a:rPr lang="en-GB" sz="1400" strike="noStrike" dirty="0">
                <a:cs typeface="Arial" panose="020B0604020202020204" pitchFamily="34" charset="0"/>
              </a:rPr>
              <a:t> should continue to be offered to immunocompetent individuals from 70 to 79 years of age who were eligible before 01/09/2023 for shingles vaccine until stocks of Zostavax</a:t>
            </a:r>
            <a:r>
              <a:rPr lang="en-GB" sz="1400" baseline="30000" dirty="0">
                <a:solidFill>
                  <a:srgbClr val="002060"/>
                </a:solidFill>
              </a:rPr>
              <a:t>®</a:t>
            </a:r>
            <a:r>
              <a:rPr lang="en-GB" sz="1400" strike="noStrike" dirty="0">
                <a:cs typeface="Arial" panose="020B0604020202020204" pitchFamily="34" charset="0"/>
              </a:rPr>
              <a:t> are exhausted when they will be eligible for Shingrix</a:t>
            </a:r>
            <a:r>
              <a:rPr lang="en-GB" sz="1400" baseline="30000" dirty="0">
                <a:solidFill>
                  <a:srgbClr val="002060"/>
                </a:solidFill>
              </a:rPr>
              <a:t>®</a:t>
            </a:r>
            <a:r>
              <a:rPr lang="en-GB" sz="1400" strike="noStrike" dirty="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400" strike="noStrike" dirty="0">
                <a:cs typeface="Arial" panose="020B0604020202020204" pitchFamily="34" charset="0"/>
              </a:rPr>
              <a:t>Immunocompetent individuals who reach their 80th birthday are no longer eligible for a shingles vaccination.</a:t>
            </a:r>
            <a:endParaRPr lang="en-GB" sz="1400" dirty="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54</a:t>
            </a:fld>
            <a:endParaRPr lang="en-US" dirty="0"/>
          </a:p>
        </p:txBody>
      </p:sp>
    </p:spTree>
    <p:extLst>
      <p:ext uri="{BB962C8B-B14F-4D97-AF65-F5344CB8AC3E}">
        <p14:creationId xmlns:p14="http://schemas.microsoft.com/office/powerpoint/2010/main" val="37246750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dirty="0">
                <a:hlinkClick r:id="rId3"/>
              </a:rPr>
              <a:t>https://www.medicines.org.uk/emc/product/12054#EXCIPIENTS</a:t>
            </a:r>
            <a:r>
              <a:rPr lang="en-GB" sz="1000" dirty="0"/>
              <a:t> and https://www.medicines.org.uk/emc/product/12054#QUALITATIVE AND QUANTITATIVE COMPOSITION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55</a:t>
            </a:fld>
            <a:endParaRPr lang="en-GB" dirty="0"/>
          </a:p>
        </p:txBody>
      </p:sp>
    </p:spTree>
    <p:extLst>
      <p:ext uri="{BB962C8B-B14F-4D97-AF65-F5344CB8AC3E}">
        <p14:creationId xmlns:p14="http://schemas.microsoft.com/office/powerpoint/2010/main" val="382556224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dirty="0">
                <a:hlinkClick r:id="rId3"/>
              </a:rPr>
              <a:t>https://www.medicines.org.uk/emc/product/12054</a:t>
            </a:r>
            <a:endParaRPr lang="en-GB" sz="10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56</a:t>
            </a:fld>
            <a:endParaRPr lang="en-GB" dirty="0"/>
          </a:p>
        </p:txBody>
      </p:sp>
    </p:spTree>
    <p:extLst>
      <p:ext uri="{BB962C8B-B14F-4D97-AF65-F5344CB8AC3E}">
        <p14:creationId xmlns:p14="http://schemas.microsoft.com/office/powerpoint/2010/main" val="42037593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Individuals with bleeding disorders may be vaccinated intramuscularly if, in the opinion of a doctor familiar with the individual’s bleeding risk, vaccines or similar small volume intramuscular injections can be administered with reasonable safety by this route. If the individual receives medication or treatment to reduce bleeding, for example treatment for haemophilia, intramuscular vaccination can be scheduled shortly after such medication or treatment is administered.</a:t>
            </a:r>
          </a:p>
          <a:p>
            <a:endParaRPr lang="en-GB" dirty="0"/>
          </a:p>
          <a:p>
            <a:r>
              <a:rPr lang="en-GB" dirty="0"/>
              <a:t>Individuals on stable anticoagulation therapy, including individuals on warfarin who are up to date with their scheduled international normalised ratio (INR) testing and whose latest INR was below the upper threshold of their therapeutic range, can receive intramuscular vaccination. A fine needle (equal to 23 gauge or finer calibre such as 25 gauge) should be used for the vaccination, followed by firm pressure applied to the site (without rubbing) for at least 2 minutes.</a:t>
            </a:r>
          </a:p>
          <a:p>
            <a:endParaRPr lang="en-GB" dirty="0"/>
          </a:p>
          <a:p>
            <a:r>
              <a:rPr lang="en-GB" dirty="0"/>
              <a:t>If in any doubt, consult with the clinician responsible for prescribing or monitoring the individual’s anticoagulant therapy. On occasion the treating clinician may conclude, in discussion with the patient, that the benefit of protection against shingles could outweigh the increased risk of a transient local reaction with intramuscular immunisation. </a:t>
            </a:r>
            <a:endParaRPr lang="en-GB" strike="sngStrike" dirty="0"/>
          </a:p>
          <a:p>
            <a:endParaRPr lang="en-GB" strike="sngStrike" dirty="0"/>
          </a:p>
          <a:p>
            <a:r>
              <a:rPr lang="en-GB" dirty="0"/>
              <a:t>The individual or carer should be informed about the risk of haematoma from the injection.</a:t>
            </a:r>
          </a:p>
          <a:p>
            <a:endParaRPr lang="en-GB" dirty="0"/>
          </a:p>
          <a:p>
            <a:r>
              <a:rPr lang="en-GB" dirty="0"/>
              <a:t>UKHSA Shingles vaccination: guidance for healthcare professionals: https://www.gov.uk/government/publications/shingles-vaccination-guidance-for-healthcare-professionals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57</a:t>
            </a:fld>
            <a:endParaRPr lang="en-GB" dirty="0"/>
          </a:p>
        </p:txBody>
      </p:sp>
    </p:spTree>
    <p:extLst>
      <p:ext uri="{BB962C8B-B14F-4D97-AF65-F5344CB8AC3E}">
        <p14:creationId xmlns:p14="http://schemas.microsoft.com/office/powerpoint/2010/main" val="137614644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kern="1200" dirty="0">
                <a:solidFill>
                  <a:schemeClr val="tx1"/>
                </a:solidFill>
                <a:effectLst/>
                <a:latin typeface="+mn-lt"/>
                <a:ea typeface="ヒラギノ角ゴ Pro W3" pitchFamily="84" charset="-128"/>
                <a:cs typeface="ヒラギノ角ゴ Pro W3" pitchFamily="84" charset="-128"/>
              </a:rPr>
              <a:t>The second dose can be given 6 months after the first dose but as Shingrix</a:t>
            </a:r>
            <a:r>
              <a:rPr lang="en-GB" sz="1000" baseline="30000" dirty="0">
                <a:solidFill>
                  <a:srgbClr val="002060"/>
                </a:solidFill>
              </a:rPr>
              <a:t>®</a:t>
            </a:r>
            <a:r>
              <a:rPr lang="en-GB" sz="1000" kern="1200" dirty="0">
                <a:solidFill>
                  <a:schemeClr val="tx1"/>
                </a:solidFill>
                <a:effectLst/>
                <a:latin typeface="+mn-lt"/>
                <a:ea typeface="ヒラギノ角ゴ Pro W3" pitchFamily="84" charset="-128"/>
                <a:cs typeface="ヒラギノ角ゴ Pro W3" pitchFamily="84" charset="-128"/>
              </a:rPr>
              <a:t> vaccine is being offered to immunocompromised (severely immunosuppressed) individuals, they should be protected with a full course as soon as possible so the recommendation is to give the 2</a:t>
            </a:r>
            <a:r>
              <a:rPr lang="en-GB" sz="1000" kern="1200" baseline="30000" dirty="0">
                <a:solidFill>
                  <a:schemeClr val="tx1"/>
                </a:solidFill>
                <a:effectLst/>
                <a:latin typeface="+mn-lt"/>
                <a:ea typeface="ヒラギノ角ゴ Pro W3" pitchFamily="84" charset="-128"/>
                <a:cs typeface="ヒラギノ角ゴ Pro W3" pitchFamily="84" charset="-128"/>
              </a:rPr>
              <a:t>nd</a:t>
            </a:r>
            <a:r>
              <a:rPr lang="en-GB" sz="1000" kern="1200" dirty="0">
                <a:solidFill>
                  <a:schemeClr val="tx1"/>
                </a:solidFill>
                <a:effectLst/>
                <a:latin typeface="+mn-lt"/>
                <a:ea typeface="ヒラギノ角ゴ Pro W3" pitchFamily="84" charset="-128"/>
                <a:cs typeface="ヒラギノ角ゴ Pro W3" pitchFamily="84" charset="-128"/>
              </a:rPr>
              <a:t> dose of vaccine at 8 weeks to 6 months.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kern="1200" dirty="0">
                <a:solidFill>
                  <a:schemeClr val="tx1"/>
                </a:solidFill>
                <a:effectLst/>
                <a:latin typeface="+mn-lt"/>
                <a:ea typeface="ヒラギノ角ゴ Pro W3" pitchFamily="84" charset="-128"/>
                <a:cs typeface="ヒラギノ角ゴ Pro W3" pitchFamily="84" charset="-128"/>
              </a:rPr>
              <a:t>The need for, and the timing of a booster dose, for Shingrix</a:t>
            </a:r>
            <a:r>
              <a:rPr lang="en-GB" sz="1000" baseline="30000" dirty="0">
                <a:solidFill>
                  <a:srgbClr val="002060"/>
                </a:solidFill>
              </a:rPr>
              <a:t>®</a:t>
            </a:r>
            <a:r>
              <a:rPr lang="en-GB" sz="1000" kern="1200" dirty="0">
                <a:solidFill>
                  <a:schemeClr val="tx1"/>
                </a:solidFill>
                <a:effectLst/>
                <a:latin typeface="+mn-lt"/>
                <a:ea typeface="ヒラギノ角ゴ Pro W3" pitchFamily="84" charset="-128"/>
                <a:cs typeface="ヒラギノ角ゴ Pro W3" pitchFamily="84" charset="-128"/>
              </a:rPr>
              <a:t> has not yet been determined therefore no booster is currently recommended.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58</a:t>
            </a:fld>
            <a:endParaRPr lang="en-GB" dirty="0"/>
          </a:p>
        </p:txBody>
      </p:sp>
    </p:spTree>
    <p:extLst>
      <p:ext uri="{BB962C8B-B14F-4D97-AF65-F5344CB8AC3E}">
        <p14:creationId xmlns:p14="http://schemas.microsoft.com/office/powerpoint/2010/main" val="14788060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200" dirty="0">
                <a:hlinkClick r:id="rId3"/>
              </a:rPr>
              <a:t>Shingrix powder and suspension for suspension for injection, Herpes zoster vaccine (recombinant, adjuvanted) - Summary of Product Characteristics (SmPC) - (</a:t>
            </a:r>
            <a:r>
              <a:rPr lang="en-GB" sz="1200" dirty="0" err="1">
                <a:hlinkClick r:id="rId3"/>
              </a:rPr>
              <a:t>emc</a:t>
            </a:r>
            <a:r>
              <a:rPr lang="en-GB" sz="1200" dirty="0">
                <a:hlinkClick r:id="rId3"/>
              </a:rPr>
              <a:t>) (medicines.org.uk)</a:t>
            </a: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59</a:t>
            </a:fld>
            <a:endParaRPr lang="en-GB" dirty="0"/>
          </a:p>
        </p:txBody>
      </p:sp>
    </p:spTree>
    <p:extLst>
      <p:ext uri="{BB962C8B-B14F-4D97-AF65-F5344CB8AC3E}">
        <p14:creationId xmlns:p14="http://schemas.microsoft.com/office/powerpoint/2010/main" val="57258876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Shingles vaccine should preferably be injected into the deltoid muscle in the upper arm (or anterolateral aspect of thigh if not possible to use the deltoid muscle).</a:t>
            </a:r>
          </a:p>
          <a:p>
            <a:endParaRPr lang="en-GB" sz="1000" dirty="0"/>
          </a:p>
          <a:p>
            <a:pPr fontAlgn="base"/>
            <a:r>
              <a:rPr lang="en-GB" sz="1000" b="0" i="0" kern="1200" dirty="0">
                <a:solidFill>
                  <a:schemeClr val="tx1"/>
                </a:solidFill>
                <a:effectLst/>
                <a:latin typeface="+mn-lt"/>
                <a:ea typeface="ヒラギノ角ゴ Pro W3" pitchFamily="84" charset="-128"/>
                <a:cs typeface="ヒラギノ角ゴ Pro W3" pitchFamily="84" charset="-128"/>
              </a:rPr>
              <a:t>Injecting too high into the upper arm might result in the vaccine being deposited in the shoulder capsule rather than the deltoid muscle. </a:t>
            </a:r>
          </a:p>
          <a:p>
            <a:pPr fontAlgn="base"/>
            <a:r>
              <a:rPr lang="en-GB" sz="1000" b="0" i="0" kern="1200" dirty="0">
                <a:solidFill>
                  <a:schemeClr val="tx1"/>
                </a:solidFill>
                <a:effectLst/>
                <a:latin typeface="+mn-lt"/>
                <a:ea typeface="ヒラギノ角ゴ Pro W3" pitchFamily="84" charset="-128"/>
                <a:cs typeface="ヒラギノ角ゴ Pro W3" pitchFamily="84" charset="-128"/>
              </a:rPr>
              <a:t>This can cause inflammation that can lead to a shoulder injury or a frozen shoulder leading to pain, weakness and a limited range of motion that can last for months.</a:t>
            </a:r>
          </a:p>
          <a:p>
            <a:pPr fontAlgn="base"/>
            <a:endParaRPr lang="en-GB" sz="1000" b="0" i="0" kern="1200" dirty="0">
              <a:solidFill>
                <a:schemeClr val="tx1"/>
              </a:solidFill>
              <a:effectLst/>
              <a:latin typeface="+mn-lt"/>
              <a:ea typeface="ヒラギノ角ゴ Pro W3" pitchFamily="84" charset="-128"/>
              <a:cs typeface="ヒラギノ角ゴ Pro W3" pitchFamily="84" charset="-128"/>
            </a:endParaRPr>
          </a:p>
          <a:p>
            <a:pPr fontAlgn="base"/>
            <a:r>
              <a:rPr lang="en-GB" sz="1000" b="0" i="0" kern="1200" dirty="0">
                <a:solidFill>
                  <a:schemeClr val="tx1"/>
                </a:solidFill>
                <a:effectLst/>
                <a:latin typeface="+mn-lt"/>
                <a:ea typeface="ヒラギノ角ゴ Pro W3" pitchFamily="84" charset="-128"/>
                <a:cs typeface="ヒラギノ角ゴ Pro W3" pitchFamily="84" charset="-128"/>
              </a:rPr>
              <a:t>Injecting too far to the side of the arm or too low on the arm risks injecting into the axillary nerve or the radial nerve. </a:t>
            </a:r>
          </a:p>
          <a:p>
            <a:pPr fontAlgn="base"/>
            <a:r>
              <a:rPr lang="en-GB" sz="1000" b="0" i="0" kern="1200" dirty="0">
                <a:solidFill>
                  <a:schemeClr val="tx1"/>
                </a:solidFill>
                <a:effectLst/>
                <a:latin typeface="+mn-lt"/>
                <a:ea typeface="ヒラギノ角ゴ Pro W3" pitchFamily="84" charset="-128"/>
                <a:cs typeface="ヒラギノ角ゴ Pro W3" pitchFamily="84" charset="-128"/>
              </a:rPr>
              <a:t>This can cause a burning or shooting pain during the procedure and can lead to nerve damage (neuropathy/paralysis).</a:t>
            </a:r>
          </a:p>
          <a:p>
            <a:pPr fontAlgn="base"/>
            <a:endParaRPr lang="en-GB" sz="1000" b="0" i="0" kern="1200" dirty="0">
              <a:solidFill>
                <a:schemeClr val="tx1"/>
              </a:solidFill>
              <a:effectLst/>
              <a:latin typeface="+mn-lt"/>
              <a:ea typeface="ヒラギノ角ゴ Pro W3" pitchFamily="84" charset="-128"/>
              <a:cs typeface="ヒラギノ角ゴ Pro W3" pitchFamily="84" charset="-128"/>
            </a:endParaRPr>
          </a:p>
          <a:p>
            <a:pPr fontAlgn="base"/>
            <a:r>
              <a:rPr lang="en-GB" sz="1000" b="0" i="0" kern="1200" dirty="0">
                <a:solidFill>
                  <a:schemeClr val="tx1"/>
                </a:solidFill>
                <a:effectLst/>
                <a:latin typeface="+mn-lt"/>
                <a:ea typeface="ヒラギノ角ゴ Pro W3" pitchFamily="84" charset="-128"/>
                <a:cs typeface="ヒラギノ角ゴ Pro W3" pitchFamily="84" charset="-128"/>
              </a:rPr>
              <a:t>To avoid shoulder injury, the limb should be assessed before administering the vaccine to identify the correct site for injection.</a:t>
            </a:r>
            <a:endParaRPr lang="en-GB" sz="10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60</a:t>
            </a:fld>
            <a:endParaRPr lang="en-GB" dirty="0"/>
          </a:p>
        </p:txBody>
      </p:sp>
    </p:spTree>
    <p:extLst>
      <p:ext uri="{BB962C8B-B14F-4D97-AF65-F5344CB8AC3E}">
        <p14:creationId xmlns:p14="http://schemas.microsoft.com/office/powerpoint/2010/main" val="135694084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i="0" u="none" strike="noStrike" kern="1200" baseline="0" dirty="0">
                <a:solidFill>
                  <a:schemeClr val="tx1"/>
                </a:solidFill>
                <a:latin typeface="+mn-lt"/>
                <a:ea typeface="ヒラギノ角ゴ Pro W3" pitchFamily="84" charset="-128"/>
                <a:cs typeface="ヒラギノ角ゴ Pro W3" pitchFamily="84" charset="-128"/>
              </a:rPr>
              <a:t>A full list of side effects can be found in the Shingrix</a:t>
            </a:r>
            <a:r>
              <a:rPr lang="en-GB" sz="1000" baseline="30000" dirty="0">
                <a:solidFill>
                  <a:srgbClr val="002060"/>
                </a:solidFill>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summary of product characteristics:</a:t>
            </a:r>
          </a:p>
          <a:p>
            <a:r>
              <a:rPr lang="en-GB" sz="1000" dirty="0">
                <a:hlinkClick r:id="rId3"/>
              </a:rPr>
              <a:t>https://www.medicines.org.uk/emc/product/12054</a:t>
            </a:r>
            <a:endParaRPr lang="en-GB" sz="100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61</a:t>
            </a:fld>
            <a:endParaRPr lang="en-GB" dirty="0"/>
          </a:p>
        </p:txBody>
      </p:sp>
    </p:spTree>
    <p:extLst>
      <p:ext uri="{BB962C8B-B14F-4D97-AF65-F5344CB8AC3E}">
        <p14:creationId xmlns:p14="http://schemas.microsoft.com/office/powerpoint/2010/main" val="34295543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dirty="0"/>
              <a:t>Some of the effects mentioned in previous slide may temporarily affect the ability to drive or use machines</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dirty="0"/>
              <a:t>SmPC reference: </a:t>
            </a:r>
            <a:r>
              <a:rPr lang="en-GB" sz="1200" dirty="0">
                <a:hlinkClick r:id="rId3"/>
              </a:rPr>
              <a:t>Shingrix powder and suspension for suspension for injection, Herpes zoster vaccine (recombinant, adjuvanted) - Summary of Product Characteristics (SmPC) - (</a:t>
            </a:r>
            <a:r>
              <a:rPr lang="en-GB" sz="1200" dirty="0" err="1">
                <a:hlinkClick r:id="rId3"/>
              </a:rPr>
              <a:t>emc</a:t>
            </a:r>
            <a:r>
              <a:rPr lang="en-GB" sz="1200" dirty="0">
                <a:hlinkClick r:id="rId3"/>
              </a:rPr>
              <a:t>) (medicines.org.uk)</a:t>
            </a:r>
            <a:r>
              <a:rPr lang="en-GB" sz="1200" dirty="0"/>
              <a:t> and https://www.medicines.org.uk/emc/product/12054/smpc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200" dirty="0"/>
              <a:t>PIL reference: </a:t>
            </a:r>
            <a:r>
              <a:rPr lang="en-GB" sz="1200" dirty="0">
                <a:hlinkClick r:id="rId4"/>
              </a:rPr>
              <a:t>Shingrix, INN-Herpes zoster vaccine (recombinant, adjuvanted) (medicines.org.uk)</a:t>
            </a:r>
            <a:r>
              <a:rPr lang="en-GB" sz="1200" dirty="0"/>
              <a:t> or https://www.medicines.org.uk/emc/files/pil.12054.pdf (27/06/2023)</a:t>
            </a: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62</a:t>
            </a:fld>
            <a:endParaRPr lang="en-GB" dirty="0"/>
          </a:p>
        </p:txBody>
      </p:sp>
    </p:spTree>
    <p:extLst>
      <p:ext uri="{BB962C8B-B14F-4D97-AF65-F5344CB8AC3E}">
        <p14:creationId xmlns:p14="http://schemas.microsoft.com/office/powerpoint/2010/main" val="320049819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baseline="0" dirty="0">
                <a:solidFill>
                  <a:srgbClr val="000000"/>
                </a:solidFill>
                <a:latin typeface="Arial" panose="020B0604020202020204" pitchFamily="34" charset="0"/>
              </a:rPr>
              <a:t>Shingrix</a:t>
            </a:r>
            <a:r>
              <a:rPr lang="en-GB" sz="1800" baseline="30000" dirty="0">
                <a:solidFill>
                  <a:srgbClr val="002060"/>
                </a:solidFill>
                <a:latin typeface="+mn-lt"/>
              </a:rPr>
              <a:t>®</a:t>
            </a:r>
            <a:r>
              <a:rPr lang="en-GB" sz="1800" b="0" i="0" u="none" strike="noStrike" baseline="0" dirty="0">
                <a:solidFill>
                  <a:srgbClr val="000000"/>
                </a:solidFill>
                <a:latin typeface="Arial" panose="020B0604020202020204" pitchFamily="34" charset="0"/>
              </a:rPr>
              <a:t> vaccine can be given at the same time as other inactivated or live vaccines. It was previously advised that there should be a 7 day interval between Shingrix</a:t>
            </a:r>
            <a:r>
              <a:rPr lang="en-GB" sz="1800" baseline="30000" dirty="0">
                <a:solidFill>
                  <a:srgbClr val="002060"/>
                </a:solidFill>
                <a:latin typeface="+mn-lt"/>
              </a:rPr>
              <a:t>®</a:t>
            </a:r>
            <a:r>
              <a:rPr lang="en-GB" sz="1800" b="0" i="0" u="none" strike="noStrike" baseline="0" dirty="0">
                <a:solidFill>
                  <a:srgbClr val="000000"/>
                </a:solidFill>
                <a:latin typeface="Arial" panose="020B0604020202020204" pitchFamily="34" charset="0"/>
              </a:rPr>
              <a:t> and the adjuvanted quadrivalent influenza vaccine, aQIV. This interval was because there was a concern that there may be potentially be more adverse reactions when these two adjuvanted vaccines are given together. A study looking at co-administration of Shingrix</a:t>
            </a:r>
            <a:r>
              <a:rPr lang="en-GB" sz="1800" baseline="30000" dirty="0">
                <a:solidFill>
                  <a:srgbClr val="002060"/>
                </a:solidFill>
                <a:latin typeface="+mn-lt"/>
              </a:rPr>
              <a:t>®</a:t>
            </a:r>
            <a:r>
              <a:rPr lang="en-GB" sz="1800" b="0" i="0" u="none" strike="noStrike" baseline="0" dirty="0">
                <a:solidFill>
                  <a:srgbClr val="000000"/>
                </a:solidFill>
                <a:latin typeface="Arial" panose="020B0604020202020204" pitchFamily="34" charset="0"/>
              </a:rPr>
              <a:t> and the adjuvanted flu vaccine has been carried out in the United States. Interim data from this study showed that there were no safety concerns when the two vaccines were given together. Therefore, if a person attends for flu vaccination and they are also eligible for Shingrix</a:t>
            </a:r>
            <a:r>
              <a:rPr lang="en-GB" sz="1800" baseline="30000" dirty="0">
                <a:solidFill>
                  <a:srgbClr val="002060"/>
                </a:solidFill>
                <a:latin typeface="+mn-lt"/>
              </a:rPr>
              <a:t>®</a:t>
            </a:r>
            <a:r>
              <a:rPr lang="en-GB" sz="1800" b="0" i="0" u="none" strike="noStrike" baseline="0" dirty="0">
                <a:solidFill>
                  <a:srgbClr val="000000"/>
                </a:solidFill>
                <a:latin typeface="Arial" panose="020B0604020202020204" pitchFamily="34" charset="0"/>
              </a:rPr>
              <a:t> vaccine, the two can be given together. However, as shingles is a year round programme, it should not be delayed so it can be given with the seasonal flu vaccine.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latin typeface="Arial" panose="020B0604020202020204" pitchFamily="34" charset="0"/>
              </a:rPr>
              <a:t>Shingrix</a:t>
            </a:r>
            <a:r>
              <a:rPr lang="en-GB" sz="1800" baseline="30000" dirty="0">
                <a:solidFill>
                  <a:srgbClr val="002060"/>
                </a:solidFill>
                <a:latin typeface="+mn-lt"/>
              </a:rPr>
              <a:t>®</a:t>
            </a:r>
            <a:r>
              <a:rPr lang="en-GB" sz="1800" b="0" i="0" u="none" strike="noStrike" baseline="0" dirty="0">
                <a:solidFill>
                  <a:srgbClr val="000000"/>
                </a:solidFill>
                <a:latin typeface="Arial" panose="020B0604020202020204" pitchFamily="34" charset="0"/>
              </a:rPr>
              <a:t> can also be given with t</a:t>
            </a:r>
            <a:r>
              <a:rPr lang="en-GB" sz="1200" b="0" i="0" u="none" strike="noStrike" baseline="0" dirty="0">
                <a:solidFill>
                  <a:srgbClr val="000000"/>
                </a:solidFill>
                <a:latin typeface="Arial" panose="020B0604020202020204" pitchFamily="34" charset="0"/>
              </a:rPr>
              <a:t>he </a:t>
            </a:r>
            <a:r>
              <a:rPr lang="en-GB" sz="1800" b="0" i="0" dirty="0">
                <a:solidFill>
                  <a:srgbClr val="161616"/>
                </a:solidFill>
                <a:effectLst/>
                <a:latin typeface="Montserrat" panose="00000500000000000000" pitchFamily="2" charset="0"/>
              </a:rPr>
              <a:t>23-valent pneumococcal polysaccharide vaccine, PPV23.</a:t>
            </a:r>
            <a:r>
              <a:rPr lang="en-GB" sz="1800" b="0" i="0" u="none" strike="noStrike" baseline="0" dirty="0">
                <a:solidFill>
                  <a:srgbClr val="000000"/>
                </a:solidFill>
                <a:effectLst/>
                <a:latin typeface="Arial" panose="020B0604020202020204" pitchFamily="34" charset="0"/>
              </a:rPr>
              <a:t> In </a:t>
            </a:r>
            <a:r>
              <a:rPr lang="en-GB" sz="1800" b="0" i="0" u="none" strike="noStrike" baseline="0" dirty="0">
                <a:solidFill>
                  <a:srgbClr val="000000"/>
                </a:solidFill>
                <a:latin typeface="Arial" panose="020B0604020202020204" pitchFamily="34" charset="0"/>
              </a:rPr>
              <a:t>studies, when adults aged 50 years and older received PPV23 with their first dose of Shingrix</a:t>
            </a:r>
            <a:r>
              <a:rPr lang="en-GB" sz="1800" baseline="30000" dirty="0">
                <a:solidFill>
                  <a:srgbClr val="002060"/>
                </a:solidFill>
                <a:latin typeface="+mn-lt"/>
              </a:rPr>
              <a:t>®</a:t>
            </a:r>
            <a:r>
              <a:rPr lang="en-GB" sz="1800" b="0" i="0" u="none" strike="noStrike" baseline="0" dirty="0">
                <a:solidFill>
                  <a:srgbClr val="000000"/>
                </a:solidFill>
                <a:latin typeface="Arial" panose="020B0604020202020204" pitchFamily="34" charset="0"/>
              </a:rPr>
              <a:t>, the immune response to both vaccines was unaffected but fever and shivering were more commonly reported.</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63</a:t>
            </a:fld>
            <a:endParaRPr lang="en-US" dirty="0"/>
          </a:p>
        </p:txBody>
      </p:sp>
    </p:spTree>
    <p:extLst>
      <p:ext uri="{BB962C8B-B14F-4D97-AF65-F5344CB8AC3E}">
        <p14:creationId xmlns:p14="http://schemas.microsoft.com/office/powerpoint/2010/main" val="3285472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None/>
            </a:pPr>
            <a:r>
              <a:rPr lang="en-GB" dirty="0"/>
              <a:t>Content</a:t>
            </a:r>
          </a:p>
          <a:p>
            <a:pPr>
              <a:buFont typeface="Wingdings" panose="05000000000000000000" pitchFamily="2" charset="2"/>
              <a:buChar char="Ø"/>
            </a:pPr>
            <a:r>
              <a:rPr lang="en-GB" sz="1200" dirty="0"/>
              <a:t>Shingles infection</a:t>
            </a:r>
          </a:p>
          <a:p>
            <a:pPr>
              <a:buFont typeface="Wingdings" panose="05000000000000000000" pitchFamily="2" charset="2"/>
              <a:buChar char="Ø"/>
            </a:pPr>
            <a:r>
              <a:rPr lang="en-GB" sz="1200" dirty="0"/>
              <a:t>Epidemiology </a:t>
            </a:r>
          </a:p>
          <a:p>
            <a:pPr>
              <a:buFont typeface="Wingdings" panose="05000000000000000000" pitchFamily="2" charset="2"/>
              <a:buChar char="Ø"/>
            </a:pPr>
            <a:r>
              <a:rPr lang="en-GB" sz="1200" dirty="0"/>
              <a:t>Shingles vaccine</a:t>
            </a:r>
          </a:p>
          <a:p>
            <a:pPr>
              <a:buFont typeface="Wingdings" panose="05000000000000000000" pitchFamily="2" charset="2"/>
              <a:buChar char="Ø"/>
            </a:pPr>
            <a:r>
              <a:rPr lang="en-GB" sz="1200" dirty="0"/>
              <a:t>National shingles vaccination programme</a:t>
            </a:r>
          </a:p>
          <a:p>
            <a:pPr>
              <a:buFont typeface="Wingdings" panose="05000000000000000000" pitchFamily="2" charset="2"/>
              <a:buChar char="Ø"/>
            </a:pPr>
            <a:r>
              <a:rPr lang="en-GB" sz="1200" dirty="0"/>
              <a:t>Resources</a:t>
            </a:r>
          </a:p>
          <a:p>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a:t>
            </a:fld>
            <a:endParaRPr lang="en-GB" dirty="0"/>
          </a:p>
        </p:txBody>
      </p:sp>
    </p:spTree>
    <p:extLst>
      <p:ext uri="{BB962C8B-B14F-4D97-AF65-F5344CB8AC3E}">
        <p14:creationId xmlns:p14="http://schemas.microsoft.com/office/powerpoint/2010/main" val="159854873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1000" b="0" i="0" u="none" strike="noStrike" kern="1200" cap="none" spc="0" normalizeH="0" baseline="0" noProof="0" dirty="0">
                <a:ln>
                  <a:noFill/>
                </a:ln>
                <a:solidFill>
                  <a:prstClr val="black"/>
                </a:solidFill>
                <a:effectLst/>
                <a:uLnTx/>
                <a:uFillTx/>
                <a:latin typeface="+mn-lt"/>
                <a:ea typeface="ヒラギノ角ゴ Pro W3" pitchFamily="84" charset="-128"/>
                <a:cs typeface="ヒラギノ角ゴ Pro W3" pitchFamily="84" charset="-128"/>
              </a:rPr>
              <a:t>Immunisation of individuals who are acutely unwell should be postponed until they have recovered fully. This is to avoid confusing the diagnosis of any acute illness by wrongly attributing any sign or symptoms to the adverse effects of the vaccine.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64</a:t>
            </a:fld>
            <a:endParaRPr lang="en-GB" dirty="0"/>
          </a:p>
        </p:txBody>
      </p:sp>
    </p:spTree>
    <p:extLst>
      <p:ext uri="{BB962C8B-B14F-4D97-AF65-F5344CB8AC3E}">
        <p14:creationId xmlns:p14="http://schemas.microsoft.com/office/powerpoint/2010/main" val="398681557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a:t>
            </a:r>
            <a:r>
              <a:rPr lang="en-GB" sz="1000" b="0" dirty="0"/>
              <a:t>Immunosuppressed individuals who develop a varicella rash following inadvertent vaccination should be urgently assessed by a hospital specialist and offered prompt treatment with high dose IV </a:t>
            </a:r>
            <a:r>
              <a:rPr lang="en-GB" sz="1000" b="0" dirty="0" err="1"/>
              <a:t>aciclovir</a:t>
            </a:r>
            <a:r>
              <a:rPr lang="en-GB" sz="1000" b="0" dirty="0"/>
              <a:t> given the risks and severity of disseminated zoster. </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Post-marketing experience with varicella vaccines suggests that transmission of vaccine virus may occur rarely between those vaccinated who develop a varicella-like rash and susceptible contacts, although there has been no evidence of transmission of vaccine virus between vaccinees and susceptible contacts in the pre-licensure clinical trials of Zostavax</a:t>
            </a:r>
            <a:r>
              <a:rPr lang="en-GB" sz="9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As a precautionary measure, any person who develops a vesicular rash after receiving Zostavax</a:t>
            </a:r>
            <a:r>
              <a:rPr lang="en-GB" sz="9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should ensure the rash area is kept covered when in contact with a susceptible (chickenpox naïve) person until the rash is dry and crusted. If the person who received the vaccine is themselves immunosuppressed, they should avoid contact with susceptible people until the rash is dry and crusted, due to the higher risk of virus shedding. Prophylactic </a:t>
            </a:r>
            <a:r>
              <a:rPr lang="en-GB" sz="1000" b="0" i="0" u="none" strike="noStrike" kern="1200" baseline="0" dirty="0" err="1">
                <a:solidFill>
                  <a:schemeClr val="tx1"/>
                </a:solidFill>
                <a:latin typeface="+mn-lt"/>
                <a:ea typeface="ヒラギノ角ゴ Pro W3" pitchFamily="84" charset="-128"/>
                <a:cs typeface="ヒラギノ角ゴ Pro W3" pitchFamily="84" charset="-128"/>
              </a:rPr>
              <a:t>aciclovir</a:t>
            </a:r>
            <a:r>
              <a:rPr lang="en-GB" sz="1000" b="0" i="0" u="none" strike="noStrike" kern="1200" baseline="0" dirty="0">
                <a:solidFill>
                  <a:schemeClr val="tx1"/>
                </a:solidFill>
                <a:latin typeface="+mn-lt"/>
                <a:ea typeface="ヒラギノ角ゴ Pro W3" pitchFamily="84" charset="-128"/>
                <a:cs typeface="ヒラギノ角ゴ Pro W3" pitchFamily="84" charset="-128"/>
              </a:rPr>
              <a:t> can be considered in vulnerable patients exposed to a varicella like rash in a recent vaccinee. </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1" i="0" u="none" strike="noStrike" kern="1200" baseline="0" dirty="0">
                <a:solidFill>
                  <a:schemeClr val="tx1"/>
                </a:solidFill>
                <a:latin typeface="+mn-lt"/>
                <a:ea typeface="ヒラギノ角ゴ Pro W3" pitchFamily="84" charset="-128"/>
                <a:cs typeface="ヒラギノ角ゴ Pro W3" pitchFamily="84" charset="-128"/>
              </a:rPr>
              <a:t>Testing of post-vaccination rashes </a:t>
            </a:r>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000" b="0" i="0" u="none" strike="noStrike" kern="1200" baseline="0" dirty="0">
                <a:solidFill>
                  <a:schemeClr val="tx1"/>
                </a:solidFill>
                <a:latin typeface="+mn-lt"/>
                <a:ea typeface="ヒラギノ角ゴ Pro W3" pitchFamily="84" charset="-128"/>
                <a:cs typeface="ヒラギノ角ゴ Pro W3" pitchFamily="84" charset="-128"/>
              </a:rPr>
              <a:t>In the event of a person developing a varicella (widespread) or shingles-like (dermatomal) rash post-Zostavax</a:t>
            </a:r>
            <a:r>
              <a:rPr lang="en-GB" sz="900" dirty="0">
                <a:solidFill>
                  <a:srgbClr val="002060"/>
                </a:solidFill>
                <a:latin typeface="+mn-lt"/>
              </a:rPr>
              <a:t>® or Shingrix</a:t>
            </a:r>
            <a:r>
              <a:rPr lang="en-GB" sz="1000" dirty="0">
                <a:solidFill>
                  <a:srgbClr val="002060"/>
                </a:solidFill>
                <a:latin typeface="+mn-lt"/>
              </a:rPr>
              <a:t>®</a:t>
            </a:r>
            <a:r>
              <a:rPr lang="en-GB" sz="1000" b="0" i="0" u="none" strike="noStrike" kern="1200" baseline="0" dirty="0">
                <a:solidFill>
                  <a:schemeClr val="tx1"/>
                </a:solidFill>
                <a:latin typeface="+mn-lt"/>
                <a:ea typeface="ヒラギノ角ゴ Pro W3" pitchFamily="84" charset="-128"/>
                <a:cs typeface="ヒラギノ角ゴ Pro W3" pitchFamily="84" charset="-128"/>
              </a:rPr>
              <a:t>, a vesicle fluid sample should also be sent for analysis to confirm the diagnosis and determine whether the rash is vaccine associated or wild type. This service is available at the Virus Reference Department (VRD) at UKHSA, Colindale.</a:t>
            </a:r>
          </a:p>
          <a:p>
            <a:endParaRPr lang="en-GB" sz="1000" b="0" i="0" u="none" strike="noStrike" kern="1200" baseline="0" dirty="0">
              <a:solidFill>
                <a:schemeClr val="tx1"/>
              </a:solidFill>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000" b="0" i="0" u="none" strike="noStrike" kern="1200" baseline="0" dirty="0">
                <a:solidFill>
                  <a:schemeClr val="tx1"/>
                </a:solidFill>
                <a:latin typeface="+mn-lt"/>
                <a:ea typeface="ヒラギノ角ゴ Pro W3" pitchFamily="84" charset="-128"/>
                <a:cs typeface="ヒラギノ角ゴ Pro W3" pitchFamily="84" charset="-128"/>
              </a:rPr>
              <a:t>Transmission of vaccine virus from varicella vaccine recipients without VZV-like rash has not been confirmed. Whilst there remains a theoretical risk, therefore, in those who develop a rash following zoster vaccination of transmitting the attenuated vaccine virus to a susceptible individual, this risk should be weighed against the reduced risk of developing natural shingles and the much higher risk of transmission from the circulating wild type VZV in the community. </a:t>
            </a:r>
          </a:p>
          <a:p>
            <a:endParaRPr lang="en-GB" sz="1000" dirty="0"/>
          </a:p>
          <a:p>
            <a:r>
              <a:rPr lang="en-GB" sz="1000" b="0" dirty="0"/>
              <a:t>Although transmission of the Zostavax</a:t>
            </a:r>
            <a:r>
              <a:rPr lang="en-GB" sz="1000" baseline="30000" dirty="0">
                <a:solidFill>
                  <a:srgbClr val="002060"/>
                </a:solidFill>
                <a:latin typeface="+mn-lt"/>
              </a:rPr>
              <a:t>®</a:t>
            </a:r>
            <a:r>
              <a:rPr lang="en-GB" sz="1000" b="0" dirty="0"/>
              <a:t> vaccine virus (Oka/Merck strain) has not been reported during clinical trials, any person developing a vesicular rash after receiving Zostavax</a:t>
            </a:r>
            <a:r>
              <a:rPr lang="en-GB" sz="1000" baseline="30000" dirty="0">
                <a:solidFill>
                  <a:srgbClr val="002060"/>
                </a:solidFill>
                <a:latin typeface="+mn-lt"/>
              </a:rPr>
              <a:t>®</a:t>
            </a:r>
            <a:r>
              <a:rPr lang="en-GB" sz="1000" b="0" dirty="0"/>
              <a:t> should be tested, as per guidance in the Green Book Chapter 28a: Shingles: https://www.gov.uk/government/publications/shingles-herpes-zoster-the-green-book-chapter-28a.</a:t>
            </a:r>
          </a:p>
          <a:p>
            <a:endParaRPr lang="en-GB" sz="1000" b="1" dirty="0"/>
          </a:p>
          <a:p>
            <a:r>
              <a:rPr lang="en-GB" sz="1000" b="0" dirty="0"/>
              <a:t>In addition to the precautionary measures outlined above, a vesicle fluid sample should also be sent for analysis to confirm the diagnosis and determine whether the rash is vaccine associated or wild type. This service is available at the UKHSA Virus Reference Department (VRD), Colindale. Please note sampling kits are not supplied by the VRD at UKHSA. Health professionals are requested to obtain vesicle swabs from their local hospital laboratories. Varicella zoster virus referral form and instructions on how to take a vesicle fluid sample are available from GOV.UK.</a:t>
            </a:r>
          </a:p>
          <a:p>
            <a:endParaRPr lang="en-GB" sz="1000" b="0" dirty="0"/>
          </a:p>
          <a:p>
            <a:r>
              <a:rPr lang="en-GB" sz="1000" b="0" dirty="0"/>
              <a:t>Contact tracing is not required if an immunocompetent person develops a localised vesicular rash following vaccination.</a:t>
            </a:r>
          </a:p>
          <a:p>
            <a:endParaRPr lang="en-GB" sz="1000" b="1" dirty="0"/>
          </a:p>
          <a:p>
            <a:endParaRPr lang="en-GB" sz="10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65</a:t>
            </a:fld>
            <a:endParaRPr lang="en-GB" dirty="0"/>
          </a:p>
        </p:txBody>
      </p:sp>
    </p:spTree>
    <p:extLst>
      <p:ext uri="{BB962C8B-B14F-4D97-AF65-F5344CB8AC3E}">
        <p14:creationId xmlns:p14="http://schemas.microsoft.com/office/powerpoint/2010/main" val="282244666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solidFill>
                  <a:srgbClr val="000000"/>
                </a:solidFill>
                <a:latin typeface="Arial" panose="020B0604020202020204" pitchFamily="34" charset="0"/>
              </a:rPr>
              <a:t>The risk and severity of shingles is considerably higher amongst severely immunosuppressed individuals</a:t>
            </a:r>
          </a:p>
          <a:p>
            <a:endParaRPr lang="en-GB" sz="1000" dirty="0">
              <a:solidFill>
                <a:srgbClr val="000000"/>
              </a:solidFill>
              <a:latin typeface="Arial" panose="020B0604020202020204" pitchFamily="34" charset="0"/>
            </a:endParaRPr>
          </a:p>
          <a:p>
            <a:r>
              <a:rPr lang="en-GB" sz="1000" dirty="0">
                <a:solidFill>
                  <a:srgbClr val="000000"/>
                </a:solidFill>
                <a:latin typeface="Arial" panose="020B0604020202020204" pitchFamily="34" charset="0"/>
              </a:rPr>
              <a:t>Individuals who have received a stem cell transplant have an increased risk of developing herpes zoster which may have severe and debilitating effects</a:t>
            </a:r>
          </a:p>
          <a:p>
            <a:endParaRPr lang="en-GB" sz="1000" dirty="0">
              <a:solidFill>
                <a:srgbClr val="000000"/>
              </a:solidFill>
              <a:latin typeface="Arial" panose="020B0604020202020204" pitchFamily="34" charset="0"/>
            </a:endParaRPr>
          </a:p>
          <a:p>
            <a:r>
              <a:rPr lang="en-GB" sz="1000" dirty="0">
                <a:solidFill>
                  <a:srgbClr val="000000"/>
                </a:solidFill>
                <a:latin typeface="Arial" panose="020B0604020202020204" pitchFamily="34" charset="0"/>
              </a:rPr>
              <a:t>Discussion should take place with the individual patient’s clinical consultant</a:t>
            </a:r>
            <a:endParaRPr lang="en-GB" sz="1000" dirty="0"/>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66</a:t>
            </a:fld>
            <a:endParaRPr lang="en-GB" dirty="0"/>
          </a:p>
        </p:txBody>
      </p:sp>
    </p:spTree>
    <p:extLst>
      <p:ext uri="{BB962C8B-B14F-4D97-AF65-F5344CB8AC3E}">
        <p14:creationId xmlns:p14="http://schemas.microsoft.com/office/powerpoint/2010/main" val="338629788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risk and severity of shingles is considerably higher amongst immunosuppressed individuals</a:t>
            </a:r>
          </a:p>
          <a:p>
            <a:endParaRPr lang="en-GB" dirty="0"/>
          </a:p>
          <a:p>
            <a:r>
              <a:rPr lang="en-GB" dirty="0"/>
              <a:t>Individuals who have received a stem cell transplant have an increased risk of developing herpes zoster which may have severe and debilitating effects</a:t>
            </a:r>
          </a:p>
          <a:p>
            <a:endParaRPr lang="en-GB" dirty="0"/>
          </a:p>
          <a:p>
            <a:r>
              <a:rPr lang="en-GB" dirty="0"/>
              <a:t>Discussion should take place with the individual patient’s clinical consultant</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67</a:t>
            </a:fld>
            <a:endParaRPr lang="en-GB" dirty="0"/>
          </a:p>
        </p:txBody>
      </p:sp>
    </p:spTree>
    <p:extLst>
      <p:ext uri="{BB962C8B-B14F-4D97-AF65-F5344CB8AC3E}">
        <p14:creationId xmlns:p14="http://schemas.microsoft.com/office/powerpoint/2010/main" val="378781952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68</a:t>
            </a:fld>
            <a:endParaRPr lang="en-GB" dirty="0"/>
          </a:p>
        </p:txBody>
      </p:sp>
    </p:spTree>
    <p:extLst>
      <p:ext uri="{BB962C8B-B14F-4D97-AF65-F5344CB8AC3E}">
        <p14:creationId xmlns:p14="http://schemas.microsoft.com/office/powerpoint/2010/main" val="107002323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000" b="0" i="0" u="none" strike="noStrike" kern="1200" cap="none" spc="0" normalizeH="0" baseline="0" noProof="0" dirty="0">
                <a:ln>
                  <a:noFill/>
                </a:ln>
                <a:solidFill>
                  <a:prstClr val="black"/>
                </a:solidFill>
                <a:effectLst/>
                <a:uLnTx/>
                <a:uFillTx/>
                <a:latin typeface="Calibri" pitchFamily="34" charset="0"/>
                <a:ea typeface="ヒラギノ角ゴ Pro W3" pitchFamily="84" charset="-128"/>
                <a:cs typeface="ヒラギノ角ゴ Pro W3" pitchFamily="84" charset="-128"/>
              </a:rPr>
              <a:t>Healthcare professionals and patients are encouraged to report suspected adverse reactions to the Medicines and Healthcare products Regulatory Agency (MHRA) using the yellow card reporting scheme.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000" b="0" i="0" u="none" strike="noStrike" kern="1200" cap="none" spc="0" normalizeH="0" baseline="0" noProof="0" dirty="0">
              <a:ln>
                <a:noFill/>
              </a:ln>
              <a:solidFill>
                <a:prstClr val="black"/>
              </a:solidFill>
              <a:effectLst/>
              <a:uLnTx/>
              <a:uFillTx/>
              <a:latin typeface="Calibri" pitchFamily="34" charset="0"/>
              <a:ea typeface="ヒラギノ角ゴ Pro W3" pitchFamily="84" charset="-128"/>
              <a:cs typeface="ヒラギノ角ゴ Pro W3" pitchFamily="84" charset="-128"/>
            </a:endParaRPr>
          </a:p>
          <a:p>
            <a:pPr defTabSz="966338" eaLnBrk="0" fontAlgn="base" hangingPunct="0">
              <a:spcBef>
                <a:spcPct val="30000"/>
              </a:spcBef>
              <a:spcAft>
                <a:spcPct val="0"/>
              </a:spcAft>
              <a:defRPr/>
            </a:pPr>
            <a:r>
              <a:rPr lang="en-GB" sz="1000" dirty="0">
                <a:hlinkClick r:id="rId3"/>
              </a:rPr>
              <a:t>Yellow Card | Making medicines and medical devices safer (mhra.gov.uk)</a:t>
            </a:r>
            <a:endParaRPr lang="en-GB" sz="1000" dirty="0">
              <a:solidFill>
                <a:prstClr val="black"/>
              </a:solidFill>
              <a:latin typeface="Calibri" pitchFamily="34" charset="0"/>
              <a:ea typeface="ヒラギノ角ゴ Pro W3" pitchFamily="84" charset="-128"/>
              <a:cs typeface="ヒラギノ角ゴ Pro W3" pitchFamily="84" charset="-128"/>
            </a:endParaRPr>
          </a:p>
          <a:p>
            <a:pPr defTabSz="966338" eaLnBrk="0" fontAlgn="base" hangingPunct="0">
              <a:spcBef>
                <a:spcPct val="30000"/>
              </a:spcBef>
              <a:spcAft>
                <a:spcPct val="0"/>
              </a:spcAft>
              <a:defRPr/>
            </a:pPr>
            <a:r>
              <a:rPr lang="en-GB" sz="1050" dirty="0">
                <a:solidFill>
                  <a:prstClr val="black"/>
                </a:solidFill>
                <a:latin typeface="Calibri" pitchFamily="34" charset="0"/>
                <a:ea typeface="ヒラギノ角ゴ Pro W3" pitchFamily="84" charset="-128"/>
                <a:cs typeface="ヒラギノ角ゴ Pro W3" pitchFamily="84" charset="-128"/>
                <a:hlinkClick r:id="rId3"/>
              </a:rPr>
              <a:t>https://yellowcard.mhra.gov.uk/</a:t>
            </a:r>
            <a:endParaRPr lang="en-GB" sz="1050" dirty="0">
              <a:solidFill>
                <a:prstClr val="black"/>
              </a:solidFill>
              <a:latin typeface="Calibri" pitchFamily="34" charset="0"/>
              <a:ea typeface="ヒラギノ角ゴ Pro W3" pitchFamily="84" charset="-128"/>
              <a:cs typeface="ヒラギノ角ゴ Pro W3" pitchFamily="84" charset="-128"/>
            </a:endParaRPr>
          </a:p>
          <a:p>
            <a:pPr defTabSz="966338" eaLnBrk="0" fontAlgn="base" hangingPunct="0">
              <a:spcBef>
                <a:spcPct val="30000"/>
              </a:spcBef>
              <a:spcAft>
                <a:spcPct val="0"/>
              </a:spcAft>
              <a:defRPr/>
            </a:pPr>
            <a:endParaRPr lang="en-GB" sz="1050" dirty="0">
              <a:solidFill>
                <a:prstClr val="black"/>
              </a:solidFill>
              <a:latin typeface="Calibri" pitchFamily="34" charset="0"/>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000" b="0" i="0" u="none" strike="noStrike" kern="1200" cap="none" spc="0" normalizeH="0" baseline="0" noProof="0" dirty="0">
              <a:ln>
                <a:noFill/>
              </a:ln>
              <a:solidFill>
                <a:prstClr val="black"/>
              </a:solidFill>
              <a:effectLst/>
              <a:uLnTx/>
              <a:uFillTx/>
              <a:latin typeface="Calibri" pitchFamily="34" charset="0"/>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69</a:t>
            </a:fld>
            <a:endParaRPr lang="en-GB" dirty="0"/>
          </a:p>
        </p:txBody>
      </p:sp>
    </p:spTree>
    <p:extLst>
      <p:ext uri="{BB962C8B-B14F-4D97-AF65-F5344CB8AC3E}">
        <p14:creationId xmlns:p14="http://schemas.microsoft.com/office/powerpoint/2010/main" val="240838435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0" i="0" u="sng" dirty="0">
                <a:solidFill>
                  <a:schemeClr val="tx1"/>
                </a:solidFill>
                <a:effectLst/>
                <a:latin typeface="Helvetica Neue"/>
                <a:hlinkClick r:id="rId3">
                  <a:extLst>
                    <a:ext uri="{A12FA001-AC4F-418D-AE19-62706E023703}">
                      <ahyp:hlinkClr xmlns:ahyp="http://schemas.microsoft.com/office/drawing/2018/hyperlinkcolor" val="tx"/>
                    </a:ext>
                  </a:extLst>
                </a:hlinkClick>
              </a:rPr>
              <a:t>NICE </a:t>
            </a:r>
            <a:r>
              <a:rPr lang="en-GB" sz="4000" b="0" i="0" u="sng" dirty="0">
                <a:solidFill>
                  <a:schemeClr val="tx1"/>
                </a:solidFill>
                <a:effectLst/>
                <a:latin typeface="Lora" pitchFamily="2" charset="0"/>
              </a:rPr>
              <a:t>Vaccine uptake in the general population [NG218] guideline:  https://www.nice.org.uk/guidance/ng218 </a:t>
            </a:r>
            <a:endParaRPr lang="en-GB" sz="2800" b="0" i="0" u="sng" dirty="0">
              <a:solidFill>
                <a:srgbClr val="0563C1"/>
              </a:solidFill>
              <a:effectLst/>
              <a:latin typeface="Helvetica Neue"/>
              <a:hlinkClick r:id="rId3">
                <a:extLst>
                  <a:ext uri="{A12FA001-AC4F-418D-AE19-62706E023703}">
                    <ahyp:hlinkClr xmlns:ahyp="http://schemas.microsoft.com/office/drawing/2018/hyperlinkcolor" val="tx"/>
                  </a:ext>
                </a:extLst>
              </a:hlinkClick>
            </a:endParaRPr>
          </a:p>
          <a:p>
            <a:pPr marL="514350" indent="-514350">
              <a:buAutoNum type="arabicPeriod"/>
            </a:pPr>
            <a:endParaRPr lang="en-GB" sz="2800" b="0" i="0" u="sng" dirty="0">
              <a:solidFill>
                <a:srgbClr val="0563C1"/>
              </a:solidFill>
              <a:effectLst/>
              <a:latin typeface="Helvetica Neue"/>
              <a:hlinkClick r:id="rId3">
                <a:extLst>
                  <a:ext uri="{A12FA001-AC4F-418D-AE19-62706E023703}">
                    <ahyp:hlinkClr xmlns:ahyp="http://schemas.microsoft.com/office/drawing/2018/hyperlinkcolor" val="tx"/>
                  </a:ext>
                </a:extLst>
              </a:hlinkClick>
            </a:endParaRPr>
          </a:p>
          <a:p>
            <a:pPr marL="0" indent="0">
              <a:buNone/>
            </a:pPr>
            <a:r>
              <a:rPr lang="en-GB" sz="2800" b="0" i="0" u="sng" dirty="0">
                <a:solidFill>
                  <a:schemeClr val="accent6"/>
                </a:solidFill>
                <a:effectLst/>
                <a:latin typeface="Helvetica Neue"/>
                <a:hlinkClick r:id="rId3">
                  <a:extLst>
                    <a:ext uri="{A12FA001-AC4F-418D-AE19-62706E023703}">
                      <ahyp:hlinkClr xmlns:ahyp="http://schemas.microsoft.com/office/drawing/2018/hyperlinkcolor" val="tx"/>
                    </a:ext>
                  </a:extLst>
                </a:hlinkClick>
              </a:rPr>
              <a:t>1.</a:t>
            </a:r>
            <a:r>
              <a:rPr lang="en-GB" sz="2800" b="0" i="0" u="sng" dirty="0">
                <a:solidFill>
                  <a:srgbClr val="0563C1"/>
                </a:solidFill>
                <a:effectLst/>
                <a:latin typeface="Helvetica Neue"/>
                <a:hlinkClick r:id="rId3">
                  <a:extLst>
                    <a:ext uri="{A12FA001-AC4F-418D-AE19-62706E023703}">
                      <ahyp:hlinkClr xmlns:ahyp="http://schemas.microsoft.com/office/drawing/2018/hyperlinkcolor" val="tx"/>
                    </a:ext>
                  </a:extLst>
                </a:hlinkClick>
              </a:rPr>
              <a:t> Cochrane Database </a:t>
            </a:r>
            <a:r>
              <a:rPr lang="en-GB" sz="2800" b="0" i="0" u="sng" dirty="0" err="1">
                <a:solidFill>
                  <a:srgbClr val="0563C1"/>
                </a:solidFill>
                <a:effectLst/>
                <a:latin typeface="Helvetica Neue"/>
                <a:hlinkClick r:id="rId3">
                  <a:extLst>
                    <a:ext uri="{A12FA001-AC4F-418D-AE19-62706E023703}">
                      <ahyp:hlinkClr xmlns:ahyp="http://schemas.microsoft.com/office/drawing/2018/hyperlinkcolor" val="tx"/>
                    </a:ext>
                  </a:extLst>
                </a:hlinkClick>
              </a:rPr>
              <a:t>Syst</a:t>
            </a:r>
            <a:r>
              <a:rPr lang="en-GB" sz="2800" b="0" i="0" u="sng" dirty="0">
                <a:solidFill>
                  <a:srgbClr val="0563C1"/>
                </a:solidFill>
                <a:effectLst/>
                <a:latin typeface="Helvetica Neue"/>
                <a:hlinkClick r:id="rId3">
                  <a:extLst>
                    <a:ext uri="{A12FA001-AC4F-418D-AE19-62706E023703}">
                      <ahyp:hlinkClr xmlns:ahyp="http://schemas.microsoft.com/office/drawing/2018/hyperlinkcolor" val="tx"/>
                    </a:ext>
                  </a:extLst>
                </a:hlinkClick>
              </a:rPr>
              <a:t> Rev.</a:t>
            </a:r>
            <a:r>
              <a:rPr lang="en-GB" sz="2800" b="0" i="0" dirty="0">
                <a:solidFill>
                  <a:srgbClr val="212121"/>
                </a:solidFill>
                <a:effectLst/>
                <a:latin typeface="Helvetica Neue"/>
              </a:rPr>
              <a:t> 2018: </a:t>
            </a:r>
            <a:r>
              <a:rPr lang="en-GB" sz="1800" b="0" i="0" dirty="0">
                <a:solidFill>
                  <a:srgbClr val="000000"/>
                </a:solidFill>
                <a:effectLst/>
                <a:latin typeface="Cambria" panose="02040503050406030204" pitchFamily="18" charset="0"/>
              </a:rPr>
              <a:t>Patient reminder and recall interventions to improve immunization rates: </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https://www.ncbi.nlm.nih.gov/pmc/articles/PMC6491344/</a:t>
            </a:r>
            <a:endPar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FontTx/>
              <a:buNone/>
            </a:pPr>
            <a:r>
              <a:rPr lang="en-GB" sz="1800" strike="noStrike" dirty="0">
                <a:effectLst/>
                <a:latin typeface="Calibri" panose="020F0502020204030204" pitchFamily="34" charset="0"/>
                <a:ea typeface="Times New Roman" panose="02020603050405020304" pitchFamily="18" charset="0"/>
              </a:rPr>
              <a:t>2. WHC/2023/24 </a:t>
            </a:r>
            <a:r>
              <a:rPr lang="en-GB" sz="2800" dirty="0">
                <a:hlinkClick r:id="rId4"/>
              </a:rPr>
              <a:t>https://www.gov.wales/changes-shingles-vaccinations-september-2023-whc2023024</a:t>
            </a:r>
            <a:r>
              <a:rPr lang="en-GB" sz="2800" dirty="0"/>
              <a:t> </a:t>
            </a:r>
            <a:endParaRPr lang="en-GB" sz="1800" dirty="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71</a:t>
            </a:fld>
            <a:endParaRPr lang="en-GB" dirty="0"/>
          </a:p>
        </p:txBody>
      </p:sp>
    </p:spTree>
    <p:extLst>
      <p:ext uri="{BB962C8B-B14F-4D97-AF65-F5344CB8AC3E}">
        <p14:creationId xmlns:p14="http://schemas.microsoft.com/office/powerpoint/2010/main" val="357380476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74</a:t>
            </a:fld>
            <a:endParaRPr lang="en-GB" dirty="0"/>
          </a:p>
        </p:txBody>
      </p:sp>
    </p:spTree>
    <p:extLst>
      <p:ext uri="{BB962C8B-B14F-4D97-AF65-F5344CB8AC3E}">
        <p14:creationId xmlns:p14="http://schemas.microsoft.com/office/powerpoint/2010/main" val="17226590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76</a:t>
            </a:fld>
            <a:endParaRPr lang="en-GB" dirty="0"/>
          </a:p>
        </p:txBody>
      </p:sp>
    </p:spTree>
    <p:extLst>
      <p:ext uri="{BB962C8B-B14F-4D97-AF65-F5344CB8AC3E}">
        <p14:creationId xmlns:p14="http://schemas.microsoft.com/office/powerpoint/2010/main" val="261970171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77</a:t>
            </a:fld>
            <a:endParaRPr lang="en-GB" dirty="0"/>
          </a:p>
        </p:txBody>
      </p:sp>
    </p:spTree>
    <p:extLst>
      <p:ext uri="{BB962C8B-B14F-4D97-AF65-F5344CB8AC3E}">
        <p14:creationId xmlns:p14="http://schemas.microsoft.com/office/powerpoint/2010/main" val="3422578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0" i="0" u="none" strike="noStrike" kern="1200" baseline="0" dirty="0">
                <a:solidFill>
                  <a:schemeClr val="tx1"/>
                </a:solidFill>
                <a:latin typeface="+mn-lt"/>
                <a:ea typeface="ヒラギノ角ゴ Pro W3" pitchFamily="84" charset="-128"/>
                <a:cs typeface="ヒラギノ角ゴ Pro W3" pitchFamily="84" charset="-128"/>
              </a:rPr>
              <a:t>Shingles (herpes zoster) is caused by the reactivation of a latent varicella zoster virus (VZV) infection, generally decades after the primary infection</a:t>
            </a:r>
          </a:p>
          <a:p>
            <a:pPr marL="171450" indent="-171450">
              <a:buFont typeface="Arial" panose="020B0604020202020204" pitchFamily="34" charset="0"/>
              <a:buChar char="•"/>
            </a:pP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pPr marL="171450" indent="-171450">
              <a:buFont typeface="Arial" panose="020B0604020202020204" pitchFamily="34" charset="0"/>
              <a:buChar char="•"/>
            </a:pPr>
            <a:r>
              <a:rPr lang="en-GB" sz="1200" b="0" i="0" u="none" strike="noStrike" kern="1200" baseline="0" dirty="0">
                <a:solidFill>
                  <a:schemeClr val="tx1"/>
                </a:solidFill>
                <a:latin typeface="+mn-lt"/>
                <a:ea typeface="ヒラギノ角ゴ Pro W3" pitchFamily="84" charset="-128"/>
                <a:cs typeface="ヒラギノ角ゴ Pro W3" pitchFamily="84" charset="-128"/>
              </a:rPr>
              <a:t>Following primary VZV infection, the virus enters the sensory nerves and travels along the nerve to the sensory dorsal root ganglia and establishes a permanent latent infection</a:t>
            </a:r>
          </a:p>
          <a:p>
            <a:pPr marL="171450" indent="-171450">
              <a:buFont typeface="Arial" panose="020B0604020202020204" pitchFamily="34" charset="0"/>
              <a:buChar char="•"/>
            </a:pPr>
            <a:endParaRPr kumimoji="0" lang="en-GB" sz="1200" b="0" i="0" u="none" strike="noStrike" kern="1200" cap="none" spc="0" normalizeH="0" baseline="0" noProof="0" dirty="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Increasing incidence of shingles infection among older age groups is thought to be associated with a decline in cell mediated immunity to varicella zoster virus (</a:t>
            </a:r>
            <a:r>
              <a:rPr kumimoji="0" lang="en-GB" sz="1200" b="0" i="0" u="none" strike="noStrike" kern="1200" cap="none" spc="0" normalizeH="0" baseline="0" noProof="0" dirty="0" err="1">
                <a:ln>
                  <a:noFill/>
                </a:ln>
                <a:solidFill>
                  <a:prstClr val="black"/>
                </a:solidFill>
                <a:effectLst/>
                <a:uLnTx/>
                <a:uFillTx/>
                <a:latin typeface="+mn-lt"/>
                <a:ea typeface="+mn-ea"/>
                <a:cs typeface="+mn-cs"/>
              </a:rPr>
              <a:t>i</a:t>
            </a:r>
            <a:r>
              <a:rPr kumimoji="0" lang="en-GB" sz="1200" b="0" i="0" u="none" strike="noStrike" kern="1200" cap="none" spc="0" normalizeH="0" baseline="0" noProof="0" dirty="0">
                <a:ln>
                  <a:noFill/>
                </a:ln>
                <a:solidFill>
                  <a:prstClr val="black"/>
                </a:solidFill>
                <a:effectLst/>
                <a:uLnTx/>
                <a:uFillTx/>
                <a:latin typeface="+mn-lt"/>
                <a:ea typeface="+mn-ea"/>
                <a:cs typeface="+mn-cs"/>
              </a:rPr>
              <a:t>)</a:t>
            </a:r>
            <a:endParaRPr kumimoji="0" lang="en-GB" sz="1200" b="0" i="0" u="none" strike="noStrike" kern="1200" cap="none" spc="0" normalizeH="0" baseline="3000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Although rare, it is possible to have shingles more than once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Shingles is not caused by the same virus that causes genital herpes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t>
            </a:r>
            <a:r>
              <a:rPr lang="en-GB" dirty="0" err="1"/>
              <a:t>i</a:t>
            </a:r>
            <a:r>
              <a:rPr lang="en-GB" dirty="0"/>
              <a:t>)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Green Book Chapter 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Immunity and how vaccines work: the green book, chapter 1 - GOV.UK (www.gov.uk)</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8</a:t>
            </a:fld>
            <a:endParaRPr lang="en-GB" dirty="0"/>
          </a:p>
        </p:txBody>
      </p:sp>
    </p:spTree>
    <p:extLst>
      <p:ext uri="{BB962C8B-B14F-4D97-AF65-F5344CB8AC3E}">
        <p14:creationId xmlns:p14="http://schemas.microsoft.com/office/powerpoint/2010/main" val="41511664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78</a:t>
            </a:fld>
            <a:endParaRPr lang="en-GB" dirty="0"/>
          </a:p>
        </p:txBody>
      </p:sp>
    </p:spTree>
    <p:extLst>
      <p:ext uri="{BB962C8B-B14F-4D97-AF65-F5344CB8AC3E}">
        <p14:creationId xmlns:p14="http://schemas.microsoft.com/office/powerpoint/2010/main" val="429144340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endParaRPr lang="en-GB" dirty="0"/>
          </a:p>
        </p:txBody>
      </p:sp>
      <p:sp>
        <p:nvSpPr>
          <p:cNvPr id="5" name="Slide Number Placeholder 4"/>
          <p:cNvSpPr>
            <a:spLocks noGrp="1"/>
          </p:cNvSpPr>
          <p:nvPr>
            <p:ph type="sldNum" sz="quarter" idx="5"/>
          </p:nvPr>
        </p:nvSpPr>
        <p:spPr/>
        <p:txBody>
          <a:bodyPr/>
          <a:lstStyle/>
          <a:p>
            <a:fld id="{50E9AB69-1183-4A53-8418-DBE90C92BBE7}" type="slidenum">
              <a:rPr lang="en-GB" smtClean="0"/>
              <a:t>79</a:t>
            </a:fld>
            <a:endParaRPr lang="en-GB" dirty="0"/>
          </a:p>
        </p:txBody>
      </p:sp>
    </p:spTree>
    <p:extLst>
      <p:ext uri="{BB962C8B-B14F-4D97-AF65-F5344CB8AC3E}">
        <p14:creationId xmlns:p14="http://schemas.microsoft.com/office/powerpoint/2010/main" val="418881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Diagnosis | Diagnosis | Shingles | CKS | NICE</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4"/>
              </a:rPr>
              <a:t>Shingles (herpes zoster): the green book, chapter 28a - GOV.UK (www.gov.uk)</a:t>
            </a:r>
            <a:endParaRPr lang="en-GB" sz="1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Images of shingles available NHS site: </a:t>
            </a:r>
            <a:r>
              <a:rPr lang="en-GB" sz="12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5"/>
              </a:rPr>
              <a:t>www.nhs.uk/conditions/shingles/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9</a:t>
            </a:fld>
            <a:endParaRPr lang="en-GB" dirty="0"/>
          </a:p>
        </p:txBody>
      </p:sp>
    </p:spTree>
    <p:extLst>
      <p:ext uri="{BB962C8B-B14F-4D97-AF65-F5344CB8AC3E}">
        <p14:creationId xmlns:p14="http://schemas.microsoft.com/office/powerpoint/2010/main" val="1611450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Shingles (herpes zoster): the green book, chapter 28a - GOV.UK (www.gov.uk)</a:t>
            </a:r>
            <a:r>
              <a:rPr lang="en-GB"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defTabSz="966338">
              <a:defRPr/>
            </a:pPr>
            <a:r>
              <a:rPr lang="en-GB" sz="1200" dirty="0">
                <a:solidFill>
                  <a:prstClr val="black"/>
                </a:solidFill>
              </a:rPr>
              <a:t>Shingles can affect any part of the body, although most commonly affected areas include face (including eyes) chest and abdomen. </a:t>
            </a:r>
          </a:p>
          <a:p>
            <a:pPr defTabSz="966338">
              <a:defRPr/>
            </a:pPr>
            <a:r>
              <a:rPr lang="en-GB" sz="1200" dirty="0">
                <a:solidFill>
                  <a:prstClr val="black"/>
                </a:solidFill>
              </a:rPr>
              <a:t>Individuals may also experience pain in the arms and legs and may feel exhausted. </a:t>
            </a:r>
          </a:p>
          <a:p>
            <a:pPr defTabSz="966338">
              <a:defRPr/>
            </a:pPr>
            <a:endParaRPr lang="en-GB" sz="1200" dirty="0">
              <a:solidFill>
                <a:prstClr val="black"/>
              </a:solidFill>
            </a:endParaRPr>
          </a:p>
          <a:p>
            <a:pPr defTabSz="966338">
              <a:defRPr/>
            </a:pPr>
            <a:r>
              <a:rPr lang="en-GB" sz="1200" dirty="0">
                <a:solidFill>
                  <a:prstClr val="black"/>
                </a:solidFill>
              </a:rPr>
              <a:t>A dermatome can be defined as an area of skin that is supplied by a single nerve. Shingles can affect one or more isolated dermatomes.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10</a:t>
            </a:fld>
            <a:endParaRPr lang="en-GB" dirty="0"/>
          </a:p>
        </p:txBody>
      </p:sp>
    </p:spTree>
    <p:extLst>
      <p:ext uri="{BB962C8B-B14F-4D97-AF65-F5344CB8AC3E}">
        <p14:creationId xmlns:p14="http://schemas.microsoft.com/office/powerpoint/2010/main" val="31909695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dirty="0"/>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dirty="0"/>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pPr>
              <a:defRPr/>
            </a:pPr>
            <a:r>
              <a:rPr lang="en-GB" dirty="0"/>
              <a:t>3</a:t>
            </a:r>
            <a:endParaRPr lang="en-US" dirty="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dirty="0"/>
          </a:p>
        </p:txBody>
      </p:sp>
    </p:spTree>
    <p:extLst>
      <p:ext uri="{BB962C8B-B14F-4D97-AF65-F5344CB8AC3E}">
        <p14:creationId xmlns:p14="http://schemas.microsoft.com/office/powerpoint/2010/main" val="3811982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Text Placeholder 10"/>
          <p:cNvSpPr>
            <a:spLocks noGrp="1"/>
          </p:cNvSpPr>
          <p:nvPr>
            <p:ph type="body" sz="quarter" idx="10" hasCustomPrompt="1"/>
          </p:nvPr>
        </p:nvSpPr>
        <p:spPr>
          <a:xfrm>
            <a:off x="742952" y="3751264"/>
            <a:ext cx="7040564"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6"/>
            <a:ext cx="5908676"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1" y="1636470"/>
            <a:ext cx="7264228" cy="1361533"/>
          </a:xfrm>
          <a:prstGeom prst="rect">
            <a:avLst/>
          </a:prstGeom>
        </p:spPr>
      </p:pic>
    </p:spTree>
    <p:extLst>
      <p:ext uri="{BB962C8B-B14F-4D97-AF65-F5344CB8AC3E}">
        <p14:creationId xmlns:p14="http://schemas.microsoft.com/office/powerpoint/2010/main" val="1506717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2"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2"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1" y="6356351"/>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1" y="6356351"/>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9842597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83495412"/>
      </p:ext>
    </p:extLst>
  </p:cSld>
  <p:clrMap bg1="lt1" tx1="dk1" bg2="lt2" tx2="dk2" accent1="accent1" accent2="accent2" accent3="accent3" accent4="accent4" accent5="accent5" accent6="accent6" hlink="hlink" folHlink="folHlink"/>
  <p:sldLayoutIdLst>
    <p:sldLayoutId id="2147483652" r:id="rId1"/>
    <p:sldLayoutId id="2147483653" r:id="rId2"/>
  </p:sldLayoutIdLst>
  <p:hf hdr="0" dt="0"/>
  <p:txStyles>
    <p:titleStyle>
      <a:lvl1pPr algn="l" defTabSz="91441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8" indent="-228603" algn="l" defTabSz="91441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4" indent="-228603" algn="l" defTabSz="91441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0"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26"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32"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37"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43"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48"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056198/Green_Book_Chapter_34_v3_0.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1012943/Green_book_of_immunisation_28a_Shingles.pdf"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resources-for-health-and-social-care-professionals/shingles-information-for-health-professionals/" TargetMode="External"/><Relationship Id="rId4" Type="http://schemas.openxmlformats.org/officeDocument/2006/relationships/hyperlink" Target="https://www.gov.uk/government/publications/shingles-vaccination-guidance-for-healthcare-professionals"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phw-tableau.cymru.nhs.uk/#/views/GP_Shingles/GPShingles?:iid=1"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public.tableau.com/app/profile/public.health.wales.vpd.and.respiratory.surveillance.group/viz/NationalandHBlevelShinglesdashboard-ENGLISH/DBShinglesuptake-ENGLISH"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nhswales365.sharepoint.com/sites/PHW_VPDPComms/SitePages/Surveillance.asp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hyperlink" Target="https://bmjopen.bmj.com/content/bmjopen/10/7/e037458.full.pd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gov.uk/government/publications/shingles-herpes-zoster-the-green-book-chapter-28a"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gov.uk/government/publications/shingles-herpes-zoster-the-green-book-chapter-28a"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gov.wales/sites/default/files/publications/2019-05/changes-to-the-shingles-immunisation-programme-from-1-april-2019.pdf"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hyperlink" Target="https://www.gov.wales/changes-shingles-vaccinations-september-2023-whc2023024" TargetMode="External"/><Relationship Id="rId4" Type="http://schemas.openxmlformats.org/officeDocument/2006/relationships/hyperlink" Target="https://gov.wales/sites/default/files/publications/2021-09/introduction-of-shingrix-for-immunocompromised-individuals-from-september-2021.pdf"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uk/government/publications/shingles-vaccination-guidance-for-healthcare-professionals" TargetMode="External"/><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5" Type="http://schemas.openxmlformats.org/officeDocument/2006/relationships/hyperlink" Target="https://phw.nhs.wales/topics/immunisation-and-vaccines/vaccine-resources-for-health-and-social-care-professionals/patient-group-directions-pgds-and-protocols-landing-page/" TargetMode="External"/><Relationship Id="rId4" Type="http://schemas.openxmlformats.org/officeDocument/2006/relationships/hyperlink" Target="https://www.rcn.org.uk/professional-development/publications/pdf-006943"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s://assets.publishing.service.gov.uk/government/uploads/system/uploads/attachment_data/file/1012943/Green_book_of_immunisation_28a_Shingles.pdf"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medicines.org.uk/emc/product/6101#USEHANDLING"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https://www.medicines.org.uk/emc/"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www.gov.uk/government/publications/immunisation-schedule-the-green-book-chapter-11"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s://www.gov.uk/government/publications/shingles-vaccine-zostavax-patient-group-direction-pgd-template"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www.gov.uk/government/publications/immunisation-schedule-the-green-book-chapter-11"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hyperlink" Target="https://www.gov.uk/government/collections/immunisation-against-infectious-disease-the-green-book" TargetMode="External"/><Relationship Id="rId4" Type="http://schemas.openxmlformats.org/officeDocument/2006/relationships/hyperlink" Target="https://www.gov.uk/government/publications/shingles-herpes-zoster-the-green-book-chapter-28a"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hyperlink" Target="https://www.gov.uk/government/publications/shingles-vaccination-guidance-for-healthcare-professional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collections/shingles-vaccination-programm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publichealthscotland.scot/publications/screening-tool-for-contraindications-for-shingles-vaccine/screening-tool-for-contraindications-for-shingles-vaccine-version-15/" TargetMode="External"/></Relationships>
</file>

<file path=ppt/slides/_rels/slide50.xml.rels><?xml version="1.0" encoding="UTF-8" standalone="yes"?>
<Relationships xmlns="http://schemas.openxmlformats.org/package/2006/relationships"><Relationship Id="rId2" Type="http://schemas.openxmlformats.org/officeDocument/2006/relationships/hyperlink" Target="https://www.gov.uk/government/publications/varicella-zoster-virus-referral-form"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academic.oup.com/cid/article/73/6/941/6134290?searchresult=1"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hyperlink" Target="https://pubmed.ncbi.nlm.nih.gov/31399377/" TargetMode="External"/><Relationship Id="rId4" Type="http://schemas.openxmlformats.org/officeDocument/2006/relationships/hyperlink" Target="https://pubmed.ncbi.nlm.nih.gov/25916341/"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hyperlink" Target="https://www.gov.uk/government/publications/shingles-vaccine-shingrix-patient-group-direction-pgd-template"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hyperlink" Target="https://www.gov.uk/government/collections/immunisation-against-infectious-disease-the-green-book" TargetMode="External"/><Relationship Id="rId4" Type="http://schemas.openxmlformats.org/officeDocument/2006/relationships/hyperlink" Target="https://www.gov.uk/government/publications/covid-19-the-green-book-chapter-14a"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hyperlink" Target="https://www.gov.uk/government/publications/shingles-vaccination-guidance-for-healthcare-professionals" TargetMode="Externa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hyperlink" Target="https://www.gov.uk/government/publications/vaccine-safety-and-adverse-events-following-immunisation-the-green-book-chapter-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hyperlink" Target="https://phw.nhs.wales/services-and-teams/health-information-resources/#!/Imiwneiddio-Immunisation/c/38145364" TargetMode="External"/><Relationship Id="rId3" Type="http://schemas.openxmlformats.org/officeDocument/2006/relationships/hyperlink" Target="https://www.gov.wales/sites/default/files/publications/2022-10/national-immunisation-framework-for-wales.pdf" TargetMode="External"/><Relationship Id="rId7" Type="http://schemas.openxmlformats.org/officeDocument/2006/relationships/hyperlink" Target="https://www.gov.wales/changes-shingles-vaccinations-september-2023-whc2023024"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hyperlink" Target="https://www.nice.org.uk/guidance/ng218" TargetMode="External"/><Relationship Id="rId5" Type="http://schemas.openxmlformats.org/officeDocument/2006/relationships/hyperlink" Target="https://www.gov.wales/healthier-wales-long-term-plan-health-and-social-care" TargetMode="External"/><Relationship Id="rId4" Type="http://schemas.openxmlformats.org/officeDocument/2006/relationships/hyperlink" Target="https://www.gov.wales/well-being-of-future-generations-wales" TargetMode="Externa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s://phw.nhs.wales/services-and-teams/health-information-resources/#!/Imiwneiddio-Immunisation/c/38145364"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hyperlink" Target="https://phw.nhs.wales/topics/immunisation-and-vaccines/immunisation-elearning/" TargetMode="External"/><Relationship Id="rId3" Type="http://schemas.openxmlformats.org/officeDocument/2006/relationships/hyperlink" Target="https://phw.nhs.wales/topics/immunisation-and-vaccines/vaccination-accessible-information/" TargetMode="External"/><Relationship Id="rId7" Type="http://schemas.openxmlformats.org/officeDocument/2006/relationships/hyperlink" Target="https://www.nice.org.uk/guidance/ng218/resources/visual-summary-2-vaccinations-for-young-children-and-older-people-invitations-reminders-and-escalation-of-contact-pdf-11072363006"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hyperlink" Target="https://www.nice.org.uk/guidance/ng218" TargetMode="External"/><Relationship Id="rId5" Type="http://schemas.openxmlformats.org/officeDocument/2006/relationships/hyperlink" Target="https://phw.nhs.wales/topics/immunisation-and-vaccines/vaccine-resources-for-health-and-social-care-professionals/shingles-information-for-health-professionals/" TargetMode="External"/><Relationship Id="rId4" Type="http://schemas.openxmlformats.org/officeDocument/2006/relationships/hyperlink" Target="https://www.nice.org.uk/guidance/ng108"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phw.nhs.wales/topics/immunisation-and-vaccines/vaccine-resources-for-health-and-social-care-professionals/shingles-information-for-health-professionals/#clinical" TargetMode="External"/></Relationships>
</file>

<file path=ppt/slides/_rels/slide77.xml.rels><?xml version="1.0" encoding="UTF-8" standalone="yes"?>
<Relationships xmlns="http://schemas.openxmlformats.org/package/2006/relationships"><Relationship Id="rId3" Type="http://schemas.openxmlformats.org/officeDocument/2006/relationships/hyperlink" Target="https://phw.nhs.wales/services-and-teams/health-information-resources/#!/Imiwneiddio-Immunisation/c/38145364"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8.xml.rels><?xml version="1.0" encoding="UTF-8" standalone="yes"?>
<Relationships xmlns="http://schemas.openxmlformats.org/package/2006/relationships"><Relationship Id="rId3" Type="http://schemas.openxmlformats.org/officeDocument/2006/relationships/hyperlink" Target="https://nhswales365.sharepoint.com/sites/PHW_VPDPComms"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hyperlink" Target="https://phw.nhs.wales/topics/immunisation-and-vaccines/vaccine-resources-for-health-and-social-care-professionals/shingles-information-for-health-professionals/" TargetMode="External"/></Relationships>
</file>

<file path=ppt/slides/_rels/slide79.xml.rels><?xml version="1.0" encoding="UTF-8" standalone="yes"?>
<Relationships xmlns="http://schemas.openxmlformats.org/package/2006/relationships"><Relationship Id="rId8" Type="http://schemas.openxmlformats.org/officeDocument/2006/relationships/hyperlink" Target="https://www.gov.uk/government/publications/shingles-vaccination-guidance-for-healthcare-professionals" TargetMode="External"/><Relationship Id="rId3" Type="http://schemas.openxmlformats.org/officeDocument/2006/relationships/hyperlink" Target="https://phw.nhs.wales/topics/immunisation-and-vaccines/vaccine-resources-for-health-and-social-care-professionals/patient-group-directions-pgds-and-protocols-landing-page/" TargetMode="External"/><Relationship Id="rId7"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hyperlink" Target="https://phw.nhs.wales/topics/immunisation-and-vaccines/vaccine-resources-for-health-and-social-care-professionals/shingles-information-for-health-professionals/" TargetMode="External"/><Relationship Id="rId5" Type="http://schemas.openxmlformats.org/officeDocument/2006/relationships/hyperlink" Target="https://nhswales365.sharepoint.com/sites/PHW_VPDPComms/SitePages/Policy,-letters-and-Welsh-Government.aspx" TargetMode="External"/><Relationship Id="rId4" Type="http://schemas.openxmlformats.org/officeDocument/2006/relationships/hyperlink" Target="https://www.wmic.wales.nhs.uk/pgds-templates-advic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nhs.uk/conditions/shingl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1945" y="3912038"/>
            <a:ext cx="11288110" cy="2465951"/>
          </a:xfrm>
        </p:spPr>
        <p:txBody>
          <a:bodyPr lIns="91440" tIns="45720" rIns="91440" bIns="45720" anchor="t">
            <a:normAutofit fontScale="92500" lnSpcReduction="20000"/>
          </a:bodyPr>
          <a:lstStyle/>
          <a:p>
            <a:r>
              <a:rPr lang="en-GB" sz="2800" dirty="0"/>
              <a:t>Vaccination against shingles (Herpes Zoster)</a:t>
            </a:r>
          </a:p>
          <a:p>
            <a:endParaRPr lang="en-GB" sz="2000" dirty="0"/>
          </a:p>
          <a:p>
            <a:r>
              <a:rPr lang="en-GB" sz="2000" b="0" dirty="0">
                <a:ea typeface="Calibri" panose="020F0502020204030204" pitchFamily="34" charset="0"/>
                <a:cs typeface="Times New Roman" panose="02020603050405020304" pitchFamily="18" charset="0"/>
              </a:rPr>
              <a:t>These slides are version controlled and subject to revision</a:t>
            </a:r>
          </a:p>
          <a:p>
            <a:endParaRPr lang="en-GB" sz="2000" b="0" dirty="0">
              <a:ea typeface="Calibri" panose="020F0502020204030204" pitchFamily="34" charset="0"/>
              <a:cs typeface="Times New Roman" panose="02020603050405020304" pitchFamily="18" charset="0"/>
            </a:endParaRPr>
          </a:p>
          <a:p>
            <a:pPr marL="0" indent="0">
              <a:buNone/>
            </a:pPr>
            <a:r>
              <a:rPr lang="en-GB" sz="2000" b="1" dirty="0">
                <a:solidFill>
                  <a:schemeClr val="bg1"/>
                </a:solidFill>
                <a:latin typeface="Arial" panose="020B0604020202020204" pitchFamily="34" charset="0"/>
                <a:cs typeface="Arial" panose="020B0604020202020204" pitchFamily="34" charset="0"/>
              </a:rPr>
              <a:t>Vaccine Preventable Disease Programme</a:t>
            </a:r>
          </a:p>
          <a:p>
            <a:pPr marL="0" indent="0">
              <a:buNone/>
            </a:pPr>
            <a:r>
              <a:rPr lang="en-GB" sz="2000" b="1" dirty="0">
                <a:solidFill>
                  <a:schemeClr val="bg1"/>
                </a:solidFill>
                <a:latin typeface="Arial" panose="020B0604020202020204" pitchFamily="34" charset="0"/>
                <a:cs typeface="Arial" panose="020B0604020202020204" pitchFamily="34" charset="0"/>
              </a:rPr>
              <a:t>Public Health Wales</a:t>
            </a:r>
          </a:p>
          <a:p>
            <a:r>
              <a:rPr lang="en-GB" sz="2000" b="1" dirty="0">
                <a:solidFill>
                  <a:schemeClr val="bg1"/>
                </a:solidFill>
                <a:latin typeface="Arial" panose="020B0604020202020204" pitchFamily="34" charset="0"/>
                <a:cs typeface="Arial" panose="020B0604020202020204" pitchFamily="34" charset="0"/>
              </a:rPr>
              <a:t>Version 4 (11 September 2023) </a:t>
            </a:r>
          </a:p>
          <a:p>
            <a:pPr marL="0" indent="0">
              <a:buNone/>
            </a:pPr>
            <a:endParaRPr lang="en-GB" sz="2000" b="1" dirty="0">
              <a:solidFill>
                <a:schemeClr val="bg1"/>
              </a:solidFill>
              <a:latin typeface="Arial" panose="020B0604020202020204" pitchFamily="34" charset="0"/>
              <a:cs typeface="Arial" panose="020B0604020202020204" pitchFamily="34" charset="0"/>
            </a:endParaRPr>
          </a:p>
          <a:p>
            <a:endParaRPr lang="en-GB" sz="2000" b="0" dirty="0"/>
          </a:p>
          <a:p>
            <a:endParaRPr lang="en-GB" sz="2800" dirty="0"/>
          </a:p>
          <a:p>
            <a:endParaRPr lang="en-GB" sz="2800" dirty="0"/>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10</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Clinical presentation of shingles (2)</a:t>
            </a:r>
          </a:p>
        </p:txBody>
      </p:sp>
      <p:sp>
        <p:nvSpPr>
          <p:cNvPr id="2" name="Rectangle 1"/>
          <p:cNvSpPr/>
          <p:nvPr/>
        </p:nvSpPr>
        <p:spPr>
          <a:xfrm>
            <a:off x="438150" y="1293456"/>
            <a:ext cx="10915650" cy="3970318"/>
          </a:xfrm>
          <a:prstGeom prst="rect">
            <a:avLst/>
          </a:prstGeom>
        </p:spPr>
        <p:txBody>
          <a:bodyPr wrap="square">
            <a:spAutoFit/>
          </a:bodyPr>
          <a:lstStyle/>
          <a:p>
            <a:r>
              <a:rPr lang="en-GB" b="1" dirty="0">
                <a:solidFill>
                  <a:srgbClr val="002060"/>
                </a:solidFill>
              </a:rPr>
              <a:t>Acute stage</a:t>
            </a:r>
          </a:p>
          <a:p>
            <a:endParaRPr lang="en-GB" b="1" dirty="0">
              <a:solidFill>
                <a:srgbClr val="002060"/>
              </a:solidFill>
            </a:endParaRPr>
          </a:p>
          <a:p>
            <a:pPr marL="285750" indent="-285750">
              <a:buFont typeface="Arial" panose="020B0604020202020204" pitchFamily="34" charset="0"/>
              <a:buChar char="•"/>
            </a:pPr>
            <a:r>
              <a:rPr lang="en-GB" dirty="0">
                <a:solidFill>
                  <a:srgbClr val="002060"/>
                </a:solidFill>
              </a:rPr>
              <a:t>A rash of fluid filled blisters develops after a few days, commonly on one side of the face or body, usually within the distribution of a dermatome (an area of skin that is supplied by a single nerve).</a:t>
            </a:r>
          </a:p>
          <a:p>
            <a:pPr>
              <a:buFont typeface="Arial" pitchFamily="34" charset="0"/>
              <a:buChar char="•"/>
            </a:pPr>
            <a:endParaRPr lang="en-GB" dirty="0">
              <a:solidFill>
                <a:srgbClr val="002060"/>
              </a:solidFill>
            </a:endParaRPr>
          </a:p>
          <a:p>
            <a:pPr marL="285750" indent="-285750">
              <a:buFont typeface="Arial" panose="020B0604020202020204" pitchFamily="34" charset="0"/>
              <a:buChar char="•"/>
            </a:pPr>
            <a:r>
              <a:rPr lang="en-GB" dirty="0">
                <a:solidFill>
                  <a:srgbClr val="002060"/>
                </a:solidFill>
              </a:rPr>
              <a:t>The rash often causes intense pain, burning, tingling, itching or numbness in the area of the affected nerve. </a:t>
            </a:r>
          </a:p>
          <a:p>
            <a:pPr>
              <a:buFont typeface="Arial" pitchFamily="34" charset="0"/>
              <a:buChar char="•"/>
            </a:pPr>
            <a:endParaRPr lang="en-GB" dirty="0">
              <a:solidFill>
                <a:srgbClr val="002060"/>
              </a:solidFill>
            </a:endParaRPr>
          </a:p>
          <a:p>
            <a:pPr marL="285750" indent="-285750">
              <a:buFont typeface="Arial" panose="020B0604020202020204" pitchFamily="34" charset="0"/>
              <a:buChar char="•"/>
            </a:pPr>
            <a:r>
              <a:rPr lang="en-GB" dirty="0">
                <a:solidFill>
                  <a:srgbClr val="002060"/>
                </a:solidFill>
              </a:rPr>
              <a:t>The rash forms blisters that typically scab over in 7 to 10 days, this eventually clears within 2 to 4 weeks.</a:t>
            </a:r>
          </a:p>
          <a:p>
            <a:pPr>
              <a:buFont typeface="Arial" pitchFamily="34" charset="0"/>
              <a:buChar char="•"/>
            </a:pPr>
            <a:endParaRPr lang="en-GB" dirty="0">
              <a:solidFill>
                <a:srgbClr val="002060"/>
              </a:solidFill>
            </a:endParaRPr>
          </a:p>
          <a:p>
            <a:pPr marL="285750" indent="-285750">
              <a:buFont typeface="Arial" panose="020B0604020202020204" pitchFamily="34" charset="0"/>
              <a:buChar char="•"/>
            </a:pPr>
            <a:r>
              <a:rPr lang="en-GB" dirty="0">
                <a:solidFill>
                  <a:srgbClr val="002060"/>
                </a:solidFill>
              </a:rPr>
              <a:t>In individuals with weakened immune systems, a more disseminated rash covering multiple dermatomes may occur and this may appear similar to the chickenpox rash.</a:t>
            </a:r>
          </a:p>
          <a:p>
            <a:pPr marL="285750" indent="-285750">
              <a:buFont typeface="Arial" panose="020B0604020202020204" pitchFamily="34" charset="0"/>
              <a:buChar char="•"/>
            </a:pPr>
            <a:endParaRPr lang="en-GB" dirty="0">
              <a:solidFill>
                <a:srgbClr val="002060"/>
              </a:solidFill>
            </a:endParaRPr>
          </a:p>
        </p:txBody>
      </p:sp>
    </p:spTree>
    <p:extLst>
      <p:ext uri="{BB962C8B-B14F-4D97-AF65-F5344CB8AC3E}">
        <p14:creationId xmlns:p14="http://schemas.microsoft.com/office/powerpoint/2010/main" val="4026606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11</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Possible complications of shingles</a:t>
            </a:r>
          </a:p>
        </p:txBody>
      </p:sp>
      <p:sp>
        <p:nvSpPr>
          <p:cNvPr id="3" name="Rectangle 2"/>
          <p:cNvSpPr/>
          <p:nvPr/>
        </p:nvSpPr>
        <p:spPr>
          <a:xfrm>
            <a:off x="640080" y="1062989"/>
            <a:ext cx="11430000" cy="5078313"/>
          </a:xfrm>
          <a:prstGeom prst="rect">
            <a:avLst/>
          </a:prstGeom>
        </p:spPr>
        <p:txBody>
          <a:bodyPr wrap="square">
            <a:spAutoFit/>
          </a:bodyPr>
          <a:lstStyle/>
          <a:p>
            <a:r>
              <a:rPr lang="en-GB" dirty="0">
                <a:solidFill>
                  <a:srgbClr val="002060"/>
                </a:solidFill>
              </a:rPr>
              <a:t>Shingles is more likely in adults aged 50 years and over, with the severity of the illness increasing with age.</a:t>
            </a:r>
          </a:p>
          <a:p>
            <a:endParaRPr lang="en-GB" dirty="0">
              <a:solidFill>
                <a:srgbClr val="002060"/>
              </a:solidFill>
            </a:endParaRPr>
          </a:p>
          <a:p>
            <a:r>
              <a:rPr lang="en-GB" b="1" dirty="0">
                <a:solidFill>
                  <a:srgbClr val="002060"/>
                </a:solidFill>
              </a:rPr>
              <a:t>Most common complications are:</a:t>
            </a:r>
          </a:p>
          <a:p>
            <a:pPr marL="285750" indent="-285750">
              <a:lnSpc>
                <a:spcPct val="100000"/>
              </a:lnSpc>
              <a:spcBef>
                <a:spcPts val="0"/>
              </a:spcBef>
              <a:buFont typeface="Arial" panose="020B0604020202020204" pitchFamily="34" charset="0"/>
              <a:buChar char="•"/>
            </a:pPr>
            <a:r>
              <a:rPr lang="en-GB" dirty="0">
                <a:solidFill>
                  <a:srgbClr val="002060"/>
                </a:solidFill>
              </a:rPr>
              <a:t>Post herpetic neuralgia (PHN).</a:t>
            </a:r>
          </a:p>
          <a:p>
            <a:pPr marL="285750" indent="-285750">
              <a:lnSpc>
                <a:spcPct val="100000"/>
              </a:lnSpc>
              <a:spcBef>
                <a:spcPts val="0"/>
              </a:spcBef>
              <a:buFont typeface="Arial" panose="020B0604020202020204" pitchFamily="34" charset="0"/>
              <a:buChar char="•"/>
            </a:pPr>
            <a:r>
              <a:rPr lang="en-GB" dirty="0">
                <a:solidFill>
                  <a:srgbClr val="002060"/>
                </a:solidFill>
              </a:rPr>
              <a:t>Secondary bacterial skin infections.</a:t>
            </a:r>
          </a:p>
          <a:p>
            <a:endParaRPr lang="en-GB" dirty="0">
              <a:solidFill>
                <a:srgbClr val="002060"/>
              </a:solidFill>
            </a:endParaRPr>
          </a:p>
          <a:p>
            <a:r>
              <a:rPr lang="en-GB" b="1" dirty="0">
                <a:solidFill>
                  <a:srgbClr val="002060"/>
                </a:solidFill>
              </a:rPr>
              <a:t>Less common complications can include:</a:t>
            </a:r>
          </a:p>
          <a:p>
            <a:pPr marL="285750" indent="-285750">
              <a:lnSpc>
                <a:spcPct val="100000"/>
              </a:lnSpc>
              <a:spcBef>
                <a:spcPts val="0"/>
              </a:spcBef>
              <a:buFont typeface="Arial" panose="020B0604020202020204" pitchFamily="34" charset="0"/>
              <a:buChar char="•"/>
            </a:pPr>
            <a:r>
              <a:rPr lang="en-GB" dirty="0">
                <a:solidFill>
                  <a:srgbClr val="002060"/>
                </a:solidFill>
              </a:rPr>
              <a:t>Ophthalmic zoster (leading to keratitis, corneal ulceration, conjunctivitis, retinitis, optic neuritis and or glaucoma).</a:t>
            </a:r>
          </a:p>
          <a:p>
            <a:pPr marL="285750" indent="-285750">
              <a:lnSpc>
                <a:spcPct val="100000"/>
              </a:lnSpc>
              <a:spcBef>
                <a:spcPts val="0"/>
              </a:spcBef>
              <a:buFont typeface="Arial" panose="020B0604020202020204" pitchFamily="34" charset="0"/>
              <a:buChar char="•"/>
            </a:pPr>
            <a:r>
              <a:rPr lang="en-GB" dirty="0">
                <a:solidFill>
                  <a:srgbClr val="002060"/>
                </a:solidFill>
              </a:rPr>
              <a:t>Peripheral motor neuropathy.</a:t>
            </a:r>
          </a:p>
          <a:p>
            <a:pPr marL="285750" indent="-285750">
              <a:lnSpc>
                <a:spcPct val="100000"/>
              </a:lnSpc>
              <a:spcBef>
                <a:spcPts val="0"/>
              </a:spcBef>
              <a:buFont typeface="Arial" panose="020B0604020202020204" pitchFamily="34" charset="0"/>
              <a:buChar char="•"/>
            </a:pPr>
            <a:endParaRPr lang="en-GB" dirty="0">
              <a:solidFill>
                <a:srgbClr val="002060"/>
              </a:solidFill>
            </a:endParaRPr>
          </a:p>
          <a:p>
            <a:pPr>
              <a:lnSpc>
                <a:spcPct val="100000"/>
              </a:lnSpc>
              <a:spcBef>
                <a:spcPts val="0"/>
              </a:spcBef>
            </a:pPr>
            <a:r>
              <a:rPr lang="en-GB" b="1" dirty="0">
                <a:solidFill>
                  <a:srgbClr val="002060"/>
                </a:solidFill>
              </a:rPr>
              <a:t>Rare complications can include</a:t>
            </a:r>
            <a:r>
              <a:rPr lang="en-GB" dirty="0">
                <a:solidFill>
                  <a:srgbClr val="002060"/>
                </a:solidFill>
              </a:rPr>
              <a:t>:</a:t>
            </a:r>
          </a:p>
          <a:p>
            <a:pPr marL="285750" indent="-285750">
              <a:lnSpc>
                <a:spcPct val="100000"/>
              </a:lnSpc>
              <a:spcBef>
                <a:spcPts val="0"/>
              </a:spcBef>
              <a:buFont typeface="Arial" panose="020B0604020202020204" pitchFamily="34" charset="0"/>
              <a:buChar char="•"/>
            </a:pPr>
            <a:r>
              <a:rPr lang="en-GB" dirty="0">
                <a:solidFill>
                  <a:srgbClr val="002060"/>
                </a:solidFill>
              </a:rPr>
              <a:t>Systemic dissemination (disseminated into the lungs, liver, gut, and brain, leading to pneumonia, hepatitis, encephalitis, and disseminated intravascular coagulopathy). This is more likely to occur in individuals who are severely immunocompromised with a case fatality rate reported to be between 5 and 15%, and most deaths being attributable to pneumonia .</a:t>
            </a:r>
          </a:p>
          <a:p>
            <a:pPr marL="285750" indent="-285750">
              <a:lnSpc>
                <a:spcPct val="100000"/>
              </a:lnSpc>
              <a:spcBef>
                <a:spcPts val="0"/>
              </a:spcBef>
              <a:buFont typeface="Arial" panose="020B0604020202020204" pitchFamily="34" charset="0"/>
              <a:buChar char="•"/>
            </a:pPr>
            <a:endParaRPr lang="en-GB" dirty="0">
              <a:solidFill>
                <a:srgbClr val="002060"/>
              </a:solidFill>
            </a:endParaRPr>
          </a:p>
          <a:p>
            <a:r>
              <a:rPr lang="en-GB" dirty="0">
                <a:solidFill>
                  <a:srgbClr val="002060"/>
                </a:solidFill>
              </a:rPr>
              <a:t>In severe cases, shingles can lead to hospitalisation and death.</a:t>
            </a:r>
          </a:p>
        </p:txBody>
      </p:sp>
    </p:spTree>
    <p:extLst>
      <p:ext uri="{BB962C8B-B14F-4D97-AF65-F5344CB8AC3E}">
        <p14:creationId xmlns:p14="http://schemas.microsoft.com/office/powerpoint/2010/main" val="529898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12</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Post Herpetic Neuralgia (PHN)</a:t>
            </a:r>
          </a:p>
        </p:txBody>
      </p:sp>
      <p:sp>
        <p:nvSpPr>
          <p:cNvPr id="3" name="Rectangle 2"/>
          <p:cNvSpPr/>
          <p:nvPr/>
        </p:nvSpPr>
        <p:spPr>
          <a:xfrm>
            <a:off x="662940" y="1062989"/>
            <a:ext cx="11144250" cy="4002121"/>
          </a:xfrm>
          <a:prstGeom prst="rect">
            <a:avLst/>
          </a:prstGeom>
        </p:spPr>
        <p:txBody>
          <a:bodyPr wrap="square">
            <a:spAutoFit/>
          </a:bodyPr>
          <a:lstStyle/>
          <a:p>
            <a:endParaRPr lang="en-GB" dirty="0">
              <a:solidFill>
                <a:srgbClr val="002060"/>
              </a:solidFill>
            </a:endParaRPr>
          </a:p>
          <a:p>
            <a:pPr>
              <a:lnSpc>
                <a:spcPct val="110000"/>
              </a:lnSpc>
            </a:pPr>
            <a:r>
              <a:rPr lang="en-GB" dirty="0">
                <a:solidFill>
                  <a:srgbClr val="002060"/>
                </a:solidFill>
              </a:rPr>
              <a:t>Post herpetic neuralgia (PHN) is a common complication of shingles in older adults:</a:t>
            </a:r>
          </a:p>
          <a:p>
            <a:pPr>
              <a:lnSpc>
                <a:spcPct val="110000"/>
              </a:lnSpc>
            </a:pPr>
            <a:endParaRPr lang="en-GB" dirty="0">
              <a:solidFill>
                <a:srgbClr val="002060"/>
              </a:solidFill>
            </a:endParaRPr>
          </a:p>
          <a:p>
            <a:pPr marL="285750" indent="-285750">
              <a:lnSpc>
                <a:spcPct val="110000"/>
              </a:lnSpc>
              <a:buFont typeface="Arial" panose="020B0604020202020204" pitchFamily="34" charset="0"/>
              <a:buChar char="•"/>
            </a:pPr>
            <a:r>
              <a:rPr lang="en-GB" dirty="0">
                <a:solidFill>
                  <a:srgbClr val="002060"/>
                </a:solidFill>
              </a:rPr>
              <a:t>PHN is a pain at the rash site that persists for, or appears more than 90 days after the onset of the shingles rash.</a:t>
            </a:r>
          </a:p>
          <a:p>
            <a:pPr marL="285750" indent="-285750">
              <a:lnSpc>
                <a:spcPct val="110000"/>
              </a:lnSpc>
              <a:buFont typeface="Arial" panose="020B0604020202020204" pitchFamily="34" charset="0"/>
              <a:buChar char="•"/>
            </a:pPr>
            <a:r>
              <a:rPr lang="en-GB" dirty="0">
                <a:solidFill>
                  <a:srgbClr val="002060"/>
                </a:solidFill>
              </a:rPr>
              <a:t>On average PHN lasts from 3 to 6 months, but can persist for longer.</a:t>
            </a:r>
          </a:p>
          <a:p>
            <a:pPr marL="285750" indent="-285750">
              <a:lnSpc>
                <a:spcPct val="110000"/>
              </a:lnSpc>
              <a:buFont typeface="Arial" panose="020B0604020202020204" pitchFamily="34" charset="0"/>
              <a:buChar char="•"/>
            </a:pPr>
            <a:r>
              <a:rPr lang="en-GB" dirty="0">
                <a:solidFill>
                  <a:srgbClr val="002060"/>
                </a:solidFill>
              </a:rPr>
              <a:t>Severity of pain may be constant, intermittent or triggered by stimulation of affected area such as a breeze on the face.</a:t>
            </a:r>
          </a:p>
          <a:p>
            <a:pPr marL="285750" indent="-285750">
              <a:lnSpc>
                <a:spcPct val="110000"/>
              </a:lnSpc>
              <a:buFont typeface="Arial" panose="020B0604020202020204" pitchFamily="34" charset="0"/>
              <a:buChar char="•"/>
            </a:pPr>
            <a:r>
              <a:rPr lang="en-GB" dirty="0">
                <a:solidFill>
                  <a:srgbClr val="002060"/>
                </a:solidFill>
              </a:rPr>
              <a:t>The pain may be a burning, itching, stabbing or aching pain which is extremely sensitive to touch and not generally relieved by common painkillers. </a:t>
            </a:r>
          </a:p>
          <a:p>
            <a:pPr>
              <a:lnSpc>
                <a:spcPct val="110000"/>
              </a:lnSpc>
            </a:pPr>
            <a:endParaRPr lang="en-GB" dirty="0">
              <a:solidFill>
                <a:srgbClr val="002060"/>
              </a:solidFill>
            </a:endParaRPr>
          </a:p>
          <a:p>
            <a:pPr>
              <a:lnSpc>
                <a:spcPct val="110000"/>
              </a:lnSpc>
            </a:pPr>
            <a:r>
              <a:rPr lang="en-GB" dirty="0">
                <a:solidFill>
                  <a:srgbClr val="002060"/>
                </a:solidFill>
              </a:rPr>
              <a:t>PHN is more likely to develop, and is more severe, in people over the age of 50, with one third of sufferers over the age of 80 experiencing intense pain.</a:t>
            </a:r>
          </a:p>
        </p:txBody>
      </p:sp>
    </p:spTree>
    <p:extLst>
      <p:ext uri="{BB962C8B-B14F-4D97-AF65-F5344CB8AC3E}">
        <p14:creationId xmlns:p14="http://schemas.microsoft.com/office/powerpoint/2010/main" val="2457026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13</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525954"/>
          </a:xfrm>
        </p:spPr>
        <p:txBody>
          <a:bodyPr>
            <a:noAutofit/>
          </a:bodyPr>
          <a:lstStyle/>
          <a:p>
            <a:pPr algn="ctr"/>
            <a:r>
              <a:rPr lang="en-GB" sz="4000" b="1" dirty="0">
                <a:solidFill>
                  <a:srgbClr val="002060"/>
                </a:solidFill>
              </a:rPr>
              <a:t>Infectious period</a:t>
            </a:r>
          </a:p>
        </p:txBody>
      </p:sp>
      <p:sp>
        <p:nvSpPr>
          <p:cNvPr id="3" name="Rectangle 2"/>
          <p:cNvSpPr/>
          <p:nvPr/>
        </p:nvSpPr>
        <p:spPr>
          <a:xfrm>
            <a:off x="461010" y="1001644"/>
            <a:ext cx="11269980" cy="4894289"/>
          </a:xfrm>
          <a:prstGeom prst="rect">
            <a:avLst/>
          </a:prstGeom>
        </p:spPr>
        <p:txBody>
          <a:bodyPr wrap="square">
            <a:spAutoFit/>
          </a:bodyPr>
          <a:lstStyle/>
          <a:p>
            <a:pPr>
              <a:lnSpc>
                <a:spcPct val="100000"/>
              </a:lnSpc>
              <a:spcBef>
                <a:spcPts val="600"/>
              </a:spcBef>
              <a:buFont typeface="Arial" panose="020B0604020202020204" pitchFamily="34" charset="0"/>
              <a:buChar char="•"/>
            </a:pPr>
            <a:r>
              <a:rPr lang="en-GB" dirty="0">
                <a:solidFill>
                  <a:srgbClr val="002060"/>
                </a:solidFill>
              </a:rPr>
              <a:t>   A person with shingles is only infectious when the rash is present and fluid filled vesicles are present.</a:t>
            </a:r>
          </a:p>
          <a:p>
            <a:pPr>
              <a:lnSpc>
                <a:spcPct val="100000"/>
              </a:lnSpc>
              <a:spcBef>
                <a:spcPts val="600"/>
              </a:spcBef>
              <a:buFont typeface="Arial" panose="020B0604020202020204" pitchFamily="34" charset="0"/>
              <a:buChar char="•"/>
            </a:pPr>
            <a:r>
              <a:rPr lang="en-GB" dirty="0">
                <a:solidFill>
                  <a:srgbClr val="002060"/>
                </a:solidFill>
              </a:rPr>
              <a:t>   A person is not infectious before the rash is present or</a:t>
            </a:r>
            <a:r>
              <a:rPr lang="en-GB" b="1" dirty="0">
                <a:solidFill>
                  <a:srgbClr val="002060"/>
                </a:solidFill>
              </a:rPr>
              <a:t> </a:t>
            </a:r>
            <a:r>
              <a:rPr lang="en-GB" dirty="0">
                <a:solidFill>
                  <a:srgbClr val="002060"/>
                </a:solidFill>
              </a:rPr>
              <a:t>when the rash has crusted.</a:t>
            </a:r>
          </a:p>
          <a:p>
            <a:pPr>
              <a:lnSpc>
                <a:spcPct val="100000"/>
              </a:lnSpc>
              <a:spcBef>
                <a:spcPts val="600"/>
              </a:spcBef>
            </a:pPr>
            <a:r>
              <a:rPr lang="en-GB" dirty="0">
                <a:solidFill>
                  <a:srgbClr val="002060"/>
                </a:solidFill>
              </a:rPr>
              <a:t>Shingles is less infectious than chickenpox and covering the rash will greatly reduce the risk of exposure to those non-immune to chickenpox.</a:t>
            </a:r>
            <a:endParaRPr lang="en-GB" dirty="0">
              <a:solidFill>
                <a:srgbClr val="002060"/>
              </a:solidFill>
              <a:ea typeface="Calibri" panose="020F0502020204030204" pitchFamily="34" charset="0"/>
              <a:cs typeface="Times New Roman" panose="02020603050405020304" pitchFamily="18" charset="0"/>
            </a:endParaRPr>
          </a:p>
          <a:p>
            <a:pPr>
              <a:spcBef>
                <a:spcPts val="600"/>
              </a:spcBef>
            </a:pPr>
            <a:r>
              <a:rPr lang="en-GB" b="1" dirty="0">
                <a:solidFill>
                  <a:srgbClr val="002060"/>
                </a:solidFill>
                <a:ea typeface="Calibri" panose="020F0502020204030204" pitchFamily="34" charset="0"/>
                <a:cs typeface="Times New Roman" panose="02020603050405020304" pitchFamily="18" charset="0"/>
              </a:rPr>
              <a:t>Note: </a:t>
            </a:r>
            <a:r>
              <a:rPr lang="en-GB" dirty="0">
                <a:solidFill>
                  <a:srgbClr val="002060"/>
                </a:solidFill>
                <a:ea typeface="Calibri" panose="020F0502020204030204" pitchFamily="34" charset="0"/>
                <a:cs typeface="Times New Roman" panose="02020603050405020304" pitchFamily="18" charset="0"/>
              </a:rPr>
              <a:t>The fluid from the rash vesicles can spread chickenpox to those who have not had it. </a:t>
            </a:r>
            <a:r>
              <a:rPr lang="en-GB" dirty="0">
                <a:solidFill>
                  <a:srgbClr val="002060"/>
                </a:solidFill>
              </a:rPr>
              <a:t>Transmission of VZV can occur following direct contact with herpes zoster lesions, resulting in chickenpox in contacts who are susceptible to VZV. </a:t>
            </a:r>
          </a:p>
          <a:p>
            <a:pPr>
              <a:spcBef>
                <a:spcPts val="600"/>
              </a:spcBef>
            </a:pPr>
            <a:r>
              <a:rPr lang="en-GB" dirty="0">
                <a:solidFill>
                  <a:srgbClr val="002060"/>
                </a:solidFill>
              </a:rPr>
              <a:t>Therefore, individuals at high risk of severe complications from varicella infection should be assessed for the need for post exposure management with antivirals or varicella zoster immunoglobulin (see </a:t>
            </a:r>
            <a:r>
              <a:rPr lang="en-GB" u="sng" dirty="0">
                <a:solidFill>
                  <a:srgbClr val="0000FF"/>
                </a:solidFill>
                <a:ea typeface="Calibri" panose="020F0502020204030204" pitchFamily="34" charset="0"/>
                <a:cs typeface="Times New Roman" panose="02020603050405020304" pitchFamily="18" charset="0"/>
                <a:hlinkClick r:id="rId3"/>
              </a:rPr>
              <a:t>Green Book Shingles Chapter 34 (publishing.service.gov.uk)</a:t>
            </a:r>
            <a:r>
              <a:rPr lang="en-GB" u="sng" dirty="0">
                <a:solidFill>
                  <a:srgbClr val="0000FF"/>
                </a:solidFill>
                <a:ea typeface="Calibri" panose="020F0502020204030204" pitchFamily="34" charset="0"/>
                <a:cs typeface="Times New Roman" panose="02020603050405020304" pitchFamily="18" charset="0"/>
              </a:rPr>
              <a:t> </a:t>
            </a:r>
            <a:r>
              <a:rPr lang="en-GB" dirty="0">
                <a:solidFill>
                  <a:srgbClr val="002060"/>
                </a:solidFill>
              </a:rPr>
              <a:t>for further details).</a:t>
            </a:r>
            <a:r>
              <a:rPr lang="en-GB" dirty="0">
                <a:solidFill>
                  <a:srgbClr val="002060"/>
                </a:solidFill>
                <a:ea typeface="Calibri" panose="020F0502020204030204" pitchFamily="34" charset="0"/>
                <a:cs typeface="Times New Roman" panose="02020603050405020304" pitchFamily="18" charset="0"/>
              </a:rPr>
              <a:t> </a:t>
            </a:r>
          </a:p>
          <a:p>
            <a:pPr>
              <a:spcBef>
                <a:spcPts val="600"/>
              </a:spcBef>
            </a:pPr>
            <a:endParaRPr lang="en-GB" dirty="0">
              <a:solidFill>
                <a:srgbClr val="002060"/>
              </a:solidFill>
              <a:ea typeface="Calibri" panose="020F0502020204030204" pitchFamily="34" charset="0"/>
              <a:cs typeface="Times New Roman" panose="02020603050405020304" pitchFamily="18" charset="0"/>
            </a:endParaRPr>
          </a:p>
          <a:p>
            <a:pPr>
              <a:lnSpc>
                <a:spcPts val="2300"/>
              </a:lnSpc>
            </a:pPr>
            <a:r>
              <a:rPr lang="en-GB" dirty="0">
                <a:solidFill>
                  <a:srgbClr val="002060"/>
                </a:solidFill>
                <a:ea typeface="Calibri" panose="020F0502020204030204" pitchFamily="34" charset="0"/>
                <a:cs typeface="Times New Roman" panose="02020603050405020304" pitchFamily="18" charset="0"/>
              </a:rPr>
              <a:t>Individuals with shingles should try to </a:t>
            </a:r>
            <a:r>
              <a:rPr lang="en-GB" b="1" dirty="0">
                <a:solidFill>
                  <a:srgbClr val="002060"/>
                </a:solidFill>
                <a:ea typeface="Calibri" panose="020F0502020204030204" pitchFamily="34" charset="0"/>
                <a:cs typeface="Times New Roman" panose="02020603050405020304" pitchFamily="18" charset="0"/>
              </a:rPr>
              <a:t>avoid</a:t>
            </a:r>
            <a:r>
              <a:rPr lang="en-GB" dirty="0">
                <a:solidFill>
                  <a:srgbClr val="002060"/>
                </a:solidFill>
                <a:ea typeface="Calibri" panose="020F0502020204030204" pitchFamily="34" charset="0"/>
                <a:cs typeface="Times New Roman" panose="02020603050405020304" pitchFamily="18" charset="0"/>
              </a:rPr>
              <a:t>:</a:t>
            </a:r>
          </a:p>
          <a:p>
            <a:pPr marL="342900" lvl="0" indent="-342900">
              <a:lnSpc>
                <a:spcPts val="2880"/>
              </a:lnSpc>
              <a:spcBef>
                <a:spcPts val="0"/>
              </a:spcBef>
              <a:buFont typeface="Symbol" panose="05050102010706020507" pitchFamily="18" charset="2"/>
              <a:buChar char=""/>
            </a:pPr>
            <a:r>
              <a:rPr lang="en-GB" dirty="0">
                <a:solidFill>
                  <a:srgbClr val="002060"/>
                </a:solidFill>
                <a:ea typeface="Calibri" panose="020F0502020204030204" pitchFamily="34" charset="0"/>
                <a:cs typeface="Times New Roman" panose="02020603050405020304" pitchFamily="18" charset="0"/>
              </a:rPr>
              <a:t>Pregnant women who have not had chickenpox before.</a:t>
            </a:r>
          </a:p>
          <a:p>
            <a:pPr marL="342900" lvl="0" indent="-342900">
              <a:lnSpc>
                <a:spcPts val="2880"/>
              </a:lnSpc>
              <a:spcBef>
                <a:spcPts val="0"/>
              </a:spcBef>
              <a:buFont typeface="Symbol" panose="05050102010706020507" pitchFamily="18" charset="2"/>
              <a:buChar char=""/>
            </a:pPr>
            <a:r>
              <a:rPr lang="en-GB" dirty="0">
                <a:solidFill>
                  <a:srgbClr val="002060"/>
                </a:solidFill>
                <a:ea typeface="Calibri" panose="020F0502020204030204" pitchFamily="34" charset="0"/>
                <a:cs typeface="Times New Roman" panose="02020603050405020304" pitchFamily="18" charset="0"/>
              </a:rPr>
              <a:t>People with a weakened immune system - like someone having chemotherapy.</a:t>
            </a:r>
          </a:p>
          <a:p>
            <a:pPr marL="342900" lvl="0" indent="-342900">
              <a:lnSpc>
                <a:spcPts val="2880"/>
              </a:lnSpc>
              <a:spcBef>
                <a:spcPts val="0"/>
              </a:spcBef>
              <a:spcAft>
                <a:spcPts val="800"/>
              </a:spcAft>
              <a:buFont typeface="Symbol" panose="05050102010706020507" pitchFamily="18" charset="2"/>
              <a:buChar char=""/>
            </a:pPr>
            <a:r>
              <a:rPr lang="en-GB" dirty="0">
                <a:solidFill>
                  <a:srgbClr val="002060"/>
                </a:solidFill>
                <a:ea typeface="Calibri" panose="020F0502020204030204" pitchFamily="34" charset="0"/>
                <a:cs typeface="Times New Roman" panose="02020603050405020304" pitchFamily="18" charset="0"/>
              </a:rPr>
              <a:t>Babies less than 1 month old.</a:t>
            </a:r>
            <a:endParaRPr lang="en-GB"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0988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14</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Transmission</a:t>
            </a:r>
          </a:p>
        </p:txBody>
      </p:sp>
      <p:sp>
        <p:nvSpPr>
          <p:cNvPr id="2" name="Rectangle 1"/>
          <p:cNvSpPr/>
          <p:nvPr/>
        </p:nvSpPr>
        <p:spPr>
          <a:xfrm>
            <a:off x="838200" y="1028700"/>
            <a:ext cx="10797540" cy="3970318"/>
          </a:xfrm>
          <a:prstGeom prst="rect">
            <a:avLst/>
          </a:prstGeom>
        </p:spPr>
        <p:txBody>
          <a:bodyPr wrap="square">
            <a:spAutoFit/>
          </a:bodyPr>
          <a:lstStyle/>
          <a:p>
            <a:pPr marL="285750" indent="-285750">
              <a:lnSpc>
                <a:spcPct val="100000"/>
              </a:lnSpc>
              <a:buFont typeface="Arial" panose="020B0604020202020204" pitchFamily="34" charset="0"/>
              <a:buChar char="•"/>
            </a:pPr>
            <a:r>
              <a:rPr lang="en-GB" dirty="0">
                <a:solidFill>
                  <a:srgbClr val="002060"/>
                </a:solidFill>
              </a:rPr>
              <a:t>The varicella virus that causes shingles (herpes zoster) is the same virus that causes chickenpox (varicella zoster).</a:t>
            </a:r>
          </a:p>
          <a:p>
            <a:pPr>
              <a:lnSpc>
                <a:spcPct val="100000"/>
              </a:lnSpc>
              <a:buFont typeface="Arial" pitchFamily="34" charset="0"/>
              <a:buChar char="•"/>
            </a:pPr>
            <a:endParaRPr lang="en-GB" dirty="0">
              <a:solidFill>
                <a:srgbClr val="002060"/>
              </a:solidFill>
            </a:endParaRPr>
          </a:p>
          <a:p>
            <a:pPr marL="285750" indent="-285750">
              <a:lnSpc>
                <a:spcPct val="100000"/>
              </a:lnSpc>
              <a:buFont typeface="Arial" panose="020B0604020202020204" pitchFamily="34" charset="0"/>
              <a:buChar char="•"/>
            </a:pPr>
            <a:r>
              <a:rPr lang="en-GB" dirty="0">
                <a:solidFill>
                  <a:srgbClr val="002060"/>
                </a:solidFill>
                <a:ea typeface="Calibri"/>
                <a:cs typeface="Times New Roman"/>
              </a:rPr>
              <a:t>Shingles is not spread through coughing, sneezing or casual contact.</a:t>
            </a:r>
            <a:endParaRPr lang="en-GB" dirty="0">
              <a:solidFill>
                <a:srgbClr val="002060"/>
              </a:solidFill>
            </a:endParaRPr>
          </a:p>
          <a:p>
            <a:pPr>
              <a:lnSpc>
                <a:spcPct val="100000"/>
              </a:lnSpc>
              <a:buFont typeface="Arial" pitchFamily="34" charset="0"/>
              <a:buChar char="•"/>
            </a:pPr>
            <a:endParaRPr lang="en-GB" dirty="0">
              <a:solidFill>
                <a:srgbClr val="002060"/>
              </a:solidFill>
            </a:endParaRPr>
          </a:p>
          <a:p>
            <a:pPr marL="285750" indent="-285750">
              <a:lnSpc>
                <a:spcPct val="100000"/>
              </a:lnSpc>
              <a:buFont typeface="Arial" panose="020B0604020202020204" pitchFamily="34" charset="0"/>
              <a:buChar char="•"/>
            </a:pPr>
            <a:r>
              <a:rPr lang="en-GB" dirty="0">
                <a:solidFill>
                  <a:srgbClr val="002060"/>
                </a:solidFill>
              </a:rPr>
              <a:t>Shingles cannot be transmitted from one person to another.</a:t>
            </a:r>
          </a:p>
          <a:p>
            <a:pPr marL="285750" indent="-285750">
              <a:lnSpc>
                <a:spcPct val="100000"/>
              </a:lnSpc>
              <a:buFont typeface="Arial" panose="020B0604020202020204" pitchFamily="34" charset="0"/>
              <a:buChar char="•"/>
            </a:pPr>
            <a:endParaRPr lang="en-GB" dirty="0">
              <a:solidFill>
                <a:srgbClr val="002060"/>
              </a:solidFill>
            </a:endParaRPr>
          </a:p>
          <a:p>
            <a:pPr marL="285750" indent="-285750">
              <a:lnSpc>
                <a:spcPct val="100000"/>
              </a:lnSpc>
              <a:buFont typeface="Arial" panose="020B0604020202020204" pitchFamily="34" charset="0"/>
              <a:buChar char="•"/>
            </a:pPr>
            <a:r>
              <a:rPr lang="en-GB" dirty="0">
                <a:solidFill>
                  <a:srgbClr val="002060"/>
                </a:solidFill>
              </a:rPr>
              <a:t>A person exposed to shingles will not develop shingles.</a:t>
            </a:r>
          </a:p>
          <a:p>
            <a:pPr marL="285750" indent="-285750">
              <a:lnSpc>
                <a:spcPct val="100000"/>
              </a:lnSpc>
              <a:buFont typeface="Arial" panose="020B0604020202020204" pitchFamily="34" charset="0"/>
              <a:buChar char="•"/>
            </a:pPr>
            <a:endParaRPr lang="en-GB" dirty="0">
              <a:solidFill>
                <a:srgbClr val="002060"/>
              </a:solidFill>
            </a:endParaRPr>
          </a:p>
          <a:p>
            <a:pPr marL="285750" indent="-285750">
              <a:lnSpc>
                <a:spcPct val="100000"/>
              </a:lnSpc>
              <a:buFont typeface="Arial" panose="020B0604020202020204" pitchFamily="34" charset="0"/>
              <a:buChar char="•"/>
            </a:pPr>
            <a:r>
              <a:rPr lang="en-GB" dirty="0">
                <a:solidFill>
                  <a:srgbClr val="002060"/>
                </a:solidFill>
              </a:rPr>
              <a:t>A person exposed to chickenpox will not develop shingles.</a:t>
            </a:r>
          </a:p>
          <a:p>
            <a:pPr marL="285750" indent="-285750">
              <a:lnSpc>
                <a:spcPct val="100000"/>
              </a:lnSpc>
              <a:buFont typeface="Arial" panose="020B0604020202020204" pitchFamily="34" charset="0"/>
              <a:buChar char="•"/>
            </a:pPr>
            <a:endParaRPr lang="en-GB" dirty="0">
              <a:solidFill>
                <a:srgbClr val="002060"/>
              </a:solidFill>
            </a:endParaRPr>
          </a:p>
          <a:p>
            <a:pPr marL="285750" indent="-285750">
              <a:lnSpc>
                <a:spcPct val="100000"/>
              </a:lnSpc>
              <a:buFont typeface="Arial" panose="020B0604020202020204" pitchFamily="34" charset="0"/>
              <a:buChar char="•"/>
            </a:pPr>
            <a:r>
              <a:rPr lang="en-GB" dirty="0">
                <a:solidFill>
                  <a:srgbClr val="002060"/>
                </a:solidFill>
              </a:rPr>
              <a:t>A person who has not had chickenpox may develop chickenpox as a result of exposure to the herpes zoster virus through direct contact with the fluid filled blisters from someone who has shingles.</a:t>
            </a:r>
          </a:p>
          <a:p>
            <a:pPr>
              <a:lnSpc>
                <a:spcPct val="100000"/>
              </a:lnSpc>
              <a:buFont typeface="Arial" pitchFamily="34" charset="0"/>
              <a:buChar char="•"/>
            </a:pPr>
            <a:endParaRPr lang="en-GB" dirty="0">
              <a:solidFill>
                <a:srgbClr val="002060"/>
              </a:solidFill>
            </a:endParaRPr>
          </a:p>
        </p:txBody>
      </p:sp>
    </p:spTree>
    <p:extLst>
      <p:ext uri="{BB962C8B-B14F-4D97-AF65-F5344CB8AC3E}">
        <p14:creationId xmlns:p14="http://schemas.microsoft.com/office/powerpoint/2010/main" val="2762289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15</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2082104"/>
            <a:ext cx="12192000" cy="800100"/>
          </a:xfrm>
        </p:spPr>
        <p:txBody>
          <a:bodyPr>
            <a:noAutofit/>
          </a:bodyPr>
          <a:lstStyle/>
          <a:p>
            <a:pPr algn="ctr"/>
            <a:r>
              <a:rPr lang="en-GB" b="1" dirty="0">
                <a:solidFill>
                  <a:srgbClr val="002060"/>
                </a:solidFill>
              </a:rPr>
              <a:t>Epidemiology and Surveillance</a:t>
            </a:r>
          </a:p>
        </p:txBody>
      </p:sp>
    </p:spTree>
    <p:extLst>
      <p:ext uri="{BB962C8B-B14F-4D97-AF65-F5344CB8AC3E}">
        <p14:creationId xmlns:p14="http://schemas.microsoft.com/office/powerpoint/2010/main" val="3010122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a:ea typeface="+mn-ea"/>
                <a:cs typeface="+mn-cs"/>
              </a:rPr>
              <a:t>Vaccination against shingles (Herpes Zoster)</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Incidence of Shingles </a:t>
            </a:r>
          </a:p>
        </p:txBody>
      </p:sp>
      <p:sp>
        <p:nvSpPr>
          <p:cNvPr id="3" name="Rectangle 2"/>
          <p:cNvSpPr/>
          <p:nvPr/>
        </p:nvSpPr>
        <p:spPr>
          <a:xfrm>
            <a:off x="708660" y="1062989"/>
            <a:ext cx="11098530" cy="4124206"/>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2060"/>
                </a:solidFill>
                <a:effectLst/>
                <a:uLnTx/>
                <a:uFillTx/>
                <a:latin typeface="Arial"/>
                <a:ea typeface="+mn-ea"/>
                <a:cs typeface="+mn-cs"/>
              </a:rPr>
              <a:t>Each year, approximately 750 cases of shingles are diagnosed by GPs per 100,000 people aged 65y and over in Wales</a:t>
            </a:r>
            <a:r>
              <a:rPr kumimoji="0" lang="en-GB" sz="1800" b="0" i="0" u="none" strike="noStrike" kern="1200" cap="none" spc="0" normalizeH="0" baseline="30000" noProof="0" dirty="0">
                <a:ln>
                  <a:noFill/>
                </a:ln>
                <a:solidFill>
                  <a:srgbClr val="002060"/>
                </a:solidFill>
                <a:effectLst/>
                <a:uLnTx/>
                <a:uFillTx/>
                <a:latin typeface="Arial"/>
                <a:ea typeface="+mn-ea"/>
                <a:cs typeface="+mn-cs"/>
              </a:rPr>
              <a:t>1</a:t>
            </a: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2060"/>
                </a:solidFill>
                <a:effectLst/>
                <a:uLnTx/>
                <a:uFillTx/>
                <a:latin typeface="Arial"/>
                <a:ea typeface="+mn-ea"/>
                <a:cs typeface="+mn-cs"/>
              </a:rPr>
              <a:t>In Wales approximately 60 cases of PHN are diagnosed by GPs per 100,000 people aged 65y and over each year</a:t>
            </a:r>
            <a:r>
              <a:rPr kumimoji="0" lang="en-GB" sz="1800" b="0" i="0" u="none" strike="noStrike" kern="1200" cap="none" spc="0" normalizeH="0" baseline="30000" noProof="0" dirty="0">
                <a:ln>
                  <a:noFill/>
                </a:ln>
                <a:solidFill>
                  <a:srgbClr val="002060"/>
                </a:solidFill>
                <a:effectLst/>
                <a:uLnTx/>
                <a:uFillTx/>
                <a:latin typeface="Arial"/>
                <a:ea typeface="+mn-ea"/>
                <a:cs typeface="+mn-cs"/>
              </a:rPr>
              <a:t>2</a:t>
            </a: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2060"/>
                </a:solidFill>
                <a:effectLst/>
                <a:uLnTx/>
                <a:uFillTx/>
                <a:latin typeface="Arial"/>
                <a:ea typeface="+mn-ea"/>
                <a:cs typeface="+mn-cs"/>
              </a:rPr>
              <a:t>During April 2021 to March 2022 there were 90 people aged 65 and over admitted to hospital with       shingles</a:t>
            </a:r>
            <a:r>
              <a:rPr kumimoji="0" lang="en-GB" sz="1800" b="0" i="0" u="none" strike="noStrike" kern="1200" cap="none" spc="0" normalizeH="0" baseline="30000" noProof="0" dirty="0">
                <a:ln>
                  <a:noFill/>
                </a:ln>
                <a:solidFill>
                  <a:srgbClr val="002060"/>
                </a:solidFill>
                <a:effectLst/>
                <a:uLnTx/>
                <a:uFillTx/>
                <a:latin typeface="Arial"/>
                <a:ea typeface="+mn-ea"/>
                <a:cs typeface="+mn-cs"/>
              </a:rPr>
              <a:t>2</a:t>
            </a:r>
            <a:r>
              <a:rPr kumimoji="0" lang="en-GB" sz="1800" b="0" i="0" u="none" strike="noStrike" kern="1200" cap="none" spc="0" normalizeH="0" baseline="0" noProof="0" dirty="0">
                <a:ln>
                  <a:noFill/>
                </a:ln>
                <a:solidFill>
                  <a:srgbClr val="002060"/>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2060"/>
                </a:solidFill>
                <a:effectLst/>
                <a:uLnTx/>
                <a:uFillTx/>
                <a:latin typeface="Arial"/>
                <a:ea typeface="+mn-ea"/>
                <a:cs typeface="+mn-cs"/>
              </a:rPr>
              <a:t>1 in 1,000 cases of shingles in people 70 years of age and over are estimated to result in death</a:t>
            </a:r>
            <a:r>
              <a:rPr kumimoji="0" lang="en-GB" sz="1800" b="0" i="0" u="none" strike="noStrike" kern="1200" cap="none" spc="0" normalizeH="0" baseline="30000" noProof="0" dirty="0">
                <a:ln>
                  <a:noFill/>
                </a:ln>
                <a:solidFill>
                  <a:srgbClr val="002060"/>
                </a:solidFill>
                <a:effectLst/>
                <a:uLnTx/>
                <a:uFillTx/>
                <a:latin typeface="Arial"/>
                <a:ea typeface="+mn-ea"/>
                <a:cs typeface="+mn-cs"/>
              </a:rPr>
              <a:t>3</a:t>
            </a:r>
            <a:r>
              <a:rPr kumimoji="0" lang="en-GB" sz="1800" b="0" i="0" u="none" strike="noStrike" kern="1200" cap="none" spc="0" normalizeH="0" baseline="0" noProof="0" dirty="0">
                <a:ln>
                  <a:noFill/>
                </a:ln>
                <a:solidFill>
                  <a:srgbClr val="002060"/>
                </a:solidFill>
                <a:effectLst/>
                <a:uLnTx/>
                <a:uFillTx/>
                <a:latin typeface="Arial"/>
                <a:ea typeface="+mn-ea"/>
                <a:cs typeface="+mn-cs"/>
              </a:rPr>
              <a:t>.</a:t>
            </a: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2060"/>
                </a:solidFill>
                <a:effectLst/>
                <a:uLnTx/>
                <a:uFillTx/>
                <a:latin typeface="Arial"/>
                <a:ea typeface="+mn-ea"/>
                <a:cs typeface="+mn-cs"/>
              </a:rPr>
              <a:t>The risk of shingles is higher in individuals with certain conditions, including lupus, rheumatoid arthritis, diabetes and granulomatosis with polyangiitis (an auto immune disease leading to small vessel vasculitis</a:t>
            </a:r>
            <a:r>
              <a:rPr kumimoji="0" lang="en-GB" sz="1800" b="0" i="0" u="none" strike="noStrike" kern="1200" cap="none" spc="0" normalizeH="0" baseline="30000" noProof="0" dirty="0">
                <a:ln>
                  <a:noFill/>
                </a:ln>
                <a:solidFill>
                  <a:srgbClr val="002060"/>
                </a:solidFill>
                <a:effectLst/>
                <a:uLnTx/>
                <a:uFillTx/>
                <a:latin typeface="Arial"/>
                <a:ea typeface="+mn-ea"/>
                <a:cs typeface="+mn-cs"/>
              </a:rPr>
              <a:t>)4.</a:t>
            </a:r>
          </a:p>
        </p:txBody>
      </p:sp>
    </p:spTree>
    <p:extLst>
      <p:ext uri="{BB962C8B-B14F-4D97-AF65-F5344CB8AC3E}">
        <p14:creationId xmlns:p14="http://schemas.microsoft.com/office/powerpoint/2010/main" val="3678226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17</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91440"/>
            <a:ext cx="12192000" cy="1325880"/>
          </a:xfrm>
        </p:spPr>
        <p:txBody>
          <a:bodyPr>
            <a:noAutofit/>
          </a:bodyPr>
          <a:lstStyle/>
          <a:p>
            <a:pPr algn="ctr"/>
            <a:r>
              <a:rPr lang="en-GB" sz="4000" b="1" dirty="0">
                <a:solidFill>
                  <a:srgbClr val="002060"/>
                </a:solidFill>
              </a:rPr>
              <a:t>Epidemiology of shingles in </a:t>
            </a:r>
            <a:br>
              <a:rPr lang="en-GB" sz="4000" b="1" dirty="0">
                <a:solidFill>
                  <a:srgbClr val="002060"/>
                </a:solidFill>
              </a:rPr>
            </a:br>
            <a:r>
              <a:rPr lang="en-GB" sz="4000" b="1" dirty="0">
                <a:solidFill>
                  <a:srgbClr val="002060"/>
                </a:solidFill>
              </a:rPr>
              <a:t>England and Wales</a:t>
            </a:r>
          </a:p>
        </p:txBody>
      </p:sp>
      <p:pic>
        <p:nvPicPr>
          <p:cNvPr id="7" name="Picture 6">
            <a:extLst>
              <a:ext uri="{FF2B5EF4-FFF2-40B4-BE49-F238E27FC236}">
                <a16:creationId xmlns:a16="http://schemas.microsoft.com/office/drawing/2014/main" id="{3BD758DE-13EF-48F7-81B2-52D9C9B90D61}"/>
              </a:ext>
            </a:extLst>
          </p:cNvPr>
          <p:cNvPicPr>
            <a:picLocks noChangeAspect="1"/>
          </p:cNvPicPr>
          <p:nvPr/>
        </p:nvPicPr>
        <p:blipFill>
          <a:blip r:embed="rId3"/>
          <a:stretch>
            <a:fillRect/>
          </a:stretch>
        </p:blipFill>
        <p:spPr>
          <a:xfrm>
            <a:off x="2617469" y="1417320"/>
            <a:ext cx="7253023" cy="4212142"/>
          </a:xfrm>
          <a:prstGeom prst="rect">
            <a:avLst/>
          </a:prstGeom>
        </p:spPr>
      </p:pic>
      <p:sp>
        <p:nvSpPr>
          <p:cNvPr id="8" name="TextBox 7">
            <a:extLst>
              <a:ext uri="{FF2B5EF4-FFF2-40B4-BE49-F238E27FC236}">
                <a16:creationId xmlns:a16="http://schemas.microsoft.com/office/drawing/2014/main" id="{1BCB535F-DFF8-4BAA-80C8-E792E73E4925}"/>
              </a:ext>
            </a:extLst>
          </p:cNvPr>
          <p:cNvSpPr txBox="1"/>
          <p:nvPr/>
        </p:nvSpPr>
        <p:spPr>
          <a:xfrm>
            <a:off x="0" y="5629462"/>
            <a:ext cx="12192000" cy="369332"/>
          </a:xfrm>
          <a:prstGeom prst="rect">
            <a:avLst/>
          </a:prstGeom>
          <a:noFill/>
        </p:spPr>
        <p:txBody>
          <a:bodyPr wrap="square" rtlCol="0">
            <a:spAutoFit/>
          </a:bodyPr>
          <a:lstStyle/>
          <a:p>
            <a:pPr algn="ctr"/>
            <a:r>
              <a:rPr lang="en-GB" dirty="0">
                <a:hlinkClick r:id="rId4"/>
              </a:rPr>
              <a:t>Source: Green Book of immunisation - Chapter 28a Shingles (publishing.service.gov.uk)</a:t>
            </a:r>
            <a:endParaRPr lang="en-GB" dirty="0"/>
          </a:p>
        </p:txBody>
      </p:sp>
    </p:spTree>
    <p:extLst>
      <p:ext uri="{BB962C8B-B14F-4D97-AF65-F5344CB8AC3E}">
        <p14:creationId xmlns:p14="http://schemas.microsoft.com/office/powerpoint/2010/main" val="1161596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18</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Vaccine coverage</a:t>
            </a:r>
          </a:p>
        </p:txBody>
      </p:sp>
      <p:sp>
        <p:nvSpPr>
          <p:cNvPr id="8" name="Rectangle 7"/>
          <p:cNvSpPr/>
          <p:nvPr/>
        </p:nvSpPr>
        <p:spPr>
          <a:xfrm>
            <a:off x="673034" y="1430679"/>
            <a:ext cx="11327130" cy="3970318"/>
          </a:xfrm>
          <a:prstGeom prst="rect">
            <a:avLst/>
          </a:prstGeom>
        </p:spPr>
        <p:txBody>
          <a:bodyPr wrap="square">
            <a:spAutoFit/>
          </a:bodyPr>
          <a:lstStyle/>
          <a:p>
            <a:pPr marL="285750" indent="-285750">
              <a:lnSpc>
                <a:spcPct val="100000"/>
              </a:lnSpc>
              <a:buFont typeface="Arial" panose="020B0604020202020204" pitchFamily="34" charset="0"/>
              <a:buChar char="•"/>
            </a:pPr>
            <a:r>
              <a:rPr lang="en-GB" dirty="0">
                <a:solidFill>
                  <a:srgbClr val="002060"/>
                </a:solidFill>
              </a:rPr>
              <a:t>Since the introduction of the Shingles vaccination programme in 2013 there has been a year on year decline in timely vaccine uptake.</a:t>
            </a:r>
          </a:p>
          <a:p>
            <a:pPr marL="285750" indent="-285750">
              <a:lnSpc>
                <a:spcPct val="100000"/>
              </a:lnSpc>
              <a:buFont typeface="Arial" panose="020B0604020202020204" pitchFamily="34" charset="0"/>
              <a:buChar char="•"/>
            </a:pPr>
            <a:endParaRPr lang="en-GB" dirty="0">
              <a:solidFill>
                <a:srgbClr val="002060"/>
              </a:solidFill>
            </a:endParaRPr>
          </a:p>
          <a:p>
            <a:pPr marL="285750" indent="-285750">
              <a:lnSpc>
                <a:spcPct val="100000"/>
              </a:lnSpc>
              <a:buFont typeface="Arial" panose="020B0604020202020204" pitchFamily="34" charset="0"/>
              <a:buChar char="•"/>
            </a:pPr>
            <a:r>
              <a:rPr lang="en-GB" dirty="0">
                <a:solidFill>
                  <a:srgbClr val="002060"/>
                </a:solidFill>
              </a:rPr>
              <a:t>Coverage increases over time as people have been eligible for longer but remains suboptimal.</a:t>
            </a:r>
          </a:p>
          <a:p>
            <a:pPr marL="285750" indent="-285750">
              <a:lnSpc>
                <a:spcPct val="100000"/>
              </a:lnSpc>
              <a:buFont typeface="Arial" panose="020B0604020202020204" pitchFamily="34" charset="0"/>
              <a:buChar char="•"/>
            </a:pPr>
            <a:endParaRPr lang="en-GB" dirty="0">
              <a:solidFill>
                <a:srgbClr val="002060"/>
              </a:solidFill>
            </a:endParaRPr>
          </a:p>
          <a:p>
            <a:pPr marL="285750" indent="-285750">
              <a:lnSpc>
                <a:spcPct val="100000"/>
              </a:lnSpc>
              <a:buFont typeface="Arial" panose="020B0604020202020204" pitchFamily="34" charset="0"/>
              <a:buChar char="•"/>
            </a:pPr>
            <a:r>
              <a:rPr lang="en-GB" dirty="0">
                <a:solidFill>
                  <a:srgbClr val="002060"/>
                </a:solidFill>
              </a:rPr>
              <a:t>Efforts to identify and vaccinate all eligible individuals are needed to achieve a continuing reduction in the number of cases of this debilitating and painful condition.</a:t>
            </a:r>
          </a:p>
          <a:p>
            <a:pPr marL="285750" indent="-285750">
              <a:lnSpc>
                <a:spcPct val="100000"/>
              </a:lnSpc>
              <a:buFont typeface="Arial" panose="020B0604020202020204" pitchFamily="34" charset="0"/>
              <a:buChar char="•"/>
            </a:pPr>
            <a:endParaRPr lang="en-GB" dirty="0">
              <a:solidFill>
                <a:srgbClr val="002060"/>
              </a:solidFill>
            </a:endParaRPr>
          </a:p>
          <a:p>
            <a:pPr marL="285750" indent="-285750">
              <a:lnSpc>
                <a:spcPct val="100000"/>
              </a:lnSpc>
              <a:buFont typeface="Arial" panose="020B0604020202020204" pitchFamily="34" charset="0"/>
              <a:buChar char="•"/>
            </a:pPr>
            <a:r>
              <a:rPr lang="en-GB" dirty="0">
                <a:solidFill>
                  <a:srgbClr val="002060"/>
                </a:solidFill>
              </a:rPr>
              <a:t>All those advising on or administering the shingles vaccine should take every opportunity to offer vaccination to eligible patients as soon as they become eligible to help to protect them from this serious illness.</a:t>
            </a:r>
          </a:p>
          <a:p>
            <a:pPr>
              <a:lnSpc>
                <a:spcPct val="100000"/>
              </a:lnSpc>
              <a:buFont typeface="Arial" panose="020B0604020202020204" pitchFamily="34" charset="0"/>
              <a:buChar char="•"/>
            </a:pPr>
            <a:endParaRPr lang="en-GB" dirty="0">
              <a:solidFill>
                <a:srgbClr val="002060"/>
              </a:solidFill>
            </a:endParaRPr>
          </a:p>
          <a:p>
            <a:pPr>
              <a:lnSpc>
                <a:spcPct val="100000"/>
              </a:lnSpc>
              <a:buFont typeface="Arial" panose="020B0604020202020204" pitchFamily="34" charset="0"/>
              <a:buChar char="•"/>
            </a:pPr>
            <a:endParaRPr lang="en-GB" dirty="0">
              <a:solidFill>
                <a:srgbClr val="002060"/>
              </a:solidFill>
            </a:endParaRPr>
          </a:p>
          <a:p>
            <a:pPr>
              <a:lnSpc>
                <a:spcPct val="100000"/>
              </a:lnSpc>
              <a:buFont typeface="Arial" panose="020B0604020202020204" pitchFamily="34" charset="0"/>
              <a:buChar char="•"/>
            </a:pPr>
            <a:endParaRPr lang="en-GB" dirty="0">
              <a:solidFill>
                <a:srgbClr val="002060"/>
              </a:solidFill>
            </a:endParaRPr>
          </a:p>
        </p:txBody>
      </p:sp>
    </p:spTree>
    <p:extLst>
      <p:ext uri="{BB962C8B-B14F-4D97-AF65-F5344CB8AC3E}">
        <p14:creationId xmlns:p14="http://schemas.microsoft.com/office/powerpoint/2010/main" val="2176652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19</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Shingles vaccine coverage data: Wales</a:t>
            </a:r>
          </a:p>
        </p:txBody>
      </p:sp>
      <p:sp>
        <p:nvSpPr>
          <p:cNvPr id="7" name="Content Placeholder 2">
            <a:extLst>
              <a:ext uri="{FF2B5EF4-FFF2-40B4-BE49-F238E27FC236}">
                <a16:creationId xmlns:a16="http://schemas.microsoft.com/office/drawing/2014/main" id="{812502F1-63BF-4B3A-ADB4-5DF6CE04AB9D}"/>
              </a:ext>
            </a:extLst>
          </p:cNvPr>
          <p:cNvSpPr>
            <a:spLocks noGrp="1"/>
          </p:cNvSpPr>
          <p:nvPr>
            <p:ph idx="1"/>
          </p:nvPr>
        </p:nvSpPr>
        <p:spPr>
          <a:xfrm>
            <a:off x="838200" y="1051560"/>
            <a:ext cx="10491650" cy="3940569"/>
          </a:xfrm>
        </p:spPr>
        <p:txBody>
          <a:bodyPr>
            <a:normAutofit fontScale="70000" lnSpcReduction="20000"/>
          </a:bodyPr>
          <a:lstStyle/>
          <a:p>
            <a:pPr>
              <a:lnSpc>
                <a:spcPct val="120000"/>
              </a:lnSpc>
            </a:pPr>
            <a:r>
              <a:rPr lang="en-GB" sz="2600" dirty="0">
                <a:solidFill>
                  <a:srgbClr val="002060"/>
                </a:solidFill>
                <a:latin typeface="+mn-lt"/>
              </a:rPr>
              <a:t>Shingles vaccination was successfully introduced in Wales during September 2013. </a:t>
            </a:r>
          </a:p>
          <a:p>
            <a:pPr>
              <a:lnSpc>
                <a:spcPct val="120000"/>
              </a:lnSpc>
            </a:pPr>
            <a:r>
              <a:rPr lang="en-GB" sz="2600" dirty="0">
                <a:solidFill>
                  <a:srgbClr val="002060"/>
                </a:solidFill>
                <a:latin typeface="+mn-lt"/>
              </a:rPr>
              <a:t>Since then, there has been a year on year decline in vaccine uptake (coverage) in the newly eligible routine cohort (70-year-old).</a:t>
            </a:r>
          </a:p>
          <a:p>
            <a:endParaRPr lang="en-GB" sz="2900" dirty="0"/>
          </a:p>
          <a:p>
            <a:pPr marL="0" indent="0">
              <a:buNone/>
            </a:pPr>
            <a:endParaRPr lang="en-GB" dirty="0"/>
          </a:p>
          <a:p>
            <a:endParaRPr lang="en-GB" dirty="0"/>
          </a:p>
          <a:p>
            <a:endParaRPr lang="en-GB" dirty="0"/>
          </a:p>
          <a:p>
            <a:endParaRPr lang="en-GB" dirty="0"/>
          </a:p>
          <a:p>
            <a:pPr marL="0" indent="0">
              <a:lnSpc>
                <a:spcPct val="110000"/>
              </a:lnSpc>
              <a:spcBef>
                <a:spcPts val="0"/>
              </a:spcBef>
              <a:buNone/>
            </a:pPr>
            <a:endParaRPr lang="en-GB" sz="2000" dirty="0"/>
          </a:p>
          <a:p>
            <a:pPr marL="0" indent="0">
              <a:lnSpc>
                <a:spcPct val="110000"/>
              </a:lnSpc>
              <a:spcBef>
                <a:spcPts val="0"/>
              </a:spcBef>
              <a:buNone/>
            </a:pPr>
            <a:r>
              <a:rPr lang="en-GB" sz="2000" dirty="0">
                <a:solidFill>
                  <a:srgbClr val="002060"/>
                </a:solidFill>
              </a:rPr>
              <a:t>(Information in Table above relates to year from April – March)</a:t>
            </a:r>
          </a:p>
          <a:p>
            <a:pPr marL="0" indent="0">
              <a:lnSpc>
                <a:spcPct val="110000"/>
              </a:lnSpc>
              <a:spcBef>
                <a:spcPts val="0"/>
              </a:spcBef>
              <a:buNone/>
            </a:pPr>
            <a:r>
              <a:rPr lang="en-GB" sz="2000" dirty="0">
                <a:solidFill>
                  <a:srgbClr val="002060"/>
                </a:solidFill>
              </a:rPr>
              <a:t>*Age 70 as at previous September</a:t>
            </a:r>
          </a:p>
          <a:p>
            <a:pPr marL="0" indent="0">
              <a:lnSpc>
                <a:spcPct val="110000"/>
              </a:lnSpc>
              <a:spcBef>
                <a:spcPts val="0"/>
              </a:spcBef>
              <a:buNone/>
            </a:pPr>
            <a:r>
              <a:rPr lang="en-GB" sz="2000" dirty="0">
                <a:solidFill>
                  <a:srgbClr val="002060"/>
                </a:solidFill>
              </a:rPr>
              <a:t>** Age 70 as at extract date (end March)</a:t>
            </a:r>
          </a:p>
          <a:p>
            <a:pPr marL="0" indent="0">
              <a:lnSpc>
                <a:spcPct val="110000"/>
              </a:lnSpc>
              <a:spcBef>
                <a:spcPts val="0"/>
              </a:spcBef>
              <a:buNone/>
            </a:pPr>
            <a:r>
              <a:rPr lang="en-GB" sz="2000" dirty="0">
                <a:solidFill>
                  <a:srgbClr val="002060"/>
                </a:solidFill>
              </a:rPr>
              <a:t>NB. Data in 2020 to 2021 has dropped and is most likely due to the coronavirus (COVID-19) pandemic.</a:t>
            </a:r>
          </a:p>
          <a:p>
            <a:pPr marL="0" indent="0">
              <a:lnSpc>
                <a:spcPct val="110000"/>
              </a:lnSpc>
              <a:spcBef>
                <a:spcPts val="0"/>
              </a:spcBef>
              <a:buNone/>
            </a:pPr>
            <a:endParaRPr lang="en-GB" sz="1900" dirty="0"/>
          </a:p>
          <a:p>
            <a:pPr marL="0" indent="0">
              <a:lnSpc>
                <a:spcPct val="110000"/>
              </a:lnSpc>
              <a:spcBef>
                <a:spcPts val="0"/>
              </a:spcBef>
              <a:buNone/>
            </a:pPr>
            <a:endParaRPr lang="en-GB" sz="1900" dirty="0"/>
          </a:p>
          <a:p>
            <a:endParaRPr lang="en-GB" dirty="0"/>
          </a:p>
          <a:p>
            <a:endParaRPr lang="en-GB" dirty="0"/>
          </a:p>
        </p:txBody>
      </p:sp>
      <p:pic>
        <p:nvPicPr>
          <p:cNvPr id="2" name="Picture 1"/>
          <p:cNvPicPr>
            <a:picLocks noChangeAspect="1"/>
          </p:cNvPicPr>
          <p:nvPr/>
        </p:nvPicPr>
        <p:blipFill>
          <a:blip r:embed="rId3"/>
          <a:stretch>
            <a:fillRect/>
          </a:stretch>
        </p:blipFill>
        <p:spPr>
          <a:xfrm>
            <a:off x="1165505" y="2349340"/>
            <a:ext cx="9605221" cy="1662994"/>
          </a:xfrm>
          <a:prstGeom prst="rect">
            <a:avLst/>
          </a:prstGeom>
        </p:spPr>
      </p:pic>
      <p:sp>
        <p:nvSpPr>
          <p:cNvPr id="9" name="TextBox 8">
            <a:extLst>
              <a:ext uri="{FF2B5EF4-FFF2-40B4-BE49-F238E27FC236}">
                <a16:creationId xmlns:a16="http://schemas.microsoft.com/office/drawing/2014/main" id="{E79F5EA3-C452-4921-AA39-46CA37920656}"/>
              </a:ext>
            </a:extLst>
          </p:cNvPr>
          <p:cNvSpPr txBox="1"/>
          <p:nvPr/>
        </p:nvSpPr>
        <p:spPr>
          <a:xfrm>
            <a:off x="720090" y="5112042"/>
            <a:ext cx="11201400" cy="646331"/>
          </a:xfrm>
          <a:prstGeom prst="rect">
            <a:avLst/>
          </a:prstGeom>
          <a:noFill/>
        </p:spPr>
        <p:txBody>
          <a:bodyPr wrap="square" rtlCol="0">
            <a:spAutoFit/>
          </a:bodyPr>
          <a:lstStyle/>
          <a:p>
            <a:r>
              <a:rPr lang="en-GB" dirty="0">
                <a:solidFill>
                  <a:srgbClr val="002060"/>
                </a:solidFill>
                <a:ea typeface="Verdana" charset="0"/>
              </a:rPr>
              <a:t>Data to monitor shingles immunisation in Wales are provided to Public Health Wales (PHW) by General Practices through Audit+ </a:t>
            </a:r>
          </a:p>
        </p:txBody>
      </p:sp>
    </p:spTree>
    <p:extLst>
      <p:ext uri="{BB962C8B-B14F-4D97-AF65-F5344CB8AC3E}">
        <p14:creationId xmlns:p14="http://schemas.microsoft.com/office/powerpoint/2010/main" val="427027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1999" cy="683172"/>
          </a:xfrm>
        </p:spPr>
        <p:txBody>
          <a:bodyPr>
            <a:noAutofit/>
          </a:bodyPr>
          <a:lstStyle/>
          <a:p>
            <a:pPr algn="ctr"/>
            <a:r>
              <a:rPr lang="en-GB" sz="4000" b="1" dirty="0">
                <a:solidFill>
                  <a:srgbClr val="002060"/>
                </a:solidFill>
              </a:rPr>
              <a:t>Vaccination against shingles (Herpes Zoster)  </a:t>
            </a:r>
            <a:br>
              <a:rPr lang="en-GB" b="1" dirty="0">
                <a:solidFill>
                  <a:srgbClr val="002060"/>
                </a:solidFill>
              </a:rPr>
            </a:br>
            <a:endParaRPr lang="en-GB" b="1" dirty="0">
              <a:solidFill>
                <a:srgbClr val="002060"/>
              </a:solidFill>
            </a:endParaRPr>
          </a:p>
        </p:txBody>
      </p:sp>
      <p:sp>
        <p:nvSpPr>
          <p:cNvPr id="7" name="Rectangle 6"/>
          <p:cNvSpPr/>
          <p:nvPr/>
        </p:nvSpPr>
        <p:spPr>
          <a:xfrm>
            <a:off x="542698" y="830318"/>
            <a:ext cx="11403724" cy="5424562"/>
          </a:xfrm>
          <a:prstGeom prst="rect">
            <a:avLst/>
          </a:prstGeom>
        </p:spPr>
        <p:txBody>
          <a:bodyPr wrap="square">
            <a:spAutoFit/>
          </a:bodyPr>
          <a:lstStyle/>
          <a:p>
            <a:r>
              <a:rPr lang="en-GB" sz="1650" dirty="0"/>
              <a:t>The information contained within this slide set is up to date as of 11 September 2023. </a:t>
            </a:r>
            <a:r>
              <a:rPr lang="en-GB" sz="1650" b="1" dirty="0">
                <a:solidFill>
                  <a:srgbClr val="343A40"/>
                </a:solidFill>
              </a:rPr>
              <a:t>​</a:t>
            </a:r>
            <a:r>
              <a:rPr lang="en-GB" sz="1650" dirty="0"/>
              <a:t>It is important that all immunisers delivering the shingles vaccination programme and or those who are providing immunisation advice familiarise themselves with the most up to date clinical evidence and guidance, this can be found in the following key documents:</a:t>
            </a:r>
          </a:p>
          <a:p>
            <a:endParaRPr lang="en-GB" sz="1650" dirty="0"/>
          </a:p>
          <a:p>
            <a:pPr marL="285750" indent="-285750">
              <a:buFont typeface="Arial" panose="020B0604020202020204" pitchFamily="34" charset="0"/>
              <a:buChar char="•"/>
            </a:pPr>
            <a:r>
              <a:rPr lang="en-GB" sz="1650" dirty="0">
                <a:solidFill>
                  <a:srgbClr val="002060"/>
                </a:solidFill>
              </a:rPr>
              <a:t>Shingles (Herpes Zoster): the green book, chapter 28a:  </a:t>
            </a:r>
            <a:r>
              <a:rPr lang="en-GB" sz="1650" dirty="0">
                <a:hlinkClick r:id="rId3"/>
              </a:rPr>
              <a:t>https://www.gov.uk/government/publications/shingles-herpes-zoster-the-green-book-chapter-28a</a:t>
            </a:r>
            <a:r>
              <a:rPr lang="en-GB" sz="1650" i="1" dirty="0"/>
              <a:t>. </a:t>
            </a:r>
            <a:r>
              <a:rPr lang="en-GB" sz="1650" b="1" i="1" dirty="0"/>
              <a:t>**Please note there will be two shingles chapters running concurrently until stocks of Zostavax</a:t>
            </a:r>
            <a:r>
              <a:rPr lang="en-GB" sz="1800" baseline="30000" dirty="0">
                <a:solidFill>
                  <a:srgbClr val="002060"/>
                </a:solidFill>
                <a:latin typeface="+mn-lt"/>
              </a:rPr>
              <a:t>®</a:t>
            </a:r>
            <a:r>
              <a:rPr lang="en-GB" sz="1650" b="1" i="1" dirty="0"/>
              <a:t> deplete**</a:t>
            </a:r>
          </a:p>
          <a:p>
            <a:pPr marL="285750" indent="-285750">
              <a:buFont typeface="Arial" panose="020B0604020202020204" pitchFamily="34" charset="0"/>
              <a:buChar char="•"/>
            </a:pPr>
            <a:endParaRPr lang="en-GB" sz="1650" dirty="0"/>
          </a:p>
          <a:p>
            <a:pPr marL="285750" indent="-285750">
              <a:buFont typeface="Arial" panose="020B0604020202020204" pitchFamily="34" charset="0"/>
              <a:buChar char="•"/>
            </a:pPr>
            <a:r>
              <a:rPr lang="en-GB" sz="1650" dirty="0">
                <a:solidFill>
                  <a:srgbClr val="002060"/>
                </a:solidFill>
              </a:rPr>
              <a:t>UKHSA Shingles vaccination: guidance for healthcare professionals: </a:t>
            </a:r>
            <a:r>
              <a:rPr lang="en-GB" sz="1650" dirty="0">
                <a:solidFill>
                  <a:srgbClr val="002060"/>
                </a:solidFill>
                <a:hlinkClick r:id="rId4"/>
              </a:rPr>
              <a:t>https://www.gov.uk/government/publications/shingles-vaccination-guidance-for-healthcare-professionals</a:t>
            </a:r>
            <a:r>
              <a:rPr lang="en-GB" sz="1650" dirty="0">
                <a:solidFill>
                  <a:srgbClr val="002060"/>
                </a:solidFill>
              </a:rPr>
              <a:t>.   </a:t>
            </a:r>
          </a:p>
          <a:p>
            <a:pPr marL="285750" indent="-285750">
              <a:buFont typeface="Arial" panose="020B0604020202020204" pitchFamily="34" charset="0"/>
              <a:buChar char="•"/>
            </a:pPr>
            <a:endParaRPr lang="en-GB" sz="1650" dirty="0">
              <a:solidFill>
                <a:srgbClr val="002060"/>
              </a:solidFill>
            </a:endParaRPr>
          </a:p>
          <a:p>
            <a:pPr marL="285750" indent="-285750">
              <a:buFont typeface="Arial" panose="020B0604020202020204" pitchFamily="34" charset="0"/>
              <a:buChar char="•"/>
            </a:pPr>
            <a:r>
              <a:rPr lang="en-GB" sz="1650" dirty="0">
                <a:solidFill>
                  <a:srgbClr val="002060"/>
                </a:solidFill>
              </a:rPr>
              <a:t>Shingles vaccination programme microsite page is available here: </a:t>
            </a:r>
            <a:r>
              <a:rPr lang="en-GB" sz="1650" dirty="0">
                <a:hlinkClick r:id="rId5"/>
              </a:rPr>
              <a:t>Shingles - Information for health professionals - Public Health Wales (</a:t>
            </a:r>
            <a:r>
              <a:rPr lang="en-GB" sz="1650" dirty="0" err="1">
                <a:hlinkClick r:id="rId5"/>
              </a:rPr>
              <a:t>nhs.wales</a:t>
            </a:r>
            <a:r>
              <a:rPr lang="en-GB" sz="1650" dirty="0">
                <a:hlinkClick r:id="rId5"/>
              </a:rPr>
              <a:t>)</a:t>
            </a:r>
            <a:r>
              <a:rPr lang="en-GB" sz="1650" dirty="0"/>
              <a:t>.</a:t>
            </a:r>
          </a:p>
          <a:p>
            <a:endParaRPr lang="en-GB" sz="1650" dirty="0"/>
          </a:p>
          <a:p>
            <a:pPr algn="ctr"/>
            <a:r>
              <a:rPr lang="en-GB" sz="1650" dirty="0"/>
              <a:t>****Please note the </a:t>
            </a:r>
            <a:r>
              <a:rPr lang="en-GB" sz="1650" dirty="0">
                <a:hlinkClick r:id="rId3"/>
              </a:rPr>
              <a:t>Green Book Chapter 28a: Shingles</a:t>
            </a:r>
            <a:r>
              <a:rPr lang="en-GB" sz="1650" dirty="0"/>
              <a:t> provides both policy (for England) and clinical information, in addition the </a:t>
            </a:r>
            <a:r>
              <a:rPr lang="en-GB" sz="1650" dirty="0">
                <a:hlinkClick r:id="rId4"/>
              </a:rPr>
              <a:t>UKHSA Shingles immunisation programme: information for healthcare practitioners</a:t>
            </a:r>
            <a:r>
              <a:rPr lang="en-GB" sz="1650" dirty="0"/>
              <a:t> offers more detail on some information in the Green Book****</a:t>
            </a:r>
          </a:p>
          <a:p>
            <a:endParaRPr lang="en-GB" sz="1650" dirty="0">
              <a:solidFill>
                <a:srgbClr val="002060"/>
              </a:solidFill>
            </a:endParaRPr>
          </a:p>
          <a:p>
            <a:r>
              <a:rPr lang="en-GB" sz="1650" dirty="0">
                <a:solidFill>
                  <a:srgbClr val="002060"/>
                </a:solidFill>
              </a:rPr>
              <a:t>The content of this training slide set is subject to review, this resource will be version controlled. This is version 4 dated 11 September 2023.</a:t>
            </a:r>
          </a:p>
          <a:p>
            <a:endParaRPr lang="en-GB" sz="1650" dirty="0">
              <a:solidFill>
                <a:srgbClr val="002060"/>
              </a:solidFill>
            </a:endParaRPr>
          </a:p>
        </p:txBody>
      </p:sp>
    </p:spTree>
    <p:extLst>
      <p:ext uri="{BB962C8B-B14F-4D97-AF65-F5344CB8AC3E}">
        <p14:creationId xmlns:p14="http://schemas.microsoft.com/office/powerpoint/2010/main" val="1685170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a:ea typeface="+mn-ea"/>
                <a:cs typeface="+mn-cs"/>
              </a:rPr>
              <a:t>Shingles (Herpes Zoster) vaccination programme</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p:cNvSpPr txBox="1"/>
          <p:nvPr/>
        </p:nvSpPr>
        <p:spPr>
          <a:xfrm>
            <a:off x="6172201" y="5507837"/>
            <a:ext cx="593407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srgbClr val="212A73"/>
                </a:solidFill>
                <a:effectLst/>
                <a:uLnTx/>
                <a:uFillTx/>
                <a:latin typeface="Arial"/>
                <a:ea typeface="+mn-ea"/>
                <a:cs typeface="+mn-cs"/>
                <a:hlinkClick r:id="rId3"/>
              </a:rPr>
              <a:t>GP_Shingles</a:t>
            </a:r>
            <a:r>
              <a:rPr kumimoji="0" lang="en-GB" sz="1800" b="0" i="0" u="none" strike="noStrike" kern="1200" cap="none" spc="0" normalizeH="0" baseline="0" noProof="0" dirty="0">
                <a:ln>
                  <a:noFill/>
                </a:ln>
                <a:solidFill>
                  <a:srgbClr val="212A73"/>
                </a:solidFill>
                <a:effectLst/>
                <a:uLnTx/>
                <a:uFillTx/>
                <a:latin typeface="Arial"/>
                <a:ea typeface="+mn-ea"/>
                <a:cs typeface="+mn-cs"/>
                <a:hlinkClick r:id="rId3"/>
              </a:rPr>
              <a:t>: GP Shingles - Tableau Server (cymru.nhs.uk)</a:t>
            </a: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p:txBody>
      </p:sp>
      <p:sp>
        <p:nvSpPr>
          <p:cNvPr id="8" name="TextBox 7"/>
          <p:cNvSpPr txBox="1"/>
          <p:nvPr/>
        </p:nvSpPr>
        <p:spPr>
          <a:xfrm>
            <a:off x="96197" y="5571520"/>
            <a:ext cx="578167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 </a:t>
            </a:r>
            <a:r>
              <a:rPr kumimoji="0" lang="en-GB" sz="1800" b="0" i="0" u="none" strike="noStrike" kern="1200" cap="none" spc="0" normalizeH="0" baseline="0" noProof="0" dirty="0">
                <a:ln>
                  <a:noFill/>
                </a:ln>
                <a:solidFill>
                  <a:srgbClr val="212A73"/>
                </a:solidFill>
                <a:effectLst/>
                <a:uLnTx/>
                <a:uFillTx/>
                <a:latin typeface="Arial"/>
                <a:ea typeface="+mn-ea"/>
                <a:cs typeface="+mn-cs"/>
                <a:hlinkClick r:id="rId4"/>
              </a:rPr>
              <a:t>National and HB level Shingles dashboard - ENGLISH | Tableau Public</a:t>
            </a: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p:txBody>
      </p:sp>
      <p:pic>
        <p:nvPicPr>
          <p:cNvPr id="3" name="Picture 2"/>
          <p:cNvPicPr>
            <a:picLocks noChangeAspect="1"/>
          </p:cNvPicPr>
          <p:nvPr/>
        </p:nvPicPr>
        <p:blipFill>
          <a:blip r:embed="rId5"/>
          <a:stretch>
            <a:fillRect/>
          </a:stretch>
        </p:blipFill>
        <p:spPr>
          <a:xfrm>
            <a:off x="96197" y="569572"/>
            <a:ext cx="6076004" cy="4942035"/>
          </a:xfrm>
          <a:prstGeom prst="rect">
            <a:avLst/>
          </a:prstGeom>
        </p:spPr>
      </p:pic>
      <p:pic>
        <p:nvPicPr>
          <p:cNvPr id="10" name="Picture 9"/>
          <p:cNvPicPr>
            <a:picLocks noChangeAspect="1"/>
          </p:cNvPicPr>
          <p:nvPr/>
        </p:nvPicPr>
        <p:blipFill>
          <a:blip r:embed="rId6"/>
          <a:stretch>
            <a:fillRect/>
          </a:stretch>
        </p:blipFill>
        <p:spPr>
          <a:xfrm>
            <a:off x="6172201" y="262891"/>
            <a:ext cx="5795035" cy="5042764"/>
          </a:xfrm>
          <a:prstGeom prst="rect">
            <a:avLst/>
          </a:prstGeom>
        </p:spPr>
      </p:pic>
    </p:spTree>
    <p:extLst>
      <p:ext uri="{BB962C8B-B14F-4D97-AF65-F5344CB8AC3E}">
        <p14:creationId xmlns:p14="http://schemas.microsoft.com/office/powerpoint/2010/main" val="1514778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21</a:t>
            </a:fld>
            <a:endParaRPr lang="en-GB" dirty="0"/>
          </a:p>
        </p:txBody>
      </p:sp>
      <p:sp>
        <p:nvSpPr>
          <p:cNvPr id="8" name="Title 1">
            <a:extLst>
              <a:ext uri="{FF2B5EF4-FFF2-40B4-BE49-F238E27FC236}">
                <a16:creationId xmlns:a16="http://schemas.microsoft.com/office/drawing/2014/main" id="{8346E301-0C41-47DA-A6A5-72983401BFEB}"/>
              </a:ext>
            </a:extLst>
          </p:cNvPr>
          <p:cNvSpPr>
            <a:spLocks noGrp="1"/>
          </p:cNvSpPr>
          <p:nvPr>
            <p:ph type="title"/>
          </p:nvPr>
        </p:nvSpPr>
        <p:spPr>
          <a:xfrm>
            <a:off x="0" y="147638"/>
            <a:ext cx="12192000" cy="682625"/>
          </a:xfrm>
        </p:spPr>
        <p:txBody>
          <a:bodyPr/>
          <a:lstStyle/>
          <a:p>
            <a:pPr algn="ctr"/>
            <a:r>
              <a:rPr lang="en-GB" sz="4000" b="1" dirty="0">
                <a:solidFill>
                  <a:srgbClr val="002060"/>
                </a:solidFill>
              </a:rPr>
              <a:t>Cluster and GP level data</a:t>
            </a:r>
          </a:p>
        </p:txBody>
      </p:sp>
      <p:sp>
        <p:nvSpPr>
          <p:cNvPr id="2" name="Rectangle 1"/>
          <p:cNvSpPr/>
          <p:nvPr/>
        </p:nvSpPr>
        <p:spPr>
          <a:xfrm>
            <a:off x="720090" y="971550"/>
            <a:ext cx="11167110" cy="3139321"/>
          </a:xfrm>
          <a:prstGeom prst="rect">
            <a:avLst/>
          </a:prstGeom>
        </p:spPr>
        <p:txBody>
          <a:bodyPr wrap="square">
            <a:spAutoFit/>
          </a:bodyPr>
          <a:lstStyle/>
          <a:p>
            <a:r>
              <a:rPr lang="en-GB" dirty="0">
                <a:solidFill>
                  <a:srgbClr val="002060"/>
                </a:solidFill>
              </a:rPr>
              <a:t>A GP and cluster level shingles immunisation summary has been developed and can be found on the </a:t>
            </a:r>
            <a:r>
              <a:rPr lang="en-GB" dirty="0">
                <a:hlinkClick r:id="rId3"/>
              </a:rPr>
              <a:t>VPDP SharePoint Surveillance Page</a:t>
            </a:r>
            <a:r>
              <a:rPr lang="en-GB" dirty="0"/>
              <a:t>. </a:t>
            </a:r>
          </a:p>
          <a:p>
            <a:endParaRPr lang="en-GB" dirty="0"/>
          </a:p>
          <a:p>
            <a:r>
              <a:rPr lang="en-GB" dirty="0">
                <a:solidFill>
                  <a:srgbClr val="002060"/>
                </a:solidFill>
              </a:rPr>
              <a:t>The interactive dashboard summarises shingles immunisation uptake data for those aged 70-84 years (individuals remain eligible for vaccination until 80 years of age).</a:t>
            </a:r>
          </a:p>
          <a:p>
            <a:r>
              <a:rPr lang="en-GB" dirty="0">
                <a:solidFill>
                  <a:srgbClr val="002060"/>
                </a:solidFill>
              </a:rPr>
              <a:t> </a:t>
            </a:r>
          </a:p>
          <a:p>
            <a:r>
              <a:rPr lang="en-GB" dirty="0">
                <a:solidFill>
                  <a:srgbClr val="002060"/>
                </a:solidFill>
              </a:rPr>
              <a:t>The data on which the report is based are submitted from general practices through Audit+ and the dashboard will be updated on a monthly basis. </a:t>
            </a:r>
          </a:p>
          <a:p>
            <a:endParaRPr lang="en-GB" dirty="0">
              <a:solidFill>
                <a:srgbClr val="002060"/>
              </a:solidFill>
            </a:endParaRPr>
          </a:p>
          <a:p>
            <a:r>
              <a:rPr lang="en-GB" dirty="0">
                <a:solidFill>
                  <a:srgbClr val="002060"/>
                </a:solidFill>
              </a:rPr>
              <a:t>The dashboard data can be exported to Excel by clicking on the Download button at the top right of the dashboard and selecting Crosstab – see screenshots below:</a:t>
            </a:r>
          </a:p>
        </p:txBody>
      </p:sp>
      <p:pic>
        <p:nvPicPr>
          <p:cNvPr id="9" name="Picture 8">
            <a:extLst>
              <a:ext uri="{FF2B5EF4-FFF2-40B4-BE49-F238E27FC236}">
                <a16:creationId xmlns:a16="http://schemas.microsoft.com/office/drawing/2014/main" id="{718EED2D-144B-4517-B85A-1DB1D2A05AB1}"/>
              </a:ext>
            </a:extLst>
          </p:cNvPr>
          <p:cNvPicPr>
            <a:picLocks noChangeAspect="1"/>
          </p:cNvPicPr>
          <p:nvPr/>
        </p:nvPicPr>
        <p:blipFill>
          <a:blip r:embed="rId4"/>
          <a:stretch>
            <a:fillRect/>
          </a:stretch>
        </p:blipFill>
        <p:spPr>
          <a:xfrm>
            <a:off x="2211494" y="4110871"/>
            <a:ext cx="7969677" cy="2027130"/>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314554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22</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1270174"/>
          </a:xfrm>
        </p:spPr>
        <p:txBody>
          <a:bodyPr>
            <a:noAutofit/>
          </a:bodyPr>
          <a:lstStyle/>
          <a:p>
            <a:pPr algn="ctr"/>
            <a:r>
              <a:rPr lang="en-GB" sz="4000" b="1" dirty="0">
                <a:solidFill>
                  <a:srgbClr val="002060"/>
                </a:solidFill>
              </a:rPr>
              <a:t>Evaluation of the shingles vaccination programme</a:t>
            </a:r>
          </a:p>
        </p:txBody>
      </p:sp>
      <p:sp>
        <p:nvSpPr>
          <p:cNvPr id="8" name="Content Placeholder 2"/>
          <p:cNvSpPr>
            <a:spLocks noGrp="1"/>
          </p:cNvSpPr>
          <p:nvPr>
            <p:ph idx="1"/>
          </p:nvPr>
        </p:nvSpPr>
        <p:spPr>
          <a:xfrm>
            <a:off x="617220" y="1543050"/>
            <a:ext cx="11384280" cy="2811780"/>
          </a:xfrm>
        </p:spPr>
        <p:txBody>
          <a:bodyPr/>
          <a:lstStyle/>
          <a:p>
            <a:pPr marL="0" indent="0">
              <a:buNone/>
            </a:pPr>
            <a:r>
              <a:rPr lang="en-GB" sz="1800" dirty="0">
                <a:solidFill>
                  <a:srgbClr val="002060"/>
                </a:solidFill>
                <a:latin typeface="+mn-lt"/>
              </a:rPr>
              <a:t>In 2020 an </a:t>
            </a:r>
            <a:r>
              <a:rPr lang="en-GB" sz="1800" dirty="0">
                <a:solidFill>
                  <a:srgbClr val="002060"/>
                </a:solidFill>
                <a:latin typeface="+mn-lt"/>
                <a:hlinkClick r:id="rId3"/>
              </a:rPr>
              <a:t>England population based study</a:t>
            </a:r>
            <a:r>
              <a:rPr lang="en-GB" sz="1800" baseline="30000" dirty="0">
                <a:solidFill>
                  <a:srgbClr val="002060"/>
                </a:solidFill>
                <a:latin typeface="+mn-lt"/>
              </a:rPr>
              <a:t>1</a:t>
            </a:r>
            <a:r>
              <a:rPr lang="en-GB" sz="1800" dirty="0">
                <a:solidFill>
                  <a:srgbClr val="002060"/>
                </a:solidFill>
                <a:latin typeface="+mn-lt"/>
              </a:rPr>
              <a:t> estimated that the impact of herpes zoster vaccination in the 5 years after the introduction for 70-79 yr. olds in England in September 2013 was:</a:t>
            </a:r>
          </a:p>
          <a:p>
            <a:pPr>
              <a:buFont typeface="Arial" panose="020B0604020202020204" pitchFamily="34" charset="0"/>
              <a:buChar char="•"/>
            </a:pPr>
            <a:r>
              <a:rPr lang="en-GB" sz="1800" dirty="0">
                <a:solidFill>
                  <a:srgbClr val="002060"/>
                </a:solidFill>
                <a:latin typeface="+mn-lt"/>
              </a:rPr>
              <a:t>40,500 fewer herpes zoster GP consultations. </a:t>
            </a:r>
          </a:p>
          <a:p>
            <a:pPr>
              <a:buFont typeface="Arial" panose="020B0604020202020204" pitchFamily="34" charset="0"/>
              <a:buChar char="•"/>
            </a:pPr>
            <a:r>
              <a:rPr lang="en-GB" sz="1800" dirty="0">
                <a:solidFill>
                  <a:srgbClr val="002060"/>
                </a:solidFill>
                <a:latin typeface="+mn-lt"/>
              </a:rPr>
              <a:t>1,840 fewer herpes zoster hospitalisations (including 540 PHN consultations).</a:t>
            </a:r>
          </a:p>
          <a:p>
            <a:pPr>
              <a:buFont typeface="Arial" panose="020B0604020202020204" pitchFamily="34" charset="0"/>
              <a:buChar char="•"/>
            </a:pPr>
            <a:endParaRPr lang="en-GB" sz="1800" dirty="0">
              <a:solidFill>
                <a:srgbClr val="002060"/>
              </a:solidFill>
              <a:latin typeface="+mn-lt"/>
            </a:endParaRPr>
          </a:p>
          <a:p>
            <a:pPr marL="0" indent="0">
              <a:buNone/>
            </a:pPr>
            <a:r>
              <a:rPr lang="en-GB" sz="1800" b="0" i="0" u="none" strike="noStrike" baseline="0" dirty="0">
                <a:latin typeface="Arial" panose="020B0604020202020204" pitchFamily="34" charset="0"/>
              </a:rPr>
              <a:t>These reductions were consistent with a vaccine effectiveness of:</a:t>
            </a:r>
          </a:p>
          <a:p>
            <a:r>
              <a:rPr lang="en-GB" sz="1800" b="0" i="0" u="none" strike="noStrike" baseline="0" dirty="0">
                <a:latin typeface="Arial" panose="020B0604020202020204" pitchFamily="34" charset="0"/>
              </a:rPr>
              <a:t>between 37% (for hospitalised zoster) and 75% (for PHN consultations) in the routine cohorts (vaccinated aged 70) </a:t>
            </a:r>
          </a:p>
          <a:p>
            <a:r>
              <a:rPr lang="en-GB" sz="1800" b="0" i="0" u="none" strike="noStrike" baseline="0" dirty="0">
                <a:latin typeface="Arial" panose="020B0604020202020204" pitchFamily="34" charset="0"/>
              </a:rPr>
              <a:t>between 49% (for hospitalised PHN) and 66% (for PHN consultations) in catch up cohorts (vaccinated aged 78 to 79) </a:t>
            </a:r>
            <a:endParaRPr lang="en-GB" sz="1800" dirty="0"/>
          </a:p>
          <a:p>
            <a:pPr marL="0" indent="0">
              <a:buNone/>
            </a:pPr>
            <a:r>
              <a:rPr lang="en-GB" sz="1800" dirty="0">
                <a:solidFill>
                  <a:srgbClr val="002060"/>
                </a:solidFill>
                <a:latin typeface="+mn-lt"/>
              </a:rPr>
              <a:t> </a:t>
            </a:r>
          </a:p>
          <a:p>
            <a:pPr marL="0" indent="0">
              <a:buNone/>
            </a:pPr>
            <a:r>
              <a:rPr lang="en-GB" sz="1800" dirty="0">
                <a:solidFill>
                  <a:srgbClr val="002060"/>
                </a:solidFill>
                <a:latin typeface="+mn-lt"/>
              </a:rPr>
              <a:t>Public Health Wales are working on a study which will be shared when available, however the data from England highlights the effectiveness of the shingles vaccine programme</a:t>
            </a:r>
            <a:r>
              <a:rPr lang="en-GB" sz="2000" dirty="0">
                <a:solidFill>
                  <a:srgbClr val="002060"/>
                </a:solidFill>
                <a:latin typeface="+mn-lt"/>
              </a:rPr>
              <a:t>.</a:t>
            </a:r>
          </a:p>
        </p:txBody>
      </p:sp>
    </p:spTree>
    <p:extLst>
      <p:ext uri="{BB962C8B-B14F-4D97-AF65-F5344CB8AC3E}">
        <p14:creationId xmlns:p14="http://schemas.microsoft.com/office/powerpoint/2010/main" val="2399540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E017F-97F7-0C26-FCC9-4C5695C7D96E}"/>
              </a:ext>
            </a:extLst>
          </p:cNvPr>
          <p:cNvSpPr>
            <a:spLocks noGrp="1"/>
          </p:cNvSpPr>
          <p:nvPr>
            <p:ph type="title"/>
          </p:nvPr>
        </p:nvSpPr>
        <p:spPr>
          <a:xfrm>
            <a:off x="838200" y="2265177"/>
            <a:ext cx="10515600" cy="1325563"/>
          </a:xfrm>
        </p:spPr>
        <p:txBody>
          <a:bodyPr/>
          <a:lstStyle/>
          <a:p>
            <a:pPr algn="ctr"/>
            <a:r>
              <a:rPr lang="en-GB" b="1" dirty="0"/>
              <a:t>Shingles vaccination programme</a:t>
            </a:r>
          </a:p>
        </p:txBody>
      </p:sp>
      <p:sp>
        <p:nvSpPr>
          <p:cNvPr id="4" name="Footer Placeholder 3">
            <a:extLst>
              <a:ext uri="{FF2B5EF4-FFF2-40B4-BE49-F238E27FC236}">
                <a16:creationId xmlns:a16="http://schemas.microsoft.com/office/drawing/2014/main" id="{9B25E86F-2B2A-1E9B-156C-CC820E2E0D57}"/>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C57312E1-D186-5536-F31E-F91710E389DC}"/>
              </a:ext>
            </a:extLst>
          </p:cNvPr>
          <p:cNvSpPr>
            <a:spLocks noGrp="1"/>
          </p:cNvSpPr>
          <p:nvPr>
            <p:ph type="sldNum" sz="quarter" idx="12"/>
          </p:nvPr>
        </p:nvSpPr>
        <p:spPr/>
        <p:txBody>
          <a:bodyPr/>
          <a:lstStyle/>
          <a:p>
            <a:fld id="{561D0CCE-8DCC-44DC-A653-AE62B1D84A52}" type="slidenum">
              <a:rPr lang="en-GB" smtClean="0"/>
              <a:pPr/>
              <a:t>23</a:t>
            </a:fld>
            <a:endParaRPr lang="en-GB" dirty="0"/>
          </a:p>
        </p:txBody>
      </p:sp>
    </p:spTree>
    <p:extLst>
      <p:ext uri="{BB962C8B-B14F-4D97-AF65-F5344CB8AC3E}">
        <p14:creationId xmlns:p14="http://schemas.microsoft.com/office/powerpoint/2010/main" val="2786154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EA78C-5B4C-1FA4-A810-5FAFFB1AEA8B}"/>
              </a:ext>
            </a:extLst>
          </p:cNvPr>
          <p:cNvSpPr>
            <a:spLocks noGrp="1"/>
          </p:cNvSpPr>
          <p:nvPr>
            <p:ph type="title"/>
          </p:nvPr>
        </p:nvSpPr>
        <p:spPr>
          <a:xfrm>
            <a:off x="0" y="0"/>
            <a:ext cx="11958452" cy="1146010"/>
          </a:xfrm>
        </p:spPr>
        <p:txBody>
          <a:bodyPr/>
          <a:lstStyle/>
          <a:p>
            <a:pPr algn="ctr"/>
            <a:r>
              <a:rPr kumimoji="0" lang="en-GB" sz="4000" b="1" i="0" u="none" strike="noStrike" kern="1200" cap="none" spc="0" normalizeH="0" baseline="0" noProof="0" dirty="0">
                <a:ln>
                  <a:noFill/>
                </a:ln>
                <a:solidFill>
                  <a:srgbClr val="212A73"/>
                </a:solidFill>
                <a:effectLst/>
                <a:uLnTx/>
                <a:uFillTx/>
                <a:latin typeface="Arial"/>
                <a:ea typeface="+mj-ea"/>
                <a:cs typeface="+mj-cs"/>
              </a:rPr>
              <a:t>Changes to the shingles vaccination programme from 1 September 2023</a:t>
            </a:r>
            <a:endParaRPr lang="en-GB" dirty="0"/>
          </a:p>
        </p:txBody>
      </p:sp>
      <p:sp>
        <p:nvSpPr>
          <p:cNvPr id="3" name="Content Placeholder 2">
            <a:extLst>
              <a:ext uri="{FF2B5EF4-FFF2-40B4-BE49-F238E27FC236}">
                <a16:creationId xmlns:a16="http://schemas.microsoft.com/office/drawing/2014/main" id="{30266C2C-7AC7-966B-0215-A5036DE6B964}"/>
              </a:ext>
            </a:extLst>
          </p:cNvPr>
          <p:cNvSpPr>
            <a:spLocks noGrp="1"/>
          </p:cNvSpPr>
          <p:nvPr>
            <p:ph idx="1"/>
          </p:nvPr>
        </p:nvSpPr>
        <p:spPr>
          <a:xfrm>
            <a:off x="116774" y="1408793"/>
            <a:ext cx="11724904" cy="4684774"/>
          </a:xfrm>
        </p:spPr>
        <p:txBody>
          <a:bodyPr/>
          <a:lstStyle/>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In February 2019, based on impact and cost effectiveness modelling, the JCVI recommended that the national shingles immunisation programme be changed such that Shingrix</a:t>
            </a:r>
            <a:r>
              <a:rPr kumimoji="0" lang="en-GB" sz="1800" b="0" i="0" u="none" strike="noStrike" kern="1200" cap="none" spc="0" normalizeH="0" baseline="30000" noProof="0" dirty="0">
                <a:ln>
                  <a:noFill/>
                </a:ln>
                <a:solidFill>
                  <a:srgbClr val="212A73"/>
                </a:solidFill>
                <a:effectLst/>
                <a:uLnTx/>
                <a:uFillTx/>
                <a:latin typeface="Arial"/>
                <a:ea typeface="+mn-ea"/>
                <a:cs typeface="+mn-cs"/>
              </a:rPr>
              <a:t>®</a:t>
            </a:r>
            <a:r>
              <a:rPr kumimoji="0" lang="en-GB" sz="1800" b="0" i="0" u="none" strike="noStrike" kern="1200" cap="none" spc="0" normalizeH="0" baseline="0" noProof="0" dirty="0">
                <a:ln>
                  <a:noFill/>
                </a:ln>
                <a:solidFill>
                  <a:srgbClr val="212A73"/>
                </a:solidFill>
                <a:effectLst/>
                <a:uLnTx/>
                <a:uFillTx/>
                <a:latin typeface="Arial"/>
                <a:ea typeface="+mn-ea"/>
                <a:cs typeface="+mn-cs"/>
              </a:rPr>
              <a:t> is offered to: </a:t>
            </a:r>
          </a:p>
          <a:p>
            <a:pPr marL="685800" marR="0" lvl="1" indent="-2286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srgbClr val="212A73"/>
                </a:solidFill>
                <a:effectLst/>
                <a:uLnTx/>
                <a:uFillTx/>
                <a:latin typeface="Arial"/>
                <a:ea typeface="+mn-ea"/>
                <a:cs typeface="+mn-cs"/>
              </a:rPr>
              <a:t>immunocompetent individuals routinely at 60 years of age</a:t>
            </a:r>
          </a:p>
          <a:p>
            <a:pPr marL="685800" marR="0" lvl="1" indent="-2286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srgbClr val="212A73"/>
                </a:solidFill>
                <a:effectLst/>
                <a:uLnTx/>
                <a:uFillTx/>
                <a:latin typeface="Arial"/>
                <a:ea typeface="+mn-ea"/>
                <a:cs typeface="+mn-cs"/>
              </a:rPr>
              <a:t>immunocompromised individuals aged 50 years old and over</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JCVI also advised a catch-up of 60 to 70 year olds that should be implemented in stages, starting with vaccination of those turning 65 and 70 years old, then moving to vaccination of those turning 60 and 65 years old, following which time vaccination could then be routinely offered to those turning 60 years old</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The advice was based on the high efficacy, safety, and immunogenicity of Shingrix</a:t>
            </a:r>
            <a:r>
              <a:rPr kumimoji="0" lang="en-GB" sz="1800" b="0" i="0" u="none" strike="noStrike" kern="1200" cap="none" spc="0" normalizeH="0" baseline="30000" noProof="0" dirty="0">
                <a:ln>
                  <a:noFill/>
                </a:ln>
                <a:solidFill>
                  <a:srgbClr val="212A73"/>
                </a:solidFill>
                <a:effectLst/>
                <a:uLnTx/>
                <a:uFillTx/>
                <a:latin typeface="Arial"/>
                <a:ea typeface="+mn-ea"/>
                <a:cs typeface="+mn-cs"/>
              </a:rPr>
              <a:t>®</a:t>
            </a:r>
            <a:r>
              <a:rPr kumimoji="0" lang="en-GB" sz="1800" b="0" i="0" u="none" strike="noStrike" kern="1200" cap="none" spc="0" normalizeH="0" baseline="0" noProof="0" dirty="0">
                <a:ln>
                  <a:noFill/>
                </a:ln>
                <a:solidFill>
                  <a:srgbClr val="212A73"/>
                </a:solidFill>
                <a:effectLst/>
                <a:uLnTx/>
                <a:uFillTx/>
                <a:latin typeface="Arial"/>
                <a:ea typeface="+mn-ea"/>
                <a:cs typeface="+mn-cs"/>
              </a:rPr>
              <a:t> observed in clinical trials</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Evidence suggests that Shingrix</a:t>
            </a:r>
            <a:r>
              <a:rPr kumimoji="0" lang="en-GB" sz="1800" b="0" i="0" u="none" strike="noStrike" kern="1200" cap="none" spc="0" normalizeH="0" baseline="30000" noProof="0" dirty="0">
                <a:ln>
                  <a:noFill/>
                </a:ln>
                <a:solidFill>
                  <a:srgbClr val="212A73"/>
                </a:solidFill>
                <a:effectLst/>
                <a:uLnTx/>
                <a:uFillTx/>
                <a:latin typeface="Arial"/>
                <a:ea typeface="+mn-ea"/>
                <a:cs typeface="+mn-cs"/>
              </a:rPr>
              <a:t>®</a:t>
            </a:r>
            <a:r>
              <a:rPr kumimoji="0" lang="en-GB" sz="1800" b="0" i="0" u="none" strike="noStrike" kern="1200" cap="none" spc="0" normalizeH="0" baseline="0" noProof="0" dirty="0">
                <a:ln>
                  <a:noFill/>
                </a:ln>
                <a:solidFill>
                  <a:srgbClr val="212A73"/>
                </a:solidFill>
                <a:effectLst/>
                <a:uLnTx/>
                <a:uFillTx/>
                <a:latin typeface="Arial"/>
                <a:ea typeface="+mn-ea"/>
                <a:cs typeface="+mn-cs"/>
              </a:rPr>
              <a:t> provides a substantially longer duration of protection from shingles than Zostavax</a:t>
            </a:r>
            <a:r>
              <a:rPr kumimoji="0" lang="en-GB" sz="1800" b="0" i="0" u="none" strike="noStrike" kern="1200" cap="none" spc="0" normalizeH="0" baseline="30000" noProof="0" dirty="0">
                <a:ln>
                  <a:noFill/>
                </a:ln>
                <a:solidFill>
                  <a:srgbClr val="212A73"/>
                </a:solidFill>
                <a:effectLst/>
                <a:uLnTx/>
                <a:uFillTx/>
                <a:latin typeface="Arial"/>
                <a:ea typeface="+mn-ea"/>
                <a:cs typeface="+mn-cs"/>
              </a:rPr>
              <a:t>®</a:t>
            </a:r>
            <a:endParaRPr kumimoji="0" lang="en-GB" sz="1800" b="0" i="0" u="none" strike="noStrike" kern="1200" cap="none" spc="0" normalizeH="0" baseline="0" noProof="0" dirty="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12A73"/>
                </a:solidFill>
                <a:effectLst/>
                <a:uLnTx/>
                <a:uFillTx/>
                <a:latin typeface="Arial"/>
                <a:ea typeface="+mn-ea"/>
                <a:cs typeface="+mn-cs"/>
              </a:rPr>
              <a:t>There is now sufficient supply of Shingrix</a:t>
            </a:r>
            <a:r>
              <a:rPr kumimoji="0" lang="en-GB" sz="1800" b="0" i="0" u="none" strike="noStrike" kern="1200" cap="none" spc="0" normalizeH="0" baseline="30000" noProof="0" dirty="0">
                <a:ln>
                  <a:noFill/>
                </a:ln>
                <a:solidFill>
                  <a:srgbClr val="212A73"/>
                </a:solidFill>
                <a:effectLst/>
                <a:uLnTx/>
                <a:uFillTx/>
                <a:latin typeface="Arial"/>
                <a:ea typeface="+mn-ea"/>
                <a:cs typeface="+mn-cs"/>
              </a:rPr>
              <a:t>® </a:t>
            </a:r>
            <a:r>
              <a:rPr kumimoji="0" lang="en-GB" sz="1800" b="0" i="0" u="none" strike="noStrike" kern="1200" cap="none" spc="0" normalizeH="0" baseline="0" noProof="0" dirty="0">
                <a:ln>
                  <a:noFill/>
                </a:ln>
                <a:solidFill>
                  <a:srgbClr val="212A73"/>
                </a:solidFill>
                <a:effectLst/>
                <a:uLnTx/>
                <a:uFillTx/>
                <a:latin typeface="Arial"/>
                <a:ea typeface="+mn-ea"/>
                <a:cs typeface="+mn-cs"/>
              </a:rPr>
              <a:t>to implement the JCVI recommendations</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2060"/>
                </a:solidFill>
                <a:effectLst/>
                <a:uLnTx/>
                <a:uFillTx/>
                <a:latin typeface="Arial"/>
                <a:ea typeface="Calibri" panose="020F0502020204030204" pitchFamily="34" charset="0"/>
                <a:cs typeface="Times New Roman" panose="02020603050405020304" pitchFamily="18" charset="0"/>
              </a:rPr>
              <a:t>The changes to the programme should be implemented from 1 September 2023</a:t>
            </a: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a:p>
            <a:endParaRPr lang="en-GB" dirty="0"/>
          </a:p>
        </p:txBody>
      </p:sp>
      <p:sp>
        <p:nvSpPr>
          <p:cNvPr id="4" name="Footer Placeholder 3">
            <a:extLst>
              <a:ext uri="{FF2B5EF4-FFF2-40B4-BE49-F238E27FC236}">
                <a16:creationId xmlns:a16="http://schemas.microsoft.com/office/drawing/2014/main" id="{7CBDCCF6-377F-6B89-9539-C5D6598C021A}"/>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811623B4-E8C3-54EE-6360-F59935532E63}"/>
              </a:ext>
            </a:extLst>
          </p:cNvPr>
          <p:cNvSpPr>
            <a:spLocks noGrp="1"/>
          </p:cNvSpPr>
          <p:nvPr>
            <p:ph type="sldNum" sz="quarter" idx="12"/>
          </p:nvPr>
        </p:nvSpPr>
        <p:spPr/>
        <p:txBody>
          <a:bodyPr/>
          <a:lstStyle/>
          <a:p>
            <a:fld id="{561D0CCE-8DCC-44DC-A653-AE62B1D84A52}" type="slidenum">
              <a:rPr lang="en-GB" smtClean="0"/>
              <a:pPr/>
              <a:t>24</a:t>
            </a:fld>
            <a:endParaRPr lang="en-GB" dirty="0"/>
          </a:p>
        </p:txBody>
      </p:sp>
    </p:spTree>
    <p:extLst>
      <p:ext uri="{BB962C8B-B14F-4D97-AF65-F5344CB8AC3E}">
        <p14:creationId xmlns:p14="http://schemas.microsoft.com/office/powerpoint/2010/main" val="21717429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25</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53696"/>
            <a:ext cx="12017829" cy="1116963"/>
          </a:xfrm>
        </p:spPr>
        <p:txBody>
          <a:bodyPr>
            <a:noAutofit/>
          </a:bodyPr>
          <a:lstStyle/>
          <a:p>
            <a:pPr algn="ctr"/>
            <a:r>
              <a:rPr lang="en-GB" sz="3200" b="1" dirty="0">
                <a:solidFill>
                  <a:srgbClr val="212A73"/>
                </a:solidFill>
              </a:rPr>
              <a:t>Key messages about changes to the shingles programme (1)</a:t>
            </a:r>
            <a:br>
              <a:rPr lang="en-GB" sz="3200" b="1" dirty="0">
                <a:solidFill>
                  <a:srgbClr val="212A73"/>
                </a:solidFill>
              </a:rPr>
            </a:br>
            <a:r>
              <a:rPr lang="en-GB" sz="3200" b="1" u="sng" dirty="0">
                <a:solidFill>
                  <a:srgbClr val="212A73"/>
                </a:solidFill>
              </a:rPr>
              <a:t>Change of vaccine</a:t>
            </a:r>
            <a:endParaRPr lang="en-GB" sz="3200" b="1" u="sng" dirty="0">
              <a:solidFill>
                <a:srgbClr val="002060"/>
              </a:solidFill>
            </a:endParaRPr>
          </a:p>
        </p:txBody>
      </p:sp>
      <p:sp>
        <p:nvSpPr>
          <p:cNvPr id="7" name="Content Placeholder 2"/>
          <p:cNvSpPr>
            <a:spLocks noGrp="1"/>
          </p:cNvSpPr>
          <p:nvPr>
            <p:ph idx="1"/>
          </p:nvPr>
        </p:nvSpPr>
        <p:spPr>
          <a:xfrm>
            <a:off x="443865" y="985269"/>
            <a:ext cx="11304270" cy="5109906"/>
          </a:xfrm>
        </p:spPr>
        <p:txBody>
          <a:bodyPr>
            <a:noAutofit/>
          </a:bodyPr>
          <a:lstStyle/>
          <a:p>
            <a:pPr marL="0" indent="0">
              <a:lnSpc>
                <a:spcPct val="100000"/>
              </a:lnSpc>
              <a:buNone/>
            </a:pPr>
            <a:endParaRPr lang="en-GB" sz="1600" b="1" dirty="0">
              <a:solidFill>
                <a:srgbClr val="002060"/>
              </a:solidFill>
            </a:endParaRPr>
          </a:p>
          <a:p>
            <a:pPr marL="0" indent="0">
              <a:lnSpc>
                <a:spcPct val="100000"/>
              </a:lnSpc>
              <a:buNone/>
            </a:pPr>
            <a:r>
              <a:rPr lang="en-GB" sz="1600" b="1" dirty="0">
                <a:solidFill>
                  <a:srgbClr val="002060"/>
                </a:solidFill>
              </a:rPr>
              <a:t>From 1 September 2023 (in line with JCVI advice and WHC Change of vaccine and cohort expansion for shingles vaccination programme (from September 2023) (</a:t>
            </a:r>
            <a:r>
              <a:rPr lang="en-GB" sz="1600" b="1" dirty="0">
                <a:solidFill>
                  <a:srgbClr val="002060"/>
                </a:solidFill>
                <a:hlinkClick r:id="rId3"/>
              </a:rPr>
              <a:t>WHC/2023/024</a:t>
            </a:r>
            <a:r>
              <a:rPr lang="en-GB" sz="1600" b="1" dirty="0">
                <a:solidFill>
                  <a:srgbClr val="002060"/>
                </a:solidFill>
              </a:rPr>
              <a:t>):</a:t>
            </a:r>
          </a:p>
          <a:p>
            <a:pPr>
              <a:lnSpc>
                <a:spcPct val="100000"/>
              </a:lnSpc>
            </a:pPr>
            <a:r>
              <a:rPr lang="en-GB" sz="1600" dirty="0">
                <a:effectLst/>
                <a:latin typeface="Arial" panose="020B0604020202020204" pitchFamily="34" charset="0"/>
                <a:ea typeface="Times New Roman" panose="02020603050405020304" pitchFamily="18" charset="0"/>
              </a:rPr>
              <a:t>Shingrix</a:t>
            </a:r>
            <a:r>
              <a:rPr lang="en-GB" sz="1600" baseline="30000" dirty="0">
                <a:effectLst/>
                <a:latin typeface="Arial" panose="020B0604020202020204" pitchFamily="34" charset="0"/>
                <a:ea typeface="Times New Roman" panose="02020603050405020304" pitchFamily="18" charset="0"/>
              </a:rPr>
              <a:t>®</a:t>
            </a:r>
            <a:r>
              <a:rPr lang="en-GB" sz="1600" dirty="0">
                <a:effectLst/>
                <a:latin typeface="Arial" panose="020B0604020202020204" pitchFamily="34" charset="0"/>
                <a:ea typeface="Times New Roman" panose="02020603050405020304" pitchFamily="18" charset="0"/>
              </a:rPr>
              <a:t> will replace Zostavax</a:t>
            </a:r>
            <a:r>
              <a:rPr lang="en-GB" sz="1600" baseline="30000" dirty="0">
                <a:effectLst/>
                <a:latin typeface="Arial" panose="020B0604020202020204" pitchFamily="34" charset="0"/>
                <a:ea typeface="Times New Roman" panose="02020603050405020304" pitchFamily="18" charset="0"/>
              </a:rPr>
              <a:t>®</a:t>
            </a:r>
            <a:r>
              <a:rPr lang="en-GB" sz="1600" dirty="0">
                <a:effectLst/>
                <a:latin typeface="Arial" panose="020B0604020202020204" pitchFamily="34" charset="0"/>
                <a:ea typeface="Times New Roman" panose="02020603050405020304" pitchFamily="18" charset="0"/>
              </a:rPr>
              <a:t> for the shingles programme.</a:t>
            </a:r>
          </a:p>
          <a:p>
            <a:pPr>
              <a:lnSpc>
                <a:spcPct val="100000"/>
              </a:lnSpc>
            </a:pPr>
            <a:r>
              <a:rPr lang="en-GB" sz="1600" dirty="0">
                <a:latin typeface="Arial" panose="020B0604020202020204" pitchFamily="34" charset="0"/>
                <a:ea typeface="Times New Roman" panose="02020603050405020304" pitchFamily="18" charset="0"/>
              </a:rPr>
              <a:t>Shingrix</a:t>
            </a:r>
            <a:r>
              <a:rPr lang="en-GB" sz="1600" baseline="30000" dirty="0">
                <a:latin typeface="Arial" panose="020B0604020202020204" pitchFamily="34" charset="0"/>
                <a:ea typeface="Times New Roman" panose="02020603050405020304" pitchFamily="18" charset="0"/>
              </a:rPr>
              <a:t>®</a:t>
            </a:r>
            <a:r>
              <a:rPr lang="en-GB" sz="1100" dirty="0">
                <a:latin typeface="Arial" panose="020B0604020202020204" pitchFamily="34" charset="0"/>
                <a:ea typeface="Times New Roman" panose="02020603050405020304" pitchFamily="18" charset="0"/>
              </a:rPr>
              <a:t> </a:t>
            </a:r>
            <a:r>
              <a:rPr lang="en-GB" sz="1600" dirty="0">
                <a:latin typeface="Arial" panose="020B0604020202020204" pitchFamily="34" charset="0"/>
                <a:ea typeface="Times New Roman" panose="02020603050405020304" pitchFamily="18" charset="0"/>
              </a:rPr>
              <a:t>will require a 2-dose schedule for all cohorts but the dosing interval will differ for immunocompromised (</a:t>
            </a:r>
            <a:r>
              <a:rPr lang="en-GB" sz="1600" i="1" dirty="0">
                <a:latin typeface="Arial" panose="020B0604020202020204" pitchFamily="34" charset="0"/>
                <a:ea typeface="Times New Roman" panose="02020603050405020304" pitchFamily="18" charset="0"/>
              </a:rPr>
              <a:t>severely immunosuppressed)</a:t>
            </a:r>
            <a:r>
              <a:rPr lang="en-GB" sz="1600" dirty="0">
                <a:latin typeface="Arial" panose="020B0604020202020204" pitchFamily="34" charset="0"/>
                <a:ea typeface="Times New Roman" panose="02020603050405020304" pitchFamily="18" charset="0"/>
              </a:rPr>
              <a:t> and immunocompetent patients.</a:t>
            </a:r>
          </a:p>
          <a:p>
            <a:pPr>
              <a:lnSpc>
                <a:spcPct val="100000"/>
              </a:lnSpc>
            </a:pPr>
            <a:r>
              <a:rPr lang="en-GB" sz="1600" dirty="0">
                <a:solidFill>
                  <a:srgbClr val="002060"/>
                </a:solidFill>
                <a:effectLst/>
                <a:ea typeface="Times New Roman" panose="02020603050405020304" pitchFamily="18" charset="0"/>
              </a:rPr>
              <a:t>Individuals who have received Zostavax</a:t>
            </a:r>
            <a:r>
              <a:rPr lang="en-GB" sz="1600" baseline="30000" dirty="0">
                <a:solidFill>
                  <a:srgbClr val="002060"/>
                </a:solidFill>
                <a:effectLst/>
                <a:ea typeface="Times New Roman" panose="02020603050405020304" pitchFamily="18" charset="0"/>
              </a:rPr>
              <a:t>®</a:t>
            </a:r>
            <a:r>
              <a:rPr lang="en-GB" sz="1600" dirty="0">
                <a:solidFill>
                  <a:srgbClr val="002060"/>
                </a:solidFill>
                <a:effectLst/>
                <a:ea typeface="Times New Roman" panose="02020603050405020304" pitchFamily="18" charset="0"/>
              </a:rPr>
              <a:t> previously </a:t>
            </a:r>
            <a:r>
              <a:rPr lang="en-GB" sz="1600" b="1" dirty="0">
                <a:solidFill>
                  <a:srgbClr val="002060"/>
                </a:solidFill>
                <a:effectLst/>
                <a:ea typeface="Times New Roman" panose="02020603050405020304" pitchFamily="18" charset="0"/>
              </a:rPr>
              <a:t>as part of the routine programme</a:t>
            </a:r>
            <a:r>
              <a:rPr lang="en-GB" sz="1600" dirty="0">
                <a:solidFill>
                  <a:srgbClr val="002060"/>
                </a:solidFill>
                <a:effectLst/>
                <a:ea typeface="Times New Roman" panose="02020603050405020304" pitchFamily="18" charset="0"/>
              </a:rPr>
              <a:t> (between 70 and 79) should not be revaccinated with Shingrix</a:t>
            </a:r>
            <a:r>
              <a:rPr lang="en-GB" sz="1600" baseline="30000" dirty="0">
                <a:solidFill>
                  <a:srgbClr val="002060"/>
                </a:solidFill>
                <a:effectLst/>
                <a:ea typeface="Times New Roman" panose="02020603050405020304" pitchFamily="18" charset="0"/>
              </a:rPr>
              <a:t>®</a:t>
            </a:r>
            <a:endParaRPr lang="en-GB" sz="1600" dirty="0">
              <a:solidFill>
                <a:srgbClr val="002060"/>
              </a:solidFill>
              <a:effectLst/>
              <a:ea typeface="Times New Roman" panose="02020603050405020304" pitchFamily="18" charset="0"/>
            </a:endParaRPr>
          </a:p>
          <a:p>
            <a:pPr>
              <a:lnSpc>
                <a:spcPct val="100000"/>
              </a:lnSpc>
            </a:pPr>
            <a:r>
              <a:rPr lang="en-GB" sz="1600" dirty="0">
                <a:effectLst/>
                <a:latin typeface="Arial" panose="020B0604020202020204" pitchFamily="34" charset="0"/>
                <a:ea typeface="Times New Roman" panose="02020603050405020304" pitchFamily="18" charset="0"/>
              </a:rPr>
              <a:t>Shingrix</a:t>
            </a:r>
            <a:r>
              <a:rPr lang="en-GB" sz="1600" baseline="30000" dirty="0">
                <a:effectLst/>
                <a:latin typeface="Arial" panose="020B0604020202020204" pitchFamily="34" charset="0"/>
                <a:ea typeface="Times New Roman" panose="02020603050405020304" pitchFamily="18" charset="0"/>
              </a:rPr>
              <a:t>® </a:t>
            </a:r>
            <a:r>
              <a:rPr lang="en-GB" sz="16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should be offered to all people reaching the eligible age on or after 1 September 2023 </a:t>
            </a:r>
            <a:endParaRPr lang="en-GB" sz="1600" dirty="0">
              <a:solidFill>
                <a:srgbClr val="002060"/>
              </a:solidFill>
              <a:effectLst/>
              <a:latin typeface="Arial" panose="020B0604020202020204" pitchFamily="34" charset="0"/>
              <a:ea typeface="Times New Roman" panose="02020603050405020304" pitchFamily="18" charset="0"/>
            </a:endParaRPr>
          </a:p>
          <a:p>
            <a:pPr>
              <a:lnSpc>
                <a:spcPct val="100000"/>
              </a:lnSpc>
            </a:pPr>
            <a:r>
              <a:rPr lang="en-GB" sz="1600" dirty="0">
                <a:effectLst/>
                <a:latin typeface="Arial" panose="020B0604020202020204" pitchFamily="34" charset="0"/>
                <a:ea typeface="Times New Roman" panose="02020603050405020304" pitchFamily="18" charset="0"/>
              </a:rPr>
              <a:t>Shingles vaccination should continue to be offered year-round: patients can be immunised with shingles vaccine at any point in the year as soon as they reach eligible age.</a:t>
            </a:r>
          </a:p>
          <a:p>
            <a:pPr>
              <a:lnSpc>
                <a:spcPct val="100000"/>
              </a:lnSpc>
            </a:pPr>
            <a:r>
              <a:rPr lang="en-GB" sz="1600" dirty="0">
                <a:solidFill>
                  <a:srgbClr val="002060"/>
                </a:solidFill>
              </a:rPr>
              <a:t>The cohort previously eligible for Zostavax</a:t>
            </a:r>
            <a:r>
              <a:rPr lang="en-GB" sz="1600" baseline="30000" dirty="0">
                <a:solidFill>
                  <a:srgbClr val="002060"/>
                </a:solidFill>
              </a:rPr>
              <a:t>®</a:t>
            </a:r>
            <a:r>
              <a:rPr lang="en-GB" sz="1600" dirty="0">
                <a:solidFill>
                  <a:srgbClr val="002060"/>
                </a:solidFill>
              </a:rPr>
              <a:t> (aged 70 before 01 September 2023 to under 80), should continue to be offered Zostavax</a:t>
            </a:r>
            <a:r>
              <a:rPr lang="en-GB" sz="1600" baseline="30000" dirty="0">
                <a:solidFill>
                  <a:srgbClr val="002060"/>
                </a:solidFill>
              </a:rPr>
              <a:t>®</a:t>
            </a:r>
            <a:r>
              <a:rPr lang="en-GB" sz="1600" dirty="0">
                <a:solidFill>
                  <a:srgbClr val="002060"/>
                </a:solidFill>
              </a:rPr>
              <a:t> until central (via Immform) and local stocks deplete, after which they should be offered Shingrix</a:t>
            </a:r>
            <a:r>
              <a:rPr lang="en-GB" sz="1600" baseline="30000" dirty="0">
                <a:solidFill>
                  <a:srgbClr val="002060"/>
                </a:solidFill>
              </a:rPr>
              <a:t>®</a:t>
            </a:r>
          </a:p>
          <a:p>
            <a:pPr>
              <a:lnSpc>
                <a:spcPct val="100000"/>
              </a:lnSpc>
            </a:pPr>
            <a:r>
              <a:rPr lang="en-GB" sz="1600" dirty="0">
                <a:effectLst/>
                <a:latin typeface="Arial" panose="020B0604020202020204" pitchFamily="34" charset="0"/>
                <a:ea typeface="Times New Roman" panose="02020603050405020304" pitchFamily="18" charset="0"/>
              </a:rPr>
              <a:t>Shingrix</a:t>
            </a:r>
            <a:r>
              <a:rPr lang="en-GB" sz="1600" baseline="30000" dirty="0">
                <a:effectLst/>
                <a:latin typeface="Arial" panose="020B0604020202020204" pitchFamily="34" charset="0"/>
                <a:ea typeface="Times New Roman" panose="02020603050405020304" pitchFamily="18" charset="0"/>
              </a:rPr>
              <a:t>®</a:t>
            </a:r>
            <a:r>
              <a:rPr lang="en-GB" sz="1600" dirty="0">
                <a:effectLst/>
                <a:latin typeface="Arial" panose="020B0604020202020204" pitchFamily="34" charset="0"/>
                <a:ea typeface="Times New Roman" panose="02020603050405020304" pitchFamily="18" charset="0"/>
              </a:rPr>
              <a:t> can be administered at the same time as, or at any interval from, other vaccines including influenza vaccines and the 23-valent pneumococcal polysaccharide vaccine (PPV23). Refer to the </a:t>
            </a:r>
            <a:r>
              <a:rPr lang="en-GB" sz="1600" dirty="0">
                <a:effectLst/>
                <a:latin typeface="Arial" panose="020B0604020202020204" pitchFamily="34" charset="0"/>
                <a:ea typeface="Times New Roman" panose="02020603050405020304" pitchFamily="18" charset="0"/>
                <a:hlinkClick r:id="rId4"/>
              </a:rPr>
              <a:t>Shingles Green Book chapter 28a</a:t>
            </a:r>
            <a:r>
              <a:rPr lang="en-GB" sz="1600" dirty="0">
                <a:effectLst/>
                <a:latin typeface="Arial" panose="020B0604020202020204" pitchFamily="34" charset="0"/>
                <a:ea typeface="Times New Roman" panose="02020603050405020304" pitchFamily="18" charset="0"/>
              </a:rPr>
              <a:t> for more information</a:t>
            </a:r>
            <a:r>
              <a:rPr lang="en-GB" sz="1600" dirty="0">
                <a:latin typeface="Arial" panose="020B0604020202020204" pitchFamily="34" charset="0"/>
                <a:ea typeface="Times New Roman" panose="02020603050405020304" pitchFamily="18" charset="0"/>
              </a:rPr>
              <a:t>.</a:t>
            </a:r>
            <a:endParaRPr lang="en-GB" sz="1600" dirty="0">
              <a:effectLst/>
              <a:latin typeface="Arial" panose="020B0604020202020204" pitchFamily="34" charset="0"/>
              <a:ea typeface="Times New Roman" panose="02020603050405020304" pitchFamily="18" charset="0"/>
            </a:endParaRPr>
          </a:p>
          <a:p>
            <a:pPr>
              <a:lnSpc>
                <a:spcPct val="100000"/>
              </a:lnSpc>
            </a:pPr>
            <a:r>
              <a:rPr lang="en-GB" sz="1600" dirty="0">
                <a:effectLst/>
                <a:latin typeface="Arial" panose="020B0604020202020204" pitchFamily="34" charset="0"/>
                <a:ea typeface="Times New Roman" panose="02020603050405020304" pitchFamily="18" charset="0"/>
              </a:rPr>
              <a:t>It is important that healthcare professionals continue to encourage and offer vaccination to all eligible patients.</a:t>
            </a:r>
          </a:p>
          <a:p>
            <a:pPr>
              <a:lnSpc>
                <a:spcPct val="100000"/>
              </a:lnSpc>
            </a:pPr>
            <a:endParaRPr lang="en-GB" sz="1600" dirty="0">
              <a:effectLst/>
              <a:latin typeface="Arial" panose="020B0604020202020204" pitchFamily="34" charset="0"/>
              <a:ea typeface="Times New Roman" panose="02020603050405020304" pitchFamily="18" charset="0"/>
            </a:endParaRPr>
          </a:p>
          <a:p>
            <a:pPr>
              <a:lnSpc>
                <a:spcPct val="100000"/>
              </a:lnSpc>
            </a:pPr>
            <a:endParaRPr lang="en-GB" sz="16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516578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AD933-F034-448A-8F4E-0D0660FD4649}"/>
              </a:ext>
            </a:extLst>
          </p:cNvPr>
          <p:cNvSpPr>
            <a:spLocks noGrp="1"/>
          </p:cNvSpPr>
          <p:nvPr>
            <p:ph type="title"/>
          </p:nvPr>
        </p:nvSpPr>
        <p:spPr>
          <a:xfrm>
            <a:off x="644731" y="136525"/>
            <a:ext cx="10902538" cy="1012412"/>
          </a:xfrm>
        </p:spPr>
        <p:txBody>
          <a:bodyPr/>
          <a:lstStyle/>
          <a:p>
            <a:pPr algn="ctr"/>
            <a:r>
              <a:rPr lang="en-GB" sz="3200" b="1" dirty="0"/>
              <a:t>Key messages about changes to the programme (2) </a:t>
            </a:r>
            <a:r>
              <a:rPr lang="en-GB" sz="3200" b="1" u="sng" dirty="0"/>
              <a:t>Changes to eligibility (1)</a:t>
            </a:r>
          </a:p>
        </p:txBody>
      </p:sp>
      <p:sp>
        <p:nvSpPr>
          <p:cNvPr id="3" name="Content Placeholder 2">
            <a:extLst>
              <a:ext uri="{FF2B5EF4-FFF2-40B4-BE49-F238E27FC236}">
                <a16:creationId xmlns:a16="http://schemas.microsoft.com/office/drawing/2014/main" id="{22D40424-DBB1-787E-A92F-9AE4F28B7A6F}"/>
              </a:ext>
            </a:extLst>
          </p:cNvPr>
          <p:cNvSpPr>
            <a:spLocks noGrp="1"/>
          </p:cNvSpPr>
          <p:nvPr>
            <p:ph idx="1"/>
          </p:nvPr>
        </p:nvSpPr>
        <p:spPr>
          <a:xfrm>
            <a:off x="731322" y="1148936"/>
            <a:ext cx="10515600" cy="4931230"/>
          </a:xfrm>
        </p:spPr>
        <p:txBody>
          <a:bodyPr/>
          <a:lstStyle/>
          <a:p>
            <a:pPr marL="0" indent="0">
              <a:buNone/>
            </a:pPr>
            <a:endParaRPr lang="en-GB" sz="1600" b="1" dirty="0">
              <a:solidFill>
                <a:srgbClr val="002060"/>
              </a:solidFill>
            </a:endParaRPr>
          </a:p>
          <a:p>
            <a:pPr marL="0" indent="0">
              <a:buNone/>
            </a:pPr>
            <a:r>
              <a:rPr lang="en-GB" sz="1600" b="1" dirty="0">
                <a:solidFill>
                  <a:srgbClr val="002060"/>
                </a:solidFill>
              </a:rPr>
              <a:t>From 1 September 2023 (in line with JCVI advice and WHC Change of vaccine and cohort expansion for shingles vaccination programme (from September 2023) (</a:t>
            </a:r>
            <a:r>
              <a:rPr lang="en-GB" sz="1600" b="1" dirty="0">
                <a:solidFill>
                  <a:srgbClr val="002060"/>
                </a:solidFill>
                <a:hlinkClick r:id="rId3"/>
              </a:rPr>
              <a:t>WHC/2023/024</a:t>
            </a:r>
            <a:r>
              <a:rPr lang="en-GB" sz="1600" b="1" dirty="0">
                <a:solidFill>
                  <a:srgbClr val="002060"/>
                </a:solidFill>
              </a:rPr>
              <a:t>):</a:t>
            </a:r>
          </a:p>
          <a:p>
            <a:pPr marL="0" indent="0">
              <a:buNone/>
            </a:pPr>
            <a:r>
              <a:rPr lang="en-GB" sz="1600" b="1" u="sng" dirty="0"/>
              <a:t>Immunocompromised (severely immunosuppressed) cohort</a:t>
            </a:r>
          </a:p>
          <a:p>
            <a:r>
              <a:rPr lang="en-GB" sz="1600" dirty="0"/>
              <a:t>Since September 2021, Shingrix</a:t>
            </a:r>
            <a:r>
              <a:rPr lang="en-GB" sz="1600" baseline="30000" dirty="0">
                <a:effectLst/>
                <a:latin typeface="Arial" panose="020B0604020202020204" pitchFamily="34" charset="0"/>
                <a:ea typeface="Times New Roman" panose="02020603050405020304" pitchFamily="18" charset="0"/>
              </a:rPr>
              <a:t>®</a:t>
            </a:r>
            <a:r>
              <a:rPr lang="en-GB" sz="1600" dirty="0"/>
              <a:t> has been available for immunocompromised individuals aged 70 to 79 years, who are contraindicated to receive Zostavax</a:t>
            </a:r>
            <a:r>
              <a:rPr lang="en-GB" sz="1600" baseline="30000" dirty="0">
                <a:effectLst/>
                <a:latin typeface="Arial" panose="020B0604020202020204" pitchFamily="34" charset="0"/>
                <a:ea typeface="Times New Roman" panose="02020603050405020304" pitchFamily="18" charset="0"/>
              </a:rPr>
              <a:t>®</a:t>
            </a:r>
            <a:r>
              <a:rPr lang="en-GB" sz="1600" dirty="0"/>
              <a:t>.</a:t>
            </a:r>
          </a:p>
          <a:p>
            <a:r>
              <a:rPr lang="en-GB" sz="1600" dirty="0"/>
              <a:t>The forthcoming change from 1 September 2023 will expand the eligibility to all immunocompromised (severely immunosuppressed: eligibility as defined in </a:t>
            </a:r>
            <a:r>
              <a:rPr lang="en-GB" sz="1600" dirty="0">
                <a:hlinkClick r:id="rId4"/>
              </a:rPr>
              <a:t>Green Book Shingles: Chapter 28a</a:t>
            </a:r>
            <a:r>
              <a:rPr lang="en-GB" sz="1600" dirty="0"/>
              <a:t>) individuals aged 50 years and over (with no upper age limit), including those anticipating immunosuppressive therapy.</a:t>
            </a:r>
          </a:p>
          <a:p>
            <a:r>
              <a:rPr lang="en-GB" sz="1600" dirty="0"/>
              <a:t>Immunocompromised (severely immunosuppressed) individuals who have already received 2 doses of Shingrix</a:t>
            </a:r>
            <a:r>
              <a:rPr lang="en-GB" sz="1600" baseline="30000" dirty="0">
                <a:effectLst/>
                <a:latin typeface="Arial" panose="020B0604020202020204" pitchFamily="34" charset="0"/>
                <a:ea typeface="Times New Roman" panose="02020603050405020304" pitchFamily="18" charset="0"/>
              </a:rPr>
              <a:t>®</a:t>
            </a:r>
            <a:r>
              <a:rPr lang="en-GB" sz="1600" dirty="0"/>
              <a:t> do not need re-vaccination.</a:t>
            </a:r>
          </a:p>
          <a:p>
            <a:r>
              <a:rPr lang="en-GB" sz="1600" dirty="0"/>
              <a:t>Immunocompromised (severely immunosuppressed) individuals represent the highest priority for vaccination given their risk of severe disease, and therefore the programme aims to catch up all immunocompromised (severely immunosuppressed) individuals aged 50 years and over in the first year of the programme implementation.</a:t>
            </a:r>
          </a:p>
          <a:p>
            <a:r>
              <a:rPr lang="en-GB" sz="1600" dirty="0"/>
              <a:t>The second dose should be given 8 weeks to 6 months after the first dose for this cohort.</a:t>
            </a:r>
          </a:p>
        </p:txBody>
      </p:sp>
      <p:sp>
        <p:nvSpPr>
          <p:cNvPr id="4" name="Footer Placeholder 3">
            <a:extLst>
              <a:ext uri="{FF2B5EF4-FFF2-40B4-BE49-F238E27FC236}">
                <a16:creationId xmlns:a16="http://schemas.microsoft.com/office/drawing/2014/main" id="{97853506-BB69-0333-3AF5-9B240293651E}"/>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4EBCD2F6-E4C7-B1AB-889C-34B1F3413DF7}"/>
              </a:ext>
            </a:extLst>
          </p:cNvPr>
          <p:cNvSpPr>
            <a:spLocks noGrp="1"/>
          </p:cNvSpPr>
          <p:nvPr>
            <p:ph type="sldNum" sz="quarter" idx="12"/>
          </p:nvPr>
        </p:nvSpPr>
        <p:spPr/>
        <p:txBody>
          <a:bodyPr/>
          <a:lstStyle/>
          <a:p>
            <a:fld id="{561D0CCE-8DCC-44DC-A653-AE62B1D84A52}" type="slidenum">
              <a:rPr lang="en-GB" smtClean="0"/>
              <a:pPr/>
              <a:t>26</a:t>
            </a:fld>
            <a:endParaRPr lang="en-GB" dirty="0"/>
          </a:p>
        </p:txBody>
      </p:sp>
    </p:spTree>
    <p:extLst>
      <p:ext uri="{BB962C8B-B14F-4D97-AF65-F5344CB8AC3E}">
        <p14:creationId xmlns:p14="http://schemas.microsoft.com/office/powerpoint/2010/main" val="2369022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F1BB7-C765-0FA9-30C9-D70D524B99BD}"/>
              </a:ext>
            </a:extLst>
          </p:cNvPr>
          <p:cNvSpPr>
            <a:spLocks noGrp="1"/>
          </p:cNvSpPr>
          <p:nvPr>
            <p:ph type="title"/>
          </p:nvPr>
        </p:nvSpPr>
        <p:spPr>
          <a:xfrm>
            <a:off x="279739" y="404885"/>
            <a:ext cx="6959942" cy="972607"/>
          </a:xfrm>
        </p:spPr>
        <p:txBody>
          <a:bodyPr>
            <a:normAutofit fontScale="90000"/>
          </a:bodyPr>
          <a:lstStyle/>
          <a:p>
            <a:pPr algn="ctr"/>
            <a:r>
              <a:rPr lang="en-GB" b="1" dirty="0"/>
              <a:t>Green Book: Definition of severe immunosuppression</a:t>
            </a:r>
          </a:p>
        </p:txBody>
      </p:sp>
      <p:sp>
        <p:nvSpPr>
          <p:cNvPr id="3" name="Content Placeholder 2">
            <a:extLst>
              <a:ext uri="{FF2B5EF4-FFF2-40B4-BE49-F238E27FC236}">
                <a16:creationId xmlns:a16="http://schemas.microsoft.com/office/drawing/2014/main" id="{80B8FF8D-E0B4-2016-A097-4C15F4978B22}"/>
              </a:ext>
            </a:extLst>
          </p:cNvPr>
          <p:cNvSpPr>
            <a:spLocks noGrp="1"/>
          </p:cNvSpPr>
          <p:nvPr>
            <p:ph sz="half" idx="1"/>
          </p:nvPr>
        </p:nvSpPr>
        <p:spPr>
          <a:xfrm>
            <a:off x="558969" y="1874185"/>
            <a:ext cx="6401482" cy="3109630"/>
          </a:xfrm>
        </p:spPr>
        <p:txBody>
          <a:bodyPr>
            <a:normAutofit/>
          </a:bodyPr>
          <a:lstStyle/>
          <a:p>
            <a:pPr marL="0" indent="0">
              <a:buNone/>
            </a:pPr>
            <a:r>
              <a:rPr lang="en-US" sz="2400" spc="-10" dirty="0">
                <a:effectLst/>
                <a:latin typeface="Arial" panose="020B0604020202020204" pitchFamily="34" charset="0"/>
                <a:ea typeface="Arial" panose="020B0604020202020204" pitchFamily="34" charset="0"/>
              </a:rPr>
              <a:t>For details about which individuals</a:t>
            </a:r>
            <a:r>
              <a:rPr lang="en-US" sz="2400" spc="-70" dirty="0">
                <a:effectLst/>
                <a:latin typeface="Arial" panose="020B0604020202020204" pitchFamily="34" charset="0"/>
                <a:ea typeface="Arial" panose="020B0604020202020204" pitchFamily="34" charset="0"/>
              </a:rPr>
              <a:t> </a:t>
            </a:r>
            <a:r>
              <a:rPr lang="en-US" sz="2400" spc="-10" dirty="0">
                <a:effectLst/>
                <a:latin typeface="Arial" panose="020B0604020202020204" pitchFamily="34" charset="0"/>
                <a:ea typeface="Arial" panose="020B0604020202020204" pitchFamily="34" charset="0"/>
              </a:rPr>
              <a:t>with</a:t>
            </a:r>
            <a:r>
              <a:rPr lang="en-US" sz="2400" spc="-60" dirty="0">
                <a:effectLst/>
                <a:latin typeface="Arial" panose="020B0604020202020204" pitchFamily="34" charset="0"/>
                <a:ea typeface="Arial" panose="020B0604020202020204" pitchFamily="34" charset="0"/>
              </a:rPr>
              <a:t> </a:t>
            </a:r>
            <a:r>
              <a:rPr lang="en-US" sz="2400" spc="-10" dirty="0">
                <a:effectLst/>
                <a:latin typeface="Arial" panose="020B0604020202020204" pitchFamily="34" charset="0"/>
                <a:ea typeface="Arial" panose="020B0604020202020204" pitchFamily="34" charset="0"/>
              </a:rPr>
              <a:t>severe</a:t>
            </a:r>
            <a:r>
              <a:rPr lang="en-US" sz="2400" spc="-60" dirty="0">
                <a:effectLst/>
                <a:latin typeface="Arial" panose="020B0604020202020204" pitchFamily="34" charset="0"/>
                <a:ea typeface="Arial" panose="020B0604020202020204" pitchFamily="34" charset="0"/>
              </a:rPr>
              <a:t> </a:t>
            </a:r>
            <a:r>
              <a:rPr lang="en-US" sz="2400" spc="-10" dirty="0">
                <a:effectLst/>
                <a:latin typeface="Arial" panose="020B0604020202020204" pitchFamily="34" charset="0"/>
                <a:ea typeface="Arial" panose="020B0604020202020204" pitchFamily="34" charset="0"/>
              </a:rPr>
              <a:t>immunosuppression</a:t>
            </a:r>
            <a:r>
              <a:rPr lang="en-US" sz="2400" spc="-60" dirty="0">
                <a:effectLst/>
                <a:latin typeface="Arial" panose="020B0604020202020204" pitchFamily="34" charset="0"/>
                <a:ea typeface="Arial" panose="020B0604020202020204" pitchFamily="34" charset="0"/>
              </a:rPr>
              <a:t> </a:t>
            </a:r>
            <a:r>
              <a:rPr lang="en-US" sz="2400" spc="-10" dirty="0">
                <a:effectLst/>
                <a:latin typeface="Arial" panose="020B0604020202020204" pitchFamily="34" charset="0"/>
                <a:ea typeface="Arial" panose="020B0604020202020204" pitchFamily="34" charset="0"/>
              </a:rPr>
              <a:t>should </a:t>
            </a:r>
            <a:r>
              <a:rPr lang="en-US" sz="2400" spc="-20" dirty="0">
                <a:effectLst/>
                <a:latin typeface="Arial" panose="020B0604020202020204" pitchFamily="34" charset="0"/>
                <a:ea typeface="Arial" panose="020B0604020202020204" pitchFamily="34" charset="0"/>
              </a:rPr>
              <a:t>be </a:t>
            </a:r>
            <a:r>
              <a:rPr lang="en-GB" sz="2400" dirty="0">
                <a:effectLst/>
                <a:latin typeface="Arial" panose="020B0604020202020204" pitchFamily="34" charset="0"/>
                <a:ea typeface="Times New Roman" panose="02020603050405020304" pitchFamily="18" charset="0"/>
                <a:cs typeface="Times New Roman" panose="02020603050405020304" pitchFamily="18" charset="0"/>
              </a:rPr>
              <a:t>offered Shingrix</a:t>
            </a:r>
            <a:r>
              <a:rPr lang="en-GB" sz="2400" baseline="30000" dirty="0">
                <a:solidFill>
                  <a:srgbClr val="002060"/>
                </a:solidFill>
                <a:latin typeface="+mn-lt"/>
              </a:rPr>
              <a:t>®</a:t>
            </a:r>
            <a:r>
              <a:rPr lang="en-GB" sz="2400" dirty="0">
                <a:effectLst/>
                <a:latin typeface="Arial" panose="020B0604020202020204" pitchFamily="34" charset="0"/>
                <a:ea typeface="Times New Roman" panose="02020603050405020304" pitchFamily="18" charset="0"/>
                <a:cs typeface="Times New Roman" panose="02020603050405020304" pitchFamily="18" charset="0"/>
              </a:rPr>
              <a:t> vaccine from 50 years of age, vaccinators should refer to the box in the </a:t>
            </a:r>
            <a:r>
              <a:rPr lang="en-GB" sz="2400" u="sng"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hlinkClick r:id="rId3"/>
              </a:rPr>
              <a:t>Green Book Shingles Chapter 28a</a:t>
            </a:r>
            <a:r>
              <a:rPr lang="en-GB" sz="2400" dirty="0">
                <a:effectLst/>
                <a:latin typeface="Arial" panose="020B0604020202020204" pitchFamily="34" charset="0"/>
                <a:ea typeface="Times New Roman" panose="02020603050405020304" pitchFamily="18" charset="0"/>
                <a:cs typeface="Times New Roman" panose="02020603050405020304" pitchFamily="18" charset="0"/>
              </a:rPr>
              <a:t>. </a:t>
            </a:r>
          </a:p>
          <a:p>
            <a:pPr marL="0" indent="0">
              <a:buNone/>
            </a:pPr>
            <a:r>
              <a:rPr lang="en-US" sz="2400" spc="-30" dirty="0">
                <a:effectLst/>
                <a:latin typeface="Arial" panose="020B0604020202020204" pitchFamily="34" charset="0"/>
                <a:ea typeface="Arial" panose="020B0604020202020204" pitchFamily="34" charset="0"/>
              </a:rPr>
              <a:t>If there is any doubt, individual patients should be discussed with their specialist.</a:t>
            </a:r>
            <a:endParaRPr lang="en-GB" sz="24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endParaRPr lang="en-GB" sz="1800" dirty="0">
              <a:ea typeface="Times New Roman" panose="02020603050405020304" pitchFamily="18" charset="0"/>
              <a:cs typeface="Times New Roman" panose="02020603050405020304" pitchFamily="18" charset="0"/>
            </a:endParaRPr>
          </a:p>
          <a:p>
            <a:pPr marL="0" indent="0">
              <a:buNone/>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endParaRPr lang="en-GB" sz="1800" dirty="0">
              <a:ea typeface="Times New Roman" panose="02020603050405020304" pitchFamily="18" charset="0"/>
              <a:cs typeface="Times New Roman" panose="02020603050405020304" pitchFamily="18" charset="0"/>
            </a:endParaRPr>
          </a:p>
          <a:p>
            <a:pPr marL="0" indent="0">
              <a:buNone/>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
        <p:nvSpPr>
          <p:cNvPr id="5" name="Footer Placeholder 4">
            <a:extLst>
              <a:ext uri="{FF2B5EF4-FFF2-40B4-BE49-F238E27FC236}">
                <a16:creationId xmlns:a16="http://schemas.microsoft.com/office/drawing/2014/main" id="{C214B4EC-F000-D68D-288C-0EDBFA54D981}"/>
              </a:ext>
            </a:extLst>
          </p:cNvPr>
          <p:cNvSpPr>
            <a:spLocks noGrp="1"/>
          </p:cNvSpPr>
          <p:nvPr>
            <p:ph type="ftr" sz="quarter" idx="10"/>
          </p:nvPr>
        </p:nvSpPr>
        <p:spPr>
          <a:xfrm>
            <a:off x="838200" y="6496784"/>
            <a:ext cx="10007606" cy="363600"/>
          </a:xfrm>
        </p:spPr>
        <p:txBody>
          <a:bodyPr/>
          <a:lstStyle/>
          <a:p>
            <a:pPr>
              <a:defRPr/>
            </a:pPr>
            <a:r>
              <a:rPr lang="en-GB" dirty="0"/>
              <a:t>Vaccination against shingles (Herpes Zoster)</a:t>
            </a:r>
            <a:endParaRPr lang="en-US" dirty="0"/>
          </a:p>
          <a:p>
            <a:pPr>
              <a:defRPr/>
            </a:pPr>
            <a:endParaRPr lang="en-US" dirty="0"/>
          </a:p>
        </p:txBody>
      </p:sp>
      <p:sp>
        <p:nvSpPr>
          <p:cNvPr id="6" name="Slide Number Placeholder 5">
            <a:extLst>
              <a:ext uri="{FF2B5EF4-FFF2-40B4-BE49-F238E27FC236}">
                <a16:creationId xmlns:a16="http://schemas.microsoft.com/office/drawing/2014/main" id="{ABF6C78B-0639-DC67-D10D-796D621A0968}"/>
              </a:ext>
            </a:extLst>
          </p:cNvPr>
          <p:cNvSpPr>
            <a:spLocks noGrp="1"/>
          </p:cNvSpPr>
          <p:nvPr>
            <p:ph type="sldNum" sz="quarter" idx="11"/>
          </p:nvPr>
        </p:nvSpPr>
        <p:spPr>
          <a:xfrm>
            <a:off x="130628" y="6355534"/>
            <a:ext cx="11781633" cy="448442"/>
          </a:xfrm>
        </p:spPr>
        <p:txBody>
          <a:bodyPr/>
          <a:lstStyle/>
          <a:p>
            <a:fld id="{344369E4-5DE7-46E5-874E-4FD437973785}" type="slidenum">
              <a:rPr lang="en-GB" smtClean="0"/>
              <a:pPr/>
              <a:t>27</a:t>
            </a:fld>
            <a:r>
              <a:rPr kumimoji="0" lang="en-GB" sz="1800" b="1" i="0" u="none" strike="noStrike" kern="1200" cap="none" spc="0" normalizeH="0" baseline="0" noProof="0" dirty="0">
                <a:ln>
                  <a:noFill/>
                </a:ln>
                <a:solidFill>
                  <a:prstClr val="white"/>
                </a:solidFill>
                <a:effectLst/>
                <a:uLnTx/>
                <a:uFillTx/>
                <a:latin typeface="Arial"/>
                <a:ea typeface="+mn-ea"/>
                <a:cs typeface="+mn-cs"/>
              </a:rPr>
              <a:t> Vaccination against shingles (Herpes Zoster)                                                                                         28</a:t>
            </a:r>
            <a:endParaRPr lang="en-GB" sz="1400" dirty="0"/>
          </a:p>
        </p:txBody>
      </p:sp>
      <p:pic>
        <p:nvPicPr>
          <p:cNvPr id="15" name="Content Placeholder 14">
            <a:extLst>
              <a:ext uri="{FF2B5EF4-FFF2-40B4-BE49-F238E27FC236}">
                <a16:creationId xmlns:a16="http://schemas.microsoft.com/office/drawing/2014/main" id="{E8FD34C3-24B7-FA03-9CD4-E72A14C1909F}"/>
              </a:ext>
            </a:extLst>
          </p:cNvPr>
          <p:cNvPicPr>
            <a:picLocks noGrp="1" noChangeAspect="1"/>
          </p:cNvPicPr>
          <p:nvPr>
            <p:ph sz="half" idx="2"/>
          </p:nvPr>
        </p:nvPicPr>
        <p:blipFill rotWithShape="1">
          <a:blip r:embed="rId4"/>
          <a:srcRect l="36185" t="17777" r="36162" b="11507"/>
          <a:stretch/>
        </p:blipFill>
        <p:spPr bwMode="auto">
          <a:xfrm>
            <a:off x="7453201" y="0"/>
            <a:ext cx="4459060" cy="619830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84541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AD933-F034-448A-8F4E-0D0660FD4649}"/>
              </a:ext>
            </a:extLst>
          </p:cNvPr>
          <p:cNvSpPr>
            <a:spLocks noGrp="1"/>
          </p:cNvSpPr>
          <p:nvPr>
            <p:ph type="title"/>
          </p:nvPr>
        </p:nvSpPr>
        <p:spPr>
          <a:xfrm>
            <a:off x="644731" y="373055"/>
            <a:ext cx="10902538" cy="1012412"/>
          </a:xfrm>
        </p:spPr>
        <p:txBody>
          <a:bodyPr/>
          <a:lstStyle/>
          <a:p>
            <a:pPr algn="ctr"/>
            <a:r>
              <a:rPr lang="en-GB" sz="4000" b="1" dirty="0"/>
              <a:t>Key messages about changes to the programme (2) </a:t>
            </a:r>
            <a:r>
              <a:rPr lang="en-GB" sz="4000" b="1" u="sng" dirty="0"/>
              <a:t>Changes to eligibility (2)</a:t>
            </a:r>
          </a:p>
        </p:txBody>
      </p:sp>
      <p:sp>
        <p:nvSpPr>
          <p:cNvPr id="3" name="Content Placeholder 2">
            <a:extLst>
              <a:ext uri="{FF2B5EF4-FFF2-40B4-BE49-F238E27FC236}">
                <a16:creationId xmlns:a16="http://schemas.microsoft.com/office/drawing/2014/main" id="{22D40424-DBB1-787E-A92F-9AE4F28B7A6F}"/>
              </a:ext>
            </a:extLst>
          </p:cNvPr>
          <p:cNvSpPr>
            <a:spLocks noGrp="1"/>
          </p:cNvSpPr>
          <p:nvPr>
            <p:ph idx="1"/>
          </p:nvPr>
        </p:nvSpPr>
        <p:spPr>
          <a:xfrm>
            <a:off x="644731" y="1850394"/>
            <a:ext cx="10515600" cy="2784237"/>
          </a:xfrm>
        </p:spPr>
        <p:txBody>
          <a:bodyPr/>
          <a:lstStyle/>
          <a:p>
            <a:pPr marL="0" indent="0">
              <a:buNone/>
            </a:pPr>
            <a:endParaRPr lang="en-GB" sz="1600" dirty="0"/>
          </a:p>
          <a:p>
            <a:pPr marL="0" indent="0">
              <a:buNone/>
            </a:pPr>
            <a:r>
              <a:rPr lang="en-GB" sz="1600" b="1" u="sng" dirty="0"/>
              <a:t>Immunocompetent cohort</a:t>
            </a:r>
          </a:p>
          <a:p>
            <a:r>
              <a:rPr lang="en-GB" sz="1600" dirty="0"/>
              <a:t>The eligible age for immunocompetent individuals will change from 70 to 60 years of age for the routine cohort, in a phased implementation over a 10 year period</a:t>
            </a:r>
            <a:r>
              <a:rPr lang="en-GB" sz="1600" dirty="0">
                <a:cs typeface="Times New Roman" panose="02020603050405020304" pitchFamily="18" charset="0"/>
              </a:rPr>
              <a:t> </a:t>
            </a:r>
            <a:r>
              <a:rPr lang="en-GB" sz="1600" dirty="0">
                <a:effectLst/>
                <a:latin typeface="Arial" panose="020B0604020202020204" pitchFamily="34" charset="0"/>
                <a:ea typeface="Calibri" panose="020F0502020204030204" pitchFamily="34" charset="0"/>
                <a:cs typeface="Times New Roman" panose="02020603050405020304" pitchFamily="18" charset="0"/>
              </a:rPr>
              <a:t>in two 5-year phases</a:t>
            </a:r>
          </a:p>
          <a:p>
            <a:r>
              <a:rPr lang="en-GB" sz="1600" dirty="0"/>
              <a:t>The second dose should be given 6 to 12 months* after the first dose for this cohort</a:t>
            </a:r>
          </a:p>
          <a:p>
            <a:pPr marL="3657600" lvl="8" indent="0">
              <a:buNone/>
            </a:pPr>
            <a:r>
              <a:rPr lang="en-GB" dirty="0"/>
              <a:t>				</a:t>
            </a:r>
            <a:r>
              <a:rPr lang="en-GB" sz="1600" dirty="0"/>
              <a:t>Reference: </a:t>
            </a:r>
            <a:r>
              <a:rPr lang="en-GB" sz="1600" b="1" dirty="0">
                <a:solidFill>
                  <a:srgbClr val="002060"/>
                </a:solidFill>
                <a:hlinkClick r:id="rId3"/>
              </a:rPr>
              <a:t>WHC/2023/024</a:t>
            </a:r>
            <a:endParaRPr lang="en-GB" sz="1600" b="1" dirty="0">
              <a:solidFill>
                <a:srgbClr val="002060"/>
              </a:solidFill>
            </a:endParaRPr>
          </a:p>
          <a:p>
            <a:pPr marL="0" indent="0">
              <a:buNone/>
            </a:pPr>
            <a:r>
              <a:rPr lang="en-GB" sz="1200" dirty="0"/>
              <a:t>*Vaccine may be offered from 8 weeks after the first dose. For operational reasons a longer dose interval is being used between </a:t>
            </a:r>
            <a:r>
              <a:rPr lang="en-GB" sz="1200" b="1" dirty="0"/>
              <a:t>6-12 months </a:t>
            </a:r>
            <a:r>
              <a:rPr lang="en-GB" sz="1200" dirty="0"/>
              <a:t>in England and Wales</a:t>
            </a:r>
            <a:endParaRPr lang="en-GB" sz="2600" dirty="0"/>
          </a:p>
        </p:txBody>
      </p:sp>
      <p:sp>
        <p:nvSpPr>
          <p:cNvPr id="4" name="Footer Placeholder 3">
            <a:extLst>
              <a:ext uri="{FF2B5EF4-FFF2-40B4-BE49-F238E27FC236}">
                <a16:creationId xmlns:a16="http://schemas.microsoft.com/office/drawing/2014/main" id="{97853506-BB69-0333-3AF5-9B240293651E}"/>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4EBCD2F6-E4C7-B1AB-889C-34B1F3413DF7}"/>
              </a:ext>
            </a:extLst>
          </p:cNvPr>
          <p:cNvSpPr>
            <a:spLocks noGrp="1"/>
          </p:cNvSpPr>
          <p:nvPr>
            <p:ph type="sldNum" sz="quarter" idx="12"/>
          </p:nvPr>
        </p:nvSpPr>
        <p:spPr/>
        <p:txBody>
          <a:bodyPr/>
          <a:lstStyle/>
          <a:p>
            <a:fld id="{561D0CCE-8DCC-44DC-A653-AE62B1D84A52}" type="slidenum">
              <a:rPr lang="en-GB" smtClean="0"/>
              <a:pPr/>
              <a:t>28</a:t>
            </a:fld>
            <a:endParaRPr lang="en-GB" dirty="0"/>
          </a:p>
        </p:txBody>
      </p:sp>
    </p:spTree>
    <p:extLst>
      <p:ext uri="{BB962C8B-B14F-4D97-AF65-F5344CB8AC3E}">
        <p14:creationId xmlns:p14="http://schemas.microsoft.com/office/powerpoint/2010/main" val="28463704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E3841-29DB-2B8E-7592-CC0516965A70}"/>
              </a:ext>
            </a:extLst>
          </p:cNvPr>
          <p:cNvSpPr>
            <a:spLocks noGrp="1"/>
          </p:cNvSpPr>
          <p:nvPr>
            <p:ph type="title"/>
          </p:nvPr>
        </p:nvSpPr>
        <p:spPr>
          <a:xfrm>
            <a:off x="838200" y="136525"/>
            <a:ext cx="10515600" cy="893659"/>
          </a:xfrm>
        </p:spPr>
        <p:txBody>
          <a:bodyPr/>
          <a:lstStyle/>
          <a:p>
            <a:pPr algn="ctr"/>
            <a:r>
              <a:rPr lang="en-GB" sz="4000" b="1" dirty="0"/>
              <a:t>Key messages about changes to the programme (3) </a:t>
            </a:r>
            <a:r>
              <a:rPr lang="en-GB" sz="4000" b="1" u="sng" dirty="0"/>
              <a:t>Changes to eligibility (3)</a:t>
            </a:r>
          </a:p>
        </p:txBody>
      </p:sp>
      <p:sp>
        <p:nvSpPr>
          <p:cNvPr id="3" name="Content Placeholder 2">
            <a:extLst>
              <a:ext uri="{FF2B5EF4-FFF2-40B4-BE49-F238E27FC236}">
                <a16:creationId xmlns:a16="http://schemas.microsoft.com/office/drawing/2014/main" id="{28E04F7D-CD09-18A8-DAFA-A905FDA98729}"/>
              </a:ext>
            </a:extLst>
          </p:cNvPr>
          <p:cNvSpPr>
            <a:spLocks noGrp="1"/>
          </p:cNvSpPr>
          <p:nvPr>
            <p:ph idx="1"/>
          </p:nvPr>
        </p:nvSpPr>
        <p:spPr>
          <a:xfrm>
            <a:off x="838200" y="1517598"/>
            <a:ext cx="10515600" cy="4351338"/>
          </a:xfrm>
        </p:spPr>
        <p:txBody>
          <a:bodyPr/>
          <a:lstStyle/>
          <a:p>
            <a:pPr marL="0" indent="0">
              <a:buNone/>
            </a:pPr>
            <a:r>
              <a:rPr lang="en-GB" sz="1800" b="1" dirty="0"/>
              <a:t>Phase 1 (1 September 2023 to 31 August 2028) </a:t>
            </a:r>
          </a:p>
          <a:p>
            <a:r>
              <a:rPr lang="en-GB" sz="1600" dirty="0"/>
              <a:t>Shingrix</a:t>
            </a:r>
            <a:r>
              <a:rPr lang="en-GB" sz="1600" baseline="30000" dirty="0">
                <a:effectLst/>
                <a:latin typeface="Arial" panose="020B0604020202020204" pitchFamily="34" charset="0"/>
                <a:ea typeface="Times New Roman" panose="02020603050405020304" pitchFamily="18" charset="0"/>
              </a:rPr>
              <a:t>®</a:t>
            </a:r>
            <a:r>
              <a:rPr lang="en-GB" sz="1600" dirty="0"/>
              <a:t> will be offered to those turning 65 and 70 years on or after 1 September 2023 </a:t>
            </a:r>
          </a:p>
          <a:p>
            <a:r>
              <a:rPr lang="en-GB" sz="1600" dirty="0"/>
              <a:t>Zostavax</a:t>
            </a:r>
            <a:r>
              <a:rPr lang="en-GB" sz="1600" baseline="30000" dirty="0">
                <a:effectLst/>
                <a:latin typeface="Arial" panose="020B0604020202020204" pitchFamily="34" charset="0"/>
                <a:ea typeface="Times New Roman" panose="02020603050405020304" pitchFamily="18" charset="0"/>
              </a:rPr>
              <a:t>®</a:t>
            </a:r>
            <a:r>
              <a:rPr lang="en-GB" sz="1600" dirty="0"/>
              <a:t> will be offered to individuals aged between 70 to 79 that were eligible for the vaccination programme before 1 September 2023. Once all stocks of Zostavax</a:t>
            </a:r>
            <a:r>
              <a:rPr lang="en-GB" sz="1600" baseline="30000" dirty="0">
                <a:effectLst/>
                <a:latin typeface="Arial" panose="020B0604020202020204" pitchFamily="34" charset="0"/>
                <a:ea typeface="Times New Roman" panose="02020603050405020304" pitchFamily="18" charset="0"/>
              </a:rPr>
              <a:t>®</a:t>
            </a:r>
            <a:r>
              <a:rPr lang="en-GB" sz="1600" dirty="0"/>
              <a:t> are exhausted, these individuals can be offered Shingrix</a:t>
            </a:r>
            <a:r>
              <a:rPr lang="en-GB" sz="1600" baseline="30000" dirty="0">
                <a:effectLst/>
                <a:latin typeface="Arial" panose="020B0604020202020204" pitchFamily="34" charset="0"/>
                <a:ea typeface="Times New Roman" panose="02020603050405020304" pitchFamily="18" charset="0"/>
              </a:rPr>
              <a:t>®</a:t>
            </a:r>
            <a:r>
              <a:rPr lang="en-GB" sz="1600" dirty="0"/>
              <a:t> if they have not previously been given a shingles vaccine</a:t>
            </a:r>
          </a:p>
          <a:p>
            <a:pPr marL="0" indent="0">
              <a:buNone/>
            </a:pPr>
            <a:r>
              <a:rPr lang="en-GB" sz="1800" b="1" dirty="0"/>
              <a:t>Phase 2 (1 September 2028 to 31 August 2033) </a:t>
            </a:r>
          </a:p>
          <a:p>
            <a:r>
              <a:rPr lang="en-GB" sz="1600" dirty="0"/>
              <a:t>Shingrix</a:t>
            </a:r>
            <a:r>
              <a:rPr lang="en-GB" sz="1600" baseline="30000" dirty="0">
                <a:effectLst/>
                <a:latin typeface="Arial" panose="020B0604020202020204" pitchFamily="34" charset="0"/>
                <a:ea typeface="Times New Roman" panose="02020603050405020304" pitchFamily="18" charset="0"/>
              </a:rPr>
              <a:t>®</a:t>
            </a:r>
            <a:r>
              <a:rPr lang="en-GB" sz="1600" dirty="0"/>
              <a:t> will be offered to those turning 60 and 65 years of age </a:t>
            </a:r>
          </a:p>
          <a:p>
            <a:pPr marL="0" indent="0">
              <a:buNone/>
            </a:pPr>
            <a:r>
              <a:rPr lang="en-GB" sz="1800" b="1" dirty="0"/>
              <a:t>From 1 September 2033 and thereafter</a:t>
            </a:r>
          </a:p>
          <a:p>
            <a:r>
              <a:rPr lang="en-GB" sz="1600" dirty="0"/>
              <a:t>Shingrix</a:t>
            </a:r>
            <a:r>
              <a:rPr lang="en-GB" sz="1600" baseline="30000" dirty="0">
                <a:effectLst/>
                <a:latin typeface="Arial" panose="020B0604020202020204" pitchFamily="34" charset="0"/>
                <a:ea typeface="Times New Roman" panose="02020603050405020304" pitchFamily="18" charset="0"/>
              </a:rPr>
              <a:t>®</a:t>
            </a:r>
            <a:r>
              <a:rPr lang="en-GB" sz="1600" dirty="0"/>
              <a:t> will be offered routinely at age 60 years*</a:t>
            </a:r>
          </a:p>
          <a:p>
            <a:pPr marL="0" indent="0">
              <a:buNone/>
            </a:pPr>
            <a:endParaRPr lang="en-GB" sz="1600" dirty="0"/>
          </a:p>
          <a:p>
            <a:pPr algn="ctr">
              <a:buFont typeface="Wingdings" panose="05000000000000000000" pitchFamily="2" charset="2"/>
              <a:buChar char="v"/>
            </a:pPr>
            <a:r>
              <a:rPr lang="en-GB" sz="1600" dirty="0"/>
              <a:t>All immunocompetent individuals remain eligible until their 80th birthday</a:t>
            </a:r>
          </a:p>
          <a:p>
            <a:pPr algn="ctr">
              <a:buFont typeface="Wingdings" panose="05000000000000000000" pitchFamily="2" charset="2"/>
              <a:buChar char="v"/>
            </a:pPr>
            <a:r>
              <a:rPr lang="en-GB" sz="1600" dirty="0"/>
              <a:t>Where an individual has turned 80 years of age following their first dose of Shingrix</a:t>
            </a:r>
            <a:r>
              <a:rPr lang="en-GB" sz="1600" baseline="30000" dirty="0">
                <a:effectLst/>
                <a:latin typeface="Arial" panose="020B0604020202020204" pitchFamily="34" charset="0"/>
                <a:ea typeface="Times New Roman" panose="02020603050405020304" pitchFamily="18" charset="0"/>
              </a:rPr>
              <a:t>®</a:t>
            </a:r>
            <a:r>
              <a:rPr lang="en-GB" sz="1600" dirty="0"/>
              <a:t>, a second dose should be provided before the individual’s 81st birthday to complete the course</a:t>
            </a:r>
          </a:p>
          <a:p>
            <a:endParaRPr lang="en-GB" dirty="0"/>
          </a:p>
        </p:txBody>
      </p:sp>
      <p:sp>
        <p:nvSpPr>
          <p:cNvPr id="4" name="Footer Placeholder 3">
            <a:extLst>
              <a:ext uri="{FF2B5EF4-FFF2-40B4-BE49-F238E27FC236}">
                <a16:creationId xmlns:a16="http://schemas.microsoft.com/office/drawing/2014/main" id="{B8D67084-F63C-3BA4-DECF-5753B6664185}"/>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ACCF7A0C-3B40-7F48-F6A7-A4BAA47B99AF}"/>
              </a:ext>
            </a:extLst>
          </p:cNvPr>
          <p:cNvSpPr>
            <a:spLocks noGrp="1"/>
          </p:cNvSpPr>
          <p:nvPr>
            <p:ph type="sldNum" sz="quarter" idx="12"/>
          </p:nvPr>
        </p:nvSpPr>
        <p:spPr/>
        <p:txBody>
          <a:bodyPr/>
          <a:lstStyle/>
          <a:p>
            <a:fld id="{561D0CCE-8DCC-44DC-A653-AE62B1D84A52}" type="slidenum">
              <a:rPr lang="en-GB" smtClean="0"/>
              <a:pPr/>
              <a:t>29</a:t>
            </a:fld>
            <a:endParaRPr lang="en-GB" dirty="0"/>
          </a:p>
        </p:txBody>
      </p:sp>
    </p:spTree>
    <p:extLst>
      <p:ext uri="{BB962C8B-B14F-4D97-AF65-F5344CB8AC3E}">
        <p14:creationId xmlns:p14="http://schemas.microsoft.com/office/powerpoint/2010/main" val="3726831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3F762-3DF5-466A-0B06-120E703F287D}"/>
              </a:ext>
            </a:extLst>
          </p:cNvPr>
          <p:cNvSpPr>
            <a:spLocks noGrp="1"/>
          </p:cNvSpPr>
          <p:nvPr>
            <p:ph type="title"/>
          </p:nvPr>
        </p:nvSpPr>
        <p:spPr>
          <a:xfrm>
            <a:off x="0" y="234496"/>
            <a:ext cx="12313084" cy="1325563"/>
          </a:xfrm>
        </p:spPr>
        <p:txBody>
          <a:bodyPr/>
          <a:lstStyle/>
          <a:p>
            <a:pPr algn="ctr"/>
            <a:r>
              <a:rPr lang="en-GB" sz="4000" b="1" dirty="0"/>
              <a:t>Immunisation against infectious disease </a:t>
            </a:r>
            <a:br>
              <a:rPr lang="en-GB" sz="4000" b="1" dirty="0"/>
            </a:br>
            <a:r>
              <a:rPr lang="en-GB" sz="4000" b="1" dirty="0"/>
              <a:t>(the Green Book) </a:t>
            </a:r>
            <a:r>
              <a:rPr lang="en-GB" sz="4000" b="1" dirty="0">
                <a:hlinkClick r:id="rId3"/>
              </a:rPr>
              <a:t>Shingles (herpes zoster) chapter 28a</a:t>
            </a:r>
            <a:r>
              <a:rPr lang="en-GB" sz="4000" b="1" dirty="0"/>
              <a:t> </a:t>
            </a:r>
            <a:br>
              <a:rPr lang="en-GB" sz="4000" dirty="0"/>
            </a:br>
            <a:endParaRPr lang="en-GB" sz="4000" dirty="0"/>
          </a:p>
        </p:txBody>
      </p:sp>
      <p:sp>
        <p:nvSpPr>
          <p:cNvPr id="3" name="Content Placeholder 2">
            <a:extLst>
              <a:ext uri="{FF2B5EF4-FFF2-40B4-BE49-F238E27FC236}">
                <a16:creationId xmlns:a16="http://schemas.microsoft.com/office/drawing/2014/main" id="{D63176D2-0874-792D-4B39-0F285518DAC6}"/>
              </a:ext>
            </a:extLst>
          </p:cNvPr>
          <p:cNvSpPr>
            <a:spLocks noGrp="1"/>
          </p:cNvSpPr>
          <p:nvPr>
            <p:ph idx="1"/>
          </p:nvPr>
        </p:nvSpPr>
        <p:spPr/>
        <p:txBody>
          <a:bodyPr/>
          <a:lstStyle/>
          <a:p>
            <a:pPr marL="0" indent="0">
              <a:spcBef>
                <a:spcPts val="0"/>
              </a:spcBef>
              <a:buNone/>
            </a:pPr>
            <a:endParaRPr lang="en-GB" sz="1800" dirty="0"/>
          </a:p>
          <a:p>
            <a:pPr marL="0" indent="0">
              <a:lnSpc>
                <a:spcPct val="120000"/>
              </a:lnSpc>
              <a:spcBef>
                <a:spcPts val="0"/>
              </a:spcBef>
              <a:buNone/>
            </a:pPr>
            <a:r>
              <a:rPr lang="en-GB" sz="2000" dirty="0"/>
              <a:t>There will be 2 Green Book Shingles chapters in use prior to 1 September 2023:</a:t>
            </a:r>
          </a:p>
          <a:p>
            <a:pPr marL="0" indent="0">
              <a:lnSpc>
                <a:spcPct val="120000"/>
              </a:lnSpc>
              <a:spcBef>
                <a:spcPts val="0"/>
              </a:spcBef>
              <a:buNone/>
            </a:pPr>
            <a:endParaRPr lang="en-GB" sz="2000" dirty="0"/>
          </a:p>
          <a:p>
            <a:pPr lvl="1">
              <a:lnSpc>
                <a:spcPct val="120000"/>
              </a:lnSpc>
              <a:spcBef>
                <a:spcPts val="0"/>
              </a:spcBef>
            </a:pPr>
            <a:r>
              <a:rPr lang="en-GB" sz="2000" b="1" dirty="0"/>
              <a:t>the current chapter (dated 23 August 2021) which contains information about Zostavax</a:t>
            </a:r>
            <a:r>
              <a:rPr lang="en-GB" sz="2000" baseline="30000" dirty="0">
                <a:solidFill>
                  <a:srgbClr val="002060"/>
                </a:solidFill>
                <a:latin typeface="+mn-lt"/>
              </a:rPr>
              <a:t>®</a:t>
            </a:r>
            <a:r>
              <a:rPr lang="en-GB" sz="2000" b="1" dirty="0"/>
              <a:t>. This chapter will be removed once Zostavax</a:t>
            </a:r>
            <a:r>
              <a:rPr lang="en-GB" sz="2000" baseline="30000" dirty="0">
                <a:solidFill>
                  <a:srgbClr val="002060"/>
                </a:solidFill>
                <a:latin typeface="+mn-lt"/>
              </a:rPr>
              <a:t>®</a:t>
            </a:r>
            <a:r>
              <a:rPr lang="en-GB" sz="2000" b="1" dirty="0"/>
              <a:t> is no longer available to order through </a:t>
            </a:r>
            <a:r>
              <a:rPr lang="en-GB" sz="2000" b="1" dirty="0" err="1"/>
              <a:t>ImmForm</a:t>
            </a:r>
            <a:r>
              <a:rPr lang="en-GB" sz="2000" b="1" dirty="0"/>
              <a:t> </a:t>
            </a:r>
          </a:p>
          <a:p>
            <a:pPr lvl="1">
              <a:lnSpc>
                <a:spcPct val="120000"/>
              </a:lnSpc>
              <a:spcBef>
                <a:spcPts val="0"/>
              </a:spcBef>
            </a:pPr>
            <a:endParaRPr lang="en-GB" sz="2000" b="1" dirty="0"/>
          </a:p>
          <a:p>
            <a:pPr lvl="1">
              <a:lnSpc>
                <a:spcPct val="120000"/>
              </a:lnSpc>
              <a:spcBef>
                <a:spcPts val="0"/>
              </a:spcBef>
            </a:pPr>
            <a:r>
              <a:rPr lang="en-GB" sz="2000" b="1" dirty="0"/>
              <a:t>the updated chapter (dated 17 July 2023) which includes information about the shingles vaccine programme from 1 September 2023 onwards </a:t>
            </a:r>
          </a:p>
          <a:p>
            <a:endParaRPr lang="en-GB" dirty="0"/>
          </a:p>
        </p:txBody>
      </p:sp>
      <p:sp>
        <p:nvSpPr>
          <p:cNvPr id="5" name="Slide Number Placeholder 4">
            <a:extLst>
              <a:ext uri="{FF2B5EF4-FFF2-40B4-BE49-F238E27FC236}">
                <a16:creationId xmlns:a16="http://schemas.microsoft.com/office/drawing/2014/main" id="{9CB7C245-B563-A236-D367-2EEB0CB7A3D1}"/>
              </a:ext>
            </a:extLst>
          </p:cNvPr>
          <p:cNvSpPr>
            <a:spLocks noGrp="1"/>
          </p:cNvSpPr>
          <p:nvPr>
            <p:ph type="sldNum" sz="quarter" idx="12"/>
          </p:nvPr>
        </p:nvSpPr>
        <p:spPr/>
        <p:txBody>
          <a:bodyPr/>
          <a:lstStyle/>
          <a:p>
            <a:fld id="{561D0CCE-8DCC-44DC-A653-AE62B1D84A52}" type="slidenum">
              <a:rPr lang="en-GB" smtClean="0"/>
              <a:pPr/>
              <a:t>3</a:t>
            </a:fld>
            <a:endParaRPr lang="en-GB" dirty="0"/>
          </a:p>
        </p:txBody>
      </p:sp>
      <p:sp>
        <p:nvSpPr>
          <p:cNvPr id="7" name="Footer Placeholder 3">
            <a:extLst>
              <a:ext uri="{FF2B5EF4-FFF2-40B4-BE49-F238E27FC236}">
                <a16:creationId xmlns:a16="http://schemas.microsoft.com/office/drawing/2014/main" id="{DCC4AC14-8497-8CDD-E820-BEB90EE21EC6}"/>
              </a:ext>
            </a:extLst>
          </p:cNvPr>
          <p:cNvSpPr>
            <a:spLocks noGrp="1"/>
          </p:cNvSpPr>
          <p:nvPr>
            <p:ph type="ftr" sz="quarter" idx="11"/>
          </p:nvPr>
        </p:nvSpPr>
        <p:spPr>
          <a:xfrm>
            <a:off x="838200" y="6356350"/>
            <a:ext cx="7315200" cy="365125"/>
          </a:xfrm>
        </p:spPr>
        <p:txBody>
          <a:bodyPr/>
          <a:lstStyle/>
          <a:p>
            <a:pPr>
              <a:defRPr/>
            </a:pPr>
            <a:r>
              <a:rPr lang="en-GB" dirty="0"/>
              <a:t>Vaccination against shingles (Herpes Zoster)</a:t>
            </a:r>
          </a:p>
        </p:txBody>
      </p:sp>
    </p:spTree>
    <p:extLst>
      <p:ext uri="{BB962C8B-B14F-4D97-AF65-F5344CB8AC3E}">
        <p14:creationId xmlns:p14="http://schemas.microsoft.com/office/powerpoint/2010/main" val="21025997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D642E-EFF0-7D11-4D0E-171B3CE4BA6B}"/>
              </a:ext>
            </a:extLst>
          </p:cNvPr>
          <p:cNvSpPr>
            <a:spLocks noGrp="1"/>
          </p:cNvSpPr>
          <p:nvPr>
            <p:ph type="title"/>
          </p:nvPr>
        </p:nvSpPr>
        <p:spPr>
          <a:xfrm>
            <a:off x="142503" y="0"/>
            <a:ext cx="11934701" cy="881784"/>
          </a:xfrm>
        </p:spPr>
        <p:txBody>
          <a:bodyPr/>
          <a:lstStyle/>
          <a:p>
            <a:pPr algn="ctr"/>
            <a:r>
              <a:rPr lang="en-GB" sz="4000" b="1" dirty="0"/>
              <a:t>Summary of changes to the shingles vaccination programme from 1 September 2023</a:t>
            </a:r>
          </a:p>
        </p:txBody>
      </p:sp>
      <p:sp>
        <p:nvSpPr>
          <p:cNvPr id="3" name="Content Placeholder 2">
            <a:extLst>
              <a:ext uri="{FF2B5EF4-FFF2-40B4-BE49-F238E27FC236}">
                <a16:creationId xmlns:a16="http://schemas.microsoft.com/office/drawing/2014/main" id="{5B1E637D-F026-8996-9637-EB49B9D7B1EE}"/>
              </a:ext>
            </a:extLst>
          </p:cNvPr>
          <p:cNvSpPr>
            <a:spLocks noGrp="1"/>
          </p:cNvSpPr>
          <p:nvPr>
            <p:ph idx="1"/>
          </p:nvPr>
        </p:nvSpPr>
        <p:spPr>
          <a:xfrm>
            <a:off x="838200" y="1873126"/>
            <a:ext cx="10515600" cy="4351338"/>
          </a:xfrm>
        </p:spPr>
        <p:txBody>
          <a:bodyPr/>
          <a:lstStyle/>
          <a:p>
            <a:pPr>
              <a:lnSpc>
                <a:spcPct val="100000"/>
              </a:lnSpc>
            </a:pPr>
            <a:endParaRPr lang="en-GB" sz="1600" dirty="0">
              <a:effectLst/>
              <a:latin typeface="Arial" panose="020B0604020202020204" pitchFamily="34" charset="0"/>
              <a:ea typeface="Times New Roman" panose="02020603050405020304" pitchFamily="18" charset="0"/>
            </a:endParaRPr>
          </a:p>
          <a:p>
            <a:pPr>
              <a:lnSpc>
                <a:spcPct val="100000"/>
              </a:lnSpc>
            </a:pPr>
            <a:endParaRPr lang="en-GB" sz="1600" dirty="0">
              <a:latin typeface="Arial" panose="020B0604020202020204" pitchFamily="34" charset="0"/>
              <a:ea typeface="Times New Roman" panose="02020603050405020304" pitchFamily="18" charset="0"/>
            </a:endParaRPr>
          </a:p>
          <a:p>
            <a:endParaRPr lang="en-GB" dirty="0"/>
          </a:p>
        </p:txBody>
      </p:sp>
      <p:sp>
        <p:nvSpPr>
          <p:cNvPr id="4" name="Footer Placeholder 3">
            <a:extLst>
              <a:ext uri="{FF2B5EF4-FFF2-40B4-BE49-F238E27FC236}">
                <a16:creationId xmlns:a16="http://schemas.microsoft.com/office/drawing/2014/main" id="{E916531F-6BB2-5BB7-CC6A-15877CCE478A}"/>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62A048DB-BEA9-BA02-18DC-DB98D7C10307}"/>
              </a:ext>
            </a:extLst>
          </p:cNvPr>
          <p:cNvSpPr>
            <a:spLocks noGrp="1"/>
          </p:cNvSpPr>
          <p:nvPr>
            <p:ph type="sldNum" sz="quarter" idx="12"/>
          </p:nvPr>
        </p:nvSpPr>
        <p:spPr/>
        <p:txBody>
          <a:bodyPr/>
          <a:lstStyle/>
          <a:p>
            <a:fld id="{561D0CCE-8DCC-44DC-A653-AE62B1D84A52}" type="slidenum">
              <a:rPr lang="en-GB" smtClean="0"/>
              <a:pPr/>
              <a:t>30</a:t>
            </a:fld>
            <a:endParaRPr lang="en-GB" dirty="0"/>
          </a:p>
        </p:txBody>
      </p:sp>
      <p:graphicFrame>
        <p:nvGraphicFramePr>
          <p:cNvPr id="6" name="Content Placeholder 3">
            <a:extLst>
              <a:ext uri="{FF2B5EF4-FFF2-40B4-BE49-F238E27FC236}">
                <a16:creationId xmlns:a16="http://schemas.microsoft.com/office/drawing/2014/main" id="{E2C5FA2B-DE32-E1B8-FAF8-2168303843CB}"/>
              </a:ext>
            </a:extLst>
          </p:cNvPr>
          <p:cNvGraphicFramePr>
            <a:graphicFrameLocks/>
          </p:cNvGraphicFramePr>
          <p:nvPr>
            <p:extLst>
              <p:ext uri="{D42A27DB-BD31-4B8C-83A1-F6EECF244321}">
                <p14:modId xmlns:p14="http://schemas.microsoft.com/office/powerpoint/2010/main" val="617994327"/>
              </p:ext>
            </p:extLst>
          </p:nvPr>
        </p:nvGraphicFramePr>
        <p:xfrm>
          <a:off x="788353" y="1611327"/>
          <a:ext cx="10417005" cy="3566315"/>
        </p:xfrm>
        <a:graphic>
          <a:graphicData uri="http://schemas.openxmlformats.org/drawingml/2006/table">
            <a:tbl>
              <a:tblPr firstRow="1" firstCol="1" bandRow="1">
                <a:tableStyleId>{5C22544A-7EE6-4342-B048-85BDC9FD1C3A}</a:tableStyleId>
              </a:tblPr>
              <a:tblGrid>
                <a:gridCol w="2733189">
                  <a:extLst>
                    <a:ext uri="{9D8B030D-6E8A-4147-A177-3AD203B41FA5}">
                      <a16:colId xmlns:a16="http://schemas.microsoft.com/office/drawing/2014/main" val="2930290246"/>
                    </a:ext>
                  </a:extLst>
                </a:gridCol>
                <a:gridCol w="2112340">
                  <a:extLst>
                    <a:ext uri="{9D8B030D-6E8A-4147-A177-3AD203B41FA5}">
                      <a16:colId xmlns:a16="http://schemas.microsoft.com/office/drawing/2014/main" val="2860149242"/>
                    </a:ext>
                  </a:extLst>
                </a:gridCol>
                <a:gridCol w="5571476">
                  <a:extLst>
                    <a:ext uri="{9D8B030D-6E8A-4147-A177-3AD203B41FA5}">
                      <a16:colId xmlns:a16="http://schemas.microsoft.com/office/drawing/2014/main" val="3621562565"/>
                    </a:ext>
                  </a:extLst>
                </a:gridCol>
              </a:tblGrid>
              <a:tr h="831272">
                <a:tc>
                  <a:txBody>
                    <a:bodyPr/>
                    <a:lstStyle/>
                    <a:p>
                      <a:pPr>
                        <a:lnSpc>
                          <a:spcPts val="1800"/>
                        </a:lnSpc>
                        <a:spcAft>
                          <a:spcPts val="600"/>
                        </a:spcAft>
                      </a:pPr>
                      <a:r>
                        <a:rPr lang="en-GB" sz="2000" dirty="0">
                          <a:effectLst/>
                        </a:rPr>
                        <a:t>Implementation phases</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dirty="0">
                          <a:effectLst/>
                        </a:rPr>
                        <a:t>Delivery period</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dirty="0">
                          <a:effectLst/>
                        </a:rPr>
                        <a:t>Eligible for first dose</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extLst>
                  <a:ext uri="{0D108BD9-81ED-4DB2-BD59-A6C34878D82A}">
                    <a16:rowId xmlns:a16="http://schemas.microsoft.com/office/drawing/2014/main" val="1047815748"/>
                  </a:ext>
                </a:extLst>
              </a:tr>
              <a:tr h="914563">
                <a:tc>
                  <a:txBody>
                    <a:bodyPr/>
                    <a:lstStyle/>
                    <a:p>
                      <a:pPr>
                        <a:lnSpc>
                          <a:spcPts val="1800"/>
                        </a:lnSpc>
                        <a:spcAft>
                          <a:spcPts val="600"/>
                        </a:spcAft>
                      </a:pPr>
                      <a:r>
                        <a:rPr lang="en-GB" sz="2000" dirty="0">
                          <a:effectLst/>
                        </a:rPr>
                        <a:t>Phase 1</a:t>
                      </a:r>
                    </a:p>
                    <a:p>
                      <a:pPr>
                        <a:lnSpc>
                          <a:spcPts val="1800"/>
                        </a:lnSpc>
                        <a:spcAft>
                          <a:spcPts val="600"/>
                        </a:spcAft>
                      </a:pPr>
                      <a:r>
                        <a:rPr lang="en-GB" sz="2000" dirty="0">
                          <a:effectLst/>
                        </a:rPr>
                        <a:t>(five year duration)</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dirty="0">
                          <a:effectLst/>
                        </a:rPr>
                        <a:t>1 Sept 2023 to 31 Aug 2028</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dirty="0">
                          <a:effectLst/>
                        </a:rPr>
                        <a:t>Those who reach age 65 or 70 years during this period should be called in on/after their 65th or 70th birthday*</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extLst>
                  <a:ext uri="{0D108BD9-81ED-4DB2-BD59-A6C34878D82A}">
                    <a16:rowId xmlns:a16="http://schemas.microsoft.com/office/drawing/2014/main" val="2040009031"/>
                  </a:ext>
                </a:extLst>
              </a:tr>
              <a:tr h="890650">
                <a:tc>
                  <a:txBody>
                    <a:bodyPr/>
                    <a:lstStyle/>
                    <a:p>
                      <a:pPr>
                        <a:lnSpc>
                          <a:spcPts val="1800"/>
                        </a:lnSpc>
                        <a:spcAft>
                          <a:spcPts val="600"/>
                        </a:spcAft>
                      </a:pPr>
                      <a:r>
                        <a:rPr lang="en-GB" sz="2000" dirty="0">
                          <a:effectLst/>
                        </a:rPr>
                        <a:t>Phase 2</a:t>
                      </a:r>
                    </a:p>
                    <a:p>
                      <a:pPr>
                        <a:lnSpc>
                          <a:spcPts val="1800"/>
                        </a:lnSpc>
                        <a:spcAft>
                          <a:spcPts val="600"/>
                        </a:spcAft>
                      </a:pPr>
                      <a:r>
                        <a:rPr lang="en-GB" sz="2000" dirty="0">
                          <a:effectLst/>
                        </a:rPr>
                        <a:t>(five year duration)</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1 Sept 2028 to 31 Aug 2033</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dirty="0">
                          <a:effectLst/>
                        </a:rPr>
                        <a:t>Those who reach age 60 or 65 years during this period should be called in on/after their 60th or 65th birthday*</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extLst>
                  <a:ext uri="{0D108BD9-81ED-4DB2-BD59-A6C34878D82A}">
                    <a16:rowId xmlns:a16="http://schemas.microsoft.com/office/drawing/2014/main" val="3727526562"/>
                  </a:ext>
                </a:extLst>
              </a:tr>
              <a:tr h="929830">
                <a:tc>
                  <a:txBody>
                    <a:bodyPr/>
                    <a:lstStyle/>
                    <a:p>
                      <a:pPr>
                        <a:lnSpc>
                          <a:spcPts val="1800"/>
                        </a:lnSpc>
                        <a:spcAft>
                          <a:spcPts val="600"/>
                        </a:spcAft>
                      </a:pPr>
                      <a:r>
                        <a:rPr lang="en-GB" sz="2000" dirty="0">
                          <a:effectLst/>
                        </a:rPr>
                        <a:t>Ongoing routine offer</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a:effectLst/>
                        </a:rPr>
                        <a:t>1 Sept 2033 onwards</a:t>
                      </a:r>
                      <a:endParaRPr lang="en-GB" sz="200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tc>
                  <a:txBody>
                    <a:bodyPr/>
                    <a:lstStyle/>
                    <a:p>
                      <a:pPr>
                        <a:lnSpc>
                          <a:spcPts val="1800"/>
                        </a:lnSpc>
                        <a:spcAft>
                          <a:spcPts val="600"/>
                        </a:spcAft>
                      </a:pPr>
                      <a:r>
                        <a:rPr lang="en-GB" sz="2000" dirty="0">
                          <a:effectLst/>
                        </a:rPr>
                        <a:t>Those turning 60 years of age should be called in on/after their 60th birthday*</a:t>
                      </a:r>
                      <a:endParaRPr lang="en-GB" sz="2000" dirty="0">
                        <a:solidFill>
                          <a:srgbClr val="231F2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71755" marB="71755"/>
                </a:tc>
                <a:extLst>
                  <a:ext uri="{0D108BD9-81ED-4DB2-BD59-A6C34878D82A}">
                    <a16:rowId xmlns:a16="http://schemas.microsoft.com/office/drawing/2014/main" val="2642504025"/>
                  </a:ext>
                </a:extLst>
              </a:tr>
            </a:tbl>
          </a:graphicData>
        </a:graphic>
      </p:graphicFrame>
      <p:sp>
        <p:nvSpPr>
          <p:cNvPr id="8" name="TextBox 7">
            <a:extLst>
              <a:ext uri="{FF2B5EF4-FFF2-40B4-BE49-F238E27FC236}">
                <a16:creationId xmlns:a16="http://schemas.microsoft.com/office/drawing/2014/main" id="{33A20BA1-A731-B827-3908-BA2DDA23700B}"/>
              </a:ext>
            </a:extLst>
          </p:cNvPr>
          <p:cNvSpPr txBox="1"/>
          <p:nvPr/>
        </p:nvSpPr>
        <p:spPr>
          <a:xfrm>
            <a:off x="1502229" y="5287924"/>
            <a:ext cx="9703129" cy="369332"/>
          </a:xfrm>
          <a:prstGeom prst="rect">
            <a:avLst/>
          </a:prstGeom>
          <a:noFill/>
        </p:spPr>
        <p:txBody>
          <a:bodyPr wrap="square">
            <a:spAutoFit/>
          </a:bodyPr>
          <a:lstStyle/>
          <a:p>
            <a:r>
              <a:rPr lang="en-GB" dirty="0"/>
              <a:t>*Those that became eligible and missed out remain eligible until their 80th birthday.</a:t>
            </a:r>
          </a:p>
        </p:txBody>
      </p:sp>
    </p:spTree>
    <p:extLst>
      <p:ext uri="{BB962C8B-B14F-4D97-AF65-F5344CB8AC3E}">
        <p14:creationId xmlns:p14="http://schemas.microsoft.com/office/powerpoint/2010/main" val="30157262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4EE5C-D7C4-69F3-0457-5A1407A60316}"/>
              </a:ext>
            </a:extLst>
          </p:cNvPr>
          <p:cNvSpPr>
            <a:spLocks noGrp="1"/>
          </p:cNvSpPr>
          <p:nvPr>
            <p:ph type="title"/>
          </p:nvPr>
        </p:nvSpPr>
        <p:spPr>
          <a:xfrm>
            <a:off x="838200" y="365125"/>
            <a:ext cx="10515600" cy="869909"/>
          </a:xfrm>
        </p:spPr>
        <p:txBody>
          <a:bodyPr/>
          <a:lstStyle/>
          <a:p>
            <a:pPr algn="ctr"/>
            <a:r>
              <a:rPr lang="en-GB" sz="4000" b="1" dirty="0"/>
              <a:t>Opportunistic vaccination</a:t>
            </a:r>
          </a:p>
        </p:txBody>
      </p:sp>
      <p:sp>
        <p:nvSpPr>
          <p:cNvPr id="3" name="Content Placeholder 2">
            <a:extLst>
              <a:ext uri="{FF2B5EF4-FFF2-40B4-BE49-F238E27FC236}">
                <a16:creationId xmlns:a16="http://schemas.microsoft.com/office/drawing/2014/main" id="{65193767-53AC-F5C6-CB39-936BAFDD8A59}"/>
              </a:ext>
            </a:extLst>
          </p:cNvPr>
          <p:cNvSpPr>
            <a:spLocks noGrp="1"/>
          </p:cNvSpPr>
          <p:nvPr>
            <p:ph idx="1"/>
          </p:nvPr>
        </p:nvSpPr>
        <p:spPr>
          <a:xfrm>
            <a:off x="838200" y="1338736"/>
            <a:ext cx="10515600" cy="4351338"/>
          </a:xfrm>
        </p:spPr>
        <p:txBody>
          <a:bodyPr/>
          <a:lstStyle/>
          <a:p>
            <a:pPr marL="0" indent="0">
              <a:buNone/>
            </a:pPr>
            <a:r>
              <a:rPr lang="en-GB" sz="2400" dirty="0"/>
              <a:t>The ability to provide opportunistic shingles vaccination* has been instrumental in the shingles programme. The </a:t>
            </a:r>
            <a:r>
              <a:rPr lang="en-GB" sz="2400" dirty="0">
                <a:hlinkClick r:id="rId3"/>
              </a:rPr>
              <a:t>WHC/2023/024</a:t>
            </a:r>
            <a:r>
              <a:rPr lang="en-GB" sz="2400" dirty="0"/>
              <a:t> encourages this practice to continue:</a:t>
            </a:r>
          </a:p>
          <a:p>
            <a:pPr>
              <a:buFont typeface="Courier New" panose="02070309020205020404" pitchFamily="49" charset="0"/>
              <a:buChar char="o"/>
            </a:pPr>
            <a:r>
              <a:rPr lang="en-GB" sz="2400" dirty="0"/>
              <a:t>General practices can accommodate opportunistic vaccination (if operationally possible) in instances where an individual has already attained or passed the age of:</a:t>
            </a:r>
          </a:p>
          <a:p>
            <a:pPr>
              <a:buFont typeface="Courier New" panose="02070309020205020404" pitchFamily="49" charset="0"/>
              <a:buChar char="o"/>
            </a:pPr>
            <a:endParaRPr lang="en-GB" sz="2400" dirty="0"/>
          </a:p>
          <a:p>
            <a:pPr lvl="1"/>
            <a:r>
              <a:rPr lang="en-GB" sz="2000" dirty="0"/>
              <a:t>65 but not yet 80 for phase one and</a:t>
            </a:r>
          </a:p>
          <a:p>
            <a:pPr lvl="1"/>
            <a:r>
              <a:rPr lang="en-GB" sz="2000" dirty="0"/>
              <a:t>60 but not yet 80 in phase two</a:t>
            </a:r>
          </a:p>
          <a:p>
            <a:pPr marL="457200" lvl="1" indent="0">
              <a:buNone/>
            </a:pPr>
            <a:endParaRPr lang="en-GB" sz="2000" dirty="0"/>
          </a:p>
          <a:p>
            <a:pPr marL="0" indent="0">
              <a:buNone/>
            </a:pPr>
            <a:r>
              <a:rPr lang="en-GB" sz="2400" dirty="0"/>
              <a:t>This opportunistic offer is available to enhance the robust call/recall that should be in place from 1 September 2023.</a:t>
            </a:r>
          </a:p>
          <a:p>
            <a:pPr lvl="1"/>
            <a:endParaRPr lang="en-GB" dirty="0"/>
          </a:p>
          <a:p>
            <a:pPr lvl="1"/>
            <a:endParaRPr lang="en-GB" dirty="0"/>
          </a:p>
        </p:txBody>
      </p:sp>
      <p:sp>
        <p:nvSpPr>
          <p:cNvPr id="4" name="Footer Placeholder 3">
            <a:extLst>
              <a:ext uri="{FF2B5EF4-FFF2-40B4-BE49-F238E27FC236}">
                <a16:creationId xmlns:a16="http://schemas.microsoft.com/office/drawing/2014/main" id="{DC6D64C1-6621-8A6C-E208-D1B5A925586E}"/>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1CD34F18-6F9D-A388-E893-6EBB702FC9F1}"/>
              </a:ext>
            </a:extLst>
          </p:cNvPr>
          <p:cNvSpPr>
            <a:spLocks noGrp="1"/>
          </p:cNvSpPr>
          <p:nvPr>
            <p:ph type="sldNum" sz="quarter" idx="12"/>
          </p:nvPr>
        </p:nvSpPr>
        <p:spPr/>
        <p:txBody>
          <a:bodyPr/>
          <a:lstStyle/>
          <a:p>
            <a:fld id="{561D0CCE-8DCC-44DC-A653-AE62B1D84A52}" type="slidenum">
              <a:rPr lang="en-GB" smtClean="0"/>
              <a:pPr/>
              <a:t>31</a:t>
            </a:fld>
            <a:endParaRPr lang="en-GB" dirty="0"/>
          </a:p>
        </p:txBody>
      </p:sp>
    </p:spTree>
    <p:extLst>
      <p:ext uri="{BB962C8B-B14F-4D97-AF65-F5344CB8AC3E}">
        <p14:creationId xmlns:p14="http://schemas.microsoft.com/office/powerpoint/2010/main" val="85497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4EE5C-D7C4-69F3-0457-5A1407A60316}"/>
              </a:ext>
            </a:extLst>
          </p:cNvPr>
          <p:cNvSpPr>
            <a:spLocks noGrp="1"/>
          </p:cNvSpPr>
          <p:nvPr>
            <p:ph type="title"/>
          </p:nvPr>
        </p:nvSpPr>
        <p:spPr>
          <a:xfrm>
            <a:off x="838200" y="141687"/>
            <a:ext cx="10515600" cy="689124"/>
          </a:xfrm>
        </p:spPr>
        <p:txBody>
          <a:bodyPr/>
          <a:lstStyle/>
          <a:p>
            <a:pPr algn="ctr"/>
            <a:r>
              <a:rPr lang="en-GB" sz="4000" b="1" dirty="0"/>
              <a:t>Call and recall</a:t>
            </a:r>
          </a:p>
        </p:txBody>
      </p:sp>
      <p:sp>
        <p:nvSpPr>
          <p:cNvPr id="3" name="Content Placeholder 2">
            <a:extLst>
              <a:ext uri="{FF2B5EF4-FFF2-40B4-BE49-F238E27FC236}">
                <a16:creationId xmlns:a16="http://schemas.microsoft.com/office/drawing/2014/main" id="{65193767-53AC-F5C6-CB39-936BAFDD8A59}"/>
              </a:ext>
            </a:extLst>
          </p:cNvPr>
          <p:cNvSpPr>
            <a:spLocks noGrp="1"/>
          </p:cNvSpPr>
          <p:nvPr>
            <p:ph idx="1"/>
          </p:nvPr>
        </p:nvSpPr>
        <p:spPr>
          <a:xfrm>
            <a:off x="676275" y="1001918"/>
            <a:ext cx="10677525" cy="4537549"/>
          </a:xfrm>
        </p:spPr>
        <p:txBody>
          <a:bodyPr/>
          <a:lstStyle/>
          <a:p>
            <a:pPr marL="0" indent="0">
              <a:buNone/>
            </a:pPr>
            <a:r>
              <a:rPr lang="en-GB" sz="1800" dirty="0"/>
              <a:t>In deploying vaccination to </a:t>
            </a:r>
            <a:r>
              <a:rPr lang="en-GB" sz="1800" b="1" dirty="0"/>
              <a:t>all newly eligible groups</a:t>
            </a:r>
            <a:r>
              <a:rPr lang="en-GB" sz="1800" dirty="0"/>
              <a:t>, an effective call/recall system must be in place (</a:t>
            </a:r>
            <a:r>
              <a:rPr lang="en-GB" sz="1800" dirty="0">
                <a:hlinkClick r:id="rId3"/>
              </a:rPr>
              <a:t>WHC/2023/024</a:t>
            </a:r>
            <a:r>
              <a:rPr lang="en-GB" sz="1800" dirty="0"/>
              <a:t>) which should continue after the initial stages of the roll-out:</a:t>
            </a:r>
          </a:p>
          <a:p>
            <a:pPr>
              <a:lnSpc>
                <a:spcPct val="100000"/>
              </a:lnSpc>
            </a:pPr>
            <a:r>
              <a:rPr lang="en-GB" sz="1800"/>
              <a:t>expectation </a:t>
            </a:r>
            <a:r>
              <a:rPr lang="en-GB" sz="1800" dirty="0"/>
              <a:t>that eligible individuals will receive an invitation to be vaccinated, with reminders for those who do not decline but fail to respond to the initial invitation</a:t>
            </a:r>
          </a:p>
          <a:p>
            <a:pPr>
              <a:lnSpc>
                <a:spcPct val="100000"/>
              </a:lnSpc>
            </a:pPr>
            <a:r>
              <a:rPr lang="en-GB" sz="1800" dirty="0"/>
              <a:t>requirement to make up to three attempts to contact eligible individuals within 12 weeks of reaching their invitation age </a:t>
            </a:r>
          </a:p>
          <a:p>
            <a:pPr>
              <a:lnSpc>
                <a:spcPct val="100000"/>
              </a:lnSpc>
            </a:pPr>
            <a:r>
              <a:rPr lang="en-GB" sz="1800" dirty="0"/>
              <a:t>can be calls, emails, text messages or written invitations, however at least one must be a written invitation</a:t>
            </a:r>
          </a:p>
          <a:p>
            <a:pPr marL="0" indent="0">
              <a:lnSpc>
                <a:spcPct val="100000"/>
              </a:lnSpc>
              <a:buNone/>
            </a:pPr>
            <a:r>
              <a:rPr lang="en-GB" sz="1800" b="1" dirty="0"/>
              <a:t>The rollout to immunocompromised (severely immunosuppressed) individuals who are aged over 50 years old should take place in the first year from 1 September 2023 and conclude by 1 September 2024</a:t>
            </a:r>
            <a:r>
              <a:rPr lang="en-GB" sz="1800" dirty="0"/>
              <a:t>. </a:t>
            </a:r>
          </a:p>
          <a:p>
            <a:pPr marL="0" indent="0">
              <a:lnSpc>
                <a:spcPct val="100000"/>
              </a:lnSpc>
              <a:buNone/>
            </a:pPr>
            <a:r>
              <a:rPr lang="en-GB" sz="1800" dirty="0"/>
              <a:t>After this time immunocompromised (severely immunosuppressed) individuals who turn 50 years old should be offered vaccination within 12 weeks of reaching their invitation age.</a:t>
            </a:r>
          </a:p>
          <a:p>
            <a:pPr marL="0" indent="0">
              <a:lnSpc>
                <a:spcPct val="100000"/>
              </a:lnSpc>
              <a:buNone/>
            </a:pPr>
            <a:r>
              <a:rPr lang="en-GB" sz="1800" dirty="0"/>
              <a:t>Newly diagnosed unvaccinated immunocompromised (severely immunosuppressed) individuals already over 50 years old should be vaccinated within 12 weeks of immunocompromised diagnosis.</a:t>
            </a:r>
          </a:p>
        </p:txBody>
      </p:sp>
      <p:sp>
        <p:nvSpPr>
          <p:cNvPr id="4" name="Footer Placeholder 3">
            <a:extLst>
              <a:ext uri="{FF2B5EF4-FFF2-40B4-BE49-F238E27FC236}">
                <a16:creationId xmlns:a16="http://schemas.microsoft.com/office/drawing/2014/main" id="{DC6D64C1-6621-8A6C-E208-D1B5A925586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a:ea typeface="+mn-ea"/>
                <a:cs typeface="+mn-cs"/>
              </a:rPr>
              <a:t>Vaccination against shingles (Herpes Zoster)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1CD34F18-6F9D-A388-E893-6EBB702FC9F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6028827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33</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2036758"/>
            <a:ext cx="12192000" cy="1497330"/>
          </a:xfrm>
        </p:spPr>
        <p:txBody>
          <a:bodyPr>
            <a:noAutofit/>
          </a:bodyPr>
          <a:lstStyle/>
          <a:p>
            <a:pPr algn="ctr"/>
            <a:r>
              <a:rPr lang="en-GB" b="1" dirty="0">
                <a:solidFill>
                  <a:srgbClr val="002060"/>
                </a:solidFill>
              </a:rPr>
              <a:t>Vaccination against shingles</a:t>
            </a:r>
            <a:br>
              <a:rPr lang="en-GB" b="1" dirty="0">
                <a:solidFill>
                  <a:srgbClr val="002060"/>
                </a:solidFill>
              </a:rPr>
            </a:br>
            <a:r>
              <a:rPr lang="en-GB" b="1" dirty="0">
                <a:solidFill>
                  <a:srgbClr val="002060"/>
                </a:solidFill>
              </a:rPr>
              <a:t>(Herpes Zoster)</a:t>
            </a:r>
          </a:p>
        </p:txBody>
      </p:sp>
    </p:spTree>
    <p:extLst>
      <p:ext uri="{BB962C8B-B14F-4D97-AF65-F5344CB8AC3E}">
        <p14:creationId xmlns:p14="http://schemas.microsoft.com/office/powerpoint/2010/main" val="3849286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34</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31788"/>
            <a:ext cx="12192000" cy="683172"/>
          </a:xfrm>
        </p:spPr>
        <p:txBody>
          <a:bodyPr>
            <a:noAutofit/>
          </a:bodyPr>
          <a:lstStyle/>
          <a:p>
            <a:pPr algn="ctr"/>
            <a:r>
              <a:rPr lang="en-GB" sz="4000" b="1" dirty="0">
                <a:solidFill>
                  <a:srgbClr val="002060"/>
                </a:solidFill>
              </a:rPr>
              <a:t>Shingles vaccines</a:t>
            </a:r>
          </a:p>
        </p:txBody>
      </p:sp>
      <p:sp>
        <p:nvSpPr>
          <p:cNvPr id="7" name="Content Placeholder 2"/>
          <p:cNvSpPr>
            <a:spLocks noGrp="1"/>
          </p:cNvSpPr>
          <p:nvPr>
            <p:ph idx="1"/>
          </p:nvPr>
        </p:nvSpPr>
        <p:spPr>
          <a:xfrm>
            <a:off x="674370" y="1043627"/>
            <a:ext cx="10843260" cy="5099413"/>
          </a:xfrm>
        </p:spPr>
        <p:txBody>
          <a:bodyPr>
            <a:noAutofit/>
          </a:bodyPr>
          <a:lstStyle/>
          <a:p>
            <a:pPr marL="0" indent="0">
              <a:buNone/>
            </a:pPr>
            <a:r>
              <a:rPr lang="en-GB" sz="1600" dirty="0">
                <a:solidFill>
                  <a:srgbClr val="002060"/>
                </a:solidFill>
              </a:rPr>
              <a:t>Two shingles vaccines are currently available in Wales:</a:t>
            </a:r>
          </a:p>
          <a:p>
            <a:pPr marL="0" indent="0">
              <a:lnSpc>
                <a:spcPct val="100000"/>
              </a:lnSpc>
              <a:spcBef>
                <a:spcPts val="0"/>
              </a:spcBef>
              <a:buNone/>
            </a:pPr>
            <a:r>
              <a:rPr lang="en-GB" sz="1600" b="1" u="sng" dirty="0">
                <a:solidFill>
                  <a:srgbClr val="002060"/>
                </a:solidFill>
              </a:rPr>
              <a:t>Zostavax</a:t>
            </a:r>
            <a:r>
              <a:rPr lang="en-GB" sz="1600" b="1" baseline="30000" dirty="0">
                <a:solidFill>
                  <a:srgbClr val="002060"/>
                </a:solidFill>
              </a:rPr>
              <a:t>®</a:t>
            </a:r>
            <a:r>
              <a:rPr lang="en-GB" sz="1600" dirty="0">
                <a:solidFill>
                  <a:srgbClr val="002060"/>
                </a:solidFill>
              </a:rPr>
              <a:t>	</a:t>
            </a:r>
          </a:p>
          <a:p>
            <a:pPr>
              <a:lnSpc>
                <a:spcPct val="100000"/>
              </a:lnSpc>
              <a:spcBef>
                <a:spcPts val="0"/>
              </a:spcBef>
            </a:pPr>
            <a:r>
              <a:rPr lang="en-GB" sz="1600" dirty="0">
                <a:solidFill>
                  <a:srgbClr val="002060"/>
                </a:solidFill>
              </a:rPr>
              <a:t>Live attenuated vaccine.</a:t>
            </a:r>
          </a:p>
          <a:p>
            <a:pPr>
              <a:lnSpc>
                <a:spcPct val="100000"/>
              </a:lnSpc>
              <a:spcBef>
                <a:spcPts val="0"/>
              </a:spcBef>
            </a:pPr>
            <a:r>
              <a:rPr lang="en-GB" sz="1600" dirty="0">
                <a:solidFill>
                  <a:srgbClr val="002060"/>
                </a:solidFill>
              </a:rPr>
              <a:t>Offered to all immunocompetent individuals from 70 to 79 years of age already eligible for routine immunisation schedule. </a:t>
            </a:r>
          </a:p>
          <a:p>
            <a:pPr>
              <a:lnSpc>
                <a:spcPct val="100000"/>
              </a:lnSpc>
              <a:spcBef>
                <a:spcPts val="0"/>
              </a:spcBef>
            </a:pPr>
            <a:r>
              <a:rPr lang="en-GB" sz="1600" dirty="0">
                <a:solidFill>
                  <a:srgbClr val="002060"/>
                </a:solidFill>
              </a:rPr>
              <a:t>One dose.</a:t>
            </a:r>
          </a:p>
          <a:p>
            <a:pPr>
              <a:lnSpc>
                <a:spcPct val="100000"/>
              </a:lnSpc>
              <a:spcBef>
                <a:spcPts val="0"/>
              </a:spcBef>
            </a:pPr>
            <a:endParaRPr lang="en-GB" sz="1600" dirty="0">
              <a:solidFill>
                <a:srgbClr val="002060"/>
              </a:solidFill>
            </a:endParaRPr>
          </a:p>
          <a:p>
            <a:pPr marL="0" indent="0">
              <a:lnSpc>
                <a:spcPct val="100000"/>
              </a:lnSpc>
              <a:spcBef>
                <a:spcPts val="0"/>
              </a:spcBef>
              <a:buNone/>
            </a:pPr>
            <a:r>
              <a:rPr lang="en-GB" sz="1600" b="1" i="1" dirty="0">
                <a:solidFill>
                  <a:srgbClr val="002060"/>
                </a:solidFill>
              </a:rPr>
              <a:t>As Zostavax</a:t>
            </a:r>
            <a:r>
              <a:rPr lang="en-GB" sz="1600" baseline="30000" dirty="0">
                <a:solidFill>
                  <a:srgbClr val="002060"/>
                </a:solidFill>
                <a:latin typeface="+mn-lt"/>
              </a:rPr>
              <a:t>®</a:t>
            </a:r>
            <a:r>
              <a:rPr lang="en-GB" sz="1600" b="1" i="1" dirty="0">
                <a:solidFill>
                  <a:srgbClr val="002060"/>
                </a:solidFill>
              </a:rPr>
              <a:t> is being phased out, stock will only be available until current supply, available to order from </a:t>
            </a:r>
            <a:r>
              <a:rPr lang="en-GB" sz="1600" b="1" i="1" dirty="0" err="1">
                <a:solidFill>
                  <a:srgbClr val="002060"/>
                </a:solidFill>
              </a:rPr>
              <a:t>ImmForm</a:t>
            </a:r>
            <a:r>
              <a:rPr lang="en-GB" sz="1600" b="1" i="1" dirty="0">
                <a:solidFill>
                  <a:srgbClr val="002060"/>
                </a:solidFill>
              </a:rPr>
              <a:t>, is used up</a:t>
            </a:r>
          </a:p>
          <a:p>
            <a:pPr marL="0" indent="0">
              <a:lnSpc>
                <a:spcPct val="100000"/>
              </a:lnSpc>
              <a:spcBef>
                <a:spcPts val="0"/>
              </a:spcBef>
              <a:buNone/>
            </a:pPr>
            <a:endParaRPr lang="en-GB" sz="1600" dirty="0">
              <a:solidFill>
                <a:srgbClr val="002060"/>
              </a:solidFill>
            </a:endParaRPr>
          </a:p>
          <a:p>
            <a:pPr marL="0" indent="0">
              <a:lnSpc>
                <a:spcPct val="100000"/>
              </a:lnSpc>
              <a:spcBef>
                <a:spcPts val="0"/>
              </a:spcBef>
              <a:buNone/>
            </a:pPr>
            <a:r>
              <a:rPr lang="en-GB" sz="1600" b="1" u="sng" dirty="0">
                <a:solidFill>
                  <a:srgbClr val="002060"/>
                </a:solidFill>
              </a:rPr>
              <a:t>Shingrix</a:t>
            </a:r>
            <a:r>
              <a:rPr lang="en-GB" sz="1600" b="1" baseline="30000" dirty="0">
                <a:solidFill>
                  <a:srgbClr val="002060"/>
                </a:solidFill>
              </a:rPr>
              <a:t>® </a:t>
            </a:r>
            <a:r>
              <a:rPr lang="en-GB" sz="1600" b="1" dirty="0">
                <a:solidFill>
                  <a:srgbClr val="002060"/>
                </a:solidFill>
              </a:rPr>
              <a:t>	</a:t>
            </a:r>
          </a:p>
          <a:p>
            <a:pPr>
              <a:lnSpc>
                <a:spcPct val="100000"/>
              </a:lnSpc>
              <a:spcBef>
                <a:spcPts val="0"/>
              </a:spcBef>
            </a:pPr>
            <a:r>
              <a:rPr lang="en-GB" sz="1600" dirty="0">
                <a:solidFill>
                  <a:srgbClr val="002060"/>
                </a:solidFill>
              </a:rPr>
              <a:t>Recombinant adjuvanted (non-live) subunit vaccine. </a:t>
            </a:r>
          </a:p>
          <a:p>
            <a:pPr>
              <a:lnSpc>
                <a:spcPct val="100000"/>
              </a:lnSpc>
              <a:spcBef>
                <a:spcPts val="0"/>
              </a:spcBef>
            </a:pPr>
            <a:r>
              <a:rPr lang="en-GB" sz="1600" dirty="0">
                <a:solidFill>
                  <a:srgbClr val="002060"/>
                </a:solidFill>
              </a:rPr>
              <a:t>Available for:</a:t>
            </a:r>
          </a:p>
          <a:p>
            <a:pPr lvl="1">
              <a:lnSpc>
                <a:spcPct val="100000"/>
              </a:lnSpc>
              <a:spcBef>
                <a:spcPts val="0"/>
              </a:spcBef>
              <a:buFont typeface="Courier New" panose="02070309020205020404" pitchFamily="49" charset="0"/>
              <a:buChar char="o"/>
            </a:pPr>
            <a:r>
              <a:rPr lang="en-GB" sz="1600" dirty="0">
                <a:solidFill>
                  <a:srgbClr val="002060"/>
                </a:solidFill>
              </a:rPr>
              <a:t>Immunocompromised individuals aged 50 years and over</a:t>
            </a:r>
          </a:p>
          <a:p>
            <a:pPr lvl="1">
              <a:lnSpc>
                <a:spcPct val="100000"/>
              </a:lnSpc>
              <a:spcBef>
                <a:spcPts val="0"/>
              </a:spcBef>
              <a:buFont typeface="Courier New" panose="02070309020205020404" pitchFamily="49" charset="0"/>
              <a:buChar char="o"/>
            </a:pPr>
            <a:r>
              <a:rPr lang="en-GB" sz="1600" dirty="0">
                <a:solidFill>
                  <a:srgbClr val="002060"/>
                </a:solidFill>
              </a:rPr>
              <a:t>Newly eligible individuals aged 65 or 70 on/after 01/09/2023 and </a:t>
            </a:r>
            <a:r>
              <a:rPr lang="en-GB" sz="1600" i="1" dirty="0">
                <a:solidFill>
                  <a:srgbClr val="002060"/>
                </a:solidFill>
              </a:rPr>
              <a:t>to those aged 70 (before 01/09/2023) to 79 years of age</a:t>
            </a:r>
            <a:r>
              <a:rPr lang="en-GB" sz="1600" dirty="0">
                <a:solidFill>
                  <a:srgbClr val="002060"/>
                </a:solidFill>
              </a:rPr>
              <a:t> </a:t>
            </a:r>
            <a:r>
              <a:rPr lang="en-GB" sz="1600" i="1" dirty="0">
                <a:solidFill>
                  <a:srgbClr val="002060"/>
                </a:solidFill>
              </a:rPr>
              <a:t>once Zostavax</a:t>
            </a:r>
            <a:r>
              <a:rPr lang="en-GB" sz="1600" baseline="30000" dirty="0">
                <a:solidFill>
                  <a:srgbClr val="002060"/>
                </a:solidFill>
                <a:effectLst/>
                <a:latin typeface="Arial" panose="020B0604020202020204" pitchFamily="34" charset="0"/>
                <a:ea typeface="Times New Roman" panose="02020603050405020304" pitchFamily="18" charset="0"/>
              </a:rPr>
              <a:t> ®</a:t>
            </a:r>
            <a:r>
              <a:rPr lang="en-GB" sz="1600" i="1" dirty="0">
                <a:solidFill>
                  <a:srgbClr val="002060"/>
                </a:solidFill>
              </a:rPr>
              <a:t> stocks are depleted</a:t>
            </a:r>
          </a:p>
          <a:p>
            <a:pPr>
              <a:lnSpc>
                <a:spcPct val="100000"/>
              </a:lnSpc>
              <a:spcBef>
                <a:spcPts val="0"/>
              </a:spcBef>
            </a:pPr>
            <a:r>
              <a:rPr lang="en-GB" sz="1600" dirty="0">
                <a:solidFill>
                  <a:srgbClr val="002060"/>
                </a:solidFill>
              </a:rPr>
              <a:t>2 dose schedule</a:t>
            </a:r>
          </a:p>
          <a:p>
            <a:pPr lvl="1">
              <a:lnSpc>
                <a:spcPct val="100000"/>
              </a:lnSpc>
              <a:spcBef>
                <a:spcPts val="0"/>
              </a:spcBef>
              <a:buFont typeface="Courier New" panose="02070309020205020404" pitchFamily="49" charset="0"/>
              <a:buChar char="o"/>
            </a:pPr>
            <a:r>
              <a:rPr lang="en-GB" sz="1600" b="1" dirty="0">
                <a:solidFill>
                  <a:srgbClr val="002060"/>
                </a:solidFill>
              </a:rPr>
              <a:t>Immunocompetent</a:t>
            </a:r>
            <a:r>
              <a:rPr lang="en-GB" sz="1600" dirty="0">
                <a:solidFill>
                  <a:srgbClr val="002060"/>
                </a:solidFill>
              </a:rPr>
              <a:t>: the second dose should be given 6-12 months after the first dose*.</a:t>
            </a:r>
          </a:p>
          <a:p>
            <a:pPr lvl="1">
              <a:lnSpc>
                <a:spcPct val="100000"/>
              </a:lnSpc>
              <a:spcBef>
                <a:spcPts val="0"/>
              </a:spcBef>
              <a:buFont typeface="Courier New" panose="02070309020205020404" pitchFamily="49" charset="0"/>
              <a:buChar char="o"/>
            </a:pPr>
            <a:r>
              <a:rPr lang="en-GB" sz="1600" b="1" dirty="0">
                <a:solidFill>
                  <a:srgbClr val="002060"/>
                </a:solidFill>
              </a:rPr>
              <a:t>Immunocompromised (severely immunosuppressed)</a:t>
            </a:r>
            <a:r>
              <a:rPr lang="en-GB" sz="1600" dirty="0">
                <a:solidFill>
                  <a:srgbClr val="002060"/>
                </a:solidFill>
              </a:rPr>
              <a:t>: the second dose should be given </a:t>
            </a:r>
            <a:r>
              <a:rPr lang="en-GB" sz="1600" b="1" dirty="0">
                <a:solidFill>
                  <a:srgbClr val="002060"/>
                </a:solidFill>
              </a:rPr>
              <a:t>8 weeks to 6 months </a:t>
            </a:r>
            <a:r>
              <a:rPr lang="en-GB" sz="1600" dirty="0">
                <a:solidFill>
                  <a:srgbClr val="002060"/>
                </a:solidFill>
              </a:rPr>
              <a:t>after the first dose</a:t>
            </a:r>
          </a:p>
        </p:txBody>
      </p:sp>
    </p:spTree>
    <p:extLst>
      <p:ext uri="{BB962C8B-B14F-4D97-AF65-F5344CB8AC3E}">
        <p14:creationId xmlns:p14="http://schemas.microsoft.com/office/powerpoint/2010/main" val="26836015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35</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Shingles vaccine supplies</a:t>
            </a:r>
          </a:p>
        </p:txBody>
      </p:sp>
      <p:pic>
        <p:nvPicPr>
          <p:cNvPr id="8" name="Content Placeholder 5">
            <a:extLst>
              <a:ext uri="{FF2B5EF4-FFF2-40B4-BE49-F238E27FC236}">
                <a16:creationId xmlns:a16="http://schemas.microsoft.com/office/drawing/2014/main" id="{A1C4DF5D-74BC-4892-B9E2-4A3A644ECD98}"/>
              </a:ext>
            </a:extLst>
          </p:cNvPr>
          <p:cNvPicPr>
            <a:picLocks noGrp="1" noChangeAspect="1"/>
          </p:cNvPicPr>
          <p:nvPr>
            <p:ph idx="1"/>
          </p:nvPr>
        </p:nvPicPr>
        <p:blipFill>
          <a:blip r:embed="rId3"/>
          <a:stretch>
            <a:fillRect/>
          </a:stretch>
        </p:blipFill>
        <p:spPr>
          <a:xfrm>
            <a:off x="838200" y="1441367"/>
            <a:ext cx="10388028" cy="993734"/>
          </a:xfrm>
          <a:prstGeom prst="rect">
            <a:avLst/>
          </a:prstGeom>
        </p:spPr>
        <p:style>
          <a:lnRef idx="1">
            <a:schemeClr val="accent1"/>
          </a:lnRef>
          <a:fillRef idx="2">
            <a:schemeClr val="accent1"/>
          </a:fillRef>
          <a:effectRef idx="1">
            <a:schemeClr val="accent1"/>
          </a:effectRef>
          <a:fontRef idx="minor">
            <a:schemeClr val="dk1"/>
          </a:fontRef>
        </p:style>
      </p:pic>
      <p:sp>
        <p:nvSpPr>
          <p:cNvPr id="9" name="TextBox 8">
            <a:extLst>
              <a:ext uri="{FF2B5EF4-FFF2-40B4-BE49-F238E27FC236}">
                <a16:creationId xmlns:a16="http://schemas.microsoft.com/office/drawing/2014/main" id="{2735C52A-0CD3-443D-81A2-7BE556558097}"/>
              </a:ext>
            </a:extLst>
          </p:cNvPr>
          <p:cNvSpPr txBox="1"/>
          <p:nvPr/>
        </p:nvSpPr>
        <p:spPr>
          <a:xfrm>
            <a:off x="742950" y="2663190"/>
            <a:ext cx="10972800" cy="1477328"/>
          </a:xfrm>
          <a:prstGeom prst="rect">
            <a:avLst/>
          </a:prstGeom>
          <a:noFill/>
        </p:spPr>
        <p:txBody>
          <a:bodyPr wrap="square" rtlCol="0">
            <a:spAutoFit/>
          </a:bodyPr>
          <a:lstStyle/>
          <a:p>
            <a:r>
              <a:rPr lang="en-GB" dirty="0">
                <a:solidFill>
                  <a:srgbClr val="002060"/>
                </a:solidFill>
              </a:rPr>
              <a:t>To obtain supplies of </a:t>
            </a:r>
            <a:r>
              <a:rPr lang="en-GB" b="1" dirty="0">
                <a:solidFill>
                  <a:srgbClr val="002060"/>
                </a:solidFill>
              </a:rPr>
              <a:t>Shingrix</a:t>
            </a:r>
            <a:r>
              <a:rPr lang="en-GB" b="1" baseline="30000" dirty="0">
                <a:solidFill>
                  <a:srgbClr val="002060"/>
                </a:solidFill>
              </a:rPr>
              <a:t>® </a:t>
            </a:r>
            <a:r>
              <a:rPr lang="en-GB" baseline="30000" dirty="0">
                <a:solidFill>
                  <a:srgbClr val="002060"/>
                </a:solidFill>
              </a:rPr>
              <a:t>f</a:t>
            </a:r>
            <a:r>
              <a:rPr lang="en-GB" dirty="0">
                <a:solidFill>
                  <a:srgbClr val="002060"/>
                </a:solidFill>
              </a:rPr>
              <a:t>or use outside of the national immunisation programme contact GlaxoSmithKline UK, direct on Tel: 0800 221 441</a:t>
            </a:r>
          </a:p>
          <a:p>
            <a:endParaRPr lang="en-GB" dirty="0">
              <a:solidFill>
                <a:srgbClr val="002060"/>
              </a:solidFill>
            </a:endParaRPr>
          </a:p>
          <a:p>
            <a:r>
              <a:rPr lang="en-GB" dirty="0">
                <a:solidFill>
                  <a:srgbClr val="002060"/>
                </a:solidFill>
              </a:rPr>
              <a:t>To obtain supplies of </a:t>
            </a:r>
            <a:r>
              <a:rPr lang="en-GB" b="1" dirty="0">
                <a:solidFill>
                  <a:srgbClr val="002060"/>
                </a:solidFill>
              </a:rPr>
              <a:t>Zostavax</a:t>
            </a:r>
            <a:r>
              <a:rPr lang="en-GB" b="1" baseline="30000" dirty="0">
                <a:solidFill>
                  <a:srgbClr val="002060"/>
                </a:solidFill>
              </a:rPr>
              <a:t>®</a:t>
            </a:r>
            <a:r>
              <a:rPr lang="en-GB" dirty="0">
                <a:solidFill>
                  <a:srgbClr val="002060"/>
                </a:solidFill>
              </a:rPr>
              <a:t> for use outside of the routine programme contact Sanofi Pasteur MSD, direct on Tel: 0800 085 5511</a:t>
            </a:r>
          </a:p>
        </p:txBody>
      </p:sp>
    </p:spTree>
    <p:extLst>
      <p:ext uri="{BB962C8B-B14F-4D97-AF65-F5344CB8AC3E}">
        <p14:creationId xmlns:p14="http://schemas.microsoft.com/office/powerpoint/2010/main" val="22725742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36</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1407334"/>
          </a:xfrm>
        </p:spPr>
        <p:txBody>
          <a:bodyPr>
            <a:noAutofit/>
          </a:bodyPr>
          <a:lstStyle/>
          <a:p>
            <a:pPr algn="ctr"/>
            <a:r>
              <a:rPr lang="en-GB" sz="4000" b="1" dirty="0">
                <a:solidFill>
                  <a:srgbClr val="002060"/>
                </a:solidFill>
              </a:rPr>
              <a:t>Vaccination of patients outside of the national immunisation programme recommendations</a:t>
            </a:r>
          </a:p>
        </p:txBody>
      </p:sp>
      <p:sp>
        <p:nvSpPr>
          <p:cNvPr id="8" name="Content Placeholder 7">
            <a:extLst>
              <a:ext uri="{FF2B5EF4-FFF2-40B4-BE49-F238E27FC236}">
                <a16:creationId xmlns:a16="http://schemas.microsoft.com/office/drawing/2014/main" id="{9C07734B-C2EC-4382-B929-A770C5514C1D}"/>
              </a:ext>
            </a:extLst>
          </p:cNvPr>
          <p:cNvSpPr>
            <a:spLocks noGrp="1"/>
          </p:cNvSpPr>
          <p:nvPr>
            <p:ph idx="1"/>
          </p:nvPr>
        </p:nvSpPr>
        <p:spPr>
          <a:xfrm>
            <a:off x="628650" y="1554479"/>
            <a:ext cx="11281410" cy="4371308"/>
          </a:xfrm>
        </p:spPr>
        <p:txBody>
          <a:bodyPr>
            <a:normAutofit fontScale="25000" lnSpcReduction="20000"/>
          </a:bodyPr>
          <a:lstStyle/>
          <a:p>
            <a:pPr marL="0" indent="0">
              <a:buNone/>
            </a:pPr>
            <a:r>
              <a:rPr lang="en-GB" sz="7200" dirty="0">
                <a:solidFill>
                  <a:srgbClr val="002060"/>
                </a:solidFill>
              </a:rPr>
              <a:t>Zostavax</a:t>
            </a:r>
            <a:r>
              <a:rPr lang="en-GB" sz="7200" baseline="30000" dirty="0">
                <a:solidFill>
                  <a:srgbClr val="002060"/>
                </a:solidFill>
              </a:rPr>
              <a:t>®</a:t>
            </a:r>
            <a:r>
              <a:rPr lang="en-GB" sz="7200" dirty="0">
                <a:solidFill>
                  <a:srgbClr val="002060"/>
                </a:solidFill>
              </a:rPr>
              <a:t>:</a:t>
            </a:r>
          </a:p>
          <a:p>
            <a:r>
              <a:rPr lang="en-GB" sz="7200" dirty="0">
                <a:solidFill>
                  <a:srgbClr val="002060"/>
                </a:solidFill>
              </a:rPr>
              <a:t>Following assessment by a suitably qualified clinician, the shingles vaccine may be offered to those who are not currently eligible for the national programme but who benefit medically, for example those with underlying conditions which increase their risk of shingles.</a:t>
            </a:r>
          </a:p>
          <a:p>
            <a:r>
              <a:rPr lang="en-GB" sz="7200" dirty="0">
                <a:solidFill>
                  <a:srgbClr val="002060"/>
                </a:solidFill>
              </a:rPr>
              <a:t>Vaccine for this purpose cannot be used from central supplies (Immform) and must be sourced separately. A PGD cannot be used.</a:t>
            </a:r>
          </a:p>
          <a:p>
            <a:pPr>
              <a:lnSpc>
                <a:spcPct val="120000"/>
              </a:lnSpc>
            </a:pPr>
            <a:r>
              <a:rPr lang="en-GB" sz="7200" dirty="0">
                <a:solidFill>
                  <a:srgbClr val="002060"/>
                </a:solidFill>
              </a:rPr>
              <a:t>Refer to </a:t>
            </a:r>
            <a:r>
              <a:rPr lang="en-GB" sz="7200" dirty="0">
                <a:hlinkClick r:id="rId3"/>
              </a:rPr>
              <a:t>WHC (2019) 008 Changes to the shingles immunisation programme from 1 April 2019 </a:t>
            </a:r>
            <a:r>
              <a:rPr lang="en-GB" sz="7200" dirty="0"/>
              <a:t>, </a:t>
            </a:r>
            <a:r>
              <a:rPr lang="en-GB" sz="7200" dirty="0">
                <a:hlinkClick r:id="rId4"/>
              </a:rPr>
              <a:t>WHC (2021) 021 Introduction of Shingrix® for immunocompromised individuals (from September 2021)</a:t>
            </a:r>
            <a:r>
              <a:rPr lang="en-GB" sz="7200" dirty="0"/>
              <a:t> and </a:t>
            </a:r>
            <a:r>
              <a:rPr lang="en-GB" sz="7200" dirty="0">
                <a:solidFill>
                  <a:srgbClr val="00A7A7"/>
                </a:solidFill>
                <a:hlinkClick r:id="rId5">
                  <a:extLst>
                    <a:ext uri="{A12FA001-AC4F-418D-AE19-62706E023703}">
                      <ahyp:hlinkClr xmlns:ahyp="http://schemas.microsoft.com/office/drawing/2018/hyperlinkcolor" val="tx"/>
                    </a:ext>
                  </a:extLst>
                </a:hlinkClick>
              </a:rPr>
              <a:t>WHC (2023) 024 Change of vaccine and cohort expansion for shingles vaccination programme (from September 2023)</a:t>
            </a:r>
            <a:endParaRPr lang="en-GB" sz="7200" dirty="0">
              <a:solidFill>
                <a:srgbClr val="00A7A7"/>
              </a:solidFill>
            </a:endParaRPr>
          </a:p>
          <a:p>
            <a:pPr marL="0" indent="0">
              <a:lnSpc>
                <a:spcPct val="120000"/>
              </a:lnSpc>
              <a:buNone/>
            </a:pPr>
            <a:r>
              <a:rPr lang="en-GB" sz="7200" dirty="0"/>
              <a:t>Shingrix</a:t>
            </a:r>
            <a:r>
              <a:rPr lang="en-GB" sz="7200" baseline="30000" dirty="0">
                <a:solidFill>
                  <a:srgbClr val="002060"/>
                </a:solidFill>
              </a:rPr>
              <a:t>® </a:t>
            </a:r>
            <a:r>
              <a:rPr lang="en-GB" sz="7200" dirty="0">
                <a:sym typeface="Wingdings" panose="05000000000000000000" pitchFamily="2" charset="2"/>
              </a:rPr>
              <a:t>(once Zostavax</a:t>
            </a:r>
            <a:r>
              <a:rPr lang="en-GB" sz="7200" baseline="30000" dirty="0"/>
              <a:t>®</a:t>
            </a:r>
            <a:r>
              <a:rPr lang="en-GB" sz="7200" dirty="0">
                <a:sym typeface="Wingdings" panose="05000000000000000000" pitchFamily="2" charset="2"/>
              </a:rPr>
              <a:t> supplies depleted):</a:t>
            </a:r>
            <a:endParaRPr lang="en-GB" sz="7200" dirty="0"/>
          </a:p>
          <a:p>
            <a:pPr>
              <a:lnSpc>
                <a:spcPct val="120000"/>
              </a:lnSpc>
            </a:pPr>
            <a:r>
              <a:rPr lang="en-GB" sz="7200" dirty="0"/>
              <a:t>As above</a:t>
            </a:r>
          </a:p>
          <a:p>
            <a:pPr>
              <a:lnSpc>
                <a:spcPct val="120000"/>
              </a:lnSpc>
            </a:pPr>
            <a:endParaRPr lang="en-GB" sz="7200" dirty="0"/>
          </a:p>
          <a:p>
            <a:pPr marL="0" indent="0" algn="ctr">
              <a:buNone/>
            </a:pPr>
            <a:r>
              <a:rPr lang="en-GB" sz="7200" b="1" i="1" dirty="0">
                <a:solidFill>
                  <a:srgbClr val="002060"/>
                </a:solidFill>
              </a:rPr>
              <a:t>For administration of shingles to those outside of the national programme an individual clinical assessment is required and a legal framework to administer the vaccination.</a:t>
            </a:r>
          </a:p>
          <a:p>
            <a:pPr marL="0" indent="0" algn="ctr">
              <a:buNone/>
            </a:pPr>
            <a:endParaRPr lang="en-GB" sz="8000" b="1" dirty="0"/>
          </a:p>
          <a:p>
            <a:pPr marL="0" indent="0">
              <a:buNone/>
            </a:pPr>
            <a:endParaRPr lang="en-GB" dirty="0"/>
          </a:p>
          <a:p>
            <a:endParaRPr lang="en-GB" dirty="0"/>
          </a:p>
          <a:p>
            <a:pPr marL="0" indent="0">
              <a:buNone/>
            </a:pPr>
            <a:r>
              <a:rPr lang="en-GB" dirty="0"/>
              <a:t>   </a:t>
            </a:r>
          </a:p>
        </p:txBody>
      </p:sp>
    </p:spTree>
    <p:extLst>
      <p:ext uri="{BB962C8B-B14F-4D97-AF65-F5344CB8AC3E}">
        <p14:creationId xmlns:p14="http://schemas.microsoft.com/office/powerpoint/2010/main" val="14907748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37</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41524"/>
          </a:xfrm>
        </p:spPr>
        <p:txBody>
          <a:bodyPr>
            <a:noAutofit/>
          </a:bodyPr>
          <a:lstStyle/>
          <a:p>
            <a:pPr algn="ctr"/>
            <a:r>
              <a:rPr lang="en-GB" sz="4000" b="1" dirty="0">
                <a:solidFill>
                  <a:srgbClr val="002060"/>
                </a:solidFill>
              </a:rPr>
              <a:t>Zostavax</a:t>
            </a:r>
            <a:r>
              <a:rPr lang="en-GB" sz="4000" b="1" baseline="30000" dirty="0">
                <a:solidFill>
                  <a:srgbClr val="002060"/>
                </a:solidFill>
              </a:rPr>
              <a:t>® </a:t>
            </a:r>
            <a:r>
              <a:rPr lang="en-GB" sz="4000" b="1" dirty="0">
                <a:solidFill>
                  <a:srgbClr val="002060"/>
                </a:solidFill>
              </a:rPr>
              <a:t>vaccine</a:t>
            </a:r>
          </a:p>
        </p:txBody>
      </p:sp>
      <p:sp>
        <p:nvSpPr>
          <p:cNvPr id="7" name="Content Placeholder 2"/>
          <p:cNvSpPr txBox="1">
            <a:spLocks/>
          </p:cNvSpPr>
          <p:nvPr/>
        </p:nvSpPr>
        <p:spPr>
          <a:xfrm>
            <a:off x="640080" y="971550"/>
            <a:ext cx="11551920" cy="433672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b="1" dirty="0">
                <a:solidFill>
                  <a:srgbClr val="002060"/>
                </a:solidFill>
              </a:rPr>
              <a:t>Zostavax</a:t>
            </a:r>
            <a:r>
              <a:rPr lang="en-GB" b="1" baseline="30000" dirty="0">
                <a:solidFill>
                  <a:srgbClr val="002060"/>
                </a:solidFill>
              </a:rPr>
              <a:t>®</a:t>
            </a:r>
          </a:p>
          <a:p>
            <a:pPr marL="0" indent="0">
              <a:buFont typeface="Arial" panose="020B0604020202020204" pitchFamily="34" charset="0"/>
              <a:buNone/>
            </a:pPr>
            <a:r>
              <a:rPr lang="en-GB" sz="2000" dirty="0">
                <a:solidFill>
                  <a:srgbClr val="002060"/>
                </a:solidFill>
              </a:rPr>
              <a:t>Shingles (herpes zoster) vaccine (Live)</a:t>
            </a:r>
          </a:p>
          <a:p>
            <a:pPr marL="0" indent="0">
              <a:buFont typeface="Arial" panose="020B0604020202020204" pitchFamily="34" charset="0"/>
              <a:buNone/>
            </a:pPr>
            <a:r>
              <a:rPr lang="en-GB" sz="2000" dirty="0">
                <a:solidFill>
                  <a:srgbClr val="002060"/>
                </a:solidFill>
              </a:rPr>
              <a:t>Merck Sharp &amp; Dohme MSD</a:t>
            </a:r>
          </a:p>
          <a:p>
            <a:pPr marL="0" indent="0">
              <a:buFont typeface="Arial" panose="020B0604020202020204" pitchFamily="34" charset="0"/>
              <a:buNone/>
            </a:pPr>
            <a:endParaRPr lang="en-GB" sz="2000" dirty="0">
              <a:solidFill>
                <a:srgbClr val="002060"/>
              </a:solidFill>
            </a:endParaRPr>
          </a:p>
          <a:p>
            <a:pPr lvl="1">
              <a:buFont typeface="Wingdings" panose="05000000000000000000" pitchFamily="2" charset="2"/>
              <a:buChar char="Ø"/>
            </a:pPr>
            <a:r>
              <a:rPr lang="en-GB" sz="2000" dirty="0">
                <a:solidFill>
                  <a:srgbClr val="002060"/>
                </a:solidFill>
              </a:rPr>
              <a:t>Live attenuated (weakened live organism).</a:t>
            </a:r>
          </a:p>
          <a:p>
            <a:pPr lvl="1">
              <a:buFont typeface="Wingdings" panose="05000000000000000000" pitchFamily="2" charset="2"/>
              <a:buChar char="Ø"/>
            </a:pPr>
            <a:r>
              <a:rPr lang="en-GB" sz="2000" dirty="0">
                <a:solidFill>
                  <a:srgbClr val="002060"/>
                </a:solidFill>
              </a:rPr>
              <a:t>One dose schedule</a:t>
            </a:r>
          </a:p>
          <a:p>
            <a:pPr lvl="1">
              <a:buFont typeface="Wingdings" panose="05000000000000000000" pitchFamily="2" charset="2"/>
              <a:buChar char="Ø"/>
            </a:pPr>
            <a:r>
              <a:rPr lang="en-GB" sz="2000" dirty="0">
                <a:solidFill>
                  <a:srgbClr val="002060"/>
                </a:solidFill>
              </a:rPr>
              <a:t>Licensed for use from 50 years of age and above.</a:t>
            </a:r>
          </a:p>
          <a:p>
            <a:pPr lvl="1">
              <a:buFont typeface="Wingdings" panose="05000000000000000000" pitchFamily="2" charset="2"/>
              <a:buChar char="Ø"/>
            </a:pPr>
            <a:r>
              <a:rPr lang="en-GB" sz="2000" dirty="0">
                <a:solidFill>
                  <a:srgbClr val="002060"/>
                </a:solidFill>
              </a:rPr>
              <a:t>Recommended for immunocompetent individuals aged 70 to 79 years of age already eligible for the routine immunisation schedule (unless contraindicated).</a:t>
            </a:r>
          </a:p>
          <a:p>
            <a:pPr lvl="1">
              <a:buFont typeface="Wingdings" panose="05000000000000000000" pitchFamily="2" charset="2"/>
              <a:buChar char="Ø"/>
            </a:pPr>
            <a:r>
              <a:rPr lang="en-GB" sz="2000" b="1" dirty="0"/>
              <a:t>Zostavax</a:t>
            </a:r>
            <a:r>
              <a:rPr lang="en-GB" sz="2000" baseline="30000" dirty="0">
                <a:effectLst/>
                <a:latin typeface="Arial" panose="020B0604020202020204" pitchFamily="34" charset="0"/>
                <a:ea typeface="Times New Roman" panose="02020603050405020304" pitchFamily="18" charset="0"/>
              </a:rPr>
              <a:t> ®</a:t>
            </a:r>
            <a:r>
              <a:rPr lang="en-GB" sz="2000" b="1" dirty="0"/>
              <a:t> should continue to be offered to this cohort until supply of national stock has been depleted; once this has happened Shingrix</a:t>
            </a:r>
            <a:r>
              <a:rPr lang="en-GB" sz="2000" baseline="30000" dirty="0">
                <a:effectLst/>
                <a:latin typeface="Arial" panose="020B0604020202020204" pitchFamily="34" charset="0"/>
                <a:ea typeface="Times New Roman" panose="02020603050405020304" pitchFamily="18" charset="0"/>
              </a:rPr>
              <a:t> ®</a:t>
            </a:r>
            <a:r>
              <a:rPr lang="en-GB" sz="2000" b="1" dirty="0"/>
              <a:t> will be offered instead.</a:t>
            </a:r>
          </a:p>
          <a:p>
            <a:pPr lvl="1">
              <a:buFont typeface="Wingdings" panose="05000000000000000000" pitchFamily="2" charset="2"/>
              <a:buChar char="Ø"/>
            </a:pPr>
            <a:endParaRPr lang="en-GB" sz="2000" dirty="0">
              <a:solidFill>
                <a:srgbClr val="002060"/>
              </a:solidFill>
              <a:highlight>
                <a:srgbClr val="FFFF00"/>
              </a:highlight>
            </a:endParaRPr>
          </a:p>
        </p:txBody>
      </p:sp>
    </p:spTree>
    <p:extLst>
      <p:ext uri="{BB962C8B-B14F-4D97-AF65-F5344CB8AC3E}">
        <p14:creationId xmlns:p14="http://schemas.microsoft.com/office/powerpoint/2010/main" val="23466102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88C85-5F8B-8E46-D11B-FF4675027D03}"/>
              </a:ext>
            </a:extLst>
          </p:cNvPr>
          <p:cNvSpPr>
            <a:spLocks noGrp="1"/>
          </p:cNvSpPr>
          <p:nvPr>
            <p:ph type="title"/>
          </p:nvPr>
        </p:nvSpPr>
        <p:spPr>
          <a:xfrm>
            <a:off x="838200" y="165894"/>
            <a:ext cx="10515600" cy="968375"/>
          </a:xfrm>
        </p:spPr>
        <p:txBody>
          <a:bodyPr/>
          <a:lstStyle/>
          <a:p>
            <a:r>
              <a:rPr lang="en-GB" sz="4000" b="1" dirty="0">
                <a:solidFill>
                  <a:srgbClr val="002060"/>
                </a:solidFill>
              </a:rPr>
              <a:t>Vaccine efficacy </a:t>
            </a:r>
            <a:endParaRPr lang="en-GB" sz="4000" dirty="0"/>
          </a:p>
        </p:txBody>
      </p:sp>
      <p:sp>
        <p:nvSpPr>
          <p:cNvPr id="3" name="Content Placeholder 2">
            <a:extLst>
              <a:ext uri="{FF2B5EF4-FFF2-40B4-BE49-F238E27FC236}">
                <a16:creationId xmlns:a16="http://schemas.microsoft.com/office/drawing/2014/main" id="{3B7D80E3-6A37-E157-2C1A-40A23C01FB96}"/>
              </a:ext>
            </a:extLst>
          </p:cNvPr>
          <p:cNvSpPr>
            <a:spLocks noGrp="1"/>
          </p:cNvSpPr>
          <p:nvPr>
            <p:ph idx="1"/>
          </p:nvPr>
        </p:nvSpPr>
        <p:spPr>
          <a:xfrm>
            <a:off x="838200" y="1101725"/>
            <a:ext cx="10515600" cy="4351338"/>
          </a:xfrm>
        </p:spPr>
        <p:txBody>
          <a:bodyPr/>
          <a:lstStyle/>
          <a:p>
            <a:pPr marL="0" indent="0">
              <a:lnSpc>
                <a:spcPct val="100000"/>
              </a:lnSpc>
              <a:buNone/>
            </a:pPr>
            <a:r>
              <a:rPr lang="en-GB" sz="2900" b="1" dirty="0">
                <a:solidFill>
                  <a:srgbClr val="002060"/>
                </a:solidFill>
              </a:rPr>
              <a:t>Zostavax</a:t>
            </a:r>
            <a:r>
              <a:rPr lang="en-GB" sz="2900" baseline="30000" dirty="0">
                <a:solidFill>
                  <a:srgbClr val="002060"/>
                </a:solidFill>
              </a:rPr>
              <a:t>®</a:t>
            </a:r>
            <a:r>
              <a:rPr lang="en-GB" sz="2900" dirty="0">
                <a:solidFill>
                  <a:srgbClr val="002060"/>
                </a:solidFill>
              </a:rPr>
              <a:t>:</a:t>
            </a:r>
          </a:p>
          <a:p>
            <a:pPr marL="0" indent="0">
              <a:lnSpc>
                <a:spcPct val="100000"/>
              </a:lnSpc>
              <a:buNone/>
            </a:pPr>
            <a:r>
              <a:rPr lang="en-GB" sz="2400" dirty="0">
                <a:solidFill>
                  <a:srgbClr val="002060"/>
                </a:solidFill>
              </a:rPr>
              <a:t>In clinical trials, a one-dose schedule of Zostavax</a:t>
            </a:r>
            <a:r>
              <a:rPr lang="en-GB" sz="2400" baseline="30000" dirty="0">
                <a:solidFill>
                  <a:srgbClr val="002060"/>
                </a:solidFill>
              </a:rPr>
              <a:t>® </a:t>
            </a:r>
            <a:r>
              <a:rPr lang="en-GB" sz="2400" dirty="0">
                <a:solidFill>
                  <a:srgbClr val="002060"/>
                </a:solidFill>
              </a:rPr>
              <a:t>was assessed in 17,775 adults aged 70 years and over.</a:t>
            </a:r>
          </a:p>
          <a:p>
            <a:pPr marL="0" indent="0">
              <a:lnSpc>
                <a:spcPct val="100000"/>
              </a:lnSpc>
              <a:buNone/>
            </a:pPr>
            <a:r>
              <a:rPr lang="en-GB" sz="2400" dirty="0">
                <a:solidFill>
                  <a:srgbClr val="002060"/>
                </a:solidFill>
              </a:rPr>
              <a:t>The incidence of shingles was reduced by 38% respectively and provided protection for at least 5 years.</a:t>
            </a:r>
          </a:p>
          <a:p>
            <a:pPr marL="0" indent="0">
              <a:lnSpc>
                <a:spcPct val="100000"/>
              </a:lnSpc>
              <a:buNone/>
            </a:pPr>
            <a:r>
              <a:rPr lang="en-GB" sz="2400" dirty="0">
                <a:solidFill>
                  <a:srgbClr val="002060"/>
                </a:solidFill>
              </a:rPr>
              <a:t>For those vaccinated but who later developed shingles:</a:t>
            </a:r>
          </a:p>
          <a:p>
            <a:pPr lvl="1">
              <a:lnSpc>
                <a:spcPct val="100000"/>
              </a:lnSpc>
            </a:pPr>
            <a:r>
              <a:rPr lang="en-GB" dirty="0">
                <a:solidFill>
                  <a:srgbClr val="002060"/>
                </a:solidFill>
              </a:rPr>
              <a:t>The burden of illness was significantly reduced by 55%</a:t>
            </a:r>
          </a:p>
          <a:p>
            <a:pPr lvl="1">
              <a:lnSpc>
                <a:spcPct val="100000"/>
              </a:lnSpc>
              <a:spcBef>
                <a:spcPts val="0"/>
              </a:spcBef>
            </a:pPr>
            <a:r>
              <a:rPr lang="en-GB" dirty="0">
                <a:solidFill>
                  <a:srgbClr val="002060"/>
                </a:solidFill>
              </a:rPr>
              <a:t>The incidence of PHN was significantly reduced by 66.8%</a:t>
            </a:r>
          </a:p>
          <a:p>
            <a:pPr marL="457200" lvl="1" indent="0" algn="r">
              <a:lnSpc>
                <a:spcPct val="100000"/>
              </a:lnSpc>
              <a:spcBef>
                <a:spcPts val="0"/>
              </a:spcBef>
              <a:buNone/>
            </a:pPr>
            <a:endParaRPr lang="en-GB" dirty="0">
              <a:solidFill>
                <a:srgbClr val="002060"/>
              </a:solidFill>
            </a:endParaRPr>
          </a:p>
          <a:p>
            <a:pPr marL="457200" lvl="1" indent="0" algn="r">
              <a:lnSpc>
                <a:spcPct val="100000"/>
              </a:lnSpc>
              <a:spcBef>
                <a:spcPts val="0"/>
              </a:spcBef>
              <a:buNone/>
            </a:pPr>
            <a:r>
              <a:rPr lang="en-GB" dirty="0">
                <a:solidFill>
                  <a:srgbClr val="002060"/>
                </a:solidFill>
              </a:rPr>
              <a:t>Reference: </a:t>
            </a:r>
            <a:r>
              <a:rPr lang="en-GB" dirty="0">
                <a:solidFill>
                  <a:srgbClr val="002060"/>
                </a:solidFill>
                <a:hlinkClick r:id="rId3"/>
              </a:rPr>
              <a:t>Green book Chapter 28a Shingles</a:t>
            </a:r>
            <a:endParaRPr lang="en-GB" dirty="0">
              <a:solidFill>
                <a:srgbClr val="002060"/>
              </a:solidFill>
            </a:endParaRPr>
          </a:p>
          <a:p>
            <a:endParaRPr lang="en-GB" dirty="0"/>
          </a:p>
        </p:txBody>
      </p:sp>
      <p:sp>
        <p:nvSpPr>
          <p:cNvPr id="4" name="Footer Placeholder 3">
            <a:extLst>
              <a:ext uri="{FF2B5EF4-FFF2-40B4-BE49-F238E27FC236}">
                <a16:creationId xmlns:a16="http://schemas.microsoft.com/office/drawing/2014/main" id="{0D69383E-AA96-B5AC-F07F-747646183E0E}"/>
              </a:ext>
            </a:extLst>
          </p:cNvPr>
          <p:cNvSpPr>
            <a:spLocks noGrp="1"/>
          </p:cNvSpPr>
          <p:nvPr>
            <p:ph type="ftr" sz="quarter" idx="11"/>
          </p:nvPr>
        </p:nvSpPr>
        <p:spPr/>
        <p:txBody>
          <a:bodyPr/>
          <a:lstStyle/>
          <a:p>
            <a:pPr>
              <a:defRPr/>
            </a:pPr>
            <a:r>
              <a:rPr lang="en-GB" dirty="0"/>
              <a:t>Vaccination against shingles (Herpes Zoster)</a:t>
            </a:r>
          </a:p>
        </p:txBody>
      </p:sp>
      <p:sp>
        <p:nvSpPr>
          <p:cNvPr id="5" name="Slide Number Placeholder 4">
            <a:extLst>
              <a:ext uri="{FF2B5EF4-FFF2-40B4-BE49-F238E27FC236}">
                <a16:creationId xmlns:a16="http://schemas.microsoft.com/office/drawing/2014/main" id="{6D21F348-952F-1E45-1E8D-1BB90FFD7836}"/>
              </a:ext>
            </a:extLst>
          </p:cNvPr>
          <p:cNvSpPr>
            <a:spLocks noGrp="1"/>
          </p:cNvSpPr>
          <p:nvPr>
            <p:ph type="sldNum" sz="quarter" idx="12"/>
          </p:nvPr>
        </p:nvSpPr>
        <p:spPr/>
        <p:txBody>
          <a:bodyPr/>
          <a:lstStyle/>
          <a:p>
            <a:fld id="{561D0CCE-8DCC-44DC-A653-AE62B1D84A52}" type="slidenum">
              <a:rPr lang="en-GB" smtClean="0"/>
              <a:pPr/>
              <a:t>38</a:t>
            </a:fld>
            <a:endParaRPr lang="en-GB" dirty="0"/>
          </a:p>
        </p:txBody>
      </p:sp>
    </p:spTree>
    <p:extLst>
      <p:ext uri="{BB962C8B-B14F-4D97-AF65-F5344CB8AC3E}">
        <p14:creationId xmlns:p14="http://schemas.microsoft.com/office/powerpoint/2010/main" val="19099290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39</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41524"/>
          </a:xfrm>
        </p:spPr>
        <p:txBody>
          <a:bodyPr>
            <a:noAutofit/>
          </a:bodyPr>
          <a:lstStyle/>
          <a:p>
            <a:pPr algn="ctr"/>
            <a:r>
              <a:rPr lang="en-GB" sz="4000" b="1" dirty="0">
                <a:solidFill>
                  <a:srgbClr val="002060"/>
                </a:solidFill>
              </a:rPr>
              <a:t>Zostavax</a:t>
            </a:r>
            <a:r>
              <a:rPr lang="en-GB" sz="4000" b="1" baseline="30000" dirty="0">
                <a:solidFill>
                  <a:srgbClr val="002060"/>
                </a:solidFill>
              </a:rPr>
              <a:t>® </a:t>
            </a:r>
            <a:r>
              <a:rPr lang="en-GB" sz="4000" b="1" dirty="0">
                <a:solidFill>
                  <a:srgbClr val="002060"/>
                </a:solidFill>
              </a:rPr>
              <a:t>composition</a:t>
            </a:r>
          </a:p>
        </p:txBody>
      </p:sp>
      <p:sp>
        <p:nvSpPr>
          <p:cNvPr id="7" name="Content Placeholder 2"/>
          <p:cNvSpPr txBox="1">
            <a:spLocks/>
          </p:cNvSpPr>
          <p:nvPr/>
        </p:nvSpPr>
        <p:spPr>
          <a:xfrm>
            <a:off x="448287" y="97155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8"/>
          <p:cNvSpPr txBox="1">
            <a:spLocks noGrp="1"/>
          </p:cNvSpPr>
          <p:nvPr>
            <p:ph idx="1"/>
          </p:nvPr>
        </p:nvSpPr>
        <p:spPr>
          <a:xfrm>
            <a:off x="742950" y="1062990"/>
            <a:ext cx="5052060" cy="2753574"/>
          </a:xfrm>
          <a:prstGeom prst="rect">
            <a:avLst/>
          </a:prstGeom>
          <a:noFill/>
        </p:spPr>
        <p:txBody>
          <a:bodyPr wrap="square" rtlCol="0">
            <a:spAutoFit/>
          </a:bodyPr>
          <a:lstStyle/>
          <a:p>
            <a:pPr marL="0" indent="0">
              <a:buNone/>
              <a:defRPr/>
            </a:pPr>
            <a:r>
              <a:rPr lang="en-GB" sz="1800" b="1" kern="0" dirty="0">
                <a:solidFill>
                  <a:srgbClr val="002060"/>
                </a:solidFill>
                <a:latin typeface="Arial" panose="020B0604020202020204" pitchFamily="34" charset="0"/>
                <a:cs typeface="Arial" panose="020B0604020202020204" pitchFamily="34" charset="0"/>
              </a:rPr>
              <a:t>Composition</a:t>
            </a:r>
          </a:p>
          <a:p>
            <a:pPr>
              <a:defRPr/>
            </a:pPr>
            <a:r>
              <a:rPr lang="en-GB" sz="1800" kern="0" dirty="0">
                <a:solidFill>
                  <a:srgbClr val="002060"/>
                </a:solidFill>
                <a:latin typeface="Arial" panose="020B0604020202020204" pitchFamily="34" charset="0"/>
                <a:cs typeface="Arial" panose="020B0604020202020204" pitchFamily="34" charset="0"/>
              </a:rPr>
              <a:t>Varicella-zoster virus, Oka/Merck strain (live, attenuated) not less than 19400 PFU* </a:t>
            </a:r>
          </a:p>
          <a:p>
            <a:pPr>
              <a:defRPr/>
            </a:pPr>
            <a:r>
              <a:rPr lang="en-GB" sz="1800" kern="0" dirty="0">
                <a:solidFill>
                  <a:srgbClr val="002060"/>
                </a:solidFill>
                <a:latin typeface="Arial" panose="020B0604020202020204" pitchFamily="34" charset="0"/>
                <a:cs typeface="Arial" panose="020B0604020202020204" pitchFamily="34" charset="0"/>
              </a:rPr>
              <a:t>Produced in human diploid (MRC-5) cells.</a:t>
            </a:r>
          </a:p>
          <a:p>
            <a:pPr marL="0" indent="0">
              <a:buNone/>
              <a:defRPr/>
            </a:pPr>
            <a:r>
              <a:rPr lang="en-GB" sz="1800" kern="0" dirty="0">
                <a:solidFill>
                  <a:srgbClr val="002060"/>
                </a:solidFill>
                <a:latin typeface="Arial" panose="020B0604020202020204" pitchFamily="34" charset="0"/>
                <a:cs typeface="Arial" panose="020B0604020202020204" pitchFamily="34" charset="0"/>
              </a:rPr>
              <a:t>   * PFU = Plaque-forming units.</a:t>
            </a:r>
          </a:p>
          <a:p>
            <a:pPr>
              <a:defRPr/>
            </a:pPr>
            <a:endParaRPr lang="en-GB" sz="1800" kern="0" dirty="0">
              <a:solidFill>
                <a:srgbClr val="002060"/>
              </a:solidFill>
              <a:latin typeface="Arial" panose="020B0604020202020204" pitchFamily="34" charset="0"/>
              <a:cs typeface="Arial" panose="020B0604020202020204" pitchFamily="34" charset="0"/>
            </a:endParaRPr>
          </a:p>
          <a:p>
            <a:pPr marL="0" indent="0" fontAlgn="base">
              <a:spcBef>
                <a:spcPct val="0"/>
              </a:spcBef>
              <a:spcAft>
                <a:spcPts val="1200"/>
              </a:spcAft>
              <a:buNone/>
            </a:pPr>
            <a:r>
              <a:rPr lang="en-GB" sz="1800" b="1" dirty="0">
                <a:solidFill>
                  <a:srgbClr val="002060"/>
                </a:solidFill>
                <a:latin typeface="Arial" panose="020B0604020202020204" pitchFamily="34" charset="0"/>
                <a:ea typeface="ＭＳ Ｐゴシック" charset="-128"/>
                <a:cs typeface="Arial" pitchFamily="34" charset="0"/>
              </a:rPr>
              <a:t>Residual substances</a:t>
            </a:r>
          </a:p>
          <a:p>
            <a:pPr fontAlgn="base">
              <a:spcBef>
                <a:spcPct val="0"/>
              </a:spcBef>
              <a:spcAft>
                <a:spcPts val="1200"/>
              </a:spcAft>
            </a:pPr>
            <a:r>
              <a:rPr lang="en-GB" sz="1800" dirty="0">
                <a:solidFill>
                  <a:srgbClr val="002060"/>
                </a:solidFill>
                <a:latin typeface="Arial" panose="020B0604020202020204" pitchFamily="34" charset="0"/>
                <a:ea typeface="ＭＳ Ｐゴシック" charset="-128"/>
                <a:cs typeface="Arial" pitchFamily="34" charset="0"/>
              </a:rPr>
              <a:t>This vaccine may contain traces of neomycin.</a:t>
            </a:r>
            <a:endParaRPr lang="en-GB" sz="2400" b="1" kern="0" dirty="0">
              <a:solidFill>
                <a:sysClr val="windowText" lastClr="000000"/>
              </a:solidFill>
            </a:endParaRPr>
          </a:p>
        </p:txBody>
      </p:sp>
      <p:sp>
        <p:nvSpPr>
          <p:cNvPr id="10" name="TextBox 11"/>
          <p:cNvSpPr txBox="1">
            <a:spLocks noChangeArrowheads="1"/>
          </p:cNvSpPr>
          <p:nvPr/>
        </p:nvSpPr>
        <p:spPr bwMode="auto">
          <a:xfrm>
            <a:off x="6404610" y="1062990"/>
            <a:ext cx="5177790" cy="412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ea typeface="ＭＳ Ｐゴシック" charset="-128"/>
              </a:defRPr>
            </a:lvl1pPr>
            <a:lvl2pPr marL="37931725" indent="-37474525" eaLnBrk="0" hangingPunct="0">
              <a:defRPr sz="2400">
                <a:solidFill>
                  <a:schemeClr val="tx1"/>
                </a:solidFill>
                <a:latin typeface="Times New Roman" pitchFamily="18" charset="0"/>
                <a:ea typeface="ＭＳ Ｐゴシック" charset="-128"/>
              </a:defRPr>
            </a:lvl2pPr>
            <a:lvl3pPr eaLnBrk="0" hangingPunct="0">
              <a:defRPr sz="2400">
                <a:solidFill>
                  <a:schemeClr val="tx1"/>
                </a:solidFill>
                <a:latin typeface="Times New Roman" pitchFamily="18" charset="0"/>
                <a:ea typeface="ＭＳ Ｐゴシック" charset="-128"/>
              </a:defRPr>
            </a:lvl3pPr>
            <a:lvl4pPr eaLnBrk="0" hangingPunct="0">
              <a:defRPr sz="2400">
                <a:solidFill>
                  <a:schemeClr val="tx1"/>
                </a:solidFill>
                <a:latin typeface="Times New Roman" pitchFamily="18" charset="0"/>
                <a:ea typeface="ＭＳ Ｐゴシック" charset="-128"/>
              </a:defRPr>
            </a:lvl4pPr>
            <a:lvl5pPr eaLnBrk="0" hangingPunct="0">
              <a:defRPr sz="2400">
                <a:solidFill>
                  <a:schemeClr val="tx1"/>
                </a:solidFill>
                <a:latin typeface="Times New Roman" pitchFamily="18" charset="0"/>
                <a:ea typeface="ＭＳ Ｐゴシック" charset="-128"/>
              </a:defRPr>
            </a:lvl5pPr>
            <a:lvl6pPr marL="457200" eaLnBrk="0" fontAlgn="base" hangingPunct="0">
              <a:spcBef>
                <a:spcPct val="0"/>
              </a:spcBef>
              <a:spcAft>
                <a:spcPct val="0"/>
              </a:spcAft>
              <a:defRPr sz="2400">
                <a:solidFill>
                  <a:schemeClr val="tx1"/>
                </a:solidFill>
                <a:latin typeface="Times New Roman" pitchFamily="18" charset="0"/>
                <a:ea typeface="ＭＳ Ｐゴシック" charset="-128"/>
              </a:defRPr>
            </a:lvl6pPr>
            <a:lvl7pPr marL="914400" eaLnBrk="0" fontAlgn="base" hangingPunct="0">
              <a:spcBef>
                <a:spcPct val="0"/>
              </a:spcBef>
              <a:spcAft>
                <a:spcPct val="0"/>
              </a:spcAft>
              <a:defRPr sz="2400">
                <a:solidFill>
                  <a:schemeClr val="tx1"/>
                </a:solidFill>
                <a:latin typeface="Times New Roman" pitchFamily="18" charset="0"/>
                <a:ea typeface="ＭＳ Ｐゴシック" charset="-128"/>
              </a:defRPr>
            </a:lvl7pPr>
            <a:lvl8pPr marL="1371600" eaLnBrk="0" fontAlgn="base" hangingPunct="0">
              <a:spcBef>
                <a:spcPct val="0"/>
              </a:spcBef>
              <a:spcAft>
                <a:spcPct val="0"/>
              </a:spcAft>
              <a:defRPr sz="2400">
                <a:solidFill>
                  <a:schemeClr val="tx1"/>
                </a:solidFill>
                <a:latin typeface="Times New Roman" pitchFamily="18" charset="0"/>
                <a:ea typeface="ＭＳ Ｐゴシック" charset="-128"/>
              </a:defRPr>
            </a:lvl8pPr>
            <a:lvl9pPr marL="1828800" eaLnBrk="0" fontAlgn="base" hangingPunct="0">
              <a:spcBef>
                <a:spcPct val="0"/>
              </a:spcBef>
              <a:spcAft>
                <a:spcPct val="0"/>
              </a:spcAft>
              <a:defRPr sz="2400">
                <a:solidFill>
                  <a:schemeClr val="tx1"/>
                </a:solidFill>
                <a:latin typeface="Times New Roman" pitchFamily="18" charset="0"/>
                <a:ea typeface="ＭＳ Ｐゴシック" charset="-128"/>
              </a:defRPr>
            </a:lvl9pPr>
          </a:lstStyle>
          <a:p>
            <a:pPr eaLnBrk="1" hangingPunct="1">
              <a:spcAft>
                <a:spcPts val="1200"/>
              </a:spcAft>
              <a:defRPr/>
            </a:pPr>
            <a:r>
              <a:rPr lang="en-GB" sz="1800" b="1" kern="0" dirty="0">
                <a:solidFill>
                  <a:srgbClr val="002060"/>
                </a:solidFill>
                <a:latin typeface="Arial" pitchFamily="34" charset="0"/>
                <a:cs typeface="Arial" pitchFamily="34" charset="0"/>
              </a:rPr>
              <a:t>Excipients</a:t>
            </a:r>
          </a:p>
          <a:p>
            <a:pPr>
              <a:defRPr/>
            </a:pPr>
            <a:r>
              <a:rPr lang="en-GB" sz="1800" b="1" kern="0" dirty="0">
                <a:solidFill>
                  <a:srgbClr val="002060"/>
                </a:solidFill>
                <a:latin typeface="Arial" pitchFamily="34" charset="0"/>
                <a:cs typeface="Arial" pitchFamily="34" charset="0"/>
              </a:rPr>
              <a:t>Powder</a:t>
            </a:r>
            <a:r>
              <a:rPr lang="en-GB" sz="1800" kern="0" dirty="0">
                <a:solidFill>
                  <a:srgbClr val="002060"/>
                </a:solidFill>
                <a:latin typeface="Arial" pitchFamily="34" charset="0"/>
                <a:cs typeface="Arial" pitchFamily="34" charset="0"/>
              </a:rPr>
              <a:t>:</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Sucrose.</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Hydrolysed gelatin. </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Sodium chloride. </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Potassium dihydrogen phosphate. </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Potassium chloride .</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Monosodium L-glutamate monohydrate.</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Disodium phosphate. </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Sodium hydroxide (to adjust pH). </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Urea.</a:t>
            </a:r>
          </a:p>
          <a:p>
            <a:pPr>
              <a:defRPr/>
            </a:pPr>
            <a:endParaRPr lang="en-GB" sz="1800" kern="0" dirty="0">
              <a:solidFill>
                <a:srgbClr val="002060"/>
              </a:solidFill>
              <a:latin typeface="Arial" pitchFamily="34" charset="0"/>
              <a:cs typeface="Arial" pitchFamily="34" charset="0"/>
            </a:endParaRPr>
          </a:p>
          <a:p>
            <a:pPr>
              <a:defRPr/>
            </a:pPr>
            <a:r>
              <a:rPr lang="en-GB" sz="1800" b="1" kern="0" dirty="0">
                <a:solidFill>
                  <a:srgbClr val="002060"/>
                </a:solidFill>
                <a:latin typeface="Arial" pitchFamily="34" charset="0"/>
                <a:cs typeface="Arial" pitchFamily="34" charset="0"/>
              </a:rPr>
              <a:t>Solvent</a:t>
            </a:r>
            <a:r>
              <a:rPr lang="en-GB" sz="1800" kern="0" dirty="0">
                <a:solidFill>
                  <a:srgbClr val="002060"/>
                </a:solidFill>
                <a:latin typeface="Arial" pitchFamily="34" charset="0"/>
                <a:cs typeface="Arial" pitchFamily="34" charset="0"/>
              </a:rPr>
              <a:t>:</a:t>
            </a:r>
          </a:p>
          <a:p>
            <a:pPr marL="285750" indent="-285750">
              <a:buFont typeface="Arial" panose="020B0604020202020204" pitchFamily="34" charset="0"/>
              <a:buChar char="•"/>
              <a:defRPr/>
            </a:pPr>
            <a:r>
              <a:rPr lang="en-GB" sz="1800" kern="0" dirty="0">
                <a:solidFill>
                  <a:srgbClr val="002060"/>
                </a:solidFill>
                <a:latin typeface="Arial" pitchFamily="34" charset="0"/>
                <a:cs typeface="Arial" pitchFamily="34" charset="0"/>
              </a:rPr>
              <a:t>Water for injection.</a:t>
            </a:r>
          </a:p>
        </p:txBody>
      </p:sp>
    </p:spTree>
    <p:extLst>
      <p:ext uri="{BB962C8B-B14F-4D97-AF65-F5344CB8AC3E}">
        <p14:creationId xmlns:p14="http://schemas.microsoft.com/office/powerpoint/2010/main" val="1782285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Pre-requisites to administering shingles vaccine</a:t>
            </a:r>
            <a:br>
              <a:rPr lang="en-GB" b="1" dirty="0">
                <a:solidFill>
                  <a:srgbClr val="002060"/>
                </a:solidFill>
              </a:rPr>
            </a:br>
            <a:endParaRPr lang="en-GB" b="1" dirty="0">
              <a:solidFill>
                <a:srgbClr val="002060"/>
              </a:solidFill>
            </a:endParaRPr>
          </a:p>
        </p:txBody>
      </p:sp>
      <p:sp>
        <p:nvSpPr>
          <p:cNvPr id="7" name="Rectangle 6"/>
          <p:cNvSpPr/>
          <p:nvPr/>
        </p:nvSpPr>
        <p:spPr>
          <a:xfrm>
            <a:off x="651509" y="998483"/>
            <a:ext cx="11382835" cy="4708981"/>
          </a:xfrm>
          <a:prstGeom prst="rect">
            <a:avLst/>
          </a:prstGeom>
        </p:spPr>
        <p:txBody>
          <a:bodyPr wrap="square">
            <a:spAutoFit/>
          </a:bodyPr>
          <a:lstStyle/>
          <a:p>
            <a:pPr>
              <a:spcAft>
                <a:spcPts val="600"/>
              </a:spcAft>
            </a:pPr>
            <a:r>
              <a:rPr lang="en-GB" dirty="0">
                <a:solidFill>
                  <a:srgbClr val="002060"/>
                </a:solidFill>
              </a:rPr>
              <a:t>Before administering a shingles vaccine, it is recommended you have: </a:t>
            </a:r>
          </a:p>
          <a:p>
            <a:pPr marL="285750" indent="-285750">
              <a:spcAft>
                <a:spcPts val="600"/>
              </a:spcAft>
              <a:buFont typeface="Arial" panose="020B0604020202020204" pitchFamily="34" charset="0"/>
              <a:buChar char="•"/>
            </a:pPr>
            <a:r>
              <a:rPr lang="en-GB" dirty="0">
                <a:solidFill>
                  <a:srgbClr val="002060"/>
                </a:solidFill>
              </a:rPr>
              <a:t>Undertaken training in the management of anaphylaxis and Basic Life Support as specified by policy for your local area and are familiar with </a:t>
            </a:r>
            <a:r>
              <a:rPr lang="en-GB" dirty="0">
                <a:hlinkClick r:id="rId3"/>
              </a:rPr>
              <a:t>Resuscitation Council UK (RCUK) guidance on Management of Anaphylaxis in the Vaccination Setting</a:t>
            </a:r>
            <a:r>
              <a:rPr lang="en-GB" dirty="0"/>
              <a:t>. </a:t>
            </a:r>
          </a:p>
          <a:p>
            <a:pPr marL="285750" indent="-285750">
              <a:spcAft>
                <a:spcPts val="600"/>
              </a:spcAft>
              <a:buFont typeface="Arial" panose="020B0604020202020204" pitchFamily="34" charset="0"/>
              <a:buChar char="•"/>
            </a:pPr>
            <a:r>
              <a:rPr lang="en-GB" dirty="0">
                <a:solidFill>
                  <a:srgbClr val="002060"/>
                </a:solidFill>
              </a:rPr>
              <a:t>Undertaken any additional statutory and mandatory training as required by your employer</a:t>
            </a:r>
          </a:p>
          <a:p>
            <a:pPr marL="285750" indent="-285750">
              <a:spcAft>
                <a:spcPts val="600"/>
              </a:spcAft>
              <a:buFont typeface="Arial" panose="020B0604020202020204" pitchFamily="34" charset="0"/>
              <a:buChar char="•"/>
            </a:pPr>
            <a:r>
              <a:rPr lang="en-GB" dirty="0">
                <a:solidFill>
                  <a:srgbClr val="002060"/>
                </a:solidFill>
              </a:rPr>
              <a:t>Received appropriate shingles vaccine training, if you are a new immuniser a competency assessment is recommended - competency assessment tool: </a:t>
            </a:r>
            <a:r>
              <a:rPr lang="en-GB" dirty="0">
                <a:hlinkClick r:id="rId4"/>
              </a:rPr>
              <a:t>Publications | Royal College of Nursing (rcn.org.uk)</a:t>
            </a:r>
            <a:r>
              <a:rPr lang="en-GB" dirty="0"/>
              <a:t>.</a:t>
            </a:r>
            <a:endParaRPr lang="en-GB" dirty="0">
              <a:solidFill>
                <a:srgbClr val="002060"/>
              </a:solidFill>
            </a:endParaRPr>
          </a:p>
          <a:p>
            <a:pPr marL="285750" indent="-285750">
              <a:spcAft>
                <a:spcPts val="600"/>
              </a:spcAft>
              <a:buFont typeface="Arial" panose="020B0604020202020204" pitchFamily="34" charset="0"/>
              <a:buChar char="•"/>
            </a:pPr>
            <a:r>
              <a:rPr lang="en-GB" sz="1800" dirty="0"/>
              <a:t>An appropriate legal framework to supply and administer shingles vaccine in place e.g. patient specific prescription, Patient Specific Direction (PSD), Patient Group Direction (PGD). Further information will be available here: </a:t>
            </a:r>
            <a:r>
              <a:rPr lang="en-GB" sz="18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5"/>
              </a:rPr>
              <a:t>Patient Group Directions (PGDs) and Protocols Landing Page - Public Health Wales (</a:t>
            </a:r>
            <a:r>
              <a:rPr lang="en-GB" sz="1800" u="sng" dirty="0" err="1">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5"/>
              </a:rPr>
              <a:t>nhs.wales</a:t>
            </a:r>
            <a:r>
              <a:rPr lang="en-GB" sz="18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5"/>
              </a:rPr>
              <a:t>)</a:t>
            </a:r>
            <a:r>
              <a:rPr lang="en-GB" sz="1800" u="sng" dirty="0">
                <a:solidFill>
                  <a:srgbClr val="0000FF"/>
                </a:solidFill>
                <a:effectLst/>
                <a:latin typeface="Arial" panose="020B0604020202020204" pitchFamily="34" charset="0"/>
                <a:ea typeface="Calibri" panose="020F0502020204030204" pitchFamily="34" charset="0"/>
                <a:cs typeface="Arial" panose="020B0604020202020204" pitchFamily="34" charset="0"/>
              </a:rPr>
              <a:t> </a:t>
            </a:r>
            <a:r>
              <a:rPr lang="en-GB" dirty="0">
                <a:solidFill>
                  <a:srgbClr val="002060"/>
                </a:solidFill>
              </a:rPr>
              <a:t>and </a:t>
            </a:r>
            <a:r>
              <a:rPr lang="en-GB" dirty="0">
                <a:solidFill>
                  <a:srgbClr val="00A7A7"/>
                </a:solidFill>
                <a:hlinkClick r:id="rId6">
                  <a:extLst>
                    <a:ext uri="{A12FA001-AC4F-418D-AE19-62706E023703}">
                      <ahyp:hlinkClr xmlns:ahyp="http://schemas.microsoft.com/office/drawing/2018/hyperlinkcolor" val="tx"/>
                    </a:ext>
                  </a:extLst>
                </a:hlinkClick>
              </a:rPr>
              <a:t>Patient Group Directions (PGD) - Welsh Medicines Advice Service (wales.nhs.uk)</a:t>
            </a:r>
            <a:endParaRPr lang="en-GB" strike="sngStrike" dirty="0">
              <a:solidFill>
                <a:srgbClr val="00A7A7"/>
              </a:solidFill>
            </a:endParaRPr>
          </a:p>
          <a:p>
            <a:pPr marL="285750" indent="-285750">
              <a:spcAft>
                <a:spcPts val="600"/>
              </a:spcAft>
              <a:buFont typeface="Arial" panose="020B0604020202020204" pitchFamily="34" charset="0"/>
              <a:buChar char="•"/>
            </a:pPr>
            <a:r>
              <a:rPr lang="en-GB" dirty="0">
                <a:solidFill>
                  <a:srgbClr val="002060"/>
                </a:solidFill>
              </a:rPr>
              <a:t>Described the process of consent and how this applies when giving vaccines.</a:t>
            </a:r>
          </a:p>
          <a:p>
            <a:pPr marL="285750" indent="-285750">
              <a:spcAft>
                <a:spcPts val="600"/>
              </a:spcAft>
              <a:buFont typeface="Arial" panose="020B0604020202020204" pitchFamily="34" charset="0"/>
              <a:buChar char="•"/>
            </a:pPr>
            <a:r>
              <a:rPr lang="en-GB" dirty="0">
                <a:solidFill>
                  <a:srgbClr val="002060"/>
                </a:solidFill>
              </a:rPr>
              <a:t>Accessed and familiarised yourself with the following key documents: </a:t>
            </a:r>
            <a:r>
              <a:rPr lang="en-GB" dirty="0">
                <a:solidFill>
                  <a:srgbClr val="002060"/>
                </a:solidFill>
                <a:hlinkClick r:id="rId7"/>
              </a:rPr>
              <a:t>Shingles, Green Book Chapter 28a</a:t>
            </a:r>
            <a:r>
              <a:rPr lang="en-GB" dirty="0">
                <a:solidFill>
                  <a:srgbClr val="002060"/>
                </a:solidFill>
              </a:rPr>
              <a:t>, Vaccination against shingles: Information for healthcare practitioners: </a:t>
            </a:r>
            <a:r>
              <a:rPr lang="en-GB" dirty="0">
                <a:hlinkClick r:id="rId8"/>
              </a:rPr>
              <a:t>Vaccination against shingles(publishing.service.gov.uk) </a:t>
            </a:r>
            <a:endParaRPr lang="en-GB" dirty="0">
              <a:solidFill>
                <a:srgbClr val="002060"/>
              </a:solidFill>
            </a:endParaRPr>
          </a:p>
        </p:txBody>
      </p:sp>
    </p:spTree>
    <p:extLst>
      <p:ext uri="{BB962C8B-B14F-4D97-AF65-F5344CB8AC3E}">
        <p14:creationId xmlns:p14="http://schemas.microsoft.com/office/powerpoint/2010/main" val="1958115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40</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915844"/>
          </a:xfrm>
        </p:spPr>
        <p:txBody>
          <a:bodyPr>
            <a:noAutofit/>
          </a:bodyPr>
          <a:lstStyle/>
          <a:p>
            <a:pPr algn="ctr"/>
            <a:r>
              <a:rPr lang="en-GB" sz="4000" b="1" dirty="0">
                <a:solidFill>
                  <a:srgbClr val="002060"/>
                </a:solidFill>
              </a:rPr>
              <a:t>Zostavax</a:t>
            </a:r>
            <a:r>
              <a:rPr lang="en-GB" sz="4000" b="1" baseline="30000" dirty="0">
                <a:solidFill>
                  <a:srgbClr val="002060"/>
                </a:solidFill>
              </a:rPr>
              <a:t>®</a:t>
            </a:r>
            <a:r>
              <a:rPr lang="en-GB" sz="4000" b="1" dirty="0">
                <a:solidFill>
                  <a:srgbClr val="002060"/>
                </a:solidFill>
              </a:rPr>
              <a:t> contraindications*</a:t>
            </a:r>
            <a:r>
              <a:rPr lang="en-GB" sz="4000" b="1" baseline="30000" dirty="0">
                <a:solidFill>
                  <a:srgbClr val="002060"/>
                </a:solidFill>
              </a:rPr>
              <a:t>  </a:t>
            </a:r>
            <a:endParaRPr lang="en-GB" sz="4000" b="1" dirty="0">
              <a:solidFill>
                <a:srgbClr val="002060"/>
              </a:solidFill>
            </a:endParaRPr>
          </a:p>
        </p:txBody>
      </p:sp>
      <p:sp>
        <p:nvSpPr>
          <p:cNvPr id="7" name="Content Placeholder 2"/>
          <p:cNvSpPr txBox="1">
            <a:spLocks/>
          </p:cNvSpPr>
          <p:nvPr/>
        </p:nvSpPr>
        <p:spPr>
          <a:xfrm>
            <a:off x="448287" y="97155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8"/>
          <p:cNvSpPr txBox="1">
            <a:spLocks noGrp="1"/>
          </p:cNvSpPr>
          <p:nvPr>
            <p:ph idx="1"/>
          </p:nvPr>
        </p:nvSpPr>
        <p:spPr>
          <a:xfrm>
            <a:off x="707923" y="1062990"/>
            <a:ext cx="11099267" cy="3493264"/>
          </a:xfrm>
          <a:prstGeom prst="rect">
            <a:avLst/>
          </a:prstGeom>
          <a:noFill/>
        </p:spPr>
        <p:txBody>
          <a:bodyPr wrap="square" rtlCol="0">
            <a:spAutoFit/>
          </a:bodyPr>
          <a:lstStyle/>
          <a:p>
            <a:pPr marL="0" indent="0">
              <a:spcBef>
                <a:spcPts val="0"/>
              </a:spcBef>
              <a:buNone/>
            </a:pPr>
            <a:r>
              <a:rPr lang="en-GB" sz="1800" b="1" dirty="0">
                <a:solidFill>
                  <a:srgbClr val="002060"/>
                </a:solidFill>
              </a:rPr>
              <a:t>Contraindications to Zostavax</a:t>
            </a:r>
            <a:r>
              <a:rPr lang="en-GB" sz="1800" baseline="30000" dirty="0">
                <a:solidFill>
                  <a:srgbClr val="002060"/>
                </a:solidFill>
              </a:rPr>
              <a:t>®</a:t>
            </a:r>
            <a:r>
              <a:rPr lang="en-GB" sz="1800" b="1" dirty="0">
                <a:solidFill>
                  <a:srgbClr val="002060"/>
                </a:solidFill>
              </a:rPr>
              <a:t>*</a:t>
            </a:r>
            <a:r>
              <a:rPr lang="en-GB" sz="1800" dirty="0">
                <a:solidFill>
                  <a:srgbClr val="002060"/>
                </a:solidFill>
              </a:rPr>
              <a:t>:</a:t>
            </a:r>
          </a:p>
          <a:p>
            <a:pPr>
              <a:spcBef>
                <a:spcPts val="0"/>
              </a:spcBef>
            </a:pPr>
            <a:endParaRPr lang="en-GB" sz="1800" dirty="0">
              <a:solidFill>
                <a:srgbClr val="002060"/>
              </a:solidFill>
            </a:endParaRPr>
          </a:p>
          <a:p>
            <a:pPr>
              <a:spcBef>
                <a:spcPts val="0"/>
              </a:spcBef>
            </a:pPr>
            <a:r>
              <a:rPr lang="en-GB" sz="1800" dirty="0">
                <a:solidFill>
                  <a:srgbClr val="002060"/>
                </a:solidFill>
              </a:rPr>
              <a:t>Confirmed anaphylactic reaction to a previous dose of varicella-containing vaccine or any component of the vaccine.</a:t>
            </a:r>
          </a:p>
          <a:p>
            <a:pPr>
              <a:spcBef>
                <a:spcPts val="0"/>
              </a:spcBef>
            </a:pPr>
            <a:endParaRPr lang="en-GB" sz="1800" dirty="0">
              <a:solidFill>
                <a:srgbClr val="002060"/>
              </a:solidFill>
            </a:endParaRPr>
          </a:p>
          <a:p>
            <a:pPr>
              <a:spcBef>
                <a:spcPts val="0"/>
              </a:spcBef>
            </a:pPr>
            <a:r>
              <a:rPr lang="en-GB" sz="1800" dirty="0">
                <a:solidFill>
                  <a:srgbClr val="002060"/>
                </a:solidFill>
              </a:rPr>
              <a:t>Pregnancy (Zostavax</a:t>
            </a:r>
            <a:r>
              <a:rPr lang="en-GB" sz="1800" baseline="30000" dirty="0">
                <a:solidFill>
                  <a:srgbClr val="002060"/>
                </a:solidFill>
              </a:rPr>
              <a:t>®</a:t>
            </a:r>
            <a:r>
              <a:rPr lang="en-GB" sz="1800" dirty="0">
                <a:solidFill>
                  <a:srgbClr val="002060"/>
                </a:solidFill>
              </a:rPr>
              <a:t> is not indicated in women of childbearing age and women who are pregnant should not receive Zostavax</a:t>
            </a:r>
            <a:r>
              <a:rPr lang="en-GB" sz="1800" baseline="30000" dirty="0">
                <a:solidFill>
                  <a:srgbClr val="002060"/>
                </a:solidFill>
              </a:rPr>
              <a:t>®</a:t>
            </a:r>
            <a:r>
              <a:rPr lang="en-GB" sz="1800" dirty="0">
                <a:solidFill>
                  <a:srgbClr val="002060"/>
                </a:solidFill>
              </a:rPr>
              <a:t>).</a:t>
            </a:r>
          </a:p>
          <a:p>
            <a:pPr>
              <a:spcBef>
                <a:spcPts val="0"/>
              </a:spcBef>
            </a:pPr>
            <a:endParaRPr lang="en-GB" sz="1800" dirty="0">
              <a:solidFill>
                <a:srgbClr val="002060"/>
              </a:solidFill>
            </a:endParaRPr>
          </a:p>
          <a:p>
            <a:pPr>
              <a:spcBef>
                <a:spcPts val="0"/>
              </a:spcBef>
            </a:pPr>
            <a:r>
              <a:rPr lang="en-GB" sz="1800" dirty="0">
                <a:solidFill>
                  <a:srgbClr val="002060"/>
                </a:solidFill>
              </a:rPr>
              <a:t>Immunosuppression due to underlying condition or treatment as defined in the </a:t>
            </a:r>
            <a:r>
              <a:rPr lang="en-GB" sz="1800" dirty="0">
                <a:solidFill>
                  <a:srgbClr val="002060"/>
                </a:solidFill>
                <a:hlinkClick r:id="rId3"/>
              </a:rPr>
              <a:t>Green Book Shingles chapter 28a</a:t>
            </a:r>
            <a:r>
              <a:rPr lang="en-GB" sz="1800" dirty="0">
                <a:solidFill>
                  <a:srgbClr val="002060"/>
                </a:solidFill>
              </a:rPr>
              <a:t>. </a:t>
            </a:r>
          </a:p>
          <a:p>
            <a:pPr>
              <a:spcBef>
                <a:spcPts val="0"/>
              </a:spcBef>
            </a:pPr>
            <a:endParaRPr lang="en-GB" sz="1800" dirty="0">
              <a:solidFill>
                <a:srgbClr val="002060"/>
              </a:solidFill>
            </a:endParaRPr>
          </a:p>
          <a:p>
            <a:pPr marL="0" indent="0" algn="ctr">
              <a:spcBef>
                <a:spcPts val="0"/>
              </a:spcBef>
              <a:buNone/>
            </a:pPr>
            <a:r>
              <a:rPr lang="en-GB" sz="1800" dirty="0">
                <a:solidFill>
                  <a:srgbClr val="002060"/>
                </a:solidFill>
              </a:rPr>
              <a:t>* </a:t>
            </a:r>
            <a:r>
              <a:rPr lang="en-GB" sz="1800" b="1" dirty="0">
                <a:solidFill>
                  <a:srgbClr val="002060"/>
                </a:solidFill>
              </a:rPr>
              <a:t>This list is not extensive please refer to </a:t>
            </a:r>
            <a:r>
              <a:rPr lang="en-GB" sz="1800" dirty="0">
                <a:solidFill>
                  <a:srgbClr val="002060"/>
                </a:solidFill>
                <a:hlinkClick r:id="rId4"/>
              </a:rPr>
              <a:t>Green Book Chapter 28a Shingles </a:t>
            </a:r>
            <a:endParaRPr lang="en-GB" sz="1800" dirty="0">
              <a:solidFill>
                <a:srgbClr val="002060"/>
              </a:solidFill>
            </a:endParaRPr>
          </a:p>
          <a:p>
            <a:pPr marL="0" indent="0">
              <a:lnSpc>
                <a:spcPct val="110000"/>
              </a:lnSpc>
              <a:buNone/>
            </a:pPr>
            <a:endParaRPr lang="en-GB" sz="1800" b="1" kern="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97854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41</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915844"/>
          </a:xfrm>
        </p:spPr>
        <p:txBody>
          <a:bodyPr>
            <a:noAutofit/>
          </a:bodyPr>
          <a:lstStyle/>
          <a:p>
            <a:pPr algn="ctr"/>
            <a:r>
              <a:rPr lang="en-GB" sz="4000" b="1" dirty="0">
                <a:solidFill>
                  <a:srgbClr val="002060"/>
                </a:solidFill>
              </a:rPr>
              <a:t>Zostavax</a:t>
            </a:r>
            <a:r>
              <a:rPr lang="en-GB" sz="4000" b="1" baseline="30000" dirty="0">
                <a:solidFill>
                  <a:srgbClr val="002060"/>
                </a:solidFill>
              </a:rPr>
              <a:t>®</a:t>
            </a:r>
            <a:r>
              <a:rPr lang="en-GB" sz="4000" b="1" dirty="0">
                <a:solidFill>
                  <a:srgbClr val="002060"/>
                </a:solidFill>
              </a:rPr>
              <a:t> cautions</a:t>
            </a:r>
            <a:r>
              <a:rPr lang="en-GB" sz="4000" b="1" baseline="30000" dirty="0">
                <a:solidFill>
                  <a:srgbClr val="002060"/>
                </a:solidFill>
              </a:rPr>
              <a:t>  </a:t>
            </a:r>
            <a:endParaRPr lang="en-GB" sz="4000" b="1" dirty="0">
              <a:solidFill>
                <a:srgbClr val="002060"/>
              </a:solidFill>
            </a:endParaRPr>
          </a:p>
        </p:txBody>
      </p:sp>
      <p:sp>
        <p:nvSpPr>
          <p:cNvPr id="7" name="Content Placeholder 2"/>
          <p:cNvSpPr txBox="1">
            <a:spLocks/>
          </p:cNvSpPr>
          <p:nvPr/>
        </p:nvSpPr>
        <p:spPr>
          <a:xfrm>
            <a:off x="448287" y="97155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8"/>
          <p:cNvSpPr txBox="1">
            <a:spLocks noGrp="1"/>
          </p:cNvSpPr>
          <p:nvPr>
            <p:ph idx="1"/>
          </p:nvPr>
        </p:nvSpPr>
        <p:spPr>
          <a:xfrm>
            <a:off x="580103" y="1062990"/>
            <a:ext cx="11227087" cy="2916696"/>
          </a:xfrm>
          <a:prstGeom prst="rect">
            <a:avLst/>
          </a:prstGeom>
          <a:noFill/>
        </p:spPr>
        <p:txBody>
          <a:bodyPr wrap="square" rtlCol="0">
            <a:spAutoFit/>
          </a:bodyPr>
          <a:lstStyle/>
          <a:p>
            <a:pPr>
              <a:lnSpc>
                <a:spcPct val="100000"/>
              </a:lnSpc>
            </a:pPr>
            <a:r>
              <a:rPr lang="en-GB" sz="1800" dirty="0">
                <a:solidFill>
                  <a:srgbClr val="002060"/>
                </a:solidFill>
              </a:rPr>
              <a:t>Individuals who are acutely unwell should postpone immunisation until they have recovered.</a:t>
            </a:r>
          </a:p>
          <a:p>
            <a:pPr marL="0" indent="0">
              <a:lnSpc>
                <a:spcPct val="110000"/>
              </a:lnSpc>
              <a:buNone/>
            </a:pPr>
            <a:endParaRPr lang="en-GB" sz="1200" dirty="0"/>
          </a:p>
          <a:p>
            <a:pPr marL="0" indent="0">
              <a:lnSpc>
                <a:spcPct val="110000"/>
              </a:lnSpc>
              <a:buNone/>
            </a:pPr>
            <a:endParaRPr lang="en-GB" sz="1200" dirty="0"/>
          </a:p>
          <a:p>
            <a:pPr marL="0" indent="0">
              <a:lnSpc>
                <a:spcPct val="110000"/>
              </a:lnSpc>
              <a:buNone/>
            </a:pPr>
            <a:r>
              <a:rPr lang="en-GB" sz="1800" b="1" dirty="0"/>
              <a:t>Severe Immunosuppression</a:t>
            </a:r>
          </a:p>
          <a:p>
            <a:pPr marL="0" indent="0">
              <a:lnSpc>
                <a:spcPct val="110000"/>
              </a:lnSpc>
              <a:buNone/>
            </a:pPr>
            <a:r>
              <a:rPr lang="en-GB" sz="1800" dirty="0"/>
              <a:t>Individuals aged 50 years and above with severe immunosuppression (see box page 7 </a:t>
            </a:r>
            <a:r>
              <a:rPr lang="en-GB" sz="1800" dirty="0">
                <a:hlinkClick r:id="rId3"/>
              </a:rPr>
              <a:t>Green Book Chapter 28a: Shingles</a:t>
            </a:r>
            <a:r>
              <a:rPr lang="en-GB" sz="1800" dirty="0"/>
              <a:t>) should be offered Shingrix® vaccination. </a:t>
            </a:r>
          </a:p>
          <a:p>
            <a:pPr marL="0" indent="0">
              <a:lnSpc>
                <a:spcPct val="110000"/>
              </a:lnSpc>
              <a:buNone/>
            </a:pPr>
            <a:r>
              <a:rPr lang="en-GB" sz="1800" dirty="0"/>
              <a:t>Individuals with lower levels of immunosuppression should be offered Shingrix® vaccination if they are within an eligible age cohort for the routine programme. </a:t>
            </a:r>
            <a:endParaRPr lang="en-GB" b="1" kern="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30710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42</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41524"/>
          </a:xfrm>
        </p:spPr>
        <p:txBody>
          <a:bodyPr>
            <a:noAutofit/>
          </a:bodyPr>
          <a:lstStyle/>
          <a:p>
            <a:pPr algn="ctr"/>
            <a:r>
              <a:rPr lang="en-GB" sz="4000" b="1" dirty="0">
                <a:solidFill>
                  <a:srgbClr val="002060"/>
                </a:solidFill>
              </a:rPr>
              <a:t>Zostavax</a:t>
            </a:r>
            <a:r>
              <a:rPr lang="en-GB" sz="4000" b="1" baseline="30000" dirty="0">
                <a:solidFill>
                  <a:srgbClr val="002060"/>
                </a:solidFill>
              </a:rPr>
              <a:t>® </a:t>
            </a:r>
            <a:r>
              <a:rPr lang="en-GB" sz="4000" b="1" dirty="0">
                <a:solidFill>
                  <a:srgbClr val="002060"/>
                </a:solidFill>
              </a:rPr>
              <a:t>presentation</a:t>
            </a:r>
          </a:p>
        </p:txBody>
      </p:sp>
      <p:sp>
        <p:nvSpPr>
          <p:cNvPr id="8" name="Content Placeholder 2"/>
          <p:cNvSpPr>
            <a:spLocks noGrp="1"/>
          </p:cNvSpPr>
          <p:nvPr>
            <p:ph sz="half" idx="1"/>
          </p:nvPr>
        </p:nvSpPr>
        <p:spPr>
          <a:xfrm>
            <a:off x="674370" y="1051560"/>
            <a:ext cx="4730425" cy="4026054"/>
          </a:xfrm>
        </p:spPr>
        <p:txBody>
          <a:bodyPr/>
          <a:lstStyle/>
          <a:p>
            <a:pPr marL="0" indent="0">
              <a:lnSpc>
                <a:spcPct val="100000"/>
              </a:lnSpc>
              <a:buNone/>
            </a:pPr>
            <a:r>
              <a:rPr lang="en-GB" sz="2000" dirty="0">
                <a:solidFill>
                  <a:srgbClr val="002060"/>
                </a:solidFill>
                <a:latin typeface="+mn-lt"/>
              </a:rPr>
              <a:t>Zostavax</a:t>
            </a:r>
            <a:r>
              <a:rPr lang="en-GB" baseline="30000" dirty="0">
                <a:solidFill>
                  <a:srgbClr val="002060"/>
                </a:solidFill>
                <a:latin typeface="+mn-lt"/>
              </a:rPr>
              <a:t>®</a:t>
            </a:r>
            <a:r>
              <a:rPr lang="en-GB" sz="2000" dirty="0">
                <a:solidFill>
                  <a:srgbClr val="002060"/>
                </a:solidFill>
                <a:latin typeface="+mn-lt"/>
              </a:rPr>
              <a:t> with solvent for reconstitution supplied in a pre-filled syringe.</a:t>
            </a:r>
          </a:p>
          <a:p>
            <a:pPr>
              <a:buFont typeface="Arial" pitchFamily="34" charset="0"/>
              <a:buChar char="•"/>
            </a:pPr>
            <a:r>
              <a:rPr lang="en-GB" sz="2000" dirty="0">
                <a:solidFill>
                  <a:srgbClr val="002060"/>
                </a:solidFill>
              </a:rPr>
              <a:t>T</a:t>
            </a:r>
            <a:r>
              <a:rPr lang="en-GB" sz="2000" dirty="0">
                <a:solidFill>
                  <a:srgbClr val="002060"/>
                </a:solidFill>
                <a:latin typeface="+mn-lt"/>
              </a:rPr>
              <a:t>he powder in the glass vial is a white to off-white, compact crystalline plug.</a:t>
            </a:r>
          </a:p>
          <a:p>
            <a:pPr>
              <a:buFont typeface="Arial" pitchFamily="34" charset="0"/>
              <a:buChar char="•"/>
            </a:pPr>
            <a:r>
              <a:rPr lang="en-GB" sz="2000" dirty="0">
                <a:solidFill>
                  <a:srgbClr val="002060"/>
                </a:solidFill>
              </a:rPr>
              <a:t>T</a:t>
            </a:r>
            <a:r>
              <a:rPr lang="en-GB" sz="2000" dirty="0">
                <a:solidFill>
                  <a:srgbClr val="002060"/>
                </a:solidFill>
                <a:latin typeface="+mn-lt"/>
              </a:rPr>
              <a:t>he diluent in the pre-filled syringe is a clear colourless liquid</a:t>
            </a:r>
          </a:p>
          <a:p>
            <a:pPr>
              <a:buFont typeface="Arial" pitchFamily="34" charset="0"/>
              <a:buChar char="•"/>
            </a:pPr>
            <a:r>
              <a:rPr lang="en-GB" sz="2000" dirty="0">
                <a:solidFill>
                  <a:srgbClr val="002060"/>
                </a:solidFill>
              </a:rPr>
              <a:t>W</a:t>
            </a:r>
            <a:r>
              <a:rPr lang="en-GB" sz="2000" dirty="0">
                <a:solidFill>
                  <a:srgbClr val="002060"/>
                </a:solidFill>
                <a:latin typeface="+mn-lt"/>
              </a:rPr>
              <a:t>hen reconstituted, Zostavax</a:t>
            </a:r>
            <a:r>
              <a:rPr lang="en-GB" baseline="30000" dirty="0">
                <a:solidFill>
                  <a:srgbClr val="002060"/>
                </a:solidFill>
                <a:latin typeface="+mn-lt"/>
              </a:rPr>
              <a:t>® </a:t>
            </a:r>
            <a:r>
              <a:rPr lang="en-GB" sz="2000" dirty="0">
                <a:solidFill>
                  <a:srgbClr val="002060"/>
                </a:solidFill>
                <a:latin typeface="+mn-lt"/>
              </a:rPr>
              <a:t>is a semi-hazy to translucent, off white to pale yellow liquid.</a:t>
            </a:r>
          </a:p>
          <a:p>
            <a:endParaRPr lang="en-GB" dirty="0"/>
          </a:p>
        </p:txBody>
      </p:sp>
      <p:sp>
        <p:nvSpPr>
          <p:cNvPr id="9" name="Content Placeholder 3"/>
          <p:cNvSpPr txBox="1">
            <a:spLocks/>
          </p:cNvSpPr>
          <p:nvPr/>
        </p:nvSpPr>
        <p:spPr>
          <a:xfrm>
            <a:off x="6868875" y="1051560"/>
            <a:ext cx="4484925" cy="19659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solidFill>
                  <a:srgbClr val="002060"/>
                </a:solidFill>
              </a:rPr>
              <a:t>Zostavax</a:t>
            </a:r>
            <a:r>
              <a:rPr lang="en-GB" baseline="30000" dirty="0">
                <a:solidFill>
                  <a:srgbClr val="002060"/>
                </a:solidFill>
              </a:rPr>
              <a:t>®</a:t>
            </a:r>
            <a:r>
              <a:rPr lang="en-GB" sz="2000" dirty="0">
                <a:solidFill>
                  <a:srgbClr val="002060"/>
                </a:solidFill>
              </a:rPr>
              <a:t> pack contains:</a:t>
            </a:r>
          </a:p>
          <a:p>
            <a:r>
              <a:rPr lang="en-GB" sz="2000" dirty="0">
                <a:solidFill>
                  <a:srgbClr val="002060"/>
                </a:solidFill>
              </a:rPr>
              <a:t>x1 Zostavax</a:t>
            </a:r>
            <a:r>
              <a:rPr lang="en-GB" baseline="30000" dirty="0">
                <a:solidFill>
                  <a:srgbClr val="002060"/>
                </a:solidFill>
              </a:rPr>
              <a:t>®</a:t>
            </a:r>
            <a:r>
              <a:rPr lang="en-GB" sz="2000" dirty="0">
                <a:solidFill>
                  <a:srgbClr val="002060"/>
                </a:solidFill>
              </a:rPr>
              <a:t> vial.</a:t>
            </a:r>
          </a:p>
          <a:p>
            <a:r>
              <a:rPr lang="en-GB" sz="2000" dirty="0">
                <a:solidFill>
                  <a:srgbClr val="002060"/>
                </a:solidFill>
              </a:rPr>
              <a:t>x1 pre-filled syringe. </a:t>
            </a:r>
          </a:p>
          <a:p>
            <a:r>
              <a:rPr lang="en-GB" sz="2000" dirty="0">
                <a:solidFill>
                  <a:srgbClr val="002060"/>
                </a:solidFill>
              </a:rPr>
              <a:t>x2 separate needles.</a:t>
            </a:r>
          </a:p>
          <a:p>
            <a:endParaRPr lang="en-GB" sz="2000" dirty="0"/>
          </a:p>
        </p:txBody>
      </p:sp>
      <p:pic>
        <p:nvPicPr>
          <p:cNvPr id="10" name="Content Placeholder 7" descr="Graphical user interface, text, website&#10;&#10;Description automatically generated">
            <a:extLst>
              <a:ext uri="{FF2B5EF4-FFF2-40B4-BE49-F238E27FC236}">
                <a16:creationId xmlns:a16="http://schemas.microsoft.com/office/drawing/2014/main" id="{05979824-AEDC-44FB-A684-FD83C9049C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096000" y="3429000"/>
            <a:ext cx="5122854" cy="2013211"/>
          </a:xfrm>
          <a:prstGeom prst="rect">
            <a:avLst/>
          </a:prstGeom>
          <a:noFill/>
          <a:ln w="9525">
            <a:noFill/>
            <a:miter lim="800000"/>
            <a:headEnd/>
            <a:tailEnd/>
          </a:ln>
        </p:spPr>
      </p:pic>
    </p:spTree>
    <p:extLst>
      <p:ext uri="{BB962C8B-B14F-4D97-AF65-F5344CB8AC3E}">
        <p14:creationId xmlns:p14="http://schemas.microsoft.com/office/powerpoint/2010/main" val="40935913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43</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41524"/>
          </a:xfrm>
        </p:spPr>
        <p:txBody>
          <a:bodyPr>
            <a:noAutofit/>
          </a:bodyPr>
          <a:lstStyle/>
          <a:p>
            <a:pPr algn="ctr"/>
            <a:r>
              <a:rPr lang="en-GB" sz="4000" b="1" dirty="0">
                <a:solidFill>
                  <a:srgbClr val="002060"/>
                </a:solidFill>
              </a:rPr>
              <a:t>Zostavax</a:t>
            </a:r>
            <a:r>
              <a:rPr lang="en-GB" sz="4000" b="1" baseline="30000" dirty="0">
                <a:solidFill>
                  <a:srgbClr val="002060"/>
                </a:solidFill>
              </a:rPr>
              <a:t>® </a:t>
            </a:r>
            <a:r>
              <a:rPr lang="en-GB" sz="4000" b="1" dirty="0">
                <a:solidFill>
                  <a:srgbClr val="002060"/>
                </a:solidFill>
              </a:rPr>
              <a:t>reconstitution instructions</a:t>
            </a: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97155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8"/>
          <p:cNvSpPr txBox="1">
            <a:spLocks noGrp="1"/>
          </p:cNvSpPr>
          <p:nvPr>
            <p:ph idx="1"/>
          </p:nvPr>
        </p:nvSpPr>
        <p:spPr>
          <a:xfrm>
            <a:off x="742950" y="1062990"/>
            <a:ext cx="10984230" cy="5235279"/>
          </a:xfrm>
          <a:prstGeom prst="rect">
            <a:avLst/>
          </a:prstGeom>
          <a:noFill/>
        </p:spPr>
        <p:txBody>
          <a:bodyPr wrap="square" rtlCol="0">
            <a:spAutoFit/>
          </a:bodyPr>
          <a:lstStyle/>
          <a:p>
            <a:r>
              <a:rPr lang="en-GB" sz="1800" dirty="0">
                <a:solidFill>
                  <a:srgbClr val="002060"/>
                </a:solidFill>
              </a:rPr>
              <a:t>Separate needles should be used for the reconstitution and administration of the vaccine. </a:t>
            </a:r>
          </a:p>
          <a:p>
            <a:r>
              <a:rPr lang="en-GB" sz="1800" dirty="0">
                <a:solidFill>
                  <a:srgbClr val="002060"/>
                </a:solidFill>
              </a:rPr>
              <a:t>To reconstitute the vaccine, inject the entire content of the solvent syringe into the vial containing the powder.</a:t>
            </a:r>
          </a:p>
          <a:p>
            <a:r>
              <a:rPr lang="en-GB" sz="1800" dirty="0">
                <a:solidFill>
                  <a:srgbClr val="002060"/>
                </a:solidFill>
              </a:rPr>
              <a:t>Gently agitate to dissolve completely. </a:t>
            </a:r>
          </a:p>
          <a:p>
            <a:r>
              <a:rPr lang="en-GB" sz="1800" dirty="0">
                <a:solidFill>
                  <a:srgbClr val="002060"/>
                </a:solidFill>
              </a:rPr>
              <a:t>The reconstituted vaccine should be inspected visually for any foreign particulate matter and/or abnormal physical appearance prior to administration. In the event of either being observed, discard the vaccine.</a:t>
            </a:r>
          </a:p>
          <a:p>
            <a:r>
              <a:rPr lang="en-GB" sz="1800" dirty="0">
                <a:solidFill>
                  <a:srgbClr val="002060"/>
                </a:solidFill>
              </a:rPr>
              <a:t>Withdraw the entire content of the reconstituted vaccine into the syringe for injection. </a:t>
            </a:r>
          </a:p>
          <a:p>
            <a:r>
              <a:rPr lang="en-GB" sz="1800" dirty="0">
                <a:solidFill>
                  <a:srgbClr val="002060"/>
                </a:solidFill>
              </a:rPr>
              <a:t>Change the needle and push the new needle onto the extremity of the syringe and rotate a quarter of a turn (90⁰) to secure the connection.</a:t>
            </a:r>
          </a:p>
          <a:p>
            <a:r>
              <a:rPr lang="en-GB" sz="1800" dirty="0">
                <a:solidFill>
                  <a:srgbClr val="002060"/>
                </a:solidFill>
              </a:rPr>
              <a:t>Vaccine should be administered immediately after reconstitution.</a:t>
            </a:r>
          </a:p>
          <a:p>
            <a:r>
              <a:rPr lang="en-GB" sz="1800" dirty="0">
                <a:solidFill>
                  <a:srgbClr val="002060"/>
                </a:solidFill>
              </a:rPr>
              <a:t>Reconstituted vaccine should not be used if you notice any particulate matter or if the appearance of the solvent or of the reconstituted vaccine differs from that described in the </a:t>
            </a:r>
            <a:r>
              <a:rPr lang="en-GB" sz="1800" dirty="0">
                <a:solidFill>
                  <a:srgbClr val="002060"/>
                </a:solidFill>
                <a:hlinkClick r:id="rId3"/>
              </a:rPr>
              <a:t>SmPC</a:t>
            </a:r>
            <a:r>
              <a:rPr lang="en-GB" sz="1800" dirty="0">
                <a:solidFill>
                  <a:srgbClr val="002060"/>
                </a:solidFill>
              </a:rPr>
              <a:t> (a semi-hazy to translucent, off white to pale yellow liquid).</a:t>
            </a:r>
          </a:p>
          <a:p>
            <a:pPr marL="0" indent="0">
              <a:buNone/>
            </a:pPr>
            <a:r>
              <a:rPr lang="en-GB" sz="1800" dirty="0">
                <a:solidFill>
                  <a:srgbClr val="002060"/>
                </a:solidFill>
              </a:rPr>
              <a:t>For reconstitution information/instructions refer to manufacturers </a:t>
            </a:r>
            <a:r>
              <a:rPr lang="en-GB" sz="1800" dirty="0">
                <a:solidFill>
                  <a:srgbClr val="002060"/>
                </a:solidFill>
                <a:hlinkClick r:id="rId4"/>
              </a:rPr>
              <a:t>SmPC</a:t>
            </a:r>
            <a:endParaRPr lang="en-GB" sz="1800" dirty="0">
              <a:solidFill>
                <a:srgbClr val="002060"/>
              </a:solidFill>
            </a:endParaRPr>
          </a:p>
          <a:p>
            <a:pPr marL="0" indent="0">
              <a:buNone/>
              <a:defRPr/>
            </a:pPr>
            <a:endParaRPr lang="en-GB" sz="1800" b="1" kern="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6948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44</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41524"/>
          </a:xfrm>
        </p:spPr>
        <p:txBody>
          <a:bodyPr>
            <a:noAutofit/>
          </a:bodyPr>
          <a:lstStyle/>
          <a:p>
            <a:pPr algn="ctr"/>
            <a:r>
              <a:rPr lang="en-GB" sz="4000" b="1" dirty="0">
                <a:solidFill>
                  <a:srgbClr val="002060"/>
                </a:solidFill>
              </a:rPr>
              <a:t>Administration of Zostavax</a:t>
            </a:r>
            <a:r>
              <a:rPr lang="en-GB" sz="4000" b="1" baseline="30000" dirty="0">
                <a:solidFill>
                  <a:srgbClr val="002060"/>
                </a:solidFill>
              </a:rPr>
              <a:t>®</a:t>
            </a:r>
            <a:r>
              <a:rPr lang="en-GB" sz="4000" b="1" dirty="0">
                <a:solidFill>
                  <a:srgbClr val="002060"/>
                </a:solidFill>
              </a:rPr>
              <a:t> </a:t>
            </a:r>
          </a:p>
        </p:txBody>
      </p:sp>
      <p:sp>
        <p:nvSpPr>
          <p:cNvPr id="7" name="Content Placeholder 2"/>
          <p:cNvSpPr txBox="1">
            <a:spLocks/>
          </p:cNvSpPr>
          <p:nvPr/>
        </p:nvSpPr>
        <p:spPr>
          <a:xfrm>
            <a:off x="448287" y="97155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8"/>
          <p:cNvSpPr txBox="1">
            <a:spLocks noGrp="1"/>
          </p:cNvSpPr>
          <p:nvPr>
            <p:ph idx="1"/>
          </p:nvPr>
        </p:nvSpPr>
        <p:spPr>
          <a:xfrm>
            <a:off x="609600" y="1062990"/>
            <a:ext cx="11117580" cy="4424801"/>
          </a:xfrm>
          <a:prstGeom prst="rect">
            <a:avLst/>
          </a:prstGeom>
          <a:noFill/>
        </p:spPr>
        <p:txBody>
          <a:bodyPr wrap="square" rtlCol="0">
            <a:spAutoFit/>
          </a:bodyPr>
          <a:lstStyle/>
          <a:p>
            <a:pPr>
              <a:lnSpc>
                <a:spcPct val="110000"/>
              </a:lnSpc>
            </a:pPr>
            <a:r>
              <a:rPr lang="en-GB" sz="1800" dirty="0">
                <a:solidFill>
                  <a:srgbClr val="002060"/>
                </a:solidFill>
              </a:rPr>
              <a:t>A single dose of 0.65ml should be given by intramuscular injection, preferably in the deltoid region of the upper arm.</a:t>
            </a:r>
          </a:p>
          <a:p>
            <a:pPr>
              <a:lnSpc>
                <a:spcPct val="110000"/>
              </a:lnSpc>
            </a:pPr>
            <a:r>
              <a:rPr lang="en-GB" sz="1800" dirty="0">
                <a:solidFill>
                  <a:srgbClr val="002060"/>
                </a:solidFill>
              </a:rPr>
              <a:t>Intramuscular injection is the preferred route of administration as injection-site reactions were significantly less frequent in those who received the vaccine via this route.</a:t>
            </a:r>
          </a:p>
          <a:p>
            <a:pPr lvl="0">
              <a:lnSpc>
                <a:spcPct val="110000"/>
              </a:lnSpc>
            </a:pPr>
            <a:r>
              <a:rPr lang="en-GB" sz="1800" dirty="0">
                <a:solidFill>
                  <a:srgbClr val="002060"/>
                </a:solidFill>
              </a:rPr>
              <a:t>For individuals with a bleeding disorder* see next slide and see advice in PGD.</a:t>
            </a:r>
          </a:p>
          <a:p>
            <a:pPr lvl="0">
              <a:lnSpc>
                <a:spcPct val="110000"/>
              </a:lnSpc>
            </a:pPr>
            <a:r>
              <a:rPr lang="en-GB" sz="1800" dirty="0">
                <a:solidFill>
                  <a:srgbClr val="002060"/>
                </a:solidFill>
              </a:rPr>
              <a:t>If more than one vaccine is given at the same appointment – give at separate sites, preferably in different limbs. If given in the same limb, they should be given at least 2.5cm apart.</a:t>
            </a:r>
          </a:p>
          <a:p>
            <a:pPr>
              <a:lnSpc>
                <a:spcPct val="110000"/>
              </a:lnSpc>
            </a:pPr>
            <a:r>
              <a:rPr lang="en-GB" sz="1800" dirty="0">
                <a:solidFill>
                  <a:srgbClr val="002060"/>
                </a:solidFill>
              </a:rPr>
              <a:t>Record the site each vaccine has been given in the individual’s records.</a:t>
            </a:r>
          </a:p>
          <a:p>
            <a:pPr marL="0" indent="0"/>
            <a:endParaRPr lang="en-GB" sz="1800" dirty="0"/>
          </a:p>
          <a:p>
            <a:pPr marL="0" lvl="0" indent="0">
              <a:buNone/>
            </a:pPr>
            <a:r>
              <a:rPr lang="en-GB" sz="1800" dirty="0"/>
              <a:t>NB. </a:t>
            </a:r>
            <a:r>
              <a:rPr lang="en-GB" sz="1800" dirty="0">
                <a:solidFill>
                  <a:srgbClr val="002060"/>
                </a:solidFill>
              </a:rPr>
              <a:t>Please refer to </a:t>
            </a:r>
            <a:r>
              <a:rPr lang="en-GB" sz="1800" dirty="0">
                <a:hlinkClick r:id="rId3"/>
              </a:rPr>
              <a:t>Green Book: Shingles Chapter 28a</a:t>
            </a:r>
            <a:r>
              <a:rPr lang="en-GB" sz="1800" dirty="0"/>
              <a:t> </a:t>
            </a:r>
            <a:r>
              <a:rPr lang="en-GB" sz="1800" dirty="0">
                <a:solidFill>
                  <a:srgbClr val="002060"/>
                </a:solidFill>
              </a:rPr>
              <a:t>and</a:t>
            </a:r>
            <a:r>
              <a:rPr lang="en-GB" sz="1800" dirty="0"/>
              <a:t> </a:t>
            </a:r>
            <a:r>
              <a:rPr lang="en-GB" sz="1800" dirty="0">
                <a:hlinkClick r:id="rId4"/>
              </a:rPr>
              <a:t>Chapter 11 </a:t>
            </a:r>
            <a:r>
              <a:rPr lang="en-GB" sz="1800" dirty="0">
                <a:solidFill>
                  <a:srgbClr val="002060"/>
                </a:solidFill>
              </a:rPr>
              <a:t>for further information on co-administration.</a:t>
            </a:r>
          </a:p>
          <a:p>
            <a:pPr marL="0" indent="0">
              <a:buNone/>
              <a:defRPr/>
            </a:pPr>
            <a:endParaRPr lang="en-GB" sz="1800" b="1" kern="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93391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EEBA9-4704-1932-640E-16606EC2A066}"/>
              </a:ext>
            </a:extLst>
          </p:cNvPr>
          <p:cNvSpPr>
            <a:spLocks noGrp="1"/>
          </p:cNvSpPr>
          <p:nvPr>
            <p:ph type="title"/>
          </p:nvPr>
        </p:nvSpPr>
        <p:spPr>
          <a:xfrm>
            <a:off x="838200" y="250476"/>
            <a:ext cx="10515600" cy="1240446"/>
          </a:xfrm>
        </p:spPr>
        <p:txBody>
          <a:bodyPr/>
          <a:lstStyle/>
          <a:p>
            <a:pPr algn="ctr"/>
            <a:r>
              <a:rPr lang="en-GB" sz="4000" b="1" dirty="0"/>
              <a:t>Individuals with bleeding disorders: Zostavax</a:t>
            </a:r>
            <a:r>
              <a:rPr lang="en-GB" sz="4000" b="1" baseline="30000" dirty="0">
                <a:solidFill>
                  <a:srgbClr val="002060"/>
                </a:solidFill>
              </a:rPr>
              <a:t>®</a:t>
            </a:r>
            <a:r>
              <a:rPr lang="en-GB" sz="4000" b="1" dirty="0"/>
              <a:t>  </a:t>
            </a:r>
          </a:p>
        </p:txBody>
      </p:sp>
      <p:sp>
        <p:nvSpPr>
          <p:cNvPr id="3" name="Content Placeholder 2">
            <a:extLst>
              <a:ext uri="{FF2B5EF4-FFF2-40B4-BE49-F238E27FC236}">
                <a16:creationId xmlns:a16="http://schemas.microsoft.com/office/drawing/2014/main" id="{22BE912C-7688-CA79-D8FD-EF0E2139C857}"/>
              </a:ext>
            </a:extLst>
          </p:cNvPr>
          <p:cNvSpPr>
            <a:spLocks noGrp="1"/>
          </p:cNvSpPr>
          <p:nvPr>
            <p:ph idx="1"/>
          </p:nvPr>
        </p:nvSpPr>
        <p:spPr>
          <a:xfrm>
            <a:off x="346553" y="2404998"/>
            <a:ext cx="11498893" cy="2782418"/>
          </a:xfrm>
        </p:spPr>
        <p:txBody>
          <a:bodyPr/>
          <a:lstStyle/>
          <a:p>
            <a:pPr hangingPunct="0">
              <a:spcBef>
                <a:spcPts val="600"/>
              </a:spcBef>
              <a:spcAft>
                <a:spcPts val="600"/>
              </a:spcAft>
            </a:pPr>
            <a:r>
              <a:rPr lang="en-GB" sz="2000" dirty="0">
                <a:effectLst/>
                <a:ea typeface="Times New Roman" panose="02020603050405020304" pitchFamily="18" charset="0"/>
                <a:cs typeface="Arial" panose="020B0604020202020204" pitchFamily="34" charset="0"/>
              </a:rPr>
              <a:t>For individuals with a bleeding disorder, Zostavax</a:t>
            </a:r>
            <a:r>
              <a:rPr lang="en-GB" sz="2000" baseline="30000" dirty="0">
                <a:effectLst/>
                <a:ea typeface="Times New Roman" panose="02020603050405020304" pitchFamily="18" charset="0"/>
                <a:cs typeface="Arial" panose="020B0604020202020204" pitchFamily="34" charset="0"/>
              </a:rPr>
              <a:t>®</a:t>
            </a:r>
            <a:r>
              <a:rPr lang="en-GB" sz="2000" dirty="0">
                <a:effectLst/>
                <a:ea typeface="Times New Roman" panose="02020603050405020304" pitchFamily="18" charset="0"/>
                <a:cs typeface="Arial" panose="020B0604020202020204" pitchFamily="34" charset="0"/>
              </a:rPr>
              <a:t> should be given by deep subcutaneous injection to reduce the risk of bleeding.</a:t>
            </a:r>
            <a:endParaRPr lang="en-GB" sz="2000" dirty="0">
              <a:effectLst/>
              <a:ea typeface="Times New Roman" panose="02020603050405020304" pitchFamily="18" charset="0"/>
              <a:cs typeface="Times New Roman" panose="02020603050405020304" pitchFamily="18" charset="0"/>
            </a:endParaRPr>
          </a:p>
          <a:p>
            <a:pPr hangingPunct="0">
              <a:spcBef>
                <a:spcPts val="600"/>
              </a:spcBef>
              <a:spcAft>
                <a:spcPts val="600"/>
              </a:spcAft>
            </a:pPr>
            <a:r>
              <a:rPr lang="en-GB" sz="2000" dirty="0">
                <a:effectLst/>
                <a:ea typeface="Times New Roman" panose="02020603050405020304" pitchFamily="18" charset="0"/>
                <a:cs typeface="Arial" panose="020B0604020202020204" pitchFamily="34" charset="0"/>
              </a:rPr>
              <a:t>Zostavax</a:t>
            </a:r>
            <a:r>
              <a:rPr lang="en-GB" sz="2000" baseline="30000" dirty="0">
                <a:effectLst/>
                <a:ea typeface="Times New Roman" panose="02020603050405020304" pitchFamily="18" charset="0"/>
                <a:cs typeface="Arial" panose="020B0604020202020204" pitchFamily="34" charset="0"/>
              </a:rPr>
              <a:t>®</a:t>
            </a:r>
            <a:r>
              <a:rPr lang="en-GB" sz="2000" dirty="0">
                <a:effectLst/>
                <a:ea typeface="Times New Roman" panose="02020603050405020304" pitchFamily="18" charset="0"/>
                <a:cs typeface="Arial" panose="020B0604020202020204" pitchFamily="34" charset="0"/>
              </a:rPr>
              <a:t> should NOT be injected intravascularly.</a:t>
            </a:r>
          </a:p>
          <a:p>
            <a:pPr hangingPunct="0">
              <a:spcBef>
                <a:spcPts val="600"/>
              </a:spcBef>
              <a:spcAft>
                <a:spcPts val="600"/>
              </a:spcAft>
            </a:pPr>
            <a:endParaRPr lang="en-GB" sz="2000" dirty="0">
              <a:ea typeface="Times New Roman" panose="02020603050405020304" pitchFamily="18" charset="0"/>
              <a:cs typeface="Arial" panose="020B0604020202020204" pitchFamily="34" charset="0"/>
            </a:endParaRPr>
          </a:p>
          <a:p>
            <a:pPr marL="0" indent="0" hangingPunct="0">
              <a:spcBef>
                <a:spcPts val="600"/>
              </a:spcBef>
              <a:spcAft>
                <a:spcPts val="600"/>
              </a:spcAft>
              <a:buNone/>
            </a:pPr>
            <a:r>
              <a:rPr lang="en-GB" sz="2000" dirty="0">
                <a:ea typeface="Times New Roman" panose="02020603050405020304" pitchFamily="18" charset="0"/>
                <a:cs typeface="Arial" panose="020B0604020202020204" pitchFamily="34" charset="0"/>
              </a:rPr>
              <a:t>NB. Deep subcutaneous administration is off-label and outside the produce licence but in accordance with national guidance (</a:t>
            </a:r>
            <a:r>
              <a:rPr lang="en-GB" sz="2000" dirty="0">
                <a:ea typeface="Times New Roman" panose="02020603050405020304" pitchFamily="18" charset="0"/>
                <a:cs typeface="Arial" panose="020B0604020202020204" pitchFamily="34" charset="0"/>
                <a:hlinkClick r:id="rId3"/>
              </a:rPr>
              <a:t>Green Book Chapter 28a Shingles</a:t>
            </a:r>
            <a:r>
              <a:rPr lang="en-GB" sz="2000" dirty="0">
                <a:ea typeface="Times New Roman" panose="02020603050405020304" pitchFamily="18" charset="0"/>
                <a:cs typeface="Arial" panose="020B0604020202020204" pitchFamily="34" charset="0"/>
              </a:rPr>
              <a:t>).</a:t>
            </a:r>
            <a:endParaRPr lang="en-GB" sz="2000" dirty="0"/>
          </a:p>
          <a:p>
            <a:pPr marL="0" indent="0" algn="r">
              <a:buNone/>
            </a:pPr>
            <a:r>
              <a:rPr lang="en-GB" sz="2000" dirty="0"/>
              <a:t>Reference: </a:t>
            </a:r>
            <a:r>
              <a:rPr lang="en-GB" sz="2000" dirty="0">
                <a:hlinkClick r:id="rId3"/>
              </a:rPr>
              <a:t>Green Book Chapter 28a: Shingles</a:t>
            </a:r>
            <a:r>
              <a:rPr lang="en-GB" sz="2000" dirty="0"/>
              <a:t> and UKHSA PGD </a:t>
            </a:r>
            <a:r>
              <a:rPr lang="en-GB" sz="2000" dirty="0">
                <a:hlinkClick r:id="rId4"/>
              </a:rPr>
              <a:t>Zostavax</a:t>
            </a:r>
            <a:r>
              <a:rPr lang="en-GB" sz="2000" dirty="0"/>
              <a:t> Template (2023) </a:t>
            </a:r>
          </a:p>
        </p:txBody>
      </p:sp>
      <p:sp>
        <p:nvSpPr>
          <p:cNvPr id="4" name="Footer Placeholder 3">
            <a:extLst>
              <a:ext uri="{FF2B5EF4-FFF2-40B4-BE49-F238E27FC236}">
                <a16:creationId xmlns:a16="http://schemas.microsoft.com/office/drawing/2014/main" id="{909E947F-4DF6-5B9C-25B5-694B761653B0}"/>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E73F1CA1-B34B-B4F5-BF54-924E33B025B1}"/>
              </a:ext>
            </a:extLst>
          </p:cNvPr>
          <p:cNvSpPr>
            <a:spLocks noGrp="1"/>
          </p:cNvSpPr>
          <p:nvPr>
            <p:ph type="sldNum" sz="quarter" idx="12"/>
          </p:nvPr>
        </p:nvSpPr>
        <p:spPr/>
        <p:txBody>
          <a:bodyPr/>
          <a:lstStyle/>
          <a:p>
            <a:fld id="{561D0CCE-8DCC-44DC-A653-AE62B1D84A52}" type="slidenum">
              <a:rPr lang="en-GB" smtClean="0"/>
              <a:pPr/>
              <a:t>45</a:t>
            </a:fld>
            <a:endParaRPr lang="en-GB" dirty="0"/>
          </a:p>
        </p:txBody>
      </p:sp>
    </p:spTree>
    <p:extLst>
      <p:ext uri="{BB962C8B-B14F-4D97-AF65-F5344CB8AC3E}">
        <p14:creationId xmlns:p14="http://schemas.microsoft.com/office/powerpoint/2010/main" val="35641062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46</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915844"/>
          </a:xfrm>
        </p:spPr>
        <p:txBody>
          <a:bodyPr>
            <a:noAutofit/>
          </a:bodyPr>
          <a:lstStyle/>
          <a:p>
            <a:pPr algn="ctr"/>
            <a:r>
              <a:rPr lang="en-GB" sz="4000" b="1" dirty="0">
                <a:solidFill>
                  <a:srgbClr val="002060"/>
                </a:solidFill>
              </a:rPr>
              <a:t>Zostavax</a:t>
            </a:r>
            <a:r>
              <a:rPr lang="en-GB" sz="4000" baseline="30000" dirty="0"/>
              <a:t>®</a:t>
            </a:r>
            <a:r>
              <a:rPr lang="en-GB" sz="4000" b="1" dirty="0">
                <a:solidFill>
                  <a:srgbClr val="002060"/>
                </a:solidFill>
              </a:rPr>
              <a:t> co-administration </a:t>
            </a:r>
          </a:p>
        </p:txBody>
      </p:sp>
      <p:sp>
        <p:nvSpPr>
          <p:cNvPr id="7" name="Content Placeholder 2"/>
          <p:cNvSpPr txBox="1">
            <a:spLocks/>
          </p:cNvSpPr>
          <p:nvPr/>
        </p:nvSpPr>
        <p:spPr>
          <a:xfrm>
            <a:off x="448287" y="97155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8"/>
          <p:cNvSpPr txBox="1">
            <a:spLocks noGrp="1"/>
          </p:cNvSpPr>
          <p:nvPr>
            <p:ph idx="1"/>
          </p:nvPr>
        </p:nvSpPr>
        <p:spPr>
          <a:xfrm>
            <a:off x="685127" y="1466751"/>
            <a:ext cx="11058586" cy="4278415"/>
          </a:xfrm>
          <a:prstGeom prst="rect">
            <a:avLst/>
          </a:prstGeom>
          <a:noFill/>
        </p:spPr>
        <p:txBody>
          <a:bodyPr wrap="square" rtlCol="0">
            <a:spAutoFit/>
          </a:bodyPr>
          <a:lstStyle/>
          <a:p>
            <a:pPr>
              <a:lnSpc>
                <a:spcPct val="120000"/>
              </a:lnSpc>
            </a:pPr>
            <a:r>
              <a:rPr lang="en-GB" sz="1650" dirty="0">
                <a:solidFill>
                  <a:srgbClr val="002060"/>
                </a:solidFill>
              </a:rPr>
              <a:t>Zostavax</a:t>
            </a:r>
            <a:r>
              <a:rPr lang="en-GB" sz="1650" baseline="30000" dirty="0">
                <a:solidFill>
                  <a:srgbClr val="002060"/>
                </a:solidFill>
              </a:rPr>
              <a:t>®</a:t>
            </a:r>
            <a:r>
              <a:rPr lang="en-GB" sz="1650" dirty="0">
                <a:solidFill>
                  <a:srgbClr val="002060"/>
                </a:solidFill>
              </a:rPr>
              <a:t> can be administered at the same time as inactivated vaccines such as influenza and 23-valent pneumococcal polysaccharide vaccine (PPV)</a:t>
            </a:r>
          </a:p>
          <a:p>
            <a:pPr>
              <a:lnSpc>
                <a:spcPct val="120000"/>
              </a:lnSpc>
            </a:pPr>
            <a:r>
              <a:rPr lang="en-GB" sz="1650" dirty="0">
                <a:solidFill>
                  <a:srgbClr val="002060"/>
                </a:solidFill>
              </a:rPr>
              <a:t>Zostavax</a:t>
            </a:r>
            <a:r>
              <a:rPr lang="en-GB" sz="1650" baseline="30000" dirty="0">
                <a:solidFill>
                  <a:srgbClr val="002060"/>
                </a:solidFill>
              </a:rPr>
              <a:t>®</a:t>
            </a:r>
            <a:r>
              <a:rPr lang="en-GB" sz="1650" dirty="0">
                <a:solidFill>
                  <a:srgbClr val="002060"/>
                </a:solidFill>
              </a:rPr>
              <a:t> can be administered at the same time as, or before or after other live vaccines except MMR (</a:t>
            </a:r>
            <a:r>
              <a:rPr lang="en-GB" sz="1650" dirty="0">
                <a:solidFill>
                  <a:srgbClr val="002060"/>
                </a:solidFill>
                <a:hlinkClick r:id="rId3"/>
              </a:rPr>
              <a:t>Green Book Chapter 11 Table 11.3</a:t>
            </a:r>
            <a:r>
              <a:rPr lang="en-GB" sz="1650" dirty="0">
                <a:solidFill>
                  <a:srgbClr val="002060"/>
                </a:solidFill>
              </a:rPr>
              <a:t>)</a:t>
            </a:r>
          </a:p>
          <a:p>
            <a:pPr lvl="1">
              <a:lnSpc>
                <a:spcPct val="120000"/>
              </a:lnSpc>
              <a:buFont typeface="Courier New" panose="02070309020205020404" pitchFamily="49" charset="0"/>
              <a:buChar char="o"/>
            </a:pPr>
            <a:r>
              <a:rPr lang="en-GB" sz="1600" dirty="0">
                <a:solidFill>
                  <a:srgbClr val="002060"/>
                </a:solidFill>
              </a:rPr>
              <a:t>Where MMR and Zostavax</a:t>
            </a:r>
            <a:r>
              <a:rPr lang="en-GB" sz="1600" baseline="30000" dirty="0">
                <a:solidFill>
                  <a:srgbClr val="002060"/>
                </a:solidFill>
              </a:rPr>
              <a:t>®</a:t>
            </a:r>
            <a:r>
              <a:rPr lang="en-GB" sz="1600" dirty="0">
                <a:solidFill>
                  <a:srgbClr val="002060"/>
                </a:solidFill>
              </a:rPr>
              <a:t> are not administered at the same time, a 4 week minimum interval should be observed between vaccines</a:t>
            </a:r>
          </a:p>
          <a:p>
            <a:pPr>
              <a:lnSpc>
                <a:spcPct val="107000"/>
              </a:lnSpc>
              <a:spcAft>
                <a:spcPts val="800"/>
              </a:spcAft>
            </a:pPr>
            <a:r>
              <a:rPr lang="en-GB" sz="1650" dirty="0">
                <a:effectLst/>
                <a:ea typeface="Calibri" panose="020F0502020204030204" pitchFamily="34" charset="0"/>
                <a:cs typeface="Times New Roman" panose="02020603050405020304" pitchFamily="18" charset="0"/>
              </a:rPr>
              <a:t>Zostavax</a:t>
            </a:r>
            <a:r>
              <a:rPr lang="en-GB" sz="1800" baseline="30000" dirty="0"/>
              <a:t>®</a:t>
            </a:r>
            <a:r>
              <a:rPr lang="en-GB" sz="1650" dirty="0">
                <a:effectLst/>
                <a:ea typeface="Calibri" panose="020F0502020204030204" pitchFamily="34" charset="0"/>
                <a:cs typeface="Times New Roman" panose="02020603050405020304" pitchFamily="18" charset="0"/>
              </a:rPr>
              <a:t> can be administered at the same time as all COVID-19 vaccines </a:t>
            </a:r>
          </a:p>
          <a:p>
            <a:pPr>
              <a:lnSpc>
                <a:spcPct val="100000"/>
              </a:lnSpc>
            </a:pPr>
            <a:r>
              <a:rPr lang="en-GB" sz="1650" dirty="0">
                <a:solidFill>
                  <a:srgbClr val="002060"/>
                </a:solidFill>
              </a:rPr>
              <a:t>Zostavax</a:t>
            </a:r>
            <a:r>
              <a:rPr lang="en-GB" sz="1650" baseline="30000" dirty="0">
                <a:solidFill>
                  <a:srgbClr val="002060"/>
                </a:solidFill>
              </a:rPr>
              <a:t>®</a:t>
            </a:r>
            <a:r>
              <a:rPr lang="en-GB" sz="1650" dirty="0">
                <a:solidFill>
                  <a:srgbClr val="002060"/>
                </a:solidFill>
              </a:rPr>
              <a:t> should not be administered to patients currently receiving oral or intravenous antivirals such as acyclovir or who are within 48 hours after cessation of treatment as the therapy may reduce the response to the vaccine*(</a:t>
            </a:r>
            <a:r>
              <a:rPr lang="en-GB" sz="1650" dirty="0">
                <a:solidFill>
                  <a:srgbClr val="002060"/>
                </a:solidFill>
                <a:hlinkClick r:id="rId4"/>
              </a:rPr>
              <a:t>Shingles Green Book Chapter 28a</a:t>
            </a:r>
            <a:r>
              <a:rPr lang="en-GB" sz="1650" dirty="0">
                <a:solidFill>
                  <a:srgbClr val="002060"/>
                </a:solidFill>
              </a:rPr>
              <a:t>).</a:t>
            </a:r>
          </a:p>
          <a:p>
            <a:pPr marL="0" indent="0">
              <a:lnSpc>
                <a:spcPct val="100000"/>
              </a:lnSpc>
              <a:buNone/>
            </a:pPr>
            <a:endParaRPr lang="en-GB" sz="1650" dirty="0">
              <a:solidFill>
                <a:srgbClr val="002060"/>
              </a:solidFill>
            </a:endParaRPr>
          </a:p>
          <a:p>
            <a:pPr marL="0" indent="0" algn="ctr">
              <a:lnSpc>
                <a:spcPct val="110000"/>
              </a:lnSpc>
              <a:buNone/>
            </a:pPr>
            <a:r>
              <a:rPr lang="en-GB" sz="1800" b="1" dirty="0">
                <a:effectLst/>
                <a:ea typeface="Calibri" panose="020F0502020204030204" pitchFamily="34" charset="0"/>
                <a:cs typeface="Times New Roman" panose="02020603050405020304" pitchFamily="18" charset="0"/>
              </a:rPr>
              <a:t>For information on co-administration please refer to all relevant chapters of </a:t>
            </a:r>
            <a:r>
              <a:rPr lang="en-GB" sz="1800" b="1" dirty="0">
                <a:hlinkClick r:id="rId5"/>
              </a:rPr>
              <a:t>Green Book</a:t>
            </a:r>
            <a:r>
              <a:rPr lang="en-GB" sz="1800" b="1" dirty="0"/>
              <a:t> </a:t>
            </a:r>
            <a:endParaRPr lang="en-GB" sz="1800" b="1" kern="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04672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47</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44394"/>
          </a:xfrm>
        </p:spPr>
        <p:txBody>
          <a:bodyPr>
            <a:noAutofit/>
          </a:bodyPr>
          <a:lstStyle/>
          <a:p>
            <a:pPr algn="ctr"/>
            <a:r>
              <a:rPr lang="en-GB" sz="4000" b="1" dirty="0">
                <a:solidFill>
                  <a:srgbClr val="002060"/>
                </a:solidFill>
              </a:rPr>
              <a:t>Zostavax</a:t>
            </a:r>
            <a:r>
              <a:rPr lang="en-GB" sz="4000" b="1" baseline="30000" dirty="0">
                <a:solidFill>
                  <a:srgbClr val="002060"/>
                </a:solidFill>
              </a:rPr>
              <a:t>®</a:t>
            </a:r>
            <a:r>
              <a:rPr lang="en-GB" sz="4000" b="1" dirty="0">
                <a:solidFill>
                  <a:srgbClr val="002060"/>
                </a:solidFill>
              </a:rPr>
              <a:t> – possible adverse reactions</a:t>
            </a:r>
            <a:br>
              <a:rPr lang="en-GB"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2"/>
          <p:cNvSpPr>
            <a:spLocks noGrp="1"/>
          </p:cNvSpPr>
          <p:nvPr>
            <p:ph idx="1"/>
          </p:nvPr>
        </p:nvSpPr>
        <p:spPr>
          <a:xfrm>
            <a:off x="609599" y="971550"/>
            <a:ext cx="11242675" cy="5086350"/>
          </a:xfrm>
        </p:spPr>
        <p:txBody>
          <a:bodyPr>
            <a:noAutofit/>
          </a:bodyPr>
          <a:lstStyle/>
          <a:p>
            <a:pPr marL="0" indent="0">
              <a:lnSpc>
                <a:spcPct val="100000"/>
              </a:lnSpc>
              <a:spcBef>
                <a:spcPts val="0"/>
              </a:spcBef>
              <a:buNone/>
            </a:pPr>
            <a:r>
              <a:rPr lang="en-GB" sz="1800" b="1" dirty="0">
                <a:solidFill>
                  <a:srgbClr val="002060"/>
                </a:solidFill>
              </a:rPr>
              <a:t>Most commonly reported </a:t>
            </a:r>
            <a:r>
              <a:rPr lang="en-GB" sz="1800" dirty="0">
                <a:solidFill>
                  <a:srgbClr val="002060"/>
                </a:solidFill>
              </a:rPr>
              <a:t>(1:10 of people vaccinated)</a:t>
            </a:r>
          </a:p>
          <a:p>
            <a:pPr marL="0" indent="0">
              <a:lnSpc>
                <a:spcPct val="100000"/>
              </a:lnSpc>
              <a:spcBef>
                <a:spcPts val="0"/>
              </a:spcBef>
              <a:buNone/>
            </a:pPr>
            <a:r>
              <a:rPr lang="en-GB" sz="1800" dirty="0">
                <a:solidFill>
                  <a:srgbClr val="002060"/>
                </a:solidFill>
              </a:rPr>
              <a:t>Pain, redness, tenderness, pruritus, swelling at the injection site.</a:t>
            </a:r>
          </a:p>
          <a:p>
            <a:pPr>
              <a:lnSpc>
                <a:spcPct val="100000"/>
              </a:lnSpc>
              <a:spcBef>
                <a:spcPts val="0"/>
              </a:spcBef>
            </a:pPr>
            <a:endParaRPr lang="en-GB" sz="1800" dirty="0">
              <a:solidFill>
                <a:srgbClr val="002060"/>
              </a:solidFill>
            </a:endParaRPr>
          </a:p>
          <a:p>
            <a:pPr marL="0" indent="0">
              <a:lnSpc>
                <a:spcPct val="100000"/>
              </a:lnSpc>
              <a:spcBef>
                <a:spcPts val="0"/>
              </a:spcBef>
              <a:buNone/>
            </a:pPr>
            <a:r>
              <a:rPr lang="en-GB" sz="1800" b="1" dirty="0">
                <a:solidFill>
                  <a:srgbClr val="002060"/>
                </a:solidFill>
              </a:rPr>
              <a:t>Less commonly reported </a:t>
            </a:r>
            <a:r>
              <a:rPr lang="en-GB" sz="1800" dirty="0">
                <a:solidFill>
                  <a:srgbClr val="002060"/>
                </a:solidFill>
              </a:rPr>
              <a:t>(≥ 1/100 to &lt; 1/10)</a:t>
            </a:r>
          </a:p>
          <a:p>
            <a:pPr marL="0" indent="0">
              <a:lnSpc>
                <a:spcPct val="100000"/>
              </a:lnSpc>
              <a:spcBef>
                <a:spcPts val="0"/>
              </a:spcBef>
              <a:buNone/>
            </a:pPr>
            <a:r>
              <a:rPr lang="en-GB" sz="1800" dirty="0">
                <a:solidFill>
                  <a:srgbClr val="002060"/>
                </a:solidFill>
              </a:rPr>
              <a:t>Headache, rash, arthralgia, myalgia, pain in extremity.</a:t>
            </a:r>
          </a:p>
          <a:p>
            <a:pPr marL="0" indent="0">
              <a:lnSpc>
                <a:spcPct val="100000"/>
              </a:lnSpc>
              <a:spcBef>
                <a:spcPts val="0"/>
              </a:spcBef>
              <a:buNone/>
            </a:pPr>
            <a:r>
              <a:rPr lang="en-GB" sz="1800" dirty="0">
                <a:solidFill>
                  <a:srgbClr val="002060"/>
                </a:solidFill>
              </a:rPr>
              <a:t>Injection site: induration, haematoma, warmth, rash, pyrexia (less reaction reported in those ≥ 60 years of age).</a:t>
            </a:r>
          </a:p>
          <a:p>
            <a:pPr>
              <a:lnSpc>
                <a:spcPct val="100000"/>
              </a:lnSpc>
              <a:spcBef>
                <a:spcPts val="0"/>
              </a:spcBef>
            </a:pPr>
            <a:endParaRPr lang="en-GB" sz="1800" dirty="0">
              <a:solidFill>
                <a:srgbClr val="002060"/>
              </a:solidFill>
            </a:endParaRPr>
          </a:p>
          <a:p>
            <a:pPr marL="0" indent="0">
              <a:lnSpc>
                <a:spcPct val="100000"/>
              </a:lnSpc>
              <a:spcBef>
                <a:spcPts val="0"/>
              </a:spcBef>
              <a:buNone/>
            </a:pPr>
            <a:r>
              <a:rPr lang="en-GB" sz="1800" b="1" dirty="0">
                <a:solidFill>
                  <a:srgbClr val="002060"/>
                </a:solidFill>
              </a:rPr>
              <a:t>Uncommon</a:t>
            </a:r>
            <a:r>
              <a:rPr lang="en-GB" sz="1800" dirty="0">
                <a:solidFill>
                  <a:srgbClr val="002060"/>
                </a:solidFill>
              </a:rPr>
              <a:t> (≥ 1/1,000 to &lt; 1/100)</a:t>
            </a:r>
          </a:p>
          <a:p>
            <a:pPr marL="0" indent="0">
              <a:lnSpc>
                <a:spcPct val="100000"/>
              </a:lnSpc>
              <a:spcBef>
                <a:spcPts val="0"/>
              </a:spcBef>
              <a:buNone/>
            </a:pPr>
            <a:r>
              <a:rPr lang="en-GB" sz="1800" dirty="0">
                <a:solidFill>
                  <a:srgbClr val="002060"/>
                </a:solidFill>
              </a:rPr>
              <a:t>Lymphadenopathy (cervical, axillary); nausea.</a:t>
            </a:r>
          </a:p>
          <a:p>
            <a:pPr>
              <a:lnSpc>
                <a:spcPct val="100000"/>
              </a:lnSpc>
              <a:spcBef>
                <a:spcPts val="0"/>
              </a:spcBef>
            </a:pPr>
            <a:endParaRPr lang="en-GB" sz="1800" dirty="0">
              <a:solidFill>
                <a:srgbClr val="002060"/>
              </a:solidFill>
            </a:endParaRPr>
          </a:p>
          <a:p>
            <a:pPr marL="0" indent="0">
              <a:lnSpc>
                <a:spcPct val="100000"/>
              </a:lnSpc>
              <a:spcBef>
                <a:spcPts val="0"/>
              </a:spcBef>
              <a:buNone/>
            </a:pPr>
            <a:r>
              <a:rPr lang="en-GB" sz="1800" b="1" dirty="0">
                <a:solidFill>
                  <a:srgbClr val="002060"/>
                </a:solidFill>
              </a:rPr>
              <a:t>Rare</a:t>
            </a:r>
            <a:r>
              <a:rPr lang="en-GB" sz="1800" dirty="0">
                <a:solidFill>
                  <a:srgbClr val="002060"/>
                </a:solidFill>
              </a:rPr>
              <a:t> (≥ 1/10,000 to &lt; 1/1,000)</a:t>
            </a:r>
          </a:p>
          <a:p>
            <a:pPr marL="0" indent="0">
              <a:lnSpc>
                <a:spcPct val="100000"/>
              </a:lnSpc>
              <a:spcBef>
                <a:spcPts val="0"/>
              </a:spcBef>
              <a:buNone/>
            </a:pPr>
            <a:r>
              <a:rPr lang="en-GB" sz="1800" dirty="0">
                <a:solidFill>
                  <a:srgbClr val="002060"/>
                </a:solidFill>
              </a:rPr>
              <a:t>Hypersensitivity reactions including anaphylactic reactions, injection site urticaria.</a:t>
            </a:r>
          </a:p>
          <a:p>
            <a:pPr marL="0" indent="0">
              <a:lnSpc>
                <a:spcPct val="100000"/>
              </a:lnSpc>
              <a:spcBef>
                <a:spcPts val="0"/>
              </a:spcBef>
              <a:buNone/>
            </a:pPr>
            <a:r>
              <a:rPr lang="en-GB" sz="1800" dirty="0">
                <a:solidFill>
                  <a:srgbClr val="002060"/>
                </a:solidFill>
              </a:rPr>
              <a:t> </a:t>
            </a:r>
          </a:p>
          <a:p>
            <a:pPr marL="0" indent="0">
              <a:lnSpc>
                <a:spcPct val="100000"/>
              </a:lnSpc>
              <a:spcBef>
                <a:spcPts val="0"/>
              </a:spcBef>
              <a:buNone/>
            </a:pPr>
            <a:r>
              <a:rPr lang="en-GB" sz="1800" b="1" dirty="0">
                <a:solidFill>
                  <a:srgbClr val="002060"/>
                </a:solidFill>
              </a:rPr>
              <a:t>Very rare </a:t>
            </a:r>
            <a:r>
              <a:rPr lang="en-GB" sz="1800" dirty="0">
                <a:solidFill>
                  <a:srgbClr val="002060"/>
                </a:solidFill>
              </a:rPr>
              <a:t>(&lt; 1/10,000)</a:t>
            </a:r>
          </a:p>
          <a:p>
            <a:pPr marL="0" indent="0">
              <a:lnSpc>
                <a:spcPct val="100000"/>
              </a:lnSpc>
              <a:spcBef>
                <a:spcPts val="0"/>
              </a:spcBef>
              <a:buNone/>
            </a:pPr>
            <a:r>
              <a:rPr lang="en-GB" sz="1800" dirty="0">
                <a:solidFill>
                  <a:srgbClr val="002060"/>
                </a:solidFill>
              </a:rPr>
              <a:t>Varicella, Herpes zoster (vaccine strain); necrotizing retinitis (patients on immunosuppressive therapy).</a:t>
            </a:r>
          </a:p>
          <a:p>
            <a:pPr marL="0" indent="0">
              <a:lnSpc>
                <a:spcPct val="120000"/>
              </a:lnSpc>
              <a:buNone/>
            </a:pPr>
            <a:endParaRPr lang="en-GB" sz="1800" dirty="0">
              <a:solidFill>
                <a:srgbClr val="002060"/>
              </a:solidFill>
              <a:latin typeface="+mn-lt"/>
            </a:endParaRPr>
          </a:p>
        </p:txBody>
      </p:sp>
    </p:spTree>
    <p:extLst>
      <p:ext uri="{BB962C8B-B14F-4D97-AF65-F5344CB8AC3E}">
        <p14:creationId xmlns:p14="http://schemas.microsoft.com/office/powerpoint/2010/main" val="17635969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48</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44394"/>
          </a:xfrm>
        </p:spPr>
        <p:txBody>
          <a:bodyPr>
            <a:noAutofit/>
          </a:bodyPr>
          <a:lstStyle/>
          <a:p>
            <a:pPr algn="ctr"/>
            <a:r>
              <a:rPr lang="en-GB" sz="4000" b="1" dirty="0">
                <a:solidFill>
                  <a:srgbClr val="002060"/>
                </a:solidFill>
              </a:rPr>
              <a:t>Zostavax</a:t>
            </a:r>
            <a:r>
              <a:rPr lang="en-GB" sz="4000" b="1" baseline="30000" dirty="0">
                <a:solidFill>
                  <a:srgbClr val="002060"/>
                </a:solidFill>
              </a:rPr>
              <a:t>®</a:t>
            </a:r>
            <a:r>
              <a:rPr lang="en-GB" sz="4000" b="1" dirty="0">
                <a:solidFill>
                  <a:srgbClr val="002060"/>
                </a:solidFill>
              </a:rPr>
              <a:t>- Inadvertent vaccination </a:t>
            </a:r>
            <a:br>
              <a:rPr lang="en-GB"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a:extLst>
              <a:ext uri="{FF2B5EF4-FFF2-40B4-BE49-F238E27FC236}">
                <a16:creationId xmlns:a16="http://schemas.microsoft.com/office/drawing/2014/main" id="{043CE09A-A571-441C-85D9-6882C3279CFF}"/>
              </a:ext>
            </a:extLst>
          </p:cNvPr>
          <p:cNvSpPr>
            <a:spLocks noGrp="1"/>
          </p:cNvSpPr>
          <p:nvPr>
            <p:ph idx="1"/>
          </p:nvPr>
        </p:nvSpPr>
        <p:spPr>
          <a:xfrm>
            <a:off x="265471" y="1040267"/>
            <a:ext cx="11661058" cy="4992398"/>
          </a:xfrm>
        </p:spPr>
        <p:txBody>
          <a:bodyPr>
            <a:normAutofit fontScale="92500" lnSpcReduction="10000"/>
          </a:bodyPr>
          <a:lstStyle/>
          <a:p>
            <a:pPr marL="0" indent="0">
              <a:lnSpc>
                <a:spcPct val="110000"/>
              </a:lnSpc>
              <a:spcBef>
                <a:spcPts val="0"/>
              </a:spcBef>
              <a:buNone/>
            </a:pPr>
            <a:r>
              <a:rPr lang="en-GB" sz="1900" dirty="0">
                <a:solidFill>
                  <a:srgbClr val="002060"/>
                </a:solidFill>
              </a:rPr>
              <a:t>Most individuals under 50 years of age are likely to be immune to varicella so inadvertent vaccination is unlikely to result in serious adverse reactions.</a:t>
            </a:r>
          </a:p>
          <a:p>
            <a:pPr marL="0" indent="0">
              <a:lnSpc>
                <a:spcPct val="110000"/>
              </a:lnSpc>
              <a:spcBef>
                <a:spcPts val="0"/>
              </a:spcBef>
              <a:buNone/>
            </a:pPr>
            <a:endParaRPr lang="en-GB" sz="1900" dirty="0">
              <a:solidFill>
                <a:srgbClr val="002060"/>
              </a:solidFill>
            </a:endParaRPr>
          </a:p>
          <a:p>
            <a:pPr marL="0" indent="0">
              <a:lnSpc>
                <a:spcPct val="110000"/>
              </a:lnSpc>
              <a:spcBef>
                <a:spcPts val="0"/>
              </a:spcBef>
              <a:buNone/>
            </a:pPr>
            <a:r>
              <a:rPr lang="en-GB" sz="1900" b="1" dirty="0">
                <a:solidFill>
                  <a:srgbClr val="002060"/>
                </a:solidFill>
              </a:rPr>
              <a:t>Immunosuppressed individuals inadvertently given Zostavax</a:t>
            </a:r>
            <a:r>
              <a:rPr lang="en-GB" sz="1900" baseline="30000" dirty="0">
                <a:solidFill>
                  <a:srgbClr val="002060"/>
                </a:solidFill>
              </a:rPr>
              <a:t>®</a:t>
            </a:r>
          </a:p>
          <a:p>
            <a:pPr marL="0" indent="0">
              <a:lnSpc>
                <a:spcPct val="120000"/>
              </a:lnSpc>
              <a:spcBef>
                <a:spcPts val="600"/>
              </a:spcBef>
              <a:buNone/>
            </a:pPr>
            <a:r>
              <a:rPr lang="en-GB" sz="1900" dirty="0"/>
              <a:t>Should be urgently assessed by a clinician to establish the degree of immunosuppression. </a:t>
            </a:r>
          </a:p>
          <a:p>
            <a:pPr marL="0" indent="0">
              <a:lnSpc>
                <a:spcPct val="120000"/>
              </a:lnSpc>
              <a:spcBef>
                <a:spcPts val="0"/>
              </a:spcBef>
              <a:buNone/>
            </a:pPr>
            <a:r>
              <a:rPr lang="en-GB" sz="1900" dirty="0"/>
              <a:t>Individuals in the vaccine eligible age group are likely to be VZV antibody positive, prophylactic </a:t>
            </a:r>
            <a:r>
              <a:rPr lang="en-GB" sz="1900" dirty="0" err="1"/>
              <a:t>aciclovir</a:t>
            </a:r>
            <a:r>
              <a:rPr lang="en-GB" sz="1900" dirty="0"/>
              <a:t> may be considered in those in whom the attenuated vaccine virus poses a significant risk. These individuals should be monitored for at least 4 weeks for evidence of localised or generalised infection.</a:t>
            </a:r>
          </a:p>
          <a:p>
            <a:pPr marL="0" indent="0">
              <a:lnSpc>
                <a:spcPct val="120000"/>
              </a:lnSpc>
              <a:spcBef>
                <a:spcPts val="1200"/>
              </a:spcBef>
              <a:buNone/>
            </a:pPr>
            <a:r>
              <a:rPr lang="en-GB" sz="1900" b="1" dirty="0"/>
              <a:t>Immunosuppressed individuals who develop a varicella rash following inadvertent vaccination </a:t>
            </a:r>
          </a:p>
          <a:p>
            <a:pPr marL="0" indent="0">
              <a:lnSpc>
                <a:spcPct val="120000"/>
              </a:lnSpc>
              <a:spcBef>
                <a:spcPts val="600"/>
              </a:spcBef>
              <a:buNone/>
            </a:pPr>
            <a:r>
              <a:rPr lang="en-GB" sz="1900" dirty="0"/>
              <a:t>Should be urgently assessed by a hospital specialist and offered prompt treatment with high dose IV </a:t>
            </a:r>
            <a:r>
              <a:rPr lang="en-GB" sz="1900" dirty="0" err="1"/>
              <a:t>aciclovir</a:t>
            </a:r>
            <a:r>
              <a:rPr lang="en-GB" sz="1900" dirty="0"/>
              <a:t> given the risks and severity of disseminated zoster*</a:t>
            </a:r>
            <a:endParaRPr lang="en-GB" sz="1900" dirty="0">
              <a:solidFill>
                <a:srgbClr val="002060"/>
              </a:solidFill>
            </a:endParaRPr>
          </a:p>
          <a:p>
            <a:pPr marL="0" indent="0">
              <a:lnSpc>
                <a:spcPct val="110000"/>
              </a:lnSpc>
              <a:spcBef>
                <a:spcPts val="0"/>
              </a:spcBef>
              <a:buNone/>
            </a:pPr>
            <a:endParaRPr lang="en-GB" sz="1900" dirty="0">
              <a:solidFill>
                <a:srgbClr val="002060"/>
              </a:solidFill>
            </a:endParaRPr>
          </a:p>
          <a:p>
            <a:pPr marL="0" indent="0">
              <a:lnSpc>
                <a:spcPct val="100000"/>
              </a:lnSpc>
              <a:spcBef>
                <a:spcPts val="0"/>
              </a:spcBef>
              <a:buNone/>
            </a:pPr>
            <a:r>
              <a:rPr lang="en-GB" sz="1900" b="1" dirty="0">
                <a:solidFill>
                  <a:srgbClr val="002060"/>
                </a:solidFill>
              </a:rPr>
              <a:t>Pregnancy</a:t>
            </a:r>
          </a:p>
          <a:p>
            <a:pPr marL="0" indent="0">
              <a:lnSpc>
                <a:spcPct val="100000"/>
              </a:lnSpc>
              <a:spcBef>
                <a:spcPts val="0"/>
              </a:spcBef>
              <a:buNone/>
            </a:pPr>
            <a:r>
              <a:rPr lang="en-GB" sz="1900" dirty="0">
                <a:solidFill>
                  <a:srgbClr val="002060"/>
                </a:solidFill>
              </a:rPr>
              <a:t>Urgently assess susceptibility and treat in the same way as a natural exposure to chickenpox infection.</a:t>
            </a:r>
          </a:p>
          <a:p>
            <a:pPr marL="0" indent="0">
              <a:lnSpc>
                <a:spcPct val="100000"/>
              </a:lnSpc>
              <a:spcBef>
                <a:spcPts val="0"/>
              </a:spcBef>
              <a:buNone/>
            </a:pPr>
            <a:endParaRPr lang="en-GB" sz="1900" dirty="0">
              <a:solidFill>
                <a:srgbClr val="002060"/>
              </a:solidFill>
            </a:endParaRPr>
          </a:p>
          <a:p>
            <a:pPr marL="0" indent="0" algn="ctr">
              <a:lnSpc>
                <a:spcPct val="100000"/>
              </a:lnSpc>
              <a:spcBef>
                <a:spcPts val="0"/>
              </a:spcBef>
              <a:buNone/>
            </a:pPr>
            <a:r>
              <a:rPr lang="en-GB" sz="1900" b="1" dirty="0">
                <a:solidFill>
                  <a:srgbClr val="002060"/>
                </a:solidFill>
              </a:rPr>
              <a:t>Adverse events should be reported to MHRA via the Yellow Card scheme.</a:t>
            </a:r>
          </a:p>
          <a:p>
            <a:pPr marL="0" indent="0">
              <a:lnSpc>
                <a:spcPct val="100000"/>
              </a:lnSpc>
              <a:spcBef>
                <a:spcPts val="0"/>
              </a:spcBef>
              <a:buNone/>
            </a:pPr>
            <a:endParaRPr lang="en-GB" sz="1800" dirty="0">
              <a:solidFill>
                <a:srgbClr val="002060"/>
              </a:solidFill>
            </a:endParaRPr>
          </a:p>
          <a:p>
            <a:pPr marL="0" indent="0">
              <a:lnSpc>
                <a:spcPct val="100000"/>
              </a:lnSpc>
              <a:spcBef>
                <a:spcPts val="0"/>
              </a:spcBef>
              <a:buNone/>
            </a:pPr>
            <a:endParaRPr lang="en-GB" sz="1800" dirty="0">
              <a:solidFill>
                <a:srgbClr val="002060"/>
              </a:solidFill>
            </a:endParaRPr>
          </a:p>
          <a:p>
            <a:endParaRPr lang="en-GB" sz="1800" dirty="0"/>
          </a:p>
        </p:txBody>
      </p:sp>
    </p:spTree>
    <p:extLst>
      <p:ext uri="{BB962C8B-B14F-4D97-AF65-F5344CB8AC3E}">
        <p14:creationId xmlns:p14="http://schemas.microsoft.com/office/powerpoint/2010/main" val="42129393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2897A-AEB3-6C61-0245-60761BCAB701}"/>
              </a:ext>
            </a:extLst>
          </p:cNvPr>
          <p:cNvSpPr>
            <a:spLocks noGrp="1"/>
          </p:cNvSpPr>
          <p:nvPr>
            <p:ph type="title"/>
          </p:nvPr>
        </p:nvSpPr>
        <p:spPr>
          <a:xfrm>
            <a:off x="232475" y="136525"/>
            <a:ext cx="11959525" cy="1204078"/>
          </a:xfrm>
        </p:spPr>
        <p:txBody>
          <a:bodyPr/>
          <a:lstStyle/>
          <a:p>
            <a:r>
              <a:rPr lang="en-GB" sz="3000" b="1" dirty="0"/>
              <a:t>Immunosuppressed individuals who develop a varicella rash following inadvertent vaccination with Zostavax</a:t>
            </a:r>
            <a:r>
              <a:rPr lang="en-GB" sz="3200" baseline="30000" dirty="0">
                <a:solidFill>
                  <a:srgbClr val="002060"/>
                </a:solidFill>
                <a:latin typeface="+mn-lt"/>
              </a:rPr>
              <a:t>®</a:t>
            </a:r>
            <a:r>
              <a:rPr lang="en-GB" sz="3000" b="1" dirty="0"/>
              <a:t> (1)</a:t>
            </a:r>
            <a:br>
              <a:rPr lang="en-GB" dirty="0"/>
            </a:br>
            <a:endParaRPr lang="en-GB" dirty="0"/>
          </a:p>
        </p:txBody>
      </p:sp>
      <p:sp>
        <p:nvSpPr>
          <p:cNvPr id="3" name="Content Placeholder 2">
            <a:extLst>
              <a:ext uri="{FF2B5EF4-FFF2-40B4-BE49-F238E27FC236}">
                <a16:creationId xmlns:a16="http://schemas.microsoft.com/office/drawing/2014/main" id="{C27F3EC5-CB95-4CF0-CBC5-BF1BF45ADE6E}"/>
              </a:ext>
            </a:extLst>
          </p:cNvPr>
          <p:cNvSpPr>
            <a:spLocks noGrp="1"/>
          </p:cNvSpPr>
          <p:nvPr>
            <p:ph idx="1"/>
          </p:nvPr>
        </p:nvSpPr>
        <p:spPr>
          <a:xfrm>
            <a:off x="108489" y="1340603"/>
            <a:ext cx="11603064" cy="4695986"/>
          </a:xfrm>
        </p:spPr>
        <p:txBody>
          <a:bodyPr/>
          <a:lstStyle/>
          <a:p>
            <a:r>
              <a:rPr lang="en-GB" sz="2200" b="0" i="0" u="none" strike="noStrike" kern="1200" baseline="0" dirty="0">
                <a:solidFill>
                  <a:schemeClr val="tx1"/>
                </a:solidFill>
                <a:latin typeface="+mn-lt"/>
                <a:ea typeface="ヒラギノ角ゴ Pro W3" pitchFamily="84" charset="-128"/>
                <a:cs typeface="ヒラギノ角ゴ Pro W3" pitchFamily="84" charset="-128"/>
              </a:rPr>
              <a:t>As a precautionary measure, any person who develops a vesicular rash after receiving Zostavax</a:t>
            </a:r>
            <a:r>
              <a:rPr lang="en-GB" sz="2400" baseline="30000" dirty="0">
                <a:solidFill>
                  <a:srgbClr val="002060"/>
                </a:solidFill>
                <a:latin typeface="+mn-lt"/>
              </a:rPr>
              <a:t>®</a:t>
            </a:r>
            <a:r>
              <a:rPr lang="en-GB" sz="2200" b="0" i="0" u="none" strike="noStrike" kern="1200" baseline="0" dirty="0">
                <a:solidFill>
                  <a:schemeClr val="tx1"/>
                </a:solidFill>
                <a:latin typeface="+mn-lt"/>
                <a:ea typeface="ヒラギノ角ゴ Pro W3" pitchFamily="84" charset="-128"/>
                <a:cs typeface="ヒラギノ角ゴ Pro W3" pitchFamily="84" charset="-128"/>
              </a:rPr>
              <a:t> should ensure the rash area is kept covered when in contact with a susceptible (chickenpox naïve) person until the rash is dry and crusted. If the person who received the vaccine is themselves immunosuppressed, they should avoid contact with susceptible people until the rash is dry and crusted, due to the higher risk of virus shedding.</a:t>
            </a:r>
          </a:p>
          <a:p>
            <a:r>
              <a:rPr lang="en-GB" sz="2200" b="0" i="0" u="none" strike="noStrike" kern="1200" baseline="0" dirty="0">
                <a:solidFill>
                  <a:schemeClr val="tx1"/>
                </a:solidFill>
                <a:latin typeface="+mn-lt"/>
                <a:ea typeface="ヒラギノ角ゴ Pro W3" pitchFamily="84" charset="-128"/>
                <a:cs typeface="ヒラギノ角ゴ Pro W3" pitchFamily="84" charset="-128"/>
              </a:rPr>
              <a:t>Immunosuppressed individuals who develop a rash following inadvertent vaccination with Zostavax</a:t>
            </a:r>
            <a:r>
              <a:rPr lang="en-GB" sz="2400" baseline="30000" dirty="0">
                <a:solidFill>
                  <a:srgbClr val="002060"/>
                </a:solidFill>
                <a:latin typeface="+mn-lt"/>
              </a:rPr>
              <a:t>®</a:t>
            </a:r>
            <a:r>
              <a:rPr lang="en-GB" sz="2200" b="0" i="0" u="none" strike="noStrike" kern="1200" baseline="0" dirty="0">
                <a:solidFill>
                  <a:schemeClr val="tx1"/>
                </a:solidFill>
                <a:latin typeface="+mn-lt"/>
                <a:ea typeface="ヒラギノ角ゴ Pro W3" pitchFamily="84" charset="-128"/>
                <a:cs typeface="ヒラギノ角ゴ Pro W3" pitchFamily="84" charset="-128"/>
              </a:rPr>
              <a:t> should be urgently assessed and offered prompt treatment with </a:t>
            </a:r>
            <a:r>
              <a:rPr lang="en-GB" sz="2200" b="0" i="0" u="none" strike="noStrike" kern="1200" baseline="0" dirty="0" err="1">
                <a:solidFill>
                  <a:schemeClr val="tx1"/>
                </a:solidFill>
                <a:latin typeface="+mn-lt"/>
                <a:ea typeface="ヒラギノ角ゴ Pro W3" pitchFamily="84" charset="-128"/>
                <a:cs typeface="ヒラギノ角ゴ Pro W3" pitchFamily="84" charset="-128"/>
              </a:rPr>
              <a:t>aciclovir</a:t>
            </a:r>
            <a:r>
              <a:rPr lang="en-GB" sz="2200" b="0" i="0" u="none" strike="noStrike" kern="1200" baseline="0" dirty="0">
                <a:solidFill>
                  <a:schemeClr val="tx1"/>
                </a:solidFill>
                <a:latin typeface="+mn-lt"/>
                <a:ea typeface="ヒラギノ角ゴ Pro W3" pitchFamily="84" charset="-128"/>
                <a:cs typeface="ヒラギノ角ゴ Pro W3" pitchFamily="84" charset="-128"/>
              </a:rPr>
              <a:t> given the risks and severity of disseminated zoster– see the guidance in the Green Book Chapter 28a: Shingles (up to 31/08/2023): </a:t>
            </a:r>
            <a:r>
              <a:rPr lang="en-GB" sz="2200" b="0" i="0" u="none" strike="noStrike" kern="1200" baseline="0" dirty="0">
                <a:solidFill>
                  <a:schemeClr val="tx1"/>
                </a:solidFill>
                <a:latin typeface="+mn-lt"/>
                <a:ea typeface="ヒラギノ角ゴ Pro W3" pitchFamily="84" charset="-128"/>
                <a:cs typeface="ヒラギノ角ゴ Pro W3" pitchFamily="84" charset="-128"/>
                <a:hlinkClick r:id="rId3"/>
              </a:rPr>
              <a:t>https://www.gov.uk/government/publications/shingles-herpes-zoster-the-green-book-chapter-28a</a:t>
            </a:r>
            <a:r>
              <a:rPr lang="en-GB" sz="2200" b="0" i="0" u="none" strike="noStrike" kern="1200" baseline="0" dirty="0">
                <a:solidFill>
                  <a:schemeClr val="tx1"/>
                </a:solidFill>
                <a:latin typeface="+mn-lt"/>
                <a:ea typeface="ヒラギノ角ゴ Pro W3" pitchFamily="84" charset="-128"/>
                <a:cs typeface="ヒラギノ角ゴ Pro W3" pitchFamily="84" charset="-128"/>
              </a:rPr>
              <a:t> and UKHSA Shingles immunisation programme: information for healthcare practitioners: </a:t>
            </a:r>
            <a:r>
              <a:rPr lang="en-GB" sz="2200" b="0" i="0" u="none" strike="noStrike" kern="1200" baseline="0" dirty="0">
                <a:solidFill>
                  <a:schemeClr val="tx1"/>
                </a:solidFill>
                <a:latin typeface="+mn-lt"/>
                <a:ea typeface="ヒラギノ角ゴ Pro W3" pitchFamily="84" charset="-128"/>
                <a:cs typeface="ヒラギノ角ゴ Pro W3" pitchFamily="84" charset="-128"/>
                <a:hlinkClick r:id="rId4"/>
              </a:rPr>
              <a:t>https://www.gov.uk/government/publications/shingles-vaccination-guidance-for-healthcare-professionals</a:t>
            </a:r>
            <a:r>
              <a:rPr lang="en-GB" sz="2200" b="0" i="0" u="none" strike="noStrike" kern="1200" baseline="0" dirty="0">
                <a:solidFill>
                  <a:schemeClr val="tx1"/>
                </a:solidFill>
                <a:latin typeface="+mn-lt"/>
                <a:ea typeface="ヒラギノ角ゴ Pro W3" pitchFamily="84" charset="-128"/>
                <a:cs typeface="ヒラギノ角ゴ Pro W3" pitchFamily="84" charset="-128"/>
              </a:rPr>
              <a:t> document section titled ‘Action to take if immunosuppressed individual inadvertently given Zostavax</a:t>
            </a:r>
            <a:r>
              <a:rPr lang="en-GB" sz="2400" baseline="30000" dirty="0">
                <a:solidFill>
                  <a:srgbClr val="002060"/>
                </a:solidFill>
                <a:latin typeface="+mn-lt"/>
              </a:rPr>
              <a:t>®</a:t>
            </a:r>
            <a:r>
              <a:rPr lang="en-GB" sz="2200" b="0" i="0" u="none" strike="noStrike" kern="1200" baseline="0" dirty="0">
                <a:solidFill>
                  <a:schemeClr val="tx1"/>
                </a:solidFill>
                <a:latin typeface="+mn-lt"/>
                <a:ea typeface="ヒラギノ角ゴ Pro W3" pitchFamily="84" charset="-128"/>
                <a:cs typeface="ヒラギノ角ゴ Pro W3" pitchFamily="84" charset="-128"/>
              </a:rPr>
              <a:t>’.</a:t>
            </a:r>
          </a:p>
          <a:p>
            <a:endParaRPr lang="en-GB" dirty="0"/>
          </a:p>
        </p:txBody>
      </p:sp>
      <p:sp>
        <p:nvSpPr>
          <p:cNvPr id="5" name="Slide Number Placeholder 4">
            <a:extLst>
              <a:ext uri="{FF2B5EF4-FFF2-40B4-BE49-F238E27FC236}">
                <a16:creationId xmlns:a16="http://schemas.microsoft.com/office/drawing/2014/main" id="{AD63289A-35C7-B287-2786-6C4393CBA870}"/>
              </a:ext>
            </a:extLst>
          </p:cNvPr>
          <p:cNvSpPr>
            <a:spLocks noGrp="1"/>
          </p:cNvSpPr>
          <p:nvPr>
            <p:ph type="sldNum" sz="quarter" idx="12"/>
          </p:nvPr>
        </p:nvSpPr>
        <p:spPr/>
        <p:txBody>
          <a:bodyPr/>
          <a:lstStyle/>
          <a:p>
            <a:fld id="{561D0CCE-8DCC-44DC-A653-AE62B1D84A52}" type="slidenum">
              <a:rPr lang="en-GB" smtClean="0"/>
              <a:pPr/>
              <a:t>49</a:t>
            </a:fld>
            <a:endParaRPr lang="en-GB" dirty="0"/>
          </a:p>
        </p:txBody>
      </p:sp>
      <p:sp>
        <p:nvSpPr>
          <p:cNvPr id="6" name="Footer Placeholder 3">
            <a:extLst>
              <a:ext uri="{FF2B5EF4-FFF2-40B4-BE49-F238E27FC236}">
                <a16:creationId xmlns:a16="http://schemas.microsoft.com/office/drawing/2014/main" id="{CF998368-954F-DDEE-F58F-F6FB6231499A}"/>
              </a:ext>
            </a:extLst>
          </p:cNvPr>
          <p:cNvSpPr>
            <a:spLocks noGrp="1"/>
          </p:cNvSpPr>
          <p:nvPr>
            <p:ph type="ftr" sz="quarter" idx="11"/>
          </p:nvPr>
        </p:nvSpPr>
        <p:spPr>
          <a:xfrm>
            <a:off x="838200" y="6356350"/>
            <a:ext cx="7315200" cy="365125"/>
          </a:xfrm>
        </p:spPr>
        <p:txBody>
          <a:bodyPr/>
          <a:lstStyle/>
          <a:p>
            <a:pPr>
              <a:defRPr/>
            </a:pPr>
            <a:r>
              <a:rPr lang="en-GB" dirty="0"/>
              <a:t>Vaccination against shingles (Herpes Zoster)</a:t>
            </a:r>
          </a:p>
        </p:txBody>
      </p:sp>
    </p:spTree>
    <p:extLst>
      <p:ext uri="{BB962C8B-B14F-4D97-AF65-F5344CB8AC3E}">
        <p14:creationId xmlns:p14="http://schemas.microsoft.com/office/powerpoint/2010/main" val="1011040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212A73"/>
                </a:solidFill>
              </a:rPr>
              <a:t>Acknowledgements</a:t>
            </a:r>
            <a:br>
              <a:rPr lang="en-GB" b="1" dirty="0">
                <a:solidFill>
                  <a:srgbClr val="002060"/>
                </a:solidFill>
              </a:rPr>
            </a:br>
            <a:endParaRPr lang="en-GB" b="1" dirty="0">
              <a:solidFill>
                <a:srgbClr val="002060"/>
              </a:solidFill>
            </a:endParaRPr>
          </a:p>
        </p:txBody>
      </p:sp>
      <p:sp>
        <p:nvSpPr>
          <p:cNvPr id="2" name="Rectangle 1"/>
          <p:cNvSpPr/>
          <p:nvPr/>
        </p:nvSpPr>
        <p:spPr>
          <a:xfrm>
            <a:off x="754380" y="911373"/>
            <a:ext cx="11162317" cy="2970044"/>
          </a:xfrm>
          <a:prstGeom prst="rect">
            <a:avLst/>
          </a:prstGeom>
        </p:spPr>
        <p:txBody>
          <a:bodyPr wrap="square">
            <a:spAutoFit/>
          </a:bodyPr>
          <a:lstStyle/>
          <a:p>
            <a:pPr marL="285750" lvl="0" indent="-285750">
              <a:spcBef>
                <a:spcPts val="1000"/>
              </a:spcBef>
              <a:buFont typeface="Arial" charset="0"/>
              <a:buChar char="•"/>
              <a:defRPr/>
            </a:pPr>
            <a:r>
              <a:rPr lang="en-GB" dirty="0">
                <a:solidFill>
                  <a:srgbClr val="212A73"/>
                </a:solidFill>
                <a:ea typeface="Verdana" panose="020B0604030504040204" pitchFamily="34" charset="0"/>
              </a:rPr>
              <a:t>Public Health Wales, Vaccine Preventable Disease Programme.</a:t>
            </a:r>
          </a:p>
          <a:p>
            <a:pPr marL="285750" lvl="0" indent="-285750">
              <a:spcBef>
                <a:spcPts val="1000"/>
              </a:spcBef>
              <a:buFont typeface="Arial" charset="0"/>
              <a:buChar char="•"/>
              <a:defRPr/>
            </a:pPr>
            <a:r>
              <a:rPr lang="en-GB" dirty="0">
                <a:solidFill>
                  <a:srgbClr val="212A73"/>
                </a:solidFill>
                <a:ea typeface="Verdana" panose="020B0604030504040204" pitchFamily="34" charset="0"/>
              </a:rPr>
              <a:t>UK Health Security Agency (UKHSA) </a:t>
            </a:r>
            <a:r>
              <a:rPr lang="en-GB" dirty="0">
                <a:solidFill>
                  <a:srgbClr val="212A73"/>
                </a:solidFill>
                <a:ea typeface="Verdana" panose="020B0604030504040204" pitchFamily="34" charset="0"/>
                <a:hlinkClick r:id="rId3"/>
              </a:rPr>
              <a:t>https://www.gov.uk/government/collections/shingles-vaccination-programme</a:t>
            </a:r>
            <a:r>
              <a:rPr lang="en-GB" dirty="0">
                <a:solidFill>
                  <a:srgbClr val="212A73"/>
                </a:solidFill>
                <a:ea typeface="Verdana" panose="020B0604030504040204" pitchFamily="34" charset="0"/>
              </a:rPr>
              <a:t>.</a:t>
            </a:r>
          </a:p>
          <a:p>
            <a:pPr>
              <a:defRPr/>
            </a:pPr>
            <a:endParaRPr lang="en-GB" dirty="0">
              <a:solidFill>
                <a:srgbClr val="002060"/>
              </a:solidFill>
            </a:endParaRPr>
          </a:p>
          <a:p>
            <a:pPr marL="285750" indent="-285750">
              <a:buFont typeface="Arial" panose="020B0604020202020204" pitchFamily="34" charset="0"/>
              <a:buChar char="•"/>
              <a:defRPr/>
            </a:pPr>
            <a:r>
              <a:rPr lang="en-GB" dirty="0">
                <a:solidFill>
                  <a:srgbClr val="002060"/>
                </a:solidFill>
              </a:rPr>
              <a:t>UKHSA Shingles training slide set (2023)* </a:t>
            </a:r>
            <a:r>
              <a:rPr lang="en-GB" dirty="0">
                <a:hlinkClick r:id="rId3"/>
              </a:rPr>
              <a:t>https://www.gov.uk/government/collections/shingles-vaccination-programme</a:t>
            </a:r>
            <a:r>
              <a:rPr lang="en-GB" dirty="0"/>
              <a:t>.</a:t>
            </a:r>
          </a:p>
          <a:p>
            <a:pPr marL="285750" lvl="0" indent="-285750">
              <a:spcBef>
                <a:spcPts val="1000"/>
              </a:spcBef>
              <a:buFont typeface="Arial" charset="0"/>
              <a:buChar char="•"/>
              <a:defRPr/>
            </a:pPr>
            <a:r>
              <a:rPr lang="en-GB" dirty="0">
                <a:solidFill>
                  <a:srgbClr val="212A73"/>
                </a:solidFill>
                <a:ea typeface="Verdana" panose="020B0604030504040204" pitchFamily="34" charset="0"/>
              </a:rPr>
              <a:t>Public Health Scotland </a:t>
            </a:r>
            <a:r>
              <a:rPr lang="en-GB" dirty="0">
                <a:hlinkClick r:id="rId4"/>
              </a:rPr>
              <a:t>Screening Tool for Contraindications for Shingles Vaccine - version 16 - Screening Tool for Contraindications for Shingles Vaccine - Publications - Public Health Scotland</a:t>
            </a:r>
            <a:r>
              <a:rPr lang="en-GB" dirty="0"/>
              <a:t>.</a:t>
            </a:r>
            <a:endParaRPr lang="en-GB" dirty="0">
              <a:solidFill>
                <a:srgbClr val="212A73"/>
              </a:solidFill>
              <a:ea typeface="Verdana" panose="020B0604030504040204" pitchFamily="34" charset="0"/>
            </a:endParaRPr>
          </a:p>
          <a:p>
            <a:pPr marL="285750" lvl="0" indent="-285750">
              <a:spcBef>
                <a:spcPts val="1000"/>
              </a:spcBef>
              <a:buFont typeface="Arial" charset="0"/>
              <a:buChar char="•"/>
              <a:defRPr/>
            </a:pPr>
            <a:r>
              <a:rPr lang="en-US" dirty="0">
                <a:solidFill>
                  <a:srgbClr val="212A73"/>
                </a:solidFill>
                <a:ea typeface="Verdana" panose="020B0604030504040204" pitchFamily="34" charset="0"/>
              </a:rPr>
              <a:t>Other references included in slides or footer notes.</a:t>
            </a:r>
          </a:p>
        </p:txBody>
      </p:sp>
    </p:spTree>
    <p:extLst>
      <p:ext uri="{BB962C8B-B14F-4D97-AF65-F5344CB8AC3E}">
        <p14:creationId xmlns:p14="http://schemas.microsoft.com/office/powerpoint/2010/main" val="21769576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C1CEF-B677-B02E-E4C8-25FF5606A51A}"/>
              </a:ext>
            </a:extLst>
          </p:cNvPr>
          <p:cNvSpPr>
            <a:spLocks noGrp="1"/>
          </p:cNvSpPr>
          <p:nvPr>
            <p:ph type="title"/>
          </p:nvPr>
        </p:nvSpPr>
        <p:spPr>
          <a:xfrm>
            <a:off x="838200" y="365125"/>
            <a:ext cx="10515600" cy="859001"/>
          </a:xfrm>
        </p:spPr>
        <p:txBody>
          <a:bodyPr/>
          <a:lstStyle/>
          <a:p>
            <a:r>
              <a:rPr lang="en-GB" sz="3000" b="1" dirty="0"/>
              <a:t>Immunosuppressed individuals who develop a varicella rash following inadvertent vaccination with Zostavax</a:t>
            </a:r>
            <a:r>
              <a:rPr lang="en-GB" sz="3200" baseline="30000" dirty="0">
                <a:solidFill>
                  <a:srgbClr val="002060"/>
                </a:solidFill>
                <a:latin typeface="+mn-lt"/>
              </a:rPr>
              <a:t>®</a:t>
            </a:r>
            <a:r>
              <a:rPr lang="en-GB" sz="3000" b="1" dirty="0"/>
              <a:t>(2)</a:t>
            </a:r>
            <a:endParaRPr lang="en-GB" sz="3000" dirty="0"/>
          </a:p>
        </p:txBody>
      </p:sp>
      <p:sp>
        <p:nvSpPr>
          <p:cNvPr id="3" name="Content Placeholder 2">
            <a:extLst>
              <a:ext uri="{FF2B5EF4-FFF2-40B4-BE49-F238E27FC236}">
                <a16:creationId xmlns:a16="http://schemas.microsoft.com/office/drawing/2014/main" id="{1AB73266-A902-017B-B50A-C29E999217F1}"/>
              </a:ext>
            </a:extLst>
          </p:cNvPr>
          <p:cNvSpPr>
            <a:spLocks noGrp="1"/>
          </p:cNvSpPr>
          <p:nvPr>
            <p:ph idx="1"/>
          </p:nvPr>
        </p:nvSpPr>
        <p:spPr>
          <a:xfrm>
            <a:off x="838200" y="1614569"/>
            <a:ext cx="10515600" cy="4351338"/>
          </a:xfrm>
        </p:spPr>
        <p:txBody>
          <a:bodyPr/>
          <a:lstStyle/>
          <a:p>
            <a:r>
              <a:rPr lang="en-GB" sz="2400" b="0" i="0" u="none" strike="noStrike" kern="1200" baseline="0" dirty="0">
                <a:solidFill>
                  <a:schemeClr val="tx1"/>
                </a:solidFill>
                <a:latin typeface="+mn-lt"/>
                <a:ea typeface="ヒラギノ角ゴ Pro W3" pitchFamily="84" charset="-128"/>
                <a:cs typeface="ヒラギノ角ゴ Pro W3" pitchFamily="84" charset="-128"/>
              </a:rPr>
              <a:t>In addition to the precautionary measures outlined, a vesicle fluid sample should also be sent for analysis to confirm the diagnosis and determine whether the rash is vaccine associated or wild type. This service is available at the UKHSA Virus Reference Department (VRD), Colindale. Please note sampling kits are not supplied by the VRD at UKHSA. Health professionals are requested to obtain vesicle swabs from their local hospital laboratories. Varicella zoster virus </a:t>
            </a:r>
            <a:r>
              <a:rPr lang="en-GB" sz="2400" b="0" i="0" u="none" strike="noStrike" kern="1200" baseline="0" dirty="0">
                <a:solidFill>
                  <a:schemeClr val="tx1"/>
                </a:solidFill>
                <a:latin typeface="+mn-lt"/>
                <a:ea typeface="ヒラギノ角ゴ Pro W3" pitchFamily="84" charset="-128"/>
                <a:cs typeface="ヒラギノ角ゴ Pro W3" pitchFamily="84" charset="-128"/>
                <a:hlinkClick r:id="rId2"/>
              </a:rPr>
              <a:t>referral form and instructions on how to take a vesicle fluid sample</a:t>
            </a:r>
            <a:r>
              <a:rPr lang="en-GB" sz="2400" b="0" i="0" u="none" strike="noStrike" kern="1200" baseline="0" dirty="0">
                <a:solidFill>
                  <a:schemeClr val="tx1"/>
                </a:solidFill>
                <a:latin typeface="+mn-lt"/>
                <a:ea typeface="ヒラギノ角ゴ Pro W3" pitchFamily="84" charset="-128"/>
                <a:cs typeface="ヒラギノ角ゴ Pro W3" pitchFamily="84" charset="-128"/>
              </a:rPr>
              <a:t> are available from GOV.UK: </a:t>
            </a:r>
            <a:r>
              <a:rPr lang="en-GB" sz="2400" b="0" i="0" u="none" strike="noStrike" kern="1200" baseline="0" dirty="0">
                <a:solidFill>
                  <a:schemeClr val="tx1"/>
                </a:solidFill>
                <a:latin typeface="+mn-lt"/>
                <a:ea typeface="ヒラギノ角ゴ Pro W3" pitchFamily="84" charset="-128"/>
                <a:cs typeface="ヒラギノ角ゴ Pro W3" pitchFamily="84" charset="-128"/>
                <a:hlinkClick r:id="rId2"/>
              </a:rPr>
              <a:t>https://www.gov.uk/government/publications/varicella-zoster-virus-referral-form</a:t>
            </a:r>
            <a:r>
              <a:rPr lang="en-GB" sz="2400" b="0" i="0" u="none" strike="noStrike" kern="1200" baseline="0" dirty="0">
                <a:solidFill>
                  <a:schemeClr val="tx1"/>
                </a:solidFill>
                <a:latin typeface="+mn-lt"/>
                <a:ea typeface="ヒラギノ角ゴ Pro W3" pitchFamily="84" charset="-128"/>
                <a:cs typeface="ヒラギノ角ゴ Pro W3" pitchFamily="84" charset="-128"/>
              </a:rPr>
              <a:t> </a:t>
            </a:r>
          </a:p>
          <a:p>
            <a:r>
              <a:rPr lang="en-GB" sz="2400" b="0" i="0" u="none" strike="noStrike" kern="1200" baseline="0" dirty="0">
                <a:solidFill>
                  <a:schemeClr val="tx1"/>
                </a:solidFill>
                <a:latin typeface="+mn-lt"/>
                <a:ea typeface="ヒラギノ角ゴ Pro W3" pitchFamily="84" charset="-128"/>
                <a:cs typeface="ヒラギノ角ゴ Pro W3" pitchFamily="84" charset="-128"/>
              </a:rPr>
              <a:t>Contact tracing is not required if an immunocompetent person develops a localised vesicular rash following vaccination.</a:t>
            </a:r>
          </a:p>
          <a:p>
            <a:endParaRPr lang="en-GB" dirty="0"/>
          </a:p>
        </p:txBody>
      </p:sp>
      <p:sp>
        <p:nvSpPr>
          <p:cNvPr id="4" name="Footer Placeholder 3">
            <a:extLst>
              <a:ext uri="{FF2B5EF4-FFF2-40B4-BE49-F238E27FC236}">
                <a16:creationId xmlns:a16="http://schemas.microsoft.com/office/drawing/2014/main" id="{31961EFD-90E4-DC6B-53EF-EA00F310A192}"/>
              </a:ext>
            </a:extLst>
          </p:cNvPr>
          <p:cNvSpPr>
            <a:spLocks noGrp="1"/>
          </p:cNvSpPr>
          <p:nvPr>
            <p:ph type="ftr" sz="quarter" idx="11"/>
          </p:nvPr>
        </p:nvSpPr>
        <p:spPr/>
        <p:txBody>
          <a:bodyPr/>
          <a:lstStyle/>
          <a:p>
            <a:r>
              <a:rPr lang="en-GB"/>
              <a:t>Respiratory virus vaccine campaign outline</a:t>
            </a:r>
            <a:endParaRPr lang="en-GB" dirty="0"/>
          </a:p>
        </p:txBody>
      </p:sp>
      <p:sp>
        <p:nvSpPr>
          <p:cNvPr id="5" name="Slide Number Placeholder 4">
            <a:extLst>
              <a:ext uri="{FF2B5EF4-FFF2-40B4-BE49-F238E27FC236}">
                <a16:creationId xmlns:a16="http://schemas.microsoft.com/office/drawing/2014/main" id="{E8AC802F-14CE-2A59-CC29-B0419BF7CAC4}"/>
              </a:ext>
            </a:extLst>
          </p:cNvPr>
          <p:cNvSpPr>
            <a:spLocks noGrp="1"/>
          </p:cNvSpPr>
          <p:nvPr>
            <p:ph type="sldNum" sz="quarter" idx="12"/>
          </p:nvPr>
        </p:nvSpPr>
        <p:spPr/>
        <p:txBody>
          <a:bodyPr/>
          <a:lstStyle/>
          <a:p>
            <a:fld id="{561D0CCE-8DCC-44DC-A653-AE62B1D84A52}" type="slidenum">
              <a:rPr lang="en-GB" smtClean="0"/>
              <a:pPr/>
              <a:t>50</a:t>
            </a:fld>
            <a:endParaRPr lang="en-GB" dirty="0"/>
          </a:p>
        </p:txBody>
      </p:sp>
    </p:spTree>
    <p:extLst>
      <p:ext uri="{BB962C8B-B14F-4D97-AF65-F5344CB8AC3E}">
        <p14:creationId xmlns:p14="http://schemas.microsoft.com/office/powerpoint/2010/main" val="25018927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51</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1041574"/>
          </a:xfrm>
        </p:spPr>
        <p:txBody>
          <a:bodyPr>
            <a:noAutofit/>
          </a:bodyPr>
          <a:lstStyle/>
          <a:p>
            <a:pPr algn="ctr"/>
            <a:r>
              <a:rPr lang="en-GB" sz="4000" b="1" dirty="0">
                <a:solidFill>
                  <a:srgbClr val="002060"/>
                </a:solidFill>
              </a:rPr>
              <a:t>Precautions with concurrent administration of Zostavax</a:t>
            </a:r>
            <a:r>
              <a:rPr lang="en-GB" sz="4000" b="1" baseline="30000" dirty="0">
                <a:solidFill>
                  <a:srgbClr val="002060"/>
                </a:solidFill>
              </a:rPr>
              <a:t>®</a:t>
            </a:r>
            <a:r>
              <a:rPr lang="en-GB" sz="4000" b="1" dirty="0">
                <a:solidFill>
                  <a:srgbClr val="002060"/>
                </a:solidFill>
              </a:rPr>
              <a:t> and antiviral medication </a:t>
            </a:r>
          </a:p>
        </p:txBody>
      </p:sp>
      <p:sp>
        <p:nvSpPr>
          <p:cNvPr id="7" name="Content Placeholder 2"/>
          <p:cNvSpPr txBox="1">
            <a:spLocks/>
          </p:cNvSpPr>
          <p:nvPr/>
        </p:nvSpPr>
        <p:spPr>
          <a:xfrm>
            <a:off x="448287" y="97155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2">
            <a:extLst>
              <a:ext uri="{FF2B5EF4-FFF2-40B4-BE49-F238E27FC236}">
                <a16:creationId xmlns:a16="http://schemas.microsoft.com/office/drawing/2014/main" id="{557C082D-B5DA-47A2-AE06-E8E096551CDC}"/>
              </a:ext>
            </a:extLst>
          </p:cNvPr>
          <p:cNvSpPr>
            <a:spLocks noGrp="1"/>
          </p:cNvSpPr>
          <p:nvPr>
            <p:ph idx="1"/>
          </p:nvPr>
        </p:nvSpPr>
        <p:spPr>
          <a:xfrm>
            <a:off x="580103" y="1573161"/>
            <a:ext cx="11272807" cy="4484739"/>
          </a:xfrm>
        </p:spPr>
        <p:txBody>
          <a:bodyPr>
            <a:noAutofit/>
          </a:bodyPr>
          <a:lstStyle/>
          <a:p>
            <a:r>
              <a:rPr lang="en-GB" sz="1800" dirty="0">
                <a:solidFill>
                  <a:srgbClr val="002060"/>
                </a:solidFill>
                <a:latin typeface="+mn-lt"/>
              </a:rPr>
              <a:t>Concurrent administration of Zostavax</a:t>
            </a:r>
            <a:r>
              <a:rPr lang="en-GB" sz="1800" baseline="30000" dirty="0">
                <a:solidFill>
                  <a:srgbClr val="002060"/>
                </a:solidFill>
                <a:latin typeface="+mn-lt"/>
              </a:rPr>
              <a:t>®</a:t>
            </a:r>
            <a:r>
              <a:rPr lang="en-GB" sz="1800" dirty="0">
                <a:solidFill>
                  <a:srgbClr val="002060"/>
                </a:solidFill>
                <a:latin typeface="+mn-lt"/>
              </a:rPr>
              <a:t> and anti-viral medications known to be effective against VZV has not been evaluated, but drugs such as aciclovir are likely to reduce replication of the vaccine virus and therefore attenuate response.</a:t>
            </a:r>
          </a:p>
          <a:p>
            <a:r>
              <a:rPr lang="en-GB" sz="1800" dirty="0">
                <a:solidFill>
                  <a:srgbClr val="002060"/>
                </a:solidFill>
                <a:latin typeface="+mn-lt"/>
              </a:rPr>
              <a:t>Immunisation with Zostavax</a:t>
            </a:r>
            <a:r>
              <a:rPr lang="en-GB" sz="1800" baseline="30000" dirty="0">
                <a:solidFill>
                  <a:srgbClr val="002060"/>
                </a:solidFill>
                <a:latin typeface="+mn-lt"/>
              </a:rPr>
              <a:t>®</a:t>
            </a:r>
            <a:r>
              <a:rPr lang="en-GB" sz="1800" dirty="0">
                <a:solidFill>
                  <a:srgbClr val="002060"/>
                </a:solidFill>
                <a:latin typeface="+mn-lt"/>
              </a:rPr>
              <a:t> should be delayed in eligible individuals currently receiving oral or intravenous antivirals (such as aciclovir) until 48 hours after cessation of treatment - see Green Book </a:t>
            </a:r>
            <a:r>
              <a:rPr lang="en-GB" sz="1800" dirty="0">
                <a:solidFill>
                  <a:srgbClr val="002060"/>
                </a:solidFill>
                <a:latin typeface="+mn-lt"/>
                <a:hlinkClick r:id="rId3"/>
              </a:rPr>
              <a:t>Chapter 28a: Shingles</a:t>
            </a:r>
            <a:r>
              <a:rPr lang="en-GB" sz="1800" dirty="0">
                <a:solidFill>
                  <a:srgbClr val="002060"/>
                </a:solidFill>
                <a:latin typeface="+mn-lt"/>
              </a:rPr>
              <a:t> for further details.</a:t>
            </a:r>
          </a:p>
          <a:p>
            <a:r>
              <a:rPr lang="en-GB" sz="1800" dirty="0">
                <a:solidFill>
                  <a:srgbClr val="002060"/>
                </a:solidFill>
                <a:latin typeface="+mn-lt"/>
              </a:rPr>
              <a:t>This also applies to individuals receiving acyclovir prophylaxis which should be ceased for 48 hours before vaccination and individuals who have received high dose IVIG or varicella zoster immunoglobulin (VZIG) in the previous 6 weeks. This is due to the potential to lower effectiveness of the vaccine as the therapy may reduce response to the vaccine.</a:t>
            </a:r>
          </a:p>
          <a:p>
            <a:r>
              <a:rPr lang="en-GB" sz="1800" dirty="0">
                <a:solidFill>
                  <a:srgbClr val="002060"/>
                </a:solidFill>
              </a:rPr>
              <a:t>Where possible, antiviral therapies should not be started within 2 weeks after receiving Zostavax</a:t>
            </a:r>
            <a:r>
              <a:rPr lang="en-GB" sz="1800" baseline="30000" dirty="0">
                <a:solidFill>
                  <a:srgbClr val="002060"/>
                </a:solidFill>
                <a:latin typeface="+mn-lt"/>
              </a:rPr>
              <a:t>®</a:t>
            </a:r>
            <a:r>
              <a:rPr lang="en-GB" sz="1800" dirty="0">
                <a:solidFill>
                  <a:srgbClr val="002060"/>
                </a:solidFill>
              </a:rPr>
              <a:t> as this may adversely affect the effectiveness of the vaccine.</a:t>
            </a:r>
          </a:p>
          <a:p>
            <a:r>
              <a:rPr lang="en-GB" sz="1800" dirty="0">
                <a:solidFill>
                  <a:srgbClr val="002060"/>
                </a:solidFill>
                <a:latin typeface="+mn-lt"/>
              </a:rPr>
              <a:t>The use of topical aciclovir is not a contraindication to either Zostavax</a:t>
            </a:r>
            <a:r>
              <a:rPr lang="en-GB" sz="1800" baseline="30000" dirty="0">
                <a:solidFill>
                  <a:srgbClr val="002060"/>
                </a:solidFill>
                <a:latin typeface="+mn-lt"/>
              </a:rPr>
              <a:t>®</a:t>
            </a:r>
            <a:r>
              <a:rPr lang="en-GB" sz="1800" dirty="0">
                <a:solidFill>
                  <a:srgbClr val="002060"/>
                </a:solidFill>
                <a:latin typeface="+mn-lt"/>
              </a:rPr>
              <a:t> or Shingrix</a:t>
            </a:r>
            <a:r>
              <a:rPr lang="en-GB" sz="1800" baseline="30000" dirty="0">
                <a:solidFill>
                  <a:srgbClr val="002060"/>
                </a:solidFill>
                <a:latin typeface="+mn-lt"/>
              </a:rPr>
              <a:t>®</a:t>
            </a:r>
            <a:r>
              <a:rPr lang="en-GB" sz="1800" dirty="0">
                <a:solidFill>
                  <a:srgbClr val="002060"/>
                </a:solidFill>
                <a:latin typeface="+mn-lt"/>
              </a:rPr>
              <a:t> vaccination.</a:t>
            </a:r>
          </a:p>
        </p:txBody>
      </p:sp>
    </p:spTree>
    <p:extLst>
      <p:ext uri="{BB962C8B-B14F-4D97-AF65-F5344CB8AC3E}">
        <p14:creationId xmlns:p14="http://schemas.microsoft.com/office/powerpoint/2010/main" val="19516760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52</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69332"/>
            <a:ext cx="12192000" cy="602630"/>
          </a:xfrm>
        </p:spPr>
        <p:txBody>
          <a:bodyPr>
            <a:noAutofit/>
          </a:bodyPr>
          <a:lstStyle/>
          <a:p>
            <a:pPr algn="ctr"/>
            <a:r>
              <a:rPr lang="en-GB" sz="4000" b="1" dirty="0">
                <a:solidFill>
                  <a:srgbClr val="002060"/>
                </a:solidFill>
              </a:rPr>
              <a:t>Shingrix</a:t>
            </a:r>
            <a:r>
              <a:rPr lang="en-GB" sz="4000" b="1" baseline="30000" dirty="0">
                <a:solidFill>
                  <a:srgbClr val="002060"/>
                </a:solidFill>
              </a:rPr>
              <a:t>®</a:t>
            </a:r>
            <a:r>
              <a:rPr lang="en-GB" sz="4000" b="1" dirty="0">
                <a:solidFill>
                  <a:srgbClr val="002060"/>
                </a:solidFill>
              </a:rPr>
              <a:t> vaccine (1)</a:t>
            </a:r>
            <a:br>
              <a:rPr lang="en-GB" sz="4000" dirty="0">
                <a:solidFill>
                  <a:srgbClr val="002060"/>
                </a:solidFill>
              </a:rPr>
            </a:br>
            <a:br>
              <a:rPr lang="en-GB" sz="4000"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2"/>
          <p:cNvSpPr>
            <a:spLocks noGrp="1"/>
          </p:cNvSpPr>
          <p:nvPr>
            <p:ph idx="1"/>
          </p:nvPr>
        </p:nvSpPr>
        <p:spPr>
          <a:xfrm>
            <a:off x="580103" y="899153"/>
            <a:ext cx="10773697" cy="5086667"/>
          </a:xfrm>
        </p:spPr>
        <p:txBody>
          <a:bodyPr/>
          <a:lstStyle/>
          <a:p>
            <a:pPr marL="0" indent="0">
              <a:buNone/>
            </a:pPr>
            <a:r>
              <a:rPr lang="en-GB" sz="1500" b="1" dirty="0">
                <a:solidFill>
                  <a:srgbClr val="002060"/>
                </a:solidFill>
                <a:latin typeface="+mn-lt"/>
              </a:rPr>
              <a:t>Shingrix</a:t>
            </a:r>
            <a:r>
              <a:rPr lang="en-GB" sz="1500" b="1" baseline="30000" dirty="0">
                <a:solidFill>
                  <a:srgbClr val="002060"/>
                </a:solidFill>
                <a:latin typeface="+mn-lt"/>
              </a:rPr>
              <a:t>®</a:t>
            </a:r>
          </a:p>
          <a:p>
            <a:pPr marL="0" indent="0">
              <a:buNone/>
            </a:pPr>
            <a:r>
              <a:rPr lang="en-GB" sz="1500" dirty="0">
                <a:solidFill>
                  <a:srgbClr val="002060"/>
                </a:solidFill>
                <a:latin typeface="+mn-lt"/>
              </a:rPr>
              <a:t>Herpes zoster vaccine</a:t>
            </a:r>
          </a:p>
          <a:p>
            <a:pPr marL="0" indent="0">
              <a:buNone/>
            </a:pPr>
            <a:r>
              <a:rPr lang="en-GB" sz="1500" dirty="0">
                <a:solidFill>
                  <a:srgbClr val="002060"/>
                </a:solidFill>
                <a:latin typeface="+mn-lt"/>
              </a:rPr>
              <a:t>GlaxoSmithKline UK</a:t>
            </a:r>
          </a:p>
          <a:p>
            <a:pPr marL="0" indent="0">
              <a:buNone/>
            </a:pPr>
            <a:endParaRPr lang="en-GB" sz="1500" dirty="0">
              <a:solidFill>
                <a:srgbClr val="002060"/>
              </a:solidFill>
              <a:latin typeface="+mn-lt"/>
            </a:endParaRPr>
          </a:p>
          <a:p>
            <a:pPr marL="0" indent="0">
              <a:buNone/>
            </a:pPr>
            <a:endParaRPr lang="en-GB" sz="1500" dirty="0">
              <a:solidFill>
                <a:srgbClr val="002060"/>
              </a:solidFill>
              <a:latin typeface="+mn-lt"/>
            </a:endParaRPr>
          </a:p>
          <a:p>
            <a:pPr>
              <a:buFont typeface="Wingdings" panose="05000000000000000000" pitchFamily="2" charset="2"/>
              <a:buChar char="Ø"/>
            </a:pPr>
            <a:r>
              <a:rPr lang="en-GB" sz="1500" dirty="0">
                <a:solidFill>
                  <a:srgbClr val="002060"/>
                </a:solidFill>
                <a:latin typeface="+mn-lt"/>
              </a:rPr>
              <a:t>Shingrix</a:t>
            </a:r>
            <a:r>
              <a:rPr lang="en-GB" sz="1500" baseline="30000" dirty="0">
                <a:solidFill>
                  <a:srgbClr val="002060"/>
                </a:solidFill>
                <a:latin typeface="+mn-lt"/>
              </a:rPr>
              <a:t>®</a:t>
            </a:r>
            <a:r>
              <a:rPr lang="en-GB" sz="1500" dirty="0">
                <a:solidFill>
                  <a:srgbClr val="002060"/>
                </a:solidFill>
                <a:latin typeface="+mn-lt"/>
              </a:rPr>
              <a:t> is a recombinant adjuvanted subunit shingles vaccine</a:t>
            </a:r>
          </a:p>
          <a:p>
            <a:pPr>
              <a:buFont typeface="Wingdings" panose="05000000000000000000" pitchFamily="2" charset="2"/>
              <a:buChar char="Ø"/>
            </a:pPr>
            <a:r>
              <a:rPr lang="en-GB" sz="1500" dirty="0">
                <a:solidFill>
                  <a:srgbClr val="002060"/>
                </a:solidFill>
              </a:rPr>
              <a:t>It does not contain live varicella-zoster virus, latex, thiomersal or gelatine</a:t>
            </a:r>
            <a:r>
              <a:rPr lang="en-GB" sz="1500" dirty="0">
                <a:solidFill>
                  <a:srgbClr val="002060"/>
                </a:solidFill>
                <a:latin typeface="+mn-lt"/>
              </a:rPr>
              <a:t>.</a:t>
            </a:r>
          </a:p>
          <a:p>
            <a:pPr>
              <a:buFont typeface="Wingdings" panose="05000000000000000000" pitchFamily="2" charset="2"/>
              <a:buChar char="Ø"/>
            </a:pPr>
            <a:r>
              <a:rPr lang="en-GB" sz="1500" dirty="0"/>
              <a:t>It contains a single protein glycoprotein E found in the outer shell of the herpes zoster virus, and an adjuvant to enhance the body's immune response to an antigen.</a:t>
            </a:r>
          </a:p>
          <a:p>
            <a:pPr>
              <a:buFont typeface="Wingdings" panose="05000000000000000000" pitchFamily="2" charset="2"/>
              <a:buChar char="Ø"/>
            </a:pPr>
            <a:r>
              <a:rPr lang="en-GB" sz="1500" dirty="0"/>
              <a:t>By combining the VZV specific antigen (</a:t>
            </a:r>
            <a:r>
              <a:rPr lang="en-GB" sz="1500" dirty="0" err="1"/>
              <a:t>gE</a:t>
            </a:r>
            <a:r>
              <a:rPr lang="en-GB" sz="1500" dirty="0"/>
              <a:t>) with an adjuvant system (AS01B), Shingrix</a:t>
            </a:r>
            <a:r>
              <a:rPr lang="en-GB" sz="1600" baseline="30000" dirty="0"/>
              <a:t>®</a:t>
            </a:r>
            <a:r>
              <a:rPr lang="en-GB" sz="1500" dirty="0"/>
              <a:t> is designed to induce antigen-specific cellular and humoral immune responses in individuals with pre-existing immunity against VZV.</a:t>
            </a:r>
          </a:p>
          <a:p>
            <a:pPr>
              <a:buFont typeface="Wingdings" panose="05000000000000000000" pitchFamily="2" charset="2"/>
              <a:buChar char="Ø"/>
            </a:pPr>
            <a:r>
              <a:rPr lang="en-GB" sz="1500" dirty="0"/>
              <a:t>The vial rubber stopper is composed of </a:t>
            </a:r>
            <a:r>
              <a:rPr lang="en-GB" sz="1500" b="0" i="0" dirty="0">
                <a:effectLst/>
                <a:latin typeface="Arial" panose="020B0604020202020204" pitchFamily="34" charset="0"/>
              </a:rPr>
              <a:t>butyl rubber which </a:t>
            </a:r>
            <a:r>
              <a:rPr lang="en-GB" sz="1500" dirty="0"/>
              <a:t>does not contain natural rubber latex</a:t>
            </a:r>
          </a:p>
          <a:p>
            <a:pPr>
              <a:buFont typeface="Wingdings" panose="05000000000000000000" pitchFamily="2" charset="2"/>
              <a:buChar char="Ø"/>
            </a:pPr>
            <a:r>
              <a:rPr lang="en-GB" sz="1500" dirty="0">
                <a:solidFill>
                  <a:srgbClr val="002060"/>
                </a:solidFill>
                <a:latin typeface="+mn-lt"/>
              </a:rPr>
              <a:t>Shingrix</a:t>
            </a:r>
            <a:r>
              <a:rPr lang="en-GB" sz="1500" baseline="30000" dirty="0">
                <a:solidFill>
                  <a:srgbClr val="002060"/>
                </a:solidFill>
                <a:latin typeface="+mn-lt"/>
              </a:rPr>
              <a:t>®</a:t>
            </a:r>
            <a:r>
              <a:rPr lang="en-GB" sz="1500" dirty="0">
                <a:solidFill>
                  <a:srgbClr val="002060"/>
                </a:solidFill>
                <a:latin typeface="+mn-lt"/>
              </a:rPr>
              <a:t> is no longer part of the Medicines and Healthcare products Regulatory Agency’s (MHRA) Black Triangle Scheme (▼) . </a:t>
            </a:r>
          </a:p>
          <a:p>
            <a:pPr>
              <a:buFont typeface="Arial" panose="020B0604020202020204" pitchFamily="34" charset="0"/>
              <a:buChar char="•"/>
            </a:pPr>
            <a:endParaRPr lang="en-GB" sz="2000" dirty="0"/>
          </a:p>
        </p:txBody>
      </p:sp>
      <p:pic>
        <p:nvPicPr>
          <p:cNvPr id="10" name="Picture 9" descr="Text&#10;&#10;Description automatically generated">
            <a:extLst>
              <a:ext uri="{FF2B5EF4-FFF2-40B4-BE49-F238E27FC236}">
                <a16:creationId xmlns:a16="http://schemas.microsoft.com/office/drawing/2014/main" id="{724E1709-D4E8-4710-A72E-3C58646853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0143" y="967263"/>
            <a:ext cx="4732453" cy="1514680"/>
          </a:xfrm>
          <a:prstGeom prst="rect">
            <a:avLst/>
          </a:prstGeom>
        </p:spPr>
      </p:pic>
    </p:spTree>
    <p:extLst>
      <p:ext uri="{BB962C8B-B14F-4D97-AF65-F5344CB8AC3E}">
        <p14:creationId xmlns:p14="http://schemas.microsoft.com/office/powerpoint/2010/main" val="28155895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53</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Shingrix</a:t>
            </a:r>
            <a:r>
              <a:rPr lang="en-GB" sz="4000" baseline="30000" dirty="0">
                <a:solidFill>
                  <a:srgbClr val="002060"/>
                </a:solidFill>
              </a:rPr>
              <a:t>®</a:t>
            </a:r>
            <a:r>
              <a:rPr lang="en-GB" sz="4000" b="1" dirty="0">
                <a:solidFill>
                  <a:srgbClr val="002060"/>
                </a:solidFill>
              </a:rPr>
              <a:t> efficacy </a:t>
            </a:r>
          </a:p>
        </p:txBody>
      </p:sp>
      <p:sp>
        <p:nvSpPr>
          <p:cNvPr id="7" name="Content Placeholder 2"/>
          <p:cNvSpPr>
            <a:spLocks noGrp="1"/>
          </p:cNvSpPr>
          <p:nvPr>
            <p:ph idx="1"/>
          </p:nvPr>
        </p:nvSpPr>
        <p:spPr>
          <a:xfrm>
            <a:off x="212942" y="948689"/>
            <a:ext cx="11822848" cy="5063803"/>
          </a:xfrm>
        </p:spPr>
        <p:txBody>
          <a:bodyPr>
            <a:normAutofit fontScale="55000" lnSpcReduction="20000"/>
          </a:bodyPr>
          <a:lstStyle/>
          <a:p>
            <a:pPr marL="0" indent="0">
              <a:lnSpc>
                <a:spcPct val="100000"/>
              </a:lnSpc>
              <a:spcBef>
                <a:spcPts val="0"/>
              </a:spcBef>
              <a:buNone/>
            </a:pPr>
            <a:r>
              <a:rPr lang="en-GB" sz="3100" dirty="0">
                <a:solidFill>
                  <a:srgbClr val="002060"/>
                </a:solidFill>
              </a:rPr>
              <a:t>Shingrix® vaccine was approved for use in adults 50 years of age or over in the US, Canada and Australia in 2017, and for use in the European Union and Japan in 2018</a:t>
            </a:r>
          </a:p>
          <a:p>
            <a:pPr marL="0" indent="0">
              <a:lnSpc>
                <a:spcPct val="100000"/>
              </a:lnSpc>
              <a:spcBef>
                <a:spcPts val="0"/>
              </a:spcBef>
              <a:buNone/>
            </a:pPr>
            <a:endParaRPr lang="en-GB" sz="3100" dirty="0">
              <a:solidFill>
                <a:srgbClr val="002060"/>
              </a:solidFill>
            </a:endParaRPr>
          </a:p>
          <a:p>
            <a:pPr marL="0" indent="0">
              <a:lnSpc>
                <a:spcPct val="100000"/>
              </a:lnSpc>
              <a:spcBef>
                <a:spcPts val="0"/>
              </a:spcBef>
              <a:buNone/>
            </a:pPr>
            <a:r>
              <a:rPr lang="en-GB" sz="3100" b="1" dirty="0">
                <a:solidFill>
                  <a:srgbClr val="002060"/>
                </a:solidFill>
              </a:rPr>
              <a:t>Shingrix</a:t>
            </a:r>
            <a:r>
              <a:rPr lang="en-GB" sz="3100" baseline="30000" dirty="0">
                <a:solidFill>
                  <a:srgbClr val="002060"/>
                </a:solidFill>
              </a:rPr>
              <a:t>®</a:t>
            </a:r>
            <a:r>
              <a:rPr lang="en-GB" sz="3100" dirty="0">
                <a:solidFill>
                  <a:srgbClr val="002060"/>
                </a:solidFill>
              </a:rPr>
              <a:t>:</a:t>
            </a:r>
          </a:p>
          <a:p>
            <a:pPr marL="0" indent="0">
              <a:lnSpc>
                <a:spcPct val="100000"/>
              </a:lnSpc>
              <a:spcBef>
                <a:spcPts val="0"/>
              </a:spcBef>
              <a:buNone/>
            </a:pPr>
            <a:r>
              <a:rPr lang="en-GB" sz="3100" dirty="0">
                <a:solidFill>
                  <a:srgbClr val="002060"/>
                </a:solidFill>
              </a:rPr>
              <a:t>A </a:t>
            </a:r>
            <a:r>
              <a:rPr lang="en-GB" sz="3100" dirty="0">
                <a:solidFill>
                  <a:srgbClr val="002060"/>
                </a:solidFill>
                <a:hlinkClick r:id="rId3"/>
              </a:rPr>
              <a:t>real-world effectiveness study </a:t>
            </a:r>
            <a:r>
              <a:rPr lang="en-GB" sz="3100" dirty="0">
                <a:solidFill>
                  <a:srgbClr val="002060"/>
                </a:solidFill>
              </a:rPr>
              <a:t>in 2021 found Shingrix</a:t>
            </a:r>
            <a:r>
              <a:rPr lang="en-GB" sz="3100" baseline="30000" dirty="0">
                <a:solidFill>
                  <a:srgbClr val="002060"/>
                </a:solidFill>
              </a:rPr>
              <a:t>®</a:t>
            </a:r>
            <a:r>
              <a:rPr lang="en-GB" sz="3100" dirty="0">
                <a:solidFill>
                  <a:srgbClr val="002060"/>
                </a:solidFill>
              </a:rPr>
              <a:t> vaccine effectiveness of 70% and 56.9% for 2 and 1 doses, respectively. Two-dose vaccine effectiveness against post herpetic neuralgia in individuals 65+ years was 76%. The two-dose vaccine effectiveness was not significantly lower for adults 80+ years, for</a:t>
            </a:r>
          </a:p>
          <a:p>
            <a:pPr marL="0" indent="0">
              <a:lnSpc>
                <a:spcPct val="100000"/>
              </a:lnSpc>
              <a:spcBef>
                <a:spcPts val="0"/>
              </a:spcBef>
              <a:buNone/>
            </a:pPr>
            <a:r>
              <a:rPr lang="en-GB" sz="3100" dirty="0">
                <a:solidFill>
                  <a:srgbClr val="002060"/>
                </a:solidFill>
              </a:rPr>
              <a:t>second doses received at =180 days, or for individuals with autoimmune conditions.</a:t>
            </a:r>
          </a:p>
          <a:p>
            <a:pPr marL="0" indent="0">
              <a:lnSpc>
                <a:spcPct val="100000"/>
              </a:lnSpc>
              <a:spcBef>
                <a:spcPts val="0"/>
              </a:spcBef>
              <a:buNone/>
            </a:pPr>
            <a:endParaRPr lang="en-GB" sz="3100" dirty="0">
              <a:solidFill>
                <a:srgbClr val="002060"/>
              </a:solidFill>
            </a:endParaRPr>
          </a:p>
          <a:p>
            <a:pPr marL="0" indent="0">
              <a:lnSpc>
                <a:spcPct val="100000"/>
              </a:lnSpc>
              <a:spcBef>
                <a:spcPts val="0"/>
              </a:spcBef>
              <a:buNone/>
            </a:pPr>
            <a:r>
              <a:rPr lang="en-GB" sz="3100" dirty="0">
                <a:solidFill>
                  <a:srgbClr val="002060"/>
                </a:solidFill>
              </a:rPr>
              <a:t>This real world observational study of effectiveness of Shingrix</a:t>
            </a:r>
            <a:r>
              <a:rPr lang="en-GB" sz="3100" baseline="30000" dirty="0">
                <a:solidFill>
                  <a:srgbClr val="002060"/>
                </a:solidFill>
              </a:rPr>
              <a:t>®</a:t>
            </a:r>
            <a:r>
              <a:rPr lang="en-GB" sz="3100" dirty="0">
                <a:solidFill>
                  <a:srgbClr val="002060"/>
                </a:solidFill>
              </a:rPr>
              <a:t> demonstrates the benefit of completing the 2 dose regime.</a:t>
            </a:r>
          </a:p>
          <a:p>
            <a:pPr marL="0" indent="0" algn="r">
              <a:lnSpc>
                <a:spcPct val="100000"/>
              </a:lnSpc>
              <a:spcBef>
                <a:spcPts val="0"/>
              </a:spcBef>
              <a:buNone/>
            </a:pPr>
            <a:endParaRPr lang="en-GB" sz="3100" dirty="0">
              <a:solidFill>
                <a:srgbClr val="002060"/>
              </a:solidFill>
            </a:endParaRPr>
          </a:p>
          <a:p>
            <a:pPr marL="0" indent="0" algn="r">
              <a:lnSpc>
                <a:spcPct val="100000"/>
              </a:lnSpc>
              <a:spcBef>
                <a:spcPts val="0"/>
              </a:spcBef>
              <a:buNone/>
            </a:pPr>
            <a:r>
              <a:rPr lang="en-GB" sz="3100" dirty="0">
                <a:solidFill>
                  <a:srgbClr val="002060"/>
                </a:solidFill>
              </a:rPr>
              <a:t>Reference: </a:t>
            </a:r>
            <a:r>
              <a:rPr lang="en-GB" sz="3100" dirty="0">
                <a:solidFill>
                  <a:srgbClr val="002060"/>
                </a:solidFill>
                <a:hlinkClick r:id="rId3"/>
              </a:rPr>
              <a:t>Izurieta H S et al (2021)</a:t>
            </a:r>
            <a:endParaRPr lang="en-GB" sz="3100" dirty="0">
              <a:solidFill>
                <a:srgbClr val="002060"/>
              </a:solidFill>
            </a:endParaRPr>
          </a:p>
          <a:p>
            <a:pPr marL="0" indent="0" algn="r">
              <a:lnSpc>
                <a:spcPct val="100000"/>
              </a:lnSpc>
              <a:spcBef>
                <a:spcPts val="0"/>
              </a:spcBef>
              <a:buNone/>
            </a:pPr>
            <a:endParaRPr lang="en-GB" sz="3100" dirty="0">
              <a:solidFill>
                <a:srgbClr val="002060"/>
              </a:solidFill>
            </a:endParaRPr>
          </a:p>
          <a:p>
            <a:pPr marL="0" indent="0">
              <a:lnSpc>
                <a:spcPct val="100000"/>
              </a:lnSpc>
              <a:spcBef>
                <a:spcPts val="0"/>
              </a:spcBef>
              <a:buNone/>
            </a:pPr>
            <a:r>
              <a:rPr lang="en-GB" sz="3100" dirty="0">
                <a:solidFill>
                  <a:srgbClr val="002060"/>
                </a:solidFill>
              </a:rPr>
              <a:t>In the phase 3 randomized placebo controlled clinical trials of 15,411 participants, vaccine efficacy in the 7,695 immunocompetent adults ≥ 50 years and 6,950 ≥70 years, administered with two doses of Shingrix</a:t>
            </a:r>
            <a:r>
              <a:rPr lang="en-GB" sz="3100" baseline="30000" dirty="0">
                <a:solidFill>
                  <a:srgbClr val="002060"/>
                </a:solidFill>
              </a:rPr>
              <a:t>®</a:t>
            </a:r>
            <a:r>
              <a:rPr lang="en-GB" sz="3100" dirty="0">
                <a:solidFill>
                  <a:srgbClr val="002060"/>
                </a:solidFill>
              </a:rPr>
              <a:t> 2 months apart was estimated at 97.2% and 91.2% respectively.</a:t>
            </a:r>
          </a:p>
          <a:p>
            <a:pPr marL="0" indent="0">
              <a:lnSpc>
                <a:spcPct val="100000"/>
              </a:lnSpc>
              <a:spcBef>
                <a:spcPts val="0"/>
              </a:spcBef>
              <a:buNone/>
            </a:pPr>
            <a:r>
              <a:rPr lang="en-GB" sz="3100" dirty="0">
                <a:solidFill>
                  <a:srgbClr val="002060"/>
                </a:solidFill>
              </a:rPr>
              <a:t>							                  Reference: </a:t>
            </a:r>
            <a:r>
              <a:rPr lang="en-GB" sz="3100" dirty="0">
                <a:solidFill>
                  <a:srgbClr val="002060"/>
                </a:solidFill>
                <a:hlinkClick r:id="rId4"/>
              </a:rPr>
              <a:t>Lal et al (2015)</a:t>
            </a:r>
            <a:endParaRPr lang="en-GB" sz="3100" dirty="0">
              <a:solidFill>
                <a:srgbClr val="002060"/>
              </a:solidFill>
            </a:endParaRPr>
          </a:p>
          <a:p>
            <a:pPr marL="0" indent="0">
              <a:lnSpc>
                <a:spcPct val="100000"/>
              </a:lnSpc>
              <a:spcBef>
                <a:spcPts val="0"/>
              </a:spcBef>
              <a:buNone/>
            </a:pPr>
            <a:endParaRPr lang="en-GB" sz="3100" dirty="0">
              <a:solidFill>
                <a:srgbClr val="002060"/>
              </a:solidFill>
            </a:endParaRPr>
          </a:p>
          <a:p>
            <a:pPr marL="0" indent="0">
              <a:lnSpc>
                <a:spcPct val="100000"/>
              </a:lnSpc>
              <a:spcBef>
                <a:spcPts val="0"/>
              </a:spcBef>
              <a:buNone/>
            </a:pPr>
            <a:r>
              <a:rPr lang="en-GB" sz="3100" dirty="0">
                <a:solidFill>
                  <a:srgbClr val="002060"/>
                </a:solidFill>
              </a:rPr>
              <a:t>In a phase 3 clinical trial in autologous haemopoietic stem cell transplant recipients aged 18 years and above who received two doses of Shingrix</a:t>
            </a:r>
            <a:r>
              <a:rPr lang="en-GB" sz="3100" baseline="30000" dirty="0">
                <a:solidFill>
                  <a:srgbClr val="002060"/>
                </a:solidFill>
              </a:rPr>
              <a:t>® </a:t>
            </a:r>
            <a:r>
              <a:rPr lang="en-GB" sz="3100" dirty="0">
                <a:solidFill>
                  <a:srgbClr val="002060"/>
                </a:solidFill>
              </a:rPr>
              <a:t>1-2 months apart, robust humoral and cellular responses persisted at 1 year after vaccination.</a:t>
            </a:r>
          </a:p>
          <a:p>
            <a:pPr marL="0" indent="0">
              <a:lnSpc>
                <a:spcPct val="100000"/>
              </a:lnSpc>
              <a:spcBef>
                <a:spcPts val="0"/>
              </a:spcBef>
              <a:buNone/>
            </a:pPr>
            <a:r>
              <a:rPr lang="en-GB" sz="2900" dirty="0">
                <a:solidFill>
                  <a:srgbClr val="002060"/>
                </a:solidFill>
              </a:rPr>
              <a:t>							                  Reference: </a:t>
            </a:r>
            <a:r>
              <a:rPr lang="en-GB" sz="2900" dirty="0">
                <a:solidFill>
                  <a:srgbClr val="002060"/>
                </a:solidFill>
                <a:hlinkClick r:id="rId5"/>
              </a:rPr>
              <a:t>Dagnew et al (2019)</a:t>
            </a:r>
            <a:endParaRPr lang="en-GB" sz="2900" dirty="0">
              <a:solidFill>
                <a:srgbClr val="002060"/>
              </a:solidFill>
            </a:endParaRPr>
          </a:p>
          <a:p>
            <a:pPr marL="0" indent="0">
              <a:buNone/>
            </a:pPr>
            <a:endParaRPr lang="en-GB" sz="2000" dirty="0">
              <a:solidFill>
                <a:srgbClr val="002060"/>
              </a:solidFill>
            </a:endParaRPr>
          </a:p>
        </p:txBody>
      </p:sp>
    </p:spTree>
    <p:extLst>
      <p:ext uri="{BB962C8B-B14F-4D97-AF65-F5344CB8AC3E}">
        <p14:creationId xmlns:p14="http://schemas.microsoft.com/office/powerpoint/2010/main" val="10488365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A5A19-9744-417F-A586-03401BF78263}"/>
              </a:ext>
            </a:extLst>
          </p:cNvPr>
          <p:cNvSpPr>
            <a:spLocks noGrp="1"/>
          </p:cNvSpPr>
          <p:nvPr>
            <p:ph type="title"/>
          </p:nvPr>
        </p:nvSpPr>
        <p:spPr>
          <a:xfrm>
            <a:off x="838200" y="201164"/>
            <a:ext cx="10515600" cy="668028"/>
          </a:xfrm>
        </p:spPr>
        <p:txBody>
          <a:bodyPr/>
          <a:lstStyle/>
          <a:p>
            <a:pPr algn="ctr"/>
            <a:r>
              <a:rPr lang="en-GB" sz="4000" b="1" dirty="0"/>
              <a:t>Shingrix</a:t>
            </a:r>
            <a:r>
              <a:rPr lang="en-GB" sz="4000" baseline="30000" dirty="0">
                <a:solidFill>
                  <a:srgbClr val="002060"/>
                </a:solidFill>
              </a:rPr>
              <a:t>®</a:t>
            </a:r>
            <a:r>
              <a:rPr lang="en-GB" sz="4000" b="1" dirty="0"/>
              <a:t> vaccine eligibility</a:t>
            </a:r>
          </a:p>
        </p:txBody>
      </p:sp>
      <p:sp>
        <p:nvSpPr>
          <p:cNvPr id="3" name="Content Placeholder 2">
            <a:extLst>
              <a:ext uri="{FF2B5EF4-FFF2-40B4-BE49-F238E27FC236}">
                <a16:creationId xmlns:a16="http://schemas.microsoft.com/office/drawing/2014/main" id="{983713EA-9970-4AA8-ACE9-222BDB188E1D}"/>
              </a:ext>
            </a:extLst>
          </p:cNvPr>
          <p:cNvSpPr>
            <a:spLocks noGrp="1"/>
          </p:cNvSpPr>
          <p:nvPr>
            <p:ph idx="1"/>
          </p:nvPr>
        </p:nvSpPr>
        <p:spPr>
          <a:xfrm>
            <a:off x="425209" y="1209933"/>
            <a:ext cx="11123857" cy="4438133"/>
          </a:xfrm>
        </p:spPr>
        <p:txBody>
          <a:bodyPr>
            <a:noAutofit/>
          </a:bodyPr>
          <a:lstStyle/>
          <a:p>
            <a:pPr marL="0" indent="0">
              <a:lnSpc>
                <a:spcPct val="120000"/>
              </a:lnSpc>
              <a:spcBef>
                <a:spcPts val="0"/>
              </a:spcBef>
              <a:buNone/>
            </a:pPr>
            <a:r>
              <a:rPr lang="en-GB" sz="1800" dirty="0">
                <a:latin typeface="+mn-lt"/>
              </a:rPr>
              <a:t>Available since September 2021 for individuals 70 to 79 years of age who are clinically contraindicated to receive Zostavax</a:t>
            </a:r>
            <a:r>
              <a:rPr lang="en-GB" sz="1800" baseline="30000" dirty="0">
                <a:solidFill>
                  <a:srgbClr val="002060"/>
                </a:solidFill>
              </a:rPr>
              <a:t>®</a:t>
            </a:r>
            <a:r>
              <a:rPr lang="en-GB" sz="1800" dirty="0">
                <a:latin typeface="+mn-lt"/>
              </a:rPr>
              <a:t> due to immunocompromised status</a:t>
            </a:r>
          </a:p>
          <a:p>
            <a:pPr marL="0" indent="0">
              <a:lnSpc>
                <a:spcPct val="120000"/>
              </a:lnSpc>
              <a:spcBef>
                <a:spcPts val="0"/>
              </a:spcBef>
              <a:buNone/>
            </a:pPr>
            <a:endParaRPr lang="en-GB" sz="1800" dirty="0">
              <a:latin typeface="+mn-lt"/>
            </a:endParaRPr>
          </a:p>
          <a:p>
            <a:pPr marL="0" indent="0">
              <a:lnSpc>
                <a:spcPct val="120000"/>
              </a:lnSpc>
              <a:spcBef>
                <a:spcPts val="0"/>
              </a:spcBef>
              <a:buNone/>
            </a:pPr>
            <a:r>
              <a:rPr lang="en-GB" sz="1800" b="1" dirty="0">
                <a:latin typeface="+mn-lt"/>
              </a:rPr>
              <a:t>From 1 September 2023 </a:t>
            </a:r>
            <a:r>
              <a:rPr lang="en-GB" sz="1800" dirty="0">
                <a:latin typeface="+mn-lt"/>
              </a:rPr>
              <a:t>Shingrix</a:t>
            </a:r>
            <a:r>
              <a:rPr lang="en-GB" sz="1800" baseline="30000" dirty="0">
                <a:solidFill>
                  <a:srgbClr val="002060"/>
                </a:solidFill>
              </a:rPr>
              <a:t>®</a:t>
            </a:r>
            <a:r>
              <a:rPr lang="en-GB" sz="1800" dirty="0">
                <a:latin typeface="+mn-lt"/>
              </a:rPr>
              <a:t> vaccine available for:</a:t>
            </a:r>
          </a:p>
          <a:p>
            <a:pPr>
              <a:lnSpc>
                <a:spcPct val="120000"/>
              </a:lnSpc>
              <a:spcBef>
                <a:spcPts val="600"/>
              </a:spcBef>
            </a:pPr>
            <a:r>
              <a:rPr lang="en-GB" sz="1800" dirty="0">
                <a:latin typeface="+mn-lt"/>
              </a:rPr>
              <a:t>immunocompromised (severely immunosuppressed) individuals 50 years of age and over who have not received shingles vaccine before (eligibility as defined in the </a:t>
            </a:r>
            <a:r>
              <a:rPr lang="en-GB" sz="1800" dirty="0">
                <a:latin typeface="+mn-lt"/>
                <a:hlinkClick r:id="rId3"/>
              </a:rPr>
              <a:t>Green Book Shingles Chapter 28a</a:t>
            </a:r>
            <a:r>
              <a:rPr lang="en-GB" sz="1800" dirty="0">
                <a:latin typeface="+mn-lt"/>
              </a:rPr>
              <a:t>)</a:t>
            </a:r>
          </a:p>
          <a:p>
            <a:pPr>
              <a:lnSpc>
                <a:spcPct val="120000"/>
              </a:lnSpc>
              <a:spcBef>
                <a:spcPts val="600"/>
              </a:spcBef>
            </a:pPr>
            <a:r>
              <a:rPr lang="en-GB" sz="1800" dirty="0">
                <a:latin typeface="+mn-lt"/>
              </a:rPr>
              <a:t>immunocompetent individuals from 60 years of age in a phased implementation over a 10 year period starting with those turning ’65’ and ’70’ years of age</a:t>
            </a:r>
          </a:p>
          <a:p>
            <a:pPr>
              <a:lnSpc>
                <a:spcPct val="120000"/>
              </a:lnSpc>
            </a:pPr>
            <a:r>
              <a:rPr lang="en-GB" sz="1800" dirty="0"/>
              <a:t>immunocompetent individuals 70 to 79 years of age already eligible for the routine immunisation schedule once all stock of Zostavax</a:t>
            </a:r>
            <a:r>
              <a:rPr lang="en-GB" sz="1800" baseline="30000" dirty="0">
                <a:solidFill>
                  <a:srgbClr val="002060"/>
                </a:solidFill>
              </a:rPr>
              <a:t>®</a:t>
            </a:r>
            <a:r>
              <a:rPr lang="en-GB" sz="1800" dirty="0"/>
              <a:t> has been used up </a:t>
            </a:r>
            <a:endParaRPr lang="en-GB" sz="1800" dirty="0">
              <a:latin typeface="+mn-lt"/>
            </a:endParaRPr>
          </a:p>
          <a:p>
            <a:pPr marL="0" indent="0">
              <a:lnSpc>
                <a:spcPct val="120000"/>
              </a:lnSpc>
              <a:spcBef>
                <a:spcPts val="1200"/>
              </a:spcBef>
              <a:buNone/>
            </a:pPr>
            <a:r>
              <a:rPr lang="en-GB" sz="1800" dirty="0">
                <a:effectLst/>
                <a:latin typeface="+mn-lt"/>
                <a:ea typeface="Calibri" panose="020F0502020204030204" pitchFamily="34" charset="0"/>
                <a:cs typeface="Times New Roman" panose="02020603050405020304" pitchFamily="18" charset="0"/>
              </a:rPr>
              <a:t>In the first year from 01 September 2023 to 31 August 2024</a:t>
            </a:r>
          </a:p>
          <a:p>
            <a:pPr marL="0" indent="0">
              <a:lnSpc>
                <a:spcPct val="120000"/>
              </a:lnSpc>
              <a:spcBef>
                <a:spcPts val="0"/>
              </a:spcBef>
              <a:buNone/>
            </a:pPr>
            <a:r>
              <a:rPr lang="en-GB" sz="1800" dirty="0">
                <a:latin typeface="+mn-lt"/>
                <a:ea typeface="Calibri" panose="020F0502020204030204" pitchFamily="34" charset="0"/>
                <a:cs typeface="Times New Roman" panose="02020603050405020304" pitchFamily="18" charset="0"/>
              </a:rPr>
              <a:t>- t</a:t>
            </a:r>
            <a:r>
              <a:rPr lang="en-GB" sz="1800" dirty="0">
                <a:effectLst/>
                <a:latin typeface="+mn-lt"/>
                <a:ea typeface="Calibri" panose="020F0502020204030204" pitchFamily="34" charset="0"/>
                <a:cs typeface="Times New Roman" panose="02020603050405020304" pitchFamily="18" charset="0"/>
              </a:rPr>
              <a:t>hose turning 65 years of age and born on/after 01/09/1958 and</a:t>
            </a:r>
          </a:p>
          <a:p>
            <a:pPr marL="0" indent="0">
              <a:lnSpc>
                <a:spcPct val="120000"/>
              </a:lnSpc>
              <a:spcBef>
                <a:spcPts val="0"/>
              </a:spcBef>
              <a:buNone/>
            </a:pPr>
            <a:r>
              <a:rPr lang="en-GB" sz="1800" dirty="0">
                <a:effectLst/>
                <a:latin typeface="+mn-lt"/>
                <a:ea typeface="Calibri" panose="020F0502020204030204" pitchFamily="34" charset="0"/>
                <a:cs typeface="Times New Roman" panose="02020603050405020304" pitchFamily="18" charset="0"/>
              </a:rPr>
              <a:t>- those turning 70 years of age and born on/after 01/09/1953 </a:t>
            </a:r>
          </a:p>
        </p:txBody>
      </p:sp>
      <p:sp>
        <p:nvSpPr>
          <p:cNvPr id="5" name="Slide Number Placeholder 4">
            <a:extLst>
              <a:ext uri="{FF2B5EF4-FFF2-40B4-BE49-F238E27FC236}">
                <a16:creationId xmlns:a16="http://schemas.microsoft.com/office/drawing/2014/main" id="{340F8269-6903-46E9-A02B-1DADACC1E110}"/>
              </a:ext>
            </a:extLst>
          </p:cNvPr>
          <p:cNvSpPr>
            <a:spLocks noGrp="1"/>
          </p:cNvSpPr>
          <p:nvPr>
            <p:ph type="sldNum" sz="quarter" idx="11"/>
          </p:nvPr>
        </p:nvSpPr>
        <p:spPr>
          <a:xfrm>
            <a:off x="838199" y="6329548"/>
            <a:ext cx="10965873" cy="391927"/>
          </a:xfrm>
        </p:spPr>
        <p:txBody>
          <a:bodyPr/>
          <a:lstStyle/>
          <a:p>
            <a:r>
              <a:rPr lang="en-GB" dirty="0"/>
              <a:t>Vaccination against shingles (Herpes Zoster)                                                                                     </a:t>
            </a:r>
            <a:fld id="{344369E4-5DE7-46E5-874E-4FD437973785}" type="slidenum">
              <a:rPr lang="en-GB" smtClean="0"/>
              <a:pPr/>
              <a:t>54</a:t>
            </a:fld>
            <a:endParaRPr lang="en-GB" sz="1400" dirty="0"/>
          </a:p>
        </p:txBody>
      </p:sp>
    </p:spTree>
    <p:extLst>
      <p:ext uri="{BB962C8B-B14F-4D97-AF65-F5344CB8AC3E}">
        <p14:creationId xmlns:p14="http://schemas.microsoft.com/office/powerpoint/2010/main" val="5174211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55</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44394"/>
          </a:xfrm>
        </p:spPr>
        <p:txBody>
          <a:bodyPr>
            <a:noAutofit/>
          </a:bodyPr>
          <a:lstStyle/>
          <a:p>
            <a:pPr algn="ctr"/>
            <a:r>
              <a:rPr lang="en-GB" sz="4000" b="1" dirty="0">
                <a:solidFill>
                  <a:srgbClr val="002060"/>
                </a:solidFill>
              </a:rPr>
              <a:t>Shingrix</a:t>
            </a:r>
            <a:r>
              <a:rPr lang="en-GB" sz="4000" b="1" baseline="30000" dirty="0">
                <a:solidFill>
                  <a:srgbClr val="002060"/>
                </a:solidFill>
              </a:rPr>
              <a:t>®</a:t>
            </a:r>
            <a:r>
              <a:rPr lang="en-GB" sz="4000" b="1" dirty="0">
                <a:solidFill>
                  <a:srgbClr val="002060"/>
                </a:solidFill>
              </a:rPr>
              <a:t> composition</a:t>
            </a:r>
            <a:br>
              <a:rPr lang="en-GB" dirty="0">
                <a:solidFill>
                  <a:srgbClr val="002060"/>
                </a:solidFill>
              </a:rPr>
            </a:br>
            <a:br>
              <a:rPr lang="en-GB"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TextBox 7"/>
          <p:cNvSpPr txBox="1"/>
          <p:nvPr/>
        </p:nvSpPr>
        <p:spPr>
          <a:xfrm>
            <a:off x="590440" y="891540"/>
            <a:ext cx="5446456" cy="4616648"/>
          </a:xfrm>
          <a:prstGeom prst="rect">
            <a:avLst/>
          </a:prstGeom>
          <a:noFill/>
        </p:spPr>
        <p:txBody>
          <a:bodyPr wrap="square" rtlCol="0">
            <a:spAutoFit/>
          </a:bodyPr>
          <a:lstStyle/>
          <a:p>
            <a:pPr>
              <a:defRPr/>
            </a:pPr>
            <a:r>
              <a:rPr lang="en-GB" b="1" kern="0" dirty="0">
                <a:solidFill>
                  <a:srgbClr val="002060"/>
                </a:solidFill>
              </a:rPr>
              <a:t>Composition</a:t>
            </a:r>
          </a:p>
          <a:p>
            <a:pPr>
              <a:defRPr/>
            </a:pPr>
            <a:endParaRPr lang="en-GB" b="1" kern="0" dirty="0">
              <a:solidFill>
                <a:srgbClr val="002060"/>
              </a:solidFill>
            </a:endParaRPr>
          </a:p>
          <a:p>
            <a:pPr marL="354013" lvl="1" indent="-176213" eaLnBrk="0" hangingPunct="0"/>
            <a:r>
              <a:rPr lang="en-GB" b="1" dirty="0">
                <a:solidFill>
                  <a:srgbClr val="002060"/>
                </a:solidFill>
              </a:rPr>
              <a:t>After reconstitution 0.5ml contains</a:t>
            </a:r>
            <a:r>
              <a:rPr lang="en-GB" dirty="0">
                <a:solidFill>
                  <a:srgbClr val="002060"/>
                </a:solidFill>
              </a:rPr>
              <a:t>:</a:t>
            </a:r>
          </a:p>
          <a:p>
            <a:pPr marL="354013" lvl="1" indent="-176213" eaLnBrk="0" hangingPunct="0"/>
            <a:r>
              <a:rPr lang="en-GB" dirty="0">
                <a:solidFill>
                  <a:srgbClr val="002060"/>
                </a:solidFill>
              </a:rPr>
              <a:t>Varicella Zoster Virus</a:t>
            </a:r>
            <a:r>
              <a:rPr lang="en-GB" baseline="30000" dirty="0">
                <a:solidFill>
                  <a:srgbClr val="002060"/>
                </a:solidFill>
              </a:rPr>
              <a:t>1</a:t>
            </a:r>
            <a:r>
              <a:rPr lang="en-GB" dirty="0">
                <a:solidFill>
                  <a:srgbClr val="002060"/>
                </a:solidFill>
              </a:rPr>
              <a:t> glycoprotein E antigen</a:t>
            </a:r>
            <a:r>
              <a:rPr lang="en-GB" baseline="30000" dirty="0">
                <a:solidFill>
                  <a:srgbClr val="002060"/>
                </a:solidFill>
              </a:rPr>
              <a:t>2,3 </a:t>
            </a:r>
            <a:r>
              <a:rPr lang="en-GB" dirty="0">
                <a:solidFill>
                  <a:srgbClr val="002060"/>
                </a:solidFill>
              </a:rPr>
              <a:t>50mcgs.</a:t>
            </a:r>
          </a:p>
          <a:p>
            <a:pPr marL="354013" lvl="1" indent="-176213" eaLnBrk="0" hangingPunct="0"/>
            <a:endParaRPr lang="en-GB" dirty="0">
              <a:solidFill>
                <a:srgbClr val="002060"/>
              </a:solidFill>
            </a:endParaRPr>
          </a:p>
          <a:p>
            <a:pPr marL="354013" lvl="1" indent="-176213" eaLnBrk="0" hangingPunct="0"/>
            <a:r>
              <a:rPr lang="en-GB" baseline="30000" dirty="0">
                <a:solidFill>
                  <a:srgbClr val="002060"/>
                </a:solidFill>
              </a:rPr>
              <a:t>1 </a:t>
            </a:r>
            <a:r>
              <a:rPr lang="en-GB" dirty="0">
                <a:solidFill>
                  <a:srgbClr val="002060"/>
                </a:solidFill>
              </a:rPr>
              <a:t>Varicella Zoster Virus = VZV</a:t>
            </a:r>
          </a:p>
          <a:p>
            <a:pPr marL="354013" lvl="1" indent="-176213" eaLnBrk="0" hangingPunct="0"/>
            <a:r>
              <a:rPr lang="en-GB" baseline="30000" dirty="0">
                <a:solidFill>
                  <a:srgbClr val="002060"/>
                </a:solidFill>
              </a:rPr>
              <a:t>2 </a:t>
            </a:r>
            <a:r>
              <a:rPr lang="en-GB" dirty="0">
                <a:solidFill>
                  <a:srgbClr val="002060"/>
                </a:solidFill>
              </a:rPr>
              <a:t>adjuvanted with AS01</a:t>
            </a:r>
            <a:r>
              <a:rPr lang="en-GB" baseline="-25000" dirty="0">
                <a:solidFill>
                  <a:srgbClr val="002060"/>
                </a:solidFill>
              </a:rPr>
              <a:t>B</a:t>
            </a:r>
            <a:r>
              <a:rPr lang="en-GB" dirty="0">
                <a:solidFill>
                  <a:srgbClr val="002060"/>
                </a:solidFill>
              </a:rPr>
              <a:t> containing:</a:t>
            </a:r>
          </a:p>
          <a:p>
            <a:pPr marL="354013" lvl="1" indent="-176213" eaLnBrk="0" hangingPunct="0"/>
            <a:r>
              <a:rPr lang="en-GB" dirty="0">
                <a:solidFill>
                  <a:srgbClr val="002060"/>
                </a:solidFill>
              </a:rPr>
              <a:t>plant extract </a:t>
            </a:r>
            <a:r>
              <a:rPr lang="en-GB" i="1" dirty="0">
                <a:solidFill>
                  <a:srgbClr val="002060"/>
                </a:solidFill>
              </a:rPr>
              <a:t>Quillaja saponaria</a:t>
            </a:r>
            <a:r>
              <a:rPr lang="en-GB" dirty="0">
                <a:solidFill>
                  <a:srgbClr val="002060"/>
                </a:solidFill>
              </a:rPr>
              <a:t> Molina, fraction 21 (QS-21) 50 mcgs </a:t>
            </a:r>
          </a:p>
          <a:p>
            <a:pPr marL="354013" lvl="1" indent="-176213" eaLnBrk="0" hangingPunct="0"/>
            <a:r>
              <a:rPr lang="en-GB" dirty="0">
                <a:solidFill>
                  <a:srgbClr val="002060"/>
                </a:solidFill>
              </a:rPr>
              <a:t>3-O-desacyl-4'-monophosphoryl lipid A (MPL) from </a:t>
            </a:r>
            <a:r>
              <a:rPr lang="en-GB" i="1" dirty="0">
                <a:solidFill>
                  <a:srgbClr val="002060"/>
                </a:solidFill>
              </a:rPr>
              <a:t>Salmonella Minnesota </a:t>
            </a:r>
            <a:r>
              <a:rPr lang="en-GB" dirty="0">
                <a:solidFill>
                  <a:srgbClr val="002060"/>
                </a:solidFill>
              </a:rPr>
              <a:t>50 mcgs</a:t>
            </a:r>
          </a:p>
          <a:p>
            <a:pPr marL="354013" lvl="1" indent="-176213" eaLnBrk="0" hangingPunct="0"/>
            <a:r>
              <a:rPr lang="en-GB" baseline="30000" dirty="0">
                <a:solidFill>
                  <a:srgbClr val="002060"/>
                </a:solidFill>
              </a:rPr>
              <a:t>3 </a:t>
            </a:r>
            <a:r>
              <a:rPr lang="en-GB" dirty="0">
                <a:solidFill>
                  <a:srgbClr val="002060"/>
                </a:solidFill>
              </a:rPr>
              <a:t>glycoprotein E (gE) produced in Chinese Hamster Ovary cells by recombinant DNA technology.</a:t>
            </a:r>
          </a:p>
          <a:p>
            <a:pPr>
              <a:defRPr/>
            </a:pPr>
            <a:endParaRPr lang="en-GB" sz="2400" b="1" kern="0" dirty="0">
              <a:solidFill>
                <a:sysClr val="windowText" lastClr="000000"/>
              </a:solidFill>
            </a:endParaRPr>
          </a:p>
        </p:txBody>
      </p:sp>
      <p:sp>
        <p:nvSpPr>
          <p:cNvPr id="10" name="TextBox 11"/>
          <p:cNvSpPr txBox="1">
            <a:spLocks noChangeArrowheads="1"/>
          </p:cNvSpPr>
          <p:nvPr/>
        </p:nvSpPr>
        <p:spPr bwMode="auto">
          <a:xfrm>
            <a:off x="6423661" y="891540"/>
            <a:ext cx="5634990"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ea typeface="ＭＳ Ｐゴシック" charset="-128"/>
              </a:defRPr>
            </a:lvl1pPr>
            <a:lvl2pPr marL="37931725" indent="-37474525" eaLnBrk="0" hangingPunct="0">
              <a:defRPr sz="2400">
                <a:solidFill>
                  <a:schemeClr val="tx1"/>
                </a:solidFill>
                <a:latin typeface="Times New Roman" pitchFamily="18" charset="0"/>
                <a:ea typeface="ＭＳ Ｐゴシック" charset="-128"/>
              </a:defRPr>
            </a:lvl2pPr>
            <a:lvl3pPr eaLnBrk="0" hangingPunct="0">
              <a:defRPr sz="2400">
                <a:solidFill>
                  <a:schemeClr val="tx1"/>
                </a:solidFill>
                <a:latin typeface="Times New Roman" pitchFamily="18" charset="0"/>
                <a:ea typeface="ＭＳ Ｐゴシック" charset="-128"/>
              </a:defRPr>
            </a:lvl3pPr>
            <a:lvl4pPr eaLnBrk="0" hangingPunct="0">
              <a:defRPr sz="2400">
                <a:solidFill>
                  <a:schemeClr val="tx1"/>
                </a:solidFill>
                <a:latin typeface="Times New Roman" pitchFamily="18" charset="0"/>
                <a:ea typeface="ＭＳ Ｐゴシック" charset="-128"/>
              </a:defRPr>
            </a:lvl4pPr>
            <a:lvl5pPr eaLnBrk="0" hangingPunct="0">
              <a:defRPr sz="2400">
                <a:solidFill>
                  <a:schemeClr val="tx1"/>
                </a:solidFill>
                <a:latin typeface="Times New Roman" pitchFamily="18" charset="0"/>
                <a:ea typeface="ＭＳ Ｐゴシック" charset="-128"/>
              </a:defRPr>
            </a:lvl5pPr>
            <a:lvl6pPr marL="457200" eaLnBrk="0" fontAlgn="base" hangingPunct="0">
              <a:spcBef>
                <a:spcPct val="0"/>
              </a:spcBef>
              <a:spcAft>
                <a:spcPct val="0"/>
              </a:spcAft>
              <a:defRPr sz="2400">
                <a:solidFill>
                  <a:schemeClr val="tx1"/>
                </a:solidFill>
                <a:latin typeface="Times New Roman" pitchFamily="18" charset="0"/>
                <a:ea typeface="ＭＳ Ｐゴシック" charset="-128"/>
              </a:defRPr>
            </a:lvl6pPr>
            <a:lvl7pPr marL="914400" eaLnBrk="0" fontAlgn="base" hangingPunct="0">
              <a:spcBef>
                <a:spcPct val="0"/>
              </a:spcBef>
              <a:spcAft>
                <a:spcPct val="0"/>
              </a:spcAft>
              <a:defRPr sz="2400">
                <a:solidFill>
                  <a:schemeClr val="tx1"/>
                </a:solidFill>
                <a:latin typeface="Times New Roman" pitchFamily="18" charset="0"/>
                <a:ea typeface="ＭＳ Ｐゴシック" charset="-128"/>
              </a:defRPr>
            </a:lvl7pPr>
            <a:lvl8pPr marL="1371600" eaLnBrk="0" fontAlgn="base" hangingPunct="0">
              <a:spcBef>
                <a:spcPct val="0"/>
              </a:spcBef>
              <a:spcAft>
                <a:spcPct val="0"/>
              </a:spcAft>
              <a:defRPr sz="2400">
                <a:solidFill>
                  <a:schemeClr val="tx1"/>
                </a:solidFill>
                <a:latin typeface="Times New Roman" pitchFamily="18" charset="0"/>
                <a:ea typeface="ＭＳ Ｐゴシック" charset="-128"/>
              </a:defRPr>
            </a:lvl8pPr>
            <a:lvl9pPr marL="1828800" eaLnBrk="0" fontAlgn="base" hangingPunct="0">
              <a:spcBef>
                <a:spcPct val="0"/>
              </a:spcBef>
              <a:spcAft>
                <a:spcPct val="0"/>
              </a:spcAft>
              <a:defRPr sz="2400">
                <a:solidFill>
                  <a:schemeClr val="tx1"/>
                </a:solidFill>
                <a:latin typeface="Times New Roman" pitchFamily="18" charset="0"/>
                <a:ea typeface="ＭＳ Ｐゴシック" charset="-128"/>
              </a:defRPr>
            </a:lvl9pPr>
          </a:lstStyle>
          <a:p>
            <a:pPr eaLnBrk="1" hangingPunct="1">
              <a:spcAft>
                <a:spcPts val="1200"/>
              </a:spcAft>
              <a:defRPr/>
            </a:pPr>
            <a:r>
              <a:rPr lang="en-GB" sz="1800" b="1" kern="0" dirty="0">
                <a:solidFill>
                  <a:srgbClr val="002060"/>
                </a:solidFill>
                <a:latin typeface="Arial" pitchFamily="34" charset="0"/>
                <a:cs typeface="Arial" pitchFamily="34" charset="0"/>
              </a:rPr>
              <a:t>Excipients</a:t>
            </a:r>
          </a:p>
          <a:p>
            <a:pPr marL="354013" lvl="1" indent="-176213"/>
            <a:r>
              <a:rPr lang="en-GB" sz="1800" b="1" dirty="0">
                <a:solidFill>
                  <a:srgbClr val="002060"/>
                </a:solidFill>
                <a:latin typeface="Arial"/>
                <a:ea typeface="+mn-ea"/>
              </a:rPr>
              <a:t>Powder (gE antigen)</a:t>
            </a:r>
            <a:r>
              <a:rPr lang="en-GB" sz="1800" dirty="0">
                <a:solidFill>
                  <a:srgbClr val="002060"/>
                </a:solidFill>
                <a:latin typeface="Arial"/>
                <a:ea typeface="+mn-ea"/>
              </a:rPr>
              <a:t>:</a:t>
            </a:r>
            <a:endParaRPr lang="en-GB" sz="1800" b="1" dirty="0">
              <a:solidFill>
                <a:srgbClr val="002060"/>
              </a:solidFill>
              <a:latin typeface="Arial"/>
              <a:ea typeface="+mn-ea"/>
            </a:endParaRPr>
          </a:p>
          <a:p>
            <a:pPr marL="354013" lvl="1" indent="-176213"/>
            <a:r>
              <a:rPr lang="en-GB" sz="1800" dirty="0">
                <a:solidFill>
                  <a:srgbClr val="002060"/>
                </a:solidFill>
                <a:latin typeface="Arial"/>
                <a:ea typeface="+mn-ea"/>
              </a:rPr>
              <a:t>Sucrose.</a:t>
            </a:r>
          </a:p>
          <a:p>
            <a:pPr marL="354013" lvl="1" indent="-176213"/>
            <a:r>
              <a:rPr lang="en-GB" sz="1800" dirty="0">
                <a:solidFill>
                  <a:srgbClr val="002060"/>
                </a:solidFill>
                <a:latin typeface="Arial"/>
                <a:ea typeface="+mn-ea"/>
              </a:rPr>
              <a:t>Polysorbate 80 (E 433).</a:t>
            </a:r>
          </a:p>
          <a:p>
            <a:pPr marL="354013" lvl="1" indent="-176213"/>
            <a:r>
              <a:rPr lang="en-GB" sz="1800" dirty="0">
                <a:solidFill>
                  <a:srgbClr val="002060"/>
                </a:solidFill>
                <a:latin typeface="Arial"/>
                <a:ea typeface="+mn-ea"/>
              </a:rPr>
              <a:t>Sodium dihydrogen phosphate dihydrate (E 339).</a:t>
            </a:r>
          </a:p>
          <a:p>
            <a:pPr marL="354013" lvl="1" indent="-176213"/>
            <a:r>
              <a:rPr lang="en-GB" sz="1800" dirty="0">
                <a:solidFill>
                  <a:srgbClr val="002060"/>
                </a:solidFill>
                <a:latin typeface="Arial"/>
                <a:ea typeface="+mn-ea"/>
              </a:rPr>
              <a:t>Dipotassium phosphate (E 340).</a:t>
            </a:r>
          </a:p>
          <a:p>
            <a:pPr marL="354013" lvl="1" indent="-176213"/>
            <a:r>
              <a:rPr lang="en-GB" sz="1800" dirty="0">
                <a:solidFill>
                  <a:srgbClr val="002060"/>
                </a:solidFill>
                <a:latin typeface="Arial"/>
                <a:ea typeface="+mn-ea"/>
              </a:rPr>
              <a:t> </a:t>
            </a:r>
          </a:p>
          <a:p>
            <a:pPr marL="354013" lvl="1" indent="-176213"/>
            <a:r>
              <a:rPr lang="en-GB" sz="1800" b="1" dirty="0">
                <a:solidFill>
                  <a:srgbClr val="002060"/>
                </a:solidFill>
                <a:latin typeface="Arial"/>
                <a:ea typeface="+mn-ea"/>
              </a:rPr>
              <a:t>Suspension (AS01</a:t>
            </a:r>
            <a:r>
              <a:rPr lang="en-GB" sz="1800" b="1" baseline="-25000" dirty="0">
                <a:solidFill>
                  <a:srgbClr val="002060"/>
                </a:solidFill>
                <a:latin typeface="Arial"/>
                <a:ea typeface="+mn-ea"/>
              </a:rPr>
              <a:t>B</a:t>
            </a:r>
            <a:r>
              <a:rPr lang="en-GB" sz="1800" b="1" dirty="0">
                <a:solidFill>
                  <a:srgbClr val="002060"/>
                </a:solidFill>
                <a:latin typeface="Arial"/>
                <a:ea typeface="+mn-ea"/>
              </a:rPr>
              <a:t> Adjuvant System)</a:t>
            </a:r>
            <a:r>
              <a:rPr lang="en-GB" sz="1800" dirty="0">
                <a:solidFill>
                  <a:srgbClr val="002060"/>
                </a:solidFill>
                <a:latin typeface="Arial"/>
                <a:ea typeface="+mn-ea"/>
              </a:rPr>
              <a:t>:</a:t>
            </a:r>
            <a:endParaRPr lang="en-GB" sz="1800" b="1" dirty="0">
              <a:solidFill>
                <a:srgbClr val="002060"/>
              </a:solidFill>
              <a:latin typeface="Arial"/>
              <a:ea typeface="+mn-ea"/>
            </a:endParaRPr>
          </a:p>
          <a:p>
            <a:pPr marL="354013" lvl="1" indent="-176213"/>
            <a:r>
              <a:rPr lang="en-GB" sz="1800" dirty="0">
                <a:solidFill>
                  <a:srgbClr val="002060"/>
                </a:solidFill>
                <a:latin typeface="Arial"/>
                <a:ea typeface="+mn-ea"/>
              </a:rPr>
              <a:t>Dioleoyl phosphatidylcholine (E 322).</a:t>
            </a:r>
          </a:p>
          <a:p>
            <a:pPr marL="354013" lvl="1" indent="-176213"/>
            <a:r>
              <a:rPr lang="en-GB" sz="1800" dirty="0">
                <a:solidFill>
                  <a:srgbClr val="002060"/>
                </a:solidFill>
                <a:latin typeface="Arial"/>
                <a:ea typeface="+mn-ea"/>
              </a:rPr>
              <a:t>Cholesterol.</a:t>
            </a:r>
          </a:p>
          <a:p>
            <a:pPr marL="354013" lvl="1" indent="-176213"/>
            <a:r>
              <a:rPr lang="en-GB" sz="1800" dirty="0">
                <a:solidFill>
                  <a:srgbClr val="002060"/>
                </a:solidFill>
                <a:latin typeface="Arial"/>
                <a:ea typeface="+mn-ea"/>
              </a:rPr>
              <a:t>Sodium chloride.</a:t>
            </a:r>
          </a:p>
          <a:p>
            <a:pPr marL="354013" lvl="1" indent="-176213"/>
            <a:r>
              <a:rPr lang="en-GB" sz="1800" dirty="0">
                <a:solidFill>
                  <a:srgbClr val="002060"/>
                </a:solidFill>
                <a:latin typeface="Arial"/>
                <a:ea typeface="+mn-ea"/>
              </a:rPr>
              <a:t>Disodium phosphate anhydrous (E 339).</a:t>
            </a:r>
          </a:p>
          <a:p>
            <a:pPr marL="354013" lvl="1" indent="-176213"/>
            <a:r>
              <a:rPr lang="en-GB" sz="1800" dirty="0">
                <a:solidFill>
                  <a:srgbClr val="002060"/>
                </a:solidFill>
                <a:latin typeface="Arial"/>
                <a:ea typeface="+mn-ea"/>
              </a:rPr>
              <a:t>Potassium dihydrogen phosphate (E 340).</a:t>
            </a:r>
          </a:p>
          <a:p>
            <a:pPr marL="354013" lvl="1" indent="-176213"/>
            <a:r>
              <a:rPr lang="en-GB" sz="1800" dirty="0">
                <a:solidFill>
                  <a:srgbClr val="002060"/>
                </a:solidFill>
                <a:latin typeface="Arial"/>
                <a:ea typeface="+mn-ea"/>
              </a:rPr>
              <a:t>Water for injections.</a:t>
            </a:r>
          </a:p>
          <a:p>
            <a:pPr eaLnBrk="1" hangingPunct="1">
              <a:spcAft>
                <a:spcPts val="1200"/>
              </a:spcAft>
              <a:defRPr/>
            </a:pPr>
            <a:endParaRPr lang="en-GB" sz="1600" b="1" kern="0" dirty="0">
              <a:solidFill>
                <a:sysClr val="windowText" lastClr="000000"/>
              </a:solidFill>
              <a:latin typeface="Arial" pitchFamily="34" charset="0"/>
              <a:cs typeface="Arial" pitchFamily="34" charset="0"/>
            </a:endParaRPr>
          </a:p>
          <a:p>
            <a:pPr eaLnBrk="1" hangingPunct="1">
              <a:spcAft>
                <a:spcPts val="1200"/>
              </a:spcAft>
              <a:defRPr/>
            </a:pPr>
            <a:endParaRPr lang="en-GB" sz="1600" b="1" kern="0" dirty="0">
              <a:solidFill>
                <a:sysClr val="windowText" lastClr="000000"/>
              </a:solidFill>
              <a:latin typeface="Arial" pitchFamily="34" charset="0"/>
              <a:cs typeface="Arial" pitchFamily="34" charset="0"/>
            </a:endParaRPr>
          </a:p>
        </p:txBody>
      </p:sp>
    </p:spTree>
    <p:extLst>
      <p:ext uri="{BB962C8B-B14F-4D97-AF65-F5344CB8AC3E}">
        <p14:creationId xmlns:p14="http://schemas.microsoft.com/office/powerpoint/2010/main" val="17827913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56</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44394"/>
          </a:xfrm>
        </p:spPr>
        <p:txBody>
          <a:bodyPr>
            <a:noAutofit/>
          </a:bodyPr>
          <a:lstStyle/>
          <a:p>
            <a:pPr algn="ctr"/>
            <a:r>
              <a:rPr lang="en-GB" sz="4000" b="1" dirty="0">
                <a:solidFill>
                  <a:srgbClr val="002060"/>
                </a:solidFill>
              </a:rPr>
              <a:t>Shingrix</a:t>
            </a:r>
            <a:r>
              <a:rPr lang="en-GB" sz="4000" b="1" baseline="30000" dirty="0">
                <a:solidFill>
                  <a:srgbClr val="002060"/>
                </a:solidFill>
              </a:rPr>
              <a:t>®</a:t>
            </a:r>
            <a:r>
              <a:rPr lang="en-GB" sz="4000" b="1" dirty="0">
                <a:solidFill>
                  <a:srgbClr val="002060"/>
                </a:solidFill>
              </a:rPr>
              <a:t> - contraindications</a:t>
            </a:r>
            <a:br>
              <a:rPr lang="en-GB" dirty="0">
                <a:solidFill>
                  <a:srgbClr val="002060"/>
                </a:solidFill>
              </a:rPr>
            </a:br>
            <a:br>
              <a:rPr lang="en-GB"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p:cNvSpPr>
            <a:spLocks noGrp="1"/>
          </p:cNvSpPr>
          <p:nvPr>
            <p:ph idx="1"/>
          </p:nvPr>
        </p:nvSpPr>
        <p:spPr>
          <a:xfrm>
            <a:off x="639097" y="1063625"/>
            <a:ext cx="10714703" cy="3554413"/>
          </a:xfrm>
        </p:spPr>
        <p:txBody>
          <a:bodyPr/>
          <a:lstStyle/>
          <a:p>
            <a:pPr marL="0" indent="0">
              <a:lnSpc>
                <a:spcPct val="100000"/>
              </a:lnSpc>
              <a:spcBef>
                <a:spcPts val="0"/>
              </a:spcBef>
              <a:buNone/>
            </a:pPr>
            <a:r>
              <a:rPr lang="en-GB" sz="2400" b="1" dirty="0">
                <a:solidFill>
                  <a:srgbClr val="002060"/>
                </a:solidFill>
                <a:latin typeface="+mn-lt"/>
              </a:rPr>
              <a:t>Contraindications to Shingrix</a:t>
            </a:r>
            <a:r>
              <a:rPr lang="en-GB" sz="2400" baseline="30000" dirty="0">
                <a:solidFill>
                  <a:srgbClr val="002060"/>
                </a:solidFill>
                <a:latin typeface="+mn-lt"/>
              </a:rPr>
              <a:t>®</a:t>
            </a:r>
            <a:endParaRPr lang="en-GB" sz="2400" b="1" baseline="30000" dirty="0">
              <a:solidFill>
                <a:srgbClr val="002060"/>
              </a:solidFill>
              <a:latin typeface="+mn-lt"/>
            </a:endParaRPr>
          </a:p>
          <a:p>
            <a:pPr marL="0" indent="0">
              <a:lnSpc>
                <a:spcPct val="100000"/>
              </a:lnSpc>
              <a:spcBef>
                <a:spcPts val="600"/>
              </a:spcBef>
              <a:buNone/>
            </a:pPr>
            <a:endParaRPr lang="en-GB" sz="2400" dirty="0">
              <a:solidFill>
                <a:srgbClr val="002060"/>
              </a:solidFill>
              <a:latin typeface="+mn-lt"/>
            </a:endParaRPr>
          </a:p>
          <a:p>
            <a:pPr marL="0" indent="0">
              <a:lnSpc>
                <a:spcPct val="100000"/>
              </a:lnSpc>
              <a:spcBef>
                <a:spcPts val="600"/>
              </a:spcBef>
              <a:buNone/>
            </a:pPr>
            <a:r>
              <a:rPr lang="en-GB" sz="2400" dirty="0">
                <a:solidFill>
                  <a:srgbClr val="002060"/>
                </a:solidFill>
                <a:latin typeface="+mn-lt"/>
              </a:rPr>
              <a:t>Systemic allergic reaction (including immediate-onset anaphylaxis) to:</a:t>
            </a:r>
          </a:p>
          <a:p>
            <a:pPr marL="0" indent="0">
              <a:lnSpc>
                <a:spcPct val="100000"/>
              </a:lnSpc>
              <a:spcBef>
                <a:spcPts val="600"/>
              </a:spcBef>
              <a:buNone/>
            </a:pPr>
            <a:r>
              <a:rPr lang="en-GB" sz="2400" dirty="0">
                <a:solidFill>
                  <a:srgbClr val="002060"/>
                </a:solidFill>
                <a:latin typeface="+mn-lt"/>
              </a:rPr>
              <a:t> </a:t>
            </a:r>
          </a:p>
          <a:p>
            <a:pPr>
              <a:lnSpc>
                <a:spcPct val="100000"/>
              </a:lnSpc>
              <a:spcBef>
                <a:spcPts val="0"/>
              </a:spcBef>
            </a:pPr>
            <a:r>
              <a:rPr lang="en-GB" sz="2400" dirty="0">
                <a:solidFill>
                  <a:srgbClr val="002060"/>
                </a:solidFill>
              </a:rPr>
              <a:t>a</a:t>
            </a:r>
            <a:r>
              <a:rPr lang="en-GB" sz="2400" dirty="0">
                <a:solidFill>
                  <a:srgbClr val="002060"/>
                </a:solidFill>
                <a:latin typeface="+mn-lt"/>
              </a:rPr>
              <a:t> previous dose of Shingrix</a:t>
            </a:r>
            <a:r>
              <a:rPr lang="en-GB" sz="2400" baseline="30000" dirty="0">
                <a:solidFill>
                  <a:srgbClr val="002060"/>
                </a:solidFill>
                <a:latin typeface="+mn-lt"/>
              </a:rPr>
              <a:t>® </a:t>
            </a:r>
            <a:r>
              <a:rPr lang="en-GB" sz="2400" dirty="0">
                <a:solidFill>
                  <a:srgbClr val="002060"/>
                </a:solidFill>
                <a:latin typeface="+mn-lt"/>
              </a:rPr>
              <a:t>vaccine or</a:t>
            </a:r>
          </a:p>
          <a:p>
            <a:pPr>
              <a:lnSpc>
                <a:spcPct val="100000"/>
              </a:lnSpc>
              <a:spcBef>
                <a:spcPts val="0"/>
              </a:spcBef>
            </a:pPr>
            <a:r>
              <a:rPr lang="en-GB" sz="2400" dirty="0">
                <a:solidFill>
                  <a:srgbClr val="002060"/>
                </a:solidFill>
                <a:latin typeface="+mn-lt"/>
              </a:rPr>
              <a:t>any component (excipient) of Shingrix</a:t>
            </a:r>
            <a:r>
              <a:rPr lang="en-GB" sz="2400" baseline="30000" dirty="0">
                <a:solidFill>
                  <a:srgbClr val="002060"/>
                </a:solidFill>
                <a:latin typeface="+mn-lt"/>
              </a:rPr>
              <a:t>®</a:t>
            </a:r>
          </a:p>
          <a:p>
            <a:pPr lvl="0">
              <a:buFont typeface="Arial" panose="020B0604020202020204" pitchFamily="34" charset="0"/>
              <a:buChar char="•"/>
            </a:pPr>
            <a:endParaRPr lang="en-GB" sz="2000" dirty="0"/>
          </a:p>
        </p:txBody>
      </p:sp>
    </p:spTree>
    <p:extLst>
      <p:ext uri="{BB962C8B-B14F-4D97-AF65-F5344CB8AC3E}">
        <p14:creationId xmlns:p14="http://schemas.microsoft.com/office/powerpoint/2010/main" val="6364915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EEBA9-4704-1932-640E-16606EC2A066}"/>
              </a:ext>
            </a:extLst>
          </p:cNvPr>
          <p:cNvSpPr>
            <a:spLocks noGrp="1"/>
          </p:cNvSpPr>
          <p:nvPr>
            <p:ph type="title"/>
          </p:nvPr>
        </p:nvSpPr>
        <p:spPr>
          <a:xfrm>
            <a:off x="838200" y="153160"/>
            <a:ext cx="10515600" cy="1199651"/>
          </a:xfrm>
        </p:spPr>
        <p:txBody>
          <a:bodyPr/>
          <a:lstStyle/>
          <a:p>
            <a:pPr algn="ctr"/>
            <a:r>
              <a:rPr lang="en-GB" sz="4000" b="1" dirty="0"/>
              <a:t>Individuals with bleeding disorders: Shingrix</a:t>
            </a:r>
            <a:r>
              <a:rPr lang="en-GB" sz="4000" baseline="30000" dirty="0"/>
              <a:t>®</a:t>
            </a:r>
            <a:r>
              <a:rPr lang="en-GB" sz="4000" b="1" dirty="0"/>
              <a:t> </a:t>
            </a:r>
          </a:p>
        </p:txBody>
      </p:sp>
      <p:sp>
        <p:nvSpPr>
          <p:cNvPr id="3" name="Content Placeholder 2">
            <a:extLst>
              <a:ext uri="{FF2B5EF4-FFF2-40B4-BE49-F238E27FC236}">
                <a16:creationId xmlns:a16="http://schemas.microsoft.com/office/drawing/2014/main" id="{22BE912C-7688-CA79-D8FD-EF0E2139C857}"/>
              </a:ext>
            </a:extLst>
          </p:cNvPr>
          <p:cNvSpPr>
            <a:spLocks noGrp="1"/>
          </p:cNvSpPr>
          <p:nvPr>
            <p:ph idx="1"/>
          </p:nvPr>
        </p:nvSpPr>
        <p:spPr>
          <a:xfrm>
            <a:off x="346553" y="1515976"/>
            <a:ext cx="11498893" cy="4396310"/>
          </a:xfrm>
        </p:spPr>
        <p:txBody>
          <a:bodyPr/>
          <a:lstStyle/>
          <a:p>
            <a:pPr marL="0" indent="0">
              <a:lnSpc>
                <a:spcPct val="100000"/>
              </a:lnSpc>
              <a:buNone/>
            </a:pPr>
            <a:r>
              <a:rPr lang="en-GB" sz="2200" dirty="0"/>
              <a:t>Shingrix® should be given by intramuscular injection, preferably in the deltoid region of upper arm. Subcutaneous administration is not recommended. </a:t>
            </a:r>
          </a:p>
          <a:p>
            <a:pPr marL="0" indent="0">
              <a:lnSpc>
                <a:spcPct val="100000"/>
              </a:lnSpc>
              <a:buNone/>
            </a:pPr>
            <a:r>
              <a:rPr lang="en-GB" sz="2200" dirty="0"/>
              <a:t>Shingrix® should be given with caution to individuals with thrombocytopenia or any coagulation disorder since bleeding may occur following intramuscular administration to these subjects. </a:t>
            </a:r>
          </a:p>
          <a:p>
            <a:pPr marL="0" indent="0">
              <a:lnSpc>
                <a:spcPct val="100000"/>
              </a:lnSpc>
              <a:buNone/>
            </a:pPr>
            <a:r>
              <a:rPr lang="en-GB" sz="2200" dirty="0"/>
              <a:t>The vaccines must not be given intravascularly.</a:t>
            </a:r>
          </a:p>
          <a:p>
            <a:pPr marL="0" indent="0" algn="r">
              <a:buNone/>
            </a:pPr>
            <a:endParaRPr lang="en-GB" sz="2200" dirty="0"/>
          </a:p>
          <a:p>
            <a:pPr marL="0" indent="0" algn="r">
              <a:buNone/>
            </a:pPr>
            <a:r>
              <a:rPr lang="en-GB" sz="2200" dirty="0"/>
              <a:t>Reference: </a:t>
            </a:r>
            <a:r>
              <a:rPr lang="en-GB" sz="2200" dirty="0">
                <a:hlinkClick r:id="rId3"/>
              </a:rPr>
              <a:t>Green Book Chapter 28a: Shingles</a:t>
            </a:r>
            <a:r>
              <a:rPr lang="en-GB" sz="2200" dirty="0"/>
              <a:t> and </a:t>
            </a:r>
          </a:p>
          <a:p>
            <a:pPr marL="0" indent="0" algn="r">
              <a:buNone/>
            </a:pPr>
            <a:r>
              <a:rPr lang="en-GB" sz="2200" dirty="0"/>
              <a:t>UKHSA PGD </a:t>
            </a:r>
            <a:r>
              <a:rPr lang="en-GB" sz="2200" dirty="0">
                <a:hlinkClick r:id="rId4"/>
              </a:rPr>
              <a:t>Shingrix</a:t>
            </a:r>
            <a:r>
              <a:rPr lang="en-GB" sz="2200" dirty="0"/>
              <a:t> Template (2023</a:t>
            </a:r>
            <a:r>
              <a:rPr lang="en-GB" dirty="0"/>
              <a:t>)</a:t>
            </a:r>
          </a:p>
        </p:txBody>
      </p:sp>
      <p:sp>
        <p:nvSpPr>
          <p:cNvPr id="4" name="Footer Placeholder 3">
            <a:extLst>
              <a:ext uri="{FF2B5EF4-FFF2-40B4-BE49-F238E27FC236}">
                <a16:creationId xmlns:a16="http://schemas.microsoft.com/office/drawing/2014/main" id="{909E947F-4DF6-5B9C-25B5-694B761653B0}"/>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E73F1CA1-B34B-B4F5-BF54-924E33B025B1}"/>
              </a:ext>
            </a:extLst>
          </p:cNvPr>
          <p:cNvSpPr>
            <a:spLocks noGrp="1"/>
          </p:cNvSpPr>
          <p:nvPr>
            <p:ph type="sldNum" sz="quarter" idx="12"/>
          </p:nvPr>
        </p:nvSpPr>
        <p:spPr/>
        <p:txBody>
          <a:bodyPr/>
          <a:lstStyle/>
          <a:p>
            <a:fld id="{561D0CCE-8DCC-44DC-A653-AE62B1D84A52}" type="slidenum">
              <a:rPr lang="en-GB" smtClean="0"/>
              <a:pPr/>
              <a:t>57</a:t>
            </a:fld>
            <a:endParaRPr lang="en-GB" dirty="0"/>
          </a:p>
        </p:txBody>
      </p:sp>
    </p:spTree>
    <p:extLst>
      <p:ext uri="{BB962C8B-B14F-4D97-AF65-F5344CB8AC3E}">
        <p14:creationId xmlns:p14="http://schemas.microsoft.com/office/powerpoint/2010/main" val="536511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58</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44394"/>
          </a:xfrm>
        </p:spPr>
        <p:txBody>
          <a:bodyPr>
            <a:noAutofit/>
          </a:bodyPr>
          <a:lstStyle/>
          <a:p>
            <a:pPr algn="ctr"/>
            <a:r>
              <a:rPr lang="en-GB" sz="4000" b="1" dirty="0">
                <a:solidFill>
                  <a:srgbClr val="002060"/>
                </a:solidFill>
              </a:rPr>
              <a:t>Shingrix</a:t>
            </a:r>
            <a:r>
              <a:rPr lang="en-GB" sz="4000" b="1" baseline="30000" dirty="0">
                <a:solidFill>
                  <a:srgbClr val="002060"/>
                </a:solidFill>
              </a:rPr>
              <a:t>®</a:t>
            </a:r>
            <a:r>
              <a:rPr lang="en-GB" sz="4000" b="1" dirty="0">
                <a:solidFill>
                  <a:srgbClr val="002060"/>
                </a:solidFill>
              </a:rPr>
              <a:t> dosage and schedule</a:t>
            </a:r>
            <a:br>
              <a:rPr lang="en-GB" dirty="0">
                <a:solidFill>
                  <a:srgbClr val="002060"/>
                </a:solidFill>
              </a:rPr>
            </a:br>
            <a:br>
              <a:rPr lang="en-GB"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p:cNvSpPr>
            <a:spLocks noGrp="1"/>
          </p:cNvSpPr>
          <p:nvPr>
            <p:ph idx="1"/>
          </p:nvPr>
        </p:nvSpPr>
        <p:spPr>
          <a:xfrm>
            <a:off x="609600" y="1051559"/>
            <a:ext cx="10744200" cy="4902927"/>
          </a:xfrm>
        </p:spPr>
        <p:txBody>
          <a:bodyPr>
            <a:normAutofit/>
          </a:bodyPr>
          <a:lstStyle/>
          <a:p>
            <a:pPr>
              <a:lnSpc>
                <a:spcPct val="100000"/>
              </a:lnSpc>
              <a:buFont typeface="Arial" panose="020B0604020202020204" pitchFamily="34" charset="0"/>
              <a:buChar char="•"/>
            </a:pPr>
            <a:r>
              <a:rPr lang="en-GB" sz="1800" dirty="0">
                <a:solidFill>
                  <a:srgbClr val="002060"/>
                </a:solidFill>
              </a:rPr>
              <a:t>After reconstitution Shingrix</a:t>
            </a:r>
            <a:r>
              <a:rPr lang="en-GB" sz="1800" baseline="30000" dirty="0">
                <a:solidFill>
                  <a:srgbClr val="002060"/>
                </a:solidFill>
              </a:rPr>
              <a:t>®</a:t>
            </a:r>
            <a:r>
              <a:rPr lang="en-GB" sz="1800" dirty="0">
                <a:solidFill>
                  <a:srgbClr val="002060"/>
                </a:solidFill>
              </a:rPr>
              <a:t> should be administered as a 0.5ml dose.</a:t>
            </a:r>
          </a:p>
          <a:p>
            <a:pPr>
              <a:lnSpc>
                <a:spcPct val="100000"/>
              </a:lnSpc>
              <a:buFont typeface="Arial" panose="020B0604020202020204" pitchFamily="34" charset="0"/>
              <a:buChar char="•"/>
            </a:pPr>
            <a:r>
              <a:rPr lang="en-GB" sz="1800" dirty="0">
                <a:solidFill>
                  <a:srgbClr val="002060"/>
                </a:solidFill>
              </a:rPr>
              <a:t>The schedule consists of 2 doses of vaccine with the following interval between doses:</a:t>
            </a:r>
          </a:p>
          <a:p>
            <a:pPr lvl="1">
              <a:lnSpc>
                <a:spcPct val="100000"/>
              </a:lnSpc>
              <a:buFont typeface="Courier New" panose="02070309020205020404" pitchFamily="49" charset="0"/>
              <a:buChar char="o"/>
            </a:pPr>
            <a:r>
              <a:rPr lang="en-GB" sz="1800" dirty="0">
                <a:solidFill>
                  <a:srgbClr val="002060"/>
                </a:solidFill>
              </a:rPr>
              <a:t>For </a:t>
            </a:r>
            <a:r>
              <a:rPr lang="en-GB" sz="1800" b="1" dirty="0">
                <a:solidFill>
                  <a:srgbClr val="002060"/>
                </a:solidFill>
              </a:rPr>
              <a:t>immunocompromised (severely immunosuppressed) </a:t>
            </a:r>
            <a:r>
              <a:rPr lang="en-GB" sz="1800" dirty="0">
                <a:solidFill>
                  <a:srgbClr val="002060"/>
                </a:solidFill>
              </a:rPr>
              <a:t>individuals </a:t>
            </a:r>
            <a:r>
              <a:rPr lang="en-GB" sz="1800" b="1" dirty="0">
                <a:solidFill>
                  <a:srgbClr val="002060"/>
                </a:solidFill>
              </a:rPr>
              <a:t>8 weeks to 6 months. </a:t>
            </a:r>
          </a:p>
          <a:p>
            <a:pPr lvl="1">
              <a:lnSpc>
                <a:spcPct val="100000"/>
              </a:lnSpc>
              <a:buFont typeface="Courier New" panose="02070309020205020404" pitchFamily="49" charset="0"/>
              <a:buChar char="o"/>
            </a:pPr>
            <a:r>
              <a:rPr lang="en-GB" sz="1800" dirty="0">
                <a:solidFill>
                  <a:srgbClr val="002060"/>
                </a:solidFill>
              </a:rPr>
              <a:t>For </a:t>
            </a:r>
            <a:r>
              <a:rPr lang="en-GB" sz="1800" b="1" dirty="0">
                <a:solidFill>
                  <a:srgbClr val="002060"/>
                </a:solidFill>
              </a:rPr>
              <a:t>immunocompetent</a:t>
            </a:r>
            <a:r>
              <a:rPr lang="en-GB" sz="1800" dirty="0">
                <a:solidFill>
                  <a:srgbClr val="002060"/>
                </a:solidFill>
              </a:rPr>
              <a:t> individuals 6 months to 12 months (</a:t>
            </a:r>
            <a:r>
              <a:rPr lang="en-GB" sz="1800" dirty="0"/>
              <a:t>it may be offered from 8 weeks after the first dose. For operational reasons a longer dose interval is being used between </a:t>
            </a:r>
            <a:r>
              <a:rPr lang="en-GB" sz="1800" b="1" dirty="0"/>
              <a:t>6-12 months </a:t>
            </a:r>
            <a:r>
              <a:rPr lang="en-GB" sz="1800" dirty="0"/>
              <a:t>in England and Wales)</a:t>
            </a:r>
            <a:endParaRPr lang="en-GB" sz="1800" dirty="0">
              <a:solidFill>
                <a:srgbClr val="002060"/>
              </a:solidFill>
            </a:endParaRPr>
          </a:p>
          <a:p>
            <a:pPr>
              <a:lnSpc>
                <a:spcPct val="100000"/>
              </a:lnSpc>
              <a:buFont typeface="Arial" panose="020B0604020202020204" pitchFamily="34" charset="0"/>
              <a:buChar char="•"/>
            </a:pPr>
            <a:r>
              <a:rPr lang="en-GB" sz="1800" dirty="0">
                <a:solidFill>
                  <a:srgbClr val="002060"/>
                </a:solidFill>
              </a:rPr>
              <a:t>There is no current recommendation for a booster dose (the need for booster doses following 2 primary doses has not yet be determined).</a:t>
            </a:r>
          </a:p>
          <a:p>
            <a:pPr>
              <a:lnSpc>
                <a:spcPct val="100000"/>
              </a:lnSpc>
              <a:buFont typeface="Arial" panose="020B0604020202020204" pitchFamily="34" charset="0"/>
              <a:buChar char="•"/>
            </a:pPr>
            <a:endParaRPr lang="en-GB" sz="1800" dirty="0">
              <a:solidFill>
                <a:srgbClr val="002060"/>
              </a:solidFill>
            </a:endParaRPr>
          </a:p>
          <a:p>
            <a:pPr marL="0" indent="0">
              <a:lnSpc>
                <a:spcPct val="100000"/>
              </a:lnSpc>
              <a:buNone/>
            </a:pPr>
            <a:r>
              <a:rPr lang="en-GB" sz="1800" b="1" dirty="0">
                <a:solidFill>
                  <a:srgbClr val="002060"/>
                </a:solidFill>
              </a:rPr>
              <a:t>Storage</a:t>
            </a:r>
            <a:r>
              <a:rPr lang="en-GB" sz="1800" dirty="0">
                <a:solidFill>
                  <a:srgbClr val="002060"/>
                </a:solidFill>
              </a:rPr>
              <a:t>: </a:t>
            </a:r>
          </a:p>
          <a:p>
            <a:pPr marL="0" indent="0">
              <a:lnSpc>
                <a:spcPct val="100000"/>
              </a:lnSpc>
              <a:buNone/>
            </a:pPr>
            <a:r>
              <a:rPr lang="en-GB" sz="1800" dirty="0">
                <a:solidFill>
                  <a:srgbClr val="002060"/>
                </a:solidFill>
              </a:rPr>
              <a:t>Shingrix</a:t>
            </a:r>
            <a:r>
              <a:rPr lang="en-GB" sz="1800" baseline="30000" dirty="0">
                <a:solidFill>
                  <a:srgbClr val="002060"/>
                </a:solidFill>
              </a:rPr>
              <a:t>®</a:t>
            </a:r>
            <a:r>
              <a:rPr lang="en-GB" sz="1800" dirty="0">
                <a:solidFill>
                  <a:srgbClr val="002060"/>
                </a:solidFill>
              </a:rPr>
              <a:t> should be stored in a refrigerator +2ºC to +8ºC. </a:t>
            </a:r>
          </a:p>
        </p:txBody>
      </p:sp>
      <p:pic>
        <p:nvPicPr>
          <p:cNvPr id="2" name="Picture 1" descr="Text&#10;&#10;Description automatically generated">
            <a:extLst>
              <a:ext uri="{FF2B5EF4-FFF2-40B4-BE49-F238E27FC236}">
                <a16:creationId xmlns:a16="http://schemas.microsoft.com/office/drawing/2014/main" id="{3C830C3D-CEAC-68A2-0689-CE35A040EFA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490451" y="3963424"/>
            <a:ext cx="3863349" cy="1731257"/>
          </a:xfrm>
          <a:prstGeom prst="rect">
            <a:avLst/>
          </a:prstGeom>
        </p:spPr>
      </p:pic>
    </p:spTree>
    <p:extLst>
      <p:ext uri="{BB962C8B-B14F-4D97-AF65-F5344CB8AC3E}">
        <p14:creationId xmlns:p14="http://schemas.microsoft.com/office/powerpoint/2010/main" val="233025484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59</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71673"/>
            <a:ext cx="12192000" cy="744394"/>
          </a:xfrm>
        </p:spPr>
        <p:txBody>
          <a:bodyPr>
            <a:noAutofit/>
          </a:bodyPr>
          <a:lstStyle/>
          <a:p>
            <a:pPr algn="ctr"/>
            <a:r>
              <a:rPr lang="en-GB" sz="4000" b="1" dirty="0">
                <a:solidFill>
                  <a:srgbClr val="002060"/>
                </a:solidFill>
              </a:rPr>
              <a:t>Shingrix</a:t>
            </a:r>
            <a:r>
              <a:rPr lang="en-GB" sz="4000" b="1" baseline="30000" dirty="0">
                <a:solidFill>
                  <a:srgbClr val="002060"/>
                </a:solidFill>
              </a:rPr>
              <a:t>® </a:t>
            </a:r>
            <a:r>
              <a:rPr lang="en-GB" sz="4000" b="1" dirty="0">
                <a:solidFill>
                  <a:srgbClr val="002060"/>
                </a:solidFill>
              </a:rPr>
              <a:t>- reconstitution</a:t>
            </a:r>
            <a:br>
              <a:rPr lang="en-GB" sz="4000" dirty="0">
                <a:solidFill>
                  <a:srgbClr val="002060"/>
                </a:solidFill>
              </a:rPr>
            </a:br>
            <a:br>
              <a:rPr lang="en-GB" sz="4000" dirty="0">
                <a:solidFill>
                  <a:srgbClr val="002060"/>
                </a:solidFill>
              </a:rPr>
            </a:br>
            <a:br>
              <a:rPr lang="en-GB" sz="4000" dirty="0">
                <a:solidFill>
                  <a:srgbClr val="002060"/>
                </a:solidFill>
              </a:rPr>
            </a:br>
            <a:endParaRPr lang="en-GB" sz="4000"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a:extLst>
              <a:ext uri="{FF2B5EF4-FFF2-40B4-BE49-F238E27FC236}">
                <a16:creationId xmlns:a16="http://schemas.microsoft.com/office/drawing/2014/main" id="{D5DD0798-0DEF-47F4-99E1-AA18442DB109}"/>
              </a:ext>
            </a:extLst>
          </p:cNvPr>
          <p:cNvSpPr>
            <a:spLocks noGrp="1"/>
          </p:cNvSpPr>
          <p:nvPr>
            <p:ph idx="1"/>
          </p:nvPr>
        </p:nvSpPr>
        <p:spPr>
          <a:xfrm>
            <a:off x="629265" y="982663"/>
            <a:ext cx="5593405" cy="1085623"/>
          </a:xfrm>
        </p:spPr>
        <p:txBody>
          <a:bodyPr/>
          <a:lstStyle/>
          <a:p>
            <a:pPr marL="0" indent="0">
              <a:lnSpc>
                <a:spcPct val="100000"/>
              </a:lnSpc>
              <a:spcBef>
                <a:spcPts val="0"/>
              </a:spcBef>
              <a:buNone/>
            </a:pPr>
            <a:r>
              <a:rPr lang="en-GB" sz="1600" dirty="0">
                <a:solidFill>
                  <a:srgbClr val="002060"/>
                </a:solidFill>
                <a:latin typeface="+mn-lt"/>
              </a:rPr>
              <a:t>One vial contains the powder.</a:t>
            </a:r>
          </a:p>
          <a:p>
            <a:pPr marL="0" indent="0">
              <a:lnSpc>
                <a:spcPct val="100000"/>
              </a:lnSpc>
              <a:spcBef>
                <a:spcPts val="0"/>
              </a:spcBef>
              <a:buNone/>
            </a:pPr>
            <a:r>
              <a:rPr lang="en-GB" sz="1600" dirty="0">
                <a:solidFill>
                  <a:srgbClr val="002060"/>
                </a:solidFill>
                <a:latin typeface="+mn-lt"/>
              </a:rPr>
              <a:t>One vial contains the suspension (adjuvant).</a:t>
            </a:r>
          </a:p>
          <a:p>
            <a:pPr marL="0" indent="0">
              <a:lnSpc>
                <a:spcPct val="100000"/>
              </a:lnSpc>
              <a:spcBef>
                <a:spcPts val="0"/>
              </a:spcBef>
              <a:buNone/>
            </a:pPr>
            <a:r>
              <a:rPr lang="en-GB" sz="1600" dirty="0">
                <a:solidFill>
                  <a:srgbClr val="002060"/>
                </a:solidFill>
                <a:latin typeface="+mn-lt"/>
              </a:rPr>
              <a:t>The powder and the suspension must be reconstituted prior to administration.</a:t>
            </a:r>
          </a:p>
          <a:p>
            <a:pPr marL="0" indent="0">
              <a:lnSpc>
                <a:spcPct val="100000"/>
              </a:lnSpc>
              <a:spcBef>
                <a:spcPts val="0"/>
              </a:spcBef>
              <a:buNone/>
            </a:pPr>
            <a:endParaRPr lang="en-GB" sz="1600" dirty="0">
              <a:solidFill>
                <a:srgbClr val="002060"/>
              </a:solidFill>
              <a:latin typeface="+mn-lt"/>
            </a:endParaRPr>
          </a:p>
          <a:p>
            <a:pPr marL="0" indent="0">
              <a:lnSpc>
                <a:spcPct val="100000"/>
              </a:lnSpc>
              <a:buNone/>
            </a:pPr>
            <a:endParaRPr lang="en-GB" sz="1600" dirty="0">
              <a:solidFill>
                <a:srgbClr val="002060"/>
              </a:solidFill>
            </a:endParaRPr>
          </a:p>
          <a:p>
            <a:pPr marL="0" indent="0">
              <a:lnSpc>
                <a:spcPct val="100000"/>
              </a:lnSpc>
              <a:buNone/>
            </a:pPr>
            <a:endParaRPr lang="en-GB" sz="1600" dirty="0">
              <a:solidFill>
                <a:srgbClr val="002060"/>
              </a:solidFill>
              <a:latin typeface="+mn-lt"/>
            </a:endParaRPr>
          </a:p>
          <a:p>
            <a:pPr marL="0" indent="0">
              <a:lnSpc>
                <a:spcPct val="100000"/>
              </a:lnSpc>
              <a:buNone/>
            </a:pPr>
            <a:endParaRPr lang="en-GB" sz="1600" dirty="0">
              <a:solidFill>
                <a:srgbClr val="002060"/>
              </a:solidFill>
            </a:endParaRPr>
          </a:p>
          <a:p>
            <a:pPr marL="0" indent="0">
              <a:lnSpc>
                <a:spcPct val="100000"/>
              </a:lnSpc>
              <a:buNone/>
            </a:pPr>
            <a:endParaRPr lang="en-GB" sz="1600" dirty="0">
              <a:solidFill>
                <a:srgbClr val="002060"/>
              </a:solidFill>
              <a:latin typeface="+mn-lt"/>
            </a:endParaRPr>
          </a:p>
          <a:p>
            <a:pPr marL="0" indent="0">
              <a:lnSpc>
                <a:spcPct val="100000"/>
              </a:lnSpc>
              <a:buNone/>
            </a:pPr>
            <a:endParaRPr lang="en-GB" sz="1600" dirty="0">
              <a:solidFill>
                <a:srgbClr val="002060"/>
              </a:solidFill>
              <a:latin typeface="+mn-lt"/>
            </a:endParaRPr>
          </a:p>
          <a:p>
            <a:pPr marL="0" indent="0">
              <a:lnSpc>
                <a:spcPct val="100000"/>
              </a:lnSpc>
              <a:buNone/>
            </a:pPr>
            <a:endParaRPr lang="en-GB" sz="1600" dirty="0">
              <a:solidFill>
                <a:srgbClr val="002060"/>
              </a:solidFill>
            </a:endParaRPr>
          </a:p>
          <a:p>
            <a:pPr marL="0" indent="0">
              <a:lnSpc>
                <a:spcPct val="100000"/>
              </a:lnSpc>
              <a:buNone/>
            </a:pPr>
            <a:r>
              <a:rPr lang="en-GB" sz="1600" dirty="0">
                <a:solidFill>
                  <a:srgbClr val="002060"/>
                </a:solidFill>
                <a:latin typeface="+mn-lt"/>
              </a:rPr>
              <a:t>The powder and the suspension should be inspected visually for any foreign particulate matter and/or variation of appearance. If either is observed, do not reconstitute the vaccine.</a:t>
            </a:r>
          </a:p>
        </p:txBody>
      </p:sp>
      <p:pic>
        <p:nvPicPr>
          <p:cNvPr id="9" name="Content Placeholder 6">
            <a:extLst>
              <a:ext uri="{FF2B5EF4-FFF2-40B4-BE49-F238E27FC236}">
                <a16:creationId xmlns:a16="http://schemas.microsoft.com/office/drawing/2014/main" id="{4E0B055D-228D-405F-8260-286BF284B0D7}"/>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1295622" y="1977389"/>
            <a:ext cx="3200178" cy="2631441"/>
          </a:xfrm>
          <a:prstGeom prst="rect">
            <a:avLst/>
          </a:prstGeom>
          <a:noFill/>
          <a:ln>
            <a:noFill/>
          </a:ln>
        </p:spPr>
      </p:pic>
      <p:sp>
        <p:nvSpPr>
          <p:cNvPr id="2" name="TextBox 1">
            <a:extLst>
              <a:ext uri="{FF2B5EF4-FFF2-40B4-BE49-F238E27FC236}">
                <a16:creationId xmlns:a16="http://schemas.microsoft.com/office/drawing/2014/main" id="{B48C9BAD-E21F-C273-3EC9-63234AE79B24}"/>
              </a:ext>
            </a:extLst>
          </p:cNvPr>
          <p:cNvSpPr txBox="1"/>
          <p:nvPr/>
        </p:nvSpPr>
        <p:spPr>
          <a:xfrm>
            <a:off x="6583380" y="978364"/>
            <a:ext cx="5247910" cy="5743111"/>
          </a:xfrm>
          <a:prstGeom prst="rect">
            <a:avLst/>
          </a:prstGeom>
          <a:noFill/>
        </p:spPr>
        <p:txBody>
          <a:bodyPr wrap="square" rtlCol="0">
            <a:spAutoFit/>
          </a:bodyPr>
          <a:lstStyle/>
          <a:p>
            <a:pPr marL="342900" indent="-342900">
              <a:buFont typeface="+mj-lt"/>
              <a:buAutoNum type="arabicPeriod"/>
            </a:pPr>
            <a:r>
              <a:rPr lang="en-GB" sz="1800" dirty="0">
                <a:solidFill>
                  <a:srgbClr val="002060"/>
                </a:solidFill>
                <a:latin typeface="+mn-lt"/>
              </a:rPr>
              <a:t>Withdraw the entire contents of the vial containing the suspension into the syringe.</a:t>
            </a:r>
          </a:p>
          <a:p>
            <a:pPr marL="342900" indent="-342900">
              <a:buFont typeface="+mj-lt"/>
              <a:buAutoNum type="arabicPeriod"/>
            </a:pPr>
            <a:r>
              <a:rPr lang="en-GB" sz="1800" dirty="0">
                <a:solidFill>
                  <a:srgbClr val="002060"/>
                </a:solidFill>
                <a:latin typeface="+mn-lt"/>
              </a:rPr>
              <a:t>Add the entire contents of the syringe into the vial containing the powder.</a:t>
            </a:r>
          </a:p>
          <a:p>
            <a:pPr marL="342900" indent="-342900">
              <a:buFont typeface="+mj-lt"/>
              <a:buAutoNum type="arabicPeriod"/>
            </a:pPr>
            <a:r>
              <a:rPr lang="en-GB" sz="1800" dirty="0">
                <a:solidFill>
                  <a:srgbClr val="002060"/>
                </a:solidFill>
              </a:rPr>
              <a:t>S</a:t>
            </a:r>
            <a:r>
              <a:rPr lang="en-GB" sz="1800" dirty="0">
                <a:solidFill>
                  <a:srgbClr val="002060"/>
                </a:solidFill>
                <a:latin typeface="+mn-lt"/>
              </a:rPr>
              <a:t>hake gently until the powder is completely dissolved </a:t>
            </a:r>
            <a:r>
              <a:rPr lang="en-GB" sz="1800" dirty="0"/>
              <a:t>(reconstituted vaccine is an opalescent, colourless to pale brownish liquid)</a:t>
            </a:r>
            <a:r>
              <a:rPr lang="en-GB" sz="1800" dirty="0">
                <a:solidFill>
                  <a:srgbClr val="002060"/>
                </a:solidFill>
                <a:latin typeface="+mn-lt"/>
              </a:rPr>
              <a:t>.</a:t>
            </a:r>
          </a:p>
          <a:p>
            <a:pPr marL="342900" indent="-342900">
              <a:buFont typeface="+mj-lt"/>
              <a:buAutoNum type="arabicPeriod"/>
            </a:pPr>
            <a:r>
              <a:rPr lang="en-GB" sz="1800" dirty="0">
                <a:solidFill>
                  <a:srgbClr val="002060"/>
                </a:solidFill>
                <a:latin typeface="+mn-lt"/>
              </a:rPr>
              <a:t>Withdraw the entire contents of the vial containing the reconstituted vaccine into the syringe.</a:t>
            </a:r>
          </a:p>
          <a:p>
            <a:pPr marL="342900" indent="-342900">
              <a:buFont typeface="+mj-lt"/>
              <a:buAutoNum type="arabicPeriod"/>
            </a:pPr>
            <a:r>
              <a:rPr lang="en-GB" sz="1800" dirty="0">
                <a:solidFill>
                  <a:srgbClr val="002060"/>
                </a:solidFill>
                <a:latin typeface="+mn-lt"/>
              </a:rPr>
              <a:t>Change the needle so that you are using a new needle to administer the vaccine.</a:t>
            </a:r>
          </a:p>
          <a:p>
            <a:pPr marL="342900" indent="-342900">
              <a:buFont typeface="+mj-lt"/>
              <a:buAutoNum type="arabicPeriod"/>
            </a:pPr>
            <a:r>
              <a:rPr lang="en-GB" sz="1800" dirty="0"/>
              <a:t>If any foreign particulate matter and or variation of appearance is observed vaccine should not be administered</a:t>
            </a:r>
          </a:p>
          <a:p>
            <a:pPr marL="342900" indent="-342900">
              <a:buFont typeface="+mj-lt"/>
              <a:buAutoNum type="arabicPeriod"/>
            </a:pPr>
            <a:r>
              <a:rPr lang="en-GB" sz="1800" dirty="0"/>
              <a:t>after reconstitution, the vaccine should be used promptly</a:t>
            </a:r>
          </a:p>
          <a:p>
            <a:pPr marL="342900" indent="-342900">
              <a:buFont typeface="+mj-lt"/>
              <a:buAutoNum type="arabicPeriod"/>
            </a:pPr>
            <a:endParaRPr lang="en-GB" sz="1800" dirty="0"/>
          </a:p>
          <a:p>
            <a:pPr marL="342900" indent="-342900">
              <a:buFont typeface="+mj-lt"/>
              <a:buAutoNum type="arabicPeriod"/>
            </a:pPr>
            <a:endParaRPr lang="en-GB" sz="1800" dirty="0">
              <a:solidFill>
                <a:srgbClr val="002060"/>
              </a:solidFill>
              <a:latin typeface="+mn-lt"/>
            </a:endParaRPr>
          </a:p>
        </p:txBody>
      </p:sp>
    </p:spTree>
    <p:extLst>
      <p:ext uri="{BB962C8B-B14F-4D97-AF65-F5344CB8AC3E}">
        <p14:creationId xmlns:p14="http://schemas.microsoft.com/office/powerpoint/2010/main" val="4120727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212A73"/>
                </a:solidFill>
              </a:rPr>
              <a:t>Learning outcomes</a:t>
            </a:r>
            <a:endParaRPr lang="en-GB" b="1" dirty="0">
              <a:solidFill>
                <a:srgbClr val="002060"/>
              </a:solidFill>
            </a:endParaRPr>
          </a:p>
        </p:txBody>
      </p:sp>
      <p:sp>
        <p:nvSpPr>
          <p:cNvPr id="7" name="Content Placeholder 2"/>
          <p:cNvSpPr>
            <a:spLocks noGrp="1"/>
          </p:cNvSpPr>
          <p:nvPr>
            <p:ph idx="1"/>
          </p:nvPr>
        </p:nvSpPr>
        <p:spPr>
          <a:xfrm>
            <a:off x="674370" y="973394"/>
            <a:ext cx="11212830" cy="2959509"/>
          </a:xfrm>
        </p:spPr>
        <p:txBody>
          <a:bodyPr>
            <a:normAutofit fontScale="92500" lnSpcReduction="20000"/>
          </a:bodyPr>
          <a:lstStyle/>
          <a:p>
            <a:pPr marL="0" indent="0">
              <a:buNone/>
            </a:pPr>
            <a:r>
              <a:rPr lang="en-GB" sz="2000" dirty="0">
                <a:solidFill>
                  <a:srgbClr val="002060"/>
                </a:solidFill>
              </a:rPr>
              <a:t>After completing this training, immunisers will be able to:</a:t>
            </a:r>
          </a:p>
          <a:p>
            <a:pPr lvl="1">
              <a:lnSpc>
                <a:spcPct val="150000"/>
              </a:lnSpc>
            </a:pPr>
            <a:r>
              <a:rPr lang="en-GB" sz="2000" dirty="0">
                <a:solidFill>
                  <a:srgbClr val="002060"/>
                </a:solidFill>
              </a:rPr>
              <a:t>Describe the aetiology and epidemiology of shingles.</a:t>
            </a:r>
          </a:p>
          <a:p>
            <a:pPr lvl="1">
              <a:lnSpc>
                <a:spcPct val="150000"/>
              </a:lnSpc>
            </a:pPr>
            <a:r>
              <a:rPr lang="en-GB" sz="2000" dirty="0">
                <a:solidFill>
                  <a:srgbClr val="002060"/>
                </a:solidFill>
              </a:rPr>
              <a:t>Describe the relationship between shingles and chickenpox (varicella zoster) and the severity of the disease.</a:t>
            </a:r>
          </a:p>
          <a:p>
            <a:pPr lvl="1">
              <a:lnSpc>
                <a:spcPct val="150000"/>
              </a:lnSpc>
            </a:pPr>
            <a:r>
              <a:rPr lang="en-GB" sz="2000" dirty="0">
                <a:solidFill>
                  <a:srgbClr val="002060"/>
                </a:solidFill>
              </a:rPr>
              <a:t>Discuss the important role of vaccination against shingles. </a:t>
            </a:r>
          </a:p>
          <a:p>
            <a:pPr lvl="1">
              <a:lnSpc>
                <a:spcPct val="150000"/>
              </a:lnSpc>
            </a:pPr>
            <a:r>
              <a:rPr lang="en-GB" sz="2000" dirty="0">
                <a:solidFill>
                  <a:srgbClr val="002060"/>
                </a:solidFill>
              </a:rPr>
              <a:t>Describe the changes to the routine shingles vaccine programme from 1 September 2023.</a:t>
            </a:r>
          </a:p>
          <a:p>
            <a:pPr lvl="1">
              <a:lnSpc>
                <a:spcPct val="150000"/>
              </a:lnSpc>
            </a:pPr>
            <a:r>
              <a:rPr lang="en-GB" sz="2000" dirty="0">
                <a:solidFill>
                  <a:srgbClr val="002060"/>
                </a:solidFill>
              </a:rPr>
              <a:t>Identify sources of additional information.</a:t>
            </a:r>
          </a:p>
        </p:txBody>
      </p:sp>
    </p:spTree>
    <p:extLst>
      <p:ext uri="{BB962C8B-B14F-4D97-AF65-F5344CB8AC3E}">
        <p14:creationId xmlns:p14="http://schemas.microsoft.com/office/powerpoint/2010/main" val="41071211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60</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55824"/>
          </a:xfrm>
        </p:spPr>
        <p:txBody>
          <a:bodyPr>
            <a:noAutofit/>
          </a:bodyPr>
          <a:lstStyle/>
          <a:p>
            <a:pPr algn="ctr"/>
            <a:r>
              <a:rPr lang="en-GB" sz="4000" b="1" dirty="0">
                <a:solidFill>
                  <a:srgbClr val="002060"/>
                </a:solidFill>
              </a:rPr>
              <a:t>Site of administration</a:t>
            </a: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solidFill>
                  <a:srgbClr val="002060"/>
                </a:solidFill>
              </a:rPr>
              <a:t>.</a:t>
            </a:r>
          </a:p>
        </p:txBody>
      </p:sp>
      <p:sp>
        <p:nvSpPr>
          <p:cNvPr id="8" name="Content Placeholder 2"/>
          <p:cNvSpPr>
            <a:spLocks noGrp="1"/>
          </p:cNvSpPr>
          <p:nvPr>
            <p:ph idx="1"/>
          </p:nvPr>
        </p:nvSpPr>
        <p:spPr>
          <a:xfrm>
            <a:off x="838200" y="1085850"/>
            <a:ext cx="4593994" cy="5097780"/>
          </a:xfrm>
        </p:spPr>
        <p:txBody>
          <a:bodyPr>
            <a:normAutofit/>
          </a:bodyPr>
          <a:lstStyle/>
          <a:p>
            <a:pPr marL="0" indent="0">
              <a:buNone/>
            </a:pPr>
            <a:endParaRPr lang="en-GB" sz="3600" dirty="0">
              <a:solidFill>
                <a:srgbClr val="002060"/>
              </a:solidFill>
              <a:latin typeface="+mn-lt"/>
            </a:endParaRPr>
          </a:p>
          <a:p>
            <a:pPr marL="0" indent="0">
              <a:buNone/>
            </a:pPr>
            <a:endParaRPr lang="en-GB" sz="2000" dirty="0">
              <a:solidFill>
                <a:srgbClr val="002060"/>
              </a:solidFill>
            </a:endParaRPr>
          </a:p>
          <a:p>
            <a:endParaRPr lang="en-GB" sz="2200" dirty="0"/>
          </a:p>
        </p:txBody>
      </p:sp>
      <p:pic>
        <p:nvPicPr>
          <p:cNvPr id="9" name="Picture 2">
            <a:extLst>
              <a:ext uri="{FF2B5EF4-FFF2-40B4-BE49-F238E27FC236}">
                <a16:creationId xmlns:a16="http://schemas.microsoft.com/office/drawing/2014/main" id="{9F9B034F-04EB-4C6F-AE59-438C09BAFE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672" y="1048951"/>
            <a:ext cx="4791684" cy="448831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93F606CC-81BB-42A9-8985-5E91D265DA0B}"/>
              </a:ext>
            </a:extLst>
          </p:cNvPr>
          <p:cNvSpPr txBox="1"/>
          <p:nvPr/>
        </p:nvSpPr>
        <p:spPr>
          <a:xfrm>
            <a:off x="5822107" y="1085850"/>
            <a:ext cx="5622426" cy="4451419"/>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002060"/>
                </a:solidFill>
              </a:rPr>
              <a:t>Shingles vaccine should be injected into the deltoid muscle in the upper arm.</a:t>
            </a:r>
          </a:p>
          <a:p>
            <a:endParaRPr lang="en-GB" dirty="0">
              <a:solidFill>
                <a:srgbClr val="002060"/>
              </a:solidFill>
            </a:endParaRPr>
          </a:p>
          <a:p>
            <a:pPr marL="257175" indent="-257175">
              <a:buFont typeface="Arial" panose="020B0604020202020204" pitchFamily="34" charset="0"/>
              <a:buChar char="•"/>
            </a:pPr>
            <a:r>
              <a:rPr lang="en-GB" dirty="0">
                <a:solidFill>
                  <a:srgbClr val="002060"/>
                </a:solidFill>
              </a:rPr>
              <a:t>Injecting too high into the upper arm might result in a shoulder injury or a frozen shoulder. This leads to pain, weakness and a limited range of motion that can last for months.</a:t>
            </a:r>
          </a:p>
          <a:p>
            <a:pPr marL="257175" indent="-257175">
              <a:buFont typeface="Arial" panose="020B0604020202020204" pitchFamily="34" charset="0"/>
              <a:buChar char="•"/>
            </a:pPr>
            <a:endParaRPr lang="en-GB" dirty="0">
              <a:solidFill>
                <a:srgbClr val="002060"/>
              </a:solidFill>
            </a:endParaRPr>
          </a:p>
          <a:p>
            <a:pPr marL="257175" indent="-257175">
              <a:buFont typeface="Arial" panose="020B0604020202020204" pitchFamily="34" charset="0"/>
              <a:buChar char="•"/>
            </a:pPr>
            <a:r>
              <a:rPr lang="en-GB" dirty="0">
                <a:solidFill>
                  <a:srgbClr val="002060"/>
                </a:solidFill>
              </a:rPr>
              <a:t>Injecting too low or too far to the side of the arm risks injecting into the axillary nerve or the radial nerve. </a:t>
            </a:r>
          </a:p>
          <a:p>
            <a:pPr marL="257175" indent="-257175">
              <a:buFont typeface="Arial" panose="020B0604020202020204" pitchFamily="34" charset="0"/>
              <a:buChar char="•"/>
            </a:pPr>
            <a:endParaRPr lang="en-GB" dirty="0">
              <a:solidFill>
                <a:srgbClr val="002060"/>
              </a:solidFill>
            </a:endParaRPr>
          </a:p>
          <a:p>
            <a:pPr marL="257175" indent="-257175">
              <a:buFont typeface="Arial" panose="020B0604020202020204" pitchFamily="34" charset="0"/>
              <a:buChar char="•"/>
            </a:pPr>
            <a:r>
              <a:rPr lang="en-GB" dirty="0">
                <a:solidFill>
                  <a:srgbClr val="002060"/>
                </a:solidFill>
              </a:rPr>
              <a:t>To avoid shoulder injury, always assess the limb before administering the vaccine to identify the correct site for injection.</a:t>
            </a:r>
          </a:p>
          <a:p>
            <a:endParaRPr lang="en-GB" sz="1600" dirty="0"/>
          </a:p>
        </p:txBody>
      </p:sp>
      <p:sp>
        <p:nvSpPr>
          <p:cNvPr id="12" name="TextBox 11">
            <a:extLst>
              <a:ext uri="{FF2B5EF4-FFF2-40B4-BE49-F238E27FC236}">
                <a16:creationId xmlns:a16="http://schemas.microsoft.com/office/drawing/2014/main" id="{2A14149E-D25C-42D6-B6FE-841F2EAF50C3}"/>
              </a:ext>
            </a:extLst>
          </p:cNvPr>
          <p:cNvSpPr txBox="1"/>
          <p:nvPr/>
        </p:nvSpPr>
        <p:spPr>
          <a:xfrm>
            <a:off x="448287" y="5814298"/>
            <a:ext cx="8577316" cy="369332"/>
          </a:xfrm>
          <a:prstGeom prst="rect">
            <a:avLst/>
          </a:prstGeom>
          <a:noFill/>
        </p:spPr>
        <p:txBody>
          <a:bodyPr wrap="square">
            <a:spAutoFit/>
          </a:bodyPr>
          <a:lstStyle/>
          <a:p>
            <a:r>
              <a:rPr lang="en-GB" sz="1800" dirty="0">
                <a:solidFill>
                  <a:srgbClr val="002060"/>
                </a:solidFill>
                <a:effectLst/>
                <a:ea typeface="Calibri" panose="020F0502020204030204" pitchFamily="34" charset="0"/>
              </a:rPr>
              <a:t>Image source: The Australian Immunisation Handbook (health.gov.au</a:t>
            </a:r>
            <a:r>
              <a:rPr lang="en-GB" sz="1800" dirty="0">
                <a:solidFill>
                  <a:srgbClr val="002060"/>
                </a:solidFill>
                <a:effectLst/>
                <a:latin typeface="Calibri" panose="020F0502020204030204" pitchFamily="34" charset="0"/>
                <a:ea typeface="Calibri" panose="020F0502020204030204" pitchFamily="34" charset="0"/>
              </a:rPr>
              <a:t>)</a:t>
            </a:r>
          </a:p>
        </p:txBody>
      </p:sp>
    </p:spTree>
    <p:extLst>
      <p:ext uri="{BB962C8B-B14F-4D97-AF65-F5344CB8AC3E}">
        <p14:creationId xmlns:p14="http://schemas.microsoft.com/office/powerpoint/2010/main" val="32919240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61</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401377"/>
            <a:ext cx="12192000" cy="744394"/>
          </a:xfrm>
        </p:spPr>
        <p:txBody>
          <a:bodyPr>
            <a:noAutofit/>
          </a:bodyPr>
          <a:lstStyle/>
          <a:p>
            <a:pPr algn="ctr"/>
            <a:r>
              <a:rPr lang="en-GB" sz="4000" b="1" dirty="0">
                <a:solidFill>
                  <a:srgbClr val="002060"/>
                </a:solidFill>
              </a:rPr>
              <a:t>Shingrix</a:t>
            </a:r>
            <a:r>
              <a:rPr lang="en-GB" sz="4000" b="1" baseline="30000" dirty="0">
                <a:solidFill>
                  <a:srgbClr val="002060"/>
                </a:solidFill>
              </a:rPr>
              <a:t>®</a:t>
            </a:r>
            <a:r>
              <a:rPr lang="en-GB" sz="4000" b="1" dirty="0">
                <a:solidFill>
                  <a:srgbClr val="002060"/>
                </a:solidFill>
              </a:rPr>
              <a:t> possible adverse reactions (1)</a:t>
            </a:r>
            <a:br>
              <a:rPr lang="en-GB" dirty="0">
                <a:solidFill>
                  <a:srgbClr val="002060"/>
                </a:solidFill>
              </a:rPr>
            </a:br>
            <a:br>
              <a:rPr lang="en-GB"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10" name="Content Placeholder 2"/>
          <p:cNvSpPr>
            <a:spLocks noGrp="1"/>
          </p:cNvSpPr>
          <p:nvPr>
            <p:ph idx="1"/>
          </p:nvPr>
        </p:nvSpPr>
        <p:spPr>
          <a:xfrm>
            <a:off x="667302" y="1548765"/>
            <a:ext cx="10857396" cy="3760470"/>
          </a:xfrm>
        </p:spPr>
        <p:txBody>
          <a:bodyPr>
            <a:normAutofit fontScale="92500" lnSpcReduction="20000"/>
          </a:bodyPr>
          <a:lstStyle/>
          <a:p>
            <a:pPr marL="0" indent="0">
              <a:lnSpc>
                <a:spcPct val="120000"/>
              </a:lnSpc>
              <a:buNone/>
            </a:pPr>
            <a:r>
              <a:rPr lang="en-GB" sz="1900" b="1" dirty="0">
                <a:solidFill>
                  <a:srgbClr val="002060"/>
                </a:solidFill>
                <a:latin typeface="+mn-lt"/>
              </a:rPr>
              <a:t>Most commonly reported </a:t>
            </a:r>
            <a:r>
              <a:rPr lang="en-GB" sz="1900" dirty="0">
                <a:solidFill>
                  <a:srgbClr val="002060"/>
                </a:solidFill>
                <a:latin typeface="+mn-lt"/>
              </a:rPr>
              <a:t>(1:10 of people vaccinated)</a:t>
            </a:r>
          </a:p>
          <a:p>
            <a:pPr marL="0" indent="0">
              <a:lnSpc>
                <a:spcPct val="120000"/>
              </a:lnSpc>
              <a:spcBef>
                <a:spcPts val="0"/>
              </a:spcBef>
              <a:buNone/>
            </a:pPr>
            <a:r>
              <a:rPr lang="en-GB" sz="1900" dirty="0">
                <a:solidFill>
                  <a:srgbClr val="002060"/>
                </a:solidFill>
                <a:latin typeface="+mn-lt"/>
              </a:rPr>
              <a:t>Pain, redness, swelling at the injection site; headache; gastrointestinal symptoms, (nausea, vomiting) lasting 1 to 3 days, myalgia, fatigue, fever.</a:t>
            </a:r>
          </a:p>
          <a:p>
            <a:pPr marL="0" indent="0">
              <a:lnSpc>
                <a:spcPct val="120000"/>
              </a:lnSpc>
              <a:spcBef>
                <a:spcPts val="0"/>
              </a:spcBef>
              <a:buNone/>
            </a:pPr>
            <a:r>
              <a:rPr lang="en-GB" sz="1900" dirty="0">
                <a:solidFill>
                  <a:srgbClr val="002060"/>
                </a:solidFill>
                <a:latin typeface="+mn-lt"/>
              </a:rPr>
              <a:t>Generally lower in those 70 years of age and above.</a:t>
            </a:r>
          </a:p>
          <a:p>
            <a:pPr>
              <a:lnSpc>
                <a:spcPct val="120000"/>
              </a:lnSpc>
              <a:spcBef>
                <a:spcPts val="0"/>
              </a:spcBef>
            </a:pPr>
            <a:endParaRPr lang="en-GB" sz="1900" dirty="0">
              <a:solidFill>
                <a:srgbClr val="002060"/>
              </a:solidFill>
              <a:latin typeface="+mn-lt"/>
            </a:endParaRPr>
          </a:p>
          <a:p>
            <a:pPr marL="0" indent="0">
              <a:lnSpc>
                <a:spcPct val="120000"/>
              </a:lnSpc>
              <a:spcBef>
                <a:spcPts val="0"/>
              </a:spcBef>
              <a:buNone/>
            </a:pPr>
            <a:r>
              <a:rPr lang="en-GB" sz="1900" b="1" dirty="0">
                <a:solidFill>
                  <a:srgbClr val="002060"/>
                </a:solidFill>
                <a:latin typeface="+mn-lt"/>
              </a:rPr>
              <a:t>Less commonly reported </a:t>
            </a:r>
            <a:r>
              <a:rPr lang="en-GB" sz="1900" dirty="0">
                <a:solidFill>
                  <a:srgbClr val="002060"/>
                </a:solidFill>
                <a:latin typeface="+mn-lt"/>
              </a:rPr>
              <a:t>(≥1/100 to &lt;1/10)</a:t>
            </a:r>
          </a:p>
          <a:p>
            <a:pPr marL="0" indent="0">
              <a:lnSpc>
                <a:spcPct val="120000"/>
              </a:lnSpc>
              <a:spcBef>
                <a:spcPts val="0"/>
              </a:spcBef>
              <a:buNone/>
            </a:pPr>
            <a:r>
              <a:rPr lang="en-GB" sz="1900" dirty="0">
                <a:solidFill>
                  <a:srgbClr val="002060"/>
                </a:solidFill>
                <a:latin typeface="+mn-lt"/>
              </a:rPr>
              <a:t>Injection site pruritus, malaise.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900" b="0" i="0" u="none" strike="noStrike" kern="1200" baseline="0" dirty="0">
              <a:solidFill>
                <a:schemeClr val="tx1"/>
              </a:solidFill>
              <a:latin typeface="+mn-lt"/>
              <a:ea typeface="ヒラギノ角ゴ Pro W3" pitchFamily="84" charset="-128"/>
              <a:cs typeface="ヒラギノ角ゴ Pro W3" pitchFamily="84" charset="-128"/>
            </a:endParaRPr>
          </a:p>
          <a:p>
            <a:pPr marL="0" indent="0">
              <a:lnSpc>
                <a:spcPct val="120000"/>
              </a:lnSpc>
              <a:spcBef>
                <a:spcPts val="0"/>
              </a:spcBef>
              <a:buNone/>
            </a:pPr>
            <a:r>
              <a:rPr lang="en-GB" sz="1900" b="1" dirty="0">
                <a:solidFill>
                  <a:srgbClr val="002060"/>
                </a:solidFill>
                <a:latin typeface="+mn-lt"/>
              </a:rPr>
              <a:t>Uncommon</a:t>
            </a:r>
            <a:r>
              <a:rPr lang="en-GB" sz="1900" dirty="0">
                <a:solidFill>
                  <a:srgbClr val="002060"/>
                </a:solidFill>
                <a:latin typeface="+mn-lt"/>
              </a:rPr>
              <a:t> (≥1/1,000 to &lt;1/100)</a:t>
            </a:r>
          </a:p>
          <a:p>
            <a:pPr marL="0" indent="0">
              <a:lnSpc>
                <a:spcPct val="120000"/>
              </a:lnSpc>
              <a:spcBef>
                <a:spcPts val="0"/>
              </a:spcBef>
              <a:buNone/>
            </a:pPr>
            <a:r>
              <a:rPr lang="en-GB" sz="1900" dirty="0">
                <a:solidFill>
                  <a:srgbClr val="002060"/>
                </a:solidFill>
                <a:latin typeface="+mn-lt"/>
              </a:rPr>
              <a:t>Lymphadenopathy, arthralgia.</a:t>
            </a:r>
          </a:p>
          <a:p>
            <a:pPr>
              <a:lnSpc>
                <a:spcPct val="120000"/>
              </a:lnSpc>
              <a:spcBef>
                <a:spcPts val="0"/>
              </a:spcBef>
            </a:pPr>
            <a:endParaRPr lang="en-GB" sz="1900" dirty="0">
              <a:solidFill>
                <a:srgbClr val="002060"/>
              </a:solidFill>
              <a:latin typeface="+mn-lt"/>
            </a:endParaRPr>
          </a:p>
          <a:p>
            <a:pPr marL="0" indent="0">
              <a:lnSpc>
                <a:spcPct val="120000"/>
              </a:lnSpc>
              <a:spcBef>
                <a:spcPts val="0"/>
              </a:spcBef>
              <a:buNone/>
            </a:pPr>
            <a:r>
              <a:rPr lang="en-GB" sz="1900" b="1" dirty="0">
                <a:solidFill>
                  <a:srgbClr val="002060"/>
                </a:solidFill>
                <a:latin typeface="+mn-lt"/>
              </a:rPr>
              <a:t>Rare</a:t>
            </a:r>
            <a:r>
              <a:rPr lang="en-GB" sz="1900" dirty="0">
                <a:solidFill>
                  <a:srgbClr val="002060"/>
                </a:solidFill>
                <a:latin typeface="+mn-lt"/>
              </a:rPr>
              <a:t> (≥1/10,000 to &lt;1/1,000)</a:t>
            </a:r>
          </a:p>
          <a:p>
            <a:pPr marL="0" indent="0">
              <a:lnSpc>
                <a:spcPct val="120000"/>
              </a:lnSpc>
              <a:spcBef>
                <a:spcPts val="0"/>
              </a:spcBef>
              <a:buNone/>
            </a:pPr>
            <a:r>
              <a:rPr lang="en-GB" sz="1900" dirty="0">
                <a:solidFill>
                  <a:srgbClr val="002060"/>
                </a:solidFill>
                <a:latin typeface="+mn-lt"/>
              </a:rPr>
              <a:t>Hypersensitivity reactions including rash, urticaria, angioedema (from spontaneous reporting).</a:t>
            </a:r>
          </a:p>
          <a:p>
            <a:endParaRPr lang="en-GB" sz="2000" dirty="0"/>
          </a:p>
        </p:txBody>
      </p:sp>
    </p:spTree>
    <p:extLst>
      <p:ext uri="{BB962C8B-B14F-4D97-AF65-F5344CB8AC3E}">
        <p14:creationId xmlns:p14="http://schemas.microsoft.com/office/powerpoint/2010/main" val="229276413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62</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401377"/>
            <a:ext cx="12192000" cy="744394"/>
          </a:xfrm>
        </p:spPr>
        <p:txBody>
          <a:bodyPr>
            <a:noAutofit/>
          </a:bodyPr>
          <a:lstStyle/>
          <a:p>
            <a:pPr algn="ctr"/>
            <a:r>
              <a:rPr lang="en-GB" sz="4000" b="1" dirty="0">
                <a:solidFill>
                  <a:srgbClr val="002060"/>
                </a:solidFill>
              </a:rPr>
              <a:t>Shingrix</a:t>
            </a:r>
            <a:r>
              <a:rPr lang="en-GB" sz="4000" b="1" baseline="30000" dirty="0">
                <a:solidFill>
                  <a:srgbClr val="002060"/>
                </a:solidFill>
              </a:rPr>
              <a:t>®</a:t>
            </a:r>
            <a:r>
              <a:rPr lang="en-GB" sz="4000" b="1" dirty="0">
                <a:solidFill>
                  <a:srgbClr val="002060"/>
                </a:solidFill>
              </a:rPr>
              <a:t> possible adverse reactions (2)</a:t>
            </a:r>
            <a:br>
              <a:rPr lang="en-GB" sz="4000" dirty="0">
                <a:solidFill>
                  <a:srgbClr val="002060"/>
                </a:solidFill>
              </a:rPr>
            </a:br>
            <a:br>
              <a:rPr lang="en-GB" sz="4000"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10" name="Content Placeholder 2"/>
          <p:cNvSpPr>
            <a:spLocks noGrp="1"/>
          </p:cNvSpPr>
          <p:nvPr>
            <p:ph idx="1"/>
          </p:nvPr>
        </p:nvSpPr>
        <p:spPr>
          <a:xfrm>
            <a:off x="667302" y="1548765"/>
            <a:ext cx="10857396" cy="3760470"/>
          </a:xfrm>
        </p:spPr>
        <p:txBody>
          <a:bodyPr>
            <a:normAutofit/>
          </a:bodyPr>
          <a:lstStyle/>
          <a:p>
            <a:pPr marL="0" indent="0">
              <a:buNone/>
            </a:pPr>
            <a:r>
              <a:rPr lang="en-GB" sz="2000" b="1" dirty="0"/>
              <a:t>Driving and using machines</a:t>
            </a:r>
          </a:p>
          <a:p>
            <a:r>
              <a:rPr lang="en-GB" sz="2000" dirty="0"/>
              <a:t>Shingrix</a:t>
            </a:r>
            <a:r>
              <a:rPr lang="en-GB" sz="2000" baseline="30000" dirty="0">
                <a:solidFill>
                  <a:srgbClr val="002060"/>
                </a:solidFill>
              </a:rPr>
              <a:t>®</a:t>
            </a:r>
            <a:r>
              <a:rPr lang="en-GB" sz="2000" dirty="0"/>
              <a:t> may have a minor influence on the ability to drive and use machines in the 2- 3 days following vaccination. Fatigue and malaise may occur following administration.</a:t>
            </a:r>
          </a:p>
          <a:p>
            <a:r>
              <a:rPr lang="en-GB" sz="2000" dirty="0"/>
              <a:t>Individuals should be advised that they should not drive or use machines if they are feeling unwell.</a:t>
            </a:r>
          </a:p>
          <a:p>
            <a:pPr marL="0" indent="0">
              <a:buNone/>
            </a:pPr>
            <a:endParaRPr lang="en-GB" sz="2000" dirty="0"/>
          </a:p>
        </p:txBody>
      </p:sp>
    </p:spTree>
    <p:extLst>
      <p:ext uri="{BB962C8B-B14F-4D97-AF65-F5344CB8AC3E}">
        <p14:creationId xmlns:p14="http://schemas.microsoft.com/office/powerpoint/2010/main" val="258454916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DB849-EBC9-51A9-97F7-9DD15A7DB305}"/>
              </a:ext>
            </a:extLst>
          </p:cNvPr>
          <p:cNvSpPr>
            <a:spLocks noGrp="1"/>
          </p:cNvSpPr>
          <p:nvPr>
            <p:ph type="title"/>
          </p:nvPr>
        </p:nvSpPr>
        <p:spPr>
          <a:xfrm>
            <a:off x="859971" y="265114"/>
            <a:ext cx="10515600" cy="779916"/>
          </a:xfrm>
        </p:spPr>
        <p:txBody>
          <a:bodyPr>
            <a:normAutofit/>
          </a:bodyPr>
          <a:lstStyle/>
          <a:p>
            <a:pPr algn="ctr"/>
            <a:r>
              <a:rPr lang="en-GB" sz="4000" b="1" dirty="0"/>
              <a:t>Shingrix</a:t>
            </a:r>
            <a:r>
              <a:rPr lang="en-GB" sz="4000" baseline="30000" dirty="0"/>
              <a:t>®</a:t>
            </a:r>
            <a:r>
              <a:rPr lang="en-GB" sz="4000" b="1" dirty="0"/>
              <a:t> co-administration</a:t>
            </a:r>
          </a:p>
        </p:txBody>
      </p:sp>
      <p:sp>
        <p:nvSpPr>
          <p:cNvPr id="3" name="Content Placeholder 2">
            <a:extLst>
              <a:ext uri="{FF2B5EF4-FFF2-40B4-BE49-F238E27FC236}">
                <a16:creationId xmlns:a16="http://schemas.microsoft.com/office/drawing/2014/main" id="{F8CD0C1E-AFF6-9696-C0FB-AACD3A75E5DA}"/>
              </a:ext>
            </a:extLst>
          </p:cNvPr>
          <p:cNvSpPr>
            <a:spLocks noGrp="1"/>
          </p:cNvSpPr>
          <p:nvPr>
            <p:ph idx="1"/>
          </p:nvPr>
        </p:nvSpPr>
        <p:spPr>
          <a:xfrm>
            <a:off x="552128" y="1253331"/>
            <a:ext cx="10293678" cy="4351338"/>
          </a:xfrm>
        </p:spPr>
        <p:txBody>
          <a:bodyPr>
            <a:normAutofit fontScale="55000" lnSpcReduction="20000"/>
          </a:bodyPr>
          <a:lstStyle/>
          <a:p>
            <a:pPr>
              <a:lnSpc>
                <a:spcPct val="120000"/>
              </a:lnSpc>
            </a:pPr>
            <a:r>
              <a:rPr lang="en-GB" sz="2900" dirty="0"/>
              <a:t>Shingrix</a:t>
            </a:r>
            <a:r>
              <a:rPr lang="en-GB" sz="3200" baseline="30000" dirty="0"/>
              <a:t>®</a:t>
            </a:r>
            <a:r>
              <a:rPr lang="en-GB" sz="2900" dirty="0"/>
              <a:t> can be given at the same time as inactivated or live vaccines. </a:t>
            </a:r>
          </a:p>
          <a:p>
            <a:pPr>
              <a:lnSpc>
                <a:spcPct val="120000"/>
              </a:lnSpc>
            </a:pPr>
            <a:r>
              <a:rPr lang="en-GB" sz="2900" dirty="0"/>
              <a:t>This now includes the adjuvanted quadrivalent influenza vaccine (aQIV) </a:t>
            </a:r>
            <a:r>
              <a:rPr lang="en-GB" sz="2900" dirty="0">
                <a:hlinkClick r:id="rId3"/>
              </a:rPr>
              <a:t>Shingles (herpes zoster): the green book, chapter 28a - GOV.UK (www.gov.uk)</a:t>
            </a:r>
            <a:endParaRPr lang="en-GB" sz="2900" dirty="0"/>
          </a:p>
          <a:p>
            <a:pPr lvl="1">
              <a:lnSpc>
                <a:spcPct val="120000"/>
              </a:lnSpc>
              <a:buFont typeface="Courier New" panose="02070309020205020404" pitchFamily="49" charset="0"/>
              <a:buChar char="o"/>
            </a:pPr>
            <a:r>
              <a:rPr lang="en-GB" sz="2500" dirty="0"/>
              <a:t>Previously, a 7-day interval was recommended between Shingrix</a:t>
            </a:r>
            <a:r>
              <a:rPr lang="en-GB" sz="2800" baseline="30000" dirty="0"/>
              <a:t>®</a:t>
            </a:r>
            <a:r>
              <a:rPr lang="en-GB" sz="2500" dirty="0"/>
              <a:t> and aQIV because the potential reactogenicity from two adjuvanted vaccines may reduce tolerability in those being vaccinated.</a:t>
            </a:r>
          </a:p>
          <a:p>
            <a:pPr lvl="1">
              <a:lnSpc>
                <a:spcPct val="120000"/>
              </a:lnSpc>
              <a:buFont typeface="Courier New" panose="02070309020205020404" pitchFamily="49" charset="0"/>
              <a:buChar char="o"/>
            </a:pPr>
            <a:r>
              <a:rPr lang="en-GB" sz="2500" dirty="0"/>
              <a:t>Interim data from a US study on co-administration of Shingrix</a:t>
            </a:r>
            <a:r>
              <a:rPr lang="en-GB" sz="2800" baseline="30000" dirty="0"/>
              <a:t>®</a:t>
            </a:r>
            <a:r>
              <a:rPr lang="en-GB" sz="2500" dirty="0"/>
              <a:t> with aQIV is reassuring </a:t>
            </a:r>
            <a:r>
              <a:rPr lang="it-IT" sz="2500" b="0" i="0" dirty="0">
                <a:solidFill>
                  <a:srgbClr val="000000"/>
                </a:solidFill>
                <a:effectLst/>
              </a:rPr>
              <a:t>–</a:t>
            </a:r>
            <a:r>
              <a:rPr lang="en-GB" sz="2500" dirty="0"/>
              <a:t>  there were no safety concerns when the two vaccines were given together.</a:t>
            </a:r>
          </a:p>
          <a:p>
            <a:pPr lvl="1">
              <a:lnSpc>
                <a:spcPct val="120000"/>
              </a:lnSpc>
              <a:buFont typeface="Courier New" panose="02070309020205020404" pitchFamily="49" charset="0"/>
              <a:buChar char="o"/>
            </a:pPr>
            <a:r>
              <a:rPr lang="en-GB" sz="2500" dirty="0"/>
              <a:t>Therefore, an appointment for flu vaccination can be an opportunity to also provide shingles vaccine, although shingles vaccine should be offered all year round, rather than purely as a seasonal programme.</a:t>
            </a:r>
          </a:p>
          <a:p>
            <a:pPr>
              <a:lnSpc>
                <a:spcPct val="120000"/>
              </a:lnSpc>
            </a:pPr>
            <a:r>
              <a:rPr lang="en-GB" sz="2900" dirty="0"/>
              <a:t>When Shingrix</a:t>
            </a:r>
            <a:r>
              <a:rPr lang="en-GB" sz="3200" baseline="30000" dirty="0"/>
              <a:t>®</a:t>
            </a:r>
            <a:r>
              <a:rPr lang="en-GB" sz="2900" dirty="0"/>
              <a:t> is given at the same time as the 23-valent pneumococcal polysaccharide vaccine (PPV23), individuals should be advised about possible side effects of fever and shivering.</a:t>
            </a: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29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rPr>
              <a:t>A recent update to the </a:t>
            </a:r>
            <a:r>
              <a:rPr kumimoji="0" lang="en-GB" sz="2900" b="0" i="0" u="sng" strike="noStrike" kern="1200" cap="none" spc="0" normalizeH="0" baseline="0" noProof="0" dirty="0">
                <a:ln>
                  <a:noFill/>
                </a:ln>
                <a:solidFill>
                  <a:srgbClr val="0000FF"/>
                </a:solidFill>
                <a:effectLst/>
                <a:uLnTx/>
                <a:uFillTx/>
                <a:latin typeface="Arial"/>
                <a:ea typeface="Calibri" panose="020F0502020204030204" pitchFamily="34" charset="0"/>
                <a:cs typeface="Times New Roman" panose="02020603050405020304" pitchFamily="18" charset="0"/>
                <a:hlinkClick r:id="rId4"/>
              </a:rPr>
              <a:t>COVID-19: the green book, chapter 14a - GOV.UK (www.gov.uk)</a:t>
            </a:r>
            <a:r>
              <a:rPr kumimoji="0" lang="en-GB" sz="29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rPr>
              <a:t> indicates that COVID-19 vaccines can be given at the same time as other vaccines. For the latest advice on COVID-19 vaccines and co-administration refer to </a:t>
            </a:r>
            <a:r>
              <a:rPr kumimoji="0" lang="en-GB" sz="2900" b="0" i="0" u="sng" strike="noStrike" kern="1200" cap="none" spc="0" normalizeH="0" baseline="0" noProof="0" dirty="0">
                <a:ln>
                  <a:noFill/>
                </a:ln>
                <a:solidFill>
                  <a:srgbClr val="0000FF"/>
                </a:solidFill>
                <a:effectLst/>
                <a:uLnTx/>
                <a:uFillTx/>
                <a:latin typeface="Arial"/>
                <a:ea typeface="Calibri" panose="020F0502020204030204" pitchFamily="34" charset="0"/>
                <a:cs typeface="Times New Roman" panose="02020603050405020304" pitchFamily="18" charset="0"/>
                <a:hlinkClick r:id="rId4"/>
              </a:rPr>
              <a:t>COVID-19: the green book, chapter 14a - GOV.UK (www.gov.uk)</a:t>
            </a:r>
            <a:endParaRPr kumimoji="0" lang="en-GB" sz="29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29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rPr>
              <a:t>For more information on co-administration please refer to the relevant chapters in the </a:t>
            </a:r>
            <a:r>
              <a:rPr kumimoji="0" lang="en-GB" sz="2900" b="0" i="0" u="sng" strike="noStrike" kern="1200" cap="none" spc="0" normalizeH="0" baseline="0" noProof="0" dirty="0">
                <a:ln>
                  <a:noFill/>
                </a:ln>
                <a:solidFill>
                  <a:srgbClr val="0000FF"/>
                </a:solidFill>
                <a:effectLst/>
                <a:uLnTx/>
                <a:uFillTx/>
                <a:latin typeface="Arial"/>
                <a:ea typeface="Calibri" panose="020F0502020204030204" pitchFamily="34" charset="0"/>
                <a:cs typeface="Times New Roman" panose="02020603050405020304" pitchFamily="18" charset="0"/>
                <a:hlinkClick r:id="rId5"/>
              </a:rPr>
              <a:t>Green Book </a:t>
            </a:r>
            <a:endParaRPr kumimoji="0" lang="en-GB" sz="29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pPr>
              <a:lnSpc>
                <a:spcPct val="120000"/>
              </a:lnSpc>
            </a:pPr>
            <a:endParaRPr lang="en-GB" sz="2900" dirty="0"/>
          </a:p>
          <a:p>
            <a:endParaRPr lang="en-GB" dirty="0"/>
          </a:p>
        </p:txBody>
      </p:sp>
      <p:sp>
        <p:nvSpPr>
          <p:cNvPr id="6" name="Slide Number Placeholder 5">
            <a:extLst>
              <a:ext uri="{FF2B5EF4-FFF2-40B4-BE49-F238E27FC236}">
                <a16:creationId xmlns:a16="http://schemas.microsoft.com/office/drawing/2014/main" id="{EA6F4CFD-AE48-35FE-8CBA-4F2882D0A6D5}"/>
              </a:ext>
            </a:extLst>
          </p:cNvPr>
          <p:cNvSpPr>
            <a:spLocks noGrp="1"/>
          </p:cNvSpPr>
          <p:nvPr>
            <p:ph type="sldNum" sz="quarter" idx="11"/>
          </p:nvPr>
        </p:nvSpPr>
        <p:spPr/>
        <p:txBody>
          <a:bodyPr/>
          <a:lstStyle/>
          <a:p>
            <a:fld id="{344369E4-5DE7-46E5-874E-4FD437973785}" type="slidenum">
              <a:rPr lang="en-GB" smtClean="0"/>
              <a:pPr/>
              <a:t>63</a:t>
            </a:fld>
            <a:endParaRPr lang="en-GB" sz="1400" dirty="0"/>
          </a:p>
        </p:txBody>
      </p:sp>
    </p:spTree>
    <p:extLst>
      <p:ext uri="{BB962C8B-B14F-4D97-AF65-F5344CB8AC3E}">
        <p14:creationId xmlns:p14="http://schemas.microsoft.com/office/powerpoint/2010/main" val="21249603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64</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1520680"/>
          </a:xfrm>
        </p:spPr>
        <p:txBody>
          <a:bodyPr>
            <a:noAutofit/>
          </a:bodyPr>
          <a:lstStyle/>
          <a:p>
            <a:pPr algn="ctr"/>
            <a:r>
              <a:rPr lang="en-GB" sz="4000" b="1" dirty="0">
                <a:solidFill>
                  <a:srgbClr val="002060"/>
                </a:solidFill>
              </a:rPr>
              <a:t>Individuals with a recent history of shingles and post herpetic neuralgia (PHN)</a:t>
            </a:r>
            <a:br>
              <a:rPr lang="en-GB" sz="4000" dirty="0">
                <a:solidFill>
                  <a:srgbClr val="002060"/>
                </a:solidFill>
              </a:rPr>
            </a:br>
            <a:br>
              <a:rPr lang="en-GB" sz="4000"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p:cNvSpPr>
            <a:spLocks noGrp="1"/>
          </p:cNvSpPr>
          <p:nvPr>
            <p:ph idx="1"/>
          </p:nvPr>
        </p:nvSpPr>
        <p:spPr>
          <a:xfrm>
            <a:off x="648928" y="1667827"/>
            <a:ext cx="11272561" cy="4218624"/>
          </a:xfrm>
        </p:spPr>
        <p:txBody>
          <a:bodyPr>
            <a:normAutofit fontScale="85000" lnSpcReduction="10000"/>
          </a:bodyPr>
          <a:lstStyle/>
          <a:p>
            <a:pPr>
              <a:lnSpc>
                <a:spcPct val="110000"/>
              </a:lnSpc>
            </a:pPr>
            <a:r>
              <a:rPr lang="en-GB" sz="1800" dirty="0">
                <a:solidFill>
                  <a:srgbClr val="002060"/>
                </a:solidFill>
              </a:rPr>
              <a:t>Shingles vaccine is not recommended for treatment of shingles or PHN.</a:t>
            </a:r>
          </a:p>
          <a:p>
            <a:pPr>
              <a:lnSpc>
                <a:spcPct val="110000"/>
              </a:lnSpc>
            </a:pPr>
            <a:r>
              <a:rPr lang="en-GB" sz="1800" dirty="0">
                <a:solidFill>
                  <a:srgbClr val="002060"/>
                </a:solidFill>
              </a:rPr>
              <a:t>Individuals who have shingles should wait until symptoms have ceased before being considered for shingles immunisation.</a:t>
            </a:r>
          </a:p>
          <a:p>
            <a:pPr>
              <a:lnSpc>
                <a:spcPct val="110000"/>
              </a:lnSpc>
            </a:pPr>
            <a:r>
              <a:rPr lang="en-GB" sz="1800" dirty="0"/>
              <a:t>Individuals who have two or more episodes of shingles in one year should have immunological investigation prior to vaccination. Clinicians may wish to discuss such cases with local specialist teams. </a:t>
            </a:r>
          </a:p>
          <a:p>
            <a:pPr>
              <a:lnSpc>
                <a:spcPct val="110000"/>
              </a:lnSpc>
              <a:buFont typeface="Arial" pitchFamily="34" charset="0"/>
              <a:buChar char="•"/>
            </a:pPr>
            <a:r>
              <a:rPr lang="en-GB" sz="1800" dirty="0">
                <a:solidFill>
                  <a:srgbClr val="002060"/>
                </a:solidFill>
              </a:rPr>
              <a:t>As PHN can persist for many months or years, if the patient is eligible for shingles vaccine by age and they have no other symptoms, then the recommendation would be to offer the shingles vaccine without any specific interval before offering vaccine.</a:t>
            </a:r>
          </a:p>
          <a:p>
            <a:pPr>
              <a:lnSpc>
                <a:spcPct val="110000"/>
              </a:lnSpc>
            </a:pPr>
            <a:r>
              <a:rPr lang="en-GB" sz="1800" dirty="0">
                <a:solidFill>
                  <a:srgbClr val="002060"/>
                </a:solidFill>
              </a:rPr>
              <a:t>N</a:t>
            </a:r>
            <a:r>
              <a:rPr lang="en-GB" sz="1800" dirty="0">
                <a:solidFill>
                  <a:srgbClr val="002060"/>
                </a:solidFill>
                <a:latin typeface="+mn-lt"/>
              </a:rPr>
              <a:t>atural boosting that occurs following an episode of shingles makes the benefit of offering zoster (Z</a:t>
            </a:r>
            <a:r>
              <a:rPr lang="en-GB" sz="1800" dirty="0">
                <a:solidFill>
                  <a:srgbClr val="002060"/>
                </a:solidFill>
              </a:rPr>
              <a:t>ostavax</a:t>
            </a:r>
            <a:r>
              <a:rPr lang="en-GB" sz="1800" baseline="30000" dirty="0">
                <a:solidFill>
                  <a:srgbClr val="002060"/>
                </a:solidFill>
                <a:latin typeface="+mn-lt"/>
              </a:rPr>
              <a:t>®</a:t>
            </a:r>
            <a:r>
              <a:rPr lang="en-GB" sz="1800" dirty="0">
                <a:solidFill>
                  <a:srgbClr val="002060"/>
                </a:solidFill>
              </a:rPr>
              <a:t> or Shingrix</a:t>
            </a:r>
            <a:r>
              <a:rPr lang="en-GB" sz="1800" baseline="30000" dirty="0">
                <a:solidFill>
                  <a:srgbClr val="002060"/>
                </a:solidFill>
                <a:latin typeface="+mn-lt"/>
              </a:rPr>
              <a:t>®</a:t>
            </a:r>
            <a:r>
              <a:rPr lang="en-GB" sz="1800" dirty="0">
                <a:solidFill>
                  <a:srgbClr val="002060"/>
                </a:solidFill>
              </a:rPr>
              <a:t>) </a:t>
            </a:r>
            <a:r>
              <a:rPr lang="en-GB" sz="1800" dirty="0">
                <a:solidFill>
                  <a:srgbClr val="002060"/>
                </a:solidFill>
                <a:latin typeface="+mn-lt"/>
              </a:rPr>
              <a:t>vaccine immediately following recovery limited.</a:t>
            </a:r>
          </a:p>
          <a:p>
            <a:pPr>
              <a:lnSpc>
                <a:spcPct val="110000"/>
              </a:lnSpc>
              <a:buFont typeface="Arial" pitchFamily="34" charset="0"/>
              <a:buChar char="•"/>
            </a:pPr>
            <a:endParaRPr lang="en-GB" sz="1800" dirty="0">
              <a:solidFill>
                <a:srgbClr val="002060"/>
              </a:solidFill>
            </a:endParaRPr>
          </a:p>
          <a:p>
            <a:pPr>
              <a:lnSpc>
                <a:spcPct val="110000"/>
              </a:lnSpc>
              <a:buFont typeface="Arial" pitchFamily="34" charset="0"/>
              <a:buChar char="•"/>
            </a:pPr>
            <a:endParaRPr lang="en-GB" sz="1800" dirty="0">
              <a:solidFill>
                <a:srgbClr val="002060"/>
              </a:solidFill>
            </a:endParaRPr>
          </a:p>
          <a:p>
            <a:pPr marL="0" indent="0">
              <a:lnSpc>
                <a:spcPct val="110000"/>
              </a:lnSpc>
              <a:buNone/>
            </a:pPr>
            <a:r>
              <a:rPr lang="en-GB" sz="1800" dirty="0">
                <a:solidFill>
                  <a:srgbClr val="002060"/>
                </a:solidFill>
              </a:rPr>
              <a:t>References and further information refer to the </a:t>
            </a:r>
            <a:r>
              <a:rPr lang="en-GB" sz="1800" dirty="0">
                <a:hlinkClick r:id="rId3"/>
              </a:rPr>
              <a:t>Shingles: Green book Chapter 28a</a:t>
            </a:r>
            <a:r>
              <a:rPr lang="en-GB" sz="1800" dirty="0"/>
              <a:t> and </a:t>
            </a:r>
            <a:r>
              <a:rPr lang="en-GB" sz="1800" dirty="0">
                <a:hlinkClick r:id="rId4"/>
              </a:rPr>
              <a:t>Shingles vaccination: guidance for healthcare practitioners - GOV.UK (www.gov.uk)</a:t>
            </a:r>
            <a:endParaRPr lang="en-GB" sz="1800" dirty="0">
              <a:solidFill>
                <a:srgbClr val="002060"/>
              </a:solidFill>
              <a:latin typeface="+mn-lt"/>
            </a:endParaRPr>
          </a:p>
        </p:txBody>
      </p:sp>
    </p:spTree>
    <p:extLst>
      <p:ext uri="{BB962C8B-B14F-4D97-AF65-F5344CB8AC3E}">
        <p14:creationId xmlns:p14="http://schemas.microsoft.com/office/powerpoint/2010/main" val="20634571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65</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44394"/>
          </a:xfrm>
        </p:spPr>
        <p:txBody>
          <a:bodyPr>
            <a:noAutofit/>
          </a:bodyPr>
          <a:lstStyle/>
          <a:p>
            <a:pPr algn="ctr"/>
            <a:r>
              <a:rPr lang="en-GB" sz="4000" b="1" dirty="0">
                <a:solidFill>
                  <a:srgbClr val="002060"/>
                </a:solidFill>
              </a:rPr>
              <a:t>Transmission of vaccine virus</a:t>
            </a: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2"/>
          <p:cNvSpPr>
            <a:spLocks noGrp="1"/>
          </p:cNvSpPr>
          <p:nvPr>
            <p:ph idx="1"/>
          </p:nvPr>
        </p:nvSpPr>
        <p:spPr>
          <a:xfrm>
            <a:off x="619431" y="971550"/>
            <a:ext cx="11232843" cy="5086350"/>
          </a:xfrm>
        </p:spPr>
        <p:txBody>
          <a:bodyPr>
            <a:noAutofit/>
          </a:bodyPr>
          <a:lstStyle/>
          <a:p>
            <a:pPr marL="0" indent="0">
              <a:lnSpc>
                <a:spcPct val="120000"/>
              </a:lnSpc>
              <a:buNone/>
            </a:pPr>
            <a:r>
              <a:rPr lang="en-GB" sz="1800" dirty="0">
                <a:solidFill>
                  <a:srgbClr val="002060"/>
                </a:solidFill>
              </a:rPr>
              <a:t>Tr</a:t>
            </a:r>
            <a:r>
              <a:rPr lang="en-GB" sz="1800" dirty="0">
                <a:solidFill>
                  <a:srgbClr val="002060"/>
                </a:solidFill>
                <a:latin typeface="+mn-lt"/>
              </a:rPr>
              <a:t>ansmission of vaccine virus following Zostavax</a:t>
            </a:r>
            <a:r>
              <a:rPr lang="en-GB" sz="1800" baseline="30000" dirty="0">
                <a:solidFill>
                  <a:srgbClr val="002060"/>
                </a:solidFill>
                <a:latin typeface="+mn-lt"/>
              </a:rPr>
              <a:t>®</a:t>
            </a:r>
            <a:r>
              <a:rPr lang="en-GB" sz="1800" dirty="0">
                <a:solidFill>
                  <a:srgbClr val="002060"/>
                </a:solidFill>
                <a:latin typeface="+mn-lt"/>
              </a:rPr>
              <a:t> vaccination may occur rarely between recently vaccinated individuals who develop a varicella-like rash and susceptible contacts.</a:t>
            </a:r>
          </a:p>
          <a:p>
            <a:pPr>
              <a:lnSpc>
                <a:spcPct val="120000"/>
              </a:lnSpc>
              <a:buFont typeface="Arial" pitchFamily="34" charset="0"/>
              <a:buChar char="•"/>
            </a:pPr>
            <a:r>
              <a:rPr lang="en-GB" sz="1800" dirty="0">
                <a:solidFill>
                  <a:srgbClr val="002060"/>
                </a:solidFill>
                <a:latin typeface="+mn-lt"/>
              </a:rPr>
              <a:t>As a precautionary measure, any person who develops a vesicular rash after receiving Zostavax</a:t>
            </a:r>
            <a:r>
              <a:rPr lang="en-GB" sz="1800" baseline="30000" dirty="0">
                <a:solidFill>
                  <a:srgbClr val="002060"/>
                </a:solidFill>
                <a:latin typeface="+mn-lt"/>
              </a:rPr>
              <a:t>®</a:t>
            </a:r>
            <a:r>
              <a:rPr lang="en-GB" sz="1800" dirty="0">
                <a:solidFill>
                  <a:srgbClr val="002060"/>
                </a:solidFill>
                <a:latin typeface="+mn-lt"/>
              </a:rPr>
              <a:t> should ensure the rash area is kept covered when in contact with a susceptible (chickenpox naïve) person until the rash is dry and crusted. If the person who received the vaccine is themselves immunosuppressed, they should avoid contact with susceptible people until the rash is dry and crusted, due to the higher risk of virus shedding.</a:t>
            </a:r>
          </a:p>
          <a:p>
            <a:pPr>
              <a:lnSpc>
                <a:spcPct val="120000"/>
              </a:lnSpc>
              <a:buFont typeface="Arial" pitchFamily="34" charset="0"/>
              <a:buChar char="•"/>
            </a:pPr>
            <a:r>
              <a:rPr lang="en-GB" sz="1800" dirty="0">
                <a:solidFill>
                  <a:srgbClr val="002060"/>
                </a:solidFill>
              </a:rPr>
              <a:t>P</a:t>
            </a:r>
            <a:r>
              <a:rPr lang="en-GB" sz="1800" dirty="0">
                <a:solidFill>
                  <a:srgbClr val="002060"/>
                </a:solidFill>
                <a:latin typeface="+mn-lt"/>
              </a:rPr>
              <a:t>rophylactic acyclovir can be considered in vulnerable patients exposed to a varicella-like rash in a recent vaccinee. These individuals require an urgent assessment*.</a:t>
            </a:r>
          </a:p>
          <a:p>
            <a:pPr>
              <a:lnSpc>
                <a:spcPct val="120000"/>
              </a:lnSpc>
              <a:buFont typeface="Arial" pitchFamily="34" charset="0"/>
              <a:buChar char="•"/>
            </a:pPr>
            <a:r>
              <a:rPr lang="en-GB" sz="1800" dirty="0">
                <a:solidFill>
                  <a:srgbClr val="002060"/>
                </a:solidFill>
              </a:rPr>
              <a:t>If</a:t>
            </a:r>
            <a:r>
              <a:rPr lang="en-GB" sz="1800" dirty="0">
                <a:solidFill>
                  <a:srgbClr val="002060"/>
                </a:solidFill>
                <a:latin typeface="+mn-lt"/>
              </a:rPr>
              <a:t> a varicella (widespread) or shingles-like (dermatomal) rash develops post-Zostavax</a:t>
            </a:r>
            <a:r>
              <a:rPr lang="en-GB" sz="1800" baseline="30000" dirty="0">
                <a:solidFill>
                  <a:srgbClr val="002060"/>
                </a:solidFill>
                <a:latin typeface="+mn-lt"/>
              </a:rPr>
              <a:t>®</a:t>
            </a:r>
            <a:r>
              <a:rPr lang="en-GB" sz="1800" dirty="0">
                <a:solidFill>
                  <a:srgbClr val="002060"/>
                </a:solidFill>
                <a:latin typeface="+mn-lt"/>
              </a:rPr>
              <a:t>, a vesicle fluid sample should also be sent for analysis to determine whether the rash is vaccine associated or wild type.</a:t>
            </a:r>
          </a:p>
          <a:p>
            <a:pPr>
              <a:lnSpc>
                <a:spcPct val="120000"/>
              </a:lnSpc>
              <a:buFont typeface="Arial" pitchFamily="34" charset="0"/>
              <a:buChar char="•"/>
            </a:pPr>
            <a:r>
              <a:rPr lang="en-GB" sz="1800" dirty="0">
                <a:solidFill>
                  <a:srgbClr val="002060"/>
                </a:solidFill>
                <a:latin typeface="+mn-lt"/>
              </a:rPr>
              <a:t>As Shingrix</a:t>
            </a:r>
            <a:r>
              <a:rPr lang="en-GB" sz="1800" baseline="30000" dirty="0">
                <a:solidFill>
                  <a:srgbClr val="002060"/>
                </a:solidFill>
                <a:latin typeface="+mn-lt"/>
              </a:rPr>
              <a:t>®</a:t>
            </a:r>
            <a:r>
              <a:rPr lang="en-GB" sz="1800" dirty="0">
                <a:solidFill>
                  <a:srgbClr val="002060"/>
                </a:solidFill>
                <a:latin typeface="+mn-lt"/>
              </a:rPr>
              <a:t> is a recombinant protein vaccine there are no risks of developing varicella-like rashes following administration of Shingrix</a:t>
            </a:r>
            <a:r>
              <a:rPr lang="en-GB" sz="1800" baseline="30000" dirty="0">
                <a:solidFill>
                  <a:srgbClr val="002060"/>
                </a:solidFill>
                <a:latin typeface="+mn-lt"/>
              </a:rPr>
              <a:t>®</a:t>
            </a:r>
            <a:r>
              <a:rPr lang="en-GB" sz="1800" dirty="0">
                <a:solidFill>
                  <a:srgbClr val="002060"/>
                </a:solidFill>
                <a:latin typeface="+mn-lt"/>
              </a:rPr>
              <a:t>.</a:t>
            </a:r>
          </a:p>
        </p:txBody>
      </p:sp>
    </p:spTree>
    <p:extLst>
      <p:ext uri="{BB962C8B-B14F-4D97-AF65-F5344CB8AC3E}">
        <p14:creationId xmlns:p14="http://schemas.microsoft.com/office/powerpoint/2010/main" val="123551193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66</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41600" y="10795"/>
            <a:ext cx="12192000" cy="824404"/>
          </a:xfrm>
        </p:spPr>
        <p:txBody>
          <a:bodyPr>
            <a:noAutofit/>
          </a:bodyPr>
          <a:lstStyle/>
          <a:p>
            <a:pPr algn="ctr"/>
            <a:r>
              <a:rPr lang="en-GB" sz="3600" b="1" dirty="0">
                <a:solidFill>
                  <a:srgbClr val="002060"/>
                </a:solidFill>
              </a:rPr>
              <a:t>Patients anticipating immunosuppressive therapy (1)</a:t>
            </a:r>
          </a:p>
        </p:txBody>
      </p:sp>
      <p:sp>
        <p:nvSpPr>
          <p:cNvPr id="7" name="Content Placeholder 2"/>
          <p:cNvSpPr txBox="1">
            <a:spLocks/>
          </p:cNvSpPr>
          <p:nvPr/>
        </p:nvSpPr>
        <p:spPr>
          <a:xfrm>
            <a:off x="448287" y="97155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p:cNvSpPr>
            <a:spLocks noGrp="1"/>
          </p:cNvSpPr>
          <p:nvPr>
            <p:ph idx="1"/>
          </p:nvPr>
        </p:nvSpPr>
        <p:spPr>
          <a:xfrm>
            <a:off x="365087" y="594359"/>
            <a:ext cx="11378626" cy="2834641"/>
          </a:xfrm>
        </p:spPr>
        <p:txBody>
          <a:bodyPr/>
          <a:lstStyle/>
          <a:p>
            <a:pPr marL="0" indent="0">
              <a:lnSpc>
                <a:spcPct val="100000"/>
              </a:lnSpc>
              <a:buNone/>
            </a:pPr>
            <a:r>
              <a:rPr lang="en-GB" sz="1800" b="1" dirty="0">
                <a:solidFill>
                  <a:srgbClr val="002060"/>
                </a:solidFill>
              </a:rPr>
              <a:t>Before 1 September 2023:</a:t>
            </a:r>
          </a:p>
          <a:p>
            <a:pPr>
              <a:lnSpc>
                <a:spcPct val="100000"/>
              </a:lnSpc>
              <a:buFont typeface="Arial" panose="020B0604020202020204" pitchFamily="34" charset="0"/>
              <a:buChar char="•"/>
            </a:pPr>
            <a:r>
              <a:rPr lang="en-GB" sz="1800" dirty="0">
                <a:solidFill>
                  <a:srgbClr val="002060"/>
                </a:solidFill>
              </a:rPr>
              <a:t>E</a:t>
            </a:r>
            <a:r>
              <a:rPr lang="en-GB" sz="1800" dirty="0">
                <a:solidFill>
                  <a:srgbClr val="002060"/>
                </a:solidFill>
                <a:latin typeface="+mn-lt"/>
              </a:rPr>
              <a:t>ligible individuals anticipating immunosuppressive therapy should ideally be assessed for vaccine eligibility before</a:t>
            </a:r>
            <a:r>
              <a:rPr lang="en-GB" sz="1800" b="1" dirty="0">
                <a:solidFill>
                  <a:srgbClr val="002060"/>
                </a:solidFill>
                <a:latin typeface="+mn-lt"/>
              </a:rPr>
              <a:t> </a:t>
            </a:r>
            <a:r>
              <a:rPr lang="en-GB" sz="1800" dirty="0">
                <a:solidFill>
                  <a:srgbClr val="002060"/>
                </a:solidFill>
                <a:latin typeface="+mn-lt"/>
              </a:rPr>
              <a:t>starting treatment that may contraindicate future Zostavax</a:t>
            </a:r>
            <a:r>
              <a:rPr lang="en-GB" sz="1800" baseline="30000" dirty="0">
                <a:solidFill>
                  <a:srgbClr val="002060"/>
                </a:solidFill>
                <a:latin typeface="+mn-lt"/>
              </a:rPr>
              <a:t>® </a:t>
            </a:r>
            <a:r>
              <a:rPr lang="en-GB" sz="1800" dirty="0">
                <a:solidFill>
                  <a:srgbClr val="002060"/>
                </a:solidFill>
                <a:latin typeface="+mn-lt"/>
              </a:rPr>
              <a:t>vaccination.</a:t>
            </a:r>
          </a:p>
          <a:p>
            <a:pPr>
              <a:lnSpc>
                <a:spcPct val="100000"/>
              </a:lnSpc>
              <a:buFont typeface="Arial" panose="020B0604020202020204" pitchFamily="34" charset="0"/>
              <a:buChar char="•"/>
            </a:pPr>
            <a:r>
              <a:rPr lang="en-GB" sz="1800" dirty="0">
                <a:solidFill>
                  <a:srgbClr val="002060"/>
                </a:solidFill>
              </a:rPr>
              <a:t>In</a:t>
            </a:r>
            <a:r>
              <a:rPr lang="en-GB" sz="1800" dirty="0">
                <a:solidFill>
                  <a:srgbClr val="002060"/>
                </a:solidFill>
                <a:latin typeface="+mn-lt"/>
              </a:rPr>
              <a:t>dividuals are not currently eligible for pre-treatment vaccination with Shingrix</a:t>
            </a:r>
            <a:r>
              <a:rPr lang="en-GB" sz="1800" baseline="30000" dirty="0">
                <a:solidFill>
                  <a:srgbClr val="002060"/>
                </a:solidFill>
                <a:latin typeface="+mn-lt"/>
              </a:rPr>
              <a:t>®</a:t>
            </a:r>
            <a:r>
              <a:rPr lang="en-GB" sz="1800" dirty="0">
                <a:solidFill>
                  <a:srgbClr val="002060"/>
                </a:solidFill>
                <a:latin typeface="+mn-lt"/>
              </a:rPr>
              <a:t> as supply of this vaccine is currently limited and so vaccine supplied via the national programme should not be used for this indication.</a:t>
            </a:r>
          </a:p>
          <a:p>
            <a:pPr>
              <a:lnSpc>
                <a:spcPct val="100000"/>
              </a:lnSpc>
              <a:buFont typeface="Arial" panose="020B0604020202020204" pitchFamily="34" charset="0"/>
              <a:buChar char="•"/>
            </a:pPr>
            <a:r>
              <a:rPr lang="en-GB" sz="1800" dirty="0">
                <a:solidFill>
                  <a:srgbClr val="002060"/>
                </a:solidFill>
              </a:rPr>
              <a:t>E</a:t>
            </a:r>
            <a:r>
              <a:rPr lang="en-GB" sz="1800" dirty="0">
                <a:solidFill>
                  <a:srgbClr val="002060"/>
                </a:solidFill>
                <a:latin typeface="+mn-lt"/>
              </a:rPr>
              <a:t>ligible individuals who have not received Zostavax</a:t>
            </a:r>
            <a:r>
              <a:rPr lang="en-GB" sz="1800" baseline="30000" dirty="0">
                <a:solidFill>
                  <a:srgbClr val="002060"/>
                </a:solidFill>
                <a:latin typeface="+mn-lt"/>
              </a:rPr>
              <a:t>®</a:t>
            </a:r>
            <a:r>
              <a:rPr lang="en-GB" sz="1800" dirty="0">
                <a:solidFill>
                  <a:srgbClr val="002060"/>
                </a:solidFill>
                <a:latin typeface="+mn-lt"/>
              </a:rPr>
              <a:t> should receive a single dose of vaccine at the earliest opportunity and at least 14 days</a:t>
            </a:r>
            <a:r>
              <a:rPr lang="en-GB" sz="1800" b="1" dirty="0">
                <a:solidFill>
                  <a:srgbClr val="002060"/>
                </a:solidFill>
                <a:latin typeface="+mn-lt"/>
              </a:rPr>
              <a:t> </a:t>
            </a:r>
            <a:r>
              <a:rPr lang="en-GB" sz="1800" dirty="0">
                <a:solidFill>
                  <a:srgbClr val="002060"/>
                </a:solidFill>
                <a:latin typeface="+mn-lt"/>
              </a:rPr>
              <a:t>before</a:t>
            </a:r>
            <a:r>
              <a:rPr lang="en-GB" sz="1800" b="1" dirty="0">
                <a:solidFill>
                  <a:srgbClr val="002060"/>
                </a:solidFill>
                <a:latin typeface="+mn-lt"/>
              </a:rPr>
              <a:t> </a:t>
            </a:r>
            <a:r>
              <a:rPr lang="en-GB" sz="1800" dirty="0">
                <a:solidFill>
                  <a:srgbClr val="002060"/>
                </a:solidFill>
                <a:latin typeface="+mn-lt"/>
              </a:rPr>
              <a:t>starting immunosuppressive therapy (unless contraindicated), although leaving one month would be preferable if a delay is possible.</a:t>
            </a:r>
          </a:p>
          <a:p>
            <a:pPr marL="0" indent="0">
              <a:lnSpc>
                <a:spcPct val="100000"/>
              </a:lnSpc>
              <a:buNone/>
            </a:pPr>
            <a:r>
              <a:rPr lang="en-GB" sz="1800" b="1" dirty="0">
                <a:solidFill>
                  <a:srgbClr val="002060"/>
                </a:solidFill>
              </a:rPr>
              <a:t>From 01 September 2023:</a:t>
            </a:r>
            <a:endParaRPr lang="en-GB" sz="1800" dirty="0">
              <a:solidFill>
                <a:srgbClr val="002060"/>
              </a:solidFill>
            </a:endParaRPr>
          </a:p>
          <a:p>
            <a:pPr>
              <a:lnSpc>
                <a:spcPct val="100000"/>
              </a:lnSpc>
            </a:pPr>
            <a:r>
              <a:rPr lang="en-GB" sz="1800" b="1" dirty="0">
                <a:solidFill>
                  <a:srgbClr val="002060"/>
                </a:solidFill>
                <a:latin typeface="+mn-lt"/>
              </a:rPr>
              <a:t>Individuals aged 50 years and older anticipating immunosuppressive therapy</a:t>
            </a:r>
          </a:p>
          <a:p>
            <a:pPr lvl="1">
              <a:lnSpc>
                <a:spcPct val="100000"/>
              </a:lnSpc>
            </a:pPr>
            <a:r>
              <a:rPr lang="en-GB" sz="1800" dirty="0">
                <a:solidFill>
                  <a:srgbClr val="002060"/>
                </a:solidFill>
              </a:rPr>
              <a:t>The risk and severity of shingles is considerably higher amongst immunosuppressed individuals and therefore eligible individuals anticipating immunosuppressive therapy should ideally be assessed for vaccine eligibility before starting treatment. </a:t>
            </a:r>
          </a:p>
          <a:p>
            <a:pPr lvl="1">
              <a:lnSpc>
                <a:spcPct val="100000"/>
              </a:lnSpc>
            </a:pPr>
            <a:r>
              <a:rPr lang="en-GB" sz="1800" dirty="0">
                <a:solidFill>
                  <a:srgbClr val="002060"/>
                </a:solidFill>
              </a:rPr>
              <a:t>If not previously vaccinated, eligible individuals should commence a course of </a:t>
            </a:r>
            <a:r>
              <a:rPr lang="en-GB" sz="1800" i="0" u="none" strike="noStrike" baseline="0" dirty="0">
                <a:solidFill>
                  <a:srgbClr val="002060"/>
                </a:solidFill>
              </a:rPr>
              <a:t>Shingrix® at the earliest opportunity, at least 14 days before starting immunosuppressive therapy, although leaving one month would be preferable if a delay is possible. </a:t>
            </a:r>
            <a:r>
              <a:rPr lang="en-GB" sz="1800" dirty="0">
                <a:solidFill>
                  <a:srgbClr val="002060"/>
                </a:solidFill>
              </a:rPr>
              <a:t>			</a:t>
            </a:r>
            <a:r>
              <a:rPr lang="en-GB" sz="1800" dirty="0">
                <a:solidFill>
                  <a:srgbClr val="002060"/>
                </a:solidFill>
                <a:hlinkClick r:id="rId3"/>
              </a:rPr>
              <a:t>Green book Shingles Chapter 28a</a:t>
            </a:r>
            <a:endParaRPr lang="en-GB" sz="1800" dirty="0">
              <a:solidFill>
                <a:srgbClr val="002060"/>
              </a:solidFill>
            </a:endParaRPr>
          </a:p>
        </p:txBody>
      </p:sp>
    </p:spTree>
    <p:extLst>
      <p:ext uri="{BB962C8B-B14F-4D97-AF65-F5344CB8AC3E}">
        <p14:creationId xmlns:p14="http://schemas.microsoft.com/office/powerpoint/2010/main" val="5239301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456E8-5D00-6BE5-51C2-BA39820FB309}"/>
              </a:ext>
            </a:extLst>
          </p:cNvPr>
          <p:cNvSpPr>
            <a:spLocks noGrp="1"/>
          </p:cNvSpPr>
          <p:nvPr>
            <p:ph type="title"/>
          </p:nvPr>
        </p:nvSpPr>
        <p:spPr>
          <a:xfrm>
            <a:off x="838200" y="18255"/>
            <a:ext cx="10515600" cy="1325563"/>
          </a:xfrm>
        </p:spPr>
        <p:txBody>
          <a:bodyPr/>
          <a:lstStyle/>
          <a:p>
            <a:pPr algn="ctr"/>
            <a:r>
              <a:rPr lang="en-GB" sz="4000" b="1" dirty="0"/>
              <a:t>Patients anticipating </a:t>
            </a:r>
            <a:br>
              <a:rPr lang="en-GB" sz="4000" b="1" dirty="0"/>
            </a:br>
            <a:r>
              <a:rPr lang="en-GB" sz="4000" b="1" dirty="0"/>
              <a:t>immunosuppressive therapy (2)</a:t>
            </a:r>
            <a:endParaRPr lang="en-GB" sz="4000" dirty="0"/>
          </a:p>
        </p:txBody>
      </p:sp>
      <p:sp>
        <p:nvSpPr>
          <p:cNvPr id="3" name="Content Placeholder 2">
            <a:extLst>
              <a:ext uri="{FF2B5EF4-FFF2-40B4-BE49-F238E27FC236}">
                <a16:creationId xmlns:a16="http://schemas.microsoft.com/office/drawing/2014/main" id="{A0891360-39CE-76A8-40C0-F9DF86057492}"/>
              </a:ext>
            </a:extLst>
          </p:cNvPr>
          <p:cNvSpPr>
            <a:spLocks noGrp="1"/>
          </p:cNvSpPr>
          <p:nvPr>
            <p:ph idx="1"/>
          </p:nvPr>
        </p:nvSpPr>
        <p:spPr>
          <a:xfrm>
            <a:off x="838200" y="1457490"/>
            <a:ext cx="10515600" cy="4351338"/>
          </a:xfrm>
        </p:spPr>
        <p:txBody>
          <a:bodyPr/>
          <a:lstStyle/>
          <a:p>
            <a:pPr marL="0" indent="0">
              <a:buNone/>
            </a:pPr>
            <a:r>
              <a:rPr lang="en-GB" sz="1800" b="1" dirty="0"/>
              <a:t>From 01 September 2023 </a:t>
            </a:r>
          </a:p>
          <a:p>
            <a:r>
              <a:rPr lang="en-GB" sz="1800" b="1" dirty="0"/>
              <a:t>Individuals aged 18 – 49 years receiving stem cell transplant</a:t>
            </a:r>
          </a:p>
          <a:p>
            <a:pPr lvl="1"/>
            <a:r>
              <a:rPr lang="en-GB" sz="1800" dirty="0"/>
              <a:t>Individuals who have received a stem cell transplant are severely immunosuppressed and as a result have an increased risk of developing herpes zoster which may have severe and debilitating effects. </a:t>
            </a:r>
          </a:p>
          <a:p>
            <a:pPr lvl="1"/>
            <a:r>
              <a:rPr lang="en-GB" sz="1800" dirty="0"/>
              <a:t>This risk is elevated regardless of patient age. </a:t>
            </a:r>
            <a:endParaRPr lang="en-GB" sz="1800" strike="sngStrike" dirty="0"/>
          </a:p>
          <a:p>
            <a:pPr lvl="1"/>
            <a:r>
              <a:rPr lang="en-GB" sz="1800" dirty="0"/>
              <a:t>In recognition of this, it is reasonable to give adult stem cell transplant recipients who are not otherwise eligible two doses of Shingrix® vaccine as part of their overall treatment plan </a:t>
            </a:r>
          </a:p>
          <a:p>
            <a:pPr lvl="1"/>
            <a:r>
              <a:rPr lang="en-GB" sz="1800" dirty="0"/>
              <a:t>Refer to </a:t>
            </a:r>
            <a:r>
              <a:rPr lang="en-GB" sz="1800" dirty="0">
                <a:hlinkClick r:id="rId3"/>
              </a:rPr>
              <a:t>Green Book Chapter 28a Shingles </a:t>
            </a:r>
            <a:r>
              <a:rPr lang="en-GB" sz="1800" dirty="0"/>
              <a:t>for full details.</a:t>
            </a:r>
          </a:p>
          <a:p>
            <a:pPr marL="0" indent="0">
              <a:buNone/>
            </a:pPr>
            <a:endParaRPr lang="en-GB" sz="1800" dirty="0"/>
          </a:p>
          <a:p>
            <a:pPr marL="0" indent="0">
              <a:buNone/>
            </a:pPr>
            <a:r>
              <a:rPr lang="en-GB" sz="1800" dirty="0"/>
              <a:t>This would be a clinical judgement and would need a legal framework to administer. The vaccine would need to be purchased directly from the manufacturer (not ordered through </a:t>
            </a:r>
            <a:r>
              <a:rPr lang="en-GB" sz="1800" dirty="0" err="1"/>
              <a:t>ImmForm</a:t>
            </a:r>
            <a:r>
              <a:rPr lang="en-GB" sz="1800" dirty="0"/>
              <a:t>).</a:t>
            </a:r>
          </a:p>
        </p:txBody>
      </p:sp>
      <p:sp>
        <p:nvSpPr>
          <p:cNvPr id="4" name="Footer Placeholder 3">
            <a:extLst>
              <a:ext uri="{FF2B5EF4-FFF2-40B4-BE49-F238E27FC236}">
                <a16:creationId xmlns:a16="http://schemas.microsoft.com/office/drawing/2014/main" id="{A825012C-4EC1-13AE-6AE5-435C438FA0A0}"/>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14DEF4D7-ADF9-7B68-A062-A36D970E111D}"/>
              </a:ext>
            </a:extLst>
          </p:cNvPr>
          <p:cNvSpPr>
            <a:spLocks noGrp="1"/>
          </p:cNvSpPr>
          <p:nvPr>
            <p:ph type="sldNum" sz="quarter" idx="12"/>
          </p:nvPr>
        </p:nvSpPr>
        <p:spPr/>
        <p:txBody>
          <a:bodyPr/>
          <a:lstStyle/>
          <a:p>
            <a:fld id="{561D0CCE-8DCC-44DC-A653-AE62B1D84A52}" type="slidenum">
              <a:rPr lang="en-GB" smtClean="0"/>
              <a:pPr/>
              <a:t>67</a:t>
            </a:fld>
            <a:endParaRPr lang="en-GB" dirty="0"/>
          </a:p>
        </p:txBody>
      </p:sp>
    </p:spTree>
    <p:extLst>
      <p:ext uri="{BB962C8B-B14F-4D97-AF65-F5344CB8AC3E}">
        <p14:creationId xmlns:p14="http://schemas.microsoft.com/office/powerpoint/2010/main" val="261259071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68</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55824"/>
          </a:xfrm>
        </p:spPr>
        <p:txBody>
          <a:bodyPr>
            <a:noAutofit/>
          </a:bodyPr>
          <a:lstStyle/>
          <a:p>
            <a:pPr algn="ctr"/>
            <a:r>
              <a:rPr lang="en-GB" sz="4000" b="1" dirty="0">
                <a:solidFill>
                  <a:srgbClr val="002060"/>
                </a:solidFill>
              </a:rPr>
              <a:t>Prescription only medication (POM)</a:t>
            </a:r>
            <a:br>
              <a:rPr lang="en-GB" sz="4000" dirty="0">
                <a:solidFill>
                  <a:srgbClr val="002060"/>
                </a:solidFill>
              </a:rPr>
            </a:br>
            <a:br>
              <a:rPr lang="en-GB" sz="4000" dirty="0">
                <a:solidFill>
                  <a:srgbClr val="002060"/>
                </a:solidFill>
              </a:rPr>
            </a:br>
            <a:br>
              <a:rPr lang="en-GB" sz="4000" dirty="0">
                <a:solidFill>
                  <a:srgbClr val="002060"/>
                </a:solidFill>
              </a:rPr>
            </a:br>
            <a:br>
              <a:rPr lang="en-GB" dirty="0">
                <a:solidFill>
                  <a:srgbClr val="002060"/>
                </a:solidFill>
              </a:rPr>
            </a:br>
            <a:endParaRPr lang="en-GB"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9" name="Content Placeholder 2"/>
          <p:cNvSpPr>
            <a:spLocks noGrp="1"/>
          </p:cNvSpPr>
          <p:nvPr>
            <p:ph idx="1"/>
          </p:nvPr>
        </p:nvSpPr>
        <p:spPr>
          <a:xfrm>
            <a:off x="580103" y="1118870"/>
            <a:ext cx="10773697" cy="4251960"/>
          </a:xfrm>
        </p:spPr>
        <p:txBody>
          <a:bodyPr>
            <a:normAutofit fontScale="85000" lnSpcReduction="20000"/>
          </a:bodyPr>
          <a:lstStyle/>
          <a:p>
            <a:pPr marL="0" indent="0">
              <a:buNone/>
            </a:pPr>
            <a:r>
              <a:rPr lang="en-GB" sz="1800" dirty="0">
                <a:solidFill>
                  <a:srgbClr val="002060"/>
                </a:solidFill>
              </a:rPr>
              <a:t>Zostavax</a:t>
            </a:r>
            <a:r>
              <a:rPr lang="en-GB" sz="1800" baseline="30000" dirty="0">
                <a:solidFill>
                  <a:srgbClr val="002060"/>
                </a:solidFill>
              </a:rPr>
              <a:t>®</a:t>
            </a:r>
            <a:r>
              <a:rPr lang="en-GB" sz="1800" dirty="0">
                <a:solidFill>
                  <a:srgbClr val="002060"/>
                </a:solidFill>
              </a:rPr>
              <a:t> and Shingrix</a:t>
            </a:r>
            <a:r>
              <a:rPr lang="en-GB" sz="1800" baseline="30000" dirty="0">
                <a:solidFill>
                  <a:srgbClr val="002060"/>
                </a:solidFill>
              </a:rPr>
              <a:t>®</a:t>
            </a:r>
            <a:r>
              <a:rPr lang="en-GB" sz="1800" dirty="0">
                <a:solidFill>
                  <a:srgbClr val="002060"/>
                </a:solidFill>
              </a:rPr>
              <a:t> should only be administered using a:</a:t>
            </a:r>
          </a:p>
          <a:p>
            <a:r>
              <a:rPr lang="en-GB" sz="1800" dirty="0">
                <a:solidFill>
                  <a:srgbClr val="002060"/>
                </a:solidFill>
              </a:rPr>
              <a:t>Prescription written manually or electronically by a registered medical practitioner or other authorised prescriber.</a:t>
            </a:r>
          </a:p>
          <a:p>
            <a:pPr>
              <a:buFont typeface="Arial" panose="020B0604020202020204" pitchFamily="34" charset="0"/>
              <a:buChar char="•"/>
            </a:pPr>
            <a:r>
              <a:rPr lang="en-GB" sz="1800" dirty="0">
                <a:solidFill>
                  <a:srgbClr val="002060"/>
                </a:solidFill>
              </a:rPr>
              <a:t>Patient specific direction (PSD).</a:t>
            </a:r>
          </a:p>
          <a:p>
            <a:pPr>
              <a:buFont typeface="Arial" panose="020B0604020202020204" pitchFamily="34" charset="0"/>
              <a:buChar char="•"/>
            </a:pPr>
            <a:r>
              <a:rPr lang="en-GB" sz="1800" dirty="0">
                <a:solidFill>
                  <a:srgbClr val="002060"/>
                </a:solidFill>
              </a:rPr>
              <a:t>Patient group direction (PGD).</a:t>
            </a:r>
          </a:p>
          <a:p>
            <a:pPr>
              <a:buFont typeface="Arial" panose="020B0604020202020204" pitchFamily="34" charset="0"/>
              <a:buChar char="•"/>
            </a:pPr>
            <a:endParaRPr lang="en-GB" sz="1800" dirty="0">
              <a:solidFill>
                <a:srgbClr val="002060"/>
              </a:solidFill>
            </a:endParaRPr>
          </a:p>
          <a:p>
            <a:pPr marL="0" indent="0">
              <a:lnSpc>
                <a:spcPct val="120000"/>
              </a:lnSpc>
              <a:buNone/>
            </a:pPr>
            <a:r>
              <a:rPr lang="en-GB" sz="1800" dirty="0">
                <a:solidFill>
                  <a:srgbClr val="002060"/>
                </a:solidFill>
              </a:rPr>
              <a:t>In Wales, there will be a transition period from July 2023, whereby the Welsh Medicines Advice Service (WMAS) will start to lead on the development of PGDs. During this period Public Health Wales (PHW) and the Welsh Medicines Advice Service website will host PHW PGDs information and templates.</a:t>
            </a:r>
          </a:p>
          <a:p>
            <a:pPr marL="0" indent="0">
              <a:lnSpc>
                <a:spcPct val="120000"/>
              </a:lnSpc>
              <a:buNone/>
            </a:pPr>
            <a:r>
              <a:rPr lang="en-GB" sz="1800" dirty="0">
                <a:solidFill>
                  <a:srgbClr val="002060"/>
                </a:solidFill>
              </a:rPr>
              <a:t>UK Health Security Agency (UKHSA) provide updated PGDs (Patient Group Directions) which are available at the </a:t>
            </a:r>
            <a:r>
              <a:rPr lang="en-GB" sz="1800" dirty="0">
                <a:solidFill>
                  <a:srgbClr val="002060"/>
                </a:solidFill>
                <a:hlinkClick r:id="rId3"/>
              </a:rPr>
              <a:t>Welsh Medicines Advice Service (WMAS)</a:t>
            </a:r>
            <a:r>
              <a:rPr lang="en-GB" sz="1800" dirty="0">
                <a:solidFill>
                  <a:srgbClr val="002060"/>
                </a:solidFill>
              </a:rPr>
              <a:t>. These are template PGD’s that can be amended locally by health boards</a:t>
            </a:r>
          </a:p>
          <a:p>
            <a:pPr marL="0" indent="0">
              <a:lnSpc>
                <a:spcPct val="120000"/>
              </a:lnSpc>
              <a:buNone/>
            </a:pPr>
            <a:r>
              <a:rPr lang="en-GB" sz="1800" dirty="0">
                <a:solidFill>
                  <a:srgbClr val="002060"/>
                </a:solidFill>
              </a:rPr>
              <a:t>In Wales an Advisory Document to supplement the UKHSA Shingles PGD templates will be made available on </a:t>
            </a:r>
            <a:r>
              <a:rPr lang="en-GB" sz="1800" dirty="0">
                <a:hlinkClick r:id="rId3"/>
              </a:rPr>
              <a:t>Patient Group Directions (PGD) - Welsh Medicines Advice Service (wales.nhs.uk)</a:t>
            </a:r>
            <a:endParaRPr lang="en-GB" sz="1800" dirty="0">
              <a:solidFill>
                <a:srgbClr val="002060"/>
              </a:solidFill>
            </a:endParaRPr>
          </a:p>
          <a:p>
            <a:pPr marL="0" indent="0">
              <a:lnSpc>
                <a:spcPct val="120000"/>
              </a:lnSpc>
              <a:buNone/>
            </a:pPr>
            <a:endParaRPr lang="en-GB" sz="1800" dirty="0">
              <a:solidFill>
                <a:srgbClr val="002060"/>
              </a:solidFill>
            </a:endParaRPr>
          </a:p>
          <a:p>
            <a:pPr marL="0" indent="0">
              <a:buNone/>
            </a:pPr>
            <a:r>
              <a:rPr lang="en-GB" sz="1800" b="1" dirty="0">
                <a:solidFill>
                  <a:srgbClr val="002060"/>
                </a:solidFill>
                <a:ea typeface="Calibri"/>
              </a:rPr>
              <a:t>NB: </a:t>
            </a:r>
            <a:r>
              <a:rPr lang="en-GB" sz="1800" dirty="0">
                <a:solidFill>
                  <a:srgbClr val="002060"/>
                </a:solidFill>
                <a:ea typeface="Calibri"/>
              </a:rPr>
              <a:t>Local authorisation is required before PGD templates can be used.</a:t>
            </a:r>
            <a:endParaRPr lang="en-GB" sz="1800" dirty="0">
              <a:solidFill>
                <a:srgbClr val="002060"/>
              </a:solidFill>
            </a:endParaRPr>
          </a:p>
          <a:p>
            <a:endParaRPr lang="en-GB" sz="2200" dirty="0"/>
          </a:p>
        </p:txBody>
      </p:sp>
    </p:spTree>
    <p:extLst>
      <p:ext uri="{BB962C8B-B14F-4D97-AF65-F5344CB8AC3E}">
        <p14:creationId xmlns:p14="http://schemas.microsoft.com/office/powerpoint/2010/main" val="15450680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69</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55824"/>
          </a:xfrm>
        </p:spPr>
        <p:txBody>
          <a:bodyPr>
            <a:noAutofit/>
          </a:bodyPr>
          <a:lstStyle/>
          <a:p>
            <a:pPr algn="ctr"/>
            <a:r>
              <a:rPr lang="en-GB" sz="4000" b="1" dirty="0">
                <a:solidFill>
                  <a:srgbClr val="002060"/>
                </a:solidFill>
              </a:rPr>
              <a:t>Reporting suspected adverse reactions</a:t>
            </a: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p:cNvSpPr>
            <a:spLocks noGrp="1"/>
          </p:cNvSpPr>
          <p:nvPr>
            <p:ph idx="1"/>
          </p:nvPr>
        </p:nvSpPr>
        <p:spPr>
          <a:xfrm>
            <a:off x="838200" y="1085850"/>
            <a:ext cx="4593994" cy="5097780"/>
          </a:xfrm>
        </p:spPr>
        <p:txBody>
          <a:bodyPr>
            <a:normAutofit/>
          </a:bodyPr>
          <a:lstStyle/>
          <a:p>
            <a:pPr marL="0" indent="0">
              <a:buNone/>
            </a:pPr>
            <a:endParaRPr lang="en-GB" sz="3600" dirty="0">
              <a:solidFill>
                <a:srgbClr val="002060"/>
              </a:solidFill>
              <a:latin typeface="+mn-lt"/>
            </a:endParaRPr>
          </a:p>
          <a:p>
            <a:pPr marL="0" indent="0">
              <a:buNone/>
            </a:pPr>
            <a:endParaRPr lang="en-GB" sz="2000" dirty="0">
              <a:solidFill>
                <a:srgbClr val="002060"/>
              </a:solidFill>
            </a:endParaRPr>
          </a:p>
          <a:p>
            <a:endParaRPr lang="en-GB" sz="2200" dirty="0"/>
          </a:p>
        </p:txBody>
      </p:sp>
      <p:sp>
        <p:nvSpPr>
          <p:cNvPr id="11" name="Content Placeholder 2"/>
          <p:cNvSpPr txBox="1">
            <a:spLocks/>
          </p:cNvSpPr>
          <p:nvPr/>
        </p:nvSpPr>
        <p:spPr>
          <a:xfrm>
            <a:off x="25282" y="1567692"/>
            <a:ext cx="7622458" cy="3737609"/>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lnSpc>
                <a:spcPct val="100000"/>
              </a:lnSpc>
              <a:buFont typeface="Arial" panose="020B0604020202020204" pitchFamily="34" charset="0"/>
              <a:buNone/>
            </a:pPr>
            <a:r>
              <a:rPr lang="en-GB" sz="1800" dirty="0">
                <a:solidFill>
                  <a:srgbClr val="002060"/>
                </a:solidFill>
              </a:rPr>
              <a:t>Serious suspected adverse reactions to Zostavax</a:t>
            </a:r>
            <a:r>
              <a:rPr lang="en-GB" sz="1800" baseline="30000" dirty="0">
                <a:solidFill>
                  <a:srgbClr val="002060"/>
                </a:solidFill>
              </a:rPr>
              <a:t>® </a:t>
            </a:r>
            <a:r>
              <a:rPr lang="en-GB" sz="1800" dirty="0">
                <a:solidFill>
                  <a:srgbClr val="002060"/>
                </a:solidFill>
              </a:rPr>
              <a:t>and Shingrix</a:t>
            </a:r>
            <a:r>
              <a:rPr lang="en-GB" sz="1800" baseline="30000" dirty="0">
                <a:solidFill>
                  <a:srgbClr val="002060"/>
                </a:solidFill>
              </a:rPr>
              <a:t>®</a:t>
            </a:r>
            <a:r>
              <a:rPr lang="en-GB" sz="1800" dirty="0">
                <a:solidFill>
                  <a:srgbClr val="002060"/>
                </a:solidFill>
              </a:rPr>
              <a:t> should be reported to the Medicines and Healthcare products Regulatory Agency (MHRA) using the Yellow Card reporting scheme. </a:t>
            </a:r>
          </a:p>
          <a:p>
            <a:pPr marL="0" lvl="2" indent="0">
              <a:lnSpc>
                <a:spcPct val="100000"/>
              </a:lnSpc>
              <a:buFont typeface="Arial" panose="020B0604020202020204" pitchFamily="34" charset="0"/>
              <a:buNone/>
            </a:pPr>
            <a:endParaRPr lang="en-GB" sz="1800" b="1" dirty="0">
              <a:solidFill>
                <a:srgbClr val="002060"/>
              </a:solidFill>
            </a:endParaRPr>
          </a:p>
          <a:p>
            <a:pPr marL="0" indent="0">
              <a:lnSpc>
                <a:spcPct val="110000"/>
              </a:lnSpc>
              <a:spcBef>
                <a:spcPts val="0"/>
              </a:spcBef>
              <a:buFont typeface="Arial" panose="020B0604020202020204" pitchFamily="34" charset="0"/>
              <a:buNone/>
            </a:pPr>
            <a:r>
              <a:rPr lang="en-GB" sz="1800" b="1" dirty="0">
                <a:solidFill>
                  <a:srgbClr val="002060"/>
                </a:solidFill>
              </a:rPr>
              <a:t>Yellow Card scheme</a:t>
            </a:r>
          </a:p>
          <a:p>
            <a:pPr>
              <a:lnSpc>
                <a:spcPct val="100000"/>
              </a:lnSpc>
            </a:pPr>
            <a:r>
              <a:rPr lang="en-GB" sz="1800" dirty="0">
                <a:solidFill>
                  <a:srgbClr val="002060"/>
                </a:solidFill>
              </a:rPr>
              <a:t>Voluntary reporting system for suspected adverse reaction to medicines or vaccines.</a:t>
            </a:r>
          </a:p>
          <a:p>
            <a:pPr>
              <a:lnSpc>
                <a:spcPct val="100000"/>
              </a:lnSpc>
            </a:pPr>
            <a:r>
              <a:rPr lang="en-GB" sz="1800" dirty="0">
                <a:solidFill>
                  <a:srgbClr val="002060"/>
                </a:solidFill>
              </a:rPr>
              <a:t>Success depends on early, complete and accurate reporting.</a:t>
            </a:r>
          </a:p>
          <a:p>
            <a:pPr>
              <a:lnSpc>
                <a:spcPct val="100000"/>
              </a:lnSpc>
            </a:pPr>
            <a:r>
              <a:rPr lang="en-GB" sz="1800" dirty="0">
                <a:solidFill>
                  <a:srgbClr val="002060"/>
                </a:solidFill>
              </a:rPr>
              <a:t>Report even if uncertain about whether vaccine caused condition.</a:t>
            </a:r>
          </a:p>
          <a:p>
            <a:pPr>
              <a:lnSpc>
                <a:spcPct val="100000"/>
              </a:lnSpc>
            </a:pPr>
            <a:r>
              <a:rPr lang="en-GB" sz="1800" dirty="0">
                <a:solidFill>
                  <a:srgbClr val="002060"/>
                </a:solidFill>
                <a:hlinkClick r:id="rId3"/>
              </a:rPr>
              <a:t>Reporting site for the Yellow Card scheme</a:t>
            </a:r>
            <a:r>
              <a:rPr lang="en-GB" sz="1800" dirty="0">
                <a:solidFill>
                  <a:srgbClr val="002060"/>
                </a:solidFill>
              </a:rPr>
              <a:t>.</a:t>
            </a:r>
          </a:p>
          <a:p>
            <a:pPr>
              <a:lnSpc>
                <a:spcPct val="100000"/>
              </a:lnSpc>
            </a:pPr>
            <a:r>
              <a:rPr lang="en-GB" sz="1800" dirty="0">
                <a:solidFill>
                  <a:srgbClr val="002060"/>
                </a:solidFill>
              </a:rPr>
              <a:t>See </a:t>
            </a:r>
            <a:r>
              <a:rPr lang="en-GB" sz="1800" dirty="0">
                <a:solidFill>
                  <a:srgbClr val="002060"/>
                </a:solidFill>
                <a:hlinkClick r:id="rId4"/>
              </a:rPr>
              <a:t>Green Book Chapter 8</a:t>
            </a:r>
            <a:r>
              <a:rPr lang="en-GB" sz="1800" dirty="0">
                <a:solidFill>
                  <a:srgbClr val="002060"/>
                </a:solidFill>
              </a:rPr>
              <a:t> for details.</a:t>
            </a:r>
          </a:p>
        </p:txBody>
      </p:sp>
      <p:pic>
        <p:nvPicPr>
          <p:cNvPr id="13" name="Picture 12">
            <a:extLst>
              <a:ext uri="{FF2B5EF4-FFF2-40B4-BE49-F238E27FC236}">
                <a16:creationId xmlns:a16="http://schemas.microsoft.com/office/drawing/2014/main" id="{A584E18C-99CB-4DCE-A48E-3266085DBBBC}"/>
              </a:ext>
            </a:extLst>
          </p:cNvPr>
          <p:cNvPicPr/>
          <p:nvPr/>
        </p:nvPicPr>
        <p:blipFill rotWithShape="1">
          <a:blip r:embed="rId5"/>
          <a:srcRect l="23599" t="4980" r="23443" b="29667"/>
          <a:stretch/>
        </p:blipFill>
        <p:spPr bwMode="auto">
          <a:xfrm>
            <a:off x="7951582" y="1528690"/>
            <a:ext cx="3936576" cy="367348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3455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CD244-A49D-7009-7A6A-008A20261EE7}"/>
              </a:ext>
            </a:extLst>
          </p:cNvPr>
          <p:cNvSpPr>
            <a:spLocks noGrp="1"/>
          </p:cNvSpPr>
          <p:nvPr>
            <p:ph type="title"/>
          </p:nvPr>
        </p:nvSpPr>
        <p:spPr>
          <a:xfrm>
            <a:off x="980704" y="2348304"/>
            <a:ext cx="10515600" cy="1325563"/>
          </a:xfrm>
        </p:spPr>
        <p:txBody>
          <a:bodyPr/>
          <a:lstStyle/>
          <a:p>
            <a:pPr algn="ctr"/>
            <a:r>
              <a:rPr lang="en-GB" b="1" dirty="0"/>
              <a:t>Shingles</a:t>
            </a:r>
          </a:p>
        </p:txBody>
      </p:sp>
      <p:sp>
        <p:nvSpPr>
          <p:cNvPr id="4" name="Footer Placeholder 3">
            <a:extLst>
              <a:ext uri="{FF2B5EF4-FFF2-40B4-BE49-F238E27FC236}">
                <a16:creationId xmlns:a16="http://schemas.microsoft.com/office/drawing/2014/main" id="{B7816DAF-F729-1F5A-1B62-D69C7C3A6B0A}"/>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717DE5E0-1278-CDCD-4643-AFC61C5772A4}"/>
              </a:ext>
            </a:extLst>
          </p:cNvPr>
          <p:cNvSpPr>
            <a:spLocks noGrp="1"/>
          </p:cNvSpPr>
          <p:nvPr>
            <p:ph type="sldNum" sz="quarter" idx="12"/>
          </p:nvPr>
        </p:nvSpPr>
        <p:spPr/>
        <p:txBody>
          <a:bodyPr/>
          <a:lstStyle/>
          <a:p>
            <a:fld id="{561D0CCE-8DCC-44DC-A653-AE62B1D84A52}" type="slidenum">
              <a:rPr lang="en-GB" smtClean="0"/>
              <a:pPr/>
              <a:t>7</a:t>
            </a:fld>
            <a:endParaRPr lang="en-GB" dirty="0"/>
          </a:p>
        </p:txBody>
      </p:sp>
    </p:spTree>
    <p:extLst>
      <p:ext uri="{BB962C8B-B14F-4D97-AF65-F5344CB8AC3E}">
        <p14:creationId xmlns:p14="http://schemas.microsoft.com/office/powerpoint/2010/main" val="29397251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760B0-ED30-B7B9-DC14-AFA79B3AAF5E}"/>
              </a:ext>
            </a:extLst>
          </p:cNvPr>
          <p:cNvSpPr>
            <a:spLocks noGrp="1"/>
          </p:cNvSpPr>
          <p:nvPr>
            <p:ph type="title"/>
          </p:nvPr>
        </p:nvSpPr>
        <p:spPr>
          <a:xfrm>
            <a:off x="838200" y="2103437"/>
            <a:ext cx="10515600" cy="1325563"/>
          </a:xfrm>
        </p:spPr>
        <p:txBody>
          <a:bodyPr/>
          <a:lstStyle/>
          <a:p>
            <a:pPr algn="ctr"/>
            <a:r>
              <a:rPr lang="en-GB" b="1" dirty="0"/>
              <a:t>Optimising uptake</a:t>
            </a:r>
          </a:p>
        </p:txBody>
      </p:sp>
      <p:sp>
        <p:nvSpPr>
          <p:cNvPr id="4" name="Footer Placeholder 3">
            <a:extLst>
              <a:ext uri="{FF2B5EF4-FFF2-40B4-BE49-F238E27FC236}">
                <a16:creationId xmlns:a16="http://schemas.microsoft.com/office/drawing/2014/main" id="{24917970-0F47-8D77-FB6B-F735A24D08CD}"/>
              </a:ext>
            </a:extLst>
          </p:cNvPr>
          <p:cNvSpPr>
            <a:spLocks noGrp="1"/>
          </p:cNvSpPr>
          <p:nvPr>
            <p:ph type="ftr" sz="quarter" idx="11"/>
          </p:nvPr>
        </p:nvSpPr>
        <p:spPr>
          <a:xfrm>
            <a:off x="838200" y="6359401"/>
            <a:ext cx="7315200" cy="365125"/>
          </a:xfrm>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A894BFA7-0E6B-42B3-3BBD-9E6C58C0C246}"/>
              </a:ext>
            </a:extLst>
          </p:cNvPr>
          <p:cNvSpPr>
            <a:spLocks noGrp="1"/>
          </p:cNvSpPr>
          <p:nvPr>
            <p:ph type="sldNum" sz="quarter" idx="12"/>
          </p:nvPr>
        </p:nvSpPr>
        <p:spPr/>
        <p:txBody>
          <a:bodyPr/>
          <a:lstStyle/>
          <a:p>
            <a:fld id="{561D0CCE-8DCC-44DC-A653-AE62B1D84A52}" type="slidenum">
              <a:rPr lang="en-GB" smtClean="0"/>
              <a:pPr/>
              <a:t>70</a:t>
            </a:fld>
            <a:endParaRPr lang="en-GB" dirty="0"/>
          </a:p>
        </p:txBody>
      </p:sp>
    </p:spTree>
    <p:extLst>
      <p:ext uri="{BB962C8B-B14F-4D97-AF65-F5344CB8AC3E}">
        <p14:creationId xmlns:p14="http://schemas.microsoft.com/office/powerpoint/2010/main" val="31143444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91CB1-A9EC-7E2B-67E7-BC2B856B419C}"/>
              </a:ext>
            </a:extLst>
          </p:cNvPr>
          <p:cNvSpPr>
            <a:spLocks noGrp="1"/>
          </p:cNvSpPr>
          <p:nvPr>
            <p:ph type="title"/>
          </p:nvPr>
        </p:nvSpPr>
        <p:spPr>
          <a:xfrm>
            <a:off x="838200" y="0"/>
            <a:ext cx="10515600" cy="1325563"/>
          </a:xfrm>
        </p:spPr>
        <p:txBody>
          <a:bodyPr/>
          <a:lstStyle/>
          <a:p>
            <a:r>
              <a:rPr lang="en-GB" sz="4000" b="1" dirty="0"/>
              <a:t>How to maximise vaccine uptake (1)</a:t>
            </a:r>
          </a:p>
        </p:txBody>
      </p:sp>
      <p:sp>
        <p:nvSpPr>
          <p:cNvPr id="3" name="Content Placeholder 2">
            <a:extLst>
              <a:ext uri="{FF2B5EF4-FFF2-40B4-BE49-F238E27FC236}">
                <a16:creationId xmlns:a16="http://schemas.microsoft.com/office/drawing/2014/main" id="{A5FDAE77-B305-A485-6B15-8937A11B91B3}"/>
              </a:ext>
            </a:extLst>
          </p:cNvPr>
          <p:cNvSpPr>
            <a:spLocks noGrp="1"/>
          </p:cNvSpPr>
          <p:nvPr>
            <p:ph idx="1"/>
          </p:nvPr>
        </p:nvSpPr>
        <p:spPr>
          <a:xfrm>
            <a:off x="342900" y="662781"/>
            <a:ext cx="11849100" cy="5329223"/>
          </a:xfrm>
        </p:spPr>
        <p:txBody>
          <a:bodyPr/>
          <a:lstStyle/>
          <a:p>
            <a:pPr marL="0" indent="0">
              <a:lnSpc>
                <a:spcPct val="100000"/>
              </a:lnSpc>
              <a:spcBef>
                <a:spcPts val="600"/>
              </a:spcBef>
              <a:spcAft>
                <a:spcPts val="600"/>
              </a:spcAft>
              <a:buNone/>
            </a:pPr>
            <a:r>
              <a:rPr lang="en-US" sz="1600" dirty="0" err="1">
                <a:effectLst/>
                <a:ea typeface="MS Mincho" panose="02020609040205080304" pitchFamily="49" charset="-128"/>
                <a:cs typeface="Times New Roman" panose="02020603050405020304" pitchFamily="18" charset="0"/>
              </a:rPr>
              <a:t>Maximising</a:t>
            </a:r>
            <a:r>
              <a:rPr lang="en-US" sz="1600" dirty="0">
                <a:effectLst/>
                <a:ea typeface="MS Mincho" panose="02020609040205080304" pitchFamily="49" charset="-128"/>
                <a:cs typeface="Times New Roman" panose="02020603050405020304" pitchFamily="18" charset="0"/>
              </a:rPr>
              <a:t> vaccine uptake </a:t>
            </a:r>
            <a:r>
              <a:rPr lang="en-GB" sz="1600" dirty="0">
                <a:effectLst/>
              </a:rPr>
              <a:t>supports the aims of the </a:t>
            </a:r>
            <a:r>
              <a:rPr lang="en-GB" sz="1600" dirty="0">
                <a:effectLst/>
                <a:hlinkClick r:id="rId3"/>
              </a:rPr>
              <a:t>National Immunisation Framework for Wales </a:t>
            </a:r>
            <a:r>
              <a:rPr lang="en-GB" sz="1600" dirty="0">
                <a:effectLst/>
              </a:rPr>
              <a:t>which aligns to the </a:t>
            </a:r>
            <a:r>
              <a:rPr lang="en-GB" sz="1600" dirty="0">
                <a:effectLst/>
                <a:hlinkClick r:id="rId4"/>
              </a:rPr>
              <a:t>Well-being of Future Generations (Wales) Act </a:t>
            </a:r>
            <a:r>
              <a:rPr lang="en-GB" sz="1600" dirty="0">
                <a:effectLst/>
              </a:rPr>
              <a:t>and contributes to </a:t>
            </a:r>
            <a:r>
              <a:rPr lang="en-GB" sz="1600" dirty="0">
                <a:hlinkClick r:id="rId5"/>
              </a:rPr>
              <a:t>A Healthier Wales</a:t>
            </a:r>
            <a:r>
              <a:rPr lang="en-GB" sz="1600" dirty="0">
                <a:effectLst/>
              </a:rPr>
              <a:t>. </a:t>
            </a:r>
          </a:p>
          <a:p>
            <a:pPr marL="0" indent="0">
              <a:lnSpc>
                <a:spcPct val="100000"/>
              </a:lnSpc>
              <a:spcBef>
                <a:spcPts val="600"/>
              </a:spcBef>
              <a:spcAft>
                <a:spcPts val="600"/>
              </a:spcAft>
              <a:buNone/>
            </a:pPr>
            <a:r>
              <a:rPr lang="en-US" sz="1600" dirty="0">
                <a:effectLst/>
                <a:ea typeface="MS Mincho" panose="02020609040205080304" pitchFamily="49" charset="-128"/>
                <a:cs typeface="Times New Roman" panose="02020603050405020304" pitchFamily="18" charset="0"/>
              </a:rPr>
              <a:t> This section is based upon </a:t>
            </a:r>
            <a:r>
              <a:rPr lang="en-US" sz="1600" dirty="0">
                <a:effectLst/>
                <a:ea typeface="MS Mincho" panose="02020609040205080304" pitchFamily="49" charset="-128"/>
                <a:cs typeface="Times New Roman" panose="02020603050405020304" pitchFamily="18" charset="0"/>
                <a:hlinkClick r:id="rId6"/>
              </a:rPr>
              <a:t>NICE Vaccine uptake in the general population guideline [NG218] </a:t>
            </a:r>
            <a:r>
              <a:rPr lang="en-US" sz="1600" dirty="0">
                <a:effectLst/>
                <a:ea typeface="MS Mincho" panose="02020609040205080304" pitchFamily="49" charset="-128"/>
                <a:cs typeface="Times New Roman" panose="02020603050405020304" pitchFamily="18" charset="0"/>
              </a:rPr>
              <a:t>recommendations.  It is considered good practice to offer the shingles vaccination on a call and recall basis</a:t>
            </a:r>
            <a:r>
              <a:rPr lang="en-US" sz="1600" baseline="30000" dirty="0">
                <a:effectLst/>
                <a:ea typeface="MS Mincho" panose="02020609040205080304" pitchFamily="49" charset="-128"/>
                <a:cs typeface="Times New Roman" panose="02020603050405020304" pitchFamily="18" charset="0"/>
              </a:rPr>
              <a:t>1</a:t>
            </a:r>
            <a:r>
              <a:rPr lang="en-US" sz="1600" baseline="30000" dirty="0">
                <a:ea typeface="MS Mincho" panose="02020609040205080304" pitchFamily="49" charset="-128"/>
                <a:cs typeface="Times New Roman" panose="02020603050405020304" pitchFamily="18" charset="0"/>
              </a:rPr>
              <a:t>. </a:t>
            </a:r>
            <a:r>
              <a:rPr lang="en-US" sz="1600" dirty="0">
                <a:ea typeface="MS Mincho" panose="02020609040205080304" pitchFamily="49" charset="-128"/>
                <a:cs typeface="Times New Roman" panose="02020603050405020304" pitchFamily="18" charset="0"/>
              </a:rPr>
              <a:t>The </a:t>
            </a:r>
            <a:r>
              <a:rPr lang="en-US" sz="1600" dirty="0">
                <a:ea typeface="MS Mincho" panose="02020609040205080304" pitchFamily="49" charset="-128"/>
                <a:cs typeface="Times New Roman" panose="02020603050405020304" pitchFamily="18" charset="0"/>
                <a:hlinkClick r:id="rId7"/>
              </a:rPr>
              <a:t>WHC/2023/24</a:t>
            </a:r>
            <a:r>
              <a:rPr lang="en-US" sz="1600" dirty="0">
                <a:ea typeface="MS Mincho" panose="02020609040205080304" pitchFamily="49" charset="-128"/>
                <a:cs typeface="Times New Roman" panose="02020603050405020304" pitchFamily="18" charset="0"/>
              </a:rPr>
              <a:t> stipulates a requirement for call/recall.</a:t>
            </a:r>
            <a:endParaRPr lang="en-US" sz="1600" strike="sngStrike" dirty="0">
              <a:effectLst/>
              <a:ea typeface="MS Mincho" panose="02020609040205080304" pitchFamily="49" charset="-128"/>
              <a:cs typeface="Times New Roman" panose="02020603050405020304" pitchFamily="18" charset="0"/>
            </a:endParaRPr>
          </a:p>
          <a:p>
            <a:pPr marL="0" indent="0">
              <a:lnSpc>
                <a:spcPct val="150000"/>
              </a:lnSpc>
              <a:spcBef>
                <a:spcPts val="600"/>
              </a:spcBef>
              <a:spcAft>
                <a:spcPts val="600"/>
              </a:spcAft>
              <a:buNone/>
            </a:pPr>
            <a:r>
              <a:rPr lang="en-US" sz="1600" b="1" u="sng" dirty="0">
                <a:effectLst/>
                <a:ea typeface="MS Mincho" panose="02020609040205080304" pitchFamily="49" charset="-128"/>
                <a:cs typeface="Times New Roman" panose="02020603050405020304" pitchFamily="18" charset="0"/>
              </a:rPr>
              <a:t>Invitations </a:t>
            </a:r>
            <a:endParaRPr lang="en-GB" sz="1600" dirty="0">
              <a:effectLst/>
              <a:ea typeface="MS Mincho" panose="02020609040205080304" pitchFamily="49" charset="-128"/>
              <a:cs typeface="Times New Roman" panose="02020603050405020304" pitchFamily="18" charset="0"/>
            </a:endParaRPr>
          </a:p>
          <a:p>
            <a:pPr marL="342900" indent="-342900">
              <a:lnSpc>
                <a:spcPct val="100000"/>
              </a:lnSpc>
              <a:spcBef>
                <a:spcPts val="600"/>
              </a:spcBef>
              <a:spcAft>
                <a:spcPts val="600"/>
              </a:spcAft>
              <a:buFont typeface="Calibri" panose="020F0502020204030204" pitchFamily="34" charset="0"/>
              <a:buChar char="-"/>
            </a:pPr>
            <a:r>
              <a:rPr lang="en-US" sz="1600" dirty="0">
                <a:effectLst/>
                <a:ea typeface="MS Mincho" panose="02020609040205080304" pitchFamily="49" charset="-128"/>
                <a:cs typeface="Times New Roman" panose="02020603050405020304" pitchFamily="18" charset="0"/>
              </a:rPr>
              <a:t>Invite eligible individuals for vaccination to book an appointment or attend an open access clinic. From 01 September 2023 it is expected that individuals </a:t>
            </a:r>
            <a:r>
              <a:rPr lang="en-US" sz="1600" dirty="0">
                <a:ea typeface="MS Mincho" panose="02020609040205080304" pitchFamily="49" charset="-128"/>
                <a:cs typeface="Times New Roman" panose="02020603050405020304" pitchFamily="18" charset="0"/>
              </a:rPr>
              <a:t>turning</a:t>
            </a:r>
            <a:r>
              <a:rPr lang="en-US" sz="1600" dirty="0">
                <a:effectLst/>
                <a:ea typeface="MS Mincho" panose="02020609040205080304" pitchFamily="49" charset="-128"/>
                <a:cs typeface="Times New Roman" panose="02020603050405020304" pitchFamily="18" charset="0"/>
              </a:rPr>
              <a:t> 65 and 70 on/after 01/09/2023 are actively called and recalled</a:t>
            </a:r>
            <a:r>
              <a:rPr lang="en-US" sz="1600" baseline="30000" dirty="0">
                <a:effectLst/>
                <a:ea typeface="MS Mincho" panose="02020609040205080304" pitchFamily="49" charset="-128"/>
                <a:cs typeface="Times New Roman" panose="02020603050405020304" pitchFamily="18" charset="0"/>
              </a:rPr>
              <a:t>2</a:t>
            </a:r>
            <a:r>
              <a:rPr lang="en-US" sz="1600" dirty="0">
                <a:effectLst/>
                <a:ea typeface="MS Mincho" panose="02020609040205080304" pitchFamily="49" charset="-128"/>
                <a:cs typeface="Times New Roman" panose="02020603050405020304" pitchFamily="18" charset="0"/>
              </a:rPr>
              <a:t>.  </a:t>
            </a:r>
            <a:endParaRPr lang="en-GB" sz="1600" dirty="0">
              <a:ea typeface="MS Mincho" panose="02020609040205080304" pitchFamily="49" charset="-128"/>
              <a:cs typeface="Times New Roman" panose="02020603050405020304" pitchFamily="18" charset="0"/>
            </a:endParaRPr>
          </a:p>
          <a:p>
            <a:pPr marL="342900" lvl="0" indent="-342900">
              <a:lnSpc>
                <a:spcPct val="100000"/>
              </a:lnSpc>
              <a:spcBef>
                <a:spcPts val="600"/>
              </a:spcBef>
              <a:spcAft>
                <a:spcPts val="600"/>
              </a:spcAft>
              <a:buFont typeface="Calibri" panose="020F0502020204030204" pitchFamily="34" charset="0"/>
              <a:buChar char="-"/>
            </a:pPr>
            <a:r>
              <a:rPr lang="en-US" sz="1600" dirty="0">
                <a:effectLst/>
                <a:ea typeface="MS Mincho" panose="02020609040205080304" pitchFamily="49" charset="-128"/>
                <a:cs typeface="Times New Roman" panose="02020603050405020304" pitchFamily="18" charset="0"/>
              </a:rPr>
              <a:t>Ensure all eligible patients are flagged on the system to promote opportunistic vaccination</a:t>
            </a:r>
            <a:endParaRPr lang="en-GB" sz="1600" dirty="0">
              <a:effectLst/>
              <a:ea typeface="MS Mincho" panose="02020609040205080304" pitchFamily="49" charset="-128"/>
              <a:cs typeface="Times New Roman" panose="02020603050405020304" pitchFamily="18" charset="0"/>
            </a:endParaRPr>
          </a:p>
          <a:p>
            <a:pPr marL="342900" lvl="0" indent="-342900">
              <a:lnSpc>
                <a:spcPct val="100000"/>
              </a:lnSpc>
              <a:spcBef>
                <a:spcPts val="600"/>
              </a:spcBef>
              <a:spcAft>
                <a:spcPts val="600"/>
              </a:spcAft>
              <a:buFont typeface="Calibri" panose="020F0502020204030204" pitchFamily="34" charset="0"/>
              <a:buChar char="-"/>
            </a:pPr>
            <a:r>
              <a:rPr lang="en-US" sz="1600" dirty="0">
                <a:effectLst/>
                <a:ea typeface="MS Mincho" panose="02020609040205080304" pitchFamily="49" charset="-128"/>
                <a:cs typeface="Times New Roman" panose="02020603050405020304" pitchFamily="18" charset="0"/>
              </a:rPr>
              <a:t>Use the persons preferred method of communication for invitations where possible  </a:t>
            </a:r>
            <a:endParaRPr lang="en-GB" sz="1600" dirty="0">
              <a:effectLst/>
              <a:ea typeface="MS Mincho" panose="02020609040205080304" pitchFamily="49" charset="-128"/>
              <a:cs typeface="Times New Roman" panose="02020603050405020304" pitchFamily="18" charset="0"/>
            </a:endParaRPr>
          </a:p>
          <a:p>
            <a:pPr marL="342900" lvl="0" indent="-342900">
              <a:lnSpc>
                <a:spcPct val="100000"/>
              </a:lnSpc>
              <a:spcBef>
                <a:spcPts val="600"/>
              </a:spcBef>
              <a:spcAft>
                <a:spcPts val="600"/>
              </a:spcAft>
              <a:buFont typeface="Calibri" panose="020F0502020204030204" pitchFamily="34" charset="0"/>
              <a:buChar char="-"/>
            </a:pPr>
            <a:r>
              <a:rPr lang="en-US" sz="1600" dirty="0">
                <a:effectLst/>
                <a:ea typeface="MS Mincho" panose="02020609040205080304" pitchFamily="49" charset="-128"/>
                <a:cs typeface="Times New Roman" panose="02020603050405020304" pitchFamily="18" charset="0"/>
              </a:rPr>
              <a:t>Consider sending the vaccination invitation and any subsequent reminders from a healthcare practitioner or service that is known to the individual</a:t>
            </a:r>
            <a:endParaRPr lang="en-GB" sz="1600" dirty="0">
              <a:effectLst/>
              <a:ea typeface="MS Mincho" panose="02020609040205080304" pitchFamily="49" charset="-128"/>
              <a:cs typeface="Times New Roman" panose="02020603050405020304" pitchFamily="18" charset="0"/>
            </a:endParaRPr>
          </a:p>
          <a:p>
            <a:pPr marL="342900" lvl="0" indent="-342900">
              <a:lnSpc>
                <a:spcPct val="100000"/>
              </a:lnSpc>
              <a:spcBef>
                <a:spcPts val="600"/>
              </a:spcBef>
              <a:spcAft>
                <a:spcPts val="600"/>
              </a:spcAft>
              <a:buFont typeface="Calibri" panose="020F0502020204030204" pitchFamily="34" charset="0"/>
              <a:buChar char="-"/>
            </a:pPr>
            <a:r>
              <a:rPr lang="en-US" sz="1600" dirty="0">
                <a:effectLst/>
                <a:ea typeface="MS Mincho" panose="02020609040205080304" pitchFamily="49" charset="-128"/>
                <a:cs typeface="Times New Roman" panose="02020603050405020304" pitchFamily="18" charset="0"/>
              </a:rPr>
              <a:t>Ensure individuals (or their family or </a:t>
            </a:r>
            <a:r>
              <a:rPr lang="en-US" sz="1600" dirty="0" err="1">
                <a:effectLst/>
                <a:ea typeface="MS Mincho" panose="02020609040205080304" pitchFamily="49" charset="-128"/>
                <a:cs typeface="Times New Roman" panose="02020603050405020304" pitchFamily="18" charset="0"/>
              </a:rPr>
              <a:t>carers</a:t>
            </a:r>
            <a:r>
              <a:rPr lang="en-US" sz="1600" dirty="0">
                <a:effectLst/>
                <a:ea typeface="MS Mincho" panose="02020609040205080304" pitchFamily="49" charset="-128"/>
                <a:cs typeface="Times New Roman" panose="02020603050405020304" pitchFamily="18" charset="0"/>
              </a:rPr>
              <a:t>, as appropriate) who live in care homes or residential settings or are house bound know how to get home visits for vaccination if they are unable to attend the vaccination clinic or other settings where the vaccination is available</a:t>
            </a:r>
            <a:endParaRPr lang="en-GB" sz="1600" dirty="0">
              <a:effectLst/>
              <a:ea typeface="MS Mincho" panose="02020609040205080304" pitchFamily="49" charset="-128"/>
              <a:cs typeface="Times New Roman" panose="02020603050405020304" pitchFamily="18" charset="0"/>
            </a:endParaRPr>
          </a:p>
          <a:p>
            <a:pPr marL="342900" lvl="0" indent="-342900">
              <a:lnSpc>
                <a:spcPct val="100000"/>
              </a:lnSpc>
              <a:spcBef>
                <a:spcPts val="600"/>
              </a:spcBef>
              <a:spcAft>
                <a:spcPts val="600"/>
              </a:spcAft>
              <a:buFont typeface="Calibri" panose="020F0502020204030204" pitchFamily="34" charset="0"/>
              <a:buChar char="-"/>
            </a:pPr>
            <a:r>
              <a:rPr lang="en-US" sz="1600" dirty="0">
                <a:effectLst/>
                <a:ea typeface="MS Mincho" panose="02020609040205080304" pitchFamily="49" charset="-128"/>
                <a:cs typeface="Times New Roman" panose="02020603050405020304" pitchFamily="18" charset="0"/>
              </a:rPr>
              <a:t>Consider including a shingles leaflet with your invitation. Shingles leaflets will be available to order here: </a:t>
            </a:r>
            <a:r>
              <a:rPr lang="en-US" sz="1600" u="sng" dirty="0">
                <a:effectLst/>
                <a:ea typeface="MS Mincho" panose="02020609040205080304" pitchFamily="49" charset="-128"/>
                <a:cs typeface="Times New Roman" panose="02020603050405020304" pitchFamily="18" charset="0"/>
                <a:hlinkClick r:id="rId8">
                  <a:extLst>
                    <a:ext uri="{A12FA001-AC4F-418D-AE19-62706E023703}">
                      <ahyp:hlinkClr xmlns:ahyp="http://schemas.microsoft.com/office/drawing/2018/hyperlinkcolor" val="tx"/>
                    </a:ext>
                  </a:extLst>
                </a:hlinkClick>
              </a:rPr>
              <a:t>Health Information Resources</a:t>
            </a:r>
            <a:endParaRPr lang="en-GB" sz="1600" dirty="0">
              <a:effectLst/>
              <a:ea typeface="MS Mincho" panose="02020609040205080304" pitchFamily="49" charset="-128"/>
              <a:cs typeface="Times New Roman" panose="02020603050405020304" pitchFamily="18" charset="0"/>
            </a:endParaRPr>
          </a:p>
          <a:p>
            <a:endParaRPr lang="en-GB" dirty="0"/>
          </a:p>
        </p:txBody>
      </p:sp>
      <p:sp>
        <p:nvSpPr>
          <p:cNvPr id="4" name="Footer Placeholder 3">
            <a:extLst>
              <a:ext uri="{FF2B5EF4-FFF2-40B4-BE49-F238E27FC236}">
                <a16:creationId xmlns:a16="http://schemas.microsoft.com/office/drawing/2014/main" id="{095104F3-CA75-73CE-56E5-3C7A52F951BC}"/>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5335373F-899B-0111-9DCF-6CF8D3B2563D}"/>
              </a:ext>
            </a:extLst>
          </p:cNvPr>
          <p:cNvSpPr>
            <a:spLocks noGrp="1"/>
          </p:cNvSpPr>
          <p:nvPr>
            <p:ph type="sldNum" sz="quarter" idx="12"/>
          </p:nvPr>
        </p:nvSpPr>
        <p:spPr/>
        <p:txBody>
          <a:bodyPr/>
          <a:lstStyle/>
          <a:p>
            <a:fld id="{561D0CCE-8DCC-44DC-A653-AE62B1D84A52}" type="slidenum">
              <a:rPr lang="en-GB" smtClean="0"/>
              <a:pPr/>
              <a:t>71</a:t>
            </a:fld>
            <a:endParaRPr lang="en-GB" dirty="0"/>
          </a:p>
        </p:txBody>
      </p:sp>
    </p:spTree>
    <p:extLst>
      <p:ext uri="{BB962C8B-B14F-4D97-AF65-F5344CB8AC3E}">
        <p14:creationId xmlns:p14="http://schemas.microsoft.com/office/powerpoint/2010/main" val="32947932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541C9-4243-ED06-AE86-B4A83BD1E6CE}"/>
              </a:ext>
            </a:extLst>
          </p:cNvPr>
          <p:cNvSpPr>
            <a:spLocks noGrp="1"/>
          </p:cNvSpPr>
          <p:nvPr>
            <p:ph type="title"/>
          </p:nvPr>
        </p:nvSpPr>
        <p:spPr>
          <a:xfrm>
            <a:off x="838200" y="234496"/>
            <a:ext cx="10515600" cy="1325563"/>
          </a:xfrm>
        </p:spPr>
        <p:txBody>
          <a:bodyPr/>
          <a:lstStyle/>
          <a:p>
            <a:r>
              <a:rPr lang="en-GB" sz="4000" b="1" dirty="0"/>
              <a:t>How to maximise vaccine uptake (2)</a:t>
            </a:r>
          </a:p>
        </p:txBody>
      </p:sp>
      <p:sp>
        <p:nvSpPr>
          <p:cNvPr id="3" name="Content Placeholder 2">
            <a:extLst>
              <a:ext uri="{FF2B5EF4-FFF2-40B4-BE49-F238E27FC236}">
                <a16:creationId xmlns:a16="http://schemas.microsoft.com/office/drawing/2014/main" id="{AE2F2AB9-FFA0-8852-58E4-C4E1E36FE812}"/>
              </a:ext>
            </a:extLst>
          </p:cNvPr>
          <p:cNvSpPr>
            <a:spLocks noGrp="1"/>
          </p:cNvSpPr>
          <p:nvPr>
            <p:ph idx="1"/>
          </p:nvPr>
        </p:nvSpPr>
        <p:spPr>
          <a:xfrm>
            <a:off x="838200" y="1138989"/>
            <a:ext cx="10515600" cy="5060199"/>
          </a:xfrm>
        </p:spPr>
        <p:txBody>
          <a:bodyPr/>
          <a:lstStyle/>
          <a:p>
            <a:pPr marL="0" indent="0">
              <a:buNone/>
            </a:pPr>
            <a:r>
              <a:rPr lang="en-GB" sz="1800" b="1" dirty="0"/>
              <a:t>Reminders:</a:t>
            </a:r>
          </a:p>
          <a:p>
            <a:r>
              <a:rPr lang="en-GB" sz="1800" dirty="0"/>
              <a:t>Identify people who do not respond to invitations or attend clinics or vaccination appointments and send a reminder. Confirm receipt of the reminder</a:t>
            </a:r>
          </a:p>
          <a:p>
            <a:pPr marL="0" indent="0">
              <a:buNone/>
            </a:pPr>
            <a:endParaRPr lang="en-GB" sz="1800" dirty="0"/>
          </a:p>
          <a:p>
            <a:pPr marL="0" indent="0">
              <a:buNone/>
            </a:pPr>
            <a:r>
              <a:rPr lang="en-GB" sz="1800" b="1" dirty="0"/>
              <a:t>Escalation:</a:t>
            </a:r>
          </a:p>
          <a:p>
            <a:r>
              <a:rPr lang="en-GB" sz="1800" dirty="0"/>
              <a:t>If there is no response from reminders. Consider more direct contact such as a phone call. Explore with them the reasons for their lack of response and try to address any issues they raise</a:t>
            </a:r>
          </a:p>
          <a:p>
            <a:r>
              <a:rPr lang="en-GB" sz="1800" dirty="0"/>
              <a:t>Consider a multidisciplinary approach to address any issues raised, involving other relevant health and social care practitioners</a:t>
            </a:r>
          </a:p>
          <a:p>
            <a:r>
              <a:rPr lang="en-GB" sz="1800" dirty="0"/>
              <a:t>Access issues are often identified as barriers to uptake of vaccination - there are many possible reasons for these, including for example an unknown language issue, literacy ability, sensory loss, additional health condition, difficulties accessing the venue, or lack of social support to attend appointments away from other  responsibilities such as caring.</a:t>
            </a:r>
          </a:p>
          <a:p>
            <a:r>
              <a:rPr lang="en-GB" sz="1800" dirty="0"/>
              <a:t>Addressing individual barriers to accessing vaccination can make a difference to individuals being able to access their vaccine appointment.</a:t>
            </a:r>
          </a:p>
          <a:p>
            <a:endParaRPr lang="en-GB" sz="1800" dirty="0"/>
          </a:p>
          <a:p>
            <a:pPr marL="0" indent="0">
              <a:buNone/>
            </a:pPr>
            <a:endParaRPr lang="en-GB" sz="1800" b="1" dirty="0"/>
          </a:p>
        </p:txBody>
      </p:sp>
      <p:sp>
        <p:nvSpPr>
          <p:cNvPr id="4" name="Footer Placeholder 3">
            <a:extLst>
              <a:ext uri="{FF2B5EF4-FFF2-40B4-BE49-F238E27FC236}">
                <a16:creationId xmlns:a16="http://schemas.microsoft.com/office/drawing/2014/main" id="{37154EF9-019F-B509-7DE1-1DDBEBB43F2D}"/>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4B39C0F9-1C13-C811-6E00-6D16797AAD7D}"/>
              </a:ext>
            </a:extLst>
          </p:cNvPr>
          <p:cNvSpPr>
            <a:spLocks noGrp="1"/>
          </p:cNvSpPr>
          <p:nvPr>
            <p:ph type="sldNum" sz="quarter" idx="12"/>
          </p:nvPr>
        </p:nvSpPr>
        <p:spPr/>
        <p:txBody>
          <a:bodyPr/>
          <a:lstStyle/>
          <a:p>
            <a:fld id="{561D0CCE-8DCC-44DC-A653-AE62B1D84A52}" type="slidenum">
              <a:rPr lang="en-GB" smtClean="0"/>
              <a:pPr/>
              <a:t>72</a:t>
            </a:fld>
            <a:endParaRPr lang="en-GB" dirty="0"/>
          </a:p>
        </p:txBody>
      </p:sp>
    </p:spTree>
    <p:extLst>
      <p:ext uri="{BB962C8B-B14F-4D97-AF65-F5344CB8AC3E}">
        <p14:creationId xmlns:p14="http://schemas.microsoft.com/office/powerpoint/2010/main" val="4196358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751EA-5B04-0968-2F14-4623D5A30723}"/>
              </a:ext>
            </a:extLst>
          </p:cNvPr>
          <p:cNvSpPr>
            <a:spLocks noGrp="1"/>
          </p:cNvSpPr>
          <p:nvPr>
            <p:ph type="title"/>
          </p:nvPr>
        </p:nvSpPr>
        <p:spPr/>
        <p:txBody>
          <a:bodyPr/>
          <a:lstStyle/>
          <a:p>
            <a:r>
              <a:rPr lang="en-GB" sz="4000" b="1" dirty="0"/>
              <a:t>Additional measures to increase vaccination uptake may include: </a:t>
            </a:r>
            <a:br>
              <a:rPr lang="en-GB" sz="4000" b="1" dirty="0"/>
            </a:br>
            <a:endParaRPr lang="en-GB" sz="4000" dirty="0"/>
          </a:p>
        </p:txBody>
      </p:sp>
      <p:sp>
        <p:nvSpPr>
          <p:cNvPr id="3" name="Content Placeholder 2">
            <a:extLst>
              <a:ext uri="{FF2B5EF4-FFF2-40B4-BE49-F238E27FC236}">
                <a16:creationId xmlns:a16="http://schemas.microsoft.com/office/drawing/2014/main" id="{B038D605-C3E6-8BF5-FCD1-6377D17B7D0B}"/>
              </a:ext>
            </a:extLst>
          </p:cNvPr>
          <p:cNvSpPr>
            <a:spLocks noGrp="1"/>
          </p:cNvSpPr>
          <p:nvPr>
            <p:ph idx="1"/>
          </p:nvPr>
        </p:nvSpPr>
        <p:spPr>
          <a:xfrm>
            <a:off x="838200" y="1771651"/>
            <a:ext cx="10515600" cy="3451860"/>
          </a:xfrm>
        </p:spPr>
        <p:txBody>
          <a:bodyPr/>
          <a:lstStyle/>
          <a:p>
            <a:endParaRPr lang="en-GB" sz="1800" dirty="0"/>
          </a:p>
          <a:p>
            <a:r>
              <a:rPr lang="en-GB" sz="1800" dirty="0"/>
              <a:t>Raising awareness within your team about shingles including discussions around potential complications, benefits, eligibility and impact on people’s lives</a:t>
            </a:r>
          </a:p>
          <a:p>
            <a:r>
              <a:rPr lang="en-GB" sz="1800" dirty="0"/>
              <a:t>Raising awareness in your patients about the benefits of the vaccine and eligible groups</a:t>
            </a:r>
          </a:p>
          <a:p>
            <a:r>
              <a:rPr lang="en-GB" sz="1800" dirty="0"/>
              <a:t>Consider the use of resources such as posters and leaflets in waiting rooms, community groups such as local lunch clubs or the library to promote the vaccine. Shingles resources are available to order here: </a:t>
            </a:r>
            <a:r>
              <a:rPr lang="en-GB" sz="1800" dirty="0">
                <a:hlinkClick r:id="rId2"/>
              </a:rPr>
              <a:t>Health Information Resources</a:t>
            </a:r>
            <a:endParaRPr lang="en-GB" sz="1800" dirty="0"/>
          </a:p>
          <a:p>
            <a:r>
              <a:rPr lang="en-GB" sz="1800" dirty="0"/>
              <a:t>Utilise online resources such as  your practice webpage or official social media sites to highlight why the vaccine is important, and who is eligible</a:t>
            </a:r>
          </a:p>
          <a:p>
            <a:pPr marL="0" indent="0">
              <a:buNone/>
            </a:pPr>
            <a:endParaRPr lang="en-GB" sz="1800" dirty="0"/>
          </a:p>
          <a:p>
            <a:pPr marL="0" indent="0">
              <a:buNone/>
            </a:pPr>
            <a:endParaRPr lang="en-GB" dirty="0"/>
          </a:p>
        </p:txBody>
      </p:sp>
      <p:sp>
        <p:nvSpPr>
          <p:cNvPr id="4" name="Footer Placeholder 3">
            <a:extLst>
              <a:ext uri="{FF2B5EF4-FFF2-40B4-BE49-F238E27FC236}">
                <a16:creationId xmlns:a16="http://schemas.microsoft.com/office/drawing/2014/main" id="{AC576910-8914-A700-AF59-1799713453C9}"/>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4B64E855-2CDA-C4F3-B712-E0E6F2512FE2}"/>
              </a:ext>
            </a:extLst>
          </p:cNvPr>
          <p:cNvSpPr>
            <a:spLocks noGrp="1"/>
          </p:cNvSpPr>
          <p:nvPr>
            <p:ph type="sldNum" sz="quarter" idx="12"/>
          </p:nvPr>
        </p:nvSpPr>
        <p:spPr/>
        <p:txBody>
          <a:bodyPr/>
          <a:lstStyle/>
          <a:p>
            <a:fld id="{561D0CCE-8DCC-44DC-A653-AE62B1D84A52}" type="slidenum">
              <a:rPr lang="en-GB" smtClean="0"/>
              <a:pPr/>
              <a:t>73</a:t>
            </a:fld>
            <a:endParaRPr lang="en-GB" dirty="0"/>
          </a:p>
        </p:txBody>
      </p:sp>
    </p:spTree>
    <p:extLst>
      <p:ext uri="{BB962C8B-B14F-4D97-AF65-F5344CB8AC3E}">
        <p14:creationId xmlns:p14="http://schemas.microsoft.com/office/powerpoint/2010/main" val="223769139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9F683-3303-1170-BA8F-15DB08CAEC60}"/>
              </a:ext>
            </a:extLst>
          </p:cNvPr>
          <p:cNvSpPr>
            <a:spLocks noGrp="1"/>
          </p:cNvSpPr>
          <p:nvPr>
            <p:ph type="title"/>
          </p:nvPr>
        </p:nvSpPr>
        <p:spPr>
          <a:xfrm>
            <a:off x="296779" y="18284"/>
            <a:ext cx="10515600" cy="1325563"/>
          </a:xfrm>
        </p:spPr>
        <p:txBody>
          <a:bodyPr/>
          <a:lstStyle/>
          <a:p>
            <a:r>
              <a:rPr lang="en-GB" sz="3600" b="1" dirty="0"/>
              <a:t>Accessible information and supported decision making</a:t>
            </a:r>
          </a:p>
        </p:txBody>
      </p:sp>
      <p:sp>
        <p:nvSpPr>
          <p:cNvPr id="3" name="Content Placeholder 2">
            <a:extLst>
              <a:ext uri="{FF2B5EF4-FFF2-40B4-BE49-F238E27FC236}">
                <a16:creationId xmlns:a16="http://schemas.microsoft.com/office/drawing/2014/main" id="{E02FF381-807B-C636-94D2-71D0BBAE2E6B}"/>
              </a:ext>
            </a:extLst>
          </p:cNvPr>
          <p:cNvSpPr>
            <a:spLocks noGrp="1"/>
          </p:cNvSpPr>
          <p:nvPr>
            <p:ph idx="1"/>
          </p:nvPr>
        </p:nvSpPr>
        <p:spPr>
          <a:xfrm>
            <a:off x="296779" y="1063326"/>
            <a:ext cx="11338173" cy="4351338"/>
          </a:xfrm>
        </p:spPr>
        <p:txBody>
          <a:bodyPr/>
          <a:lstStyle/>
          <a:p>
            <a:pPr>
              <a:lnSpc>
                <a:spcPct val="100000"/>
              </a:lnSpc>
              <a:spcBef>
                <a:spcPts val="600"/>
              </a:spcBef>
              <a:spcAft>
                <a:spcPts val="600"/>
              </a:spcAft>
            </a:pPr>
            <a:r>
              <a:rPr lang="en-US" sz="1800" dirty="0">
                <a:ea typeface="MS Mincho" panose="02020609040205080304" pitchFamily="49" charset="-128"/>
                <a:cs typeface="Times New Roman" panose="02020603050405020304" pitchFamily="18" charset="0"/>
              </a:rPr>
              <a:t>Tr</a:t>
            </a:r>
            <a:r>
              <a:rPr lang="en-US" sz="1800" dirty="0">
                <a:effectLst/>
                <a:ea typeface="MS Mincho" panose="02020609040205080304" pitchFamily="49" charset="-128"/>
                <a:cs typeface="Times New Roman" panose="02020603050405020304" pitchFamily="18" charset="0"/>
              </a:rPr>
              <a:t>y to provide the information, invitation and any subsequent reminders in a format and language appropriate for the person and their family members or </a:t>
            </a:r>
            <a:r>
              <a:rPr lang="en-US" sz="1800" dirty="0" err="1">
                <a:effectLst/>
                <a:ea typeface="MS Mincho" panose="02020609040205080304" pitchFamily="49" charset="-128"/>
                <a:cs typeface="Times New Roman" panose="02020603050405020304" pitchFamily="18" charset="0"/>
              </a:rPr>
              <a:t>carers</a:t>
            </a:r>
            <a:r>
              <a:rPr lang="en-US" sz="1800" dirty="0">
                <a:effectLst/>
                <a:ea typeface="MS Mincho" panose="02020609040205080304" pitchFamily="49" charset="-128"/>
                <a:cs typeface="Times New Roman" panose="02020603050405020304" pitchFamily="18" charset="0"/>
              </a:rPr>
              <a:t> (as appropriate) Click </a:t>
            </a:r>
            <a:r>
              <a:rPr lang="en-US" sz="1800" dirty="0">
                <a:effectLst/>
                <a:ea typeface="MS Mincho" panose="02020609040205080304" pitchFamily="49" charset="-128"/>
                <a:cs typeface="Times New Roman" panose="02020603050405020304" pitchFamily="18" charset="0"/>
                <a:hlinkClick r:id="rId3"/>
              </a:rPr>
              <a:t>here</a:t>
            </a:r>
            <a:r>
              <a:rPr lang="en-US" sz="1800" dirty="0">
                <a:effectLst/>
                <a:ea typeface="MS Mincho" panose="02020609040205080304" pitchFamily="49" charset="-128"/>
                <a:cs typeface="Times New Roman" panose="02020603050405020304" pitchFamily="18" charset="0"/>
              </a:rPr>
              <a:t> for accessible resources for shingles</a:t>
            </a:r>
            <a:endParaRPr lang="en-GB" sz="1800" dirty="0">
              <a:effectLst/>
              <a:ea typeface="MS Mincho" panose="02020609040205080304" pitchFamily="49" charset="-128"/>
              <a:cs typeface="Times New Roman" panose="02020603050405020304" pitchFamily="18" charset="0"/>
            </a:endParaRPr>
          </a:p>
          <a:p>
            <a:pPr>
              <a:lnSpc>
                <a:spcPct val="100000"/>
              </a:lnSpc>
              <a:spcBef>
                <a:spcPts val="600"/>
              </a:spcBef>
              <a:spcAft>
                <a:spcPts val="600"/>
              </a:spcAft>
            </a:pPr>
            <a:r>
              <a:rPr lang="en-US" sz="1800" dirty="0">
                <a:effectLst/>
                <a:ea typeface="MS Mincho" panose="02020609040205080304" pitchFamily="49" charset="-128"/>
                <a:cs typeface="Times New Roman" panose="02020603050405020304" pitchFamily="18" charset="0"/>
              </a:rPr>
              <a:t>Ensure the information, invitation and reminders meet the persons communication needs</a:t>
            </a:r>
          </a:p>
          <a:p>
            <a:pPr marL="228600" marR="0" lvl="0" indent="-2286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212A73"/>
                </a:solidFill>
                <a:effectLst/>
                <a:uLnTx/>
                <a:uFillTx/>
                <a:ea typeface="MS Mincho" panose="02020609040205080304" pitchFamily="49" charset="-128"/>
                <a:cs typeface="Times New Roman" panose="02020603050405020304" pitchFamily="18" charset="0"/>
              </a:rPr>
              <a:t>If someone declines the offer of a vaccination, record this with the reason why if given, and ensure they know how to get a vaccination at a later date if they change their mind. </a:t>
            </a:r>
            <a:endParaRPr lang="en-US" sz="1800" dirty="0">
              <a:effectLst/>
              <a:ea typeface="MS Mincho" panose="02020609040205080304" pitchFamily="49" charset="-128"/>
              <a:cs typeface="Times New Roman" panose="02020603050405020304" pitchFamily="18" charset="0"/>
            </a:endParaRPr>
          </a:p>
          <a:p>
            <a:pPr marL="228600" marR="0" lvl="0" indent="-2286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212A73"/>
                </a:solidFill>
                <a:effectLst/>
                <a:uLnTx/>
                <a:uFillTx/>
                <a:ea typeface="MS Mincho" panose="02020609040205080304" pitchFamily="49" charset="-128"/>
                <a:cs typeface="Times New Roman" panose="02020603050405020304" pitchFamily="18" charset="0"/>
              </a:rPr>
              <a:t>For additional support with decision making, please refer to </a:t>
            </a:r>
            <a:r>
              <a:rPr lang="en-US" sz="1800" u="sng" dirty="0">
                <a:solidFill>
                  <a:srgbClr val="212A73"/>
                </a:solidFill>
                <a:ea typeface="MS Mincho" panose="02020609040205080304" pitchFamily="49" charset="-128"/>
                <a:cs typeface="Times New Roman" panose="02020603050405020304" pitchFamily="18" charset="0"/>
                <a:hlinkClick r:id="rId4"/>
              </a:rPr>
              <a:t>Recommendations on supporting decision making in the NICE guideline on decision making and mental capacity</a:t>
            </a:r>
            <a:endParaRPr lang="en-GB" sz="1800" dirty="0">
              <a:effectLst/>
              <a:ea typeface="MS Mincho" panose="02020609040205080304" pitchFamily="49" charset="-128"/>
              <a:cs typeface="Times New Roman" panose="02020603050405020304" pitchFamily="18" charset="0"/>
            </a:endParaRPr>
          </a:p>
          <a:p>
            <a:pPr>
              <a:lnSpc>
                <a:spcPct val="100000"/>
              </a:lnSpc>
              <a:spcBef>
                <a:spcPts val="600"/>
              </a:spcBef>
              <a:spcAft>
                <a:spcPts val="600"/>
              </a:spcAft>
            </a:pPr>
            <a:r>
              <a:rPr lang="en-US" sz="1800" dirty="0">
                <a:effectLst/>
                <a:ea typeface="MS Mincho" panose="02020609040205080304" pitchFamily="49" charset="-128"/>
                <a:cs typeface="Times New Roman" panose="02020603050405020304" pitchFamily="18" charset="0"/>
              </a:rPr>
              <a:t>More information is available from the </a:t>
            </a:r>
            <a:r>
              <a:rPr lang="en-US" sz="1800" u="sng" dirty="0">
                <a:ea typeface="MS Mincho" panose="02020609040205080304" pitchFamily="49" charset="-128"/>
                <a:cs typeface="Times New Roman" panose="02020603050405020304" pitchFamily="18" charset="0"/>
                <a:hlinkClick r:id="rId5"/>
              </a:rPr>
              <a:t>PHW Shingles – information for health professionals' page</a:t>
            </a:r>
            <a:endParaRPr lang="en-GB" sz="1800" u="sng" dirty="0">
              <a:ea typeface="MS Mincho" panose="02020609040205080304" pitchFamily="49" charset="-128"/>
              <a:cs typeface="Times New Roman" panose="02020603050405020304" pitchFamily="18" charset="0"/>
            </a:endParaRPr>
          </a:p>
          <a:p>
            <a:pPr>
              <a:lnSpc>
                <a:spcPct val="100000"/>
              </a:lnSpc>
              <a:spcBef>
                <a:spcPts val="600"/>
              </a:spcBef>
              <a:spcAft>
                <a:spcPts val="600"/>
              </a:spcAft>
            </a:pPr>
            <a:r>
              <a:rPr lang="en-US" sz="1800" dirty="0">
                <a:ea typeface="MS Mincho" panose="02020609040205080304" pitchFamily="49" charset="-128"/>
                <a:cs typeface="Times New Roman" panose="02020603050405020304" pitchFamily="18" charset="0"/>
              </a:rPr>
              <a:t>F</a:t>
            </a:r>
            <a:r>
              <a:rPr lang="en-US" sz="1800" dirty="0">
                <a:effectLst/>
                <a:ea typeface="MS Mincho" panose="02020609040205080304" pitchFamily="49" charset="-128"/>
                <a:cs typeface="Times New Roman" panose="02020603050405020304" pitchFamily="18" charset="0"/>
              </a:rPr>
              <a:t>urther information on increasing vaccination uptake is available in the </a:t>
            </a:r>
            <a:r>
              <a:rPr lang="en-US" sz="1800" u="sng" dirty="0">
                <a:effectLst/>
                <a:ea typeface="MS Mincho" panose="02020609040205080304" pitchFamily="49" charset="-128"/>
                <a:cs typeface="Times New Roman" panose="02020603050405020304" pitchFamily="18" charset="0"/>
                <a:hlinkClick r:id="rId6">
                  <a:extLst>
                    <a:ext uri="{A12FA001-AC4F-418D-AE19-62706E023703}">
                      <ahyp:hlinkClr xmlns:ahyp="http://schemas.microsoft.com/office/drawing/2018/hyperlinkcolor" val="tx"/>
                    </a:ext>
                  </a:extLst>
                </a:hlinkClick>
              </a:rPr>
              <a:t>NICE guidance for vaccine uptake in the general population</a:t>
            </a:r>
            <a:r>
              <a:rPr lang="en-US" sz="1800" dirty="0">
                <a:effectLst/>
                <a:ea typeface="MS Mincho" panose="02020609040205080304" pitchFamily="49" charset="-128"/>
                <a:cs typeface="Times New Roman" panose="02020603050405020304" pitchFamily="18" charset="0"/>
              </a:rPr>
              <a:t> and </a:t>
            </a:r>
            <a:r>
              <a:rPr lang="en-US" sz="1800" u="sng" dirty="0">
                <a:effectLst/>
                <a:ea typeface="MS Mincho" panose="02020609040205080304" pitchFamily="49" charset="-128"/>
                <a:cs typeface="Times New Roman" panose="02020603050405020304" pitchFamily="18" charset="0"/>
                <a:hlinkClick r:id="rId7">
                  <a:extLst>
                    <a:ext uri="{A12FA001-AC4F-418D-AE19-62706E023703}">
                      <ahyp:hlinkClr xmlns:ahyp="http://schemas.microsoft.com/office/drawing/2018/hyperlinkcolor" val="tx"/>
                    </a:ext>
                  </a:extLst>
                </a:hlinkClick>
              </a:rPr>
              <a:t>Vaccinations for young children and older people: invites, reminders and escalation of contact</a:t>
            </a:r>
            <a:endParaRPr lang="en-US" sz="1800" u="sng" dirty="0">
              <a:effectLst/>
              <a:ea typeface="MS Mincho" panose="02020609040205080304" pitchFamily="49" charset="-128"/>
              <a:cs typeface="Times New Roman" panose="02020603050405020304" pitchFamily="18" charset="0"/>
            </a:endParaRPr>
          </a:p>
          <a:p>
            <a:pPr>
              <a:lnSpc>
                <a:spcPct val="100000"/>
              </a:lnSpc>
              <a:spcBef>
                <a:spcPts val="600"/>
              </a:spcBef>
              <a:spcAft>
                <a:spcPts val="600"/>
              </a:spcAft>
            </a:pPr>
            <a:r>
              <a:rPr lang="en-GB" sz="1800" dirty="0">
                <a:solidFill>
                  <a:srgbClr val="002060"/>
                </a:solidFill>
              </a:rPr>
              <a:t>There is an eLearning module available which aims to support staff with having positive conversations about immunisations, the module is called ‘</a:t>
            </a:r>
            <a:r>
              <a:rPr lang="en-GB" sz="1800" b="0" i="0" dirty="0">
                <a:solidFill>
                  <a:srgbClr val="002060"/>
                </a:solidFill>
                <a:effectLst/>
              </a:rPr>
              <a:t>Optimising Vaccine Uptake: Using motivational interviewing for better conversations’ and is available here: </a:t>
            </a:r>
            <a:r>
              <a:rPr lang="en-GB" sz="1800" dirty="0">
                <a:solidFill>
                  <a:srgbClr val="002060"/>
                </a:solidFill>
                <a:hlinkClick r:id="rId8"/>
              </a:rPr>
              <a:t>eLearning - Public Health Wales (</a:t>
            </a:r>
            <a:r>
              <a:rPr lang="en-GB" sz="1800" dirty="0" err="1">
                <a:solidFill>
                  <a:srgbClr val="002060"/>
                </a:solidFill>
                <a:hlinkClick r:id="rId8"/>
              </a:rPr>
              <a:t>nhs.wales</a:t>
            </a:r>
            <a:r>
              <a:rPr lang="en-GB" sz="1800" dirty="0">
                <a:solidFill>
                  <a:srgbClr val="002060"/>
                </a:solidFill>
                <a:hlinkClick r:id="rId8"/>
              </a:rPr>
              <a:t>)</a:t>
            </a:r>
            <a:endParaRPr lang="en-GB" sz="1800" dirty="0">
              <a:solidFill>
                <a:srgbClr val="002060"/>
              </a:solidFill>
            </a:endParaRPr>
          </a:p>
          <a:p>
            <a:pPr>
              <a:lnSpc>
                <a:spcPct val="100000"/>
              </a:lnSpc>
              <a:spcBef>
                <a:spcPts val="600"/>
              </a:spcBef>
              <a:spcAft>
                <a:spcPts val="600"/>
              </a:spcAft>
            </a:pPr>
            <a:endParaRPr lang="en-GB" sz="1800" dirty="0">
              <a:solidFill>
                <a:srgbClr val="002060"/>
              </a:solidFill>
            </a:endParaRPr>
          </a:p>
          <a:p>
            <a:pPr>
              <a:lnSpc>
                <a:spcPct val="100000"/>
              </a:lnSpc>
              <a:spcBef>
                <a:spcPts val="600"/>
              </a:spcBef>
              <a:spcAft>
                <a:spcPts val="600"/>
              </a:spcAft>
            </a:pPr>
            <a:endParaRPr lang="en-US" sz="1800" u="sng" dirty="0">
              <a:solidFill>
                <a:srgbClr val="002060"/>
              </a:solidFill>
              <a:effectLst/>
              <a:ea typeface="MS Mincho" panose="02020609040205080304" pitchFamily="49" charset="-128"/>
              <a:cs typeface="Times New Roman" panose="02020603050405020304" pitchFamily="18" charset="0"/>
            </a:endParaRPr>
          </a:p>
          <a:p>
            <a:pPr>
              <a:lnSpc>
                <a:spcPct val="100000"/>
              </a:lnSpc>
              <a:spcBef>
                <a:spcPts val="600"/>
              </a:spcBef>
              <a:spcAft>
                <a:spcPts val="600"/>
              </a:spcAft>
            </a:pPr>
            <a:endParaRPr lang="en-GB" dirty="0"/>
          </a:p>
        </p:txBody>
      </p:sp>
      <p:sp>
        <p:nvSpPr>
          <p:cNvPr id="4" name="Footer Placeholder 3">
            <a:extLst>
              <a:ext uri="{FF2B5EF4-FFF2-40B4-BE49-F238E27FC236}">
                <a16:creationId xmlns:a16="http://schemas.microsoft.com/office/drawing/2014/main" id="{5FC1B1A2-A875-DA39-E9DC-47121F30E3BB}"/>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C1358429-6258-87DB-AAFF-B97DD5CFE3F2}"/>
              </a:ext>
            </a:extLst>
          </p:cNvPr>
          <p:cNvSpPr>
            <a:spLocks noGrp="1"/>
          </p:cNvSpPr>
          <p:nvPr>
            <p:ph type="sldNum" sz="quarter" idx="12"/>
          </p:nvPr>
        </p:nvSpPr>
        <p:spPr/>
        <p:txBody>
          <a:bodyPr/>
          <a:lstStyle/>
          <a:p>
            <a:fld id="{561D0CCE-8DCC-44DC-A653-AE62B1D84A52}" type="slidenum">
              <a:rPr lang="en-GB" smtClean="0"/>
              <a:pPr/>
              <a:t>74</a:t>
            </a:fld>
            <a:endParaRPr lang="en-GB" dirty="0"/>
          </a:p>
        </p:txBody>
      </p:sp>
    </p:spTree>
    <p:extLst>
      <p:ext uri="{BB962C8B-B14F-4D97-AF65-F5344CB8AC3E}">
        <p14:creationId xmlns:p14="http://schemas.microsoft.com/office/powerpoint/2010/main" val="30142958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BBCB3-A7F1-41A8-B7CD-BBB27B36462B}"/>
              </a:ext>
            </a:extLst>
          </p:cNvPr>
          <p:cNvSpPr>
            <a:spLocks noGrp="1"/>
          </p:cNvSpPr>
          <p:nvPr>
            <p:ph type="title"/>
          </p:nvPr>
        </p:nvSpPr>
        <p:spPr>
          <a:xfrm>
            <a:off x="838200" y="2766218"/>
            <a:ext cx="10515600" cy="1325563"/>
          </a:xfrm>
        </p:spPr>
        <p:txBody>
          <a:bodyPr/>
          <a:lstStyle/>
          <a:p>
            <a:pPr algn="ctr"/>
            <a:r>
              <a:rPr lang="en-GB" b="1" dirty="0"/>
              <a:t>Resources</a:t>
            </a:r>
          </a:p>
        </p:txBody>
      </p:sp>
      <p:sp>
        <p:nvSpPr>
          <p:cNvPr id="4" name="Footer Placeholder 3">
            <a:extLst>
              <a:ext uri="{FF2B5EF4-FFF2-40B4-BE49-F238E27FC236}">
                <a16:creationId xmlns:a16="http://schemas.microsoft.com/office/drawing/2014/main" id="{23EA682D-F4AD-B671-2E07-4A45697F494C}"/>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D79CA23E-F733-C9D7-221C-449E37E90AF0}"/>
              </a:ext>
            </a:extLst>
          </p:cNvPr>
          <p:cNvSpPr>
            <a:spLocks noGrp="1"/>
          </p:cNvSpPr>
          <p:nvPr>
            <p:ph type="sldNum" sz="quarter" idx="12"/>
          </p:nvPr>
        </p:nvSpPr>
        <p:spPr/>
        <p:txBody>
          <a:bodyPr/>
          <a:lstStyle/>
          <a:p>
            <a:fld id="{561D0CCE-8DCC-44DC-A653-AE62B1D84A52}" type="slidenum">
              <a:rPr lang="en-GB" smtClean="0"/>
              <a:pPr/>
              <a:t>75</a:t>
            </a:fld>
            <a:endParaRPr lang="en-GB" dirty="0"/>
          </a:p>
        </p:txBody>
      </p:sp>
    </p:spTree>
    <p:extLst>
      <p:ext uri="{BB962C8B-B14F-4D97-AF65-F5344CB8AC3E}">
        <p14:creationId xmlns:p14="http://schemas.microsoft.com/office/powerpoint/2010/main" val="13398386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76</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55824"/>
          </a:xfrm>
        </p:spPr>
        <p:txBody>
          <a:bodyPr>
            <a:noAutofit/>
          </a:bodyPr>
          <a:lstStyle/>
          <a:p>
            <a:pPr algn="ctr"/>
            <a:r>
              <a:rPr lang="en-GB" sz="4000" b="1" dirty="0">
                <a:solidFill>
                  <a:srgbClr val="002060"/>
                </a:solidFill>
              </a:rPr>
              <a:t>Resources (1)</a:t>
            </a:r>
            <a:br>
              <a:rPr lang="en-GB" sz="4000" dirty="0">
                <a:solidFill>
                  <a:srgbClr val="002060"/>
                </a:solidFill>
              </a:rPr>
            </a:br>
            <a:endParaRPr lang="en-GB" sz="4000" b="1" dirty="0">
              <a:solidFill>
                <a:srgbClr val="002060"/>
              </a:solidFill>
            </a:endParaRPr>
          </a:p>
        </p:txBody>
      </p:sp>
      <p:sp>
        <p:nvSpPr>
          <p:cNvPr id="7" name="Content Placeholder 2"/>
          <p:cNvSpPr txBox="1">
            <a:spLocks/>
          </p:cNvSpPr>
          <p:nvPr/>
        </p:nvSpPr>
        <p:spPr>
          <a:xfrm>
            <a:off x="448287" y="990600"/>
            <a:ext cx="11743713" cy="519303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p:cNvSpPr>
            <a:spLocks noGrp="1"/>
          </p:cNvSpPr>
          <p:nvPr>
            <p:ph idx="1"/>
          </p:nvPr>
        </p:nvSpPr>
        <p:spPr>
          <a:xfrm>
            <a:off x="599769" y="1085850"/>
            <a:ext cx="8194718" cy="5097780"/>
          </a:xfrm>
        </p:spPr>
        <p:txBody>
          <a:bodyPr>
            <a:normAutofit fontScale="70000" lnSpcReduction="20000"/>
          </a:bodyPr>
          <a:lstStyle/>
          <a:p>
            <a:pPr marL="0" indent="0">
              <a:buNone/>
            </a:pPr>
            <a:endParaRPr lang="en-GB" sz="1800" dirty="0">
              <a:solidFill>
                <a:srgbClr val="002060"/>
              </a:solidFill>
              <a:latin typeface="+mn-lt"/>
            </a:endParaRPr>
          </a:p>
          <a:p>
            <a:pPr>
              <a:lnSpc>
                <a:spcPct val="120000"/>
              </a:lnSpc>
              <a:spcBef>
                <a:spcPts val="0"/>
              </a:spcBef>
            </a:pPr>
            <a:r>
              <a:rPr lang="en-GB" sz="1800" dirty="0">
                <a:hlinkClick r:id="rId3"/>
              </a:rPr>
              <a:t>Immunisation against infectious disease (the Green Book) Shingles (herpes zoster) chapter 28a </a:t>
            </a:r>
            <a:endParaRPr lang="en-GB" sz="1800" dirty="0"/>
          </a:p>
          <a:p>
            <a:pPr marL="0" indent="0">
              <a:lnSpc>
                <a:spcPct val="120000"/>
              </a:lnSpc>
              <a:spcBef>
                <a:spcPts val="0"/>
              </a:spcBef>
              <a:buNone/>
            </a:pPr>
            <a:endParaRPr lang="en-GB" sz="1800" dirty="0"/>
          </a:p>
          <a:p>
            <a:pPr marL="0" indent="0">
              <a:lnSpc>
                <a:spcPct val="120000"/>
              </a:lnSpc>
              <a:spcBef>
                <a:spcPts val="0"/>
              </a:spcBef>
              <a:buNone/>
            </a:pPr>
            <a:r>
              <a:rPr lang="en-GB" sz="1800" dirty="0"/>
              <a:t>There will be 2 Green Book Shingles chapters in use prior to 1 September 2023:</a:t>
            </a:r>
          </a:p>
          <a:p>
            <a:pPr marL="0" indent="0">
              <a:lnSpc>
                <a:spcPct val="120000"/>
              </a:lnSpc>
              <a:spcBef>
                <a:spcPts val="0"/>
              </a:spcBef>
              <a:buNone/>
            </a:pPr>
            <a:endParaRPr lang="en-GB" sz="1800" dirty="0"/>
          </a:p>
          <a:p>
            <a:pPr lvl="1">
              <a:lnSpc>
                <a:spcPct val="120000"/>
              </a:lnSpc>
              <a:spcBef>
                <a:spcPts val="0"/>
              </a:spcBef>
            </a:pPr>
            <a:r>
              <a:rPr lang="en-GB" sz="1800" dirty="0"/>
              <a:t>the current chapter (dated 23 August 2021) which contains information about Zostavax</a:t>
            </a:r>
            <a:r>
              <a:rPr lang="en-GB" sz="1800" baseline="30000" dirty="0">
                <a:solidFill>
                  <a:srgbClr val="002060"/>
                </a:solidFill>
                <a:latin typeface="+mn-lt"/>
              </a:rPr>
              <a:t>®</a:t>
            </a:r>
            <a:r>
              <a:rPr lang="en-GB" sz="1800" dirty="0"/>
              <a:t>. This chapter will be removed once Zostavax</a:t>
            </a:r>
            <a:r>
              <a:rPr lang="en-GB" sz="1800" baseline="30000" dirty="0">
                <a:solidFill>
                  <a:srgbClr val="002060"/>
                </a:solidFill>
                <a:latin typeface="+mn-lt"/>
              </a:rPr>
              <a:t>®</a:t>
            </a:r>
            <a:r>
              <a:rPr lang="en-GB" sz="1800" dirty="0"/>
              <a:t> is no longer available to order through </a:t>
            </a:r>
            <a:r>
              <a:rPr lang="en-GB" sz="1800" dirty="0" err="1"/>
              <a:t>ImmForm</a:t>
            </a:r>
            <a:r>
              <a:rPr lang="en-GB" sz="1800" dirty="0"/>
              <a:t> </a:t>
            </a:r>
          </a:p>
          <a:p>
            <a:pPr lvl="1">
              <a:lnSpc>
                <a:spcPct val="120000"/>
              </a:lnSpc>
              <a:spcBef>
                <a:spcPts val="0"/>
              </a:spcBef>
            </a:pPr>
            <a:r>
              <a:rPr lang="en-GB" sz="1800" dirty="0"/>
              <a:t>the updated chapter (dated 17 July 2023) which includes information about the shingles vaccine programme from 1 September 2023 onwards </a:t>
            </a:r>
          </a:p>
          <a:p>
            <a:pPr marL="0" indent="0">
              <a:buNone/>
            </a:pPr>
            <a:endParaRPr lang="en-GB" sz="1800" dirty="0">
              <a:solidFill>
                <a:srgbClr val="002060"/>
              </a:solidFill>
            </a:endParaRPr>
          </a:p>
          <a:p>
            <a:pPr marL="0" indent="0">
              <a:buNone/>
            </a:pPr>
            <a:endParaRPr lang="en-GB" sz="1800" dirty="0">
              <a:solidFill>
                <a:srgbClr val="002060"/>
              </a:solidFill>
              <a:latin typeface="+mn-lt"/>
            </a:endParaRPr>
          </a:p>
          <a:p>
            <a:pPr>
              <a:lnSpc>
                <a:spcPct val="120000"/>
              </a:lnSpc>
            </a:pPr>
            <a:r>
              <a:rPr lang="en-GB" sz="1800" b="1" dirty="0">
                <a:solidFill>
                  <a:srgbClr val="002060"/>
                </a:solidFill>
                <a:latin typeface="+mn-lt"/>
              </a:rPr>
              <a:t>Public Health Scotland </a:t>
            </a:r>
            <a:r>
              <a:rPr lang="en-GB" sz="1800" dirty="0">
                <a:solidFill>
                  <a:srgbClr val="002060"/>
                </a:solidFill>
                <a:latin typeface="+mn-lt"/>
              </a:rPr>
              <a:t>have developed a </a:t>
            </a:r>
            <a:r>
              <a:rPr lang="en-GB" sz="1800" dirty="0">
                <a:latin typeface="+mn-lt"/>
              </a:rPr>
              <a:t>Screening Tool for Contraindications for Shingles Vaccine* </a:t>
            </a:r>
            <a:r>
              <a:rPr lang="en-GB" sz="1800" dirty="0"/>
              <a:t>This tool will be available for download shortly here: </a:t>
            </a:r>
            <a:r>
              <a:rPr lang="en-GB" sz="1800" dirty="0">
                <a:hlinkClick r:id="rId4"/>
              </a:rPr>
              <a:t>https://phw.nhs.wales/topics/immunisation-and-vaccines/vaccine-resources-for-health-and-social-care-professionals/shingles-information-for-health-professionals/#clinical</a:t>
            </a:r>
            <a:r>
              <a:rPr lang="en-GB" sz="1800" dirty="0"/>
              <a:t> </a:t>
            </a:r>
            <a:endParaRPr lang="en-GB" sz="1800" dirty="0">
              <a:latin typeface="+mn-lt"/>
            </a:endParaRPr>
          </a:p>
          <a:p>
            <a:pPr marL="0" indent="0">
              <a:lnSpc>
                <a:spcPct val="120000"/>
              </a:lnSpc>
              <a:buNone/>
            </a:pPr>
            <a:r>
              <a:rPr lang="en-GB" sz="1800" dirty="0">
                <a:solidFill>
                  <a:srgbClr val="002060"/>
                </a:solidFill>
                <a:latin typeface="+mn-lt"/>
              </a:rPr>
              <a:t>This can be used by healthcare practitioners to help determine whether an individual may receive a shingles vaccine and to identify the most suitable shingles vaccine to administer based on any pre-existing medical conditions.</a:t>
            </a:r>
          </a:p>
          <a:p>
            <a:pPr marL="0" indent="0">
              <a:lnSpc>
                <a:spcPct val="120000"/>
              </a:lnSpc>
              <a:buNone/>
            </a:pPr>
            <a:r>
              <a:rPr lang="en-GB" sz="1800" dirty="0">
                <a:solidFill>
                  <a:srgbClr val="002060"/>
                </a:solidFill>
                <a:latin typeface="+mn-lt"/>
              </a:rPr>
              <a:t>A clinical risk assessment should be undertaken to identify individuals who are severely immunosuppressed and the administration of Shingrix® can then be considered.</a:t>
            </a:r>
          </a:p>
          <a:p>
            <a:pPr marL="0" indent="0">
              <a:lnSpc>
                <a:spcPct val="120000"/>
              </a:lnSpc>
              <a:buNone/>
            </a:pPr>
            <a:r>
              <a:rPr lang="en-GB" sz="1800" dirty="0">
                <a:solidFill>
                  <a:srgbClr val="002060"/>
                </a:solidFill>
                <a:latin typeface="+mn-lt"/>
              </a:rPr>
              <a:t>*This tool </a:t>
            </a:r>
            <a:r>
              <a:rPr lang="en-GB" sz="1800" b="1" dirty="0">
                <a:solidFill>
                  <a:srgbClr val="002060"/>
                </a:solidFill>
                <a:latin typeface="+mn-lt"/>
              </a:rPr>
              <a:t>does not replace a full clinical assessment.</a:t>
            </a:r>
          </a:p>
          <a:p>
            <a:pPr marL="0" indent="0">
              <a:buNone/>
            </a:pPr>
            <a:endParaRPr lang="en-GB" sz="3600" dirty="0">
              <a:solidFill>
                <a:srgbClr val="002060"/>
              </a:solidFill>
              <a:latin typeface="+mn-lt"/>
            </a:endParaRPr>
          </a:p>
          <a:p>
            <a:pPr marL="0" indent="0">
              <a:buNone/>
            </a:pPr>
            <a:endParaRPr lang="en-GB" sz="2000" dirty="0">
              <a:solidFill>
                <a:srgbClr val="002060"/>
              </a:solidFill>
            </a:endParaRPr>
          </a:p>
          <a:p>
            <a:endParaRPr lang="en-GB" sz="2200" dirty="0"/>
          </a:p>
        </p:txBody>
      </p:sp>
      <p:pic>
        <p:nvPicPr>
          <p:cNvPr id="11" name="Picture 10">
            <a:extLst>
              <a:ext uri="{FF2B5EF4-FFF2-40B4-BE49-F238E27FC236}">
                <a16:creationId xmlns:a16="http://schemas.microsoft.com/office/drawing/2014/main" id="{B0519B18-6BD7-4941-852A-9727B97D371E}"/>
              </a:ext>
            </a:extLst>
          </p:cNvPr>
          <p:cNvPicPr>
            <a:picLocks noChangeAspect="1"/>
          </p:cNvPicPr>
          <p:nvPr/>
        </p:nvPicPr>
        <p:blipFill>
          <a:blip r:embed="rId5"/>
          <a:stretch>
            <a:fillRect/>
          </a:stretch>
        </p:blipFill>
        <p:spPr>
          <a:xfrm>
            <a:off x="9569765" y="3954238"/>
            <a:ext cx="1318343" cy="1913162"/>
          </a:xfrm>
          <a:prstGeom prst="rect">
            <a:avLst/>
          </a:prstGeom>
          <a:ln>
            <a:solidFill>
              <a:schemeClr val="tx1"/>
            </a:solidFill>
          </a:ln>
        </p:spPr>
      </p:pic>
      <p:pic>
        <p:nvPicPr>
          <p:cNvPr id="3" name="Picture 2">
            <a:extLst>
              <a:ext uri="{FF2B5EF4-FFF2-40B4-BE49-F238E27FC236}">
                <a16:creationId xmlns:a16="http://schemas.microsoft.com/office/drawing/2014/main" id="{E80D63A6-DA0F-16BB-36CF-2274E01C9DB1}"/>
              </a:ext>
            </a:extLst>
          </p:cNvPr>
          <p:cNvPicPr>
            <a:picLocks noChangeAspect="1"/>
          </p:cNvPicPr>
          <p:nvPr/>
        </p:nvPicPr>
        <p:blipFill>
          <a:blip r:embed="rId6"/>
          <a:stretch>
            <a:fillRect/>
          </a:stretch>
        </p:blipFill>
        <p:spPr>
          <a:xfrm>
            <a:off x="8714162" y="1411128"/>
            <a:ext cx="3029551" cy="1700306"/>
          </a:xfrm>
          <a:prstGeom prst="rect">
            <a:avLst/>
          </a:prstGeom>
          <a:ln>
            <a:solidFill>
              <a:schemeClr val="accent6"/>
            </a:solidFill>
          </a:ln>
        </p:spPr>
      </p:pic>
    </p:spTree>
    <p:extLst>
      <p:ext uri="{BB962C8B-B14F-4D97-AF65-F5344CB8AC3E}">
        <p14:creationId xmlns:p14="http://schemas.microsoft.com/office/powerpoint/2010/main" val="617960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a:xfrm>
            <a:off x="8610600" y="6345729"/>
            <a:ext cx="2743200" cy="365125"/>
          </a:xfrm>
        </p:spPr>
        <p:txBody>
          <a:bodyPr/>
          <a:lstStyle/>
          <a:p>
            <a:fld id="{561D0CCE-8DCC-44DC-A653-AE62B1D84A52}" type="slidenum">
              <a:rPr lang="en-GB" smtClean="0"/>
              <a:pPr/>
              <a:t>77</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755824"/>
          </a:xfrm>
        </p:spPr>
        <p:txBody>
          <a:bodyPr>
            <a:noAutofit/>
          </a:bodyPr>
          <a:lstStyle/>
          <a:p>
            <a:pPr algn="ctr"/>
            <a:r>
              <a:rPr lang="en-GB" sz="4000" b="1" dirty="0">
                <a:solidFill>
                  <a:srgbClr val="002060"/>
                </a:solidFill>
              </a:rPr>
              <a:t>Resources (2)</a:t>
            </a: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dirty="0">
              <a:solidFill>
                <a:srgbClr val="002060"/>
              </a:solidFill>
            </a:endParaRPr>
          </a:p>
        </p:txBody>
      </p:sp>
      <p:sp>
        <p:nvSpPr>
          <p:cNvPr id="8" name="Content Placeholder 2"/>
          <p:cNvSpPr>
            <a:spLocks noGrp="1"/>
          </p:cNvSpPr>
          <p:nvPr>
            <p:ph idx="1"/>
          </p:nvPr>
        </p:nvSpPr>
        <p:spPr>
          <a:xfrm>
            <a:off x="838200" y="1085850"/>
            <a:ext cx="4593994" cy="5097780"/>
          </a:xfrm>
        </p:spPr>
        <p:txBody>
          <a:bodyPr>
            <a:normAutofit/>
          </a:bodyPr>
          <a:lstStyle/>
          <a:p>
            <a:pPr marL="0" indent="0">
              <a:buNone/>
            </a:pPr>
            <a:endParaRPr lang="en-GB" sz="3600" dirty="0">
              <a:solidFill>
                <a:srgbClr val="002060"/>
              </a:solidFill>
              <a:latin typeface="+mn-lt"/>
            </a:endParaRPr>
          </a:p>
          <a:p>
            <a:pPr marL="0" indent="0">
              <a:buNone/>
            </a:pPr>
            <a:endParaRPr lang="en-GB" sz="2000" dirty="0">
              <a:solidFill>
                <a:srgbClr val="002060"/>
              </a:solidFill>
            </a:endParaRPr>
          </a:p>
          <a:p>
            <a:endParaRPr lang="en-GB" sz="2200" dirty="0"/>
          </a:p>
        </p:txBody>
      </p:sp>
      <p:sp>
        <p:nvSpPr>
          <p:cNvPr id="10" name="Content Placeholder 2">
            <a:extLst>
              <a:ext uri="{FF2B5EF4-FFF2-40B4-BE49-F238E27FC236}">
                <a16:creationId xmlns:a16="http://schemas.microsoft.com/office/drawing/2014/main" id="{20ABF536-B1E8-452B-A875-F33C851F42CD}"/>
              </a:ext>
            </a:extLst>
          </p:cNvPr>
          <p:cNvSpPr txBox="1">
            <a:spLocks/>
          </p:cNvSpPr>
          <p:nvPr/>
        </p:nvSpPr>
        <p:spPr>
          <a:xfrm>
            <a:off x="483854" y="881955"/>
            <a:ext cx="3762089" cy="474352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solidFill>
                  <a:srgbClr val="002060"/>
                </a:solidFill>
              </a:rPr>
              <a:t>A shingles leaflet for adults is available to order from the Health Information Resources (HIR) which can be accessed here: </a:t>
            </a:r>
            <a:r>
              <a:rPr lang="en-GB" sz="1800" dirty="0">
                <a:hlinkClick r:id="rId3"/>
              </a:rPr>
              <a:t>https://phw.nhs.wales/services-and-teams/health-information-resources/#!/Imiwneiddio-Immunisation/c/38145364</a:t>
            </a:r>
            <a:r>
              <a:rPr lang="en-GB" sz="1800" dirty="0"/>
              <a:t> </a:t>
            </a:r>
          </a:p>
          <a:p>
            <a:endParaRPr lang="en-GB" sz="1800" dirty="0"/>
          </a:p>
          <a:p>
            <a:r>
              <a:rPr lang="en-GB" sz="1800" dirty="0"/>
              <a:t>A shingles poster is available to order from </a:t>
            </a:r>
            <a:r>
              <a:rPr lang="en-GB" sz="1800" dirty="0">
                <a:solidFill>
                  <a:srgbClr val="002060"/>
                </a:solidFill>
              </a:rPr>
              <a:t>the Health Information Resources (HIR) which can be accessed here: </a:t>
            </a:r>
            <a:r>
              <a:rPr lang="en-GB" sz="1800" dirty="0">
                <a:hlinkClick r:id="rId3"/>
              </a:rPr>
              <a:t>https://phw.nhs.wales/services-and-teams/health-information-resources/#!/Imiwneiddio-Immunisation/c/38145364</a:t>
            </a:r>
            <a:r>
              <a:rPr lang="en-GB" sz="1800" dirty="0"/>
              <a:t> </a:t>
            </a:r>
          </a:p>
          <a:p>
            <a:endParaRPr lang="en-GB" sz="1800" dirty="0">
              <a:highlight>
                <a:srgbClr val="FF00FF"/>
              </a:highlight>
            </a:endParaRPr>
          </a:p>
          <a:p>
            <a:endParaRPr lang="en-GB" sz="1800" dirty="0">
              <a:highlight>
                <a:srgbClr val="FF00FF"/>
              </a:highlight>
            </a:endParaRPr>
          </a:p>
          <a:p>
            <a:endParaRPr lang="en-GB" sz="1800" dirty="0">
              <a:highlight>
                <a:srgbClr val="FF00FF"/>
              </a:highlight>
            </a:endParaRPr>
          </a:p>
          <a:p>
            <a:endParaRPr lang="en-GB" sz="1800" dirty="0">
              <a:highlight>
                <a:srgbClr val="FF00FF"/>
              </a:highlight>
            </a:endParaRPr>
          </a:p>
        </p:txBody>
      </p:sp>
      <p:pic>
        <p:nvPicPr>
          <p:cNvPr id="3" name="Picture 2">
            <a:extLst>
              <a:ext uri="{FF2B5EF4-FFF2-40B4-BE49-F238E27FC236}">
                <a16:creationId xmlns:a16="http://schemas.microsoft.com/office/drawing/2014/main" id="{331F489C-F573-2E85-885A-641765A275EB}"/>
              </a:ext>
            </a:extLst>
          </p:cNvPr>
          <p:cNvPicPr>
            <a:picLocks noChangeAspect="1"/>
          </p:cNvPicPr>
          <p:nvPr/>
        </p:nvPicPr>
        <p:blipFill rotWithShape="1">
          <a:blip r:embed="rId4"/>
          <a:srcRect l="39211" t="16105" r="39007" b="28306"/>
          <a:stretch/>
        </p:blipFill>
        <p:spPr>
          <a:xfrm>
            <a:off x="9019086" y="1276975"/>
            <a:ext cx="2857260" cy="4101675"/>
          </a:xfrm>
          <a:prstGeom prst="rect">
            <a:avLst/>
          </a:prstGeom>
          <a:ln>
            <a:solidFill>
              <a:srgbClr val="002060"/>
            </a:solidFill>
          </a:ln>
        </p:spPr>
      </p:pic>
      <p:pic>
        <p:nvPicPr>
          <p:cNvPr id="9" name="Picture 8">
            <a:extLst>
              <a:ext uri="{FF2B5EF4-FFF2-40B4-BE49-F238E27FC236}">
                <a16:creationId xmlns:a16="http://schemas.microsoft.com/office/drawing/2014/main" id="{76528751-3803-64B3-2B2C-B6FEFF26F7CC}"/>
              </a:ext>
            </a:extLst>
          </p:cNvPr>
          <p:cNvPicPr>
            <a:picLocks noChangeAspect="1"/>
          </p:cNvPicPr>
          <p:nvPr/>
        </p:nvPicPr>
        <p:blipFill>
          <a:blip r:embed="rId5"/>
          <a:stretch>
            <a:fillRect/>
          </a:stretch>
        </p:blipFill>
        <p:spPr>
          <a:xfrm>
            <a:off x="4443335" y="1276974"/>
            <a:ext cx="1937983" cy="4093856"/>
          </a:xfrm>
          <a:prstGeom prst="rect">
            <a:avLst/>
          </a:prstGeom>
          <a:ln>
            <a:solidFill>
              <a:srgbClr val="002060"/>
            </a:solidFill>
          </a:ln>
        </p:spPr>
      </p:pic>
      <p:pic>
        <p:nvPicPr>
          <p:cNvPr id="12" name="Picture 11">
            <a:extLst>
              <a:ext uri="{FF2B5EF4-FFF2-40B4-BE49-F238E27FC236}">
                <a16:creationId xmlns:a16="http://schemas.microsoft.com/office/drawing/2014/main" id="{A4520BA5-E4BD-C1A1-9262-1FE1A6BF2FA6}"/>
              </a:ext>
            </a:extLst>
          </p:cNvPr>
          <p:cNvPicPr>
            <a:picLocks noChangeAspect="1"/>
          </p:cNvPicPr>
          <p:nvPr/>
        </p:nvPicPr>
        <p:blipFill>
          <a:blip r:embed="rId6"/>
          <a:stretch>
            <a:fillRect/>
          </a:stretch>
        </p:blipFill>
        <p:spPr>
          <a:xfrm>
            <a:off x="6711343" y="1276974"/>
            <a:ext cx="1977718" cy="4101676"/>
          </a:xfrm>
          <a:prstGeom prst="rect">
            <a:avLst/>
          </a:prstGeom>
          <a:ln>
            <a:solidFill>
              <a:srgbClr val="002060"/>
            </a:solidFill>
          </a:ln>
        </p:spPr>
      </p:pic>
    </p:spTree>
    <p:extLst>
      <p:ext uri="{BB962C8B-B14F-4D97-AF65-F5344CB8AC3E}">
        <p14:creationId xmlns:p14="http://schemas.microsoft.com/office/powerpoint/2010/main" val="18775918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C30E7-9517-FCA1-2385-E2CE3AE320E1}"/>
              </a:ext>
            </a:extLst>
          </p:cNvPr>
          <p:cNvSpPr>
            <a:spLocks noGrp="1"/>
          </p:cNvSpPr>
          <p:nvPr>
            <p:ph type="title"/>
          </p:nvPr>
        </p:nvSpPr>
        <p:spPr/>
        <p:txBody>
          <a:bodyPr/>
          <a:lstStyle/>
          <a:p>
            <a:pPr algn="ctr"/>
            <a:r>
              <a:rPr lang="en-GB" sz="4000" b="1" dirty="0">
                <a:solidFill>
                  <a:srgbClr val="002060"/>
                </a:solidFill>
              </a:rPr>
              <a:t>Resources (3)</a:t>
            </a:r>
            <a:endParaRPr lang="en-GB" sz="4000" dirty="0"/>
          </a:p>
        </p:txBody>
      </p:sp>
      <p:sp>
        <p:nvSpPr>
          <p:cNvPr id="3" name="Content Placeholder 2">
            <a:extLst>
              <a:ext uri="{FF2B5EF4-FFF2-40B4-BE49-F238E27FC236}">
                <a16:creationId xmlns:a16="http://schemas.microsoft.com/office/drawing/2014/main" id="{70D444AC-E3E4-22C7-D45F-614E46FBACD4}"/>
              </a:ext>
            </a:extLst>
          </p:cNvPr>
          <p:cNvSpPr>
            <a:spLocks noGrp="1"/>
          </p:cNvSpPr>
          <p:nvPr>
            <p:ph idx="1"/>
          </p:nvPr>
        </p:nvSpPr>
        <p:spPr>
          <a:xfrm>
            <a:off x="671945" y="1125640"/>
            <a:ext cx="4550984" cy="4813197"/>
          </a:xfrm>
        </p:spPr>
        <p:txBody>
          <a:bodyPr/>
          <a:lstStyle/>
          <a:p>
            <a:endParaRPr lang="en-GB" sz="2000" dirty="0">
              <a:solidFill>
                <a:srgbClr val="002060"/>
              </a:solidFill>
            </a:endParaRPr>
          </a:p>
          <a:p>
            <a:r>
              <a:rPr lang="en-GB" sz="2000" dirty="0">
                <a:solidFill>
                  <a:srgbClr val="002060"/>
                </a:solidFill>
              </a:rPr>
              <a:t>Shingles ’Frequently Asked Questions’ will be available in due course here: </a:t>
            </a:r>
            <a:r>
              <a:rPr lang="en-GB" sz="2000" dirty="0">
                <a:hlinkClick r:id="rId3"/>
              </a:rPr>
              <a:t>Vaccine Preventable Disease Programme (VPDP) - Home (sharepoint.com)</a:t>
            </a:r>
            <a:endParaRPr lang="en-GB" sz="2000" dirty="0"/>
          </a:p>
          <a:p>
            <a:endParaRPr lang="en-GB" sz="2000" dirty="0"/>
          </a:p>
          <a:p>
            <a:endParaRPr lang="en-GB" sz="2000" dirty="0"/>
          </a:p>
          <a:p>
            <a:r>
              <a:rPr lang="en-GB" sz="2000" dirty="0">
                <a:solidFill>
                  <a:srgbClr val="002060"/>
                </a:solidFill>
              </a:rPr>
              <a:t>A shingles healthcare professional visual aid poster will be available on request available to download: </a:t>
            </a:r>
            <a:r>
              <a:rPr lang="en-GB" sz="2000" dirty="0">
                <a:hlinkClick r:id="rId4"/>
              </a:rPr>
              <a:t>Shingles - Information for health professionals - Public Health Wales (</a:t>
            </a:r>
            <a:r>
              <a:rPr lang="en-GB" sz="2000" dirty="0" err="1">
                <a:hlinkClick r:id="rId4"/>
              </a:rPr>
              <a:t>nhs.wales</a:t>
            </a:r>
            <a:r>
              <a:rPr lang="en-GB" sz="2000" dirty="0">
                <a:hlinkClick r:id="rId4"/>
              </a:rPr>
              <a:t>)</a:t>
            </a:r>
            <a:endParaRPr lang="en-GB" sz="2000" dirty="0"/>
          </a:p>
          <a:p>
            <a:pPr marL="0" indent="0">
              <a:buNone/>
            </a:pPr>
            <a:endParaRPr lang="en-GB" dirty="0"/>
          </a:p>
        </p:txBody>
      </p:sp>
      <p:sp>
        <p:nvSpPr>
          <p:cNvPr id="4" name="Footer Placeholder 3">
            <a:extLst>
              <a:ext uri="{FF2B5EF4-FFF2-40B4-BE49-F238E27FC236}">
                <a16:creationId xmlns:a16="http://schemas.microsoft.com/office/drawing/2014/main" id="{1A2098BA-DFE2-BB12-C187-E7EF282ED237}"/>
              </a:ext>
            </a:extLst>
          </p:cNvPr>
          <p:cNvSpPr>
            <a:spLocks noGrp="1"/>
          </p:cNvSpPr>
          <p:nvPr>
            <p:ph type="ftr" sz="quarter" idx="11"/>
          </p:nvPr>
        </p:nvSpPr>
        <p:spPr/>
        <p:txBody>
          <a:bodyPr/>
          <a:lstStyle/>
          <a:p>
            <a:r>
              <a:rPr lang="en-GB" dirty="0"/>
              <a:t>Vaccination against shingles (Herpes Zoster)</a:t>
            </a:r>
          </a:p>
          <a:p>
            <a:endParaRPr lang="en-GB" dirty="0"/>
          </a:p>
        </p:txBody>
      </p:sp>
      <p:sp>
        <p:nvSpPr>
          <p:cNvPr id="5" name="Slide Number Placeholder 4">
            <a:extLst>
              <a:ext uri="{FF2B5EF4-FFF2-40B4-BE49-F238E27FC236}">
                <a16:creationId xmlns:a16="http://schemas.microsoft.com/office/drawing/2014/main" id="{E501D43D-6BA7-E48C-0ACA-CFE3B80A7785}"/>
              </a:ext>
            </a:extLst>
          </p:cNvPr>
          <p:cNvSpPr>
            <a:spLocks noGrp="1"/>
          </p:cNvSpPr>
          <p:nvPr>
            <p:ph type="sldNum" sz="quarter" idx="12"/>
          </p:nvPr>
        </p:nvSpPr>
        <p:spPr/>
        <p:txBody>
          <a:bodyPr/>
          <a:lstStyle/>
          <a:p>
            <a:fld id="{561D0CCE-8DCC-44DC-A653-AE62B1D84A52}" type="slidenum">
              <a:rPr lang="en-GB" smtClean="0"/>
              <a:pPr/>
              <a:t>78</a:t>
            </a:fld>
            <a:endParaRPr lang="en-GB" dirty="0"/>
          </a:p>
        </p:txBody>
      </p:sp>
      <p:pic>
        <p:nvPicPr>
          <p:cNvPr id="7" name="Picture 6">
            <a:extLst>
              <a:ext uri="{FF2B5EF4-FFF2-40B4-BE49-F238E27FC236}">
                <a16:creationId xmlns:a16="http://schemas.microsoft.com/office/drawing/2014/main" id="{04D93B94-D7B6-8FD6-AD76-63C0A73AF165}"/>
              </a:ext>
            </a:extLst>
          </p:cNvPr>
          <p:cNvPicPr>
            <a:picLocks noChangeAspect="1"/>
          </p:cNvPicPr>
          <p:nvPr/>
        </p:nvPicPr>
        <p:blipFill>
          <a:blip r:embed="rId5"/>
          <a:stretch>
            <a:fillRect/>
          </a:stretch>
        </p:blipFill>
        <p:spPr>
          <a:xfrm>
            <a:off x="7573507" y="1157717"/>
            <a:ext cx="3284185" cy="4781120"/>
          </a:xfrm>
          <a:prstGeom prst="rect">
            <a:avLst/>
          </a:prstGeom>
          <a:ln>
            <a:solidFill>
              <a:srgbClr val="002060"/>
            </a:solidFill>
          </a:ln>
        </p:spPr>
      </p:pic>
    </p:spTree>
    <p:extLst>
      <p:ext uri="{BB962C8B-B14F-4D97-AF65-F5344CB8AC3E}">
        <p14:creationId xmlns:p14="http://schemas.microsoft.com/office/powerpoint/2010/main" val="176467568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BED10-A841-7151-3322-9D68794EF1A3}"/>
              </a:ext>
            </a:extLst>
          </p:cNvPr>
          <p:cNvSpPr>
            <a:spLocks noGrp="1"/>
          </p:cNvSpPr>
          <p:nvPr>
            <p:ph type="title"/>
          </p:nvPr>
        </p:nvSpPr>
        <p:spPr/>
        <p:txBody>
          <a:bodyPr/>
          <a:lstStyle/>
          <a:p>
            <a:pPr algn="ctr"/>
            <a:r>
              <a:rPr lang="en-GB" sz="4000" b="1" dirty="0">
                <a:solidFill>
                  <a:srgbClr val="002060"/>
                </a:solidFill>
              </a:rPr>
              <a:t>Resources(4)</a:t>
            </a:r>
            <a:endParaRPr lang="en-GB" sz="4000" dirty="0"/>
          </a:p>
        </p:txBody>
      </p:sp>
      <p:sp>
        <p:nvSpPr>
          <p:cNvPr id="3" name="Content Placeholder 2">
            <a:extLst>
              <a:ext uri="{FF2B5EF4-FFF2-40B4-BE49-F238E27FC236}">
                <a16:creationId xmlns:a16="http://schemas.microsoft.com/office/drawing/2014/main" id="{A5C88338-49A0-96D9-B6A4-527235954572}"/>
              </a:ext>
            </a:extLst>
          </p:cNvPr>
          <p:cNvSpPr>
            <a:spLocks noGrp="1"/>
          </p:cNvSpPr>
          <p:nvPr>
            <p:ph idx="1"/>
          </p:nvPr>
        </p:nvSpPr>
        <p:spPr>
          <a:xfrm>
            <a:off x="838200" y="1611953"/>
            <a:ext cx="10515600" cy="4351338"/>
          </a:xfrm>
        </p:spPr>
        <p: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800" dirty="0">
                <a:solidFill>
                  <a:srgbClr val="002060"/>
                </a:solidFill>
              </a:rPr>
              <a:t>Template PGDs and Advisory Document for Wales will be available here: </a:t>
            </a:r>
            <a:r>
              <a:rPr kumimoji="0" lang="en-GB" sz="1800" b="0" i="0" u="sng" strike="noStrike" kern="1200" cap="none" spc="0" normalizeH="0" baseline="0" noProof="0" dirty="0">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hlinkClick r:id="rId3"/>
              </a:rPr>
              <a:t>Patient Group Directions (PGDs) and Protocols Landing Page - Public Health Wales (</a:t>
            </a:r>
            <a:r>
              <a:rPr kumimoji="0" lang="en-GB" sz="1800" b="0" i="0" u="sng" strike="noStrike" kern="1200" cap="none" spc="0" normalizeH="0" baseline="0" noProof="0" dirty="0" err="1">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hlinkClick r:id="rId3"/>
              </a:rPr>
              <a:t>nhs.wales</a:t>
            </a:r>
            <a:r>
              <a:rPr kumimoji="0" lang="en-GB" sz="1800" b="0" i="0" u="sng" strike="noStrike" kern="1200" cap="none" spc="0" normalizeH="0" baseline="0" noProof="0" dirty="0">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hlinkClick r:id="rId3"/>
              </a:rPr>
              <a:t>)</a:t>
            </a:r>
            <a:r>
              <a:rPr kumimoji="0" lang="en-GB" sz="1800" b="0" i="0" u="sng" strike="noStrike" kern="1200" cap="none" spc="0" normalizeH="0" baseline="0" noProof="0" dirty="0">
                <a:ln>
                  <a:noFill/>
                </a:ln>
                <a:solidFill>
                  <a:srgbClr val="0000FF"/>
                </a:solidFill>
                <a:effectLst/>
                <a:uLnTx/>
                <a:uFillTx/>
                <a:latin typeface="Arial" panose="020B0604020202020204" pitchFamily="34" charset="0"/>
                <a:ea typeface="Calibri" panose="020F0502020204030204" pitchFamily="34" charset="0"/>
                <a:cs typeface="Arial" panose="020B0604020202020204" pitchFamily="34" charset="0"/>
              </a:rPr>
              <a:t> </a:t>
            </a:r>
            <a:r>
              <a:rPr kumimoji="0" lang="en-GB" sz="1800" b="0" i="0" u="none" strike="noStrike" kern="1200" cap="none" spc="0" normalizeH="0" baseline="0" noProof="0" dirty="0">
                <a:ln>
                  <a:noFill/>
                </a:ln>
                <a:solidFill>
                  <a:srgbClr val="002060"/>
                </a:solidFill>
                <a:effectLst/>
                <a:uLnTx/>
                <a:uFillTx/>
                <a:latin typeface="Arial"/>
                <a:ea typeface="+mn-ea"/>
                <a:cs typeface="+mn-cs"/>
              </a:rPr>
              <a:t>and </a:t>
            </a:r>
            <a:r>
              <a:rPr lang="en-GB" sz="1800" dirty="0">
                <a:hlinkClick r:id="rId4"/>
              </a:rPr>
              <a:t>Patient Group Directions (PGD) - Welsh Medicines Advice Service (wales.nhs.uk)</a:t>
            </a:r>
            <a:endParaRPr kumimoji="0" lang="en-GB" sz="1800" b="0" i="0" u="none" strike="sngStrike" kern="1200" cap="none" spc="0" normalizeH="0" baseline="0" noProof="0" dirty="0">
              <a:ln>
                <a:noFill/>
              </a:ln>
              <a:solidFill>
                <a:srgbClr val="002060"/>
              </a:solidFill>
              <a:effectLst/>
              <a:uLnTx/>
              <a:uFillTx/>
              <a:latin typeface="Arial"/>
              <a:ea typeface="+mn-ea"/>
              <a:cs typeface="+mn-cs"/>
            </a:endParaRPr>
          </a:p>
          <a:p>
            <a:r>
              <a:rPr lang="en-GB" sz="1800" dirty="0"/>
              <a:t>Welsh Government Shingles immunisation programme policy: </a:t>
            </a:r>
            <a:r>
              <a:rPr lang="en-GB" sz="1800" dirty="0">
                <a:hlinkClick r:id="rId5"/>
              </a:rPr>
              <a:t>Policy, letters and Welsh Government (sharepoint.com)</a:t>
            </a:r>
            <a:endParaRPr lang="en-GB" sz="1800" dirty="0"/>
          </a:p>
          <a:p>
            <a:r>
              <a:rPr lang="en-GB" sz="1800" dirty="0">
                <a:solidFill>
                  <a:srgbClr val="002060"/>
                </a:solidFill>
              </a:rPr>
              <a:t>Shingles vaccination programme microsite page is available here: </a:t>
            </a:r>
            <a:r>
              <a:rPr lang="en-GB" sz="1800" dirty="0">
                <a:hlinkClick r:id="rId6"/>
              </a:rPr>
              <a:t>Shingles - Information for health professionals - Public Health Wales (</a:t>
            </a:r>
            <a:r>
              <a:rPr lang="en-GB" sz="1800" dirty="0" err="1">
                <a:hlinkClick r:id="rId6"/>
              </a:rPr>
              <a:t>nhs.wales</a:t>
            </a:r>
            <a:r>
              <a:rPr lang="en-GB" sz="1800" dirty="0">
                <a:hlinkClick r:id="rId6"/>
              </a:rPr>
              <a:t>)</a:t>
            </a:r>
            <a:endParaRPr lang="en-GB" sz="1800" dirty="0">
              <a:solidFill>
                <a:srgbClr val="002060"/>
              </a:solidFill>
            </a:endParaRPr>
          </a:p>
          <a:p>
            <a:r>
              <a:rPr lang="en-GB" sz="1800" dirty="0">
                <a:solidFill>
                  <a:srgbClr val="002060"/>
                </a:solidFill>
              </a:rPr>
              <a:t>Shingles (Herpes Zoster): the green book, chapter 28a: </a:t>
            </a:r>
            <a:r>
              <a:rPr lang="en-GB" sz="1800" dirty="0">
                <a:hlinkClick r:id="rId7"/>
              </a:rPr>
              <a:t>https://www.gov.uk/government/publications/shingles-herpes-zoster-the-green-book-chapter-28a</a:t>
            </a:r>
            <a:r>
              <a:rPr lang="en-GB" sz="1800" dirty="0"/>
              <a:t>  </a:t>
            </a:r>
          </a:p>
          <a:p>
            <a:r>
              <a:rPr lang="en-GB" sz="1800" dirty="0"/>
              <a:t>Shingles vaccination: guidance for healthcare practitioners: </a:t>
            </a:r>
            <a:r>
              <a:rPr lang="en-GB" sz="1800" dirty="0">
                <a:hlinkClick r:id="rId8"/>
              </a:rPr>
              <a:t>Shingles vaccination: guidance for healthcare practitioners - GOV.UK (www.gov.uk)</a:t>
            </a:r>
            <a:r>
              <a:rPr lang="en-GB" sz="1800" dirty="0"/>
              <a:t> or </a:t>
            </a:r>
            <a:r>
              <a:rPr lang="en-GB" sz="1800" dirty="0">
                <a:hlinkClick r:id="rId8"/>
              </a:rPr>
              <a:t>https://www.gov.uk/government/publications/shingles-vaccination-guidance-for-healthcare-professionals</a:t>
            </a:r>
            <a:r>
              <a:rPr lang="en-GB" sz="1800" dirty="0"/>
              <a:t> </a:t>
            </a:r>
          </a:p>
          <a:p>
            <a:pPr marL="0" indent="0">
              <a:buNone/>
            </a:pPr>
            <a:endParaRPr lang="en-GB" sz="1800" dirty="0"/>
          </a:p>
          <a:p>
            <a:endParaRPr lang="en-GB" dirty="0"/>
          </a:p>
        </p:txBody>
      </p:sp>
      <p:sp>
        <p:nvSpPr>
          <p:cNvPr id="4" name="Footer Placeholder 3">
            <a:extLst>
              <a:ext uri="{FF2B5EF4-FFF2-40B4-BE49-F238E27FC236}">
                <a16:creationId xmlns:a16="http://schemas.microsoft.com/office/drawing/2014/main" id="{0159E0F6-441A-1519-3077-B8220485BA9D}"/>
              </a:ext>
            </a:extLst>
          </p:cNvPr>
          <p:cNvSpPr>
            <a:spLocks noGrp="1"/>
          </p:cNvSpPr>
          <p:nvPr>
            <p:ph type="ftr" sz="quarter" idx="11"/>
          </p:nvPr>
        </p:nvSpPr>
        <p:spPr/>
        <p:txBody>
          <a:bodyPr/>
          <a:lstStyle/>
          <a:p>
            <a:pPr>
              <a:defRPr/>
            </a:pPr>
            <a:r>
              <a:rPr lang="en-GB" dirty="0"/>
              <a:t>Vaccination against shingles (Herpes Zoster)</a:t>
            </a:r>
          </a:p>
        </p:txBody>
      </p:sp>
      <p:sp>
        <p:nvSpPr>
          <p:cNvPr id="5" name="Slide Number Placeholder 4">
            <a:extLst>
              <a:ext uri="{FF2B5EF4-FFF2-40B4-BE49-F238E27FC236}">
                <a16:creationId xmlns:a16="http://schemas.microsoft.com/office/drawing/2014/main" id="{A5BFA012-05BF-8B3E-4029-EA770CB255DE}"/>
              </a:ext>
            </a:extLst>
          </p:cNvPr>
          <p:cNvSpPr>
            <a:spLocks noGrp="1"/>
          </p:cNvSpPr>
          <p:nvPr>
            <p:ph type="sldNum" sz="quarter" idx="12"/>
          </p:nvPr>
        </p:nvSpPr>
        <p:spPr/>
        <p:txBody>
          <a:bodyPr/>
          <a:lstStyle/>
          <a:p>
            <a:fld id="{561D0CCE-8DCC-44DC-A653-AE62B1D84A52}" type="slidenum">
              <a:rPr lang="en-GB" smtClean="0"/>
              <a:pPr/>
              <a:t>79</a:t>
            </a:fld>
            <a:endParaRPr lang="en-GB" dirty="0"/>
          </a:p>
        </p:txBody>
      </p:sp>
    </p:spTree>
    <p:extLst>
      <p:ext uri="{BB962C8B-B14F-4D97-AF65-F5344CB8AC3E}">
        <p14:creationId xmlns:p14="http://schemas.microsoft.com/office/powerpoint/2010/main" val="2987298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8</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212A73"/>
                </a:solidFill>
              </a:rPr>
              <a:t>Shingles infection</a:t>
            </a:r>
            <a:endParaRPr lang="en-GB" b="1" dirty="0">
              <a:solidFill>
                <a:srgbClr val="002060"/>
              </a:solidFill>
            </a:endParaRPr>
          </a:p>
        </p:txBody>
      </p:sp>
      <p:sp>
        <p:nvSpPr>
          <p:cNvPr id="7" name="Content Placeholder 2"/>
          <p:cNvSpPr>
            <a:spLocks noGrp="1"/>
          </p:cNvSpPr>
          <p:nvPr>
            <p:ph idx="1"/>
          </p:nvPr>
        </p:nvSpPr>
        <p:spPr>
          <a:xfrm>
            <a:off x="594360" y="973395"/>
            <a:ext cx="6661846" cy="4385186"/>
          </a:xfrm>
        </p:spPr>
        <p:txBody>
          <a:bodyPr>
            <a:noAutofit/>
          </a:bodyPr>
          <a:lstStyle/>
          <a:p>
            <a:pPr>
              <a:lnSpc>
                <a:spcPct val="120000"/>
              </a:lnSpc>
            </a:pPr>
            <a:r>
              <a:rPr lang="en-GB" sz="2000" dirty="0">
                <a:solidFill>
                  <a:srgbClr val="002060"/>
                </a:solidFill>
              </a:rPr>
              <a:t>Shingles is a viral infection of the nerve cells and surrounding skin. </a:t>
            </a:r>
          </a:p>
          <a:p>
            <a:pPr>
              <a:lnSpc>
                <a:spcPct val="120000"/>
              </a:lnSpc>
            </a:pPr>
            <a:r>
              <a:rPr lang="en-GB" sz="2000" dirty="0">
                <a:solidFill>
                  <a:srgbClr val="002060"/>
                </a:solidFill>
              </a:rPr>
              <a:t>After a person recovers from chickenpox infection (caused by the varicella zoster virus), the virus remains dormant in the nerve cells and can reactivate at a later stage when the immune system is weakened.</a:t>
            </a:r>
          </a:p>
          <a:p>
            <a:pPr>
              <a:lnSpc>
                <a:spcPct val="120000"/>
              </a:lnSpc>
            </a:pPr>
            <a:r>
              <a:rPr lang="en-GB" sz="2000" dirty="0">
                <a:solidFill>
                  <a:srgbClr val="002060"/>
                </a:solidFill>
              </a:rPr>
              <a:t>Reactivation of the dormant virus leads to the clinical manifestation of shingles.</a:t>
            </a:r>
          </a:p>
          <a:p>
            <a:pPr>
              <a:lnSpc>
                <a:spcPct val="120000"/>
              </a:lnSpc>
            </a:pPr>
            <a:r>
              <a:rPr lang="en-GB" sz="2000" dirty="0">
                <a:solidFill>
                  <a:srgbClr val="002060"/>
                </a:solidFill>
              </a:rPr>
              <a:t>Reactivation can be associated with older age, malignancy, immunosuppressant therapy or HIV infection.</a:t>
            </a:r>
          </a:p>
          <a:p>
            <a:pPr>
              <a:lnSpc>
                <a:spcPct val="100000"/>
              </a:lnSpc>
            </a:pPr>
            <a:endParaRPr lang="en-GB" sz="1800" dirty="0">
              <a:solidFill>
                <a:srgbClr val="002060"/>
              </a:solidFill>
            </a:endParaRPr>
          </a:p>
        </p:txBody>
      </p:sp>
      <p:pic>
        <p:nvPicPr>
          <p:cNvPr id="8"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9010" y="1061036"/>
            <a:ext cx="4108428" cy="4297545"/>
          </a:xfrm>
          <a:prstGeom prst="rect">
            <a:avLst/>
          </a:prstGeom>
        </p:spPr>
      </p:pic>
    </p:spTree>
    <p:extLst>
      <p:ext uri="{BB962C8B-B14F-4D97-AF65-F5344CB8AC3E}">
        <p14:creationId xmlns:p14="http://schemas.microsoft.com/office/powerpoint/2010/main" val="3804177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GB" dirty="0"/>
              <a:t>Vaccination against shingles (Herpes Zoster)</a:t>
            </a:r>
          </a:p>
        </p:txBody>
      </p:sp>
      <p:sp>
        <p:nvSpPr>
          <p:cNvPr id="5" name="Slide Number Placeholder 4"/>
          <p:cNvSpPr>
            <a:spLocks noGrp="1"/>
          </p:cNvSpPr>
          <p:nvPr>
            <p:ph type="sldNum" sz="quarter" idx="12"/>
          </p:nvPr>
        </p:nvSpPr>
        <p:spPr/>
        <p:txBody>
          <a:bodyPr/>
          <a:lstStyle/>
          <a:p>
            <a:fld id="{561D0CCE-8DCC-44DC-A653-AE62B1D84A52}" type="slidenum">
              <a:rPr lang="en-GB" smtClean="0"/>
              <a:pPr/>
              <a:t>9</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0" y="147146"/>
            <a:ext cx="12192000" cy="683172"/>
          </a:xfrm>
        </p:spPr>
        <p:txBody>
          <a:bodyPr>
            <a:noAutofit/>
          </a:bodyPr>
          <a:lstStyle/>
          <a:p>
            <a:pPr algn="ctr"/>
            <a:r>
              <a:rPr lang="en-GB" sz="4000" b="1" dirty="0">
                <a:solidFill>
                  <a:srgbClr val="002060"/>
                </a:solidFill>
              </a:rPr>
              <a:t>Clinical presentation of shingles (1)</a:t>
            </a:r>
          </a:p>
        </p:txBody>
      </p:sp>
      <p:sp>
        <p:nvSpPr>
          <p:cNvPr id="7" name="Content Placeholder 2"/>
          <p:cNvSpPr>
            <a:spLocks noGrp="1"/>
          </p:cNvSpPr>
          <p:nvPr>
            <p:ph idx="1"/>
          </p:nvPr>
        </p:nvSpPr>
        <p:spPr>
          <a:xfrm>
            <a:off x="617220" y="973395"/>
            <a:ext cx="5543550" cy="4112955"/>
          </a:xfrm>
        </p:spPr>
        <p:txBody>
          <a:bodyPr>
            <a:noAutofit/>
          </a:bodyPr>
          <a:lstStyle/>
          <a:p>
            <a:pPr marL="0" indent="0">
              <a:buNone/>
            </a:pPr>
            <a:r>
              <a:rPr lang="en-GB" sz="1800" b="1" dirty="0">
                <a:solidFill>
                  <a:srgbClr val="002060"/>
                </a:solidFill>
              </a:rPr>
              <a:t>Prodromal phase </a:t>
            </a:r>
            <a:r>
              <a:rPr lang="en-GB" sz="1800" dirty="0">
                <a:solidFill>
                  <a:srgbClr val="002060"/>
                </a:solidFill>
              </a:rPr>
              <a:t>– the first signs of shingles may include: </a:t>
            </a:r>
          </a:p>
          <a:p>
            <a:pPr lvl="1">
              <a:spcBef>
                <a:spcPts val="600"/>
              </a:spcBef>
            </a:pPr>
            <a:r>
              <a:rPr lang="en-GB" sz="1800" dirty="0">
                <a:solidFill>
                  <a:srgbClr val="002060"/>
                </a:solidFill>
              </a:rPr>
              <a:t>Abnormal skin sensations and pain in the affected area of skin (</a:t>
            </a:r>
            <a:r>
              <a:rPr lang="en-GB" sz="1800" dirty="0" err="1">
                <a:solidFill>
                  <a:srgbClr val="002060"/>
                </a:solidFill>
              </a:rPr>
              <a:t>dermatone</a:t>
            </a:r>
            <a:r>
              <a:rPr lang="en-GB" sz="1800" dirty="0">
                <a:solidFill>
                  <a:srgbClr val="002060"/>
                </a:solidFill>
              </a:rPr>
              <a:t>).</a:t>
            </a:r>
          </a:p>
          <a:p>
            <a:pPr lvl="1">
              <a:spcBef>
                <a:spcPts val="0"/>
              </a:spcBef>
            </a:pPr>
            <a:r>
              <a:rPr lang="en-GB" sz="1800" dirty="0">
                <a:solidFill>
                  <a:srgbClr val="002060"/>
                </a:solidFill>
              </a:rPr>
              <a:t>Headache</a:t>
            </a:r>
          </a:p>
          <a:p>
            <a:pPr lvl="1">
              <a:spcBef>
                <a:spcPts val="0"/>
              </a:spcBef>
            </a:pPr>
            <a:r>
              <a:rPr lang="en-GB" sz="1800" dirty="0">
                <a:solidFill>
                  <a:srgbClr val="002060"/>
                </a:solidFill>
              </a:rPr>
              <a:t>Feeling generally unwell</a:t>
            </a:r>
          </a:p>
          <a:p>
            <a:pPr lvl="1">
              <a:spcBef>
                <a:spcPts val="0"/>
              </a:spcBef>
            </a:pPr>
            <a:r>
              <a:rPr lang="en-GB" sz="1800" dirty="0">
                <a:solidFill>
                  <a:srgbClr val="002060"/>
                </a:solidFill>
              </a:rPr>
              <a:t>Photophobia</a:t>
            </a:r>
          </a:p>
          <a:p>
            <a:pPr lvl="1">
              <a:spcBef>
                <a:spcPts val="0"/>
              </a:spcBef>
            </a:pPr>
            <a:r>
              <a:rPr lang="en-GB" sz="1800" dirty="0">
                <a:solidFill>
                  <a:srgbClr val="002060"/>
                </a:solidFill>
              </a:rPr>
              <a:t>Malaise</a:t>
            </a:r>
          </a:p>
          <a:p>
            <a:pPr lvl="1">
              <a:spcBef>
                <a:spcPts val="0"/>
              </a:spcBef>
            </a:pPr>
            <a:r>
              <a:rPr lang="en-GB" sz="1800" dirty="0">
                <a:solidFill>
                  <a:srgbClr val="002060"/>
                </a:solidFill>
              </a:rPr>
              <a:t>Fever (although this is less common)</a:t>
            </a:r>
          </a:p>
          <a:p>
            <a:pPr>
              <a:spcBef>
                <a:spcPts val="0"/>
              </a:spcBef>
            </a:pPr>
            <a:endParaRPr lang="en-GB" sz="1800" dirty="0">
              <a:solidFill>
                <a:srgbClr val="002060"/>
              </a:solidFill>
            </a:endParaRPr>
          </a:p>
          <a:p>
            <a:pPr marL="0" indent="0">
              <a:buNone/>
            </a:pPr>
            <a:r>
              <a:rPr lang="en-GB" sz="1800" dirty="0">
                <a:solidFill>
                  <a:srgbClr val="002060"/>
                </a:solidFill>
              </a:rPr>
              <a:t>Individuals usually experience a prodromal phase and within days or weeks a unilateral vesicular rash typically appears in a dermatomal distribution.  </a:t>
            </a:r>
          </a:p>
        </p:txBody>
      </p:sp>
      <p:pic>
        <p:nvPicPr>
          <p:cNvPr id="9" name="Picture 2" descr="Shingles rash shown on white skin. Close up of patches of red blisters oozing fluid. The skin around the blisters is pink.">
            <a:extLst>
              <a:ext uri="{FF2B5EF4-FFF2-40B4-BE49-F238E27FC236}">
                <a16:creationId xmlns:a16="http://schemas.microsoft.com/office/drawing/2014/main" id="{512E8DDD-B631-415D-83C4-712DFBE337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3638" y="973395"/>
            <a:ext cx="5136776" cy="341916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D85D4E3-BB32-4CA2-A16B-0A23800BF57F}"/>
              </a:ext>
            </a:extLst>
          </p:cNvPr>
          <p:cNvSpPr txBox="1"/>
          <p:nvPr/>
        </p:nvSpPr>
        <p:spPr>
          <a:xfrm>
            <a:off x="6310251" y="4886295"/>
            <a:ext cx="5683551"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kern="1200" dirty="0">
                <a:effectLst/>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Image source: </a:t>
            </a:r>
            <a:r>
              <a:rPr lang="en-GB" sz="2000" u="sng" kern="1200" dirty="0">
                <a:solidFill>
                  <a:srgbClr val="00A7A7"/>
                </a:solidFill>
                <a:effectLst/>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www.nhs.uk/conditions/shingles/</a:t>
            </a:r>
            <a:endParaRPr lang="en-GB" sz="20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57130"/>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2" ma:contentTypeDescription="Create a new document." ma:contentTypeScope="" ma:versionID="6031f9ffa38ac8d4e4057ca974168dcb">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c36c6fdb57e3a11912df7ccb21ed7099"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Props1.xml><?xml version="1.0" encoding="utf-8"?>
<ds:datastoreItem xmlns:ds="http://schemas.openxmlformats.org/officeDocument/2006/customXml" ds:itemID="{597EB6F1-D8E0-4A17-A2AD-7B5C347B0A72}"/>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http://schemas.microsoft.com/office/2006/documentManagement/types"/>
    <ds:schemaRef ds:uri="http://schemas.microsoft.com/office/2006/metadata/properties"/>
    <ds:schemaRef ds:uri="931e256f-b55e-4a93-9b53-b46f7c3d7f10"/>
    <ds:schemaRef ds:uri="http://schemas.openxmlformats.org/package/2006/metadata/core-properties"/>
    <ds:schemaRef ds:uri="http://www.w3.org/XML/1998/namespace"/>
    <ds:schemaRef ds:uri="cdf24104-6604-4219-bc52-05715086aa1f"/>
    <ds:schemaRef ds:uri="http://purl.org/dc/elements/1.1/"/>
    <ds:schemaRef ds:uri="http://purl.org/dc/dcmitype/"/>
    <ds:schemaRef ds:uri="http://schemas.microsoft.com/office/infopath/2007/PartnerControls"/>
    <ds:schemaRef ds:uri="http://purl.org/dc/terms/"/>
    <ds:schemaRef ds:uri="fd22ef30-2ac2-40dc-8039-cc1d65575c56"/>
    <ds:schemaRef ds:uri="f366afda-3745-45ac-b089-2151a6f325d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7222</TotalTime>
  <Words>17692</Words>
  <Application>Microsoft Office PowerPoint</Application>
  <PresentationFormat>Widescreen</PresentationFormat>
  <Paragraphs>1305</Paragraphs>
  <Slides>79</Slides>
  <Notes>71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79</vt:i4>
      </vt:variant>
    </vt:vector>
  </HeadingPairs>
  <TitlesOfParts>
    <vt:vector size="92" baseType="lpstr">
      <vt:lpstr>Arial</vt:lpstr>
      <vt:lpstr>Calibri</vt:lpstr>
      <vt:lpstr>Cambria</vt:lpstr>
      <vt:lpstr>Courier New</vt:lpstr>
      <vt:lpstr>Helvetica Neue</vt:lpstr>
      <vt:lpstr>Lora</vt:lpstr>
      <vt:lpstr>Montserrat</vt:lpstr>
      <vt:lpstr>Source Sans Pro</vt:lpstr>
      <vt:lpstr>Symbol</vt:lpstr>
      <vt:lpstr>Times New Roman</vt:lpstr>
      <vt:lpstr>Wingdings</vt:lpstr>
      <vt:lpstr>Office Theme</vt:lpstr>
      <vt:lpstr>1_Office Theme</vt:lpstr>
      <vt:lpstr>PowerPoint Presentation</vt:lpstr>
      <vt:lpstr>Vaccination against shingles (Herpes Zoster)   </vt:lpstr>
      <vt:lpstr>Immunisation against infectious disease  (the Green Book) Shingles (herpes zoster) chapter 28a  </vt:lpstr>
      <vt:lpstr>Pre-requisites to administering shingles vaccine </vt:lpstr>
      <vt:lpstr>Acknowledgements </vt:lpstr>
      <vt:lpstr>Learning outcomes</vt:lpstr>
      <vt:lpstr>Shingles</vt:lpstr>
      <vt:lpstr>Shingles infection</vt:lpstr>
      <vt:lpstr>Clinical presentation of shingles (1)</vt:lpstr>
      <vt:lpstr>Clinical presentation of shingles (2)</vt:lpstr>
      <vt:lpstr>Possible complications of shingles</vt:lpstr>
      <vt:lpstr>Post Herpetic Neuralgia (PHN)</vt:lpstr>
      <vt:lpstr>Infectious period</vt:lpstr>
      <vt:lpstr>Transmission</vt:lpstr>
      <vt:lpstr>Epidemiology and Surveillance</vt:lpstr>
      <vt:lpstr>Incidence of Shingles </vt:lpstr>
      <vt:lpstr>Epidemiology of shingles in  England and Wales</vt:lpstr>
      <vt:lpstr>Vaccine coverage</vt:lpstr>
      <vt:lpstr>Shingles vaccine coverage data: Wales</vt:lpstr>
      <vt:lpstr>PowerPoint Presentation</vt:lpstr>
      <vt:lpstr>Cluster and GP level data</vt:lpstr>
      <vt:lpstr>Evaluation of the shingles vaccination programme</vt:lpstr>
      <vt:lpstr>Shingles vaccination programme</vt:lpstr>
      <vt:lpstr>Changes to the shingles vaccination programme from 1 September 2023</vt:lpstr>
      <vt:lpstr>Key messages about changes to the shingles programme (1) Change of vaccine</vt:lpstr>
      <vt:lpstr>Key messages about changes to the programme (2) Changes to eligibility (1)</vt:lpstr>
      <vt:lpstr>Green Book: Definition of severe immunosuppression</vt:lpstr>
      <vt:lpstr>Key messages about changes to the programme (2) Changes to eligibility (2)</vt:lpstr>
      <vt:lpstr>Key messages about changes to the programme (3) Changes to eligibility (3)</vt:lpstr>
      <vt:lpstr>Summary of changes to the shingles vaccination programme from 1 September 2023</vt:lpstr>
      <vt:lpstr>Opportunistic vaccination</vt:lpstr>
      <vt:lpstr>Call and recall</vt:lpstr>
      <vt:lpstr>Vaccination against shingles (Herpes Zoster)</vt:lpstr>
      <vt:lpstr>Shingles vaccines</vt:lpstr>
      <vt:lpstr>Shingles vaccine supplies</vt:lpstr>
      <vt:lpstr>Vaccination of patients outside of the national immunisation programme recommendations</vt:lpstr>
      <vt:lpstr>Zostavax® vaccine</vt:lpstr>
      <vt:lpstr>Vaccine efficacy </vt:lpstr>
      <vt:lpstr>Zostavax® composition</vt:lpstr>
      <vt:lpstr>Zostavax® contraindications*  </vt:lpstr>
      <vt:lpstr>Zostavax® cautions  </vt:lpstr>
      <vt:lpstr>Zostavax® presentation</vt:lpstr>
      <vt:lpstr>Zostavax® reconstitution instructions </vt:lpstr>
      <vt:lpstr>Administration of Zostavax® </vt:lpstr>
      <vt:lpstr>Individuals with bleeding disorders: Zostavax®  </vt:lpstr>
      <vt:lpstr>Zostavax® co-administration </vt:lpstr>
      <vt:lpstr>Zostavax® – possible adverse reactions  </vt:lpstr>
      <vt:lpstr>Zostavax®- Inadvertent vaccination   </vt:lpstr>
      <vt:lpstr>Immunosuppressed individuals who develop a varicella rash following inadvertent vaccination with Zostavax® (1) </vt:lpstr>
      <vt:lpstr>Immunosuppressed individuals who develop a varicella rash following inadvertent vaccination with Zostavax®(2)</vt:lpstr>
      <vt:lpstr>Precautions with concurrent administration of Zostavax® and antiviral medication </vt:lpstr>
      <vt:lpstr>Shingrix® vaccine (1)   </vt:lpstr>
      <vt:lpstr>Shingrix® efficacy </vt:lpstr>
      <vt:lpstr>Shingrix® vaccine eligibility</vt:lpstr>
      <vt:lpstr>Shingrix® composition   </vt:lpstr>
      <vt:lpstr>Shingrix® - contraindications   </vt:lpstr>
      <vt:lpstr>Individuals with bleeding disorders: Shingrix® </vt:lpstr>
      <vt:lpstr>Shingrix® dosage and schedule   </vt:lpstr>
      <vt:lpstr>Shingrix® - reconstitution   </vt:lpstr>
      <vt:lpstr>Site of administration</vt:lpstr>
      <vt:lpstr>Shingrix® possible adverse reactions (1)   </vt:lpstr>
      <vt:lpstr>Shingrix® possible adverse reactions (2)   </vt:lpstr>
      <vt:lpstr>Shingrix® co-administration</vt:lpstr>
      <vt:lpstr>Individuals with a recent history of shingles and post herpetic neuralgia (PHN)   </vt:lpstr>
      <vt:lpstr>Transmission of vaccine virus </vt:lpstr>
      <vt:lpstr>Patients anticipating immunosuppressive therapy (1)</vt:lpstr>
      <vt:lpstr>Patients anticipating  immunosuppressive therapy (2)</vt:lpstr>
      <vt:lpstr>Prescription only medication (POM)    </vt:lpstr>
      <vt:lpstr>Reporting suspected adverse reactions</vt:lpstr>
      <vt:lpstr>Optimising uptake</vt:lpstr>
      <vt:lpstr>How to maximise vaccine uptake (1)</vt:lpstr>
      <vt:lpstr>How to maximise vaccine uptake (2)</vt:lpstr>
      <vt:lpstr>Additional measures to increase vaccination uptake may include:  </vt:lpstr>
      <vt:lpstr>Accessible information and supported decision making</vt:lpstr>
      <vt:lpstr>Resources</vt:lpstr>
      <vt:lpstr>Resources (1) </vt:lpstr>
      <vt:lpstr>Resources (2)</vt:lpstr>
      <vt:lpstr>Resources (3)</vt:lpstr>
      <vt:lpstr>Resources(4)</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147</cp:revision>
  <dcterms:created xsi:type="dcterms:W3CDTF">2020-12-14T08:16:43Z</dcterms:created>
  <dcterms:modified xsi:type="dcterms:W3CDTF">2024-01-29T14:44:17Z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