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4"/>
  </p:sldMasterIdLst>
  <p:notesMasterIdLst>
    <p:notesMasterId r:id="rId24"/>
  </p:notesMasterIdLst>
  <p:handoutMasterIdLst>
    <p:handoutMasterId r:id="rId25"/>
  </p:handoutMasterIdLst>
  <p:sldIdLst>
    <p:sldId id="260" r:id="rId5"/>
    <p:sldId id="281" r:id="rId6"/>
    <p:sldId id="259" r:id="rId7"/>
    <p:sldId id="261" r:id="rId8"/>
    <p:sldId id="262" r:id="rId9"/>
    <p:sldId id="263" r:id="rId10"/>
    <p:sldId id="264" r:id="rId11"/>
    <p:sldId id="265" r:id="rId12"/>
    <p:sldId id="267" r:id="rId13"/>
    <p:sldId id="266" r:id="rId14"/>
    <p:sldId id="269" r:id="rId15"/>
    <p:sldId id="272" r:id="rId16"/>
    <p:sldId id="268" r:id="rId17"/>
    <p:sldId id="282" r:id="rId18"/>
    <p:sldId id="283" r:id="rId19"/>
    <p:sldId id="270" r:id="rId20"/>
    <p:sldId id="277" r:id="rId21"/>
    <p:sldId id="276" r:id="rId22"/>
    <p:sldId id="280" r:id="rId2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e McGowan (Public Health Wales - No. 2 Capital Quarter)" initials="AM(HW-N2CQ" lastIdx="6" clrIdx="0">
    <p:extLst>
      <p:ext uri="{19B8F6BF-5375-455C-9EA6-DF929625EA0E}">
        <p15:presenceInfo xmlns:p15="http://schemas.microsoft.com/office/powerpoint/2012/main" userId="S-1-5-21-978635462-3828570294-627434887-2263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C402"/>
    <a:srgbClr val="E03882"/>
    <a:srgbClr val="324F82"/>
    <a:srgbClr val="4FB9AB"/>
    <a:srgbClr val="28B8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86573" autoAdjust="0"/>
  </p:normalViewPr>
  <p:slideViewPr>
    <p:cSldViewPr snapToGrid="0" snapToObjects="1" showGuides="1">
      <p:cViewPr varScale="1">
        <p:scale>
          <a:sx n="59" d="100"/>
          <a:sy n="59" d="100"/>
        </p:scale>
        <p:origin x="1216" y="6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04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FA25E-E09C-4E72-B198-27448E10F752}"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749D4518-5FF4-4B3B-A7B3-9776328F7AFE}">
      <dgm:prSet custT="1"/>
      <dgm:spPr/>
      <dgm:t>
        <a:bodyPr/>
        <a:lstStyle/>
        <a:p>
          <a:r>
            <a:rPr lang="en-GB" sz="2400" b="1" dirty="0"/>
            <a:t>BCG is a live vaccine, so giving this to a baby who has SCID can:</a:t>
          </a:r>
          <a:endParaRPr lang="en-US" sz="2400" b="1" dirty="0"/>
        </a:p>
      </dgm:t>
    </dgm:pt>
    <dgm:pt modelId="{C6800DAD-6CB4-43E0-9540-EE36A2E56884}" type="parTrans" cxnId="{90265C49-A7D1-42D2-B31B-FDF9F1BF1D1C}">
      <dgm:prSet/>
      <dgm:spPr/>
      <dgm:t>
        <a:bodyPr/>
        <a:lstStyle/>
        <a:p>
          <a:endParaRPr lang="en-US"/>
        </a:p>
      </dgm:t>
    </dgm:pt>
    <dgm:pt modelId="{721F5AFB-88CE-4B47-BF7A-435791911BAF}" type="sibTrans" cxnId="{90265C49-A7D1-42D2-B31B-FDF9F1BF1D1C}">
      <dgm:prSet/>
      <dgm:spPr/>
      <dgm:t>
        <a:bodyPr/>
        <a:lstStyle/>
        <a:p>
          <a:endParaRPr lang="en-US"/>
        </a:p>
      </dgm:t>
    </dgm:pt>
    <dgm:pt modelId="{F2473849-7ABE-4E0F-9EF3-1F19A5FA15D9}">
      <dgm:prSet/>
      <dgm:spPr/>
      <dgm:t>
        <a:bodyPr/>
        <a:lstStyle/>
        <a:p>
          <a:pPr>
            <a:buFont typeface="Wingdings" panose="05000000000000000000" pitchFamily="2" charset="2"/>
            <a:buNone/>
          </a:pPr>
          <a:endParaRPr lang="en-US" dirty="0">
            <a:solidFill>
              <a:schemeClr val="tx2"/>
            </a:solidFill>
          </a:endParaRPr>
        </a:p>
      </dgm:t>
    </dgm:pt>
    <dgm:pt modelId="{DAFDB260-C6FA-4E7B-B2F2-81F43AB1FE2D}" type="parTrans" cxnId="{D61B0DC1-AC5A-423C-84BF-BDF230C02134}">
      <dgm:prSet/>
      <dgm:spPr/>
      <dgm:t>
        <a:bodyPr/>
        <a:lstStyle/>
        <a:p>
          <a:endParaRPr lang="en-US"/>
        </a:p>
      </dgm:t>
    </dgm:pt>
    <dgm:pt modelId="{8EE2A44B-F23A-4535-8361-716467C85C00}" type="sibTrans" cxnId="{D61B0DC1-AC5A-423C-84BF-BDF230C02134}">
      <dgm:prSet/>
      <dgm:spPr/>
      <dgm:t>
        <a:bodyPr/>
        <a:lstStyle/>
        <a:p>
          <a:endParaRPr lang="en-US"/>
        </a:p>
      </dgm:t>
    </dgm:pt>
    <dgm:pt modelId="{1430D02A-3C94-4D9F-86C0-BC56B9991FFD}" type="pres">
      <dgm:prSet presAssocID="{43DFA25E-E09C-4E72-B198-27448E10F752}" presName="linear" presStyleCnt="0">
        <dgm:presLayoutVars>
          <dgm:animLvl val="lvl"/>
          <dgm:resizeHandles val="exact"/>
        </dgm:presLayoutVars>
      </dgm:prSet>
      <dgm:spPr/>
      <dgm:t>
        <a:bodyPr/>
        <a:lstStyle/>
        <a:p>
          <a:endParaRPr lang="en-US"/>
        </a:p>
      </dgm:t>
    </dgm:pt>
    <dgm:pt modelId="{EC1556D1-33BD-4196-A0D0-DBBEC3D7EFF9}" type="pres">
      <dgm:prSet presAssocID="{749D4518-5FF4-4B3B-A7B3-9776328F7AFE}" presName="parentText" presStyleLbl="node1" presStyleIdx="0" presStyleCnt="1" custScaleX="83311" custScaleY="128787" custLinFactY="-2097" custLinFactNeighborX="130" custLinFactNeighborY="-100000">
        <dgm:presLayoutVars>
          <dgm:chMax val="0"/>
          <dgm:bulletEnabled val="1"/>
        </dgm:presLayoutVars>
      </dgm:prSet>
      <dgm:spPr/>
      <dgm:t>
        <a:bodyPr/>
        <a:lstStyle/>
        <a:p>
          <a:endParaRPr lang="en-US"/>
        </a:p>
      </dgm:t>
    </dgm:pt>
    <dgm:pt modelId="{F9254B50-0C9F-404C-915E-541E41429CA4}" type="pres">
      <dgm:prSet presAssocID="{749D4518-5FF4-4B3B-A7B3-9776328F7AFE}" presName="childText" presStyleLbl="revTx" presStyleIdx="0" presStyleCnt="1">
        <dgm:presLayoutVars>
          <dgm:bulletEnabled val="1"/>
        </dgm:presLayoutVars>
      </dgm:prSet>
      <dgm:spPr/>
      <dgm:t>
        <a:bodyPr/>
        <a:lstStyle/>
        <a:p>
          <a:endParaRPr lang="en-US"/>
        </a:p>
      </dgm:t>
    </dgm:pt>
  </dgm:ptLst>
  <dgm:cxnLst>
    <dgm:cxn modelId="{EC6BA209-72F2-47AA-B370-F9FEB09FA14F}" type="presOf" srcId="{749D4518-5FF4-4B3B-A7B3-9776328F7AFE}" destId="{EC1556D1-33BD-4196-A0D0-DBBEC3D7EFF9}" srcOrd="0" destOrd="0" presId="urn:microsoft.com/office/officeart/2005/8/layout/vList2"/>
    <dgm:cxn modelId="{00ACC3CF-B53A-4835-B9D4-7B05A8A6AEC4}" type="presOf" srcId="{F2473849-7ABE-4E0F-9EF3-1F19A5FA15D9}" destId="{F9254B50-0C9F-404C-915E-541E41429CA4}" srcOrd="0" destOrd="0" presId="urn:microsoft.com/office/officeart/2005/8/layout/vList2"/>
    <dgm:cxn modelId="{D61B0DC1-AC5A-423C-84BF-BDF230C02134}" srcId="{749D4518-5FF4-4B3B-A7B3-9776328F7AFE}" destId="{F2473849-7ABE-4E0F-9EF3-1F19A5FA15D9}" srcOrd="0" destOrd="0" parTransId="{DAFDB260-C6FA-4E7B-B2F2-81F43AB1FE2D}" sibTransId="{8EE2A44B-F23A-4535-8361-716467C85C00}"/>
    <dgm:cxn modelId="{90265C49-A7D1-42D2-B31B-FDF9F1BF1D1C}" srcId="{43DFA25E-E09C-4E72-B198-27448E10F752}" destId="{749D4518-5FF4-4B3B-A7B3-9776328F7AFE}" srcOrd="0" destOrd="0" parTransId="{C6800DAD-6CB4-43E0-9540-EE36A2E56884}" sibTransId="{721F5AFB-88CE-4B47-BF7A-435791911BAF}"/>
    <dgm:cxn modelId="{4FAEAD51-B252-4400-A593-6FC600EA9306}" type="presOf" srcId="{43DFA25E-E09C-4E72-B198-27448E10F752}" destId="{1430D02A-3C94-4D9F-86C0-BC56B9991FFD}" srcOrd="0" destOrd="0" presId="urn:microsoft.com/office/officeart/2005/8/layout/vList2"/>
    <dgm:cxn modelId="{8B3BC6D6-0F2F-4121-8A1E-B94C42F55A85}" type="presParOf" srcId="{1430D02A-3C94-4D9F-86C0-BC56B9991FFD}" destId="{EC1556D1-33BD-4196-A0D0-DBBEC3D7EFF9}" srcOrd="0" destOrd="0" presId="urn:microsoft.com/office/officeart/2005/8/layout/vList2"/>
    <dgm:cxn modelId="{A5C12B5D-9C11-4150-8C9D-308AB6A828B3}" type="presParOf" srcId="{1430D02A-3C94-4D9F-86C0-BC56B9991FFD}" destId="{F9254B50-0C9F-404C-915E-541E41429CA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1556D1-33BD-4196-A0D0-DBBEC3D7EFF9}">
      <dsp:nvSpPr>
        <dsp:cNvPr id="0" name=""/>
        <dsp:cNvSpPr/>
      </dsp:nvSpPr>
      <dsp:spPr>
        <a:xfrm>
          <a:off x="398109" y="328687"/>
          <a:ext cx="3913725" cy="15670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b="1" kern="1200" dirty="0"/>
            <a:t>BCG is a live vaccine, so giving this to a baby who has SCID can:</a:t>
          </a:r>
          <a:endParaRPr lang="en-US" sz="2400" b="1" kern="1200" dirty="0"/>
        </a:p>
      </dsp:txBody>
      <dsp:txXfrm>
        <a:off x="474608" y="405186"/>
        <a:ext cx="3760727" cy="1414082"/>
      </dsp:txXfrm>
    </dsp:sp>
    <dsp:sp modelId="{F9254B50-0C9F-404C-915E-541E41429CA4}">
      <dsp:nvSpPr>
        <dsp:cNvPr id="0" name=""/>
        <dsp:cNvSpPr/>
      </dsp:nvSpPr>
      <dsp:spPr>
        <a:xfrm>
          <a:off x="0" y="2997684"/>
          <a:ext cx="469773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153" tIns="82550" rIns="462280" bIns="82550" numCol="1" spcCol="1270" anchor="t" anchorCtr="0">
          <a:noAutofit/>
        </a:bodyPr>
        <a:lstStyle/>
        <a:p>
          <a:pPr marL="285750" lvl="1" indent="-285750" algn="l" defTabSz="2266950">
            <a:lnSpc>
              <a:spcPct val="90000"/>
            </a:lnSpc>
            <a:spcBef>
              <a:spcPct val="0"/>
            </a:spcBef>
            <a:spcAft>
              <a:spcPct val="20000"/>
            </a:spcAft>
            <a:buFont typeface="Wingdings" panose="05000000000000000000" pitchFamily="2" charset="2"/>
            <a:buChar char="••"/>
          </a:pPr>
          <a:endParaRPr lang="en-US" sz="5100" kern="1200" dirty="0">
            <a:solidFill>
              <a:schemeClr val="tx2"/>
            </a:solidFill>
          </a:endParaRPr>
        </a:p>
      </dsp:txBody>
      <dsp:txXfrm>
        <a:off x="0" y="2997684"/>
        <a:ext cx="4697730" cy="10764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10/19/2021</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10/19/2021</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Mixed service delivery across the country </a:t>
            </a:r>
          </a:p>
          <a:p>
            <a:r>
              <a:rPr lang="en-GB" b="1" dirty="0" smtClean="0"/>
              <a:t> </a:t>
            </a:r>
            <a:r>
              <a:rPr lang="en-GB" dirty="0" smtClean="0"/>
              <a:t>some at bedside before discharge home </a:t>
            </a:r>
          </a:p>
          <a:p>
            <a:r>
              <a:rPr lang="en-GB" dirty="0" smtClean="0"/>
              <a:t>Some discharged home and referred to community BCG clinic </a:t>
            </a:r>
          </a:p>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5</a:t>
            </a:fld>
            <a:endParaRPr lang="en-US"/>
          </a:p>
        </p:txBody>
      </p:sp>
    </p:spTree>
    <p:extLst>
      <p:ext uri="{BB962C8B-B14F-4D97-AF65-F5344CB8AC3E}">
        <p14:creationId xmlns:p14="http://schemas.microsoft.com/office/powerpoint/2010/main" val="2705760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1950</a:t>
            </a:r>
            <a:r>
              <a:rPr lang="en-GB" dirty="0" smtClean="0"/>
              <a:t> recommended for secondary school age children. At that time, around 50,000 cases of TB were reported each year in the UK, and cases occurred across most sectors of society. </a:t>
            </a:r>
            <a:r>
              <a:rPr lang="en-GB" b="1" dirty="0" smtClean="0"/>
              <a:t>The age at which in the immunisation was recommended represented the most effective use of the vaccine for the epidemiology that prevailed at that time in young working adults</a:t>
            </a:r>
          </a:p>
          <a:p>
            <a:r>
              <a:rPr lang="en-GB" b="1" dirty="0" smtClean="0"/>
              <a:t>1960</a:t>
            </a:r>
            <a:r>
              <a:rPr lang="en-GB" dirty="0" smtClean="0"/>
              <a:t>, selective immunisation of neonates born to new entrants to the UK from countries with high rates of TB was also introduced. </a:t>
            </a:r>
            <a:r>
              <a:rPr lang="en-GB" b="1" dirty="0" smtClean="0"/>
              <a:t>This was due to the concern about the high rates of TB in these populations, and the fact that children born into these communities were at higher risk of infection than the general population</a:t>
            </a:r>
          </a:p>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6</a:t>
            </a:fld>
            <a:endParaRPr lang="en-US"/>
          </a:p>
        </p:txBody>
      </p:sp>
    </p:spTree>
    <p:extLst>
      <p:ext uri="{BB962C8B-B14F-4D97-AF65-F5344CB8AC3E}">
        <p14:creationId xmlns:p14="http://schemas.microsoft.com/office/powerpoint/2010/main" val="3030531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There is a need to collect robust evidence on the benefits and harms of SCID screening and to evaluate how screening works in practice. Two thirds of the population in England is an ample size to be able to achieve that.</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12</a:t>
            </a:fld>
            <a:endParaRPr lang="en-US"/>
          </a:p>
        </p:txBody>
      </p:sp>
    </p:spTree>
    <p:extLst>
      <p:ext uri="{BB962C8B-B14F-4D97-AF65-F5344CB8AC3E}">
        <p14:creationId xmlns:p14="http://schemas.microsoft.com/office/powerpoint/2010/main" val="840311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JCVI has advised that the BCG vaccination is moved “from birth to after SCID screening results are available, as vaccination before testing would not be acceptable</a:t>
            </a:r>
          </a:p>
          <a:p>
            <a:r>
              <a:rPr lang="en-GB" dirty="0" smtClean="0"/>
              <a:t>AND</a:t>
            </a:r>
          </a:p>
          <a:p>
            <a:r>
              <a:rPr lang="en-GB" dirty="0" smtClean="0"/>
              <a:t>that moving the timing of the BCG vaccination would not intrinsically impact on TB cases in England, and the benefits from SCID screening would outweigh any increase in TB disease</a:t>
            </a:r>
          </a:p>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13</a:t>
            </a:fld>
            <a:endParaRPr lang="en-US"/>
          </a:p>
        </p:txBody>
      </p:sp>
    </p:spTree>
    <p:extLst>
      <p:ext uri="{BB962C8B-B14F-4D97-AF65-F5344CB8AC3E}">
        <p14:creationId xmlns:p14="http://schemas.microsoft.com/office/powerpoint/2010/main" val="3261149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15</a:t>
            </a:fld>
            <a:endParaRPr lang="en-US"/>
          </a:p>
        </p:txBody>
      </p:sp>
    </p:spTree>
    <p:extLst>
      <p:ext uri="{BB962C8B-B14F-4D97-AF65-F5344CB8AC3E}">
        <p14:creationId xmlns:p14="http://schemas.microsoft.com/office/powerpoint/2010/main" val="2138559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CHIS provides a failsafe to ensure that all children, including those not registered with a GP, have access to public health services </a:t>
            </a:r>
          </a:p>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17</a:t>
            </a:fld>
            <a:endParaRPr lang="en-US"/>
          </a:p>
        </p:txBody>
      </p:sp>
    </p:spTree>
    <p:extLst>
      <p:ext uri="{BB962C8B-B14F-4D97-AF65-F5344CB8AC3E}">
        <p14:creationId xmlns:p14="http://schemas.microsoft.com/office/powerpoint/2010/main" val="3861899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r>
              <a:rPr lang="en-GB" dirty="0" smtClean="0"/>
              <a:t>The parents of any baby that has received a result suggesting SCID may be present will be contacted within 24 working hours of this result becoming available by a specialist immunology team </a:t>
            </a:r>
          </a:p>
          <a:p>
            <a:pPr marL="0" indent="0"/>
            <a:r>
              <a:rPr lang="en-GB" dirty="0" smtClean="0"/>
              <a:t>Babies with screen positive SCID result must not be given BCG vaccine vaccination unless the baby’s immunologist or GP subsequently confirms that the baby can receive the BCG immunisation .</a:t>
            </a:r>
          </a:p>
          <a:p>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Any baby that has had a positive SCID result or is awaiting the result should not be given rotavirus or any other live vaccine until a negative SCID result is confirmed</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18</a:t>
            </a:fld>
            <a:endParaRPr lang="en-US"/>
          </a:p>
        </p:txBody>
      </p:sp>
    </p:spTree>
    <p:extLst>
      <p:ext uri="{BB962C8B-B14F-4D97-AF65-F5344CB8AC3E}">
        <p14:creationId xmlns:p14="http://schemas.microsoft.com/office/powerpoint/2010/main" val="2198117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2610995-24DD-43C8-A3DE-1F8ECE859AE6}" type="datetimeFigureOut">
              <a:rPr lang="en-GB" smtClean="0"/>
              <a:t>19/10/2021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3188472823"/>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610995-24DD-43C8-A3DE-1F8ECE859AE6}" type="datetimeFigureOut">
              <a:rPr lang="en-GB" smtClean="0"/>
              <a:t>19/10/2021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2660956068"/>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610995-24DD-43C8-A3DE-1F8ECE859AE6}" type="datetimeFigureOut">
              <a:rPr lang="en-GB" smtClean="0"/>
              <a:t>19/10/2021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3843441732"/>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ext uri="{BB962C8B-B14F-4D97-AF65-F5344CB8AC3E}">
        <p14:creationId xmlns:p14="http://schemas.microsoft.com/office/powerpoint/2010/main" val="36745179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85496"/>
            <a:ext cx="5544309" cy="221599"/>
          </a:xfrm>
          <a:prstGeom prst="rect">
            <a:avLst/>
          </a:prstGeom>
        </p:spPr>
        <p:txBody>
          <a:bodyPr wrap="square"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GB" dirty="0" smtClean="0"/>
              <a:t>Changes to the neonatal BCG programme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41205260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6286771" cy="221599"/>
          </a:xfrm>
          <a:prstGeom prst="rect">
            <a:avLst/>
          </a:prstGeom>
        </p:spPr>
        <p:txBody>
          <a:bodyPr wrap="square"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GB" dirty="0" smtClean="0"/>
              <a:t>Changes to the neonatal BCG programme</a:t>
            </a:r>
            <a:r>
              <a:rPr lang="en-US" dirty="0" smtClean="0"/>
              <a: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5716247" cy="221599"/>
          </a:xfrm>
          <a:prstGeom prst="rect">
            <a:avLst/>
          </a:prstGeom>
        </p:spPr>
        <p:txBody>
          <a:bodyPr wrap="square"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GB" dirty="0" smtClean="0"/>
              <a:t>Changes to the neonatal BCG programme</a:t>
            </a:r>
            <a:r>
              <a:rPr lang="en-US" dirty="0" smtClean="0"/>
              <a: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610995-24DD-43C8-A3DE-1F8ECE859AE6}" type="datetimeFigureOut">
              <a:rPr lang="en-GB" smtClean="0"/>
              <a:t>19/10/2021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2783286002"/>
      </p:ext>
    </p:extLst>
  </p:cSld>
  <p:clrMapOvr>
    <a:masterClrMapping/>
  </p:clrMapOvr>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610995-24DD-43C8-A3DE-1F8ECE859AE6}" type="datetimeFigureOut">
              <a:rPr lang="en-GB" smtClean="0"/>
              <a:t>19/10/2021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3871458949"/>
      </p:ext>
    </p:extLst>
  </p:cSld>
  <p:clrMapOvr>
    <a:masterClrMapping/>
  </p:clrMapOvr>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2610995-24DD-43C8-A3DE-1F8ECE859AE6}" type="datetimeFigureOut">
              <a:rPr lang="en-GB" smtClean="0"/>
              <a:t>19/10/2021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3787292387"/>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2610995-24DD-43C8-A3DE-1F8ECE859AE6}" type="datetimeFigureOut">
              <a:rPr lang="en-GB" smtClean="0"/>
              <a:t>19/10/2021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2049748248"/>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2610995-24DD-43C8-A3DE-1F8ECE859AE6}" type="datetimeFigureOut">
              <a:rPr lang="en-GB" smtClean="0"/>
              <a:t>19/10/2021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1612912443"/>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610995-24DD-43C8-A3DE-1F8ECE859AE6}" type="datetimeFigureOut">
              <a:rPr lang="en-GB" smtClean="0"/>
              <a:t>19/10/2021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3194304715"/>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2610995-24DD-43C8-A3DE-1F8ECE859AE6}" type="datetimeFigureOut">
              <a:rPr lang="en-GB" smtClean="0"/>
              <a:t>19/10/2021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2608759312"/>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2610995-24DD-43C8-A3DE-1F8ECE859AE6}" type="datetimeFigureOut">
              <a:rPr lang="en-GB" smtClean="0"/>
              <a:t>19/10/2021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33B1A6-EB5C-4579-BF21-7B3BD7FC42CF}" type="slidenum">
              <a:rPr lang="en-GB" smtClean="0"/>
              <a:t>‹#›</a:t>
            </a:fld>
            <a:endParaRPr lang="en-GB"/>
          </a:p>
        </p:txBody>
      </p:sp>
    </p:spTree>
    <p:extLst>
      <p:ext uri="{BB962C8B-B14F-4D97-AF65-F5344CB8AC3E}">
        <p14:creationId xmlns:p14="http://schemas.microsoft.com/office/powerpoint/2010/main" val="451380693"/>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610995-24DD-43C8-A3DE-1F8ECE859AE6}" type="datetimeFigureOut">
              <a:rPr lang="en-GB" smtClean="0"/>
              <a:t>19/10/2021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3B1A6-EB5C-4579-BF21-7B3BD7FC42CF}" type="slidenum">
              <a:rPr lang="en-GB" smtClean="0"/>
              <a:t>‹#›</a:t>
            </a:fld>
            <a:endParaRPr lang="en-GB"/>
          </a:p>
        </p:txBody>
      </p:sp>
    </p:spTree>
    <p:extLst>
      <p:ext uri="{BB962C8B-B14F-4D97-AF65-F5344CB8AC3E}">
        <p14:creationId xmlns:p14="http://schemas.microsoft.com/office/powerpoint/2010/main" val="98512574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49" r:id="rId14"/>
    <p:sldLayoutId id="2147483666" r:id="rId15"/>
    <p:sldLayoutId id="2147483651" r:id="rId16"/>
    <p:sldLayoutId id="2147483667" r:id="rId17"/>
    <p:sldLayoutId id="2147483652" r:id="rId18"/>
    <p:sldLayoutId id="2147483665" r:id="rId19"/>
    <p:sldLayoutId id="2147483654" r:id="rId20"/>
    <p:sldLayoutId id="2147483656" r:id="rId21"/>
    <p:sldLayoutId id="2147483663" r:id="rId22"/>
    <p:sldLayoutId id="2147483660" r:id="rId23"/>
    <p:sldLayoutId id="2147483664" r:id="rId24"/>
    <p:sldLayoutId id="2147483670" r:id="rId25"/>
    <p:sldLayoutId id="2147483671" r:id="rId26"/>
    <p:sldLayoutId id="2147483657" r:id="rId27"/>
    <p:sldLayoutId id="2147483653" r:id="rId28"/>
    <p:sldLayoutId id="2147483668" r:id="rId29"/>
    <p:sldLayoutId id="2147483669" r:id="rId30"/>
    <p:sldLayoutId id="2147483658" r:id="rId31"/>
    <p:sldLayoutId id="2147483655" r:id="rId32"/>
    <p:sldLayoutId id="2147483662" r:id="rId33"/>
    <p:sldLayoutId id="2147483673" r:id="rId34"/>
    <p:sldLayoutId id="2147483659" r:id="rId3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phescreening.blog.gov.uk/2020/10/02/new-start-date-for-nhs-scid-screening-evaluation-in-england/" TargetMode="Externa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picpedia.org/highway-signs/c/changes.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mailto:PHW.NBSWFailsafe@wales.nhs.uk"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hyperlink" Target="https://phescreening.blog.gov.uk/2020/10/02/new-start-date-for-nhs-scid-screening-evaluation-in-england/" TargetMode="External"/><Relationship Id="rId1" Type="http://schemas.openxmlformats.org/officeDocument/2006/relationships/slideLayout" Target="../slideLayouts/slideLayout13.xml"/><Relationship Id="rId5" Type="http://schemas.openxmlformats.org/officeDocument/2006/relationships/hyperlink" Target="http://nww.immunisation.wales.nhs.uk/opendoc/541928" TargetMode="External"/><Relationship Id="rId4" Type="http://schemas.openxmlformats.org/officeDocument/2006/relationships/hyperlink" Target="https://publichealthengland-immunisati.app.box.com/s/punkfr849jsbu7nfdr525yjepefi1zh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tuberculosis-tb-by-country-rates-per-100000-people"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normAutofit lnSpcReduction="10000"/>
          </a:bodyPr>
          <a:lstStyle/>
          <a:p>
            <a:r>
              <a:rPr lang="en-GB" b="1" dirty="0"/>
              <a:t>Effective from 1</a:t>
            </a:r>
            <a:r>
              <a:rPr lang="en-GB" b="1" baseline="30000" dirty="0"/>
              <a:t>st</a:t>
            </a:r>
            <a:r>
              <a:rPr lang="en-GB" b="1" dirty="0"/>
              <a:t> September 2021</a:t>
            </a:r>
          </a:p>
        </p:txBody>
      </p:sp>
      <p:sp>
        <p:nvSpPr>
          <p:cNvPr id="4" name="Title 3"/>
          <p:cNvSpPr>
            <a:spLocks noGrp="1"/>
          </p:cNvSpPr>
          <p:nvPr>
            <p:ph type="title"/>
          </p:nvPr>
        </p:nvSpPr>
        <p:spPr>
          <a:xfrm>
            <a:off x="718456" y="306274"/>
            <a:ext cx="11473543" cy="2492990"/>
          </a:xfrm>
        </p:spPr>
        <p:txBody>
          <a:bodyPr/>
          <a:lstStyle/>
          <a:p>
            <a:r>
              <a:rPr lang="en-GB" dirty="0" smtClean="0"/>
              <a:t>SCID screening -implications for </a:t>
            </a:r>
            <a:r>
              <a:rPr lang="en-GB" dirty="0"/>
              <a:t>the neonatal BCG </a:t>
            </a:r>
            <a:r>
              <a:rPr lang="en-GB" dirty="0" smtClean="0"/>
              <a:t>programme </a:t>
            </a:r>
            <a:endParaRPr lang="en-GB" dirty="0"/>
          </a:p>
        </p:txBody>
      </p:sp>
    </p:spTree>
    <p:extLst>
      <p:ext uri="{BB962C8B-B14F-4D97-AF65-F5344CB8AC3E}">
        <p14:creationId xmlns:p14="http://schemas.microsoft.com/office/powerpoint/2010/main" val="2353544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2" y="1643414"/>
            <a:ext cx="10760075" cy="4565352"/>
          </a:xfrm>
        </p:spPr>
        <p:txBody>
          <a:bodyPr/>
          <a:lstStyle/>
          <a:p>
            <a:pPr marL="342900" indent="-342900">
              <a:spcBef>
                <a:spcPts val="1200"/>
              </a:spcBef>
              <a:buFont typeface="Wingdings" panose="05000000000000000000" pitchFamily="2" charset="2"/>
              <a:buChar char="Ø"/>
            </a:pPr>
            <a:r>
              <a:rPr lang="en-GB" dirty="0">
                <a:solidFill>
                  <a:schemeClr val="tx2"/>
                </a:solidFill>
              </a:rPr>
              <a:t>from birth, infections that are not serious for most babies can be life-threatening </a:t>
            </a:r>
          </a:p>
          <a:p>
            <a:pPr marL="342900" indent="-342900">
              <a:spcBef>
                <a:spcPts val="1200"/>
              </a:spcBef>
              <a:buFont typeface="Wingdings" panose="05000000000000000000" pitchFamily="2" charset="2"/>
              <a:buChar char="Ø"/>
            </a:pPr>
            <a:r>
              <a:rPr lang="en-GB" dirty="0">
                <a:solidFill>
                  <a:schemeClr val="tx2"/>
                </a:solidFill>
              </a:rPr>
              <a:t>without screening or family history the average age of diagnosis is approximately six </a:t>
            </a:r>
            <a:r>
              <a:rPr lang="en-GB" dirty="0" smtClean="0">
                <a:solidFill>
                  <a:schemeClr val="tx2"/>
                </a:solidFill>
              </a:rPr>
              <a:t>months</a:t>
            </a:r>
            <a:endParaRPr lang="en-GB" dirty="0">
              <a:solidFill>
                <a:schemeClr val="tx2"/>
              </a:solidFill>
            </a:endParaRPr>
          </a:p>
          <a:p>
            <a:pPr marL="342900" indent="-342900">
              <a:spcBef>
                <a:spcPts val="1200"/>
              </a:spcBef>
              <a:buFont typeface="Wingdings" panose="05000000000000000000" pitchFamily="2" charset="2"/>
              <a:buChar char="Ø"/>
            </a:pPr>
            <a:r>
              <a:rPr lang="en-GB" dirty="0">
                <a:solidFill>
                  <a:schemeClr val="tx2"/>
                </a:solidFill>
              </a:rPr>
              <a:t>if babies with SCID are not treated, they will generally die before they are one year old</a:t>
            </a:r>
          </a:p>
          <a:p>
            <a:pPr marL="342900" indent="-342900">
              <a:spcBef>
                <a:spcPts val="1200"/>
              </a:spcBef>
            </a:pPr>
            <a:endParaRPr lang="en-GB" dirty="0">
              <a:solidFill>
                <a:schemeClr val="tx2"/>
              </a:solidFill>
            </a:endParaRPr>
          </a:p>
          <a:p>
            <a:pPr marL="0" indent="0">
              <a:spcBef>
                <a:spcPts val="1200"/>
              </a:spcBef>
            </a:pPr>
            <a:endParaRPr lang="en-GB" dirty="0">
              <a:solidFill>
                <a:schemeClr val="tx2"/>
              </a:solidFill>
            </a:endParaRPr>
          </a:p>
          <a:p>
            <a:endParaRPr lang="en-GB" dirty="0">
              <a:solidFill>
                <a:schemeClr val="tx2"/>
              </a:solidFill>
            </a:endParaRPr>
          </a:p>
          <a:p>
            <a:endParaRPr lang="en-GB" dirty="0">
              <a:solidFill>
                <a:schemeClr val="tx2"/>
              </a:solidFill>
            </a:endParaRPr>
          </a:p>
        </p:txBody>
      </p:sp>
      <p:sp>
        <p:nvSpPr>
          <p:cNvPr id="4" name="Text Placeholder 3"/>
          <p:cNvSpPr>
            <a:spLocks noGrp="1"/>
          </p:cNvSpPr>
          <p:nvPr>
            <p:ph type="body" sz="quarter" idx="15"/>
          </p:nvPr>
        </p:nvSpPr>
        <p:spPr/>
        <p:txBody>
          <a:bodyPr>
            <a:normAutofit lnSpcReduction="10000"/>
          </a:bodyPr>
          <a:lstStyle/>
          <a:p>
            <a:r>
              <a:rPr lang="en-GB" sz="3200" dirty="0"/>
              <a:t>Impact</a:t>
            </a:r>
          </a:p>
        </p:txBody>
      </p:sp>
    </p:spTree>
    <p:extLst>
      <p:ext uri="{BB962C8B-B14F-4D97-AF65-F5344CB8AC3E}">
        <p14:creationId xmlns:p14="http://schemas.microsoft.com/office/powerpoint/2010/main" val="3064717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902019"/>
            <a:ext cx="7261968" cy="5537350"/>
          </a:xfrm>
        </p:spPr>
        <p:txBody>
          <a:bodyPr/>
          <a:lstStyle/>
          <a:p>
            <a:pPr>
              <a:lnSpc>
                <a:spcPct val="104000"/>
              </a:lnSpc>
              <a:spcAft>
                <a:spcPts val="600"/>
              </a:spcAft>
              <a:buFont typeface="Arial" panose="020B0604020202020204" pitchFamily="34" charset="0"/>
              <a:buChar char="•"/>
            </a:pPr>
            <a:endParaRPr lang="en-GB" sz="1800" dirty="0"/>
          </a:p>
          <a:p>
            <a:pPr marL="342900" indent="-342900">
              <a:lnSpc>
                <a:spcPct val="104000"/>
              </a:lnSpc>
              <a:spcAft>
                <a:spcPts val="600"/>
              </a:spcAft>
              <a:buFont typeface="Arial" panose="020B0604020202020204" pitchFamily="34" charset="0"/>
              <a:buChar char="•"/>
            </a:pPr>
            <a:r>
              <a:rPr lang="en-GB" b="1" dirty="0" smtClean="0"/>
              <a:t>England only </a:t>
            </a:r>
            <a:r>
              <a:rPr lang="en-GB" dirty="0" smtClean="0"/>
              <a:t>is evaluating how </a:t>
            </a:r>
            <a:r>
              <a:rPr lang="en-GB" dirty="0" smtClean="0">
                <a:hlinkClick r:id="rId2"/>
              </a:rPr>
              <a:t>screening </a:t>
            </a:r>
            <a:r>
              <a:rPr lang="en-GB" dirty="0">
                <a:hlinkClick r:id="rId2"/>
              </a:rPr>
              <a:t>for SCID </a:t>
            </a:r>
            <a:r>
              <a:rPr lang="en-GB" dirty="0"/>
              <a:t>works in practice, as part of a national screening </a:t>
            </a:r>
            <a:r>
              <a:rPr lang="en-GB" dirty="0" smtClean="0"/>
              <a:t>programme</a:t>
            </a:r>
            <a:endParaRPr lang="en-GB" dirty="0"/>
          </a:p>
          <a:p>
            <a:pPr>
              <a:lnSpc>
                <a:spcPct val="104000"/>
              </a:lnSpc>
              <a:spcAft>
                <a:spcPts val="600"/>
              </a:spcAft>
              <a:buFont typeface="Arial" panose="020B0604020202020204" pitchFamily="34" charset="0"/>
              <a:buChar char="•"/>
            </a:pPr>
            <a:r>
              <a:rPr lang="en-GB" dirty="0"/>
              <a:t>Evaluation aims to answer 11 questions &amp; collect robust evidence on the potential benefits and </a:t>
            </a:r>
            <a:r>
              <a:rPr lang="en-GB" dirty="0" smtClean="0"/>
              <a:t>harms</a:t>
            </a:r>
            <a:endParaRPr lang="en-GB" dirty="0"/>
          </a:p>
          <a:p>
            <a:pPr>
              <a:lnSpc>
                <a:spcPct val="104000"/>
              </a:lnSpc>
              <a:spcAft>
                <a:spcPts val="600"/>
              </a:spcAft>
              <a:buFont typeface="Arial" panose="020B0604020202020204" pitchFamily="34" charset="0"/>
              <a:buChar char="•"/>
            </a:pPr>
            <a:r>
              <a:rPr lang="en-GB" dirty="0"/>
              <a:t>It will be offered as part of the current </a:t>
            </a:r>
            <a:r>
              <a:rPr lang="en-GB" dirty="0" err="1"/>
              <a:t>newborn</a:t>
            </a:r>
            <a:r>
              <a:rPr lang="en-GB" dirty="0"/>
              <a:t> blood spot (NBS) programme</a:t>
            </a:r>
          </a:p>
          <a:p>
            <a:pPr marL="0" indent="0">
              <a:lnSpc>
                <a:spcPct val="104000"/>
              </a:lnSpc>
              <a:spcAft>
                <a:spcPts val="600"/>
              </a:spcAft>
            </a:pPr>
            <a:endParaRPr lang="en-GB" sz="1800" dirty="0"/>
          </a:p>
          <a:p>
            <a:pPr>
              <a:lnSpc>
                <a:spcPct val="104000"/>
              </a:lnSpc>
              <a:spcAft>
                <a:spcPts val="600"/>
              </a:spcAft>
              <a:buFont typeface="Arial" panose="020B0604020202020204" pitchFamily="34" charset="0"/>
              <a:buChar char="•"/>
            </a:pPr>
            <a:endParaRPr lang="en-GB" sz="1800" dirty="0"/>
          </a:p>
          <a:p>
            <a:endParaRPr lang="en-GB" dirty="0"/>
          </a:p>
        </p:txBody>
      </p:sp>
      <p:sp>
        <p:nvSpPr>
          <p:cNvPr id="4" name="Text Placeholder 3"/>
          <p:cNvSpPr>
            <a:spLocks noGrp="1"/>
          </p:cNvSpPr>
          <p:nvPr>
            <p:ph type="body" sz="quarter" idx="15"/>
          </p:nvPr>
        </p:nvSpPr>
        <p:spPr>
          <a:xfrm>
            <a:off x="715963" y="388134"/>
            <a:ext cx="10760075" cy="393542"/>
          </a:xfrm>
        </p:spPr>
        <p:txBody>
          <a:bodyPr>
            <a:normAutofit lnSpcReduction="10000"/>
          </a:bodyPr>
          <a:lstStyle/>
          <a:p>
            <a:r>
              <a:rPr lang="en-GB" sz="3200" dirty="0"/>
              <a:t>What is the SCID Evaluation?</a:t>
            </a:r>
          </a:p>
        </p:txBody>
      </p:sp>
      <p:pic>
        <p:nvPicPr>
          <p:cNvPr id="6" name="Picture 5">
            <a:extLst>
              <a:ext uri="{FF2B5EF4-FFF2-40B4-BE49-F238E27FC236}">
                <a16:creationId xmlns:a16="http://schemas.microsoft.com/office/drawing/2014/main" id="{3346FF42-A90E-44C6-A70A-B065152875FF}"/>
              </a:ext>
            </a:extLst>
          </p:cNvPr>
          <p:cNvPicPr>
            <a:picLocks noChangeAspect="1"/>
          </p:cNvPicPr>
          <p:nvPr/>
        </p:nvPicPr>
        <p:blipFill>
          <a:blip r:embed="rId3"/>
          <a:stretch>
            <a:fillRect/>
          </a:stretch>
        </p:blipFill>
        <p:spPr>
          <a:xfrm>
            <a:off x="8160123" y="584905"/>
            <a:ext cx="3237719" cy="1622028"/>
          </a:xfrm>
          <a:prstGeom prst="rect">
            <a:avLst/>
          </a:prstGeom>
        </p:spPr>
      </p:pic>
      <p:pic>
        <p:nvPicPr>
          <p:cNvPr id="7" name="Picture 2" descr="Image result for uk national screening committee">
            <a:extLst>
              <a:ext uri="{FF2B5EF4-FFF2-40B4-BE49-F238E27FC236}">
                <a16:creationId xmlns:a16="http://schemas.microsoft.com/office/drawing/2014/main" id="{18C91AB1-2235-4D3B-A7BF-556D218F590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977931" y="2348297"/>
            <a:ext cx="3031807" cy="3031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203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623684" y="737403"/>
            <a:ext cx="10760075" cy="5924699"/>
          </a:xfrm>
        </p:spPr>
        <p:txBody>
          <a:bodyPr/>
          <a:lstStyle/>
          <a:p>
            <a:pPr>
              <a:lnSpc>
                <a:spcPct val="150000"/>
              </a:lnSpc>
              <a:buFont typeface="Wingdings" panose="05000000000000000000" pitchFamily="2" charset="2"/>
              <a:buChar char="Ø"/>
            </a:pPr>
            <a:r>
              <a:rPr lang="en-GB" dirty="0"/>
              <a:t>the SCID evaluation will commence on 6</a:t>
            </a:r>
            <a:r>
              <a:rPr lang="en-GB" dirty="0">
                <a:solidFill>
                  <a:srgbClr val="FF0000"/>
                </a:solidFill>
              </a:rPr>
              <a:t> </a:t>
            </a:r>
            <a:r>
              <a:rPr lang="en-GB" dirty="0"/>
              <a:t>September 2021 </a:t>
            </a:r>
            <a:r>
              <a:rPr lang="en-GB" dirty="0" smtClean="0"/>
              <a:t>in </a:t>
            </a:r>
            <a:r>
              <a:rPr lang="en-GB" b="1" dirty="0" smtClean="0"/>
              <a:t>England only </a:t>
            </a:r>
            <a:r>
              <a:rPr lang="en-GB" dirty="0" smtClean="0"/>
              <a:t>and </a:t>
            </a:r>
            <a:r>
              <a:rPr lang="en-GB" dirty="0"/>
              <a:t>will take place over a 2 year </a:t>
            </a:r>
            <a:r>
              <a:rPr lang="en-GB" dirty="0" smtClean="0"/>
              <a:t>period</a:t>
            </a:r>
            <a:endParaRPr lang="en-GB" dirty="0"/>
          </a:p>
          <a:p>
            <a:pPr>
              <a:lnSpc>
                <a:spcPct val="150000"/>
              </a:lnSpc>
              <a:buFont typeface="Wingdings" panose="05000000000000000000" pitchFamily="2" charset="2"/>
              <a:buChar char="Ø"/>
            </a:pPr>
            <a:r>
              <a:rPr lang="en-GB" dirty="0"/>
              <a:t>the SCID evaluation will cover approximately two-thirds of </a:t>
            </a:r>
            <a:r>
              <a:rPr lang="en-GB" dirty="0" smtClean="0"/>
              <a:t>England</a:t>
            </a:r>
            <a:endParaRPr lang="en-GB" dirty="0"/>
          </a:p>
          <a:p>
            <a:pPr>
              <a:lnSpc>
                <a:spcPct val="150000"/>
              </a:lnSpc>
              <a:buFont typeface="Wingdings" panose="05000000000000000000" pitchFamily="2" charset="2"/>
              <a:buChar char="Ø"/>
            </a:pPr>
            <a:r>
              <a:rPr lang="en-GB" dirty="0"/>
              <a:t>the </a:t>
            </a:r>
            <a:r>
              <a:rPr lang="en-GB" dirty="0" err="1"/>
              <a:t>newborn</a:t>
            </a:r>
            <a:r>
              <a:rPr lang="en-GB" dirty="0"/>
              <a:t> blood spot (NBS) laboratories taking part are:</a:t>
            </a:r>
          </a:p>
          <a:p>
            <a:pPr marL="0" indent="0">
              <a:lnSpc>
                <a:spcPct val="150000"/>
              </a:lnSpc>
              <a:spcBef>
                <a:spcPts val="0"/>
              </a:spcBef>
              <a:buNone/>
            </a:pPr>
            <a:r>
              <a:rPr lang="en-GB" dirty="0"/>
              <a:t>	- London (Great Ormond Street &amp; South East Thames)</a:t>
            </a:r>
          </a:p>
          <a:p>
            <a:pPr marL="0" indent="0">
              <a:lnSpc>
                <a:spcPct val="150000"/>
              </a:lnSpc>
              <a:spcBef>
                <a:spcPts val="0"/>
              </a:spcBef>
              <a:buNone/>
            </a:pPr>
            <a:r>
              <a:rPr lang="en-GB" dirty="0"/>
              <a:t>	- Manchester</a:t>
            </a:r>
          </a:p>
          <a:p>
            <a:pPr marL="0" indent="0">
              <a:lnSpc>
                <a:spcPct val="150000"/>
              </a:lnSpc>
              <a:spcBef>
                <a:spcPts val="0"/>
              </a:spcBef>
              <a:buNone/>
            </a:pPr>
            <a:r>
              <a:rPr lang="en-GB" dirty="0"/>
              <a:t>	- Birmingham</a:t>
            </a:r>
          </a:p>
          <a:p>
            <a:pPr marL="0" indent="0">
              <a:lnSpc>
                <a:spcPct val="150000"/>
              </a:lnSpc>
              <a:spcBef>
                <a:spcPts val="0"/>
              </a:spcBef>
              <a:buNone/>
            </a:pPr>
            <a:r>
              <a:rPr lang="en-GB" dirty="0"/>
              <a:t>	- Newcastle</a:t>
            </a:r>
          </a:p>
          <a:p>
            <a:pPr marL="0" indent="0">
              <a:lnSpc>
                <a:spcPct val="150000"/>
              </a:lnSpc>
              <a:spcBef>
                <a:spcPts val="0"/>
              </a:spcBef>
              <a:buNone/>
            </a:pPr>
            <a:r>
              <a:rPr lang="en-GB" dirty="0"/>
              <a:t>	- Sheffield</a:t>
            </a:r>
          </a:p>
          <a:p>
            <a:pPr>
              <a:lnSpc>
                <a:spcPct val="150000"/>
              </a:lnSpc>
              <a:buFont typeface="Arial" panose="020B0604020202020204" pitchFamily="34" charset="0"/>
              <a:buChar char="•"/>
            </a:pPr>
            <a:endParaRPr lang="en-GB" dirty="0"/>
          </a:p>
        </p:txBody>
      </p:sp>
      <p:sp>
        <p:nvSpPr>
          <p:cNvPr id="4" name="Text Placeholder 3"/>
          <p:cNvSpPr>
            <a:spLocks noGrp="1"/>
          </p:cNvSpPr>
          <p:nvPr>
            <p:ph type="body" sz="quarter" idx="15"/>
          </p:nvPr>
        </p:nvSpPr>
        <p:spPr>
          <a:xfrm>
            <a:off x="673564" y="170934"/>
            <a:ext cx="10760075" cy="393542"/>
          </a:xfrm>
        </p:spPr>
        <p:txBody>
          <a:bodyPr>
            <a:normAutofit lnSpcReduction="10000"/>
          </a:bodyPr>
          <a:lstStyle/>
          <a:p>
            <a:r>
              <a:rPr lang="en-GB" sz="3200" dirty="0"/>
              <a:t>SCID screening areas</a:t>
            </a:r>
          </a:p>
        </p:txBody>
      </p:sp>
      <p:pic>
        <p:nvPicPr>
          <p:cNvPr id="7" name="Picture 2" descr="Image result for to screen or not to screen">
            <a:extLst>
              <a:ext uri="{FF2B5EF4-FFF2-40B4-BE49-F238E27FC236}">
                <a16:creationId xmlns:a16="http://schemas.microsoft.com/office/drawing/2014/main" id="{8DD164A4-4ABF-49E1-B4E5-CF10A6FEE7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4388" y="3976573"/>
            <a:ext cx="2952328"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349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5707413" y="3186988"/>
            <a:ext cx="5517057" cy="2051844"/>
          </a:xfrm>
        </p:spPr>
        <p:txBody>
          <a:bodyPr/>
          <a:lstStyle/>
          <a:p>
            <a:pPr marL="0" indent="0">
              <a:spcAft>
                <a:spcPts val="600"/>
              </a:spcAft>
              <a:buNone/>
            </a:pPr>
            <a:r>
              <a:rPr lang="en-GB" dirty="0" smtClean="0"/>
              <a:t>The SCID screening impacts on the very small number of infants that move into Wales who have been screened in England</a:t>
            </a:r>
            <a:endParaRPr lang="en-GB" sz="1600" dirty="0"/>
          </a:p>
          <a:p>
            <a:endParaRPr lang="en-GB" dirty="0"/>
          </a:p>
        </p:txBody>
      </p:sp>
      <p:sp>
        <p:nvSpPr>
          <p:cNvPr id="4" name="Text Placeholder 3"/>
          <p:cNvSpPr>
            <a:spLocks noGrp="1"/>
          </p:cNvSpPr>
          <p:nvPr>
            <p:ph type="body" sz="quarter" idx="15"/>
          </p:nvPr>
        </p:nvSpPr>
        <p:spPr>
          <a:xfrm>
            <a:off x="757909" y="3277692"/>
            <a:ext cx="4627824" cy="2110758"/>
          </a:xfrm>
        </p:spPr>
        <p:txBody>
          <a:bodyPr/>
          <a:lstStyle/>
          <a:p>
            <a:r>
              <a:rPr lang="en-GB" sz="3200" dirty="0"/>
              <a:t>BCG Immunisation – Change in practice</a:t>
            </a:r>
          </a:p>
        </p:txBody>
      </p:sp>
      <p:pic>
        <p:nvPicPr>
          <p:cNvPr id="7" name="Picture 6" descr="A picture containing text, sky, outdoor, sign&#10;&#10;Description automatically generated">
            <a:extLst>
              <a:ext uri="{FF2B5EF4-FFF2-40B4-BE49-F238E27FC236}">
                <a16:creationId xmlns:a16="http://schemas.microsoft.com/office/drawing/2014/main" id="{9B418CB0-DFF2-462B-BA23-1110C7BC7874}"/>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t="20849" b="18129"/>
          <a:stretch/>
        </p:blipFill>
        <p:spPr>
          <a:xfrm>
            <a:off x="2581033" y="192959"/>
            <a:ext cx="6378409" cy="2588342"/>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Tree>
    <p:extLst>
      <p:ext uri="{BB962C8B-B14F-4D97-AF65-F5344CB8AC3E}">
        <p14:creationId xmlns:p14="http://schemas.microsoft.com/office/powerpoint/2010/main" val="1526844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1303867"/>
            <a:ext cx="10760075" cy="3708708"/>
          </a:xfrm>
        </p:spPr>
        <p:txBody>
          <a:bodyPr/>
          <a:lstStyle/>
          <a:p>
            <a:r>
              <a:rPr lang="en-GB" dirty="0" smtClean="0"/>
              <a:t>Staff have checked the record for </a:t>
            </a:r>
            <a:r>
              <a:rPr lang="en-GB" b="1" dirty="0" smtClean="0">
                <a:solidFill>
                  <a:srgbClr val="FF0000"/>
                </a:solidFill>
              </a:rPr>
              <a:t>a negative SCID, SCID not suspected or SCID declined or SCID not offered </a:t>
            </a:r>
          </a:p>
          <a:p>
            <a:r>
              <a:rPr lang="en-GB" dirty="0" smtClean="0"/>
              <a:t>Vaccination may be administered earlier than 28 days provided the SCID result is available</a:t>
            </a:r>
          </a:p>
          <a:p>
            <a:r>
              <a:rPr lang="en-GB" dirty="0" smtClean="0"/>
              <a:t>In the 6 designated areas SCID will form part of as part of the routine </a:t>
            </a:r>
            <a:r>
              <a:rPr lang="en-GB" dirty="0" err="1" smtClean="0"/>
              <a:t>newborn</a:t>
            </a:r>
            <a:r>
              <a:rPr lang="en-GB" dirty="0" smtClean="0"/>
              <a:t> screening test at 5 days, with most results  expected within 10 – 12 days.</a:t>
            </a:r>
          </a:p>
          <a:p>
            <a:r>
              <a:rPr lang="en-GB" dirty="0" smtClean="0"/>
              <a:t>All live vaccines are contraindicated in babies with a SCID diagnosis – this includes </a:t>
            </a:r>
            <a:r>
              <a:rPr lang="en-GB" b="1" dirty="0" err="1" smtClean="0"/>
              <a:t>Rotarix</a:t>
            </a:r>
            <a:r>
              <a:rPr lang="en-GB" b="1" dirty="0" smtClean="0"/>
              <a:t> vaccine</a:t>
            </a:r>
            <a:endParaRPr lang="en-GB" b="1" dirty="0"/>
          </a:p>
        </p:txBody>
      </p:sp>
      <p:sp>
        <p:nvSpPr>
          <p:cNvPr id="4" name="Text Placeholder 3"/>
          <p:cNvSpPr>
            <a:spLocks noGrp="1"/>
          </p:cNvSpPr>
          <p:nvPr>
            <p:ph type="body" sz="quarter" idx="15"/>
          </p:nvPr>
        </p:nvSpPr>
        <p:spPr>
          <a:xfrm>
            <a:off x="348491" y="240973"/>
            <a:ext cx="11127547" cy="868787"/>
          </a:xfrm>
        </p:spPr>
        <p:txBody>
          <a:bodyPr>
            <a:normAutofit fontScale="77500" lnSpcReduction="20000"/>
          </a:bodyPr>
          <a:lstStyle/>
          <a:p>
            <a:r>
              <a:rPr lang="en-GB" dirty="0" smtClean="0"/>
              <a:t>Infants screened in England that move into Wales and are eligible for a BCG vaccine should not be offered a BCG vaccine until :</a:t>
            </a:r>
          </a:p>
          <a:p>
            <a:r>
              <a:rPr lang="en-GB" dirty="0" smtClean="0"/>
              <a:t>  </a:t>
            </a:r>
            <a:endParaRPr lang="en-GB" dirty="0"/>
          </a:p>
        </p:txBody>
      </p:sp>
    </p:spTree>
    <p:extLst>
      <p:ext uri="{BB962C8B-B14F-4D97-AF65-F5344CB8AC3E}">
        <p14:creationId xmlns:p14="http://schemas.microsoft.com/office/powerpoint/2010/main" val="1131718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graphicFrame>
        <p:nvGraphicFramePr>
          <p:cNvPr id="8" name="Content Placeholder 7"/>
          <p:cNvGraphicFramePr>
            <a:graphicFrameLocks noGrp="1"/>
          </p:cNvGraphicFramePr>
          <p:nvPr>
            <p:ph sz="quarter" idx="14"/>
            <p:extLst>
              <p:ext uri="{D42A27DB-BD31-4B8C-83A1-F6EECF244321}">
                <p14:modId xmlns:p14="http://schemas.microsoft.com/office/powerpoint/2010/main" val="3701208412"/>
              </p:ext>
            </p:extLst>
          </p:nvPr>
        </p:nvGraphicFramePr>
        <p:xfrm>
          <a:off x="1623060" y="1463041"/>
          <a:ext cx="9265334" cy="5757991"/>
        </p:xfrm>
        <a:graphic>
          <a:graphicData uri="http://schemas.openxmlformats.org/drawingml/2006/table">
            <a:tbl>
              <a:tblPr firstRow="1" firstCol="1" bandRow="1">
                <a:tableStyleId>{5C22544A-7EE6-4342-B048-85BDC9FD1C3A}</a:tableStyleId>
              </a:tblPr>
              <a:tblGrid>
                <a:gridCol w="2194685">
                  <a:extLst>
                    <a:ext uri="{9D8B030D-6E8A-4147-A177-3AD203B41FA5}">
                      <a16:colId xmlns:a16="http://schemas.microsoft.com/office/drawing/2014/main" val="3330855502"/>
                    </a:ext>
                  </a:extLst>
                </a:gridCol>
                <a:gridCol w="4241946">
                  <a:extLst>
                    <a:ext uri="{9D8B030D-6E8A-4147-A177-3AD203B41FA5}">
                      <a16:colId xmlns:a16="http://schemas.microsoft.com/office/drawing/2014/main" val="750394893"/>
                    </a:ext>
                  </a:extLst>
                </a:gridCol>
                <a:gridCol w="2828703">
                  <a:extLst>
                    <a:ext uri="{9D8B030D-6E8A-4147-A177-3AD203B41FA5}">
                      <a16:colId xmlns:a16="http://schemas.microsoft.com/office/drawing/2014/main" val="3290460850"/>
                    </a:ext>
                  </a:extLst>
                </a:gridCol>
              </a:tblGrid>
              <a:tr h="678448">
                <a:tc>
                  <a:txBody>
                    <a:bodyPr/>
                    <a:lstStyle/>
                    <a:p>
                      <a:pPr>
                        <a:spcAft>
                          <a:spcPts val="0"/>
                        </a:spcAft>
                      </a:pPr>
                      <a:r>
                        <a:rPr lang="en-GB" sz="2400" dirty="0">
                          <a:effectLst/>
                        </a:rPr>
                        <a:t>Failsafe Team</a:t>
                      </a:r>
                    </a:p>
                    <a:p>
                      <a:pPr>
                        <a:lnSpc>
                          <a:spcPct val="107000"/>
                        </a:lnSpc>
                        <a:spcAft>
                          <a:spcPts val="0"/>
                        </a:spcAft>
                      </a:pPr>
                      <a:r>
                        <a:rPr lang="en-GB" sz="2400" dirty="0">
                          <a:effectLst/>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a:effectLst/>
                        </a:rPr>
                        <a:t>Health boards covered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a:effectLst/>
                        </a:rPr>
                        <a:t>Telephone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extLst>
                  <a:ext uri="{0D108BD9-81ED-4DB2-BD59-A6C34878D82A}">
                    <a16:rowId xmlns:a16="http://schemas.microsoft.com/office/drawing/2014/main" val="2442541096"/>
                  </a:ext>
                </a:extLst>
              </a:tr>
              <a:tr h="1419734">
                <a:tc>
                  <a:txBody>
                    <a:bodyPr/>
                    <a:lstStyle/>
                    <a:p>
                      <a:pPr>
                        <a:lnSpc>
                          <a:spcPct val="107000"/>
                        </a:lnSpc>
                        <a:spcAft>
                          <a:spcPts val="0"/>
                        </a:spcAft>
                      </a:pPr>
                      <a:r>
                        <a:rPr lang="en-GB" sz="2400">
                          <a:effectLst/>
                        </a:rPr>
                        <a:t>South East Wales</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a:effectLst/>
                        </a:rPr>
                        <a:t>Cardiff and Vale, Cwm Taf Morgannwg (except Bridgend) and Aneurin Bevan University Health Boards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a:effectLst/>
                        </a:rPr>
                        <a:t>029 2184 3568</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extLst>
                  <a:ext uri="{0D108BD9-81ED-4DB2-BD59-A6C34878D82A}">
                    <a16:rowId xmlns:a16="http://schemas.microsoft.com/office/drawing/2014/main" val="3707233110"/>
                  </a:ext>
                </a:extLst>
              </a:tr>
              <a:tr h="1778641">
                <a:tc>
                  <a:txBody>
                    <a:bodyPr/>
                    <a:lstStyle/>
                    <a:p>
                      <a:pPr>
                        <a:lnSpc>
                          <a:spcPct val="107000"/>
                        </a:lnSpc>
                        <a:spcAft>
                          <a:spcPts val="0"/>
                        </a:spcAft>
                      </a:pPr>
                      <a:r>
                        <a:rPr lang="en-GB" sz="2400">
                          <a:effectLst/>
                        </a:rPr>
                        <a:t>Mid and West Wales</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a:effectLst/>
                        </a:rPr>
                        <a:t>Swansea Bay, Cwm Taf Morgannwg (Bridgend) and Hywel Dda University Health Boards and Powys Teaching Health Board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a:effectLst/>
                        </a:rPr>
                        <a:t>01792 343364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extLst>
                  <a:ext uri="{0D108BD9-81ED-4DB2-BD59-A6C34878D82A}">
                    <a16:rowId xmlns:a16="http://schemas.microsoft.com/office/drawing/2014/main" val="593940630"/>
                  </a:ext>
                </a:extLst>
              </a:tr>
              <a:tr h="701918">
                <a:tc>
                  <a:txBody>
                    <a:bodyPr/>
                    <a:lstStyle/>
                    <a:p>
                      <a:pPr>
                        <a:lnSpc>
                          <a:spcPct val="107000"/>
                        </a:lnSpc>
                        <a:spcAft>
                          <a:spcPts val="0"/>
                        </a:spcAft>
                      </a:pPr>
                      <a:r>
                        <a:rPr lang="en-GB" sz="2400" dirty="0">
                          <a:effectLst/>
                        </a:rPr>
                        <a:t>North Wales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err="1">
                          <a:effectLst/>
                        </a:rPr>
                        <a:t>Betsi</a:t>
                      </a:r>
                      <a:r>
                        <a:rPr lang="en-GB" sz="2400" dirty="0">
                          <a:effectLst/>
                        </a:rPr>
                        <a:t> </a:t>
                      </a:r>
                      <a:r>
                        <a:rPr lang="en-GB" sz="2400" dirty="0" err="1">
                          <a:effectLst/>
                        </a:rPr>
                        <a:t>Cadwaladr</a:t>
                      </a:r>
                      <a:r>
                        <a:rPr lang="en-GB" sz="2400" dirty="0">
                          <a:effectLst/>
                        </a:rPr>
                        <a:t> University Health Board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a:txBody>
                    <a:bodyPr/>
                    <a:lstStyle/>
                    <a:p>
                      <a:pPr>
                        <a:lnSpc>
                          <a:spcPct val="107000"/>
                        </a:lnSpc>
                        <a:spcAft>
                          <a:spcPts val="0"/>
                        </a:spcAft>
                      </a:pPr>
                      <a:r>
                        <a:rPr lang="en-GB" sz="2400" dirty="0">
                          <a:effectLst/>
                        </a:rPr>
                        <a:t>01978 727005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extLst>
                  <a:ext uri="{0D108BD9-81ED-4DB2-BD59-A6C34878D82A}">
                    <a16:rowId xmlns:a16="http://schemas.microsoft.com/office/drawing/2014/main" val="1239773762"/>
                  </a:ext>
                </a:extLst>
              </a:tr>
              <a:tr h="701918">
                <a:tc gridSpan="3">
                  <a:txBody>
                    <a:bodyPr/>
                    <a:lstStyle/>
                    <a:p>
                      <a:pPr>
                        <a:lnSpc>
                          <a:spcPct val="107000"/>
                        </a:lnSpc>
                        <a:spcAft>
                          <a:spcPts val="0"/>
                        </a:spcAft>
                      </a:pPr>
                      <a:r>
                        <a:rPr lang="en-GB" sz="2400" dirty="0">
                          <a:effectLst/>
                        </a:rPr>
                        <a:t>Email - </a:t>
                      </a:r>
                      <a:r>
                        <a:rPr lang="en-GB" sz="2400" u="sng" dirty="0">
                          <a:effectLst/>
                          <a:hlinkClick r:id="rId3"/>
                        </a:rPr>
                        <a:t>PHW.NBSWFailsafe@wales.nhs.uk</a:t>
                      </a:r>
                      <a:endParaRPr lang="en-GB" sz="2400" dirty="0">
                        <a:effectLst/>
                      </a:endParaRPr>
                    </a:p>
                    <a:p>
                      <a:pPr>
                        <a:lnSpc>
                          <a:spcPct val="107000"/>
                        </a:lnSpc>
                        <a:spcAft>
                          <a:spcPts val="0"/>
                        </a:spcAft>
                      </a:pPr>
                      <a:r>
                        <a:rPr lang="en-GB" sz="2400" dirty="0">
                          <a:effectLst/>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7633" marR="57633"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164249963"/>
                  </a:ext>
                </a:extLst>
              </a:tr>
            </a:tbl>
          </a:graphicData>
        </a:graphic>
      </p:graphicFrame>
      <p:sp>
        <p:nvSpPr>
          <p:cNvPr id="4" name="Text Placeholder 3"/>
          <p:cNvSpPr>
            <a:spLocks noGrp="1"/>
          </p:cNvSpPr>
          <p:nvPr>
            <p:ph type="body" sz="quarter" idx="15"/>
          </p:nvPr>
        </p:nvSpPr>
        <p:spPr>
          <a:xfrm>
            <a:off x="633045" y="295422"/>
            <a:ext cx="11127545" cy="915584"/>
          </a:xfrm>
        </p:spPr>
        <p:txBody>
          <a:bodyPr>
            <a:noAutofit/>
          </a:bodyPr>
          <a:lstStyle/>
          <a:p>
            <a:r>
              <a:rPr lang="en-GB" dirty="0" smtClean="0"/>
              <a:t>The bloodspot screening results for babies screened in England should be obtained by contacting the </a:t>
            </a:r>
            <a:r>
              <a:rPr lang="en-GB" dirty="0" err="1" smtClean="0"/>
              <a:t>Newborn</a:t>
            </a:r>
            <a:r>
              <a:rPr lang="en-GB" dirty="0" smtClean="0"/>
              <a:t> Screening Administration Failsafe  Teams (Wales)</a:t>
            </a:r>
            <a:endParaRPr lang="en-GB" dirty="0"/>
          </a:p>
        </p:txBody>
      </p:sp>
    </p:spTree>
    <p:extLst>
      <p:ext uri="{BB962C8B-B14F-4D97-AF65-F5344CB8AC3E}">
        <p14:creationId xmlns:p14="http://schemas.microsoft.com/office/powerpoint/2010/main" val="24330448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362722" y="2941220"/>
            <a:ext cx="3721813" cy="2928585"/>
          </a:xfrm>
        </p:spPr>
        <p:txBody>
          <a:bodyPr/>
          <a:lstStyle/>
          <a:p>
            <a:r>
              <a:rPr lang="en-GB" dirty="0">
                <a:solidFill>
                  <a:schemeClr val="tx2"/>
                </a:solidFill>
              </a:rPr>
              <a:t>cause severe side effects</a:t>
            </a:r>
            <a:endParaRPr lang="en-US" dirty="0">
              <a:solidFill>
                <a:schemeClr val="tx2"/>
              </a:solidFill>
            </a:endParaRPr>
          </a:p>
          <a:p>
            <a:r>
              <a:rPr lang="en-GB" dirty="0">
                <a:solidFill>
                  <a:schemeClr val="tx2"/>
                </a:solidFill>
              </a:rPr>
              <a:t>cause complications for SCID treatment</a:t>
            </a:r>
            <a:endParaRPr lang="en-US" dirty="0">
              <a:solidFill>
                <a:schemeClr val="tx2"/>
              </a:solidFill>
            </a:endParaRPr>
          </a:p>
          <a:p>
            <a:r>
              <a:rPr lang="en-GB" dirty="0">
                <a:solidFill>
                  <a:schemeClr val="tx2"/>
                </a:solidFill>
              </a:rPr>
              <a:t>increase morbidity and mortality rates</a:t>
            </a:r>
            <a:endParaRPr lang="en-US" dirty="0">
              <a:solidFill>
                <a:schemeClr val="tx2"/>
              </a:solidFill>
            </a:endParaRPr>
          </a:p>
          <a:p>
            <a:endParaRPr lang="en-GB" dirty="0"/>
          </a:p>
        </p:txBody>
      </p:sp>
      <p:sp>
        <p:nvSpPr>
          <p:cNvPr id="4" name="Text Placeholder 3"/>
          <p:cNvSpPr>
            <a:spLocks noGrp="1"/>
          </p:cNvSpPr>
          <p:nvPr>
            <p:ph type="body" sz="quarter" idx="15"/>
          </p:nvPr>
        </p:nvSpPr>
        <p:spPr>
          <a:xfrm>
            <a:off x="760853" y="1728133"/>
            <a:ext cx="4506162" cy="3061981"/>
          </a:xfrm>
        </p:spPr>
        <p:txBody>
          <a:bodyPr>
            <a:normAutofit fontScale="92500"/>
          </a:bodyPr>
          <a:lstStyle/>
          <a:p>
            <a:r>
              <a:rPr lang="en-GB" sz="5200" dirty="0">
                <a:solidFill>
                  <a:schemeClr val="tx2"/>
                </a:solidFill>
              </a:rPr>
              <a:t>What happens if BCG is given to a baby who has SCID?</a:t>
            </a:r>
          </a:p>
        </p:txBody>
      </p:sp>
      <p:graphicFrame>
        <p:nvGraphicFramePr>
          <p:cNvPr id="6" name="Content Placeholder 2">
            <a:extLst>
              <a:ext uri="{FF2B5EF4-FFF2-40B4-BE49-F238E27FC236}">
                <a16:creationId xmlns:a16="http://schemas.microsoft.com/office/drawing/2014/main" id="{6B6A8955-B308-44C8-90E4-5F79FFF899C8}"/>
              </a:ext>
            </a:extLst>
          </p:cNvPr>
          <p:cNvGraphicFramePr>
            <a:graphicFrameLocks/>
          </p:cNvGraphicFramePr>
          <p:nvPr>
            <p:extLst>
              <p:ext uri="{D42A27DB-BD31-4B8C-83A1-F6EECF244321}">
                <p14:modId xmlns:p14="http://schemas.microsoft.com/office/powerpoint/2010/main" val="1744636903"/>
              </p:ext>
            </p:extLst>
          </p:nvPr>
        </p:nvGraphicFramePr>
        <p:xfrm>
          <a:off x="6627422" y="599075"/>
          <a:ext cx="469773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24843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2" y="1838335"/>
            <a:ext cx="10760075" cy="2954655"/>
          </a:xfrm>
        </p:spPr>
        <p:txBody>
          <a:bodyPr/>
          <a:lstStyle/>
          <a:p>
            <a:pPr>
              <a:spcBef>
                <a:spcPts val="0"/>
              </a:spcBef>
              <a:buFont typeface="Arial" panose="020B0604020202020204" pitchFamily="34" charset="0"/>
              <a:buChar char="•"/>
            </a:pPr>
            <a:r>
              <a:rPr lang="en-GB" dirty="0"/>
              <a:t>Child Health Information Service (CHIS) holds records of </a:t>
            </a:r>
            <a:r>
              <a:rPr lang="en-GB" dirty="0" err="1"/>
              <a:t>newborn</a:t>
            </a:r>
            <a:r>
              <a:rPr lang="en-GB" dirty="0"/>
              <a:t> screening and immunisation uptake and coverage </a:t>
            </a:r>
            <a:r>
              <a:rPr lang="en-GB" dirty="0" smtClean="0"/>
              <a:t>data</a:t>
            </a:r>
          </a:p>
          <a:p>
            <a:pPr>
              <a:spcBef>
                <a:spcPts val="0"/>
              </a:spcBef>
              <a:buFont typeface="Arial" panose="020B0604020202020204" pitchFamily="34" charset="0"/>
              <a:buChar char="•"/>
            </a:pPr>
            <a:endParaRPr lang="en-GB" dirty="0"/>
          </a:p>
          <a:p>
            <a:pPr>
              <a:spcBef>
                <a:spcPts val="0"/>
              </a:spcBef>
              <a:buFont typeface="Arial" panose="020B0604020202020204" pitchFamily="34" charset="0"/>
              <a:buChar char="•"/>
            </a:pPr>
            <a:r>
              <a:rPr lang="en-GB" dirty="0"/>
              <a:t>Child Health record held within local CHIS follows the baby and family when they move GP or move </a:t>
            </a:r>
            <a:r>
              <a:rPr lang="en-GB" dirty="0" smtClean="0"/>
              <a:t>area</a:t>
            </a:r>
          </a:p>
          <a:p>
            <a:pPr>
              <a:spcBef>
                <a:spcPts val="0"/>
              </a:spcBef>
              <a:buFont typeface="Arial" panose="020B0604020202020204" pitchFamily="34" charset="0"/>
              <a:buChar char="•"/>
            </a:pPr>
            <a:endParaRPr lang="en-GB" dirty="0"/>
          </a:p>
          <a:p>
            <a:pPr>
              <a:spcBef>
                <a:spcPts val="0"/>
              </a:spcBef>
              <a:buFont typeface="Arial" panose="020B0604020202020204" pitchFamily="34" charset="0"/>
              <a:buChar char="•"/>
            </a:pPr>
            <a:r>
              <a:rPr lang="en-GB" dirty="0"/>
              <a:t>Health visitors contact families who move into </a:t>
            </a:r>
            <a:r>
              <a:rPr lang="en-GB" dirty="0" smtClean="0"/>
              <a:t>Wales </a:t>
            </a:r>
            <a:r>
              <a:rPr lang="en-GB" dirty="0"/>
              <a:t>to arrange </a:t>
            </a:r>
            <a:r>
              <a:rPr lang="en-GB" dirty="0" smtClean="0"/>
              <a:t>a </a:t>
            </a:r>
            <a:r>
              <a:rPr lang="en-GB" dirty="0"/>
              <a:t>BCG if </a:t>
            </a:r>
            <a:r>
              <a:rPr lang="en-GB" dirty="0" smtClean="0"/>
              <a:t>eligible</a:t>
            </a:r>
            <a:endParaRPr lang="en-GB" dirty="0"/>
          </a:p>
        </p:txBody>
      </p:sp>
      <p:sp>
        <p:nvSpPr>
          <p:cNvPr id="4" name="Text Placeholder 3"/>
          <p:cNvSpPr>
            <a:spLocks noGrp="1"/>
          </p:cNvSpPr>
          <p:nvPr>
            <p:ph type="body" sz="quarter" idx="15"/>
          </p:nvPr>
        </p:nvSpPr>
        <p:spPr/>
        <p:txBody>
          <a:bodyPr>
            <a:normAutofit lnSpcReduction="10000"/>
          </a:bodyPr>
          <a:lstStyle/>
          <a:p>
            <a:r>
              <a:rPr lang="en-GB" sz="3200" dirty="0"/>
              <a:t>Movers In &amp; Movers Out</a:t>
            </a:r>
          </a:p>
        </p:txBody>
      </p:sp>
      <p:pic>
        <p:nvPicPr>
          <p:cNvPr id="6" name="Picture 4" descr="Important Notice Clip Art Available Formats To Download | Elearning,  Getting organized, Clip art">
            <a:extLst>
              <a:ext uri="{FF2B5EF4-FFF2-40B4-BE49-F238E27FC236}">
                <a16:creationId xmlns:a16="http://schemas.microsoft.com/office/drawing/2014/main" id="{FAF7D005-14DF-49A1-8721-9901E4064B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0052" y="115597"/>
            <a:ext cx="2567031" cy="1465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64402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1374967"/>
            <a:ext cx="10760075" cy="4812600"/>
          </a:xfrm>
        </p:spPr>
        <p:txBody>
          <a:bodyPr/>
          <a:lstStyle/>
          <a:p>
            <a:pPr>
              <a:buFont typeface="Wingdings" panose="05000000000000000000" pitchFamily="2" charset="2"/>
              <a:buChar char="Ø"/>
            </a:pPr>
            <a:r>
              <a:rPr lang="en-GB" dirty="0"/>
              <a:t>SCID screen, suspected</a:t>
            </a:r>
          </a:p>
          <a:p>
            <a:pPr marL="349250" lvl="1" indent="0">
              <a:buNone/>
            </a:pPr>
            <a:r>
              <a:rPr lang="en-GB" sz="2400" b="1" dirty="0">
                <a:solidFill>
                  <a:srgbClr val="FF0000"/>
                </a:solidFill>
              </a:rPr>
              <a:t>must not be given BCG vaccine unless the baby’s immunologist or GP subsequently confirms that the baby can receive the BCG immunisation</a:t>
            </a:r>
          </a:p>
          <a:p>
            <a:pPr marL="349250" lvl="1" indent="0"/>
            <a:endParaRPr lang="en-GB" sz="2400" dirty="0"/>
          </a:p>
          <a:p>
            <a:pPr>
              <a:buFont typeface="Wingdings" panose="05000000000000000000" pitchFamily="2" charset="2"/>
              <a:buChar char="Ø"/>
            </a:pPr>
            <a:r>
              <a:rPr lang="en-GB" dirty="0"/>
              <a:t>SCID screen, not suspected  </a:t>
            </a:r>
            <a:r>
              <a:rPr lang="en-GB" b="1" dirty="0">
                <a:solidFill>
                  <a:schemeClr val="tx2">
                    <a:lumMod val="75000"/>
                  </a:schemeClr>
                </a:solidFill>
              </a:rPr>
              <a:t>– Proceed to give BCG </a:t>
            </a:r>
          </a:p>
          <a:p>
            <a:pPr>
              <a:buFont typeface="Wingdings" panose="05000000000000000000" pitchFamily="2" charset="2"/>
              <a:buChar char="Ø"/>
            </a:pPr>
            <a:r>
              <a:rPr lang="en-GB" dirty="0"/>
              <a:t>SCID screen, ‘not offered’ </a:t>
            </a:r>
            <a:r>
              <a:rPr lang="en-GB" b="1" dirty="0">
                <a:solidFill>
                  <a:schemeClr val="tx2"/>
                </a:solidFill>
              </a:rPr>
              <a:t>– Proceed to give BCG </a:t>
            </a:r>
            <a:endParaRPr lang="en-GB" b="1" dirty="0" smtClean="0">
              <a:solidFill>
                <a:schemeClr val="tx2"/>
              </a:solidFill>
            </a:endParaRPr>
          </a:p>
          <a:p>
            <a:pPr marL="360363" indent="0">
              <a:buNone/>
            </a:pPr>
            <a:endParaRPr lang="en-GB" b="1" dirty="0" smtClean="0">
              <a:solidFill>
                <a:srgbClr val="FF0000"/>
              </a:solidFill>
            </a:endParaRPr>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marL="0" indent="0"/>
            <a:endParaRPr lang="en-GB" dirty="0"/>
          </a:p>
        </p:txBody>
      </p:sp>
      <p:sp>
        <p:nvSpPr>
          <p:cNvPr id="4" name="Text Placeholder 3"/>
          <p:cNvSpPr>
            <a:spLocks noGrp="1"/>
          </p:cNvSpPr>
          <p:nvPr>
            <p:ph type="body" sz="quarter" idx="15"/>
          </p:nvPr>
        </p:nvSpPr>
        <p:spPr/>
        <p:txBody>
          <a:bodyPr>
            <a:normAutofit fontScale="25000" lnSpcReduction="20000"/>
          </a:bodyPr>
          <a:lstStyle/>
          <a:p>
            <a:r>
              <a:rPr lang="en-GB" sz="3200" dirty="0" smtClean="0"/>
              <a:t>Key messages for possible </a:t>
            </a:r>
            <a:r>
              <a:rPr lang="en-GB" sz="3200" dirty="0"/>
              <a:t>results</a:t>
            </a:r>
            <a:br>
              <a:rPr lang="en-GB" sz="3200" dirty="0"/>
            </a:br>
            <a:r>
              <a:rPr lang="en-GB" sz="3200" dirty="0"/>
              <a:t/>
            </a:r>
            <a:br>
              <a:rPr lang="en-GB" sz="3200" dirty="0"/>
            </a:br>
            <a:r>
              <a:rPr lang="en-GB" sz="3200" dirty="0"/>
              <a:t/>
            </a:r>
            <a:br>
              <a:rPr lang="en-GB" sz="3200" dirty="0"/>
            </a:br>
            <a:endParaRPr lang="en-GB" sz="3200" dirty="0"/>
          </a:p>
        </p:txBody>
      </p:sp>
    </p:spTree>
    <p:extLst>
      <p:ext uri="{BB962C8B-B14F-4D97-AF65-F5344CB8AC3E}">
        <p14:creationId xmlns:p14="http://schemas.microsoft.com/office/powerpoint/2010/main" val="40803620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86302" y="514696"/>
            <a:ext cx="10760075" cy="5329664"/>
          </a:xfrm>
        </p:spPr>
        <p:txBody>
          <a:bodyPr/>
          <a:lstStyle/>
          <a:p>
            <a:pPr>
              <a:buFont typeface="Arial" panose="020B0604020202020204" pitchFamily="34" charset="0"/>
              <a:buChar char="•"/>
            </a:pPr>
            <a:endParaRPr lang="en-GB" dirty="0">
              <a:hlinkClick r:id="rId2"/>
            </a:endParaRPr>
          </a:p>
          <a:p>
            <a:pPr>
              <a:buFont typeface="Arial" panose="020B0604020202020204" pitchFamily="34" charset="0"/>
              <a:buChar char="•"/>
            </a:pPr>
            <a:r>
              <a:rPr lang="en-GB" dirty="0" smtClean="0">
                <a:hlinkClick r:id="rId3"/>
              </a:rPr>
              <a:t>https</a:t>
            </a:r>
            <a:r>
              <a:rPr lang="en-GB" dirty="0">
                <a:hlinkClick r:id="rId3"/>
              </a:rPr>
              <a:t>://www.gov.uk/government/collections/immunisation-against-infectious-disease-the-green-book</a:t>
            </a:r>
            <a:endParaRPr lang="en-GB" dirty="0"/>
          </a:p>
          <a:p>
            <a:pPr>
              <a:buFont typeface="Arial" panose="020B0604020202020204" pitchFamily="34" charset="0"/>
              <a:buChar char="•"/>
            </a:pPr>
            <a:r>
              <a:rPr lang="en-GB" dirty="0" smtClean="0">
                <a:hlinkClick r:id="rId4"/>
              </a:rPr>
              <a:t>PHE_BCG </a:t>
            </a:r>
            <a:r>
              <a:rPr lang="en-GB" dirty="0">
                <a:hlinkClick r:id="rId4"/>
              </a:rPr>
              <a:t>vaccine AJV_slide_set_August_2018_(v1.3)_.pptx | Powered by </a:t>
            </a:r>
            <a:r>
              <a:rPr lang="en-GB" dirty="0" err="1" smtClean="0">
                <a:hlinkClick r:id="rId4"/>
              </a:rPr>
              <a:t>Box</a:t>
            </a:r>
            <a:r>
              <a:rPr lang="en-GB" u="sng" dirty="0" err="1">
                <a:hlinkClick r:id="rId5"/>
              </a:rPr>
              <a:t>CEM</a:t>
            </a:r>
            <a:r>
              <a:rPr lang="en-GB" u="sng" dirty="0">
                <a:hlinkClick r:id="rId5"/>
              </a:rPr>
              <a:t>/CMO/2021/33</a:t>
            </a:r>
            <a:endParaRPr lang="en-GB" dirty="0" smtClean="0"/>
          </a:p>
          <a:p>
            <a:pPr>
              <a:buFont typeface="Arial" panose="020B0604020202020204" pitchFamily="34" charset="0"/>
              <a:buChar char="•"/>
            </a:pPr>
            <a:r>
              <a:rPr lang="en-GB" dirty="0" smtClean="0"/>
              <a:t>SCID </a:t>
            </a:r>
            <a:r>
              <a:rPr lang="en-GB" dirty="0"/>
              <a:t>Screening Evaluation in England – Implications for </a:t>
            </a:r>
            <a:r>
              <a:rPr lang="en-GB" dirty="0" smtClean="0"/>
              <a:t>Wales, WHC </a:t>
            </a:r>
            <a:r>
              <a:rPr lang="en-GB" dirty="0"/>
              <a:t>CEM/CMO/2021/33  </a:t>
            </a:r>
            <a:r>
              <a:rPr lang="en-GB" dirty="0">
                <a:hlinkClick r:id="rId5"/>
              </a:rPr>
              <a:t>http://</a:t>
            </a:r>
            <a:r>
              <a:rPr lang="en-GB" dirty="0" smtClean="0">
                <a:hlinkClick r:id="rId5"/>
              </a:rPr>
              <a:t>nww.immunisation.wales.nhs.uk/opendoc/541928</a:t>
            </a:r>
            <a:endParaRPr lang="en-GB" dirty="0" smtClean="0"/>
          </a:p>
          <a:p>
            <a:pPr>
              <a:buFont typeface="Arial" panose="020B0604020202020204" pitchFamily="34" charset="0"/>
              <a:buChar char="•"/>
            </a:pPr>
            <a:endParaRPr lang="en-GB" dirty="0"/>
          </a:p>
          <a:p>
            <a:pPr>
              <a:buFont typeface="Arial" panose="020B0604020202020204" pitchFamily="34" charset="0"/>
              <a:buChar char="•"/>
            </a:pPr>
            <a:endParaRPr lang="en-GB" dirty="0"/>
          </a:p>
          <a:p>
            <a:endParaRPr lang="en-GB" dirty="0"/>
          </a:p>
          <a:p>
            <a:endParaRPr lang="en-GB" dirty="0"/>
          </a:p>
        </p:txBody>
      </p:sp>
      <p:sp>
        <p:nvSpPr>
          <p:cNvPr id="4" name="Text Placeholder 3"/>
          <p:cNvSpPr>
            <a:spLocks noGrp="1"/>
          </p:cNvSpPr>
          <p:nvPr>
            <p:ph type="body" sz="quarter" idx="15"/>
          </p:nvPr>
        </p:nvSpPr>
        <p:spPr>
          <a:xfrm>
            <a:off x="715962" y="317925"/>
            <a:ext cx="10760075" cy="393542"/>
          </a:xfrm>
        </p:spPr>
        <p:txBody>
          <a:bodyPr>
            <a:normAutofit lnSpcReduction="10000"/>
          </a:bodyPr>
          <a:lstStyle/>
          <a:p>
            <a:r>
              <a:rPr lang="en-GB" sz="3200" dirty="0"/>
              <a:t>Resources</a:t>
            </a:r>
          </a:p>
        </p:txBody>
      </p:sp>
    </p:spTree>
    <p:extLst>
      <p:ext uri="{BB962C8B-B14F-4D97-AF65-F5344CB8AC3E}">
        <p14:creationId xmlns:p14="http://schemas.microsoft.com/office/powerpoint/2010/main" val="1548797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1109760"/>
            <a:ext cx="10760075" cy="5329664"/>
          </a:xfrm>
        </p:spPr>
        <p:txBody>
          <a:bodyPr/>
          <a:lstStyle/>
          <a:p>
            <a:r>
              <a:rPr lang="en-GB" dirty="0" smtClean="0"/>
              <a:t>These slides </a:t>
            </a:r>
            <a:r>
              <a:rPr lang="en-GB" dirty="0"/>
              <a:t>have been produced by colleagues in Public Health England (PHE), the content has been reviewed and links to Public Health Wales resources have been added </a:t>
            </a:r>
          </a:p>
          <a:p>
            <a:pPr>
              <a:buFont typeface="Arial" panose="020B0604020202020204" pitchFamily="34" charset="0"/>
              <a:buChar char="•"/>
            </a:pPr>
            <a:r>
              <a:rPr lang="en-GB" dirty="0"/>
              <a:t>Lauren Cooper, NHS </a:t>
            </a:r>
            <a:r>
              <a:rPr lang="en-GB" dirty="0" err="1"/>
              <a:t>Newborn</a:t>
            </a:r>
            <a:r>
              <a:rPr lang="en-GB" dirty="0"/>
              <a:t> Blood Spot Screening Programme, PHE Screening</a:t>
            </a:r>
          </a:p>
          <a:p>
            <a:pPr>
              <a:buFont typeface="Arial" panose="020B0604020202020204" pitchFamily="34" charset="0"/>
              <a:buChar char="•"/>
            </a:pPr>
            <a:r>
              <a:rPr lang="en-GB" dirty="0"/>
              <a:t>Liz Robinson, NHS </a:t>
            </a:r>
            <a:r>
              <a:rPr lang="en-GB" dirty="0" err="1"/>
              <a:t>Newborn</a:t>
            </a:r>
            <a:r>
              <a:rPr lang="en-GB" dirty="0"/>
              <a:t> Blood Spot Screening Programme, PHE Screening</a:t>
            </a:r>
          </a:p>
          <a:p>
            <a:pPr>
              <a:buFont typeface="Arial" panose="020B0604020202020204" pitchFamily="34" charset="0"/>
              <a:buChar char="•"/>
            </a:pPr>
            <a:r>
              <a:rPr lang="en-GB" dirty="0" smtClean="0"/>
              <a:t>BCG/SCID </a:t>
            </a:r>
            <a:r>
              <a:rPr lang="en-GB" dirty="0"/>
              <a:t>Project Board </a:t>
            </a:r>
          </a:p>
          <a:p>
            <a:r>
              <a:rPr lang="en-GB" dirty="0" smtClean="0"/>
              <a:t>Colleagues in </a:t>
            </a:r>
            <a:r>
              <a:rPr lang="en-GB" dirty="0" err="1" smtClean="0"/>
              <a:t>NewBorn</a:t>
            </a:r>
            <a:r>
              <a:rPr lang="en-GB" dirty="0" smtClean="0"/>
              <a:t> Screening Wales</a:t>
            </a:r>
          </a:p>
          <a:p>
            <a:r>
              <a:rPr lang="en-GB" dirty="0" smtClean="0"/>
              <a:t>Vaccine </a:t>
            </a:r>
            <a:r>
              <a:rPr lang="en-GB" dirty="0"/>
              <a:t>Preventable Disease </a:t>
            </a:r>
            <a:r>
              <a:rPr lang="en-GB" dirty="0" smtClean="0"/>
              <a:t>Programme</a:t>
            </a:r>
          </a:p>
          <a:p>
            <a:endParaRPr lang="en-GB" dirty="0"/>
          </a:p>
          <a:p>
            <a:endParaRPr lang="en-GB" dirty="0"/>
          </a:p>
        </p:txBody>
      </p:sp>
      <p:sp>
        <p:nvSpPr>
          <p:cNvPr id="4" name="Text Placeholder 3"/>
          <p:cNvSpPr>
            <a:spLocks noGrp="1"/>
          </p:cNvSpPr>
          <p:nvPr>
            <p:ph type="body" sz="quarter" idx="15"/>
          </p:nvPr>
        </p:nvSpPr>
        <p:spPr/>
        <p:txBody>
          <a:bodyPr/>
          <a:lstStyle/>
          <a:p>
            <a:r>
              <a:rPr lang="en-GB" dirty="0" smtClean="0"/>
              <a:t>Acknowledgments</a:t>
            </a:r>
            <a:endParaRPr lang="en-GB" dirty="0"/>
          </a:p>
        </p:txBody>
      </p:sp>
    </p:spTree>
    <p:extLst>
      <p:ext uri="{BB962C8B-B14F-4D97-AF65-F5344CB8AC3E}">
        <p14:creationId xmlns:p14="http://schemas.microsoft.com/office/powerpoint/2010/main" val="4112031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p:txBody>
          <a:bodyPr/>
          <a:lstStyle/>
          <a:p>
            <a:endParaRPr lang="en-GB"/>
          </a:p>
        </p:txBody>
      </p:sp>
      <p:sp>
        <p:nvSpPr>
          <p:cNvPr id="6" name="Content Placeholder 5"/>
          <p:cNvSpPr>
            <a:spLocks noGrp="1"/>
          </p:cNvSpPr>
          <p:nvPr>
            <p:ph sz="quarter" idx="14"/>
          </p:nvPr>
        </p:nvSpPr>
        <p:spPr>
          <a:xfrm>
            <a:off x="715963" y="1358189"/>
            <a:ext cx="10760075" cy="2841804"/>
          </a:xfrm>
        </p:spPr>
        <p:txBody>
          <a:bodyPr/>
          <a:lstStyle/>
          <a:p>
            <a:r>
              <a:rPr lang="en-GB" sz="2800" dirty="0"/>
              <a:t>By the end of this session, you should have a better understanding of:</a:t>
            </a:r>
            <a:endParaRPr lang="en-US" sz="2800" dirty="0"/>
          </a:p>
          <a:p>
            <a:pPr lvl="0"/>
            <a:endParaRPr lang="en-GB" sz="2800" dirty="0"/>
          </a:p>
          <a:p>
            <a:r>
              <a:rPr lang="en-GB" sz="2800" dirty="0"/>
              <a:t>The </a:t>
            </a:r>
            <a:r>
              <a:rPr lang="en-GB" sz="2800" dirty="0" smtClean="0"/>
              <a:t>impact of </a:t>
            </a:r>
            <a:r>
              <a:rPr lang="en-GB" sz="2800" dirty="0"/>
              <a:t>the </a:t>
            </a:r>
            <a:r>
              <a:rPr lang="en-GB" sz="2800" dirty="0" smtClean="0"/>
              <a:t>English evaluation </a:t>
            </a:r>
            <a:r>
              <a:rPr lang="en-GB" sz="2800" dirty="0"/>
              <a:t>of Screening for Severe Combined Immunodeficiency (SCID) </a:t>
            </a:r>
            <a:r>
              <a:rPr lang="en-GB" sz="2800" dirty="0" smtClean="0"/>
              <a:t>on the BCG neonatal service in Wales  </a:t>
            </a:r>
            <a:endParaRPr lang="en-GB" dirty="0"/>
          </a:p>
        </p:txBody>
      </p:sp>
      <p:sp>
        <p:nvSpPr>
          <p:cNvPr id="7" name="Text Placeholder 6"/>
          <p:cNvSpPr>
            <a:spLocks noGrp="1"/>
          </p:cNvSpPr>
          <p:nvPr>
            <p:ph type="body" sz="quarter" idx="15"/>
          </p:nvPr>
        </p:nvSpPr>
        <p:spPr>
          <a:xfrm>
            <a:off x="648851" y="574775"/>
            <a:ext cx="10760075" cy="393542"/>
          </a:xfrm>
        </p:spPr>
        <p:txBody>
          <a:bodyPr>
            <a:normAutofit lnSpcReduction="10000"/>
          </a:bodyPr>
          <a:lstStyle/>
          <a:p>
            <a:r>
              <a:rPr lang="en-GB" sz="3200" dirty="0"/>
              <a:t>Aims of this session </a:t>
            </a:r>
          </a:p>
        </p:txBody>
      </p:sp>
    </p:spTree>
    <p:extLst>
      <p:ext uri="{BB962C8B-B14F-4D97-AF65-F5344CB8AC3E}">
        <p14:creationId xmlns:p14="http://schemas.microsoft.com/office/powerpoint/2010/main" val="43698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623686" y="1307855"/>
            <a:ext cx="6666348" cy="4473019"/>
          </a:xfrm>
        </p:spPr>
        <p:txBody>
          <a:bodyPr/>
          <a:lstStyle/>
          <a:p>
            <a:pPr>
              <a:spcAft>
                <a:spcPts val="600"/>
              </a:spcAft>
            </a:pPr>
            <a:r>
              <a:rPr lang="en-GB" dirty="0"/>
              <a:t>The aim of the BCG Immunisation Programme is to protect those who are at an increased risk from exposure to and developing severe tuberculosis disease and to prevent premature death. </a:t>
            </a:r>
          </a:p>
          <a:p>
            <a:pPr>
              <a:spcAft>
                <a:spcPts val="600"/>
              </a:spcAft>
            </a:pPr>
            <a:r>
              <a:rPr lang="en-GB" dirty="0"/>
              <a:t>Analysis shows the vaccine to be 70 - 80% effective against the most severe forms of the disease such as TB meningitis and disseminated disease in children</a:t>
            </a:r>
          </a:p>
          <a:p>
            <a:endParaRPr lang="en-GB" dirty="0"/>
          </a:p>
        </p:txBody>
      </p:sp>
      <p:sp>
        <p:nvSpPr>
          <p:cNvPr id="6" name="Title 1">
            <a:extLst>
              <a:ext uri="{FF2B5EF4-FFF2-40B4-BE49-F238E27FC236}">
                <a16:creationId xmlns:a16="http://schemas.microsoft.com/office/drawing/2014/main" id="{ECA7E7F5-D2F5-489C-BFA9-CF10AAD8071C}"/>
              </a:ext>
            </a:extLst>
          </p:cNvPr>
          <p:cNvSpPr>
            <a:spLocks noGrp="1"/>
          </p:cNvSpPr>
          <p:nvPr>
            <p:ph type="body" sz="quarter" idx="15"/>
          </p:nvPr>
        </p:nvSpPr>
        <p:spPr/>
        <p:txBody>
          <a:bodyPr>
            <a:normAutofit fontScale="92500" lnSpcReduction="10000"/>
          </a:bodyPr>
          <a:lstStyle/>
          <a:p>
            <a:pPr>
              <a:lnSpc>
                <a:spcPct val="90000"/>
              </a:lnSpc>
            </a:pPr>
            <a:r>
              <a:rPr lang="en-GB" sz="3500" dirty="0"/>
              <a:t>Neonatal BCG immunisation programme </a:t>
            </a:r>
          </a:p>
        </p:txBody>
      </p:sp>
      <p:pic>
        <p:nvPicPr>
          <p:cNvPr id="10" name="Picture 9"/>
          <p:cNvPicPr>
            <a:picLocks noChangeAspect="1"/>
          </p:cNvPicPr>
          <p:nvPr/>
        </p:nvPicPr>
        <p:blipFill>
          <a:blip r:embed="rId2"/>
          <a:stretch>
            <a:fillRect/>
          </a:stretch>
        </p:blipFill>
        <p:spPr>
          <a:xfrm>
            <a:off x="8846288" y="763563"/>
            <a:ext cx="2523425" cy="4777563"/>
          </a:xfrm>
          <a:prstGeom prst="rect">
            <a:avLst/>
          </a:prstGeom>
        </p:spPr>
      </p:pic>
      <p:sp>
        <p:nvSpPr>
          <p:cNvPr id="12" name="TextBox 11"/>
          <p:cNvSpPr txBox="1"/>
          <p:nvPr/>
        </p:nvSpPr>
        <p:spPr>
          <a:xfrm>
            <a:off x="9236149" y="3480391"/>
            <a:ext cx="2771553" cy="369332"/>
          </a:xfrm>
          <a:prstGeom prst="rect">
            <a:avLst/>
          </a:prstGeom>
          <a:noFill/>
        </p:spPr>
        <p:txBody>
          <a:bodyPr wrap="square" rtlCol="0">
            <a:spAutoFit/>
          </a:bodyPr>
          <a:lstStyle/>
          <a:p>
            <a:endParaRPr lang="en-GB" dirty="0"/>
          </a:p>
        </p:txBody>
      </p:sp>
      <p:sp>
        <p:nvSpPr>
          <p:cNvPr id="14" name="TextBox 13"/>
          <p:cNvSpPr txBox="1"/>
          <p:nvPr/>
        </p:nvSpPr>
        <p:spPr>
          <a:xfrm rot="18928851">
            <a:off x="8890913" y="3102835"/>
            <a:ext cx="2953758" cy="584775"/>
          </a:xfrm>
          <a:prstGeom prst="rect">
            <a:avLst/>
          </a:prstGeom>
          <a:noFill/>
        </p:spPr>
        <p:txBody>
          <a:bodyPr wrap="square" rtlCol="0">
            <a:spAutoFit/>
          </a:bodyPr>
          <a:lstStyle/>
          <a:p>
            <a:r>
              <a:rPr lang="en-GB" sz="3200" b="1" dirty="0" smtClean="0">
                <a:solidFill>
                  <a:srgbClr val="FF0000"/>
                </a:solidFill>
              </a:rPr>
              <a:t>Being updated </a:t>
            </a:r>
            <a:endParaRPr lang="en-GB" sz="3200" b="1" dirty="0">
              <a:solidFill>
                <a:srgbClr val="FF0000"/>
              </a:solidFill>
            </a:endParaRPr>
          </a:p>
        </p:txBody>
      </p:sp>
    </p:spTree>
    <p:extLst>
      <p:ext uri="{BB962C8B-B14F-4D97-AF65-F5344CB8AC3E}">
        <p14:creationId xmlns:p14="http://schemas.microsoft.com/office/powerpoint/2010/main" val="540018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1109760"/>
            <a:ext cx="11045402" cy="5912516"/>
          </a:xfrm>
        </p:spPr>
        <p:txBody>
          <a:bodyPr/>
          <a:lstStyle/>
          <a:p>
            <a:pPr marL="0" indent="0">
              <a:lnSpc>
                <a:spcPct val="104000"/>
              </a:lnSpc>
              <a:spcAft>
                <a:spcPts val="600"/>
              </a:spcAft>
              <a:buNone/>
            </a:pPr>
            <a:r>
              <a:rPr lang="en-GB" dirty="0"/>
              <a:t>The Joint Committee on Vaccination and Immunisation (JCVI) recommends that the following groups of neonates be offered BCG vaccination:</a:t>
            </a:r>
          </a:p>
          <a:p>
            <a:pPr marL="342900" indent="-342900">
              <a:lnSpc>
                <a:spcPct val="104000"/>
              </a:lnSpc>
              <a:spcAft>
                <a:spcPts val="600"/>
              </a:spcAft>
              <a:buFont typeface="Wingdings" panose="05000000000000000000" pitchFamily="2" charset="2"/>
              <a:buChar char="Ø"/>
            </a:pPr>
            <a:r>
              <a:rPr lang="en-GB" dirty="0"/>
              <a:t>all infants (aged 0 to 12 months) living in areas of the UK where the annual incidence of TB is 40/100,000 or greater </a:t>
            </a:r>
          </a:p>
          <a:p>
            <a:pPr marL="342900" indent="-342900">
              <a:lnSpc>
                <a:spcPct val="104000"/>
              </a:lnSpc>
              <a:spcAft>
                <a:spcPts val="600"/>
              </a:spcAft>
              <a:buFont typeface="Wingdings" panose="05000000000000000000" pitchFamily="2" charset="2"/>
              <a:buChar char="Ø"/>
            </a:pPr>
            <a:r>
              <a:rPr lang="en-GB" dirty="0"/>
              <a:t>all infants (aged 0 to 12 months) with a parent or grandparent who was born in a country where the annual incidence of TB is 40/100,000 or greater</a:t>
            </a:r>
            <a:r>
              <a:rPr lang="en-GB" baseline="30000" dirty="0"/>
              <a:t> </a:t>
            </a:r>
            <a:endParaRPr lang="en-GB" dirty="0"/>
          </a:p>
          <a:p>
            <a:pPr marL="0" indent="0">
              <a:lnSpc>
                <a:spcPct val="104000"/>
              </a:lnSpc>
              <a:spcAft>
                <a:spcPts val="600"/>
              </a:spcAft>
              <a:buNone/>
            </a:pPr>
            <a:r>
              <a:rPr lang="en-GB" dirty="0"/>
              <a:t>For country information on prevalence visit: </a:t>
            </a:r>
            <a:r>
              <a:rPr lang="en-GB" dirty="0">
                <a:hlinkClick r:id="rId3"/>
              </a:rPr>
              <a:t>https://www.gov.uk/government/publications/tuberculosis-tb-by-country-rates-per-100000-people</a:t>
            </a:r>
            <a:endParaRPr lang="en-GB" dirty="0"/>
          </a:p>
          <a:p>
            <a:endParaRPr lang="en-GB" dirty="0"/>
          </a:p>
          <a:p>
            <a:endParaRPr lang="en-GB" dirty="0"/>
          </a:p>
        </p:txBody>
      </p:sp>
      <p:sp>
        <p:nvSpPr>
          <p:cNvPr id="4" name="Text Placeholder 3"/>
          <p:cNvSpPr>
            <a:spLocks noGrp="1"/>
          </p:cNvSpPr>
          <p:nvPr>
            <p:ph type="body" sz="quarter" idx="15"/>
          </p:nvPr>
        </p:nvSpPr>
        <p:spPr>
          <a:xfrm>
            <a:off x="715963" y="407280"/>
            <a:ext cx="10760075" cy="393542"/>
          </a:xfrm>
        </p:spPr>
        <p:txBody>
          <a:bodyPr>
            <a:normAutofit fontScale="55000" lnSpcReduction="20000"/>
          </a:bodyPr>
          <a:lstStyle/>
          <a:p>
            <a:r>
              <a:rPr lang="en-GB" sz="3200" dirty="0"/>
              <a:t>BCG eligibility</a:t>
            </a:r>
            <a:br>
              <a:rPr lang="en-GB" sz="3200" dirty="0"/>
            </a:br>
            <a:endParaRPr lang="en-GB" sz="3200" dirty="0"/>
          </a:p>
        </p:txBody>
      </p:sp>
    </p:spTree>
    <p:extLst>
      <p:ext uri="{BB962C8B-B14F-4D97-AF65-F5344CB8AC3E}">
        <p14:creationId xmlns:p14="http://schemas.microsoft.com/office/powerpoint/2010/main" val="2541419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481071" y="980693"/>
            <a:ext cx="10760075" cy="5314275"/>
          </a:xfrm>
        </p:spPr>
        <p:txBody>
          <a:bodyPr/>
          <a:lstStyle/>
          <a:p>
            <a:pPr>
              <a:buFont typeface="Wingdings" panose="05000000000000000000" pitchFamily="2" charset="2"/>
              <a:buChar char="Ø"/>
            </a:pPr>
            <a:r>
              <a:rPr lang="en-GB" b="1" dirty="0"/>
              <a:t>1950</a:t>
            </a:r>
            <a:r>
              <a:rPr lang="en-GB" dirty="0"/>
              <a:t> - BCG vaccination was first introduced to school age children in the </a:t>
            </a:r>
            <a:r>
              <a:rPr lang="en-GB" dirty="0" smtClean="0"/>
              <a:t>UK</a:t>
            </a:r>
            <a:endParaRPr lang="en-GB" b="1" dirty="0"/>
          </a:p>
          <a:p>
            <a:pPr>
              <a:buFont typeface="Wingdings" panose="05000000000000000000" pitchFamily="2" charset="2"/>
              <a:buChar char="Ø"/>
            </a:pPr>
            <a:r>
              <a:rPr lang="en-GB" b="1" dirty="0"/>
              <a:t>1960s - </a:t>
            </a:r>
            <a:r>
              <a:rPr lang="en-GB" dirty="0"/>
              <a:t> Selective immunisation of neonates born to new entrants to the UK from countries with high rates of TB was also </a:t>
            </a:r>
            <a:r>
              <a:rPr lang="en-GB" dirty="0" smtClean="0"/>
              <a:t>introduced</a:t>
            </a:r>
            <a:endParaRPr lang="en-GB" dirty="0"/>
          </a:p>
          <a:p>
            <a:pPr>
              <a:buFont typeface="Wingdings" panose="05000000000000000000" pitchFamily="2" charset="2"/>
              <a:buChar char="Ø"/>
            </a:pPr>
            <a:r>
              <a:rPr lang="en-GB" b="1" dirty="0"/>
              <a:t>2005 –  </a:t>
            </a:r>
            <a:r>
              <a:rPr lang="en-GB" dirty="0"/>
              <a:t>Continued decline in TB incidence in the UK population resulted in school age BCG immunisation stopped. Become a risk-based programme the key part a neonatal programme targeted at those children most at risk of exposure to TB  </a:t>
            </a:r>
          </a:p>
          <a:p>
            <a:pPr>
              <a:buFont typeface="Wingdings" panose="05000000000000000000" pitchFamily="2" charset="2"/>
              <a:buChar char="Ø"/>
            </a:pPr>
            <a:r>
              <a:rPr lang="en-GB" b="1" dirty="0"/>
              <a:t>September 2021 – </a:t>
            </a:r>
            <a:r>
              <a:rPr lang="en-GB" dirty="0"/>
              <a:t>opportunity to address unwanted variation in BCG delivery and improve uptake across the country, improve national coverage data. Introduction of SCID evaluation and move to BCG immunisation to all eligible babies to at 28 days</a:t>
            </a:r>
          </a:p>
          <a:p>
            <a:endParaRPr lang="en-GB" dirty="0"/>
          </a:p>
        </p:txBody>
      </p:sp>
      <p:sp>
        <p:nvSpPr>
          <p:cNvPr id="4" name="Text Placeholder 3"/>
          <p:cNvSpPr>
            <a:spLocks noGrp="1"/>
          </p:cNvSpPr>
          <p:nvPr>
            <p:ph type="body" sz="quarter" idx="15"/>
          </p:nvPr>
        </p:nvSpPr>
        <p:spPr>
          <a:xfrm>
            <a:off x="640463" y="414215"/>
            <a:ext cx="10760075" cy="393542"/>
          </a:xfrm>
        </p:spPr>
        <p:txBody>
          <a:bodyPr>
            <a:normAutofit fontScale="55000" lnSpcReduction="20000"/>
          </a:bodyPr>
          <a:lstStyle/>
          <a:p>
            <a:r>
              <a:rPr lang="en-GB" sz="3200" dirty="0"/>
              <a:t>Changes to the BCG programme</a:t>
            </a:r>
            <a:br>
              <a:rPr lang="en-GB" sz="3200" dirty="0"/>
            </a:br>
            <a:endParaRPr lang="en-GB" sz="3200" dirty="0"/>
          </a:p>
        </p:txBody>
      </p:sp>
    </p:spTree>
    <p:extLst>
      <p:ext uri="{BB962C8B-B14F-4D97-AF65-F5344CB8AC3E}">
        <p14:creationId xmlns:p14="http://schemas.microsoft.com/office/powerpoint/2010/main" val="4184065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4" name="Text Placeholder 3"/>
          <p:cNvSpPr>
            <a:spLocks noGrp="1"/>
          </p:cNvSpPr>
          <p:nvPr>
            <p:ph type="body" sz="quarter" idx="15"/>
          </p:nvPr>
        </p:nvSpPr>
        <p:spPr/>
        <p:txBody>
          <a:bodyPr>
            <a:normAutofit fontScale="40000" lnSpcReduction="20000"/>
          </a:bodyPr>
          <a:lstStyle/>
          <a:p>
            <a:pPr algn="ctr"/>
            <a:r>
              <a:rPr lang="en-GB" sz="5200" dirty="0"/>
              <a:t>Evaluation of Screening for Severe Combined Immunodeficiency (</a:t>
            </a:r>
            <a:r>
              <a:rPr lang="en-GB" sz="5200" dirty="0" smtClean="0"/>
              <a:t>SCID)</a:t>
            </a:r>
            <a:endParaRPr lang="en-GB" sz="5200" dirty="0"/>
          </a:p>
        </p:txBody>
      </p:sp>
      <p:pic>
        <p:nvPicPr>
          <p:cNvPr id="6" name="Picture 2">
            <a:extLst>
              <a:ext uri="{FF2B5EF4-FFF2-40B4-BE49-F238E27FC236}">
                <a16:creationId xmlns:a16="http://schemas.microsoft.com/office/drawing/2014/main" id="{52F6BD1E-352A-4039-ADCA-62376E26D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2556" y="3064079"/>
            <a:ext cx="3420488" cy="2565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373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1551135"/>
            <a:ext cx="6750240" cy="3021340"/>
          </a:xfrm>
        </p:spPr>
        <p:txBody>
          <a:bodyPr/>
          <a:lstStyle/>
          <a:p>
            <a:pPr marL="342900" indent="-342900">
              <a:spcBef>
                <a:spcPts val="1200"/>
              </a:spcBef>
              <a:buFont typeface="Wingdings" panose="05000000000000000000" pitchFamily="2" charset="2"/>
              <a:buChar char="Ø"/>
            </a:pPr>
            <a:r>
              <a:rPr lang="en-GB" dirty="0">
                <a:solidFill>
                  <a:schemeClr val="tx2"/>
                </a:solidFill>
              </a:rPr>
              <a:t>a group of rare, usually recessively inherited conditions that cause major immune system problems</a:t>
            </a:r>
          </a:p>
          <a:p>
            <a:pPr marL="342900" indent="-342900">
              <a:spcBef>
                <a:spcPts val="1200"/>
              </a:spcBef>
              <a:buFont typeface="Wingdings" panose="05000000000000000000" pitchFamily="2" charset="2"/>
              <a:buChar char="Ø"/>
            </a:pPr>
            <a:endParaRPr lang="en-GB" dirty="0">
              <a:solidFill>
                <a:schemeClr val="tx2"/>
              </a:solidFill>
            </a:endParaRPr>
          </a:p>
          <a:p>
            <a:pPr marL="342900" indent="-342900">
              <a:spcBef>
                <a:spcPts val="1200"/>
              </a:spcBef>
              <a:buFont typeface="Wingdings" panose="05000000000000000000" pitchFamily="2" charset="2"/>
              <a:buChar char="Ø"/>
            </a:pPr>
            <a:r>
              <a:rPr lang="en-GB" dirty="0">
                <a:solidFill>
                  <a:schemeClr val="tx2"/>
                </a:solidFill>
              </a:rPr>
              <a:t>leads to reduced and malfunctioning T and B lymphocytes, which are the specialist white blood cells made in the bone marrow and the thymus gland to fight infection</a:t>
            </a:r>
          </a:p>
          <a:p>
            <a:endParaRPr lang="en-GB" dirty="0">
              <a:solidFill>
                <a:schemeClr val="tx2"/>
              </a:solidFill>
            </a:endParaRPr>
          </a:p>
        </p:txBody>
      </p:sp>
      <p:sp>
        <p:nvSpPr>
          <p:cNvPr id="4" name="Text Placeholder 3"/>
          <p:cNvSpPr>
            <a:spLocks noGrp="1"/>
          </p:cNvSpPr>
          <p:nvPr>
            <p:ph type="body" sz="quarter" idx="15"/>
          </p:nvPr>
        </p:nvSpPr>
        <p:spPr/>
        <p:txBody>
          <a:bodyPr/>
          <a:lstStyle/>
          <a:p>
            <a:r>
              <a:rPr lang="en-GB" dirty="0"/>
              <a:t>What is SCID?</a:t>
            </a:r>
          </a:p>
        </p:txBody>
      </p:sp>
      <p:pic>
        <p:nvPicPr>
          <p:cNvPr id="6" name="Picture 5">
            <a:extLst>
              <a:ext uri="{FF2B5EF4-FFF2-40B4-BE49-F238E27FC236}">
                <a16:creationId xmlns:a16="http://schemas.microsoft.com/office/drawing/2014/main" id="{93A39256-F88B-4860-8ED7-149C6539984C}"/>
              </a:ext>
            </a:extLst>
          </p:cNvPr>
          <p:cNvPicPr>
            <a:picLocks noChangeAspect="1"/>
          </p:cNvPicPr>
          <p:nvPr/>
        </p:nvPicPr>
        <p:blipFill>
          <a:blip r:embed="rId2"/>
          <a:stretch>
            <a:fillRect/>
          </a:stretch>
        </p:blipFill>
        <p:spPr>
          <a:xfrm>
            <a:off x="8013676" y="1628801"/>
            <a:ext cx="2066723" cy="2017951"/>
          </a:xfrm>
          <a:prstGeom prst="rect">
            <a:avLst/>
          </a:prstGeom>
        </p:spPr>
      </p:pic>
      <p:pic>
        <p:nvPicPr>
          <p:cNvPr id="7" name="Picture 6">
            <a:extLst>
              <a:ext uri="{FF2B5EF4-FFF2-40B4-BE49-F238E27FC236}">
                <a16:creationId xmlns:a16="http://schemas.microsoft.com/office/drawing/2014/main" id="{1DD34293-DFE6-4330-963A-0A4FD1675A0E}"/>
              </a:ext>
            </a:extLst>
          </p:cNvPr>
          <p:cNvPicPr>
            <a:picLocks noChangeAspect="1"/>
          </p:cNvPicPr>
          <p:nvPr/>
        </p:nvPicPr>
        <p:blipFill>
          <a:blip r:embed="rId3"/>
          <a:stretch>
            <a:fillRect/>
          </a:stretch>
        </p:blipFill>
        <p:spPr>
          <a:xfrm>
            <a:off x="8544073" y="1916832"/>
            <a:ext cx="1005927" cy="1012024"/>
          </a:xfrm>
          <a:prstGeom prst="rect">
            <a:avLst/>
          </a:prstGeom>
        </p:spPr>
      </p:pic>
    </p:spTree>
    <p:extLst>
      <p:ext uri="{BB962C8B-B14F-4D97-AF65-F5344CB8AC3E}">
        <p14:creationId xmlns:p14="http://schemas.microsoft.com/office/powerpoint/2010/main" val="15420925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1" y="1232354"/>
            <a:ext cx="10760075" cy="4196020"/>
          </a:xfrm>
        </p:spPr>
        <p:txBody>
          <a:bodyPr/>
          <a:lstStyle/>
          <a:p>
            <a:pPr marL="342900" indent="-342900">
              <a:spcBef>
                <a:spcPts val="1200"/>
              </a:spcBef>
              <a:buFont typeface="Wingdings" panose="05000000000000000000" pitchFamily="2" charset="2"/>
              <a:buChar char="Ø"/>
            </a:pPr>
            <a:r>
              <a:rPr lang="en-GB" dirty="0">
                <a:solidFill>
                  <a:schemeClr val="tx2"/>
                </a:solidFill>
              </a:rPr>
              <a:t>about 1 in 40,000 babies born in England have SCID- 14 babies per year</a:t>
            </a:r>
          </a:p>
          <a:p>
            <a:pPr marL="342900" indent="-342900">
              <a:spcBef>
                <a:spcPts val="1200"/>
              </a:spcBef>
              <a:buFont typeface="Wingdings" panose="05000000000000000000" pitchFamily="2" charset="2"/>
              <a:buChar char="Ø"/>
            </a:pPr>
            <a:r>
              <a:rPr lang="en-GB" dirty="0">
                <a:solidFill>
                  <a:schemeClr val="tx2"/>
                </a:solidFill>
              </a:rPr>
              <a:t>currently, about 50% of babies are identified by family history</a:t>
            </a:r>
          </a:p>
          <a:p>
            <a:pPr marL="342900" indent="-342900">
              <a:spcBef>
                <a:spcPts val="1200"/>
              </a:spcBef>
              <a:buFont typeface="Wingdings" panose="05000000000000000000" pitchFamily="2" charset="2"/>
              <a:buChar char="Ø"/>
            </a:pPr>
            <a:r>
              <a:rPr lang="en-GB" dirty="0">
                <a:solidFill>
                  <a:schemeClr val="tx2"/>
                </a:solidFill>
              </a:rPr>
              <a:t>SCID is more common when parents are related to each other</a:t>
            </a:r>
          </a:p>
          <a:p>
            <a:pPr marL="342900" indent="-342900">
              <a:spcBef>
                <a:spcPts val="1200"/>
              </a:spcBef>
              <a:buFont typeface="Wingdings" panose="05000000000000000000" pitchFamily="2" charset="2"/>
              <a:buChar char="Ø"/>
            </a:pPr>
            <a:r>
              <a:rPr lang="en-GB" dirty="0">
                <a:solidFill>
                  <a:schemeClr val="tx2"/>
                </a:solidFill>
              </a:rPr>
              <a:t>SCID can happen when there is no family history</a:t>
            </a:r>
          </a:p>
          <a:p>
            <a:pPr marL="342900" indent="-342900">
              <a:spcBef>
                <a:spcPts val="1200"/>
              </a:spcBef>
              <a:buFont typeface="Wingdings" panose="05000000000000000000" pitchFamily="2" charset="2"/>
              <a:buChar char="Ø"/>
            </a:pPr>
            <a:r>
              <a:rPr lang="en-GB" dirty="0">
                <a:solidFill>
                  <a:schemeClr val="tx2"/>
                </a:solidFill>
              </a:rPr>
              <a:t>the delay in finding the remaining 50% means that they have been exposed to infection for longer before receiving treatment</a:t>
            </a:r>
          </a:p>
          <a:p>
            <a:endParaRPr lang="en-GB" dirty="0">
              <a:solidFill>
                <a:schemeClr val="tx2"/>
              </a:solidFill>
            </a:endParaRPr>
          </a:p>
          <a:p>
            <a:endParaRPr lang="en-GB" dirty="0">
              <a:solidFill>
                <a:schemeClr val="tx2"/>
              </a:solidFill>
            </a:endParaRPr>
          </a:p>
        </p:txBody>
      </p:sp>
      <p:sp>
        <p:nvSpPr>
          <p:cNvPr id="4" name="Text Placeholder 3"/>
          <p:cNvSpPr>
            <a:spLocks noGrp="1"/>
          </p:cNvSpPr>
          <p:nvPr>
            <p:ph type="body" sz="quarter" idx="15"/>
          </p:nvPr>
        </p:nvSpPr>
        <p:spPr>
          <a:xfrm>
            <a:off x="715962" y="519447"/>
            <a:ext cx="10760075" cy="393542"/>
          </a:xfrm>
        </p:spPr>
        <p:txBody>
          <a:bodyPr>
            <a:normAutofit lnSpcReduction="10000"/>
          </a:bodyPr>
          <a:lstStyle/>
          <a:p>
            <a:r>
              <a:rPr lang="en-GB" sz="3200" dirty="0"/>
              <a:t>Incidence</a:t>
            </a:r>
          </a:p>
        </p:txBody>
      </p:sp>
    </p:spTree>
    <p:extLst>
      <p:ext uri="{BB962C8B-B14F-4D97-AF65-F5344CB8AC3E}">
        <p14:creationId xmlns:p14="http://schemas.microsoft.com/office/powerpoint/2010/main" val="2494571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862E6E60497C4680C5AB25B02F4E10" ma:contentTypeVersion="13" ma:contentTypeDescription="Create a new document." ma:contentTypeScope="" ma:versionID="a3084aa76651abaaa47e03529e4d3b27">
  <xsd:schema xmlns:xsd="http://www.w3.org/2001/XMLSchema" xmlns:xs="http://www.w3.org/2001/XMLSchema" xmlns:p="http://schemas.microsoft.com/office/2006/metadata/properties" xmlns:ns3="c9a6731c-53d6-464c-b253-c810b90fd6a8" xmlns:ns4="7eb3d039-33b6-4495-9bc2-698ff4d5488a" targetNamespace="http://schemas.microsoft.com/office/2006/metadata/properties" ma:root="true" ma:fieldsID="4924f0806e8354a46b2e1ae0d6d314d4" ns3:_="" ns4:_="">
    <xsd:import namespace="c9a6731c-53d6-464c-b253-c810b90fd6a8"/>
    <xsd:import namespace="7eb3d039-33b6-4495-9bc2-698ff4d5488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DateTake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a6731c-53d6-464c-b253-c810b90fd6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b3d039-33b6-4495-9bc2-698ff4d5488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D16D9B-AFA8-43E5-BB84-70C2F3F6B33C}">
  <ds:schemaRefs>
    <ds:schemaRef ds:uri="http://schemas.microsoft.com/sharepoint/v3/contenttype/forms"/>
  </ds:schemaRefs>
</ds:datastoreItem>
</file>

<file path=customXml/itemProps2.xml><?xml version="1.0" encoding="utf-8"?>
<ds:datastoreItem xmlns:ds="http://schemas.openxmlformats.org/officeDocument/2006/customXml" ds:itemID="{66E99572-9FD9-4678-AC75-136567F47098}">
  <ds:schemaRefs>
    <ds:schemaRef ds:uri="http://schemas.microsoft.com/office/infopath/2007/PartnerControls"/>
    <ds:schemaRef ds:uri="7eb3d039-33b6-4495-9bc2-698ff4d5488a"/>
    <ds:schemaRef ds:uri="http://purl.org/dc/elements/1.1/"/>
    <ds:schemaRef ds:uri="http://schemas.microsoft.com/office/2006/metadata/properties"/>
    <ds:schemaRef ds:uri="c9a6731c-53d6-464c-b253-c810b90fd6a8"/>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481FE0E2-17F9-4076-BE1E-EE5B6638C7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a6731c-53d6-464c-b253-c810b90fd6a8"/>
    <ds:schemaRef ds:uri="7eb3d039-33b6-4495-9bc2-698ff4d548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3190</TotalTime>
  <Words>1482</Words>
  <Application>Microsoft Office PowerPoint</Application>
  <PresentationFormat>Widescreen</PresentationFormat>
  <Paragraphs>130</Paragraphs>
  <Slides>19</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Calibri</vt:lpstr>
      <vt:lpstr>Calibri Light</vt:lpstr>
      <vt:lpstr>Courier New</vt:lpstr>
      <vt:lpstr>Times New Roman</vt:lpstr>
      <vt:lpstr>Ubuntu</vt:lpstr>
      <vt:lpstr>Ubuntu Light</vt:lpstr>
      <vt:lpstr>Verdana</vt:lpstr>
      <vt:lpstr>Wingdings</vt:lpstr>
      <vt:lpstr>Office Theme</vt:lpstr>
      <vt:lpstr>SCID screening -implications for the neonatal BCG programme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Ria Cox (Public Health Wales - No. 2 Capital Quarter)</cp:lastModifiedBy>
  <cp:revision>73</cp:revision>
  <cp:lastPrinted>2018-02-28T08:37:13Z</cp:lastPrinted>
  <dcterms:created xsi:type="dcterms:W3CDTF">2017-10-31T10:35:26Z</dcterms:created>
  <dcterms:modified xsi:type="dcterms:W3CDTF">2021-10-19T18:21:15Z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0x010100FE862E6E60497C4680C5AB25B02F4E10</vt:lpwstr>
  </property>
</Properties>
</file>