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7"/>
  </p:notesMasterIdLst>
  <p:handoutMasterIdLst>
    <p:handoutMasterId r:id="rId68"/>
  </p:handoutMasterIdLst>
  <p:sldIdLst>
    <p:sldId id="2147375908" r:id="rId5"/>
    <p:sldId id="375" r:id="rId6"/>
    <p:sldId id="374" r:id="rId7"/>
    <p:sldId id="315" r:id="rId8"/>
    <p:sldId id="317" r:id="rId9"/>
    <p:sldId id="2147375911" r:id="rId10"/>
    <p:sldId id="2147375913" r:id="rId11"/>
    <p:sldId id="316" r:id="rId12"/>
    <p:sldId id="318" r:id="rId13"/>
    <p:sldId id="2147375819" r:id="rId14"/>
    <p:sldId id="314" r:id="rId15"/>
    <p:sldId id="319" r:id="rId16"/>
    <p:sldId id="263" r:id="rId17"/>
    <p:sldId id="320" r:id="rId18"/>
    <p:sldId id="322" r:id="rId19"/>
    <p:sldId id="323" r:id="rId20"/>
    <p:sldId id="324" r:id="rId21"/>
    <p:sldId id="325" r:id="rId22"/>
    <p:sldId id="326" r:id="rId23"/>
    <p:sldId id="2147375907" r:id="rId24"/>
    <p:sldId id="328" r:id="rId25"/>
    <p:sldId id="329" r:id="rId26"/>
    <p:sldId id="330" r:id="rId27"/>
    <p:sldId id="331" r:id="rId28"/>
    <p:sldId id="2147375901" r:id="rId29"/>
    <p:sldId id="332" r:id="rId30"/>
    <p:sldId id="333" r:id="rId31"/>
    <p:sldId id="336" r:id="rId32"/>
    <p:sldId id="335" r:id="rId33"/>
    <p:sldId id="337" r:id="rId34"/>
    <p:sldId id="2147375891" r:id="rId35"/>
    <p:sldId id="347" r:id="rId36"/>
    <p:sldId id="346" r:id="rId37"/>
    <p:sldId id="348" r:id="rId38"/>
    <p:sldId id="258" r:id="rId39"/>
    <p:sldId id="2147375902" r:id="rId40"/>
    <p:sldId id="349" r:id="rId41"/>
    <p:sldId id="350" r:id="rId42"/>
    <p:sldId id="313" r:id="rId43"/>
    <p:sldId id="352" r:id="rId44"/>
    <p:sldId id="353" r:id="rId45"/>
    <p:sldId id="354" r:id="rId46"/>
    <p:sldId id="340" r:id="rId47"/>
    <p:sldId id="341" r:id="rId48"/>
    <p:sldId id="2147375909" r:id="rId49"/>
    <p:sldId id="2147375910" r:id="rId50"/>
    <p:sldId id="355" r:id="rId51"/>
    <p:sldId id="356" r:id="rId52"/>
    <p:sldId id="357" r:id="rId53"/>
    <p:sldId id="358" r:id="rId54"/>
    <p:sldId id="359" r:id="rId55"/>
    <p:sldId id="360" r:id="rId56"/>
    <p:sldId id="361" r:id="rId57"/>
    <p:sldId id="362" r:id="rId58"/>
    <p:sldId id="363" r:id="rId59"/>
    <p:sldId id="364" r:id="rId60"/>
    <p:sldId id="2147375912" r:id="rId61"/>
    <p:sldId id="365" r:id="rId62"/>
    <p:sldId id="366" r:id="rId63"/>
    <p:sldId id="2147375877" r:id="rId64"/>
    <p:sldId id="367" r:id="rId65"/>
    <p:sldId id="368"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2834FEB3-D47D-30A0-4F5D-CAA5C4749682}" name="Nel Griffith (Public Health Wales - Preswylfa)" initials="NG" userId="S::Nel.Griffith2@wales.nhs.uk::d3411c5d-489e-4c8a-8609-fd949edced08"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8EFB66-4432-4473-83CB-CF005A5BD0B0}" v="24" dt="2025-11-04T16:24:01.8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223" autoAdjust="0"/>
  </p:normalViewPr>
  <p:slideViewPr>
    <p:cSldViewPr snapToGrid="0">
      <p:cViewPr varScale="1">
        <p:scale>
          <a:sx n="69" d="100"/>
          <a:sy n="69" d="100"/>
        </p:scale>
        <p:origin x="20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13/11/2025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13/11/2025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medicines.org.uk/emc/product/15309/smpc#gref"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introduction-new-rsv-passive-immunisation-autumn-2025-whc2025029-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nejm.org/doi/10.1056/NEJMoa2216480?url_ver=Z39.88-2003&amp;rfr_id=ori:rid:crossref.org&amp;rfr_dat=cr_pub%20%200pubmed"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ssets.publishing.service.gov.uk/media/669a5e37ab418ab05559290d/Green-book-chapter-27a-RSV-18_7_24.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a:ea typeface="ＭＳ Ｐゴシック"/>
                <a:cs typeface="Arial"/>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a:ea typeface="ＭＳ Ｐゴシック"/>
                <a:cs typeface="Arial"/>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a:ea typeface="ＭＳ Ｐゴシック"/>
                <a:cs typeface="Arial"/>
              </a:rPr>
              <a:t>© 2025 Public Health Wales NHS Trust.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dirty="0">
                <a:solidFill>
                  <a:schemeClr val="tx1"/>
                </a:solidFill>
                <a:latin typeface="Arial"/>
                <a:ea typeface="ＭＳ Ｐゴシック"/>
                <a:cs typeface="Arial"/>
              </a:rPr>
              <a:t>Change history:</a:t>
            </a:r>
          </a:p>
          <a:p>
            <a:pPr eaLnBrk="1" fontAlgn="auto" hangingPunct="1">
              <a:spcBef>
                <a:spcPts val="0"/>
              </a:spcBef>
              <a:spcAft>
                <a:spcPts val="0"/>
              </a:spcAft>
              <a:defRPr/>
            </a:pPr>
            <a:endParaRPr lang="en-GB" sz="1200" b="1"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dirty="0">
                <a:solidFill>
                  <a:schemeClr val="tx1"/>
                </a:solidFill>
                <a:latin typeface="Arial"/>
                <a:ea typeface="ＭＳ Ｐゴシック"/>
                <a:cs typeface="Arial"/>
              </a:rPr>
              <a:t>Version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a:cs typeface="Segoe UI"/>
              </a:rPr>
              <a:t>Slide 7: Added ®to the vaccine names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a:ea typeface="ＭＳ Ｐゴシック"/>
                <a:cs typeface="Segoe UI"/>
              </a:rPr>
              <a:t>Slide 8: Added Green Book 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13: Text in second bullet changed to : </a:t>
            </a:r>
            <a:r>
              <a:rPr lang="en-GB" sz="1200" dirty="0">
                <a:cs typeface="Calibri"/>
              </a:rPr>
              <a:t>While most RSV infections usually cause mild illness, </a:t>
            </a:r>
            <a:r>
              <a:rPr lang="en-GB" sz="1200" dirty="0">
                <a:solidFill>
                  <a:srgbClr val="002060"/>
                </a:solidFill>
                <a:effectLst/>
              </a:rPr>
              <a:t>babies under one year of age are at the greatest risk of hospitalisation with more severe RSV</a:t>
            </a:r>
            <a:endParaRPr lang="en-GB" i="1" dirty="0">
              <a:latin typeface="Arial"/>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latin typeface="Arial"/>
                <a:ea typeface="ＭＳ Ｐゴシック"/>
                <a:cs typeface="Arial"/>
              </a:rPr>
              <a:t>Slide 15: Added : </a:t>
            </a:r>
            <a:r>
              <a:rPr lang="en-GB" sz="1200" dirty="0">
                <a:effectLst/>
                <a:highlight>
                  <a:srgbClr val="FFFF00"/>
                </a:highlight>
              </a:rPr>
              <a:t>A catch-up programme for women past 28 weeks gestation up to discharge from midwifery services, starting from 1 September 2024</a:t>
            </a:r>
            <a:r>
              <a:rPr lang="en-GB" sz="1200" b="0" i="0" dirty="0">
                <a:solidFill>
                  <a:srgbClr val="002060"/>
                </a:solidFill>
                <a:effectLst/>
                <a:latin typeface="Arial"/>
                <a:cs typeface="Arial"/>
              </a:rPr>
              <a:t>. This information added to notes section: </a:t>
            </a:r>
            <a:r>
              <a:rPr lang="en-GB" b="0" i="0" dirty="0">
                <a:solidFill>
                  <a:srgbClr val="1F1F1F"/>
                </a:solidFill>
                <a:effectLst/>
                <a:latin typeface="Arial"/>
                <a:cs typeface="Arial"/>
              </a:rPr>
              <a:t>Pregnant women will remain eligible until discharge from maternity services and should be actively offered vaccination at each opportunity.</a:t>
            </a:r>
            <a:r>
              <a:rPr lang="en-GB" sz="1200" dirty="0">
                <a:hlinkClick r:id="rId3"/>
              </a:rPr>
              <a:t> </a:t>
            </a:r>
            <a:endParaRPr lang="en-GB" sz="1200" dirty="0">
              <a:effectLst/>
              <a:latin typeface="Segoe UI" panose="020B0502040204020203" pitchFamily="34" charset="0"/>
              <a:ea typeface="ＭＳ Ｐゴシック"/>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cs typeface="Calibri"/>
              </a:rPr>
              <a:t>Slide 16: Added the word ‘selective’ and made text bold to bullet 3.</a:t>
            </a:r>
            <a:endParaRPr lang="en-GB" sz="1200" b="0" kern="1200" dirty="0">
              <a:solidFill>
                <a:schemeClr val="tx1"/>
              </a:solidFill>
              <a:latin typeface="Arial" charset="0"/>
              <a:ea typeface="ＭＳ Ｐゴシック" charset="-128"/>
              <a:cs typeface="Calibri"/>
            </a:endParaRPr>
          </a:p>
          <a:p>
            <a:pPr eaLnBrk="1" fontAlgn="auto" hangingPunct="1">
              <a:spcBef>
                <a:spcPts val="0"/>
              </a:spcBef>
              <a:spcAft>
                <a:spcPts val="0"/>
              </a:spcAft>
              <a:defRPr/>
            </a:pPr>
            <a:r>
              <a:rPr lang="en-US" b="0" dirty="0">
                <a:latin typeface="Arial"/>
                <a:ea typeface="ＭＳ Ｐゴシック"/>
                <a:cs typeface="Arial"/>
              </a:rPr>
              <a:t>Slide 22: Bullets 1 &amp; 2 amended to provide additional clarity on the timing of the </a:t>
            </a:r>
            <a:r>
              <a:rPr lang="en-US" b="0" dirty="0" err="1">
                <a:latin typeface="Arial"/>
                <a:ea typeface="ＭＳ Ｐゴシック"/>
                <a:cs typeface="Arial"/>
              </a:rPr>
              <a:t>programme</a:t>
            </a:r>
            <a:r>
              <a:rPr lang="en-US" b="0" dirty="0">
                <a:latin typeface="Arial"/>
                <a:ea typeface="ＭＳ Ｐゴシック"/>
                <a:cs typeface="Arial"/>
              </a:rPr>
              <a:t> and the catch up </a:t>
            </a:r>
            <a:r>
              <a:rPr lang="en-US" b="0" dirty="0" err="1">
                <a:latin typeface="Arial"/>
                <a:ea typeface="ＭＳ Ｐゴシック"/>
                <a:cs typeface="Arial"/>
              </a:rPr>
              <a:t>programme</a:t>
            </a:r>
            <a:r>
              <a:rPr lang="en-US" b="0" dirty="0">
                <a:latin typeface="Arial"/>
                <a:ea typeface="ＭＳ Ｐゴシック"/>
                <a:cs typeface="Arial"/>
              </a:rPr>
              <a:t> </a:t>
            </a:r>
            <a:endParaRPr lang="en-US" b="0" i="1" dirty="0">
              <a:latin typeface="Arial"/>
              <a:ea typeface="ＭＳ Ｐゴシック"/>
              <a:cs typeface="Arial"/>
            </a:endParaRPr>
          </a:p>
          <a:p>
            <a:r>
              <a:rPr lang="en-GB" dirty="0"/>
              <a:t>Slide 28: New slide</a:t>
            </a:r>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32: More detailed information added to this slide and image of vaccine pack </a:t>
            </a:r>
            <a:endParaRPr lang="en-GB" sz="1200" i="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33: Added first 5 bullet points as additional information  </a:t>
            </a:r>
            <a:endParaRPr lang="en-GB" sz="1200" i="0" dirty="0">
              <a:ea typeface="Calibri"/>
              <a:cs typeface="Calibri"/>
            </a:endParaRPr>
          </a:p>
          <a:p>
            <a:r>
              <a:rPr lang="en-GB" dirty="0"/>
              <a:t>Slide 57: Removed the training slides and prerecorded slide information from this slide and added to new slide 58</a:t>
            </a:r>
            <a:endParaRPr lang="en-GB" dirty="0">
              <a:ea typeface="Calibri"/>
              <a:cs typeface="Calibri"/>
            </a:endParaRPr>
          </a:p>
          <a:p>
            <a:r>
              <a:rPr lang="en-GB" dirty="0"/>
              <a:t>Slide 58: New slide</a:t>
            </a:r>
            <a:endParaRPr lang="en-GB" dirty="0">
              <a:ea typeface="Calibri"/>
              <a:cs typeface="Calibri"/>
            </a:endParaRPr>
          </a:p>
          <a:p>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Version 3:</a:t>
            </a:r>
            <a:endParaRPr lang="en-GB" sz="1200" b="1" dirty="0">
              <a:ea typeface="Calibri"/>
              <a:cs typeface="Calibri"/>
            </a:endParaRPr>
          </a:p>
          <a:p>
            <a:pPr>
              <a:defRPr/>
            </a:pPr>
            <a:r>
              <a:rPr lang="en-GB" sz="1200" b="0" dirty="0"/>
              <a:t>Slides </a:t>
            </a:r>
            <a:r>
              <a:rPr lang="en-GB" dirty="0"/>
              <a:t>42 -43</a:t>
            </a:r>
            <a:r>
              <a:rPr lang="en-GB" sz="1200" b="0" dirty="0"/>
              <a:t>: New slides outlining the updated advice on vaccine preparation and use of the vial adapter: </a:t>
            </a:r>
            <a:r>
              <a:rPr lang="en-GB" dirty="0" err="1">
                <a:hlinkClick r:id="rId4"/>
              </a:rPr>
              <a:t>Abrysvo</a:t>
            </a:r>
            <a:r>
              <a:rPr lang="en-GB" dirty="0">
                <a:hlinkClick r:id="rId4"/>
              </a:rPr>
              <a:t> powder and solvent for solution for injection - Summary of Product Characteristics (SmPC) - (</a:t>
            </a:r>
            <a:r>
              <a:rPr lang="en-GB" dirty="0" err="1">
                <a:hlinkClick r:id="rId4"/>
              </a:rPr>
              <a:t>emc</a:t>
            </a:r>
            <a:r>
              <a:rPr lang="en-GB" dirty="0">
                <a:hlinkClick r:id="rId4"/>
              </a:rPr>
              <a:t>)</a:t>
            </a:r>
            <a:r>
              <a:rPr lang="en-GB" dirty="0"/>
              <a:t> [updated 27 February]</a:t>
            </a:r>
            <a:r>
              <a:rPr lang="en-GB" sz="1200" b="0" dirty="0"/>
              <a:t> </a:t>
            </a:r>
            <a:endParaRPr lang="en-GB" sz="1200" b="0" dirty="0">
              <a:ea typeface="Calibri"/>
              <a:cs typeface="Calibri"/>
            </a:endParaRPr>
          </a:p>
          <a:p>
            <a:endParaRPr lang="en-GB" i="1" dirty="0"/>
          </a:p>
          <a:p>
            <a:r>
              <a:rPr lang="en-GB" b="1" i="0" dirty="0">
                <a:ea typeface="Calibri"/>
                <a:cs typeface="Calibri"/>
              </a:rPr>
              <a:t>Version 4:</a:t>
            </a:r>
          </a:p>
          <a:p>
            <a:r>
              <a:rPr lang="en-GB" b="0" i="0" dirty="0">
                <a:ea typeface="Calibri"/>
                <a:cs typeface="Calibri"/>
              </a:rPr>
              <a:t>Slide 6: New slide, content table</a:t>
            </a:r>
          </a:p>
          <a:p>
            <a:r>
              <a:rPr lang="en-GB" i="0" dirty="0">
                <a:ea typeface="Calibri" panose="020F0502020204030204"/>
                <a:cs typeface="Calibri" panose="020F0502020204030204"/>
              </a:rPr>
              <a:t>Slide 15: Updated epidemiological </a:t>
            </a:r>
            <a:r>
              <a:rPr lang="en-GB" i="0">
                <a:ea typeface="Calibri" panose="020F0502020204030204"/>
                <a:cs typeface="Calibri" panose="020F0502020204030204"/>
              </a:rPr>
              <a:t>data </a:t>
            </a:r>
            <a:endParaRPr lang="en-GB" i="0" dirty="0">
              <a:ea typeface="Calibri" panose="020F0502020204030204"/>
              <a:cs typeface="Calibri" panose="020F0502020204030204"/>
            </a:endParaRPr>
          </a:p>
          <a:p>
            <a:r>
              <a:rPr lang="en-GB" dirty="0">
                <a:ea typeface="Calibri" panose="020F0502020204030204"/>
                <a:cs typeface="Calibri" panose="020F0502020204030204"/>
              </a:rPr>
              <a:t>Slide 18: Updated information on the maternal and older adults programmes</a:t>
            </a:r>
          </a:p>
          <a:p>
            <a:r>
              <a:rPr lang="en-GB" dirty="0">
                <a:ea typeface="Calibri" panose="020F0502020204030204"/>
                <a:cs typeface="Calibri" panose="020F0502020204030204"/>
              </a:rPr>
              <a:t>Slide 19: Included WHC on the RSV passive immunisation product change to </a:t>
            </a:r>
            <a:r>
              <a:rPr lang="en-GB" dirty="0" err="1">
                <a:ea typeface="Calibri" panose="020F0502020204030204"/>
                <a:cs typeface="Calibri" panose="020F0502020204030204"/>
              </a:rPr>
              <a:t>Nirsevimab</a:t>
            </a:r>
            <a:endParaRPr lang="en-GB" dirty="0">
              <a:ea typeface="Calibri" panose="020F0502020204030204"/>
              <a:cs typeface="Calibri" panose="020F0502020204030204"/>
            </a:endParaRPr>
          </a:p>
          <a:p>
            <a:r>
              <a:rPr lang="en-GB" dirty="0">
                <a:ea typeface="Calibri" panose="020F0502020204030204"/>
                <a:cs typeface="Calibri" panose="020F0502020204030204"/>
              </a:rPr>
              <a:t>Slide 31: Updated information on co-administration </a:t>
            </a:r>
          </a:p>
          <a:p>
            <a:r>
              <a:rPr lang="en-GB" dirty="0">
                <a:ea typeface="Calibri" panose="020F0502020204030204"/>
                <a:cs typeface="Calibri" panose="020F0502020204030204"/>
              </a:rPr>
              <a:t>Slide 57: New slide</a:t>
            </a:r>
          </a:p>
          <a:p>
            <a:r>
              <a:rPr lang="en-GB" dirty="0">
                <a:ea typeface="Calibri" panose="020F0502020204030204"/>
                <a:cs typeface="Calibri" panose="020F0502020204030204"/>
              </a:rPr>
              <a:t>Slide 58: Updated links to resources</a:t>
            </a:r>
          </a:p>
          <a:p>
            <a:r>
              <a:rPr lang="en-GB" dirty="0">
                <a:ea typeface="Calibri" panose="020F0502020204030204"/>
                <a:cs typeface="Calibri" panose="020F0502020204030204"/>
              </a:rPr>
              <a:t>Slide 60: Updated to reflect offer of resources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328779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4345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Supportive treatment includes nasogastric feeding, IV fluids, low flow or high flow oxygen therapy, breathing support (continuous positive airway pressure (CPAP) or bilevel positive airway pressure (BiPAP)</a:t>
            </a:r>
            <a:endParaRPr lang="en-US"/>
          </a:p>
          <a:p>
            <a:pPr algn="l">
              <a:buFont typeface="Arial" panose="020B0604020202020204" pitchFamily="34" charset="0"/>
              <a:buNone/>
            </a:pPr>
            <a:endParaRPr lang="en-GB" b="0" i="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60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*Please note, healthcare professionals administering the RSV vaccination should be familiar with the most up to date policy and guidance for the RSV programme.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 Introduction of RSV Vaccination Programme 2024 (WHC/2024/032)</a:t>
            </a:r>
            <a:r>
              <a:rPr lang="en-GB" sz="1200" dirty="0"/>
              <a:t>. </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264051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information about the RSV passive immunisation product change to </a:t>
            </a:r>
            <a:r>
              <a:rPr lang="en-GB" dirty="0" err="1"/>
              <a:t>Nirsevimab</a:t>
            </a:r>
            <a:r>
              <a:rPr lang="en-GB" dirty="0"/>
              <a:t>, see </a:t>
            </a:r>
            <a:r>
              <a:rPr lang="en-GB" dirty="0">
                <a:hlinkClick r:id="rId3"/>
              </a:rPr>
              <a:t>Introduction of a new RSV passive immunisation from autumn 2025 (WHC/2025/029) [HTML] | GOV.WALES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466309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22</a:t>
            </a:fld>
            <a:endParaRPr lang="en-US"/>
          </a:p>
        </p:txBody>
      </p:sp>
    </p:spTree>
    <p:extLst>
      <p:ext uri="{BB962C8B-B14F-4D97-AF65-F5344CB8AC3E}">
        <p14:creationId xmlns:p14="http://schemas.microsoft.com/office/powerpoint/2010/main" val="1072993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dirty="0"/>
              <a:t>How RSV causes infection:</a:t>
            </a:r>
            <a:endParaRPr lang="en-US" dirty="0">
              <a:ea typeface="Calibri" panose="020F0502020204030204"/>
              <a:cs typeface="Calibri" panose="020F0502020204030204"/>
            </a:endParaRPr>
          </a:p>
          <a:p>
            <a:pPr marL="171450" indent="-171450">
              <a:lnSpc>
                <a:spcPct val="90000"/>
              </a:lnSpc>
              <a:spcBef>
                <a:spcPts val="1000"/>
              </a:spcBef>
              <a:buFont typeface="Arial"/>
              <a:buChar char="•"/>
            </a:pPr>
            <a:r>
              <a:rPr lang="en-GB" dirty="0"/>
              <a:t>any virus particle consists of a protein shell (capsid) inside which is the nucleic acid (DNA or RNA) – the genome or the genetic code for that virus; RSV is an RNA virus</a:t>
            </a:r>
            <a:endParaRPr lang="en-US" dirty="0">
              <a:ea typeface="Calibri"/>
              <a:cs typeface="Calibri"/>
            </a:endParaRPr>
          </a:p>
          <a:p>
            <a:pPr marL="171450" indent="-171450">
              <a:lnSpc>
                <a:spcPct val="90000"/>
              </a:lnSpc>
              <a:spcBef>
                <a:spcPts val="1000"/>
              </a:spcBef>
              <a:buFont typeface="Arial"/>
              <a:buChar char="•"/>
            </a:pPr>
            <a:r>
              <a:rPr lang="en-GB" dirty="0"/>
              <a:t>when a virus particle enters the host’s cells it is able to reproduce and release more virus particles which in turn infect other cells – establishing an infection</a:t>
            </a:r>
            <a:endParaRPr lang="en-US" dirty="0"/>
          </a:p>
          <a:p>
            <a:pPr marL="171450" indent="-171450">
              <a:lnSpc>
                <a:spcPct val="90000"/>
              </a:lnSpc>
              <a:spcBef>
                <a:spcPts val="1000"/>
              </a:spcBef>
              <a:buFont typeface="Arial"/>
              <a:buChar char="•"/>
            </a:pPr>
            <a:r>
              <a:rPr lang="en-GB" dirty="0"/>
              <a:t>RSV virus particles use a special type of protein on the surface of the virus called a fusion (F) glycoprotein to pass through the cell membrane</a:t>
            </a:r>
            <a:endParaRPr lang="en-US" dirty="0"/>
          </a:p>
          <a:p>
            <a:pPr marL="171450" indent="-171450">
              <a:lnSpc>
                <a:spcPct val="90000"/>
              </a:lnSpc>
              <a:spcBef>
                <a:spcPts val="1000"/>
              </a:spcBef>
              <a:buFont typeface="Arial"/>
              <a:buChar char="•"/>
            </a:pPr>
            <a:r>
              <a:rPr lang="en-GB" dirty="0"/>
              <a:t>the F protein</a:t>
            </a:r>
            <a:r>
              <a:rPr lang="en-GB" strike="sngStrike" dirty="0"/>
              <a:t>s</a:t>
            </a:r>
            <a:r>
              <a:rPr lang="en-GB" dirty="0"/>
              <a:t> does this by fusing the virus cell membrane and the host’s cell membrane together; this allows the virus to move through the host’s cell membrane and enter the cells </a:t>
            </a:r>
            <a:endParaRPr lang="en-GB" dirty="0">
              <a:ea typeface="Calibri"/>
              <a:cs typeface="Calibri"/>
            </a:endParaRPr>
          </a:p>
          <a:p>
            <a:pPr marL="171450" indent="-171450">
              <a:lnSpc>
                <a:spcPct val="90000"/>
              </a:lnSpc>
              <a:spcBef>
                <a:spcPts val="1000"/>
              </a:spcBef>
              <a:buFont typeface="Arial"/>
              <a:buChar char="•"/>
            </a:pPr>
            <a:r>
              <a:rPr lang="en-GB" dirty="0"/>
              <a:t>the F protein changes shape as it fuses the RSV virus and human cell membranes together: while on the virus surface before infection, the protein is in a “prefusion” form, but as it interacts with the cell membrane it rearranges into an inactive, “</a:t>
            </a:r>
            <a:r>
              <a:rPr lang="en-GB" dirty="0" err="1"/>
              <a:t>postfusion</a:t>
            </a:r>
            <a:r>
              <a:rPr lang="en-GB" dirty="0"/>
              <a:t>” form</a:t>
            </a:r>
            <a:endParaRPr lang="en-US" dirty="0"/>
          </a:p>
          <a:p>
            <a:pPr marL="171450" indent="-171450">
              <a:lnSpc>
                <a:spcPct val="90000"/>
              </a:lnSpc>
              <a:spcBef>
                <a:spcPts val="1000"/>
              </a:spcBef>
              <a:buFont typeface="Arial"/>
              <a:buChar char="•"/>
            </a:pPr>
            <a:r>
              <a:rPr lang="en-GB" dirty="0"/>
              <a:t>the prefusion form is antigenic – it stimulates an immune response; the immune system is able to recognise and respond to the presence RSV virus particles with prefusion F proteins on their surface by producing antibodies to combat the infection; the </a:t>
            </a:r>
            <a:r>
              <a:rPr lang="en-GB" dirty="0" err="1"/>
              <a:t>postfusion</a:t>
            </a:r>
            <a:r>
              <a:rPr lang="en-GB" dirty="0"/>
              <a:t> form is not antigenic</a:t>
            </a:r>
            <a:endParaRPr lang="en-US" dirty="0"/>
          </a:p>
          <a:p>
            <a:pPr marL="171450" indent="-171450">
              <a:lnSpc>
                <a:spcPct val="90000"/>
              </a:lnSpc>
              <a:spcBef>
                <a:spcPts val="1000"/>
              </a:spcBef>
              <a:buFont typeface="Arial"/>
              <a:buChar char="•"/>
            </a:pPr>
            <a:r>
              <a:rPr lang="en-GB" dirty="0"/>
              <a:t>there are two subgroups of the prefusion form: A and B</a:t>
            </a:r>
            <a:endParaRPr lang="en-US" dirty="0"/>
          </a:p>
          <a:p>
            <a:pPr>
              <a:lnSpc>
                <a:spcPct val="90000"/>
              </a:lnSpc>
              <a:spcBef>
                <a:spcPts val="1000"/>
              </a:spcBef>
            </a:pPr>
            <a:r>
              <a:rPr lang="en-GB" dirty="0">
                <a:ea typeface="Calibri"/>
                <a:cs typeface="Calibri"/>
              </a:rPr>
              <a:t>Recombinant vaccine technology</a:t>
            </a:r>
          </a:p>
          <a:p>
            <a:pPr marL="342900" lvl="1" indent="-342900">
              <a:lnSpc>
                <a:spcPct val="90000"/>
              </a:lnSpc>
              <a:spcBef>
                <a:spcPts val="500"/>
              </a:spcBef>
              <a:buFont typeface="Arial"/>
              <a:buChar char="•"/>
            </a:pPr>
            <a:r>
              <a:rPr lang="en-GB" dirty="0"/>
              <a:t>different cells (for example bacteria, yeast, other established laboratory cell culture lines) are used to manufacture the vaccine </a:t>
            </a:r>
            <a:endParaRPr lang="en-GB" dirty="0">
              <a:cs typeface="Calibri"/>
            </a:endParaRPr>
          </a:p>
          <a:p>
            <a:pPr marL="342900" lvl="1" indent="-342900">
              <a:lnSpc>
                <a:spcPct val="90000"/>
              </a:lnSpc>
              <a:spcBef>
                <a:spcPts val="500"/>
              </a:spcBef>
              <a:buFont typeface="Arial"/>
              <a:buChar char="•"/>
            </a:pPr>
            <a:r>
              <a:rPr lang="en-GB" dirty="0"/>
              <a:t>a small piece of genetic material (DNA) is taken from the microorganism (virus or bacterium) against which we want to protect and inserted into the manufacturing cells: this results in a “recombinant” version of those cells </a:t>
            </a:r>
            <a:endParaRPr lang="en-GB" dirty="0">
              <a:ea typeface="Calibri"/>
              <a:cs typeface="Calibri"/>
            </a:endParaRPr>
          </a:p>
          <a:p>
            <a:pPr marL="342900" lvl="1" indent="-342900">
              <a:lnSpc>
                <a:spcPct val="90000"/>
              </a:lnSpc>
              <a:spcBef>
                <a:spcPts val="500"/>
              </a:spcBef>
              <a:buFont typeface="Arial"/>
              <a:buChar char="•"/>
            </a:pPr>
            <a:r>
              <a:rPr lang="en-GB" dirty="0"/>
              <a:t>the role of these recombinant cells is to help transport the DNA instructions for making the antigen into a host cell </a:t>
            </a:r>
            <a:endParaRPr lang="en-US" dirty="0"/>
          </a:p>
          <a:p>
            <a:pPr marL="342900" lvl="1" indent="-342900">
              <a:lnSpc>
                <a:spcPct val="90000"/>
              </a:lnSpc>
              <a:spcBef>
                <a:spcPts val="500"/>
              </a:spcBef>
              <a:buFont typeface="Arial"/>
              <a:buChar char="•"/>
            </a:pPr>
            <a:r>
              <a:rPr lang="en-GB" dirty="0"/>
              <a:t>once the recombinant cell enters the host cell line it instructs the host cells to rapidly produce the antigen  </a:t>
            </a:r>
            <a:endParaRPr lang="en-GB" dirty="0">
              <a:ea typeface="Calibri"/>
              <a:cs typeface="Calibri"/>
            </a:endParaRPr>
          </a:p>
          <a:p>
            <a:pPr marL="342900" lvl="1" indent="-342900">
              <a:lnSpc>
                <a:spcPct val="90000"/>
              </a:lnSpc>
              <a:spcBef>
                <a:spcPts val="500"/>
              </a:spcBef>
              <a:buFont typeface="Arial"/>
              <a:buChar char="•"/>
            </a:pPr>
            <a:r>
              <a:rPr lang="en-GB" dirty="0"/>
              <a:t>this antigen is grown in bulk, collected, purified, and then packaged as recombinant vaccine (the cell line used to manufacture the cells is </a:t>
            </a:r>
            <a:r>
              <a:rPr lang="en-GB" u="sng" dirty="0"/>
              <a:t>not</a:t>
            </a:r>
            <a:r>
              <a:rPr lang="en-GB" dirty="0"/>
              <a:t> in the vaccine)</a:t>
            </a:r>
            <a:endParaRPr lang="en-US" dirty="0"/>
          </a:p>
          <a:p>
            <a:pPr marL="342900" lvl="1" indent="-342900">
              <a:lnSpc>
                <a:spcPct val="90000"/>
              </a:lnSpc>
              <a:spcBef>
                <a:spcPts val="500"/>
              </a:spcBef>
              <a:buFont typeface="Arial"/>
              <a:buChar char="•"/>
            </a:pPr>
            <a:r>
              <a:rPr lang="en-GB" dirty="0"/>
              <a:t>when the vaccine is injected, the antigen in it triggers the immune system to create antibodies that specifically target that antigen </a:t>
            </a:r>
            <a:endParaRPr lang="en-GB" dirty="0">
              <a:ea typeface="Calibri"/>
              <a:cs typeface="Calibri"/>
            </a:endParaRPr>
          </a:p>
          <a:p>
            <a:pPr marL="342900" lvl="1" indent="-342900">
              <a:lnSpc>
                <a:spcPct val="90000"/>
              </a:lnSpc>
              <a:spcBef>
                <a:spcPts val="500"/>
              </a:spcBef>
              <a:buFont typeface="Arial"/>
              <a:buChar char="•"/>
            </a:pPr>
            <a:r>
              <a:rPr lang="en-GB" dirty="0"/>
              <a:t>recombinant vaccines are non-live so they cannot cause disease in the vaccine recipient</a:t>
            </a:r>
            <a:endParaRPr lang="en-GB" dirty="0">
              <a:ea typeface="Calibri"/>
              <a:cs typeface="Calibri"/>
            </a:endParaRPr>
          </a:p>
          <a:p>
            <a:pPr>
              <a:lnSpc>
                <a:spcPct val="90000"/>
              </a:lnSpc>
              <a:spcBef>
                <a:spcPts val="1000"/>
              </a:spcBef>
            </a:pPr>
            <a:endParaRPr lang="en-GB" dirty="0">
              <a:ea typeface="Calibri"/>
              <a:cs typeface="Calibri"/>
            </a:endParaRPr>
          </a:p>
          <a:p>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23</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p>
          <a:p>
            <a:endParaRPr lang="en-GB"/>
          </a:p>
          <a:p>
            <a:r>
              <a:rPr lang="en-US"/>
              <a:t>   </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0133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US"/>
              <a:t>Source: </a:t>
            </a:r>
            <a:r>
              <a:rPr lang="en-US">
                <a:hlinkClick r:id="rId4"/>
              </a:rPr>
              <a:t>Bivalent Prefusion F Vaccine in Pregnancy to Prevent RSV Illness in Infants | New England Journal of Medicine (nejm.org)</a:t>
            </a:r>
            <a:endParaRPr lang="en-US">
              <a:ea typeface="Calibri"/>
              <a:cs typeface="Calibri"/>
              <a:hlinkClick r:id="rId4"/>
            </a:endParaRPr>
          </a:p>
          <a:p>
            <a:endParaRPr lang="en-US">
              <a:ea typeface="Calibri"/>
              <a:cs typeface="Calibri"/>
            </a:endParaRPr>
          </a:p>
          <a:p>
            <a:r>
              <a:rPr lang="en-GB"/>
              <a:t>The Green Book, Chapter 27A (</a:t>
            </a:r>
            <a:r>
              <a:rPr lang="en-GB">
                <a:hlinkClick r:id="rId5"/>
              </a:rPr>
              <a:t>https://www.gov.uk/government/publications/respiratory-syncytial-virus-the-green-book-chapter-27a</a:t>
            </a:r>
            <a:r>
              <a:rPr lang="en-GB"/>
              <a:t>) contains the following information regarding vaccine effectiveness following maternal vaccination: </a:t>
            </a:r>
            <a:endParaRPr lang="en-US"/>
          </a:p>
          <a:p>
            <a:r>
              <a:rPr lang="en-GB"/>
              <a:t>Maternal (antenatal) vaccination has been demonstrated to be efficacious against RSV LRTI in infants from birth through 6 months of age (Kampmann </a:t>
            </a:r>
            <a:r>
              <a:rPr lang="en-GB" i="1"/>
              <a:t>et al.,</a:t>
            </a:r>
            <a:r>
              <a:rPr lang="en-GB"/>
              <a:t> 2023). The pivotal phase 3, multi-country, randomised, double-blind, placebo-controlled trial assessed the prevention of RSV LRTI and severe RSV LRTI (co-primary efficacy endpoints) in infants born to pregnant women vaccinated between weeks 24 and 36 of gestation. Vaccine was administered to 3,695 pregnant women with uncomplicated, singleton pregnancies; 3,697 received placebo. In the final analysis, VE against severe RSV LRTI was 82.4% (95%CI: 57.5 to 93.9%) at 90 days and 70.0% (95%CI: 50.6 to 82.5%) at 180 days. VE against RSV LRTI was 57.6% (95%CI: 31.1 to 74.6%) at 90 days and 49.2% (95%CI: 31.4 to 62.8%) at 180 days (Munjal </a:t>
            </a:r>
            <a:r>
              <a:rPr lang="en-GB" i="1"/>
              <a:t>et al.,</a:t>
            </a:r>
            <a:r>
              <a:rPr lang="en-GB"/>
              <a:t> 2024). VE estimates by RSV subtype have overlapping confidence intervals. There is some data showing high levels of antibody transfer to the infant even in infants born within two weeks of immunisation.</a:t>
            </a:r>
            <a:endParaRPr lang="en-US">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82190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2292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689224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a:solidFill>
                <a:srgbClr val="D13438"/>
              </a:solidFil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Further information on vaccine storage and stability is available in the </a:t>
            </a:r>
            <a:r>
              <a:rPr lang="en-GB" sz="1200" u="sng">
                <a:cs typeface="Arial"/>
                <a:hlinkClick r:id="rId3"/>
              </a:rPr>
              <a:t>Summary of Product Characteristics (SPC)</a:t>
            </a:r>
            <a:r>
              <a:rPr lang="en-GB" sz="1200">
                <a:cs typeface="Arial"/>
              </a:rPr>
              <a:t>, the </a:t>
            </a:r>
            <a:r>
              <a:rPr lang="en-GB" sz="1200">
                <a:cs typeface="Arial"/>
                <a:hlinkClick r:id="rId4"/>
              </a:rPr>
              <a:t>Patient Group Direction</a:t>
            </a:r>
            <a:r>
              <a:rPr lang="en-GB" sz="1200">
                <a:cs typeface="Arial"/>
              </a:rPr>
              <a:t> and from the manufacturer</a:t>
            </a:r>
            <a:endParaRPr lang="en-US" sz="1200">
              <a:highlight>
                <a:srgbClr val="FFFF00"/>
              </a:highlight>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60159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a:t>
            </a:r>
            <a:r>
              <a:rPr lang="en-GB"/>
              <a:t>a </a:t>
            </a:r>
            <a:r>
              <a:rPr lang="en-GB" sz="1200"/>
              <a:t>vaccine, immunisers must ensure that they have obtained informed consent from the </a:t>
            </a:r>
            <a:r>
              <a:rPr lang="en-GB"/>
              <a:t>woman or</a:t>
            </a:r>
            <a:r>
              <a:rPr lang="en-GB" sz="1200"/>
              <a:t> that a best interest decision has been made if the </a:t>
            </a:r>
            <a:r>
              <a:rPr lang="en-GB"/>
              <a:t>woman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ea typeface="Calibri"/>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ea typeface="Calibri"/>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ea typeface="Calibri"/>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a:t>
            </a:r>
            <a:r>
              <a:rPr lang="en-GB" altLang="en-US">
                <a:latin typeface="Arial"/>
                <a:cs typeface="Arial"/>
              </a:rPr>
              <a:t>woman without</a:t>
            </a:r>
            <a:r>
              <a:rPr lang="en-GB" altLang="en-US" sz="1200">
                <a:latin typeface="Arial"/>
                <a:cs typeface="Arial"/>
              </a:rPr>
              <a: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pPr marL="0" indent="0">
              <a:lnSpc>
                <a:spcPct val="100000"/>
              </a:lnSpc>
              <a:spcBef>
                <a:spcPts val="0"/>
              </a:spcBef>
              <a:buNone/>
            </a:pPr>
            <a:r>
              <a:rPr lang="en-GB" sz="1200"/>
              <a:t>.</a:t>
            </a:r>
            <a:endParaRPr lang="en-GB" sz="1200">
              <a:ea typeface="Calibri"/>
              <a:cs typeface="Calibri"/>
            </a:endParaRPr>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38</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958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000">
                <a:solidFill>
                  <a:prstClr val="black"/>
                </a:solidFill>
                <a:latin typeface="Arial"/>
              </a:rPr>
              <a:t>A PSD is a written instruction, signed by a doctor, dentist, or non-medical prescriber for medicines to be supplied and/or administered to a named patient after the prescriber has assessed the patient on an individual basis</a:t>
            </a:r>
            <a:r>
              <a:rPr lang="en-US" altLang="en-US" sz="1000">
                <a:solidFill>
                  <a:prstClr val="black"/>
                </a:solidFill>
                <a:latin typeface="Arial"/>
              </a:rPr>
              <a:t>. It must include the dose, route and frequency or appliance to be supplied or administered to a named patient.</a:t>
            </a:r>
          </a:p>
          <a:p>
            <a:pPr defTabSz="687388"/>
            <a:endParaRPr lang="en-GB" altLang="en-US" sz="1000">
              <a:solidFill>
                <a:prstClr val="black"/>
              </a:solidFill>
              <a:latin typeface="Arial"/>
            </a:endParaRPr>
          </a:p>
          <a:p>
            <a:pPr defTabSz="687388"/>
            <a:r>
              <a:rPr lang="en-GB" altLang="en-US" sz="1000">
                <a:solidFill>
                  <a:prstClr val="black"/>
                </a:solidFill>
                <a:latin typeface="Arial"/>
              </a:rPr>
              <a:t>A PGD provides a legal framework </a:t>
            </a:r>
            <a:r>
              <a:rPr lang="en-US" altLang="en-US" sz="1000">
                <a:solidFill>
                  <a:prstClr val="black"/>
                </a:solidFill>
                <a:latin typeface="Arial"/>
              </a:rPr>
              <a:t>to </a:t>
            </a:r>
            <a:r>
              <a:rPr lang="en-GB" altLang="en-US" sz="1000">
                <a:solidFill>
                  <a:prstClr val="black"/>
                </a:solidFill>
                <a:latin typeface="Aria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endParaRPr lang="en-GB"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8775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22107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The UKHSA  guidance for healthcare practitioners has a section on what do in the event of reconstitution errors</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1388293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58235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84559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0965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61369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https://assets.publishing.service.gov.uk/government/uploads/system/uploads/attachment_data/file/147915/Green-Book-Chapter-4.pdf</a:t>
            </a:r>
            <a:endParaRPr lang="en-GB"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628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46492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5686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49394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80088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08429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578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00864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1328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note, healthcare professionals administering the RSV vaccination should be familiar with the most up to date policy and guidance for the RSV programme.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5100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t>
            </a:r>
            <a:r>
              <a:rPr lang="en-GB">
                <a:hlinkClick r:id="rId3"/>
              </a:rPr>
              <a:t>Green Book on Immunisation chapter 27a Respiratory </a:t>
            </a:r>
            <a:r>
              <a:rPr lang="en-GB" err="1">
                <a:hlinkClick r:id="rId3"/>
              </a:rPr>
              <a:t>syncyntial</a:t>
            </a:r>
            <a:r>
              <a:rPr lang="en-GB">
                <a:hlinkClick r:id="rId3"/>
              </a:rPr>
              <a:t> virus (RSV) (publishing.service.gov.uk)</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776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13</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rPr>
              <a:t>RSV-related mortality in low-income countries is considerably higher, and in some analyses is the second commonest cause of death (after malaria) in infancy. </a:t>
            </a:r>
            <a:endParaRPr lang="en-GB" dirty="0"/>
          </a:p>
          <a:p>
            <a:endParaRPr lang="en-GB" dirty="0">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cs typeface="Calibri"/>
            </a:endParaRPr>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7562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83234144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US" sz="1400"/>
              <a:t>RSV vaccination of pregnant women programme: training slide set for healthcare practitioners  </a:t>
            </a:r>
            <a:endParaRPr lang="en-GB" sz="1400"/>
          </a:p>
        </p:txBody>
      </p:sp>
    </p:spTree>
    <p:extLst>
      <p:ext uri="{BB962C8B-B14F-4D97-AF65-F5344CB8AC3E}">
        <p14:creationId xmlns:p14="http://schemas.microsoft.com/office/powerpoint/2010/main" val="710280586"/>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US" sz="1400"/>
              <a:t>RSV vaccination of pregnant women programme: training slide set for healthcare practitioners  </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4173480674"/>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01207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89"/>
          </a:p>
        </p:txBody>
      </p:sp>
      <p:sp>
        <p:nvSpPr>
          <p:cNvPr id="11" name="Text Placeholder 10"/>
          <p:cNvSpPr>
            <a:spLocks noGrp="1"/>
          </p:cNvSpPr>
          <p:nvPr>
            <p:ph type="body" sz="quarter" idx="10" hasCustomPrompt="1"/>
          </p:nvPr>
        </p:nvSpPr>
        <p:spPr>
          <a:xfrm>
            <a:off x="742951" y="3751263"/>
            <a:ext cx="7040563" cy="719137"/>
          </a:xfrm>
          <a:prstGeom prst="rect">
            <a:avLst/>
          </a:prstGeom>
        </p:spPr>
        <p:txBody>
          <a:bodyPr>
            <a:normAutofit/>
          </a:bodyPr>
          <a:lstStyle>
            <a:lvl1pPr marL="0" indent="0">
              <a:buNone/>
              <a:defRPr sz="4373"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1"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70"/>
            <a:ext cx="7264228" cy="1361533"/>
          </a:xfrm>
          <a:prstGeom prst="rect">
            <a:avLst/>
          </a:prstGeom>
        </p:spPr>
      </p:pic>
    </p:spTree>
    <p:extLst>
      <p:ext uri="{BB962C8B-B14F-4D97-AF65-F5344CB8AC3E}">
        <p14:creationId xmlns:p14="http://schemas.microsoft.com/office/powerpoint/2010/main" val="420267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89"/>
          </a:p>
        </p:txBody>
      </p:sp>
      <p:sp>
        <p:nvSpPr>
          <p:cNvPr id="11" name="Text Placeholder 10"/>
          <p:cNvSpPr>
            <a:spLocks noGrp="1"/>
          </p:cNvSpPr>
          <p:nvPr>
            <p:ph type="body" sz="quarter" idx="10" hasCustomPrompt="1"/>
          </p:nvPr>
        </p:nvSpPr>
        <p:spPr>
          <a:xfrm>
            <a:off x="742951" y="3751263"/>
            <a:ext cx="7040563" cy="719137"/>
          </a:xfrm>
          <a:prstGeom prst="rect">
            <a:avLst/>
          </a:prstGeom>
        </p:spPr>
        <p:txBody>
          <a:bodyPr>
            <a:normAutofit/>
          </a:bodyPr>
          <a:lstStyle>
            <a:lvl1pPr marL="0" indent="0">
              <a:buNone/>
              <a:defRPr sz="4373"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1"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70"/>
            <a:ext cx="7264228" cy="1361533"/>
          </a:xfrm>
          <a:prstGeom prst="rect">
            <a:avLst/>
          </a:prstGeom>
        </p:spPr>
      </p:pic>
    </p:spTree>
    <p:extLst>
      <p:ext uri="{BB962C8B-B14F-4D97-AF65-F5344CB8AC3E}">
        <p14:creationId xmlns:p14="http://schemas.microsoft.com/office/powerpoint/2010/main" val="2025690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7" Type="http://schemas.openxmlformats.org/officeDocument/2006/relationships/image" Target="../media/image7.png"/><Relationship Id="rId2" Type="http://schemas.openxmlformats.org/officeDocument/2006/relationships/hyperlink" Target="https://www.gov.wales/introduction-rsv-vaccination-programme-2024-whc2024032"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gov.uk/government/publications/respiratory-syncytial-virus-the-green-book-chapter-27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phw.nhs.wales/topics/immunisation-and-vaccines/fluvaccine/weekly-influenza-and-acute-respiratory-infection-repor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gov.uk/government/publications/covid-19-the-green-book-chapter-14a"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wmic.wales.nhs.uk/ordering-storage-and-handling-of-vaccines/"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image" Target="../media/image16.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hyperlink" Target="https://phw.nhs.wales/topics/immunisation-and-vaccines/vaccinations-in-pregnancy-information-for-health-and-social-care-professionals/" TargetMode="External"/><Relationship Id="rId2" Type="http://schemas.openxmlformats.org/officeDocument/2006/relationships/hyperlink" Target="https://phw.nhs.wales/topics/immunisation-and-vaccines/information-about-vaccinations-in-pregnancy/" TargetMode="Externa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hyperlink" Target="https://phw.nhs.wales/topics/immunisation-and-vaccines/vaccination-information-in-accessible-formats/" TargetMode="External"/><Relationship Id="rId4" Type="http://schemas.openxmlformats.org/officeDocument/2006/relationships/hyperlink" Target="https://phw.nhs.wales/services-and-teams/health-information-resources/#!/Beichiogrwydd-Pregnancy/c/161511753"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13" Type="http://schemas.openxmlformats.org/officeDocument/2006/relationships/hyperlink" Target="https://phw.nhs.wales/topics/immunisation-and-vaccines/vaccines-professionals/immunisation-training-resources-and-events/"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phw.nhs.wales/topics/immunisation-and-vaccines/respiratory-syncytial-virus-rsv-vaccination-information/"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www.gov.uk/government/publications/respiratory-syncytial-virus-rsv-symptoms-transmission-prevention-treatment/respiratory-syncytial-virus-rsv-symptoms-transmission-prevention-treatment#symptoms-and-diagnosis" TargetMode="External"/><Relationship Id="rId5"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10" Type="http://schemas.openxmlformats.org/officeDocument/2006/relationships/hyperlink" Target="http://www.nhs.uk/conditions/bronchiolitis/"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 Id="rId14" Type="http://schemas.openxmlformats.org/officeDocument/2006/relationships/hyperlink" Target="https://www.gov.uk/government/publications/respiratory-syncytial-virus-rsv-programme-information-for-healthcare-professional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gov.wales/health-circulars-2024-2027" TargetMode="External"/></Relationships>
</file>

<file path=ppt/slides/_rels/slide61.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wmic.wales.nhs.uk/pgds-templates-advi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4" Type="http://schemas.openxmlformats.org/officeDocument/2006/relationships/hyperlink" Target="https://www.gov.uk/government/publications/respiratory-syncytial-virus-the-green-book-chapter-27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vaccination-for-older-adults" TargetMode="External"/><Relationship Id="rId4" Type="http://schemas.openxmlformats.org/officeDocument/2006/relationships/hyperlink" Target="https://www.gov.wales/introduction-rsv-vaccination-programme-2024-whc2024032-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3C9C3C-17A8-CB49-2463-3C36F40F4F23}"/>
              </a:ext>
            </a:extLst>
          </p:cNvPr>
          <p:cNvSpPr>
            <a:spLocks noGrp="1"/>
          </p:cNvSpPr>
          <p:nvPr>
            <p:ph type="body" sz="quarter" idx="10"/>
          </p:nvPr>
        </p:nvSpPr>
        <p:spPr>
          <a:xfrm>
            <a:off x="689286" y="1778869"/>
            <a:ext cx="10813427" cy="1797573"/>
          </a:xfrm>
        </p:spPr>
        <p:txBody>
          <a:bodyPr>
            <a:normAutofit fontScale="55000" lnSpcReduction="20000"/>
          </a:bodyPr>
          <a:lstStyle/>
          <a:p>
            <a:pPr algn="ctr"/>
            <a:r>
              <a:rPr lang="en-GB" sz="9300">
                <a:latin typeface="Arial"/>
                <a:cs typeface="Arial"/>
              </a:rPr>
              <a:t>Respiratory syncytial virus (RSV) vaccination of pregnant women for infant protection</a:t>
            </a:r>
            <a:endParaRPr lang="en-GB" sz="9300"/>
          </a:p>
          <a:p>
            <a:endParaRPr lang="en-GB"/>
          </a:p>
        </p:txBody>
      </p:sp>
      <p:sp>
        <p:nvSpPr>
          <p:cNvPr id="5" name="TextBox 4">
            <a:extLst>
              <a:ext uri="{FF2B5EF4-FFF2-40B4-BE49-F238E27FC236}">
                <a16:creationId xmlns:a16="http://schemas.microsoft.com/office/drawing/2014/main" id="{FBF4519F-B1CF-2A48-F633-D2C6D2529751}"/>
              </a:ext>
            </a:extLst>
          </p:cNvPr>
          <p:cNvSpPr txBox="1"/>
          <p:nvPr/>
        </p:nvSpPr>
        <p:spPr>
          <a:xfrm>
            <a:off x="712131" y="4357765"/>
            <a:ext cx="7624547" cy="1815882"/>
          </a:xfrm>
          <a:prstGeom prst="rect">
            <a:avLst/>
          </a:prstGeom>
          <a:noFill/>
        </p:spPr>
        <p:txBody>
          <a:bodyPr wrap="square" lIns="91440" tIns="45720" rIns="91440" bIns="45720" anchor="t">
            <a:spAutoFit/>
          </a:bodyPr>
          <a:lstStyle/>
          <a:p>
            <a:r>
              <a:rPr lang="en-GB" sz="2800" dirty="0">
                <a:solidFill>
                  <a:schemeClr val="bg1"/>
                </a:solidFill>
              </a:rPr>
              <a:t>Vaccine Preventable Disease Programme</a:t>
            </a:r>
          </a:p>
          <a:p>
            <a:r>
              <a:rPr lang="en-GB" sz="2800" dirty="0">
                <a:solidFill>
                  <a:schemeClr val="bg1"/>
                </a:solidFill>
              </a:rPr>
              <a:t>Public Health Wales</a:t>
            </a:r>
            <a:endParaRPr lang="en-GB" sz="2800" dirty="0">
              <a:solidFill>
                <a:schemeClr val="bg1"/>
              </a:solidFill>
              <a:cs typeface="Arial"/>
            </a:endParaRPr>
          </a:p>
          <a:p>
            <a:r>
              <a:rPr lang="en-GB" sz="2800" dirty="0">
                <a:solidFill>
                  <a:schemeClr val="bg1"/>
                </a:solidFill>
                <a:latin typeface="Arial"/>
                <a:cs typeface="Arial"/>
              </a:rPr>
              <a:t>Version 4</a:t>
            </a:r>
            <a:br>
              <a:rPr lang="en-GB" sz="2800" dirty="0"/>
            </a:br>
            <a:r>
              <a:rPr lang="en-GB" sz="2800" dirty="0">
                <a:solidFill>
                  <a:schemeClr val="bg1"/>
                </a:solidFill>
                <a:latin typeface="Arial"/>
                <a:cs typeface="Arial"/>
              </a:rPr>
              <a:t>Last update: November 2025</a:t>
            </a:r>
            <a:endParaRPr lang="en-GB" sz="2800" dirty="0">
              <a:solidFill>
                <a:schemeClr val="bg1"/>
              </a:solidFill>
              <a:cs typeface="Arial"/>
            </a:endParaRPr>
          </a:p>
        </p:txBody>
      </p:sp>
    </p:spTree>
    <p:extLst>
      <p:ext uri="{BB962C8B-B14F-4D97-AF65-F5344CB8AC3E}">
        <p14:creationId xmlns:p14="http://schemas.microsoft.com/office/powerpoint/2010/main" val="673627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dirty="0"/>
              <a:t>Welsh Government issued a health circular on 24 June 2024, </a:t>
            </a:r>
            <a:r>
              <a:rPr lang="en-GB" sz="2000" dirty="0">
                <a:hlinkClick r:id="rId2"/>
              </a:rPr>
              <a:t>Introduction of RSV Vaccination Programme 2024 (WHC/2024/032)</a:t>
            </a:r>
            <a:r>
              <a:rPr lang="en-GB" sz="2000" dirty="0"/>
              <a:t>, confirming a start date of 1st September 2024</a:t>
            </a:r>
          </a:p>
          <a:p>
            <a:pPr algn="just"/>
            <a:endParaRPr lang="en-GB" sz="2000" dirty="0"/>
          </a:p>
          <a:p>
            <a:pPr algn="just"/>
            <a:r>
              <a:rPr lang="en-GB" sz="2000" dirty="0"/>
              <a:t>Vaccine Programme Wales also issued a letter on the 28 June 2024, </a:t>
            </a:r>
            <a:r>
              <a:rPr lang="en-GB" sz="2000" dirty="0">
                <a:hlinkClick r:id="rId3"/>
              </a:rPr>
              <a:t>Respiratory Syncytial Virus (RSV) Vaccination Campaign 2024</a:t>
            </a:r>
            <a:r>
              <a:rPr lang="en-GB" sz="2000" dirty="0"/>
              <a:t>, summarising the maternal and adult RSV vaccination programmes, highlighting the vaccine to be used and the resources available from Public Health Wales to support the implementation of the campaign</a:t>
            </a:r>
          </a:p>
          <a:p>
            <a:pPr algn="just"/>
            <a:endParaRPr lang="en-GB" sz="2000" dirty="0"/>
          </a:p>
          <a:p>
            <a:pPr algn="just"/>
            <a:r>
              <a:rPr lang="en-GB" sz="2000" dirty="0"/>
              <a:t>The Green Book RSV chapter 27a provides the national clinical guidance and is available to view here: </a:t>
            </a:r>
            <a:r>
              <a:rPr lang="en-GB" sz="2000" dirty="0">
                <a:hlinkClick r:id="rId4"/>
              </a:rPr>
              <a:t>Respiratory syncytial virus: the green book, chapter 27a - GOV.UK (www.gov.uk)</a:t>
            </a:r>
            <a:r>
              <a:rPr lang="en-GB" sz="2000" dirty="0"/>
              <a:t>  </a:t>
            </a:r>
          </a:p>
          <a:p>
            <a:endParaRPr lang="en-GB" dirty="0"/>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12186" y="6344894"/>
            <a:ext cx="2743200" cy="365125"/>
          </a:xfrm>
        </p:spPr>
        <p:txBody>
          <a:bodyPr/>
          <a:lstStyle/>
          <a:p>
            <a:fld id="{561D0CCE-8DCC-44DC-A653-AE62B1D84A52}" type="slidenum">
              <a:rPr lang="en-GB" smtClean="0"/>
              <a:pPr/>
              <a:t>10</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5"/>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6"/>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7"/>
          <a:stretch>
            <a:fillRect/>
          </a:stretch>
        </p:blipFill>
        <p:spPr>
          <a:xfrm rot="813383">
            <a:off x="8900091" y="3490854"/>
            <a:ext cx="1763054" cy="2475311"/>
          </a:xfrm>
          <a:prstGeom prst="rect">
            <a:avLst/>
          </a:prstGeom>
          <a:ln>
            <a:solidFill>
              <a:srgbClr val="002060"/>
            </a:solidFill>
          </a:ln>
        </p:spPr>
      </p:pic>
      <p:sp>
        <p:nvSpPr>
          <p:cNvPr id="4" name="TextBox 3">
            <a:extLst>
              <a:ext uri="{FF2B5EF4-FFF2-40B4-BE49-F238E27FC236}">
                <a16:creationId xmlns:a16="http://schemas.microsoft.com/office/drawing/2014/main" id="{8506E699-5C08-EB51-059D-E445B5C68B04}"/>
              </a:ext>
            </a:extLst>
          </p:cNvPr>
          <p:cNvSpPr txBox="1"/>
          <p:nvPr/>
        </p:nvSpPr>
        <p:spPr>
          <a:xfrm>
            <a:off x="1245871" y="63448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28161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D89C232-BC03-D55B-F7B2-B5BBBF5FC4AF}"/>
              </a:ext>
            </a:extLst>
          </p:cNvPr>
          <p:cNvSpPr>
            <a:spLocks noGrp="1"/>
          </p:cNvSpPr>
          <p:nvPr>
            <p:ph type="body" sz="quarter" idx="10"/>
          </p:nvPr>
        </p:nvSpPr>
        <p:spPr>
          <a:xfrm>
            <a:off x="775791" y="3749287"/>
            <a:ext cx="9081837" cy="1292155"/>
          </a:xfrm>
        </p:spPr>
        <p:txBody>
          <a:bodyPr>
            <a:noAutofit/>
          </a:bodyPr>
          <a:lstStyle/>
          <a:p>
            <a:r>
              <a:rPr lang="en-GB" dirty="0">
                <a:latin typeface="+mn-lt"/>
              </a:rPr>
              <a:t>Respiratory Syncytial Virus (RSV)</a:t>
            </a:r>
          </a:p>
        </p:txBody>
      </p:sp>
      <p:sp>
        <p:nvSpPr>
          <p:cNvPr id="4" name="Footer Placeholder 3">
            <a:extLst>
              <a:ext uri="{FF2B5EF4-FFF2-40B4-BE49-F238E27FC236}">
                <a16:creationId xmlns:a16="http://schemas.microsoft.com/office/drawing/2014/main" id="{282AF7B2-9864-6AF7-AC05-FEB2734A602C}"/>
              </a:ext>
            </a:extLst>
          </p:cNvPr>
          <p:cNvSpPr>
            <a:spLocks noGrp="1"/>
          </p:cNvSpPr>
          <p:nvPr>
            <p:ph type="ftr" sz="quarter" idx="4294967295"/>
          </p:nvPr>
        </p:nvSpPr>
        <p:spPr>
          <a:xfrm>
            <a:off x="37399" y="6338392"/>
            <a:ext cx="7270321" cy="36288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42E64661-B497-399B-02BD-FE22A6881B26}"/>
              </a:ext>
            </a:extLst>
          </p:cNvPr>
          <p:cNvSpPr>
            <a:spLocks noGrp="1"/>
          </p:cNvSpPr>
          <p:nvPr>
            <p:ph type="sldNum" sz="quarter" idx="4294967295"/>
          </p:nvPr>
        </p:nvSpPr>
        <p:spPr>
          <a:xfrm>
            <a:off x="9428230" y="6338392"/>
            <a:ext cx="2726371" cy="362885"/>
          </a:xfrm>
          <a:prstGeom prst="rect">
            <a:avLst/>
          </a:prstGeom>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453602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358576"/>
            <a:ext cx="10515600" cy="863149"/>
          </a:xfrm>
        </p:spPr>
        <p:txBody>
          <a:bodyPr lIns="91440" tIns="45720" rIns="91440" bIns="45720" anchor="t">
            <a:normAutofit/>
          </a:bodyPr>
          <a:lstStyle/>
          <a:p>
            <a:r>
              <a:rPr lang="en-GB" sz="4000">
                <a:latin typeface="Arial"/>
                <a:cs typeface="Arial"/>
              </a:rPr>
              <a:t> </a:t>
            </a:r>
            <a:r>
              <a:rPr lang="en-GB" b="1">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386573" y="1221725"/>
            <a:ext cx="8277136" cy="4874275"/>
          </a:xfrm>
        </p:spPr>
        <p:txBody>
          <a:bodyPr vert="horz" lIns="91440" tIns="45720" rIns="91440" bIns="45720" rtlCol="0" anchor="t">
            <a:noAutofit/>
          </a:bodyPr>
          <a:lstStyle/>
          <a:p>
            <a:pPr>
              <a:lnSpc>
                <a:spcPct val="100000"/>
              </a:lnSpc>
            </a:pPr>
            <a:r>
              <a:rPr lang="en-GB" sz="1500" dirty="0">
                <a:cs typeface="Arial"/>
              </a:rPr>
              <a:t>Respiratory syncytial virus (RSV) is an enveloped, single-stranded RNA virus that belongs to the </a:t>
            </a:r>
            <a:r>
              <a:rPr lang="en-GB" sz="1500" i="1" dirty="0" err="1">
                <a:cs typeface="Arial"/>
              </a:rPr>
              <a:t>Orthopneumovirus</a:t>
            </a:r>
            <a:r>
              <a:rPr lang="en-GB" sz="1500" i="1" dirty="0">
                <a:cs typeface="Arial"/>
              </a:rPr>
              <a:t> </a:t>
            </a:r>
            <a:r>
              <a:rPr lang="en-GB" sz="1500" dirty="0">
                <a:cs typeface="Arial"/>
              </a:rPr>
              <a:t>genus of the </a:t>
            </a:r>
            <a:r>
              <a:rPr lang="en-GB" sz="1500" dirty="0" err="1">
                <a:cs typeface="Arial"/>
              </a:rPr>
              <a:t>Pneumoviridae</a:t>
            </a:r>
            <a:r>
              <a:rPr lang="en-GB" sz="1500" i="1" dirty="0">
                <a:cs typeface="Arial"/>
              </a:rPr>
              <a:t> </a:t>
            </a:r>
            <a:r>
              <a:rPr lang="en-GB" sz="1500" dirty="0">
                <a:cs typeface="Arial"/>
              </a:rPr>
              <a:t>family</a:t>
            </a:r>
            <a:endParaRPr lang="en-US" sz="1500" dirty="0"/>
          </a:p>
          <a:p>
            <a:pPr>
              <a:lnSpc>
                <a:spcPct val="100000"/>
              </a:lnSpc>
            </a:pPr>
            <a:r>
              <a:rPr lang="en-GB" sz="1500" dirty="0">
                <a:cs typeface="Arial"/>
              </a:rPr>
              <a:t>RSV is a common cause of respiratory tract infections </a:t>
            </a:r>
          </a:p>
          <a:p>
            <a:pPr>
              <a:lnSpc>
                <a:spcPct val="100000"/>
              </a:lnSpc>
            </a:pPr>
            <a:r>
              <a:rPr lang="en-GB" sz="1500" dirty="0">
                <a:cs typeface="Arial"/>
              </a:rPr>
              <a:t>It usually causes a mild self-limiting respiratory infection in adults and children but can be severe in infants and older adults who are at increased risk of acute lower respiratory tract infection</a:t>
            </a:r>
          </a:p>
          <a:p>
            <a:pPr>
              <a:lnSpc>
                <a:spcPct val="100000"/>
              </a:lnSpc>
            </a:pPr>
            <a:r>
              <a:rPr lang="en-GB" sz="1500" dirty="0">
                <a:cs typeface="Arial"/>
              </a:rPr>
              <a:t>RSV is best known for causing bronchiolitis in infants. The RSV programme could help prevent over 1000 infant hospitalisation a year in Wales. Severe bronchiolitis may lead to intensive care admission and can be fatal</a:t>
            </a:r>
          </a:p>
          <a:p>
            <a:pPr>
              <a:lnSpc>
                <a:spcPct val="100000"/>
              </a:lnSpc>
            </a:pPr>
            <a:r>
              <a:rPr lang="en-GB" sz="1500" dirty="0">
                <a:cs typeface="Arial"/>
              </a:rPr>
              <a:t>At least half of children experience an RSV infection in the first year of life and almost all will by the age of two (Henderson et al., 1979, Berbers et al., 2021)*</a:t>
            </a:r>
          </a:p>
          <a:p>
            <a:pPr>
              <a:lnSpc>
                <a:spcPct val="100000"/>
              </a:lnSpc>
            </a:pPr>
            <a:r>
              <a:rPr lang="en-GB" sz="1500" dirty="0">
                <a:cs typeface="Arial"/>
              </a:rPr>
              <a:t>Previous infection by RSV may only confer partial immunity to RSV and so individuals may be infected repeatedly with the same or different strains of RSV </a:t>
            </a:r>
          </a:p>
          <a:p>
            <a:pPr>
              <a:lnSpc>
                <a:spcPct val="100000"/>
              </a:lnSpc>
            </a:pPr>
            <a:r>
              <a:rPr lang="en-GB" sz="1500" dirty="0">
                <a:cs typeface="Arial"/>
              </a:rPr>
              <a:t>Clinical risk factors for severe RSV infection in infants include prematurity, severe congenital heart disease, chronic lung disease, and severe combined immunodeficiency</a:t>
            </a:r>
          </a:p>
          <a:p>
            <a:pPr>
              <a:lnSpc>
                <a:spcPct val="100000"/>
              </a:lnSpc>
            </a:pPr>
            <a:r>
              <a:rPr lang="en-GB" sz="1500" dirty="0">
                <a:cs typeface="Arial"/>
              </a:rPr>
              <a:t>Exposure to environmental tobacco smoke is a risk factor for severe RSV infection in infants</a:t>
            </a: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a:xfrm>
            <a:off x="766281"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12</a:t>
            </a:fld>
            <a:endParaRPr lang="en-GB"/>
          </a:p>
        </p:txBody>
      </p:sp>
      <p:pic>
        <p:nvPicPr>
          <p:cNvPr id="4" name="Picture 3" descr="A close-up of a microscope&#10;&#10;Description automatically generated">
            <a:extLst>
              <a:ext uri="{FF2B5EF4-FFF2-40B4-BE49-F238E27FC236}">
                <a16:creationId xmlns:a16="http://schemas.microsoft.com/office/drawing/2014/main" id="{1A35F0E4-6CF1-C8F0-57E3-1EB3E03FC3C1}"/>
              </a:ext>
            </a:extLst>
          </p:cNvPr>
          <p:cNvPicPr>
            <a:picLocks noChangeAspect="1"/>
          </p:cNvPicPr>
          <p:nvPr/>
        </p:nvPicPr>
        <p:blipFill rotWithShape="1">
          <a:blip r:embed="rId3"/>
          <a:srcRect l="13189" t="1259" r="7314" b="360"/>
          <a:stretch/>
        </p:blipFill>
        <p:spPr>
          <a:xfrm>
            <a:off x="8574557" y="1700818"/>
            <a:ext cx="3381560" cy="2806527"/>
          </a:xfrm>
          <a:prstGeom prst="rect">
            <a:avLst/>
          </a:prstGeom>
        </p:spPr>
      </p:pic>
      <p:sp>
        <p:nvSpPr>
          <p:cNvPr id="6" name="TextBox 5">
            <a:extLst>
              <a:ext uri="{FF2B5EF4-FFF2-40B4-BE49-F238E27FC236}">
                <a16:creationId xmlns:a16="http://schemas.microsoft.com/office/drawing/2014/main" id="{46D3100F-7FB1-809E-0FBE-59756BEBC891}"/>
              </a:ext>
            </a:extLst>
          </p:cNvPr>
          <p:cNvSpPr txBox="1"/>
          <p:nvPr/>
        </p:nvSpPr>
        <p:spPr>
          <a:xfrm>
            <a:off x="8835533" y="4606335"/>
            <a:ext cx="2969894"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Arial"/>
              </a:rPr>
              <a:t>RSV virion highly magnified by</a:t>
            </a:r>
            <a:r>
              <a:rPr lang="en-US" sz="1300">
                <a:solidFill>
                  <a:srgbClr val="212529"/>
                </a:solidFill>
                <a:ea typeface="+mn-lt"/>
                <a:cs typeface="+mn-lt"/>
              </a:rPr>
              <a:t> </a:t>
            </a:r>
            <a:r>
              <a:rPr lang="en-US" sz="1000">
                <a:cs typeface="Arial"/>
              </a:rPr>
              <a:t>transmission electron microscopic</a:t>
            </a:r>
          </a:p>
          <a:p>
            <a:r>
              <a:rPr lang="en-US" sz="1000">
                <a:cs typeface="Arial"/>
                <a:hlinkClick r:id="rId4"/>
              </a:rPr>
              <a:t>Image courtesy of the CDC</a:t>
            </a:r>
            <a:endParaRPr lang="en-US" sz="1000">
              <a:cs typeface="Arial"/>
            </a:endParaRPr>
          </a:p>
        </p:txBody>
      </p:sp>
      <p:sp>
        <p:nvSpPr>
          <p:cNvPr id="5" name="TextBox 4">
            <a:extLst>
              <a:ext uri="{FF2B5EF4-FFF2-40B4-BE49-F238E27FC236}">
                <a16:creationId xmlns:a16="http://schemas.microsoft.com/office/drawing/2014/main" id="{D2DDBFBE-9548-19DB-C859-E404EE8AF2C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600922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a:t>Transmission of RSV</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dirty="0">
                <a:cs typeface="Arial"/>
              </a:rPr>
              <a:t>RSV is highly communicable, but humans are the only known reservoir</a:t>
            </a:r>
          </a:p>
          <a:p>
            <a:pPr marL="285750" indent="-285750"/>
            <a:r>
              <a:rPr lang="en-GB" sz="2000" dirty="0">
                <a:cs typeface="Arial"/>
              </a:rPr>
              <a:t>The incubation period (time between infection and appearance of symptoms) varies from 2 to 8 days and the infectious period from 3 to 8 days </a:t>
            </a:r>
          </a:p>
          <a:p>
            <a:pPr marL="285750" indent="-285750"/>
            <a:r>
              <a:rPr lang="en-GB" sz="2000" dirty="0">
                <a:cs typeface="Arial"/>
              </a:rPr>
              <a:t>The virus is spread from respiratory secretions following close contact with an infected person via respiratory droplets or contact with contaminated surfaces or objects </a:t>
            </a:r>
            <a:endParaRPr lang="en-GB" dirty="0"/>
          </a:p>
          <a:p>
            <a:pPr marL="285750" indent="-285750">
              <a:buFont typeface="Arial" panose="020B0604020202020204" pitchFamily="34" charset="0"/>
              <a:buChar char="•"/>
            </a:pPr>
            <a:r>
              <a:rPr lang="en-GB" sz="2000" dirty="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dirty="0">
              <a:effectLst/>
              <a:ea typeface="Calibri" panose="020F0502020204030204" pitchFamily="34" charset="0"/>
            </a:endParaRPr>
          </a:p>
          <a:p>
            <a:pPr marL="0" indent="0">
              <a:buNone/>
            </a:pPr>
            <a:endParaRPr lang="en-GB" sz="4800" dirty="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dirty="0">
              <a:effectLst/>
              <a:latin typeface="Arial" panose="020B0604020202020204"/>
              <a:ea typeface="Calibri" panose="020F0502020204030204" pitchFamily="34" charset="0"/>
              <a:cs typeface="Times New Roman" panose="02020603050405020304" pitchFamily="18" charset="0"/>
            </a:endParaRP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464905" y="6356565"/>
            <a:ext cx="7315200" cy="365125"/>
          </a:xfrm>
        </p:spPr>
        <p:txBody>
          <a:bodyPr/>
          <a:lstStyle/>
          <a:p>
            <a:r>
              <a:rPr lang="en-GB" sz="1400"/>
              <a:t> </a:t>
            </a:r>
            <a:r>
              <a:rPr lang="en-GB"/>
              <a:t>10</a:t>
            </a:r>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1" y="6352997"/>
            <a:ext cx="10703999"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293513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59851" y="255722"/>
            <a:ext cx="10515600" cy="766320"/>
          </a:xfrm>
        </p:spPr>
        <p:txBody>
          <a:bodyPr lIns="91440" tIns="45720" rIns="91440" bIns="45720" anchor="t"/>
          <a:lstStyle/>
          <a:p>
            <a:r>
              <a:rPr lang="en-GB" b="1"/>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dirty="0">
                <a:cs typeface="Arial"/>
              </a:rPr>
              <a:t>Activity is higher in winter, with RSV season in the UK usually starting from October, peaking in December and declining by March </a:t>
            </a:r>
          </a:p>
          <a:p>
            <a:pPr marL="285750" indent="-285750"/>
            <a:r>
              <a:rPr lang="en-GB" sz="1600" dirty="0">
                <a:cs typeface="Arial"/>
              </a:rPr>
              <a:t>Whilst the occurrence of the mid-winter peak is often predictable, its size varies from year to year </a:t>
            </a:r>
          </a:p>
          <a:p>
            <a:pPr marL="285750" indent="-285750"/>
            <a:r>
              <a:rPr lang="en-GB" sz="1600" dirty="0">
                <a:solidFill>
                  <a:srgbClr val="212A73"/>
                </a:solidFill>
                <a:latin typeface="Arial"/>
                <a:cs typeface="Arial"/>
              </a:rPr>
              <a:t>At least half of children experience an RSV infection in the first year of life and almost all will by the age of two . It frequently reinfects older children and adults</a:t>
            </a:r>
          </a:p>
          <a:p>
            <a:pPr marL="285750" indent="-285750"/>
            <a:r>
              <a:rPr lang="en-GB" sz="1600" dirty="0">
                <a:effectLst/>
                <a:ea typeface="Calibri" panose="020F0502020204030204" pitchFamily="34" charset="0"/>
              </a:rPr>
              <a:t>Confirmed case burden is highest in children aged up to 5y. In Wales, there are more than 1,000 babies (&lt;1y) in hospital with RSV annually</a:t>
            </a:r>
            <a:endParaRPr lang="en-GB" sz="1600" dirty="0">
              <a:cs typeface="Arial"/>
            </a:endParaRPr>
          </a:p>
          <a:p>
            <a:pPr marL="285750" indent="-285750"/>
            <a:r>
              <a:rPr lang="en-GB" sz="1600" dirty="0">
                <a:cs typeface="Arial"/>
              </a:rPr>
              <a:t>It is a leading cause of infant mortality globally, and results in 20 to 30 deaths per year in the UK</a:t>
            </a:r>
          </a:p>
          <a:p>
            <a:pPr marL="285750" indent="-285750"/>
            <a:r>
              <a:rPr lang="en-GB" sz="1600" dirty="0">
                <a:cs typeface="Arial"/>
              </a:rPr>
              <a:t>For further information on RSV in Wales please go to </a:t>
            </a:r>
            <a:r>
              <a:rPr lang="en-GB" sz="1600" dirty="0">
                <a:ea typeface="+mn-lt"/>
                <a:cs typeface="+mn-lt"/>
              </a:rPr>
              <a:t>Public Health Wales </a:t>
            </a:r>
            <a:r>
              <a:rPr lang="en-GB" sz="1600" dirty="0">
                <a:ea typeface="+mn-lt"/>
                <a:cs typeface="+mn-lt"/>
                <a:hlinkClick r:id="rId3"/>
              </a:rPr>
              <a:t>Weekly Influenza &amp; Acute Respiratory Infection Surveillance</a:t>
            </a:r>
            <a:endParaRPr lang="en-GB" sz="16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5600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14</a:t>
            </a:fld>
            <a:endParaRPr lang="en-GB"/>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5" name="TextBox 4">
            <a:extLst>
              <a:ext uri="{FF2B5EF4-FFF2-40B4-BE49-F238E27FC236}">
                <a16:creationId xmlns:a16="http://schemas.microsoft.com/office/drawing/2014/main" id="{281D55E1-6BFC-701B-2C5E-8C6555ADFA4C}"/>
              </a:ext>
            </a:extLst>
          </p:cNvPr>
          <p:cNvSpPr txBox="1"/>
          <p:nvPr/>
        </p:nvSpPr>
        <p:spPr>
          <a:xfrm>
            <a:off x="5808371" y="1321604"/>
            <a:ext cx="5947064" cy="600164"/>
          </a:xfrm>
          <a:prstGeom prst="rect">
            <a:avLst/>
          </a:prstGeom>
          <a:solidFill>
            <a:schemeClr val="tx1"/>
          </a:solidFill>
        </p:spPr>
        <p:txBody>
          <a:bodyPr wrap="square" rtlCol="0">
            <a:spAutoFit/>
          </a:bodyPr>
          <a:lstStyle/>
          <a:p>
            <a:r>
              <a:rPr lang="en-GB" sz="1100" dirty="0">
                <a:solidFill>
                  <a:schemeClr val="bg1"/>
                </a:solidFill>
              </a:rPr>
              <a:t>Seven day rolling sum of cases hospitalised in Wales within 28 days of an RSV positive test result in the community (or up to 2 days post-admission, as of 26/10/2025 (latest data available).</a:t>
            </a:r>
          </a:p>
        </p:txBody>
      </p:sp>
      <p:pic>
        <p:nvPicPr>
          <p:cNvPr id="7" name="Picture 6">
            <a:extLst>
              <a:ext uri="{FF2B5EF4-FFF2-40B4-BE49-F238E27FC236}">
                <a16:creationId xmlns:a16="http://schemas.microsoft.com/office/drawing/2014/main" id="{08DE5544-2719-504A-5261-6E592F41AE6D}"/>
              </a:ext>
            </a:extLst>
          </p:cNvPr>
          <p:cNvPicPr>
            <a:picLocks noChangeAspect="1"/>
          </p:cNvPicPr>
          <p:nvPr/>
        </p:nvPicPr>
        <p:blipFill>
          <a:blip r:embed="rId4"/>
          <a:stretch>
            <a:fillRect/>
          </a:stretch>
        </p:blipFill>
        <p:spPr>
          <a:xfrm>
            <a:off x="5442306" y="2127440"/>
            <a:ext cx="6313129" cy="3008179"/>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32465" y="404632"/>
            <a:ext cx="11015535" cy="648072"/>
          </a:xfrm>
        </p:spPr>
        <p:txBody>
          <a:bodyPr lIns="91440" tIns="45720" rIns="91440" bIns="45720" anchor="t"/>
          <a:lstStyle/>
          <a:p>
            <a:r>
              <a:rPr lang="en-GB" b="1"/>
              <a:t>RSV symptoms</a:t>
            </a:r>
            <a:endParaRPr lang="en-GB" b="1">
              <a:solidFill>
                <a:srgbClr val="FF0000"/>
              </a:solidFill>
              <a:cs typeface="Aria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32465" y="1350982"/>
            <a:ext cx="10904975" cy="4371403"/>
          </a:xfrm>
        </p:spPr>
        <p:txBody>
          <a:bodyPr vert="horz" lIns="91440" tIns="45720" rIns="91440" bIns="45720" rtlCol="0" anchor="t">
            <a:normAutofit fontScale="47500" lnSpcReduction="20000"/>
          </a:bodyPr>
          <a:lstStyle/>
          <a:p>
            <a:pPr>
              <a:lnSpc>
                <a:spcPct val="100000"/>
              </a:lnSpc>
              <a:buClr>
                <a:srgbClr val="007C91"/>
              </a:buClr>
              <a:defRPr/>
            </a:pPr>
            <a:r>
              <a:rPr lang="en-GB" sz="4200">
                <a:latin typeface="Arial"/>
                <a:cs typeface="Arial"/>
              </a:rPr>
              <a:t>For most people, RSV infection causes a mild respiratory illness</a:t>
            </a:r>
          </a:p>
          <a:p>
            <a:pPr>
              <a:lnSpc>
                <a:spcPct val="100000"/>
              </a:lnSpc>
              <a:defRPr/>
            </a:pPr>
            <a:r>
              <a:rPr lang="en-GB" sz="4200">
                <a:latin typeface="Arial"/>
                <a:cs typeface="Arial"/>
              </a:rPr>
              <a:t>RSV can cause a range of symptoms such as rhinitis (runny nose, sneezing or nasal congestion), cough, wheeze, shortness of breath, fever, lethargy and decreased appetite </a:t>
            </a:r>
          </a:p>
          <a:p>
            <a:pPr>
              <a:lnSpc>
                <a:spcPct val="100000"/>
              </a:lnSpc>
              <a:defRPr/>
            </a:pPr>
            <a:r>
              <a:rPr lang="en-GB" sz="4200">
                <a:latin typeface="Arial"/>
                <a:cs typeface="Arial"/>
              </a:rPr>
              <a:t>Symptoms in young children can progress to bronchiolitis (inflammation of the small airways of the lung), and other acute lower respiratory tract infections such as pneumonia, as well as croup and ear infections (otitis media) </a:t>
            </a:r>
          </a:p>
          <a:p>
            <a:pPr>
              <a:lnSpc>
                <a:spcPct val="100000"/>
              </a:lnSpc>
              <a:defRPr/>
            </a:pPr>
            <a:r>
              <a:rPr lang="en-GB" sz="4200">
                <a:latin typeface="Arial"/>
                <a:cs typeface="Arial"/>
              </a:rPr>
              <a:t>Short- or long-term complications may include respiratory complications such as apnoea and hypoxemia, cardiovascular abnormalities, and bacterial infections including pneumonia</a:t>
            </a:r>
          </a:p>
          <a:p>
            <a:pPr>
              <a:lnSpc>
                <a:spcPct val="100000"/>
              </a:lnSpc>
              <a:defRPr/>
            </a:pPr>
            <a:r>
              <a:rPr lang="en-GB" sz="4200">
                <a:latin typeface="Arial"/>
                <a:cs typeface="Arial"/>
              </a:rPr>
              <a:t>Children who have RSV bronchiolitis in early life may be at increased risk of developing asthma later in childhood (it may be that some children are more susceptible to both) and are at increased risk of recurrent wheezing </a:t>
            </a:r>
          </a:p>
          <a:p>
            <a:pPr>
              <a:lnSpc>
                <a:spcPct val="100000"/>
              </a:lnSpc>
              <a:defRPr/>
            </a:pPr>
            <a:r>
              <a:rPr lang="en-GB" sz="4200">
                <a:latin typeface="Arial"/>
                <a:cs typeface="Arial"/>
              </a:rPr>
              <a:t>Those most at risk of developing severe, and occasionally fatal, RSV infection are very young infants born prematurely who have predisposing conditions such as chronic lung disease, congenital heart disease or children who are immunodeficient </a:t>
            </a:r>
          </a:p>
          <a:p>
            <a:pPr marL="0" indent="0">
              <a:lnSpc>
                <a:spcPct val="120000"/>
              </a:lnSpc>
              <a:buNone/>
            </a:pPr>
            <a:endParaRPr lang="en-GB" sz="4000">
              <a:latin typeface="Arial"/>
              <a:cs typeface="Arial"/>
            </a:endParaRP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797103"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15</a:t>
            </a:fld>
            <a:endParaRPr lang="en-GB"/>
          </a:p>
        </p:txBody>
      </p:sp>
      <p:sp>
        <p:nvSpPr>
          <p:cNvPr id="4" name="TextBox 3">
            <a:extLst>
              <a:ext uri="{FF2B5EF4-FFF2-40B4-BE49-F238E27FC236}">
                <a16:creationId xmlns:a16="http://schemas.microsoft.com/office/drawing/2014/main" id="{BC2DF32E-ED4A-BA43-DE34-B97EAE835F4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708238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6107E-6375-492C-A0F4-5619E7D2354C}"/>
              </a:ext>
            </a:extLst>
          </p:cNvPr>
          <p:cNvSpPr>
            <a:spLocks noGrp="1"/>
          </p:cNvSpPr>
          <p:nvPr>
            <p:ph type="title"/>
          </p:nvPr>
        </p:nvSpPr>
        <p:spPr>
          <a:xfrm>
            <a:off x="330206" y="415172"/>
            <a:ext cx="10515600" cy="736851"/>
          </a:xfrm>
        </p:spPr>
        <p:txBody>
          <a:bodyPr lIns="91440" tIns="45720" rIns="91440" bIns="45720" anchor="t"/>
          <a:lstStyle/>
          <a:p>
            <a:r>
              <a:rPr lang="en-GB" b="1"/>
              <a:t>High risk groups for RSV</a:t>
            </a:r>
          </a:p>
        </p:txBody>
      </p:sp>
      <p:sp>
        <p:nvSpPr>
          <p:cNvPr id="3" name="Content Placeholder 2">
            <a:extLst>
              <a:ext uri="{FF2B5EF4-FFF2-40B4-BE49-F238E27FC236}">
                <a16:creationId xmlns:a16="http://schemas.microsoft.com/office/drawing/2014/main" id="{5BF93EC2-9AD6-46D8-AC79-5A5727476B85}"/>
              </a:ext>
            </a:extLst>
          </p:cNvPr>
          <p:cNvSpPr>
            <a:spLocks noGrp="1"/>
          </p:cNvSpPr>
          <p:nvPr>
            <p:ph idx="1"/>
          </p:nvPr>
        </p:nvSpPr>
        <p:spPr>
          <a:xfrm>
            <a:off x="421867" y="1593908"/>
            <a:ext cx="10683436" cy="3412201"/>
          </a:xfrm>
        </p:spPr>
        <p:txBody>
          <a:bodyPr vert="horz" lIns="91440" tIns="45720" rIns="91440" bIns="45720" rtlCol="0" anchor="t">
            <a:normAutofit/>
          </a:bodyPr>
          <a:lstStyle/>
          <a:p>
            <a:pPr marL="285750" indent="-285750">
              <a:lnSpc>
                <a:spcPct val="100000"/>
              </a:lnSpc>
              <a:spcBef>
                <a:spcPts val="600"/>
              </a:spcBef>
            </a:pPr>
            <a:r>
              <a:rPr lang="en-GB" sz="2000">
                <a:cs typeface="Arial"/>
              </a:rPr>
              <a:t>The very young (under 1 year of age) and older adults are at the greatest risk from RSV </a:t>
            </a:r>
            <a:endParaRPr lang="en-GB" sz="2000"/>
          </a:p>
          <a:p>
            <a:pPr marL="285750" indent="-285750">
              <a:lnSpc>
                <a:spcPct val="100000"/>
              </a:lnSpc>
              <a:spcBef>
                <a:spcPts val="600"/>
              </a:spcBef>
            </a:pPr>
            <a:r>
              <a:rPr lang="en-GB" sz="2000">
                <a:cs typeface="Arial"/>
              </a:rPr>
              <a:t>While most RSV infections usually cause mild illness, </a:t>
            </a:r>
            <a:r>
              <a:rPr lang="en-GB" sz="2000">
                <a:solidFill>
                  <a:srgbClr val="002060"/>
                </a:solidFill>
                <a:effectLst/>
              </a:rPr>
              <a:t>babies under one year of age are at the greatest risk of hospitalisation with more severe RSV</a:t>
            </a:r>
          </a:p>
          <a:p>
            <a:pPr marL="285750" indent="-285750">
              <a:lnSpc>
                <a:spcPct val="100000"/>
              </a:lnSpc>
              <a:spcBef>
                <a:spcPts val="600"/>
              </a:spcBef>
            </a:pPr>
            <a:r>
              <a:rPr lang="en-GB" sz="2000">
                <a:cs typeface="Arial"/>
              </a:rPr>
              <a:t>Children born prematurely, who have predisposing conditions such as chronic lung disease, congenital heart disease, children who are immunodeficient and the elderly with chronic disease are at increased risk of developing severe, and occasionally fatal disease</a:t>
            </a:r>
          </a:p>
          <a:p>
            <a:pPr marL="285750" indent="-285750">
              <a:lnSpc>
                <a:spcPct val="100000"/>
              </a:lnSpc>
              <a:spcBef>
                <a:spcPts val="600"/>
              </a:spcBef>
              <a:buFont typeface="Arial" panose="020B0604020202020204" pitchFamily="34" charset="0"/>
              <a:buChar char="•"/>
            </a:pPr>
            <a:r>
              <a:rPr lang="en-GB" sz="2000">
                <a:cs typeface="Arial"/>
              </a:rPr>
              <a:t>Infants with severe bronchiolitis from RSV may need intensive care and the infection can be fatal</a:t>
            </a:r>
          </a:p>
        </p:txBody>
      </p:sp>
      <p:sp>
        <p:nvSpPr>
          <p:cNvPr id="11" name="Slide Number Placeholder 10">
            <a:extLst>
              <a:ext uri="{FF2B5EF4-FFF2-40B4-BE49-F238E27FC236}">
                <a16:creationId xmlns:a16="http://schemas.microsoft.com/office/drawing/2014/main" id="{BAC6F72F-1FC1-48F0-95A0-9F387FA06846}"/>
              </a:ext>
            </a:extLst>
          </p:cNvPr>
          <p:cNvSpPr>
            <a:spLocks noGrp="1"/>
          </p:cNvSpPr>
          <p:nvPr>
            <p:ph type="sldNum" sz="quarter" idx="11"/>
          </p:nvPr>
        </p:nvSpPr>
        <p:spPr>
          <a:xfrm>
            <a:off x="797104"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16</a:t>
            </a:fld>
            <a:endParaRPr lang="en-GB"/>
          </a:p>
        </p:txBody>
      </p:sp>
      <p:sp>
        <p:nvSpPr>
          <p:cNvPr id="4" name="TextBox 3">
            <a:extLst>
              <a:ext uri="{FF2B5EF4-FFF2-40B4-BE49-F238E27FC236}">
                <a16:creationId xmlns:a16="http://schemas.microsoft.com/office/drawing/2014/main" id="{619F0222-41A6-B138-E558-8C302C8447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442099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30206" y="368863"/>
            <a:ext cx="10515600" cy="783160"/>
          </a:xfrm>
        </p:spPr>
        <p:txBody>
          <a:bodyPr lIns="91440" tIns="45720" rIns="91440" bIns="45720" anchor="t"/>
          <a:lstStyle/>
          <a:p>
            <a:r>
              <a:rPr lang="en-GB" b="1"/>
              <a:t>Treatment and prevention</a:t>
            </a:r>
            <a:endParaRPr lang="en-GB" b="1">
              <a:cs typeface="Arial"/>
            </a:endParaRP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681182" y="1578517"/>
            <a:ext cx="10515600" cy="4351338"/>
          </a:xfrm>
        </p:spPr>
        <p:txBody>
          <a:bodyPr vert="horz" lIns="91440" tIns="45720" rIns="91440" bIns="45720" rtlCol="0" anchor="t">
            <a:normAutofit/>
          </a:bodyPr>
          <a:lstStyle/>
          <a:p>
            <a:r>
              <a:rPr lang="en-GB" sz="2000">
                <a:cs typeface="Arial"/>
              </a:rPr>
              <a:t>Treatment is aimed at supporting the patient and relieving symptoms </a:t>
            </a:r>
            <a:endParaRPr lang="en-GB" sz="2000"/>
          </a:p>
          <a:p>
            <a:r>
              <a:rPr lang="en-GB" sz="2000">
                <a:cs typeface="Arial"/>
              </a:rPr>
              <a:t>Ribavirin is an antiviral drug licensed for treatment of RSV infection but its effectiveness is not established and there are concerns with toxicity</a:t>
            </a:r>
          </a:p>
          <a:p>
            <a:r>
              <a:rPr lang="en-GB" sz="2000">
                <a:cs typeface="Arial"/>
              </a:rPr>
              <a:t>Transmission can be reduced through standard infection control practices such as respiratory hygiene, hand washing with soap and warm water, and cleaning of surfaces </a:t>
            </a:r>
            <a:endParaRPr lang="en-GB" sz="2000"/>
          </a:p>
          <a:p>
            <a:r>
              <a:rPr lang="en-GB" sz="2000">
                <a:cs typeface="Arial"/>
              </a:rPr>
              <a:t>Ideally, people with colds should avoid close contact with newborn babies, infants born prematurely (before 37 weeks), children under 2 years born with heart or lung conditions, and those with weakened immune systems </a:t>
            </a:r>
            <a:endParaRPr lang="en-GB" sz="2000"/>
          </a:p>
          <a:p>
            <a:r>
              <a:rPr lang="en-GB" sz="2000">
                <a:cs typeface="Arial"/>
              </a:rPr>
              <a:t>Smoking around young children is a risk factor for severe RSV infection</a:t>
            </a:r>
          </a:p>
          <a:p>
            <a:pPr marL="0" indent="0">
              <a:buNone/>
            </a:pPr>
            <a:endParaRPr lang="en-GB">
              <a:latin typeface="Arial"/>
              <a:cs typeface="Arial"/>
            </a:endParaRPr>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a:xfrm>
            <a:off x="766281"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17</a:t>
            </a:fld>
            <a:endParaRPr lang="en-GB"/>
          </a:p>
        </p:txBody>
      </p:sp>
      <p:sp>
        <p:nvSpPr>
          <p:cNvPr id="6" name="TextBox 5">
            <a:extLst>
              <a:ext uri="{FF2B5EF4-FFF2-40B4-BE49-F238E27FC236}">
                <a16:creationId xmlns:a16="http://schemas.microsoft.com/office/drawing/2014/main" id="{0D90C413-DBB2-4710-9D0A-1BCCA885D27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18384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30206" y="0"/>
            <a:ext cx="10515600" cy="846309"/>
          </a:xfrm>
        </p:spPr>
        <p:txBody>
          <a:bodyPr lIns="91440" tIns="45720" rIns="91440" bIns="45720" anchor="t"/>
          <a:lstStyle/>
          <a:p>
            <a:r>
              <a:rPr lang="en-GB" b="1">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30206" y="758796"/>
            <a:ext cx="11123857" cy="4516094"/>
          </a:xfrm>
        </p:spPr>
        <p:txBody>
          <a:bodyPr vert="horz" lIns="91440" tIns="45720" rIns="91440" bIns="45720" rtlCol="0" anchor="t">
            <a:noAutofit/>
          </a:bodyPr>
          <a:lstStyle/>
          <a:p>
            <a:r>
              <a:rPr lang="en-GB" sz="2000" dirty="0">
                <a:cs typeface="Arial"/>
              </a:rPr>
              <a:t>The Joint Committee of Vaccination and Immunisation (JCVI) reviewed evidence from manufacturers on the efficacy, safety and duration of protection of the newly available products alongside clinical and epidemiological data on the burden of RSV in infants and older adults in the UK</a:t>
            </a:r>
          </a:p>
          <a:p>
            <a:r>
              <a:rPr lang="en-GB" sz="2000" dirty="0">
                <a:cs typeface="Arial"/>
              </a:rPr>
              <a:t>Following advice from </a:t>
            </a:r>
            <a:r>
              <a:rPr lang="en-GB" sz="2000" dirty="0">
                <a:cs typeface="Arial"/>
                <a:hlinkClick r:id="rId3"/>
              </a:rPr>
              <a:t>JCVI</a:t>
            </a:r>
            <a:r>
              <a:rPr lang="en-GB" sz="2000" dirty="0">
                <a:cs typeface="Arial"/>
              </a:rPr>
              <a:t>, two RSV immunisation programmes started from 1 September 2024. These are:</a:t>
            </a:r>
          </a:p>
          <a:p>
            <a:pPr algn="l" rtl="0" fontAlgn="base">
              <a:buFont typeface="Arial" panose="020B0604020202020204" pitchFamily="34" charset="0"/>
              <a:buChar char="•"/>
            </a:pPr>
            <a:r>
              <a:rPr lang="en-GB" sz="2000" b="1" i="0" u="none" strike="noStrike" dirty="0">
                <a:solidFill>
                  <a:srgbClr val="212A73"/>
                </a:solidFill>
                <a:effectLst/>
                <a:latin typeface="Arial" panose="020B0604020202020204" pitchFamily="34" charset="0"/>
              </a:rPr>
              <a:t>  infant protection programme</a:t>
            </a:r>
            <a:r>
              <a:rPr lang="en-US" sz="2000" b="0" i="0" dirty="0">
                <a:solidFill>
                  <a:srgbClr val="212A73"/>
                </a:solidFill>
                <a:effectLst/>
                <a:latin typeface="Arial" panose="020B0604020202020204" pitchFamily="34" charset="0"/>
              </a:rPr>
              <a:t>​</a:t>
            </a:r>
          </a:p>
          <a:p>
            <a:pPr lvl="1" fontAlgn="base"/>
            <a:r>
              <a:rPr lang="en-GB" sz="2000" b="0" i="0" u="none" strike="noStrike" dirty="0">
                <a:solidFill>
                  <a:srgbClr val="212A73"/>
                </a:solidFill>
                <a:effectLst/>
                <a:latin typeface="Arial" panose="020B0604020202020204" pitchFamily="34" charset="0"/>
              </a:rPr>
              <a:t>offered to all pregnant women from 28 weeks' gestation in every pregnancy for infant protection</a:t>
            </a:r>
          </a:p>
          <a:p>
            <a:pPr lvl="1" fontAlgn="base"/>
            <a:r>
              <a:rPr lang="en-GB" sz="2000" dirty="0">
                <a:effectLst/>
              </a:rPr>
              <a:t>a catch-up programme for women past 28 weeks gestation up to discharge from midwifery services</a:t>
            </a:r>
          </a:p>
          <a:p>
            <a:pPr marL="457200" lvl="1" indent="0" fontAlgn="base">
              <a:buNone/>
            </a:pPr>
            <a:r>
              <a:rPr lang="en-GB" sz="2000" b="1" i="0" u="none" strike="noStrike" dirty="0">
                <a:solidFill>
                  <a:srgbClr val="212A73"/>
                </a:solidFill>
                <a:effectLst/>
                <a:latin typeface="Arial" panose="020B0604020202020204" pitchFamily="34" charset="0"/>
              </a:rPr>
              <a:t>older adults programme</a:t>
            </a:r>
            <a:r>
              <a:rPr lang="en-GB" sz="2000" b="0" i="0" dirty="0">
                <a:solidFill>
                  <a:srgbClr val="212A73"/>
                </a:solidFill>
                <a:effectLst/>
                <a:latin typeface="Arial" panose="020B0604020202020204" pitchFamily="34" charset="0"/>
              </a:rPr>
              <a:t>​</a:t>
            </a:r>
          </a:p>
          <a:p>
            <a:pPr lvl="1" fontAlgn="base"/>
            <a:r>
              <a:rPr lang="en-GB" sz="2000" b="0" i="0" u="none" strike="noStrike" dirty="0">
                <a:solidFill>
                  <a:srgbClr val="212A73"/>
                </a:solidFill>
                <a:effectLst/>
                <a:latin typeface="Arial" panose="020B0604020202020204" pitchFamily="34" charset="0"/>
              </a:rPr>
              <a:t>older adults. Please see the Welsh Health Circular on the Introduction of the RSV vaccination programme 2024 and RSV vaccination of older adults: Information for healthcare practitioners for more information*</a:t>
            </a:r>
          </a:p>
          <a:p>
            <a:pPr lvl="1" fontAlgn="base"/>
            <a:r>
              <a:rPr lang="en-GB" sz="2000" b="0" i="0" u="none" strike="noStrike" dirty="0">
                <a:solidFill>
                  <a:srgbClr val="212A73"/>
                </a:solidFill>
                <a:effectLst/>
                <a:latin typeface="Arial" panose="020B0604020202020204" pitchFamily="34" charset="0"/>
              </a:rPr>
              <a:t>separate training slide set </a:t>
            </a:r>
            <a:r>
              <a:rPr lang="en-GB" sz="2000" b="0" i="0" u="sng" strike="noStrike" dirty="0">
                <a:solidFill>
                  <a:srgbClr val="00A7A7"/>
                </a:solidFill>
                <a:effectLst/>
                <a:latin typeface="Arial" panose="020B0604020202020204" pitchFamily="34" charset="0"/>
                <a:hlinkClick r:id="rId4"/>
              </a:rPr>
              <a:t>here</a:t>
            </a:r>
            <a:r>
              <a:rPr lang="en-GB" sz="2000" b="0" i="0" u="none" strike="noStrike" dirty="0">
                <a:solidFill>
                  <a:srgbClr val="212A73"/>
                </a:solidFill>
                <a:effectLst/>
                <a:latin typeface="Arial" panose="020B0604020202020204" pitchFamily="34" charset="0"/>
              </a:rPr>
              <a:t> and resources available </a:t>
            </a:r>
            <a:r>
              <a:rPr lang="en-GB" sz="2000" b="0" i="0" u="sng" strike="noStrike" dirty="0">
                <a:solidFill>
                  <a:srgbClr val="00A7A7"/>
                </a:solidFill>
                <a:effectLst/>
                <a:latin typeface="Arial" panose="020B0604020202020204" pitchFamily="34" charset="0"/>
                <a:hlinkClick r:id="rId5"/>
              </a:rPr>
              <a:t>here</a:t>
            </a:r>
            <a:r>
              <a:rPr lang="en-GB" sz="2000" b="0" i="0" u="none" strike="noStrike" dirty="0">
                <a:solidFill>
                  <a:srgbClr val="212A73"/>
                </a:solidFill>
                <a:effectLst/>
                <a:latin typeface="Arial" panose="020B0604020202020204" pitchFamily="34" charset="0"/>
              </a:rPr>
              <a:t>)</a:t>
            </a:r>
            <a:r>
              <a:rPr lang="en-GB" sz="1800" b="0" i="0" dirty="0">
                <a:solidFill>
                  <a:srgbClr val="000000"/>
                </a:solidFill>
                <a:effectLst/>
                <a:latin typeface="Arial" panose="020B0604020202020204" pitchFamily="34" charset="0"/>
              </a:rPr>
              <a:t>​</a:t>
            </a:r>
            <a:endParaRPr lang="en-US" sz="2000" b="0" i="0" dirty="0">
              <a:solidFill>
                <a:srgbClr val="212A73"/>
              </a:solidFill>
              <a:effectLst/>
              <a:latin typeface="Arial" panose="020B0604020202020204" pitchFamily="34" charset="0"/>
            </a:endParaRPr>
          </a:p>
          <a:p>
            <a:pPr marL="0" indent="0" fontAlgn="base">
              <a:buNone/>
            </a:pPr>
            <a:endParaRPr lang="en-GB" sz="2400" dirty="0">
              <a:highlight>
                <a:srgbClr val="00FF00"/>
              </a:highlight>
            </a:endParaRPr>
          </a:p>
          <a:p>
            <a:pPr marL="0" indent="0">
              <a:buNone/>
            </a:pPr>
            <a:endParaRPr lang="en-GB" dirty="0"/>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a:xfrm>
            <a:off x="785037"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18</a:t>
            </a:fld>
            <a:endParaRPr lang="en-GB"/>
          </a:p>
        </p:txBody>
      </p:sp>
      <p:sp>
        <p:nvSpPr>
          <p:cNvPr id="6" name="TextBox 5">
            <a:extLst>
              <a:ext uri="{FF2B5EF4-FFF2-40B4-BE49-F238E27FC236}">
                <a16:creationId xmlns:a16="http://schemas.microsoft.com/office/drawing/2014/main" id="{1ECAE4AB-935F-897A-8FCE-225421F5780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81869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FEC2-2D86-E59D-7797-CDC9C5770473}"/>
              </a:ext>
            </a:extLst>
          </p:cNvPr>
          <p:cNvSpPr>
            <a:spLocks noGrp="1"/>
          </p:cNvSpPr>
          <p:nvPr>
            <p:ph type="title"/>
          </p:nvPr>
        </p:nvSpPr>
        <p:spPr>
          <a:xfrm>
            <a:off x="440434" y="-52871"/>
            <a:ext cx="10515600" cy="1325563"/>
          </a:xfrm>
        </p:spPr>
        <p:txBody>
          <a:bodyPr lIns="91440" tIns="45720" rIns="91440" bIns="45720" anchor="t">
            <a:normAutofit/>
          </a:bodyPr>
          <a:lstStyle/>
          <a:p>
            <a:r>
              <a:rPr lang="en-US" b="1">
                <a:latin typeface="Arial"/>
                <a:cs typeface="Arial"/>
              </a:rPr>
              <a:t>RSV monoclonal antibody for high-risk infants</a:t>
            </a:r>
          </a:p>
        </p:txBody>
      </p:sp>
      <p:sp>
        <p:nvSpPr>
          <p:cNvPr id="3" name="Content Placeholder 2">
            <a:extLst>
              <a:ext uri="{FF2B5EF4-FFF2-40B4-BE49-F238E27FC236}">
                <a16:creationId xmlns:a16="http://schemas.microsoft.com/office/drawing/2014/main" id="{F85173AA-5179-B485-CDA9-61566CD48F03}"/>
              </a:ext>
            </a:extLst>
          </p:cNvPr>
          <p:cNvSpPr>
            <a:spLocks noGrp="1"/>
          </p:cNvSpPr>
          <p:nvPr>
            <p:ph idx="1"/>
          </p:nvPr>
        </p:nvSpPr>
        <p:spPr>
          <a:xfrm>
            <a:off x="303648" y="1147448"/>
            <a:ext cx="11584704" cy="4908630"/>
          </a:xfrm>
        </p:spPr>
        <p:txBody>
          <a:bodyPr vert="horz" lIns="91440" tIns="45720" rIns="91440" bIns="45720" rtlCol="0" anchor="t">
            <a:noAutofit/>
          </a:bodyPr>
          <a:lstStyle/>
          <a:p>
            <a:pPr>
              <a:lnSpc>
                <a:spcPct val="110000"/>
              </a:lnSpc>
            </a:pPr>
            <a:r>
              <a:rPr lang="en-GB" sz="1800" dirty="0">
                <a:cs typeface="Arial"/>
              </a:rPr>
              <a:t>It is not possible to vaccinate newborn babies to protect them against RSV during the early months of life – the immature immune system is not able to make a good response. Instead, passive immunisation can be used</a:t>
            </a:r>
          </a:p>
          <a:p>
            <a:pPr>
              <a:lnSpc>
                <a:spcPct val="110000"/>
              </a:lnSpc>
            </a:pPr>
            <a:r>
              <a:rPr lang="en-GB" sz="1800" dirty="0">
                <a:cs typeface="Arial"/>
              </a:rPr>
              <a:t>An RSV monoclonal antibody passive immunisation programme for eligible high-risk infants has been delivered in secondary care by paediatric services since the JCVI recommended it in 2010</a:t>
            </a:r>
          </a:p>
          <a:p>
            <a:pPr>
              <a:lnSpc>
                <a:spcPct val="110000"/>
              </a:lnSpc>
            </a:pPr>
            <a:r>
              <a:rPr lang="en-GB" sz="1800" b="1" dirty="0">
                <a:cs typeface="Arial"/>
              </a:rPr>
              <a:t>This selective programme will continue, and high-risk infants will remain eligible for monoclonal antibody immunisation in addition to all pregnant women being eligible for RSV vaccination during every pregnancy</a:t>
            </a:r>
            <a:endParaRPr lang="en-US" sz="1800" b="1" dirty="0">
              <a:cs typeface="Arial"/>
            </a:endParaRPr>
          </a:p>
          <a:p>
            <a:pPr>
              <a:lnSpc>
                <a:spcPct val="110000"/>
              </a:lnSpc>
            </a:pPr>
            <a:r>
              <a:rPr lang="en-GB" sz="1800" dirty="0">
                <a:cs typeface="Arial"/>
              </a:rPr>
              <a:t>High-risk infants and children who meet the eligibility criteria in the high-risk section of the </a:t>
            </a:r>
            <a:r>
              <a:rPr lang="en-GB" sz="1800" dirty="0">
                <a:cs typeface="Arial"/>
                <a:hlinkClick r:id="rId3"/>
              </a:rPr>
              <a:t>Green Book RSV chapter</a:t>
            </a:r>
            <a:r>
              <a:rPr lang="en-GB" sz="1800" dirty="0">
                <a:cs typeface="Arial"/>
              </a:rPr>
              <a:t> should be offered a monoclonal antibody immunisation regardless of whether or not their mothers received RSV vaccine in pregnancy</a:t>
            </a:r>
          </a:p>
          <a:p>
            <a:pPr>
              <a:lnSpc>
                <a:spcPct val="110000"/>
              </a:lnSpc>
            </a:pPr>
            <a:r>
              <a:rPr lang="en-GB" sz="1800" dirty="0">
                <a:cs typeface="Arial"/>
              </a:rPr>
              <a:t>Monoclonal antibody for high-risk infants is a different product to the vaccine offered to pregnant women and older adults</a:t>
            </a:r>
            <a:endParaRPr lang="en-GB" sz="1800" dirty="0"/>
          </a:p>
          <a:p>
            <a:pPr>
              <a:lnSpc>
                <a:spcPct val="110000"/>
              </a:lnSpc>
            </a:pPr>
            <a:r>
              <a:rPr lang="en-GB" sz="1800" dirty="0">
                <a:cs typeface="Arial"/>
              </a:rPr>
              <a:t>Further information on monoclonal antibodies and the high-risk infant programme can be found in the </a:t>
            </a:r>
            <a:r>
              <a:rPr lang="en-GB" sz="1800" dirty="0">
                <a:cs typeface="Arial"/>
                <a:hlinkClick r:id="rId3"/>
              </a:rPr>
              <a:t>Green Book RSV chapter</a:t>
            </a:r>
            <a:r>
              <a:rPr lang="en-GB" sz="1800" dirty="0">
                <a:cs typeface="Arial"/>
              </a:rPr>
              <a:t> </a:t>
            </a:r>
          </a:p>
        </p:txBody>
      </p:sp>
      <p:sp>
        <p:nvSpPr>
          <p:cNvPr id="5" name="Slide Number Placeholder 4">
            <a:extLst>
              <a:ext uri="{FF2B5EF4-FFF2-40B4-BE49-F238E27FC236}">
                <a16:creationId xmlns:a16="http://schemas.microsoft.com/office/drawing/2014/main" id="{CDF4973D-88C8-B8FB-B52A-3ED922F4FC3C}"/>
              </a:ext>
            </a:extLst>
          </p:cNvPr>
          <p:cNvSpPr>
            <a:spLocks noGrp="1"/>
          </p:cNvSpPr>
          <p:nvPr>
            <p:ph type="sldNum" sz="quarter" idx="11"/>
          </p:nvPr>
        </p:nvSpPr>
        <p:spPr>
          <a:xfrm>
            <a:off x="817652" y="6331253"/>
            <a:ext cx="7315200" cy="365125"/>
          </a:xfrm>
        </p:spPr>
        <p:txBody>
          <a:bodyPr/>
          <a:lstStyle/>
          <a:p>
            <a:fld id="{344369E4-5DE7-46E5-874E-4FD437973785}" type="slidenum">
              <a:rPr lang="en-GB"/>
              <a:pPr/>
              <a:t>19</a:t>
            </a:fld>
            <a:endParaRPr lang="en-GB"/>
          </a:p>
        </p:txBody>
      </p:sp>
      <p:sp>
        <p:nvSpPr>
          <p:cNvPr id="6" name="TextBox 5">
            <a:extLst>
              <a:ext uri="{FF2B5EF4-FFF2-40B4-BE49-F238E27FC236}">
                <a16:creationId xmlns:a16="http://schemas.microsoft.com/office/drawing/2014/main" id="{612E9EBA-8ECF-7013-3441-35DEAB0DC061}"/>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952798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400" dirty="0">
                <a:cs typeface="Arial"/>
              </a:rPr>
              <a:t>This slide set focuses on the RSV vaccination </a:t>
            </a:r>
            <a:r>
              <a:rPr lang="en-US" sz="2400" dirty="0" err="1">
                <a:cs typeface="Arial"/>
              </a:rPr>
              <a:t>programme</a:t>
            </a:r>
            <a:r>
              <a:rPr lang="en-US" sz="2400" dirty="0">
                <a:cs typeface="Arial"/>
              </a:rPr>
              <a:t> of pregnant women for infant protection. There is a separate slide set for the RSV vaccination of older adults. Available to access on the PHW </a:t>
            </a:r>
            <a:r>
              <a:rPr lang="en-US" sz="2400" dirty="0">
                <a:cs typeface="Arial"/>
                <a:hlinkClick r:id="rId2"/>
              </a:rPr>
              <a:t>Immunisation training resources and events page</a:t>
            </a:r>
            <a:endParaRPr lang="en-US" sz="2400" dirty="0">
              <a:cs typeface="Arial"/>
            </a:endParaRPr>
          </a:p>
          <a:p>
            <a:pPr marL="0" indent="0">
              <a:buNone/>
            </a:pPr>
            <a:endParaRPr lang="en-US" sz="2400"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911269" y="6356350"/>
            <a:ext cx="10836165" cy="330091"/>
          </a:xfrm>
        </p:spPr>
        <p:txBody>
          <a:bodyPr lIns="91440" tIns="45720" rIns="91440" bIns="45720" anchor="t"/>
          <a:lstStyle/>
          <a:p>
            <a:r>
              <a:rPr lang="en-US"/>
              <a:t>RSV vaccination of pregnant women </a:t>
            </a:r>
            <a:r>
              <a:rPr lang="en-US" err="1"/>
              <a:t>programme</a:t>
            </a:r>
            <a:r>
              <a:rPr lang="en-US"/>
              <a:t>: training slide set for healthcare practitioners</a:t>
            </a:r>
            <a:endParaRPr lang="en-US" b="0">
              <a:solidFill>
                <a:srgbClr val="000000"/>
              </a:solidFill>
            </a:endParaRPr>
          </a:p>
          <a:p>
            <a:endParaRPr lang="en-GB">
              <a:cs typeface="Arial"/>
            </a:endParaRP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85824" y="847725"/>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cs typeface="Arial"/>
              </a:rPr>
              <a:t>Please note:</a:t>
            </a:r>
            <a:endParaRPr lang="en-US" sz="4400" b="1"/>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11426641" cy="719137"/>
          </a:xfrm>
        </p:spPr>
        <p:txBody>
          <a:bodyPr>
            <a:normAutofit/>
          </a:bodyPr>
          <a:lstStyle/>
          <a:p>
            <a:r>
              <a:rPr lang="en-GB" sz="3200" b="1" dirty="0">
                <a:solidFill>
                  <a:schemeClr val="bg1"/>
                </a:solidFill>
                <a:latin typeface="Arial"/>
                <a:cs typeface="Arial"/>
              </a:rPr>
              <a:t>RSV vaccination of pregnant women for infant protection </a:t>
            </a:r>
            <a:endParaRPr lang="en-GB" sz="3200" dirty="0"/>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p>
            <a:fld id="{561D0CCE-8DCC-44DC-A653-AE62B1D84A52}" type="slidenum">
              <a:rPr lang="en-GB" smtClean="0"/>
              <a:pPr/>
              <a:t>20</a:t>
            </a:fld>
            <a:endParaRPr lang="en-GB"/>
          </a:p>
        </p:txBody>
      </p:sp>
    </p:spTree>
    <p:extLst>
      <p:ext uri="{BB962C8B-B14F-4D97-AF65-F5344CB8AC3E}">
        <p14:creationId xmlns:p14="http://schemas.microsoft.com/office/powerpoint/2010/main" val="4175178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283314" y="142498"/>
            <a:ext cx="11409212" cy="983983"/>
          </a:xfrm>
        </p:spPr>
        <p:txBody>
          <a:bodyPr lIns="91440" tIns="45720" rIns="91440" bIns="45720" anchor="t"/>
          <a:lstStyle/>
          <a:p>
            <a:r>
              <a:rPr lang="en-GB" b="1">
                <a:latin typeface="Arial"/>
                <a:cs typeface="Arial"/>
              </a:rPr>
              <a:t>Aim</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283314" y="955564"/>
            <a:ext cx="11831782" cy="4946871"/>
          </a:xfrm>
        </p:spPr>
        <p:txBody>
          <a:bodyPr vert="horz" lIns="91440" tIns="45720" rIns="91440" bIns="45720" rtlCol="0" anchor="t">
            <a:noAutofit/>
          </a:bodyPr>
          <a:lstStyle/>
          <a:p>
            <a:r>
              <a:rPr lang="en-GB" sz="1750">
                <a:latin typeface="Arial"/>
                <a:cs typeface="Arial"/>
              </a:rPr>
              <a:t>The purpose of the RSV vaccination of pregnant women programme is to boost immunity in women during pregnancy so RSV antibodies are passed from mother to baby to passively protect infants in the first months of life</a:t>
            </a:r>
          </a:p>
          <a:p>
            <a:r>
              <a:rPr lang="en-GB" sz="1750">
                <a:latin typeface="Arial"/>
                <a:cs typeface="Arial"/>
              </a:rPr>
              <a:t>Most women will have had RSV, but infection does not give them good immunity to pass on to their baby in the womb</a:t>
            </a:r>
          </a:p>
          <a:p>
            <a:r>
              <a:rPr lang="en-GB" sz="1750">
                <a:latin typeface="Arial"/>
                <a:cs typeface="Arial"/>
              </a:rPr>
              <a:t>If the woman is given an RSV vaccine from week 28 of pregnancy, the vaccine will temporarily boost their antibody to high levels</a:t>
            </a:r>
          </a:p>
          <a:p>
            <a:r>
              <a:rPr lang="en-GB" sz="1750">
                <a:latin typeface="Arial"/>
                <a:cs typeface="Arial"/>
              </a:rPr>
              <a:t>This enables the mother to transfer a high level of RSV antibodies across the placenta to their unborn child which should passively protect the infant against RSV disease until at least 6 months of age</a:t>
            </a:r>
            <a:endParaRPr lang="en-US" sz="1750">
              <a:latin typeface="Arial"/>
              <a:cs typeface="Arial"/>
            </a:endParaRPr>
          </a:p>
          <a:p>
            <a:r>
              <a:rPr lang="en-GB" sz="1750">
                <a:latin typeface="Arial"/>
                <a:cs typeface="Arial"/>
              </a:rPr>
              <a:t>This will be a year-round programme and all women should be offered an RSV vaccine in every pregnancy</a:t>
            </a:r>
          </a:p>
          <a:p>
            <a:r>
              <a:rPr lang="en-GB" sz="1750">
                <a:latin typeface="Arial"/>
                <a:cs typeface="Arial"/>
              </a:rPr>
              <a:t>Vaccination should be offered from 28 weeks' gestation (ideally in week 28 or soon after), however women may be offered vaccination up until delivery</a:t>
            </a:r>
          </a:p>
          <a:p>
            <a:r>
              <a:rPr lang="en-US" sz="1750">
                <a:latin typeface="Arial"/>
                <a:cs typeface="Arial"/>
              </a:rPr>
              <a:t>It is clinically reasonable for women who present in </a:t>
            </a:r>
            <a:r>
              <a:rPr lang="en-US" sz="1750" err="1">
                <a:latin typeface="Arial"/>
                <a:cs typeface="Arial"/>
              </a:rPr>
              <a:t>labour</a:t>
            </a:r>
            <a:r>
              <a:rPr lang="en-US" sz="1750">
                <a:latin typeface="Arial"/>
                <a:cs typeface="Arial"/>
              </a:rPr>
              <a:t> and have not received the RSV vaccine during pregnancy to be offered the vaccine up until discharge from maternity services. This will </a:t>
            </a:r>
            <a:r>
              <a:rPr lang="en-GB" sz="1750">
                <a:latin typeface="Arial"/>
                <a:cs typeface="Arial"/>
              </a:rPr>
              <a:t>not offer passive protection to the baby through transplacental antibody transfer but may protect the mother from contracting RSV, thus reducing the chance of transmission to the infant, and may help increase levels of antibodies in breast milk. Though neither of these is expected to be as protective a transplacental antibody transfer from vaccination earlier in pregnancy</a:t>
            </a: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745733" y="6325581"/>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21</a:t>
            </a:fld>
            <a:endParaRPr lang="en-GB"/>
          </a:p>
        </p:txBody>
      </p:sp>
      <p:sp>
        <p:nvSpPr>
          <p:cNvPr id="6" name="TextBox 5">
            <a:extLst>
              <a:ext uri="{FF2B5EF4-FFF2-40B4-BE49-F238E27FC236}">
                <a16:creationId xmlns:a16="http://schemas.microsoft.com/office/drawing/2014/main" id="{73CBC54E-4A43-46A5-36DC-B937A1F8930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018175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EA0A0-82F4-16CD-15D2-6D62183707C2}"/>
              </a:ext>
            </a:extLst>
          </p:cNvPr>
          <p:cNvSpPr>
            <a:spLocks noGrp="1"/>
          </p:cNvSpPr>
          <p:nvPr>
            <p:ph type="title"/>
          </p:nvPr>
        </p:nvSpPr>
        <p:spPr>
          <a:xfrm>
            <a:off x="408183" y="153760"/>
            <a:ext cx="13005650" cy="816840"/>
          </a:xfrm>
        </p:spPr>
        <p:txBody>
          <a:bodyPr lIns="91440" tIns="45720" rIns="91440" bIns="45720" anchor="t"/>
          <a:lstStyle/>
          <a:p>
            <a:r>
              <a:rPr lang="en-GB" sz="4000" b="1">
                <a:latin typeface="Arial"/>
                <a:cs typeface="Arial"/>
              </a:rPr>
              <a:t>Abrysvo</a:t>
            </a:r>
            <a:r>
              <a:rPr lang="en-GB" sz="4000" b="1" baseline="30000">
                <a:latin typeface="Arial"/>
                <a:cs typeface="Arial"/>
              </a:rPr>
              <a:t>®</a:t>
            </a:r>
            <a:r>
              <a:rPr lang="en-GB" sz="4000" b="1">
                <a:latin typeface="Arial"/>
                <a:cs typeface="Arial"/>
              </a:rPr>
              <a:t> vaccine: </a:t>
            </a:r>
            <a:r>
              <a:rPr lang="en-GB" sz="4000" b="1" i="0" u="none" strike="noStrike">
                <a:solidFill>
                  <a:srgbClr val="212A73"/>
                </a:solidFill>
                <a:effectLst/>
                <a:latin typeface="Arial" panose="020B0604020202020204" pitchFamily="34" charset="0"/>
              </a:rPr>
              <a:t>pharmaceutical information</a:t>
            </a:r>
            <a:endParaRPr lang="en-GB" sz="4000" b="1"/>
          </a:p>
        </p:txBody>
      </p:sp>
      <p:sp>
        <p:nvSpPr>
          <p:cNvPr id="4" name="Footer Placeholder 3">
            <a:extLst>
              <a:ext uri="{FF2B5EF4-FFF2-40B4-BE49-F238E27FC236}">
                <a16:creationId xmlns:a16="http://schemas.microsoft.com/office/drawing/2014/main" id="{A23482CA-DFA5-CCF9-13FD-D8C4F0153CA8}"/>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36D06436-7C2F-0466-49AB-87F36A6EBCCF}"/>
              </a:ext>
            </a:extLst>
          </p:cNvPr>
          <p:cNvSpPr>
            <a:spLocks noGrp="1"/>
          </p:cNvSpPr>
          <p:nvPr>
            <p:ph type="sldNum" sz="quarter" idx="11"/>
          </p:nvPr>
        </p:nvSpPr>
        <p:spPr>
          <a:xfrm>
            <a:off x="766281" y="6339115"/>
            <a:ext cx="7315200" cy="365125"/>
          </a:xfrm>
        </p:spPr>
        <p:txBody>
          <a:bodyPr/>
          <a:lstStyle/>
          <a:p>
            <a:fld id="{344369E4-5DE7-46E5-874E-4FD437973785}" type="slidenum">
              <a:rPr lang="en-GB"/>
              <a:pPr/>
              <a:t>22</a:t>
            </a:fld>
            <a:endParaRPr lang="en-GB"/>
          </a:p>
        </p:txBody>
      </p:sp>
      <p:sp>
        <p:nvSpPr>
          <p:cNvPr id="9" name="Content Placeholder 2">
            <a:extLst>
              <a:ext uri="{FF2B5EF4-FFF2-40B4-BE49-F238E27FC236}">
                <a16:creationId xmlns:a16="http://schemas.microsoft.com/office/drawing/2014/main" id="{EF5CCBD9-3945-045D-390B-3FF0B3C0E163}"/>
              </a:ext>
            </a:extLst>
          </p:cNvPr>
          <p:cNvSpPr txBox="1">
            <a:spLocks/>
          </p:cNvSpPr>
          <p:nvPr/>
        </p:nvSpPr>
        <p:spPr>
          <a:xfrm>
            <a:off x="202314" y="1145178"/>
            <a:ext cx="7455425" cy="472662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a:latin typeface="Arial"/>
                <a:cs typeface="Arial"/>
              </a:rPr>
              <a:t>Abrysvo® is the only vaccine licensed for RSV vaccination of pregnant women and is the only vaccine currently available for use within the national programme in the UK </a:t>
            </a:r>
          </a:p>
          <a:p>
            <a:r>
              <a:rPr lang="en-GB" sz="2000">
                <a:latin typeface="Arial"/>
                <a:cs typeface="Arial"/>
              </a:rPr>
              <a:t>It is a non-live, bivalent recombinant vaccine</a:t>
            </a:r>
            <a:r>
              <a:rPr lang="en-US" sz="2000">
                <a:latin typeface="Arial"/>
                <a:cs typeface="Arial"/>
              </a:rPr>
              <a:t> </a:t>
            </a:r>
            <a:endParaRPr lang="en-GB" sz="2000">
              <a:latin typeface="Arial"/>
              <a:cs typeface="Arial"/>
            </a:endParaRPr>
          </a:p>
          <a:p>
            <a:r>
              <a:rPr lang="en-GB" sz="2000">
                <a:latin typeface="Arial"/>
                <a:cs typeface="Arial"/>
              </a:rPr>
              <a:t>Because it does not contain any live organisms, it cannot cause the disease against which it protects and is suitable to be given in pregnancy</a:t>
            </a:r>
            <a:r>
              <a:rPr lang="en-US" sz="2000">
                <a:latin typeface="Arial"/>
                <a:cs typeface="Arial"/>
              </a:rPr>
              <a:t> </a:t>
            </a:r>
            <a:endParaRPr lang="en-GB"/>
          </a:p>
          <a:p>
            <a:r>
              <a:rPr lang="en-US" sz="2000">
                <a:latin typeface="Arial"/>
                <a:cs typeface="Arial"/>
              </a:rPr>
              <a:t>A single dose should be administered at week 28 of gestation or soon after  </a:t>
            </a:r>
            <a:endParaRPr lang="en-GB"/>
          </a:p>
          <a:p>
            <a:r>
              <a:rPr lang="en-GB" sz="2000">
                <a:latin typeface="Arial"/>
                <a:cs typeface="Arial"/>
              </a:rPr>
              <a:t>The full volume (0.5 mL) of the reconstituted vaccine should be administered</a:t>
            </a:r>
            <a:endParaRPr lang="en-GB"/>
          </a:p>
          <a:p>
            <a:r>
              <a:rPr lang="en-GB" sz="2000">
                <a:latin typeface="Arial"/>
                <a:cs typeface="Arial"/>
              </a:rPr>
              <a:t>Infants born to women who have received Abrysvo® can be safely breastfed</a:t>
            </a:r>
          </a:p>
          <a:p>
            <a:pPr marL="0" indent="0">
              <a:buNone/>
            </a:pPr>
            <a:endParaRPr lang="en-GB" sz="1800">
              <a:ea typeface="Arial" panose="020B0604020202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81A7011A-C600-E372-D8EA-B336D1CF98F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8" name="Picture 7" descr="A syringe and a box with a needle and a vial&#10;&#10;Description automatically generated">
            <a:extLst>
              <a:ext uri="{FF2B5EF4-FFF2-40B4-BE49-F238E27FC236}">
                <a16:creationId xmlns:a16="http://schemas.microsoft.com/office/drawing/2014/main" id="{A629DA92-3145-8F50-4EFF-E2C188C40A51}"/>
              </a:ext>
            </a:extLst>
          </p:cNvPr>
          <p:cNvPicPr>
            <a:picLocks noChangeAspect="1"/>
          </p:cNvPicPr>
          <p:nvPr/>
        </p:nvPicPr>
        <p:blipFill>
          <a:blip r:embed="rId3"/>
          <a:stretch>
            <a:fillRect/>
          </a:stretch>
        </p:blipFill>
        <p:spPr>
          <a:xfrm>
            <a:off x="7797311" y="1709006"/>
            <a:ext cx="4064977" cy="2677991"/>
          </a:xfrm>
          <a:prstGeom prst="rect">
            <a:avLst/>
          </a:prstGeom>
        </p:spPr>
      </p:pic>
      <p:sp>
        <p:nvSpPr>
          <p:cNvPr id="3" name="TextBox 7">
            <a:extLst>
              <a:ext uri="{FF2B5EF4-FFF2-40B4-BE49-F238E27FC236}">
                <a16:creationId xmlns:a16="http://schemas.microsoft.com/office/drawing/2014/main" id="{FFCE3AD5-077A-7208-8B33-B75B3E644A1F}"/>
              </a:ext>
            </a:extLst>
          </p:cNvPr>
          <p:cNvSpPr txBox="1"/>
          <p:nvPr/>
        </p:nvSpPr>
        <p:spPr>
          <a:xfrm>
            <a:off x="8868621" y="4463233"/>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15940806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233729" y="220561"/>
            <a:ext cx="10515600" cy="1325563"/>
          </a:xfrm>
        </p:spPr>
        <p:txBody>
          <a:bodyPr lIns="91440" tIns="45720" rIns="91440" bIns="45720" anchor="t"/>
          <a:lstStyle/>
          <a:p>
            <a:r>
              <a:rPr lang="en-GB" b="1">
                <a:latin typeface="Arial"/>
                <a:cs typeface="Arial"/>
              </a:rPr>
              <a:t>How Abrysvo</a:t>
            </a:r>
            <a:r>
              <a:rPr lang="en-GB" b="1" baseline="30000">
                <a:latin typeface="Arial"/>
                <a:cs typeface="Arial"/>
              </a:rPr>
              <a:t>®</a:t>
            </a:r>
            <a:r>
              <a:rPr lang="en-GB" b="1">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320680" y="1080135"/>
            <a:ext cx="11123857" cy="4697730"/>
          </a:xfrm>
        </p:spPr>
        <p:txBody>
          <a:bodyPr vert="horz" lIns="91440" tIns="45720" rIns="91440" bIns="45720" rtlCol="0" anchor="t">
            <a:noAutofit/>
          </a:bodyPr>
          <a:lstStyle/>
          <a:p>
            <a:r>
              <a:rPr lang="en-GB" sz="2000">
                <a:ea typeface="Arial" panose="020B0604020202020204" pitchFamily="34" charset="0"/>
                <a:cs typeface="Arial"/>
              </a:rPr>
              <a:t>The</a:t>
            </a:r>
            <a:r>
              <a:rPr lang="en-GB" sz="2000">
                <a:latin typeface="+mn-lt"/>
                <a:ea typeface="Arial" panose="020B0604020202020204" pitchFamily="34" charset="0"/>
                <a:cs typeface="Arial"/>
              </a:rPr>
              <a:t> RSV vaccine </a:t>
            </a:r>
            <a:r>
              <a:rPr lang="en-GB" sz="2000">
                <a:effectLst/>
                <a:latin typeface="+mn-lt"/>
                <a:ea typeface="Arial" panose="020B0604020202020204" pitchFamily="34" charset="0"/>
                <a:cs typeface="Arial"/>
              </a:rPr>
              <a:t>Abrysvo®</a:t>
            </a:r>
            <a:r>
              <a:rPr lang="en-GB" sz="2000">
                <a:latin typeface="+mn-lt"/>
                <a:ea typeface="Arial" panose="020B0604020202020204" pitchFamily="34" charset="0"/>
                <a:cs typeface="Arial"/>
              </a:rPr>
              <a:t> </a:t>
            </a:r>
            <a:r>
              <a:rPr lang="en-GB" sz="2000">
                <a:effectLst/>
                <a:latin typeface="+mn-lt"/>
                <a:ea typeface="Arial" panose="020B0604020202020204" pitchFamily="34" charset="0"/>
                <a:cs typeface="Arial"/>
              </a:rPr>
              <a:t>is a non-live bivalent recombinant vaccine</a:t>
            </a:r>
            <a:r>
              <a:rPr lang="en-GB" sz="2000">
                <a:latin typeface="+mn-lt"/>
                <a:ea typeface="Arial" panose="020B0604020202020204" pitchFamily="34" charset="0"/>
                <a:cs typeface="Arial"/>
              </a:rPr>
              <a:t> </a:t>
            </a:r>
            <a:endParaRPr lang="en-US" sz="2000">
              <a:latin typeface="+mn-lt"/>
              <a:ea typeface="Arial" panose="020B0604020202020204" pitchFamily="34" charset="0"/>
              <a:cs typeface="Arial"/>
            </a:endParaRPr>
          </a:p>
          <a:p>
            <a:r>
              <a:rPr lang="en-GB" sz="2000">
                <a:ea typeface="Arial" panose="020B0604020202020204" pitchFamily="34" charset="0"/>
                <a:cs typeface="Arial"/>
              </a:rPr>
              <a:t>Recombinant</a:t>
            </a:r>
            <a:r>
              <a:rPr lang="en-GB" sz="2000">
                <a:latin typeface="+mn-lt"/>
                <a:ea typeface="Arial" panose="020B0604020202020204" pitchFamily="34" charset="0"/>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a:effectLst/>
              <a:latin typeface="+mn-lt"/>
              <a:ea typeface="Arial" panose="020B0604020202020204" pitchFamily="34" charset="0"/>
              <a:cs typeface="Arial"/>
            </a:endParaRPr>
          </a:p>
          <a:p>
            <a:r>
              <a:rPr lang="en-GB" sz="2000">
                <a:ea typeface="Arial" panose="020B0604020202020204" pitchFamily="34" charset="0"/>
                <a:cs typeface="Arial"/>
              </a:rPr>
              <a:t>It</a:t>
            </a:r>
            <a:r>
              <a:rPr lang="en-GB" sz="2000">
                <a:latin typeface="+mn-lt"/>
                <a:ea typeface="Arial" panose="020B0604020202020204" pitchFamily="34" charset="0"/>
                <a:cs typeface="Arial"/>
              </a:rPr>
              <a:t> is referred to as </a:t>
            </a:r>
            <a:r>
              <a:rPr lang="en-GB" sz="2000">
                <a:effectLst/>
                <a:latin typeface="+mn-lt"/>
                <a:ea typeface="Arial" panose="020B0604020202020204" pitchFamily="34" charset="0"/>
                <a:cs typeface="Arial"/>
              </a:rPr>
              <a:t>bivalent</a:t>
            </a:r>
            <a:r>
              <a:rPr lang="en-GB" sz="2000">
                <a:latin typeface="+mn-lt"/>
                <a:ea typeface="Arial" panose="020B0604020202020204" pitchFamily="34" charset="0"/>
                <a:cs typeface="Arial"/>
              </a:rPr>
              <a:t> because </a:t>
            </a:r>
            <a:r>
              <a:rPr lang="en-GB" sz="2000">
                <a:effectLst/>
                <a:latin typeface="+mn-lt"/>
                <a:ea typeface="Arial" panose="020B0604020202020204" pitchFamily="34" charset="0"/>
                <a:cs typeface="Arial"/>
              </a:rPr>
              <a:t>Abrysvo</a:t>
            </a:r>
            <a:r>
              <a:rPr lang="en-GB" sz="2000" baseline="30000">
                <a:effectLst/>
                <a:latin typeface="+mn-lt"/>
                <a:ea typeface="Arial" panose="020B0604020202020204" pitchFamily="34" charset="0"/>
                <a:cs typeface="Arial"/>
              </a:rPr>
              <a:t>®</a:t>
            </a:r>
            <a:r>
              <a:rPr lang="en-GB" sz="2000">
                <a:latin typeface="+mn-lt"/>
                <a:ea typeface="Arial" panose="020B0604020202020204" pitchFamily="34" charset="0"/>
                <a:cs typeface="Arial"/>
              </a:rPr>
              <a:t> </a:t>
            </a:r>
            <a:r>
              <a:rPr lang="en-GB" sz="2000">
                <a:effectLst/>
                <a:latin typeface="+mn-lt"/>
                <a:ea typeface="Arial" panose="020B0604020202020204" pitchFamily="34" charset="0"/>
                <a:cs typeface="Arial"/>
              </a:rPr>
              <a:t>contains versions of two proteins found on the surface of the virus called ‘RSV subgroup A stabilised prefusion F’ and ‘RSV subgroup B stabilised prefusion F</a:t>
            </a:r>
            <a:r>
              <a:rPr lang="en-GB" sz="2000">
                <a:latin typeface="+mn-lt"/>
                <a:ea typeface="Arial" panose="020B0604020202020204" pitchFamily="34" charset="0"/>
                <a:cs typeface="Arial"/>
              </a:rPr>
              <a:t>’ </a:t>
            </a:r>
            <a:endParaRPr lang="en-US" sz="2000">
              <a:latin typeface="+mn-lt"/>
              <a:ea typeface="Arial" panose="020B0604020202020204" pitchFamily="34" charset="0"/>
              <a:cs typeface="Arial"/>
            </a:endParaRPr>
          </a:p>
          <a:p>
            <a:pPr>
              <a:lnSpc>
                <a:spcPct val="110000"/>
              </a:lnSpc>
            </a:pPr>
            <a:r>
              <a:rPr lang="en-GB" sz="2000">
                <a:cs typeface="Arial"/>
              </a:rPr>
              <a:t>The</a:t>
            </a:r>
            <a:r>
              <a:rPr lang="en-GB" sz="2000">
                <a:latin typeface="+mn-lt"/>
                <a:cs typeface="Arial"/>
              </a:rPr>
              <a:t> vaccine antigen (prefusion F proteins) stimulates the immune system to produce a</a:t>
            </a:r>
            <a:r>
              <a:rPr lang="en-GB" sz="2000" b="0" i="0">
                <a:effectLst/>
                <a:latin typeface="+mn-lt"/>
                <a:cs typeface="Arial"/>
              </a:rPr>
              <a:t>ntibodies</a:t>
            </a:r>
            <a:r>
              <a:rPr lang="en-GB" sz="2000">
                <a:latin typeface="+mn-lt"/>
                <a:cs typeface="Arial"/>
              </a:rPr>
              <a:t>.</a:t>
            </a:r>
            <a:r>
              <a:rPr lang="en-GB" sz="2000" b="0" i="0">
                <a:effectLst/>
                <a:latin typeface="+mn-lt"/>
                <a:cs typeface="Arial"/>
              </a:rPr>
              <a:t> </a:t>
            </a:r>
            <a:r>
              <a:rPr lang="en-GB" sz="2000">
                <a:latin typeface="+mn-lt"/>
                <a:cs typeface="Arial"/>
              </a:rPr>
              <a:t>When</a:t>
            </a:r>
            <a:r>
              <a:rPr lang="en-GB" sz="2000" b="0" i="0">
                <a:effectLst/>
                <a:latin typeface="+mn-lt"/>
                <a:cs typeface="Arial"/>
              </a:rPr>
              <a:t> the individual encounters RSV virus, the antibodies neutralise the prefusion F proteins thus preventing the virus particle from fusing with and entering the host’s cells and causing an RSV </a:t>
            </a:r>
            <a:r>
              <a:rPr lang="en-GB" sz="2000">
                <a:latin typeface="+mn-lt"/>
                <a:cs typeface="Arial"/>
              </a:rPr>
              <a:t>infection</a:t>
            </a:r>
          </a:p>
          <a:p>
            <a:pPr>
              <a:lnSpc>
                <a:spcPct val="110000"/>
              </a:lnSpc>
            </a:pPr>
            <a:r>
              <a:rPr lang="en-GB" sz="2000">
                <a:cs typeface="Arial"/>
              </a:rPr>
              <a:t>The</a:t>
            </a:r>
            <a:r>
              <a:rPr lang="en-GB" sz="2000">
                <a:latin typeface="+mn-lt"/>
                <a:cs typeface="Arial"/>
              </a:rPr>
              <a:t> vaccine is sometimes called pre-F because it is based on the prefusion form of the fusion (F) protein which the virus uses to invade human cells</a:t>
            </a:r>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a:xfrm>
            <a:off x="776555" y="6339115"/>
            <a:ext cx="7315200" cy="365125"/>
          </a:xfrm>
        </p:spPr>
        <p:txBody>
          <a:bodyPr/>
          <a:lstStyle/>
          <a:p>
            <a:fld id="{344369E4-5DE7-46E5-874E-4FD437973785}" type="slidenum">
              <a:rPr lang="en-GB"/>
              <a:pPr/>
              <a:t>23</a:t>
            </a:fld>
            <a:endParaRPr lang="en-GB"/>
          </a:p>
        </p:txBody>
      </p:sp>
      <p:sp>
        <p:nvSpPr>
          <p:cNvPr id="6" name="TextBox 5">
            <a:extLst>
              <a:ext uri="{FF2B5EF4-FFF2-40B4-BE49-F238E27FC236}">
                <a16:creationId xmlns:a16="http://schemas.microsoft.com/office/drawing/2014/main" id="{13469DB4-DC31-445F-486C-6DEA5CD0778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1075008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3265F-FF68-3366-3F13-918BCC7A42D9}"/>
              </a:ext>
            </a:extLst>
          </p:cNvPr>
          <p:cNvSpPr>
            <a:spLocks noGrp="1"/>
          </p:cNvSpPr>
          <p:nvPr>
            <p:ph type="title"/>
          </p:nvPr>
        </p:nvSpPr>
        <p:spPr>
          <a:xfrm>
            <a:off x="165103" y="191672"/>
            <a:ext cx="11861794" cy="880623"/>
          </a:xfrm>
        </p:spPr>
        <p:txBody>
          <a:bodyPr lIns="91440" tIns="45720" rIns="91440" bIns="45720" anchor="t"/>
          <a:lstStyle/>
          <a:p>
            <a:r>
              <a:rPr lang="en-US" b="1">
                <a:latin typeface="Arial"/>
                <a:cs typeface="Arial"/>
              </a:rPr>
              <a:t>How the vaccine works to protect the infant</a:t>
            </a:r>
          </a:p>
        </p:txBody>
      </p:sp>
      <p:sp>
        <p:nvSpPr>
          <p:cNvPr id="3" name="Content Placeholder 2">
            <a:extLst>
              <a:ext uri="{FF2B5EF4-FFF2-40B4-BE49-F238E27FC236}">
                <a16:creationId xmlns:a16="http://schemas.microsoft.com/office/drawing/2014/main" id="{1A96BE9C-412A-F052-1F79-C4224795F8A7}"/>
              </a:ext>
            </a:extLst>
          </p:cNvPr>
          <p:cNvSpPr>
            <a:spLocks noGrp="1"/>
          </p:cNvSpPr>
          <p:nvPr>
            <p:ph idx="1"/>
          </p:nvPr>
        </p:nvSpPr>
        <p:spPr>
          <a:xfrm>
            <a:off x="358781" y="1249900"/>
            <a:ext cx="11123857" cy="4358199"/>
          </a:xfrm>
        </p:spPr>
        <p:txBody>
          <a:bodyPr vert="horz" lIns="91440" tIns="45720" rIns="91440" bIns="45720" rtlCol="0" anchor="t">
            <a:noAutofit/>
          </a:bodyPr>
          <a:lstStyle/>
          <a:p>
            <a:r>
              <a:rPr lang="en-GB" sz="2000" dirty="0">
                <a:cs typeface="Times New Roman"/>
              </a:rPr>
              <a:t>When a pregnant woman is given RSV vaccine, her immune system recognises the proteins in the vaccine as being foreign and makes antibodies against them</a:t>
            </a:r>
          </a:p>
          <a:p>
            <a:r>
              <a:rPr lang="en-GB" sz="2000" dirty="0">
                <a:cs typeface="Times New Roman"/>
              </a:rPr>
              <a:t>These antibodies pass across the placenta and provide the baby with protection against RSV during their first few months of life </a:t>
            </a:r>
            <a:endParaRPr lang="en-GB" sz="2000" dirty="0"/>
          </a:p>
          <a:p>
            <a:r>
              <a:rPr lang="en-GB" sz="2000" dirty="0">
                <a:cs typeface="Times New Roman"/>
              </a:rPr>
              <a:t>In the trial, </a:t>
            </a:r>
            <a:r>
              <a:rPr lang="en-GB" sz="2000" dirty="0" err="1">
                <a:cs typeface="Arial"/>
              </a:rPr>
              <a:t>Abrysvo</a:t>
            </a:r>
            <a:r>
              <a:rPr lang="en-GB" sz="2000" baseline="30000" dirty="0">
                <a:cs typeface="Arial"/>
              </a:rPr>
              <a:t>®</a:t>
            </a:r>
            <a:r>
              <a:rPr lang="en-GB" sz="2000" dirty="0">
                <a:cs typeface="Times New Roman"/>
              </a:rPr>
              <a:t> was shown to be effective at preventing lower respiratory tract disease caused by RSV in infants born to vaccinated mothers for at least the first 6 months of life </a:t>
            </a:r>
            <a:endParaRPr lang="en-GB" sz="2000" dirty="0"/>
          </a:p>
          <a:p>
            <a:r>
              <a:rPr lang="en-GB" sz="2000" dirty="0">
                <a:cs typeface="Times New Roman"/>
              </a:rPr>
              <a:t>For the best protection, </a:t>
            </a:r>
            <a:r>
              <a:rPr lang="en-GB" sz="2000" dirty="0" err="1">
                <a:cs typeface="Arial"/>
              </a:rPr>
              <a:t>Abrysvo</a:t>
            </a:r>
            <a:r>
              <a:rPr lang="en-GB" sz="2000" baseline="30000" dirty="0">
                <a:cs typeface="Arial"/>
              </a:rPr>
              <a:t>®</a:t>
            </a:r>
            <a:r>
              <a:rPr lang="en-GB" sz="2000" dirty="0">
                <a:cs typeface="Times New Roman"/>
              </a:rPr>
              <a:t> is recommended for pregnant women </a:t>
            </a:r>
            <a:r>
              <a:rPr lang="en-GB" sz="2000" dirty="0">
                <a:cs typeface="Arial"/>
              </a:rPr>
              <a:t>in week 28 or soon after. This gives enough time for the mother to make antibodies and for these to cross the placenta, to help protect the baby, even if born early</a:t>
            </a:r>
          </a:p>
          <a:p>
            <a:r>
              <a:rPr lang="en-GB" sz="2000" dirty="0">
                <a:cs typeface="Times New Roman"/>
              </a:rPr>
              <a:t>RSV vaccine can be offered to pregnant women up until delivery, but this may not offer as high a level of passive protection to the baby</a:t>
            </a:r>
            <a:endParaRPr lang="en-GB" sz="2000" dirty="0"/>
          </a:p>
        </p:txBody>
      </p:sp>
      <p:sp>
        <p:nvSpPr>
          <p:cNvPr id="5" name="Slide Number Placeholder 4">
            <a:extLst>
              <a:ext uri="{FF2B5EF4-FFF2-40B4-BE49-F238E27FC236}">
                <a16:creationId xmlns:a16="http://schemas.microsoft.com/office/drawing/2014/main" id="{C0A4CD6F-18CB-FDF9-FC0F-2446D384DE2F}"/>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24</a:t>
            </a:fld>
            <a:endParaRPr lang="en-GB"/>
          </a:p>
        </p:txBody>
      </p:sp>
      <p:sp>
        <p:nvSpPr>
          <p:cNvPr id="6" name="TextBox 5">
            <a:extLst>
              <a:ext uri="{FF2B5EF4-FFF2-40B4-BE49-F238E27FC236}">
                <a16:creationId xmlns:a16="http://schemas.microsoft.com/office/drawing/2014/main" id="{BC3E2659-FDE6-8FFF-E81E-C774E78B074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543878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F1FE-E177-4E03-9586-AC7B4E44F12E}"/>
              </a:ext>
            </a:extLst>
          </p:cNvPr>
          <p:cNvSpPr>
            <a:spLocks noGrp="1"/>
          </p:cNvSpPr>
          <p:nvPr>
            <p:ph type="title"/>
          </p:nvPr>
        </p:nvSpPr>
        <p:spPr>
          <a:xfrm>
            <a:off x="733648" y="112664"/>
            <a:ext cx="10515600" cy="833679"/>
          </a:xfrm>
        </p:spPr>
        <p:txBody>
          <a:bodyPr lIns="91440" tIns="45720" rIns="91440" bIns="45720" anchor="t">
            <a:normAutofit/>
          </a:bodyPr>
          <a:lstStyle/>
          <a:p>
            <a:pPr algn="ctr"/>
            <a:r>
              <a:rPr lang="en-GB" b="1" dirty="0">
                <a:latin typeface="Arial"/>
                <a:cs typeface="Arial"/>
              </a:rPr>
              <a:t>When </a:t>
            </a:r>
            <a:r>
              <a:rPr lang="en-GB" b="1" dirty="0" err="1">
                <a:latin typeface="Arial"/>
                <a:cs typeface="Arial"/>
              </a:rPr>
              <a:t>Abrysvo</a:t>
            </a:r>
            <a:r>
              <a:rPr lang="en-GB" b="1" baseline="30000" dirty="0">
                <a:latin typeface="Arial"/>
                <a:cs typeface="Arial"/>
              </a:rPr>
              <a:t>® </a:t>
            </a:r>
            <a:r>
              <a:rPr lang="en-GB" b="1" dirty="0">
                <a:latin typeface="Arial"/>
                <a:cs typeface="Arial"/>
              </a:rPr>
              <a:t>should be given</a:t>
            </a:r>
            <a:endParaRPr lang="en-GB" dirty="0">
              <a:cs typeface="Arial"/>
            </a:endParaRPr>
          </a:p>
        </p:txBody>
      </p:sp>
      <p:sp>
        <p:nvSpPr>
          <p:cNvPr id="3" name="Content Placeholder 2">
            <a:extLst>
              <a:ext uri="{FF2B5EF4-FFF2-40B4-BE49-F238E27FC236}">
                <a16:creationId xmlns:a16="http://schemas.microsoft.com/office/drawing/2014/main" id="{DA0945BE-AF2C-45B8-A88B-8B0B5BE47D23}"/>
              </a:ext>
            </a:extLst>
          </p:cNvPr>
          <p:cNvSpPr>
            <a:spLocks noGrp="1"/>
          </p:cNvSpPr>
          <p:nvPr>
            <p:ph idx="1"/>
          </p:nvPr>
        </p:nvSpPr>
        <p:spPr>
          <a:xfrm>
            <a:off x="393229" y="896179"/>
            <a:ext cx="11493217" cy="5397633"/>
          </a:xfrm>
        </p:spPr>
        <p:txBody>
          <a:bodyPr vert="horz" lIns="91440" tIns="45720" rIns="91440" bIns="45720" rtlCol="0" anchor="t">
            <a:normAutofit fontScale="77500" lnSpcReduction="20000"/>
          </a:bodyPr>
          <a:lstStyle/>
          <a:p>
            <a:pPr>
              <a:lnSpc>
                <a:spcPct val="110000"/>
              </a:lnSpc>
              <a:spcAft>
                <a:spcPts val="600"/>
              </a:spcAft>
            </a:pPr>
            <a:r>
              <a:rPr lang="en-GB" sz="2300" b="0" i="0" dirty="0">
                <a:effectLst/>
              </a:rPr>
              <a:t>This year-round routine programme</a:t>
            </a:r>
            <a:r>
              <a:rPr lang="en-GB" sz="2300" dirty="0">
                <a:cs typeface="Times New Roman"/>
              </a:rPr>
              <a:t> </a:t>
            </a:r>
            <a:r>
              <a:rPr lang="en-GB" sz="2300" b="0" i="0" dirty="0">
                <a:effectLst/>
              </a:rPr>
              <a:t>offers vaccination to all pregnant women at 28 weeks gestation, to protect infants. The RSV vaccine is offered in every pregnancy, to offer protection to each newborn infant</a:t>
            </a:r>
          </a:p>
          <a:p>
            <a:pPr>
              <a:lnSpc>
                <a:spcPct val="110000"/>
              </a:lnSpc>
              <a:spcAft>
                <a:spcPts val="600"/>
              </a:spcAft>
            </a:pPr>
            <a:r>
              <a:rPr lang="en-GB" sz="2300" dirty="0" err="1">
                <a:cs typeface="Times New Roman"/>
              </a:rPr>
              <a:t>Abrysvo</a:t>
            </a:r>
            <a:r>
              <a:rPr lang="en-GB" sz="2300" dirty="0">
                <a:cs typeface="Times New Roman"/>
              </a:rPr>
              <a:t>® is licensed between week 28 and week 36 gestation but can be given ‘off-label’ up until delivery</a:t>
            </a:r>
          </a:p>
          <a:p>
            <a:pPr>
              <a:lnSpc>
                <a:spcPct val="110000"/>
              </a:lnSpc>
              <a:spcAft>
                <a:spcPts val="600"/>
              </a:spcAft>
            </a:pPr>
            <a:r>
              <a:rPr lang="en-US" sz="2300" dirty="0">
                <a:cs typeface="Arial"/>
              </a:rPr>
              <a:t>Pregnant women will remain eligible until discharge from maternity services and should be actively offered vaccination at each opportunity – This recommendation has been agreed in Wales via the Vaccine Clinical Advisory Group (VCAG) – VPW</a:t>
            </a:r>
          </a:p>
          <a:p>
            <a:pPr>
              <a:lnSpc>
                <a:spcPct val="110000"/>
              </a:lnSpc>
            </a:pPr>
            <a:r>
              <a:rPr lang="en-GB" sz="2300" dirty="0">
                <a:cs typeface="Times New Roman"/>
              </a:rPr>
              <a:t>Women who have not yet received it should still be vaccinated later in pregnancy: </a:t>
            </a:r>
          </a:p>
          <a:p>
            <a:pPr lvl="1">
              <a:lnSpc>
                <a:spcPct val="110000"/>
              </a:lnSpc>
              <a:buFont typeface="Courier New" panose="020B0604020202020204" pitchFamily="34" charset="0"/>
              <a:buChar char="o"/>
            </a:pPr>
            <a:r>
              <a:rPr lang="en-GB" sz="2300" dirty="0">
                <a:cs typeface="Times New Roman"/>
              </a:rPr>
              <a:t>vaccination late in pregnancy may not provide optimal protection to the infant as there may be insufficient time for the mother to make a good response and have antibodies to pass across the placenta</a:t>
            </a:r>
          </a:p>
          <a:p>
            <a:pPr lvl="1">
              <a:lnSpc>
                <a:spcPct val="110000"/>
              </a:lnSpc>
              <a:buFont typeface="Courier New" panose="020B0604020202020204" pitchFamily="34" charset="0"/>
              <a:buChar char="o"/>
            </a:pPr>
            <a:r>
              <a:rPr lang="en-GB" sz="2300" dirty="0">
                <a:cs typeface="Times New Roman"/>
              </a:rPr>
              <a:t>however, data show that most women who gave birth within two weeks of vaccination still passed on protective antibodies to their babies</a:t>
            </a:r>
          </a:p>
          <a:p>
            <a:pPr lvl="1">
              <a:lnSpc>
                <a:spcPct val="110000"/>
              </a:lnSpc>
              <a:buFont typeface="Courier New" panose="020B0604020202020204" pitchFamily="34" charset="0"/>
              <a:buChar char="o"/>
            </a:pPr>
            <a:r>
              <a:rPr lang="en-GB" sz="2300" dirty="0">
                <a:cs typeface="Times New Roman"/>
              </a:rPr>
              <a:t>late vaccination may also protect the mother from RSV infection and reduce the risk of her becoming a source of infection to their infant, and may help pass on some antibodies through breast milk</a:t>
            </a:r>
          </a:p>
          <a:p>
            <a:pPr marL="0" indent="0" algn="ctr">
              <a:lnSpc>
                <a:spcPct val="120000"/>
              </a:lnSpc>
              <a:spcAft>
                <a:spcPts val="600"/>
              </a:spcAft>
              <a:buNone/>
            </a:pPr>
            <a:r>
              <a:rPr lang="en-GB" sz="2300" dirty="0">
                <a:hlinkClick r:id="rId3"/>
              </a:rPr>
              <a:t>Introduction of RSV Vaccination Programme 2024 (WHC/2024/032)</a:t>
            </a:r>
            <a:endParaRPr lang="en-GB" sz="2300" dirty="0"/>
          </a:p>
        </p:txBody>
      </p:sp>
      <p:sp>
        <p:nvSpPr>
          <p:cNvPr id="4" name="Slide Number Placeholder 4">
            <a:extLst>
              <a:ext uri="{FF2B5EF4-FFF2-40B4-BE49-F238E27FC236}">
                <a16:creationId xmlns:a16="http://schemas.microsoft.com/office/drawing/2014/main" id="{D054E355-6B5D-1646-8A50-F8AAB5F1EC48}"/>
              </a:ext>
            </a:extLst>
          </p:cNvPr>
          <p:cNvSpPr txBox="1">
            <a:spLocks/>
          </p:cNvSpPr>
          <p:nvPr/>
        </p:nvSpPr>
        <p:spPr>
          <a:xfrm>
            <a:off x="11184276" y="6380211"/>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25</a:t>
            </a:fld>
            <a:endParaRPr lang="en-GB"/>
          </a:p>
        </p:txBody>
      </p:sp>
      <p:sp>
        <p:nvSpPr>
          <p:cNvPr id="5" name="TextBox 4">
            <a:extLst>
              <a:ext uri="{FF2B5EF4-FFF2-40B4-BE49-F238E27FC236}">
                <a16:creationId xmlns:a16="http://schemas.microsoft.com/office/drawing/2014/main" id="{2625EE76-DEA9-7F78-B11F-1712477A0B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7" name="TextBox 6">
            <a:extLst>
              <a:ext uri="{FF2B5EF4-FFF2-40B4-BE49-F238E27FC236}">
                <a16:creationId xmlns:a16="http://schemas.microsoft.com/office/drawing/2014/main" id="{8EAAC54F-6AD2-73CA-AFBD-460B28A968FB}"/>
              </a:ext>
            </a:extLst>
          </p:cNvPr>
          <p:cNvSpPr txBox="1"/>
          <p:nvPr/>
        </p:nvSpPr>
        <p:spPr>
          <a:xfrm>
            <a:off x="733648" y="6334908"/>
            <a:ext cx="9250324" cy="369332"/>
          </a:xfrm>
          <a:prstGeom prst="rect">
            <a:avLst/>
          </a:prstGeom>
          <a:noFill/>
        </p:spPr>
        <p:txBody>
          <a:bodyPr wrap="square">
            <a:spAutoFit/>
          </a:bodyPr>
          <a:lstStyle/>
          <a:p>
            <a:fld id="{344369E4-5DE7-46E5-874E-4FD437973785}" type="slidenum">
              <a:rPr lang="en-GB" b="1" smtClean="0">
                <a:solidFill>
                  <a:schemeClr val="bg1"/>
                </a:solidFill>
              </a:rPr>
              <a:pPr/>
              <a:t>25</a:t>
            </a:fld>
            <a:endParaRPr lang="en-GB" b="1">
              <a:solidFill>
                <a:schemeClr val="bg1"/>
              </a:solidFill>
            </a:endParaRPr>
          </a:p>
        </p:txBody>
      </p:sp>
    </p:spTree>
    <p:extLst>
      <p:ext uri="{BB962C8B-B14F-4D97-AF65-F5344CB8AC3E}">
        <p14:creationId xmlns:p14="http://schemas.microsoft.com/office/powerpoint/2010/main" val="323781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376196" y="392023"/>
            <a:ext cx="10704000" cy="547034"/>
          </a:xfrm>
        </p:spPr>
        <p:txBody>
          <a:bodyPr lIns="91440" tIns="45720" rIns="91440" bIns="45720" anchor="t" anchorCtr="0">
            <a:noAutofit/>
          </a:bodyPr>
          <a:lstStyle/>
          <a:p>
            <a:r>
              <a:rPr lang="en-GB" sz="4400" b="1">
                <a:solidFill>
                  <a:srgbClr val="002060"/>
                </a:solidFill>
                <a:latin typeface="Arial"/>
                <a:cs typeface="Arial"/>
              </a:rPr>
              <a:t>Abrysvo</a:t>
            </a:r>
            <a:r>
              <a:rPr lang="en-GB" sz="4400" b="1" baseline="30000">
                <a:solidFill>
                  <a:srgbClr val="002060"/>
                </a:solidFill>
                <a:latin typeface="Arial"/>
                <a:cs typeface="Arial"/>
              </a:rPr>
              <a:t>®</a:t>
            </a:r>
            <a:r>
              <a:rPr lang="en-GB" sz="4400" b="1">
                <a:solidFill>
                  <a:srgbClr val="002060"/>
                </a:solidFill>
                <a:latin typeface="Arial"/>
                <a:cs typeface="Arial"/>
              </a:rPr>
              <a:t> vaccine effectiveness</a:t>
            </a:r>
            <a:endParaRPr lang="en-US" sz="4400" b="1">
              <a:solidFill>
                <a:srgbClr val="002060"/>
              </a:solidFill>
              <a:latin typeface="Arial"/>
              <a:cs typeface="Arial"/>
            </a:endParaRPr>
          </a:p>
        </p:txBody>
      </p:sp>
      <p:sp>
        <p:nvSpPr>
          <p:cNvPr id="3" name="Content Placeholder 2">
            <a:extLst>
              <a:ext uri="{FF2B5EF4-FFF2-40B4-BE49-F238E27FC236}">
                <a16:creationId xmlns:a16="http://schemas.microsoft.com/office/drawing/2014/main" id="{4E469076-98AD-4ECA-91AD-AAF95C1D40F5}"/>
              </a:ext>
            </a:extLst>
          </p:cNvPr>
          <p:cNvSpPr>
            <a:spLocks noGrp="1"/>
          </p:cNvSpPr>
          <p:nvPr>
            <p:ph idx="1"/>
          </p:nvPr>
        </p:nvSpPr>
        <p:spPr>
          <a:xfrm>
            <a:off x="520034" y="1237825"/>
            <a:ext cx="11218310" cy="4731460"/>
          </a:xfrm>
        </p:spPr>
        <p:txBody>
          <a:bodyPr vert="horz" lIns="91440" tIns="45720" rIns="91440" bIns="45720" rtlCol="0" anchor="t">
            <a:normAutofit lnSpcReduction="10000"/>
          </a:bodyPr>
          <a:lstStyle/>
          <a:p>
            <a:pPr>
              <a:spcBef>
                <a:spcPts val="1000"/>
              </a:spcBef>
            </a:pPr>
            <a:r>
              <a:rPr lang="en-GB" sz="2100" dirty="0" err="1">
                <a:latin typeface="Arial"/>
                <a:cs typeface="Times New Roman"/>
              </a:rPr>
              <a:t>Abrysvo</a:t>
            </a:r>
            <a:r>
              <a:rPr lang="en-GB" sz="2100" dirty="0">
                <a:latin typeface="Arial"/>
                <a:cs typeface="Times New Roman"/>
              </a:rPr>
              <a:t>® was licensed in the UK in November 2023 following clinical trials which showed it to be safe and effective. It is currently the only RSV vaccine licensed for use in pregnancy</a:t>
            </a:r>
          </a:p>
          <a:p>
            <a:pPr marL="0" indent="0">
              <a:lnSpc>
                <a:spcPct val="90000"/>
              </a:lnSpc>
              <a:spcBef>
                <a:spcPts val="1000"/>
              </a:spcBef>
              <a:buNone/>
            </a:pPr>
            <a:endParaRPr lang="en-GB" sz="2100" dirty="0">
              <a:latin typeface="Arial"/>
              <a:cs typeface="Times New Roman"/>
            </a:endParaRPr>
          </a:p>
          <a:p>
            <a:pPr>
              <a:lnSpc>
                <a:spcPct val="90000"/>
              </a:lnSpc>
              <a:spcBef>
                <a:spcPts val="1000"/>
              </a:spcBef>
            </a:pPr>
            <a:r>
              <a:rPr lang="en-GB" sz="2100" dirty="0" err="1">
                <a:latin typeface="Arial"/>
                <a:cs typeface="Times New Roman"/>
              </a:rPr>
              <a:t>Abrysvo</a:t>
            </a:r>
            <a:r>
              <a:rPr lang="en-GB" sz="2100" dirty="0">
                <a:latin typeface="Arial"/>
                <a:cs typeface="Times New Roman"/>
              </a:rPr>
              <a:t>® has been licensed for use as a maternal vaccination in the United States since August 2023. It has also been licensed for use in several European countries as well as Canada, Australia, Argentina and Japan</a:t>
            </a:r>
          </a:p>
          <a:p>
            <a:pPr marL="0" indent="0">
              <a:lnSpc>
                <a:spcPct val="90000"/>
              </a:lnSpc>
              <a:spcBef>
                <a:spcPts val="1000"/>
              </a:spcBef>
              <a:buNone/>
            </a:pPr>
            <a:endParaRPr lang="en-GB" sz="2100" dirty="0">
              <a:latin typeface="Arial"/>
              <a:cs typeface="Times New Roman"/>
            </a:endParaRPr>
          </a:p>
          <a:p>
            <a:pPr>
              <a:lnSpc>
                <a:spcPct val="90000"/>
              </a:lnSpc>
              <a:spcBef>
                <a:spcPts val="1000"/>
              </a:spcBef>
            </a:pPr>
            <a:r>
              <a:rPr lang="en-GB" sz="2100" dirty="0">
                <a:latin typeface="Arial"/>
                <a:cs typeface="Times New Roman"/>
              </a:rPr>
              <a:t>In trials, </a:t>
            </a:r>
            <a:r>
              <a:rPr lang="en-GB" sz="2100" dirty="0" err="1">
                <a:latin typeface="Arial"/>
                <a:cs typeface="Times New Roman"/>
              </a:rPr>
              <a:t>Abrysvo</a:t>
            </a:r>
            <a:r>
              <a:rPr lang="en-GB" sz="2100" dirty="0">
                <a:latin typeface="Arial"/>
                <a:cs typeface="Times New Roman"/>
              </a:rPr>
              <a:t>® was shown to be 70% effective at preventing severe lower respiratory tract disease caused by RSV in infants born to vaccinated mothers for at least the first 6 months of life (which is the period of time when infants are most vulnerable to severe RSV infection). </a:t>
            </a:r>
          </a:p>
          <a:p>
            <a:pPr marL="0" indent="0">
              <a:lnSpc>
                <a:spcPct val="90000"/>
              </a:lnSpc>
              <a:spcBef>
                <a:spcPts val="1000"/>
              </a:spcBef>
              <a:buNone/>
            </a:pPr>
            <a:endParaRPr lang="en-GB" sz="2100" dirty="0">
              <a:latin typeface="Arial"/>
              <a:cs typeface="Times New Roman"/>
            </a:endParaRPr>
          </a:p>
          <a:p>
            <a:pPr fontAlgn="base"/>
            <a:r>
              <a:rPr lang="en-GB" sz="2100" b="0" i="0" u="none" strike="noStrike" dirty="0">
                <a:solidFill>
                  <a:srgbClr val="212A73"/>
                </a:solidFill>
                <a:effectLst/>
                <a:latin typeface="Arial" panose="020B0604020202020204" pitchFamily="34" charset="0"/>
              </a:rPr>
              <a:t>Healthcare professionals are asked to report all suspected adverse reactions via the Yellow Card Scheme at: </a:t>
            </a:r>
            <a:r>
              <a:rPr lang="en-GB" sz="2100" b="0" i="0" u="sng" strike="noStrike" dirty="0">
                <a:solidFill>
                  <a:srgbClr val="00A7A7"/>
                </a:solidFill>
                <a:effectLst/>
                <a:latin typeface="Arial" panose="020B0604020202020204" pitchFamily="34" charset="0"/>
                <a:hlinkClick r:id="rId3"/>
              </a:rPr>
              <a:t>www.mhra.gov.uk/yellowcard</a:t>
            </a:r>
            <a:r>
              <a:rPr lang="en-GB" sz="2100" b="0" i="0" dirty="0">
                <a:solidFill>
                  <a:srgbClr val="212A73"/>
                </a:solidFill>
                <a:effectLst/>
                <a:latin typeface="Arial" panose="020B0604020202020204" pitchFamily="34" charset="0"/>
              </a:rPr>
              <a:t>​</a:t>
            </a:r>
          </a:p>
          <a:p>
            <a:pPr marL="4445" indent="-4445">
              <a:lnSpc>
                <a:spcPct val="90000"/>
              </a:lnSpc>
              <a:spcBef>
                <a:spcPts val="1000"/>
              </a:spcBef>
            </a:pPr>
            <a:endParaRPr lang="en-GB" sz="2000" dirty="0">
              <a:latin typeface="Arial"/>
              <a:cs typeface="Times New Roman"/>
            </a:endParaRPr>
          </a:p>
        </p:txBody>
      </p:sp>
      <p:sp>
        <p:nvSpPr>
          <p:cNvPr id="10" name="Footer Placeholder 9">
            <a:extLst>
              <a:ext uri="{FF2B5EF4-FFF2-40B4-BE49-F238E27FC236}">
                <a16:creationId xmlns:a16="http://schemas.microsoft.com/office/drawing/2014/main" id="{293986C2-5153-40AE-84FE-0B2754CA674C}"/>
              </a:ext>
            </a:extLst>
          </p:cNvPr>
          <p:cNvSpPr>
            <a:spLocks noGrp="1"/>
          </p:cNvSpPr>
          <p:nvPr>
            <p:ph type="ftr" sz="quarter" idx="11"/>
          </p:nvPr>
        </p:nvSpPr>
        <p:spPr>
          <a:xfrm>
            <a:off x="1087841" y="6332805"/>
            <a:ext cx="10769574"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0" y="6268053"/>
            <a:ext cx="12192000" cy="549275"/>
          </a:xfrm>
        </p:spPr>
        <p:txBody>
          <a:bodyPr/>
          <a:lstStyle/>
          <a:p>
            <a:pPr marL="531813" marR="0" lvl="0" indent="0" algn="l" defTabSz="914400" rtl="0" eaLnBrk="1" fontAlgn="auto" latinLnBrk="0" hangingPunct="1">
              <a:lnSpc>
                <a:spcPct val="150000"/>
              </a:lnSpc>
              <a:spcBef>
                <a:spcPts val="0"/>
              </a:spcBef>
              <a:spcAft>
                <a:spcPts val="0"/>
              </a:spcAft>
              <a:buClrTx/>
              <a:buSzTx/>
              <a:buFontTx/>
              <a:buNone/>
              <a:tabLst/>
              <a:defRPr/>
            </a:pPr>
            <a:fld id="{344369E4-5DE7-46E5-874E-4FD437973785}" type="slidenum">
              <a:rPr lang="en-GB" b="1" smtClean="0">
                <a:solidFill>
                  <a:schemeClr val="bg1"/>
                </a:solidFill>
              </a:rPr>
              <a:pPr marL="531813" marR="0" lvl="0" indent="0" algn="l" defTabSz="914400" rtl="0" eaLnBrk="1" fontAlgn="auto" latinLnBrk="0" hangingPunct="1">
                <a:lnSpc>
                  <a:spcPct val="150000"/>
                </a:lnSpc>
                <a:spcBef>
                  <a:spcPts val="0"/>
                </a:spcBef>
                <a:spcAft>
                  <a:spcPts val="0"/>
                </a:spcAft>
                <a:buClrTx/>
                <a:buSzTx/>
                <a:buFontTx/>
                <a:buNone/>
                <a:tabLst/>
                <a:defRPr/>
              </a:pPr>
              <a:t>26</a:t>
            </a:fld>
            <a:endParaRPr lang="en-US" b="1">
              <a:solidFill>
                <a:schemeClr val="bg1"/>
              </a:solidFill>
            </a:endParaRPr>
          </a:p>
        </p:txBody>
      </p:sp>
    </p:spTree>
    <p:extLst>
      <p:ext uri="{BB962C8B-B14F-4D97-AF65-F5344CB8AC3E}">
        <p14:creationId xmlns:p14="http://schemas.microsoft.com/office/powerpoint/2010/main" val="807768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6546B-45BB-409F-A810-A00613FD2DEC}"/>
              </a:ext>
            </a:extLst>
          </p:cNvPr>
          <p:cNvSpPr>
            <a:spLocks noGrp="1"/>
          </p:cNvSpPr>
          <p:nvPr>
            <p:ph type="title"/>
          </p:nvPr>
        </p:nvSpPr>
        <p:spPr/>
        <p:txBody>
          <a:bodyPr lIns="91440" tIns="45720" rIns="91440" bIns="45720" anchor="t" anchorCtr="0"/>
          <a:lstStyle/>
          <a:p>
            <a:r>
              <a:rPr lang="en-GB" sz="4400" b="1">
                <a:solidFill>
                  <a:srgbClr val="002060"/>
                </a:solidFill>
                <a:latin typeface="Arial"/>
                <a:cs typeface="Arial"/>
              </a:rPr>
              <a:t>Abrysvo</a:t>
            </a:r>
            <a:r>
              <a:rPr lang="en-GB" sz="4400" b="1" baseline="30000">
                <a:solidFill>
                  <a:srgbClr val="002060"/>
                </a:solidFill>
                <a:latin typeface="Arial"/>
                <a:cs typeface="Arial"/>
              </a:rPr>
              <a:t>® </a:t>
            </a:r>
            <a:r>
              <a:rPr lang="en-GB" sz="4400" b="1">
                <a:solidFill>
                  <a:srgbClr val="002060"/>
                </a:solidFill>
                <a:latin typeface="Arial"/>
                <a:cs typeface="Arial"/>
              </a:rPr>
              <a:t>vaccine safety</a:t>
            </a:r>
            <a:endParaRPr lang="en-US" sz="4400" b="1">
              <a:solidFill>
                <a:srgbClr val="002060"/>
              </a:solidFill>
              <a:latin typeface="Arial"/>
              <a:cs typeface="Arial"/>
            </a:endParaRPr>
          </a:p>
        </p:txBody>
      </p:sp>
      <p:sp>
        <p:nvSpPr>
          <p:cNvPr id="3" name="Content Placeholder 2">
            <a:extLst>
              <a:ext uri="{FF2B5EF4-FFF2-40B4-BE49-F238E27FC236}">
                <a16:creationId xmlns:a16="http://schemas.microsoft.com/office/drawing/2014/main" id="{25E2F98C-05B6-430B-AE16-5ED6E48ADA52}"/>
              </a:ext>
            </a:extLst>
          </p:cNvPr>
          <p:cNvSpPr>
            <a:spLocks noGrp="1"/>
          </p:cNvSpPr>
          <p:nvPr>
            <p:ph idx="1"/>
          </p:nvPr>
        </p:nvSpPr>
        <p:spPr>
          <a:xfrm>
            <a:off x="450795" y="1505614"/>
            <a:ext cx="9716662" cy="4895949"/>
          </a:xfrm>
        </p:spPr>
        <p:txBody>
          <a:bodyPr>
            <a:normAutofit/>
          </a:bodyPr>
          <a:lstStyle/>
          <a:p>
            <a:pPr marL="285750" indent="-285750">
              <a:buFont typeface="Arial" panose="020B0604020202020204" pitchFamily="34" charset="0"/>
              <a:buChar char="•"/>
            </a:pPr>
            <a:endParaRPr lang="en-GB" sz="2000"/>
          </a:p>
          <a:p>
            <a:endParaRPr lang="en-GB"/>
          </a:p>
        </p:txBody>
      </p:sp>
      <p:sp>
        <p:nvSpPr>
          <p:cNvPr id="10" name="Footer Placeholder 9">
            <a:extLst>
              <a:ext uri="{FF2B5EF4-FFF2-40B4-BE49-F238E27FC236}">
                <a16:creationId xmlns:a16="http://schemas.microsoft.com/office/drawing/2014/main" id="{5898098B-48D7-4E2A-BEEF-B018F0DD963E}"/>
              </a:ext>
            </a:extLst>
          </p:cNvPr>
          <p:cNvSpPr>
            <a:spLocks noGrp="1"/>
          </p:cNvSpPr>
          <p:nvPr>
            <p:ph type="ftr" sz="quarter" idx="11"/>
          </p:nvPr>
        </p:nvSpPr>
        <p:spPr>
          <a:xfrm>
            <a:off x="923114" y="6376617"/>
            <a:ext cx="10818091" cy="363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6" name="TextBox 5">
            <a:extLst>
              <a:ext uri="{FF2B5EF4-FFF2-40B4-BE49-F238E27FC236}">
                <a16:creationId xmlns:a16="http://schemas.microsoft.com/office/drawing/2014/main" id="{9509AB5D-C02D-2408-1001-A70015569F77}"/>
              </a:ext>
            </a:extLst>
          </p:cNvPr>
          <p:cNvSpPr txBox="1"/>
          <p:nvPr/>
        </p:nvSpPr>
        <p:spPr>
          <a:xfrm>
            <a:off x="450795" y="6376617"/>
            <a:ext cx="591933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b="1" smtClean="0">
                <a:solidFill>
                  <a:schemeClr val="bg1"/>
                </a:solidFill>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lang="it-IT" b="1">
              <a:solidFill>
                <a:schemeClr val="bg1"/>
              </a:solidFill>
            </a:endParaRPr>
          </a:p>
        </p:txBody>
      </p:sp>
      <p:sp>
        <p:nvSpPr>
          <p:cNvPr id="5" name="TextBox 4">
            <a:extLst>
              <a:ext uri="{FF2B5EF4-FFF2-40B4-BE49-F238E27FC236}">
                <a16:creationId xmlns:a16="http://schemas.microsoft.com/office/drawing/2014/main" id="{CAFD011B-B47B-720F-486F-4DEF5351952A}"/>
              </a:ext>
            </a:extLst>
          </p:cNvPr>
          <p:cNvSpPr txBox="1"/>
          <p:nvPr/>
        </p:nvSpPr>
        <p:spPr>
          <a:xfrm>
            <a:off x="376196" y="1307941"/>
            <a:ext cx="11069215" cy="4909036"/>
          </a:xfrm>
          <a:prstGeom prst="rect">
            <a:avLst/>
          </a:prstGeom>
          <a:noFill/>
        </p:spPr>
        <p:txBody>
          <a:bodyPr wrap="square" lIns="91440" tIns="45720" rIns="91440" bIns="45720" anchor="t">
            <a:spAutoFit/>
          </a:bodyPr>
          <a:lstStyle/>
          <a:p>
            <a:pPr marL="228600" indent="-228600">
              <a:lnSpc>
                <a:spcPct val="90000"/>
              </a:lnSpc>
              <a:spcBef>
                <a:spcPts val="600"/>
              </a:spcBef>
              <a:buClr>
                <a:srgbClr val="007C91"/>
              </a:buClr>
              <a:buFont typeface="Arial" panose="020B0604020202020204" pitchFamily="34" charset="0"/>
              <a:buChar char="•"/>
            </a:pPr>
            <a:r>
              <a:rPr lang="en-GB" sz="2000">
                <a:latin typeface="Arial"/>
                <a:cs typeface="Times New Roman"/>
              </a:rPr>
              <a:t>Abrysvo® was licensed in the UK in November 2023 by the Medicines and Healthcare products Regulatory (MHRA) on the basis of quality, safety and efficacy following clinical trials in over 17,000 adults over the age of 60 and over 4,000 pregnant women </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The RSV vaccine is a non-live vaccine (may be referred to as inactivated). It does not contain any live organisms, cannot replicate and therefore cannot cause infection in either the mother or the fetus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Injection site pain, headache and myalgia were the most frequently reported adverse reactions when given to pregnant women in clinical trials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There were slightly more premature births in the vaccine group compared to the unvaccinated group (2.1% in the vaccine group and 1.9% in the placebo group in the month following vaccination), but this was not statistically significant and there was no temporal relationship between vaccination and premature birth. Average birth weight and average gestational age at birth was the same in infants of vaccinated and unvaccinated mothers</a:t>
            </a:r>
          </a:p>
          <a:p>
            <a:pPr marL="228600" indent="-228600">
              <a:lnSpc>
                <a:spcPct val="90000"/>
              </a:lnSpc>
              <a:spcBef>
                <a:spcPts val="600"/>
              </a:spcBef>
              <a:buClr>
                <a:srgbClr val="007C91"/>
              </a:buClr>
              <a:buFont typeface="Arial" panose="020B0604020202020204" pitchFamily="34" charset="0"/>
              <a:buChar char="•"/>
            </a:pPr>
            <a:r>
              <a:rPr lang="en-US" sz="2000">
                <a:latin typeface="Arial"/>
                <a:cs typeface="Times New Roman"/>
              </a:rPr>
              <a:t>As of July 2024, </a:t>
            </a:r>
            <a:r>
              <a:rPr lang="en-GB" sz="2000">
                <a:latin typeface="Arial"/>
                <a:cs typeface="Times New Roman"/>
              </a:rPr>
              <a:t>Abrysvo®</a:t>
            </a:r>
            <a:r>
              <a:rPr lang="en-US" sz="2000">
                <a:latin typeface="Arial"/>
                <a:cs typeface="Times New Roman"/>
              </a:rPr>
              <a:t> has been given to more than 100,000 pregnant women in the USA where monitoring has shown a good safety record</a:t>
            </a:r>
          </a:p>
          <a:p>
            <a:pPr marL="228600" indent="-228600">
              <a:lnSpc>
                <a:spcPct val="90000"/>
              </a:lnSpc>
              <a:spcBef>
                <a:spcPts val="600"/>
              </a:spcBef>
              <a:buClr>
                <a:srgbClr val="007C91"/>
              </a:buClr>
              <a:buFont typeface="Arial" panose="020B0604020202020204" pitchFamily="34" charset="0"/>
              <a:buChar char="•"/>
            </a:pPr>
            <a:endParaRPr lang="en-GB" sz="2000">
              <a:cs typeface="Arial" panose="020B0604020202020204" pitchFamily="34" charset="0"/>
            </a:endParaRPr>
          </a:p>
        </p:txBody>
      </p:sp>
    </p:spTree>
    <p:extLst>
      <p:ext uri="{BB962C8B-B14F-4D97-AF65-F5344CB8AC3E}">
        <p14:creationId xmlns:p14="http://schemas.microsoft.com/office/powerpoint/2010/main" val="2359547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66674" y="372325"/>
            <a:ext cx="12011025" cy="840026"/>
          </a:xfrm>
        </p:spPr>
        <p:txBody>
          <a:bodyPr lIns="91440" tIns="45720" rIns="91440" bIns="45720" anchor="t">
            <a:noAutofit/>
          </a:bodyPr>
          <a:lstStyle/>
          <a:p>
            <a:pPr algn="ctr"/>
            <a:r>
              <a:rPr lang="en-GB" b="1">
                <a:latin typeface="Arial"/>
                <a:cs typeface="Arial"/>
              </a:rPr>
              <a:t>Abrysvo</a:t>
            </a:r>
            <a:r>
              <a:rPr lang="en-GB" b="1" baseline="30000">
                <a:latin typeface="Arial"/>
                <a:cs typeface="Arial"/>
              </a:rPr>
              <a:t>®</a:t>
            </a:r>
            <a:r>
              <a:rPr lang="en-GB" b="1">
                <a:latin typeface="Arial"/>
                <a:cs typeface="Arial"/>
              </a:rPr>
              <a:t> contraindications and precautions</a:t>
            </a:r>
            <a:endParaRPr lang="en-US" b="1">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407930" y="1768427"/>
            <a:ext cx="10945869" cy="3296287"/>
          </a:xfrm>
          <a:prstGeom prst="rect">
            <a:avLst/>
          </a:prstGeom>
          <a:noFill/>
        </p:spPr>
        <p:txBody>
          <a:bodyPr vert="horz" wrap="square" lIns="91440" tIns="45720" rIns="91440" bIns="45720" rtlCol="0" anchor="t">
            <a:spAutoFit/>
          </a:bodyPr>
          <a:lstStyle/>
          <a:p>
            <a:pPr marL="0" indent="0">
              <a:spcBef>
                <a:spcPts val="600"/>
              </a:spcBef>
              <a:buNone/>
            </a:pPr>
            <a:r>
              <a:rPr lang="en-GB" sz="2000">
                <a:latin typeface="Arial"/>
                <a:cs typeface="Times New Roman"/>
              </a:rPr>
              <a:t>Abrysvo® is contraindicated following:</a:t>
            </a:r>
          </a:p>
          <a:p>
            <a:pPr>
              <a:spcBef>
                <a:spcPts val="600"/>
              </a:spcBef>
            </a:pPr>
            <a:r>
              <a:rPr lang="en-GB" sz="2000">
                <a:latin typeface="Arial"/>
                <a:cs typeface="Times New Roman"/>
              </a:rPr>
              <a:t>confirmed anaphylactic reaction to a previous dose or to any of the components of the vaccine</a:t>
            </a:r>
          </a:p>
          <a:p>
            <a:pPr marL="0" indent="0">
              <a:spcBef>
                <a:spcPts val="600"/>
              </a:spcBef>
              <a:buNone/>
            </a:pPr>
            <a:r>
              <a:rPr lang="en-GB" sz="2000">
                <a:latin typeface="Arial"/>
                <a:cs typeface="Times New Roman"/>
              </a:rPr>
              <a:t>Precautions:</a:t>
            </a:r>
          </a:p>
          <a:p>
            <a:pPr>
              <a:spcBef>
                <a:spcPts val="600"/>
              </a:spcBef>
            </a:pPr>
            <a:r>
              <a:rPr lang="en-GB" sz="2000">
                <a:latin typeface="Arial"/>
                <a:cs typeface="Times New Roman"/>
              </a:rPr>
              <a:t>immunisation of women who are acutely unwell with fever should be postponed until they have recovered fully to avoid confusing the diagnosis of any acute illness by wrongly attributing any sign or symptoms to the adverse effects of the vaccine</a:t>
            </a:r>
          </a:p>
          <a:p>
            <a:pPr>
              <a:spcBef>
                <a:spcPts val="600"/>
              </a:spcBef>
            </a:pPr>
            <a:r>
              <a:rPr lang="en-GB" sz="2000">
                <a:latin typeface="Arial"/>
                <a:cs typeface="Times New Roman"/>
              </a:rPr>
              <a:t>Minor illness without fever or systemic upset are not valid reasons to postpone immunisation</a:t>
            </a:r>
          </a:p>
          <a:p>
            <a:pPr marL="0" indent="0">
              <a:spcBef>
                <a:spcPts val="600"/>
              </a:spcBef>
              <a:buNone/>
            </a:pPr>
            <a:endParaRPr lang="en-GB" sz="2000">
              <a:latin typeface="Arial"/>
              <a:cs typeface="Times New Roman"/>
            </a:endParaRPr>
          </a:p>
          <a:p>
            <a:pPr marL="0" indent="0" algn="ctr">
              <a:spcBef>
                <a:spcPts val="600"/>
              </a:spcBef>
              <a:buNone/>
            </a:pPr>
            <a:r>
              <a:rPr lang="en-GB" sz="1800">
                <a:latin typeface="Arial"/>
                <a:cs typeface="Times New Roman"/>
              </a:rPr>
              <a:t>Refer to the </a:t>
            </a:r>
            <a:r>
              <a:rPr lang="it-IT" sz="1800">
                <a:latin typeface="Arial"/>
                <a:cs typeface="Times New Roman"/>
                <a:hlinkClick r:id="rId3">
                  <a:extLst>
                    <a:ext uri="{A12FA001-AC4F-418D-AE19-62706E023703}">
                      <ahyp:hlinkClr xmlns:ahyp="http://schemas.microsoft.com/office/drawing/2018/hyperlinkcolor" val="tx"/>
                    </a:ext>
                  </a:extLst>
                </a:hlinkClick>
              </a:rPr>
              <a:t>Green Book RSV Chapter 27a</a:t>
            </a:r>
            <a:r>
              <a:rPr lang="it-IT" sz="1800">
                <a:latin typeface="Arial"/>
                <a:cs typeface="Times New Roman"/>
              </a:rPr>
              <a:t> and </a:t>
            </a:r>
            <a:r>
              <a:rPr lang="en-GB" sz="1800">
                <a:latin typeface="Arial"/>
                <a:cs typeface="Times New Roman"/>
              </a:rPr>
              <a:t>Abrysvo®</a:t>
            </a:r>
            <a:r>
              <a:rPr lang="it-IT" sz="1800">
                <a:latin typeface="Arial"/>
                <a:cs typeface="Times New Roman"/>
              </a:rPr>
              <a:t> </a:t>
            </a:r>
            <a:r>
              <a:rPr lang="en-GB" sz="1800">
                <a:latin typeface="Arial"/>
                <a:cs typeface="Times New Roman"/>
                <a:hlinkClick r:id="rId4"/>
              </a:rPr>
              <a:t>Patient Group Direction</a:t>
            </a:r>
            <a:r>
              <a:rPr lang="en-GB" sz="1800">
                <a:latin typeface="Arial"/>
                <a:cs typeface="Times New Roman"/>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a:xfrm>
            <a:off x="786829"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28</a:t>
            </a:fld>
            <a:endParaRPr lang="en-GB"/>
          </a:p>
        </p:txBody>
      </p:sp>
      <p:sp>
        <p:nvSpPr>
          <p:cNvPr id="3" name="TextBox 2">
            <a:extLst>
              <a:ext uri="{FF2B5EF4-FFF2-40B4-BE49-F238E27FC236}">
                <a16:creationId xmlns:a16="http://schemas.microsoft.com/office/drawing/2014/main" id="{0DE00F9A-0CA3-FABC-7D65-C17784483B2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017393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F113-C20E-EEBC-F997-784B455D0B75}"/>
              </a:ext>
            </a:extLst>
          </p:cNvPr>
          <p:cNvSpPr>
            <a:spLocks noGrp="1"/>
          </p:cNvSpPr>
          <p:nvPr>
            <p:ph type="title"/>
          </p:nvPr>
        </p:nvSpPr>
        <p:spPr>
          <a:xfrm>
            <a:off x="330206" y="309924"/>
            <a:ext cx="10515600" cy="842099"/>
          </a:xfrm>
        </p:spPr>
        <p:txBody>
          <a:bodyPr lIns="91440" tIns="45720" rIns="91440" bIns="45720" anchor="t"/>
          <a:lstStyle/>
          <a:p>
            <a:r>
              <a:rPr lang="en-GB" b="1">
                <a:latin typeface="Arial"/>
                <a:cs typeface="Arial"/>
              </a:rPr>
              <a:t>Abrysvo</a:t>
            </a:r>
            <a:r>
              <a:rPr lang="en-GB" b="1" baseline="30000">
                <a:latin typeface="Arial"/>
                <a:cs typeface="Arial"/>
              </a:rPr>
              <a:t>®</a:t>
            </a:r>
            <a:r>
              <a:rPr lang="en-US" b="1">
                <a:latin typeface="Arial"/>
                <a:cs typeface="Arial"/>
              </a:rPr>
              <a:t> excipients</a:t>
            </a:r>
            <a:endParaRPr lang="en-US" b="1"/>
          </a:p>
        </p:txBody>
      </p:sp>
      <p:sp>
        <p:nvSpPr>
          <p:cNvPr id="3" name="Content Placeholder 2">
            <a:extLst>
              <a:ext uri="{FF2B5EF4-FFF2-40B4-BE49-F238E27FC236}">
                <a16:creationId xmlns:a16="http://schemas.microsoft.com/office/drawing/2014/main" id="{173A79BF-FE23-F760-EC80-5AEC1BFBBD8A}"/>
              </a:ext>
            </a:extLst>
          </p:cNvPr>
          <p:cNvSpPr>
            <a:spLocks noGrp="1"/>
          </p:cNvSpPr>
          <p:nvPr>
            <p:ph idx="1"/>
          </p:nvPr>
        </p:nvSpPr>
        <p:spPr>
          <a:xfrm>
            <a:off x="330206" y="1386293"/>
            <a:ext cx="5207565" cy="4538869"/>
          </a:xfrm>
        </p:spPr>
        <p:txBody>
          <a:bodyPr vert="horz" lIns="91440" tIns="45720" rIns="91440" bIns="45720" numCol="1" rtlCol="0" anchor="t">
            <a:noAutofit/>
          </a:bodyPr>
          <a:lstStyle/>
          <a:p>
            <a:pPr marL="0" indent="0">
              <a:buNone/>
            </a:pPr>
            <a:r>
              <a:rPr lang="en-GB" sz="1900" dirty="0" err="1">
                <a:cs typeface="Arial"/>
              </a:rPr>
              <a:t>Abrysvo</a:t>
            </a:r>
            <a:r>
              <a:rPr lang="en-GB" sz="1900" baseline="30000" dirty="0">
                <a:cs typeface="Arial"/>
              </a:rPr>
              <a:t>® </a:t>
            </a:r>
            <a:r>
              <a:rPr lang="en-GB" sz="1900" dirty="0">
                <a:cs typeface="Arial"/>
              </a:rPr>
              <a:t>contains the following excipients:</a:t>
            </a:r>
            <a:endParaRPr lang="en-US" sz="1900" dirty="0"/>
          </a:p>
          <a:p>
            <a:pPr marL="0" indent="0">
              <a:buNone/>
            </a:pPr>
            <a:endParaRPr lang="en-GB" sz="1000" dirty="0">
              <a:cs typeface="Arial"/>
            </a:endParaRPr>
          </a:p>
          <a:p>
            <a:pPr marL="0" indent="0">
              <a:buNone/>
            </a:pPr>
            <a:r>
              <a:rPr lang="en-GB" sz="1900" dirty="0">
                <a:cs typeface="Arial"/>
              </a:rPr>
              <a:t>Powder vial</a:t>
            </a:r>
            <a:endParaRPr lang="en-US" sz="1900" dirty="0">
              <a:cs typeface="Arial"/>
            </a:endParaRPr>
          </a:p>
          <a:p>
            <a:r>
              <a:rPr lang="en-GB" sz="1900" dirty="0">
                <a:cs typeface="Arial"/>
              </a:rPr>
              <a:t>trometamol</a:t>
            </a:r>
            <a:endParaRPr lang="en-US" sz="1900" dirty="0">
              <a:cs typeface="Arial"/>
            </a:endParaRPr>
          </a:p>
          <a:p>
            <a:r>
              <a:rPr lang="en-GB" sz="1900" dirty="0">
                <a:cs typeface="Arial"/>
              </a:rPr>
              <a:t>trometamol hydrochloride</a:t>
            </a:r>
            <a:endParaRPr lang="en-US" sz="1900" dirty="0">
              <a:cs typeface="Arial"/>
            </a:endParaRPr>
          </a:p>
          <a:p>
            <a:r>
              <a:rPr lang="en-GB" sz="1900" dirty="0">
                <a:cs typeface="Arial"/>
              </a:rPr>
              <a:t>sucrose</a:t>
            </a:r>
            <a:endParaRPr lang="en-US" sz="1900" dirty="0">
              <a:cs typeface="Arial"/>
            </a:endParaRPr>
          </a:p>
          <a:p>
            <a:r>
              <a:rPr lang="en-GB" sz="1900" dirty="0">
                <a:cs typeface="Arial"/>
              </a:rPr>
              <a:t>mannitol</a:t>
            </a:r>
            <a:endParaRPr lang="en-US" sz="1900" dirty="0">
              <a:cs typeface="Arial"/>
            </a:endParaRPr>
          </a:p>
          <a:p>
            <a:r>
              <a:rPr lang="en-GB" sz="1900" dirty="0">
                <a:cs typeface="Arial"/>
              </a:rPr>
              <a:t>polysorbate 80</a:t>
            </a:r>
            <a:endParaRPr lang="en-US" sz="1900" dirty="0">
              <a:cs typeface="Arial"/>
            </a:endParaRPr>
          </a:p>
          <a:p>
            <a:r>
              <a:rPr lang="en-GB" sz="1900" dirty="0">
                <a:cs typeface="Arial"/>
              </a:rPr>
              <a:t>sodium chloride</a:t>
            </a:r>
            <a:endParaRPr lang="en-US" sz="1900" dirty="0">
              <a:cs typeface="Arial"/>
            </a:endParaRPr>
          </a:p>
          <a:p>
            <a:r>
              <a:rPr lang="en-GB" sz="1900" dirty="0">
                <a:cs typeface="Arial"/>
              </a:rPr>
              <a:t>hydrochloric acid (for pH adjustment)</a:t>
            </a:r>
            <a:endParaRPr lang="en-GB" sz="800" dirty="0">
              <a:cs typeface="Arial"/>
            </a:endParaRPr>
          </a:p>
          <a:p>
            <a:pPr marL="0" indent="0">
              <a:buNone/>
            </a:pPr>
            <a:r>
              <a:rPr lang="en-GB" sz="1900" dirty="0">
                <a:cs typeface="Arial"/>
              </a:rPr>
              <a:t>Solvent</a:t>
            </a:r>
            <a:endParaRPr lang="en-US" sz="1900" dirty="0">
              <a:cs typeface="Arial"/>
            </a:endParaRPr>
          </a:p>
          <a:p>
            <a:r>
              <a:rPr lang="en-GB" sz="1900" dirty="0">
                <a:cs typeface="Arial"/>
              </a:rPr>
              <a:t>water for injection </a:t>
            </a:r>
            <a:endParaRPr lang="en-US" sz="1900" b="0" i="0" dirty="0">
              <a:solidFill>
                <a:srgbClr val="000000"/>
              </a:solidFill>
              <a:effectLst/>
            </a:endParaRPr>
          </a:p>
        </p:txBody>
      </p:sp>
      <p:sp>
        <p:nvSpPr>
          <p:cNvPr id="5" name="Slide Number Placeholder 4">
            <a:extLst>
              <a:ext uri="{FF2B5EF4-FFF2-40B4-BE49-F238E27FC236}">
                <a16:creationId xmlns:a16="http://schemas.microsoft.com/office/drawing/2014/main" id="{E94ED892-C443-3571-765B-76CF996598BB}"/>
              </a:ext>
            </a:extLst>
          </p:cNvPr>
          <p:cNvSpPr>
            <a:spLocks noGrp="1"/>
          </p:cNvSpPr>
          <p:nvPr>
            <p:ph type="sldNum" sz="quarter" idx="11"/>
          </p:nvPr>
        </p:nvSpPr>
        <p:spPr>
          <a:xfrm>
            <a:off x="807378" y="6339115"/>
            <a:ext cx="7315200" cy="365125"/>
          </a:xfrm>
        </p:spPr>
        <p:txBody>
          <a:bodyPr/>
          <a:lstStyle/>
          <a:p>
            <a:fld id="{344369E4-5DE7-46E5-874E-4FD437973785}" type="slidenum">
              <a:rPr lang="en-GB"/>
              <a:pPr/>
              <a:t>29</a:t>
            </a:fld>
            <a:endParaRPr lang="en-GB"/>
          </a:p>
        </p:txBody>
      </p:sp>
      <p:sp>
        <p:nvSpPr>
          <p:cNvPr id="7" name="TextBox 6">
            <a:extLst>
              <a:ext uri="{FF2B5EF4-FFF2-40B4-BE49-F238E27FC236}">
                <a16:creationId xmlns:a16="http://schemas.microsoft.com/office/drawing/2014/main" id="{1AFB9464-7E3E-0C5C-BA08-BE5379E8FBBC}"/>
              </a:ext>
            </a:extLst>
          </p:cNvPr>
          <p:cNvSpPr txBox="1"/>
          <p:nvPr/>
        </p:nvSpPr>
        <p:spPr>
          <a:xfrm>
            <a:off x="5381304" y="1386294"/>
            <a:ext cx="6737344" cy="4611519"/>
          </a:xfrm>
          <a:prstGeom prst="rect">
            <a:avLst/>
          </a:prstGeom>
          <a:noFill/>
        </p:spPr>
        <p:txBody>
          <a:bodyPr wrap="square" lIns="91440" tIns="45720" rIns="91440" bIns="45720" anchor="t">
            <a:spAutoFit/>
          </a:bodyPr>
          <a:lstStyle/>
          <a:p>
            <a:pPr marL="0" lvl="1">
              <a:lnSpc>
                <a:spcPct val="90000"/>
              </a:lnSpc>
              <a:spcBef>
                <a:spcPts val="1000"/>
              </a:spcBef>
            </a:pPr>
            <a:r>
              <a:rPr lang="en-US" sz="2000">
                <a:cs typeface="Arial"/>
              </a:rPr>
              <a:t>Rarely, people may be allergic to polysorbate 80. However, polysorbate 80 is widely used in medicines and foods, and is present in many medicines including monoclonal antibody preparations: </a:t>
            </a:r>
          </a:p>
          <a:p>
            <a:pPr marL="228600" lvl="1" indent="-228600" fontAlgn="base">
              <a:lnSpc>
                <a:spcPct val="90000"/>
              </a:lnSpc>
              <a:spcBef>
                <a:spcPts val="1000"/>
              </a:spcBef>
              <a:buFont typeface="Arial" panose="020B0604020202020204" pitchFamily="34" charset="0"/>
              <a:buChar char="•"/>
            </a:pPr>
            <a:r>
              <a:rPr lang="en-US" sz="2000">
                <a:cs typeface="Arial"/>
              </a:rPr>
              <a:t>some vaccines contain polysorbate 80. It is also commonly used in foods such as ice cream, and other frozen desserts</a:t>
            </a:r>
          </a:p>
          <a:p>
            <a:pPr marL="228600" lvl="1" indent="-228600" fontAlgn="base">
              <a:lnSpc>
                <a:spcPct val="90000"/>
              </a:lnSpc>
              <a:spcBef>
                <a:spcPts val="1000"/>
              </a:spcBef>
              <a:buFont typeface="Arial" panose="020B0604020202020204" pitchFamily="34" charset="0"/>
              <a:buChar char="•"/>
            </a:pPr>
            <a:r>
              <a:rPr lang="en-US" sz="2000">
                <a:cs typeface="Arial"/>
              </a:rPr>
              <a:t>women who have tolerated injections that contain polysorbate 80 are likely to tolerate the </a:t>
            </a:r>
            <a:r>
              <a:rPr lang="en-GB" sz="2000">
                <a:cs typeface="Arial"/>
              </a:rPr>
              <a:t>Abrysvo®</a:t>
            </a:r>
            <a:r>
              <a:rPr lang="en-US" sz="2000">
                <a:cs typeface="Arial"/>
              </a:rPr>
              <a:t> vaccine  </a:t>
            </a:r>
          </a:p>
          <a:p>
            <a:pPr marL="228600" lvl="1" indent="-228600" fontAlgn="base">
              <a:lnSpc>
                <a:spcPct val="90000"/>
              </a:lnSpc>
              <a:spcBef>
                <a:spcPts val="1000"/>
              </a:spcBef>
              <a:buFont typeface="Arial" panose="020B0604020202020204" pitchFamily="34" charset="0"/>
              <a:buChar char="•"/>
            </a:pPr>
            <a:r>
              <a:rPr lang="en-US" sz="2000">
                <a:cs typeface="Arial"/>
              </a:rPr>
              <a:t>There is no animal content in the vaccine.  </a:t>
            </a:r>
          </a:p>
          <a:p>
            <a:pPr marL="228600" lvl="1" indent="-228600">
              <a:lnSpc>
                <a:spcPct val="90000"/>
              </a:lnSpc>
              <a:spcBef>
                <a:spcPts val="1000"/>
              </a:spcBef>
              <a:buFont typeface="Arial" panose="020B0604020202020204" pitchFamily="34" charset="0"/>
              <a:buChar char="•"/>
            </a:pPr>
            <a:r>
              <a:rPr lang="en-US" sz="2000" err="1">
                <a:cs typeface="Arial"/>
              </a:rPr>
              <a:t>Abrysvo</a:t>
            </a:r>
            <a:r>
              <a:rPr lang="en-US" sz="2000">
                <a:cs typeface="Arial"/>
              </a:rPr>
              <a:t>® has been certified Halal by The Islamic Food and Nutrition Council of America (IFANCA)</a:t>
            </a:r>
          </a:p>
          <a:p>
            <a:pPr marL="0" lvl="1" fontAlgn="base">
              <a:lnSpc>
                <a:spcPct val="90000"/>
              </a:lnSpc>
              <a:spcBef>
                <a:spcPts val="1000"/>
              </a:spcBef>
            </a:pPr>
            <a:endParaRPr lang="en-US" sz="2000">
              <a:latin typeface="Arial"/>
              <a:cs typeface="Arial"/>
            </a:endParaRPr>
          </a:p>
        </p:txBody>
      </p:sp>
      <p:sp>
        <p:nvSpPr>
          <p:cNvPr id="6" name="TextBox 5">
            <a:extLst>
              <a:ext uri="{FF2B5EF4-FFF2-40B4-BE49-F238E27FC236}">
                <a16:creationId xmlns:a16="http://schemas.microsoft.com/office/drawing/2014/main" id="{BFBFE2D1-1B46-BCBE-A549-8C8E2CBE8FD7}"/>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8" name="Rectangle 7">
            <a:extLst>
              <a:ext uri="{FF2B5EF4-FFF2-40B4-BE49-F238E27FC236}">
                <a16:creationId xmlns:a16="http://schemas.microsoft.com/office/drawing/2014/main" id="{C1F6573E-7719-3798-9ADF-094BE704046D}"/>
              </a:ext>
            </a:extLst>
          </p:cNvPr>
          <p:cNvSpPr/>
          <p:nvPr/>
        </p:nvSpPr>
        <p:spPr>
          <a:xfrm>
            <a:off x="330206" y="1173465"/>
            <a:ext cx="4847969" cy="48288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A2E7412-1F79-F152-8CBC-D0FC4754B7F8}"/>
              </a:ext>
            </a:extLst>
          </p:cNvPr>
          <p:cNvSpPr/>
          <p:nvPr/>
        </p:nvSpPr>
        <p:spPr>
          <a:xfrm>
            <a:off x="5381304" y="1173465"/>
            <a:ext cx="6487423" cy="441910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7196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C101-6382-9508-8F43-1976D47A164C}"/>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8AFD59C3-9424-4C0D-A2FC-998FBD77DA62}"/>
              </a:ext>
            </a:extLst>
          </p:cNvPr>
          <p:cNvSpPr>
            <a:spLocks noGrp="1"/>
          </p:cNvSpPr>
          <p:nvPr>
            <p:ph idx="1"/>
          </p:nvPr>
        </p:nvSpPr>
        <p:spPr>
          <a:xfrm>
            <a:off x="838200" y="1425575"/>
            <a:ext cx="10515600" cy="4351338"/>
          </a:xfrm>
        </p:spPr>
        <p:txBody>
          <a:bodyPr lIns="91440" tIns="45720" rIns="91440" bIns="45720" anchor="t"/>
          <a:lstStyle/>
          <a:p>
            <a:pPr marL="0" indent="0">
              <a:buNone/>
            </a:pPr>
            <a:r>
              <a:rPr lang="en-US" sz="2400" dirty="0">
                <a:solidFill>
                  <a:srgbClr val="002060"/>
                </a:solidFill>
                <a:cs typeface="Arial"/>
              </a:rPr>
              <a:t>These slides were originally produced by UK Heath Security Agency, with permission from colleagues in UKHSA the content of these slides have been adapted for use in NHS Wales by the Vaccine Preventable Disease Programme in Public Health Wales </a:t>
            </a:r>
            <a:endParaRPr lang="en-US" sz="2400"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EF56312A-345E-A832-E111-B164DA813165}"/>
              </a:ext>
            </a:extLst>
          </p:cNvPr>
          <p:cNvSpPr>
            <a:spLocks noGrp="1"/>
          </p:cNvSpPr>
          <p:nvPr>
            <p:ph type="ftr" sz="quarter" idx="11"/>
          </p:nvPr>
        </p:nvSpPr>
        <p:spPr>
          <a:xfrm>
            <a:off x="1037492" y="6356350"/>
            <a:ext cx="10750060" cy="365125"/>
          </a:xfrm>
        </p:spPr>
        <p:txBody>
          <a:bodyPr lIns="91440" tIns="45720" rIns="91440" bIns="45720" anchor="t"/>
          <a:lstStyle/>
          <a:p>
            <a:r>
              <a:rPr lang="en-US">
                <a:cs typeface="Arial"/>
              </a:rPr>
              <a:t>RSV vaccination of pregnant women </a:t>
            </a:r>
            <a:r>
              <a:rPr lang="en-US" err="1">
                <a:cs typeface="Arial"/>
              </a:rPr>
              <a:t>programme</a:t>
            </a:r>
            <a:r>
              <a:rPr lang="en-US">
                <a:cs typeface="Arial"/>
              </a:rPr>
              <a:t>: training slide set for healthcare practitioners</a:t>
            </a:r>
            <a:endParaRPr lang="en-US"/>
          </a:p>
        </p:txBody>
      </p:sp>
      <p:sp>
        <p:nvSpPr>
          <p:cNvPr id="5" name="Slide Number Placeholder 4">
            <a:extLst>
              <a:ext uri="{FF2B5EF4-FFF2-40B4-BE49-F238E27FC236}">
                <a16:creationId xmlns:a16="http://schemas.microsoft.com/office/drawing/2014/main" id="{D39C26DA-E5A3-4E2D-8CA7-B0B0832AFA79}"/>
              </a:ext>
            </a:extLst>
          </p:cNvPr>
          <p:cNvSpPr>
            <a:spLocks noGrp="1"/>
          </p:cNvSpPr>
          <p:nvPr>
            <p:ph type="sldNum" sz="quarter" idx="12"/>
          </p:nvPr>
        </p:nvSpPr>
        <p:spPr>
          <a:xfrm>
            <a:off x="-1787769" y="6356350"/>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58325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225ED-E491-74FB-DAFA-620E100D871A}"/>
              </a:ext>
            </a:extLst>
          </p:cNvPr>
          <p:cNvSpPr>
            <a:spLocks noGrp="1"/>
          </p:cNvSpPr>
          <p:nvPr>
            <p:ph type="title"/>
          </p:nvPr>
        </p:nvSpPr>
        <p:spPr>
          <a:xfrm>
            <a:off x="330205" y="349321"/>
            <a:ext cx="11022739" cy="1181528"/>
          </a:xfrm>
        </p:spPr>
        <p:txBody>
          <a:bodyPr lIns="91440" tIns="45720" rIns="91440" bIns="45720" anchor="t">
            <a:noAutofit/>
          </a:bodyPr>
          <a:lstStyle/>
          <a:p>
            <a:r>
              <a:rPr lang="en-GB" b="1">
                <a:latin typeface="Arial"/>
                <a:cs typeface="Arial"/>
              </a:rPr>
              <a:t>Women with current or previous history of RSV</a:t>
            </a:r>
          </a:p>
        </p:txBody>
      </p:sp>
      <p:sp>
        <p:nvSpPr>
          <p:cNvPr id="3" name="Content Placeholder 2">
            <a:extLst>
              <a:ext uri="{FF2B5EF4-FFF2-40B4-BE49-F238E27FC236}">
                <a16:creationId xmlns:a16="http://schemas.microsoft.com/office/drawing/2014/main" id="{EDEFCF24-0529-D141-6884-8095FEB15D9E}"/>
              </a:ext>
            </a:extLst>
          </p:cNvPr>
          <p:cNvSpPr>
            <a:spLocks noGrp="1"/>
          </p:cNvSpPr>
          <p:nvPr>
            <p:ph idx="1"/>
          </p:nvPr>
        </p:nvSpPr>
        <p:spPr>
          <a:xfrm>
            <a:off x="229087" y="1910380"/>
            <a:ext cx="11123857" cy="3452730"/>
          </a:xfrm>
        </p:spPr>
        <p:txBody>
          <a:bodyPr vert="horz" lIns="91440" tIns="45720" rIns="91440" bIns="45720" rtlCol="0" anchor="t">
            <a:noAutofit/>
          </a:bodyPr>
          <a:lstStyle/>
          <a:p>
            <a:pPr indent="0">
              <a:buNone/>
            </a:pPr>
            <a:r>
              <a:rPr lang="en-US" sz="2000">
                <a:latin typeface="Arial"/>
                <a:cs typeface="Times New Roman"/>
              </a:rPr>
              <a:t>Although it might be expected that a woman diagnosed with RSV infection during pregnancy would transfer some antibodies to her unborn baby, there is no assurance that the levels would be high enough to sufficiently protect the infant. As high levels of antibodies are made following vaccination, offering vaccine in week 28 of pregnancy or as soon as possible after that should ensure that optimal antibody levels can be passed to the baby</a:t>
            </a:r>
          </a:p>
          <a:p>
            <a:pPr indent="0">
              <a:buNone/>
            </a:pPr>
            <a:endParaRPr lang="en-US" sz="2000">
              <a:latin typeface="Arial"/>
              <a:cs typeface="Times New Roman"/>
            </a:endParaRPr>
          </a:p>
          <a:p>
            <a:pPr indent="0">
              <a:buNone/>
            </a:pPr>
            <a:r>
              <a:rPr lang="en-US" sz="2000">
                <a:latin typeface="Arial"/>
                <a:cs typeface="Times New Roman"/>
              </a:rPr>
              <a:t>Vaccination of women who may be infected or asymptomatic or incubating RSV infection is unlikely to have a detrimental effect on the illness but women currently experiencing symptoms of RSV disease should not attend for vaccination if they are acutely unwell with a fever</a:t>
            </a:r>
          </a:p>
        </p:txBody>
      </p:sp>
      <p:sp>
        <p:nvSpPr>
          <p:cNvPr id="4" name="Footer Placeholder 3">
            <a:extLst>
              <a:ext uri="{FF2B5EF4-FFF2-40B4-BE49-F238E27FC236}">
                <a16:creationId xmlns:a16="http://schemas.microsoft.com/office/drawing/2014/main" id="{87F75544-5F2B-CF0A-B586-F1BE07BD3D5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DF8E0C3-3DDB-9FCE-23A0-0625C5066554}"/>
              </a:ext>
            </a:extLst>
          </p:cNvPr>
          <p:cNvSpPr>
            <a:spLocks noGrp="1"/>
          </p:cNvSpPr>
          <p:nvPr>
            <p:ph type="sldNum" sz="quarter" idx="11"/>
          </p:nvPr>
        </p:nvSpPr>
        <p:spPr>
          <a:xfrm>
            <a:off x="786829" y="6339115"/>
            <a:ext cx="7315200" cy="365125"/>
          </a:xfrm>
        </p:spPr>
        <p:txBody>
          <a:bodyPr/>
          <a:lstStyle/>
          <a:p>
            <a:fld id="{344369E4-5DE7-46E5-874E-4FD437973785}" type="slidenum">
              <a:rPr lang="en-GB"/>
              <a:pPr/>
              <a:t>30</a:t>
            </a:fld>
            <a:endParaRPr lang="en-GB"/>
          </a:p>
        </p:txBody>
      </p:sp>
      <p:sp>
        <p:nvSpPr>
          <p:cNvPr id="6" name="TextBox 5">
            <a:extLst>
              <a:ext uri="{FF2B5EF4-FFF2-40B4-BE49-F238E27FC236}">
                <a16:creationId xmlns:a16="http://schemas.microsoft.com/office/drawing/2014/main" id="{1450A6DA-BF16-E32F-F64F-5AA36987A21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41890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159F-44A6-C0BC-81BE-E5A01494C50C}"/>
              </a:ext>
            </a:extLst>
          </p:cNvPr>
          <p:cNvSpPr>
            <a:spLocks noGrp="1"/>
          </p:cNvSpPr>
          <p:nvPr>
            <p:ph type="title"/>
          </p:nvPr>
        </p:nvSpPr>
        <p:spPr>
          <a:xfrm>
            <a:off x="1" y="58392"/>
            <a:ext cx="12192000" cy="1325563"/>
          </a:xfrm>
        </p:spPr>
        <p:txBody>
          <a:bodyPr/>
          <a:lstStyle/>
          <a:p>
            <a:pPr algn="ctr"/>
            <a:r>
              <a:rPr lang="en-GB" b="1"/>
              <a:t>Co-administration of Abrysvo® in pregnancy </a:t>
            </a:r>
          </a:p>
        </p:txBody>
      </p:sp>
      <p:sp>
        <p:nvSpPr>
          <p:cNvPr id="12" name="TextBox 11">
            <a:extLst>
              <a:ext uri="{FF2B5EF4-FFF2-40B4-BE49-F238E27FC236}">
                <a16:creationId xmlns:a16="http://schemas.microsoft.com/office/drawing/2014/main" id="{C6155A5C-6EED-9EBE-649A-B8A9CF4803E0}"/>
              </a:ext>
            </a:extLst>
          </p:cNvPr>
          <p:cNvSpPr txBox="1"/>
          <p:nvPr/>
        </p:nvSpPr>
        <p:spPr>
          <a:xfrm>
            <a:off x="599158" y="5234388"/>
            <a:ext cx="11505538" cy="131831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rgbClr val="212A73"/>
                </a:solidFill>
                <a:effectLst/>
                <a:uLnTx/>
                <a:uFillTx/>
                <a:latin typeface="+mj-lt"/>
                <a:ea typeface="+mn-ea"/>
                <a:cs typeface="Arial"/>
              </a:rPr>
              <a:t>¹ Co administration of pertussis discussed on the next slide </a:t>
            </a:r>
          </a:p>
          <a:p>
            <a:pPr>
              <a:lnSpc>
                <a:spcPct val="90000"/>
              </a:lnSpc>
              <a:spcBef>
                <a:spcPts val="1000"/>
              </a:spcBef>
              <a:defRPr/>
            </a:pPr>
            <a:r>
              <a:rPr lang="en-US" sz="1400" b="1" dirty="0">
                <a:solidFill>
                  <a:srgbClr val="212A73"/>
                </a:solidFill>
                <a:latin typeface="+mj-lt"/>
                <a:cs typeface="Arial"/>
              </a:rPr>
              <a:t>² </a:t>
            </a:r>
            <a:r>
              <a:rPr lang="en-GB" sz="1400" b="1" dirty="0">
                <a:latin typeface="+mj-lt"/>
              </a:rPr>
              <a:t>Please note that from Autumn 2025, COVID-19 vaccination is no longer offered to pregnant women, unless they are immunosuppressed due to disease or treatment. More information about this is available in the </a:t>
            </a:r>
            <a:r>
              <a:rPr lang="en-GB" sz="1400" b="1" dirty="0">
                <a:latin typeface="+mj-lt"/>
                <a:hlinkClick r:id="rId3"/>
              </a:rPr>
              <a:t>JCVI statement on COVID-19 vaccination</a:t>
            </a:r>
            <a:r>
              <a:rPr lang="en-GB" sz="1400" b="1" dirty="0">
                <a:latin typeface="+mj-lt"/>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a:ln>
                <a:noFill/>
              </a:ln>
              <a:solidFill>
                <a:srgbClr val="212A73"/>
              </a:solidFill>
              <a:effectLst/>
              <a:uLnTx/>
              <a:uFillTx/>
              <a:latin typeface="Arial"/>
              <a:ea typeface="+mn-ea"/>
              <a:cs typeface="+mn-cs"/>
            </a:endParaRPr>
          </a:p>
        </p:txBody>
      </p:sp>
      <p:graphicFrame>
        <p:nvGraphicFramePr>
          <p:cNvPr id="13" name="Table 12">
            <a:extLst>
              <a:ext uri="{FF2B5EF4-FFF2-40B4-BE49-F238E27FC236}">
                <a16:creationId xmlns:a16="http://schemas.microsoft.com/office/drawing/2014/main" id="{CF48253C-B602-4D7B-6468-DC154F300BA2}"/>
              </a:ext>
            </a:extLst>
          </p:cNvPr>
          <p:cNvGraphicFramePr>
            <a:graphicFrameLocks noGrp="1"/>
          </p:cNvGraphicFramePr>
          <p:nvPr>
            <p:extLst>
              <p:ext uri="{D42A27DB-BD31-4B8C-83A1-F6EECF244321}">
                <p14:modId xmlns:p14="http://schemas.microsoft.com/office/powerpoint/2010/main" val="2331357414"/>
              </p:ext>
            </p:extLst>
          </p:nvPr>
        </p:nvGraphicFramePr>
        <p:xfrm>
          <a:off x="852237" y="848898"/>
          <a:ext cx="10487526" cy="4206962"/>
        </p:xfrm>
        <a:graphic>
          <a:graphicData uri="http://schemas.openxmlformats.org/drawingml/2006/table">
            <a:tbl>
              <a:tblPr firstRow="1" bandRow="1">
                <a:tableStyleId>{5C22544A-7EE6-4342-B048-85BDC9FD1C3A}</a:tableStyleId>
              </a:tblPr>
              <a:tblGrid>
                <a:gridCol w="5243763">
                  <a:extLst>
                    <a:ext uri="{9D8B030D-6E8A-4147-A177-3AD203B41FA5}">
                      <a16:colId xmlns:a16="http://schemas.microsoft.com/office/drawing/2014/main" val="3575168397"/>
                    </a:ext>
                  </a:extLst>
                </a:gridCol>
                <a:gridCol w="5243763">
                  <a:extLst>
                    <a:ext uri="{9D8B030D-6E8A-4147-A177-3AD203B41FA5}">
                      <a16:colId xmlns:a16="http://schemas.microsoft.com/office/drawing/2014/main" val="2610366668"/>
                    </a:ext>
                  </a:extLst>
                </a:gridCol>
              </a:tblGrid>
              <a:tr h="653422">
                <a:tc>
                  <a:txBody>
                    <a:bodyPr/>
                    <a:lstStyle/>
                    <a:p>
                      <a:r>
                        <a:rPr lang="en-GB"/>
                        <a:t>Vaccine/ medication given in pregnancy </a:t>
                      </a:r>
                    </a:p>
                  </a:txBody>
                  <a:tcPr/>
                </a:tc>
                <a:tc>
                  <a:txBody>
                    <a:bodyPr/>
                    <a:lstStyle/>
                    <a:p>
                      <a:r>
                        <a:rPr lang="en-GB"/>
                        <a:t>Can they be administered together? </a:t>
                      </a:r>
                    </a:p>
                  </a:txBody>
                  <a:tcPr/>
                </a:tc>
                <a:extLst>
                  <a:ext uri="{0D108BD9-81ED-4DB2-BD59-A6C34878D82A}">
                    <a16:rowId xmlns:a16="http://schemas.microsoft.com/office/drawing/2014/main" val="3928675826"/>
                  </a:ext>
                </a:extLst>
              </a:tr>
              <a:tr h="653422">
                <a:tc>
                  <a:txBody>
                    <a:bodyPr/>
                    <a:lstStyle/>
                    <a:p>
                      <a:r>
                        <a:rPr lang="en-GB"/>
                        <a:t>Abrysvo® and anti-D immunoglobulin </a:t>
                      </a:r>
                    </a:p>
                  </a:txBody>
                  <a:tcPr/>
                </a:tc>
                <a:tc>
                  <a:txBody>
                    <a:bodyPr/>
                    <a:lstStyle/>
                    <a:p>
                      <a:r>
                        <a:rPr lang="en-GB"/>
                        <a:t>Yes </a:t>
                      </a:r>
                    </a:p>
                  </a:txBody>
                  <a:tcPr/>
                </a:tc>
                <a:extLst>
                  <a:ext uri="{0D108BD9-81ED-4DB2-BD59-A6C34878D82A}">
                    <a16:rowId xmlns:a16="http://schemas.microsoft.com/office/drawing/2014/main" val="3008034489"/>
                  </a:ext>
                </a:extLst>
              </a:tr>
              <a:tr h="966706">
                <a:tc>
                  <a:txBody>
                    <a:bodyPr/>
                    <a:lstStyle/>
                    <a:p>
                      <a:r>
                        <a:rPr lang="en-GB"/>
                        <a:t>Abrysvo® and pertussis containing vaccine</a:t>
                      </a:r>
                    </a:p>
                  </a:txBody>
                  <a:tcPr/>
                </a:tc>
                <a:tc>
                  <a:txBody>
                    <a:bodyPr/>
                    <a:lstStyle/>
                    <a:p>
                      <a:r>
                        <a:rPr lang="en-GB" dirty="0"/>
                        <a:t>Yes¹ </a:t>
                      </a:r>
                    </a:p>
                    <a:p>
                      <a:r>
                        <a:rPr lang="en-GB" sz="1200" dirty="0"/>
                        <a:t>(pertussis is offered from 16 weeks)</a:t>
                      </a:r>
                    </a:p>
                  </a:txBody>
                  <a:tcPr/>
                </a:tc>
                <a:extLst>
                  <a:ext uri="{0D108BD9-81ED-4DB2-BD59-A6C34878D82A}">
                    <a16:rowId xmlns:a16="http://schemas.microsoft.com/office/drawing/2014/main" val="1586568201"/>
                  </a:ext>
                </a:extLst>
              </a:tr>
              <a:tr h="966706">
                <a:tc>
                  <a:txBody>
                    <a:bodyPr/>
                    <a:lstStyle/>
                    <a:p>
                      <a:r>
                        <a:rPr lang="en-GB"/>
                        <a:t>Abrysvo® and seasonal influenza vaccine </a:t>
                      </a:r>
                    </a:p>
                  </a:txBody>
                  <a:tcPr/>
                </a:tc>
                <a:tc>
                  <a:txBody>
                    <a:bodyPr/>
                    <a:lstStyle/>
                    <a:p>
                      <a:r>
                        <a:rPr lang="en-GB"/>
                        <a:t>Yes </a:t>
                      </a:r>
                    </a:p>
                    <a:p>
                      <a:r>
                        <a:rPr lang="en-GB" sz="1200"/>
                        <a:t>(Influenza can be given at any stage of pregnancy)</a:t>
                      </a:r>
                    </a:p>
                  </a:txBody>
                  <a:tcPr/>
                </a:tc>
                <a:extLst>
                  <a:ext uri="{0D108BD9-81ED-4DB2-BD59-A6C34878D82A}">
                    <a16:rowId xmlns:a16="http://schemas.microsoft.com/office/drawing/2014/main" val="3611029382"/>
                  </a:ext>
                </a:extLst>
              </a:tr>
              <a:tr h="966706">
                <a:tc>
                  <a:txBody>
                    <a:bodyPr/>
                    <a:lstStyle/>
                    <a:p>
                      <a:r>
                        <a:rPr lang="en-GB" dirty="0" err="1"/>
                        <a:t>Abrysvo</a:t>
                      </a:r>
                      <a:r>
                        <a:rPr lang="en-GB" dirty="0"/>
                        <a:t>® and seasonal COVID-19 vaccine² for </a:t>
                      </a:r>
                      <a:r>
                        <a:rPr lang="en-GB" b="1" dirty="0"/>
                        <a:t>eligible pregnant women only </a:t>
                      </a:r>
                    </a:p>
                  </a:txBody>
                  <a:tcPr/>
                </a:tc>
                <a:tc>
                  <a:txBody>
                    <a:bodyPr/>
                    <a:lstStyle/>
                    <a:p>
                      <a:r>
                        <a:rPr lang="en-GB" dirty="0"/>
                        <a:t>Yes </a:t>
                      </a:r>
                    </a:p>
                    <a:p>
                      <a:r>
                        <a:rPr lang="en-GB" sz="1200" dirty="0"/>
                        <a:t>Eligibility for COVID-19 vaccination has changed. Pregnant women are only eligible for COVID-19 vaccination if they are </a:t>
                      </a:r>
                      <a:r>
                        <a:rPr lang="en-GB" sz="1200" b="1" dirty="0"/>
                        <a:t>defined as immunosuppressed </a:t>
                      </a:r>
                      <a:r>
                        <a:rPr lang="en-GB" sz="1200" dirty="0"/>
                        <a:t>as per the </a:t>
                      </a:r>
                      <a:r>
                        <a:rPr lang="en-GB" sz="1200" dirty="0">
                          <a:hlinkClick r:id="rId4"/>
                        </a:rPr>
                        <a:t>COVID-19 green book chapter</a:t>
                      </a:r>
                      <a:endParaRPr lang="en-GB" sz="1200" dirty="0"/>
                    </a:p>
                  </a:txBody>
                  <a:tcPr/>
                </a:tc>
                <a:extLst>
                  <a:ext uri="{0D108BD9-81ED-4DB2-BD59-A6C34878D82A}">
                    <a16:rowId xmlns:a16="http://schemas.microsoft.com/office/drawing/2014/main" val="565116681"/>
                  </a:ext>
                </a:extLst>
              </a:tr>
            </a:tbl>
          </a:graphicData>
        </a:graphic>
      </p:graphicFrame>
      <p:pic>
        <p:nvPicPr>
          <p:cNvPr id="7" name="Picture 6">
            <a:extLst>
              <a:ext uri="{FF2B5EF4-FFF2-40B4-BE49-F238E27FC236}">
                <a16:creationId xmlns:a16="http://schemas.microsoft.com/office/drawing/2014/main" id="{5B647534-EB47-4A6C-25CE-BA2E7D41699C}"/>
              </a:ext>
            </a:extLst>
          </p:cNvPr>
          <p:cNvPicPr>
            <a:picLocks noChangeAspect="1"/>
          </p:cNvPicPr>
          <p:nvPr/>
        </p:nvPicPr>
        <p:blipFill>
          <a:blip r:embed="rId5"/>
          <a:stretch>
            <a:fillRect/>
          </a:stretch>
        </p:blipFill>
        <p:spPr>
          <a:xfrm>
            <a:off x="1245031" y="6305789"/>
            <a:ext cx="10559187" cy="493819"/>
          </a:xfrm>
          <a:prstGeom prst="rect">
            <a:avLst/>
          </a:prstGeom>
        </p:spPr>
      </p:pic>
      <p:sp>
        <p:nvSpPr>
          <p:cNvPr id="4" name="Slide Number Placeholder 4">
            <a:extLst>
              <a:ext uri="{FF2B5EF4-FFF2-40B4-BE49-F238E27FC236}">
                <a16:creationId xmlns:a16="http://schemas.microsoft.com/office/drawing/2014/main" id="{643B218D-FA20-37AA-30EC-C41913245A7C}"/>
              </a:ext>
            </a:extLst>
          </p:cNvPr>
          <p:cNvSpPr txBox="1">
            <a:spLocks/>
          </p:cNvSpPr>
          <p:nvPr/>
        </p:nvSpPr>
        <p:spPr>
          <a:xfrm>
            <a:off x="786829" y="6339115"/>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a:pPr/>
              <a:t>31</a:t>
            </a:fld>
            <a:endParaRPr lang="en-GB"/>
          </a:p>
        </p:txBody>
      </p:sp>
    </p:spTree>
    <p:extLst>
      <p:ext uri="{BB962C8B-B14F-4D97-AF65-F5344CB8AC3E}">
        <p14:creationId xmlns:p14="http://schemas.microsoft.com/office/powerpoint/2010/main" val="1756278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601AF-03A2-0DA6-6CB3-229BBFB8D39C}"/>
              </a:ext>
            </a:extLst>
          </p:cNvPr>
          <p:cNvSpPr>
            <a:spLocks noGrp="1"/>
          </p:cNvSpPr>
          <p:nvPr>
            <p:ph type="title"/>
          </p:nvPr>
        </p:nvSpPr>
        <p:spPr>
          <a:xfrm>
            <a:off x="330206" y="330974"/>
            <a:ext cx="11629291" cy="821049"/>
          </a:xfrm>
        </p:spPr>
        <p:txBody>
          <a:bodyPr lIns="91440" tIns="45720" rIns="91440" bIns="45720" anchor="t"/>
          <a:lstStyle/>
          <a:p>
            <a:r>
              <a:rPr lang="en-US" b="1">
                <a:latin typeface="Arial"/>
                <a:cs typeface="Arial"/>
              </a:rPr>
              <a:t>Vaccine co-administration in pregnancy</a:t>
            </a:r>
            <a:r>
              <a:rPr lang="en-US">
                <a:latin typeface="Arial"/>
                <a:cs typeface="Arial"/>
              </a:rPr>
              <a:t> </a:t>
            </a:r>
            <a:r>
              <a:rPr lang="en-US" b="1">
                <a:latin typeface="Arial"/>
                <a:cs typeface="Arial"/>
              </a:rPr>
              <a:t>(1)</a:t>
            </a:r>
          </a:p>
        </p:txBody>
      </p:sp>
      <p:sp>
        <p:nvSpPr>
          <p:cNvPr id="3" name="Content Placeholder 2">
            <a:extLst>
              <a:ext uri="{FF2B5EF4-FFF2-40B4-BE49-F238E27FC236}">
                <a16:creationId xmlns:a16="http://schemas.microsoft.com/office/drawing/2014/main" id="{E72C002E-BA46-0774-E67E-FE8CCA0C4AE5}"/>
              </a:ext>
            </a:extLst>
          </p:cNvPr>
          <p:cNvSpPr>
            <a:spLocks noGrp="1"/>
          </p:cNvSpPr>
          <p:nvPr>
            <p:ph idx="1"/>
          </p:nvPr>
        </p:nvSpPr>
        <p:spPr>
          <a:xfrm>
            <a:off x="330206" y="1475708"/>
            <a:ext cx="11160142" cy="4556956"/>
          </a:xfrm>
        </p:spPr>
        <p:txBody>
          <a:bodyPr vert="horz" lIns="91440" tIns="45720" rIns="91440" bIns="45720" rtlCol="0" anchor="t">
            <a:normAutofit/>
          </a:bodyPr>
          <a:lstStyle/>
          <a:p>
            <a:pPr marL="0" indent="0">
              <a:buNone/>
            </a:pPr>
            <a:r>
              <a:rPr lang="en-US" sz="2000" b="1" dirty="0">
                <a:cs typeface="Arial"/>
              </a:rPr>
              <a:t>Pertussis-containing vaccine </a:t>
            </a:r>
            <a:endParaRPr lang="en-US" sz="2000" b="1" dirty="0"/>
          </a:p>
          <a:p>
            <a:r>
              <a:rPr lang="en-GB" sz="2000" dirty="0">
                <a:cs typeface="Arial"/>
              </a:rPr>
              <a:t>Some evidence suggests that coadministration of RSV and pertussis containing vaccines may reduce the response made to pertussis components. The clinical significance of this is unclear and any impact on protection is likely to be small; the key pertussis toxoid component is least affected </a:t>
            </a:r>
            <a:endParaRPr lang="en-US" sz="2000" dirty="0">
              <a:cs typeface="Arial"/>
            </a:endParaRPr>
          </a:p>
          <a:p>
            <a:r>
              <a:rPr lang="en-GB" sz="2000" dirty="0">
                <a:cs typeface="Arial"/>
              </a:rPr>
              <a:t>Giving the vaccines separately at the usual scheduled times, from 16 weeks' gestation for pertussis (usually given around time of the </a:t>
            </a:r>
            <a:r>
              <a:rPr lang="en-GB" sz="2000" dirty="0" err="1">
                <a:cs typeface="Arial"/>
              </a:rPr>
              <a:t>fetal</a:t>
            </a:r>
            <a:r>
              <a:rPr lang="en-GB" sz="2000" dirty="0">
                <a:cs typeface="Arial"/>
              </a:rPr>
              <a:t> anomaly scan at 20 weeks) and from 28 weeks'  gestation for RSV, will avoid any potential attenuation (weakening) of antibody response to the pertussis containing vaccine </a:t>
            </a:r>
            <a:endParaRPr lang="en-US" sz="2000" dirty="0">
              <a:cs typeface="Arial"/>
            </a:endParaRPr>
          </a:p>
          <a:p>
            <a:r>
              <a:rPr lang="en-GB" sz="2000" dirty="0">
                <a:cs typeface="Arial"/>
              </a:rPr>
              <a:t>However, if a woman has not received a pertussis containing vaccine by the time she presents for an RSV vaccine, both can and </a:t>
            </a:r>
            <a:r>
              <a:rPr lang="en-GB" sz="2000" b="1" dirty="0">
                <a:cs typeface="Arial"/>
              </a:rPr>
              <a:t>should</a:t>
            </a:r>
            <a:r>
              <a:rPr lang="en-GB" sz="2000" dirty="0">
                <a:cs typeface="Arial"/>
              </a:rPr>
              <a:t> be given at the same appointment to provide timely protection against both infections to the infant and to avoid the risk of the woman not returning for a later appointment</a:t>
            </a:r>
            <a:endParaRPr lang="en-US" sz="2000" dirty="0"/>
          </a:p>
        </p:txBody>
      </p:sp>
      <p:sp>
        <p:nvSpPr>
          <p:cNvPr id="4" name="Footer Placeholder 3">
            <a:extLst>
              <a:ext uri="{FF2B5EF4-FFF2-40B4-BE49-F238E27FC236}">
                <a16:creationId xmlns:a16="http://schemas.microsoft.com/office/drawing/2014/main" id="{AD077807-F3B7-4312-A4BC-2F8D38050A85}"/>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BC8ACB1-E94A-8256-7BFF-149310196368}"/>
              </a:ext>
            </a:extLst>
          </p:cNvPr>
          <p:cNvSpPr>
            <a:spLocks noGrp="1"/>
          </p:cNvSpPr>
          <p:nvPr>
            <p:ph type="sldNum" sz="quarter" idx="11"/>
          </p:nvPr>
        </p:nvSpPr>
        <p:spPr>
          <a:xfrm>
            <a:off x="785037" y="6334908"/>
            <a:ext cx="7315200" cy="365125"/>
          </a:xfrm>
        </p:spPr>
        <p:txBody>
          <a:bodyPr/>
          <a:lstStyle/>
          <a:p>
            <a:fld id="{344369E4-5DE7-46E5-874E-4FD437973785}" type="slidenum">
              <a:rPr lang="en-GB"/>
              <a:pPr/>
              <a:t>32</a:t>
            </a:fld>
            <a:endParaRPr lang="en-GB"/>
          </a:p>
        </p:txBody>
      </p:sp>
      <p:sp>
        <p:nvSpPr>
          <p:cNvPr id="6" name="TextBox 5">
            <a:extLst>
              <a:ext uri="{FF2B5EF4-FFF2-40B4-BE49-F238E27FC236}">
                <a16:creationId xmlns:a16="http://schemas.microsoft.com/office/drawing/2014/main" id="{AF53D551-9D34-BA65-3EC3-9D8BBC9AEA3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754966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7053C-D1AD-3BA0-3827-277B5E88C848}"/>
              </a:ext>
            </a:extLst>
          </p:cNvPr>
          <p:cNvSpPr>
            <a:spLocks noGrp="1"/>
          </p:cNvSpPr>
          <p:nvPr>
            <p:ph type="title"/>
          </p:nvPr>
        </p:nvSpPr>
        <p:spPr>
          <a:xfrm>
            <a:off x="330206" y="352023"/>
            <a:ext cx="11101753" cy="800000"/>
          </a:xfrm>
        </p:spPr>
        <p:txBody>
          <a:bodyPr lIns="91440" tIns="45720" rIns="91440" bIns="45720" anchor="t">
            <a:normAutofit fontScale="90000"/>
          </a:bodyPr>
          <a:lstStyle/>
          <a:p>
            <a:r>
              <a:rPr lang="en-US" b="1">
                <a:latin typeface="Arial"/>
                <a:cs typeface="Arial"/>
              </a:rPr>
              <a:t>Vaccine co-administration in pregnancy (2)</a:t>
            </a:r>
            <a:r>
              <a:rPr lang="en-US">
                <a:latin typeface="Arial"/>
                <a:cs typeface="Arial"/>
              </a:rPr>
              <a:t> </a:t>
            </a:r>
            <a:endParaRPr lang="en-US"/>
          </a:p>
        </p:txBody>
      </p:sp>
      <p:sp>
        <p:nvSpPr>
          <p:cNvPr id="4" name="Footer Placeholder 3">
            <a:extLst>
              <a:ext uri="{FF2B5EF4-FFF2-40B4-BE49-F238E27FC236}">
                <a16:creationId xmlns:a16="http://schemas.microsoft.com/office/drawing/2014/main" id="{73E761D9-94C2-F290-666F-08A632AD3B2E}"/>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CBABF9F8-0573-7E32-FA67-85225E1BF05B}"/>
              </a:ext>
            </a:extLst>
          </p:cNvPr>
          <p:cNvSpPr>
            <a:spLocks noGrp="1"/>
          </p:cNvSpPr>
          <p:nvPr>
            <p:ph type="sldNum" sz="quarter" idx="11"/>
          </p:nvPr>
        </p:nvSpPr>
        <p:spPr>
          <a:xfrm>
            <a:off x="776555" y="6334908"/>
            <a:ext cx="7315200" cy="365125"/>
          </a:xfrm>
        </p:spPr>
        <p:txBody>
          <a:bodyPr/>
          <a:lstStyle/>
          <a:p>
            <a:fld id="{344369E4-5DE7-46E5-874E-4FD437973785}" type="slidenum">
              <a:rPr lang="en-GB"/>
              <a:pPr/>
              <a:t>33</a:t>
            </a:fld>
            <a:endParaRPr lang="en-GB"/>
          </a:p>
        </p:txBody>
      </p:sp>
      <p:sp>
        <p:nvSpPr>
          <p:cNvPr id="7" name="Content Placeholder 6">
            <a:extLst>
              <a:ext uri="{FF2B5EF4-FFF2-40B4-BE49-F238E27FC236}">
                <a16:creationId xmlns:a16="http://schemas.microsoft.com/office/drawing/2014/main" id="{71A20F1B-8952-8FB0-7C20-641FBE54CCAA}"/>
              </a:ext>
            </a:extLst>
          </p:cNvPr>
          <p:cNvSpPr>
            <a:spLocks noGrp="1"/>
          </p:cNvSpPr>
          <p:nvPr>
            <p:ph idx="1"/>
          </p:nvPr>
        </p:nvSpPr>
        <p:spPr>
          <a:xfrm>
            <a:off x="330206" y="1152023"/>
            <a:ext cx="11330963" cy="4890804"/>
          </a:xfrm>
        </p:spPr>
        <p:txBody>
          <a:bodyPr vert="horz" lIns="91440" tIns="45720" rIns="91440" bIns="45720" rtlCol="0" anchor="t">
            <a:normAutofit fontScale="85000" lnSpcReduction="20000"/>
          </a:bodyPr>
          <a:lstStyle/>
          <a:p>
            <a:pPr marL="0" indent="0">
              <a:lnSpc>
                <a:spcPct val="110000"/>
              </a:lnSpc>
              <a:buNone/>
            </a:pPr>
            <a:r>
              <a:rPr lang="en-GB" sz="2200" dirty="0">
                <a:cs typeface="Arial"/>
              </a:rPr>
              <a:t>Where possible, vaccines should be given once a pregnant women becomes eligible. However, there may be times when a pregnant women presents late for vaccination. During influenza and COVID-19 seasonal vaccination campaigns, pregnant women may also become eligible for more than one vaccine at the same time. </a:t>
            </a:r>
            <a:endParaRPr lang="en-GB" sz="2200" dirty="0"/>
          </a:p>
          <a:p>
            <a:pPr marL="0" indent="0">
              <a:lnSpc>
                <a:spcPct val="110000"/>
              </a:lnSpc>
              <a:buNone/>
            </a:pPr>
            <a:endParaRPr lang="en-GB" sz="2200" dirty="0">
              <a:cs typeface="Arial"/>
            </a:endParaRPr>
          </a:p>
          <a:p>
            <a:pPr marL="0" indent="0">
              <a:lnSpc>
                <a:spcPct val="110000"/>
              </a:lnSpc>
              <a:buNone/>
            </a:pPr>
            <a:r>
              <a:rPr lang="en-GB" sz="2200" b="1" dirty="0">
                <a:cs typeface="Arial"/>
              </a:rPr>
              <a:t>Influenza vaccine</a:t>
            </a:r>
          </a:p>
          <a:p>
            <a:pPr>
              <a:lnSpc>
                <a:spcPct val="110000"/>
              </a:lnSpc>
            </a:pPr>
            <a:r>
              <a:rPr lang="en-GB" sz="2200" dirty="0" err="1">
                <a:cs typeface="Arial"/>
              </a:rPr>
              <a:t>Abrysvo</a:t>
            </a:r>
            <a:r>
              <a:rPr lang="en-GB" sz="2200" baseline="30000" dirty="0">
                <a:cs typeface="Arial"/>
              </a:rPr>
              <a:t>®</a:t>
            </a:r>
            <a:r>
              <a:rPr lang="en-GB" sz="2200" dirty="0">
                <a:cs typeface="Arial"/>
              </a:rPr>
              <a:t> can be given concomitantly with inactivated influenza vaccine to pregnant women</a:t>
            </a:r>
            <a:endParaRPr lang="en-GB" sz="2200" dirty="0">
              <a:solidFill>
                <a:srgbClr val="8764B8"/>
              </a:solidFill>
              <a:cs typeface="Arial"/>
            </a:endParaRPr>
          </a:p>
          <a:p>
            <a:pPr>
              <a:lnSpc>
                <a:spcPct val="110000"/>
              </a:lnSpc>
            </a:pPr>
            <a:r>
              <a:rPr lang="en-GB" sz="2200" dirty="0">
                <a:cs typeface="Arial"/>
              </a:rPr>
              <a:t>There are no safety or effectiveness concerns around giving </a:t>
            </a:r>
            <a:r>
              <a:rPr lang="en-GB" sz="2200" dirty="0" err="1">
                <a:cs typeface="Arial"/>
              </a:rPr>
              <a:t>Abrysvo</a:t>
            </a:r>
            <a:r>
              <a:rPr lang="en-GB" sz="2200" baseline="30000" dirty="0">
                <a:cs typeface="Arial"/>
              </a:rPr>
              <a:t>® </a:t>
            </a:r>
            <a:r>
              <a:rPr lang="en-GB" sz="2200" dirty="0">
                <a:cs typeface="Arial"/>
              </a:rPr>
              <a:t>to pregnant teenagers who are due to have or who have recently had a live attenuated influenza vaccine (LAIV) nasal spray</a:t>
            </a:r>
            <a:endParaRPr lang="en-GB" sz="2200" dirty="0">
              <a:solidFill>
                <a:srgbClr val="8764B8"/>
              </a:solidFill>
              <a:cs typeface="Arial"/>
            </a:endParaRPr>
          </a:p>
          <a:p>
            <a:pPr marL="0" indent="0">
              <a:lnSpc>
                <a:spcPct val="110000"/>
              </a:lnSpc>
              <a:buNone/>
            </a:pPr>
            <a:endParaRPr lang="en-GB" sz="2200" dirty="0">
              <a:cs typeface="Arial"/>
            </a:endParaRPr>
          </a:p>
          <a:p>
            <a:pPr marL="0" indent="0">
              <a:lnSpc>
                <a:spcPct val="110000"/>
              </a:lnSpc>
              <a:buNone/>
            </a:pPr>
            <a:r>
              <a:rPr lang="en-GB" sz="2200" b="1" dirty="0">
                <a:cs typeface="Arial"/>
              </a:rPr>
              <a:t>COVID-19 vaccine</a:t>
            </a:r>
          </a:p>
          <a:p>
            <a:pPr>
              <a:lnSpc>
                <a:spcPct val="110000"/>
              </a:lnSpc>
            </a:pPr>
            <a:r>
              <a:rPr lang="en-GB" sz="2200" dirty="0"/>
              <a:t>Eligibility for COVID-19 vaccination has changed. Pregnant women are only eligible for COVID-19 vaccination if they are </a:t>
            </a:r>
            <a:r>
              <a:rPr lang="en-GB" sz="2200" b="1" dirty="0"/>
              <a:t>defined as immunosuppressed </a:t>
            </a:r>
            <a:r>
              <a:rPr lang="en-GB" sz="2200" dirty="0"/>
              <a:t>as per the </a:t>
            </a:r>
            <a:r>
              <a:rPr lang="en-GB" sz="2200" dirty="0">
                <a:hlinkClick r:id="rId2"/>
              </a:rPr>
              <a:t>COVID-19 green book chapter</a:t>
            </a:r>
            <a:r>
              <a:rPr lang="en-GB" sz="2200" dirty="0"/>
              <a:t>. </a:t>
            </a:r>
            <a:r>
              <a:rPr lang="en-GB" sz="2200" dirty="0">
                <a:cs typeface="Arial"/>
              </a:rPr>
              <a:t>Pregnant women </a:t>
            </a:r>
            <a:r>
              <a:rPr lang="en-GB" sz="2200" b="1" dirty="0">
                <a:cs typeface="Arial"/>
              </a:rPr>
              <a:t>who are eligible </a:t>
            </a:r>
            <a:r>
              <a:rPr lang="en-GB" sz="2200" dirty="0">
                <a:cs typeface="Arial"/>
              </a:rPr>
              <a:t>for COVID-19 vaccine during a seasonal vaccination campaign may receive this at the same time as </a:t>
            </a:r>
            <a:r>
              <a:rPr lang="en-GB" sz="2200" dirty="0" err="1">
                <a:cs typeface="Arial"/>
              </a:rPr>
              <a:t>Abrysvo</a:t>
            </a:r>
            <a:r>
              <a:rPr lang="en-GB" sz="2200" baseline="30000" dirty="0">
                <a:cs typeface="Arial"/>
              </a:rPr>
              <a:t>® </a:t>
            </a:r>
          </a:p>
        </p:txBody>
      </p:sp>
      <p:sp>
        <p:nvSpPr>
          <p:cNvPr id="3" name="TextBox 2">
            <a:extLst>
              <a:ext uri="{FF2B5EF4-FFF2-40B4-BE49-F238E27FC236}">
                <a16:creationId xmlns:a16="http://schemas.microsoft.com/office/drawing/2014/main" id="{DF067E97-8F30-8BAD-8975-7BFD2280FE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711111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1429-02C9-58D7-1DB0-0AB0855D5821}"/>
              </a:ext>
            </a:extLst>
          </p:cNvPr>
          <p:cNvSpPr>
            <a:spLocks noGrp="1"/>
          </p:cNvSpPr>
          <p:nvPr>
            <p:ph type="title"/>
          </p:nvPr>
        </p:nvSpPr>
        <p:spPr>
          <a:xfrm>
            <a:off x="330206" y="326764"/>
            <a:ext cx="9871069" cy="1265730"/>
          </a:xfrm>
        </p:spPr>
        <p:txBody>
          <a:bodyPr lIns="91440" tIns="45720" rIns="91440" bIns="45720" anchor="t"/>
          <a:lstStyle/>
          <a:p>
            <a:r>
              <a:rPr lang="en-US" b="1">
                <a:latin typeface="Arial"/>
                <a:cs typeface="Arial"/>
              </a:rPr>
              <a:t>Co-administration and anti-D immunoglobulin</a:t>
            </a:r>
            <a:endParaRPr lang="en-US" b="1"/>
          </a:p>
        </p:txBody>
      </p:sp>
      <p:sp>
        <p:nvSpPr>
          <p:cNvPr id="3" name="Content Placeholder 2">
            <a:extLst>
              <a:ext uri="{FF2B5EF4-FFF2-40B4-BE49-F238E27FC236}">
                <a16:creationId xmlns:a16="http://schemas.microsoft.com/office/drawing/2014/main" id="{77A70307-212D-594E-D877-8F6D4DB398F2}"/>
              </a:ext>
            </a:extLst>
          </p:cNvPr>
          <p:cNvSpPr>
            <a:spLocks noGrp="1"/>
          </p:cNvSpPr>
          <p:nvPr>
            <p:ph idx="1"/>
          </p:nvPr>
        </p:nvSpPr>
        <p:spPr>
          <a:xfrm>
            <a:off x="684088" y="1773726"/>
            <a:ext cx="10515600" cy="4000351"/>
          </a:xfrm>
        </p:spPr>
        <p:txBody>
          <a:bodyPr vert="horz" lIns="91440" tIns="45720" rIns="91440" bIns="45720" rtlCol="0" anchor="t">
            <a:normAutofit/>
          </a:bodyPr>
          <a:lstStyle/>
          <a:p>
            <a:r>
              <a:rPr lang="en-US" sz="2000">
                <a:cs typeface="Arial"/>
              </a:rPr>
              <a:t>The response to </a:t>
            </a:r>
            <a:r>
              <a:rPr lang="en-US" sz="2000" err="1">
                <a:cs typeface="Arial"/>
              </a:rPr>
              <a:t>Abrysvo</a:t>
            </a:r>
            <a:r>
              <a:rPr lang="en-US" sz="2000" baseline="30000">
                <a:cs typeface="Arial"/>
              </a:rPr>
              <a:t>®</a:t>
            </a:r>
            <a:r>
              <a:rPr lang="en-US" sz="2000">
                <a:cs typeface="Arial"/>
              </a:rPr>
              <a:t> will not be affected by, nor interfere with, anti-D immunoglobulin </a:t>
            </a:r>
            <a:endParaRPr lang="en-US"/>
          </a:p>
          <a:p>
            <a:r>
              <a:rPr lang="en-US" sz="2000">
                <a:cs typeface="Arial"/>
              </a:rPr>
              <a:t>The administration of </a:t>
            </a:r>
            <a:r>
              <a:rPr lang="en-US" sz="2000" err="1">
                <a:cs typeface="Arial"/>
              </a:rPr>
              <a:t>Abrysvo</a:t>
            </a:r>
            <a:r>
              <a:rPr lang="en-US" sz="2000" baseline="30000">
                <a:cs typeface="Arial"/>
              </a:rPr>
              <a:t>®</a:t>
            </a:r>
            <a:r>
              <a:rPr lang="en-US" sz="2000">
                <a:cs typeface="Arial"/>
              </a:rPr>
              <a:t> should not be delayed due to the woman receiving anti-D immunoglobulin (or vice-versa)</a:t>
            </a:r>
          </a:p>
          <a:p>
            <a:pPr marL="0" indent="0">
              <a:buNone/>
            </a:pPr>
            <a:endParaRPr lang="en-US" sz="2000">
              <a:cs typeface="Arial"/>
            </a:endParaRPr>
          </a:p>
          <a:p>
            <a:pPr marL="0" indent="0">
              <a:buNone/>
            </a:pPr>
            <a:r>
              <a:rPr lang="en-US" sz="2000" b="1">
                <a:cs typeface="Arial"/>
              </a:rPr>
              <a:t>Co-administration of vaccines</a:t>
            </a:r>
          </a:p>
          <a:p>
            <a:r>
              <a:rPr lang="en-GB" sz="2000">
                <a:cs typeface="Arial"/>
              </a:rPr>
              <a:t>If more than one injection is administered at the same time, these should be given at a separate sites, preferably in different limbs </a:t>
            </a:r>
            <a:endParaRPr lang="en-US" sz="2000">
              <a:cs typeface="Arial"/>
            </a:endParaRPr>
          </a:p>
          <a:p>
            <a:r>
              <a:rPr lang="en-GB" sz="2000">
                <a:cs typeface="Arial"/>
              </a:rPr>
              <a:t>If given in the same limb, the injections should be given at least 2.5cm apart. The sites of each injection given should be noted in the woman's health records</a:t>
            </a:r>
            <a:endParaRPr lang="en-US" sz="2000">
              <a:cs typeface="Arial"/>
            </a:endParaRPr>
          </a:p>
        </p:txBody>
      </p:sp>
      <p:sp>
        <p:nvSpPr>
          <p:cNvPr id="4" name="Footer Placeholder 3">
            <a:extLst>
              <a:ext uri="{FF2B5EF4-FFF2-40B4-BE49-F238E27FC236}">
                <a16:creationId xmlns:a16="http://schemas.microsoft.com/office/drawing/2014/main" id="{48744EDC-0580-EF41-D35A-B4487286F6B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6101DB-7BB4-B054-0FED-3197648860A3}"/>
              </a:ext>
            </a:extLst>
          </p:cNvPr>
          <p:cNvSpPr>
            <a:spLocks noGrp="1"/>
          </p:cNvSpPr>
          <p:nvPr>
            <p:ph type="sldNum" sz="quarter" idx="11"/>
          </p:nvPr>
        </p:nvSpPr>
        <p:spPr>
          <a:xfrm>
            <a:off x="786829" y="6334908"/>
            <a:ext cx="7315200" cy="365125"/>
          </a:xfrm>
        </p:spPr>
        <p:txBody>
          <a:bodyPr/>
          <a:lstStyle/>
          <a:p>
            <a:fld id="{344369E4-5DE7-46E5-874E-4FD437973785}" type="slidenum">
              <a:rPr lang="en-GB"/>
              <a:pPr/>
              <a:t>34</a:t>
            </a:fld>
            <a:endParaRPr lang="en-GB"/>
          </a:p>
        </p:txBody>
      </p:sp>
      <p:sp>
        <p:nvSpPr>
          <p:cNvPr id="6" name="TextBox 5">
            <a:extLst>
              <a:ext uri="{FF2B5EF4-FFF2-40B4-BE49-F238E27FC236}">
                <a16:creationId xmlns:a16="http://schemas.microsoft.com/office/drawing/2014/main" id="{F76E2D2C-E1BE-738F-DFB4-58D81BAD3D4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225382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a:latin typeface="Arial"/>
                <a:cs typeface="Arial"/>
              </a:rPr>
              <a:t>Ordering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GB"/>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a:t>Considerations when ordering </a:t>
            </a:r>
            <a:r>
              <a:rPr lang="en-GB" b="1" u="sng" err="1"/>
              <a:t>Abrysvo</a:t>
            </a:r>
            <a:r>
              <a:rPr lang="en-GB" b="1" baseline="30000">
                <a:latin typeface="Arial"/>
                <a:cs typeface="Arial"/>
              </a:rPr>
              <a:t>®</a:t>
            </a:r>
            <a:endParaRPr lang="en-GB"/>
          </a:p>
          <a:p>
            <a:r>
              <a:rPr lang="en-GB" sz="1600">
                <a:cs typeface="Arial"/>
              </a:rPr>
              <a:t>Vaccines for the national RSV vaccination programmes in Wales should be ordered via </a:t>
            </a:r>
            <a:r>
              <a:rPr lang="en-GB" sz="1600" err="1">
                <a:cs typeface="Arial"/>
              </a:rPr>
              <a:t>ImmForm</a:t>
            </a:r>
            <a:r>
              <a:rPr lang="en-GB" sz="1600">
                <a:cs typeface="Arial"/>
              </a:rPr>
              <a:t> </a:t>
            </a:r>
          </a:p>
          <a:p>
            <a:r>
              <a:rPr lang="en-GB" sz="1600" err="1"/>
              <a:t>Abrysvo</a:t>
            </a:r>
            <a:r>
              <a:rPr lang="en-GB" sz="1600" b="0" i="0" baseline="30000">
                <a:effectLst/>
                <a:highlight>
                  <a:srgbClr val="FFFFFF"/>
                </a:highlight>
              </a:rPr>
              <a:t>® </a:t>
            </a:r>
            <a:r>
              <a:rPr lang="en-GB" sz="1600">
                <a:effectLst/>
                <a:ea typeface="Arial" panose="020B0604020202020204" pitchFamily="34" charset="0"/>
              </a:rPr>
              <a:t>stocks should be monitored by the named staff members to avoid over-ordering or stockpiling.</a:t>
            </a:r>
          </a:p>
          <a:p>
            <a:r>
              <a:rPr lang="en-GB" sz="1600"/>
              <a:t>Current expiry and quantity of </a:t>
            </a:r>
            <a:r>
              <a:rPr lang="en-GB" sz="1600" err="1"/>
              <a:t>Abrysvo</a:t>
            </a:r>
            <a:r>
              <a:rPr lang="en-GB" sz="1600" b="0" i="0" baseline="30000">
                <a:effectLst/>
                <a:highlight>
                  <a:srgbClr val="FFFFFF"/>
                </a:highlight>
              </a:rPr>
              <a:t>®</a:t>
            </a:r>
            <a:r>
              <a:rPr lang="en-GB" sz="1600"/>
              <a:t> should be checked before ordering.</a:t>
            </a:r>
          </a:p>
          <a:p>
            <a:r>
              <a:rPr lang="en-GB" sz="1600"/>
              <a:t>Only order stock sufficient for two weeks worth of clinics.</a:t>
            </a:r>
          </a:p>
          <a:p>
            <a:r>
              <a:rPr lang="en-GB" sz="1600"/>
              <a:t>One </a:t>
            </a:r>
            <a:r>
              <a:rPr lang="en-GB" sz="1600">
                <a:highlight>
                  <a:srgbClr val="FFFFFF"/>
                </a:highlight>
              </a:rPr>
              <a:t>p</a:t>
            </a:r>
            <a:r>
              <a:rPr lang="en-GB" sz="1600" b="0" i="0">
                <a:effectLst/>
                <a:highlight>
                  <a:srgbClr val="FFFFFF"/>
                </a:highlight>
              </a:rPr>
              <a:t>ack contains one vial of vaccine, diluent for reconstitution and patient information leaflet (PIL). Each pack will also contain one 25 G x 25 mm (1") needle.</a:t>
            </a:r>
          </a:p>
          <a:p>
            <a:r>
              <a:rPr lang="en-GB" sz="1600">
                <a:highlight>
                  <a:srgbClr val="FFFFFF"/>
                </a:highlight>
              </a:rPr>
              <a:t>Ensure the correct </a:t>
            </a:r>
            <a:r>
              <a:rPr lang="en-GB" sz="1600" err="1">
                <a:highlight>
                  <a:srgbClr val="FFFFFF"/>
                </a:highlight>
              </a:rPr>
              <a:t>Abrysvo</a:t>
            </a:r>
            <a:r>
              <a:rPr lang="en-GB" sz="1600" b="0" i="0" baseline="30000">
                <a:effectLst/>
                <a:highlight>
                  <a:srgbClr val="FFFFFF"/>
                </a:highlight>
              </a:rPr>
              <a:t>®</a:t>
            </a:r>
            <a:r>
              <a:rPr lang="en-GB" sz="1600">
                <a:highlight>
                  <a:srgbClr val="FFFFFF"/>
                </a:highlight>
              </a:rPr>
              <a:t> is ordered for the required cohort (</a:t>
            </a:r>
            <a:r>
              <a:rPr lang="en-GB" sz="1600" err="1">
                <a:highlight>
                  <a:srgbClr val="FFFFFF"/>
                </a:highlight>
              </a:rPr>
              <a:t>Eg</a:t>
            </a:r>
            <a:r>
              <a:rPr lang="en-GB" sz="1600">
                <a:highlight>
                  <a:srgbClr val="FFFFFF"/>
                </a:highlight>
              </a:rPr>
              <a:t> maternal vaccine for infant or for older adult protection).</a:t>
            </a:r>
          </a:p>
          <a:p>
            <a:r>
              <a:rPr lang="en-GB" sz="1600" b="0" i="0">
                <a:effectLst/>
                <a:highlight>
                  <a:srgbClr val="FFFFFF"/>
                </a:highlight>
              </a:rPr>
              <a:t>The pack of </a:t>
            </a:r>
            <a:r>
              <a:rPr lang="en-GB" sz="1600" b="0" i="0" err="1">
                <a:effectLst/>
                <a:highlight>
                  <a:srgbClr val="FFFFFF"/>
                </a:highlight>
              </a:rPr>
              <a:t>Abrysvo</a:t>
            </a:r>
            <a:r>
              <a:rPr lang="en-GB" sz="1600" b="0" i="0" baseline="30000">
                <a:effectLst/>
                <a:highlight>
                  <a:srgbClr val="FFFFFF"/>
                </a:highlight>
              </a:rPr>
              <a:t>®</a:t>
            </a:r>
            <a:r>
              <a:rPr lang="en-GB" sz="1600" b="0" i="0">
                <a:effectLst/>
                <a:highlight>
                  <a:srgbClr val="FFFFFF"/>
                </a:highlight>
              </a:rPr>
              <a:t> vaccine is physically larger than most other vaccines supplied via ImmForm. Each single dose pack measures 73mm x 35mm x 116mm (H x W x D). </a:t>
            </a:r>
            <a:r>
              <a:rPr lang="en-GB" sz="1600" b="1" i="0" u="sng">
                <a:effectLst/>
                <a:highlight>
                  <a:srgbClr val="FFFFFF"/>
                </a:highlight>
              </a:rPr>
              <a:t>Please ensure you have enough fridge capacity before placing large orders.</a:t>
            </a:r>
            <a:endParaRPr lang="en-GB" sz="1600" b="1" u="sng"/>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564758" y="6339115"/>
            <a:ext cx="2743200" cy="365125"/>
          </a:xfrm>
        </p:spPr>
        <p:txBody>
          <a:bodyPr/>
          <a:lstStyle/>
          <a:p>
            <a:fld id="{561D0CCE-8DCC-44DC-A653-AE62B1D84A52}" type="slidenum">
              <a:rPr lang="en-GB" smtClean="0"/>
              <a:pPr/>
              <a:t>35</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TextBox 3">
            <a:extLst>
              <a:ext uri="{FF2B5EF4-FFF2-40B4-BE49-F238E27FC236}">
                <a16:creationId xmlns:a16="http://schemas.microsoft.com/office/drawing/2014/main" id="{E1565317-FC45-3D86-46DF-9B265CA35EED}"/>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7" name="TextBox 7">
            <a:extLst>
              <a:ext uri="{FF2B5EF4-FFF2-40B4-BE49-F238E27FC236}">
                <a16:creationId xmlns:a16="http://schemas.microsoft.com/office/drawing/2014/main" id="{2B9AFD47-344C-9CB5-B735-FC0825A63BD9}"/>
              </a:ext>
            </a:extLst>
          </p:cNvPr>
          <p:cNvSpPr txBox="1"/>
          <p:nvPr/>
        </p:nvSpPr>
        <p:spPr>
          <a:xfrm>
            <a:off x="9639183" y="4497480"/>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29452756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a:latin typeface="Arial"/>
                <a:cs typeface="Arial"/>
              </a:rPr>
              <a:t>Storage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US" b="1">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711624" y="6342389"/>
            <a:ext cx="745036" cy="391652"/>
          </a:xfrm>
        </p:spPr>
        <p:txBody>
          <a:bodyPr/>
          <a:lstStyle/>
          <a:p>
            <a:fld id="{344369E4-5DE7-46E5-874E-4FD437973785}" type="slidenum">
              <a:rPr lang="en-GB"/>
              <a:pPr/>
              <a:t>36</a:t>
            </a:fld>
            <a:endParaRPr lang="en-GB"/>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dirty="0">
                <a:effectLst/>
              </a:rPr>
              <a:t>Store vaccines in a validated fridge specifically designed for pharmaceutical products. Do not use a domestic fridge</a:t>
            </a:r>
          </a:p>
          <a:p>
            <a:r>
              <a:rPr lang="en-GB" sz="2000" b="0" i="0" dirty="0">
                <a:effectLst/>
              </a:rPr>
              <a:t>Maintain the temperature between +2 and + 8⁰C. Keep the vaccine fridge secure. It should only be accessible to authorised practice staff. Therefore, keep it locked or in a locked room</a:t>
            </a:r>
          </a:p>
          <a:p>
            <a:r>
              <a:rPr lang="en-GB" sz="2000" b="0" i="0" dirty="0">
                <a:effectLst/>
              </a:rPr>
              <a:t>Good practice is to have a data logger in the fridge to monitor in</a:t>
            </a:r>
            <a:r>
              <a:rPr lang="en-GB" sz="2000" dirty="0"/>
              <a:t>ternal temperatures</a:t>
            </a:r>
            <a:endParaRPr lang="en-GB" sz="2000" b="0" i="0" dirty="0">
              <a:effectLst/>
            </a:endParaRPr>
          </a:p>
          <a:p>
            <a:r>
              <a:rPr lang="en-GB" sz="2000" b="0" i="0" dirty="0">
                <a:effectLst/>
              </a:rPr>
              <a:t>Reduce the possibility of accidentally interrupting the electricity supply. For example, install a switchless socket or clearly label the plug with a cautionary notice: ’Do not unplug/switch off’.</a:t>
            </a:r>
          </a:p>
          <a:p>
            <a:r>
              <a:rPr lang="en-GB" sz="2000" b="0" i="0" dirty="0">
                <a:effectLst/>
              </a:rPr>
              <a:t>Use a large enough fridge to allow enough space around the vaccine packages for air to circulate</a:t>
            </a:r>
          </a:p>
          <a:p>
            <a:r>
              <a:rPr lang="en-US" sz="2000" dirty="0">
                <a:cs typeface="Arial"/>
              </a:rPr>
              <a:t>Do not freeze.  Discard if the carton has been frozen</a:t>
            </a:r>
          </a:p>
          <a:p>
            <a:r>
              <a:rPr lang="en-GB" sz="2000" dirty="0">
                <a:latin typeface="Arial"/>
                <a:cs typeface="Arial"/>
              </a:rPr>
              <a:t>Vaccines should be ordered, stored and monitored as described in the </a:t>
            </a:r>
            <a:r>
              <a:rPr lang="en-GB" sz="2000" dirty="0">
                <a:latin typeface="Arial"/>
                <a:cs typeface="Arial"/>
                <a:hlinkClick r:id="rId3"/>
              </a:rPr>
              <a:t>Green Book Chapter 3 (Storage, distribution and disposal of </a:t>
            </a:r>
            <a:r>
              <a:rPr lang="en-GB" sz="2000" dirty="0">
                <a:solidFill>
                  <a:srgbClr val="000000"/>
                </a:solidFill>
                <a:latin typeface="Arial"/>
                <a:cs typeface="Arial"/>
                <a:hlinkClick r:id="rId3"/>
              </a:rPr>
              <a:t>vaccines</a:t>
            </a:r>
            <a:r>
              <a:rPr lang="en-GB" sz="2000" dirty="0">
                <a:latin typeface="Arial"/>
                <a:cs typeface="Arial"/>
              </a:rPr>
              <a:t>) </a:t>
            </a:r>
            <a:endParaRPr lang="en-GB" sz="2000" dirty="0">
              <a:solidFill>
                <a:srgbClr val="822333"/>
              </a:solidFill>
              <a:latin typeface="Arial"/>
              <a:cs typeface="Arial"/>
            </a:endParaRPr>
          </a:p>
          <a:p>
            <a:r>
              <a:rPr lang="en-GB" sz="2000" dirty="0">
                <a:solidFill>
                  <a:srgbClr val="212A73"/>
                </a:solidFill>
                <a:latin typeface="Arial"/>
                <a:cs typeface="Arial"/>
              </a:rPr>
              <a:t>The advisory document for the ordering, storage and handling of vaccines is available to view </a:t>
            </a:r>
            <a:r>
              <a:rPr lang="en-GB" sz="2000" dirty="0">
                <a:solidFill>
                  <a:srgbClr val="212A73"/>
                </a:solidFill>
                <a:latin typeface="Arial"/>
                <a:cs typeface="Arial"/>
                <a:hlinkClick r:id="rId4"/>
              </a:rPr>
              <a:t>here</a:t>
            </a:r>
            <a:endParaRPr lang="en-GB" sz="2000" dirty="0">
              <a:solidFill>
                <a:srgbClr val="212A73"/>
              </a:solidFill>
              <a:latin typeface="Arial"/>
              <a:cs typeface="Arial"/>
            </a:endParaRPr>
          </a:p>
          <a:p>
            <a:endParaRPr lang="en-GB" sz="1900" dirty="0">
              <a:latin typeface="Arial"/>
              <a:cs typeface="Arial"/>
            </a:endParaRPr>
          </a:p>
        </p:txBody>
      </p:sp>
      <p:sp>
        <p:nvSpPr>
          <p:cNvPr id="3" name="TextBox 2">
            <a:extLst>
              <a:ext uri="{FF2B5EF4-FFF2-40B4-BE49-F238E27FC236}">
                <a16:creationId xmlns:a16="http://schemas.microsoft.com/office/drawing/2014/main" id="{369FF75C-16AF-9F61-15B9-90FEB9BCF7B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3881136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388929" y="307841"/>
            <a:ext cx="10515600" cy="972607"/>
          </a:xfrm>
        </p:spPr>
        <p:txBody>
          <a:bodyPr lIns="91440" tIns="45720" rIns="91440" bIns="45720" anchor="t"/>
          <a:lstStyle/>
          <a:p>
            <a:r>
              <a:rPr lang="en-GB" b="1"/>
              <a:t>Before administering a vaccine</a:t>
            </a:r>
            <a:endParaRPr lang="en-GB" b="1">
              <a:cs typeface="Arial"/>
            </a:endParaRP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475884" y="1280448"/>
            <a:ext cx="10515599"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woman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p>
          <a:p>
            <a:pPr marL="285750" indent="-285750">
              <a:lnSpc>
                <a:spcPct val="110000"/>
              </a:lnSpc>
              <a:spcBef>
                <a:spcPts val="600"/>
              </a:spcBef>
            </a:pPr>
            <a:r>
              <a:rPr lang="en-GB" sz="2000">
                <a:cs typeface="Arial"/>
              </a:rPr>
              <a:t>they are fully informed about the vaccine to be given and understand the vaccination procedure</a:t>
            </a:r>
          </a:p>
          <a:p>
            <a:pPr marL="285750" indent="-285750">
              <a:lnSpc>
                <a:spcPct val="110000"/>
              </a:lnSpc>
              <a:spcBef>
                <a:spcPts val="600"/>
              </a:spcBef>
            </a:pPr>
            <a:r>
              <a:rPr lang="en-GB" sz="2000">
                <a:cs typeface="Arial"/>
              </a:rPr>
              <a:t>they are aware of possible adverse reactions to the vaccine and how to treat them</a:t>
            </a:r>
          </a:p>
          <a:p>
            <a:pPr marL="285750" indent="-285750">
              <a:lnSpc>
                <a:spcPct val="110000"/>
              </a:lnSpc>
              <a:spcBef>
                <a:spcPts val="600"/>
              </a:spcBef>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a:xfrm>
            <a:off x="786829"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37</a:t>
            </a:fld>
            <a:endParaRPr lang="en-GB"/>
          </a:p>
        </p:txBody>
      </p:sp>
      <p:sp>
        <p:nvSpPr>
          <p:cNvPr id="4" name="TextBox 3">
            <a:extLst>
              <a:ext uri="{FF2B5EF4-FFF2-40B4-BE49-F238E27FC236}">
                <a16:creationId xmlns:a16="http://schemas.microsoft.com/office/drawing/2014/main" id="{7EA410AA-B24E-9352-7FC6-87DBFA516D30}"/>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6664916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30206" y="330974"/>
            <a:ext cx="10515600" cy="821049"/>
          </a:xfrm>
        </p:spPr>
        <p:txBody>
          <a:bodyPr lIns="91440" tIns="45720" rIns="91440" bIns="45720" anchor="t"/>
          <a:lstStyle/>
          <a:p>
            <a:r>
              <a:rPr lang="en-GB" b="1"/>
              <a:t>Consent</a:t>
            </a:r>
            <a:endParaRPr lang="en-GB" b="1">
              <a:cs typeface="Arial"/>
            </a:endParaRP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664972" y="1295476"/>
            <a:ext cx="11139722" cy="4711938"/>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cs typeface="Arial"/>
            </a:endParaRPr>
          </a:p>
          <a:p>
            <a:pPr defTabSz="687388">
              <a:lnSpc>
                <a:spcPct val="120000"/>
              </a:lnSpc>
              <a:spcBef>
                <a:spcPts val="600"/>
              </a:spcBef>
            </a:pPr>
            <a:r>
              <a:rPr lang="en-GB" sz="2000">
                <a:cs typeface="Arial"/>
              </a:rPr>
              <a:t>Informed consent is a legal requirement, and the individual's views must be respected</a:t>
            </a:r>
          </a:p>
          <a:p>
            <a:pPr defTabSz="687388">
              <a:lnSpc>
                <a:spcPct val="120000"/>
              </a:lnSpc>
              <a:spcBef>
                <a:spcPts val="600"/>
              </a:spcBef>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4" name="Footer Placeholder 3">
            <a:extLst>
              <a:ext uri="{FF2B5EF4-FFF2-40B4-BE49-F238E27FC236}">
                <a16:creationId xmlns:a16="http://schemas.microsoft.com/office/drawing/2014/main" id="{26AF2268-907B-49A0-DAE0-594D2F7D2A2D}"/>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a:xfrm>
            <a:off x="776555" y="6344463"/>
            <a:ext cx="7315200" cy="365125"/>
          </a:xfrm>
        </p:spPr>
        <p:txBody>
          <a:bodyPr/>
          <a:lstStyle/>
          <a:p>
            <a:fld id="{344369E4-5DE7-46E5-874E-4FD437973785}" type="slidenum">
              <a:rPr lang="en-GB"/>
              <a:pPr/>
              <a:t>38</a:t>
            </a:fld>
            <a:endParaRPr lang="en-GB"/>
          </a:p>
        </p:txBody>
      </p:sp>
      <p:sp>
        <p:nvSpPr>
          <p:cNvPr id="6" name="TextBox 5">
            <a:extLst>
              <a:ext uri="{FF2B5EF4-FFF2-40B4-BE49-F238E27FC236}">
                <a16:creationId xmlns:a16="http://schemas.microsoft.com/office/drawing/2014/main" id="{2F0DFFC1-8C15-7CE9-F271-56F2C6D5195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2717713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714255" y="6328349"/>
            <a:ext cx="2743200" cy="365125"/>
          </a:xfrm>
        </p:spPr>
        <p:txBody>
          <a:bodyPr/>
          <a:lstStyle/>
          <a:p>
            <a:pPr algn="l"/>
            <a:fld id="{561D0CCE-8DCC-44DC-A653-AE62B1D84A52}" type="slidenum">
              <a:rPr lang="en-GB" smtClean="0"/>
              <a:pPr algn="l"/>
              <a:t>39</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dirty="0">
                <a:solidFill>
                  <a:schemeClr val="tx1"/>
                </a:solidFill>
                <a:latin typeface="Arial"/>
                <a:ea typeface="+mn-ea"/>
                <a:cs typeface="+mn-cs"/>
                <a:hlinkClick r:id="rId3"/>
              </a:rPr>
              <a:t>Consent: the green book, chapter 2 - GOV.UK (www.gov.uk)</a:t>
            </a:r>
            <a:endParaRPr lang="en-US" sz="1400" dirty="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
        <p:nvSpPr>
          <p:cNvPr id="9" name="TextBox 8">
            <a:extLst>
              <a:ext uri="{FF2B5EF4-FFF2-40B4-BE49-F238E27FC236}">
                <a16:creationId xmlns:a16="http://schemas.microsoft.com/office/drawing/2014/main" id="{14ED81CB-B795-8B83-A4F4-CF9516EAD149}"/>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59116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526492" y="865639"/>
            <a:ext cx="11500965" cy="5131070"/>
          </a:xfrm>
        </p:spPr>
        <p:txBody>
          <a:bodyPr vert="horz" lIns="91440" tIns="45720" rIns="91440" bIns="45720" rtlCol="0" anchor="t">
            <a:noAutofit/>
          </a:bodyPr>
          <a:lstStyle/>
          <a:p>
            <a:pPr marL="0" indent="0">
              <a:lnSpc>
                <a:spcPct val="150000"/>
              </a:lnSpc>
              <a:spcBef>
                <a:spcPts val="0"/>
              </a:spcBef>
              <a:buNone/>
            </a:pPr>
            <a:r>
              <a:rPr lang="en-GB" sz="2000">
                <a:cs typeface="Arial"/>
              </a:rPr>
              <a:t>By the end of this session, you should be able to:</a:t>
            </a:r>
          </a:p>
          <a:p>
            <a:pPr>
              <a:lnSpc>
                <a:spcPct val="150000"/>
              </a:lnSpc>
              <a:spcBef>
                <a:spcPts val="600"/>
              </a:spcBef>
            </a:pPr>
            <a:r>
              <a:rPr lang="en-GB" sz="2000">
                <a:cs typeface="Arial"/>
              </a:rPr>
              <a:t>explain what RSV is and be aware of the UK epidemiology</a:t>
            </a:r>
            <a:endParaRPr lang="en-US" sz="2000">
              <a:cs typeface="Arial"/>
            </a:endParaRPr>
          </a:p>
          <a:p>
            <a:pPr>
              <a:lnSpc>
                <a:spcPct val="150000"/>
              </a:lnSpc>
              <a:spcBef>
                <a:spcPts val="0"/>
              </a:spcBef>
            </a:pPr>
            <a:r>
              <a:rPr lang="en-GB" sz="2000">
                <a:cs typeface="Arial"/>
              </a:rPr>
              <a:t>understand the rationale for the maternal RSV vaccination for infant protection programme</a:t>
            </a:r>
            <a:endParaRPr lang="en-US" sz="2000">
              <a:cs typeface="Arial"/>
            </a:endParaRPr>
          </a:p>
          <a:p>
            <a:pPr>
              <a:lnSpc>
                <a:spcPct val="150000"/>
              </a:lnSpc>
              <a:spcBef>
                <a:spcPts val="0"/>
              </a:spcBef>
            </a:pPr>
            <a:r>
              <a:rPr lang="en-GB" sz="2000">
                <a:cs typeface="Arial"/>
              </a:rPr>
              <a:t>describe how the Abrysvo</a:t>
            </a:r>
            <a:r>
              <a:rPr lang="en-GB" sz="2000" baseline="30000">
                <a:cs typeface="Arial"/>
              </a:rPr>
              <a:t>® </a:t>
            </a:r>
            <a:r>
              <a:rPr lang="en-GB" sz="2000">
                <a:cs typeface="Arial"/>
              </a:rPr>
              <a:t> RSV vaccine works </a:t>
            </a:r>
          </a:p>
          <a:p>
            <a:pPr>
              <a:lnSpc>
                <a:spcPct val="150000"/>
              </a:lnSpc>
              <a:spcBef>
                <a:spcPts val="0"/>
              </a:spcBef>
            </a:pPr>
            <a:r>
              <a:rPr lang="en-GB" sz="2000">
                <a:cs typeface="Arial"/>
              </a:rPr>
              <a:t>state when the RSV vaccine should be offered to pregnant women</a:t>
            </a:r>
            <a:endParaRPr lang="en-US" sz="2000">
              <a:cs typeface="Arial"/>
            </a:endParaRPr>
          </a:p>
          <a:p>
            <a:pPr>
              <a:lnSpc>
                <a:spcPct val="150000"/>
              </a:lnSpc>
              <a:spcBef>
                <a:spcPts val="0"/>
              </a:spcBef>
            </a:pPr>
            <a:r>
              <a:rPr lang="en-GB" sz="2000">
                <a:cs typeface="Arial"/>
              </a:rPr>
              <a:t>describe the process of consent and how this applies when giving vaccines</a:t>
            </a:r>
            <a:endParaRPr lang="en-US" sz="2000">
              <a:cs typeface="Arial"/>
            </a:endParaRPr>
          </a:p>
          <a:p>
            <a:pPr>
              <a:lnSpc>
                <a:spcPct val="150000"/>
              </a:lnSpc>
              <a:spcBef>
                <a:spcPts val="0"/>
              </a:spcBef>
            </a:pPr>
            <a:r>
              <a:rPr lang="en-GB" sz="2000">
                <a:cs typeface="Arial"/>
              </a:rPr>
              <a:t>understand the legal mechanisms by which immunisers can supply and administer Abrysvo</a:t>
            </a:r>
            <a:r>
              <a:rPr lang="en-GB" sz="2000" baseline="30000">
                <a:cs typeface="Arial"/>
              </a:rPr>
              <a:t>®</a:t>
            </a:r>
            <a:r>
              <a:rPr lang="en-GB" sz="2000">
                <a:cs typeface="Arial"/>
              </a:rPr>
              <a:t> RSV vaccine</a:t>
            </a:r>
          </a:p>
          <a:p>
            <a:pPr>
              <a:lnSpc>
                <a:spcPct val="150000"/>
              </a:lnSpc>
              <a:spcBef>
                <a:spcPts val="0"/>
              </a:spcBef>
            </a:pPr>
            <a:r>
              <a:rPr lang="en-GB" sz="2000">
                <a:cs typeface="Arial"/>
              </a:rPr>
              <a:t>describe how to correctly store, prepare and administer Abrysvo</a:t>
            </a:r>
            <a:r>
              <a:rPr lang="en-GB" sz="2000" baseline="30000">
                <a:cs typeface="Arial"/>
              </a:rPr>
              <a:t>®</a:t>
            </a:r>
            <a:r>
              <a:rPr lang="en-GB" sz="2000">
                <a:cs typeface="Arial"/>
              </a:rPr>
              <a:t> RSV vaccine</a:t>
            </a:r>
          </a:p>
          <a:p>
            <a:pPr>
              <a:lnSpc>
                <a:spcPct val="150000"/>
              </a:lnSpc>
              <a:spcBef>
                <a:spcPts val="0"/>
              </a:spcBef>
            </a:pPr>
            <a:r>
              <a:rPr lang="en-GB" sz="2000">
                <a:cs typeface="Arial"/>
              </a:rPr>
              <a:t>communicate key facts in response to questions from pregnant women and direct them to additional sources of information</a:t>
            </a:r>
            <a:endParaRPr lang="en-GB" sz="2000"/>
          </a:p>
          <a:p>
            <a:endParaRPr lang="en-GB" sz="200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a:t>
            </a:fld>
            <a:endParaRPr lang="en-GB"/>
          </a:p>
        </p:txBody>
      </p:sp>
      <p:sp>
        <p:nvSpPr>
          <p:cNvPr id="4" name="TextBox 3">
            <a:extLst>
              <a:ext uri="{FF2B5EF4-FFF2-40B4-BE49-F238E27FC236}">
                <a16:creationId xmlns:a16="http://schemas.microsoft.com/office/drawing/2014/main" id="{7B50E4D5-B08A-D0BD-FA90-3E91BBF65BD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RSV vaccination of pregnant women </a:t>
            </a:r>
            <a:r>
              <a:rPr lang="en-US" b="1" dirty="0" err="1">
                <a:solidFill>
                  <a:schemeClr val="bg1"/>
                </a:solidFill>
              </a:rPr>
              <a:t>programme</a:t>
            </a:r>
            <a:r>
              <a:rPr lang="en-US" b="1" dirty="0">
                <a:solidFill>
                  <a:schemeClr val="bg1"/>
                </a:solidFill>
              </a:rPr>
              <a:t>: training slide set for healthcare practitioners  </a:t>
            </a:r>
            <a:endParaRPr lang="en-GB" b="1" dirty="0">
              <a:solidFill>
                <a:schemeClr val="bg1"/>
              </a:solidFill>
            </a:endParaRP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428795" y="173249"/>
            <a:ext cx="10629069" cy="1103473"/>
          </a:xfrm>
        </p:spPr>
        <p:txBody>
          <a:bodyPr lIns="91440" tIns="45720" rIns="91440" bIns="45720" anchor="t">
            <a:noAutofit/>
          </a:bodyPr>
          <a:lstStyle/>
          <a:p>
            <a:r>
              <a:rPr lang="en-GB" b="1"/>
              <a:t>Legal requirements for the supply and administration of vaccines</a:t>
            </a:r>
            <a:endParaRPr lang="en-GB" b="1">
              <a:cs typeface="Arial"/>
            </a:endParaRP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705405"/>
            <a:ext cx="10629069" cy="4315251"/>
          </a:xfrm>
        </p:spPr>
        <p:txBody>
          <a:bodyPr vert="horz" lIns="91440" tIns="45720" rIns="91440" bIns="45720" rtlCol="0" anchor="t">
            <a:normAutofit/>
          </a:bodyPr>
          <a:lstStyle/>
          <a:p>
            <a:pPr>
              <a:lnSpc>
                <a:spcPct val="100000"/>
              </a:lnSpc>
              <a:spcBef>
                <a:spcPts val="0"/>
              </a:spcBef>
            </a:pPr>
            <a:r>
              <a:rPr lang="en-GB" sz="2000">
                <a:latin typeface="Arial"/>
                <a:cs typeface="Arial"/>
              </a:rPr>
              <a:t>The regulation of medicines is defined under the </a:t>
            </a:r>
            <a:r>
              <a:rPr lang="en-GB" sz="2000">
                <a:latin typeface="Arial"/>
                <a:cs typeface="Arial"/>
                <a:hlinkClick r:id="rId3"/>
              </a:rPr>
              <a:t>Human Medicines Regulations 2012</a:t>
            </a:r>
            <a:endParaRPr lang="en-US"/>
          </a:p>
          <a:p>
            <a:pPr>
              <a:lnSpc>
                <a:spcPct val="100000"/>
              </a:lnSpc>
              <a:spcBef>
                <a:spcPts val="1200"/>
              </a:spcBef>
            </a:pPr>
            <a:r>
              <a:rPr lang="en-GB" sz="2000">
                <a:latin typeface="Arial"/>
                <a:cs typeface="Arial"/>
              </a:rPr>
              <a:t>All vaccines are classified as Prescription Only Medicines (POMs)</a:t>
            </a:r>
          </a:p>
          <a:p>
            <a:pPr>
              <a:lnSpc>
                <a:spcPct val="100000"/>
              </a:lnSpc>
              <a:spcBef>
                <a:spcPts val="1200"/>
              </a:spcBef>
            </a:pPr>
            <a:r>
              <a:rPr lang="en-GB" sz="200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a:latin typeface="Arial"/>
                <a:cs typeface="Arial"/>
              </a:rPr>
              <a:t>Additionally, any person who supplies and administers a vaccine must have a legal authority to do so</a:t>
            </a:r>
          </a:p>
          <a:p>
            <a:endParaRPr lang="en-GB" sz="2400"/>
          </a:p>
          <a:p>
            <a:endParaRPr lang="en-GB">
              <a:solidFill>
                <a:srgbClr val="FF0000"/>
              </a:solidFill>
            </a:endParaRP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a:xfrm>
            <a:off x="795670" y="6319626"/>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40</a:t>
            </a:fld>
            <a:endParaRPr lang="en-GB"/>
          </a:p>
        </p:txBody>
      </p:sp>
      <p:sp>
        <p:nvSpPr>
          <p:cNvPr id="4" name="TextBox 3">
            <a:extLst>
              <a:ext uri="{FF2B5EF4-FFF2-40B4-BE49-F238E27FC236}">
                <a16:creationId xmlns:a16="http://schemas.microsoft.com/office/drawing/2014/main" id="{AC7C80BC-D443-E687-A553-21238BF83CB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1326738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428795" y="171954"/>
            <a:ext cx="10237470" cy="1075558"/>
          </a:xfrm>
        </p:spPr>
        <p:txBody>
          <a:bodyPr lIns="91440" tIns="45720" rIns="91440" bIns="45720" anchor="t">
            <a:noAutofit/>
          </a:bodyPr>
          <a:lstStyle/>
          <a:p>
            <a:r>
              <a:rPr lang="en-GB" b="1"/>
              <a:t>Legal requirements for the supply and administration of vaccines</a:t>
            </a:r>
            <a:endParaRPr lang="en-GB" b="1">
              <a:cs typeface="Arial"/>
            </a:endParaRP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569371" y="1737509"/>
            <a:ext cx="10855492" cy="4494945"/>
          </a:xfrm>
        </p:spPr>
        <p:txBody>
          <a:bodyPr vert="horz" lIns="91440" tIns="45720" rIns="91440" bIns="45720" rtlCol="0" anchor="t">
            <a:normAutofit/>
          </a:bodyPr>
          <a:lstStyle/>
          <a:p>
            <a:pPr marL="0" indent="0" defTabSz="687388">
              <a:lnSpc>
                <a:spcPct val="100000"/>
              </a:lnSpc>
              <a:spcBef>
                <a:spcPts val="0"/>
              </a:spcBef>
              <a:buNone/>
            </a:pPr>
            <a:r>
              <a:rPr lang="en-GB" sz="2000" dirty="0">
                <a:latin typeface="+mn-lt"/>
                <a:cs typeface="Arial"/>
              </a:rPr>
              <a:t>As vaccines are Prescription Only Medicines (POMs), there must be a legal framework to supply and/or </a:t>
            </a:r>
            <a:r>
              <a:rPr lang="en-GB" sz="2000" dirty="0">
                <a:cs typeface="Arial"/>
              </a:rPr>
              <a:t>administer the vaccine in place. This can be in the form of a:</a:t>
            </a:r>
          </a:p>
          <a:p>
            <a:pPr marL="171450" indent="-171450" defTabSz="687388">
              <a:lnSpc>
                <a:spcPct val="100000"/>
              </a:lnSpc>
              <a:spcBef>
                <a:spcPts val="1200"/>
              </a:spcBef>
              <a:buFont typeface="Arial" panose="020B0604020202020204" pitchFamily="34" charset="0"/>
              <a:buChar char="•"/>
            </a:pPr>
            <a:r>
              <a:rPr lang="en-GB" altLang="en-US" sz="2000" dirty="0">
                <a:cs typeface="Arial"/>
              </a:rPr>
              <a:t>written patient specific prescription</a:t>
            </a:r>
          </a:p>
          <a:p>
            <a:pPr defTabSz="687388">
              <a:lnSpc>
                <a:spcPct val="100000"/>
              </a:lnSpc>
              <a:spcBef>
                <a:spcPts val="600"/>
              </a:spcBef>
            </a:pPr>
            <a:r>
              <a:rPr lang="en-GB" altLang="en-US" sz="2000" dirty="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171450" indent="-171450" defTabSz="687388">
              <a:lnSpc>
                <a:spcPct val="100000"/>
              </a:lnSpc>
              <a:spcBef>
                <a:spcPts val="600"/>
              </a:spcBef>
            </a:pPr>
            <a:r>
              <a:rPr lang="en-GB" altLang="en-US" sz="2000" dirty="0">
                <a:cs typeface="Arial"/>
              </a:rPr>
              <a:t>Patient Group Direction (PGD): allows some registered specified health care professionals to supply and/or administer a POM directly to an individual with an identified clinical condition rather than needing an individual prescription or an instruction from a prescriber. </a:t>
            </a:r>
            <a:r>
              <a:rPr lang="en-GB" sz="2000" dirty="0">
                <a:cs typeface="Arial"/>
              </a:rPr>
              <a:t>PGDs are often used for the administration of vaccines</a:t>
            </a: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a:xfrm>
            <a:off x="776555" y="6334908"/>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41</a:t>
            </a:fld>
            <a:endParaRPr lang="en-GB"/>
          </a:p>
        </p:txBody>
      </p:sp>
      <p:sp>
        <p:nvSpPr>
          <p:cNvPr id="3" name="TextBox 2">
            <a:extLst>
              <a:ext uri="{FF2B5EF4-FFF2-40B4-BE49-F238E27FC236}">
                <a16:creationId xmlns:a16="http://schemas.microsoft.com/office/drawing/2014/main" id="{D00462E8-413F-25E5-1AFA-C64A853A84AC}"/>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17977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330206" y="11888"/>
            <a:ext cx="10515600" cy="972607"/>
          </a:xfrm>
        </p:spPr>
        <p:txBody>
          <a:bodyPr lIns="91440" tIns="45720" rIns="91440" bIns="45720" anchor="t"/>
          <a:lstStyle/>
          <a:p>
            <a:r>
              <a:rPr lang="en-GB" b="1"/>
              <a:t>Patient Group Directions (PGD)</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48926" y="693313"/>
            <a:ext cx="11475221" cy="5462938"/>
          </a:xfrm>
        </p:spPr>
        <p:txBody>
          <a:bodyPr vert="horz" lIns="91440" tIns="45720" rIns="91440" bIns="45720" rtlCol="0" anchor="t">
            <a:noAutofit/>
          </a:bodyPr>
          <a:lstStyle/>
          <a:p>
            <a:pPr marL="0" indent="0">
              <a:lnSpc>
                <a:spcPct val="110000"/>
              </a:lnSpc>
              <a:spcBef>
                <a:spcPts val="0"/>
              </a:spcBef>
              <a:buNone/>
            </a:pPr>
            <a:r>
              <a:rPr lang="en-GB" sz="1850" dirty="0">
                <a:cs typeface="Arial"/>
              </a:rPr>
              <a:t>PGDs set out the core requisites of those people who can have the medicine under the direction (and those who should not).</a:t>
            </a:r>
          </a:p>
          <a:p>
            <a:pPr marL="285750" indent="-285750">
              <a:lnSpc>
                <a:spcPct val="110000"/>
              </a:lnSpc>
              <a:spcBef>
                <a:spcPts val="600"/>
              </a:spcBef>
            </a:pPr>
            <a:r>
              <a:rPr lang="en-GB" sz="1850" dirty="0">
                <a:cs typeface="Arial"/>
              </a:rPr>
              <a:t>The document will also include details of any additional training that should have been undertaken, actions to be taken if the patient is excluded or declines the medicine, a description of the medicine(s), route of administration, doses, frequency, reporting of adverse reactions, recording, storage and disposal </a:t>
            </a:r>
            <a:endParaRPr lang="en-GB" sz="1850" dirty="0"/>
          </a:p>
          <a:p>
            <a:pPr marL="285750" indent="-285750">
              <a:lnSpc>
                <a:spcPct val="110000"/>
              </a:lnSpc>
              <a:spcBef>
                <a:spcPts val="600"/>
              </a:spcBef>
              <a:buFont typeface="Arial" panose="020B0604020202020204" pitchFamily="34" charset="0"/>
              <a:buChar char="•"/>
            </a:pPr>
            <a:r>
              <a:rPr lang="en-GB" sz="1850" dirty="0">
                <a:cs typeface="Arial"/>
              </a:rPr>
              <a:t>The healthcare practitioner working under a PGD is responsible for assessing that the patient fits the criteria set out in the PGD. The healthcare practitioner operating under the PGD may not delegate the role to others</a:t>
            </a:r>
          </a:p>
          <a:p>
            <a:pPr marL="285750" indent="-285750">
              <a:lnSpc>
                <a:spcPct val="110000"/>
              </a:lnSpc>
              <a:spcBef>
                <a:spcPts val="600"/>
              </a:spcBef>
            </a:pPr>
            <a:r>
              <a:rPr lang="en-GB" sz="1850" dirty="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850" dirty="0">
                <a:cs typeface="Arial"/>
                <a:hlinkClick r:id="rId3"/>
              </a:rPr>
              <a:t>Human Medicines Regulations 2012 (HMR2012)</a:t>
            </a:r>
            <a:endParaRPr lang="en-GB" sz="1850" dirty="0">
              <a:cs typeface="Arial"/>
            </a:endParaRPr>
          </a:p>
          <a:p>
            <a:pPr marL="285750" indent="-285750">
              <a:lnSpc>
                <a:spcPct val="110000"/>
              </a:lnSpc>
              <a:spcBef>
                <a:spcPts val="600"/>
              </a:spcBef>
            </a:pPr>
            <a:r>
              <a:rPr lang="en-GB" sz="1850" dirty="0">
                <a:cs typeface="Arial"/>
              </a:rPr>
              <a:t>There are two all Wales PGDs for the RSV programmes. One for older adults and one for the maternal programme </a:t>
            </a:r>
            <a:r>
              <a:rPr lang="en-GB" sz="1800" b="0" i="0" u="none" strike="noStrike" dirty="0">
                <a:solidFill>
                  <a:srgbClr val="212A73"/>
                </a:solidFill>
                <a:effectLst/>
                <a:latin typeface="Arial" panose="020B0604020202020204" pitchFamily="34" charset="0"/>
              </a:rPr>
              <a:t>and will be available to download for local authorisation and use from </a:t>
            </a:r>
            <a:r>
              <a:rPr lang="en-GB" sz="1800" b="0" i="0" u="sng" strike="noStrike" dirty="0">
                <a:solidFill>
                  <a:srgbClr val="00A7A7"/>
                </a:solidFill>
                <a:effectLst/>
                <a:latin typeface="Arial" panose="020B0604020202020204" pitchFamily="34" charset="0"/>
                <a:hlinkClick r:id="rId4"/>
              </a:rPr>
              <a:t>PGD webpage</a:t>
            </a:r>
            <a:r>
              <a:rPr lang="en-GB" sz="1800" b="0" i="0" dirty="0">
                <a:solidFill>
                  <a:srgbClr val="000000"/>
                </a:solidFill>
                <a:effectLst/>
                <a:latin typeface="Arial" panose="020B0604020202020204" pitchFamily="34" charset="0"/>
              </a:rPr>
              <a:t>​</a:t>
            </a:r>
            <a:r>
              <a:rPr lang="en-GB" sz="1850" dirty="0">
                <a:cs typeface="Arial"/>
              </a:rPr>
              <a:t>. </a:t>
            </a:r>
          </a:p>
          <a:p>
            <a:pPr marL="285750" indent="-285750">
              <a:lnSpc>
                <a:spcPct val="110000"/>
              </a:lnSpc>
              <a:spcBef>
                <a:spcPts val="600"/>
              </a:spcBef>
            </a:pPr>
            <a:r>
              <a:rPr lang="en-GB" sz="1850" dirty="0">
                <a:cs typeface="Arial"/>
              </a:rPr>
              <a:t>Healthcare practitioners who will be using the PGD must be named and authorised before they use it to provide care </a:t>
            </a:r>
          </a:p>
          <a:p>
            <a:pPr marL="285750" indent="-285750">
              <a:lnSpc>
                <a:spcPct val="110000"/>
              </a:lnSpc>
              <a:spcBef>
                <a:spcPts val="600"/>
              </a:spcBef>
              <a:buFont typeface="Arial" panose="020B0604020202020204" pitchFamily="34" charset="0"/>
              <a:buChar char="•"/>
            </a:pPr>
            <a:endParaRPr lang="en-GB" sz="1800" b="1" dirty="0">
              <a:solidFill>
                <a:schemeClr val="bg1"/>
              </a:solidFil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42</a:t>
            </a:fld>
            <a:endParaRPr lang="en-GB"/>
          </a:p>
        </p:txBody>
      </p:sp>
      <p:sp>
        <p:nvSpPr>
          <p:cNvPr id="4" name="TextBox 3">
            <a:extLst>
              <a:ext uri="{FF2B5EF4-FFF2-40B4-BE49-F238E27FC236}">
                <a16:creationId xmlns:a16="http://schemas.microsoft.com/office/drawing/2014/main" id="{34D9DFBC-C43D-38C8-B7A9-A97CA966E7B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094638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30206" y="360443"/>
            <a:ext cx="10515600" cy="791580"/>
          </a:xfrm>
        </p:spPr>
        <p:txBody>
          <a:bodyPr lIns="91440" tIns="45720" rIns="91440" bIns="45720" anchor="t"/>
          <a:lstStyle/>
          <a:p>
            <a:r>
              <a:rPr lang="en-US" b="1">
                <a:latin typeface="Arial"/>
                <a:cs typeface="Arial"/>
              </a:rPr>
              <a:t>Pack contents</a:t>
            </a:r>
            <a:endParaRPr lang="en-US" b="1"/>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30206" y="1774826"/>
            <a:ext cx="6137270" cy="3485543"/>
          </a:xfrm>
        </p:spPr>
        <p:txBody>
          <a:bodyPr vert="horz" lIns="91440" tIns="45720" rIns="91440" bIns="45720" rtlCol="0" anchor="t">
            <a:normAutofit/>
          </a:bodyPr>
          <a:lstStyle/>
          <a:p>
            <a:pPr marL="0" indent="0">
              <a:buNone/>
            </a:pPr>
            <a:r>
              <a:rPr lang="en-US" sz="2000">
                <a:latin typeface="Arial"/>
                <a:cs typeface="Arial"/>
              </a:rPr>
              <a:t>Each pack of </a:t>
            </a:r>
            <a:r>
              <a:rPr lang="en-GB" sz="2000">
                <a:latin typeface="Arial"/>
                <a:cs typeface="Arial"/>
              </a:rPr>
              <a:t>Abrysvo</a:t>
            </a:r>
            <a:r>
              <a:rPr lang="en-GB" sz="2000" baseline="30000">
                <a:latin typeface="Arial"/>
                <a:cs typeface="Arial"/>
              </a:rPr>
              <a:t>®</a:t>
            </a:r>
            <a:r>
              <a:rPr lang="en-US" sz="2000">
                <a:latin typeface="Arial"/>
                <a:cs typeface="Arial"/>
              </a:rPr>
              <a:t> RSV vaccine contains:</a:t>
            </a:r>
          </a:p>
          <a:p>
            <a:r>
              <a:rPr lang="en-US" sz="2000">
                <a:latin typeface="Arial"/>
                <a:cs typeface="Arial"/>
              </a:rPr>
              <a:t>powder for 1 dose in a vial</a:t>
            </a:r>
          </a:p>
          <a:p>
            <a:r>
              <a:rPr lang="en-US" sz="2000">
                <a:latin typeface="Arial"/>
                <a:cs typeface="Arial"/>
              </a:rPr>
              <a:t>solvent (water for injection) in a pre-filled glass syringe with a stopper (synthetic </a:t>
            </a:r>
            <a:r>
              <a:rPr lang="en-US" sz="2000" err="1">
                <a:latin typeface="Arial"/>
                <a:cs typeface="Arial"/>
              </a:rPr>
              <a:t>chlorobutyl</a:t>
            </a:r>
            <a:r>
              <a:rPr lang="en-US" sz="2000">
                <a:latin typeface="Arial"/>
                <a:cs typeface="Arial"/>
              </a:rPr>
              <a:t> rubber), </a:t>
            </a:r>
            <a:r>
              <a:rPr lang="en-US" sz="2000" err="1">
                <a:latin typeface="Arial"/>
                <a:cs typeface="Arial"/>
              </a:rPr>
              <a:t>luer</a:t>
            </a:r>
            <a:r>
              <a:rPr lang="en-US" sz="2000">
                <a:latin typeface="Arial"/>
                <a:cs typeface="Arial"/>
              </a:rPr>
              <a:t> lock adaptor and tip cap (synthetic isoprene/</a:t>
            </a:r>
            <a:r>
              <a:rPr lang="en-US" sz="2000" err="1">
                <a:latin typeface="Arial"/>
                <a:cs typeface="Arial"/>
              </a:rPr>
              <a:t>bromobutyl</a:t>
            </a:r>
            <a:r>
              <a:rPr lang="en-US" sz="2000">
                <a:latin typeface="Arial"/>
                <a:cs typeface="Arial"/>
              </a:rPr>
              <a:t> blend rubber)</a:t>
            </a:r>
          </a:p>
          <a:p>
            <a:r>
              <a:rPr lang="en-US" sz="2000">
                <a:latin typeface="Arial"/>
                <a:cs typeface="Arial"/>
              </a:rPr>
              <a:t>vial adaptor</a:t>
            </a:r>
          </a:p>
          <a:p>
            <a:r>
              <a:rPr lang="en-US" sz="2000">
                <a:latin typeface="Arial"/>
                <a:cs typeface="Arial"/>
              </a:rPr>
              <a:t>25G 25mm needle (suitable alternatives can be used if required)</a:t>
            </a:r>
          </a:p>
        </p:txBody>
      </p:sp>
      <p:sp>
        <p:nvSpPr>
          <p:cNvPr id="4" name="Footer Placeholder 3">
            <a:extLst>
              <a:ext uri="{FF2B5EF4-FFF2-40B4-BE49-F238E27FC236}">
                <a16:creationId xmlns:a16="http://schemas.microsoft.com/office/drawing/2014/main" id="{A080AB11-8B4B-3F34-AA42-1CD23322BD62}"/>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a:pPr/>
              <a:t>43</a:t>
            </a:fld>
            <a:endParaRPr lang="en-GB"/>
          </a:p>
        </p:txBody>
      </p:sp>
      <p:pic>
        <p:nvPicPr>
          <p:cNvPr id="7" name="Picture 6" descr="A syringe and vials next to a box&#10;&#10;Description automatically generated">
            <a:extLst>
              <a:ext uri="{FF2B5EF4-FFF2-40B4-BE49-F238E27FC236}">
                <a16:creationId xmlns:a16="http://schemas.microsoft.com/office/drawing/2014/main" id="{D2F903B0-478A-456A-3620-8B88573EF7CF}"/>
              </a:ext>
            </a:extLst>
          </p:cNvPr>
          <p:cNvPicPr>
            <a:picLocks noChangeAspect="1"/>
          </p:cNvPicPr>
          <p:nvPr/>
        </p:nvPicPr>
        <p:blipFill rotWithShape="1">
          <a:blip r:embed="rId2"/>
          <a:srcRect l="11684" t="7444" r="20485" b="5304"/>
          <a:stretch/>
        </p:blipFill>
        <p:spPr>
          <a:xfrm>
            <a:off x="7176602" y="1774826"/>
            <a:ext cx="4024533" cy="3606856"/>
          </a:xfrm>
          <a:prstGeom prst="rect">
            <a:avLst/>
          </a:prstGeom>
        </p:spPr>
      </p:pic>
      <p:sp>
        <p:nvSpPr>
          <p:cNvPr id="6" name="TextBox 5">
            <a:extLst>
              <a:ext uri="{FF2B5EF4-FFF2-40B4-BE49-F238E27FC236}">
                <a16:creationId xmlns:a16="http://schemas.microsoft.com/office/drawing/2014/main" id="{A120B526-B636-AAD8-F030-8E8354881C49}"/>
              </a:ext>
            </a:extLst>
          </p:cNvPr>
          <p:cNvSpPr txBox="1"/>
          <p:nvPr/>
        </p:nvSpPr>
        <p:spPr>
          <a:xfrm>
            <a:off x="1286967"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8" name="TextBox 9">
            <a:extLst>
              <a:ext uri="{FF2B5EF4-FFF2-40B4-BE49-F238E27FC236}">
                <a16:creationId xmlns:a16="http://schemas.microsoft.com/office/drawing/2014/main" id="{B818A258-3E9E-707D-2D32-533ABDEB8E6C}"/>
              </a:ext>
            </a:extLst>
          </p:cNvPr>
          <p:cNvSpPr txBox="1"/>
          <p:nvPr/>
        </p:nvSpPr>
        <p:spPr>
          <a:xfrm>
            <a:off x="386220" y="5764417"/>
            <a:ext cx="1109791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GB" sz="1800" err="1">
                <a:hlinkClick r:id="rId3"/>
              </a:rPr>
              <a:t>Abrysvo</a:t>
            </a:r>
            <a:r>
              <a:rPr lang="en-GB" sz="1800">
                <a:hlinkClick r:id="rId3"/>
              </a:rPr>
              <a:t> powder and solvent for solution for injection - Summary of Product Characteristics (SmPC) - (</a:t>
            </a:r>
            <a:r>
              <a:rPr lang="en-GB" sz="1800" err="1">
                <a:hlinkClick r:id="rId3"/>
              </a:rPr>
              <a:t>emc</a:t>
            </a:r>
            <a:r>
              <a:rPr lang="en-GB" sz="1800">
                <a:hlinkClick r:id="rId3"/>
              </a:rPr>
              <a:t>)</a:t>
            </a:r>
            <a:endParaRPr lang="en-GB" sz="2800"/>
          </a:p>
        </p:txBody>
      </p:sp>
      <p:sp>
        <p:nvSpPr>
          <p:cNvPr id="9" name="TextBox 7">
            <a:extLst>
              <a:ext uri="{FF2B5EF4-FFF2-40B4-BE49-F238E27FC236}">
                <a16:creationId xmlns:a16="http://schemas.microsoft.com/office/drawing/2014/main" id="{E0AAE2A6-B05D-FCAA-D8B0-8496C3A09224}"/>
              </a:ext>
            </a:extLst>
          </p:cNvPr>
          <p:cNvSpPr txBox="1"/>
          <p:nvPr/>
        </p:nvSpPr>
        <p:spPr>
          <a:xfrm>
            <a:off x="8294981" y="5362222"/>
            <a:ext cx="1915349"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cs typeface="Arial"/>
              </a:rPr>
              <a:t>Image source: UKHSA</a:t>
            </a:r>
          </a:p>
        </p:txBody>
      </p:sp>
    </p:spTree>
    <p:extLst>
      <p:ext uri="{BB962C8B-B14F-4D97-AF65-F5344CB8AC3E}">
        <p14:creationId xmlns:p14="http://schemas.microsoft.com/office/powerpoint/2010/main" val="31697069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0206" y="288874"/>
            <a:ext cx="10515600" cy="863149"/>
          </a:xfrm>
        </p:spPr>
        <p:txBody>
          <a:bodyPr lIns="91440" tIns="45720" rIns="91440" bIns="45720" anchor="t">
            <a:normAutofit/>
          </a:bodyPr>
          <a:lstStyle/>
          <a:p>
            <a:r>
              <a:rPr lang="en-GB" b="1">
                <a:latin typeface="Arial"/>
                <a:cs typeface="Arial"/>
              </a:rPr>
              <a:t>Preparing the Abrysvo</a:t>
            </a:r>
            <a:r>
              <a:rPr lang="en-GB" b="1" baseline="30000">
                <a:latin typeface="Arial"/>
                <a:cs typeface="Arial"/>
              </a:rPr>
              <a:t>®</a:t>
            </a:r>
            <a:r>
              <a:rPr lang="en-GB" b="1">
                <a:latin typeface="Arial"/>
                <a:cs typeface="Arial"/>
              </a:rPr>
              <a:t> vaccine </a:t>
            </a:r>
            <a:endParaRPr lang="en-US" b="1">
              <a:cs typeface="Arial"/>
            </a:endParaRPr>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6" y="1427993"/>
            <a:ext cx="11123857" cy="4652387"/>
          </a:xfrm>
        </p:spPr>
        <p:txBody>
          <a:bodyPr vert="horz" lIns="91440" tIns="45720" rIns="91440" bIns="45720" rtlCol="0" anchor="t">
            <a:normAutofit fontScale="85000" lnSpcReduction="20000"/>
          </a:bodyPr>
          <a:lstStyle/>
          <a:p>
            <a:r>
              <a:rPr lang="en-GB" sz="2600">
                <a:cs typeface="Arial"/>
              </a:rPr>
              <a:t>Abrysvo</a:t>
            </a:r>
            <a:r>
              <a:rPr lang="en-GB" sz="2600" baseline="30000">
                <a:cs typeface="Arial"/>
              </a:rPr>
              <a:t>®</a:t>
            </a:r>
            <a:r>
              <a:rPr lang="en-US" sz="2600" baseline="30000">
                <a:cs typeface="Arial"/>
              </a:rPr>
              <a:t> </a:t>
            </a:r>
            <a:r>
              <a:rPr lang="en-US" sz="2600">
                <a:cs typeface="Arial"/>
              </a:rPr>
              <a:t>must be reconstituted prior to the administration by adding the entire contents of the pre-filled syringe of solvent to the vial containing the powder using the vial adaptor</a:t>
            </a:r>
          </a:p>
          <a:p>
            <a:r>
              <a:rPr lang="en-US" sz="2600">
                <a:cs typeface="Arial"/>
              </a:rPr>
              <a:t>The vaccine must only be reconstituted with the solvent provided</a:t>
            </a:r>
          </a:p>
          <a:p>
            <a:endParaRPr lang="en-US" sz="2600"/>
          </a:p>
          <a:p>
            <a:endParaRPr lang="en-US" sz="2600"/>
          </a:p>
          <a:p>
            <a:endParaRPr lang="en-US" sz="2600"/>
          </a:p>
          <a:p>
            <a:endParaRPr lang="en-US" sz="2600"/>
          </a:p>
          <a:p>
            <a:endParaRPr lang="en-US" sz="2600"/>
          </a:p>
          <a:p>
            <a:endParaRPr lang="en-US" sz="2600"/>
          </a:p>
          <a:p>
            <a:pPr marL="0" indent="0">
              <a:buNone/>
            </a:pPr>
            <a:endParaRPr lang="en-GB" sz="2600">
              <a:effectLst/>
              <a:ea typeface="Times New Roman" panose="02020603050405020304" pitchFamily="18" charset="0"/>
              <a:cs typeface="Times New Roman" panose="02020603050405020304" pitchFamily="18" charset="0"/>
            </a:endParaRPr>
          </a:p>
          <a:p>
            <a:pPr marL="0" indent="0">
              <a:buNone/>
            </a:pPr>
            <a:r>
              <a:rPr lang="en-GB" sz="2600">
                <a:effectLst/>
                <a:ea typeface="Times New Roman" panose="02020603050405020304" pitchFamily="18" charset="0"/>
                <a:cs typeface="Arial"/>
              </a:rPr>
              <a:t>Clear instructions on how to prepare the vaccine for administration can be found in the </a:t>
            </a:r>
            <a:r>
              <a:rPr lang="en-GB" sz="2600">
                <a:effectLst/>
                <a:ea typeface="Times New Roman" panose="02020603050405020304" pitchFamily="18" charset="0"/>
                <a:cs typeface="Arial"/>
                <a:hlinkClick r:id="rId2"/>
              </a:rPr>
              <a:t>SmPC</a:t>
            </a:r>
            <a:r>
              <a:rPr lang="en-GB" sz="2600">
                <a:effectLst/>
                <a:ea typeface="Times New Roman" panose="02020603050405020304" pitchFamily="18" charset="0"/>
                <a:cs typeface="Arial"/>
              </a:rPr>
              <a:t> and in the</a:t>
            </a:r>
            <a:r>
              <a:rPr lang="en-GB" sz="2600">
                <a:ea typeface="Times New Roman" panose="02020603050405020304" pitchFamily="18" charset="0"/>
                <a:cs typeface="Arial"/>
              </a:rPr>
              <a:t> </a:t>
            </a:r>
            <a:r>
              <a:rPr lang="en-GB" sz="2600">
                <a:solidFill>
                  <a:schemeClr val="accent1"/>
                </a:solidFill>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manufacturer's </a:t>
            </a:r>
            <a:r>
              <a:rPr lang="en-GB" sz="2600">
                <a:solidFill>
                  <a:schemeClr val="accent1"/>
                </a:solidFill>
                <a:effectLst/>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video</a:t>
            </a:r>
            <a:r>
              <a:rPr lang="en-GB" sz="2600">
                <a:effectLst/>
                <a:ea typeface="Times New Roman" panose="02020603050405020304" pitchFamily="18" charset="0"/>
                <a:cs typeface="Arial"/>
              </a:rPr>
              <a:t>. Immunisers are strongly encouraged to</a:t>
            </a:r>
            <a:r>
              <a:rPr lang="en-GB" sz="2600">
                <a:ea typeface="Times New Roman" panose="02020603050405020304" pitchFamily="18" charset="0"/>
                <a:cs typeface="Arial"/>
              </a:rPr>
              <a:t> </a:t>
            </a:r>
            <a:r>
              <a:rPr lang="en-GB" sz="2600">
                <a:effectLst/>
                <a:ea typeface="Times New Roman" panose="02020603050405020304" pitchFamily="18" charset="0"/>
                <a:cs typeface="Arial"/>
              </a:rPr>
              <a:t>watch the video in its entirety before preparing the vaccine for the first time.</a:t>
            </a:r>
            <a:r>
              <a:rPr lang="en-GB" sz="2600">
                <a:ea typeface="Times New Roman" panose="02020603050405020304" pitchFamily="18" charset="0"/>
                <a:cs typeface="Arial"/>
              </a:rPr>
              <a:t> </a:t>
            </a:r>
            <a:r>
              <a:rPr lang="en-GB" sz="2600">
                <a:effectLst/>
                <a:ea typeface="Times New Roman" panose="02020603050405020304" pitchFamily="18" charset="0"/>
                <a:cs typeface="Arial"/>
              </a:rPr>
              <a:t> </a:t>
            </a:r>
            <a:r>
              <a:rPr lang="en-GB" sz="2600">
                <a:effectLst/>
                <a:ea typeface="Times New Roman" panose="02020603050405020304" pitchFamily="18" charset="0"/>
                <a:cs typeface="Times New Roman"/>
              </a:rPr>
              <a:t> </a:t>
            </a:r>
            <a:endParaRPr lang="en-GB" sz="2600"/>
          </a:p>
          <a:p>
            <a:endParaRPr lang="en-US"/>
          </a:p>
        </p:txBody>
      </p:sp>
      <p:sp>
        <p:nvSpPr>
          <p:cNvPr id="4" name="Footer Placeholder 3">
            <a:extLst>
              <a:ext uri="{FF2B5EF4-FFF2-40B4-BE49-F238E27FC236}">
                <a16:creationId xmlns:a16="http://schemas.microsoft.com/office/drawing/2014/main" id="{D30F6DB2-F593-FE61-E43A-C5975EF2EE11}"/>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817652" y="6343168"/>
            <a:ext cx="7315200" cy="365125"/>
          </a:xfrm>
        </p:spPr>
        <p:txBody>
          <a:bodyPr/>
          <a:lstStyle/>
          <a:p>
            <a:fld id="{344369E4-5DE7-46E5-874E-4FD437973785}" type="slidenum">
              <a:rPr lang="en-GB"/>
              <a:pPr/>
              <a:t>44</a:t>
            </a:fld>
            <a:endParaRPr lang="en-GB"/>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8425" y="2901950"/>
            <a:ext cx="6979975" cy="20126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0565FC9-8BAF-45CF-D431-6A553AA0CD5F}"/>
              </a:ext>
            </a:extLst>
          </p:cNvPr>
          <p:cNvSpPr txBox="1"/>
          <p:nvPr/>
        </p:nvSpPr>
        <p:spPr>
          <a:xfrm>
            <a:off x="8803821" y="4776107"/>
            <a:ext cx="297452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Images from </a:t>
            </a:r>
            <a:r>
              <a:rPr lang="en-GB" sz="1200">
                <a:cs typeface="Arial"/>
              </a:rPr>
              <a:t>Abrysvo</a:t>
            </a:r>
            <a:r>
              <a:rPr lang="en-GB" sz="1200" baseline="30000">
                <a:cs typeface="Arial"/>
              </a:rPr>
              <a:t>®</a:t>
            </a:r>
            <a:r>
              <a:rPr lang="en-GB" sz="1200">
                <a:cs typeface="Arial"/>
              </a:rPr>
              <a:t> vaccine SPC</a:t>
            </a:r>
            <a:endParaRPr lang="en-US" sz="1200">
              <a:cs typeface="Arial"/>
            </a:endParaRPr>
          </a:p>
        </p:txBody>
      </p:sp>
      <p:sp>
        <p:nvSpPr>
          <p:cNvPr id="7" name="TextBox 6">
            <a:extLst>
              <a:ext uri="{FF2B5EF4-FFF2-40B4-BE49-F238E27FC236}">
                <a16:creationId xmlns:a16="http://schemas.microsoft.com/office/drawing/2014/main" id="{1A54BC8E-DEEA-7D6D-7227-D34564380EF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6899199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27763-BDCF-E634-16FA-C911399042B1}"/>
              </a:ext>
            </a:extLst>
          </p:cNvPr>
          <p:cNvSpPr>
            <a:spLocks noGrp="1"/>
          </p:cNvSpPr>
          <p:nvPr>
            <p:ph type="title"/>
          </p:nvPr>
        </p:nvSpPr>
        <p:spPr>
          <a:xfrm>
            <a:off x="587679" y="128289"/>
            <a:ext cx="10515600" cy="647070"/>
          </a:xfrm>
        </p:spPr>
        <p:txBody>
          <a:bodyPr lIns="91440" tIns="45720" rIns="91440" bIns="45720" anchor="t">
            <a:normAutofit fontScale="90000"/>
          </a:bodyPr>
          <a:lstStyle/>
          <a:p>
            <a:pPr algn="ctr"/>
            <a:r>
              <a:rPr lang="en-GB" sz="2400" b="1"/>
              <a:t>Preparation of </a:t>
            </a:r>
            <a:r>
              <a:rPr lang="en-GB" sz="2400" b="1" err="1"/>
              <a:t>Abrysvo</a:t>
            </a:r>
            <a:r>
              <a:rPr lang="en-GB" sz="1600" b="1" baseline="30000"/>
              <a:t>®</a:t>
            </a:r>
            <a:r>
              <a:rPr lang="en-GB" sz="2400" b="1"/>
              <a:t> vaccine using a </a:t>
            </a:r>
            <a:r>
              <a:rPr lang="en-US" sz="2400" b="1"/>
              <a:t>pre-filled syringe of solvent and adding this to the vial containing the powder using the vial adaptor</a:t>
            </a:r>
            <a:endParaRPr lang="en-GB" sz="2800">
              <a:cs typeface="Arial"/>
            </a:endParaRPr>
          </a:p>
        </p:txBody>
      </p:sp>
      <p:sp>
        <p:nvSpPr>
          <p:cNvPr id="12" name="TextBox 11">
            <a:extLst>
              <a:ext uri="{FF2B5EF4-FFF2-40B4-BE49-F238E27FC236}">
                <a16:creationId xmlns:a16="http://schemas.microsoft.com/office/drawing/2014/main" id="{1503B97B-824C-39DA-7F53-710327177745}"/>
              </a:ext>
            </a:extLst>
          </p:cNvPr>
          <p:cNvSpPr txBox="1"/>
          <p:nvPr/>
        </p:nvSpPr>
        <p:spPr>
          <a:xfrm>
            <a:off x="728031" y="5911800"/>
            <a:ext cx="444268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002060"/>
                </a:solidFill>
                <a:cs typeface="Arial"/>
              </a:rPr>
              <a:t>Image from </a:t>
            </a:r>
            <a:r>
              <a:rPr lang="en-GB" sz="1400" err="1"/>
              <a:t>Abrysvo</a:t>
            </a:r>
            <a:r>
              <a:rPr lang="en-GB" sz="1400" baseline="30000"/>
              <a:t>®</a:t>
            </a:r>
            <a:r>
              <a:rPr lang="en-GB" sz="1400"/>
              <a:t> </a:t>
            </a:r>
            <a:r>
              <a:rPr lang="en-US" sz="1400">
                <a:solidFill>
                  <a:srgbClr val="002060"/>
                </a:solidFill>
                <a:cs typeface="Arial"/>
              </a:rPr>
              <a:t>vaccine </a:t>
            </a:r>
            <a:r>
              <a:rPr lang="en-US" sz="1400">
                <a:solidFill>
                  <a:srgbClr val="002060"/>
                </a:solidFill>
                <a:cs typeface="Arial"/>
                <a:hlinkClick r:id="rId2"/>
              </a:rPr>
              <a:t>SmPC</a:t>
            </a:r>
            <a:endParaRPr lang="en-US" sz="1400">
              <a:solidFill>
                <a:srgbClr val="002060"/>
              </a:solidFill>
            </a:endParaRPr>
          </a:p>
        </p:txBody>
      </p:sp>
      <p:sp>
        <p:nvSpPr>
          <p:cNvPr id="14" name="Slide Number Placeholder 4">
            <a:extLst>
              <a:ext uri="{FF2B5EF4-FFF2-40B4-BE49-F238E27FC236}">
                <a16:creationId xmlns:a16="http://schemas.microsoft.com/office/drawing/2014/main" id="{292C05B6-82C2-4419-DCC0-7261D057CB9C}"/>
              </a:ext>
            </a:extLst>
          </p:cNvPr>
          <p:cNvSpPr txBox="1">
            <a:spLocks/>
          </p:cNvSpPr>
          <p:nvPr/>
        </p:nvSpPr>
        <p:spPr>
          <a:xfrm>
            <a:off x="485775" y="6346825"/>
            <a:ext cx="485775" cy="355600"/>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45</a:t>
            </a:fld>
            <a:endParaRPr lang="en-GB" sz="1400"/>
          </a:p>
        </p:txBody>
      </p:sp>
      <p:pic>
        <p:nvPicPr>
          <p:cNvPr id="6" name="Content Placeholder 5" descr="A screenshot of a computer&#10;&#10;AI-generated content may be incorrect.">
            <a:extLst>
              <a:ext uri="{FF2B5EF4-FFF2-40B4-BE49-F238E27FC236}">
                <a16:creationId xmlns:a16="http://schemas.microsoft.com/office/drawing/2014/main" id="{547AEF0F-2E28-0AC4-9689-290A704BC128}"/>
              </a:ext>
            </a:extLst>
          </p:cNvPr>
          <p:cNvPicPr>
            <a:picLocks noGrp="1" noChangeAspect="1"/>
          </p:cNvPicPr>
          <p:nvPr>
            <p:ph idx="1"/>
          </p:nvPr>
        </p:nvPicPr>
        <p:blipFill>
          <a:blip r:embed="rId3"/>
          <a:srcRect l="5665" r="13570" b="11039"/>
          <a:stretch/>
        </p:blipFill>
        <p:spPr>
          <a:xfrm>
            <a:off x="1750279" y="762588"/>
            <a:ext cx="7598516" cy="5140996"/>
          </a:xfrm>
        </p:spPr>
      </p:pic>
      <p:sp>
        <p:nvSpPr>
          <p:cNvPr id="4" name="TextBox 3">
            <a:extLst>
              <a:ext uri="{FF2B5EF4-FFF2-40B4-BE49-F238E27FC236}">
                <a16:creationId xmlns:a16="http://schemas.microsoft.com/office/drawing/2014/main" id="{7AAC5B70-07A1-CE22-BB51-5E757000ECD9}"/>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5729082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8ED0-A2B2-58FD-69AC-391108D51FEA}"/>
              </a:ext>
            </a:extLst>
          </p:cNvPr>
          <p:cNvSpPr>
            <a:spLocks noGrp="1"/>
          </p:cNvSpPr>
          <p:nvPr>
            <p:ph type="title"/>
          </p:nvPr>
        </p:nvSpPr>
        <p:spPr>
          <a:xfrm>
            <a:off x="838200" y="136525"/>
            <a:ext cx="10515600" cy="854075"/>
          </a:xfrm>
        </p:spPr>
        <p:txBody>
          <a:bodyPr lIns="91440" tIns="45720" rIns="91440" bIns="45720" anchor="t"/>
          <a:lstStyle/>
          <a:p>
            <a:r>
              <a:rPr lang="en-GB" b="1">
                <a:cs typeface="Arial"/>
              </a:rPr>
              <a:t>Preparation for administration </a:t>
            </a:r>
            <a:endParaRPr lang="en-GB">
              <a:solidFill>
                <a:srgbClr val="000000"/>
              </a:solidFill>
              <a:cs typeface="Arial"/>
            </a:endParaRPr>
          </a:p>
          <a:p>
            <a:endParaRPr lang="en-GB" b="1">
              <a:cs typeface="Arial"/>
            </a:endParaRPr>
          </a:p>
        </p:txBody>
      </p:sp>
      <p:sp>
        <p:nvSpPr>
          <p:cNvPr id="3" name="Content Placeholder 2">
            <a:extLst>
              <a:ext uri="{FF2B5EF4-FFF2-40B4-BE49-F238E27FC236}">
                <a16:creationId xmlns:a16="http://schemas.microsoft.com/office/drawing/2014/main" id="{E1ECF167-81B5-64A8-D1FD-4CF6E629FE80}"/>
              </a:ext>
            </a:extLst>
          </p:cNvPr>
          <p:cNvSpPr>
            <a:spLocks noGrp="1"/>
          </p:cNvSpPr>
          <p:nvPr>
            <p:ph idx="1"/>
          </p:nvPr>
        </p:nvSpPr>
        <p:spPr>
          <a:xfrm>
            <a:off x="583119" y="1314546"/>
            <a:ext cx="6907538" cy="4044528"/>
          </a:xfrm>
        </p:spPr>
        <p:txBody>
          <a:bodyPr lIns="91440" tIns="45720" rIns="91440" bIns="45720" anchor="t"/>
          <a:lstStyle/>
          <a:p>
            <a:pPr>
              <a:buFont typeface="Arial"/>
              <a:buChar char="•"/>
            </a:pPr>
            <a:r>
              <a:rPr lang="en-GB" sz="2200">
                <a:solidFill>
                  <a:srgbClr val="212A73"/>
                </a:solidFill>
                <a:cs typeface="Arial"/>
              </a:rPr>
              <a:t>The prepared vaccine is a clear and colourless solution. Visually inspect the vaccine for large particulate matter and discolouration prior to administration </a:t>
            </a:r>
            <a:endParaRPr lang="en-US" sz="2200">
              <a:solidFill>
                <a:srgbClr val="212A73"/>
              </a:solidFill>
              <a:cs typeface="Arial"/>
            </a:endParaRPr>
          </a:p>
          <a:p>
            <a:pPr>
              <a:buFont typeface="Arial"/>
              <a:buChar char="•"/>
            </a:pPr>
            <a:r>
              <a:rPr lang="en-GB" sz="2200">
                <a:solidFill>
                  <a:srgbClr val="212A73"/>
                </a:solidFill>
                <a:cs typeface="Arial"/>
              </a:rPr>
              <a:t>Do not use if large particulate matter or discolouration is found</a:t>
            </a:r>
            <a:endParaRPr lang="en-US" sz="2200">
              <a:solidFill>
                <a:srgbClr val="212A73"/>
              </a:solidFill>
              <a:cs typeface="Arial"/>
            </a:endParaRPr>
          </a:p>
          <a:p>
            <a:pPr marL="0" indent="0">
              <a:buNone/>
            </a:pPr>
            <a:r>
              <a:rPr lang="en-GB" sz="2000" b="1">
                <a:solidFill>
                  <a:srgbClr val="002060"/>
                </a:solidFill>
                <a:cs typeface="Arial"/>
              </a:rPr>
              <a:t>Disposal</a:t>
            </a:r>
            <a:endParaRPr lang="en-US" sz="2000">
              <a:solidFill>
                <a:srgbClr val="212A73"/>
              </a:solidFill>
              <a:cs typeface="Arial"/>
            </a:endParaRPr>
          </a:p>
          <a:p>
            <a:pPr>
              <a:buFont typeface="Arial"/>
              <a:buChar char="•"/>
            </a:pPr>
            <a:r>
              <a:rPr lang="en-GB" sz="2000">
                <a:solidFill>
                  <a:srgbClr val="002060"/>
                </a:solidFill>
                <a:cs typeface="Arial"/>
              </a:rPr>
              <a:t>Any unused medicinal product or waste material should be disposed of in accordance with local requirements</a:t>
            </a:r>
            <a:endParaRPr lang="en-GB" sz="1600" b="0" i="0">
              <a:solidFill>
                <a:srgbClr val="212A73"/>
              </a:solidFill>
              <a:effectLst/>
              <a:cs typeface="Arial"/>
            </a:endParaRPr>
          </a:p>
        </p:txBody>
      </p:sp>
      <p:sp>
        <p:nvSpPr>
          <p:cNvPr id="7" name="Slide Number Placeholder 4">
            <a:extLst>
              <a:ext uri="{FF2B5EF4-FFF2-40B4-BE49-F238E27FC236}">
                <a16:creationId xmlns:a16="http://schemas.microsoft.com/office/drawing/2014/main" id="{8E9CC70F-38B6-F9D6-38DA-F24169622C9F}"/>
              </a:ext>
            </a:extLst>
          </p:cNvPr>
          <p:cNvSpPr txBox="1">
            <a:spLocks/>
          </p:cNvSpPr>
          <p:nvPr/>
        </p:nvSpPr>
        <p:spPr>
          <a:xfrm>
            <a:off x="838200" y="6365875"/>
            <a:ext cx="657225" cy="355600"/>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46</a:t>
            </a:fld>
            <a:endParaRPr lang="en-GB" sz="1400"/>
          </a:p>
        </p:txBody>
      </p:sp>
      <p:sp>
        <p:nvSpPr>
          <p:cNvPr id="8" name="TextBox 7">
            <a:extLst>
              <a:ext uri="{FF2B5EF4-FFF2-40B4-BE49-F238E27FC236}">
                <a16:creationId xmlns:a16="http://schemas.microsoft.com/office/drawing/2014/main" id="{9F05B04C-5479-FEC9-A4EE-80EF31D60D9B}"/>
              </a:ext>
            </a:extLst>
          </p:cNvPr>
          <p:cNvSpPr txBox="1"/>
          <p:nvPr/>
        </p:nvSpPr>
        <p:spPr>
          <a:xfrm>
            <a:off x="838200" y="5700196"/>
            <a:ext cx="9895658" cy="338554"/>
          </a:xfrm>
          <a:prstGeom prst="rect">
            <a:avLst/>
          </a:prstGeom>
          <a:noFill/>
        </p:spPr>
        <p:txBody>
          <a:bodyPr wrap="none" rtlCol="0">
            <a:spAutoFit/>
          </a:bodyPr>
          <a:lstStyle/>
          <a:p>
            <a:pPr marL="0" indent="0">
              <a:buNone/>
            </a:pPr>
            <a:r>
              <a:rPr lang="en-GB" sz="1600" err="1">
                <a:hlinkClick r:id="rId3"/>
              </a:rPr>
              <a:t>Abrysvo</a:t>
            </a:r>
            <a:r>
              <a:rPr lang="en-GB" sz="1600">
                <a:hlinkClick r:id="rId3"/>
              </a:rPr>
              <a:t> powder and solvent for solution for injection - Summary of Product Characteristics (SmPC) - (</a:t>
            </a:r>
            <a:r>
              <a:rPr lang="en-GB" sz="1600" err="1">
                <a:hlinkClick r:id="rId3"/>
              </a:rPr>
              <a:t>emc</a:t>
            </a:r>
            <a:r>
              <a:rPr lang="en-GB" sz="1600">
                <a:hlinkClick r:id="rId3"/>
              </a:rPr>
              <a:t>)</a:t>
            </a:r>
            <a:endParaRPr lang="en-GB" sz="1600"/>
          </a:p>
        </p:txBody>
      </p:sp>
      <p:pic>
        <p:nvPicPr>
          <p:cNvPr id="4" name="Picture 3" descr="A syringe and vials next to a box&#10;&#10;Description automatically generated">
            <a:extLst>
              <a:ext uri="{FF2B5EF4-FFF2-40B4-BE49-F238E27FC236}">
                <a16:creationId xmlns:a16="http://schemas.microsoft.com/office/drawing/2014/main" id="{A9640D69-5177-20E4-5B10-4ED34BFD7635}"/>
              </a:ext>
            </a:extLst>
          </p:cNvPr>
          <p:cNvPicPr>
            <a:picLocks noChangeAspect="1"/>
          </p:cNvPicPr>
          <p:nvPr/>
        </p:nvPicPr>
        <p:blipFill>
          <a:blip r:embed="rId4"/>
          <a:stretch>
            <a:fillRect/>
          </a:stretch>
        </p:blipFill>
        <p:spPr>
          <a:xfrm>
            <a:off x="7490770" y="1317661"/>
            <a:ext cx="4333875" cy="3657600"/>
          </a:xfrm>
          <a:prstGeom prst="rect">
            <a:avLst/>
          </a:prstGeom>
        </p:spPr>
      </p:pic>
      <p:sp>
        <p:nvSpPr>
          <p:cNvPr id="9" name="TextBox 8">
            <a:extLst>
              <a:ext uri="{FF2B5EF4-FFF2-40B4-BE49-F238E27FC236}">
                <a16:creationId xmlns:a16="http://schemas.microsoft.com/office/drawing/2014/main" id="{378D0FC7-D9F4-6665-AFA0-DEC514185CA4}"/>
              </a:ext>
            </a:extLst>
          </p:cNvPr>
          <p:cNvSpPr txBox="1"/>
          <p:nvPr/>
        </p:nvSpPr>
        <p:spPr>
          <a:xfrm>
            <a:off x="8697385" y="507112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5" name="TextBox 9">
            <a:extLst>
              <a:ext uri="{FF2B5EF4-FFF2-40B4-BE49-F238E27FC236}">
                <a16:creationId xmlns:a16="http://schemas.microsoft.com/office/drawing/2014/main" id="{ED51201B-0E38-D866-AEEB-050386F4A721}"/>
              </a:ext>
            </a:extLst>
          </p:cNvPr>
          <p:cNvSpPr txBox="1"/>
          <p:nvPr/>
        </p:nvSpPr>
        <p:spPr>
          <a:xfrm>
            <a:off x="727495" y="4638136"/>
            <a:ext cx="6639463" cy="923330"/>
          </a:xfrm>
          <a:prstGeom prst="rect">
            <a:avLst/>
          </a:prstGeom>
          <a:ln w="28575"/>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a:t>*For further information please visit: </a:t>
            </a:r>
            <a:r>
              <a:rPr lang="en-GB">
                <a:ea typeface="+mn-lt"/>
                <a:cs typeface="+mn-lt"/>
                <a:hlinkClick r:id="rId5"/>
              </a:rPr>
              <a:t>Respiratory syncytial virus (RSV) programme: information for healthcare professionals - GOV.UK</a:t>
            </a:r>
            <a:endParaRPr lang="en-GB">
              <a:cs typeface="Arial"/>
            </a:endParaRPr>
          </a:p>
        </p:txBody>
      </p:sp>
      <p:sp>
        <p:nvSpPr>
          <p:cNvPr id="11" name="TextBox 10">
            <a:extLst>
              <a:ext uri="{FF2B5EF4-FFF2-40B4-BE49-F238E27FC236}">
                <a16:creationId xmlns:a16="http://schemas.microsoft.com/office/drawing/2014/main" id="{0A9DBF12-BADB-FC5B-DA0F-A81C33AE4E3F}"/>
              </a:ext>
            </a:extLst>
          </p:cNvPr>
          <p:cNvSpPr txBox="1"/>
          <p:nvPr/>
        </p:nvSpPr>
        <p:spPr>
          <a:xfrm>
            <a:off x="1341870" y="635395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4317340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6" y="269748"/>
            <a:ext cx="10515600" cy="972607"/>
          </a:xfrm>
        </p:spPr>
        <p:txBody>
          <a:bodyPr lIns="91440" tIns="45720" rIns="91440" bIns="45720" anchor="t"/>
          <a:lstStyle/>
          <a:p>
            <a:r>
              <a:rPr lang="en-GB" b="1">
                <a:latin typeface="Arial"/>
                <a:cs typeface="Arial"/>
              </a:rPr>
              <a:t>Vaccine intramuscular administration</a:t>
            </a:r>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330104" y="1019616"/>
            <a:ext cx="11105164" cy="4835021"/>
          </a:xfrm>
        </p:spPr>
        <p:txBody>
          <a:bodyPr vert="horz" lIns="91440" tIns="45720" rIns="91440" bIns="45720" rtlCol="0" anchor="t">
            <a:no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the orange 25 gauge 25mm needle supplied in the </a:t>
            </a:r>
            <a:r>
              <a:rPr lang="en-GB" sz="2000">
                <a:cs typeface="Arial"/>
              </a:rPr>
              <a:t>Abrysvo</a:t>
            </a:r>
            <a:r>
              <a:rPr lang="en-GB" sz="2000" baseline="30000">
                <a:cs typeface="Arial"/>
              </a:rPr>
              <a:t>®</a:t>
            </a:r>
            <a:r>
              <a:rPr lang="en-GB" sz="2000">
                <a:cs typeface="Arial"/>
              </a:rPr>
              <a:t> packs should be</a:t>
            </a:r>
            <a:r>
              <a:rPr lang="en-GB" altLang="en-US" sz="2000">
                <a:cs typeface="Arial"/>
              </a:rPr>
              <a:t> suitable for administration of the RSV vaccine for most women </a:t>
            </a:r>
            <a:endParaRPr lang="en-US" sz="2000">
              <a:cs typeface="Arial"/>
            </a:endParaRPr>
          </a:p>
          <a:p>
            <a:pPr marL="0" indent="0">
              <a:lnSpc>
                <a:spcPct val="110000"/>
              </a:lnSpc>
              <a:spcBef>
                <a:spcPts val="1200"/>
              </a:spcBef>
              <a:buNone/>
            </a:pPr>
            <a:r>
              <a:rPr lang="en-GB" sz="2000">
                <a:cs typeface="Arial"/>
              </a:rPr>
              <a:t>In larger women however, a longer length (e.g. 38mm) may be required, and an individual assessment should be made</a:t>
            </a:r>
            <a:r>
              <a:rPr lang="en-GB" altLang="en-US" sz="2000">
                <a:cs typeface="Arial"/>
              </a:rPr>
              <a:t> </a:t>
            </a:r>
            <a:endParaRPr lang="en-US" sz="2000">
              <a:cs typeface="Arial"/>
            </a:endParaRPr>
          </a:p>
          <a:p>
            <a:pPr marL="0" indent="0">
              <a:lnSpc>
                <a:spcPct val="110000"/>
              </a:lnSpc>
              <a:spcBef>
                <a:spcPts val="1200"/>
              </a:spcBef>
              <a:buNone/>
            </a:pPr>
            <a:r>
              <a:rPr lang="en-GB" sz="2000">
                <a:cs typeface="Arial"/>
              </a:rPr>
              <a:t>Abrysvo</a:t>
            </a:r>
            <a:r>
              <a:rPr lang="en-GB" sz="2000" baseline="30000">
                <a:cs typeface="Arial"/>
              </a:rPr>
              <a:t>® </a:t>
            </a:r>
            <a:r>
              <a:rPr lang="en-GB" sz="200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a:xfrm>
            <a:off x="838200" y="6334908"/>
            <a:ext cx="1329647" cy="404046"/>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47</a:t>
            </a:fld>
            <a:endParaRPr lang="en-GB"/>
          </a:p>
        </p:txBody>
      </p:sp>
      <p:sp>
        <p:nvSpPr>
          <p:cNvPr id="4" name="TextBox 3">
            <a:extLst>
              <a:ext uri="{FF2B5EF4-FFF2-40B4-BE49-F238E27FC236}">
                <a16:creationId xmlns:a16="http://schemas.microsoft.com/office/drawing/2014/main" id="{987D160A-922F-B78C-F589-33646975A785}"/>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404200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428795" y="242937"/>
            <a:ext cx="10894437" cy="1257090"/>
          </a:xfrm>
        </p:spPr>
        <p:txBody>
          <a:bodyPr lIns="91440" tIns="45720" rIns="91440" bIns="45720" anchor="t">
            <a:noAutofit/>
          </a:bodyPr>
          <a:lstStyle/>
          <a:p>
            <a:r>
              <a:rPr lang="en-GB" b="1"/>
              <a:t>Administering vaccine into the deltoid muscle</a:t>
            </a:r>
            <a:endParaRPr lang="en-GB" b="1">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2" t="732" r="465" b="610"/>
          <a:stretch/>
        </p:blipFill>
        <p:spPr bwMode="auto">
          <a:xfrm>
            <a:off x="507952" y="1787165"/>
            <a:ext cx="4252672" cy="40098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156469" y="1811645"/>
            <a:ext cx="6617715" cy="3708708"/>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
                <a:srgbClr val="007D91"/>
              </a:buClr>
              <a:buSzTx/>
              <a:buFont typeface="Arial" panose="020B0604020202020204" pitchFamily="34" charset="0"/>
              <a:buChar char="•"/>
              <a:tabLst/>
              <a:defRPr/>
            </a:pPr>
            <a:r>
              <a:rPr lang="en-GB" sz="2000">
                <a:latin typeface="Arial"/>
                <a:cs typeface="Arial"/>
              </a:rPr>
              <a:t>It is essential that the correct site and injection technique is used to administer vaccines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Injecting too high into the upper arm might result in a shoulder injury or a frozen shoulder, leading to pain, weakness and a limited range of motion that can last for months</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Injecting too low or too far to the side of the arm risks injecting into the axillary nerve or the radial nerve</a:t>
            </a:r>
          </a:p>
          <a:p>
            <a:pPr marL="285750" marR="0" lvl="0" indent="-285750" algn="l" defTabSz="914400" rtl="0" eaLnBrk="1" fontAlgn="auto"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To avoid shoulder injury, always assess the limb before administering the vaccine to identify the correct site for injection</a:t>
            </a:r>
          </a:p>
        </p:txBody>
      </p:sp>
      <p:sp>
        <p:nvSpPr>
          <p:cNvPr id="6" name="TextBox 5">
            <a:extLst>
              <a:ext uri="{FF2B5EF4-FFF2-40B4-BE49-F238E27FC236}">
                <a16:creationId xmlns:a16="http://schemas.microsoft.com/office/drawing/2014/main" id="{838F1C7B-3F63-429B-A18A-A8AD7F986267}"/>
              </a:ext>
            </a:extLst>
          </p:cNvPr>
          <p:cNvSpPr txBox="1"/>
          <p:nvPr/>
        </p:nvSpPr>
        <p:spPr>
          <a:xfrm>
            <a:off x="507951" y="5939149"/>
            <a:ext cx="42526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a:xfrm>
            <a:off x="827926" y="6334908"/>
            <a:ext cx="1524856" cy="393771"/>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48</a:t>
            </a:fld>
            <a:endParaRPr lang="en-GB"/>
          </a:p>
        </p:txBody>
      </p:sp>
      <p:sp>
        <p:nvSpPr>
          <p:cNvPr id="4" name="TextBox 3">
            <a:extLst>
              <a:ext uri="{FF2B5EF4-FFF2-40B4-BE49-F238E27FC236}">
                <a16:creationId xmlns:a16="http://schemas.microsoft.com/office/drawing/2014/main" id="{91BA949C-8A28-88BD-6BE9-CAF0F3B371D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976963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2F216D0-A146-7BA9-9D3F-B4CA93AC0E5B}"/>
              </a:ext>
            </a:extLst>
          </p:cNvPr>
          <p:cNvPicPr>
            <a:picLocks noChangeAspect="1"/>
          </p:cNvPicPr>
          <p:nvPr/>
        </p:nvPicPr>
        <p:blipFill rotWithShape="1">
          <a:blip r:embed="rId3"/>
          <a:srcRect l="4162" r="219"/>
          <a:stretch/>
        </p:blipFill>
        <p:spPr>
          <a:xfrm>
            <a:off x="320662" y="2084577"/>
            <a:ext cx="4403050" cy="33510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456698" y="178497"/>
            <a:ext cx="11317486" cy="1629074"/>
          </a:xfrm>
        </p:spPr>
        <p:txBody>
          <a:bodyPr lIns="91440" tIns="45720" rIns="91440" bIns="45720" anchor="t">
            <a:noAutofit/>
          </a:bodyPr>
          <a:lstStyle/>
          <a:p>
            <a:r>
              <a:rPr lang="en-GB" b="1"/>
              <a:t>Administering vaccine into 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562420" y="3512779"/>
            <a:ext cx="2224055"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8F35AF27-4233-4303-8D9C-6E4BF3271AA5}"/>
              </a:ext>
            </a:extLst>
          </p:cNvPr>
          <p:cNvSpPr/>
          <p:nvPr/>
        </p:nvSpPr>
        <p:spPr>
          <a:xfrm>
            <a:off x="5183400" y="1992531"/>
            <a:ext cx="5667052" cy="190821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latin typeface="Arial"/>
                <a:cs typeface="Arial"/>
              </a:rPr>
              <a:t>Although the deltoid muscle is more commonly used in older children and adults as it is quicker and easier to access, the vastus lateralis muscle in the thigh can be used in these age groups if necessary</a:t>
            </a:r>
            <a:endParaRPr lang="en-US" sz="200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a:xfrm>
            <a:off x="838200" y="6334908"/>
            <a:ext cx="1948275" cy="414320"/>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49</a:t>
            </a:fld>
            <a:endParaRPr lang="en-GB"/>
          </a:p>
        </p:txBody>
      </p:sp>
      <p:sp>
        <p:nvSpPr>
          <p:cNvPr id="12" name="TextBox 11">
            <a:extLst>
              <a:ext uri="{FF2B5EF4-FFF2-40B4-BE49-F238E27FC236}">
                <a16:creationId xmlns:a16="http://schemas.microsoft.com/office/drawing/2014/main" id="{C4C2CC7B-2144-FB58-F8F3-BA49723D8DAE}"/>
              </a:ext>
            </a:extLst>
          </p:cNvPr>
          <p:cNvSpPr txBox="1"/>
          <p:nvPr/>
        </p:nvSpPr>
        <p:spPr>
          <a:xfrm>
            <a:off x="428795" y="5712620"/>
            <a:ext cx="6094324" cy="276999"/>
          </a:xfrm>
          <a:prstGeom prst="rect">
            <a:avLst/>
          </a:prstGeom>
          <a:noFill/>
        </p:spPr>
        <p:txBody>
          <a:bodyPr wrap="square" lIns="91440" tIns="45720" rIns="91440" bIns="45720" anchor="t">
            <a:spAutoFit/>
          </a:bodyPr>
          <a:lstStyle/>
          <a:p>
            <a:pPr>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Image from the Australian Immunisation Handbook</a:t>
            </a:r>
            <a:r>
              <a:rPr lang="en-GB" sz="1200">
                <a:solidFill>
                  <a:prstClr val="black"/>
                </a:solidFill>
                <a:latin typeface="Arial" panose="020B0604020202020204"/>
              </a:rPr>
              <a:t> </a:t>
            </a:r>
            <a:endParaRPr kumimoji="0" lang="en-GB"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6758978D-3C56-FFBB-A0B9-52096F0E0686}"/>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40043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26686"/>
            <a:ext cx="10498761" cy="821049"/>
          </a:xfrm>
        </p:spPr>
        <p:txBody>
          <a:bodyPr lIns="91440" tIns="45720" rIns="91440" bIns="45720" anchor="t"/>
          <a:lstStyle/>
          <a:p>
            <a:r>
              <a:rPr lang="en-GB" b="1"/>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047735"/>
            <a:ext cx="11214756" cy="4557283"/>
          </a:xfrm>
        </p:spPr>
        <p:txBody>
          <a:bodyPr vert="horz" lIns="91440" tIns="45720" rIns="91440" bIns="45720" rtlCol="0" anchor="t">
            <a:noAutofit/>
          </a:bodyPr>
          <a:lstStyle/>
          <a:p>
            <a:pPr>
              <a:lnSpc>
                <a:spcPct val="100000"/>
              </a:lnSpc>
              <a:spcBef>
                <a:spcPts val="0"/>
              </a:spcBef>
            </a:pPr>
            <a:r>
              <a:rPr lang="en-GB" sz="1750" dirty="0">
                <a:cs typeface="Arial"/>
              </a:rPr>
              <a:t>Respiratory syncytial virus (RSV) causes </a:t>
            </a:r>
            <a:r>
              <a:rPr lang="en-GB" sz="1750" dirty="0">
                <a:effectLst/>
                <a:ea typeface="Calibri"/>
                <a:cs typeface="Calibri"/>
              </a:rPr>
              <a:t>hundreds of thousands of infections</a:t>
            </a:r>
            <a:r>
              <a:rPr lang="en-GB" sz="1750" dirty="0">
                <a:ea typeface="Calibri"/>
                <a:cs typeface="Calibri"/>
              </a:rPr>
              <a:t> </a:t>
            </a:r>
            <a:r>
              <a:rPr lang="en-GB" sz="1750" dirty="0">
                <a:effectLst/>
                <a:ea typeface="Calibri"/>
                <a:cs typeface="Calibri"/>
              </a:rPr>
              <a:t>across the UK each autumn/winter in the young and the old</a:t>
            </a:r>
          </a:p>
          <a:p>
            <a:pPr marL="0" indent="0">
              <a:lnSpc>
                <a:spcPct val="100000"/>
              </a:lnSpc>
              <a:spcBef>
                <a:spcPts val="0"/>
              </a:spcBef>
              <a:buNone/>
            </a:pPr>
            <a:endParaRPr lang="en-GB" sz="1750" dirty="0">
              <a:effectLst/>
              <a:ea typeface="Calibri" panose="020F0502020204030204" pitchFamily="34" charset="0"/>
              <a:cs typeface="Calibri" panose="020F0502020204030204" pitchFamily="34" charset="0"/>
            </a:endParaRPr>
          </a:p>
          <a:p>
            <a:pPr>
              <a:lnSpc>
                <a:spcPct val="100000"/>
              </a:lnSpc>
              <a:spcBef>
                <a:spcPts val="0"/>
              </a:spcBef>
            </a:pPr>
            <a:r>
              <a:rPr lang="en-GB" sz="1750" dirty="0">
                <a:ea typeface="Times New Roman" panose="02020603050405020304" pitchFamily="18" charset="0"/>
                <a:cs typeface="Calibri"/>
              </a:rPr>
              <a:t>RSV </a:t>
            </a:r>
            <a:r>
              <a:rPr lang="en-GB" sz="1750" dirty="0">
                <a:effectLst/>
                <a:ea typeface="Times New Roman" panose="02020603050405020304" pitchFamily="18" charset="0"/>
                <a:cs typeface="Times New Roman"/>
              </a:rPr>
              <a:t>accounts for approximately 33,500 hospitalisations annually in children aged under 5 years old</a:t>
            </a:r>
            <a:r>
              <a:rPr lang="en-GB" sz="1750" dirty="0">
                <a:ea typeface="Times New Roman" panose="02020603050405020304" pitchFamily="18" charset="0"/>
                <a:cs typeface="Times New Roman"/>
              </a:rPr>
              <a:t>,</a:t>
            </a:r>
            <a:r>
              <a:rPr lang="en-GB" sz="1750" dirty="0">
                <a:effectLst/>
                <a:ea typeface="Times New Roman" panose="02020603050405020304" pitchFamily="18" charset="0"/>
                <a:cs typeface="Times New Roman"/>
              </a:rPr>
              <a:t> is a leading cause of infant mortality globally, </a:t>
            </a:r>
            <a:r>
              <a:rPr lang="en-GB" sz="1750" dirty="0">
                <a:ea typeface="Times New Roman" panose="02020603050405020304" pitchFamily="18" charset="0"/>
                <a:cs typeface="Times New Roman"/>
              </a:rPr>
              <a:t>and results</a:t>
            </a:r>
            <a:r>
              <a:rPr lang="en-GB" sz="1750" dirty="0">
                <a:effectLst/>
                <a:ea typeface="Times New Roman" panose="02020603050405020304" pitchFamily="18" charset="0"/>
                <a:cs typeface="Times New Roman"/>
              </a:rPr>
              <a:t> in 20 to 30 deaths per year in the UK</a:t>
            </a:r>
            <a:endParaRPr lang="en-GB" sz="1750" dirty="0">
              <a:effectLst/>
              <a:highlight>
                <a:srgbClr val="FFFF00"/>
              </a:highlight>
              <a:ea typeface="Calibri" panose="020F0502020204030204" pitchFamily="34" charset="0"/>
              <a:cs typeface="Times New Roman"/>
            </a:endParaRPr>
          </a:p>
          <a:p>
            <a:pPr>
              <a:lnSpc>
                <a:spcPct val="100000"/>
              </a:lnSpc>
              <a:spcBef>
                <a:spcPts val="0"/>
              </a:spcBef>
            </a:pPr>
            <a:endParaRPr lang="en-GB" sz="1750" dirty="0">
              <a:cs typeface="Times New Roman"/>
            </a:endParaRPr>
          </a:p>
          <a:p>
            <a:pPr>
              <a:lnSpc>
                <a:spcPct val="100000"/>
              </a:lnSpc>
              <a:spcBef>
                <a:spcPts val="0"/>
              </a:spcBef>
            </a:pPr>
            <a:r>
              <a:rPr lang="en-GB" sz="1750" dirty="0">
                <a:cs typeface="Arial"/>
              </a:rPr>
              <a:t>RSV vaccines have now been developed which have been rigorously tested for safety and efficacy</a:t>
            </a:r>
          </a:p>
          <a:p>
            <a:pPr>
              <a:lnSpc>
                <a:spcPct val="100000"/>
              </a:lnSpc>
              <a:spcBef>
                <a:spcPts val="0"/>
              </a:spcBef>
            </a:pPr>
            <a:endParaRPr lang="en-GB" sz="1750" dirty="0">
              <a:cs typeface="Arial"/>
            </a:endParaRPr>
          </a:p>
          <a:p>
            <a:pPr>
              <a:lnSpc>
                <a:spcPct val="100000"/>
              </a:lnSpc>
              <a:spcBef>
                <a:spcPts val="0"/>
              </a:spcBef>
            </a:pPr>
            <a:r>
              <a:rPr lang="en-GB" sz="1750" dirty="0">
                <a:cs typeface="Arial"/>
              </a:rPr>
              <a:t>Vaccinating a woman in pregnancy enables her to produce RSV antibodies which pass across the placenta to provide the baby with passive protection during the first six months of infancy</a:t>
            </a:r>
          </a:p>
          <a:p>
            <a:pPr>
              <a:lnSpc>
                <a:spcPct val="100000"/>
              </a:lnSpc>
              <a:spcBef>
                <a:spcPts val="0"/>
              </a:spcBef>
            </a:pPr>
            <a:endParaRPr lang="en-GB" sz="1750" dirty="0">
              <a:cs typeface="Arial"/>
            </a:endParaRPr>
          </a:p>
          <a:p>
            <a:pPr>
              <a:lnSpc>
                <a:spcPct val="100000"/>
              </a:lnSpc>
              <a:spcBef>
                <a:spcPts val="0"/>
              </a:spcBef>
            </a:pPr>
            <a:r>
              <a:rPr lang="en-GB" sz="1750" dirty="0">
                <a:cs typeface="Arial"/>
              </a:rPr>
              <a:t>A study of RSV vaccination of pregnant women indicated that infants had a 70% reduced risk of severe lower respiratory tract disease caused by the RSV virus</a:t>
            </a:r>
          </a:p>
          <a:p>
            <a:pPr>
              <a:lnSpc>
                <a:spcPct val="100000"/>
              </a:lnSpc>
              <a:spcBef>
                <a:spcPts val="1200"/>
              </a:spcBef>
            </a:pPr>
            <a:r>
              <a:rPr lang="en-GB" sz="1750" dirty="0">
                <a:cs typeface="Arial"/>
              </a:rPr>
              <a:t>All pregnant women should be offered one RSV vaccine in every pregnancy. This is ideally given in week 28 or soon after, to ensure sufficient time to generate enough antibodies to protect the infant</a:t>
            </a:r>
          </a:p>
          <a:p>
            <a:pPr>
              <a:lnSpc>
                <a:spcPct val="100000"/>
              </a:lnSpc>
              <a:spcBef>
                <a:spcPts val="1200"/>
              </a:spcBef>
            </a:pPr>
            <a:r>
              <a:rPr lang="en-GB" sz="1750" dirty="0">
                <a:cs typeface="Arial"/>
              </a:rPr>
              <a:t>Those with a role in delivering the RSV vaccine programme need to be knowledgeable, confident and competent in order to promote confidence in the RSV vaccination programme and deliver the vaccine safely</a:t>
            </a:r>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a:t>
            </a:fld>
            <a:endParaRPr lang="en-GB"/>
          </a:p>
        </p:txBody>
      </p:sp>
      <p:sp>
        <p:nvSpPr>
          <p:cNvPr id="6" name="TextBox 5">
            <a:extLst>
              <a:ext uri="{FF2B5EF4-FFF2-40B4-BE49-F238E27FC236}">
                <a16:creationId xmlns:a16="http://schemas.microsoft.com/office/drawing/2014/main" id="{CF414909-4EA7-AFAE-1C8C-0BAC8C169DB3}"/>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7509794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79600"/>
            <a:ext cx="10515600" cy="972607"/>
          </a:xfrm>
        </p:spPr>
        <p:txBody>
          <a:bodyPr lIns="91440" tIns="45720" rIns="91440" bIns="45720" anchor="t"/>
          <a:lstStyle/>
          <a:p>
            <a:r>
              <a:rPr lang="en-GB" b="1">
                <a:latin typeface="Arial"/>
                <a:cs typeface="Arial"/>
              </a:rPr>
              <a:t>Vaccine administration</a:t>
            </a:r>
            <a:r>
              <a:rPr lang="en-GB">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10638466"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marR="0" lvl="0" indent="-4445" algn="l" defTabSz="914400" rtl="0" eaLnBrk="0" fontAlgn="base" latinLnBrk="0" hangingPunct="0">
              <a:lnSpc>
                <a:spcPct val="114000"/>
              </a:lnSpc>
              <a:spcBef>
                <a:spcPts val="0"/>
              </a:spcBef>
              <a:spcAft>
                <a:spcPts val="0"/>
              </a:spcAft>
              <a:buClrTx/>
              <a:buSzTx/>
              <a:buFontTx/>
              <a:buNone/>
              <a:tabLst/>
              <a:defRPr/>
            </a:pPr>
            <a:r>
              <a:rPr lang="en-GB" sz="2000">
                <a:latin typeface="Arial"/>
                <a:cs typeface="Arial"/>
              </a:rPr>
              <a:t>Intramuscular process:</a:t>
            </a:r>
            <a:endParaRPr lang="en-US" sz="2000">
              <a:latin typeface="Arial"/>
              <a:cs typeface="Arial"/>
            </a:endParaRP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identify the correct site for IM injection</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stretch the skin at the site</a:t>
            </a:r>
          </a:p>
          <a:p>
            <a:pPr marL="342900" indent="-342900" fontAlgn="base">
              <a:spcBef>
                <a:spcPts val="600"/>
              </a:spcBef>
              <a:buClr>
                <a:srgbClr val="007D91"/>
              </a:buClr>
              <a:buFont typeface="Arial" panose="020B0604020202020204" pitchFamily="34" charset="0"/>
              <a:buChar char="•"/>
              <a:defRPr/>
            </a:pPr>
            <a:r>
              <a:rPr lang="en-GB" sz="2000">
                <a:latin typeface="Arial"/>
                <a:cs typeface="Arial"/>
              </a:rPr>
              <a:t>insert the needle at a 90 degrees angle far enough to ensure vaccine is delivered into muscle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depress the plunger</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gently remove the needle</a:t>
            </a:r>
          </a:p>
          <a:p>
            <a:pPr marL="342900" marR="0" lvl="0" indent="-342900" algn="l" defTabSz="914400" rtl="0" eaLnBrk="1" fontAlgn="base" latinLnBrk="0" hangingPunct="1">
              <a:lnSpc>
                <a:spcPct val="100000"/>
              </a:lnSpc>
              <a:spcBef>
                <a:spcPts val="600"/>
              </a:spcBef>
              <a:spcAft>
                <a:spcPts val="0"/>
              </a:spcAft>
              <a:buClr>
                <a:srgbClr val="007D91"/>
              </a:buClr>
              <a:buSzTx/>
              <a:buFont typeface="Arial" panose="020B0604020202020204" pitchFamily="34" charset="0"/>
              <a:buChar char="•"/>
              <a:tabLst/>
              <a:defRPr/>
            </a:pPr>
            <a:r>
              <a:rPr lang="en-GB" sz="2000">
                <a:latin typeface="Arial"/>
                <a:cs typeface="Arial"/>
              </a:rPr>
              <a:t>apply light pressure using gauze or cotton wool if bleeding occurs</a:t>
            </a: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338651" y="2553000"/>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a:xfrm>
            <a:off x="817651" y="6334908"/>
            <a:ext cx="1185809" cy="362949"/>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50</a:t>
            </a:fld>
            <a:endParaRPr lang="en-GB"/>
          </a:p>
        </p:txBody>
      </p:sp>
      <p:sp>
        <p:nvSpPr>
          <p:cNvPr id="4" name="TextBox 3">
            <a:extLst>
              <a:ext uri="{FF2B5EF4-FFF2-40B4-BE49-F238E27FC236}">
                <a16:creationId xmlns:a16="http://schemas.microsoft.com/office/drawing/2014/main" id="{7BBCA692-CCB2-17E3-9ADA-3A5C55C8328B}"/>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3058380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434302" y="4395"/>
            <a:ext cx="10649029" cy="648072"/>
          </a:xfrm>
        </p:spPr>
        <p:txBody>
          <a:bodyPr lIns="91440" tIns="45720" rIns="91440" bIns="45720" anchor="t">
            <a:noAutofit/>
          </a:bodyPr>
          <a:lstStyle/>
          <a:p>
            <a:r>
              <a:rPr lang="en-GB" b="1" dirty="0">
                <a:latin typeface="Arial"/>
                <a:cs typeface="Arial"/>
              </a:rPr>
              <a:t>Women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330222" y="1270254"/>
            <a:ext cx="11753635" cy="4739679"/>
          </a:xfrm>
        </p:spPr>
        <p:txBody>
          <a:bodyPr vert="horz" lIns="91440" tIns="45720" rIns="91440" bIns="45720" rtlCol="0" anchor="t">
            <a:noAutofit/>
          </a:bodyPr>
          <a:lstStyle/>
          <a:p>
            <a:pPr>
              <a:lnSpc>
                <a:spcPct val="120000"/>
              </a:lnSpc>
              <a:spcBef>
                <a:spcPts val="0"/>
              </a:spcBef>
            </a:pPr>
            <a:r>
              <a:rPr lang="en-GB" sz="1750">
                <a:latin typeface="Arial"/>
                <a:cs typeface="Arial"/>
              </a:rPr>
              <a:t>Women with bleeding disorders may be vaccinated intramuscularly if, in the opinion of a doctor familiar with the woman's bleeding risk, vaccines or similar small volume intramuscular injections can be administered with reasonable safety by this route</a:t>
            </a:r>
            <a:endParaRPr lang="en-US"/>
          </a:p>
          <a:p>
            <a:pPr>
              <a:lnSpc>
                <a:spcPct val="120000"/>
              </a:lnSpc>
              <a:spcBef>
                <a:spcPts val="600"/>
              </a:spcBef>
            </a:pPr>
            <a:r>
              <a:rPr lang="en-GB" sz="1750">
                <a:latin typeface="Arial"/>
                <a:cs typeface="Arial"/>
              </a:rPr>
              <a:t>If the woman receives medication/ treatment to reduce bleeding, for example treatment for haemophilia, intramuscular vaccination can be scheduled shortly after such medication/ treatment is administered</a:t>
            </a:r>
          </a:p>
          <a:p>
            <a:pPr>
              <a:lnSpc>
                <a:spcPct val="120000"/>
              </a:lnSpc>
              <a:spcBef>
                <a:spcPts val="600"/>
              </a:spcBef>
            </a:pPr>
            <a:r>
              <a:rPr lang="en-GB" sz="1750">
                <a:latin typeface="Arial"/>
                <a:cs typeface="Arial"/>
              </a:rPr>
              <a:t>Women on stable anticoagulation therapy, including women on warfarin who are up-to-date with their scheduled INR testing and whose latest INR is below the upper level of the therapeutic range, can receive intramuscular vaccination. Note that warfarin is not commonly prescribed for anticoagulation in pregnant women and anticoagulation may be through heparin injections</a:t>
            </a:r>
          </a:p>
          <a:p>
            <a:pPr>
              <a:lnSpc>
                <a:spcPct val="120000"/>
              </a:lnSpc>
              <a:spcBef>
                <a:spcPts val="600"/>
              </a:spcBef>
            </a:pPr>
            <a:r>
              <a:rPr lang="en-GB" sz="1750">
                <a:latin typeface="Arial"/>
                <a:cs typeface="Arial"/>
              </a:rPr>
              <a:t>A fine needle (23 or 25 gauge) should be used for the vaccination, followed by firm pressure applied to the site without rubbing for at least 2 minutes</a:t>
            </a:r>
          </a:p>
          <a:p>
            <a:pPr>
              <a:lnSpc>
                <a:spcPct val="120000"/>
              </a:lnSpc>
              <a:spcBef>
                <a:spcPts val="600"/>
              </a:spcBef>
            </a:pPr>
            <a:r>
              <a:rPr lang="en-GB" sz="1750">
                <a:latin typeface="Arial"/>
                <a:cs typeface="Arial"/>
              </a:rPr>
              <a:t>The woman should be informed about the risk of haematoma from the injection</a:t>
            </a:r>
          </a:p>
          <a:p>
            <a:pPr>
              <a:lnSpc>
                <a:spcPct val="120000"/>
              </a:lnSpc>
              <a:spcBef>
                <a:spcPts val="600"/>
              </a:spcBef>
            </a:pPr>
            <a:r>
              <a:rPr lang="en-GB" sz="1750">
                <a:latin typeface="Arial"/>
                <a:cs typeface="Arial"/>
              </a:rPr>
              <a:t>If in any doubt, consult with the clinician responsible for prescribing or monitoring the woman’s anticoagulant therapy</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a:xfrm>
            <a:off x="827926" y="6334908"/>
            <a:ext cx="501073"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51</a:t>
            </a:fld>
            <a:endParaRPr lang="en-GB"/>
          </a:p>
        </p:txBody>
      </p:sp>
      <p:sp>
        <p:nvSpPr>
          <p:cNvPr id="4" name="TextBox 3">
            <a:extLst>
              <a:ext uri="{FF2B5EF4-FFF2-40B4-BE49-F238E27FC236}">
                <a16:creationId xmlns:a16="http://schemas.microsoft.com/office/drawing/2014/main" id="{427AEF87-529B-F3FB-F930-DC9DDA87E62F}"/>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4252633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0206" y="289948"/>
            <a:ext cx="10515600" cy="972607"/>
          </a:xfrm>
        </p:spPr>
        <p:txBody>
          <a:bodyPr lIns="91440" tIns="45720" rIns="91440" bIns="45720" anchor="t"/>
          <a:lstStyle/>
          <a:p>
            <a:r>
              <a:rPr lang="en-GB" b="1">
                <a:latin typeface="Arial"/>
                <a:cs typeface="Arial"/>
              </a:rPr>
              <a:t>Post-vaccination</a:t>
            </a:r>
            <a:endParaRPr lang="en-GB" b="1"/>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6" y="1283997"/>
            <a:ext cx="11326085" cy="4575812"/>
          </a:xfrm>
        </p:spPr>
        <p:txBody>
          <a:bodyPr vert="horz" lIns="91440" tIns="45720" rIns="91440" bIns="45720" rtlCol="0" anchor="t">
            <a:normAutofit/>
          </a:bodyPr>
          <a:lstStyle/>
          <a:p>
            <a:pPr>
              <a:lnSpc>
                <a:spcPct val="100000"/>
              </a:lnSpc>
            </a:pPr>
            <a:r>
              <a:rPr lang="en-GB" sz="2000">
                <a:latin typeface="Arial"/>
                <a:cs typeface="Arial"/>
              </a:rPr>
              <a:t>Following RSV vaccine administration, women should be observed for any immediate reactions whilst giving them any verbal post vaccination information</a:t>
            </a:r>
          </a:p>
          <a:p>
            <a:pPr>
              <a:lnSpc>
                <a:spcPct val="100000"/>
              </a:lnSpc>
              <a:spcBef>
                <a:spcPts val="600"/>
              </a:spcBef>
            </a:pPr>
            <a:r>
              <a:rPr lang="en-GB" sz="2000">
                <a:latin typeface="Arial"/>
                <a:cs typeface="Arial"/>
              </a:rPr>
              <a:t>Vaccinees should be given a copy of the patient information leaflet for the vaccine that they have received and any other relevant written information</a:t>
            </a:r>
          </a:p>
          <a:p>
            <a:pPr>
              <a:lnSpc>
                <a:spcPct val="100000"/>
              </a:lnSpc>
              <a:spcBef>
                <a:spcPts val="600"/>
              </a:spcBef>
            </a:pPr>
            <a:r>
              <a:rPr lang="en-GB" sz="2000">
                <a:latin typeface="Arial"/>
                <a:cs typeface="Arial"/>
              </a:rPr>
              <a:t>Vaccinees should be given information about possible vaccine reactions, how to treat these, and when and from whom to seek further advice if required</a:t>
            </a:r>
          </a:p>
          <a:p>
            <a:pPr>
              <a:lnSpc>
                <a:spcPct val="100000"/>
              </a:lnSpc>
              <a:spcBef>
                <a:spcPts val="600"/>
              </a:spcBef>
            </a:pPr>
            <a:r>
              <a:rPr lang="en-GB" sz="2000">
                <a:latin typeface="Arial"/>
                <a:cs typeface="Arial"/>
              </a:rPr>
              <a:t>Symptoms post vaccination generally resolve within a few days without treatment, but paracetamol can be taken if necessary to relieve pain or fever</a:t>
            </a:r>
          </a:p>
          <a:p>
            <a:pPr>
              <a:lnSpc>
                <a:spcPct val="100000"/>
              </a:lnSpc>
              <a:spcBef>
                <a:spcPts val="600"/>
              </a:spcBef>
            </a:pPr>
            <a:r>
              <a:rPr lang="en-GB" sz="2000">
                <a:latin typeface="Arial"/>
                <a:cs typeface="Arial"/>
              </a:rPr>
              <a:t>If women are concerned about any symptoms following vaccination, they should be advised to seek advice from their GP or NHS 111</a:t>
            </a:r>
          </a:p>
          <a:p>
            <a:pPr>
              <a:lnSpc>
                <a:spcPct val="100000"/>
              </a:lnSpc>
              <a:spcBef>
                <a:spcPts val="600"/>
              </a:spcBef>
            </a:pPr>
            <a:r>
              <a:rPr lang="en-GB" sz="2000">
                <a:latin typeface="Arial"/>
                <a:cs typeface="Arial"/>
              </a:rPr>
              <a:t>Facilities for management of anaphylaxis should be available at all vaccination sites and staff should have undertaken basic life support and anaphylaxis training</a:t>
            </a:r>
          </a:p>
          <a:p>
            <a:pPr>
              <a:lnSpc>
                <a:spcPct val="100000"/>
              </a:lnSpc>
            </a:pPr>
            <a:endParaRPr lang="en-GB"/>
          </a:p>
          <a:p>
            <a:pPr marL="0" indent="0">
              <a:lnSpc>
                <a:spcPct val="100000"/>
              </a:lnSpc>
              <a:buNone/>
            </a:pPr>
            <a:endParaRPr lang="en-GB"/>
          </a:p>
          <a:p>
            <a:pPr marL="0" indent="0">
              <a:lnSpc>
                <a:spcPct val="100000"/>
              </a:lnSpc>
              <a:buNone/>
            </a:pPr>
            <a:endParaRPr lang="en-GB"/>
          </a:p>
          <a:p>
            <a:pPr>
              <a:lnSpc>
                <a:spcPct val="100000"/>
              </a:lnSpc>
            </a:pPr>
            <a:endParaRPr lang="en-GB" altLang="en-US">
              <a:solidFill>
                <a:srgbClr val="FF0000"/>
              </a:solidFill>
            </a:endParaRPr>
          </a:p>
          <a:p>
            <a:pPr>
              <a:lnSpc>
                <a:spcPct val="100000"/>
              </a:lnSpc>
            </a:pPr>
            <a:endParaRPr lang="en-GB" altLang="en-US">
              <a:solidFill>
                <a:srgbClr val="FF0000"/>
              </a:solidFill>
            </a:endParaRPr>
          </a:p>
          <a:p>
            <a:pPr>
              <a:lnSpc>
                <a:spcPct val="100000"/>
              </a:lnSpc>
            </a:pPr>
            <a:endParaRPr lang="en-GB"/>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a:xfrm>
            <a:off x="782781" y="6330661"/>
            <a:ext cx="473364"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52</a:t>
            </a:fld>
            <a:endParaRPr lang="en-GB"/>
          </a:p>
        </p:txBody>
      </p:sp>
      <p:sp>
        <p:nvSpPr>
          <p:cNvPr id="4" name="TextBox 3">
            <a:extLst>
              <a:ext uri="{FF2B5EF4-FFF2-40B4-BE49-F238E27FC236}">
                <a16:creationId xmlns:a16="http://schemas.microsoft.com/office/drawing/2014/main" id="{137F2F02-3976-2A8E-0325-84C4A9D14AC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1290398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lIns="91440" tIns="45720" rIns="91440" bIns="45720" anchor="t"/>
          <a:lstStyle/>
          <a:p>
            <a:r>
              <a:rPr lang="en-GB" b="1"/>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400068" y="1538050"/>
            <a:ext cx="10828961" cy="4351338"/>
          </a:xfrm>
        </p:spPr>
        <p:txBody>
          <a:bodyPr vert="horz" lIns="91440" tIns="45720" rIns="91440" bIns="45720" rtlCol="0" anchor="t">
            <a:normAutofit/>
          </a:bodyPr>
          <a:lstStyle/>
          <a:p>
            <a:pPr marL="342900" indent="-342900">
              <a:lnSpc>
                <a:spcPct val="100000"/>
              </a:lnSpc>
              <a:spcBef>
                <a:spcPts val="0"/>
              </a:spcBef>
            </a:pPr>
            <a:r>
              <a:rPr lang="en-GB" sz="2000">
                <a:cs typeface="Arial"/>
              </a:rPr>
              <a:t>Needles should not be re-sheathed following vaccination under any circumstances because of the risk of sustaining a needlestick injury</a:t>
            </a:r>
            <a:endParaRPr lang="en-US" sz="2000">
              <a:cs typeface="Arial"/>
            </a:endParaRPr>
          </a:p>
          <a:p>
            <a:pPr marL="342900" indent="-342900">
              <a:lnSpc>
                <a:spcPct val="100000"/>
              </a:lnSpc>
              <a:spcBef>
                <a:spcPts val="1200"/>
              </a:spcBef>
            </a:pPr>
            <a:r>
              <a:rPr lang="en-GB" sz="2000">
                <a:cs typeface="Arial"/>
              </a:rPr>
              <a:t>The needle and syringe should be disposed of immediately after use in a puncture resistant yellow sharps bin</a:t>
            </a:r>
          </a:p>
          <a:p>
            <a:pPr marL="342900" indent="-342900">
              <a:lnSpc>
                <a:spcPct val="100000"/>
              </a:lnSpc>
              <a:spcBef>
                <a:spcPts val="1200"/>
              </a:spcBef>
            </a:pPr>
            <a:r>
              <a:rPr lang="en-GB" sz="2000">
                <a:cs typeface="Arial"/>
              </a:rPr>
              <a:t>The yellow sharps bin should be sealed when it is two-thirds full and replaced with a new one</a:t>
            </a:r>
          </a:p>
          <a:p>
            <a:pPr marL="342900" indent="-342900">
              <a:lnSpc>
                <a:spcPct val="110000"/>
              </a:lnSpc>
              <a:spcBef>
                <a:spcPts val="1200"/>
              </a:spcBef>
            </a:pPr>
            <a:r>
              <a:rPr lang="en-GB" sz="2000">
                <a:cs typeface="Arial"/>
              </a:rPr>
              <a:t>Any blood-stained gauze should be placed in an appropriate bin for healthcare waste</a:t>
            </a:r>
          </a:p>
          <a:p>
            <a:pPr marL="0" indent="0">
              <a:lnSpc>
                <a:spcPct val="100000"/>
              </a:lnSpc>
              <a:spcBef>
                <a:spcPts val="1200"/>
              </a:spcBef>
              <a:buNone/>
            </a:pPr>
            <a:endParaRPr lang="en-GB"/>
          </a:p>
          <a:p>
            <a:endParaRPr lang="en-GB"/>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53</a:t>
            </a:fld>
            <a:endParaRPr lang="en-GB"/>
          </a:p>
        </p:txBody>
      </p:sp>
      <p:sp>
        <p:nvSpPr>
          <p:cNvPr id="6" name="TextBox 5">
            <a:extLst>
              <a:ext uri="{FF2B5EF4-FFF2-40B4-BE49-F238E27FC236}">
                <a16:creationId xmlns:a16="http://schemas.microsoft.com/office/drawing/2014/main" id="{EEC2A6A6-6C52-516F-1B5F-43C0E6E008EC}"/>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699423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359710" y="249776"/>
            <a:ext cx="11127918" cy="1194128"/>
          </a:xfrm>
        </p:spPr>
        <p:txBody>
          <a:bodyPr lIns="91440" tIns="45720" rIns="91440" bIns="45720" anchor="t">
            <a:noAutofit/>
          </a:bodyPr>
          <a:lstStyle/>
          <a:p>
            <a:r>
              <a:rPr lang="en-GB" b="1"/>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359710" y="1082900"/>
            <a:ext cx="11322007" cy="4487005"/>
          </a:xfrm>
        </p:spPr>
        <p:txBody>
          <a:bodyPr vert="horz" lIns="91440" tIns="45720" rIns="91440" bIns="45720" rtlCol="0" anchor="t">
            <a:noAutofit/>
          </a:bodyPr>
          <a:lstStyle/>
          <a:p>
            <a:pPr marL="0" indent="0" defTabSz="762000">
              <a:lnSpc>
                <a:spcPct val="110000"/>
              </a:lnSpc>
              <a:spcBef>
                <a:spcPts val="0"/>
              </a:spcBef>
              <a:buNone/>
              <a:defRPr/>
            </a:pPr>
            <a:r>
              <a:rPr lang="en-GB" sz="2000" dirty="0">
                <a:latin typeface="+mn-lt"/>
                <a:cs typeface="Arial"/>
              </a:rPr>
              <a:t>Some people can feel unwell following an injection and some people may experience an adverse reaction</a:t>
            </a:r>
          </a:p>
          <a:p>
            <a:pPr marL="0" indent="0" defTabSz="762000">
              <a:lnSpc>
                <a:spcPct val="110000"/>
              </a:lnSpc>
              <a:spcBef>
                <a:spcPts val="0"/>
              </a:spcBef>
              <a:buNone/>
              <a:defRPr/>
            </a:pPr>
            <a:endParaRPr lang="en-GB" sz="2000" dirty="0">
              <a:latin typeface="+mn-lt"/>
            </a:endParaRPr>
          </a:p>
          <a:p>
            <a:pPr marL="0" indent="0" defTabSz="762000">
              <a:lnSpc>
                <a:spcPct val="110000"/>
              </a:lnSpc>
              <a:spcBef>
                <a:spcPts val="0"/>
              </a:spcBef>
              <a:buNone/>
              <a:defRPr/>
            </a:pPr>
            <a:r>
              <a:rPr lang="en-GB" sz="2000" dirty="0">
                <a:latin typeface="+mn-lt"/>
                <a:cs typeface="Arial"/>
              </a:rPr>
              <a:t>Pregnant women should be informed of the most frequently reported potential  reactions </a:t>
            </a:r>
            <a:r>
              <a:rPr lang="en-GB" sz="2000" dirty="0">
                <a:cs typeface="Arial"/>
              </a:rPr>
              <a:t>to </a:t>
            </a:r>
            <a:r>
              <a:rPr lang="en-GB" sz="2000" dirty="0" err="1">
                <a:cs typeface="Arial"/>
              </a:rPr>
              <a:t>Abrysvo</a:t>
            </a:r>
            <a:r>
              <a:rPr lang="en-GB" sz="2000" dirty="0">
                <a:cs typeface="Arial"/>
              </a:rPr>
              <a:t>®  which are:</a:t>
            </a:r>
          </a:p>
          <a:p>
            <a:pPr marL="0" indent="0">
              <a:lnSpc>
                <a:spcPct val="110000"/>
              </a:lnSpc>
              <a:spcBef>
                <a:spcPts val="0"/>
              </a:spcBef>
              <a:buNone/>
            </a:pPr>
            <a:endParaRPr lang="en-GB" sz="2000" dirty="0">
              <a:cs typeface="Arial"/>
            </a:endParaRPr>
          </a:p>
          <a:p>
            <a:pPr>
              <a:lnSpc>
                <a:spcPct val="70000"/>
              </a:lnSpc>
              <a:spcBef>
                <a:spcPts val="600"/>
              </a:spcBef>
              <a:spcAft>
                <a:spcPts val="1500"/>
              </a:spcAft>
            </a:pPr>
            <a:r>
              <a:rPr lang="en-US" sz="2000" dirty="0">
                <a:cs typeface="Arial"/>
              </a:rPr>
              <a:t>injection site pain </a:t>
            </a:r>
          </a:p>
          <a:p>
            <a:pPr>
              <a:lnSpc>
                <a:spcPct val="70000"/>
              </a:lnSpc>
              <a:spcBef>
                <a:spcPts val="600"/>
              </a:spcBef>
              <a:spcAft>
                <a:spcPts val="1500"/>
              </a:spcAft>
            </a:pPr>
            <a:r>
              <a:rPr lang="en-US" sz="2000" dirty="0">
                <a:cs typeface="Arial"/>
              </a:rPr>
              <a:t>headache </a:t>
            </a:r>
          </a:p>
          <a:p>
            <a:pPr>
              <a:lnSpc>
                <a:spcPct val="70000"/>
              </a:lnSpc>
              <a:spcBef>
                <a:spcPts val="600"/>
              </a:spcBef>
              <a:spcAft>
                <a:spcPts val="1500"/>
              </a:spcAft>
            </a:pPr>
            <a:r>
              <a:rPr lang="en-US" sz="2000" dirty="0">
                <a:cs typeface="Arial"/>
              </a:rPr>
              <a:t>myalgia </a:t>
            </a:r>
          </a:p>
          <a:p>
            <a:pPr marL="0" indent="0">
              <a:lnSpc>
                <a:spcPct val="110000"/>
              </a:lnSpc>
              <a:spcBef>
                <a:spcPts val="600"/>
              </a:spcBef>
              <a:spcAft>
                <a:spcPts val="1500"/>
              </a:spcAft>
              <a:buClr>
                <a:srgbClr val="007C91"/>
              </a:buClr>
              <a:buNone/>
            </a:pPr>
            <a:r>
              <a:rPr lang="en-US" sz="2000" dirty="0">
                <a:latin typeface="+mn-lt"/>
                <a:cs typeface="Arial"/>
              </a:rPr>
              <a:t>For pregnant women, the majority of local and systemic reactions are mild in severity and resolve within </a:t>
            </a:r>
            <a:r>
              <a:rPr lang="en-US" sz="2000" dirty="0">
                <a:cs typeface="Arial"/>
              </a:rPr>
              <a:t>2-3 days </a:t>
            </a:r>
            <a:r>
              <a:rPr lang="en-US" sz="2000" dirty="0">
                <a:latin typeface="+mn-lt"/>
                <a:cs typeface="Arial"/>
              </a:rPr>
              <a:t>of onset</a:t>
            </a:r>
            <a:endParaRPr lang="en-GB" sz="2000" dirty="0">
              <a:latin typeface="+mn-lt"/>
            </a:endParaRP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838200" y="6356350"/>
            <a:ext cx="528782"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54</a:t>
            </a:fld>
            <a:endParaRPr lang="en-GB"/>
          </a:p>
        </p:txBody>
      </p:sp>
      <p:sp>
        <p:nvSpPr>
          <p:cNvPr id="3" name="TextBox 2">
            <a:extLst>
              <a:ext uri="{FF2B5EF4-FFF2-40B4-BE49-F238E27FC236}">
                <a16:creationId xmlns:a16="http://schemas.microsoft.com/office/drawing/2014/main" id="{14155730-E2AA-EC01-4CB8-B214FDE09094}"/>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r>
              <a:rPr kumimoji="0" lang="en-US"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endParaRPr kumimoji="0" lang="en-GB"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79260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330206" y="318806"/>
            <a:ext cx="10515600" cy="833217"/>
          </a:xfrm>
        </p:spPr>
        <p:txBody>
          <a:bodyPr lIns="91440" tIns="45720" rIns="91440" bIns="45720" anchor="t"/>
          <a:lstStyle/>
          <a:p>
            <a:r>
              <a:rPr lang="en-GB" b="1"/>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44703" y="1147358"/>
            <a:ext cx="11130238" cy="1379196"/>
          </a:xfrm>
        </p:spPr>
        <p:txBody>
          <a:bodyPr vert="horz" lIns="91440" tIns="45720" rIns="91440" bIns="45720" rtlCol="0" anchor="t">
            <a:normAutofit fontScale="70000" lnSpcReduction="20000"/>
          </a:bodyPr>
          <a:lstStyle/>
          <a:p>
            <a:pPr marL="0" indent="0">
              <a:lnSpc>
                <a:spcPct val="107000"/>
              </a:lnSpc>
              <a:spcAft>
                <a:spcPts val="800"/>
              </a:spcAft>
              <a:buNone/>
            </a:pPr>
            <a:r>
              <a:rPr lang="en-GB" sz="2900">
                <a:latin typeface="+mn-lt"/>
                <a:cs typeface="Arial"/>
              </a:rPr>
              <a:t>Abrysvo</a:t>
            </a:r>
            <a:r>
              <a:rPr lang="en-GB" sz="2900" baseline="30000">
                <a:latin typeface="+mn-lt"/>
                <a:cs typeface="Arial"/>
              </a:rPr>
              <a:t>® </a:t>
            </a:r>
            <a:r>
              <a:rPr lang="en-GB" sz="2900">
                <a:latin typeface="+mn-lt"/>
                <a:cs typeface="Arial"/>
              </a:rPr>
              <a:t>is a newly licensed vaccine in the UK and is subject to additional monitoring under the </a:t>
            </a:r>
            <a:r>
              <a:rPr lang="en-GB" sz="2900" b="1">
                <a:latin typeface="+mn-lt"/>
                <a:cs typeface="Arial"/>
              </a:rPr>
              <a:t>black triangle</a:t>
            </a:r>
            <a:r>
              <a:rPr lang="en-GB" sz="2900">
                <a:latin typeface="+mn-lt"/>
                <a:cs typeface="Arial"/>
              </a:rPr>
              <a:t> labelling scheme by the MHRA. This means that all suspected adverse reactions following administration should be reported to the MHRA using their Yellow CARD reporting scheme at </a:t>
            </a:r>
            <a:r>
              <a:rPr lang="en-GB" sz="290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2900">
                <a:latin typeface="+mn-lt"/>
                <a:cs typeface="Arial"/>
              </a:rPr>
              <a:t>. </a:t>
            </a:r>
            <a:endParaRPr lang="en-GB" sz="2900"/>
          </a:p>
          <a:p>
            <a:pPr>
              <a:lnSpc>
                <a:spcPct val="107000"/>
              </a:lnSpc>
              <a:spcAft>
                <a:spcPts val="800"/>
              </a:spcAft>
            </a:pPr>
            <a:endParaRPr lang="en-GB" sz="1800">
              <a:cs typeface="Arial"/>
            </a:endParaRPr>
          </a:p>
          <a:p>
            <a:pPr marL="0" indent="0">
              <a:buNone/>
            </a:pPr>
            <a:endParaRPr lang="en-GB"/>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a:xfrm>
            <a:off x="838200" y="6356350"/>
            <a:ext cx="548811"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55</a:t>
            </a:fld>
            <a:endParaRPr lang="en-GB"/>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330206" y="2526553"/>
            <a:ext cx="8168773" cy="301384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marR="0" lvl="0" indent="-285750" algn="l" defTabSz="914400" rtl="0" eaLnBrk="0" fontAlgn="base" latinLnBrk="0" hangingPunct="0">
              <a:lnSpc>
                <a:spcPct val="114000"/>
              </a:lnSpc>
              <a:spcBef>
                <a:spcPts val="0"/>
              </a:spcBef>
              <a:spcAft>
                <a:spcPts val="600"/>
              </a:spcAft>
              <a:buClr>
                <a:srgbClr val="007C91"/>
              </a:buClr>
              <a:buSzTx/>
              <a:buFont typeface="Arial" panose="020B0604020202020204" pitchFamily="34" charset="0"/>
              <a:buChar char="•"/>
              <a:tabLst/>
              <a:defRPr/>
            </a:pPr>
            <a:r>
              <a:rPr lang="en-GB" altLang="en-US" sz="2000">
                <a:latin typeface="+mn-lt"/>
                <a:ea typeface="+mn-ea"/>
                <a:cs typeface="Arial"/>
              </a:rPr>
              <a:t>Vaccines are carefully monitored to ensure they are safe, not causing untoward side effects and are suitable for the immunisation programme</a:t>
            </a:r>
          </a:p>
          <a:p>
            <a:pPr marL="285750" indent="-285750">
              <a:spcAft>
                <a:spcPts val="600"/>
              </a:spcAft>
              <a:buClr>
                <a:srgbClr val="007C91"/>
              </a:buClr>
              <a:buFont typeface="Arial" panose="020B0604020202020204" pitchFamily="34" charset="0"/>
              <a:buChar char="•"/>
              <a:defRPr/>
            </a:pPr>
            <a:r>
              <a:rPr lang="en-GB" altLang="en-US" sz="2000">
                <a:latin typeface="+mn-lt"/>
                <a:ea typeface="+mn-ea"/>
                <a:cs typeface="Arial"/>
              </a:rPr>
              <a:t>MHRA promotes the collection and investigation of adverse reactions through the Yellow Card scheme which is a voluntary reporting system for suspected adverse reactions </a:t>
            </a:r>
          </a:p>
          <a:p>
            <a:pPr marL="285750" indent="-285750">
              <a:spcAft>
                <a:spcPts val="600"/>
              </a:spcAft>
              <a:buClr>
                <a:srgbClr val="007C91"/>
              </a:buClr>
              <a:buFont typeface="Arial" panose="020B0604020202020204" pitchFamily="34" charset="0"/>
              <a:buChar char="•"/>
              <a:defRPr/>
            </a:pPr>
            <a:r>
              <a:rPr lang="en-GB" altLang="en-US" sz="2000">
                <a:latin typeface="+mn-lt"/>
                <a:ea typeface="+mn-ea"/>
                <a:cs typeface="Arial"/>
              </a:rPr>
              <a:t>Anyone (vaccine recipients and healthcare practitioners)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498979" y="2737569"/>
            <a:ext cx="3693021" cy="2810178"/>
          </a:xfrm>
          <a:prstGeom prst="rect">
            <a:avLst/>
          </a:prstGeom>
        </p:spPr>
      </p:pic>
      <p:sp>
        <p:nvSpPr>
          <p:cNvPr id="11" name="TextBox 10">
            <a:extLst>
              <a:ext uri="{FF2B5EF4-FFF2-40B4-BE49-F238E27FC236}">
                <a16:creationId xmlns:a16="http://schemas.microsoft.com/office/drawing/2014/main" id="{59CADB83-D7A8-FE4D-15DB-49B46DA73AF8}"/>
              </a:ext>
            </a:extLst>
          </p:cNvPr>
          <p:cNvSpPr txBox="1"/>
          <p:nvPr/>
        </p:nvSpPr>
        <p:spPr>
          <a:xfrm>
            <a:off x="1256145"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0964829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377474"/>
            <a:ext cx="10515600" cy="819278"/>
          </a:xfrm>
        </p:spPr>
        <p:txBody>
          <a:bodyPr lIns="91440" tIns="45720" rIns="91440" bIns="45720" anchor="t"/>
          <a:lstStyle/>
          <a:p>
            <a:r>
              <a:rPr lang="en-GB" b="1"/>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374079" y="2333320"/>
            <a:ext cx="4373842" cy="2631490"/>
          </a:xfrm>
          <a:prstGeom prst="rect">
            <a:avLst/>
          </a:prstGeom>
          <a:noFill/>
        </p:spPr>
        <p:txBody>
          <a:bodyPr wrap="square" lIns="91440" tIns="45720" rIns="91440" bIns="45720" rtlCol="0" anchor="t">
            <a:spAutoFit/>
          </a:bodyPr>
          <a:lstStyle/>
          <a:p>
            <a:pPr marL="0" marR="0" lvl="0" indent="0" algn="l" defTabSz="914400">
              <a:lnSpc>
                <a:spcPct val="100000"/>
              </a:lnSpc>
              <a:spcBef>
                <a:spcPts val="0"/>
              </a:spcBef>
              <a:spcAft>
                <a:spcPts val="0"/>
              </a:spcAft>
              <a:buClrTx/>
              <a:buSzTx/>
              <a:buFontTx/>
              <a:buNone/>
              <a:tabLst/>
              <a:defRPr/>
            </a:pPr>
            <a:r>
              <a:rPr lang="en-GB" sz="1600" b="1"/>
              <a:t>Box 1</a:t>
            </a:r>
            <a:r>
              <a:rPr lang="en-GB" sz="1600"/>
              <a:t>. </a:t>
            </a:r>
            <a:r>
              <a:rPr lang="en-GB" sz="1600">
                <a:latin typeface="Arial"/>
                <a:cs typeface="Arial"/>
              </a:rPr>
              <a:t>Following vaccination, the following information should be recorded:</a:t>
            </a:r>
          </a:p>
          <a:p>
            <a:pPr marL="285750" marR="0" lvl="0" indent="-285750" algn="l" defTabSz="914400" rtl="0" eaLnBrk="1" fontAlgn="auto" latinLnBrk="0" hangingPunct="1">
              <a:lnSpc>
                <a:spcPct val="100000"/>
              </a:lnSpc>
              <a:spcBef>
                <a:spcPts val="600"/>
              </a:spcBef>
              <a:spcAft>
                <a:spcPts val="0"/>
              </a:spcAft>
              <a:buClr>
                <a:srgbClr val="007C91"/>
              </a:buClr>
              <a:buSzTx/>
              <a:buFont typeface="Arial" panose="020B0604020202020204" pitchFamily="34" charset="0"/>
              <a:buChar char="•"/>
              <a:tabLst/>
              <a:defRPr/>
            </a:pPr>
            <a:r>
              <a:rPr lang="en-GB" sz="1600">
                <a:latin typeface="Arial"/>
                <a:cs typeface="Arial"/>
              </a:rPr>
              <a:t>vaccine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product name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batch number</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expiry date</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dose administered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date immunisation given</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route/site used</a:t>
            </a:r>
          </a:p>
          <a:p>
            <a:pPr marL="285750" marR="0" lvl="0" indent="-285750" algn="l" defTabSz="914400" rtl="0" eaLnBrk="1" fontAlgn="auto" latinLnBrk="0" hangingPunct="1">
              <a:lnSpc>
                <a:spcPct val="100000"/>
              </a:lnSpc>
              <a:spcBef>
                <a:spcPts val="0"/>
              </a:spcBef>
              <a:spcAft>
                <a:spcPts val="0"/>
              </a:spcAft>
              <a:buClr>
                <a:srgbClr val="007C91"/>
              </a:buClr>
              <a:buSzTx/>
              <a:buFont typeface="Arial" panose="020B0604020202020204" pitchFamily="34" charset="0"/>
              <a:buChar char="•"/>
              <a:tabLst/>
              <a:defRPr/>
            </a:pPr>
            <a:r>
              <a:rPr lang="en-GB" sz="1600">
                <a:latin typeface="Arial"/>
                <a:cs typeface="Arial"/>
              </a:rPr>
              <a:t>name and signature of vaccinator</a:t>
            </a:r>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65383" y="2334327"/>
            <a:ext cx="5685198" cy="3077766"/>
          </a:xfrm>
          <a:prstGeom prst="rect">
            <a:avLst/>
          </a:prstGeom>
          <a:noFill/>
        </p:spPr>
        <p:txBody>
          <a:bodyPr vert="horz" wrap="square" lIns="91440" tIns="45720" rIns="91440" bIns="45720" rtlCol="0" anchor="t">
            <a:spAutoFit/>
          </a:bodyPr>
          <a:lstStyle/>
          <a:p>
            <a:pPr marL="0" indent="0">
              <a:buNone/>
            </a:pPr>
            <a:r>
              <a:rPr lang="en-GB" sz="1600">
                <a:latin typeface="Arial"/>
                <a:cs typeface="Arial"/>
              </a:rPr>
              <a:t>The engaged provider must use the Welsh Immunisation System (WIS) for documenting RSV vaccination. </a:t>
            </a:r>
          </a:p>
          <a:p>
            <a:pPr marL="0" indent="0">
              <a:buNone/>
            </a:pPr>
            <a:r>
              <a:rPr lang="en-GB" sz="1600">
                <a:latin typeface="Arial"/>
                <a:cs typeface="Arial"/>
              </a:rPr>
              <a:t>Including:</a:t>
            </a:r>
          </a:p>
          <a:p>
            <a:r>
              <a:rPr lang="en-GB" sz="1600">
                <a:latin typeface="Arial"/>
                <a:cs typeface="Arial"/>
              </a:rPr>
              <a:t>consent for vaccination</a:t>
            </a:r>
          </a:p>
          <a:p>
            <a:r>
              <a:rPr lang="en-GB" sz="1600">
                <a:latin typeface="Arial"/>
                <a:cs typeface="Arial"/>
              </a:rPr>
              <a:t>noting any contraindications</a:t>
            </a:r>
          </a:p>
          <a:p>
            <a:r>
              <a:rPr lang="en-GB" sz="1600">
                <a:latin typeface="Arial"/>
                <a:cs typeface="Arial"/>
              </a:rPr>
              <a:t>recording immediate adverse events</a:t>
            </a:r>
          </a:p>
          <a:p>
            <a:r>
              <a:rPr lang="en-GB" sz="1600">
                <a:latin typeface="Arial"/>
                <a:cs typeface="Arial"/>
              </a:rPr>
              <a:t>recording the refrigerator temperature(s) where vaccines are stored, twice daily (start and end of the day) on all working days, as per national guidance</a:t>
            </a:r>
          </a:p>
          <a:p>
            <a:pPr marL="0" indent="0">
              <a:buNone/>
            </a:pPr>
            <a:endParaRPr lang="en-GB" sz="1600">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0206" y="1148511"/>
            <a:ext cx="11201394" cy="707886"/>
          </a:xfrm>
          <a:prstGeom prst="rect">
            <a:avLst/>
          </a:prstGeom>
          <a:noFill/>
        </p:spPr>
        <p:txBody>
          <a:bodyPr wrap="square" lIns="91440" tIns="45720" rIns="91440" bIns="45720" rtlCol="0" anchor="t">
            <a:spAutoFit/>
          </a:bodyPr>
          <a:lstStyle/>
          <a:p>
            <a:pPr>
              <a:buClr>
                <a:srgbClr val="007C91"/>
              </a:buClr>
              <a:defRPr/>
            </a:pPr>
            <a:r>
              <a:rPr lang="en-GB" sz="2000">
                <a:latin typeface="Arial"/>
                <a:cs typeface="Arial"/>
              </a:rPr>
              <a:t>The information in Box 1 must be recorded for all vaccines given to ensure complete and accurate patient vaccination records and to enable extraction of the correct data for programme monitoring.</a:t>
            </a:r>
          </a:p>
        </p:txBody>
      </p:sp>
      <p:sp>
        <p:nvSpPr>
          <p:cNvPr id="3" name="Rectangle 2">
            <a:extLst>
              <a:ext uri="{FF2B5EF4-FFF2-40B4-BE49-F238E27FC236}">
                <a16:creationId xmlns:a16="http://schemas.microsoft.com/office/drawing/2014/main" id="{64CF2B0F-7244-4D0D-80A1-885D6EAF6984}"/>
              </a:ext>
            </a:extLst>
          </p:cNvPr>
          <p:cNvSpPr/>
          <p:nvPr/>
        </p:nvSpPr>
        <p:spPr>
          <a:xfrm>
            <a:off x="374079" y="2329753"/>
            <a:ext cx="4452281" cy="26302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D0FE1EF8-62C3-465C-BE95-5CCC3983CA27}"/>
              </a:ext>
            </a:extLst>
          </p:cNvPr>
          <p:cNvSpPr/>
          <p:nvPr/>
        </p:nvSpPr>
        <p:spPr>
          <a:xfrm>
            <a:off x="5165975" y="2320385"/>
            <a:ext cx="5660080" cy="291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56</a:t>
            </a:fld>
            <a:endParaRPr lang="en-GB"/>
          </a:p>
        </p:txBody>
      </p:sp>
      <p:sp>
        <p:nvSpPr>
          <p:cNvPr id="4" name="TextBox 3">
            <a:extLst>
              <a:ext uri="{FF2B5EF4-FFF2-40B4-BE49-F238E27FC236}">
                <a16:creationId xmlns:a16="http://schemas.microsoft.com/office/drawing/2014/main" id="{1EB5B793-9C99-6F23-ABF4-EA19162B5C19}"/>
              </a:ext>
            </a:extLst>
          </p:cNvPr>
          <p:cNvSpPr txBox="1"/>
          <p:nvPr/>
        </p:nvSpPr>
        <p:spPr>
          <a:xfrm>
            <a:off x="1256145" y="6350594"/>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
        <p:nvSpPr>
          <p:cNvPr id="5" name="TextBox 4">
            <a:extLst>
              <a:ext uri="{FF2B5EF4-FFF2-40B4-BE49-F238E27FC236}">
                <a16:creationId xmlns:a16="http://schemas.microsoft.com/office/drawing/2014/main" id="{CC8EDC3C-E3AC-69C8-59A0-C7D50F9B36E0}"/>
              </a:ext>
            </a:extLst>
          </p:cNvPr>
          <p:cNvSpPr txBox="1"/>
          <p:nvPr/>
        </p:nvSpPr>
        <p:spPr>
          <a:xfrm>
            <a:off x="374079" y="5412093"/>
            <a:ext cx="10471728" cy="660791"/>
          </a:xfrm>
          <a:prstGeom prst="rect">
            <a:avLst/>
          </a:prstGeom>
          <a:noFill/>
        </p:spPr>
        <p:txBody>
          <a:bodyPr wrap="square" rtlCol="0">
            <a:spAutoFit/>
          </a:bodyPr>
          <a:lstStyle/>
          <a:p>
            <a:pPr algn="ctr"/>
            <a:r>
              <a:rPr lang="en-GB"/>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D4E3666-BC65-03B0-AA46-F0D0994C227C}"/>
              </a:ext>
            </a:extLst>
          </p:cNvPr>
          <p:cNvSpPr>
            <a:spLocks noGrp="1"/>
          </p:cNvSpPr>
          <p:nvPr>
            <p:ph type="body" sz="quarter" idx="10"/>
          </p:nvPr>
        </p:nvSpPr>
        <p:spPr>
          <a:xfrm>
            <a:off x="775791" y="3749286"/>
            <a:ext cx="10197009" cy="974520"/>
          </a:xfrm>
        </p:spPr>
        <p:txBody>
          <a:bodyPr>
            <a:normAutofit/>
          </a:bodyPr>
          <a:lstStyle/>
          <a:p>
            <a:r>
              <a:rPr lang="en-GB" dirty="0"/>
              <a:t>Further information and resources</a:t>
            </a:r>
          </a:p>
        </p:txBody>
      </p:sp>
      <p:sp>
        <p:nvSpPr>
          <p:cNvPr id="4" name="Footer Placeholder 3">
            <a:extLst>
              <a:ext uri="{FF2B5EF4-FFF2-40B4-BE49-F238E27FC236}">
                <a16:creationId xmlns:a16="http://schemas.microsoft.com/office/drawing/2014/main" id="{419E2559-5B55-ACD3-9BA8-ABCCA5ABF32E}"/>
              </a:ext>
            </a:extLst>
          </p:cNvPr>
          <p:cNvSpPr>
            <a:spLocks noGrp="1"/>
          </p:cNvSpPr>
          <p:nvPr>
            <p:ph type="ftr" sz="quarter" idx="4294967295"/>
          </p:nvPr>
        </p:nvSpPr>
        <p:spPr>
          <a:xfrm>
            <a:off x="37399" y="6338392"/>
            <a:ext cx="7270321" cy="36288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73F13496-6FC3-BD1A-4408-C837A68B6A8F}"/>
              </a:ext>
            </a:extLst>
          </p:cNvPr>
          <p:cNvSpPr>
            <a:spLocks noGrp="1"/>
          </p:cNvSpPr>
          <p:nvPr>
            <p:ph type="sldNum" sz="quarter" idx="4294967295"/>
          </p:nvPr>
        </p:nvSpPr>
        <p:spPr>
          <a:xfrm>
            <a:off x="9428230" y="6338392"/>
            <a:ext cx="2726371" cy="362885"/>
          </a:xfrm>
          <a:prstGeom prst="rect">
            <a:avLst/>
          </a:prstGeom>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6131092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330206" y="272342"/>
            <a:ext cx="10515600" cy="879681"/>
          </a:xfrm>
        </p:spPr>
        <p:txBody>
          <a:bodyPr lIns="91440" tIns="45720" rIns="91440" bIns="45720" anchor="t"/>
          <a:lstStyle/>
          <a:p>
            <a:r>
              <a:rPr lang="en-GB" b="1">
                <a:cs typeface="Arial"/>
              </a:rPr>
              <a:t>Maternal vaccination resources</a:t>
            </a:r>
            <a:r>
              <a:rPr lang="en-GB">
                <a:cs typeface="Arial"/>
              </a:rPr>
              <a:t> </a:t>
            </a:r>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330205" y="912338"/>
            <a:ext cx="9099545" cy="5129848"/>
          </a:xfrm>
        </p:spPr>
        <p:txBody>
          <a:bodyPr vert="horz" lIns="91440" tIns="45720" rIns="91440" bIns="45720" rtlCol="0" anchor="t">
            <a:normAutofit fontScale="92500" lnSpcReduction="10000"/>
          </a:bodyPr>
          <a:lstStyle/>
          <a:p>
            <a:pPr marL="0" indent="0">
              <a:lnSpc>
                <a:spcPct val="110000"/>
              </a:lnSpc>
              <a:buNone/>
            </a:pPr>
            <a:r>
              <a:rPr lang="en-GB" sz="1600" dirty="0">
                <a:cs typeface="Arial"/>
              </a:rPr>
              <a:t>Further information on maternal vaccines for pregnant women including RSV is available on our web page here:</a:t>
            </a:r>
          </a:p>
          <a:p>
            <a:pPr marL="0" indent="0">
              <a:lnSpc>
                <a:spcPct val="110000"/>
              </a:lnSpc>
              <a:buNone/>
            </a:pPr>
            <a:r>
              <a:rPr lang="en-GB" sz="1600" dirty="0">
                <a:ea typeface="+mn-lt"/>
                <a:cs typeface="+mn-lt"/>
                <a:hlinkClick r:id="rId2"/>
              </a:rPr>
              <a:t>Information about vaccinations in pregnancy - Public Health Wales (</a:t>
            </a:r>
            <a:r>
              <a:rPr lang="en-GB" sz="1600" dirty="0" err="1">
                <a:ea typeface="+mn-lt"/>
                <a:cs typeface="+mn-lt"/>
                <a:hlinkClick r:id="rId2"/>
              </a:rPr>
              <a:t>nhs.wales</a:t>
            </a:r>
            <a:r>
              <a:rPr lang="en-GB" sz="1600" dirty="0">
                <a:ea typeface="+mn-lt"/>
                <a:cs typeface="+mn-lt"/>
                <a:hlinkClick r:id="rId2"/>
              </a:rPr>
              <a:t>)</a:t>
            </a:r>
            <a:endParaRPr lang="en-GB" sz="1600" dirty="0">
              <a:ea typeface="+mn-lt"/>
              <a:cs typeface="+mn-lt"/>
            </a:endParaRPr>
          </a:p>
          <a:p>
            <a:pPr marL="0" indent="0">
              <a:lnSpc>
                <a:spcPct val="110000"/>
              </a:lnSpc>
              <a:buNone/>
            </a:pPr>
            <a:endParaRPr lang="en-GB" sz="1600" dirty="0">
              <a:cs typeface="Arial"/>
            </a:endParaRPr>
          </a:p>
          <a:p>
            <a:pPr marL="0" indent="0">
              <a:lnSpc>
                <a:spcPct val="110000"/>
              </a:lnSpc>
              <a:buNone/>
            </a:pPr>
            <a:r>
              <a:rPr lang="en-GB" sz="1600" dirty="0">
                <a:cs typeface="Arial"/>
              </a:rPr>
              <a:t>Information about vaccinations in pregnancy for health and social care professionals is available our web page here:</a:t>
            </a:r>
          </a:p>
          <a:p>
            <a:pPr marL="0" indent="0">
              <a:lnSpc>
                <a:spcPct val="110000"/>
              </a:lnSpc>
              <a:buNone/>
            </a:pPr>
            <a:r>
              <a:rPr lang="en-GB" sz="1600" dirty="0">
                <a:hlinkClick r:id="rId3"/>
              </a:rPr>
              <a:t>Vaccinations in pregnancy - Information for health and social care professionals - Public Health Wales</a:t>
            </a:r>
            <a:endParaRPr lang="en-GB" sz="1600" dirty="0">
              <a:cs typeface="Arial"/>
            </a:endParaRPr>
          </a:p>
          <a:p>
            <a:pPr marL="0" indent="0">
              <a:lnSpc>
                <a:spcPct val="110000"/>
              </a:lnSpc>
              <a:buNone/>
            </a:pPr>
            <a:endParaRPr lang="en-GB" sz="1600" dirty="0">
              <a:cs typeface="Arial"/>
            </a:endParaRPr>
          </a:p>
          <a:p>
            <a:pPr marL="0" indent="0">
              <a:lnSpc>
                <a:spcPct val="110000"/>
              </a:lnSpc>
              <a:buNone/>
            </a:pPr>
            <a:r>
              <a:rPr lang="en-GB" sz="1600" b="1" dirty="0">
                <a:cs typeface="Arial"/>
              </a:rPr>
              <a:t>Resources available to order FOR FREE, including FREE delivery from </a:t>
            </a:r>
            <a:r>
              <a:rPr lang="en-GB" sz="1600" dirty="0" err="1">
                <a:cs typeface="Arial"/>
                <a:hlinkClick r:id="rId4"/>
              </a:rPr>
              <a:t>Beichiogrwydd</a:t>
            </a:r>
            <a:r>
              <a:rPr lang="en-GB" sz="1600" dirty="0">
                <a:cs typeface="Arial"/>
                <a:hlinkClick r:id="rId4"/>
              </a:rPr>
              <a:t> / Pregnancy (</a:t>
            </a:r>
            <a:r>
              <a:rPr lang="en-GB" sz="1600" dirty="0" err="1">
                <a:cs typeface="Arial"/>
                <a:hlinkClick r:id="rId4"/>
              </a:rPr>
              <a:t>nhs.wales</a:t>
            </a:r>
            <a:r>
              <a:rPr lang="en-GB" sz="1600" dirty="0">
                <a:cs typeface="Arial"/>
                <a:hlinkClick r:id="rId4"/>
              </a:rPr>
              <a:t>)</a:t>
            </a:r>
            <a:r>
              <a:rPr lang="en-GB" sz="1600" dirty="0">
                <a:cs typeface="Arial"/>
              </a:rPr>
              <a:t>, including:</a:t>
            </a:r>
          </a:p>
          <a:p>
            <a:pPr>
              <a:lnSpc>
                <a:spcPct val="110000"/>
              </a:lnSpc>
            </a:pPr>
            <a:r>
              <a:rPr lang="en-GB" sz="1600" dirty="0">
                <a:cs typeface="Arial"/>
              </a:rPr>
              <a:t>Pregnancy stickers and postcards </a:t>
            </a:r>
          </a:p>
          <a:p>
            <a:pPr>
              <a:lnSpc>
                <a:spcPct val="110000"/>
              </a:lnSpc>
            </a:pPr>
            <a:r>
              <a:rPr lang="en-GB" sz="1600" dirty="0">
                <a:cs typeface="Arial"/>
              </a:rPr>
              <a:t>Vaccinations in pregnancy poster</a:t>
            </a:r>
          </a:p>
          <a:p>
            <a:pPr>
              <a:lnSpc>
                <a:spcPct val="110000"/>
              </a:lnSpc>
            </a:pPr>
            <a:r>
              <a:rPr lang="en-GB" sz="1600" dirty="0">
                <a:cs typeface="Arial"/>
              </a:rPr>
              <a:t>Vaccinations in pregnancy booklet</a:t>
            </a:r>
          </a:p>
          <a:p>
            <a:pPr>
              <a:lnSpc>
                <a:spcPct val="110000"/>
              </a:lnSpc>
            </a:pPr>
            <a:r>
              <a:rPr lang="en-GB" sz="1600" dirty="0">
                <a:cs typeface="Arial"/>
              </a:rPr>
              <a:t>Accessible resources are available from </a:t>
            </a:r>
            <a:r>
              <a:rPr lang="en-GB" sz="1600" dirty="0" err="1">
                <a:cs typeface="Arial"/>
              </a:rPr>
              <a:t>here:</a:t>
            </a:r>
            <a:r>
              <a:rPr lang="en-GB" sz="1600" dirty="0" err="1">
                <a:ea typeface="+mn-lt"/>
                <a:cs typeface="+mn-lt"/>
                <a:hlinkClick r:id="rId5"/>
              </a:rPr>
              <a:t>Vaccination</a:t>
            </a:r>
            <a:r>
              <a:rPr lang="en-GB" sz="1600" dirty="0">
                <a:ea typeface="+mn-lt"/>
                <a:cs typeface="+mn-lt"/>
                <a:hlinkClick r:id="rId5"/>
              </a:rPr>
              <a:t> information in accessible formats - Public Health Wales (</a:t>
            </a:r>
            <a:r>
              <a:rPr lang="en-GB" sz="1600" dirty="0" err="1">
                <a:ea typeface="+mn-lt"/>
                <a:cs typeface="+mn-lt"/>
                <a:hlinkClick r:id="rId5"/>
              </a:rPr>
              <a:t>nhs.wales</a:t>
            </a:r>
            <a:r>
              <a:rPr lang="en-GB" sz="1600" dirty="0">
                <a:ea typeface="+mn-lt"/>
                <a:cs typeface="+mn-lt"/>
                <a:hlinkClick r:id="rId5"/>
              </a:rPr>
              <a:t>)</a:t>
            </a:r>
            <a:r>
              <a:rPr lang="en-GB" sz="1600" dirty="0">
                <a:ea typeface="+mn-lt"/>
                <a:cs typeface="+mn-lt"/>
              </a:rPr>
              <a:t> </a:t>
            </a:r>
            <a:endParaRPr lang="en-GB" sz="1600" dirty="0">
              <a:cs typeface="Arial"/>
            </a:endParaRPr>
          </a:p>
          <a:p>
            <a:pPr marL="0" indent="0">
              <a:lnSpc>
                <a:spcPct val="110000"/>
              </a:lnSpc>
              <a:buNone/>
            </a:pPr>
            <a:endParaRPr lang="en-GB" sz="1600" dirty="0">
              <a:cs typeface="Arial"/>
            </a:endParaRPr>
          </a:p>
          <a:p>
            <a:pPr marL="0" indent="0">
              <a:lnSpc>
                <a:spcPct val="110000"/>
              </a:lnSpc>
              <a:buNone/>
            </a:pPr>
            <a:endParaRPr lang="en-GB" sz="2600" dirty="0">
              <a:cs typeface="Arial"/>
            </a:endParaRPr>
          </a:p>
          <a:p>
            <a:pPr marL="0" indent="0">
              <a:lnSpc>
                <a:spcPct val="110000"/>
              </a:lnSpc>
              <a:buNone/>
            </a:pPr>
            <a:endParaRPr lang="en-GB" sz="2600" dirty="0">
              <a:cs typeface="Arial"/>
            </a:endParaRPr>
          </a:p>
          <a:p>
            <a:pPr marL="0" indent="0">
              <a:buNone/>
            </a:pPr>
            <a:endParaRPr lang="en-GB" dirty="0">
              <a:cs typeface="Arial"/>
            </a:endParaRPr>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a:xfrm>
            <a:off x="838200" y="6356350"/>
            <a:ext cx="4826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58</a:t>
            </a:fld>
            <a:endParaRPr lang="en-GB"/>
          </a:p>
        </p:txBody>
      </p:sp>
      <p:sp>
        <p:nvSpPr>
          <p:cNvPr id="6" name="TextBox 5">
            <a:extLst>
              <a:ext uri="{FF2B5EF4-FFF2-40B4-BE49-F238E27FC236}">
                <a16:creationId xmlns:a16="http://schemas.microsoft.com/office/drawing/2014/main" id="{13EAB4B8-8811-3C78-354E-813D168F2606}"/>
              </a:ext>
            </a:extLst>
          </p:cNvPr>
          <p:cNvSpPr txBox="1"/>
          <p:nvPr/>
        </p:nvSpPr>
        <p:spPr>
          <a:xfrm>
            <a:off x="1320800" y="635214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pic>
        <p:nvPicPr>
          <p:cNvPr id="7" name="Picture 6">
            <a:extLst>
              <a:ext uri="{FF2B5EF4-FFF2-40B4-BE49-F238E27FC236}">
                <a16:creationId xmlns:a16="http://schemas.microsoft.com/office/drawing/2014/main" id="{B2FCE93A-EDA5-69FA-0B69-DF2B38C2723B}"/>
              </a:ext>
            </a:extLst>
          </p:cNvPr>
          <p:cNvPicPr>
            <a:picLocks noChangeAspect="1"/>
          </p:cNvPicPr>
          <p:nvPr/>
        </p:nvPicPr>
        <p:blipFill>
          <a:blip r:embed="rId6"/>
          <a:stretch>
            <a:fillRect/>
          </a:stretch>
        </p:blipFill>
        <p:spPr>
          <a:xfrm>
            <a:off x="9429750" y="2402369"/>
            <a:ext cx="2250115" cy="31613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94489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99504" y="336925"/>
            <a:ext cx="8028000" cy="648072"/>
          </a:xfrm>
        </p:spPr>
        <p:txBody>
          <a:bodyPr lIns="91440" tIns="45720" rIns="91440" bIns="45720" anchor="t"/>
          <a:lstStyle/>
          <a:p>
            <a:r>
              <a:rPr lang="en-GB" b="1"/>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100569" y="1109475"/>
            <a:ext cx="12088528" cy="50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rtlCol="0" anchor="t" anchorCtr="0" compatLnSpc="1">
            <a:prstTxWarp prst="textNoShape">
              <a:avLst/>
            </a:prstTxWarp>
            <a:noAutofit/>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00000"/>
              </a:lnSpc>
            </a:pPr>
            <a:r>
              <a:rPr lang="en-GB" sz="1800" dirty="0">
                <a:latin typeface="Arial"/>
                <a:cs typeface="Arial"/>
              </a:rPr>
              <a:t>The Green Book: Immunisation against infectious disease: </a:t>
            </a:r>
            <a:r>
              <a:rPr lang="en-GB" sz="1800" dirty="0">
                <a:latin typeface="Arial"/>
                <a:cs typeface="Arial"/>
                <a:hlinkClick r:id="rId3"/>
              </a:rPr>
              <a:t>RSV Green Book Chapter (27a)</a:t>
            </a:r>
            <a:endParaRPr lang="en-GB" sz="1800" dirty="0">
              <a:latin typeface="Arial"/>
              <a:cs typeface="Arial"/>
            </a:endParaRPr>
          </a:p>
          <a:p>
            <a:pPr>
              <a:lnSpc>
                <a:spcPct val="100000"/>
              </a:lnSpc>
            </a:pPr>
            <a:r>
              <a:rPr lang="en-GB" sz="1800" b="0" i="0" u="none" strike="noStrike" dirty="0">
                <a:solidFill>
                  <a:srgbClr val="212A73"/>
                </a:solidFill>
                <a:effectLst/>
                <a:latin typeface="Arial" panose="020B0604020202020204" pitchFamily="34" charset="0"/>
              </a:rPr>
              <a:t>Welsh Health Circular: Introduction of RSV vaccination programme 2024 (</a:t>
            </a:r>
            <a:r>
              <a:rPr lang="en-GB" sz="1800" b="0" i="0" u="sng" strike="noStrike" dirty="0">
                <a:solidFill>
                  <a:srgbClr val="00A7A7"/>
                </a:solidFill>
                <a:effectLst/>
                <a:latin typeface="Arial" panose="020B0604020202020204" pitchFamily="34" charset="0"/>
                <a:hlinkClick r:id="rId4"/>
              </a:rPr>
              <a:t>WHC/2024/032</a:t>
            </a:r>
            <a:r>
              <a:rPr lang="en-GB" sz="1800" b="0" i="0" u="none" strike="noStrike" dirty="0">
                <a:solidFill>
                  <a:srgbClr val="212A73"/>
                </a:solidFill>
                <a:effectLst/>
                <a:latin typeface="Arial" panose="020B0604020202020204" pitchFamily="34" charset="0"/>
              </a:rPr>
              <a:t>)</a:t>
            </a:r>
          </a:p>
          <a:p>
            <a:pPr>
              <a:lnSpc>
                <a:spcPct val="100000"/>
              </a:lnSpc>
            </a:pPr>
            <a:r>
              <a:rPr lang="en-GB" sz="1800" dirty="0">
                <a:latin typeface="Arial"/>
                <a:cs typeface="Arial"/>
              </a:rPr>
              <a:t>UKHSA RSV vaccination of pregnant women for infant protection: </a:t>
            </a:r>
            <a:r>
              <a:rPr lang="en-GB" sz="1800" dirty="0">
                <a:latin typeface="Arial"/>
                <a:cs typeface="Arial"/>
                <a:hlinkClick r:id="rId5"/>
              </a:rPr>
              <a:t>information for healthcare practitioners</a:t>
            </a:r>
            <a:endParaRPr lang="en-GB" sz="1800" dirty="0">
              <a:latin typeface="Arial"/>
              <a:cs typeface="Arial"/>
            </a:endParaRPr>
          </a:p>
          <a:p>
            <a:pPr>
              <a:lnSpc>
                <a:spcPct val="100000"/>
              </a:lnSpc>
            </a:pPr>
            <a:r>
              <a:rPr lang="en-GB" sz="1800" dirty="0">
                <a:latin typeface="Arial"/>
                <a:cs typeface="Arial"/>
              </a:rPr>
              <a:t>Marketing authorisation holder’s </a:t>
            </a:r>
            <a:r>
              <a:rPr lang="en-GB" sz="1800" dirty="0">
                <a:latin typeface="Arial"/>
                <a:cs typeface="Arial"/>
                <a:hlinkClick r:id="rId6"/>
              </a:rPr>
              <a:t>Summary of product characteristics</a:t>
            </a:r>
            <a:endParaRPr lang="en-GB" sz="1800" dirty="0">
              <a:latin typeface="Arial"/>
              <a:cs typeface="Arial"/>
            </a:endParaRPr>
          </a:p>
          <a:p>
            <a:pPr>
              <a:lnSpc>
                <a:spcPct val="100000"/>
              </a:lnSpc>
            </a:pPr>
            <a:r>
              <a:rPr lang="en-GB" sz="1800" dirty="0">
                <a:latin typeface="Arial"/>
                <a:cs typeface="Arial"/>
              </a:rPr>
              <a:t>Medicines and Healthcare products Regulatory Agency (MHRA): </a:t>
            </a:r>
            <a:r>
              <a:rPr lang="en-GB" sz="1800" dirty="0">
                <a:latin typeface="Arial"/>
                <a:cs typeface="Arial"/>
                <a:hlinkClick r:id="rId7"/>
              </a:rPr>
              <a:t>reporting adverse reactions</a:t>
            </a:r>
            <a:endParaRPr lang="en-GB" sz="1800" dirty="0">
              <a:latin typeface="Arial"/>
              <a:cs typeface="Arial"/>
            </a:endParaRPr>
          </a:p>
          <a:p>
            <a:pPr>
              <a:lnSpc>
                <a:spcPct val="100000"/>
              </a:lnSpc>
            </a:pPr>
            <a:r>
              <a:rPr lang="en-GB" sz="1800" dirty="0">
                <a:latin typeface="Arial"/>
                <a:cs typeface="Arial"/>
              </a:rPr>
              <a:t>National Patient Group Direction (PGD): </a:t>
            </a:r>
            <a:r>
              <a:rPr lang="en-GB" sz="1800" dirty="0">
                <a:latin typeface="Arial"/>
                <a:cs typeface="Arial"/>
                <a:hlinkClick r:id="rId8"/>
              </a:rPr>
              <a:t>RSV vaccine</a:t>
            </a:r>
          </a:p>
          <a:p>
            <a:pPr>
              <a:lnSpc>
                <a:spcPct val="100000"/>
              </a:lnSpc>
            </a:pPr>
            <a:r>
              <a:rPr lang="en-GB" sz="1800" dirty="0">
                <a:latin typeface="Arial"/>
                <a:cs typeface="Arial"/>
              </a:rPr>
              <a:t>Pfizer </a:t>
            </a:r>
            <a:r>
              <a:rPr lang="en-GB" sz="1800" dirty="0" err="1">
                <a:latin typeface="Arial"/>
                <a:cs typeface="Arial"/>
              </a:rPr>
              <a:t>Abrysvo</a:t>
            </a:r>
            <a:r>
              <a:rPr lang="en-GB" sz="1800" baseline="30000" dirty="0">
                <a:latin typeface="Arial"/>
                <a:cs typeface="Arial"/>
              </a:rPr>
              <a:t>®</a:t>
            </a:r>
            <a:r>
              <a:rPr lang="en-GB" sz="1800" dirty="0">
                <a:latin typeface="Arial"/>
                <a:cs typeface="Arial"/>
              </a:rPr>
              <a:t> vaccine preparation </a:t>
            </a:r>
            <a:r>
              <a:rPr lang="en-GB" sz="1800" dirty="0">
                <a:latin typeface="Arial"/>
                <a:cs typeface="Arial"/>
                <a:hlinkClick r:id="rId9"/>
              </a:rPr>
              <a:t>instructional video</a:t>
            </a:r>
            <a:endParaRPr lang="en-GB" sz="1800" dirty="0">
              <a:cs typeface="Arial"/>
            </a:endParaRPr>
          </a:p>
          <a:p>
            <a:pPr>
              <a:lnSpc>
                <a:spcPct val="100000"/>
              </a:lnSpc>
            </a:pPr>
            <a:r>
              <a:rPr lang="en-GB" sz="1800" dirty="0">
                <a:latin typeface="Arial"/>
                <a:cs typeface="Arial"/>
              </a:rPr>
              <a:t>NHS website: </a:t>
            </a:r>
            <a:r>
              <a:rPr lang="en-GB" sz="1800" dirty="0">
                <a:latin typeface="Arial"/>
                <a:cs typeface="Arial"/>
                <a:hlinkClick r:id="rId10"/>
              </a:rPr>
              <a:t>Bronchiolitis</a:t>
            </a:r>
            <a:r>
              <a:rPr lang="en-GB" sz="1800" b="0" i="0" u="none" strike="noStrike" dirty="0">
                <a:solidFill>
                  <a:srgbClr val="212A73"/>
                </a:solidFill>
                <a:effectLst/>
                <a:latin typeface="Arial" panose="020B0604020202020204" pitchFamily="34" charset="0"/>
              </a:rPr>
              <a:t> </a:t>
            </a:r>
            <a:endParaRPr lang="en-GB" sz="1800" dirty="0">
              <a:latin typeface="Arial"/>
              <a:cs typeface="Arial"/>
            </a:endParaRPr>
          </a:p>
          <a:p>
            <a:pPr>
              <a:lnSpc>
                <a:spcPct val="100000"/>
              </a:lnSpc>
            </a:pPr>
            <a:r>
              <a:rPr lang="en-GB" sz="1800" dirty="0">
                <a:latin typeface="Arial"/>
                <a:cs typeface="Arial"/>
              </a:rPr>
              <a:t>UKHSA RSV overview: </a:t>
            </a:r>
            <a:r>
              <a:rPr lang="en-GB" sz="1800" dirty="0">
                <a:latin typeface="Arial"/>
                <a:cs typeface="Arial"/>
                <a:hlinkClick r:id="rId11"/>
              </a:rPr>
              <a:t>RSV: symptoms, transmission, prevention, treatment </a:t>
            </a:r>
          </a:p>
          <a:p>
            <a:pPr>
              <a:lnSpc>
                <a:spcPct val="100000"/>
              </a:lnSpc>
            </a:pPr>
            <a:r>
              <a:rPr lang="en-GB" sz="1800" dirty="0">
                <a:latin typeface="Arial"/>
                <a:cs typeface="Arial"/>
              </a:rPr>
              <a:t>Public Health Wales public webpage:  </a:t>
            </a:r>
            <a:r>
              <a:rPr lang="en-GB" sz="1800" dirty="0">
                <a:latin typeface="Arial"/>
                <a:cs typeface="Arial"/>
                <a:hlinkClick r:id="rId12"/>
              </a:rPr>
              <a:t>Respiratory syncytial virus (RSV) vaccination information - Public Health Wales (</a:t>
            </a:r>
            <a:r>
              <a:rPr lang="en-GB" sz="1800" dirty="0" err="1">
                <a:latin typeface="Arial"/>
                <a:cs typeface="Arial"/>
                <a:hlinkClick r:id="rId12"/>
              </a:rPr>
              <a:t>nhs.wales</a:t>
            </a:r>
            <a:r>
              <a:rPr lang="en-GB" sz="1800" dirty="0">
                <a:latin typeface="Arial"/>
                <a:cs typeface="Arial"/>
                <a:hlinkClick r:id="rId12"/>
              </a:rPr>
              <a:t>)</a:t>
            </a:r>
            <a:endParaRPr lang="en-GB" sz="1800" dirty="0">
              <a:latin typeface="Arial"/>
              <a:cs typeface="Arial"/>
            </a:endParaRPr>
          </a:p>
          <a:p>
            <a:pPr marL="0" indent="0">
              <a:lnSpc>
                <a:spcPct val="100000"/>
              </a:lnSpc>
              <a:buNone/>
            </a:pPr>
            <a:endParaRPr lang="en-GB" sz="2000" dirty="0">
              <a:latin typeface="Arial"/>
              <a:cs typeface="Arial"/>
            </a:endParaRPr>
          </a:p>
          <a:p>
            <a:pPr marL="0" indent="0" algn="ctr">
              <a:lnSpc>
                <a:spcPct val="100000"/>
              </a:lnSpc>
              <a:buNone/>
            </a:pPr>
            <a:r>
              <a:rPr lang="en-GB" sz="1800" b="0" i="1" u="none" strike="noStrike" dirty="0">
                <a:solidFill>
                  <a:srgbClr val="212A73"/>
                </a:solidFill>
                <a:effectLst/>
                <a:latin typeface="Arial" panose="020B0604020202020204" pitchFamily="34" charset="0"/>
              </a:rPr>
              <a:t>For information: A separate </a:t>
            </a:r>
            <a:r>
              <a:rPr lang="en-GB" sz="1800" b="0" i="1" u="none" strike="noStrike" dirty="0">
                <a:solidFill>
                  <a:srgbClr val="212A73"/>
                </a:solidFill>
                <a:effectLst/>
                <a:latin typeface="Arial" panose="020B0604020202020204" pitchFamily="34" charset="0"/>
                <a:hlinkClick r:id="rId13"/>
              </a:rPr>
              <a:t>training slide set </a:t>
            </a:r>
            <a:r>
              <a:rPr lang="en-GB" sz="1800" b="0" i="1" u="none" strike="noStrike" dirty="0">
                <a:solidFill>
                  <a:srgbClr val="212A73"/>
                </a:solidFill>
                <a:effectLst/>
                <a:latin typeface="Arial" panose="020B0604020202020204" pitchFamily="34" charset="0"/>
              </a:rPr>
              <a:t>and </a:t>
            </a:r>
            <a:r>
              <a:rPr lang="en-GB" sz="1800" b="0" i="1" u="sng" strike="noStrike" dirty="0">
                <a:solidFill>
                  <a:srgbClr val="00A7A7"/>
                </a:solidFill>
                <a:effectLst/>
                <a:latin typeface="Arial" panose="020B0604020202020204" pitchFamily="34" charset="0"/>
                <a:hlinkClick r:id="rId14"/>
              </a:rPr>
              <a:t>information for healthcare practitioners document</a:t>
            </a:r>
            <a:r>
              <a:rPr lang="en-GB" sz="1800" b="0" i="1" u="none" strike="noStrike" dirty="0">
                <a:solidFill>
                  <a:srgbClr val="212A73"/>
                </a:solidFill>
                <a:effectLst/>
                <a:latin typeface="Arial" panose="020B0604020202020204" pitchFamily="34" charset="0"/>
                <a:hlinkClick r:id="rId14"/>
              </a:rPr>
              <a:t> </a:t>
            </a:r>
            <a:r>
              <a:rPr lang="en-GB" sz="1800" b="0" i="1" u="none" strike="noStrike" dirty="0">
                <a:solidFill>
                  <a:srgbClr val="212A73"/>
                </a:solidFill>
                <a:effectLst/>
                <a:latin typeface="Arial" panose="020B0604020202020204" pitchFamily="34" charset="0"/>
              </a:rPr>
              <a:t>is also available for the RSV vaccination of older adults</a:t>
            </a:r>
            <a:r>
              <a:rPr lang="en-GB" sz="1800" b="0" i="0" dirty="0">
                <a:solidFill>
                  <a:srgbClr val="000000"/>
                </a:solidFill>
                <a:effectLst/>
                <a:latin typeface="Arial" panose="020B0604020202020204" pitchFamily="34" charset="0"/>
              </a:rPr>
              <a:t>​</a:t>
            </a:r>
            <a:endParaRPr lang="en-GB" sz="2000" dirty="0">
              <a:latin typeface="Arial"/>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a:xfrm>
            <a:off x="838200" y="6356350"/>
            <a:ext cx="497440"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59</a:t>
            </a:fld>
            <a:endParaRPr lang="en-GB"/>
          </a:p>
        </p:txBody>
      </p:sp>
      <p:sp>
        <p:nvSpPr>
          <p:cNvPr id="3" name="TextBox 2">
            <a:extLst>
              <a:ext uri="{FF2B5EF4-FFF2-40B4-BE49-F238E27FC236}">
                <a16:creationId xmlns:a16="http://schemas.microsoft.com/office/drawing/2014/main" id="{C7625D5E-FBC2-CF51-B6AD-D9607264F86E}"/>
              </a:ext>
            </a:extLst>
          </p:cNvPr>
          <p:cNvSpPr txBox="1"/>
          <p:nvPr/>
        </p:nvSpPr>
        <p:spPr>
          <a:xfrm>
            <a:off x="1335640"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3374853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DB989-3A85-ECF5-8CBE-9D0940F78CB1}"/>
              </a:ext>
            </a:extLst>
          </p:cNvPr>
          <p:cNvSpPr>
            <a:spLocks noGrp="1"/>
          </p:cNvSpPr>
          <p:nvPr>
            <p:ph type="title"/>
          </p:nvPr>
        </p:nvSpPr>
        <p:spPr/>
        <p:txBody>
          <a:bodyPr/>
          <a:lstStyle/>
          <a:p>
            <a:r>
              <a:rPr lang="en-GB" dirty="0"/>
              <a:t>Contents</a:t>
            </a:r>
          </a:p>
        </p:txBody>
      </p:sp>
      <p:sp>
        <p:nvSpPr>
          <p:cNvPr id="4" name="Footer Placeholder 3">
            <a:extLst>
              <a:ext uri="{FF2B5EF4-FFF2-40B4-BE49-F238E27FC236}">
                <a16:creationId xmlns:a16="http://schemas.microsoft.com/office/drawing/2014/main" id="{2A66BF43-3CED-44B8-D7E4-147D6E89BA0A}"/>
              </a:ext>
            </a:extLst>
          </p:cNvPr>
          <p:cNvSpPr>
            <a:spLocks noGrp="1"/>
          </p:cNvSpPr>
          <p:nvPr>
            <p:ph type="ftr" sz="quarter" idx="11"/>
          </p:nvPr>
        </p:nvSpPr>
        <p:spPr>
          <a:xfrm>
            <a:off x="1331976" y="6356350"/>
            <a:ext cx="11353800" cy="250824"/>
          </a:xfrm>
        </p:spPr>
        <p:txBody>
          <a:bodyPr/>
          <a:lstStyle/>
          <a:p>
            <a:pPr lvl="0">
              <a:defRPr/>
            </a:pPr>
            <a:r>
              <a:rPr lang="en-US" dirty="0"/>
              <a:t>RSV vaccination of pregnant women </a:t>
            </a:r>
            <a:r>
              <a:rPr lang="en-US" dirty="0" err="1"/>
              <a:t>programme</a:t>
            </a:r>
            <a:r>
              <a:rPr lang="en-US" dirty="0"/>
              <a:t>: training slide set for healthcare practitioners  </a:t>
            </a:r>
            <a:endParaRPr lang="en-GB" dirty="0"/>
          </a:p>
        </p:txBody>
      </p:sp>
      <p:sp>
        <p:nvSpPr>
          <p:cNvPr id="5" name="Slide Number Placeholder 4">
            <a:extLst>
              <a:ext uri="{FF2B5EF4-FFF2-40B4-BE49-F238E27FC236}">
                <a16:creationId xmlns:a16="http://schemas.microsoft.com/office/drawing/2014/main" id="{E19E748B-C92D-85CB-C77F-9711BB06EA24}"/>
              </a:ext>
            </a:extLst>
          </p:cNvPr>
          <p:cNvSpPr>
            <a:spLocks noGrp="1"/>
          </p:cNvSpPr>
          <p:nvPr>
            <p:ph type="sldNum" sz="quarter" idx="12"/>
          </p:nvPr>
        </p:nvSpPr>
        <p:spPr>
          <a:xfrm>
            <a:off x="-1575816" y="6356350"/>
            <a:ext cx="2743200" cy="365125"/>
          </a:xfrm>
        </p:spPr>
        <p:txBody>
          <a:bodyPr/>
          <a:lstStyle/>
          <a:p>
            <a:fld id="{561D0CCE-8DCC-44DC-A653-AE62B1D84A52}" type="slidenum">
              <a:rPr lang="en-GB" smtClean="0"/>
              <a:pPr/>
              <a:t>6</a:t>
            </a:fld>
            <a:endParaRPr lang="en-GB"/>
          </a:p>
        </p:txBody>
      </p:sp>
      <p:graphicFrame>
        <p:nvGraphicFramePr>
          <p:cNvPr id="6" name="Table 5">
            <a:extLst>
              <a:ext uri="{FF2B5EF4-FFF2-40B4-BE49-F238E27FC236}">
                <a16:creationId xmlns:a16="http://schemas.microsoft.com/office/drawing/2014/main" id="{8DC8727B-17AF-CF9C-5ECF-B0E2A62D0BA2}"/>
              </a:ext>
            </a:extLst>
          </p:cNvPr>
          <p:cNvGraphicFramePr>
            <a:graphicFrameLocks noGrp="1"/>
          </p:cNvGraphicFramePr>
          <p:nvPr>
            <p:extLst>
              <p:ext uri="{D42A27DB-BD31-4B8C-83A1-F6EECF244321}">
                <p14:modId xmlns:p14="http://schemas.microsoft.com/office/powerpoint/2010/main" val="2639220230"/>
              </p:ext>
            </p:extLst>
          </p:nvPr>
        </p:nvGraphicFramePr>
        <p:xfrm>
          <a:off x="604157" y="1259055"/>
          <a:ext cx="10749643" cy="3419612"/>
        </p:xfrm>
        <a:graphic>
          <a:graphicData uri="http://schemas.openxmlformats.org/drawingml/2006/table">
            <a:tbl>
              <a:tblPr firstRow="1" bandRow="1">
                <a:tableStyleId>{073A0DAA-6AF3-43AB-8588-CEC1D06C72B9}</a:tableStyleId>
              </a:tblPr>
              <a:tblGrid>
                <a:gridCol w="8464374">
                  <a:extLst>
                    <a:ext uri="{9D8B030D-6E8A-4147-A177-3AD203B41FA5}">
                      <a16:colId xmlns:a16="http://schemas.microsoft.com/office/drawing/2014/main" val="850819267"/>
                    </a:ext>
                  </a:extLst>
                </a:gridCol>
                <a:gridCol w="2285269">
                  <a:extLst>
                    <a:ext uri="{9D8B030D-6E8A-4147-A177-3AD203B41FA5}">
                      <a16:colId xmlns:a16="http://schemas.microsoft.com/office/drawing/2014/main" val="1766792987"/>
                    </a:ext>
                  </a:extLst>
                </a:gridCol>
              </a:tblGrid>
              <a:tr h="464957">
                <a:tc>
                  <a:txBody>
                    <a:bodyPr/>
                    <a:lstStyle/>
                    <a:p>
                      <a:pPr algn="ctr"/>
                      <a:r>
                        <a:rPr lang="en-GB" sz="2400" dirty="0"/>
                        <a:t>Section</a:t>
                      </a:r>
                    </a:p>
                  </a:txBody>
                  <a:tcPr/>
                </a:tc>
                <a:tc>
                  <a:txBody>
                    <a:bodyPr/>
                    <a:lstStyle/>
                    <a:p>
                      <a:pPr algn="ctr"/>
                      <a:r>
                        <a:rPr lang="en-GB" sz="2400" dirty="0"/>
                        <a:t>Slide</a:t>
                      </a:r>
                    </a:p>
                  </a:txBody>
                  <a:tcPr/>
                </a:tc>
                <a:extLst>
                  <a:ext uri="{0D108BD9-81ED-4DB2-BD59-A6C34878D82A}">
                    <a16:rowId xmlns:a16="http://schemas.microsoft.com/office/drawing/2014/main" val="3502888024"/>
                  </a:ext>
                </a:extLst>
              </a:tr>
              <a:tr h="740651">
                <a:tc>
                  <a:txBody>
                    <a:bodyPr/>
                    <a:lstStyle/>
                    <a:p>
                      <a:pPr marL="0" indent="0" algn="l">
                        <a:buNone/>
                      </a:pPr>
                      <a:r>
                        <a:rPr lang="en-GB" sz="2000" b="1" dirty="0"/>
                        <a:t>1. </a:t>
                      </a:r>
                      <a:r>
                        <a:rPr lang="en-GB" sz="2000" dirty="0"/>
                        <a:t>Introduction</a:t>
                      </a:r>
                    </a:p>
                  </a:txBody>
                  <a:tcPr>
                    <a:solidFill>
                      <a:schemeClr val="bg1">
                        <a:lumMod val="95000"/>
                      </a:schemeClr>
                    </a:solidFill>
                  </a:tcPr>
                </a:tc>
                <a:tc>
                  <a:txBody>
                    <a:bodyPr/>
                    <a:lstStyle/>
                    <a:p>
                      <a:pPr algn="l"/>
                      <a:r>
                        <a:rPr lang="en-GB" sz="2000" dirty="0"/>
                        <a:t>7</a:t>
                      </a:r>
                    </a:p>
                  </a:txBody>
                  <a:tcPr>
                    <a:solidFill>
                      <a:schemeClr val="bg1">
                        <a:lumMod val="95000"/>
                      </a:schemeClr>
                    </a:solidFill>
                  </a:tcPr>
                </a:tc>
                <a:extLst>
                  <a:ext uri="{0D108BD9-81ED-4DB2-BD59-A6C34878D82A}">
                    <a16:rowId xmlns:a16="http://schemas.microsoft.com/office/drawing/2014/main" val="2734575410"/>
                  </a:ext>
                </a:extLst>
              </a:tr>
              <a:tr h="7406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2000" b="1" dirty="0"/>
                        <a:t>2. </a:t>
                      </a:r>
                      <a:r>
                        <a:rPr lang="en-GB" sz="2000" dirty="0">
                          <a:latin typeface="+mn-lt"/>
                        </a:rPr>
                        <a:t>Respiratory Syncytial Virus (RSV): Information about RSV</a:t>
                      </a:r>
                    </a:p>
                    <a:p>
                      <a:pPr marL="0" indent="0" algn="l">
                        <a:buNone/>
                      </a:pPr>
                      <a:endParaRPr lang="en-GB" sz="2000" dirty="0"/>
                    </a:p>
                  </a:txBody>
                  <a:tcPr>
                    <a:solidFill>
                      <a:schemeClr val="bg1">
                        <a:lumMod val="95000"/>
                      </a:schemeClr>
                    </a:solidFill>
                  </a:tcPr>
                </a:tc>
                <a:tc>
                  <a:txBody>
                    <a:bodyPr/>
                    <a:lstStyle/>
                    <a:p>
                      <a:pPr algn="l"/>
                      <a:r>
                        <a:rPr lang="en-GB" sz="2000" dirty="0"/>
                        <a:t>11</a:t>
                      </a:r>
                    </a:p>
                  </a:txBody>
                  <a:tcPr>
                    <a:solidFill>
                      <a:schemeClr val="bg1">
                        <a:lumMod val="95000"/>
                      </a:schemeClr>
                    </a:solidFill>
                  </a:tcPr>
                </a:tc>
                <a:extLst>
                  <a:ext uri="{0D108BD9-81ED-4DB2-BD59-A6C34878D82A}">
                    <a16:rowId xmlns:a16="http://schemas.microsoft.com/office/drawing/2014/main" val="2220316458"/>
                  </a:ext>
                </a:extLst>
              </a:tr>
              <a:tr h="772313">
                <a:tc>
                  <a:txBody>
                    <a:bodyPr/>
                    <a:lstStyle/>
                    <a:p>
                      <a:pPr marL="0" indent="0" algn="l">
                        <a:buNone/>
                      </a:pPr>
                      <a:r>
                        <a:rPr lang="en-GB" altLang="en-US" sz="2000" b="1" dirty="0"/>
                        <a:t>3. </a:t>
                      </a:r>
                      <a:r>
                        <a:rPr lang="en-GB" altLang="en-US" sz="2000" dirty="0"/>
                        <a:t>RSV vaccination of pregnant women for infant protection</a:t>
                      </a:r>
                    </a:p>
                  </a:txBody>
                  <a:tcPr>
                    <a:solidFill>
                      <a:schemeClr val="bg1">
                        <a:lumMod val="95000"/>
                      </a:schemeClr>
                    </a:solidFill>
                  </a:tcPr>
                </a:tc>
                <a:tc>
                  <a:txBody>
                    <a:bodyPr/>
                    <a:lstStyle/>
                    <a:p>
                      <a:pPr algn="l"/>
                      <a:r>
                        <a:rPr lang="en-GB" sz="2000" dirty="0"/>
                        <a:t>20</a:t>
                      </a:r>
                    </a:p>
                  </a:txBody>
                  <a:tcPr>
                    <a:solidFill>
                      <a:schemeClr val="bg1">
                        <a:lumMod val="95000"/>
                      </a:schemeClr>
                    </a:solidFill>
                  </a:tcPr>
                </a:tc>
                <a:extLst>
                  <a:ext uri="{0D108BD9-81ED-4DB2-BD59-A6C34878D82A}">
                    <a16:rowId xmlns:a16="http://schemas.microsoft.com/office/drawing/2014/main" val="1008501714"/>
                  </a:ext>
                </a:extLst>
              </a:tr>
              <a:tr h="410256">
                <a:tc>
                  <a:txBody>
                    <a:bodyPr/>
                    <a:lstStyle/>
                    <a:p>
                      <a:pPr algn="l"/>
                      <a:r>
                        <a:rPr lang="en-GB" sz="2000" b="1" dirty="0"/>
                        <a:t>4. </a:t>
                      </a:r>
                      <a:r>
                        <a:rPr lang="en-GB" sz="2000" b="0" dirty="0"/>
                        <a:t>Summary, f</a:t>
                      </a:r>
                      <a:r>
                        <a:rPr lang="en-GB" altLang="en-US" sz="2000" b="0" dirty="0"/>
                        <a:t>urther </a:t>
                      </a:r>
                      <a:r>
                        <a:rPr lang="en-GB" altLang="en-US" sz="2000" dirty="0"/>
                        <a:t>information and resources</a:t>
                      </a:r>
                    </a:p>
                    <a:p>
                      <a:pPr algn="l"/>
                      <a:r>
                        <a:rPr lang="en-GB" altLang="en-US" sz="2000" dirty="0"/>
                        <a:t>	</a:t>
                      </a:r>
                      <a:endParaRPr lang="en-GB" sz="2000" dirty="0"/>
                    </a:p>
                  </a:txBody>
                  <a:tcPr>
                    <a:solidFill>
                      <a:schemeClr val="bg1">
                        <a:lumMod val="95000"/>
                      </a:schemeClr>
                    </a:solidFill>
                  </a:tcPr>
                </a:tc>
                <a:tc>
                  <a:txBody>
                    <a:bodyPr/>
                    <a:lstStyle/>
                    <a:p>
                      <a:pPr algn="l"/>
                      <a:r>
                        <a:rPr lang="en-GB" sz="2000" dirty="0"/>
                        <a:t>57</a:t>
                      </a:r>
                    </a:p>
                  </a:txBody>
                  <a:tcPr>
                    <a:solidFill>
                      <a:schemeClr val="bg1">
                        <a:lumMod val="95000"/>
                      </a:schemeClr>
                    </a:solidFill>
                  </a:tcPr>
                </a:tc>
                <a:extLst>
                  <a:ext uri="{0D108BD9-81ED-4DB2-BD59-A6C34878D82A}">
                    <a16:rowId xmlns:a16="http://schemas.microsoft.com/office/drawing/2014/main" val="1247657002"/>
                  </a:ext>
                </a:extLst>
              </a:tr>
            </a:tbl>
          </a:graphicData>
        </a:graphic>
      </p:graphicFrame>
    </p:spTree>
    <p:extLst>
      <p:ext uri="{BB962C8B-B14F-4D97-AF65-F5344CB8AC3E}">
        <p14:creationId xmlns:p14="http://schemas.microsoft.com/office/powerpoint/2010/main" val="17253259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a:t>Further resources</a:t>
            </a:r>
            <a:br>
              <a:rPr lang="en-GB" b="1"/>
            </a:br>
            <a:br>
              <a:rPr lang="en-GB" b="1"/>
            </a:br>
            <a:r>
              <a:rPr lang="en-GB" b="1"/>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964309"/>
            <a:ext cx="10515600" cy="4459118"/>
          </a:xfrm>
        </p:spPr>
        <p:txBody>
          <a:bodyPr/>
          <a:lstStyle/>
          <a:p>
            <a:pPr marL="0" indent="0">
              <a:buNone/>
            </a:pPr>
            <a:r>
              <a:rPr lang="en-GB" sz="2000" b="1" dirty="0"/>
              <a:t>These resources are not designed for local training, but as briefing resources to support with awareness raising of the RSV vaccination programme </a:t>
            </a:r>
          </a:p>
          <a:p>
            <a:pPr marL="0" indent="0">
              <a:buNone/>
            </a:pPr>
            <a:endParaRPr lang="en-GB" sz="2000" b="1" dirty="0"/>
          </a:p>
          <a:p>
            <a:pPr marL="0" indent="0">
              <a:buNone/>
            </a:pPr>
            <a:r>
              <a:rPr lang="en-GB" sz="2000" b="1" dirty="0"/>
              <a:t>RSV recorded slides:</a:t>
            </a:r>
          </a:p>
          <a:p>
            <a:r>
              <a:rPr lang="en-GB" sz="2000" b="0" i="0">
                <a:solidFill>
                  <a:srgbClr val="002060"/>
                </a:solidFill>
                <a:effectLst/>
              </a:rPr>
              <a:t>An </a:t>
            </a:r>
            <a:r>
              <a:rPr lang="en-GB" sz="2000" b="0" i="0" dirty="0">
                <a:solidFill>
                  <a:srgbClr val="002060"/>
                </a:solidFill>
                <a:effectLst/>
              </a:rPr>
              <a:t>Introduction to Respiratory Syncytial Virus (RSV) – Published May 2024</a:t>
            </a:r>
          </a:p>
          <a:p>
            <a:pPr marL="0" indent="0">
              <a:buNone/>
            </a:pPr>
            <a:endParaRPr lang="en-GB" sz="2000" dirty="0">
              <a:solidFill>
                <a:srgbClr val="002060"/>
              </a:solidFill>
            </a:endParaRPr>
          </a:p>
          <a:p>
            <a:pPr marL="0" indent="0">
              <a:buNone/>
            </a:pPr>
            <a:r>
              <a:rPr lang="en-GB" sz="2000" b="1" dirty="0">
                <a:effectLst/>
                <a:latin typeface="Arial" panose="020B0604020202020204" pitchFamily="34" charset="0"/>
                <a:ea typeface="Calibri" panose="020F0502020204030204" pitchFamily="34" charset="0"/>
              </a:rPr>
              <a:t>RSV Q&amp;A webinar: </a:t>
            </a:r>
            <a:endParaRPr lang="en-GB" sz="2000" b="1" dirty="0">
              <a:effectLst/>
              <a:latin typeface="Calibri" panose="020F0502020204030204" pitchFamily="34" charset="0"/>
              <a:ea typeface="Calibri" panose="020F0502020204030204" pitchFamily="34" charset="0"/>
            </a:endParaRPr>
          </a:p>
          <a:p>
            <a:r>
              <a:rPr lang="en-GB" sz="2000" dirty="0">
                <a:effectLst/>
                <a:latin typeface="Arial" panose="020B0604020202020204" pitchFamily="34" charset="0"/>
                <a:ea typeface="Calibri" panose="020F0502020204030204" pitchFamily="34" charset="0"/>
              </a:rPr>
              <a:t>VPDP hosted a live Q&amp;A RSV webinar on the 8</a:t>
            </a:r>
            <a:r>
              <a:rPr lang="en-GB" sz="2000" baseline="30000" dirty="0">
                <a:effectLst/>
                <a:latin typeface="Arial" panose="020B0604020202020204" pitchFamily="34" charset="0"/>
                <a:ea typeface="Calibri" panose="020F0502020204030204" pitchFamily="34" charset="0"/>
              </a:rPr>
              <a:t>th</a:t>
            </a:r>
            <a:r>
              <a:rPr lang="en-GB" sz="2000" dirty="0">
                <a:effectLst/>
                <a:latin typeface="Arial" panose="020B0604020202020204" pitchFamily="34" charset="0"/>
                <a:ea typeface="Calibri" panose="020F0502020204030204" pitchFamily="34" charset="0"/>
              </a:rPr>
              <a:t> of August 2024. The slides and recording are available to view here: </a:t>
            </a:r>
            <a:r>
              <a:rPr lang="en-GB" sz="2000" u="sng" dirty="0">
                <a:solidFill>
                  <a:srgbClr val="00B0F0"/>
                </a:solidFill>
                <a:effectLst/>
                <a:latin typeface="Arial" panose="020B0604020202020204" pitchFamily="34" charset="0"/>
                <a:ea typeface="Calibri" panose="020F0502020204030204" pitchFamily="34" charset="0"/>
                <a:hlinkClick r:id="rId2"/>
              </a:rPr>
              <a:t>Immunisation training resources and events - Public Health Wales (</a:t>
            </a:r>
            <a:r>
              <a:rPr lang="en-GB" sz="2000" u="sng" dirty="0" err="1">
                <a:solidFill>
                  <a:srgbClr val="00B0F0"/>
                </a:solidFill>
                <a:effectLst/>
                <a:latin typeface="Arial" panose="020B0604020202020204" pitchFamily="34" charset="0"/>
                <a:ea typeface="Calibri" panose="020F0502020204030204" pitchFamily="34" charset="0"/>
                <a:hlinkClick r:id="rId2"/>
              </a:rPr>
              <a:t>nhs.wales</a:t>
            </a:r>
            <a:r>
              <a:rPr lang="en-GB" sz="2000" u="sng" dirty="0">
                <a:solidFill>
                  <a:srgbClr val="00B0F0"/>
                </a:solidFill>
                <a:effectLst/>
                <a:latin typeface="Arial" panose="020B0604020202020204" pitchFamily="34" charset="0"/>
                <a:ea typeface="Calibri" panose="020F0502020204030204" pitchFamily="34" charset="0"/>
                <a:hlinkClick r:id="rId2"/>
              </a:rPr>
              <a:t>)</a:t>
            </a:r>
            <a:endParaRPr lang="en-GB" sz="2000" dirty="0">
              <a:effectLst/>
              <a:latin typeface="Calibri" panose="020F0502020204030204" pitchFamily="34" charset="0"/>
              <a:ea typeface="Calibri" panose="020F0502020204030204" pitchFamily="34" charset="0"/>
            </a:endParaRPr>
          </a:p>
          <a:p>
            <a:pPr marL="0" indent="0">
              <a:buNone/>
            </a:pPr>
            <a:endParaRPr lang="en-GB" sz="2000" dirty="0"/>
          </a:p>
          <a:p>
            <a:pPr marL="0" indent="0">
              <a:buNone/>
            </a:pPr>
            <a:r>
              <a:rPr lang="en-GB" sz="1800" b="1" dirty="0"/>
              <a:t>It is important that immunisers and those providing immunisation advice are accessing the most up to date information from the </a:t>
            </a:r>
            <a:r>
              <a:rPr lang="en-GB" sz="1800" b="1" u="sng" dirty="0">
                <a:hlinkClick r:id="rId3"/>
              </a:rPr>
              <a:t>Respiratory syncytial virus: the green book, chapter 27a - GOV.UK</a:t>
            </a:r>
            <a:r>
              <a:rPr lang="en-GB" sz="1800" b="1" dirty="0"/>
              <a:t> and </a:t>
            </a:r>
            <a:r>
              <a:rPr lang="en-GB" sz="1800" b="1" u="sng" dirty="0">
                <a:hlinkClick r:id="rId4"/>
              </a:rPr>
              <a:t>Welsh policy</a:t>
            </a:r>
            <a:r>
              <a:rPr lang="en-GB" sz="1800" dirty="0"/>
              <a:t>.</a:t>
            </a:r>
            <a:endParaRPr lang="en-GB" sz="1400" dirty="0"/>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a:xfrm>
            <a:off x="-1720789" y="6338847"/>
            <a:ext cx="2743200" cy="365125"/>
          </a:xfrm>
        </p:spPr>
        <p:txBody>
          <a:bodyPr/>
          <a:lstStyle/>
          <a:p>
            <a:fld id="{561D0CCE-8DCC-44DC-A653-AE62B1D84A52}" type="slidenum">
              <a:rPr lang="en-GB" smtClean="0"/>
              <a:pPr/>
              <a:t>60</a:t>
            </a:fld>
            <a:endParaRPr lang="en-GB"/>
          </a:p>
        </p:txBody>
      </p:sp>
      <p:pic>
        <p:nvPicPr>
          <p:cNvPr id="6" name="Picture 5">
            <a:extLst>
              <a:ext uri="{FF2B5EF4-FFF2-40B4-BE49-F238E27FC236}">
                <a16:creationId xmlns:a16="http://schemas.microsoft.com/office/drawing/2014/main" id="{3FFE827F-78D2-7891-C438-87746DAE6284}"/>
              </a:ext>
            </a:extLst>
          </p:cNvPr>
          <p:cNvPicPr>
            <a:picLocks noChangeAspect="1"/>
          </p:cNvPicPr>
          <p:nvPr/>
        </p:nvPicPr>
        <p:blipFill>
          <a:blip r:embed="rId5"/>
          <a:stretch>
            <a:fillRect/>
          </a:stretch>
        </p:blipFill>
        <p:spPr>
          <a:xfrm>
            <a:off x="1128737" y="6282661"/>
            <a:ext cx="10559187" cy="493819"/>
          </a:xfrm>
          <a:prstGeom prst="rect">
            <a:avLst/>
          </a:prstGeom>
        </p:spPr>
      </p:pic>
    </p:spTree>
    <p:extLst>
      <p:ext uri="{BB962C8B-B14F-4D97-AF65-F5344CB8AC3E}">
        <p14:creationId xmlns:p14="http://schemas.microsoft.com/office/powerpoint/2010/main" val="34165629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p:txBody>
          <a:bodyPr lIns="91440" tIns="45720" rIns="91440" bIns="45720" anchor="t">
            <a:noAutofit/>
          </a:bodyPr>
          <a:lstStyle/>
          <a:p>
            <a:r>
              <a:rPr lang="en-US" b="1">
                <a:latin typeface="Arial"/>
                <a:cs typeface="Arial"/>
              </a:rPr>
              <a:t>Resources: Information for healthcare practitioners guidance</a:t>
            </a: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838200" y="2190750"/>
            <a:ext cx="10515600" cy="3136793"/>
          </a:xfrm>
        </p:spPr>
        <p:txBody>
          <a:bodyPr vert="horz" lIns="91440" tIns="45720" rIns="91440" bIns="45720" rtlCol="0" anchor="t">
            <a:normAutofit/>
          </a:bodyPr>
          <a:lstStyle/>
          <a:p>
            <a:pPr marL="0" indent="0">
              <a:lnSpc>
                <a:spcPct val="100000"/>
              </a:lnSpc>
              <a:buNone/>
            </a:pPr>
            <a:r>
              <a:rPr lang="en-US" sz="2000">
                <a:cs typeface="Arial"/>
              </a:rPr>
              <a:t>The UKHSA information for healthcare practitioners guidance </a:t>
            </a:r>
            <a:r>
              <a:rPr lang="en-GB" sz="2000">
                <a:hlinkClick r:id="rId2"/>
              </a:rPr>
              <a:t>Respiratory syncytial virus (RSV) programme: information for healthcare professionals - GOV.UK (www.gov.uk)</a:t>
            </a:r>
            <a:r>
              <a:rPr lang="en-US" sz="2000">
                <a:cs typeface="Arial"/>
              </a:rPr>
              <a:t> is recommended reading for anyone involved in RSV immunisation</a:t>
            </a:r>
          </a:p>
          <a:p>
            <a:pPr marL="0" indent="0">
              <a:lnSpc>
                <a:spcPct val="50000"/>
              </a:lnSpc>
              <a:buNone/>
            </a:pPr>
            <a:endParaRPr lang="en-US" sz="2000">
              <a:cs typeface="Arial"/>
            </a:endParaRPr>
          </a:p>
          <a:p>
            <a:pPr marL="0" indent="0">
              <a:lnSpc>
                <a:spcPct val="100000"/>
              </a:lnSpc>
              <a:buNone/>
            </a:pPr>
            <a:r>
              <a:rPr lang="en-US" sz="2000">
                <a:cs typeface="Arial"/>
              </a:rPr>
              <a:t>This is a practical document for healthcare practitioners administering or providing advice about RSV vaccination of pregnant women for infant protection. It includes the vaccination </a:t>
            </a:r>
            <a:r>
              <a:rPr lang="en-US" sz="2000" err="1">
                <a:cs typeface="Arial"/>
              </a:rPr>
              <a:t>programme</a:t>
            </a:r>
            <a:r>
              <a:rPr lang="en-US" sz="2000">
                <a:cs typeface="Arial"/>
              </a:rPr>
              <a:t> recommendations, contraindications, precautions and examples of scenarios that staff may experience when </a:t>
            </a:r>
            <a:r>
              <a:rPr lang="en-US" sz="2000" err="1">
                <a:cs typeface="Arial"/>
              </a:rPr>
              <a:t>immunising</a:t>
            </a:r>
            <a:endParaRPr lang="en-US" sz="2000">
              <a:cs typeface="Arial"/>
            </a:endParaRPr>
          </a:p>
          <a:p>
            <a:endParaRPr lang="en-US"/>
          </a:p>
        </p:txBody>
      </p:sp>
      <p:sp>
        <p:nvSpPr>
          <p:cNvPr id="4" name="Footer Placeholder 3">
            <a:extLst>
              <a:ext uri="{FF2B5EF4-FFF2-40B4-BE49-F238E27FC236}">
                <a16:creationId xmlns:a16="http://schemas.microsoft.com/office/drawing/2014/main" id="{2680B43A-7645-7B13-3999-B1B44A1F45F7}"/>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a:xfrm>
            <a:off x="838200" y="6356350"/>
            <a:ext cx="610456" cy="307777"/>
          </a:xfrm>
        </p:spPr>
        <p:txBody>
          <a:bodyPr/>
          <a:lstStyle/>
          <a:p>
            <a:fld id="{344369E4-5DE7-46E5-874E-4FD437973785}" type="slidenum">
              <a:rPr lang="en-GB"/>
              <a:pPr/>
              <a:t>61</a:t>
            </a:fld>
            <a:endParaRPr lang="en-GB"/>
          </a:p>
        </p:txBody>
      </p:sp>
      <p:sp>
        <p:nvSpPr>
          <p:cNvPr id="6" name="TextBox 5">
            <a:extLst>
              <a:ext uri="{FF2B5EF4-FFF2-40B4-BE49-F238E27FC236}">
                <a16:creationId xmlns:a16="http://schemas.microsoft.com/office/drawing/2014/main" id="{340315A5-12F4-3326-2733-DAD247B64A1D}"/>
              </a:ext>
            </a:extLst>
          </p:cNvPr>
          <p:cNvSpPr txBox="1"/>
          <p:nvPr/>
        </p:nvSpPr>
        <p:spPr>
          <a:xfrm>
            <a:off x="1246909" y="6356350"/>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2479625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227114" y="1054440"/>
            <a:ext cx="11513880" cy="4435655"/>
          </a:xfrm>
        </p:spPr>
        <p:txBody>
          <a:bodyPr vert="horz" lIns="91440" tIns="45720" rIns="91440" bIns="45720" rtlCol="0" anchor="t">
            <a:noAutofit/>
          </a:bodyPr>
          <a:lstStyle/>
          <a:p>
            <a:pPr marL="0" indent="0">
              <a:lnSpc>
                <a:spcPct val="130000"/>
              </a:lnSpc>
              <a:spcBef>
                <a:spcPts val="0"/>
              </a:spcBef>
              <a:buNone/>
            </a:pPr>
            <a:r>
              <a:rPr lang="en-GB" sz="2000">
                <a:latin typeface="Arial"/>
                <a:cs typeface="Arial"/>
              </a:rPr>
              <a:t>You should now be able to:</a:t>
            </a:r>
          </a:p>
          <a:p>
            <a:pPr>
              <a:lnSpc>
                <a:spcPct val="130000"/>
              </a:lnSpc>
              <a:spcBef>
                <a:spcPts val="0"/>
              </a:spcBef>
            </a:pPr>
            <a:r>
              <a:rPr lang="en-GB" sz="2000">
                <a:latin typeface="Arial"/>
                <a:cs typeface="Arial"/>
              </a:rPr>
              <a:t>explain what RSV is and be aware of the UK epidemiology</a:t>
            </a:r>
          </a:p>
          <a:p>
            <a:pPr>
              <a:lnSpc>
                <a:spcPct val="130000"/>
              </a:lnSpc>
              <a:spcBef>
                <a:spcPts val="0"/>
              </a:spcBef>
            </a:pPr>
            <a:r>
              <a:rPr lang="en-GB" sz="2000">
                <a:latin typeface="Arial"/>
                <a:cs typeface="Arial"/>
              </a:rPr>
              <a:t>understand the rationale for the maternal RSV vaccination for infant protection programme</a:t>
            </a:r>
          </a:p>
          <a:p>
            <a:pPr>
              <a:lnSpc>
                <a:spcPct val="130000"/>
              </a:lnSpc>
              <a:spcBef>
                <a:spcPts val="0"/>
              </a:spcBef>
            </a:pPr>
            <a:r>
              <a:rPr lang="en-GB" sz="2000">
                <a:latin typeface="Arial"/>
                <a:cs typeface="Arial"/>
              </a:rPr>
              <a:t>describe how the Abrysvo® vaccine works </a:t>
            </a:r>
          </a:p>
          <a:p>
            <a:pPr>
              <a:lnSpc>
                <a:spcPct val="130000"/>
              </a:lnSpc>
              <a:spcBef>
                <a:spcPts val="0"/>
              </a:spcBef>
            </a:pPr>
            <a:r>
              <a:rPr lang="en-GB" sz="2000">
                <a:latin typeface="Arial"/>
                <a:cs typeface="Arial"/>
              </a:rPr>
              <a:t>state when the RSV vaccine should be offered to pregnant women</a:t>
            </a:r>
          </a:p>
          <a:p>
            <a:pPr>
              <a:lnSpc>
                <a:spcPct val="130000"/>
              </a:lnSpc>
              <a:spcBef>
                <a:spcPts val="0"/>
              </a:spcBef>
            </a:pPr>
            <a:r>
              <a:rPr lang="en-GB" sz="2000">
                <a:latin typeface="Arial"/>
                <a:cs typeface="Arial"/>
              </a:rPr>
              <a:t>describe the process of consent and how this applies when giving vaccines</a:t>
            </a:r>
          </a:p>
          <a:p>
            <a:pPr>
              <a:lnSpc>
                <a:spcPct val="130000"/>
              </a:lnSpc>
              <a:spcBef>
                <a:spcPts val="0"/>
              </a:spcBef>
            </a:pPr>
            <a:r>
              <a:rPr lang="en-GB" sz="2000">
                <a:latin typeface="Arial"/>
                <a:cs typeface="Arial"/>
              </a:rPr>
              <a:t>understand the legal mechanisms by which immunisers can supply and administer Abrysvo® RSV vaccine</a:t>
            </a:r>
          </a:p>
          <a:p>
            <a:pPr>
              <a:lnSpc>
                <a:spcPct val="130000"/>
              </a:lnSpc>
              <a:spcBef>
                <a:spcPts val="0"/>
              </a:spcBef>
            </a:pPr>
            <a:r>
              <a:rPr lang="en-GB" sz="2000">
                <a:latin typeface="Arial"/>
                <a:cs typeface="Arial"/>
              </a:rPr>
              <a:t>describe how to correctly store, prepare and administer Abrysvo® RSV vaccine</a:t>
            </a:r>
          </a:p>
          <a:p>
            <a:pPr>
              <a:lnSpc>
                <a:spcPct val="130000"/>
              </a:lnSpc>
              <a:spcBef>
                <a:spcPts val="0"/>
              </a:spcBef>
            </a:pPr>
            <a:r>
              <a:rPr lang="en-GB" sz="2000">
                <a:latin typeface="Arial"/>
                <a:cs typeface="Arial"/>
              </a:rPr>
              <a:t>communicate key facts in response to questions from pregnant women and direct them to additional sources of information</a:t>
            </a:r>
          </a:p>
          <a:p>
            <a:endParaRPr lang="en-GB" sz="180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a:xfrm>
            <a:off x="682757" y="6354430"/>
            <a:ext cx="445655"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62</a:t>
            </a:fld>
            <a:endParaRPr lang="en-GB"/>
          </a:p>
        </p:txBody>
      </p:sp>
      <p:sp>
        <p:nvSpPr>
          <p:cNvPr id="4" name="TextBox 3">
            <a:extLst>
              <a:ext uri="{FF2B5EF4-FFF2-40B4-BE49-F238E27FC236}">
                <a16:creationId xmlns:a16="http://schemas.microsoft.com/office/drawing/2014/main" id="{596495C2-066F-A5B1-741B-F88C5704344D}"/>
              </a:ext>
            </a:extLst>
          </p:cNvPr>
          <p:cNvSpPr txBox="1"/>
          <p:nvPr/>
        </p:nvSpPr>
        <p:spPr>
          <a:xfrm>
            <a:off x="1128412" y="6350223"/>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4072698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AE35C9-92AB-3AB0-8665-25964582590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FBE7C553-4949-32BD-0FCD-9C7727CCBAA5}"/>
              </a:ext>
            </a:extLst>
          </p:cNvPr>
          <p:cNvSpPr>
            <a:spLocks noGrp="1"/>
          </p:cNvSpPr>
          <p:nvPr>
            <p:ph type="body" sz="quarter" idx="10"/>
          </p:nvPr>
        </p:nvSpPr>
        <p:spPr>
          <a:xfrm>
            <a:off x="775791" y="3749287"/>
            <a:ext cx="9081837" cy="1292155"/>
          </a:xfrm>
        </p:spPr>
        <p:txBody>
          <a:bodyPr>
            <a:noAutofit/>
          </a:bodyPr>
          <a:lstStyle/>
          <a:p>
            <a:r>
              <a:rPr lang="en-GB" dirty="0">
                <a:latin typeface="+mn-lt"/>
              </a:rPr>
              <a:t>Introduction</a:t>
            </a:r>
          </a:p>
        </p:txBody>
      </p:sp>
      <p:sp>
        <p:nvSpPr>
          <p:cNvPr id="4" name="Footer Placeholder 3">
            <a:extLst>
              <a:ext uri="{FF2B5EF4-FFF2-40B4-BE49-F238E27FC236}">
                <a16:creationId xmlns:a16="http://schemas.microsoft.com/office/drawing/2014/main" id="{6001E24F-27C8-FB87-BC70-2F57229805C6}"/>
              </a:ext>
            </a:extLst>
          </p:cNvPr>
          <p:cNvSpPr>
            <a:spLocks noGrp="1"/>
          </p:cNvSpPr>
          <p:nvPr>
            <p:ph type="ftr" sz="quarter" idx="4294967295"/>
          </p:nvPr>
        </p:nvSpPr>
        <p:spPr>
          <a:xfrm>
            <a:off x="37399" y="6338392"/>
            <a:ext cx="7270321" cy="36288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AFB8EE75-FFD7-0FD7-0FC7-39887C7C01EE}"/>
              </a:ext>
            </a:extLst>
          </p:cNvPr>
          <p:cNvSpPr>
            <a:spLocks noGrp="1"/>
          </p:cNvSpPr>
          <p:nvPr>
            <p:ph type="sldNum" sz="quarter" idx="4294967295"/>
          </p:nvPr>
        </p:nvSpPr>
        <p:spPr>
          <a:xfrm>
            <a:off x="9428230" y="6338392"/>
            <a:ext cx="2726371" cy="362885"/>
          </a:xfrm>
          <a:prstGeom prst="rect">
            <a:avLst/>
          </a:prstGeom>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148701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5F4F8-422A-4672-97DB-4B3A49C5761D}"/>
              </a:ext>
            </a:extLst>
          </p:cNvPr>
          <p:cNvSpPr>
            <a:spLocks noGrp="1"/>
          </p:cNvSpPr>
          <p:nvPr>
            <p:ph type="title"/>
          </p:nvPr>
        </p:nvSpPr>
        <p:spPr>
          <a:xfrm>
            <a:off x="224698" y="-1530"/>
            <a:ext cx="11536034" cy="889286"/>
          </a:xfrm>
        </p:spPr>
        <p:txBody>
          <a:bodyPr lIns="91440" tIns="45720" rIns="91440" bIns="45720" anchor="t">
            <a:noAutofit/>
          </a:bodyPr>
          <a:lstStyle/>
          <a:p>
            <a:r>
              <a:rPr lang="en-GB" sz="3700" b="1"/>
              <a:t>Pre-requisites to administering RSV vaccines</a:t>
            </a:r>
          </a:p>
        </p:txBody>
      </p:sp>
      <p:sp>
        <p:nvSpPr>
          <p:cNvPr id="3" name="Content Placeholder 2">
            <a:extLst>
              <a:ext uri="{FF2B5EF4-FFF2-40B4-BE49-F238E27FC236}">
                <a16:creationId xmlns:a16="http://schemas.microsoft.com/office/drawing/2014/main" id="{0556D813-83AB-48BE-A651-C6BC2E998FDF}"/>
              </a:ext>
            </a:extLst>
          </p:cNvPr>
          <p:cNvSpPr>
            <a:spLocks noGrp="1"/>
          </p:cNvSpPr>
          <p:nvPr>
            <p:ph idx="1"/>
          </p:nvPr>
        </p:nvSpPr>
        <p:spPr>
          <a:xfrm>
            <a:off x="330206" y="447423"/>
            <a:ext cx="11529390" cy="5309316"/>
          </a:xfrm>
        </p:spPr>
        <p:txBody>
          <a:bodyPr vert="horz" lIns="91440" tIns="45720" rIns="91440" bIns="45720" rtlCol="0" anchor="t">
            <a:noAutofit/>
          </a:bodyPr>
          <a:lstStyle/>
          <a:p>
            <a:pPr marL="0" indent="0">
              <a:lnSpc>
                <a:spcPct val="120000"/>
              </a:lnSpc>
              <a:spcBef>
                <a:spcPts val="0"/>
              </a:spcBef>
              <a:buNone/>
            </a:pPr>
            <a:r>
              <a:rPr lang="en-GB" sz="1650" dirty="0">
                <a:cs typeface="Arial"/>
              </a:rPr>
              <a:t>Before administering the RSV vaccines, you should:</a:t>
            </a:r>
          </a:p>
          <a:p>
            <a:pPr>
              <a:lnSpc>
                <a:spcPct val="120000"/>
              </a:lnSpc>
              <a:spcBef>
                <a:spcPts val="0"/>
              </a:spcBef>
            </a:pPr>
            <a:r>
              <a:rPr lang="en-GB" sz="1650" dirty="0">
                <a:cs typeface="Arial"/>
              </a:rPr>
              <a:t>undertake training in the management of anaphylaxis and Basic Life Support (BLS) (adult) as specified by the policy for your local area and are familiar with </a:t>
            </a:r>
            <a:r>
              <a:rPr lang="en-GB" sz="1650" u="sng" dirty="0">
                <a:cs typeface="Arial"/>
                <a:hlinkClick r:id="rId3"/>
              </a:rPr>
              <a:t>Resuscitation Council UK (RCUK) guidance on Management of Anaphylaxis in the Vaccination Setting</a:t>
            </a:r>
            <a:r>
              <a:rPr lang="en-GB" sz="1650" dirty="0">
                <a:cs typeface="Arial"/>
              </a:rPr>
              <a:t> </a:t>
            </a:r>
          </a:p>
          <a:p>
            <a:pPr>
              <a:lnSpc>
                <a:spcPct val="120000"/>
              </a:lnSpc>
              <a:spcBef>
                <a:spcPts val="0"/>
              </a:spcBef>
            </a:pPr>
            <a:r>
              <a:rPr lang="en-GB" sz="1650" dirty="0">
                <a:cs typeface="Arial"/>
              </a:rPr>
              <a:t>undertake any additional statutory and mandatory training as required by your employer</a:t>
            </a:r>
          </a:p>
          <a:p>
            <a:pPr>
              <a:lnSpc>
                <a:spcPct val="120000"/>
              </a:lnSpc>
              <a:spcBef>
                <a:spcPts val="1200"/>
              </a:spcBef>
            </a:pPr>
            <a:r>
              <a:rPr lang="en-GB" sz="1650" dirty="0">
                <a:cs typeface="Arial"/>
              </a:rPr>
              <a:t>undertake theoretical and practical vaccination training and been assessed as competent </a:t>
            </a:r>
          </a:p>
          <a:p>
            <a:pPr>
              <a:lnSpc>
                <a:spcPct val="120000"/>
              </a:lnSpc>
              <a:spcBef>
                <a:spcPts val="1200"/>
              </a:spcBef>
            </a:pPr>
            <a:r>
              <a:rPr lang="en-GB" sz="1650" dirty="0">
                <a:cs typeface="Arial"/>
              </a:rPr>
              <a:t>be able to describe the process of consent and how this applies when giving vaccines</a:t>
            </a:r>
          </a:p>
          <a:p>
            <a:pPr>
              <a:lnSpc>
                <a:spcPct val="120000"/>
              </a:lnSpc>
              <a:spcBef>
                <a:spcPts val="1200"/>
              </a:spcBef>
            </a:pPr>
            <a:r>
              <a:rPr lang="en-GB" sz="1650" dirty="0">
                <a:cs typeface="Arial"/>
              </a:rPr>
              <a:t>undertake specific training on the RSV vaccination programme and familiarised yourself with the process for preparation of </a:t>
            </a:r>
            <a:r>
              <a:rPr lang="en-GB" sz="1650" dirty="0" err="1">
                <a:cs typeface="Arial"/>
              </a:rPr>
              <a:t>Abrysvo</a:t>
            </a:r>
            <a:r>
              <a:rPr lang="en-GB" sz="1650" baseline="30000" dirty="0">
                <a:cs typeface="Arial"/>
              </a:rPr>
              <a:t>®</a:t>
            </a:r>
          </a:p>
          <a:p>
            <a:pPr>
              <a:lnSpc>
                <a:spcPct val="120000"/>
              </a:lnSpc>
              <a:spcBef>
                <a:spcPts val="1200"/>
              </a:spcBef>
            </a:pPr>
            <a:r>
              <a:rPr lang="en-GB" sz="1650" dirty="0">
                <a:cs typeface="Arial"/>
              </a:rPr>
              <a:t>access and familiarise yourself with the following key documents: </a:t>
            </a:r>
            <a:r>
              <a:rPr lang="en-GB" sz="1650" u="sng" dirty="0">
                <a:cs typeface="Arial"/>
                <a:hlinkClick r:id="rId4"/>
              </a:rPr>
              <a:t>Green Book RSV Chapter 27a</a:t>
            </a:r>
            <a:r>
              <a:rPr lang="en-GB" sz="1650" dirty="0">
                <a:cs typeface="Arial"/>
              </a:rPr>
              <a:t>, the UKHSA </a:t>
            </a:r>
            <a:r>
              <a:rPr lang="en-GB" sz="1650" u="sng" dirty="0">
                <a:cs typeface="Arial"/>
                <a:hlinkClick r:id="rId5"/>
              </a:rPr>
              <a:t>RSV vaccination of pregnant women for infant protection programme: information for healthcare practitioners</a:t>
            </a:r>
            <a:r>
              <a:rPr lang="en-GB" sz="1650" dirty="0">
                <a:cs typeface="Arial"/>
                <a:hlinkClick r:id="rId5"/>
              </a:rPr>
              <a:t> </a:t>
            </a:r>
            <a:r>
              <a:rPr lang="en-GB" sz="1650" dirty="0">
                <a:cs typeface="Arial"/>
              </a:rPr>
              <a:t>guidance and the vaccine product information in the Summary of Product Characteristics (</a:t>
            </a:r>
            <a:r>
              <a:rPr lang="en-GB" sz="1650" u="sng" dirty="0">
                <a:cs typeface="Arial"/>
                <a:hlinkClick r:id="rId6"/>
              </a:rPr>
              <a:t>Electronic Medicines </a:t>
            </a:r>
            <a:r>
              <a:rPr lang="en-GB" sz="1650" dirty="0">
                <a:cs typeface="Arial"/>
                <a:hlinkClick r:id="rId6"/>
              </a:rPr>
              <a:t>Compendium</a:t>
            </a:r>
            <a:r>
              <a:rPr lang="en-GB" sz="1650" dirty="0">
                <a:cs typeface="Arial"/>
              </a:rPr>
              <a:t> website) </a:t>
            </a:r>
          </a:p>
          <a:p>
            <a:pPr>
              <a:lnSpc>
                <a:spcPct val="120000"/>
              </a:lnSpc>
              <a:spcBef>
                <a:spcPts val="1200"/>
              </a:spcBef>
            </a:pPr>
            <a:r>
              <a:rPr lang="en-GB" sz="1650" dirty="0">
                <a:cs typeface="Arial"/>
              </a:rPr>
              <a:t>have an appropriate legal framework to supply and administer RSV vaccine in place, for example a patient specific prescription, Patient Specific Direction (PSD) or Patient Group Direction (PGD). Further information will be available here: </a:t>
            </a:r>
            <a:r>
              <a:rPr lang="en-GB" sz="1650" dirty="0">
                <a:cs typeface="Arial"/>
                <a:hlinkClick r:id="rId7"/>
              </a:rPr>
              <a:t>Patient Group Directions (PGD) - Welsh Medicines Advice Service (wales.nhs.uk)</a:t>
            </a:r>
            <a:r>
              <a:rPr lang="en-GB" sz="1800" dirty="0">
                <a:cs typeface="Arial"/>
              </a:rPr>
              <a:t> </a:t>
            </a:r>
          </a:p>
        </p:txBody>
      </p:sp>
      <p:sp>
        <p:nvSpPr>
          <p:cNvPr id="5" name="Slide Number Placeholder 4">
            <a:extLst>
              <a:ext uri="{FF2B5EF4-FFF2-40B4-BE49-F238E27FC236}">
                <a16:creationId xmlns:a16="http://schemas.microsoft.com/office/drawing/2014/main" id="{9CD6FABE-B0E5-4114-AD4F-73E7BE53C0A1}"/>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8</a:t>
            </a:fld>
            <a:endParaRPr lang="en-GB"/>
          </a:p>
        </p:txBody>
      </p:sp>
      <p:sp>
        <p:nvSpPr>
          <p:cNvPr id="6" name="TextBox 5">
            <a:extLst>
              <a:ext uri="{FF2B5EF4-FFF2-40B4-BE49-F238E27FC236}">
                <a16:creationId xmlns:a16="http://schemas.microsoft.com/office/drawing/2014/main" id="{8998A0A6-4991-2793-A640-6DBC83D1F00E}"/>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385178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27410" y="112174"/>
            <a:ext cx="10515600" cy="778950"/>
          </a:xfrm>
        </p:spPr>
        <p:txBody>
          <a:bodyPr lIns="91440" tIns="45720" rIns="91440" bIns="45720" anchor="t"/>
          <a:lstStyle/>
          <a:p>
            <a:r>
              <a:rPr lang="en-GB" b="1">
                <a:latin typeface="Arial"/>
                <a:cs typeface="Arial"/>
              </a:rPr>
              <a:t>Introduction</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428795" y="1076098"/>
            <a:ext cx="10514215" cy="4705803"/>
          </a:xfrm>
        </p:spPr>
        <p:txBody>
          <a:bodyPr vert="horz" lIns="91440" tIns="45720" rIns="91440" bIns="45720" rtlCol="0" anchor="t">
            <a:noAutofit/>
          </a:bodyPr>
          <a:lstStyle/>
          <a:p>
            <a:pPr>
              <a:lnSpc>
                <a:spcPct val="100000"/>
              </a:lnSpc>
              <a:spcBef>
                <a:spcPts val="0"/>
              </a:spcBef>
            </a:pPr>
            <a:r>
              <a:rPr lang="en-GB" sz="1800" dirty="0">
                <a:cs typeface="Arial"/>
              </a:rPr>
              <a:t>In 2010, the Joint Committee on Vaccination and Immunisation (JCVI) recommended a monoclonal antibody programme (palivizumab</a:t>
            </a:r>
            <a:r>
              <a:rPr lang="en-GB" sz="1800" baseline="30000" dirty="0">
                <a:cs typeface="Arial"/>
              </a:rPr>
              <a:t>®</a:t>
            </a:r>
            <a:r>
              <a:rPr lang="en-GB" sz="1800" dirty="0">
                <a:cs typeface="Arial"/>
              </a:rPr>
              <a:t>) for high-risk infants to protect them against RSV</a:t>
            </a:r>
            <a:endParaRPr lang="en-US" sz="1800" dirty="0"/>
          </a:p>
          <a:p>
            <a:pPr>
              <a:lnSpc>
                <a:spcPct val="100000"/>
              </a:lnSpc>
              <a:spcBef>
                <a:spcPts val="0"/>
              </a:spcBef>
            </a:pPr>
            <a:r>
              <a:rPr lang="en-GB" sz="1800" dirty="0">
                <a:cs typeface="Arial"/>
              </a:rPr>
              <a:t>In 2022 and 2023, a number of RSV products were licensed in the UK for immunisation of infants (</a:t>
            </a:r>
            <a:r>
              <a:rPr lang="en-GB" sz="1800" dirty="0" err="1">
                <a:cs typeface="Arial"/>
              </a:rPr>
              <a:t>nirsevimab</a:t>
            </a:r>
            <a:r>
              <a:rPr lang="en-GB" sz="1800" baseline="30000" dirty="0">
                <a:cs typeface="Arial"/>
              </a:rPr>
              <a:t>®</a:t>
            </a:r>
            <a:r>
              <a:rPr lang="en-GB" sz="1800" dirty="0">
                <a:cs typeface="Arial"/>
              </a:rPr>
              <a:t>), pregnant women (</a:t>
            </a:r>
            <a:r>
              <a:rPr lang="en-GB" sz="1800" dirty="0" err="1">
                <a:cs typeface="Arial"/>
              </a:rPr>
              <a:t>Abrysvo</a:t>
            </a:r>
            <a:r>
              <a:rPr lang="en-GB" sz="1800" baseline="30000" dirty="0">
                <a:cs typeface="Arial"/>
              </a:rPr>
              <a:t>®</a:t>
            </a:r>
            <a:r>
              <a:rPr lang="en-GB" sz="1800" dirty="0">
                <a:cs typeface="Arial"/>
              </a:rPr>
              <a:t> vaccine) and older adults (</a:t>
            </a:r>
            <a:r>
              <a:rPr lang="en-GB" sz="1800" dirty="0" err="1">
                <a:cs typeface="Arial"/>
              </a:rPr>
              <a:t>Abrysvo</a:t>
            </a:r>
            <a:r>
              <a:rPr lang="en-GB" sz="1800" baseline="30000" dirty="0">
                <a:cs typeface="Arial"/>
              </a:rPr>
              <a:t>®</a:t>
            </a:r>
            <a:r>
              <a:rPr lang="en-GB" sz="1800" dirty="0">
                <a:cs typeface="Arial"/>
              </a:rPr>
              <a:t> and </a:t>
            </a:r>
            <a:r>
              <a:rPr lang="en-GB" sz="1800" dirty="0" err="1">
                <a:cs typeface="Arial"/>
              </a:rPr>
              <a:t>Arexvy</a:t>
            </a:r>
            <a:r>
              <a:rPr lang="en-GB" sz="1800" baseline="30000" dirty="0">
                <a:cs typeface="Arial"/>
              </a:rPr>
              <a:t>®</a:t>
            </a:r>
            <a:r>
              <a:rPr lang="en-GB" sz="1800" dirty="0">
                <a:cs typeface="Arial"/>
              </a:rPr>
              <a:t> vaccines) </a:t>
            </a:r>
          </a:p>
          <a:p>
            <a:pPr>
              <a:lnSpc>
                <a:spcPct val="100000"/>
              </a:lnSpc>
              <a:spcBef>
                <a:spcPts val="0"/>
              </a:spcBef>
            </a:pPr>
            <a:r>
              <a:rPr lang="en-GB" sz="1800" dirty="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a:t>
            </a:r>
            <a:r>
              <a:rPr lang="en-GB" sz="1800" dirty="0">
                <a:solidFill>
                  <a:srgbClr val="212A73"/>
                </a:solidFill>
                <a:cs typeface="Arial"/>
              </a:rPr>
              <a:t>programme</a:t>
            </a:r>
            <a:r>
              <a:rPr lang="en-GB" sz="1800" dirty="0">
                <a:cs typeface="Arial"/>
              </a:rPr>
              <a:t> that is cost effective should be developed for both infants and older adults </a:t>
            </a:r>
          </a:p>
          <a:p>
            <a:r>
              <a:rPr lang="en-GB" sz="1800" dirty="0">
                <a:cs typeface="Arial"/>
              </a:rPr>
              <a:t>From 1 September 2024, the RSV vaccine is offered to:</a:t>
            </a:r>
          </a:p>
          <a:p>
            <a:pPr lvl="1">
              <a:buFont typeface="Courier New" panose="020B0604020202020204" pitchFamily="34" charset="0"/>
              <a:buChar char="o"/>
            </a:pPr>
            <a:r>
              <a:rPr lang="en-GB" sz="1800" dirty="0">
                <a:cs typeface="Arial"/>
              </a:rPr>
              <a:t>all pregnant women from 28 weeks' gestation (please see the </a:t>
            </a:r>
            <a:r>
              <a:rPr lang="en-GB" sz="1800" dirty="0">
                <a:cs typeface="Arial"/>
                <a:hlinkClick r:id="rId3"/>
              </a:rPr>
              <a:t>RSV vaccination of pregnant women for infant protection: Information for healthcare practitioners</a:t>
            </a:r>
            <a:r>
              <a:rPr lang="en-GB" sz="1800" dirty="0">
                <a:cs typeface="Arial"/>
              </a:rPr>
              <a:t> document for more information on this programme)</a:t>
            </a:r>
          </a:p>
          <a:p>
            <a:pPr lvl="1">
              <a:buFont typeface="Courier New" panose="020B0604020202020204" pitchFamily="34" charset="0"/>
              <a:buChar char="o"/>
            </a:pPr>
            <a:r>
              <a:rPr lang="en-GB" sz="1800" dirty="0">
                <a:cs typeface="Arial"/>
              </a:rPr>
              <a:t>older adults. Please see the Welsh Health Circular on the </a:t>
            </a:r>
            <a:r>
              <a:rPr lang="en-GB" sz="1800" dirty="0">
                <a:cs typeface="Arial"/>
                <a:hlinkClick r:id="rId4"/>
              </a:rPr>
              <a:t>Introduction of the RSV vaccination programme 2024 </a:t>
            </a:r>
            <a:r>
              <a:rPr lang="en-GB" sz="1800" dirty="0">
                <a:cs typeface="Arial"/>
              </a:rPr>
              <a:t>and </a:t>
            </a:r>
            <a:r>
              <a:rPr lang="en-GB" sz="1800" dirty="0">
                <a:cs typeface="Arial"/>
                <a:hlinkClick r:id="rId5"/>
              </a:rPr>
              <a:t>RSV vaccination of older adults: Information for healthcare practitioners </a:t>
            </a:r>
            <a:r>
              <a:rPr lang="en-GB" sz="1800" dirty="0">
                <a:cs typeface="Arial"/>
              </a:rPr>
              <a:t>for more information*</a:t>
            </a:r>
          </a:p>
          <a:p>
            <a:r>
              <a:rPr lang="en-GB" sz="1800" dirty="0">
                <a:cs typeface="Arial"/>
              </a:rPr>
              <a:t>RSV vaccine should be offered to eligible individuals throughout the year as this is a year-round programme</a:t>
            </a:r>
          </a:p>
          <a:p>
            <a:pPr>
              <a:lnSpc>
                <a:spcPct val="100000"/>
              </a:lnSpc>
              <a:spcBef>
                <a:spcPts val="0"/>
              </a:spcBef>
            </a:pPr>
            <a:endParaRPr lang="en-GB" sz="1600" dirty="0"/>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9</a:t>
            </a:fld>
            <a:endParaRPr lang="en-GB"/>
          </a:p>
        </p:txBody>
      </p:sp>
      <p:sp>
        <p:nvSpPr>
          <p:cNvPr id="4" name="TextBox 3">
            <a:extLst>
              <a:ext uri="{FF2B5EF4-FFF2-40B4-BE49-F238E27FC236}">
                <a16:creationId xmlns:a16="http://schemas.microsoft.com/office/drawing/2014/main" id="{8AA6F79C-C06B-7F55-7654-A3ADC9707838}"/>
              </a:ext>
            </a:extLst>
          </p:cNvPr>
          <p:cNvSpPr txBox="1"/>
          <p:nvPr/>
        </p:nvSpPr>
        <p:spPr>
          <a:xfrm>
            <a:off x="1256145" y="6334908"/>
            <a:ext cx="106125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rPr>
              <a:t>RSV vaccination of pregnant women </a:t>
            </a:r>
            <a:r>
              <a:rPr lang="en-US" b="1" err="1">
                <a:solidFill>
                  <a:schemeClr val="bg1"/>
                </a:solidFill>
              </a:rPr>
              <a:t>programme</a:t>
            </a:r>
            <a:r>
              <a:rPr lang="en-US" b="1">
                <a:solidFill>
                  <a:schemeClr val="bg1"/>
                </a:solidFill>
              </a:rPr>
              <a:t>: training slide set for healthcare practitioners  </a:t>
            </a:r>
            <a:endParaRPr lang="en-GB" b="1">
              <a:solidFill>
                <a:schemeClr val="bg1"/>
              </a:solidFill>
            </a:endParaRPr>
          </a:p>
        </p:txBody>
      </p:sp>
    </p:spTree>
    <p:extLst>
      <p:ext uri="{BB962C8B-B14F-4D97-AF65-F5344CB8AC3E}">
        <p14:creationId xmlns:p14="http://schemas.microsoft.com/office/powerpoint/2010/main" val="157555605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
      <Value>RSV</Value>
    </TypeofFAQ>
    <Archive xmlns="2c9bf0ee-e2fa-4332-ade7-023316494af1">false</Archive>
    <VersionNumbers xmlns="2c9bf0ee-e2fa-4332-ade7-023316494af1">4</VersionNumbers>
    <TypeofDocument xmlns="2c9bf0ee-e2fa-4332-ade7-023316494af1">Training</TypeofDocument>
    <LifeCourse xmlns="2c9bf0ee-e2fa-4332-ade7-023316494af1">
      <Value>Pregnancy</Value>
    </LifeCourse>
    <TypeofDocument0 xmlns="2c9bf0ee-e2fa-4332-ade7-023316494af1">Training Slides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RetentionDate xmlns="2c9bf0ee-e2fa-4332-ade7-023316494a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9dc5f57fe6d50c6370b3cdde672c5bbb">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651e9f8207d74d6664d26cba018a5110"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http://purl.org/dc/elements/1.1/"/>
    <ds:schemaRef ds:uri="fdfaf355-f7ae-47f3-8f93-739a60756710"/>
    <ds:schemaRef ds:uri="http://purl.org/dc/terms/"/>
    <ds:schemaRef ds:uri="http://schemas.microsoft.com/office/2006/documentManagement/types"/>
    <ds:schemaRef ds:uri="http://schemas.microsoft.com/office/2006/metadata/properties"/>
    <ds:schemaRef ds:uri="2c9bf0ee-e2fa-4332-ade7-023316494af1"/>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B437768-5110-4B96-91A1-09FF1C39DF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551</TotalTime>
  <Words>10726</Words>
  <Application>Microsoft Office PowerPoint</Application>
  <PresentationFormat>Widescreen</PresentationFormat>
  <Paragraphs>749</Paragraphs>
  <Slides>62</Slides>
  <Notes>41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PowerPoint Presentation</vt:lpstr>
      <vt:lpstr>PowerPoint Presentation</vt:lpstr>
      <vt:lpstr>Acknowledgements</vt:lpstr>
      <vt:lpstr>Learning objectives</vt:lpstr>
      <vt:lpstr>Key messages</vt:lpstr>
      <vt:lpstr>Contents</vt:lpstr>
      <vt:lpstr>PowerPoint Presentation</vt:lpstr>
      <vt:lpstr>Pre-requisites to administering RSV vaccines</vt:lpstr>
      <vt:lpstr>Introduction</vt:lpstr>
      <vt:lpstr>Key publications </vt:lpstr>
      <vt:lpstr>PowerPoint Presentation</vt:lpstr>
      <vt:lpstr> What is RSV?</vt:lpstr>
      <vt:lpstr>Transmission of RSV</vt:lpstr>
      <vt:lpstr>RSV epidemiology</vt:lpstr>
      <vt:lpstr>RSV symptoms</vt:lpstr>
      <vt:lpstr>High risk groups for RSV</vt:lpstr>
      <vt:lpstr>Treatment and prevention</vt:lpstr>
      <vt:lpstr>RSV immunisation</vt:lpstr>
      <vt:lpstr>RSV monoclonal antibody for high-risk infants</vt:lpstr>
      <vt:lpstr>PowerPoint Presentation</vt:lpstr>
      <vt:lpstr>Aim</vt:lpstr>
      <vt:lpstr>Abrysvo® vaccine: pharmaceutical information</vt:lpstr>
      <vt:lpstr>How Abrysvo® vaccine works</vt:lpstr>
      <vt:lpstr>How the vaccine works to protect the infant</vt:lpstr>
      <vt:lpstr>When Abrysvo® should be given</vt:lpstr>
      <vt:lpstr>Abrysvo® vaccine effectiveness</vt:lpstr>
      <vt:lpstr>Abrysvo® vaccine safety</vt:lpstr>
      <vt:lpstr>Abrysvo® contraindications and precautions</vt:lpstr>
      <vt:lpstr>Abrysvo® excipients</vt:lpstr>
      <vt:lpstr>Women with current or previous history of RSV</vt:lpstr>
      <vt:lpstr>Co-administration of Abrysvo® in pregnancy </vt:lpstr>
      <vt:lpstr>Vaccine co-administration in pregnancy (1)</vt:lpstr>
      <vt:lpstr>Vaccine co-administration in pregnancy (2) </vt:lpstr>
      <vt:lpstr>Co-administration and anti-D immunoglobulin</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vt:lpstr>
      <vt:lpstr>Pack contents</vt:lpstr>
      <vt:lpstr>Preparing the Abrysvo® vaccine </vt:lpstr>
      <vt:lpstr>Preparation of Abrysvo® vaccine using a pre-filled syringe of solvent and adding this to the vial containing the powder using the vial adaptor</vt:lpstr>
      <vt:lpstr>Preparation for administration  </vt:lpstr>
      <vt:lpstr>Vaccine intramuscular administration</vt:lpstr>
      <vt:lpstr>Administering vaccine into the deltoid muscle</vt:lpstr>
      <vt:lpstr>Administering vaccine into the vastus lateralis muscle (anterolateral aspect of the thigh)</vt:lpstr>
      <vt:lpstr>Vaccine administration </vt:lpstr>
      <vt:lpstr>Women with bleeding disorders or taking anticoagulation therapy</vt:lpstr>
      <vt:lpstr>Post-vaccination</vt:lpstr>
      <vt:lpstr>Disposal of consumables</vt:lpstr>
      <vt:lpstr>Adverse reactions following vaccination</vt:lpstr>
      <vt:lpstr>Reporting adverse reactions</vt:lpstr>
      <vt:lpstr>Documentation and record keeping</vt:lpstr>
      <vt:lpstr>PowerPoint Presentation</vt:lpstr>
      <vt:lpstr>Maternal vaccination resources </vt:lpstr>
      <vt:lpstr>Further information</vt:lpstr>
      <vt:lpstr>Further resources   </vt:lpstr>
      <vt:lpstr>Resources: Information for healthcare practitioners guidance</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Nel Griffith (Public Health Wales - Preswylfa)</cp:lastModifiedBy>
  <cp:revision>11</cp:revision>
  <dcterms:created xsi:type="dcterms:W3CDTF">2020-12-14T08:16:43Z</dcterms:created>
  <dcterms:modified xsi:type="dcterms:W3CDTF">2025-11-13T09:11:34Z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