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4"/>
  </p:notesMasterIdLst>
  <p:handoutMasterIdLst>
    <p:handoutMasterId r:id="rId65"/>
  </p:handoutMasterIdLst>
  <p:sldIdLst>
    <p:sldId id="2147375908" r:id="rId5"/>
    <p:sldId id="375" r:id="rId6"/>
    <p:sldId id="374" r:id="rId7"/>
    <p:sldId id="315" r:id="rId8"/>
    <p:sldId id="316" r:id="rId9"/>
    <p:sldId id="317" r:id="rId10"/>
    <p:sldId id="318" r:id="rId11"/>
    <p:sldId id="2147375819" r:id="rId12"/>
    <p:sldId id="319" r:id="rId13"/>
    <p:sldId id="263" r:id="rId14"/>
    <p:sldId id="320" r:id="rId15"/>
    <p:sldId id="322" r:id="rId16"/>
    <p:sldId id="323" r:id="rId17"/>
    <p:sldId id="324" r:id="rId18"/>
    <p:sldId id="325" r:id="rId19"/>
    <p:sldId id="326" r:id="rId20"/>
    <p:sldId id="2147375907" r:id="rId21"/>
    <p:sldId id="328" r:id="rId22"/>
    <p:sldId id="329" r:id="rId23"/>
    <p:sldId id="330" r:id="rId24"/>
    <p:sldId id="331" r:id="rId25"/>
    <p:sldId id="2147375901" r:id="rId26"/>
    <p:sldId id="332" r:id="rId27"/>
    <p:sldId id="333" r:id="rId28"/>
    <p:sldId id="336" r:id="rId29"/>
    <p:sldId id="335" r:id="rId30"/>
    <p:sldId id="337" r:id="rId31"/>
    <p:sldId id="2147375891" r:id="rId32"/>
    <p:sldId id="347" r:id="rId33"/>
    <p:sldId id="346" r:id="rId34"/>
    <p:sldId id="348" r:id="rId35"/>
    <p:sldId id="258" r:id="rId36"/>
    <p:sldId id="2147375902" r:id="rId37"/>
    <p:sldId id="349" r:id="rId38"/>
    <p:sldId id="350" r:id="rId39"/>
    <p:sldId id="313" r:id="rId40"/>
    <p:sldId id="352" r:id="rId41"/>
    <p:sldId id="353" r:id="rId42"/>
    <p:sldId id="354" r:id="rId43"/>
    <p:sldId id="340" r:id="rId44"/>
    <p:sldId id="341" r:id="rId45"/>
    <p:sldId id="2147375909" r:id="rId46"/>
    <p:sldId id="2147375910" r:id="rId47"/>
    <p:sldId id="355" r:id="rId48"/>
    <p:sldId id="356" r:id="rId49"/>
    <p:sldId id="357" r:id="rId50"/>
    <p:sldId id="358" r:id="rId51"/>
    <p:sldId id="359" r:id="rId52"/>
    <p:sldId id="360" r:id="rId53"/>
    <p:sldId id="361" r:id="rId54"/>
    <p:sldId id="362" r:id="rId55"/>
    <p:sldId id="363" r:id="rId56"/>
    <p:sldId id="364" r:id="rId57"/>
    <p:sldId id="365" r:id="rId58"/>
    <p:sldId id="366" r:id="rId59"/>
    <p:sldId id="2147375877" r:id="rId60"/>
    <p:sldId id="367" r:id="rId61"/>
    <p:sldId id="370" r:id="rId62"/>
    <p:sldId id="368" r:id="rId6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A5CCCE2E-F254-443D-8D19-7CC115471B17}" name="Kate Lloyd (Public Health Wales - No. 2 Capital Quarter)" initials="KL(HWN2CQ" userId="S::Kate.Lloyd5@wales.nhs.uk::d2fef917-2188-4caf-afe2-dc2d6aa0f598" providerId="AD"/>
  <p188:author id="{389AFE47-C33C-6317-5D80-394894170595}" name="Clare Powell (Public Health Wales)" initials="CW" userId="S::clare.powell2@wales.nhs.uk::d7f25bbe-a553-4284-9dbf-a45ba97dae4b" providerId="AD"/>
  <p188:author id="{C5D0F550-F9BB-6F8A-BA5A-D4CC1CCA4996}" name="Nel Griffith (Public Health Wales - Preswylfa)" initials="NP" userId="S::nel.griffith2@wales.nhs.uk::d3411c5d-489e-4c8a-8609-fd949edced08" providerId="AD"/>
  <p188:author id="{61B49FA0-74B8-0DE4-8AD1-6D5180F0657F}" name="Ceriann Howard (Public Health Wales - No. 2 Capital Quarter)" initials="CQ" userId="S::ceriann.howard2@wales.nhs.uk::21820608-678a-4a54-aec7-0e03d16ea59c" providerId="AD"/>
  <p188:author id="{C11460A8-C1E2-2352-9CA8-9FFD42E0F657}" name="Clare Powell (Public Health Wales)" initials="CP(HW" userId="S::Clare.Powell2@wales.nhs.uk::d7f25bbe-a553-4284-9dbf-a45ba97dae4b" providerId="AD"/>
  <p188:author id="{7E7468D4-90F3-629A-FC72-77268836BECB}" name="Hawys Youlden (Public Health Wales - No.2 Capital Quarter)" initials="HQ" userId="S::hawys.youlden2@wales.nhs.uk::a640df3f-f1c5-4512-b62e-09302c969a5e" providerId="AD"/>
  <p188:author id="{D0CDD3DE-0E9D-DA87-1E47-D664423A5221}" name="Kate Lloyd (Public Health Wales - No. 2 Capital Quarter)" initials="KQ" userId="S::kate.lloyd5@wales.nhs.uk::d2fef917-2188-4caf-afe2-dc2d6aa0f598"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B2E7F0"/>
    <a:srgbClr val="29B8CE"/>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882CAA-8410-7B20-9622-0D8FEF75698E}" v="2" dt="2025-03-25T10:56:13.578"/>
    <p1510:client id="{2B6778ED-397F-1875-7C68-66ECD8220502}" v="68" dt="2025-03-24T11:50:18.480"/>
    <p1510:client id="{99CE5FD5-59F5-D0F5-4627-EA8800D64825}" v="47" dt="2025-03-25T10:54:09.292"/>
    <p1510:client id="{D0035527-051A-BE42-F95B-AC4245259599}" v="15" dt="2025-03-25T10:31:23.378"/>
    <p1510:client id="{E723C196-5D8F-E6D1-D109-AC0CEA4BF164}" v="3" dt="2025-03-26T10:04:13.7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viewProps" Target="viewProps.xml"/><Relationship Id="rId7" Type="http://schemas.openxmlformats.org/officeDocument/2006/relationships/slide" Target="slides/slide3.xml"/><Relationship Id="rId71"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commentAuthors" Target="commentAuthor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28/03/2025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28/03/2025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s://www.medicines.org.uk/emc/product/15309/smpc#gref"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23.xml"/><Relationship Id="rId1" Type="http://schemas.openxmlformats.org/officeDocument/2006/relationships/notesMaster" Target="../notesMasters/notesMaster1.xml"/><Relationship Id="rId5" Type="http://schemas.openxmlformats.org/officeDocument/2006/relationships/hyperlink" Target="https://www.gov.uk/government/publications/respiratory-syncytial-virus-the-green-book-chapter-27a" TargetMode="External"/><Relationship Id="rId4" Type="http://schemas.openxmlformats.org/officeDocument/2006/relationships/hyperlink" Target="https://www.nejm.org/doi/10.1056/NEJMoa2216480?url_ver=Z39.88-2003&amp;rfr_id=ori:rid:crossref.org&amp;rfr_dat=cr_pub%20%200pubmed"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33.xml"/><Relationship Id="rId1" Type="http://schemas.openxmlformats.org/officeDocument/2006/relationships/notesMaster" Target="../notesMasters/notesMaster1.xml"/><Relationship Id="rId4" Type="http://schemas.openxmlformats.org/officeDocument/2006/relationships/hyperlink" Target="https://www.wmic.wales.nhs.uk/pgds-templates-advice/"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47915/Green-Book-Chapter-4.pdf"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assets.publishing.service.gov.uk/media/669a5e37ab418ab05559290d/Green-book-chapter-27a-RSV-18_7_24.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a:solidFill>
                  <a:schemeClr val="tx1"/>
                </a:solidFill>
                <a:latin typeface="Arial"/>
                <a:ea typeface="ＭＳ Ｐゴシック"/>
                <a:cs typeface="Arial"/>
              </a:rPr>
              <a:t>Material contained in this document may be reproduced without prior permission provided it is done so accurately and is not used in a misleading context.</a:t>
            </a:r>
          </a:p>
          <a:p>
            <a:pPr>
              <a:defRPr/>
            </a:pPr>
            <a:endParaRPr lang="en-GB" sz="12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a:solidFill>
                  <a:schemeClr val="tx1"/>
                </a:solidFill>
                <a:latin typeface="Arial"/>
                <a:ea typeface="ＭＳ Ｐゴシック"/>
                <a:cs typeface="Arial"/>
              </a:rPr>
              <a:t>Acknowledgement to Public Health Wales NHS Trust to be stated.</a:t>
            </a:r>
          </a:p>
          <a:p>
            <a:pPr eaLnBrk="1" fontAlgn="auto" hangingPunct="1">
              <a:spcBef>
                <a:spcPts val="0"/>
              </a:spcBef>
              <a:spcAft>
                <a:spcPts val="0"/>
              </a:spcAft>
              <a:defRPr/>
            </a:pPr>
            <a:endParaRPr lang="en-GB" sz="12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a:solidFill>
                  <a:schemeClr val="tx1"/>
                </a:solidFill>
                <a:latin typeface="Arial"/>
                <a:ea typeface="ＭＳ Ｐゴシック"/>
                <a:cs typeface="Arial"/>
              </a:rPr>
              <a:t>© 2025 Public Health Wales NHS Trust.</a:t>
            </a:r>
          </a:p>
          <a:p>
            <a:pPr eaLnBrk="1" fontAlgn="auto" hangingPunct="1">
              <a:spcBef>
                <a:spcPts val="0"/>
              </a:spcBef>
              <a:spcAft>
                <a:spcPts val="0"/>
              </a:spcAft>
              <a:defRPr/>
            </a:pPr>
            <a:endParaRPr lang="en-GB" sz="12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b="1" kern="1200">
                <a:solidFill>
                  <a:schemeClr val="tx1"/>
                </a:solidFill>
                <a:latin typeface="Arial"/>
                <a:ea typeface="ＭＳ Ｐゴシック"/>
                <a:cs typeface="Arial"/>
              </a:rPr>
              <a:t>Change history:</a:t>
            </a:r>
          </a:p>
          <a:p>
            <a:pPr eaLnBrk="1" fontAlgn="auto" hangingPunct="1">
              <a:spcBef>
                <a:spcPts val="0"/>
              </a:spcBef>
              <a:spcAft>
                <a:spcPts val="0"/>
              </a:spcAft>
              <a:defRPr/>
            </a:pPr>
            <a:endParaRPr lang="en-GB" sz="1200" b="1"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b="1" kern="1200">
                <a:solidFill>
                  <a:schemeClr val="tx1"/>
                </a:solidFill>
                <a:latin typeface="Arial"/>
                <a:ea typeface="ＭＳ Ｐゴシック"/>
                <a:cs typeface="Arial"/>
              </a:rPr>
              <a:t>Version 2:</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effectLst/>
                <a:latin typeface="Segoe UI"/>
                <a:cs typeface="Segoe UI"/>
              </a:rPr>
              <a:t>Slide 7: Added ®to the vaccine names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effectLst/>
                <a:latin typeface="Segoe UI"/>
                <a:ea typeface="ＭＳ Ｐゴシック"/>
                <a:cs typeface="Segoe UI"/>
              </a:rPr>
              <a:t>Slide 8: Added Green Book reference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latin typeface="Arial"/>
                <a:ea typeface="ＭＳ Ｐゴシック"/>
                <a:cs typeface="Arial"/>
              </a:rPr>
              <a:t>Slide 11: Amended bullet point 4</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latin typeface="Arial"/>
                <a:ea typeface="ＭＳ Ｐゴシック"/>
                <a:cs typeface="Arial"/>
              </a:rPr>
              <a:t>Slide 13: Text in second bullet changed to : </a:t>
            </a:r>
            <a:r>
              <a:rPr lang="en-GB" sz="1200">
                <a:cs typeface="Calibri"/>
              </a:rPr>
              <a:t>While most RSV infections usually cause mild illness, </a:t>
            </a:r>
            <a:r>
              <a:rPr lang="en-GB" sz="1200">
                <a:solidFill>
                  <a:srgbClr val="002060"/>
                </a:solidFill>
                <a:effectLst/>
              </a:rPr>
              <a:t>babies under one year of age are at the greatest risk of hospitalisation with more severe RSV</a:t>
            </a:r>
            <a:endParaRPr lang="en-GB" i="1">
              <a:latin typeface="Arial"/>
              <a:ea typeface="ＭＳ Ｐゴシック"/>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i="0">
                <a:latin typeface="Arial"/>
                <a:ea typeface="ＭＳ Ｐゴシック"/>
                <a:cs typeface="Arial"/>
              </a:rPr>
              <a:t>Slide 15: Added : </a:t>
            </a:r>
            <a:r>
              <a:rPr lang="en-GB" sz="1200">
                <a:effectLst/>
                <a:highlight>
                  <a:srgbClr val="FFFF00"/>
                </a:highlight>
              </a:rPr>
              <a:t>A catch-up programme for women past 28 weeks gestation up to discharge from midwifery services, starting from 1 September 2024</a:t>
            </a:r>
            <a:r>
              <a:rPr lang="en-GB" sz="1200" b="0" i="0">
                <a:solidFill>
                  <a:srgbClr val="002060"/>
                </a:solidFill>
                <a:effectLst/>
                <a:latin typeface="Arial"/>
                <a:cs typeface="Arial"/>
              </a:rPr>
              <a:t>. This information added to notes section: </a:t>
            </a:r>
            <a:r>
              <a:rPr lang="en-GB" b="0" i="0">
                <a:solidFill>
                  <a:srgbClr val="1F1F1F"/>
                </a:solidFill>
                <a:effectLst/>
                <a:latin typeface="Arial"/>
                <a:cs typeface="Arial"/>
              </a:rPr>
              <a:t>Pregnant women will remain eligible until discharge from maternity services and should be actively offered vaccination at each opportunity.</a:t>
            </a:r>
            <a:r>
              <a:rPr lang="en-GB" sz="1200">
                <a:hlinkClick r:id="rId3"/>
              </a:rPr>
              <a:t> </a:t>
            </a:r>
            <a:endParaRPr lang="en-GB" sz="1200">
              <a:effectLst/>
              <a:latin typeface="Segoe UI" panose="020B0502040204020203" pitchFamily="34" charset="0"/>
              <a:ea typeface="ＭＳ Ｐゴシック"/>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a:cs typeface="Calibri"/>
              </a:rPr>
              <a:t>Slide 16: Added the word ‘selective’ and made text bold to bullet 3.</a:t>
            </a:r>
            <a:endParaRPr lang="en-GB" sz="1200" b="0" kern="1200">
              <a:solidFill>
                <a:schemeClr val="tx1"/>
              </a:solidFill>
              <a:latin typeface="Arial" charset="0"/>
              <a:ea typeface="ＭＳ Ｐゴシック" charset="-128"/>
              <a:cs typeface="Calibri"/>
            </a:endParaRPr>
          </a:p>
          <a:p>
            <a:pPr eaLnBrk="1" fontAlgn="auto" hangingPunct="1">
              <a:spcBef>
                <a:spcPts val="0"/>
              </a:spcBef>
              <a:spcAft>
                <a:spcPts val="0"/>
              </a:spcAft>
              <a:defRPr/>
            </a:pPr>
            <a:r>
              <a:rPr lang="en-US" b="0">
                <a:latin typeface="Arial"/>
                <a:ea typeface="ＭＳ Ｐゴシック"/>
                <a:cs typeface="Arial"/>
              </a:rPr>
              <a:t>Slide 22: Bullets 1 &amp; 2 amended to provide additional clarity on the timing of the </a:t>
            </a:r>
            <a:r>
              <a:rPr lang="en-US" b="0" err="1">
                <a:latin typeface="Arial"/>
                <a:ea typeface="ＭＳ Ｐゴシック"/>
                <a:cs typeface="Arial"/>
              </a:rPr>
              <a:t>programme</a:t>
            </a:r>
            <a:r>
              <a:rPr lang="en-US" b="0">
                <a:latin typeface="Arial"/>
                <a:ea typeface="ＭＳ Ｐゴシック"/>
                <a:cs typeface="Arial"/>
              </a:rPr>
              <a:t> and the catch up </a:t>
            </a:r>
            <a:r>
              <a:rPr lang="en-US" b="0" err="1">
                <a:latin typeface="Arial"/>
                <a:ea typeface="ＭＳ Ｐゴシック"/>
                <a:cs typeface="Arial"/>
              </a:rPr>
              <a:t>programme</a:t>
            </a:r>
            <a:r>
              <a:rPr lang="en-US" b="0">
                <a:latin typeface="Arial"/>
                <a:ea typeface="ＭＳ Ｐゴシック"/>
                <a:cs typeface="Arial"/>
              </a:rPr>
              <a:t> </a:t>
            </a:r>
            <a:endParaRPr lang="en-US" b="0" i="1">
              <a:latin typeface="Arial"/>
              <a:ea typeface="ＭＳ Ｐゴシック"/>
              <a:cs typeface="Arial"/>
            </a:endParaRPr>
          </a:p>
          <a:p>
            <a:r>
              <a:rPr lang="en-GB"/>
              <a:t>Slide 28: New slide</a:t>
            </a:r>
            <a:endParaRPr lang="en-GB" i="1"/>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a:t>Slide 32: More detailed information added to this slide and image of vaccine pack </a:t>
            </a:r>
            <a:endParaRPr lang="en-GB" sz="1200" i="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a:t>Slide 33: Added first 5 bullet points as additional information  </a:t>
            </a:r>
            <a:endParaRPr lang="en-GB" sz="1200" i="0">
              <a:ea typeface="Calibri"/>
              <a:cs typeface="Calibri"/>
            </a:endParaRPr>
          </a:p>
          <a:p>
            <a:r>
              <a:rPr lang="en-GB"/>
              <a:t>Slide 57: Removed the training slides and prerecorded slide information from this slide and added to new slide 58</a:t>
            </a:r>
            <a:endParaRPr lang="en-GB">
              <a:ea typeface="Calibri"/>
              <a:cs typeface="Calibri"/>
            </a:endParaRPr>
          </a:p>
          <a:p>
            <a:r>
              <a:rPr lang="en-GB"/>
              <a:t>Slide 58: New slide</a:t>
            </a:r>
            <a:endParaRPr lang="en-GB">
              <a:ea typeface="Calibri"/>
              <a:cs typeface="Calibri"/>
            </a:endParaRPr>
          </a:p>
          <a:p>
            <a:endParaRPr lang="en-GB" i="1"/>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t>Version 3</a:t>
            </a:r>
            <a:endParaRPr lang="en-GB" sz="1200" b="1">
              <a:ea typeface="Calibri"/>
              <a:cs typeface="Calibri"/>
            </a:endParaRPr>
          </a:p>
          <a:p>
            <a:pPr>
              <a:defRPr/>
            </a:pPr>
            <a:r>
              <a:rPr lang="en-GB" sz="1200" b="0"/>
              <a:t>Slides </a:t>
            </a:r>
            <a:r>
              <a:rPr lang="en-GB"/>
              <a:t>42 -43</a:t>
            </a:r>
            <a:r>
              <a:rPr lang="en-GB" sz="1200" b="0"/>
              <a:t>: New slides outlining the updated advice on vaccine preparation and use of the vial adapter: </a:t>
            </a:r>
            <a:r>
              <a:rPr lang="en-GB">
                <a:hlinkClick r:id="rId4"/>
              </a:rPr>
              <a:t>Abrysvo powder and solvent for solution for injection - Summary of Product Characteristics (SmPC) - (emc)</a:t>
            </a:r>
            <a:r>
              <a:rPr lang="en-GB"/>
              <a:t> [updated 27 February]</a:t>
            </a:r>
            <a:r>
              <a:rPr lang="en-GB" sz="1200" b="0"/>
              <a:t> </a:t>
            </a:r>
            <a:endParaRPr lang="en-GB" sz="1200" b="0">
              <a:ea typeface="Calibri"/>
              <a:cs typeface="Calibri"/>
            </a:endParaRPr>
          </a:p>
          <a:p>
            <a:endParaRPr lang="en-GB" i="1"/>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3287799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E0CBF3-2A0A-4409-B599-FEFEAF974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43453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solidFill>
                  <a:srgbClr val="0B0C0C"/>
                </a:solidFill>
              </a:rPr>
              <a:t>Supportive treatment includes nasogastric feeding, IV fluids, low flow or high flow oxygen therapy, breathing support (continuous positive airway pressure (CPAP) or bilevel positive airway pressure (BiPAP)</a:t>
            </a:r>
            <a:endParaRPr lang="en-US"/>
          </a:p>
          <a:p>
            <a:pPr algn="l">
              <a:buFont typeface="Arial" panose="020B0604020202020204" pitchFamily="34" charset="0"/>
              <a:buNone/>
            </a:pPr>
            <a:endParaRPr lang="en-GB" b="0" i="0">
              <a:solidFill>
                <a:srgbClr val="0B0C0C"/>
              </a:solidFill>
              <a:effectLst/>
              <a:latin typeface="GDS Transpor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608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a:solidFill>
                  <a:srgbClr val="1F1F1F"/>
                </a:solidFill>
                <a:effectLst/>
                <a:latin typeface="Arial" panose="020B0604020202020204" pitchFamily="34" charset="0"/>
              </a:rPr>
              <a:t>Pregnant women will remain eligible until discharge from maternity services and should be actively offered vaccination at each opportunity.</a:t>
            </a:r>
            <a:r>
              <a:rPr lang="en-GB" sz="1200">
                <a:hlinkClick r:id="rId3"/>
              </a:rPr>
              <a:t> Introduction of RSV Vaccination Programme 2024 (WHC/2024/032)</a:t>
            </a:r>
            <a:r>
              <a:rPr lang="en-GB" sz="1200"/>
              <a:t>, </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15</a:t>
            </a:fld>
            <a:endParaRPr lang="en-GB"/>
          </a:p>
        </p:txBody>
      </p:sp>
    </p:spTree>
    <p:extLst>
      <p:ext uri="{BB962C8B-B14F-4D97-AF65-F5344CB8AC3E}">
        <p14:creationId xmlns:p14="http://schemas.microsoft.com/office/powerpoint/2010/main" val="2640519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51F4298-B18E-4A8A-93A1-7FAD88BFE6F3}" type="slidenum">
              <a:rPr lang="en-US" smtClean="0"/>
              <a:t>19</a:t>
            </a:fld>
            <a:endParaRPr lang="en-US"/>
          </a:p>
        </p:txBody>
      </p:sp>
    </p:spTree>
    <p:extLst>
      <p:ext uri="{BB962C8B-B14F-4D97-AF65-F5344CB8AC3E}">
        <p14:creationId xmlns:p14="http://schemas.microsoft.com/office/powerpoint/2010/main" val="10729939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r>
              <a:rPr lang="en-GB"/>
              <a:t>How RSV causes infection:</a:t>
            </a:r>
            <a:endParaRPr lang="en-US">
              <a:ea typeface="Calibri" panose="020F0502020204030204"/>
              <a:cs typeface="Calibri" panose="020F0502020204030204"/>
            </a:endParaRPr>
          </a:p>
          <a:p>
            <a:pPr marL="171450" indent="-171450">
              <a:lnSpc>
                <a:spcPct val="90000"/>
              </a:lnSpc>
              <a:spcBef>
                <a:spcPts val="1000"/>
              </a:spcBef>
              <a:buFont typeface="Arial"/>
              <a:buChar char="•"/>
            </a:pPr>
            <a:r>
              <a:rPr lang="en-GB"/>
              <a:t>any virus particle consists of a protein shell (capsid) inside which is the nucleic acid (DNA or RNA) – the genome or the genetic code for that virus; RSV is an RNA virus</a:t>
            </a:r>
            <a:endParaRPr lang="en-US">
              <a:ea typeface="Calibri"/>
              <a:cs typeface="Calibri"/>
            </a:endParaRPr>
          </a:p>
          <a:p>
            <a:pPr marL="171450" indent="-171450">
              <a:lnSpc>
                <a:spcPct val="90000"/>
              </a:lnSpc>
              <a:spcBef>
                <a:spcPts val="1000"/>
              </a:spcBef>
              <a:buFont typeface="Arial"/>
              <a:buChar char="•"/>
            </a:pPr>
            <a:r>
              <a:rPr lang="en-GB"/>
              <a:t>when a virus particle enters the host’s cells it is able to reproduce and release more virus particles which in turn infect other cells – establishing an infection</a:t>
            </a:r>
            <a:endParaRPr lang="en-US"/>
          </a:p>
          <a:p>
            <a:pPr marL="171450" indent="-171450">
              <a:lnSpc>
                <a:spcPct val="90000"/>
              </a:lnSpc>
              <a:spcBef>
                <a:spcPts val="1000"/>
              </a:spcBef>
              <a:buFont typeface="Arial"/>
              <a:buChar char="•"/>
            </a:pPr>
            <a:r>
              <a:rPr lang="en-GB"/>
              <a:t>RSV virus particles use a special type of protein on the surface of the virus called a fusion (F) glycoprotein to pass through the cell membrane</a:t>
            </a:r>
            <a:endParaRPr lang="en-US"/>
          </a:p>
          <a:p>
            <a:pPr marL="171450" indent="-171450">
              <a:lnSpc>
                <a:spcPct val="90000"/>
              </a:lnSpc>
              <a:spcBef>
                <a:spcPts val="1000"/>
              </a:spcBef>
              <a:buFont typeface="Arial"/>
              <a:buChar char="•"/>
            </a:pPr>
            <a:r>
              <a:rPr lang="en-GB"/>
              <a:t>the F protein</a:t>
            </a:r>
            <a:r>
              <a:rPr lang="en-GB" strike="sngStrike"/>
              <a:t>s</a:t>
            </a:r>
            <a:r>
              <a:rPr lang="en-GB"/>
              <a:t> does this by fusing the virus cell membrane and the host’s cell membrane together; this allows the virus to move through the host’s cell membrane and enter the cells </a:t>
            </a:r>
            <a:endParaRPr lang="en-GB">
              <a:ea typeface="Calibri"/>
              <a:cs typeface="Calibri"/>
            </a:endParaRPr>
          </a:p>
          <a:p>
            <a:pPr marL="171450" indent="-171450">
              <a:lnSpc>
                <a:spcPct val="90000"/>
              </a:lnSpc>
              <a:spcBef>
                <a:spcPts val="1000"/>
              </a:spcBef>
              <a:buFont typeface="Arial"/>
              <a:buChar char="•"/>
            </a:pPr>
            <a:r>
              <a:rPr lang="en-GB"/>
              <a:t>the F protein changes shape as it fuses the RSV virus and human cell membranes together: while on the virus surface before infection, the protein is in a “prefusion” form, but as it interacts with the cell membrane it rearranges into an inactive, “</a:t>
            </a:r>
            <a:r>
              <a:rPr lang="en-GB" err="1"/>
              <a:t>postfusion</a:t>
            </a:r>
            <a:r>
              <a:rPr lang="en-GB"/>
              <a:t>” form</a:t>
            </a:r>
            <a:endParaRPr lang="en-US"/>
          </a:p>
          <a:p>
            <a:pPr marL="171450" indent="-171450">
              <a:lnSpc>
                <a:spcPct val="90000"/>
              </a:lnSpc>
              <a:spcBef>
                <a:spcPts val="1000"/>
              </a:spcBef>
              <a:buFont typeface="Arial"/>
              <a:buChar char="•"/>
            </a:pPr>
            <a:r>
              <a:rPr lang="en-GB"/>
              <a:t>the prefusion form is antigenic – it stimulates an immune response; the immune system is able to recognise and respond to the presence RSV virus particles with prefusion F proteins on their surface by producing antibodies to combat the infection; the </a:t>
            </a:r>
            <a:r>
              <a:rPr lang="en-GB" err="1"/>
              <a:t>postfusion</a:t>
            </a:r>
            <a:r>
              <a:rPr lang="en-GB"/>
              <a:t> form is not antigenic</a:t>
            </a:r>
            <a:endParaRPr lang="en-US"/>
          </a:p>
          <a:p>
            <a:pPr marL="171450" indent="-171450">
              <a:lnSpc>
                <a:spcPct val="90000"/>
              </a:lnSpc>
              <a:spcBef>
                <a:spcPts val="1000"/>
              </a:spcBef>
              <a:buFont typeface="Arial"/>
              <a:buChar char="•"/>
            </a:pPr>
            <a:r>
              <a:rPr lang="en-GB"/>
              <a:t>there are two subgroups of the prefusion form: A and B</a:t>
            </a:r>
            <a:endParaRPr lang="en-US"/>
          </a:p>
          <a:p>
            <a:pPr>
              <a:lnSpc>
                <a:spcPct val="90000"/>
              </a:lnSpc>
              <a:spcBef>
                <a:spcPts val="1000"/>
              </a:spcBef>
            </a:pPr>
            <a:r>
              <a:rPr lang="en-GB">
                <a:ea typeface="Calibri"/>
                <a:cs typeface="Calibri"/>
              </a:rPr>
              <a:t>Recombinant vaccine technology</a:t>
            </a:r>
          </a:p>
          <a:p>
            <a:pPr marL="342900" lvl="1" indent="-342900">
              <a:lnSpc>
                <a:spcPct val="90000"/>
              </a:lnSpc>
              <a:spcBef>
                <a:spcPts val="500"/>
              </a:spcBef>
              <a:buFont typeface="Arial"/>
              <a:buChar char="•"/>
            </a:pPr>
            <a:r>
              <a:rPr lang="en-GB"/>
              <a:t>different cells (for example bacteria, yeast, other established laboratory cell culture lines) are used to manufacture the vaccine </a:t>
            </a:r>
            <a:endParaRPr lang="en-GB">
              <a:cs typeface="Calibri"/>
            </a:endParaRPr>
          </a:p>
          <a:p>
            <a:pPr marL="342900" lvl="1" indent="-342900">
              <a:lnSpc>
                <a:spcPct val="90000"/>
              </a:lnSpc>
              <a:spcBef>
                <a:spcPts val="500"/>
              </a:spcBef>
              <a:buFont typeface="Arial"/>
              <a:buChar char="•"/>
            </a:pPr>
            <a:r>
              <a:rPr lang="en-GB"/>
              <a:t>a small piece of genetic material (DNA) is taken from the microorganism (virus or bacterium) against which we want to protect and inserted into the manufacturing cells: this results in a “recombinant” version of those cells </a:t>
            </a:r>
            <a:endParaRPr lang="en-GB">
              <a:ea typeface="Calibri"/>
              <a:cs typeface="Calibri"/>
            </a:endParaRPr>
          </a:p>
          <a:p>
            <a:pPr marL="342900" lvl="1" indent="-342900">
              <a:lnSpc>
                <a:spcPct val="90000"/>
              </a:lnSpc>
              <a:spcBef>
                <a:spcPts val="500"/>
              </a:spcBef>
              <a:buFont typeface="Arial"/>
              <a:buChar char="•"/>
            </a:pPr>
            <a:r>
              <a:rPr lang="en-GB"/>
              <a:t>the role of these recombinant cells is to help transport the DNA instructions for making the antigen into a host cell </a:t>
            </a:r>
            <a:endParaRPr lang="en-US"/>
          </a:p>
          <a:p>
            <a:pPr marL="342900" lvl="1" indent="-342900">
              <a:lnSpc>
                <a:spcPct val="90000"/>
              </a:lnSpc>
              <a:spcBef>
                <a:spcPts val="500"/>
              </a:spcBef>
              <a:buFont typeface="Arial"/>
              <a:buChar char="•"/>
            </a:pPr>
            <a:r>
              <a:rPr lang="en-GB"/>
              <a:t>once the recombinant cell enters the host cell line it instructs the host cells to rapidly produce the antigen  </a:t>
            </a:r>
            <a:endParaRPr lang="en-GB">
              <a:ea typeface="Calibri"/>
              <a:cs typeface="Calibri"/>
            </a:endParaRPr>
          </a:p>
          <a:p>
            <a:pPr marL="342900" lvl="1" indent="-342900">
              <a:lnSpc>
                <a:spcPct val="90000"/>
              </a:lnSpc>
              <a:spcBef>
                <a:spcPts val="500"/>
              </a:spcBef>
              <a:buFont typeface="Arial"/>
              <a:buChar char="•"/>
            </a:pPr>
            <a:r>
              <a:rPr lang="en-GB"/>
              <a:t>this antigen is grown in bulk, collected, purified, and then packaged as recombinant vaccine (the cell line used to manufacture the cells is </a:t>
            </a:r>
            <a:r>
              <a:rPr lang="en-GB" u="sng"/>
              <a:t>not</a:t>
            </a:r>
            <a:r>
              <a:rPr lang="en-GB"/>
              <a:t> in the vaccine)</a:t>
            </a:r>
            <a:endParaRPr lang="en-US"/>
          </a:p>
          <a:p>
            <a:pPr marL="342900" lvl="1" indent="-342900">
              <a:lnSpc>
                <a:spcPct val="90000"/>
              </a:lnSpc>
              <a:spcBef>
                <a:spcPts val="500"/>
              </a:spcBef>
              <a:buFont typeface="Arial"/>
              <a:buChar char="•"/>
            </a:pPr>
            <a:r>
              <a:rPr lang="en-GB"/>
              <a:t>when the vaccine is injected, the antigen in it triggers the immune system to create antibodies that specifically target that antigen </a:t>
            </a:r>
            <a:endParaRPr lang="en-GB">
              <a:ea typeface="Calibri"/>
              <a:cs typeface="Calibri"/>
            </a:endParaRPr>
          </a:p>
          <a:p>
            <a:pPr marL="342900" lvl="1" indent="-342900">
              <a:lnSpc>
                <a:spcPct val="90000"/>
              </a:lnSpc>
              <a:spcBef>
                <a:spcPts val="500"/>
              </a:spcBef>
              <a:buFont typeface="Arial"/>
              <a:buChar char="•"/>
            </a:pPr>
            <a:r>
              <a:rPr lang="en-GB"/>
              <a:t>recombinant vaccines are non-live so they cannot cause disease in the vaccine recipient</a:t>
            </a:r>
            <a:endParaRPr lang="en-GB">
              <a:ea typeface="Calibri"/>
              <a:cs typeface="Calibri"/>
            </a:endParaRPr>
          </a:p>
          <a:p>
            <a:pPr>
              <a:lnSpc>
                <a:spcPct val="90000"/>
              </a:lnSpc>
              <a:spcBef>
                <a:spcPts val="1000"/>
              </a:spcBef>
            </a:pPr>
            <a:endParaRPr lang="en-GB">
              <a:ea typeface="Calibri"/>
              <a:cs typeface="Calibri"/>
            </a:endParaRPr>
          </a:p>
          <a:p>
            <a:endParaRPr lang="en-GB">
              <a:ea typeface="Calibri"/>
              <a:cs typeface="Calibri"/>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20</a:t>
            </a:fld>
            <a:endParaRPr lang="en-US"/>
          </a:p>
        </p:txBody>
      </p:sp>
    </p:spTree>
    <p:extLst>
      <p:ext uri="{BB962C8B-B14F-4D97-AF65-F5344CB8AC3E}">
        <p14:creationId xmlns:p14="http://schemas.microsoft.com/office/powerpoint/2010/main" val="32285987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Please note: </a:t>
            </a:r>
            <a:r>
              <a:rPr lang="en-US" err="1"/>
              <a:t>Abrysvo</a:t>
            </a:r>
            <a:r>
              <a:rPr lang="en-US"/>
              <a:t>® is licensed to be given up to 36 weeks gestation (this was based on the gestational ages included in the clinical trials). Pregnant women who have not received the RSV vaccine before 36 weeks remain eligible until delivery, and under the PGD the vaccine can be given off label in these circumstances.</a:t>
            </a:r>
          </a:p>
          <a:p>
            <a:endParaRPr lang="en-GB"/>
          </a:p>
          <a:p>
            <a:r>
              <a:rPr lang="en-US"/>
              <a:t>   </a:t>
            </a:r>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0133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Source: </a:t>
            </a:r>
            <a:r>
              <a:rPr lang="en-US">
                <a:hlinkClick r:id="rId3"/>
              </a:rPr>
              <a:t>Abrysvo powder and solvent for solution for injection - Summary of Product Characteristics (SmPC) - (emc) (medicines.org.uk)</a:t>
            </a:r>
            <a:endParaRPr lang="en-US"/>
          </a:p>
          <a:p>
            <a:r>
              <a:rPr lang="en-US"/>
              <a:t>Source: </a:t>
            </a:r>
            <a:r>
              <a:rPr lang="en-US">
                <a:hlinkClick r:id="rId4"/>
              </a:rPr>
              <a:t>Bivalent Prefusion F Vaccine in Pregnancy to Prevent RSV Illness in Infants | New England Journal of Medicine (nejm.org)</a:t>
            </a:r>
            <a:endParaRPr lang="en-US">
              <a:ea typeface="Calibri"/>
              <a:cs typeface="Calibri"/>
              <a:hlinkClick r:id="rId4"/>
            </a:endParaRPr>
          </a:p>
          <a:p>
            <a:endParaRPr lang="en-US">
              <a:ea typeface="Calibri"/>
              <a:cs typeface="Calibri"/>
            </a:endParaRPr>
          </a:p>
          <a:p>
            <a:r>
              <a:rPr lang="en-GB"/>
              <a:t>The Green Book, Chapter 27A (</a:t>
            </a:r>
            <a:r>
              <a:rPr lang="en-GB">
                <a:hlinkClick r:id="rId5"/>
              </a:rPr>
              <a:t>https://www.gov.uk/government/publications/respiratory-syncytial-virus-the-green-book-chapter-27a</a:t>
            </a:r>
            <a:r>
              <a:rPr lang="en-GB"/>
              <a:t>) contains the following information regarding vaccine effectiveness following maternal vaccination: </a:t>
            </a:r>
            <a:endParaRPr lang="en-US"/>
          </a:p>
          <a:p>
            <a:r>
              <a:rPr lang="en-GB"/>
              <a:t>Maternal (antenatal) vaccination has been demonstrated to be efficacious against RSV LRTI in infants from birth through 6 months of age (Kampmann </a:t>
            </a:r>
            <a:r>
              <a:rPr lang="en-GB" i="1"/>
              <a:t>et al.,</a:t>
            </a:r>
            <a:r>
              <a:rPr lang="en-GB"/>
              <a:t> 2023). The pivotal phase 3, multi-country, randomised, double-blind, placebo-controlled trial assessed the prevention of RSV LRTI and severe RSV LRTI (co-primary efficacy endpoints) in infants born to pregnant women vaccinated between weeks 24 and 36 of gestation. Vaccine was administered to 3,695 pregnant women with uncomplicated, singleton pregnancies; 3,697 received placebo. In the final analysis, VE against severe RSV LRTI was 82.4% (95%CI: 57.5 to 93.9%) at 90 days and 70.0% (95%CI: 50.6 to 82.5%) at 180 days. VE against RSV LRTI was 57.6% (95%CI: 31.1 to 74.6%) at 90 days and 49.2% (95%CI: 31.4 to 62.8%) at 180 days (Munjal </a:t>
            </a:r>
            <a:r>
              <a:rPr lang="en-GB" i="1"/>
              <a:t>et al.,</a:t>
            </a:r>
            <a:r>
              <a:rPr lang="en-GB"/>
              <a:t> 2024). VE estimates by RSV subtype have overlapping confidence intervals. There is some data showing high levels of antibody transfer to the infant even in infants born within two weeks of immunisation.</a:t>
            </a:r>
            <a:endParaRPr lang="en-US">
              <a:ea typeface="Calibri" panose="020F0502020204030204"/>
              <a:cs typeface="Calibri" panose="020F0502020204030204"/>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82190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22926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ts val="1680"/>
              </a:lnSpc>
              <a:spcAft>
                <a:spcPts val="800"/>
              </a:spcAft>
            </a:pPr>
            <a:r>
              <a:rPr lang="en-GB" sz="1800">
                <a:solidFill>
                  <a:srgbClr val="333333"/>
                </a:solidFill>
                <a:effectLst/>
                <a:latin typeface="Calibri" panose="020F0502020204030204" pitchFamily="34" charset="0"/>
                <a:ea typeface="Calibri" panose="020F0502020204030204" pitchFamily="34" charset="0"/>
                <a:cs typeface="Calibri" panose="020F0502020204030204" pitchFamily="34" charset="0"/>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68653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cs typeface="Arial"/>
              </a:rPr>
              <a:t>Vaccines required for individuals who are not in the eligible cohort, for example where a clinician has decided that it is clinically appropriate to vaccinate the individual, but they are not within the eligible age cohorts for the national vaccination programme, would require the GP practice to purchase the vaccine directly from the manufacturer and then reclaim the cost of the vaccine</a:t>
            </a:r>
            <a:endParaRPr lang="en-US" sz="1200">
              <a:solidFill>
                <a:srgbClr val="D13438"/>
              </a:solidFill>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3634293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19538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cs typeface="Arial"/>
              </a:rPr>
              <a:t>Further information on vaccine storage and stability is available in the </a:t>
            </a:r>
            <a:r>
              <a:rPr lang="en-GB" sz="1200" u="sng">
                <a:cs typeface="Arial"/>
                <a:hlinkClick r:id="rId3"/>
              </a:rPr>
              <a:t>Summary of Product Characteristics (SPC)</a:t>
            </a:r>
            <a:r>
              <a:rPr lang="en-GB" sz="1200">
                <a:cs typeface="Arial"/>
              </a:rPr>
              <a:t>, the </a:t>
            </a:r>
            <a:r>
              <a:rPr lang="en-GB" sz="1200">
                <a:cs typeface="Arial"/>
                <a:hlinkClick r:id="rId4"/>
              </a:rPr>
              <a:t>Patient Group Direction</a:t>
            </a:r>
            <a:r>
              <a:rPr lang="en-GB" sz="1200">
                <a:cs typeface="Arial"/>
              </a:rPr>
              <a:t> and from the manufacturer</a:t>
            </a:r>
            <a:endParaRPr lang="en-US" sz="1200">
              <a:highlight>
                <a:srgbClr val="FFFF00"/>
              </a:highlight>
              <a:cs typeface="Arial"/>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85222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60159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t>Before giving </a:t>
            </a:r>
            <a:r>
              <a:rPr lang="en-GB"/>
              <a:t>a </a:t>
            </a:r>
            <a:r>
              <a:rPr lang="en-GB" sz="1200"/>
              <a:t>vaccine, immunisers must ensure that they have obtained informed consent from the </a:t>
            </a:r>
            <a:r>
              <a:rPr lang="en-GB"/>
              <a:t>woman or</a:t>
            </a:r>
            <a:r>
              <a:rPr lang="en-GB" sz="1200"/>
              <a:t> that a best interest decision has been made if the </a:t>
            </a:r>
            <a:r>
              <a:rPr lang="en-GB"/>
              <a:t>woman does</a:t>
            </a:r>
            <a:r>
              <a:rPr lang="en-GB" sz="1200"/>
              <a:t> not have mental capacity at the time of vaccination.</a:t>
            </a:r>
            <a:r>
              <a:rPr lang="en-GB"/>
              <a:t> </a:t>
            </a:r>
            <a:endParaRPr lang="en-GB" sz="1200"/>
          </a:p>
          <a:p>
            <a:pPr marL="0" indent="0">
              <a:lnSpc>
                <a:spcPct val="100000"/>
              </a:lnSpc>
              <a:spcBef>
                <a:spcPts val="0"/>
              </a:spcBef>
              <a:buNone/>
            </a:pPr>
            <a:endParaRPr lang="en-GB" sz="1200"/>
          </a:p>
          <a:p>
            <a:pPr marL="0" indent="0">
              <a:lnSpc>
                <a:spcPct val="100000"/>
              </a:lnSpc>
              <a:spcBef>
                <a:spcPts val="0"/>
              </a:spcBef>
              <a:buNone/>
            </a:pPr>
            <a:r>
              <a:rPr lang="en-GB" sz="1200"/>
              <a:t>In order to be able to consent to vaccination, the vaccinee should receive an explanation of the treatment and its benefits and risks, either verbally from a clinician, or in the form of a leaflet and letter.</a:t>
            </a:r>
            <a:endParaRPr lang="en-GB" sz="1200">
              <a:ea typeface="Calibri"/>
              <a:cs typeface="Calibri"/>
            </a:endParaRPr>
          </a:p>
          <a:p>
            <a:pPr>
              <a:lnSpc>
                <a:spcPct val="100000"/>
              </a:lnSpc>
              <a:spcBef>
                <a:spcPts val="0"/>
              </a:spcBef>
            </a:pPr>
            <a:endParaRPr lang="en-GB" sz="1200"/>
          </a:p>
          <a:p>
            <a:pPr marL="0" indent="0">
              <a:lnSpc>
                <a:spcPct val="100000"/>
              </a:lnSpc>
              <a:spcBef>
                <a:spcPts val="0"/>
              </a:spcBef>
              <a:buNone/>
            </a:pPr>
            <a:r>
              <a:rPr lang="en-GB" sz="1200"/>
              <a:t>When assessing capacity to consent, the immuniser should be guided by the principles of the Mental Capacity Act (2005). This Act applies to those aged 16 years and over and is designed to protect and empower people who may lack the mental capacity to make their own decisions about their care and treatment.</a:t>
            </a:r>
            <a:endParaRPr lang="en-GB" sz="1200">
              <a:ea typeface="Calibri"/>
              <a:cs typeface="Calibri"/>
            </a:endParaRPr>
          </a:p>
          <a:p>
            <a:pPr marL="0" indent="0">
              <a:lnSpc>
                <a:spcPct val="100000"/>
              </a:lnSpc>
              <a:spcBef>
                <a:spcPts val="0"/>
              </a:spcBef>
              <a:buNone/>
            </a:pPr>
            <a:endParaRPr lang="en-GB" sz="1200"/>
          </a:p>
          <a:p>
            <a:pPr defTabSz="687388" eaLnBrk="0" hangingPunct="0">
              <a:defRPr/>
            </a:pPr>
            <a:r>
              <a:rPr lang="en-GB" sz="1200"/>
              <a:t>Consent is a process, not a one-off discussion and must consider 3 factors:</a:t>
            </a:r>
            <a:endParaRPr lang="en-GB" sz="1200">
              <a:ea typeface="Calibri"/>
              <a:cs typeface="Calibri"/>
            </a:endParaRPr>
          </a:p>
          <a:p>
            <a:pPr defTabSz="687388" eaLnBrk="0" hangingPunct="0">
              <a:defRPr/>
            </a:pPr>
            <a:endParaRPr lang="en-GB" altLang="en-US" sz="1200"/>
          </a:p>
          <a:p>
            <a:pPr marL="285750" indent="-285750">
              <a:buClr>
                <a:srgbClr val="007C91"/>
              </a:buClr>
              <a:buFont typeface="Arial" panose="020B0604020202020204" pitchFamily="34" charset="0"/>
              <a:buChar char="•"/>
              <a:defRPr/>
            </a:pPr>
            <a:r>
              <a:rPr lang="en-GB" altLang="en-US" sz="1200">
                <a:latin typeface="Arial"/>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sz="1200">
                <a:latin typeface="Arial"/>
                <a:cs typeface="Arial"/>
              </a:rPr>
              <a:t>consent must be voluntary by the </a:t>
            </a:r>
            <a:r>
              <a:rPr lang="en-GB" altLang="en-US">
                <a:latin typeface="Arial"/>
                <a:cs typeface="Arial"/>
              </a:rPr>
              <a:t>woman without</a:t>
            </a:r>
            <a:r>
              <a:rPr lang="en-GB" altLang="en-US" sz="1200">
                <a:latin typeface="Arial"/>
                <a:cs typeface="Arial"/>
              </a:rPr>
              <a:t> undue pressure or coercion</a:t>
            </a:r>
          </a:p>
          <a:p>
            <a:pPr marL="285750" indent="-285750">
              <a:spcBef>
                <a:spcPts val="1200"/>
              </a:spcBef>
              <a:buClr>
                <a:srgbClr val="007C91"/>
              </a:buClr>
              <a:buFont typeface="Arial" panose="020B0604020202020204" pitchFamily="34" charset="0"/>
              <a:buChar char="•"/>
              <a:defRPr/>
            </a:pPr>
            <a:r>
              <a:rPr lang="en-GB" altLang="en-US" sz="1200">
                <a:latin typeface="Arial"/>
                <a:cs typeface="Arial"/>
              </a:rPr>
              <a:t>the person consenting must have the capacity to make the decision</a:t>
            </a:r>
          </a:p>
          <a:p>
            <a:pPr marL="0" indent="0">
              <a:lnSpc>
                <a:spcPct val="100000"/>
              </a:lnSpc>
              <a:spcBef>
                <a:spcPts val="0"/>
              </a:spcBef>
              <a:buNone/>
            </a:pPr>
            <a:endParaRPr lang="en-GB" sz="1200"/>
          </a:p>
          <a:p>
            <a:pPr marL="0" indent="0">
              <a:lnSpc>
                <a:spcPct val="100000"/>
              </a:lnSpc>
              <a:spcBef>
                <a:spcPts val="0"/>
              </a:spcBef>
              <a:buNone/>
            </a:pPr>
            <a:r>
              <a:rPr lang="en-GB" sz="1200"/>
              <a:t>.</a:t>
            </a:r>
            <a:endParaRPr lang="en-GB" sz="1200">
              <a:ea typeface="Calibri"/>
              <a:cs typeface="Calibri"/>
            </a:endParaRPr>
          </a:p>
          <a:p>
            <a:endParaRPr lang="en-GB"/>
          </a:p>
        </p:txBody>
      </p:sp>
      <p:sp>
        <p:nvSpPr>
          <p:cNvPr id="4" name="Slide Number Placeholder 3"/>
          <p:cNvSpPr>
            <a:spLocks noGrp="1"/>
          </p:cNvSpPr>
          <p:nvPr>
            <p:ph type="sldNum" sz="quarter" idx="5"/>
          </p:nvPr>
        </p:nvSpPr>
        <p:spPr/>
        <p:txBody>
          <a:bodyPr/>
          <a:lstStyle/>
          <a:p>
            <a:fld id="{751F4298-B18E-4A8A-93A1-7FAD88BFE6F3}" type="slidenum">
              <a:rPr lang="en-US" smtClean="0"/>
              <a:t>35</a:t>
            </a:fld>
            <a:endParaRPr lang="en-US"/>
          </a:p>
        </p:txBody>
      </p:sp>
    </p:spTree>
    <p:extLst>
      <p:ext uri="{BB962C8B-B14F-4D97-AF65-F5344CB8AC3E}">
        <p14:creationId xmlns:p14="http://schemas.microsoft.com/office/powerpoint/2010/main" val="30994792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36</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95806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sz="1000">
                <a:solidFill>
                  <a:prstClr val="black"/>
                </a:solidFill>
                <a:latin typeface="Arial"/>
              </a:rPr>
              <a:t>A PSD is a written instruction, signed by a doctor, dentist, or non-medical prescriber for medicines to be supplied and/or administered to a named patient after the prescriber has assessed the patient on an individual basis</a:t>
            </a:r>
            <a:r>
              <a:rPr lang="en-US" altLang="en-US" sz="1000">
                <a:solidFill>
                  <a:prstClr val="black"/>
                </a:solidFill>
                <a:latin typeface="Arial"/>
              </a:rPr>
              <a:t>. It must include the dose, route and frequency or appliance to be supplied or administered to a named patient.</a:t>
            </a:r>
          </a:p>
          <a:p>
            <a:pPr defTabSz="687388"/>
            <a:endParaRPr lang="en-GB" altLang="en-US" sz="1000">
              <a:solidFill>
                <a:prstClr val="black"/>
              </a:solidFill>
              <a:latin typeface="Arial"/>
            </a:endParaRPr>
          </a:p>
          <a:p>
            <a:pPr defTabSz="687388"/>
            <a:r>
              <a:rPr lang="en-GB" altLang="en-US" sz="1000">
                <a:solidFill>
                  <a:prstClr val="black"/>
                </a:solidFill>
                <a:latin typeface="Arial"/>
              </a:rPr>
              <a:t>A PGD provides a legal framework </a:t>
            </a:r>
            <a:r>
              <a:rPr lang="en-US" altLang="en-US" sz="1000">
                <a:solidFill>
                  <a:prstClr val="black"/>
                </a:solidFill>
                <a:latin typeface="Arial"/>
              </a:rPr>
              <a:t>to </a:t>
            </a:r>
            <a:r>
              <a:rPr lang="en-GB" altLang="en-US" sz="1000">
                <a:solidFill>
                  <a:prstClr val="black"/>
                </a:solidFill>
                <a:latin typeface="Arial"/>
              </a:rPr>
              <a:t>allow some registered specified health care professionals for the supply and/or administration of a POM directly to a patient with an identified clinical condition rather than needing an individual prescription or an instruction from a prescriber and is often used for vaccines. It sets out the core requisites of those people who can have the medicine under the direction and those who should not. The health care professional working within the PGD is responsible for assessing that the patient fits the criteria set out in the PGD. </a:t>
            </a:r>
            <a:endParaRPr lang="en-GB" altLang="en-US" sz="1000">
              <a:solidFill>
                <a:prstClr val="black"/>
              </a:solidFill>
              <a:latin typeface="Arial"/>
              <a:cs typeface="Arial"/>
            </a:endParaRPr>
          </a:p>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87757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Please note: </a:t>
            </a:r>
            <a:r>
              <a:rPr lang="en-US" err="1"/>
              <a:t>Abrysvo</a:t>
            </a:r>
            <a:r>
              <a:rPr lang="en-US"/>
              <a:t>® is licensed to be given up to 36 weeks gestation (this was based on the gestational ages included in the clinical trials). Pregnant women who have not received the RSV vaccine before 36 weeks remain eligible until delivery, and under the PGD the vaccine can be given off label in these circumstances.</a:t>
            </a:r>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222107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 The UKHSA  guidance for healthcare practitioners has a section on what do in the event of reconstitution errors</a:t>
            </a:r>
          </a:p>
          <a:p>
            <a:endParaRPr lang="en-GB">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43</a:t>
            </a:fld>
            <a:endParaRPr lang="en-GB"/>
          </a:p>
        </p:txBody>
      </p:sp>
    </p:spTree>
    <p:extLst>
      <p:ext uri="{BB962C8B-B14F-4D97-AF65-F5344CB8AC3E}">
        <p14:creationId xmlns:p14="http://schemas.microsoft.com/office/powerpoint/2010/main" val="13882930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84559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6096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00864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61369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hlinkClick r:id="rId3"/>
              </a:rPr>
              <a:t>https://assets.publishing.service.gov.uk/government/uploads/system/uploads/attachment_data/file/147915/Green-Book-Chapter-4.pdf</a:t>
            </a:r>
            <a:endParaRPr lang="en-GB" sz="120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66282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46492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ltLang="en-US">
              <a:solidFill>
                <a:srgbClr val="FF0000"/>
              </a:solidFill>
            </a:endParaRPr>
          </a:p>
          <a:p>
            <a:endParaRPr lang="en-GB" alt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56866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49394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80088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08429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15780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17500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13287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5823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51006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t>
            </a:r>
            <a:r>
              <a:rPr lang="en-GB">
                <a:hlinkClick r:id="rId3"/>
              </a:rPr>
              <a:t>Green Book on Immunisation chapter 27a Respiratory </a:t>
            </a:r>
            <a:r>
              <a:rPr lang="en-GB" err="1">
                <a:hlinkClick r:id="rId3"/>
              </a:rPr>
              <a:t>syncyntial</a:t>
            </a:r>
            <a:r>
              <a:rPr lang="en-GB">
                <a:hlinkClick r:id="rId3"/>
              </a:rPr>
              <a:t> virus (RSV) (publishing.service.gov.uk)</a:t>
            </a:r>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6776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a:p>
          <a:p>
            <a:pPr marL="0" indent="0">
              <a:buFont typeface="Arial" panose="020B0604020202020204" pitchFamily="34" charset="0"/>
              <a:buNone/>
            </a:pPr>
            <a:endParaRPr lang="en-GB"/>
          </a:p>
        </p:txBody>
      </p:sp>
      <p:sp>
        <p:nvSpPr>
          <p:cNvPr id="4" name="Slide Number Placeholder 3"/>
          <p:cNvSpPr>
            <a:spLocks noGrp="1"/>
          </p:cNvSpPr>
          <p:nvPr>
            <p:ph type="sldNum" sz="quarter" idx="10"/>
          </p:nvPr>
        </p:nvSpPr>
        <p:spPr/>
        <p:txBody>
          <a:bodyPr/>
          <a:lstStyle/>
          <a:p>
            <a:pPr>
              <a:defRPr/>
            </a:pPr>
            <a:fld id="{9AE0CBF3-2A0A-4409-B599-FEFEAF974B88}" type="slidenum">
              <a:rPr lang="en-US" smtClean="0"/>
              <a:pPr>
                <a:defRPr/>
              </a:pPr>
              <a:t>10</a:t>
            </a:fld>
            <a:endParaRPr lang="en-US"/>
          </a:p>
        </p:txBody>
      </p:sp>
    </p:spTree>
    <p:extLst>
      <p:ext uri="{BB962C8B-B14F-4D97-AF65-F5344CB8AC3E}">
        <p14:creationId xmlns:p14="http://schemas.microsoft.com/office/powerpoint/2010/main" val="3290316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solidFill>
                  <a:srgbClr val="0B0C0C"/>
                </a:solidFill>
              </a:rPr>
              <a:t>In recent years, the RSV season has been interrupted by control measures against the COVID-19 pandemic which has resulted in unseasonal RSV activity; this included significant rebound activity in summer 2021 and summer 2022 and a very prolonged period of virus activity in 2022.</a:t>
            </a:r>
            <a:r>
              <a:rPr lang="en-US">
                <a:solidFill>
                  <a:srgbClr val="0B0C0C"/>
                </a:solidFill>
              </a:rPr>
              <a:t> </a:t>
            </a:r>
            <a:endParaRPr lang="en-US"/>
          </a:p>
          <a:p>
            <a:r>
              <a:rPr lang="en-GB">
                <a:solidFill>
                  <a:srgbClr val="0B0C0C"/>
                </a:solidFill>
              </a:rPr>
              <a:t>RSV is a leading cause of infant mortality globally, resulting in 20 to 30 deaths per year in the UK. RSV-related mortality in low-income countries is considerably higher, and in some analyses is the second commonest cause of death (after malaria) in infancy. </a:t>
            </a:r>
            <a:endParaRPr lang="en-GB"/>
          </a:p>
          <a:p>
            <a:endParaRPr lang="en-GB">
              <a:solidFill>
                <a:srgbClr val="0B0C0C"/>
              </a:solidFill>
              <a:latin typeface="GDS Transport"/>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19729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a:cs typeface="Calibri"/>
            </a:endParaRPr>
          </a:p>
          <a:p>
            <a:pPr marL="0" indent="0">
              <a:buFont typeface="Arial" panose="020B0604020202020204" pitchFamily="34" charset="0"/>
              <a:buNone/>
            </a:pPr>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E0CBF3-2A0A-4409-B599-FEFEAF974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75620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mailto:publications@phe.gov.uk"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2832341449"/>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6196" y="290985"/>
            <a:ext cx="10704000" cy="648072"/>
          </a:xfrm>
        </p:spPr>
        <p:txBody>
          <a:bodyPr anchor="t" anchorCtr="0"/>
          <a:lstStyle>
            <a:lvl1pPr>
              <a:defRPr sz="4000" baseline="0">
                <a:solidFill>
                  <a:srgbClr val="00AE9E"/>
                </a:solidFill>
                <a:latin typeface="Arial" pitchFamily="34" charset="0"/>
              </a:defRPr>
            </a:lvl1pPr>
          </a:lstStyle>
          <a:p>
            <a:r>
              <a:rPr lang="en-US"/>
              <a:t>Click to edit Master title style</a:t>
            </a:r>
          </a:p>
        </p:txBody>
      </p:sp>
      <p:sp>
        <p:nvSpPr>
          <p:cNvPr id="3" name="Content Placeholder 2"/>
          <p:cNvSpPr>
            <a:spLocks noGrp="1"/>
          </p:cNvSpPr>
          <p:nvPr>
            <p:ph idx="1" hasCustomPrompt="1"/>
          </p:nvPr>
        </p:nvSpPr>
        <p:spPr>
          <a:xfrm>
            <a:off x="744000" y="1412777"/>
            <a:ext cx="10704000" cy="4739679"/>
          </a:xfrm>
        </p:spPr>
        <p:txBody>
          <a:bodyPr/>
          <a:lstStyle>
            <a:lvl1pPr marL="4763" indent="-4763">
              <a:lnSpc>
                <a:spcPct val="114000"/>
              </a:lnSpc>
              <a:spcBef>
                <a:spcPts val="0"/>
              </a:spcBef>
              <a:defRPr sz="1800" b="0" baseline="0">
                <a:solidFill>
                  <a:schemeClr val="tx1"/>
                </a:solidFill>
              </a:defRPr>
            </a:lvl1pPr>
          </a:lstStyle>
          <a:p>
            <a:pPr lvl="0"/>
            <a:r>
              <a:rPr lang="en-US"/>
              <a:t>Text should be 12-18pt Arial. Do not use other fonts.</a:t>
            </a:r>
          </a:p>
          <a:p>
            <a:pPr lvl="0"/>
            <a:endParaRPr lang="en-US" b="1">
              <a:latin typeface="Arial" pitchFamily="84" charset="0"/>
            </a:endParaRPr>
          </a:p>
          <a:p>
            <a:pPr lvl="0"/>
            <a:r>
              <a:rPr lang="en-US" b="1">
                <a:latin typeface="Arial" pitchFamily="84" charset="0"/>
              </a:rPr>
              <a:t>Note</a:t>
            </a:r>
          </a:p>
          <a:p>
            <a:pPr lvl="0"/>
            <a:r>
              <a:rPr lang="en-US">
                <a:latin typeface="Arial" pitchFamily="84" charset="0"/>
              </a:rPr>
              <a:t>This template should NOT be used to create publications, as this may mean</a:t>
            </a:r>
          </a:p>
          <a:p>
            <a:pPr lvl="0"/>
            <a:r>
              <a:rPr lang="en-US">
                <a:latin typeface="Arial" pitchFamily="84" charset="0"/>
              </a:rPr>
              <a:t>publication on GOV.UK will not be possible. </a:t>
            </a:r>
          </a:p>
          <a:p>
            <a:pPr lvl="0"/>
            <a:endParaRPr lang="en-US">
              <a:latin typeface="Arial" pitchFamily="84" charset="0"/>
            </a:endParaRPr>
          </a:p>
          <a:p>
            <a:pPr lvl="0"/>
            <a:r>
              <a:rPr lang="en-US">
                <a:latin typeface="Arial" pitchFamily="84" charset="0"/>
              </a:rPr>
              <a:t>Please contact </a:t>
            </a:r>
            <a:r>
              <a:rPr lang="en-US">
                <a:latin typeface="Arial" pitchFamily="84" charset="0"/>
                <a:hlinkClick r:id="rId2"/>
              </a:rPr>
              <a:t>publications@phe.gov.uk</a:t>
            </a:r>
            <a:r>
              <a:rPr lang="en-US">
                <a:latin typeface="Arial" pitchFamily="84" charset="0"/>
              </a:rPr>
              <a:t> for more details</a:t>
            </a:r>
          </a:p>
          <a:p>
            <a:pPr lvl="0"/>
            <a:endParaRPr lang="en-US"/>
          </a:p>
        </p:txBody>
      </p:sp>
      <p:sp>
        <p:nvSpPr>
          <p:cNvPr id="5" name="Slide Number Placeholder 5"/>
          <p:cNvSpPr>
            <a:spLocks noGrp="1"/>
          </p:cNvSpPr>
          <p:nvPr>
            <p:ph type="sldNum" sz="quarter" idx="10"/>
          </p:nvPr>
        </p:nvSpPr>
        <p:spPr>
          <a:xfrm>
            <a:off x="0" y="6308726"/>
            <a:ext cx="12192000" cy="549275"/>
          </a:xfrm>
        </p:spPr>
        <p:txBody>
          <a:bodyPr/>
          <a:lstStyle>
            <a:lvl1pPr>
              <a:defRPr/>
            </a:lvl1pPr>
          </a:lstStyle>
          <a:p>
            <a:pPr marL="531813">
              <a:defRPr/>
            </a:pPr>
            <a:r>
              <a:rPr lang="en-US"/>
              <a:t>  </a:t>
            </a:r>
            <a:fld id="{2565FA6D-D4C8-4C4C-AC4B-3269734D34D8}" type="slidenum">
              <a:rPr lang="en-US" smtClean="0"/>
              <a:pPr marL="531813">
                <a:defRPr/>
              </a:pPr>
              <a:t>‹#›</a:t>
            </a:fld>
            <a:endParaRPr lang="en-US"/>
          </a:p>
        </p:txBody>
      </p:sp>
      <p:sp>
        <p:nvSpPr>
          <p:cNvPr id="9" name="Footer Placeholder 8">
            <a:extLst>
              <a:ext uri="{FF2B5EF4-FFF2-40B4-BE49-F238E27FC236}">
                <a16:creationId xmlns:a16="http://schemas.microsoft.com/office/drawing/2014/main" id="{F9E5532D-DA05-4E0E-B4BB-41D6CDB30E83}"/>
              </a:ext>
            </a:extLst>
          </p:cNvPr>
          <p:cNvSpPr>
            <a:spLocks noGrp="1"/>
          </p:cNvSpPr>
          <p:nvPr>
            <p:ph type="ftr" sz="quarter" idx="11"/>
          </p:nvPr>
        </p:nvSpPr>
        <p:spPr>
          <a:xfrm>
            <a:off x="838200" y="6438850"/>
            <a:ext cx="10007606" cy="363600"/>
          </a:xfrm>
        </p:spPr>
        <p:txBody>
          <a:bodyPr/>
          <a:lstStyle/>
          <a:p>
            <a:r>
              <a:rPr lang="en-US" sz="1400"/>
              <a:t>RSV vaccination of pregnant women programme: training slide set for healthcare practitioners  </a:t>
            </a:r>
            <a:endParaRPr lang="en-GB" sz="1400"/>
          </a:p>
        </p:txBody>
      </p:sp>
    </p:spTree>
    <p:extLst>
      <p:ext uri="{BB962C8B-B14F-4D97-AF65-F5344CB8AC3E}">
        <p14:creationId xmlns:p14="http://schemas.microsoft.com/office/powerpoint/2010/main" val="710280586"/>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US" sz="1400"/>
              <a:t>RSV vaccination of pregnant women programme: training slide set for healthcare practitioners  </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4173480674"/>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Divider Slide">
    <p:spTree>
      <p:nvGrpSpPr>
        <p:cNvPr id="1" name=""/>
        <p:cNvGrpSpPr/>
        <p:nvPr/>
      </p:nvGrpSpPr>
      <p:grpSpPr>
        <a:xfrm>
          <a:off x="0" y="0"/>
          <a:ext cx="0" cy="0"/>
          <a:chOff x="0" y="0"/>
          <a:chExt cx="0" cy="0"/>
        </a:xfrm>
      </p:grpSpPr>
      <p:sp>
        <p:nvSpPr>
          <p:cNvPr id="7" name="Rectangle 6"/>
          <p:cNvSpPr/>
          <p:nvPr userDrawn="1"/>
        </p:nvSpPr>
        <p:spPr>
          <a:xfrm>
            <a:off x="0" y="1407460"/>
            <a:ext cx="12192000" cy="5450540"/>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623359" y="3896018"/>
            <a:ext cx="7041091" cy="1286401"/>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36012077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2.nphs.wales.nhs.uk/CommunitySurveillanceDocs.nsf/3dc04669c9e1eaa880257062003b246b/d583178ce92e227c80258b5d004ab197/$FILE/PHW%20Influenza%20Surveillance%20Report%20for%202024%20week%2028.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uk/government/publications/rsv-immunisation-programme-jcvi-advice-7-june-2023/respiratory-syncytial-virus-rsv-immunisation-programme-for-infants-and-older-adults-jcvi-full-statement-11-september-2023"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phw.nhs.wales/topics/immunisation-and-vaccines/vaccines-professionals/" TargetMode="External"/><Relationship Id="rId4" Type="http://schemas.openxmlformats.org/officeDocument/2006/relationships/hyperlink" Target="https://phw.nhs.wales/topics/immunisation-and-vaccines/vaccines-professionals/immunisation-training-resources-and-events/#Vaccine%20specific%20training%20slide%20sets" TargetMode="External"/></Relationships>
</file>

<file path=ppt/slides/_rels/slide16.xml.rels><?xml version="1.0" encoding="UTF-8" standalone="yes"?>
<Relationships xmlns="http://schemas.openxmlformats.org/package/2006/relationships"><Relationship Id="rId2" Type="http://schemas.openxmlformats.org/officeDocument/2006/relationships/hyperlink" Target="https://www.gov.uk/government/publications/respiratory-syncytial-virus-the-green-book-chapter-27a"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phw.nhs.wales/topics/immunisation-and-vaccines/vaccines-professionals/immunisation-training-resources-and-events/#Vaccine%20specific%20training%20slide%20sets"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mhra.gov.uk/yellowcard"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www.wmic.wales.nhs.uk/pgds-templates-advice/"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gov.uk/government/publications/storage-distribution-and-disposal-of-vaccines-the-green-book-chapter-3"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www.wmic.wales.nhs.uk/wp-content/uploads/2024/07/7th-revision-vaccine-handling-and-storage-advice-Sept-17.pdf"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legislation.gov.uk/ukpga/2005/9/contents"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https://www.wmic.wales.nhs.uk/pgds-templates-advice/"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pfizerpro.co.uk/medicine/abrysvo/dosing/preparation" TargetMode="External"/><Relationship Id="rId2" Type="http://schemas.openxmlformats.org/officeDocument/2006/relationships/hyperlink" Target="https://www.medicines.org.uk/emc/product/15309/smpc#gref"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4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medicines.org.uk/emc/product/15309/smpc#gref"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hyperlink" Target="https://www.gov.uk/government/publications/respiratory-syncytial-virus-rsv-programme-information-for-healthcare-professionals" TargetMode="External"/><Relationship Id="rId4" Type="http://schemas.openxmlformats.org/officeDocument/2006/relationships/image" Target="../media/image16.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resus.org.uk/about-us/news-and-events/rcuk-publishes-anaphylaxis-guidance-vaccination-settings" TargetMode="External"/><Relationship Id="rId7" Type="http://schemas.openxmlformats.org/officeDocument/2006/relationships/hyperlink" Target="https://www.wmic.wales.nhs.uk/pgds-templates-advic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medicines.org.uk/emc/product/15309/smpc#gref" TargetMode="External"/><Relationship Id="rId5" Type="http://schemas.openxmlformats.org/officeDocument/2006/relationships/hyperlink" Target="https://www.gov.uk/government/collections/respiratory-syncytial-virus-rsv-vaccination-programme" TargetMode="External"/><Relationship Id="rId4" Type="http://schemas.openxmlformats.org/officeDocument/2006/relationships/hyperlink" Target="https://www.gov.uk/government/publications/respiratory-syncytial-virus-the-green-book-chapter-27a"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yellowcard.mhra.gov.uk/"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hyperlink" Target="https://phw.nhs.wales/topics/immunisation-and-vaccines/vaccination-information-in-accessible-formats/" TargetMode="External"/><Relationship Id="rId7" Type="http://schemas.openxmlformats.org/officeDocument/2006/relationships/image" Target="../media/image23.png"/><Relationship Id="rId2" Type="http://schemas.openxmlformats.org/officeDocument/2006/relationships/hyperlink" Target="https://phw.nhs.wales/services-and-teams/health-information-resources/#!/Beichiogrwydd-Pregnancy/c/161511753" TargetMode="Externa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hyperlink" Target="https://phw.nhs.wales/topics/immunisation-and-vaccines/information-about-vaccinations-in-pregnancy/" TargetMode="External"/><Relationship Id="rId9" Type="http://schemas.openxmlformats.org/officeDocument/2006/relationships/image" Target="../media/image25.png"/></Relationships>
</file>

<file path=ppt/slides/_rels/slide55.xml.rels><?xml version="1.0" encoding="UTF-8" standalone="yes"?>
<Relationships xmlns="http://schemas.openxmlformats.org/package/2006/relationships"><Relationship Id="rId8" Type="http://schemas.openxmlformats.org/officeDocument/2006/relationships/hyperlink" Target="https://www.wmic.wales.nhs.uk/pgds-templates-advice/" TargetMode="External"/><Relationship Id="rId13" Type="http://schemas.openxmlformats.org/officeDocument/2006/relationships/hyperlink" Target="https://phw.nhs.wales/topics/immunisation-and-vaccines/vaccines-professionals/immunisation-training-resources-and-events/" TargetMode="External"/><Relationship Id="rId3" Type="http://schemas.openxmlformats.org/officeDocument/2006/relationships/hyperlink" Target="http://www.gov.uk/government/publications/respiratory-syncytial-virus-the-green-book-chapter-27a" TargetMode="External"/><Relationship Id="rId7" Type="http://schemas.openxmlformats.org/officeDocument/2006/relationships/hyperlink" Target="https://www.gov.uk/report-problem-medicine-medical-device" TargetMode="External"/><Relationship Id="rId12" Type="http://schemas.openxmlformats.org/officeDocument/2006/relationships/hyperlink" Target="https://phw.nhs.wales/topics/immunisation-and-vaccines/respiratory-syncytial-virus-rsv-vaccination-information/"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hyperlink" Target="https://www.medicines.org.uk/emc/product/15309/smpc#gref" TargetMode="External"/><Relationship Id="rId11" Type="http://schemas.openxmlformats.org/officeDocument/2006/relationships/hyperlink" Target="https://www.gov.uk/government/publications/respiratory-syncytial-virus-rsv-symptoms-transmission-prevention-treatment/respiratory-syncytial-virus-rsv-symptoms-transmission-prevention-treatment#symptoms-and-diagnosis" TargetMode="External"/><Relationship Id="rId5" Type="http://schemas.openxmlformats.org/officeDocument/2006/relationships/hyperlink" Target="https://www.gov.uk/government/publications/respiratory-syncytial-virus-rsv-programme-information-for-healthcare-professionals/rsv-vaccination-of-pregnant-women-for-infant-protection-information-for-healthcare-practitioners" TargetMode="External"/><Relationship Id="rId10" Type="http://schemas.openxmlformats.org/officeDocument/2006/relationships/hyperlink" Target="http://www.nhs.uk/conditions/bronchiolitis/" TargetMode="External"/><Relationship Id="rId4" Type="http://schemas.openxmlformats.org/officeDocument/2006/relationships/hyperlink" Target="https://www.gov.wales/introduction-rsv-vaccination-programme-2024-whc2024032-html" TargetMode="External"/><Relationship Id="rId9" Type="http://schemas.openxmlformats.org/officeDocument/2006/relationships/hyperlink" Target="https://www.pfizerpro.co.uk/medicine/abrysvo/dosing/preparation" TargetMode="External"/><Relationship Id="rId14" Type="http://schemas.openxmlformats.org/officeDocument/2006/relationships/hyperlink" Target="https://www.gov.uk/government/publications/respiratory-syncytial-virus-rsv-programme-information-for-healthcare-professionals"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immunisation-training-resources-and-events/" TargetMode="External"/><Relationship Id="rId2" Type="http://schemas.openxmlformats.org/officeDocument/2006/relationships/hyperlink" Target="https://nhswales365.sharepoint.com/sites/PHW_VPDPComms/SitePages/Training.aspx" TargetMode="Externa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7.xml.rels><?xml version="1.0" encoding="UTF-8" standalone="yes"?>
<Relationships xmlns="http://schemas.openxmlformats.org/package/2006/relationships"><Relationship Id="rId2" Type="http://schemas.openxmlformats.org/officeDocument/2006/relationships/hyperlink" Target="https://www.gov.uk/government/publications/respiratory-syncytial-virus-rsv-programme-information-for-healthcare-professionals"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hyperlink" Target="https://phw.nhs.wales/topics/immunisation-and-vaccines/immunisation-elearning/optimising-vaccine-uptake-using-motivational-interviewing-for-better-conversations/"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respiratory-syncytial-virus-rsv-programme-information-for-healthcare-professionals/rsv-vaccination-of-pregnant-women-for-infant-protection-information-for-healthcare-practitioner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nhswales365.sharepoint.com/sites/PHW_VPDPComms/SitePages/Policy,-letters-and-Welsh-Government.aspx#respiratory-syncytial-virus-%28rsv%29" TargetMode="External"/><Relationship Id="rId7" Type="http://schemas.openxmlformats.org/officeDocument/2006/relationships/image" Target="../media/image7.png"/><Relationship Id="rId2" Type="http://schemas.openxmlformats.org/officeDocument/2006/relationships/hyperlink" Target="https://www.gov.wales/introduction-rsv-vaccination-programme-2024-whc2024032" TargetMode="Externa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www.gov.uk/government/publications/respiratory-syncytial-virus-the-green-book-chapter-27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phil.cdc.gov/Details.aspx?pid=217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3C9C3C-17A8-CB49-2463-3C36F40F4F23}"/>
              </a:ext>
            </a:extLst>
          </p:cNvPr>
          <p:cNvSpPr>
            <a:spLocks noGrp="1"/>
          </p:cNvSpPr>
          <p:nvPr>
            <p:ph type="body" sz="quarter" idx="10"/>
          </p:nvPr>
        </p:nvSpPr>
        <p:spPr>
          <a:xfrm>
            <a:off x="689286" y="1778869"/>
            <a:ext cx="10813427" cy="1797573"/>
          </a:xfrm>
        </p:spPr>
        <p:txBody>
          <a:bodyPr>
            <a:normAutofit fontScale="55000" lnSpcReduction="20000"/>
          </a:bodyPr>
          <a:lstStyle/>
          <a:p>
            <a:pPr algn="ctr"/>
            <a:r>
              <a:rPr lang="en-GB" sz="9300">
                <a:latin typeface="Arial"/>
                <a:cs typeface="Arial"/>
              </a:rPr>
              <a:t>Respiratory syncytial virus (RSV) vaccination of pregnant women for infant protection</a:t>
            </a:r>
            <a:endParaRPr lang="en-GB" sz="9300"/>
          </a:p>
          <a:p>
            <a:endParaRPr lang="en-GB"/>
          </a:p>
        </p:txBody>
      </p:sp>
      <p:sp>
        <p:nvSpPr>
          <p:cNvPr id="5" name="TextBox 4">
            <a:extLst>
              <a:ext uri="{FF2B5EF4-FFF2-40B4-BE49-F238E27FC236}">
                <a16:creationId xmlns:a16="http://schemas.microsoft.com/office/drawing/2014/main" id="{FBF4519F-B1CF-2A48-F633-D2C6D2529751}"/>
              </a:ext>
            </a:extLst>
          </p:cNvPr>
          <p:cNvSpPr txBox="1"/>
          <p:nvPr/>
        </p:nvSpPr>
        <p:spPr>
          <a:xfrm>
            <a:off x="712131" y="4357765"/>
            <a:ext cx="7624547" cy="1815882"/>
          </a:xfrm>
          <a:prstGeom prst="rect">
            <a:avLst/>
          </a:prstGeom>
          <a:noFill/>
        </p:spPr>
        <p:txBody>
          <a:bodyPr wrap="square" lIns="91440" tIns="45720" rIns="91440" bIns="45720" anchor="t">
            <a:spAutoFit/>
          </a:bodyPr>
          <a:lstStyle/>
          <a:p>
            <a:r>
              <a:rPr lang="en-GB" sz="2800">
                <a:solidFill>
                  <a:schemeClr val="bg1"/>
                </a:solidFill>
              </a:rPr>
              <a:t>Vaccine Preventable Disease Programme</a:t>
            </a:r>
          </a:p>
          <a:p>
            <a:r>
              <a:rPr lang="en-GB" sz="2800">
                <a:solidFill>
                  <a:schemeClr val="bg1"/>
                </a:solidFill>
              </a:rPr>
              <a:t>Public Health Wales</a:t>
            </a:r>
          </a:p>
          <a:p>
            <a:r>
              <a:rPr lang="en-GB" sz="2800">
                <a:solidFill>
                  <a:schemeClr val="bg1"/>
                </a:solidFill>
                <a:latin typeface="Arial"/>
                <a:cs typeface="Arial"/>
              </a:rPr>
              <a:t>Version 3</a:t>
            </a:r>
            <a:br>
              <a:rPr lang="en-GB" sz="2800"/>
            </a:br>
            <a:r>
              <a:rPr lang="en-GB" sz="2800">
                <a:solidFill>
                  <a:schemeClr val="bg1"/>
                </a:solidFill>
                <a:latin typeface="Arial"/>
                <a:cs typeface="Arial"/>
              </a:rPr>
              <a:t>Last update: 24 March 2025</a:t>
            </a:r>
            <a:endParaRPr lang="en-GB" sz="2800">
              <a:solidFill>
                <a:schemeClr val="bg1"/>
              </a:solidFill>
            </a:endParaRPr>
          </a:p>
        </p:txBody>
      </p:sp>
    </p:spTree>
    <p:extLst>
      <p:ext uri="{BB962C8B-B14F-4D97-AF65-F5344CB8AC3E}">
        <p14:creationId xmlns:p14="http://schemas.microsoft.com/office/powerpoint/2010/main" val="6736275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AD715-00C7-443F-A7EE-D4618F795917}"/>
              </a:ext>
            </a:extLst>
          </p:cNvPr>
          <p:cNvSpPr>
            <a:spLocks noGrp="1"/>
          </p:cNvSpPr>
          <p:nvPr>
            <p:ph type="title"/>
          </p:nvPr>
        </p:nvSpPr>
        <p:spPr>
          <a:xfrm>
            <a:off x="429040" y="516392"/>
            <a:ext cx="10704000" cy="648072"/>
          </a:xfrm>
        </p:spPr>
        <p:txBody>
          <a:bodyPr lIns="91440" tIns="45720" rIns="91440" bIns="45720" anchor="t"/>
          <a:lstStyle/>
          <a:p>
            <a:r>
              <a:rPr lang="en-GB" b="1"/>
              <a:t>Transmission of RSV</a:t>
            </a:r>
            <a:endParaRPr lang="en-GB" b="1">
              <a:solidFill>
                <a:srgbClr val="FF0000"/>
              </a:solidFill>
            </a:endParaRPr>
          </a:p>
        </p:txBody>
      </p:sp>
      <p:sp>
        <p:nvSpPr>
          <p:cNvPr id="3" name="Content Placeholder 2">
            <a:extLst>
              <a:ext uri="{FF2B5EF4-FFF2-40B4-BE49-F238E27FC236}">
                <a16:creationId xmlns:a16="http://schemas.microsoft.com/office/drawing/2014/main" id="{1769A3B7-D368-4CF6-AAEB-6AA81B2C0A29}"/>
              </a:ext>
            </a:extLst>
          </p:cNvPr>
          <p:cNvSpPr>
            <a:spLocks noGrp="1"/>
          </p:cNvSpPr>
          <p:nvPr>
            <p:ph idx="1"/>
          </p:nvPr>
        </p:nvSpPr>
        <p:spPr>
          <a:xfrm>
            <a:off x="464905" y="1498784"/>
            <a:ext cx="10630829" cy="3134862"/>
          </a:xfrm>
        </p:spPr>
        <p:txBody>
          <a:bodyPr vert="horz" lIns="91440" tIns="45720" rIns="91440" bIns="45720" rtlCol="0" anchor="t">
            <a:normAutofit/>
          </a:bodyPr>
          <a:lstStyle/>
          <a:p>
            <a:pPr marL="285750" indent="-285750"/>
            <a:r>
              <a:rPr lang="en-GB" sz="2000">
                <a:cs typeface="Arial"/>
              </a:rPr>
              <a:t>RSV is highly communicable, but humans are the only known reservoir</a:t>
            </a:r>
          </a:p>
          <a:p>
            <a:pPr marL="285750" indent="-285750"/>
            <a:r>
              <a:rPr lang="en-GB" sz="2000">
                <a:cs typeface="Arial"/>
              </a:rPr>
              <a:t>The incubation period (time between infection and appearance of symptoms) varies from 2 to 8 days and the infectious period from 3 to 8 days </a:t>
            </a:r>
          </a:p>
          <a:p>
            <a:pPr marL="285750" indent="-285750"/>
            <a:r>
              <a:rPr lang="en-GB" sz="2000">
                <a:cs typeface="Arial"/>
              </a:rPr>
              <a:t>The virus is spread from respiratory secretions following close contact with an infected person via respiratory droplets or contact with contaminated surfaces or objects </a:t>
            </a:r>
            <a:endParaRPr lang="en-GB"/>
          </a:p>
          <a:p>
            <a:pPr marL="285750" indent="-285750">
              <a:buFont typeface="Arial" panose="020B0604020202020204" pitchFamily="34" charset="0"/>
              <a:buChar char="•"/>
            </a:pPr>
            <a:r>
              <a:rPr lang="en-GB" sz="2000">
                <a:cs typeface="Arial"/>
              </a:rPr>
              <a:t>The virus can survive on surfaces or objects for about 4 to 7 hours</a:t>
            </a:r>
          </a:p>
          <a:p>
            <a:pPr marL="285750" marR="0" lvl="0" indent="-285750" algn="l" defTabSz="914400">
              <a:lnSpc>
                <a:spcPct val="90000"/>
              </a:lnSpc>
              <a:spcBef>
                <a:spcPts val="1000"/>
              </a:spcBef>
              <a:spcAft>
                <a:spcPts val="0"/>
              </a:spcAft>
              <a:buClr>
                <a:srgbClr val="007C91"/>
              </a:buClr>
              <a:buSzTx/>
              <a:buFont typeface="Arial" panose="020B0604020202020204" pitchFamily="34" charset="0"/>
              <a:buChar char="•"/>
              <a:tabLst/>
              <a:defRPr/>
            </a:pPr>
            <a:endParaRPr lang="en-GB" sz="2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Bef>
                <a:spcPts val="1000"/>
              </a:spcBef>
              <a:spcAft>
                <a:spcPts val="0"/>
              </a:spcAft>
              <a:buClr>
                <a:srgbClr val="007C91"/>
              </a:buClr>
              <a:buSzTx/>
              <a:tabLst/>
              <a:defRPr/>
            </a:pPr>
            <a:endParaRPr lang="en-GB" sz="1500">
              <a:effectLst/>
              <a:ea typeface="Calibri" panose="020F0502020204030204" pitchFamily="34" charset="0"/>
            </a:endParaRPr>
          </a:p>
          <a:p>
            <a:pPr marL="0" indent="0">
              <a:buNone/>
            </a:pPr>
            <a:endParaRPr lang="en-GB" sz="4800">
              <a:effectLst/>
              <a:latin typeface="+mn-lt"/>
              <a:ea typeface="Calibri" panose="020F0502020204030204" pitchFamily="34" charset="0"/>
              <a:cs typeface="Times New Roman" panose="02020603050405020304" pitchFamily="18" charset="0"/>
            </a:endParaRPr>
          </a:p>
          <a:p>
            <a:pPr marL="0" indent="0">
              <a:lnSpc>
                <a:spcPct val="120000"/>
              </a:lnSpc>
              <a:buNone/>
            </a:pPr>
            <a:endParaRPr lang="en-GB" sz="4800">
              <a:effectLst/>
              <a:latin typeface="Arial" panose="020B0604020202020204"/>
              <a:ea typeface="Calibri" panose="020F0502020204030204" pitchFamily="34" charset="0"/>
              <a:cs typeface="Times New Roman" panose="02020603050405020304" pitchFamily="18" charset="0"/>
            </a:endParaRPr>
          </a:p>
          <a:p>
            <a:endParaRPr lang="en-GB" sz="1800">
              <a:latin typeface="Calibri" panose="020F0502020204030204" pitchFamily="34" charset="0"/>
              <a:ea typeface="Calibri" panose="020F0502020204030204" pitchFamily="34" charset="0"/>
              <a:cs typeface="Times New Roman" panose="02020603050405020304" pitchFamily="18" charset="0"/>
            </a:endParaRPr>
          </a:p>
        </p:txBody>
      </p:sp>
      <p:sp>
        <p:nvSpPr>
          <p:cNvPr id="12" name="Slide Number Placeholder 11">
            <a:extLst>
              <a:ext uri="{FF2B5EF4-FFF2-40B4-BE49-F238E27FC236}">
                <a16:creationId xmlns:a16="http://schemas.microsoft.com/office/drawing/2014/main" id="{6DDFB82A-3C88-40EE-B5BB-429A68490F75}"/>
              </a:ext>
            </a:extLst>
          </p:cNvPr>
          <p:cNvSpPr>
            <a:spLocks noGrp="1"/>
          </p:cNvSpPr>
          <p:nvPr>
            <p:ph type="sldNum" sz="quarter" idx="11"/>
          </p:nvPr>
        </p:nvSpPr>
        <p:spPr>
          <a:xfrm>
            <a:off x="464905" y="6356565"/>
            <a:ext cx="7315200" cy="365125"/>
          </a:xfrm>
        </p:spPr>
        <p:txBody>
          <a:bodyPr/>
          <a:lstStyle/>
          <a:p>
            <a:r>
              <a:rPr lang="en-GB" sz="1400"/>
              <a:t> </a:t>
            </a:r>
            <a:r>
              <a:rPr lang="en-GB"/>
              <a:t>10</a:t>
            </a:r>
          </a:p>
        </p:txBody>
      </p:sp>
      <p:sp>
        <p:nvSpPr>
          <p:cNvPr id="4" name="Footer Placeholder 3">
            <a:extLst>
              <a:ext uri="{FF2B5EF4-FFF2-40B4-BE49-F238E27FC236}">
                <a16:creationId xmlns:a16="http://schemas.microsoft.com/office/drawing/2014/main" id="{DB84DDFF-0979-C5A5-86E3-E625D684466F}"/>
              </a:ext>
            </a:extLst>
          </p:cNvPr>
          <p:cNvSpPr>
            <a:spLocks noGrp="1"/>
          </p:cNvSpPr>
          <p:nvPr>
            <p:ph type="ftr" sz="quarter" idx="11"/>
          </p:nvPr>
        </p:nvSpPr>
        <p:spPr>
          <a:xfrm>
            <a:off x="1115601" y="6352997"/>
            <a:ext cx="10703999"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293513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1838-BA06-4302-8A05-9FEC637A713F}"/>
              </a:ext>
            </a:extLst>
          </p:cNvPr>
          <p:cNvSpPr>
            <a:spLocks noGrp="1"/>
          </p:cNvSpPr>
          <p:nvPr>
            <p:ph type="title"/>
          </p:nvPr>
        </p:nvSpPr>
        <p:spPr>
          <a:xfrm>
            <a:off x="439069" y="230343"/>
            <a:ext cx="10515600" cy="766320"/>
          </a:xfrm>
        </p:spPr>
        <p:txBody>
          <a:bodyPr lIns="91440" tIns="45720" rIns="91440" bIns="45720" anchor="t"/>
          <a:lstStyle/>
          <a:p>
            <a:r>
              <a:rPr lang="en-GB" b="1"/>
              <a:t>RSV epidemiology</a:t>
            </a:r>
          </a:p>
        </p:txBody>
      </p:sp>
      <p:sp>
        <p:nvSpPr>
          <p:cNvPr id="3" name="Content Placeholder 2">
            <a:extLst>
              <a:ext uri="{FF2B5EF4-FFF2-40B4-BE49-F238E27FC236}">
                <a16:creationId xmlns:a16="http://schemas.microsoft.com/office/drawing/2014/main" id="{23225B5D-85E8-446D-86EB-27C2E4A6675D}"/>
              </a:ext>
            </a:extLst>
          </p:cNvPr>
          <p:cNvSpPr>
            <a:spLocks noGrp="1"/>
          </p:cNvSpPr>
          <p:nvPr>
            <p:ph idx="1"/>
          </p:nvPr>
        </p:nvSpPr>
        <p:spPr>
          <a:xfrm>
            <a:off x="266871" y="1022042"/>
            <a:ext cx="4857580" cy="4499994"/>
          </a:xfrm>
        </p:spPr>
        <p:txBody>
          <a:bodyPr vert="horz" lIns="91440" tIns="45720" rIns="91440" bIns="45720" rtlCol="0" anchor="t">
            <a:noAutofit/>
          </a:bodyPr>
          <a:lstStyle/>
          <a:p>
            <a:pPr marL="285750" indent="-285750"/>
            <a:r>
              <a:rPr lang="en-GB" sz="1600">
                <a:cs typeface="Arial"/>
              </a:rPr>
              <a:t>Activity is higher in winter, with RSV season in the UK usually starting from October, peaking in December and declining by March </a:t>
            </a:r>
          </a:p>
          <a:p>
            <a:pPr marL="285750" indent="-285750"/>
            <a:r>
              <a:rPr lang="en-GB" sz="1600">
                <a:cs typeface="Arial"/>
              </a:rPr>
              <a:t>Whilst the occurrence of the mid-winter peak is often predictable, its size varies from year to year </a:t>
            </a:r>
          </a:p>
          <a:p>
            <a:pPr marL="285750" indent="-285750"/>
            <a:r>
              <a:rPr lang="en-GB" sz="1600">
                <a:solidFill>
                  <a:srgbClr val="212A73"/>
                </a:solidFill>
                <a:latin typeface="Arial"/>
                <a:cs typeface="Arial"/>
              </a:rPr>
              <a:t>At least half of children experience an RSV infection in the first year of life and almost all will by the age of two . It frequently reinfects older children and adults</a:t>
            </a:r>
          </a:p>
          <a:p>
            <a:pPr marL="285750" indent="-285750"/>
            <a:r>
              <a:rPr lang="en-GB" sz="1600">
                <a:effectLst/>
                <a:ea typeface="Calibri" panose="020F0502020204030204" pitchFamily="34" charset="0"/>
              </a:rPr>
              <a:t>Confirmed case burden is highest in children aged up to 5y. In Wales, there are more than 1,000 babies (&lt;1y) in hospital with RSV annually</a:t>
            </a:r>
            <a:endParaRPr lang="en-GB" sz="1600">
              <a:cs typeface="Arial"/>
            </a:endParaRPr>
          </a:p>
          <a:p>
            <a:pPr marL="285750" indent="-285750"/>
            <a:r>
              <a:rPr lang="en-GB" sz="1600">
                <a:cs typeface="Arial"/>
              </a:rPr>
              <a:t>It is a leading cause of infant mortality globally, and results in 20 to 30 deaths per year in the UK</a:t>
            </a:r>
          </a:p>
          <a:p>
            <a:pPr marL="285750" indent="-285750"/>
            <a:r>
              <a:rPr lang="en-GB" sz="1600">
                <a:cs typeface="Arial"/>
              </a:rPr>
              <a:t>For further information on RSV in Wales please go to </a:t>
            </a:r>
            <a:r>
              <a:rPr lang="en-GB" sz="1600">
                <a:ea typeface="+mn-lt"/>
                <a:cs typeface="+mn-lt"/>
              </a:rPr>
              <a:t>Public Health Wales Weekly Influenza &amp; Acute Respiratory Infection Surveillance Report</a:t>
            </a:r>
            <a:r>
              <a:rPr lang="en-GB" sz="1600">
                <a:cs typeface="Arial"/>
              </a:rPr>
              <a:t>  </a:t>
            </a:r>
            <a:r>
              <a:rPr lang="en-GB" sz="1600">
                <a:ea typeface="+mn-lt"/>
                <a:cs typeface="+mn-lt"/>
                <a:hlinkClick r:id="rId3"/>
              </a:rPr>
              <a:t>10 (wales.nhs.uk)</a:t>
            </a:r>
            <a:endParaRPr lang="en-GB" sz="1600">
              <a:ea typeface="+mn-lt"/>
              <a:cs typeface="+mn-lt"/>
            </a:endParaRPr>
          </a:p>
        </p:txBody>
      </p:sp>
      <p:sp>
        <p:nvSpPr>
          <p:cNvPr id="11" name="Slide Number Placeholder 10">
            <a:extLst>
              <a:ext uri="{FF2B5EF4-FFF2-40B4-BE49-F238E27FC236}">
                <a16:creationId xmlns:a16="http://schemas.microsoft.com/office/drawing/2014/main" id="{85EC59C1-D0C4-4AFA-96A0-7FE1EAEEE6AD}"/>
              </a:ext>
            </a:extLst>
          </p:cNvPr>
          <p:cNvSpPr>
            <a:spLocks noGrp="1"/>
          </p:cNvSpPr>
          <p:nvPr>
            <p:ph type="sldNum" sz="quarter" idx="11"/>
          </p:nvPr>
        </p:nvSpPr>
        <p:spPr>
          <a:xfrm>
            <a:off x="756007" y="6339115"/>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11</a:t>
            </a:fld>
            <a:endParaRPr lang="en-GB"/>
          </a:p>
        </p:txBody>
      </p:sp>
      <p:sp>
        <p:nvSpPr>
          <p:cNvPr id="4" name="TextBox 3">
            <a:extLst>
              <a:ext uri="{FF2B5EF4-FFF2-40B4-BE49-F238E27FC236}">
                <a16:creationId xmlns:a16="http://schemas.microsoft.com/office/drawing/2014/main" id="{531CE146-D3D9-D4A5-C12B-8983B7AC99B6}"/>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pic>
        <p:nvPicPr>
          <p:cNvPr id="6" name="Picture 5">
            <a:extLst>
              <a:ext uri="{FF2B5EF4-FFF2-40B4-BE49-F238E27FC236}">
                <a16:creationId xmlns:a16="http://schemas.microsoft.com/office/drawing/2014/main" id="{6C3575C5-9041-1562-D847-BC2CF24772D2}"/>
              </a:ext>
            </a:extLst>
          </p:cNvPr>
          <p:cNvPicPr>
            <a:picLocks noChangeAspect="1"/>
          </p:cNvPicPr>
          <p:nvPr/>
        </p:nvPicPr>
        <p:blipFill>
          <a:blip r:embed="rId4"/>
          <a:stretch>
            <a:fillRect/>
          </a:stretch>
        </p:blipFill>
        <p:spPr>
          <a:xfrm>
            <a:off x="5286375" y="1039801"/>
            <a:ext cx="6791325" cy="4619625"/>
          </a:xfrm>
          <a:prstGeom prst="rect">
            <a:avLst/>
          </a:prstGeom>
        </p:spPr>
      </p:pic>
    </p:spTree>
    <p:extLst>
      <p:ext uri="{BB962C8B-B14F-4D97-AF65-F5344CB8AC3E}">
        <p14:creationId xmlns:p14="http://schemas.microsoft.com/office/powerpoint/2010/main" val="570791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AD715-00C7-443F-A7EE-D4618F795917}"/>
              </a:ext>
            </a:extLst>
          </p:cNvPr>
          <p:cNvSpPr>
            <a:spLocks noGrp="1"/>
          </p:cNvSpPr>
          <p:nvPr>
            <p:ph type="title"/>
          </p:nvPr>
        </p:nvSpPr>
        <p:spPr>
          <a:xfrm>
            <a:off x="432465" y="404632"/>
            <a:ext cx="11015535" cy="648072"/>
          </a:xfrm>
        </p:spPr>
        <p:txBody>
          <a:bodyPr lIns="91440" tIns="45720" rIns="91440" bIns="45720" anchor="t"/>
          <a:lstStyle/>
          <a:p>
            <a:r>
              <a:rPr lang="en-GB" b="1"/>
              <a:t>RSV symptoms</a:t>
            </a:r>
            <a:endParaRPr lang="en-GB" b="1">
              <a:solidFill>
                <a:srgbClr val="FF0000"/>
              </a:solidFill>
              <a:cs typeface="Arial"/>
            </a:endParaRPr>
          </a:p>
        </p:txBody>
      </p:sp>
      <p:sp>
        <p:nvSpPr>
          <p:cNvPr id="3" name="Content Placeholder 2">
            <a:extLst>
              <a:ext uri="{FF2B5EF4-FFF2-40B4-BE49-F238E27FC236}">
                <a16:creationId xmlns:a16="http://schemas.microsoft.com/office/drawing/2014/main" id="{1769A3B7-D368-4CF6-AAEB-6AA81B2C0A29}"/>
              </a:ext>
            </a:extLst>
          </p:cNvPr>
          <p:cNvSpPr>
            <a:spLocks noGrp="1"/>
          </p:cNvSpPr>
          <p:nvPr>
            <p:ph idx="1"/>
          </p:nvPr>
        </p:nvSpPr>
        <p:spPr>
          <a:xfrm>
            <a:off x="432465" y="1350982"/>
            <a:ext cx="10904975" cy="4371403"/>
          </a:xfrm>
        </p:spPr>
        <p:txBody>
          <a:bodyPr vert="horz" lIns="91440" tIns="45720" rIns="91440" bIns="45720" rtlCol="0" anchor="t">
            <a:normAutofit fontScale="47500" lnSpcReduction="20000"/>
          </a:bodyPr>
          <a:lstStyle/>
          <a:p>
            <a:pPr>
              <a:lnSpc>
                <a:spcPct val="100000"/>
              </a:lnSpc>
              <a:buClr>
                <a:srgbClr val="007C91"/>
              </a:buClr>
              <a:defRPr/>
            </a:pPr>
            <a:r>
              <a:rPr lang="en-GB" sz="4200">
                <a:latin typeface="Arial"/>
                <a:cs typeface="Arial"/>
              </a:rPr>
              <a:t>For most people, RSV infection causes a mild respiratory illness</a:t>
            </a:r>
          </a:p>
          <a:p>
            <a:pPr>
              <a:lnSpc>
                <a:spcPct val="100000"/>
              </a:lnSpc>
              <a:defRPr/>
            </a:pPr>
            <a:r>
              <a:rPr lang="en-GB" sz="4200">
                <a:latin typeface="Arial"/>
                <a:cs typeface="Arial"/>
              </a:rPr>
              <a:t>RSV can cause a range of symptoms such as rhinitis (runny nose, sneezing or nasal congestion), cough, wheeze, shortness of breath, fever, lethargy and decreased appetite </a:t>
            </a:r>
          </a:p>
          <a:p>
            <a:pPr>
              <a:lnSpc>
                <a:spcPct val="100000"/>
              </a:lnSpc>
              <a:defRPr/>
            </a:pPr>
            <a:r>
              <a:rPr lang="en-GB" sz="4200">
                <a:latin typeface="Arial"/>
                <a:cs typeface="Arial"/>
              </a:rPr>
              <a:t>Symptoms in young children can progress to bronchiolitis (inflammation of the small airways of the lung), and other acute lower respiratory tract infections such as pneumonia, as well as croup and ear infections (otitis media) </a:t>
            </a:r>
          </a:p>
          <a:p>
            <a:pPr>
              <a:lnSpc>
                <a:spcPct val="100000"/>
              </a:lnSpc>
              <a:defRPr/>
            </a:pPr>
            <a:r>
              <a:rPr lang="en-GB" sz="4200">
                <a:latin typeface="Arial"/>
                <a:cs typeface="Arial"/>
              </a:rPr>
              <a:t>Short- or long-term complications may include respiratory complications such as apnoea and hypoxemia, cardiovascular abnormalities, and bacterial infections including pneumonia</a:t>
            </a:r>
          </a:p>
          <a:p>
            <a:pPr>
              <a:lnSpc>
                <a:spcPct val="100000"/>
              </a:lnSpc>
              <a:defRPr/>
            </a:pPr>
            <a:r>
              <a:rPr lang="en-GB" sz="4200">
                <a:latin typeface="Arial"/>
                <a:cs typeface="Arial"/>
              </a:rPr>
              <a:t>Children who have RSV bronchiolitis in early life may be at increased risk of developing asthma later in childhood (it may be that some children are more susceptible to both) and are at increased risk of recurrent wheezing </a:t>
            </a:r>
          </a:p>
          <a:p>
            <a:pPr>
              <a:lnSpc>
                <a:spcPct val="100000"/>
              </a:lnSpc>
              <a:defRPr/>
            </a:pPr>
            <a:r>
              <a:rPr lang="en-GB" sz="4200">
                <a:latin typeface="Arial"/>
                <a:cs typeface="Arial"/>
              </a:rPr>
              <a:t>Those most at risk of developing severe, and occasionally fatal, RSV infection are very young infants born prematurely who have predisposing conditions such as chronic lung disease, congenital heart disease or children who are immunodeficient </a:t>
            </a:r>
          </a:p>
          <a:p>
            <a:pPr marL="0" indent="0">
              <a:lnSpc>
                <a:spcPct val="120000"/>
              </a:lnSpc>
              <a:buNone/>
            </a:pPr>
            <a:endParaRPr lang="en-GB" sz="4000">
              <a:latin typeface="Arial"/>
              <a:cs typeface="Arial"/>
            </a:endParaRPr>
          </a:p>
          <a:p>
            <a:endParaRPr lang="en-GB"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Slide Number Placeholder 11">
            <a:extLst>
              <a:ext uri="{FF2B5EF4-FFF2-40B4-BE49-F238E27FC236}">
                <a16:creationId xmlns:a16="http://schemas.microsoft.com/office/drawing/2014/main" id="{6DDFB82A-3C88-40EE-B5BB-429A68490F75}"/>
              </a:ext>
            </a:extLst>
          </p:cNvPr>
          <p:cNvSpPr>
            <a:spLocks noGrp="1"/>
          </p:cNvSpPr>
          <p:nvPr>
            <p:ph type="sldNum" sz="quarter" idx="11"/>
          </p:nvPr>
        </p:nvSpPr>
        <p:spPr>
          <a:xfrm>
            <a:off x="797103" y="6334908"/>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12</a:t>
            </a:fld>
            <a:endParaRPr lang="en-GB"/>
          </a:p>
        </p:txBody>
      </p:sp>
      <p:sp>
        <p:nvSpPr>
          <p:cNvPr id="4" name="TextBox 3">
            <a:extLst>
              <a:ext uri="{FF2B5EF4-FFF2-40B4-BE49-F238E27FC236}">
                <a16:creationId xmlns:a16="http://schemas.microsoft.com/office/drawing/2014/main" id="{BC2DF32E-ED4A-BA43-DE34-B97EAE835F4F}"/>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7082385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6107E-6375-492C-A0F4-5619E7D2354C}"/>
              </a:ext>
            </a:extLst>
          </p:cNvPr>
          <p:cNvSpPr>
            <a:spLocks noGrp="1"/>
          </p:cNvSpPr>
          <p:nvPr>
            <p:ph type="title"/>
          </p:nvPr>
        </p:nvSpPr>
        <p:spPr>
          <a:xfrm>
            <a:off x="330206" y="415172"/>
            <a:ext cx="10515600" cy="736851"/>
          </a:xfrm>
        </p:spPr>
        <p:txBody>
          <a:bodyPr lIns="91440" tIns="45720" rIns="91440" bIns="45720" anchor="t"/>
          <a:lstStyle/>
          <a:p>
            <a:r>
              <a:rPr lang="en-GB" b="1"/>
              <a:t>High risk groups for RSV</a:t>
            </a:r>
          </a:p>
        </p:txBody>
      </p:sp>
      <p:sp>
        <p:nvSpPr>
          <p:cNvPr id="3" name="Content Placeholder 2">
            <a:extLst>
              <a:ext uri="{FF2B5EF4-FFF2-40B4-BE49-F238E27FC236}">
                <a16:creationId xmlns:a16="http://schemas.microsoft.com/office/drawing/2014/main" id="{5BF93EC2-9AD6-46D8-AC79-5A5727476B85}"/>
              </a:ext>
            </a:extLst>
          </p:cNvPr>
          <p:cNvSpPr>
            <a:spLocks noGrp="1"/>
          </p:cNvSpPr>
          <p:nvPr>
            <p:ph idx="1"/>
          </p:nvPr>
        </p:nvSpPr>
        <p:spPr>
          <a:xfrm>
            <a:off x="421867" y="1593908"/>
            <a:ext cx="10683436" cy="3412201"/>
          </a:xfrm>
        </p:spPr>
        <p:txBody>
          <a:bodyPr vert="horz" lIns="91440" tIns="45720" rIns="91440" bIns="45720" rtlCol="0" anchor="t">
            <a:normAutofit/>
          </a:bodyPr>
          <a:lstStyle/>
          <a:p>
            <a:pPr marL="285750" indent="-285750">
              <a:lnSpc>
                <a:spcPct val="100000"/>
              </a:lnSpc>
              <a:spcBef>
                <a:spcPts val="600"/>
              </a:spcBef>
            </a:pPr>
            <a:r>
              <a:rPr lang="en-GB" sz="2000">
                <a:cs typeface="Arial"/>
              </a:rPr>
              <a:t>The very young (under 1 year of age) and older adults are at the greatest risk from RSV </a:t>
            </a:r>
            <a:endParaRPr lang="en-GB" sz="2000"/>
          </a:p>
          <a:p>
            <a:pPr marL="285750" indent="-285750">
              <a:lnSpc>
                <a:spcPct val="100000"/>
              </a:lnSpc>
              <a:spcBef>
                <a:spcPts val="600"/>
              </a:spcBef>
            </a:pPr>
            <a:r>
              <a:rPr lang="en-GB" sz="2000">
                <a:cs typeface="Arial"/>
              </a:rPr>
              <a:t>While most RSV infections usually cause mild illness, </a:t>
            </a:r>
            <a:r>
              <a:rPr lang="en-GB" sz="2000">
                <a:solidFill>
                  <a:srgbClr val="002060"/>
                </a:solidFill>
                <a:effectLst/>
              </a:rPr>
              <a:t>babies under one year of age are at the greatest risk of hospitalisation with more severe RSV</a:t>
            </a:r>
          </a:p>
          <a:p>
            <a:pPr marL="285750" indent="-285750">
              <a:lnSpc>
                <a:spcPct val="100000"/>
              </a:lnSpc>
              <a:spcBef>
                <a:spcPts val="600"/>
              </a:spcBef>
            </a:pPr>
            <a:r>
              <a:rPr lang="en-GB" sz="2000">
                <a:cs typeface="Arial"/>
              </a:rPr>
              <a:t>Children born prematurely, who have predisposing conditions such as chronic lung disease, congenital heart disease, children who are immunodeficient and the elderly with chronic disease are at increased risk of developing severe, and occasionally fatal disease</a:t>
            </a:r>
          </a:p>
          <a:p>
            <a:pPr marL="285750" indent="-285750">
              <a:lnSpc>
                <a:spcPct val="100000"/>
              </a:lnSpc>
              <a:spcBef>
                <a:spcPts val="600"/>
              </a:spcBef>
              <a:buFont typeface="Arial" panose="020B0604020202020204" pitchFamily="34" charset="0"/>
              <a:buChar char="•"/>
            </a:pPr>
            <a:r>
              <a:rPr lang="en-GB" sz="2000">
                <a:cs typeface="Arial"/>
              </a:rPr>
              <a:t>Infants with severe bronchiolitis from RSV may need intensive care and the infection can be fatal</a:t>
            </a:r>
          </a:p>
        </p:txBody>
      </p:sp>
      <p:sp>
        <p:nvSpPr>
          <p:cNvPr id="11" name="Slide Number Placeholder 10">
            <a:extLst>
              <a:ext uri="{FF2B5EF4-FFF2-40B4-BE49-F238E27FC236}">
                <a16:creationId xmlns:a16="http://schemas.microsoft.com/office/drawing/2014/main" id="{BAC6F72F-1FC1-48F0-95A0-9F387FA06846}"/>
              </a:ext>
            </a:extLst>
          </p:cNvPr>
          <p:cNvSpPr>
            <a:spLocks noGrp="1"/>
          </p:cNvSpPr>
          <p:nvPr>
            <p:ph type="sldNum" sz="quarter" idx="11"/>
          </p:nvPr>
        </p:nvSpPr>
        <p:spPr>
          <a:xfrm>
            <a:off x="797104" y="6334908"/>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13</a:t>
            </a:fld>
            <a:endParaRPr lang="en-GB"/>
          </a:p>
        </p:txBody>
      </p:sp>
      <p:sp>
        <p:nvSpPr>
          <p:cNvPr id="4" name="TextBox 3">
            <a:extLst>
              <a:ext uri="{FF2B5EF4-FFF2-40B4-BE49-F238E27FC236}">
                <a16:creationId xmlns:a16="http://schemas.microsoft.com/office/drawing/2014/main" id="{619F0222-41A6-B138-E558-8C302C8447D7}"/>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442099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B4C71-5613-8CEF-202D-C628900396BC}"/>
              </a:ext>
            </a:extLst>
          </p:cNvPr>
          <p:cNvSpPr>
            <a:spLocks noGrp="1"/>
          </p:cNvSpPr>
          <p:nvPr>
            <p:ph type="title"/>
          </p:nvPr>
        </p:nvSpPr>
        <p:spPr>
          <a:xfrm>
            <a:off x="330206" y="368863"/>
            <a:ext cx="10515600" cy="783160"/>
          </a:xfrm>
        </p:spPr>
        <p:txBody>
          <a:bodyPr lIns="91440" tIns="45720" rIns="91440" bIns="45720" anchor="t"/>
          <a:lstStyle/>
          <a:p>
            <a:r>
              <a:rPr lang="en-GB" b="1"/>
              <a:t>Treatment and prevention</a:t>
            </a:r>
            <a:endParaRPr lang="en-GB" b="1">
              <a:cs typeface="Arial"/>
            </a:endParaRPr>
          </a:p>
        </p:txBody>
      </p:sp>
      <p:sp>
        <p:nvSpPr>
          <p:cNvPr id="3" name="Content Placeholder 2">
            <a:extLst>
              <a:ext uri="{FF2B5EF4-FFF2-40B4-BE49-F238E27FC236}">
                <a16:creationId xmlns:a16="http://schemas.microsoft.com/office/drawing/2014/main" id="{05F9D867-2F62-4941-AB8D-E16B1C909319}"/>
              </a:ext>
            </a:extLst>
          </p:cNvPr>
          <p:cNvSpPr>
            <a:spLocks noGrp="1"/>
          </p:cNvSpPr>
          <p:nvPr>
            <p:ph idx="1"/>
          </p:nvPr>
        </p:nvSpPr>
        <p:spPr>
          <a:xfrm>
            <a:off x="681182" y="1578517"/>
            <a:ext cx="10515600" cy="4351338"/>
          </a:xfrm>
        </p:spPr>
        <p:txBody>
          <a:bodyPr vert="horz" lIns="91440" tIns="45720" rIns="91440" bIns="45720" rtlCol="0" anchor="t">
            <a:normAutofit/>
          </a:bodyPr>
          <a:lstStyle/>
          <a:p>
            <a:r>
              <a:rPr lang="en-GB" sz="2000">
                <a:cs typeface="Arial"/>
              </a:rPr>
              <a:t>Treatment is aimed at supporting the patient and relieving symptoms </a:t>
            </a:r>
            <a:endParaRPr lang="en-GB" sz="2000"/>
          </a:p>
          <a:p>
            <a:r>
              <a:rPr lang="en-GB" sz="2000">
                <a:cs typeface="Arial"/>
              </a:rPr>
              <a:t>Ribavirin is an antiviral drug licensed for treatment of RSV infection but its effectiveness is not established and there are concerns with toxicity</a:t>
            </a:r>
          </a:p>
          <a:p>
            <a:r>
              <a:rPr lang="en-GB" sz="2000">
                <a:cs typeface="Arial"/>
              </a:rPr>
              <a:t>Transmission can be reduced through standard infection control practices such as respiratory hygiene, hand washing with soap and warm water, and cleaning of surfaces </a:t>
            </a:r>
            <a:endParaRPr lang="en-GB" sz="2000"/>
          </a:p>
          <a:p>
            <a:r>
              <a:rPr lang="en-GB" sz="2000">
                <a:cs typeface="Arial"/>
              </a:rPr>
              <a:t>Ideally, people with colds should avoid close contact with newborn babies, infants born prematurely (before 37 weeks), children under 2 years born with heart or lung conditions, and those with weakened immune systems </a:t>
            </a:r>
            <a:endParaRPr lang="en-GB" sz="2000"/>
          </a:p>
          <a:p>
            <a:r>
              <a:rPr lang="en-GB" sz="2000">
                <a:cs typeface="Arial"/>
              </a:rPr>
              <a:t>Smoking around young children is a risk factor for severe RSV infection</a:t>
            </a:r>
          </a:p>
          <a:p>
            <a:pPr marL="0" indent="0">
              <a:buNone/>
            </a:pPr>
            <a:endParaRPr lang="en-GB">
              <a:latin typeface="Arial"/>
              <a:cs typeface="Arial"/>
            </a:endParaRPr>
          </a:p>
        </p:txBody>
      </p:sp>
      <p:sp>
        <p:nvSpPr>
          <p:cNvPr id="5" name="Slide Number Placeholder 4">
            <a:extLst>
              <a:ext uri="{FF2B5EF4-FFF2-40B4-BE49-F238E27FC236}">
                <a16:creationId xmlns:a16="http://schemas.microsoft.com/office/drawing/2014/main" id="{618D537D-5DDA-ED02-376F-8301EB77E263}"/>
              </a:ext>
            </a:extLst>
          </p:cNvPr>
          <p:cNvSpPr>
            <a:spLocks noGrp="1"/>
          </p:cNvSpPr>
          <p:nvPr>
            <p:ph type="sldNum" sz="quarter" idx="11"/>
          </p:nvPr>
        </p:nvSpPr>
        <p:spPr>
          <a:xfrm>
            <a:off x="766281" y="6334908"/>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14</a:t>
            </a:fld>
            <a:endParaRPr lang="en-GB"/>
          </a:p>
        </p:txBody>
      </p:sp>
      <p:sp>
        <p:nvSpPr>
          <p:cNvPr id="6" name="TextBox 5">
            <a:extLst>
              <a:ext uri="{FF2B5EF4-FFF2-40B4-BE49-F238E27FC236}">
                <a16:creationId xmlns:a16="http://schemas.microsoft.com/office/drawing/2014/main" id="{0D90C413-DBB2-4710-9D0A-1BCCA885D275}"/>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9183843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FCB5A-D261-C972-057A-CD235883AC62}"/>
              </a:ext>
            </a:extLst>
          </p:cNvPr>
          <p:cNvSpPr>
            <a:spLocks noGrp="1"/>
          </p:cNvSpPr>
          <p:nvPr>
            <p:ph type="title"/>
          </p:nvPr>
        </p:nvSpPr>
        <p:spPr>
          <a:xfrm>
            <a:off x="330206" y="0"/>
            <a:ext cx="10515600" cy="846309"/>
          </a:xfrm>
        </p:spPr>
        <p:txBody>
          <a:bodyPr lIns="91440" tIns="45720" rIns="91440" bIns="45720" anchor="t"/>
          <a:lstStyle/>
          <a:p>
            <a:r>
              <a:rPr lang="en-GB" b="1">
                <a:latin typeface="Arial"/>
                <a:cs typeface="Arial"/>
              </a:rPr>
              <a:t>RSV immunisation</a:t>
            </a:r>
          </a:p>
        </p:txBody>
      </p:sp>
      <p:sp>
        <p:nvSpPr>
          <p:cNvPr id="3" name="Content Placeholder 2">
            <a:extLst>
              <a:ext uri="{FF2B5EF4-FFF2-40B4-BE49-F238E27FC236}">
                <a16:creationId xmlns:a16="http://schemas.microsoft.com/office/drawing/2014/main" id="{7D2B04E8-B0BD-582E-DAED-3A968780269B}"/>
              </a:ext>
            </a:extLst>
          </p:cNvPr>
          <p:cNvSpPr>
            <a:spLocks noGrp="1"/>
          </p:cNvSpPr>
          <p:nvPr>
            <p:ph idx="1"/>
          </p:nvPr>
        </p:nvSpPr>
        <p:spPr>
          <a:xfrm>
            <a:off x="330206" y="758796"/>
            <a:ext cx="11123857" cy="4516094"/>
          </a:xfrm>
        </p:spPr>
        <p:txBody>
          <a:bodyPr vert="horz" lIns="91440" tIns="45720" rIns="91440" bIns="45720" rtlCol="0" anchor="t">
            <a:noAutofit/>
          </a:bodyPr>
          <a:lstStyle/>
          <a:p>
            <a:r>
              <a:rPr lang="en-GB" sz="2000">
                <a:cs typeface="Arial"/>
              </a:rPr>
              <a:t>The Joint Committee of Vaccination and Immunisation (JCVI) has reviewed evidence from manufacturers on the efficacy, safety and duration of protection of the newly available products alongside clinical and epidemiological data on the burden of RSV in infants and older adults in the UK</a:t>
            </a:r>
          </a:p>
          <a:p>
            <a:r>
              <a:rPr lang="en-GB" sz="2000">
                <a:cs typeface="Arial"/>
              </a:rPr>
              <a:t>Following advice from </a:t>
            </a:r>
            <a:r>
              <a:rPr lang="en-GB" sz="2000">
                <a:cs typeface="Arial"/>
                <a:hlinkClick r:id="rId3"/>
              </a:rPr>
              <a:t>JCVI</a:t>
            </a:r>
            <a:r>
              <a:rPr lang="en-GB" sz="2000">
                <a:cs typeface="Arial"/>
              </a:rPr>
              <a:t>, two RSV immunisation programmes are to start from 1 September 2024. These are:</a:t>
            </a:r>
          </a:p>
          <a:p>
            <a:pPr algn="l" rtl="0" fontAlgn="base">
              <a:buFont typeface="Arial" panose="020B0604020202020204" pitchFamily="34" charset="0"/>
              <a:buChar char="•"/>
            </a:pPr>
            <a:r>
              <a:rPr lang="en-GB" sz="2000" b="1" i="0" u="none" strike="noStrike">
                <a:solidFill>
                  <a:srgbClr val="212A73"/>
                </a:solidFill>
                <a:effectLst/>
                <a:latin typeface="Arial" panose="020B0604020202020204" pitchFamily="34" charset="0"/>
              </a:rPr>
              <a:t>  infant protection programme</a:t>
            </a:r>
            <a:r>
              <a:rPr lang="en-US" sz="2000" b="0" i="0">
                <a:solidFill>
                  <a:srgbClr val="212A73"/>
                </a:solidFill>
                <a:effectLst/>
                <a:latin typeface="Arial" panose="020B0604020202020204" pitchFamily="34" charset="0"/>
              </a:rPr>
              <a:t>​</a:t>
            </a:r>
          </a:p>
          <a:p>
            <a:pPr lvl="1" fontAlgn="base"/>
            <a:r>
              <a:rPr lang="en-GB" sz="2000" b="0" i="0" u="none" strike="noStrike">
                <a:solidFill>
                  <a:srgbClr val="212A73"/>
                </a:solidFill>
                <a:effectLst/>
                <a:latin typeface="Arial" panose="020B0604020202020204" pitchFamily="34" charset="0"/>
              </a:rPr>
              <a:t>offered to all pregnant women from 28 weeks' gestation in every pregnancy for infant protection</a:t>
            </a:r>
          </a:p>
          <a:p>
            <a:pPr lvl="1" fontAlgn="base"/>
            <a:r>
              <a:rPr lang="en-GB" sz="2000">
                <a:effectLst/>
              </a:rPr>
              <a:t>A catch-up programme for women past 28 weeks gestation up to discharge from midwifery services, starting from 1 September 2024</a:t>
            </a:r>
          </a:p>
          <a:p>
            <a:pPr marL="457200" lvl="1" indent="0" fontAlgn="base">
              <a:buNone/>
            </a:pPr>
            <a:r>
              <a:rPr lang="en-GB" sz="2000" b="1" i="0" u="none" strike="noStrike">
                <a:solidFill>
                  <a:srgbClr val="212A73"/>
                </a:solidFill>
                <a:effectLst/>
                <a:latin typeface="Arial" panose="020B0604020202020204" pitchFamily="34" charset="0"/>
              </a:rPr>
              <a:t>older adults programme</a:t>
            </a:r>
            <a:r>
              <a:rPr lang="en-GB" sz="2000" b="0" i="0">
                <a:solidFill>
                  <a:srgbClr val="212A73"/>
                </a:solidFill>
                <a:effectLst/>
                <a:latin typeface="Arial" panose="020B0604020202020204" pitchFamily="34" charset="0"/>
              </a:rPr>
              <a:t>​</a:t>
            </a:r>
          </a:p>
          <a:p>
            <a:pPr lvl="1" fontAlgn="base"/>
            <a:r>
              <a:rPr lang="en-GB" sz="2000" b="0" i="0" u="none" strike="noStrike">
                <a:solidFill>
                  <a:srgbClr val="212A73"/>
                </a:solidFill>
                <a:effectLst/>
                <a:latin typeface="Arial" panose="020B0604020202020204" pitchFamily="34" charset="0"/>
              </a:rPr>
              <a:t>adults turning 75 years old on or after 1 September 2024 until their 80th birthday</a:t>
            </a:r>
            <a:r>
              <a:rPr lang="en-US" sz="2000" b="0" i="0">
                <a:solidFill>
                  <a:srgbClr val="212A73"/>
                </a:solidFill>
                <a:effectLst/>
                <a:latin typeface="Arial" panose="020B0604020202020204" pitchFamily="34" charset="0"/>
              </a:rPr>
              <a:t>​</a:t>
            </a:r>
          </a:p>
          <a:p>
            <a:pPr lvl="1" fontAlgn="base"/>
            <a:r>
              <a:rPr lang="en-GB" sz="2000" b="0" i="0" u="none" strike="noStrike">
                <a:solidFill>
                  <a:srgbClr val="212A73"/>
                </a:solidFill>
                <a:effectLst/>
                <a:latin typeface="Arial" panose="020B0604020202020204" pitchFamily="34" charset="0"/>
              </a:rPr>
              <a:t>adults already aged 75 to 79 years on 1 September 2024 until their 80th birthday (or until 31 August 2025 if they have their 80th birthday within the first year of the programme)</a:t>
            </a:r>
            <a:r>
              <a:rPr lang="en-US" sz="2000" b="0" i="0">
                <a:solidFill>
                  <a:srgbClr val="212A73"/>
                </a:solidFill>
                <a:effectLst/>
                <a:latin typeface="Arial" panose="020B0604020202020204" pitchFamily="34" charset="0"/>
              </a:rPr>
              <a:t>​</a:t>
            </a:r>
          </a:p>
          <a:p>
            <a:pPr marL="457200" lvl="1" indent="0" fontAlgn="base">
              <a:buNone/>
            </a:pPr>
            <a:r>
              <a:rPr lang="en-GB" sz="2000" b="0" i="0" u="none" strike="noStrike">
                <a:solidFill>
                  <a:srgbClr val="212A73"/>
                </a:solidFill>
                <a:effectLst/>
                <a:latin typeface="Arial" panose="020B0604020202020204" pitchFamily="34" charset="0"/>
              </a:rPr>
              <a:t>   (separate training slide set </a:t>
            </a:r>
            <a:r>
              <a:rPr lang="en-GB" sz="2000" b="0" i="0" u="sng" strike="noStrike">
                <a:solidFill>
                  <a:srgbClr val="00A7A7"/>
                </a:solidFill>
                <a:effectLst/>
                <a:latin typeface="Arial" panose="020B0604020202020204" pitchFamily="34" charset="0"/>
                <a:hlinkClick r:id="rId4"/>
              </a:rPr>
              <a:t>here</a:t>
            </a:r>
            <a:r>
              <a:rPr lang="en-GB" sz="2000" b="0" i="0" u="none" strike="noStrike">
                <a:solidFill>
                  <a:srgbClr val="212A73"/>
                </a:solidFill>
                <a:effectLst/>
                <a:latin typeface="Arial" panose="020B0604020202020204" pitchFamily="34" charset="0"/>
              </a:rPr>
              <a:t> and resources available </a:t>
            </a:r>
            <a:r>
              <a:rPr lang="en-GB" sz="2000" b="0" i="0" u="sng" strike="noStrike">
                <a:solidFill>
                  <a:srgbClr val="00A7A7"/>
                </a:solidFill>
                <a:effectLst/>
                <a:latin typeface="Arial" panose="020B0604020202020204" pitchFamily="34" charset="0"/>
                <a:hlinkClick r:id="rId5"/>
              </a:rPr>
              <a:t>here</a:t>
            </a:r>
            <a:r>
              <a:rPr lang="en-GB" sz="2000" b="0" i="0" u="none" strike="noStrike">
                <a:solidFill>
                  <a:srgbClr val="212A73"/>
                </a:solidFill>
                <a:effectLst/>
                <a:latin typeface="Arial" panose="020B0604020202020204" pitchFamily="34" charset="0"/>
              </a:rPr>
              <a:t>)</a:t>
            </a:r>
            <a:r>
              <a:rPr lang="en-GB" sz="1800" b="0" i="0">
                <a:solidFill>
                  <a:srgbClr val="000000"/>
                </a:solidFill>
                <a:effectLst/>
                <a:latin typeface="Arial" panose="020B0604020202020204" pitchFamily="34" charset="0"/>
              </a:rPr>
              <a:t>​</a:t>
            </a:r>
            <a:endParaRPr lang="en-US" sz="2000" b="0" i="0">
              <a:solidFill>
                <a:srgbClr val="212A73"/>
              </a:solidFill>
              <a:effectLst/>
              <a:latin typeface="Arial" panose="020B0604020202020204" pitchFamily="34" charset="0"/>
            </a:endParaRPr>
          </a:p>
          <a:p>
            <a:pPr marL="0" indent="0" fontAlgn="base">
              <a:buNone/>
            </a:pPr>
            <a:endParaRPr lang="en-GB" sz="2400"/>
          </a:p>
          <a:p>
            <a:pPr marL="0" indent="0">
              <a:buNone/>
            </a:pPr>
            <a:endParaRPr lang="en-GB"/>
          </a:p>
        </p:txBody>
      </p:sp>
      <p:sp>
        <p:nvSpPr>
          <p:cNvPr id="5" name="Slide Number Placeholder 4">
            <a:extLst>
              <a:ext uri="{FF2B5EF4-FFF2-40B4-BE49-F238E27FC236}">
                <a16:creationId xmlns:a16="http://schemas.microsoft.com/office/drawing/2014/main" id="{5E60784D-BCA2-0C68-2429-AE28A26450F7}"/>
              </a:ext>
            </a:extLst>
          </p:cNvPr>
          <p:cNvSpPr>
            <a:spLocks noGrp="1"/>
          </p:cNvSpPr>
          <p:nvPr>
            <p:ph type="sldNum" sz="quarter" idx="11"/>
          </p:nvPr>
        </p:nvSpPr>
        <p:spPr>
          <a:xfrm>
            <a:off x="785037" y="6339115"/>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15</a:t>
            </a:fld>
            <a:endParaRPr lang="en-GB"/>
          </a:p>
        </p:txBody>
      </p:sp>
      <p:sp>
        <p:nvSpPr>
          <p:cNvPr id="6" name="TextBox 5">
            <a:extLst>
              <a:ext uri="{FF2B5EF4-FFF2-40B4-BE49-F238E27FC236}">
                <a16:creationId xmlns:a16="http://schemas.microsoft.com/office/drawing/2014/main" id="{1ECAE4AB-935F-897A-8FCE-225421F57807}"/>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1818692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1FEC2-2D86-E59D-7797-CDC9C5770473}"/>
              </a:ext>
            </a:extLst>
          </p:cNvPr>
          <p:cNvSpPr>
            <a:spLocks noGrp="1"/>
          </p:cNvSpPr>
          <p:nvPr>
            <p:ph type="title"/>
          </p:nvPr>
        </p:nvSpPr>
        <p:spPr>
          <a:xfrm>
            <a:off x="440434" y="-52871"/>
            <a:ext cx="10515600" cy="1325563"/>
          </a:xfrm>
        </p:spPr>
        <p:txBody>
          <a:bodyPr lIns="91440" tIns="45720" rIns="91440" bIns="45720" anchor="t">
            <a:normAutofit/>
          </a:bodyPr>
          <a:lstStyle/>
          <a:p>
            <a:r>
              <a:rPr lang="en-US" b="1">
                <a:latin typeface="Arial"/>
                <a:cs typeface="Arial"/>
              </a:rPr>
              <a:t>RSV monoclonal antibody for high-risk infants</a:t>
            </a:r>
          </a:p>
        </p:txBody>
      </p:sp>
      <p:sp>
        <p:nvSpPr>
          <p:cNvPr id="3" name="Content Placeholder 2">
            <a:extLst>
              <a:ext uri="{FF2B5EF4-FFF2-40B4-BE49-F238E27FC236}">
                <a16:creationId xmlns:a16="http://schemas.microsoft.com/office/drawing/2014/main" id="{F85173AA-5179-B485-CDA9-61566CD48F03}"/>
              </a:ext>
            </a:extLst>
          </p:cNvPr>
          <p:cNvSpPr>
            <a:spLocks noGrp="1"/>
          </p:cNvSpPr>
          <p:nvPr>
            <p:ph idx="1"/>
          </p:nvPr>
        </p:nvSpPr>
        <p:spPr>
          <a:xfrm>
            <a:off x="303648" y="1147448"/>
            <a:ext cx="11584704" cy="4908630"/>
          </a:xfrm>
        </p:spPr>
        <p:txBody>
          <a:bodyPr vert="horz" lIns="91440" tIns="45720" rIns="91440" bIns="45720" rtlCol="0" anchor="t">
            <a:noAutofit/>
          </a:bodyPr>
          <a:lstStyle/>
          <a:p>
            <a:pPr>
              <a:lnSpc>
                <a:spcPct val="110000"/>
              </a:lnSpc>
            </a:pPr>
            <a:r>
              <a:rPr lang="en-GB" sz="1800">
                <a:cs typeface="Arial"/>
              </a:rPr>
              <a:t>It is not possible to vaccinate newborn babies to protect them against RSV during the early months of life – the immature immune system is not able to make a good response. Instead, passive immunisation can be used</a:t>
            </a:r>
          </a:p>
          <a:p>
            <a:pPr>
              <a:lnSpc>
                <a:spcPct val="110000"/>
              </a:lnSpc>
            </a:pPr>
            <a:r>
              <a:rPr lang="en-GB" sz="1800">
                <a:cs typeface="Arial"/>
              </a:rPr>
              <a:t>An RSV monoclonal antibody passive immunisation programme for eligible high-risk infants has been delivered in secondary care by paediatric services since the JCVI recommended it in 2010</a:t>
            </a:r>
          </a:p>
          <a:p>
            <a:pPr>
              <a:lnSpc>
                <a:spcPct val="110000"/>
              </a:lnSpc>
            </a:pPr>
            <a:r>
              <a:rPr lang="en-GB" sz="1800" b="1">
                <a:cs typeface="Arial"/>
              </a:rPr>
              <a:t>This selective programme will continue, and high-risk infants will remain eligible for monoclonal antibody immunisation in addition to all pregnant women being eligible for RSV vaccination during every pregnancy</a:t>
            </a:r>
            <a:endParaRPr lang="en-US" sz="1800" b="1">
              <a:cs typeface="Arial"/>
            </a:endParaRPr>
          </a:p>
          <a:p>
            <a:pPr>
              <a:lnSpc>
                <a:spcPct val="110000"/>
              </a:lnSpc>
            </a:pPr>
            <a:r>
              <a:rPr lang="en-GB" sz="1800">
                <a:cs typeface="Arial"/>
              </a:rPr>
              <a:t>High-risk infants and children who meet the eligibility criteria in the high-risk section of the </a:t>
            </a:r>
            <a:r>
              <a:rPr lang="en-GB" sz="1800">
                <a:cs typeface="Arial"/>
                <a:hlinkClick r:id="rId2"/>
              </a:rPr>
              <a:t>Green Book RSV chapter</a:t>
            </a:r>
            <a:r>
              <a:rPr lang="en-GB" sz="1800">
                <a:cs typeface="Arial"/>
              </a:rPr>
              <a:t> should be offered a monoclonal antibody immunisation regardless of whether or not their mothers received RSV vaccine in pregnancy</a:t>
            </a:r>
          </a:p>
          <a:p>
            <a:pPr>
              <a:lnSpc>
                <a:spcPct val="110000"/>
              </a:lnSpc>
            </a:pPr>
            <a:r>
              <a:rPr lang="en-GB" sz="1800">
                <a:cs typeface="Arial"/>
              </a:rPr>
              <a:t>Monoclonal antibody for high-risk infants is a different product to the vaccine offered to pregnant women and older adults</a:t>
            </a:r>
            <a:endParaRPr lang="en-GB" sz="1800"/>
          </a:p>
          <a:p>
            <a:pPr>
              <a:lnSpc>
                <a:spcPct val="110000"/>
              </a:lnSpc>
            </a:pPr>
            <a:r>
              <a:rPr lang="en-GB" sz="1800">
                <a:cs typeface="Arial"/>
              </a:rPr>
              <a:t>Further information on monoclonal antibodies and the high-risk infant programme can be found in the </a:t>
            </a:r>
            <a:r>
              <a:rPr lang="en-GB" sz="1800">
                <a:cs typeface="Arial"/>
                <a:hlinkClick r:id="rId2"/>
              </a:rPr>
              <a:t>Green Book RSV chapter</a:t>
            </a:r>
            <a:r>
              <a:rPr lang="en-GB" sz="1800">
                <a:cs typeface="Arial"/>
              </a:rPr>
              <a:t> </a:t>
            </a:r>
          </a:p>
        </p:txBody>
      </p:sp>
      <p:sp>
        <p:nvSpPr>
          <p:cNvPr id="5" name="Slide Number Placeholder 4">
            <a:extLst>
              <a:ext uri="{FF2B5EF4-FFF2-40B4-BE49-F238E27FC236}">
                <a16:creationId xmlns:a16="http://schemas.microsoft.com/office/drawing/2014/main" id="{CDF4973D-88C8-B8FB-B52A-3ED922F4FC3C}"/>
              </a:ext>
            </a:extLst>
          </p:cNvPr>
          <p:cNvSpPr>
            <a:spLocks noGrp="1"/>
          </p:cNvSpPr>
          <p:nvPr>
            <p:ph type="sldNum" sz="quarter" idx="11"/>
          </p:nvPr>
        </p:nvSpPr>
        <p:spPr>
          <a:xfrm>
            <a:off x="817652" y="6331253"/>
            <a:ext cx="7315200" cy="365125"/>
          </a:xfrm>
        </p:spPr>
        <p:txBody>
          <a:bodyPr/>
          <a:lstStyle/>
          <a:p>
            <a:fld id="{344369E4-5DE7-46E5-874E-4FD437973785}" type="slidenum">
              <a:rPr lang="en-GB"/>
              <a:pPr/>
              <a:t>16</a:t>
            </a:fld>
            <a:endParaRPr lang="en-GB"/>
          </a:p>
        </p:txBody>
      </p:sp>
      <p:sp>
        <p:nvSpPr>
          <p:cNvPr id="6" name="TextBox 5">
            <a:extLst>
              <a:ext uri="{FF2B5EF4-FFF2-40B4-BE49-F238E27FC236}">
                <a16:creationId xmlns:a16="http://schemas.microsoft.com/office/drawing/2014/main" id="{612E9EBA-8ECF-7013-3441-35DEAB0DC061}"/>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9527982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a:xfrm>
            <a:off x="623397" y="2992791"/>
            <a:ext cx="11426641" cy="719137"/>
          </a:xfrm>
        </p:spPr>
        <p:txBody>
          <a:bodyPr>
            <a:normAutofit/>
          </a:bodyPr>
          <a:lstStyle/>
          <a:p>
            <a:r>
              <a:rPr lang="en-GB" sz="3200" b="1">
                <a:solidFill>
                  <a:schemeClr val="bg1"/>
                </a:solidFill>
                <a:latin typeface="Arial"/>
                <a:cs typeface="Arial"/>
              </a:rPr>
              <a:t>RSV vaccination of pregnant women for infant protection </a:t>
            </a:r>
            <a:endParaRPr lang="en-GB" sz="3200"/>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1637095" y="6347858"/>
            <a:ext cx="517506" cy="364988"/>
          </a:xfrm>
          <a:prstGeom prst="rect">
            <a:avLst/>
          </a:prstGeom>
        </p:spPr>
        <p:txBody>
          <a:bodyPr/>
          <a:lstStyle/>
          <a:p>
            <a:fld id="{561D0CCE-8DCC-44DC-A653-AE62B1D84A52}" type="slidenum">
              <a:rPr lang="en-GB" smtClean="0"/>
              <a:pPr/>
              <a:t>17</a:t>
            </a:fld>
            <a:endParaRPr lang="en-GB"/>
          </a:p>
        </p:txBody>
      </p:sp>
    </p:spTree>
    <p:extLst>
      <p:ext uri="{BB962C8B-B14F-4D97-AF65-F5344CB8AC3E}">
        <p14:creationId xmlns:p14="http://schemas.microsoft.com/office/powerpoint/2010/main" val="41751789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F9443-0C1A-33E3-52E3-EEFC9B4A04C6}"/>
              </a:ext>
            </a:extLst>
          </p:cNvPr>
          <p:cNvSpPr>
            <a:spLocks noGrp="1"/>
          </p:cNvSpPr>
          <p:nvPr>
            <p:ph type="title"/>
          </p:nvPr>
        </p:nvSpPr>
        <p:spPr>
          <a:xfrm>
            <a:off x="283314" y="142498"/>
            <a:ext cx="11409212" cy="983983"/>
          </a:xfrm>
        </p:spPr>
        <p:txBody>
          <a:bodyPr lIns="91440" tIns="45720" rIns="91440" bIns="45720" anchor="t"/>
          <a:lstStyle/>
          <a:p>
            <a:r>
              <a:rPr lang="en-GB" b="1">
                <a:latin typeface="Arial"/>
                <a:cs typeface="Arial"/>
              </a:rPr>
              <a:t>Aim</a:t>
            </a:r>
          </a:p>
        </p:txBody>
      </p:sp>
      <p:sp>
        <p:nvSpPr>
          <p:cNvPr id="3" name="Content Placeholder 2">
            <a:extLst>
              <a:ext uri="{FF2B5EF4-FFF2-40B4-BE49-F238E27FC236}">
                <a16:creationId xmlns:a16="http://schemas.microsoft.com/office/drawing/2014/main" id="{4159B239-6A5C-6B46-479E-F4F262031AE0}"/>
              </a:ext>
            </a:extLst>
          </p:cNvPr>
          <p:cNvSpPr>
            <a:spLocks noGrp="1"/>
          </p:cNvSpPr>
          <p:nvPr>
            <p:ph idx="1"/>
          </p:nvPr>
        </p:nvSpPr>
        <p:spPr>
          <a:xfrm>
            <a:off x="283314" y="955564"/>
            <a:ext cx="11831782" cy="4946871"/>
          </a:xfrm>
        </p:spPr>
        <p:txBody>
          <a:bodyPr vert="horz" lIns="91440" tIns="45720" rIns="91440" bIns="45720" rtlCol="0" anchor="t">
            <a:noAutofit/>
          </a:bodyPr>
          <a:lstStyle/>
          <a:p>
            <a:r>
              <a:rPr lang="en-GB" sz="1750">
                <a:latin typeface="Arial"/>
                <a:cs typeface="Arial"/>
              </a:rPr>
              <a:t>The purpose of the RSV vaccination of pregnant women programme is to boost immunity in women during pregnancy so RSV antibodies are passed from mother to baby to passively protect infants in the first months of life</a:t>
            </a:r>
          </a:p>
          <a:p>
            <a:r>
              <a:rPr lang="en-GB" sz="1750">
                <a:latin typeface="Arial"/>
                <a:cs typeface="Arial"/>
              </a:rPr>
              <a:t>Most women will have had RSV, but infection does not give them good immunity to pass on to their baby in the womb</a:t>
            </a:r>
          </a:p>
          <a:p>
            <a:r>
              <a:rPr lang="en-GB" sz="1750">
                <a:latin typeface="Arial"/>
                <a:cs typeface="Arial"/>
              </a:rPr>
              <a:t>If the woman is given an RSV vaccine from week 28 of pregnancy, the vaccine will temporarily boost their antibody to high levels</a:t>
            </a:r>
          </a:p>
          <a:p>
            <a:r>
              <a:rPr lang="en-GB" sz="1750">
                <a:latin typeface="Arial"/>
                <a:cs typeface="Arial"/>
              </a:rPr>
              <a:t>This enables the mother to transfer a high level of RSV antibodies across the placenta to their unborn child which should passively protect the infant against RSV disease until at least 6 months of age</a:t>
            </a:r>
            <a:endParaRPr lang="en-US" sz="1750">
              <a:latin typeface="Arial"/>
              <a:cs typeface="Arial"/>
            </a:endParaRPr>
          </a:p>
          <a:p>
            <a:r>
              <a:rPr lang="en-GB" sz="1750">
                <a:latin typeface="Arial"/>
                <a:cs typeface="Arial"/>
              </a:rPr>
              <a:t>This will be a year-round programme and all women should be offered an RSV vaccine in every pregnancy</a:t>
            </a:r>
          </a:p>
          <a:p>
            <a:r>
              <a:rPr lang="en-GB" sz="1750">
                <a:latin typeface="Arial"/>
                <a:cs typeface="Arial"/>
              </a:rPr>
              <a:t>Vaccination should be offered from 28 weeks' gestation (ideally in week 28 or soon after), however women may be offered vaccination up until delivery</a:t>
            </a:r>
          </a:p>
          <a:p>
            <a:r>
              <a:rPr lang="en-US" sz="1750">
                <a:latin typeface="Arial"/>
                <a:cs typeface="Arial"/>
              </a:rPr>
              <a:t>It is clinically reasonable for women who present in </a:t>
            </a:r>
            <a:r>
              <a:rPr lang="en-US" sz="1750" err="1">
                <a:latin typeface="Arial"/>
                <a:cs typeface="Arial"/>
              </a:rPr>
              <a:t>labour</a:t>
            </a:r>
            <a:r>
              <a:rPr lang="en-US" sz="1750">
                <a:latin typeface="Arial"/>
                <a:cs typeface="Arial"/>
              </a:rPr>
              <a:t> and have not received the RSV vaccine during pregnancy to be offered the vaccine up until discharge from maternity services. This will </a:t>
            </a:r>
            <a:r>
              <a:rPr lang="en-GB" sz="1750">
                <a:latin typeface="Arial"/>
                <a:cs typeface="Arial"/>
              </a:rPr>
              <a:t>not offer passive protection to the baby through transplacental antibody transfer but may protect the mother from contracting RSV, thus reducing the chance of transmission to the infant, and may help increase levels of antibodies in breast milk. Though neither of these is expected to be as protective a transplacental antibody transfer from vaccination earlier in pregnancy</a:t>
            </a:r>
          </a:p>
        </p:txBody>
      </p:sp>
      <p:sp>
        <p:nvSpPr>
          <p:cNvPr id="5" name="Slide Number Placeholder 4">
            <a:extLst>
              <a:ext uri="{FF2B5EF4-FFF2-40B4-BE49-F238E27FC236}">
                <a16:creationId xmlns:a16="http://schemas.microsoft.com/office/drawing/2014/main" id="{852C5FBD-C60B-A9DA-601E-4E2B7F5FA396}"/>
              </a:ext>
            </a:extLst>
          </p:cNvPr>
          <p:cNvSpPr>
            <a:spLocks noGrp="1"/>
          </p:cNvSpPr>
          <p:nvPr>
            <p:ph type="sldNum" sz="quarter" idx="11"/>
          </p:nvPr>
        </p:nvSpPr>
        <p:spPr>
          <a:xfrm>
            <a:off x="745733" y="6325581"/>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18</a:t>
            </a:fld>
            <a:endParaRPr lang="en-GB"/>
          </a:p>
        </p:txBody>
      </p:sp>
      <p:sp>
        <p:nvSpPr>
          <p:cNvPr id="6" name="TextBox 5">
            <a:extLst>
              <a:ext uri="{FF2B5EF4-FFF2-40B4-BE49-F238E27FC236}">
                <a16:creationId xmlns:a16="http://schemas.microsoft.com/office/drawing/2014/main" id="{73CBC54E-4A43-46A5-36DC-B937A1F89306}"/>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40181755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EA0A0-82F4-16CD-15D2-6D62183707C2}"/>
              </a:ext>
            </a:extLst>
          </p:cNvPr>
          <p:cNvSpPr>
            <a:spLocks noGrp="1"/>
          </p:cNvSpPr>
          <p:nvPr>
            <p:ph type="title"/>
          </p:nvPr>
        </p:nvSpPr>
        <p:spPr>
          <a:xfrm>
            <a:off x="408183" y="153760"/>
            <a:ext cx="13005650" cy="816840"/>
          </a:xfrm>
        </p:spPr>
        <p:txBody>
          <a:bodyPr lIns="91440" tIns="45720" rIns="91440" bIns="45720" anchor="t"/>
          <a:lstStyle/>
          <a:p>
            <a:r>
              <a:rPr lang="en-GB" sz="4000" b="1">
                <a:latin typeface="Arial"/>
                <a:cs typeface="Arial"/>
              </a:rPr>
              <a:t>Abrysvo</a:t>
            </a:r>
            <a:r>
              <a:rPr lang="en-GB" sz="4000" b="1" baseline="30000">
                <a:latin typeface="Arial"/>
                <a:cs typeface="Arial"/>
              </a:rPr>
              <a:t>®</a:t>
            </a:r>
            <a:r>
              <a:rPr lang="en-GB" sz="4000" b="1">
                <a:latin typeface="Arial"/>
                <a:cs typeface="Arial"/>
              </a:rPr>
              <a:t> vaccine: </a:t>
            </a:r>
            <a:r>
              <a:rPr lang="en-GB" sz="4000" b="1" i="0" u="none" strike="noStrike">
                <a:solidFill>
                  <a:srgbClr val="212A73"/>
                </a:solidFill>
                <a:effectLst/>
                <a:latin typeface="Arial" panose="020B0604020202020204" pitchFamily="34" charset="0"/>
              </a:rPr>
              <a:t>pharmaceutical information</a:t>
            </a:r>
            <a:endParaRPr lang="en-GB" sz="4000" b="1"/>
          </a:p>
        </p:txBody>
      </p:sp>
      <p:sp>
        <p:nvSpPr>
          <p:cNvPr id="4" name="Footer Placeholder 3">
            <a:extLst>
              <a:ext uri="{FF2B5EF4-FFF2-40B4-BE49-F238E27FC236}">
                <a16:creationId xmlns:a16="http://schemas.microsoft.com/office/drawing/2014/main" id="{A23482CA-DFA5-CCF9-13FD-D8C4F0153CA8}"/>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36D06436-7C2F-0466-49AB-87F36A6EBCCF}"/>
              </a:ext>
            </a:extLst>
          </p:cNvPr>
          <p:cNvSpPr>
            <a:spLocks noGrp="1"/>
          </p:cNvSpPr>
          <p:nvPr>
            <p:ph type="sldNum" sz="quarter" idx="11"/>
          </p:nvPr>
        </p:nvSpPr>
        <p:spPr>
          <a:xfrm>
            <a:off x="766281" y="6339115"/>
            <a:ext cx="7315200" cy="365125"/>
          </a:xfrm>
        </p:spPr>
        <p:txBody>
          <a:bodyPr/>
          <a:lstStyle/>
          <a:p>
            <a:fld id="{344369E4-5DE7-46E5-874E-4FD437973785}" type="slidenum">
              <a:rPr lang="en-GB"/>
              <a:pPr/>
              <a:t>19</a:t>
            </a:fld>
            <a:endParaRPr lang="en-GB"/>
          </a:p>
        </p:txBody>
      </p:sp>
      <p:sp>
        <p:nvSpPr>
          <p:cNvPr id="9" name="Content Placeholder 2">
            <a:extLst>
              <a:ext uri="{FF2B5EF4-FFF2-40B4-BE49-F238E27FC236}">
                <a16:creationId xmlns:a16="http://schemas.microsoft.com/office/drawing/2014/main" id="{EF5CCBD9-3945-045D-390B-3FF0B3C0E163}"/>
              </a:ext>
            </a:extLst>
          </p:cNvPr>
          <p:cNvSpPr txBox="1">
            <a:spLocks/>
          </p:cNvSpPr>
          <p:nvPr/>
        </p:nvSpPr>
        <p:spPr>
          <a:xfrm>
            <a:off x="202314" y="1145178"/>
            <a:ext cx="7455425" cy="472662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007C9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07C91"/>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07C9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07C9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07C9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a:latin typeface="Arial"/>
                <a:cs typeface="Arial"/>
              </a:rPr>
              <a:t>Abrysvo® is the only vaccine licensed for RSV vaccination of pregnant women and is the only vaccine currently available for use within the national programme in the UK </a:t>
            </a:r>
          </a:p>
          <a:p>
            <a:r>
              <a:rPr lang="en-GB" sz="2000">
                <a:latin typeface="Arial"/>
                <a:cs typeface="Arial"/>
              </a:rPr>
              <a:t>It is a non-live, bivalent recombinant vaccine</a:t>
            </a:r>
            <a:r>
              <a:rPr lang="en-US" sz="2000">
                <a:latin typeface="Arial"/>
                <a:cs typeface="Arial"/>
              </a:rPr>
              <a:t> </a:t>
            </a:r>
            <a:endParaRPr lang="en-GB" sz="2000">
              <a:latin typeface="Arial"/>
              <a:cs typeface="Arial"/>
            </a:endParaRPr>
          </a:p>
          <a:p>
            <a:r>
              <a:rPr lang="en-GB" sz="2000">
                <a:latin typeface="Arial"/>
                <a:cs typeface="Arial"/>
              </a:rPr>
              <a:t>Because it does not contain any live organisms, it cannot cause the disease against which it protects and is suitable to be given in pregnancy</a:t>
            </a:r>
            <a:r>
              <a:rPr lang="en-US" sz="2000">
                <a:latin typeface="Arial"/>
                <a:cs typeface="Arial"/>
              </a:rPr>
              <a:t> </a:t>
            </a:r>
            <a:endParaRPr lang="en-GB"/>
          </a:p>
          <a:p>
            <a:r>
              <a:rPr lang="en-US" sz="2000">
                <a:latin typeface="Arial"/>
                <a:cs typeface="Arial"/>
              </a:rPr>
              <a:t>A single dose should be administered at week 28 of gestation or soon after  </a:t>
            </a:r>
            <a:endParaRPr lang="en-GB"/>
          </a:p>
          <a:p>
            <a:r>
              <a:rPr lang="en-GB" sz="2000">
                <a:latin typeface="Arial"/>
                <a:cs typeface="Arial"/>
              </a:rPr>
              <a:t>The full volume (0.5 mL) of the reconstituted vaccine should be administered</a:t>
            </a:r>
            <a:endParaRPr lang="en-GB"/>
          </a:p>
          <a:p>
            <a:r>
              <a:rPr lang="en-GB" sz="2000">
                <a:latin typeface="Arial"/>
                <a:cs typeface="Arial"/>
              </a:rPr>
              <a:t>Infants born to women who have received Abrysvo® can be safely breastfed</a:t>
            </a:r>
          </a:p>
          <a:p>
            <a:pPr marL="0" indent="0">
              <a:buNone/>
            </a:pPr>
            <a:endParaRPr lang="en-GB" sz="1800">
              <a:ea typeface="Arial" panose="020B060402020202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81A7011A-C600-E372-D8EA-B336D1CF98F0}"/>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pic>
        <p:nvPicPr>
          <p:cNvPr id="8" name="Picture 7" descr="A syringe and a box with a needle and a vial&#10;&#10;Description automatically generated">
            <a:extLst>
              <a:ext uri="{FF2B5EF4-FFF2-40B4-BE49-F238E27FC236}">
                <a16:creationId xmlns:a16="http://schemas.microsoft.com/office/drawing/2014/main" id="{A629DA92-3145-8F50-4EFF-E2C188C40A51}"/>
              </a:ext>
            </a:extLst>
          </p:cNvPr>
          <p:cNvPicPr>
            <a:picLocks noChangeAspect="1"/>
          </p:cNvPicPr>
          <p:nvPr/>
        </p:nvPicPr>
        <p:blipFill>
          <a:blip r:embed="rId3"/>
          <a:stretch>
            <a:fillRect/>
          </a:stretch>
        </p:blipFill>
        <p:spPr>
          <a:xfrm>
            <a:off x="7797311" y="1709006"/>
            <a:ext cx="4064977" cy="2677991"/>
          </a:xfrm>
          <a:prstGeom prst="rect">
            <a:avLst/>
          </a:prstGeom>
        </p:spPr>
      </p:pic>
      <p:sp>
        <p:nvSpPr>
          <p:cNvPr id="3" name="TextBox 7">
            <a:extLst>
              <a:ext uri="{FF2B5EF4-FFF2-40B4-BE49-F238E27FC236}">
                <a16:creationId xmlns:a16="http://schemas.microsoft.com/office/drawing/2014/main" id="{FFCE3AD5-077A-7208-8B33-B75B3E644A1F}"/>
              </a:ext>
            </a:extLst>
          </p:cNvPr>
          <p:cNvSpPr txBox="1"/>
          <p:nvPr/>
        </p:nvSpPr>
        <p:spPr>
          <a:xfrm>
            <a:off x="8868621" y="4463233"/>
            <a:ext cx="1915349"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cs typeface="Arial"/>
              </a:rPr>
              <a:t>Image source: UKHSA</a:t>
            </a:r>
          </a:p>
        </p:txBody>
      </p:sp>
    </p:spTree>
    <p:extLst>
      <p:ext uri="{BB962C8B-B14F-4D97-AF65-F5344CB8AC3E}">
        <p14:creationId xmlns:p14="http://schemas.microsoft.com/office/powerpoint/2010/main" val="1594080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244F6B-07C1-F87B-B70C-97D2E4913267}"/>
              </a:ext>
            </a:extLst>
          </p:cNvPr>
          <p:cNvSpPr>
            <a:spLocks noGrp="1"/>
          </p:cNvSpPr>
          <p:nvPr>
            <p:ph idx="1"/>
          </p:nvPr>
        </p:nvSpPr>
        <p:spPr/>
        <p:txBody>
          <a:bodyPr lIns="91440" tIns="45720" rIns="91440" bIns="45720" anchor="t"/>
          <a:lstStyle/>
          <a:p>
            <a:pPr marL="0" indent="0">
              <a:buNone/>
            </a:pPr>
            <a:r>
              <a:rPr lang="en-US" sz="2000">
                <a:cs typeface="Arial"/>
              </a:rPr>
              <a:t>This slide set focuses on the RSV vaccination </a:t>
            </a:r>
            <a:r>
              <a:rPr lang="en-US" sz="2000" err="1">
                <a:cs typeface="Arial"/>
              </a:rPr>
              <a:t>programme</a:t>
            </a:r>
            <a:r>
              <a:rPr lang="en-US" sz="2000">
                <a:cs typeface="Arial"/>
              </a:rPr>
              <a:t> of pregnant women for infant protection. There is a separate slide set for the RSV vaccination of older adults. Available to access on the PHW </a:t>
            </a:r>
            <a:r>
              <a:rPr lang="en-US" sz="2000">
                <a:cs typeface="Arial"/>
                <a:hlinkClick r:id="rId2"/>
              </a:rPr>
              <a:t>Immunisation training resources and events page</a:t>
            </a:r>
            <a:endParaRPr lang="en-US" sz="2000">
              <a:cs typeface="Arial"/>
            </a:endParaRPr>
          </a:p>
          <a:p>
            <a:pPr marL="0" indent="0">
              <a:buNone/>
            </a:pPr>
            <a:endParaRPr lang="en-US" sz="2000">
              <a:cs typeface="Arial"/>
            </a:endParaRPr>
          </a:p>
          <a:p>
            <a:endParaRPr lang="en-US">
              <a:cs typeface="Arial"/>
            </a:endParaRPr>
          </a:p>
        </p:txBody>
      </p:sp>
      <p:sp>
        <p:nvSpPr>
          <p:cNvPr id="4" name="Footer Placeholder 3">
            <a:extLst>
              <a:ext uri="{FF2B5EF4-FFF2-40B4-BE49-F238E27FC236}">
                <a16:creationId xmlns:a16="http://schemas.microsoft.com/office/drawing/2014/main" id="{BD991CB9-39FD-3667-A48E-EA9C2530C9F3}"/>
              </a:ext>
            </a:extLst>
          </p:cNvPr>
          <p:cNvSpPr>
            <a:spLocks noGrp="1"/>
          </p:cNvSpPr>
          <p:nvPr>
            <p:ph type="ftr" sz="quarter" idx="11"/>
          </p:nvPr>
        </p:nvSpPr>
        <p:spPr>
          <a:xfrm>
            <a:off x="911269" y="6356350"/>
            <a:ext cx="10836165" cy="330091"/>
          </a:xfrm>
        </p:spPr>
        <p:txBody>
          <a:bodyPr lIns="91440" tIns="45720" rIns="91440" bIns="45720" anchor="t"/>
          <a:lstStyle/>
          <a:p>
            <a:r>
              <a:rPr lang="en-US"/>
              <a:t>RSV vaccination of pregnant women </a:t>
            </a:r>
            <a:r>
              <a:rPr lang="en-US" err="1"/>
              <a:t>programme</a:t>
            </a:r>
            <a:r>
              <a:rPr lang="en-US"/>
              <a:t>: training slide set for healthcare practitioners</a:t>
            </a:r>
            <a:endParaRPr lang="en-US" b="0">
              <a:solidFill>
                <a:srgbClr val="000000"/>
              </a:solidFill>
            </a:endParaRPr>
          </a:p>
          <a:p>
            <a:endParaRPr lang="en-GB">
              <a:cs typeface="Arial"/>
            </a:endParaRPr>
          </a:p>
        </p:txBody>
      </p:sp>
      <p:sp>
        <p:nvSpPr>
          <p:cNvPr id="5" name="Slide Number Placeholder 4">
            <a:extLst>
              <a:ext uri="{FF2B5EF4-FFF2-40B4-BE49-F238E27FC236}">
                <a16:creationId xmlns:a16="http://schemas.microsoft.com/office/drawing/2014/main" id="{9884F0B9-0D28-42BB-4425-30916329B0AD}"/>
              </a:ext>
            </a:extLst>
          </p:cNvPr>
          <p:cNvSpPr>
            <a:spLocks noGrp="1"/>
          </p:cNvSpPr>
          <p:nvPr>
            <p:ph type="sldNum" sz="quarter" idx="12"/>
          </p:nvPr>
        </p:nvSpPr>
        <p:spPr>
          <a:xfrm>
            <a:off x="-1838435" y="6356350"/>
            <a:ext cx="2743200" cy="365125"/>
          </a:xfrm>
        </p:spPr>
        <p:txBody>
          <a:bodyPr/>
          <a:lstStyle/>
          <a:p>
            <a:fld id="{561D0CCE-8DCC-44DC-A653-AE62B1D84A52}" type="slidenum">
              <a:rPr lang="en-GB" smtClean="0"/>
              <a:pPr/>
              <a:t>2</a:t>
            </a:fld>
            <a:endParaRPr lang="en-GB"/>
          </a:p>
        </p:txBody>
      </p:sp>
      <p:sp>
        <p:nvSpPr>
          <p:cNvPr id="6" name="TextBox 5">
            <a:extLst>
              <a:ext uri="{FF2B5EF4-FFF2-40B4-BE49-F238E27FC236}">
                <a16:creationId xmlns:a16="http://schemas.microsoft.com/office/drawing/2014/main" id="{252A7302-4617-FDA0-0422-53675643F9FC}"/>
              </a:ext>
            </a:extLst>
          </p:cNvPr>
          <p:cNvSpPr txBox="1"/>
          <p:nvPr/>
        </p:nvSpPr>
        <p:spPr>
          <a:xfrm>
            <a:off x="885824" y="847725"/>
            <a:ext cx="7219950"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a:cs typeface="Arial"/>
              </a:rPr>
              <a:t>Please note:</a:t>
            </a:r>
            <a:endParaRPr lang="en-US" sz="4400" b="1"/>
          </a:p>
        </p:txBody>
      </p:sp>
    </p:spTree>
    <p:extLst>
      <p:ext uri="{BB962C8B-B14F-4D97-AF65-F5344CB8AC3E}">
        <p14:creationId xmlns:p14="http://schemas.microsoft.com/office/powerpoint/2010/main" val="2218121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7C187-E7E9-B743-F952-BD4D3541B4C7}"/>
              </a:ext>
            </a:extLst>
          </p:cNvPr>
          <p:cNvSpPr>
            <a:spLocks noGrp="1"/>
          </p:cNvSpPr>
          <p:nvPr>
            <p:ph type="title"/>
          </p:nvPr>
        </p:nvSpPr>
        <p:spPr>
          <a:xfrm>
            <a:off x="233729" y="220561"/>
            <a:ext cx="10515600" cy="1325563"/>
          </a:xfrm>
        </p:spPr>
        <p:txBody>
          <a:bodyPr lIns="91440" tIns="45720" rIns="91440" bIns="45720" anchor="t"/>
          <a:lstStyle/>
          <a:p>
            <a:r>
              <a:rPr lang="en-GB" b="1">
                <a:latin typeface="Arial"/>
                <a:cs typeface="Arial"/>
              </a:rPr>
              <a:t>How Abrysvo</a:t>
            </a:r>
            <a:r>
              <a:rPr lang="en-GB" b="1" baseline="30000">
                <a:latin typeface="Arial"/>
                <a:cs typeface="Arial"/>
              </a:rPr>
              <a:t>®</a:t>
            </a:r>
            <a:r>
              <a:rPr lang="en-GB" b="1">
                <a:latin typeface="Arial"/>
                <a:cs typeface="Arial"/>
              </a:rPr>
              <a:t> vaccine works</a:t>
            </a:r>
          </a:p>
        </p:txBody>
      </p:sp>
      <p:sp>
        <p:nvSpPr>
          <p:cNvPr id="3" name="Content Placeholder 2">
            <a:extLst>
              <a:ext uri="{FF2B5EF4-FFF2-40B4-BE49-F238E27FC236}">
                <a16:creationId xmlns:a16="http://schemas.microsoft.com/office/drawing/2014/main" id="{981E012E-DA1B-A88C-7CE2-D05AB1FFAAC4}"/>
              </a:ext>
            </a:extLst>
          </p:cNvPr>
          <p:cNvSpPr>
            <a:spLocks noGrp="1"/>
          </p:cNvSpPr>
          <p:nvPr>
            <p:ph idx="1"/>
          </p:nvPr>
        </p:nvSpPr>
        <p:spPr>
          <a:xfrm>
            <a:off x="320680" y="1080135"/>
            <a:ext cx="11123857" cy="4697730"/>
          </a:xfrm>
        </p:spPr>
        <p:txBody>
          <a:bodyPr vert="horz" lIns="91440" tIns="45720" rIns="91440" bIns="45720" rtlCol="0" anchor="t">
            <a:noAutofit/>
          </a:bodyPr>
          <a:lstStyle/>
          <a:p>
            <a:r>
              <a:rPr lang="en-GB" sz="2000">
                <a:ea typeface="Arial" panose="020B0604020202020204" pitchFamily="34" charset="0"/>
                <a:cs typeface="Arial"/>
              </a:rPr>
              <a:t>The</a:t>
            </a:r>
            <a:r>
              <a:rPr lang="en-GB" sz="2000">
                <a:latin typeface="+mn-lt"/>
                <a:ea typeface="Arial" panose="020B0604020202020204" pitchFamily="34" charset="0"/>
                <a:cs typeface="Arial"/>
              </a:rPr>
              <a:t> RSV vaccine </a:t>
            </a:r>
            <a:r>
              <a:rPr lang="en-GB" sz="2000">
                <a:effectLst/>
                <a:latin typeface="+mn-lt"/>
                <a:ea typeface="Arial" panose="020B0604020202020204" pitchFamily="34" charset="0"/>
                <a:cs typeface="Arial"/>
              </a:rPr>
              <a:t>Abrysvo®</a:t>
            </a:r>
            <a:r>
              <a:rPr lang="en-GB" sz="2000">
                <a:latin typeface="+mn-lt"/>
                <a:ea typeface="Arial" panose="020B0604020202020204" pitchFamily="34" charset="0"/>
                <a:cs typeface="Arial"/>
              </a:rPr>
              <a:t> </a:t>
            </a:r>
            <a:r>
              <a:rPr lang="en-GB" sz="2000">
                <a:effectLst/>
                <a:latin typeface="+mn-lt"/>
                <a:ea typeface="Arial" panose="020B0604020202020204" pitchFamily="34" charset="0"/>
                <a:cs typeface="Arial"/>
              </a:rPr>
              <a:t>is a non-live bivalent recombinant vaccine</a:t>
            </a:r>
            <a:r>
              <a:rPr lang="en-GB" sz="2000">
                <a:latin typeface="+mn-lt"/>
                <a:ea typeface="Arial" panose="020B0604020202020204" pitchFamily="34" charset="0"/>
                <a:cs typeface="Arial"/>
              </a:rPr>
              <a:t> </a:t>
            </a:r>
            <a:endParaRPr lang="en-US" sz="2000">
              <a:latin typeface="+mn-lt"/>
              <a:ea typeface="Arial" panose="020B0604020202020204" pitchFamily="34" charset="0"/>
              <a:cs typeface="Arial"/>
            </a:endParaRPr>
          </a:p>
          <a:p>
            <a:r>
              <a:rPr lang="en-GB" sz="2000">
                <a:ea typeface="Arial" panose="020B0604020202020204" pitchFamily="34" charset="0"/>
                <a:cs typeface="Arial"/>
              </a:rPr>
              <a:t>Recombinant</a:t>
            </a:r>
            <a:r>
              <a:rPr lang="en-GB" sz="2000">
                <a:latin typeface="+mn-lt"/>
                <a:ea typeface="Arial" panose="020B0604020202020204" pitchFamily="34" charset="0"/>
                <a:cs typeface="Arial"/>
              </a:rPr>
              <a:t> means a small piece of DNA from the protein of the virus is taken and inserted into a manufactured cell. As these cells grow the protein is made too. This protein is then purified and put into the vaccine which, when introduced into the body via IM injection, activates the immune system </a:t>
            </a:r>
            <a:endParaRPr lang="en-US" sz="2000">
              <a:effectLst/>
              <a:latin typeface="+mn-lt"/>
              <a:ea typeface="Arial" panose="020B0604020202020204" pitchFamily="34" charset="0"/>
              <a:cs typeface="Arial"/>
            </a:endParaRPr>
          </a:p>
          <a:p>
            <a:r>
              <a:rPr lang="en-GB" sz="2000">
                <a:ea typeface="Arial" panose="020B0604020202020204" pitchFamily="34" charset="0"/>
                <a:cs typeface="Arial"/>
              </a:rPr>
              <a:t>It</a:t>
            </a:r>
            <a:r>
              <a:rPr lang="en-GB" sz="2000">
                <a:latin typeface="+mn-lt"/>
                <a:ea typeface="Arial" panose="020B0604020202020204" pitchFamily="34" charset="0"/>
                <a:cs typeface="Arial"/>
              </a:rPr>
              <a:t> is referred to as </a:t>
            </a:r>
            <a:r>
              <a:rPr lang="en-GB" sz="2000">
                <a:effectLst/>
                <a:latin typeface="+mn-lt"/>
                <a:ea typeface="Arial" panose="020B0604020202020204" pitchFamily="34" charset="0"/>
                <a:cs typeface="Arial"/>
              </a:rPr>
              <a:t>bivalent</a:t>
            </a:r>
            <a:r>
              <a:rPr lang="en-GB" sz="2000">
                <a:latin typeface="+mn-lt"/>
                <a:ea typeface="Arial" panose="020B0604020202020204" pitchFamily="34" charset="0"/>
                <a:cs typeface="Arial"/>
              </a:rPr>
              <a:t> because </a:t>
            </a:r>
            <a:r>
              <a:rPr lang="en-GB" sz="2000">
                <a:effectLst/>
                <a:latin typeface="+mn-lt"/>
                <a:ea typeface="Arial" panose="020B0604020202020204" pitchFamily="34" charset="0"/>
                <a:cs typeface="Arial"/>
              </a:rPr>
              <a:t>Abrysvo</a:t>
            </a:r>
            <a:r>
              <a:rPr lang="en-GB" sz="2000" baseline="30000">
                <a:effectLst/>
                <a:latin typeface="+mn-lt"/>
                <a:ea typeface="Arial" panose="020B0604020202020204" pitchFamily="34" charset="0"/>
                <a:cs typeface="Arial"/>
              </a:rPr>
              <a:t>®</a:t>
            </a:r>
            <a:r>
              <a:rPr lang="en-GB" sz="2000">
                <a:latin typeface="+mn-lt"/>
                <a:ea typeface="Arial" panose="020B0604020202020204" pitchFamily="34" charset="0"/>
                <a:cs typeface="Arial"/>
              </a:rPr>
              <a:t> </a:t>
            </a:r>
            <a:r>
              <a:rPr lang="en-GB" sz="2000">
                <a:effectLst/>
                <a:latin typeface="+mn-lt"/>
                <a:ea typeface="Arial" panose="020B0604020202020204" pitchFamily="34" charset="0"/>
                <a:cs typeface="Arial"/>
              </a:rPr>
              <a:t>contains versions of two proteins found on the surface of the virus called ‘RSV subgroup A stabilised prefusion F’ and ‘RSV subgroup B stabilised prefusion F</a:t>
            </a:r>
            <a:r>
              <a:rPr lang="en-GB" sz="2000">
                <a:latin typeface="+mn-lt"/>
                <a:ea typeface="Arial" panose="020B0604020202020204" pitchFamily="34" charset="0"/>
                <a:cs typeface="Arial"/>
              </a:rPr>
              <a:t>’ </a:t>
            </a:r>
            <a:endParaRPr lang="en-US" sz="2000">
              <a:latin typeface="+mn-lt"/>
              <a:ea typeface="Arial" panose="020B0604020202020204" pitchFamily="34" charset="0"/>
              <a:cs typeface="Arial"/>
            </a:endParaRPr>
          </a:p>
          <a:p>
            <a:pPr>
              <a:lnSpc>
                <a:spcPct val="110000"/>
              </a:lnSpc>
            </a:pPr>
            <a:r>
              <a:rPr lang="en-GB" sz="2000">
                <a:cs typeface="Arial"/>
              </a:rPr>
              <a:t>The</a:t>
            </a:r>
            <a:r>
              <a:rPr lang="en-GB" sz="2000">
                <a:latin typeface="+mn-lt"/>
                <a:cs typeface="Arial"/>
              </a:rPr>
              <a:t> vaccine antigen (prefusion F proteins) stimulates the immune system to produce a</a:t>
            </a:r>
            <a:r>
              <a:rPr lang="en-GB" sz="2000" b="0" i="0">
                <a:effectLst/>
                <a:latin typeface="+mn-lt"/>
                <a:cs typeface="Arial"/>
              </a:rPr>
              <a:t>ntibodies</a:t>
            </a:r>
            <a:r>
              <a:rPr lang="en-GB" sz="2000">
                <a:latin typeface="+mn-lt"/>
                <a:cs typeface="Arial"/>
              </a:rPr>
              <a:t>.</a:t>
            </a:r>
            <a:r>
              <a:rPr lang="en-GB" sz="2000" b="0" i="0">
                <a:effectLst/>
                <a:latin typeface="+mn-lt"/>
                <a:cs typeface="Arial"/>
              </a:rPr>
              <a:t> </a:t>
            </a:r>
            <a:r>
              <a:rPr lang="en-GB" sz="2000">
                <a:latin typeface="+mn-lt"/>
                <a:cs typeface="Arial"/>
              </a:rPr>
              <a:t>When</a:t>
            </a:r>
            <a:r>
              <a:rPr lang="en-GB" sz="2000" b="0" i="0">
                <a:effectLst/>
                <a:latin typeface="+mn-lt"/>
                <a:cs typeface="Arial"/>
              </a:rPr>
              <a:t> the individual encounters RSV virus, the antibodies neutralise the prefusion F proteins thus preventing the virus particle from fusing with and entering the host’s cells and causing an RSV </a:t>
            </a:r>
            <a:r>
              <a:rPr lang="en-GB" sz="2000">
                <a:latin typeface="+mn-lt"/>
                <a:cs typeface="Arial"/>
              </a:rPr>
              <a:t>infection</a:t>
            </a:r>
          </a:p>
          <a:p>
            <a:pPr>
              <a:lnSpc>
                <a:spcPct val="110000"/>
              </a:lnSpc>
            </a:pPr>
            <a:r>
              <a:rPr lang="en-GB" sz="2000">
                <a:cs typeface="Arial"/>
              </a:rPr>
              <a:t>The</a:t>
            </a:r>
            <a:r>
              <a:rPr lang="en-GB" sz="2000">
                <a:latin typeface="+mn-lt"/>
                <a:cs typeface="Arial"/>
              </a:rPr>
              <a:t> vaccine is sometimes called pre-F because it is based on the prefusion form of the fusion (F) protein which the virus uses to invade human cells</a:t>
            </a:r>
          </a:p>
        </p:txBody>
      </p:sp>
      <p:sp>
        <p:nvSpPr>
          <p:cNvPr id="5" name="Slide Number Placeholder 4">
            <a:extLst>
              <a:ext uri="{FF2B5EF4-FFF2-40B4-BE49-F238E27FC236}">
                <a16:creationId xmlns:a16="http://schemas.microsoft.com/office/drawing/2014/main" id="{430F83CB-97D6-C2FE-4473-B128C306F5EA}"/>
              </a:ext>
            </a:extLst>
          </p:cNvPr>
          <p:cNvSpPr>
            <a:spLocks noGrp="1"/>
          </p:cNvSpPr>
          <p:nvPr>
            <p:ph type="sldNum" sz="quarter" idx="11"/>
          </p:nvPr>
        </p:nvSpPr>
        <p:spPr>
          <a:xfrm>
            <a:off x="776555" y="6339115"/>
            <a:ext cx="7315200" cy="365125"/>
          </a:xfrm>
        </p:spPr>
        <p:txBody>
          <a:bodyPr/>
          <a:lstStyle/>
          <a:p>
            <a:fld id="{344369E4-5DE7-46E5-874E-4FD437973785}" type="slidenum">
              <a:rPr lang="en-GB"/>
              <a:pPr/>
              <a:t>20</a:t>
            </a:fld>
            <a:endParaRPr lang="en-GB"/>
          </a:p>
        </p:txBody>
      </p:sp>
      <p:sp>
        <p:nvSpPr>
          <p:cNvPr id="6" name="TextBox 5">
            <a:extLst>
              <a:ext uri="{FF2B5EF4-FFF2-40B4-BE49-F238E27FC236}">
                <a16:creationId xmlns:a16="http://schemas.microsoft.com/office/drawing/2014/main" id="{13469DB4-DC31-445F-486C-6DEA5CD07784}"/>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1075008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3265F-FF68-3366-3F13-918BCC7A42D9}"/>
              </a:ext>
            </a:extLst>
          </p:cNvPr>
          <p:cNvSpPr>
            <a:spLocks noGrp="1"/>
          </p:cNvSpPr>
          <p:nvPr>
            <p:ph type="title"/>
          </p:nvPr>
        </p:nvSpPr>
        <p:spPr>
          <a:xfrm>
            <a:off x="165103" y="191672"/>
            <a:ext cx="11861794" cy="880623"/>
          </a:xfrm>
        </p:spPr>
        <p:txBody>
          <a:bodyPr lIns="91440" tIns="45720" rIns="91440" bIns="45720" anchor="t"/>
          <a:lstStyle/>
          <a:p>
            <a:r>
              <a:rPr lang="en-US" b="1">
                <a:latin typeface="Arial"/>
                <a:cs typeface="Arial"/>
              </a:rPr>
              <a:t>How the vaccine works to protect the infant</a:t>
            </a:r>
          </a:p>
        </p:txBody>
      </p:sp>
      <p:sp>
        <p:nvSpPr>
          <p:cNvPr id="3" name="Content Placeholder 2">
            <a:extLst>
              <a:ext uri="{FF2B5EF4-FFF2-40B4-BE49-F238E27FC236}">
                <a16:creationId xmlns:a16="http://schemas.microsoft.com/office/drawing/2014/main" id="{1A96BE9C-412A-F052-1F79-C4224795F8A7}"/>
              </a:ext>
            </a:extLst>
          </p:cNvPr>
          <p:cNvSpPr>
            <a:spLocks noGrp="1"/>
          </p:cNvSpPr>
          <p:nvPr>
            <p:ph idx="1"/>
          </p:nvPr>
        </p:nvSpPr>
        <p:spPr>
          <a:xfrm>
            <a:off x="358781" y="1249900"/>
            <a:ext cx="11123857" cy="4358199"/>
          </a:xfrm>
        </p:spPr>
        <p:txBody>
          <a:bodyPr vert="horz" lIns="91440" tIns="45720" rIns="91440" bIns="45720" rtlCol="0" anchor="t">
            <a:noAutofit/>
          </a:bodyPr>
          <a:lstStyle/>
          <a:p>
            <a:r>
              <a:rPr lang="en-GB" sz="2000">
                <a:cs typeface="Times New Roman"/>
              </a:rPr>
              <a:t>When a pregnant woman is given RSV vaccine, her immune system recognises the proteins in the vaccine as being foreign and makes antibodies against them</a:t>
            </a:r>
          </a:p>
          <a:p>
            <a:r>
              <a:rPr lang="en-GB" sz="2000">
                <a:cs typeface="Times New Roman"/>
              </a:rPr>
              <a:t>These antibodies pass across the placenta and provide the baby with protection against RSV during their first few months of life </a:t>
            </a:r>
            <a:endParaRPr lang="en-GB" sz="2000"/>
          </a:p>
          <a:p>
            <a:r>
              <a:rPr lang="en-GB" sz="2000">
                <a:cs typeface="Times New Roman"/>
              </a:rPr>
              <a:t>In the trial, </a:t>
            </a:r>
            <a:r>
              <a:rPr lang="en-GB" sz="2000">
                <a:cs typeface="Arial"/>
              </a:rPr>
              <a:t>Abrysvo</a:t>
            </a:r>
            <a:r>
              <a:rPr lang="en-GB" sz="2000" baseline="30000">
                <a:cs typeface="Arial"/>
              </a:rPr>
              <a:t>®</a:t>
            </a:r>
            <a:r>
              <a:rPr lang="en-GB" sz="2000">
                <a:cs typeface="Times New Roman"/>
              </a:rPr>
              <a:t> was shown to be effective at preventing lower respiratory tract disease caused by RSV in infants born to vaccinated mothers for at least the first 6 months of life </a:t>
            </a:r>
            <a:endParaRPr lang="en-GB" sz="2000"/>
          </a:p>
          <a:p>
            <a:r>
              <a:rPr lang="en-GB" sz="2000">
                <a:cs typeface="Times New Roman"/>
              </a:rPr>
              <a:t>For the best protection, </a:t>
            </a:r>
            <a:r>
              <a:rPr lang="en-GB" sz="2000">
                <a:cs typeface="Arial"/>
              </a:rPr>
              <a:t>Abrysvo</a:t>
            </a:r>
            <a:r>
              <a:rPr lang="en-GB" sz="2000" baseline="30000">
                <a:cs typeface="Arial"/>
              </a:rPr>
              <a:t>®</a:t>
            </a:r>
            <a:r>
              <a:rPr lang="en-GB" sz="2000">
                <a:cs typeface="Times New Roman"/>
              </a:rPr>
              <a:t> is recommended for pregnant women </a:t>
            </a:r>
            <a:r>
              <a:rPr lang="en-GB" sz="2000">
                <a:cs typeface="Arial"/>
              </a:rPr>
              <a:t>in week 28 or soon after. This gives enough time for the mother to make antibodies and for these to cross the placenta, to help protect the baby, even if born early</a:t>
            </a:r>
          </a:p>
          <a:p>
            <a:r>
              <a:rPr lang="en-GB" sz="2000">
                <a:cs typeface="Times New Roman"/>
              </a:rPr>
              <a:t>RSV vaccine can be offered to pregnant women up until delivery, but this may not offer as high a level of passive protection to the baby</a:t>
            </a:r>
            <a:endParaRPr lang="en-GB" sz="2000"/>
          </a:p>
        </p:txBody>
      </p:sp>
      <p:sp>
        <p:nvSpPr>
          <p:cNvPr id="5" name="Slide Number Placeholder 4">
            <a:extLst>
              <a:ext uri="{FF2B5EF4-FFF2-40B4-BE49-F238E27FC236}">
                <a16:creationId xmlns:a16="http://schemas.microsoft.com/office/drawing/2014/main" id="{C0A4CD6F-18CB-FDF9-FC0F-2446D384DE2F}"/>
              </a:ext>
            </a:extLst>
          </p:cNvPr>
          <p:cNvSpPr>
            <a:spLocks noGrp="1"/>
          </p:cNvSpPr>
          <p:nvPr>
            <p:ph type="sldNum" sz="quarter" idx="11"/>
          </p:nvPr>
        </p:nvSpPr>
        <p:spPr>
          <a:xfrm>
            <a:off x="807378" y="6339115"/>
            <a:ext cx="7315200" cy="365125"/>
          </a:xfrm>
        </p:spPr>
        <p:txBody>
          <a:bodyPr/>
          <a:lstStyle/>
          <a:p>
            <a:fld id="{344369E4-5DE7-46E5-874E-4FD437973785}" type="slidenum">
              <a:rPr lang="en-GB"/>
              <a:pPr/>
              <a:t>21</a:t>
            </a:fld>
            <a:endParaRPr lang="en-GB"/>
          </a:p>
        </p:txBody>
      </p:sp>
      <p:sp>
        <p:nvSpPr>
          <p:cNvPr id="6" name="TextBox 5">
            <a:extLst>
              <a:ext uri="{FF2B5EF4-FFF2-40B4-BE49-F238E27FC236}">
                <a16:creationId xmlns:a16="http://schemas.microsoft.com/office/drawing/2014/main" id="{BC3E2659-FDE6-8FFF-E81E-C774E78B0747}"/>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5438780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EF1FE-E177-4E03-9586-AC7B4E44F12E}"/>
              </a:ext>
            </a:extLst>
          </p:cNvPr>
          <p:cNvSpPr>
            <a:spLocks noGrp="1"/>
          </p:cNvSpPr>
          <p:nvPr>
            <p:ph type="title"/>
          </p:nvPr>
        </p:nvSpPr>
        <p:spPr>
          <a:xfrm>
            <a:off x="733648" y="112664"/>
            <a:ext cx="10515600" cy="833679"/>
          </a:xfrm>
        </p:spPr>
        <p:txBody>
          <a:bodyPr lIns="91440" tIns="45720" rIns="91440" bIns="45720" anchor="t">
            <a:normAutofit/>
          </a:bodyPr>
          <a:lstStyle/>
          <a:p>
            <a:pPr algn="ctr"/>
            <a:r>
              <a:rPr lang="en-GB" b="1">
                <a:latin typeface="Arial"/>
                <a:cs typeface="Arial"/>
              </a:rPr>
              <a:t>When Abrysvo</a:t>
            </a:r>
            <a:r>
              <a:rPr lang="en-GB" b="1" baseline="30000">
                <a:latin typeface="Arial"/>
                <a:cs typeface="Arial"/>
              </a:rPr>
              <a:t>® </a:t>
            </a:r>
            <a:r>
              <a:rPr lang="en-GB" b="1">
                <a:latin typeface="Arial"/>
                <a:cs typeface="Arial"/>
              </a:rPr>
              <a:t>should be given</a:t>
            </a:r>
            <a:endParaRPr lang="en-GB">
              <a:cs typeface="Arial"/>
            </a:endParaRPr>
          </a:p>
        </p:txBody>
      </p:sp>
      <p:sp>
        <p:nvSpPr>
          <p:cNvPr id="3" name="Content Placeholder 2">
            <a:extLst>
              <a:ext uri="{FF2B5EF4-FFF2-40B4-BE49-F238E27FC236}">
                <a16:creationId xmlns:a16="http://schemas.microsoft.com/office/drawing/2014/main" id="{DA0945BE-AF2C-45B8-A88B-8B0B5BE47D23}"/>
              </a:ext>
            </a:extLst>
          </p:cNvPr>
          <p:cNvSpPr>
            <a:spLocks noGrp="1"/>
          </p:cNvSpPr>
          <p:nvPr>
            <p:ph idx="1"/>
          </p:nvPr>
        </p:nvSpPr>
        <p:spPr>
          <a:xfrm>
            <a:off x="455716" y="811780"/>
            <a:ext cx="11493217" cy="5397633"/>
          </a:xfrm>
        </p:spPr>
        <p:txBody>
          <a:bodyPr vert="horz" lIns="91440" tIns="45720" rIns="91440" bIns="45720" rtlCol="0" anchor="t">
            <a:normAutofit fontScale="70000" lnSpcReduction="20000"/>
          </a:bodyPr>
          <a:lstStyle/>
          <a:p>
            <a:pPr marL="0" indent="0">
              <a:lnSpc>
                <a:spcPct val="110000"/>
              </a:lnSpc>
              <a:spcAft>
                <a:spcPts val="600"/>
              </a:spcAft>
              <a:buNone/>
            </a:pPr>
            <a:r>
              <a:rPr lang="en-GB" sz="2100" b="1" i="0">
                <a:effectLst/>
                <a:latin typeface="Arial" panose="020B0604020202020204" pitchFamily="34" charset="0"/>
              </a:rPr>
              <a:t>From 1</a:t>
            </a:r>
            <a:r>
              <a:rPr lang="en-GB" sz="2100" b="1" i="0" baseline="30000">
                <a:effectLst/>
                <a:latin typeface="Arial" panose="020B0604020202020204" pitchFamily="34" charset="0"/>
              </a:rPr>
              <a:t>st</a:t>
            </a:r>
            <a:r>
              <a:rPr lang="en-GB" sz="2100" b="1" i="0">
                <a:effectLst/>
                <a:latin typeface="Arial" panose="020B0604020202020204" pitchFamily="34" charset="0"/>
              </a:rPr>
              <a:t> September 2024: </a:t>
            </a:r>
          </a:p>
          <a:p>
            <a:pPr>
              <a:lnSpc>
                <a:spcPct val="110000"/>
              </a:lnSpc>
              <a:spcAft>
                <a:spcPts val="600"/>
              </a:spcAft>
            </a:pPr>
            <a:r>
              <a:rPr lang="en-GB" sz="2300" b="0" i="0">
                <a:effectLst/>
              </a:rPr>
              <a:t>This is a year-round routine programme</a:t>
            </a:r>
            <a:r>
              <a:rPr lang="en-GB" sz="2300">
                <a:cs typeface="Times New Roman"/>
              </a:rPr>
              <a:t> </a:t>
            </a:r>
            <a:r>
              <a:rPr lang="en-GB" sz="2300" b="0" i="0">
                <a:effectLst/>
              </a:rPr>
              <a:t>will offer vaccination to all pregnant women at 28 weeks gestation, to protect infants. The RSV vaccine will be offered in every pregnancy, to offer protection to each newborn infant</a:t>
            </a:r>
          </a:p>
          <a:p>
            <a:pPr>
              <a:lnSpc>
                <a:spcPct val="110000"/>
              </a:lnSpc>
              <a:spcAft>
                <a:spcPts val="600"/>
              </a:spcAft>
            </a:pPr>
            <a:r>
              <a:rPr lang="en-GB" sz="2300" b="0" i="0">
                <a:effectLst/>
              </a:rPr>
              <a:t>A catch-up programme must be undertaken for women past 28 weeks gestation up to discharge from midwifery services. The vaccine should be offered at or near their next antenatal appointment </a:t>
            </a:r>
          </a:p>
          <a:p>
            <a:pPr>
              <a:lnSpc>
                <a:spcPct val="110000"/>
              </a:lnSpc>
              <a:spcAft>
                <a:spcPts val="600"/>
              </a:spcAft>
            </a:pPr>
            <a:r>
              <a:rPr lang="en-GB" sz="2300">
                <a:cs typeface="Times New Roman"/>
              </a:rPr>
              <a:t>Abrysvo® is licensed between week 28 and week 36 gestation but can be given ‘off-label’ up until delivery</a:t>
            </a:r>
          </a:p>
          <a:p>
            <a:pPr>
              <a:lnSpc>
                <a:spcPct val="110000"/>
              </a:lnSpc>
              <a:spcAft>
                <a:spcPts val="600"/>
              </a:spcAft>
            </a:pPr>
            <a:r>
              <a:rPr lang="en-US" sz="2300">
                <a:cs typeface="Arial"/>
              </a:rPr>
              <a:t>Pregnant women will remain eligible until discharge from maternity services and should be actively offered vaccination at each opportunity – This recommendation has been agreed in Wales via the Vaccine Clinical Advisory Group (VCAG) – VPW</a:t>
            </a:r>
          </a:p>
          <a:p>
            <a:pPr>
              <a:lnSpc>
                <a:spcPct val="110000"/>
              </a:lnSpc>
            </a:pPr>
            <a:r>
              <a:rPr lang="en-GB" sz="2300">
                <a:cs typeface="Times New Roman"/>
              </a:rPr>
              <a:t>Women who have not yet received it should still be vaccinated later in pregnancy: </a:t>
            </a:r>
          </a:p>
          <a:p>
            <a:pPr lvl="1">
              <a:lnSpc>
                <a:spcPct val="110000"/>
              </a:lnSpc>
              <a:buFont typeface="Courier New" panose="020B0604020202020204" pitchFamily="34" charset="0"/>
              <a:buChar char="o"/>
            </a:pPr>
            <a:r>
              <a:rPr lang="en-GB" sz="2300">
                <a:cs typeface="Times New Roman"/>
              </a:rPr>
              <a:t>vaccination late in pregnancy may not provide optimal protection to the infant as there may be insufficient time for the mother to make a good response and have antibodies to pass across the placenta</a:t>
            </a:r>
          </a:p>
          <a:p>
            <a:pPr lvl="1">
              <a:lnSpc>
                <a:spcPct val="110000"/>
              </a:lnSpc>
              <a:buFont typeface="Courier New" panose="020B0604020202020204" pitchFamily="34" charset="0"/>
              <a:buChar char="o"/>
            </a:pPr>
            <a:r>
              <a:rPr lang="en-GB" sz="2300">
                <a:cs typeface="Times New Roman"/>
              </a:rPr>
              <a:t>however, data show that most women who gave birth within two weeks of vaccination still passed on protective antibodies to their babies</a:t>
            </a:r>
          </a:p>
          <a:p>
            <a:pPr lvl="1">
              <a:lnSpc>
                <a:spcPct val="110000"/>
              </a:lnSpc>
              <a:buFont typeface="Courier New" panose="020B0604020202020204" pitchFamily="34" charset="0"/>
              <a:buChar char="o"/>
            </a:pPr>
            <a:r>
              <a:rPr lang="en-GB" sz="2300">
                <a:cs typeface="Times New Roman"/>
              </a:rPr>
              <a:t>late vaccination may also protect the mother from RSV infection and reduce the risk of her becoming a source of infection to their infant, and may help pass on some antibodies through breast milk</a:t>
            </a:r>
          </a:p>
          <a:p>
            <a:pPr marL="0" indent="0" algn="ctr">
              <a:lnSpc>
                <a:spcPct val="120000"/>
              </a:lnSpc>
              <a:spcAft>
                <a:spcPts val="600"/>
              </a:spcAft>
              <a:buNone/>
            </a:pPr>
            <a:r>
              <a:rPr lang="en-GB" sz="2300">
                <a:hlinkClick r:id="rId3"/>
              </a:rPr>
              <a:t>Introduction of RSV Vaccination Programme 2024 (WHC/2024/032)</a:t>
            </a:r>
            <a:endParaRPr lang="en-GB" sz="2300"/>
          </a:p>
        </p:txBody>
      </p:sp>
      <p:sp>
        <p:nvSpPr>
          <p:cNvPr id="4" name="Slide Number Placeholder 4">
            <a:extLst>
              <a:ext uri="{FF2B5EF4-FFF2-40B4-BE49-F238E27FC236}">
                <a16:creationId xmlns:a16="http://schemas.microsoft.com/office/drawing/2014/main" id="{D054E355-6B5D-1646-8A50-F8AAB5F1EC48}"/>
              </a:ext>
            </a:extLst>
          </p:cNvPr>
          <p:cNvSpPr txBox="1">
            <a:spLocks/>
          </p:cNvSpPr>
          <p:nvPr/>
        </p:nvSpPr>
        <p:spPr>
          <a:xfrm>
            <a:off x="11184276" y="6380211"/>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smtClean="0"/>
              <a:pPr/>
              <a:t>22</a:t>
            </a:fld>
            <a:endParaRPr lang="en-GB"/>
          </a:p>
        </p:txBody>
      </p:sp>
      <p:sp>
        <p:nvSpPr>
          <p:cNvPr id="5" name="TextBox 4">
            <a:extLst>
              <a:ext uri="{FF2B5EF4-FFF2-40B4-BE49-F238E27FC236}">
                <a16:creationId xmlns:a16="http://schemas.microsoft.com/office/drawing/2014/main" id="{2625EE76-DEA9-7F78-B11F-1712477A0B38}"/>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
        <p:nvSpPr>
          <p:cNvPr id="7" name="TextBox 6">
            <a:extLst>
              <a:ext uri="{FF2B5EF4-FFF2-40B4-BE49-F238E27FC236}">
                <a16:creationId xmlns:a16="http://schemas.microsoft.com/office/drawing/2014/main" id="{8EAAC54F-6AD2-73CA-AFBD-460B28A968FB}"/>
              </a:ext>
            </a:extLst>
          </p:cNvPr>
          <p:cNvSpPr txBox="1"/>
          <p:nvPr/>
        </p:nvSpPr>
        <p:spPr>
          <a:xfrm>
            <a:off x="733648" y="6334908"/>
            <a:ext cx="9250324" cy="369332"/>
          </a:xfrm>
          <a:prstGeom prst="rect">
            <a:avLst/>
          </a:prstGeom>
          <a:noFill/>
        </p:spPr>
        <p:txBody>
          <a:bodyPr wrap="square">
            <a:spAutoFit/>
          </a:bodyPr>
          <a:lstStyle/>
          <a:p>
            <a:fld id="{344369E4-5DE7-46E5-874E-4FD437973785}" type="slidenum">
              <a:rPr lang="en-GB" b="1" smtClean="0">
                <a:solidFill>
                  <a:schemeClr val="bg1"/>
                </a:solidFill>
              </a:rPr>
              <a:pPr/>
              <a:t>22</a:t>
            </a:fld>
            <a:endParaRPr lang="en-GB" b="1">
              <a:solidFill>
                <a:schemeClr val="bg1"/>
              </a:solidFill>
            </a:endParaRPr>
          </a:p>
        </p:txBody>
      </p:sp>
    </p:spTree>
    <p:extLst>
      <p:ext uri="{BB962C8B-B14F-4D97-AF65-F5344CB8AC3E}">
        <p14:creationId xmlns:p14="http://schemas.microsoft.com/office/powerpoint/2010/main" val="3237815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124D0-040B-4D68-8664-411D7862424D}"/>
              </a:ext>
            </a:extLst>
          </p:cNvPr>
          <p:cNvSpPr>
            <a:spLocks noGrp="1"/>
          </p:cNvSpPr>
          <p:nvPr>
            <p:ph type="title"/>
          </p:nvPr>
        </p:nvSpPr>
        <p:spPr>
          <a:xfrm>
            <a:off x="376196" y="392023"/>
            <a:ext cx="10704000" cy="547034"/>
          </a:xfrm>
        </p:spPr>
        <p:txBody>
          <a:bodyPr lIns="91440" tIns="45720" rIns="91440" bIns="45720" anchor="t" anchorCtr="0">
            <a:noAutofit/>
          </a:bodyPr>
          <a:lstStyle/>
          <a:p>
            <a:r>
              <a:rPr lang="en-GB" sz="4400" b="1">
                <a:solidFill>
                  <a:srgbClr val="002060"/>
                </a:solidFill>
                <a:latin typeface="Arial"/>
                <a:cs typeface="Arial"/>
              </a:rPr>
              <a:t>Abrysvo</a:t>
            </a:r>
            <a:r>
              <a:rPr lang="en-GB" sz="4400" b="1" baseline="30000">
                <a:solidFill>
                  <a:srgbClr val="002060"/>
                </a:solidFill>
                <a:latin typeface="Arial"/>
                <a:cs typeface="Arial"/>
              </a:rPr>
              <a:t>®</a:t>
            </a:r>
            <a:r>
              <a:rPr lang="en-GB" sz="4400" b="1">
                <a:solidFill>
                  <a:srgbClr val="002060"/>
                </a:solidFill>
                <a:latin typeface="Arial"/>
                <a:cs typeface="Arial"/>
              </a:rPr>
              <a:t> vaccine effectiveness</a:t>
            </a:r>
            <a:endParaRPr lang="en-US" sz="4400" b="1">
              <a:solidFill>
                <a:srgbClr val="002060"/>
              </a:solidFill>
              <a:latin typeface="Arial"/>
              <a:cs typeface="Arial"/>
            </a:endParaRPr>
          </a:p>
        </p:txBody>
      </p:sp>
      <p:sp>
        <p:nvSpPr>
          <p:cNvPr id="3" name="Content Placeholder 2">
            <a:extLst>
              <a:ext uri="{FF2B5EF4-FFF2-40B4-BE49-F238E27FC236}">
                <a16:creationId xmlns:a16="http://schemas.microsoft.com/office/drawing/2014/main" id="{4E469076-98AD-4ECA-91AD-AAF95C1D40F5}"/>
              </a:ext>
            </a:extLst>
          </p:cNvPr>
          <p:cNvSpPr>
            <a:spLocks noGrp="1"/>
          </p:cNvSpPr>
          <p:nvPr>
            <p:ph idx="1"/>
          </p:nvPr>
        </p:nvSpPr>
        <p:spPr>
          <a:xfrm>
            <a:off x="520034" y="1237825"/>
            <a:ext cx="11218310" cy="4731460"/>
          </a:xfrm>
        </p:spPr>
        <p:txBody>
          <a:bodyPr vert="horz" lIns="91440" tIns="45720" rIns="91440" bIns="45720" rtlCol="0" anchor="t">
            <a:normAutofit lnSpcReduction="10000"/>
          </a:bodyPr>
          <a:lstStyle/>
          <a:p>
            <a:pPr>
              <a:spcBef>
                <a:spcPts val="1000"/>
              </a:spcBef>
            </a:pPr>
            <a:r>
              <a:rPr lang="en-GB" sz="2100">
                <a:latin typeface="Arial"/>
                <a:cs typeface="Times New Roman"/>
              </a:rPr>
              <a:t>Abrysvo® was licensed in the UK in November 2023 following clinical trials which showed it to be safe and effective. It is currently the only RSV vaccine licensed for use in pregnancy</a:t>
            </a:r>
          </a:p>
          <a:p>
            <a:pPr marL="0" indent="0">
              <a:lnSpc>
                <a:spcPct val="90000"/>
              </a:lnSpc>
              <a:spcBef>
                <a:spcPts val="1000"/>
              </a:spcBef>
              <a:buNone/>
            </a:pPr>
            <a:endParaRPr lang="en-GB" sz="2100">
              <a:latin typeface="Arial"/>
              <a:cs typeface="Times New Roman"/>
            </a:endParaRPr>
          </a:p>
          <a:p>
            <a:pPr>
              <a:lnSpc>
                <a:spcPct val="90000"/>
              </a:lnSpc>
              <a:spcBef>
                <a:spcPts val="1000"/>
              </a:spcBef>
            </a:pPr>
            <a:r>
              <a:rPr lang="en-GB" sz="2100">
                <a:latin typeface="Arial"/>
                <a:cs typeface="Times New Roman"/>
              </a:rPr>
              <a:t>Abrysvo® has been licensed for use as a maternal vaccination in the United States since August 2023. It has also been licensed for use in several European countries as well as Canada, Australia, Argentina and Japan</a:t>
            </a:r>
          </a:p>
          <a:p>
            <a:pPr marL="0" indent="0">
              <a:lnSpc>
                <a:spcPct val="90000"/>
              </a:lnSpc>
              <a:spcBef>
                <a:spcPts val="1000"/>
              </a:spcBef>
              <a:buNone/>
            </a:pPr>
            <a:endParaRPr lang="en-GB" sz="2100">
              <a:latin typeface="Arial"/>
              <a:cs typeface="Times New Roman"/>
            </a:endParaRPr>
          </a:p>
          <a:p>
            <a:pPr>
              <a:lnSpc>
                <a:spcPct val="90000"/>
              </a:lnSpc>
              <a:spcBef>
                <a:spcPts val="1000"/>
              </a:spcBef>
            </a:pPr>
            <a:r>
              <a:rPr lang="en-GB" sz="2100">
                <a:latin typeface="Arial"/>
                <a:cs typeface="Times New Roman"/>
              </a:rPr>
              <a:t>In trials, Abrysvo® was shown to be 70% effective at preventing severe lower respiratory tract disease caused by RSV in infants born to vaccinated mothers for at least the first 6 months of life (which is the period of time when infants are most vulnerable to severe RSV infection). </a:t>
            </a:r>
          </a:p>
          <a:p>
            <a:pPr marL="0" indent="0">
              <a:lnSpc>
                <a:spcPct val="90000"/>
              </a:lnSpc>
              <a:spcBef>
                <a:spcPts val="1000"/>
              </a:spcBef>
              <a:buNone/>
            </a:pPr>
            <a:endParaRPr lang="en-GB" sz="2100">
              <a:latin typeface="Arial"/>
              <a:cs typeface="Times New Roman"/>
            </a:endParaRPr>
          </a:p>
          <a:p>
            <a:pPr fontAlgn="base"/>
            <a:r>
              <a:rPr lang="en-GB" sz="2100" b="0" i="0" u="none" strike="noStrike">
                <a:solidFill>
                  <a:srgbClr val="212A73"/>
                </a:solidFill>
                <a:effectLst/>
                <a:latin typeface="Arial" panose="020B0604020202020204" pitchFamily="34" charset="0"/>
              </a:rPr>
              <a:t>Healthcare professionals are asked to report all suspected adverse reactions via the Yellow Card Scheme at: </a:t>
            </a:r>
            <a:r>
              <a:rPr lang="en-GB" sz="2100" b="0" i="0" u="sng" strike="noStrike">
                <a:solidFill>
                  <a:srgbClr val="00A7A7"/>
                </a:solidFill>
                <a:effectLst/>
                <a:latin typeface="Arial" panose="020B0604020202020204" pitchFamily="34" charset="0"/>
                <a:hlinkClick r:id="rId3"/>
              </a:rPr>
              <a:t>www.mhra.gov.uk/yellowcard</a:t>
            </a:r>
            <a:r>
              <a:rPr lang="en-GB" sz="2100" b="0" i="0">
                <a:solidFill>
                  <a:srgbClr val="212A73"/>
                </a:solidFill>
                <a:effectLst/>
                <a:latin typeface="Arial" panose="020B0604020202020204" pitchFamily="34" charset="0"/>
              </a:rPr>
              <a:t>​</a:t>
            </a:r>
          </a:p>
          <a:p>
            <a:pPr marL="4445" indent="-4445">
              <a:lnSpc>
                <a:spcPct val="90000"/>
              </a:lnSpc>
              <a:spcBef>
                <a:spcPts val="1000"/>
              </a:spcBef>
            </a:pPr>
            <a:endParaRPr lang="en-GB" sz="2000">
              <a:latin typeface="Arial"/>
              <a:cs typeface="Times New Roman"/>
            </a:endParaRPr>
          </a:p>
        </p:txBody>
      </p:sp>
      <p:sp>
        <p:nvSpPr>
          <p:cNvPr id="10" name="Footer Placeholder 9">
            <a:extLst>
              <a:ext uri="{FF2B5EF4-FFF2-40B4-BE49-F238E27FC236}">
                <a16:creationId xmlns:a16="http://schemas.microsoft.com/office/drawing/2014/main" id="{293986C2-5153-40AE-84FE-0B2754CA674C}"/>
              </a:ext>
            </a:extLst>
          </p:cNvPr>
          <p:cNvSpPr>
            <a:spLocks noGrp="1"/>
          </p:cNvSpPr>
          <p:nvPr>
            <p:ph type="ftr" sz="quarter" idx="11"/>
          </p:nvPr>
        </p:nvSpPr>
        <p:spPr>
          <a:xfrm>
            <a:off x="1087841" y="6332805"/>
            <a:ext cx="10769574" cy="3636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
        <p:nvSpPr>
          <p:cNvPr id="11" name="Slide Number Placeholder 10">
            <a:extLst>
              <a:ext uri="{FF2B5EF4-FFF2-40B4-BE49-F238E27FC236}">
                <a16:creationId xmlns:a16="http://schemas.microsoft.com/office/drawing/2014/main" id="{91BFB48E-5B63-4F0E-9C11-E6AEEACA9E26}"/>
              </a:ext>
            </a:extLst>
          </p:cNvPr>
          <p:cNvSpPr>
            <a:spLocks noGrp="1"/>
          </p:cNvSpPr>
          <p:nvPr>
            <p:ph type="sldNum" sz="quarter" idx="10"/>
          </p:nvPr>
        </p:nvSpPr>
        <p:spPr>
          <a:xfrm>
            <a:off x="0" y="6268053"/>
            <a:ext cx="12192000" cy="549275"/>
          </a:xfrm>
        </p:spPr>
        <p:txBody>
          <a:bodyPr/>
          <a:lstStyle/>
          <a:p>
            <a:pPr marL="531813" marR="0" lvl="0" indent="0" algn="l" defTabSz="914400" rtl="0" eaLnBrk="1" fontAlgn="auto" latinLnBrk="0" hangingPunct="1">
              <a:lnSpc>
                <a:spcPct val="150000"/>
              </a:lnSpc>
              <a:spcBef>
                <a:spcPts val="0"/>
              </a:spcBef>
              <a:spcAft>
                <a:spcPts val="0"/>
              </a:spcAft>
              <a:buClrTx/>
              <a:buSzTx/>
              <a:buFontTx/>
              <a:buNone/>
              <a:tabLst/>
              <a:defRPr/>
            </a:pPr>
            <a:fld id="{344369E4-5DE7-46E5-874E-4FD437973785}" type="slidenum">
              <a:rPr lang="en-GB" b="1" smtClean="0">
                <a:solidFill>
                  <a:schemeClr val="bg1"/>
                </a:solidFill>
              </a:rPr>
              <a:pPr marL="531813" marR="0" lvl="0" indent="0" algn="l" defTabSz="914400" rtl="0" eaLnBrk="1" fontAlgn="auto" latinLnBrk="0" hangingPunct="1">
                <a:lnSpc>
                  <a:spcPct val="150000"/>
                </a:lnSpc>
                <a:spcBef>
                  <a:spcPts val="0"/>
                </a:spcBef>
                <a:spcAft>
                  <a:spcPts val="0"/>
                </a:spcAft>
                <a:buClrTx/>
                <a:buSzTx/>
                <a:buFontTx/>
                <a:buNone/>
                <a:tabLst/>
                <a:defRPr/>
              </a:pPr>
              <a:t>23</a:t>
            </a:fld>
            <a:endParaRPr lang="en-US" b="1">
              <a:solidFill>
                <a:schemeClr val="bg1"/>
              </a:solidFill>
            </a:endParaRPr>
          </a:p>
        </p:txBody>
      </p:sp>
    </p:spTree>
    <p:extLst>
      <p:ext uri="{BB962C8B-B14F-4D97-AF65-F5344CB8AC3E}">
        <p14:creationId xmlns:p14="http://schemas.microsoft.com/office/powerpoint/2010/main" val="8077685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6546B-45BB-409F-A810-A00613FD2DEC}"/>
              </a:ext>
            </a:extLst>
          </p:cNvPr>
          <p:cNvSpPr>
            <a:spLocks noGrp="1"/>
          </p:cNvSpPr>
          <p:nvPr>
            <p:ph type="title"/>
          </p:nvPr>
        </p:nvSpPr>
        <p:spPr/>
        <p:txBody>
          <a:bodyPr lIns="91440" tIns="45720" rIns="91440" bIns="45720" anchor="t" anchorCtr="0"/>
          <a:lstStyle/>
          <a:p>
            <a:r>
              <a:rPr lang="en-GB" sz="4400" b="1">
                <a:solidFill>
                  <a:srgbClr val="002060"/>
                </a:solidFill>
                <a:latin typeface="Arial"/>
                <a:cs typeface="Arial"/>
              </a:rPr>
              <a:t>Abrysvo</a:t>
            </a:r>
            <a:r>
              <a:rPr lang="en-GB" sz="4400" b="1" baseline="30000">
                <a:solidFill>
                  <a:srgbClr val="002060"/>
                </a:solidFill>
                <a:latin typeface="Arial"/>
                <a:cs typeface="Arial"/>
              </a:rPr>
              <a:t>® </a:t>
            </a:r>
            <a:r>
              <a:rPr lang="en-GB" sz="4400" b="1">
                <a:solidFill>
                  <a:srgbClr val="002060"/>
                </a:solidFill>
                <a:latin typeface="Arial"/>
                <a:cs typeface="Arial"/>
              </a:rPr>
              <a:t>vaccine safety</a:t>
            </a:r>
            <a:endParaRPr lang="en-US" sz="4400" b="1">
              <a:solidFill>
                <a:srgbClr val="002060"/>
              </a:solidFill>
              <a:latin typeface="Arial"/>
              <a:cs typeface="Arial"/>
            </a:endParaRPr>
          </a:p>
        </p:txBody>
      </p:sp>
      <p:sp>
        <p:nvSpPr>
          <p:cNvPr id="3" name="Content Placeholder 2">
            <a:extLst>
              <a:ext uri="{FF2B5EF4-FFF2-40B4-BE49-F238E27FC236}">
                <a16:creationId xmlns:a16="http://schemas.microsoft.com/office/drawing/2014/main" id="{25E2F98C-05B6-430B-AE16-5ED6E48ADA52}"/>
              </a:ext>
            </a:extLst>
          </p:cNvPr>
          <p:cNvSpPr>
            <a:spLocks noGrp="1"/>
          </p:cNvSpPr>
          <p:nvPr>
            <p:ph idx="1"/>
          </p:nvPr>
        </p:nvSpPr>
        <p:spPr>
          <a:xfrm>
            <a:off x="450795" y="1505614"/>
            <a:ext cx="9716662" cy="4895949"/>
          </a:xfrm>
        </p:spPr>
        <p:txBody>
          <a:bodyPr>
            <a:normAutofit/>
          </a:bodyPr>
          <a:lstStyle/>
          <a:p>
            <a:pPr marL="285750" indent="-285750">
              <a:buFont typeface="Arial" panose="020B0604020202020204" pitchFamily="34" charset="0"/>
              <a:buChar char="•"/>
            </a:pPr>
            <a:endParaRPr lang="en-GB" sz="2000"/>
          </a:p>
          <a:p>
            <a:endParaRPr lang="en-GB"/>
          </a:p>
        </p:txBody>
      </p:sp>
      <p:sp>
        <p:nvSpPr>
          <p:cNvPr id="10" name="Footer Placeholder 9">
            <a:extLst>
              <a:ext uri="{FF2B5EF4-FFF2-40B4-BE49-F238E27FC236}">
                <a16:creationId xmlns:a16="http://schemas.microsoft.com/office/drawing/2014/main" id="{5898098B-48D7-4E2A-BEEF-B018F0DD963E}"/>
              </a:ext>
            </a:extLst>
          </p:cNvPr>
          <p:cNvSpPr>
            <a:spLocks noGrp="1"/>
          </p:cNvSpPr>
          <p:nvPr>
            <p:ph type="ftr" sz="quarter" idx="11"/>
          </p:nvPr>
        </p:nvSpPr>
        <p:spPr>
          <a:xfrm>
            <a:off x="923114" y="6376617"/>
            <a:ext cx="10818091" cy="3636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
        <p:nvSpPr>
          <p:cNvPr id="6" name="TextBox 5">
            <a:extLst>
              <a:ext uri="{FF2B5EF4-FFF2-40B4-BE49-F238E27FC236}">
                <a16:creationId xmlns:a16="http://schemas.microsoft.com/office/drawing/2014/main" id="{9509AB5D-C02D-2408-1001-A70015569F77}"/>
              </a:ext>
            </a:extLst>
          </p:cNvPr>
          <p:cNvSpPr txBox="1"/>
          <p:nvPr/>
        </p:nvSpPr>
        <p:spPr>
          <a:xfrm>
            <a:off x="450795" y="6376617"/>
            <a:ext cx="591933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b="1" smtClean="0">
                <a:solidFill>
                  <a:schemeClr val="bg1"/>
                </a:solidFill>
              </a:rPr>
              <a:pPr marL="0" marR="0" lvl="0" indent="0" algn="l" defTabSz="914400" rtl="0" eaLnBrk="1" fontAlgn="auto" latinLnBrk="0" hangingPunct="1">
                <a:lnSpc>
                  <a:spcPct val="100000"/>
                </a:lnSpc>
                <a:spcBef>
                  <a:spcPts val="0"/>
                </a:spcBef>
                <a:spcAft>
                  <a:spcPts val="0"/>
                </a:spcAft>
                <a:buClrTx/>
                <a:buSzTx/>
                <a:buFontTx/>
                <a:buNone/>
                <a:tabLst/>
                <a:defRPr/>
              </a:pPr>
              <a:t>24</a:t>
            </a:fld>
            <a:endParaRPr lang="it-IT" b="1">
              <a:solidFill>
                <a:schemeClr val="bg1"/>
              </a:solidFill>
            </a:endParaRPr>
          </a:p>
        </p:txBody>
      </p:sp>
      <p:sp>
        <p:nvSpPr>
          <p:cNvPr id="5" name="TextBox 4">
            <a:extLst>
              <a:ext uri="{FF2B5EF4-FFF2-40B4-BE49-F238E27FC236}">
                <a16:creationId xmlns:a16="http://schemas.microsoft.com/office/drawing/2014/main" id="{CAFD011B-B47B-720F-486F-4DEF5351952A}"/>
              </a:ext>
            </a:extLst>
          </p:cNvPr>
          <p:cNvSpPr txBox="1"/>
          <p:nvPr/>
        </p:nvSpPr>
        <p:spPr>
          <a:xfrm>
            <a:off x="376196" y="1307941"/>
            <a:ext cx="11069215" cy="4909036"/>
          </a:xfrm>
          <a:prstGeom prst="rect">
            <a:avLst/>
          </a:prstGeom>
          <a:noFill/>
        </p:spPr>
        <p:txBody>
          <a:bodyPr wrap="square" lIns="91440" tIns="45720" rIns="91440" bIns="45720" anchor="t">
            <a:spAutoFit/>
          </a:bodyPr>
          <a:lstStyle/>
          <a:p>
            <a:pPr marL="228600" indent="-228600">
              <a:lnSpc>
                <a:spcPct val="90000"/>
              </a:lnSpc>
              <a:spcBef>
                <a:spcPts val="600"/>
              </a:spcBef>
              <a:buClr>
                <a:srgbClr val="007C91"/>
              </a:buClr>
              <a:buFont typeface="Arial" panose="020B0604020202020204" pitchFamily="34" charset="0"/>
              <a:buChar char="•"/>
            </a:pPr>
            <a:r>
              <a:rPr lang="en-GB" sz="2000">
                <a:latin typeface="Arial"/>
                <a:cs typeface="Times New Roman"/>
              </a:rPr>
              <a:t>Abrysvo® was licensed in the UK in November 2023 by the Medicines and Healthcare products Regulatory (MHRA) on the basis of quality, safety and efficacy following clinical trials in over 17,000 adults over the age of 60 and over 4,000 pregnant women </a:t>
            </a:r>
          </a:p>
          <a:p>
            <a:pPr marL="228600" indent="-228600">
              <a:lnSpc>
                <a:spcPct val="90000"/>
              </a:lnSpc>
              <a:spcBef>
                <a:spcPts val="600"/>
              </a:spcBef>
              <a:buClr>
                <a:srgbClr val="007C91"/>
              </a:buClr>
              <a:buFont typeface="Arial" panose="020B0604020202020204" pitchFamily="34" charset="0"/>
              <a:buChar char="•"/>
            </a:pPr>
            <a:r>
              <a:rPr lang="en-US" sz="2000">
                <a:latin typeface="Arial"/>
                <a:cs typeface="Times New Roman"/>
              </a:rPr>
              <a:t>The RSV vaccine is a non-live vaccine (may be referred to as inactivated). It does not contain any live organisms, cannot replicate and therefore cannot cause infection in either the mother or the fetus</a:t>
            </a:r>
          </a:p>
          <a:p>
            <a:pPr marL="228600" indent="-228600">
              <a:lnSpc>
                <a:spcPct val="90000"/>
              </a:lnSpc>
              <a:spcBef>
                <a:spcPts val="600"/>
              </a:spcBef>
              <a:buClr>
                <a:srgbClr val="007C91"/>
              </a:buClr>
              <a:buFont typeface="Arial" panose="020B0604020202020204" pitchFamily="34" charset="0"/>
              <a:buChar char="•"/>
            </a:pPr>
            <a:r>
              <a:rPr lang="en-US" sz="2000">
                <a:latin typeface="Arial"/>
                <a:cs typeface="Times New Roman"/>
              </a:rPr>
              <a:t>Injection site pain, headache and myalgia were the most frequently reported adverse reactions when given to pregnant women in clinical trials</a:t>
            </a:r>
          </a:p>
          <a:p>
            <a:pPr marL="228600" indent="-228600">
              <a:lnSpc>
                <a:spcPct val="90000"/>
              </a:lnSpc>
              <a:spcBef>
                <a:spcPts val="600"/>
              </a:spcBef>
              <a:buClr>
                <a:srgbClr val="007C91"/>
              </a:buClr>
              <a:buFont typeface="Arial" panose="020B0604020202020204" pitchFamily="34" charset="0"/>
              <a:buChar char="•"/>
            </a:pPr>
            <a:r>
              <a:rPr lang="en-US" sz="2000">
                <a:latin typeface="Arial"/>
                <a:cs typeface="Times New Roman"/>
              </a:rPr>
              <a:t>There were slightly more premature births in the vaccine group compared to the unvaccinated group (2.1% in the vaccine group and 1.9% in the placebo group in the month following vaccination), but this was not statistically significant and there was no temporal relationship between vaccination and premature birth. Average birth weight and average gestational age at birth was the same in infants of vaccinated and unvaccinated mothers</a:t>
            </a:r>
          </a:p>
          <a:p>
            <a:pPr marL="228600" indent="-228600">
              <a:lnSpc>
                <a:spcPct val="90000"/>
              </a:lnSpc>
              <a:spcBef>
                <a:spcPts val="600"/>
              </a:spcBef>
              <a:buClr>
                <a:srgbClr val="007C91"/>
              </a:buClr>
              <a:buFont typeface="Arial" panose="020B0604020202020204" pitchFamily="34" charset="0"/>
              <a:buChar char="•"/>
            </a:pPr>
            <a:r>
              <a:rPr lang="en-US" sz="2000">
                <a:latin typeface="Arial"/>
                <a:cs typeface="Times New Roman"/>
              </a:rPr>
              <a:t>As of July 2024, </a:t>
            </a:r>
            <a:r>
              <a:rPr lang="en-GB" sz="2000">
                <a:latin typeface="Arial"/>
                <a:cs typeface="Times New Roman"/>
              </a:rPr>
              <a:t>Abrysvo®</a:t>
            </a:r>
            <a:r>
              <a:rPr lang="en-US" sz="2000">
                <a:latin typeface="Arial"/>
                <a:cs typeface="Times New Roman"/>
              </a:rPr>
              <a:t> has been given to more than 100,000 pregnant women in the USA where monitoring has shown a good safety record</a:t>
            </a:r>
          </a:p>
          <a:p>
            <a:pPr marL="228600" indent="-228600">
              <a:lnSpc>
                <a:spcPct val="90000"/>
              </a:lnSpc>
              <a:spcBef>
                <a:spcPts val="600"/>
              </a:spcBef>
              <a:buClr>
                <a:srgbClr val="007C91"/>
              </a:buClr>
              <a:buFont typeface="Arial" panose="020B0604020202020204" pitchFamily="34" charset="0"/>
              <a:buChar char="•"/>
            </a:pPr>
            <a:endParaRPr lang="en-GB" sz="2000">
              <a:cs typeface="Arial" panose="020B0604020202020204" pitchFamily="34" charset="0"/>
            </a:endParaRPr>
          </a:p>
        </p:txBody>
      </p:sp>
    </p:spTree>
    <p:extLst>
      <p:ext uri="{BB962C8B-B14F-4D97-AF65-F5344CB8AC3E}">
        <p14:creationId xmlns:p14="http://schemas.microsoft.com/office/powerpoint/2010/main" val="23595475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502C7-AEF0-44A0-9B2A-4ADBC00911F7}"/>
              </a:ext>
            </a:extLst>
          </p:cNvPr>
          <p:cNvSpPr>
            <a:spLocks noGrp="1"/>
          </p:cNvSpPr>
          <p:nvPr>
            <p:ph type="title"/>
          </p:nvPr>
        </p:nvSpPr>
        <p:spPr>
          <a:xfrm>
            <a:off x="66674" y="372325"/>
            <a:ext cx="12011025" cy="840026"/>
          </a:xfrm>
        </p:spPr>
        <p:txBody>
          <a:bodyPr lIns="91440" tIns="45720" rIns="91440" bIns="45720" anchor="t">
            <a:noAutofit/>
          </a:bodyPr>
          <a:lstStyle/>
          <a:p>
            <a:pPr algn="ctr"/>
            <a:r>
              <a:rPr lang="en-GB" b="1">
                <a:latin typeface="Arial"/>
                <a:cs typeface="Arial"/>
              </a:rPr>
              <a:t>Abrysvo</a:t>
            </a:r>
            <a:r>
              <a:rPr lang="en-GB" b="1" baseline="30000">
                <a:latin typeface="Arial"/>
                <a:cs typeface="Arial"/>
              </a:rPr>
              <a:t>®</a:t>
            </a:r>
            <a:r>
              <a:rPr lang="en-GB" b="1">
                <a:latin typeface="Arial"/>
                <a:cs typeface="Arial"/>
              </a:rPr>
              <a:t> contraindications and precautions</a:t>
            </a:r>
            <a:endParaRPr lang="en-US" b="1">
              <a:latin typeface="Arial"/>
              <a:cs typeface="Arial"/>
            </a:endParaRPr>
          </a:p>
        </p:txBody>
      </p:sp>
      <p:sp>
        <p:nvSpPr>
          <p:cNvPr id="6" name="Content Placeholder 5">
            <a:extLst>
              <a:ext uri="{FF2B5EF4-FFF2-40B4-BE49-F238E27FC236}">
                <a16:creationId xmlns:a16="http://schemas.microsoft.com/office/drawing/2014/main" id="{A5290401-1F82-4632-8F9E-E28637C58ADC}"/>
              </a:ext>
            </a:extLst>
          </p:cNvPr>
          <p:cNvSpPr txBox="1">
            <a:spLocks noGrp="1"/>
          </p:cNvSpPr>
          <p:nvPr>
            <p:ph idx="1"/>
          </p:nvPr>
        </p:nvSpPr>
        <p:spPr>
          <a:xfrm>
            <a:off x="407930" y="1768427"/>
            <a:ext cx="10945869" cy="3296287"/>
          </a:xfrm>
          <a:prstGeom prst="rect">
            <a:avLst/>
          </a:prstGeom>
          <a:noFill/>
        </p:spPr>
        <p:txBody>
          <a:bodyPr vert="horz" wrap="square" lIns="91440" tIns="45720" rIns="91440" bIns="45720" rtlCol="0" anchor="t">
            <a:spAutoFit/>
          </a:bodyPr>
          <a:lstStyle/>
          <a:p>
            <a:pPr marL="0" indent="0">
              <a:spcBef>
                <a:spcPts val="600"/>
              </a:spcBef>
              <a:buNone/>
            </a:pPr>
            <a:r>
              <a:rPr lang="en-GB" sz="2000">
                <a:latin typeface="Arial"/>
                <a:cs typeface="Times New Roman"/>
              </a:rPr>
              <a:t>Abrysvo® is contraindicated following:</a:t>
            </a:r>
          </a:p>
          <a:p>
            <a:pPr>
              <a:spcBef>
                <a:spcPts val="600"/>
              </a:spcBef>
            </a:pPr>
            <a:r>
              <a:rPr lang="en-GB" sz="2000">
                <a:latin typeface="Arial"/>
                <a:cs typeface="Times New Roman"/>
              </a:rPr>
              <a:t>confirmed anaphylactic reaction to a previous dose or to any of the components of the vaccine</a:t>
            </a:r>
          </a:p>
          <a:p>
            <a:pPr marL="0" indent="0">
              <a:spcBef>
                <a:spcPts val="600"/>
              </a:spcBef>
              <a:buNone/>
            </a:pPr>
            <a:r>
              <a:rPr lang="en-GB" sz="2000">
                <a:latin typeface="Arial"/>
                <a:cs typeface="Times New Roman"/>
              </a:rPr>
              <a:t>Precautions:</a:t>
            </a:r>
          </a:p>
          <a:p>
            <a:pPr>
              <a:spcBef>
                <a:spcPts val="600"/>
              </a:spcBef>
            </a:pPr>
            <a:r>
              <a:rPr lang="en-GB" sz="2000">
                <a:latin typeface="Arial"/>
                <a:cs typeface="Times New Roman"/>
              </a:rPr>
              <a:t>immunisation of women who are acutely unwell with fever should be postponed until they have recovered fully to avoid confusing the diagnosis of any acute illness by wrongly attributing any sign or symptoms to the adverse effects of the vaccine</a:t>
            </a:r>
          </a:p>
          <a:p>
            <a:pPr>
              <a:spcBef>
                <a:spcPts val="600"/>
              </a:spcBef>
            </a:pPr>
            <a:r>
              <a:rPr lang="en-GB" sz="2000">
                <a:latin typeface="Arial"/>
                <a:cs typeface="Times New Roman"/>
              </a:rPr>
              <a:t>Minor illness without fever or systemic upset are not valid reasons to postpone immunisation</a:t>
            </a:r>
          </a:p>
          <a:p>
            <a:pPr marL="0" indent="0">
              <a:spcBef>
                <a:spcPts val="600"/>
              </a:spcBef>
              <a:buNone/>
            </a:pPr>
            <a:endParaRPr lang="en-GB" sz="2000">
              <a:latin typeface="Arial"/>
              <a:cs typeface="Times New Roman"/>
            </a:endParaRPr>
          </a:p>
          <a:p>
            <a:pPr marL="0" indent="0" algn="ctr">
              <a:spcBef>
                <a:spcPts val="600"/>
              </a:spcBef>
              <a:buNone/>
            </a:pPr>
            <a:r>
              <a:rPr lang="en-GB" sz="1800">
                <a:latin typeface="Arial"/>
                <a:cs typeface="Times New Roman"/>
              </a:rPr>
              <a:t>Refer to the </a:t>
            </a:r>
            <a:r>
              <a:rPr lang="it-IT" sz="1800">
                <a:latin typeface="Arial"/>
                <a:cs typeface="Times New Roman"/>
                <a:hlinkClick r:id="rId3">
                  <a:extLst>
                    <a:ext uri="{A12FA001-AC4F-418D-AE19-62706E023703}">
                      <ahyp:hlinkClr xmlns:ahyp="http://schemas.microsoft.com/office/drawing/2018/hyperlinkcolor" val="tx"/>
                    </a:ext>
                  </a:extLst>
                </a:hlinkClick>
              </a:rPr>
              <a:t>Green Book RSV Chapter 27a</a:t>
            </a:r>
            <a:r>
              <a:rPr lang="it-IT" sz="1800">
                <a:latin typeface="Arial"/>
                <a:cs typeface="Times New Roman"/>
              </a:rPr>
              <a:t> and </a:t>
            </a:r>
            <a:r>
              <a:rPr lang="en-GB" sz="1800">
                <a:latin typeface="Arial"/>
                <a:cs typeface="Times New Roman"/>
              </a:rPr>
              <a:t>Abrysvo®</a:t>
            </a:r>
            <a:r>
              <a:rPr lang="it-IT" sz="1800">
                <a:latin typeface="Arial"/>
                <a:cs typeface="Times New Roman"/>
              </a:rPr>
              <a:t> </a:t>
            </a:r>
            <a:r>
              <a:rPr lang="en-GB" sz="1800">
                <a:latin typeface="Arial"/>
                <a:cs typeface="Times New Roman"/>
                <a:hlinkClick r:id="rId4"/>
              </a:rPr>
              <a:t>Patient Group Direction</a:t>
            </a:r>
            <a:r>
              <a:rPr lang="en-GB" sz="1800">
                <a:latin typeface="Arial"/>
                <a:cs typeface="Times New Roman"/>
              </a:rPr>
              <a:t> (PGD) for full details</a:t>
            </a:r>
          </a:p>
        </p:txBody>
      </p:sp>
      <p:sp>
        <p:nvSpPr>
          <p:cNvPr id="13" name="Slide Number Placeholder 12">
            <a:extLst>
              <a:ext uri="{FF2B5EF4-FFF2-40B4-BE49-F238E27FC236}">
                <a16:creationId xmlns:a16="http://schemas.microsoft.com/office/drawing/2014/main" id="{2961C4EC-90CC-4340-865D-7D33BEB107B8}"/>
              </a:ext>
            </a:extLst>
          </p:cNvPr>
          <p:cNvSpPr>
            <a:spLocks noGrp="1"/>
          </p:cNvSpPr>
          <p:nvPr>
            <p:ph type="sldNum" sz="quarter" idx="11"/>
          </p:nvPr>
        </p:nvSpPr>
        <p:spPr>
          <a:xfrm>
            <a:off x="786829" y="6339115"/>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25</a:t>
            </a:fld>
            <a:endParaRPr lang="en-GB"/>
          </a:p>
        </p:txBody>
      </p:sp>
      <p:sp>
        <p:nvSpPr>
          <p:cNvPr id="3" name="TextBox 2">
            <a:extLst>
              <a:ext uri="{FF2B5EF4-FFF2-40B4-BE49-F238E27FC236}">
                <a16:creationId xmlns:a16="http://schemas.microsoft.com/office/drawing/2014/main" id="{0DE00F9A-0CA3-FABC-7D65-C17784483B2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0173938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1F113-C20E-EEBC-F997-784B455D0B75}"/>
              </a:ext>
            </a:extLst>
          </p:cNvPr>
          <p:cNvSpPr>
            <a:spLocks noGrp="1"/>
          </p:cNvSpPr>
          <p:nvPr>
            <p:ph type="title"/>
          </p:nvPr>
        </p:nvSpPr>
        <p:spPr>
          <a:xfrm>
            <a:off x="330206" y="309924"/>
            <a:ext cx="10515600" cy="842099"/>
          </a:xfrm>
        </p:spPr>
        <p:txBody>
          <a:bodyPr lIns="91440" tIns="45720" rIns="91440" bIns="45720" anchor="t"/>
          <a:lstStyle/>
          <a:p>
            <a:r>
              <a:rPr lang="en-GB" b="1">
                <a:latin typeface="Arial"/>
                <a:cs typeface="Arial"/>
              </a:rPr>
              <a:t>Abrysvo</a:t>
            </a:r>
            <a:r>
              <a:rPr lang="en-GB" b="1" baseline="30000">
                <a:latin typeface="Arial"/>
                <a:cs typeface="Arial"/>
              </a:rPr>
              <a:t>®</a:t>
            </a:r>
            <a:r>
              <a:rPr lang="en-US" b="1">
                <a:latin typeface="Arial"/>
                <a:cs typeface="Arial"/>
              </a:rPr>
              <a:t> excipients</a:t>
            </a:r>
            <a:endParaRPr lang="en-US" b="1"/>
          </a:p>
        </p:txBody>
      </p:sp>
      <p:sp>
        <p:nvSpPr>
          <p:cNvPr id="3" name="Content Placeholder 2">
            <a:extLst>
              <a:ext uri="{FF2B5EF4-FFF2-40B4-BE49-F238E27FC236}">
                <a16:creationId xmlns:a16="http://schemas.microsoft.com/office/drawing/2014/main" id="{173A79BF-FE23-F760-EC80-5AEC1BFBBD8A}"/>
              </a:ext>
            </a:extLst>
          </p:cNvPr>
          <p:cNvSpPr>
            <a:spLocks noGrp="1"/>
          </p:cNvSpPr>
          <p:nvPr>
            <p:ph idx="1"/>
          </p:nvPr>
        </p:nvSpPr>
        <p:spPr>
          <a:xfrm>
            <a:off x="330206" y="1386294"/>
            <a:ext cx="5207565" cy="4469258"/>
          </a:xfrm>
        </p:spPr>
        <p:txBody>
          <a:bodyPr vert="horz" lIns="91440" tIns="45720" rIns="91440" bIns="45720" numCol="1" rtlCol="0" anchor="t">
            <a:noAutofit/>
          </a:bodyPr>
          <a:lstStyle/>
          <a:p>
            <a:pPr marL="0" indent="0">
              <a:buNone/>
            </a:pPr>
            <a:r>
              <a:rPr lang="en-GB" sz="1900">
                <a:cs typeface="Arial"/>
              </a:rPr>
              <a:t>Abrysvo</a:t>
            </a:r>
            <a:r>
              <a:rPr lang="en-GB" sz="1900" baseline="30000">
                <a:cs typeface="Arial"/>
              </a:rPr>
              <a:t>® </a:t>
            </a:r>
            <a:r>
              <a:rPr lang="en-GB" sz="1900">
                <a:cs typeface="Arial"/>
              </a:rPr>
              <a:t>contains the following excipients:</a:t>
            </a:r>
            <a:endParaRPr lang="en-US" sz="1900"/>
          </a:p>
          <a:p>
            <a:pPr marL="0" indent="0">
              <a:buNone/>
            </a:pPr>
            <a:endParaRPr lang="en-GB" sz="1000">
              <a:cs typeface="Arial"/>
            </a:endParaRPr>
          </a:p>
          <a:p>
            <a:pPr marL="0" indent="0">
              <a:buNone/>
            </a:pPr>
            <a:r>
              <a:rPr lang="en-GB" sz="1900">
                <a:cs typeface="Arial"/>
              </a:rPr>
              <a:t>Powder vial</a:t>
            </a:r>
            <a:endParaRPr lang="en-US" sz="1900">
              <a:cs typeface="Arial"/>
            </a:endParaRPr>
          </a:p>
          <a:p>
            <a:r>
              <a:rPr lang="en-GB" sz="1900">
                <a:cs typeface="Arial"/>
              </a:rPr>
              <a:t>trometamol</a:t>
            </a:r>
            <a:endParaRPr lang="en-US" sz="1900">
              <a:cs typeface="Arial"/>
            </a:endParaRPr>
          </a:p>
          <a:p>
            <a:r>
              <a:rPr lang="en-GB" sz="1900">
                <a:cs typeface="Arial"/>
              </a:rPr>
              <a:t>trometamol hydrochloride</a:t>
            </a:r>
            <a:endParaRPr lang="en-US" sz="1900">
              <a:cs typeface="Arial"/>
            </a:endParaRPr>
          </a:p>
          <a:p>
            <a:r>
              <a:rPr lang="en-GB" sz="1900">
                <a:cs typeface="Arial"/>
              </a:rPr>
              <a:t>sucrose</a:t>
            </a:r>
            <a:endParaRPr lang="en-US" sz="1900">
              <a:cs typeface="Arial"/>
            </a:endParaRPr>
          </a:p>
          <a:p>
            <a:r>
              <a:rPr lang="en-GB" sz="1900">
                <a:cs typeface="Arial"/>
              </a:rPr>
              <a:t>mannitol</a:t>
            </a:r>
            <a:endParaRPr lang="en-US" sz="1900">
              <a:cs typeface="Arial"/>
            </a:endParaRPr>
          </a:p>
          <a:p>
            <a:r>
              <a:rPr lang="en-GB" sz="1900">
                <a:cs typeface="Arial"/>
              </a:rPr>
              <a:t>polysorbate 80</a:t>
            </a:r>
            <a:endParaRPr lang="en-US" sz="1900">
              <a:cs typeface="Arial"/>
            </a:endParaRPr>
          </a:p>
          <a:p>
            <a:r>
              <a:rPr lang="en-GB" sz="1900">
                <a:cs typeface="Arial"/>
              </a:rPr>
              <a:t>sodium chloride</a:t>
            </a:r>
            <a:endParaRPr lang="en-US" sz="1900">
              <a:cs typeface="Arial"/>
            </a:endParaRPr>
          </a:p>
          <a:p>
            <a:r>
              <a:rPr lang="en-GB" sz="1900">
                <a:cs typeface="Arial"/>
              </a:rPr>
              <a:t>hydrochloric acid (for pH adjustment)</a:t>
            </a:r>
          </a:p>
          <a:p>
            <a:pPr marL="0" indent="0">
              <a:buNone/>
            </a:pPr>
            <a:endParaRPr lang="en-GB" sz="800">
              <a:cs typeface="Arial"/>
            </a:endParaRPr>
          </a:p>
          <a:p>
            <a:pPr marL="0" indent="0">
              <a:buNone/>
            </a:pPr>
            <a:r>
              <a:rPr lang="en-GB" sz="1900">
                <a:cs typeface="Arial"/>
              </a:rPr>
              <a:t>Solvent</a:t>
            </a:r>
            <a:endParaRPr lang="en-US" sz="1900">
              <a:cs typeface="Arial"/>
            </a:endParaRPr>
          </a:p>
          <a:p>
            <a:r>
              <a:rPr lang="en-GB" sz="1900">
                <a:cs typeface="Arial"/>
              </a:rPr>
              <a:t>water for injection </a:t>
            </a:r>
            <a:endParaRPr lang="en-US" sz="1900" b="0" i="0">
              <a:solidFill>
                <a:srgbClr val="000000"/>
              </a:solidFill>
              <a:effectLst/>
            </a:endParaRPr>
          </a:p>
        </p:txBody>
      </p:sp>
      <p:sp>
        <p:nvSpPr>
          <p:cNvPr id="5" name="Slide Number Placeholder 4">
            <a:extLst>
              <a:ext uri="{FF2B5EF4-FFF2-40B4-BE49-F238E27FC236}">
                <a16:creationId xmlns:a16="http://schemas.microsoft.com/office/drawing/2014/main" id="{E94ED892-C443-3571-765B-76CF996598BB}"/>
              </a:ext>
            </a:extLst>
          </p:cNvPr>
          <p:cNvSpPr>
            <a:spLocks noGrp="1"/>
          </p:cNvSpPr>
          <p:nvPr>
            <p:ph type="sldNum" sz="quarter" idx="11"/>
          </p:nvPr>
        </p:nvSpPr>
        <p:spPr>
          <a:xfrm>
            <a:off x="807378" y="6339115"/>
            <a:ext cx="7315200" cy="365125"/>
          </a:xfrm>
        </p:spPr>
        <p:txBody>
          <a:bodyPr/>
          <a:lstStyle/>
          <a:p>
            <a:fld id="{344369E4-5DE7-46E5-874E-4FD437973785}" type="slidenum">
              <a:rPr lang="en-GB"/>
              <a:pPr/>
              <a:t>26</a:t>
            </a:fld>
            <a:endParaRPr lang="en-GB"/>
          </a:p>
        </p:txBody>
      </p:sp>
      <p:sp>
        <p:nvSpPr>
          <p:cNvPr id="7" name="TextBox 6">
            <a:extLst>
              <a:ext uri="{FF2B5EF4-FFF2-40B4-BE49-F238E27FC236}">
                <a16:creationId xmlns:a16="http://schemas.microsoft.com/office/drawing/2014/main" id="{1AFB9464-7E3E-0C5C-BA08-BE5379E8FBBC}"/>
              </a:ext>
            </a:extLst>
          </p:cNvPr>
          <p:cNvSpPr txBox="1"/>
          <p:nvPr/>
        </p:nvSpPr>
        <p:spPr>
          <a:xfrm>
            <a:off x="5381304" y="1386294"/>
            <a:ext cx="6737344" cy="4611519"/>
          </a:xfrm>
          <a:prstGeom prst="rect">
            <a:avLst/>
          </a:prstGeom>
          <a:noFill/>
        </p:spPr>
        <p:txBody>
          <a:bodyPr wrap="square" lIns="91440" tIns="45720" rIns="91440" bIns="45720" anchor="t">
            <a:spAutoFit/>
          </a:bodyPr>
          <a:lstStyle/>
          <a:p>
            <a:pPr marL="0" lvl="1">
              <a:lnSpc>
                <a:spcPct val="90000"/>
              </a:lnSpc>
              <a:spcBef>
                <a:spcPts val="1000"/>
              </a:spcBef>
            </a:pPr>
            <a:r>
              <a:rPr lang="en-US" sz="2000">
                <a:cs typeface="Arial"/>
              </a:rPr>
              <a:t>Rarely, people may be allergic to polysorbate 80. However, polysorbate 80 is widely used in medicines and foods, and is present in many medicines including monoclonal antibody preparations: </a:t>
            </a:r>
          </a:p>
          <a:p>
            <a:pPr marL="228600" lvl="1" indent="-228600" fontAlgn="base">
              <a:lnSpc>
                <a:spcPct val="90000"/>
              </a:lnSpc>
              <a:spcBef>
                <a:spcPts val="1000"/>
              </a:spcBef>
              <a:buFont typeface="Arial" panose="020B0604020202020204" pitchFamily="34" charset="0"/>
              <a:buChar char="•"/>
            </a:pPr>
            <a:r>
              <a:rPr lang="en-US" sz="2000">
                <a:cs typeface="Arial"/>
              </a:rPr>
              <a:t>some vaccines contain polysorbate 80. It is also commonly used in foods such as ice cream, and other frozen desserts</a:t>
            </a:r>
          </a:p>
          <a:p>
            <a:pPr marL="228600" lvl="1" indent="-228600" fontAlgn="base">
              <a:lnSpc>
                <a:spcPct val="90000"/>
              </a:lnSpc>
              <a:spcBef>
                <a:spcPts val="1000"/>
              </a:spcBef>
              <a:buFont typeface="Arial" panose="020B0604020202020204" pitchFamily="34" charset="0"/>
              <a:buChar char="•"/>
            </a:pPr>
            <a:r>
              <a:rPr lang="en-US" sz="2000">
                <a:cs typeface="Arial"/>
              </a:rPr>
              <a:t>women who have tolerated injections that contain polysorbate 80 are likely to tolerate the </a:t>
            </a:r>
            <a:r>
              <a:rPr lang="en-GB" sz="2000">
                <a:cs typeface="Arial"/>
              </a:rPr>
              <a:t>Abrysvo®</a:t>
            </a:r>
            <a:r>
              <a:rPr lang="en-US" sz="2000">
                <a:cs typeface="Arial"/>
              </a:rPr>
              <a:t> vaccine  </a:t>
            </a:r>
          </a:p>
          <a:p>
            <a:pPr marL="228600" lvl="1" indent="-228600" fontAlgn="base">
              <a:lnSpc>
                <a:spcPct val="90000"/>
              </a:lnSpc>
              <a:spcBef>
                <a:spcPts val="1000"/>
              </a:spcBef>
              <a:buFont typeface="Arial" panose="020B0604020202020204" pitchFamily="34" charset="0"/>
              <a:buChar char="•"/>
            </a:pPr>
            <a:r>
              <a:rPr lang="en-US" sz="2000">
                <a:cs typeface="Arial"/>
              </a:rPr>
              <a:t>There is no animal content in the vaccine.  </a:t>
            </a:r>
          </a:p>
          <a:p>
            <a:pPr marL="228600" lvl="1" indent="-228600">
              <a:lnSpc>
                <a:spcPct val="90000"/>
              </a:lnSpc>
              <a:spcBef>
                <a:spcPts val="1000"/>
              </a:spcBef>
              <a:buFont typeface="Arial" panose="020B0604020202020204" pitchFamily="34" charset="0"/>
              <a:buChar char="•"/>
            </a:pPr>
            <a:r>
              <a:rPr lang="en-US" sz="2000" err="1">
                <a:cs typeface="Arial"/>
              </a:rPr>
              <a:t>Abrysvo</a:t>
            </a:r>
            <a:r>
              <a:rPr lang="en-US" sz="2000">
                <a:cs typeface="Arial"/>
              </a:rPr>
              <a:t>® has been certified Halal by The Islamic Food and Nutrition Council of America (IFANCA)</a:t>
            </a:r>
          </a:p>
          <a:p>
            <a:pPr marL="0" lvl="1" fontAlgn="base">
              <a:lnSpc>
                <a:spcPct val="90000"/>
              </a:lnSpc>
              <a:spcBef>
                <a:spcPts val="1000"/>
              </a:spcBef>
            </a:pPr>
            <a:endParaRPr lang="en-US" sz="2000">
              <a:latin typeface="Arial"/>
              <a:cs typeface="Arial"/>
            </a:endParaRPr>
          </a:p>
        </p:txBody>
      </p:sp>
      <p:sp>
        <p:nvSpPr>
          <p:cNvPr id="6" name="TextBox 5">
            <a:extLst>
              <a:ext uri="{FF2B5EF4-FFF2-40B4-BE49-F238E27FC236}">
                <a16:creationId xmlns:a16="http://schemas.microsoft.com/office/drawing/2014/main" id="{BFBFE2D1-1B46-BCBE-A549-8C8E2CBE8FD7}"/>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
        <p:nvSpPr>
          <p:cNvPr id="8" name="Rectangle 7">
            <a:extLst>
              <a:ext uri="{FF2B5EF4-FFF2-40B4-BE49-F238E27FC236}">
                <a16:creationId xmlns:a16="http://schemas.microsoft.com/office/drawing/2014/main" id="{C1F6573E-7719-3798-9ADF-094BE704046D}"/>
              </a:ext>
            </a:extLst>
          </p:cNvPr>
          <p:cNvSpPr/>
          <p:nvPr/>
        </p:nvSpPr>
        <p:spPr>
          <a:xfrm>
            <a:off x="330206" y="1253447"/>
            <a:ext cx="4847969" cy="482885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3A2E7412-1F79-F152-8CBC-D0FC4754B7F8}"/>
              </a:ext>
            </a:extLst>
          </p:cNvPr>
          <p:cNvSpPr/>
          <p:nvPr/>
        </p:nvSpPr>
        <p:spPr>
          <a:xfrm>
            <a:off x="5381304" y="1173465"/>
            <a:ext cx="6487423" cy="441910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871968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225ED-E491-74FB-DAFA-620E100D871A}"/>
              </a:ext>
            </a:extLst>
          </p:cNvPr>
          <p:cNvSpPr>
            <a:spLocks noGrp="1"/>
          </p:cNvSpPr>
          <p:nvPr>
            <p:ph type="title"/>
          </p:nvPr>
        </p:nvSpPr>
        <p:spPr>
          <a:xfrm>
            <a:off x="330205" y="349321"/>
            <a:ext cx="11022739" cy="1181528"/>
          </a:xfrm>
        </p:spPr>
        <p:txBody>
          <a:bodyPr lIns="91440" tIns="45720" rIns="91440" bIns="45720" anchor="t">
            <a:noAutofit/>
          </a:bodyPr>
          <a:lstStyle/>
          <a:p>
            <a:r>
              <a:rPr lang="en-GB" b="1">
                <a:latin typeface="Arial"/>
                <a:cs typeface="Arial"/>
              </a:rPr>
              <a:t>Women with current or previous history of RSV</a:t>
            </a:r>
          </a:p>
        </p:txBody>
      </p:sp>
      <p:sp>
        <p:nvSpPr>
          <p:cNvPr id="3" name="Content Placeholder 2">
            <a:extLst>
              <a:ext uri="{FF2B5EF4-FFF2-40B4-BE49-F238E27FC236}">
                <a16:creationId xmlns:a16="http://schemas.microsoft.com/office/drawing/2014/main" id="{EDEFCF24-0529-D141-6884-8095FEB15D9E}"/>
              </a:ext>
            </a:extLst>
          </p:cNvPr>
          <p:cNvSpPr>
            <a:spLocks noGrp="1"/>
          </p:cNvSpPr>
          <p:nvPr>
            <p:ph idx="1"/>
          </p:nvPr>
        </p:nvSpPr>
        <p:spPr>
          <a:xfrm>
            <a:off x="229087" y="1910380"/>
            <a:ext cx="11123857" cy="3452730"/>
          </a:xfrm>
        </p:spPr>
        <p:txBody>
          <a:bodyPr vert="horz" lIns="91440" tIns="45720" rIns="91440" bIns="45720" rtlCol="0" anchor="t">
            <a:noAutofit/>
          </a:bodyPr>
          <a:lstStyle/>
          <a:p>
            <a:pPr indent="0">
              <a:buNone/>
            </a:pPr>
            <a:r>
              <a:rPr lang="en-US" sz="2000">
                <a:latin typeface="Arial"/>
                <a:cs typeface="Times New Roman"/>
              </a:rPr>
              <a:t>Although it might be expected that a woman diagnosed with RSV infection during pregnancy would transfer some antibodies to her unborn baby, there is no assurance that the levels would be high enough to sufficiently protect the infant. As high levels of antibodies are made following vaccination, offering vaccine in week 28 of pregnancy or as soon as possible after that should ensure that optimal antibody levels can be passed to the baby</a:t>
            </a:r>
          </a:p>
          <a:p>
            <a:pPr indent="0">
              <a:buNone/>
            </a:pPr>
            <a:endParaRPr lang="en-US" sz="2000">
              <a:latin typeface="Arial"/>
              <a:cs typeface="Times New Roman"/>
            </a:endParaRPr>
          </a:p>
          <a:p>
            <a:pPr indent="0">
              <a:buNone/>
            </a:pPr>
            <a:r>
              <a:rPr lang="en-US" sz="2000">
                <a:latin typeface="Arial"/>
                <a:cs typeface="Times New Roman"/>
              </a:rPr>
              <a:t>Vaccination of women who may be infected or asymptomatic or incubating RSV infection is unlikely to have a detrimental effect on the illness but women currently experiencing symptoms of RSV disease should not attend for vaccination if they are acutely unwell with a fever</a:t>
            </a:r>
          </a:p>
        </p:txBody>
      </p:sp>
      <p:sp>
        <p:nvSpPr>
          <p:cNvPr id="4" name="Footer Placeholder 3">
            <a:extLst>
              <a:ext uri="{FF2B5EF4-FFF2-40B4-BE49-F238E27FC236}">
                <a16:creationId xmlns:a16="http://schemas.microsoft.com/office/drawing/2014/main" id="{87F75544-5F2B-CF0A-B586-F1BE07BD3D5A}"/>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2DF8E0C3-3DDB-9FCE-23A0-0625C5066554}"/>
              </a:ext>
            </a:extLst>
          </p:cNvPr>
          <p:cNvSpPr>
            <a:spLocks noGrp="1"/>
          </p:cNvSpPr>
          <p:nvPr>
            <p:ph type="sldNum" sz="quarter" idx="11"/>
          </p:nvPr>
        </p:nvSpPr>
        <p:spPr>
          <a:xfrm>
            <a:off x="786829" y="6339115"/>
            <a:ext cx="7315200" cy="365125"/>
          </a:xfrm>
        </p:spPr>
        <p:txBody>
          <a:bodyPr/>
          <a:lstStyle/>
          <a:p>
            <a:fld id="{344369E4-5DE7-46E5-874E-4FD437973785}" type="slidenum">
              <a:rPr lang="en-GB"/>
              <a:pPr/>
              <a:t>27</a:t>
            </a:fld>
            <a:endParaRPr lang="en-GB"/>
          </a:p>
        </p:txBody>
      </p:sp>
      <p:sp>
        <p:nvSpPr>
          <p:cNvPr id="6" name="TextBox 5">
            <a:extLst>
              <a:ext uri="{FF2B5EF4-FFF2-40B4-BE49-F238E27FC236}">
                <a16:creationId xmlns:a16="http://schemas.microsoft.com/office/drawing/2014/main" id="{1450A6DA-BF16-E32F-F64F-5AA36987A218}"/>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4241890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6159F-44A6-C0BC-81BE-E5A01494C50C}"/>
              </a:ext>
            </a:extLst>
          </p:cNvPr>
          <p:cNvSpPr>
            <a:spLocks noGrp="1"/>
          </p:cNvSpPr>
          <p:nvPr>
            <p:ph type="title"/>
          </p:nvPr>
        </p:nvSpPr>
        <p:spPr>
          <a:xfrm>
            <a:off x="1" y="58392"/>
            <a:ext cx="12192000" cy="1325563"/>
          </a:xfrm>
        </p:spPr>
        <p:txBody>
          <a:bodyPr/>
          <a:lstStyle/>
          <a:p>
            <a:pPr algn="ctr"/>
            <a:r>
              <a:rPr lang="en-GB" b="1"/>
              <a:t>Co-administration of Abrysvo® in pregnancy </a:t>
            </a:r>
          </a:p>
        </p:txBody>
      </p:sp>
      <p:sp>
        <p:nvSpPr>
          <p:cNvPr id="12" name="TextBox 11">
            <a:extLst>
              <a:ext uri="{FF2B5EF4-FFF2-40B4-BE49-F238E27FC236}">
                <a16:creationId xmlns:a16="http://schemas.microsoft.com/office/drawing/2014/main" id="{C6155A5C-6EED-9EBE-649A-B8A9CF4803E0}"/>
              </a:ext>
            </a:extLst>
          </p:cNvPr>
          <p:cNvSpPr txBox="1"/>
          <p:nvPr/>
        </p:nvSpPr>
        <p:spPr>
          <a:xfrm>
            <a:off x="471567" y="5416497"/>
            <a:ext cx="11505538" cy="369332"/>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a:ln>
                  <a:noFill/>
                </a:ln>
                <a:solidFill>
                  <a:srgbClr val="212A73"/>
                </a:solidFill>
                <a:effectLst/>
                <a:uLnTx/>
                <a:uFillTx/>
                <a:latin typeface="Arial"/>
                <a:ea typeface="+mn-ea"/>
                <a:cs typeface="Arial"/>
              </a:rPr>
              <a:t>* Co administration of pertussis discussed on the next slide </a:t>
            </a:r>
            <a:endParaRPr kumimoji="0" lang="en-US" sz="1400" b="0" i="0" u="none" strike="noStrike" kern="1200" cap="none" spc="0" normalizeH="0" baseline="0" noProof="0">
              <a:ln>
                <a:noFill/>
              </a:ln>
              <a:solidFill>
                <a:srgbClr val="212A73"/>
              </a:solidFill>
              <a:effectLst/>
              <a:uLnTx/>
              <a:uFillTx/>
              <a:latin typeface="Arial"/>
              <a:ea typeface="+mn-ea"/>
              <a:cs typeface="+mn-cs"/>
            </a:endParaRPr>
          </a:p>
        </p:txBody>
      </p:sp>
      <p:graphicFrame>
        <p:nvGraphicFramePr>
          <p:cNvPr id="13" name="Table 12">
            <a:extLst>
              <a:ext uri="{FF2B5EF4-FFF2-40B4-BE49-F238E27FC236}">
                <a16:creationId xmlns:a16="http://schemas.microsoft.com/office/drawing/2014/main" id="{CF48253C-B602-4D7B-6468-DC154F300BA2}"/>
              </a:ext>
            </a:extLst>
          </p:cNvPr>
          <p:cNvGraphicFramePr>
            <a:graphicFrameLocks noGrp="1"/>
          </p:cNvGraphicFramePr>
          <p:nvPr>
            <p:extLst>
              <p:ext uri="{D42A27DB-BD31-4B8C-83A1-F6EECF244321}">
                <p14:modId xmlns:p14="http://schemas.microsoft.com/office/powerpoint/2010/main" val="906944356"/>
              </p:ext>
            </p:extLst>
          </p:nvPr>
        </p:nvGraphicFramePr>
        <p:xfrm>
          <a:off x="866274" y="926513"/>
          <a:ext cx="10487526" cy="4206962"/>
        </p:xfrm>
        <a:graphic>
          <a:graphicData uri="http://schemas.openxmlformats.org/drawingml/2006/table">
            <a:tbl>
              <a:tblPr firstRow="1" bandRow="1">
                <a:tableStyleId>{5C22544A-7EE6-4342-B048-85BDC9FD1C3A}</a:tableStyleId>
              </a:tblPr>
              <a:tblGrid>
                <a:gridCol w="5243763">
                  <a:extLst>
                    <a:ext uri="{9D8B030D-6E8A-4147-A177-3AD203B41FA5}">
                      <a16:colId xmlns:a16="http://schemas.microsoft.com/office/drawing/2014/main" val="3575168397"/>
                    </a:ext>
                  </a:extLst>
                </a:gridCol>
                <a:gridCol w="5243763">
                  <a:extLst>
                    <a:ext uri="{9D8B030D-6E8A-4147-A177-3AD203B41FA5}">
                      <a16:colId xmlns:a16="http://schemas.microsoft.com/office/drawing/2014/main" val="2610366668"/>
                    </a:ext>
                  </a:extLst>
                </a:gridCol>
              </a:tblGrid>
              <a:tr h="653422">
                <a:tc>
                  <a:txBody>
                    <a:bodyPr/>
                    <a:lstStyle/>
                    <a:p>
                      <a:r>
                        <a:rPr lang="en-GB"/>
                        <a:t>Vaccine/ medication given in pregnancy </a:t>
                      </a:r>
                    </a:p>
                  </a:txBody>
                  <a:tcPr/>
                </a:tc>
                <a:tc>
                  <a:txBody>
                    <a:bodyPr/>
                    <a:lstStyle/>
                    <a:p>
                      <a:r>
                        <a:rPr lang="en-GB"/>
                        <a:t>Can they be administered together? </a:t>
                      </a:r>
                    </a:p>
                  </a:txBody>
                  <a:tcPr/>
                </a:tc>
                <a:extLst>
                  <a:ext uri="{0D108BD9-81ED-4DB2-BD59-A6C34878D82A}">
                    <a16:rowId xmlns:a16="http://schemas.microsoft.com/office/drawing/2014/main" val="3928675826"/>
                  </a:ext>
                </a:extLst>
              </a:tr>
              <a:tr h="653422">
                <a:tc>
                  <a:txBody>
                    <a:bodyPr/>
                    <a:lstStyle/>
                    <a:p>
                      <a:r>
                        <a:rPr lang="en-GB"/>
                        <a:t>Abrysvo® and anti-D immunoglobulin </a:t>
                      </a:r>
                    </a:p>
                  </a:txBody>
                  <a:tcPr/>
                </a:tc>
                <a:tc>
                  <a:txBody>
                    <a:bodyPr/>
                    <a:lstStyle/>
                    <a:p>
                      <a:r>
                        <a:rPr lang="en-GB"/>
                        <a:t>Yes </a:t>
                      </a:r>
                    </a:p>
                  </a:txBody>
                  <a:tcPr/>
                </a:tc>
                <a:extLst>
                  <a:ext uri="{0D108BD9-81ED-4DB2-BD59-A6C34878D82A}">
                    <a16:rowId xmlns:a16="http://schemas.microsoft.com/office/drawing/2014/main" val="3008034489"/>
                  </a:ext>
                </a:extLst>
              </a:tr>
              <a:tr h="966706">
                <a:tc>
                  <a:txBody>
                    <a:bodyPr/>
                    <a:lstStyle/>
                    <a:p>
                      <a:r>
                        <a:rPr lang="en-GB"/>
                        <a:t>Abrysvo® and pertussis containing vaccine</a:t>
                      </a:r>
                    </a:p>
                  </a:txBody>
                  <a:tcPr/>
                </a:tc>
                <a:tc>
                  <a:txBody>
                    <a:bodyPr/>
                    <a:lstStyle/>
                    <a:p>
                      <a:r>
                        <a:rPr lang="en-GB"/>
                        <a:t>Yes* </a:t>
                      </a:r>
                    </a:p>
                    <a:p>
                      <a:r>
                        <a:rPr lang="en-GB" sz="1200"/>
                        <a:t>(pertussis is offered from 16 weeks)</a:t>
                      </a:r>
                    </a:p>
                  </a:txBody>
                  <a:tcPr/>
                </a:tc>
                <a:extLst>
                  <a:ext uri="{0D108BD9-81ED-4DB2-BD59-A6C34878D82A}">
                    <a16:rowId xmlns:a16="http://schemas.microsoft.com/office/drawing/2014/main" val="1586568201"/>
                  </a:ext>
                </a:extLst>
              </a:tr>
              <a:tr h="966706">
                <a:tc>
                  <a:txBody>
                    <a:bodyPr/>
                    <a:lstStyle/>
                    <a:p>
                      <a:r>
                        <a:rPr lang="en-GB"/>
                        <a:t>Abrysvo® and seasonal influenza vaccine </a:t>
                      </a:r>
                    </a:p>
                  </a:txBody>
                  <a:tcPr/>
                </a:tc>
                <a:tc>
                  <a:txBody>
                    <a:bodyPr/>
                    <a:lstStyle/>
                    <a:p>
                      <a:r>
                        <a:rPr lang="en-GB"/>
                        <a:t>Yes </a:t>
                      </a:r>
                    </a:p>
                    <a:p>
                      <a:r>
                        <a:rPr lang="en-GB" sz="1200"/>
                        <a:t>(Influenza can be given at any stage of pregnancy)</a:t>
                      </a:r>
                    </a:p>
                  </a:txBody>
                  <a:tcPr/>
                </a:tc>
                <a:extLst>
                  <a:ext uri="{0D108BD9-81ED-4DB2-BD59-A6C34878D82A}">
                    <a16:rowId xmlns:a16="http://schemas.microsoft.com/office/drawing/2014/main" val="3611029382"/>
                  </a:ext>
                </a:extLst>
              </a:tr>
              <a:tr h="966706">
                <a:tc>
                  <a:txBody>
                    <a:bodyPr/>
                    <a:lstStyle/>
                    <a:p>
                      <a:r>
                        <a:rPr lang="en-GB"/>
                        <a:t>Abrysvo® and seasonal COVID-19 vaccine </a:t>
                      </a:r>
                    </a:p>
                  </a:txBody>
                  <a:tcPr/>
                </a:tc>
                <a:tc>
                  <a:txBody>
                    <a:bodyPr/>
                    <a:lstStyle/>
                    <a:p>
                      <a:r>
                        <a:rPr lang="en-GB"/>
                        <a:t>Yes </a:t>
                      </a:r>
                    </a:p>
                    <a:p>
                      <a:r>
                        <a:rPr lang="en-GB" sz="1200"/>
                        <a:t>(COVID-19 can be given at any stage of pregnancy)</a:t>
                      </a:r>
                    </a:p>
                  </a:txBody>
                  <a:tcPr/>
                </a:tc>
                <a:extLst>
                  <a:ext uri="{0D108BD9-81ED-4DB2-BD59-A6C34878D82A}">
                    <a16:rowId xmlns:a16="http://schemas.microsoft.com/office/drawing/2014/main" val="565116681"/>
                  </a:ext>
                </a:extLst>
              </a:tr>
            </a:tbl>
          </a:graphicData>
        </a:graphic>
      </p:graphicFrame>
      <p:pic>
        <p:nvPicPr>
          <p:cNvPr id="7" name="Picture 6">
            <a:extLst>
              <a:ext uri="{FF2B5EF4-FFF2-40B4-BE49-F238E27FC236}">
                <a16:creationId xmlns:a16="http://schemas.microsoft.com/office/drawing/2014/main" id="{5B647534-EB47-4A6C-25CE-BA2E7D41699C}"/>
              </a:ext>
            </a:extLst>
          </p:cNvPr>
          <p:cNvPicPr>
            <a:picLocks noChangeAspect="1"/>
          </p:cNvPicPr>
          <p:nvPr/>
        </p:nvPicPr>
        <p:blipFill>
          <a:blip r:embed="rId2"/>
          <a:stretch>
            <a:fillRect/>
          </a:stretch>
        </p:blipFill>
        <p:spPr>
          <a:xfrm>
            <a:off x="1245031" y="6305789"/>
            <a:ext cx="10559187" cy="493819"/>
          </a:xfrm>
          <a:prstGeom prst="rect">
            <a:avLst/>
          </a:prstGeom>
        </p:spPr>
      </p:pic>
      <p:sp>
        <p:nvSpPr>
          <p:cNvPr id="4" name="Slide Number Placeholder 4">
            <a:extLst>
              <a:ext uri="{FF2B5EF4-FFF2-40B4-BE49-F238E27FC236}">
                <a16:creationId xmlns:a16="http://schemas.microsoft.com/office/drawing/2014/main" id="{643B218D-FA20-37AA-30EC-C41913245A7C}"/>
              </a:ext>
            </a:extLst>
          </p:cNvPr>
          <p:cNvSpPr txBox="1">
            <a:spLocks/>
          </p:cNvSpPr>
          <p:nvPr/>
        </p:nvSpPr>
        <p:spPr>
          <a:xfrm>
            <a:off x="786829" y="6339115"/>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a:pPr/>
              <a:t>28</a:t>
            </a:fld>
            <a:endParaRPr lang="en-GB"/>
          </a:p>
        </p:txBody>
      </p:sp>
    </p:spTree>
    <p:extLst>
      <p:ext uri="{BB962C8B-B14F-4D97-AF65-F5344CB8AC3E}">
        <p14:creationId xmlns:p14="http://schemas.microsoft.com/office/powerpoint/2010/main" val="17562780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601AF-03A2-0DA6-6CB3-229BBFB8D39C}"/>
              </a:ext>
            </a:extLst>
          </p:cNvPr>
          <p:cNvSpPr>
            <a:spLocks noGrp="1"/>
          </p:cNvSpPr>
          <p:nvPr>
            <p:ph type="title"/>
          </p:nvPr>
        </p:nvSpPr>
        <p:spPr>
          <a:xfrm>
            <a:off x="330206" y="330974"/>
            <a:ext cx="11629291" cy="821049"/>
          </a:xfrm>
        </p:spPr>
        <p:txBody>
          <a:bodyPr lIns="91440" tIns="45720" rIns="91440" bIns="45720" anchor="t"/>
          <a:lstStyle/>
          <a:p>
            <a:r>
              <a:rPr lang="en-US" b="1">
                <a:latin typeface="Arial"/>
                <a:cs typeface="Arial"/>
              </a:rPr>
              <a:t>Vaccine co-administration in pregnancy</a:t>
            </a:r>
            <a:r>
              <a:rPr lang="en-US">
                <a:latin typeface="Arial"/>
                <a:cs typeface="Arial"/>
              </a:rPr>
              <a:t> </a:t>
            </a:r>
            <a:r>
              <a:rPr lang="en-US" b="1">
                <a:latin typeface="Arial"/>
                <a:cs typeface="Arial"/>
              </a:rPr>
              <a:t>(1)</a:t>
            </a:r>
          </a:p>
        </p:txBody>
      </p:sp>
      <p:sp>
        <p:nvSpPr>
          <p:cNvPr id="3" name="Content Placeholder 2">
            <a:extLst>
              <a:ext uri="{FF2B5EF4-FFF2-40B4-BE49-F238E27FC236}">
                <a16:creationId xmlns:a16="http://schemas.microsoft.com/office/drawing/2014/main" id="{E72C002E-BA46-0774-E67E-FE8CCA0C4AE5}"/>
              </a:ext>
            </a:extLst>
          </p:cNvPr>
          <p:cNvSpPr>
            <a:spLocks noGrp="1"/>
          </p:cNvSpPr>
          <p:nvPr>
            <p:ph idx="1"/>
          </p:nvPr>
        </p:nvSpPr>
        <p:spPr>
          <a:xfrm>
            <a:off x="330206" y="1475708"/>
            <a:ext cx="11160142" cy="4556956"/>
          </a:xfrm>
        </p:spPr>
        <p:txBody>
          <a:bodyPr vert="horz" lIns="91440" tIns="45720" rIns="91440" bIns="45720" rtlCol="0" anchor="t">
            <a:normAutofit/>
          </a:bodyPr>
          <a:lstStyle/>
          <a:p>
            <a:pPr marL="0" indent="0">
              <a:buNone/>
            </a:pPr>
            <a:r>
              <a:rPr lang="en-US" sz="2000" b="1">
                <a:cs typeface="Arial"/>
              </a:rPr>
              <a:t>Pertussis-containing vaccine </a:t>
            </a:r>
            <a:endParaRPr lang="en-US" sz="2000" b="1"/>
          </a:p>
          <a:p>
            <a:r>
              <a:rPr lang="en-GB" sz="2000">
                <a:cs typeface="Arial"/>
              </a:rPr>
              <a:t>Some evidence suggests that coadministration of RSV and pertussis containing vaccines may reduce the response made to pertussis components. The clinical significance of this is unclear and any impact on protection is likely to be small; the key pertussis toxoid component is least affected </a:t>
            </a:r>
            <a:endParaRPr lang="en-US" sz="2000">
              <a:cs typeface="Arial"/>
            </a:endParaRPr>
          </a:p>
          <a:p>
            <a:r>
              <a:rPr lang="en-GB" sz="2000">
                <a:cs typeface="Arial"/>
              </a:rPr>
              <a:t>Giving the vaccines separately at the usual scheduled times, from 16 weeks' gestation for pertussis (usually given around time of the </a:t>
            </a:r>
            <a:r>
              <a:rPr lang="en-GB" sz="2000" err="1">
                <a:cs typeface="Arial"/>
              </a:rPr>
              <a:t>fetal</a:t>
            </a:r>
            <a:r>
              <a:rPr lang="en-GB" sz="2000">
                <a:cs typeface="Arial"/>
              </a:rPr>
              <a:t> anomaly scan at 20 weeks) and from 28 weeks'  gestation for RSV, will avoid any potential attenuation (weakening) of antibody response to the pertussis containing vaccine </a:t>
            </a:r>
            <a:endParaRPr lang="en-US" sz="2000">
              <a:cs typeface="Arial"/>
            </a:endParaRPr>
          </a:p>
          <a:p>
            <a:r>
              <a:rPr lang="en-GB" sz="2000">
                <a:cs typeface="Arial"/>
              </a:rPr>
              <a:t>If a woman has not received a pertussis containing vaccine by the time she presents for an RSV vaccine, they can and </a:t>
            </a:r>
            <a:r>
              <a:rPr lang="en-GB" sz="2000" b="1">
                <a:cs typeface="Arial"/>
              </a:rPr>
              <a:t>should</a:t>
            </a:r>
            <a:r>
              <a:rPr lang="en-GB" sz="2000">
                <a:cs typeface="Arial"/>
              </a:rPr>
              <a:t> both be given at the same appointment to provide timely protection against both infections to the infant and to avoid the risk of the woman not returning for a later appointment</a:t>
            </a:r>
            <a:endParaRPr lang="en-US" sz="2000"/>
          </a:p>
        </p:txBody>
      </p:sp>
      <p:sp>
        <p:nvSpPr>
          <p:cNvPr id="4" name="Footer Placeholder 3">
            <a:extLst>
              <a:ext uri="{FF2B5EF4-FFF2-40B4-BE49-F238E27FC236}">
                <a16:creationId xmlns:a16="http://schemas.microsoft.com/office/drawing/2014/main" id="{AD077807-F3B7-4312-A4BC-2F8D38050A85}"/>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4BC8ACB1-E94A-8256-7BFF-149310196368}"/>
              </a:ext>
            </a:extLst>
          </p:cNvPr>
          <p:cNvSpPr>
            <a:spLocks noGrp="1"/>
          </p:cNvSpPr>
          <p:nvPr>
            <p:ph type="sldNum" sz="quarter" idx="11"/>
          </p:nvPr>
        </p:nvSpPr>
        <p:spPr>
          <a:xfrm>
            <a:off x="785037" y="6334908"/>
            <a:ext cx="7315200" cy="365125"/>
          </a:xfrm>
        </p:spPr>
        <p:txBody>
          <a:bodyPr/>
          <a:lstStyle/>
          <a:p>
            <a:fld id="{344369E4-5DE7-46E5-874E-4FD437973785}" type="slidenum">
              <a:rPr lang="en-GB"/>
              <a:pPr/>
              <a:t>29</a:t>
            </a:fld>
            <a:endParaRPr lang="en-GB"/>
          </a:p>
        </p:txBody>
      </p:sp>
      <p:sp>
        <p:nvSpPr>
          <p:cNvPr id="6" name="TextBox 5">
            <a:extLst>
              <a:ext uri="{FF2B5EF4-FFF2-40B4-BE49-F238E27FC236}">
                <a16:creationId xmlns:a16="http://schemas.microsoft.com/office/drawing/2014/main" id="{AF53D551-9D34-BA65-3EC3-9D8BBC9AEA3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775496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8C101-6382-9508-8F43-1976D47A164C}"/>
              </a:ext>
            </a:extLst>
          </p:cNvPr>
          <p:cNvSpPr>
            <a:spLocks noGrp="1"/>
          </p:cNvSpPr>
          <p:nvPr>
            <p:ph type="title"/>
          </p:nvPr>
        </p:nvSpPr>
        <p:spPr/>
        <p:txBody>
          <a:bodyPr lIns="91440" tIns="45720" rIns="91440" bIns="45720" anchor="t"/>
          <a:lstStyle/>
          <a:p>
            <a:r>
              <a:rPr lang="en-US" sz="3600" b="1">
                <a:cs typeface="Arial"/>
              </a:rPr>
              <a:t>Acknowledgements</a:t>
            </a:r>
            <a:endParaRPr lang="en-US"/>
          </a:p>
        </p:txBody>
      </p:sp>
      <p:sp>
        <p:nvSpPr>
          <p:cNvPr id="3" name="Content Placeholder 2">
            <a:extLst>
              <a:ext uri="{FF2B5EF4-FFF2-40B4-BE49-F238E27FC236}">
                <a16:creationId xmlns:a16="http://schemas.microsoft.com/office/drawing/2014/main" id="{8AFD59C3-9424-4C0D-A2FC-998FBD77DA62}"/>
              </a:ext>
            </a:extLst>
          </p:cNvPr>
          <p:cNvSpPr>
            <a:spLocks noGrp="1"/>
          </p:cNvSpPr>
          <p:nvPr>
            <p:ph idx="1"/>
          </p:nvPr>
        </p:nvSpPr>
        <p:spPr>
          <a:xfrm>
            <a:off x="838200" y="1425575"/>
            <a:ext cx="10515600" cy="4351338"/>
          </a:xfrm>
        </p:spPr>
        <p:txBody>
          <a:bodyPr lIns="91440" tIns="45720" rIns="91440" bIns="45720" anchor="t"/>
          <a:lstStyle/>
          <a:p>
            <a:pPr marL="0" indent="0">
              <a:buNone/>
            </a:pPr>
            <a:r>
              <a:rPr lang="en-US">
                <a:solidFill>
                  <a:srgbClr val="002060"/>
                </a:solidFill>
                <a:cs typeface="Arial"/>
              </a:rPr>
              <a:t>These slides were originally produced by UK Heath Security Agency, with permission from colleagues in UKHSA the content of these slides have been adapted for use in NHS Wales by the Vaccine Preventable Disease Programme in Public Health Wales </a:t>
            </a:r>
            <a:endParaRPr lang="en-US">
              <a:cs typeface="Arial"/>
            </a:endParaRPr>
          </a:p>
          <a:p>
            <a:endParaRPr lang="en-US">
              <a:cs typeface="Arial"/>
            </a:endParaRPr>
          </a:p>
        </p:txBody>
      </p:sp>
      <p:sp>
        <p:nvSpPr>
          <p:cNvPr id="4" name="Footer Placeholder 3">
            <a:extLst>
              <a:ext uri="{FF2B5EF4-FFF2-40B4-BE49-F238E27FC236}">
                <a16:creationId xmlns:a16="http://schemas.microsoft.com/office/drawing/2014/main" id="{EF56312A-345E-A832-E111-B164DA813165}"/>
              </a:ext>
            </a:extLst>
          </p:cNvPr>
          <p:cNvSpPr>
            <a:spLocks noGrp="1"/>
          </p:cNvSpPr>
          <p:nvPr>
            <p:ph type="ftr" sz="quarter" idx="11"/>
          </p:nvPr>
        </p:nvSpPr>
        <p:spPr>
          <a:xfrm>
            <a:off x="1037492" y="6356350"/>
            <a:ext cx="10750060" cy="365125"/>
          </a:xfrm>
        </p:spPr>
        <p:txBody>
          <a:bodyPr lIns="91440" tIns="45720" rIns="91440" bIns="45720" anchor="t"/>
          <a:lstStyle/>
          <a:p>
            <a:r>
              <a:rPr lang="en-US">
                <a:cs typeface="Arial"/>
              </a:rPr>
              <a:t>RSV vaccination of pregnant women </a:t>
            </a:r>
            <a:r>
              <a:rPr lang="en-US" err="1">
                <a:cs typeface="Arial"/>
              </a:rPr>
              <a:t>programme</a:t>
            </a:r>
            <a:r>
              <a:rPr lang="en-US">
                <a:cs typeface="Arial"/>
              </a:rPr>
              <a:t>: training slide set for healthcare practitioners</a:t>
            </a:r>
            <a:endParaRPr lang="en-US"/>
          </a:p>
        </p:txBody>
      </p:sp>
      <p:sp>
        <p:nvSpPr>
          <p:cNvPr id="5" name="Slide Number Placeholder 4">
            <a:extLst>
              <a:ext uri="{FF2B5EF4-FFF2-40B4-BE49-F238E27FC236}">
                <a16:creationId xmlns:a16="http://schemas.microsoft.com/office/drawing/2014/main" id="{D39C26DA-E5A3-4E2D-8CA7-B0B0832AFA79}"/>
              </a:ext>
            </a:extLst>
          </p:cNvPr>
          <p:cNvSpPr>
            <a:spLocks noGrp="1"/>
          </p:cNvSpPr>
          <p:nvPr>
            <p:ph type="sldNum" sz="quarter" idx="12"/>
          </p:nvPr>
        </p:nvSpPr>
        <p:spPr>
          <a:xfrm>
            <a:off x="-1787769" y="6356350"/>
            <a:ext cx="2743200" cy="365125"/>
          </a:xfrm>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583258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7053C-D1AD-3BA0-3827-277B5E88C848}"/>
              </a:ext>
            </a:extLst>
          </p:cNvPr>
          <p:cNvSpPr>
            <a:spLocks noGrp="1"/>
          </p:cNvSpPr>
          <p:nvPr>
            <p:ph type="title"/>
          </p:nvPr>
        </p:nvSpPr>
        <p:spPr>
          <a:xfrm>
            <a:off x="330206" y="352023"/>
            <a:ext cx="11101753" cy="800000"/>
          </a:xfrm>
        </p:spPr>
        <p:txBody>
          <a:bodyPr lIns="91440" tIns="45720" rIns="91440" bIns="45720" anchor="t">
            <a:normAutofit fontScale="90000"/>
          </a:bodyPr>
          <a:lstStyle/>
          <a:p>
            <a:r>
              <a:rPr lang="en-US" b="1">
                <a:latin typeface="Arial"/>
                <a:cs typeface="Arial"/>
              </a:rPr>
              <a:t>Vaccine co-administration in pregnancy (2)</a:t>
            </a:r>
            <a:r>
              <a:rPr lang="en-US">
                <a:latin typeface="Arial"/>
                <a:cs typeface="Arial"/>
              </a:rPr>
              <a:t> </a:t>
            </a:r>
            <a:endParaRPr lang="en-US"/>
          </a:p>
        </p:txBody>
      </p:sp>
      <p:sp>
        <p:nvSpPr>
          <p:cNvPr id="4" name="Footer Placeholder 3">
            <a:extLst>
              <a:ext uri="{FF2B5EF4-FFF2-40B4-BE49-F238E27FC236}">
                <a16:creationId xmlns:a16="http://schemas.microsoft.com/office/drawing/2014/main" id="{73E761D9-94C2-F290-666F-08A632AD3B2E}"/>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CBABF9F8-0573-7E32-FA67-85225E1BF05B}"/>
              </a:ext>
            </a:extLst>
          </p:cNvPr>
          <p:cNvSpPr>
            <a:spLocks noGrp="1"/>
          </p:cNvSpPr>
          <p:nvPr>
            <p:ph type="sldNum" sz="quarter" idx="11"/>
          </p:nvPr>
        </p:nvSpPr>
        <p:spPr>
          <a:xfrm>
            <a:off x="776555" y="6334908"/>
            <a:ext cx="7315200" cy="365125"/>
          </a:xfrm>
        </p:spPr>
        <p:txBody>
          <a:bodyPr/>
          <a:lstStyle/>
          <a:p>
            <a:fld id="{344369E4-5DE7-46E5-874E-4FD437973785}" type="slidenum">
              <a:rPr lang="en-GB"/>
              <a:pPr/>
              <a:t>30</a:t>
            </a:fld>
            <a:endParaRPr lang="en-GB"/>
          </a:p>
        </p:txBody>
      </p:sp>
      <p:sp>
        <p:nvSpPr>
          <p:cNvPr id="7" name="Content Placeholder 6">
            <a:extLst>
              <a:ext uri="{FF2B5EF4-FFF2-40B4-BE49-F238E27FC236}">
                <a16:creationId xmlns:a16="http://schemas.microsoft.com/office/drawing/2014/main" id="{71A20F1B-8952-8FB0-7C20-641FBE54CCAA}"/>
              </a:ext>
            </a:extLst>
          </p:cNvPr>
          <p:cNvSpPr>
            <a:spLocks noGrp="1"/>
          </p:cNvSpPr>
          <p:nvPr>
            <p:ph idx="1"/>
          </p:nvPr>
        </p:nvSpPr>
        <p:spPr>
          <a:xfrm>
            <a:off x="330206" y="1152023"/>
            <a:ext cx="11330963" cy="4890804"/>
          </a:xfrm>
        </p:spPr>
        <p:txBody>
          <a:bodyPr vert="horz" lIns="91440" tIns="45720" rIns="91440" bIns="45720" rtlCol="0" anchor="t">
            <a:normAutofit fontScale="92500" lnSpcReduction="20000"/>
          </a:bodyPr>
          <a:lstStyle/>
          <a:p>
            <a:pPr marL="0" indent="0">
              <a:lnSpc>
                <a:spcPct val="110000"/>
              </a:lnSpc>
              <a:buNone/>
            </a:pPr>
            <a:r>
              <a:rPr lang="en-GB" sz="2200">
                <a:cs typeface="Arial"/>
              </a:rPr>
              <a:t>Where possible, vaccines should be given once a pregnant women becomes eligible. However, there may be times when a pregnant women presents late for vaccination. During influenza and COVID-19 seasonal vaccination campaigns, pregnant women may also become eligible for more than one vaccine at the same time. </a:t>
            </a:r>
            <a:endParaRPr lang="en-GB" sz="2200"/>
          </a:p>
          <a:p>
            <a:pPr marL="0" indent="0">
              <a:lnSpc>
                <a:spcPct val="110000"/>
              </a:lnSpc>
              <a:buNone/>
            </a:pPr>
            <a:endParaRPr lang="en-GB" sz="2200">
              <a:cs typeface="Arial"/>
            </a:endParaRPr>
          </a:p>
          <a:p>
            <a:pPr marL="0" indent="0">
              <a:lnSpc>
                <a:spcPct val="110000"/>
              </a:lnSpc>
              <a:buNone/>
            </a:pPr>
            <a:r>
              <a:rPr lang="en-GB" sz="2200" b="1">
                <a:cs typeface="Arial"/>
              </a:rPr>
              <a:t>Influenza vaccine</a:t>
            </a:r>
          </a:p>
          <a:p>
            <a:pPr>
              <a:lnSpc>
                <a:spcPct val="110000"/>
              </a:lnSpc>
            </a:pPr>
            <a:r>
              <a:rPr lang="en-GB" sz="2200">
                <a:cs typeface="Arial"/>
              </a:rPr>
              <a:t>Abrysvo</a:t>
            </a:r>
            <a:r>
              <a:rPr lang="en-GB" sz="2200" baseline="30000">
                <a:cs typeface="Arial"/>
              </a:rPr>
              <a:t>®</a:t>
            </a:r>
            <a:r>
              <a:rPr lang="en-GB" sz="2200">
                <a:cs typeface="Arial"/>
              </a:rPr>
              <a:t> can be given concomitantly with inactivated influenza vaccine to pregnant women</a:t>
            </a:r>
            <a:endParaRPr lang="en-GB" sz="2200">
              <a:solidFill>
                <a:srgbClr val="8764B8"/>
              </a:solidFill>
              <a:cs typeface="Arial"/>
            </a:endParaRPr>
          </a:p>
          <a:p>
            <a:pPr>
              <a:lnSpc>
                <a:spcPct val="110000"/>
              </a:lnSpc>
            </a:pPr>
            <a:r>
              <a:rPr lang="en-GB" sz="2200">
                <a:cs typeface="Arial"/>
              </a:rPr>
              <a:t>There are no safety or effectiveness concerns around giving Abrysvo</a:t>
            </a:r>
            <a:r>
              <a:rPr lang="en-GB" sz="2200" baseline="30000">
                <a:cs typeface="Arial"/>
              </a:rPr>
              <a:t>® </a:t>
            </a:r>
            <a:r>
              <a:rPr lang="en-GB" sz="2200">
                <a:cs typeface="Arial"/>
              </a:rPr>
              <a:t>to pregnant teenagers who are due to have or who have recently had a live attenuated influenza vaccine (LAIV) nasal spray</a:t>
            </a:r>
            <a:endParaRPr lang="en-GB" sz="2200">
              <a:solidFill>
                <a:srgbClr val="8764B8"/>
              </a:solidFill>
              <a:cs typeface="Arial"/>
            </a:endParaRPr>
          </a:p>
          <a:p>
            <a:pPr marL="0" indent="0">
              <a:lnSpc>
                <a:spcPct val="110000"/>
              </a:lnSpc>
              <a:buNone/>
            </a:pPr>
            <a:endParaRPr lang="en-GB" sz="2200">
              <a:cs typeface="Arial"/>
            </a:endParaRPr>
          </a:p>
          <a:p>
            <a:pPr marL="0" indent="0">
              <a:lnSpc>
                <a:spcPct val="110000"/>
              </a:lnSpc>
              <a:buNone/>
            </a:pPr>
            <a:r>
              <a:rPr lang="en-GB" sz="2200" b="1">
                <a:cs typeface="Arial"/>
              </a:rPr>
              <a:t>COVID-19 vaccine</a:t>
            </a:r>
          </a:p>
          <a:p>
            <a:pPr>
              <a:lnSpc>
                <a:spcPct val="110000"/>
              </a:lnSpc>
            </a:pPr>
            <a:r>
              <a:rPr lang="en-GB" sz="2200">
                <a:cs typeface="Arial"/>
              </a:rPr>
              <a:t>pregnant women who are eligible for COVID-19 vaccine during a seasonal vaccination campaign may receive this at the same time as Abrysvo</a:t>
            </a:r>
            <a:r>
              <a:rPr lang="en-GB" sz="2200" baseline="30000">
                <a:cs typeface="Arial"/>
              </a:rPr>
              <a:t>® </a:t>
            </a:r>
          </a:p>
        </p:txBody>
      </p:sp>
      <p:sp>
        <p:nvSpPr>
          <p:cNvPr id="3" name="TextBox 2">
            <a:extLst>
              <a:ext uri="{FF2B5EF4-FFF2-40B4-BE49-F238E27FC236}">
                <a16:creationId xmlns:a16="http://schemas.microsoft.com/office/drawing/2014/main" id="{DF067E97-8F30-8BAD-8975-7BFD2280FE8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7111119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C1429-02C9-58D7-1DB0-0AB0855D5821}"/>
              </a:ext>
            </a:extLst>
          </p:cNvPr>
          <p:cNvSpPr>
            <a:spLocks noGrp="1"/>
          </p:cNvSpPr>
          <p:nvPr>
            <p:ph type="title"/>
          </p:nvPr>
        </p:nvSpPr>
        <p:spPr>
          <a:xfrm>
            <a:off x="330206" y="326764"/>
            <a:ext cx="9871069" cy="1265730"/>
          </a:xfrm>
        </p:spPr>
        <p:txBody>
          <a:bodyPr lIns="91440" tIns="45720" rIns="91440" bIns="45720" anchor="t"/>
          <a:lstStyle/>
          <a:p>
            <a:r>
              <a:rPr lang="en-US" b="1">
                <a:latin typeface="Arial"/>
                <a:cs typeface="Arial"/>
              </a:rPr>
              <a:t>Co-administration and anti-D immunoglobulin</a:t>
            </a:r>
            <a:endParaRPr lang="en-US" b="1"/>
          </a:p>
        </p:txBody>
      </p:sp>
      <p:sp>
        <p:nvSpPr>
          <p:cNvPr id="3" name="Content Placeholder 2">
            <a:extLst>
              <a:ext uri="{FF2B5EF4-FFF2-40B4-BE49-F238E27FC236}">
                <a16:creationId xmlns:a16="http://schemas.microsoft.com/office/drawing/2014/main" id="{77A70307-212D-594E-D877-8F6D4DB398F2}"/>
              </a:ext>
            </a:extLst>
          </p:cNvPr>
          <p:cNvSpPr>
            <a:spLocks noGrp="1"/>
          </p:cNvSpPr>
          <p:nvPr>
            <p:ph idx="1"/>
          </p:nvPr>
        </p:nvSpPr>
        <p:spPr>
          <a:xfrm>
            <a:off x="684088" y="1773726"/>
            <a:ext cx="10515600" cy="4000351"/>
          </a:xfrm>
        </p:spPr>
        <p:txBody>
          <a:bodyPr vert="horz" lIns="91440" tIns="45720" rIns="91440" bIns="45720" rtlCol="0" anchor="t">
            <a:normAutofit/>
          </a:bodyPr>
          <a:lstStyle/>
          <a:p>
            <a:r>
              <a:rPr lang="en-US" sz="2000">
                <a:cs typeface="Arial"/>
              </a:rPr>
              <a:t>The response to </a:t>
            </a:r>
            <a:r>
              <a:rPr lang="en-US" sz="2000" err="1">
                <a:cs typeface="Arial"/>
              </a:rPr>
              <a:t>Abrysvo</a:t>
            </a:r>
            <a:r>
              <a:rPr lang="en-US" sz="2000" baseline="30000">
                <a:cs typeface="Arial"/>
              </a:rPr>
              <a:t>®</a:t>
            </a:r>
            <a:r>
              <a:rPr lang="en-US" sz="2000">
                <a:cs typeface="Arial"/>
              </a:rPr>
              <a:t> will not be affected by, nor interfere with, anti-D immunoglobulin </a:t>
            </a:r>
            <a:endParaRPr lang="en-US"/>
          </a:p>
          <a:p>
            <a:r>
              <a:rPr lang="en-US" sz="2000">
                <a:cs typeface="Arial"/>
              </a:rPr>
              <a:t>The administration of </a:t>
            </a:r>
            <a:r>
              <a:rPr lang="en-US" sz="2000" err="1">
                <a:cs typeface="Arial"/>
              </a:rPr>
              <a:t>Abrysvo</a:t>
            </a:r>
            <a:r>
              <a:rPr lang="en-US" sz="2000" baseline="30000">
                <a:cs typeface="Arial"/>
              </a:rPr>
              <a:t>®</a:t>
            </a:r>
            <a:r>
              <a:rPr lang="en-US" sz="2000">
                <a:cs typeface="Arial"/>
              </a:rPr>
              <a:t> should not be delayed due to the woman receiving anti-D immunoglobulin (or vice-versa)</a:t>
            </a:r>
          </a:p>
          <a:p>
            <a:pPr marL="0" indent="0">
              <a:buNone/>
            </a:pPr>
            <a:endParaRPr lang="en-US" sz="2000">
              <a:cs typeface="Arial"/>
            </a:endParaRPr>
          </a:p>
          <a:p>
            <a:pPr marL="0" indent="0">
              <a:buNone/>
            </a:pPr>
            <a:r>
              <a:rPr lang="en-US" sz="2000" b="1">
                <a:cs typeface="Arial"/>
              </a:rPr>
              <a:t>Co-administration of vaccines</a:t>
            </a:r>
          </a:p>
          <a:p>
            <a:r>
              <a:rPr lang="en-GB" sz="2000">
                <a:cs typeface="Arial"/>
              </a:rPr>
              <a:t>If more than one injection is administered at the same time, these should be given at a separate sites, preferably in different limbs </a:t>
            </a:r>
            <a:endParaRPr lang="en-US" sz="2000">
              <a:cs typeface="Arial"/>
            </a:endParaRPr>
          </a:p>
          <a:p>
            <a:r>
              <a:rPr lang="en-GB" sz="2000">
                <a:cs typeface="Arial"/>
              </a:rPr>
              <a:t>If given in the same limb, the injections should be given at least 2.5cm apart. The sites of each injection given should be noted in the woman's health records</a:t>
            </a:r>
            <a:endParaRPr lang="en-US" sz="2000">
              <a:cs typeface="Arial"/>
            </a:endParaRPr>
          </a:p>
        </p:txBody>
      </p:sp>
      <p:sp>
        <p:nvSpPr>
          <p:cNvPr id="4" name="Footer Placeholder 3">
            <a:extLst>
              <a:ext uri="{FF2B5EF4-FFF2-40B4-BE49-F238E27FC236}">
                <a16:creationId xmlns:a16="http://schemas.microsoft.com/office/drawing/2014/main" id="{48744EDC-0580-EF41-D35A-B4487286F6BA}"/>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B86101DB-7BB4-B054-0FED-3197648860A3}"/>
              </a:ext>
            </a:extLst>
          </p:cNvPr>
          <p:cNvSpPr>
            <a:spLocks noGrp="1"/>
          </p:cNvSpPr>
          <p:nvPr>
            <p:ph type="sldNum" sz="quarter" idx="11"/>
          </p:nvPr>
        </p:nvSpPr>
        <p:spPr>
          <a:xfrm>
            <a:off x="786829" y="6334908"/>
            <a:ext cx="7315200" cy="365125"/>
          </a:xfrm>
        </p:spPr>
        <p:txBody>
          <a:bodyPr/>
          <a:lstStyle/>
          <a:p>
            <a:fld id="{344369E4-5DE7-46E5-874E-4FD437973785}" type="slidenum">
              <a:rPr lang="en-GB"/>
              <a:pPr/>
              <a:t>31</a:t>
            </a:fld>
            <a:endParaRPr lang="en-GB"/>
          </a:p>
        </p:txBody>
      </p:sp>
      <p:sp>
        <p:nvSpPr>
          <p:cNvPr id="6" name="TextBox 5">
            <a:extLst>
              <a:ext uri="{FF2B5EF4-FFF2-40B4-BE49-F238E27FC236}">
                <a16:creationId xmlns:a16="http://schemas.microsoft.com/office/drawing/2014/main" id="{F76E2D2C-E1BE-738F-DFB4-58D81BAD3D4D}"/>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7225382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99A30-DE16-2C05-9941-A679C4F503C5}"/>
              </a:ext>
            </a:extLst>
          </p:cNvPr>
          <p:cNvSpPr>
            <a:spLocks noGrp="1"/>
          </p:cNvSpPr>
          <p:nvPr>
            <p:ph type="title"/>
          </p:nvPr>
        </p:nvSpPr>
        <p:spPr>
          <a:xfrm>
            <a:off x="0" y="29587"/>
            <a:ext cx="12192000" cy="691778"/>
          </a:xfrm>
        </p:spPr>
        <p:txBody>
          <a:bodyPr/>
          <a:lstStyle/>
          <a:p>
            <a:pPr algn="ctr"/>
            <a:r>
              <a:rPr lang="en-US" b="1">
                <a:latin typeface="Arial"/>
                <a:cs typeface="Arial"/>
              </a:rPr>
              <a:t>Ordering Considerations </a:t>
            </a:r>
            <a:br>
              <a:rPr lang="en-US" b="1">
                <a:latin typeface="Arial"/>
                <a:cs typeface="Arial"/>
              </a:rPr>
            </a:br>
            <a:r>
              <a:rPr lang="en-US" b="1">
                <a:latin typeface="Arial"/>
                <a:cs typeface="Arial"/>
              </a:rPr>
              <a:t> </a:t>
            </a:r>
            <a:r>
              <a:rPr lang="en-GB" b="1" err="1">
                <a:latin typeface="Arial"/>
                <a:cs typeface="Arial"/>
              </a:rPr>
              <a:t>Abrysvo</a:t>
            </a:r>
            <a:r>
              <a:rPr lang="en-GB" b="1" baseline="30000">
                <a:latin typeface="Arial"/>
                <a:cs typeface="Arial"/>
              </a:rPr>
              <a:t>®</a:t>
            </a:r>
            <a:r>
              <a:rPr lang="en-GB" b="1">
                <a:latin typeface="Arial"/>
                <a:cs typeface="Arial"/>
              </a:rPr>
              <a:t> vaccine</a:t>
            </a:r>
            <a:r>
              <a:rPr lang="en-GB">
                <a:latin typeface="Arial"/>
                <a:cs typeface="Arial"/>
              </a:rPr>
              <a:t> </a:t>
            </a:r>
            <a:endParaRPr lang="en-GB"/>
          </a:p>
        </p:txBody>
      </p:sp>
      <p:sp>
        <p:nvSpPr>
          <p:cNvPr id="3" name="Content Placeholder 2">
            <a:extLst>
              <a:ext uri="{FF2B5EF4-FFF2-40B4-BE49-F238E27FC236}">
                <a16:creationId xmlns:a16="http://schemas.microsoft.com/office/drawing/2014/main" id="{11C9FA1F-BCBA-444F-EEEC-995B7DEBB179}"/>
              </a:ext>
            </a:extLst>
          </p:cNvPr>
          <p:cNvSpPr>
            <a:spLocks noGrp="1"/>
          </p:cNvSpPr>
          <p:nvPr>
            <p:ph idx="1"/>
          </p:nvPr>
        </p:nvSpPr>
        <p:spPr>
          <a:xfrm>
            <a:off x="465337" y="1628995"/>
            <a:ext cx="8541544" cy="4429496"/>
          </a:xfrm>
        </p:spPr>
        <p:txBody>
          <a:bodyPr/>
          <a:lstStyle/>
          <a:p>
            <a:pPr marL="0" indent="0">
              <a:buNone/>
            </a:pPr>
            <a:r>
              <a:rPr lang="en-GB" b="1" u="sng"/>
              <a:t>Considerations when ordering </a:t>
            </a:r>
            <a:r>
              <a:rPr lang="en-GB" b="1" u="sng" err="1"/>
              <a:t>Abrysvo</a:t>
            </a:r>
            <a:r>
              <a:rPr lang="en-GB" b="1" baseline="30000">
                <a:latin typeface="Arial"/>
                <a:cs typeface="Arial"/>
              </a:rPr>
              <a:t>®</a:t>
            </a:r>
            <a:endParaRPr lang="en-GB"/>
          </a:p>
          <a:p>
            <a:r>
              <a:rPr lang="en-GB" sz="1600">
                <a:cs typeface="Arial"/>
              </a:rPr>
              <a:t>Vaccines for the national RSV vaccination programmes in Wales should be ordered via </a:t>
            </a:r>
            <a:r>
              <a:rPr lang="en-GB" sz="1600" err="1">
                <a:cs typeface="Arial"/>
              </a:rPr>
              <a:t>ImmForm</a:t>
            </a:r>
            <a:r>
              <a:rPr lang="en-GB" sz="1600">
                <a:cs typeface="Arial"/>
              </a:rPr>
              <a:t> </a:t>
            </a:r>
          </a:p>
          <a:p>
            <a:r>
              <a:rPr lang="en-GB" sz="1600" err="1"/>
              <a:t>Abrysvo</a:t>
            </a:r>
            <a:r>
              <a:rPr lang="en-GB" sz="1600" b="0" i="0" baseline="30000">
                <a:effectLst/>
                <a:highlight>
                  <a:srgbClr val="FFFFFF"/>
                </a:highlight>
              </a:rPr>
              <a:t>® </a:t>
            </a:r>
            <a:r>
              <a:rPr lang="en-GB" sz="1600">
                <a:effectLst/>
                <a:ea typeface="Arial" panose="020B0604020202020204" pitchFamily="34" charset="0"/>
              </a:rPr>
              <a:t>stocks should be monitored by the named staff members to avoid over-ordering or stockpiling.</a:t>
            </a:r>
          </a:p>
          <a:p>
            <a:r>
              <a:rPr lang="en-GB" sz="1600"/>
              <a:t>Current expiry and quantity of </a:t>
            </a:r>
            <a:r>
              <a:rPr lang="en-GB" sz="1600" err="1"/>
              <a:t>Abrysvo</a:t>
            </a:r>
            <a:r>
              <a:rPr lang="en-GB" sz="1600" b="0" i="0" baseline="30000">
                <a:effectLst/>
                <a:highlight>
                  <a:srgbClr val="FFFFFF"/>
                </a:highlight>
              </a:rPr>
              <a:t>®</a:t>
            </a:r>
            <a:r>
              <a:rPr lang="en-GB" sz="1600"/>
              <a:t> should be checked before ordering.</a:t>
            </a:r>
          </a:p>
          <a:p>
            <a:r>
              <a:rPr lang="en-GB" sz="1600"/>
              <a:t>Only order stock sufficient for two weeks worth of clinics.</a:t>
            </a:r>
          </a:p>
          <a:p>
            <a:r>
              <a:rPr lang="en-GB" sz="1600"/>
              <a:t>One </a:t>
            </a:r>
            <a:r>
              <a:rPr lang="en-GB" sz="1600">
                <a:highlight>
                  <a:srgbClr val="FFFFFF"/>
                </a:highlight>
              </a:rPr>
              <a:t>p</a:t>
            </a:r>
            <a:r>
              <a:rPr lang="en-GB" sz="1600" b="0" i="0">
                <a:effectLst/>
                <a:highlight>
                  <a:srgbClr val="FFFFFF"/>
                </a:highlight>
              </a:rPr>
              <a:t>ack contains one vial of vaccine, diluent for reconstitution and patient information leaflet (PIL). Each pack will also contain one 25 G x 25 mm (1") needle.</a:t>
            </a:r>
          </a:p>
          <a:p>
            <a:r>
              <a:rPr lang="en-GB" sz="1600">
                <a:highlight>
                  <a:srgbClr val="FFFFFF"/>
                </a:highlight>
              </a:rPr>
              <a:t>Ensure the correct </a:t>
            </a:r>
            <a:r>
              <a:rPr lang="en-GB" sz="1600" err="1">
                <a:highlight>
                  <a:srgbClr val="FFFFFF"/>
                </a:highlight>
              </a:rPr>
              <a:t>Abrysvo</a:t>
            </a:r>
            <a:r>
              <a:rPr lang="en-GB" sz="1600" b="0" i="0" baseline="30000">
                <a:effectLst/>
                <a:highlight>
                  <a:srgbClr val="FFFFFF"/>
                </a:highlight>
              </a:rPr>
              <a:t>®</a:t>
            </a:r>
            <a:r>
              <a:rPr lang="en-GB" sz="1600">
                <a:highlight>
                  <a:srgbClr val="FFFFFF"/>
                </a:highlight>
              </a:rPr>
              <a:t> is ordered for the required cohort (</a:t>
            </a:r>
            <a:r>
              <a:rPr lang="en-GB" sz="1600" err="1">
                <a:highlight>
                  <a:srgbClr val="FFFFFF"/>
                </a:highlight>
              </a:rPr>
              <a:t>Eg</a:t>
            </a:r>
            <a:r>
              <a:rPr lang="en-GB" sz="1600">
                <a:highlight>
                  <a:srgbClr val="FFFFFF"/>
                </a:highlight>
              </a:rPr>
              <a:t> maternal vaccine for infant or for older adult protection).</a:t>
            </a:r>
          </a:p>
          <a:p>
            <a:r>
              <a:rPr lang="en-GB" sz="1600" b="0" i="0">
                <a:effectLst/>
                <a:highlight>
                  <a:srgbClr val="FFFFFF"/>
                </a:highlight>
              </a:rPr>
              <a:t>The pack of </a:t>
            </a:r>
            <a:r>
              <a:rPr lang="en-GB" sz="1600" b="0" i="0" err="1">
                <a:effectLst/>
                <a:highlight>
                  <a:srgbClr val="FFFFFF"/>
                </a:highlight>
              </a:rPr>
              <a:t>Abrysvo</a:t>
            </a:r>
            <a:r>
              <a:rPr lang="en-GB" sz="1600" b="0" i="0" baseline="30000">
                <a:effectLst/>
                <a:highlight>
                  <a:srgbClr val="FFFFFF"/>
                </a:highlight>
              </a:rPr>
              <a:t>®</a:t>
            </a:r>
            <a:r>
              <a:rPr lang="en-GB" sz="1600" b="0" i="0">
                <a:effectLst/>
                <a:highlight>
                  <a:srgbClr val="FFFFFF"/>
                </a:highlight>
              </a:rPr>
              <a:t> vaccine is physically larger than most other vaccines supplied via ImmForm. Each single dose pack measures 73mm x 35mm x 116mm (H x W x D). </a:t>
            </a:r>
            <a:r>
              <a:rPr lang="en-GB" sz="1600" b="1" i="0" u="sng">
                <a:effectLst/>
                <a:highlight>
                  <a:srgbClr val="FFFFFF"/>
                </a:highlight>
              </a:rPr>
              <a:t>Please ensure you have enough fridge capacity before placing large orders.</a:t>
            </a:r>
            <a:endParaRPr lang="en-GB" sz="1600" b="1" u="sng"/>
          </a:p>
        </p:txBody>
      </p:sp>
      <p:sp>
        <p:nvSpPr>
          <p:cNvPr id="5" name="Slide Number Placeholder 4">
            <a:extLst>
              <a:ext uri="{FF2B5EF4-FFF2-40B4-BE49-F238E27FC236}">
                <a16:creationId xmlns:a16="http://schemas.microsoft.com/office/drawing/2014/main" id="{76B678D4-EB00-CFD8-EC72-A1F762B5CE52}"/>
              </a:ext>
            </a:extLst>
          </p:cNvPr>
          <p:cNvSpPr>
            <a:spLocks noGrp="1"/>
          </p:cNvSpPr>
          <p:nvPr>
            <p:ph type="sldNum" sz="quarter" idx="12"/>
          </p:nvPr>
        </p:nvSpPr>
        <p:spPr>
          <a:xfrm>
            <a:off x="-1564758" y="6339115"/>
            <a:ext cx="2743200" cy="365125"/>
          </a:xfrm>
        </p:spPr>
        <p:txBody>
          <a:bodyPr/>
          <a:lstStyle/>
          <a:p>
            <a:fld id="{561D0CCE-8DCC-44DC-A653-AE62B1D84A52}" type="slidenum">
              <a:rPr lang="en-GB" smtClean="0"/>
              <a:pPr/>
              <a:t>32</a:t>
            </a:fld>
            <a:endParaRPr lang="en-GB"/>
          </a:p>
        </p:txBody>
      </p:sp>
      <p:pic>
        <p:nvPicPr>
          <p:cNvPr id="6" name="Picture 5" descr="A syringe and vials next to a box&#10;&#10;Description automatically generated">
            <a:extLst>
              <a:ext uri="{FF2B5EF4-FFF2-40B4-BE49-F238E27FC236}">
                <a16:creationId xmlns:a16="http://schemas.microsoft.com/office/drawing/2014/main" id="{C21BFBBD-E917-CB28-715E-BC4675E390EC}"/>
              </a:ext>
            </a:extLst>
          </p:cNvPr>
          <p:cNvPicPr>
            <a:picLocks noChangeAspect="1"/>
          </p:cNvPicPr>
          <p:nvPr/>
        </p:nvPicPr>
        <p:blipFill rotWithShape="1">
          <a:blip r:embed="rId3"/>
          <a:srcRect l="13789" t="4478" r="21863" b="560"/>
          <a:stretch/>
        </p:blipFill>
        <p:spPr>
          <a:xfrm>
            <a:off x="9006881" y="1628995"/>
            <a:ext cx="3185119" cy="2767937"/>
          </a:xfrm>
          <a:prstGeom prst="rect">
            <a:avLst/>
          </a:prstGeom>
        </p:spPr>
      </p:pic>
      <p:sp>
        <p:nvSpPr>
          <p:cNvPr id="4" name="TextBox 3">
            <a:extLst>
              <a:ext uri="{FF2B5EF4-FFF2-40B4-BE49-F238E27FC236}">
                <a16:creationId xmlns:a16="http://schemas.microsoft.com/office/drawing/2014/main" id="{E1565317-FC45-3D86-46DF-9B265CA35EED}"/>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
        <p:nvSpPr>
          <p:cNvPr id="7" name="TextBox 7">
            <a:extLst>
              <a:ext uri="{FF2B5EF4-FFF2-40B4-BE49-F238E27FC236}">
                <a16:creationId xmlns:a16="http://schemas.microsoft.com/office/drawing/2014/main" id="{2B9AFD47-344C-9CB5-B735-FC0825A63BD9}"/>
              </a:ext>
            </a:extLst>
          </p:cNvPr>
          <p:cNvSpPr txBox="1"/>
          <p:nvPr/>
        </p:nvSpPr>
        <p:spPr>
          <a:xfrm>
            <a:off x="9639183" y="4497480"/>
            <a:ext cx="1915349"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cs typeface="Arial"/>
              </a:rPr>
              <a:t>Image source: UKHSA</a:t>
            </a:r>
          </a:p>
        </p:txBody>
      </p:sp>
    </p:spTree>
    <p:extLst>
      <p:ext uri="{BB962C8B-B14F-4D97-AF65-F5344CB8AC3E}">
        <p14:creationId xmlns:p14="http://schemas.microsoft.com/office/powerpoint/2010/main" val="29452756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596CE-57E5-9EA9-1FB6-E17B55070663}"/>
              </a:ext>
            </a:extLst>
          </p:cNvPr>
          <p:cNvSpPr>
            <a:spLocks noGrp="1"/>
          </p:cNvSpPr>
          <p:nvPr>
            <p:ph type="title"/>
          </p:nvPr>
        </p:nvSpPr>
        <p:spPr>
          <a:xfrm>
            <a:off x="95693" y="0"/>
            <a:ext cx="12004157" cy="1325563"/>
          </a:xfrm>
        </p:spPr>
        <p:txBody>
          <a:bodyPr lIns="91440" tIns="45720" rIns="91440" bIns="45720" anchor="t"/>
          <a:lstStyle/>
          <a:p>
            <a:pPr algn="ctr"/>
            <a:r>
              <a:rPr lang="en-US" b="1">
                <a:latin typeface="Arial"/>
                <a:cs typeface="Arial"/>
              </a:rPr>
              <a:t>Storage Considerations </a:t>
            </a:r>
            <a:br>
              <a:rPr lang="en-US" b="1">
                <a:latin typeface="Arial"/>
                <a:cs typeface="Arial"/>
              </a:rPr>
            </a:br>
            <a:r>
              <a:rPr lang="en-US" b="1">
                <a:latin typeface="Arial"/>
                <a:cs typeface="Arial"/>
              </a:rPr>
              <a:t> </a:t>
            </a:r>
            <a:r>
              <a:rPr lang="en-GB" b="1" err="1">
                <a:latin typeface="Arial"/>
                <a:cs typeface="Arial"/>
              </a:rPr>
              <a:t>Abrysvo</a:t>
            </a:r>
            <a:r>
              <a:rPr lang="en-GB" b="1" baseline="30000">
                <a:latin typeface="Arial"/>
                <a:cs typeface="Arial"/>
              </a:rPr>
              <a:t>®</a:t>
            </a:r>
            <a:r>
              <a:rPr lang="en-GB" b="1">
                <a:latin typeface="Arial"/>
                <a:cs typeface="Arial"/>
              </a:rPr>
              <a:t> vaccine</a:t>
            </a:r>
            <a:r>
              <a:rPr lang="en-GB">
                <a:latin typeface="Arial"/>
                <a:cs typeface="Arial"/>
              </a:rPr>
              <a:t> </a:t>
            </a:r>
            <a:endParaRPr lang="en-US" b="1">
              <a:latin typeface="Arial"/>
              <a:cs typeface="Arial"/>
            </a:endParaRPr>
          </a:p>
        </p:txBody>
      </p:sp>
      <p:sp>
        <p:nvSpPr>
          <p:cNvPr id="4" name="Footer Placeholder 3">
            <a:extLst>
              <a:ext uri="{FF2B5EF4-FFF2-40B4-BE49-F238E27FC236}">
                <a16:creationId xmlns:a16="http://schemas.microsoft.com/office/drawing/2014/main" id="{77167A54-ED49-2C7A-7D75-9249D1FA3BB0}"/>
              </a:ext>
            </a:extLst>
          </p:cNvPr>
          <p:cNvSpPr>
            <a:spLocks noGrp="1"/>
          </p:cNvSpPr>
          <p:nvPr>
            <p:ph type="ftr" sz="quarter" idx="10"/>
          </p:nvPr>
        </p:nvSpPr>
        <p:spPr/>
        <p:txBody>
          <a:bodyPr/>
          <a:lstStyle/>
          <a:p>
            <a:r>
              <a:rPr lang="en-GB" sz="1400">
                <a:latin typeface="Arial"/>
                <a:cs typeface="Arial"/>
              </a:rPr>
              <a:t>  </a:t>
            </a:r>
            <a:endParaRPr lang="en-US">
              <a:latin typeface="Arial"/>
              <a:cs typeface="Arial"/>
            </a:endParaRPr>
          </a:p>
        </p:txBody>
      </p:sp>
      <p:sp>
        <p:nvSpPr>
          <p:cNvPr id="5" name="Slide Number Placeholder 4">
            <a:extLst>
              <a:ext uri="{FF2B5EF4-FFF2-40B4-BE49-F238E27FC236}">
                <a16:creationId xmlns:a16="http://schemas.microsoft.com/office/drawing/2014/main" id="{47257784-251D-75E6-714E-50C6A0737230}"/>
              </a:ext>
            </a:extLst>
          </p:cNvPr>
          <p:cNvSpPr>
            <a:spLocks noGrp="1"/>
          </p:cNvSpPr>
          <p:nvPr>
            <p:ph type="sldNum" sz="quarter" idx="11"/>
          </p:nvPr>
        </p:nvSpPr>
        <p:spPr>
          <a:xfrm>
            <a:off x="711624" y="6342389"/>
            <a:ext cx="745036" cy="391652"/>
          </a:xfrm>
        </p:spPr>
        <p:txBody>
          <a:bodyPr/>
          <a:lstStyle/>
          <a:p>
            <a:fld id="{344369E4-5DE7-46E5-874E-4FD437973785}" type="slidenum">
              <a:rPr lang="en-GB"/>
              <a:pPr/>
              <a:t>33</a:t>
            </a:fld>
            <a:endParaRPr lang="en-GB"/>
          </a:p>
        </p:txBody>
      </p:sp>
      <p:sp>
        <p:nvSpPr>
          <p:cNvPr id="7" name="Content Placeholder 6">
            <a:extLst>
              <a:ext uri="{FF2B5EF4-FFF2-40B4-BE49-F238E27FC236}">
                <a16:creationId xmlns:a16="http://schemas.microsoft.com/office/drawing/2014/main" id="{76922681-4AD2-243A-FC75-71A052CF44E3}"/>
              </a:ext>
            </a:extLst>
          </p:cNvPr>
          <p:cNvSpPr>
            <a:spLocks noGrp="1"/>
          </p:cNvSpPr>
          <p:nvPr>
            <p:ph idx="1"/>
          </p:nvPr>
        </p:nvSpPr>
        <p:spPr>
          <a:xfrm>
            <a:off x="359315" y="1325563"/>
            <a:ext cx="10889175" cy="4351338"/>
          </a:xfrm>
        </p:spPr>
        <p:txBody>
          <a:bodyPr vert="horz" lIns="91440" tIns="45720" rIns="91440" bIns="45720" rtlCol="0" anchor="t">
            <a:noAutofit/>
          </a:bodyPr>
          <a:lstStyle/>
          <a:p>
            <a:r>
              <a:rPr lang="en-GB" sz="2000" b="0" i="0">
                <a:effectLst/>
              </a:rPr>
              <a:t>Store vaccines in a validated fridge specifically designed for pharmaceutical products. Do not use a domestic fridge</a:t>
            </a:r>
          </a:p>
          <a:p>
            <a:r>
              <a:rPr lang="en-GB" sz="2000" b="0" i="0">
                <a:effectLst/>
              </a:rPr>
              <a:t>Maintain the temperature between +2 and + 8⁰C. Keep the vaccine fridge secure. It should only be accessible to authorised practice staff. Therefore, keep it locked or in a locked room</a:t>
            </a:r>
          </a:p>
          <a:p>
            <a:r>
              <a:rPr lang="en-GB" sz="2000" b="0" i="0">
                <a:effectLst/>
              </a:rPr>
              <a:t>Good practice is to have a data logger in the fridge to monitor in</a:t>
            </a:r>
            <a:r>
              <a:rPr lang="en-GB" sz="2000"/>
              <a:t>ternal temperatures</a:t>
            </a:r>
            <a:endParaRPr lang="en-GB" sz="2000" b="0" i="0">
              <a:effectLst/>
            </a:endParaRPr>
          </a:p>
          <a:p>
            <a:r>
              <a:rPr lang="en-GB" sz="2000" b="0" i="0">
                <a:effectLst/>
              </a:rPr>
              <a:t>Reduce the possibility of accidentally interrupting the electricity supply. For example, install a switchless socket or clearly label the plug with a cautionary notice: ’Do not unplug/switch off’.</a:t>
            </a:r>
          </a:p>
          <a:p>
            <a:r>
              <a:rPr lang="en-GB" sz="2000" b="0" i="0">
                <a:effectLst/>
              </a:rPr>
              <a:t>Use a large enough fridge to allow enough space around the vaccine packages for air to circulate</a:t>
            </a:r>
          </a:p>
          <a:p>
            <a:r>
              <a:rPr lang="en-US" sz="2000">
                <a:cs typeface="Arial"/>
              </a:rPr>
              <a:t>Do not freeze.  Discard if the carton has been frozen</a:t>
            </a:r>
          </a:p>
          <a:p>
            <a:r>
              <a:rPr lang="en-GB" sz="2000">
                <a:latin typeface="Arial"/>
                <a:cs typeface="Arial"/>
              </a:rPr>
              <a:t>Vaccines should be ordered, stored and monitored as described in the </a:t>
            </a:r>
            <a:r>
              <a:rPr lang="en-GB" sz="2000">
                <a:latin typeface="Arial"/>
                <a:cs typeface="Arial"/>
                <a:hlinkClick r:id="rId3"/>
              </a:rPr>
              <a:t>Green Book Chapter 3 (Storage, distribution and disposal of </a:t>
            </a:r>
            <a:r>
              <a:rPr lang="en-GB" sz="2000">
                <a:solidFill>
                  <a:srgbClr val="000000"/>
                </a:solidFill>
                <a:latin typeface="Arial"/>
                <a:cs typeface="Arial"/>
                <a:hlinkClick r:id="rId3"/>
              </a:rPr>
              <a:t>vaccines</a:t>
            </a:r>
            <a:r>
              <a:rPr lang="en-GB" sz="2000">
                <a:latin typeface="Arial"/>
                <a:cs typeface="Arial"/>
              </a:rPr>
              <a:t>). </a:t>
            </a:r>
            <a:endParaRPr lang="en-GB" sz="2000">
              <a:solidFill>
                <a:srgbClr val="822333"/>
              </a:solidFill>
              <a:latin typeface="Arial"/>
              <a:cs typeface="Arial"/>
            </a:endParaRPr>
          </a:p>
          <a:p>
            <a:r>
              <a:rPr lang="en-GB" sz="2000">
                <a:solidFill>
                  <a:srgbClr val="212A73"/>
                </a:solidFill>
                <a:latin typeface="Arial"/>
                <a:cs typeface="Arial"/>
              </a:rPr>
              <a:t>The advisory document for the ordering, storage and handling of vaccines has been updated, the updated edition will be available to view </a:t>
            </a:r>
            <a:r>
              <a:rPr lang="en-GB" sz="2000">
                <a:solidFill>
                  <a:srgbClr val="212A73"/>
                </a:solidFill>
                <a:latin typeface="Arial"/>
                <a:cs typeface="Arial"/>
                <a:hlinkClick r:id="rId4"/>
              </a:rPr>
              <a:t>here</a:t>
            </a:r>
            <a:endParaRPr lang="en-GB" sz="2000">
              <a:solidFill>
                <a:srgbClr val="212A73"/>
              </a:solidFill>
              <a:latin typeface="Arial"/>
              <a:cs typeface="Arial"/>
            </a:endParaRPr>
          </a:p>
          <a:p>
            <a:endParaRPr lang="en-GB" sz="1900">
              <a:latin typeface="Arial"/>
              <a:cs typeface="Arial"/>
            </a:endParaRPr>
          </a:p>
        </p:txBody>
      </p:sp>
      <p:sp>
        <p:nvSpPr>
          <p:cNvPr id="3" name="TextBox 2">
            <a:extLst>
              <a:ext uri="{FF2B5EF4-FFF2-40B4-BE49-F238E27FC236}">
                <a16:creationId xmlns:a16="http://schemas.microsoft.com/office/drawing/2014/main" id="{369FF75C-16AF-9F61-15B9-90FEB9BCF7B0}"/>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3881136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AEC58-8282-46E2-956F-C7287AD8C3B9}"/>
              </a:ext>
            </a:extLst>
          </p:cNvPr>
          <p:cNvSpPr>
            <a:spLocks noGrp="1"/>
          </p:cNvSpPr>
          <p:nvPr>
            <p:ph type="title"/>
          </p:nvPr>
        </p:nvSpPr>
        <p:spPr>
          <a:xfrm>
            <a:off x="388929" y="307841"/>
            <a:ext cx="10515600" cy="972607"/>
          </a:xfrm>
        </p:spPr>
        <p:txBody>
          <a:bodyPr lIns="91440" tIns="45720" rIns="91440" bIns="45720" anchor="t"/>
          <a:lstStyle/>
          <a:p>
            <a:r>
              <a:rPr lang="en-GB" b="1"/>
              <a:t>Before administering a vaccine</a:t>
            </a:r>
            <a:endParaRPr lang="en-GB" b="1">
              <a:cs typeface="Arial"/>
            </a:endParaRPr>
          </a:p>
        </p:txBody>
      </p:sp>
      <p:sp>
        <p:nvSpPr>
          <p:cNvPr id="3" name="Content Placeholder 2">
            <a:extLst>
              <a:ext uri="{FF2B5EF4-FFF2-40B4-BE49-F238E27FC236}">
                <a16:creationId xmlns:a16="http://schemas.microsoft.com/office/drawing/2014/main" id="{3AB4200C-60A4-41DF-91AC-B83C0AD22915}"/>
              </a:ext>
            </a:extLst>
          </p:cNvPr>
          <p:cNvSpPr>
            <a:spLocks noGrp="1"/>
          </p:cNvSpPr>
          <p:nvPr>
            <p:ph idx="1"/>
          </p:nvPr>
        </p:nvSpPr>
        <p:spPr>
          <a:xfrm>
            <a:off x="475884" y="1280448"/>
            <a:ext cx="10515599" cy="4739679"/>
          </a:xfrm>
        </p:spPr>
        <p:txBody>
          <a:bodyPr vert="horz" lIns="91440" tIns="45720" rIns="91440" bIns="45720" rtlCol="0" anchor="t">
            <a:noAutofit/>
          </a:bodyPr>
          <a:lstStyle/>
          <a:p>
            <a:pPr marL="0" indent="0">
              <a:lnSpc>
                <a:spcPct val="100000"/>
              </a:lnSpc>
              <a:spcBef>
                <a:spcPts val="0"/>
              </a:spcBef>
              <a:buNone/>
            </a:pPr>
            <a:r>
              <a:rPr lang="en-GB" sz="2000">
                <a:cs typeface="Arial"/>
              </a:rPr>
              <a:t>Before administering a vaccine, the woman should be assessed to ensure that:</a:t>
            </a:r>
          </a:p>
          <a:p>
            <a:pPr marL="285750" indent="-285750">
              <a:lnSpc>
                <a:spcPct val="110000"/>
              </a:lnSpc>
              <a:spcBef>
                <a:spcPts val="600"/>
              </a:spcBef>
              <a:buFont typeface="Arial" panose="020B0604020202020204" pitchFamily="34" charset="0"/>
              <a:buChar char="•"/>
            </a:pPr>
            <a:r>
              <a:rPr lang="en-GB" sz="2000">
                <a:cs typeface="Arial"/>
              </a:rPr>
              <a:t>there are no contraindications to the vaccine being given</a:t>
            </a:r>
          </a:p>
          <a:p>
            <a:pPr marL="285750" indent="-285750">
              <a:lnSpc>
                <a:spcPct val="110000"/>
              </a:lnSpc>
              <a:spcBef>
                <a:spcPts val="600"/>
              </a:spcBef>
            </a:pPr>
            <a:r>
              <a:rPr lang="en-GB" sz="2000">
                <a:cs typeface="Arial"/>
              </a:rPr>
              <a:t>they have not experienced any serious reactions to a previous dose or component of the vaccine</a:t>
            </a:r>
          </a:p>
          <a:p>
            <a:pPr marL="285750" indent="-285750">
              <a:lnSpc>
                <a:spcPct val="110000"/>
              </a:lnSpc>
              <a:spcBef>
                <a:spcPts val="600"/>
              </a:spcBef>
            </a:pPr>
            <a:r>
              <a:rPr lang="en-GB" sz="2000">
                <a:cs typeface="Arial"/>
              </a:rPr>
              <a:t>they are fully informed about the vaccine to be given and understand the vaccination procedure</a:t>
            </a:r>
          </a:p>
          <a:p>
            <a:pPr marL="285750" indent="-285750">
              <a:lnSpc>
                <a:spcPct val="110000"/>
              </a:lnSpc>
              <a:spcBef>
                <a:spcPts val="600"/>
              </a:spcBef>
            </a:pPr>
            <a:r>
              <a:rPr lang="en-GB" sz="2000">
                <a:cs typeface="Arial"/>
              </a:rPr>
              <a:t>they are aware of possible adverse reactions to the vaccine and how to treat them</a:t>
            </a:r>
          </a:p>
          <a:p>
            <a:pPr marL="285750" indent="-285750">
              <a:lnSpc>
                <a:spcPct val="110000"/>
              </a:lnSpc>
              <a:spcBef>
                <a:spcPts val="600"/>
              </a:spcBef>
            </a:pPr>
            <a:r>
              <a:rPr lang="en-GB" sz="2000">
                <a:cs typeface="Arial"/>
              </a:rPr>
              <a:t>they have consented to having the vaccine</a:t>
            </a:r>
          </a:p>
          <a:p>
            <a:pPr marL="0" indent="0">
              <a:lnSpc>
                <a:spcPct val="100000"/>
              </a:lnSpc>
              <a:spcBef>
                <a:spcPts val="0"/>
              </a:spcBef>
              <a:buNone/>
            </a:pPr>
            <a:endParaRPr lang="en-GB" sz="2000"/>
          </a:p>
          <a:p>
            <a:pPr marL="0" indent="0">
              <a:lnSpc>
                <a:spcPct val="100000"/>
              </a:lnSpc>
              <a:spcBef>
                <a:spcPts val="0"/>
              </a:spcBef>
              <a:buNone/>
            </a:pPr>
            <a:r>
              <a:rPr lang="en-GB" sz="2000">
                <a:cs typeface="Arial"/>
              </a:rPr>
              <a:t>Immunisers should ensure that:</a:t>
            </a:r>
          </a:p>
          <a:p>
            <a:pPr marL="285750" indent="-285750">
              <a:lnSpc>
                <a:spcPct val="100000"/>
              </a:lnSpc>
              <a:spcBef>
                <a:spcPts val="600"/>
              </a:spcBef>
              <a:buFont typeface="Arial" panose="020B0604020202020204" pitchFamily="34" charset="0"/>
              <a:buChar char="•"/>
            </a:pPr>
            <a:r>
              <a:rPr lang="en-GB" sz="2000">
                <a:cs typeface="Arial"/>
              </a:rPr>
              <a:t>they have the appropriate knowledge and legal authority to administer the vaccine</a:t>
            </a:r>
            <a:endParaRPr lang="en-GB" sz="2000">
              <a:solidFill>
                <a:srgbClr val="FF0000"/>
              </a:solidFill>
              <a:cs typeface="Arial"/>
            </a:endParaRPr>
          </a:p>
          <a:p>
            <a:pPr marL="285750" indent="-285750">
              <a:lnSpc>
                <a:spcPct val="100000"/>
              </a:lnSpc>
              <a:spcBef>
                <a:spcPts val="600"/>
              </a:spcBef>
              <a:buFont typeface="Arial" panose="020B0604020202020204" pitchFamily="34" charset="0"/>
              <a:buChar char="•"/>
            </a:pPr>
            <a:r>
              <a:rPr lang="en-GB" sz="2000">
                <a:cs typeface="Arial"/>
              </a:rPr>
              <a:t>the vaccine has been properly stored and prepared for use and they know where and how to administer it</a:t>
            </a:r>
          </a:p>
        </p:txBody>
      </p:sp>
      <p:sp>
        <p:nvSpPr>
          <p:cNvPr id="12" name="Slide Number Placeholder 11">
            <a:extLst>
              <a:ext uri="{FF2B5EF4-FFF2-40B4-BE49-F238E27FC236}">
                <a16:creationId xmlns:a16="http://schemas.microsoft.com/office/drawing/2014/main" id="{E091F657-CB1B-4AEB-803A-8BF65BFB92A0}"/>
              </a:ext>
            </a:extLst>
          </p:cNvPr>
          <p:cNvSpPr>
            <a:spLocks noGrp="1"/>
          </p:cNvSpPr>
          <p:nvPr>
            <p:ph type="sldNum" sz="quarter" idx="11"/>
          </p:nvPr>
        </p:nvSpPr>
        <p:spPr>
          <a:xfrm>
            <a:off x="786829" y="6334908"/>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34</a:t>
            </a:fld>
            <a:endParaRPr lang="en-GB"/>
          </a:p>
        </p:txBody>
      </p:sp>
      <p:sp>
        <p:nvSpPr>
          <p:cNvPr id="4" name="TextBox 3">
            <a:extLst>
              <a:ext uri="{FF2B5EF4-FFF2-40B4-BE49-F238E27FC236}">
                <a16:creationId xmlns:a16="http://schemas.microsoft.com/office/drawing/2014/main" id="{7EA410AA-B24E-9352-7FC6-87DBFA516D30}"/>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6664916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DBDDE-A192-DF32-C007-475116B1C5BF}"/>
              </a:ext>
            </a:extLst>
          </p:cNvPr>
          <p:cNvSpPr>
            <a:spLocks noGrp="1"/>
          </p:cNvSpPr>
          <p:nvPr>
            <p:ph type="title"/>
          </p:nvPr>
        </p:nvSpPr>
        <p:spPr>
          <a:xfrm>
            <a:off x="330206" y="330974"/>
            <a:ext cx="10515600" cy="821049"/>
          </a:xfrm>
        </p:spPr>
        <p:txBody>
          <a:bodyPr lIns="91440" tIns="45720" rIns="91440" bIns="45720" anchor="t"/>
          <a:lstStyle/>
          <a:p>
            <a:r>
              <a:rPr lang="en-GB" b="1"/>
              <a:t>Consent</a:t>
            </a:r>
            <a:endParaRPr lang="en-GB" b="1">
              <a:cs typeface="Arial"/>
            </a:endParaRPr>
          </a:p>
        </p:txBody>
      </p:sp>
      <p:sp>
        <p:nvSpPr>
          <p:cNvPr id="3" name="Content Placeholder 2">
            <a:extLst>
              <a:ext uri="{FF2B5EF4-FFF2-40B4-BE49-F238E27FC236}">
                <a16:creationId xmlns:a16="http://schemas.microsoft.com/office/drawing/2014/main" id="{AF740FEF-4C13-4439-1635-3B241D092169}"/>
              </a:ext>
            </a:extLst>
          </p:cNvPr>
          <p:cNvSpPr>
            <a:spLocks noGrp="1"/>
          </p:cNvSpPr>
          <p:nvPr>
            <p:ph idx="1"/>
          </p:nvPr>
        </p:nvSpPr>
        <p:spPr>
          <a:xfrm>
            <a:off x="664972" y="1295476"/>
            <a:ext cx="11139722" cy="4711938"/>
          </a:xfrm>
        </p:spPr>
        <p:txBody>
          <a:bodyPr vert="horz" lIns="91440" tIns="45720" rIns="91440" bIns="45720" rtlCol="0" anchor="t">
            <a:noAutofit/>
          </a:bodyPr>
          <a:lstStyle/>
          <a:p>
            <a:pPr marL="0" indent="0" defTabSz="687388">
              <a:lnSpc>
                <a:spcPct val="120000"/>
              </a:lnSpc>
              <a:spcBef>
                <a:spcPts val="600"/>
              </a:spcBef>
              <a:buNone/>
            </a:pPr>
            <a:r>
              <a:rPr lang="en-GB" sz="2000">
                <a:cs typeface="Arial"/>
              </a:rPr>
              <a:t>Before vaccinating, ‘informed’ consent must be obtained</a:t>
            </a:r>
            <a:endParaRPr lang="en-US" sz="2000">
              <a:cs typeface="Arial"/>
            </a:endParaRPr>
          </a:p>
          <a:p>
            <a:pPr defTabSz="687388">
              <a:lnSpc>
                <a:spcPct val="120000"/>
              </a:lnSpc>
              <a:spcBef>
                <a:spcPts val="600"/>
              </a:spcBef>
            </a:pPr>
            <a:r>
              <a:rPr lang="en-GB" sz="2000">
                <a:cs typeface="Arial"/>
              </a:rPr>
              <a:t>Informed consent is a legal requirement, and the individual's views must be respected</a:t>
            </a:r>
          </a:p>
          <a:p>
            <a:pPr defTabSz="687388">
              <a:lnSpc>
                <a:spcPct val="120000"/>
              </a:lnSpc>
              <a:spcBef>
                <a:spcPts val="600"/>
              </a:spcBef>
            </a:pPr>
            <a:r>
              <a:rPr lang="en-GB" altLang="en-US" sz="2000">
                <a:cs typeface="Arial"/>
              </a:rPr>
              <a:t>Sufficient evidence-based information must be provided to enable the person to make a balanced and informed decision about their care and treatment</a:t>
            </a:r>
          </a:p>
          <a:p>
            <a:pPr defTabSz="687388">
              <a:lnSpc>
                <a:spcPct val="120000"/>
              </a:lnSpc>
              <a:spcBef>
                <a:spcPts val="600"/>
              </a:spcBef>
            </a:pPr>
            <a:r>
              <a:rPr lang="en-GB" sz="2000">
                <a:cs typeface="Arial"/>
              </a:rPr>
              <a:t>As well as a general explanation of the procedure, there is also a duty to explain the risks inherent in the procedure and the risks inherent in refusing the procedure</a:t>
            </a:r>
            <a:endParaRPr lang="en-GB" altLang="en-US" sz="2000">
              <a:cs typeface="Arial"/>
            </a:endParaRPr>
          </a:p>
          <a:p>
            <a:pPr defTabSz="687388">
              <a:lnSpc>
                <a:spcPct val="120000"/>
              </a:lnSpc>
              <a:spcBef>
                <a:spcPts val="600"/>
              </a:spcBef>
            </a:pPr>
            <a:r>
              <a:rPr lang="en-GB" altLang="en-US" sz="2000">
                <a:cs typeface="Arial"/>
              </a:rPr>
              <a:t>Consent can be given verbally, in writing or it can be implied, but however it is given, the person must understand what they are consenting to</a:t>
            </a:r>
          </a:p>
          <a:p>
            <a:pPr defTabSz="687388">
              <a:lnSpc>
                <a:spcPct val="120000"/>
              </a:lnSpc>
              <a:spcBef>
                <a:spcPts val="600"/>
              </a:spcBef>
            </a:pPr>
            <a:r>
              <a:rPr lang="en-GB" altLang="en-US" sz="2000">
                <a:cs typeface="Arial"/>
              </a:rPr>
              <a:t>If there are any issues or uncertainties with seeking or gaining consent, ask for advice from an experienced colleague rather than abandon the offer of immunisation</a:t>
            </a:r>
          </a:p>
          <a:p>
            <a:pPr defTabSz="687388">
              <a:lnSpc>
                <a:spcPct val="120000"/>
              </a:lnSpc>
              <a:spcBef>
                <a:spcPts val="600"/>
              </a:spcBef>
            </a:pPr>
            <a:r>
              <a:rPr lang="en-GB" altLang="en-US" sz="2000">
                <a:cs typeface="Arial"/>
              </a:rPr>
              <a:t>Consent is a process and can be withdrawn</a:t>
            </a:r>
          </a:p>
        </p:txBody>
      </p:sp>
      <p:sp>
        <p:nvSpPr>
          <p:cNvPr id="4" name="Footer Placeholder 3">
            <a:extLst>
              <a:ext uri="{FF2B5EF4-FFF2-40B4-BE49-F238E27FC236}">
                <a16:creationId xmlns:a16="http://schemas.microsoft.com/office/drawing/2014/main" id="{26AF2268-907B-49A0-DAE0-594D2F7D2A2D}"/>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B8E85363-A48D-9833-9B18-0F31429BA51F}"/>
              </a:ext>
            </a:extLst>
          </p:cNvPr>
          <p:cNvSpPr>
            <a:spLocks noGrp="1"/>
          </p:cNvSpPr>
          <p:nvPr>
            <p:ph type="sldNum" sz="quarter" idx="11"/>
          </p:nvPr>
        </p:nvSpPr>
        <p:spPr>
          <a:xfrm>
            <a:off x="776555" y="6344463"/>
            <a:ext cx="7315200" cy="365125"/>
          </a:xfrm>
        </p:spPr>
        <p:txBody>
          <a:bodyPr/>
          <a:lstStyle/>
          <a:p>
            <a:fld id="{344369E4-5DE7-46E5-874E-4FD437973785}" type="slidenum">
              <a:rPr lang="en-GB"/>
              <a:pPr/>
              <a:t>35</a:t>
            </a:fld>
            <a:endParaRPr lang="en-GB"/>
          </a:p>
        </p:txBody>
      </p:sp>
      <p:sp>
        <p:nvSpPr>
          <p:cNvPr id="6" name="TextBox 5">
            <a:extLst>
              <a:ext uri="{FF2B5EF4-FFF2-40B4-BE49-F238E27FC236}">
                <a16:creationId xmlns:a16="http://schemas.microsoft.com/office/drawing/2014/main" id="{2F0DFFC1-8C15-7CE9-F271-56F2C6D5195E}"/>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42717713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b="1"/>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a:cs typeface="Arial"/>
              </a:rPr>
              <a:t>Information to be given includes:</a:t>
            </a:r>
            <a:endParaRPr lang="en-US" sz="180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which vaccine is being offered and the disease against which it protects</a:t>
            </a:r>
            <a:r>
              <a:rPr lang="en-US" sz="180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benefits/risks of immunisation versus risks of the disease</a:t>
            </a:r>
            <a:r>
              <a:rPr lang="en-US" sz="180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any possible vaccine reactions and what to do if these occur</a:t>
            </a:r>
            <a:endParaRPr lang="en-US" sz="1800">
              <a:cs typeface="Arial"/>
            </a:endParaRPr>
          </a:p>
          <a:p>
            <a:pPr marL="0" indent="0" defTabSz="687388" eaLnBrk="0" hangingPunct="0">
              <a:buNone/>
              <a:defRPr/>
            </a:pPr>
            <a:endParaRPr lang="en-GB" sz="1200"/>
          </a:p>
          <a:p>
            <a:pPr marL="0" indent="0" defTabSz="687388" eaLnBrk="0" hangingPunct="0">
              <a:buNone/>
              <a:defRPr/>
            </a:pPr>
            <a:endParaRPr lang="en-GB" sz="1200"/>
          </a:p>
          <a:p>
            <a:pPr marL="0" indent="0">
              <a:lnSpc>
                <a:spcPct val="100000"/>
              </a:lnSpc>
              <a:spcBef>
                <a:spcPts val="0"/>
              </a:spcBef>
              <a:buNone/>
            </a:pPr>
            <a:endParaRPr lang="en-GB" sz="2800"/>
          </a:p>
          <a:p>
            <a:pPr marL="0" indent="0">
              <a:buNone/>
            </a:pPr>
            <a:endParaRPr lang="en-GB"/>
          </a:p>
        </p:txBody>
      </p:sp>
      <p:sp>
        <p:nvSpPr>
          <p:cNvPr id="4" name="Slide Number Placeholder 3">
            <a:extLst>
              <a:ext uri="{FF2B5EF4-FFF2-40B4-BE49-F238E27FC236}">
                <a16:creationId xmlns:a16="http://schemas.microsoft.com/office/drawing/2014/main" id="{D94C5E6E-21D8-7E90-0B0D-B81EF55390B7}"/>
              </a:ext>
            </a:extLst>
          </p:cNvPr>
          <p:cNvSpPr>
            <a:spLocks noGrp="1"/>
          </p:cNvSpPr>
          <p:nvPr>
            <p:ph type="sldNum" sz="quarter" idx="12"/>
          </p:nvPr>
        </p:nvSpPr>
        <p:spPr>
          <a:xfrm>
            <a:off x="714255" y="6328349"/>
            <a:ext cx="2743200" cy="365125"/>
          </a:xfrm>
        </p:spPr>
        <p:txBody>
          <a:bodyPr/>
          <a:lstStyle/>
          <a:p>
            <a:pPr algn="l"/>
            <a:fld id="{561D0CCE-8DCC-44DC-A653-AE62B1D84A52}" type="slidenum">
              <a:rPr lang="en-GB" smtClean="0"/>
              <a:pPr algn="l"/>
              <a:t>36</a:t>
            </a:fld>
            <a:endParaRPr lang="en-GB"/>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a:cs typeface="Arial"/>
              </a:rPr>
              <a:t>How much information should you give?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this will be personal to the individual at the time and will depend on their previous knowledge and discussions with others</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give people as much information as they need and/or want to make an informed decision</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some people will just ‘trust’ what you say while others want lots of information; either is fine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how much each individual needs is up to them, no one is obliged to seek full information</a:t>
            </a:r>
            <a:endParaRPr lang="en-US">
              <a:cs typeface="Arial"/>
            </a:endParaRP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a:solidFill>
                  <a:schemeClr val="tx1"/>
                </a:solidFill>
                <a:latin typeface="Arial"/>
                <a:ea typeface="+mn-ea"/>
                <a:cs typeface="+mn-cs"/>
                <a:hlinkClick r:id="rId3"/>
              </a:rPr>
              <a:t>Consent: the green book, chapter 2 - GOV.UK (www.gov.uk)</a:t>
            </a:r>
            <a:endParaRPr lang="en-US" sz="140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a:t>Consent is a process, not a one-off discussion and must consider 3 factors:</a:t>
            </a:r>
            <a:endParaRPr lang="en-GB">
              <a:cs typeface="Calibri"/>
            </a:endParaRPr>
          </a:p>
          <a:p>
            <a:pPr marL="285750" indent="-285750">
              <a:buClr>
                <a:srgbClr val="007C91"/>
              </a:buClr>
              <a:buFont typeface="Arial" panose="020B0604020202020204" pitchFamily="34" charset="0"/>
              <a:buChar char="•"/>
              <a:defRPr/>
            </a:pPr>
            <a:r>
              <a:rPr lang="en-GB" altLang="en-US">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459115" y="5944045"/>
            <a:ext cx="10440138" cy="738664"/>
          </a:xfrm>
          <a:prstGeom prst="rect">
            <a:avLst/>
          </a:prstGeom>
          <a:noFill/>
        </p:spPr>
        <p:txBody>
          <a:bodyPr wrap="square">
            <a:spAutoFit/>
          </a:bodyPr>
          <a:lstStyle/>
          <a:p>
            <a:r>
              <a:rPr lang="en-GB" sz="1400"/>
              <a:t>Mental capacity Act 2005 </a:t>
            </a:r>
            <a:r>
              <a:rPr lang="en-GB" sz="1400">
                <a:hlinkClick r:id="rId4"/>
              </a:rPr>
              <a:t>https://www.legislation.gov.uk/ukpga/2005/9/contents</a:t>
            </a:r>
            <a:endParaRPr lang="en-GB" sz="1400"/>
          </a:p>
          <a:p>
            <a:endParaRPr lang="en-GB" sz="1400"/>
          </a:p>
          <a:p>
            <a:endParaRPr lang="en-GB" sz="1400"/>
          </a:p>
        </p:txBody>
      </p:sp>
      <p:sp>
        <p:nvSpPr>
          <p:cNvPr id="9" name="TextBox 8">
            <a:extLst>
              <a:ext uri="{FF2B5EF4-FFF2-40B4-BE49-F238E27FC236}">
                <a16:creationId xmlns:a16="http://schemas.microsoft.com/office/drawing/2014/main" id="{14ED81CB-B795-8B83-A4F4-CF9516EAD149}"/>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5911677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41432-F72D-4ED1-964A-35ED4F6F9415}"/>
              </a:ext>
            </a:extLst>
          </p:cNvPr>
          <p:cNvSpPr>
            <a:spLocks noGrp="1"/>
          </p:cNvSpPr>
          <p:nvPr>
            <p:ph type="title"/>
          </p:nvPr>
        </p:nvSpPr>
        <p:spPr>
          <a:xfrm>
            <a:off x="428795" y="173249"/>
            <a:ext cx="10629069" cy="1103473"/>
          </a:xfrm>
        </p:spPr>
        <p:txBody>
          <a:bodyPr lIns="91440" tIns="45720" rIns="91440" bIns="45720" anchor="t">
            <a:noAutofit/>
          </a:bodyPr>
          <a:lstStyle/>
          <a:p>
            <a:r>
              <a:rPr lang="en-GB" b="1"/>
              <a:t>Legal requirements for the supply and administration of vaccines</a:t>
            </a:r>
            <a:endParaRPr lang="en-GB" b="1">
              <a:cs typeface="Arial"/>
            </a:endParaRPr>
          </a:p>
        </p:txBody>
      </p:sp>
      <p:sp>
        <p:nvSpPr>
          <p:cNvPr id="3" name="Content Placeholder 2">
            <a:extLst>
              <a:ext uri="{FF2B5EF4-FFF2-40B4-BE49-F238E27FC236}">
                <a16:creationId xmlns:a16="http://schemas.microsoft.com/office/drawing/2014/main" id="{FD78774D-DF63-4B98-9B73-9E07AD508B12}"/>
              </a:ext>
            </a:extLst>
          </p:cNvPr>
          <p:cNvSpPr>
            <a:spLocks noGrp="1"/>
          </p:cNvSpPr>
          <p:nvPr>
            <p:ph idx="1"/>
          </p:nvPr>
        </p:nvSpPr>
        <p:spPr>
          <a:xfrm>
            <a:off x="593272" y="1705405"/>
            <a:ext cx="10629069" cy="4315251"/>
          </a:xfrm>
        </p:spPr>
        <p:txBody>
          <a:bodyPr vert="horz" lIns="91440" tIns="45720" rIns="91440" bIns="45720" rtlCol="0" anchor="t">
            <a:normAutofit/>
          </a:bodyPr>
          <a:lstStyle/>
          <a:p>
            <a:pPr>
              <a:lnSpc>
                <a:spcPct val="100000"/>
              </a:lnSpc>
              <a:spcBef>
                <a:spcPts val="0"/>
              </a:spcBef>
            </a:pPr>
            <a:r>
              <a:rPr lang="en-GB" sz="2000">
                <a:latin typeface="Arial"/>
                <a:cs typeface="Arial"/>
              </a:rPr>
              <a:t>The regulation of medicines is defined under the </a:t>
            </a:r>
            <a:r>
              <a:rPr lang="en-GB" sz="2000">
                <a:latin typeface="Arial"/>
                <a:cs typeface="Arial"/>
                <a:hlinkClick r:id="rId3"/>
              </a:rPr>
              <a:t>Human Medicines Regulations 2012</a:t>
            </a:r>
            <a:endParaRPr lang="en-US"/>
          </a:p>
          <a:p>
            <a:pPr>
              <a:lnSpc>
                <a:spcPct val="100000"/>
              </a:lnSpc>
              <a:spcBef>
                <a:spcPts val="1200"/>
              </a:spcBef>
            </a:pPr>
            <a:r>
              <a:rPr lang="en-GB" sz="2000">
                <a:latin typeface="Arial"/>
                <a:cs typeface="Arial"/>
              </a:rPr>
              <a:t>All vaccines are classified as Prescription Only Medicines (POMs)</a:t>
            </a:r>
          </a:p>
          <a:p>
            <a:pPr>
              <a:lnSpc>
                <a:spcPct val="100000"/>
              </a:lnSpc>
              <a:spcBef>
                <a:spcPts val="1200"/>
              </a:spcBef>
            </a:pPr>
            <a:r>
              <a:rPr lang="en-GB" sz="2000">
                <a:latin typeface="Arial"/>
                <a:cs typeface="Arial"/>
              </a:rPr>
              <a:t>Vaccines are subject to legal restrictions and to give them, there needs to be an appropriate legal framework in place before they can be supplied and/or administered to eligible people</a:t>
            </a:r>
          </a:p>
          <a:p>
            <a:pPr>
              <a:lnSpc>
                <a:spcPct val="100000"/>
              </a:lnSpc>
              <a:spcBef>
                <a:spcPts val="1200"/>
              </a:spcBef>
            </a:pPr>
            <a:r>
              <a:rPr lang="en-GB" sz="2000">
                <a:latin typeface="Arial"/>
                <a:cs typeface="Arial"/>
              </a:rPr>
              <a:t>Additionally, any person who supplies and administers a vaccine must have a legal authority to do so</a:t>
            </a:r>
          </a:p>
          <a:p>
            <a:endParaRPr lang="en-GB" sz="2400"/>
          </a:p>
          <a:p>
            <a:endParaRPr lang="en-GB">
              <a:solidFill>
                <a:srgbClr val="FF0000"/>
              </a:solidFill>
            </a:endParaRPr>
          </a:p>
        </p:txBody>
      </p:sp>
      <p:sp>
        <p:nvSpPr>
          <p:cNvPr id="12" name="Slide Number Placeholder 11">
            <a:extLst>
              <a:ext uri="{FF2B5EF4-FFF2-40B4-BE49-F238E27FC236}">
                <a16:creationId xmlns:a16="http://schemas.microsoft.com/office/drawing/2014/main" id="{5A93AE10-CF84-4D2A-9D2A-B2349DFA061F}"/>
              </a:ext>
            </a:extLst>
          </p:cNvPr>
          <p:cNvSpPr>
            <a:spLocks noGrp="1"/>
          </p:cNvSpPr>
          <p:nvPr>
            <p:ph type="sldNum" sz="quarter" idx="11"/>
          </p:nvPr>
        </p:nvSpPr>
        <p:spPr>
          <a:xfrm>
            <a:off x="795670" y="6319626"/>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37</a:t>
            </a:fld>
            <a:endParaRPr lang="en-GB"/>
          </a:p>
        </p:txBody>
      </p:sp>
      <p:sp>
        <p:nvSpPr>
          <p:cNvPr id="4" name="TextBox 3">
            <a:extLst>
              <a:ext uri="{FF2B5EF4-FFF2-40B4-BE49-F238E27FC236}">
                <a16:creationId xmlns:a16="http://schemas.microsoft.com/office/drawing/2014/main" id="{AC7C80BC-D443-E687-A553-21238BF83CB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1326738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B8851-0958-483E-A7BE-90A5BF80C4F7}"/>
              </a:ext>
            </a:extLst>
          </p:cNvPr>
          <p:cNvSpPr>
            <a:spLocks noGrp="1"/>
          </p:cNvSpPr>
          <p:nvPr>
            <p:ph type="title"/>
          </p:nvPr>
        </p:nvSpPr>
        <p:spPr>
          <a:xfrm>
            <a:off x="428795" y="171954"/>
            <a:ext cx="10237470" cy="1075558"/>
          </a:xfrm>
        </p:spPr>
        <p:txBody>
          <a:bodyPr lIns="91440" tIns="45720" rIns="91440" bIns="45720" anchor="t">
            <a:noAutofit/>
          </a:bodyPr>
          <a:lstStyle/>
          <a:p>
            <a:r>
              <a:rPr lang="en-GB" b="1"/>
              <a:t>Legal requirements for the supply and administration of vaccines</a:t>
            </a:r>
            <a:endParaRPr lang="en-GB" b="1">
              <a:cs typeface="Arial"/>
            </a:endParaRPr>
          </a:p>
        </p:txBody>
      </p:sp>
      <p:sp>
        <p:nvSpPr>
          <p:cNvPr id="7" name="Content Placeholder 6">
            <a:extLst>
              <a:ext uri="{FF2B5EF4-FFF2-40B4-BE49-F238E27FC236}">
                <a16:creationId xmlns:a16="http://schemas.microsoft.com/office/drawing/2014/main" id="{43F20BF8-C3E2-4B3C-9B37-BE6412741253}"/>
              </a:ext>
            </a:extLst>
          </p:cNvPr>
          <p:cNvSpPr>
            <a:spLocks noGrp="1"/>
          </p:cNvSpPr>
          <p:nvPr>
            <p:ph idx="1"/>
          </p:nvPr>
        </p:nvSpPr>
        <p:spPr>
          <a:xfrm>
            <a:off x="569371" y="1737509"/>
            <a:ext cx="10855492" cy="4494945"/>
          </a:xfrm>
        </p:spPr>
        <p:txBody>
          <a:bodyPr vert="horz" lIns="91440" tIns="45720" rIns="91440" bIns="45720" rtlCol="0" anchor="t">
            <a:normAutofit/>
          </a:bodyPr>
          <a:lstStyle/>
          <a:p>
            <a:pPr marL="0" indent="0" defTabSz="687388">
              <a:lnSpc>
                <a:spcPct val="100000"/>
              </a:lnSpc>
              <a:spcBef>
                <a:spcPts val="0"/>
              </a:spcBef>
              <a:buNone/>
            </a:pPr>
            <a:r>
              <a:rPr lang="en-GB" sz="2000">
                <a:latin typeface="+mn-lt"/>
                <a:cs typeface="Arial"/>
              </a:rPr>
              <a:t>As vaccines are Prescription Only Medicines (POMs), there must be a legal framework to supply and/or </a:t>
            </a:r>
            <a:r>
              <a:rPr lang="en-GB" sz="2000">
                <a:cs typeface="Arial"/>
              </a:rPr>
              <a:t>administer the vaccine in place. This can be in the form of a:</a:t>
            </a:r>
          </a:p>
          <a:p>
            <a:pPr marL="171450" indent="-171450" defTabSz="687388">
              <a:lnSpc>
                <a:spcPct val="100000"/>
              </a:lnSpc>
              <a:spcBef>
                <a:spcPts val="1200"/>
              </a:spcBef>
              <a:buFont typeface="Arial" panose="020B0604020202020204" pitchFamily="34" charset="0"/>
              <a:buChar char="•"/>
            </a:pPr>
            <a:r>
              <a:rPr lang="en-GB" altLang="en-US" sz="2000">
                <a:cs typeface="Arial"/>
              </a:rPr>
              <a:t>written patient specific prescription</a:t>
            </a:r>
          </a:p>
          <a:p>
            <a:pPr defTabSz="687388">
              <a:lnSpc>
                <a:spcPct val="100000"/>
              </a:lnSpc>
              <a:spcBef>
                <a:spcPts val="600"/>
              </a:spcBef>
            </a:pPr>
            <a:r>
              <a:rPr lang="en-GB" altLang="en-US" sz="2000">
                <a:cs typeface="Arial"/>
              </a:rPr>
              <a:t>Patient Specific Direction (PSD): a written instruction, signed by a doctor, dentist, or non-medical prescriber for medicines to be supplied and/or administered to a named patient after the prescriber has assessed the patient on an individual basis</a:t>
            </a:r>
          </a:p>
          <a:p>
            <a:pPr marL="171450" indent="-171450" defTabSz="687388">
              <a:lnSpc>
                <a:spcPct val="100000"/>
              </a:lnSpc>
              <a:spcBef>
                <a:spcPts val="600"/>
              </a:spcBef>
            </a:pPr>
            <a:r>
              <a:rPr lang="en-GB" altLang="en-US" sz="2000">
                <a:cs typeface="Arial"/>
              </a:rPr>
              <a:t>Patient Group Direction (PGD): allows some registered specified health care professionals to supply and/or administer a POM directly to an individual with an identified clinical condition rather than needing an individual prescription or an instruction from a prescriber. </a:t>
            </a:r>
            <a:r>
              <a:rPr lang="en-GB" sz="2000">
                <a:cs typeface="Arial"/>
              </a:rPr>
              <a:t>PGDs are often used for the administration of vaccines</a:t>
            </a:r>
          </a:p>
        </p:txBody>
      </p:sp>
      <p:sp>
        <p:nvSpPr>
          <p:cNvPr id="11" name="Slide Number Placeholder 10">
            <a:extLst>
              <a:ext uri="{FF2B5EF4-FFF2-40B4-BE49-F238E27FC236}">
                <a16:creationId xmlns:a16="http://schemas.microsoft.com/office/drawing/2014/main" id="{18438A4D-817F-4456-8368-64DB86BB74D1}"/>
              </a:ext>
            </a:extLst>
          </p:cNvPr>
          <p:cNvSpPr>
            <a:spLocks noGrp="1"/>
          </p:cNvSpPr>
          <p:nvPr>
            <p:ph type="sldNum" sz="quarter" idx="11"/>
          </p:nvPr>
        </p:nvSpPr>
        <p:spPr>
          <a:xfrm>
            <a:off x="776555" y="6334908"/>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38</a:t>
            </a:fld>
            <a:endParaRPr lang="en-GB"/>
          </a:p>
        </p:txBody>
      </p:sp>
      <p:sp>
        <p:nvSpPr>
          <p:cNvPr id="3" name="TextBox 2">
            <a:extLst>
              <a:ext uri="{FF2B5EF4-FFF2-40B4-BE49-F238E27FC236}">
                <a16:creationId xmlns:a16="http://schemas.microsoft.com/office/drawing/2014/main" id="{D00462E8-413F-25E5-1AFA-C64A853A84AC}"/>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617977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686E5-52AA-4807-8735-EDC2A31FF516}"/>
              </a:ext>
            </a:extLst>
          </p:cNvPr>
          <p:cNvSpPr>
            <a:spLocks noGrp="1"/>
          </p:cNvSpPr>
          <p:nvPr>
            <p:ph type="title"/>
          </p:nvPr>
        </p:nvSpPr>
        <p:spPr>
          <a:xfrm>
            <a:off x="330206" y="11888"/>
            <a:ext cx="10515600" cy="972607"/>
          </a:xfrm>
        </p:spPr>
        <p:txBody>
          <a:bodyPr lIns="91440" tIns="45720" rIns="91440" bIns="45720" anchor="t"/>
          <a:lstStyle/>
          <a:p>
            <a:r>
              <a:rPr lang="en-GB" b="1"/>
              <a:t>Patient Group Directions (PGD)</a:t>
            </a:r>
          </a:p>
        </p:txBody>
      </p:sp>
      <p:sp>
        <p:nvSpPr>
          <p:cNvPr id="3" name="Content Placeholder 2">
            <a:extLst>
              <a:ext uri="{FF2B5EF4-FFF2-40B4-BE49-F238E27FC236}">
                <a16:creationId xmlns:a16="http://schemas.microsoft.com/office/drawing/2014/main" id="{11F5C44A-66E5-4A60-9C87-B1F6A2A304C4}"/>
              </a:ext>
            </a:extLst>
          </p:cNvPr>
          <p:cNvSpPr>
            <a:spLocks noGrp="1"/>
          </p:cNvSpPr>
          <p:nvPr>
            <p:ph idx="1"/>
          </p:nvPr>
        </p:nvSpPr>
        <p:spPr>
          <a:xfrm>
            <a:off x="248926" y="693313"/>
            <a:ext cx="11475221" cy="5462938"/>
          </a:xfrm>
        </p:spPr>
        <p:txBody>
          <a:bodyPr vert="horz" lIns="91440" tIns="45720" rIns="91440" bIns="45720" rtlCol="0" anchor="t">
            <a:noAutofit/>
          </a:bodyPr>
          <a:lstStyle/>
          <a:p>
            <a:pPr marL="0" indent="0">
              <a:lnSpc>
                <a:spcPct val="110000"/>
              </a:lnSpc>
              <a:spcBef>
                <a:spcPts val="0"/>
              </a:spcBef>
              <a:buNone/>
            </a:pPr>
            <a:r>
              <a:rPr lang="en-GB" sz="1850">
                <a:cs typeface="Arial"/>
              </a:rPr>
              <a:t>PGDs set out the core requisites of those people who can have the medicine under the direction (and those who should not).</a:t>
            </a:r>
          </a:p>
          <a:p>
            <a:pPr marL="285750" indent="-285750">
              <a:lnSpc>
                <a:spcPct val="110000"/>
              </a:lnSpc>
              <a:spcBef>
                <a:spcPts val="600"/>
              </a:spcBef>
            </a:pPr>
            <a:r>
              <a:rPr lang="en-GB" sz="1850">
                <a:cs typeface="Arial"/>
              </a:rPr>
              <a:t>The document will also include details of any additional training that should have been undertaken, actions to be taken if the patient is excluded or declines the medicine, a description of the medicine(s), route of administration, doses, frequency, reporting of adverse reactions, recording, storage and disposal </a:t>
            </a:r>
            <a:endParaRPr lang="en-GB" sz="1850"/>
          </a:p>
          <a:p>
            <a:pPr marL="285750" indent="-285750">
              <a:lnSpc>
                <a:spcPct val="110000"/>
              </a:lnSpc>
              <a:spcBef>
                <a:spcPts val="600"/>
              </a:spcBef>
              <a:buFont typeface="Arial" panose="020B0604020202020204" pitchFamily="34" charset="0"/>
              <a:buChar char="•"/>
            </a:pPr>
            <a:r>
              <a:rPr lang="en-GB" sz="1850">
                <a:cs typeface="Arial"/>
              </a:rPr>
              <a:t>The healthcare practitioner working under a PGD is responsible for assessing that the patient fits the criteria set out in the PGD. The healthcare practitioner operating under the PGD may not delegate the role to others</a:t>
            </a:r>
          </a:p>
          <a:p>
            <a:pPr marL="285750" indent="-285750">
              <a:lnSpc>
                <a:spcPct val="110000"/>
              </a:lnSpc>
              <a:spcBef>
                <a:spcPts val="600"/>
              </a:spcBef>
            </a:pPr>
            <a:r>
              <a:rPr lang="en-GB" sz="1850">
                <a:cs typeface="Arial"/>
              </a:rPr>
              <a:t>Those using a PGD must ensure that it is authorised by the organisation in which they are operating and signed in section 2 by an appropriate authorising person, relating to the class of person by whom the product is to be supplied, in accordance with the </a:t>
            </a:r>
            <a:r>
              <a:rPr lang="en-GB" sz="1850">
                <a:cs typeface="Arial"/>
                <a:hlinkClick r:id="rId3"/>
              </a:rPr>
              <a:t>Human Medicines Regulations 2012 (HMR2012)</a:t>
            </a:r>
            <a:endParaRPr lang="en-GB" sz="1850">
              <a:cs typeface="Arial"/>
            </a:endParaRPr>
          </a:p>
          <a:p>
            <a:pPr marL="285750" indent="-285750">
              <a:lnSpc>
                <a:spcPct val="110000"/>
              </a:lnSpc>
              <a:spcBef>
                <a:spcPts val="600"/>
              </a:spcBef>
            </a:pPr>
            <a:r>
              <a:rPr lang="en-GB" sz="1850">
                <a:cs typeface="Arial"/>
              </a:rPr>
              <a:t>There are two all Wales PGDs for the RSV programmes. One for older adults and one for the maternal programme </a:t>
            </a:r>
            <a:r>
              <a:rPr lang="en-GB" sz="1800" b="0" i="0" u="none" strike="noStrike">
                <a:solidFill>
                  <a:srgbClr val="212A73"/>
                </a:solidFill>
                <a:effectLst/>
                <a:latin typeface="Arial" panose="020B0604020202020204" pitchFamily="34" charset="0"/>
              </a:rPr>
              <a:t>and will be available to download for local authorisation and use from </a:t>
            </a:r>
            <a:r>
              <a:rPr lang="en-GB" sz="1800" b="0" i="0" u="sng" strike="noStrike">
                <a:solidFill>
                  <a:srgbClr val="00A7A7"/>
                </a:solidFill>
                <a:effectLst/>
                <a:latin typeface="Arial" panose="020B0604020202020204" pitchFamily="34" charset="0"/>
                <a:hlinkClick r:id="rId4"/>
              </a:rPr>
              <a:t>PGD webpage</a:t>
            </a:r>
            <a:r>
              <a:rPr lang="en-GB" sz="1800" b="0" i="0">
                <a:solidFill>
                  <a:srgbClr val="000000"/>
                </a:solidFill>
                <a:effectLst/>
                <a:latin typeface="Arial" panose="020B0604020202020204" pitchFamily="34" charset="0"/>
              </a:rPr>
              <a:t>​</a:t>
            </a:r>
            <a:r>
              <a:rPr lang="en-GB" sz="1850">
                <a:cs typeface="Arial"/>
              </a:rPr>
              <a:t>. </a:t>
            </a:r>
          </a:p>
          <a:p>
            <a:pPr marL="285750" indent="-285750">
              <a:lnSpc>
                <a:spcPct val="110000"/>
              </a:lnSpc>
              <a:spcBef>
                <a:spcPts val="600"/>
              </a:spcBef>
            </a:pPr>
            <a:r>
              <a:rPr lang="en-GB" sz="1850">
                <a:cs typeface="Arial"/>
              </a:rPr>
              <a:t>Healthcare practitioners who will be using the PGD must be named and authorised before they use it to provide care </a:t>
            </a:r>
          </a:p>
          <a:p>
            <a:pPr marL="285750" indent="-285750">
              <a:lnSpc>
                <a:spcPct val="110000"/>
              </a:lnSpc>
              <a:spcBef>
                <a:spcPts val="600"/>
              </a:spcBef>
              <a:buFont typeface="Arial" panose="020B0604020202020204" pitchFamily="34" charset="0"/>
              <a:buChar char="•"/>
            </a:pPr>
            <a:endParaRPr lang="en-GB" sz="1800" b="1">
              <a:solidFill>
                <a:schemeClr val="bg1"/>
              </a:solidFill>
            </a:endParaRPr>
          </a:p>
        </p:txBody>
      </p:sp>
      <p:sp>
        <p:nvSpPr>
          <p:cNvPr id="12" name="Slide Number Placeholder 11">
            <a:extLst>
              <a:ext uri="{FF2B5EF4-FFF2-40B4-BE49-F238E27FC236}">
                <a16:creationId xmlns:a16="http://schemas.microsoft.com/office/drawing/2014/main" id="{93DE83F8-D289-4C42-BCF2-E50B3B972956}"/>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39</a:t>
            </a:fld>
            <a:endParaRPr lang="en-GB"/>
          </a:p>
        </p:txBody>
      </p:sp>
      <p:sp>
        <p:nvSpPr>
          <p:cNvPr id="4" name="TextBox 3">
            <a:extLst>
              <a:ext uri="{FF2B5EF4-FFF2-40B4-BE49-F238E27FC236}">
                <a16:creationId xmlns:a16="http://schemas.microsoft.com/office/drawing/2014/main" id="{34D9DFBC-C43D-38C8-B7A9-A97CA966E7B4}"/>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909463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9343-EBD2-4545-ADF1-B890C0F0FAF9}"/>
              </a:ext>
            </a:extLst>
          </p:cNvPr>
          <p:cNvSpPr>
            <a:spLocks noGrp="1"/>
          </p:cNvSpPr>
          <p:nvPr>
            <p:ph type="title"/>
          </p:nvPr>
        </p:nvSpPr>
        <p:spPr>
          <a:xfrm>
            <a:off x="327887" y="280083"/>
            <a:ext cx="10515600" cy="972607"/>
          </a:xfrm>
        </p:spPr>
        <p:txBody>
          <a:bodyPr lIns="91440" tIns="45720" rIns="91440" bIns="45720" anchor="t"/>
          <a:lstStyle/>
          <a:p>
            <a:r>
              <a:rPr lang="en-GB" b="1"/>
              <a:t>Learning objectives</a:t>
            </a:r>
          </a:p>
        </p:txBody>
      </p:sp>
      <p:sp>
        <p:nvSpPr>
          <p:cNvPr id="3" name="Content Placeholder 2">
            <a:extLst>
              <a:ext uri="{FF2B5EF4-FFF2-40B4-BE49-F238E27FC236}">
                <a16:creationId xmlns:a16="http://schemas.microsoft.com/office/drawing/2014/main" id="{AA47EA92-D2D5-4BF2-9BE0-57B25B9964D2}"/>
              </a:ext>
            </a:extLst>
          </p:cNvPr>
          <p:cNvSpPr>
            <a:spLocks noGrp="1"/>
          </p:cNvSpPr>
          <p:nvPr>
            <p:ph idx="1"/>
          </p:nvPr>
        </p:nvSpPr>
        <p:spPr>
          <a:xfrm>
            <a:off x="526492" y="865639"/>
            <a:ext cx="11500965" cy="5131070"/>
          </a:xfrm>
        </p:spPr>
        <p:txBody>
          <a:bodyPr vert="horz" lIns="91440" tIns="45720" rIns="91440" bIns="45720" rtlCol="0" anchor="t">
            <a:noAutofit/>
          </a:bodyPr>
          <a:lstStyle/>
          <a:p>
            <a:pPr marL="0" indent="0">
              <a:lnSpc>
                <a:spcPct val="150000"/>
              </a:lnSpc>
              <a:spcBef>
                <a:spcPts val="0"/>
              </a:spcBef>
              <a:buNone/>
            </a:pPr>
            <a:r>
              <a:rPr lang="en-GB" sz="2000">
                <a:cs typeface="Arial"/>
              </a:rPr>
              <a:t>By the end of this session, you should be able to:</a:t>
            </a:r>
          </a:p>
          <a:p>
            <a:pPr>
              <a:lnSpc>
                <a:spcPct val="150000"/>
              </a:lnSpc>
              <a:spcBef>
                <a:spcPts val="600"/>
              </a:spcBef>
            </a:pPr>
            <a:r>
              <a:rPr lang="en-GB" sz="2000">
                <a:cs typeface="Arial"/>
              </a:rPr>
              <a:t>explain what RSV is and be aware of the UK epidemiology</a:t>
            </a:r>
            <a:endParaRPr lang="en-US" sz="2000">
              <a:cs typeface="Arial"/>
            </a:endParaRPr>
          </a:p>
          <a:p>
            <a:pPr>
              <a:lnSpc>
                <a:spcPct val="150000"/>
              </a:lnSpc>
              <a:spcBef>
                <a:spcPts val="0"/>
              </a:spcBef>
            </a:pPr>
            <a:r>
              <a:rPr lang="en-GB" sz="2000">
                <a:cs typeface="Arial"/>
              </a:rPr>
              <a:t>understand the rationale for the maternal RSV vaccination for infant protection programme</a:t>
            </a:r>
            <a:endParaRPr lang="en-US" sz="2000">
              <a:cs typeface="Arial"/>
            </a:endParaRPr>
          </a:p>
          <a:p>
            <a:pPr>
              <a:lnSpc>
                <a:spcPct val="150000"/>
              </a:lnSpc>
              <a:spcBef>
                <a:spcPts val="0"/>
              </a:spcBef>
            </a:pPr>
            <a:r>
              <a:rPr lang="en-GB" sz="2000">
                <a:cs typeface="Arial"/>
              </a:rPr>
              <a:t>describe how the Abrysvo</a:t>
            </a:r>
            <a:r>
              <a:rPr lang="en-GB" sz="2000" baseline="30000">
                <a:cs typeface="Arial"/>
              </a:rPr>
              <a:t>® </a:t>
            </a:r>
            <a:r>
              <a:rPr lang="en-GB" sz="2000">
                <a:cs typeface="Arial"/>
              </a:rPr>
              <a:t> RSV vaccine works </a:t>
            </a:r>
          </a:p>
          <a:p>
            <a:pPr>
              <a:lnSpc>
                <a:spcPct val="150000"/>
              </a:lnSpc>
              <a:spcBef>
                <a:spcPts val="0"/>
              </a:spcBef>
            </a:pPr>
            <a:r>
              <a:rPr lang="en-GB" sz="2000">
                <a:cs typeface="Arial"/>
              </a:rPr>
              <a:t>state when the RSV vaccine should be offered to pregnant women</a:t>
            </a:r>
            <a:endParaRPr lang="en-US" sz="2000">
              <a:cs typeface="Arial"/>
            </a:endParaRPr>
          </a:p>
          <a:p>
            <a:pPr>
              <a:lnSpc>
                <a:spcPct val="150000"/>
              </a:lnSpc>
              <a:spcBef>
                <a:spcPts val="0"/>
              </a:spcBef>
            </a:pPr>
            <a:r>
              <a:rPr lang="en-GB" sz="2000">
                <a:cs typeface="Arial"/>
              </a:rPr>
              <a:t>describe the process of consent and how this applies when giving vaccines</a:t>
            </a:r>
            <a:endParaRPr lang="en-US" sz="2000">
              <a:cs typeface="Arial"/>
            </a:endParaRPr>
          </a:p>
          <a:p>
            <a:pPr>
              <a:lnSpc>
                <a:spcPct val="150000"/>
              </a:lnSpc>
              <a:spcBef>
                <a:spcPts val="0"/>
              </a:spcBef>
            </a:pPr>
            <a:r>
              <a:rPr lang="en-GB" sz="2000">
                <a:cs typeface="Arial"/>
              </a:rPr>
              <a:t>understand the legal mechanisms by which immunisers can supply and administer Abrysvo</a:t>
            </a:r>
            <a:r>
              <a:rPr lang="en-GB" sz="2000" baseline="30000">
                <a:cs typeface="Arial"/>
              </a:rPr>
              <a:t>®</a:t>
            </a:r>
            <a:r>
              <a:rPr lang="en-GB" sz="2000">
                <a:cs typeface="Arial"/>
              </a:rPr>
              <a:t> RSV vaccine</a:t>
            </a:r>
          </a:p>
          <a:p>
            <a:pPr>
              <a:lnSpc>
                <a:spcPct val="150000"/>
              </a:lnSpc>
              <a:spcBef>
                <a:spcPts val="0"/>
              </a:spcBef>
            </a:pPr>
            <a:r>
              <a:rPr lang="en-GB" sz="2000">
                <a:cs typeface="Arial"/>
              </a:rPr>
              <a:t>describe how to correctly store, prepare and administer Abrysvo</a:t>
            </a:r>
            <a:r>
              <a:rPr lang="en-GB" sz="2000" baseline="30000">
                <a:cs typeface="Arial"/>
              </a:rPr>
              <a:t>®</a:t>
            </a:r>
            <a:r>
              <a:rPr lang="en-GB" sz="2000">
                <a:cs typeface="Arial"/>
              </a:rPr>
              <a:t> RSV vaccine</a:t>
            </a:r>
          </a:p>
          <a:p>
            <a:pPr>
              <a:lnSpc>
                <a:spcPct val="150000"/>
              </a:lnSpc>
              <a:spcBef>
                <a:spcPts val="0"/>
              </a:spcBef>
            </a:pPr>
            <a:r>
              <a:rPr lang="en-GB" sz="2000">
                <a:cs typeface="Arial"/>
              </a:rPr>
              <a:t>communicate key facts in response to questions from pregnant women and direct them to additional sources of information</a:t>
            </a:r>
            <a:endParaRPr lang="en-GB" sz="2000"/>
          </a:p>
          <a:p>
            <a:endParaRPr lang="en-GB" sz="2000"/>
          </a:p>
        </p:txBody>
      </p:sp>
      <p:sp>
        <p:nvSpPr>
          <p:cNvPr id="11" name="Slide Number Placeholder 10">
            <a:extLst>
              <a:ext uri="{FF2B5EF4-FFF2-40B4-BE49-F238E27FC236}">
                <a16:creationId xmlns:a16="http://schemas.microsoft.com/office/drawing/2014/main" id="{3410485E-1C19-4258-B765-CA27541B52DC}"/>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a:t>
            </a:fld>
            <a:endParaRPr lang="en-GB"/>
          </a:p>
        </p:txBody>
      </p:sp>
      <p:sp>
        <p:nvSpPr>
          <p:cNvPr id="4" name="TextBox 3">
            <a:extLst>
              <a:ext uri="{FF2B5EF4-FFF2-40B4-BE49-F238E27FC236}">
                <a16:creationId xmlns:a16="http://schemas.microsoft.com/office/drawing/2014/main" id="{7B50E4D5-B08A-D0BD-FA90-3E91BBF65BD5}"/>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5823658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31AD7-FFC7-4608-FF42-59D6E7B70C73}"/>
              </a:ext>
            </a:extLst>
          </p:cNvPr>
          <p:cNvSpPr>
            <a:spLocks noGrp="1"/>
          </p:cNvSpPr>
          <p:nvPr>
            <p:ph type="title"/>
          </p:nvPr>
        </p:nvSpPr>
        <p:spPr>
          <a:xfrm>
            <a:off x="330206" y="360443"/>
            <a:ext cx="10515600" cy="791580"/>
          </a:xfrm>
        </p:spPr>
        <p:txBody>
          <a:bodyPr lIns="91440" tIns="45720" rIns="91440" bIns="45720" anchor="t"/>
          <a:lstStyle/>
          <a:p>
            <a:r>
              <a:rPr lang="en-US" b="1">
                <a:latin typeface="Arial"/>
                <a:cs typeface="Arial"/>
              </a:rPr>
              <a:t>Pack contents</a:t>
            </a:r>
            <a:endParaRPr lang="en-US" b="1"/>
          </a:p>
        </p:txBody>
      </p:sp>
      <p:sp>
        <p:nvSpPr>
          <p:cNvPr id="3" name="Content Placeholder 2">
            <a:extLst>
              <a:ext uri="{FF2B5EF4-FFF2-40B4-BE49-F238E27FC236}">
                <a16:creationId xmlns:a16="http://schemas.microsoft.com/office/drawing/2014/main" id="{51A415E8-818C-86C6-7EB3-CA0F102BA7BC}"/>
              </a:ext>
            </a:extLst>
          </p:cNvPr>
          <p:cNvSpPr>
            <a:spLocks noGrp="1"/>
          </p:cNvSpPr>
          <p:nvPr>
            <p:ph idx="1"/>
          </p:nvPr>
        </p:nvSpPr>
        <p:spPr>
          <a:xfrm>
            <a:off x="330206" y="1774826"/>
            <a:ext cx="6137270" cy="3485543"/>
          </a:xfrm>
        </p:spPr>
        <p:txBody>
          <a:bodyPr vert="horz" lIns="91440" tIns="45720" rIns="91440" bIns="45720" rtlCol="0" anchor="t">
            <a:normAutofit/>
          </a:bodyPr>
          <a:lstStyle/>
          <a:p>
            <a:pPr marL="0" indent="0">
              <a:buNone/>
            </a:pPr>
            <a:r>
              <a:rPr lang="en-US" sz="2000">
                <a:latin typeface="Arial"/>
                <a:cs typeface="Arial"/>
              </a:rPr>
              <a:t>Each pack of </a:t>
            </a:r>
            <a:r>
              <a:rPr lang="en-GB" sz="2000">
                <a:latin typeface="Arial"/>
                <a:cs typeface="Arial"/>
              </a:rPr>
              <a:t>Abrysvo</a:t>
            </a:r>
            <a:r>
              <a:rPr lang="en-GB" sz="2000" baseline="30000">
                <a:latin typeface="Arial"/>
                <a:cs typeface="Arial"/>
              </a:rPr>
              <a:t>®</a:t>
            </a:r>
            <a:r>
              <a:rPr lang="en-US" sz="2000">
                <a:latin typeface="Arial"/>
                <a:cs typeface="Arial"/>
              </a:rPr>
              <a:t> RSV vaccine contains:</a:t>
            </a:r>
          </a:p>
          <a:p>
            <a:r>
              <a:rPr lang="en-US" sz="2000">
                <a:latin typeface="Arial"/>
                <a:cs typeface="Arial"/>
              </a:rPr>
              <a:t>powder for 1 dose in a vial</a:t>
            </a:r>
          </a:p>
          <a:p>
            <a:r>
              <a:rPr lang="en-US" sz="2000">
                <a:latin typeface="Arial"/>
                <a:cs typeface="Arial"/>
              </a:rPr>
              <a:t>solvent (water for injection) in a pre-filled glass syringe with a stopper (synthetic </a:t>
            </a:r>
            <a:r>
              <a:rPr lang="en-US" sz="2000" err="1">
                <a:latin typeface="Arial"/>
                <a:cs typeface="Arial"/>
              </a:rPr>
              <a:t>chlorobutyl</a:t>
            </a:r>
            <a:r>
              <a:rPr lang="en-US" sz="2000">
                <a:latin typeface="Arial"/>
                <a:cs typeface="Arial"/>
              </a:rPr>
              <a:t> rubber), </a:t>
            </a:r>
            <a:r>
              <a:rPr lang="en-US" sz="2000" err="1">
                <a:latin typeface="Arial"/>
                <a:cs typeface="Arial"/>
              </a:rPr>
              <a:t>luer</a:t>
            </a:r>
            <a:r>
              <a:rPr lang="en-US" sz="2000">
                <a:latin typeface="Arial"/>
                <a:cs typeface="Arial"/>
              </a:rPr>
              <a:t> lock adaptor and tip cap (synthetic isoprene/</a:t>
            </a:r>
            <a:r>
              <a:rPr lang="en-US" sz="2000" err="1">
                <a:latin typeface="Arial"/>
                <a:cs typeface="Arial"/>
              </a:rPr>
              <a:t>bromobutyl</a:t>
            </a:r>
            <a:r>
              <a:rPr lang="en-US" sz="2000">
                <a:latin typeface="Arial"/>
                <a:cs typeface="Arial"/>
              </a:rPr>
              <a:t> blend rubber)</a:t>
            </a:r>
          </a:p>
          <a:p>
            <a:r>
              <a:rPr lang="en-US" sz="2000">
                <a:latin typeface="Arial"/>
                <a:cs typeface="Arial"/>
              </a:rPr>
              <a:t>vial adaptor</a:t>
            </a:r>
          </a:p>
          <a:p>
            <a:r>
              <a:rPr lang="en-US" sz="2000">
                <a:latin typeface="Arial"/>
                <a:cs typeface="Arial"/>
              </a:rPr>
              <a:t>25G 25mm needle (suitable alternatives can be used if required)</a:t>
            </a:r>
          </a:p>
        </p:txBody>
      </p:sp>
      <p:sp>
        <p:nvSpPr>
          <p:cNvPr id="4" name="Footer Placeholder 3">
            <a:extLst>
              <a:ext uri="{FF2B5EF4-FFF2-40B4-BE49-F238E27FC236}">
                <a16:creationId xmlns:a16="http://schemas.microsoft.com/office/drawing/2014/main" id="{A080AB11-8B4B-3F34-AA42-1CD23322BD62}"/>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298AEEAB-0EC4-59FC-97FD-C8B3ADC995ED}"/>
              </a:ext>
            </a:extLst>
          </p:cNvPr>
          <p:cNvSpPr>
            <a:spLocks noGrp="1"/>
          </p:cNvSpPr>
          <p:nvPr>
            <p:ph type="sldNum" sz="quarter" idx="11"/>
          </p:nvPr>
        </p:nvSpPr>
        <p:spPr/>
        <p:txBody>
          <a:bodyPr/>
          <a:lstStyle/>
          <a:p>
            <a:fld id="{344369E4-5DE7-46E5-874E-4FD437973785}" type="slidenum">
              <a:rPr lang="en-GB"/>
              <a:pPr/>
              <a:t>40</a:t>
            </a:fld>
            <a:endParaRPr lang="en-GB"/>
          </a:p>
        </p:txBody>
      </p:sp>
      <p:pic>
        <p:nvPicPr>
          <p:cNvPr id="7" name="Picture 6" descr="A syringe and vials next to a box&#10;&#10;Description automatically generated">
            <a:extLst>
              <a:ext uri="{FF2B5EF4-FFF2-40B4-BE49-F238E27FC236}">
                <a16:creationId xmlns:a16="http://schemas.microsoft.com/office/drawing/2014/main" id="{D2F903B0-478A-456A-3620-8B88573EF7CF}"/>
              </a:ext>
            </a:extLst>
          </p:cNvPr>
          <p:cNvPicPr>
            <a:picLocks noChangeAspect="1"/>
          </p:cNvPicPr>
          <p:nvPr/>
        </p:nvPicPr>
        <p:blipFill rotWithShape="1">
          <a:blip r:embed="rId2"/>
          <a:srcRect l="11684" t="7444" r="20485" b="5304"/>
          <a:stretch/>
        </p:blipFill>
        <p:spPr>
          <a:xfrm>
            <a:off x="7176602" y="1774826"/>
            <a:ext cx="4024533" cy="3606856"/>
          </a:xfrm>
          <a:prstGeom prst="rect">
            <a:avLst/>
          </a:prstGeom>
        </p:spPr>
      </p:pic>
      <p:sp>
        <p:nvSpPr>
          <p:cNvPr id="6" name="TextBox 5">
            <a:extLst>
              <a:ext uri="{FF2B5EF4-FFF2-40B4-BE49-F238E27FC236}">
                <a16:creationId xmlns:a16="http://schemas.microsoft.com/office/drawing/2014/main" id="{A120B526-B636-AAD8-F030-8E8354881C49}"/>
              </a:ext>
            </a:extLst>
          </p:cNvPr>
          <p:cNvSpPr txBox="1"/>
          <p:nvPr/>
        </p:nvSpPr>
        <p:spPr>
          <a:xfrm>
            <a:off x="1286967" y="6356350"/>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
        <p:nvSpPr>
          <p:cNvPr id="8" name="TextBox 9">
            <a:extLst>
              <a:ext uri="{FF2B5EF4-FFF2-40B4-BE49-F238E27FC236}">
                <a16:creationId xmlns:a16="http://schemas.microsoft.com/office/drawing/2014/main" id="{B818A258-3E9E-707D-2D32-533ABDEB8E6C}"/>
              </a:ext>
            </a:extLst>
          </p:cNvPr>
          <p:cNvSpPr txBox="1"/>
          <p:nvPr/>
        </p:nvSpPr>
        <p:spPr>
          <a:xfrm>
            <a:off x="386220" y="5764417"/>
            <a:ext cx="11097910"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None/>
            </a:pPr>
            <a:r>
              <a:rPr lang="en-GB" sz="1800" err="1">
                <a:hlinkClick r:id="rId3"/>
              </a:rPr>
              <a:t>Abrysvo</a:t>
            </a:r>
            <a:r>
              <a:rPr lang="en-GB" sz="1800">
                <a:hlinkClick r:id="rId3"/>
              </a:rPr>
              <a:t> powder and solvent for solution for injection - Summary of Product Characteristics (SmPC) - (</a:t>
            </a:r>
            <a:r>
              <a:rPr lang="en-GB" sz="1800" err="1">
                <a:hlinkClick r:id="rId3"/>
              </a:rPr>
              <a:t>emc</a:t>
            </a:r>
            <a:r>
              <a:rPr lang="en-GB" sz="1800">
                <a:hlinkClick r:id="rId3"/>
              </a:rPr>
              <a:t>)</a:t>
            </a:r>
            <a:endParaRPr lang="en-GB" sz="2800"/>
          </a:p>
        </p:txBody>
      </p:sp>
      <p:sp>
        <p:nvSpPr>
          <p:cNvPr id="9" name="TextBox 7">
            <a:extLst>
              <a:ext uri="{FF2B5EF4-FFF2-40B4-BE49-F238E27FC236}">
                <a16:creationId xmlns:a16="http://schemas.microsoft.com/office/drawing/2014/main" id="{E0AAE2A6-B05D-FCAA-D8B0-8496C3A09224}"/>
              </a:ext>
            </a:extLst>
          </p:cNvPr>
          <p:cNvSpPr txBox="1"/>
          <p:nvPr/>
        </p:nvSpPr>
        <p:spPr>
          <a:xfrm>
            <a:off x="8294981" y="5362222"/>
            <a:ext cx="1915349"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cs typeface="Arial"/>
              </a:rPr>
              <a:t>Image source: UKHSA</a:t>
            </a:r>
          </a:p>
        </p:txBody>
      </p:sp>
    </p:spTree>
    <p:extLst>
      <p:ext uri="{BB962C8B-B14F-4D97-AF65-F5344CB8AC3E}">
        <p14:creationId xmlns:p14="http://schemas.microsoft.com/office/powerpoint/2010/main" val="31697069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83223-E3AF-430F-7049-235E069FF2FA}"/>
              </a:ext>
            </a:extLst>
          </p:cNvPr>
          <p:cNvSpPr>
            <a:spLocks noGrp="1"/>
          </p:cNvSpPr>
          <p:nvPr>
            <p:ph type="title"/>
          </p:nvPr>
        </p:nvSpPr>
        <p:spPr>
          <a:xfrm>
            <a:off x="330206" y="288874"/>
            <a:ext cx="10515600" cy="863149"/>
          </a:xfrm>
        </p:spPr>
        <p:txBody>
          <a:bodyPr lIns="91440" tIns="45720" rIns="91440" bIns="45720" anchor="t">
            <a:normAutofit/>
          </a:bodyPr>
          <a:lstStyle/>
          <a:p>
            <a:r>
              <a:rPr lang="en-GB" b="1">
                <a:latin typeface="Arial"/>
                <a:cs typeface="Arial"/>
              </a:rPr>
              <a:t>Preparing the Abrysvo</a:t>
            </a:r>
            <a:r>
              <a:rPr lang="en-GB" b="1" baseline="30000">
                <a:latin typeface="Arial"/>
                <a:cs typeface="Arial"/>
              </a:rPr>
              <a:t>®</a:t>
            </a:r>
            <a:r>
              <a:rPr lang="en-GB" b="1">
                <a:latin typeface="Arial"/>
                <a:cs typeface="Arial"/>
              </a:rPr>
              <a:t> vaccine </a:t>
            </a:r>
            <a:endParaRPr lang="en-US" b="1">
              <a:cs typeface="Arial"/>
            </a:endParaRPr>
          </a:p>
        </p:txBody>
      </p:sp>
      <p:sp>
        <p:nvSpPr>
          <p:cNvPr id="3" name="Content Placeholder 2">
            <a:extLst>
              <a:ext uri="{FF2B5EF4-FFF2-40B4-BE49-F238E27FC236}">
                <a16:creationId xmlns:a16="http://schemas.microsoft.com/office/drawing/2014/main" id="{6EF75CA4-C850-5F50-86A2-336BB7B091CC}"/>
              </a:ext>
            </a:extLst>
          </p:cNvPr>
          <p:cNvSpPr>
            <a:spLocks noGrp="1"/>
          </p:cNvSpPr>
          <p:nvPr>
            <p:ph idx="1"/>
          </p:nvPr>
        </p:nvSpPr>
        <p:spPr>
          <a:xfrm>
            <a:off x="330206" y="1427993"/>
            <a:ext cx="11123857" cy="4652387"/>
          </a:xfrm>
        </p:spPr>
        <p:txBody>
          <a:bodyPr vert="horz" lIns="91440" tIns="45720" rIns="91440" bIns="45720" rtlCol="0" anchor="t">
            <a:normAutofit fontScale="85000" lnSpcReduction="20000"/>
          </a:bodyPr>
          <a:lstStyle/>
          <a:p>
            <a:r>
              <a:rPr lang="en-GB" sz="2600">
                <a:cs typeface="Arial"/>
              </a:rPr>
              <a:t>Abrysvo</a:t>
            </a:r>
            <a:r>
              <a:rPr lang="en-GB" sz="2600" baseline="30000">
                <a:cs typeface="Arial"/>
              </a:rPr>
              <a:t>®</a:t>
            </a:r>
            <a:r>
              <a:rPr lang="en-US" sz="2600" baseline="30000">
                <a:cs typeface="Arial"/>
              </a:rPr>
              <a:t> </a:t>
            </a:r>
            <a:r>
              <a:rPr lang="en-US" sz="2600">
                <a:cs typeface="Arial"/>
              </a:rPr>
              <a:t>must be reconstituted prior to the administration by adding the entire contents of the pre-filled syringe of solvent to the vial containing the powder using the vial adaptor</a:t>
            </a:r>
          </a:p>
          <a:p>
            <a:r>
              <a:rPr lang="en-US" sz="2600">
                <a:cs typeface="Arial"/>
              </a:rPr>
              <a:t>The vaccine must only be reconstituted with the solvent provided</a:t>
            </a:r>
          </a:p>
          <a:p>
            <a:endParaRPr lang="en-US" sz="2600"/>
          </a:p>
          <a:p>
            <a:endParaRPr lang="en-US" sz="2600"/>
          </a:p>
          <a:p>
            <a:endParaRPr lang="en-US" sz="2600"/>
          </a:p>
          <a:p>
            <a:endParaRPr lang="en-US" sz="2600"/>
          </a:p>
          <a:p>
            <a:endParaRPr lang="en-US" sz="2600"/>
          </a:p>
          <a:p>
            <a:endParaRPr lang="en-US" sz="2600"/>
          </a:p>
          <a:p>
            <a:pPr marL="0" indent="0">
              <a:buNone/>
            </a:pPr>
            <a:endParaRPr lang="en-GB" sz="2600">
              <a:effectLst/>
              <a:ea typeface="Times New Roman" panose="02020603050405020304" pitchFamily="18" charset="0"/>
              <a:cs typeface="Times New Roman" panose="02020603050405020304" pitchFamily="18" charset="0"/>
            </a:endParaRPr>
          </a:p>
          <a:p>
            <a:pPr marL="0" indent="0">
              <a:buNone/>
            </a:pPr>
            <a:r>
              <a:rPr lang="en-GB" sz="2600">
                <a:effectLst/>
                <a:ea typeface="Times New Roman" panose="02020603050405020304" pitchFamily="18" charset="0"/>
                <a:cs typeface="Arial"/>
              </a:rPr>
              <a:t>Clear instructions on how to prepare the vaccine for administration can be found in the </a:t>
            </a:r>
            <a:r>
              <a:rPr lang="en-GB" sz="2600">
                <a:effectLst/>
                <a:ea typeface="Times New Roman" panose="02020603050405020304" pitchFamily="18" charset="0"/>
                <a:cs typeface="Arial"/>
                <a:hlinkClick r:id="rId2"/>
              </a:rPr>
              <a:t>SmPC</a:t>
            </a:r>
            <a:r>
              <a:rPr lang="en-GB" sz="2600">
                <a:effectLst/>
                <a:ea typeface="Times New Roman" panose="02020603050405020304" pitchFamily="18" charset="0"/>
                <a:cs typeface="Arial"/>
              </a:rPr>
              <a:t> and in the</a:t>
            </a:r>
            <a:r>
              <a:rPr lang="en-GB" sz="2600">
                <a:ea typeface="Times New Roman" panose="02020603050405020304" pitchFamily="18" charset="0"/>
                <a:cs typeface="Arial"/>
              </a:rPr>
              <a:t> </a:t>
            </a:r>
            <a:r>
              <a:rPr lang="en-GB" sz="2600">
                <a:solidFill>
                  <a:schemeClr val="accent1"/>
                </a:solidFill>
                <a:ea typeface="Times New Roman" panose="02020603050405020304" pitchFamily="18" charset="0"/>
                <a:cs typeface="Arial"/>
                <a:hlinkClick r:id="rId3">
                  <a:extLst>
                    <a:ext uri="{A12FA001-AC4F-418D-AE19-62706E023703}">
                      <ahyp:hlinkClr xmlns:ahyp="http://schemas.microsoft.com/office/drawing/2018/hyperlinkcolor" val="tx"/>
                    </a:ext>
                  </a:extLst>
                </a:hlinkClick>
              </a:rPr>
              <a:t>manufacturer's </a:t>
            </a:r>
            <a:r>
              <a:rPr lang="en-GB" sz="2600">
                <a:solidFill>
                  <a:schemeClr val="accent1"/>
                </a:solidFill>
                <a:effectLst/>
                <a:ea typeface="Times New Roman" panose="02020603050405020304" pitchFamily="18" charset="0"/>
                <a:cs typeface="Arial"/>
                <a:hlinkClick r:id="rId3">
                  <a:extLst>
                    <a:ext uri="{A12FA001-AC4F-418D-AE19-62706E023703}">
                      <ahyp:hlinkClr xmlns:ahyp="http://schemas.microsoft.com/office/drawing/2018/hyperlinkcolor" val="tx"/>
                    </a:ext>
                  </a:extLst>
                </a:hlinkClick>
              </a:rPr>
              <a:t>video</a:t>
            </a:r>
            <a:r>
              <a:rPr lang="en-GB" sz="2600">
                <a:effectLst/>
                <a:ea typeface="Times New Roman" panose="02020603050405020304" pitchFamily="18" charset="0"/>
                <a:cs typeface="Arial"/>
              </a:rPr>
              <a:t>. Immunisers are strongly encouraged to</a:t>
            </a:r>
            <a:r>
              <a:rPr lang="en-GB" sz="2600">
                <a:ea typeface="Times New Roman" panose="02020603050405020304" pitchFamily="18" charset="0"/>
                <a:cs typeface="Arial"/>
              </a:rPr>
              <a:t> </a:t>
            </a:r>
            <a:r>
              <a:rPr lang="en-GB" sz="2600">
                <a:effectLst/>
                <a:ea typeface="Times New Roman" panose="02020603050405020304" pitchFamily="18" charset="0"/>
                <a:cs typeface="Arial"/>
              </a:rPr>
              <a:t>watch the video in its entirety before preparing the vaccine for the first time.</a:t>
            </a:r>
            <a:r>
              <a:rPr lang="en-GB" sz="2600">
                <a:ea typeface="Times New Roman" panose="02020603050405020304" pitchFamily="18" charset="0"/>
                <a:cs typeface="Arial"/>
              </a:rPr>
              <a:t> </a:t>
            </a:r>
            <a:r>
              <a:rPr lang="en-GB" sz="2600">
                <a:effectLst/>
                <a:ea typeface="Times New Roman" panose="02020603050405020304" pitchFamily="18" charset="0"/>
                <a:cs typeface="Arial"/>
              </a:rPr>
              <a:t> </a:t>
            </a:r>
            <a:r>
              <a:rPr lang="en-GB" sz="2600">
                <a:effectLst/>
                <a:ea typeface="Times New Roman" panose="02020603050405020304" pitchFamily="18" charset="0"/>
                <a:cs typeface="Times New Roman"/>
              </a:rPr>
              <a:t> </a:t>
            </a:r>
            <a:endParaRPr lang="en-GB" sz="2600"/>
          </a:p>
          <a:p>
            <a:endParaRPr lang="en-US"/>
          </a:p>
        </p:txBody>
      </p:sp>
      <p:sp>
        <p:nvSpPr>
          <p:cNvPr id="4" name="Footer Placeholder 3">
            <a:extLst>
              <a:ext uri="{FF2B5EF4-FFF2-40B4-BE49-F238E27FC236}">
                <a16:creationId xmlns:a16="http://schemas.microsoft.com/office/drawing/2014/main" id="{D30F6DB2-F593-FE61-E43A-C5975EF2EE11}"/>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792F8A25-34F5-8588-751F-96B104A16FBF}"/>
              </a:ext>
            </a:extLst>
          </p:cNvPr>
          <p:cNvSpPr>
            <a:spLocks noGrp="1"/>
          </p:cNvSpPr>
          <p:nvPr>
            <p:ph type="sldNum" sz="quarter" idx="11"/>
          </p:nvPr>
        </p:nvSpPr>
        <p:spPr>
          <a:xfrm>
            <a:off x="817652" y="6343168"/>
            <a:ext cx="7315200" cy="365125"/>
          </a:xfrm>
        </p:spPr>
        <p:txBody>
          <a:bodyPr/>
          <a:lstStyle/>
          <a:p>
            <a:fld id="{344369E4-5DE7-46E5-874E-4FD437973785}" type="slidenum">
              <a:rPr lang="en-GB"/>
              <a:pPr/>
              <a:t>41</a:t>
            </a:fld>
            <a:endParaRPr lang="en-GB"/>
          </a:p>
        </p:txBody>
      </p:sp>
      <p:pic>
        <p:nvPicPr>
          <p:cNvPr id="1026" name="Picture 2">
            <a:extLst>
              <a:ext uri="{FF2B5EF4-FFF2-40B4-BE49-F238E27FC236}">
                <a16:creationId xmlns:a16="http://schemas.microsoft.com/office/drawing/2014/main" id="{EAA0C133-896B-5738-F5EB-11EE892C6C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8425" y="2901950"/>
            <a:ext cx="6979975" cy="201260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0565FC9-8BAF-45CF-D431-6A553AA0CD5F}"/>
              </a:ext>
            </a:extLst>
          </p:cNvPr>
          <p:cNvSpPr txBox="1"/>
          <p:nvPr/>
        </p:nvSpPr>
        <p:spPr>
          <a:xfrm>
            <a:off x="8803821" y="4776107"/>
            <a:ext cx="297452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Arial"/>
              </a:rPr>
              <a:t>Images from </a:t>
            </a:r>
            <a:r>
              <a:rPr lang="en-GB" sz="1200">
                <a:cs typeface="Arial"/>
              </a:rPr>
              <a:t>Abrysvo</a:t>
            </a:r>
            <a:r>
              <a:rPr lang="en-GB" sz="1200" baseline="30000">
                <a:cs typeface="Arial"/>
              </a:rPr>
              <a:t>®</a:t>
            </a:r>
            <a:r>
              <a:rPr lang="en-GB" sz="1200">
                <a:cs typeface="Arial"/>
              </a:rPr>
              <a:t> vaccine SPC</a:t>
            </a:r>
            <a:endParaRPr lang="en-US" sz="1200">
              <a:cs typeface="Arial"/>
            </a:endParaRPr>
          </a:p>
        </p:txBody>
      </p:sp>
      <p:sp>
        <p:nvSpPr>
          <p:cNvPr id="7" name="TextBox 6">
            <a:extLst>
              <a:ext uri="{FF2B5EF4-FFF2-40B4-BE49-F238E27FC236}">
                <a16:creationId xmlns:a16="http://schemas.microsoft.com/office/drawing/2014/main" id="{1A54BC8E-DEEA-7D6D-7227-D34564380EF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6899199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27763-BDCF-E634-16FA-C911399042B1}"/>
              </a:ext>
            </a:extLst>
          </p:cNvPr>
          <p:cNvSpPr>
            <a:spLocks noGrp="1"/>
          </p:cNvSpPr>
          <p:nvPr>
            <p:ph type="title"/>
          </p:nvPr>
        </p:nvSpPr>
        <p:spPr>
          <a:xfrm>
            <a:off x="587679" y="128289"/>
            <a:ext cx="10515600" cy="647070"/>
          </a:xfrm>
        </p:spPr>
        <p:txBody>
          <a:bodyPr lIns="91440" tIns="45720" rIns="91440" bIns="45720" anchor="t">
            <a:normAutofit fontScale="90000"/>
          </a:bodyPr>
          <a:lstStyle/>
          <a:p>
            <a:pPr algn="ctr"/>
            <a:r>
              <a:rPr lang="en-GB" sz="2400" b="1"/>
              <a:t>Preparation of </a:t>
            </a:r>
            <a:r>
              <a:rPr lang="en-GB" sz="2400" b="1" err="1"/>
              <a:t>Abrysvo</a:t>
            </a:r>
            <a:r>
              <a:rPr lang="en-GB" sz="1600" b="1" baseline="30000"/>
              <a:t>®</a:t>
            </a:r>
            <a:r>
              <a:rPr lang="en-GB" sz="2400" b="1"/>
              <a:t> vaccine using a </a:t>
            </a:r>
            <a:r>
              <a:rPr lang="en-US" sz="2400" b="1"/>
              <a:t>pre-filled syringe of solvent and adding this to the vial containing the powder using the vial adaptor</a:t>
            </a:r>
            <a:endParaRPr lang="en-GB" sz="2800">
              <a:cs typeface="Arial"/>
            </a:endParaRPr>
          </a:p>
        </p:txBody>
      </p:sp>
      <p:sp>
        <p:nvSpPr>
          <p:cNvPr id="12" name="TextBox 11">
            <a:extLst>
              <a:ext uri="{FF2B5EF4-FFF2-40B4-BE49-F238E27FC236}">
                <a16:creationId xmlns:a16="http://schemas.microsoft.com/office/drawing/2014/main" id="{1503B97B-824C-39DA-7F53-710327177745}"/>
              </a:ext>
            </a:extLst>
          </p:cNvPr>
          <p:cNvSpPr txBox="1"/>
          <p:nvPr/>
        </p:nvSpPr>
        <p:spPr>
          <a:xfrm>
            <a:off x="728031" y="5911800"/>
            <a:ext cx="4442683"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002060"/>
                </a:solidFill>
                <a:cs typeface="Arial"/>
              </a:rPr>
              <a:t>Image from </a:t>
            </a:r>
            <a:r>
              <a:rPr lang="en-GB" sz="1400" err="1"/>
              <a:t>Abrysvo</a:t>
            </a:r>
            <a:r>
              <a:rPr lang="en-GB" sz="1400" baseline="30000"/>
              <a:t>®</a:t>
            </a:r>
            <a:r>
              <a:rPr lang="en-GB" sz="1400"/>
              <a:t> </a:t>
            </a:r>
            <a:r>
              <a:rPr lang="en-US" sz="1400">
                <a:solidFill>
                  <a:srgbClr val="002060"/>
                </a:solidFill>
                <a:cs typeface="Arial"/>
              </a:rPr>
              <a:t>vaccine </a:t>
            </a:r>
            <a:r>
              <a:rPr lang="en-US" sz="1400">
                <a:solidFill>
                  <a:srgbClr val="002060"/>
                </a:solidFill>
                <a:cs typeface="Arial"/>
                <a:hlinkClick r:id="rId2"/>
              </a:rPr>
              <a:t>SmPC</a:t>
            </a:r>
            <a:endParaRPr lang="en-US" sz="1400">
              <a:solidFill>
                <a:srgbClr val="002060"/>
              </a:solidFill>
            </a:endParaRPr>
          </a:p>
        </p:txBody>
      </p:sp>
      <p:sp>
        <p:nvSpPr>
          <p:cNvPr id="14" name="Slide Number Placeholder 4">
            <a:extLst>
              <a:ext uri="{FF2B5EF4-FFF2-40B4-BE49-F238E27FC236}">
                <a16:creationId xmlns:a16="http://schemas.microsoft.com/office/drawing/2014/main" id="{292C05B6-82C2-4419-DCC0-7261D057CB9C}"/>
              </a:ext>
            </a:extLst>
          </p:cNvPr>
          <p:cNvSpPr txBox="1">
            <a:spLocks/>
          </p:cNvSpPr>
          <p:nvPr/>
        </p:nvSpPr>
        <p:spPr>
          <a:xfrm>
            <a:off x="485775" y="6346825"/>
            <a:ext cx="485775" cy="355600"/>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smtClean="0"/>
              <a:pPr/>
              <a:t>42</a:t>
            </a:fld>
            <a:endParaRPr lang="en-GB" sz="1400"/>
          </a:p>
        </p:txBody>
      </p:sp>
      <p:pic>
        <p:nvPicPr>
          <p:cNvPr id="6" name="Content Placeholder 5" descr="A screenshot of a computer&#10;&#10;AI-generated content may be incorrect.">
            <a:extLst>
              <a:ext uri="{FF2B5EF4-FFF2-40B4-BE49-F238E27FC236}">
                <a16:creationId xmlns:a16="http://schemas.microsoft.com/office/drawing/2014/main" id="{547AEF0F-2E28-0AC4-9689-290A704BC128}"/>
              </a:ext>
            </a:extLst>
          </p:cNvPr>
          <p:cNvPicPr>
            <a:picLocks noGrp="1" noChangeAspect="1"/>
          </p:cNvPicPr>
          <p:nvPr>
            <p:ph idx="1"/>
          </p:nvPr>
        </p:nvPicPr>
        <p:blipFill>
          <a:blip r:embed="rId3"/>
          <a:srcRect l="5665" r="13570" b="11039"/>
          <a:stretch/>
        </p:blipFill>
        <p:spPr>
          <a:xfrm>
            <a:off x="1750279" y="762588"/>
            <a:ext cx="7598516" cy="5140996"/>
          </a:xfrm>
        </p:spPr>
      </p:pic>
      <p:sp>
        <p:nvSpPr>
          <p:cNvPr id="4" name="TextBox 3">
            <a:extLst>
              <a:ext uri="{FF2B5EF4-FFF2-40B4-BE49-F238E27FC236}">
                <a16:creationId xmlns:a16="http://schemas.microsoft.com/office/drawing/2014/main" id="{7AAC5B70-07A1-CE22-BB51-5E757000ECD9}"/>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5729082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A8ED0-A2B2-58FD-69AC-391108D51FEA}"/>
              </a:ext>
            </a:extLst>
          </p:cNvPr>
          <p:cNvSpPr>
            <a:spLocks noGrp="1"/>
          </p:cNvSpPr>
          <p:nvPr>
            <p:ph type="title"/>
          </p:nvPr>
        </p:nvSpPr>
        <p:spPr>
          <a:xfrm>
            <a:off x="838200" y="136525"/>
            <a:ext cx="10515600" cy="854075"/>
          </a:xfrm>
        </p:spPr>
        <p:txBody>
          <a:bodyPr lIns="91440" tIns="45720" rIns="91440" bIns="45720" anchor="t"/>
          <a:lstStyle/>
          <a:p>
            <a:r>
              <a:rPr lang="en-GB" b="1">
                <a:cs typeface="Arial"/>
              </a:rPr>
              <a:t>Preparation for administration </a:t>
            </a:r>
            <a:endParaRPr lang="en-GB">
              <a:solidFill>
                <a:srgbClr val="000000"/>
              </a:solidFill>
              <a:cs typeface="Arial"/>
            </a:endParaRPr>
          </a:p>
          <a:p>
            <a:endParaRPr lang="en-GB" b="1">
              <a:cs typeface="Arial"/>
            </a:endParaRPr>
          </a:p>
        </p:txBody>
      </p:sp>
      <p:sp>
        <p:nvSpPr>
          <p:cNvPr id="3" name="Content Placeholder 2">
            <a:extLst>
              <a:ext uri="{FF2B5EF4-FFF2-40B4-BE49-F238E27FC236}">
                <a16:creationId xmlns:a16="http://schemas.microsoft.com/office/drawing/2014/main" id="{E1ECF167-81B5-64A8-D1FD-4CF6E629FE80}"/>
              </a:ext>
            </a:extLst>
          </p:cNvPr>
          <p:cNvSpPr>
            <a:spLocks noGrp="1"/>
          </p:cNvSpPr>
          <p:nvPr>
            <p:ph idx="1"/>
          </p:nvPr>
        </p:nvSpPr>
        <p:spPr>
          <a:xfrm>
            <a:off x="583119" y="1314546"/>
            <a:ext cx="6907538" cy="4044528"/>
          </a:xfrm>
        </p:spPr>
        <p:txBody>
          <a:bodyPr lIns="91440" tIns="45720" rIns="91440" bIns="45720" anchor="t"/>
          <a:lstStyle/>
          <a:p>
            <a:pPr>
              <a:buFont typeface="Arial"/>
              <a:buChar char="•"/>
            </a:pPr>
            <a:r>
              <a:rPr lang="en-GB" sz="2200">
                <a:solidFill>
                  <a:srgbClr val="212A73"/>
                </a:solidFill>
                <a:cs typeface="Arial"/>
              </a:rPr>
              <a:t>The prepared vaccine is a clear and colourless solution. Visually inspect the vaccine for large particulate matter and discolouration prior to administration </a:t>
            </a:r>
            <a:endParaRPr lang="en-US" sz="2200">
              <a:solidFill>
                <a:srgbClr val="212A73"/>
              </a:solidFill>
              <a:cs typeface="Arial"/>
            </a:endParaRPr>
          </a:p>
          <a:p>
            <a:pPr>
              <a:buFont typeface="Arial"/>
              <a:buChar char="•"/>
            </a:pPr>
            <a:r>
              <a:rPr lang="en-GB" sz="2200">
                <a:solidFill>
                  <a:srgbClr val="212A73"/>
                </a:solidFill>
                <a:cs typeface="Arial"/>
              </a:rPr>
              <a:t>Do not use if large particulate matter or discolouration is found</a:t>
            </a:r>
            <a:endParaRPr lang="en-US" sz="2200">
              <a:solidFill>
                <a:srgbClr val="212A73"/>
              </a:solidFill>
              <a:cs typeface="Arial"/>
            </a:endParaRPr>
          </a:p>
          <a:p>
            <a:pPr marL="0" indent="0">
              <a:buNone/>
            </a:pPr>
            <a:r>
              <a:rPr lang="en-GB" sz="2000" b="1">
                <a:solidFill>
                  <a:srgbClr val="002060"/>
                </a:solidFill>
                <a:cs typeface="Arial"/>
              </a:rPr>
              <a:t>Disposal</a:t>
            </a:r>
            <a:endParaRPr lang="en-US" sz="2000">
              <a:solidFill>
                <a:srgbClr val="212A73"/>
              </a:solidFill>
              <a:cs typeface="Arial"/>
            </a:endParaRPr>
          </a:p>
          <a:p>
            <a:pPr>
              <a:buFont typeface="Arial"/>
              <a:buChar char="•"/>
            </a:pPr>
            <a:r>
              <a:rPr lang="en-GB" sz="2000">
                <a:solidFill>
                  <a:srgbClr val="002060"/>
                </a:solidFill>
                <a:cs typeface="Arial"/>
              </a:rPr>
              <a:t>Any unused medicinal product or waste material should be disposed of in accordance with local requirements</a:t>
            </a:r>
            <a:endParaRPr lang="en-GB" sz="1600" b="0" i="0">
              <a:solidFill>
                <a:srgbClr val="212A73"/>
              </a:solidFill>
              <a:effectLst/>
              <a:cs typeface="Arial"/>
            </a:endParaRPr>
          </a:p>
        </p:txBody>
      </p:sp>
      <p:sp>
        <p:nvSpPr>
          <p:cNvPr id="7" name="Slide Number Placeholder 4">
            <a:extLst>
              <a:ext uri="{FF2B5EF4-FFF2-40B4-BE49-F238E27FC236}">
                <a16:creationId xmlns:a16="http://schemas.microsoft.com/office/drawing/2014/main" id="{8E9CC70F-38B6-F9D6-38DA-F24169622C9F}"/>
              </a:ext>
            </a:extLst>
          </p:cNvPr>
          <p:cNvSpPr txBox="1">
            <a:spLocks/>
          </p:cNvSpPr>
          <p:nvPr/>
        </p:nvSpPr>
        <p:spPr>
          <a:xfrm>
            <a:off x="838200" y="6365875"/>
            <a:ext cx="657225" cy="355600"/>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smtClean="0"/>
              <a:pPr/>
              <a:t>43</a:t>
            </a:fld>
            <a:endParaRPr lang="en-GB" sz="1400"/>
          </a:p>
        </p:txBody>
      </p:sp>
      <p:sp>
        <p:nvSpPr>
          <p:cNvPr id="8" name="TextBox 7">
            <a:extLst>
              <a:ext uri="{FF2B5EF4-FFF2-40B4-BE49-F238E27FC236}">
                <a16:creationId xmlns:a16="http://schemas.microsoft.com/office/drawing/2014/main" id="{9F05B04C-5479-FEC9-A4EE-80EF31D60D9B}"/>
              </a:ext>
            </a:extLst>
          </p:cNvPr>
          <p:cNvSpPr txBox="1"/>
          <p:nvPr/>
        </p:nvSpPr>
        <p:spPr>
          <a:xfrm>
            <a:off x="838200" y="5700196"/>
            <a:ext cx="9895658" cy="338554"/>
          </a:xfrm>
          <a:prstGeom prst="rect">
            <a:avLst/>
          </a:prstGeom>
          <a:noFill/>
        </p:spPr>
        <p:txBody>
          <a:bodyPr wrap="none" rtlCol="0">
            <a:spAutoFit/>
          </a:bodyPr>
          <a:lstStyle/>
          <a:p>
            <a:pPr marL="0" indent="0">
              <a:buNone/>
            </a:pPr>
            <a:r>
              <a:rPr lang="en-GB" sz="1600" err="1">
                <a:hlinkClick r:id="rId3"/>
              </a:rPr>
              <a:t>Abrysvo</a:t>
            </a:r>
            <a:r>
              <a:rPr lang="en-GB" sz="1600">
                <a:hlinkClick r:id="rId3"/>
              </a:rPr>
              <a:t> powder and solvent for solution for injection - Summary of Product Characteristics (SmPC) - (</a:t>
            </a:r>
            <a:r>
              <a:rPr lang="en-GB" sz="1600" err="1">
                <a:hlinkClick r:id="rId3"/>
              </a:rPr>
              <a:t>emc</a:t>
            </a:r>
            <a:r>
              <a:rPr lang="en-GB" sz="1600">
                <a:hlinkClick r:id="rId3"/>
              </a:rPr>
              <a:t>)</a:t>
            </a:r>
            <a:endParaRPr lang="en-GB" sz="1600"/>
          </a:p>
        </p:txBody>
      </p:sp>
      <p:pic>
        <p:nvPicPr>
          <p:cNvPr id="4" name="Picture 3" descr="A syringe and vials next to a box&#10;&#10;Description automatically generated">
            <a:extLst>
              <a:ext uri="{FF2B5EF4-FFF2-40B4-BE49-F238E27FC236}">
                <a16:creationId xmlns:a16="http://schemas.microsoft.com/office/drawing/2014/main" id="{A9640D69-5177-20E4-5B10-4ED34BFD7635}"/>
              </a:ext>
            </a:extLst>
          </p:cNvPr>
          <p:cNvPicPr>
            <a:picLocks noChangeAspect="1"/>
          </p:cNvPicPr>
          <p:nvPr/>
        </p:nvPicPr>
        <p:blipFill>
          <a:blip r:embed="rId4"/>
          <a:stretch>
            <a:fillRect/>
          </a:stretch>
        </p:blipFill>
        <p:spPr>
          <a:xfrm>
            <a:off x="7490770" y="1317661"/>
            <a:ext cx="4333875" cy="3657600"/>
          </a:xfrm>
          <a:prstGeom prst="rect">
            <a:avLst/>
          </a:prstGeom>
        </p:spPr>
      </p:pic>
      <p:sp>
        <p:nvSpPr>
          <p:cNvPr id="9" name="TextBox 8">
            <a:extLst>
              <a:ext uri="{FF2B5EF4-FFF2-40B4-BE49-F238E27FC236}">
                <a16:creationId xmlns:a16="http://schemas.microsoft.com/office/drawing/2014/main" id="{378D0FC7-D9F4-6665-AFA0-DEC514185CA4}"/>
              </a:ext>
            </a:extLst>
          </p:cNvPr>
          <p:cNvSpPr txBox="1"/>
          <p:nvPr/>
        </p:nvSpPr>
        <p:spPr>
          <a:xfrm>
            <a:off x="8697385" y="5071121"/>
            <a:ext cx="191534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Arial"/>
              </a:rPr>
              <a:t>Image source: UKHSA</a:t>
            </a:r>
          </a:p>
        </p:txBody>
      </p:sp>
      <p:sp>
        <p:nvSpPr>
          <p:cNvPr id="5" name="TextBox 9">
            <a:extLst>
              <a:ext uri="{FF2B5EF4-FFF2-40B4-BE49-F238E27FC236}">
                <a16:creationId xmlns:a16="http://schemas.microsoft.com/office/drawing/2014/main" id="{ED51201B-0E38-D866-AEEB-050386F4A721}"/>
              </a:ext>
            </a:extLst>
          </p:cNvPr>
          <p:cNvSpPr txBox="1"/>
          <p:nvPr/>
        </p:nvSpPr>
        <p:spPr>
          <a:xfrm>
            <a:off x="727495" y="4638136"/>
            <a:ext cx="6639463" cy="923330"/>
          </a:xfrm>
          <a:prstGeom prst="rect">
            <a:avLst/>
          </a:prstGeom>
          <a:ln w="28575"/>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GB"/>
              <a:t>*For further information please visit: </a:t>
            </a:r>
            <a:r>
              <a:rPr lang="en-GB">
                <a:ea typeface="+mn-lt"/>
                <a:cs typeface="+mn-lt"/>
                <a:hlinkClick r:id="rId5"/>
              </a:rPr>
              <a:t>Respiratory syncytial virus (RSV) programme: information for healthcare professionals - GOV.UK</a:t>
            </a:r>
            <a:endParaRPr lang="en-GB">
              <a:cs typeface="Arial"/>
            </a:endParaRPr>
          </a:p>
        </p:txBody>
      </p:sp>
      <p:sp>
        <p:nvSpPr>
          <p:cNvPr id="11" name="TextBox 10">
            <a:extLst>
              <a:ext uri="{FF2B5EF4-FFF2-40B4-BE49-F238E27FC236}">
                <a16:creationId xmlns:a16="http://schemas.microsoft.com/office/drawing/2014/main" id="{0A9DBF12-BADB-FC5B-DA0F-A81C33AE4E3F}"/>
              </a:ext>
            </a:extLst>
          </p:cNvPr>
          <p:cNvSpPr txBox="1"/>
          <p:nvPr/>
        </p:nvSpPr>
        <p:spPr>
          <a:xfrm>
            <a:off x="1341870" y="635395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4317340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823F3-5C0E-4D98-8CF6-89996C7D11A2}"/>
              </a:ext>
            </a:extLst>
          </p:cNvPr>
          <p:cNvSpPr>
            <a:spLocks noGrp="1"/>
          </p:cNvSpPr>
          <p:nvPr>
            <p:ph type="title"/>
          </p:nvPr>
        </p:nvSpPr>
        <p:spPr>
          <a:xfrm>
            <a:off x="330206" y="269748"/>
            <a:ext cx="10515600" cy="972607"/>
          </a:xfrm>
        </p:spPr>
        <p:txBody>
          <a:bodyPr lIns="91440" tIns="45720" rIns="91440" bIns="45720" anchor="t"/>
          <a:lstStyle/>
          <a:p>
            <a:r>
              <a:rPr lang="en-GB" b="1">
                <a:latin typeface="Arial"/>
                <a:cs typeface="Arial"/>
              </a:rPr>
              <a:t>Vaccine intramuscular administration</a:t>
            </a:r>
          </a:p>
        </p:txBody>
      </p:sp>
      <p:sp>
        <p:nvSpPr>
          <p:cNvPr id="3" name="Content Placeholder 2">
            <a:extLst>
              <a:ext uri="{FF2B5EF4-FFF2-40B4-BE49-F238E27FC236}">
                <a16:creationId xmlns:a16="http://schemas.microsoft.com/office/drawing/2014/main" id="{5C235540-5C95-4024-9FD7-65C46A68D1A5}"/>
              </a:ext>
            </a:extLst>
          </p:cNvPr>
          <p:cNvSpPr>
            <a:spLocks noGrp="1"/>
          </p:cNvSpPr>
          <p:nvPr>
            <p:ph idx="1"/>
          </p:nvPr>
        </p:nvSpPr>
        <p:spPr>
          <a:xfrm>
            <a:off x="330104" y="1019616"/>
            <a:ext cx="11105164" cy="4835021"/>
          </a:xfrm>
        </p:spPr>
        <p:txBody>
          <a:bodyPr vert="horz" lIns="91440" tIns="45720" rIns="91440" bIns="45720" rtlCol="0" anchor="t">
            <a:noAutofit/>
          </a:bodyPr>
          <a:lstStyle/>
          <a:p>
            <a:pPr marL="0" indent="0">
              <a:lnSpc>
                <a:spcPct val="110000"/>
              </a:lnSpc>
              <a:spcBef>
                <a:spcPts val="0"/>
              </a:spcBef>
              <a:buNone/>
            </a:pPr>
            <a:r>
              <a:rPr lang="en-GB" sz="2000">
                <a:cs typeface="Arial"/>
              </a:rPr>
              <a:t>Giving vaccine into the muscle: </a:t>
            </a:r>
            <a:endParaRPr lang="en-GB" sz="2000"/>
          </a:p>
          <a:p>
            <a:pPr>
              <a:lnSpc>
                <a:spcPct val="110000"/>
              </a:lnSpc>
              <a:spcBef>
                <a:spcPts val="600"/>
              </a:spcBef>
            </a:pPr>
            <a:r>
              <a:rPr lang="en-GB" sz="2000">
                <a:cs typeface="Arial"/>
              </a:rPr>
              <a:t>leads to a better immune response to the vaccine (as the muscle contains the </a:t>
            </a:r>
            <a:r>
              <a:rPr lang="en-GB" altLang="en-US" sz="2000">
                <a:cs typeface="Arial"/>
              </a:rPr>
              <a:t>appropriate cells necessary to initiate the immune response)</a:t>
            </a:r>
          </a:p>
          <a:p>
            <a:pPr>
              <a:lnSpc>
                <a:spcPct val="110000"/>
              </a:lnSpc>
              <a:spcBef>
                <a:spcPts val="0"/>
              </a:spcBef>
            </a:pPr>
            <a:r>
              <a:rPr lang="en-GB" sz="2000">
                <a:cs typeface="Arial"/>
              </a:rPr>
              <a:t>is less likely to cause local reactions than if the vaccine is given under the skin (subcutaneously)</a:t>
            </a:r>
          </a:p>
          <a:p>
            <a:pPr marL="0" indent="0">
              <a:lnSpc>
                <a:spcPct val="110000"/>
              </a:lnSpc>
              <a:spcBef>
                <a:spcPts val="1200"/>
              </a:spcBef>
              <a:buNone/>
            </a:pPr>
            <a:r>
              <a:rPr lang="en-GB" altLang="en-US" sz="2000">
                <a:cs typeface="Arial"/>
              </a:rPr>
              <a:t>The needle needs to be long enough to ensure vaccine is injected into the muscle. For this reason, the orange 25 gauge 25mm needle supplied in the </a:t>
            </a:r>
            <a:r>
              <a:rPr lang="en-GB" sz="2000">
                <a:cs typeface="Arial"/>
              </a:rPr>
              <a:t>Abrysvo</a:t>
            </a:r>
            <a:r>
              <a:rPr lang="en-GB" sz="2000" baseline="30000">
                <a:cs typeface="Arial"/>
              </a:rPr>
              <a:t>®</a:t>
            </a:r>
            <a:r>
              <a:rPr lang="en-GB" sz="2000">
                <a:cs typeface="Arial"/>
              </a:rPr>
              <a:t> packs should be</a:t>
            </a:r>
            <a:r>
              <a:rPr lang="en-GB" altLang="en-US" sz="2000">
                <a:cs typeface="Arial"/>
              </a:rPr>
              <a:t> suitable for administration of the RSV vaccine for most women </a:t>
            </a:r>
            <a:endParaRPr lang="en-US" sz="2000">
              <a:cs typeface="Arial"/>
            </a:endParaRPr>
          </a:p>
          <a:p>
            <a:pPr marL="0" indent="0">
              <a:lnSpc>
                <a:spcPct val="110000"/>
              </a:lnSpc>
              <a:spcBef>
                <a:spcPts val="1200"/>
              </a:spcBef>
              <a:buNone/>
            </a:pPr>
            <a:r>
              <a:rPr lang="en-GB" sz="2000">
                <a:cs typeface="Arial"/>
              </a:rPr>
              <a:t>In larger women however, a longer length (e.g. 38mm) may be required, and an individual assessment should be made</a:t>
            </a:r>
            <a:r>
              <a:rPr lang="en-GB" altLang="en-US" sz="2000">
                <a:cs typeface="Arial"/>
              </a:rPr>
              <a:t> </a:t>
            </a:r>
            <a:endParaRPr lang="en-US" sz="2000">
              <a:cs typeface="Arial"/>
            </a:endParaRPr>
          </a:p>
          <a:p>
            <a:pPr marL="0" indent="0">
              <a:lnSpc>
                <a:spcPct val="110000"/>
              </a:lnSpc>
              <a:spcBef>
                <a:spcPts val="1200"/>
              </a:spcBef>
              <a:buNone/>
            </a:pPr>
            <a:r>
              <a:rPr lang="en-GB" sz="2000">
                <a:cs typeface="Arial"/>
              </a:rPr>
              <a:t>Abrysvo</a:t>
            </a:r>
            <a:r>
              <a:rPr lang="en-GB" sz="2000" baseline="30000">
                <a:cs typeface="Arial"/>
              </a:rPr>
              <a:t>® </a:t>
            </a:r>
            <a:r>
              <a:rPr lang="en-GB" sz="2000">
                <a:cs typeface="Arial"/>
              </a:rPr>
              <a:t>should be injected into the deltoid muscle in the upper arm. If there is insufficient muscle mass in the deltoid or a particular reason the deltoid muscle is unsuitable, the vaccine should be given into the vastus lateralis muscle in the anterolateral aspect of the thigh</a:t>
            </a:r>
          </a:p>
        </p:txBody>
      </p:sp>
      <p:sp>
        <p:nvSpPr>
          <p:cNvPr id="12" name="Slide Number Placeholder 11">
            <a:extLst>
              <a:ext uri="{FF2B5EF4-FFF2-40B4-BE49-F238E27FC236}">
                <a16:creationId xmlns:a16="http://schemas.microsoft.com/office/drawing/2014/main" id="{172040AF-AF5D-4E2D-BC1F-15DA0F7CEC52}"/>
              </a:ext>
            </a:extLst>
          </p:cNvPr>
          <p:cNvSpPr>
            <a:spLocks noGrp="1"/>
          </p:cNvSpPr>
          <p:nvPr>
            <p:ph type="sldNum" sz="quarter" idx="11"/>
          </p:nvPr>
        </p:nvSpPr>
        <p:spPr>
          <a:xfrm>
            <a:off x="838200" y="6334908"/>
            <a:ext cx="1329647" cy="404046"/>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44</a:t>
            </a:fld>
            <a:endParaRPr lang="en-GB"/>
          </a:p>
        </p:txBody>
      </p:sp>
      <p:sp>
        <p:nvSpPr>
          <p:cNvPr id="4" name="TextBox 3">
            <a:extLst>
              <a:ext uri="{FF2B5EF4-FFF2-40B4-BE49-F238E27FC236}">
                <a16:creationId xmlns:a16="http://schemas.microsoft.com/office/drawing/2014/main" id="{987D160A-922F-B78C-F589-33646975A785}"/>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74042000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39590-7A69-468E-9563-4FE9B6E66FA0}"/>
              </a:ext>
            </a:extLst>
          </p:cNvPr>
          <p:cNvSpPr>
            <a:spLocks noGrp="1"/>
          </p:cNvSpPr>
          <p:nvPr>
            <p:ph type="title"/>
          </p:nvPr>
        </p:nvSpPr>
        <p:spPr>
          <a:xfrm>
            <a:off x="428795" y="242937"/>
            <a:ext cx="10894437" cy="1257090"/>
          </a:xfrm>
        </p:spPr>
        <p:txBody>
          <a:bodyPr lIns="91440" tIns="45720" rIns="91440" bIns="45720" anchor="t">
            <a:noAutofit/>
          </a:bodyPr>
          <a:lstStyle/>
          <a:p>
            <a:r>
              <a:rPr lang="en-GB" b="1"/>
              <a:t>Administering vaccine into the deltoid muscle</a:t>
            </a:r>
            <a:endParaRPr lang="en-GB" b="1">
              <a:cs typeface="Arial"/>
            </a:endParaRPr>
          </a:p>
        </p:txBody>
      </p:sp>
      <p:pic>
        <p:nvPicPr>
          <p:cNvPr id="3074" name="Picture 3">
            <a:extLst>
              <a:ext uri="{FF2B5EF4-FFF2-40B4-BE49-F238E27FC236}">
                <a16:creationId xmlns:a16="http://schemas.microsoft.com/office/drawing/2014/main" id="{2DFED5C5-EE45-4C91-A197-05048D995C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2" t="732" r="465" b="610"/>
          <a:stretch/>
        </p:blipFill>
        <p:spPr bwMode="auto">
          <a:xfrm>
            <a:off x="507952" y="1787165"/>
            <a:ext cx="4252672" cy="40098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08A4FA9-2736-43E2-ADA9-592391F1E73D}"/>
              </a:ext>
            </a:extLst>
          </p:cNvPr>
          <p:cNvSpPr txBox="1"/>
          <p:nvPr/>
        </p:nvSpPr>
        <p:spPr>
          <a:xfrm>
            <a:off x="5156469" y="1811645"/>
            <a:ext cx="6617715" cy="3708708"/>
          </a:xfrm>
          <a:prstGeom prst="rect">
            <a:avLst/>
          </a:prstGeom>
          <a:noFill/>
        </p:spPr>
        <p:txBody>
          <a:bodyPr wrap="square" lIns="91440" tIns="45720" rIns="91440" bIns="45720" rtlCol="0" anchor="t">
            <a:spAutoFit/>
          </a:bodyPr>
          <a:lstStyle/>
          <a:p>
            <a:pPr marL="285750" marR="0" lvl="0" indent="-285750" algn="l" defTabSz="914400" rtl="0" eaLnBrk="1" fontAlgn="auto" latinLnBrk="0" hangingPunct="1">
              <a:lnSpc>
                <a:spcPct val="100000"/>
              </a:lnSpc>
              <a:spcBef>
                <a:spcPts val="0"/>
              </a:spcBef>
              <a:spcAft>
                <a:spcPts val="0"/>
              </a:spcAft>
              <a:buClr>
                <a:srgbClr val="007D91"/>
              </a:buClr>
              <a:buSzTx/>
              <a:buFont typeface="Arial" panose="020B0604020202020204" pitchFamily="34" charset="0"/>
              <a:buChar char="•"/>
              <a:tabLst/>
              <a:defRPr/>
            </a:pPr>
            <a:r>
              <a:rPr lang="en-GB" sz="2000">
                <a:latin typeface="Arial"/>
                <a:cs typeface="Arial"/>
              </a:rPr>
              <a:t>It is essential that the correct site and injection technique is used to administer vaccines</a:t>
            </a:r>
          </a:p>
          <a:p>
            <a:pPr marL="285750" marR="0" lvl="0" indent="-285750" algn="l" defTabSz="914400" rtl="0" eaLnBrk="1" fontAlgn="auto"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Injecting too high into the upper arm might result in a shoulder injury or a frozen shoulder, leading to pain, weakness and a limited range of motion that can last for months</a:t>
            </a:r>
          </a:p>
          <a:p>
            <a:pPr marL="285750" marR="0" lvl="0" indent="-285750" algn="l" defTabSz="914400" rtl="0" eaLnBrk="1" fontAlgn="auto"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Injecting too low or too far to the side of the arm risks injecting into the axillary nerve or the radial nerve</a:t>
            </a:r>
          </a:p>
          <a:p>
            <a:pPr marL="285750" marR="0" lvl="0" indent="-285750" algn="l" defTabSz="914400" rtl="0" eaLnBrk="1" fontAlgn="auto"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To avoid shoulder injury, always assess the limb before administering the vaccine to identify the correct site for injection</a:t>
            </a:r>
          </a:p>
        </p:txBody>
      </p:sp>
      <p:sp>
        <p:nvSpPr>
          <p:cNvPr id="6" name="TextBox 5">
            <a:extLst>
              <a:ext uri="{FF2B5EF4-FFF2-40B4-BE49-F238E27FC236}">
                <a16:creationId xmlns:a16="http://schemas.microsoft.com/office/drawing/2014/main" id="{838F1C7B-3F63-429B-A18A-A8AD7F986267}"/>
              </a:ext>
            </a:extLst>
          </p:cNvPr>
          <p:cNvSpPr txBox="1"/>
          <p:nvPr/>
        </p:nvSpPr>
        <p:spPr>
          <a:xfrm>
            <a:off x="507951" y="5939149"/>
            <a:ext cx="42526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rial" panose="020B0604020202020204"/>
                <a:ea typeface="+mn-ea"/>
                <a:cs typeface="+mn-cs"/>
              </a:rPr>
              <a:t>Image adapted from the Australian Immunisation Handbook </a:t>
            </a:r>
          </a:p>
        </p:txBody>
      </p:sp>
      <p:sp>
        <p:nvSpPr>
          <p:cNvPr id="13" name="Slide Number Placeholder 12">
            <a:extLst>
              <a:ext uri="{FF2B5EF4-FFF2-40B4-BE49-F238E27FC236}">
                <a16:creationId xmlns:a16="http://schemas.microsoft.com/office/drawing/2014/main" id="{FA74F8FF-0B44-499F-A243-983C5FC9CA84}"/>
              </a:ext>
            </a:extLst>
          </p:cNvPr>
          <p:cNvSpPr>
            <a:spLocks noGrp="1"/>
          </p:cNvSpPr>
          <p:nvPr>
            <p:ph type="sldNum" sz="quarter" idx="11"/>
          </p:nvPr>
        </p:nvSpPr>
        <p:spPr>
          <a:xfrm>
            <a:off x="827926" y="6334908"/>
            <a:ext cx="1524856" cy="393771"/>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45</a:t>
            </a:fld>
            <a:endParaRPr lang="en-GB"/>
          </a:p>
        </p:txBody>
      </p:sp>
      <p:sp>
        <p:nvSpPr>
          <p:cNvPr id="4" name="TextBox 3">
            <a:extLst>
              <a:ext uri="{FF2B5EF4-FFF2-40B4-BE49-F238E27FC236}">
                <a16:creationId xmlns:a16="http://schemas.microsoft.com/office/drawing/2014/main" id="{91BA949C-8A28-88BD-6BE9-CAF0F3B371DE}"/>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97696372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2F216D0-A146-7BA9-9D3F-B4CA93AC0E5B}"/>
              </a:ext>
            </a:extLst>
          </p:cNvPr>
          <p:cNvPicPr>
            <a:picLocks noChangeAspect="1"/>
          </p:cNvPicPr>
          <p:nvPr/>
        </p:nvPicPr>
        <p:blipFill rotWithShape="1">
          <a:blip r:embed="rId3"/>
          <a:srcRect l="4162" r="219"/>
          <a:stretch/>
        </p:blipFill>
        <p:spPr>
          <a:xfrm>
            <a:off x="320662" y="2084577"/>
            <a:ext cx="4403050" cy="33510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a:extLst>
              <a:ext uri="{FF2B5EF4-FFF2-40B4-BE49-F238E27FC236}">
                <a16:creationId xmlns:a16="http://schemas.microsoft.com/office/drawing/2014/main" id="{1BA2A5EE-36F3-46E0-9773-503C24BEC270}"/>
              </a:ext>
            </a:extLst>
          </p:cNvPr>
          <p:cNvSpPr>
            <a:spLocks noGrp="1"/>
          </p:cNvSpPr>
          <p:nvPr>
            <p:ph type="title"/>
          </p:nvPr>
        </p:nvSpPr>
        <p:spPr>
          <a:xfrm>
            <a:off x="456698" y="178497"/>
            <a:ext cx="11317486" cy="1629074"/>
          </a:xfrm>
        </p:spPr>
        <p:txBody>
          <a:bodyPr lIns="91440" tIns="45720" rIns="91440" bIns="45720" anchor="t">
            <a:noAutofit/>
          </a:bodyPr>
          <a:lstStyle/>
          <a:p>
            <a:r>
              <a:rPr lang="en-GB" b="1"/>
              <a:t>Administering vaccine into the vastus lateralis muscle (anterolateral aspect of the thigh)</a:t>
            </a:r>
          </a:p>
        </p:txBody>
      </p:sp>
      <p:sp>
        <p:nvSpPr>
          <p:cNvPr id="9" name="Oval 8">
            <a:extLst>
              <a:ext uri="{FF2B5EF4-FFF2-40B4-BE49-F238E27FC236}">
                <a16:creationId xmlns:a16="http://schemas.microsoft.com/office/drawing/2014/main" id="{B36105AB-52B2-43B7-B92C-9C2235FC4CAE}"/>
              </a:ext>
            </a:extLst>
          </p:cNvPr>
          <p:cNvSpPr/>
          <p:nvPr/>
        </p:nvSpPr>
        <p:spPr>
          <a:xfrm>
            <a:off x="562420" y="3512779"/>
            <a:ext cx="2224055"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 name="Rectangle 2">
            <a:extLst>
              <a:ext uri="{FF2B5EF4-FFF2-40B4-BE49-F238E27FC236}">
                <a16:creationId xmlns:a16="http://schemas.microsoft.com/office/drawing/2014/main" id="{8F35AF27-4233-4303-8D9C-6E4BF3271AA5}"/>
              </a:ext>
            </a:extLst>
          </p:cNvPr>
          <p:cNvSpPr/>
          <p:nvPr/>
        </p:nvSpPr>
        <p:spPr>
          <a:xfrm>
            <a:off x="5183400" y="1992531"/>
            <a:ext cx="5667052" cy="1908215"/>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a:latin typeface="Arial"/>
                <a:cs typeface="Arial"/>
              </a:rPr>
              <a:t>Although the deltoid muscle is more commonly used in older children and adults as it is quicker and easier to access, the vastus lateralis muscle in the thigh can be used in these age groups if necessary</a:t>
            </a:r>
            <a:endParaRPr lang="en-US" sz="200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4" name="Slide Number Placeholder 13">
            <a:extLst>
              <a:ext uri="{FF2B5EF4-FFF2-40B4-BE49-F238E27FC236}">
                <a16:creationId xmlns:a16="http://schemas.microsoft.com/office/drawing/2014/main" id="{339D33BB-9347-42B9-B6D8-25012ABB4CD4}"/>
              </a:ext>
            </a:extLst>
          </p:cNvPr>
          <p:cNvSpPr>
            <a:spLocks noGrp="1"/>
          </p:cNvSpPr>
          <p:nvPr>
            <p:ph type="sldNum" sz="quarter" idx="11"/>
          </p:nvPr>
        </p:nvSpPr>
        <p:spPr>
          <a:xfrm>
            <a:off x="838200" y="6334908"/>
            <a:ext cx="1948275" cy="414320"/>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46</a:t>
            </a:fld>
            <a:endParaRPr lang="en-GB"/>
          </a:p>
        </p:txBody>
      </p:sp>
      <p:sp>
        <p:nvSpPr>
          <p:cNvPr id="12" name="TextBox 11">
            <a:extLst>
              <a:ext uri="{FF2B5EF4-FFF2-40B4-BE49-F238E27FC236}">
                <a16:creationId xmlns:a16="http://schemas.microsoft.com/office/drawing/2014/main" id="{C4C2CC7B-2144-FB58-F8F3-BA49723D8DAE}"/>
              </a:ext>
            </a:extLst>
          </p:cNvPr>
          <p:cNvSpPr txBox="1"/>
          <p:nvPr/>
        </p:nvSpPr>
        <p:spPr>
          <a:xfrm>
            <a:off x="428795" y="5712620"/>
            <a:ext cx="6094324" cy="276999"/>
          </a:xfrm>
          <a:prstGeom prst="rect">
            <a:avLst/>
          </a:prstGeom>
          <a:noFill/>
        </p:spPr>
        <p:txBody>
          <a:bodyPr wrap="square" lIns="91440" tIns="45720" rIns="91440" bIns="45720" anchor="t">
            <a:spAutoFit/>
          </a:bodyPr>
          <a:lstStyle/>
          <a:p>
            <a:pPr>
              <a:defRPr/>
            </a:pPr>
            <a:r>
              <a:rPr kumimoji="0" lang="en-GB" sz="1200" b="0" i="0" u="none" strike="noStrike" kern="1200" cap="none" spc="0" normalizeH="0" baseline="0" noProof="0">
                <a:ln>
                  <a:noFill/>
                </a:ln>
                <a:solidFill>
                  <a:prstClr val="black"/>
                </a:solidFill>
                <a:effectLst/>
                <a:uLnTx/>
                <a:uFillTx/>
                <a:latin typeface="Arial" panose="020B0604020202020204"/>
                <a:ea typeface="+mn-ea"/>
                <a:cs typeface="+mn-cs"/>
              </a:rPr>
              <a:t>Image from the Australian Immunisation Handbook</a:t>
            </a:r>
            <a:r>
              <a:rPr lang="en-GB" sz="1200">
                <a:solidFill>
                  <a:prstClr val="black"/>
                </a:solidFill>
                <a:latin typeface="Arial" panose="020B0604020202020204"/>
              </a:rPr>
              <a:t> </a:t>
            </a:r>
            <a:endParaRPr kumimoji="0" lang="en-GB"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6758978D-3C56-FFBB-A0B9-52096F0E0686}"/>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6400438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31236-253C-4228-9C20-E9CC14039BEA}"/>
              </a:ext>
            </a:extLst>
          </p:cNvPr>
          <p:cNvSpPr>
            <a:spLocks noGrp="1"/>
          </p:cNvSpPr>
          <p:nvPr>
            <p:ph type="title"/>
          </p:nvPr>
        </p:nvSpPr>
        <p:spPr>
          <a:xfrm>
            <a:off x="330206" y="279600"/>
            <a:ext cx="10515600" cy="972607"/>
          </a:xfrm>
        </p:spPr>
        <p:txBody>
          <a:bodyPr lIns="91440" tIns="45720" rIns="91440" bIns="45720" anchor="t"/>
          <a:lstStyle/>
          <a:p>
            <a:r>
              <a:rPr lang="en-GB" b="1">
                <a:latin typeface="Arial"/>
                <a:cs typeface="Arial"/>
              </a:rPr>
              <a:t>Vaccine administration</a:t>
            </a:r>
            <a:r>
              <a:rPr lang="en-GB">
                <a:latin typeface="Arial"/>
                <a:cs typeface="Arial"/>
              </a:rPr>
              <a:t> </a:t>
            </a:r>
          </a:p>
        </p:txBody>
      </p:sp>
      <p:sp>
        <p:nvSpPr>
          <p:cNvPr id="3" name="Content Placeholder 2">
            <a:extLst>
              <a:ext uri="{FF2B5EF4-FFF2-40B4-BE49-F238E27FC236}">
                <a16:creationId xmlns:a16="http://schemas.microsoft.com/office/drawing/2014/main" id="{D041D3DB-747A-4455-B27A-D2BCD30517CB}"/>
              </a:ext>
            </a:extLst>
          </p:cNvPr>
          <p:cNvSpPr>
            <a:spLocks noGrp="1"/>
          </p:cNvSpPr>
          <p:nvPr>
            <p:ph idx="1"/>
          </p:nvPr>
        </p:nvSpPr>
        <p:spPr>
          <a:xfrm>
            <a:off x="354431" y="1537351"/>
            <a:ext cx="10638466" cy="782232"/>
          </a:xfrm>
        </p:spPr>
        <p:txBody>
          <a:bodyPr vert="horz" lIns="91440" tIns="45720" rIns="91440" bIns="45720" rtlCol="0" anchor="t">
            <a:normAutofit/>
          </a:bodyPr>
          <a:lstStyle/>
          <a:p>
            <a:pPr marL="0" indent="0">
              <a:lnSpc>
                <a:spcPct val="100000"/>
              </a:lnSpc>
              <a:spcBef>
                <a:spcPts val="0"/>
              </a:spcBef>
              <a:buNone/>
            </a:pPr>
            <a:r>
              <a:rPr lang="en-GB" sz="2000">
                <a:latin typeface="Arial"/>
                <a:cs typeface="Arial"/>
              </a:rPr>
              <a:t>Skin does not need to be specially cleaned prior to vaccination. If it is visibly dirty, then water is sufficient to clean it.</a:t>
            </a:r>
          </a:p>
          <a:p>
            <a:endParaRPr lang="en-GB" sz="2000"/>
          </a:p>
          <a:p>
            <a:endParaRPr lang="en-GB"/>
          </a:p>
        </p:txBody>
      </p:sp>
      <p:sp>
        <p:nvSpPr>
          <p:cNvPr id="6" name="TextBox 5">
            <a:extLst>
              <a:ext uri="{FF2B5EF4-FFF2-40B4-BE49-F238E27FC236}">
                <a16:creationId xmlns:a16="http://schemas.microsoft.com/office/drawing/2014/main" id="{C5BE5F29-83A9-4A9D-80B3-4B03C0A07606}"/>
              </a:ext>
            </a:extLst>
          </p:cNvPr>
          <p:cNvSpPr txBox="1"/>
          <p:nvPr/>
        </p:nvSpPr>
        <p:spPr>
          <a:xfrm>
            <a:off x="561121" y="2518970"/>
            <a:ext cx="6636634" cy="3367076"/>
          </a:xfrm>
          <a:prstGeom prst="rect">
            <a:avLst/>
          </a:prstGeom>
          <a:noFill/>
        </p:spPr>
        <p:txBody>
          <a:bodyPr wrap="square" lIns="91440" tIns="45720" rIns="91440" bIns="45720" rtlCol="0" anchor="t">
            <a:spAutoFit/>
          </a:bodyPr>
          <a:lstStyle/>
          <a:p>
            <a:pPr marL="4445" marR="0" lvl="0" indent="-4445" algn="l" defTabSz="914400" rtl="0" eaLnBrk="0" fontAlgn="base" latinLnBrk="0" hangingPunct="0">
              <a:lnSpc>
                <a:spcPct val="114000"/>
              </a:lnSpc>
              <a:spcBef>
                <a:spcPts val="0"/>
              </a:spcBef>
              <a:spcAft>
                <a:spcPts val="0"/>
              </a:spcAft>
              <a:buClrTx/>
              <a:buSzTx/>
              <a:buFontTx/>
              <a:buNone/>
              <a:tabLst/>
              <a:defRPr/>
            </a:pPr>
            <a:r>
              <a:rPr lang="en-GB" sz="2000">
                <a:latin typeface="Arial"/>
                <a:cs typeface="Arial"/>
              </a:rPr>
              <a:t>Intramuscular process:</a:t>
            </a:r>
            <a:endParaRPr lang="en-US" sz="2000">
              <a:latin typeface="Arial"/>
              <a:cs typeface="Arial"/>
            </a:endParaRPr>
          </a:p>
          <a:p>
            <a:pPr marL="342900" marR="0" lvl="0" indent="-342900" algn="l" defTabSz="914400" rtl="0" eaLnBrk="1" fontAlgn="base"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identify the correct site for IM injection</a:t>
            </a:r>
          </a:p>
          <a:p>
            <a:pPr marL="342900" marR="0" lvl="0" indent="-342900" algn="l" defTabSz="914400" rtl="0" eaLnBrk="1" fontAlgn="base"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stretch the skin at the site</a:t>
            </a:r>
          </a:p>
          <a:p>
            <a:pPr marL="342900" indent="-342900" fontAlgn="base">
              <a:spcBef>
                <a:spcPts val="600"/>
              </a:spcBef>
              <a:buClr>
                <a:srgbClr val="007D91"/>
              </a:buClr>
              <a:buFont typeface="Arial" panose="020B0604020202020204" pitchFamily="34" charset="0"/>
              <a:buChar char="•"/>
              <a:defRPr/>
            </a:pPr>
            <a:r>
              <a:rPr lang="en-GB" sz="2000">
                <a:latin typeface="Arial"/>
                <a:cs typeface="Arial"/>
              </a:rPr>
              <a:t>insert the needle at a 90 degrees angle far enough to ensure vaccine is delivered into muscle</a:t>
            </a:r>
          </a:p>
          <a:p>
            <a:pPr marL="342900" marR="0" lvl="0" indent="-342900" algn="l" defTabSz="914400" rtl="0" eaLnBrk="1" fontAlgn="base"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depress the plunger</a:t>
            </a:r>
          </a:p>
          <a:p>
            <a:pPr marL="342900" marR="0" lvl="0" indent="-342900" algn="l" defTabSz="914400" rtl="0" eaLnBrk="1" fontAlgn="base"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gently remove the needle</a:t>
            </a:r>
          </a:p>
          <a:p>
            <a:pPr marL="342900" marR="0" lvl="0" indent="-342900" algn="l" defTabSz="914400" rtl="0" eaLnBrk="1" fontAlgn="base"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apply light pressure using gauze or cotton wool if bleeding occurs</a:t>
            </a:r>
          </a:p>
        </p:txBody>
      </p:sp>
      <p:pic>
        <p:nvPicPr>
          <p:cNvPr id="7" name="Picture 6">
            <a:extLst>
              <a:ext uri="{FF2B5EF4-FFF2-40B4-BE49-F238E27FC236}">
                <a16:creationId xmlns:a16="http://schemas.microsoft.com/office/drawing/2014/main" id="{69D11B92-7586-4103-B39B-D2C79B531DE3}"/>
              </a:ext>
            </a:extLst>
          </p:cNvPr>
          <p:cNvPicPr>
            <a:picLocks noChangeAspect="1"/>
          </p:cNvPicPr>
          <p:nvPr/>
        </p:nvPicPr>
        <p:blipFill>
          <a:blip r:embed="rId3"/>
          <a:stretch>
            <a:fillRect/>
          </a:stretch>
        </p:blipFill>
        <p:spPr>
          <a:xfrm>
            <a:off x="7338651" y="2553000"/>
            <a:ext cx="3358684" cy="30527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Slide Number Placeholder 12">
            <a:extLst>
              <a:ext uri="{FF2B5EF4-FFF2-40B4-BE49-F238E27FC236}">
                <a16:creationId xmlns:a16="http://schemas.microsoft.com/office/drawing/2014/main" id="{C43931A3-0606-44B5-AD5E-91F1FB6A8A4D}"/>
              </a:ext>
            </a:extLst>
          </p:cNvPr>
          <p:cNvSpPr>
            <a:spLocks noGrp="1"/>
          </p:cNvSpPr>
          <p:nvPr>
            <p:ph type="sldNum" sz="quarter" idx="11"/>
          </p:nvPr>
        </p:nvSpPr>
        <p:spPr>
          <a:xfrm>
            <a:off x="817651" y="6334908"/>
            <a:ext cx="1185809" cy="362949"/>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47</a:t>
            </a:fld>
            <a:endParaRPr lang="en-GB"/>
          </a:p>
        </p:txBody>
      </p:sp>
      <p:sp>
        <p:nvSpPr>
          <p:cNvPr id="4" name="TextBox 3">
            <a:extLst>
              <a:ext uri="{FF2B5EF4-FFF2-40B4-BE49-F238E27FC236}">
                <a16:creationId xmlns:a16="http://schemas.microsoft.com/office/drawing/2014/main" id="{7BBCA692-CCB2-17E3-9ADA-3A5C55C8328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3058380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23E16-F3DC-43C1-B8E3-0E0D228694A8}"/>
              </a:ext>
            </a:extLst>
          </p:cNvPr>
          <p:cNvSpPr>
            <a:spLocks noGrp="1"/>
          </p:cNvSpPr>
          <p:nvPr>
            <p:ph type="title"/>
          </p:nvPr>
        </p:nvSpPr>
        <p:spPr>
          <a:xfrm>
            <a:off x="434302" y="4395"/>
            <a:ext cx="10649029" cy="648072"/>
          </a:xfrm>
        </p:spPr>
        <p:txBody>
          <a:bodyPr lIns="91440" tIns="45720" rIns="91440" bIns="45720" anchor="t">
            <a:noAutofit/>
          </a:bodyPr>
          <a:lstStyle/>
          <a:p>
            <a:r>
              <a:rPr lang="en-GB" b="1">
                <a:latin typeface="Arial"/>
                <a:cs typeface="Arial"/>
              </a:rPr>
              <a:t>Women with bleeding disorders or taking anticoagulation therapy</a:t>
            </a:r>
          </a:p>
        </p:txBody>
      </p:sp>
      <p:sp>
        <p:nvSpPr>
          <p:cNvPr id="3" name="Content Placeholder 2">
            <a:extLst>
              <a:ext uri="{FF2B5EF4-FFF2-40B4-BE49-F238E27FC236}">
                <a16:creationId xmlns:a16="http://schemas.microsoft.com/office/drawing/2014/main" id="{E560465E-AD01-47F3-B485-4184757D62CE}"/>
              </a:ext>
            </a:extLst>
          </p:cNvPr>
          <p:cNvSpPr>
            <a:spLocks noGrp="1"/>
          </p:cNvSpPr>
          <p:nvPr>
            <p:ph idx="1"/>
          </p:nvPr>
        </p:nvSpPr>
        <p:spPr>
          <a:xfrm>
            <a:off x="330222" y="1270254"/>
            <a:ext cx="11753635" cy="4739679"/>
          </a:xfrm>
        </p:spPr>
        <p:txBody>
          <a:bodyPr vert="horz" lIns="91440" tIns="45720" rIns="91440" bIns="45720" rtlCol="0" anchor="t">
            <a:noAutofit/>
          </a:bodyPr>
          <a:lstStyle/>
          <a:p>
            <a:pPr>
              <a:lnSpc>
                <a:spcPct val="120000"/>
              </a:lnSpc>
              <a:spcBef>
                <a:spcPts val="0"/>
              </a:spcBef>
            </a:pPr>
            <a:r>
              <a:rPr lang="en-GB" sz="1750">
                <a:latin typeface="Arial"/>
                <a:cs typeface="Arial"/>
              </a:rPr>
              <a:t>Women with bleeding disorders may be vaccinated intramuscularly if, in the opinion of a doctor familiar with the woman's bleeding risk, vaccines or similar small volume intramuscular injections can be administered with reasonable safety by this route</a:t>
            </a:r>
            <a:endParaRPr lang="en-US"/>
          </a:p>
          <a:p>
            <a:pPr>
              <a:lnSpc>
                <a:spcPct val="120000"/>
              </a:lnSpc>
              <a:spcBef>
                <a:spcPts val="600"/>
              </a:spcBef>
            </a:pPr>
            <a:r>
              <a:rPr lang="en-GB" sz="1750">
                <a:latin typeface="Arial"/>
                <a:cs typeface="Arial"/>
              </a:rPr>
              <a:t>If the woman receives medication/ treatment to reduce bleeding, for example treatment for haemophilia, intramuscular vaccination can be scheduled shortly after such medication/ treatment is administered</a:t>
            </a:r>
          </a:p>
          <a:p>
            <a:pPr>
              <a:lnSpc>
                <a:spcPct val="120000"/>
              </a:lnSpc>
              <a:spcBef>
                <a:spcPts val="600"/>
              </a:spcBef>
            </a:pPr>
            <a:r>
              <a:rPr lang="en-GB" sz="1750">
                <a:latin typeface="Arial"/>
                <a:cs typeface="Arial"/>
              </a:rPr>
              <a:t>Women on stable anticoagulation therapy, including women on warfarin who are up-to-date with their scheduled INR testing and whose latest INR is below the upper level of the therapeutic range, can receive intramuscular vaccination. Note that warfarin is not commonly prescribed for anticoagulation in pregnant women and anticoagulation may be through heparin injections</a:t>
            </a:r>
          </a:p>
          <a:p>
            <a:pPr>
              <a:lnSpc>
                <a:spcPct val="120000"/>
              </a:lnSpc>
              <a:spcBef>
                <a:spcPts val="600"/>
              </a:spcBef>
            </a:pPr>
            <a:r>
              <a:rPr lang="en-GB" sz="1750">
                <a:latin typeface="Arial"/>
                <a:cs typeface="Arial"/>
              </a:rPr>
              <a:t>A fine needle (23 or 25 gauge) should be used for the vaccination, followed by firm pressure applied to the site without rubbing for at least 2 minutes</a:t>
            </a:r>
          </a:p>
          <a:p>
            <a:pPr>
              <a:lnSpc>
                <a:spcPct val="120000"/>
              </a:lnSpc>
              <a:spcBef>
                <a:spcPts val="600"/>
              </a:spcBef>
            </a:pPr>
            <a:r>
              <a:rPr lang="en-GB" sz="1750">
                <a:latin typeface="Arial"/>
                <a:cs typeface="Arial"/>
              </a:rPr>
              <a:t>The woman should be informed about the risk of haematoma from the injection</a:t>
            </a:r>
          </a:p>
          <a:p>
            <a:pPr>
              <a:lnSpc>
                <a:spcPct val="120000"/>
              </a:lnSpc>
              <a:spcBef>
                <a:spcPts val="600"/>
              </a:spcBef>
            </a:pPr>
            <a:r>
              <a:rPr lang="en-GB" sz="1750">
                <a:latin typeface="Arial"/>
                <a:cs typeface="Arial"/>
              </a:rPr>
              <a:t>If in any doubt, consult with the clinician responsible for prescribing or monitoring the woman’s anticoagulant therapy</a:t>
            </a:r>
          </a:p>
        </p:txBody>
      </p:sp>
      <p:sp>
        <p:nvSpPr>
          <p:cNvPr id="12" name="Slide Number Placeholder 11">
            <a:extLst>
              <a:ext uri="{FF2B5EF4-FFF2-40B4-BE49-F238E27FC236}">
                <a16:creationId xmlns:a16="http://schemas.microsoft.com/office/drawing/2014/main" id="{01D7366C-8242-48A6-BE59-EA56E82221FB}"/>
              </a:ext>
            </a:extLst>
          </p:cNvPr>
          <p:cNvSpPr>
            <a:spLocks noGrp="1"/>
          </p:cNvSpPr>
          <p:nvPr>
            <p:ph type="sldNum" sz="quarter" idx="11"/>
          </p:nvPr>
        </p:nvSpPr>
        <p:spPr>
          <a:xfrm>
            <a:off x="827926" y="6334908"/>
            <a:ext cx="501073"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48</a:t>
            </a:fld>
            <a:endParaRPr lang="en-GB"/>
          </a:p>
        </p:txBody>
      </p:sp>
      <p:sp>
        <p:nvSpPr>
          <p:cNvPr id="4" name="TextBox 3">
            <a:extLst>
              <a:ext uri="{FF2B5EF4-FFF2-40B4-BE49-F238E27FC236}">
                <a16:creationId xmlns:a16="http://schemas.microsoft.com/office/drawing/2014/main" id="{427AEF87-529B-F3FB-F930-DC9DDA87E62F}"/>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42526336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08D4F-08B3-4661-AF9C-136268A0C557}"/>
              </a:ext>
            </a:extLst>
          </p:cNvPr>
          <p:cNvSpPr>
            <a:spLocks noGrp="1"/>
          </p:cNvSpPr>
          <p:nvPr>
            <p:ph type="title"/>
          </p:nvPr>
        </p:nvSpPr>
        <p:spPr>
          <a:xfrm>
            <a:off x="330206" y="289948"/>
            <a:ext cx="10515600" cy="972607"/>
          </a:xfrm>
        </p:spPr>
        <p:txBody>
          <a:bodyPr lIns="91440" tIns="45720" rIns="91440" bIns="45720" anchor="t"/>
          <a:lstStyle/>
          <a:p>
            <a:r>
              <a:rPr lang="en-GB" b="1">
                <a:latin typeface="Arial"/>
                <a:cs typeface="Arial"/>
              </a:rPr>
              <a:t>Post-vaccination</a:t>
            </a:r>
            <a:endParaRPr lang="en-GB" b="1"/>
          </a:p>
        </p:txBody>
      </p:sp>
      <p:sp>
        <p:nvSpPr>
          <p:cNvPr id="3" name="Content Placeholder 2">
            <a:extLst>
              <a:ext uri="{FF2B5EF4-FFF2-40B4-BE49-F238E27FC236}">
                <a16:creationId xmlns:a16="http://schemas.microsoft.com/office/drawing/2014/main" id="{EE1276A8-C6A8-4ECC-9B4B-23E697FAA0EC}"/>
              </a:ext>
            </a:extLst>
          </p:cNvPr>
          <p:cNvSpPr>
            <a:spLocks noGrp="1"/>
          </p:cNvSpPr>
          <p:nvPr>
            <p:ph idx="1"/>
          </p:nvPr>
        </p:nvSpPr>
        <p:spPr>
          <a:xfrm>
            <a:off x="330206" y="1283997"/>
            <a:ext cx="11326085" cy="4575812"/>
          </a:xfrm>
        </p:spPr>
        <p:txBody>
          <a:bodyPr vert="horz" lIns="91440" tIns="45720" rIns="91440" bIns="45720" rtlCol="0" anchor="t">
            <a:normAutofit/>
          </a:bodyPr>
          <a:lstStyle/>
          <a:p>
            <a:pPr>
              <a:lnSpc>
                <a:spcPct val="100000"/>
              </a:lnSpc>
            </a:pPr>
            <a:r>
              <a:rPr lang="en-GB" sz="2000">
                <a:latin typeface="Arial"/>
                <a:cs typeface="Arial"/>
              </a:rPr>
              <a:t>Following RSV vaccine administration, women should be observed for any immediate reactions whilst giving them any verbal post vaccination information</a:t>
            </a:r>
          </a:p>
          <a:p>
            <a:pPr>
              <a:lnSpc>
                <a:spcPct val="100000"/>
              </a:lnSpc>
              <a:spcBef>
                <a:spcPts val="600"/>
              </a:spcBef>
            </a:pPr>
            <a:r>
              <a:rPr lang="en-GB" sz="2000">
                <a:latin typeface="Arial"/>
                <a:cs typeface="Arial"/>
              </a:rPr>
              <a:t>Vaccinees should be given a copy of the patient information leaflet for the vaccine that they have received and any other relevant written information</a:t>
            </a:r>
          </a:p>
          <a:p>
            <a:pPr>
              <a:lnSpc>
                <a:spcPct val="100000"/>
              </a:lnSpc>
              <a:spcBef>
                <a:spcPts val="600"/>
              </a:spcBef>
            </a:pPr>
            <a:r>
              <a:rPr lang="en-GB" sz="2000">
                <a:latin typeface="Arial"/>
                <a:cs typeface="Arial"/>
              </a:rPr>
              <a:t>Vaccinees should be given information about possible vaccine reactions, how to treat these, and when and from whom to seek further advice if required</a:t>
            </a:r>
          </a:p>
          <a:p>
            <a:pPr>
              <a:lnSpc>
                <a:spcPct val="100000"/>
              </a:lnSpc>
              <a:spcBef>
                <a:spcPts val="600"/>
              </a:spcBef>
            </a:pPr>
            <a:r>
              <a:rPr lang="en-GB" sz="2000">
                <a:latin typeface="Arial"/>
                <a:cs typeface="Arial"/>
              </a:rPr>
              <a:t>Symptoms post vaccination generally resolve within a few days without treatment, but paracetamol can be taken if necessary to relieve pain or fever</a:t>
            </a:r>
          </a:p>
          <a:p>
            <a:pPr>
              <a:lnSpc>
                <a:spcPct val="100000"/>
              </a:lnSpc>
              <a:spcBef>
                <a:spcPts val="600"/>
              </a:spcBef>
            </a:pPr>
            <a:r>
              <a:rPr lang="en-GB" sz="2000">
                <a:latin typeface="Arial"/>
                <a:cs typeface="Arial"/>
              </a:rPr>
              <a:t>If women are concerned about any symptoms following vaccination, they should be advised to seek advice from their GP or NHS 111</a:t>
            </a:r>
          </a:p>
          <a:p>
            <a:pPr>
              <a:lnSpc>
                <a:spcPct val="100000"/>
              </a:lnSpc>
              <a:spcBef>
                <a:spcPts val="600"/>
              </a:spcBef>
            </a:pPr>
            <a:r>
              <a:rPr lang="en-GB" sz="2000">
                <a:latin typeface="Arial"/>
                <a:cs typeface="Arial"/>
              </a:rPr>
              <a:t>Facilities for management of anaphylaxis should be available at all vaccination sites and staff should have undertaken basic life support and anaphylaxis training</a:t>
            </a:r>
          </a:p>
          <a:p>
            <a:pPr>
              <a:lnSpc>
                <a:spcPct val="100000"/>
              </a:lnSpc>
            </a:pPr>
            <a:endParaRPr lang="en-GB"/>
          </a:p>
          <a:p>
            <a:pPr marL="0" indent="0">
              <a:lnSpc>
                <a:spcPct val="100000"/>
              </a:lnSpc>
              <a:buNone/>
            </a:pPr>
            <a:endParaRPr lang="en-GB"/>
          </a:p>
          <a:p>
            <a:pPr marL="0" indent="0">
              <a:lnSpc>
                <a:spcPct val="100000"/>
              </a:lnSpc>
              <a:buNone/>
            </a:pPr>
            <a:endParaRPr lang="en-GB"/>
          </a:p>
          <a:p>
            <a:pPr>
              <a:lnSpc>
                <a:spcPct val="100000"/>
              </a:lnSpc>
            </a:pPr>
            <a:endParaRPr lang="en-GB" altLang="en-US">
              <a:solidFill>
                <a:srgbClr val="FF0000"/>
              </a:solidFill>
            </a:endParaRPr>
          </a:p>
          <a:p>
            <a:pPr>
              <a:lnSpc>
                <a:spcPct val="100000"/>
              </a:lnSpc>
            </a:pPr>
            <a:endParaRPr lang="en-GB" altLang="en-US">
              <a:solidFill>
                <a:srgbClr val="FF0000"/>
              </a:solidFill>
            </a:endParaRPr>
          </a:p>
          <a:p>
            <a:pPr>
              <a:lnSpc>
                <a:spcPct val="100000"/>
              </a:lnSpc>
            </a:pPr>
            <a:endParaRPr lang="en-GB"/>
          </a:p>
        </p:txBody>
      </p:sp>
      <p:sp>
        <p:nvSpPr>
          <p:cNvPr id="12" name="Slide Number Placeholder 11">
            <a:extLst>
              <a:ext uri="{FF2B5EF4-FFF2-40B4-BE49-F238E27FC236}">
                <a16:creationId xmlns:a16="http://schemas.microsoft.com/office/drawing/2014/main" id="{927F35ED-8733-44D3-95C4-89F2679D264A}"/>
              </a:ext>
            </a:extLst>
          </p:cNvPr>
          <p:cNvSpPr>
            <a:spLocks noGrp="1"/>
          </p:cNvSpPr>
          <p:nvPr>
            <p:ph type="sldNum" sz="quarter" idx="11"/>
          </p:nvPr>
        </p:nvSpPr>
        <p:spPr>
          <a:xfrm>
            <a:off x="782781" y="6330661"/>
            <a:ext cx="473364"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49</a:t>
            </a:fld>
            <a:endParaRPr lang="en-GB"/>
          </a:p>
        </p:txBody>
      </p:sp>
      <p:sp>
        <p:nvSpPr>
          <p:cNvPr id="4" name="TextBox 3">
            <a:extLst>
              <a:ext uri="{FF2B5EF4-FFF2-40B4-BE49-F238E27FC236}">
                <a16:creationId xmlns:a16="http://schemas.microsoft.com/office/drawing/2014/main" id="{137F2F02-3976-2A8E-0325-84C4A9D14ACE}"/>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4129039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5F4F8-422A-4672-97DB-4B3A49C5761D}"/>
              </a:ext>
            </a:extLst>
          </p:cNvPr>
          <p:cNvSpPr>
            <a:spLocks noGrp="1"/>
          </p:cNvSpPr>
          <p:nvPr>
            <p:ph type="title"/>
          </p:nvPr>
        </p:nvSpPr>
        <p:spPr>
          <a:xfrm>
            <a:off x="224698" y="-1530"/>
            <a:ext cx="11536034" cy="889286"/>
          </a:xfrm>
        </p:spPr>
        <p:txBody>
          <a:bodyPr lIns="91440" tIns="45720" rIns="91440" bIns="45720" anchor="t">
            <a:noAutofit/>
          </a:bodyPr>
          <a:lstStyle/>
          <a:p>
            <a:r>
              <a:rPr lang="en-GB" sz="3700" b="1"/>
              <a:t>Pre-requisites to administering RSV vaccines</a:t>
            </a:r>
          </a:p>
        </p:txBody>
      </p:sp>
      <p:sp>
        <p:nvSpPr>
          <p:cNvPr id="3" name="Content Placeholder 2">
            <a:extLst>
              <a:ext uri="{FF2B5EF4-FFF2-40B4-BE49-F238E27FC236}">
                <a16:creationId xmlns:a16="http://schemas.microsoft.com/office/drawing/2014/main" id="{0556D813-83AB-48BE-A651-C6BC2E998FDF}"/>
              </a:ext>
            </a:extLst>
          </p:cNvPr>
          <p:cNvSpPr>
            <a:spLocks noGrp="1"/>
          </p:cNvSpPr>
          <p:nvPr>
            <p:ph idx="1"/>
          </p:nvPr>
        </p:nvSpPr>
        <p:spPr>
          <a:xfrm>
            <a:off x="330206" y="447423"/>
            <a:ext cx="11529390" cy="5309316"/>
          </a:xfrm>
        </p:spPr>
        <p:txBody>
          <a:bodyPr vert="horz" lIns="91440" tIns="45720" rIns="91440" bIns="45720" rtlCol="0" anchor="t">
            <a:noAutofit/>
          </a:bodyPr>
          <a:lstStyle/>
          <a:p>
            <a:pPr marL="0" indent="0">
              <a:lnSpc>
                <a:spcPct val="120000"/>
              </a:lnSpc>
              <a:spcBef>
                <a:spcPts val="0"/>
              </a:spcBef>
              <a:buNone/>
            </a:pPr>
            <a:r>
              <a:rPr lang="en-GB" sz="1650">
                <a:cs typeface="Arial"/>
              </a:rPr>
              <a:t>Before administering the RSV vaccines, you should:</a:t>
            </a:r>
          </a:p>
          <a:p>
            <a:pPr>
              <a:lnSpc>
                <a:spcPct val="120000"/>
              </a:lnSpc>
              <a:spcBef>
                <a:spcPts val="0"/>
              </a:spcBef>
            </a:pPr>
            <a:r>
              <a:rPr lang="en-GB" sz="1650">
                <a:cs typeface="Arial"/>
              </a:rPr>
              <a:t>undertake training in the management of anaphylaxis and Basic Life Support (BLS) (adult) as specified by the policy for your local area and are familiar with </a:t>
            </a:r>
            <a:r>
              <a:rPr lang="en-GB" sz="1650" u="sng">
                <a:cs typeface="Arial"/>
                <a:hlinkClick r:id="rId3"/>
              </a:rPr>
              <a:t>Resuscitation Council UK (RCUK) guidance on Management of Anaphylaxis in the Vaccination Setting</a:t>
            </a:r>
            <a:r>
              <a:rPr lang="en-GB" sz="1650">
                <a:cs typeface="Arial"/>
              </a:rPr>
              <a:t> </a:t>
            </a:r>
          </a:p>
          <a:p>
            <a:pPr>
              <a:lnSpc>
                <a:spcPct val="120000"/>
              </a:lnSpc>
              <a:spcBef>
                <a:spcPts val="0"/>
              </a:spcBef>
            </a:pPr>
            <a:r>
              <a:rPr lang="en-GB" sz="1650">
                <a:cs typeface="Arial"/>
              </a:rPr>
              <a:t>undertake any additional statutory and mandatory training as required by your employer</a:t>
            </a:r>
          </a:p>
          <a:p>
            <a:pPr>
              <a:lnSpc>
                <a:spcPct val="120000"/>
              </a:lnSpc>
              <a:spcBef>
                <a:spcPts val="1200"/>
              </a:spcBef>
            </a:pPr>
            <a:r>
              <a:rPr lang="en-GB" sz="1650">
                <a:cs typeface="Arial"/>
              </a:rPr>
              <a:t>undertake theoretical and practical vaccination training and been assessed as competent </a:t>
            </a:r>
          </a:p>
          <a:p>
            <a:pPr>
              <a:lnSpc>
                <a:spcPct val="120000"/>
              </a:lnSpc>
              <a:spcBef>
                <a:spcPts val="1200"/>
              </a:spcBef>
            </a:pPr>
            <a:r>
              <a:rPr lang="en-GB" sz="1650">
                <a:cs typeface="Arial"/>
              </a:rPr>
              <a:t>be able to describe the process of consent and how this applies when giving vaccines</a:t>
            </a:r>
          </a:p>
          <a:p>
            <a:pPr>
              <a:lnSpc>
                <a:spcPct val="120000"/>
              </a:lnSpc>
              <a:spcBef>
                <a:spcPts val="1200"/>
              </a:spcBef>
            </a:pPr>
            <a:r>
              <a:rPr lang="en-GB" sz="1650">
                <a:cs typeface="Arial"/>
              </a:rPr>
              <a:t>undertake specific training on the RSV vaccination programme and familiarised yourself with the process for preparation of Abrysvo</a:t>
            </a:r>
            <a:r>
              <a:rPr lang="en-GB" sz="1650" baseline="30000">
                <a:cs typeface="Arial"/>
              </a:rPr>
              <a:t>®</a:t>
            </a:r>
          </a:p>
          <a:p>
            <a:pPr>
              <a:lnSpc>
                <a:spcPct val="120000"/>
              </a:lnSpc>
              <a:spcBef>
                <a:spcPts val="1200"/>
              </a:spcBef>
            </a:pPr>
            <a:r>
              <a:rPr lang="en-GB" sz="1650">
                <a:cs typeface="Arial"/>
              </a:rPr>
              <a:t>access and familiarise yourself with the following key documents: </a:t>
            </a:r>
            <a:r>
              <a:rPr lang="en-GB" sz="1650" u="sng">
                <a:cs typeface="Arial"/>
                <a:hlinkClick r:id="rId4"/>
              </a:rPr>
              <a:t>Green Book RSV Chapter 27a</a:t>
            </a:r>
            <a:r>
              <a:rPr lang="en-GB" sz="1650">
                <a:cs typeface="Arial"/>
              </a:rPr>
              <a:t>, the UKHSA </a:t>
            </a:r>
            <a:r>
              <a:rPr lang="en-GB" sz="1650" u="sng">
                <a:cs typeface="Arial"/>
                <a:hlinkClick r:id="rId5"/>
              </a:rPr>
              <a:t>RSV vaccination of pregnant women for infant protection programme: information for healthcare practitioners</a:t>
            </a:r>
            <a:r>
              <a:rPr lang="en-GB" sz="1650">
                <a:cs typeface="Arial"/>
              </a:rPr>
              <a:t> guidance and the vaccine product information in the Summary of Product Characteristics (</a:t>
            </a:r>
            <a:r>
              <a:rPr lang="en-GB" sz="1650" u="sng">
                <a:cs typeface="Arial"/>
                <a:hlinkClick r:id="rId6"/>
              </a:rPr>
              <a:t>Electronic Medicines </a:t>
            </a:r>
            <a:r>
              <a:rPr lang="en-GB" sz="1650">
                <a:cs typeface="Arial"/>
                <a:hlinkClick r:id="rId6"/>
              </a:rPr>
              <a:t>Compendium</a:t>
            </a:r>
            <a:r>
              <a:rPr lang="en-GB" sz="1650">
                <a:cs typeface="Arial"/>
              </a:rPr>
              <a:t> website) </a:t>
            </a:r>
          </a:p>
          <a:p>
            <a:pPr>
              <a:lnSpc>
                <a:spcPct val="120000"/>
              </a:lnSpc>
              <a:spcBef>
                <a:spcPts val="1200"/>
              </a:spcBef>
            </a:pPr>
            <a:r>
              <a:rPr lang="en-GB" sz="1650">
                <a:cs typeface="Arial"/>
              </a:rPr>
              <a:t>have an appropriate legal framework to supply and administer RSV vaccine in place, for example a patient specific prescription, Patient Specific Direction (PSD) or Patient Group Direction (PGD). Further information will be available here: </a:t>
            </a:r>
            <a:r>
              <a:rPr lang="en-GB" sz="1650">
                <a:cs typeface="Arial"/>
                <a:hlinkClick r:id="rId7"/>
              </a:rPr>
              <a:t>Patient Group Directions (PGD) - Welsh Medicines Advice Service (wales.nhs.uk)</a:t>
            </a:r>
            <a:r>
              <a:rPr lang="en-GB" sz="1800">
                <a:cs typeface="Arial"/>
              </a:rPr>
              <a:t> </a:t>
            </a:r>
          </a:p>
        </p:txBody>
      </p:sp>
      <p:sp>
        <p:nvSpPr>
          <p:cNvPr id="5" name="Slide Number Placeholder 4">
            <a:extLst>
              <a:ext uri="{FF2B5EF4-FFF2-40B4-BE49-F238E27FC236}">
                <a16:creationId xmlns:a16="http://schemas.microsoft.com/office/drawing/2014/main" id="{9CD6FABE-B0E5-4114-AD4F-73E7BE53C0A1}"/>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a:t>
            </a:fld>
            <a:endParaRPr lang="en-GB"/>
          </a:p>
        </p:txBody>
      </p:sp>
      <p:sp>
        <p:nvSpPr>
          <p:cNvPr id="6" name="TextBox 5">
            <a:extLst>
              <a:ext uri="{FF2B5EF4-FFF2-40B4-BE49-F238E27FC236}">
                <a16:creationId xmlns:a16="http://schemas.microsoft.com/office/drawing/2014/main" id="{8998A0A6-4991-2793-A640-6DBC83D1F00E}"/>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3851781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2C611-3A5B-41F5-B79C-6CBC59E1F0E5}"/>
              </a:ext>
            </a:extLst>
          </p:cNvPr>
          <p:cNvSpPr>
            <a:spLocks noGrp="1"/>
          </p:cNvSpPr>
          <p:nvPr>
            <p:ph type="title"/>
          </p:nvPr>
        </p:nvSpPr>
        <p:spPr>
          <a:xfrm>
            <a:off x="330206" y="254917"/>
            <a:ext cx="10515600" cy="972607"/>
          </a:xfrm>
        </p:spPr>
        <p:txBody>
          <a:bodyPr lIns="91440" tIns="45720" rIns="91440" bIns="45720" anchor="t"/>
          <a:lstStyle/>
          <a:p>
            <a:r>
              <a:rPr lang="en-GB" b="1"/>
              <a:t>Disposal of consumables</a:t>
            </a:r>
          </a:p>
        </p:txBody>
      </p:sp>
      <p:sp>
        <p:nvSpPr>
          <p:cNvPr id="3" name="Content Placeholder 2">
            <a:extLst>
              <a:ext uri="{FF2B5EF4-FFF2-40B4-BE49-F238E27FC236}">
                <a16:creationId xmlns:a16="http://schemas.microsoft.com/office/drawing/2014/main" id="{3BD31947-1C2C-4C01-89AD-DA7FBAA8F6A7}"/>
              </a:ext>
            </a:extLst>
          </p:cNvPr>
          <p:cNvSpPr>
            <a:spLocks noGrp="1"/>
          </p:cNvSpPr>
          <p:nvPr>
            <p:ph idx="1"/>
          </p:nvPr>
        </p:nvSpPr>
        <p:spPr>
          <a:xfrm>
            <a:off x="400068" y="1538050"/>
            <a:ext cx="10828961" cy="4351338"/>
          </a:xfrm>
        </p:spPr>
        <p:txBody>
          <a:bodyPr vert="horz" lIns="91440" tIns="45720" rIns="91440" bIns="45720" rtlCol="0" anchor="t">
            <a:normAutofit/>
          </a:bodyPr>
          <a:lstStyle/>
          <a:p>
            <a:pPr marL="342900" indent="-342900">
              <a:lnSpc>
                <a:spcPct val="100000"/>
              </a:lnSpc>
              <a:spcBef>
                <a:spcPts val="0"/>
              </a:spcBef>
            </a:pPr>
            <a:r>
              <a:rPr lang="en-GB" sz="2000">
                <a:cs typeface="Arial"/>
              </a:rPr>
              <a:t>Needles should not be re-sheathed following vaccination under any circumstances because of the risk of sustaining a needlestick injury</a:t>
            </a:r>
            <a:endParaRPr lang="en-US" sz="2000">
              <a:cs typeface="Arial"/>
            </a:endParaRPr>
          </a:p>
          <a:p>
            <a:pPr marL="342900" indent="-342900">
              <a:lnSpc>
                <a:spcPct val="100000"/>
              </a:lnSpc>
              <a:spcBef>
                <a:spcPts val="1200"/>
              </a:spcBef>
            </a:pPr>
            <a:r>
              <a:rPr lang="en-GB" sz="2000">
                <a:cs typeface="Arial"/>
              </a:rPr>
              <a:t>The needle and syringe should be disposed of immediately after use in a puncture resistant yellow sharps bin</a:t>
            </a:r>
          </a:p>
          <a:p>
            <a:pPr marL="342900" indent="-342900">
              <a:lnSpc>
                <a:spcPct val="100000"/>
              </a:lnSpc>
              <a:spcBef>
                <a:spcPts val="1200"/>
              </a:spcBef>
            </a:pPr>
            <a:r>
              <a:rPr lang="en-GB" sz="2000">
                <a:cs typeface="Arial"/>
              </a:rPr>
              <a:t>The yellow sharps bin should be sealed when it is two-thirds full and replaced with a new one</a:t>
            </a:r>
          </a:p>
          <a:p>
            <a:pPr marL="342900" indent="-342900">
              <a:lnSpc>
                <a:spcPct val="110000"/>
              </a:lnSpc>
              <a:spcBef>
                <a:spcPts val="1200"/>
              </a:spcBef>
            </a:pPr>
            <a:r>
              <a:rPr lang="en-GB" sz="2000">
                <a:cs typeface="Arial"/>
              </a:rPr>
              <a:t>Any blood-stained gauze should be placed in an appropriate bin for healthcare waste</a:t>
            </a:r>
          </a:p>
          <a:p>
            <a:pPr marL="0" indent="0">
              <a:lnSpc>
                <a:spcPct val="100000"/>
              </a:lnSpc>
              <a:spcBef>
                <a:spcPts val="1200"/>
              </a:spcBef>
              <a:buNone/>
            </a:pPr>
            <a:endParaRPr lang="en-GB"/>
          </a:p>
          <a:p>
            <a:endParaRPr lang="en-GB"/>
          </a:p>
        </p:txBody>
      </p:sp>
      <p:sp>
        <p:nvSpPr>
          <p:cNvPr id="5" name="Slide Number Placeholder 4">
            <a:extLst>
              <a:ext uri="{FF2B5EF4-FFF2-40B4-BE49-F238E27FC236}">
                <a16:creationId xmlns:a16="http://schemas.microsoft.com/office/drawing/2014/main" id="{28F5D863-4683-415C-B518-9CA7519C346A}"/>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50</a:t>
            </a:fld>
            <a:endParaRPr lang="en-GB"/>
          </a:p>
        </p:txBody>
      </p:sp>
      <p:sp>
        <p:nvSpPr>
          <p:cNvPr id="6" name="TextBox 5">
            <a:extLst>
              <a:ext uri="{FF2B5EF4-FFF2-40B4-BE49-F238E27FC236}">
                <a16:creationId xmlns:a16="http://schemas.microsoft.com/office/drawing/2014/main" id="{EEC2A6A6-6C52-516F-1B5F-43C0E6E008EC}"/>
              </a:ext>
            </a:extLst>
          </p:cNvPr>
          <p:cNvSpPr txBox="1"/>
          <p:nvPr/>
        </p:nvSpPr>
        <p:spPr>
          <a:xfrm>
            <a:off x="1256145" y="6356350"/>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699423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20957-BF7C-4DF6-A7E6-A09B430B3981}"/>
              </a:ext>
            </a:extLst>
          </p:cNvPr>
          <p:cNvSpPr>
            <a:spLocks noGrp="1"/>
          </p:cNvSpPr>
          <p:nvPr>
            <p:ph type="title"/>
          </p:nvPr>
        </p:nvSpPr>
        <p:spPr>
          <a:xfrm>
            <a:off x="359710" y="249776"/>
            <a:ext cx="11127918" cy="1194128"/>
          </a:xfrm>
        </p:spPr>
        <p:txBody>
          <a:bodyPr lIns="91440" tIns="45720" rIns="91440" bIns="45720" anchor="t">
            <a:noAutofit/>
          </a:bodyPr>
          <a:lstStyle/>
          <a:p>
            <a:r>
              <a:rPr lang="en-GB" b="1"/>
              <a:t>Adverse reactions following vaccination</a:t>
            </a:r>
          </a:p>
        </p:txBody>
      </p:sp>
      <p:sp>
        <p:nvSpPr>
          <p:cNvPr id="6" name="Content Placeholder 5">
            <a:extLst>
              <a:ext uri="{FF2B5EF4-FFF2-40B4-BE49-F238E27FC236}">
                <a16:creationId xmlns:a16="http://schemas.microsoft.com/office/drawing/2014/main" id="{B11C5FC2-992B-4F58-932C-E02011F5B5A3}"/>
              </a:ext>
            </a:extLst>
          </p:cNvPr>
          <p:cNvSpPr>
            <a:spLocks noGrp="1"/>
          </p:cNvSpPr>
          <p:nvPr>
            <p:ph idx="1"/>
          </p:nvPr>
        </p:nvSpPr>
        <p:spPr>
          <a:xfrm>
            <a:off x="359710" y="1082900"/>
            <a:ext cx="11322007" cy="4487005"/>
          </a:xfrm>
        </p:spPr>
        <p:txBody>
          <a:bodyPr vert="horz" lIns="91440" tIns="45720" rIns="91440" bIns="45720" rtlCol="0" anchor="t">
            <a:noAutofit/>
          </a:bodyPr>
          <a:lstStyle/>
          <a:p>
            <a:pPr marL="0" indent="0" defTabSz="762000">
              <a:lnSpc>
                <a:spcPct val="110000"/>
              </a:lnSpc>
              <a:spcBef>
                <a:spcPts val="0"/>
              </a:spcBef>
              <a:buNone/>
              <a:defRPr/>
            </a:pPr>
            <a:r>
              <a:rPr lang="en-GB" sz="2000">
                <a:latin typeface="+mn-lt"/>
                <a:cs typeface="Arial"/>
              </a:rPr>
              <a:t>Some people can feel unwell following an injection and some people may experience an adverse reaction</a:t>
            </a:r>
          </a:p>
          <a:p>
            <a:pPr marL="0" indent="0" defTabSz="762000">
              <a:lnSpc>
                <a:spcPct val="110000"/>
              </a:lnSpc>
              <a:spcBef>
                <a:spcPts val="0"/>
              </a:spcBef>
              <a:buNone/>
              <a:defRPr/>
            </a:pPr>
            <a:endParaRPr lang="en-GB" sz="2000">
              <a:latin typeface="+mn-lt"/>
            </a:endParaRPr>
          </a:p>
          <a:p>
            <a:pPr marL="0" indent="0" defTabSz="762000">
              <a:lnSpc>
                <a:spcPct val="110000"/>
              </a:lnSpc>
              <a:spcBef>
                <a:spcPts val="0"/>
              </a:spcBef>
              <a:buNone/>
              <a:defRPr/>
            </a:pPr>
            <a:r>
              <a:rPr lang="en-GB" sz="2000">
                <a:latin typeface="+mn-lt"/>
                <a:cs typeface="Arial"/>
              </a:rPr>
              <a:t>Pregnant women should be informed of the most frequently reported potential  reactions </a:t>
            </a:r>
            <a:r>
              <a:rPr lang="en-GB" sz="2000">
                <a:cs typeface="Arial"/>
              </a:rPr>
              <a:t>to Abrysvo®  which are:</a:t>
            </a:r>
          </a:p>
          <a:p>
            <a:pPr marL="0" indent="0">
              <a:lnSpc>
                <a:spcPct val="110000"/>
              </a:lnSpc>
              <a:spcBef>
                <a:spcPts val="0"/>
              </a:spcBef>
              <a:buNone/>
            </a:pPr>
            <a:endParaRPr lang="en-GB" sz="2000">
              <a:cs typeface="Arial"/>
            </a:endParaRPr>
          </a:p>
          <a:p>
            <a:pPr>
              <a:lnSpc>
                <a:spcPct val="70000"/>
              </a:lnSpc>
              <a:spcBef>
                <a:spcPts val="600"/>
              </a:spcBef>
              <a:spcAft>
                <a:spcPts val="1500"/>
              </a:spcAft>
            </a:pPr>
            <a:r>
              <a:rPr lang="en-US" sz="2000">
                <a:cs typeface="Arial"/>
              </a:rPr>
              <a:t>injection site pain (41%)</a:t>
            </a:r>
          </a:p>
          <a:p>
            <a:pPr>
              <a:lnSpc>
                <a:spcPct val="70000"/>
              </a:lnSpc>
              <a:spcBef>
                <a:spcPts val="600"/>
              </a:spcBef>
              <a:spcAft>
                <a:spcPts val="1500"/>
              </a:spcAft>
            </a:pPr>
            <a:r>
              <a:rPr lang="en-US" sz="2000">
                <a:cs typeface="Arial"/>
              </a:rPr>
              <a:t>headache (31%)</a:t>
            </a:r>
          </a:p>
          <a:p>
            <a:pPr>
              <a:lnSpc>
                <a:spcPct val="70000"/>
              </a:lnSpc>
              <a:spcBef>
                <a:spcPts val="600"/>
              </a:spcBef>
              <a:spcAft>
                <a:spcPts val="1500"/>
              </a:spcAft>
            </a:pPr>
            <a:r>
              <a:rPr lang="en-US" sz="2000">
                <a:cs typeface="Arial"/>
              </a:rPr>
              <a:t>myalgia (27%) </a:t>
            </a:r>
          </a:p>
          <a:p>
            <a:pPr marL="0" indent="0">
              <a:lnSpc>
                <a:spcPct val="110000"/>
              </a:lnSpc>
              <a:spcBef>
                <a:spcPts val="600"/>
              </a:spcBef>
              <a:spcAft>
                <a:spcPts val="1500"/>
              </a:spcAft>
              <a:buNone/>
            </a:pPr>
            <a:r>
              <a:rPr lang="en-US" sz="2000">
                <a:cs typeface="Arial"/>
              </a:rPr>
              <a:t>(figure in brackets is percentage of recipients who reported reaction in clinical trials)</a:t>
            </a:r>
          </a:p>
          <a:p>
            <a:pPr marL="0" indent="0">
              <a:lnSpc>
                <a:spcPct val="110000"/>
              </a:lnSpc>
              <a:spcBef>
                <a:spcPts val="600"/>
              </a:spcBef>
              <a:spcAft>
                <a:spcPts val="1500"/>
              </a:spcAft>
              <a:buClr>
                <a:srgbClr val="007C91"/>
              </a:buClr>
              <a:buNone/>
            </a:pPr>
            <a:r>
              <a:rPr lang="en-US" sz="2000">
                <a:latin typeface="+mn-lt"/>
                <a:cs typeface="Arial"/>
              </a:rPr>
              <a:t>For pregnant women, the majority of local and systemic reactions are mild in severity and resolve within a few days of onset</a:t>
            </a:r>
            <a:endParaRPr lang="en-GB" sz="2000">
              <a:latin typeface="+mn-lt"/>
            </a:endParaRPr>
          </a:p>
        </p:txBody>
      </p:sp>
      <p:sp>
        <p:nvSpPr>
          <p:cNvPr id="11" name="Slide Number Placeholder 10">
            <a:extLst>
              <a:ext uri="{FF2B5EF4-FFF2-40B4-BE49-F238E27FC236}">
                <a16:creationId xmlns:a16="http://schemas.microsoft.com/office/drawing/2014/main" id="{5D338B5D-CFE3-40A4-8CB9-0B58BE651CD9}"/>
              </a:ext>
            </a:extLst>
          </p:cNvPr>
          <p:cNvSpPr>
            <a:spLocks noGrp="1"/>
          </p:cNvSpPr>
          <p:nvPr>
            <p:ph type="sldNum" sz="quarter" idx="11"/>
          </p:nvPr>
        </p:nvSpPr>
        <p:spPr>
          <a:xfrm>
            <a:off x="838200" y="6356350"/>
            <a:ext cx="528782"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51</a:t>
            </a:fld>
            <a:endParaRPr lang="en-GB"/>
          </a:p>
        </p:txBody>
      </p:sp>
      <p:sp>
        <p:nvSpPr>
          <p:cNvPr id="3" name="TextBox 2">
            <a:extLst>
              <a:ext uri="{FF2B5EF4-FFF2-40B4-BE49-F238E27FC236}">
                <a16:creationId xmlns:a16="http://schemas.microsoft.com/office/drawing/2014/main" id="{14155730-E2AA-EC01-4CB8-B214FDE09094}"/>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r>
              <a:rPr kumimoji="0" lang="en-US" sz="1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a:t>
            </a:r>
            <a:endParaRPr kumimoji="0" lang="en-GB" sz="1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7179260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FC358-8D89-4A0B-A5E7-850A192CF4A6}"/>
              </a:ext>
            </a:extLst>
          </p:cNvPr>
          <p:cNvSpPr>
            <a:spLocks noGrp="1"/>
          </p:cNvSpPr>
          <p:nvPr>
            <p:ph type="title"/>
          </p:nvPr>
        </p:nvSpPr>
        <p:spPr>
          <a:xfrm>
            <a:off x="330206" y="318806"/>
            <a:ext cx="10515600" cy="833217"/>
          </a:xfrm>
        </p:spPr>
        <p:txBody>
          <a:bodyPr lIns="91440" tIns="45720" rIns="91440" bIns="45720" anchor="t"/>
          <a:lstStyle/>
          <a:p>
            <a:r>
              <a:rPr lang="en-GB" b="1"/>
              <a:t>Reporting adverse reactions</a:t>
            </a:r>
          </a:p>
        </p:txBody>
      </p:sp>
      <p:sp>
        <p:nvSpPr>
          <p:cNvPr id="3" name="Content Placeholder 2">
            <a:extLst>
              <a:ext uri="{FF2B5EF4-FFF2-40B4-BE49-F238E27FC236}">
                <a16:creationId xmlns:a16="http://schemas.microsoft.com/office/drawing/2014/main" id="{E9673EC5-A9A1-479D-998A-F0E8F2DC3C8C}"/>
              </a:ext>
            </a:extLst>
          </p:cNvPr>
          <p:cNvSpPr>
            <a:spLocks noGrp="1"/>
          </p:cNvSpPr>
          <p:nvPr>
            <p:ph idx="1"/>
          </p:nvPr>
        </p:nvSpPr>
        <p:spPr>
          <a:xfrm>
            <a:off x="244703" y="1147358"/>
            <a:ext cx="11130238" cy="1379196"/>
          </a:xfrm>
        </p:spPr>
        <p:txBody>
          <a:bodyPr vert="horz" lIns="91440" tIns="45720" rIns="91440" bIns="45720" rtlCol="0" anchor="t">
            <a:normAutofit fontScale="70000" lnSpcReduction="20000"/>
          </a:bodyPr>
          <a:lstStyle/>
          <a:p>
            <a:pPr marL="0" indent="0">
              <a:lnSpc>
                <a:spcPct val="107000"/>
              </a:lnSpc>
              <a:spcAft>
                <a:spcPts val="800"/>
              </a:spcAft>
              <a:buNone/>
            </a:pPr>
            <a:r>
              <a:rPr lang="en-GB" sz="2900">
                <a:latin typeface="+mn-lt"/>
                <a:cs typeface="Arial"/>
              </a:rPr>
              <a:t>Abrysvo</a:t>
            </a:r>
            <a:r>
              <a:rPr lang="en-GB" sz="2900" baseline="30000">
                <a:latin typeface="+mn-lt"/>
                <a:cs typeface="Arial"/>
              </a:rPr>
              <a:t>® </a:t>
            </a:r>
            <a:r>
              <a:rPr lang="en-GB" sz="2900">
                <a:latin typeface="+mn-lt"/>
                <a:cs typeface="Arial"/>
              </a:rPr>
              <a:t>is a newly licensed vaccine in the UK and is subject to additional monitoring under the </a:t>
            </a:r>
            <a:r>
              <a:rPr lang="en-GB" sz="2900" b="1">
                <a:latin typeface="+mn-lt"/>
                <a:cs typeface="Arial"/>
              </a:rPr>
              <a:t>black triangle</a:t>
            </a:r>
            <a:r>
              <a:rPr lang="en-GB" sz="2900">
                <a:latin typeface="+mn-lt"/>
                <a:cs typeface="Arial"/>
              </a:rPr>
              <a:t> labelling scheme by the MHRA. This means that all suspected adverse reactions following administration should be reported to the MHRA using their Yellow CARD reporting scheme at </a:t>
            </a:r>
            <a:r>
              <a:rPr lang="en-GB" sz="2900">
                <a:latin typeface="+mn-lt"/>
                <a:cs typeface="Arial"/>
                <a:hlinkClick r:id="rId3">
                  <a:extLst>
                    <a:ext uri="{A12FA001-AC4F-418D-AE19-62706E023703}">
                      <ahyp:hlinkClr xmlns:ahyp="http://schemas.microsoft.com/office/drawing/2018/hyperlinkcolor" val="tx"/>
                    </a:ext>
                  </a:extLst>
                </a:hlinkClick>
              </a:rPr>
              <a:t>Yellow Card | Making medicines and medical devices safer (mhra.gov.uk)</a:t>
            </a:r>
            <a:r>
              <a:rPr lang="en-GB" sz="2900">
                <a:latin typeface="+mn-lt"/>
                <a:cs typeface="Arial"/>
              </a:rPr>
              <a:t>. </a:t>
            </a:r>
            <a:endParaRPr lang="en-GB" sz="2900"/>
          </a:p>
          <a:p>
            <a:pPr>
              <a:lnSpc>
                <a:spcPct val="107000"/>
              </a:lnSpc>
              <a:spcAft>
                <a:spcPts val="800"/>
              </a:spcAft>
            </a:pPr>
            <a:endParaRPr lang="en-GB" sz="1800">
              <a:cs typeface="Arial"/>
            </a:endParaRPr>
          </a:p>
          <a:p>
            <a:pPr marL="0" indent="0">
              <a:buNone/>
            </a:pPr>
            <a:endParaRPr lang="en-GB"/>
          </a:p>
        </p:txBody>
      </p:sp>
      <p:sp>
        <p:nvSpPr>
          <p:cNvPr id="5" name="Slide Number Placeholder 4">
            <a:extLst>
              <a:ext uri="{FF2B5EF4-FFF2-40B4-BE49-F238E27FC236}">
                <a16:creationId xmlns:a16="http://schemas.microsoft.com/office/drawing/2014/main" id="{1140E972-2B7D-42E8-B4B8-C099CCE6AFF1}"/>
              </a:ext>
            </a:extLst>
          </p:cNvPr>
          <p:cNvSpPr>
            <a:spLocks noGrp="1"/>
          </p:cNvSpPr>
          <p:nvPr>
            <p:ph type="sldNum" sz="quarter" idx="11"/>
          </p:nvPr>
        </p:nvSpPr>
        <p:spPr>
          <a:xfrm>
            <a:off x="838200" y="6356350"/>
            <a:ext cx="548811" cy="307777"/>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52</a:t>
            </a:fld>
            <a:endParaRPr lang="en-GB"/>
          </a:p>
        </p:txBody>
      </p:sp>
      <p:sp>
        <p:nvSpPr>
          <p:cNvPr id="6" name="Content Placeholder 2">
            <a:extLst>
              <a:ext uri="{FF2B5EF4-FFF2-40B4-BE49-F238E27FC236}">
                <a16:creationId xmlns:a16="http://schemas.microsoft.com/office/drawing/2014/main" id="{895A9C51-DA1C-4F2C-98DE-857229B3594D}"/>
              </a:ext>
            </a:extLst>
          </p:cNvPr>
          <p:cNvSpPr txBox="1">
            <a:spLocks/>
          </p:cNvSpPr>
          <p:nvPr/>
        </p:nvSpPr>
        <p:spPr bwMode="auto">
          <a:xfrm>
            <a:off x="330206" y="2526553"/>
            <a:ext cx="8168773" cy="301384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4763" indent="-4763" algn="l" rtl="0" eaLnBrk="0" fontAlgn="base" hangingPunct="0">
              <a:lnSpc>
                <a:spcPct val="114000"/>
              </a:lnSpc>
              <a:spcBef>
                <a:spcPts val="0"/>
              </a:spcBef>
              <a:spcAft>
                <a:spcPct val="0"/>
              </a:spcAft>
              <a:buFont typeface="Arial" pitchFamily="84" charset="0"/>
              <a:defRPr sz="1800" b="0" kern="1200" baseline="0">
                <a:solidFill>
                  <a:schemeClr val="tx1"/>
                </a:solidFill>
                <a:latin typeface="Arial" pitchFamily="34" charset="0"/>
                <a:ea typeface="ヒラギノ角ゴ Pro W3" pitchFamily="84" charset="-128"/>
                <a:cs typeface="ヒラギノ角ゴ Pro W3" pitchFamily="84" charset="-128"/>
              </a:defRPr>
            </a:lvl1pPr>
            <a:lvl2pPr marL="354013" indent="-176213" algn="l" rtl="0" eaLnBrk="0" fontAlgn="base" hangingPunct="0">
              <a:spcBef>
                <a:spcPts val="600"/>
              </a:spcBef>
              <a:spcAft>
                <a:spcPct val="0"/>
              </a:spcAft>
              <a:defRPr kern="1200" baseline="0">
                <a:solidFill>
                  <a:schemeClr val="tx1"/>
                </a:solidFill>
                <a:latin typeface="Arial" pitchFamily="34" charset="0"/>
                <a:ea typeface="ヒラギノ角ゴ Pro W3" pitchFamily="84" charset="-128"/>
                <a:cs typeface="+mn-cs"/>
              </a:defRPr>
            </a:lvl2pPr>
            <a:lvl3pPr marL="215900" indent="-215900" algn="l" rtl="0" eaLnBrk="0" fontAlgn="base" hangingPunct="0">
              <a:spcBef>
                <a:spcPts val="600"/>
              </a:spcBef>
              <a:spcAft>
                <a:spcPct val="0"/>
              </a:spcAft>
              <a:buFont typeface="Arial" pitchFamily="84" charset="0"/>
              <a:buChar char="•"/>
              <a:defRPr kern="1200">
                <a:solidFill>
                  <a:schemeClr val="tx1"/>
                </a:solidFill>
                <a:latin typeface="Arial" pitchFamily="34" charset="0"/>
                <a:ea typeface="ヒラギノ角ゴ Pro W3" pitchFamily="84" charset="-128"/>
                <a:cs typeface="+mn-cs"/>
              </a:defRPr>
            </a:lvl3pPr>
            <a:lvl4pPr marL="625475" indent="-190500" algn="l" rtl="0" eaLnBrk="0" fontAlgn="base" hangingPunct="0">
              <a:spcBef>
                <a:spcPts val="600"/>
              </a:spcBef>
              <a:spcAft>
                <a:spcPct val="0"/>
              </a:spcAft>
              <a:buFont typeface="Arial" pitchFamily="34" charset="0"/>
              <a:buChar char="•"/>
              <a:defRPr sz="1600" kern="1200">
                <a:solidFill>
                  <a:schemeClr val="tx1"/>
                </a:solidFill>
                <a:latin typeface="Arial" pitchFamily="34" charset="0"/>
                <a:ea typeface="ヒラギノ角ゴ Pro W3" pitchFamily="84" charset="-128"/>
                <a:cs typeface="+mn-cs"/>
              </a:defRPr>
            </a:lvl4pPr>
            <a:lvl5pPr marL="1073150" indent="-177800" algn="l" rtl="0" eaLnBrk="0" fontAlgn="base" hangingPunct="0">
              <a:spcBef>
                <a:spcPct val="20000"/>
              </a:spcBef>
              <a:spcAft>
                <a:spcPct val="0"/>
              </a:spcAft>
              <a:buFont typeface="Arial" pitchFamily="34" charset="0"/>
              <a:buChar char="•"/>
              <a:defRPr sz="1500" kern="1200">
                <a:solidFill>
                  <a:schemeClr val="tx1"/>
                </a:solidFill>
                <a:latin typeface="Arial" pitchFamily="34" charset="0"/>
                <a:ea typeface="ヒラギノ角ゴ Pro W3" pitchFamily="84" charset="-128"/>
                <a:cs typeface="+mn-cs"/>
              </a:defRPr>
            </a:lvl5pPr>
            <a:lvl6pPr marL="1520825" indent="-187325" algn="l" defTabSz="914400" rtl="0" eaLnBrk="1" latinLnBrk="0" hangingPunct="1">
              <a:spcBef>
                <a:spcPct val="20000"/>
              </a:spcBef>
              <a:buFontTx/>
              <a:buNone/>
              <a:defRPr sz="14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marR="0" lvl="0" indent="-285750" algn="l" defTabSz="914400" rtl="0" eaLnBrk="0" fontAlgn="base" latinLnBrk="0" hangingPunct="0">
              <a:lnSpc>
                <a:spcPct val="114000"/>
              </a:lnSpc>
              <a:spcBef>
                <a:spcPts val="0"/>
              </a:spcBef>
              <a:spcAft>
                <a:spcPts val="600"/>
              </a:spcAft>
              <a:buClr>
                <a:srgbClr val="007C91"/>
              </a:buClr>
              <a:buSzTx/>
              <a:buFont typeface="Arial" panose="020B0604020202020204" pitchFamily="34" charset="0"/>
              <a:buChar char="•"/>
              <a:tabLst/>
              <a:defRPr/>
            </a:pPr>
            <a:r>
              <a:rPr lang="en-GB" altLang="en-US" sz="2000">
                <a:latin typeface="+mn-lt"/>
                <a:ea typeface="+mn-ea"/>
                <a:cs typeface="Arial"/>
              </a:rPr>
              <a:t>Vaccines are carefully monitored to ensure they are safe, not causing untoward side effects and are suitable for the immunisation programme</a:t>
            </a:r>
          </a:p>
          <a:p>
            <a:pPr marL="285750" indent="-285750">
              <a:spcAft>
                <a:spcPts val="600"/>
              </a:spcAft>
              <a:buClr>
                <a:srgbClr val="007C91"/>
              </a:buClr>
              <a:buFont typeface="Arial" panose="020B0604020202020204" pitchFamily="34" charset="0"/>
              <a:buChar char="•"/>
              <a:defRPr/>
            </a:pPr>
            <a:r>
              <a:rPr lang="en-GB" altLang="en-US" sz="2000">
                <a:latin typeface="+mn-lt"/>
                <a:ea typeface="+mn-ea"/>
                <a:cs typeface="Arial"/>
              </a:rPr>
              <a:t>MHRA promotes the collection and investigation of adverse reactions through the Yellow Card scheme which is a voluntary reporting system for suspected adverse reactions </a:t>
            </a:r>
          </a:p>
          <a:p>
            <a:pPr marL="285750" indent="-285750">
              <a:spcAft>
                <a:spcPts val="600"/>
              </a:spcAft>
              <a:buClr>
                <a:srgbClr val="007C91"/>
              </a:buClr>
              <a:buFont typeface="Arial" panose="020B0604020202020204" pitchFamily="34" charset="0"/>
              <a:buChar char="•"/>
              <a:defRPr/>
            </a:pPr>
            <a:r>
              <a:rPr lang="en-GB" altLang="en-US" sz="2000">
                <a:latin typeface="+mn-lt"/>
                <a:ea typeface="+mn-ea"/>
                <a:cs typeface="Arial"/>
              </a:rPr>
              <a:t>Anyone (vaccine recipients and healthcare practitioners) can make a Yellow Card report, even if they are uncertain as to whether a vaccine caused the condition</a:t>
            </a:r>
          </a:p>
        </p:txBody>
      </p:sp>
      <p:pic>
        <p:nvPicPr>
          <p:cNvPr id="7" name="Picture 6">
            <a:extLst>
              <a:ext uri="{FF2B5EF4-FFF2-40B4-BE49-F238E27FC236}">
                <a16:creationId xmlns:a16="http://schemas.microsoft.com/office/drawing/2014/main" id="{4EC8C6FB-C048-4C32-BC63-08C2E1DB39AA}"/>
              </a:ext>
            </a:extLst>
          </p:cNvPr>
          <p:cNvPicPr>
            <a:picLocks noChangeAspect="1"/>
          </p:cNvPicPr>
          <p:nvPr/>
        </p:nvPicPr>
        <p:blipFill>
          <a:blip r:embed="rId4"/>
          <a:stretch>
            <a:fillRect/>
          </a:stretch>
        </p:blipFill>
        <p:spPr>
          <a:xfrm>
            <a:off x="8498979" y="2737569"/>
            <a:ext cx="3693021" cy="2810178"/>
          </a:xfrm>
          <a:prstGeom prst="rect">
            <a:avLst/>
          </a:prstGeom>
        </p:spPr>
      </p:pic>
      <p:sp>
        <p:nvSpPr>
          <p:cNvPr id="11" name="TextBox 10">
            <a:extLst>
              <a:ext uri="{FF2B5EF4-FFF2-40B4-BE49-F238E27FC236}">
                <a16:creationId xmlns:a16="http://schemas.microsoft.com/office/drawing/2014/main" id="{59CADB83-D7A8-FE4D-15DB-49B46DA73AF8}"/>
              </a:ext>
            </a:extLst>
          </p:cNvPr>
          <p:cNvSpPr txBox="1"/>
          <p:nvPr/>
        </p:nvSpPr>
        <p:spPr>
          <a:xfrm>
            <a:off x="1256145" y="6356350"/>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0964829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D2D88-EA17-4A21-81C4-E2875D3097A0}"/>
              </a:ext>
            </a:extLst>
          </p:cNvPr>
          <p:cNvSpPr>
            <a:spLocks noGrp="1"/>
          </p:cNvSpPr>
          <p:nvPr>
            <p:ph type="title"/>
          </p:nvPr>
        </p:nvSpPr>
        <p:spPr>
          <a:xfrm>
            <a:off x="330206" y="377474"/>
            <a:ext cx="10515600" cy="819278"/>
          </a:xfrm>
        </p:spPr>
        <p:txBody>
          <a:bodyPr lIns="91440" tIns="45720" rIns="91440" bIns="45720" anchor="t"/>
          <a:lstStyle/>
          <a:p>
            <a:r>
              <a:rPr lang="en-GB" b="1"/>
              <a:t>Documentation and record keeping</a:t>
            </a:r>
          </a:p>
        </p:txBody>
      </p:sp>
      <p:sp>
        <p:nvSpPr>
          <p:cNvPr id="6" name="TextBox 5">
            <a:extLst>
              <a:ext uri="{FF2B5EF4-FFF2-40B4-BE49-F238E27FC236}">
                <a16:creationId xmlns:a16="http://schemas.microsoft.com/office/drawing/2014/main" id="{E7C18F16-C829-4EA8-96AA-5B7909D84355}"/>
              </a:ext>
            </a:extLst>
          </p:cNvPr>
          <p:cNvSpPr txBox="1"/>
          <p:nvPr/>
        </p:nvSpPr>
        <p:spPr>
          <a:xfrm>
            <a:off x="374079" y="2333320"/>
            <a:ext cx="4373842" cy="2631490"/>
          </a:xfrm>
          <a:prstGeom prst="rect">
            <a:avLst/>
          </a:prstGeom>
          <a:noFill/>
        </p:spPr>
        <p:txBody>
          <a:bodyPr wrap="square" lIns="91440" tIns="45720" rIns="91440" bIns="45720" rtlCol="0" anchor="t">
            <a:spAutoFit/>
          </a:bodyPr>
          <a:lstStyle/>
          <a:p>
            <a:pPr marL="0" marR="0" lvl="0" indent="0" algn="l" defTabSz="914400">
              <a:lnSpc>
                <a:spcPct val="100000"/>
              </a:lnSpc>
              <a:spcBef>
                <a:spcPts val="0"/>
              </a:spcBef>
              <a:spcAft>
                <a:spcPts val="0"/>
              </a:spcAft>
              <a:buClrTx/>
              <a:buSzTx/>
              <a:buFontTx/>
              <a:buNone/>
              <a:tabLst/>
              <a:defRPr/>
            </a:pPr>
            <a:r>
              <a:rPr lang="en-GB" sz="1600" b="1"/>
              <a:t>Box 1</a:t>
            </a:r>
            <a:r>
              <a:rPr lang="en-GB" sz="1600"/>
              <a:t>. </a:t>
            </a:r>
            <a:r>
              <a:rPr lang="en-GB" sz="1600">
                <a:latin typeface="Arial"/>
                <a:cs typeface="Arial"/>
              </a:rPr>
              <a:t>Following vaccination, the following information should be recorded:</a:t>
            </a:r>
          </a:p>
          <a:p>
            <a:pPr marL="285750" marR="0" lvl="0" indent="-285750" algn="l" defTabSz="914400" rtl="0" eaLnBrk="1" fontAlgn="auto" latinLnBrk="0" hangingPunct="1">
              <a:lnSpc>
                <a:spcPct val="100000"/>
              </a:lnSpc>
              <a:spcBef>
                <a:spcPts val="600"/>
              </a:spcBef>
              <a:spcAft>
                <a:spcPts val="0"/>
              </a:spcAft>
              <a:buClr>
                <a:srgbClr val="007C91"/>
              </a:buClr>
              <a:buSzTx/>
              <a:buFont typeface="Arial" panose="020B0604020202020204" pitchFamily="34" charset="0"/>
              <a:buChar char="•"/>
              <a:tabLst/>
              <a:defRPr/>
            </a:pPr>
            <a:r>
              <a:rPr lang="en-GB" sz="1600">
                <a:latin typeface="Arial"/>
                <a:cs typeface="Arial"/>
              </a:rPr>
              <a:t>vaccine name</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a:latin typeface="Arial"/>
                <a:cs typeface="Arial"/>
              </a:rPr>
              <a:t>product name</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a:latin typeface="Arial"/>
                <a:cs typeface="Arial"/>
              </a:rPr>
              <a:t>batch number</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a:latin typeface="Arial"/>
                <a:cs typeface="Arial"/>
              </a:rPr>
              <a:t>expiry date</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a:latin typeface="Arial"/>
                <a:cs typeface="Arial"/>
              </a:rPr>
              <a:t>dose administered</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a:latin typeface="Arial"/>
                <a:cs typeface="Arial"/>
              </a:rPr>
              <a:t>date immunisation given</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a:latin typeface="Arial"/>
                <a:cs typeface="Arial"/>
              </a:rPr>
              <a:t>route/site used</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a:latin typeface="Arial"/>
                <a:cs typeface="Arial"/>
              </a:rPr>
              <a:t>name and signature of vaccinator</a:t>
            </a:r>
          </a:p>
        </p:txBody>
      </p:sp>
      <p:sp>
        <p:nvSpPr>
          <p:cNvPr id="7" name="Content Placeholder 6">
            <a:extLst>
              <a:ext uri="{FF2B5EF4-FFF2-40B4-BE49-F238E27FC236}">
                <a16:creationId xmlns:a16="http://schemas.microsoft.com/office/drawing/2014/main" id="{C9CC66D2-3CBE-4BB1-8758-573FD8336C19}"/>
              </a:ext>
            </a:extLst>
          </p:cNvPr>
          <p:cNvSpPr txBox="1">
            <a:spLocks noGrp="1"/>
          </p:cNvSpPr>
          <p:nvPr>
            <p:ph idx="1"/>
          </p:nvPr>
        </p:nvSpPr>
        <p:spPr>
          <a:xfrm>
            <a:off x="5165383" y="2334327"/>
            <a:ext cx="5685198" cy="3077766"/>
          </a:xfrm>
          <a:prstGeom prst="rect">
            <a:avLst/>
          </a:prstGeom>
          <a:noFill/>
        </p:spPr>
        <p:txBody>
          <a:bodyPr vert="horz" wrap="square" lIns="91440" tIns="45720" rIns="91440" bIns="45720" rtlCol="0" anchor="t">
            <a:spAutoFit/>
          </a:bodyPr>
          <a:lstStyle/>
          <a:p>
            <a:pPr marL="0" indent="0">
              <a:buNone/>
            </a:pPr>
            <a:r>
              <a:rPr lang="en-GB" sz="1600">
                <a:latin typeface="Arial"/>
                <a:cs typeface="Arial"/>
              </a:rPr>
              <a:t>The engaged provider must use the Welsh Immunisation System (WIS) for documenting RSV vaccination. </a:t>
            </a:r>
          </a:p>
          <a:p>
            <a:pPr marL="0" indent="0">
              <a:buNone/>
            </a:pPr>
            <a:r>
              <a:rPr lang="en-GB" sz="1600">
                <a:latin typeface="Arial"/>
                <a:cs typeface="Arial"/>
              </a:rPr>
              <a:t>Including:</a:t>
            </a:r>
          </a:p>
          <a:p>
            <a:r>
              <a:rPr lang="en-GB" sz="1600">
                <a:latin typeface="Arial"/>
                <a:cs typeface="Arial"/>
              </a:rPr>
              <a:t>consent for vaccination</a:t>
            </a:r>
          </a:p>
          <a:p>
            <a:r>
              <a:rPr lang="en-GB" sz="1600">
                <a:latin typeface="Arial"/>
                <a:cs typeface="Arial"/>
              </a:rPr>
              <a:t>noting any contraindications</a:t>
            </a:r>
          </a:p>
          <a:p>
            <a:r>
              <a:rPr lang="en-GB" sz="1600">
                <a:latin typeface="Arial"/>
                <a:cs typeface="Arial"/>
              </a:rPr>
              <a:t>recording immediate adverse events</a:t>
            </a:r>
          </a:p>
          <a:p>
            <a:r>
              <a:rPr lang="en-GB" sz="1600">
                <a:latin typeface="Arial"/>
                <a:cs typeface="Arial"/>
              </a:rPr>
              <a:t>recording the refrigerator temperature(s) where vaccines are stored, twice daily (start and end of the day) on all working days, as per national guidance</a:t>
            </a:r>
          </a:p>
          <a:p>
            <a:pPr marL="0" indent="0">
              <a:buNone/>
            </a:pPr>
            <a:endParaRPr lang="en-GB" sz="1600">
              <a:latin typeface="Arial"/>
              <a:cs typeface="Arial"/>
            </a:endParaRPr>
          </a:p>
        </p:txBody>
      </p:sp>
      <p:sp>
        <p:nvSpPr>
          <p:cNvPr id="8" name="TextBox 7">
            <a:extLst>
              <a:ext uri="{FF2B5EF4-FFF2-40B4-BE49-F238E27FC236}">
                <a16:creationId xmlns:a16="http://schemas.microsoft.com/office/drawing/2014/main" id="{69635A68-6CA9-4021-A186-601190100554}"/>
              </a:ext>
            </a:extLst>
          </p:cNvPr>
          <p:cNvSpPr txBox="1"/>
          <p:nvPr/>
        </p:nvSpPr>
        <p:spPr>
          <a:xfrm>
            <a:off x="330206" y="1148511"/>
            <a:ext cx="11201394" cy="707886"/>
          </a:xfrm>
          <a:prstGeom prst="rect">
            <a:avLst/>
          </a:prstGeom>
          <a:noFill/>
        </p:spPr>
        <p:txBody>
          <a:bodyPr wrap="square" lIns="91440" tIns="45720" rIns="91440" bIns="45720" rtlCol="0" anchor="t">
            <a:spAutoFit/>
          </a:bodyPr>
          <a:lstStyle/>
          <a:p>
            <a:pPr>
              <a:buClr>
                <a:srgbClr val="007C91"/>
              </a:buClr>
              <a:defRPr/>
            </a:pPr>
            <a:r>
              <a:rPr lang="en-GB" sz="2000">
                <a:latin typeface="Arial"/>
                <a:cs typeface="Arial"/>
              </a:rPr>
              <a:t>The information in Box 1 must be recorded for all vaccines given to ensure complete and accurate patient vaccination records and to enable extraction of the correct data for programme monitoring.</a:t>
            </a:r>
          </a:p>
        </p:txBody>
      </p:sp>
      <p:sp>
        <p:nvSpPr>
          <p:cNvPr id="3" name="Rectangle 2">
            <a:extLst>
              <a:ext uri="{FF2B5EF4-FFF2-40B4-BE49-F238E27FC236}">
                <a16:creationId xmlns:a16="http://schemas.microsoft.com/office/drawing/2014/main" id="{64CF2B0F-7244-4D0D-80A1-885D6EAF6984}"/>
              </a:ext>
            </a:extLst>
          </p:cNvPr>
          <p:cNvSpPr/>
          <p:nvPr/>
        </p:nvSpPr>
        <p:spPr>
          <a:xfrm>
            <a:off x="374079" y="2329753"/>
            <a:ext cx="4452281" cy="26302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9" name="Rectangle 8">
            <a:extLst>
              <a:ext uri="{FF2B5EF4-FFF2-40B4-BE49-F238E27FC236}">
                <a16:creationId xmlns:a16="http://schemas.microsoft.com/office/drawing/2014/main" id="{D0FE1EF8-62C3-465C-BE95-5CCC3983CA27}"/>
              </a:ext>
            </a:extLst>
          </p:cNvPr>
          <p:cNvSpPr/>
          <p:nvPr/>
        </p:nvSpPr>
        <p:spPr>
          <a:xfrm>
            <a:off x="5165975" y="2320385"/>
            <a:ext cx="5660080" cy="29173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7" name="Slide Number Placeholder 16">
            <a:extLst>
              <a:ext uri="{FF2B5EF4-FFF2-40B4-BE49-F238E27FC236}">
                <a16:creationId xmlns:a16="http://schemas.microsoft.com/office/drawing/2014/main" id="{7280104A-05D2-4550-80F7-F535E8FC941D}"/>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53</a:t>
            </a:fld>
            <a:endParaRPr lang="en-GB"/>
          </a:p>
        </p:txBody>
      </p:sp>
      <p:sp>
        <p:nvSpPr>
          <p:cNvPr id="4" name="TextBox 3">
            <a:extLst>
              <a:ext uri="{FF2B5EF4-FFF2-40B4-BE49-F238E27FC236}">
                <a16:creationId xmlns:a16="http://schemas.microsoft.com/office/drawing/2014/main" id="{1EB5B793-9C99-6F23-ABF4-EA19162B5C19}"/>
              </a:ext>
            </a:extLst>
          </p:cNvPr>
          <p:cNvSpPr txBox="1"/>
          <p:nvPr/>
        </p:nvSpPr>
        <p:spPr>
          <a:xfrm>
            <a:off x="1256145" y="6350594"/>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
        <p:nvSpPr>
          <p:cNvPr id="5" name="TextBox 4">
            <a:extLst>
              <a:ext uri="{FF2B5EF4-FFF2-40B4-BE49-F238E27FC236}">
                <a16:creationId xmlns:a16="http://schemas.microsoft.com/office/drawing/2014/main" id="{CC8EDC3C-E3AC-69C8-59A0-C7D50F9B36E0}"/>
              </a:ext>
            </a:extLst>
          </p:cNvPr>
          <p:cNvSpPr txBox="1"/>
          <p:nvPr/>
        </p:nvSpPr>
        <p:spPr>
          <a:xfrm>
            <a:off x="374079" y="5412093"/>
            <a:ext cx="10471728" cy="660791"/>
          </a:xfrm>
          <a:prstGeom prst="rect">
            <a:avLst/>
          </a:prstGeom>
          <a:noFill/>
        </p:spPr>
        <p:txBody>
          <a:bodyPr wrap="square" rtlCol="0">
            <a:spAutoFit/>
          </a:bodyPr>
          <a:lstStyle/>
          <a:p>
            <a:pPr algn="ctr"/>
            <a:r>
              <a:rPr lang="en-GB"/>
              <a:t>Clinical services may wish to update their own clinical records by entering vaccination on local systems/paper notes.</a:t>
            </a:r>
          </a:p>
        </p:txBody>
      </p:sp>
    </p:spTree>
    <p:extLst>
      <p:ext uri="{BB962C8B-B14F-4D97-AF65-F5344CB8AC3E}">
        <p14:creationId xmlns:p14="http://schemas.microsoft.com/office/powerpoint/2010/main" val="28223776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0E882-6E72-7D94-93C3-B78BBBA50539}"/>
              </a:ext>
            </a:extLst>
          </p:cNvPr>
          <p:cNvSpPr>
            <a:spLocks noGrp="1"/>
          </p:cNvSpPr>
          <p:nvPr>
            <p:ph type="title"/>
          </p:nvPr>
        </p:nvSpPr>
        <p:spPr>
          <a:xfrm>
            <a:off x="330206" y="272342"/>
            <a:ext cx="10515600" cy="879681"/>
          </a:xfrm>
        </p:spPr>
        <p:txBody>
          <a:bodyPr lIns="91440" tIns="45720" rIns="91440" bIns="45720" anchor="t"/>
          <a:lstStyle/>
          <a:p>
            <a:r>
              <a:rPr lang="en-GB" b="1">
                <a:cs typeface="Arial"/>
              </a:rPr>
              <a:t>Maternal vaccination resources</a:t>
            </a:r>
            <a:r>
              <a:rPr lang="en-GB">
                <a:cs typeface="Arial"/>
              </a:rPr>
              <a:t> </a:t>
            </a:r>
          </a:p>
        </p:txBody>
      </p:sp>
      <p:sp>
        <p:nvSpPr>
          <p:cNvPr id="3" name="Content Placeholder 2">
            <a:extLst>
              <a:ext uri="{FF2B5EF4-FFF2-40B4-BE49-F238E27FC236}">
                <a16:creationId xmlns:a16="http://schemas.microsoft.com/office/drawing/2014/main" id="{E080ADAF-1A54-34F4-9CFA-6FF04B00DE40}"/>
              </a:ext>
            </a:extLst>
          </p:cNvPr>
          <p:cNvSpPr>
            <a:spLocks noGrp="1"/>
          </p:cNvSpPr>
          <p:nvPr>
            <p:ph idx="1"/>
          </p:nvPr>
        </p:nvSpPr>
        <p:spPr>
          <a:xfrm>
            <a:off x="330205" y="912338"/>
            <a:ext cx="11333407" cy="5129848"/>
          </a:xfrm>
        </p:spPr>
        <p:txBody>
          <a:bodyPr vert="horz" lIns="91440" tIns="45720" rIns="91440" bIns="45720" rtlCol="0" anchor="t">
            <a:normAutofit/>
          </a:bodyPr>
          <a:lstStyle/>
          <a:p>
            <a:pPr marL="0" indent="0">
              <a:lnSpc>
                <a:spcPct val="110000"/>
              </a:lnSpc>
              <a:buNone/>
            </a:pPr>
            <a:r>
              <a:rPr lang="en-GB" sz="1600" b="1">
                <a:cs typeface="Arial"/>
              </a:rPr>
              <a:t>All resources are FREE to order with FREE delivery </a:t>
            </a:r>
            <a:endParaRPr lang="en-GB" sz="1600">
              <a:cs typeface="Arial"/>
            </a:endParaRPr>
          </a:p>
          <a:p>
            <a:pPr marL="0" indent="0">
              <a:lnSpc>
                <a:spcPct val="110000"/>
              </a:lnSpc>
              <a:buNone/>
            </a:pPr>
            <a:r>
              <a:rPr lang="en-GB" sz="1600">
                <a:cs typeface="Arial"/>
              </a:rPr>
              <a:t>Pregnancy stickers and postcards are available to order  from here: </a:t>
            </a:r>
          </a:p>
          <a:p>
            <a:pPr marL="0" indent="0">
              <a:lnSpc>
                <a:spcPct val="110000"/>
              </a:lnSpc>
              <a:buNone/>
            </a:pPr>
            <a:r>
              <a:rPr lang="en-GB" sz="1600">
                <a:cs typeface="Arial"/>
                <a:hlinkClick r:id="rId2"/>
              </a:rPr>
              <a:t>Beichiogrwydd / Pregnancy (nhs.wales)</a:t>
            </a:r>
            <a:endParaRPr lang="en-GB"/>
          </a:p>
          <a:p>
            <a:pPr marL="0" indent="0">
              <a:lnSpc>
                <a:spcPct val="110000"/>
              </a:lnSpc>
              <a:buNone/>
            </a:pPr>
            <a:endParaRPr lang="en-GB" sz="1600">
              <a:cs typeface="Arial"/>
            </a:endParaRPr>
          </a:p>
          <a:p>
            <a:pPr marL="0" indent="0">
              <a:lnSpc>
                <a:spcPct val="110000"/>
              </a:lnSpc>
              <a:buNone/>
            </a:pPr>
            <a:r>
              <a:rPr lang="en-GB" sz="1600">
                <a:cs typeface="Arial"/>
              </a:rPr>
              <a:t>A pregnancy poster and booklet with information about all vaccines in pregnancy is available to order here: </a:t>
            </a:r>
            <a:endParaRPr lang="en-GB" sz="1600">
              <a:ea typeface="+mn-lt"/>
              <a:cs typeface="+mn-lt"/>
            </a:endParaRPr>
          </a:p>
          <a:p>
            <a:pPr marL="0" indent="0">
              <a:lnSpc>
                <a:spcPct val="110000"/>
              </a:lnSpc>
              <a:buNone/>
            </a:pPr>
            <a:r>
              <a:rPr lang="en-GB" sz="1600">
                <a:ea typeface="+mn-lt"/>
                <a:cs typeface="+mn-lt"/>
                <a:hlinkClick r:id="rId2"/>
              </a:rPr>
              <a:t>Beichiogrwydd / Pregnancy (nhs.wales)</a:t>
            </a:r>
            <a:r>
              <a:rPr lang="en-GB" sz="1600">
                <a:ea typeface="+mn-lt"/>
                <a:cs typeface="+mn-lt"/>
              </a:rPr>
              <a:t> </a:t>
            </a:r>
            <a:endParaRPr lang="en-GB"/>
          </a:p>
          <a:p>
            <a:pPr marL="0" indent="0">
              <a:lnSpc>
                <a:spcPct val="110000"/>
              </a:lnSpc>
              <a:buNone/>
            </a:pPr>
            <a:endParaRPr lang="en-GB" sz="1600">
              <a:cs typeface="Arial"/>
            </a:endParaRPr>
          </a:p>
          <a:p>
            <a:pPr marL="0" indent="0">
              <a:lnSpc>
                <a:spcPct val="110000"/>
              </a:lnSpc>
              <a:buNone/>
            </a:pPr>
            <a:r>
              <a:rPr lang="en-GB" sz="1600">
                <a:cs typeface="Arial"/>
              </a:rPr>
              <a:t>Accessible resources are available from here:</a:t>
            </a:r>
            <a:endParaRPr lang="en-GB">
              <a:cs typeface="Arial"/>
            </a:endParaRPr>
          </a:p>
          <a:p>
            <a:pPr marL="0" indent="0">
              <a:lnSpc>
                <a:spcPct val="110000"/>
              </a:lnSpc>
              <a:buNone/>
            </a:pPr>
            <a:r>
              <a:rPr lang="en-GB" sz="1600">
                <a:cs typeface="Arial"/>
              </a:rPr>
              <a:t> </a:t>
            </a:r>
            <a:r>
              <a:rPr lang="en-GB" sz="1600">
                <a:ea typeface="+mn-lt"/>
                <a:cs typeface="+mn-lt"/>
                <a:hlinkClick r:id="rId3"/>
              </a:rPr>
              <a:t>Vaccination information in accessible formats - Public Health Wales (nhs.wales)</a:t>
            </a:r>
            <a:r>
              <a:rPr lang="en-GB" sz="1600">
                <a:ea typeface="+mn-lt"/>
                <a:cs typeface="+mn-lt"/>
              </a:rPr>
              <a:t> </a:t>
            </a:r>
            <a:endParaRPr lang="en-GB" sz="1600">
              <a:cs typeface="Arial"/>
            </a:endParaRPr>
          </a:p>
          <a:p>
            <a:pPr marL="0" indent="0">
              <a:lnSpc>
                <a:spcPct val="110000"/>
              </a:lnSpc>
              <a:buNone/>
            </a:pPr>
            <a:endParaRPr lang="en-GB" sz="1600">
              <a:cs typeface="Arial"/>
            </a:endParaRPr>
          </a:p>
          <a:p>
            <a:pPr marL="0" indent="0">
              <a:lnSpc>
                <a:spcPct val="110000"/>
              </a:lnSpc>
              <a:buNone/>
            </a:pPr>
            <a:r>
              <a:rPr lang="en-GB" sz="1600">
                <a:cs typeface="Arial"/>
              </a:rPr>
              <a:t>Further information on maternal vaccines including RSV is available on our web page here:</a:t>
            </a:r>
          </a:p>
          <a:p>
            <a:pPr marL="0" indent="0">
              <a:lnSpc>
                <a:spcPct val="110000"/>
              </a:lnSpc>
              <a:buNone/>
            </a:pPr>
            <a:r>
              <a:rPr lang="en-GB" sz="1600">
                <a:cs typeface="Arial"/>
              </a:rPr>
              <a:t> </a:t>
            </a:r>
            <a:r>
              <a:rPr lang="en-GB" sz="1600">
                <a:ea typeface="+mn-lt"/>
                <a:cs typeface="+mn-lt"/>
                <a:hlinkClick r:id="rId4"/>
              </a:rPr>
              <a:t>Information about vaccinations in pregnancy - Public Health Wales (nhs.wales)</a:t>
            </a:r>
            <a:endParaRPr lang="en-GB" sz="1600">
              <a:cs typeface="Arial"/>
            </a:endParaRPr>
          </a:p>
          <a:p>
            <a:pPr marL="0" indent="0">
              <a:lnSpc>
                <a:spcPct val="110000"/>
              </a:lnSpc>
              <a:buNone/>
            </a:pPr>
            <a:endParaRPr lang="en-GB" sz="2600">
              <a:cs typeface="Arial"/>
            </a:endParaRPr>
          </a:p>
          <a:p>
            <a:pPr marL="0" indent="0">
              <a:lnSpc>
                <a:spcPct val="110000"/>
              </a:lnSpc>
              <a:buNone/>
            </a:pPr>
            <a:endParaRPr lang="en-GB" sz="2600">
              <a:cs typeface="Arial"/>
            </a:endParaRPr>
          </a:p>
          <a:p>
            <a:pPr marL="0" indent="0">
              <a:buNone/>
            </a:pPr>
            <a:endParaRPr lang="en-GB">
              <a:cs typeface="Arial"/>
            </a:endParaRPr>
          </a:p>
        </p:txBody>
      </p:sp>
      <p:sp>
        <p:nvSpPr>
          <p:cNvPr id="5" name="Slide Number Placeholder 4">
            <a:extLst>
              <a:ext uri="{FF2B5EF4-FFF2-40B4-BE49-F238E27FC236}">
                <a16:creationId xmlns:a16="http://schemas.microsoft.com/office/drawing/2014/main" id="{AA0A093F-8E3F-0108-DE33-29D6BD0973BA}"/>
              </a:ext>
            </a:extLst>
          </p:cNvPr>
          <p:cNvSpPr>
            <a:spLocks noGrp="1"/>
          </p:cNvSpPr>
          <p:nvPr>
            <p:ph type="sldNum" sz="quarter" idx="11"/>
          </p:nvPr>
        </p:nvSpPr>
        <p:spPr>
          <a:xfrm>
            <a:off x="838200" y="6356350"/>
            <a:ext cx="4826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54</a:t>
            </a:fld>
            <a:endParaRPr lang="en-GB"/>
          </a:p>
        </p:txBody>
      </p:sp>
      <p:sp>
        <p:nvSpPr>
          <p:cNvPr id="6" name="TextBox 5">
            <a:extLst>
              <a:ext uri="{FF2B5EF4-FFF2-40B4-BE49-F238E27FC236}">
                <a16:creationId xmlns:a16="http://schemas.microsoft.com/office/drawing/2014/main" id="{13EAB4B8-8811-3C78-354E-813D168F2606}"/>
              </a:ext>
            </a:extLst>
          </p:cNvPr>
          <p:cNvSpPr txBox="1"/>
          <p:nvPr/>
        </p:nvSpPr>
        <p:spPr>
          <a:xfrm>
            <a:off x="1320800" y="6352143"/>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pic>
        <p:nvPicPr>
          <p:cNvPr id="8" name="Picture 7" descr="A screenshot of a computer&#10;&#10;Description automatically generated">
            <a:extLst>
              <a:ext uri="{FF2B5EF4-FFF2-40B4-BE49-F238E27FC236}">
                <a16:creationId xmlns:a16="http://schemas.microsoft.com/office/drawing/2014/main" id="{5132C413-6497-A57B-4234-F436BBAF29F9}"/>
              </a:ext>
            </a:extLst>
          </p:cNvPr>
          <p:cNvPicPr>
            <a:picLocks noChangeAspect="1"/>
          </p:cNvPicPr>
          <p:nvPr/>
        </p:nvPicPr>
        <p:blipFill>
          <a:blip r:embed="rId5"/>
          <a:stretch>
            <a:fillRect/>
          </a:stretch>
        </p:blipFill>
        <p:spPr>
          <a:xfrm>
            <a:off x="9992360" y="3576731"/>
            <a:ext cx="1706880" cy="948690"/>
          </a:xfrm>
          <a:prstGeom prst="rect">
            <a:avLst/>
          </a:prstGeom>
        </p:spPr>
      </p:pic>
      <p:pic>
        <p:nvPicPr>
          <p:cNvPr id="9" name="Picture 8" descr="A screenshot of a web page&#10;&#10;Description automatically generated">
            <a:extLst>
              <a:ext uri="{FF2B5EF4-FFF2-40B4-BE49-F238E27FC236}">
                <a16:creationId xmlns:a16="http://schemas.microsoft.com/office/drawing/2014/main" id="{3AB25997-0D01-40B4-608F-BB47650A6F7B}"/>
              </a:ext>
            </a:extLst>
          </p:cNvPr>
          <p:cNvPicPr>
            <a:picLocks noChangeAspect="1"/>
          </p:cNvPicPr>
          <p:nvPr/>
        </p:nvPicPr>
        <p:blipFill>
          <a:blip r:embed="rId6"/>
          <a:stretch>
            <a:fillRect/>
          </a:stretch>
        </p:blipFill>
        <p:spPr>
          <a:xfrm>
            <a:off x="10158364" y="2265680"/>
            <a:ext cx="1374872" cy="873760"/>
          </a:xfrm>
          <a:prstGeom prst="rect">
            <a:avLst/>
          </a:prstGeom>
        </p:spPr>
      </p:pic>
      <p:pic>
        <p:nvPicPr>
          <p:cNvPr id="10" name="Picture 9" descr="A screenshot of a white page&#10;&#10;Description automatically generated">
            <a:extLst>
              <a:ext uri="{FF2B5EF4-FFF2-40B4-BE49-F238E27FC236}">
                <a16:creationId xmlns:a16="http://schemas.microsoft.com/office/drawing/2014/main" id="{A87AB29F-499A-F04E-3E5E-7629067418DE}"/>
              </a:ext>
            </a:extLst>
          </p:cNvPr>
          <p:cNvPicPr>
            <a:picLocks noChangeAspect="1"/>
          </p:cNvPicPr>
          <p:nvPr/>
        </p:nvPicPr>
        <p:blipFill>
          <a:blip r:embed="rId7"/>
          <a:stretch>
            <a:fillRect/>
          </a:stretch>
        </p:blipFill>
        <p:spPr>
          <a:xfrm>
            <a:off x="8730933" y="4810760"/>
            <a:ext cx="1628775" cy="1026160"/>
          </a:xfrm>
          <a:prstGeom prst="rect">
            <a:avLst/>
          </a:prstGeom>
        </p:spPr>
      </p:pic>
      <p:pic>
        <p:nvPicPr>
          <p:cNvPr id="11" name="Picture 10" descr="A table with a list of vaccinations&#10;&#10;Description automatically generated">
            <a:extLst>
              <a:ext uri="{FF2B5EF4-FFF2-40B4-BE49-F238E27FC236}">
                <a16:creationId xmlns:a16="http://schemas.microsoft.com/office/drawing/2014/main" id="{A1BA5F27-F28F-E116-49C3-9FB73AA5EFCD}"/>
              </a:ext>
            </a:extLst>
          </p:cNvPr>
          <p:cNvPicPr>
            <a:picLocks noChangeAspect="1"/>
          </p:cNvPicPr>
          <p:nvPr/>
        </p:nvPicPr>
        <p:blipFill>
          <a:blip r:embed="rId8"/>
          <a:stretch>
            <a:fillRect/>
          </a:stretch>
        </p:blipFill>
        <p:spPr>
          <a:xfrm>
            <a:off x="6763385" y="910272"/>
            <a:ext cx="1682750" cy="1003935"/>
          </a:xfrm>
          <a:prstGeom prst="rect">
            <a:avLst/>
          </a:prstGeom>
        </p:spPr>
      </p:pic>
      <p:pic>
        <p:nvPicPr>
          <p:cNvPr id="12" name="Picture 11" descr="A person smiling at the camera&#10;&#10;Description automatically generated">
            <a:extLst>
              <a:ext uri="{FF2B5EF4-FFF2-40B4-BE49-F238E27FC236}">
                <a16:creationId xmlns:a16="http://schemas.microsoft.com/office/drawing/2014/main" id="{6F6F9B08-7A81-B5B9-AE05-15C0AD1271A0}"/>
              </a:ext>
            </a:extLst>
          </p:cNvPr>
          <p:cNvPicPr>
            <a:picLocks noChangeAspect="1"/>
          </p:cNvPicPr>
          <p:nvPr/>
        </p:nvPicPr>
        <p:blipFill>
          <a:blip r:embed="rId9"/>
          <a:stretch>
            <a:fillRect/>
          </a:stretch>
        </p:blipFill>
        <p:spPr>
          <a:xfrm>
            <a:off x="9042400" y="1024532"/>
            <a:ext cx="2225040" cy="887175"/>
          </a:xfrm>
          <a:prstGeom prst="rect">
            <a:avLst/>
          </a:prstGeom>
        </p:spPr>
      </p:pic>
    </p:spTree>
    <p:extLst>
      <p:ext uri="{BB962C8B-B14F-4D97-AF65-F5344CB8AC3E}">
        <p14:creationId xmlns:p14="http://schemas.microsoft.com/office/powerpoint/2010/main" val="109944894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DC05C-8E0F-4F99-B81C-7240BD6600C2}"/>
              </a:ext>
            </a:extLst>
          </p:cNvPr>
          <p:cNvSpPr>
            <a:spLocks noGrp="1"/>
          </p:cNvSpPr>
          <p:nvPr>
            <p:ph type="title"/>
          </p:nvPr>
        </p:nvSpPr>
        <p:spPr>
          <a:xfrm>
            <a:off x="99504" y="336925"/>
            <a:ext cx="8028000" cy="648072"/>
          </a:xfrm>
        </p:spPr>
        <p:txBody>
          <a:bodyPr lIns="91440" tIns="45720" rIns="91440" bIns="45720" anchor="t"/>
          <a:lstStyle/>
          <a:p>
            <a:r>
              <a:rPr lang="en-GB" b="1"/>
              <a:t>Further information</a:t>
            </a:r>
          </a:p>
        </p:txBody>
      </p:sp>
      <p:sp>
        <p:nvSpPr>
          <p:cNvPr id="6" name="Rectangle 3">
            <a:extLst>
              <a:ext uri="{FF2B5EF4-FFF2-40B4-BE49-F238E27FC236}">
                <a16:creationId xmlns:a16="http://schemas.microsoft.com/office/drawing/2014/main" id="{FF728B4E-2AA6-46BC-A225-C7C7057FD40D}"/>
              </a:ext>
            </a:extLst>
          </p:cNvPr>
          <p:cNvSpPr>
            <a:spLocks noGrp="1" noChangeArrowheads="1"/>
          </p:cNvSpPr>
          <p:nvPr>
            <p:ph idx="1"/>
          </p:nvPr>
        </p:nvSpPr>
        <p:spPr bwMode="auto">
          <a:xfrm>
            <a:off x="100569" y="1109475"/>
            <a:ext cx="12088528" cy="50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9" tIns="36005" rIns="72009" bIns="36005" numCol="1" rtlCol="0" anchor="t" anchorCtr="0" compatLnSpc="1">
            <a:prstTxWarp prst="textNoShape">
              <a:avLst/>
            </a:prstTxWarp>
            <a:noAutofit/>
          </a:bodyPr>
          <a:lstStyle>
            <a:lvl1pPr defTabSz="720725">
              <a:spcBef>
                <a:spcPct val="20000"/>
              </a:spcBef>
              <a:buChar char="•"/>
              <a:defRPr sz="900">
                <a:solidFill>
                  <a:schemeClr val="tx1"/>
                </a:solidFill>
                <a:latin typeface="Arial" panose="020B0604020202020204" pitchFamily="34" charset="0"/>
              </a:defRPr>
            </a:lvl1pPr>
            <a:lvl2pPr marL="742950" indent="-285750" defTabSz="720725">
              <a:spcBef>
                <a:spcPct val="20000"/>
              </a:spcBef>
              <a:buChar char="–"/>
              <a:defRPr sz="1000">
                <a:solidFill>
                  <a:schemeClr val="tx1"/>
                </a:solidFill>
                <a:latin typeface="Verdana" panose="020B0604030504040204" pitchFamily="34" charset="0"/>
              </a:defRPr>
            </a:lvl2pPr>
            <a:lvl3pPr marL="1143000" indent="-228600" defTabSz="720725">
              <a:spcBef>
                <a:spcPct val="20000"/>
              </a:spcBef>
              <a:buChar char="•"/>
              <a:defRPr sz="1000">
                <a:solidFill>
                  <a:schemeClr val="tx1"/>
                </a:solidFill>
                <a:latin typeface="Verdana" panose="020B0604030504040204" pitchFamily="34" charset="0"/>
              </a:defRPr>
            </a:lvl3pPr>
            <a:lvl4pPr marL="1600200" indent="-228600" defTabSz="720725">
              <a:spcBef>
                <a:spcPct val="20000"/>
              </a:spcBef>
              <a:buChar char="–"/>
              <a:defRPr sz="1000">
                <a:solidFill>
                  <a:schemeClr val="tx1"/>
                </a:solidFill>
                <a:latin typeface="Verdana" panose="020B0604030504040204" pitchFamily="34" charset="0"/>
              </a:defRPr>
            </a:lvl4pPr>
            <a:lvl5pPr marL="2057400" indent="-228600" defTabSz="720725">
              <a:spcBef>
                <a:spcPct val="20000"/>
              </a:spcBef>
              <a:buChar char="»"/>
              <a:defRPr sz="1600">
                <a:solidFill>
                  <a:schemeClr val="tx1"/>
                </a:solidFill>
                <a:latin typeface="Verdana" panose="020B0604030504040204" pitchFamily="34" charset="0"/>
              </a:defRPr>
            </a:lvl5pPr>
            <a:lvl6pPr marL="25146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9pPr>
          </a:lstStyle>
          <a:p>
            <a:pPr>
              <a:lnSpc>
                <a:spcPct val="100000"/>
              </a:lnSpc>
            </a:pPr>
            <a:r>
              <a:rPr lang="en-GB" sz="1800">
                <a:latin typeface="Arial"/>
                <a:cs typeface="Arial"/>
              </a:rPr>
              <a:t>The Green Book: Immunisation against infectious disease: </a:t>
            </a:r>
            <a:r>
              <a:rPr lang="en-GB" sz="1800">
                <a:latin typeface="Arial"/>
                <a:cs typeface="Arial"/>
                <a:hlinkClick r:id="rId3"/>
              </a:rPr>
              <a:t>RSV Green Book Chapter (27a)</a:t>
            </a:r>
            <a:endParaRPr lang="en-GB" sz="1800">
              <a:latin typeface="Arial"/>
              <a:cs typeface="Arial"/>
            </a:endParaRPr>
          </a:p>
          <a:p>
            <a:pPr>
              <a:lnSpc>
                <a:spcPct val="100000"/>
              </a:lnSpc>
            </a:pPr>
            <a:r>
              <a:rPr lang="en-GB" sz="1800" b="0" i="0" u="none" strike="noStrike">
                <a:solidFill>
                  <a:srgbClr val="212A73"/>
                </a:solidFill>
                <a:effectLst/>
                <a:latin typeface="Arial" panose="020B0604020202020204" pitchFamily="34" charset="0"/>
              </a:rPr>
              <a:t>Welsh Health Circular: Introduction of RSV vaccination programme 2024 (</a:t>
            </a:r>
            <a:r>
              <a:rPr lang="en-GB" sz="1800" b="0" i="0" u="sng" strike="noStrike">
                <a:solidFill>
                  <a:srgbClr val="00A7A7"/>
                </a:solidFill>
                <a:effectLst/>
                <a:latin typeface="Arial" panose="020B0604020202020204" pitchFamily="34" charset="0"/>
                <a:hlinkClick r:id="rId4"/>
              </a:rPr>
              <a:t>WHC/2024/032</a:t>
            </a:r>
            <a:r>
              <a:rPr lang="en-GB" sz="1800" b="0" i="0" u="none" strike="noStrike">
                <a:solidFill>
                  <a:srgbClr val="212A73"/>
                </a:solidFill>
                <a:effectLst/>
                <a:latin typeface="Arial" panose="020B0604020202020204" pitchFamily="34" charset="0"/>
              </a:rPr>
              <a:t>)</a:t>
            </a:r>
          </a:p>
          <a:p>
            <a:pPr>
              <a:lnSpc>
                <a:spcPct val="100000"/>
              </a:lnSpc>
            </a:pPr>
            <a:r>
              <a:rPr lang="en-GB" sz="1800">
                <a:latin typeface="Arial"/>
                <a:cs typeface="Arial"/>
              </a:rPr>
              <a:t>UKHSA RSV vaccination of pregnant women for infant protection: </a:t>
            </a:r>
            <a:r>
              <a:rPr lang="en-GB" sz="1800">
                <a:latin typeface="Arial"/>
                <a:cs typeface="Arial"/>
                <a:hlinkClick r:id="rId5"/>
              </a:rPr>
              <a:t>information for healthcare practitioners</a:t>
            </a:r>
            <a:endParaRPr lang="en-GB" sz="1800">
              <a:latin typeface="Arial"/>
              <a:cs typeface="Arial"/>
            </a:endParaRPr>
          </a:p>
          <a:p>
            <a:pPr>
              <a:lnSpc>
                <a:spcPct val="100000"/>
              </a:lnSpc>
            </a:pPr>
            <a:r>
              <a:rPr lang="en-GB" sz="1800">
                <a:latin typeface="Arial"/>
                <a:cs typeface="Arial"/>
              </a:rPr>
              <a:t>Marketing authorisation holder’s </a:t>
            </a:r>
            <a:r>
              <a:rPr lang="en-GB" sz="1800">
                <a:latin typeface="Arial"/>
                <a:cs typeface="Arial"/>
                <a:hlinkClick r:id="rId6"/>
              </a:rPr>
              <a:t>Summary of product characteristics</a:t>
            </a:r>
            <a:endParaRPr lang="en-GB" sz="1800">
              <a:latin typeface="Arial"/>
              <a:cs typeface="Arial"/>
            </a:endParaRPr>
          </a:p>
          <a:p>
            <a:pPr>
              <a:lnSpc>
                <a:spcPct val="100000"/>
              </a:lnSpc>
            </a:pPr>
            <a:r>
              <a:rPr lang="en-GB" sz="1800">
                <a:latin typeface="Arial"/>
                <a:cs typeface="Arial"/>
              </a:rPr>
              <a:t>Medicines and Healthcare products Regulatory Agency (MHRA): </a:t>
            </a:r>
            <a:r>
              <a:rPr lang="en-GB" sz="1800">
                <a:latin typeface="Arial"/>
                <a:cs typeface="Arial"/>
                <a:hlinkClick r:id="rId7"/>
              </a:rPr>
              <a:t>reporting adverse reactions</a:t>
            </a:r>
            <a:endParaRPr lang="en-GB" sz="1800">
              <a:latin typeface="Arial"/>
              <a:cs typeface="Arial"/>
            </a:endParaRPr>
          </a:p>
          <a:p>
            <a:pPr>
              <a:lnSpc>
                <a:spcPct val="100000"/>
              </a:lnSpc>
            </a:pPr>
            <a:r>
              <a:rPr lang="en-GB" sz="1800">
                <a:latin typeface="Arial"/>
                <a:cs typeface="Arial"/>
              </a:rPr>
              <a:t>National Patient Group Direction (PGD): </a:t>
            </a:r>
            <a:r>
              <a:rPr lang="en-GB" sz="1800">
                <a:latin typeface="Arial"/>
                <a:cs typeface="Arial"/>
                <a:hlinkClick r:id="rId8"/>
              </a:rPr>
              <a:t>RSV vaccine</a:t>
            </a:r>
          </a:p>
          <a:p>
            <a:pPr>
              <a:lnSpc>
                <a:spcPct val="100000"/>
              </a:lnSpc>
            </a:pPr>
            <a:r>
              <a:rPr lang="en-GB" sz="1800">
                <a:latin typeface="Arial"/>
                <a:cs typeface="Arial"/>
              </a:rPr>
              <a:t>Pfizer Abrysvo</a:t>
            </a:r>
            <a:r>
              <a:rPr lang="en-GB" sz="1800" baseline="30000">
                <a:latin typeface="Arial"/>
                <a:cs typeface="Arial"/>
              </a:rPr>
              <a:t>®</a:t>
            </a:r>
            <a:r>
              <a:rPr lang="en-GB" sz="1800">
                <a:latin typeface="Arial"/>
                <a:cs typeface="Arial"/>
              </a:rPr>
              <a:t> vaccine preparation </a:t>
            </a:r>
            <a:r>
              <a:rPr lang="en-GB" sz="1800">
                <a:latin typeface="Arial"/>
                <a:cs typeface="Arial"/>
                <a:hlinkClick r:id="rId9"/>
              </a:rPr>
              <a:t>instructional video</a:t>
            </a:r>
            <a:endParaRPr lang="en-GB" sz="1800">
              <a:cs typeface="Arial"/>
            </a:endParaRPr>
          </a:p>
          <a:p>
            <a:pPr>
              <a:lnSpc>
                <a:spcPct val="100000"/>
              </a:lnSpc>
            </a:pPr>
            <a:r>
              <a:rPr lang="en-GB" sz="1800">
                <a:latin typeface="Arial"/>
                <a:cs typeface="Arial"/>
              </a:rPr>
              <a:t>NHS website: </a:t>
            </a:r>
            <a:r>
              <a:rPr lang="en-GB" sz="1800">
                <a:latin typeface="Arial"/>
                <a:cs typeface="Arial"/>
                <a:hlinkClick r:id="rId10"/>
              </a:rPr>
              <a:t>Bronchiolitis</a:t>
            </a:r>
            <a:r>
              <a:rPr lang="en-GB" sz="1800" b="0" i="0" u="none" strike="noStrike">
                <a:solidFill>
                  <a:srgbClr val="212A73"/>
                </a:solidFill>
                <a:effectLst/>
                <a:latin typeface="Arial" panose="020B0604020202020204" pitchFamily="34" charset="0"/>
              </a:rPr>
              <a:t> </a:t>
            </a:r>
            <a:endParaRPr lang="en-GB" sz="1800">
              <a:latin typeface="Arial"/>
              <a:cs typeface="Arial"/>
            </a:endParaRPr>
          </a:p>
          <a:p>
            <a:pPr>
              <a:lnSpc>
                <a:spcPct val="100000"/>
              </a:lnSpc>
            </a:pPr>
            <a:r>
              <a:rPr lang="en-GB" sz="1800">
                <a:latin typeface="Arial"/>
                <a:cs typeface="Arial"/>
              </a:rPr>
              <a:t>UKHSA RSV overview: </a:t>
            </a:r>
            <a:r>
              <a:rPr lang="en-GB" sz="1800">
                <a:latin typeface="Arial"/>
                <a:cs typeface="Arial"/>
                <a:hlinkClick r:id="rId11"/>
              </a:rPr>
              <a:t>RSV: symptoms, transmission, prevention, treatment </a:t>
            </a:r>
          </a:p>
          <a:p>
            <a:pPr>
              <a:lnSpc>
                <a:spcPct val="100000"/>
              </a:lnSpc>
            </a:pPr>
            <a:r>
              <a:rPr lang="en-GB" sz="1800">
                <a:latin typeface="Arial"/>
                <a:cs typeface="Arial"/>
              </a:rPr>
              <a:t>Public Health Wales public webpage:  </a:t>
            </a:r>
            <a:r>
              <a:rPr lang="en-GB" sz="1800">
                <a:latin typeface="Arial"/>
                <a:cs typeface="Arial"/>
                <a:hlinkClick r:id="rId12"/>
              </a:rPr>
              <a:t>Respiratory syncytial virus (RSV) vaccination information - Public Health Wales (</a:t>
            </a:r>
            <a:r>
              <a:rPr lang="en-GB" sz="1800" err="1">
                <a:latin typeface="Arial"/>
                <a:cs typeface="Arial"/>
                <a:hlinkClick r:id="rId12"/>
              </a:rPr>
              <a:t>nhs.wales</a:t>
            </a:r>
            <a:r>
              <a:rPr lang="en-GB" sz="1800">
                <a:latin typeface="Arial"/>
                <a:cs typeface="Arial"/>
                <a:hlinkClick r:id="rId12"/>
              </a:rPr>
              <a:t>)</a:t>
            </a:r>
            <a:endParaRPr lang="en-GB" sz="1800">
              <a:latin typeface="Arial"/>
              <a:cs typeface="Arial"/>
            </a:endParaRPr>
          </a:p>
          <a:p>
            <a:pPr marL="0" indent="0">
              <a:lnSpc>
                <a:spcPct val="100000"/>
              </a:lnSpc>
              <a:buNone/>
            </a:pPr>
            <a:endParaRPr lang="en-GB" sz="2000">
              <a:latin typeface="Arial"/>
              <a:cs typeface="Arial"/>
            </a:endParaRPr>
          </a:p>
          <a:p>
            <a:pPr marL="0" indent="0" algn="ctr">
              <a:lnSpc>
                <a:spcPct val="100000"/>
              </a:lnSpc>
              <a:buNone/>
            </a:pPr>
            <a:r>
              <a:rPr lang="en-GB" sz="1800" b="0" i="1" u="none" strike="noStrike">
                <a:solidFill>
                  <a:srgbClr val="212A73"/>
                </a:solidFill>
                <a:effectLst/>
                <a:latin typeface="Arial" panose="020B0604020202020204" pitchFamily="34" charset="0"/>
              </a:rPr>
              <a:t>For information: A separate </a:t>
            </a:r>
            <a:r>
              <a:rPr lang="en-GB" sz="1800" b="0" i="1" u="none" strike="noStrike">
                <a:solidFill>
                  <a:srgbClr val="212A73"/>
                </a:solidFill>
                <a:effectLst/>
                <a:latin typeface="Arial" panose="020B0604020202020204" pitchFamily="34" charset="0"/>
                <a:hlinkClick r:id="rId13"/>
              </a:rPr>
              <a:t>training slide set </a:t>
            </a:r>
            <a:r>
              <a:rPr lang="en-GB" sz="1800" b="0" i="1" u="none" strike="noStrike">
                <a:solidFill>
                  <a:srgbClr val="212A73"/>
                </a:solidFill>
                <a:effectLst/>
                <a:latin typeface="Arial" panose="020B0604020202020204" pitchFamily="34" charset="0"/>
              </a:rPr>
              <a:t>and </a:t>
            </a:r>
            <a:r>
              <a:rPr lang="en-GB" sz="1800" b="0" i="1" u="sng" strike="noStrike">
                <a:solidFill>
                  <a:srgbClr val="00A7A7"/>
                </a:solidFill>
                <a:effectLst/>
                <a:latin typeface="Arial" panose="020B0604020202020204" pitchFamily="34" charset="0"/>
                <a:hlinkClick r:id="rId14"/>
              </a:rPr>
              <a:t>information for healthcare practitioners document</a:t>
            </a:r>
            <a:r>
              <a:rPr lang="en-GB" sz="1800" b="0" i="1" u="none" strike="noStrike">
                <a:solidFill>
                  <a:srgbClr val="212A73"/>
                </a:solidFill>
                <a:effectLst/>
                <a:latin typeface="Arial" panose="020B0604020202020204" pitchFamily="34" charset="0"/>
                <a:hlinkClick r:id="rId14"/>
              </a:rPr>
              <a:t> </a:t>
            </a:r>
            <a:r>
              <a:rPr lang="en-GB" sz="1800" b="0" i="1" u="none" strike="noStrike">
                <a:solidFill>
                  <a:srgbClr val="212A73"/>
                </a:solidFill>
                <a:effectLst/>
                <a:latin typeface="Arial" panose="020B0604020202020204" pitchFamily="34" charset="0"/>
              </a:rPr>
              <a:t>is also available for the RSV vaccination of older adults</a:t>
            </a:r>
            <a:r>
              <a:rPr lang="en-GB" sz="1800" b="0" i="0">
                <a:solidFill>
                  <a:srgbClr val="000000"/>
                </a:solidFill>
                <a:effectLst/>
                <a:latin typeface="Arial" panose="020B0604020202020204" pitchFamily="34" charset="0"/>
              </a:rPr>
              <a:t>​</a:t>
            </a:r>
            <a:endParaRPr lang="en-GB" sz="2000">
              <a:latin typeface="Arial"/>
              <a:cs typeface="Arial"/>
            </a:endParaRPr>
          </a:p>
        </p:txBody>
      </p:sp>
      <p:sp>
        <p:nvSpPr>
          <p:cNvPr id="11" name="Slide Number Placeholder 10">
            <a:extLst>
              <a:ext uri="{FF2B5EF4-FFF2-40B4-BE49-F238E27FC236}">
                <a16:creationId xmlns:a16="http://schemas.microsoft.com/office/drawing/2014/main" id="{2C2F78C4-62F9-47AE-94DE-CAE466E326AD}"/>
              </a:ext>
            </a:extLst>
          </p:cNvPr>
          <p:cNvSpPr>
            <a:spLocks noGrp="1"/>
          </p:cNvSpPr>
          <p:nvPr>
            <p:ph type="sldNum" sz="quarter" idx="11"/>
          </p:nvPr>
        </p:nvSpPr>
        <p:spPr>
          <a:xfrm>
            <a:off x="838200" y="6356350"/>
            <a:ext cx="497440" cy="307777"/>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55</a:t>
            </a:fld>
            <a:endParaRPr lang="en-GB"/>
          </a:p>
        </p:txBody>
      </p:sp>
      <p:sp>
        <p:nvSpPr>
          <p:cNvPr id="3" name="TextBox 2">
            <a:extLst>
              <a:ext uri="{FF2B5EF4-FFF2-40B4-BE49-F238E27FC236}">
                <a16:creationId xmlns:a16="http://schemas.microsoft.com/office/drawing/2014/main" id="{C7625D5E-FBC2-CF51-B6AD-D9607264F86E}"/>
              </a:ext>
            </a:extLst>
          </p:cNvPr>
          <p:cNvSpPr txBox="1"/>
          <p:nvPr/>
        </p:nvSpPr>
        <p:spPr>
          <a:xfrm>
            <a:off x="1335640" y="6356350"/>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3748536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1EBF9-62A2-07BF-466B-FBE41C1FE2B9}"/>
              </a:ext>
            </a:extLst>
          </p:cNvPr>
          <p:cNvSpPr>
            <a:spLocks noGrp="1"/>
          </p:cNvSpPr>
          <p:nvPr>
            <p:ph type="title"/>
          </p:nvPr>
        </p:nvSpPr>
        <p:spPr>
          <a:xfrm>
            <a:off x="838200" y="136525"/>
            <a:ext cx="10515600" cy="1325563"/>
          </a:xfrm>
        </p:spPr>
        <p:txBody>
          <a:bodyPr/>
          <a:lstStyle/>
          <a:p>
            <a:r>
              <a:rPr lang="en-GB" b="1"/>
              <a:t>Further resources</a:t>
            </a:r>
            <a:br>
              <a:rPr lang="en-GB" b="1"/>
            </a:br>
            <a:br>
              <a:rPr lang="en-GB" b="1"/>
            </a:br>
            <a:r>
              <a:rPr lang="en-GB" b="1"/>
              <a:t> </a:t>
            </a:r>
          </a:p>
        </p:txBody>
      </p:sp>
      <p:sp>
        <p:nvSpPr>
          <p:cNvPr id="3" name="Content Placeholder 2">
            <a:extLst>
              <a:ext uri="{FF2B5EF4-FFF2-40B4-BE49-F238E27FC236}">
                <a16:creationId xmlns:a16="http://schemas.microsoft.com/office/drawing/2014/main" id="{DAD28C8B-D3AC-1E69-032C-9FFADB943DF1}"/>
              </a:ext>
            </a:extLst>
          </p:cNvPr>
          <p:cNvSpPr>
            <a:spLocks noGrp="1"/>
          </p:cNvSpPr>
          <p:nvPr>
            <p:ph idx="1"/>
          </p:nvPr>
        </p:nvSpPr>
        <p:spPr>
          <a:xfrm>
            <a:off x="838200" y="964309"/>
            <a:ext cx="10515600" cy="4459118"/>
          </a:xfrm>
        </p:spPr>
        <p:txBody>
          <a:bodyPr/>
          <a:lstStyle/>
          <a:p>
            <a:pPr marL="0" indent="0">
              <a:buNone/>
            </a:pPr>
            <a:r>
              <a:rPr lang="en-GB" sz="2000" b="1"/>
              <a:t>These resources are not designed for local training, but as briefing resources to support with awareness raising of the RSV vaccination programme </a:t>
            </a:r>
          </a:p>
          <a:p>
            <a:pPr marL="0" indent="0">
              <a:buNone/>
            </a:pPr>
            <a:endParaRPr lang="en-GB" sz="2000" b="1"/>
          </a:p>
          <a:p>
            <a:pPr marL="0" indent="0">
              <a:buNone/>
            </a:pPr>
            <a:r>
              <a:rPr lang="en-GB" sz="2000" b="1"/>
              <a:t>RSV recorded slides:</a:t>
            </a:r>
          </a:p>
          <a:p>
            <a:pPr marL="0" indent="0" algn="l">
              <a:buNone/>
            </a:pPr>
            <a:r>
              <a:rPr lang="en-GB" sz="2000" b="0" i="0">
                <a:solidFill>
                  <a:srgbClr val="323130"/>
                </a:solidFill>
                <a:effectLst/>
                <a:latin typeface="Segoe UI" panose="020B0502040204020203" pitchFamily="34" charset="0"/>
              </a:rPr>
              <a:t>1</a:t>
            </a:r>
            <a:r>
              <a:rPr lang="en-GB" sz="2000" b="0" i="0">
                <a:solidFill>
                  <a:srgbClr val="002060"/>
                </a:solidFill>
                <a:effectLst/>
              </a:rPr>
              <a:t>. An Introduction to Respiratory Syncytial Virus (RSV) – Published May 2024</a:t>
            </a:r>
          </a:p>
          <a:p>
            <a:pPr marL="0" indent="0" algn="l">
              <a:buNone/>
            </a:pPr>
            <a:r>
              <a:rPr lang="en-GB" sz="2000" b="0" i="0">
                <a:solidFill>
                  <a:srgbClr val="002060"/>
                </a:solidFill>
                <a:effectLst/>
              </a:rPr>
              <a:t>2. Respiratory Syncytial Virus (RSV) - Vaccination Campaign 2024 – Published July 2024</a:t>
            </a:r>
          </a:p>
          <a:p>
            <a:pPr marL="0" indent="0" algn="l">
              <a:buNone/>
            </a:pPr>
            <a:r>
              <a:rPr lang="en-GB" sz="2000">
                <a:solidFill>
                  <a:srgbClr val="002060"/>
                </a:solidFill>
              </a:rPr>
              <a:t>The slides and recordings are available here: </a:t>
            </a:r>
            <a:r>
              <a:rPr lang="en-GB" sz="2000">
                <a:hlinkClick r:id="rId2"/>
              </a:rPr>
              <a:t>Training (sharepoint.com)</a:t>
            </a:r>
            <a:endParaRPr lang="en-GB" sz="2000" b="0" i="0">
              <a:solidFill>
                <a:srgbClr val="002060"/>
              </a:solidFill>
              <a:effectLst/>
            </a:endParaRPr>
          </a:p>
          <a:p>
            <a:pPr marL="0" indent="0">
              <a:buNone/>
            </a:pPr>
            <a:endParaRPr lang="en-GB" sz="2000">
              <a:solidFill>
                <a:srgbClr val="002060"/>
              </a:solidFill>
            </a:endParaRPr>
          </a:p>
          <a:p>
            <a:pPr marL="0" indent="0">
              <a:buNone/>
            </a:pPr>
            <a:r>
              <a:rPr lang="en-GB" sz="2000" b="1">
                <a:effectLst/>
                <a:latin typeface="Arial" panose="020B0604020202020204" pitchFamily="34" charset="0"/>
                <a:ea typeface="Calibri" panose="020F0502020204030204" pitchFamily="34" charset="0"/>
              </a:rPr>
              <a:t>RSV Q&amp;A webinar: </a:t>
            </a:r>
            <a:endParaRPr lang="en-GB" sz="2000" b="1">
              <a:effectLst/>
              <a:latin typeface="Calibri" panose="020F0502020204030204" pitchFamily="34" charset="0"/>
              <a:ea typeface="Calibri" panose="020F0502020204030204" pitchFamily="34" charset="0"/>
            </a:endParaRPr>
          </a:p>
          <a:p>
            <a:r>
              <a:rPr lang="en-GB" sz="2000">
                <a:effectLst/>
                <a:latin typeface="Arial" panose="020B0604020202020204" pitchFamily="34" charset="0"/>
                <a:ea typeface="Calibri" panose="020F0502020204030204" pitchFamily="34" charset="0"/>
              </a:rPr>
              <a:t>VPDP hosted a live Q&amp;A RSV webinar on the 8</a:t>
            </a:r>
            <a:r>
              <a:rPr lang="en-GB" sz="2000" baseline="30000">
                <a:effectLst/>
                <a:latin typeface="Arial" panose="020B0604020202020204" pitchFamily="34" charset="0"/>
                <a:ea typeface="Calibri" panose="020F0502020204030204" pitchFamily="34" charset="0"/>
              </a:rPr>
              <a:t>th</a:t>
            </a:r>
            <a:r>
              <a:rPr lang="en-GB" sz="2000">
                <a:effectLst/>
                <a:latin typeface="Arial" panose="020B0604020202020204" pitchFamily="34" charset="0"/>
                <a:ea typeface="Calibri" panose="020F0502020204030204" pitchFamily="34" charset="0"/>
              </a:rPr>
              <a:t> of August 2024. The slides and recording are available to view here: </a:t>
            </a:r>
            <a:r>
              <a:rPr lang="en-GB" sz="2000" u="sng">
                <a:solidFill>
                  <a:srgbClr val="00B0F0"/>
                </a:solidFill>
                <a:effectLst/>
                <a:latin typeface="Arial" panose="020B0604020202020204" pitchFamily="34" charset="0"/>
                <a:ea typeface="Calibri" panose="020F0502020204030204" pitchFamily="34" charset="0"/>
                <a:hlinkClick r:id="rId3"/>
              </a:rPr>
              <a:t>Immunisation training resources and events - Public Health Wales (</a:t>
            </a:r>
            <a:r>
              <a:rPr lang="en-GB" sz="2000" u="sng" err="1">
                <a:solidFill>
                  <a:srgbClr val="00B0F0"/>
                </a:solidFill>
                <a:effectLst/>
                <a:latin typeface="Arial" panose="020B0604020202020204" pitchFamily="34" charset="0"/>
                <a:ea typeface="Calibri" panose="020F0502020204030204" pitchFamily="34" charset="0"/>
                <a:hlinkClick r:id="rId3"/>
              </a:rPr>
              <a:t>nhs.wales</a:t>
            </a:r>
            <a:r>
              <a:rPr lang="en-GB" sz="2000" u="sng">
                <a:solidFill>
                  <a:srgbClr val="00B0F0"/>
                </a:solidFill>
                <a:effectLst/>
                <a:latin typeface="Arial" panose="020B0604020202020204" pitchFamily="34" charset="0"/>
                <a:ea typeface="Calibri" panose="020F0502020204030204" pitchFamily="34" charset="0"/>
                <a:hlinkClick r:id="rId3"/>
              </a:rPr>
              <a:t>)</a:t>
            </a:r>
            <a:endParaRPr lang="en-GB" sz="2000">
              <a:effectLst/>
              <a:latin typeface="Calibri" panose="020F0502020204030204" pitchFamily="34" charset="0"/>
              <a:ea typeface="Calibri" panose="020F0502020204030204" pitchFamily="34" charset="0"/>
            </a:endParaRPr>
          </a:p>
          <a:p>
            <a:pPr marL="0" indent="0">
              <a:buNone/>
            </a:pPr>
            <a:endParaRPr lang="en-GB" sz="2000"/>
          </a:p>
          <a:p>
            <a:pPr marL="0" indent="0">
              <a:buNone/>
            </a:pPr>
            <a:endParaRPr lang="en-GB" sz="2000"/>
          </a:p>
          <a:p>
            <a:endParaRPr lang="en-GB"/>
          </a:p>
        </p:txBody>
      </p:sp>
      <p:sp>
        <p:nvSpPr>
          <p:cNvPr id="5" name="Slide Number Placeholder 4">
            <a:extLst>
              <a:ext uri="{FF2B5EF4-FFF2-40B4-BE49-F238E27FC236}">
                <a16:creationId xmlns:a16="http://schemas.microsoft.com/office/drawing/2014/main" id="{13D35C33-2BA7-CEAD-CA24-0206D58D17A3}"/>
              </a:ext>
            </a:extLst>
          </p:cNvPr>
          <p:cNvSpPr>
            <a:spLocks noGrp="1"/>
          </p:cNvSpPr>
          <p:nvPr>
            <p:ph type="sldNum" sz="quarter" idx="12"/>
          </p:nvPr>
        </p:nvSpPr>
        <p:spPr>
          <a:xfrm>
            <a:off x="-1720789" y="6338847"/>
            <a:ext cx="2743200" cy="365125"/>
          </a:xfrm>
        </p:spPr>
        <p:txBody>
          <a:bodyPr/>
          <a:lstStyle/>
          <a:p>
            <a:fld id="{561D0CCE-8DCC-44DC-A653-AE62B1D84A52}" type="slidenum">
              <a:rPr lang="en-GB" smtClean="0"/>
              <a:pPr/>
              <a:t>56</a:t>
            </a:fld>
            <a:endParaRPr lang="en-GB"/>
          </a:p>
        </p:txBody>
      </p:sp>
      <p:pic>
        <p:nvPicPr>
          <p:cNvPr id="6" name="Picture 5">
            <a:extLst>
              <a:ext uri="{FF2B5EF4-FFF2-40B4-BE49-F238E27FC236}">
                <a16:creationId xmlns:a16="http://schemas.microsoft.com/office/drawing/2014/main" id="{3FFE827F-78D2-7891-C438-87746DAE6284}"/>
              </a:ext>
            </a:extLst>
          </p:cNvPr>
          <p:cNvPicPr>
            <a:picLocks noChangeAspect="1"/>
          </p:cNvPicPr>
          <p:nvPr/>
        </p:nvPicPr>
        <p:blipFill>
          <a:blip r:embed="rId4"/>
          <a:stretch>
            <a:fillRect/>
          </a:stretch>
        </p:blipFill>
        <p:spPr>
          <a:xfrm>
            <a:off x="1128737" y="6282661"/>
            <a:ext cx="10559187" cy="493819"/>
          </a:xfrm>
          <a:prstGeom prst="rect">
            <a:avLst/>
          </a:prstGeom>
        </p:spPr>
      </p:pic>
    </p:spTree>
    <p:extLst>
      <p:ext uri="{BB962C8B-B14F-4D97-AF65-F5344CB8AC3E}">
        <p14:creationId xmlns:p14="http://schemas.microsoft.com/office/powerpoint/2010/main" val="341656297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D3B80-C34B-BCF3-EB19-FE503EFC55AB}"/>
              </a:ext>
            </a:extLst>
          </p:cNvPr>
          <p:cNvSpPr>
            <a:spLocks noGrp="1"/>
          </p:cNvSpPr>
          <p:nvPr>
            <p:ph type="title"/>
          </p:nvPr>
        </p:nvSpPr>
        <p:spPr/>
        <p:txBody>
          <a:bodyPr lIns="91440" tIns="45720" rIns="91440" bIns="45720" anchor="t">
            <a:noAutofit/>
          </a:bodyPr>
          <a:lstStyle/>
          <a:p>
            <a:r>
              <a:rPr lang="en-US" b="1">
                <a:latin typeface="Arial"/>
                <a:cs typeface="Arial"/>
              </a:rPr>
              <a:t>Resources: Information for healthcare practitioners guidance</a:t>
            </a:r>
          </a:p>
        </p:txBody>
      </p:sp>
      <p:sp>
        <p:nvSpPr>
          <p:cNvPr id="3" name="Content Placeholder 2">
            <a:extLst>
              <a:ext uri="{FF2B5EF4-FFF2-40B4-BE49-F238E27FC236}">
                <a16:creationId xmlns:a16="http://schemas.microsoft.com/office/drawing/2014/main" id="{F2EB00BA-3660-AAEE-C437-56B16950E3CE}"/>
              </a:ext>
            </a:extLst>
          </p:cNvPr>
          <p:cNvSpPr>
            <a:spLocks noGrp="1"/>
          </p:cNvSpPr>
          <p:nvPr>
            <p:ph idx="1"/>
          </p:nvPr>
        </p:nvSpPr>
        <p:spPr>
          <a:xfrm>
            <a:off x="838200" y="2190750"/>
            <a:ext cx="10515600" cy="3136793"/>
          </a:xfrm>
        </p:spPr>
        <p:txBody>
          <a:bodyPr vert="horz" lIns="91440" tIns="45720" rIns="91440" bIns="45720" rtlCol="0" anchor="t">
            <a:normAutofit/>
          </a:bodyPr>
          <a:lstStyle/>
          <a:p>
            <a:pPr marL="0" indent="0">
              <a:lnSpc>
                <a:spcPct val="100000"/>
              </a:lnSpc>
              <a:buNone/>
            </a:pPr>
            <a:r>
              <a:rPr lang="en-US" sz="2000">
                <a:cs typeface="Arial"/>
              </a:rPr>
              <a:t>The UKHSA information for healthcare practitioners guidance </a:t>
            </a:r>
            <a:r>
              <a:rPr lang="en-GB" sz="2000">
                <a:hlinkClick r:id="rId2"/>
              </a:rPr>
              <a:t>Respiratory syncytial virus (RSV) programme: information for healthcare professionals - GOV.UK (www.gov.uk)</a:t>
            </a:r>
            <a:r>
              <a:rPr lang="en-US" sz="2000">
                <a:cs typeface="Arial"/>
              </a:rPr>
              <a:t> is recommended reading for anyone involved in RSV immunisation</a:t>
            </a:r>
          </a:p>
          <a:p>
            <a:pPr marL="0" indent="0">
              <a:lnSpc>
                <a:spcPct val="50000"/>
              </a:lnSpc>
              <a:buNone/>
            </a:pPr>
            <a:endParaRPr lang="en-US" sz="2000">
              <a:cs typeface="Arial"/>
            </a:endParaRPr>
          </a:p>
          <a:p>
            <a:pPr marL="0" indent="0">
              <a:lnSpc>
                <a:spcPct val="100000"/>
              </a:lnSpc>
              <a:buNone/>
            </a:pPr>
            <a:r>
              <a:rPr lang="en-US" sz="2000">
                <a:cs typeface="Arial"/>
              </a:rPr>
              <a:t>This is a practical document for healthcare practitioners administering or providing advice about RSV vaccination of pregnant women for infant protection. It includes the vaccination </a:t>
            </a:r>
            <a:r>
              <a:rPr lang="en-US" sz="2000" err="1">
                <a:cs typeface="Arial"/>
              </a:rPr>
              <a:t>programme</a:t>
            </a:r>
            <a:r>
              <a:rPr lang="en-US" sz="2000">
                <a:cs typeface="Arial"/>
              </a:rPr>
              <a:t> recommendations, contraindications, precautions and examples of scenarios that staff may experience when </a:t>
            </a:r>
            <a:r>
              <a:rPr lang="en-US" sz="2000" err="1">
                <a:cs typeface="Arial"/>
              </a:rPr>
              <a:t>immunising</a:t>
            </a:r>
            <a:endParaRPr lang="en-US" sz="2000">
              <a:cs typeface="Arial"/>
            </a:endParaRPr>
          </a:p>
          <a:p>
            <a:endParaRPr lang="en-US"/>
          </a:p>
        </p:txBody>
      </p:sp>
      <p:sp>
        <p:nvSpPr>
          <p:cNvPr id="4" name="Footer Placeholder 3">
            <a:extLst>
              <a:ext uri="{FF2B5EF4-FFF2-40B4-BE49-F238E27FC236}">
                <a16:creationId xmlns:a16="http://schemas.microsoft.com/office/drawing/2014/main" id="{2680B43A-7645-7B13-3999-B1B44A1F45F7}"/>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4021027F-6C19-8A83-E6FE-E323AF8C2B62}"/>
              </a:ext>
            </a:extLst>
          </p:cNvPr>
          <p:cNvSpPr>
            <a:spLocks noGrp="1"/>
          </p:cNvSpPr>
          <p:nvPr>
            <p:ph type="sldNum" sz="quarter" idx="11"/>
          </p:nvPr>
        </p:nvSpPr>
        <p:spPr>
          <a:xfrm>
            <a:off x="838200" y="6356350"/>
            <a:ext cx="610456" cy="307777"/>
          </a:xfrm>
        </p:spPr>
        <p:txBody>
          <a:bodyPr/>
          <a:lstStyle/>
          <a:p>
            <a:fld id="{344369E4-5DE7-46E5-874E-4FD437973785}" type="slidenum">
              <a:rPr lang="en-GB"/>
              <a:pPr/>
              <a:t>57</a:t>
            </a:fld>
            <a:endParaRPr lang="en-GB"/>
          </a:p>
        </p:txBody>
      </p:sp>
      <p:sp>
        <p:nvSpPr>
          <p:cNvPr id="6" name="TextBox 5">
            <a:extLst>
              <a:ext uri="{FF2B5EF4-FFF2-40B4-BE49-F238E27FC236}">
                <a16:creationId xmlns:a16="http://schemas.microsoft.com/office/drawing/2014/main" id="{340315A5-12F4-3326-2733-DAD247B64A1D}"/>
              </a:ext>
            </a:extLst>
          </p:cNvPr>
          <p:cNvSpPr txBox="1"/>
          <p:nvPr/>
        </p:nvSpPr>
        <p:spPr>
          <a:xfrm>
            <a:off x="1246909" y="6356350"/>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47962569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51FA9-BF45-0689-1439-58F98F4D7D6D}"/>
              </a:ext>
            </a:extLst>
          </p:cNvPr>
          <p:cNvSpPr>
            <a:spLocks noGrp="1"/>
          </p:cNvSpPr>
          <p:nvPr>
            <p:ph type="title"/>
          </p:nvPr>
        </p:nvSpPr>
        <p:spPr>
          <a:xfrm>
            <a:off x="286898" y="178356"/>
            <a:ext cx="11618204" cy="1353105"/>
          </a:xfrm>
        </p:spPr>
        <p:txBody>
          <a:bodyPr lIns="91440" tIns="45720" rIns="91440" bIns="45720" anchor="t"/>
          <a:lstStyle/>
          <a:p>
            <a:pPr algn="ctr"/>
            <a:r>
              <a:rPr lang="en-GB" b="1" i="0">
                <a:solidFill>
                  <a:srgbClr val="002060"/>
                </a:solidFill>
                <a:effectLst/>
                <a:latin typeface="Arial"/>
                <a:cs typeface="Arial"/>
              </a:rPr>
              <a:t>Optimising Vaccine Uptake: Using motivational interviewing for better conversations</a:t>
            </a:r>
            <a:r>
              <a:rPr lang="en-GB" b="1">
                <a:solidFill>
                  <a:srgbClr val="002060"/>
                </a:solidFill>
                <a:latin typeface="Arial"/>
                <a:cs typeface="Arial"/>
              </a:rPr>
              <a:t> eLearning</a:t>
            </a:r>
            <a:r>
              <a:rPr lang="en-GB" sz="4000" b="1" i="0">
                <a:solidFill>
                  <a:srgbClr val="002060"/>
                </a:solidFill>
                <a:effectLst/>
                <a:latin typeface="inherit"/>
              </a:rPr>
              <a:t> </a:t>
            </a:r>
            <a:br>
              <a:rPr lang="en-GB" sz="4000" b="0" i="0">
                <a:effectLst/>
                <a:latin typeface="Lato" panose="020F0502020204030203" pitchFamily="34" charset="0"/>
              </a:rPr>
            </a:br>
            <a:endParaRPr lang="en-GB" sz="4000">
              <a:solidFill>
                <a:srgbClr val="002060"/>
              </a:solidFill>
              <a:cs typeface="Arial"/>
            </a:endParaRPr>
          </a:p>
        </p:txBody>
      </p:sp>
      <p:sp>
        <p:nvSpPr>
          <p:cNvPr id="3" name="Content Placeholder 2">
            <a:extLst>
              <a:ext uri="{FF2B5EF4-FFF2-40B4-BE49-F238E27FC236}">
                <a16:creationId xmlns:a16="http://schemas.microsoft.com/office/drawing/2014/main" id="{A01D2247-77C5-9CB5-2673-C8A56FBB8694}"/>
              </a:ext>
            </a:extLst>
          </p:cNvPr>
          <p:cNvSpPr>
            <a:spLocks noGrp="1"/>
          </p:cNvSpPr>
          <p:nvPr>
            <p:ph idx="1"/>
          </p:nvPr>
        </p:nvSpPr>
        <p:spPr>
          <a:xfrm>
            <a:off x="838200" y="2421454"/>
            <a:ext cx="10965455" cy="3433266"/>
          </a:xfrm>
        </p:spPr>
        <p:txBody>
          <a:bodyPr lIns="91440" tIns="45720" rIns="91440" bIns="45720" anchor="t"/>
          <a:lstStyle/>
          <a:p>
            <a:pPr fontAlgn="base"/>
            <a:r>
              <a:rPr lang="en-GB" sz="2000"/>
              <a:t>The approach and style of a vaccine conversation can make a real difference in understanding individual hesitancy, addressing barriers, and influencing vaccine uptake</a:t>
            </a:r>
            <a:endParaRPr lang="en-US"/>
          </a:p>
          <a:p>
            <a:pPr algn="l"/>
            <a:r>
              <a:rPr lang="en-GB" sz="2000"/>
              <a:t>There is an eLearning module available called Optimising Vaccine Uptake: Using motivational interviewing for better conversations which aims to support staff with having positive conversations about immunisations</a:t>
            </a:r>
            <a:endParaRPr lang="en-US">
              <a:cs typeface="Arial"/>
            </a:endParaRPr>
          </a:p>
          <a:p>
            <a:pPr algn="l" fontAlgn="base" latinLnBrk="0"/>
            <a:r>
              <a:rPr lang="en-GB" sz="2000"/>
              <a:t>The module aims to provide health professionals the skills and knowledge required to implement motivational interviewing techniques when having vaccine-related conversations</a:t>
            </a:r>
            <a:endParaRPr lang="en-GB" sz="2000">
              <a:cs typeface="Arial"/>
            </a:endParaRPr>
          </a:p>
          <a:p>
            <a:pPr algn="l" fontAlgn="base" latinLnBrk="0"/>
            <a:r>
              <a:rPr lang="en-GB" sz="2000"/>
              <a:t>Further information about the module and how to access it is available here: </a:t>
            </a:r>
            <a:r>
              <a:rPr lang="en-GB" sz="2000">
                <a:hlinkClick r:id="rId2"/>
              </a:rPr>
              <a:t>Immunisation eLearning - Public Health Wales (nhs.wales)</a:t>
            </a:r>
            <a:endParaRPr lang="en-GB" sz="2000"/>
          </a:p>
          <a:p>
            <a:endParaRPr lang="en-GB"/>
          </a:p>
        </p:txBody>
      </p:sp>
      <p:sp>
        <p:nvSpPr>
          <p:cNvPr id="4" name="Slide Number Placeholder 4">
            <a:extLst>
              <a:ext uri="{FF2B5EF4-FFF2-40B4-BE49-F238E27FC236}">
                <a16:creationId xmlns:a16="http://schemas.microsoft.com/office/drawing/2014/main" id="{2BB71D3D-93EE-1A3E-630D-14367039BD51}"/>
              </a:ext>
            </a:extLst>
          </p:cNvPr>
          <p:cNvSpPr>
            <a:spLocks noGrp="1"/>
          </p:cNvSpPr>
          <p:nvPr>
            <p:ph type="sldNum" sz="quarter" idx="12"/>
          </p:nvPr>
        </p:nvSpPr>
        <p:spPr>
          <a:xfrm>
            <a:off x="-1743741" y="6314519"/>
            <a:ext cx="2743200" cy="365125"/>
          </a:xfrm>
        </p:spPr>
        <p:txBody>
          <a:bodyPr/>
          <a:lstStyle/>
          <a:p>
            <a:fld id="{561D0CCE-8DCC-44DC-A653-AE62B1D84A52}" type="slidenum">
              <a:rPr lang="en-GB" smtClean="0"/>
              <a:pPr/>
              <a:t>58</a:t>
            </a:fld>
            <a:endParaRPr lang="en-GB"/>
          </a:p>
        </p:txBody>
      </p:sp>
      <p:sp>
        <p:nvSpPr>
          <p:cNvPr id="5" name="TextBox 4">
            <a:extLst>
              <a:ext uri="{FF2B5EF4-FFF2-40B4-BE49-F238E27FC236}">
                <a16:creationId xmlns:a16="http://schemas.microsoft.com/office/drawing/2014/main" id="{BDC468CB-8258-370F-08A2-BFA5B21E249F}"/>
              </a:ext>
            </a:extLst>
          </p:cNvPr>
          <p:cNvSpPr txBox="1"/>
          <p:nvPr/>
        </p:nvSpPr>
        <p:spPr>
          <a:xfrm>
            <a:off x="999459" y="6310312"/>
            <a:ext cx="1136620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programme: training slide set for healthcare practitioners  </a:t>
            </a:r>
            <a:endParaRPr lang="en-GB" b="1">
              <a:solidFill>
                <a:schemeClr val="bg1"/>
              </a:solidFill>
            </a:endParaRPr>
          </a:p>
        </p:txBody>
      </p:sp>
    </p:spTree>
    <p:extLst>
      <p:ext uri="{BB962C8B-B14F-4D97-AF65-F5344CB8AC3E}">
        <p14:creationId xmlns:p14="http://schemas.microsoft.com/office/powerpoint/2010/main" val="43157764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9343-EBD2-4545-ADF1-B890C0F0FAF9}"/>
              </a:ext>
            </a:extLst>
          </p:cNvPr>
          <p:cNvSpPr>
            <a:spLocks noGrp="1"/>
          </p:cNvSpPr>
          <p:nvPr>
            <p:ph type="title"/>
          </p:nvPr>
        </p:nvSpPr>
        <p:spPr>
          <a:xfrm>
            <a:off x="327887" y="280083"/>
            <a:ext cx="10515600" cy="972607"/>
          </a:xfrm>
        </p:spPr>
        <p:txBody>
          <a:bodyPr lIns="91440" tIns="45720" rIns="91440" bIns="45720" anchor="t"/>
          <a:lstStyle/>
          <a:p>
            <a:r>
              <a:rPr lang="en-GB" b="1"/>
              <a:t>Learning objectives</a:t>
            </a:r>
          </a:p>
        </p:txBody>
      </p:sp>
      <p:sp>
        <p:nvSpPr>
          <p:cNvPr id="3" name="Content Placeholder 2">
            <a:extLst>
              <a:ext uri="{FF2B5EF4-FFF2-40B4-BE49-F238E27FC236}">
                <a16:creationId xmlns:a16="http://schemas.microsoft.com/office/drawing/2014/main" id="{AA47EA92-D2D5-4BF2-9BE0-57B25B9964D2}"/>
              </a:ext>
            </a:extLst>
          </p:cNvPr>
          <p:cNvSpPr>
            <a:spLocks noGrp="1"/>
          </p:cNvSpPr>
          <p:nvPr>
            <p:ph idx="1"/>
          </p:nvPr>
        </p:nvSpPr>
        <p:spPr>
          <a:xfrm>
            <a:off x="227114" y="1054440"/>
            <a:ext cx="11513880" cy="4435655"/>
          </a:xfrm>
        </p:spPr>
        <p:txBody>
          <a:bodyPr vert="horz" lIns="91440" tIns="45720" rIns="91440" bIns="45720" rtlCol="0" anchor="t">
            <a:noAutofit/>
          </a:bodyPr>
          <a:lstStyle/>
          <a:p>
            <a:pPr marL="0" indent="0">
              <a:lnSpc>
                <a:spcPct val="130000"/>
              </a:lnSpc>
              <a:spcBef>
                <a:spcPts val="0"/>
              </a:spcBef>
              <a:buNone/>
            </a:pPr>
            <a:r>
              <a:rPr lang="en-GB" sz="2000">
                <a:latin typeface="Arial"/>
                <a:cs typeface="Arial"/>
              </a:rPr>
              <a:t>You should now be able to:</a:t>
            </a:r>
          </a:p>
          <a:p>
            <a:pPr>
              <a:lnSpc>
                <a:spcPct val="130000"/>
              </a:lnSpc>
              <a:spcBef>
                <a:spcPts val="0"/>
              </a:spcBef>
            </a:pPr>
            <a:r>
              <a:rPr lang="en-GB" sz="2000">
                <a:latin typeface="Arial"/>
                <a:cs typeface="Arial"/>
              </a:rPr>
              <a:t>explain what RSV is and be aware of the UK epidemiology</a:t>
            </a:r>
          </a:p>
          <a:p>
            <a:pPr>
              <a:lnSpc>
                <a:spcPct val="130000"/>
              </a:lnSpc>
              <a:spcBef>
                <a:spcPts val="0"/>
              </a:spcBef>
            </a:pPr>
            <a:r>
              <a:rPr lang="en-GB" sz="2000">
                <a:latin typeface="Arial"/>
                <a:cs typeface="Arial"/>
              </a:rPr>
              <a:t>understand the rationale for the maternal RSV vaccination for infant protection programme</a:t>
            </a:r>
          </a:p>
          <a:p>
            <a:pPr>
              <a:lnSpc>
                <a:spcPct val="130000"/>
              </a:lnSpc>
              <a:spcBef>
                <a:spcPts val="0"/>
              </a:spcBef>
            </a:pPr>
            <a:r>
              <a:rPr lang="en-GB" sz="2000">
                <a:latin typeface="Arial"/>
                <a:cs typeface="Arial"/>
              </a:rPr>
              <a:t>describe how the Abrysvo® vaccine works </a:t>
            </a:r>
          </a:p>
          <a:p>
            <a:pPr>
              <a:lnSpc>
                <a:spcPct val="130000"/>
              </a:lnSpc>
              <a:spcBef>
                <a:spcPts val="0"/>
              </a:spcBef>
            </a:pPr>
            <a:r>
              <a:rPr lang="en-GB" sz="2000">
                <a:latin typeface="Arial"/>
                <a:cs typeface="Arial"/>
              </a:rPr>
              <a:t>state when the RSV vaccine should be offered to pregnant women</a:t>
            </a:r>
          </a:p>
          <a:p>
            <a:pPr>
              <a:lnSpc>
                <a:spcPct val="130000"/>
              </a:lnSpc>
              <a:spcBef>
                <a:spcPts val="0"/>
              </a:spcBef>
            </a:pPr>
            <a:r>
              <a:rPr lang="en-GB" sz="2000">
                <a:latin typeface="Arial"/>
                <a:cs typeface="Arial"/>
              </a:rPr>
              <a:t>describe the process of consent and how this applies when giving vaccines</a:t>
            </a:r>
          </a:p>
          <a:p>
            <a:pPr>
              <a:lnSpc>
                <a:spcPct val="130000"/>
              </a:lnSpc>
              <a:spcBef>
                <a:spcPts val="0"/>
              </a:spcBef>
            </a:pPr>
            <a:r>
              <a:rPr lang="en-GB" sz="2000">
                <a:latin typeface="Arial"/>
                <a:cs typeface="Arial"/>
              </a:rPr>
              <a:t>understand the legal mechanisms by which immunisers can supply and administer Abrysvo® RSV vaccine</a:t>
            </a:r>
          </a:p>
          <a:p>
            <a:pPr>
              <a:lnSpc>
                <a:spcPct val="130000"/>
              </a:lnSpc>
              <a:spcBef>
                <a:spcPts val="0"/>
              </a:spcBef>
            </a:pPr>
            <a:r>
              <a:rPr lang="en-GB" sz="2000">
                <a:latin typeface="Arial"/>
                <a:cs typeface="Arial"/>
              </a:rPr>
              <a:t>describe how to correctly store, prepare and administer Abrysvo® RSV vaccine</a:t>
            </a:r>
          </a:p>
          <a:p>
            <a:pPr>
              <a:lnSpc>
                <a:spcPct val="130000"/>
              </a:lnSpc>
              <a:spcBef>
                <a:spcPts val="0"/>
              </a:spcBef>
            </a:pPr>
            <a:r>
              <a:rPr lang="en-GB" sz="2000">
                <a:latin typeface="Arial"/>
                <a:cs typeface="Arial"/>
              </a:rPr>
              <a:t>communicate key facts in response to questions from pregnant women and direct them to additional sources of information</a:t>
            </a:r>
          </a:p>
          <a:p>
            <a:endParaRPr lang="en-GB" sz="1800"/>
          </a:p>
        </p:txBody>
      </p:sp>
      <p:sp>
        <p:nvSpPr>
          <p:cNvPr id="11" name="Slide Number Placeholder 10">
            <a:extLst>
              <a:ext uri="{FF2B5EF4-FFF2-40B4-BE49-F238E27FC236}">
                <a16:creationId xmlns:a16="http://schemas.microsoft.com/office/drawing/2014/main" id="{3410485E-1C19-4258-B765-CA27541B52DC}"/>
              </a:ext>
            </a:extLst>
          </p:cNvPr>
          <p:cNvSpPr>
            <a:spLocks noGrp="1"/>
          </p:cNvSpPr>
          <p:nvPr>
            <p:ph type="sldNum" sz="quarter" idx="11"/>
          </p:nvPr>
        </p:nvSpPr>
        <p:spPr>
          <a:xfrm>
            <a:off x="682757" y="6354430"/>
            <a:ext cx="445655"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59</a:t>
            </a:fld>
            <a:endParaRPr lang="en-GB"/>
          </a:p>
        </p:txBody>
      </p:sp>
      <p:sp>
        <p:nvSpPr>
          <p:cNvPr id="4" name="TextBox 3">
            <a:extLst>
              <a:ext uri="{FF2B5EF4-FFF2-40B4-BE49-F238E27FC236}">
                <a16:creationId xmlns:a16="http://schemas.microsoft.com/office/drawing/2014/main" id="{596495C2-066F-A5B1-741B-F88C5704344D}"/>
              </a:ext>
            </a:extLst>
          </p:cNvPr>
          <p:cNvSpPr txBox="1"/>
          <p:nvPr/>
        </p:nvSpPr>
        <p:spPr>
          <a:xfrm>
            <a:off x="1128412" y="6350223"/>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4072698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69D27-B85C-44CE-97FE-F0437BCF2BCF}"/>
              </a:ext>
            </a:extLst>
          </p:cNvPr>
          <p:cNvSpPr>
            <a:spLocks noGrp="1"/>
          </p:cNvSpPr>
          <p:nvPr>
            <p:ph type="title"/>
          </p:nvPr>
        </p:nvSpPr>
        <p:spPr>
          <a:xfrm>
            <a:off x="358408" y="226686"/>
            <a:ext cx="10498761" cy="821049"/>
          </a:xfrm>
        </p:spPr>
        <p:txBody>
          <a:bodyPr lIns="91440" tIns="45720" rIns="91440" bIns="45720" anchor="t"/>
          <a:lstStyle/>
          <a:p>
            <a:r>
              <a:rPr lang="en-GB" b="1"/>
              <a:t>Key messages</a:t>
            </a:r>
          </a:p>
        </p:txBody>
      </p:sp>
      <p:sp>
        <p:nvSpPr>
          <p:cNvPr id="3" name="Content Placeholder 2">
            <a:extLst>
              <a:ext uri="{FF2B5EF4-FFF2-40B4-BE49-F238E27FC236}">
                <a16:creationId xmlns:a16="http://schemas.microsoft.com/office/drawing/2014/main" id="{B00969D9-516D-42F0-ACE5-D03D7CA67B56}"/>
              </a:ext>
            </a:extLst>
          </p:cNvPr>
          <p:cNvSpPr>
            <a:spLocks noGrp="1"/>
          </p:cNvSpPr>
          <p:nvPr>
            <p:ph idx="1"/>
          </p:nvPr>
        </p:nvSpPr>
        <p:spPr>
          <a:xfrm>
            <a:off x="358408" y="1047735"/>
            <a:ext cx="11214756" cy="4557283"/>
          </a:xfrm>
        </p:spPr>
        <p:txBody>
          <a:bodyPr vert="horz" lIns="91440" tIns="45720" rIns="91440" bIns="45720" rtlCol="0" anchor="t">
            <a:noAutofit/>
          </a:bodyPr>
          <a:lstStyle/>
          <a:p>
            <a:pPr>
              <a:lnSpc>
                <a:spcPct val="100000"/>
              </a:lnSpc>
              <a:spcBef>
                <a:spcPts val="0"/>
              </a:spcBef>
            </a:pPr>
            <a:r>
              <a:rPr lang="en-GB" sz="1750">
                <a:cs typeface="Arial"/>
              </a:rPr>
              <a:t>Respiratory syncytial virus (RSV) causes </a:t>
            </a:r>
            <a:r>
              <a:rPr lang="en-GB" sz="1750">
                <a:effectLst/>
                <a:ea typeface="Calibri"/>
                <a:cs typeface="Calibri"/>
              </a:rPr>
              <a:t>hundreds of thousands of infections</a:t>
            </a:r>
            <a:r>
              <a:rPr lang="en-GB" sz="1750">
                <a:ea typeface="Calibri"/>
                <a:cs typeface="Calibri"/>
              </a:rPr>
              <a:t> </a:t>
            </a:r>
            <a:r>
              <a:rPr lang="en-GB" sz="1750">
                <a:effectLst/>
                <a:ea typeface="Calibri"/>
                <a:cs typeface="Calibri"/>
              </a:rPr>
              <a:t>across the UK each autumn/winter in the young and the old</a:t>
            </a:r>
          </a:p>
          <a:p>
            <a:pPr marL="0" indent="0">
              <a:lnSpc>
                <a:spcPct val="100000"/>
              </a:lnSpc>
              <a:spcBef>
                <a:spcPts val="0"/>
              </a:spcBef>
              <a:buNone/>
            </a:pPr>
            <a:endParaRPr lang="en-GB" sz="1750">
              <a:effectLst/>
              <a:ea typeface="Calibri" panose="020F0502020204030204" pitchFamily="34" charset="0"/>
              <a:cs typeface="Calibri" panose="020F0502020204030204" pitchFamily="34" charset="0"/>
            </a:endParaRPr>
          </a:p>
          <a:p>
            <a:pPr>
              <a:lnSpc>
                <a:spcPct val="100000"/>
              </a:lnSpc>
              <a:spcBef>
                <a:spcPts val="0"/>
              </a:spcBef>
            </a:pPr>
            <a:r>
              <a:rPr lang="en-GB" sz="1750">
                <a:ea typeface="Times New Roman" panose="02020603050405020304" pitchFamily="18" charset="0"/>
                <a:cs typeface="Calibri"/>
              </a:rPr>
              <a:t>RSV </a:t>
            </a:r>
            <a:r>
              <a:rPr lang="en-GB" sz="1750">
                <a:effectLst/>
                <a:ea typeface="Times New Roman" panose="02020603050405020304" pitchFamily="18" charset="0"/>
                <a:cs typeface="Times New Roman"/>
              </a:rPr>
              <a:t>accounts for approximately 33,500 hospitalisations annually in children aged under 5 years old</a:t>
            </a:r>
            <a:r>
              <a:rPr lang="en-GB" sz="1750">
                <a:ea typeface="Times New Roman" panose="02020603050405020304" pitchFamily="18" charset="0"/>
                <a:cs typeface="Times New Roman"/>
              </a:rPr>
              <a:t>,</a:t>
            </a:r>
            <a:r>
              <a:rPr lang="en-GB" sz="1750">
                <a:effectLst/>
                <a:ea typeface="Times New Roman" panose="02020603050405020304" pitchFamily="18" charset="0"/>
                <a:cs typeface="Times New Roman"/>
              </a:rPr>
              <a:t> is a leading cause of infant mortality globally, </a:t>
            </a:r>
            <a:r>
              <a:rPr lang="en-GB" sz="1750">
                <a:ea typeface="Times New Roman" panose="02020603050405020304" pitchFamily="18" charset="0"/>
                <a:cs typeface="Times New Roman"/>
              </a:rPr>
              <a:t>and results</a:t>
            </a:r>
            <a:r>
              <a:rPr lang="en-GB" sz="1750">
                <a:effectLst/>
                <a:ea typeface="Times New Roman" panose="02020603050405020304" pitchFamily="18" charset="0"/>
                <a:cs typeface="Times New Roman"/>
              </a:rPr>
              <a:t> in 20 to 30 deaths per year in the UK</a:t>
            </a:r>
            <a:endParaRPr lang="en-GB" sz="1750">
              <a:effectLst/>
              <a:highlight>
                <a:srgbClr val="FFFF00"/>
              </a:highlight>
              <a:ea typeface="Calibri" panose="020F0502020204030204" pitchFamily="34" charset="0"/>
              <a:cs typeface="Times New Roman"/>
            </a:endParaRPr>
          </a:p>
          <a:p>
            <a:pPr>
              <a:lnSpc>
                <a:spcPct val="100000"/>
              </a:lnSpc>
              <a:spcBef>
                <a:spcPts val="0"/>
              </a:spcBef>
            </a:pPr>
            <a:endParaRPr lang="en-GB" sz="1750">
              <a:cs typeface="Times New Roman"/>
            </a:endParaRPr>
          </a:p>
          <a:p>
            <a:pPr>
              <a:lnSpc>
                <a:spcPct val="100000"/>
              </a:lnSpc>
              <a:spcBef>
                <a:spcPts val="0"/>
              </a:spcBef>
            </a:pPr>
            <a:r>
              <a:rPr lang="en-GB" sz="1750">
                <a:cs typeface="Arial"/>
              </a:rPr>
              <a:t>RSV vaccines have now been developed which have been rigorously tested for safety and efficacy</a:t>
            </a:r>
          </a:p>
          <a:p>
            <a:pPr>
              <a:lnSpc>
                <a:spcPct val="100000"/>
              </a:lnSpc>
              <a:spcBef>
                <a:spcPts val="0"/>
              </a:spcBef>
            </a:pPr>
            <a:endParaRPr lang="en-GB" sz="1750">
              <a:cs typeface="Arial"/>
            </a:endParaRPr>
          </a:p>
          <a:p>
            <a:pPr>
              <a:lnSpc>
                <a:spcPct val="100000"/>
              </a:lnSpc>
              <a:spcBef>
                <a:spcPts val="0"/>
              </a:spcBef>
            </a:pPr>
            <a:r>
              <a:rPr lang="en-GB" sz="1750">
                <a:cs typeface="Arial"/>
              </a:rPr>
              <a:t>Vaccinating a woman in pregnancy enables her to produce RSV antibodies which pass across the placenta to provide the baby with passive protection during the first six months of infancy</a:t>
            </a:r>
          </a:p>
          <a:p>
            <a:pPr>
              <a:lnSpc>
                <a:spcPct val="100000"/>
              </a:lnSpc>
              <a:spcBef>
                <a:spcPts val="0"/>
              </a:spcBef>
            </a:pPr>
            <a:endParaRPr lang="en-GB" sz="1750">
              <a:cs typeface="Arial"/>
            </a:endParaRPr>
          </a:p>
          <a:p>
            <a:pPr>
              <a:lnSpc>
                <a:spcPct val="100000"/>
              </a:lnSpc>
              <a:spcBef>
                <a:spcPts val="0"/>
              </a:spcBef>
            </a:pPr>
            <a:r>
              <a:rPr lang="en-GB" sz="1750">
                <a:cs typeface="Arial"/>
              </a:rPr>
              <a:t>A study of RSV vaccination of pregnant women indicated that infants had a 70% reduced risk of severe lower respiratory tract disease caused by the RSV virus</a:t>
            </a:r>
          </a:p>
          <a:p>
            <a:pPr>
              <a:lnSpc>
                <a:spcPct val="100000"/>
              </a:lnSpc>
              <a:spcBef>
                <a:spcPts val="1200"/>
              </a:spcBef>
            </a:pPr>
            <a:r>
              <a:rPr lang="en-GB" sz="1750">
                <a:cs typeface="Arial"/>
              </a:rPr>
              <a:t>All pregnant women should be offered one RSV vaccine in every pregnancy. This is ideally given in week 28 or soon after, to ensure sufficient time to generate enough antibodies to protect the infant</a:t>
            </a:r>
          </a:p>
          <a:p>
            <a:pPr>
              <a:lnSpc>
                <a:spcPct val="100000"/>
              </a:lnSpc>
              <a:spcBef>
                <a:spcPts val="1200"/>
              </a:spcBef>
            </a:pPr>
            <a:r>
              <a:rPr lang="en-GB" sz="1750">
                <a:cs typeface="Arial"/>
              </a:rPr>
              <a:t>Those with a role in delivering the RSV vaccine programme need to be knowledgeable, confident and competent in order to promote confidence in the RSV vaccination programme and deliver the vaccine safely</a:t>
            </a:r>
          </a:p>
        </p:txBody>
      </p:sp>
      <p:sp>
        <p:nvSpPr>
          <p:cNvPr id="5" name="Slide Number Placeholder 4">
            <a:extLst>
              <a:ext uri="{FF2B5EF4-FFF2-40B4-BE49-F238E27FC236}">
                <a16:creationId xmlns:a16="http://schemas.microsoft.com/office/drawing/2014/main" id="{3F7D74E1-EFA4-48CC-98D6-ED087B928E0D}"/>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6</a:t>
            </a:fld>
            <a:endParaRPr lang="en-GB"/>
          </a:p>
        </p:txBody>
      </p:sp>
      <p:sp>
        <p:nvSpPr>
          <p:cNvPr id="6" name="TextBox 5">
            <a:extLst>
              <a:ext uri="{FF2B5EF4-FFF2-40B4-BE49-F238E27FC236}">
                <a16:creationId xmlns:a16="http://schemas.microsoft.com/office/drawing/2014/main" id="{CF414909-4EA7-AFAE-1C8C-0BAC8C169DB3}"/>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7509794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1838-BA06-4302-8A05-9FEC637A713F}"/>
              </a:ext>
            </a:extLst>
          </p:cNvPr>
          <p:cNvSpPr>
            <a:spLocks noGrp="1"/>
          </p:cNvSpPr>
          <p:nvPr>
            <p:ph type="title"/>
          </p:nvPr>
        </p:nvSpPr>
        <p:spPr>
          <a:xfrm>
            <a:off x="427410" y="112174"/>
            <a:ext cx="10515600" cy="778950"/>
          </a:xfrm>
        </p:spPr>
        <p:txBody>
          <a:bodyPr lIns="91440" tIns="45720" rIns="91440" bIns="45720" anchor="t"/>
          <a:lstStyle/>
          <a:p>
            <a:r>
              <a:rPr lang="en-GB" b="1">
                <a:latin typeface="Arial"/>
                <a:cs typeface="Arial"/>
              </a:rPr>
              <a:t>Introduction</a:t>
            </a:r>
          </a:p>
        </p:txBody>
      </p:sp>
      <p:sp>
        <p:nvSpPr>
          <p:cNvPr id="3" name="Content Placeholder 2">
            <a:extLst>
              <a:ext uri="{FF2B5EF4-FFF2-40B4-BE49-F238E27FC236}">
                <a16:creationId xmlns:a16="http://schemas.microsoft.com/office/drawing/2014/main" id="{23225B5D-85E8-446D-86EB-27C2E4A6675D}"/>
              </a:ext>
            </a:extLst>
          </p:cNvPr>
          <p:cNvSpPr>
            <a:spLocks noGrp="1"/>
          </p:cNvSpPr>
          <p:nvPr>
            <p:ph idx="1"/>
          </p:nvPr>
        </p:nvSpPr>
        <p:spPr>
          <a:xfrm>
            <a:off x="428795" y="1076098"/>
            <a:ext cx="10514215" cy="4705803"/>
          </a:xfrm>
        </p:spPr>
        <p:txBody>
          <a:bodyPr vert="horz" lIns="91440" tIns="45720" rIns="91440" bIns="45720" rtlCol="0" anchor="t">
            <a:noAutofit/>
          </a:bodyPr>
          <a:lstStyle/>
          <a:p>
            <a:pPr>
              <a:lnSpc>
                <a:spcPct val="100000"/>
              </a:lnSpc>
              <a:spcBef>
                <a:spcPts val="0"/>
              </a:spcBef>
            </a:pPr>
            <a:r>
              <a:rPr lang="en-GB" sz="1800">
                <a:cs typeface="Arial"/>
              </a:rPr>
              <a:t>In 2010, the Joint Committee on Vaccination and Immunisation (JCVI) recommended a monoclonal antibody programme (palivizumab</a:t>
            </a:r>
            <a:r>
              <a:rPr lang="en-GB" sz="1800" baseline="30000">
                <a:cs typeface="Arial"/>
              </a:rPr>
              <a:t>®</a:t>
            </a:r>
            <a:r>
              <a:rPr lang="en-GB" sz="1800">
                <a:cs typeface="Arial"/>
              </a:rPr>
              <a:t>) for high-risk infants to protect them against RSV</a:t>
            </a:r>
            <a:endParaRPr lang="en-US" sz="1800"/>
          </a:p>
          <a:p>
            <a:pPr>
              <a:lnSpc>
                <a:spcPct val="100000"/>
              </a:lnSpc>
              <a:spcBef>
                <a:spcPts val="0"/>
              </a:spcBef>
            </a:pPr>
            <a:r>
              <a:rPr lang="en-GB" sz="1800">
                <a:cs typeface="Arial"/>
              </a:rPr>
              <a:t>In 2022 and 2023, a number of RSV products were licensed in the UK for immunisation of infants (</a:t>
            </a:r>
            <a:r>
              <a:rPr lang="en-GB" sz="1800" err="1">
                <a:cs typeface="Arial"/>
              </a:rPr>
              <a:t>nirsevimab</a:t>
            </a:r>
            <a:r>
              <a:rPr lang="en-GB" sz="1800" baseline="30000">
                <a:cs typeface="Arial"/>
              </a:rPr>
              <a:t>®</a:t>
            </a:r>
            <a:r>
              <a:rPr lang="en-GB" sz="1800">
                <a:cs typeface="Arial"/>
              </a:rPr>
              <a:t>), pregnant women (</a:t>
            </a:r>
            <a:r>
              <a:rPr lang="en-GB" sz="1800" err="1">
                <a:cs typeface="Arial"/>
              </a:rPr>
              <a:t>Abrysvo</a:t>
            </a:r>
            <a:r>
              <a:rPr lang="en-GB" sz="1800" baseline="30000">
                <a:cs typeface="Arial"/>
              </a:rPr>
              <a:t>®</a:t>
            </a:r>
            <a:r>
              <a:rPr lang="en-GB" sz="1800">
                <a:cs typeface="Arial"/>
              </a:rPr>
              <a:t> vaccine) and older adults (</a:t>
            </a:r>
            <a:r>
              <a:rPr lang="en-GB" sz="1800" err="1">
                <a:cs typeface="Arial"/>
              </a:rPr>
              <a:t>Abrysvo</a:t>
            </a:r>
            <a:r>
              <a:rPr lang="en-GB" sz="1800" baseline="30000">
                <a:cs typeface="Arial"/>
              </a:rPr>
              <a:t>®</a:t>
            </a:r>
            <a:r>
              <a:rPr lang="en-GB" sz="1800">
                <a:cs typeface="Arial"/>
              </a:rPr>
              <a:t> and </a:t>
            </a:r>
            <a:r>
              <a:rPr lang="en-GB" sz="1800" err="1">
                <a:cs typeface="Arial"/>
              </a:rPr>
              <a:t>Arexvy</a:t>
            </a:r>
            <a:r>
              <a:rPr lang="en-GB" sz="1800" baseline="30000">
                <a:cs typeface="Arial"/>
              </a:rPr>
              <a:t>®</a:t>
            </a:r>
            <a:r>
              <a:rPr lang="en-GB" sz="1800">
                <a:cs typeface="Arial"/>
              </a:rPr>
              <a:t> vaccines) </a:t>
            </a:r>
          </a:p>
          <a:p>
            <a:pPr>
              <a:lnSpc>
                <a:spcPct val="100000"/>
              </a:lnSpc>
              <a:spcBef>
                <a:spcPts val="0"/>
              </a:spcBef>
            </a:pPr>
            <a:r>
              <a:rPr lang="en-GB" sz="1800">
                <a:cs typeface="Arial"/>
              </a:rPr>
              <a:t>Since 2023, the JCVI has been actively reviewing evidence and considering a range of issues including disease epidemiology, vaccine efficacy, vaccine safety and the cost-effectiveness of introducing a routine RSV vaccination programme in the UK. They subsequently recommended that a </a:t>
            </a:r>
            <a:r>
              <a:rPr lang="en-GB" sz="1800">
                <a:solidFill>
                  <a:srgbClr val="212A73"/>
                </a:solidFill>
                <a:cs typeface="Arial"/>
              </a:rPr>
              <a:t>programme</a:t>
            </a:r>
            <a:r>
              <a:rPr lang="en-GB" sz="1800">
                <a:cs typeface="Arial"/>
              </a:rPr>
              <a:t> that is cost effective should be developed for both infants and older adults </a:t>
            </a:r>
          </a:p>
          <a:p>
            <a:r>
              <a:rPr lang="en-GB" sz="1800">
                <a:cs typeface="Arial"/>
              </a:rPr>
              <a:t>From 1 September 2024, the RSV vaccine is offered to:</a:t>
            </a:r>
          </a:p>
          <a:p>
            <a:pPr lvl="1">
              <a:buFont typeface="Courier New" panose="020B0604020202020204" pitchFamily="34" charset="0"/>
              <a:buChar char="o"/>
            </a:pPr>
            <a:r>
              <a:rPr lang="en-GB" sz="1800">
                <a:cs typeface="Arial"/>
              </a:rPr>
              <a:t>all pregnant women from 28 weeks' gestation (please see the </a:t>
            </a:r>
            <a:r>
              <a:rPr lang="en-GB" sz="1800">
                <a:cs typeface="Arial"/>
                <a:hlinkClick r:id="rId3"/>
              </a:rPr>
              <a:t>RSV vaccination of pregnant women for infant protection: Information for healthcare practitioners</a:t>
            </a:r>
            <a:r>
              <a:rPr lang="en-GB" sz="1800">
                <a:cs typeface="Arial"/>
              </a:rPr>
              <a:t> document for more information on this programme)</a:t>
            </a:r>
          </a:p>
          <a:p>
            <a:pPr lvl="1">
              <a:buFont typeface="Courier New" panose="020B0604020202020204" pitchFamily="34" charset="0"/>
              <a:buChar char="o"/>
            </a:pPr>
            <a:r>
              <a:rPr lang="en-GB" sz="1800">
                <a:cs typeface="Arial"/>
              </a:rPr>
              <a:t>adults turning 75 years old on or after 1 September 2024</a:t>
            </a:r>
          </a:p>
          <a:p>
            <a:pPr lvl="1">
              <a:buFont typeface="Courier New" panose="020B0604020202020204" pitchFamily="34" charset="0"/>
              <a:buChar char="o"/>
            </a:pPr>
            <a:r>
              <a:rPr lang="en-GB" sz="1800">
                <a:cs typeface="Arial"/>
              </a:rPr>
              <a:t>adults already aged 75 to 79 years on 1st September 2024 </a:t>
            </a:r>
          </a:p>
          <a:p>
            <a:pPr lvl="1">
              <a:buFont typeface="Courier New" panose="020B0604020202020204" pitchFamily="34" charset="0"/>
              <a:buChar char="o"/>
            </a:pPr>
            <a:r>
              <a:rPr lang="en-GB" sz="1800">
                <a:cs typeface="Arial"/>
              </a:rPr>
              <a:t>RSV vaccine should be offered to eligible individuals throughout the year as this is a year-round programme</a:t>
            </a:r>
          </a:p>
          <a:p>
            <a:pPr>
              <a:lnSpc>
                <a:spcPct val="100000"/>
              </a:lnSpc>
              <a:spcBef>
                <a:spcPts val="0"/>
              </a:spcBef>
            </a:pPr>
            <a:endParaRPr lang="en-GB" sz="1600"/>
          </a:p>
        </p:txBody>
      </p:sp>
      <p:sp>
        <p:nvSpPr>
          <p:cNvPr id="11" name="Slide Number Placeholder 10">
            <a:extLst>
              <a:ext uri="{FF2B5EF4-FFF2-40B4-BE49-F238E27FC236}">
                <a16:creationId xmlns:a16="http://schemas.microsoft.com/office/drawing/2014/main" id="{85EC59C1-D0C4-4AFA-96A0-7FE1EAEEE6AD}"/>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7</a:t>
            </a:fld>
            <a:endParaRPr lang="en-GB"/>
          </a:p>
        </p:txBody>
      </p:sp>
      <p:sp>
        <p:nvSpPr>
          <p:cNvPr id="4" name="TextBox 3">
            <a:extLst>
              <a:ext uri="{FF2B5EF4-FFF2-40B4-BE49-F238E27FC236}">
                <a16:creationId xmlns:a16="http://schemas.microsoft.com/office/drawing/2014/main" id="{8AA6F79C-C06B-7F55-7654-A3ADC9707838}"/>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575556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3DB1A-B149-4A11-3B7B-988C60FC967C}"/>
              </a:ext>
            </a:extLst>
          </p:cNvPr>
          <p:cNvSpPr>
            <a:spLocks noGrp="1"/>
          </p:cNvSpPr>
          <p:nvPr>
            <p:ph type="title"/>
          </p:nvPr>
        </p:nvSpPr>
        <p:spPr>
          <a:xfrm>
            <a:off x="419044" y="143774"/>
            <a:ext cx="10515600" cy="802954"/>
          </a:xfrm>
        </p:spPr>
        <p:txBody>
          <a:bodyPr/>
          <a:lstStyle/>
          <a:p>
            <a:r>
              <a:rPr lang="en-GB" b="1"/>
              <a:t>Key publications </a:t>
            </a:r>
          </a:p>
        </p:txBody>
      </p:sp>
      <p:sp>
        <p:nvSpPr>
          <p:cNvPr id="3" name="Content Placeholder 2">
            <a:extLst>
              <a:ext uri="{FF2B5EF4-FFF2-40B4-BE49-F238E27FC236}">
                <a16:creationId xmlns:a16="http://schemas.microsoft.com/office/drawing/2014/main" id="{0703F584-E58C-5ACE-1EFD-3AA4D185412D}"/>
              </a:ext>
            </a:extLst>
          </p:cNvPr>
          <p:cNvSpPr>
            <a:spLocks noGrp="1"/>
          </p:cNvSpPr>
          <p:nvPr>
            <p:ph idx="1"/>
          </p:nvPr>
        </p:nvSpPr>
        <p:spPr>
          <a:xfrm>
            <a:off x="674072" y="947517"/>
            <a:ext cx="7056415" cy="5170847"/>
          </a:xfrm>
        </p:spPr>
        <p:txBody>
          <a:bodyPr/>
          <a:lstStyle/>
          <a:p>
            <a:pPr algn="just"/>
            <a:r>
              <a:rPr lang="en-GB" sz="2000"/>
              <a:t>Welsh Government issued a health circular on 24 June 2024, </a:t>
            </a:r>
            <a:r>
              <a:rPr lang="en-GB" sz="2000">
                <a:hlinkClick r:id="rId2"/>
              </a:rPr>
              <a:t>Introduction of RSV Vaccination Programme 2024 (WHC/2024/032)</a:t>
            </a:r>
            <a:r>
              <a:rPr lang="en-GB" sz="2000"/>
              <a:t>, confirming a start date of 1st September 2024</a:t>
            </a:r>
          </a:p>
          <a:p>
            <a:pPr algn="just"/>
            <a:endParaRPr lang="en-GB" sz="2000"/>
          </a:p>
          <a:p>
            <a:pPr algn="just"/>
            <a:r>
              <a:rPr lang="en-GB" sz="2000"/>
              <a:t>Vaccine Programme Wales also issued a letter on the 28 June 2024, </a:t>
            </a:r>
            <a:r>
              <a:rPr lang="en-GB" sz="2000">
                <a:hlinkClick r:id="rId3"/>
              </a:rPr>
              <a:t>Respiratory Syncytial Virus (RSV) Vaccination Campaign 2024</a:t>
            </a:r>
            <a:r>
              <a:rPr lang="en-GB" sz="2000"/>
              <a:t>, summarising the maternal and adult RSV vaccination programmes, highlighting the vaccine to be used and the resources available from Public Health Wales to support the implementation of the campaign</a:t>
            </a:r>
          </a:p>
          <a:p>
            <a:pPr algn="just"/>
            <a:endParaRPr lang="en-GB" sz="2000"/>
          </a:p>
          <a:p>
            <a:pPr algn="just"/>
            <a:r>
              <a:rPr lang="en-GB" sz="2000"/>
              <a:t>The Green Book RSV chapter 27a is currently being updated. This provides the national clinical guidance and will be available to view here: </a:t>
            </a:r>
            <a:r>
              <a:rPr lang="en-GB" sz="2000">
                <a:hlinkClick r:id="rId4"/>
              </a:rPr>
              <a:t>Respiratory syncytial virus: the green book, chapter 27a - GOV.UK (www.gov.uk)</a:t>
            </a:r>
            <a:r>
              <a:rPr lang="en-GB" sz="2000"/>
              <a:t>  </a:t>
            </a:r>
          </a:p>
          <a:p>
            <a:endParaRPr lang="en-GB"/>
          </a:p>
        </p:txBody>
      </p:sp>
      <p:sp>
        <p:nvSpPr>
          <p:cNvPr id="5" name="Slide Number Placeholder 4">
            <a:extLst>
              <a:ext uri="{FF2B5EF4-FFF2-40B4-BE49-F238E27FC236}">
                <a16:creationId xmlns:a16="http://schemas.microsoft.com/office/drawing/2014/main" id="{0DBCB81D-66D6-FBEC-4E29-BD8442BDBC0D}"/>
              </a:ext>
            </a:extLst>
          </p:cNvPr>
          <p:cNvSpPr>
            <a:spLocks noGrp="1"/>
          </p:cNvSpPr>
          <p:nvPr>
            <p:ph type="sldNum" sz="quarter" idx="12"/>
          </p:nvPr>
        </p:nvSpPr>
        <p:spPr>
          <a:xfrm>
            <a:off x="-1612186" y="6344894"/>
            <a:ext cx="2743200" cy="365125"/>
          </a:xfrm>
        </p:spPr>
        <p:txBody>
          <a:bodyPr/>
          <a:lstStyle/>
          <a:p>
            <a:fld id="{561D0CCE-8DCC-44DC-A653-AE62B1D84A52}" type="slidenum">
              <a:rPr lang="en-GB" smtClean="0"/>
              <a:pPr/>
              <a:t>8</a:t>
            </a:fld>
            <a:endParaRPr lang="en-GB"/>
          </a:p>
        </p:txBody>
      </p:sp>
      <p:pic>
        <p:nvPicPr>
          <p:cNvPr id="7" name="Picture 6">
            <a:extLst>
              <a:ext uri="{FF2B5EF4-FFF2-40B4-BE49-F238E27FC236}">
                <a16:creationId xmlns:a16="http://schemas.microsoft.com/office/drawing/2014/main" id="{A077A451-3179-C8C1-D3FB-5BE64BA75384}"/>
              </a:ext>
            </a:extLst>
          </p:cNvPr>
          <p:cNvPicPr>
            <a:picLocks noChangeAspect="1"/>
          </p:cNvPicPr>
          <p:nvPr/>
        </p:nvPicPr>
        <p:blipFill>
          <a:blip r:embed="rId5"/>
          <a:stretch>
            <a:fillRect/>
          </a:stretch>
        </p:blipFill>
        <p:spPr>
          <a:xfrm rot="774673">
            <a:off x="8492009" y="476164"/>
            <a:ext cx="2579217" cy="1942644"/>
          </a:xfrm>
          <a:prstGeom prst="rect">
            <a:avLst/>
          </a:prstGeom>
          <a:ln>
            <a:solidFill>
              <a:srgbClr val="002060"/>
            </a:solidFill>
          </a:ln>
        </p:spPr>
      </p:pic>
      <p:pic>
        <p:nvPicPr>
          <p:cNvPr id="9" name="Picture 8">
            <a:extLst>
              <a:ext uri="{FF2B5EF4-FFF2-40B4-BE49-F238E27FC236}">
                <a16:creationId xmlns:a16="http://schemas.microsoft.com/office/drawing/2014/main" id="{25568544-B1FC-67A5-F286-C092E25F32B5}"/>
              </a:ext>
            </a:extLst>
          </p:cNvPr>
          <p:cNvPicPr>
            <a:picLocks noChangeAspect="1"/>
          </p:cNvPicPr>
          <p:nvPr/>
        </p:nvPicPr>
        <p:blipFill>
          <a:blip r:embed="rId6"/>
          <a:stretch>
            <a:fillRect/>
          </a:stretch>
        </p:blipFill>
        <p:spPr>
          <a:xfrm rot="843685">
            <a:off x="8806135" y="1941242"/>
            <a:ext cx="1637924" cy="2415344"/>
          </a:xfrm>
          <a:prstGeom prst="rect">
            <a:avLst/>
          </a:prstGeom>
          <a:ln>
            <a:solidFill>
              <a:srgbClr val="002060"/>
            </a:solidFill>
          </a:ln>
        </p:spPr>
      </p:pic>
      <p:pic>
        <p:nvPicPr>
          <p:cNvPr id="8" name="Picture 7">
            <a:extLst>
              <a:ext uri="{FF2B5EF4-FFF2-40B4-BE49-F238E27FC236}">
                <a16:creationId xmlns:a16="http://schemas.microsoft.com/office/drawing/2014/main" id="{ED9E7A09-2421-4999-CDB4-901D4EB644DF}"/>
              </a:ext>
            </a:extLst>
          </p:cNvPr>
          <p:cNvPicPr>
            <a:picLocks noChangeAspect="1"/>
          </p:cNvPicPr>
          <p:nvPr/>
        </p:nvPicPr>
        <p:blipFill>
          <a:blip r:embed="rId7"/>
          <a:stretch>
            <a:fillRect/>
          </a:stretch>
        </p:blipFill>
        <p:spPr>
          <a:xfrm rot="813383">
            <a:off x="8900091" y="3490854"/>
            <a:ext cx="1763054" cy="2475311"/>
          </a:xfrm>
          <a:prstGeom prst="rect">
            <a:avLst/>
          </a:prstGeom>
          <a:ln>
            <a:solidFill>
              <a:srgbClr val="002060"/>
            </a:solidFill>
          </a:ln>
        </p:spPr>
      </p:pic>
      <p:sp>
        <p:nvSpPr>
          <p:cNvPr id="4" name="TextBox 3">
            <a:extLst>
              <a:ext uri="{FF2B5EF4-FFF2-40B4-BE49-F238E27FC236}">
                <a16:creationId xmlns:a16="http://schemas.microsoft.com/office/drawing/2014/main" id="{8506E699-5C08-EB51-059D-E445B5C68B04}"/>
              </a:ext>
            </a:extLst>
          </p:cNvPr>
          <p:cNvSpPr txBox="1"/>
          <p:nvPr/>
        </p:nvSpPr>
        <p:spPr>
          <a:xfrm>
            <a:off x="1245871" y="6344894"/>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528161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B028E-E047-4017-BAB3-BC856D78285A}"/>
              </a:ext>
            </a:extLst>
          </p:cNvPr>
          <p:cNvSpPr>
            <a:spLocks noGrp="1"/>
          </p:cNvSpPr>
          <p:nvPr>
            <p:ph type="title"/>
          </p:nvPr>
        </p:nvSpPr>
        <p:spPr>
          <a:xfrm>
            <a:off x="330206" y="358576"/>
            <a:ext cx="10515600" cy="863149"/>
          </a:xfrm>
        </p:spPr>
        <p:txBody>
          <a:bodyPr lIns="91440" tIns="45720" rIns="91440" bIns="45720" anchor="t">
            <a:normAutofit/>
          </a:bodyPr>
          <a:lstStyle/>
          <a:p>
            <a:r>
              <a:rPr lang="en-GB" sz="4000">
                <a:latin typeface="Arial"/>
                <a:cs typeface="Arial"/>
              </a:rPr>
              <a:t> </a:t>
            </a:r>
            <a:r>
              <a:rPr lang="en-GB" b="1">
                <a:latin typeface="Arial"/>
                <a:cs typeface="Arial"/>
              </a:rPr>
              <a:t>What is RSV?</a:t>
            </a:r>
          </a:p>
        </p:txBody>
      </p:sp>
      <p:sp>
        <p:nvSpPr>
          <p:cNvPr id="3" name="Content Placeholder 2">
            <a:extLst>
              <a:ext uri="{FF2B5EF4-FFF2-40B4-BE49-F238E27FC236}">
                <a16:creationId xmlns:a16="http://schemas.microsoft.com/office/drawing/2014/main" id="{C6D8BD17-5F6A-49AA-9EA3-84FDD3B028EB}"/>
              </a:ext>
            </a:extLst>
          </p:cNvPr>
          <p:cNvSpPr>
            <a:spLocks noGrp="1"/>
          </p:cNvSpPr>
          <p:nvPr>
            <p:ph idx="1"/>
          </p:nvPr>
        </p:nvSpPr>
        <p:spPr>
          <a:xfrm>
            <a:off x="386573" y="1221725"/>
            <a:ext cx="8277136" cy="4874275"/>
          </a:xfrm>
        </p:spPr>
        <p:txBody>
          <a:bodyPr vert="horz" lIns="91440" tIns="45720" rIns="91440" bIns="45720" rtlCol="0" anchor="t">
            <a:noAutofit/>
          </a:bodyPr>
          <a:lstStyle/>
          <a:p>
            <a:pPr>
              <a:lnSpc>
                <a:spcPct val="100000"/>
              </a:lnSpc>
            </a:pPr>
            <a:r>
              <a:rPr lang="en-GB" sz="1500">
                <a:cs typeface="Arial"/>
              </a:rPr>
              <a:t>Respiratory syncytial virus (RSV) is an enveloped, single-stranded RNA virus that belongs to the </a:t>
            </a:r>
            <a:r>
              <a:rPr lang="en-GB" sz="1500" i="1" err="1">
                <a:cs typeface="Arial"/>
              </a:rPr>
              <a:t>Orthopneumovirus</a:t>
            </a:r>
            <a:r>
              <a:rPr lang="en-GB" sz="1500" i="1">
                <a:cs typeface="Arial"/>
              </a:rPr>
              <a:t> </a:t>
            </a:r>
            <a:r>
              <a:rPr lang="en-GB" sz="1500">
                <a:cs typeface="Arial"/>
              </a:rPr>
              <a:t>genus of the </a:t>
            </a:r>
            <a:r>
              <a:rPr lang="en-GB" sz="1500" err="1">
                <a:cs typeface="Arial"/>
              </a:rPr>
              <a:t>Pneumoviridae</a:t>
            </a:r>
            <a:r>
              <a:rPr lang="en-GB" sz="1500" i="1">
                <a:cs typeface="Arial"/>
              </a:rPr>
              <a:t> </a:t>
            </a:r>
            <a:r>
              <a:rPr lang="en-GB" sz="1500">
                <a:cs typeface="Arial"/>
              </a:rPr>
              <a:t>family</a:t>
            </a:r>
            <a:endParaRPr lang="en-US" sz="1500"/>
          </a:p>
          <a:p>
            <a:pPr>
              <a:lnSpc>
                <a:spcPct val="100000"/>
              </a:lnSpc>
            </a:pPr>
            <a:r>
              <a:rPr lang="en-GB" sz="1500">
                <a:cs typeface="Arial"/>
              </a:rPr>
              <a:t>RSV is a common cause of respiratory tract infections </a:t>
            </a:r>
          </a:p>
          <a:p>
            <a:pPr>
              <a:lnSpc>
                <a:spcPct val="100000"/>
              </a:lnSpc>
            </a:pPr>
            <a:r>
              <a:rPr lang="en-GB" sz="1500">
                <a:cs typeface="Arial"/>
              </a:rPr>
              <a:t>It usually causes a mild self-limiting respiratory infection in adults and children but can be severe in infants and older adults who are at increased risk of acute lower respiratory tract infection</a:t>
            </a:r>
          </a:p>
          <a:p>
            <a:pPr>
              <a:lnSpc>
                <a:spcPct val="100000"/>
              </a:lnSpc>
            </a:pPr>
            <a:r>
              <a:rPr lang="en-GB" sz="1500">
                <a:cs typeface="Arial"/>
              </a:rPr>
              <a:t>RSV is best known for causing bronchiolitis in infants. The RSV programme could help prevent over 1000 infant hospitalisation a year in Wales. Severe bronchiolitis may lead to intensive care admission and can be fatal</a:t>
            </a:r>
          </a:p>
          <a:p>
            <a:pPr>
              <a:lnSpc>
                <a:spcPct val="100000"/>
              </a:lnSpc>
            </a:pPr>
            <a:r>
              <a:rPr lang="en-GB" sz="1500">
                <a:cs typeface="Arial"/>
              </a:rPr>
              <a:t>At least half of children experience an RSV infection in the first year of life and almost all will by the age of two (Henderson et al., 1979, Berbers et al., 2021)*</a:t>
            </a:r>
          </a:p>
          <a:p>
            <a:pPr>
              <a:lnSpc>
                <a:spcPct val="100000"/>
              </a:lnSpc>
            </a:pPr>
            <a:r>
              <a:rPr lang="en-GB" sz="1500">
                <a:cs typeface="Arial"/>
              </a:rPr>
              <a:t>Previous infection by RSV may only confer partial immunity to RSV and so individuals may be infected repeatedly with the same or different strains of RSV </a:t>
            </a:r>
          </a:p>
          <a:p>
            <a:pPr>
              <a:lnSpc>
                <a:spcPct val="100000"/>
              </a:lnSpc>
            </a:pPr>
            <a:r>
              <a:rPr lang="en-GB" sz="1500">
                <a:cs typeface="Arial"/>
              </a:rPr>
              <a:t>Clinical risk factors for severe RSV infection in infants include prematurity, severe congenital heart disease, chronic lung disease of prematurity and severe combined immunodeficiency</a:t>
            </a:r>
          </a:p>
          <a:p>
            <a:pPr>
              <a:lnSpc>
                <a:spcPct val="100000"/>
              </a:lnSpc>
            </a:pPr>
            <a:r>
              <a:rPr lang="en-GB" sz="1500">
                <a:cs typeface="Arial"/>
              </a:rPr>
              <a:t>Exposure to environmental tobacco smoke is a risk factor for severe RSV infection in infants</a:t>
            </a:r>
          </a:p>
        </p:txBody>
      </p:sp>
      <p:sp>
        <p:nvSpPr>
          <p:cNvPr id="11" name="Slide Number Placeholder 10">
            <a:extLst>
              <a:ext uri="{FF2B5EF4-FFF2-40B4-BE49-F238E27FC236}">
                <a16:creationId xmlns:a16="http://schemas.microsoft.com/office/drawing/2014/main" id="{D2D6058F-8864-4833-A853-9547DB89AB85}"/>
              </a:ext>
            </a:extLst>
          </p:cNvPr>
          <p:cNvSpPr>
            <a:spLocks noGrp="1"/>
          </p:cNvSpPr>
          <p:nvPr>
            <p:ph type="sldNum" sz="quarter" idx="11"/>
          </p:nvPr>
        </p:nvSpPr>
        <p:spPr>
          <a:xfrm>
            <a:off x="766281" y="6339115"/>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9</a:t>
            </a:fld>
            <a:endParaRPr lang="en-GB"/>
          </a:p>
        </p:txBody>
      </p:sp>
      <p:pic>
        <p:nvPicPr>
          <p:cNvPr id="4" name="Picture 3" descr="A close-up of a microscope&#10;&#10;Description automatically generated">
            <a:extLst>
              <a:ext uri="{FF2B5EF4-FFF2-40B4-BE49-F238E27FC236}">
                <a16:creationId xmlns:a16="http://schemas.microsoft.com/office/drawing/2014/main" id="{1A35F0E4-6CF1-C8F0-57E3-1EB3E03FC3C1}"/>
              </a:ext>
            </a:extLst>
          </p:cNvPr>
          <p:cNvPicPr>
            <a:picLocks noChangeAspect="1"/>
          </p:cNvPicPr>
          <p:nvPr/>
        </p:nvPicPr>
        <p:blipFill rotWithShape="1">
          <a:blip r:embed="rId3"/>
          <a:srcRect l="13189" t="1259" r="7314" b="360"/>
          <a:stretch/>
        </p:blipFill>
        <p:spPr>
          <a:xfrm>
            <a:off x="8574557" y="1700818"/>
            <a:ext cx="3381560" cy="2806527"/>
          </a:xfrm>
          <a:prstGeom prst="rect">
            <a:avLst/>
          </a:prstGeom>
        </p:spPr>
      </p:pic>
      <p:sp>
        <p:nvSpPr>
          <p:cNvPr id="6" name="TextBox 5">
            <a:extLst>
              <a:ext uri="{FF2B5EF4-FFF2-40B4-BE49-F238E27FC236}">
                <a16:creationId xmlns:a16="http://schemas.microsoft.com/office/drawing/2014/main" id="{46D3100F-7FB1-809E-0FBE-59756BEBC891}"/>
              </a:ext>
            </a:extLst>
          </p:cNvPr>
          <p:cNvSpPr txBox="1"/>
          <p:nvPr/>
        </p:nvSpPr>
        <p:spPr>
          <a:xfrm>
            <a:off x="8835533" y="4606335"/>
            <a:ext cx="2969894"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cs typeface="Arial"/>
              </a:rPr>
              <a:t>RSV virion highly magnified by</a:t>
            </a:r>
            <a:r>
              <a:rPr lang="en-US" sz="1300">
                <a:solidFill>
                  <a:srgbClr val="212529"/>
                </a:solidFill>
                <a:ea typeface="+mn-lt"/>
                <a:cs typeface="+mn-lt"/>
              </a:rPr>
              <a:t> </a:t>
            </a:r>
            <a:r>
              <a:rPr lang="en-US" sz="1000">
                <a:cs typeface="Arial"/>
              </a:rPr>
              <a:t>transmission electron microscopic</a:t>
            </a:r>
          </a:p>
          <a:p>
            <a:r>
              <a:rPr lang="en-US" sz="1000">
                <a:cs typeface="Arial"/>
                <a:hlinkClick r:id="rId4"/>
              </a:rPr>
              <a:t>Image courtesy of the CDC</a:t>
            </a:r>
            <a:endParaRPr lang="en-US" sz="1000">
              <a:cs typeface="Arial"/>
            </a:endParaRPr>
          </a:p>
        </p:txBody>
      </p:sp>
      <p:sp>
        <p:nvSpPr>
          <p:cNvPr id="5" name="TextBox 4">
            <a:extLst>
              <a:ext uri="{FF2B5EF4-FFF2-40B4-BE49-F238E27FC236}">
                <a16:creationId xmlns:a16="http://schemas.microsoft.com/office/drawing/2014/main" id="{D2DDBFBE-9548-19DB-C859-E404EE8AF2C6}"/>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600922182"/>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ypeofFAQ xmlns="2c9bf0ee-e2fa-4332-ade7-023316494af1">RSV</TypeofFAQ>
    <Archive xmlns="2c9bf0ee-e2fa-4332-ade7-023316494af1">false</Archive>
    <VersionNumbers xmlns="2c9bf0ee-e2fa-4332-ade7-023316494af1">3</VersionNumbers>
    <TypeofDocument xmlns="2c9bf0ee-e2fa-4332-ade7-023316494af1">Training</TypeofDocument>
    <LifeCourse xmlns="2c9bf0ee-e2fa-4332-ade7-023316494af1">
      <Value>Pregnancy</Value>
    </LifeCourse>
    <TypeofDocument0 xmlns="2c9bf0ee-e2fa-4332-ade7-023316494af1"/>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11" ma:contentTypeDescription="Create a new document." ma:contentTypeScope="" ma:versionID="0ff0ce21f9fd602a34f3ad2267effe79">
  <xsd:schema xmlns:xsd="http://www.w3.org/2001/XMLSchema" xmlns:xs="http://www.w3.org/2001/XMLSchema" xmlns:p="http://schemas.microsoft.com/office/2006/metadata/properties" xmlns:ns2="2c9bf0ee-e2fa-4332-ade7-023316494af1" targetNamespace="http://schemas.microsoft.com/office/2006/metadata/properties" ma:root="true" ma:fieldsID="fce2f678e314b213e85b0b54baeffb00" ns2:_="">
    <xsd:import namespace="2c9bf0ee-e2fa-4332-ade7-023316494af1"/>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minOccurs="0"/>
                <xsd:element ref="ns2:VersionNumbers" minOccurs="0"/>
                <xsd:element ref="ns2:Archive" minOccurs="0"/>
                <xsd:element ref="ns2:TypeofDocument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Choice 4"/>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restriction>
      </xsd:simple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Briefing Document"/>
          <xsd:enumeration value="Training Slides"/>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2.xml><?xml version="1.0" encoding="utf-8"?>
<ds:datastoreItem xmlns:ds="http://schemas.openxmlformats.org/officeDocument/2006/customXml" ds:itemID="{79F3318E-419E-4691-9552-64B6766ACA4A}">
  <ds:schemaRefs>
    <ds:schemaRef ds:uri="2c9bf0ee-e2fa-4332-ade7-023316494af1"/>
    <ds:schemaRef ds:uri="b7e247b7-cca8-429f-8688-16f83c8fba5f"/>
    <ds:schemaRef ds:uri="f30bebb2-c01f-48d0-81da-dc8b123879c2"/>
    <ds:schemaRef ds:uri="f366afda-3745-45ac-b089-2151a6f325da"/>
    <ds:schemaRef ds:uri="fd22ef30-2ac2-40dc-8039-cc1d65575c5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33C6B9C5-7279-4FE6-9906-0E0F4F65D82D}">
  <ds:schemaRefs>
    <ds:schemaRef ds:uri="2c9bf0ee-e2fa-4332-ade7-023316494af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0</TotalTime>
  <Words>10620</Words>
  <Application>Microsoft Office PowerPoint</Application>
  <PresentationFormat>Widescreen</PresentationFormat>
  <Paragraphs>721</Paragraphs>
  <Slides>59</Slides>
  <Notes>39</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Office Theme</vt:lpstr>
      <vt:lpstr>PowerPoint Presentation</vt:lpstr>
      <vt:lpstr>PowerPoint Presentation</vt:lpstr>
      <vt:lpstr>Acknowledgements</vt:lpstr>
      <vt:lpstr>Learning objectives</vt:lpstr>
      <vt:lpstr>Pre-requisites to administering RSV vaccines</vt:lpstr>
      <vt:lpstr>Key messages</vt:lpstr>
      <vt:lpstr>Introduction</vt:lpstr>
      <vt:lpstr>Key publications </vt:lpstr>
      <vt:lpstr> What is RSV?</vt:lpstr>
      <vt:lpstr>Transmission of RSV</vt:lpstr>
      <vt:lpstr>RSV epidemiology</vt:lpstr>
      <vt:lpstr>RSV symptoms</vt:lpstr>
      <vt:lpstr>High risk groups for RSV</vt:lpstr>
      <vt:lpstr>Treatment and prevention</vt:lpstr>
      <vt:lpstr>RSV immunisation</vt:lpstr>
      <vt:lpstr>RSV monoclonal antibody for high-risk infants</vt:lpstr>
      <vt:lpstr>PowerPoint Presentation</vt:lpstr>
      <vt:lpstr>Aim</vt:lpstr>
      <vt:lpstr>Abrysvo® vaccine: pharmaceutical information</vt:lpstr>
      <vt:lpstr>How Abrysvo® vaccine works</vt:lpstr>
      <vt:lpstr>How the vaccine works to protect the infant</vt:lpstr>
      <vt:lpstr>When Abrysvo® should be given</vt:lpstr>
      <vt:lpstr>Abrysvo® vaccine effectiveness</vt:lpstr>
      <vt:lpstr>Abrysvo® vaccine safety</vt:lpstr>
      <vt:lpstr>Abrysvo® contraindications and precautions</vt:lpstr>
      <vt:lpstr>Abrysvo® excipients</vt:lpstr>
      <vt:lpstr>Women with current or previous history of RSV</vt:lpstr>
      <vt:lpstr>Co-administration of Abrysvo® in pregnancy </vt:lpstr>
      <vt:lpstr>Vaccine co-administration in pregnancy (1)</vt:lpstr>
      <vt:lpstr>Vaccine co-administration in pregnancy (2) </vt:lpstr>
      <vt:lpstr>Co-administration and anti-D immunoglobulin</vt:lpstr>
      <vt:lpstr>Ordering Considerations   Abrysvo® vaccine </vt:lpstr>
      <vt:lpstr>Storage Considerations   Abrysvo® vaccine </vt:lpstr>
      <vt:lpstr>Before administering a vaccine</vt:lpstr>
      <vt:lpstr>Consent</vt:lpstr>
      <vt:lpstr>Informed consent</vt:lpstr>
      <vt:lpstr>Legal requirements for the supply and administration of vaccines</vt:lpstr>
      <vt:lpstr>Legal requirements for the supply and administration of vaccines</vt:lpstr>
      <vt:lpstr>Patient Group Directions (PGD)</vt:lpstr>
      <vt:lpstr>Pack contents</vt:lpstr>
      <vt:lpstr>Preparing the Abrysvo® vaccine </vt:lpstr>
      <vt:lpstr>Preparation of Abrysvo® vaccine using a pre-filled syringe of solvent and adding this to the vial containing the powder using the vial adaptor</vt:lpstr>
      <vt:lpstr>Preparation for administration  </vt:lpstr>
      <vt:lpstr>Vaccine intramuscular administration</vt:lpstr>
      <vt:lpstr>Administering vaccine into the deltoid muscle</vt:lpstr>
      <vt:lpstr>Administering vaccine into the vastus lateralis muscle (anterolateral aspect of the thigh)</vt:lpstr>
      <vt:lpstr>Vaccine administration </vt:lpstr>
      <vt:lpstr>Women with bleeding disorders or taking anticoagulation therapy</vt:lpstr>
      <vt:lpstr>Post-vaccination</vt:lpstr>
      <vt:lpstr>Disposal of consumables</vt:lpstr>
      <vt:lpstr>Adverse reactions following vaccination</vt:lpstr>
      <vt:lpstr>Reporting adverse reactions</vt:lpstr>
      <vt:lpstr>Documentation and record keeping</vt:lpstr>
      <vt:lpstr>Maternal vaccination resources </vt:lpstr>
      <vt:lpstr>Further information</vt:lpstr>
      <vt:lpstr>Further resources   </vt:lpstr>
      <vt:lpstr>Resources: Information for healthcare practitioners guidance</vt:lpstr>
      <vt:lpstr>Optimising Vaccine Uptake: Using motivational interviewing for better conversations eLearning  </vt:lpstr>
      <vt:lpstr>Learning objectives</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8</cp:revision>
  <dcterms:created xsi:type="dcterms:W3CDTF">2020-12-14T08:16:43Z</dcterms:created>
  <dcterms:modified xsi:type="dcterms:W3CDTF">2025-03-28T12:23:39Z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ies>
</file>