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7.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52" r:id="rId5"/>
    <p:sldMasterId id="2147483657" r:id="rId6"/>
  </p:sldMasterIdLst>
  <p:notesMasterIdLst>
    <p:notesMasterId r:id="rId73"/>
  </p:notesMasterIdLst>
  <p:handoutMasterIdLst>
    <p:handoutMasterId r:id="rId74"/>
  </p:handoutMasterIdLst>
  <p:sldIdLst>
    <p:sldId id="259" r:id="rId7"/>
    <p:sldId id="2147375987" r:id="rId8"/>
    <p:sldId id="321" r:id="rId9"/>
    <p:sldId id="2147375672" r:id="rId10"/>
    <p:sldId id="2147375673" r:id="rId11"/>
    <p:sldId id="2147375998" r:id="rId12"/>
    <p:sldId id="328" r:id="rId13"/>
    <p:sldId id="2147375989" r:id="rId14"/>
    <p:sldId id="2147376048" r:id="rId15"/>
    <p:sldId id="2147376035" r:id="rId16"/>
    <p:sldId id="2147375990" r:id="rId17"/>
    <p:sldId id="262" r:id="rId18"/>
    <p:sldId id="2147376012" r:id="rId19"/>
    <p:sldId id="2147375943" r:id="rId20"/>
    <p:sldId id="332" r:id="rId21"/>
    <p:sldId id="334" r:id="rId22"/>
    <p:sldId id="265" r:id="rId23"/>
    <p:sldId id="264" r:id="rId24"/>
    <p:sldId id="266" r:id="rId25"/>
    <p:sldId id="2147376017" r:id="rId26"/>
    <p:sldId id="2147375954" r:id="rId27"/>
    <p:sldId id="268" r:id="rId28"/>
    <p:sldId id="256" r:id="rId29"/>
    <p:sldId id="2147375948" r:id="rId30"/>
    <p:sldId id="2147375983" r:id="rId31"/>
    <p:sldId id="2147376047" r:id="rId32"/>
    <p:sldId id="2147376046" r:id="rId33"/>
    <p:sldId id="2147376006" r:id="rId34"/>
    <p:sldId id="2147375945" r:id="rId35"/>
    <p:sldId id="2147376049" r:id="rId36"/>
    <p:sldId id="2147376050" r:id="rId37"/>
    <p:sldId id="2147376051" r:id="rId38"/>
    <p:sldId id="2147376007" r:id="rId39"/>
    <p:sldId id="2147376032" r:id="rId40"/>
    <p:sldId id="2147376033" r:id="rId41"/>
    <p:sldId id="336" r:id="rId42"/>
    <p:sldId id="2147375986" r:id="rId43"/>
    <p:sldId id="2147375995" r:id="rId44"/>
    <p:sldId id="2147375997" r:id="rId45"/>
    <p:sldId id="2147375994" r:id="rId46"/>
    <p:sldId id="2147376055" r:id="rId47"/>
    <p:sldId id="2147375996" r:id="rId48"/>
    <p:sldId id="2147375999" r:id="rId49"/>
    <p:sldId id="2147376000" r:id="rId50"/>
    <p:sldId id="2147376002" r:id="rId51"/>
    <p:sldId id="2147376003" r:id="rId52"/>
    <p:sldId id="2147376004" r:id="rId53"/>
    <p:sldId id="2147375984" r:id="rId54"/>
    <p:sldId id="2147375985" r:id="rId55"/>
    <p:sldId id="337" r:id="rId56"/>
    <p:sldId id="338" r:id="rId57"/>
    <p:sldId id="339" r:id="rId58"/>
    <p:sldId id="340" r:id="rId59"/>
    <p:sldId id="341" r:id="rId60"/>
    <p:sldId id="342" r:id="rId61"/>
    <p:sldId id="343" r:id="rId62"/>
    <p:sldId id="2147375992" r:id="rId63"/>
    <p:sldId id="2147376040" r:id="rId64"/>
    <p:sldId id="2147376042" r:id="rId65"/>
    <p:sldId id="2147376058" r:id="rId66"/>
    <p:sldId id="2147376052" r:id="rId67"/>
    <p:sldId id="2147376056" r:id="rId68"/>
    <p:sldId id="2147376041" r:id="rId69"/>
    <p:sldId id="2147376043" r:id="rId70"/>
    <p:sldId id="2147376045" r:id="rId71"/>
    <p:sldId id="2147376053" r:id="rId72"/>
  </p:sldIdLst>
  <p:sldSz cx="18288000" cy="10350500"/>
  <p:notesSz cx="6858000" cy="9144000"/>
  <p:defaultTex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CA3BD1E-DB0C-70D1-02A6-FD46E709DF8C}" name="Hannah Loach (Public Health Wales - No. 2 Capital Quarter)" initials="HQ" userId="S::hannah.loach2@wales.nhs.uk::d846ad14-d422-4302-b938-df2d8977d4ab" providerId="AD"/>
  <p188:author id="{1519992A-3D09-C08D-DBF5-95040AB9B37F}" name="Ceriann Howard (Public Health Wales - No. 2 Capital Quarter)" initials="CH(HWN2CQ" userId="S::Ceriann.Howard2@wales.nhs.uk::21820608-678a-4a54-aec7-0e03d16ea59c" providerId="AD"/>
  <p188:author id="{13BCBF37-82E3-544C-94C8-DBCB947277D0}" name="Emily Chapman (Public Health Wales - No. 2 Capital Quarter)" initials="EC" userId="S::Emily.Chapman@wales.nhs.uk::72a615fc-5574-4a9e-b353-8bc6566d8fca" providerId="AD"/>
  <p188:author id="{389AFE47-C33C-6317-5D80-394894170595}" name="Clare Powell (Public Health Wales)" initials="CW" userId="S::clare.powell2@wales.nhs.uk::d7f25bbe-a553-4284-9dbf-a45ba97dae4b" providerId="AD"/>
  <p188:author id="{DBAC516B-78D9-7271-9E83-BF11F31898DD}" name="Juliet Norwood (Public Health Wales - No. 2 Capital Quarter)" initials="JN" userId="S::Juliet.Norwood3@wales.nhs.uk::d95c3245-648b-48c9-b18a-f1410408e2e8" providerId="AD"/>
  <p188:author id="{C11460A8-C1E2-2352-9CA8-9FFD42E0F657}" name="Clare Powell (Public Health Wales)" initials="CP" userId="S::Clare.Powell2@wales.nhs.uk::d7f25bbe-a553-4284-9dbf-a45ba97dae4b" providerId="AD"/>
  <p188:author id="{7C80A3C3-6E61-BCDB-5564-869A5EF3248E}" name="Carys Rees (Public Health Wales - No. 2 Capital Quarter)" initials="CR" userId="S::Carys.Rees8@wales.nhs.uk::b158f908-155c-451f-81aa-6b2e7effd62b" providerId="AD"/>
  <p188:author id="{8746E5C7-7D04-3168-181F-C184157DCD71}" name="Carys Rees (Public Health Wales - No. 2 Capital Quarter)" initials="CQ" userId="S::carys.rees8@wales.nhs.uk::b158f908-155c-451f-81aa-6b2e7effd62b"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Jodie Phillips (Public Health Wales - No. 2 Capital Quarter)" initials="JP(HW-N2CQ" lastIdx="12" clrIdx="0">
    <p:extLst>
      <p:ext uri="{19B8F6BF-5375-455C-9EA6-DF929625EA0E}">
        <p15:presenceInfo xmlns:p15="http://schemas.microsoft.com/office/powerpoint/2012/main" userId="S-1-5-21-978635462-3828570294-627434887-1192716" providerId="AD"/>
      </p:ext>
    </p:extLst>
  </p:cmAuthor>
  <p:cmAuthor id="2" name="Hannah Y. Lindsay (Public Health Wales - No. 2 Capital Quarter)" initials="HYL(HW-N2CQ" lastIdx="5" clrIdx="1">
    <p:extLst>
      <p:ext uri="{19B8F6BF-5375-455C-9EA6-DF929625EA0E}">
        <p15:presenceInfo xmlns:p15="http://schemas.microsoft.com/office/powerpoint/2012/main" userId="S-1-5-21-978635462-3828570294-627434887-1147744" providerId="AD"/>
      </p:ext>
    </p:extLst>
  </p:cmAuthor>
  <p:cmAuthor id="3" name="Lesley Lewis (Public Health Wales - No. 2 Capital Quarter)" initials="LL(HW-N2CQ" lastIdx="14" clrIdx="2">
    <p:extLst>
      <p:ext uri="{19B8F6BF-5375-455C-9EA6-DF929625EA0E}">
        <p15:presenceInfo xmlns:p15="http://schemas.microsoft.com/office/powerpoint/2012/main" userId="S-1-5-21-978635462-3828570294-627434887-913762" providerId="AD"/>
      </p:ext>
    </p:extLst>
  </p:cmAuthor>
  <p:cmAuthor id="4" name="Ashley Gould (Public Health Wales - No. 2 Capital Quarter)" initials="AG(HW-N2CQ" lastIdx="20" clrIdx="3">
    <p:extLst>
      <p:ext uri="{19B8F6BF-5375-455C-9EA6-DF929625EA0E}">
        <p15:presenceInfo xmlns:p15="http://schemas.microsoft.com/office/powerpoint/2012/main" userId="S-1-5-21-978635462-3828570294-627434887-274402" providerId="AD"/>
      </p:ext>
    </p:extLst>
  </p:cmAuthor>
  <p:cmAuthor id="5" name="James Field (Public Health Wales - No. 2 Capital Quarter)" initials="JQ" lastIdx="13" clrIdx="4">
    <p:extLst>
      <p:ext uri="{19B8F6BF-5375-455C-9EA6-DF929625EA0E}">
        <p15:presenceInfo xmlns:p15="http://schemas.microsoft.com/office/powerpoint/2012/main" userId="S::james.field@wales.nhs.uk::7456450a-a083-4289-9b33-e13e318a5e8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5248"/>
    <a:srgbClr val="FC03A5"/>
    <a:srgbClr val="E30094"/>
    <a:srgbClr val="E1C8E8"/>
    <a:srgbClr val="FF8B85"/>
    <a:srgbClr val="FFF0F0"/>
    <a:srgbClr val="FF0000"/>
    <a:srgbClr val="DBC1C1"/>
    <a:srgbClr val="FF9985"/>
    <a:srgbClr val="FFC6B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4AB9EFF-BE41-E844-A9A5-0B3968A8C8BF}" v="150" dt="2025-06-17T11:54:11.177"/>
    <p1510:client id="{3FBE1FFA-7440-029B-974A-69032B35E21D}" v="16" dt="2025-06-17T14:43:12.129"/>
    <p1510:client id="{86566ECB-12D7-7E8D-4A78-7FC41ECFC69B}" v="456" dt="2025-06-17T11:00:31.571"/>
    <p1510:client id="{9020A0E5-AE06-B2F3-4867-D0EF3AD96900}" v="34" dt="2025-06-16T14:24:52.979"/>
    <p1510:client id="{D7D7B5B5-34A8-40D5-B9A0-85DC3CCCC762}" v="1420" dt="2025-06-17T12:22:49.708"/>
    <p1510:client id="{DEA48963-C8AF-3C80-FC07-B268B47BCAD4}" v="89" dt="2025-06-16T14:00:33.77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0" d="100"/>
          <a:sy n="70" d="100"/>
        </p:scale>
        <p:origin x="774" y="72"/>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0.xml"/><Relationship Id="rId21" Type="http://schemas.openxmlformats.org/officeDocument/2006/relationships/slide" Target="slides/slide15.xml"/><Relationship Id="rId42" Type="http://schemas.openxmlformats.org/officeDocument/2006/relationships/slide" Target="slides/slide36.xml"/><Relationship Id="rId47" Type="http://schemas.openxmlformats.org/officeDocument/2006/relationships/slide" Target="slides/slide41.xml"/><Relationship Id="rId63" Type="http://schemas.openxmlformats.org/officeDocument/2006/relationships/slide" Target="slides/slide57.xml"/><Relationship Id="rId68" Type="http://schemas.openxmlformats.org/officeDocument/2006/relationships/slide" Target="slides/slide62.xml"/><Relationship Id="rId16" Type="http://schemas.openxmlformats.org/officeDocument/2006/relationships/slide" Target="slides/slide10.xml"/><Relationship Id="rId11" Type="http://schemas.openxmlformats.org/officeDocument/2006/relationships/slide" Target="slides/slide5.xml"/><Relationship Id="rId32" Type="http://schemas.openxmlformats.org/officeDocument/2006/relationships/slide" Target="slides/slide26.xml"/><Relationship Id="rId37" Type="http://schemas.openxmlformats.org/officeDocument/2006/relationships/slide" Target="slides/slide31.xml"/><Relationship Id="rId53" Type="http://schemas.openxmlformats.org/officeDocument/2006/relationships/slide" Target="slides/slide47.xml"/><Relationship Id="rId58" Type="http://schemas.openxmlformats.org/officeDocument/2006/relationships/slide" Target="slides/slide52.xml"/><Relationship Id="rId74" Type="http://schemas.openxmlformats.org/officeDocument/2006/relationships/handoutMaster" Target="handoutMasters/handoutMaster1.xml"/><Relationship Id="rId79" Type="http://schemas.openxmlformats.org/officeDocument/2006/relationships/tableStyles" Target="tableStyles.xml"/><Relationship Id="rId5" Type="http://schemas.openxmlformats.org/officeDocument/2006/relationships/slideMaster" Target="slideMasters/slideMaster2.xml"/><Relationship Id="rId61" Type="http://schemas.openxmlformats.org/officeDocument/2006/relationships/slide" Target="slides/slide55.xml"/><Relationship Id="rId19" Type="http://schemas.openxmlformats.org/officeDocument/2006/relationships/slide" Target="slides/slide1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slide" Target="slides/slide42.xml"/><Relationship Id="rId56" Type="http://schemas.openxmlformats.org/officeDocument/2006/relationships/slide" Target="slides/slide50.xml"/><Relationship Id="rId64" Type="http://schemas.openxmlformats.org/officeDocument/2006/relationships/slide" Target="slides/slide58.xml"/><Relationship Id="rId69" Type="http://schemas.openxmlformats.org/officeDocument/2006/relationships/slide" Target="slides/slide63.xml"/><Relationship Id="rId77" Type="http://schemas.openxmlformats.org/officeDocument/2006/relationships/viewProps" Target="viewProps.xml"/><Relationship Id="rId8" Type="http://schemas.openxmlformats.org/officeDocument/2006/relationships/slide" Target="slides/slide2.xml"/><Relationship Id="rId51" Type="http://schemas.openxmlformats.org/officeDocument/2006/relationships/slide" Target="slides/slide45.xml"/><Relationship Id="rId72" Type="http://schemas.openxmlformats.org/officeDocument/2006/relationships/slide" Target="slides/slide66.xml"/><Relationship Id="rId80" Type="http://schemas.microsoft.com/office/2015/10/relationships/revisionInfo" Target="revisionInfo.xml"/><Relationship Id="rId3" Type="http://schemas.openxmlformats.org/officeDocument/2006/relationships/customXml" Target="../customXml/item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59" Type="http://schemas.openxmlformats.org/officeDocument/2006/relationships/slide" Target="slides/slide53.xml"/><Relationship Id="rId67" Type="http://schemas.openxmlformats.org/officeDocument/2006/relationships/slide" Target="slides/slide61.xml"/><Relationship Id="rId20" Type="http://schemas.openxmlformats.org/officeDocument/2006/relationships/slide" Target="slides/slide14.xml"/><Relationship Id="rId41" Type="http://schemas.openxmlformats.org/officeDocument/2006/relationships/slide" Target="slides/slide35.xml"/><Relationship Id="rId54" Type="http://schemas.openxmlformats.org/officeDocument/2006/relationships/slide" Target="slides/slide48.xml"/><Relationship Id="rId62" Type="http://schemas.openxmlformats.org/officeDocument/2006/relationships/slide" Target="slides/slide56.xml"/><Relationship Id="rId70" Type="http://schemas.openxmlformats.org/officeDocument/2006/relationships/slide" Target="slides/slide64.xml"/><Relationship Id="rId75"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slide" Target="slides/slide43.xml"/><Relationship Id="rId57" Type="http://schemas.openxmlformats.org/officeDocument/2006/relationships/slide" Target="slides/slide51.xml"/><Relationship Id="rId10" Type="http://schemas.openxmlformats.org/officeDocument/2006/relationships/slide" Target="slides/slide4.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slide" Target="slides/slide46.xml"/><Relationship Id="rId60" Type="http://schemas.openxmlformats.org/officeDocument/2006/relationships/slide" Target="slides/slide54.xml"/><Relationship Id="rId65" Type="http://schemas.openxmlformats.org/officeDocument/2006/relationships/slide" Target="slides/slide59.xml"/><Relationship Id="rId73" Type="http://schemas.openxmlformats.org/officeDocument/2006/relationships/notesMaster" Target="notesMasters/notesMaster1.xml"/><Relationship Id="rId78" Type="http://schemas.openxmlformats.org/officeDocument/2006/relationships/theme" Target="theme/theme1.xml"/><Relationship Id="rId81"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 Target="slides/slide3.xml"/><Relationship Id="rId13" Type="http://schemas.openxmlformats.org/officeDocument/2006/relationships/slide" Target="slides/slide7.xml"/><Relationship Id="rId18" Type="http://schemas.openxmlformats.org/officeDocument/2006/relationships/slide" Target="slides/slide12.xml"/><Relationship Id="rId39" Type="http://schemas.openxmlformats.org/officeDocument/2006/relationships/slide" Target="slides/slide33.xml"/><Relationship Id="rId34" Type="http://schemas.openxmlformats.org/officeDocument/2006/relationships/slide" Target="slides/slide28.xml"/><Relationship Id="rId50" Type="http://schemas.openxmlformats.org/officeDocument/2006/relationships/slide" Target="slides/slide44.xml"/><Relationship Id="rId55" Type="http://schemas.openxmlformats.org/officeDocument/2006/relationships/slide" Target="slides/slide49.xml"/><Relationship Id="rId76" Type="http://schemas.openxmlformats.org/officeDocument/2006/relationships/presProps" Target="presProps.xml"/><Relationship Id="rId7" Type="http://schemas.openxmlformats.org/officeDocument/2006/relationships/slide" Target="slides/slide1.xml"/><Relationship Id="rId71" Type="http://schemas.openxmlformats.org/officeDocument/2006/relationships/slide" Target="slides/slide65.xml"/><Relationship Id="rId2" Type="http://schemas.openxmlformats.org/officeDocument/2006/relationships/customXml" Target="../customXml/item2.xml"/><Relationship Id="rId29" Type="http://schemas.openxmlformats.org/officeDocument/2006/relationships/slide" Target="slides/slide23.xml"/><Relationship Id="rId24" Type="http://schemas.openxmlformats.org/officeDocument/2006/relationships/slide" Target="slides/slide18.xml"/><Relationship Id="rId40" Type="http://schemas.openxmlformats.org/officeDocument/2006/relationships/slide" Target="slides/slide34.xml"/><Relationship Id="rId45" Type="http://schemas.openxmlformats.org/officeDocument/2006/relationships/slide" Target="slides/slide39.xml"/><Relationship Id="rId66" Type="http://schemas.openxmlformats.org/officeDocument/2006/relationships/slide" Target="slides/slide60.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DFD3F21-DC5C-4145-9924-72B213EF534C}"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n-US"/>
        </a:p>
      </dgm:t>
    </dgm:pt>
    <dgm:pt modelId="{F68A8294-7FA3-41A5-98CF-498BFB565128}">
      <dgm:prSet phldrT="[Text]" phldr="0"/>
      <dgm:spPr/>
      <dgm:t>
        <a:bodyPr/>
        <a:lstStyle/>
        <a:p>
          <a:pPr rtl="0"/>
          <a:r>
            <a:rPr lang="en-US">
              <a:solidFill>
                <a:schemeClr val="tx1"/>
              </a:solidFill>
              <a:latin typeface="Arial"/>
            </a:rPr>
            <a:t>Welsh Government</a:t>
          </a:r>
          <a:endParaRPr lang="en-US">
            <a:solidFill>
              <a:schemeClr val="tx1"/>
            </a:solidFill>
          </a:endParaRPr>
        </a:p>
      </dgm:t>
    </dgm:pt>
    <dgm:pt modelId="{A2B48615-06D1-4E7A-991B-8E4EDE2322B0}" type="parTrans" cxnId="{0B04D73D-CBEB-4089-9A0D-707118957410}">
      <dgm:prSet/>
      <dgm:spPr/>
      <dgm:t>
        <a:bodyPr/>
        <a:lstStyle/>
        <a:p>
          <a:endParaRPr lang="en-US"/>
        </a:p>
      </dgm:t>
    </dgm:pt>
    <dgm:pt modelId="{8609D5D3-B0A7-403C-A417-A7F72F225BBD}" type="sibTrans" cxnId="{0B04D73D-CBEB-4089-9A0D-707118957410}">
      <dgm:prSet/>
      <dgm:spPr/>
      <dgm:t>
        <a:bodyPr/>
        <a:lstStyle/>
        <a:p>
          <a:endParaRPr lang="en-US"/>
        </a:p>
      </dgm:t>
    </dgm:pt>
    <dgm:pt modelId="{10F54F8B-8A08-4AD1-9432-4C855FCA55ED}">
      <dgm:prSet phldrT="[Text]" phldr="0"/>
      <dgm:spPr/>
      <dgm:t>
        <a:bodyPr/>
        <a:lstStyle/>
        <a:p>
          <a:pPr rtl="0"/>
          <a:r>
            <a:rPr lang="en-US" b="1">
              <a:solidFill>
                <a:schemeClr val="tx1"/>
              </a:solidFill>
              <a:latin typeface="Calibri"/>
              <a:ea typeface="Calibri"/>
              <a:cs typeface="Calibri"/>
            </a:rPr>
            <a:t>Vaccine Preventable Disease </a:t>
          </a:r>
          <a:r>
            <a:rPr lang="en-US" b="1" err="1">
              <a:solidFill>
                <a:schemeClr val="tx1"/>
              </a:solidFill>
              <a:latin typeface="Calibri"/>
              <a:ea typeface="Calibri"/>
              <a:cs typeface="Calibri"/>
            </a:rPr>
            <a:t>Programme</a:t>
          </a:r>
          <a:r>
            <a:rPr lang="en-US" b="1">
              <a:solidFill>
                <a:schemeClr val="tx1"/>
              </a:solidFill>
              <a:latin typeface="Calibri"/>
              <a:ea typeface="Calibri"/>
              <a:cs typeface="Calibri"/>
            </a:rPr>
            <a:t> (VPDP</a:t>
          </a:r>
          <a:r>
            <a:rPr lang="en-US">
              <a:solidFill>
                <a:schemeClr val="tx1"/>
              </a:solidFill>
              <a:latin typeface="Calibri"/>
              <a:ea typeface="Calibri"/>
              <a:cs typeface="Calibri"/>
            </a:rPr>
            <a:t>)*</a:t>
          </a:r>
          <a:endParaRPr lang="en-US">
            <a:solidFill>
              <a:schemeClr val="tx1"/>
            </a:solidFill>
          </a:endParaRPr>
        </a:p>
      </dgm:t>
    </dgm:pt>
    <dgm:pt modelId="{FDB86694-5AA5-433C-9F4A-123953C00388}" type="parTrans" cxnId="{DE445288-304D-4039-B78E-3A8885B82511}">
      <dgm:prSet/>
      <dgm:spPr/>
      <dgm:t>
        <a:bodyPr/>
        <a:lstStyle/>
        <a:p>
          <a:endParaRPr lang="en-US"/>
        </a:p>
      </dgm:t>
    </dgm:pt>
    <dgm:pt modelId="{34A8594F-5FDD-41AA-BB9C-3D98F4B1451E}" type="sibTrans" cxnId="{DE445288-304D-4039-B78E-3A8885B82511}">
      <dgm:prSet/>
      <dgm:spPr/>
      <dgm:t>
        <a:bodyPr/>
        <a:lstStyle/>
        <a:p>
          <a:endParaRPr lang="en-US"/>
        </a:p>
      </dgm:t>
    </dgm:pt>
    <dgm:pt modelId="{D17E3CDE-DBB1-4123-B9A9-A61BC4C0E854}">
      <dgm:prSet phldrT="[Text]" phldr="0"/>
      <dgm:spPr/>
      <dgm:t>
        <a:bodyPr/>
        <a:lstStyle/>
        <a:p>
          <a:pPr rtl="0"/>
          <a:r>
            <a:rPr lang="en-US">
              <a:solidFill>
                <a:schemeClr val="tx1"/>
              </a:solidFill>
              <a:latin typeface="Calibri"/>
              <a:ea typeface="Calibri"/>
              <a:cs typeface="Calibri"/>
            </a:rPr>
            <a:t>Welsh Medicines Advice Service (WMAS)</a:t>
          </a:r>
        </a:p>
      </dgm:t>
    </dgm:pt>
    <dgm:pt modelId="{CC12EAB9-6468-4369-A0FE-F719FCF40A97}" type="parTrans" cxnId="{052D0A9F-CAD6-47A3-9258-33AEAFEDE041}">
      <dgm:prSet/>
      <dgm:spPr/>
      <dgm:t>
        <a:bodyPr/>
        <a:lstStyle/>
        <a:p>
          <a:endParaRPr lang="en-US"/>
        </a:p>
      </dgm:t>
    </dgm:pt>
    <dgm:pt modelId="{0905CB31-B78B-4F09-8076-E754FAFA3D9D}" type="sibTrans" cxnId="{052D0A9F-CAD6-47A3-9258-33AEAFEDE041}">
      <dgm:prSet/>
      <dgm:spPr/>
      <dgm:t>
        <a:bodyPr/>
        <a:lstStyle/>
        <a:p>
          <a:endParaRPr lang="en-US"/>
        </a:p>
      </dgm:t>
    </dgm:pt>
    <dgm:pt modelId="{94602597-5244-41C2-A087-91B1633E3EA9}">
      <dgm:prSet phldr="0"/>
      <dgm:spPr/>
      <dgm:t>
        <a:bodyPr/>
        <a:lstStyle/>
        <a:p>
          <a:pPr rtl="0"/>
          <a:r>
            <a:rPr lang="en-US">
              <a:solidFill>
                <a:schemeClr val="tx1"/>
              </a:solidFill>
              <a:latin typeface="Calibri"/>
              <a:ea typeface="Calibri"/>
              <a:cs typeface="Calibri"/>
            </a:rPr>
            <a:t>Digital Health and Care Wales (DHCW)</a:t>
          </a:r>
        </a:p>
      </dgm:t>
    </dgm:pt>
    <dgm:pt modelId="{36EE36CF-6EF0-41A6-BEC1-EC895A8A8804}" type="parTrans" cxnId="{1FCF5682-4391-4F46-8E0B-D3A943ED7AFA}">
      <dgm:prSet/>
      <dgm:spPr/>
    </dgm:pt>
    <dgm:pt modelId="{5B199E1A-14ED-4D0A-B07B-A9F760B1D79F}" type="sibTrans" cxnId="{1FCF5682-4391-4F46-8E0B-D3A943ED7AFA}">
      <dgm:prSet/>
      <dgm:spPr/>
    </dgm:pt>
    <dgm:pt modelId="{8AE736D1-E5BB-456D-920D-0B6EFC57CC01}">
      <dgm:prSet phldr="0"/>
      <dgm:spPr/>
      <dgm:t>
        <a:bodyPr/>
        <a:lstStyle/>
        <a:p>
          <a:pPr rtl="0"/>
          <a:r>
            <a:rPr lang="en-US">
              <a:solidFill>
                <a:schemeClr val="tx1"/>
              </a:solidFill>
              <a:latin typeface="Calibri"/>
              <a:ea typeface="Calibri"/>
              <a:cs typeface="Calibri"/>
            </a:rPr>
            <a:t>NHS Wales Shared Services Partnerships (NWSSP)</a:t>
          </a:r>
        </a:p>
      </dgm:t>
    </dgm:pt>
    <dgm:pt modelId="{15A139BA-5E19-4E26-9565-FC9619DC61D0}" type="parTrans" cxnId="{A2D0EA82-D9CD-42E1-AA1B-4903053F06D0}">
      <dgm:prSet/>
      <dgm:spPr/>
    </dgm:pt>
    <dgm:pt modelId="{7BDA0DE0-7D63-4A87-9350-2CBAF959AED7}" type="sibTrans" cxnId="{A2D0EA82-D9CD-42E1-AA1B-4903053F06D0}">
      <dgm:prSet/>
      <dgm:spPr/>
    </dgm:pt>
    <dgm:pt modelId="{0967B72F-1C7F-4893-A75F-A3DCDB15DB99}">
      <dgm:prSet phldr="0"/>
      <dgm:spPr/>
      <dgm:t>
        <a:bodyPr/>
        <a:lstStyle/>
        <a:p>
          <a:pPr rtl="0"/>
          <a:r>
            <a:rPr lang="en-US" b="0">
              <a:solidFill>
                <a:schemeClr val="tx1"/>
              </a:solidFill>
              <a:latin typeface="Arial"/>
              <a:ea typeface="Calibri"/>
              <a:cs typeface="Arial"/>
            </a:rPr>
            <a:t>Vaccine Programme Wales (VPW)</a:t>
          </a:r>
        </a:p>
      </dgm:t>
    </dgm:pt>
    <dgm:pt modelId="{493F8267-854F-4334-B9EC-373D279445B9}" type="parTrans" cxnId="{A562C694-BE64-4C66-B58D-071A7329DB86}">
      <dgm:prSet/>
      <dgm:spPr/>
    </dgm:pt>
    <dgm:pt modelId="{2FD047C9-6279-4EF0-8C57-92BC3B154DF6}" type="sibTrans" cxnId="{A562C694-BE64-4C66-B58D-071A7329DB86}">
      <dgm:prSet/>
      <dgm:spPr/>
    </dgm:pt>
    <dgm:pt modelId="{562E5D4F-56EC-4C52-BF8F-E13BC53BBAB8}">
      <dgm:prSet phldr="0"/>
      <dgm:spPr/>
      <dgm:t>
        <a:bodyPr/>
        <a:lstStyle/>
        <a:p>
          <a:pPr rtl="0"/>
          <a:r>
            <a:rPr lang="en-US" b="0">
              <a:latin typeface="Arial"/>
              <a:ea typeface="Calibri"/>
              <a:cs typeface="Arial"/>
            </a:rPr>
            <a:t>NHS Wales Performance and Improvement</a:t>
          </a:r>
        </a:p>
      </dgm:t>
    </dgm:pt>
    <dgm:pt modelId="{71185211-9BF4-4C54-968A-4A477AAFCD0B}" type="parTrans" cxnId="{E6C133FF-74AE-4E13-B76D-99F5D7149AC7}">
      <dgm:prSet/>
      <dgm:spPr/>
    </dgm:pt>
    <dgm:pt modelId="{7A4C7283-CBF8-47BC-9FDD-3044FE04E6BB}" type="sibTrans" cxnId="{E6C133FF-74AE-4E13-B76D-99F5D7149AC7}">
      <dgm:prSet/>
      <dgm:spPr/>
    </dgm:pt>
    <dgm:pt modelId="{BF574956-3A8D-4172-ADCF-EEE6741DE6D2}">
      <dgm:prSet phldr="0"/>
      <dgm:spPr/>
      <dgm:t>
        <a:bodyPr/>
        <a:lstStyle/>
        <a:p>
          <a:pPr rtl="0"/>
          <a:r>
            <a:rPr lang="en-US" b="0">
              <a:solidFill>
                <a:schemeClr val="tx1"/>
              </a:solidFill>
              <a:latin typeface="Arial"/>
              <a:ea typeface="Calibri"/>
              <a:cs typeface="Arial"/>
            </a:rPr>
            <a:t>Public Health Wales</a:t>
          </a:r>
        </a:p>
      </dgm:t>
    </dgm:pt>
    <dgm:pt modelId="{4E63AC99-6E1C-41E8-B81F-7A02B622347C}" type="parTrans" cxnId="{CF69C33A-5B17-4E07-A728-B717034DFE2C}">
      <dgm:prSet/>
      <dgm:spPr/>
    </dgm:pt>
    <dgm:pt modelId="{F91F2158-3A2B-49C1-9DB4-7434AC346705}" type="sibTrans" cxnId="{CF69C33A-5B17-4E07-A728-B717034DFE2C}">
      <dgm:prSet/>
      <dgm:spPr/>
    </dgm:pt>
    <dgm:pt modelId="{1D865680-14C1-4B65-856C-59C41EA5BE5C}">
      <dgm:prSet phldr="0"/>
      <dgm:spPr/>
      <dgm:t>
        <a:bodyPr/>
        <a:lstStyle/>
        <a:p>
          <a:pPr rtl="0"/>
          <a:r>
            <a:rPr lang="en-US">
              <a:solidFill>
                <a:schemeClr val="tx1"/>
              </a:solidFill>
              <a:latin typeface="Calibri"/>
              <a:ea typeface="Calibri"/>
              <a:cs typeface="Calibri"/>
            </a:rPr>
            <a:t> Welsh Health Boards</a:t>
          </a:r>
        </a:p>
      </dgm:t>
    </dgm:pt>
    <dgm:pt modelId="{4F093E37-6A87-43B8-96C4-77E8048208A9}" type="parTrans" cxnId="{E5F4FEF2-DD4A-477C-986F-11D92DB7AC4D}">
      <dgm:prSet/>
      <dgm:spPr/>
    </dgm:pt>
    <dgm:pt modelId="{54ABAF93-65CE-4C13-BE72-6A47515C9934}" type="sibTrans" cxnId="{E5F4FEF2-DD4A-477C-986F-11D92DB7AC4D}">
      <dgm:prSet/>
      <dgm:spPr/>
    </dgm:pt>
    <dgm:pt modelId="{B58B4616-793E-4F53-B5B9-F4DD4C8E3619}">
      <dgm:prSet phldr="0"/>
      <dgm:spPr/>
      <dgm:t>
        <a:bodyPr/>
        <a:lstStyle/>
        <a:p>
          <a:pPr rtl="0"/>
          <a:r>
            <a:rPr lang="en-US" err="1">
              <a:solidFill>
                <a:schemeClr val="tx1"/>
              </a:solidFill>
              <a:latin typeface="Calibri"/>
              <a:ea typeface="Calibri"/>
              <a:cs typeface="Calibri"/>
            </a:rPr>
            <a:t>Immunisation</a:t>
          </a:r>
          <a:r>
            <a:rPr lang="en-US">
              <a:solidFill>
                <a:schemeClr val="tx1"/>
              </a:solidFill>
              <a:latin typeface="Calibri"/>
              <a:ea typeface="Calibri"/>
              <a:cs typeface="Calibri"/>
            </a:rPr>
            <a:t> teams</a:t>
          </a:r>
        </a:p>
      </dgm:t>
    </dgm:pt>
    <dgm:pt modelId="{0660FD8A-E561-417B-922E-4ED799E5BB38}" type="parTrans" cxnId="{CCF183F9-C613-4247-8A0A-2953A1C89E85}">
      <dgm:prSet/>
      <dgm:spPr/>
    </dgm:pt>
    <dgm:pt modelId="{DC8EA456-042B-49F5-BA9B-278D5D99A2B4}" type="sibTrans" cxnId="{CCF183F9-C613-4247-8A0A-2953A1C89E85}">
      <dgm:prSet/>
      <dgm:spPr/>
    </dgm:pt>
    <dgm:pt modelId="{373C6DA8-2766-42F8-BC70-B5A785C5E9AB}" type="pres">
      <dgm:prSet presAssocID="{EDFD3F21-DC5C-4145-9924-72B213EF534C}" presName="hierChild1" presStyleCnt="0">
        <dgm:presLayoutVars>
          <dgm:chPref val="1"/>
          <dgm:dir/>
          <dgm:animOne val="branch"/>
          <dgm:animLvl val="lvl"/>
          <dgm:resizeHandles/>
        </dgm:presLayoutVars>
      </dgm:prSet>
      <dgm:spPr/>
    </dgm:pt>
    <dgm:pt modelId="{9E69A625-C1FF-41E4-9B27-A6A565C73F75}" type="pres">
      <dgm:prSet presAssocID="{F68A8294-7FA3-41A5-98CF-498BFB565128}" presName="hierRoot1" presStyleCnt="0"/>
      <dgm:spPr/>
    </dgm:pt>
    <dgm:pt modelId="{38D77A56-EF3C-46E3-84AA-C891DBF69C98}" type="pres">
      <dgm:prSet presAssocID="{F68A8294-7FA3-41A5-98CF-498BFB565128}" presName="composite" presStyleCnt="0"/>
      <dgm:spPr/>
    </dgm:pt>
    <dgm:pt modelId="{6E0C3295-EBEC-4A5B-BCF3-AEA3A91FACBD}" type="pres">
      <dgm:prSet presAssocID="{F68A8294-7FA3-41A5-98CF-498BFB565128}" presName="background" presStyleLbl="node0" presStyleIdx="0" presStyleCnt="1"/>
      <dgm:spPr/>
    </dgm:pt>
    <dgm:pt modelId="{03183296-A6F0-467C-9004-B7017C337879}" type="pres">
      <dgm:prSet presAssocID="{F68A8294-7FA3-41A5-98CF-498BFB565128}" presName="text" presStyleLbl="fgAcc0" presStyleIdx="0" presStyleCnt="1">
        <dgm:presLayoutVars>
          <dgm:chPref val="3"/>
        </dgm:presLayoutVars>
      </dgm:prSet>
      <dgm:spPr/>
    </dgm:pt>
    <dgm:pt modelId="{8B30E8D9-8145-4478-BFF7-E8D416E04E6F}" type="pres">
      <dgm:prSet presAssocID="{F68A8294-7FA3-41A5-98CF-498BFB565128}" presName="hierChild2" presStyleCnt="0"/>
      <dgm:spPr/>
    </dgm:pt>
    <dgm:pt modelId="{44F760E1-1E5F-46EB-830C-57E86DFA8099}" type="pres">
      <dgm:prSet presAssocID="{71185211-9BF4-4C54-968A-4A477AAFCD0B}" presName="Name10" presStyleLbl="parChTrans1D2" presStyleIdx="0" presStyleCnt="6"/>
      <dgm:spPr/>
    </dgm:pt>
    <dgm:pt modelId="{C65CF48C-69FD-4C1C-9DE7-45135E0562BF}" type="pres">
      <dgm:prSet presAssocID="{562E5D4F-56EC-4C52-BF8F-E13BC53BBAB8}" presName="hierRoot2" presStyleCnt="0"/>
      <dgm:spPr/>
    </dgm:pt>
    <dgm:pt modelId="{88F8AB91-609C-42BF-A89B-2C1440FB477C}" type="pres">
      <dgm:prSet presAssocID="{562E5D4F-56EC-4C52-BF8F-E13BC53BBAB8}" presName="composite2" presStyleCnt="0"/>
      <dgm:spPr/>
    </dgm:pt>
    <dgm:pt modelId="{060B3EB5-B209-4219-B032-E29306C2F8D8}" type="pres">
      <dgm:prSet presAssocID="{562E5D4F-56EC-4C52-BF8F-E13BC53BBAB8}" presName="background2" presStyleLbl="node2" presStyleIdx="0" presStyleCnt="6"/>
      <dgm:spPr/>
    </dgm:pt>
    <dgm:pt modelId="{CBBD49C0-010B-4DCF-8EB3-066EFEBBAC26}" type="pres">
      <dgm:prSet presAssocID="{562E5D4F-56EC-4C52-BF8F-E13BC53BBAB8}" presName="text2" presStyleLbl="fgAcc2" presStyleIdx="0" presStyleCnt="6">
        <dgm:presLayoutVars>
          <dgm:chPref val="3"/>
        </dgm:presLayoutVars>
      </dgm:prSet>
      <dgm:spPr/>
    </dgm:pt>
    <dgm:pt modelId="{E7499A96-8670-437A-B952-E420D4BD9D23}" type="pres">
      <dgm:prSet presAssocID="{562E5D4F-56EC-4C52-BF8F-E13BC53BBAB8}" presName="hierChild3" presStyleCnt="0"/>
      <dgm:spPr/>
    </dgm:pt>
    <dgm:pt modelId="{DCF29BD9-9C00-49CA-9F11-5AB40CD5DF6B}" type="pres">
      <dgm:prSet presAssocID="{493F8267-854F-4334-B9EC-373D279445B9}" presName="Name17" presStyleLbl="parChTrans1D3" presStyleIdx="0" presStyleCnt="3"/>
      <dgm:spPr/>
    </dgm:pt>
    <dgm:pt modelId="{F3887C98-F1C5-4B44-BD00-0975375366E5}" type="pres">
      <dgm:prSet presAssocID="{0967B72F-1C7F-4893-A75F-A3DCDB15DB99}" presName="hierRoot3" presStyleCnt="0"/>
      <dgm:spPr/>
    </dgm:pt>
    <dgm:pt modelId="{4900985B-32E6-485E-BB6C-74837262F340}" type="pres">
      <dgm:prSet presAssocID="{0967B72F-1C7F-4893-A75F-A3DCDB15DB99}" presName="composite3" presStyleCnt="0"/>
      <dgm:spPr/>
    </dgm:pt>
    <dgm:pt modelId="{0B34A1D4-C334-4BF1-959E-E85A832097E7}" type="pres">
      <dgm:prSet presAssocID="{0967B72F-1C7F-4893-A75F-A3DCDB15DB99}" presName="background3" presStyleLbl="node3" presStyleIdx="0" presStyleCnt="3"/>
      <dgm:spPr/>
    </dgm:pt>
    <dgm:pt modelId="{69D7DCE0-6215-4F9A-B75A-C19F534EB112}" type="pres">
      <dgm:prSet presAssocID="{0967B72F-1C7F-4893-A75F-A3DCDB15DB99}" presName="text3" presStyleLbl="fgAcc3" presStyleIdx="0" presStyleCnt="3">
        <dgm:presLayoutVars>
          <dgm:chPref val="3"/>
        </dgm:presLayoutVars>
      </dgm:prSet>
      <dgm:spPr/>
    </dgm:pt>
    <dgm:pt modelId="{7DDC322F-6E60-489C-89C2-6135A9C5E56E}" type="pres">
      <dgm:prSet presAssocID="{0967B72F-1C7F-4893-A75F-A3DCDB15DB99}" presName="hierChild4" presStyleCnt="0"/>
      <dgm:spPr/>
    </dgm:pt>
    <dgm:pt modelId="{C03F6CF0-3591-4610-8FF8-9FAC08B984C2}" type="pres">
      <dgm:prSet presAssocID="{4E63AC99-6E1C-41E8-B81F-7A02B622347C}" presName="Name10" presStyleLbl="parChTrans1D2" presStyleIdx="1" presStyleCnt="6"/>
      <dgm:spPr/>
    </dgm:pt>
    <dgm:pt modelId="{8C730C0F-EB78-431B-86BE-C30EE2A81BF6}" type="pres">
      <dgm:prSet presAssocID="{BF574956-3A8D-4172-ADCF-EEE6741DE6D2}" presName="hierRoot2" presStyleCnt="0"/>
      <dgm:spPr/>
    </dgm:pt>
    <dgm:pt modelId="{CF2BA00D-015D-4B7F-927C-ED460EB7DF8D}" type="pres">
      <dgm:prSet presAssocID="{BF574956-3A8D-4172-ADCF-EEE6741DE6D2}" presName="composite2" presStyleCnt="0"/>
      <dgm:spPr/>
    </dgm:pt>
    <dgm:pt modelId="{EB915E48-CF8F-4188-BAA1-D5626F3506A3}" type="pres">
      <dgm:prSet presAssocID="{BF574956-3A8D-4172-ADCF-EEE6741DE6D2}" presName="background2" presStyleLbl="node2" presStyleIdx="1" presStyleCnt="6"/>
      <dgm:spPr/>
    </dgm:pt>
    <dgm:pt modelId="{2789E4F1-3503-4489-80B7-07EA74D2DF30}" type="pres">
      <dgm:prSet presAssocID="{BF574956-3A8D-4172-ADCF-EEE6741DE6D2}" presName="text2" presStyleLbl="fgAcc2" presStyleIdx="1" presStyleCnt="6">
        <dgm:presLayoutVars>
          <dgm:chPref val="3"/>
        </dgm:presLayoutVars>
      </dgm:prSet>
      <dgm:spPr/>
    </dgm:pt>
    <dgm:pt modelId="{0409290C-A649-40FB-9C23-D0FF8D65C750}" type="pres">
      <dgm:prSet presAssocID="{BF574956-3A8D-4172-ADCF-EEE6741DE6D2}" presName="hierChild3" presStyleCnt="0"/>
      <dgm:spPr/>
    </dgm:pt>
    <dgm:pt modelId="{7A4FFD23-062A-4B9B-A871-C9D20229C1C6}" type="pres">
      <dgm:prSet presAssocID="{FDB86694-5AA5-433C-9F4A-123953C00388}" presName="Name17" presStyleLbl="parChTrans1D3" presStyleIdx="1" presStyleCnt="3"/>
      <dgm:spPr/>
    </dgm:pt>
    <dgm:pt modelId="{7FD2C0EA-23E4-4FDD-BC0F-0E35C03BC6B0}" type="pres">
      <dgm:prSet presAssocID="{10F54F8B-8A08-4AD1-9432-4C855FCA55ED}" presName="hierRoot3" presStyleCnt="0"/>
      <dgm:spPr/>
    </dgm:pt>
    <dgm:pt modelId="{089F01D1-33D3-41CB-83BF-5F8E37B26A1A}" type="pres">
      <dgm:prSet presAssocID="{10F54F8B-8A08-4AD1-9432-4C855FCA55ED}" presName="composite3" presStyleCnt="0"/>
      <dgm:spPr/>
    </dgm:pt>
    <dgm:pt modelId="{C3D57013-3457-4265-8D66-2D3873DF251D}" type="pres">
      <dgm:prSet presAssocID="{10F54F8B-8A08-4AD1-9432-4C855FCA55ED}" presName="background3" presStyleLbl="node3" presStyleIdx="1" presStyleCnt="3"/>
      <dgm:spPr/>
    </dgm:pt>
    <dgm:pt modelId="{3EB9B10C-5C8B-4136-B749-A3A5B90B1D63}" type="pres">
      <dgm:prSet presAssocID="{10F54F8B-8A08-4AD1-9432-4C855FCA55ED}" presName="text3" presStyleLbl="fgAcc3" presStyleIdx="1" presStyleCnt="3">
        <dgm:presLayoutVars>
          <dgm:chPref val="3"/>
        </dgm:presLayoutVars>
      </dgm:prSet>
      <dgm:spPr/>
    </dgm:pt>
    <dgm:pt modelId="{EC6CEB35-4772-4F25-8489-042438ADBBAA}" type="pres">
      <dgm:prSet presAssocID="{10F54F8B-8A08-4AD1-9432-4C855FCA55ED}" presName="hierChild4" presStyleCnt="0"/>
      <dgm:spPr/>
    </dgm:pt>
    <dgm:pt modelId="{A0512455-0C85-4204-BFAA-EEAABB2E153C}" type="pres">
      <dgm:prSet presAssocID="{CC12EAB9-6468-4369-A0FE-F719FCF40A97}" presName="Name10" presStyleLbl="parChTrans1D2" presStyleIdx="2" presStyleCnt="6"/>
      <dgm:spPr/>
    </dgm:pt>
    <dgm:pt modelId="{A8DC8EF5-C7CC-469F-9516-0D9C6C6DF13B}" type="pres">
      <dgm:prSet presAssocID="{D17E3CDE-DBB1-4123-B9A9-A61BC4C0E854}" presName="hierRoot2" presStyleCnt="0"/>
      <dgm:spPr/>
    </dgm:pt>
    <dgm:pt modelId="{D39FB7A0-54EE-43BF-8C46-485B6AAF9642}" type="pres">
      <dgm:prSet presAssocID="{D17E3CDE-DBB1-4123-B9A9-A61BC4C0E854}" presName="composite2" presStyleCnt="0"/>
      <dgm:spPr/>
    </dgm:pt>
    <dgm:pt modelId="{8DACE564-DA7B-4FBB-831B-C1C2063F6C62}" type="pres">
      <dgm:prSet presAssocID="{D17E3CDE-DBB1-4123-B9A9-A61BC4C0E854}" presName="background2" presStyleLbl="node2" presStyleIdx="2" presStyleCnt="6"/>
      <dgm:spPr/>
    </dgm:pt>
    <dgm:pt modelId="{ADEDEAB4-8109-4E9C-B30B-03AC1FD0F40D}" type="pres">
      <dgm:prSet presAssocID="{D17E3CDE-DBB1-4123-B9A9-A61BC4C0E854}" presName="text2" presStyleLbl="fgAcc2" presStyleIdx="2" presStyleCnt="6">
        <dgm:presLayoutVars>
          <dgm:chPref val="3"/>
        </dgm:presLayoutVars>
      </dgm:prSet>
      <dgm:spPr/>
    </dgm:pt>
    <dgm:pt modelId="{C7E0A72F-4A00-437C-9B3F-588854226C42}" type="pres">
      <dgm:prSet presAssocID="{D17E3CDE-DBB1-4123-B9A9-A61BC4C0E854}" presName="hierChild3" presStyleCnt="0"/>
      <dgm:spPr/>
    </dgm:pt>
    <dgm:pt modelId="{9FCF1CE7-F7F6-4F77-B27D-F3BFE307D594}" type="pres">
      <dgm:prSet presAssocID="{36EE36CF-6EF0-41A6-BEC1-EC895A8A8804}" presName="Name10" presStyleLbl="parChTrans1D2" presStyleIdx="3" presStyleCnt="6"/>
      <dgm:spPr/>
    </dgm:pt>
    <dgm:pt modelId="{6EE73757-A199-4CB5-83F0-7F3B0F17C1F0}" type="pres">
      <dgm:prSet presAssocID="{94602597-5244-41C2-A087-91B1633E3EA9}" presName="hierRoot2" presStyleCnt="0"/>
      <dgm:spPr/>
    </dgm:pt>
    <dgm:pt modelId="{BFF09BA6-8A4A-46C1-9011-C89E6A73A5A1}" type="pres">
      <dgm:prSet presAssocID="{94602597-5244-41C2-A087-91B1633E3EA9}" presName="composite2" presStyleCnt="0"/>
      <dgm:spPr/>
    </dgm:pt>
    <dgm:pt modelId="{DEA5E459-3DF6-4272-8AAD-57707FCAB78A}" type="pres">
      <dgm:prSet presAssocID="{94602597-5244-41C2-A087-91B1633E3EA9}" presName="background2" presStyleLbl="node2" presStyleIdx="3" presStyleCnt="6"/>
      <dgm:spPr/>
    </dgm:pt>
    <dgm:pt modelId="{6BA80776-659F-478A-A60A-0E2F1F9B4348}" type="pres">
      <dgm:prSet presAssocID="{94602597-5244-41C2-A087-91B1633E3EA9}" presName="text2" presStyleLbl="fgAcc2" presStyleIdx="3" presStyleCnt="6">
        <dgm:presLayoutVars>
          <dgm:chPref val="3"/>
        </dgm:presLayoutVars>
      </dgm:prSet>
      <dgm:spPr/>
    </dgm:pt>
    <dgm:pt modelId="{7CED46E0-9CBC-4C5C-BA15-FECF8DD53DEC}" type="pres">
      <dgm:prSet presAssocID="{94602597-5244-41C2-A087-91B1633E3EA9}" presName="hierChild3" presStyleCnt="0"/>
      <dgm:spPr/>
    </dgm:pt>
    <dgm:pt modelId="{D06248BA-9C78-47A3-8339-554DC9BCD3DF}" type="pres">
      <dgm:prSet presAssocID="{15A139BA-5E19-4E26-9565-FC9619DC61D0}" presName="Name10" presStyleLbl="parChTrans1D2" presStyleIdx="4" presStyleCnt="6"/>
      <dgm:spPr/>
    </dgm:pt>
    <dgm:pt modelId="{4772B7B3-EB77-4803-80B0-87C3D4A1016E}" type="pres">
      <dgm:prSet presAssocID="{8AE736D1-E5BB-456D-920D-0B6EFC57CC01}" presName="hierRoot2" presStyleCnt="0"/>
      <dgm:spPr/>
    </dgm:pt>
    <dgm:pt modelId="{25EAE19E-6831-456D-BC89-408B29DEA6FD}" type="pres">
      <dgm:prSet presAssocID="{8AE736D1-E5BB-456D-920D-0B6EFC57CC01}" presName="composite2" presStyleCnt="0"/>
      <dgm:spPr/>
    </dgm:pt>
    <dgm:pt modelId="{2CB48162-3362-4653-88DB-5A0BA2C47E8A}" type="pres">
      <dgm:prSet presAssocID="{8AE736D1-E5BB-456D-920D-0B6EFC57CC01}" presName="background2" presStyleLbl="node2" presStyleIdx="4" presStyleCnt="6"/>
      <dgm:spPr/>
    </dgm:pt>
    <dgm:pt modelId="{7D959D4B-F5F1-40B0-BCE7-7BAA1CF6B2A5}" type="pres">
      <dgm:prSet presAssocID="{8AE736D1-E5BB-456D-920D-0B6EFC57CC01}" presName="text2" presStyleLbl="fgAcc2" presStyleIdx="4" presStyleCnt="6">
        <dgm:presLayoutVars>
          <dgm:chPref val="3"/>
        </dgm:presLayoutVars>
      </dgm:prSet>
      <dgm:spPr/>
    </dgm:pt>
    <dgm:pt modelId="{5109DE11-5C9B-4900-ADBD-0824E484758C}" type="pres">
      <dgm:prSet presAssocID="{8AE736D1-E5BB-456D-920D-0B6EFC57CC01}" presName="hierChild3" presStyleCnt="0"/>
      <dgm:spPr/>
    </dgm:pt>
    <dgm:pt modelId="{A90659BB-8C21-4D5D-845C-188398717F13}" type="pres">
      <dgm:prSet presAssocID="{4F093E37-6A87-43B8-96C4-77E8048208A9}" presName="Name10" presStyleLbl="parChTrans1D2" presStyleIdx="5" presStyleCnt="6"/>
      <dgm:spPr/>
    </dgm:pt>
    <dgm:pt modelId="{19190A11-1C7E-4AB4-ADA6-3A4EED6F3DB8}" type="pres">
      <dgm:prSet presAssocID="{1D865680-14C1-4B65-856C-59C41EA5BE5C}" presName="hierRoot2" presStyleCnt="0"/>
      <dgm:spPr/>
    </dgm:pt>
    <dgm:pt modelId="{ED5D3DD8-0199-44F3-942A-1DD319A76A4A}" type="pres">
      <dgm:prSet presAssocID="{1D865680-14C1-4B65-856C-59C41EA5BE5C}" presName="composite2" presStyleCnt="0"/>
      <dgm:spPr/>
    </dgm:pt>
    <dgm:pt modelId="{CC8EE1A3-B6F7-4D77-A75D-1E26C3F76BCA}" type="pres">
      <dgm:prSet presAssocID="{1D865680-14C1-4B65-856C-59C41EA5BE5C}" presName="background2" presStyleLbl="node2" presStyleIdx="5" presStyleCnt="6"/>
      <dgm:spPr/>
    </dgm:pt>
    <dgm:pt modelId="{8D59E8B6-D82A-4A95-9584-901D4C13639A}" type="pres">
      <dgm:prSet presAssocID="{1D865680-14C1-4B65-856C-59C41EA5BE5C}" presName="text2" presStyleLbl="fgAcc2" presStyleIdx="5" presStyleCnt="6">
        <dgm:presLayoutVars>
          <dgm:chPref val="3"/>
        </dgm:presLayoutVars>
      </dgm:prSet>
      <dgm:spPr/>
    </dgm:pt>
    <dgm:pt modelId="{EE8C7D5D-988F-434F-83E3-DBD9CC47D38F}" type="pres">
      <dgm:prSet presAssocID="{1D865680-14C1-4B65-856C-59C41EA5BE5C}" presName="hierChild3" presStyleCnt="0"/>
      <dgm:spPr/>
    </dgm:pt>
    <dgm:pt modelId="{05C9DF28-C2F4-40E3-8571-4AC02585CCFF}" type="pres">
      <dgm:prSet presAssocID="{0660FD8A-E561-417B-922E-4ED799E5BB38}" presName="Name17" presStyleLbl="parChTrans1D3" presStyleIdx="2" presStyleCnt="3"/>
      <dgm:spPr/>
    </dgm:pt>
    <dgm:pt modelId="{33E4747A-6E46-41FE-861E-DF6B6FA9E15E}" type="pres">
      <dgm:prSet presAssocID="{B58B4616-793E-4F53-B5B9-F4DD4C8E3619}" presName="hierRoot3" presStyleCnt="0"/>
      <dgm:spPr/>
    </dgm:pt>
    <dgm:pt modelId="{B850FD5B-D1E3-4590-AF8F-F8C6304BDBA6}" type="pres">
      <dgm:prSet presAssocID="{B58B4616-793E-4F53-B5B9-F4DD4C8E3619}" presName="composite3" presStyleCnt="0"/>
      <dgm:spPr/>
    </dgm:pt>
    <dgm:pt modelId="{88991687-100D-4BC4-87FF-9AA83C32FACA}" type="pres">
      <dgm:prSet presAssocID="{B58B4616-793E-4F53-B5B9-F4DD4C8E3619}" presName="background3" presStyleLbl="node3" presStyleIdx="2" presStyleCnt="3"/>
      <dgm:spPr/>
    </dgm:pt>
    <dgm:pt modelId="{74E8DF1C-7F9A-4EBB-9B78-47FC43A8635B}" type="pres">
      <dgm:prSet presAssocID="{B58B4616-793E-4F53-B5B9-F4DD4C8E3619}" presName="text3" presStyleLbl="fgAcc3" presStyleIdx="2" presStyleCnt="3">
        <dgm:presLayoutVars>
          <dgm:chPref val="3"/>
        </dgm:presLayoutVars>
      </dgm:prSet>
      <dgm:spPr/>
    </dgm:pt>
    <dgm:pt modelId="{A27BFCDC-AA54-4312-BE41-165DE741A33B}" type="pres">
      <dgm:prSet presAssocID="{B58B4616-793E-4F53-B5B9-F4DD4C8E3619}" presName="hierChild4" presStyleCnt="0"/>
      <dgm:spPr/>
    </dgm:pt>
  </dgm:ptLst>
  <dgm:cxnLst>
    <dgm:cxn modelId="{11D4D61C-BB51-4389-9F16-E00A78CD18E2}" type="presOf" srcId="{562E5D4F-56EC-4C52-BF8F-E13BC53BBAB8}" destId="{CBBD49C0-010B-4DCF-8EB3-066EFEBBAC26}" srcOrd="0" destOrd="0" presId="urn:microsoft.com/office/officeart/2005/8/layout/hierarchy1"/>
    <dgm:cxn modelId="{7B78551D-D268-480C-B7FB-12CD85D3BAB8}" type="presOf" srcId="{0967B72F-1C7F-4893-A75F-A3DCDB15DB99}" destId="{69D7DCE0-6215-4F9A-B75A-C19F534EB112}" srcOrd="0" destOrd="0" presId="urn:microsoft.com/office/officeart/2005/8/layout/hierarchy1"/>
    <dgm:cxn modelId="{22492C21-5C8C-4DB5-91A4-A4C8C8792C8A}" type="presOf" srcId="{71185211-9BF4-4C54-968A-4A477AAFCD0B}" destId="{44F760E1-1E5F-46EB-830C-57E86DFA8099}" srcOrd="0" destOrd="0" presId="urn:microsoft.com/office/officeart/2005/8/layout/hierarchy1"/>
    <dgm:cxn modelId="{C1CD5123-B5F8-4918-B76B-3EBBADFEA92D}" type="presOf" srcId="{15A139BA-5E19-4E26-9565-FC9619DC61D0}" destId="{D06248BA-9C78-47A3-8339-554DC9BCD3DF}" srcOrd="0" destOrd="0" presId="urn:microsoft.com/office/officeart/2005/8/layout/hierarchy1"/>
    <dgm:cxn modelId="{F01C1726-A65C-4277-ADCB-2F6A2CEBA3EE}" type="presOf" srcId="{FDB86694-5AA5-433C-9F4A-123953C00388}" destId="{7A4FFD23-062A-4B9B-A871-C9D20229C1C6}" srcOrd="0" destOrd="0" presId="urn:microsoft.com/office/officeart/2005/8/layout/hierarchy1"/>
    <dgm:cxn modelId="{A451C729-9BF2-4AC4-9673-BAE64C61CBD9}" type="presOf" srcId="{36EE36CF-6EF0-41A6-BEC1-EC895A8A8804}" destId="{9FCF1CE7-F7F6-4F77-B27D-F3BFE307D594}" srcOrd="0" destOrd="0" presId="urn:microsoft.com/office/officeart/2005/8/layout/hierarchy1"/>
    <dgm:cxn modelId="{1C71482A-7520-4CD2-885D-DC5C34AD7D41}" type="presOf" srcId="{10F54F8B-8A08-4AD1-9432-4C855FCA55ED}" destId="{3EB9B10C-5C8B-4136-B749-A3A5B90B1D63}" srcOrd="0" destOrd="0" presId="urn:microsoft.com/office/officeart/2005/8/layout/hierarchy1"/>
    <dgm:cxn modelId="{A22EE330-9D5B-4B93-9F9F-2C18CAA95AB5}" type="presOf" srcId="{8AE736D1-E5BB-456D-920D-0B6EFC57CC01}" destId="{7D959D4B-F5F1-40B0-BCE7-7BAA1CF6B2A5}" srcOrd="0" destOrd="0" presId="urn:microsoft.com/office/officeart/2005/8/layout/hierarchy1"/>
    <dgm:cxn modelId="{8AF07331-DFE8-4423-B7E1-0B4D635CEE63}" type="presOf" srcId="{94602597-5244-41C2-A087-91B1633E3EA9}" destId="{6BA80776-659F-478A-A60A-0E2F1F9B4348}" srcOrd="0" destOrd="0" presId="urn:microsoft.com/office/officeart/2005/8/layout/hierarchy1"/>
    <dgm:cxn modelId="{1766EB33-F1AF-403A-B98D-60BF47FC4738}" type="presOf" srcId="{1D865680-14C1-4B65-856C-59C41EA5BE5C}" destId="{8D59E8B6-D82A-4A95-9584-901D4C13639A}" srcOrd="0" destOrd="0" presId="urn:microsoft.com/office/officeart/2005/8/layout/hierarchy1"/>
    <dgm:cxn modelId="{CF69C33A-5B17-4E07-A728-B717034DFE2C}" srcId="{F68A8294-7FA3-41A5-98CF-498BFB565128}" destId="{BF574956-3A8D-4172-ADCF-EEE6741DE6D2}" srcOrd="1" destOrd="0" parTransId="{4E63AC99-6E1C-41E8-B81F-7A02B622347C}" sibTransId="{F91F2158-3A2B-49C1-9DB4-7434AC346705}"/>
    <dgm:cxn modelId="{0B04D73D-CBEB-4089-9A0D-707118957410}" srcId="{EDFD3F21-DC5C-4145-9924-72B213EF534C}" destId="{F68A8294-7FA3-41A5-98CF-498BFB565128}" srcOrd="0" destOrd="0" parTransId="{A2B48615-06D1-4E7A-991B-8E4EDE2322B0}" sibTransId="{8609D5D3-B0A7-403C-A417-A7F72F225BBD}"/>
    <dgm:cxn modelId="{3286A048-3AF2-4BDA-9366-BCE17150B7CC}" type="presOf" srcId="{D17E3CDE-DBB1-4123-B9A9-A61BC4C0E854}" destId="{ADEDEAB4-8109-4E9C-B30B-03AC1FD0F40D}" srcOrd="0" destOrd="0" presId="urn:microsoft.com/office/officeart/2005/8/layout/hierarchy1"/>
    <dgm:cxn modelId="{F11B7B4D-C87D-426F-9D19-BD03002A8F5D}" type="presOf" srcId="{0660FD8A-E561-417B-922E-4ED799E5BB38}" destId="{05C9DF28-C2F4-40E3-8571-4AC02585CCFF}" srcOrd="0" destOrd="0" presId="urn:microsoft.com/office/officeart/2005/8/layout/hierarchy1"/>
    <dgm:cxn modelId="{1FCF5682-4391-4F46-8E0B-D3A943ED7AFA}" srcId="{F68A8294-7FA3-41A5-98CF-498BFB565128}" destId="{94602597-5244-41C2-A087-91B1633E3EA9}" srcOrd="3" destOrd="0" parTransId="{36EE36CF-6EF0-41A6-BEC1-EC895A8A8804}" sibTransId="{5B199E1A-14ED-4D0A-B07B-A9F760B1D79F}"/>
    <dgm:cxn modelId="{A2D0EA82-D9CD-42E1-AA1B-4903053F06D0}" srcId="{F68A8294-7FA3-41A5-98CF-498BFB565128}" destId="{8AE736D1-E5BB-456D-920D-0B6EFC57CC01}" srcOrd="4" destOrd="0" parTransId="{15A139BA-5E19-4E26-9565-FC9619DC61D0}" sibTransId="{7BDA0DE0-7D63-4A87-9350-2CBAF959AED7}"/>
    <dgm:cxn modelId="{DE445288-304D-4039-B78E-3A8885B82511}" srcId="{BF574956-3A8D-4172-ADCF-EEE6741DE6D2}" destId="{10F54F8B-8A08-4AD1-9432-4C855FCA55ED}" srcOrd="0" destOrd="0" parTransId="{FDB86694-5AA5-433C-9F4A-123953C00388}" sibTransId="{34A8594F-5FDD-41AA-BB9C-3D98F4B1451E}"/>
    <dgm:cxn modelId="{A694348C-982D-47DD-951E-9EA016798F08}" type="presOf" srcId="{B58B4616-793E-4F53-B5B9-F4DD4C8E3619}" destId="{74E8DF1C-7F9A-4EBB-9B78-47FC43A8635B}" srcOrd="0" destOrd="0" presId="urn:microsoft.com/office/officeart/2005/8/layout/hierarchy1"/>
    <dgm:cxn modelId="{7D9B3190-DA91-4308-9FA0-84A1AF314D4A}" type="presOf" srcId="{EDFD3F21-DC5C-4145-9924-72B213EF534C}" destId="{373C6DA8-2766-42F8-BC70-B5A785C5E9AB}" srcOrd="0" destOrd="0" presId="urn:microsoft.com/office/officeart/2005/8/layout/hierarchy1"/>
    <dgm:cxn modelId="{A562C694-BE64-4C66-B58D-071A7329DB86}" srcId="{562E5D4F-56EC-4C52-BF8F-E13BC53BBAB8}" destId="{0967B72F-1C7F-4893-A75F-A3DCDB15DB99}" srcOrd="0" destOrd="0" parTransId="{493F8267-854F-4334-B9EC-373D279445B9}" sibTransId="{2FD047C9-6279-4EF0-8C57-92BC3B154DF6}"/>
    <dgm:cxn modelId="{052D0A9F-CAD6-47A3-9258-33AEAFEDE041}" srcId="{F68A8294-7FA3-41A5-98CF-498BFB565128}" destId="{D17E3CDE-DBB1-4123-B9A9-A61BC4C0E854}" srcOrd="2" destOrd="0" parTransId="{CC12EAB9-6468-4369-A0FE-F719FCF40A97}" sibTransId="{0905CB31-B78B-4F09-8076-E754FAFA3D9D}"/>
    <dgm:cxn modelId="{D3FED5AC-0C72-4B34-BF20-F29BBCD1FD11}" type="presOf" srcId="{BF574956-3A8D-4172-ADCF-EEE6741DE6D2}" destId="{2789E4F1-3503-4489-80B7-07EA74D2DF30}" srcOrd="0" destOrd="0" presId="urn:microsoft.com/office/officeart/2005/8/layout/hierarchy1"/>
    <dgm:cxn modelId="{7BE415B3-780A-40C7-A59A-7B7EF1618E10}" type="presOf" srcId="{4E63AC99-6E1C-41E8-B81F-7A02B622347C}" destId="{C03F6CF0-3591-4610-8FF8-9FAC08B984C2}" srcOrd="0" destOrd="0" presId="urn:microsoft.com/office/officeart/2005/8/layout/hierarchy1"/>
    <dgm:cxn modelId="{2A5C3CC8-5A80-4553-9159-AB97F3887AC0}" type="presOf" srcId="{CC12EAB9-6468-4369-A0FE-F719FCF40A97}" destId="{A0512455-0C85-4204-BFAA-EEAABB2E153C}" srcOrd="0" destOrd="0" presId="urn:microsoft.com/office/officeart/2005/8/layout/hierarchy1"/>
    <dgm:cxn modelId="{33A13DDD-832C-4728-A8FC-316133C54CF9}" type="presOf" srcId="{493F8267-854F-4334-B9EC-373D279445B9}" destId="{DCF29BD9-9C00-49CA-9F11-5AB40CD5DF6B}" srcOrd="0" destOrd="0" presId="urn:microsoft.com/office/officeart/2005/8/layout/hierarchy1"/>
    <dgm:cxn modelId="{DDF827E4-051E-4EC2-8E75-DD7587AD6270}" type="presOf" srcId="{F68A8294-7FA3-41A5-98CF-498BFB565128}" destId="{03183296-A6F0-467C-9004-B7017C337879}" srcOrd="0" destOrd="0" presId="urn:microsoft.com/office/officeart/2005/8/layout/hierarchy1"/>
    <dgm:cxn modelId="{E5F4FEF2-DD4A-477C-986F-11D92DB7AC4D}" srcId="{F68A8294-7FA3-41A5-98CF-498BFB565128}" destId="{1D865680-14C1-4B65-856C-59C41EA5BE5C}" srcOrd="5" destOrd="0" parTransId="{4F093E37-6A87-43B8-96C4-77E8048208A9}" sibTransId="{54ABAF93-65CE-4C13-BE72-6A47515C9934}"/>
    <dgm:cxn modelId="{CCF183F9-C613-4247-8A0A-2953A1C89E85}" srcId="{1D865680-14C1-4B65-856C-59C41EA5BE5C}" destId="{B58B4616-793E-4F53-B5B9-F4DD4C8E3619}" srcOrd="0" destOrd="0" parTransId="{0660FD8A-E561-417B-922E-4ED799E5BB38}" sibTransId="{DC8EA456-042B-49F5-BA9B-278D5D99A2B4}"/>
    <dgm:cxn modelId="{01FCFFFC-E6B8-4559-ACB3-4DE66989F01D}" type="presOf" srcId="{4F093E37-6A87-43B8-96C4-77E8048208A9}" destId="{A90659BB-8C21-4D5D-845C-188398717F13}" srcOrd="0" destOrd="0" presId="urn:microsoft.com/office/officeart/2005/8/layout/hierarchy1"/>
    <dgm:cxn modelId="{E6C133FF-74AE-4E13-B76D-99F5D7149AC7}" srcId="{F68A8294-7FA3-41A5-98CF-498BFB565128}" destId="{562E5D4F-56EC-4C52-BF8F-E13BC53BBAB8}" srcOrd="0" destOrd="0" parTransId="{71185211-9BF4-4C54-968A-4A477AAFCD0B}" sibTransId="{7A4C7283-CBF8-47BC-9FDD-3044FE04E6BB}"/>
    <dgm:cxn modelId="{2A5911B9-60B0-43A3-9A65-754EA39A30E0}" type="presParOf" srcId="{373C6DA8-2766-42F8-BC70-B5A785C5E9AB}" destId="{9E69A625-C1FF-41E4-9B27-A6A565C73F75}" srcOrd="0" destOrd="0" presId="urn:microsoft.com/office/officeart/2005/8/layout/hierarchy1"/>
    <dgm:cxn modelId="{36CFD373-18EE-446B-B850-96D80F41FEFB}" type="presParOf" srcId="{9E69A625-C1FF-41E4-9B27-A6A565C73F75}" destId="{38D77A56-EF3C-46E3-84AA-C891DBF69C98}" srcOrd="0" destOrd="0" presId="urn:microsoft.com/office/officeart/2005/8/layout/hierarchy1"/>
    <dgm:cxn modelId="{A77B6F66-3CE5-4A57-B54C-6076DE94AF63}" type="presParOf" srcId="{38D77A56-EF3C-46E3-84AA-C891DBF69C98}" destId="{6E0C3295-EBEC-4A5B-BCF3-AEA3A91FACBD}" srcOrd="0" destOrd="0" presId="urn:microsoft.com/office/officeart/2005/8/layout/hierarchy1"/>
    <dgm:cxn modelId="{E9BDD5DD-B782-4046-A4BF-246FEE6D6717}" type="presParOf" srcId="{38D77A56-EF3C-46E3-84AA-C891DBF69C98}" destId="{03183296-A6F0-467C-9004-B7017C337879}" srcOrd="1" destOrd="0" presId="urn:microsoft.com/office/officeart/2005/8/layout/hierarchy1"/>
    <dgm:cxn modelId="{DC02B5EC-730D-4517-B200-CD11ED1D59FD}" type="presParOf" srcId="{9E69A625-C1FF-41E4-9B27-A6A565C73F75}" destId="{8B30E8D9-8145-4478-BFF7-E8D416E04E6F}" srcOrd="1" destOrd="0" presId="urn:microsoft.com/office/officeart/2005/8/layout/hierarchy1"/>
    <dgm:cxn modelId="{B735924C-2119-4900-9E47-538F82A1FA99}" type="presParOf" srcId="{8B30E8D9-8145-4478-BFF7-E8D416E04E6F}" destId="{44F760E1-1E5F-46EB-830C-57E86DFA8099}" srcOrd="0" destOrd="0" presId="urn:microsoft.com/office/officeart/2005/8/layout/hierarchy1"/>
    <dgm:cxn modelId="{744A42F2-281C-4C8E-85A0-187299C36C9E}" type="presParOf" srcId="{8B30E8D9-8145-4478-BFF7-E8D416E04E6F}" destId="{C65CF48C-69FD-4C1C-9DE7-45135E0562BF}" srcOrd="1" destOrd="0" presId="urn:microsoft.com/office/officeart/2005/8/layout/hierarchy1"/>
    <dgm:cxn modelId="{CAE63ADF-867A-4770-B4A8-6BE63948C8F5}" type="presParOf" srcId="{C65CF48C-69FD-4C1C-9DE7-45135E0562BF}" destId="{88F8AB91-609C-42BF-A89B-2C1440FB477C}" srcOrd="0" destOrd="0" presId="urn:microsoft.com/office/officeart/2005/8/layout/hierarchy1"/>
    <dgm:cxn modelId="{8EE57165-AEFE-4929-9A63-989605F0EEE4}" type="presParOf" srcId="{88F8AB91-609C-42BF-A89B-2C1440FB477C}" destId="{060B3EB5-B209-4219-B032-E29306C2F8D8}" srcOrd="0" destOrd="0" presId="urn:microsoft.com/office/officeart/2005/8/layout/hierarchy1"/>
    <dgm:cxn modelId="{3FBE44AA-9C9F-4BFA-BA22-E45B8EEF9BD2}" type="presParOf" srcId="{88F8AB91-609C-42BF-A89B-2C1440FB477C}" destId="{CBBD49C0-010B-4DCF-8EB3-066EFEBBAC26}" srcOrd="1" destOrd="0" presId="urn:microsoft.com/office/officeart/2005/8/layout/hierarchy1"/>
    <dgm:cxn modelId="{42610BFE-90EF-4AC3-B9A3-9401604D4898}" type="presParOf" srcId="{C65CF48C-69FD-4C1C-9DE7-45135E0562BF}" destId="{E7499A96-8670-437A-B952-E420D4BD9D23}" srcOrd="1" destOrd="0" presId="urn:microsoft.com/office/officeart/2005/8/layout/hierarchy1"/>
    <dgm:cxn modelId="{E5C55C3B-D702-482A-B5B7-177C9BC2D031}" type="presParOf" srcId="{E7499A96-8670-437A-B952-E420D4BD9D23}" destId="{DCF29BD9-9C00-49CA-9F11-5AB40CD5DF6B}" srcOrd="0" destOrd="0" presId="urn:microsoft.com/office/officeart/2005/8/layout/hierarchy1"/>
    <dgm:cxn modelId="{A28F754B-6912-45CD-9566-7576A56CED57}" type="presParOf" srcId="{E7499A96-8670-437A-B952-E420D4BD9D23}" destId="{F3887C98-F1C5-4B44-BD00-0975375366E5}" srcOrd="1" destOrd="0" presId="urn:microsoft.com/office/officeart/2005/8/layout/hierarchy1"/>
    <dgm:cxn modelId="{F615DDCF-0AC4-45BD-91AC-918523ADC1D7}" type="presParOf" srcId="{F3887C98-F1C5-4B44-BD00-0975375366E5}" destId="{4900985B-32E6-485E-BB6C-74837262F340}" srcOrd="0" destOrd="0" presId="urn:microsoft.com/office/officeart/2005/8/layout/hierarchy1"/>
    <dgm:cxn modelId="{681468AA-434F-4894-9CBB-C6146B5C1D5B}" type="presParOf" srcId="{4900985B-32E6-485E-BB6C-74837262F340}" destId="{0B34A1D4-C334-4BF1-959E-E85A832097E7}" srcOrd="0" destOrd="0" presId="urn:microsoft.com/office/officeart/2005/8/layout/hierarchy1"/>
    <dgm:cxn modelId="{68EE8BAA-1C22-410F-B47E-12DD8BC9FE6B}" type="presParOf" srcId="{4900985B-32E6-485E-BB6C-74837262F340}" destId="{69D7DCE0-6215-4F9A-B75A-C19F534EB112}" srcOrd="1" destOrd="0" presId="urn:microsoft.com/office/officeart/2005/8/layout/hierarchy1"/>
    <dgm:cxn modelId="{B1A74C0D-6FDD-4EA0-99AB-0869704ABBA3}" type="presParOf" srcId="{F3887C98-F1C5-4B44-BD00-0975375366E5}" destId="{7DDC322F-6E60-489C-89C2-6135A9C5E56E}" srcOrd="1" destOrd="0" presId="urn:microsoft.com/office/officeart/2005/8/layout/hierarchy1"/>
    <dgm:cxn modelId="{AF88E95C-FCE8-492E-AB1A-07E40E63CBD2}" type="presParOf" srcId="{8B30E8D9-8145-4478-BFF7-E8D416E04E6F}" destId="{C03F6CF0-3591-4610-8FF8-9FAC08B984C2}" srcOrd="2" destOrd="0" presId="urn:microsoft.com/office/officeart/2005/8/layout/hierarchy1"/>
    <dgm:cxn modelId="{CDBC1771-F030-4E0F-8D73-CAEF2CA21345}" type="presParOf" srcId="{8B30E8D9-8145-4478-BFF7-E8D416E04E6F}" destId="{8C730C0F-EB78-431B-86BE-C30EE2A81BF6}" srcOrd="3" destOrd="0" presId="urn:microsoft.com/office/officeart/2005/8/layout/hierarchy1"/>
    <dgm:cxn modelId="{0EA7B146-6F0B-4161-9425-7E7E5E033FE7}" type="presParOf" srcId="{8C730C0F-EB78-431B-86BE-C30EE2A81BF6}" destId="{CF2BA00D-015D-4B7F-927C-ED460EB7DF8D}" srcOrd="0" destOrd="0" presId="urn:microsoft.com/office/officeart/2005/8/layout/hierarchy1"/>
    <dgm:cxn modelId="{26F10166-133E-4C4C-95FA-C6DBBE34903B}" type="presParOf" srcId="{CF2BA00D-015D-4B7F-927C-ED460EB7DF8D}" destId="{EB915E48-CF8F-4188-BAA1-D5626F3506A3}" srcOrd="0" destOrd="0" presId="urn:microsoft.com/office/officeart/2005/8/layout/hierarchy1"/>
    <dgm:cxn modelId="{EFFE40FE-6921-413A-A044-56CCBE8EA5D3}" type="presParOf" srcId="{CF2BA00D-015D-4B7F-927C-ED460EB7DF8D}" destId="{2789E4F1-3503-4489-80B7-07EA74D2DF30}" srcOrd="1" destOrd="0" presId="urn:microsoft.com/office/officeart/2005/8/layout/hierarchy1"/>
    <dgm:cxn modelId="{516ACA00-9277-4084-AE8F-BBF4410CED0C}" type="presParOf" srcId="{8C730C0F-EB78-431B-86BE-C30EE2A81BF6}" destId="{0409290C-A649-40FB-9C23-D0FF8D65C750}" srcOrd="1" destOrd="0" presId="urn:microsoft.com/office/officeart/2005/8/layout/hierarchy1"/>
    <dgm:cxn modelId="{21B167B0-2546-467A-9008-F23D5F081C8F}" type="presParOf" srcId="{0409290C-A649-40FB-9C23-D0FF8D65C750}" destId="{7A4FFD23-062A-4B9B-A871-C9D20229C1C6}" srcOrd="0" destOrd="0" presId="urn:microsoft.com/office/officeart/2005/8/layout/hierarchy1"/>
    <dgm:cxn modelId="{2DC8237A-D3BE-48CB-9F34-7C8552280720}" type="presParOf" srcId="{0409290C-A649-40FB-9C23-D0FF8D65C750}" destId="{7FD2C0EA-23E4-4FDD-BC0F-0E35C03BC6B0}" srcOrd="1" destOrd="0" presId="urn:microsoft.com/office/officeart/2005/8/layout/hierarchy1"/>
    <dgm:cxn modelId="{33672DB6-88D3-46FD-BEC5-8A5E44D3396D}" type="presParOf" srcId="{7FD2C0EA-23E4-4FDD-BC0F-0E35C03BC6B0}" destId="{089F01D1-33D3-41CB-83BF-5F8E37B26A1A}" srcOrd="0" destOrd="0" presId="urn:microsoft.com/office/officeart/2005/8/layout/hierarchy1"/>
    <dgm:cxn modelId="{2C2212F8-4B0A-436C-87F9-A690085E80D2}" type="presParOf" srcId="{089F01D1-33D3-41CB-83BF-5F8E37B26A1A}" destId="{C3D57013-3457-4265-8D66-2D3873DF251D}" srcOrd="0" destOrd="0" presId="urn:microsoft.com/office/officeart/2005/8/layout/hierarchy1"/>
    <dgm:cxn modelId="{4F165854-8017-472D-BBE2-E196DDBC8BB1}" type="presParOf" srcId="{089F01D1-33D3-41CB-83BF-5F8E37B26A1A}" destId="{3EB9B10C-5C8B-4136-B749-A3A5B90B1D63}" srcOrd="1" destOrd="0" presId="urn:microsoft.com/office/officeart/2005/8/layout/hierarchy1"/>
    <dgm:cxn modelId="{5F9CC0F9-ACD6-476D-8AE9-878F698C5A6D}" type="presParOf" srcId="{7FD2C0EA-23E4-4FDD-BC0F-0E35C03BC6B0}" destId="{EC6CEB35-4772-4F25-8489-042438ADBBAA}" srcOrd="1" destOrd="0" presId="urn:microsoft.com/office/officeart/2005/8/layout/hierarchy1"/>
    <dgm:cxn modelId="{976DF53B-710A-4645-B84B-A805F8343DC7}" type="presParOf" srcId="{8B30E8D9-8145-4478-BFF7-E8D416E04E6F}" destId="{A0512455-0C85-4204-BFAA-EEAABB2E153C}" srcOrd="4" destOrd="0" presId="urn:microsoft.com/office/officeart/2005/8/layout/hierarchy1"/>
    <dgm:cxn modelId="{3515C767-BE74-456C-AC01-EA9F03570083}" type="presParOf" srcId="{8B30E8D9-8145-4478-BFF7-E8D416E04E6F}" destId="{A8DC8EF5-C7CC-469F-9516-0D9C6C6DF13B}" srcOrd="5" destOrd="0" presId="urn:microsoft.com/office/officeart/2005/8/layout/hierarchy1"/>
    <dgm:cxn modelId="{D319FCAC-F249-4C61-BF69-59DDC64517F0}" type="presParOf" srcId="{A8DC8EF5-C7CC-469F-9516-0D9C6C6DF13B}" destId="{D39FB7A0-54EE-43BF-8C46-485B6AAF9642}" srcOrd="0" destOrd="0" presId="urn:microsoft.com/office/officeart/2005/8/layout/hierarchy1"/>
    <dgm:cxn modelId="{1E88D0D4-2CC1-4154-9481-D676A8977B00}" type="presParOf" srcId="{D39FB7A0-54EE-43BF-8C46-485B6AAF9642}" destId="{8DACE564-DA7B-4FBB-831B-C1C2063F6C62}" srcOrd="0" destOrd="0" presId="urn:microsoft.com/office/officeart/2005/8/layout/hierarchy1"/>
    <dgm:cxn modelId="{B6D11179-E8FA-493E-AB4E-144B5FEBED26}" type="presParOf" srcId="{D39FB7A0-54EE-43BF-8C46-485B6AAF9642}" destId="{ADEDEAB4-8109-4E9C-B30B-03AC1FD0F40D}" srcOrd="1" destOrd="0" presId="urn:microsoft.com/office/officeart/2005/8/layout/hierarchy1"/>
    <dgm:cxn modelId="{F822BC9B-29FE-4E88-A08F-7D9D1C1AD810}" type="presParOf" srcId="{A8DC8EF5-C7CC-469F-9516-0D9C6C6DF13B}" destId="{C7E0A72F-4A00-437C-9B3F-588854226C42}" srcOrd="1" destOrd="0" presId="urn:microsoft.com/office/officeart/2005/8/layout/hierarchy1"/>
    <dgm:cxn modelId="{166765CA-B3DA-43F7-B52C-CC3BD63D887B}" type="presParOf" srcId="{8B30E8D9-8145-4478-BFF7-E8D416E04E6F}" destId="{9FCF1CE7-F7F6-4F77-B27D-F3BFE307D594}" srcOrd="6" destOrd="0" presId="urn:microsoft.com/office/officeart/2005/8/layout/hierarchy1"/>
    <dgm:cxn modelId="{459E1020-4145-4155-9007-4F6BABD521F0}" type="presParOf" srcId="{8B30E8D9-8145-4478-BFF7-E8D416E04E6F}" destId="{6EE73757-A199-4CB5-83F0-7F3B0F17C1F0}" srcOrd="7" destOrd="0" presId="urn:microsoft.com/office/officeart/2005/8/layout/hierarchy1"/>
    <dgm:cxn modelId="{5E056D7A-E0F7-4A35-9932-0343E474BB23}" type="presParOf" srcId="{6EE73757-A199-4CB5-83F0-7F3B0F17C1F0}" destId="{BFF09BA6-8A4A-46C1-9011-C89E6A73A5A1}" srcOrd="0" destOrd="0" presId="urn:microsoft.com/office/officeart/2005/8/layout/hierarchy1"/>
    <dgm:cxn modelId="{3CF23518-4A78-4476-8904-55BF359BBCAB}" type="presParOf" srcId="{BFF09BA6-8A4A-46C1-9011-C89E6A73A5A1}" destId="{DEA5E459-3DF6-4272-8AAD-57707FCAB78A}" srcOrd="0" destOrd="0" presId="urn:microsoft.com/office/officeart/2005/8/layout/hierarchy1"/>
    <dgm:cxn modelId="{D42D977D-BBF0-408C-9F34-4FB2EF738E84}" type="presParOf" srcId="{BFF09BA6-8A4A-46C1-9011-C89E6A73A5A1}" destId="{6BA80776-659F-478A-A60A-0E2F1F9B4348}" srcOrd="1" destOrd="0" presId="urn:microsoft.com/office/officeart/2005/8/layout/hierarchy1"/>
    <dgm:cxn modelId="{0883FE9F-1685-4030-B80E-051C3EB1550D}" type="presParOf" srcId="{6EE73757-A199-4CB5-83F0-7F3B0F17C1F0}" destId="{7CED46E0-9CBC-4C5C-BA15-FECF8DD53DEC}" srcOrd="1" destOrd="0" presId="urn:microsoft.com/office/officeart/2005/8/layout/hierarchy1"/>
    <dgm:cxn modelId="{247040F0-2C0B-4E46-BA4E-01E994FD7F02}" type="presParOf" srcId="{8B30E8D9-8145-4478-BFF7-E8D416E04E6F}" destId="{D06248BA-9C78-47A3-8339-554DC9BCD3DF}" srcOrd="8" destOrd="0" presId="urn:microsoft.com/office/officeart/2005/8/layout/hierarchy1"/>
    <dgm:cxn modelId="{730B7B2E-5180-4C73-AED6-CEA4FD2D5955}" type="presParOf" srcId="{8B30E8D9-8145-4478-BFF7-E8D416E04E6F}" destId="{4772B7B3-EB77-4803-80B0-87C3D4A1016E}" srcOrd="9" destOrd="0" presId="urn:microsoft.com/office/officeart/2005/8/layout/hierarchy1"/>
    <dgm:cxn modelId="{2859DA9A-2953-455E-9380-489D8C4D6316}" type="presParOf" srcId="{4772B7B3-EB77-4803-80B0-87C3D4A1016E}" destId="{25EAE19E-6831-456D-BC89-408B29DEA6FD}" srcOrd="0" destOrd="0" presId="urn:microsoft.com/office/officeart/2005/8/layout/hierarchy1"/>
    <dgm:cxn modelId="{8342CAF8-F72D-4A5A-A312-9BC1841839E9}" type="presParOf" srcId="{25EAE19E-6831-456D-BC89-408B29DEA6FD}" destId="{2CB48162-3362-4653-88DB-5A0BA2C47E8A}" srcOrd="0" destOrd="0" presId="urn:microsoft.com/office/officeart/2005/8/layout/hierarchy1"/>
    <dgm:cxn modelId="{D0D666AE-C64F-4646-B6CD-C839E32FDCEC}" type="presParOf" srcId="{25EAE19E-6831-456D-BC89-408B29DEA6FD}" destId="{7D959D4B-F5F1-40B0-BCE7-7BAA1CF6B2A5}" srcOrd="1" destOrd="0" presId="urn:microsoft.com/office/officeart/2005/8/layout/hierarchy1"/>
    <dgm:cxn modelId="{C404FC37-DC8F-405B-93C6-605A1B266194}" type="presParOf" srcId="{4772B7B3-EB77-4803-80B0-87C3D4A1016E}" destId="{5109DE11-5C9B-4900-ADBD-0824E484758C}" srcOrd="1" destOrd="0" presId="urn:microsoft.com/office/officeart/2005/8/layout/hierarchy1"/>
    <dgm:cxn modelId="{2DFF4ED2-21D4-49E6-BFF6-A724389A3689}" type="presParOf" srcId="{8B30E8D9-8145-4478-BFF7-E8D416E04E6F}" destId="{A90659BB-8C21-4D5D-845C-188398717F13}" srcOrd="10" destOrd="0" presId="urn:microsoft.com/office/officeart/2005/8/layout/hierarchy1"/>
    <dgm:cxn modelId="{5903D14E-777B-43CB-8D88-CBFE293E7582}" type="presParOf" srcId="{8B30E8D9-8145-4478-BFF7-E8D416E04E6F}" destId="{19190A11-1C7E-4AB4-ADA6-3A4EED6F3DB8}" srcOrd="11" destOrd="0" presId="urn:microsoft.com/office/officeart/2005/8/layout/hierarchy1"/>
    <dgm:cxn modelId="{D7A6127F-ED21-4F71-BCF7-32B43609A37F}" type="presParOf" srcId="{19190A11-1C7E-4AB4-ADA6-3A4EED6F3DB8}" destId="{ED5D3DD8-0199-44F3-942A-1DD319A76A4A}" srcOrd="0" destOrd="0" presId="urn:microsoft.com/office/officeart/2005/8/layout/hierarchy1"/>
    <dgm:cxn modelId="{998BFAE6-6C5D-4383-A55A-24A4ED3D6EE5}" type="presParOf" srcId="{ED5D3DD8-0199-44F3-942A-1DD319A76A4A}" destId="{CC8EE1A3-B6F7-4D77-A75D-1E26C3F76BCA}" srcOrd="0" destOrd="0" presId="urn:microsoft.com/office/officeart/2005/8/layout/hierarchy1"/>
    <dgm:cxn modelId="{4FA239F1-67D2-400B-A24C-B371828EA2AC}" type="presParOf" srcId="{ED5D3DD8-0199-44F3-942A-1DD319A76A4A}" destId="{8D59E8B6-D82A-4A95-9584-901D4C13639A}" srcOrd="1" destOrd="0" presId="urn:microsoft.com/office/officeart/2005/8/layout/hierarchy1"/>
    <dgm:cxn modelId="{74E68FCC-AFFD-470C-9DE3-E5AE691E8435}" type="presParOf" srcId="{19190A11-1C7E-4AB4-ADA6-3A4EED6F3DB8}" destId="{EE8C7D5D-988F-434F-83E3-DBD9CC47D38F}" srcOrd="1" destOrd="0" presId="urn:microsoft.com/office/officeart/2005/8/layout/hierarchy1"/>
    <dgm:cxn modelId="{A85F12DF-453C-4388-A24A-3F92DA5196C7}" type="presParOf" srcId="{EE8C7D5D-988F-434F-83E3-DBD9CC47D38F}" destId="{05C9DF28-C2F4-40E3-8571-4AC02585CCFF}" srcOrd="0" destOrd="0" presId="urn:microsoft.com/office/officeart/2005/8/layout/hierarchy1"/>
    <dgm:cxn modelId="{18171264-50D8-439C-A44D-F49C0C2A3272}" type="presParOf" srcId="{EE8C7D5D-988F-434F-83E3-DBD9CC47D38F}" destId="{33E4747A-6E46-41FE-861E-DF6B6FA9E15E}" srcOrd="1" destOrd="0" presId="urn:microsoft.com/office/officeart/2005/8/layout/hierarchy1"/>
    <dgm:cxn modelId="{5B02DBE2-3071-4504-9051-046D51B28B69}" type="presParOf" srcId="{33E4747A-6E46-41FE-861E-DF6B6FA9E15E}" destId="{B850FD5B-D1E3-4590-AF8F-F8C6304BDBA6}" srcOrd="0" destOrd="0" presId="urn:microsoft.com/office/officeart/2005/8/layout/hierarchy1"/>
    <dgm:cxn modelId="{8E79D6FD-D3B4-45A7-B0F6-940FE6D45EE9}" type="presParOf" srcId="{B850FD5B-D1E3-4590-AF8F-F8C6304BDBA6}" destId="{88991687-100D-4BC4-87FF-9AA83C32FACA}" srcOrd="0" destOrd="0" presId="urn:microsoft.com/office/officeart/2005/8/layout/hierarchy1"/>
    <dgm:cxn modelId="{48EF9917-4D15-449A-B8F6-6F95B63E506D}" type="presParOf" srcId="{B850FD5B-D1E3-4590-AF8F-F8C6304BDBA6}" destId="{74E8DF1C-7F9A-4EBB-9B78-47FC43A8635B}" srcOrd="1" destOrd="0" presId="urn:microsoft.com/office/officeart/2005/8/layout/hierarchy1"/>
    <dgm:cxn modelId="{C82350F4-6971-4149-B382-39F7C9EE92FA}" type="presParOf" srcId="{33E4747A-6E46-41FE-861E-DF6B6FA9E15E}" destId="{A27BFCDC-AA54-4312-BE41-165DE741A33B}"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0555E34-2D40-4D3B-BE7C-066A771666F8}" type="doc">
      <dgm:prSet loTypeId="urn:microsoft.com/office/officeart/2005/8/layout/vList2" loCatId="list" qsTypeId="urn:microsoft.com/office/officeart/2005/8/quickstyle/simple5" qsCatId="simple" csTypeId="urn:microsoft.com/office/officeart/2005/8/colors/accent1_2" csCatId="accent1" phldr="1"/>
      <dgm:spPr/>
      <dgm:t>
        <a:bodyPr/>
        <a:lstStyle/>
        <a:p>
          <a:endParaRPr lang="en-US"/>
        </a:p>
      </dgm:t>
    </dgm:pt>
    <dgm:pt modelId="{D15B2CA2-86A1-4682-912F-98A914DA5308}">
      <dgm:prSet/>
      <dgm:spPr/>
      <dgm:t>
        <a:bodyPr/>
        <a:lstStyle/>
        <a:p>
          <a:pPr>
            <a:defRPr b="1"/>
          </a:pPr>
          <a:r>
            <a:rPr lang="en-GB" b="0"/>
            <a:t>Manufacturing of Hib/MenC (Menitorix) discontinued</a:t>
          </a:r>
        </a:p>
      </dgm:t>
    </dgm:pt>
    <dgm:pt modelId="{C29B544A-A2FF-4E17-A7FB-93615964F92E}" type="parTrans" cxnId="{066569BA-7732-4E93-BB91-B8DC2F7A991E}">
      <dgm:prSet/>
      <dgm:spPr/>
      <dgm:t>
        <a:bodyPr/>
        <a:lstStyle/>
        <a:p>
          <a:endParaRPr lang="en-US"/>
        </a:p>
      </dgm:t>
    </dgm:pt>
    <dgm:pt modelId="{0E845215-80AF-4333-8D49-122C648C7ED6}" type="sibTrans" cxnId="{066569BA-7732-4E93-BB91-B8DC2F7A991E}">
      <dgm:prSet/>
      <dgm:spPr/>
      <dgm:t>
        <a:bodyPr/>
        <a:lstStyle/>
        <a:p>
          <a:endParaRPr lang="en-US"/>
        </a:p>
      </dgm:t>
    </dgm:pt>
    <dgm:pt modelId="{DDA93C94-8256-4E38-8495-CBB9523472BC}">
      <dgm:prSet/>
      <dgm:spPr/>
      <dgm:t>
        <a:bodyPr/>
        <a:lstStyle/>
        <a:p>
          <a:pPr>
            <a:defRPr b="1"/>
          </a:pPr>
          <a:r>
            <a:rPr lang="en-GB" b="0"/>
            <a:t>Vaccination against </a:t>
          </a:r>
          <a:r>
            <a:rPr lang="en-GB" b="0" err="1"/>
            <a:t>MenC</a:t>
          </a:r>
          <a:r>
            <a:rPr lang="en-GB" b="0"/>
            <a:t> in early childhood no longer necessary</a:t>
          </a:r>
          <a:endParaRPr lang="en-US" b="0"/>
        </a:p>
      </dgm:t>
    </dgm:pt>
    <dgm:pt modelId="{A46240C2-2C34-4324-8851-8E6F3B3809CC}" type="parTrans" cxnId="{2120C82C-EB14-4E4B-BA1A-30203C2B0BBF}">
      <dgm:prSet/>
      <dgm:spPr/>
      <dgm:t>
        <a:bodyPr/>
        <a:lstStyle/>
        <a:p>
          <a:endParaRPr lang="en-US"/>
        </a:p>
      </dgm:t>
    </dgm:pt>
    <dgm:pt modelId="{73B63EE6-965B-4207-BEC1-A64CF364EE8C}" type="sibTrans" cxnId="{2120C82C-EB14-4E4B-BA1A-30203C2B0BBF}">
      <dgm:prSet/>
      <dgm:spPr/>
      <dgm:t>
        <a:bodyPr/>
        <a:lstStyle/>
        <a:p>
          <a:endParaRPr lang="en-US"/>
        </a:p>
      </dgm:t>
    </dgm:pt>
    <dgm:pt modelId="{76FAC7F8-2268-43E3-9EA4-97F885B00D76}">
      <dgm:prSet/>
      <dgm:spPr/>
      <dgm:t>
        <a:bodyPr/>
        <a:lstStyle/>
        <a:p>
          <a:pPr>
            <a:defRPr b="1"/>
          </a:pPr>
          <a:r>
            <a:rPr lang="en-GB" b="0"/>
            <a:t>Vaccination against Hib in second year of life needs to continue</a:t>
          </a:r>
          <a:endParaRPr lang="en-US" b="0"/>
        </a:p>
      </dgm:t>
    </dgm:pt>
    <dgm:pt modelId="{8EAE6C0E-2655-4C70-8C34-52A5F281BA93}" type="parTrans" cxnId="{0C374666-E93B-4828-9771-EDDA0FB0BD34}">
      <dgm:prSet/>
      <dgm:spPr/>
      <dgm:t>
        <a:bodyPr/>
        <a:lstStyle/>
        <a:p>
          <a:endParaRPr lang="en-US"/>
        </a:p>
      </dgm:t>
    </dgm:pt>
    <dgm:pt modelId="{1B024458-79F3-44BE-A662-FE25DC01BA51}" type="sibTrans" cxnId="{0C374666-E93B-4828-9771-EDDA0FB0BD34}">
      <dgm:prSet/>
      <dgm:spPr/>
      <dgm:t>
        <a:bodyPr/>
        <a:lstStyle/>
        <a:p>
          <a:endParaRPr lang="en-US"/>
        </a:p>
      </dgm:t>
    </dgm:pt>
    <dgm:pt modelId="{AE1E1CC4-62BF-47E9-B151-E797D158B7C0}">
      <dgm:prSet/>
      <dgm:spPr/>
      <dgm:t>
        <a:bodyPr/>
        <a:lstStyle/>
        <a:p>
          <a:pPr>
            <a:defRPr b="1"/>
          </a:pPr>
          <a:r>
            <a:rPr lang="en-GB" b="0">
              <a:latin typeface="Arial"/>
            </a:rPr>
            <a:t>Additional</a:t>
          </a:r>
          <a:r>
            <a:rPr lang="en-GB" b="0"/>
            <a:t> Hib containing vaccine DTaP/IPV/Hib/</a:t>
          </a:r>
          <a:r>
            <a:rPr lang="en-GB" b="0" err="1"/>
            <a:t>HepB</a:t>
          </a:r>
          <a:r>
            <a:rPr lang="en-GB" b="0"/>
            <a:t> (6-in-1</a:t>
          </a:r>
          <a:r>
            <a:rPr lang="en-GB" b="0">
              <a:latin typeface="Arial"/>
            </a:rPr>
            <a:t>)</a:t>
          </a:r>
          <a:r>
            <a:rPr lang="en-GB" b="0"/>
            <a:t> to be given </a:t>
          </a:r>
        </a:p>
      </dgm:t>
    </dgm:pt>
    <dgm:pt modelId="{F5645DD1-34BF-4E97-896C-C4CE7A00FC40}" type="parTrans" cxnId="{203086EE-E0D6-40BD-B133-3827342456EB}">
      <dgm:prSet/>
      <dgm:spPr/>
      <dgm:t>
        <a:bodyPr/>
        <a:lstStyle/>
        <a:p>
          <a:endParaRPr lang="en-US"/>
        </a:p>
      </dgm:t>
    </dgm:pt>
    <dgm:pt modelId="{BE08343D-7C2E-4E46-A497-8030128644DB}" type="sibTrans" cxnId="{203086EE-E0D6-40BD-B133-3827342456EB}">
      <dgm:prSet/>
      <dgm:spPr/>
      <dgm:t>
        <a:bodyPr/>
        <a:lstStyle/>
        <a:p>
          <a:endParaRPr lang="en-US"/>
        </a:p>
      </dgm:t>
    </dgm:pt>
    <dgm:pt modelId="{37F94F3D-7CC8-48C1-AEC6-F47117D10896}">
      <dgm:prSet/>
      <dgm:spPr/>
      <dgm:t>
        <a:bodyPr/>
        <a:lstStyle/>
        <a:p>
          <a:pPr>
            <a:defRPr b="1"/>
          </a:pPr>
          <a:r>
            <a:rPr lang="en-GB" b="0">
              <a:latin typeface="Arial"/>
            </a:rPr>
            <a:t>A</a:t>
          </a:r>
          <a:r>
            <a:rPr lang="en-GB" b="0"/>
            <a:t> </a:t>
          </a:r>
          <a:r>
            <a:rPr lang="en-GB" b="0">
              <a:latin typeface="Arial"/>
            </a:rPr>
            <a:t>new </a:t>
          </a:r>
          <a:r>
            <a:rPr lang="en-GB" b="0"/>
            <a:t>18-month appointment </a:t>
          </a:r>
        </a:p>
      </dgm:t>
    </dgm:pt>
    <dgm:pt modelId="{C2774BE8-CD99-40A9-A24F-8FC18549B370}" type="parTrans" cxnId="{0B40D214-23BC-42F8-8A1C-2A81C0FE7F03}">
      <dgm:prSet/>
      <dgm:spPr/>
      <dgm:t>
        <a:bodyPr/>
        <a:lstStyle/>
        <a:p>
          <a:endParaRPr lang="en-US"/>
        </a:p>
      </dgm:t>
    </dgm:pt>
    <dgm:pt modelId="{40E229B3-0C7B-4DBF-8DC4-59E3E2404F12}" type="sibTrans" cxnId="{0B40D214-23BC-42F8-8A1C-2A81C0FE7F03}">
      <dgm:prSet/>
      <dgm:spPr/>
      <dgm:t>
        <a:bodyPr/>
        <a:lstStyle/>
        <a:p>
          <a:endParaRPr lang="en-US"/>
        </a:p>
      </dgm:t>
    </dgm:pt>
    <dgm:pt modelId="{180DCD18-DB3E-4C4C-A4E6-AEF6EA3CF5EE}">
      <dgm:prSet/>
      <dgm:spPr/>
      <dgm:t>
        <a:bodyPr/>
        <a:lstStyle/>
        <a:p>
          <a:pPr>
            <a:defRPr b="1"/>
          </a:pPr>
          <a:r>
            <a:rPr lang="en-GB" b="0"/>
            <a:t>Second MMR </a:t>
          </a:r>
          <a:r>
            <a:rPr lang="en-GB" b="0">
              <a:latin typeface="Arial"/>
            </a:rPr>
            <a:t>to be offered earlier</a:t>
          </a:r>
          <a:endParaRPr lang="en-GB" b="0"/>
        </a:p>
      </dgm:t>
    </dgm:pt>
    <dgm:pt modelId="{9649EEAA-A010-4D12-98C6-9C3970AB7106}" type="parTrans" cxnId="{755B1C38-56F5-44DD-9EA5-604600D3BC46}">
      <dgm:prSet/>
      <dgm:spPr/>
      <dgm:t>
        <a:bodyPr/>
        <a:lstStyle/>
        <a:p>
          <a:endParaRPr lang="en-US"/>
        </a:p>
      </dgm:t>
    </dgm:pt>
    <dgm:pt modelId="{DA026C1A-4163-454E-B484-3581EC771836}" type="sibTrans" cxnId="{755B1C38-56F5-44DD-9EA5-604600D3BC46}">
      <dgm:prSet/>
      <dgm:spPr/>
      <dgm:t>
        <a:bodyPr/>
        <a:lstStyle/>
        <a:p>
          <a:endParaRPr lang="en-US"/>
        </a:p>
      </dgm:t>
    </dgm:pt>
    <dgm:pt modelId="{E68CB7CD-32DC-4DBB-B81E-C31833529A18}">
      <dgm:prSet/>
      <dgm:spPr/>
      <dgm:t>
        <a:bodyPr/>
        <a:lstStyle/>
        <a:p>
          <a:pPr>
            <a:defRPr b="1"/>
          </a:pPr>
          <a:r>
            <a:rPr lang="en-GB" b="0"/>
            <a:t>Change of order of </a:t>
          </a:r>
          <a:r>
            <a:rPr lang="en-GB" b="0">
              <a:latin typeface="Arial"/>
            </a:rPr>
            <a:t>vaccines MenB</a:t>
          </a:r>
          <a:r>
            <a:rPr lang="en-GB" b="0"/>
            <a:t> and PCV</a:t>
          </a:r>
        </a:p>
      </dgm:t>
    </dgm:pt>
    <dgm:pt modelId="{0163D078-1D72-4FE5-BAAD-3E4E8261AE3C}" type="parTrans" cxnId="{15CF39D0-21E4-42EA-8C52-5F5C4683A959}">
      <dgm:prSet/>
      <dgm:spPr/>
      <dgm:t>
        <a:bodyPr/>
        <a:lstStyle/>
        <a:p>
          <a:endParaRPr lang="en-US"/>
        </a:p>
      </dgm:t>
    </dgm:pt>
    <dgm:pt modelId="{592716FC-1223-4C34-89AA-4B47CD651406}" type="sibTrans" cxnId="{15CF39D0-21E4-42EA-8C52-5F5C4683A959}">
      <dgm:prSet/>
      <dgm:spPr/>
      <dgm:t>
        <a:bodyPr/>
        <a:lstStyle/>
        <a:p>
          <a:endParaRPr lang="en-US"/>
        </a:p>
      </dgm:t>
    </dgm:pt>
    <dgm:pt modelId="{05802432-EF2C-4678-8E11-B37F279B703B}">
      <dgm:prSet phldr="0"/>
      <dgm:spPr/>
      <dgm:t>
        <a:bodyPr/>
        <a:lstStyle/>
        <a:p>
          <a:pPr>
            <a:defRPr b="1"/>
          </a:pPr>
          <a:r>
            <a:rPr lang="en-GB" b="0">
              <a:latin typeface="Arial"/>
            </a:rPr>
            <a:t>Potential addition of varicella to MMR</a:t>
          </a:r>
        </a:p>
      </dgm:t>
    </dgm:pt>
    <dgm:pt modelId="{5B46C380-859F-43B1-A9B0-66784097B095}" type="parTrans" cxnId="{C0E7D9B9-CC76-4477-830A-C6B6635A7018}">
      <dgm:prSet/>
      <dgm:spPr/>
    </dgm:pt>
    <dgm:pt modelId="{C7931F68-F5DB-48FF-B0EA-3E0060189FAA}" type="sibTrans" cxnId="{C0E7D9B9-CC76-4477-830A-C6B6635A7018}">
      <dgm:prSet/>
      <dgm:spPr/>
    </dgm:pt>
    <dgm:pt modelId="{862D6F33-0C4A-47E5-BCCF-1649C190315F}" type="pres">
      <dgm:prSet presAssocID="{90555E34-2D40-4D3B-BE7C-066A771666F8}" presName="linear" presStyleCnt="0">
        <dgm:presLayoutVars>
          <dgm:animLvl val="lvl"/>
          <dgm:resizeHandles val="exact"/>
        </dgm:presLayoutVars>
      </dgm:prSet>
      <dgm:spPr/>
    </dgm:pt>
    <dgm:pt modelId="{D2D50BAE-BB9C-4CFE-9CA0-730FBAC29CC7}" type="pres">
      <dgm:prSet presAssocID="{D15B2CA2-86A1-4682-912F-98A914DA5308}" presName="parentText" presStyleLbl="node1" presStyleIdx="0" presStyleCnt="8">
        <dgm:presLayoutVars>
          <dgm:chMax val="0"/>
          <dgm:bulletEnabled val="1"/>
        </dgm:presLayoutVars>
      </dgm:prSet>
      <dgm:spPr/>
    </dgm:pt>
    <dgm:pt modelId="{9283ECD4-2C5F-41EA-9F72-522ACB45B7C0}" type="pres">
      <dgm:prSet presAssocID="{0E845215-80AF-4333-8D49-122C648C7ED6}" presName="spacer" presStyleCnt="0"/>
      <dgm:spPr/>
    </dgm:pt>
    <dgm:pt modelId="{FC5CB396-D202-49D0-97EC-51F4F51F7D96}" type="pres">
      <dgm:prSet presAssocID="{DDA93C94-8256-4E38-8495-CBB9523472BC}" presName="parentText" presStyleLbl="node1" presStyleIdx="1" presStyleCnt="8">
        <dgm:presLayoutVars>
          <dgm:chMax val="0"/>
          <dgm:bulletEnabled val="1"/>
        </dgm:presLayoutVars>
      </dgm:prSet>
      <dgm:spPr/>
    </dgm:pt>
    <dgm:pt modelId="{A2BB5017-583D-4C11-AA2B-CA57FCCA5B72}" type="pres">
      <dgm:prSet presAssocID="{73B63EE6-965B-4207-BEC1-A64CF364EE8C}" presName="spacer" presStyleCnt="0"/>
      <dgm:spPr/>
    </dgm:pt>
    <dgm:pt modelId="{E923A61F-CB9A-4B53-816D-F3C7CD01BA51}" type="pres">
      <dgm:prSet presAssocID="{76FAC7F8-2268-43E3-9EA4-97F885B00D76}" presName="parentText" presStyleLbl="node1" presStyleIdx="2" presStyleCnt="8">
        <dgm:presLayoutVars>
          <dgm:chMax val="0"/>
          <dgm:bulletEnabled val="1"/>
        </dgm:presLayoutVars>
      </dgm:prSet>
      <dgm:spPr/>
    </dgm:pt>
    <dgm:pt modelId="{18013B6B-2D59-4C5F-A8F7-830BD91443BE}" type="pres">
      <dgm:prSet presAssocID="{1B024458-79F3-44BE-A662-FE25DC01BA51}" presName="spacer" presStyleCnt="0"/>
      <dgm:spPr/>
    </dgm:pt>
    <dgm:pt modelId="{9AFB0BDA-4398-43F5-84D6-A40D8729BDD1}" type="pres">
      <dgm:prSet presAssocID="{AE1E1CC4-62BF-47E9-B151-E797D158B7C0}" presName="parentText" presStyleLbl="node1" presStyleIdx="3" presStyleCnt="8">
        <dgm:presLayoutVars>
          <dgm:chMax val="0"/>
          <dgm:bulletEnabled val="1"/>
        </dgm:presLayoutVars>
      </dgm:prSet>
      <dgm:spPr/>
    </dgm:pt>
    <dgm:pt modelId="{58B5B7C4-116A-41FA-A828-B4A61352149E}" type="pres">
      <dgm:prSet presAssocID="{BE08343D-7C2E-4E46-A497-8030128644DB}" presName="spacer" presStyleCnt="0"/>
      <dgm:spPr/>
    </dgm:pt>
    <dgm:pt modelId="{4A000E76-B19A-4FBF-8192-33C9C50ADCC3}" type="pres">
      <dgm:prSet presAssocID="{37F94F3D-7CC8-48C1-AEC6-F47117D10896}" presName="parentText" presStyleLbl="node1" presStyleIdx="4" presStyleCnt="8">
        <dgm:presLayoutVars>
          <dgm:chMax val="0"/>
          <dgm:bulletEnabled val="1"/>
        </dgm:presLayoutVars>
      </dgm:prSet>
      <dgm:spPr/>
    </dgm:pt>
    <dgm:pt modelId="{ABB52A10-C446-4509-9BA1-B991253E810E}" type="pres">
      <dgm:prSet presAssocID="{40E229B3-0C7B-4DBF-8DC4-59E3E2404F12}" presName="spacer" presStyleCnt="0"/>
      <dgm:spPr/>
    </dgm:pt>
    <dgm:pt modelId="{889F4358-4FC6-40B8-AE69-31AE1F8DEDE2}" type="pres">
      <dgm:prSet presAssocID="{180DCD18-DB3E-4C4C-A4E6-AEF6EA3CF5EE}" presName="parentText" presStyleLbl="node1" presStyleIdx="5" presStyleCnt="8">
        <dgm:presLayoutVars>
          <dgm:chMax val="0"/>
          <dgm:bulletEnabled val="1"/>
        </dgm:presLayoutVars>
      </dgm:prSet>
      <dgm:spPr/>
    </dgm:pt>
    <dgm:pt modelId="{C1F5D984-0374-47D4-A6B5-892EDD7FF9AF}" type="pres">
      <dgm:prSet presAssocID="{DA026C1A-4163-454E-B484-3581EC771836}" presName="spacer" presStyleCnt="0"/>
      <dgm:spPr/>
    </dgm:pt>
    <dgm:pt modelId="{248C3678-F881-4F2C-943F-BD755372FCA1}" type="pres">
      <dgm:prSet presAssocID="{E68CB7CD-32DC-4DBB-B81E-C31833529A18}" presName="parentText" presStyleLbl="node1" presStyleIdx="6" presStyleCnt="8">
        <dgm:presLayoutVars>
          <dgm:chMax val="0"/>
          <dgm:bulletEnabled val="1"/>
        </dgm:presLayoutVars>
      </dgm:prSet>
      <dgm:spPr/>
    </dgm:pt>
    <dgm:pt modelId="{41E23B0A-D5BD-4FB8-AE6F-0591ADFFBA39}" type="pres">
      <dgm:prSet presAssocID="{592716FC-1223-4C34-89AA-4B47CD651406}" presName="spacer" presStyleCnt="0"/>
      <dgm:spPr/>
    </dgm:pt>
    <dgm:pt modelId="{D052FDBD-63B7-4055-9215-6F34B91D6AA6}" type="pres">
      <dgm:prSet presAssocID="{05802432-EF2C-4678-8E11-B37F279B703B}" presName="parentText" presStyleLbl="node1" presStyleIdx="7" presStyleCnt="8">
        <dgm:presLayoutVars>
          <dgm:chMax val="0"/>
          <dgm:bulletEnabled val="1"/>
        </dgm:presLayoutVars>
      </dgm:prSet>
      <dgm:spPr/>
    </dgm:pt>
  </dgm:ptLst>
  <dgm:cxnLst>
    <dgm:cxn modelId="{0B40D214-23BC-42F8-8A1C-2A81C0FE7F03}" srcId="{90555E34-2D40-4D3B-BE7C-066A771666F8}" destId="{37F94F3D-7CC8-48C1-AEC6-F47117D10896}" srcOrd="4" destOrd="0" parTransId="{C2774BE8-CD99-40A9-A24F-8FC18549B370}" sibTransId="{40E229B3-0C7B-4DBF-8DC4-59E3E2404F12}"/>
    <dgm:cxn modelId="{AAE7FB1E-8B51-463C-A8AD-B1B679BFF6AE}" type="presOf" srcId="{DDA93C94-8256-4E38-8495-CBB9523472BC}" destId="{FC5CB396-D202-49D0-97EC-51F4F51F7D96}" srcOrd="0" destOrd="0" presId="urn:microsoft.com/office/officeart/2005/8/layout/vList2"/>
    <dgm:cxn modelId="{2BE86C29-8334-43EC-B72A-FFEA11CB88C9}" type="presOf" srcId="{180DCD18-DB3E-4C4C-A4E6-AEF6EA3CF5EE}" destId="{889F4358-4FC6-40B8-AE69-31AE1F8DEDE2}" srcOrd="0" destOrd="0" presId="urn:microsoft.com/office/officeart/2005/8/layout/vList2"/>
    <dgm:cxn modelId="{2120C82C-EB14-4E4B-BA1A-30203C2B0BBF}" srcId="{90555E34-2D40-4D3B-BE7C-066A771666F8}" destId="{DDA93C94-8256-4E38-8495-CBB9523472BC}" srcOrd="1" destOrd="0" parTransId="{A46240C2-2C34-4324-8851-8E6F3B3809CC}" sibTransId="{73B63EE6-965B-4207-BEC1-A64CF364EE8C}"/>
    <dgm:cxn modelId="{755B1C38-56F5-44DD-9EA5-604600D3BC46}" srcId="{90555E34-2D40-4D3B-BE7C-066A771666F8}" destId="{180DCD18-DB3E-4C4C-A4E6-AEF6EA3CF5EE}" srcOrd="5" destOrd="0" parTransId="{9649EEAA-A010-4D12-98C6-9C3970AB7106}" sibTransId="{DA026C1A-4163-454E-B484-3581EC771836}"/>
    <dgm:cxn modelId="{39DE8862-35C3-4D69-B3EE-A09272ABB539}" type="presOf" srcId="{E68CB7CD-32DC-4DBB-B81E-C31833529A18}" destId="{248C3678-F881-4F2C-943F-BD755372FCA1}" srcOrd="0" destOrd="0" presId="urn:microsoft.com/office/officeart/2005/8/layout/vList2"/>
    <dgm:cxn modelId="{0C374666-E93B-4828-9771-EDDA0FB0BD34}" srcId="{90555E34-2D40-4D3B-BE7C-066A771666F8}" destId="{76FAC7F8-2268-43E3-9EA4-97F885B00D76}" srcOrd="2" destOrd="0" parTransId="{8EAE6C0E-2655-4C70-8C34-52A5F281BA93}" sibTransId="{1B024458-79F3-44BE-A662-FE25DC01BA51}"/>
    <dgm:cxn modelId="{60958F87-F028-405B-82CD-9B6D1FCF88A0}" type="presOf" srcId="{37F94F3D-7CC8-48C1-AEC6-F47117D10896}" destId="{4A000E76-B19A-4FBF-8192-33C9C50ADCC3}" srcOrd="0" destOrd="0" presId="urn:microsoft.com/office/officeart/2005/8/layout/vList2"/>
    <dgm:cxn modelId="{3EB14698-F91A-4678-841A-83BAC3FD118F}" type="presOf" srcId="{90555E34-2D40-4D3B-BE7C-066A771666F8}" destId="{862D6F33-0C4A-47E5-BCCF-1649C190315F}" srcOrd="0" destOrd="0" presId="urn:microsoft.com/office/officeart/2005/8/layout/vList2"/>
    <dgm:cxn modelId="{99A9D69B-822D-4E10-A884-FC060F15F839}" type="presOf" srcId="{D15B2CA2-86A1-4682-912F-98A914DA5308}" destId="{D2D50BAE-BB9C-4CFE-9CA0-730FBAC29CC7}" srcOrd="0" destOrd="0" presId="urn:microsoft.com/office/officeart/2005/8/layout/vList2"/>
    <dgm:cxn modelId="{BB2D0FB1-3267-45F5-8217-4C8ED2DC7284}" type="presOf" srcId="{76FAC7F8-2268-43E3-9EA4-97F885B00D76}" destId="{E923A61F-CB9A-4B53-816D-F3C7CD01BA51}" srcOrd="0" destOrd="0" presId="urn:microsoft.com/office/officeart/2005/8/layout/vList2"/>
    <dgm:cxn modelId="{C0E7D9B9-CC76-4477-830A-C6B6635A7018}" srcId="{90555E34-2D40-4D3B-BE7C-066A771666F8}" destId="{05802432-EF2C-4678-8E11-B37F279B703B}" srcOrd="7" destOrd="0" parTransId="{5B46C380-859F-43B1-A9B0-66784097B095}" sibTransId="{C7931F68-F5DB-48FF-B0EA-3E0060189FAA}"/>
    <dgm:cxn modelId="{066569BA-7732-4E93-BB91-B8DC2F7A991E}" srcId="{90555E34-2D40-4D3B-BE7C-066A771666F8}" destId="{D15B2CA2-86A1-4682-912F-98A914DA5308}" srcOrd="0" destOrd="0" parTransId="{C29B544A-A2FF-4E17-A7FB-93615964F92E}" sibTransId="{0E845215-80AF-4333-8D49-122C648C7ED6}"/>
    <dgm:cxn modelId="{4F3002CB-F24C-46C0-BB3D-47804EE01442}" type="presOf" srcId="{05802432-EF2C-4678-8E11-B37F279B703B}" destId="{D052FDBD-63B7-4055-9215-6F34B91D6AA6}" srcOrd="0" destOrd="0" presId="urn:microsoft.com/office/officeart/2005/8/layout/vList2"/>
    <dgm:cxn modelId="{15CF39D0-21E4-42EA-8C52-5F5C4683A959}" srcId="{90555E34-2D40-4D3B-BE7C-066A771666F8}" destId="{E68CB7CD-32DC-4DBB-B81E-C31833529A18}" srcOrd="6" destOrd="0" parTransId="{0163D078-1D72-4FE5-BAAD-3E4E8261AE3C}" sibTransId="{592716FC-1223-4C34-89AA-4B47CD651406}"/>
    <dgm:cxn modelId="{A72C17E1-F48A-44AE-A260-C5A330AFD24F}" type="presOf" srcId="{AE1E1CC4-62BF-47E9-B151-E797D158B7C0}" destId="{9AFB0BDA-4398-43F5-84D6-A40D8729BDD1}" srcOrd="0" destOrd="0" presId="urn:microsoft.com/office/officeart/2005/8/layout/vList2"/>
    <dgm:cxn modelId="{203086EE-E0D6-40BD-B133-3827342456EB}" srcId="{90555E34-2D40-4D3B-BE7C-066A771666F8}" destId="{AE1E1CC4-62BF-47E9-B151-E797D158B7C0}" srcOrd="3" destOrd="0" parTransId="{F5645DD1-34BF-4E97-896C-C4CE7A00FC40}" sibTransId="{BE08343D-7C2E-4E46-A497-8030128644DB}"/>
    <dgm:cxn modelId="{D38870DF-9B3E-480B-A188-1A0803DC91B4}" type="presParOf" srcId="{862D6F33-0C4A-47E5-BCCF-1649C190315F}" destId="{D2D50BAE-BB9C-4CFE-9CA0-730FBAC29CC7}" srcOrd="0" destOrd="0" presId="urn:microsoft.com/office/officeart/2005/8/layout/vList2"/>
    <dgm:cxn modelId="{9322FCCA-95F8-4913-B70F-4FAB235CB906}" type="presParOf" srcId="{862D6F33-0C4A-47E5-BCCF-1649C190315F}" destId="{9283ECD4-2C5F-41EA-9F72-522ACB45B7C0}" srcOrd="1" destOrd="0" presId="urn:microsoft.com/office/officeart/2005/8/layout/vList2"/>
    <dgm:cxn modelId="{D0D8753B-846A-41BC-AB3B-19ED017914B0}" type="presParOf" srcId="{862D6F33-0C4A-47E5-BCCF-1649C190315F}" destId="{FC5CB396-D202-49D0-97EC-51F4F51F7D96}" srcOrd="2" destOrd="0" presId="urn:microsoft.com/office/officeart/2005/8/layout/vList2"/>
    <dgm:cxn modelId="{9FC717B6-18AE-4D48-92CF-C83E035A4471}" type="presParOf" srcId="{862D6F33-0C4A-47E5-BCCF-1649C190315F}" destId="{A2BB5017-583D-4C11-AA2B-CA57FCCA5B72}" srcOrd="3" destOrd="0" presId="urn:microsoft.com/office/officeart/2005/8/layout/vList2"/>
    <dgm:cxn modelId="{976C504F-ED7C-4D78-BCC7-F07557C79B90}" type="presParOf" srcId="{862D6F33-0C4A-47E5-BCCF-1649C190315F}" destId="{E923A61F-CB9A-4B53-816D-F3C7CD01BA51}" srcOrd="4" destOrd="0" presId="urn:microsoft.com/office/officeart/2005/8/layout/vList2"/>
    <dgm:cxn modelId="{3A0A35E2-37EE-4AFE-B152-CDC5BF9D0EB8}" type="presParOf" srcId="{862D6F33-0C4A-47E5-BCCF-1649C190315F}" destId="{18013B6B-2D59-4C5F-A8F7-830BD91443BE}" srcOrd="5" destOrd="0" presId="urn:microsoft.com/office/officeart/2005/8/layout/vList2"/>
    <dgm:cxn modelId="{ADBC8340-4811-497C-A710-615EA60F04BE}" type="presParOf" srcId="{862D6F33-0C4A-47E5-BCCF-1649C190315F}" destId="{9AFB0BDA-4398-43F5-84D6-A40D8729BDD1}" srcOrd="6" destOrd="0" presId="urn:microsoft.com/office/officeart/2005/8/layout/vList2"/>
    <dgm:cxn modelId="{B4204E9A-A3B7-4246-9387-3944A08FCBA3}" type="presParOf" srcId="{862D6F33-0C4A-47E5-BCCF-1649C190315F}" destId="{58B5B7C4-116A-41FA-A828-B4A61352149E}" srcOrd="7" destOrd="0" presId="urn:microsoft.com/office/officeart/2005/8/layout/vList2"/>
    <dgm:cxn modelId="{87D6AAC6-03F4-4BE7-BB02-AC3CFE486884}" type="presParOf" srcId="{862D6F33-0C4A-47E5-BCCF-1649C190315F}" destId="{4A000E76-B19A-4FBF-8192-33C9C50ADCC3}" srcOrd="8" destOrd="0" presId="urn:microsoft.com/office/officeart/2005/8/layout/vList2"/>
    <dgm:cxn modelId="{5D375490-022E-4D79-A5D2-A641A925803A}" type="presParOf" srcId="{862D6F33-0C4A-47E5-BCCF-1649C190315F}" destId="{ABB52A10-C446-4509-9BA1-B991253E810E}" srcOrd="9" destOrd="0" presId="urn:microsoft.com/office/officeart/2005/8/layout/vList2"/>
    <dgm:cxn modelId="{CCBD293E-E6DC-4833-8030-3A7D25686287}" type="presParOf" srcId="{862D6F33-0C4A-47E5-BCCF-1649C190315F}" destId="{889F4358-4FC6-40B8-AE69-31AE1F8DEDE2}" srcOrd="10" destOrd="0" presId="urn:microsoft.com/office/officeart/2005/8/layout/vList2"/>
    <dgm:cxn modelId="{DC8DAB4E-7E53-424C-A195-F82979E34AF9}" type="presParOf" srcId="{862D6F33-0C4A-47E5-BCCF-1649C190315F}" destId="{C1F5D984-0374-47D4-A6B5-892EDD7FF9AF}" srcOrd="11" destOrd="0" presId="urn:microsoft.com/office/officeart/2005/8/layout/vList2"/>
    <dgm:cxn modelId="{08CD1947-59E2-4B7E-B70D-D37966926AD3}" type="presParOf" srcId="{862D6F33-0C4A-47E5-BCCF-1649C190315F}" destId="{248C3678-F881-4F2C-943F-BD755372FCA1}" srcOrd="12" destOrd="0" presId="urn:microsoft.com/office/officeart/2005/8/layout/vList2"/>
    <dgm:cxn modelId="{AA47EAE5-2800-46FB-A56A-5ADBD7BE2BF4}" type="presParOf" srcId="{862D6F33-0C4A-47E5-BCCF-1649C190315F}" destId="{41E23B0A-D5BD-4FB8-AE6F-0591ADFFBA39}" srcOrd="13" destOrd="0" presId="urn:microsoft.com/office/officeart/2005/8/layout/vList2"/>
    <dgm:cxn modelId="{2342CDE5-52A7-49C8-855F-DD96E5DE04CB}" type="presParOf" srcId="{862D6F33-0C4A-47E5-BCCF-1649C190315F}" destId="{D052FDBD-63B7-4055-9215-6F34B91D6AA6}" srcOrd="1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3D04882-F0BA-46E9-9B65-02507B0AB88A}" type="doc">
      <dgm:prSet loTypeId="urn:microsoft.com/office/officeart/2005/8/layout/hList1" loCatId="list" qsTypeId="urn:microsoft.com/office/officeart/2005/8/quickstyle/simple3" qsCatId="simple" csTypeId="urn:microsoft.com/office/officeart/2005/8/colors/accent1_2" csCatId="accent1" phldr="1"/>
      <dgm:spPr/>
      <dgm:t>
        <a:bodyPr/>
        <a:lstStyle/>
        <a:p>
          <a:endParaRPr lang="en-GB"/>
        </a:p>
      </dgm:t>
    </dgm:pt>
    <dgm:pt modelId="{BBDE90C7-A36A-4FE1-9105-0D92749060BC}">
      <dgm:prSet phldrT="[Text]"/>
      <dgm:spPr/>
      <dgm:t>
        <a:bodyPr/>
        <a:lstStyle/>
        <a:p>
          <a:r>
            <a:rPr lang="en-GB"/>
            <a:t>No</a:t>
          </a:r>
        </a:p>
      </dgm:t>
    </dgm:pt>
    <dgm:pt modelId="{8BA47129-5C7F-44E8-888F-42AF3FF9C145}" type="parTrans" cxnId="{E8D38E89-AEDF-48EA-954E-F134FD6C6F10}">
      <dgm:prSet/>
      <dgm:spPr/>
      <dgm:t>
        <a:bodyPr/>
        <a:lstStyle/>
        <a:p>
          <a:endParaRPr lang="en-GB"/>
        </a:p>
      </dgm:t>
    </dgm:pt>
    <dgm:pt modelId="{63F86883-692B-48A9-9EBF-CEB99A6E4834}" type="sibTrans" cxnId="{E8D38E89-AEDF-48EA-954E-F134FD6C6F10}">
      <dgm:prSet/>
      <dgm:spPr/>
      <dgm:t>
        <a:bodyPr/>
        <a:lstStyle/>
        <a:p>
          <a:endParaRPr lang="en-GB"/>
        </a:p>
      </dgm:t>
    </dgm:pt>
    <dgm:pt modelId="{696B3EA9-4D04-4045-8701-8A3EBC129F7A}">
      <dgm:prSet phldrT="[Text]" custT="1"/>
      <dgm:spPr/>
      <dgm:t>
        <a:bodyPr/>
        <a:lstStyle/>
        <a:p>
          <a:r>
            <a:rPr lang="en-GB" sz="4000"/>
            <a:t>Vaccinate as per new schedule timings (2</a:t>
          </a:r>
          <a:r>
            <a:rPr lang="en-GB" sz="4000" baseline="30000"/>
            <a:t>nd</a:t>
          </a:r>
          <a:r>
            <a:rPr lang="en-GB" sz="4000"/>
            <a:t> Men B at 12 weeks and 1</a:t>
          </a:r>
          <a:r>
            <a:rPr lang="en-GB" sz="4000" baseline="30000"/>
            <a:t>st</a:t>
          </a:r>
          <a:r>
            <a:rPr lang="en-GB" sz="4000"/>
            <a:t> PCV at 16 weeks)</a:t>
          </a:r>
        </a:p>
      </dgm:t>
    </dgm:pt>
    <dgm:pt modelId="{C682D974-EE8F-4199-A5FB-1A0D02AEF79A}" type="parTrans" cxnId="{D454376A-A0DC-4F97-954F-A79E36FCBB39}">
      <dgm:prSet/>
      <dgm:spPr/>
      <dgm:t>
        <a:bodyPr/>
        <a:lstStyle/>
        <a:p>
          <a:endParaRPr lang="en-GB"/>
        </a:p>
      </dgm:t>
    </dgm:pt>
    <dgm:pt modelId="{455E9974-46E2-463C-98AC-A831F881E153}" type="sibTrans" cxnId="{D454376A-A0DC-4F97-954F-A79E36FCBB39}">
      <dgm:prSet/>
      <dgm:spPr/>
      <dgm:t>
        <a:bodyPr/>
        <a:lstStyle/>
        <a:p>
          <a:endParaRPr lang="en-GB"/>
        </a:p>
      </dgm:t>
    </dgm:pt>
    <dgm:pt modelId="{53965D77-6879-413E-B641-A93D920CC01E}">
      <dgm:prSet phldrT="[Text]"/>
      <dgm:spPr/>
      <dgm:t>
        <a:bodyPr/>
        <a:lstStyle/>
        <a:p>
          <a:r>
            <a:rPr lang="en-GB"/>
            <a:t>Yes</a:t>
          </a:r>
        </a:p>
      </dgm:t>
    </dgm:pt>
    <dgm:pt modelId="{B605450B-906C-4C12-AC34-56AD371B22BE}" type="parTrans" cxnId="{D946E4C3-7A80-4D78-A427-4B4F40C12B18}">
      <dgm:prSet/>
      <dgm:spPr/>
      <dgm:t>
        <a:bodyPr/>
        <a:lstStyle/>
        <a:p>
          <a:endParaRPr lang="en-GB"/>
        </a:p>
      </dgm:t>
    </dgm:pt>
    <dgm:pt modelId="{19C78C1A-FA29-4307-960A-4568AA3EB836}" type="sibTrans" cxnId="{D946E4C3-7A80-4D78-A427-4B4F40C12B18}">
      <dgm:prSet/>
      <dgm:spPr/>
      <dgm:t>
        <a:bodyPr/>
        <a:lstStyle/>
        <a:p>
          <a:endParaRPr lang="en-GB"/>
        </a:p>
      </dgm:t>
    </dgm:pt>
    <dgm:pt modelId="{6C4113A5-5B16-4074-96B5-02E3D774EA5C}">
      <dgm:prSet phldrT="[Text]" custT="1"/>
      <dgm:spPr/>
      <dgm:t>
        <a:bodyPr/>
        <a:lstStyle/>
        <a:p>
          <a:pPr rtl="0"/>
          <a:r>
            <a:rPr lang="en-GB" sz="4000"/>
            <a:t>Already had 12-week PCV before 1 July</a:t>
          </a:r>
          <a:endParaRPr lang="en-GB" sz="4000">
            <a:latin typeface="Arial"/>
          </a:endParaRPr>
        </a:p>
      </dgm:t>
    </dgm:pt>
    <dgm:pt modelId="{37E4D3EA-9813-40B7-B562-540D3798D60E}" type="parTrans" cxnId="{540D67FD-38B0-4524-B3F5-1DC9CA3546B4}">
      <dgm:prSet/>
      <dgm:spPr/>
      <dgm:t>
        <a:bodyPr/>
        <a:lstStyle/>
        <a:p>
          <a:endParaRPr lang="en-GB"/>
        </a:p>
      </dgm:t>
    </dgm:pt>
    <dgm:pt modelId="{2FE7ED00-27CE-493B-9C2C-FE89192EE80B}" type="sibTrans" cxnId="{540D67FD-38B0-4524-B3F5-1DC9CA3546B4}">
      <dgm:prSet/>
      <dgm:spPr/>
      <dgm:t>
        <a:bodyPr/>
        <a:lstStyle/>
        <a:p>
          <a:endParaRPr lang="en-GB"/>
        </a:p>
      </dgm:t>
    </dgm:pt>
    <dgm:pt modelId="{4FC08FCF-DCA0-4F34-AD7A-52304F30C5C2}">
      <dgm:prSet phldr="0"/>
      <dgm:spPr/>
      <dgm:t>
        <a:bodyPr/>
        <a:lstStyle/>
        <a:p>
          <a:r>
            <a:rPr lang="en-GB" sz="4000"/>
            <a:t>Stay on previous schedule and have 2</a:t>
          </a:r>
          <a:r>
            <a:rPr lang="en-GB" sz="4000" baseline="30000"/>
            <a:t>nd</a:t>
          </a:r>
          <a:r>
            <a:rPr lang="en-GB" sz="4000"/>
            <a:t> </a:t>
          </a:r>
          <a:r>
            <a:rPr lang="en-GB" sz="4000" err="1"/>
            <a:t>MenB</a:t>
          </a:r>
          <a:r>
            <a:rPr lang="en-GB" sz="4000"/>
            <a:t> vaccine at 16 weeks of age </a:t>
          </a:r>
          <a:endParaRPr lang="en-US"/>
        </a:p>
      </dgm:t>
    </dgm:pt>
    <dgm:pt modelId="{DFC43F8E-FA43-4F2C-B800-641B6867F136}" type="parTrans" cxnId="{36A20ACB-7E28-4BC6-81C2-2DF564B12B97}">
      <dgm:prSet/>
      <dgm:spPr/>
    </dgm:pt>
    <dgm:pt modelId="{DDD483D3-F34E-4527-8A00-CD9293626684}" type="sibTrans" cxnId="{36A20ACB-7E28-4BC6-81C2-2DF564B12B97}">
      <dgm:prSet/>
      <dgm:spPr/>
    </dgm:pt>
    <dgm:pt modelId="{AF6495F5-A290-4DEB-9C4F-DE43D055ECCA}" type="pres">
      <dgm:prSet presAssocID="{43D04882-F0BA-46E9-9B65-02507B0AB88A}" presName="Name0" presStyleCnt="0">
        <dgm:presLayoutVars>
          <dgm:dir/>
          <dgm:animLvl val="lvl"/>
          <dgm:resizeHandles val="exact"/>
        </dgm:presLayoutVars>
      </dgm:prSet>
      <dgm:spPr/>
    </dgm:pt>
    <dgm:pt modelId="{54243C91-87D0-4E6D-815D-3AFD1F1060C9}" type="pres">
      <dgm:prSet presAssocID="{BBDE90C7-A36A-4FE1-9105-0D92749060BC}" presName="composite" presStyleCnt="0"/>
      <dgm:spPr/>
    </dgm:pt>
    <dgm:pt modelId="{044F9C1F-B5CD-436D-ABEF-1D0F691F234E}" type="pres">
      <dgm:prSet presAssocID="{BBDE90C7-A36A-4FE1-9105-0D92749060BC}" presName="parTx" presStyleLbl="alignNode1" presStyleIdx="0" presStyleCnt="2">
        <dgm:presLayoutVars>
          <dgm:chMax val="0"/>
          <dgm:chPref val="0"/>
          <dgm:bulletEnabled val="1"/>
        </dgm:presLayoutVars>
      </dgm:prSet>
      <dgm:spPr/>
    </dgm:pt>
    <dgm:pt modelId="{D37C41D2-3FE8-4AC7-9525-FC20AB183CCC}" type="pres">
      <dgm:prSet presAssocID="{BBDE90C7-A36A-4FE1-9105-0D92749060BC}" presName="desTx" presStyleLbl="alignAccFollowNode1" presStyleIdx="0" presStyleCnt="2">
        <dgm:presLayoutVars>
          <dgm:bulletEnabled val="1"/>
        </dgm:presLayoutVars>
      </dgm:prSet>
      <dgm:spPr/>
    </dgm:pt>
    <dgm:pt modelId="{807839CD-171E-40AC-976B-0421D90DFF75}" type="pres">
      <dgm:prSet presAssocID="{63F86883-692B-48A9-9EBF-CEB99A6E4834}" presName="space" presStyleCnt="0"/>
      <dgm:spPr/>
    </dgm:pt>
    <dgm:pt modelId="{9FD228E9-D232-4960-AD94-991C987B3E96}" type="pres">
      <dgm:prSet presAssocID="{53965D77-6879-413E-B641-A93D920CC01E}" presName="composite" presStyleCnt="0"/>
      <dgm:spPr/>
    </dgm:pt>
    <dgm:pt modelId="{B1995221-FC99-49F6-8ABE-D7B56E116FCD}" type="pres">
      <dgm:prSet presAssocID="{53965D77-6879-413E-B641-A93D920CC01E}" presName="parTx" presStyleLbl="alignNode1" presStyleIdx="1" presStyleCnt="2">
        <dgm:presLayoutVars>
          <dgm:chMax val="0"/>
          <dgm:chPref val="0"/>
          <dgm:bulletEnabled val="1"/>
        </dgm:presLayoutVars>
      </dgm:prSet>
      <dgm:spPr/>
    </dgm:pt>
    <dgm:pt modelId="{8ED1FC55-B393-44C7-94A1-DF5F71887FAC}" type="pres">
      <dgm:prSet presAssocID="{53965D77-6879-413E-B641-A93D920CC01E}" presName="desTx" presStyleLbl="alignAccFollowNode1" presStyleIdx="1" presStyleCnt="2">
        <dgm:presLayoutVars>
          <dgm:bulletEnabled val="1"/>
        </dgm:presLayoutVars>
      </dgm:prSet>
      <dgm:spPr/>
    </dgm:pt>
  </dgm:ptLst>
  <dgm:cxnLst>
    <dgm:cxn modelId="{C196DA03-F87E-4DD5-B919-42EF43400045}" type="presOf" srcId="{6C4113A5-5B16-4074-96B5-02E3D774EA5C}" destId="{8ED1FC55-B393-44C7-94A1-DF5F71887FAC}" srcOrd="0" destOrd="0" presId="urn:microsoft.com/office/officeart/2005/8/layout/hList1"/>
    <dgm:cxn modelId="{6B22472D-7D85-4AA7-87CD-14DC9A8A4A2A}" type="presOf" srcId="{696B3EA9-4D04-4045-8701-8A3EBC129F7A}" destId="{D37C41D2-3FE8-4AC7-9525-FC20AB183CCC}" srcOrd="0" destOrd="0" presId="urn:microsoft.com/office/officeart/2005/8/layout/hList1"/>
    <dgm:cxn modelId="{4D934C31-9245-4209-A739-D538E82D561D}" type="presOf" srcId="{53965D77-6879-413E-B641-A93D920CC01E}" destId="{B1995221-FC99-49F6-8ABE-D7B56E116FCD}" srcOrd="0" destOrd="0" presId="urn:microsoft.com/office/officeart/2005/8/layout/hList1"/>
    <dgm:cxn modelId="{38CCF949-C572-48B1-BAB5-A9804B9CA453}" type="presOf" srcId="{4FC08FCF-DCA0-4F34-AD7A-52304F30C5C2}" destId="{8ED1FC55-B393-44C7-94A1-DF5F71887FAC}" srcOrd="0" destOrd="1" presId="urn:microsoft.com/office/officeart/2005/8/layout/hList1"/>
    <dgm:cxn modelId="{D454376A-A0DC-4F97-954F-A79E36FCBB39}" srcId="{BBDE90C7-A36A-4FE1-9105-0D92749060BC}" destId="{696B3EA9-4D04-4045-8701-8A3EBC129F7A}" srcOrd="0" destOrd="0" parTransId="{C682D974-EE8F-4199-A5FB-1A0D02AEF79A}" sibTransId="{455E9974-46E2-463C-98AC-A831F881E153}"/>
    <dgm:cxn modelId="{A8E30476-5BD2-4D1A-B5D0-E4FC2F68EEA0}" type="presOf" srcId="{BBDE90C7-A36A-4FE1-9105-0D92749060BC}" destId="{044F9C1F-B5CD-436D-ABEF-1D0F691F234E}" srcOrd="0" destOrd="0" presId="urn:microsoft.com/office/officeart/2005/8/layout/hList1"/>
    <dgm:cxn modelId="{E8D38E89-AEDF-48EA-954E-F134FD6C6F10}" srcId="{43D04882-F0BA-46E9-9B65-02507B0AB88A}" destId="{BBDE90C7-A36A-4FE1-9105-0D92749060BC}" srcOrd="0" destOrd="0" parTransId="{8BA47129-5C7F-44E8-888F-42AF3FF9C145}" sibTransId="{63F86883-692B-48A9-9EBF-CEB99A6E4834}"/>
    <dgm:cxn modelId="{D45F35BC-CB97-4023-BE9A-C606019E95FA}" type="presOf" srcId="{43D04882-F0BA-46E9-9B65-02507B0AB88A}" destId="{AF6495F5-A290-4DEB-9C4F-DE43D055ECCA}" srcOrd="0" destOrd="0" presId="urn:microsoft.com/office/officeart/2005/8/layout/hList1"/>
    <dgm:cxn modelId="{D946E4C3-7A80-4D78-A427-4B4F40C12B18}" srcId="{43D04882-F0BA-46E9-9B65-02507B0AB88A}" destId="{53965D77-6879-413E-B641-A93D920CC01E}" srcOrd="1" destOrd="0" parTransId="{B605450B-906C-4C12-AC34-56AD371B22BE}" sibTransId="{19C78C1A-FA29-4307-960A-4568AA3EB836}"/>
    <dgm:cxn modelId="{36A20ACB-7E28-4BC6-81C2-2DF564B12B97}" srcId="{53965D77-6879-413E-B641-A93D920CC01E}" destId="{4FC08FCF-DCA0-4F34-AD7A-52304F30C5C2}" srcOrd="1" destOrd="0" parTransId="{DFC43F8E-FA43-4F2C-B800-641B6867F136}" sibTransId="{DDD483D3-F34E-4527-8A00-CD9293626684}"/>
    <dgm:cxn modelId="{540D67FD-38B0-4524-B3F5-1DC9CA3546B4}" srcId="{53965D77-6879-413E-B641-A93D920CC01E}" destId="{6C4113A5-5B16-4074-96B5-02E3D774EA5C}" srcOrd="0" destOrd="0" parTransId="{37E4D3EA-9813-40B7-B562-540D3798D60E}" sibTransId="{2FE7ED00-27CE-493B-9C2C-FE89192EE80B}"/>
    <dgm:cxn modelId="{CF8EE37C-459D-4B02-ABBD-3FE41F8E7187}" type="presParOf" srcId="{AF6495F5-A290-4DEB-9C4F-DE43D055ECCA}" destId="{54243C91-87D0-4E6D-815D-3AFD1F1060C9}" srcOrd="0" destOrd="0" presId="urn:microsoft.com/office/officeart/2005/8/layout/hList1"/>
    <dgm:cxn modelId="{5A5D44E6-5194-4686-891C-2ADCCA7CFD77}" type="presParOf" srcId="{54243C91-87D0-4E6D-815D-3AFD1F1060C9}" destId="{044F9C1F-B5CD-436D-ABEF-1D0F691F234E}" srcOrd="0" destOrd="0" presId="urn:microsoft.com/office/officeart/2005/8/layout/hList1"/>
    <dgm:cxn modelId="{98D64FAE-A664-4A9F-BBF0-FAC6942ABB4A}" type="presParOf" srcId="{54243C91-87D0-4E6D-815D-3AFD1F1060C9}" destId="{D37C41D2-3FE8-4AC7-9525-FC20AB183CCC}" srcOrd="1" destOrd="0" presId="urn:microsoft.com/office/officeart/2005/8/layout/hList1"/>
    <dgm:cxn modelId="{C649B631-1F34-49C6-97CA-B70A2B863A87}" type="presParOf" srcId="{AF6495F5-A290-4DEB-9C4F-DE43D055ECCA}" destId="{807839CD-171E-40AC-976B-0421D90DFF75}" srcOrd="1" destOrd="0" presId="urn:microsoft.com/office/officeart/2005/8/layout/hList1"/>
    <dgm:cxn modelId="{EC6AB514-7A63-4831-A57E-C1D1F20B1BA4}" type="presParOf" srcId="{AF6495F5-A290-4DEB-9C4F-DE43D055ECCA}" destId="{9FD228E9-D232-4960-AD94-991C987B3E96}" srcOrd="2" destOrd="0" presId="urn:microsoft.com/office/officeart/2005/8/layout/hList1"/>
    <dgm:cxn modelId="{99514784-9A51-482B-BB58-D2D00B60485A}" type="presParOf" srcId="{9FD228E9-D232-4960-AD94-991C987B3E96}" destId="{B1995221-FC99-49F6-8ABE-D7B56E116FCD}" srcOrd="0" destOrd="0" presId="urn:microsoft.com/office/officeart/2005/8/layout/hList1"/>
    <dgm:cxn modelId="{4ECE0F14-AACE-4BA7-A9D2-60E2CEB9EAA3}" type="presParOf" srcId="{9FD228E9-D232-4960-AD94-991C987B3E96}" destId="{8ED1FC55-B393-44C7-94A1-DF5F71887FAC}"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057BC34-B1DB-44B6-A416-5207841365BB}" type="doc">
      <dgm:prSet loTypeId="urn:microsoft.com/office/officeart/2005/8/layout/vList2" loCatId="list" qsTypeId="urn:microsoft.com/office/officeart/2005/8/quickstyle/simple4" qsCatId="simple" csTypeId="urn:microsoft.com/office/officeart/2005/8/colors/accent1_2" csCatId="accent1" phldr="1"/>
      <dgm:spPr/>
      <dgm:t>
        <a:bodyPr/>
        <a:lstStyle/>
        <a:p>
          <a:endParaRPr lang="en-US"/>
        </a:p>
      </dgm:t>
    </dgm:pt>
    <dgm:pt modelId="{FE64EA30-491A-4AE5-A438-0018C6A595DB}">
      <dgm:prSet/>
      <dgm:spPr/>
      <dgm:t>
        <a:bodyPr/>
        <a:lstStyle/>
        <a:p>
          <a:pPr rtl="0"/>
          <a:r>
            <a:rPr lang="en-GB"/>
            <a:t>The manufacturing of Hib/MenC (Menitorix®)</a:t>
          </a:r>
          <a:r>
            <a:rPr lang="en-GB">
              <a:latin typeface="Arial"/>
            </a:rPr>
            <a:t> </a:t>
          </a:r>
          <a:r>
            <a:rPr lang="en-GB"/>
            <a:t>vaccine</a:t>
          </a:r>
          <a:r>
            <a:rPr lang="en-GB">
              <a:latin typeface="Arial"/>
            </a:rPr>
            <a:t> will be discontinued</a:t>
          </a:r>
          <a:endParaRPr lang="en-US"/>
        </a:p>
      </dgm:t>
    </dgm:pt>
    <dgm:pt modelId="{D3DB6DB0-BA30-4965-9669-A1B0A2AF04D6}" type="parTrans" cxnId="{DA6B4F43-06A2-464A-9DC9-3C9CF6F9C2AE}">
      <dgm:prSet/>
      <dgm:spPr/>
      <dgm:t>
        <a:bodyPr/>
        <a:lstStyle/>
        <a:p>
          <a:endParaRPr lang="en-US"/>
        </a:p>
      </dgm:t>
    </dgm:pt>
    <dgm:pt modelId="{C5D8B725-C473-4B61-A186-92BD687C80F5}" type="sibTrans" cxnId="{DA6B4F43-06A2-464A-9DC9-3C9CF6F9C2AE}">
      <dgm:prSet/>
      <dgm:spPr/>
      <dgm:t>
        <a:bodyPr/>
        <a:lstStyle/>
        <a:p>
          <a:endParaRPr lang="en-US"/>
        </a:p>
      </dgm:t>
    </dgm:pt>
    <dgm:pt modelId="{BA324138-7AA7-43CE-B271-C86E7BEBE7BC}">
      <dgm:prSet/>
      <dgm:spPr/>
      <dgm:t>
        <a:bodyPr/>
        <a:lstStyle/>
        <a:p>
          <a:r>
            <a:rPr lang="en-GB">
              <a:latin typeface="Arial"/>
            </a:rPr>
            <a:t>Commercial</a:t>
          </a:r>
          <a:r>
            <a:rPr lang="en-GB"/>
            <a:t> decision by the manufacturer (GSK)</a:t>
          </a:r>
          <a:endParaRPr lang="en-US"/>
        </a:p>
      </dgm:t>
    </dgm:pt>
    <dgm:pt modelId="{9BEF5F94-24B1-49FF-98DF-49A3D27C0A59}" type="parTrans" cxnId="{C95CE2D4-9CFC-4065-A2B2-F0C2C2B91571}">
      <dgm:prSet/>
      <dgm:spPr/>
      <dgm:t>
        <a:bodyPr/>
        <a:lstStyle/>
        <a:p>
          <a:endParaRPr lang="en-US"/>
        </a:p>
      </dgm:t>
    </dgm:pt>
    <dgm:pt modelId="{6CCA614B-EB11-42B1-9E2C-E4FE78967C8A}" type="sibTrans" cxnId="{C95CE2D4-9CFC-4065-A2B2-F0C2C2B91571}">
      <dgm:prSet/>
      <dgm:spPr/>
      <dgm:t>
        <a:bodyPr/>
        <a:lstStyle/>
        <a:p>
          <a:endParaRPr lang="en-US"/>
        </a:p>
      </dgm:t>
    </dgm:pt>
    <dgm:pt modelId="{FEC1E96F-C374-4926-AC95-D71CF0D9BDD3}">
      <dgm:prSet/>
      <dgm:spPr/>
      <dgm:t>
        <a:bodyPr/>
        <a:lstStyle/>
        <a:p>
          <a:r>
            <a:rPr lang="en-GB"/>
            <a:t>This is the only Hib/</a:t>
          </a:r>
          <a:r>
            <a:rPr lang="en-GB" err="1"/>
            <a:t>MenC</a:t>
          </a:r>
          <a:r>
            <a:rPr lang="en-GB"/>
            <a:t> vaccine available, so changes to the routine infant schedule are necessary</a:t>
          </a:r>
          <a:endParaRPr lang="en-US"/>
        </a:p>
      </dgm:t>
    </dgm:pt>
    <dgm:pt modelId="{B4ACBED5-789E-4077-A7D7-E421C69EA8BA}" type="parTrans" cxnId="{BE2BBEFC-4C21-47CC-A093-DB2E70A9B1B4}">
      <dgm:prSet/>
      <dgm:spPr/>
      <dgm:t>
        <a:bodyPr/>
        <a:lstStyle/>
        <a:p>
          <a:endParaRPr lang="en-US"/>
        </a:p>
      </dgm:t>
    </dgm:pt>
    <dgm:pt modelId="{95D0F1C3-97E6-42FE-BADB-15667964BFF6}" type="sibTrans" cxnId="{BE2BBEFC-4C21-47CC-A093-DB2E70A9B1B4}">
      <dgm:prSet/>
      <dgm:spPr/>
      <dgm:t>
        <a:bodyPr/>
        <a:lstStyle/>
        <a:p>
          <a:endParaRPr lang="en-US"/>
        </a:p>
      </dgm:t>
    </dgm:pt>
    <dgm:pt modelId="{57D10C50-BC2A-43C6-B547-73D24365B2F8}">
      <dgm:prSet/>
      <dgm:spPr/>
      <dgm:t>
        <a:bodyPr/>
        <a:lstStyle/>
        <a:p>
          <a:pPr rtl="0"/>
          <a:r>
            <a:rPr lang="en-GB"/>
            <a:t>UKHSA estimates that the central stock of Hib/</a:t>
          </a:r>
          <a:r>
            <a:rPr lang="en-GB" err="1"/>
            <a:t>MenC</a:t>
          </a:r>
          <a:r>
            <a:rPr lang="en-GB"/>
            <a:t> will be</a:t>
          </a:r>
          <a:r>
            <a:rPr lang="en-GB">
              <a:latin typeface="Arial"/>
            </a:rPr>
            <a:t> depleted</a:t>
          </a:r>
          <a:r>
            <a:rPr lang="en-GB"/>
            <a:t> by mid-2025 – </a:t>
          </a:r>
          <a:r>
            <a:rPr lang="en-GB" b="1"/>
            <a:t>NHS Wales has a ‘hard stop’ from 1 July 2025</a:t>
          </a:r>
          <a:endParaRPr lang="en-US" b="1"/>
        </a:p>
      </dgm:t>
    </dgm:pt>
    <dgm:pt modelId="{7B56A67A-D1F8-42BC-B267-0D3DC6ACA873}" type="parTrans" cxnId="{75F41242-D3A5-4E69-ACB9-4D23CDD701A1}">
      <dgm:prSet/>
      <dgm:spPr/>
      <dgm:t>
        <a:bodyPr/>
        <a:lstStyle/>
        <a:p>
          <a:endParaRPr lang="en-US"/>
        </a:p>
      </dgm:t>
    </dgm:pt>
    <dgm:pt modelId="{E6D2C18D-0C85-476A-80FC-174869AEAB4E}" type="sibTrans" cxnId="{75F41242-D3A5-4E69-ACB9-4D23CDD701A1}">
      <dgm:prSet/>
      <dgm:spPr/>
      <dgm:t>
        <a:bodyPr/>
        <a:lstStyle/>
        <a:p>
          <a:endParaRPr lang="en-US"/>
        </a:p>
      </dgm:t>
    </dgm:pt>
    <dgm:pt modelId="{BF37461B-9D7D-4BD3-9F9F-BBFB566CAFE9}">
      <dgm:prSet/>
      <dgm:spPr/>
      <dgm:t>
        <a:bodyPr/>
        <a:lstStyle/>
        <a:p>
          <a:pPr rtl="0"/>
          <a:r>
            <a:rPr lang="en-GB">
              <a:latin typeface="Arial"/>
            </a:rPr>
            <a:t>JCVI</a:t>
          </a:r>
          <a:r>
            <a:rPr lang="en-GB"/>
            <a:t> advised that MenC vaccine is no longer required in the infant vaccination schedule</a:t>
          </a:r>
          <a:endParaRPr lang="en-US"/>
        </a:p>
      </dgm:t>
    </dgm:pt>
    <dgm:pt modelId="{FC7B663E-DF24-4F89-B16E-8382F9985937}" type="parTrans" cxnId="{567420BA-4B12-48BC-954A-D660A93FAA5F}">
      <dgm:prSet/>
      <dgm:spPr/>
      <dgm:t>
        <a:bodyPr/>
        <a:lstStyle/>
        <a:p>
          <a:endParaRPr lang="en-US"/>
        </a:p>
      </dgm:t>
    </dgm:pt>
    <dgm:pt modelId="{A013BB9A-DFD4-4EE5-9F50-98F396FF648B}" type="sibTrans" cxnId="{567420BA-4B12-48BC-954A-D660A93FAA5F}">
      <dgm:prSet/>
      <dgm:spPr/>
      <dgm:t>
        <a:bodyPr/>
        <a:lstStyle/>
        <a:p>
          <a:endParaRPr lang="en-US"/>
        </a:p>
      </dgm:t>
    </dgm:pt>
    <dgm:pt modelId="{C72C7A94-C49E-4A31-9F42-E147DBC4BB08}">
      <dgm:prSet/>
      <dgm:spPr/>
      <dgm:t>
        <a:bodyPr/>
        <a:lstStyle/>
        <a:p>
          <a:pPr rtl="0"/>
          <a:r>
            <a:rPr lang="en-GB">
              <a:latin typeface="Arial"/>
            </a:rPr>
            <a:t>The success</a:t>
          </a:r>
          <a:r>
            <a:rPr lang="en-GB"/>
            <a:t> of the Meningococcal C containing vaccine programmes and the decline of invasive Meningococcal C disease subsequently</a:t>
          </a:r>
          <a:endParaRPr lang="en-US"/>
        </a:p>
      </dgm:t>
    </dgm:pt>
    <dgm:pt modelId="{B99802C2-A23B-4C55-B617-67485ED30642}" type="parTrans" cxnId="{8F778560-69BC-442D-8699-3F1B16C24B46}">
      <dgm:prSet/>
      <dgm:spPr/>
      <dgm:t>
        <a:bodyPr/>
        <a:lstStyle/>
        <a:p>
          <a:endParaRPr lang="en-US"/>
        </a:p>
      </dgm:t>
    </dgm:pt>
    <dgm:pt modelId="{56C60809-ED6C-4726-8199-0B06B5EA6B8B}" type="sibTrans" cxnId="{8F778560-69BC-442D-8699-3F1B16C24B46}">
      <dgm:prSet/>
      <dgm:spPr/>
      <dgm:t>
        <a:bodyPr/>
        <a:lstStyle/>
        <a:p>
          <a:endParaRPr lang="en-US"/>
        </a:p>
      </dgm:t>
    </dgm:pt>
    <dgm:pt modelId="{97677A34-B98E-457A-A562-7BDDE66488DB}">
      <dgm:prSet/>
      <dgm:spPr/>
      <dgm:t>
        <a:bodyPr/>
        <a:lstStyle/>
        <a:p>
          <a:r>
            <a:rPr lang="en-GB"/>
            <a:t>The excellent current control of Meningococcal disease can be maintained through the MenACWY teenage vaccine programme</a:t>
          </a:r>
          <a:endParaRPr lang="en-US"/>
        </a:p>
      </dgm:t>
    </dgm:pt>
    <dgm:pt modelId="{62CCCADF-C7AA-4B07-A4C1-8972FE3D90FE}" type="parTrans" cxnId="{34687E2E-4830-4B3E-A133-A7A1CEE1141F}">
      <dgm:prSet/>
      <dgm:spPr/>
      <dgm:t>
        <a:bodyPr/>
        <a:lstStyle/>
        <a:p>
          <a:endParaRPr lang="en-US"/>
        </a:p>
      </dgm:t>
    </dgm:pt>
    <dgm:pt modelId="{E5A9C69C-1037-43D9-A055-5B7EE7972952}" type="sibTrans" cxnId="{34687E2E-4830-4B3E-A133-A7A1CEE1141F}">
      <dgm:prSet/>
      <dgm:spPr/>
      <dgm:t>
        <a:bodyPr/>
        <a:lstStyle/>
        <a:p>
          <a:endParaRPr lang="en-US"/>
        </a:p>
      </dgm:t>
    </dgm:pt>
    <dgm:pt modelId="{4DABBDAF-4FD5-4E29-9531-630F25F1D14A}">
      <dgm:prSet/>
      <dgm:spPr/>
      <dgm:t>
        <a:bodyPr/>
        <a:lstStyle/>
        <a:p>
          <a:pPr rtl="0"/>
          <a:r>
            <a:rPr lang="en-GB">
              <a:latin typeface="Calibri"/>
              <a:ea typeface="Calibri"/>
              <a:cs typeface="Calibri"/>
            </a:rPr>
            <a:t>JCVI advised </a:t>
          </a:r>
          <a:r>
            <a:rPr lang="en-GB">
              <a:latin typeface="Arial"/>
            </a:rPr>
            <a:t>that there</a:t>
          </a:r>
          <a:r>
            <a:rPr lang="en-GB"/>
            <a:t> is still a need for a dose of Hib vaccine during the second year of life</a:t>
          </a:r>
          <a:endParaRPr lang="en-US"/>
        </a:p>
      </dgm:t>
    </dgm:pt>
    <dgm:pt modelId="{69E8F819-9E43-43E2-AA94-6D65DBAC5866}" type="parTrans" cxnId="{6333F23E-68BC-48D9-9A3E-CB4DA0EED497}">
      <dgm:prSet/>
      <dgm:spPr/>
      <dgm:t>
        <a:bodyPr/>
        <a:lstStyle/>
        <a:p>
          <a:endParaRPr lang="en-US"/>
        </a:p>
      </dgm:t>
    </dgm:pt>
    <dgm:pt modelId="{DE2A90D3-4008-4FD1-90AE-D962C99FC0EC}" type="sibTrans" cxnId="{6333F23E-68BC-48D9-9A3E-CB4DA0EED497}">
      <dgm:prSet/>
      <dgm:spPr/>
      <dgm:t>
        <a:bodyPr/>
        <a:lstStyle/>
        <a:p>
          <a:endParaRPr lang="en-US"/>
        </a:p>
      </dgm:t>
    </dgm:pt>
    <dgm:pt modelId="{5D4E3D7A-4D8D-402A-957E-753E0BB8BC66}">
      <dgm:prSet phldr="0"/>
      <dgm:spPr/>
      <dgm:t>
        <a:bodyPr/>
        <a:lstStyle/>
        <a:p>
          <a:endParaRPr lang="en-GB">
            <a:latin typeface="Arial"/>
          </a:endParaRPr>
        </a:p>
      </dgm:t>
    </dgm:pt>
    <dgm:pt modelId="{0F21C975-AEE7-46A9-B98F-0EB12A3233A0}" type="parTrans" cxnId="{8E78179D-6016-47EE-BA8B-7F01B8A6D99B}">
      <dgm:prSet/>
      <dgm:spPr/>
      <dgm:t>
        <a:bodyPr/>
        <a:lstStyle/>
        <a:p>
          <a:endParaRPr lang="en-GB"/>
        </a:p>
      </dgm:t>
    </dgm:pt>
    <dgm:pt modelId="{9F99F85E-D22C-4D00-9AF4-29DC12BAD70D}" type="sibTrans" cxnId="{8E78179D-6016-47EE-BA8B-7F01B8A6D99B}">
      <dgm:prSet/>
      <dgm:spPr/>
      <dgm:t>
        <a:bodyPr/>
        <a:lstStyle/>
        <a:p>
          <a:endParaRPr lang="en-GB"/>
        </a:p>
      </dgm:t>
    </dgm:pt>
    <dgm:pt modelId="{C7BAC7FF-89A1-4B28-939F-A50E3A09A5F3}">
      <dgm:prSet phldr="0"/>
      <dgm:spPr/>
      <dgm:t>
        <a:bodyPr/>
        <a:lstStyle/>
        <a:p>
          <a:endParaRPr lang="en-GB">
            <a:latin typeface="Arial"/>
          </a:endParaRPr>
        </a:p>
      </dgm:t>
    </dgm:pt>
    <dgm:pt modelId="{1A99DCC6-F4DF-4EC9-A4F4-2C8EA6807E32}" type="parTrans" cxnId="{10F20AB7-0B16-4626-A6AB-3C735A75EAC1}">
      <dgm:prSet/>
      <dgm:spPr/>
      <dgm:t>
        <a:bodyPr/>
        <a:lstStyle/>
        <a:p>
          <a:endParaRPr lang="en-GB"/>
        </a:p>
      </dgm:t>
    </dgm:pt>
    <dgm:pt modelId="{7AE7157C-3B86-4014-9C64-74720CEC9709}" type="sibTrans" cxnId="{10F20AB7-0B16-4626-A6AB-3C735A75EAC1}">
      <dgm:prSet/>
      <dgm:spPr/>
      <dgm:t>
        <a:bodyPr/>
        <a:lstStyle/>
        <a:p>
          <a:endParaRPr lang="en-GB"/>
        </a:p>
      </dgm:t>
    </dgm:pt>
    <dgm:pt modelId="{8E97F899-9FBB-4730-8004-FDDB5E26C013}">
      <dgm:prSet phldr="0"/>
      <dgm:spPr/>
      <dgm:t>
        <a:bodyPr/>
        <a:lstStyle/>
        <a:p>
          <a:endParaRPr lang="en-GB">
            <a:latin typeface="Arial"/>
          </a:endParaRPr>
        </a:p>
      </dgm:t>
    </dgm:pt>
    <dgm:pt modelId="{E2B3E141-22DC-4CD2-932F-86CDC437C7F5}" type="parTrans" cxnId="{C211FEAA-E9A4-4315-91EE-3EF04498B100}">
      <dgm:prSet/>
      <dgm:spPr/>
      <dgm:t>
        <a:bodyPr/>
        <a:lstStyle/>
        <a:p>
          <a:endParaRPr lang="en-GB"/>
        </a:p>
      </dgm:t>
    </dgm:pt>
    <dgm:pt modelId="{7F52FB51-C7DF-490E-BDAB-7726B756B86E}" type="sibTrans" cxnId="{C211FEAA-E9A4-4315-91EE-3EF04498B100}">
      <dgm:prSet/>
      <dgm:spPr/>
      <dgm:t>
        <a:bodyPr/>
        <a:lstStyle/>
        <a:p>
          <a:endParaRPr lang="en-GB"/>
        </a:p>
      </dgm:t>
    </dgm:pt>
    <dgm:pt modelId="{C7299535-C264-469F-B2D5-7462E6D2CC10}">
      <dgm:prSet phldr="0"/>
      <dgm:spPr/>
      <dgm:t>
        <a:bodyPr/>
        <a:lstStyle/>
        <a:p>
          <a:endParaRPr lang="en-GB">
            <a:latin typeface="Arial"/>
            <a:ea typeface="Calibri"/>
            <a:cs typeface="Arial"/>
          </a:endParaRPr>
        </a:p>
      </dgm:t>
    </dgm:pt>
    <dgm:pt modelId="{100E6376-96C2-4B21-9D34-E18E264555C6}" type="parTrans" cxnId="{8A0CCB92-14BF-41FB-8112-F92FDFAEE91C}">
      <dgm:prSet/>
      <dgm:spPr/>
      <dgm:t>
        <a:bodyPr/>
        <a:lstStyle/>
        <a:p>
          <a:endParaRPr lang="en-GB"/>
        </a:p>
      </dgm:t>
    </dgm:pt>
    <dgm:pt modelId="{5BC884CC-AED5-4D94-8A51-AA0F3C1FEA17}" type="sibTrans" cxnId="{8A0CCB92-14BF-41FB-8112-F92FDFAEE91C}">
      <dgm:prSet/>
      <dgm:spPr/>
      <dgm:t>
        <a:bodyPr/>
        <a:lstStyle/>
        <a:p>
          <a:endParaRPr lang="en-GB"/>
        </a:p>
      </dgm:t>
    </dgm:pt>
    <dgm:pt modelId="{C1B94BCF-29D1-4769-9F86-BAC838E4EDC3}">
      <dgm:prSet phldr="0"/>
      <dgm:spPr/>
      <dgm:t>
        <a:bodyPr/>
        <a:lstStyle/>
        <a:p>
          <a:pPr rtl="0"/>
          <a:r>
            <a:rPr lang="en-GB">
              <a:latin typeface="Arial"/>
              <a:ea typeface="Calibri"/>
              <a:cs typeface="Arial"/>
            </a:rPr>
            <a:t>It is important to ensure good uptake of MenACWY</a:t>
          </a:r>
        </a:p>
      </dgm:t>
    </dgm:pt>
    <dgm:pt modelId="{E391A360-A4D9-46C3-A78F-FF9C71DD51D8}" type="parTrans" cxnId="{5C8B9E85-316F-4FD4-B551-402D92EDD947}">
      <dgm:prSet/>
      <dgm:spPr/>
      <dgm:t>
        <a:bodyPr/>
        <a:lstStyle/>
        <a:p>
          <a:endParaRPr lang="en-GB"/>
        </a:p>
      </dgm:t>
    </dgm:pt>
    <dgm:pt modelId="{59D216A6-CD67-40EF-B5B3-87F7EC9B3738}" type="sibTrans" cxnId="{5C8B9E85-316F-4FD4-B551-402D92EDD947}">
      <dgm:prSet/>
      <dgm:spPr/>
      <dgm:t>
        <a:bodyPr/>
        <a:lstStyle/>
        <a:p>
          <a:endParaRPr lang="en-GB"/>
        </a:p>
      </dgm:t>
    </dgm:pt>
    <dgm:pt modelId="{2CC3E06A-754E-4070-85BE-FA16F5A0BD3A}" type="pres">
      <dgm:prSet presAssocID="{5057BC34-B1DB-44B6-A416-5207841365BB}" presName="linear" presStyleCnt="0">
        <dgm:presLayoutVars>
          <dgm:animLvl val="lvl"/>
          <dgm:resizeHandles val="exact"/>
        </dgm:presLayoutVars>
      </dgm:prSet>
      <dgm:spPr/>
    </dgm:pt>
    <dgm:pt modelId="{ABEACEF0-681D-43F2-B669-02D3664D6A74}" type="pres">
      <dgm:prSet presAssocID="{FE64EA30-491A-4AE5-A438-0018C6A595DB}" presName="parentText" presStyleLbl="node1" presStyleIdx="0" presStyleCnt="3">
        <dgm:presLayoutVars>
          <dgm:chMax val="0"/>
          <dgm:bulletEnabled val="1"/>
        </dgm:presLayoutVars>
      </dgm:prSet>
      <dgm:spPr/>
    </dgm:pt>
    <dgm:pt modelId="{836BFD1B-A580-4D1C-84D8-17C396BBE635}" type="pres">
      <dgm:prSet presAssocID="{FE64EA30-491A-4AE5-A438-0018C6A595DB}" presName="childText" presStyleLbl="revTx" presStyleIdx="0" presStyleCnt="2">
        <dgm:presLayoutVars>
          <dgm:bulletEnabled val="1"/>
        </dgm:presLayoutVars>
      </dgm:prSet>
      <dgm:spPr/>
    </dgm:pt>
    <dgm:pt modelId="{57F81852-CBB9-4B09-8FCF-3612490DD13D}" type="pres">
      <dgm:prSet presAssocID="{BF37461B-9D7D-4BD3-9F9F-BBFB566CAFE9}" presName="parentText" presStyleLbl="node1" presStyleIdx="1" presStyleCnt="3">
        <dgm:presLayoutVars>
          <dgm:chMax val="0"/>
          <dgm:bulletEnabled val="1"/>
        </dgm:presLayoutVars>
      </dgm:prSet>
      <dgm:spPr/>
    </dgm:pt>
    <dgm:pt modelId="{B6939A2A-C141-4557-A0A0-E38EF66729C8}" type="pres">
      <dgm:prSet presAssocID="{BF37461B-9D7D-4BD3-9F9F-BBFB566CAFE9}" presName="childText" presStyleLbl="revTx" presStyleIdx="1" presStyleCnt="2">
        <dgm:presLayoutVars>
          <dgm:bulletEnabled val="1"/>
        </dgm:presLayoutVars>
      </dgm:prSet>
      <dgm:spPr/>
    </dgm:pt>
    <dgm:pt modelId="{BB59FD75-2A62-4881-B38D-094A4335AD77}" type="pres">
      <dgm:prSet presAssocID="{4DABBDAF-4FD5-4E29-9531-630F25F1D14A}" presName="parentText" presStyleLbl="node1" presStyleIdx="2" presStyleCnt="3">
        <dgm:presLayoutVars>
          <dgm:chMax val="0"/>
          <dgm:bulletEnabled val="1"/>
        </dgm:presLayoutVars>
      </dgm:prSet>
      <dgm:spPr/>
    </dgm:pt>
  </dgm:ptLst>
  <dgm:cxnLst>
    <dgm:cxn modelId="{F7B1B906-F1F1-49C2-A031-184635D9E010}" type="presOf" srcId="{97677A34-B98E-457A-A562-7BDDE66488DB}" destId="{B6939A2A-C141-4557-A0A0-E38EF66729C8}" srcOrd="0" destOrd="2" presId="urn:microsoft.com/office/officeart/2005/8/layout/vList2"/>
    <dgm:cxn modelId="{A8DD3A10-7833-415B-9BB0-4CDF20A2AA36}" type="presOf" srcId="{8E97F899-9FBB-4730-8004-FDDB5E26C013}" destId="{836BFD1B-A580-4D1C-84D8-17C396BBE635}" srcOrd="0" destOrd="3" presId="urn:microsoft.com/office/officeart/2005/8/layout/vList2"/>
    <dgm:cxn modelId="{67556E15-CED9-4CC9-B8BE-C6A8224BCF5D}" type="presOf" srcId="{C72C7A94-C49E-4A31-9F42-E147DBC4BB08}" destId="{B6939A2A-C141-4557-A0A0-E38EF66729C8}" srcOrd="0" destOrd="0" presId="urn:microsoft.com/office/officeart/2005/8/layout/vList2"/>
    <dgm:cxn modelId="{34687E2E-4830-4B3E-A133-A7A1CEE1141F}" srcId="{BF37461B-9D7D-4BD3-9F9F-BBFB566CAFE9}" destId="{97677A34-B98E-457A-A562-7BDDE66488DB}" srcOrd="2" destOrd="0" parTransId="{62CCCADF-C7AA-4B07-A4C1-8972FE3D90FE}" sibTransId="{E5A9C69C-1037-43D9-A055-5B7EE7972952}"/>
    <dgm:cxn modelId="{6333F23E-68BC-48D9-9A3E-CB4DA0EED497}" srcId="{5057BC34-B1DB-44B6-A416-5207841365BB}" destId="{4DABBDAF-4FD5-4E29-9531-630F25F1D14A}" srcOrd="2" destOrd="0" parTransId="{69E8F819-9E43-43E2-AA94-6D65DBAC5866}" sibTransId="{DE2A90D3-4008-4FD1-90AE-D962C99FC0EC}"/>
    <dgm:cxn modelId="{6F997440-3179-4811-8008-4BF541444DB8}" type="presOf" srcId="{5D4E3D7A-4D8D-402A-957E-753E0BB8BC66}" destId="{B6939A2A-C141-4557-A0A0-E38EF66729C8}" srcOrd="0" destOrd="1" presId="urn:microsoft.com/office/officeart/2005/8/layout/vList2"/>
    <dgm:cxn modelId="{8F778560-69BC-442D-8699-3F1B16C24B46}" srcId="{BF37461B-9D7D-4BD3-9F9F-BBFB566CAFE9}" destId="{C72C7A94-C49E-4A31-9F42-E147DBC4BB08}" srcOrd="0" destOrd="0" parTransId="{B99802C2-A23B-4C55-B617-67485ED30642}" sibTransId="{56C60809-ED6C-4726-8199-0B06B5EA6B8B}"/>
    <dgm:cxn modelId="{75F41242-D3A5-4E69-ACB9-4D23CDD701A1}" srcId="{FE64EA30-491A-4AE5-A438-0018C6A595DB}" destId="{57D10C50-BC2A-43C6-B547-73D24365B2F8}" srcOrd="4" destOrd="0" parTransId="{7B56A67A-D1F8-42BC-B267-0D3DC6ACA873}" sibTransId="{E6D2C18D-0C85-476A-80FC-174869AEAB4E}"/>
    <dgm:cxn modelId="{DA6B4F43-06A2-464A-9DC9-3C9CF6F9C2AE}" srcId="{5057BC34-B1DB-44B6-A416-5207841365BB}" destId="{FE64EA30-491A-4AE5-A438-0018C6A595DB}" srcOrd="0" destOrd="0" parTransId="{D3DB6DB0-BA30-4965-9669-A1B0A2AF04D6}" sibTransId="{C5D8B725-C473-4B61-A186-92BD687C80F5}"/>
    <dgm:cxn modelId="{26399045-16D1-44E8-8FB8-7A2B37344954}" type="presOf" srcId="{FE64EA30-491A-4AE5-A438-0018C6A595DB}" destId="{ABEACEF0-681D-43F2-B669-02D3664D6A74}" srcOrd="0" destOrd="0" presId="urn:microsoft.com/office/officeart/2005/8/layout/vList2"/>
    <dgm:cxn modelId="{CB619A47-0C80-4D48-91FD-0246417A9554}" type="presOf" srcId="{BA324138-7AA7-43CE-B271-C86E7BEBE7BC}" destId="{836BFD1B-A580-4D1C-84D8-17C396BBE635}" srcOrd="0" destOrd="0" presId="urn:microsoft.com/office/officeart/2005/8/layout/vList2"/>
    <dgm:cxn modelId="{5C8B9E85-316F-4FD4-B551-402D92EDD947}" srcId="{BF37461B-9D7D-4BD3-9F9F-BBFB566CAFE9}" destId="{C1B94BCF-29D1-4769-9F86-BAC838E4EDC3}" srcOrd="4" destOrd="0" parTransId="{E391A360-A4D9-46C3-A78F-FF9C71DD51D8}" sibTransId="{59D216A6-CD67-40EF-B5B3-87F7EC9B3738}"/>
    <dgm:cxn modelId="{8A0CCB92-14BF-41FB-8112-F92FDFAEE91C}" srcId="{BF37461B-9D7D-4BD3-9F9F-BBFB566CAFE9}" destId="{C7299535-C264-469F-B2D5-7462E6D2CC10}" srcOrd="3" destOrd="0" parTransId="{100E6376-96C2-4B21-9D34-E18E264555C6}" sibTransId="{5BC884CC-AED5-4D94-8A51-AA0F3C1FEA17}"/>
    <dgm:cxn modelId="{1B4E8D94-F1DB-48E4-97E2-87AF151126BD}" type="presOf" srcId="{C7BAC7FF-89A1-4B28-939F-A50E3A09A5F3}" destId="{836BFD1B-A580-4D1C-84D8-17C396BBE635}" srcOrd="0" destOrd="1" presId="urn:microsoft.com/office/officeart/2005/8/layout/vList2"/>
    <dgm:cxn modelId="{8E78179D-6016-47EE-BA8B-7F01B8A6D99B}" srcId="{BF37461B-9D7D-4BD3-9F9F-BBFB566CAFE9}" destId="{5D4E3D7A-4D8D-402A-957E-753E0BB8BC66}" srcOrd="1" destOrd="0" parTransId="{0F21C975-AEE7-46A9-B98F-0EB12A3233A0}" sibTransId="{9F99F85E-D22C-4D00-9AF4-29DC12BAD70D}"/>
    <dgm:cxn modelId="{C211FEAA-E9A4-4315-91EE-3EF04498B100}" srcId="{FE64EA30-491A-4AE5-A438-0018C6A595DB}" destId="{8E97F899-9FBB-4730-8004-FDDB5E26C013}" srcOrd="3" destOrd="0" parTransId="{E2B3E141-22DC-4CD2-932F-86CDC437C7F5}" sibTransId="{7F52FB51-C7DF-490E-BDAB-7726B756B86E}"/>
    <dgm:cxn modelId="{10F20AB7-0B16-4626-A6AB-3C735A75EAC1}" srcId="{FE64EA30-491A-4AE5-A438-0018C6A595DB}" destId="{C7BAC7FF-89A1-4B28-939F-A50E3A09A5F3}" srcOrd="1" destOrd="0" parTransId="{1A99DCC6-F4DF-4EC9-A4F4-2C8EA6807E32}" sibTransId="{7AE7157C-3B86-4014-9C64-74720CEC9709}"/>
    <dgm:cxn modelId="{567420BA-4B12-48BC-954A-D660A93FAA5F}" srcId="{5057BC34-B1DB-44B6-A416-5207841365BB}" destId="{BF37461B-9D7D-4BD3-9F9F-BBFB566CAFE9}" srcOrd="1" destOrd="0" parTransId="{FC7B663E-DF24-4F89-B16E-8382F9985937}" sibTransId="{A013BB9A-DFD4-4EE5-9F50-98F396FF648B}"/>
    <dgm:cxn modelId="{E648D7C8-10BE-4C58-9F5C-A5F1DF46F2BE}" type="presOf" srcId="{FEC1E96F-C374-4926-AC95-D71CF0D9BDD3}" destId="{836BFD1B-A580-4D1C-84D8-17C396BBE635}" srcOrd="0" destOrd="2" presId="urn:microsoft.com/office/officeart/2005/8/layout/vList2"/>
    <dgm:cxn modelId="{A30EA8CA-867A-47E4-A39A-2F108AC2519B}" type="presOf" srcId="{C7299535-C264-469F-B2D5-7462E6D2CC10}" destId="{B6939A2A-C141-4557-A0A0-E38EF66729C8}" srcOrd="0" destOrd="3" presId="urn:microsoft.com/office/officeart/2005/8/layout/vList2"/>
    <dgm:cxn modelId="{C95CE2D4-9CFC-4065-A2B2-F0C2C2B91571}" srcId="{FE64EA30-491A-4AE5-A438-0018C6A595DB}" destId="{BA324138-7AA7-43CE-B271-C86E7BEBE7BC}" srcOrd="0" destOrd="0" parTransId="{9BEF5F94-24B1-49FF-98DF-49A3D27C0A59}" sibTransId="{6CCA614B-EB11-42B1-9E2C-E4FE78967C8A}"/>
    <dgm:cxn modelId="{EEE096D5-665D-49AC-8609-822CFD0AD259}" type="presOf" srcId="{5057BC34-B1DB-44B6-A416-5207841365BB}" destId="{2CC3E06A-754E-4070-85BE-FA16F5A0BD3A}" srcOrd="0" destOrd="0" presId="urn:microsoft.com/office/officeart/2005/8/layout/vList2"/>
    <dgm:cxn modelId="{9543C3E7-BFE4-4981-855D-3D787441252F}" type="presOf" srcId="{4DABBDAF-4FD5-4E29-9531-630F25F1D14A}" destId="{BB59FD75-2A62-4881-B38D-094A4335AD77}" srcOrd="0" destOrd="0" presId="urn:microsoft.com/office/officeart/2005/8/layout/vList2"/>
    <dgm:cxn modelId="{2AB523E9-AFC3-4CF8-864D-825BBD8183C7}" type="presOf" srcId="{57D10C50-BC2A-43C6-B547-73D24365B2F8}" destId="{836BFD1B-A580-4D1C-84D8-17C396BBE635}" srcOrd="0" destOrd="4" presId="urn:microsoft.com/office/officeart/2005/8/layout/vList2"/>
    <dgm:cxn modelId="{BD5319EE-A71F-47CE-8AA5-CA90F9B1953E}" type="presOf" srcId="{C1B94BCF-29D1-4769-9F86-BAC838E4EDC3}" destId="{B6939A2A-C141-4557-A0A0-E38EF66729C8}" srcOrd="0" destOrd="4" presId="urn:microsoft.com/office/officeart/2005/8/layout/vList2"/>
    <dgm:cxn modelId="{BE2BBEFC-4C21-47CC-A093-DB2E70A9B1B4}" srcId="{FE64EA30-491A-4AE5-A438-0018C6A595DB}" destId="{FEC1E96F-C374-4926-AC95-D71CF0D9BDD3}" srcOrd="2" destOrd="0" parTransId="{B4ACBED5-789E-4077-A7D7-E421C69EA8BA}" sibTransId="{95D0F1C3-97E6-42FE-BADB-15667964BFF6}"/>
    <dgm:cxn modelId="{A4D06BFD-ECA8-4A51-9CCA-2C523DB25987}" type="presOf" srcId="{BF37461B-9D7D-4BD3-9F9F-BBFB566CAFE9}" destId="{57F81852-CBB9-4B09-8FCF-3612490DD13D}" srcOrd="0" destOrd="0" presId="urn:microsoft.com/office/officeart/2005/8/layout/vList2"/>
    <dgm:cxn modelId="{68E4F152-30A6-4E1D-A73C-CA164439C354}" type="presParOf" srcId="{2CC3E06A-754E-4070-85BE-FA16F5A0BD3A}" destId="{ABEACEF0-681D-43F2-B669-02D3664D6A74}" srcOrd="0" destOrd="0" presId="urn:microsoft.com/office/officeart/2005/8/layout/vList2"/>
    <dgm:cxn modelId="{45677F23-FFC6-4388-A4BC-2668B3B1DB6D}" type="presParOf" srcId="{2CC3E06A-754E-4070-85BE-FA16F5A0BD3A}" destId="{836BFD1B-A580-4D1C-84D8-17C396BBE635}" srcOrd="1" destOrd="0" presId="urn:microsoft.com/office/officeart/2005/8/layout/vList2"/>
    <dgm:cxn modelId="{653A3EB2-FEC3-490F-A5D7-5765DEACCC5F}" type="presParOf" srcId="{2CC3E06A-754E-4070-85BE-FA16F5A0BD3A}" destId="{57F81852-CBB9-4B09-8FCF-3612490DD13D}" srcOrd="2" destOrd="0" presId="urn:microsoft.com/office/officeart/2005/8/layout/vList2"/>
    <dgm:cxn modelId="{3B801B66-8721-4A90-BEDC-0B31857425FD}" type="presParOf" srcId="{2CC3E06A-754E-4070-85BE-FA16F5A0BD3A}" destId="{B6939A2A-C141-4557-A0A0-E38EF66729C8}" srcOrd="3" destOrd="0" presId="urn:microsoft.com/office/officeart/2005/8/layout/vList2"/>
    <dgm:cxn modelId="{6510FAE7-3D77-4D81-A6B5-6516D309BB16}" type="presParOf" srcId="{2CC3E06A-754E-4070-85BE-FA16F5A0BD3A}" destId="{BB59FD75-2A62-4881-B38D-094A4335AD77}" srcOrd="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5C9DF28-C2F4-40E3-8571-4AC02585CCFF}">
      <dsp:nvSpPr>
        <dsp:cNvPr id="0" name=""/>
        <dsp:cNvSpPr/>
      </dsp:nvSpPr>
      <dsp:spPr>
        <a:xfrm>
          <a:off x="13299522" y="5431462"/>
          <a:ext cx="91440" cy="587000"/>
        </a:xfrm>
        <a:custGeom>
          <a:avLst/>
          <a:gdLst/>
          <a:ahLst/>
          <a:cxnLst/>
          <a:rect l="0" t="0" r="0" b="0"/>
          <a:pathLst>
            <a:path>
              <a:moveTo>
                <a:pt x="45720" y="0"/>
              </a:moveTo>
              <a:lnTo>
                <a:pt x="45720" y="587000"/>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90659BB-8C21-4D5D-845C-188398717F13}">
      <dsp:nvSpPr>
        <dsp:cNvPr id="0" name=""/>
        <dsp:cNvSpPr/>
      </dsp:nvSpPr>
      <dsp:spPr>
        <a:xfrm>
          <a:off x="7178096" y="3562816"/>
          <a:ext cx="6167146" cy="587000"/>
        </a:xfrm>
        <a:custGeom>
          <a:avLst/>
          <a:gdLst/>
          <a:ahLst/>
          <a:cxnLst/>
          <a:rect l="0" t="0" r="0" b="0"/>
          <a:pathLst>
            <a:path>
              <a:moveTo>
                <a:pt x="0" y="0"/>
              </a:moveTo>
              <a:lnTo>
                <a:pt x="0" y="400023"/>
              </a:lnTo>
              <a:lnTo>
                <a:pt x="6167146" y="400023"/>
              </a:lnTo>
              <a:lnTo>
                <a:pt x="6167146" y="58700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06248BA-9C78-47A3-8339-554DC9BCD3DF}">
      <dsp:nvSpPr>
        <dsp:cNvPr id="0" name=""/>
        <dsp:cNvSpPr/>
      </dsp:nvSpPr>
      <dsp:spPr>
        <a:xfrm>
          <a:off x="7178096" y="3562816"/>
          <a:ext cx="3700288" cy="587000"/>
        </a:xfrm>
        <a:custGeom>
          <a:avLst/>
          <a:gdLst/>
          <a:ahLst/>
          <a:cxnLst/>
          <a:rect l="0" t="0" r="0" b="0"/>
          <a:pathLst>
            <a:path>
              <a:moveTo>
                <a:pt x="0" y="0"/>
              </a:moveTo>
              <a:lnTo>
                <a:pt x="0" y="400023"/>
              </a:lnTo>
              <a:lnTo>
                <a:pt x="3700288" y="400023"/>
              </a:lnTo>
              <a:lnTo>
                <a:pt x="3700288" y="58700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9FCF1CE7-F7F6-4F77-B27D-F3BFE307D594}">
      <dsp:nvSpPr>
        <dsp:cNvPr id="0" name=""/>
        <dsp:cNvSpPr/>
      </dsp:nvSpPr>
      <dsp:spPr>
        <a:xfrm>
          <a:off x="7178096" y="3562816"/>
          <a:ext cx="1233429" cy="587000"/>
        </a:xfrm>
        <a:custGeom>
          <a:avLst/>
          <a:gdLst/>
          <a:ahLst/>
          <a:cxnLst/>
          <a:rect l="0" t="0" r="0" b="0"/>
          <a:pathLst>
            <a:path>
              <a:moveTo>
                <a:pt x="0" y="0"/>
              </a:moveTo>
              <a:lnTo>
                <a:pt x="0" y="400023"/>
              </a:lnTo>
              <a:lnTo>
                <a:pt x="1233429" y="400023"/>
              </a:lnTo>
              <a:lnTo>
                <a:pt x="1233429" y="58700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0512455-0C85-4204-BFAA-EEAABB2E153C}">
      <dsp:nvSpPr>
        <dsp:cNvPr id="0" name=""/>
        <dsp:cNvSpPr/>
      </dsp:nvSpPr>
      <dsp:spPr>
        <a:xfrm>
          <a:off x="5944666" y="3562816"/>
          <a:ext cx="1233429" cy="587000"/>
        </a:xfrm>
        <a:custGeom>
          <a:avLst/>
          <a:gdLst/>
          <a:ahLst/>
          <a:cxnLst/>
          <a:rect l="0" t="0" r="0" b="0"/>
          <a:pathLst>
            <a:path>
              <a:moveTo>
                <a:pt x="1233429" y="0"/>
              </a:moveTo>
              <a:lnTo>
                <a:pt x="1233429" y="400023"/>
              </a:lnTo>
              <a:lnTo>
                <a:pt x="0" y="400023"/>
              </a:lnTo>
              <a:lnTo>
                <a:pt x="0" y="58700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A4FFD23-062A-4B9B-A871-C9D20229C1C6}">
      <dsp:nvSpPr>
        <dsp:cNvPr id="0" name=""/>
        <dsp:cNvSpPr/>
      </dsp:nvSpPr>
      <dsp:spPr>
        <a:xfrm>
          <a:off x="3432088" y="5431462"/>
          <a:ext cx="91440" cy="587000"/>
        </a:xfrm>
        <a:custGeom>
          <a:avLst/>
          <a:gdLst/>
          <a:ahLst/>
          <a:cxnLst/>
          <a:rect l="0" t="0" r="0" b="0"/>
          <a:pathLst>
            <a:path>
              <a:moveTo>
                <a:pt x="45720" y="0"/>
              </a:moveTo>
              <a:lnTo>
                <a:pt x="45720" y="587000"/>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03F6CF0-3591-4610-8FF8-9FAC08B984C2}">
      <dsp:nvSpPr>
        <dsp:cNvPr id="0" name=""/>
        <dsp:cNvSpPr/>
      </dsp:nvSpPr>
      <dsp:spPr>
        <a:xfrm>
          <a:off x="3477808" y="3562816"/>
          <a:ext cx="3700288" cy="587000"/>
        </a:xfrm>
        <a:custGeom>
          <a:avLst/>
          <a:gdLst/>
          <a:ahLst/>
          <a:cxnLst/>
          <a:rect l="0" t="0" r="0" b="0"/>
          <a:pathLst>
            <a:path>
              <a:moveTo>
                <a:pt x="3700288" y="0"/>
              </a:moveTo>
              <a:lnTo>
                <a:pt x="3700288" y="400023"/>
              </a:lnTo>
              <a:lnTo>
                <a:pt x="0" y="400023"/>
              </a:lnTo>
              <a:lnTo>
                <a:pt x="0" y="58700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CF29BD9-9C00-49CA-9F11-5AB40CD5DF6B}">
      <dsp:nvSpPr>
        <dsp:cNvPr id="0" name=""/>
        <dsp:cNvSpPr/>
      </dsp:nvSpPr>
      <dsp:spPr>
        <a:xfrm>
          <a:off x="965229" y="5431462"/>
          <a:ext cx="91440" cy="587000"/>
        </a:xfrm>
        <a:custGeom>
          <a:avLst/>
          <a:gdLst/>
          <a:ahLst/>
          <a:cxnLst/>
          <a:rect l="0" t="0" r="0" b="0"/>
          <a:pathLst>
            <a:path>
              <a:moveTo>
                <a:pt x="45720" y="0"/>
              </a:moveTo>
              <a:lnTo>
                <a:pt x="45720" y="587000"/>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4F760E1-1E5F-46EB-830C-57E86DFA8099}">
      <dsp:nvSpPr>
        <dsp:cNvPr id="0" name=""/>
        <dsp:cNvSpPr/>
      </dsp:nvSpPr>
      <dsp:spPr>
        <a:xfrm>
          <a:off x="1010949" y="3562816"/>
          <a:ext cx="6167146" cy="587000"/>
        </a:xfrm>
        <a:custGeom>
          <a:avLst/>
          <a:gdLst/>
          <a:ahLst/>
          <a:cxnLst/>
          <a:rect l="0" t="0" r="0" b="0"/>
          <a:pathLst>
            <a:path>
              <a:moveTo>
                <a:pt x="6167146" y="0"/>
              </a:moveTo>
              <a:lnTo>
                <a:pt x="6167146" y="400023"/>
              </a:lnTo>
              <a:lnTo>
                <a:pt x="0" y="400023"/>
              </a:lnTo>
              <a:lnTo>
                <a:pt x="0" y="58700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E0C3295-EBEC-4A5B-BCF3-AEA3A91FACBD}">
      <dsp:nvSpPr>
        <dsp:cNvPr id="0" name=""/>
        <dsp:cNvSpPr/>
      </dsp:nvSpPr>
      <dsp:spPr>
        <a:xfrm>
          <a:off x="6168926" y="2281171"/>
          <a:ext cx="2018338" cy="1281645"/>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3183296-A6F0-467C-9004-B7017C337879}">
      <dsp:nvSpPr>
        <dsp:cNvPr id="0" name=""/>
        <dsp:cNvSpPr/>
      </dsp:nvSpPr>
      <dsp:spPr>
        <a:xfrm>
          <a:off x="6393186" y="2494218"/>
          <a:ext cx="2018338" cy="1281645"/>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marL="0" lvl="0" indent="0" algn="ctr" defTabSz="755650" rtl="0">
            <a:lnSpc>
              <a:spcPct val="90000"/>
            </a:lnSpc>
            <a:spcBef>
              <a:spcPct val="0"/>
            </a:spcBef>
            <a:spcAft>
              <a:spcPct val="35000"/>
            </a:spcAft>
            <a:buNone/>
          </a:pPr>
          <a:r>
            <a:rPr lang="en-US" sz="1700" kern="1200">
              <a:solidFill>
                <a:schemeClr val="tx1"/>
              </a:solidFill>
              <a:latin typeface="Arial"/>
            </a:rPr>
            <a:t>Welsh Government</a:t>
          </a:r>
          <a:endParaRPr lang="en-US" sz="1700" kern="1200">
            <a:solidFill>
              <a:schemeClr val="tx1"/>
            </a:solidFill>
          </a:endParaRPr>
        </a:p>
      </dsp:txBody>
      <dsp:txXfrm>
        <a:off x="6430724" y="2531756"/>
        <a:ext cx="1943262" cy="1206569"/>
      </dsp:txXfrm>
    </dsp:sp>
    <dsp:sp modelId="{060B3EB5-B209-4219-B032-E29306C2F8D8}">
      <dsp:nvSpPr>
        <dsp:cNvPr id="0" name=""/>
        <dsp:cNvSpPr/>
      </dsp:nvSpPr>
      <dsp:spPr>
        <a:xfrm>
          <a:off x="1779" y="4149816"/>
          <a:ext cx="2018338" cy="1281645"/>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BBD49C0-010B-4DCF-8EB3-066EFEBBAC26}">
      <dsp:nvSpPr>
        <dsp:cNvPr id="0" name=""/>
        <dsp:cNvSpPr/>
      </dsp:nvSpPr>
      <dsp:spPr>
        <a:xfrm>
          <a:off x="226039" y="4362863"/>
          <a:ext cx="2018338" cy="1281645"/>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marL="0" lvl="0" indent="0" algn="ctr" defTabSz="755650" rtl="0">
            <a:lnSpc>
              <a:spcPct val="90000"/>
            </a:lnSpc>
            <a:spcBef>
              <a:spcPct val="0"/>
            </a:spcBef>
            <a:spcAft>
              <a:spcPct val="35000"/>
            </a:spcAft>
            <a:buNone/>
          </a:pPr>
          <a:r>
            <a:rPr lang="en-US" sz="1700" b="0" kern="1200">
              <a:latin typeface="Arial"/>
              <a:ea typeface="Calibri"/>
              <a:cs typeface="Arial"/>
            </a:rPr>
            <a:t>NHS Wales Performance and Improvement</a:t>
          </a:r>
        </a:p>
      </dsp:txBody>
      <dsp:txXfrm>
        <a:off x="263577" y="4400401"/>
        <a:ext cx="1943262" cy="1206569"/>
      </dsp:txXfrm>
    </dsp:sp>
    <dsp:sp modelId="{0B34A1D4-C334-4BF1-959E-E85A832097E7}">
      <dsp:nvSpPr>
        <dsp:cNvPr id="0" name=""/>
        <dsp:cNvSpPr/>
      </dsp:nvSpPr>
      <dsp:spPr>
        <a:xfrm>
          <a:off x="1779" y="6018462"/>
          <a:ext cx="2018338" cy="1281645"/>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9D7DCE0-6215-4F9A-B75A-C19F534EB112}">
      <dsp:nvSpPr>
        <dsp:cNvPr id="0" name=""/>
        <dsp:cNvSpPr/>
      </dsp:nvSpPr>
      <dsp:spPr>
        <a:xfrm>
          <a:off x="226039" y="6231509"/>
          <a:ext cx="2018338" cy="1281645"/>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marL="0" lvl="0" indent="0" algn="ctr" defTabSz="755650" rtl="0">
            <a:lnSpc>
              <a:spcPct val="90000"/>
            </a:lnSpc>
            <a:spcBef>
              <a:spcPct val="0"/>
            </a:spcBef>
            <a:spcAft>
              <a:spcPct val="35000"/>
            </a:spcAft>
            <a:buNone/>
          </a:pPr>
          <a:r>
            <a:rPr lang="en-US" sz="1700" b="0" kern="1200">
              <a:solidFill>
                <a:schemeClr val="tx1"/>
              </a:solidFill>
              <a:latin typeface="Arial"/>
              <a:ea typeface="Calibri"/>
              <a:cs typeface="Arial"/>
            </a:rPr>
            <a:t>Vaccine Programme Wales (VPW)</a:t>
          </a:r>
        </a:p>
      </dsp:txBody>
      <dsp:txXfrm>
        <a:off x="263577" y="6269047"/>
        <a:ext cx="1943262" cy="1206569"/>
      </dsp:txXfrm>
    </dsp:sp>
    <dsp:sp modelId="{EB915E48-CF8F-4188-BAA1-D5626F3506A3}">
      <dsp:nvSpPr>
        <dsp:cNvPr id="0" name=""/>
        <dsp:cNvSpPr/>
      </dsp:nvSpPr>
      <dsp:spPr>
        <a:xfrm>
          <a:off x="2468638" y="4149816"/>
          <a:ext cx="2018338" cy="1281645"/>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789E4F1-3503-4489-80B7-07EA74D2DF30}">
      <dsp:nvSpPr>
        <dsp:cNvPr id="0" name=""/>
        <dsp:cNvSpPr/>
      </dsp:nvSpPr>
      <dsp:spPr>
        <a:xfrm>
          <a:off x="2692898" y="4362863"/>
          <a:ext cx="2018338" cy="1281645"/>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marL="0" lvl="0" indent="0" algn="ctr" defTabSz="755650" rtl="0">
            <a:lnSpc>
              <a:spcPct val="90000"/>
            </a:lnSpc>
            <a:spcBef>
              <a:spcPct val="0"/>
            </a:spcBef>
            <a:spcAft>
              <a:spcPct val="35000"/>
            </a:spcAft>
            <a:buNone/>
          </a:pPr>
          <a:r>
            <a:rPr lang="en-US" sz="1700" b="0" kern="1200">
              <a:solidFill>
                <a:schemeClr val="tx1"/>
              </a:solidFill>
              <a:latin typeface="Arial"/>
              <a:ea typeface="Calibri"/>
              <a:cs typeface="Arial"/>
            </a:rPr>
            <a:t>Public Health Wales</a:t>
          </a:r>
        </a:p>
      </dsp:txBody>
      <dsp:txXfrm>
        <a:off x="2730436" y="4400401"/>
        <a:ext cx="1943262" cy="1206569"/>
      </dsp:txXfrm>
    </dsp:sp>
    <dsp:sp modelId="{C3D57013-3457-4265-8D66-2D3873DF251D}">
      <dsp:nvSpPr>
        <dsp:cNvPr id="0" name=""/>
        <dsp:cNvSpPr/>
      </dsp:nvSpPr>
      <dsp:spPr>
        <a:xfrm>
          <a:off x="2468638" y="6018462"/>
          <a:ext cx="2018338" cy="1281645"/>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EB9B10C-5C8B-4136-B749-A3A5B90B1D63}">
      <dsp:nvSpPr>
        <dsp:cNvPr id="0" name=""/>
        <dsp:cNvSpPr/>
      </dsp:nvSpPr>
      <dsp:spPr>
        <a:xfrm>
          <a:off x="2692898" y="6231509"/>
          <a:ext cx="2018338" cy="1281645"/>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marL="0" lvl="0" indent="0" algn="ctr" defTabSz="755650" rtl="0">
            <a:lnSpc>
              <a:spcPct val="90000"/>
            </a:lnSpc>
            <a:spcBef>
              <a:spcPct val="0"/>
            </a:spcBef>
            <a:spcAft>
              <a:spcPct val="35000"/>
            </a:spcAft>
            <a:buNone/>
          </a:pPr>
          <a:r>
            <a:rPr lang="en-US" sz="1700" b="1" kern="1200">
              <a:solidFill>
                <a:schemeClr val="tx1"/>
              </a:solidFill>
              <a:latin typeface="Calibri"/>
              <a:ea typeface="Calibri"/>
              <a:cs typeface="Calibri"/>
            </a:rPr>
            <a:t>Vaccine Preventable Disease </a:t>
          </a:r>
          <a:r>
            <a:rPr lang="en-US" sz="1700" b="1" kern="1200" err="1">
              <a:solidFill>
                <a:schemeClr val="tx1"/>
              </a:solidFill>
              <a:latin typeface="Calibri"/>
              <a:ea typeface="Calibri"/>
              <a:cs typeface="Calibri"/>
            </a:rPr>
            <a:t>Programme</a:t>
          </a:r>
          <a:r>
            <a:rPr lang="en-US" sz="1700" b="1" kern="1200">
              <a:solidFill>
                <a:schemeClr val="tx1"/>
              </a:solidFill>
              <a:latin typeface="Calibri"/>
              <a:ea typeface="Calibri"/>
              <a:cs typeface="Calibri"/>
            </a:rPr>
            <a:t> (VPDP</a:t>
          </a:r>
          <a:r>
            <a:rPr lang="en-US" sz="1700" kern="1200">
              <a:solidFill>
                <a:schemeClr val="tx1"/>
              </a:solidFill>
              <a:latin typeface="Calibri"/>
              <a:ea typeface="Calibri"/>
              <a:cs typeface="Calibri"/>
            </a:rPr>
            <a:t>)*</a:t>
          </a:r>
          <a:endParaRPr lang="en-US" sz="1700" kern="1200">
            <a:solidFill>
              <a:schemeClr val="tx1"/>
            </a:solidFill>
          </a:endParaRPr>
        </a:p>
      </dsp:txBody>
      <dsp:txXfrm>
        <a:off x="2730436" y="6269047"/>
        <a:ext cx="1943262" cy="1206569"/>
      </dsp:txXfrm>
    </dsp:sp>
    <dsp:sp modelId="{8DACE564-DA7B-4FBB-831B-C1C2063F6C62}">
      <dsp:nvSpPr>
        <dsp:cNvPr id="0" name=""/>
        <dsp:cNvSpPr/>
      </dsp:nvSpPr>
      <dsp:spPr>
        <a:xfrm>
          <a:off x="4935497" y="4149816"/>
          <a:ext cx="2018338" cy="1281645"/>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DEDEAB4-8109-4E9C-B30B-03AC1FD0F40D}">
      <dsp:nvSpPr>
        <dsp:cNvPr id="0" name=""/>
        <dsp:cNvSpPr/>
      </dsp:nvSpPr>
      <dsp:spPr>
        <a:xfrm>
          <a:off x="5159757" y="4362863"/>
          <a:ext cx="2018338" cy="1281645"/>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marL="0" lvl="0" indent="0" algn="ctr" defTabSz="755650" rtl="0">
            <a:lnSpc>
              <a:spcPct val="90000"/>
            </a:lnSpc>
            <a:spcBef>
              <a:spcPct val="0"/>
            </a:spcBef>
            <a:spcAft>
              <a:spcPct val="35000"/>
            </a:spcAft>
            <a:buNone/>
          </a:pPr>
          <a:r>
            <a:rPr lang="en-US" sz="1700" kern="1200">
              <a:solidFill>
                <a:schemeClr val="tx1"/>
              </a:solidFill>
              <a:latin typeface="Calibri"/>
              <a:ea typeface="Calibri"/>
              <a:cs typeface="Calibri"/>
            </a:rPr>
            <a:t>Welsh Medicines Advice Service (WMAS)</a:t>
          </a:r>
        </a:p>
      </dsp:txBody>
      <dsp:txXfrm>
        <a:off x="5197295" y="4400401"/>
        <a:ext cx="1943262" cy="1206569"/>
      </dsp:txXfrm>
    </dsp:sp>
    <dsp:sp modelId="{DEA5E459-3DF6-4272-8AAD-57707FCAB78A}">
      <dsp:nvSpPr>
        <dsp:cNvPr id="0" name=""/>
        <dsp:cNvSpPr/>
      </dsp:nvSpPr>
      <dsp:spPr>
        <a:xfrm>
          <a:off x="7402355" y="4149816"/>
          <a:ext cx="2018338" cy="1281645"/>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BA80776-659F-478A-A60A-0E2F1F9B4348}">
      <dsp:nvSpPr>
        <dsp:cNvPr id="0" name=""/>
        <dsp:cNvSpPr/>
      </dsp:nvSpPr>
      <dsp:spPr>
        <a:xfrm>
          <a:off x="7626615" y="4362863"/>
          <a:ext cx="2018338" cy="1281645"/>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marL="0" lvl="0" indent="0" algn="ctr" defTabSz="755650" rtl="0">
            <a:lnSpc>
              <a:spcPct val="90000"/>
            </a:lnSpc>
            <a:spcBef>
              <a:spcPct val="0"/>
            </a:spcBef>
            <a:spcAft>
              <a:spcPct val="35000"/>
            </a:spcAft>
            <a:buNone/>
          </a:pPr>
          <a:r>
            <a:rPr lang="en-US" sz="1700" kern="1200">
              <a:solidFill>
                <a:schemeClr val="tx1"/>
              </a:solidFill>
              <a:latin typeface="Calibri"/>
              <a:ea typeface="Calibri"/>
              <a:cs typeface="Calibri"/>
            </a:rPr>
            <a:t>Digital Health and Care Wales (DHCW)</a:t>
          </a:r>
        </a:p>
      </dsp:txBody>
      <dsp:txXfrm>
        <a:off x="7664153" y="4400401"/>
        <a:ext cx="1943262" cy="1206569"/>
      </dsp:txXfrm>
    </dsp:sp>
    <dsp:sp modelId="{2CB48162-3362-4653-88DB-5A0BA2C47E8A}">
      <dsp:nvSpPr>
        <dsp:cNvPr id="0" name=""/>
        <dsp:cNvSpPr/>
      </dsp:nvSpPr>
      <dsp:spPr>
        <a:xfrm>
          <a:off x="9869214" y="4149816"/>
          <a:ext cx="2018338" cy="1281645"/>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D959D4B-F5F1-40B0-BCE7-7BAA1CF6B2A5}">
      <dsp:nvSpPr>
        <dsp:cNvPr id="0" name=""/>
        <dsp:cNvSpPr/>
      </dsp:nvSpPr>
      <dsp:spPr>
        <a:xfrm>
          <a:off x="10093474" y="4362863"/>
          <a:ext cx="2018338" cy="1281645"/>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marL="0" lvl="0" indent="0" algn="ctr" defTabSz="755650" rtl="0">
            <a:lnSpc>
              <a:spcPct val="90000"/>
            </a:lnSpc>
            <a:spcBef>
              <a:spcPct val="0"/>
            </a:spcBef>
            <a:spcAft>
              <a:spcPct val="35000"/>
            </a:spcAft>
            <a:buNone/>
          </a:pPr>
          <a:r>
            <a:rPr lang="en-US" sz="1700" kern="1200">
              <a:solidFill>
                <a:schemeClr val="tx1"/>
              </a:solidFill>
              <a:latin typeface="Calibri"/>
              <a:ea typeface="Calibri"/>
              <a:cs typeface="Calibri"/>
            </a:rPr>
            <a:t>NHS Wales Shared Services Partnerships (NWSSP)</a:t>
          </a:r>
        </a:p>
      </dsp:txBody>
      <dsp:txXfrm>
        <a:off x="10131012" y="4400401"/>
        <a:ext cx="1943262" cy="1206569"/>
      </dsp:txXfrm>
    </dsp:sp>
    <dsp:sp modelId="{CC8EE1A3-B6F7-4D77-A75D-1E26C3F76BCA}">
      <dsp:nvSpPr>
        <dsp:cNvPr id="0" name=""/>
        <dsp:cNvSpPr/>
      </dsp:nvSpPr>
      <dsp:spPr>
        <a:xfrm>
          <a:off x="12336073" y="4149816"/>
          <a:ext cx="2018338" cy="1281645"/>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D59E8B6-D82A-4A95-9584-901D4C13639A}">
      <dsp:nvSpPr>
        <dsp:cNvPr id="0" name=""/>
        <dsp:cNvSpPr/>
      </dsp:nvSpPr>
      <dsp:spPr>
        <a:xfrm>
          <a:off x="12560333" y="4362863"/>
          <a:ext cx="2018338" cy="1281645"/>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marL="0" lvl="0" indent="0" algn="ctr" defTabSz="755650" rtl="0">
            <a:lnSpc>
              <a:spcPct val="90000"/>
            </a:lnSpc>
            <a:spcBef>
              <a:spcPct val="0"/>
            </a:spcBef>
            <a:spcAft>
              <a:spcPct val="35000"/>
            </a:spcAft>
            <a:buNone/>
          </a:pPr>
          <a:r>
            <a:rPr lang="en-US" sz="1700" kern="1200">
              <a:solidFill>
                <a:schemeClr val="tx1"/>
              </a:solidFill>
              <a:latin typeface="Calibri"/>
              <a:ea typeface="Calibri"/>
              <a:cs typeface="Calibri"/>
            </a:rPr>
            <a:t> Welsh Health Boards</a:t>
          </a:r>
        </a:p>
      </dsp:txBody>
      <dsp:txXfrm>
        <a:off x="12597871" y="4400401"/>
        <a:ext cx="1943262" cy="1206569"/>
      </dsp:txXfrm>
    </dsp:sp>
    <dsp:sp modelId="{88991687-100D-4BC4-87FF-9AA83C32FACA}">
      <dsp:nvSpPr>
        <dsp:cNvPr id="0" name=""/>
        <dsp:cNvSpPr/>
      </dsp:nvSpPr>
      <dsp:spPr>
        <a:xfrm>
          <a:off x="12336073" y="6018462"/>
          <a:ext cx="2018338" cy="1281645"/>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4E8DF1C-7F9A-4EBB-9B78-47FC43A8635B}">
      <dsp:nvSpPr>
        <dsp:cNvPr id="0" name=""/>
        <dsp:cNvSpPr/>
      </dsp:nvSpPr>
      <dsp:spPr>
        <a:xfrm>
          <a:off x="12560333" y="6231509"/>
          <a:ext cx="2018338" cy="1281645"/>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marL="0" lvl="0" indent="0" algn="ctr" defTabSz="755650" rtl="0">
            <a:lnSpc>
              <a:spcPct val="90000"/>
            </a:lnSpc>
            <a:spcBef>
              <a:spcPct val="0"/>
            </a:spcBef>
            <a:spcAft>
              <a:spcPct val="35000"/>
            </a:spcAft>
            <a:buNone/>
          </a:pPr>
          <a:r>
            <a:rPr lang="en-US" sz="1700" kern="1200" err="1">
              <a:solidFill>
                <a:schemeClr val="tx1"/>
              </a:solidFill>
              <a:latin typeface="Calibri"/>
              <a:ea typeface="Calibri"/>
              <a:cs typeface="Calibri"/>
            </a:rPr>
            <a:t>Immunisation</a:t>
          </a:r>
          <a:r>
            <a:rPr lang="en-US" sz="1700" kern="1200">
              <a:solidFill>
                <a:schemeClr val="tx1"/>
              </a:solidFill>
              <a:latin typeface="Calibri"/>
              <a:ea typeface="Calibri"/>
              <a:cs typeface="Calibri"/>
            </a:rPr>
            <a:t> teams</a:t>
          </a:r>
        </a:p>
      </dsp:txBody>
      <dsp:txXfrm>
        <a:off x="12597871" y="6269047"/>
        <a:ext cx="1943262" cy="120656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2D50BAE-BB9C-4CFE-9CA0-730FBAC29CC7}">
      <dsp:nvSpPr>
        <dsp:cNvPr id="0" name=""/>
        <dsp:cNvSpPr/>
      </dsp:nvSpPr>
      <dsp:spPr>
        <a:xfrm>
          <a:off x="0" y="40768"/>
          <a:ext cx="15773400" cy="730079"/>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l" defTabSz="1422400">
            <a:lnSpc>
              <a:spcPct val="90000"/>
            </a:lnSpc>
            <a:spcBef>
              <a:spcPct val="0"/>
            </a:spcBef>
            <a:spcAft>
              <a:spcPct val="35000"/>
            </a:spcAft>
            <a:buNone/>
            <a:defRPr b="1"/>
          </a:pPr>
          <a:r>
            <a:rPr lang="en-GB" sz="3200" b="0" kern="1200"/>
            <a:t>Manufacturing of Hib/MenC (Menitorix) discontinued</a:t>
          </a:r>
        </a:p>
      </dsp:txBody>
      <dsp:txXfrm>
        <a:off x="35640" y="76408"/>
        <a:ext cx="15702120" cy="658799"/>
      </dsp:txXfrm>
    </dsp:sp>
    <dsp:sp modelId="{FC5CB396-D202-49D0-97EC-51F4F51F7D96}">
      <dsp:nvSpPr>
        <dsp:cNvPr id="0" name=""/>
        <dsp:cNvSpPr/>
      </dsp:nvSpPr>
      <dsp:spPr>
        <a:xfrm>
          <a:off x="0" y="863008"/>
          <a:ext cx="15773400" cy="730079"/>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l" defTabSz="1422400">
            <a:lnSpc>
              <a:spcPct val="90000"/>
            </a:lnSpc>
            <a:spcBef>
              <a:spcPct val="0"/>
            </a:spcBef>
            <a:spcAft>
              <a:spcPct val="35000"/>
            </a:spcAft>
            <a:buNone/>
            <a:defRPr b="1"/>
          </a:pPr>
          <a:r>
            <a:rPr lang="en-GB" sz="3200" b="0" kern="1200"/>
            <a:t>Vaccination against </a:t>
          </a:r>
          <a:r>
            <a:rPr lang="en-GB" sz="3200" b="0" kern="1200" err="1"/>
            <a:t>MenC</a:t>
          </a:r>
          <a:r>
            <a:rPr lang="en-GB" sz="3200" b="0" kern="1200"/>
            <a:t> in early childhood no longer necessary</a:t>
          </a:r>
          <a:endParaRPr lang="en-US" sz="3200" b="0" kern="1200"/>
        </a:p>
      </dsp:txBody>
      <dsp:txXfrm>
        <a:off x="35640" y="898648"/>
        <a:ext cx="15702120" cy="658799"/>
      </dsp:txXfrm>
    </dsp:sp>
    <dsp:sp modelId="{E923A61F-CB9A-4B53-816D-F3C7CD01BA51}">
      <dsp:nvSpPr>
        <dsp:cNvPr id="0" name=""/>
        <dsp:cNvSpPr/>
      </dsp:nvSpPr>
      <dsp:spPr>
        <a:xfrm>
          <a:off x="0" y="1685248"/>
          <a:ext cx="15773400" cy="730079"/>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l" defTabSz="1422400">
            <a:lnSpc>
              <a:spcPct val="90000"/>
            </a:lnSpc>
            <a:spcBef>
              <a:spcPct val="0"/>
            </a:spcBef>
            <a:spcAft>
              <a:spcPct val="35000"/>
            </a:spcAft>
            <a:buNone/>
            <a:defRPr b="1"/>
          </a:pPr>
          <a:r>
            <a:rPr lang="en-GB" sz="3200" b="0" kern="1200"/>
            <a:t>Vaccination against Hib in second year of life needs to continue</a:t>
          </a:r>
          <a:endParaRPr lang="en-US" sz="3200" b="0" kern="1200"/>
        </a:p>
      </dsp:txBody>
      <dsp:txXfrm>
        <a:off x="35640" y="1720888"/>
        <a:ext cx="15702120" cy="658799"/>
      </dsp:txXfrm>
    </dsp:sp>
    <dsp:sp modelId="{9AFB0BDA-4398-43F5-84D6-A40D8729BDD1}">
      <dsp:nvSpPr>
        <dsp:cNvPr id="0" name=""/>
        <dsp:cNvSpPr/>
      </dsp:nvSpPr>
      <dsp:spPr>
        <a:xfrm>
          <a:off x="0" y="2507488"/>
          <a:ext cx="15773400" cy="730079"/>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l" defTabSz="1422400">
            <a:lnSpc>
              <a:spcPct val="90000"/>
            </a:lnSpc>
            <a:spcBef>
              <a:spcPct val="0"/>
            </a:spcBef>
            <a:spcAft>
              <a:spcPct val="35000"/>
            </a:spcAft>
            <a:buNone/>
            <a:defRPr b="1"/>
          </a:pPr>
          <a:r>
            <a:rPr lang="en-GB" sz="3200" b="0" kern="1200">
              <a:latin typeface="Arial"/>
            </a:rPr>
            <a:t>Additional</a:t>
          </a:r>
          <a:r>
            <a:rPr lang="en-GB" sz="3200" b="0" kern="1200"/>
            <a:t> Hib containing vaccine DTaP/IPV/Hib/</a:t>
          </a:r>
          <a:r>
            <a:rPr lang="en-GB" sz="3200" b="0" kern="1200" err="1"/>
            <a:t>HepB</a:t>
          </a:r>
          <a:r>
            <a:rPr lang="en-GB" sz="3200" b="0" kern="1200"/>
            <a:t> (6-in-1</a:t>
          </a:r>
          <a:r>
            <a:rPr lang="en-GB" sz="3200" b="0" kern="1200">
              <a:latin typeface="Arial"/>
            </a:rPr>
            <a:t>)</a:t>
          </a:r>
          <a:r>
            <a:rPr lang="en-GB" sz="3200" b="0" kern="1200"/>
            <a:t> to be given </a:t>
          </a:r>
        </a:p>
      </dsp:txBody>
      <dsp:txXfrm>
        <a:off x="35640" y="2543128"/>
        <a:ext cx="15702120" cy="658799"/>
      </dsp:txXfrm>
    </dsp:sp>
    <dsp:sp modelId="{4A000E76-B19A-4FBF-8192-33C9C50ADCC3}">
      <dsp:nvSpPr>
        <dsp:cNvPr id="0" name=""/>
        <dsp:cNvSpPr/>
      </dsp:nvSpPr>
      <dsp:spPr>
        <a:xfrm>
          <a:off x="0" y="3329728"/>
          <a:ext cx="15773400" cy="730079"/>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l" defTabSz="1422400">
            <a:lnSpc>
              <a:spcPct val="90000"/>
            </a:lnSpc>
            <a:spcBef>
              <a:spcPct val="0"/>
            </a:spcBef>
            <a:spcAft>
              <a:spcPct val="35000"/>
            </a:spcAft>
            <a:buNone/>
            <a:defRPr b="1"/>
          </a:pPr>
          <a:r>
            <a:rPr lang="en-GB" sz="3200" b="0" kern="1200">
              <a:latin typeface="Arial"/>
            </a:rPr>
            <a:t>A</a:t>
          </a:r>
          <a:r>
            <a:rPr lang="en-GB" sz="3200" b="0" kern="1200"/>
            <a:t> </a:t>
          </a:r>
          <a:r>
            <a:rPr lang="en-GB" sz="3200" b="0" kern="1200">
              <a:latin typeface="Arial"/>
            </a:rPr>
            <a:t>new </a:t>
          </a:r>
          <a:r>
            <a:rPr lang="en-GB" sz="3200" b="0" kern="1200"/>
            <a:t>18-month appointment </a:t>
          </a:r>
        </a:p>
      </dsp:txBody>
      <dsp:txXfrm>
        <a:off x="35640" y="3365368"/>
        <a:ext cx="15702120" cy="658799"/>
      </dsp:txXfrm>
    </dsp:sp>
    <dsp:sp modelId="{889F4358-4FC6-40B8-AE69-31AE1F8DEDE2}">
      <dsp:nvSpPr>
        <dsp:cNvPr id="0" name=""/>
        <dsp:cNvSpPr/>
      </dsp:nvSpPr>
      <dsp:spPr>
        <a:xfrm>
          <a:off x="0" y="4151968"/>
          <a:ext cx="15773400" cy="730079"/>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l" defTabSz="1422400">
            <a:lnSpc>
              <a:spcPct val="90000"/>
            </a:lnSpc>
            <a:spcBef>
              <a:spcPct val="0"/>
            </a:spcBef>
            <a:spcAft>
              <a:spcPct val="35000"/>
            </a:spcAft>
            <a:buNone/>
            <a:defRPr b="1"/>
          </a:pPr>
          <a:r>
            <a:rPr lang="en-GB" sz="3200" b="0" kern="1200"/>
            <a:t>Second MMR </a:t>
          </a:r>
          <a:r>
            <a:rPr lang="en-GB" sz="3200" b="0" kern="1200">
              <a:latin typeface="Arial"/>
            </a:rPr>
            <a:t>to be offered earlier</a:t>
          </a:r>
          <a:endParaRPr lang="en-GB" sz="3200" b="0" kern="1200"/>
        </a:p>
      </dsp:txBody>
      <dsp:txXfrm>
        <a:off x="35640" y="4187608"/>
        <a:ext cx="15702120" cy="658799"/>
      </dsp:txXfrm>
    </dsp:sp>
    <dsp:sp modelId="{248C3678-F881-4F2C-943F-BD755372FCA1}">
      <dsp:nvSpPr>
        <dsp:cNvPr id="0" name=""/>
        <dsp:cNvSpPr/>
      </dsp:nvSpPr>
      <dsp:spPr>
        <a:xfrm>
          <a:off x="0" y="4974208"/>
          <a:ext cx="15773400" cy="730079"/>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l" defTabSz="1422400">
            <a:lnSpc>
              <a:spcPct val="90000"/>
            </a:lnSpc>
            <a:spcBef>
              <a:spcPct val="0"/>
            </a:spcBef>
            <a:spcAft>
              <a:spcPct val="35000"/>
            </a:spcAft>
            <a:buNone/>
            <a:defRPr b="1"/>
          </a:pPr>
          <a:r>
            <a:rPr lang="en-GB" sz="3200" b="0" kern="1200"/>
            <a:t>Change of order of </a:t>
          </a:r>
          <a:r>
            <a:rPr lang="en-GB" sz="3200" b="0" kern="1200">
              <a:latin typeface="Arial"/>
            </a:rPr>
            <a:t>vaccines MenB</a:t>
          </a:r>
          <a:r>
            <a:rPr lang="en-GB" sz="3200" b="0" kern="1200"/>
            <a:t> and PCV</a:t>
          </a:r>
        </a:p>
      </dsp:txBody>
      <dsp:txXfrm>
        <a:off x="35640" y="5009848"/>
        <a:ext cx="15702120" cy="658799"/>
      </dsp:txXfrm>
    </dsp:sp>
    <dsp:sp modelId="{D052FDBD-63B7-4055-9215-6F34B91D6AA6}">
      <dsp:nvSpPr>
        <dsp:cNvPr id="0" name=""/>
        <dsp:cNvSpPr/>
      </dsp:nvSpPr>
      <dsp:spPr>
        <a:xfrm>
          <a:off x="0" y="5796448"/>
          <a:ext cx="15773400" cy="730079"/>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l" defTabSz="1422400">
            <a:lnSpc>
              <a:spcPct val="90000"/>
            </a:lnSpc>
            <a:spcBef>
              <a:spcPct val="0"/>
            </a:spcBef>
            <a:spcAft>
              <a:spcPct val="35000"/>
            </a:spcAft>
            <a:buNone/>
            <a:defRPr b="1"/>
          </a:pPr>
          <a:r>
            <a:rPr lang="en-GB" sz="3200" b="0" kern="1200">
              <a:latin typeface="Arial"/>
            </a:rPr>
            <a:t>Potential addition of varicella to MMR</a:t>
          </a:r>
        </a:p>
      </dsp:txBody>
      <dsp:txXfrm>
        <a:off x="35640" y="5832088"/>
        <a:ext cx="15702120" cy="65879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44F9C1F-B5CD-436D-ABEF-1D0F691F234E}">
      <dsp:nvSpPr>
        <dsp:cNvPr id="0" name=""/>
        <dsp:cNvSpPr/>
      </dsp:nvSpPr>
      <dsp:spPr>
        <a:xfrm>
          <a:off x="76" y="2893"/>
          <a:ext cx="7295535" cy="720000"/>
        </a:xfrm>
        <a:prstGeom prst="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w="6350" cap="flat" cmpd="sng" algn="ctr">
          <a:solidFill>
            <a:schemeClr val="accent1">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txBody>
        <a:bodyPr spcFirstLastPara="0" vert="horz" wrap="square" lIns="177800" tIns="101600" rIns="177800" bIns="101600" numCol="1" spcCol="1270" anchor="ctr" anchorCtr="0">
          <a:noAutofit/>
        </a:bodyPr>
        <a:lstStyle/>
        <a:p>
          <a:pPr marL="0" lvl="0" indent="0" algn="ctr" defTabSz="1111250">
            <a:lnSpc>
              <a:spcPct val="90000"/>
            </a:lnSpc>
            <a:spcBef>
              <a:spcPct val="0"/>
            </a:spcBef>
            <a:spcAft>
              <a:spcPct val="35000"/>
            </a:spcAft>
            <a:buNone/>
          </a:pPr>
          <a:r>
            <a:rPr lang="en-GB" sz="2500" kern="1200"/>
            <a:t>No</a:t>
          </a:r>
        </a:p>
      </dsp:txBody>
      <dsp:txXfrm>
        <a:off x="76" y="2893"/>
        <a:ext cx="7295535" cy="720000"/>
      </dsp:txXfrm>
    </dsp:sp>
    <dsp:sp modelId="{D37C41D2-3FE8-4AC7-9525-FC20AB183CCC}">
      <dsp:nvSpPr>
        <dsp:cNvPr id="0" name=""/>
        <dsp:cNvSpPr/>
      </dsp:nvSpPr>
      <dsp:spPr>
        <a:xfrm>
          <a:off x="76" y="722893"/>
          <a:ext cx="7295535" cy="3178195"/>
        </a:xfrm>
        <a:prstGeom prst="rect">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213360" tIns="213360" rIns="284480" bIns="320040" numCol="1" spcCol="1270" anchor="t" anchorCtr="0">
          <a:noAutofit/>
        </a:bodyPr>
        <a:lstStyle/>
        <a:p>
          <a:pPr marL="285750" lvl="1" indent="-285750" algn="l" defTabSz="1778000">
            <a:lnSpc>
              <a:spcPct val="90000"/>
            </a:lnSpc>
            <a:spcBef>
              <a:spcPct val="0"/>
            </a:spcBef>
            <a:spcAft>
              <a:spcPct val="15000"/>
            </a:spcAft>
            <a:buChar char="•"/>
          </a:pPr>
          <a:r>
            <a:rPr lang="en-GB" sz="4000" kern="1200"/>
            <a:t>Vaccinate as per new schedule timings (2</a:t>
          </a:r>
          <a:r>
            <a:rPr lang="en-GB" sz="4000" kern="1200" baseline="30000"/>
            <a:t>nd</a:t>
          </a:r>
          <a:r>
            <a:rPr lang="en-GB" sz="4000" kern="1200"/>
            <a:t> Men B at 12 weeks and 1</a:t>
          </a:r>
          <a:r>
            <a:rPr lang="en-GB" sz="4000" kern="1200" baseline="30000"/>
            <a:t>st</a:t>
          </a:r>
          <a:r>
            <a:rPr lang="en-GB" sz="4000" kern="1200"/>
            <a:t> PCV at 16 weeks)</a:t>
          </a:r>
        </a:p>
      </dsp:txBody>
      <dsp:txXfrm>
        <a:off x="76" y="722893"/>
        <a:ext cx="7295535" cy="3178195"/>
      </dsp:txXfrm>
    </dsp:sp>
    <dsp:sp modelId="{B1995221-FC99-49F6-8ABE-D7B56E116FCD}">
      <dsp:nvSpPr>
        <dsp:cNvPr id="0" name=""/>
        <dsp:cNvSpPr/>
      </dsp:nvSpPr>
      <dsp:spPr>
        <a:xfrm>
          <a:off x="8316987" y="2893"/>
          <a:ext cx="7295535" cy="720000"/>
        </a:xfrm>
        <a:prstGeom prst="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w="6350" cap="flat" cmpd="sng" algn="ctr">
          <a:solidFill>
            <a:schemeClr val="accent1">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txBody>
        <a:bodyPr spcFirstLastPara="0" vert="horz" wrap="square" lIns="177800" tIns="101600" rIns="177800" bIns="101600" numCol="1" spcCol="1270" anchor="ctr" anchorCtr="0">
          <a:noAutofit/>
        </a:bodyPr>
        <a:lstStyle/>
        <a:p>
          <a:pPr marL="0" lvl="0" indent="0" algn="ctr" defTabSz="1111250">
            <a:lnSpc>
              <a:spcPct val="90000"/>
            </a:lnSpc>
            <a:spcBef>
              <a:spcPct val="0"/>
            </a:spcBef>
            <a:spcAft>
              <a:spcPct val="35000"/>
            </a:spcAft>
            <a:buNone/>
          </a:pPr>
          <a:r>
            <a:rPr lang="en-GB" sz="2500" kern="1200"/>
            <a:t>Yes</a:t>
          </a:r>
        </a:p>
      </dsp:txBody>
      <dsp:txXfrm>
        <a:off x="8316987" y="2893"/>
        <a:ext cx="7295535" cy="720000"/>
      </dsp:txXfrm>
    </dsp:sp>
    <dsp:sp modelId="{8ED1FC55-B393-44C7-94A1-DF5F71887FAC}">
      <dsp:nvSpPr>
        <dsp:cNvPr id="0" name=""/>
        <dsp:cNvSpPr/>
      </dsp:nvSpPr>
      <dsp:spPr>
        <a:xfrm>
          <a:off x="8316987" y="722893"/>
          <a:ext cx="7295535" cy="3178195"/>
        </a:xfrm>
        <a:prstGeom prst="rect">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213360" tIns="213360" rIns="284480" bIns="320040" numCol="1" spcCol="1270" anchor="t" anchorCtr="0">
          <a:noAutofit/>
        </a:bodyPr>
        <a:lstStyle/>
        <a:p>
          <a:pPr marL="285750" lvl="1" indent="-285750" algn="l" defTabSz="1778000" rtl="0">
            <a:lnSpc>
              <a:spcPct val="90000"/>
            </a:lnSpc>
            <a:spcBef>
              <a:spcPct val="0"/>
            </a:spcBef>
            <a:spcAft>
              <a:spcPct val="15000"/>
            </a:spcAft>
            <a:buChar char="•"/>
          </a:pPr>
          <a:r>
            <a:rPr lang="en-GB" sz="4000" kern="1200"/>
            <a:t>Already had 12-week PCV before 1 July</a:t>
          </a:r>
          <a:endParaRPr lang="en-GB" sz="4000" kern="1200">
            <a:latin typeface="Arial"/>
          </a:endParaRPr>
        </a:p>
        <a:p>
          <a:pPr marL="285750" lvl="1" indent="-285750" algn="l" defTabSz="1778000">
            <a:lnSpc>
              <a:spcPct val="90000"/>
            </a:lnSpc>
            <a:spcBef>
              <a:spcPct val="0"/>
            </a:spcBef>
            <a:spcAft>
              <a:spcPct val="15000"/>
            </a:spcAft>
            <a:buChar char="•"/>
          </a:pPr>
          <a:r>
            <a:rPr lang="en-GB" sz="100" kern="1200"/>
            <a:t>Stay on previous schedule and have 2</a:t>
          </a:r>
          <a:r>
            <a:rPr lang="en-GB" sz="100" kern="1200" baseline="30000"/>
            <a:t>nd</a:t>
          </a:r>
          <a:r>
            <a:rPr lang="en-GB" sz="100" kern="1200"/>
            <a:t> </a:t>
          </a:r>
          <a:r>
            <a:rPr lang="en-GB" sz="100" kern="1200" err="1"/>
            <a:t>MenB</a:t>
          </a:r>
          <a:r>
            <a:rPr lang="en-GB" sz="100" kern="1200"/>
            <a:t> vaccine at 16 weeks of age </a:t>
          </a:r>
          <a:endParaRPr lang="en-US" sz="100" kern="1200"/>
        </a:p>
      </dsp:txBody>
      <dsp:txXfrm>
        <a:off x="8316987" y="722893"/>
        <a:ext cx="7295535" cy="317819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EACEF0-681D-43F2-B669-02D3664D6A74}">
      <dsp:nvSpPr>
        <dsp:cNvPr id="0" name=""/>
        <dsp:cNvSpPr/>
      </dsp:nvSpPr>
      <dsp:spPr>
        <a:xfrm>
          <a:off x="0" y="619540"/>
          <a:ext cx="14460569" cy="654505"/>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rtl="0">
            <a:lnSpc>
              <a:spcPct val="90000"/>
            </a:lnSpc>
            <a:spcBef>
              <a:spcPct val="0"/>
            </a:spcBef>
            <a:spcAft>
              <a:spcPct val="35000"/>
            </a:spcAft>
            <a:buNone/>
          </a:pPr>
          <a:r>
            <a:rPr lang="en-GB" sz="2700" kern="1200"/>
            <a:t>The manufacturing of Hib/MenC (Menitorix®)</a:t>
          </a:r>
          <a:r>
            <a:rPr lang="en-GB" sz="2700" kern="1200">
              <a:latin typeface="Arial"/>
            </a:rPr>
            <a:t> </a:t>
          </a:r>
          <a:r>
            <a:rPr lang="en-GB" sz="2700" kern="1200"/>
            <a:t>vaccine</a:t>
          </a:r>
          <a:r>
            <a:rPr lang="en-GB" sz="2700" kern="1200">
              <a:latin typeface="Arial"/>
            </a:rPr>
            <a:t> will be discontinued</a:t>
          </a:r>
          <a:endParaRPr lang="en-US" sz="2700" kern="1200"/>
        </a:p>
      </dsp:txBody>
      <dsp:txXfrm>
        <a:off x="31950" y="651490"/>
        <a:ext cx="14396669" cy="590605"/>
      </dsp:txXfrm>
    </dsp:sp>
    <dsp:sp modelId="{836BFD1B-A580-4D1C-84D8-17C396BBE635}">
      <dsp:nvSpPr>
        <dsp:cNvPr id="0" name=""/>
        <dsp:cNvSpPr/>
      </dsp:nvSpPr>
      <dsp:spPr>
        <a:xfrm>
          <a:off x="0" y="1274045"/>
          <a:ext cx="14460569" cy="19561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9123" tIns="34290" rIns="192024" bIns="34290" numCol="1" spcCol="1270" anchor="t" anchorCtr="0">
          <a:noAutofit/>
        </a:bodyPr>
        <a:lstStyle/>
        <a:p>
          <a:pPr marL="228600" lvl="1" indent="-228600" algn="l" defTabSz="933450">
            <a:lnSpc>
              <a:spcPct val="90000"/>
            </a:lnSpc>
            <a:spcBef>
              <a:spcPct val="0"/>
            </a:spcBef>
            <a:spcAft>
              <a:spcPct val="20000"/>
            </a:spcAft>
            <a:buChar char="•"/>
          </a:pPr>
          <a:r>
            <a:rPr lang="en-GB" sz="2100" kern="1200">
              <a:latin typeface="Arial"/>
            </a:rPr>
            <a:t>Commercial</a:t>
          </a:r>
          <a:r>
            <a:rPr lang="en-GB" sz="2100" kern="1200"/>
            <a:t> decision by the manufacturer (GSK)</a:t>
          </a:r>
          <a:endParaRPr lang="en-US" sz="2100" kern="1200"/>
        </a:p>
        <a:p>
          <a:pPr marL="228600" lvl="1" indent="-228600" algn="l" defTabSz="933450">
            <a:lnSpc>
              <a:spcPct val="90000"/>
            </a:lnSpc>
            <a:spcBef>
              <a:spcPct val="0"/>
            </a:spcBef>
            <a:spcAft>
              <a:spcPct val="20000"/>
            </a:spcAft>
            <a:buChar char="•"/>
          </a:pPr>
          <a:endParaRPr lang="en-GB" sz="2100" kern="1200">
            <a:latin typeface="Arial"/>
          </a:endParaRPr>
        </a:p>
        <a:p>
          <a:pPr marL="228600" lvl="1" indent="-228600" algn="l" defTabSz="933450">
            <a:lnSpc>
              <a:spcPct val="90000"/>
            </a:lnSpc>
            <a:spcBef>
              <a:spcPct val="0"/>
            </a:spcBef>
            <a:spcAft>
              <a:spcPct val="20000"/>
            </a:spcAft>
            <a:buChar char="•"/>
          </a:pPr>
          <a:r>
            <a:rPr lang="en-GB" sz="2100" kern="1200"/>
            <a:t>This is the only Hib/</a:t>
          </a:r>
          <a:r>
            <a:rPr lang="en-GB" sz="2100" kern="1200" err="1"/>
            <a:t>MenC</a:t>
          </a:r>
          <a:r>
            <a:rPr lang="en-GB" sz="2100" kern="1200"/>
            <a:t> vaccine available, so changes to the routine infant schedule are necessary</a:t>
          </a:r>
          <a:endParaRPr lang="en-US" sz="2100" kern="1200"/>
        </a:p>
        <a:p>
          <a:pPr marL="228600" lvl="1" indent="-228600" algn="l" defTabSz="933450">
            <a:lnSpc>
              <a:spcPct val="90000"/>
            </a:lnSpc>
            <a:spcBef>
              <a:spcPct val="0"/>
            </a:spcBef>
            <a:spcAft>
              <a:spcPct val="20000"/>
            </a:spcAft>
            <a:buChar char="•"/>
          </a:pPr>
          <a:endParaRPr lang="en-GB" sz="2100" kern="1200">
            <a:latin typeface="Arial"/>
          </a:endParaRPr>
        </a:p>
        <a:p>
          <a:pPr marL="228600" lvl="1" indent="-228600" algn="l" defTabSz="933450" rtl="0">
            <a:lnSpc>
              <a:spcPct val="90000"/>
            </a:lnSpc>
            <a:spcBef>
              <a:spcPct val="0"/>
            </a:spcBef>
            <a:spcAft>
              <a:spcPct val="20000"/>
            </a:spcAft>
            <a:buChar char="•"/>
          </a:pPr>
          <a:r>
            <a:rPr lang="en-GB" sz="2100" kern="1200"/>
            <a:t>UKHSA estimates that the central stock of Hib/</a:t>
          </a:r>
          <a:r>
            <a:rPr lang="en-GB" sz="2100" kern="1200" err="1"/>
            <a:t>MenC</a:t>
          </a:r>
          <a:r>
            <a:rPr lang="en-GB" sz="2100" kern="1200"/>
            <a:t> will be</a:t>
          </a:r>
          <a:r>
            <a:rPr lang="en-GB" sz="2100" kern="1200">
              <a:latin typeface="Arial"/>
            </a:rPr>
            <a:t> depleted</a:t>
          </a:r>
          <a:r>
            <a:rPr lang="en-GB" sz="2100" kern="1200"/>
            <a:t> by mid-2025 – </a:t>
          </a:r>
          <a:r>
            <a:rPr lang="en-GB" sz="2100" b="1" kern="1200"/>
            <a:t>NHS Wales has a ‘hard stop’ from 1 July 2025</a:t>
          </a:r>
          <a:endParaRPr lang="en-US" sz="2100" b="1" kern="1200"/>
        </a:p>
      </dsp:txBody>
      <dsp:txXfrm>
        <a:off x="0" y="1274045"/>
        <a:ext cx="14460569" cy="1956150"/>
      </dsp:txXfrm>
    </dsp:sp>
    <dsp:sp modelId="{57F81852-CBB9-4B09-8FCF-3612490DD13D}">
      <dsp:nvSpPr>
        <dsp:cNvPr id="0" name=""/>
        <dsp:cNvSpPr/>
      </dsp:nvSpPr>
      <dsp:spPr>
        <a:xfrm>
          <a:off x="0" y="3230195"/>
          <a:ext cx="14460569" cy="654505"/>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rtl="0">
            <a:lnSpc>
              <a:spcPct val="90000"/>
            </a:lnSpc>
            <a:spcBef>
              <a:spcPct val="0"/>
            </a:spcBef>
            <a:spcAft>
              <a:spcPct val="35000"/>
            </a:spcAft>
            <a:buNone/>
          </a:pPr>
          <a:r>
            <a:rPr lang="en-GB" sz="2700" kern="1200">
              <a:latin typeface="Arial"/>
            </a:rPr>
            <a:t>JCVI</a:t>
          </a:r>
          <a:r>
            <a:rPr lang="en-GB" sz="2700" kern="1200"/>
            <a:t> advised that MenC vaccine is no longer required in the infant vaccination schedule</a:t>
          </a:r>
          <a:endParaRPr lang="en-US" sz="2700" kern="1200"/>
        </a:p>
      </dsp:txBody>
      <dsp:txXfrm>
        <a:off x="31950" y="3262145"/>
        <a:ext cx="14396669" cy="590605"/>
      </dsp:txXfrm>
    </dsp:sp>
    <dsp:sp modelId="{B6939A2A-C141-4557-A0A0-E38EF66729C8}">
      <dsp:nvSpPr>
        <dsp:cNvPr id="0" name=""/>
        <dsp:cNvSpPr/>
      </dsp:nvSpPr>
      <dsp:spPr>
        <a:xfrm>
          <a:off x="0" y="3884700"/>
          <a:ext cx="14460569" cy="22355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9123" tIns="34290" rIns="192024" bIns="34290" numCol="1" spcCol="1270" anchor="t" anchorCtr="0">
          <a:noAutofit/>
        </a:bodyPr>
        <a:lstStyle/>
        <a:p>
          <a:pPr marL="228600" lvl="1" indent="-228600" algn="l" defTabSz="933450" rtl="0">
            <a:lnSpc>
              <a:spcPct val="90000"/>
            </a:lnSpc>
            <a:spcBef>
              <a:spcPct val="0"/>
            </a:spcBef>
            <a:spcAft>
              <a:spcPct val="20000"/>
            </a:spcAft>
            <a:buChar char="•"/>
          </a:pPr>
          <a:r>
            <a:rPr lang="en-GB" sz="2100" kern="1200">
              <a:latin typeface="Arial"/>
            </a:rPr>
            <a:t>The success</a:t>
          </a:r>
          <a:r>
            <a:rPr lang="en-GB" sz="2100" kern="1200"/>
            <a:t> of the Meningococcal C containing vaccine programmes and the decline of invasive Meningococcal C disease subsequently</a:t>
          </a:r>
          <a:endParaRPr lang="en-US" sz="2100" kern="1200"/>
        </a:p>
        <a:p>
          <a:pPr marL="228600" lvl="1" indent="-228600" algn="l" defTabSz="933450">
            <a:lnSpc>
              <a:spcPct val="90000"/>
            </a:lnSpc>
            <a:spcBef>
              <a:spcPct val="0"/>
            </a:spcBef>
            <a:spcAft>
              <a:spcPct val="20000"/>
            </a:spcAft>
            <a:buChar char="•"/>
          </a:pPr>
          <a:endParaRPr lang="en-GB" sz="2100" kern="1200">
            <a:latin typeface="Arial"/>
          </a:endParaRPr>
        </a:p>
        <a:p>
          <a:pPr marL="228600" lvl="1" indent="-228600" algn="l" defTabSz="933450">
            <a:lnSpc>
              <a:spcPct val="90000"/>
            </a:lnSpc>
            <a:spcBef>
              <a:spcPct val="0"/>
            </a:spcBef>
            <a:spcAft>
              <a:spcPct val="20000"/>
            </a:spcAft>
            <a:buChar char="•"/>
          </a:pPr>
          <a:r>
            <a:rPr lang="en-GB" sz="2100" kern="1200"/>
            <a:t>The excellent current control of Meningococcal disease can be maintained through the MenACWY teenage vaccine programme</a:t>
          </a:r>
          <a:endParaRPr lang="en-US" sz="2100" kern="1200"/>
        </a:p>
        <a:p>
          <a:pPr marL="228600" lvl="1" indent="-228600" algn="l" defTabSz="933450">
            <a:lnSpc>
              <a:spcPct val="90000"/>
            </a:lnSpc>
            <a:spcBef>
              <a:spcPct val="0"/>
            </a:spcBef>
            <a:spcAft>
              <a:spcPct val="20000"/>
            </a:spcAft>
            <a:buChar char="•"/>
          </a:pPr>
          <a:endParaRPr lang="en-GB" sz="2100" kern="1200">
            <a:latin typeface="Arial"/>
            <a:ea typeface="Calibri"/>
            <a:cs typeface="Arial"/>
          </a:endParaRPr>
        </a:p>
        <a:p>
          <a:pPr marL="228600" lvl="1" indent="-228600" algn="l" defTabSz="933450" rtl="0">
            <a:lnSpc>
              <a:spcPct val="90000"/>
            </a:lnSpc>
            <a:spcBef>
              <a:spcPct val="0"/>
            </a:spcBef>
            <a:spcAft>
              <a:spcPct val="20000"/>
            </a:spcAft>
            <a:buChar char="•"/>
          </a:pPr>
          <a:r>
            <a:rPr lang="en-GB" sz="2100" kern="1200">
              <a:latin typeface="Arial"/>
              <a:ea typeface="Calibri"/>
              <a:cs typeface="Arial"/>
            </a:rPr>
            <a:t>It is important to ensure good uptake of MenACWY</a:t>
          </a:r>
        </a:p>
      </dsp:txBody>
      <dsp:txXfrm>
        <a:off x="0" y="3884700"/>
        <a:ext cx="14460569" cy="2235599"/>
      </dsp:txXfrm>
    </dsp:sp>
    <dsp:sp modelId="{BB59FD75-2A62-4881-B38D-094A4335AD77}">
      <dsp:nvSpPr>
        <dsp:cNvPr id="0" name=""/>
        <dsp:cNvSpPr/>
      </dsp:nvSpPr>
      <dsp:spPr>
        <a:xfrm>
          <a:off x="0" y="6120300"/>
          <a:ext cx="14460569" cy="654505"/>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rtl="0">
            <a:lnSpc>
              <a:spcPct val="90000"/>
            </a:lnSpc>
            <a:spcBef>
              <a:spcPct val="0"/>
            </a:spcBef>
            <a:spcAft>
              <a:spcPct val="35000"/>
            </a:spcAft>
            <a:buNone/>
          </a:pPr>
          <a:r>
            <a:rPr lang="en-GB" sz="2700" kern="1200">
              <a:latin typeface="Calibri"/>
              <a:ea typeface="Calibri"/>
              <a:cs typeface="Calibri"/>
            </a:rPr>
            <a:t>JCVI advised </a:t>
          </a:r>
          <a:r>
            <a:rPr lang="en-GB" sz="2700" kern="1200">
              <a:latin typeface="Arial"/>
            </a:rPr>
            <a:t>that there</a:t>
          </a:r>
          <a:r>
            <a:rPr lang="en-GB" sz="2700" kern="1200"/>
            <a:t> is still a need for a dose of Hib vaccine during the second year of life</a:t>
          </a:r>
          <a:endParaRPr lang="en-US" sz="2700" kern="1200"/>
        </a:p>
      </dsp:txBody>
      <dsp:txXfrm>
        <a:off x="31950" y="6152250"/>
        <a:ext cx="14396669" cy="590605"/>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4BFEFFB-9D59-421A-A817-24758BCB8412}" type="datetimeFigureOut">
              <a:rPr lang="en-GB" smtClean="0"/>
              <a:t>25/09/2025</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GB"/>
              <a:t>COVID-19 Vaccine Equity Committee Meeting </a:t>
            </a: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51BA053-F0AD-45AD-8A89-5960FC23B41D}" type="slidenum">
              <a:rPr lang="en-GB" smtClean="0"/>
              <a:t>‹#›</a:t>
            </a:fld>
            <a:endParaRPr lang="en-GB"/>
          </a:p>
        </p:txBody>
      </p:sp>
    </p:spTree>
    <p:extLst>
      <p:ext uri="{BB962C8B-B14F-4D97-AF65-F5344CB8AC3E}">
        <p14:creationId xmlns:p14="http://schemas.microsoft.com/office/powerpoint/2010/main" val="2380884193"/>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59E7099-F52E-4117-8D96-2AA360E78F7F}" type="datetimeFigureOut">
              <a:rPr lang="en-GB" smtClean="0"/>
              <a:t>25/09/2025</a:t>
            </a:fld>
            <a:endParaRPr lang="en-GB"/>
          </a:p>
        </p:txBody>
      </p:sp>
      <p:sp>
        <p:nvSpPr>
          <p:cNvPr id="4" name="Slide Image Placeholder 3"/>
          <p:cNvSpPr>
            <a:spLocks noGrp="1" noRot="1" noChangeAspect="1"/>
          </p:cNvSpPr>
          <p:nvPr>
            <p:ph type="sldImg" idx="2"/>
          </p:nvPr>
        </p:nvSpPr>
        <p:spPr>
          <a:xfrm>
            <a:off x="703263" y="1143000"/>
            <a:ext cx="5451475"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n-GB"/>
              <a:t>COVID-19 Vaccine Equity Committee Meeting </a:t>
            </a: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0E9AB69-1183-4A53-8418-DBE90C92BBE7}" type="slidenum">
              <a:rPr lang="en-GB" smtClean="0"/>
              <a:t>‹#›</a:t>
            </a:fld>
            <a:endParaRPr lang="en-GB"/>
          </a:p>
        </p:txBody>
      </p:sp>
    </p:spTree>
    <p:extLst>
      <p:ext uri="{BB962C8B-B14F-4D97-AF65-F5344CB8AC3E}">
        <p14:creationId xmlns:p14="http://schemas.microsoft.com/office/powerpoint/2010/main" val="577858653"/>
      </p:ext>
    </p:extLst>
  </p:cSld>
  <p:clrMap bg1="lt1" tx1="dk1" bg2="lt2" tx2="dk2" accent1="accent1" accent2="accent2" accent3="accent3" accent4="accent4" accent5="accent5" accent6="accent6" hlink="hlink" folHlink="folHlink"/>
  <p:hf hdr="0" dt="0"/>
  <p:notesStyle>
    <a:lvl1pPr marL="0" algn="l" defTabSz="1374618" rtl="0" eaLnBrk="1" latinLnBrk="0" hangingPunct="1">
      <a:defRPr sz="1804" kern="1200">
        <a:solidFill>
          <a:schemeClr val="tx1"/>
        </a:solidFill>
        <a:latin typeface="+mn-lt"/>
        <a:ea typeface="+mn-ea"/>
        <a:cs typeface="+mn-cs"/>
      </a:defRPr>
    </a:lvl1pPr>
    <a:lvl2pPr marL="687309" algn="l" defTabSz="1374618" rtl="0" eaLnBrk="1" latinLnBrk="0" hangingPunct="1">
      <a:defRPr sz="1804" kern="1200">
        <a:solidFill>
          <a:schemeClr val="tx1"/>
        </a:solidFill>
        <a:latin typeface="+mn-lt"/>
        <a:ea typeface="+mn-ea"/>
        <a:cs typeface="+mn-cs"/>
      </a:defRPr>
    </a:lvl2pPr>
    <a:lvl3pPr marL="1374618" algn="l" defTabSz="1374618" rtl="0" eaLnBrk="1" latinLnBrk="0" hangingPunct="1">
      <a:defRPr sz="1804" kern="1200">
        <a:solidFill>
          <a:schemeClr val="tx1"/>
        </a:solidFill>
        <a:latin typeface="+mn-lt"/>
        <a:ea typeface="+mn-ea"/>
        <a:cs typeface="+mn-cs"/>
      </a:defRPr>
    </a:lvl3pPr>
    <a:lvl4pPr marL="2061926" algn="l" defTabSz="1374618" rtl="0" eaLnBrk="1" latinLnBrk="0" hangingPunct="1">
      <a:defRPr sz="1804" kern="1200">
        <a:solidFill>
          <a:schemeClr val="tx1"/>
        </a:solidFill>
        <a:latin typeface="+mn-lt"/>
        <a:ea typeface="+mn-ea"/>
        <a:cs typeface="+mn-cs"/>
      </a:defRPr>
    </a:lvl4pPr>
    <a:lvl5pPr marL="2749235" algn="l" defTabSz="1374618" rtl="0" eaLnBrk="1" latinLnBrk="0" hangingPunct="1">
      <a:defRPr sz="1804" kern="1200">
        <a:solidFill>
          <a:schemeClr val="tx1"/>
        </a:solidFill>
        <a:latin typeface="+mn-lt"/>
        <a:ea typeface="+mn-ea"/>
        <a:cs typeface="+mn-cs"/>
      </a:defRPr>
    </a:lvl5pPr>
    <a:lvl6pPr marL="3436544" algn="l" defTabSz="1374618" rtl="0" eaLnBrk="1" latinLnBrk="0" hangingPunct="1">
      <a:defRPr sz="1804" kern="1200">
        <a:solidFill>
          <a:schemeClr val="tx1"/>
        </a:solidFill>
        <a:latin typeface="+mn-lt"/>
        <a:ea typeface="+mn-ea"/>
        <a:cs typeface="+mn-cs"/>
      </a:defRPr>
    </a:lvl6pPr>
    <a:lvl7pPr marL="4123853" algn="l" defTabSz="1374618" rtl="0" eaLnBrk="1" latinLnBrk="0" hangingPunct="1">
      <a:defRPr sz="1804" kern="1200">
        <a:solidFill>
          <a:schemeClr val="tx1"/>
        </a:solidFill>
        <a:latin typeface="+mn-lt"/>
        <a:ea typeface="+mn-ea"/>
        <a:cs typeface="+mn-cs"/>
      </a:defRPr>
    </a:lvl7pPr>
    <a:lvl8pPr marL="4811161" algn="l" defTabSz="1374618" rtl="0" eaLnBrk="1" latinLnBrk="0" hangingPunct="1">
      <a:defRPr sz="1804" kern="1200">
        <a:solidFill>
          <a:schemeClr val="tx1"/>
        </a:solidFill>
        <a:latin typeface="+mn-lt"/>
        <a:ea typeface="+mn-ea"/>
        <a:cs typeface="+mn-cs"/>
      </a:defRPr>
    </a:lvl8pPr>
    <a:lvl9pPr marL="5498470" algn="l" defTabSz="1374618" rtl="0" eaLnBrk="1" latinLnBrk="0" hangingPunct="1">
      <a:defRPr sz="1804"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www.gov.wales/childhood-vaccination-schedule-whc2025019-html" TargetMode="External"/><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www.gov.wales/childhood-vaccination-schedule-whc2025019-html" TargetMode="External"/><Relationship Id="rId2" Type="http://schemas.openxmlformats.org/officeDocument/2006/relationships/slide" Target="../slides/slide24.xml"/><Relationship Id="rId1" Type="http://schemas.openxmlformats.org/officeDocument/2006/relationships/notesMaster" Target="../notesMasters/notesMaster1.xml"/><Relationship Id="rId4" Type="http://schemas.openxmlformats.org/officeDocument/2006/relationships/hyperlink" Target="https://www.gov.wales/sites/default/files/pdf-versions/2025/5/4/1747925980/selective-neonatal-hepatitis-b-immunisation-pathway-effective-1-july-2025.pdf" TargetMode="Externa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s://www.gov.wales/changes-routine-childhood-and-selective-neonatal-hepatitis-b-vaccinations-whc2025019" TargetMode="External"/><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www.gov.wales/changes-routine-childhood-and-selective-neonatal-hepatitis-b-vaccinations-whc2025019"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www.gov.uk/government/publications/changes-to-the-childhood-immunisation-schedule-jcvi-statement/joint-committee-on-vaccination-and-immunisation-jcvi-statement-on-changes-to-the-childhood-immunisation-schedule"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www.gov.uk/government/publications/changes-to-the-childhood-immunisation-schedule-jcvi-statement/joint-committee-on-vaccination-and-immunisation-jcvi-statement-on-changes-to-the-childhood-immunisation-schedule"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www.gov.uk/government/publications/childhood-varicella-vaccination-programme-jcvi-advice-14-november-2023" TargetMode="External"/><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03263" y="1143000"/>
            <a:ext cx="5451475" cy="3086100"/>
          </a:xfrm>
        </p:spPr>
      </p:sp>
      <p:sp>
        <p:nvSpPr>
          <p:cNvPr id="3" name="Notes Placeholder 2"/>
          <p:cNvSpPr>
            <a:spLocks noGrp="1"/>
          </p:cNvSpPr>
          <p:nvPr>
            <p:ph type="body" idx="1"/>
          </p:nvPr>
        </p:nvSpPr>
        <p:spPr/>
        <p:txBody>
          <a:bodyPr/>
          <a:lstStyle/>
          <a:p>
            <a:pPr defTabSz="914400">
              <a:defRPr/>
            </a:pPr>
            <a:r>
              <a:rPr lang="en-GB" sz="1800" i="1"/>
              <a:t>*It’s important to highlight that the advice in relation to Hib/</a:t>
            </a:r>
            <a:r>
              <a:rPr lang="en-GB" sz="1800" i="1" err="1"/>
              <a:t>MenC</a:t>
            </a:r>
            <a:r>
              <a:rPr lang="en-GB" sz="1800" i="1"/>
              <a:t> ( </a:t>
            </a:r>
            <a:r>
              <a:rPr lang="en-GB" sz="1800" i="1" err="1"/>
              <a:t>Menitorix</a:t>
            </a:r>
            <a:r>
              <a:rPr lang="en-GB" sz="1800" i="1"/>
              <a:t>®) is different to Welsh policy. NHS Wales is deploying a ‘hard stop’ so from 1st July 2025, Hib/</a:t>
            </a:r>
            <a:r>
              <a:rPr lang="en-GB" sz="1800" i="1" err="1"/>
              <a:t>MenC</a:t>
            </a:r>
            <a:r>
              <a:rPr lang="en-GB" sz="1800" i="1"/>
              <a:t> (</a:t>
            </a:r>
            <a:r>
              <a:rPr lang="en-GB" sz="1800" i="1" err="1"/>
              <a:t>Menitorix</a:t>
            </a:r>
            <a:r>
              <a:rPr lang="en-GB" sz="1800" i="1"/>
              <a:t>®)will no longer be included in the childhood immunisation schedule in Wales. Please refer to Welsh Policy </a:t>
            </a:r>
            <a:r>
              <a:rPr lang="en-GB" sz="1800">
                <a:hlinkClick r:id="rId3"/>
              </a:rPr>
              <a:t>Changes to routine childhood and selective neonatal hepatitis B vaccinations (WHC/2025/019) [HTML] | GOV.WALES</a:t>
            </a:r>
            <a:r>
              <a:rPr lang="en-GB" sz="1800" i="1"/>
              <a:t> for further information.</a:t>
            </a:r>
            <a:endParaRPr lang="en-US" sz="1800">
              <a:ea typeface="Calibri"/>
              <a:cs typeface="Calibri"/>
            </a:endParaRP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a:t>
            </a:fld>
            <a:endParaRPr lang="en-GB"/>
          </a:p>
        </p:txBody>
      </p:sp>
    </p:spTree>
    <p:extLst>
      <p:ext uri="{BB962C8B-B14F-4D97-AF65-F5344CB8AC3E}">
        <p14:creationId xmlns:p14="http://schemas.microsoft.com/office/powerpoint/2010/main" val="18323792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hlinkClick r:id="rId3"/>
              </a:rPr>
              <a:t>Changes to routine childhood and selective neonatal hepatitis B vaccinations (WHC/2025/019) [HTML] | GOV.WALES</a:t>
            </a:r>
          </a:p>
          <a:p>
            <a:r>
              <a:rPr lang="en-US">
                <a:hlinkClick r:id="rId4"/>
              </a:rPr>
              <a:t>Selective neonatal Hepatitis B immunisation pathway (effective 1 July 2025) | GOV.WALES</a:t>
            </a:r>
            <a:endParaRPr lang="en-US"/>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24</a:t>
            </a:fld>
            <a:endParaRPr lang="en-GB"/>
          </a:p>
        </p:txBody>
      </p:sp>
    </p:spTree>
    <p:extLst>
      <p:ext uri="{BB962C8B-B14F-4D97-AF65-F5344CB8AC3E}">
        <p14:creationId xmlns:p14="http://schemas.microsoft.com/office/powerpoint/2010/main" val="2169762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a:ea typeface="Calibri"/>
                <a:cs typeface="Calibri"/>
              </a:rPr>
              <a:t>Childhood Years  Pre –School </a:t>
            </a:r>
            <a:r>
              <a:rPr lang="en-US" sz="1800" err="1">
                <a:ea typeface="Calibri"/>
                <a:cs typeface="Calibri"/>
              </a:rPr>
              <a:t>Immunisation</a:t>
            </a:r>
            <a:r>
              <a:rPr lang="en-US" sz="1800">
                <a:ea typeface="Calibri"/>
                <a:cs typeface="Calibri"/>
              </a:rPr>
              <a:t> System </a:t>
            </a:r>
            <a:endParaRPr lang="en-US">
              <a:ea typeface="Calibri"/>
              <a:cs typeface="Calibri"/>
            </a:endParaRP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28</a:t>
            </a:fld>
            <a:endParaRPr lang="en-GB"/>
          </a:p>
        </p:txBody>
      </p:sp>
    </p:spTree>
    <p:extLst>
      <p:ext uri="{BB962C8B-B14F-4D97-AF65-F5344CB8AC3E}">
        <p14:creationId xmlns:p14="http://schemas.microsoft.com/office/powerpoint/2010/main" val="209446554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2F5893F-4C92-4798-ABE9-9E2796B6950B}"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71508521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178B8F-DE36-4376-90C5-237567BDF838}"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73166421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7C1213-10E3-A621-690D-B06A813D735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B93B33C-BE08-74F9-ACED-989FA2480BE1}"/>
              </a:ext>
            </a:extLst>
          </p:cNvPr>
          <p:cNvSpPr>
            <a:spLocks noGrp="1" noRot="1" noChangeAspect="1"/>
          </p:cNvSpPr>
          <p:nvPr>
            <p:ph type="sldImg"/>
          </p:nvPr>
        </p:nvSpPr>
        <p:spPr>
          <a:xfrm>
            <a:off x="703263" y="1143000"/>
            <a:ext cx="5451475" cy="3086100"/>
          </a:xfrm>
        </p:spPr>
      </p:sp>
      <p:sp>
        <p:nvSpPr>
          <p:cNvPr id="3" name="Notes Placeholder 2">
            <a:extLst>
              <a:ext uri="{FF2B5EF4-FFF2-40B4-BE49-F238E27FC236}">
                <a16:creationId xmlns:a16="http://schemas.microsoft.com/office/drawing/2014/main" id="{B22784DE-77B2-779F-415F-E9C4EF7F168B}"/>
              </a:ext>
            </a:extLst>
          </p:cNvPr>
          <p:cNvSpPr>
            <a:spLocks noGrp="1"/>
          </p:cNvSpPr>
          <p:nvPr>
            <p:ph type="body" idx="1"/>
          </p:nvPr>
        </p:nvSpPr>
        <p:spPr/>
        <p:txBody>
          <a:bodyPr/>
          <a:lstStyle/>
          <a:p>
            <a:endParaRPr lang="en-GB"/>
          </a:p>
        </p:txBody>
      </p:sp>
      <p:sp>
        <p:nvSpPr>
          <p:cNvPr id="5" name="Slide Number Placeholder 4">
            <a:extLst>
              <a:ext uri="{FF2B5EF4-FFF2-40B4-BE49-F238E27FC236}">
                <a16:creationId xmlns:a16="http://schemas.microsoft.com/office/drawing/2014/main" id="{F7B86642-615D-0FF4-F24A-7178F59842AD}"/>
              </a:ext>
            </a:extLst>
          </p:cNvPr>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E9AB69-1183-4A53-8418-DBE90C92BBE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2616900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03263" y="1143000"/>
            <a:ext cx="5451475" cy="3086100"/>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2F5893F-4C92-4798-ABE9-9E2796B6950B}" type="slidenum">
              <a:rPr lang="en-GB" smtClean="0"/>
              <a:t>58</a:t>
            </a:fld>
            <a:endParaRPr lang="en-GB"/>
          </a:p>
        </p:txBody>
      </p:sp>
    </p:spTree>
    <p:extLst>
      <p:ext uri="{BB962C8B-B14F-4D97-AF65-F5344CB8AC3E}">
        <p14:creationId xmlns:p14="http://schemas.microsoft.com/office/powerpoint/2010/main" val="233110780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59</a:t>
            </a:fld>
            <a:endParaRPr lang="en-GB"/>
          </a:p>
        </p:txBody>
      </p:sp>
    </p:spTree>
    <p:extLst>
      <p:ext uri="{BB962C8B-B14F-4D97-AF65-F5344CB8AC3E}">
        <p14:creationId xmlns:p14="http://schemas.microsoft.com/office/powerpoint/2010/main" val="87460827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a:ea typeface="Calibri"/>
                <a:cs typeface="Calibri"/>
              </a:rPr>
              <a:t>* In Wales the HBsAg blood test can be carried out any time between 12-18 months, however as it requires venous sampling this may need a referral to arrange a separate appointment for this to be carried out.  The 18 month appointment is a good opportunity to check if the HBsAg blood test has been carried out, if it hasn't then a referral should be made for this to be undertaken. </a:t>
            </a:r>
            <a:endParaRPr lang="en-US"/>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60</a:t>
            </a:fld>
            <a:endParaRPr lang="en-GB"/>
          </a:p>
        </p:txBody>
      </p:sp>
    </p:spTree>
    <p:extLst>
      <p:ext uri="{BB962C8B-B14F-4D97-AF65-F5344CB8AC3E}">
        <p14:creationId xmlns:p14="http://schemas.microsoft.com/office/powerpoint/2010/main" val="262594512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374618" rtl="0" eaLnBrk="1" fontAlgn="auto" latinLnBrk="0" hangingPunct="1">
              <a:lnSpc>
                <a:spcPct val="100000"/>
              </a:lnSpc>
              <a:spcBef>
                <a:spcPts val="0"/>
              </a:spcBef>
              <a:spcAft>
                <a:spcPts val="0"/>
              </a:spcAft>
              <a:buClrTx/>
              <a:buSzTx/>
              <a:buFontTx/>
              <a:buNone/>
              <a:tabLst/>
              <a:defRPr/>
            </a:pPr>
            <a:r>
              <a:rPr lang="en-GB"/>
              <a:t>* It’s important to highlight that the advice </a:t>
            </a:r>
            <a:r>
              <a:rPr lang="en-GB" sz="2000"/>
              <a:t>in relation to Hib/</a:t>
            </a:r>
            <a:r>
              <a:rPr lang="en-GB" sz="2000" err="1"/>
              <a:t>MeC</a:t>
            </a:r>
            <a:r>
              <a:rPr lang="en-GB" sz="2000"/>
              <a:t> ( </a:t>
            </a:r>
            <a:r>
              <a:rPr lang="en-GB" sz="2000" err="1"/>
              <a:t>Menitorix</a:t>
            </a:r>
            <a:r>
              <a:rPr lang="en-GB" sz="2000"/>
              <a:t>) is different to Welsh policy. NHS Wales is deploying a ‘hard stop,’ so f</a:t>
            </a:r>
            <a:r>
              <a:rPr lang="en-GB">
                <a:effectLst/>
              </a:rPr>
              <a:t>rom 1 July 2025 Hib/</a:t>
            </a:r>
            <a:r>
              <a:rPr lang="en-GB" err="1">
                <a:effectLst/>
              </a:rPr>
              <a:t>MenC</a:t>
            </a:r>
            <a:r>
              <a:rPr lang="en-GB">
                <a:effectLst/>
              </a:rPr>
              <a:t> (</a:t>
            </a:r>
            <a:r>
              <a:rPr lang="en-GB" err="1">
                <a:effectLst/>
              </a:rPr>
              <a:t>Menitorix</a:t>
            </a:r>
            <a:r>
              <a:rPr lang="en-GB" b="1">
                <a:effectLst/>
              </a:rPr>
              <a:t> ®</a:t>
            </a:r>
            <a:r>
              <a:rPr lang="en-GB">
                <a:effectLst/>
              </a:rPr>
              <a:t>)</a:t>
            </a:r>
            <a:r>
              <a:rPr lang="en-GB" b="1">
                <a:effectLst/>
              </a:rPr>
              <a:t> </a:t>
            </a:r>
            <a:r>
              <a:rPr lang="en-GB">
                <a:effectLst/>
              </a:rPr>
              <a:t>will no longer be included in the childhood immunisation schedule in Wales. Please refer to Welsh Policy for further information: </a:t>
            </a:r>
            <a:r>
              <a:rPr lang="en-GB">
                <a:hlinkClick r:id="rId3"/>
              </a:rPr>
              <a:t>Changes to routine childhood and selective neonatal hepatitis B vaccinations (WHC/2025/019) | GOV.WALES</a:t>
            </a:r>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63</a:t>
            </a:fld>
            <a:endParaRPr lang="en-GB"/>
          </a:p>
        </p:txBody>
      </p:sp>
    </p:spTree>
    <p:extLst>
      <p:ext uri="{BB962C8B-B14F-4D97-AF65-F5344CB8AC3E}">
        <p14:creationId xmlns:p14="http://schemas.microsoft.com/office/powerpoint/2010/main" val="287052763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03263" y="1143000"/>
            <a:ext cx="5451475" cy="3086100"/>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2F5893F-4C92-4798-ABE9-9E2796B6950B}" type="slidenum">
              <a:rPr lang="en-GB" smtClean="0"/>
              <a:t>64</a:t>
            </a:fld>
            <a:endParaRPr lang="en-GB"/>
          </a:p>
        </p:txBody>
      </p:sp>
    </p:spTree>
    <p:extLst>
      <p:ext uri="{BB962C8B-B14F-4D97-AF65-F5344CB8AC3E}">
        <p14:creationId xmlns:p14="http://schemas.microsoft.com/office/powerpoint/2010/main" val="32752162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03263" y="1143000"/>
            <a:ext cx="5451475" cy="3086100"/>
          </a:xfrm>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4</a:t>
            </a:fld>
            <a:endParaRPr lang="en-GB"/>
          </a:p>
        </p:txBody>
      </p:sp>
    </p:spTree>
    <p:extLst>
      <p:ext uri="{BB962C8B-B14F-4D97-AF65-F5344CB8AC3E}">
        <p14:creationId xmlns:p14="http://schemas.microsoft.com/office/powerpoint/2010/main" val="34149490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2F5893F-4C92-4798-ABE9-9E2796B6950B}" type="slidenum">
              <a:rPr lang="en-GB" smtClean="0"/>
              <a:t>7</a:t>
            </a:fld>
            <a:endParaRPr lang="en-GB"/>
          </a:p>
        </p:txBody>
      </p:sp>
    </p:spTree>
    <p:extLst>
      <p:ext uri="{BB962C8B-B14F-4D97-AF65-F5344CB8AC3E}">
        <p14:creationId xmlns:p14="http://schemas.microsoft.com/office/powerpoint/2010/main" val="22578990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03263" y="1143000"/>
            <a:ext cx="5451475"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a:effectLst/>
                <a:latin typeface="Segoe UI"/>
                <a:cs typeface="Segoe UI"/>
              </a:rPr>
              <a:t>*This should be either through a face to face taught course or a blended approach of both e-learning and a face to face taught course. New immunisers should also have a period of supervised practice and support with a registered healthcare practitioner who is experienced, up to date and competent in immunisation.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a:solidFill>
                <a:srgbClr val="FFFFFF"/>
              </a:solidFill>
              <a:latin typeface="Source Sans Pro" pitchFamily="34"/>
              <a:cs typeface="Arial" pitchFamily="34"/>
            </a:endParaRPr>
          </a:p>
          <a:p>
            <a:pPr defTabSz="914400">
              <a:defRPr/>
            </a:pPr>
            <a:r>
              <a:rPr lang="en-GB" sz="1800">
                <a:solidFill>
                  <a:srgbClr val="000000"/>
                </a:solidFill>
              </a:rPr>
              <a:t>* It’s important to highlight that the advice in relation to Hib/</a:t>
            </a:r>
            <a:r>
              <a:rPr lang="en-GB" sz="1800" err="1">
                <a:solidFill>
                  <a:srgbClr val="000000"/>
                </a:solidFill>
              </a:rPr>
              <a:t>MeC</a:t>
            </a:r>
            <a:r>
              <a:rPr lang="en-GB" sz="1800">
                <a:solidFill>
                  <a:srgbClr val="000000"/>
                </a:solidFill>
              </a:rPr>
              <a:t> ( </a:t>
            </a:r>
            <a:r>
              <a:rPr lang="en-GB" sz="1800" err="1">
                <a:solidFill>
                  <a:srgbClr val="000000"/>
                </a:solidFill>
              </a:rPr>
              <a:t>Menitorix</a:t>
            </a:r>
            <a:r>
              <a:rPr lang="en-GB" sz="1800">
                <a:solidFill>
                  <a:srgbClr val="000000"/>
                </a:solidFill>
              </a:rPr>
              <a:t>) is different to Welsh policy. NHS Wales is deploying a ‘hard stop,’ so from 1 July 2025 Hib/</a:t>
            </a:r>
            <a:r>
              <a:rPr lang="en-GB" sz="1800" err="1">
                <a:solidFill>
                  <a:srgbClr val="000000"/>
                </a:solidFill>
              </a:rPr>
              <a:t>MenC</a:t>
            </a:r>
            <a:r>
              <a:rPr lang="en-GB" sz="1800">
                <a:solidFill>
                  <a:srgbClr val="000000"/>
                </a:solidFill>
              </a:rPr>
              <a:t> (</a:t>
            </a:r>
            <a:r>
              <a:rPr lang="en-GB" sz="1800" err="1">
                <a:solidFill>
                  <a:srgbClr val="000000"/>
                </a:solidFill>
              </a:rPr>
              <a:t>Menitorix</a:t>
            </a:r>
            <a:r>
              <a:rPr lang="en-GB" sz="1800" b="1">
                <a:solidFill>
                  <a:srgbClr val="000000"/>
                </a:solidFill>
              </a:rPr>
              <a:t> ®</a:t>
            </a:r>
            <a:r>
              <a:rPr lang="en-GB" sz="1800">
                <a:solidFill>
                  <a:srgbClr val="000000"/>
                </a:solidFill>
              </a:rPr>
              <a:t>)</a:t>
            </a:r>
            <a:r>
              <a:rPr lang="en-GB" sz="1800" b="1">
                <a:solidFill>
                  <a:srgbClr val="000000"/>
                </a:solidFill>
              </a:rPr>
              <a:t> </a:t>
            </a:r>
            <a:r>
              <a:rPr lang="en-GB" sz="1800">
                <a:solidFill>
                  <a:srgbClr val="000000"/>
                </a:solidFill>
              </a:rPr>
              <a:t>will no longer be included in the childhood immunisation schedule in Wales. Please refer to Welsh Policy for further information: </a:t>
            </a:r>
            <a:r>
              <a:rPr lang="en-GB" sz="1800">
                <a:solidFill>
                  <a:srgbClr val="000000"/>
                </a:solidFill>
                <a:hlinkClick r:id="rId3"/>
              </a:rPr>
              <a:t>Changes to routine childhood and selective neonatal hepatitis B vaccinations (WHC/2025/019) | GOV.WALES</a:t>
            </a:r>
            <a:endParaRPr lang="en-GB" sz="1800"/>
          </a:p>
          <a:p>
            <a:pPr marL="0" marR="0" lvl="0" indent="0" algn="l" defTabSz="914400">
              <a:lnSpc>
                <a:spcPct val="100000"/>
              </a:lnSpc>
              <a:spcBef>
                <a:spcPts val="0"/>
              </a:spcBef>
              <a:spcAft>
                <a:spcPts val="0"/>
              </a:spcAft>
              <a:buClrTx/>
              <a:buSzTx/>
              <a:buFontTx/>
              <a:buNone/>
              <a:tabLst/>
              <a:defRPr/>
            </a:pPr>
            <a:r>
              <a:rPr lang="en-GB" sz="1200">
                <a:solidFill>
                  <a:srgbClr val="FFFFFF"/>
                </a:solidFill>
                <a:latin typeface="Source Sans Pro"/>
                <a:ea typeface="Source Sans Pro"/>
                <a:cs typeface="Arial" pitchFamily="34"/>
              </a:rPr>
              <a:t>should always ensure they are accessing the most up to date information and guidance.</a:t>
            </a:r>
            <a:endParaRPr lang="en-GB">
              <a:latin typeface="Source Sans Pro"/>
              <a:ea typeface="Source Sans Pro"/>
            </a:endParaRPr>
          </a:p>
          <a:p>
            <a:endParaRPr lang="en-GB"/>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9</a:t>
            </a:fld>
            <a:endParaRPr lang="en-GB"/>
          </a:p>
        </p:txBody>
      </p:sp>
    </p:spTree>
    <p:extLst>
      <p:ext uri="{BB962C8B-B14F-4D97-AF65-F5344CB8AC3E}">
        <p14:creationId xmlns:p14="http://schemas.microsoft.com/office/powerpoint/2010/main" val="18968032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80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10</a:t>
            </a:fld>
            <a:endParaRPr lang="en-GB"/>
          </a:p>
        </p:txBody>
      </p:sp>
    </p:spTree>
    <p:extLst>
      <p:ext uri="{BB962C8B-B14F-4D97-AF65-F5344CB8AC3E}">
        <p14:creationId xmlns:p14="http://schemas.microsoft.com/office/powerpoint/2010/main" val="20310501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374618" rtl="0" eaLnBrk="1" fontAlgn="auto" latinLnBrk="0" hangingPunct="1">
              <a:lnSpc>
                <a:spcPct val="100000"/>
              </a:lnSpc>
              <a:spcBef>
                <a:spcPts val="0"/>
              </a:spcBef>
              <a:spcAft>
                <a:spcPts val="0"/>
              </a:spcAft>
              <a:buClrTx/>
              <a:buSzTx/>
              <a:buFontTx/>
              <a:buNone/>
              <a:tabLst/>
              <a:defRPr/>
            </a:pPr>
            <a:r>
              <a:rPr lang="en-GB" sz="1800">
                <a:hlinkClick r:id="rId3"/>
              </a:rPr>
              <a:t>Joint Committee on Vaccination and Immunisation (JCVI) statement on changes to the childhood immunisation schedule - GOV.UK</a:t>
            </a:r>
            <a:endParaRPr lang="en-GB" sz="1800">
              <a:cs typeface="Arial"/>
            </a:endParaRPr>
          </a:p>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12</a:t>
            </a:fld>
            <a:endParaRPr lang="en-GB"/>
          </a:p>
        </p:txBody>
      </p:sp>
    </p:spTree>
    <p:extLst>
      <p:ext uri="{BB962C8B-B14F-4D97-AF65-F5344CB8AC3E}">
        <p14:creationId xmlns:p14="http://schemas.microsoft.com/office/powerpoint/2010/main" val="29055967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16</a:t>
            </a:fld>
            <a:endParaRPr lang="en-GB"/>
          </a:p>
        </p:txBody>
      </p:sp>
    </p:spTree>
    <p:extLst>
      <p:ext uri="{BB962C8B-B14F-4D97-AF65-F5344CB8AC3E}">
        <p14:creationId xmlns:p14="http://schemas.microsoft.com/office/powerpoint/2010/main" val="41873511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hlinkClick r:id="rId3"/>
              </a:rPr>
              <a:t>Joint Committee on Vaccination and Immunisation (JCVI) statement on changes to the childhood immunisation schedule - GOV.UK</a:t>
            </a:r>
            <a:r>
              <a:rPr lang="en-GB"/>
              <a:t> (November 2022)</a:t>
            </a:r>
            <a:endParaRPr lang="en-US"/>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17</a:t>
            </a:fld>
            <a:endParaRPr lang="en-GB"/>
          </a:p>
        </p:txBody>
      </p:sp>
    </p:spTree>
    <p:extLst>
      <p:ext uri="{BB962C8B-B14F-4D97-AF65-F5344CB8AC3E}">
        <p14:creationId xmlns:p14="http://schemas.microsoft.com/office/powerpoint/2010/main" val="35776475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a:hlinkClick r:id="rId3"/>
              </a:rPr>
              <a:t>Childhood varicella vaccination programme: JCVI advice, 14 November 2023 - GOV.UK (www.gov.uk)</a:t>
            </a:r>
            <a:endParaRPr lang="en-GB" sz="1200"/>
          </a:p>
          <a:p>
            <a:endParaRPr lang="en-GB"/>
          </a:p>
        </p:txBody>
      </p:sp>
      <p:sp>
        <p:nvSpPr>
          <p:cNvPr id="4" name="Slide Number Placeholder 3"/>
          <p:cNvSpPr>
            <a:spLocks noGrp="1"/>
          </p:cNvSpPr>
          <p:nvPr>
            <p:ph type="sldNum" sz="quarter" idx="5"/>
          </p:nvPr>
        </p:nvSpPr>
        <p:spPr/>
        <p:txBody>
          <a:bodyPr/>
          <a:lstStyle/>
          <a:p>
            <a:fld id="{92F5893F-4C92-4798-ABE9-9E2796B6950B}" type="slidenum">
              <a:rPr lang="en-GB" smtClean="0"/>
              <a:t>20</a:t>
            </a:fld>
            <a:endParaRPr lang="en-GB"/>
          </a:p>
        </p:txBody>
      </p:sp>
    </p:spTree>
    <p:extLst>
      <p:ext uri="{BB962C8B-B14F-4D97-AF65-F5344CB8AC3E}">
        <p14:creationId xmlns:p14="http://schemas.microsoft.com/office/powerpoint/2010/main" val="193966160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p:cNvSpPr/>
          <p:nvPr userDrawn="1"/>
        </p:nvSpPr>
        <p:spPr>
          <a:xfrm>
            <a:off x="0" y="2082018"/>
            <a:ext cx="18288000" cy="8268482"/>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4034"/>
          </a:p>
        </p:txBody>
      </p:sp>
      <p:sp>
        <p:nvSpPr>
          <p:cNvPr id="11" name="Text Placeholder 10"/>
          <p:cNvSpPr>
            <a:spLocks noGrp="1"/>
          </p:cNvSpPr>
          <p:nvPr>
            <p:ph type="body" sz="quarter" idx="10" hasCustomPrompt="1"/>
          </p:nvPr>
        </p:nvSpPr>
        <p:spPr>
          <a:xfrm>
            <a:off x="935095" y="4516897"/>
            <a:ext cx="10560845" cy="1085364"/>
          </a:xfrm>
          <a:prstGeom prst="rect">
            <a:avLst/>
          </a:prstGeom>
        </p:spPr>
        <p:txBody>
          <a:bodyPr>
            <a:normAutofit/>
          </a:bodyPr>
          <a:lstStyle>
            <a:lvl1pPr marL="0" indent="0">
              <a:buNone/>
              <a:defRPr sz="6200"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9" name="Text Placeholder 8">
            <a:extLst>
              <a:ext uri="{FF2B5EF4-FFF2-40B4-BE49-F238E27FC236}">
                <a16:creationId xmlns:a16="http://schemas.microsoft.com/office/drawing/2014/main" id="{48CDF416-7C47-74FB-B816-312A154FB231}"/>
              </a:ext>
            </a:extLst>
          </p:cNvPr>
          <p:cNvSpPr>
            <a:spLocks noGrp="1"/>
          </p:cNvSpPr>
          <p:nvPr>
            <p:ph type="body" sz="quarter" idx="11" hasCustomPrompt="1"/>
          </p:nvPr>
        </p:nvSpPr>
        <p:spPr>
          <a:xfrm>
            <a:off x="921027" y="7152048"/>
            <a:ext cx="16705791" cy="725859"/>
          </a:xfrm>
          <a:prstGeom prst="rect">
            <a:avLst/>
          </a:prstGeom>
        </p:spPr>
        <p:txBody>
          <a:bodyPr/>
          <a:lstStyle>
            <a:lvl1pPr marL="0" indent="0">
              <a:buNone/>
              <a:defRPr sz="3760">
                <a:solidFill>
                  <a:schemeClr val="bg1">
                    <a:lumMod val="95000"/>
                  </a:schemeClr>
                </a:solidFill>
              </a:defRPr>
            </a:lvl1pPr>
          </a:lstStyle>
          <a:p>
            <a:pPr lvl="0"/>
            <a:r>
              <a:rPr lang="en-US"/>
              <a:t>Name and Job Title of Presenter</a:t>
            </a:r>
            <a:endParaRPr lang="en-GB"/>
          </a:p>
        </p:txBody>
      </p:sp>
      <p:sp>
        <p:nvSpPr>
          <p:cNvPr id="12" name="Freeform 2">
            <a:extLst>
              <a:ext uri="{FF2B5EF4-FFF2-40B4-BE49-F238E27FC236}">
                <a16:creationId xmlns:a16="http://schemas.microsoft.com/office/drawing/2014/main" id="{EB393F6B-9FA7-4197-D100-C29505DE9F4F}"/>
              </a:ext>
            </a:extLst>
          </p:cNvPr>
          <p:cNvSpPr/>
          <p:nvPr userDrawn="1"/>
        </p:nvSpPr>
        <p:spPr>
          <a:xfrm>
            <a:off x="921028" y="247361"/>
            <a:ext cx="6789600" cy="1706400"/>
          </a:xfrm>
          <a:custGeom>
            <a:avLst/>
            <a:gdLst/>
            <a:ahLst/>
            <a:cxnLst/>
            <a:rect l="l" t="t" r="r" b="b"/>
            <a:pathLst>
              <a:path w="6790242" h="1706048">
                <a:moveTo>
                  <a:pt x="0" y="0"/>
                </a:moveTo>
                <a:lnTo>
                  <a:pt x="6790242" y="0"/>
                </a:lnTo>
                <a:lnTo>
                  <a:pt x="6790242" y="1706048"/>
                </a:lnTo>
                <a:lnTo>
                  <a:pt x="0" y="1706048"/>
                </a:lnTo>
                <a:lnTo>
                  <a:pt x="0" y="0"/>
                </a:lnTo>
                <a:close/>
              </a:path>
            </a:pathLst>
          </a:custGeom>
          <a:blipFill>
            <a:blip r:embed="rId2"/>
            <a:stretch>
              <a:fillRect/>
            </a:stretch>
          </a:blipFill>
        </p:spPr>
        <p:txBody>
          <a:bodyPr/>
          <a:lstStyle/>
          <a:p>
            <a:endParaRPr lang="en-GB" sz="4034"/>
          </a:p>
        </p:txBody>
      </p:sp>
      <p:sp>
        <p:nvSpPr>
          <p:cNvPr id="13" name="Freeform 3">
            <a:extLst>
              <a:ext uri="{FF2B5EF4-FFF2-40B4-BE49-F238E27FC236}">
                <a16:creationId xmlns:a16="http://schemas.microsoft.com/office/drawing/2014/main" id="{28B89880-880D-D351-E692-3A2EFDC28912}"/>
              </a:ext>
            </a:extLst>
          </p:cNvPr>
          <p:cNvSpPr/>
          <p:nvPr userDrawn="1"/>
        </p:nvSpPr>
        <p:spPr>
          <a:xfrm>
            <a:off x="13130768" y="489233"/>
            <a:ext cx="4028400" cy="1126800"/>
          </a:xfrm>
          <a:custGeom>
            <a:avLst/>
            <a:gdLst/>
            <a:ahLst/>
            <a:cxnLst/>
            <a:rect l="l" t="t" r="r" b="b"/>
            <a:pathLst>
              <a:path w="4026993" h="1125825">
                <a:moveTo>
                  <a:pt x="0" y="0"/>
                </a:moveTo>
                <a:lnTo>
                  <a:pt x="4026993" y="0"/>
                </a:lnTo>
                <a:lnTo>
                  <a:pt x="4026993" y="1125825"/>
                </a:lnTo>
                <a:lnTo>
                  <a:pt x="0" y="1125825"/>
                </a:lnTo>
                <a:lnTo>
                  <a:pt x="0" y="0"/>
                </a:lnTo>
                <a:close/>
              </a:path>
            </a:pathLst>
          </a:custGeom>
          <a:blipFill>
            <a:blip r:embed="rId3"/>
            <a:stretch>
              <a:fillRect r="-19388"/>
            </a:stretch>
          </a:blipFill>
        </p:spPr>
        <p:txBody>
          <a:bodyPr/>
          <a:lstStyle/>
          <a:p>
            <a:endParaRPr lang="en-GB" sz="4034"/>
          </a:p>
        </p:txBody>
      </p:sp>
      <p:sp>
        <p:nvSpPr>
          <p:cNvPr id="22" name="Text Placeholder 21">
            <a:extLst>
              <a:ext uri="{FF2B5EF4-FFF2-40B4-BE49-F238E27FC236}">
                <a16:creationId xmlns:a16="http://schemas.microsoft.com/office/drawing/2014/main" id="{419A2497-1537-CF20-87F0-8B2956BA39CC}"/>
              </a:ext>
            </a:extLst>
          </p:cNvPr>
          <p:cNvSpPr>
            <a:spLocks noGrp="1"/>
          </p:cNvSpPr>
          <p:nvPr>
            <p:ph type="body" sz="quarter" idx="12" hasCustomPrompt="1"/>
          </p:nvPr>
        </p:nvSpPr>
        <p:spPr>
          <a:xfrm>
            <a:off x="935038" y="8267700"/>
            <a:ext cx="10561637" cy="1410872"/>
          </a:xfrm>
          <a:prstGeom prst="rect">
            <a:avLst/>
          </a:prstGeom>
        </p:spPr>
        <p:txBody>
          <a:bodyPr/>
          <a:lstStyle>
            <a:lvl1pPr marL="0" indent="0">
              <a:buNone/>
              <a:defRPr>
                <a:solidFill>
                  <a:schemeClr val="bg1">
                    <a:lumMod val="95000"/>
                  </a:schemeClr>
                </a:solidFill>
              </a:defRPr>
            </a:lvl1pPr>
            <a:lvl2pPr marL="681617" indent="0">
              <a:buNone/>
              <a:defRPr>
                <a:solidFill>
                  <a:schemeClr val="bg1">
                    <a:lumMod val="95000"/>
                  </a:schemeClr>
                </a:solidFill>
              </a:defRPr>
            </a:lvl2pPr>
          </a:lstStyle>
          <a:p>
            <a:r>
              <a:rPr lang="en-GB" sz="3600">
                <a:solidFill>
                  <a:schemeClr val="bg1"/>
                </a:solidFill>
              </a:rPr>
              <a:t>Vaccine Preventable Disease Programme</a:t>
            </a:r>
          </a:p>
          <a:p>
            <a:r>
              <a:rPr lang="en-GB" sz="3600">
                <a:solidFill>
                  <a:schemeClr val="bg1"/>
                </a:solidFill>
              </a:rPr>
              <a:t>Public Health Wales</a:t>
            </a:r>
          </a:p>
          <a:p>
            <a:pPr marL="681617" marR="0" lvl="1" indent="0" algn="l" defTabSz="1363233" rtl="0" eaLnBrk="1" fontAlgn="auto" latinLnBrk="0" hangingPunct="1">
              <a:lnSpc>
                <a:spcPct val="90000"/>
              </a:lnSpc>
              <a:spcBef>
                <a:spcPts val="745"/>
              </a:spcBef>
              <a:spcAft>
                <a:spcPts val="0"/>
              </a:spcAft>
              <a:buClrTx/>
              <a:buSzTx/>
              <a:buFont typeface="Arial" panose="020B0604020202020204" pitchFamily="34" charset="0"/>
              <a:buNone/>
              <a:tabLst/>
              <a:defRPr/>
            </a:pPr>
            <a:endParaRPr lang="en-GB"/>
          </a:p>
        </p:txBody>
      </p:sp>
    </p:spTree>
    <p:extLst>
      <p:ext uri="{BB962C8B-B14F-4D97-AF65-F5344CB8AC3E}">
        <p14:creationId xmlns:p14="http://schemas.microsoft.com/office/powerpoint/2010/main" val="19781303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0C2C4F-A5A9-C3FD-DAD4-A11132C35DA1}"/>
              </a:ext>
            </a:extLst>
          </p:cNvPr>
          <p:cNvSpPr>
            <a:spLocks noGrp="1"/>
          </p:cNvSpPr>
          <p:nvPr>
            <p:ph type="title"/>
          </p:nvPr>
        </p:nvSpPr>
        <p:spPr>
          <a:xfrm>
            <a:off x="1247775" y="2580439"/>
            <a:ext cx="15773400" cy="4305520"/>
          </a:xfrm>
        </p:spPr>
        <p:txBody>
          <a:bodyPr anchor="b"/>
          <a:lstStyle>
            <a:lvl1pPr>
              <a:defRPr sz="9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BAB2EF9E-2407-04C0-48CB-0C5A08E8EF01}"/>
              </a:ext>
            </a:extLst>
          </p:cNvPr>
          <p:cNvSpPr>
            <a:spLocks noGrp="1"/>
          </p:cNvSpPr>
          <p:nvPr>
            <p:ph type="body" idx="1"/>
          </p:nvPr>
        </p:nvSpPr>
        <p:spPr>
          <a:xfrm>
            <a:off x="1247775" y="6926690"/>
            <a:ext cx="15773400" cy="2264171"/>
          </a:xfrm>
        </p:spPr>
        <p:txBody>
          <a:bodyPr/>
          <a:lstStyle>
            <a:lvl1pPr marL="0" indent="0">
              <a:buNone/>
              <a:defRPr sz="3600">
                <a:solidFill>
                  <a:schemeClr val="tx1">
                    <a:tint val="82000"/>
                  </a:schemeClr>
                </a:solidFill>
              </a:defRPr>
            </a:lvl1pPr>
            <a:lvl2pPr marL="685800" indent="0">
              <a:buNone/>
              <a:defRPr sz="3000">
                <a:solidFill>
                  <a:schemeClr val="tx1">
                    <a:tint val="82000"/>
                  </a:schemeClr>
                </a:solidFill>
              </a:defRPr>
            </a:lvl2pPr>
            <a:lvl3pPr marL="1371600" indent="0">
              <a:buNone/>
              <a:defRPr sz="2700">
                <a:solidFill>
                  <a:schemeClr val="tx1">
                    <a:tint val="82000"/>
                  </a:schemeClr>
                </a:solidFill>
              </a:defRPr>
            </a:lvl3pPr>
            <a:lvl4pPr marL="2057400" indent="0">
              <a:buNone/>
              <a:defRPr sz="2400">
                <a:solidFill>
                  <a:schemeClr val="tx1">
                    <a:tint val="82000"/>
                  </a:schemeClr>
                </a:solidFill>
              </a:defRPr>
            </a:lvl4pPr>
            <a:lvl5pPr marL="2743200" indent="0">
              <a:buNone/>
              <a:defRPr sz="2400">
                <a:solidFill>
                  <a:schemeClr val="tx1">
                    <a:tint val="82000"/>
                  </a:schemeClr>
                </a:solidFill>
              </a:defRPr>
            </a:lvl5pPr>
            <a:lvl6pPr marL="3429000" indent="0">
              <a:buNone/>
              <a:defRPr sz="2400">
                <a:solidFill>
                  <a:schemeClr val="tx1">
                    <a:tint val="82000"/>
                  </a:schemeClr>
                </a:solidFill>
              </a:defRPr>
            </a:lvl6pPr>
            <a:lvl7pPr marL="4114800" indent="0">
              <a:buNone/>
              <a:defRPr sz="2400">
                <a:solidFill>
                  <a:schemeClr val="tx1">
                    <a:tint val="82000"/>
                  </a:schemeClr>
                </a:solidFill>
              </a:defRPr>
            </a:lvl7pPr>
            <a:lvl8pPr marL="4800600" indent="0">
              <a:buNone/>
              <a:defRPr sz="2400">
                <a:solidFill>
                  <a:schemeClr val="tx1">
                    <a:tint val="82000"/>
                  </a:schemeClr>
                </a:solidFill>
              </a:defRPr>
            </a:lvl8pPr>
            <a:lvl9pPr marL="5486400" indent="0">
              <a:buNone/>
              <a:defRPr sz="24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9FC39F4-8B17-D429-4CCB-DB8C48F44E64}"/>
              </a:ext>
            </a:extLst>
          </p:cNvPr>
          <p:cNvSpPr>
            <a:spLocks noGrp="1"/>
          </p:cNvSpPr>
          <p:nvPr>
            <p:ph type="dt" sz="half" idx="10"/>
          </p:nvPr>
        </p:nvSpPr>
        <p:spPr/>
        <p:txBody>
          <a:bodyPr/>
          <a:lstStyle/>
          <a:p>
            <a:fld id="{1FE2F105-8DF2-4F52-814C-7BCC96ED6B20}" type="datetimeFigureOut">
              <a:rPr lang="en-GB" smtClean="0"/>
              <a:t>25/09/2025</a:t>
            </a:fld>
            <a:endParaRPr lang="en-GB"/>
          </a:p>
        </p:txBody>
      </p:sp>
      <p:sp>
        <p:nvSpPr>
          <p:cNvPr id="5" name="Footer Placeholder 4">
            <a:extLst>
              <a:ext uri="{FF2B5EF4-FFF2-40B4-BE49-F238E27FC236}">
                <a16:creationId xmlns:a16="http://schemas.microsoft.com/office/drawing/2014/main" id="{C9D60A4F-B130-61F7-C0BA-752D2C5A59D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3C9F648-4D37-1F25-1F6B-8084826D96CF}"/>
              </a:ext>
            </a:extLst>
          </p:cNvPr>
          <p:cNvSpPr>
            <a:spLocks noGrp="1"/>
          </p:cNvSpPr>
          <p:nvPr>
            <p:ph type="sldNum" sz="quarter" idx="12"/>
          </p:nvPr>
        </p:nvSpPr>
        <p:spPr/>
        <p:txBody>
          <a:bodyPr/>
          <a:lstStyle/>
          <a:p>
            <a:fld id="{C169EC1C-E66C-4579-B303-A5FB35FA1CC5}" type="slidenum">
              <a:rPr lang="en-GB" smtClean="0"/>
              <a:t>‹#›</a:t>
            </a:fld>
            <a:endParaRPr lang="en-GB"/>
          </a:p>
        </p:txBody>
      </p:sp>
    </p:spTree>
    <p:extLst>
      <p:ext uri="{BB962C8B-B14F-4D97-AF65-F5344CB8AC3E}">
        <p14:creationId xmlns:p14="http://schemas.microsoft.com/office/powerpoint/2010/main" val="39289422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ECF605-6B65-EB6B-F89A-13D3FC3DC671}"/>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ADE37053-6D22-A3D6-5495-8FA93910EDAE}"/>
              </a:ext>
            </a:extLst>
          </p:cNvPr>
          <p:cNvSpPr>
            <a:spLocks noGrp="1"/>
          </p:cNvSpPr>
          <p:nvPr>
            <p:ph sz="half" idx="1"/>
          </p:nvPr>
        </p:nvSpPr>
        <p:spPr>
          <a:xfrm>
            <a:off x="1257300" y="2755342"/>
            <a:ext cx="7772400" cy="656729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70162BFF-95BB-2491-290C-5C12734C9210}"/>
              </a:ext>
            </a:extLst>
          </p:cNvPr>
          <p:cNvSpPr>
            <a:spLocks noGrp="1"/>
          </p:cNvSpPr>
          <p:nvPr>
            <p:ph sz="half" idx="2"/>
          </p:nvPr>
        </p:nvSpPr>
        <p:spPr>
          <a:xfrm>
            <a:off x="9258300" y="2755342"/>
            <a:ext cx="7772400" cy="656729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749C96FE-E611-56B8-7205-7CCC4DFCF606}"/>
              </a:ext>
            </a:extLst>
          </p:cNvPr>
          <p:cNvSpPr>
            <a:spLocks noGrp="1"/>
          </p:cNvSpPr>
          <p:nvPr>
            <p:ph type="dt" sz="half" idx="10"/>
          </p:nvPr>
        </p:nvSpPr>
        <p:spPr/>
        <p:txBody>
          <a:bodyPr/>
          <a:lstStyle/>
          <a:p>
            <a:fld id="{1FE2F105-8DF2-4F52-814C-7BCC96ED6B20}" type="datetimeFigureOut">
              <a:rPr lang="en-GB" smtClean="0"/>
              <a:t>25/09/2025</a:t>
            </a:fld>
            <a:endParaRPr lang="en-GB"/>
          </a:p>
        </p:txBody>
      </p:sp>
      <p:sp>
        <p:nvSpPr>
          <p:cNvPr id="6" name="Footer Placeholder 5">
            <a:extLst>
              <a:ext uri="{FF2B5EF4-FFF2-40B4-BE49-F238E27FC236}">
                <a16:creationId xmlns:a16="http://schemas.microsoft.com/office/drawing/2014/main" id="{6EC7A87E-A167-9975-9501-211CCCA0891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4651A19-A3F2-2608-7FBC-EA648564A8EE}"/>
              </a:ext>
            </a:extLst>
          </p:cNvPr>
          <p:cNvSpPr>
            <a:spLocks noGrp="1"/>
          </p:cNvSpPr>
          <p:nvPr>
            <p:ph type="sldNum" sz="quarter" idx="12"/>
          </p:nvPr>
        </p:nvSpPr>
        <p:spPr/>
        <p:txBody>
          <a:bodyPr/>
          <a:lstStyle/>
          <a:p>
            <a:fld id="{C169EC1C-E66C-4579-B303-A5FB35FA1CC5}" type="slidenum">
              <a:rPr lang="en-GB" smtClean="0"/>
              <a:t>‹#›</a:t>
            </a:fld>
            <a:endParaRPr lang="en-GB"/>
          </a:p>
        </p:txBody>
      </p:sp>
    </p:spTree>
    <p:extLst>
      <p:ext uri="{BB962C8B-B14F-4D97-AF65-F5344CB8AC3E}">
        <p14:creationId xmlns:p14="http://schemas.microsoft.com/office/powerpoint/2010/main" val="5618766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BAEB38-58C2-2397-B62D-587F3EA7DED7}"/>
              </a:ext>
            </a:extLst>
          </p:cNvPr>
          <p:cNvSpPr>
            <a:spLocks noGrp="1"/>
          </p:cNvSpPr>
          <p:nvPr>
            <p:ph type="title"/>
          </p:nvPr>
        </p:nvSpPr>
        <p:spPr>
          <a:xfrm>
            <a:off x="1259682" y="551069"/>
            <a:ext cx="15773400" cy="2000618"/>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E3D83E4-423C-EDFF-7334-27BE82200AEA}"/>
              </a:ext>
            </a:extLst>
          </p:cNvPr>
          <p:cNvSpPr>
            <a:spLocks noGrp="1"/>
          </p:cNvSpPr>
          <p:nvPr>
            <p:ph type="body" idx="1"/>
          </p:nvPr>
        </p:nvSpPr>
        <p:spPr>
          <a:xfrm>
            <a:off x="1259683" y="2537311"/>
            <a:ext cx="7736681" cy="1243497"/>
          </a:xfrm>
        </p:spPr>
        <p:txBody>
          <a:bodyPr anchor="b"/>
          <a:lstStyle>
            <a:lvl1pPr marL="0" indent="0">
              <a:buNone/>
              <a:defRPr sz="3600" b="1"/>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4" name="Content Placeholder 3">
            <a:extLst>
              <a:ext uri="{FF2B5EF4-FFF2-40B4-BE49-F238E27FC236}">
                <a16:creationId xmlns:a16="http://schemas.microsoft.com/office/drawing/2014/main" id="{E4315AD7-7264-E672-8E3C-0F2F059945DD}"/>
              </a:ext>
            </a:extLst>
          </p:cNvPr>
          <p:cNvSpPr>
            <a:spLocks noGrp="1"/>
          </p:cNvSpPr>
          <p:nvPr>
            <p:ph sz="half" idx="2"/>
          </p:nvPr>
        </p:nvSpPr>
        <p:spPr>
          <a:xfrm>
            <a:off x="1259683" y="3780807"/>
            <a:ext cx="7736681" cy="556099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FE9210E4-401D-1E6E-23F6-65596870457B}"/>
              </a:ext>
            </a:extLst>
          </p:cNvPr>
          <p:cNvSpPr>
            <a:spLocks noGrp="1"/>
          </p:cNvSpPr>
          <p:nvPr>
            <p:ph type="body" sz="quarter" idx="3"/>
          </p:nvPr>
        </p:nvSpPr>
        <p:spPr>
          <a:xfrm>
            <a:off x="9258300" y="2537311"/>
            <a:ext cx="7774782" cy="1243497"/>
          </a:xfrm>
        </p:spPr>
        <p:txBody>
          <a:bodyPr anchor="b"/>
          <a:lstStyle>
            <a:lvl1pPr marL="0" indent="0">
              <a:buNone/>
              <a:defRPr sz="3600" b="1"/>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6" name="Content Placeholder 5">
            <a:extLst>
              <a:ext uri="{FF2B5EF4-FFF2-40B4-BE49-F238E27FC236}">
                <a16:creationId xmlns:a16="http://schemas.microsoft.com/office/drawing/2014/main" id="{C28B2696-7243-C506-3EC8-AB01DC86B56F}"/>
              </a:ext>
            </a:extLst>
          </p:cNvPr>
          <p:cNvSpPr>
            <a:spLocks noGrp="1"/>
          </p:cNvSpPr>
          <p:nvPr>
            <p:ph sz="quarter" idx="4"/>
          </p:nvPr>
        </p:nvSpPr>
        <p:spPr>
          <a:xfrm>
            <a:off x="9258300" y="3780807"/>
            <a:ext cx="7774782" cy="556099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06287B30-6F93-E6CC-373E-0FA1237AF07D}"/>
              </a:ext>
            </a:extLst>
          </p:cNvPr>
          <p:cNvSpPr>
            <a:spLocks noGrp="1"/>
          </p:cNvSpPr>
          <p:nvPr>
            <p:ph type="dt" sz="half" idx="10"/>
          </p:nvPr>
        </p:nvSpPr>
        <p:spPr/>
        <p:txBody>
          <a:bodyPr/>
          <a:lstStyle/>
          <a:p>
            <a:fld id="{1FE2F105-8DF2-4F52-814C-7BCC96ED6B20}" type="datetimeFigureOut">
              <a:rPr lang="en-GB" smtClean="0"/>
              <a:t>25/09/2025</a:t>
            </a:fld>
            <a:endParaRPr lang="en-GB"/>
          </a:p>
        </p:txBody>
      </p:sp>
      <p:sp>
        <p:nvSpPr>
          <p:cNvPr id="8" name="Footer Placeholder 7">
            <a:extLst>
              <a:ext uri="{FF2B5EF4-FFF2-40B4-BE49-F238E27FC236}">
                <a16:creationId xmlns:a16="http://schemas.microsoft.com/office/drawing/2014/main" id="{C57CBCFB-1C04-261A-EB38-31EF36643286}"/>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81D524BA-61D2-E9BF-055C-8793B5EEB459}"/>
              </a:ext>
            </a:extLst>
          </p:cNvPr>
          <p:cNvSpPr>
            <a:spLocks noGrp="1"/>
          </p:cNvSpPr>
          <p:nvPr>
            <p:ph type="sldNum" sz="quarter" idx="12"/>
          </p:nvPr>
        </p:nvSpPr>
        <p:spPr/>
        <p:txBody>
          <a:bodyPr/>
          <a:lstStyle/>
          <a:p>
            <a:fld id="{C169EC1C-E66C-4579-B303-A5FB35FA1CC5}" type="slidenum">
              <a:rPr lang="en-GB" smtClean="0"/>
              <a:t>‹#›</a:t>
            </a:fld>
            <a:endParaRPr lang="en-GB"/>
          </a:p>
        </p:txBody>
      </p:sp>
    </p:spTree>
    <p:extLst>
      <p:ext uri="{BB962C8B-B14F-4D97-AF65-F5344CB8AC3E}">
        <p14:creationId xmlns:p14="http://schemas.microsoft.com/office/powerpoint/2010/main" val="407065414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8CA705-DB0B-5CC0-10DC-6F3562854690}"/>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57F122CC-9373-9A7C-8F3A-FF1B559453AB}"/>
              </a:ext>
            </a:extLst>
          </p:cNvPr>
          <p:cNvSpPr>
            <a:spLocks noGrp="1"/>
          </p:cNvSpPr>
          <p:nvPr>
            <p:ph type="dt" sz="half" idx="10"/>
          </p:nvPr>
        </p:nvSpPr>
        <p:spPr/>
        <p:txBody>
          <a:bodyPr/>
          <a:lstStyle/>
          <a:p>
            <a:fld id="{1FE2F105-8DF2-4F52-814C-7BCC96ED6B20}" type="datetimeFigureOut">
              <a:rPr lang="en-GB" smtClean="0"/>
              <a:t>25/09/2025</a:t>
            </a:fld>
            <a:endParaRPr lang="en-GB"/>
          </a:p>
        </p:txBody>
      </p:sp>
      <p:sp>
        <p:nvSpPr>
          <p:cNvPr id="4" name="Footer Placeholder 3">
            <a:extLst>
              <a:ext uri="{FF2B5EF4-FFF2-40B4-BE49-F238E27FC236}">
                <a16:creationId xmlns:a16="http://schemas.microsoft.com/office/drawing/2014/main" id="{F4B05602-60D0-E084-05CD-7882FFAA4C29}"/>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C592084A-52C9-41C1-733A-8684AD7786A0}"/>
              </a:ext>
            </a:extLst>
          </p:cNvPr>
          <p:cNvSpPr>
            <a:spLocks noGrp="1"/>
          </p:cNvSpPr>
          <p:nvPr>
            <p:ph type="sldNum" sz="quarter" idx="12"/>
          </p:nvPr>
        </p:nvSpPr>
        <p:spPr/>
        <p:txBody>
          <a:bodyPr/>
          <a:lstStyle/>
          <a:p>
            <a:fld id="{C169EC1C-E66C-4579-B303-A5FB35FA1CC5}" type="slidenum">
              <a:rPr lang="en-GB" smtClean="0"/>
              <a:t>‹#›</a:t>
            </a:fld>
            <a:endParaRPr lang="en-GB"/>
          </a:p>
        </p:txBody>
      </p:sp>
    </p:spTree>
    <p:extLst>
      <p:ext uri="{BB962C8B-B14F-4D97-AF65-F5344CB8AC3E}">
        <p14:creationId xmlns:p14="http://schemas.microsoft.com/office/powerpoint/2010/main" val="34597943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D2AEC91-04A5-231A-B08A-8D787C9CAB0B}"/>
              </a:ext>
            </a:extLst>
          </p:cNvPr>
          <p:cNvSpPr>
            <a:spLocks noGrp="1"/>
          </p:cNvSpPr>
          <p:nvPr>
            <p:ph type="dt" sz="half" idx="10"/>
          </p:nvPr>
        </p:nvSpPr>
        <p:spPr/>
        <p:txBody>
          <a:bodyPr/>
          <a:lstStyle/>
          <a:p>
            <a:fld id="{1FE2F105-8DF2-4F52-814C-7BCC96ED6B20}" type="datetimeFigureOut">
              <a:rPr lang="en-GB" smtClean="0"/>
              <a:t>25/09/2025</a:t>
            </a:fld>
            <a:endParaRPr lang="en-GB"/>
          </a:p>
        </p:txBody>
      </p:sp>
      <p:sp>
        <p:nvSpPr>
          <p:cNvPr id="3" name="Footer Placeholder 2">
            <a:extLst>
              <a:ext uri="{FF2B5EF4-FFF2-40B4-BE49-F238E27FC236}">
                <a16:creationId xmlns:a16="http://schemas.microsoft.com/office/drawing/2014/main" id="{E5F932DC-CBD8-5AE1-6E9A-7F03A5705272}"/>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60CC9A58-9F88-A343-7AA7-54DBBCFBA106}"/>
              </a:ext>
            </a:extLst>
          </p:cNvPr>
          <p:cNvSpPr>
            <a:spLocks noGrp="1"/>
          </p:cNvSpPr>
          <p:nvPr>
            <p:ph type="sldNum" sz="quarter" idx="12"/>
          </p:nvPr>
        </p:nvSpPr>
        <p:spPr/>
        <p:txBody>
          <a:bodyPr/>
          <a:lstStyle/>
          <a:p>
            <a:fld id="{C169EC1C-E66C-4579-B303-A5FB35FA1CC5}" type="slidenum">
              <a:rPr lang="en-GB" smtClean="0"/>
              <a:t>‹#›</a:t>
            </a:fld>
            <a:endParaRPr lang="en-GB"/>
          </a:p>
        </p:txBody>
      </p:sp>
    </p:spTree>
    <p:extLst>
      <p:ext uri="{BB962C8B-B14F-4D97-AF65-F5344CB8AC3E}">
        <p14:creationId xmlns:p14="http://schemas.microsoft.com/office/powerpoint/2010/main" val="21012881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D46389-F97B-D093-DAB9-B3558FF1D187}"/>
              </a:ext>
            </a:extLst>
          </p:cNvPr>
          <p:cNvSpPr>
            <a:spLocks noGrp="1"/>
          </p:cNvSpPr>
          <p:nvPr>
            <p:ph type="title"/>
          </p:nvPr>
        </p:nvSpPr>
        <p:spPr>
          <a:xfrm>
            <a:off x="1259683" y="690033"/>
            <a:ext cx="5898356" cy="2415117"/>
          </a:xfrm>
        </p:spPr>
        <p:txBody>
          <a:bodyPr anchor="b"/>
          <a:lstStyle>
            <a:lvl1pPr>
              <a:defRPr sz="48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55D2F14E-BA85-BCC9-1A98-04F3B4A9CAE2}"/>
              </a:ext>
            </a:extLst>
          </p:cNvPr>
          <p:cNvSpPr>
            <a:spLocks noGrp="1"/>
          </p:cNvSpPr>
          <p:nvPr>
            <p:ph idx="1"/>
          </p:nvPr>
        </p:nvSpPr>
        <p:spPr>
          <a:xfrm>
            <a:off x="7774782" y="1490281"/>
            <a:ext cx="9258300" cy="7355564"/>
          </a:xfrm>
        </p:spPr>
        <p:txBody>
          <a:bodyPr/>
          <a:lstStyle>
            <a:lvl1pPr>
              <a:defRPr sz="4800"/>
            </a:lvl1pPr>
            <a:lvl2pPr>
              <a:defRPr sz="4200"/>
            </a:lvl2pPr>
            <a:lvl3pPr>
              <a:defRPr sz="3600"/>
            </a:lvl3pPr>
            <a:lvl4pPr>
              <a:defRPr sz="3000"/>
            </a:lvl4pPr>
            <a:lvl5pPr>
              <a:defRPr sz="3000"/>
            </a:lvl5pPr>
            <a:lvl6pPr>
              <a:defRPr sz="3000"/>
            </a:lvl6pPr>
            <a:lvl7pPr>
              <a:defRPr sz="3000"/>
            </a:lvl7pPr>
            <a:lvl8pPr>
              <a:defRPr sz="3000"/>
            </a:lvl8pPr>
            <a:lvl9pPr>
              <a:defRPr sz="3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FB06FE34-F24D-25A3-3E59-BB767B1E8DDC}"/>
              </a:ext>
            </a:extLst>
          </p:cNvPr>
          <p:cNvSpPr>
            <a:spLocks noGrp="1"/>
          </p:cNvSpPr>
          <p:nvPr>
            <p:ph type="body" sz="half" idx="2"/>
          </p:nvPr>
        </p:nvSpPr>
        <p:spPr>
          <a:xfrm>
            <a:off x="1259683" y="3105150"/>
            <a:ext cx="5898356" cy="5752674"/>
          </a:xfrm>
        </p:spPr>
        <p:txBody>
          <a:bodyPr/>
          <a:lstStyle>
            <a:lvl1pPr marL="0" indent="0">
              <a:buNone/>
              <a:defRPr sz="2400"/>
            </a:lvl1pPr>
            <a:lvl2pPr marL="685800" indent="0">
              <a:buNone/>
              <a:defRPr sz="2100"/>
            </a:lvl2pPr>
            <a:lvl3pPr marL="1371600" indent="0">
              <a:buNone/>
              <a:defRPr sz="1800"/>
            </a:lvl3pPr>
            <a:lvl4pPr marL="2057400" indent="0">
              <a:buNone/>
              <a:defRPr sz="1500"/>
            </a:lvl4pPr>
            <a:lvl5pPr marL="2743200" indent="0">
              <a:buNone/>
              <a:defRPr sz="1500"/>
            </a:lvl5pPr>
            <a:lvl6pPr marL="3429000" indent="0">
              <a:buNone/>
              <a:defRPr sz="1500"/>
            </a:lvl6pPr>
            <a:lvl7pPr marL="4114800" indent="0">
              <a:buNone/>
              <a:defRPr sz="1500"/>
            </a:lvl7pPr>
            <a:lvl8pPr marL="4800600" indent="0">
              <a:buNone/>
              <a:defRPr sz="1500"/>
            </a:lvl8pPr>
            <a:lvl9pPr marL="5486400" indent="0">
              <a:buNone/>
              <a:defRPr sz="1500"/>
            </a:lvl9pPr>
          </a:lstStyle>
          <a:p>
            <a:pPr lvl="0"/>
            <a:r>
              <a:rPr lang="en-US"/>
              <a:t>Click to edit Master text styles</a:t>
            </a:r>
          </a:p>
        </p:txBody>
      </p:sp>
      <p:sp>
        <p:nvSpPr>
          <p:cNvPr id="5" name="Date Placeholder 4">
            <a:extLst>
              <a:ext uri="{FF2B5EF4-FFF2-40B4-BE49-F238E27FC236}">
                <a16:creationId xmlns:a16="http://schemas.microsoft.com/office/drawing/2014/main" id="{EDCFC06E-0DE4-3EAF-37D9-3E2C646AD94A}"/>
              </a:ext>
            </a:extLst>
          </p:cNvPr>
          <p:cNvSpPr>
            <a:spLocks noGrp="1"/>
          </p:cNvSpPr>
          <p:nvPr>
            <p:ph type="dt" sz="half" idx="10"/>
          </p:nvPr>
        </p:nvSpPr>
        <p:spPr/>
        <p:txBody>
          <a:bodyPr/>
          <a:lstStyle/>
          <a:p>
            <a:fld id="{1FE2F105-8DF2-4F52-814C-7BCC96ED6B20}" type="datetimeFigureOut">
              <a:rPr lang="en-GB" smtClean="0"/>
              <a:t>25/09/2025</a:t>
            </a:fld>
            <a:endParaRPr lang="en-GB"/>
          </a:p>
        </p:txBody>
      </p:sp>
      <p:sp>
        <p:nvSpPr>
          <p:cNvPr id="6" name="Footer Placeholder 5">
            <a:extLst>
              <a:ext uri="{FF2B5EF4-FFF2-40B4-BE49-F238E27FC236}">
                <a16:creationId xmlns:a16="http://schemas.microsoft.com/office/drawing/2014/main" id="{F9D57EBC-9B28-4EE2-8181-BC4F525AA38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D9642FC-E732-BA36-5605-573AF55673CB}"/>
              </a:ext>
            </a:extLst>
          </p:cNvPr>
          <p:cNvSpPr>
            <a:spLocks noGrp="1"/>
          </p:cNvSpPr>
          <p:nvPr>
            <p:ph type="sldNum" sz="quarter" idx="12"/>
          </p:nvPr>
        </p:nvSpPr>
        <p:spPr/>
        <p:txBody>
          <a:bodyPr/>
          <a:lstStyle/>
          <a:p>
            <a:fld id="{C169EC1C-E66C-4579-B303-A5FB35FA1CC5}" type="slidenum">
              <a:rPr lang="en-GB" smtClean="0"/>
              <a:t>‹#›</a:t>
            </a:fld>
            <a:endParaRPr lang="en-GB"/>
          </a:p>
        </p:txBody>
      </p:sp>
    </p:spTree>
    <p:extLst>
      <p:ext uri="{BB962C8B-B14F-4D97-AF65-F5344CB8AC3E}">
        <p14:creationId xmlns:p14="http://schemas.microsoft.com/office/powerpoint/2010/main" val="346341850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5ACE3B-2077-EC93-51EE-CB2580912450}"/>
              </a:ext>
            </a:extLst>
          </p:cNvPr>
          <p:cNvSpPr>
            <a:spLocks noGrp="1"/>
          </p:cNvSpPr>
          <p:nvPr>
            <p:ph type="title"/>
          </p:nvPr>
        </p:nvSpPr>
        <p:spPr>
          <a:xfrm>
            <a:off x="1259683" y="690033"/>
            <a:ext cx="5898356" cy="2415117"/>
          </a:xfrm>
        </p:spPr>
        <p:txBody>
          <a:bodyPr anchor="b"/>
          <a:lstStyle>
            <a:lvl1pPr>
              <a:defRPr sz="48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CD068AF6-9A38-5BA5-400F-E0D61ADB75CB}"/>
              </a:ext>
            </a:extLst>
          </p:cNvPr>
          <p:cNvSpPr>
            <a:spLocks noGrp="1"/>
          </p:cNvSpPr>
          <p:nvPr>
            <p:ph type="pic" idx="1"/>
          </p:nvPr>
        </p:nvSpPr>
        <p:spPr>
          <a:xfrm>
            <a:off x="7774782" y="1490281"/>
            <a:ext cx="9258300" cy="7355564"/>
          </a:xfrm>
        </p:spPr>
        <p:txBody>
          <a:bodyPr/>
          <a:lstStyle>
            <a:lvl1pPr marL="0" indent="0">
              <a:buNone/>
              <a:defRPr sz="4800"/>
            </a:lvl1pPr>
            <a:lvl2pPr marL="685800" indent="0">
              <a:buNone/>
              <a:defRPr sz="4200"/>
            </a:lvl2pPr>
            <a:lvl3pPr marL="1371600" indent="0">
              <a:buNone/>
              <a:defRPr sz="3600"/>
            </a:lvl3pPr>
            <a:lvl4pPr marL="2057400" indent="0">
              <a:buNone/>
              <a:defRPr sz="3000"/>
            </a:lvl4pPr>
            <a:lvl5pPr marL="2743200" indent="0">
              <a:buNone/>
              <a:defRPr sz="3000"/>
            </a:lvl5pPr>
            <a:lvl6pPr marL="3429000" indent="0">
              <a:buNone/>
              <a:defRPr sz="3000"/>
            </a:lvl6pPr>
            <a:lvl7pPr marL="4114800" indent="0">
              <a:buNone/>
              <a:defRPr sz="3000"/>
            </a:lvl7pPr>
            <a:lvl8pPr marL="4800600" indent="0">
              <a:buNone/>
              <a:defRPr sz="3000"/>
            </a:lvl8pPr>
            <a:lvl9pPr marL="5486400" indent="0">
              <a:buNone/>
              <a:defRPr sz="3000"/>
            </a:lvl9pPr>
          </a:lstStyle>
          <a:p>
            <a:endParaRPr lang="en-GB"/>
          </a:p>
        </p:txBody>
      </p:sp>
      <p:sp>
        <p:nvSpPr>
          <p:cNvPr id="4" name="Text Placeholder 3">
            <a:extLst>
              <a:ext uri="{FF2B5EF4-FFF2-40B4-BE49-F238E27FC236}">
                <a16:creationId xmlns:a16="http://schemas.microsoft.com/office/drawing/2014/main" id="{4F70FDEA-9EDA-AD4F-8CC2-3BACB4748DE1}"/>
              </a:ext>
            </a:extLst>
          </p:cNvPr>
          <p:cNvSpPr>
            <a:spLocks noGrp="1"/>
          </p:cNvSpPr>
          <p:nvPr>
            <p:ph type="body" sz="half" idx="2"/>
          </p:nvPr>
        </p:nvSpPr>
        <p:spPr>
          <a:xfrm>
            <a:off x="1259683" y="3105150"/>
            <a:ext cx="5898356" cy="5752674"/>
          </a:xfrm>
        </p:spPr>
        <p:txBody>
          <a:bodyPr/>
          <a:lstStyle>
            <a:lvl1pPr marL="0" indent="0">
              <a:buNone/>
              <a:defRPr sz="2400"/>
            </a:lvl1pPr>
            <a:lvl2pPr marL="685800" indent="0">
              <a:buNone/>
              <a:defRPr sz="2100"/>
            </a:lvl2pPr>
            <a:lvl3pPr marL="1371600" indent="0">
              <a:buNone/>
              <a:defRPr sz="1800"/>
            </a:lvl3pPr>
            <a:lvl4pPr marL="2057400" indent="0">
              <a:buNone/>
              <a:defRPr sz="1500"/>
            </a:lvl4pPr>
            <a:lvl5pPr marL="2743200" indent="0">
              <a:buNone/>
              <a:defRPr sz="1500"/>
            </a:lvl5pPr>
            <a:lvl6pPr marL="3429000" indent="0">
              <a:buNone/>
              <a:defRPr sz="1500"/>
            </a:lvl6pPr>
            <a:lvl7pPr marL="4114800" indent="0">
              <a:buNone/>
              <a:defRPr sz="1500"/>
            </a:lvl7pPr>
            <a:lvl8pPr marL="4800600" indent="0">
              <a:buNone/>
              <a:defRPr sz="1500"/>
            </a:lvl8pPr>
            <a:lvl9pPr marL="5486400" indent="0">
              <a:buNone/>
              <a:defRPr sz="1500"/>
            </a:lvl9pPr>
          </a:lstStyle>
          <a:p>
            <a:pPr lvl="0"/>
            <a:r>
              <a:rPr lang="en-US"/>
              <a:t>Click to edit Master text styles</a:t>
            </a:r>
          </a:p>
        </p:txBody>
      </p:sp>
      <p:sp>
        <p:nvSpPr>
          <p:cNvPr id="5" name="Date Placeholder 4">
            <a:extLst>
              <a:ext uri="{FF2B5EF4-FFF2-40B4-BE49-F238E27FC236}">
                <a16:creationId xmlns:a16="http://schemas.microsoft.com/office/drawing/2014/main" id="{F7F99433-9E59-0A16-37DE-82E97ED504E3}"/>
              </a:ext>
            </a:extLst>
          </p:cNvPr>
          <p:cNvSpPr>
            <a:spLocks noGrp="1"/>
          </p:cNvSpPr>
          <p:nvPr>
            <p:ph type="dt" sz="half" idx="10"/>
          </p:nvPr>
        </p:nvSpPr>
        <p:spPr/>
        <p:txBody>
          <a:bodyPr/>
          <a:lstStyle/>
          <a:p>
            <a:fld id="{1FE2F105-8DF2-4F52-814C-7BCC96ED6B20}" type="datetimeFigureOut">
              <a:rPr lang="en-GB" smtClean="0"/>
              <a:t>25/09/2025</a:t>
            </a:fld>
            <a:endParaRPr lang="en-GB"/>
          </a:p>
        </p:txBody>
      </p:sp>
      <p:sp>
        <p:nvSpPr>
          <p:cNvPr id="6" name="Footer Placeholder 5">
            <a:extLst>
              <a:ext uri="{FF2B5EF4-FFF2-40B4-BE49-F238E27FC236}">
                <a16:creationId xmlns:a16="http://schemas.microsoft.com/office/drawing/2014/main" id="{44845EB4-A8F8-9D85-8B48-86263130769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8A5CCA0-F6DF-6978-952D-88789607FAED}"/>
              </a:ext>
            </a:extLst>
          </p:cNvPr>
          <p:cNvSpPr>
            <a:spLocks noGrp="1"/>
          </p:cNvSpPr>
          <p:nvPr>
            <p:ph type="sldNum" sz="quarter" idx="12"/>
          </p:nvPr>
        </p:nvSpPr>
        <p:spPr/>
        <p:txBody>
          <a:bodyPr/>
          <a:lstStyle/>
          <a:p>
            <a:fld id="{C169EC1C-E66C-4579-B303-A5FB35FA1CC5}" type="slidenum">
              <a:rPr lang="en-GB" smtClean="0"/>
              <a:t>‹#›</a:t>
            </a:fld>
            <a:endParaRPr lang="en-GB"/>
          </a:p>
        </p:txBody>
      </p:sp>
    </p:spTree>
    <p:extLst>
      <p:ext uri="{BB962C8B-B14F-4D97-AF65-F5344CB8AC3E}">
        <p14:creationId xmlns:p14="http://schemas.microsoft.com/office/powerpoint/2010/main" val="156016115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D99603-49E1-8543-C8BF-692DA78951C2}"/>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3B259874-2170-5EF4-C4BA-8D79D981788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A83C42D-2D5A-6497-FD6F-0F64BDCF876E}"/>
              </a:ext>
            </a:extLst>
          </p:cNvPr>
          <p:cNvSpPr>
            <a:spLocks noGrp="1"/>
          </p:cNvSpPr>
          <p:nvPr>
            <p:ph type="dt" sz="half" idx="10"/>
          </p:nvPr>
        </p:nvSpPr>
        <p:spPr/>
        <p:txBody>
          <a:bodyPr/>
          <a:lstStyle/>
          <a:p>
            <a:fld id="{1FE2F105-8DF2-4F52-814C-7BCC96ED6B20}" type="datetimeFigureOut">
              <a:rPr lang="en-GB" smtClean="0"/>
              <a:t>25/09/2025</a:t>
            </a:fld>
            <a:endParaRPr lang="en-GB"/>
          </a:p>
        </p:txBody>
      </p:sp>
      <p:sp>
        <p:nvSpPr>
          <p:cNvPr id="5" name="Footer Placeholder 4">
            <a:extLst>
              <a:ext uri="{FF2B5EF4-FFF2-40B4-BE49-F238E27FC236}">
                <a16:creationId xmlns:a16="http://schemas.microsoft.com/office/drawing/2014/main" id="{76C22562-7153-F97D-97E5-4C99A026880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DD13855-F1AE-BEFC-2496-1B39B01AEDE4}"/>
              </a:ext>
            </a:extLst>
          </p:cNvPr>
          <p:cNvSpPr>
            <a:spLocks noGrp="1"/>
          </p:cNvSpPr>
          <p:nvPr>
            <p:ph type="sldNum" sz="quarter" idx="12"/>
          </p:nvPr>
        </p:nvSpPr>
        <p:spPr/>
        <p:txBody>
          <a:bodyPr/>
          <a:lstStyle/>
          <a:p>
            <a:fld id="{C169EC1C-E66C-4579-B303-A5FB35FA1CC5}" type="slidenum">
              <a:rPr lang="en-GB" smtClean="0"/>
              <a:t>‹#›</a:t>
            </a:fld>
            <a:endParaRPr lang="en-GB"/>
          </a:p>
        </p:txBody>
      </p:sp>
    </p:spTree>
    <p:extLst>
      <p:ext uri="{BB962C8B-B14F-4D97-AF65-F5344CB8AC3E}">
        <p14:creationId xmlns:p14="http://schemas.microsoft.com/office/powerpoint/2010/main" val="93450570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45A6586-61FF-EB68-2400-C503EAD85B98}"/>
              </a:ext>
            </a:extLst>
          </p:cNvPr>
          <p:cNvSpPr>
            <a:spLocks noGrp="1"/>
          </p:cNvSpPr>
          <p:nvPr>
            <p:ph type="title" orient="vert"/>
          </p:nvPr>
        </p:nvSpPr>
        <p:spPr>
          <a:xfrm>
            <a:off x="13087350" y="551068"/>
            <a:ext cx="3943350" cy="8771570"/>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0B31EE49-ED95-0CB2-CC91-2B757DBCE7EC}"/>
              </a:ext>
            </a:extLst>
          </p:cNvPr>
          <p:cNvSpPr>
            <a:spLocks noGrp="1"/>
          </p:cNvSpPr>
          <p:nvPr>
            <p:ph type="body" orient="vert" idx="1"/>
          </p:nvPr>
        </p:nvSpPr>
        <p:spPr>
          <a:xfrm>
            <a:off x="1257300" y="551068"/>
            <a:ext cx="11601450" cy="877157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6243CFC-D602-BDDD-46C7-72BF1B9FCE79}"/>
              </a:ext>
            </a:extLst>
          </p:cNvPr>
          <p:cNvSpPr>
            <a:spLocks noGrp="1"/>
          </p:cNvSpPr>
          <p:nvPr>
            <p:ph type="dt" sz="half" idx="10"/>
          </p:nvPr>
        </p:nvSpPr>
        <p:spPr/>
        <p:txBody>
          <a:bodyPr/>
          <a:lstStyle/>
          <a:p>
            <a:fld id="{1FE2F105-8DF2-4F52-814C-7BCC96ED6B20}" type="datetimeFigureOut">
              <a:rPr lang="en-GB" smtClean="0"/>
              <a:t>25/09/2025</a:t>
            </a:fld>
            <a:endParaRPr lang="en-GB"/>
          </a:p>
        </p:txBody>
      </p:sp>
      <p:sp>
        <p:nvSpPr>
          <p:cNvPr id="5" name="Footer Placeholder 4">
            <a:extLst>
              <a:ext uri="{FF2B5EF4-FFF2-40B4-BE49-F238E27FC236}">
                <a16:creationId xmlns:a16="http://schemas.microsoft.com/office/drawing/2014/main" id="{89E035F4-FFAE-4BD5-D499-5B033C4C86F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4B969DA-9565-77B2-D0C7-00AC0D6634A9}"/>
              </a:ext>
            </a:extLst>
          </p:cNvPr>
          <p:cNvSpPr>
            <a:spLocks noGrp="1"/>
          </p:cNvSpPr>
          <p:nvPr>
            <p:ph type="sldNum" sz="quarter" idx="12"/>
          </p:nvPr>
        </p:nvSpPr>
        <p:spPr/>
        <p:txBody>
          <a:bodyPr/>
          <a:lstStyle/>
          <a:p>
            <a:fld id="{C169EC1C-E66C-4579-B303-A5FB35FA1CC5}" type="slidenum">
              <a:rPr lang="en-GB" smtClean="0"/>
              <a:t>‹#›</a:t>
            </a:fld>
            <a:endParaRPr lang="en-GB"/>
          </a:p>
        </p:txBody>
      </p:sp>
    </p:spTree>
    <p:extLst>
      <p:ext uri="{BB962C8B-B14F-4D97-AF65-F5344CB8AC3E}">
        <p14:creationId xmlns:p14="http://schemas.microsoft.com/office/powerpoint/2010/main" val="15124622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257300" y="551069"/>
            <a:ext cx="15773400" cy="2000618"/>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1257300" y="2755344"/>
            <a:ext cx="15773400" cy="6567297"/>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sz="quarter" idx="12"/>
          </p:nvPr>
        </p:nvSpPr>
        <p:spPr>
          <a:xfrm>
            <a:off x="8765181" y="9580846"/>
            <a:ext cx="780506" cy="551068"/>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pic>
        <p:nvPicPr>
          <p:cNvPr id="5" name="Picture 4" descr="A black and white logo&#10;&#10;AI-generated content may be incorrect.">
            <a:extLst>
              <a:ext uri="{FF2B5EF4-FFF2-40B4-BE49-F238E27FC236}">
                <a16:creationId xmlns:a16="http://schemas.microsoft.com/office/drawing/2014/main" id="{7115F8DF-83A7-7CB9-FEED-49109908116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4884366" y="9445493"/>
            <a:ext cx="2799638" cy="802792"/>
          </a:xfrm>
          <a:prstGeom prst="rect">
            <a:avLst/>
          </a:prstGeom>
        </p:spPr>
      </p:pic>
      <p:pic>
        <p:nvPicPr>
          <p:cNvPr id="10" name="Picture 9" descr="A black background with white text&#10;&#10;AI-generated content may be incorrect.">
            <a:extLst>
              <a:ext uri="{FF2B5EF4-FFF2-40B4-BE49-F238E27FC236}">
                <a16:creationId xmlns:a16="http://schemas.microsoft.com/office/drawing/2014/main" id="{D525C2CB-F87F-E634-DA9D-47A904B931EF}"/>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91091" y="9440639"/>
            <a:ext cx="4308684" cy="802792"/>
          </a:xfrm>
          <a:prstGeom prst="rect">
            <a:avLst/>
          </a:prstGeom>
        </p:spPr>
      </p:pic>
    </p:spTree>
    <p:extLst>
      <p:ext uri="{BB962C8B-B14F-4D97-AF65-F5344CB8AC3E}">
        <p14:creationId xmlns:p14="http://schemas.microsoft.com/office/powerpoint/2010/main" val="34093268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vider Slide">
    <p:spTree>
      <p:nvGrpSpPr>
        <p:cNvPr id="1" name=""/>
        <p:cNvGrpSpPr/>
        <p:nvPr/>
      </p:nvGrpSpPr>
      <p:grpSpPr>
        <a:xfrm>
          <a:off x="0" y="0"/>
          <a:ext cx="0" cy="0"/>
          <a:chOff x="0" y="0"/>
          <a:chExt cx="0" cy="0"/>
        </a:xfrm>
      </p:grpSpPr>
      <p:sp>
        <p:nvSpPr>
          <p:cNvPr id="7" name="Rectangle 6"/>
          <p:cNvSpPr/>
          <p:nvPr userDrawn="1"/>
        </p:nvSpPr>
        <p:spPr>
          <a:xfrm>
            <a:off x="0" y="2124222"/>
            <a:ext cx="18288000" cy="8226278"/>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4034"/>
          </a:p>
        </p:txBody>
      </p:sp>
      <p:sp>
        <p:nvSpPr>
          <p:cNvPr id="11" name="Text Placeholder 10"/>
          <p:cNvSpPr>
            <a:spLocks noGrp="1"/>
          </p:cNvSpPr>
          <p:nvPr>
            <p:ph type="body" sz="quarter" idx="10" hasCustomPrompt="1"/>
          </p:nvPr>
        </p:nvSpPr>
        <p:spPr>
          <a:xfrm>
            <a:off x="935095" y="4516897"/>
            <a:ext cx="10560845" cy="1085364"/>
          </a:xfrm>
          <a:prstGeom prst="rect">
            <a:avLst/>
          </a:prstGeom>
        </p:spPr>
        <p:txBody>
          <a:bodyPr>
            <a:normAutofit/>
          </a:bodyPr>
          <a:lstStyle>
            <a:lvl1pPr marL="0" indent="0">
              <a:buNone/>
              <a:defRPr sz="6200"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Divider Slide Title</a:t>
            </a:r>
            <a:endParaRPr lang="en-GB"/>
          </a:p>
        </p:txBody>
      </p:sp>
      <p:sp>
        <p:nvSpPr>
          <p:cNvPr id="12" name="Freeform 2">
            <a:extLst>
              <a:ext uri="{FF2B5EF4-FFF2-40B4-BE49-F238E27FC236}">
                <a16:creationId xmlns:a16="http://schemas.microsoft.com/office/drawing/2014/main" id="{EB393F6B-9FA7-4197-D100-C29505DE9F4F}"/>
              </a:ext>
            </a:extLst>
          </p:cNvPr>
          <p:cNvSpPr/>
          <p:nvPr userDrawn="1"/>
        </p:nvSpPr>
        <p:spPr>
          <a:xfrm>
            <a:off x="921028" y="247361"/>
            <a:ext cx="6789600" cy="1706400"/>
          </a:xfrm>
          <a:custGeom>
            <a:avLst/>
            <a:gdLst/>
            <a:ahLst/>
            <a:cxnLst/>
            <a:rect l="l" t="t" r="r" b="b"/>
            <a:pathLst>
              <a:path w="6790242" h="1706048">
                <a:moveTo>
                  <a:pt x="0" y="0"/>
                </a:moveTo>
                <a:lnTo>
                  <a:pt x="6790242" y="0"/>
                </a:lnTo>
                <a:lnTo>
                  <a:pt x="6790242" y="1706048"/>
                </a:lnTo>
                <a:lnTo>
                  <a:pt x="0" y="1706048"/>
                </a:lnTo>
                <a:lnTo>
                  <a:pt x="0" y="0"/>
                </a:lnTo>
                <a:close/>
              </a:path>
            </a:pathLst>
          </a:custGeom>
          <a:blipFill>
            <a:blip r:embed="rId2"/>
            <a:stretch>
              <a:fillRect/>
            </a:stretch>
          </a:blipFill>
        </p:spPr>
        <p:txBody>
          <a:bodyPr/>
          <a:lstStyle/>
          <a:p>
            <a:endParaRPr lang="en-GB" sz="4034"/>
          </a:p>
        </p:txBody>
      </p:sp>
      <p:sp>
        <p:nvSpPr>
          <p:cNvPr id="13" name="Freeform 3">
            <a:extLst>
              <a:ext uri="{FF2B5EF4-FFF2-40B4-BE49-F238E27FC236}">
                <a16:creationId xmlns:a16="http://schemas.microsoft.com/office/drawing/2014/main" id="{28B89880-880D-D351-E692-3A2EFDC28912}"/>
              </a:ext>
            </a:extLst>
          </p:cNvPr>
          <p:cNvSpPr/>
          <p:nvPr userDrawn="1"/>
        </p:nvSpPr>
        <p:spPr>
          <a:xfrm>
            <a:off x="13130768" y="489233"/>
            <a:ext cx="4028400" cy="1126800"/>
          </a:xfrm>
          <a:custGeom>
            <a:avLst/>
            <a:gdLst/>
            <a:ahLst/>
            <a:cxnLst/>
            <a:rect l="l" t="t" r="r" b="b"/>
            <a:pathLst>
              <a:path w="4026993" h="1125825">
                <a:moveTo>
                  <a:pt x="0" y="0"/>
                </a:moveTo>
                <a:lnTo>
                  <a:pt x="4026993" y="0"/>
                </a:lnTo>
                <a:lnTo>
                  <a:pt x="4026993" y="1125825"/>
                </a:lnTo>
                <a:lnTo>
                  <a:pt x="0" y="1125825"/>
                </a:lnTo>
                <a:lnTo>
                  <a:pt x="0" y="0"/>
                </a:lnTo>
                <a:close/>
              </a:path>
            </a:pathLst>
          </a:custGeom>
          <a:blipFill>
            <a:blip r:embed="rId3"/>
            <a:stretch>
              <a:fillRect r="-19388"/>
            </a:stretch>
          </a:blipFill>
        </p:spPr>
        <p:txBody>
          <a:bodyPr/>
          <a:lstStyle/>
          <a:p>
            <a:endParaRPr lang="en-GB" sz="4034"/>
          </a:p>
        </p:txBody>
      </p:sp>
      <p:sp>
        <p:nvSpPr>
          <p:cNvPr id="8" name="Text Placeholder 7">
            <a:extLst>
              <a:ext uri="{FF2B5EF4-FFF2-40B4-BE49-F238E27FC236}">
                <a16:creationId xmlns:a16="http://schemas.microsoft.com/office/drawing/2014/main" id="{D7B9AB21-65E7-4C53-F2A8-92E3562B9A25}"/>
              </a:ext>
            </a:extLst>
          </p:cNvPr>
          <p:cNvSpPr>
            <a:spLocks noGrp="1"/>
          </p:cNvSpPr>
          <p:nvPr>
            <p:ph type="body" sz="quarter" idx="11" hasCustomPrompt="1"/>
          </p:nvPr>
        </p:nvSpPr>
        <p:spPr>
          <a:xfrm>
            <a:off x="935038" y="5880100"/>
            <a:ext cx="10561637" cy="1941513"/>
          </a:xfrm>
          <a:prstGeom prst="rect">
            <a:avLst/>
          </a:prstGeom>
        </p:spPr>
        <p:txBody>
          <a:bodyPr/>
          <a:lstStyle>
            <a:lvl1pPr marL="0" indent="0">
              <a:buNone/>
              <a:defRPr>
                <a:solidFill>
                  <a:schemeClr val="bg1">
                    <a:lumMod val="95000"/>
                  </a:schemeClr>
                </a:solidFill>
              </a:defRPr>
            </a:lvl1pPr>
          </a:lstStyle>
          <a:p>
            <a:pPr lvl="0"/>
            <a:r>
              <a:rPr lang="en-US"/>
              <a:t>Subtitle</a:t>
            </a:r>
          </a:p>
        </p:txBody>
      </p:sp>
    </p:spTree>
    <p:extLst>
      <p:ext uri="{BB962C8B-B14F-4D97-AF65-F5344CB8AC3E}">
        <p14:creationId xmlns:p14="http://schemas.microsoft.com/office/powerpoint/2010/main" val="523132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p:cNvSpPr/>
          <p:nvPr userDrawn="1"/>
        </p:nvSpPr>
        <p:spPr>
          <a:xfrm>
            <a:off x="0" y="2082020"/>
            <a:ext cx="18288000" cy="8268481"/>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4010"/>
          </a:p>
        </p:txBody>
      </p:sp>
      <p:sp>
        <p:nvSpPr>
          <p:cNvPr id="11" name="Text Placeholder 10"/>
          <p:cNvSpPr>
            <a:spLocks noGrp="1"/>
          </p:cNvSpPr>
          <p:nvPr>
            <p:ph type="body" sz="quarter" idx="10" hasCustomPrompt="1"/>
          </p:nvPr>
        </p:nvSpPr>
        <p:spPr>
          <a:xfrm>
            <a:off x="935096" y="4516898"/>
            <a:ext cx="10560845" cy="1085364"/>
          </a:xfrm>
          <a:prstGeom prst="rect">
            <a:avLst/>
          </a:prstGeom>
        </p:spPr>
        <p:txBody>
          <a:bodyPr>
            <a:normAutofit/>
          </a:bodyPr>
          <a:lstStyle>
            <a:lvl1pPr marL="0" indent="0">
              <a:buNone/>
              <a:defRPr sz="6162"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9" name="Text Placeholder 8">
            <a:extLst>
              <a:ext uri="{FF2B5EF4-FFF2-40B4-BE49-F238E27FC236}">
                <a16:creationId xmlns:a16="http://schemas.microsoft.com/office/drawing/2014/main" id="{48CDF416-7C47-74FB-B816-312A154FB231}"/>
              </a:ext>
            </a:extLst>
          </p:cNvPr>
          <p:cNvSpPr>
            <a:spLocks noGrp="1"/>
          </p:cNvSpPr>
          <p:nvPr>
            <p:ph type="body" sz="quarter" idx="11" hasCustomPrompt="1"/>
          </p:nvPr>
        </p:nvSpPr>
        <p:spPr>
          <a:xfrm>
            <a:off x="921027" y="7152050"/>
            <a:ext cx="16705791" cy="725859"/>
          </a:xfrm>
          <a:prstGeom prst="rect">
            <a:avLst/>
          </a:prstGeom>
        </p:spPr>
        <p:txBody>
          <a:bodyPr/>
          <a:lstStyle>
            <a:lvl1pPr marL="0" indent="0">
              <a:buNone/>
              <a:defRPr sz="3737">
                <a:solidFill>
                  <a:schemeClr val="bg1">
                    <a:lumMod val="95000"/>
                  </a:schemeClr>
                </a:solidFill>
              </a:defRPr>
            </a:lvl1pPr>
          </a:lstStyle>
          <a:p>
            <a:pPr lvl="0"/>
            <a:r>
              <a:rPr lang="en-US"/>
              <a:t>Name and Job Title of Presenter</a:t>
            </a:r>
            <a:endParaRPr lang="en-GB"/>
          </a:p>
        </p:txBody>
      </p:sp>
      <p:sp>
        <p:nvSpPr>
          <p:cNvPr id="12" name="Freeform 2">
            <a:extLst>
              <a:ext uri="{FF2B5EF4-FFF2-40B4-BE49-F238E27FC236}">
                <a16:creationId xmlns:a16="http://schemas.microsoft.com/office/drawing/2014/main" id="{EB393F6B-9FA7-4197-D100-C29505DE9F4F}"/>
              </a:ext>
            </a:extLst>
          </p:cNvPr>
          <p:cNvSpPr/>
          <p:nvPr userDrawn="1"/>
        </p:nvSpPr>
        <p:spPr>
          <a:xfrm>
            <a:off x="921029" y="247362"/>
            <a:ext cx="6789600" cy="1706400"/>
          </a:xfrm>
          <a:custGeom>
            <a:avLst/>
            <a:gdLst/>
            <a:ahLst/>
            <a:cxnLst/>
            <a:rect l="l" t="t" r="r" b="b"/>
            <a:pathLst>
              <a:path w="6790242" h="1706048">
                <a:moveTo>
                  <a:pt x="0" y="0"/>
                </a:moveTo>
                <a:lnTo>
                  <a:pt x="6790242" y="0"/>
                </a:lnTo>
                <a:lnTo>
                  <a:pt x="6790242" y="1706048"/>
                </a:lnTo>
                <a:lnTo>
                  <a:pt x="0" y="1706048"/>
                </a:lnTo>
                <a:lnTo>
                  <a:pt x="0" y="0"/>
                </a:lnTo>
                <a:close/>
              </a:path>
            </a:pathLst>
          </a:custGeom>
          <a:blipFill>
            <a:blip r:embed="rId2"/>
            <a:stretch>
              <a:fillRect/>
            </a:stretch>
          </a:blipFill>
        </p:spPr>
        <p:txBody>
          <a:bodyPr/>
          <a:lstStyle/>
          <a:p>
            <a:endParaRPr lang="en-GB" sz="4010"/>
          </a:p>
        </p:txBody>
      </p:sp>
      <p:sp>
        <p:nvSpPr>
          <p:cNvPr id="13" name="Freeform 3">
            <a:extLst>
              <a:ext uri="{FF2B5EF4-FFF2-40B4-BE49-F238E27FC236}">
                <a16:creationId xmlns:a16="http://schemas.microsoft.com/office/drawing/2014/main" id="{28B89880-880D-D351-E692-3A2EFDC28912}"/>
              </a:ext>
            </a:extLst>
          </p:cNvPr>
          <p:cNvSpPr/>
          <p:nvPr userDrawn="1"/>
        </p:nvSpPr>
        <p:spPr>
          <a:xfrm>
            <a:off x="13130768" y="489235"/>
            <a:ext cx="4028400" cy="1126799"/>
          </a:xfrm>
          <a:custGeom>
            <a:avLst/>
            <a:gdLst/>
            <a:ahLst/>
            <a:cxnLst/>
            <a:rect l="l" t="t" r="r" b="b"/>
            <a:pathLst>
              <a:path w="4026993" h="1125825">
                <a:moveTo>
                  <a:pt x="0" y="0"/>
                </a:moveTo>
                <a:lnTo>
                  <a:pt x="4026993" y="0"/>
                </a:lnTo>
                <a:lnTo>
                  <a:pt x="4026993" y="1125825"/>
                </a:lnTo>
                <a:lnTo>
                  <a:pt x="0" y="1125825"/>
                </a:lnTo>
                <a:lnTo>
                  <a:pt x="0" y="0"/>
                </a:lnTo>
                <a:close/>
              </a:path>
            </a:pathLst>
          </a:custGeom>
          <a:blipFill>
            <a:blip r:embed="rId3"/>
            <a:stretch>
              <a:fillRect r="-19388"/>
            </a:stretch>
          </a:blipFill>
        </p:spPr>
        <p:txBody>
          <a:bodyPr/>
          <a:lstStyle/>
          <a:p>
            <a:endParaRPr lang="en-GB" sz="4010"/>
          </a:p>
        </p:txBody>
      </p:sp>
      <p:sp>
        <p:nvSpPr>
          <p:cNvPr id="22" name="Text Placeholder 21">
            <a:extLst>
              <a:ext uri="{FF2B5EF4-FFF2-40B4-BE49-F238E27FC236}">
                <a16:creationId xmlns:a16="http://schemas.microsoft.com/office/drawing/2014/main" id="{419A2497-1537-CF20-87F0-8B2956BA39CC}"/>
              </a:ext>
            </a:extLst>
          </p:cNvPr>
          <p:cNvSpPr>
            <a:spLocks noGrp="1"/>
          </p:cNvSpPr>
          <p:nvPr>
            <p:ph type="body" sz="quarter" idx="12" hasCustomPrompt="1"/>
          </p:nvPr>
        </p:nvSpPr>
        <p:spPr>
          <a:xfrm>
            <a:off x="935039" y="8267700"/>
            <a:ext cx="10561637" cy="1410872"/>
          </a:xfrm>
          <a:prstGeom prst="rect">
            <a:avLst/>
          </a:prstGeom>
        </p:spPr>
        <p:txBody>
          <a:bodyPr/>
          <a:lstStyle>
            <a:lvl1pPr marL="0" indent="0">
              <a:buNone/>
              <a:defRPr>
                <a:solidFill>
                  <a:schemeClr val="bg1">
                    <a:lumMod val="95000"/>
                  </a:schemeClr>
                </a:solidFill>
              </a:defRPr>
            </a:lvl1pPr>
            <a:lvl2pPr marL="677459" indent="0">
              <a:buNone/>
              <a:defRPr>
                <a:solidFill>
                  <a:schemeClr val="bg1">
                    <a:lumMod val="95000"/>
                  </a:schemeClr>
                </a:solidFill>
              </a:defRPr>
            </a:lvl2pPr>
          </a:lstStyle>
          <a:p>
            <a:r>
              <a:rPr lang="en-GB" sz="3578">
                <a:solidFill>
                  <a:schemeClr val="bg1"/>
                </a:solidFill>
              </a:rPr>
              <a:t>Vaccine Preventable Disease Programme</a:t>
            </a:r>
          </a:p>
          <a:p>
            <a:r>
              <a:rPr lang="en-GB" sz="3578">
                <a:solidFill>
                  <a:schemeClr val="bg1"/>
                </a:solidFill>
              </a:rPr>
              <a:t>Public Health Wales</a:t>
            </a:r>
          </a:p>
          <a:p>
            <a:pPr marL="677459" marR="0" lvl="1" indent="0" algn="l" defTabSz="1354917" rtl="0" eaLnBrk="1" fontAlgn="auto" latinLnBrk="0" hangingPunct="1">
              <a:lnSpc>
                <a:spcPct val="90000"/>
              </a:lnSpc>
              <a:spcBef>
                <a:spcPts val="741"/>
              </a:spcBef>
              <a:spcAft>
                <a:spcPts val="0"/>
              </a:spcAft>
              <a:buClrTx/>
              <a:buSzTx/>
              <a:buFont typeface="Arial" panose="020B0604020202020204" pitchFamily="34" charset="0"/>
              <a:buNone/>
              <a:tabLst/>
              <a:defRPr/>
            </a:pPr>
            <a:endParaRPr lang="en-GB"/>
          </a:p>
        </p:txBody>
      </p:sp>
    </p:spTree>
    <p:extLst>
      <p:ext uri="{BB962C8B-B14F-4D97-AF65-F5344CB8AC3E}">
        <p14:creationId xmlns:p14="http://schemas.microsoft.com/office/powerpoint/2010/main" val="31880132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257300" y="551069"/>
            <a:ext cx="15773400" cy="2000618"/>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1257300" y="2755345"/>
            <a:ext cx="15773400" cy="6567297"/>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sz="quarter" idx="12"/>
          </p:nvPr>
        </p:nvSpPr>
        <p:spPr>
          <a:xfrm>
            <a:off x="8765182" y="9580847"/>
            <a:ext cx="780506" cy="551068"/>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pic>
        <p:nvPicPr>
          <p:cNvPr id="5" name="Picture 4" descr="A black and white logo&#10;&#10;AI-generated content may be incorrect.">
            <a:extLst>
              <a:ext uri="{FF2B5EF4-FFF2-40B4-BE49-F238E27FC236}">
                <a16:creationId xmlns:a16="http://schemas.microsoft.com/office/drawing/2014/main" id="{7115F8DF-83A7-7CB9-FEED-49109908116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4884367" y="9445494"/>
            <a:ext cx="2799638" cy="802792"/>
          </a:xfrm>
          <a:prstGeom prst="rect">
            <a:avLst/>
          </a:prstGeom>
        </p:spPr>
      </p:pic>
      <p:pic>
        <p:nvPicPr>
          <p:cNvPr id="10" name="Picture 9" descr="A black background with white text&#10;&#10;AI-generated content may be incorrect.">
            <a:extLst>
              <a:ext uri="{FF2B5EF4-FFF2-40B4-BE49-F238E27FC236}">
                <a16:creationId xmlns:a16="http://schemas.microsoft.com/office/drawing/2014/main" id="{D525C2CB-F87F-E634-DA9D-47A904B931EF}"/>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91092" y="9440639"/>
            <a:ext cx="4308684" cy="802792"/>
          </a:xfrm>
          <a:prstGeom prst="rect">
            <a:avLst/>
          </a:prstGeom>
        </p:spPr>
      </p:pic>
    </p:spTree>
    <p:extLst>
      <p:ext uri="{BB962C8B-B14F-4D97-AF65-F5344CB8AC3E}">
        <p14:creationId xmlns:p14="http://schemas.microsoft.com/office/powerpoint/2010/main" val="3285246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ivider Slide">
    <p:spTree>
      <p:nvGrpSpPr>
        <p:cNvPr id="1" name=""/>
        <p:cNvGrpSpPr/>
        <p:nvPr/>
      </p:nvGrpSpPr>
      <p:grpSpPr>
        <a:xfrm>
          <a:off x="0" y="0"/>
          <a:ext cx="0" cy="0"/>
          <a:chOff x="0" y="0"/>
          <a:chExt cx="0" cy="0"/>
        </a:xfrm>
      </p:grpSpPr>
      <p:sp>
        <p:nvSpPr>
          <p:cNvPr id="7" name="Rectangle 6"/>
          <p:cNvSpPr/>
          <p:nvPr userDrawn="1"/>
        </p:nvSpPr>
        <p:spPr>
          <a:xfrm>
            <a:off x="0" y="2124222"/>
            <a:ext cx="18288000" cy="8226278"/>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4010"/>
          </a:p>
        </p:txBody>
      </p:sp>
      <p:sp>
        <p:nvSpPr>
          <p:cNvPr id="11" name="Text Placeholder 10"/>
          <p:cNvSpPr>
            <a:spLocks noGrp="1"/>
          </p:cNvSpPr>
          <p:nvPr>
            <p:ph type="body" sz="quarter" idx="10" hasCustomPrompt="1"/>
          </p:nvPr>
        </p:nvSpPr>
        <p:spPr>
          <a:xfrm>
            <a:off x="935096" y="4516898"/>
            <a:ext cx="10560845" cy="1085364"/>
          </a:xfrm>
          <a:prstGeom prst="rect">
            <a:avLst/>
          </a:prstGeom>
        </p:spPr>
        <p:txBody>
          <a:bodyPr>
            <a:normAutofit/>
          </a:bodyPr>
          <a:lstStyle>
            <a:lvl1pPr marL="0" indent="0">
              <a:buNone/>
              <a:defRPr sz="6162"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Divider Slide Title</a:t>
            </a:r>
            <a:endParaRPr lang="en-GB"/>
          </a:p>
        </p:txBody>
      </p:sp>
      <p:sp>
        <p:nvSpPr>
          <p:cNvPr id="12" name="Freeform 2">
            <a:extLst>
              <a:ext uri="{FF2B5EF4-FFF2-40B4-BE49-F238E27FC236}">
                <a16:creationId xmlns:a16="http://schemas.microsoft.com/office/drawing/2014/main" id="{EB393F6B-9FA7-4197-D100-C29505DE9F4F}"/>
              </a:ext>
            </a:extLst>
          </p:cNvPr>
          <p:cNvSpPr/>
          <p:nvPr userDrawn="1"/>
        </p:nvSpPr>
        <p:spPr>
          <a:xfrm>
            <a:off x="921029" y="247362"/>
            <a:ext cx="6789600" cy="1706400"/>
          </a:xfrm>
          <a:custGeom>
            <a:avLst/>
            <a:gdLst/>
            <a:ahLst/>
            <a:cxnLst/>
            <a:rect l="l" t="t" r="r" b="b"/>
            <a:pathLst>
              <a:path w="6790242" h="1706048">
                <a:moveTo>
                  <a:pt x="0" y="0"/>
                </a:moveTo>
                <a:lnTo>
                  <a:pt x="6790242" y="0"/>
                </a:lnTo>
                <a:lnTo>
                  <a:pt x="6790242" y="1706048"/>
                </a:lnTo>
                <a:lnTo>
                  <a:pt x="0" y="1706048"/>
                </a:lnTo>
                <a:lnTo>
                  <a:pt x="0" y="0"/>
                </a:lnTo>
                <a:close/>
              </a:path>
            </a:pathLst>
          </a:custGeom>
          <a:blipFill>
            <a:blip r:embed="rId2"/>
            <a:stretch>
              <a:fillRect/>
            </a:stretch>
          </a:blipFill>
        </p:spPr>
        <p:txBody>
          <a:bodyPr/>
          <a:lstStyle/>
          <a:p>
            <a:endParaRPr lang="en-GB" sz="4010"/>
          </a:p>
        </p:txBody>
      </p:sp>
      <p:sp>
        <p:nvSpPr>
          <p:cNvPr id="13" name="Freeform 3">
            <a:extLst>
              <a:ext uri="{FF2B5EF4-FFF2-40B4-BE49-F238E27FC236}">
                <a16:creationId xmlns:a16="http://schemas.microsoft.com/office/drawing/2014/main" id="{28B89880-880D-D351-E692-3A2EFDC28912}"/>
              </a:ext>
            </a:extLst>
          </p:cNvPr>
          <p:cNvSpPr/>
          <p:nvPr userDrawn="1"/>
        </p:nvSpPr>
        <p:spPr>
          <a:xfrm>
            <a:off x="13130768" y="489235"/>
            <a:ext cx="4028400" cy="1126799"/>
          </a:xfrm>
          <a:custGeom>
            <a:avLst/>
            <a:gdLst/>
            <a:ahLst/>
            <a:cxnLst/>
            <a:rect l="l" t="t" r="r" b="b"/>
            <a:pathLst>
              <a:path w="4026993" h="1125825">
                <a:moveTo>
                  <a:pt x="0" y="0"/>
                </a:moveTo>
                <a:lnTo>
                  <a:pt x="4026993" y="0"/>
                </a:lnTo>
                <a:lnTo>
                  <a:pt x="4026993" y="1125825"/>
                </a:lnTo>
                <a:lnTo>
                  <a:pt x="0" y="1125825"/>
                </a:lnTo>
                <a:lnTo>
                  <a:pt x="0" y="0"/>
                </a:lnTo>
                <a:close/>
              </a:path>
            </a:pathLst>
          </a:custGeom>
          <a:blipFill>
            <a:blip r:embed="rId3"/>
            <a:stretch>
              <a:fillRect r="-19388"/>
            </a:stretch>
          </a:blipFill>
        </p:spPr>
        <p:txBody>
          <a:bodyPr/>
          <a:lstStyle/>
          <a:p>
            <a:endParaRPr lang="en-GB" sz="4010"/>
          </a:p>
        </p:txBody>
      </p:sp>
      <p:sp>
        <p:nvSpPr>
          <p:cNvPr id="8" name="Text Placeholder 7">
            <a:extLst>
              <a:ext uri="{FF2B5EF4-FFF2-40B4-BE49-F238E27FC236}">
                <a16:creationId xmlns:a16="http://schemas.microsoft.com/office/drawing/2014/main" id="{D7B9AB21-65E7-4C53-F2A8-92E3562B9A25}"/>
              </a:ext>
            </a:extLst>
          </p:cNvPr>
          <p:cNvSpPr>
            <a:spLocks noGrp="1"/>
          </p:cNvSpPr>
          <p:nvPr>
            <p:ph type="body" sz="quarter" idx="11" hasCustomPrompt="1"/>
          </p:nvPr>
        </p:nvSpPr>
        <p:spPr>
          <a:xfrm>
            <a:off x="935039" y="5880102"/>
            <a:ext cx="10561637" cy="1941513"/>
          </a:xfrm>
          <a:prstGeom prst="rect">
            <a:avLst/>
          </a:prstGeom>
        </p:spPr>
        <p:txBody>
          <a:bodyPr/>
          <a:lstStyle>
            <a:lvl1pPr marL="0" indent="0">
              <a:buNone/>
              <a:defRPr>
                <a:solidFill>
                  <a:schemeClr val="bg1">
                    <a:lumMod val="95000"/>
                  </a:schemeClr>
                </a:solidFill>
              </a:defRPr>
            </a:lvl1pPr>
          </a:lstStyle>
          <a:p>
            <a:pPr lvl="0"/>
            <a:r>
              <a:rPr lang="en-US"/>
              <a:t>Subtitle</a:t>
            </a:r>
          </a:p>
        </p:txBody>
      </p:sp>
    </p:spTree>
    <p:extLst>
      <p:ext uri="{BB962C8B-B14F-4D97-AF65-F5344CB8AC3E}">
        <p14:creationId xmlns:p14="http://schemas.microsoft.com/office/powerpoint/2010/main" val="27421247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71602" y="1693937"/>
            <a:ext cx="15544802" cy="3603507"/>
          </a:xfrm>
        </p:spPr>
        <p:txBody>
          <a:bodyPr anchor="b"/>
          <a:lstStyle>
            <a:lvl1pPr algn="ctr">
              <a:defRPr sz="4773"/>
            </a:lvl1pPr>
          </a:lstStyle>
          <a:p>
            <a:r>
              <a:rPr lang="en-US"/>
              <a:t>Click to edit Master title style</a:t>
            </a:r>
          </a:p>
        </p:txBody>
      </p:sp>
      <p:sp>
        <p:nvSpPr>
          <p:cNvPr id="3" name="Subtitle 2"/>
          <p:cNvSpPr>
            <a:spLocks noGrp="1"/>
          </p:cNvSpPr>
          <p:nvPr>
            <p:ph type="subTitle" idx="1"/>
          </p:nvPr>
        </p:nvSpPr>
        <p:spPr>
          <a:xfrm>
            <a:off x="2286004" y="5436409"/>
            <a:ext cx="13715999" cy="2498974"/>
          </a:xfrm>
        </p:spPr>
        <p:txBody>
          <a:bodyPr/>
          <a:lstStyle>
            <a:lvl1pPr marL="0" indent="0" algn="ctr">
              <a:buNone/>
              <a:defRPr sz="1910"/>
            </a:lvl1pPr>
            <a:lvl2pPr marL="363678" indent="0" algn="ctr">
              <a:buNone/>
              <a:defRPr sz="1590"/>
            </a:lvl2pPr>
            <a:lvl3pPr marL="727356" indent="0" algn="ctr">
              <a:buNone/>
              <a:defRPr sz="1433"/>
            </a:lvl3pPr>
            <a:lvl4pPr marL="1091036" indent="0" algn="ctr">
              <a:buNone/>
              <a:defRPr sz="1274"/>
            </a:lvl4pPr>
            <a:lvl5pPr marL="1454712" indent="0" algn="ctr">
              <a:buNone/>
              <a:defRPr sz="1274"/>
            </a:lvl5pPr>
            <a:lvl6pPr marL="1818390" indent="0" algn="ctr">
              <a:buNone/>
              <a:defRPr sz="1274"/>
            </a:lvl6pPr>
            <a:lvl7pPr marL="2182068" indent="0" algn="ctr">
              <a:buNone/>
              <a:defRPr sz="1274"/>
            </a:lvl7pPr>
            <a:lvl8pPr marL="2545746" indent="0" algn="ctr">
              <a:buNone/>
              <a:defRPr sz="1274"/>
            </a:lvl8pPr>
            <a:lvl9pPr marL="2909424" indent="0" algn="ctr">
              <a:buNone/>
              <a:defRPr sz="1274"/>
            </a:lvl9pPr>
          </a:lstStyle>
          <a:p>
            <a:r>
              <a:rPr lang="en-US"/>
              <a:t>Click to edit Master subtitle style</a:t>
            </a:r>
          </a:p>
        </p:txBody>
      </p:sp>
      <p:sp>
        <p:nvSpPr>
          <p:cNvPr id="4" name="Date Placeholder 3"/>
          <p:cNvSpPr>
            <a:spLocks noGrp="1"/>
          </p:cNvSpPr>
          <p:nvPr>
            <p:ph type="dt" sz="half" idx="10"/>
          </p:nvPr>
        </p:nvSpPr>
        <p:spPr/>
        <p:txBody>
          <a:bodyPr/>
          <a:lstStyle/>
          <a:p>
            <a:fld id="{78A073E0-436C-41BB-A133-56797D4FB161}" type="datetimeFigureOut">
              <a:rPr lang="en-GB" smtClean="0"/>
              <a:t>25/09/2025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368EF80-0584-43FD-89A8-BB763698E80C}" type="slidenum">
              <a:rPr lang="en-GB" smtClean="0"/>
              <a:t>‹#›</a:t>
            </a:fld>
            <a:endParaRPr lang="en-GB"/>
          </a:p>
        </p:txBody>
      </p:sp>
    </p:spTree>
    <p:extLst>
      <p:ext uri="{BB962C8B-B14F-4D97-AF65-F5344CB8AC3E}">
        <p14:creationId xmlns:p14="http://schemas.microsoft.com/office/powerpoint/2010/main" val="30144107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0A24D5-B572-F5C3-3A28-D82CDCEDC5AC}"/>
              </a:ext>
            </a:extLst>
          </p:cNvPr>
          <p:cNvSpPr>
            <a:spLocks noGrp="1"/>
          </p:cNvSpPr>
          <p:nvPr>
            <p:ph type="ctrTitle"/>
          </p:nvPr>
        </p:nvSpPr>
        <p:spPr>
          <a:xfrm>
            <a:off x="2286000" y="1693937"/>
            <a:ext cx="13716000" cy="3603507"/>
          </a:xfrm>
        </p:spPr>
        <p:txBody>
          <a:bodyPr anchor="b"/>
          <a:lstStyle>
            <a:lvl1pPr algn="ctr">
              <a:defRPr sz="9000"/>
            </a:lvl1pPr>
          </a:lstStyle>
          <a:p>
            <a:r>
              <a:rPr lang="en-US"/>
              <a:t>Click to edit Master title style</a:t>
            </a:r>
            <a:endParaRPr lang="en-GB"/>
          </a:p>
        </p:txBody>
      </p:sp>
      <p:sp>
        <p:nvSpPr>
          <p:cNvPr id="3" name="Subtitle 2">
            <a:extLst>
              <a:ext uri="{FF2B5EF4-FFF2-40B4-BE49-F238E27FC236}">
                <a16:creationId xmlns:a16="http://schemas.microsoft.com/office/drawing/2014/main" id="{50A5D80E-2DC2-8225-5CBB-1A545333F5BB}"/>
              </a:ext>
            </a:extLst>
          </p:cNvPr>
          <p:cNvSpPr>
            <a:spLocks noGrp="1"/>
          </p:cNvSpPr>
          <p:nvPr>
            <p:ph type="subTitle" idx="1"/>
          </p:nvPr>
        </p:nvSpPr>
        <p:spPr>
          <a:xfrm>
            <a:off x="2286000" y="5436409"/>
            <a:ext cx="13716000" cy="2498974"/>
          </a:xfrm>
        </p:spPr>
        <p:txBody>
          <a:bodyPr/>
          <a:lstStyle>
            <a:lvl1pPr marL="0" indent="0" algn="ctr">
              <a:buNone/>
              <a:defRPr sz="3600"/>
            </a:lvl1pPr>
            <a:lvl2pPr marL="685800" indent="0" algn="ctr">
              <a:buNone/>
              <a:defRPr sz="3000"/>
            </a:lvl2pPr>
            <a:lvl3pPr marL="1371600" indent="0" algn="ctr">
              <a:buNone/>
              <a:defRPr sz="2700"/>
            </a:lvl3pPr>
            <a:lvl4pPr marL="2057400" indent="0" algn="ctr">
              <a:buNone/>
              <a:defRPr sz="2400"/>
            </a:lvl4pPr>
            <a:lvl5pPr marL="2743200" indent="0" algn="ctr">
              <a:buNone/>
              <a:defRPr sz="2400"/>
            </a:lvl5pPr>
            <a:lvl6pPr marL="3429000" indent="0" algn="ctr">
              <a:buNone/>
              <a:defRPr sz="2400"/>
            </a:lvl6pPr>
            <a:lvl7pPr marL="4114800" indent="0" algn="ctr">
              <a:buNone/>
              <a:defRPr sz="2400"/>
            </a:lvl7pPr>
            <a:lvl8pPr marL="4800600" indent="0" algn="ctr">
              <a:buNone/>
              <a:defRPr sz="2400"/>
            </a:lvl8pPr>
            <a:lvl9pPr marL="5486400" indent="0" algn="ctr">
              <a:buNone/>
              <a:defRPr sz="24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7F610C3D-E2CA-C9FF-3731-80A21F607127}"/>
              </a:ext>
            </a:extLst>
          </p:cNvPr>
          <p:cNvSpPr>
            <a:spLocks noGrp="1"/>
          </p:cNvSpPr>
          <p:nvPr>
            <p:ph type="dt" sz="half" idx="10"/>
          </p:nvPr>
        </p:nvSpPr>
        <p:spPr/>
        <p:txBody>
          <a:bodyPr/>
          <a:lstStyle/>
          <a:p>
            <a:fld id="{1FE2F105-8DF2-4F52-814C-7BCC96ED6B20}" type="datetimeFigureOut">
              <a:rPr lang="en-GB" smtClean="0"/>
              <a:t>25/09/2025</a:t>
            </a:fld>
            <a:endParaRPr lang="en-GB"/>
          </a:p>
        </p:txBody>
      </p:sp>
      <p:sp>
        <p:nvSpPr>
          <p:cNvPr id="5" name="Footer Placeholder 4">
            <a:extLst>
              <a:ext uri="{FF2B5EF4-FFF2-40B4-BE49-F238E27FC236}">
                <a16:creationId xmlns:a16="http://schemas.microsoft.com/office/drawing/2014/main" id="{1CF8FFFE-4E1E-D6CE-A82D-4295CD0C54C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B6841F1-5C78-39E7-4A59-283EFEA75923}"/>
              </a:ext>
            </a:extLst>
          </p:cNvPr>
          <p:cNvSpPr>
            <a:spLocks noGrp="1"/>
          </p:cNvSpPr>
          <p:nvPr>
            <p:ph type="sldNum" sz="quarter" idx="12"/>
          </p:nvPr>
        </p:nvSpPr>
        <p:spPr/>
        <p:txBody>
          <a:bodyPr/>
          <a:lstStyle/>
          <a:p>
            <a:fld id="{C169EC1C-E66C-4579-B303-A5FB35FA1CC5}" type="slidenum">
              <a:rPr lang="en-GB" smtClean="0"/>
              <a:t>‹#›</a:t>
            </a:fld>
            <a:endParaRPr lang="en-GB"/>
          </a:p>
        </p:txBody>
      </p:sp>
    </p:spTree>
    <p:extLst>
      <p:ext uri="{BB962C8B-B14F-4D97-AF65-F5344CB8AC3E}">
        <p14:creationId xmlns:p14="http://schemas.microsoft.com/office/powerpoint/2010/main" val="15075213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8AFB90-90C2-2171-16EC-56DF097F868E}"/>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7C058EB-EA8B-4514-061E-4894BC76701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F80FED7-89C0-3D7E-1B00-14F48A06737D}"/>
              </a:ext>
            </a:extLst>
          </p:cNvPr>
          <p:cNvSpPr>
            <a:spLocks noGrp="1"/>
          </p:cNvSpPr>
          <p:nvPr>
            <p:ph type="dt" sz="half" idx="10"/>
          </p:nvPr>
        </p:nvSpPr>
        <p:spPr/>
        <p:txBody>
          <a:bodyPr/>
          <a:lstStyle/>
          <a:p>
            <a:fld id="{1FE2F105-8DF2-4F52-814C-7BCC96ED6B20}" type="datetimeFigureOut">
              <a:rPr lang="en-GB" smtClean="0"/>
              <a:t>25/09/2025</a:t>
            </a:fld>
            <a:endParaRPr lang="en-GB"/>
          </a:p>
        </p:txBody>
      </p:sp>
      <p:sp>
        <p:nvSpPr>
          <p:cNvPr id="5" name="Footer Placeholder 4">
            <a:extLst>
              <a:ext uri="{FF2B5EF4-FFF2-40B4-BE49-F238E27FC236}">
                <a16:creationId xmlns:a16="http://schemas.microsoft.com/office/drawing/2014/main" id="{CD83AF01-1B72-B8E3-EEE9-4F9951117D1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A0E33BC-4B30-B7EF-7290-B5519DA1734D}"/>
              </a:ext>
            </a:extLst>
          </p:cNvPr>
          <p:cNvSpPr>
            <a:spLocks noGrp="1"/>
          </p:cNvSpPr>
          <p:nvPr>
            <p:ph type="sldNum" sz="quarter" idx="12"/>
          </p:nvPr>
        </p:nvSpPr>
        <p:spPr/>
        <p:txBody>
          <a:bodyPr/>
          <a:lstStyle/>
          <a:p>
            <a:fld id="{C169EC1C-E66C-4579-B303-A5FB35FA1CC5}" type="slidenum">
              <a:rPr lang="en-GB" smtClean="0"/>
              <a:t>‹#›</a:t>
            </a:fld>
            <a:endParaRPr lang="en-GB"/>
          </a:p>
        </p:txBody>
      </p:sp>
    </p:spTree>
    <p:extLst>
      <p:ext uri="{BB962C8B-B14F-4D97-AF65-F5344CB8AC3E}">
        <p14:creationId xmlns:p14="http://schemas.microsoft.com/office/powerpoint/2010/main" val="74728964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 Id="rId5" Type="http://schemas.openxmlformats.org/officeDocument/2006/relationships/theme" Target="../theme/theme2.xml"/><Relationship Id="rId4" Type="http://schemas.openxmlformats.org/officeDocument/2006/relationships/slideLayout" Target="../slideLayouts/slideLayout7.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5.xml"/><Relationship Id="rId3" Type="http://schemas.openxmlformats.org/officeDocument/2006/relationships/slideLayout" Target="../slideLayouts/slideLayout10.xml"/><Relationship Id="rId7" Type="http://schemas.openxmlformats.org/officeDocument/2006/relationships/slideLayout" Target="../slideLayouts/slideLayout14.xml"/><Relationship Id="rId12" Type="http://schemas.openxmlformats.org/officeDocument/2006/relationships/theme" Target="../theme/theme3.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slideLayout" Target="../slideLayouts/slideLayout18.xml"/><Relationship Id="rId5" Type="http://schemas.openxmlformats.org/officeDocument/2006/relationships/slideLayout" Target="../slideLayouts/slideLayout12.xml"/><Relationship Id="rId10" Type="http://schemas.openxmlformats.org/officeDocument/2006/relationships/slideLayout" Target="../slideLayouts/slideLayout17.xml"/><Relationship Id="rId4" Type="http://schemas.openxmlformats.org/officeDocument/2006/relationships/slideLayout" Target="../slideLayouts/slideLayout11.xml"/><Relationship Id="rId9"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0" y="9341992"/>
            <a:ext cx="18288000" cy="1008508"/>
          </a:xfrm>
          <a:prstGeom prst="rect">
            <a:avLst/>
          </a:prstGeom>
          <a:solidFill>
            <a:srgbClr val="212A73"/>
          </a:solidFill>
          <a:ln>
            <a:solidFill>
              <a:srgbClr val="212A7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4034"/>
          </a:p>
        </p:txBody>
      </p:sp>
    </p:spTree>
    <p:extLst>
      <p:ext uri="{BB962C8B-B14F-4D97-AF65-F5344CB8AC3E}">
        <p14:creationId xmlns:p14="http://schemas.microsoft.com/office/powerpoint/2010/main" val="25183353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hf hdr="0" dt="0"/>
  <p:txStyles>
    <p:titleStyle>
      <a:lvl1pPr algn="l" defTabSz="1363233" rtl="0" eaLnBrk="1" latinLnBrk="0" hangingPunct="1">
        <a:lnSpc>
          <a:spcPct val="90000"/>
        </a:lnSpc>
        <a:spcBef>
          <a:spcPct val="0"/>
        </a:spcBef>
        <a:buNone/>
        <a:defRPr sz="6560" kern="1200">
          <a:solidFill>
            <a:schemeClr val="tx1"/>
          </a:solidFill>
          <a:latin typeface="+mj-lt"/>
          <a:ea typeface="+mj-ea"/>
          <a:cs typeface="+mj-cs"/>
        </a:defRPr>
      </a:lvl1pPr>
    </p:titleStyle>
    <p:bodyStyle>
      <a:lvl1pPr marL="340808" indent="-340808" algn="l" defTabSz="1363233" rtl="0" eaLnBrk="1" latinLnBrk="0" hangingPunct="1">
        <a:lnSpc>
          <a:spcPct val="90000"/>
        </a:lnSpc>
        <a:spcBef>
          <a:spcPts val="1491"/>
        </a:spcBef>
        <a:buFont typeface="Arial" panose="020B0604020202020204" pitchFamily="34" charset="0"/>
        <a:buChar char="•"/>
        <a:defRPr sz="4174" kern="1200">
          <a:solidFill>
            <a:schemeClr val="tx1"/>
          </a:solidFill>
          <a:latin typeface="+mn-lt"/>
          <a:ea typeface="+mn-ea"/>
          <a:cs typeface="+mn-cs"/>
        </a:defRPr>
      </a:lvl1pPr>
      <a:lvl2pPr marL="1022425" indent="-340808" algn="l" defTabSz="1363233" rtl="0" eaLnBrk="1" latinLnBrk="0" hangingPunct="1">
        <a:lnSpc>
          <a:spcPct val="90000"/>
        </a:lnSpc>
        <a:spcBef>
          <a:spcPts val="745"/>
        </a:spcBef>
        <a:buFont typeface="Arial" panose="020B0604020202020204" pitchFamily="34" charset="0"/>
        <a:buChar char="•"/>
        <a:defRPr sz="3578" kern="1200">
          <a:solidFill>
            <a:schemeClr val="tx1"/>
          </a:solidFill>
          <a:latin typeface="+mn-lt"/>
          <a:ea typeface="+mn-ea"/>
          <a:cs typeface="+mn-cs"/>
        </a:defRPr>
      </a:lvl2pPr>
      <a:lvl3pPr marL="1704042" indent="-340808" algn="l" defTabSz="1363233" rtl="0" eaLnBrk="1" latinLnBrk="0" hangingPunct="1">
        <a:lnSpc>
          <a:spcPct val="90000"/>
        </a:lnSpc>
        <a:spcBef>
          <a:spcPts val="745"/>
        </a:spcBef>
        <a:buFont typeface="Arial" panose="020B0604020202020204" pitchFamily="34" charset="0"/>
        <a:buChar char="•"/>
        <a:defRPr sz="2982" kern="1200">
          <a:solidFill>
            <a:schemeClr val="tx1"/>
          </a:solidFill>
          <a:latin typeface="+mn-lt"/>
          <a:ea typeface="+mn-ea"/>
          <a:cs typeface="+mn-cs"/>
        </a:defRPr>
      </a:lvl3pPr>
      <a:lvl4pPr marL="2385658" indent="-340808" algn="l" defTabSz="1363233" rtl="0" eaLnBrk="1" latinLnBrk="0" hangingPunct="1">
        <a:lnSpc>
          <a:spcPct val="90000"/>
        </a:lnSpc>
        <a:spcBef>
          <a:spcPts val="745"/>
        </a:spcBef>
        <a:buFont typeface="Arial" panose="020B0604020202020204" pitchFamily="34" charset="0"/>
        <a:buChar char="•"/>
        <a:defRPr sz="2684" kern="1200">
          <a:solidFill>
            <a:schemeClr val="tx1"/>
          </a:solidFill>
          <a:latin typeface="+mn-lt"/>
          <a:ea typeface="+mn-ea"/>
          <a:cs typeface="+mn-cs"/>
        </a:defRPr>
      </a:lvl4pPr>
      <a:lvl5pPr marL="3067275" indent="-340808" algn="l" defTabSz="1363233" rtl="0" eaLnBrk="1" latinLnBrk="0" hangingPunct="1">
        <a:lnSpc>
          <a:spcPct val="90000"/>
        </a:lnSpc>
        <a:spcBef>
          <a:spcPts val="745"/>
        </a:spcBef>
        <a:buFont typeface="Arial" panose="020B0604020202020204" pitchFamily="34" charset="0"/>
        <a:buChar char="•"/>
        <a:defRPr sz="2684" kern="1200">
          <a:solidFill>
            <a:schemeClr val="tx1"/>
          </a:solidFill>
          <a:latin typeface="+mn-lt"/>
          <a:ea typeface="+mn-ea"/>
          <a:cs typeface="+mn-cs"/>
        </a:defRPr>
      </a:lvl5pPr>
      <a:lvl6pPr marL="3748891" indent="-340808" algn="l" defTabSz="1363233" rtl="0" eaLnBrk="1" latinLnBrk="0" hangingPunct="1">
        <a:lnSpc>
          <a:spcPct val="90000"/>
        </a:lnSpc>
        <a:spcBef>
          <a:spcPts val="745"/>
        </a:spcBef>
        <a:buFont typeface="Arial" panose="020B0604020202020204" pitchFamily="34" charset="0"/>
        <a:buChar char="•"/>
        <a:defRPr sz="2684" kern="1200">
          <a:solidFill>
            <a:schemeClr val="tx1"/>
          </a:solidFill>
          <a:latin typeface="+mn-lt"/>
          <a:ea typeface="+mn-ea"/>
          <a:cs typeface="+mn-cs"/>
        </a:defRPr>
      </a:lvl6pPr>
      <a:lvl7pPr marL="4430508" indent="-340808" algn="l" defTabSz="1363233" rtl="0" eaLnBrk="1" latinLnBrk="0" hangingPunct="1">
        <a:lnSpc>
          <a:spcPct val="90000"/>
        </a:lnSpc>
        <a:spcBef>
          <a:spcPts val="745"/>
        </a:spcBef>
        <a:buFont typeface="Arial" panose="020B0604020202020204" pitchFamily="34" charset="0"/>
        <a:buChar char="•"/>
        <a:defRPr sz="2684" kern="1200">
          <a:solidFill>
            <a:schemeClr val="tx1"/>
          </a:solidFill>
          <a:latin typeface="+mn-lt"/>
          <a:ea typeface="+mn-ea"/>
          <a:cs typeface="+mn-cs"/>
        </a:defRPr>
      </a:lvl7pPr>
      <a:lvl8pPr marL="5112125" indent="-340808" algn="l" defTabSz="1363233" rtl="0" eaLnBrk="1" latinLnBrk="0" hangingPunct="1">
        <a:lnSpc>
          <a:spcPct val="90000"/>
        </a:lnSpc>
        <a:spcBef>
          <a:spcPts val="745"/>
        </a:spcBef>
        <a:buFont typeface="Arial" panose="020B0604020202020204" pitchFamily="34" charset="0"/>
        <a:buChar char="•"/>
        <a:defRPr sz="2684" kern="1200">
          <a:solidFill>
            <a:schemeClr val="tx1"/>
          </a:solidFill>
          <a:latin typeface="+mn-lt"/>
          <a:ea typeface="+mn-ea"/>
          <a:cs typeface="+mn-cs"/>
        </a:defRPr>
      </a:lvl8pPr>
      <a:lvl9pPr marL="5793741" indent="-340808" algn="l" defTabSz="1363233" rtl="0" eaLnBrk="1" latinLnBrk="0" hangingPunct="1">
        <a:lnSpc>
          <a:spcPct val="90000"/>
        </a:lnSpc>
        <a:spcBef>
          <a:spcPts val="745"/>
        </a:spcBef>
        <a:buFont typeface="Arial" panose="020B0604020202020204" pitchFamily="34" charset="0"/>
        <a:buChar char="•"/>
        <a:defRPr sz="2684" kern="1200">
          <a:solidFill>
            <a:schemeClr val="tx1"/>
          </a:solidFill>
          <a:latin typeface="+mn-lt"/>
          <a:ea typeface="+mn-ea"/>
          <a:cs typeface="+mn-cs"/>
        </a:defRPr>
      </a:lvl9pPr>
    </p:bodyStyle>
    <p:otherStyle>
      <a:defPPr>
        <a:defRPr lang="en-US"/>
      </a:defPPr>
      <a:lvl1pPr marL="0" algn="l" defTabSz="1363233" rtl="0" eaLnBrk="1" latinLnBrk="0" hangingPunct="1">
        <a:defRPr sz="2684" kern="1200">
          <a:solidFill>
            <a:schemeClr val="tx1"/>
          </a:solidFill>
          <a:latin typeface="+mn-lt"/>
          <a:ea typeface="+mn-ea"/>
          <a:cs typeface="+mn-cs"/>
        </a:defRPr>
      </a:lvl1pPr>
      <a:lvl2pPr marL="681617" algn="l" defTabSz="1363233" rtl="0" eaLnBrk="1" latinLnBrk="0" hangingPunct="1">
        <a:defRPr sz="2684" kern="1200">
          <a:solidFill>
            <a:schemeClr val="tx1"/>
          </a:solidFill>
          <a:latin typeface="+mn-lt"/>
          <a:ea typeface="+mn-ea"/>
          <a:cs typeface="+mn-cs"/>
        </a:defRPr>
      </a:lvl2pPr>
      <a:lvl3pPr marL="1363233" algn="l" defTabSz="1363233" rtl="0" eaLnBrk="1" latinLnBrk="0" hangingPunct="1">
        <a:defRPr sz="2684" kern="1200">
          <a:solidFill>
            <a:schemeClr val="tx1"/>
          </a:solidFill>
          <a:latin typeface="+mn-lt"/>
          <a:ea typeface="+mn-ea"/>
          <a:cs typeface="+mn-cs"/>
        </a:defRPr>
      </a:lvl3pPr>
      <a:lvl4pPr marL="2044850" algn="l" defTabSz="1363233" rtl="0" eaLnBrk="1" latinLnBrk="0" hangingPunct="1">
        <a:defRPr sz="2684" kern="1200">
          <a:solidFill>
            <a:schemeClr val="tx1"/>
          </a:solidFill>
          <a:latin typeface="+mn-lt"/>
          <a:ea typeface="+mn-ea"/>
          <a:cs typeface="+mn-cs"/>
        </a:defRPr>
      </a:lvl4pPr>
      <a:lvl5pPr marL="2726466" algn="l" defTabSz="1363233" rtl="0" eaLnBrk="1" latinLnBrk="0" hangingPunct="1">
        <a:defRPr sz="2684" kern="1200">
          <a:solidFill>
            <a:schemeClr val="tx1"/>
          </a:solidFill>
          <a:latin typeface="+mn-lt"/>
          <a:ea typeface="+mn-ea"/>
          <a:cs typeface="+mn-cs"/>
        </a:defRPr>
      </a:lvl5pPr>
      <a:lvl6pPr marL="3408083" algn="l" defTabSz="1363233" rtl="0" eaLnBrk="1" latinLnBrk="0" hangingPunct="1">
        <a:defRPr sz="2684" kern="1200">
          <a:solidFill>
            <a:schemeClr val="tx1"/>
          </a:solidFill>
          <a:latin typeface="+mn-lt"/>
          <a:ea typeface="+mn-ea"/>
          <a:cs typeface="+mn-cs"/>
        </a:defRPr>
      </a:lvl6pPr>
      <a:lvl7pPr marL="4089700" algn="l" defTabSz="1363233" rtl="0" eaLnBrk="1" latinLnBrk="0" hangingPunct="1">
        <a:defRPr sz="2684" kern="1200">
          <a:solidFill>
            <a:schemeClr val="tx1"/>
          </a:solidFill>
          <a:latin typeface="+mn-lt"/>
          <a:ea typeface="+mn-ea"/>
          <a:cs typeface="+mn-cs"/>
        </a:defRPr>
      </a:lvl7pPr>
      <a:lvl8pPr marL="4771316" algn="l" defTabSz="1363233" rtl="0" eaLnBrk="1" latinLnBrk="0" hangingPunct="1">
        <a:defRPr sz="2684" kern="1200">
          <a:solidFill>
            <a:schemeClr val="tx1"/>
          </a:solidFill>
          <a:latin typeface="+mn-lt"/>
          <a:ea typeface="+mn-ea"/>
          <a:cs typeface="+mn-cs"/>
        </a:defRPr>
      </a:lvl8pPr>
      <a:lvl9pPr marL="5452933" algn="l" defTabSz="1363233" rtl="0" eaLnBrk="1" latinLnBrk="0" hangingPunct="1">
        <a:defRPr sz="2684"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0" y="9341992"/>
            <a:ext cx="18288000" cy="1008508"/>
          </a:xfrm>
          <a:prstGeom prst="rect">
            <a:avLst/>
          </a:prstGeom>
          <a:solidFill>
            <a:srgbClr val="212A73"/>
          </a:solidFill>
          <a:ln>
            <a:solidFill>
              <a:srgbClr val="212A7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4010"/>
          </a:p>
        </p:txBody>
      </p:sp>
    </p:spTree>
    <p:extLst>
      <p:ext uri="{BB962C8B-B14F-4D97-AF65-F5344CB8AC3E}">
        <p14:creationId xmlns:p14="http://schemas.microsoft.com/office/powerpoint/2010/main" val="1550006927"/>
      </p:ext>
    </p:extLst>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56" r:id="rId4"/>
  </p:sldLayoutIdLst>
  <p:hf hdr="0" dt="0"/>
  <p:txStyles>
    <p:titleStyle>
      <a:lvl1pPr algn="l" defTabSz="1354917" rtl="0" eaLnBrk="1" latinLnBrk="0" hangingPunct="1">
        <a:lnSpc>
          <a:spcPct val="90000"/>
        </a:lnSpc>
        <a:spcBef>
          <a:spcPct val="0"/>
        </a:spcBef>
        <a:buNone/>
        <a:defRPr sz="6521" kern="1200">
          <a:solidFill>
            <a:schemeClr val="tx1"/>
          </a:solidFill>
          <a:latin typeface="+mj-lt"/>
          <a:ea typeface="+mj-ea"/>
          <a:cs typeface="+mj-cs"/>
        </a:defRPr>
      </a:lvl1pPr>
    </p:titleStyle>
    <p:bodyStyle>
      <a:lvl1pPr marL="338729" indent="-338729" algn="l" defTabSz="1354917" rtl="0" eaLnBrk="1" latinLnBrk="0" hangingPunct="1">
        <a:lnSpc>
          <a:spcPct val="90000"/>
        </a:lnSpc>
        <a:spcBef>
          <a:spcPts val="1482"/>
        </a:spcBef>
        <a:buFont typeface="Arial" panose="020B0604020202020204" pitchFamily="34" charset="0"/>
        <a:buChar char="•"/>
        <a:defRPr sz="4149" kern="1200">
          <a:solidFill>
            <a:schemeClr val="tx1"/>
          </a:solidFill>
          <a:latin typeface="+mn-lt"/>
          <a:ea typeface="+mn-ea"/>
          <a:cs typeface="+mn-cs"/>
        </a:defRPr>
      </a:lvl1pPr>
      <a:lvl2pPr marL="1016189" indent="-338729" algn="l" defTabSz="1354917" rtl="0" eaLnBrk="1" latinLnBrk="0" hangingPunct="1">
        <a:lnSpc>
          <a:spcPct val="90000"/>
        </a:lnSpc>
        <a:spcBef>
          <a:spcPts val="741"/>
        </a:spcBef>
        <a:buFont typeface="Arial" panose="020B0604020202020204" pitchFamily="34" charset="0"/>
        <a:buChar char="•"/>
        <a:defRPr sz="3557" kern="1200">
          <a:solidFill>
            <a:schemeClr val="tx1"/>
          </a:solidFill>
          <a:latin typeface="+mn-lt"/>
          <a:ea typeface="+mn-ea"/>
          <a:cs typeface="+mn-cs"/>
        </a:defRPr>
      </a:lvl2pPr>
      <a:lvl3pPr marL="1693647" indent="-338729" algn="l" defTabSz="1354917" rtl="0" eaLnBrk="1" latinLnBrk="0" hangingPunct="1">
        <a:lnSpc>
          <a:spcPct val="90000"/>
        </a:lnSpc>
        <a:spcBef>
          <a:spcPts val="741"/>
        </a:spcBef>
        <a:buFont typeface="Arial" panose="020B0604020202020204" pitchFamily="34" charset="0"/>
        <a:buChar char="•"/>
        <a:defRPr sz="2964" kern="1200">
          <a:solidFill>
            <a:schemeClr val="tx1"/>
          </a:solidFill>
          <a:latin typeface="+mn-lt"/>
          <a:ea typeface="+mn-ea"/>
          <a:cs typeface="+mn-cs"/>
        </a:defRPr>
      </a:lvl3pPr>
      <a:lvl4pPr marL="2371106" indent="-338729" algn="l" defTabSz="1354917" rtl="0" eaLnBrk="1" latinLnBrk="0" hangingPunct="1">
        <a:lnSpc>
          <a:spcPct val="90000"/>
        </a:lnSpc>
        <a:spcBef>
          <a:spcPts val="741"/>
        </a:spcBef>
        <a:buFont typeface="Arial" panose="020B0604020202020204" pitchFamily="34" charset="0"/>
        <a:buChar char="•"/>
        <a:defRPr sz="2667" kern="1200">
          <a:solidFill>
            <a:schemeClr val="tx1"/>
          </a:solidFill>
          <a:latin typeface="+mn-lt"/>
          <a:ea typeface="+mn-ea"/>
          <a:cs typeface="+mn-cs"/>
        </a:defRPr>
      </a:lvl4pPr>
      <a:lvl5pPr marL="3048564" indent="-338729" algn="l" defTabSz="1354917" rtl="0" eaLnBrk="1" latinLnBrk="0" hangingPunct="1">
        <a:lnSpc>
          <a:spcPct val="90000"/>
        </a:lnSpc>
        <a:spcBef>
          <a:spcPts val="741"/>
        </a:spcBef>
        <a:buFont typeface="Arial" panose="020B0604020202020204" pitchFamily="34" charset="0"/>
        <a:buChar char="•"/>
        <a:defRPr sz="2667" kern="1200">
          <a:solidFill>
            <a:schemeClr val="tx1"/>
          </a:solidFill>
          <a:latin typeface="+mn-lt"/>
          <a:ea typeface="+mn-ea"/>
          <a:cs typeface="+mn-cs"/>
        </a:defRPr>
      </a:lvl5pPr>
      <a:lvl6pPr marL="3726023" indent="-338729" algn="l" defTabSz="1354917" rtl="0" eaLnBrk="1" latinLnBrk="0" hangingPunct="1">
        <a:lnSpc>
          <a:spcPct val="90000"/>
        </a:lnSpc>
        <a:spcBef>
          <a:spcPts val="741"/>
        </a:spcBef>
        <a:buFont typeface="Arial" panose="020B0604020202020204" pitchFamily="34" charset="0"/>
        <a:buChar char="•"/>
        <a:defRPr sz="2667" kern="1200">
          <a:solidFill>
            <a:schemeClr val="tx1"/>
          </a:solidFill>
          <a:latin typeface="+mn-lt"/>
          <a:ea typeface="+mn-ea"/>
          <a:cs typeface="+mn-cs"/>
        </a:defRPr>
      </a:lvl6pPr>
      <a:lvl7pPr marL="4403483" indent="-338729" algn="l" defTabSz="1354917" rtl="0" eaLnBrk="1" latinLnBrk="0" hangingPunct="1">
        <a:lnSpc>
          <a:spcPct val="90000"/>
        </a:lnSpc>
        <a:spcBef>
          <a:spcPts val="741"/>
        </a:spcBef>
        <a:buFont typeface="Arial" panose="020B0604020202020204" pitchFamily="34" charset="0"/>
        <a:buChar char="•"/>
        <a:defRPr sz="2667" kern="1200">
          <a:solidFill>
            <a:schemeClr val="tx1"/>
          </a:solidFill>
          <a:latin typeface="+mn-lt"/>
          <a:ea typeface="+mn-ea"/>
          <a:cs typeface="+mn-cs"/>
        </a:defRPr>
      </a:lvl7pPr>
      <a:lvl8pPr marL="5080941" indent="-338729" algn="l" defTabSz="1354917" rtl="0" eaLnBrk="1" latinLnBrk="0" hangingPunct="1">
        <a:lnSpc>
          <a:spcPct val="90000"/>
        </a:lnSpc>
        <a:spcBef>
          <a:spcPts val="741"/>
        </a:spcBef>
        <a:buFont typeface="Arial" panose="020B0604020202020204" pitchFamily="34" charset="0"/>
        <a:buChar char="•"/>
        <a:defRPr sz="2667" kern="1200">
          <a:solidFill>
            <a:schemeClr val="tx1"/>
          </a:solidFill>
          <a:latin typeface="+mn-lt"/>
          <a:ea typeface="+mn-ea"/>
          <a:cs typeface="+mn-cs"/>
        </a:defRPr>
      </a:lvl8pPr>
      <a:lvl9pPr marL="5758400" indent="-338729" algn="l" defTabSz="1354917" rtl="0" eaLnBrk="1" latinLnBrk="0" hangingPunct="1">
        <a:lnSpc>
          <a:spcPct val="90000"/>
        </a:lnSpc>
        <a:spcBef>
          <a:spcPts val="741"/>
        </a:spcBef>
        <a:buFont typeface="Arial" panose="020B0604020202020204" pitchFamily="34" charset="0"/>
        <a:buChar char="•"/>
        <a:defRPr sz="2667" kern="1200">
          <a:solidFill>
            <a:schemeClr val="tx1"/>
          </a:solidFill>
          <a:latin typeface="+mn-lt"/>
          <a:ea typeface="+mn-ea"/>
          <a:cs typeface="+mn-cs"/>
        </a:defRPr>
      </a:lvl9pPr>
    </p:bodyStyle>
    <p:otherStyle>
      <a:defPPr>
        <a:defRPr lang="en-US"/>
      </a:defPPr>
      <a:lvl1pPr marL="0" algn="l" defTabSz="1354917" rtl="0" eaLnBrk="1" latinLnBrk="0" hangingPunct="1">
        <a:defRPr sz="2667" kern="1200">
          <a:solidFill>
            <a:schemeClr val="tx1"/>
          </a:solidFill>
          <a:latin typeface="+mn-lt"/>
          <a:ea typeface="+mn-ea"/>
          <a:cs typeface="+mn-cs"/>
        </a:defRPr>
      </a:lvl1pPr>
      <a:lvl2pPr marL="677459" algn="l" defTabSz="1354917" rtl="0" eaLnBrk="1" latinLnBrk="0" hangingPunct="1">
        <a:defRPr sz="2667" kern="1200">
          <a:solidFill>
            <a:schemeClr val="tx1"/>
          </a:solidFill>
          <a:latin typeface="+mn-lt"/>
          <a:ea typeface="+mn-ea"/>
          <a:cs typeface="+mn-cs"/>
        </a:defRPr>
      </a:lvl2pPr>
      <a:lvl3pPr marL="1354917" algn="l" defTabSz="1354917" rtl="0" eaLnBrk="1" latinLnBrk="0" hangingPunct="1">
        <a:defRPr sz="2667" kern="1200">
          <a:solidFill>
            <a:schemeClr val="tx1"/>
          </a:solidFill>
          <a:latin typeface="+mn-lt"/>
          <a:ea typeface="+mn-ea"/>
          <a:cs typeface="+mn-cs"/>
        </a:defRPr>
      </a:lvl3pPr>
      <a:lvl4pPr marL="2032377" algn="l" defTabSz="1354917" rtl="0" eaLnBrk="1" latinLnBrk="0" hangingPunct="1">
        <a:defRPr sz="2667" kern="1200">
          <a:solidFill>
            <a:schemeClr val="tx1"/>
          </a:solidFill>
          <a:latin typeface="+mn-lt"/>
          <a:ea typeface="+mn-ea"/>
          <a:cs typeface="+mn-cs"/>
        </a:defRPr>
      </a:lvl4pPr>
      <a:lvl5pPr marL="2709834" algn="l" defTabSz="1354917" rtl="0" eaLnBrk="1" latinLnBrk="0" hangingPunct="1">
        <a:defRPr sz="2667" kern="1200">
          <a:solidFill>
            <a:schemeClr val="tx1"/>
          </a:solidFill>
          <a:latin typeface="+mn-lt"/>
          <a:ea typeface="+mn-ea"/>
          <a:cs typeface="+mn-cs"/>
        </a:defRPr>
      </a:lvl5pPr>
      <a:lvl6pPr marL="3387294" algn="l" defTabSz="1354917" rtl="0" eaLnBrk="1" latinLnBrk="0" hangingPunct="1">
        <a:defRPr sz="2667" kern="1200">
          <a:solidFill>
            <a:schemeClr val="tx1"/>
          </a:solidFill>
          <a:latin typeface="+mn-lt"/>
          <a:ea typeface="+mn-ea"/>
          <a:cs typeface="+mn-cs"/>
        </a:defRPr>
      </a:lvl6pPr>
      <a:lvl7pPr marL="4064753" algn="l" defTabSz="1354917" rtl="0" eaLnBrk="1" latinLnBrk="0" hangingPunct="1">
        <a:defRPr sz="2667" kern="1200">
          <a:solidFill>
            <a:schemeClr val="tx1"/>
          </a:solidFill>
          <a:latin typeface="+mn-lt"/>
          <a:ea typeface="+mn-ea"/>
          <a:cs typeface="+mn-cs"/>
        </a:defRPr>
      </a:lvl7pPr>
      <a:lvl8pPr marL="4742211" algn="l" defTabSz="1354917" rtl="0" eaLnBrk="1" latinLnBrk="0" hangingPunct="1">
        <a:defRPr sz="2667" kern="1200">
          <a:solidFill>
            <a:schemeClr val="tx1"/>
          </a:solidFill>
          <a:latin typeface="+mn-lt"/>
          <a:ea typeface="+mn-ea"/>
          <a:cs typeface="+mn-cs"/>
        </a:defRPr>
      </a:lvl8pPr>
      <a:lvl9pPr marL="5419670" algn="l" defTabSz="1354917" rtl="0" eaLnBrk="1" latinLnBrk="0" hangingPunct="1">
        <a:defRPr sz="2667"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1DB1B3F-C880-ABA0-89A1-60860322A61D}"/>
              </a:ext>
            </a:extLst>
          </p:cNvPr>
          <p:cNvSpPr>
            <a:spLocks noGrp="1"/>
          </p:cNvSpPr>
          <p:nvPr>
            <p:ph type="title"/>
          </p:nvPr>
        </p:nvSpPr>
        <p:spPr>
          <a:xfrm>
            <a:off x="1257300" y="551069"/>
            <a:ext cx="15773400" cy="2000618"/>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B232EAB9-8594-E1AE-6F1A-DE75667F8DE4}"/>
              </a:ext>
            </a:extLst>
          </p:cNvPr>
          <p:cNvSpPr>
            <a:spLocks noGrp="1"/>
          </p:cNvSpPr>
          <p:nvPr>
            <p:ph type="body" idx="1"/>
          </p:nvPr>
        </p:nvSpPr>
        <p:spPr>
          <a:xfrm>
            <a:off x="1257300" y="2755342"/>
            <a:ext cx="15773400" cy="656729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5A6F6D3-20E6-1EFC-30A7-CE46A6A7EB0D}"/>
              </a:ext>
            </a:extLst>
          </p:cNvPr>
          <p:cNvSpPr>
            <a:spLocks noGrp="1"/>
          </p:cNvSpPr>
          <p:nvPr>
            <p:ph type="dt" sz="half" idx="2"/>
          </p:nvPr>
        </p:nvSpPr>
        <p:spPr>
          <a:xfrm>
            <a:off x="1257300" y="9593381"/>
            <a:ext cx="4114800" cy="551068"/>
          </a:xfrm>
          <a:prstGeom prst="rect">
            <a:avLst/>
          </a:prstGeom>
        </p:spPr>
        <p:txBody>
          <a:bodyPr vert="horz" lIns="91440" tIns="45720" rIns="91440" bIns="45720" rtlCol="0" anchor="ctr"/>
          <a:lstStyle>
            <a:lvl1pPr algn="l">
              <a:defRPr sz="1800">
                <a:solidFill>
                  <a:schemeClr val="tx1">
                    <a:tint val="82000"/>
                  </a:schemeClr>
                </a:solidFill>
              </a:defRPr>
            </a:lvl1pPr>
          </a:lstStyle>
          <a:p>
            <a:fld id="{1FE2F105-8DF2-4F52-814C-7BCC96ED6B20}" type="datetimeFigureOut">
              <a:rPr lang="en-GB" smtClean="0"/>
              <a:t>25/09/2025</a:t>
            </a:fld>
            <a:endParaRPr lang="en-GB"/>
          </a:p>
        </p:txBody>
      </p:sp>
      <p:sp>
        <p:nvSpPr>
          <p:cNvPr id="5" name="Footer Placeholder 4">
            <a:extLst>
              <a:ext uri="{FF2B5EF4-FFF2-40B4-BE49-F238E27FC236}">
                <a16:creationId xmlns:a16="http://schemas.microsoft.com/office/drawing/2014/main" id="{0FAD2659-81AD-920E-3873-4DF6E168F3A8}"/>
              </a:ext>
            </a:extLst>
          </p:cNvPr>
          <p:cNvSpPr>
            <a:spLocks noGrp="1"/>
          </p:cNvSpPr>
          <p:nvPr>
            <p:ph type="ftr" sz="quarter" idx="3"/>
          </p:nvPr>
        </p:nvSpPr>
        <p:spPr>
          <a:xfrm>
            <a:off x="6057900" y="9593381"/>
            <a:ext cx="6172200" cy="551068"/>
          </a:xfrm>
          <a:prstGeom prst="rect">
            <a:avLst/>
          </a:prstGeom>
        </p:spPr>
        <p:txBody>
          <a:bodyPr vert="horz" lIns="91440" tIns="45720" rIns="91440" bIns="45720" rtlCol="0" anchor="ctr"/>
          <a:lstStyle>
            <a:lvl1pPr algn="ctr">
              <a:defRPr sz="18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9EA79661-0B52-6A0E-AF4B-D1C9B17B6292}"/>
              </a:ext>
            </a:extLst>
          </p:cNvPr>
          <p:cNvSpPr>
            <a:spLocks noGrp="1"/>
          </p:cNvSpPr>
          <p:nvPr>
            <p:ph type="sldNum" sz="quarter" idx="4"/>
          </p:nvPr>
        </p:nvSpPr>
        <p:spPr>
          <a:xfrm>
            <a:off x="12915900" y="9593381"/>
            <a:ext cx="4114800" cy="551068"/>
          </a:xfrm>
          <a:prstGeom prst="rect">
            <a:avLst/>
          </a:prstGeom>
        </p:spPr>
        <p:txBody>
          <a:bodyPr vert="horz" lIns="91440" tIns="45720" rIns="91440" bIns="45720" rtlCol="0" anchor="ctr"/>
          <a:lstStyle>
            <a:lvl1pPr algn="r">
              <a:defRPr sz="1800">
                <a:solidFill>
                  <a:schemeClr val="tx1">
                    <a:tint val="82000"/>
                  </a:schemeClr>
                </a:solidFill>
              </a:defRPr>
            </a:lvl1pPr>
          </a:lstStyle>
          <a:p>
            <a:fld id="{C169EC1C-E66C-4579-B303-A5FB35FA1CC5}" type="slidenum">
              <a:rPr lang="en-GB" smtClean="0"/>
              <a:t>‹#›</a:t>
            </a:fld>
            <a:endParaRPr lang="en-GB"/>
          </a:p>
        </p:txBody>
      </p:sp>
    </p:spTree>
    <p:extLst>
      <p:ext uri="{BB962C8B-B14F-4D97-AF65-F5344CB8AC3E}">
        <p14:creationId xmlns:p14="http://schemas.microsoft.com/office/powerpoint/2010/main" val="4102208577"/>
      </p:ext>
    </p:extLst>
  </p:cSld>
  <p:clrMap bg1="lt1" tx1="dk1" bg2="lt2" tx2="dk2" accent1="accent1" accent2="accent2" accent3="accent3" accent4="accent4" accent5="accent5" accent6="accent6" hlink="hlink" folHlink="folHlink"/>
  <p:sldLayoutIdLst>
    <p:sldLayoutId id="2147483658" r:id="rId1"/>
    <p:sldLayoutId id="2147483659" r:id="rId2"/>
    <p:sldLayoutId id="2147483660" r:id="rId3"/>
    <p:sldLayoutId id="2147483661" r:id="rId4"/>
    <p:sldLayoutId id="2147483662" r:id="rId5"/>
    <p:sldLayoutId id="2147483663" r:id="rId6"/>
    <p:sldLayoutId id="2147483664" r:id="rId7"/>
    <p:sldLayoutId id="2147483665" r:id="rId8"/>
    <p:sldLayoutId id="2147483666" r:id="rId9"/>
    <p:sldLayoutId id="2147483667" r:id="rId10"/>
    <p:sldLayoutId id="2147483668" r:id="rId11"/>
  </p:sldLayoutIdLst>
  <p:txStyles>
    <p:titleStyle>
      <a:lvl1pPr algn="l" defTabSz="1371600" rtl="0" eaLnBrk="1" latinLnBrk="0" hangingPunct="1">
        <a:lnSpc>
          <a:spcPct val="90000"/>
        </a:lnSpc>
        <a:spcBef>
          <a:spcPct val="0"/>
        </a:spcBef>
        <a:buNone/>
        <a:defRPr sz="6600" kern="1200">
          <a:solidFill>
            <a:schemeClr val="tx1"/>
          </a:solidFill>
          <a:latin typeface="+mj-lt"/>
          <a:ea typeface="+mj-ea"/>
          <a:cs typeface="+mj-cs"/>
        </a:defRPr>
      </a:lvl1pPr>
    </p:titleStyle>
    <p:bodyStyle>
      <a:lvl1pPr marL="342900" indent="-342900" algn="l" defTabSz="1371600" rtl="0" eaLnBrk="1" latinLnBrk="0" hangingPunct="1">
        <a:lnSpc>
          <a:spcPct val="90000"/>
        </a:lnSpc>
        <a:spcBef>
          <a:spcPts val="1500"/>
        </a:spcBef>
        <a:buFont typeface="Arial" panose="020B0604020202020204" pitchFamily="34" charset="0"/>
        <a:buChar char="•"/>
        <a:defRPr sz="42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6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30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eur03.safelinks.protection.outlook.com/?url=https%3A%2F%2Fwww.wmic.wales.nhs.uk%2Fpgds-templates-advice%2F&amp;data=05%7C02%7CClare.Powell2%40wales.nhs.uk%7C1a60065701614bd4647708ddaa4ff11e%7Cbb5628b8e3284082a856433c9edc8fae%7C0%7C0%7C638853982500504626%7CUnknown%7CTWFpbGZsb3d8eyJFbXB0eU1hcGkiOnRydWUsIlYiOiIwLjAuMDAwMCIsIlAiOiJXaW4zMiIsIkFOIjoiTWFpbCIsIldUIjoyfQ%3D%3D%7C0%7C%7C%7C&amp;sdata=Xtj1L95wYi65AMkQicUSTsGzjBQXPe2K9J%2F6wUDphsc%3D&amp;reserved=0"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hyperlink" Target="https://www.wmic.wales.nhs.uk/pgds-templates-advice/#immunisations"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www.gov.wales/childhood-vaccination-schedule-whc2025019-html" TargetMode="External"/><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www.gov.uk/government/groups/joint-committee-on-vaccination-and-immunisation" TargetMode="External"/><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6.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hyperlink" Target="https://www.gov.uk/government/publications/childhood-varicella-vaccination-programme-jcvi-advice-14-november-2023/jcvi-statement-on-a-childhood-varicella-chickenpox-vaccination-programme" TargetMode="External"/><Relationship Id="rId3" Type="http://schemas.openxmlformats.org/officeDocument/2006/relationships/hyperlink" Target="https://www.gov.uk/health-and-social-care/health-protection-immunisation" TargetMode="External"/><Relationship Id="rId7" Type="http://schemas.openxmlformats.org/officeDocument/2006/relationships/hyperlink" Target="https://www.gov.uk/government/publications/changes-to-the-childhood-immunisation-schedule-jcvi-statement/joint-committee-on-vaccination-and-immunisation-jcvi-statement-on-changes-to-the-childhood-immunisation-schedule"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hyperlink" Target="https://www.gov.wales/selective-neonatal-hepatitis-b-immunisation-pathway-effective-1-july-2025-html" TargetMode="External"/><Relationship Id="rId5" Type="http://schemas.openxmlformats.org/officeDocument/2006/relationships/hyperlink" Target="https://www.gov.wales/sites/default/files/pdf-versions/2025/5/4/1747926809/childhood-vaccination-schedule-whc2025019.pdf" TargetMode="External"/><Relationship Id="rId10" Type="http://schemas.openxmlformats.org/officeDocument/2006/relationships/hyperlink" Target="https://phw.nhs.wales/topics/immunisation-and-vaccines/vaccines-professionals/changes-to-the-childhood-immunisation-schedule-information-for-health-professionals/" TargetMode="External"/><Relationship Id="rId4" Type="http://schemas.openxmlformats.org/officeDocument/2006/relationships/hyperlink" Target="https://www.gov.uk/government/publications/childhood-schedule-changes-from-1-july-2025-information-for-healthcare-practitioners/childhood-schedule-changes-from-1-july-2025-information-for-healthcare-practitioners" TargetMode="External"/><Relationship Id="rId9" Type="http://schemas.openxmlformats.org/officeDocument/2006/relationships/hyperlink" Target="https://www.gov.uk/government/groups/joint-committee-on-vaccination-and-immunisation"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hyperlink" Target="https://phw.nhs.wales/topics/immunisation-and-vaccines/vaccines-professionals/changes-to-the-childhood-immunisation-schedule-information-for-health-professionals" TargetMode="External"/><Relationship Id="rId7"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Layout" Target="../slideLayouts/slideLayout8.xml"/><Relationship Id="rId6" Type="http://schemas.openxmlformats.org/officeDocument/2006/relationships/hyperlink" Target="https://www.gov.wales/changes-routine-childhood-and-selective-neonatal-hepatitis-b-vaccinations-whc2025019" TargetMode="External"/><Relationship Id="rId5" Type="http://schemas.openxmlformats.org/officeDocument/2006/relationships/hyperlink" Target="https://www.healthpublications.gov.uk/ViewArticle.html?sp=Schildhoodimmunisationeligibiltycalculator" TargetMode="External"/><Relationship Id="rId4" Type="http://schemas.openxmlformats.org/officeDocument/2006/relationships/hyperlink" Target="https://www.gov.uk/government/publications/vaccination-of-individuals-with-uncertain-or-incomplete-immunisation-status" TargetMode="External"/></Relationships>
</file>

<file path=ppt/slides/_rels/slide2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hyperlink" Target="https://phw.nhs.wales/topics/immunisation-and-vaccines/vaccines-professionals/hepatitis-b-hepb/"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hyperlink" Target="http://www.gov.uk/government/topics/public-health" TargetMode="External"/><Relationship Id="rId2" Type="http://schemas.openxmlformats.org/officeDocument/2006/relationships/hyperlink" Target="https://phw.nhs.wales/topics/immunisation-and-vaccines/"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hyperlink" Target="https://phw.nhs.wales/topics/immunisation-and-vaccines/vaccines-professionals/immunisation-training-resources-and-events/" TargetMode="Externa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hyperlink" Target="https://phw.nhs.wales/topics/immunisation-and-vaccines/cover-national-childhood-immunisation-uptake-data/" TargetMode="External"/><Relationship Id="rId2" Type="http://schemas.openxmlformats.org/officeDocument/2006/relationships/hyperlink" Target="https://nhswales365.sharepoint.com/sites/PHW_VPDPComms/SitePages/Surveillance.aspx" TargetMode="Externa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hyperlink" Target="https://www.gov.uk/government/publications/childhood-vaccines-parental-attitudes-survey-2023/childhood-vaccines-parental-attitudes-survey-2023-findings" TargetMode="External"/><Relationship Id="rId1" Type="http://schemas.openxmlformats.org/officeDocument/2006/relationships/slideLayout" Target="../slideLayouts/slideLayout2.xml"/><Relationship Id="rId4" Type="http://schemas.openxmlformats.org/officeDocument/2006/relationships/hyperlink" Target="https://phw.nhs.wales/topics/immunisation-and-vaccines/engagement-insights/parental-attitudes-to-immunisation-of-pre-school-children-2021-pdf/" TargetMode="External"/></Relationships>
</file>

<file path=ppt/slides/_rels/slide4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hyperlink" Target="https://phw.nhs.wales/topics/immunisation-and-vaccines/changes-to-the-childhood-immunisation-schedule" TargetMode="External"/><Relationship Id="rId2" Type="http://schemas.openxmlformats.org/officeDocument/2006/relationships/hyperlink" Target="https://phw.nhs.wales/topics/immunisation-and-vaccines/information-about-vaccinations-for-babies-and-children-aged-0-to-5-years" TargetMode="External"/><Relationship Id="rId1" Type="http://schemas.openxmlformats.org/officeDocument/2006/relationships/slideLayout" Target="../slideLayouts/slideLayout2.xml"/><Relationship Id="rId6" Type="http://schemas.openxmlformats.org/officeDocument/2006/relationships/image" Target="../media/image36.png"/><Relationship Id="rId5" Type="http://schemas.openxmlformats.org/officeDocument/2006/relationships/hyperlink" Target="https://phw.nhs.wales/topics/immunisation-and-vaccines/routine-immunisation-schedules-for-wales" TargetMode="External"/><Relationship Id="rId4" Type="http://schemas.openxmlformats.org/officeDocument/2006/relationships/hyperlink" Target="https://phw.nhs.wales/topics/immunisation-and-vaccines/vaccines-professionals/changes-to-the-childhood-immunisation-schedule-information-for-health-professionals" TargetMode="External"/></Relationships>
</file>

<file path=ppt/slides/_rels/slide5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 Id="rId4" Type="http://schemas.openxmlformats.org/officeDocument/2006/relationships/image" Target="../media/image39.png"/></Relationships>
</file>

<file path=ppt/slides/_rels/slide52.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hyperlink" Target="https://phw.nhs.wales/topics/immunisation-and-vaccines/vaccines-professionals/changes-to-the-childhood-immunisation-schedule-information-for-health-professionals" TargetMode="External"/><Relationship Id="rId2" Type="http://schemas.openxmlformats.org/officeDocument/2006/relationships/image" Target="../media/image42.png"/><Relationship Id="rId1" Type="http://schemas.openxmlformats.org/officeDocument/2006/relationships/slideLayout" Target="../slideLayouts/slideLayout2.xml"/><Relationship Id="rId6" Type="http://schemas.openxmlformats.org/officeDocument/2006/relationships/image" Target="../media/image44.jpeg"/><Relationship Id="rId5" Type="http://schemas.openxmlformats.org/officeDocument/2006/relationships/image" Target="../media/image43.jpeg"/><Relationship Id="rId4" Type="http://schemas.openxmlformats.org/officeDocument/2006/relationships/hyperlink" Target="https://phw.nhs.wales/topics/immunisation-and-vaccines/changes-to-the-childhood-immunisation-schedule" TargetMode="External"/></Relationships>
</file>

<file path=ppt/slides/_rels/slide54.xml.rels><?xml version="1.0" encoding="UTF-8" standalone="yes"?>
<Relationships xmlns="http://schemas.openxmlformats.org/package/2006/relationships"><Relationship Id="rId3" Type="http://schemas.openxmlformats.org/officeDocument/2006/relationships/hyperlink" Target="https://phw.nhs.wales/topics/immunisation-and-vaccines/vaccines-professionals/changes-to-the-childhood-immunisation-schedule-information-for-health-professionals/" TargetMode="External"/><Relationship Id="rId2" Type="http://schemas.openxmlformats.org/officeDocument/2006/relationships/hyperlink" Target="https://phw.nhs.wales/topics/immunisation-and-vaccines/vaccines-professionals/hepatitis-b-hepb/" TargetMode="External"/><Relationship Id="rId1" Type="http://schemas.openxmlformats.org/officeDocument/2006/relationships/slideLayout" Target="../slideLayouts/slideLayout2.xml"/><Relationship Id="rId4" Type="http://schemas.openxmlformats.org/officeDocument/2006/relationships/image" Target="../media/image45.png"/></Relationships>
</file>

<file path=ppt/slides/_rels/slide55.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2.xml"/><Relationship Id="rId5" Type="http://schemas.openxmlformats.org/officeDocument/2006/relationships/image" Target="../media/image49.png"/><Relationship Id="rId4" Type="http://schemas.openxmlformats.org/officeDocument/2006/relationships/image" Target="../media/image48.png"/></Relationships>
</file>

<file path=ppt/slides/_rels/slide56.xml.rels><?xml version="1.0" encoding="UTF-8" standalone="yes"?>
<Relationships xmlns="http://schemas.openxmlformats.org/package/2006/relationships"><Relationship Id="rId3" Type="http://schemas.openxmlformats.org/officeDocument/2006/relationships/image" Target="../media/image50.emf"/><Relationship Id="rId2" Type="http://schemas.openxmlformats.org/officeDocument/2006/relationships/hyperlink" Target="https://nhswales365.sharepoint.com/:x:/r/sites/PHW_VaccinePreventableDiseaseProgramme/Vaccine%20Programmes/CCS%20Resources%20and%20webpages%20-%20go%20live%20dates.xlsx?d=w70374805bc234d6b8e5621edba621939&amp;csf=1&amp;web=1&amp;e=gU8KHc" TargetMode="Externa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8" Type="http://schemas.openxmlformats.org/officeDocument/2006/relationships/image" Target="../media/image55.png"/><Relationship Id="rId3" Type="http://schemas.openxmlformats.org/officeDocument/2006/relationships/hyperlink" Target="https://phw.nhs.wales/services-and-teams/health-information-resources/#!/Imiwneiddio-Immunisation/c/161506753" TargetMode="External"/><Relationship Id="rId7" Type="http://schemas.openxmlformats.org/officeDocument/2006/relationships/image" Target="../media/image54.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53.jpeg"/><Relationship Id="rId5" Type="http://schemas.openxmlformats.org/officeDocument/2006/relationships/image" Target="../media/image52.png"/><Relationship Id="rId4" Type="http://schemas.openxmlformats.org/officeDocument/2006/relationships/image" Target="../media/image51.png"/></Relationships>
</file>

<file path=ppt/slides/_rels/slide59.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hyperlink" Target="https://www.healthpublications.gov.uk/ViewArticle.html?sp=Schildhoodimmunisationeligibiltycalculator" TargetMode="Externa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0.xml.rels><?xml version="1.0" encoding="UTF-8" standalone="yes"?>
<Relationships xmlns="http://schemas.openxmlformats.org/package/2006/relationships"><Relationship Id="rId3" Type="http://schemas.openxmlformats.org/officeDocument/2006/relationships/hyperlink" Target="https://phw.nhs.wales/topics/immunisation-and-vaccines/vaccines-professionals/hepatitis-b-hepb/changes-to-the-selective-neonatal-hepatitis-b-programme/"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57.png"/><Relationship Id="rId5" Type="http://schemas.openxmlformats.org/officeDocument/2006/relationships/hyperlink" Target="https://www.gov.wales/selective-neonatal-hepatitis-b-immunisation-pathway-effective-1-july-2025-html" TargetMode="External"/><Relationship Id="rId4" Type="http://schemas.openxmlformats.org/officeDocument/2006/relationships/hyperlink" Target="https://www.gov.wales/changes-routine-childhood-and-selective-neonatal-hepatitis-b-vaccinations-whc2025019" TargetMode="External"/></Relationships>
</file>

<file path=ppt/slides/_rels/slide61.xml.rels><?xml version="1.0" encoding="UTF-8" standalone="yes"?>
<Relationships xmlns="http://schemas.openxmlformats.org/package/2006/relationships"><Relationship Id="rId3" Type="http://schemas.openxmlformats.org/officeDocument/2006/relationships/hyperlink" Target="https://assets.publishing.service.gov.uk/media/66bf69e0a44f1c4c23e5bd41/UKHSA_13034_Algorithm_immunisation_status_1September2024.pdf" TargetMode="External"/><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hyperlink" Target="https://www.gov.wales/changes-routine-childhood-and-selective-neonatal-hepatitis-b-vaccinations-whc2025019" TargetMode="Externa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8" Type="http://schemas.openxmlformats.org/officeDocument/2006/relationships/hyperlink" Target="https://www.gov.uk/government/publications/childhood-schedule-changes-from-1-july-2025-information-for-healthcare-practitioners/childhood-schedule-changes-from-1-july-2025-information-for-healthcare-practitioners" TargetMode="External"/><Relationship Id="rId3" Type="http://schemas.openxmlformats.org/officeDocument/2006/relationships/hyperlink" Target="https://www.gov.uk/government/publications/changes-to-the-childhood-immunisation-schedule-jcvi-statement/joint-committee-on-vaccination-and-immunisation-jcvi-statement-on-changes-to-the-childhood-immunisation-schedule" TargetMode="External"/><Relationship Id="rId7" Type="http://schemas.openxmlformats.org/officeDocument/2006/relationships/hyperlink" Target="https://www.gov.uk/government/collections/immunisation-against-infectious-disease-the-green-book" TargetMode="External"/><Relationship Id="rId12" Type="http://schemas.openxmlformats.org/officeDocument/2006/relationships/hyperlink" Target="https://www.wmic.wales.nhs.uk/pgds-templates-advice/"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hyperlink" Target="https://www.gov.wales/selective-neonatal-hepatitis-b-immunisation-pathway-effective-1-july-2025-html" TargetMode="External"/><Relationship Id="rId11" Type="http://schemas.openxmlformats.org/officeDocument/2006/relationships/hyperlink" Target="https://www.gov.uk/government/publications/pneumococcal-vaccination-guidance-for-health-professionals" TargetMode="External"/><Relationship Id="rId5" Type="http://schemas.openxmlformats.org/officeDocument/2006/relationships/hyperlink" Target="https://app.box.com/s/iddfb4ppwkmtjusir2tc/file/1808041573773" TargetMode="External"/><Relationship Id="rId10" Type="http://schemas.openxmlformats.org/officeDocument/2006/relationships/hyperlink" Target="https://www.gov.uk/government/publications/menacwy-programme-information-for-healthcare-professionals" TargetMode="External"/><Relationship Id="rId4" Type="http://schemas.openxmlformats.org/officeDocument/2006/relationships/hyperlink" Target="https://www.gov.uk/government/groups/joint-committee-on-vaccination-and-immunisation" TargetMode="External"/><Relationship Id="rId9" Type="http://schemas.openxmlformats.org/officeDocument/2006/relationships/hyperlink" Target="https://www.gov.uk/government/publications/vaccination-of-individuals-with-uncertain-or-incomplete-immunisation-status" TargetMode="External"/></Relationships>
</file>

<file path=ppt/slides/_rels/slide64.xml.rels><?xml version="1.0" encoding="UTF-8" standalone="yes"?>
<Relationships xmlns="http://schemas.openxmlformats.org/package/2006/relationships"><Relationship Id="rId3" Type="http://schemas.openxmlformats.org/officeDocument/2006/relationships/hyperlink" Target="https://phw.nhs.wales/topics/immunisation-and-vaccines/vaccines-professionals/vaccine-contacts/"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hyperlink" Target="mailto:phw.vaccines@wales.nhs.uk" TargetMode="Externa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3" Type="http://schemas.openxmlformats.org/officeDocument/2006/relationships/hyperlink" Target="https://forms.office.com/e/nSyrSiwQRP?origin=lprLink" TargetMode="External"/><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hyperlink" Target="https://www.gov.uk/government/groups/joint-committee-on-vaccination-and-immunisation"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hyperlink" Target="https://www.gov.uk/government/publications/shingles-vaccination-guidance-for-healthcare-professionals" TargetMode="External"/><Relationship Id="rId3" Type="http://schemas.openxmlformats.org/officeDocument/2006/relationships/hyperlink" Target="https://www.gov.uk/government/publications/national-minimum-standards-and-core-curriculum-for-immunisation-training-for-registered-healthcare-practitioners" TargetMode="External"/><Relationship Id="rId7" Type="http://schemas.openxmlformats.org/officeDocument/2006/relationships/hyperlink" Target="https://www.gov.uk/government/collections/immunisation-against-infectious-disease-the-green-book"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hyperlink" Target="https://www.gov.uk/government/publications/consent-the-green-book-chapter-2" TargetMode="External"/><Relationship Id="rId5" Type="http://schemas.openxmlformats.org/officeDocument/2006/relationships/hyperlink" Target="https://www.wmic.wales.nhs.uk/pgds-templates-advice/" TargetMode="External"/><Relationship Id="rId4" Type="http://schemas.openxmlformats.org/officeDocument/2006/relationships/hyperlink" Target="https://www.resus.org.uk/about-us/news-and-events/rcuk-publishes-anaphylaxis-guidance-vaccination-settings" TargetMode="External"/><Relationship Id="rId9" Type="http://schemas.openxmlformats.org/officeDocument/2006/relationships/hyperlink" Target="https://www.gov.wales/sites/default/files/pdf-versions/2025/5/4/1747926809/childhood-vaccination-schedule-whc2025019.pdf"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DB334AAC-32DC-A563-FA96-6355F75835D0}"/>
              </a:ext>
            </a:extLst>
          </p:cNvPr>
          <p:cNvSpPr>
            <a:spLocks noGrp="1"/>
          </p:cNvSpPr>
          <p:nvPr>
            <p:ph type="body" sz="quarter" idx="10"/>
          </p:nvPr>
        </p:nvSpPr>
        <p:spPr>
          <a:xfrm>
            <a:off x="586886" y="3819364"/>
            <a:ext cx="18265002" cy="2389258"/>
          </a:xfrm>
        </p:spPr>
        <p:txBody>
          <a:bodyPr lIns="91440" tIns="45720" rIns="91440" bIns="45720" anchor="t">
            <a:noAutofit/>
          </a:bodyPr>
          <a:lstStyle/>
          <a:p>
            <a:pPr>
              <a:lnSpc>
                <a:spcPct val="100000"/>
              </a:lnSpc>
            </a:pPr>
            <a:r>
              <a:rPr lang="en-GB" sz="6000">
                <a:latin typeface="Arial"/>
                <a:cs typeface="Arial"/>
              </a:rPr>
              <a:t>Q&amp;A webinar outlining the changes to the </a:t>
            </a:r>
            <a:endParaRPr lang="en-GB" sz="6000"/>
          </a:p>
          <a:p>
            <a:pPr>
              <a:lnSpc>
                <a:spcPct val="100000"/>
              </a:lnSpc>
            </a:pPr>
            <a:r>
              <a:rPr lang="en-GB" sz="6000">
                <a:latin typeface="Arial"/>
                <a:cs typeface="Arial"/>
              </a:rPr>
              <a:t>childhood immunisation programme and selective neonatal Hep B programme</a:t>
            </a:r>
            <a:endParaRPr lang="en-GB" sz="6000"/>
          </a:p>
        </p:txBody>
      </p:sp>
      <p:sp>
        <p:nvSpPr>
          <p:cNvPr id="7" name="Text Placeholder 6">
            <a:extLst>
              <a:ext uri="{FF2B5EF4-FFF2-40B4-BE49-F238E27FC236}">
                <a16:creationId xmlns:a16="http://schemas.microsoft.com/office/drawing/2014/main" id="{1CA7EE42-D684-84E5-7AF8-82ABBB9F05CA}"/>
              </a:ext>
            </a:extLst>
          </p:cNvPr>
          <p:cNvSpPr>
            <a:spLocks noGrp="1"/>
          </p:cNvSpPr>
          <p:nvPr>
            <p:ph type="body" sz="quarter" idx="12"/>
          </p:nvPr>
        </p:nvSpPr>
        <p:spPr>
          <a:xfrm>
            <a:off x="558751" y="7367624"/>
            <a:ext cx="10561637" cy="1410872"/>
          </a:xfrm>
        </p:spPr>
        <p:txBody>
          <a:bodyPr lIns="91440" tIns="45720" rIns="91440" bIns="45720" anchor="t"/>
          <a:lstStyle/>
          <a:p>
            <a:r>
              <a:rPr lang="en-GB" sz="3200">
                <a:solidFill>
                  <a:schemeClr val="bg1"/>
                </a:solidFill>
              </a:rPr>
              <a:t>Vaccine Preventable Disease Programme</a:t>
            </a:r>
            <a:endParaRPr lang="en-GB" sz="3200">
              <a:solidFill>
                <a:schemeClr val="bg1"/>
              </a:solidFill>
              <a:cs typeface="Arial"/>
            </a:endParaRPr>
          </a:p>
          <a:p>
            <a:r>
              <a:rPr lang="en-GB" sz="3200">
                <a:solidFill>
                  <a:schemeClr val="bg1"/>
                </a:solidFill>
              </a:rPr>
              <a:t>Public Health Wales</a:t>
            </a:r>
            <a:endParaRPr lang="en-GB" sz="3200">
              <a:solidFill>
                <a:schemeClr val="bg1"/>
              </a:solidFill>
              <a:cs typeface="Arial"/>
            </a:endParaRPr>
          </a:p>
          <a:p>
            <a:endParaRPr lang="en-GB" sz="3200">
              <a:solidFill>
                <a:schemeClr val="bg1"/>
              </a:solidFill>
              <a:cs typeface="Arial"/>
            </a:endParaRPr>
          </a:p>
          <a:p>
            <a:r>
              <a:rPr lang="en-GB" sz="3200">
                <a:solidFill>
                  <a:schemeClr val="bg1"/>
                </a:solidFill>
                <a:cs typeface="Arial"/>
              </a:rPr>
              <a:t>17 June 2025</a:t>
            </a:r>
          </a:p>
        </p:txBody>
      </p:sp>
    </p:spTree>
    <p:extLst>
      <p:ext uri="{BB962C8B-B14F-4D97-AF65-F5344CB8AC3E}">
        <p14:creationId xmlns:p14="http://schemas.microsoft.com/office/powerpoint/2010/main" val="5830399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060FB1-DF76-3C2A-FC90-F41C83DF1153}"/>
              </a:ext>
            </a:extLst>
          </p:cNvPr>
          <p:cNvSpPr>
            <a:spLocks noGrp="1"/>
          </p:cNvSpPr>
          <p:nvPr>
            <p:ph type="title"/>
          </p:nvPr>
        </p:nvSpPr>
        <p:spPr/>
        <p:txBody>
          <a:bodyPr lIns="91440" tIns="45720" rIns="91440" bIns="45720" anchor="t"/>
          <a:lstStyle/>
          <a:p>
            <a:pPr algn="ctr"/>
            <a:r>
              <a:rPr lang="en-US" sz="4000" b="1">
                <a:cs typeface="Arial"/>
              </a:rPr>
              <a:t>Patient Group Directions (PGDs) </a:t>
            </a:r>
          </a:p>
        </p:txBody>
      </p:sp>
      <p:sp>
        <p:nvSpPr>
          <p:cNvPr id="3" name="Content Placeholder 2">
            <a:extLst>
              <a:ext uri="{FF2B5EF4-FFF2-40B4-BE49-F238E27FC236}">
                <a16:creationId xmlns:a16="http://schemas.microsoft.com/office/drawing/2014/main" id="{12138318-4681-E0C2-2321-5002FCBFCC7A}"/>
              </a:ext>
            </a:extLst>
          </p:cNvPr>
          <p:cNvSpPr>
            <a:spLocks noGrp="1"/>
          </p:cNvSpPr>
          <p:nvPr>
            <p:ph idx="1"/>
          </p:nvPr>
        </p:nvSpPr>
        <p:spPr>
          <a:xfrm>
            <a:off x="1257290" y="2116552"/>
            <a:ext cx="15773400" cy="6998567"/>
          </a:xfrm>
        </p:spPr>
        <p:txBody>
          <a:bodyPr lIns="91440" tIns="45720" rIns="91440" bIns="45720" anchor="t"/>
          <a:lstStyle/>
          <a:p>
            <a:pPr marL="340360" indent="-340360"/>
            <a:r>
              <a:rPr lang="en-GB" sz="2800">
                <a:solidFill>
                  <a:srgbClr val="002060"/>
                </a:solidFill>
                <a:latin typeface="Arial"/>
                <a:cs typeface="Arial"/>
              </a:rPr>
              <a:t>All relevant updated UKHSA PGDs will be available at:</a:t>
            </a:r>
            <a:r>
              <a:rPr lang="en-GB" sz="2800">
                <a:solidFill>
                  <a:srgbClr val="000000"/>
                </a:solidFill>
                <a:latin typeface="Arial"/>
                <a:cs typeface="Arial"/>
              </a:rPr>
              <a:t> </a:t>
            </a:r>
            <a:r>
              <a:rPr lang="en-GB" sz="2800">
                <a:solidFill>
                  <a:srgbClr val="000000"/>
                </a:solidFill>
                <a:latin typeface="Arial"/>
                <a:cs typeface="Arial"/>
                <a:hlinkClick r:id="rId3"/>
              </a:rPr>
              <a:t>Patient Group Directions (PGD) - Welsh Medicines Advice Service</a:t>
            </a:r>
            <a:endParaRPr lang="en-GB" sz="2800">
              <a:solidFill>
                <a:srgbClr val="212A73"/>
              </a:solidFill>
              <a:latin typeface="Arial"/>
              <a:cs typeface="Arial"/>
            </a:endParaRPr>
          </a:p>
          <a:p>
            <a:pPr marL="340360" indent="-340360"/>
            <a:endParaRPr lang="en-US" sz="2800">
              <a:solidFill>
                <a:srgbClr val="002060"/>
              </a:solidFill>
              <a:latin typeface="Arial"/>
              <a:cs typeface="Segoe UI"/>
            </a:endParaRPr>
          </a:p>
          <a:p>
            <a:pPr marL="340360" indent="-340360"/>
            <a:r>
              <a:rPr lang="en-US" sz="2800">
                <a:solidFill>
                  <a:srgbClr val="002060"/>
                </a:solidFill>
                <a:latin typeface="Arial"/>
                <a:cs typeface="Segoe UI"/>
              </a:rPr>
              <a:t>The advisory document to be used alongside the new UKHSA DTaP/IPV/Hib/</a:t>
            </a:r>
            <a:r>
              <a:rPr lang="en-US" sz="2800" err="1">
                <a:solidFill>
                  <a:srgbClr val="002060"/>
                </a:solidFill>
                <a:latin typeface="Arial"/>
                <a:cs typeface="Segoe UI"/>
              </a:rPr>
              <a:t>HepB</a:t>
            </a:r>
            <a:r>
              <a:rPr lang="en-US" sz="2800">
                <a:solidFill>
                  <a:srgbClr val="002060"/>
                </a:solidFill>
                <a:latin typeface="Arial"/>
                <a:cs typeface="Segoe UI"/>
              </a:rPr>
              <a:t> (6 in 1) PGD is available to view here:</a:t>
            </a:r>
            <a:r>
              <a:rPr lang="en-US" sz="2800">
                <a:solidFill>
                  <a:srgbClr val="333333"/>
                </a:solidFill>
                <a:latin typeface="Arial"/>
                <a:cs typeface="Segoe UI"/>
              </a:rPr>
              <a:t> </a:t>
            </a:r>
            <a:r>
              <a:rPr lang="en-US" sz="2800">
                <a:solidFill>
                  <a:srgbClr val="0000EE"/>
                </a:solidFill>
                <a:latin typeface="Arial"/>
                <a:cs typeface="Segoe UI"/>
                <a:hlinkClick r:id="rId4"/>
              </a:rPr>
              <a:t>https://www.wmic.wales.nhs.uk/pgds-templates-advice/#immunisations</a:t>
            </a:r>
            <a:r>
              <a:rPr lang="en-US" sz="2800">
                <a:solidFill>
                  <a:srgbClr val="333333"/>
                </a:solidFill>
                <a:latin typeface="Arial"/>
                <a:cs typeface="Segoe UI"/>
              </a:rPr>
              <a:t> </a:t>
            </a:r>
            <a:endParaRPr lang="en-US" sz="2800">
              <a:cs typeface="Arial"/>
            </a:endParaRPr>
          </a:p>
          <a:p>
            <a:pPr marL="340360" indent="-340360"/>
            <a:r>
              <a:rPr lang="en-US" sz="2800">
                <a:solidFill>
                  <a:srgbClr val="002060"/>
                </a:solidFill>
                <a:latin typeface="Arial"/>
                <a:cs typeface="Segoe UI"/>
              </a:rPr>
              <a:t>This highlights that within Wales the Hib/</a:t>
            </a:r>
            <a:r>
              <a:rPr lang="en-US" sz="2800" err="1">
                <a:solidFill>
                  <a:srgbClr val="002060"/>
                </a:solidFill>
                <a:latin typeface="Arial"/>
                <a:cs typeface="Segoe UI"/>
              </a:rPr>
              <a:t>MenC</a:t>
            </a:r>
            <a:r>
              <a:rPr lang="en-US" sz="2800">
                <a:solidFill>
                  <a:srgbClr val="002060"/>
                </a:solidFill>
                <a:latin typeface="Arial"/>
                <a:cs typeface="Segoe UI"/>
              </a:rPr>
              <a:t> (</a:t>
            </a:r>
            <a:r>
              <a:rPr lang="en-US" sz="2800" err="1">
                <a:solidFill>
                  <a:srgbClr val="002060"/>
                </a:solidFill>
                <a:latin typeface="Arial"/>
                <a:cs typeface="Segoe UI"/>
              </a:rPr>
              <a:t>Menitorix</a:t>
            </a:r>
            <a:r>
              <a:rPr lang="en-US" sz="2800">
                <a:solidFill>
                  <a:srgbClr val="002060"/>
                </a:solidFill>
                <a:latin typeface="Arial"/>
                <a:cs typeface="Segoe UI"/>
              </a:rPr>
              <a:t>®) vaccine will no longer be offered after 01 July 2025: </a:t>
            </a:r>
            <a:endParaRPr lang="en-US" sz="2800">
              <a:solidFill>
                <a:srgbClr val="002060"/>
              </a:solidFill>
              <a:latin typeface="Arial"/>
              <a:cs typeface="Arial"/>
            </a:endParaRPr>
          </a:p>
          <a:p>
            <a:pPr marL="340360" indent="-340360"/>
            <a:endParaRPr lang="en-US" sz="2400">
              <a:solidFill>
                <a:srgbClr val="002060"/>
              </a:solidFill>
              <a:cs typeface="Arial"/>
            </a:endParaRPr>
          </a:p>
          <a:p>
            <a:pPr marL="1022350" lvl="1" indent="-340360">
              <a:buFont typeface="Courier New" panose="020B0604020202020204" pitchFamily="34" charset="0"/>
              <a:buChar char="o"/>
            </a:pPr>
            <a:r>
              <a:rPr lang="en-US" sz="2400">
                <a:solidFill>
                  <a:srgbClr val="002060"/>
                </a:solidFill>
                <a:latin typeface="Arial"/>
                <a:cs typeface="Segoe UI"/>
              </a:rPr>
              <a:t>Children born on or before 30 June 2024 who present for their one-year appointment on or after 01 July 2025, should be offered a fourth dose of DTaP/IPV/Hib/</a:t>
            </a:r>
            <a:r>
              <a:rPr lang="en-US" sz="2400" err="1">
                <a:solidFill>
                  <a:srgbClr val="002060"/>
                </a:solidFill>
                <a:latin typeface="Arial"/>
                <a:cs typeface="Segoe UI"/>
              </a:rPr>
              <a:t>HepB</a:t>
            </a:r>
            <a:r>
              <a:rPr lang="en-US" sz="2400">
                <a:solidFill>
                  <a:srgbClr val="002060"/>
                </a:solidFill>
                <a:latin typeface="Arial"/>
                <a:cs typeface="Segoe UI"/>
              </a:rPr>
              <a:t> (6 in 1) vaccine alongside the other vaccines scheduled at one year of age (i.e. </a:t>
            </a:r>
            <a:r>
              <a:rPr lang="en-US" sz="2400" err="1">
                <a:solidFill>
                  <a:srgbClr val="002060"/>
                </a:solidFill>
                <a:latin typeface="Arial"/>
                <a:cs typeface="Segoe UI"/>
              </a:rPr>
              <a:t>MenB</a:t>
            </a:r>
            <a:r>
              <a:rPr lang="en-US" sz="2400">
                <a:solidFill>
                  <a:srgbClr val="002060"/>
                </a:solidFill>
                <a:latin typeface="Arial"/>
                <a:cs typeface="Segoe UI"/>
              </a:rPr>
              <a:t>, PCV13 and first MMR dose). </a:t>
            </a:r>
            <a:endParaRPr lang="en-US" sz="2400">
              <a:solidFill>
                <a:srgbClr val="002060"/>
              </a:solidFill>
              <a:latin typeface="Arial"/>
              <a:cs typeface="Arial"/>
            </a:endParaRPr>
          </a:p>
          <a:p>
            <a:pPr marL="340360" indent="-340360"/>
            <a:endParaRPr lang="en-US" sz="2400">
              <a:solidFill>
                <a:srgbClr val="002060"/>
              </a:solidFill>
              <a:cs typeface="Arial"/>
            </a:endParaRPr>
          </a:p>
          <a:p>
            <a:pPr marL="1022350" lvl="1" indent="-340360">
              <a:buFont typeface="Courier New" panose="020B0604020202020204" pitchFamily="34" charset="0"/>
              <a:buChar char="o"/>
            </a:pPr>
            <a:r>
              <a:rPr lang="en-US" sz="2400">
                <a:solidFill>
                  <a:srgbClr val="002060"/>
                </a:solidFill>
                <a:latin typeface="Arial"/>
                <a:cs typeface="Segoe UI"/>
              </a:rPr>
              <a:t>Children born on or after 01 July 2024 should be offered a fourth dose of DTaP/IPV/Hib/</a:t>
            </a:r>
            <a:r>
              <a:rPr lang="en-US" sz="2400" err="1">
                <a:solidFill>
                  <a:srgbClr val="002060"/>
                </a:solidFill>
                <a:latin typeface="Arial"/>
                <a:cs typeface="Segoe UI"/>
              </a:rPr>
              <a:t>HepB</a:t>
            </a:r>
            <a:r>
              <a:rPr lang="en-US" sz="2400">
                <a:solidFill>
                  <a:srgbClr val="002060"/>
                </a:solidFill>
                <a:latin typeface="Arial"/>
                <a:cs typeface="Segoe UI"/>
              </a:rPr>
              <a:t> (6 in 1) vaccine at the new routine 18-month appointment alongside their second MMR dose.</a:t>
            </a:r>
            <a:endParaRPr lang="en-US" sz="2400">
              <a:solidFill>
                <a:srgbClr val="002060"/>
              </a:solidFill>
              <a:latin typeface="Arial"/>
              <a:cs typeface="Arial"/>
            </a:endParaRPr>
          </a:p>
          <a:p>
            <a:pPr marL="340360" indent="-340360"/>
            <a:endParaRPr lang="en-US" sz="2400">
              <a:solidFill>
                <a:srgbClr val="333333"/>
              </a:solidFill>
              <a:latin typeface="Arial"/>
              <a:cs typeface="Segoe UI"/>
            </a:endParaRPr>
          </a:p>
        </p:txBody>
      </p:sp>
      <p:sp>
        <p:nvSpPr>
          <p:cNvPr id="4" name="Slide Number Placeholder 3">
            <a:extLst>
              <a:ext uri="{FF2B5EF4-FFF2-40B4-BE49-F238E27FC236}">
                <a16:creationId xmlns:a16="http://schemas.microsoft.com/office/drawing/2014/main" id="{5AF2846C-7226-80B7-0350-CBAFAA00054E}"/>
              </a:ext>
            </a:extLst>
          </p:cNvPr>
          <p:cNvSpPr>
            <a:spLocks noGrp="1"/>
          </p:cNvSpPr>
          <p:nvPr>
            <p:ph type="sldNum" sz="quarter" idx="12"/>
          </p:nvPr>
        </p:nvSpPr>
        <p:spPr/>
        <p:txBody>
          <a:bodyPr lIns="91440" tIns="45720" rIns="91440" bIns="45720" anchor="t"/>
          <a:lstStyle/>
          <a:p>
            <a:r>
              <a:rPr lang="en-GB" sz="2700">
                <a:cs typeface="Arial"/>
              </a:rPr>
              <a:t>11</a:t>
            </a:r>
          </a:p>
        </p:txBody>
      </p:sp>
    </p:spTree>
    <p:extLst>
      <p:ext uri="{BB962C8B-B14F-4D97-AF65-F5344CB8AC3E}">
        <p14:creationId xmlns:p14="http://schemas.microsoft.com/office/powerpoint/2010/main" val="3092813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DB334AAC-32DC-A563-FA96-6355F75835D0}"/>
              </a:ext>
            </a:extLst>
          </p:cNvPr>
          <p:cNvSpPr>
            <a:spLocks noGrp="1"/>
          </p:cNvSpPr>
          <p:nvPr>
            <p:ph type="body" sz="quarter" idx="10"/>
          </p:nvPr>
        </p:nvSpPr>
        <p:spPr>
          <a:xfrm>
            <a:off x="413852" y="4644270"/>
            <a:ext cx="16047300" cy="2244552"/>
          </a:xfrm>
        </p:spPr>
        <p:txBody>
          <a:bodyPr lIns="91440" tIns="45720" rIns="91440" bIns="45720" anchor="t">
            <a:normAutofit fontScale="92500" lnSpcReduction="20000"/>
          </a:bodyPr>
          <a:lstStyle/>
          <a:p>
            <a:pPr algn="ctr">
              <a:lnSpc>
                <a:spcPct val="100000"/>
              </a:lnSpc>
            </a:pPr>
            <a:r>
              <a:rPr lang="en-GB" sz="6000">
                <a:latin typeface="Arial"/>
                <a:ea typeface="Calibri"/>
                <a:cs typeface="Arial"/>
              </a:rPr>
              <a:t>Changes to the childhood immunisation</a:t>
            </a:r>
            <a:r>
              <a:rPr lang="en-GB" sz="6000">
                <a:latin typeface="Arial"/>
                <a:cs typeface="Arial"/>
              </a:rPr>
              <a:t> and selective neonatal Hep B programme</a:t>
            </a:r>
            <a:r>
              <a:rPr lang="en-GB" sz="6000">
                <a:latin typeface="Arial"/>
                <a:ea typeface="Calibri"/>
                <a:cs typeface="Arial"/>
              </a:rPr>
              <a:t> </a:t>
            </a:r>
            <a:r>
              <a:rPr lang="en-GB" sz="6000" err="1">
                <a:latin typeface="Arial"/>
                <a:ea typeface="Calibri"/>
                <a:cs typeface="Arial"/>
              </a:rPr>
              <a:t>programme</a:t>
            </a:r>
            <a:r>
              <a:rPr lang="en-GB" sz="6000">
                <a:latin typeface="Arial"/>
                <a:ea typeface="Calibri"/>
                <a:cs typeface="Arial"/>
              </a:rPr>
              <a:t> in 2025 &amp; 2026</a:t>
            </a:r>
            <a:endParaRPr lang="en-US" sz="6000">
              <a:latin typeface="Arial"/>
              <a:ea typeface="Calibri"/>
              <a:cs typeface="Arial"/>
            </a:endParaRPr>
          </a:p>
        </p:txBody>
      </p:sp>
      <p:sp>
        <p:nvSpPr>
          <p:cNvPr id="6" name="Text Placeholder 5">
            <a:extLst>
              <a:ext uri="{FF2B5EF4-FFF2-40B4-BE49-F238E27FC236}">
                <a16:creationId xmlns:a16="http://schemas.microsoft.com/office/drawing/2014/main" id="{649A8CC0-8C56-CC04-DA11-18422BE0D30E}"/>
              </a:ext>
            </a:extLst>
          </p:cNvPr>
          <p:cNvSpPr>
            <a:spLocks noGrp="1"/>
          </p:cNvSpPr>
          <p:nvPr>
            <p:ph type="body" sz="quarter" idx="11"/>
          </p:nvPr>
        </p:nvSpPr>
        <p:spPr>
          <a:xfrm>
            <a:off x="416608" y="7505263"/>
            <a:ext cx="16705791" cy="725859"/>
          </a:xfrm>
        </p:spPr>
        <p:txBody>
          <a:bodyPr lIns="91440" tIns="45720" rIns="91440" bIns="45720" anchor="t"/>
          <a:lstStyle/>
          <a:p>
            <a:r>
              <a:rPr lang="en-GB" sz="3200"/>
              <a:t>Juliet Norwood, Specialist Nurse, Immunisation</a:t>
            </a:r>
          </a:p>
        </p:txBody>
      </p:sp>
      <p:sp>
        <p:nvSpPr>
          <p:cNvPr id="7" name="Text Placeholder 6">
            <a:extLst>
              <a:ext uri="{FF2B5EF4-FFF2-40B4-BE49-F238E27FC236}">
                <a16:creationId xmlns:a16="http://schemas.microsoft.com/office/drawing/2014/main" id="{1CA7EE42-D684-84E5-7AF8-82ABBB9F05CA}"/>
              </a:ext>
            </a:extLst>
          </p:cNvPr>
          <p:cNvSpPr>
            <a:spLocks noGrp="1"/>
          </p:cNvSpPr>
          <p:nvPr>
            <p:ph type="body" sz="quarter" idx="12"/>
          </p:nvPr>
        </p:nvSpPr>
        <p:spPr>
          <a:xfrm>
            <a:off x="413805" y="8385439"/>
            <a:ext cx="10561637" cy="1410872"/>
          </a:xfrm>
        </p:spPr>
        <p:txBody>
          <a:bodyPr lIns="91440" tIns="45720" rIns="91440" bIns="45720" anchor="t"/>
          <a:lstStyle/>
          <a:p>
            <a:r>
              <a:rPr lang="en-GB" sz="3200">
                <a:solidFill>
                  <a:schemeClr val="bg1"/>
                </a:solidFill>
              </a:rPr>
              <a:t>Vaccine Preventable Disease Programme</a:t>
            </a:r>
            <a:endParaRPr lang="en-GB" sz="3200">
              <a:solidFill>
                <a:schemeClr val="bg1"/>
              </a:solidFill>
              <a:cs typeface="Arial"/>
            </a:endParaRPr>
          </a:p>
          <a:p>
            <a:r>
              <a:rPr lang="en-GB" sz="3200">
                <a:solidFill>
                  <a:schemeClr val="bg1"/>
                </a:solidFill>
              </a:rPr>
              <a:t>Public Health Wales</a:t>
            </a:r>
            <a:endParaRPr lang="en-GB" sz="3200">
              <a:solidFill>
                <a:schemeClr val="bg1"/>
              </a:solidFill>
              <a:cs typeface="Arial"/>
            </a:endParaRPr>
          </a:p>
        </p:txBody>
      </p:sp>
    </p:spTree>
    <p:extLst>
      <p:ext uri="{BB962C8B-B14F-4D97-AF65-F5344CB8AC3E}">
        <p14:creationId xmlns:p14="http://schemas.microsoft.com/office/powerpoint/2010/main" val="26008061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ED60C5-8A1B-CDA5-E9E2-FB286909FCA6}"/>
              </a:ext>
            </a:extLst>
          </p:cNvPr>
          <p:cNvSpPr>
            <a:spLocks noGrp="1"/>
          </p:cNvSpPr>
          <p:nvPr>
            <p:ph type="title"/>
          </p:nvPr>
        </p:nvSpPr>
        <p:spPr>
          <a:xfrm>
            <a:off x="1257300" y="954088"/>
            <a:ext cx="15773400" cy="2000618"/>
          </a:xfrm>
        </p:spPr>
        <p:txBody>
          <a:bodyPr lIns="91440" tIns="45720" rIns="91440" bIns="45720" anchor="t">
            <a:normAutofit/>
          </a:bodyPr>
          <a:lstStyle/>
          <a:p>
            <a:r>
              <a:rPr lang="en-GB" sz="4400" b="1"/>
              <a:t>Key messages</a:t>
            </a:r>
          </a:p>
        </p:txBody>
      </p:sp>
      <p:graphicFrame>
        <p:nvGraphicFramePr>
          <p:cNvPr id="8" name="Content Placeholder 2">
            <a:extLst>
              <a:ext uri="{FF2B5EF4-FFF2-40B4-BE49-F238E27FC236}">
                <a16:creationId xmlns:a16="http://schemas.microsoft.com/office/drawing/2014/main" id="{F23B2E25-E63B-B8E0-8A95-4AF0F3C0DF2E}"/>
              </a:ext>
            </a:extLst>
          </p:cNvPr>
          <p:cNvGraphicFramePr>
            <a:graphicFrameLocks noGrp="1"/>
          </p:cNvGraphicFramePr>
          <p:nvPr>
            <p:ph idx="1"/>
            <p:extLst>
              <p:ext uri="{D42A27DB-BD31-4B8C-83A1-F6EECF244321}">
                <p14:modId xmlns:p14="http://schemas.microsoft.com/office/powerpoint/2010/main" val="1974508521"/>
              </p:ext>
            </p:extLst>
          </p:nvPr>
        </p:nvGraphicFramePr>
        <p:xfrm>
          <a:off x="1257300" y="2204552"/>
          <a:ext cx="15773400" cy="656729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3" name="TextBox 12">
            <a:extLst>
              <a:ext uri="{FF2B5EF4-FFF2-40B4-BE49-F238E27FC236}">
                <a16:creationId xmlns:a16="http://schemas.microsoft.com/office/drawing/2014/main" id="{48B96CAF-5F24-3710-4C6A-B87F0FC499A6}"/>
              </a:ext>
            </a:extLst>
          </p:cNvPr>
          <p:cNvSpPr txBox="1"/>
          <p:nvPr/>
        </p:nvSpPr>
        <p:spPr>
          <a:xfrm>
            <a:off x="9147972" y="9632020"/>
            <a:ext cx="2203387" cy="5078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2700" b="1">
                <a:solidFill>
                  <a:schemeClr val="bg1"/>
                </a:solidFill>
                <a:cs typeface="Arial"/>
              </a:rPr>
              <a:t>13</a:t>
            </a:r>
            <a:endParaRPr lang="en-US">
              <a:solidFill>
                <a:schemeClr val="bg1"/>
              </a:solidFill>
              <a:cs typeface="Arial"/>
            </a:endParaRPr>
          </a:p>
        </p:txBody>
      </p:sp>
    </p:spTree>
    <p:extLst>
      <p:ext uri="{BB962C8B-B14F-4D97-AF65-F5344CB8AC3E}">
        <p14:creationId xmlns:p14="http://schemas.microsoft.com/office/powerpoint/2010/main" val="41879056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58A5E7FF-166C-6DCD-EC1A-2B4C25CD447F}"/>
              </a:ext>
            </a:extLst>
          </p:cNvPr>
          <p:cNvSpPr>
            <a:spLocks noGrp="1"/>
          </p:cNvSpPr>
          <p:nvPr>
            <p:ph type="sldNum" sz="quarter" idx="12"/>
          </p:nvPr>
        </p:nvSpPr>
        <p:spPr/>
        <p:txBody>
          <a:bodyPr lIns="91440" tIns="45720" rIns="91440" bIns="45720" anchor="t"/>
          <a:lstStyle/>
          <a:p>
            <a:r>
              <a:rPr lang="en-GB" sz="2700">
                <a:cs typeface="Arial"/>
              </a:rPr>
              <a:t>14</a:t>
            </a:r>
          </a:p>
        </p:txBody>
      </p:sp>
      <p:pic>
        <p:nvPicPr>
          <p:cNvPr id="8" name="Picture 7">
            <a:extLst>
              <a:ext uri="{FF2B5EF4-FFF2-40B4-BE49-F238E27FC236}">
                <a16:creationId xmlns:a16="http://schemas.microsoft.com/office/drawing/2014/main" id="{101E29A9-77C1-694B-50DD-049345A01E03}"/>
              </a:ext>
            </a:extLst>
          </p:cNvPr>
          <p:cNvPicPr>
            <a:picLocks noChangeAspect="1"/>
          </p:cNvPicPr>
          <p:nvPr/>
        </p:nvPicPr>
        <p:blipFill>
          <a:blip r:embed="rId2"/>
          <a:stretch>
            <a:fillRect/>
          </a:stretch>
        </p:blipFill>
        <p:spPr>
          <a:xfrm>
            <a:off x="3761294" y="665597"/>
            <a:ext cx="11173908" cy="7325723"/>
          </a:xfrm>
          <a:prstGeom prst="rect">
            <a:avLst/>
          </a:prstGeom>
          <a:ln>
            <a:noFill/>
          </a:ln>
          <a:effectLst>
            <a:outerShdw blurRad="190500" algn="tl" rotWithShape="0">
              <a:srgbClr val="000000">
                <a:alpha val="70000"/>
              </a:srgbClr>
            </a:outerShdw>
          </a:effectLst>
        </p:spPr>
      </p:pic>
      <p:sp>
        <p:nvSpPr>
          <p:cNvPr id="14" name="TextBox 13">
            <a:extLst>
              <a:ext uri="{FF2B5EF4-FFF2-40B4-BE49-F238E27FC236}">
                <a16:creationId xmlns:a16="http://schemas.microsoft.com/office/drawing/2014/main" id="{CE0C753A-78EE-362F-6270-609410C21528}"/>
              </a:ext>
            </a:extLst>
          </p:cNvPr>
          <p:cNvSpPr txBox="1"/>
          <p:nvPr/>
        </p:nvSpPr>
        <p:spPr>
          <a:xfrm>
            <a:off x="208547" y="8244453"/>
            <a:ext cx="18079453" cy="1000274"/>
          </a:xfrm>
          <a:prstGeom prst="rect">
            <a:avLst/>
          </a:prstGeom>
          <a:noFill/>
        </p:spPr>
        <p:txBody>
          <a:bodyPr wrap="square" lIns="137160" tIns="68580" rIns="137160" bIns="68580" anchor="t">
            <a:spAutoFit/>
          </a:bodyPr>
          <a:lstStyle/>
          <a:p>
            <a:pPr algn="ctr"/>
            <a:r>
              <a:rPr lang="en-GB" sz="2800">
                <a:ea typeface="+mn-lt"/>
                <a:cs typeface="+mn-lt"/>
                <a:hlinkClick r:id="rId3"/>
              </a:rPr>
              <a:t>Changes to routine childhood and selective neonatal hepatitis B vaccinations (WHC/2025/019) [HTML] | GOV.WALES</a:t>
            </a:r>
            <a:endParaRPr lang="en-US" sz="2800"/>
          </a:p>
        </p:txBody>
      </p:sp>
      <p:sp>
        <p:nvSpPr>
          <p:cNvPr id="2" name="TextBox 1">
            <a:extLst>
              <a:ext uri="{FF2B5EF4-FFF2-40B4-BE49-F238E27FC236}">
                <a16:creationId xmlns:a16="http://schemas.microsoft.com/office/drawing/2014/main" id="{EA5934B0-636C-FCE0-87A2-F112FCDE57FE}"/>
              </a:ext>
            </a:extLst>
          </p:cNvPr>
          <p:cNvSpPr txBox="1"/>
          <p:nvPr/>
        </p:nvSpPr>
        <p:spPr>
          <a:xfrm>
            <a:off x="545124" y="524119"/>
            <a:ext cx="2479431" cy="2590966"/>
          </a:xfrm>
          <a:prstGeom prst="rect">
            <a:avLst/>
          </a:prstGeom>
          <a:noFill/>
        </p:spPr>
        <p:txBody>
          <a:bodyPr wrap="square" rtlCol="0">
            <a:spAutoFit/>
          </a:bodyPr>
          <a:lstStyle/>
          <a:p>
            <a:r>
              <a:rPr lang="en-GB" sz="4059" b="1"/>
              <a:t>Welsh Health Circular May 2025</a:t>
            </a:r>
          </a:p>
        </p:txBody>
      </p:sp>
    </p:spTree>
    <p:extLst>
      <p:ext uri="{BB962C8B-B14F-4D97-AF65-F5344CB8AC3E}">
        <p14:creationId xmlns:p14="http://schemas.microsoft.com/office/powerpoint/2010/main" val="25226996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1BE986-C769-A42D-ECCD-07B8D2577760}"/>
              </a:ext>
            </a:extLst>
          </p:cNvPr>
          <p:cNvSpPr>
            <a:spLocks noGrp="1"/>
          </p:cNvSpPr>
          <p:nvPr>
            <p:ph type="title"/>
          </p:nvPr>
        </p:nvSpPr>
        <p:spPr>
          <a:xfrm>
            <a:off x="932585" y="319665"/>
            <a:ext cx="15773400" cy="665073"/>
          </a:xfrm>
        </p:spPr>
        <p:txBody>
          <a:bodyPr lIns="137160" tIns="68580" rIns="137160" bIns="68580" anchor="t"/>
          <a:lstStyle/>
          <a:p>
            <a:pPr algn="ctr"/>
            <a:r>
              <a:rPr lang="en-GB" sz="4400" b="1"/>
              <a:t>Vaccination changes for first year of life: </a:t>
            </a:r>
            <a:br>
              <a:rPr lang="en-GB" sz="4400" b="1"/>
            </a:br>
            <a:r>
              <a:rPr lang="en-GB" sz="4400" b="1"/>
              <a:t>PCV and Men B switch</a:t>
            </a:r>
            <a:endParaRPr lang="en-GB" sz="4400" b="1">
              <a:cs typeface="Arial"/>
            </a:endParaRPr>
          </a:p>
        </p:txBody>
      </p:sp>
      <p:sp>
        <p:nvSpPr>
          <p:cNvPr id="3" name="Content Placeholder 2">
            <a:extLst>
              <a:ext uri="{FF2B5EF4-FFF2-40B4-BE49-F238E27FC236}">
                <a16:creationId xmlns:a16="http://schemas.microsoft.com/office/drawing/2014/main" id="{F93E146F-D234-9264-D2A6-A196B1E5D6B6}"/>
              </a:ext>
            </a:extLst>
          </p:cNvPr>
          <p:cNvSpPr>
            <a:spLocks noGrp="1"/>
          </p:cNvSpPr>
          <p:nvPr>
            <p:ph idx="1"/>
          </p:nvPr>
        </p:nvSpPr>
        <p:spPr>
          <a:xfrm>
            <a:off x="926865" y="1870637"/>
            <a:ext cx="15676631" cy="6527007"/>
          </a:xfrm>
        </p:spPr>
        <p:txBody>
          <a:bodyPr lIns="90879" tIns="45440" rIns="90879" bIns="45440" anchor="t"/>
          <a:lstStyle/>
          <a:p>
            <a:pPr marL="0" indent="0">
              <a:buNone/>
            </a:pPr>
            <a:r>
              <a:rPr lang="en-GB" sz="2385">
                <a:solidFill>
                  <a:srgbClr val="212A73"/>
                </a:solidFill>
                <a:latin typeface="Arial"/>
                <a:cs typeface="Arial"/>
              </a:rPr>
              <a:t>The JCVI reviewed a study comparing data pre and post vaccine implementation of the Men B vaccine in 2016. </a:t>
            </a:r>
            <a:endParaRPr lang="en-US"/>
          </a:p>
          <a:p>
            <a:pPr lvl="1"/>
            <a:r>
              <a:rPr lang="en-GB" sz="2385">
                <a:solidFill>
                  <a:srgbClr val="212A73"/>
                </a:solidFill>
                <a:latin typeface="Arial"/>
                <a:cs typeface="Arial"/>
              </a:rPr>
              <a:t>Showed that there has been a continued burden of Men B disease since implementation of the programme </a:t>
            </a:r>
          </a:p>
          <a:p>
            <a:pPr lvl="1"/>
            <a:r>
              <a:rPr lang="en-GB" sz="2385">
                <a:solidFill>
                  <a:srgbClr val="212A73"/>
                </a:solidFill>
                <a:latin typeface="Arial"/>
                <a:cs typeface="Arial"/>
              </a:rPr>
              <a:t>It showed that the Men B disease burden in infants has shifted from 5-6 months to 1-3 months of age </a:t>
            </a:r>
          </a:p>
          <a:p>
            <a:pPr lvl="1"/>
            <a:r>
              <a:rPr lang="en-GB" sz="2385">
                <a:solidFill>
                  <a:srgbClr val="212A73"/>
                </a:solidFill>
                <a:latin typeface="Arial"/>
                <a:cs typeface="Arial"/>
              </a:rPr>
              <a:t>Study noted that PCV and Men B may be switched without negative effect</a:t>
            </a:r>
          </a:p>
          <a:p>
            <a:pPr marL="1016114" lvl="1" indent="-338285"/>
            <a:r>
              <a:rPr lang="en-GB" sz="2385">
                <a:solidFill>
                  <a:srgbClr val="212A73"/>
                </a:solidFill>
                <a:latin typeface="Arial"/>
                <a:cs typeface="Arial"/>
              </a:rPr>
              <a:t>Switching would maintain the same needle burden across immunisation visits</a:t>
            </a:r>
            <a:endParaRPr lang="en-GB" sz="2385">
              <a:cs typeface="Arial"/>
            </a:endParaRPr>
          </a:p>
        </p:txBody>
      </p:sp>
      <p:sp>
        <p:nvSpPr>
          <p:cNvPr id="4" name="Slide Number Placeholder 3">
            <a:extLst>
              <a:ext uri="{FF2B5EF4-FFF2-40B4-BE49-F238E27FC236}">
                <a16:creationId xmlns:a16="http://schemas.microsoft.com/office/drawing/2014/main" id="{C3A46C6F-6C64-CA75-A9E5-1FF6EC487F3D}"/>
              </a:ext>
            </a:extLst>
          </p:cNvPr>
          <p:cNvSpPr>
            <a:spLocks noGrp="1"/>
          </p:cNvSpPr>
          <p:nvPr>
            <p:ph type="sldNum" sz="quarter" idx="12"/>
          </p:nvPr>
        </p:nvSpPr>
        <p:spPr/>
        <p:txBody>
          <a:bodyPr lIns="91440" tIns="45720" rIns="91440" bIns="45720" anchor="t"/>
          <a:lstStyle/>
          <a:p>
            <a:r>
              <a:rPr lang="en-GB" sz="2700">
                <a:cs typeface="Arial"/>
              </a:rPr>
              <a:t>15</a:t>
            </a:r>
          </a:p>
        </p:txBody>
      </p:sp>
      <p:pic>
        <p:nvPicPr>
          <p:cNvPr id="5" name="Picture 4">
            <a:extLst>
              <a:ext uri="{FF2B5EF4-FFF2-40B4-BE49-F238E27FC236}">
                <a16:creationId xmlns:a16="http://schemas.microsoft.com/office/drawing/2014/main" id="{32B81B1F-2CE1-7C3E-D1DD-FC655C24AA0A}"/>
              </a:ext>
            </a:extLst>
          </p:cNvPr>
          <p:cNvPicPr>
            <a:picLocks noChangeAspect="1"/>
          </p:cNvPicPr>
          <p:nvPr/>
        </p:nvPicPr>
        <p:blipFill>
          <a:blip r:embed="rId2"/>
          <a:stretch>
            <a:fillRect/>
          </a:stretch>
        </p:blipFill>
        <p:spPr>
          <a:xfrm>
            <a:off x="9917896" y="5707346"/>
            <a:ext cx="7859667" cy="3008523"/>
          </a:xfrm>
          <a:prstGeom prst="rect">
            <a:avLst/>
          </a:prstGeom>
          <a:ln>
            <a:noFill/>
          </a:ln>
          <a:effectLst>
            <a:outerShdw blurRad="292100" dist="139700" dir="2700000" algn="tl" rotWithShape="0">
              <a:srgbClr val="333333">
                <a:alpha val="65000"/>
              </a:srgbClr>
            </a:outerShdw>
          </a:effectLst>
        </p:spPr>
      </p:pic>
      <p:sp>
        <p:nvSpPr>
          <p:cNvPr id="6" name="TextBox 3">
            <a:extLst>
              <a:ext uri="{FF2B5EF4-FFF2-40B4-BE49-F238E27FC236}">
                <a16:creationId xmlns:a16="http://schemas.microsoft.com/office/drawing/2014/main" id="{5A465C6C-6F29-19B0-AF44-8DD2C06D4A49}"/>
              </a:ext>
            </a:extLst>
          </p:cNvPr>
          <p:cNvSpPr txBox="1"/>
          <p:nvPr/>
        </p:nvSpPr>
        <p:spPr>
          <a:xfrm>
            <a:off x="1301153" y="4307035"/>
            <a:ext cx="13420556" cy="1330953"/>
          </a:xfrm>
          <a:prstGeom prst="rect">
            <a:avLst/>
          </a:prstGeom>
          <a:noFill/>
          <a:ln w="28575">
            <a:solidFill>
              <a:schemeClr val="tx1"/>
            </a:solidFill>
          </a:ln>
        </p:spPr>
        <p:txBody>
          <a:bodyPr rot="0" spcFirstLastPara="0" vert="horz" wrap="square" lIns="90879" tIns="45440" rIns="90879" bIns="45440" numCol="1" spcCol="0" rtlCol="0" fromWordArt="0" anchor="t" anchorCtr="0" forceAA="0" compatLnSpc="1">
            <a:prstTxWarp prst="textNoShape">
              <a:avLst/>
            </a:prstTxWarp>
            <a:spAutoFit/>
          </a:bodyPr>
          <a:ls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r>
              <a:rPr lang="en-GB" sz="2684">
                <a:solidFill>
                  <a:srgbClr val="FF0000"/>
                </a:solidFill>
              </a:rPr>
              <a:t>The Committee therefore agreed that the routine infant immunisation schedule should be amended so that 4CMenB was to be given at 8 and 12 weeks of age, and PCV given at 16 weeks of age.</a:t>
            </a:r>
            <a:r>
              <a:rPr lang="en-US" sz="2684">
                <a:cs typeface="Arial"/>
              </a:rPr>
              <a:t>​</a:t>
            </a:r>
            <a:endParaRPr lang="en-US" sz="2690"/>
          </a:p>
        </p:txBody>
      </p:sp>
      <p:sp>
        <p:nvSpPr>
          <p:cNvPr id="7" name="TextBox 6">
            <a:extLst>
              <a:ext uri="{FF2B5EF4-FFF2-40B4-BE49-F238E27FC236}">
                <a16:creationId xmlns:a16="http://schemas.microsoft.com/office/drawing/2014/main" id="{BB6067B9-4349-C29B-2371-F873C7E50467}"/>
              </a:ext>
            </a:extLst>
          </p:cNvPr>
          <p:cNvSpPr txBox="1"/>
          <p:nvPr/>
        </p:nvSpPr>
        <p:spPr>
          <a:xfrm>
            <a:off x="929191" y="8838121"/>
            <a:ext cx="12918539" cy="397685"/>
          </a:xfrm>
          <a:prstGeom prst="rect">
            <a:avLst/>
          </a:prstGeom>
          <a:noFill/>
        </p:spPr>
        <p:txBody>
          <a:bodyPr rot="0" spcFirstLastPara="0" vertOverflow="overflow" horzOverflow="overflow" vert="horz" wrap="square" lIns="90879" tIns="45440" rIns="90879" bIns="45440" numCol="1" spcCol="0" rtlCol="0" fromWordArt="0" anchor="t" anchorCtr="0" forceAA="0" compatLnSpc="1">
            <a:prstTxWarp prst="textNoShape">
              <a:avLst/>
            </a:prstTxWarp>
            <a:spAutoFit/>
          </a:bodyPr>
          <a:lstStyle/>
          <a:p>
            <a:r>
              <a:rPr lang="en-GB" sz="1988"/>
              <a:t>JCVI Minutes 5th February 2025: </a:t>
            </a:r>
            <a:r>
              <a:rPr lang="en-GB" sz="1988" u="sng">
                <a:solidFill>
                  <a:srgbClr val="00A7A7"/>
                </a:solidFill>
                <a:cs typeface="Segoe UI"/>
                <a:hlinkClick r:id="rId3"/>
              </a:rPr>
              <a:t>Joint Committee on Vaccination and Immunisation - GOV.UK</a:t>
            </a:r>
            <a:endParaRPr lang="en-US" sz="1988"/>
          </a:p>
        </p:txBody>
      </p:sp>
      <p:sp>
        <p:nvSpPr>
          <p:cNvPr id="9" name="TextBox 8">
            <a:extLst>
              <a:ext uri="{FF2B5EF4-FFF2-40B4-BE49-F238E27FC236}">
                <a16:creationId xmlns:a16="http://schemas.microsoft.com/office/drawing/2014/main" id="{55870854-BC9F-0885-FCA7-FE8732855417}"/>
              </a:ext>
            </a:extLst>
          </p:cNvPr>
          <p:cNvSpPr txBox="1"/>
          <p:nvPr/>
        </p:nvSpPr>
        <p:spPr>
          <a:xfrm>
            <a:off x="286632" y="5985573"/>
            <a:ext cx="9259055" cy="2412071"/>
          </a:xfrm>
          <a:prstGeom prst="rect">
            <a:avLst/>
          </a:prstGeom>
          <a:noFill/>
        </p:spPr>
        <p:txBody>
          <a:bodyPr wrap="square">
            <a:spAutoFit/>
          </a:bodyPr>
          <a:lstStyle/>
          <a:p>
            <a:pPr marL="1016189" lvl="1" indent="-338729" defTabSz="1354917" fontAlgn="base">
              <a:lnSpc>
                <a:spcPct val="90000"/>
              </a:lnSpc>
              <a:spcBef>
                <a:spcPts val="741"/>
              </a:spcBef>
              <a:buFont typeface="Arial" panose="020B0604020202020204" pitchFamily="34" charset="0"/>
              <a:buChar char="•"/>
            </a:pPr>
            <a:r>
              <a:rPr lang="en-GB" sz="2385">
                <a:solidFill>
                  <a:srgbClr val="212A73"/>
                </a:solidFill>
                <a:latin typeface="Arial"/>
                <a:cs typeface="Arial"/>
              </a:rPr>
              <a:t>Giving the </a:t>
            </a:r>
            <a:r>
              <a:rPr lang="en-GB" sz="2385" err="1">
                <a:solidFill>
                  <a:srgbClr val="212A73"/>
                </a:solidFill>
                <a:latin typeface="Arial"/>
                <a:cs typeface="Arial"/>
              </a:rPr>
              <a:t>MenB</a:t>
            </a:r>
            <a:r>
              <a:rPr lang="en-GB" sz="2385">
                <a:solidFill>
                  <a:srgbClr val="212A73"/>
                </a:solidFill>
                <a:latin typeface="Arial"/>
                <a:cs typeface="Arial"/>
              </a:rPr>
              <a:t> vaccine earlier would provide earlier immunological protection against invasive Men B disease, without compromising longer term immunological protection​</a:t>
            </a:r>
          </a:p>
          <a:p>
            <a:pPr marL="1016189" lvl="1" indent="-338729" defTabSz="1354917">
              <a:lnSpc>
                <a:spcPct val="90000"/>
              </a:lnSpc>
              <a:spcBef>
                <a:spcPts val="741"/>
              </a:spcBef>
              <a:buFont typeface="Arial" panose="020B0604020202020204" pitchFamily="34" charset="0"/>
              <a:buChar char="•"/>
            </a:pPr>
            <a:r>
              <a:rPr lang="en-GB" sz="2385">
                <a:solidFill>
                  <a:srgbClr val="212A73"/>
                </a:solidFill>
                <a:latin typeface="Arial"/>
                <a:cs typeface="Arial"/>
              </a:rPr>
              <a:t>This is the first dose of PCV and as infants this age predominantly rely on indirect protection, this may be switched without negative effect</a:t>
            </a:r>
            <a:br>
              <a:rPr lang="en-GB" sz="1790">
                <a:solidFill>
                  <a:srgbClr val="212A73"/>
                </a:solidFill>
                <a:latin typeface="verdana" panose="020B0604030504040204" pitchFamily="34" charset="0"/>
              </a:rPr>
            </a:br>
            <a:endParaRPr lang="en-GB" sz="1790"/>
          </a:p>
        </p:txBody>
      </p:sp>
    </p:spTree>
    <p:extLst>
      <p:ext uri="{BB962C8B-B14F-4D97-AF65-F5344CB8AC3E}">
        <p14:creationId xmlns:p14="http://schemas.microsoft.com/office/powerpoint/2010/main" val="405119398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36E428-95EA-8D04-8FDF-FA2E51D7ADDF}"/>
              </a:ext>
            </a:extLst>
          </p:cNvPr>
          <p:cNvSpPr>
            <a:spLocks noGrp="1"/>
          </p:cNvSpPr>
          <p:nvPr>
            <p:ph type="title"/>
          </p:nvPr>
        </p:nvSpPr>
        <p:spPr>
          <a:xfrm>
            <a:off x="612237" y="685409"/>
            <a:ext cx="15773400" cy="1250435"/>
          </a:xfrm>
        </p:spPr>
        <p:txBody>
          <a:bodyPr lIns="91440" tIns="45720" rIns="91440" bIns="45720" anchor="t"/>
          <a:lstStyle/>
          <a:p>
            <a:r>
              <a:rPr lang="en-GB" sz="4400" b="1"/>
              <a:t>Implementation of PCV/</a:t>
            </a:r>
            <a:r>
              <a:rPr lang="en-GB" sz="4400" b="1" err="1"/>
              <a:t>MenB</a:t>
            </a:r>
            <a:r>
              <a:rPr lang="en-GB" sz="4400" b="1"/>
              <a:t> swap </a:t>
            </a:r>
          </a:p>
        </p:txBody>
      </p:sp>
      <p:graphicFrame>
        <p:nvGraphicFramePr>
          <p:cNvPr id="8" name="Content Placeholder 7">
            <a:extLst>
              <a:ext uri="{FF2B5EF4-FFF2-40B4-BE49-F238E27FC236}">
                <a16:creationId xmlns:a16="http://schemas.microsoft.com/office/drawing/2014/main" id="{A9BF6236-41F2-11FD-A4D1-3CE71640CB67}"/>
              </a:ext>
            </a:extLst>
          </p:cNvPr>
          <p:cNvGraphicFramePr>
            <a:graphicFrameLocks noGrp="1"/>
          </p:cNvGraphicFramePr>
          <p:nvPr>
            <p:ph idx="1"/>
            <p:extLst>
              <p:ext uri="{D42A27DB-BD31-4B8C-83A1-F6EECF244321}">
                <p14:modId xmlns:p14="http://schemas.microsoft.com/office/powerpoint/2010/main" val="1592917620"/>
              </p:ext>
            </p:extLst>
          </p:nvPr>
        </p:nvGraphicFramePr>
        <p:xfrm>
          <a:off x="1229207" y="4584773"/>
          <a:ext cx="15612599" cy="390398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TextBox 9">
            <a:extLst>
              <a:ext uri="{FF2B5EF4-FFF2-40B4-BE49-F238E27FC236}">
                <a16:creationId xmlns:a16="http://schemas.microsoft.com/office/drawing/2014/main" id="{3646E4C6-1F88-A1F8-BD9B-8A3B66E8D534}"/>
              </a:ext>
            </a:extLst>
          </p:cNvPr>
          <p:cNvSpPr txBox="1"/>
          <p:nvPr/>
        </p:nvSpPr>
        <p:spPr>
          <a:xfrm>
            <a:off x="827258" y="1750420"/>
            <a:ext cx="13192869" cy="1446550"/>
          </a:xfrm>
          <a:prstGeom prst="rect">
            <a:avLst/>
          </a:prstGeom>
          <a:noFill/>
        </p:spPr>
        <p:txBody>
          <a:bodyPr wrap="square" lIns="91440" tIns="45720" rIns="91440" bIns="45720" anchor="t">
            <a:spAutoFit/>
          </a:bodyPr>
          <a:lstStyle/>
          <a:p>
            <a:pPr marL="0" indent="0">
              <a:buNone/>
            </a:pPr>
            <a:r>
              <a:rPr lang="en-GB" sz="2800" b="1" u="sng"/>
              <a:t>From 1 July 2025</a:t>
            </a:r>
            <a:endParaRPr lang="en-GB" sz="2800" b="1" u="sng">
              <a:cs typeface="Arial"/>
            </a:endParaRPr>
          </a:p>
          <a:p>
            <a:pPr algn="ctr"/>
            <a:endParaRPr lang="en-GB" sz="2800" u="sng">
              <a:cs typeface="Arial"/>
            </a:endParaRPr>
          </a:p>
          <a:p>
            <a:pPr algn="ctr"/>
            <a:r>
              <a:rPr lang="en-GB" sz="2800"/>
              <a:t>     </a:t>
            </a:r>
            <a:r>
              <a:rPr lang="en-GB" sz="3200"/>
              <a:t>              </a:t>
            </a:r>
            <a:r>
              <a:rPr lang="en-GB" sz="3200" b="1"/>
              <a:t>Has the child had their 12-week vaccinations?</a:t>
            </a:r>
            <a:endParaRPr lang="en-GB" sz="3200" b="1">
              <a:cs typeface="Arial"/>
            </a:endParaRPr>
          </a:p>
        </p:txBody>
      </p:sp>
      <p:sp>
        <p:nvSpPr>
          <p:cNvPr id="269" name="Arrow: Down 268">
            <a:extLst>
              <a:ext uri="{FF2B5EF4-FFF2-40B4-BE49-F238E27FC236}">
                <a16:creationId xmlns:a16="http://schemas.microsoft.com/office/drawing/2014/main" id="{37B32925-1EBE-9185-2180-C9D37C887301}"/>
              </a:ext>
            </a:extLst>
          </p:cNvPr>
          <p:cNvSpPr/>
          <p:nvPr/>
        </p:nvSpPr>
        <p:spPr>
          <a:xfrm>
            <a:off x="5180127" y="3199282"/>
            <a:ext cx="609340" cy="1072969"/>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0" name="Arrow: Down 349">
            <a:extLst>
              <a:ext uri="{FF2B5EF4-FFF2-40B4-BE49-F238E27FC236}">
                <a16:creationId xmlns:a16="http://schemas.microsoft.com/office/drawing/2014/main" id="{CDA47214-021A-E6FB-FAD7-58A0B4371587}"/>
              </a:ext>
            </a:extLst>
          </p:cNvPr>
          <p:cNvSpPr/>
          <p:nvPr/>
        </p:nvSpPr>
        <p:spPr>
          <a:xfrm>
            <a:off x="11748370" y="3199281"/>
            <a:ext cx="609340" cy="1072969"/>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D8458329-B729-0CAF-EDB2-8FED6ED3E9C5}"/>
              </a:ext>
            </a:extLst>
          </p:cNvPr>
          <p:cNvSpPr txBox="1"/>
          <p:nvPr/>
        </p:nvSpPr>
        <p:spPr>
          <a:xfrm>
            <a:off x="8844587" y="9646310"/>
            <a:ext cx="2896276" cy="5078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2700" b="1">
                <a:solidFill>
                  <a:schemeClr val="bg1"/>
                </a:solidFill>
                <a:cs typeface="Arial"/>
              </a:rPr>
              <a:t>16</a:t>
            </a:r>
            <a:endParaRPr lang="en-US" b="1">
              <a:solidFill>
                <a:schemeClr val="bg1"/>
              </a:solidFill>
            </a:endParaRPr>
          </a:p>
        </p:txBody>
      </p:sp>
    </p:spTree>
    <p:extLst>
      <p:ext uri="{BB962C8B-B14F-4D97-AF65-F5344CB8AC3E}">
        <p14:creationId xmlns:p14="http://schemas.microsoft.com/office/powerpoint/2010/main" val="15541268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30F70405-25AA-5BD8-EF7D-E7F75481DA23}"/>
              </a:ext>
            </a:extLst>
          </p:cNvPr>
          <p:cNvSpPr>
            <a:spLocks noGrp="1"/>
          </p:cNvSpPr>
          <p:nvPr>
            <p:ph type="sldNum" sz="quarter" idx="12"/>
          </p:nvPr>
        </p:nvSpPr>
        <p:spPr>
          <a:xfrm>
            <a:off x="8765181" y="9580846"/>
            <a:ext cx="780506" cy="551068"/>
          </a:xfrm>
        </p:spPr>
        <p:txBody>
          <a:bodyPr lIns="91440" tIns="45720" rIns="91440" bIns="45720" anchor="t">
            <a:normAutofit/>
          </a:bodyPr>
          <a:lstStyle/>
          <a:p>
            <a:pPr>
              <a:spcAft>
                <a:spcPts val="600"/>
              </a:spcAft>
            </a:pPr>
            <a:r>
              <a:rPr lang="en-GB" sz="2700">
                <a:cs typeface="Arial"/>
              </a:rPr>
              <a:t>17</a:t>
            </a:r>
          </a:p>
        </p:txBody>
      </p:sp>
      <p:graphicFrame>
        <p:nvGraphicFramePr>
          <p:cNvPr id="6" name="Content Placeholder 2">
            <a:extLst>
              <a:ext uri="{FF2B5EF4-FFF2-40B4-BE49-F238E27FC236}">
                <a16:creationId xmlns:a16="http://schemas.microsoft.com/office/drawing/2014/main" id="{F936980A-5061-0EB0-4D61-3FA57A679B0E}"/>
              </a:ext>
            </a:extLst>
          </p:cNvPr>
          <p:cNvGraphicFramePr>
            <a:graphicFrameLocks noGrp="1"/>
          </p:cNvGraphicFramePr>
          <p:nvPr>
            <p:ph idx="1"/>
            <p:extLst>
              <p:ext uri="{D42A27DB-BD31-4B8C-83A1-F6EECF244321}">
                <p14:modId xmlns:p14="http://schemas.microsoft.com/office/powerpoint/2010/main" val="313732450"/>
              </p:ext>
            </p:extLst>
          </p:nvPr>
        </p:nvGraphicFramePr>
        <p:xfrm>
          <a:off x="541278" y="1480285"/>
          <a:ext cx="14460569" cy="739434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4" name="Title 1">
            <a:extLst>
              <a:ext uri="{FF2B5EF4-FFF2-40B4-BE49-F238E27FC236}">
                <a16:creationId xmlns:a16="http://schemas.microsoft.com/office/drawing/2014/main" id="{263588B4-AD29-DE90-2765-5007321B0390}"/>
              </a:ext>
            </a:extLst>
          </p:cNvPr>
          <p:cNvSpPr txBox="1">
            <a:spLocks/>
          </p:cNvSpPr>
          <p:nvPr/>
        </p:nvSpPr>
        <p:spPr>
          <a:xfrm>
            <a:off x="299515" y="-3194"/>
            <a:ext cx="15773400" cy="1868588"/>
          </a:xfrm>
          <a:prstGeom prst="rect">
            <a:avLst/>
          </a:prstGeom>
        </p:spPr>
        <p:txBody>
          <a:bodyPr lIns="91440" tIns="45720" rIns="91440" bIns="45720" anchor="ctr">
            <a:normAutofit/>
          </a:bodyPr>
          <a:lstStyle>
            <a:lvl1pPr algn="l" defTabSz="1363233" rtl="0" eaLnBrk="1" latinLnBrk="0" hangingPunct="1">
              <a:lnSpc>
                <a:spcPct val="90000"/>
              </a:lnSpc>
              <a:spcBef>
                <a:spcPct val="0"/>
              </a:spcBef>
              <a:buNone/>
              <a:defRPr sz="6560" kern="1200">
                <a:solidFill>
                  <a:schemeClr val="tx1"/>
                </a:solidFill>
                <a:latin typeface="+mj-lt"/>
                <a:ea typeface="+mj-ea"/>
                <a:cs typeface="+mj-cs"/>
              </a:defRPr>
            </a:lvl1pPr>
          </a:lstStyle>
          <a:p>
            <a:r>
              <a:rPr lang="en-GB" sz="4800" b="1"/>
              <a:t>Vaccination changes for second year of life </a:t>
            </a:r>
          </a:p>
        </p:txBody>
      </p:sp>
      <p:pic>
        <p:nvPicPr>
          <p:cNvPr id="52" name="Picture 51">
            <a:extLst>
              <a:ext uri="{FF2B5EF4-FFF2-40B4-BE49-F238E27FC236}">
                <a16:creationId xmlns:a16="http://schemas.microsoft.com/office/drawing/2014/main" id="{C6F1CAC8-5FAC-47D1-A8D9-3F27FF73C17D}"/>
              </a:ext>
            </a:extLst>
          </p:cNvPr>
          <p:cNvPicPr>
            <a:picLocks noChangeAspect="1"/>
          </p:cNvPicPr>
          <p:nvPr/>
        </p:nvPicPr>
        <p:blipFill>
          <a:blip r:embed="rId8"/>
          <a:stretch>
            <a:fillRect/>
          </a:stretch>
        </p:blipFill>
        <p:spPr>
          <a:xfrm>
            <a:off x="14997087" y="178711"/>
            <a:ext cx="3227419" cy="3865428"/>
          </a:xfrm>
          <a:prstGeom prst="rect">
            <a:avLst/>
          </a:prstGeom>
          <a:ln>
            <a:noFill/>
          </a:ln>
          <a:effectLst>
            <a:softEdge rad="112500"/>
          </a:effectLst>
        </p:spPr>
      </p:pic>
    </p:spTree>
    <p:extLst>
      <p:ext uri="{BB962C8B-B14F-4D97-AF65-F5344CB8AC3E}">
        <p14:creationId xmlns:p14="http://schemas.microsoft.com/office/powerpoint/2010/main" val="337370254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93C2D57E-946D-61E0-2908-96C470F34643}"/>
              </a:ext>
            </a:extLst>
          </p:cNvPr>
          <p:cNvPicPr>
            <a:picLocks noChangeAspect="1"/>
          </p:cNvPicPr>
          <p:nvPr/>
        </p:nvPicPr>
        <p:blipFill>
          <a:blip r:embed="rId3"/>
          <a:srcRect l="-6639" t="-5231" r="8299" b="5231"/>
          <a:stretch>
            <a:fillRect/>
          </a:stretch>
        </p:blipFill>
        <p:spPr>
          <a:xfrm>
            <a:off x="14615273" y="3753"/>
            <a:ext cx="3384577" cy="4535434"/>
          </a:xfrm>
          <a:prstGeom prst="rect">
            <a:avLst/>
          </a:prstGeom>
          <a:ln>
            <a:noFill/>
          </a:ln>
          <a:effectLst>
            <a:softEdge rad="112500"/>
          </a:effectLst>
        </p:spPr>
      </p:pic>
      <p:sp>
        <p:nvSpPr>
          <p:cNvPr id="2" name="Title 1">
            <a:extLst>
              <a:ext uri="{FF2B5EF4-FFF2-40B4-BE49-F238E27FC236}">
                <a16:creationId xmlns:a16="http://schemas.microsoft.com/office/drawing/2014/main" id="{8CDE2F03-9F5A-EF9C-4D45-8EA5DBE5B55B}"/>
              </a:ext>
            </a:extLst>
          </p:cNvPr>
          <p:cNvSpPr>
            <a:spLocks noGrp="1"/>
          </p:cNvSpPr>
          <p:nvPr>
            <p:ph type="title"/>
          </p:nvPr>
        </p:nvSpPr>
        <p:spPr>
          <a:xfrm>
            <a:off x="541510" y="367447"/>
            <a:ext cx="15773400" cy="916468"/>
          </a:xfrm>
        </p:spPr>
        <p:txBody>
          <a:bodyPr lIns="91440" tIns="45720" rIns="91440" bIns="45720" anchor="ctr">
            <a:normAutofit/>
          </a:bodyPr>
          <a:lstStyle/>
          <a:p>
            <a:r>
              <a:rPr lang="en-GB" sz="4400" b="1"/>
              <a:t>Men C disease and vaccination </a:t>
            </a:r>
          </a:p>
        </p:txBody>
      </p:sp>
      <p:sp>
        <p:nvSpPr>
          <p:cNvPr id="3" name="Content Placeholder 2">
            <a:extLst>
              <a:ext uri="{FF2B5EF4-FFF2-40B4-BE49-F238E27FC236}">
                <a16:creationId xmlns:a16="http://schemas.microsoft.com/office/drawing/2014/main" id="{074E53A9-7E31-8FC1-5D65-733CFF3B5D1A}"/>
              </a:ext>
            </a:extLst>
          </p:cNvPr>
          <p:cNvSpPr>
            <a:spLocks noGrp="1"/>
          </p:cNvSpPr>
          <p:nvPr>
            <p:ph idx="1"/>
          </p:nvPr>
        </p:nvSpPr>
        <p:spPr>
          <a:xfrm>
            <a:off x="696630" y="1811084"/>
            <a:ext cx="14180735" cy="6539744"/>
          </a:xfrm>
        </p:spPr>
        <p:txBody>
          <a:bodyPr lIns="91440" tIns="45720" rIns="91440" bIns="45720" anchor="t">
            <a:noAutofit/>
          </a:bodyPr>
          <a:lstStyle/>
          <a:p>
            <a:pPr marL="340360" indent="-340360" algn="just"/>
            <a:r>
              <a:rPr lang="en-GB" sz="2600"/>
              <a:t>The Men C vaccine programme commenced in 1999. This led to a significant reduction of invasive meningococcal disease.</a:t>
            </a:r>
            <a:endParaRPr lang="en-US" sz="2600">
              <a:cs typeface="Arial"/>
            </a:endParaRPr>
          </a:p>
          <a:p>
            <a:pPr marL="340360" indent="-340360" algn="just"/>
            <a:r>
              <a:rPr lang="en-GB" sz="2600"/>
              <a:t>The Men ACWY programme commenced in 2015. This led to further reduction of Men C disease (as well as Men W disease).</a:t>
            </a:r>
            <a:endParaRPr lang="en-GB" sz="2600">
              <a:cs typeface="Arial"/>
            </a:endParaRPr>
          </a:p>
          <a:p>
            <a:pPr marL="340360" indent="-340360" algn="just"/>
            <a:r>
              <a:rPr lang="en-GB" sz="2600"/>
              <a:t>COVID-19 social distancing and lockdown measures led to a further decline in spread and detection of invasive meningococcal disease (IMD)</a:t>
            </a:r>
            <a:endParaRPr lang="en-GB" sz="2600">
              <a:cs typeface="Arial"/>
            </a:endParaRPr>
          </a:p>
          <a:p>
            <a:pPr marL="340360" indent="-340360" algn="just"/>
            <a:r>
              <a:rPr lang="en-GB" sz="2600"/>
              <a:t>Modelling work has found that indirect protection against </a:t>
            </a:r>
            <a:r>
              <a:rPr lang="en-GB" sz="2600" err="1"/>
              <a:t>MenC</a:t>
            </a:r>
            <a:r>
              <a:rPr lang="en-GB" sz="2600"/>
              <a:t> disease is sustained because of the teenage </a:t>
            </a:r>
            <a:r>
              <a:rPr lang="en-GB" sz="2600" err="1"/>
              <a:t>MenACWY</a:t>
            </a:r>
            <a:r>
              <a:rPr lang="en-GB" sz="2600"/>
              <a:t> programme.</a:t>
            </a:r>
            <a:endParaRPr lang="en-GB" sz="2600">
              <a:cs typeface="Arial"/>
            </a:endParaRPr>
          </a:p>
          <a:p>
            <a:pPr marL="340360" indent="-340360" algn="just"/>
            <a:r>
              <a:rPr lang="en-GB" sz="2600">
                <a:cs typeface="Arial"/>
              </a:rPr>
              <a:t>Over time it is expected that the teenage </a:t>
            </a:r>
            <a:r>
              <a:rPr lang="en-GB" sz="2600" err="1">
                <a:cs typeface="Arial"/>
              </a:rPr>
              <a:t>MenACWY</a:t>
            </a:r>
            <a:r>
              <a:rPr lang="en-GB" sz="2600">
                <a:cs typeface="Arial"/>
              </a:rPr>
              <a:t> programme will reduce carriage prevalence of Men C,W and Y to near elimination levels</a:t>
            </a:r>
            <a:endParaRPr lang="en-US" sz="2600">
              <a:cs typeface="Arial"/>
            </a:endParaRPr>
          </a:p>
          <a:p>
            <a:pPr marL="1022350" lvl="1" indent="-340360" algn="just">
              <a:buFont typeface="Wingdings" panose="020B0604020202020204" pitchFamily="34" charset="0"/>
              <a:buChar char="Ø"/>
            </a:pPr>
            <a:r>
              <a:rPr lang="en-GB" sz="2600">
                <a:cs typeface="Arial"/>
              </a:rPr>
              <a:t>Group A has been almost undetectable for many years in the UK</a:t>
            </a:r>
            <a:endParaRPr lang="en-US" sz="2600">
              <a:cs typeface="Arial"/>
            </a:endParaRPr>
          </a:p>
          <a:p>
            <a:pPr marL="1022350" lvl="1" indent="-340360" algn="just">
              <a:buFont typeface="Wingdings" panose="020B0604020202020204" pitchFamily="34" charset="0"/>
              <a:buChar char="Ø"/>
            </a:pPr>
            <a:r>
              <a:rPr lang="en-GB" sz="2600">
                <a:cs typeface="Arial"/>
              </a:rPr>
              <a:t>Carriage prevalence = how many carrying the meningococcal bacteria in their nose and throat.</a:t>
            </a:r>
            <a:endParaRPr lang="en-US" sz="2600">
              <a:cs typeface="Arial"/>
            </a:endParaRPr>
          </a:p>
          <a:p>
            <a:pPr marL="340360" indent="-340360" algn="just"/>
            <a:r>
              <a:rPr lang="en-GB" sz="2600">
                <a:cs typeface="Arial"/>
              </a:rPr>
              <a:t>With the reduction in carriage prevalence of these meningococcal serogroups, it has been predicted that there will be very few IMD cases caused by meningococcus groups A,C,W and Y each year, by the time the </a:t>
            </a:r>
            <a:r>
              <a:rPr lang="en-GB" sz="2600" err="1">
                <a:cs typeface="Arial"/>
              </a:rPr>
              <a:t>Menitorix</a:t>
            </a:r>
            <a:r>
              <a:rPr lang="en-GB" sz="2600">
                <a:cs typeface="Arial"/>
              </a:rPr>
              <a:t>® is no longer available.</a:t>
            </a:r>
            <a:endParaRPr lang="en-US" sz="2600">
              <a:cs typeface="Arial"/>
            </a:endParaRPr>
          </a:p>
          <a:p>
            <a:pPr marL="340360" indent="-340360" algn="just"/>
            <a:endParaRPr lang="en-GB" sz="2000">
              <a:cs typeface="Arial"/>
            </a:endParaRPr>
          </a:p>
        </p:txBody>
      </p:sp>
      <p:sp>
        <p:nvSpPr>
          <p:cNvPr id="4" name="Slide Number Placeholder 3">
            <a:extLst>
              <a:ext uri="{FF2B5EF4-FFF2-40B4-BE49-F238E27FC236}">
                <a16:creationId xmlns:a16="http://schemas.microsoft.com/office/drawing/2014/main" id="{1D324EA7-B31D-EA4E-0127-10BFBE0A3829}"/>
              </a:ext>
            </a:extLst>
          </p:cNvPr>
          <p:cNvSpPr>
            <a:spLocks noGrp="1"/>
          </p:cNvSpPr>
          <p:nvPr>
            <p:ph type="sldNum" sz="quarter" idx="12"/>
          </p:nvPr>
        </p:nvSpPr>
        <p:spPr>
          <a:xfrm>
            <a:off x="8765181" y="9580846"/>
            <a:ext cx="780506" cy="551068"/>
          </a:xfrm>
        </p:spPr>
        <p:txBody>
          <a:bodyPr lIns="91440" tIns="45720" rIns="91440" bIns="45720" anchor="t">
            <a:normAutofit/>
          </a:bodyPr>
          <a:lstStyle/>
          <a:p>
            <a:pPr>
              <a:spcAft>
                <a:spcPts val="600"/>
              </a:spcAft>
            </a:pPr>
            <a:r>
              <a:rPr lang="en-GB" sz="2700">
                <a:cs typeface="Arial"/>
              </a:rPr>
              <a:t>18</a:t>
            </a:r>
          </a:p>
        </p:txBody>
      </p:sp>
    </p:spTree>
    <p:extLst>
      <p:ext uri="{BB962C8B-B14F-4D97-AF65-F5344CB8AC3E}">
        <p14:creationId xmlns:p14="http://schemas.microsoft.com/office/powerpoint/2010/main" val="4063701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3761E7-8B42-9987-717E-6DE9254F058A}"/>
              </a:ext>
            </a:extLst>
          </p:cNvPr>
          <p:cNvSpPr>
            <a:spLocks noGrp="1"/>
          </p:cNvSpPr>
          <p:nvPr>
            <p:ph type="title"/>
          </p:nvPr>
        </p:nvSpPr>
        <p:spPr>
          <a:xfrm>
            <a:off x="381244" y="529085"/>
            <a:ext cx="15773400" cy="710085"/>
          </a:xfrm>
        </p:spPr>
        <p:txBody>
          <a:bodyPr lIns="91440" tIns="45720" rIns="91440" bIns="45720" anchor="t"/>
          <a:lstStyle/>
          <a:p>
            <a:r>
              <a:rPr lang="en-GB" sz="4400" b="1"/>
              <a:t>Hib disease and vaccination</a:t>
            </a:r>
          </a:p>
        </p:txBody>
      </p:sp>
      <p:sp>
        <p:nvSpPr>
          <p:cNvPr id="3" name="Content Placeholder 2">
            <a:extLst>
              <a:ext uri="{FF2B5EF4-FFF2-40B4-BE49-F238E27FC236}">
                <a16:creationId xmlns:a16="http://schemas.microsoft.com/office/drawing/2014/main" id="{4FB20DC7-0686-AC4B-2A0B-8BC96AEC2D80}"/>
              </a:ext>
            </a:extLst>
          </p:cNvPr>
          <p:cNvSpPr>
            <a:spLocks noGrp="1"/>
          </p:cNvSpPr>
          <p:nvPr>
            <p:ph idx="1"/>
          </p:nvPr>
        </p:nvSpPr>
        <p:spPr>
          <a:xfrm>
            <a:off x="499640" y="1716922"/>
            <a:ext cx="13743465" cy="7397432"/>
          </a:xfrm>
        </p:spPr>
        <p:txBody>
          <a:bodyPr lIns="91440" tIns="45720" rIns="91440" bIns="45720" anchor="t"/>
          <a:lstStyle/>
          <a:p>
            <a:pPr marL="340360" indent="-340360" algn="just"/>
            <a:r>
              <a:rPr lang="en-GB" sz="2800"/>
              <a:t>Before the Haemophilus influenzae type B (Hib) vaccine was introduced, about 1/600 children developed Hib disease before they were 5</a:t>
            </a:r>
            <a:endParaRPr lang="en-US" sz="2800">
              <a:cs typeface="Arial"/>
            </a:endParaRPr>
          </a:p>
          <a:p>
            <a:pPr marL="1022350" lvl="1" indent="-340360" algn="just">
              <a:buFont typeface="Wingdings" panose="05000000000000000000" pitchFamily="2" charset="2"/>
              <a:buChar char="Ø"/>
            </a:pPr>
            <a:r>
              <a:rPr lang="en-GB" sz="2800"/>
              <a:t>Most common presentation of invasive Hib disease: meningitis (60%of all cases), epiglottitis (15%), bacteraemia (10%), septic arthritis, pericarditis, cellulitis, pneumonia and osteomyelitis. </a:t>
            </a:r>
            <a:endParaRPr lang="en-GB" sz="2800">
              <a:cs typeface="Arial"/>
            </a:endParaRPr>
          </a:p>
          <a:p>
            <a:pPr marL="1022350" lvl="1" indent="-340360" algn="just">
              <a:buFont typeface="Wingdings" panose="05000000000000000000" pitchFamily="2" charset="2"/>
              <a:buChar char="Ø"/>
            </a:pPr>
            <a:r>
              <a:rPr lang="en-GB" sz="2800"/>
              <a:t>People can carry Hib bacteria in their nose and throat without showing symptoms of the disease. Before introduction of Hib vaccine, 4% pre-school children carried Hib organism.</a:t>
            </a:r>
            <a:endParaRPr lang="en-GB" sz="2800">
              <a:cs typeface="Arial"/>
            </a:endParaRPr>
          </a:p>
          <a:p>
            <a:pPr marL="1022350" lvl="1" indent="-340360" algn="just">
              <a:buFont typeface="Wingdings" panose="05000000000000000000" pitchFamily="2" charset="2"/>
              <a:buChar char="Ø"/>
            </a:pPr>
            <a:endParaRPr lang="en-GB" sz="2800"/>
          </a:p>
          <a:p>
            <a:pPr marL="340360" indent="-340360" algn="just"/>
            <a:r>
              <a:rPr lang="en-GB" sz="2800"/>
              <a:t>After the vaccine was introduced, carriage rates fell below level of detection</a:t>
            </a:r>
            <a:endParaRPr lang="en-GB" sz="2800">
              <a:cs typeface="Arial"/>
            </a:endParaRPr>
          </a:p>
          <a:p>
            <a:pPr marL="1022350" lvl="1" indent="-340360" algn="just">
              <a:buFont typeface="Wingdings" panose="05000000000000000000" pitchFamily="2" charset="2"/>
              <a:buChar char="Ø"/>
            </a:pPr>
            <a:r>
              <a:rPr lang="en-GB" sz="2800"/>
              <a:t>Disease incidence has fallen in all age groups. Not just those vaccinated. </a:t>
            </a:r>
            <a:endParaRPr lang="en-GB" sz="2800">
              <a:cs typeface="Arial"/>
            </a:endParaRPr>
          </a:p>
          <a:p>
            <a:pPr marL="1022350" lvl="1" indent="-340360" algn="just">
              <a:buFont typeface="Wingdings" panose="05000000000000000000" pitchFamily="2" charset="2"/>
              <a:buChar char="Ø"/>
            </a:pPr>
            <a:endParaRPr lang="en-GB" sz="2800">
              <a:cs typeface="Arial"/>
            </a:endParaRPr>
          </a:p>
          <a:p>
            <a:pPr marL="340360" indent="-340360" algn="just"/>
            <a:r>
              <a:rPr lang="en-GB" sz="2800"/>
              <a:t>However, as immunity following a 3-dose primary course of Hib in infancy does wane, a 4</a:t>
            </a:r>
            <a:r>
              <a:rPr lang="en-GB" sz="2800" baseline="30000"/>
              <a:t>th</a:t>
            </a:r>
            <a:r>
              <a:rPr lang="en-GB" sz="2800"/>
              <a:t> (booster) dose during the 2</a:t>
            </a:r>
            <a:r>
              <a:rPr lang="en-GB" sz="2800" baseline="30000"/>
              <a:t>nd</a:t>
            </a:r>
            <a:r>
              <a:rPr lang="en-GB" sz="2800"/>
              <a:t> year of life is needed to continue to prevent transmission in the community and maintain herd immunity</a:t>
            </a:r>
            <a:endParaRPr lang="en-GB" sz="2800">
              <a:cs typeface="Arial"/>
            </a:endParaRPr>
          </a:p>
        </p:txBody>
      </p:sp>
      <p:sp>
        <p:nvSpPr>
          <p:cNvPr id="4" name="Slide Number Placeholder 3">
            <a:extLst>
              <a:ext uri="{FF2B5EF4-FFF2-40B4-BE49-F238E27FC236}">
                <a16:creationId xmlns:a16="http://schemas.microsoft.com/office/drawing/2014/main" id="{138CCC76-E82D-4DD9-37F2-57531BC68B54}"/>
              </a:ext>
            </a:extLst>
          </p:cNvPr>
          <p:cNvSpPr>
            <a:spLocks noGrp="1"/>
          </p:cNvSpPr>
          <p:nvPr>
            <p:ph type="sldNum" sz="quarter" idx="12"/>
          </p:nvPr>
        </p:nvSpPr>
        <p:spPr/>
        <p:txBody>
          <a:bodyPr lIns="91440" tIns="45720" rIns="91440" bIns="45720" anchor="t"/>
          <a:lstStyle/>
          <a:p>
            <a:r>
              <a:rPr lang="en-GB" sz="2700">
                <a:cs typeface="Arial"/>
              </a:rPr>
              <a:t>19</a:t>
            </a:r>
          </a:p>
        </p:txBody>
      </p:sp>
      <p:pic>
        <p:nvPicPr>
          <p:cNvPr id="6" name="Picture 5">
            <a:extLst>
              <a:ext uri="{FF2B5EF4-FFF2-40B4-BE49-F238E27FC236}">
                <a16:creationId xmlns:a16="http://schemas.microsoft.com/office/drawing/2014/main" id="{3EBCB549-6ED9-72DF-428D-CA5F89D4EE9B}"/>
              </a:ext>
            </a:extLst>
          </p:cNvPr>
          <p:cNvPicPr>
            <a:picLocks noChangeAspect="1"/>
          </p:cNvPicPr>
          <p:nvPr/>
        </p:nvPicPr>
        <p:blipFill>
          <a:blip r:embed="rId2"/>
          <a:stretch>
            <a:fillRect/>
          </a:stretch>
        </p:blipFill>
        <p:spPr>
          <a:xfrm>
            <a:off x="14272933" y="4381667"/>
            <a:ext cx="3758751" cy="1924233"/>
          </a:xfrm>
          <a:prstGeom prst="rect">
            <a:avLst/>
          </a:prstGeom>
        </p:spPr>
      </p:pic>
    </p:spTree>
    <p:extLst>
      <p:ext uri="{BB962C8B-B14F-4D97-AF65-F5344CB8AC3E}">
        <p14:creationId xmlns:p14="http://schemas.microsoft.com/office/powerpoint/2010/main" val="190357309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ED60C5-8A1B-CDA5-E9E2-FB286909FCA6}"/>
              </a:ext>
            </a:extLst>
          </p:cNvPr>
          <p:cNvSpPr>
            <a:spLocks noGrp="1"/>
          </p:cNvSpPr>
          <p:nvPr>
            <p:ph type="title"/>
          </p:nvPr>
        </p:nvSpPr>
        <p:spPr>
          <a:xfrm>
            <a:off x="1257300" y="551069"/>
            <a:ext cx="15773400" cy="2000618"/>
          </a:xfrm>
        </p:spPr>
        <p:txBody>
          <a:bodyPr lIns="91440" tIns="45720" rIns="91440" bIns="45720" anchor="ctr">
            <a:normAutofit/>
          </a:bodyPr>
          <a:lstStyle/>
          <a:p>
            <a:r>
              <a:rPr lang="en-GB" b="1"/>
              <a:t>Bringing forward the second dose of MMR</a:t>
            </a:r>
          </a:p>
        </p:txBody>
      </p:sp>
      <p:sp>
        <p:nvSpPr>
          <p:cNvPr id="3" name="Content Placeholder 2">
            <a:extLst>
              <a:ext uri="{FF2B5EF4-FFF2-40B4-BE49-F238E27FC236}">
                <a16:creationId xmlns:a16="http://schemas.microsoft.com/office/drawing/2014/main" id="{18372DF4-2162-3280-EAF1-50C2D8D17562}"/>
              </a:ext>
            </a:extLst>
          </p:cNvPr>
          <p:cNvSpPr>
            <a:spLocks noGrp="1"/>
          </p:cNvSpPr>
          <p:nvPr>
            <p:ph idx="1"/>
          </p:nvPr>
        </p:nvSpPr>
        <p:spPr>
          <a:xfrm>
            <a:off x="1257300" y="2755344"/>
            <a:ext cx="10908030" cy="6567297"/>
          </a:xfrm>
        </p:spPr>
        <p:txBody>
          <a:bodyPr lIns="91440" tIns="45720" rIns="91440" bIns="45720">
            <a:normAutofit/>
          </a:bodyPr>
          <a:lstStyle/>
          <a:p>
            <a:pPr marL="340360" indent="-340360"/>
            <a:r>
              <a:rPr lang="en-GB" sz="2600"/>
              <a:t>The new 18 months appointment provides an opportunity for the second dose of MMR vaccine to be brought forward from 3 years 4 months to 18 months of age </a:t>
            </a:r>
            <a:endParaRPr lang="en-US" sz="2600"/>
          </a:p>
          <a:p>
            <a:pPr marL="340360" indent="-340360"/>
            <a:r>
              <a:rPr lang="en-GB" sz="2600"/>
              <a:t>The main reason for bringing the second dose of MMR forward is to improve coverage and reduce the likelihood of measles outbreaks </a:t>
            </a:r>
          </a:p>
          <a:p>
            <a:pPr marL="340360" indent="-340360"/>
            <a:r>
              <a:rPr lang="en-GB" sz="2600"/>
              <a:t>In areas of London, where the second dose of MMR was brought forward in response to local measles outbreaks in the 2000s, second dose coverage increased by an average of 3.3%</a:t>
            </a:r>
          </a:p>
          <a:p>
            <a:pPr marL="340360" indent="-340360"/>
            <a:r>
              <a:rPr lang="en-GB" sz="2600"/>
              <a:t>JCVI considers the likely added benefit of increasing uptake of second MMR further justifies the additional routine immunisation appointment </a:t>
            </a:r>
          </a:p>
          <a:p>
            <a:pPr marL="340360" indent="-340360"/>
            <a:r>
              <a:rPr lang="en-GB" sz="2600"/>
              <a:t>If the second MMR is not received at 18 months, there is a further opportunity to give it at 3 years and 4 months with the </a:t>
            </a:r>
            <a:r>
              <a:rPr lang="en-GB" sz="2600" err="1"/>
              <a:t>dTaP</a:t>
            </a:r>
            <a:r>
              <a:rPr lang="en-GB" sz="2600"/>
              <a:t>/IPV (4 in 1) booster vaccine</a:t>
            </a:r>
          </a:p>
        </p:txBody>
      </p:sp>
      <p:sp>
        <p:nvSpPr>
          <p:cNvPr id="4" name="Slide Number Placeholder 3">
            <a:extLst>
              <a:ext uri="{FF2B5EF4-FFF2-40B4-BE49-F238E27FC236}">
                <a16:creationId xmlns:a16="http://schemas.microsoft.com/office/drawing/2014/main" id="{1B53488A-95A6-5658-ABA5-D3E544096600}"/>
              </a:ext>
            </a:extLst>
          </p:cNvPr>
          <p:cNvSpPr>
            <a:spLocks noGrp="1"/>
          </p:cNvSpPr>
          <p:nvPr>
            <p:ph type="sldNum" sz="quarter" idx="12"/>
          </p:nvPr>
        </p:nvSpPr>
        <p:spPr>
          <a:xfrm>
            <a:off x="8765181" y="9580846"/>
            <a:ext cx="780506" cy="551068"/>
          </a:xfrm>
        </p:spPr>
        <p:txBody>
          <a:bodyPr lIns="91440" tIns="45720" rIns="91440" bIns="45720" anchor="t">
            <a:normAutofit/>
          </a:bodyPr>
          <a:lstStyle/>
          <a:p>
            <a:pPr>
              <a:spcAft>
                <a:spcPts val="600"/>
              </a:spcAft>
            </a:pPr>
            <a:r>
              <a:rPr lang="en-GB" sz="2700">
                <a:cs typeface="Arial"/>
              </a:rPr>
              <a:t>20</a:t>
            </a:r>
          </a:p>
        </p:txBody>
      </p:sp>
      <p:pic>
        <p:nvPicPr>
          <p:cNvPr id="8" name="Picture 7">
            <a:extLst>
              <a:ext uri="{FF2B5EF4-FFF2-40B4-BE49-F238E27FC236}">
                <a16:creationId xmlns:a16="http://schemas.microsoft.com/office/drawing/2014/main" id="{46090810-6BAD-B8C4-9830-CF91400A2350}"/>
              </a:ext>
            </a:extLst>
          </p:cNvPr>
          <p:cNvPicPr>
            <a:picLocks noChangeAspect="1"/>
          </p:cNvPicPr>
          <p:nvPr/>
        </p:nvPicPr>
        <p:blipFill>
          <a:blip r:embed="rId2"/>
          <a:srcRect r="4128" b="-1"/>
          <a:stretch>
            <a:fillRect/>
          </a:stretch>
        </p:blipFill>
        <p:spPr>
          <a:xfrm>
            <a:off x="12355830" y="2755344"/>
            <a:ext cx="4674869" cy="6567297"/>
          </a:xfrm>
          <a:prstGeom prst="rect">
            <a:avLst/>
          </a:prstGeom>
          <a:noFill/>
        </p:spPr>
      </p:pic>
    </p:spTree>
    <p:extLst>
      <p:ext uri="{BB962C8B-B14F-4D97-AF65-F5344CB8AC3E}">
        <p14:creationId xmlns:p14="http://schemas.microsoft.com/office/powerpoint/2010/main" val="26191800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6434" y="60236"/>
            <a:ext cx="17927955" cy="1170422"/>
          </a:xfrm>
        </p:spPr>
        <p:txBody>
          <a:bodyPr lIns="91440" tIns="45720" rIns="91440" bIns="45720" anchor="t">
            <a:noAutofit/>
          </a:bodyPr>
          <a:ls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r>
              <a:rPr lang="en-GB" sz="4000" b="1">
                <a:solidFill>
                  <a:srgbClr val="002060"/>
                </a:solidFill>
                <a:latin typeface="Arial"/>
              </a:rPr>
              <a:t>Changes to the childhood immunisation programme</a:t>
            </a:r>
            <a:r>
              <a:rPr lang="en-GB" sz="4000" b="1">
                <a:latin typeface="Arial"/>
                <a:cs typeface="Arial"/>
              </a:rPr>
              <a:t> and selective neonatal Hep B programme</a:t>
            </a:r>
            <a:br>
              <a:rPr lang="en-GB" sz="4000" b="1" i="0" u="none" strike="noStrike" kern="1200" cap="none" spc="0" normalizeH="0" noProof="0">
                <a:ln>
                  <a:noFill/>
                </a:ln>
                <a:effectLst/>
                <a:uLnTx/>
                <a:uFillTx/>
                <a:latin typeface="Arial"/>
              </a:rPr>
            </a:br>
            <a:endParaRPr lang="en-GB" sz="4000" b="1" strike="sngStrike">
              <a:cs typeface="Arial"/>
            </a:endParaRPr>
          </a:p>
        </p:txBody>
      </p:sp>
      <p:sp>
        <p:nvSpPr>
          <p:cNvPr id="3" name="Content Placeholder 2"/>
          <p:cNvSpPr>
            <a:spLocks noGrp="1"/>
          </p:cNvSpPr>
          <p:nvPr>
            <p:ph idx="1"/>
          </p:nvPr>
        </p:nvSpPr>
        <p:spPr>
          <a:xfrm>
            <a:off x="496434" y="1092435"/>
            <a:ext cx="17118545" cy="7573503"/>
          </a:xfrm>
        </p:spPr>
        <p:txBody>
          <a:bodyPr lIns="137160" tIns="68580" rIns="137160" bIns="68580" anchor="t"/>
          <a:ls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pPr indent="0" algn="just">
              <a:lnSpc>
                <a:spcPct val="100000"/>
              </a:lnSpc>
              <a:buNone/>
            </a:pPr>
            <a:r>
              <a:rPr lang="en-GB" sz="2700" b="1"/>
              <a:t>The information contained within this slide set is up to date as of 17 June 2025. </a:t>
            </a:r>
            <a:endParaRPr lang="en-GB" sz="2700" b="1">
              <a:cs typeface="Arial"/>
            </a:endParaRPr>
          </a:p>
          <a:p>
            <a:pPr indent="0" algn="just">
              <a:lnSpc>
                <a:spcPct val="100000"/>
              </a:lnSpc>
              <a:buNone/>
            </a:pPr>
            <a:r>
              <a:rPr lang="en-GB" sz="2700"/>
              <a:t>It is important that all immunisers delivering the childhood immunisation programme and/ or those who are providing immunisation advice familiarise themselves with the most up to date clinical evidence and guidance, this can be found in the following key documents:</a:t>
            </a:r>
            <a:endParaRPr lang="en-GB" sz="2700">
              <a:cs typeface="Arial"/>
            </a:endParaRPr>
          </a:p>
          <a:p>
            <a:pPr marL="457200" indent="-457200" algn="just">
              <a:lnSpc>
                <a:spcPct val="100000"/>
              </a:lnSpc>
            </a:pPr>
            <a:r>
              <a:rPr lang="en-GB" sz="2400"/>
              <a:t>The Green Book </a:t>
            </a:r>
            <a:r>
              <a:rPr lang="en-GB" sz="2400">
                <a:ea typeface="+mn-lt"/>
                <a:cs typeface="+mn-lt"/>
              </a:rPr>
              <a:t>chapters can be found here: </a:t>
            </a:r>
            <a:r>
              <a:rPr lang="en-GB" sz="2400">
                <a:ea typeface="+mn-lt"/>
                <a:cs typeface="+mn-lt"/>
                <a:hlinkClick r:id="rId3"/>
              </a:rPr>
              <a:t>Immunisation - GOV.UK</a:t>
            </a:r>
            <a:endParaRPr lang="en-GB" sz="2400">
              <a:cs typeface="Arial"/>
            </a:endParaRPr>
          </a:p>
          <a:p>
            <a:pPr marL="457200" indent="-457200" algn="just">
              <a:lnSpc>
                <a:spcPct val="100000"/>
              </a:lnSpc>
            </a:pPr>
            <a:r>
              <a:rPr lang="en-GB" sz="2400"/>
              <a:t>*UKHSA Guidance for Healthcare Professionals: </a:t>
            </a:r>
            <a:r>
              <a:rPr lang="en-GB" sz="2400">
                <a:ea typeface="+mn-lt"/>
                <a:cs typeface="+mn-lt"/>
                <a:hlinkClick r:id="rId4"/>
              </a:rPr>
              <a:t>Childhood schedule changes from 1 July 2025: information for healthcare practitioners - GOV.UK</a:t>
            </a:r>
            <a:endParaRPr lang="en-GB" sz="2400">
              <a:cs typeface="Arial"/>
            </a:endParaRPr>
          </a:p>
          <a:p>
            <a:pPr marL="457200" indent="-457200" algn="just">
              <a:lnSpc>
                <a:spcPct val="100000"/>
              </a:lnSpc>
            </a:pPr>
            <a:r>
              <a:rPr lang="en-GB" sz="2400"/>
              <a:t>Welsh Health Circular: </a:t>
            </a:r>
            <a:r>
              <a:rPr lang="en-GB" sz="2400">
                <a:ea typeface="+mn-lt"/>
                <a:cs typeface="+mn-lt"/>
                <a:hlinkClick r:id="rId5"/>
              </a:rPr>
              <a:t>Changes to routine childhood and selective neonatal hepatitis B vaccinations (WHC/2025/019) | GOV.WALES</a:t>
            </a:r>
            <a:endParaRPr lang="en-GB" sz="2400">
              <a:ea typeface="+mn-lt"/>
              <a:cs typeface="+mn-lt"/>
            </a:endParaRPr>
          </a:p>
          <a:p>
            <a:pPr marL="457200" indent="-457200" algn="just">
              <a:lnSpc>
                <a:spcPct val="100000"/>
              </a:lnSpc>
            </a:pPr>
            <a:r>
              <a:rPr lang="en-GB" sz="2400">
                <a:hlinkClick r:id="rId6"/>
              </a:rPr>
              <a:t>Selective neonatal Hepatitis B immunisation pathway (effective 1 July 2025) [HTML] | GOV.WALES</a:t>
            </a:r>
            <a:endParaRPr lang="en-GB" sz="2400">
              <a:cs typeface="Arial"/>
            </a:endParaRPr>
          </a:p>
          <a:p>
            <a:pPr marL="457200" indent="-457200" algn="just">
              <a:lnSpc>
                <a:spcPct val="100000"/>
              </a:lnSpc>
            </a:pPr>
            <a:r>
              <a:rPr lang="en-GB" sz="2400">
                <a:hlinkClick r:id="rId7"/>
              </a:rPr>
              <a:t>Joint Committee on Vaccination and Immunisation</a:t>
            </a:r>
            <a:r>
              <a:rPr lang="en-GB" sz="2400">
                <a:ea typeface="+mn-lt"/>
                <a:cs typeface="+mn-lt"/>
                <a:hlinkClick r:id="rId7"/>
              </a:rPr>
              <a:t> (JCVI) statement on changes to the childhood immunisation schedule - GOV.UK</a:t>
            </a:r>
            <a:endParaRPr lang="en-GB" sz="2400">
              <a:solidFill>
                <a:srgbClr val="00A7A7"/>
              </a:solidFill>
              <a:highlight>
                <a:srgbClr val="FFFF00"/>
              </a:highlight>
              <a:ea typeface="+mn-lt"/>
              <a:cs typeface="+mn-lt"/>
            </a:endParaRPr>
          </a:p>
          <a:p>
            <a:pPr marL="457200" indent="-457200" algn="just">
              <a:lnSpc>
                <a:spcPct val="100000"/>
              </a:lnSpc>
            </a:pPr>
            <a:r>
              <a:rPr lang="en-GB" sz="2400">
                <a:ea typeface="+mn-lt"/>
                <a:cs typeface="+mn-lt"/>
                <a:hlinkClick r:id="rId8"/>
              </a:rPr>
              <a:t>JCVI statement on a childhood varicella (chickenpox) vaccination programme - GOV.UK</a:t>
            </a:r>
            <a:r>
              <a:rPr lang="en-GB" sz="2400">
                <a:ea typeface="+mn-lt"/>
                <a:cs typeface="+mn-lt"/>
              </a:rPr>
              <a:t>, </a:t>
            </a:r>
            <a:endParaRPr lang="en-GB" sz="2400">
              <a:solidFill>
                <a:srgbClr val="00A7A7"/>
              </a:solidFill>
              <a:highlight>
                <a:srgbClr val="FFFF00"/>
              </a:highlight>
              <a:ea typeface="+mn-lt"/>
              <a:cs typeface="+mn-lt"/>
            </a:endParaRPr>
          </a:p>
          <a:p>
            <a:pPr marL="457200" indent="-457200" algn="just">
              <a:lnSpc>
                <a:spcPct val="100000"/>
              </a:lnSpc>
            </a:pPr>
            <a:r>
              <a:rPr lang="en-GB" sz="2400">
                <a:solidFill>
                  <a:srgbClr val="002060"/>
                </a:solidFill>
                <a:ea typeface="+mn-lt"/>
                <a:cs typeface="+mn-lt"/>
              </a:rPr>
              <a:t>Minutes from JCVI meeting 5 February 2025, highlighting the PCV &amp; </a:t>
            </a:r>
            <a:r>
              <a:rPr lang="en-GB" sz="2400" err="1">
                <a:solidFill>
                  <a:srgbClr val="002060"/>
                </a:solidFill>
                <a:ea typeface="+mn-lt"/>
                <a:cs typeface="+mn-lt"/>
              </a:rPr>
              <a:t>MenB</a:t>
            </a:r>
            <a:r>
              <a:rPr lang="en-GB" sz="2400">
                <a:solidFill>
                  <a:srgbClr val="002060"/>
                </a:solidFill>
                <a:ea typeface="+mn-lt"/>
                <a:cs typeface="+mn-lt"/>
              </a:rPr>
              <a:t> 'switch' </a:t>
            </a:r>
            <a:r>
              <a:rPr lang="en-GB" sz="2400">
                <a:solidFill>
                  <a:srgbClr val="00A7A7"/>
                </a:solidFill>
                <a:ea typeface="+mn-lt"/>
                <a:cs typeface="+mn-lt"/>
                <a:hlinkClick r:id="rId9">
                  <a:extLst>
                    <a:ext uri="{A12FA001-AC4F-418D-AE19-62706E023703}">
                      <ahyp:hlinkClr xmlns:ahyp="http://schemas.microsoft.com/office/drawing/2018/hyperlinkcolor" val="tx"/>
                    </a:ext>
                  </a:extLst>
                </a:hlinkClick>
              </a:rPr>
              <a:t>Joint Committee on Vaccination and Immunisation - GOV.UK</a:t>
            </a:r>
            <a:endParaRPr lang="en-GB" sz="2400">
              <a:solidFill>
                <a:srgbClr val="00A7A7"/>
              </a:solidFill>
              <a:cs typeface="Arial"/>
            </a:endParaRPr>
          </a:p>
          <a:p>
            <a:pPr marL="457200" indent="-457200" algn="just">
              <a:lnSpc>
                <a:spcPct val="100000"/>
              </a:lnSpc>
              <a:buFont typeface="Arial"/>
              <a:buChar char="•"/>
            </a:pPr>
            <a:r>
              <a:rPr lang="en-GB" sz="2400">
                <a:cs typeface="Arial"/>
              </a:rPr>
              <a:t>VPDP webpage is available here: </a:t>
            </a:r>
            <a:r>
              <a:rPr lang="en-GB" sz="2400">
                <a:ea typeface="+mn-lt"/>
                <a:cs typeface="+mn-lt"/>
                <a:hlinkClick r:id="rId10"/>
              </a:rPr>
              <a:t>Changes to the childhood immunisation schedule - Information for health professionals - Public Health Wales</a:t>
            </a:r>
          </a:p>
          <a:p>
            <a:pPr marL="0" indent="0" algn="just">
              <a:lnSpc>
                <a:spcPct val="100000"/>
              </a:lnSpc>
              <a:buNone/>
            </a:pPr>
            <a:endParaRPr lang="en-GB" sz="2700"/>
          </a:p>
          <a:p>
            <a:pPr marL="0" indent="0" algn="just">
              <a:lnSpc>
                <a:spcPct val="100000"/>
              </a:lnSpc>
              <a:buNone/>
            </a:pPr>
            <a:endParaRPr lang="en-GB" sz="2700">
              <a:highlight>
                <a:srgbClr val="FFFF00"/>
              </a:highlight>
              <a:cs typeface="Arial"/>
            </a:endParaRPr>
          </a:p>
        </p:txBody>
      </p:sp>
      <p:sp>
        <p:nvSpPr>
          <p:cNvPr id="5" name="Slide Number Placeholder 4"/>
          <p:cNvSpPr>
            <a:spLocks noGrp="1"/>
          </p:cNvSpPr>
          <p:nvPr>
            <p:ph type="sldNum" sz="quarter" idx="12"/>
          </p:nvPr>
        </p:nvSpPr>
        <p:spPr>
          <a:xfrm>
            <a:off x="9961121" y="9468257"/>
            <a:ext cx="780506" cy="551068"/>
          </a:xfrm>
        </p:spPr>
        <p:txBody>
          <a:bodyPr lIns="91440" tIns="45720" rIns="91440" bIns="45720" anchor="t"/>
          <a:lstStyle>
            <a:defPPr>
              <a:defRPr lang="en-US"/>
            </a:defPPr>
            <a:lvl1pPr marL="0" algn="l" defTabSz="2061927" rtl="0" eaLnBrk="1" latinLnBrk="0" hangingPunct="1">
              <a:defRPr sz="4059" kern="1200">
                <a:solidFill>
                  <a:schemeClr val="tx1"/>
                </a:solidFill>
                <a:latin typeface="+mn-lt"/>
                <a:ea typeface="+mn-ea"/>
                <a:cs typeface="+mn-cs"/>
              </a:defRPr>
            </a:lvl1pPr>
            <a:lvl2pPr marL="1030964" algn="l" defTabSz="2061927" rtl="0" eaLnBrk="1" latinLnBrk="0" hangingPunct="1">
              <a:defRPr sz="4059" kern="1200">
                <a:solidFill>
                  <a:schemeClr val="tx1"/>
                </a:solidFill>
                <a:latin typeface="+mn-lt"/>
                <a:ea typeface="+mn-ea"/>
                <a:cs typeface="+mn-cs"/>
              </a:defRPr>
            </a:lvl2pPr>
            <a:lvl3pPr marL="2061927" algn="l" defTabSz="2061927" rtl="0" eaLnBrk="1" latinLnBrk="0" hangingPunct="1">
              <a:defRPr sz="4059" kern="1200">
                <a:solidFill>
                  <a:schemeClr val="tx1"/>
                </a:solidFill>
                <a:latin typeface="+mn-lt"/>
                <a:ea typeface="+mn-ea"/>
                <a:cs typeface="+mn-cs"/>
              </a:defRPr>
            </a:lvl3pPr>
            <a:lvl4pPr marL="3092889" algn="l" defTabSz="2061927" rtl="0" eaLnBrk="1" latinLnBrk="0" hangingPunct="1">
              <a:defRPr sz="4059" kern="1200">
                <a:solidFill>
                  <a:schemeClr val="tx1"/>
                </a:solidFill>
                <a:latin typeface="+mn-lt"/>
                <a:ea typeface="+mn-ea"/>
                <a:cs typeface="+mn-cs"/>
              </a:defRPr>
            </a:lvl4pPr>
            <a:lvl5pPr marL="4123853" algn="l" defTabSz="2061927" rtl="0" eaLnBrk="1" latinLnBrk="0" hangingPunct="1">
              <a:defRPr sz="4059" kern="1200">
                <a:solidFill>
                  <a:schemeClr val="tx1"/>
                </a:solidFill>
                <a:latin typeface="+mn-lt"/>
                <a:ea typeface="+mn-ea"/>
                <a:cs typeface="+mn-cs"/>
              </a:defRPr>
            </a:lvl5pPr>
            <a:lvl6pPr marL="5154816" algn="l" defTabSz="2061927" rtl="0" eaLnBrk="1" latinLnBrk="0" hangingPunct="1">
              <a:defRPr sz="4059" kern="1200">
                <a:solidFill>
                  <a:schemeClr val="tx1"/>
                </a:solidFill>
                <a:latin typeface="+mn-lt"/>
                <a:ea typeface="+mn-ea"/>
                <a:cs typeface="+mn-cs"/>
              </a:defRPr>
            </a:lvl6pPr>
            <a:lvl7pPr marL="6185780" algn="l" defTabSz="2061927" rtl="0" eaLnBrk="1" latinLnBrk="0" hangingPunct="1">
              <a:defRPr sz="4059" kern="1200">
                <a:solidFill>
                  <a:schemeClr val="tx1"/>
                </a:solidFill>
                <a:latin typeface="+mn-lt"/>
                <a:ea typeface="+mn-ea"/>
                <a:cs typeface="+mn-cs"/>
              </a:defRPr>
            </a:lvl7pPr>
            <a:lvl8pPr marL="7216742" algn="l" defTabSz="2061927" rtl="0" eaLnBrk="1" latinLnBrk="0" hangingPunct="1">
              <a:defRPr sz="4059" kern="1200">
                <a:solidFill>
                  <a:schemeClr val="tx1"/>
                </a:solidFill>
                <a:latin typeface="+mn-lt"/>
                <a:ea typeface="+mn-ea"/>
                <a:cs typeface="+mn-cs"/>
              </a:defRPr>
            </a:lvl8pPr>
            <a:lvl9pPr marL="8247705" algn="l" defTabSz="2061927" rtl="0" eaLnBrk="1" latinLnBrk="0" hangingPunct="1">
              <a:defRPr sz="4059" kern="1200">
                <a:solidFill>
                  <a:schemeClr val="tx1"/>
                </a:solidFill>
                <a:latin typeface="+mn-lt"/>
                <a:ea typeface="+mn-ea"/>
                <a:cs typeface="+mn-cs"/>
              </a:defRPr>
            </a:lvl9pPr>
          </a:lstStyle>
          <a:p>
            <a:r>
              <a:rPr lang="en-GB" sz="4050"/>
              <a:t>2</a:t>
            </a:r>
            <a:endParaRPr lang="en-GB" sz="4050">
              <a:solidFill>
                <a:srgbClr val="212A73"/>
              </a:solidFill>
              <a:cs typeface="Arial"/>
            </a:endParaRPr>
          </a:p>
        </p:txBody>
      </p:sp>
      <p:sp>
        <p:nvSpPr>
          <p:cNvPr id="4" name="TextBox 3">
            <a:extLst>
              <a:ext uri="{FF2B5EF4-FFF2-40B4-BE49-F238E27FC236}">
                <a16:creationId xmlns:a16="http://schemas.microsoft.com/office/drawing/2014/main" id="{5EC9A0C3-8A3F-F95E-1826-DDC267AA7A10}"/>
              </a:ext>
            </a:extLst>
          </p:cNvPr>
          <p:cNvSpPr txBox="1"/>
          <p:nvPr/>
        </p:nvSpPr>
        <p:spPr>
          <a:xfrm>
            <a:off x="9191808" y="9743962"/>
            <a:ext cx="524193" cy="5078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2700" b="1">
                <a:solidFill>
                  <a:schemeClr val="bg1"/>
                </a:solidFill>
                <a:cs typeface="Arial"/>
              </a:rPr>
              <a:t>2</a:t>
            </a:r>
            <a:endParaRPr lang="en-US" b="1">
              <a:solidFill>
                <a:schemeClr val="bg1"/>
              </a:solidFill>
            </a:endParaRPr>
          </a:p>
        </p:txBody>
      </p:sp>
    </p:spTree>
    <p:extLst>
      <p:ext uri="{BB962C8B-B14F-4D97-AF65-F5344CB8AC3E}">
        <p14:creationId xmlns:p14="http://schemas.microsoft.com/office/powerpoint/2010/main" val="42292918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505022B-CB2C-E613-92E2-099DAC6868FE}"/>
              </a:ext>
            </a:extLst>
          </p:cNvPr>
          <p:cNvSpPr>
            <a:spLocks noGrp="1"/>
          </p:cNvSpPr>
          <p:nvPr>
            <p:ph idx="1"/>
          </p:nvPr>
        </p:nvSpPr>
        <p:spPr>
          <a:xfrm>
            <a:off x="794085" y="2903359"/>
            <a:ext cx="15773400" cy="5552808"/>
          </a:xfrm>
        </p:spPr>
        <p:txBody>
          <a:bodyPr/>
          <a:lstStyle/>
          <a:p>
            <a:pPr>
              <a:spcBef>
                <a:spcPts val="0"/>
              </a:spcBef>
            </a:pPr>
            <a:r>
              <a:rPr lang="en-GB" sz="3600">
                <a:ea typeface="+mj-ea"/>
                <a:cs typeface="+mj-cs"/>
              </a:rPr>
              <a:t>The JCVI recommends that a universal varicella (chickenpox) programme should be introduced as part of the routine childhood schedule.</a:t>
            </a:r>
          </a:p>
          <a:p>
            <a:pPr>
              <a:spcBef>
                <a:spcPts val="0"/>
              </a:spcBef>
            </a:pPr>
            <a:endParaRPr lang="en-GB" sz="3600">
              <a:ea typeface="+mj-ea"/>
              <a:cs typeface="+mj-cs"/>
            </a:endParaRPr>
          </a:p>
          <a:p>
            <a:pPr>
              <a:spcBef>
                <a:spcPts val="0"/>
              </a:spcBef>
            </a:pPr>
            <a:r>
              <a:rPr lang="en-GB" sz="3600">
                <a:ea typeface="+mj-ea"/>
                <a:cs typeface="+mj-cs"/>
              </a:rPr>
              <a:t>They recommend a 2-dose programme at 12 and 18 months using the combined MMRV (measles, mumps, rubella and varicella) vaccine.</a:t>
            </a:r>
          </a:p>
          <a:p>
            <a:pPr>
              <a:spcBef>
                <a:spcPts val="0"/>
              </a:spcBef>
            </a:pPr>
            <a:endParaRPr lang="en-GB" sz="3600">
              <a:ea typeface="+mj-ea"/>
              <a:cs typeface="+mj-cs"/>
            </a:endParaRPr>
          </a:p>
          <a:p>
            <a:pPr>
              <a:spcBef>
                <a:spcPts val="0"/>
              </a:spcBef>
            </a:pPr>
            <a:r>
              <a:rPr lang="en-GB" sz="3600">
                <a:ea typeface="+mj-ea"/>
                <a:cs typeface="+mj-cs"/>
              </a:rPr>
              <a:t>A catchup programme is also recommended following implementation of the programme, to prevent a gap in immunity.</a:t>
            </a:r>
          </a:p>
          <a:p>
            <a:pPr>
              <a:spcBef>
                <a:spcPts val="0"/>
              </a:spcBef>
            </a:pPr>
            <a:endParaRPr lang="en-GB" sz="3600">
              <a:ea typeface="+mj-ea"/>
              <a:cs typeface="+mj-cs"/>
            </a:endParaRPr>
          </a:p>
          <a:p>
            <a:pPr>
              <a:spcBef>
                <a:spcPts val="0"/>
              </a:spcBef>
            </a:pPr>
            <a:r>
              <a:rPr lang="en-GB" sz="3600">
                <a:ea typeface="+mj-ea"/>
                <a:cs typeface="+mj-cs"/>
              </a:rPr>
              <a:t>If procured, change could be implemented in January 2026.</a:t>
            </a:r>
          </a:p>
          <a:p>
            <a:pPr marL="0" indent="0">
              <a:spcBef>
                <a:spcPts val="0"/>
              </a:spcBef>
              <a:buNone/>
            </a:pPr>
            <a:r>
              <a:rPr lang="en-GB" sz="3600">
                <a:ea typeface="+mj-ea"/>
                <a:cs typeface="+mj-cs"/>
              </a:rPr>
              <a:t> </a:t>
            </a:r>
          </a:p>
          <a:p>
            <a:pPr marL="0">
              <a:spcBef>
                <a:spcPts val="0"/>
              </a:spcBef>
            </a:pPr>
            <a:endParaRPr lang="en-GB">
              <a:latin typeface="+mj-lt"/>
              <a:ea typeface="+mj-ea"/>
              <a:cs typeface="+mj-cs"/>
            </a:endParaRPr>
          </a:p>
        </p:txBody>
      </p:sp>
      <p:pic>
        <p:nvPicPr>
          <p:cNvPr id="6" name="Picture 5">
            <a:extLst>
              <a:ext uri="{FF2B5EF4-FFF2-40B4-BE49-F238E27FC236}">
                <a16:creationId xmlns:a16="http://schemas.microsoft.com/office/drawing/2014/main" id="{5AE80BD3-52AC-93E6-63DD-6B3614AD4D50}"/>
              </a:ext>
            </a:extLst>
          </p:cNvPr>
          <p:cNvPicPr>
            <a:picLocks noChangeAspect="1"/>
          </p:cNvPicPr>
          <p:nvPr/>
        </p:nvPicPr>
        <p:blipFill>
          <a:blip r:embed="rId3"/>
          <a:stretch>
            <a:fillRect/>
          </a:stretch>
        </p:blipFill>
        <p:spPr>
          <a:xfrm>
            <a:off x="12390750" y="234471"/>
            <a:ext cx="5731542" cy="1490789"/>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TextBox 1">
            <a:extLst>
              <a:ext uri="{FF2B5EF4-FFF2-40B4-BE49-F238E27FC236}">
                <a16:creationId xmlns:a16="http://schemas.microsoft.com/office/drawing/2014/main" id="{9D9C3FCE-B982-EF32-74D8-62ECA40D4720}"/>
              </a:ext>
            </a:extLst>
          </p:cNvPr>
          <p:cNvSpPr txBox="1"/>
          <p:nvPr/>
        </p:nvSpPr>
        <p:spPr>
          <a:xfrm>
            <a:off x="1094873" y="8345148"/>
            <a:ext cx="7363328" cy="738664"/>
          </a:xfrm>
          <a:prstGeom prst="rect">
            <a:avLst/>
          </a:prstGeom>
          <a:noFill/>
        </p:spPr>
        <p:txBody>
          <a:bodyPr wrap="square" rtlCol="0">
            <a:spAutoFit/>
          </a:bodyPr>
          <a:lstStyle/>
          <a:p>
            <a:r>
              <a:rPr lang="en-GB" sz="4200">
                <a:solidFill>
                  <a:srgbClr val="FF0000"/>
                </a:solidFill>
              </a:rPr>
              <a:t>No policy</a:t>
            </a:r>
          </a:p>
        </p:txBody>
      </p:sp>
      <p:sp>
        <p:nvSpPr>
          <p:cNvPr id="4" name="TextBox 3">
            <a:extLst>
              <a:ext uri="{FF2B5EF4-FFF2-40B4-BE49-F238E27FC236}">
                <a16:creationId xmlns:a16="http://schemas.microsoft.com/office/drawing/2014/main" id="{2CBD4B81-58A5-4B7D-A500-832EEC47DBAF}"/>
              </a:ext>
            </a:extLst>
          </p:cNvPr>
          <p:cNvSpPr txBox="1"/>
          <p:nvPr/>
        </p:nvSpPr>
        <p:spPr>
          <a:xfrm>
            <a:off x="1094873" y="605580"/>
            <a:ext cx="15773400" cy="1985159"/>
          </a:xfrm>
          <a:prstGeom prst="rect">
            <a:avLst/>
          </a:prstGeom>
          <a:noFill/>
        </p:spPr>
        <p:txBody>
          <a:bodyPr wrap="square" lIns="137160" tIns="68580" rIns="137160" bIns="68580" rtlCol="0" anchor="t">
            <a:spAutoFit/>
          </a:bodyPr>
          <a:lstStyle/>
          <a:p>
            <a:r>
              <a:rPr lang="en-GB" sz="6000" b="1">
                <a:solidFill>
                  <a:srgbClr val="002060"/>
                </a:solidFill>
              </a:rPr>
              <a:t>Recommendation of varicella</a:t>
            </a:r>
            <a:endParaRPr lang="en-GB" sz="6000" b="1">
              <a:solidFill>
                <a:srgbClr val="002060"/>
              </a:solidFill>
              <a:cs typeface="Arial"/>
            </a:endParaRPr>
          </a:p>
          <a:p>
            <a:r>
              <a:rPr lang="en-GB" sz="6000" b="1">
                <a:solidFill>
                  <a:srgbClr val="002060"/>
                </a:solidFill>
              </a:rPr>
              <a:t>(chickenpox) vaccination</a:t>
            </a:r>
            <a:endParaRPr lang="en-GB" sz="6000" b="1">
              <a:solidFill>
                <a:srgbClr val="002060"/>
              </a:solidFill>
              <a:cs typeface="Arial"/>
            </a:endParaRPr>
          </a:p>
        </p:txBody>
      </p:sp>
      <p:sp>
        <p:nvSpPr>
          <p:cNvPr id="5" name="TextBox 4">
            <a:extLst>
              <a:ext uri="{FF2B5EF4-FFF2-40B4-BE49-F238E27FC236}">
                <a16:creationId xmlns:a16="http://schemas.microsoft.com/office/drawing/2014/main" id="{92C49D4A-6CE4-3E6B-CE32-D3017F165E30}"/>
              </a:ext>
            </a:extLst>
          </p:cNvPr>
          <p:cNvSpPr txBox="1"/>
          <p:nvPr/>
        </p:nvSpPr>
        <p:spPr>
          <a:xfrm>
            <a:off x="8678576" y="9617300"/>
            <a:ext cx="1552071" cy="5078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2700" b="1">
                <a:solidFill>
                  <a:schemeClr val="bg1"/>
                </a:solidFill>
                <a:cs typeface="Arial"/>
              </a:rPr>
              <a:t>21</a:t>
            </a:r>
            <a:endParaRPr lang="en-US">
              <a:solidFill>
                <a:schemeClr val="bg1"/>
              </a:solidFill>
              <a:cs typeface="Arial"/>
            </a:endParaRPr>
          </a:p>
        </p:txBody>
      </p:sp>
    </p:spTree>
    <p:extLst>
      <p:ext uri="{BB962C8B-B14F-4D97-AF65-F5344CB8AC3E}">
        <p14:creationId xmlns:p14="http://schemas.microsoft.com/office/powerpoint/2010/main" val="45564027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F86593-75A1-203C-CF7B-8DCDF5A5882D}"/>
              </a:ext>
            </a:extLst>
          </p:cNvPr>
          <p:cNvSpPr>
            <a:spLocks noGrp="1"/>
          </p:cNvSpPr>
          <p:nvPr>
            <p:ph type="title"/>
          </p:nvPr>
        </p:nvSpPr>
        <p:spPr>
          <a:xfrm>
            <a:off x="2797600" y="206039"/>
            <a:ext cx="11258174" cy="1988345"/>
          </a:xfrm>
          <a:prstGeom prst="rect">
            <a:avLst/>
          </a:prstGeom>
        </p:spPr>
        <p:txBody>
          <a:bodyPr lIns="137160" tIns="68580" rIns="137160" bIns="68580" anchor="t"/>
          <a:lstStyle/>
          <a:p>
            <a:pPr algn="ctr"/>
            <a:r>
              <a:rPr lang="en-GB" sz="6000" b="1">
                <a:solidFill>
                  <a:srgbClr val="002060"/>
                </a:solidFill>
                <a:latin typeface="Arial"/>
                <a:ea typeface="Calibri"/>
                <a:cs typeface="Calibri"/>
              </a:rPr>
              <a:t>Summary of changes</a:t>
            </a:r>
          </a:p>
        </p:txBody>
      </p:sp>
      <p:sp>
        <p:nvSpPr>
          <p:cNvPr id="3" name="Content Placeholder 2">
            <a:extLst>
              <a:ext uri="{FF2B5EF4-FFF2-40B4-BE49-F238E27FC236}">
                <a16:creationId xmlns:a16="http://schemas.microsoft.com/office/drawing/2014/main" id="{B85AA1B9-90BE-8F4F-F667-33A9BD4E0ACF}"/>
              </a:ext>
            </a:extLst>
          </p:cNvPr>
          <p:cNvSpPr>
            <a:spLocks noGrp="1"/>
          </p:cNvSpPr>
          <p:nvPr>
            <p:ph idx="1"/>
          </p:nvPr>
        </p:nvSpPr>
        <p:spPr>
          <a:xfrm>
            <a:off x="2402352" y="1356737"/>
            <a:ext cx="12725658" cy="4497500"/>
          </a:xfrm>
          <a:solidFill>
            <a:srgbClr val="FF8F89"/>
          </a:solidFill>
        </p:spPr>
        <p:txBody>
          <a:bodyPr lIns="137160" tIns="68580" rIns="137160" bIns="68580" anchor="t"/>
          <a:lstStyle/>
          <a:p>
            <a:pPr marL="0" indent="0" algn="just" defTabSz="1363233">
              <a:buNone/>
              <a:defRPr/>
            </a:pPr>
            <a:endParaRPr lang="en-GB" sz="2385" b="1">
              <a:solidFill>
                <a:srgbClr val="FF5248"/>
              </a:solidFill>
              <a:latin typeface="Arial" panose="020B0604020202020204" pitchFamily="34" charset="0"/>
              <a:cs typeface="Arial" panose="020B0604020202020204" pitchFamily="34" charset="0"/>
            </a:endParaRPr>
          </a:p>
          <a:p>
            <a:pPr marL="0" indent="0" algn="just" defTabSz="1363233">
              <a:buNone/>
              <a:defRPr/>
            </a:pPr>
            <a:r>
              <a:rPr lang="en-GB" sz="3000" b="1">
                <a:solidFill>
                  <a:srgbClr val="002060"/>
                </a:solidFill>
                <a:latin typeface="Arial" panose="020B0604020202020204" pitchFamily="34" charset="0"/>
                <a:cs typeface="Arial" panose="020B0604020202020204" pitchFamily="34" charset="0"/>
              </a:rPr>
              <a:t>From 1</a:t>
            </a:r>
            <a:r>
              <a:rPr lang="en-GB" sz="3000" b="1" baseline="30000">
                <a:solidFill>
                  <a:srgbClr val="002060"/>
                </a:solidFill>
                <a:latin typeface="Arial" panose="020B0604020202020204" pitchFamily="34" charset="0"/>
                <a:cs typeface="Arial" panose="020B0604020202020204" pitchFamily="34" charset="0"/>
              </a:rPr>
              <a:t>st</a:t>
            </a:r>
            <a:r>
              <a:rPr lang="en-GB" sz="3000" b="1">
                <a:solidFill>
                  <a:srgbClr val="002060"/>
                </a:solidFill>
                <a:latin typeface="Arial" panose="020B0604020202020204" pitchFamily="34" charset="0"/>
                <a:cs typeface="Arial" panose="020B0604020202020204" pitchFamily="34" charset="0"/>
              </a:rPr>
              <a:t> July 2025:</a:t>
            </a:r>
          </a:p>
          <a:p>
            <a:pPr marL="338138" indent="-338138" algn="just" defTabSz="1363233">
              <a:defRPr/>
            </a:pPr>
            <a:r>
              <a:rPr lang="en-GB" sz="2700" b="1">
                <a:solidFill>
                  <a:srgbClr val="002060"/>
                </a:solidFill>
                <a:latin typeface="Arial" panose="020B0604020202020204" pitchFamily="34" charset="0"/>
                <a:cs typeface="Arial" panose="020B0604020202020204" pitchFamily="34" charset="0"/>
              </a:rPr>
              <a:t>The routine Hib/Men C (</a:t>
            </a:r>
            <a:r>
              <a:rPr lang="en-GB" sz="2700" b="1" err="1">
                <a:solidFill>
                  <a:srgbClr val="002060"/>
                </a:solidFill>
                <a:latin typeface="Arial" panose="020B0604020202020204" pitchFamily="34" charset="0"/>
                <a:cs typeface="Arial" panose="020B0604020202020204" pitchFamily="34" charset="0"/>
              </a:rPr>
              <a:t>Menitorix</a:t>
            </a:r>
            <a:r>
              <a:rPr lang="en-GB" sz="2700" b="1">
                <a:solidFill>
                  <a:srgbClr val="002060"/>
                </a:solidFill>
                <a:latin typeface="Arial" panose="020B0604020202020204" pitchFamily="34" charset="0"/>
                <a:cs typeface="Arial" panose="020B0604020202020204" pitchFamily="34" charset="0"/>
              </a:rPr>
              <a:t>®)</a:t>
            </a:r>
            <a:r>
              <a:rPr lang="en-GB" sz="2700">
                <a:solidFill>
                  <a:srgbClr val="002060"/>
                </a:solidFill>
                <a:latin typeface="Arial" panose="020B0604020202020204" pitchFamily="34" charset="0"/>
                <a:cs typeface="Arial" panose="020B0604020202020204" pitchFamily="34" charset="0"/>
              </a:rPr>
              <a:t> offer to those turning 12 months of age will cease.</a:t>
            </a:r>
          </a:p>
          <a:p>
            <a:pPr marL="338138" indent="-338138" algn="just" defTabSz="1363233">
              <a:defRPr/>
            </a:pPr>
            <a:r>
              <a:rPr lang="en-GB" sz="2700" b="1">
                <a:solidFill>
                  <a:srgbClr val="002060"/>
                </a:solidFill>
                <a:latin typeface="Arial"/>
                <a:cs typeface="Arial"/>
              </a:rPr>
              <a:t>Second Men B vaccine moved </a:t>
            </a:r>
            <a:r>
              <a:rPr lang="en-GB" sz="2700">
                <a:solidFill>
                  <a:srgbClr val="002060"/>
                </a:solidFill>
                <a:latin typeface="Arial"/>
                <a:cs typeface="Arial"/>
              </a:rPr>
              <a:t>from 16 weeks to 12 weeks appointment.</a:t>
            </a:r>
          </a:p>
          <a:p>
            <a:pPr marL="338138" indent="-338138" algn="just" defTabSz="1363233">
              <a:defRPr/>
            </a:pPr>
            <a:r>
              <a:rPr lang="en-GB" sz="2700" b="1">
                <a:solidFill>
                  <a:srgbClr val="002060"/>
                </a:solidFill>
                <a:latin typeface="Arial"/>
                <a:cs typeface="Arial"/>
              </a:rPr>
              <a:t>First PCV vaccine moved </a:t>
            </a:r>
            <a:r>
              <a:rPr lang="en-GB" sz="2700">
                <a:solidFill>
                  <a:srgbClr val="002060"/>
                </a:solidFill>
                <a:latin typeface="Arial"/>
                <a:cs typeface="Arial"/>
              </a:rPr>
              <a:t>from 12 weeks to 16 weeks appointment.</a:t>
            </a:r>
          </a:p>
          <a:p>
            <a:pPr marL="338138" indent="-338138" algn="just" defTabSz="1363233">
              <a:defRPr/>
            </a:pPr>
            <a:r>
              <a:rPr lang="en-GB" sz="2700">
                <a:solidFill>
                  <a:srgbClr val="002060"/>
                </a:solidFill>
                <a:latin typeface="Arial"/>
                <a:cs typeface="Arial"/>
              </a:rPr>
              <a:t>The </a:t>
            </a:r>
            <a:r>
              <a:rPr lang="en-GB" sz="2700" b="1">
                <a:solidFill>
                  <a:srgbClr val="002060"/>
                </a:solidFill>
                <a:latin typeface="Arial"/>
                <a:cs typeface="Arial"/>
              </a:rPr>
              <a:t>monovalent Hep B dose</a:t>
            </a:r>
            <a:r>
              <a:rPr lang="en-GB" sz="2700">
                <a:solidFill>
                  <a:srgbClr val="002060"/>
                </a:solidFill>
                <a:latin typeface="Arial"/>
                <a:cs typeface="Arial"/>
              </a:rPr>
              <a:t> at 1 year in the selective neonatal HepB programme will be </a:t>
            </a:r>
            <a:r>
              <a:rPr lang="en-GB" sz="2700" b="1">
                <a:solidFill>
                  <a:srgbClr val="002060"/>
                </a:solidFill>
                <a:latin typeface="Arial"/>
                <a:cs typeface="Arial"/>
              </a:rPr>
              <a:t>removed</a:t>
            </a:r>
            <a:r>
              <a:rPr lang="en-GB" sz="2700">
                <a:solidFill>
                  <a:srgbClr val="002060"/>
                </a:solidFill>
                <a:latin typeface="Arial"/>
                <a:cs typeface="Arial"/>
              </a:rPr>
              <a:t> from the schedule.</a:t>
            </a:r>
          </a:p>
        </p:txBody>
      </p:sp>
      <p:sp>
        <p:nvSpPr>
          <p:cNvPr id="4" name="Slide Number Placeholder 3">
            <a:extLst>
              <a:ext uri="{FF2B5EF4-FFF2-40B4-BE49-F238E27FC236}">
                <a16:creationId xmlns:a16="http://schemas.microsoft.com/office/drawing/2014/main" id="{3ED3DCAF-7EB3-134C-C14C-C82DA763A6C2}"/>
              </a:ext>
            </a:extLst>
          </p:cNvPr>
          <p:cNvSpPr>
            <a:spLocks noGrp="1"/>
          </p:cNvSpPr>
          <p:nvPr>
            <p:ph type="sldNum" sz="quarter" idx="12"/>
          </p:nvPr>
        </p:nvSpPr>
        <p:spPr/>
        <p:txBody>
          <a:bodyPr lIns="91440" tIns="45720" rIns="91440" bIns="45720" anchor="t"/>
          <a:lstStyle/>
          <a:p>
            <a:pPr defTabSz="1371600"/>
            <a:r>
              <a:rPr lang="en-GB" sz="2700">
                <a:solidFill>
                  <a:prstClr val="white"/>
                </a:solidFill>
                <a:latin typeface="Arial"/>
                <a:cs typeface="Arial"/>
              </a:rPr>
              <a:t>22</a:t>
            </a:r>
          </a:p>
        </p:txBody>
      </p:sp>
      <p:sp>
        <p:nvSpPr>
          <p:cNvPr id="6" name="TextBox 5">
            <a:extLst>
              <a:ext uri="{FF2B5EF4-FFF2-40B4-BE49-F238E27FC236}">
                <a16:creationId xmlns:a16="http://schemas.microsoft.com/office/drawing/2014/main" id="{FDC38F48-5E6A-CC76-411F-D7E9DCD211A1}"/>
              </a:ext>
            </a:extLst>
          </p:cNvPr>
          <p:cNvSpPr txBox="1"/>
          <p:nvPr/>
        </p:nvSpPr>
        <p:spPr>
          <a:xfrm>
            <a:off x="2402353" y="6261324"/>
            <a:ext cx="12725657" cy="2793072"/>
          </a:xfrm>
          <a:prstGeom prst="rect">
            <a:avLst/>
          </a:prstGeom>
          <a:solidFill>
            <a:schemeClr val="accent1">
              <a:lumMod val="20000"/>
              <a:lumOff val="80000"/>
            </a:schemeClr>
          </a:solidFill>
        </p:spPr>
        <p:txBody>
          <a:bodyPr wrap="square" lIns="137160" tIns="68580" rIns="137160" bIns="68580" anchor="t">
            <a:spAutoFit/>
          </a:bodyPr>
          <a:lstStyle/>
          <a:p>
            <a:pPr algn="just" defTabSz="1363233">
              <a:defRPr/>
            </a:pPr>
            <a:r>
              <a:rPr lang="en-GB" sz="3000" b="1">
                <a:solidFill>
                  <a:srgbClr val="002060"/>
                </a:solidFill>
                <a:latin typeface="Arial"/>
                <a:cs typeface="Arial"/>
              </a:rPr>
              <a:t>From 1</a:t>
            </a:r>
            <a:r>
              <a:rPr lang="en-GB" sz="3000" b="1" baseline="30000">
                <a:solidFill>
                  <a:srgbClr val="002060"/>
                </a:solidFill>
                <a:latin typeface="Arial"/>
                <a:cs typeface="Arial"/>
              </a:rPr>
              <a:t>st</a:t>
            </a:r>
            <a:r>
              <a:rPr lang="en-GB" sz="3000" b="1">
                <a:solidFill>
                  <a:srgbClr val="002060"/>
                </a:solidFill>
                <a:latin typeface="Arial"/>
                <a:cs typeface="Arial"/>
              </a:rPr>
              <a:t>  January 2026:</a:t>
            </a:r>
            <a:endParaRPr lang="en-GB" sz="3000" b="1">
              <a:solidFill>
                <a:srgbClr val="002060"/>
              </a:solidFill>
              <a:latin typeface="Arial" panose="020B0604020202020204" pitchFamily="34" charset="0"/>
              <a:cs typeface="Arial" panose="020B0604020202020204" pitchFamily="34" charset="0"/>
            </a:endParaRPr>
          </a:p>
          <a:p>
            <a:pPr algn="just" defTabSz="1363233">
              <a:defRPr/>
            </a:pPr>
            <a:endParaRPr lang="en-GB" sz="1800" b="1">
              <a:solidFill>
                <a:srgbClr val="002060"/>
              </a:solidFill>
              <a:latin typeface="Arial" panose="020B0604020202020204" pitchFamily="34" charset="0"/>
              <a:cs typeface="Arial" panose="020B0604020202020204" pitchFamily="34" charset="0"/>
            </a:endParaRPr>
          </a:p>
          <a:p>
            <a:pPr marL="428625" indent="-428625" algn="just" defTabSz="1363233">
              <a:buFont typeface="Arial" panose="020B0604020202020204" pitchFamily="34" charset="0"/>
              <a:buChar char="•"/>
              <a:defRPr/>
            </a:pPr>
            <a:r>
              <a:rPr lang="en-GB" sz="2700">
                <a:solidFill>
                  <a:srgbClr val="002060"/>
                </a:solidFill>
                <a:latin typeface="Arial" panose="020B0604020202020204" pitchFamily="34" charset="0"/>
                <a:cs typeface="Arial" panose="020B0604020202020204" pitchFamily="34" charset="0"/>
              </a:rPr>
              <a:t>Introduction of an </a:t>
            </a:r>
            <a:r>
              <a:rPr lang="en-GB" sz="2700" b="1">
                <a:solidFill>
                  <a:srgbClr val="002060"/>
                </a:solidFill>
                <a:latin typeface="Arial" panose="020B0604020202020204" pitchFamily="34" charset="0"/>
                <a:cs typeface="Arial" panose="020B0604020202020204" pitchFamily="34" charset="0"/>
              </a:rPr>
              <a:t>additional (4th dose) of 6-in-1 </a:t>
            </a:r>
            <a:r>
              <a:rPr lang="en-GB" sz="2700">
                <a:solidFill>
                  <a:srgbClr val="002060"/>
                </a:solidFill>
                <a:latin typeface="Arial" panose="020B0604020202020204" pitchFamily="34" charset="0"/>
                <a:cs typeface="Arial" panose="020B0604020202020204" pitchFamily="34" charset="0"/>
              </a:rPr>
              <a:t>(DTaP/IPV/Hib/HepB) vaccine at a </a:t>
            </a:r>
            <a:r>
              <a:rPr lang="en-GB" sz="2700" b="1">
                <a:solidFill>
                  <a:srgbClr val="002060"/>
                </a:solidFill>
                <a:latin typeface="Arial" panose="020B0604020202020204" pitchFamily="34" charset="0"/>
                <a:cs typeface="Arial" panose="020B0604020202020204" pitchFamily="34" charset="0"/>
              </a:rPr>
              <a:t>new routine appointment at 18 months</a:t>
            </a:r>
            <a:r>
              <a:rPr lang="en-GB" sz="2700">
                <a:solidFill>
                  <a:srgbClr val="002060"/>
                </a:solidFill>
                <a:latin typeface="Arial" panose="020B0604020202020204" pitchFamily="34" charset="0"/>
                <a:cs typeface="Arial" panose="020B0604020202020204" pitchFamily="34" charset="0"/>
              </a:rPr>
              <a:t>. </a:t>
            </a:r>
          </a:p>
          <a:p>
            <a:pPr algn="just" defTabSz="1363233">
              <a:defRPr/>
            </a:pPr>
            <a:endParaRPr lang="en-GB" sz="1650">
              <a:solidFill>
                <a:srgbClr val="002060"/>
              </a:solidFill>
              <a:latin typeface="Arial" panose="020B0604020202020204" pitchFamily="34" charset="0"/>
              <a:cs typeface="Arial" panose="020B0604020202020204" pitchFamily="34" charset="0"/>
            </a:endParaRPr>
          </a:p>
          <a:p>
            <a:pPr marL="428625" indent="-428625" algn="just" defTabSz="1363233">
              <a:buFont typeface="Arial" panose="020B0604020202020204" pitchFamily="34" charset="0"/>
              <a:buChar char="•"/>
              <a:defRPr/>
            </a:pPr>
            <a:r>
              <a:rPr lang="en-GB" sz="2700">
                <a:solidFill>
                  <a:srgbClr val="002060"/>
                </a:solidFill>
                <a:latin typeface="Arial" panose="020B0604020202020204" pitchFamily="34" charset="0"/>
                <a:cs typeface="Arial" panose="020B0604020202020204" pitchFamily="34" charset="0"/>
              </a:rPr>
              <a:t>Movement of the second </a:t>
            </a:r>
            <a:r>
              <a:rPr lang="en-GB" sz="2700" b="1">
                <a:solidFill>
                  <a:srgbClr val="002060"/>
                </a:solidFill>
                <a:latin typeface="Arial" panose="020B0604020202020204" pitchFamily="34" charset="0"/>
                <a:cs typeface="Arial" panose="020B0604020202020204" pitchFamily="34" charset="0"/>
              </a:rPr>
              <a:t>MMR</a:t>
            </a:r>
            <a:r>
              <a:rPr lang="en-GB" sz="2700">
                <a:solidFill>
                  <a:srgbClr val="002060"/>
                </a:solidFill>
                <a:latin typeface="Arial" panose="020B0604020202020204" pitchFamily="34" charset="0"/>
                <a:cs typeface="Arial" panose="020B0604020202020204" pitchFamily="34" charset="0"/>
              </a:rPr>
              <a:t> dose from 3 years 4 months to the </a:t>
            </a:r>
            <a:r>
              <a:rPr lang="en-GB" sz="2700" b="1">
                <a:solidFill>
                  <a:srgbClr val="002060"/>
                </a:solidFill>
                <a:latin typeface="Arial" panose="020B0604020202020204" pitchFamily="34" charset="0"/>
                <a:cs typeface="Arial" panose="020B0604020202020204" pitchFamily="34" charset="0"/>
              </a:rPr>
              <a:t>new routine 18-month appointment.</a:t>
            </a:r>
          </a:p>
        </p:txBody>
      </p:sp>
    </p:spTree>
    <p:extLst>
      <p:ext uri="{BB962C8B-B14F-4D97-AF65-F5344CB8AC3E}">
        <p14:creationId xmlns:p14="http://schemas.microsoft.com/office/powerpoint/2010/main" val="323719476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F4D791-6332-469C-85FD-22783D6A80ED}"/>
              </a:ext>
            </a:extLst>
          </p:cNvPr>
          <p:cNvSpPr>
            <a:spLocks noGrp="1"/>
          </p:cNvSpPr>
          <p:nvPr>
            <p:ph type="title"/>
          </p:nvPr>
        </p:nvSpPr>
        <p:spPr>
          <a:xfrm>
            <a:off x="-2052" y="578000"/>
            <a:ext cx="17977542" cy="1117219"/>
          </a:xfrm>
        </p:spPr>
        <p:txBody>
          <a:bodyPr lIns="91440" tIns="45720" rIns="91440" bIns="45720" anchor="t"/>
          <a:lstStyle/>
          <a:p>
            <a:pPr algn="ctr"/>
            <a:r>
              <a:rPr lang="en-GB" sz="4000" b="1">
                <a:ea typeface="+mj-lt"/>
                <a:cs typeface="+mj-lt"/>
              </a:rPr>
              <a:t>Summary of changes to the routine childhood immunisation schedule</a:t>
            </a:r>
            <a:endParaRPr lang="en-US" sz="4000">
              <a:cs typeface="Arial"/>
            </a:endParaRPr>
          </a:p>
        </p:txBody>
      </p:sp>
      <p:sp>
        <p:nvSpPr>
          <p:cNvPr id="4" name="Slide Number Placeholder 3">
            <a:extLst>
              <a:ext uri="{FF2B5EF4-FFF2-40B4-BE49-F238E27FC236}">
                <a16:creationId xmlns:a16="http://schemas.microsoft.com/office/drawing/2014/main" id="{BD1BD06D-282A-2E18-B712-38B49E788D8D}"/>
              </a:ext>
            </a:extLst>
          </p:cNvPr>
          <p:cNvSpPr>
            <a:spLocks noGrp="1"/>
          </p:cNvSpPr>
          <p:nvPr>
            <p:ph type="sldNum" sz="quarter" idx="12"/>
          </p:nvPr>
        </p:nvSpPr>
        <p:spPr/>
        <p:txBody>
          <a:bodyPr lIns="91440" tIns="45720" rIns="91440" bIns="45720" anchor="t"/>
          <a:lstStyle/>
          <a:p>
            <a:r>
              <a:rPr lang="en-GB" sz="2700">
                <a:cs typeface="Arial"/>
              </a:rPr>
              <a:t>23</a:t>
            </a:r>
          </a:p>
        </p:txBody>
      </p:sp>
      <p:pic>
        <p:nvPicPr>
          <p:cNvPr id="8" name="Picture 7" descr="A diagram of a medical appointment&#10;&#10;AI-generated content may be incorrect.">
            <a:extLst>
              <a:ext uri="{FF2B5EF4-FFF2-40B4-BE49-F238E27FC236}">
                <a16:creationId xmlns:a16="http://schemas.microsoft.com/office/drawing/2014/main" id="{28C9E117-DE7E-E4E8-407B-2BEF9832546A}"/>
              </a:ext>
            </a:extLst>
          </p:cNvPr>
          <p:cNvPicPr>
            <a:picLocks noChangeAspect="1"/>
          </p:cNvPicPr>
          <p:nvPr/>
        </p:nvPicPr>
        <p:blipFill>
          <a:blip r:embed="rId2"/>
          <a:stretch>
            <a:fillRect/>
          </a:stretch>
        </p:blipFill>
        <p:spPr>
          <a:xfrm>
            <a:off x="1260430" y="2005478"/>
            <a:ext cx="14982805" cy="6340474"/>
          </a:xfrm>
          <a:prstGeom prst="rect">
            <a:avLst/>
          </a:prstGeom>
          <a:ln w="38100" cap="sq">
            <a:solidFill>
              <a:srgbClr val="FF5248"/>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73350289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EF81B4AE-3241-AB61-0154-90C28F041D8F}"/>
              </a:ext>
            </a:extLst>
          </p:cNvPr>
          <p:cNvSpPr/>
          <p:nvPr/>
        </p:nvSpPr>
        <p:spPr>
          <a:xfrm>
            <a:off x="109983" y="2144085"/>
            <a:ext cx="3619125" cy="1874876"/>
          </a:xfrm>
          <a:prstGeom prst="rect">
            <a:avLst/>
          </a:prstGeom>
          <a:solidFill>
            <a:schemeClr val="accent4">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1371600"/>
            <a:r>
              <a:rPr lang="en-GB" sz="2400" b="1">
                <a:solidFill>
                  <a:prstClr val="white"/>
                </a:solidFill>
                <a:latin typeface="Aptos Display" panose="02110004020202020204"/>
              </a:rPr>
              <a:t>Yet to start vaccination schedule or already had 8-week vaccinations  </a:t>
            </a:r>
          </a:p>
        </p:txBody>
      </p:sp>
      <p:sp>
        <p:nvSpPr>
          <p:cNvPr id="5" name="TextBox 4">
            <a:extLst>
              <a:ext uri="{FF2B5EF4-FFF2-40B4-BE49-F238E27FC236}">
                <a16:creationId xmlns:a16="http://schemas.microsoft.com/office/drawing/2014/main" id="{BB2DFDC3-7D58-C47B-5305-EF9BFFD85B38}"/>
              </a:ext>
            </a:extLst>
          </p:cNvPr>
          <p:cNvSpPr txBox="1"/>
          <p:nvPr/>
        </p:nvSpPr>
        <p:spPr>
          <a:xfrm>
            <a:off x="714039" y="800277"/>
            <a:ext cx="16826331" cy="738664"/>
          </a:xfrm>
          <a:prstGeom prst="rect">
            <a:avLst/>
          </a:prstGeom>
          <a:noFill/>
        </p:spPr>
        <p:txBody>
          <a:bodyPr wrap="square" rtlCol="0">
            <a:spAutoFit/>
          </a:bodyPr>
          <a:lstStyle/>
          <a:p>
            <a:pPr algn="ctr" defTabSz="1371600"/>
            <a:r>
              <a:rPr lang="en-GB" sz="4200" b="1">
                <a:solidFill>
                  <a:srgbClr val="212A73"/>
                </a:solidFill>
                <a:latin typeface="Aptos Display" panose="02110004020202020204"/>
              </a:rPr>
              <a:t>Childhood Vaccination Schedules Algorithm from 1 July 2025</a:t>
            </a:r>
          </a:p>
        </p:txBody>
      </p:sp>
      <p:pic>
        <p:nvPicPr>
          <p:cNvPr id="1030" name="Picture 6" descr="See related image detail. Feeder Overview - M-A Systems, Picture">
            <a:extLst>
              <a:ext uri="{FF2B5EF4-FFF2-40B4-BE49-F238E27FC236}">
                <a16:creationId xmlns:a16="http://schemas.microsoft.com/office/drawing/2014/main" id="{1CD53B58-9AD0-1D3B-4FFD-0F5DCC51806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92354" y="3630017"/>
            <a:ext cx="328613" cy="328613"/>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092A9DDF-B9D4-0BDA-9AA3-1DDCA2D40BD5}"/>
              </a:ext>
            </a:extLst>
          </p:cNvPr>
          <p:cNvSpPr txBox="1"/>
          <p:nvPr/>
        </p:nvSpPr>
        <p:spPr>
          <a:xfrm>
            <a:off x="119900" y="4516386"/>
            <a:ext cx="3615518" cy="3393237"/>
          </a:xfrm>
          <a:prstGeom prst="rect">
            <a:avLst/>
          </a:prstGeom>
          <a:solidFill>
            <a:srgbClr val="B3E6EF"/>
          </a:solidFill>
        </p:spPr>
        <p:style>
          <a:lnRef idx="2">
            <a:schemeClr val="accent1"/>
          </a:lnRef>
          <a:fillRef idx="1">
            <a:schemeClr val="lt1"/>
          </a:fillRef>
          <a:effectRef idx="0">
            <a:schemeClr val="accent1"/>
          </a:effectRef>
          <a:fontRef idx="minor">
            <a:schemeClr val="dk1"/>
          </a:fontRef>
        </p:style>
        <p:txBody>
          <a:bodyPr wrap="square" rtlCol="0">
            <a:spAutoFit/>
          </a:bodyPr>
          <a:lstStyle/>
          <a:p>
            <a:pPr defTabSz="1371600"/>
            <a:r>
              <a:rPr lang="en-GB" sz="1650" b="1">
                <a:solidFill>
                  <a:srgbClr val="212A73"/>
                </a:solidFill>
                <a:latin typeface="Aptos Display" panose="02110004020202020204"/>
              </a:rPr>
              <a:t>Start on new schedule:</a:t>
            </a:r>
          </a:p>
          <a:p>
            <a:pPr defTabSz="1371600"/>
            <a:endParaRPr lang="en-GB" sz="1650">
              <a:solidFill>
                <a:srgbClr val="212A73"/>
              </a:solidFill>
              <a:latin typeface="Aptos Display" panose="02110004020202020204"/>
            </a:endParaRPr>
          </a:p>
          <a:p>
            <a:pPr defTabSz="1371600"/>
            <a:r>
              <a:rPr lang="en-GB" sz="1650" b="1">
                <a:solidFill>
                  <a:srgbClr val="212A73"/>
                </a:solidFill>
                <a:latin typeface="Aptos Display" panose="02110004020202020204"/>
              </a:rPr>
              <a:t>8 weeks</a:t>
            </a:r>
            <a:r>
              <a:rPr lang="en-GB" sz="1650">
                <a:solidFill>
                  <a:srgbClr val="212A73"/>
                </a:solidFill>
                <a:latin typeface="Aptos Display" panose="02110004020202020204"/>
              </a:rPr>
              <a:t>: 6-in-1, </a:t>
            </a:r>
            <a:r>
              <a:rPr lang="en-GB" sz="1650" err="1">
                <a:solidFill>
                  <a:srgbClr val="212A73"/>
                </a:solidFill>
                <a:latin typeface="Aptos Display" panose="02110004020202020204"/>
              </a:rPr>
              <a:t>MenB</a:t>
            </a:r>
            <a:r>
              <a:rPr lang="en-GB" sz="1650">
                <a:solidFill>
                  <a:srgbClr val="212A73"/>
                </a:solidFill>
                <a:latin typeface="Aptos Display" panose="02110004020202020204"/>
              </a:rPr>
              <a:t>, Rotavirus</a:t>
            </a:r>
          </a:p>
          <a:p>
            <a:pPr defTabSz="1371600"/>
            <a:endParaRPr lang="en-GB" sz="1650">
              <a:solidFill>
                <a:prstClr val="black"/>
              </a:solidFill>
              <a:latin typeface="Aptos Display" panose="02110004020202020204"/>
            </a:endParaRPr>
          </a:p>
          <a:p>
            <a:pPr defTabSz="1371600"/>
            <a:r>
              <a:rPr lang="en-GB" sz="1650" b="1">
                <a:solidFill>
                  <a:srgbClr val="212A73"/>
                </a:solidFill>
                <a:latin typeface="Aptos Display" panose="02110004020202020204"/>
              </a:rPr>
              <a:t>12 weeks</a:t>
            </a:r>
            <a:r>
              <a:rPr lang="en-GB" sz="1650">
                <a:solidFill>
                  <a:srgbClr val="212A73"/>
                </a:solidFill>
                <a:latin typeface="Aptos Display" panose="02110004020202020204"/>
              </a:rPr>
              <a:t>: 6-in-1, </a:t>
            </a:r>
            <a:r>
              <a:rPr lang="en-GB" sz="1650" b="1" err="1">
                <a:solidFill>
                  <a:srgbClr val="C00000"/>
                </a:solidFill>
                <a:latin typeface="Aptos Display" panose="02110004020202020204"/>
              </a:rPr>
              <a:t>MenB</a:t>
            </a:r>
            <a:r>
              <a:rPr lang="en-GB" sz="1650">
                <a:solidFill>
                  <a:srgbClr val="FF0000"/>
                </a:solidFill>
                <a:latin typeface="Aptos Display" panose="02110004020202020204"/>
              </a:rPr>
              <a:t>, </a:t>
            </a:r>
            <a:r>
              <a:rPr lang="en-GB" sz="1650">
                <a:solidFill>
                  <a:srgbClr val="212A73"/>
                </a:solidFill>
                <a:latin typeface="Aptos Display" panose="02110004020202020204"/>
              </a:rPr>
              <a:t>Rotavirus</a:t>
            </a:r>
          </a:p>
          <a:p>
            <a:pPr defTabSz="1371600"/>
            <a:endParaRPr lang="en-GB" sz="1650">
              <a:solidFill>
                <a:prstClr val="black"/>
              </a:solidFill>
              <a:latin typeface="Aptos Display" panose="02110004020202020204"/>
            </a:endParaRPr>
          </a:p>
          <a:p>
            <a:pPr defTabSz="1371600"/>
            <a:r>
              <a:rPr lang="en-GB" sz="1650" b="1">
                <a:solidFill>
                  <a:srgbClr val="212A73"/>
                </a:solidFill>
                <a:latin typeface="Aptos Display" panose="02110004020202020204"/>
              </a:rPr>
              <a:t>16 weeks: </a:t>
            </a:r>
            <a:r>
              <a:rPr lang="en-GB" sz="1650">
                <a:solidFill>
                  <a:srgbClr val="212A73"/>
                </a:solidFill>
                <a:latin typeface="Aptos Display" panose="02110004020202020204"/>
              </a:rPr>
              <a:t>6-in-1, </a:t>
            </a:r>
            <a:r>
              <a:rPr lang="en-GB" sz="1650" b="1">
                <a:solidFill>
                  <a:srgbClr val="C00000"/>
                </a:solidFill>
                <a:latin typeface="Aptos Display" panose="02110004020202020204"/>
              </a:rPr>
              <a:t>PCV</a:t>
            </a:r>
          </a:p>
          <a:p>
            <a:pPr defTabSz="1371600"/>
            <a:endParaRPr lang="en-GB" sz="1650">
              <a:solidFill>
                <a:srgbClr val="FF0000"/>
              </a:solidFill>
              <a:latin typeface="Aptos Display" panose="02110004020202020204"/>
            </a:endParaRPr>
          </a:p>
          <a:p>
            <a:pPr defTabSz="1371600"/>
            <a:r>
              <a:rPr lang="en-GB" sz="1650" b="1">
                <a:solidFill>
                  <a:srgbClr val="212A73"/>
                </a:solidFill>
                <a:latin typeface="Aptos Display" panose="02110004020202020204"/>
              </a:rPr>
              <a:t>12-13 months</a:t>
            </a:r>
            <a:r>
              <a:rPr lang="en-GB" sz="1650">
                <a:solidFill>
                  <a:srgbClr val="212A73"/>
                </a:solidFill>
                <a:latin typeface="Aptos Display" panose="02110004020202020204"/>
              </a:rPr>
              <a:t>:  PCV, MMR, </a:t>
            </a:r>
            <a:r>
              <a:rPr lang="en-GB" sz="1650" err="1">
                <a:solidFill>
                  <a:srgbClr val="212A73"/>
                </a:solidFill>
                <a:latin typeface="Aptos Display" panose="02110004020202020204"/>
              </a:rPr>
              <a:t>MenB</a:t>
            </a:r>
            <a:r>
              <a:rPr lang="en-GB" sz="1650">
                <a:solidFill>
                  <a:srgbClr val="212A73"/>
                </a:solidFill>
                <a:latin typeface="Aptos Display" panose="02110004020202020204"/>
              </a:rPr>
              <a:t> </a:t>
            </a:r>
          </a:p>
          <a:p>
            <a:pPr defTabSz="1371600"/>
            <a:endParaRPr lang="en-GB" sz="1650">
              <a:solidFill>
                <a:prstClr val="black"/>
              </a:solidFill>
              <a:latin typeface="Aptos Display" panose="02110004020202020204"/>
            </a:endParaRPr>
          </a:p>
          <a:p>
            <a:pPr defTabSz="1371600"/>
            <a:r>
              <a:rPr lang="en-GB" sz="1650" b="1">
                <a:solidFill>
                  <a:srgbClr val="C00000"/>
                </a:solidFill>
                <a:latin typeface="Aptos Display" panose="02110004020202020204"/>
              </a:rPr>
              <a:t>18 months: MMR, 6-in-1</a:t>
            </a:r>
          </a:p>
          <a:p>
            <a:pPr defTabSz="1371600"/>
            <a:endParaRPr lang="en-GB" sz="1650">
              <a:solidFill>
                <a:srgbClr val="FF0000"/>
              </a:solidFill>
              <a:latin typeface="Aptos Display" panose="02110004020202020204"/>
            </a:endParaRPr>
          </a:p>
          <a:p>
            <a:pPr defTabSz="1371600"/>
            <a:r>
              <a:rPr lang="en-GB" sz="1650" b="1">
                <a:solidFill>
                  <a:srgbClr val="212A73"/>
                </a:solidFill>
                <a:latin typeface="Aptos Display" panose="02110004020202020204"/>
              </a:rPr>
              <a:t>3 years 4 months: </a:t>
            </a:r>
            <a:r>
              <a:rPr lang="en-GB" sz="1650">
                <a:solidFill>
                  <a:srgbClr val="212A73"/>
                </a:solidFill>
                <a:latin typeface="Aptos Display" panose="02110004020202020204"/>
              </a:rPr>
              <a:t>4-in-1</a:t>
            </a:r>
          </a:p>
        </p:txBody>
      </p:sp>
      <p:sp>
        <p:nvSpPr>
          <p:cNvPr id="7" name="Rectangle 6">
            <a:extLst>
              <a:ext uri="{FF2B5EF4-FFF2-40B4-BE49-F238E27FC236}">
                <a16:creationId xmlns:a16="http://schemas.microsoft.com/office/drawing/2014/main" id="{086CF929-88A5-E256-A01C-158722354E00}"/>
              </a:ext>
            </a:extLst>
          </p:cNvPr>
          <p:cNvSpPr/>
          <p:nvPr/>
        </p:nvSpPr>
        <p:spPr>
          <a:xfrm>
            <a:off x="3845477" y="2144085"/>
            <a:ext cx="3587376" cy="1874876"/>
          </a:xfrm>
          <a:prstGeom prst="rect">
            <a:avLst/>
          </a:prstGeom>
          <a:solidFill>
            <a:schemeClr val="accent4">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1371600"/>
            <a:r>
              <a:rPr lang="en-GB" sz="2400" b="1">
                <a:solidFill>
                  <a:prstClr val="white"/>
                </a:solidFill>
                <a:latin typeface="Aptos Display" panose="02110004020202020204"/>
              </a:rPr>
              <a:t>Already had 12-week vaccinations and due 16-week vaccinations</a:t>
            </a:r>
          </a:p>
        </p:txBody>
      </p:sp>
      <p:pic>
        <p:nvPicPr>
          <p:cNvPr id="8" name="Picture 6" descr="See related image detail. Feeder Overview - M-A Systems, Picture">
            <a:extLst>
              <a:ext uri="{FF2B5EF4-FFF2-40B4-BE49-F238E27FC236}">
                <a16:creationId xmlns:a16="http://schemas.microsoft.com/office/drawing/2014/main" id="{610CEDBF-6BC2-80CA-FF90-B275E3AA903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49687" y="3642170"/>
            <a:ext cx="328613" cy="328613"/>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C36AD529-73EF-8A8B-EAC2-B3BCC94B8520}"/>
              </a:ext>
            </a:extLst>
          </p:cNvPr>
          <p:cNvSpPr txBox="1"/>
          <p:nvPr/>
        </p:nvSpPr>
        <p:spPr>
          <a:xfrm>
            <a:off x="3855830" y="4508729"/>
            <a:ext cx="3577023" cy="3139321"/>
          </a:xfrm>
          <a:prstGeom prst="rect">
            <a:avLst/>
          </a:prstGeom>
          <a:solidFill>
            <a:srgbClr val="B3E6EF"/>
          </a:solidFill>
        </p:spPr>
        <p:style>
          <a:lnRef idx="2">
            <a:schemeClr val="accent1"/>
          </a:lnRef>
          <a:fillRef idx="1">
            <a:schemeClr val="lt1"/>
          </a:fillRef>
          <a:effectRef idx="0">
            <a:schemeClr val="accent1"/>
          </a:effectRef>
          <a:fontRef idx="minor">
            <a:schemeClr val="dk1"/>
          </a:fontRef>
        </p:style>
        <p:txBody>
          <a:bodyPr wrap="square" rtlCol="0">
            <a:spAutoFit/>
          </a:bodyPr>
          <a:lstStyle/>
          <a:p>
            <a:pPr defTabSz="1371600"/>
            <a:r>
              <a:rPr lang="en-GB" sz="1650">
                <a:solidFill>
                  <a:srgbClr val="212A73"/>
                </a:solidFill>
                <a:latin typeface="Aptos Display" panose="02110004020202020204"/>
              </a:rPr>
              <a:t>Have had at 12 weeks: 6-in-1, PCV, Rotavirus</a:t>
            </a:r>
          </a:p>
          <a:p>
            <a:pPr defTabSz="1371600"/>
            <a:endParaRPr lang="en-GB" sz="1650">
              <a:solidFill>
                <a:srgbClr val="212A73"/>
              </a:solidFill>
              <a:latin typeface="Aptos Display" panose="02110004020202020204"/>
            </a:endParaRPr>
          </a:p>
          <a:p>
            <a:pPr defTabSz="1371600"/>
            <a:r>
              <a:rPr lang="en-GB" sz="1650" b="1">
                <a:solidFill>
                  <a:srgbClr val="212A73"/>
                </a:solidFill>
                <a:latin typeface="Aptos Display" panose="02110004020202020204"/>
              </a:rPr>
              <a:t>Schedule to follow:</a:t>
            </a:r>
            <a:endParaRPr lang="en-GB" sz="1650">
              <a:solidFill>
                <a:srgbClr val="212A73"/>
              </a:solidFill>
              <a:latin typeface="Aptos Display" panose="02110004020202020204"/>
            </a:endParaRPr>
          </a:p>
          <a:p>
            <a:pPr defTabSz="1371600"/>
            <a:endParaRPr lang="en-GB" sz="1650">
              <a:solidFill>
                <a:srgbClr val="212A73"/>
              </a:solidFill>
              <a:latin typeface="Aptos Display" panose="02110004020202020204"/>
            </a:endParaRPr>
          </a:p>
          <a:p>
            <a:pPr defTabSz="1371600"/>
            <a:r>
              <a:rPr lang="en-GB" sz="1650" b="1">
                <a:solidFill>
                  <a:srgbClr val="212A73"/>
                </a:solidFill>
                <a:latin typeface="Aptos Display" panose="02110004020202020204"/>
              </a:rPr>
              <a:t>16 weeks: </a:t>
            </a:r>
            <a:r>
              <a:rPr lang="en-GB" sz="1650">
                <a:solidFill>
                  <a:srgbClr val="212A73"/>
                </a:solidFill>
                <a:latin typeface="Aptos Display" panose="02110004020202020204"/>
              </a:rPr>
              <a:t>6-in-1, </a:t>
            </a:r>
            <a:r>
              <a:rPr lang="en-GB" sz="1650" err="1">
                <a:solidFill>
                  <a:srgbClr val="212A73"/>
                </a:solidFill>
                <a:latin typeface="Aptos Display" panose="02110004020202020204"/>
              </a:rPr>
              <a:t>MenB</a:t>
            </a:r>
            <a:endParaRPr lang="en-GB" sz="1650">
              <a:solidFill>
                <a:srgbClr val="212A73"/>
              </a:solidFill>
              <a:latin typeface="Aptos Display" panose="02110004020202020204"/>
            </a:endParaRPr>
          </a:p>
          <a:p>
            <a:pPr defTabSz="1371600"/>
            <a:endParaRPr lang="en-GB" sz="1650" b="1">
              <a:solidFill>
                <a:srgbClr val="212A73"/>
              </a:solidFill>
              <a:highlight>
                <a:srgbClr val="FFFF00"/>
              </a:highlight>
              <a:latin typeface="Aptos Display" panose="02110004020202020204"/>
            </a:endParaRPr>
          </a:p>
          <a:p>
            <a:pPr defTabSz="1371600"/>
            <a:r>
              <a:rPr lang="en-GB" sz="1650" b="1">
                <a:solidFill>
                  <a:srgbClr val="212A73"/>
                </a:solidFill>
                <a:latin typeface="Aptos Display" panose="02110004020202020204"/>
              </a:rPr>
              <a:t>12-13 months</a:t>
            </a:r>
            <a:r>
              <a:rPr lang="en-GB" sz="1650">
                <a:solidFill>
                  <a:srgbClr val="212A73"/>
                </a:solidFill>
                <a:latin typeface="Aptos Display" panose="02110004020202020204"/>
              </a:rPr>
              <a:t>: PCV, MMR, </a:t>
            </a:r>
            <a:r>
              <a:rPr lang="en-GB" sz="1650" err="1">
                <a:solidFill>
                  <a:srgbClr val="212A73"/>
                </a:solidFill>
                <a:latin typeface="Aptos Display" panose="02110004020202020204"/>
              </a:rPr>
              <a:t>MenB</a:t>
            </a:r>
            <a:r>
              <a:rPr lang="en-GB" sz="1650">
                <a:solidFill>
                  <a:srgbClr val="212A73"/>
                </a:solidFill>
                <a:latin typeface="Aptos Display" panose="02110004020202020204"/>
              </a:rPr>
              <a:t> </a:t>
            </a:r>
          </a:p>
          <a:p>
            <a:pPr defTabSz="1371600"/>
            <a:endParaRPr lang="en-GB" sz="1650">
              <a:solidFill>
                <a:srgbClr val="212A73"/>
              </a:solidFill>
              <a:latin typeface="Aptos Display" panose="02110004020202020204"/>
            </a:endParaRPr>
          </a:p>
          <a:p>
            <a:pPr defTabSz="1371600"/>
            <a:r>
              <a:rPr lang="en-GB" sz="1650" b="1">
                <a:solidFill>
                  <a:srgbClr val="C00000"/>
                </a:solidFill>
                <a:latin typeface="Aptos Display" panose="02110004020202020204"/>
              </a:rPr>
              <a:t>18 months: MMR, 6-in-1</a:t>
            </a:r>
          </a:p>
          <a:p>
            <a:pPr defTabSz="1371600"/>
            <a:endParaRPr lang="en-GB" sz="1650">
              <a:solidFill>
                <a:srgbClr val="FF0000"/>
              </a:solidFill>
              <a:latin typeface="Aptos Display" panose="02110004020202020204"/>
            </a:endParaRPr>
          </a:p>
          <a:p>
            <a:pPr defTabSz="1371600"/>
            <a:r>
              <a:rPr lang="en-GB" sz="1650" b="1">
                <a:solidFill>
                  <a:srgbClr val="212A73"/>
                </a:solidFill>
                <a:latin typeface="Aptos Display" panose="02110004020202020204"/>
              </a:rPr>
              <a:t>3 years 4 months:</a:t>
            </a:r>
            <a:r>
              <a:rPr lang="en-GB" sz="1650">
                <a:solidFill>
                  <a:srgbClr val="212A73"/>
                </a:solidFill>
                <a:latin typeface="Aptos Display" panose="02110004020202020204"/>
              </a:rPr>
              <a:t> 4-in-1</a:t>
            </a:r>
          </a:p>
        </p:txBody>
      </p:sp>
      <p:sp>
        <p:nvSpPr>
          <p:cNvPr id="10" name="Rectangle 9">
            <a:extLst>
              <a:ext uri="{FF2B5EF4-FFF2-40B4-BE49-F238E27FC236}">
                <a16:creationId xmlns:a16="http://schemas.microsoft.com/office/drawing/2014/main" id="{09689D0C-8E95-5D9B-5173-AE100E500A95}"/>
              </a:ext>
            </a:extLst>
          </p:cNvPr>
          <p:cNvSpPr/>
          <p:nvPr/>
        </p:nvSpPr>
        <p:spPr>
          <a:xfrm>
            <a:off x="7553263" y="2129337"/>
            <a:ext cx="7222694" cy="1889624"/>
          </a:xfrm>
          <a:prstGeom prst="rect">
            <a:avLst/>
          </a:prstGeom>
          <a:solidFill>
            <a:schemeClr val="accent4">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1371600"/>
            <a:r>
              <a:rPr lang="en-GB" sz="2700" b="1">
                <a:solidFill>
                  <a:prstClr val="white"/>
                </a:solidFill>
                <a:latin typeface="Aptos Display" panose="02110004020202020204"/>
              </a:rPr>
              <a:t>Already had 16-week </a:t>
            </a:r>
          </a:p>
          <a:p>
            <a:pPr algn="ctr" defTabSz="1371600"/>
            <a:r>
              <a:rPr lang="en-GB" sz="2700" b="1">
                <a:solidFill>
                  <a:prstClr val="white"/>
                </a:solidFill>
                <a:latin typeface="Aptos Display" panose="02110004020202020204"/>
              </a:rPr>
              <a:t>vaccinations and now due 12-month </a:t>
            </a:r>
          </a:p>
          <a:p>
            <a:pPr algn="ctr" defTabSz="1371600"/>
            <a:r>
              <a:rPr lang="en-GB" sz="2700" b="1">
                <a:solidFill>
                  <a:prstClr val="white"/>
                </a:solidFill>
                <a:latin typeface="Aptos Display" panose="02110004020202020204"/>
              </a:rPr>
              <a:t>vaccinations</a:t>
            </a:r>
          </a:p>
        </p:txBody>
      </p:sp>
      <p:pic>
        <p:nvPicPr>
          <p:cNvPr id="11" name="Picture 6" descr="See related image detail. Feeder Overview - M-A Systems, Picture">
            <a:extLst>
              <a:ext uri="{FF2B5EF4-FFF2-40B4-BE49-F238E27FC236}">
                <a16:creationId xmlns:a16="http://schemas.microsoft.com/office/drawing/2014/main" id="{09FA098E-74D1-3AAB-92AC-AB9C364DABF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337464" y="3609992"/>
            <a:ext cx="328613" cy="328613"/>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a:extLst>
              <a:ext uri="{FF2B5EF4-FFF2-40B4-BE49-F238E27FC236}">
                <a16:creationId xmlns:a16="http://schemas.microsoft.com/office/drawing/2014/main" id="{4C463D6F-4551-4C2C-0846-F8EA2ACCF98C}"/>
              </a:ext>
            </a:extLst>
          </p:cNvPr>
          <p:cNvSpPr txBox="1"/>
          <p:nvPr/>
        </p:nvSpPr>
        <p:spPr>
          <a:xfrm>
            <a:off x="119901" y="1521561"/>
            <a:ext cx="18048195" cy="461665"/>
          </a:xfrm>
          <a:prstGeom prst="rect">
            <a:avLst/>
          </a:prstGeom>
          <a:noFill/>
          <a:ln w="28575">
            <a:solidFill>
              <a:srgbClr val="C00000"/>
            </a:solidFill>
          </a:ln>
        </p:spPr>
        <p:txBody>
          <a:bodyPr wrap="square" rtlCol="0">
            <a:spAutoFit/>
          </a:bodyPr>
          <a:lstStyle/>
          <a:p>
            <a:pPr defTabSz="1371600"/>
            <a:r>
              <a:rPr lang="en-GB" sz="2400" b="1">
                <a:solidFill>
                  <a:prstClr val="black"/>
                </a:solidFill>
                <a:latin typeface="Aptos Display" panose="02110004020202020204"/>
              </a:rPr>
              <a:t>Please follow the algorithm to determine the appropriate vaccination schedule for children on 1 July 2025.</a:t>
            </a:r>
          </a:p>
        </p:txBody>
      </p:sp>
      <p:sp>
        <p:nvSpPr>
          <p:cNvPr id="15" name="TextBox 14">
            <a:extLst>
              <a:ext uri="{FF2B5EF4-FFF2-40B4-BE49-F238E27FC236}">
                <a16:creationId xmlns:a16="http://schemas.microsoft.com/office/drawing/2014/main" id="{B76ABB06-E2D4-D7E6-9C41-D0DE74A5DBDA}"/>
              </a:ext>
            </a:extLst>
          </p:cNvPr>
          <p:cNvSpPr txBox="1"/>
          <p:nvPr/>
        </p:nvSpPr>
        <p:spPr>
          <a:xfrm>
            <a:off x="7549221" y="4512300"/>
            <a:ext cx="3533346" cy="2885405"/>
          </a:xfrm>
          <a:prstGeom prst="rect">
            <a:avLst/>
          </a:prstGeom>
          <a:solidFill>
            <a:srgbClr val="B3E6EF"/>
          </a:solidFill>
        </p:spPr>
        <p:style>
          <a:lnRef idx="2">
            <a:schemeClr val="accent1"/>
          </a:lnRef>
          <a:fillRef idx="1">
            <a:schemeClr val="lt1"/>
          </a:fillRef>
          <a:effectRef idx="0">
            <a:schemeClr val="accent1"/>
          </a:effectRef>
          <a:fontRef idx="minor">
            <a:schemeClr val="dk1"/>
          </a:fontRef>
        </p:style>
        <p:txBody>
          <a:bodyPr wrap="square" rtlCol="0">
            <a:spAutoFit/>
          </a:bodyPr>
          <a:lstStyle/>
          <a:p>
            <a:pPr defTabSz="1371600"/>
            <a:r>
              <a:rPr lang="en-GB" sz="1650" b="1">
                <a:solidFill>
                  <a:prstClr val="black"/>
                </a:solidFill>
                <a:latin typeface="Aptos Display" panose="02110004020202020204"/>
              </a:rPr>
              <a:t> </a:t>
            </a:r>
            <a:r>
              <a:rPr lang="en-GB" sz="1650" b="1">
                <a:solidFill>
                  <a:srgbClr val="212A73"/>
                </a:solidFill>
                <a:latin typeface="Aptos Display" panose="02110004020202020204"/>
              </a:rPr>
              <a:t>DOB on or after 1 July 2024</a:t>
            </a:r>
          </a:p>
          <a:p>
            <a:pPr defTabSz="1371600"/>
            <a:endParaRPr lang="en-GB" sz="1650" b="1">
              <a:solidFill>
                <a:srgbClr val="212A73"/>
              </a:solidFill>
              <a:latin typeface="Aptos Display" panose="02110004020202020204"/>
            </a:endParaRPr>
          </a:p>
          <a:p>
            <a:pPr defTabSz="1371600"/>
            <a:endParaRPr lang="en-GB" sz="1650" b="1">
              <a:solidFill>
                <a:srgbClr val="212A73"/>
              </a:solidFill>
              <a:latin typeface="Aptos Display" panose="02110004020202020204"/>
            </a:endParaRPr>
          </a:p>
          <a:p>
            <a:pPr defTabSz="1371600"/>
            <a:r>
              <a:rPr lang="en-GB" sz="1650" b="1">
                <a:solidFill>
                  <a:srgbClr val="212A73"/>
                </a:solidFill>
                <a:latin typeface="Aptos Display" panose="02110004020202020204"/>
              </a:rPr>
              <a:t>Schedule to follow:</a:t>
            </a:r>
          </a:p>
          <a:p>
            <a:pPr defTabSz="1371600"/>
            <a:endParaRPr lang="en-GB" sz="1650" b="1">
              <a:solidFill>
                <a:srgbClr val="212A73"/>
              </a:solidFill>
              <a:latin typeface="Aptos Display" panose="02110004020202020204"/>
            </a:endParaRPr>
          </a:p>
          <a:p>
            <a:pPr defTabSz="1371600"/>
            <a:endParaRPr lang="en-GB" sz="1650" b="1">
              <a:solidFill>
                <a:srgbClr val="212A73"/>
              </a:solidFill>
              <a:latin typeface="Aptos Display" panose="02110004020202020204"/>
            </a:endParaRPr>
          </a:p>
          <a:p>
            <a:pPr defTabSz="1371600"/>
            <a:r>
              <a:rPr lang="en-GB" sz="1650" b="1">
                <a:solidFill>
                  <a:srgbClr val="212A73"/>
                </a:solidFill>
                <a:latin typeface="Aptos Display" panose="02110004020202020204"/>
              </a:rPr>
              <a:t>12-13 months</a:t>
            </a:r>
            <a:r>
              <a:rPr lang="en-GB" sz="1650">
                <a:solidFill>
                  <a:srgbClr val="212A73"/>
                </a:solidFill>
                <a:latin typeface="Aptos Display" panose="02110004020202020204"/>
              </a:rPr>
              <a:t>: PCV, MMR, </a:t>
            </a:r>
            <a:r>
              <a:rPr lang="en-GB" sz="1650" err="1">
                <a:solidFill>
                  <a:srgbClr val="212A73"/>
                </a:solidFill>
                <a:latin typeface="Aptos Display" panose="02110004020202020204"/>
              </a:rPr>
              <a:t>MenB</a:t>
            </a:r>
            <a:r>
              <a:rPr lang="en-GB" sz="1650">
                <a:solidFill>
                  <a:srgbClr val="212A73"/>
                </a:solidFill>
                <a:latin typeface="Aptos Display" panose="02110004020202020204"/>
              </a:rPr>
              <a:t> </a:t>
            </a:r>
            <a:endParaRPr lang="en-GB" sz="1650" b="1">
              <a:solidFill>
                <a:srgbClr val="212A73"/>
              </a:solidFill>
              <a:latin typeface="Aptos Display" panose="02110004020202020204"/>
            </a:endParaRPr>
          </a:p>
          <a:p>
            <a:pPr defTabSz="1371600"/>
            <a:endParaRPr lang="en-GB" sz="1650" b="1">
              <a:solidFill>
                <a:srgbClr val="FF0000"/>
              </a:solidFill>
              <a:latin typeface="Aptos Display" panose="02110004020202020204"/>
            </a:endParaRPr>
          </a:p>
          <a:p>
            <a:pPr defTabSz="1371600"/>
            <a:r>
              <a:rPr lang="en-GB" sz="1650" b="1">
                <a:solidFill>
                  <a:srgbClr val="C00000"/>
                </a:solidFill>
                <a:latin typeface="Aptos Display" panose="02110004020202020204"/>
              </a:rPr>
              <a:t>18 months: MMR, 6-in-1</a:t>
            </a:r>
            <a:endParaRPr lang="en-GB" sz="1650">
              <a:solidFill>
                <a:srgbClr val="C00000"/>
              </a:solidFill>
              <a:latin typeface="Aptos Display" panose="02110004020202020204"/>
            </a:endParaRPr>
          </a:p>
          <a:p>
            <a:pPr defTabSz="1371600"/>
            <a:endParaRPr lang="en-GB" sz="1650" b="1">
              <a:solidFill>
                <a:prstClr val="black"/>
              </a:solidFill>
              <a:latin typeface="Aptos Display" panose="02110004020202020204"/>
            </a:endParaRPr>
          </a:p>
          <a:p>
            <a:pPr defTabSz="1371600"/>
            <a:r>
              <a:rPr lang="en-GB" sz="1650" b="1">
                <a:solidFill>
                  <a:srgbClr val="212A73"/>
                </a:solidFill>
                <a:latin typeface="Aptos Display" panose="02110004020202020204"/>
              </a:rPr>
              <a:t>3 years 4 months: </a:t>
            </a:r>
            <a:r>
              <a:rPr lang="en-GB" sz="1650">
                <a:solidFill>
                  <a:srgbClr val="212A73"/>
                </a:solidFill>
                <a:latin typeface="Aptos Display" panose="02110004020202020204"/>
              </a:rPr>
              <a:t> 4-in-1</a:t>
            </a:r>
          </a:p>
        </p:txBody>
      </p:sp>
      <p:sp>
        <p:nvSpPr>
          <p:cNvPr id="16" name="TextBox 15">
            <a:extLst>
              <a:ext uri="{FF2B5EF4-FFF2-40B4-BE49-F238E27FC236}">
                <a16:creationId xmlns:a16="http://schemas.microsoft.com/office/drawing/2014/main" id="{762FFE70-D00A-0A50-030E-91A8F20D6F87}"/>
              </a:ext>
            </a:extLst>
          </p:cNvPr>
          <p:cNvSpPr txBox="1"/>
          <p:nvPr/>
        </p:nvSpPr>
        <p:spPr>
          <a:xfrm>
            <a:off x="11198935" y="4512300"/>
            <a:ext cx="3577022" cy="2885405"/>
          </a:xfrm>
          <a:prstGeom prst="rect">
            <a:avLst/>
          </a:prstGeom>
          <a:solidFill>
            <a:srgbClr val="B3E6EF"/>
          </a:solidFill>
        </p:spPr>
        <p:style>
          <a:lnRef idx="2">
            <a:schemeClr val="accent1"/>
          </a:lnRef>
          <a:fillRef idx="1">
            <a:schemeClr val="lt1"/>
          </a:fillRef>
          <a:effectRef idx="0">
            <a:schemeClr val="accent1"/>
          </a:effectRef>
          <a:fontRef idx="minor">
            <a:schemeClr val="dk1"/>
          </a:fontRef>
        </p:style>
        <p:txBody>
          <a:bodyPr wrap="square" rtlCol="0">
            <a:spAutoFit/>
          </a:bodyPr>
          <a:lstStyle/>
          <a:p>
            <a:pPr defTabSz="1371600"/>
            <a:r>
              <a:rPr lang="en-GB" sz="1650" b="1">
                <a:solidFill>
                  <a:srgbClr val="212A73"/>
                </a:solidFill>
                <a:latin typeface="Aptos Display" panose="02110004020202020204"/>
              </a:rPr>
              <a:t>DOB on or before 30 June 2024 - late for 1 year appointment</a:t>
            </a:r>
          </a:p>
          <a:p>
            <a:pPr defTabSz="1371600"/>
            <a:endParaRPr lang="en-GB" sz="1650">
              <a:solidFill>
                <a:srgbClr val="212A73"/>
              </a:solidFill>
              <a:latin typeface="Aptos Display" panose="02110004020202020204"/>
            </a:endParaRPr>
          </a:p>
          <a:p>
            <a:pPr defTabSz="1371600"/>
            <a:r>
              <a:rPr lang="en-GB" sz="1650" b="1">
                <a:solidFill>
                  <a:srgbClr val="212A73"/>
                </a:solidFill>
                <a:latin typeface="Aptos Display" panose="02110004020202020204"/>
              </a:rPr>
              <a:t>Schedule to follow:</a:t>
            </a:r>
          </a:p>
          <a:p>
            <a:pPr defTabSz="1371600"/>
            <a:endParaRPr lang="en-GB" sz="1650">
              <a:solidFill>
                <a:srgbClr val="212A73"/>
              </a:solidFill>
              <a:latin typeface="Aptos Display" panose="02110004020202020204"/>
            </a:endParaRPr>
          </a:p>
          <a:p>
            <a:pPr defTabSz="1371600"/>
            <a:r>
              <a:rPr lang="en-GB" sz="1650" b="1">
                <a:solidFill>
                  <a:srgbClr val="212A73"/>
                </a:solidFill>
                <a:latin typeface="Aptos Display" panose="02110004020202020204"/>
              </a:rPr>
              <a:t>12-13 months</a:t>
            </a:r>
            <a:r>
              <a:rPr lang="en-GB" sz="1650">
                <a:solidFill>
                  <a:srgbClr val="212A73"/>
                </a:solidFill>
                <a:latin typeface="Aptos Display" panose="02110004020202020204"/>
              </a:rPr>
              <a:t>: </a:t>
            </a:r>
            <a:r>
              <a:rPr lang="en-GB" sz="1650" b="1">
                <a:solidFill>
                  <a:srgbClr val="C00000"/>
                </a:solidFill>
                <a:latin typeface="Aptos Display" panose="02110004020202020204"/>
              </a:rPr>
              <a:t>6–in-1</a:t>
            </a:r>
            <a:r>
              <a:rPr lang="en-GB" sz="1650">
                <a:solidFill>
                  <a:prstClr val="black"/>
                </a:solidFill>
                <a:latin typeface="Aptos Display" panose="02110004020202020204"/>
              </a:rPr>
              <a:t>, </a:t>
            </a:r>
            <a:r>
              <a:rPr lang="en-GB" sz="1650">
                <a:solidFill>
                  <a:srgbClr val="212A73"/>
                </a:solidFill>
                <a:latin typeface="Aptos Display" panose="02110004020202020204"/>
              </a:rPr>
              <a:t>PCV, MMR, </a:t>
            </a:r>
            <a:r>
              <a:rPr lang="en-GB" sz="1650" err="1">
                <a:solidFill>
                  <a:srgbClr val="212A73"/>
                </a:solidFill>
                <a:latin typeface="Aptos Display" panose="02110004020202020204"/>
              </a:rPr>
              <a:t>MenB</a:t>
            </a:r>
            <a:r>
              <a:rPr lang="en-GB" sz="1650">
                <a:solidFill>
                  <a:srgbClr val="212A73"/>
                </a:solidFill>
                <a:latin typeface="Aptos Display" panose="02110004020202020204"/>
              </a:rPr>
              <a:t> </a:t>
            </a:r>
          </a:p>
          <a:p>
            <a:pPr defTabSz="1371600"/>
            <a:endParaRPr lang="en-GB" sz="1650">
              <a:solidFill>
                <a:prstClr val="black"/>
              </a:solidFill>
              <a:latin typeface="Aptos Display" panose="02110004020202020204"/>
            </a:endParaRPr>
          </a:p>
          <a:p>
            <a:pPr defTabSz="1371600"/>
            <a:r>
              <a:rPr lang="en-GB" sz="1650" b="1">
                <a:solidFill>
                  <a:prstClr val="black">
                    <a:lumMod val="50000"/>
                    <a:lumOff val="50000"/>
                  </a:prstClr>
                </a:solidFill>
                <a:latin typeface="Aptos Display" panose="02110004020202020204"/>
              </a:rPr>
              <a:t>18 months: no vaccines</a:t>
            </a:r>
          </a:p>
          <a:p>
            <a:pPr defTabSz="1371600"/>
            <a:endParaRPr lang="en-GB" sz="1650">
              <a:solidFill>
                <a:srgbClr val="FF0000"/>
              </a:solidFill>
              <a:latin typeface="Aptos Display" panose="02110004020202020204"/>
            </a:endParaRPr>
          </a:p>
          <a:p>
            <a:pPr defTabSz="1371600"/>
            <a:r>
              <a:rPr lang="en-GB" sz="1650" b="1">
                <a:solidFill>
                  <a:srgbClr val="212A73"/>
                </a:solidFill>
                <a:latin typeface="Aptos Display" panose="02110004020202020204"/>
              </a:rPr>
              <a:t>3 years 4 months: </a:t>
            </a:r>
            <a:r>
              <a:rPr lang="en-GB" sz="1650">
                <a:solidFill>
                  <a:srgbClr val="212A73"/>
                </a:solidFill>
                <a:latin typeface="Aptos Display" panose="02110004020202020204"/>
              </a:rPr>
              <a:t> 4-in-1, MMR</a:t>
            </a:r>
          </a:p>
        </p:txBody>
      </p:sp>
      <p:sp>
        <p:nvSpPr>
          <p:cNvPr id="18" name="Rectangle 17">
            <a:extLst>
              <a:ext uri="{FF2B5EF4-FFF2-40B4-BE49-F238E27FC236}">
                <a16:creationId xmlns:a16="http://schemas.microsoft.com/office/drawing/2014/main" id="{BC0D5F70-EE05-2797-9BEF-10A795625C34}"/>
              </a:ext>
            </a:extLst>
          </p:cNvPr>
          <p:cNvSpPr/>
          <p:nvPr/>
        </p:nvSpPr>
        <p:spPr>
          <a:xfrm>
            <a:off x="14892324" y="2135852"/>
            <a:ext cx="3299445" cy="1889624"/>
          </a:xfrm>
          <a:prstGeom prst="rect">
            <a:avLst/>
          </a:prstGeom>
          <a:solidFill>
            <a:schemeClr val="accent4">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1371600"/>
            <a:r>
              <a:rPr lang="en-GB" sz="2700" b="1">
                <a:solidFill>
                  <a:prstClr val="white"/>
                </a:solidFill>
                <a:latin typeface="Aptos Display" panose="02110004020202020204"/>
              </a:rPr>
              <a:t>Already </a:t>
            </a:r>
          </a:p>
          <a:p>
            <a:pPr algn="ctr" defTabSz="1371600"/>
            <a:r>
              <a:rPr lang="en-GB" sz="2700" b="1">
                <a:solidFill>
                  <a:prstClr val="white"/>
                </a:solidFill>
                <a:latin typeface="Aptos Display" panose="02110004020202020204"/>
              </a:rPr>
              <a:t>had 12 to 13-month vaccinations </a:t>
            </a:r>
          </a:p>
        </p:txBody>
      </p:sp>
      <p:sp>
        <p:nvSpPr>
          <p:cNvPr id="19" name="TextBox 18">
            <a:extLst>
              <a:ext uri="{FF2B5EF4-FFF2-40B4-BE49-F238E27FC236}">
                <a16:creationId xmlns:a16="http://schemas.microsoft.com/office/drawing/2014/main" id="{E6928A04-D6BD-CAAF-D162-7A3494AF2B6F}"/>
              </a:ext>
            </a:extLst>
          </p:cNvPr>
          <p:cNvSpPr txBox="1"/>
          <p:nvPr/>
        </p:nvSpPr>
        <p:spPr>
          <a:xfrm>
            <a:off x="14892325" y="4508728"/>
            <a:ext cx="3299444" cy="854080"/>
          </a:xfrm>
          <a:prstGeom prst="rect">
            <a:avLst/>
          </a:prstGeom>
          <a:solidFill>
            <a:srgbClr val="B3E6EF"/>
          </a:solidFill>
        </p:spPr>
        <p:style>
          <a:lnRef idx="2">
            <a:schemeClr val="accent1"/>
          </a:lnRef>
          <a:fillRef idx="1">
            <a:schemeClr val="lt1"/>
          </a:fillRef>
          <a:effectRef idx="0">
            <a:schemeClr val="accent1"/>
          </a:effectRef>
          <a:fontRef idx="minor">
            <a:schemeClr val="dk1"/>
          </a:fontRef>
        </p:style>
        <p:txBody>
          <a:bodyPr wrap="square" rtlCol="0">
            <a:spAutoFit/>
          </a:bodyPr>
          <a:lstStyle/>
          <a:p>
            <a:pPr defTabSz="1371600"/>
            <a:r>
              <a:rPr lang="en-GB" sz="1650" b="1">
                <a:solidFill>
                  <a:srgbClr val="212A73"/>
                </a:solidFill>
                <a:latin typeface="Aptos Display" panose="02110004020202020204"/>
              </a:rPr>
              <a:t>Schedule to follow:</a:t>
            </a:r>
            <a:endParaRPr lang="en-GB" sz="1650">
              <a:solidFill>
                <a:srgbClr val="212A73"/>
              </a:solidFill>
              <a:latin typeface="Aptos Display" panose="02110004020202020204"/>
            </a:endParaRPr>
          </a:p>
          <a:p>
            <a:pPr defTabSz="1371600"/>
            <a:endParaRPr lang="en-GB" sz="1650">
              <a:solidFill>
                <a:srgbClr val="212A73"/>
              </a:solidFill>
              <a:latin typeface="Aptos Display" panose="02110004020202020204"/>
            </a:endParaRPr>
          </a:p>
          <a:p>
            <a:pPr defTabSz="1371600"/>
            <a:r>
              <a:rPr lang="en-GB" sz="1650" b="1">
                <a:solidFill>
                  <a:srgbClr val="212A73"/>
                </a:solidFill>
                <a:latin typeface="Aptos Display" panose="02110004020202020204"/>
              </a:rPr>
              <a:t>3 years 4 months</a:t>
            </a:r>
            <a:r>
              <a:rPr lang="en-GB" sz="1650">
                <a:solidFill>
                  <a:srgbClr val="212A73"/>
                </a:solidFill>
                <a:latin typeface="Aptos Display" panose="02110004020202020204"/>
              </a:rPr>
              <a:t>: 4-in-1, MMR</a:t>
            </a:r>
          </a:p>
        </p:txBody>
      </p:sp>
      <p:cxnSp>
        <p:nvCxnSpPr>
          <p:cNvPr id="23" name="Straight Arrow Connector 22">
            <a:extLst>
              <a:ext uri="{FF2B5EF4-FFF2-40B4-BE49-F238E27FC236}">
                <a16:creationId xmlns:a16="http://schemas.microsoft.com/office/drawing/2014/main" id="{28D772F7-2566-5FE3-6A4E-6E84D14B5EA2}"/>
              </a:ext>
            </a:extLst>
          </p:cNvPr>
          <p:cNvCxnSpPr/>
          <p:nvPr/>
        </p:nvCxnSpPr>
        <p:spPr>
          <a:xfrm flipH="1">
            <a:off x="16595491" y="4010025"/>
            <a:ext cx="2" cy="375252"/>
          </a:xfrm>
          <a:prstGeom prst="straightConnector1">
            <a:avLst/>
          </a:prstGeom>
          <a:ln w="57150">
            <a:tailEnd type="triangle"/>
          </a:ln>
        </p:spPr>
        <p:style>
          <a:lnRef idx="2">
            <a:schemeClr val="accent1"/>
          </a:lnRef>
          <a:fillRef idx="0">
            <a:schemeClr val="accent1"/>
          </a:fillRef>
          <a:effectRef idx="1">
            <a:schemeClr val="accent1"/>
          </a:effectRef>
          <a:fontRef idx="minor">
            <a:schemeClr val="tx1"/>
          </a:fontRef>
        </p:style>
      </p:cxnSp>
      <p:cxnSp>
        <p:nvCxnSpPr>
          <p:cNvPr id="24" name="Straight Arrow Connector 23">
            <a:extLst>
              <a:ext uri="{FF2B5EF4-FFF2-40B4-BE49-F238E27FC236}">
                <a16:creationId xmlns:a16="http://schemas.microsoft.com/office/drawing/2014/main" id="{BCFB6174-5E74-491F-A405-72F0209762FD}"/>
              </a:ext>
            </a:extLst>
          </p:cNvPr>
          <p:cNvCxnSpPr/>
          <p:nvPr/>
        </p:nvCxnSpPr>
        <p:spPr>
          <a:xfrm flipH="1">
            <a:off x="9197048" y="4025475"/>
            <a:ext cx="2" cy="375252"/>
          </a:xfrm>
          <a:prstGeom prst="straightConnector1">
            <a:avLst/>
          </a:prstGeom>
          <a:ln w="57150">
            <a:tailEnd type="triangle"/>
          </a:ln>
        </p:spPr>
        <p:style>
          <a:lnRef idx="2">
            <a:schemeClr val="accent1"/>
          </a:lnRef>
          <a:fillRef idx="0">
            <a:schemeClr val="accent1"/>
          </a:fillRef>
          <a:effectRef idx="1">
            <a:schemeClr val="accent1"/>
          </a:effectRef>
          <a:fontRef idx="minor">
            <a:schemeClr val="tx1"/>
          </a:fontRef>
        </p:style>
      </p:cxnSp>
      <p:pic>
        <p:nvPicPr>
          <p:cNvPr id="27" name="Picture 6" descr="See related image detail. Feeder Overview - M-A Systems, Picture">
            <a:extLst>
              <a:ext uri="{FF2B5EF4-FFF2-40B4-BE49-F238E27FC236}">
                <a16:creationId xmlns:a16="http://schemas.microsoft.com/office/drawing/2014/main" id="{4CEC9D94-FFE8-5786-77DB-FAE7FFEEADC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821013" y="3630017"/>
            <a:ext cx="328613" cy="328613"/>
          </a:xfrm>
          <a:prstGeom prst="rect">
            <a:avLst/>
          </a:prstGeom>
          <a:noFill/>
          <a:extLst>
            <a:ext uri="{909E8E84-426E-40DD-AFC4-6F175D3DCCD1}">
              <a14:hiddenFill xmlns:a14="http://schemas.microsoft.com/office/drawing/2010/main">
                <a:solidFill>
                  <a:srgbClr val="FFFFFF"/>
                </a:solidFill>
              </a14:hiddenFill>
            </a:ext>
          </a:extLst>
        </p:spPr>
      </p:pic>
      <p:sp>
        <p:nvSpPr>
          <p:cNvPr id="28" name="TextBox 27">
            <a:extLst>
              <a:ext uri="{FF2B5EF4-FFF2-40B4-BE49-F238E27FC236}">
                <a16:creationId xmlns:a16="http://schemas.microsoft.com/office/drawing/2014/main" id="{1F07CFDD-5072-F930-F9D3-B115C990088E}"/>
              </a:ext>
            </a:extLst>
          </p:cNvPr>
          <p:cNvSpPr txBox="1"/>
          <p:nvPr/>
        </p:nvSpPr>
        <p:spPr>
          <a:xfrm>
            <a:off x="7553262" y="7618482"/>
            <a:ext cx="10638504" cy="2573782"/>
          </a:xfrm>
          <a:prstGeom prst="rect">
            <a:avLst/>
          </a:prstGeom>
          <a:solidFill>
            <a:srgbClr val="FFE8E7"/>
          </a:solidFill>
        </p:spPr>
        <p:txBody>
          <a:bodyPr wrap="square" rtlCol="0">
            <a:spAutoFit/>
          </a:bodyPr>
          <a:lstStyle/>
          <a:p>
            <a:pPr algn="ctr" defTabSz="1371600"/>
            <a:r>
              <a:rPr lang="en-GB" sz="1650" b="1">
                <a:solidFill>
                  <a:srgbClr val="212A73"/>
                </a:solidFill>
                <a:latin typeface="Aptos Display" panose="02110004020202020204"/>
              </a:rPr>
              <a:t>Additional information:</a:t>
            </a:r>
          </a:p>
          <a:p>
            <a:pPr defTabSz="1371600"/>
            <a:r>
              <a:rPr lang="en-GB" sz="1575">
                <a:solidFill>
                  <a:srgbClr val="212A73"/>
                </a:solidFill>
                <a:latin typeface="Aptos Display" panose="02110004020202020204"/>
              </a:rPr>
              <a:t>For more information about the changes to the childhood immunisation schedule in 2025 and 2026, see: </a:t>
            </a:r>
            <a:r>
              <a:rPr lang="en-GB" sz="1575" err="1">
                <a:solidFill>
                  <a:srgbClr val="212A73"/>
                </a:solidFill>
                <a:latin typeface="Aptos Display" panose="02110004020202020204"/>
                <a:hlinkClick r:id="rId3"/>
              </a:rPr>
              <a:t>phw.nhs.wales</a:t>
            </a:r>
            <a:r>
              <a:rPr lang="en-GB" sz="1575">
                <a:solidFill>
                  <a:srgbClr val="212A73"/>
                </a:solidFill>
                <a:latin typeface="Aptos Display" panose="02110004020202020204"/>
                <a:hlinkClick r:id="rId3"/>
              </a:rPr>
              <a:t>/vaccines/ccs-information-for-health-professionals</a:t>
            </a:r>
            <a:endParaRPr lang="en-GB" sz="1575">
              <a:solidFill>
                <a:srgbClr val="212A73"/>
              </a:solidFill>
              <a:latin typeface="Aptos Display" panose="02110004020202020204"/>
            </a:endParaRPr>
          </a:p>
          <a:p>
            <a:pPr defTabSz="1371600"/>
            <a:endParaRPr lang="en-GB" sz="300">
              <a:solidFill>
                <a:srgbClr val="212A73"/>
              </a:solidFill>
              <a:latin typeface="Aptos Display" panose="02110004020202020204"/>
            </a:endParaRPr>
          </a:p>
          <a:p>
            <a:pPr defTabSz="1371600"/>
            <a:r>
              <a:rPr lang="en-GB" sz="1575">
                <a:solidFill>
                  <a:srgbClr val="212A73"/>
                </a:solidFill>
                <a:latin typeface="Aptos Display" panose="02110004020202020204"/>
              </a:rPr>
              <a:t>Any children with an incomplete history for their age should be managed according to the </a:t>
            </a:r>
            <a:r>
              <a:rPr lang="en-GB" sz="1575">
                <a:solidFill>
                  <a:prstClr val="black"/>
                </a:solidFill>
                <a:latin typeface="Aptos Display" panose="02110004020202020204"/>
                <a:hlinkClick r:id="rId4"/>
              </a:rPr>
              <a:t>Vaccination of individuals with uncertain or incomplete immunisation (external site)</a:t>
            </a:r>
            <a:endParaRPr lang="en-GB" sz="1575">
              <a:solidFill>
                <a:prstClr val="black"/>
              </a:solidFill>
              <a:latin typeface="Aptos Display" panose="02110004020202020204"/>
            </a:endParaRPr>
          </a:p>
          <a:p>
            <a:pPr defTabSz="1371600"/>
            <a:r>
              <a:rPr lang="en-GB" sz="1575">
                <a:solidFill>
                  <a:srgbClr val="212A73"/>
                </a:solidFill>
                <a:latin typeface="Aptos Display" panose="02110004020202020204"/>
              </a:rPr>
              <a:t>The</a:t>
            </a:r>
            <a:r>
              <a:rPr lang="en-GB" sz="1575">
                <a:solidFill>
                  <a:prstClr val="black"/>
                </a:solidFill>
                <a:latin typeface="Aptos Display" panose="02110004020202020204"/>
              </a:rPr>
              <a:t> </a:t>
            </a:r>
            <a:r>
              <a:rPr lang="en-GB" sz="1575">
                <a:solidFill>
                  <a:prstClr val="black"/>
                </a:solidFill>
                <a:latin typeface="Aptos Display" panose="02110004020202020204"/>
                <a:hlinkClick r:id="rId5"/>
              </a:rPr>
              <a:t>childhood immunisation eligibility calculator (external site)</a:t>
            </a:r>
            <a:r>
              <a:rPr lang="en-GB" sz="1575">
                <a:solidFill>
                  <a:prstClr val="black"/>
                </a:solidFill>
                <a:latin typeface="Aptos Display" panose="02110004020202020204"/>
              </a:rPr>
              <a:t> </a:t>
            </a:r>
            <a:r>
              <a:rPr lang="en-GB" sz="1575">
                <a:solidFill>
                  <a:srgbClr val="212A73"/>
                </a:solidFill>
                <a:latin typeface="Aptos Display" panose="02110004020202020204"/>
              </a:rPr>
              <a:t>is available to help you understand and plan what vaccines are due and when. </a:t>
            </a:r>
            <a:endParaRPr lang="en-GB" sz="1575">
              <a:solidFill>
                <a:prstClr val="black"/>
              </a:solidFill>
              <a:latin typeface="Aptos Display" panose="02110004020202020204"/>
            </a:endParaRPr>
          </a:p>
          <a:p>
            <a:pPr defTabSz="1371600"/>
            <a:r>
              <a:rPr lang="en-GB" sz="1575" b="1">
                <a:solidFill>
                  <a:srgbClr val="212A73"/>
                </a:solidFill>
                <a:latin typeface="Aptos Display" panose="02110004020202020204"/>
              </a:rPr>
              <a:t>Please note</a:t>
            </a:r>
            <a:r>
              <a:rPr lang="en-GB" sz="1575">
                <a:solidFill>
                  <a:srgbClr val="212A73"/>
                </a:solidFill>
                <a:latin typeface="Aptos Display" panose="02110004020202020204"/>
              </a:rPr>
              <a:t>, </a:t>
            </a:r>
            <a:r>
              <a:rPr lang="en-GB" sz="1575" b="1">
                <a:solidFill>
                  <a:srgbClr val="212A73"/>
                </a:solidFill>
                <a:latin typeface="Aptos Display" panose="02110004020202020204"/>
              </a:rPr>
              <a:t>recommendations in relation to Hib/</a:t>
            </a:r>
            <a:r>
              <a:rPr lang="en-GB" sz="1575" b="1" err="1">
                <a:solidFill>
                  <a:srgbClr val="212A73"/>
                </a:solidFill>
                <a:latin typeface="Aptos Display" panose="02110004020202020204"/>
              </a:rPr>
              <a:t>MenC</a:t>
            </a:r>
            <a:r>
              <a:rPr lang="en-GB" sz="1575" b="1">
                <a:solidFill>
                  <a:srgbClr val="212A73"/>
                </a:solidFill>
                <a:latin typeface="Aptos Display" panose="02110004020202020204"/>
              </a:rPr>
              <a:t> (</a:t>
            </a:r>
            <a:r>
              <a:rPr lang="en-GB" sz="1575" b="1" err="1">
                <a:solidFill>
                  <a:srgbClr val="212A73"/>
                </a:solidFill>
                <a:latin typeface="Aptos Display" panose="02110004020202020204"/>
              </a:rPr>
              <a:t>Menitorix</a:t>
            </a:r>
            <a:r>
              <a:rPr lang="en-GB" sz="1575" b="1">
                <a:solidFill>
                  <a:srgbClr val="212A73"/>
                </a:solidFill>
                <a:latin typeface="Aptos Display" panose="02110004020202020204"/>
              </a:rPr>
              <a:t>®) in England is different to Welsh policy. </a:t>
            </a:r>
            <a:r>
              <a:rPr lang="en-GB" sz="1575">
                <a:solidFill>
                  <a:srgbClr val="212A73"/>
                </a:solidFill>
                <a:latin typeface="Aptos Display" panose="02110004020202020204"/>
              </a:rPr>
              <a:t>Please consider this when referring to these resources by UKHSA and refer to Welsh Policy for further information: </a:t>
            </a:r>
            <a:r>
              <a:rPr lang="en-GB" sz="1575">
                <a:solidFill>
                  <a:prstClr val="black"/>
                </a:solidFill>
                <a:latin typeface="Aptos Display" panose="02110004020202020204"/>
                <a:hlinkClick r:id="rId6"/>
              </a:rPr>
              <a:t>Changes to routine childhood and selective neonatal hepatitis B vaccinations (external site)</a:t>
            </a:r>
            <a:endParaRPr lang="en-GB" sz="1575">
              <a:solidFill>
                <a:prstClr val="black"/>
              </a:solidFill>
              <a:latin typeface="Aptos Display" panose="02110004020202020204"/>
            </a:endParaRPr>
          </a:p>
        </p:txBody>
      </p:sp>
      <p:sp>
        <p:nvSpPr>
          <p:cNvPr id="2" name="TextBox 1">
            <a:extLst>
              <a:ext uri="{FF2B5EF4-FFF2-40B4-BE49-F238E27FC236}">
                <a16:creationId xmlns:a16="http://schemas.microsoft.com/office/drawing/2014/main" id="{8F11AAE3-8A7A-022E-930D-84B2597C8123}"/>
              </a:ext>
            </a:extLst>
          </p:cNvPr>
          <p:cNvSpPr txBox="1"/>
          <p:nvPr/>
        </p:nvSpPr>
        <p:spPr>
          <a:xfrm>
            <a:off x="3855830" y="8634146"/>
            <a:ext cx="3577023" cy="1500411"/>
          </a:xfrm>
          <a:prstGeom prst="rect">
            <a:avLst/>
          </a:prstGeom>
          <a:solidFill>
            <a:srgbClr val="FFE8E7"/>
          </a:solidFill>
          <a:ln w="19050">
            <a:noFill/>
          </a:ln>
        </p:spPr>
        <p:txBody>
          <a:bodyPr wrap="square" rtlCol="0">
            <a:spAutoFit/>
          </a:bodyPr>
          <a:lstStyle/>
          <a:p>
            <a:pPr algn="ctr" defTabSz="1371600"/>
            <a:r>
              <a:rPr lang="en-GB" sz="1650" b="1" u="sng">
                <a:solidFill>
                  <a:srgbClr val="212A73"/>
                </a:solidFill>
                <a:latin typeface="Aptos Display" panose="02110004020202020204"/>
              </a:rPr>
              <a:t>PCV/</a:t>
            </a:r>
            <a:r>
              <a:rPr lang="en-GB" sz="1650" b="1" u="sng" err="1">
                <a:solidFill>
                  <a:srgbClr val="212A73"/>
                </a:solidFill>
                <a:latin typeface="Aptos Display" panose="02110004020202020204"/>
              </a:rPr>
              <a:t>MenB</a:t>
            </a:r>
            <a:r>
              <a:rPr lang="en-GB" sz="1650" b="1" u="sng">
                <a:solidFill>
                  <a:srgbClr val="212A73"/>
                </a:solidFill>
                <a:latin typeface="Aptos Display" panose="02110004020202020204"/>
              </a:rPr>
              <a:t> swap:</a:t>
            </a:r>
          </a:p>
          <a:p>
            <a:pPr algn="ctr" defTabSz="1371600"/>
            <a:endParaRPr lang="en-GB" sz="1200" b="1" u="sng">
              <a:solidFill>
                <a:srgbClr val="212A73"/>
              </a:solidFill>
              <a:latin typeface="Aptos Display" panose="02110004020202020204"/>
            </a:endParaRPr>
          </a:p>
          <a:p>
            <a:pPr defTabSz="1371600"/>
            <a:r>
              <a:rPr lang="en-GB" sz="1575">
                <a:solidFill>
                  <a:srgbClr val="212A73"/>
                </a:solidFill>
                <a:latin typeface="Aptos Display" panose="02110004020202020204"/>
              </a:rPr>
              <a:t>If had PCV at 12 weeks,  give </a:t>
            </a:r>
            <a:r>
              <a:rPr lang="en-GB" sz="1575" err="1">
                <a:solidFill>
                  <a:srgbClr val="212A73"/>
                </a:solidFill>
                <a:latin typeface="Aptos Display" panose="02110004020202020204"/>
              </a:rPr>
              <a:t>MenB</a:t>
            </a:r>
            <a:r>
              <a:rPr lang="en-GB" sz="1575">
                <a:solidFill>
                  <a:srgbClr val="212A73"/>
                </a:solidFill>
                <a:latin typeface="Aptos Display" panose="02110004020202020204"/>
              </a:rPr>
              <a:t> at 16 weeks. </a:t>
            </a:r>
          </a:p>
          <a:p>
            <a:pPr defTabSz="1371600"/>
            <a:r>
              <a:rPr lang="en-GB" sz="1575">
                <a:solidFill>
                  <a:srgbClr val="212A73"/>
                </a:solidFill>
                <a:latin typeface="Aptos Display" panose="02110004020202020204"/>
              </a:rPr>
              <a:t>If </a:t>
            </a:r>
            <a:r>
              <a:rPr lang="en-GB" sz="1575" err="1">
                <a:solidFill>
                  <a:srgbClr val="212A73"/>
                </a:solidFill>
                <a:latin typeface="Aptos Display" panose="02110004020202020204"/>
              </a:rPr>
              <a:t>MenB</a:t>
            </a:r>
            <a:r>
              <a:rPr lang="en-GB" sz="1575">
                <a:solidFill>
                  <a:srgbClr val="212A73"/>
                </a:solidFill>
                <a:latin typeface="Aptos Display" panose="02110004020202020204"/>
              </a:rPr>
              <a:t> given at 12 weeks, give PCV at 16 weeks.</a:t>
            </a:r>
          </a:p>
        </p:txBody>
      </p:sp>
      <p:cxnSp>
        <p:nvCxnSpPr>
          <p:cNvPr id="25" name="Straight Arrow Connector 24">
            <a:extLst>
              <a:ext uri="{FF2B5EF4-FFF2-40B4-BE49-F238E27FC236}">
                <a16:creationId xmlns:a16="http://schemas.microsoft.com/office/drawing/2014/main" id="{2DDBC4D1-3149-B056-0071-E87774290C2C}"/>
              </a:ext>
            </a:extLst>
          </p:cNvPr>
          <p:cNvCxnSpPr/>
          <p:nvPr/>
        </p:nvCxnSpPr>
        <p:spPr>
          <a:xfrm flipH="1">
            <a:off x="5581237" y="3996445"/>
            <a:ext cx="2" cy="375252"/>
          </a:xfrm>
          <a:prstGeom prst="straightConnector1">
            <a:avLst/>
          </a:prstGeom>
          <a:ln w="57150">
            <a:tailEnd type="triangle"/>
          </a:ln>
        </p:spPr>
        <p:style>
          <a:lnRef idx="2">
            <a:schemeClr val="accent1"/>
          </a:lnRef>
          <a:fillRef idx="0">
            <a:schemeClr val="accent1"/>
          </a:fillRef>
          <a:effectRef idx="1">
            <a:schemeClr val="accent1"/>
          </a:effectRef>
          <a:fontRef idx="minor">
            <a:schemeClr val="tx1"/>
          </a:fontRef>
        </p:style>
      </p:cxnSp>
      <p:cxnSp>
        <p:nvCxnSpPr>
          <p:cNvPr id="26" name="Straight Arrow Connector 25">
            <a:extLst>
              <a:ext uri="{FF2B5EF4-FFF2-40B4-BE49-F238E27FC236}">
                <a16:creationId xmlns:a16="http://schemas.microsoft.com/office/drawing/2014/main" id="{B320A19F-C82E-6F2F-B953-9D736C3FF3A6}"/>
              </a:ext>
            </a:extLst>
          </p:cNvPr>
          <p:cNvCxnSpPr/>
          <p:nvPr/>
        </p:nvCxnSpPr>
        <p:spPr>
          <a:xfrm flipH="1">
            <a:off x="1824730" y="4026622"/>
            <a:ext cx="2" cy="375252"/>
          </a:xfrm>
          <a:prstGeom prst="straightConnector1">
            <a:avLst/>
          </a:prstGeom>
          <a:ln w="57150">
            <a:tailEnd type="triangle"/>
          </a:ln>
        </p:spPr>
        <p:style>
          <a:lnRef idx="2">
            <a:schemeClr val="accent1"/>
          </a:lnRef>
          <a:fillRef idx="0">
            <a:schemeClr val="accent1"/>
          </a:fillRef>
          <a:effectRef idx="1">
            <a:schemeClr val="accent1"/>
          </a:effectRef>
          <a:fontRef idx="minor">
            <a:schemeClr val="tx1"/>
          </a:fontRef>
        </p:style>
      </p:cxnSp>
      <p:cxnSp>
        <p:nvCxnSpPr>
          <p:cNvPr id="30" name="Straight Arrow Connector 29">
            <a:extLst>
              <a:ext uri="{FF2B5EF4-FFF2-40B4-BE49-F238E27FC236}">
                <a16:creationId xmlns:a16="http://schemas.microsoft.com/office/drawing/2014/main" id="{F5A7ED1A-7A80-EB6D-3FF1-C4230009801E}"/>
              </a:ext>
            </a:extLst>
          </p:cNvPr>
          <p:cNvCxnSpPr/>
          <p:nvPr/>
        </p:nvCxnSpPr>
        <p:spPr>
          <a:xfrm flipH="1">
            <a:off x="12953557" y="4025475"/>
            <a:ext cx="2" cy="375252"/>
          </a:xfrm>
          <a:prstGeom prst="straightConnector1">
            <a:avLst/>
          </a:prstGeom>
          <a:ln w="57150">
            <a:tailEnd type="triangle"/>
          </a:ln>
        </p:spPr>
        <p:style>
          <a:lnRef idx="2">
            <a:schemeClr val="accent1"/>
          </a:lnRef>
          <a:fillRef idx="0">
            <a:schemeClr val="accent1"/>
          </a:fillRef>
          <a:effectRef idx="1">
            <a:schemeClr val="accent1"/>
          </a:effectRef>
          <a:fontRef idx="minor">
            <a:schemeClr val="tx1"/>
          </a:fontRef>
        </p:style>
      </p:cxnSp>
      <p:pic>
        <p:nvPicPr>
          <p:cNvPr id="12" name="Picture 11" descr="A blue and white logo&#10;&#10;AI-generated content may be incorrect.">
            <a:extLst>
              <a:ext uri="{FF2B5EF4-FFF2-40B4-BE49-F238E27FC236}">
                <a16:creationId xmlns:a16="http://schemas.microsoft.com/office/drawing/2014/main" id="{75D5A2E3-940E-7420-3374-037E856CE548}"/>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3108" y="123958"/>
            <a:ext cx="2373080" cy="853374"/>
          </a:xfrm>
          <a:prstGeom prst="rect">
            <a:avLst/>
          </a:prstGeom>
        </p:spPr>
      </p:pic>
      <p:pic>
        <p:nvPicPr>
          <p:cNvPr id="17" name="Picture 16">
            <a:extLst>
              <a:ext uri="{FF2B5EF4-FFF2-40B4-BE49-F238E27FC236}">
                <a16:creationId xmlns:a16="http://schemas.microsoft.com/office/drawing/2014/main" id="{5FA0783A-6B08-F0AC-FB3C-CCA83D4119C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4337464" y="158238"/>
            <a:ext cx="3812162" cy="701820"/>
          </a:xfrm>
          <a:prstGeom prst="rect">
            <a:avLst/>
          </a:prstGeom>
        </p:spPr>
      </p:pic>
      <p:sp>
        <p:nvSpPr>
          <p:cNvPr id="20" name="TextBox 19">
            <a:extLst>
              <a:ext uri="{FF2B5EF4-FFF2-40B4-BE49-F238E27FC236}">
                <a16:creationId xmlns:a16="http://schemas.microsoft.com/office/drawing/2014/main" id="{C9C14ABD-9714-5211-0FB1-5057F3228F21}"/>
              </a:ext>
            </a:extLst>
          </p:cNvPr>
          <p:cNvSpPr txBox="1"/>
          <p:nvPr/>
        </p:nvSpPr>
        <p:spPr>
          <a:xfrm>
            <a:off x="139151" y="8641578"/>
            <a:ext cx="3577023" cy="1015663"/>
          </a:xfrm>
          <a:prstGeom prst="rect">
            <a:avLst/>
          </a:prstGeom>
          <a:solidFill>
            <a:srgbClr val="FFE8E7"/>
          </a:solidFill>
          <a:ln w="19050">
            <a:noFill/>
          </a:ln>
        </p:spPr>
        <p:txBody>
          <a:bodyPr wrap="square" rtlCol="0">
            <a:spAutoFit/>
          </a:bodyPr>
          <a:lstStyle/>
          <a:p>
            <a:pPr algn="ctr" defTabSz="1371600"/>
            <a:r>
              <a:rPr lang="en-GB" sz="1650" b="1" u="sng">
                <a:solidFill>
                  <a:srgbClr val="212A73"/>
                </a:solidFill>
                <a:latin typeface="Aptos Display" panose="02110004020202020204"/>
              </a:rPr>
              <a:t>Key:</a:t>
            </a:r>
          </a:p>
          <a:p>
            <a:pPr algn="ctr" defTabSz="1371600"/>
            <a:endParaRPr lang="en-GB" sz="1200" b="1" u="sng">
              <a:solidFill>
                <a:srgbClr val="212A73"/>
              </a:solidFill>
              <a:latin typeface="Aptos Display" panose="02110004020202020204"/>
            </a:endParaRPr>
          </a:p>
          <a:p>
            <a:pPr defTabSz="1371600"/>
            <a:r>
              <a:rPr lang="en-GB" sz="1575" b="1">
                <a:solidFill>
                  <a:srgbClr val="C00000"/>
                </a:solidFill>
                <a:latin typeface="Aptos Display" panose="02110004020202020204"/>
              </a:rPr>
              <a:t>Red text </a:t>
            </a:r>
            <a:r>
              <a:rPr lang="en-GB" sz="1575">
                <a:solidFill>
                  <a:srgbClr val="212A73"/>
                </a:solidFill>
                <a:latin typeface="Aptos Display" panose="02110004020202020204"/>
              </a:rPr>
              <a:t>– new schedule</a:t>
            </a:r>
          </a:p>
          <a:p>
            <a:pPr defTabSz="1371600"/>
            <a:r>
              <a:rPr lang="en-GB" sz="1575" b="1">
                <a:solidFill>
                  <a:prstClr val="black">
                    <a:lumMod val="50000"/>
                    <a:lumOff val="50000"/>
                  </a:prstClr>
                </a:solidFill>
                <a:latin typeface="Aptos Display" panose="02110004020202020204"/>
              </a:rPr>
              <a:t>Grey text </a:t>
            </a:r>
            <a:r>
              <a:rPr lang="en-GB" sz="1575">
                <a:solidFill>
                  <a:srgbClr val="212A73"/>
                </a:solidFill>
                <a:latin typeface="Aptos Display" panose="02110004020202020204"/>
              </a:rPr>
              <a:t>– no vaccine or appointment </a:t>
            </a:r>
          </a:p>
        </p:txBody>
      </p:sp>
      <p:sp>
        <p:nvSpPr>
          <p:cNvPr id="3" name="Rectangle 2">
            <a:extLst>
              <a:ext uri="{FF2B5EF4-FFF2-40B4-BE49-F238E27FC236}">
                <a16:creationId xmlns:a16="http://schemas.microsoft.com/office/drawing/2014/main" id="{9B6904A0-6F35-53FB-1CA5-ABCB40725D19}"/>
              </a:ext>
            </a:extLst>
          </p:cNvPr>
          <p:cNvSpPr/>
          <p:nvPr/>
        </p:nvSpPr>
        <p:spPr>
          <a:xfrm>
            <a:off x="14778445" y="5862769"/>
            <a:ext cx="3396723" cy="1323439"/>
          </a:xfrm>
          <a:prstGeom prst="rect">
            <a:avLst/>
          </a:prstGeom>
          <a:noFill/>
        </p:spPr>
        <p:txBody>
          <a:bodyPr wrap="square" lIns="91440" tIns="45720" rIns="91440" bIns="45720" anchor="t">
            <a:spAutoFit/>
          </a:bodyPr>
          <a:lstStyle/>
          <a:p>
            <a:pPr algn="ctr"/>
            <a:r>
              <a:rPr lang="en-US" sz="8000" b="1" cap="none" spc="0">
                <a:ln w="22225">
                  <a:solidFill>
                    <a:schemeClr val="accent2"/>
                  </a:solidFill>
                  <a:prstDash val="solid"/>
                </a:ln>
                <a:solidFill>
                  <a:srgbClr val="FF0000"/>
                </a:solidFill>
                <a:effectLst/>
              </a:rPr>
              <a:t>DRAFT</a:t>
            </a:r>
            <a:endParaRPr lang="en-US" sz="8000" b="1" cap="none" spc="0">
              <a:ln w="22225">
                <a:solidFill>
                  <a:srgbClr val="E97132"/>
                </a:solidFill>
                <a:prstDash val="solid"/>
              </a:ln>
              <a:solidFill>
                <a:srgbClr val="FF0000"/>
              </a:solidFill>
              <a:effectLst/>
            </a:endParaRPr>
          </a:p>
        </p:txBody>
      </p:sp>
    </p:spTree>
    <p:extLst>
      <p:ext uri="{BB962C8B-B14F-4D97-AF65-F5344CB8AC3E}">
        <p14:creationId xmlns:p14="http://schemas.microsoft.com/office/powerpoint/2010/main" val="320905833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5E55D6-11CD-B131-4378-5FCEF7781C9B}"/>
              </a:ext>
            </a:extLst>
          </p:cNvPr>
          <p:cNvSpPr>
            <a:spLocks noGrp="1"/>
          </p:cNvSpPr>
          <p:nvPr>
            <p:ph type="title"/>
          </p:nvPr>
        </p:nvSpPr>
        <p:spPr>
          <a:xfrm>
            <a:off x="340948" y="346953"/>
            <a:ext cx="15773400" cy="1988345"/>
          </a:xfrm>
        </p:spPr>
        <p:txBody>
          <a:bodyPr lIns="137160" tIns="68580" rIns="137160" bIns="68580" anchor="t"/>
          <a:lstStyle/>
          <a:p>
            <a:r>
              <a:rPr lang="en-GB" sz="4400" b="1"/>
              <a:t>Selective neonatal Hepatitis B  programme</a:t>
            </a:r>
            <a:endParaRPr lang="en-GB" sz="4800" b="1">
              <a:cs typeface="Arial"/>
            </a:endParaRPr>
          </a:p>
        </p:txBody>
      </p:sp>
      <p:sp>
        <p:nvSpPr>
          <p:cNvPr id="4" name="Slide Number Placeholder 3">
            <a:extLst>
              <a:ext uri="{FF2B5EF4-FFF2-40B4-BE49-F238E27FC236}">
                <a16:creationId xmlns:a16="http://schemas.microsoft.com/office/drawing/2014/main" id="{4EC40889-CAA0-E7BB-3B77-D1E3F59D8D49}"/>
              </a:ext>
            </a:extLst>
          </p:cNvPr>
          <p:cNvSpPr>
            <a:spLocks noGrp="1"/>
          </p:cNvSpPr>
          <p:nvPr>
            <p:ph type="sldNum" sz="quarter" idx="12"/>
          </p:nvPr>
        </p:nvSpPr>
        <p:spPr/>
        <p:txBody>
          <a:bodyPr lIns="91440" tIns="45720" rIns="91440" bIns="45720" anchor="t"/>
          <a:lstStyle/>
          <a:p>
            <a:r>
              <a:rPr lang="en-GB" sz="2700">
                <a:latin typeface="+mj-lt"/>
                <a:cs typeface="Arial"/>
              </a:rPr>
              <a:t>25</a:t>
            </a:r>
          </a:p>
        </p:txBody>
      </p:sp>
      <p:sp>
        <p:nvSpPr>
          <p:cNvPr id="8" name="TextBox 7">
            <a:extLst>
              <a:ext uri="{FF2B5EF4-FFF2-40B4-BE49-F238E27FC236}">
                <a16:creationId xmlns:a16="http://schemas.microsoft.com/office/drawing/2014/main" id="{941675CC-D8AB-DFC3-3A31-6804D52376DC}"/>
              </a:ext>
            </a:extLst>
          </p:cNvPr>
          <p:cNvSpPr txBox="1"/>
          <p:nvPr/>
        </p:nvSpPr>
        <p:spPr>
          <a:xfrm>
            <a:off x="512126" y="1438267"/>
            <a:ext cx="14304012" cy="3477875"/>
          </a:xfrm>
          <a:prstGeom prst="rect">
            <a:avLst/>
          </a:prstGeom>
          <a:noFill/>
        </p:spPr>
        <p:txBody>
          <a:bodyPr wrap="square" lIns="91440" tIns="45720" rIns="91440" bIns="45720" anchor="t">
            <a:spAutoFit/>
          </a:bodyPr>
          <a:lstStyle/>
          <a:p>
            <a:pPr algn="just"/>
            <a:r>
              <a:rPr lang="en-GB" sz="2400">
                <a:solidFill>
                  <a:srgbClr val="212A73"/>
                </a:solidFill>
                <a:ea typeface="+mn-lt"/>
                <a:cs typeface="+mn-lt"/>
              </a:rPr>
              <a:t>For infants eligible for the selective neonatal </a:t>
            </a:r>
            <a:r>
              <a:rPr lang="en-GB" sz="2400" err="1">
                <a:solidFill>
                  <a:srgbClr val="212A73"/>
                </a:solidFill>
                <a:ea typeface="+mn-lt"/>
                <a:cs typeface="+mn-lt"/>
              </a:rPr>
              <a:t>HepB</a:t>
            </a:r>
            <a:r>
              <a:rPr lang="en-GB" sz="2400">
                <a:solidFill>
                  <a:srgbClr val="212A73"/>
                </a:solidFill>
                <a:ea typeface="+mn-lt"/>
                <a:cs typeface="+mn-lt"/>
              </a:rPr>
              <a:t> programme </a:t>
            </a:r>
            <a:r>
              <a:rPr lang="en-GB" sz="2400" b="1">
                <a:solidFill>
                  <a:srgbClr val="212A73"/>
                </a:solidFill>
                <a:ea typeface="+mn-lt"/>
                <a:cs typeface="+mn-lt"/>
              </a:rPr>
              <a:t>born on or after </a:t>
            </a:r>
            <a:r>
              <a:rPr lang="en-GB" sz="2400">
                <a:solidFill>
                  <a:srgbClr val="212A73"/>
                </a:solidFill>
                <a:ea typeface="+mn-lt"/>
                <a:cs typeface="+mn-lt"/>
              </a:rPr>
              <a:t>1 July 2024 </a:t>
            </a:r>
            <a:r>
              <a:rPr lang="en-GB" sz="2400" b="1">
                <a:solidFill>
                  <a:srgbClr val="212A73"/>
                </a:solidFill>
                <a:ea typeface="+mn-lt"/>
                <a:cs typeface="+mn-lt"/>
              </a:rPr>
              <a:t>(new pathway): </a:t>
            </a:r>
          </a:p>
          <a:p>
            <a:pPr algn="just"/>
            <a:endParaRPr lang="en-US" sz="2400">
              <a:solidFill>
                <a:srgbClr val="212A73"/>
              </a:solidFill>
              <a:ea typeface="+mn-lt"/>
              <a:cs typeface="+mn-lt"/>
            </a:endParaRPr>
          </a:p>
          <a:p>
            <a:pPr marL="1030209" lvl="1" indent="-342900">
              <a:buFont typeface="Arial" panose="020B0604020202020204" pitchFamily="34" charset="0"/>
              <a:buChar char="•"/>
            </a:pPr>
            <a:r>
              <a:rPr lang="en-GB" sz="2400"/>
              <a:t>Birth: monovalent Hep B</a:t>
            </a:r>
          </a:p>
          <a:p>
            <a:pPr marL="1030209" lvl="1" indent="-342900">
              <a:buFont typeface="Arial" panose="020B0604020202020204" pitchFamily="34" charset="0"/>
              <a:buChar char="•"/>
            </a:pPr>
            <a:r>
              <a:rPr lang="en-GB" sz="2400"/>
              <a:t>4 weeks: monovalent Hep B</a:t>
            </a:r>
          </a:p>
          <a:p>
            <a:pPr marL="1030209" lvl="1" indent="-342900">
              <a:buFont typeface="Arial" panose="020B0604020202020204" pitchFamily="34" charset="0"/>
              <a:buChar char="•"/>
            </a:pPr>
            <a:r>
              <a:rPr lang="en-GB" sz="2400"/>
              <a:t>One year to 18 months: Test for </a:t>
            </a:r>
            <a:r>
              <a:rPr lang="en-GB" sz="2400" err="1"/>
              <a:t>HepB</a:t>
            </a:r>
            <a:r>
              <a:rPr lang="en-GB" sz="2400"/>
              <a:t> surface antigen. Testing can be undertaken any time during this period, for example at an opportunistic healthcare attendance or routine appointment. Record the results of the test in the baby’s primary care record</a:t>
            </a:r>
          </a:p>
          <a:p>
            <a:pPr algn="just"/>
            <a:endParaRPr lang="en-GB" sz="2800">
              <a:solidFill>
                <a:srgbClr val="212A73"/>
              </a:solidFill>
              <a:ea typeface="+mn-lt"/>
              <a:cs typeface="+mn-lt"/>
            </a:endParaRPr>
          </a:p>
        </p:txBody>
      </p:sp>
      <p:sp>
        <p:nvSpPr>
          <p:cNvPr id="10" name="TextBox 9">
            <a:extLst>
              <a:ext uri="{FF2B5EF4-FFF2-40B4-BE49-F238E27FC236}">
                <a16:creationId xmlns:a16="http://schemas.microsoft.com/office/drawing/2014/main" id="{FFCD9E47-C4B1-E522-06AD-BF23D1885D33}"/>
              </a:ext>
            </a:extLst>
          </p:cNvPr>
          <p:cNvSpPr txBox="1"/>
          <p:nvPr/>
        </p:nvSpPr>
        <p:spPr>
          <a:xfrm>
            <a:off x="340948" y="8170254"/>
            <a:ext cx="17275796" cy="954107"/>
          </a:xfrm>
          <a:prstGeom prst="rect">
            <a:avLst/>
          </a:prstGeom>
          <a:solidFill>
            <a:schemeClr val="accent1"/>
          </a:solidFill>
        </p:spPr>
        <p:txBody>
          <a:bodyPr wrap="square">
            <a:spAutoFit/>
          </a:bodyPr>
          <a:lstStyle/>
          <a:p>
            <a:pPr algn="l" rtl="0" fontAlgn="base"/>
            <a:r>
              <a:rPr lang="en-GB" sz="2800" b="1">
                <a:solidFill>
                  <a:schemeClr val="bg1"/>
                </a:solidFill>
                <a:latin typeface="+mj-lt"/>
              </a:rPr>
              <a:t>Children born on or before 30</a:t>
            </a:r>
            <a:r>
              <a:rPr lang="en-GB" sz="2800" b="1" baseline="30000">
                <a:solidFill>
                  <a:schemeClr val="bg1"/>
                </a:solidFill>
                <a:latin typeface="+mj-lt"/>
              </a:rPr>
              <a:t>th</a:t>
            </a:r>
            <a:r>
              <a:rPr lang="en-GB" sz="2800" b="1">
                <a:solidFill>
                  <a:schemeClr val="bg1"/>
                </a:solidFill>
                <a:latin typeface="+mj-lt"/>
              </a:rPr>
              <a:t> June 2025 </a:t>
            </a:r>
            <a:r>
              <a:rPr lang="en-GB" sz="2800">
                <a:solidFill>
                  <a:schemeClr val="bg1"/>
                </a:solidFill>
                <a:latin typeface="+mj-lt"/>
              </a:rPr>
              <a:t>will continue to follow the current selective neonatal Hep B schedule. </a:t>
            </a:r>
          </a:p>
        </p:txBody>
      </p:sp>
      <p:pic>
        <p:nvPicPr>
          <p:cNvPr id="5" name="Picture 4">
            <a:extLst>
              <a:ext uri="{FF2B5EF4-FFF2-40B4-BE49-F238E27FC236}">
                <a16:creationId xmlns:a16="http://schemas.microsoft.com/office/drawing/2014/main" id="{F39D8EF1-770D-66DF-811A-A5F6647A36DD}"/>
              </a:ext>
            </a:extLst>
          </p:cNvPr>
          <p:cNvPicPr>
            <a:picLocks noChangeAspect="1"/>
          </p:cNvPicPr>
          <p:nvPr/>
        </p:nvPicPr>
        <p:blipFill>
          <a:blip r:embed="rId3"/>
          <a:stretch>
            <a:fillRect/>
          </a:stretch>
        </p:blipFill>
        <p:spPr>
          <a:xfrm>
            <a:off x="15094453" y="855646"/>
            <a:ext cx="2382145" cy="2321064"/>
          </a:xfrm>
          <a:prstGeom prst="rect">
            <a:avLst/>
          </a:prstGeom>
        </p:spPr>
      </p:pic>
      <p:sp>
        <p:nvSpPr>
          <p:cNvPr id="6" name="TextBox 5">
            <a:extLst>
              <a:ext uri="{FF2B5EF4-FFF2-40B4-BE49-F238E27FC236}">
                <a16:creationId xmlns:a16="http://schemas.microsoft.com/office/drawing/2014/main" id="{D06AB003-1992-8F3C-CF8D-832D6A077B48}"/>
              </a:ext>
            </a:extLst>
          </p:cNvPr>
          <p:cNvSpPr txBox="1"/>
          <p:nvPr/>
        </p:nvSpPr>
        <p:spPr>
          <a:xfrm>
            <a:off x="340948" y="4541416"/>
            <a:ext cx="16543606" cy="3463384"/>
          </a:xfrm>
          <a:prstGeom prst="rect">
            <a:avLst/>
          </a:prstGeom>
          <a:noFill/>
        </p:spPr>
        <p:txBody>
          <a:bodyPr wrap="square" rtlCol="0">
            <a:spAutoFit/>
          </a:bodyPr>
          <a:lstStyle/>
          <a:p>
            <a:pPr algn="just"/>
            <a:r>
              <a:rPr lang="en-GB" sz="2400" b="1">
                <a:solidFill>
                  <a:srgbClr val="212A73"/>
                </a:solidFill>
                <a:ea typeface="+mn-lt"/>
                <a:cs typeface="+mn-lt"/>
              </a:rPr>
              <a:t>Rationale for change</a:t>
            </a:r>
            <a:endParaRPr lang="en-US" sz="2400" b="1">
              <a:solidFill>
                <a:srgbClr val="212A73"/>
              </a:solidFill>
              <a:ea typeface="+mn-lt"/>
              <a:cs typeface="+mn-lt"/>
            </a:endParaRPr>
          </a:p>
          <a:p>
            <a:pPr lvl="0"/>
            <a:r>
              <a:rPr lang="en-GB" sz="2400">
                <a:solidFill>
                  <a:srgbClr val="212A73"/>
                </a:solidFill>
                <a:ea typeface="+mn-lt"/>
                <a:cs typeface="+mn-lt"/>
              </a:rPr>
              <a:t>The addition of a dose of DTaP/IPV/Hib/</a:t>
            </a:r>
            <a:r>
              <a:rPr lang="en-GB" sz="2400" err="1">
                <a:solidFill>
                  <a:srgbClr val="212A73"/>
                </a:solidFill>
                <a:ea typeface="+mn-lt"/>
                <a:cs typeface="+mn-lt"/>
              </a:rPr>
              <a:t>HepB</a:t>
            </a:r>
            <a:r>
              <a:rPr lang="en-GB" sz="2400">
                <a:solidFill>
                  <a:srgbClr val="212A73"/>
                </a:solidFill>
                <a:ea typeface="+mn-lt"/>
                <a:cs typeface="+mn-lt"/>
              </a:rPr>
              <a:t> (6-in-1) vaccine at 18 months from 1 January 2026 replaces the need to receive a dose of monovalent </a:t>
            </a:r>
            <a:r>
              <a:rPr lang="en-GB" sz="2400" err="1">
                <a:solidFill>
                  <a:srgbClr val="212A73"/>
                </a:solidFill>
                <a:ea typeface="+mn-lt"/>
                <a:cs typeface="+mn-lt"/>
              </a:rPr>
              <a:t>HepB</a:t>
            </a:r>
            <a:r>
              <a:rPr lang="en-GB" sz="2400">
                <a:solidFill>
                  <a:srgbClr val="212A73"/>
                </a:solidFill>
                <a:ea typeface="+mn-lt"/>
                <a:cs typeface="+mn-lt"/>
              </a:rPr>
              <a:t> vaccine at one year. It is very important that babies on the selective neonatal </a:t>
            </a:r>
            <a:r>
              <a:rPr lang="en-GB" sz="2400" err="1">
                <a:solidFill>
                  <a:srgbClr val="212A73"/>
                </a:solidFill>
                <a:ea typeface="+mn-lt"/>
                <a:cs typeface="+mn-lt"/>
              </a:rPr>
              <a:t>HepB</a:t>
            </a:r>
            <a:r>
              <a:rPr lang="en-GB" sz="2400">
                <a:solidFill>
                  <a:srgbClr val="212A73"/>
                </a:solidFill>
                <a:ea typeface="+mn-lt"/>
                <a:cs typeface="+mn-lt"/>
              </a:rPr>
              <a:t> schedule receive this 18-month dose</a:t>
            </a:r>
          </a:p>
          <a:p>
            <a:pPr algn="just"/>
            <a:endParaRPr lang="en-GB" sz="2400">
              <a:solidFill>
                <a:srgbClr val="212A73"/>
              </a:solidFill>
              <a:ea typeface="+mn-lt"/>
              <a:cs typeface="+mn-lt"/>
            </a:endParaRPr>
          </a:p>
          <a:p>
            <a:pPr algn="just"/>
            <a:r>
              <a:rPr lang="en-GB" sz="2400" b="1">
                <a:solidFill>
                  <a:srgbClr val="212A73"/>
                </a:solidFill>
                <a:ea typeface="+mn-lt"/>
                <a:cs typeface="+mn-lt"/>
              </a:rPr>
              <a:t>Additional information </a:t>
            </a:r>
            <a:endParaRPr lang="en-US" sz="2400" b="1">
              <a:solidFill>
                <a:srgbClr val="212A73"/>
              </a:solidFill>
              <a:ea typeface="+mn-lt"/>
              <a:cs typeface="+mn-lt"/>
            </a:endParaRPr>
          </a:p>
          <a:p>
            <a:pPr algn="just"/>
            <a:r>
              <a:rPr lang="en-GB" sz="2400">
                <a:solidFill>
                  <a:srgbClr val="212A73"/>
                </a:solidFill>
                <a:ea typeface="+mn-lt"/>
                <a:cs typeface="+mn-lt"/>
              </a:rPr>
              <a:t>Eligible children who turn one year old on or before 30 June 2025 (</a:t>
            </a:r>
            <a:r>
              <a:rPr lang="en-GB" sz="2400" b="1">
                <a:solidFill>
                  <a:srgbClr val="212A73"/>
                </a:solidFill>
                <a:ea typeface="+mn-lt"/>
                <a:cs typeface="+mn-lt"/>
              </a:rPr>
              <a:t>born on or before 30 June 2024</a:t>
            </a:r>
            <a:r>
              <a:rPr lang="en-GB" sz="2400">
                <a:solidFill>
                  <a:srgbClr val="212A73"/>
                </a:solidFill>
                <a:ea typeface="+mn-lt"/>
                <a:cs typeface="+mn-lt"/>
              </a:rPr>
              <a:t>) should continue to be offered a dose of monovalent </a:t>
            </a:r>
            <a:r>
              <a:rPr lang="en-GB" sz="2400" err="1">
                <a:solidFill>
                  <a:srgbClr val="212A73"/>
                </a:solidFill>
                <a:ea typeface="+mn-lt"/>
                <a:cs typeface="+mn-lt"/>
              </a:rPr>
              <a:t>HepB</a:t>
            </a:r>
            <a:r>
              <a:rPr lang="en-GB" sz="2400">
                <a:solidFill>
                  <a:srgbClr val="212A73"/>
                </a:solidFill>
                <a:ea typeface="+mn-lt"/>
                <a:cs typeface="+mn-lt"/>
              </a:rPr>
              <a:t> vaccine (alongside the other vaccines given at this age), on or after their first birthday</a:t>
            </a:r>
            <a:endParaRPr lang="en-US" sz="2400">
              <a:cs typeface="Arial"/>
            </a:endParaRPr>
          </a:p>
        </p:txBody>
      </p:sp>
    </p:spTree>
    <p:extLst>
      <p:ext uri="{BB962C8B-B14F-4D97-AF65-F5344CB8AC3E}">
        <p14:creationId xmlns:p14="http://schemas.microsoft.com/office/powerpoint/2010/main" val="198380175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96FD0F-8FB1-A860-EDFF-6FE8630A1B4E}"/>
              </a:ext>
            </a:extLst>
          </p:cNvPr>
          <p:cNvSpPr>
            <a:spLocks noGrp="1"/>
          </p:cNvSpPr>
          <p:nvPr>
            <p:ph type="title"/>
          </p:nvPr>
        </p:nvSpPr>
        <p:spPr>
          <a:xfrm>
            <a:off x="504727" y="418231"/>
            <a:ext cx="15773400" cy="1111949"/>
          </a:xfrm>
        </p:spPr>
        <p:txBody>
          <a:bodyPr lIns="91440" tIns="45720" rIns="91440" bIns="45720" anchor="t"/>
          <a:lstStyle/>
          <a:p>
            <a:r>
              <a:rPr lang="en-GB" sz="4400" b="1"/>
              <a:t>Selective neonatal Hepatitis B programme </a:t>
            </a:r>
          </a:p>
        </p:txBody>
      </p:sp>
      <p:sp>
        <p:nvSpPr>
          <p:cNvPr id="3" name="Content Placeholder 2">
            <a:extLst>
              <a:ext uri="{FF2B5EF4-FFF2-40B4-BE49-F238E27FC236}">
                <a16:creationId xmlns:a16="http://schemas.microsoft.com/office/drawing/2014/main" id="{3B72065B-76ED-64FA-8D7A-76E0A32898E8}"/>
              </a:ext>
            </a:extLst>
          </p:cNvPr>
          <p:cNvSpPr>
            <a:spLocks noGrp="1"/>
          </p:cNvSpPr>
          <p:nvPr>
            <p:ph idx="1"/>
          </p:nvPr>
        </p:nvSpPr>
        <p:spPr>
          <a:xfrm>
            <a:off x="706308" y="1530180"/>
            <a:ext cx="16002000" cy="7605812"/>
          </a:xfrm>
        </p:spPr>
        <p:txBody>
          <a:bodyPr lIns="91440" tIns="45720" rIns="91440" bIns="45720" anchor="t"/>
          <a:lstStyle/>
          <a:p>
            <a:pPr marL="340360" indent="-340360"/>
            <a:r>
              <a:rPr lang="en-GB" sz="3200"/>
              <a:t>This will be affected by the additional 6-in-1 in the new 18-month appointment</a:t>
            </a:r>
            <a:endParaRPr lang="en-GB" sz="3200">
              <a:cs typeface="Arial"/>
            </a:endParaRPr>
          </a:p>
          <a:p>
            <a:pPr marL="340360" indent="-340360"/>
            <a:r>
              <a:rPr lang="en-GB" sz="3200"/>
              <a:t>For information about this change and a downloadable information sheet go to </a:t>
            </a:r>
            <a:r>
              <a:rPr lang="en-GB" sz="3200">
                <a:hlinkClick r:id="rId2"/>
              </a:rPr>
              <a:t>Hepatitis B (HepB) - Information for health professionals - Public Health Wales</a:t>
            </a:r>
            <a:r>
              <a:rPr lang="en-GB" sz="3200"/>
              <a:t> </a:t>
            </a:r>
            <a:endParaRPr lang="en-GB" sz="3200">
              <a:highlight>
                <a:srgbClr val="FFFF00"/>
              </a:highlight>
              <a:cs typeface="Arial"/>
            </a:endParaRPr>
          </a:p>
        </p:txBody>
      </p:sp>
      <p:sp>
        <p:nvSpPr>
          <p:cNvPr id="4" name="Slide Number Placeholder 3">
            <a:extLst>
              <a:ext uri="{FF2B5EF4-FFF2-40B4-BE49-F238E27FC236}">
                <a16:creationId xmlns:a16="http://schemas.microsoft.com/office/drawing/2014/main" id="{CD9FE1D7-E88C-DDD4-183C-AEBC530DD5AA}"/>
              </a:ext>
            </a:extLst>
          </p:cNvPr>
          <p:cNvSpPr>
            <a:spLocks noGrp="1"/>
          </p:cNvSpPr>
          <p:nvPr>
            <p:ph type="sldNum" sz="quarter" idx="12"/>
          </p:nvPr>
        </p:nvSpPr>
        <p:spPr/>
        <p:txBody>
          <a:bodyPr lIns="91440" tIns="45720" rIns="91440" bIns="45720" anchor="t"/>
          <a:lstStyle/>
          <a:p>
            <a:r>
              <a:rPr lang="en-GB" sz="2700">
                <a:cs typeface="Arial"/>
              </a:rPr>
              <a:t>26</a:t>
            </a:r>
          </a:p>
        </p:txBody>
      </p:sp>
      <p:pic>
        <p:nvPicPr>
          <p:cNvPr id="5" name="Picture 4" descr="A screenshot of a table&#10;&#10;AI-generated content may be incorrect.">
            <a:extLst>
              <a:ext uri="{FF2B5EF4-FFF2-40B4-BE49-F238E27FC236}">
                <a16:creationId xmlns:a16="http://schemas.microsoft.com/office/drawing/2014/main" id="{FC9104FF-2D75-9A72-11FD-4053208569D6}"/>
              </a:ext>
            </a:extLst>
          </p:cNvPr>
          <p:cNvPicPr>
            <a:picLocks noChangeAspect="1"/>
          </p:cNvPicPr>
          <p:nvPr/>
        </p:nvPicPr>
        <p:blipFill>
          <a:blip r:embed="rId3"/>
          <a:stretch>
            <a:fillRect/>
          </a:stretch>
        </p:blipFill>
        <p:spPr>
          <a:xfrm>
            <a:off x="4268101" y="3458428"/>
            <a:ext cx="10562169" cy="5672158"/>
          </a:xfrm>
          <a:prstGeom prst="rect">
            <a:avLst/>
          </a:prstGeom>
        </p:spPr>
      </p:pic>
    </p:spTree>
    <p:extLst>
      <p:ext uri="{BB962C8B-B14F-4D97-AF65-F5344CB8AC3E}">
        <p14:creationId xmlns:p14="http://schemas.microsoft.com/office/powerpoint/2010/main" val="25432172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B7DAB03-C6A2-254E-4D3F-182359729D3B}"/>
              </a:ext>
            </a:extLst>
          </p:cNvPr>
          <p:cNvSpPr>
            <a:spLocks noGrp="1"/>
          </p:cNvSpPr>
          <p:nvPr>
            <p:ph idx="1"/>
          </p:nvPr>
        </p:nvSpPr>
        <p:spPr>
          <a:xfrm>
            <a:off x="1270638" y="5175766"/>
            <a:ext cx="15773400" cy="6527007"/>
          </a:xfrm>
        </p:spPr>
        <p:txBody>
          <a:bodyPr lIns="137160" tIns="68580" rIns="137160" bIns="68580" anchor="t"/>
          <a:ls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pPr marL="337820" indent="-337820" fontAlgn="base"/>
            <a:r>
              <a:rPr lang="en-GB" sz="2800" b="0" i="0">
                <a:solidFill>
                  <a:srgbClr val="002060"/>
                </a:solidFill>
                <a:effectLst/>
                <a:latin typeface="+mj-lt"/>
              </a:rPr>
              <a:t>A new Red Book will be issued in July 2025. </a:t>
            </a:r>
            <a:r>
              <a:rPr lang="en-GB" sz="2800">
                <a:solidFill>
                  <a:srgbClr val="002060"/>
                </a:solidFill>
                <a:latin typeface="+mj-lt"/>
              </a:rPr>
              <a:t>The updated book</a:t>
            </a:r>
            <a:r>
              <a:rPr lang="en-GB" sz="2800" b="0" i="0">
                <a:solidFill>
                  <a:srgbClr val="002060"/>
                </a:solidFill>
                <a:effectLst/>
                <a:latin typeface="+mj-lt"/>
              </a:rPr>
              <a:t> will reflect the new </a:t>
            </a:r>
            <a:r>
              <a:rPr lang="en-GB" sz="2800">
                <a:solidFill>
                  <a:srgbClr val="002060"/>
                </a:solidFill>
                <a:latin typeface="+mj-lt"/>
              </a:rPr>
              <a:t>immunisation </a:t>
            </a:r>
            <a:r>
              <a:rPr lang="en-GB" sz="2800" b="0" i="0">
                <a:solidFill>
                  <a:srgbClr val="002060"/>
                </a:solidFill>
                <a:effectLst/>
                <a:latin typeface="+mj-lt"/>
              </a:rPr>
              <a:t>schedule</a:t>
            </a:r>
            <a:endParaRPr lang="en-US" sz="2800">
              <a:cs typeface="Arial"/>
            </a:endParaRPr>
          </a:p>
          <a:p>
            <a:pPr marL="337820" indent="-337820" algn="l" fontAlgn="base"/>
            <a:endParaRPr lang="en-GB" sz="2800">
              <a:solidFill>
                <a:srgbClr val="002060"/>
              </a:solidFill>
              <a:latin typeface="+mj-lt"/>
              <a:cs typeface="Arial"/>
            </a:endParaRPr>
          </a:p>
          <a:p>
            <a:pPr marL="337820" indent="-337820" algn="l" fontAlgn="base"/>
            <a:r>
              <a:rPr lang="en-GB" sz="2800" b="0" i="0">
                <a:solidFill>
                  <a:srgbClr val="002060"/>
                </a:solidFill>
                <a:effectLst/>
                <a:latin typeface="+mj-lt"/>
              </a:rPr>
              <a:t>Red Books issued prior to 1st July </a:t>
            </a:r>
            <a:r>
              <a:rPr lang="en-GB" sz="2800">
                <a:solidFill>
                  <a:srgbClr val="002060"/>
                </a:solidFill>
                <a:latin typeface="+mj-lt"/>
              </a:rPr>
              <a:t>2025</a:t>
            </a:r>
            <a:r>
              <a:rPr lang="en-GB" sz="2800" b="0" i="0">
                <a:solidFill>
                  <a:srgbClr val="002060"/>
                </a:solidFill>
                <a:effectLst/>
                <a:latin typeface="+mj-lt"/>
              </a:rPr>
              <a:t> will not reflect the 2025 changes and will therefore need to be manually updated</a:t>
            </a:r>
            <a:endParaRPr lang="en-GB" sz="2800" b="0" i="0">
              <a:solidFill>
                <a:srgbClr val="002060"/>
              </a:solidFill>
              <a:effectLst/>
              <a:latin typeface="+mj-lt"/>
              <a:cs typeface="Arial"/>
            </a:endParaRPr>
          </a:p>
          <a:p>
            <a:pPr marL="337820" indent="-337820"/>
            <a:endParaRPr lang="en-GB">
              <a:cs typeface="Arial"/>
            </a:endParaRPr>
          </a:p>
        </p:txBody>
      </p:sp>
      <p:sp>
        <p:nvSpPr>
          <p:cNvPr id="3" name="Slide Number Placeholder 2">
            <a:extLst>
              <a:ext uri="{FF2B5EF4-FFF2-40B4-BE49-F238E27FC236}">
                <a16:creationId xmlns:a16="http://schemas.microsoft.com/office/drawing/2014/main" id="{D7CAABFD-A781-BBD1-9321-D95862FC8DE3}"/>
              </a:ext>
            </a:extLst>
          </p:cNvPr>
          <p:cNvSpPr>
            <a:spLocks noGrp="1"/>
          </p:cNvSpPr>
          <p:nvPr>
            <p:ph type="sldNum" sz="quarter" idx="12"/>
          </p:nvPr>
        </p:nvSpPr>
        <p:spPr/>
        <p:txBody>
          <a:bodyPr/>
          <a:lstStyle>
            <a:defPPr>
              <a:defRPr lang="en-US"/>
            </a:defPPr>
            <a:lvl1pPr marL="0" algn="l" defTabSz="2061927" rtl="0" eaLnBrk="1" latinLnBrk="0" hangingPunct="1">
              <a:defRPr sz="4059" kern="1200">
                <a:solidFill>
                  <a:schemeClr val="tx1"/>
                </a:solidFill>
                <a:latin typeface="+mn-lt"/>
                <a:ea typeface="+mn-ea"/>
                <a:cs typeface="+mn-cs"/>
              </a:defRPr>
            </a:lvl1pPr>
            <a:lvl2pPr marL="1030964" algn="l" defTabSz="2061927" rtl="0" eaLnBrk="1" latinLnBrk="0" hangingPunct="1">
              <a:defRPr sz="4059" kern="1200">
                <a:solidFill>
                  <a:schemeClr val="tx1"/>
                </a:solidFill>
                <a:latin typeface="+mn-lt"/>
                <a:ea typeface="+mn-ea"/>
                <a:cs typeface="+mn-cs"/>
              </a:defRPr>
            </a:lvl2pPr>
            <a:lvl3pPr marL="2061927" algn="l" defTabSz="2061927" rtl="0" eaLnBrk="1" latinLnBrk="0" hangingPunct="1">
              <a:defRPr sz="4059" kern="1200">
                <a:solidFill>
                  <a:schemeClr val="tx1"/>
                </a:solidFill>
                <a:latin typeface="+mn-lt"/>
                <a:ea typeface="+mn-ea"/>
                <a:cs typeface="+mn-cs"/>
              </a:defRPr>
            </a:lvl3pPr>
            <a:lvl4pPr marL="3092889" algn="l" defTabSz="2061927" rtl="0" eaLnBrk="1" latinLnBrk="0" hangingPunct="1">
              <a:defRPr sz="4059" kern="1200">
                <a:solidFill>
                  <a:schemeClr val="tx1"/>
                </a:solidFill>
                <a:latin typeface="+mn-lt"/>
                <a:ea typeface="+mn-ea"/>
                <a:cs typeface="+mn-cs"/>
              </a:defRPr>
            </a:lvl4pPr>
            <a:lvl5pPr marL="4123853" algn="l" defTabSz="2061927" rtl="0" eaLnBrk="1" latinLnBrk="0" hangingPunct="1">
              <a:defRPr sz="4059" kern="1200">
                <a:solidFill>
                  <a:schemeClr val="tx1"/>
                </a:solidFill>
                <a:latin typeface="+mn-lt"/>
                <a:ea typeface="+mn-ea"/>
                <a:cs typeface="+mn-cs"/>
              </a:defRPr>
            </a:lvl5pPr>
            <a:lvl6pPr marL="5154816" algn="l" defTabSz="2061927" rtl="0" eaLnBrk="1" latinLnBrk="0" hangingPunct="1">
              <a:defRPr sz="4059" kern="1200">
                <a:solidFill>
                  <a:schemeClr val="tx1"/>
                </a:solidFill>
                <a:latin typeface="+mn-lt"/>
                <a:ea typeface="+mn-ea"/>
                <a:cs typeface="+mn-cs"/>
              </a:defRPr>
            </a:lvl6pPr>
            <a:lvl7pPr marL="6185780" algn="l" defTabSz="2061927" rtl="0" eaLnBrk="1" latinLnBrk="0" hangingPunct="1">
              <a:defRPr sz="4059" kern="1200">
                <a:solidFill>
                  <a:schemeClr val="tx1"/>
                </a:solidFill>
                <a:latin typeface="+mn-lt"/>
                <a:ea typeface="+mn-ea"/>
                <a:cs typeface="+mn-cs"/>
              </a:defRPr>
            </a:lvl7pPr>
            <a:lvl8pPr marL="7216742" algn="l" defTabSz="2061927" rtl="0" eaLnBrk="1" latinLnBrk="0" hangingPunct="1">
              <a:defRPr sz="4059" kern="1200">
                <a:solidFill>
                  <a:schemeClr val="tx1"/>
                </a:solidFill>
                <a:latin typeface="+mn-lt"/>
                <a:ea typeface="+mn-ea"/>
                <a:cs typeface="+mn-cs"/>
              </a:defRPr>
            </a:lvl8pPr>
            <a:lvl9pPr marL="8247705" algn="l" defTabSz="2061927" rtl="0" eaLnBrk="1" latinLnBrk="0" hangingPunct="1">
              <a:defRPr sz="4059" kern="1200">
                <a:solidFill>
                  <a:schemeClr val="tx1"/>
                </a:solidFill>
                <a:latin typeface="+mn-lt"/>
                <a:ea typeface="+mn-ea"/>
                <a:cs typeface="+mn-cs"/>
              </a:defRPr>
            </a:lvl9pPr>
          </a:lstStyle>
          <a:p>
            <a:fld id="{561D0CCE-8DCC-44DC-A653-AE62B1D84A52}" type="slidenum">
              <a:rPr lang="en-GB" smtClean="0"/>
              <a:pPr/>
              <a:t>26</a:t>
            </a:fld>
            <a:endParaRPr lang="en-GB"/>
          </a:p>
        </p:txBody>
      </p:sp>
      <p:sp>
        <p:nvSpPr>
          <p:cNvPr id="4" name="Title 3">
            <a:extLst>
              <a:ext uri="{FF2B5EF4-FFF2-40B4-BE49-F238E27FC236}">
                <a16:creationId xmlns:a16="http://schemas.microsoft.com/office/drawing/2014/main" id="{5F20D485-6842-F60E-D55E-2C5C3E77F5A9}"/>
              </a:ext>
            </a:extLst>
          </p:cNvPr>
          <p:cNvSpPr>
            <a:spLocks noGrp="1"/>
          </p:cNvSpPr>
          <p:nvPr>
            <p:ph type="title"/>
          </p:nvPr>
        </p:nvSpPr>
        <p:spPr>
          <a:xfrm>
            <a:off x="6310563" y="525227"/>
            <a:ext cx="4143375" cy="1988345"/>
          </a:xfrm>
        </p:spPr>
        <p:txBody>
          <a:bodyPr lIns="137160" tIns="68580" rIns="137160" bIns="68580" anchor="t"/>
          <a:ls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pPr algn="ctr"/>
            <a:r>
              <a:rPr lang="en-GB" sz="4400" b="1"/>
              <a:t>Red Book</a:t>
            </a:r>
            <a:endParaRPr lang="en-GB" sz="4400" b="1">
              <a:cs typeface="Arial"/>
            </a:endParaRPr>
          </a:p>
        </p:txBody>
      </p:sp>
      <p:pic>
        <p:nvPicPr>
          <p:cNvPr id="5" name="Picture 4">
            <a:extLst>
              <a:ext uri="{FF2B5EF4-FFF2-40B4-BE49-F238E27FC236}">
                <a16:creationId xmlns:a16="http://schemas.microsoft.com/office/drawing/2014/main" id="{B86F27F3-6500-0C0F-3519-5EADC986A71A}"/>
              </a:ext>
            </a:extLst>
          </p:cNvPr>
          <p:cNvPicPr>
            <a:picLocks noChangeAspect="1"/>
          </p:cNvPicPr>
          <p:nvPr/>
        </p:nvPicPr>
        <p:blipFill>
          <a:blip r:embed="rId2"/>
          <a:stretch>
            <a:fillRect/>
          </a:stretch>
        </p:blipFill>
        <p:spPr>
          <a:xfrm>
            <a:off x="6452436" y="1689401"/>
            <a:ext cx="4149262" cy="2548541"/>
          </a:xfrm>
          <a:prstGeom prst="rect">
            <a:avLst/>
          </a:prstGeom>
          <a:ln>
            <a:noFill/>
          </a:ln>
          <a:effectLst>
            <a:outerShdw blurRad="292100" dist="139700" dir="2700000" algn="tl" rotWithShape="0">
              <a:srgbClr val="333333">
                <a:alpha val="65000"/>
              </a:srgbClr>
            </a:outerShdw>
          </a:effectLst>
        </p:spPr>
      </p:pic>
      <p:sp>
        <p:nvSpPr>
          <p:cNvPr id="8" name="Slide Number Placeholder 3">
            <a:extLst>
              <a:ext uri="{FF2B5EF4-FFF2-40B4-BE49-F238E27FC236}">
                <a16:creationId xmlns:a16="http://schemas.microsoft.com/office/drawing/2014/main" id="{64642DA5-A695-9F65-0E17-6338C839E67B}"/>
              </a:ext>
            </a:extLst>
          </p:cNvPr>
          <p:cNvSpPr txBox="1">
            <a:spLocks/>
          </p:cNvSpPr>
          <p:nvPr/>
        </p:nvSpPr>
        <p:spPr>
          <a:xfrm>
            <a:off x="8885656" y="9573614"/>
            <a:ext cx="780506" cy="551068"/>
          </a:xfrm>
          <a:prstGeom prst="rect">
            <a:avLst/>
          </a:prstGeom>
        </p:spPr>
        <p:txBody>
          <a:bodyPr lIns="91440" tIns="45720" rIns="91440" bIns="45720" anchor="t"/>
          <a:lstStyle>
            <a:defPPr>
              <a:defRPr lang="en-US"/>
            </a:defPPr>
            <a:lvl1pPr marL="0" algn="r" defTabSz="1374618" rtl="0" eaLnBrk="1" latinLnBrk="0" hangingPunct="1">
              <a:defRPr sz="2706" b="1" kern="1200">
                <a:solidFill>
                  <a:schemeClr val="bg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r>
              <a:rPr lang="en-GB" sz="2700">
                <a:cs typeface="Arial"/>
              </a:rPr>
              <a:t>27</a:t>
            </a:r>
          </a:p>
        </p:txBody>
      </p:sp>
    </p:spTree>
    <p:extLst>
      <p:ext uri="{BB962C8B-B14F-4D97-AF65-F5344CB8AC3E}">
        <p14:creationId xmlns:p14="http://schemas.microsoft.com/office/powerpoint/2010/main" val="184613514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20FD0A-FA5B-A2F8-259B-7DEDD8D948E5}"/>
              </a:ext>
            </a:extLst>
          </p:cNvPr>
          <p:cNvSpPr>
            <a:spLocks noGrp="1"/>
          </p:cNvSpPr>
          <p:nvPr>
            <p:ph type="title"/>
          </p:nvPr>
        </p:nvSpPr>
        <p:spPr/>
        <p:txBody>
          <a:bodyPr lIns="137160" tIns="68580" rIns="137160" bIns="68580" anchor="t"/>
          <a:ls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r>
              <a:rPr lang="en-GB" sz="6450" b="1"/>
              <a:t>Red Book from 1 July 2025: Draft</a:t>
            </a:r>
          </a:p>
        </p:txBody>
      </p:sp>
      <p:pic>
        <p:nvPicPr>
          <p:cNvPr id="8" name="Content Placeholder 7">
            <a:extLst>
              <a:ext uri="{FF2B5EF4-FFF2-40B4-BE49-F238E27FC236}">
                <a16:creationId xmlns:a16="http://schemas.microsoft.com/office/drawing/2014/main" id="{AECD78E2-4D0F-330A-1A1E-A91316BD419D}"/>
              </a:ext>
            </a:extLst>
          </p:cNvPr>
          <p:cNvPicPr>
            <a:picLocks noGrp="1" noChangeAspect="1"/>
          </p:cNvPicPr>
          <p:nvPr>
            <p:ph idx="1"/>
          </p:nvPr>
        </p:nvPicPr>
        <p:blipFill>
          <a:blip r:embed="rId2"/>
          <a:stretch>
            <a:fillRect/>
          </a:stretch>
        </p:blipFill>
        <p:spPr>
          <a:xfrm>
            <a:off x="9561133" y="2444216"/>
            <a:ext cx="7478741" cy="537413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4" name="Slide Number Placeholder 3">
            <a:extLst>
              <a:ext uri="{FF2B5EF4-FFF2-40B4-BE49-F238E27FC236}">
                <a16:creationId xmlns:a16="http://schemas.microsoft.com/office/drawing/2014/main" id="{EF199934-519A-4344-37F3-FC5D6CE357AC}"/>
              </a:ext>
            </a:extLst>
          </p:cNvPr>
          <p:cNvSpPr>
            <a:spLocks noGrp="1"/>
          </p:cNvSpPr>
          <p:nvPr>
            <p:ph type="sldNum" sz="quarter" idx="12"/>
          </p:nvPr>
        </p:nvSpPr>
        <p:spPr/>
        <p:txBody>
          <a:bodyPr/>
          <a:lstStyle>
            <a:defPPr>
              <a:defRPr lang="en-US"/>
            </a:defPPr>
            <a:lvl1pPr marL="0" algn="l" defTabSz="2061927" rtl="0" eaLnBrk="1" latinLnBrk="0" hangingPunct="1">
              <a:defRPr sz="4059" kern="1200">
                <a:solidFill>
                  <a:schemeClr val="tx1"/>
                </a:solidFill>
                <a:latin typeface="+mn-lt"/>
                <a:ea typeface="+mn-ea"/>
                <a:cs typeface="+mn-cs"/>
              </a:defRPr>
            </a:lvl1pPr>
            <a:lvl2pPr marL="1030964" algn="l" defTabSz="2061927" rtl="0" eaLnBrk="1" latinLnBrk="0" hangingPunct="1">
              <a:defRPr sz="4059" kern="1200">
                <a:solidFill>
                  <a:schemeClr val="tx1"/>
                </a:solidFill>
                <a:latin typeface="+mn-lt"/>
                <a:ea typeface="+mn-ea"/>
                <a:cs typeface="+mn-cs"/>
              </a:defRPr>
            </a:lvl2pPr>
            <a:lvl3pPr marL="2061927" algn="l" defTabSz="2061927" rtl="0" eaLnBrk="1" latinLnBrk="0" hangingPunct="1">
              <a:defRPr sz="4059" kern="1200">
                <a:solidFill>
                  <a:schemeClr val="tx1"/>
                </a:solidFill>
                <a:latin typeface="+mn-lt"/>
                <a:ea typeface="+mn-ea"/>
                <a:cs typeface="+mn-cs"/>
              </a:defRPr>
            </a:lvl3pPr>
            <a:lvl4pPr marL="3092889" algn="l" defTabSz="2061927" rtl="0" eaLnBrk="1" latinLnBrk="0" hangingPunct="1">
              <a:defRPr sz="4059" kern="1200">
                <a:solidFill>
                  <a:schemeClr val="tx1"/>
                </a:solidFill>
                <a:latin typeface="+mn-lt"/>
                <a:ea typeface="+mn-ea"/>
                <a:cs typeface="+mn-cs"/>
              </a:defRPr>
            </a:lvl4pPr>
            <a:lvl5pPr marL="4123853" algn="l" defTabSz="2061927" rtl="0" eaLnBrk="1" latinLnBrk="0" hangingPunct="1">
              <a:defRPr sz="4059" kern="1200">
                <a:solidFill>
                  <a:schemeClr val="tx1"/>
                </a:solidFill>
                <a:latin typeface="+mn-lt"/>
                <a:ea typeface="+mn-ea"/>
                <a:cs typeface="+mn-cs"/>
              </a:defRPr>
            </a:lvl5pPr>
            <a:lvl6pPr marL="5154816" algn="l" defTabSz="2061927" rtl="0" eaLnBrk="1" latinLnBrk="0" hangingPunct="1">
              <a:defRPr sz="4059" kern="1200">
                <a:solidFill>
                  <a:schemeClr val="tx1"/>
                </a:solidFill>
                <a:latin typeface="+mn-lt"/>
                <a:ea typeface="+mn-ea"/>
                <a:cs typeface="+mn-cs"/>
              </a:defRPr>
            </a:lvl6pPr>
            <a:lvl7pPr marL="6185780" algn="l" defTabSz="2061927" rtl="0" eaLnBrk="1" latinLnBrk="0" hangingPunct="1">
              <a:defRPr sz="4059" kern="1200">
                <a:solidFill>
                  <a:schemeClr val="tx1"/>
                </a:solidFill>
                <a:latin typeface="+mn-lt"/>
                <a:ea typeface="+mn-ea"/>
                <a:cs typeface="+mn-cs"/>
              </a:defRPr>
            </a:lvl7pPr>
            <a:lvl8pPr marL="7216742" algn="l" defTabSz="2061927" rtl="0" eaLnBrk="1" latinLnBrk="0" hangingPunct="1">
              <a:defRPr sz="4059" kern="1200">
                <a:solidFill>
                  <a:schemeClr val="tx1"/>
                </a:solidFill>
                <a:latin typeface="+mn-lt"/>
                <a:ea typeface="+mn-ea"/>
                <a:cs typeface="+mn-cs"/>
              </a:defRPr>
            </a:lvl8pPr>
            <a:lvl9pPr marL="8247705" algn="l" defTabSz="2061927" rtl="0" eaLnBrk="1" latinLnBrk="0" hangingPunct="1">
              <a:defRPr sz="4059" kern="1200">
                <a:solidFill>
                  <a:schemeClr val="tx1"/>
                </a:solidFill>
                <a:latin typeface="+mn-lt"/>
                <a:ea typeface="+mn-ea"/>
                <a:cs typeface="+mn-cs"/>
              </a:defRPr>
            </a:lvl9pPr>
          </a:lstStyle>
          <a:p>
            <a:fld id="{561D0CCE-8DCC-44DC-A653-AE62B1D84A52}" type="slidenum">
              <a:rPr lang="en-GB" smtClean="0"/>
              <a:pPr/>
              <a:t>27</a:t>
            </a:fld>
            <a:endParaRPr lang="en-GB"/>
          </a:p>
        </p:txBody>
      </p:sp>
      <p:pic>
        <p:nvPicPr>
          <p:cNvPr id="6" name="Picture 5">
            <a:extLst>
              <a:ext uri="{FF2B5EF4-FFF2-40B4-BE49-F238E27FC236}">
                <a16:creationId xmlns:a16="http://schemas.microsoft.com/office/drawing/2014/main" id="{754825A7-2781-1E3F-828A-E5E755D62B56}"/>
              </a:ext>
            </a:extLst>
          </p:cNvPr>
          <p:cNvPicPr>
            <a:picLocks noChangeAspect="1"/>
          </p:cNvPicPr>
          <p:nvPr/>
        </p:nvPicPr>
        <p:blipFill>
          <a:blip r:embed="rId3"/>
          <a:stretch>
            <a:fillRect/>
          </a:stretch>
        </p:blipFill>
        <p:spPr>
          <a:xfrm>
            <a:off x="1257301" y="2446039"/>
            <a:ext cx="7468715" cy="537105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5" name="Slide Number Placeholder 3">
            <a:extLst>
              <a:ext uri="{FF2B5EF4-FFF2-40B4-BE49-F238E27FC236}">
                <a16:creationId xmlns:a16="http://schemas.microsoft.com/office/drawing/2014/main" id="{EA65B4FD-CE4E-1E60-8A07-8288D6366D6C}"/>
              </a:ext>
            </a:extLst>
          </p:cNvPr>
          <p:cNvSpPr txBox="1">
            <a:spLocks/>
          </p:cNvSpPr>
          <p:nvPr/>
        </p:nvSpPr>
        <p:spPr>
          <a:xfrm>
            <a:off x="8773921" y="9669393"/>
            <a:ext cx="780506" cy="551068"/>
          </a:xfrm>
          <a:prstGeom prst="rect">
            <a:avLst/>
          </a:prstGeom>
        </p:spPr>
        <p:txBody>
          <a:bodyPr lIns="91440" tIns="45720" rIns="91440" bIns="45720" anchor="t"/>
          <a:lstStyle>
            <a:defPPr>
              <a:defRPr lang="en-US"/>
            </a:defPPr>
            <a:lvl1pPr marL="0" algn="r" defTabSz="1374618" rtl="0" eaLnBrk="1" latinLnBrk="0" hangingPunct="1">
              <a:defRPr sz="2706" b="1" kern="1200">
                <a:solidFill>
                  <a:schemeClr val="bg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r>
              <a:rPr lang="en-GB" sz="2700">
                <a:cs typeface="Arial"/>
              </a:rPr>
              <a:t>28</a:t>
            </a:r>
          </a:p>
        </p:txBody>
      </p:sp>
    </p:spTree>
    <p:extLst>
      <p:ext uri="{BB962C8B-B14F-4D97-AF65-F5344CB8AC3E}">
        <p14:creationId xmlns:p14="http://schemas.microsoft.com/office/powerpoint/2010/main" val="266849023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A033014-25B3-B7C8-9165-31D0D3A6AF3D}"/>
              </a:ext>
            </a:extLst>
          </p:cNvPr>
          <p:cNvSpPr>
            <a:spLocks noGrp="1"/>
          </p:cNvSpPr>
          <p:nvPr>
            <p:ph type="body" sz="quarter" idx="10"/>
          </p:nvPr>
        </p:nvSpPr>
        <p:spPr>
          <a:xfrm>
            <a:off x="938097" y="4516897"/>
            <a:ext cx="16355979" cy="1468715"/>
          </a:xfrm>
        </p:spPr>
        <p:txBody>
          <a:bodyPr lIns="91440" tIns="45720" rIns="91440" bIns="45720" anchor="t">
            <a:normAutofit fontScale="92500"/>
          </a:bodyPr>
          <a:lstStyle/>
          <a:p>
            <a:r>
              <a:rPr lang="en-US">
                <a:latin typeface="Arial"/>
                <a:cs typeface="Arial"/>
              </a:rPr>
              <a:t>Temporary delay with NHS IT system (</a:t>
            </a:r>
            <a:r>
              <a:rPr lang="en-US" err="1">
                <a:latin typeface="Arial"/>
                <a:cs typeface="Arial"/>
              </a:rPr>
              <a:t>CYPrIS</a:t>
            </a:r>
            <a:r>
              <a:rPr lang="en-US">
                <a:latin typeface="Arial"/>
                <a:cs typeface="Arial"/>
              </a:rPr>
              <a:t>)</a:t>
            </a:r>
            <a:endParaRPr lang="en-US"/>
          </a:p>
        </p:txBody>
      </p:sp>
      <p:sp>
        <p:nvSpPr>
          <p:cNvPr id="3" name="Text Placeholder 2">
            <a:extLst>
              <a:ext uri="{FF2B5EF4-FFF2-40B4-BE49-F238E27FC236}">
                <a16:creationId xmlns:a16="http://schemas.microsoft.com/office/drawing/2014/main" id="{7C245C9A-1D44-A442-4A6C-9907825B7CCC}"/>
              </a:ext>
            </a:extLst>
          </p:cNvPr>
          <p:cNvSpPr>
            <a:spLocks noGrp="1"/>
          </p:cNvSpPr>
          <p:nvPr>
            <p:ph type="body" sz="quarter" idx="11"/>
          </p:nvPr>
        </p:nvSpPr>
        <p:spPr/>
        <p:txBody>
          <a:bodyPr lIns="91440" tIns="45720" rIns="91440" bIns="45720" anchor="t"/>
          <a:lstStyle/>
          <a:p>
            <a:r>
              <a:rPr lang="en-US" sz="3750">
                <a:cs typeface="Arial"/>
              </a:rPr>
              <a:t>Huw Williams – Senior Project Manager</a:t>
            </a:r>
            <a:endParaRPr lang="en-US"/>
          </a:p>
        </p:txBody>
      </p:sp>
      <p:sp>
        <p:nvSpPr>
          <p:cNvPr id="4" name="Text Placeholder 3">
            <a:extLst>
              <a:ext uri="{FF2B5EF4-FFF2-40B4-BE49-F238E27FC236}">
                <a16:creationId xmlns:a16="http://schemas.microsoft.com/office/drawing/2014/main" id="{F48D960F-C3B7-4EA9-DF2A-3926FA6E7F88}"/>
              </a:ext>
            </a:extLst>
          </p:cNvPr>
          <p:cNvSpPr>
            <a:spLocks noGrp="1"/>
          </p:cNvSpPr>
          <p:nvPr>
            <p:ph type="body" sz="quarter" idx="12"/>
          </p:nvPr>
        </p:nvSpPr>
        <p:spPr/>
        <p:txBody>
          <a:bodyPr/>
          <a:lstStyle/>
          <a:p>
            <a:r>
              <a:rPr lang="en-US"/>
              <a:t>Vaccine Programme Wales</a:t>
            </a:r>
          </a:p>
        </p:txBody>
      </p:sp>
    </p:spTree>
    <p:extLst>
      <p:ext uri="{BB962C8B-B14F-4D97-AF65-F5344CB8AC3E}">
        <p14:creationId xmlns:p14="http://schemas.microsoft.com/office/powerpoint/2010/main" val="28594435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0AA3DF-13F6-3952-56BA-C8B5DB2DE502}"/>
              </a:ext>
            </a:extLst>
          </p:cNvPr>
          <p:cNvSpPr>
            <a:spLocks noGrp="1"/>
          </p:cNvSpPr>
          <p:nvPr>
            <p:ph type="title"/>
          </p:nvPr>
        </p:nvSpPr>
        <p:spPr>
          <a:xfrm>
            <a:off x="1257300" y="579438"/>
            <a:ext cx="15773400" cy="1153097"/>
          </a:xfrm>
        </p:spPr>
        <p:txBody>
          <a:bodyPr lIns="137160" tIns="68580" rIns="137160" bIns="68580" anchor="t"/>
          <a:lstStyle/>
          <a:p>
            <a:r>
              <a:rPr lang="en-GB" sz="4200" b="1"/>
              <a:t>Scheduling of appointments</a:t>
            </a:r>
            <a:endParaRPr lang="en-GB" sz="4200" b="1">
              <a:cs typeface="Arial"/>
            </a:endParaRPr>
          </a:p>
        </p:txBody>
      </p:sp>
      <p:sp>
        <p:nvSpPr>
          <p:cNvPr id="3" name="Content Placeholder 2">
            <a:extLst>
              <a:ext uri="{FF2B5EF4-FFF2-40B4-BE49-F238E27FC236}">
                <a16:creationId xmlns:a16="http://schemas.microsoft.com/office/drawing/2014/main" id="{BF041669-8698-E409-6956-303A99C734EF}"/>
              </a:ext>
            </a:extLst>
          </p:cNvPr>
          <p:cNvSpPr>
            <a:spLocks noGrp="1"/>
          </p:cNvSpPr>
          <p:nvPr>
            <p:ph idx="1"/>
          </p:nvPr>
        </p:nvSpPr>
        <p:spPr>
          <a:xfrm>
            <a:off x="1257300" y="1597849"/>
            <a:ext cx="15773400" cy="7382378"/>
          </a:xfrm>
          <a:solidFill>
            <a:srgbClr val="ACDAFA"/>
          </a:solidFill>
        </p:spPr>
        <p:txBody>
          <a:bodyPr lIns="137160" tIns="68580" rIns="137160" bIns="68580" anchor="t"/>
          <a:lstStyle/>
          <a:p>
            <a:pPr marL="0" indent="0">
              <a:lnSpc>
                <a:spcPct val="115000"/>
              </a:lnSpc>
              <a:spcAft>
                <a:spcPts val="1200"/>
              </a:spcAft>
              <a:buNone/>
            </a:pPr>
            <a:r>
              <a:rPr lang="en-GB" sz="2400" b="1" kern="100">
                <a:solidFill>
                  <a:srgbClr val="FF0000"/>
                </a:solidFill>
                <a:ea typeface="Aptos" panose="020B0004020202020204" pitchFamily="34" charset="0"/>
                <a:cs typeface="Times New Roman"/>
              </a:rPr>
              <a:t>IMPORTANT: </a:t>
            </a:r>
            <a:r>
              <a:rPr lang="en-GB" sz="2400" b="1" kern="100">
                <a:solidFill>
                  <a:srgbClr val="FF0000"/>
                </a:solidFill>
                <a:cs typeface="Times New Roman"/>
              </a:rPr>
              <a:t>Due to an unavoidable delay, the NHS IT system (</a:t>
            </a:r>
            <a:r>
              <a:rPr lang="en-GB" sz="2400" b="1" kern="100" err="1">
                <a:solidFill>
                  <a:srgbClr val="FF0000"/>
                </a:solidFill>
                <a:cs typeface="Times New Roman"/>
              </a:rPr>
              <a:t>CYPrIS</a:t>
            </a:r>
            <a:r>
              <a:rPr lang="en-GB" sz="2400" b="1" kern="100">
                <a:solidFill>
                  <a:srgbClr val="FF0000"/>
                </a:solidFill>
                <a:cs typeface="Times New Roman"/>
              </a:rPr>
              <a:t>) used to schedule routine childhood immunisations will not be fully updated in time for the 1 July 2025 changes. </a:t>
            </a:r>
          </a:p>
          <a:p>
            <a:pPr marL="337820" indent="-337820">
              <a:lnSpc>
                <a:spcPct val="115000"/>
              </a:lnSpc>
              <a:spcAft>
                <a:spcPts val="1200"/>
              </a:spcAft>
            </a:pPr>
            <a:r>
              <a:rPr lang="en-GB" sz="2000" kern="100">
                <a:ea typeface="Aptos" panose="020B0004020202020204" pitchFamily="34" charset="0"/>
                <a:cs typeface="Arial"/>
              </a:rPr>
              <a:t>This delay is likely to be ongoing for a few months. </a:t>
            </a:r>
          </a:p>
          <a:p>
            <a:pPr marL="337820" indent="-337820">
              <a:lnSpc>
                <a:spcPct val="115000"/>
              </a:lnSpc>
              <a:spcAft>
                <a:spcPts val="1200"/>
              </a:spcAft>
            </a:pPr>
            <a:r>
              <a:rPr lang="en-GB" sz="2000" kern="100">
                <a:ea typeface="Aptos" panose="020B0004020202020204" pitchFamily="34" charset="0"/>
                <a:cs typeface="Arial"/>
              </a:rPr>
              <a:t>Notification will be given as soon as the IT system has been updated. </a:t>
            </a:r>
          </a:p>
          <a:p>
            <a:pPr marL="337820" indent="-337820"/>
            <a:r>
              <a:rPr lang="en-GB" sz="2000" kern="100">
                <a:cs typeface="Arial"/>
              </a:rPr>
              <a:t>It is important that all vaccinators are aware of what they will need to do, until the system is updated.</a:t>
            </a:r>
          </a:p>
          <a:p>
            <a:pPr marL="337820" indent="-337820"/>
            <a:endParaRPr lang="en-GB" sz="2000" kern="100">
              <a:cs typeface="Arial" panose="020B0604020202020204" pitchFamily="34" charset="0"/>
            </a:endParaRPr>
          </a:p>
          <a:p>
            <a:pPr marL="0" indent="0">
              <a:buNone/>
            </a:pPr>
            <a:r>
              <a:rPr lang="en-GB" sz="2400" b="1" kern="100">
                <a:cs typeface="Arial"/>
              </a:rPr>
              <a:t>What does this delay mean?</a:t>
            </a:r>
          </a:p>
          <a:p>
            <a:pPr marL="514350" indent="-514350">
              <a:lnSpc>
                <a:spcPct val="115000"/>
              </a:lnSpc>
              <a:spcAft>
                <a:spcPts val="1200"/>
              </a:spcAft>
              <a:buSzPts val="1000"/>
              <a:buFont typeface="Symbol" panose="05050102010706020507" pitchFamily="18" charset="2"/>
              <a:buChar char=""/>
              <a:tabLst>
                <a:tab pos="685800" algn="l"/>
              </a:tabLst>
            </a:pPr>
            <a:r>
              <a:rPr lang="en-GB" sz="2000" kern="100" err="1">
                <a:cs typeface="Arial"/>
              </a:rPr>
              <a:t>CYPrIS</a:t>
            </a:r>
            <a:r>
              <a:rPr lang="en-GB" sz="2000" kern="100">
                <a:cs typeface="Arial"/>
              </a:rPr>
              <a:t> invitation </a:t>
            </a:r>
            <a:r>
              <a:rPr lang="en-GB" sz="2000" b="1" kern="100">
                <a:cs typeface="Arial"/>
              </a:rPr>
              <a:t>letters to parents </a:t>
            </a:r>
            <a:r>
              <a:rPr lang="en-GB" sz="2000" kern="100">
                <a:cs typeface="Arial"/>
              </a:rPr>
              <a:t>will contain outdated information.</a:t>
            </a:r>
          </a:p>
          <a:p>
            <a:pPr marL="514350" indent="-514350">
              <a:lnSpc>
                <a:spcPct val="115000"/>
              </a:lnSpc>
              <a:spcAft>
                <a:spcPts val="1200"/>
              </a:spcAft>
              <a:buSzPts val="1000"/>
              <a:buFont typeface="Symbol" panose="05050102010706020507" pitchFamily="18" charset="2"/>
              <a:buChar char=""/>
              <a:tabLst>
                <a:tab pos="685800" algn="l"/>
              </a:tabLst>
            </a:pPr>
            <a:r>
              <a:rPr lang="en-GB" sz="2000" kern="100" err="1">
                <a:cs typeface="Arial"/>
              </a:rPr>
              <a:t>CYPrIS</a:t>
            </a:r>
            <a:r>
              <a:rPr lang="en-GB" sz="2000" kern="100">
                <a:cs typeface="Arial"/>
              </a:rPr>
              <a:t> </a:t>
            </a:r>
            <a:r>
              <a:rPr lang="en-GB" sz="2000" b="1" kern="100">
                <a:cs typeface="Arial"/>
              </a:rPr>
              <a:t>scheduled forms </a:t>
            </a:r>
            <a:r>
              <a:rPr lang="en-GB" sz="2000" kern="100">
                <a:cs typeface="Arial"/>
              </a:rPr>
              <a:t>sent to GP practices will contain outdated information, for example appointing PCV at 12 weeks instead of Men B (</a:t>
            </a:r>
            <a:r>
              <a:rPr lang="en-GB" sz="2000" kern="100" err="1">
                <a:cs typeface="Arial"/>
              </a:rPr>
              <a:t>CYPrIS</a:t>
            </a:r>
            <a:r>
              <a:rPr lang="en-GB" sz="2000" kern="100">
                <a:cs typeface="Arial"/>
              </a:rPr>
              <a:t> will automatically correct to appoint PCV at 16 weeks).  </a:t>
            </a:r>
          </a:p>
          <a:p>
            <a:pPr marL="514350" indent="-514350">
              <a:lnSpc>
                <a:spcPct val="115000"/>
              </a:lnSpc>
              <a:spcAft>
                <a:spcPts val="1200"/>
              </a:spcAft>
              <a:buSzPts val="1000"/>
              <a:buFont typeface="Symbol" panose="05050102010706020507" pitchFamily="18" charset="2"/>
              <a:buChar char=""/>
              <a:tabLst>
                <a:tab pos="685800" algn="l"/>
              </a:tabLst>
            </a:pPr>
            <a:r>
              <a:rPr lang="en-GB" sz="2000" kern="100" err="1">
                <a:cs typeface="Arial"/>
              </a:rPr>
              <a:t>CYPrIS</a:t>
            </a:r>
            <a:r>
              <a:rPr lang="en-GB" sz="2000" kern="100">
                <a:cs typeface="Arial"/>
              </a:rPr>
              <a:t> </a:t>
            </a:r>
            <a:r>
              <a:rPr lang="en-GB" sz="2000" b="1" kern="100">
                <a:cs typeface="Arial"/>
              </a:rPr>
              <a:t>will not reflect </a:t>
            </a:r>
            <a:r>
              <a:rPr lang="en-GB" sz="2000" kern="100">
                <a:cs typeface="Arial"/>
              </a:rPr>
              <a:t>that after 1 July 2025 any child born before 1 July 2024 attending a 12-month immunisation appointment should receive the 6-in-1 vaccine instead of Hib/</a:t>
            </a:r>
            <a:r>
              <a:rPr lang="en-GB" sz="2000" kern="100" err="1">
                <a:cs typeface="Arial"/>
              </a:rPr>
              <a:t>MenC</a:t>
            </a:r>
            <a:r>
              <a:rPr lang="en-GB" sz="2000" kern="100">
                <a:cs typeface="Arial"/>
              </a:rPr>
              <a:t>.</a:t>
            </a:r>
          </a:p>
          <a:p>
            <a:pPr marL="514350" indent="-514350">
              <a:lnSpc>
                <a:spcPct val="115000"/>
              </a:lnSpc>
              <a:spcAft>
                <a:spcPts val="1200"/>
              </a:spcAft>
              <a:buSzPts val="1000"/>
              <a:buFont typeface="Symbol" panose="05050102010706020507" pitchFamily="18" charset="2"/>
              <a:buChar char=""/>
              <a:tabLst>
                <a:tab pos="685800" algn="l"/>
              </a:tabLst>
            </a:pPr>
            <a:r>
              <a:rPr lang="en-GB" sz="2000" err="1">
                <a:solidFill>
                  <a:srgbClr val="212A73"/>
                </a:solidFill>
              </a:rPr>
              <a:t>CYPrIS</a:t>
            </a:r>
            <a:r>
              <a:rPr lang="en-GB" sz="2000">
                <a:solidFill>
                  <a:srgbClr val="212A73"/>
                </a:solidFill>
              </a:rPr>
              <a:t> </a:t>
            </a:r>
            <a:r>
              <a:rPr lang="en-GB" sz="2000" b="1">
                <a:solidFill>
                  <a:srgbClr val="212A73"/>
                </a:solidFill>
              </a:rPr>
              <a:t>will be updated</a:t>
            </a:r>
            <a:r>
              <a:rPr lang="en-GB" sz="2000">
                <a:solidFill>
                  <a:srgbClr val="212A73"/>
                </a:solidFill>
              </a:rPr>
              <a:t> on 1 July 2025 to reflect the Hib/</a:t>
            </a:r>
            <a:r>
              <a:rPr lang="en-GB" sz="2000" err="1">
                <a:solidFill>
                  <a:srgbClr val="212A73"/>
                </a:solidFill>
              </a:rPr>
              <a:t>MenC</a:t>
            </a:r>
            <a:r>
              <a:rPr lang="en-GB" sz="2000">
                <a:solidFill>
                  <a:srgbClr val="212A73"/>
                </a:solidFill>
              </a:rPr>
              <a:t> hard stop. </a:t>
            </a:r>
            <a:endParaRPr lang="en-GB" sz="2000">
              <a:solidFill>
                <a:srgbClr val="212A73"/>
              </a:solidFill>
              <a:cs typeface="Arial"/>
            </a:endParaRPr>
          </a:p>
          <a:p>
            <a:pPr marL="514350" indent="-514350">
              <a:lnSpc>
                <a:spcPct val="115000"/>
              </a:lnSpc>
              <a:spcAft>
                <a:spcPts val="1200"/>
              </a:spcAft>
              <a:buSzPts val="1000"/>
              <a:buFont typeface="Symbol" panose="05050102010706020507" pitchFamily="18" charset="2"/>
              <a:buChar char=""/>
              <a:tabLst>
                <a:tab pos="685800" algn="l"/>
              </a:tabLst>
            </a:pPr>
            <a:endParaRPr lang="en-GB" sz="2000" kern="100">
              <a:cs typeface="Arial"/>
            </a:endParaRPr>
          </a:p>
          <a:p>
            <a:pPr marL="0" indent="0">
              <a:buNone/>
            </a:pPr>
            <a:endParaRPr lang="en-GB" sz="2400" b="1" kern="100">
              <a:cs typeface="Arial" panose="020B0604020202020204" pitchFamily="34" charset="0"/>
            </a:endParaRPr>
          </a:p>
        </p:txBody>
      </p:sp>
      <p:sp>
        <p:nvSpPr>
          <p:cNvPr id="4" name="Slide Number Placeholder 3">
            <a:extLst>
              <a:ext uri="{FF2B5EF4-FFF2-40B4-BE49-F238E27FC236}">
                <a16:creationId xmlns:a16="http://schemas.microsoft.com/office/drawing/2014/main" id="{7AC20067-DC40-5D41-2886-6EF6DEC0F0DA}"/>
              </a:ext>
            </a:extLst>
          </p:cNvPr>
          <p:cNvSpPr>
            <a:spLocks noGrp="1"/>
          </p:cNvSpPr>
          <p:nvPr>
            <p:ph type="sldNum" sz="quarter" idx="12"/>
          </p:nvPr>
        </p:nvSpPr>
        <p:spPr/>
        <p:txBody>
          <a:bodyPr lIns="91440" tIns="45720" rIns="91440" bIns="45720" anchor="t"/>
          <a:lstStyle/>
          <a:p>
            <a:pPr defTabSz="1371600"/>
            <a:r>
              <a:rPr lang="en-GB" sz="2700">
                <a:solidFill>
                  <a:prstClr val="white"/>
                </a:solidFill>
                <a:latin typeface="Arial"/>
                <a:cs typeface="Arial"/>
              </a:rPr>
              <a:t>30</a:t>
            </a:r>
          </a:p>
        </p:txBody>
      </p:sp>
    </p:spTree>
    <p:extLst>
      <p:ext uri="{BB962C8B-B14F-4D97-AF65-F5344CB8AC3E}">
        <p14:creationId xmlns:p14="http://schemas.microsoft.com/office/powerpoint/2010/main" val="31675386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0530" y="811027"/>
            <a:ext cx="15773400" cy="1332309"/>
          </a:xfrm>
        </p:spPr>
        <p:txBody>
          <a:bodyPr lIns="91440" tIns="45720" rIns="91440" bIns="45720" anchor="t"/>
          <a:ls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r>
              <a:rPr kumimoji="0" lang="en-GB" sz="4400" b="1" i="0" u="none" strike="noStrike" kern="1200" cap="none" spc="0" normalizeH="0" baseline="0" noProof="0">
                <a:ln>
                  <a:noFill/>
                </a:ln>
                <a:solidFill>
                  <a:srgbClr val="002060"/>
                </a:solidFill>
                <a:effectLst/>
                <a:uLnTx/>
                <a:uFillTx/>
                <a:latin typeface="Arial"/>
                <a:ea typeface="+mj-ea"/>
                <a:cs typeface="+mj-cs"/>
              </a:rPr>
              <a:t>Acknowledgements</a:t>
            </a:r>
            <a:endParaRPr lang="en-GB" sz="4000">
              <a:solidFill>
                <a:srgbClr val="002060"/>
              </a:solidFill>
              <a:cs typeface="Arial"/>
            </a:endParaRPr>
          </a:p>
        </p:txBody>
      </p:sp>
      <p:sp>
        <p:nvSpPr>
          <p:cNvPr id="7" name="Content Placeholder 6">
            <a:extLst>
              <a:ext uri="{FF2B5EF4-FFF2-40B4-BE49-F238E27FC236}">
                <a16:creationId xmlns:a16="http://schemas.microsoft.com/office/drawing/2014/main" id="{CAF437D5-AD1E-3FFD-048B-366259BEA642}"/>
              </a:ext>
            </a:extLst>
          </p:cNvPr>
          <p:cNvSpPr>
            <a:spLocks noGrp="1"/>
          </p:cNvSpPr>
          <p:nvPr>
            <p:ph idx="1"/>
          </p:nvPr>
        </p:nvSpPr>
        <p:spPr>
          <a:xfrm>
            <a:off x="881013" y="2155382"/>
            <a:ext cx="15773400" cy="6527007"/>
          </a:xfrm>
        </p:spPr>
        <p:txBody>
          <a:bodyPr lIns="91440" tIns="45720" rIns="91440" bIns="45720" anchor="t"/>
          <a:ls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pPr marL="428625" indent="-428625" algn="just">
              <a:lnSpc>
                <a:spcPct val="150000"/>
              </a:lnSpc>
              <a:buFont typeface="Arial" charset="0"/>
              <a:buChar char="•"/>
              <a:defRPr/>
            </a:pPr>
            <a:r>
              <a:rPr lang="en-GB" sz="2700">
                <a:ea typeface="Verdana"/>
                <a:cs typeface="Calibri"/>
              </a:rPr>
              <a:t>Vaccine Preventable Disease Programme (VPDP), Public Health Wales: </a:t>
            </a:r>
            <a:r>
              <a:rPr lang="en-GB" sz="2700">
                <a:hlinkClick r:id="rId2"/>
              </a:rPr>
              <a:t>Immunisation and Vaccines - Public Health Wales</a:t>
            </a:r>
            <a:endParaRPr lang="en-GB" sz="2700"/>
          </a:p>
          <a:p>
            <a:pPr marL="428625" indent="-428625" algn="just">
              <a:lnSpc>
                <a:spcPct val="150000"/>
              </a:lnSpc>
              <a:buFont typeface="Arial" charset="0"/>
              <a:buChar char="•"/>
              <a:defRPr/>
            </a:pPr>
            <a:r>
              <a:rPr lang="en-GB" sz="2700">
                <a:solidFill>
                  <a:srgbClr val="212A73"/>
                </a:solidFill>
                <a:ea typeface="Verdana"/>
              </a:rPr>
              <a:t>Vaccine Programme Wales (VPW)</a:t>
            </a:r>
            <a:endParaRPr lang="en-GB" sz="2700">
              <a:solidFill>
                <a:srgbClr val="212A73"/>
              </a:solidFill>
              <a:ea typeface="Verdana"/>
              <a:cs typeface="Arial"/>
            </a:endParaRPr>
          </a:p>
          <a:p>
            <a:pPr marL="428625" indent="-428625" algn="just">
              <a:lnSpc>
                <a:spcPct val="150000"/>
              </a:lnSpc>
              <a:buFont typeface="Arial" charset="0"/>
              <a:buChar char="•"/>
              <a:defRPr/>
            </a:pPr>
            <a:r>
              <a:rPr lang="en-GB" sz="2700">
                <a:ea typeface="Verdana"/>
                <a:cs typeface="Calibri"/>
              </a:rPr>
              <a:t>UK Health Security Agency: </a:t>
            </a:r>
            <a:r>
              <a:rPr lang="en-GB" sz="2700">
                <a:ea typeface="Verdana"/>
                <a:cs typeface="Calibri"/>
                <a:hlinkClick r:id="rId3"/>
              </a:rPr>
              <a:t>www.gov.uk/government/topics/public-health</a:t>
            </a:r>
            <a:endParaRPr lang="en-GB" sz="2700">
              <a:ea typeface="Verdana"/>
              <a:cs typeface="Calibri"/>
            </a:endParaRPr>
          </a:p>
          <a:p>
            <a:pPr indent="0" algn="just">
              <a:lnSpc>
                <a:spcPct val="150000"/>
              </a:lnSpc>
              <a:buNone/>
              <a:defRPr/>
            </a:pPr>
            <a:endParaRPr lang="en-GB" sz="2700">
              <a:ea typeface="Verdana" panose="020B0604030504040204" pitchFamily="34" charset="0"/>
              <a:cs typeface="Calibri" panose="020F0502020204030204" pitchFamily="34" charset="0"/>
            </a:endParaRPr>
          </a:p>
          <a:p>
            <a:pPr marL="0" indent="0">
              <a:buNone/>
              <a:defRPr/>
            </a:pPr>
            <a:endParaRPr lang="en-GB">
              <a:ea typeface="Verdana" panose="020B0604030504040204" pitchFamily="34" charset="0"/>
              <a:cs typeface="Arial"/>
            </a:endParaRPr>
          </a:p>
        </p:txBody>
      </p:sp>
      <p:sp>
        <p:nvSpPr>
          <p:cNvPr id="5" name="Slide Number Placeholder 4"/>
          <p:cNvSpPr>
            <a:spLocks noGrp="1"/>
          </p:cNvSpPr>
          <p:nvPr>
            <p:ph type="sldNum" sz="quarter" idx="12"/>
          </p:nvPr>
        </p:nvSpPr>
        <p:spPr/>
        <p:txBody>
          <a:bodyPr lIns="91440" tIns="45720" rIns="91440" bIns="45720" anchor="t"/>
          <a:lstStyle>
            <a:defPPr>
              <a:defRPr lang="en-US"/>
            </a:defPPr>
            <a:lvl1pPr marL="0" algn="l" defTabSz="2061927" rtl="0" eaLnBrk="1" latinLnBrk="0" hangingPunct="1">
              <a:defRPr sz="4059" kern="1200">
                <a:solidFill>
                  <a:schemeClr val="tx1"/>
                </a:solidFill>
                <a:latin typeface="+mn-lt"/>
                <a:ea typeface="+mn-ea"/>
                <a:cs typeface="+mn-cs"/>
              </a:defRPr>
            </a:lvl1pPr>
            <a:lvl2pPr marL="1030964" algn="l" defTabSz="2061927" rtl="0" eaLnBrk="1" latinLnBrk="0" hangingPunct="1">
              <a:defRPr sz="4059" kern="1200">
                <a:solidFill>
                  <a:schemeClr val="tx1"/>
                </a:solidFill>
                <a:latin typeface="+mn-lt"/>
                <a:ea typeface="+mn-ea"/>
                <a:cs typeface="+mn-cs"/>
              </a:defRPr>
            </a:lvl2pPr>
            <a:lvl3pPr marL="2061927" algn="l" defTabSz="2061927" rtl="0" eaLnBrk="1" latinLnBrk="0" hangingPunct="1">
              <a:defRPr sz="4059" kern="1200">
                <a:solidFill>
                  <a:schemeClr val="tx1"/>
                </a:solidFill>
                <a:latin typeface="+mn-lt"/>
                <a:ea typeface="+mn-ea"/>
                <a:cs typeface="+mn-cs"/>
              </a:defRPr>
            </a:lvl3pPr>
            <a:lvl4pPr marL="3092889" algn="l" defTabSz="2061927" rtl="0" eaLnBrk="1" latinLnBrk="0" hangingPunct="1">
              <a:defRPr sz="4059" kern="1200">
                <a:solidFill>
                  <a:schemeClr val="tx1"/>
                </a:solidFill>
                <a:latin typeface="+mn-lt"/>
                <a:ea typeface="+mn-ea"/>
                <a:cs typeface="+mn-cs"/>
              </a:defRPr>
            </a:lvl4pPr>
            <a:lvl5pPr marL="4123853" algn="l" defTabSz="2061927" rtl="0" eaLnBrk="1" latinLnBrk="0" hangingPunct="1">
              <a:defRPr sz="4059" kern="1200">
                <a:solidFill>
                  <a:schemeClr val="tx1"/>
                </a:solidFill>
                <a:latin typeface="+mn-lt"/>
                <a:ea typeface="+mn-ea"/>
                <a:cs typeface="+mn-cs"/>
              </a:defRPr>
            </a:lvl5pPr>
            <a:lvl6pPr marL="5154816" algn="l" defTabSz="2061927" rtl="0" eaLnBrk="1" latinLnBrk="0" hangingPunct="1">
              <a:defRPr sz="4059" kern="1200">
                <a:solidFill>
                  <a:schemeClr val="tx1"/>
                </a:solidFill>
                <a:latin typeface="+mn-lt"/>
                <a:ea typeface="+mn-ea"/>
                <a:cs typeface="+mn-cs"/>
              </a:defRPr>
            </a:lvl6pPr>
            <a:lvl7pPr marL="6185780" algn="l" defTabSz="2061927" rtl="0" eaLnBrk="1" latinLnBrk="0" hangingPunct="1">
              <a:defRPr sz="4059" kern="1200">
                <a:solidFill>
                  <a:schemeClr val="tx1"/>
                </a:solidFill>
                <a:latin typeface="+mn-lt"/>
                <a:ea typeface="+mn-ea"/>
                <a:cs typeface="+mn-cs"/>
              </a:defRPr>
            </a:lvl7pPr>
            <a:lvl8pPr marL="7216742" algn="l" defTabSz="2061927" rtl="0" eaLnBrk="1" latinLnBrk="0" hangingPunct="1">
              <a:defRPr sz="4059" kern="1200">
                <a:solidFill>
                  <a:schemeClr val="tx1"/>
                </a:solidFill>
                <a:latin typeface="+mn-lt"/>
                <a:ea typeface="+mn-ea"/>
                <a:cs typeface="+mn-cs"/>
              </a:defRPr>
            </a:lvl8pPr>
            <a:lvl9pPr marL="8247705" algn="l" defTabSz="2061927" rtl="0" eaLnBrk="1" latinLnBrk="0" hangingPunct="1">
              <a:defRPr sz="4059" kern="1200">
                <a:solidFill>
                  <a:schemeClr val="tx1"/>
                </a:solidFill>
                <a:latin typeface="+mn-lt"/>
                <a:ea typeface="+mn-ea"/>
                <a:cs typeface="+mn-cs"/>
              </a:defRPr>
            </a:lvl9pPr>
          </a:lstStyle>
          <a:p>
            <a:fld id="{561D0CCE-8DCC-44DC-A653-AE62B1D84A52}" type="slidenum">
              <a:rPr lang="en-GB" sz="2800" dirty="0" smtClean="0">
                <a:solidFill>
                  <a:srgbClr val="FFFFFF"/>
                </a:solidFill>
              </a:rPr>
              <a:pPr/>
              <a:t>3</a:t>
            </a:fld>
            <a:endParaRPr lang="en-GB" sz="2800">
              <a:solidFill>
                <a:srgbClr val="FFFFFF"/>
              </a:solidFill>
              <a:cs typeface="Arial"/>
            </a:endParaRPr>
          </a:p>
        </p:txBody>
      </p:sp>
    </p:spTree>
    <p:extLst>
      <p:ext uri="{BB962C8B-B14F-4D97-AF65-F5344CB8AC3E}">
        <p14:creationId xmlns:p14="http://schemas.microsoft.com/office/powerpoint/2010/main" val="299050289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CFB894-C785-DC62-C339-748CE8D04117}"/>
              </a:ext>
            </a:extLst>
          </p:cNvPr>
          <p:cNvSpPr>
            <a:spLocks noGrp="1"/>
          </p:cNvSpPr>
          <p:nvPr>
            <p:ph type="title"/>
          </p:nvPr>
        </p:nvSpPr>
        <p:spPr>
          <a:xfrm>
            <a:off x="1257300" y="579438"/>
            <a:ext cx="15773400" cy="947006"/>
          </a:xfrm>
        </p:spPr>
        <p:txBody>
          <a:bodyPr lIns="91440" tIns="45720" rIns="91440" bIns="45720" anchor="t"/>
          <a:ls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r>
              <a:rPr lang="en-GB" sz="4200" b="1"/>
              <a:t>Raising awareness about the delay:</a:t>
            </a:r>
            <a:br>
              <a:rPr lang="en-GB" sz="4200" b="1"/>
            </a:br>
            <a:r>
              <a:rPr lang="en-GB" sz="4200" b="1"/>
              <a:t>VPW and VPDP</a:t>
            </a:r>
          </a:p>
        </p:txBody>
      </p:sp>
      <p:sp>
        <p:nvSpPr>
          <p:cNvPr id="3" name="Content Placeholder 2">
            <a:extLst>
              <a:ext uri="{FF2B5EF4-FFF2-40B4-BE49-F238E27FC236}">
                <a16:creationId xmlns:a16="http://schemas.microsoft.com/office/drawing/2014/main" id="{63C177C5-791C-97DA-0774-E7179BBBAC38}"/>
              </a:ext>
            </a:extLst>
          </p:cNvPr>
          <p:cNvSpPr>
            <a:spLocks noGrp="1"/>
          </p:cNvSpPr>
          <p:nvPr>
            <p:ph idx="1"/>
          </p:nvPr>
        </p:nvSpPr>
        <p:spPr>
          <a:xfrm>
            <a:off x="1257300" y="2101554"/>
            <a:ext cx="15773400" cy="6567297"/>
          </a:xfrm>
        </p:spPr>
        <p:txBody>
          <a:bodyPr lIns="137160" tIns="68580" rIns="137160" bIns="68580" anchor="t"/>
          <a:ls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pPr marL="337820" indent="-337820"/>
            <a:r>
              <a:rPr lang="en-GB" sz="3000"/>
              <a:t>A letter outlining the </a:t>
            </a:r>
            <a:r>
              <a:rPr lang="en-GB" sz="3000" err="1"/>
              <a:t>CYPrIS</a:t>
            </a:r>
            <a:r>
              <a:rPr lang="en-GB" sz="3000"/>
              <a:t> scheduling delay will be sent out from Child Health departments alongside the scheduled forms to GP practices.</a:t>
            </a:r>
            <a:endParaRPr lang="en-GB" sz="3000">
              <a:cs typeface="Arial"/>
            </a:endParaRPr>
          </a:p>
          <a:p>
            <a:pPr marL="337820" indent="-337820"/>
            <a:r>
              <a:rPr lang="en-GB" sz="3000">
                <a:cs typeface="Arial"/>
              </a:rPr>
              <a:t>The unscheduled form has been updated and shared with health boards.</a:t>
            </a:r>
            <a:endParaRPr lang="en-GB" sz="3000"/>
          </a:p>
          <a:p>
            <a:pPr marL="337820" indent="-337820"/>
            <a:r>
              <a:rPr lang="en-GB" sz="3000"/>
              <a:t>VPW are working with Child Health Departments in all health boards to ensure they are aware and ready.</a:t>
            </a:r>
            <a:endParaRPr lang="en-GB" sz="3000">
              <a:cs typeface="Arial"/>
            </a:endParaRPr>
          </a:p>
          <a:p>
            <a:pPr marL="337820" indent="-337820"/>
            <a:r>
              <a:rPr lang="en-GB" sz="3000">
                <a:cs typeface="Arial"/>
              </a:rPr>
              <a:t>VPW are working closely with the immunisation teams in all health boards.</a:t>
            </a:r>
            <a:endParaRPr lang="en-GB" sz="3000"/>
          </a:p>
          <a:p>
            <a:pPr marL="337820" indent="-337820"/>
            <a:r>
              <a:rPr lang="en-GB" sz="3000"/>
              <a:t>VPDP are ensuring that information about the </a:t>
            </a:r>
            <a:r>
              <a:rPr lang="en-GB" sz="3000" err="1"/>
              <a:t>CYPrIS</a:t>
            </a:r>
            <a:r>
              <a:rPr lang="en-GB" sz="3000"/>
              <a:t> scheduling delay is outlined in the healthcare professional awareness raising sessions. </a:t>
            </a:r>
            <a:endParaRPr lang="en-GB" sz="3000">
              <a:cs typeface="Arial"/>
            </a:endParaRPr>
          </a:p>
          <a:p>
            <a:pPr marL="1015365" lvl="1" indent="-337820"/>
            <a:r>
              <a:rPr lang="en-GB" sz="2400"/>
              <a:t>This includes a recorded slide set specifically on the scheduling delay.</a:t>
            </a:r>
            <a:endParaRPr lang="en-GB" sz="2400">
              <a:cs typeface="Arial"/>
            </a:endParaRPr>
          </a:p>
          <a:p>
            <a:pPr marL="337820" indent="-337820"/>
            <a:r>
              <a:rPr lang="en-GB" sz="3000"/>
              <a:t>Working closely with Immunisation Coordinators in health boards.</a:t>
            </a:r>
            <a:endParaRPr lang="en-GB" sz="3000">
              <a:cs typeface="Arial"/>
            </a:endParaRPr>
          </a:p>
          <a:p>
            <a:pPr marL="337820" indent="-337820"/>
            <a:r>
              <a:rPr lang="en-GB" sz="3000">
                <a:cs typeface="Arial"/>
              </a:rPr>
              <a:t>VPDP are engaging with health visitors, GPs, paediatricians and other healthcare professionals to inform them of the changes and the scheduling delay.</a:t>
            </a:r>
          </a:p>
        </p:txBody>
      </p:sp>
      <p:sp>
        <p:nvSpPr>
          <p:cNvPr id="4" name="Slide Number Placeholder 3">
            <a:extLst>
              <a:ext uri="{FF2B5EF4-FFF2-40B4-BE49-F238E27FC236}">
                <a16:creationId xmlns:a16="http://schemas.microsoft.com/office/drawing/2014/main" id="{D829E240-E4A3-2082-8E78-5F35CE0D4FAB}"/>
              </a:ext>
            </a:extLst>
          </p:cNvPr>
          <p:cNvSpPr>
            <a:spLocks noGrp="1"/>
          </p:cNvSpPr>
          <p:nvPr>
            <p:ph type="sldNum" sz="quarter" idx="12"/>
          </p:nvPr>
        </p:nvSpPr>
        <p:spPr/>
        <p:txBody>
          <a:bodyPr lIns="91440" tIns="45720" rIns="91440" bIns="45720" anchor="t"/>
          <a:lstStyle>
            <a:defPPr>
              <a:defRPr lang="en-US"/>
            </a:defPPr>
            <a:lvl1pPr marL="0" algn="l" defTabSz="2061927" rtl="0" eaLnBrk="1" latinLnBrk="0" hangingPunct="1">
              <a:defRPr sz="4059" kern="1200">
                <a:solidFill>
                  <a:schemeClr val="tx1"/>
                </a:solidFill>
                <a:latin typeface="+mn-lt"/>
                <a:ea typeface="+mn-ea"/>
                <a:cs typeface="+mn-cs"/>
              </a:defRPr>
            </a:lvl1pPr>
            <a:lvl2pPr marL="1030964" algn="l" defTabSz="2061927" rtl="0" eaLnBrk="1" latinLnBrk="0" hangingPunct="1">
              <a:defRPr sz="4059" kern="1200">
                <a:solidFill>
                  <a:schemeClr val="tx1"/>
                </a:solidFill>
                <a:latin typeface="+mn-lt"/>
                <a:ea typeface="+mn-ea"/>
                <a:cs typeface="+mn-cs"/>
              </a:defRPr>
            </a:lvl2pPr>
            <a:lvl3pPr marL="2061927" algn="l" defTabSz="2061927" rtl="0" eaLnBrk="1" latinLnBrk="0" hangingPunct="1">
              <a:defRPr sz="4059" kern="1200">
                <a:solidFill>
                  <a:schemeClr val="tx1"/>
                </a:solidFill>
                <a:latin typeface="+mn-lt"/>
                <a:ea typeface="+mn-ea"/>
                <a:cs typeface="+mn-cs"/>
              </a:defRPr>
            </a:lvl3pPr>
            <a:lvl4pPr marL="3092889" algn="l" defTabSz="2061927" rtl="0" eaLnBrk="1" latinLnBrk="0" hangingPunct="1">
              <a:defRPr sz="4059" kern="1200">
                <a:solidFill>
                  <a:schemeClr val="tx1"/>
                </a:solidFill>
                <a:latin typeface="+mn-lt"/>
                <a:ea typeface="+mn-ea"/>
                <a:cs typeface="+mn-cs"/>
              </a:defRPr>
            </a:lvl4pPr>
            <a:lvl5pPr marL="4123853" algn="l" defTabSz="2061927" rtl="0" eaLnBrk="1" latinLnBrk="0" hangingPunct="1">
              <a:defRPr sz="4059" kern="1200">
                <a:solidFill>
                  <a:schemeClr val="tx1"/>
                </a:solidFill>
                <a:latin typeface="+mn-lt"/>
                <a:ea typeface="+mn-ea"/>
                <a:cs typeface="+mn-cs"/>
              </a:defRPr>
            </a:lvl5pPr>
            <a:lvl6pPr marL="5154816" algn="l" defTabSz="2061927" rtl="0" eaLnBrk="1" latinLnBrk="0" hangingPunct="1">
              <a:defRPr sz="4059" kern="1200">
                <a:solidFill>
                  <a:schemeClr val="tx1"/>
                </a:solidFill>
                <a:latin typeface="+mn-lt"/>
                <a:ea typeface="+mn-ea"/>
                <a:cs typeface="+mn-cs"/>
              </a:defRPr>
            </a:lvl6pPr>
            <a:lvl7pPr marL="6185780" algn="l" defTabSz="2061927" rtl="0" eaLnBrk="1" latinLnBrk="0" hangingPunct="1">
              <a:defRPr sz="4059" kern="1200">
                <a:solidFill>
                  <a:schemeClr val="tx1"/>
                </a:solidFill>
                <a:latin typeface="+mn-lt"/>
                <a:ea typeface="+mn-ea"/>
                <a:cs typeface="+mn-cs"/>
              </a:defRPr>
            </a:lvl7pPr>
            <a:lvl8pPr marL="7216742" algn="l" defTabSz="2061927" rtl="0" eaLnBrk="1" latinLnBrk="0" hangingPunct="1">
              <a:defRPr sz="4059" kern="1200">
                <a:solidFill>
                  <a:schemeClr val="tx1"/>
                </a:solidFill>
                <a:latin typeface="+mn-lt"/>
                <a:ea typeface="+mn-ea"/>
                <a:cs typeface="+mn-cs"/>
              </a:defRPr>
            </a:lvl8pPr>
            <a:lvl9pPr marL="8247705" algn="l" defTabSz="2061927" rtl="0" eaLnBrk="1" latinLnBrk="0" hangingPunct="1">
              <a:defRPr sz="4059" kern="1200">
                <a:solidFill>
                  <a:schemeClr val="tx1"/>
                </a:solidFill>
                <a:latin typeface="+mn-lt"/>
                <a:ea typeface="+mn-ea"/>
                <a:cs typeface="+mn-cs"/>
              </a:defRPr>
            </a:lvl9pPr>
          </a:lstStyle>
          <a:p>
            <a:r>
              <a:rPr lang="en-GB" sz="2800">
                <a:solidFill>
                  <a:srgbClr val="FFFFFF"/>
                </a:solidFill>
                <a:cs typeface="Arial"/>
              </a:rPr>
              <a:t>31</a:t>
            </a:r>
          </a:p>
        </p:txBody>
      </p:sp>
    </p:spTree>
    <p:extLst>
      <p:ext uri="{BB962C8B-B14F-4D97-AF65-F5344CB8AC3E}">
        <p14:creationId xmlns:p14="http://schemas.microsoft.com/office/powerpoint/2010/main" val="428142636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22E76C-2F7E-A2C8-A44F-D4CD4983FBB4}"/>
              </a:ext>
            </a:extLst>
          </p:cNvPr>
          <p:cNvSpPr>
            <a:spLocks noGrp="1"/>
          </p:cNvSpPr>
          <p:nvPr>
            <p:ph type="title"/>
          </p:nvPr>
        </p:nvSpPr>
        <p:spPr/>
        <p:txBody>
          <a:bodyPr lIns="137160" tIns="68580" rIns="137160" bIns="68580" anchor="t"/>
          <a:ls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r>
              <a:rPr lang="en-GB" sz="6450" b="1"/>
              <a:t>Letter to accompany scheduled form</a:t>
            </a:r>
          </a:p>
        </p:txBody>
      </p:sp>
      <p:pic>
        <p:nvPicPr>
          <p:cNvPr id="6" name="Content Placeholder 5">
            <a:extLst>
              <a:ext uri="{FF2B5EF4-FFF2-40B4-BE49-F238E27FC236}">
                <a16:creationId xmlns:a16="http://schemas.microsoft.com/office/drawing/2014/main" id="{3D6DF1E7-B0F0-74AB-6A53-76DF6B0BD10B}"/>
              </a:ext>
            </a:extLst>
          </p:cNvPr>
          <p:cNvPicPr>
            <a:picLocks noGrp="1" noChangeAspect="1"/>
          </p:cNvPicPr>
          <p:nvPr>
            <p:ph idx="1"/>
          </p:nvPr>
        </p:nvPicPr>
        <p:blipFill>
          <a:blip r:embed="rId2"/>
          <a:stretch>
            <a:fillRect/>
          </a:stretch>
        </p:blipFill>
        <p:spPr>
          <a:xfrm>
            <a:off x="3736910" y="1684099"/>
            <a:ext cx="10385292" cy="731406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4" name="Slide Number Placeholder 3">
            <a:extLst>
              <a:ext uri="{FF2B5EF4-FFF2-40B4-BE49-F238E27FC236}">
                <a16:creationId xmlns:a16="http://schemas.microsoft.com/office/drawing/2014/main" id="{989DDF9F-B886-EAF9-268B-851E1067FF41}"/>
              </a:ext>
            </a:extLst>
          </p:cNvPr>
          <p:cNvSpPr>
            <a:spLocks noGrp="1"/>
          </p:cNvSpPr>
          <p:nvPr>
            <p:ph type="sldNum" sz="quarter" idx="12"/>
          </p:nvPr>
        </p:nvSpPr>
        <p:spPr/>
        <p:txBody>
          <a:bodyPr lIns="91440" tIns="45720" rIns="91440" bIns="45720" anchor="t"/>
          <a:lstStyle>
            <a:defPPr>
              <a:defRPr lang="en-US"/>
            </a:defPPr>
            <a:lvl1pPr marL="0" algn="l" defTabSz="2061927" rtl="0" eaLnBrk="1" latinLnBrk="0" hangingPunct="1">
              <a:defRPr sz="4059" kern="1200">
                <a:solidFill>
                  <a:schemeClr val="tx1"/>
                </a:solidFill>
                <a:latin typeface="+mn-lt"/>
                <a:ea typeface="+mn-ea"/>
                <a:cs typeface="+mn-cs"/>
              </a:defRPr>
            </a:lvl1pPr>
            <a:lvl2pPr marL="1030964" algn="l" defTabSz="2061927" rtl="0" eaLnBrk="1" latinLnBrk="0" hangingPunct="1">
              <a:defRPr sz="4059" kern="1200">
                <a:solidFill>
                  <a:schemeClr val="tx1"/>
                </a:solidFill>
                <a:latin typeface="+mn-lt"/>
                <a:ea typeface="+mn-ea"/>
                <a:cs typeface="+mn-cs"/>
              </a:defRPr>
            </a:lvl2pPr>
            <a:lvl3pPr marL="2061927" algn="l" defTabSz="2061927" rtl="0" eaLnBrk="1" latinLnBrk="0" hangingPunct="1">
              <a:defRPr sz="4059" kern="1200">
                <a:solidFill>
                  <a:schemeClr val="tx1"/>
                </a:solidFill>
                <a:latin typeface="+mn-lt"/>
                <a:ea typeface="+mn-ea"/>
                <a:cs typeface="+mn-cs"/>
              </a:defRPr>
            </a:lvl3pPr>
            <a:lvl4pPr marL="3092889" algn="l" defTabSz="2061927" rtl="0" eaLnBrk="1" latinLnBrk="0" hangingPunct="1">
              <a:defRPr sz="4059" kern="1200">
                <a:solidFill>
                  <a:schemeClr val="tx1"/>
                </a:solidFill>
                <a:latin typeface="+mn-lt"/>
                <a:ea typeface="+mn-ea"/>
                <a:cs typeface="+mn-cs"/>
              </a:defRPr>
            </a:lvl4pPr>
            <a:lvl5pPr marL="4123853" algn="l" defTabSz="2061927" rtl="0" eaLnBrk="1" latinLnBrk="0" hangingPunct="1">
              <a:defRPr sz="4059" kern="1200">
                <a:solidFill>
                  <a:schemeClr val="tx1"/>
                </a:solidFill>
                <a:latin typeface="+mn-lt"/>
                <a:ea typeface="+mn-ea"/>
                <a:cs typeface="+mn-cs"/>
              </a:defRPr>
            </a:lvl5pPr>
            <a:lvl6pPr marL="5154816" algn="l" defTabSz="2061927" rtl="0" eaLnBrk="1" latinLnBrk="0" hangingPunct="1">
              <a:defRPr sz="4059" kern="1200">
                <a:solidFill>
                  <a:schemeClr val="tx1"/>
                </a:solidFill>
                <a:latin typeface="+mn-lt"/>
                <a:ea typeface="+mn-ea"/>
                <a:cs typeface="+mn-cs"/>
              </a:defRPr>
            </a:lvl6pPr>
            <a:lvl7pPr marL="6185780" algn="l" defTabSz="2061927" rtl="0" eaLnBrk="1" latinLnBrk="0" hangingPunct="1">
              <a:defRPr sz="4059" kern="1200">
                <a:solidFill>
                  <a:schemeClr val="tx1"/>
                </a:solidFill>
                <a:latin typeface="+mn-lt"/>
                <a:ea typeface="+mn-ea"/>
                <a:cs typeface="+mn-cs"/>
              </a:defRPr>
            </a:lvl7pPr>
            <a:lvl8pPr marL="7216742" algn="l" defTabSz="2061927" rtl="0" eaLnBrk="1" latinLnBrk="0" hangingPunct="1">
              <a:defRPr sz="4059" kern="1200">
                <a:solidFill>
                  <a:schemeClr val="tx1"/>
                </a:solidFill>
                <a:latin typeface="+mn-lt"/>
                <a:ea typeface="+mn-ea"/>
                <a:cs typeface="+mn-cs"/>
              </a:defRPr>
            </a:lvl8pPr>
            <a:lvl9pPr marL="8247705" algn="l" defTabSz="2061927" rtl="0" eaLnBrk="1" latinLnBrk="0" hangingPunct="1">
              <a:defRPr sz="4059" kern="1200">
                <a:solidFill>
                  <a:schemeClr val="tx1"/>
                </a:solidFill>
                <a:latin typeface="+mn-lt"/>
                <a:ea typeface="+mn-ea"/>
                <a:cs typeface="+mn-cs"/>
              </a:defRPr>
            </a:lvl9pPr>
          </a:lstStyle>
          <a:p>
            <a:r>
              <a:rPr lang="en-GB" sz="2800">
                <a:solidFill>
                  <a:srgbClr val="FFFFFF"/>
                </a:solidFill>
                <a:cs typeface="Arial"/>
              </a:rPr>
              <a:t>32</a:t>
            </a:r>
          </a:p>
        </p:txBody>
      </p:sp>
    </p:spTree>
    <p:extLst>
      <p:ext uri="{BB962C8B-B14F-4D97-AF65-F5344CB8AC3E}">
        <p14:creationId xmlns:p14="http://schemas.microsoft.com/office/powerpoint/2010/main" val="307256913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6D7D5E-AF30-3D3F-92DD-6297C6D9082F}"/>
              </a:ext>
            </a:extLst>
          </p:cNvPr>
          <p:cNvSpPr>
            <a:spLocks noGrp="1"/>
          </p:cNvSpPr>
          <p:nvPr>
            <p:ph type="title"/>
          </p:nvPr>
        </p:nvSpPr>
        <p:spPr>
          <a:xfrm>
            <a:off x="1257300" y="228248"/>
            <a:ext cx="15773400" cy="700820"/>
          </a:xfrm>
        </p:spPr>
        <p:txBody>
          <a:bodyPr lIns="137160" tIns="68580" rIns="137160" bIns="68580" anchor="t"/>
          <a:ls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r>
              <a:rPr lang="en-GB" sz="4200" b="1"/>
              <a:t>Unscheduled form from 1 July 2025 to 31 Dec 2025: draft</a:t>
            </a:r>
            <a:endParaRPr lang="en-GB" sz="4200" b="1">
              <a:cs typeface="Arial"/>
            </a:endParaRPr>
          </a:p>
        </p:txBody>
      </p:sp>
      <p:sp>
        <p:nvSpPr>
          <p:cNvPr id="4" name="Slide Number Placeholder 3">
            <a:extLst>
              <a:ext uri="{FF2B5EF4-FFF2-40B4-BE49-F238E27FC236}">
                <a16:creationId xmlns:a16="http://schemas.microsoft.com/office/drawing/2014/main" id="{E5A593F0-EAB5-8875-4E85-6A58C24E3012}"/>
              </a:ext>
            </a:extLst>
          </p:cNvPr>
          <p:cNvSpPr>
            <a:spLocks noGrp="1"/>
          </p:cNvSpPr>
          <p:nvPr>
            <p:ph type="sldNum" sz="quarter" idx="12"/>
          </p:nvPr>
        </p:nvSpPr>
        <p:spPr/>
        <p:txBody>
          <a:bodyPr lIns="91440" tIns="45720" rIns="91440" bIns="45720" anchor="t"/>
          <a:lstStyle>
            <a:defPPr>
              <a:defRPr lang="en-US"/>
            </a:defPPr>
            <a:lvl1pPr marL="0" algn="l" defTabSz="2061927" rtl="0" eaLnBrk="1" latinLnBrk="0" hangingPunct="1">
              <a:defRPr sz="4059" kern="1200">
                <a:solidFill>
                  <a:schemeClr val="tx1"/>
                </a:solidFill>
                <a:latin typeface="+mn-lt"/>
                <a:ea typeface="+mn-ea"/>
                <a:cs typeface="+mn-cs"/>
              </a:defRPr>
            </a:lvl1pPr>
            <a:lvl2pPr marL="1030964" algn="l" defTabSz="2061927" rtl="0" eaLnBrk="1" latinLnBrk="0" hangingPunct="1">
              <a:defRPr sz="4059" kern="1200">
                <a:solidFill>
                  <a:schemeClr val="tx1"/>
                </a:solidFill>
                <a:latin typeface="+mn-lt"/>
                <a:ea typeface="+mn-ea"/>
                <a:cs typeface="+mn-cs"/>
              </a:defRPr>
            </a:lvl2pPr>
            <a:lvl3pPr marL="2061927" algn="l" defTabSz="2061927" rtl="0" eaLnBrk="1" latinLnBrk="0" hangingPunct="1">
              <a:defRPr sz="4059" kern="1200">
                <a:solidFill>
                  <a:schemeClr val="tx1"/>
                </a:solidFill>
                <a:latin typeface="+mn-lt"/>
                <a:ea typeface="+mn-ea"/>
                <a:cs typeface="+mn-cs"/>
              </a:defRPr>
            </a:lvl3pPr>
            <a:lvl4pPr marL="3092889" algn="l" defTabSz="2061927" rtl="0" eaLnBrk="1" latinLnBrk="0" hangingPunct="1">
              <a:defRPr sz="4059" kern="1200">
                <a:solidFill>
                  <a:schemeClr val="tx1"/>
                </a:solidFill>
                <a:latin typeface="+mn-lt"/>
                <a:ea typeface="+mn-ea"/>
                <a:cs typeface="+mn-cs"/>
              </a:defRPr>
            </a:lvl4pPr>
            <a:lvl5pPr marL="4123853" algn="l" defTabSz="2061927" rtl="0" eaLnBrk="1" latinLnBrk="0" hangingPunct="1">
              <a:defRPr sz="4059" kern="1200">
                <a:solidFill>
                  <a:schemeClr val="tx1"/>
                </a:solidFill>
                <a:latin typeface="+mn-lt"/>
                <a:ea typeface="+mn-ea"/>
                <a:cs typeface="+mn-cs"/>
              </a:defRPr>
            </a:lvl5pPr>
            <a:lvl6pPr marL="5154816" algn="l" defTabSz="2061927" rtl="0" eaLnBrk="1" latinLnBrk="0" hangingPunct="1">
              <a:defRPr sz="4059" kern="1200">
                <a:solidFill>
                  <a:schemeClr val="tx1"/>
                </a:solidFill>
                <a:latin typeface="+mn-lt"/>
                <a:ea typeface="+mn-ea"/>
                <a:cs typeface="+mn-cs"/>
              </a:defRPr>
            </a:lvl6pPr>
            <a:lvl7pPr marL="6185780" algn="l" defTabSz="2061927" rtl="0" eaLnBrk="1" latinLnBrk="0" hangingPunct="1">
              <a:defRPr sz="4059" kern="1200">
                <a:solidFill>
                  <a:schemeClr val="tx1"/>
                </a:solidFill>
                <a:latin typeface="+mn-lt"/>
                <a:ea typeface="+mn-ea"/>
                <a:cs typeface="+mn-cs"/>
              </a:defRPr>
            </a:lvl7pPr>
            <a:lvl8pPr marL="7216742" algn="l" defTabSz="2061927" rtl="0" eaLnBrk="1" latinLnBrk="0" hangingPunct="1">
              <a:defRPr sz="4059" kern="1200">
                <a:solidFill>
                  <a:schemeClr val="tx1"/>
                </a:solidFill>
                <a:latin typeface="+mn-lt"/>
                <a:ea typeface="+mn-ea"/>
                <a:cs typeface="+mn-cs"/>
              </a:defRPr>
            </a:lvl8pPr>
            <a:lvl9pPr marL="8247705" algn="l" defTabSz="2061927" rtl="0" eaLnBrk="1" latinLnBrk="0" hangingPunct="1">
              <a:defRPr sz="4059" kern="1200">
                <a:solidFill>
                  <a:schemeClr val="tx1"/>
                </a:solidFill>
                <a:latin typeface="+mn-lt"/>
                <a:ea typeface="+mn-ea"/>
                <a:cs typeface="+mn-cs"/>
              </a:defRPr>
            </a:lvl9pPr>
          </a:lstStyle>
          <a:p>
            <a:r>
              <a:rPr lang="en-GB" sz="2800">
                <a:solidFill>
                  <a:srgbClr val="FFFFFF"/>
                </a:solidFill>
                <a:cs typeface="Arial"/>
              </a:rPr>
              <a:t>33</a:t>
            </a:r>
          </a:p>
        </p:txBody>
      </p:sp>
      <p:pic>
        <p:nvPicPr>
          <p:cNvPr id="2050" name="Picture 2">
            <a:extLst>
              <a:ext uri="{FF2B5EF4-FFF2-40B4-BE49-F238E27FC236}">
                <a16:creationId xmlns:a16="http://schemas.microsoft.com/office/drawing/2014/main" id="{460DF9F1-1B06-7654-332F-CD3CCA9E3DF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29133" y="929068"/>
            <a:ext cx="11837523" cy="83200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3859356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screenshot of a vaccination schedule&#10;&#10;AI-generated content may be incorrect.">
            <a:extLst>
              <a:ext uri="{FF2B5EF4-FFF2-40B4-BE49-F238E27FC236}">
                <a16:creationId xmlns:a16="http://schemas.microsoft.com/office/drawing/2014/main" id="{9E506402-C424-4814-750E-DC40AF7B4290}"/>
              </a:ext>
            </a:extLst>
          </p:cNvPr>
          <p:cNvPicPr>
            <a:picLocks noChangeAspect="1"/>
          </p:cNvPicPr>
          <p:nvPr/>
        </p:nvPicPr>
        <p:blipFill>
          <a:blip r:embed="rId3"/>
          <a:stretch>
            <a:fillRect/>
          </a:stretch>
        </p:blipFill>
        <p:spPr>
          <a:xfrm>
            <a:off x="1851062" y="134145"/>
            <a:ext cx="14585877" cy="9079706"/>
          </a:xfrm>
          <a:prstGeom prst="rect">
            <a:avLst/>
          </a:prstGeom>
          <a:noFill/>
        </p:spPr>
      </p:pic>
      <p:sp>
        <p:nvSpPr>
          <p:cNvPr id="4" name="Slide Number Placeholder 3" hidden="1">
            <a:extLst>
              <a:ext uri="{FF2B5EF4-FFF2-40B4-BE49-F238E27FC236}">
                <a16:creationId xmlns:a16="http://schemas.microsoft.com/office/drawing/2014/main" id="{84109774-9779-8360-25B0-333855578D73}"/>
              </a:ext>
            </a:extLst>
          </p:cNvPr>
          <p:cNvSpPr>
            <a:spLocks noGrp="1"/>
          </p:cNvSpPr>
          <p:nvPr>
            <p:ph type="sldNum" sz="quarter" idx="12"/>
          </p:nvPr>
        </p:nvSpPr>
        <p:spPr/>
        <p:txBody>
          <a:bodyPr>
            <a:normAutofit/>
          </a:bodyPr>
          <a:lstStyle/>
          <a:p>
            <a:pPr defTabSz="1371600">
              <a:lnSpc>
                <a:spcPct val="90000"/>
              </a:lnSpc>
              <a:spcAft>
                <a:spcPts val="900"/>
              </a:spcAft>
            </a:pPr>
            <a:fld id="{561D0CCE-8DCC-44DC-A653-AE62B1D84A52}" type="slidenum">
              <a:rPr lang="en-GB" sz="2700">
                <a:solidFill>
                  <a:prstClr val="white"/>
                </a:solidFill>
                <a:latin typeface="Arial"/>
              </a:rPr>
              <a:pPr defTabSz="1371600">
                <a:lnSpc>
                  <a:spcPct val="90000"/>
                </a:lnSpc>
                <a:spcAft>
                  <a:spcPts val="900"/>
                </a:spcAft>
              </a:pPr>
              <a:t>33</a:t>
            </a:fld>
            <a:endParaRPr lang="en-GB" sz="2700">
              <a:solidFill>
                <a:prstClr val="white"/>
              </a:solidFill>
              <a:latin typeface="Arial"/>
            </a:endParaRPr>
          </a:p>
        </p:txBody>
      </p:sp>
      <p:sp>
        <p:nvSpPr>
          <p:cNvPr id="2" name="TextBox 1">
            <a:extLst>
              <a:ext uri="{FF2B5EF4-FFF2-40B4-BE49-F238E27FC236}">
                <a16:creationId xmlns:a16="http://schemas.microsoft.com/office/drawing/2014/main" id="{BD24AAAF-89BD-2732-EF7E-10188B0387DB}"/>
              </a:ext>
            </a:extLst>
          </p:cNvPr>
          <p:cNvSpPr txBox="1"/>
          <p:nvPr/>
        </p:nvSpPr>
        <p:spPr>
          <a:xfrm>
            <a:off x="8965913" y="9576590"/>
            <a:ext cx="797135" cy="5078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2700" b="1">
                <a:solidFill>
                  <a:schemeClr val="bg1"/>
                </a:solidFill>
                <a:cs typeface="Arial"/>
              </a:rPr>
              <a:t>34</a:t>
            </a:r>
          </a:p>
        </p:txBody>
      </p:sp>
    </p:spTree>
    <p:extLst>
      <p:ext uri="{BB962C8B-B14F-4D97-AF65-F5344CB8AC3E}">
        <p14:creationId xmlns:p14="http://schemas.microsoft.com/office/powerpoint/2010/main" val="35751373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0AA6B67-D085-F16F-3840-3A00181BBB7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DB4EA82-B4ED-D1E0-E570-F4D322A8A2CA}"/>
              </a:ext>
            </a:extLst>
          </p:cNvPr>
          <p:cNvSpPr>
            <a:spLocks noGrp="1"/>
          </p:cNvSpPr>
          <p:nvPr>
            <p:ph type="title"/>
          </p:nvPr>
        </p:nvSpPr>
        <p:spPr>
          <a:xfrm>
            <a:off x="1257299" y="579438"/>
            <a:ext cx="16362485" cy="1523495"/>
          </a:xfrm>
        </p:spPr>
        <p:txBody>
          <a:bodyPr lIns="137160" tIns="68580" rIns="137160" bIns="68580" anchor="t"/>
          <a:lstStyle/>
          <a:p>
            <a:r>
              <a:rPr lang="en-GB" sz="4200" b="1" kern="100">
                <a:latin typeface="+mn-lt"/>
                <a:ea typeface="+mn-ea"/>
                <a:cs typeface="Arial"/>
              </a:rPr>
              <a:t>Any child born </a:t>
            </a:r>
            <a:r>
              <a:rPr lang="en-GB" sz="4200" b="1" u="sng" kern="100">
                <a:latin typeface="+mn-lt"/>
                <a:ea typeface="+mn-ea"/>
                <a:cs typeface="Arial"/>
              </a:rPr>
              <a:t>before</a:t>
            </a:r>
            <a:r>
              <a:rPr lang="en-GB" sz="4200" b="1" kern="100">
                <a:latin typeface="+mn-lt"/>
                <a:ea typeface="+mn-ea"/>
                <a:cs typeface="Arial"/>
              </a:rPr>
              <a:t> 1 July 2024 and attends for their 12-month appointment from 1 July 2025. </a:t>
            </a:r>
            <a:br>
              <a:rPr lang="en-GB" sz="5400" b="1" kern="100">
                <a:latin typeface="+mn-lt"/>
                <a:ea typeface="+mn-ea"/>
                <a:cs typeface="Arial"/>
              </a:rPr>
            </a:br>
            <a:endParaRPr lang="en-GB" sz="5400"/>
          </a:p>
        </p:txBody>
      </p:sp>
      <p:sp>
        <p:nvSpPr>
          <p:cNvPr id="3" name="Content Placeholder 2">
            <a:extLst>
              <a:ext uri="{FF2B5EF4-FFF2-40B4-BE49-F238E27FC236}">
                <a16:creationId xmlns:a16="http://schemas.microsoft.com/office/drawing/2014/main" id="{BBB05566-3012-F4E1-6724-9566E458C584}"/>
              </a:ext>
            </a:extLst>
          </p:cNvPr>
          <p:cNvSpPr>
            <a:spLocks noGrp="1"/>
          </p:cNvSpPr>
          <p:nvPr>
            <p:ph idx="1"/>
          </p:nvPr>
        </p:nvSpPr>
        <p:spPr>
          <a:xfrm>
            <a:off x="1068078" y="2238885"/>
            <a:ext cx="15773400" cy="2796689"/>
          </a:xfrm>
        </p:spPr>
        <p:txBody>
          <a:bodyPr lIns="137160" tIns="68580" rIns="137160" bIns="68580" anchor="t"/>
          <a:lstStyle/>
          <a:p>
            <a:pPr marL="337820" indent="-337820"/>
            <a:r>
              <a:rPr lang="en-GB" sz="3000" kern="100"/>
              <a:t>The Hib/</a:t>
            </a:r>
            <a:r>
              <a:rPr lang="en-GB" sz="3000" kern="100" err="1"/>
              <a:t>MenC</a:t>
            </a:r>
            <a:r>
              <a:rPr lang="en-GB" sz="3000" kern="100"/>
              <a:t> vaccine will no longer be available from 1 July, and therefore the DTaP/IPV/Hib/ Hep B (6 in 1) vaccine should be given instead. </a:t>
            </a:r>
            <a:endParaRPr lang="en-GB" sz="3000" kern="100">
              <a:cs typeface="Arial"/>
            </a:endParaRPr>
          </a:p>
          <a:p>
            <a:pPr marL="337820" indent="-337820"/>
            <a:r>
              <a:rPr lang="en-GB" sz="3000" kern="100"/>
              <a:t>This cohort of children (circa 1700 across Wales) will not be eligible for an 18-month appointment, due to their date of birth and will therefore require a 4th dose of a Hib containing vaccine at their 12-month appointment.</a:t>
            </a:r>
            <a:endParaRPr lang="en-GB" sz="3000" kern="100">
              <a:cs typeface="Arial"/>
            </a:endParaRPr>
          </a:p>
          <a:p>
            <a:pPr marL="337820" indent="-337820"/>
            <a:r>
              <a:rPr lang="en-GB" sz="3000" kern="100">
                <a:cs typeface="Arial"/>
              </a:rPr>
              <a:t>These children should then be offered their booster dose of </a:t>
            </a:r>
            <a:r>
              <a:rPr lang="en-GB" sz="3000" kern="100" err="1">
                <a:cs typeface="Arial"/>
              </a:rPr>
              <a:t>dTaP</a:t>
            </a:r>
            <a:r>
              <a:rPr lang="en-GB" sz="3000" kern="100">
                <a:cs typeface="Arial"/>
              </a:rPr>
              <a:t>/IPV (4 in 1) vaccine at their 3-year 4-month appointment, along with their second dose of MMR.</a:t>
            </a:r>
          </a:p>
          <a:p>
            <a:pPr marL="337820" indent="-337820"/>
            <a:endParaRPr lang="en-GB" sz="2550" kern="100">
              <a:cs typeface="Arial"/>
            </a:endParaRPr>
          </a:p>
          <a:p>
            <a:pPr marL="337820" indent="-337820"/>
            <a:endParaRPr lang="en-GB" sz="2550" kern="100">
              <a:cs typeface="Arial"/>
            </a:endParaRPr>
          </a:p>
        </p:txBody>
      </p:sp>
      <p:sp>
        <p:nvSpPr>
          <p:cNvPr id="4" name="Slide Number Placeholder 3">
            <a:extLst>
              <a:ext uri="{FF2B5EF4-FFF2-40B4-BE49-F238E27FC236}">
                <a16:creationId xmlns:a16="http://schemas.microsoft.com/office/drawing/2014/main" id="{D1BC5EA0-0B2B-31E4-C1A4-7FE298C939B3}"/>
              </a:ext>
            </a:extLst>
          </p:cNvPr>
          <p:cNvSpPr>
            <a:spLocks noGrp="1"/>
          </p:cNvSpPr>
          <p:nvPr>
            <p:ph type="sldNum" sz="quarter" idx="12"/>
          </p:nvPr>
        </p:nvSpPr>
        <p:spPr/>
        <p:txBody>
          <a:bodyPr lIns="91440" tIns="45720" rIns="91440" bIns="45720" anchor="t"/>
          <a:lstStyle/>
          <a:p>
            <a:pPr defTabSz="1371600"/>
            <a:r>
              <a:rPr lang="en-GB" sz="2700">
                <a:solidFill>
                  <a:prstClr val="white"/>
                </a:solidFill>
                <a:latin typeface="Arial"/>
                <a:cs typeface="Arial"/>
              </a:rPr>
              <a:t>35</a:t>
            </a:r>
          </a:p>
        </p:txBody>
      </p:sp>
      <p:pic>
        <p:nvPicPr>
          <p:cNvPr id="5" name="Picture 4" descr="A black screen with white lines&#10;&#10;AI-generated content may be incorrect.">
            <a:extLst>
              <a:ext uri="{FF2B5EF4-FFF2-40B4-BE49-F238E27FC236}">
                <a16:creationId xmlns:a16="http://schemas.microsoft.com/office/drawing/2014/main" id="{C48A5ACE-9870-479A-E3E8-6E4B21FC7B34}"/>
              </a:ext>
            </a:extLst>
          </p:cNvPr>
          <p:cNvPicPr>
            <a:picLocks noChangeAspect="1"/>
          </p:cNvPicPr>
          <p:nvPr/>
        </p:nvPicPr>
        <p:blipFill>
          <a:blip r:embed="rId2"/>
          <a:stretch>
            <a:fillRect/>
          </a:stretch>
        </p:blipFill>
        <p:spPr>
          <a:xfrm>
            <a:off x="2450441" y="6268784"/>
            <a:ext cx="13430250" cy="2557463"/>
          </a:xfrm>
          <a:prstGeom prst="rect">
            <a:avLst/>
          </a:prstGeom>
        </p:spPr>
      </p:pic>
    </p:spTree>
    <p:extLst>
      <p:ext uri="{BB962C8B-B14F-4D97-AF65-F5344CB8AC3E}">
        <p14:creationId xmlns:p14="http://schemas.microsoft.com/office/powerpoint/2010/main" val="259607959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A7A411-7430-3456-A3DF-8C2EAAFEE30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FDF9A43-7F58-826B-7BA7-ADF9675CD59F}"/>
              </a:ext>
            </a:extLst>
          </p:cNvPr>
          <p:cNvSpPr>
            <a:spLocks noGrp="1"/>
          </p:cNvSpPr>
          <p:nvPr>
            <p:ph type="title"/>
          </p:nvPr>
        </p:nvSpPr>
        <p:spPr>
          <a:xfrm>
            <a:off x="1371262" y="223234"/>
            <a:ext cx="16362485" cy="1523495"/>
          </a:xfrm>
        </p:spPr>
        <p:txBody>
          <a:bodyPr lIns="137160" tIns="68580" rIns="137160" bIns="68580" anchor="t"/>
          <a:lstStyle/>
          <a:p>
            <a:r>
              <a:rPr lang="en-GB" sz="4200" b="1" kern="100">
                <a:latin typeface="+mn-lt"/>
                <a:ea typeface="+mn-ea"/>
                <a:cs typeface="Arial"/>
              </a:rPr>
              <a:t>Further</a:t>
            </a:r>
            <a:r>
              <a:rPr lang="en-GB" sz="6600" b="1" kern="100">
                <a:latin typeface="+mn-lt"/>
                <a:ea typeface="+mn-ea"/>
                <a:cs typeface="Arial"/>
              </a:rPr>
              <a:t> </a:t>
            </a:r>
            <a:r>
              <a:rPr lang="en-GB" sz="4200" b="1" kern="100">
                <a:latin typeface="+mn-lt"/>
                <a:ea typeface="+mn-ea"/>
                <a:cs typeface="Arial"/>
              </a:rPr>
              <a:t>Information</a:t>
            </a:r>
            <a:br>
              <a:rPr lang="en-GB" sz="5400" b="1" kern="100">
                <a:latin typeface="+mn-lt"/>
                <a:ea typeface="+mn-ea"/>
                <a:cs typeface="Arial"/>
              </a:rPr>
            </a:br>
            <a:endParaRPr lang="en-GB" sz="5400"/>
          </a:p>
        </p:txBody>
      </p:sp>
      <p:sp>
        <p:nvSpPr>
          <p:cNvPr id="3" name="Content Placeholder 2">
            <a:extLst>
              <a:ext uri="{FF2B5EF4-FFF2-40B4-BE49-F238E27FC236}">
                <a16:creationId xmlns:a16="http://schemas.microsoft.com/office/drawing/2014/main" id="{47303977-DD27-29C8-AE0B-94F9AF26E1ED}"/>
              </a:ext>
            </a:extLst>
          </p:cNvPr>
          <p:cNvSpPr>
            <a:spLocks noGrp="1"/>
          </p:cNvSpPr>
          <p:nvPr>
            <p:ph idx="1"/>
          </p:nvPr>
        </p:nvSpPr>
        <p:spPr>
          <a:xfrm>
            <a:off x="1367230" y="1526478"/>
            <a:ext cx="16671407" cy="2796689"/>
          </a:xfrm>
        </p:spPr>
        <p:txBody>
          <a:bodyPr lIns="137160" tIns="68580" rIns="137160" bIns="68580" anchor="t"/>
          <a:lstStyle/>
          <a:p>
            <a:pPr marL="0" indent="0">
              <a:buNone/>
            </a:pPr>
            <a:r>
              <a:rPr lang="en-GB" sz="2800" kern="100">
                <a:cs typeface="Arial"/>
              </a:rPr>
              <a:t>For more detailed information on the </a:t>
            </a:r>
            <a:r>
              <a:rPr lang="en-GB" sz="2800" kern="100" err="1">
                <a:cs typeface="Arial"/>
              </a:rPr>
              <a:t>CYPrIS</a:t>
            </a:r>
            <a:r>
              <a:rPr lang="en-GB" sz="2800" kern="100">
                <a:cs typeface="Arial"/>
              </a:rPr>
              <a:t> delay, please refer to recorded slide set No 3. </a:t>
            </a:r>
            <a:r>
              <a:rPr lang="en-GB" sz="2800" b="1" kern="100">
                <a:cs typeface="Arial"/>
              </a:rPr>
              <a:t>Changes to the routine childhood vaccination schedule – temporary delay with IT scheduling system (</a:t>
            </a:r>
            <a:r>
              <a:rPr lang="en-GB" sz="2800" b="1" kern="100" err="1">
                <a:cs typeface="Arial"/>
              </a:rPr>
              <a:t>CYPrIS</a:t>
            </a:r>
            <a:r>
              <a:rPr lang="en-GB" sz="2800" b="1" kern="100">
                <a:cs typeface="Arial"/>
              </a:rPr>
              <a:t>)</a:t>
            </a:r>
            <a:r>
              <a:rPr lang="en-GB" sz="2800" kern="100">
                <a:cs typeface="Arial"/>
              </a:rPr>
              <a:t> on the VPDP website:</a:t>
            </a:r>
            <a:r>
              <a:rPr lang="en-GB" sz="2800" kern="100"/>
              <a:t> </a:t>
            </a:r>
            <a:r>
              <a:rPr lang="en-GB" sz="2800">
                <a:hlinkClick r:id="rId2"/>
              </a:rPr>
              <a:t>Immunisation training resources and events - Public Health Wales</a:t>
            </a:r>
            <a:r>
              <a:rPr lang="en-GB" sz="2800"/>
              <a:t>.</a:t>
            </a:r>
            <a:r>
              <a:rPr lang="en-GB" sz="2800" kern="100"/>
              <a:t> </a:t>
            </a:r>
            <a:endParaRPr lang="en-US" sz="2800" kern="100">
              <a:cs typeface="Arial"/>
            </a:endParaRPr>
          </a:p>
        </p:txBody>
      </p:sp>
      <p:sp>
        <p:nvSpPr>
          <p:cNvPr id="4" name="Slide Number Placeholder 3">
            <a:extLst>
              <a:ext uri="{FF2B5EF4-FFF2-40B4-BE49-F238E27FC236}">
                <a16:creationId xmlns:a16="http://schemas.microsoft.com/office/drawing/2014/main" id="{DD383C5D-DF32-45CB-697C-5EAB4955BBE2}"/>
              </a:ext>
            </a:extLst>
          </p:cNvPr>
          <p:cNvSpPr>
            <a:spLocks noGrp="1"/>
          </p:cNvSpPr>
          <p:nvPr>
            <p:ph type="sldNum" sz="quarter" idx="12"/>
          </p:nvPr>
        </p:nvSpPr>
        <p:spPr/>
        <p:txBody>
          <a:bodyPr lIns="91440" tIns="45720" rIns="91440" bIns="45720" anchor="t"/>
          <a:lstStyle/>
          <a:p>
            <a:pPr defTabSz="1371600"/>
            <a:r>
              <a:rPr lang="en-GB" sz="2700">
                <a:solidFill>
                  <a:prstClr val="white"/>
                </a:solidFill>
                <a:latin typeface="Arial"/>
                <a:cs typeface="Arial"/>
              </a:rPr>
              <a:t>36</a:t>
            </a:r>
          </a:p>
        </p:txBody>
      </p:sp>
      <p:pic>
        <p:nvPicPr>
          <p:cNvPr id="7" name="Picture 6" descr="A screenshot of a slide&#10;&#10;AI-generated content may be incorrect.">
            <a:extLst>
              <a:ext uri="{FF2B5EF4-FFF2-40B4-BE49-F238E27FC236}">
                <a16:creationId xmlns:a16="http://schemas.microsoft.com/office/drawing/2014/main" id="{714788DD-D0EB-60D0-8221-B5159F3AEC6A}"/>
              </a:ext>
            </a:extLst>
          </p:cNvPr>
          <p:cNvPicPr>
            <a:picLocks noChangeAspect="1"/>
          </p:cNvPicPr>
          <p:nvPr/>
        </p:nvPicPr>
        <p:blipFill>
          <a:blip r:embed="rId3"/>
          <a:srcRect r="-181" b="1500"/>
          <a:stretch>
            <a:fillRect/>
          </a:stretch>
        </p:blipFill>
        <p:spPr>
          <a:xfrm>
            <a:off x="5231198" y="3447573"/>
            <a:ext cx="7067708" cy="5046119"/>
          </a:xfrm>
          <a:prstGeom prst="rect">
            <a:avLst/>
          </a:prstGeom>
        </p:spPr>
      </p:pic>
      <p:sp>
        <p:nvSpPr>
          <p:cNvPr id="9" name="Arrow: Up 8">
            <a:extLst>
              <a:ext uri="{FF2B5EF4-FFF2-40B4-BE49-F238E27FC236}">
                <a16:creationId xmlns:a16="http://schemas.microsoft.com/office/drawing/2014/main" id="{B5D1EA6C-A1C0-A176-18A6-7AD40A18B2CB}"/>
              </a:ext>
            </a:extLst>
          </p:cNvPr>
          <p:cNvSpPr/>
          <p:nvPr/>
        </p:nvSpPr>
        <p:spPr>
          <a:xfrm rot="5400000">
            <a:off x="4320227" y="7159559"/>
            <a:ext cx="484632" cy="978407"/>
          </a:xfrm>
          <a:prstGeom prst="up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70103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DB334AAC-32DC-A563-FA96-6355F75835D0}"/>
              </a:ext>
            </a:extLst>
          </p:cNvPr>
          <p:cNvSpPr>
            <a:spLocks noGrp="1"/>
          </p:cNvSpPr>
          <p:nvPr>
            <p:ph type="body" sz="quarter" idx="10"/>
          </p:nvPr>
        </p:nvSpPr>
        <p:spPr>
          <a:xfrm>
            <a:off x="787939" y="4943611"/>
            <a:ext cx="16151902" cy="1474470"/>
          </a:xfrm>
        </p:spPr>
        <p:txBody>
          <a:bodyPr lIns="91440" tIns="45720" rIns="91440" bIns="45720" anchor="t">
            <a:normAutofit/>
          </a:bodyPr>
          <a:lstStyle/>
          <a:p>
            <a:r>
              <a:rPr lang="en-GB" sz="6000">
                <a:effectLst>
                  <a:outerShdw blurRad="38100" dist="38100" dir="2700000" algn="tl">
                    <a:srgbClr val="000000">
                      <a:alpha val="43137"/>
                    </a:srgbClr>
                  </a:outerShdw>
                </a:effectLst>
                <a:latin typeface="Arial"/>
                <a:cs typeface="Arial"/>
              </a:rPr>
              <a:t>Epidemiology and Surveillance update</a:t>
            </a:r>
            <a:endParaRPr lang="en-GB" sz="6000">
              <a:effectLst>
                <a:outerShdw blurRad="38100" dist="38100" dir="2700000" algn="tl">
                  <a:srgbClr val="000000">
                    <a:alpha val="43137"/>
                  </a:srgbClr>
                </a:outerShdw>
              </a:effectLst>
              <a:latin typeface="Arial"/>
            </a:endParaRPr>
          </a:p>
        </p:txBody>
      </p:sp>
      <p:sp>
        <p:nvSpPr>
          <p:cNvPr id="6" name="Text Placeholder 5">
            <a:extLst>
              <a:ext uri="{FF2B5EF4-FFF2-40B4-BE49-F238E27FC236}">
                <a16:creationId xmlns:a16="http://schemas.microsoft.com/office/drawing/2014/main" id="{649A8CC0-8C56-CC04-DA11-18422BE0D30E}"/>
              </a:ext>
            </a:extLst>
          </p:cNvPr>
          <p:cNvSpPr>
            <a:spLocks noGrp="1"/>
          </p:cNvSpPr>
          <p:nvPr>
            <p:ph type="body" sz="quarter" idx="11"/>
          </p:nvPr>
        </p:nvSpPr>
        <p:spPr>
          <a:xfrm>
            <a:off x="791547" y="6862567"/>
            <a:ext cx="16705791" cy="725859"/>
          </a:xfrm>
        </p:spPr>
        <p:txBody>
          <a:bodyPr lIns="91440" tIns="45720" rIns="91440" bIns="45720" anchor="t"/>
          <a:lstStyle/>
          <a:p>
            <a:r>
              <a:rPr lang="en-GB" sz="3200"/>
              <a:t>Charlotte McDermott, Senior Epidemiologist</a:t>
            </a:r>
          </a:p>
          <a:p>
            <a:endParaRPr lang="en-GB" sz="3750">
              <a:cs typeface="Arial"/>
            </a:endParaRPr>
          </a:p>
        </p:txBody>
      </p:sp>
      <p:sp>
        <p:nvSpPr>
          <p:cNvPr id="7" name="Text Placeholder 6">
            <a:extLst>
              <a:ext uri="{FF2B5EF4-FFF2-40B4-BE49-F238E27FC236}">
                <a16:creationId xmlns:a16="http://schemas.microsoft.com/office/drawing/2014/main" id="{1CA7EE42-D684-84E5-7AF8-82ABBB9F05CA}"/>
              </a:ext>
            </a:extLst>
          </p:cNvPr>
          <p:cNvSpPr>
            <a:spLocks noGrp="1"/>
          </p:cNvSpPr>
          <p:nvPr>
            <p:ph type="body" sz="quarter" idx="12"/>
          </p:nvPr>
        </p:nvSpPr>
        <p:spPr>
          <a:xfrm>
            <a:off x="787872" y="7971779"/>
            <a:ext cx="12100375" cy="1410872"/>
          </a:xfrm>
        </p:spPr>
        <p:txBody>
          <a:bodyPr lIns="91440" tIns="45720" rIns="91440" bIns="45720" anchor="t"/>
          <a:lstStyle/>
          <a:p>
            <a:r>
              <a:rPr lang="en-GB" sz="3200">
                <a:solidFill>
                  <a:schemeClr val="bg1"/>
                </a:solidFill>
              </a:rPr>
              <a:t>Vaccine Preventable Disease Programme/Communicable Disease Surveillance Centre</a:t>
            </a:r>
            <a:endParaRPr lang="en-GB" sz="3200">
              <a:solidFill>
                <a:schemeClr val="bg1"/>
              </a:solidFill>
              <a:cs typeface="Arial"/>
            </a:endParaRPr>
          </a:p>
          <a:p>
            <a:r>
              <a:rPr lang="en-GB" sz="3200">
                <a:solidFill>
                  <a:schemeClr val="bg1"/>
                </a:solidFill>
              </a:rPr>
              <a:t>Public Health Wales</a:t>
            </a:r>
            <a:endParaRPr lang="en-GB" sz="3200">
              <a:solidFill>
                <a:schemeClr val="bg1"/>
              </a:solidFill>
              <a:cs typeface="Arial"/>
            </a:endParaRPr>
          </a:p>
        </p:txBody>
      </p:sp>
    </p:spTree>
    <p:extLst>
      <p:ext uri="{BB962C8B-B14F-4D97-AF65-F5344CB8AC3E}">
        <p14:creationId xmlns:p14="http://schemas.microsoft.com/office/powerpoint/2010/main" val="83565937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94730B-6BCC-3D63-3411-F4C5B8F3438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8F9444A-C9A5-B346-9080-A095EE7BB602}"/>
              </a:ext>
            </a:extLst>
          </p:cNvPr>
          <p:cNvSpPr>
            <a:spLocks noGrp="1"/>
          </p:cNvSpPr>
          <p:nvPr>
            <p:ph type="title"/>
          </p:nvPr>
        </p:nvSpPr>
        <p:spPr/>
        <p:txBody>
          <a:bodyPr lIns="91440" tIns="45720" rIns="91440" bIns="45720" anchor="t"/>
          <a:lstStyle/>
          <a:p>
            <a:pPr algn="ctr"/>
            <a:r>
              <a:rPr lang="en-GB" sz="4400" b="1">
                <a:cs typeface="Arial"/>
              </a:rPr>
              <a:t>Latest Childhood Immunisation Data: Annual COVER Report 2024/25 </a:t>
            </a:r>
            <a:r>
              <a:rPr lang="en-GB" sz="4400" b="1">
                <a:solidFill>
                  <a:srgbClr val="FF0000"/>
                </a:solidFill>
                <a:cs typeface="Arial"/>
              </a:rPr>
              <a:t>PROVISIONAL </a:t>
            </a:r>
            <a:br>
              <a:rPr lang="en-GB" sz="6550">
                <a:cs typeface="Arial"/>
              </a:rPr>
            </a:br>
            <a:r>
              <a:rPr lang="en-GB" sz="2400">
                <a:solidFill>
                  <a:srgbClr val="DE0090"/>
                </a:solidFill>
                <a:cs typeface="Arial"/>
              </a:rPr>
              <a:t>Results are for children living in Wales in as at 31/03/2025 and reaching key birthdays during the annual period 01/04/2024 to 31/03/2025. </a:t>
            </a:r>
            <a:br>
              <a:rPr lang="en-GB" sz="6550">
                <a:cs typeface="Arial"/>
              </a:rPr>
            </a:br>
            <a:endParaRPr lang="en-GB" sz="6550">
              <a:cs typeface="Arial"/>
            </a:endParaRPr>
          </a:p>
        </p:txBody>
      </p:sp>
      <p:sp>
        <p:nvSpPr>
          <p:cNvPr id="3" name="Content Placeholder 2">
            <a:extLst>
              <a:ext uri="{FF2B5EF4-FFF2-40B4-BE49-F238E27FC236}">
                <a16:creationId xmlns:a16="http://schemas.microsoft.com/office/drawing/2014/main" id="{693D99BC-7A8C-53E6-A82F-291353C30AAF}"/>
              </a:ext>
            </a:extLst>
          </p:cNvPr>
          <p:cNvSpPr>
            <a:spLocks noGrp="1"/>
          </p:cNvSpPr>
          <p:nvPr>
            <p:ph idx="1"/>
          </p:nvPr>
        </p:nvSpPr>
        <p:spPr>
          <a:xfrm>
            <a:off x="594774" y="2382566"/>
            <a:ext cx="6795131" cy="6567297"/>
          </a:xfrm>
        </p:spPr>
        <p:txBody>
          <a:bodyPr lIns="91440" tIns="45720" rIns="91440" bIns="45720" anchor="t"/>
          <a:lstStyle/>
          <a:p>
            <a:pPr marL="340360" indent="-340360">
              <a:buNone/>
            </a:pPr>
            <a:endParaRPr lang="en-GB" sz="2400">
              <a:solidFill>
                <a:srgbClr val="DE0090"/>
              </a:solidFill>
              <a:cs typeface="Arial"/>
            </a:endParaRPr>
          </a:p>
          <a:p>
            <a:pPr marL="0" indent="0">
              <a:buNone/>
            </a:pPr>
            <a:r>
              <a:rPr lang="en-GB" sz="2400" b="1">
                <a:solidFill>
                  <a:srgbClr val="002060"/>
                </a:solidFill>
                <a:cs typeface="Arial"/>
              </a:rPr>
              <a:t>PCV and Men B Uptake </a:t>
            </a:r>
          </a:p>
          <a:p>
            <a:pPr marL="342900" indent="-342900">
              <a:lnSpc>
                <a:spcPct val="100000"/>
              </a:lnSpc>
              <a:spcBef>
                <a:spcPts val="0"/>
              </a:spcBef>
              <a:buFont typeface="Arial,Sans-Serif"/>
              <a:buChar char="•"/>
            </a:pPr>
            <a:r>
              <a:rPr lang="en-GB" sz="2400">
                <a:solidFill>
                  <a:srgbClr val="212A73"/>
                </a:solidFill>
                <a:cs typeface="Arial"/>
              </a:rPr>
              <a:t>Uptake of two doses of </a:t>
            </a:r>
            <a:r>
              <a:rPr lang="en-GB" sz="2400" err="1">
                <a:solidFill>
                  <a:srgbClr val="212A73"/>
                </a:solidFill>
                <a:cs typeface="Arial"/>
              </a:rPr>
              <a:t>MenB</a:t>
            </a:r>
            <a:r>
              <a:rPr lang="en-GB" sz="2400">
                <a:solidFill>
                  <a:srgbClr val="212A73"/>
                </a:solidFill>
                <a:cs typeface="Arial"/>
              </a:rPr>
              <a:t> vaccine, scheduled at 8 weeks and 16 weeks of age, in children reaching their first birthday was </a:t>
            </a:r>
            <a:r>
              <a:rPr lang="en-GB" sz="2400" b="1">
                <a:solidFill>
                  <a:srgbClr val="212A73"/>
                </a:solidFill>
                <a:cs typeface="Arial"/>
              </a:rPr>
              <a:t>93.8% </a:t>
            </a:r>
            <a:endParaRPr lang="en-US" sz="2400">
              <a:solidFill>
                <a:srgbClr val="212A73"/>
              </a:solidFill>
              <a:cs typeface="Arial"/>
            </a:endParaRPr>
          </a:p>
          <a:p>
            <a:pPr marL="342900" indent="-342900">
              <a:lnSpc>
                <a:spcPct val="100000"/>
              </a:lnSpc>
              <a:spcBef>
                <a:spcPts val="0"/>
              </a:spcBef>
              <a:buFont typeface="Arial,Sans-Serif"/>
              <a:buChar char="•"/>
            </a:pPr>
            <a:endParaRPr lang="en-GB" sz="2400">
              <a:solidFill>
                <a:srgbClr val="212A73"/>
              </a:solidFill>
              <a:cs typeface="Arial"/>
            </a:endParaRPr>
          </a:p>
          <a:p>
            <a:pPr marL="342900" indent="-342900">
              <a:lnSpc>
                <a:spcPct val="100000"/>
              </a:lnSpc>
              <a:spcBef>
                <a:spcPts val="0"/>
              </a:spcBef>
              <a:buFont typeface="Arial,Sans-Serif"/>
              <a:buChar char="•"/>
            </a:pPr>
            <a:r>
              <a:rPr lang="en-GB" sz="2400">
                <a:solidFill>
                  <a:srgbClr val="212A73"/>
                </a:solidFill>
                <a:cs typeface="Arial"/>
              </a:rPr>
              <a:t>Uptake of primary pneumococcal conjugate vaccination (PCV) in children reaching their first birthday was </a:t>
            </a:r>
            <a:r>
              <a:rPr lang="en-GB" sz="2400" b="1">
                <a:solidFill>
                  <a:srgbClr val="212A73"/>
                </a:solidFill>
                <a:cs typeface="Arial"/>
              </a:rPr>
              <a:t>95.7% </a:t>
            </a:r>
            <a:endParaRPr lang="en-GB" sz="2400">
              <a:solidFill>
                <a:srgbClr val="212A73"/>
              </a:solidFill>
              <a:cs typeface="Arial"/>
            </a:endParaRPr>
          </a:p>
          <a:p>
            <a:pPr marL="0" indent="0">
              <a:lnSpc>
                <a:spcPct val="100000"/>
              </a:lnSpc>
              <a:spcBef>
                <a:spcPts val="0"/>
              </a:spcBef>
              <a:buNone/>
            </a:pPr>
            <a:endParaRPr lang="en-GB" sz="2400">
              <a:solidFill>
                <a:srgbClr val="212A73"/>
              </a:solidFill>
              <a:cs typeface="Arial"/>
            </a:endParaRPr>
          </a:p>
          <a:p>
            <a:pPr marL="342900" indent="-342900">
              <a:lnSpc>
                <a:spcPct val="100000"/>
              </a:lnSpc>
              <a:spcBef>
                <a:spcPts val="0"/>
              </a:spcBef>
              <a:buFont typeface="Arial,Sans-Serif"/>
              <a:buChar char="•"/>
            </a:pPr>
            <a:r>
              <a:rPr lang="en-GB" sz="2400">
                <a:solidFill>
                  <a:srgbClr val="212A73"/>
                </a:solidFill>
                <a:cs typeface="Arial"/>
              </a:rPr>
              <a:t>PCV Uptake has remained consistently above </a:t>
            </a:r>
            <a:r>
              <a:rPr lang="en-GB" sz="2400" b="1">
                <a:solidFill>
                  <a:srgbClr val="212A73"/>
                </a:solidFill>
                <a:cs typeface="Arial"/>
              </a:rPr>
              <a:t>95%</a:t>
            </a:r>
            <a:r>
              <a:rPr lang="en-GB" sz="2400">
                <a:solidFill>
                  <a:srgbClr val="212A73"/>
                </a:solidFill>
                <a:cs typeface="Arial"/>
              </a:rPr>
              <a:t> since 2021</a:t>
            </a:r>
          </a:p>
          <a:p>
            <a:pPr marL="342900" indent="-342900">
              <a:lnSpc>
                <a:spcPct val="100000"/>
              </a:lnSpc>
              <a:spcBef>
                <a:spcPts val="0"/>
              </a:spcBef>
              <a:buFont typeface="Arial,Sans-Serif"/>
              <a:buChar char="•"/>
            </a:pPr>
            <a:endParaRPr lang="en-GB" sz="2400">
              <a:solidFill>
                <a:srgbClr val="212A73"/>
              </a:solidFill>
              <a:cs typeface="Arial"/>
            </a:endParaRPr>
          </a:p>
          <a:p>
            <a:pPr marL="342900" indent="-342900">
              <a:lnSpc>
                <a:spcPct val="100000"/>
              </a:lnSpc>
              <a:spcBef>
                <a:spcPts val="0"/>
              </a:spcBef>
              <a:buFont typeface="Arial,Sans-Serif"/>
              <a:buChar char="•"/>
            </a:pPr>
            <a:r>
              <a:rPr lang="en-GB" sz="2400">
                <a:solidFill>
                  <a:srgbClr val="212A73"/>
                </a:solidFill>
                <a:cs typeface="Arial"/>
              </a:rPr>
              <a:t>Since 2022, uptake of two doses of </a:t>
            </a:r>
            <a:r>
              <a:rPr lang="en-GB" sz="2400" err="1">
                <a:solidFill>
                  <a:srgbClr val="212A73"/>
                </a:solidFill>
                <a:cs typeface="Arial"/>
              </a:rPr>
              <a:t>MenB</a:t>
            </a:r>
            <a:r>
              <a:rPr lang="en-GB" sz="2400">
                <a:solidFill>
                  <a:srgbClr val="212A73"/>
                </a:solidFill>
                <a:cs typeface="Arial"/>
              </a:rPr>
              <a:t> has remained stable and slightly below </a:t>
            </a:r>
            <a:r>
              <a:rPr lang="en-GB" sz="2400" b="1">
                <a:solidFill>
                  <a:srgbClr val="212A73"/>
                </a:solidFill>
                <a:cs typeface="Arial"/>
              </a:rPr>
              <a:t>95%</a:t>
            </a:r>
            <a:r>
              <a:rPr lang="en-GB" sz="2400">
                <a:solidFill>
                  <a:srgbClr val="212A73"/>
                </a:solidFill>
                <a:cs typeface="Arial"/>
              </a:rPr>
              <a:t> </a:t>
            </a:r>
          </a:p>
          <a:p>
            <a:pPr marL="0" indent="0">
              <a:buNone/>
            </a:pPr>
            <a:endParaRPr lang="en-GB" sz="2400" b="1">
              <a:solidFill>
                <a:srgbClr val="002060"/>
              </a:solidFill>
              <a:cs typeface="Arial"/>
            </a:endParaRPr>
          </a:p>
        </p:txBody>
      </p:sp>
      <p:sp>
        <p:nvSpPr>
          <p:cNvPr id="4" name="Slide Number Placeholder 3">
            <a:extLst>
              <a:ext uri="{FF2B5EF4-FFF2-40B4-BE49-F238E27FC236}">
                <a16:creationId xmlns:a16="http://schemas.microsoft.com/office/drawing/2014/main" id="{0F2FA225-5737-AC4B-E209-1763399EC551}"/>
              </a:ext>
            </a:extLst>
          </p:cNvPr>
          <p:cNvSpPr>
            <a:spLocks noGrp="1"/>
          </p:cNvSpPr>
          <p:nvPr>
            <p:ph type="sldNum" sz="quarter" idx="12"/>
          </p:nvPr>
        </p:nvSpPr>
        <p:spPr/>
        <p:txBody>
          <a:bodyPr lIns="91440" tIns="45720" rIns="91440" bIns="45720" anchor="t"/>
          <a:lstStyle/>
          <a:p>
            <a:r>
              <a:rPr lang="en-GB" sz="2700">
                <a:cs typeface="Arial"/>
              </a:rPr>
              <a:t>38</a:t>
            </a:r>
          </a:p>
        </p:txBody>
      </p:sp>
      <p:pic>
        <p:nvPicPr>
          <p:cNvPr id="8" name="Picture 7">
            <a:extLst>
              <a:ext uri="{FF2B5EF4-FFF2-40B4-BE49-F238E27FC236}">
                <a16:creationId xmlns:a16="http://schemas.microsoft.com/office/drawing/2014/main" id="{60ED34C6-DC74-4F99-9652-CC24A3C9A501}"/>
              </a:ext>
            </a:extLst>
          </p:cNvPr>
          <p:cNvPicPr>
            <a:picLocks noChangeAspect="1"/>
          </p:cNvPicPr>
          <p:nvPr/>
        </p:nvPicPr>
        <p:blipFill>
          <a:blip r:embed="rId2"/>
          <a:stretch>
            <a:fillRect/>
          </a:stretch>
        </p:blipFill>
        <p:spPr>
          <a:xfrm>
            <a:off x="7573994" y="2956716"/>
            <a:ext cx="9944783" cy="5682888"/>
          </a:xfrm>
          <a:prstGeom prst="rect">
            <a:avLst/>
          </a:prstGeom>
        </p:spPr>
      </p:pic>
    </p:spTree>
    <p:extLst>
      <p:ext uri="{BB962C8B-B14F-4D97-AF65-F5344CB8AC3E}">
        <p14:creationId xmlns:p14="http://schemas.microsoft.com/office/powerpoint/2010/main" val="71680498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36BB4E-5D7E-2264-241E-C17D2669919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287C377-D04C-5AAD-BFB6-31A66813CC63}"/>
              </a:ext>
            </a:extLst>
          </p:cNvPr>
          <p:cNvSpPr>
            <a:spLocks noGrp="1"/>
          </p:cNvSpPr>
          <p:nvPr>
            <p:ph type="title"/>
          </p:nvPr>
        </p:nvSpPr>
        <p:spPr>
          <a:xfrm>
            <a:off x="1257300" y="551069"/>
            <a:ext cx="15773400" cy="2692573"/>
          </a:xfrm>
        </p:spPr>
        <p:txBody>
          <a:bodyPr lIns="91440" tIns="45720" rIns="91440" bIns="45720" anchor="t"/>
          <a:lstStyle/>
          <a:p>
            <a:pPr algn="ctr"/>
            <a:r>
              <a:rPr lang="en-GB" sz="4400" b="1">
                <a:cs typeface="Arial"/>
              </a:rPr>
              <a:t>Latest Childhood Immunisation Data: Annual COVER Report 2024/25 </a:t>
            </a:r>
            <a:r>
              <a:rPr lang="en-GB" sz="4400" b="1">
                <a:solidFill>
                  <a:srgbClr val="FF0000"/>
                </a:solidFill>
                <a:cs typeface="Arial"/>
              </a:rPr>
              <a:t>PROVISIONAL </a:t>
            </a:r>
            <a:br>
              <a:rPr lang="en-GB" sz="6550">
                <a:cs typeface="Arial"/>
              </a:rPr>
            </a:br>
            <a:r>
              <a:rPr lang="en-GB" sz="2400">
                <a:solidFill>
                  <a:srgbClr val="DE0090"/>
                </a:solidFill>
                <a:cs typeface="Arial"/>
              </a:rPr>
              <a:t>Results are for children living in Wales in as at 31/03/2025 and reaching key birthdays during the annual period 01/04/2024 to 31/03/2025. </a:t>
            </a:r>
            <a:br>
              <a:rPr lang="en-GB" sz="6550">
                <a:cs typeface="Arial"/>
              </a:rPr>
            </a:br>
            <a:endParaRPr lang="en-GB" sz="6550">
              <a:cs typeface="Arial"/>
            </a:endParaRPr>
          </a:p>
        </p:txBody>
      </p:sp>
      <p:sp>
        <p:nvSpPr>
          <p:cNvPr id="3" name="Content Placeholder 2">
            <a:extLst>
              <a:ext uri="{FF2B5EF4-FFF2-40B4-BE49-F238E27FC236}">
                <a16:creationId xmlns:a16="http://schemas.microsoft.com/office/drawing/2014/main" id="{97AF755C-7BC4-A4C2-D219-DB4354B07995}"/>
              </a:ext>
            </a:extLst>
          </p:cNvPr>
          <p:cNvSpPr>
            <a:spLocks noGrp="1"/>
          </p:cNvSpPr>
          <p:nvPr>
            <p:ph idx="1"/>
          </p:nvPr>
        </p:nvSpPr>
        <p:spPr>
          <a:xfrm>
            <a:off x="681200" y="2714949"/>
            <a:ext cx="6795131" cy="5269882"/>
          </a:xfrm>
        </p:spPr>
        <p:txBody>
          <a:bodyPr lIns="91440" tIns="45720" rIns="91440" bIns="45720" anchor="t"/>
          <a:lstStyle/>
          <a:p>
            <a:pPr marL="340360" indent="-340360">
              <a:buNone/>
            </a:pPr>
            <a:r>
              <a:rPr lang="en-GB" sz="2400" b="1">
                <a:solidFill>
                  <a:srgbClr val="002060"/>
                </a:solidFill>
                <a:cs typeface="Arial"/>
              </a:rPr>
              <a:t>MMR Uptake</a:t>
            </a:r>
          </a:p>
          <a:p>
            <a:pPr marL="342900" indent="-342900">
              <a:lnSpc>
                <a:spcPct val="100000"/>
              </a:lnSpc>
              <a:spcBef>
                <a:spcPts val="0"/>
              </a:spcBef>
              <a:spcAft>
                <a:spcPts val="1500"/>
              </a:spcAft>
            </a:pPr>
            <a:r>
              <a:rPr lang="en-GB" sz="2400">
                <a:solidFill>
                  <a:srgbClr val="212A73"/>
                </a:solidFill>
                <a:cs typeface="Arial"/>
              </a:rPr>
              <a:t>MMR uptake of one dose by two years of age was </a:t>
            </a:r>
            <a:r>
              <a:rPr lang="en-GB" sz="2400" b="1">
                <a:solidFill>
                  <a:srgbClr val="212A73"/>
                </a:solidFill>
                <a:cs typeface="Arial"/>
              </a:rPr>
              <a:t>93.0%</a:t>
            </a:r>
            <a:r>
              <a:rPr lang="en-GB" sz="2400">
                <a:solidFill>
                  <a:srgbClr val="212A73"/>
                </a:solidFill>
                <a:cs typeface="Arial"/>
              </a:rPr>
              <a:t> </a:t>
            </a:r>
            <a:endParaRPr lang="en-GB" sz="2400">
              <a:cs typeface="Arial"/>
            </a:endParaRPr>
          </a:p>
          <a:p>
            <a:pPr marL="342900" indent="-342900">
              <a:lnSpc>
                <a:spcPct val="100000"/>
              </a:lnSpc>
              <a:spcBef>
                <a:spcPts val="0"/>
              </a:spcBef>
              <a:spcAft>
                <a:spcPts val="1500"/>
              </a:spcAft>
            </a:pPr>
            <a:r>
              <a:rPr lang="en-GB" sz="2400">
                <a:solidFill>
                  <a:srgbClr val="212A73"/>
                </a:solidFill>
                <a:ea typeface="+mn-lt"/>
                <a:cs typeface="+mn-lt"/>
              </a:rPr>
              <a:t>MMR vaccine uptake of a complete two dose course in children by four years of age was </a:t>
            </a:r>
            <a:r>
              <a:rPr lang="en-GB" sz="2400" b="1">
                <a:solidFill>
                  <a:srgbClr val="212A73"/>
                </a:solidFill>
                <a:ea typeface="+mn-lt"/>
                <a:cs typeface="+mn-lt"/>
              </a:rPr>
              <a:t>86.7%</a:t>
            </a:r>
            <a:r>
              <a:rPr lang="en-GB" sz="2400">
                <a:solidFill>
                  <a:srgbClr val="212A73"/>
                </a:solidFill>
                <a:ea typeface="+mn-lt"/>
                <a:cs typeface="+mn-lt"/>
              </a:rPr>
              <a:t>. Coverage of one of MMR was </a:t>
            </a:r>
            <a:r>
              <a:rPr lang="en-GB" sz="2400" b="1">
                <a:solidFill>
                  <a:srgbClr val="212A73"/>
                </a:solidFill>
                <a:ea typeface="+mn-lt"/>
                <a:cs typeface="+mn-lt"/>
              </a:rPr>
              <a:t>94.7%</a:t>
            </a:r>
            <a:r>
              <a:rPr lang="en-GB" sz="2400">
                <a:solidFill>
                  <a:srgbClr val="212A73"/>
                </a:solidFill>
                <a:ea typeface="+mn-lt"/>
                <a:cs typeface="+mn-lt"/>
              </a:rPr>
              <a:t> </a:t>
            </a:r>
            <a:endParaRPr lang="en-GB" sz="2400">
              <a:solidFill>
                <a:srgbClr val="212A73"/>
              </a:solidFill>
              <a:cs typeface="Arial"/>
            </a:endParaRPr>
          </a:p>
          <a:p>
            <a:pPr marL="342900" indent="-342900">
              <a:lnSpc>
                <a:spcPct val="100000"/>
              </a:lnSpc>
              <a:spcBef>
                <a:spcPts val="0"/>
              </a:spcBef>
              <a:spcAft>
                <a:spcPts val="1500"/>
              </a:spcAft>
            </a:pPr>
            <a:r>
              <a:rPr lang="en-GB" sz="2400">
                <a:solidFill>
                  <a:srgbClr val="212A73"/>
                </a:solidFill>
                <a:cs typeface="Arial"/>
              </a:rPr>
              <a:t>MMR uptake of two doses in children at five years of age was </a:t>
            </a:r>
            <a:r>
              <a:rPr lang="en-GB" sz="2400" b="1">
                <a:solidFill>
                  <a:srgbClr val="212A73"/>
                </a:solidFill>
                <a:cs typeface="Arial"/>
              </a:rPr>
              <a:t>89.5%. </a:t>
            </a:r>
            <a:r>
              <a:rPr lang="en-GB" sz="2400">
                <a:solidFill>
                  <a:srgbClr val="212A73"/>
                </a:solidFill>
                <a:cs typeface="Arial"/>
              </a:rPr>
              <a:t>Coverage of one dose of MMR was </a:t>
            </a:r>
            <a:r>
              <a:rPr lang="en-GB" sz="2400" b="1">
                <a:solidFill>
                  <a:srgbClr val="212A73"/>
                </a:solidFill>
                <a:cs typeface="Arial"/>
              </a:rPr>
              <a:t>95.2%</a:t>
            </a:r>
            <a:r>
              <a:rPr lang="en-GB" sz="2400">
                <a:solidFill>
                  <a:srgbClr val="212A73"/>
                </a:solidFill>
                <a:cs typeface="Arial"/>
              </a:rPr>
              <a:t> </a:t>
            </a:r>
            <a:endParaRPr lang="en-GB" sz="2400">
              <a:solidFill>
                <a:srgbClr val="212A73"/>
              </a:solidFill>
              <a:ea typeface="+mn-lt"/>
              <a:cs typeface="+mn-lt"/>
            </a:endParaRPr>
          </a:p>
          <a:p>
            <a:pPr marL="0" indent="0">
              <a:lnSpc>
                <a:spcPct val="100000"/>
              </a:lnSpc>
              <a:spcBef>
                <a:spcPts val="0"/>
              </a:spcBef>
              <a:spcAft>
                <a:spcPts val="1500"/>
              </a:spcAft>
              <a:buNone/>
            </a:pPr>
            <a:endParaRPr lang="en-GB" sz="2400">
              <a:solidFill>
                <a:srgbClr val="212A73"/>
              </a:solidFill>
              <a:cs typeface="Arial"/>
            </a:endParaRPr>
          </a:p>
          <a:p>
            <a:pPr marL="342900" indent="-342900">
              <a:lnSpc>
                <a:spcPct val="100000"/>
              </a:lnSpc>
              <a:spcBef>
                <a:spcPts val="0"/>
              </a:spcBef>
              <a:spcAft>
                <a:spcPts val="1000"/>
              </a:spcAft>
            </a:pPr>
            <a:endParaRPr lang="en-GB" sz="2400">
              <a:solidFill>
                <a:srgbClr val="212A73"/>
              </a:solidFill>
              <a:cs typeface="Arial"/>
            </a:endParaRPr>
          </a:p>
          <a:p>
            <a:pPr marL="342900" indent="-342900"/>
            <a:endParaRPr lang="en-GB" sz="2400" b="1">
              <a:solidFill>
                <a:srgbClr val="002060"/>
              </a:solidFill>
              <a:cs typeface="Arial"/>
            </a:endParaRPr>
          </a:p>
        </p:txBody>
      </p:sp>
      <p:sp>
        <p:nvSpPr>
          <p:cNvPr id="4" name="Slide Number Placeholder 3">
            <a:extLst>
              <a:ext uri="{FF2B5EF4-FFF2-40B4-BE49-F238E27FC236}">
                <a16:creationId xmlns:a16="http://schemas.microsoft.com/office/drawing/2014/main" id="{F3E6C464-7EE7-980F-3A22-CE723CB8EE59}"/>
              </a:ext>
            </a:extLst>
          </p:cNvPr>
          <p:cNvSpPr>
            <a:spLocks noGrp="1"/>
          </p:cNvSpPr>
          <p:nvPr>
            <p:ph type="sldNum" sz="quarter" idx="12"/>
          </p:nvPr>
        </p:nvSpPr>
        <p:spPr/>
        <p:txBody>
          <a:bodyPr lIns="91440" tIns="45720" rIns="91440" bIns="45720" anchor="t"/>
          <a:lstStyle/>
          <a:p>
            <a:r>
              <a:rPr lang="en-GB" sz="2700">
                <a:cs typeface="Arial"/>
              </a:rPr>
              <a:t>39</a:t>
            </a:r>
          </a:p>
        </p:txBody>
      </p:sp>
      <p:pic>
        <p:nvPicPr>
          <p:cNvPr id="8" name="Picture 7" descr="A graph of a number of years&#10;&#10;AI-generated content may be incorrect.">
            <a:extLst>
              <a:ext uri="{FF2B5EF4-FFF2-40B4-BE49-F238E27FC236}">
                <a16:creationId xmlns:a16="http://schemas.microsoft.com/office/drawing/2014/main" id="{38A62569-4978-DF3B-6C9D-E2F84E6E26D4}"/>
              </a:ext>
            </a:extLst>
          </p:cNvPr>
          <p:cNvPicPr>
            <a:picLocks noChangeAspect="1"/>
          </p:cNvPicPr>
          <p:nvPr/>
        </p:nvPicPr>
        <p:blipFill>
          <a:blip r:embed="rId2"/>
          <a:stretch>
            <a:fillRect/>
          </a:stretch>
        </p:blipFill>
        <p:spPr>
          <a:xfrm>
            <a:off x="7478309" y="2005856"/>
            <a:ext cx="10279632" cy="6680979"/>
          </a:xfrm>
          <a:prstGeom prst="rect">
            <a:avLst/>
          </a:prstGeom>
        </p:spPr>
      </p:pic>
    </p:spTree>
    <p:extLst>
      <p:ext uri="{BB962C8B-B14F-4D97-AF65-F5344CB8AC3E}">
        <p14:creationId xmlns:p14="http://schemas.microsoft.com/office/powerpoint/2010/main" val="85566710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7CE614-A54C-33DF-2177-46D0C0755DC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8624D0E-66D4-FE59-52C2-A78539ED4508}"/>
              </a:ext>
            </a:extLst>
          </p:cNvPr>
          <p:cNvSpPr>
            <a:spLocks noGrp="1"/>
          </p:cNvSpPr>
          <p:nvPr>
            <p:ph type="title"/>
          </p:nvPr>
        </p:nvSpPr>
        <p:spPr>
          <a:xfrm>
            <a:off x="1257300" y="551069"/>
            <a:ext cx="15773400" cy="2692573"/>
          </a:xfrm>
        </p:spPr>
        <p:txBody>
          <a:bodyPr lIns="91440" tIns="45720" rIns="91440" bIns="45720" anchor="t"/>
          <a:lstStyle/>
          <a:p>
            <a:pPr algn="ctr"/>
            <a:r>
              <a:rPr lang="en-GB" sz="3600" b="1">
                <a:cs typeface="Arial"/>
              </a:rPr>
              <a:t>Importance of maintaining high uptake in teenage </a:t>
            </a:r>
            <a:r>
              <a:rPr lang="en-GB" sz="3600" b="1" err="1">
                <a:cs typeface="Arial"/>
              </a:rPr>
              <a:t>MenACWY</a:t>
            </a:r>
            <a:r>
              <a:rPr lang="en-GB" sz="3600" b="1">
                <a:cs typeface="Arial"/>
              </a:rPr>
              <a:t> vaccine programme</a:t>
            </a:r>
            <a:br>
              <a:rPr lang="en-GB" sz="6550">
                <a:cs typeface="Arial"/>
              </a:rPr>
            </a:br>
            <a:br>
              <a:rPr lang="en-GB" sz="6550">
                <a:cs typeface="Arial"/>
              </a:rPr>
            </a:br>
            <a:endParaRPr lang="en-GB" sz="6550">
              <a:cs typeface="Arial"/>
            </a:endParaRPr>
          </a:p>
        </p:txBody>
      </p:sp>
      <p:sp>
        <p:nvSpPr>
          <p:cNvPr id="4" name="Slide Number Placeholder 3">
            <a:extLst>
              <a:ext uri="{FF2B5EF4-FFF2-40B4-BE49-F238E27FC236}">
                <a16:creationId xmlns:a16="http://schemas.microsoft.com/office/drawing/2014/main" id="{9EAED434-AAA5-890C-2F4F-AA7D56F3D95F}"/>
              </a:ext>
            </a:extLst>
          </p:cNvPr>
          <p:cNvSpPr>
            <a:spLocks noGrp="1"/>
          </p:cNvSpPr>
          <p:nvPr>
            <p:ph type="sldNum" sz="quarter" idx="12"/>
          </p:nvPr>
        </p:nvSpPr>
        <p:spPr/>
        <p:txBody>
          <a:bodyPr lIns="91440" tIns="45720" rIns="91440" bIns="45720" anchor="t"/>
          <a:lstStyle/>
          <a:p>
            <a:r>
              <a:rPr lang="en-GB" sz="2700">
                <a:cs typeface="Arial"/>
              </a:rPr>
              <a:t>40</a:t>
            </a:r>
          </a:p>
        </p:txBody>
      </p:sp>
      <p:sp>
        <p:nvSpPr>
          <p:cNvPr id="10" name="Content Placeholder 9">
            <a:extLst>
              <a:ext uri="{FF2B5EF4-FFF2-40B4-BE49-F238E27FC236}">
                <a16:creationId xmlns:a16="http://schemas.microsoft.com/office/drawing/2014/main" id="{6F1B8273-B076-58A0-7ABC-F77F010F7699}"/>
              </a:ext>
            </a:extLst>
          </p:cNvPr>
          <p:cNvSpPr>
            <a:spLocks noGrp="1"/>
          </p:cNvSpPr>
          <p:nvPr>
            <p:ph idx="1"/>
          </p:nvPr>
        </p:nvSpPr>
        <p:spPr>
          <a:xfrm>
            <a:off x="872388" y="2603237"/>
            <a:ext cx="7385996" cy="6070525"/>
          </a:xfrm>
        </p:spPr>
        <p:txBody>
          <a:bodyPr lIns="91440" tIns="45720" rIns="91440" bIns="45720" anchor="t"/>
          <a:lstStyle/>
          <a:p>
            <a:pPr marL="340360" indent="-340360"/>
            <a:r>
              <a:rPr lang="en-US" sz="2600">
                <a:cs typeface="Arial"/>
              </a:rPr>
              <a:t>Since 2021, there has been a declining trend in coverage of teenage </a:t>
            </a:r>
            <a:r>
              <a:rPr lang="en-US" sz="2600" err="1">
                <a:cs typeface="Arial"/>
              </a:rPr>
              <a:t>immunisations</a:t>
            </a:r>
            <a:endParaRPr lang="en-US" sz="2600">
              <a:cs typeface="Arial"/>
            </a:endParaRPr>
          </a:p>
          <a:p>
            <a:pPr marL="340360" indent="-340360"/>
            <a:r>
              <a:rPr lang="en-US" sz="2600">
                <a:cs typeface="Arial"/>
              </a:rPr>
              <a:t>Indicating an ongoing need for improving catch-up activities in these age groups</a:t>
            </a:r>
          </a:p>
          <a:p>
            <a:pPr marL="340360" indent="-340360"/>
            <a:r>
              <a:rPr lang="en-US" sz="2600">
                <a:cs typeface="Arial"/>
              </a:rPr>
              <a:t>Latest data from the Annual COVER Report (</a:t>
            </a:r>
            <a:r>
              <a:rPr lang="en-US" sz="2600">
                <a:solidFill>
                  <a:srgbClr val="FF0000"/>
                </a:solidFill>
                <a:cs typeface="Arial"/>
              </a:rPr>
              <a:t>PROVISIONAL</a:t>
            </a:r>
            <a:r>
              <a:rPr lang="en-US" sz="2600">
                <a:cs typeface="Arial"/>
              </a:rPr>
              <a:t>):</a:t>
            </a:r>
          </a:p>
          <a:p>
            <a:pPr marL="1022350" lvl="1" indent="-340360">
              <a:buFont typeface="Courier New" panose="020B0604020202020204" pitchFamily="34" charset="0"/>
              <a:buChar char="o"/>
            </a:pPr>
            <a:r>
              <a:rPr lang="en-US" sz="2600">
                <a:solidFill>
                  <a:srgbClr val="212A73"/>
                </a:solidFill>
                <a:ea typeface="+mn-lt"/>
                <a:cs typeface="+mn-lt"/>
              </a:rPr>
              <a:t>Coverage of </a:t>
            </a:r>
            <a:r>
              <a:rPr lang="en-US" sz="2600" err="1">
                <a:solidFill>
                  <a:srgbClr val="212A73"/>
                </a:solidFill>
                <a:ea typeface="+mn-lt"/>
                <a:cs typeface="+mn-lt"/>
              </a:rPr>
              <a:t>MenACWY</a:t>
            </a:r>
            <a:r>
              <a:rPr lang="en-US" sz="2600">
                <a:solidFill>
                  <a:srgbClr val="212A73"/>
                </a:solidFill>
                <a:ea typeface="+mn-lt"/>
                <a:cs typeface="+mn-lt"/>
              </a:rPr>
              <a:t> vaccine in the 2024/25 School Year 10 group is currently </a:t>
            </a:r>
            <a:r>
              <a:rPr lang="en-US" sz="2600" b="1">
                <a:solidFill>
                  <a:srgbClr val="212A73"/>
                </a:solidFill>
                <a:ea typeface="+mn-lt"/>
                <a:cs typeface="+mn-lt"/>
              </a:rPr>
              <a:t>73.5%</a:t>
            </a:r>
            <a:r>
              <a:rPr lang="en-US" sz="2600">
                <a:solidFill>
                  <a:srgbClr val="212A73"/>
                </a:solidFill>
                <a:ea typeface="+mn-lt"/>
                <a:cs typeface="+mn-lt"/>
              </a:rPr>
              <a:t>. Coverage in the 2024/25 School Year 11 group is currently </a:t>
            </a:r>
            <a:r>
              <a:rPr lang="en-US" sz="2600" b="1">
                <a:solidFill>
                  <a:srgbClr val="212A73"/>
                </a:solidFill>
                <a:ea typeface="+mn-lt"/>
                <a:cs typeface="+mn-lt"/>
              </a:rPr>
              <a:t>71.9%</a:t>
            </a:r>
            <a:r>
              <a:rPr lang="en-US" sz="2600">
                <a:solidFill>
                  <a:srgbClr val="212A73"/>
                </a:solidFill>
                <a:ea typeface="+mn-lt"/>
                <a:cs typeface="+mn-lt"/>
              </a:rPr>
              <a:t>*</a:t>
            </a:r>
            <a:endParaRPr lang="en-US" sz="2600">
              <a:solidFill>
                <a:srgbClr val="212A73"/>
              </a:solidFill>
              <a:cs typeface="Arial"/>
            </a:endParaRPr>
          </a:p>
          <a:p>
            <a:pPr marL="1022350" lvl="1" indent="-340360">
              <a:buFont typeface="Courier New" panose="020B0604020202020204" pitchFamily="34" charset="0"/>
              <a:buChar char="o"/>
            </a:pPr>
            <a:endParaRPr lang="en-US" sz="1800">
              <a:solidFill>
                <a:srgbClr val="212A73"/>
              </a:solidFill>
              <a:cs typeface="Arial"/>
            </a:endParaRPr>
          </a:p>
          <a:p>
            <a:pPr marL="0" indent="0">
              <a:buNone/>
            </a:pPr>
            <a:r>
              <a:rPr lang="en-US" sz="2000">
                <a:solidFill>
                  <a:srgbClr val="212A73"/>
                </a:solidFill>
                <a:cs typeface="Arial"/>
              </a:rPr>
              <a:t>*Uptake data are as at end of March for each academic year presented, final uptake figures are likely to be higher for each cohort as vaccination catch-up offers continue throughout the academic year</a:t>
            </a:r>
          </a:p>
          <a:p>
            <a:pPr marL="681990" lvl="1" indent="0">
              <a:buNone/>
            </a:pPr>
            <a:endParaRPr lang="en-US" sz="1800">
              <a:solidFill>
                <a:srgbClr val="212A73"/>
              </a:solidFill>
              <a:cs typeface="Arial"/>
            </a:endParaRPr>
          </a:p>
          <a:p>
            <a:pPr marL="340360" indent="-340360"/>
            <a:endParaRPr lang="en-US" sz="2400">
              <a:solidFill>
                <a:srgbClr val="212A73"/>
              </a:solidFill>
              <a:cs typeface="Arial"/>
            </a:endParaRPr>
          </a:p>
          <a:p>
            <a:pPr marL="340360" indent="-340360"/>
            <a:endParaRPr lang="en-US" sz="2400">
              <a:solidFill>
                <a:srgbClr val="212A73"/>
              </a:solidFill>
              <a:cs typeface="Arial"/>
            </a:endParaRPr>
          </a:p>
          <a:p>
            <a:pPr marL="340360" indent="-340360"/>
            <a:endParaRPr lang="en-US" sz="4150">
              <a:solidFill>
                <a:srgbClr val="212A73"/>
              </a:solidFill>
              <a:cs typeface="Arial"/>
            </a:endParaRPr>
          </a:p>
        </p:txBody>
      </p:sp>
      <p:sp>
        <p:nvSpPr>
          <p:cNvPr id="11" name="TextBox 10">
            <a:extLst>
              <a:ext uri="{FF2B5EF4-FFF2-40B4-BE49-F238E27FC236}">
                <a16:creationId xmlns:a16="http://schemas.microsoft.com/office/drawing/2014/main" id="{A6875FA5-7D63-8CE1-BD35-9025732AF694}"/>
              </a:ext>
            </a:extLst>
          </p:cNvPr>
          <p:cNvSpPr txBox="1"/>
          <p:nvPr/>
        </p:nvSpPr>
        <p:spPr>
          <a:xfrm>
            <a:off x="9744915" y="1905212"/>
            <a:ext cx="8363669"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2400" err="1"/>
              <a:t>MenACWY</a:t>
            </a:r>
            <a:r>
              <a:rPr lang="en-GB" sz="2400"/>
              <a:t> coverage in years 9, 10 and 11 in </a:t>
            </a:r>
            <a:r>
              <a:rPr lang="en-GB" sz="2400" b="1"/>
              <a:t>Wales</a:t>
            </a:r>
            <a:r>
              <a:rPr lang="en-GB" sz="2400"/>
              <a:t> from 2018-2024.</a:t>
            </a:r>
          </a:p>
        </p:txBody>
      </p:sp>
      <p:pic>
        <p:nvPicPr>
          <p:cNvPr id="15" name="Picture 14" descr="A graph of different colored lines&#10;&#10;AI-generated content may be incorrect.">
            <a:extLst>
              <a:ext uri="{FF2B5EF4-FFF2-40B4-BE49-F238E27FC236}">
                <a16:creationId xmlns:a16="http://schemas.microsoft.com/office/drawing/2014/main" id="{86456C40-0278-D1D1-8011-DF15351C6C82}"/>
              </a:ext>
            </a:extLst>
          </p:cNvPr>
          <p:cNvPicPr>
            <a:picLocks noChangeAspect="1"/>
          </p:cNvPicPr>
          <p:nvPr/>
        </p:nvPicPr>
        <p:blipFill>
          <a:blip r:embed="rId2"/>
          <a:stretch>
            <a:fillRect/>
          </a:stretch>
        </p:blipFill>
        <p:spPr>
          <a:xfrm>
            <a:off x="9546381" y="2837044"/>
            <a:ext cx="8550623" cy="5850951"/>
          </a:xfrm>
          <a:prstGeom prst="rect">
            <a:avLst/>
          </a:prstGeom>
        </p:spPr>
      </p:pic>
    </p:spTree>
    <p:extLst>
      <p:ext uri="{BB962C8B-B14F-4D97-AF65-F5344CB8AC3E}">
        <p14:creationId xmlns:p14="http://schemas.microsoft.com/office/powerpoint/2010/main" val="21792346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8AFFC9-A742-79AA-07EC-D51AC71C13D3}"/>
              </a:ext>
            </a:extLst>
          </p:cNvPr>
          <p:cNvSpPr>
            <a:spLocks noGrp="1"/>
          </p:cNvSpPr>
          <p:nvPr>
            <p:ph type="title"/>
          </p:nvPr>
        </p:nvSpPr>
        <p:spPr>
          <a:xfrm>
            <a:off x="951021" y="707953"/>
            <a:ext cx="16028970" cy="1988345"/>
          </a:xfrm>
        </p:spPr>
        <p:txBody>
          <a:bodyPr lIns="91440" tIns="45720" rIns="91440" bIns="45720" anchor="t"/>
          <a:ls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r>
              <a:rPr lang="en-GB" sz="4400" b="1">
                <a:solidFill>
                  <a:srgbClr val="002060"/>
                </a:solidFill>
              </a:rPr>
              <a:t>Contents</a:t>
            </a:r>
          </a:p>
        </p:txBody>
      </p:sp>
      <p:graphicFrame>
        <p:nvGraphicFramePr>
          <p:cNvPr id="10" name="Content Placeholder 9">
            <a:extLst>
              <a:ext uri="{FF2B5EF4-FFF2-40B4-BE49-F238E27FC236}">
                <a16:creationId xmlns:a16="http://schemas.microsoft.com/office/drawing/2014/main" id="{D53F163A-A49E-07CC-6F75-B071F0E2C7E2}"/>
              </a:ext>
            </a:extLst>
          </p:cNvPr>
          <p:cNvGraphicFramePr>
            <a:graphicFrameLocks noGrp="1"/>
          </p:cNvGraphicFramePr>
          <p:nvPr>
            <p:ph idx="1"/>
            <p:extLst>
              <p:ext uri="{D42A27DB-BD31-4B8C-83A1-F6EECF244321}">
                <p14:modId xmlns:p14="http://schemas.microsoft.com/office/powerpoint/2010/main" val="3777428572"/>
              </p:ext>
            </p:extLst>
          </p:nvPr>
        </p:nvGraphicFramePr>
        <p:xfrm>
          <a:off x="898202" y="1766799"/>
          <a:ext cx="16566152" cy="6891741"/>
        </p:xfrm>
        <a:graphic>
          <a:graphicData uri="http://schemas.openxmlformats.org/drawingml/2006/table">
            <a:tbl>
              <a:tblPr firstRow="1" firstCol="1" bandRow="1"/>
              <a:tblGrid>
                <a:gridCol w="16566152">
                  <a:extLst>
                    <a:ext uri="{9D8B030D-6E8A-4147-A177-3AD203B41FA5}">
                      <a16:colId xmlns:a16="http://schemas.microsoft.com/office/drawing/2014/main" val="3380251832"/>
                    </a:ext>
                  </a:extLst>
                </a:gridCol>
              </a:tblGrid>
              <a:tr h="686457">
                <a:tc>
                  <a:txBody>
                    <a:bodyPr/>
                    <a:lstStyle/>
                    <a:p>
                      <a:pPr marL="457200">
                        <a:lnSpc>
                          <a:spcPct val="107000"/>
                        </a:lnSpc>
                      </a:pPr>
                      <a:r>
                        <a:rPr lang="en-GB" sz="2400">
                          <a:solidFill>
                            <a:schemeClr val="tx1"/>
                          </a:solidFill>
                          <a:effectLst/>
                          <a:latin typeface="+mn-lt"/>
                          <a:ea typeface="Calibri"/>
                          <a:cs typeface="Arial"/>
                        </a:rPr>
                        <a:t>Section</a:t>
                      </a:r>
                    </a:p>
                  </a:txBody>
                  <a:tcPr marL="62397" marR="6239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extLst>
                  <a:ext uri="{0D108BD9-81ED-4DB2-BD59-A6C34878D82A}">
                    <a16:rowId xmlns:a16="http://schemas.microsoft.com/office/drawing/2014/main" val="2246217183"/>
                  </a:ext>
                </a:extLst>
              </a:tr>
              <a:tr h="644705">
                <a:tc>
                  <a:txBody>
                    <a:bodyPr/>
                    <a:lstStyle/>
                    <a:p>
                      <a:pPr marL="457200">
                        <a:lnSpc>
                          <a:spcPct val="100000"/>
                        </a:lnSpc>
                      </a:pPr>
                      <a:r>
                        <a:rPr lang="en-GB" sz="2400">
                          <a:solidFill>
                            <a:schemeClr val="tx1"/>
                          </a:solidFill>
                          <a:effectLst/>
                          <a:latin typeface="+mn-lt"/>
                          <a:ea typeface="Calibri"/>
                          <a:cs typeface="Arial"/>
                        </a:rPr>
                        <a:t>Aims </a:t>
                      </a:r>
                    </a:p>
                  </a:txBody>
                  <a:tcPr marL="62397" marR="6239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185542860"/>
                  </a:ext>
                </a:extLst>
              </a:tr>
              <a:tr h="604411">
                <a:tc>
                  <a:txBody>
                    <a:bodyPr/>
                    <a:lstStyle/>
                    <a:p>
                      <a:pPr marL="457200">
                        <a:lnSpc>
                          <a:spcPct val="100000"/>
                        </a:lnSpc>
                      </a:pPr>
                      <a:r>
                        <a:rPr lang="en-GB" sz="2400">
                          <a:solidFill>
                            <a:schemeClr val="tx1"/>
                          </a:solidFill>
                          <a:effectLst/>
                          <a:latin typeface="+mn-lt"/>
                          <a:ea typeface="Calibri"/>
                          <a:cs typeface="Arial"/>
                        </a:rPr>
                        <a:t>Objectives</a:t>
                      </a:r>
                    </a:p>
                  </a:txBody>
                  <a:tcPr marL="62397" marR="6239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66837220"/>
                  </a:ext>
                </a:extLst>
              </a:tr>
              <a:tr h="604410">
                <a:tc>
                  <a:txBody>
                    <a:bodyPr/>
                    <a:lstStyle/>
                    <a:p>
                      <a:pPr marL="457200" lvl="0">
                        <a:lnSpc>
                          <a:spcPct val="100000"/>
                        </a:lnSpc>
                        <a:buNone/>
                      </a:pPr>
                      <a:r>
                        <a:rPr lang="en-GB" sz="2400">
                          <a:solidFill>
                            <a:schemeClr val="tx1"/>
                          </a:solidFill>
                          <a:effectLst/>
                          <a:latin typeface="+mn-lt"/>
                          <a:ea typeface="Calibri"/>
                          <a:cs typeface="Arial"/>
                        </a:rPr>
                        <a:t>Organogram</a:t>
                      </a:r>
                    </a:p>
                  </a:txBody>
                  <a:tcPr marL="62397" marR="62397" marT="0" marB="0">
                    <a:lnL w="12700">
                      <a:solidFill>
                        <a:schemeClr val="tx1"/>
                      </a:solidFill>
                    </a:lnL>
                    <a:lnR w="12700">
                      <a:solidFill>
                        <a:schemeClr val="tx1"/>
                      </a:solidFill>
                    </a:lnR>
                    <a:lnT w="12700">
                      <a:solidFill>
                        <a:schemeClr val="tx1"/>
                      </a:solidFill>
                    </a:lnT>
                    <a:lnB w="12700">
                      <a:solidFill>
                        <a:schemeClr val="tx1"/>
                      </a:solidFill>
                    </a:lnB>
                    <a:noFill/>
                  </a:tcPr>
                </a:tc>
                <a:extLst>
                  <a:ext uri="{0D108BD9-81ED-4DB2-BD59-A6C34878D82A}">
                    <a16:rowId xmlns:a16="http://schemas.microsoft.com/office/drawing/2014/main" val="3178661306"/>
                  </a:ext>
                </a:extLst>
              </a:tr>
              <a:tr h="684999">
                <a:tc>
                  <a:txBody>
                    <a:bodyPr/>
                    <a:lstStyle/>
                    <a:p>
                      <a:pPr marL="457200">
                        <a:lnSpc>
                          <a:spcPct val="100000"/>
                        </a:lnSpc>
                      </a:pPr>
                      <a:r>
                        <a:rPr lang="en-GB" sz="2400">
                          <a:solidFill>
                            <a:schemeClr val="tx1"/>
                          </a:solidFill>
                          <a:effectLst/>
                          <a:latin typeface="+mn-lt"/>
                          <a:ea typeface="Calibri"/>
                          <a:cs typeface="Arial"/>
                        </a:rPr>
                        <a:t>Joint Committee on Vaccination and Immunisation (JCVI)</a:t>
                      </a:r>
                    </a:p>
                  </a:txBody>
                  <a:tcPr marL="62397" marR="6239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03013770"/>
                  </a:ext>
                </a:extLst>
              </a:tr>
              <a:tr h="711862">
                <a:tc>
                  <a:txBody>
                    <a:bodyPr/>
                    <a:lstStyle/>
                    <a:p>
                      <a:pPr marL="457200" lvl="0">
                        <a:lnSpc>
                          <a:spcPct val="100000"/>
                        </a:lnSpc>
                        <a:buNone/>
                      </a:pPr>
                      <a:r>
                        <a:rPr lang="en-GB" sz="2400" b="0" i="0" u="none" strike="noStrike" noProof="0">
                          <a:solidFill>
                            <a:schemeClr val="tx1"/>
                          </a:solidFill>
                          <a:effectLst/>
                          <a:latin typeface="Arial"/>
                        </a:rPr>
                        <a:t>Proposed changes to the childhood immunisation programme in 2025 &amp; 2026</a:t>
                      </a:r>
                      <a:endParaRPr lang="en-US" sz="2400" b="0">
                        <a:solidFill>
                          <a:schemeClr val="tx1"/>
                        </a:solidFill>
                      </a:endParaRPr>
                    </a:p>
                  </a:txBody>
                  <a:tcPr marL="62397" marR="6239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190720267"/>
                  </a:ext>
                </a:extLst>
              </a:tr>
              <a:tr h="684999">
                <a:tc>
                  <a:txBody>
                    <a:bodyPr/>
                    <a:lstStyle/>
                    <a:p>
                      <a:pPr marL="457200" lvl="0">
                        <a:lnSpc>
                          <a:spcPct val="100000"/>
                        </a:lnSpc>
                        <a:buNone/>
                      </a:pPr>
                      <a:r>
                        <a:rPr lang="en-GB" sz="2400" b="0" i="0" u="none" strike="noStrike" noProof="0">
                          <a:solidFill>
                            <a:schemeClr val="tx1"/>
                          </a:solidFill>
                          <a:effectLst/>
                          <a:latin typeface="Arial"/>
                        </a:rPr>
                        <a:t>Epidemiology and Surveillance update</a:t>
                      </a:r>
                      <a:endParaRPr lang="en-US" sz="2400" b="0">
                        <a:solidFill>
                          <a:schemeClr val="tx1"/>
                        </a:solidFill>
                      </a:endParaRPr>
                    </a:p>
                  </a:txBody>
                  <a:tcPr marL="62397" marR="6239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483561998"/>
                  </a:ext>
                </a:extLst>
              </a:tr>
              <a:tr h="698430">
                <a:tc>
                  <a:txBody>
                    <a:bodyPr/>
                    <a:lstStyle/>
                    <a:p>
                      <a:pPr marL="457200" marR="0" lvl="0" indent="0" algn="l" rtl="0" eaLnBrk="1" fontAlgn="auto" latinLnBrk="0" hangingPunct="1">
                        <a:lnSpc>
                          <a:spcPct val="100000"/>
                        </a:lnSpc>
                        <a:spcBef>
                          <a:spcPts val="0"/>
                        </a:spcBef>
                        <a:spcAft>
                          <a:spcPts val="0"/>
                        </a:spcAft>
                        <a:buClrTx/>
                        <a:buSzTx/>
                        <a:buFontTx/>
                        <a:buNone/>
                      </a:pPr>
                      <a:r>
                        <a:rPr lang="en-GB" sz="2400" b="0" i="0" u="none" strike="noStrike" noProof="0">
                          <a:solidFill>
                            <a:schemeClr val="tx1"/>
                          </a:solidFill>
                          <a:effectLst/>
                          <a:latin typeface="Arial"/>
                        </a:rPr>
                        <a:t>Web pages and resources created/updated for changes to the childhood immunisation schedule</a:t>
                      </a:r>
                      <a:endParaRPr lang="en-GB" sz="2400" b="0">
                        <a:solidFill>
                          <a:schemeClr val="tx1"/>
                        </a:solidFill>
                      </a:endParaRPr>
                    </a:p>
                  </a:txBody>
                  <a:tcPr marL="62397" marR="6239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833264601"/>
                  </a:ext>
                </a:extLst>
              </a:tr>
              <a:tr h="711862">
                <a:tc>
                  <a:txBody>
                    <a:bodyPr/>
                    <a:lstStyle/>
                    <a:p>
                      <a:pPr marL="457200" lvl="0">
                        <a:lnSpc>
                          <a:spcPct val="100000"/>
                        </a:lnSpc>
                        <a:buNone/>
                      </a:pPr>
                      <a:r>
                        <a:rPr lang="en-GB" sz="2400" b="0" i="0" u="none" strike="noStrike" noProof="0">
                          <a:solidFill>
                            <a:srgbClr val="002060"/>
                          </a:solidFill>
                          <a:effectLst/>
                          <a:latin typeface="Arial"/>
                        </a:rPr>
                        <a:t>Vaccine Equity &amp; Public Engagement update - He</a:t>
                      </a:r>
                      <a:r>
                        <a:rPr lang="en-GB" sz="2400" b="0" i="0" u="none" strike="noStrike" noProof="0">
                          <a:solidFill>
                            <a:schemeClr val="tx1"/>
                          </a:solidFill>
                          <a:effectLst/>
                          <a:latin typeface="Arial"/>
                        </a:rPr>
                        <a:t>alth Protection Public Perceptions Tracker</a:t>
                      </a:r>
                      <a:endParaRPr lang="en-US" sz="2400" b="0">
                        <a:solidFill>
                          <a:schemeClr val="tx1"/>
                        </a:solidFill>
                      </a:endParaRPr>
                    </a:p>
                  </a:txBody>
                  <a:tcPr marL="62397" marR="6239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05898321"/>
                  </a:ext>
                </a:extLst>
              </a:tr>
              <a:tr h="859606">
                <a:tc>
                  <a:txBody>
                    <a:bodyPr/>
                    <a:lstStyle/>
                    <a:p>
                      <a:pPr marL="457200">
                        <a:lnSpc>
                          <a:spcPct val="100000"/>
                        </a:lnSpc>
                      </a:pPr>
                      <a:r>
                        <a:rPr lang="en-GB" sz="2400">
                          <a:solidFill>
                            <a:schemeClr val="tx1"/>
                          </a:solidFill>
                          <a:effectLst/>
                          <a:latin typeface="+mn-lt"/>
                          <a:ea typeface="Calibri"/>
                          <a:cs typeface="Arial"/>
                        </a:rPr>
                        <a:t>Summary &amp; resources </a:t>
                      </a:r>
                    </a:p>
                    <a:p>
                      <a:pPr marL="457200">
                        <a:lnSpc>
                          <a:spcPct val="100000"/>
                        </a:lnSpc>
                      </a:pPr>
                      <a:endParaRPr lang="en-GB" sz="2400">
                        <a:solidFill>
                          <a:schemeClr val="tx1"/>
                        </a:solidFill>
                        <a:effectLst/>
                        <a:latin typeface="+mn-lt"/>
                        <a:ea typeface="Calibri"/>
                        <a:cs typeface="Arial"/>
                      </a:endParaRPr>
                    </a:p>
                  </a:txBody>
                  <a:tcPr marL="62397" marR="6239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61304857"/>
                  </a:ext>
                </a:extLst>
              </a:tr>
            </a:tbl>
          </a:graphicData>
        </a:graphic>
      </p:graphicFrame>
      <p:sp>
        <p:nvSpPr>
          <p:cNvPr id="5" name="Slide Number Placeholder 4">
            <a:extLst>
              <a:ext uri="{FF2B5EF4-FFF2-40B4-BE49-F238E27FC236}">
                <a16:creationId xmlns:a16="http://schemas.microsoft.com/office/drawing/2014/main" id="{44602CD6-661B-D619-9E8D-763523595DA5}"/>
              </a:ext>
            </a:extLst>
          </p:cNvPr>
          <p:cNvSpPr>
            <a:spLocks noGrp="1"/>
          </p:cNvSpPr>
          <p:nvPr>
            <p:ph type="sldNum" sz="quarter" idx="12"/>
          </p:nvPr>
        </p:nvSpPr>
        <p:spPr/>
        <p:txBody>
          <a:bodyPr lIns="91440" tIns="45720" rIns="91440" bIns="45720" anchor="t"/>
          <a:lstStyle>
            <a:defPPr>
              <a:defRPr lang="en-US"/>
            </a:defPPr>
            <a:lvl1pPr marL="0" algn="l" defTabSz="2061927" rtl="0" eaLnBrk="1" latinLnBrk="0" hangingPunct="1">
              <a:defRPr sz="4059" kern="1200">
                <a:solidFill>
                  <a:schemeClr val="tx1"/>
                </a:solidFill>
                <a:latin typeface="+mn-lt"/>
                <a:ea typeface="+mn-ea"/>
                <a:cs typeface="+mn-cs"/>
              </a:defRPr>
            </a:lvl1pPr>
            <a:lvl2pPr marL="1030964" algn="l" defTabSz="2061927" rtl="0" eaLnBrk="1" latinLnBrk="0" hangingPunct="1">
              <a:defRPr sz="4059" kern="1200">
                <a:solidFill>
                  <a:schemeClr val="tx1"/>
                </a:solidFill>
                <a:latin typeface="+mn-lt"/>
                <a:ea typeface="+mn-ea"/>
                <a:cs typeface="+mn-cs"/>
              </a:defRPr>
            </a:lvl2pPr>
            <a:lvl3pPr marL="2061927" algn="l" defTabSz="2061927" rtl="0" eaLnBrk="1" latinLnBrk="0" hangingPunct="1">
              <a:defRPr sz="4059" kern="1200">
                <a:solidFill>
                  <a:schemeClr val="tx1"/>
                </a:solidFill>
                <a:latin typeface="+mn-lt"/>
                <a:ea typeface="+mn-ea"/>
                <a:cs typeface="+mn-cs"/>
              </a:defRPr>
            </a:lvl3pPr>
            <a:lvl4pPr marL="3092889" algn="l" defTabSz="2061927" rtl="0" eaLnBrk="1" latinLnBrk="0" hangingPunct="1">
              <a:defRPr sz="4059" kern="1200">
                <a:solidFill>
                  <a:schemeClr val="tx1"/>
                </a:solidFill>
                <a:latin typeface="+mn-lt"/>
                <a:ea typeface="+mn-ea"/>
                <a:cs typeface="+mn-cs"/>
              </a:defRPr>
            </a:lvl4pPr>
            <a:lvl5pPr marL="4123853" algn="l" defTabSz="2061927" rtl="0" eaLnBrk="1" latinLnBrk="0" hangingPunct="1">
              <a:defRPr sz="4059" kern="1200">
                <a:solidFill>
                  <a:schemeClr val="tx1"/>
                </a:solidFill>
                <a:latin typeface="+mn-lt"/>
                <a:ea typeface="+mn-ea"/>
                <a:cs typeface="+mn-cs"/>
              </a:defRPr>
            </a:lvl5pPr>
            <a:lvl6pPr marL="5154816" algn="l" defTabSz="2061927" rtl="0" eaLnBrk="1" latinLnBrk="0" hangingPunct="1">
              <a:defRPr sz="4059" kern="1200">
                <a:solidFill>
                  <a:schemeClr val="tx1"/>
                </a:solidFill>
                <a:latin typeface="+mn-lt"/>
                <a:ea typeface="+mn-ea"/>
                <a:cs typeface="+mn-cs"/>
              </a:defRPr>
            </a:lvl6pPr>
            <a:lvl7pPr marL="6185780" algn="l" defTabSz="2061927" rtl="0" eaLnBrk="1" latinLnBrk="0" hangingPunct="1">
              <a:defRPr sz="4059" kern="1200">
                <a:solidFill>
                  <a:schemeClr val="tx1"/>
                </a:solidFill>
                <a:latin typeface="+mn-lt"/>
                <a:ea typeface="+mn-ea"/>
                <a:cs typeface="+mn-cs"/>
              </a:defRPr>
            </a:lvl7pPr>
            <a:lvl8pPr marL="7216742" algn="l" defTabSz="2061927" rtl="0" eaLnBrk="1" latinLnBrk="0" hangingPunct="1">
              <a:defRPr sz="4059" kern="1200">
                <a:solidFill>
                  <a:schemeClr val="tx1"/>
                </a:solidFill>
                <a:latin typeface="+mn-lt"/>
                <a:ea typeface="+mn-ea"/>
                <a:cs typeface="+mn-cs"/>
              </a:defRPr>
            </a:lvl8pPr>
            <a:lvl9pPr marL="8247705" algn="l" defTabSz="2061927" rtl="0" eaLnBrk="1" latinLnBrk="0" hangingPunct="1">
              <a:defRPr sz="4059" kern="1200">
                <a:solidFill>
                  <a:schemeClr val="tx1"/>
                </a:solidFill>
                <a:latin typeface="+mn-lt"/>
                <a:ea typeface="+mn-ea"/>
                <a:cs typeface="+mn-cs"/>
              </a:defRPr>
            </a:lvl9pPr>
          </a:lstStyle>
          <a:p>
            <a:fld id="{561D0CCE-8DCC-44DC-A653-AE62B1D84A52}" type="slidenum">
              <a:rPr lang="en-GB" sz="2800" dirty="0" smtClean="0">
                <a:solidFill>
                  <a:srgbClr val="FFFFFF"/>
                </a:solidFill>
              </a:rPr>
              <a:pPr/>
              <a:t>4</a:t>
            </a:fld>
            <a:endParaRPr lang="en-GB" sz="2800">
              <a:solidFill>
                <a:srgbClr val="FFFFFF"/>
              </a:solidFill>
              <a:cs typeface="Arial"/>
            </a:endParaRPr>
          </a:p>
        </p:txBody>
      </p:sp>
    </p:spTree>
    <p:extLst>
      <p:ext uri="{BB962C8B-B14F-4D97-AF65-F5344CB8AC3E}">
        <p14:creationId xmlns:p14="http://schemas.microsoft.com/office/powerpoint/2010/main" val="382098562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C9DC9A-98DF-3A6B-F498-BA296E60EE4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577199C-56C8-F634-677C-C2D3D3461B15}"/>
              </a:ext>
            </a:extLst>
          </p:cNvPr>
          <p:cNvSpPr>
            <a:spLocks noGrp="1"/>
          </p:cNvSpPr>
          <p:nvPr>
            <p:ph type="title"/>
          </p:nvPr>
        </p:nvSpPr>
        <p:spPr/>
        <p:txBody>
          <a:bodyPr lIns="91440" tIns="45720" rIns="91440" bIns="45720" anchor="t"/>
          <a:lstStyle/>
          <a:p>
            <a:pPr algn="ctr"/>
            <a:r>
              <a:rPr lang="en-GB" sz="4400" b="1">
                <a:cs typeface="Arial"/>
              </a:rPr>
              <a:t>Number of laboratory reports of Neisseria meningitidis by serogroup in </a:t>
            </a:r>
            <a:r>
              <a:rPr lang="en-GB" sz="4400" b="1">
                <a:solidFill>
                  <a:srgbClr val="212A73"/>
                </a:solidFill>
                <a:cs typeface="Arial"/>
              </a:rPr>
              <a:t>Wales 2010-2024</a:t>
            </a:r>
            <a:br>
              <a:rPr lang="en-GB" sz="6550">
                <a:cs typeface="Arial"/>
              </a:rPr>
            </a:br>
            <a:br>
              <a:rPr lang="en-GB" sz="6550">
                <a:cs typeface="Arial"/>
              </a:rPr>
            </a:br>
            <a:endParaRPr lang="en-GB" sz="6550">
              <a:cs typeface="Arial"/>
            </a:endParaRPr>
          </a:p>
        </p:txBody>
      </p:sp>
      <p:pic>
        <p:nvPicPr>
          <p:cNvPr id="5" name="Content Placeholder 4" descr="A graph of different colored bars&#10;&#10;AI-generated content may be incorrect.">
            <a:extLst>
              <a:ext uri="{FF2B5EF4-FFF2-40B4-BE49-F238E27FC236}">
                <a16:creationId xmlns:a16="http://schemas.microsoft.com/office/drawing/2014/main" id="{E5E922EB-9690-DEDA-E917-CCF0CE5CF4F7}"/>
              </a:ext>
            </a:extLst>
          </p:cNvPr>
          <p:cNvPicPr>
            <a:picLocks noGrp="1" noChangeAspect="1"/>
          </p:cNvPicPr>
          <p:nvPr>
            <p:ph idx="1"/>
          </p:nvPr>
        </p:nvPicPr>
        <p:blipFill>
          <a:blip r:embed="rId2"/>
          <a:stretch>
            <a:fillRect/>
          </a:stretch>
        </p:blipFill>
        <p:spPr>
          <a:xfrm>
            <a:off x="1475663" y="2108835"/>
            <a:ext cx="15336674" cy="6567297"/>
          </a:xfrm>
        </p:spPr>
      </p:pic>
      <p:sp>
        <p:nvSpPr>
          <p:cNvPr id="4" name="Slide Number Placeholder 3">
            <a:extLst>
              <a:ext uri="{FF2B5EF4-FFF2-40B4-BE49-F238E27FC236}">
                <a16:creationId xmlns:a16="http://schemas.microsoft.com/office/drawing/2014/main" id="{43D6EEA6-1039-96A3-EB03-DA7050B82F6E}"/>
              </a:ext>
            </a:extLst>
          </p:cNvPr>
          <p:cNvSpPr>
            <a:spLocks noGrp="1"/>
          </p:cNvSpPr>
          <p:nvPr>
            <p:ph type="sldNum" sz="quarter" idx="12"/>
          </p:nvPr>
        </p:nvSpPr>
        <p:spPr/>
        <p:txBody>
          <a:bodyPr lIns="91440" tIns="45720" rIns="91440" bIns="45720" anchor="t"/>
          <a:lstStyle/>
          <a:p>
            <a:r>
              <a:rPr lang="en-GB" sz="2700">
                <a:cs typeface="Arial"/>
              </a:rPr>
              <a:t>41</a:t>
            </a:r>
          </a:p>
        </p:txBody>
      </p:sp>
    </p:spTree>
    <p:extLst>
      <p:ext uri="{BB962C8B-B14F-4D97-AF65-F5344CB8AC3E}">
        <p14:creationId xmlns:p14="http://schemas.microsoft.com/office/powerpoint/2010/main" val="135964442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2B5B88-3A59-C862-2A6F-0673FADCA252}"/>
            </a:ext>
          </a:extLst>
        </p:cNvPr>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F9EE7C45-6B45-A2F3-9734-4463B49A8F8F}"/>
              </a:ext>
            </a:extLst>
          </p:cNvPr>
          <p:cNvSpPr>
            <a:spLocks noGrp="1"/>
          </p:cNvSpPr>
          <p:nvPr>
            <p:ph type="sldNum" sz="quarter" idx="12"/>
          </p:nvPr>
        </p:nvSpPr>
        <p:spPr/>
        <p:txBody>
          <a:bodyPr lIns="91440" tIns="45720" rIns="91440" bIns="45720" anchor="t"/>
          <a:lstStyle>
            <a:defPPr>
              <a:defRPr lang="en-US"/>
            </a:defPPr>
            <a:lvl1pPr marL="0" algn="l" defTabSz="2061927" rtl="0" eaLnBrk="1" latinLnBrk="0" hangingPunct="1">
              <a:defRPr sz="4059" kern="1200">
                <a:solidFill>
                  <a:schemeClr val="tx1"/>
                </a:solidFill>
                <a:latin typeface="+mn-lt"/>
                <a:ea typeface="+mn-ea"/>
                <a:cs typeface="+mn-cs"/>
              </a:defRPr>
            </a:lvl1pPr>
            <a:lvl2pPr marL="1030964" algn="l" defTabSz="2061927" rtl="0" eaLnBrk="1" latinLnBrk="0" hangingPunct="1">
              <a:defRPr sz="4059" kern="1200">
                <a:solidFill>
                  <a:schemeClr val="tx1"/>
                </a:solidFill>
                <a:latin typeface="+mn-lt"/>
                <a:ea typeface="+mn-ea"/>
                <a:cs typeface="+mn-cs"/>
              </a:defRPr>
            </a:lvl2pPr>
            <a:lvl3pPr marL="2061927" algn="l" defTabSz="2061927" rtl="0" eaLnBrk="1" latinLnBrk="0" hangingPunct="1">
              <a:defRPr sz="4059" kern="1200">
                <a:solidFill>
                  <a:schemeClr val="tx1"/>
                </a:solidFill>
                <a:latin typeface="+mn-lt"/>
                <a:ea typeface="+mn-ea"/>
                <a:cs typeface="+mn-cs"/>
              </a:defRPr>
            </a:lvl3pPr>
            <a:lvl4pPr marL="3092889" algn="l" defTabSz="2061927" rtl="0" eaLnBrk="1" latinLnBrk="0" hangingPunct="1">
              <a:defRPr sz="4059" kern="1200">
                <a:solidFill>
                  <a:schemeClr val="tx1"/>
                </a:solidFill>
                <a:latin typeface="+mn-lt"/>
                <a:ea typeface="+mn-ea"/>
                <a:cs typeface="+mn-cs"/>
              </a:defRPr>
            </a:lvl4pPr>
            <a:lvl5pPr marL="4123853" algn="l" defTabSz="2061927" rtl="0" eaLnBrk="1" latinLnBrk="0" hangingPunct="1">
              <a:defRPr sz="4059" kern="1200">
                <a:solidFill>
                  <a:schemeClr val="tx1"/>
                </a:solidFill>
                <a:latin typeface="+mn-lt"/>
                <a:ea typeface="+mn-ea"/>
                <a:cs typeface="+mn-cs"/>
              </a:defRPr>
            </a:lvl5pPr>
            <a:lvl6pPr marL="5154816" algn="l" defTabSz="2061927" rtl="0" eaLnBrk="1" latinLnBrk="0" hangingPunct="1">
              <a:defRPr sz="4059" kern="1200">
                <a:solidFill>
                  <a:schemeClr val="tx1"/>
                </a:solidFill>
                <a:latin typeface="+mn-lt"/>
                <a:ea typeface="+mn-ea"/>
                <a:cs typeface="+mn-cs"/>
              </a:defRPr>
            </a:lvl6pPr>
            <a:lvl7pPr marL="6185780" algn="l" defTabSz="2061927" rtl="0" eaLnBrk="1" latinLnBrk="0" hangingPunct="1">
              <a:defRPr sz="4059" kern="1200">
                <a:solidFill>
                  <a:schemeClr val="tx1"/>
                </a:solidFill>
                <a:latin typeface="+mn-lt"/>
                <a:ea typeface="+mn-ea"/>
                <a:cs typeface="+mn-cs"/>
              </a:defRPr>
            </a:lvl7pPr>
            <a:lvl8pPr marL="7216742" algn="l" defTabSz="2061927" rtl="0" eaLnBrk="1" latinLnBrk="0" hangingPunct="1">
              <a:defRPr sz="4059" kern="1200">
                <a:solidFill>
                  <a:schemeClr val="tx1"/>
                </a:solidFill>
                <a:latin typeface="+mn-lt"/>
                <a:ea typeface="+mn-ea"/>
                <a:cs typeface="+mn-cs"/>
              </a:defRPr>
            </a:lvl8pPr>
            <a:lvl9pPr marL="8247705" algn="l" defTabSz="2061927" rtl="0" eaLnBrk="1" latinLnBrk="0" hangingPunct="1">
              <a:defRPr sz="4059" kern="1200">
                <a:solidFill>
                  <a:schemeClr val="tx1"/>
                </a:solidFill>
                <a:latin typeface="+mn-lt"/>
                <a:ea typeface="+mn-ea"/>
                <a:cs typeface="+mn-cs"/>
              </a:defRPr>
            </a:lvl9pPr>
          </a:lstStyle>
          <a:p>
            <a:pPr marL="0" marR="0" lvl="0" indent="0" algn="r" defTabSz="1371600" rtl="0" eaLnBrk="1" fontAlgn="auto" latinLnBrk="0" hangingPunct="1">
              <a:lnSpc>
                <a:spcPct val="100000"/>
              </a:lnSpc>
              <a:spcBef>
                <a:spcPts val="0"/>
              </a:spcBef>
              <a:spcAft>
                <a:spcPts val="0"/>
              </a:spcAft>
              <a:buClrTx/>
              <a:buSzTx/>
              <a:buFontTx/>
              <a:buNone/>
              <a:tabLst/>
              <a:defRPr/>
            </a:pPr>
            <a:r>
              <a:rPr lang="en-GB" sz="2700">
                <a:solidFill>
                  <a:prstClr val="white"/>
                </a:solidFill>
                <a:latin typeface="Arial"/>
                <a:cs typeface="Arial"/>
              </a:rPr>
              <a:t>42</a:t>
            </a:r>
            <a:endParaRPr lang="en-GB" sz="2700" b="1" i="0" u="none" strike="noStrike" kern="1200" cap="none" spc="0" normalizeH="0" baseline="0" noProof="0">
              <a:ln>
                <a:noFill/>
              </a:ln>
              <a:solidFill>
                <a:prstClr val="white"/>
              </a:solidFill>
              <a:effectLst/>
              <a:uLnTx/>
              <a:uFillTx/>
              <a:latin typeface="Arial"/>
              <a:cs typeface="Arial"/>
            </a:endParaRPr>
          </a:p>
        </p:txBody>
      </p:sp>
      <p:sp>
        <p:nvSpPr>
          <p:cNvPr id="4" name="TextBox 3">
            <a:extLst>
              <a:ext uri="{FF2B5EF4-FFF2-40B4-BE49-F238E27FC236}">
                <a16:creationId xmlns:a16="http://schemas.microsoft.com/office/drawing/2014/main" id="{E32C7F21-579D-FC3A-6469-2A27CEEE567D}"/>
              </a:ext>
            </a:extLst>
          </p:cNvPr>
          <p:cNvSpPr txBox="1"/>
          <p:nvPr/>
        </p:nvSpPr>
        <p:spPr>
          <a:xfrm>
            <a:off x="949569" y="633640"/>
            <a:ext cx="16388859" cy="1431161"/>
          </a:xfrm>
          <a:prstGeom prst="rect">
            <a:avLst/>
          </a:prstGeom>
          <a:noFill/>
        </p:spPr>
        <p:txBody>
          <a:bodyPr rot="0" spcFirstLastPara="0" vertOverflow="overflow" horzOverflow="overflow" vert="horz" wrap="square" lIns="137160" tIns="68580" rIns="137160" bIns="68580" numCol="1" spcCol="0" rtlCol="0" fromWordArt="0" anchor="t" anchorCtr="0" forceAA="0" compatLnSpc="1">
            <a:prstTxWarp prst="textNoShape">
              <a:avLst/>
            </a:prstTxWarp>
            <a:spAutoFit/>
          </a:bodyPr>
          <a:ls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pPr algn="ctr"/>
            <a:r>
              <a:rPr lang="en-GB" sz="4200" b="1"/>
              <a:t>Inequalities in uptake of routine childhood immunisations in Wales 2024-25 </a:t>
            </a:r>
            <a:r>
              <a:rPr lang="en-GB" sz="4200" b="1">
                <a:solidFill>
                  <a:srgbClr val="FF0000"/>
                </a:solidFill>
              </a:rPr>
              <a:t>PROVISIONAL </a:t>
            </a:r>
          </a:p>
        </p:txBody>
      </p:sp>
      <p:sp>
        <p:nvSpPr>
          <p:cNvPr id="6" name="TextBox 5">
            <a:extLst>
              <a:ext uri="{FF2B5EF4-FFF2-40B4-BE49-F238E27FC236}">
                <a16:creationId xmlns:a16="http://schemas.microsoft.com/office/drawing/2014/main" id="{B1AC64AF-A701-C31B-9977-A746A58E7642}"/>
              </a:ext>
            </a:extLst>
          </p:cNvPr>
          <p:cNvSpPr txBox="1"/>
          <p:nvPr/>
        </p:nvSpPr>
        <p:spPr>
          <a:xfrm>
            <a:off x="480649" y="2798298"/>
            <a:ext cx="8672828" cy="4016484"/>
          </a:xfrm>
          <a:prstGeom prst="rect">
            <a:avLst/>
          </a:prstGeom>
          <a:noFill/>
        </p:spPr>
        <p:txBody>
          <a:bodyPr rot="0" spcFirstLastPara="0" vertOverflow="overflow" horzOverflow="overflow" vert="horz" wrap="square" lIns="137160" tIns="68580" rIns="137160" bIns="68580" numCol="1" spcCol="0" rtlCol="0" fromWordArt="0" anchor="t" anchorCtr="0" forceAA="0" compatLnSpc="1">
            <a:prstTxWarp prst="textNoShape">
              <a:avLst/>
            </a:prstTxWarp>
            <a:spAutoFit/>
          </a:bodyPr>
          <a:ls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r>
              <a:rPr lang="en-GB" sz="2800">
                <a:cs typeface="Calibri"/>
              </a:rPr>
              <a:t>C</a:t>
            </a:r>
            <a:r>
              <a:rPr lang="en-GB" sz="2800">
                <a:solidFill>
                  <a:srgbClr val="212A73"/>
                </a:solidFill>
                <a:cs typeface="Calibri"/>
              </a:rPr>
              <a:t>ompared to 2023-24, the percentage point gap in uptake of routine immunisations in the most deprived and least deprived areas in Wales have:</a:t>
            </a:r>
          </a:p>
          <a:p>
            <a:endParaRPr lang="en-GB" sz="2800">
              <a:solidFill>
                <a:srgbClr val="212A73"/>
              </a:solidFill>
              <a:cs typeface="Arial"/>
            </a:endParaRPr>
          </a:p>
          <a:p>
            <a:pPr marL="424815" indent="-424815">
              <a:buFont typeface="Arial"/>
              <a:buChar char="•"/>
            </a:pPr>
            <a:r>
              <a:rPr lang="en-GB" sz="2800" b="1">
                <a:solidFill>
                  <a:srgbClr val="00B050"/>
                </a:solidFill>
                <a:cs typeface="Calibri"/>
              </a:rPr>
              <a:t>Decreased</a:t>
            </a:r>
            <a:r>
              <a:rPr lang="en-GB" sz="2800" b="1">
                <a:solidFill>
                  <a:srgbClr val="212A73"/>
                </a:solidFill>
                <a:cs typeface="Calibri"/>
              </a:rPr>
              <a:t> </a:t>
            </a:r>
            <a:r>
              <a:rPr lang="en-GB" sz="2800">
                <a:solidFill>
                  <a:srgbClr val="212A73"/>
                </a:solidFill>
                <a:cs typeface="Calibri"/>
              </a:rPr>
              <a:t>in one-year-olds </a:t>
            </a:r>
            <a:r>
              <a:rPr lang="en-GB" sz="2800">
                <a:cs typeface="Calibri"/>
              </a:rPr>
              <a:t>from 6.1 to 4.3</a:t>
            </a:r>
          </a:p>
          <a:p>
            <a:pPr marL="424815" indent="-424815">
              <a:buFont typeface="Arial"/>
              <a:buChar char="•"/>
            </a:pPr>
            <a:r>
              <a:rPr lang="en-GB" sz="2800" b="1">
                <a:solidFill>
                  <a:srgbClr val="FF0000"/>
                </a:solidFill>
                <a:cs typeface="Calibri"/>
              </a:rPr>
              <a:t>Increased</a:t>
            </a:r>
            <a:r>
              <a:rPr lang="en-GB" sz="2800" b="1">
                <a:cs typeface="Calibri"/>
              </a:rPr>
              <a:t> </a:t>
            </a:r>
            <a:r>
              <a:rPr lang="en-GB" sz="2800">
                <a:cs typeface="Calibri"/>
              </a:rPr>
              <a:t>in two-year-olds from 6.3 to 7.0</a:t>
            </a:r>
          </a:p>
          <a:p>
            <a:pPr marL="424815" indent="-424815">
              <a:buFont typeface="Arial"/>
              <a:buChar char="•"/>
            </a:pPr>
            <a:r>
              <a:rPr lang="en-GB" sz="2800" b="1">
                <a:solidFill>
                  <a:srgbClr val="00B050"/>
                </a:solidFill>
                <a:cs typeface="Calibri"/>
              </a:rPr>
              <a:t>Decreased</a:t>
            </a:r>
            <a:r>
              <a:rPr lang="en-GB" sz="2800" b="1">
                <a:cs typeface="Calibri"/>
              </a:rPr>
              <a:t> </a:t>
            </a:r>
            <a:r>
              <a:rPr lang="en-GB" sz="2800">
                <a:cs typeface="Calibri"/>
              </a:rPr>
              <a:t>in four-year-olds from 11.9 to 11.0</a:t>
            </a:r>
          </a:p>
          <a:p>
            <a:pPr marL="424815" indent="-424815">
              <a:buFont typeface="Arial"/>
              <a:buChar char="•"/>
            </a:pPr>
            <a:r>
              <a:rPr lang="en-GB" sz="2800" b="1">
                <a:solidFill>
                  <a:srgbClr val="FF0000"/>
                </a:solidFill>
                <a:cs typeface="Calibri"/>
              </a:rPr>
              <a:t>Increased</a:t>
            </a:r>
            <a:r>
              <a:rPr lang="en-GB" sz="2800" b="1">
                <a:cs typeface="Calibri"/>
              </a:rPr>
              <a:t> </a:t>
            </a:r>
            <a:r>
              <a:rPr lang="en-GB" sz="2800">
                <a:cs typeface="Calibri"/>
              </a:rPr>
              <a:t>in five-year-olds from 8.4 to 9.7</a:t>
            </a:r>
          </a:p>
          <a:p>
            <a:pPr marL="424815" indent="-424815">
              <a:buFont typeface="Arial"/>
              <a:buChar char="•"/>
            </a:pPr>
            <a:r>
              <a:rPr lang="en-GB" sz="2800" b="1">
                <a:solidFill>
                  <a:srgbClr val="FF0000"/>
                </a:solidFill>
                <a:cs typeface="Calibri"/>
              </a:rPr>
              <a:t>Increased</a:t>
            </a:r>
            <a:r>
              <a:rPr lang="en-GB" sz="2800" b="1">
                <a:cs typeface="Calibri"/>
              </a:rPr>
              <a:t> </a:t>
            </a:r>
            <a:r>
              <a:rPr lang="en-GB" sz="2800">
                <a:cs typeface="Calibri"/>
              </a:rPr>
              <a:t>in 15-year-olds from 21.3 to 23.2</a:t>
            </a:r>
          </a:p>
        </p:txBody>
      </p:sp>
      <p:pic>
        <p:nvPicPr>
          <p:cNvPr id="9" name="Picture 8">
            <a:extLst>
              <a:ext uri="{FF2B5EF4-FFF2-40B4-BE49-F238E27FC236}">
                <a16:creationId xmlns:a16="http://schemas.microsoft.com/office/drawing/2014/main" id="{8677F83D-AD8E-1F42-A172-63F898DC42DD}"/>
              </a:ext>
            </a:extLst>
          </p:cNvPr>
          <p:cNvPicPr>
            <a:picLocks noChangeAspect="1"/>
          </p:cNvPicPr>
          <p:nvPr/>
        </p:nvPicPr>
        <p:blipFill>
          <a:blip r:embed="rId3"/>
          <a:stretch>
            <a:fillRect/>
          </a:stretch>
        </p:blipFill>
        <p:spPr>
          <a:xfrm>
            <a:off x="9129138" y="2571542"/>
            <a:ext cx="8673190" cy="5455286"/>
          </a:xfrm>
          <a:prstGeom prst="rect">
            <a:avLst/>
          </a:prstGeom>
        </p:spPr>
      </p:pic>
    </p:spTree>
    <p:extLst>
      <p:ext uri="{BB962C8B-B14F-4D97-AF65-F5344CB8AC3E}">
        <p14:creationId xmlns:p14="http://schemas.microsoft.com/office/powerpoint/2010/main" val="296791204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52E3BD-93DA-3BDD-F118-2FF2AEC9753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79F576D-F349-0734-466A-08DDC94CFD35}"/>
              </a:ext>
            </a:extLst>
          </p:cNvPr>
          <p:cNvSpPr>
            <a:spLocks noGrp="1"/>
          </p:cNvSpPr>
          <p:nvPr>
            <p:ph type="title"/>
          </p:nvPr>
        </p:nvSpPr>
        <p:spPr/>
        <p:txBody>
          <a:bodyPr lIns="91440" tIns="45720" rIns="91440" bIns="45720" anchor="t"/>
          <a:lstStyle/>
          <a:p>
            <a:pPr algn="ctr"/>
            <a:r>
              <a:rPr lang="en-GB" sz="4400" b="1">
                <a:cs typeface="Arial"/>
              </a:rPr>
              <a:t>Surveillance</a:t>
            </a:r>
            <a:r>
              <a:rPr lang="en-GB" sz="4400" b="1">
                <a:solidFill>
                  <a:srgbClr val="212A73"/>
                </a:solidFill>
                <a:cs typeface="Arial"/>
              </a:rPr>
              <a:t> Webpages</a:t>
            </a:r>
            <a:br>
              <a:rPr lang="en-GB" sz="6550">
                <a:cs typeface="Arial"/>
              </a:rPr>
            </a:br>
            <a:br>
              <a:rPr lang="en-GB" sz="6550">
                <a:cs typeface="Arial"/>
              </a:rPr>
            </a:br>
            <a:endParaRPr lang="en-GB" sz="6550">
              <a:cs typeface="Arial"/>
            </a:endParaRPr>
          </a:p>
        </p:txBody>
      </p:sp>
      <p:sp>
        <p:nvSpPr>
          <p:cNvPr id="4" name="Slide Number Placeholder 3">
            <a:extLst>
              <a:ext uri="{FF2B5EF4-FFF2-40B4-BE49-F238E27FC236}">
                <a16:creationId xmlns:a16="http://schemas.microsoft.com/office/drawing/2014/main" id="{7FABF56B-312C-4BEF-041A-628DE993359A}"/>
              </a:ext>
            </a:extLst>
          </p:cNvPr>
          <p:cNvSpPr>
            <a:spLocks noGrp="1"/>
          </p:cNvSpPr>
          <p:nvPr>
            <p:ph type="sldNum" sz="quarter" idx="12"/>
          </p:nvPr>
        </p:nvSpPr>
        <p:spPr/>
        <p:txBody>
          <a:bodyPr lIns="91440" tIns="45720" rIns="91440" bIns="45720" anchor="t"/>
          <a:lstStyle/>
          <a:p>
            <a:r>
              <a:rPr lang="en-GB" sz="2700">
                <a:cs typeface="Arial"/>
              </a:rPr>
              <a:t>43</a:t>
            </a:r>
          </a:p>
        </p:txBody>
      </p:sp>
      <p:sp>
        <p:nvSpPr>
          <p:cNvPr id="8" name="TextBox 5">
            <a:extLst>
              <a:ext uri="{FF2B5EF4-FFF2-40B4-BE49-F238E27FC236}">
                <a16:creationId xmlns:a16="http://schemas.microsoft.com/office/drawing/2014/main" id="{BBBE843D-3B45-4C70-B036-CAEB201A5EE3}"/>
              </a:ext>
            </a:extLst>
          </p:cNvPr>
          <p:cNvSpPr txBox="1"/>
          <p:nvPr/>
        </p:nvSpPr>
        <p:spPr>
          <a:xfrm>
            <a:off x="2042541" y="1953969"/>
            <a:ext cx="14221092" cy="1786899"/>
          </a:xfrm>
          <a:prstGeom prst="rect">
            <a:avLst/>
          </a:prstGeom>
          <a:noFill/>
        </p:spPr>
        <p:txBody>
          <a:bodyPr wrap="square" lIns="91440" tIns="45720" rIns="91440" bIns="45720" anchor="t">
            <a:spAutoFit/>
          </a:bodyPr>
          <a:ls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pPr algn="l" rtl="0" fontAlgn="base"/>
            <a:r>
              <a:rPr lang="en-GB" sz="2800" b="0" i="0" u="sng" strike="noStrike">
                <a:solidFill>
                  <a:srgbClr val="00A7A7"/>
                </a:solidFill>
                <a:effectLst/>
                <a:latin typeface="Arial"/>
                <a:cs typeface="Arial"/>
                <a:hlinkClick r:id="rId2"/>
              </a:rPr>
              <a:t>Surveillance of Vaccines, Vaccine Preventable Diseases and Respiratory Infections</a:t>
            </a:r>
            <a:r>
              <a:rPr lang="en-GB" sz="2800" b="0" i="0">
                <a:solidFill>
                  <a:srgbClr val="212A73"/>
                </a:solidFill>
                <a:effectLst/>
                <a:latin typeface="Arial"/>
                <a:cs typeface="Arial"/>
              </a:rPr>
              <a:t>​</a:t>
            </a:r>
            <a:endParaRPr lang="en-US"/>
          </a:p>
          <a:p>
            <a:pPr algn="l" rtl="0" fontAlgn="base"/>
            <a:endParaRPr lang="en-GB" b="0" i="0">
              <a:solidFill>
                <a:srgbClr val="212A73"/>
              </a:solidFill>
              <a:effectLst/>
              <a:latin typeface="Arial" panose="020B0604020202020204" pitchFamily="34" charset="0"/>
            </a:endParaRPr>
          </a:p>
          <a:p>
            <a:pPr algn="l" rtl="0" fontAlgn="base"/>
            <a:r>
              <a:rPr lang="en-GB" sz="2800" b="0" i="0" u="sng" strike="noStrike">
                <a:solidFill>
                  <a:srgbClr val="00A7A7"/>
                </a:solidFill>
                <a:effectLst/>
                <a:latin typeface="Arial"/>
                <a:cs typeface="Arial"/>
                <a:hlinkClick r:id="rId3"/>
              </a:rPr>
              <a:t>COVER - National childhood immunisation uptake data - Public Health Wales</a:t>
            </a:r>
            <a:r>
              <a:rPr lang="en-GB" sz="2800" b="0" i="0">
                <a:solidFill>
                  <a:srgbClr val="212A73"/>
                </a:solidFill>
                <a:effectLst/>
                <a:latin typeface="Arial"/>
                <a:cs typeface="Arial"/>
              </a:rPr>
              <a:t>​</a:t>
            </a:r>
          </a:p>
          <a:p>
            <a:pPr algn="l" rtl="0" fontAlgn="base"/>
            <a:endParaRPr lang="en-GB" b="0" i="0">
              <a:solidFill>
                <a:srgbClr val="212A73"/>
              </a:solidFill>
              <a:effectLst/>
              <a:latin typeface="Arial" panose="020B0604020202020204" pitchFamily="34" charset="0"/>
            </a:endParaRPr>
          </a:p>
        </p:txBody>
      </p:sp>
    </p:spTree>
    <p:extLst>
      <p:ext uri="{BB962C8B-B14F-4D97-AF65-F5344CB8AC3E}">
        <p14:creationId xmlns:p14="http://schemas.microsoft.com/office/powerpoint/2010/main" val="163610051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9771EA-F644-F147-B616-F124102A4E8C}"/>
            </a:ext>
          </a:extLst>
        </p:cNvPr>
        <p:cNvGrpSpPr/>
        <p:nvPr/>
      </p:nvGrpSpPr>
      <p:grpSpPr>
        <a:xfrm>
          <a:off x="0" y="0"/>
          <a:ext cx="0" cy="0"/>
          <a:chOff x="0" y="0"/>
          <a:chExt cx="0" cy="0"/>
        </a:xfrm>
      </p:grpSpPr>
      <p:sp>
        <p:nvSpPr>
          <p:cNvPr id="5" name="Text Placeholder 4">
            <a:extLst>
              <a:ext uri="{FF2B5EF4-FFF2-40B4-BE49-F238E27FC236}">
                <a16:creationId xmlns:a16="http://schemas.microsoft.com/office/drawing/2014/main" id="{B59A996B-B7CC-C5CF-74C6-D7ED4DDC9E6E}"/>
              </a:ext>
            </a:extLst>
          </p:cNvPr>
          <p:cNvSpPr>
            <a:spLocks noGrp="1"/>
          </p:cNvSpPr>
          <p:nvPr>
            <p:ph type="body" sz="quarter" idx="10"/>
          </p:nvPr>
        </p:nvSpPr>
        <p:spPr>
          <a:xfrm>
            <a:off x="787939" y="4943611"/>
            <a:ext cx="16151902" cy="1474470"/>
          </a:xfrm>
        </p:spPr>
        <p:txBody>
          <a:bodyPr lIns="91440" tIns="45720" rIns="91440" bIns="45720" anchor="t">
            <a:normAutofit fontScale="92500"/>
          </a:bodyPr>
          <a:lstStyle/>
          <a:p>
            <a:r>
              <a:rPr lang="en-GB" sz="6000">
                <a:effectLst>
                  <a:outerShdw blurRad="38100" dist="38100" dir="2700000" algn="tl">
                    <a:srgbClr val="000000">
                      <a:alpha val="43137"/>
                    </a:srgbClr>
                  </a:outerShdw>
                </a:effectLst>
                <a:latin typeface="Arial"/>
                <a:cs typeface="Arial"/>
              </a:rPr>
              <a:t>Vaccine Equity &amp; Public Engagement update</a:t>
            </a:r>
            <a:endParaRPr lang="en-GB" sz="6000">
              <a:effectLst>
                <a:outerShdw blurRad="38100" dist="38100" dir="2700000" algn="tl">
                  <a:srgbClr val="000000">
                    <a:alpha val="43137"/>
                  </a:srgbClr>
                </a:outerShdw>
              </a:effectLst>
              <a:latin typeface="Arial"/>
            </a:endParaRPr>
          </a:p>
        </p:txBody>
      </p:sp>
      <p:sp>
        <p:nvSpPr>
          <p:cNvPr id="6" name="Text Placeholder 5">
            <a:extLst>
              <a:ext uri="{FF2B5EF4-FFF2-40B4-BE49-F238E27FC236}">
                <a16:creationId xmlns:a16="http://schemas.microsoft.com/office/drawing/2014/main" id="{07B7DEAF-0083-BA8F-8892-860701E7826B}"/>
              </a:ext>
            </a:extLst>
          </p:cNvPr>
          <p:cNvSpPr>
            <a:spLocks noGrp="1"/>
          </p:cNvSpPr>
          <p:nvPr>
            <p:ph type="body" sz="quarter" idx="11"/>
          </p:nvPr>
        </p:nvSpPr>
        <p:spPr>
          <a:xfrm>
            <a:off x="791547" y="6862567"/>
            <a:ext cx="16705791" cy="725859"/>
          </a:xfrm>
        </p:spPr>
        <p:txBody>
          <a:bodyPr lIns="91440" tIns="45720" rIns="91440" bIns="45720" anchor="t"/>
          <a:lstStyle/>
          <a:p>
            <a:r>
              <a:rPr lang="en-GB" sz="3200"/>
              <a:t>Jasmin Chowdhury, Senior Public Health Practitioner</a:t>
            </a:r>
          </a:p>
          <a:p>
            <a:endParaRPr lang="en-GB" sz="3750">
              <a:cs typeface="Arial"/>
            </a:endParaRPr>
          </a:p>
        </p:txBody>
      </p:sp>
      <p:sp>
        <p:nvSpPr>
          <p:cNvPr id="7" name="Text Placeholder 6">
            <a:extLst>
              <a:ext uri="{FF2B5EF4-FFF2-40B4-BE49-F238E27FC236}">
                <a16:creationId xmlns:a16="http://schemas.microsoft.com/office/drawing/2014/main" id="{94819609-38F7-9324-F3CC-8659F5ACA46B}"/>
              </a:ext>
            </a:extLst>
          </p:cNvPr>
          <p:cNvSpPr>
            <a:spLocks noGrp="1"/>
          </p:cNvSpPr>
          <p:nvPr>
            <p:ph type="body" sz="quarter" idx="12"/>
          </p:nvPr>
        </p:nvSpPr>
        <p:spPr>
          <a:xfrm>
            <a:off x="787872" y="7971779"/>
            <a:ext cx="12100375" cy="1410872"/>
          </a:xfrm>
        </p:spPr>
        <p:txBody>
          <a:bodyPr lIns="91440" tIns="45720" rIns="91440" bIns="45720" anchor="t"/>
          <a:lstStyle/>
          <a:p>
            <a:r>
              <a:rPr lang="en-GB" sz="3200">
                <a:solidFill>
                  <a:schemeClr val="bg1"/>
                </a:solidFill>
              </a:rPr>
              <a:t>Vaccine Preventable Disease Programme</a:t>
            </a:r>
            <a:endParaRPr lang="en-GB" sz="3200">
              <a:solidFill>
                <a:schemeClr val="bg1"/>
              </a:solidFill>
              <a:cs typeface="Arial"/>
            </a:endParaRPr>
          </a:p>
          <a:p>
            <a:r>
              <a:rPr lang="en-GB" sz="3200">
                <a:solidFill>
                  <a:schemeClr val="bg1"/>
                </a:solidFill>
              </a:rPr>
              <a:t>Public Health Wales</a:t>
            </a:r>
            <a:endParaRPr lang="en-GB" sz="3200">
              <a:solidFill>
                <a:schemeClr val="bg1"/>
              </a:solidFill>
              <a:cs typeface="Arial"/>
            </a:endParaRPr>
          </a:p>
        </p:txBody>
      </p:sp>
    </p:spTree>
    <p:extLst>
      <p:ext uri="{BB962C8B-B14F-4D97-AF65-F5344CB8AC3E}">
        <p14:creationId xmlns:p14="http://schemas.microsoft.com/office/powerpoint/2010/main" val="200318636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C6D6F3-612F-325C-98F4-0061EA8D4E34}"/>
              </a:ext>
            </a:extLst>
          </p:cNvPr>
          <p:cNvSpPr>
            <a:spLocks noGrp="1"/>
          </p:cNvSpPr>
          <p:nvPr>
            <p:ph type="title"/>
          </p:nvPr>
        </p:nvSpPr>
        <p:spPr/>
        <p:txBody>
          <a:bodyPr lIns="91440" tIns="45720" rIns="91440" bIns="45720" anchor="t"/>
          <a:lstStyle/>
          <a:p>
            <a:r>
              <a:rPr lang="en-US" sz="4000" b="1">
                <a:cs typeface="Arial"/>
              </a:rPr>
              <a:t>Vaccine Equity</a:t>
            </a:r>
          </a:p>
        </p:txBody>
      </p:sp>
      <p:sp>
        <p:nvSpPr>
          <p:cNvPr id="3" name="Content Placeholder 2">
            <a:extLst>
              <a:ext uri="{FF2B5EF4-FFF2-40B4-BE49-F238E27FC236}">
                <a16:creationId xmlns:a16="http://schemas.microsoft.com/office/drawing/2014/main" id="{7CB4D82C-8AFB-351E-5BD3-6A83512F6EC7}"/>
              </a:ext>
            </a:extLst>
          </p:cNvPr>
          <p:cNvSpPr>
            <a:spLocks noGrp="1"/>
          </p:cNvSpPr>
          <p:nvPr>
            <p:ph idx="1"/>
          </p:nvPr>
        </p:nvSpPr>
        <p:spPr/>
        <p:txBody>
          <a:bodyPr lIns="91440" tIns="45720" rIns="91440" bIns="45720" anchor="t"/>
          <a:lstStyle/>
          <a:p>
            <a:pPr marL="340360" indent="-340360"/>
            <a:r>
              <a:rPr lang="en-US" sz="4150">
                <a:cs typeface="Arial"/>
              </a:rPr>
              <a:t>Impact of changes to childhood vaccination schedules on those living in more deprived areas – existing inequalities in access and uptake</a:t>
            </a:r>
            <a:endParaRPr lang="en-US"/>
          </a:p>
          <a:p>
            <a:pPr marL="340360" indent="-340360"/>
            <a:r>
              <a:rPr lang="en-US" sz="4150">
                <a:cs typeface="Arial"/>
              </a:rPr>
              <a:t>Disparities in access to accurate &amp; timely information may lead to disparities in coverage &amp; increased vulnerability for population groups</a:t>
            </a:r>
          </a:p>
          <a:p>
            <a:pPr marL="340360" indent="-340360"/>
            <a:r>
              <a:rPr lang="en-US" sz="4150">
                <a:cs typeface="Arial"/>
              </a:rPr>
              <a:t>Public awareness &amp; education through tailored intervention based on behavioural insights can support vaccine equity </a:t>
            </a:r>
          </a:p>
        </p:txBody>
      </p:sp>
      <p:sp>
        <p:nvSpPr>
          <p:cNvPr id="4" name="Slide Number Placeholder 3">
            <a:extLst>
              <a:ext uri="{FF2B5EF4-FFF2-40B4-BE49-F238E27FC236}">
                <a16:creationId xmlns:a16="http://schemas.microsoft.com/office/drawing/2014/main" id="{B28B76FB-1FB7-E161-D708-666BF1D95F0B}"/>
              </a:ext>
            </a:extLst>
          </p:cNvPr>
          <p:cNvSpPr>
            <a:spLocks noGrp="1"/>
          </p:cNvSpPr>
          <p:nvPr>
            <p:ph type="sldNum" sz="quarter" idx="12"/>
          </p:nvPr>
        </p:nvSpPr>
        <p:spPr/>
        <p:txBody>
          <a:bodyPr lIns="91440" tIns="45720" rIns="91440" bIns="45720" anchor="t"/>
          <a:lstStyle/>
          <a:p>
            <a:r>
              <a:rPr lang="en-GB" sz="2700">
                <a:cs typeface="Arial"/>
              </a:rPr>
              <a:t>45</a:t>
            </a:r>
          </a:p>
        </p:txBody>
      </p:sp>
    </p:spTree>
    <p:extLst>
      <p:ext uri="{BB962C8B-B14F-4D97-AF65-F5344CB8AC3E}">
        <p14:creationId xmlns:p14="http://schemas.microsoft.com/office/powerpoint/2010/main" val="26638967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ED60C5-8A1B-CDA5-E9E2-FB286909FCA6}"/>
              </a:ext>
            </a:extLst>
          </p:cNvPr>
          <p:cNvSpPr>
            <a:spLocks noGrp="1"/>
          </p:cNvSpPr>
          <p:nvPr>
            <p:ph type="title"/>
          </p:nvPr>
        </p:nvSpPr>
        <p:spPr/>
        <p:txBody>
          <a:bodyPr lIns="91440" tIns="45720" rIns="91440" bIns="45720" anchor="t"/>
          <a:lstStyle/>
          <a:p>
            <a:r>
              <a:rPr lang="en-GB" sz="4000" b="1" i="0" u="none" strike="noStrike">
                <a:solidFill>
                  <a:srgbClr val="212A73"/>
                </a:solidFill>
                <a:effectLst/>
                <a:latin typeface="Arial"/>
                <a:cs typeface="Arial"/>
              </a:rPr>
              <a:t>Attitudinal Survey with Parents of 0-5 years old</a:t>
            </a:r>
            <a:endParaRPr lang="en-GB" sz="4000" b="1">
              <a:latin typeface="Arial"/>
              <a:cs typeface="Arial"/>
            </a:endParaRPr>
          </a:p>
        </p:txBody>
      </p:sp>
      <p:sp>
        <p:nvSpPr>
          <p:cNvPr id="4" name="Slide Number Placeholder 3">
            <a:extLst>
              <a:ext uri="{FF2B5EF4-FFF2-40B4-BE49-F238E27FC236}">
                <a16:creationId xmlns:a16="http://schemas.microsoft.com/office/drawing/2014/main" id="{1B53488A-95A6-5658-ABA5-D3E544096600}"/>
              </a:ext>
            </a:extLst>
          </p:cNvPr>
          <p:cNvSpPr>
            <a:spLocks noGrp="1"/>
          </p:cNvSpPr>
          <p:nvPr>
            <p:ph type="sldNum" sz="quarter" idx="12"/>
          </p:nvPr>
        </p:nvSpPr>
        <p:spPr/>
        <p:txBody>
          <a:bodyPr lIns="91440" tIns="45720" rIns="91440" bIns="45720" anchor="t"/>
          <a:lstStyle/>
          <a:p>
            <a:r>
              <a:rPr lang="en-GB" sz="2700">
                <a:cs typeface="Arial"/>
              </a:rPr>
              <a:t>46</a:t>
            </a:r>
          </a:p>
        </p:txBody>
      </p:sp>
      <p:sp>
        <p:nvSpPr>
          <p:cNvPr id="9" name="TextBox 8">
            <a:extLst>
              <a:ext uri="{FF2B5EF4-FFF2-40B4-BE49-F238E27FC236}">
                <a16:creationId xmlns:a16="http://schemas.microsoft.com/office/drawing/2014/main" id="{5E400F94-0F5D-20A8-01BF-544BF8974F60}"/>
              </a:ext>
            </a:extLst>
          </p:cNvPr>
          <p:cNvSpPr txBox="1"/>
          <p:nvPr/>
        </p:nvSpPr>
        <p:spPr>
          <a:xfrm>
            <a:off x="1112157" y="2116258"/>
            <a:ext cx="14882586" cy="1815882"/>
          </a:xfrm>
          <a:prstGeom prst="rect">
            <a:avLst/>
          </a:prstGeom>
          <a:noFill/>
        </p:spPr>
        <p:txBody>
          <a:bodyPr wrap="square">
            <a:spAutoFit/>
          </a:bodyPr>
          <a:lstStyle/>
          <a:p>
            <a:pPr algn="l" rtl="0" fontAlgn="base"/>
            <a:r>
              <a:rPr lang="en-GB" sz="2800" b="0" i="0" u="none" strike="noStrike">
                <a:solidFill>
                  <a:srgbClr val="212A73"/>
                </a:solidFill>
                <a:effectLst/>
                <a:latin typeface="Arial" panose="020B0604020202020204" pitchFamily="34" charset="0"/>
              </a:rPr>
              <a:t>The aim is to gather insights on:</a:t>
            </a:r>
            <a:r>
              <a:rPr lang="en-US" sz="2800" b="0" i="0">
                <a:solidFill>
                  <a:srgbClr val="212A73"/>
                </a:solidFill>
                <a:effectLst/>
                <a:latin typeface="Arial" panose="020B0604020202020204" pitchFamily="34" charset="0"/>
              </a:rPr>
              <a:t>​</a:t>
            </a:r>
            <a:endParaRPr lang="en-GB" sz="2800" b="0" i="0" u="none" strike="noStrike">
              <a:solidFill>
                <a:srgbClr val="212A73"/>
              </a:solidFill>
              <a:effectLst/>
              <a:latin typeface="Arial" panose="020B0604020202020204" pitchFamily="34" charset="0"/>
            </a:endParaRPr>
          </a:p>
          <a:p>
            <a:pPr algn="l" rtl="0" fontAlgn="base">
              <a:buFont typeface="Arial" panose="020B0604020202020204" pitchFamily="34" charset="0"/>
              <a:buChar char="•"/>
            </a:pPr>
            <a:r>
              <a:rPr lang="en-GB" sz="2800">
                <a:solidFill>
                  <a:srgbClr val="212A73"/>
                </a:solidFill>
                <a:latin typeface="Arial" panose="020B0604020202020204" pitchFamily="34" charset="0"/>
              </a:rPr>
              <a:t> A</a:t>
            </a:r>
            <a:r>
              <a:rPr lang="en-GB" sz="2800" b="0" i="0" u="none" strike="noStrike">
                <a:solidFill>
                  <a:srgbClr val="212A73"/>
                </a:solidFill>
                <a:effectLst/>
                <a:latin typeface="Arial" panose="020B0604020202020204" pitchFamily="34" charset="0"/>
              </a:rPr>
              <a:t>ttitudes &amp; perceptions on childhood immunisation</a:t>
            </a:r>
            <a:r>
              <a:rPr lang="en-US" sz="2800" b="0" i="0">
                <a:solidFill>
                  <a:srgbClr val="212A73"/>
                </a:solidFill>
                <a:effectLst/>
                <a:latin typeface="Arial" panose="020B0604020202020204" pitchFamily="34" charset="0"/>
              </a:rPr>
              <a:t>​</a:t>
            </a:r>
          </a:p>
          <a:p>
            <a:pPr algn="l" rtl="0" fontAlgn="base">
              <a:buFont typeface="Arial" panose="020B0604020202020204" pitchFamily="34" charset="0"/>
              <a:buChar char="•"/>
            </a:pPr>
            <a:r>
              <a:rPr lang="en-GB" sz="2800" b="0" i="0" u="none" strike="noStrike">
                <a:solidFill>
                  <a:srgbClr val="212A73"/>
                </a:solidFill>
                <a:effectLst/>
                <a:latin typeface="Arial" panose="020B0604020202020204" pitchFamily="34" charset="0"/>
              </a:rPr>
              <a:t> Explore &amp; understand motivations, barriers &amp; facilitators </a:t>
            </a:r>
            <a:r>
              <a:rPr lang="en-US" sz="2800" b="0" i="0">
                <a:solidFill>
                  <a:srgbClr val="212A73"/>
                </a:solidFill>
                <a:effectLst/>
                <a:latin typeface="Arial" panose="020B0604020202020204" pitchFamily="34" charset="0"/>
              </a:rPr>
              <a:t>​</a:t>
            </a:r>
          </a:p>
          <a:p>
            <a:pPr algn="l" rtl="0" fontAlgn="base">
              <a:buFont typeface="Arial" panose="020B0604020202020204" pitchFamily="34" charset="0"/>
              <a:buChar char="•"/>
            </a:pPr>
            <a:r>
              <a:rPr lang="en-GB" sz="2800" b="0" i="0" u="none" strike="noStrike">
                <a:solidFill>
                  <a:srgbClr val="212A73"/>
                </a:solidFill>
                <a:effectLst/>
                <a:latin typeface="Arial" panose="020B0604020202020204" pitchFamily="34" charset="0"/>
              </a:rPr>
              <a:t> Identify trusted sources of information, preferred formats &amp; explore interest in co-production</a:t>
            </a:r>
            <a:endParaRPr lang="en-US" sz="2800" b="0" i="0">
              <a:solidFill>
                <a:srgbClr val="212A73"/>
              </a:solidFill>
              <a:effectLst/>
              <a:latin typeface="Arial" panose="020B0604020202020204" pitchFamily="34" charset="0"/>
            </a:endParaRPr>
          </a:p>
        </p:txBody>
      </p:sp>
      <p:sp>
        <p:nvSpPr>
          <p:cNvPr id="11" name="TextBox 10">
            <a:extLst>
              <a:ext uri="{FF2B5EF4-FFF2-40B4-BE49-F238E27FC236}">
                <a16:creationId xmlns:a16="http://schemas.microsoft.com/office/drawing/2014/main" id="{332D35D5-A0BE-3F47-07AD-47DE508BD833}"/>
              </a:ext>
            </a:extLst>
          </p:cNvPr>
          <p:cNvSpPr txBox="1"/>
          <p:nvPr/>
        </p:nvSpPr>
        <p:spPr>
          <a:xfrm>
            <a:off x="981528" y="4867310"/>
            <a:ext cx="9151256" cy="925125"/>
          </a:xfrm>
          <a:prstGeom prst="rect">
            <a:avLst/>
          </a:prstGeom>
          <a:noFill/>
        </p:spPr>
        <p:txBody>
          <a:bodyPr wrap="square">
            <a:spAutoFit/>
          </a:bodyPr>
          <a:lstStyle/>
          <a:p>
            <a:r>
              <a:rPr lang="en-GB" b="0" i="0">
                <a:effectLst/>
                <a:hlinkClick r:id="rId2" tooltip="https://www.gov.uk/government/publications/childhood-vaccines-parental-attitudes-survey-2023/childhood-vaccines-parental-attitudes-survey-2023-findings"/>
              </a:rPr>
              <a:t>Childhood vaccines: parental attitudes survey 2023 findings</a:t>
            </a:r>
            <a:endParaRPr lang="en-GB"/>
          </a:p>
        </p:txBody>
      </p:sp>
      <p:pic>
        <p:nvPicPr>
          <p:cNvPr id="18434" name="Picture 2">
            <a:extLst>
              <a:ext uri="{FF2B5EF4-FFF2-40B4-BE49-F238E27FC236}">
                <a16:creationId xmlns:a16="http://schemas.microsoft.com/office/drawing/2014/main" id="{21D92037-BD5A-06DA-E466-E2BD93EB3FF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11543" y="4504452"/>
            <a:ext cx="6981371" cy="4117924"/>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a:extLst>
              <a:ext uri="{FF2B5EF4-FFF2-40B4-BE49-F238E27FC236}">
                <a16:creationId xmlns:a16="http://schemas.microsoft.com/office/drawing/2014/main" id="{84C7FFFB-0B9F-B583-BE37-C9776D3126AC}"/>
              </a:ext>
            </a:extLst>
          </p:cNvPr>
          <p:cNvSpPr txBox="1"/>
          <p:nvPr/>
        </p:nvSpPr>
        <p:spPr>
          <a:xfrm>
            <a:off x="981528" y="6311209"/>
            <a:ext cx="9151256" cy="925125"/>
          </a:xfrm>
          <a:prstGeom prst="rect">
            <a:avLst/>
          </a:prstGeom>
          <a:noFill/>
        </p:spPr>
        <p:txBody>
          <a:bodyPr wrap="square">
            <a:spAutoFit/>
          </a:bodyPr>
          <a:lstStyle/>
          <a:p>
            <a:r>
              <a:rPr lang="en-GB" b="0" i="0">
                <a:effectLst/>
                <a:hlinkClick r:id="rId4" tooltip="https://phw.nhs.wales/topics/immunisation-and-vaccines/engagement-insights/parental-attitudes-to-immunisation-of-pre-school-children-2021-pdf/"/>
              </a:rPr>
              <a:t>Survey of Parental Attitudes towards Immunisation of Pre-School Children (2021)</a:t>
            </a:r>
            <a:endParaRPr lang="en-GB"/>
          </a:p>
        </p:txBody>
      </p:sp>
    </p:spTree>
    <p:extLst>
      <p:ext uri="{BB962C8B-B14F-4D97-AF65-F5344CB8AC3E}">
        <p14:creationId xmlns:p14="http://schemas.microsoft.com/office/powerpoint/2010/main" val="248762235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ED60C5-8A1B-CDA5-E9E2-FB286909FCA6}"/>
              </a:ext>
            </a:extLst>
          </p:cNvPr>
          <p:cNvSpPr>
            <a:spLocks noGrp="1"/>
          </p:cNvSpPr>
          <p:nvPr>
            <p:ph type="title"/>
          </p:nvPr>
        </p:nvSpPr>
        <p:spPr/>
        <p:txBody>
          <a:bodyPr lIns="91440" tIns="45720" rIns="91440" bIns="45720" anchor="t"/>
          <a:lstStyle/>
          <a:p>
            <a:r>
              <a:rPr lang="en-GB" sz="4400" b="1" i="0" u="none" strike="noStrike">
                <a:solidFill>
                  <a:srgbClr val="212A73"/>
                </a:solidFill>
                <a:effectLst/>
                <a:latin typeface="Arial"/>
                <a:cs typeface="Arial"/>
              </a:rPr>
              <a:t>Rapid Service Evaluation Pilot with Deep End Practice</a:t>
            </a:r>
            <a:endParaRPr lang="en-GB" sz="4400" b="1">
              <a:latin typeface="Arial"/>
              <a:cs typeface="Arial"/>
            </a:endParaRPr>
          </a:p>
        </p:txBody>
      </p:sp>
      <p:sp>
        <p:nvSpPr>
          <p:cNvPr id="4" name="Slide Number Placeholder 3">
            <a:extLst>
              <a:ext uri="{FF2B5EF4-FFF2-40B4-BE49-F238E27FC236}">
                <a16:creationId xmlns:a16="http://schemas.microsoft.com/office/drawing/2014/main" id="{1B53488A-95A6-5658-ABA5-D3E544096600}"/>
              </a:ext>
            </a:extLst>
          </p:cNvPr>
          <p:cNvSpPr>
            <a:spLocks noGrp="1"/>
          </p:cNvSpPr>
          <p:nvPr>
            <p:ph type="sldNum" sz="quarter" idx="12"/>
          </p:nvPr>
        </p:nvSpPr>
        <p:spPr/>
        <p:txBody>
          <a:bodyPr lIns="91440" tIns="45720" rIns="91440" bIns="45720" anchor="t"/>
          <a:lstStyle/>
          <a:p>
            <a:r>
              <a:rPr lang="en-GB" sz="2700">
                <a:cs typeface="Arial"/>
              </a:rPr>
              <a:t>47</a:t>
            </a:r>
          </a:p>
        </p:txBody>
      </p:sp>
      <p:sp>
        <p:nvSpPr>
          <p:cNvPr id="6" name="TextBox 5">
            <a:extLst>
              <a:ext uri="{FF2B5EF4-FFF2-40B4-BE49-F238E27FC236}">
                <a16:creationId xmlns:a16="http://schemas.microsoft.com/office/drawing/2014/main" id="{8B4B2F7D-5F87-9365-7483-6048007A86EE}"/>
              </a:ext>
            </a:extLst>
          </p:cNvPr>
          <p:cNvSpPr txBox="1"/>
          <p:nvPr/>
        </p:nvSpPr>
        <p:spPr>
          <a:xfrm>
            <a:off x="746312" y="1705648"/>
            <a:ext cx="7375713" cy="4893647"/>
          </a:xfrm>
          <a:prstGeom prst="rect">
            <a:avLst/>
          </a:prstGeom>
          <a:noFill/>
        </p:spPr>
        <p:txBody>
          <a:bodyPr wrap="square">
            <a:spAutoFit/>
          </a:bodyPr>
          <a:lstStyle/>
          <a:p>
            <a:pPr marL="342900" indent="-342900" algn="just" rtl="0" fontAlgn="base">
              <a:buFont typeface="Arial" panose="020B0604020202020204" pitchFamily="34" charset="0"/>
              <a:buChar char="•"/>
            </a:pPr>
            <a:r>
              <a:rPr lang="en-GB" sz="2400" b="0" i="0" u="none" strike="noStrike">
                <a:solidFill>
                  <a:srgbClr val="212A73"/>
                </a:solidFill>
                <a:effectLst/>
                <a:latin typeface="Arial" panose="020B0604020202020204" pitchFamily="34" charset="0"/>
              </a:rPr>
              <a:t>This collaborative piece of work between PHW VPDP, Practice within Deep End Cymru project, is intended to pilot an approach which could be used for future work to explore issues associated with under vaccination in highlighted deprived areas.</a:t>
            </a:r>
            <a:r>
              <a:rPr lang="en-US" sz="2400" b="0" i="0">
                <a:solidFill>
                  <a:srgbClr val="212A73"/>
                </a:solidFill>
                <a:effectLst/>
                <a:latin typeface="Arial" panose="020B0604020202020204" pitchFamily="34" charset="0"/>
              </a:rPr>
              <a:t>​</a:t>
            </a:r>
          </a:p>
          <a:p>
            <a:pPr algn="just" rtl="0" fontAlgn="base"/>
            <a:endParaRPr lang="en-US" sz="2400" b="0" i="0">
              <a:solidFill>
                <a:srgbClr val="212A73"/>
              </a:solidFill>
              <a:effectLst/>
              <a:latin typeface="Arial" panose="020B0604020202020204" pitchFamily="34" charset="0"/>
            </a:endParaRPr>
          </a:p>
          <a:p>
            <a:pPr marL="342900" indent="-342900" algn="just" rtl="0" fontAlgn="base">
              <a:buFont typeface="Arial" panose="020B0604020202020204" pitchFamily="34" charset="0"/>
              <a:buChar char="•"/>
            </a:pPr>
            <a:r>
              <a:rPr lang="en-GB" sz="2400" b="0" i="0" u="none" strike="noStrike">
                <a:solidFill>
                  <a:srgbClr val="212A73"/>
                </a:solidFill>
                <a:effectLst/>
                <a:latin typeface="Arial" panose="020B0604020202020204" pitchFamily="34" charset="0"/>
              </a:rPr>
              <a:t>The approach builds on the frameworks recommended in WHO guidance on tailoring immunisation programmes (TIP) (WHO Regional Office for Europe, 2019) and practical guidance on identifying, addressing and tracking inequities in immunisation (WHO Regional Office for Europe, 2023)</a:t>
            </a:r>
            <a:endParaRPr lang="en-US" sz="2400" b="0" i="0">
              <a:solidFill>
                <a:srgbClr val="212A73"/>
              </a:solidFill>
              <a:effectLst/>
              <a:latin typeface="Arial" panose="020B0604020202020204" pitchFamily="34" charset="0"/>
            </a:endParaRPr>
          </a:p>
        </p:txBody>
      </p:sp>
      <p:pic>
        <p:nvPicPr>
          <p:cNvPr id="19458" name="Picture 2">
            <a:extLst>
              <a:ext uri="{FF2B5EF4-FFF2-40B4-BE49-F238E27FC236}">
                <a16:creationId xmlns:a16="http://schemas.microsoft.com/office/drawing/2014/main" id="{92E23D62-8A6B-4E4C-D9BB-DC74332540D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06346" y="6474482"/>
            <a:ext cx="10610850" cy="285750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a:extLst>
              <a:ext uri="{FF2B5EF4-FFF2-40B4-BE49-F238E27FC236}">
                <a16:creationId xmlns:a16="http://schemas.microsoft.com/office/drawing/2014/main" id="{6BEE9889-EC73-E0E6-052A-01A5C168B986}"/>
              </a:ext>
            </a:extLst>
          </p:cNvPr>
          <p:cNvPicPr>
            <a:picLocks noChangeAspect="1"/>
          </p:cNvPicPr>
          <p:nvPr/>
        </p:nvPicPr>
        <p:blipFill>
          <a:blip r:embed="rId3"/>
          <a:stretch>
            <a:fillRect/>
          </a:stretch>
        </p:blipFill>
        <p:spPr>
          <a:xfrm>
            <a:off x="8548289" y="2723431"/>
            <a:ext cx="9315084" cy="2497590"/>
          </a:xfrm>
          <a:prstGeom prst="rect">
            <a:avLst/>
          </a:prstGeom>
        </p:spPr>
      </p:pic>
    </p:spTree>
    <p:extLst>
      <p:ext uri="{BB962C8B-B14F-4D97-AF65-F5344CB8AC3E}">
        <p14:creationId xmlns:p14="http://schemas.microsoft.com/office/powerpoint/2010/main" val="226077664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ED60C5-8A1B-CDA5-E9E2-FB286909FCA6}"/>
              </a:ext>
            </a:extLst>
          </p:cNvPr>
          <p:cNvSpPr>
            <a:spLocks noGrp="1"/>
          </p:cNvSpPr>
          <p:nvPr>
            <p:ph type="title"/>
          </p:nvPr>
        </p:nvSpPr>
        <p:spPr>
          <a:xfrm>
            <a:off x="0" y="233995"/>
            <a:ext cx="18289621" cy="1576486"/>
          </a:xfrm>
        </p:spPr>
        <p:txBody>
          <a:bodyPr lIns="91440" tIns="45720" rIns="91440" bIns="45720" anchor="t"/>
          <a:lstStyle/>
          <a:p>
            <a:pPr algn="ctr"/>
            <a:r>
              <a:rPr lang="en-GB" sz="4400" b="1" i="0" u="none" strike="noStrike">
                <a:solidFill>
                  <a:srgbClr val="002060"/>
                </a:solidFill>
                <a:effectLst/>
                <a:latin typeface="Arial"/>
                <a:cs typeface="Arial"/>
              </a:rPr>
              <a:t>Community Vaccine Champions </a:t>
            </a:r>
            <a:r>
              <a:rPr lang="en-GB" sz="4400" b="1" i="0">
                <a:solidFill>
                  <a:srgbClr val="002060"/>
                </a:solidFill>
                <a:effectLst/>
                <a:latin typeface="Arial"/>
                <a:cs typeface="Arial"/>
              </a:rPr>
              <a:t>​</a:t>
            </a:r>
            <a:br>
              <a:rPr lang="en-GB" sz="4400" b="1" i="0">
                <a:solidFill>
                  <a:srgbClr val="002060"/>
                </a:solidFill>
                <a:effectLst/>
                <a:latin typeface="Arial"/>
                <a:cs typeface="Arial"/>
              </a:rPr>
            </a:br>
            <a:r>
              <a:rPr lang="en-GB" sz="4400" b="1">
                <a:solidFill>
                  <a:srgbClr val="002060"/>
                </a:solidFill>
                <a:latin typeface="Arial"/>
                <a:cs typeface="Arial"/>
              </a:rPr>
              <a:t>f</a:t>
            </a:r>
            <a:r>
              <a:rPr lang="en-GB" sz="4400" b="1" i="0" u="none" strike="noStrike">
                <a:solidFill>
                  <a:srgbClr val="002060"/>
                </a:solidFill>
                <a:effectLst/>
                <a:latin typeface="Arial"/>
                <a:cs typeface="Arial"/>
              </a:rPr>
              <a:t>rom Ethnic Minority Communities </a:t>
            </a:r>
            <a:endParaRPr lang="en-GB" sz="4400" b="1">
              <a:solidFill>
                <a:srgbClr val="002060"/>
              </a:solidFill>
              <a:latin typeface="Arial"/>
              <a:cs typeface="Arial"/>
            </a:endParaRPr>
          </a:p>
        </p:txBody>
      </p:sp>
      <p:sp>
        <p:nvSpPr>
          <p:cNvPr id="4" name="Slide Number Placeholder 3">
            <a:extLst>
              <a:ext uri="{FF2B5EF4-FFF2-40B4-BE49-F238E27FC236}">
                <a16:creationId xmlns:a16="http://schemas.microsoft.com/office/drawing/2014/main" id="{1B53488A-95A6-5658-ABA5-D3E544096600}"/>
              </a:ext>
            </a:extLst>
          </p:cNvPr>
          <p:cNvSpPr>
            <a:spLocks noGrp="1"/>
          </p:cNvSpPr>
          <p:nvPr>
            <p:ph type="sldNum" sz="quarter" idx="12"/>
          </p:nvPr>
        </p:nvSpPr>
        <p:spPr/>
        <p:txBody>
          <a:bodyPr lIns="91440" tIns="45720" rIns="91440" bIns="45720" anchor="t"/>
          <a:lstStyle/>
          <a:p>
            <a:r>
              <a:rPr lang="en-GB" sz="2700">
                <a:cs typeface="Arial"/>
              </a:rPr>
              <a:t>48</a:t>
            </a:r>
          </a:p>
        </p:txBody>
      </p:sp>
      <p:pic>
        <p:nvPicPr>
          <p:cNvPr id="20482" name="Picture 2" descr="A group of women with different hair styles&#10;&#10;AI-generated content may be incorrect.">
            <a:extLst>
              <a:ext uri="{FF2B5EF4-FFF2-40B4-BE49-F238E27FC236}">
                <a16:creationId xmlns:a16="http://schemas.microsoft.com/office/drawing/2014/main" id="{C69FD66C-82BF-16B5-E360-30E55228206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7031" y="2108654"/>
            <a:ext cx="8058150" cy="680085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40627ED9-2A78-DCD8-99B7-12BA8A42FB05}"/>
              </a:ext>
            </a:extLst>
          </p:cNvPr>
          <p:cNvSpPr txBox="1"/>
          <p:nvPr/>
        </p:nvSpPr>
        <p:spPr>
          <a:xfrm>
            <a:off x="9428692" y="2728426"/>
            <a:ext cx="7766590" cy="5262979"/>
          </a:xfrm>
          <a:prstGeom prst="rect">
            <a:avLst/>
          </a:prstGeom>
          <a:noFill/>
        </p:spPr>
        <p:txBody>
          <a:bodyPr wrap="square">
            <a:spAutoFit/>
          </a:bodyPr>
          <a:lstStyle/>
          <a:p>
            <a:pPr marL="342900" indent="-342900" algn="l" rtl="0" fontAlgn="base">
              <a:buFont typeface="Arial" panose="020B0604020202020204" pitchFamily="34" charset="0"/>
              <a:buChar char="•"/>
            </a:pPr>
            <a:r>
              <a:rPr lang="en-GB" sz="2400">
                <a:solidFill>
                  <a:srgbClr val="212A73"/>
                </a:solidFill>
                <a:latin typeface="Arial" panose="020B0604020202020204" pitchFamily="34" charset="0"/>
              </a:rPr>
              <a:t> </a:t>
            </a:r>
            <a:r>
              <a:rPr lang="en-GB" sz="2400" b="0" i="0" u="none" strike="noStrike">
                <a:solidFill>
                  <a:srgbClr val="212A73"/>
                </a:solidFill>
                <a:effectLst/>
                <a:latin typeface="Arial" panose="020B0604020202020204" pitchFamily="34" charset="0"/>
              </a:rPr>
              <a:t>Working with colleagues from LPHT at Cardiff &amp; Vale to develop a pool of community vaccine champions for pregnancy &amp; pre-school vaccination from ethnic minority communities </a:t>
            </a:r>
            <a:r>
              <a:rPr lang="en-US" sz="2400" b="0" i="0">
                <a:solidFill>
                  <a:srgbClr val="212A73"/>
                </a:solidFill>
                <a:effectLst/>
                <a:latin typeface="Arial" panose="020B0604020202020204" pitchFamily="34" charset="0"/>
              </a:rPr>
              <a:t>​</a:t>
            </a:r>
          </a:p>
          <a:p>
            <a:pPr algn="l" rtl="0" fontAlgn="base"/>
            <a:endParaRPr lang="en-US" sz="2400" b="0" i="0">
              <a:solidFill>
                <a:srgbClr val="212A73"/>
              </a:solidFill>
              <a:effectLst/>
              <a:latin typeface="Arial" panose="020B0604020202020204" pitchFamily="34" charset="0"/>
            </a:endParaRPr>
          </a:p>
          <a:p>
            <a:pPr marL="342900" indent="-342900" algn="l" rtl="0" fontAlgn="base">
              <a:buFont typeface="Arial" panose="020B0604020202020204" pitchFamily="34" charset="0"/>
              <a:buChar char="•"/>
            </a:pPr>
            <a:r>
              <a:rPr lang="en-GB" sz="2400" b="0" i="0" u="none" strike="noStrike">
                <a:solidFill>
                  <a:srgbClr val="212A73"/>
                </a:solidFill>
                <a:effectLst/>
                <a:latin typeface="Arial" panose="020B0604020202020204" pitchFamily="34" charset="0"/>
              </a:rPr>
              <a:t> Roles of vaccine champions:</a:t>
            </a:r>
            <a:r>
              <a:rPr lang="en-US" sz="2400" b="0" i="0">
                <a:solidFill>
                  <a:srgbClr val="212A73"/>
                </a:solidFill>
                <a:effectLst/>
                <a:latin typeface="Arial" panose="020B0604020202020204" pitchFamily="34" charset="0"/>
              </a:rPr>
              <a:t>​</a:t>
            </a:r>
          </a:p>
          <a:p>
            <a:pPr algn="l" rtl="0" fontAlgn="base"/>
            <a:endParaRPr lang="en-US" sz="2400" b="0" i="0">
              <a:solidFill>
                <a:srgbClr val="212A73"/>
              </a:solidFill>
              <a:effectLst/>
              <a:latin typeface="Arial" panose="020B0604020202020204" pitchFamily="34" charset="0"/>
            </a:endParaRPr>
          </a:p>
          <a:p>
            <a:pPr marL="342900" indent="-342900" algn="l" rtl="0" fontAlgn="base">
              <a:buFont typeface="Arial" panose="020B0604020202020204" pitchFamily="34" charset="0"/>
              <a:buChar char="•"/>
            </a:pPr>
            <a:r>
              <a:rPr lang="en-GB" sz="2400" b="0" i="0" u="none" strike="noStrike">
                <a:solidFill>
                  <a:srgbClr val="212A73"/>
                </a:solidFill>
                <a:effectLst/>
                <a:latin typeface="Arial" panose="020B0604020202020204" pitchFamily="34" charset="0"/>
              </a:rPr>
              <a:t> Raise awareness of vaccines in local communities</a:t>
            </a:r>
            <a:r>
              <a:rPr lang="en-US" sz="2400" b="0" i="0">
                <a:solidFill>
                  <a:srgbClr val="212A73"/>
                </a:solidFill>
                <a:effectLst/>
                <a:latin typeface="Arial" panose="020B0604020202020204" pitchFamily="34" charset="0"/>
              </a:rPr>
              <a:t>​</a:t>
            </a:r>
          </a:p>
          <a:p>
            <a:pPr algn="l" rtl="0" fontAlgn="base"/>
            <a:endParaRPr lang="en-US" sz="2400" b="0" i="0">
              <a:solidFill>
                <a:srgbClr val="212A73"/>
              </a:solidFill>
              <a:effectLst/>
              <a:latin typeface="Arial" panose="020B0604020202020204" pitchFamily="34" charset="0"/>
            </a:endParaRPr>
          </a:p>
          <a:p>
            <a:pPr marL="342900" indent="-342900" algn="l" rtl="0" fontAlgn="base">
              <a:buFont typeface="Arial" panose="020B0604020202020204" pitchFamily="34" charset="0"/>
              <a:buChar char="•"/>
            </a:pPr>
            <a:r>
              <a:rPr lang="en-GB" sz="2400" b="0" i="0" u="none" strike="noStrike">
                <a:solidFill>
                  <a:srgbClr val="212A73"/>
                </a:solidFill>
                <a:effectLst/>
                <a:latin typeface="Arial" panose="020B0604020202020204" pitchFamily="34" charset="0"/>
              </a:rPr>
              <a:t> Gather feedback and insights around vaccination from local communities</a:t>
            </a:r>
            <a:r>
              <a:rPr lang="en-US" sz="2400" b="0" i="0">
                <a:solidFill>
                  <a:srgbClr val="212A73"/>
                </a:solidFill>
                <a:effectLst/>
                <a:latin typeface="Arial" panose="020B0604020202020204" pitchFamily="34" charset="0"/>
              </a:rPr>
              <a:t>​</a:t>
            </a:r>
          </a:p>
          <a:p>
            <a:pPr algn="l" rtl="0" fontAlgn="base"/>
            <a:endParaRPr lang="en-US" sz="2400" b="0" i="0">
              <a:solidFill>
                <a:srgbClr val="212A73"/>
              </a:solidFill>
              <a:effectLst/>
              <a:latin typeface="Arial" panose="020B0604020202020204" pitchFamily="34" charset="0"/>
            </a:endParaRPr>
          </a:p>
          <a:p>
            <a:pPr marL="342900" indent="-342900" algn="l" rtl="0" fontAlgn="base">
              <a:buFont typeface="Arial" panose="020B0604020202020204" pitchFamily="34" charset="0"/>
              <a:buChar char="•"/>
            </a:pPr>
            <a:r>
              <a:rPr lang="en-GB" sz="2400" b="0" i="0" u="none" strike="noStrike">
                <a:solidFill>
                  <a:srgbClr val="212A73"/>
                </a:solidFill>
                <a:effectLst/>
                <a:latin typeface="Arial" panose="020B0604020202020204" pitchFamily="34" charset="0"/>
              </a:rPr>
              <a:t> Work with us to co-produce vaccine-related resources</a:t>
            </a:r>
            <a:r>
              <a:rPr lang="en-US" sz="2400" b="0" i="0">
                <a:solidFill>
                  <a:srgbClr val="212A73"/>
                </a:solidFill>
                <a:effectLst/>
                <a:latin typeface="Arial" panose="020B0604020202020204" pitchFamily="34" charset="0"/>
              </a:rPr>
              <a:t>​</a:t>
            </a:r>
          </a:p>
        </p:txBody>
      </p:sp>
    </p:spTree>
    <p:extLst>
      <p:ext uri="{BB962C8B-B14F-4D97-AF65-F5344CB8AC3E}">
        <p14:creationId xmlns:p14="http://schemas.microsoft.com/office/powerpoint/2010/main" val="304404008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E5C1F29-7D17-73F5-D82B-6B75DCB9E855}"/>
              </a:ext>
            </a:extLst>
          </p:cNvPr>
          <p:cNvSpPr>
            <a:spLocks noGrp="1"/>
          </p:cNvSpPr>
          <p:nvPr>
            <p:ph type="title"/>
          </p:nvPr>
        </p:nvSpPr>
        <p:spPr>
          <a:xfrm>
            <a:off x="523900" y="483026"/>
            <a:ext cx="15773400" cy="2000618"/>
          </a:xfrm>
        </p:spPr>
        <p:txBody>
          <a:bodyPr lIns="91440" tIns="45720" rIns="91440" bIns="45720" anchor="t"/>
          <a:lstStyle/>
          <a:p>
            <a:r>
              <a:rPr lang="en-US" sz="4000" b="1">
                <a:cs typeface="Arial"/>
              </a:rPr>
              <a:t>Health Protection Public Perceptions Tracker</a:t>
            </a:r>
          </a:p>
        </p:txBody>
      </p:sp>
      <p:sp>
        <p:nvSpPr>
          <p:cNvPr id="2" name="Text Placeholder 1">
            <a:extLst>
              <a:ext uri="{FF2B5EF4-FFF2-40B4-BE49-F238E27FC236}">
                <a16:creationId xmlns:a16="http://schemas.microsoft.com/office/drawing/2014/main" id="{526E1C30-946B-66C0-C614-CCBF12E83D86}"/>
              </a:ext>
            </a:extLst>
          </p:cNvPr>
          <p:cNvSpPr>
            <a:spLocks noGrp="1"/>
          </p:cNvSpPr>
          <p:nvPr>
            <p:ph idx="1"/>
          </p:nvPr>
        </p:nvSpPr>
        <p:spPr>
          <a:xfrm>
            <a:off x="523900" y="1620557"/>
            <a:ext cx="17240199" cy="7094467"/>
          </a:xfrm>
        </p:spPr>
        <p:txBody>
          <a:bodyPr lIns="91440" tIns="45720" rIns="91440" bIns="45720" anchor="t"/>
          <a:lstStyle/>
          <a:p>
            <a:pPr marL="340360" indent="-340360" algn="just">
              <a:lnSpc>
                <a:spcPct val="150000"/>
              </a:lnSpc>
            </a:pPr>
            <a:r>
              <a:rPr lang="en-US" sz="3200">
                <a:ea typeface="+mn-lt"/>
                <a:cs typeface="+mn-lt"/>
              </a:rPr>
              <a:t>PHW is running a public perceptions tracker to help us understand the Welsh public’s beliefs and attitudes towards health protection issues</a:t>
            </a:r>
            <a:endParaRPr lang="en-US"/>
          </a:p>
          <a:p>
            <a:pPr marL="340360" indent="-340360" algn="just">
              <a:lnSpc>
                <a:spcPct val="150000"/>
              </a:lnSpc>
            </a:pPr>
            <a:r>
              <a:rPr lang="en-US" sz="3200">
                <a:ea typeface="+mn-lt"/>
                <a:cs typeface="+mn-lt"/>
              </a:rPr>
              <a:t>The results from the tracker will help future communication strategies and plans</a:t>
            </a:r>
          </a:p>
          <a:p>
            <a:pPr marL="340360" indent="-340360" algn="just">
              <a:lnSpc>
                <a:spcPct val="150000"/>
              </a:lnSpc>
            </a:pPr>
            <a:r>
              <a:rPr lang="en-US" sz="3200">
                <a:ea typeface="+mn-lt"/>
                <a:cs typeface="+mn-lt"/>
              </a:rPr>
              <a:t>The surveys are a representative sample of 1,000 adults (16+ years old) across Wales, five times a year using an online panel</a:t>
            </a:r>
          </a:p>
          <a:p>
            <a:pPr marL="340360" indent="-340360" algn="just">
              <a:lnSpc>
                <a:spcPct val="150000"/>
              </a:lnSpc>
            </a:pPr>
            <a:r>
              <a:rPr lang="en-US" sz="3200">
                <a:cs typeface="Arial"/>
              </a:rPr>
              <a:t>10 questions per wave</a:t>
            </a:r>
          </a:p>
          <a:p>
            <a:pPr marL="340360" indent="-340360" algn="just">
              <a:lnSpc>
                <a:spcPct val="150000"/>
              </a:lnSpc>
            </a:pPr>
            <a:r>
              <a:rPr lang="en-US" sz="3200" b="1">
                <a:cs typeface="Arial"/>
              </a:rPr>
              <a:t>Waves:</a:t>
            </a:r>
            <a:r>
              <a:rPr lang="en-US" sz="3200">
                <a:cs typeface="Arial"/>
              </a:rPr>
              <a:t> November 2024, January 2025, March 2025, June 2025 and September 2025</a:t>
            </a:r>
          </a:p>
          <a:p>
            <a:pPr marL="340360" indent="-340360" algn="just">
              <a:lnSpc>
                <a:spcPct val="150000"/>
              </a:lnSpc>
            </a:pPr>
            <a:r>
              <a:rPr lang="en-US" sz="3200">
                <a:cs typeface="Arial"/>
              </a:rPr>
              <a:t>If you are interested in the tracker results, please email </a:t>
            </a:r>
            <a:r>
              <a:rPr lang="en-US" sz="3200" b="1">
                <a:ea typeface="+mn-lt"/>
                <a:cs typeface="+mn-lt"/>
              </a:rPr>
              <a:t>phw.vaccines@wales.nhs.uk</a:t>
            </a:r>
          </a:p>
          <a:p>
            <a:pPr marL="340360" indent="-340360"/>
            <a:endParaRPr lang="en-US" sz="3800">
              <a:cs typeface="Arial"/>
            </a:endParaRPr>
          </a:p>
          <a:p>
            <a:pPr marL="340360" indent="-340360"/>
            <a:endParaRPr lang="en-US" sz="3800">
              <a:cs typeface="Arial"/>
            </a:endParaRPr>
          </a:p>
        </p:txBody>
      </p:sp>
      <p:sp>
        <p:nvSpPr>
          <p:cNvPr id="3" name="TextBox 2">
            <a:extLst>
              <a:ext uri="{FF2B5EF4-FFF2-40B4-BE49-F238E27FC236}">
                <a16:creationId xmlns:a16="http://schemas.microsoft.com/office/drawing/2014/main" id="{F09ABE18-A794-2480-3899-C303EB4AB806}"/>
              </a:ext>
            </a:extLst>
          </p:cNvPr>
          <p:cNvSpPr txBox="1"/>
          <p:nvPr/>
        </p:nvSpPr>
        <p:spPr>
          <a:xfrm>
            <a:off x="8908573" y="9575294"/>
            <a:ext cx="1427351" cy="5078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2700" b="1">
                <a:solidFill>
                  <a:schemeClr val="bg1"/>
                </a:solidFill>
                <a:cs typeface="Arial"/>
              </a:rPr>
              <a:t>49</a:t>
            </a:r>
            <a:endParaRPr lang="en-US" b="1">
              <a:solidFill>
                <a:schemeClr val="bg1"/>
              </a:solidFill>
              <a:cs typeface="Arial"/>
            </a:endParaRPr>
          </a:p>
        </p:txBody>
      </p:sp>
    </p:spTree>
    <p:extLst>
      <p:ext uri="{BB962C8B-B14F-4D97-AF65-F5344CB8AC3E}">
        <p14:creationId xmlns:p14="http://schemas.microsoft.com/office/powerpoint/2010/main" val="88989391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5F30D9-0CC7-8897-7700-6FBE763DBCFB}"/>
            </a:ext>
          </a:extLst>
        </p:cNvPr>
        <p:cNvGrpSpPr/>
        <p:nvPr/>
      </p:nvGrpSpPr>
      <p:grpSpPr>
        <a:xfrm>
          <a:off x="0" y="0"/>
          <a:ext cx="0" cy="0"/>
          <a:chOff x="0" y="0"/>
          <a:chExt cx="0" cy="0"/>
        </a:xfrm>
      </p:grpSpPr>
      <p:sp>
        <p:nvSpPr>
          <p:cNvPr id="5" name="Text Placeholder 4">
            <a:extLst>
              <a:ext uri="{FF2B5EF4-FFF2-40B4-BE49-F238E27FC236}">
                <a16:creationId xmlns:a16="http://schemas.microsoft.com/office/drawing/2014/main" id="{6CD2CF5A-C5F6-8C37-A6E9-0F4DB6ADF8B8}"/>
              </a:ext>
            </a:extLst>
          </p:cNvPr>
          <p:cNvSpPr>
            <a:spLocks noGrp="1"/>
          </p:cNvSpPr>
          <p:nvPr>
            <p:ph type="body" sz="quarter" idx="10"/>
          </p:nvPr>
        </p:nvSpPr>
        <p:spPr>
          <a:xfrm>
            <a:off x="523057" y="4767040"/>
            <a:ext cx="17212075" cy="1474470"/>
          </a:xfrm>
        </p:spPr>
        <p:txBody>
          <a:bodyPr lIns="91440" tIns="45720" rIns="91440" bIns="45720" anchor="t">
            <a:noAutofit/>
          </a:bodyPr>
          <a:lstStyle/>
          <a:p>
            <a:pPr>
              <a:lnSpc>
                <a:spcPct val="100000"/>
              </a:lnSpc>
            </a:pPr>
            <a:r>
              <a:rPr lang="en-GB" sz="5400">
                <a:effectLst>
                  <a:outerShdw blurRad="38100" dist="38100" dir="2700000" algn="tl">
                    <a:srgbClr val="000000">
                      <a:alpha val="43137"/>
                    </a:srgbClr>
                  </a:outerShdw>
                </a:effectLst>
                <a:latin typeface="Arial"/>
                <a:ea typeface="Times New Roman" panose="02020603050405020304" pitchFamily="18" charset="0"/>
                <a:cs typeface="Arial"/>
              </a:rPr>
              <a:t>Web pages and resources created/updated for changes to the childhood immunisation schedule</a:t>
            </a:r>
            <a:endParaRPr lang="en-GB" sz="5400">
              <a:effectLst>
                <a:outerShdw blurRad="38100" dist="38100" dir="2700000" algn="tl">
                  <a:srgbClr val="000000">
                    <a:alpha val="43137"/>
                  </a:srgbClr>
                </a:outerShdw>
              </a:effectLst>
              <a:latin typeface="Arial"/>
              <a:cs typeface="Arial"/>
            </a:endParaRPr>
          </a:p>
        </p:txBody>
      </p:sp>
      <p:sp>
        <p:nvSpPr>
          <p:cNvPr id="6" name="Text Placeholder 5">
            <a:extLst>
              <a:ext uri="{FF2B5EF4-FFF2-40B4-BE49-F238E27FC236}">
                <a16:creationId xmlns:a16="http://schemas.microsoft.com/office/drawing/2014/main" id="{930844A3-478F-E530-ED0F-663952A052F7}"/>
              </a:ext>
            </a:extLst>
          </p:cNvPr>
          <p:cNvSpPr>
            <a:spLocks noGrp="1"/>
          </p:cNvSpPr>
          <p:nvPr>
            <p:ph type="body" sz="quarter" idx="11"/>
          </p:nvPr>
        </p:nvSpPr>
        <p:spPr>
          <a:xfrm>
            <a:off x="523705" y="7313906"/>
            <a:ext cx="16705791" cy="725859"/>
          </a:xfrm>
        </p:spPr>
        <p:txBody>
          <a:bodyPr lIns="91440" tIns="45720" rIns="91440" bIns="45720" anchor="t"/>
          <a:lstStyle/>
          <a:p>
            <a:r>
              <a:rPr lang="en-GB" sz="3200"/>
              <a:t>Emily Chapman, Medical Information Specialist/Writer</a:t>
            </a:r>
          </a:p>
        </p:txBody>
      </p:sp>
      <p:sp>
        <p:nvSpPr>
          <p:cNvPr id="7" name="Text Placeholder 6">
            <a:extLst>
              <a:ext uri="{FF2B5EF4-FFF2-40B4-BE49-F238E27FC236}">
                <a16:creationId xmlns:a16="http://schemas.microsoft.com/office/drawing/2014/main" id="{BC3E5F35-B3DF-3D28-35EC-DB9A532F0F0F}"/>
              </a:ext>
            </a:extLst>
          </p:cNvPr>
          <p:cNvSpPr>
            <a:spLocks noGrp="1"/>
          </p:cNvSpPr>
          <p:nvPr>
            <p:ph type="body" sz="quarter" idx="12"/>
          </p:nvPr>
        </p:nvSpPr>
        <p:spPr>
          <a:xfrm>
            <a:off x="523001" y="8370700"/>
            <a:ext cx="10561637" cy="1410872"/>
          </a:xfrm>
        </p:spPr>
        <p:txBody>
          <a:bodyPr lIns="91440" tIns="45720" rIns="91440" bIns="45720" anchor="t"/>
          <a:lstStyle/>
          <a:p>
            <a:r>
              <a:rPr lang="en-GB" sz="3200">
                <a:solidFill>
                  <a:schemeClr val="bg1"/>
                </a:solidFill>
              </a:rPr>
              <a:t>Vaccine Preventable Disease Programme</a:t>
            </a:r>
            <a:endParaRPr lang="en-GB" sz="3200">
              <a:solidFill>
                <a:schemeClr val="bg1"/>
              </a:solidFill>
              <a:cs typeface="Arial"/>
            </a:endParaRPr>
          </a:p>
          <a:p>
            <a:r>
              <a:rPr lang="en-GB" sz="3200">
                <a:solidFill>
                  <a:schemeClr val="bg1"/>
                </a:solidFill>
              </a:rPr>
              <a:t>Public Health Wales</a:t>
            </a:r>
            <a:endParaRPr lang="en-GB" sz="3200">
              <a:solidFill>
                <a:schemeClr val="bg1"/>
              </a:solidFill>
              <a:cs typeface="Arial"/>
            </a:endParaRPr>
          </a:p>
        </p:txBody>
      </p:sp>
    </p:spTree>
    <p:extLst>
      <p:ext uri="{BB962C8B-B14F-4D97-AF65-F5344CB8AC3E}">
        <p14:creationId xmlns:p14="http://schemas.microsoft.com/office/powerpoint/2010/main" val="31225008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7300" y="682512"/>
            <a:ext cx="15773400" cy="1988345"/>
          </a:xfrm>
        </p:spPr>
        <p:txBody>
          <a:bodyPr lIns="91440" tIns="45720" rIns="91440" bIns="45720" anchor="t"/>
          <a:ls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pPr lvl="0">
              <a:lnSpc>
                <a:spcPct val="107000"/>
              </a:lnSpc>
              <a:spcAft>
                <a:spcPts val="1200"/>
              </a:spcAft>
              <a:tabLst>
                <a:tab pos="683895" algn="l"/>
              </a:tabLst>
            </a:pPr>
            <a:r>
              <a:rPr lang="en-GB" sz="4400" b="1">
                <a:solidFill>
                  <a:srgbClr val="002060"/>
                </a:solidFill>
                <a:ea typeface="Calibri"/>
                <a:cs typeface="Times New Roman"/>
              </a:rPr>
              <a:t>Aims of this webinar session:</a:t>
            </a:r>
          </a:p>
        </p:txBody>
      </p:sp>
      <p:sp>
        <p:nvSpPr>
          <p:cNvPr id="3" name="Content Placeholder 2"/>
          <p:cNvSpPr>
            <a:spLocks noGrp="1"/>
          </p:cNvSpPr>
          <p:nvPr>
            <p:ph idx="1"/>
          </p:nvPr>
        </p:nvSpPr>
        <p:spPr>
          <a:xfrm>
            <a:off x="1257299" y="1888926"/>
            <a:ext cx="16242909" cy="7049783"/>
          </a:xfrm>
        </p:spPr>
        <p:txBody>
          <a:bodyPr lIns="91440" tIns="45720" rIns="91440" bIns="45720" anchor="t"/>
          <a:ls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pPr marL="342900" indent="-342900" algn="just">
              <a:lnSpc>
                <a:spcPct val="200000"/>
              </a:lnSpc>
              <a:spcAft>
                <a:spcPts val="1200"/>
              </a:spcAft>
              <a:tabLst>
                <a:tab pos="683895" algn="l"/>
              </a:tabLst>
            </a:pPr>
            <a:r>
              <a:rPr lang="en-GB" sz="2400">
                <a:ea typeface="Calibri"/>
                <a:cs typeface="Times New Roman"/>
              </a:rPr>
              <a:t>To provide information for healthcare practitioners involved in advising on and delivering the childhood immunisation programme</a:t>
            </a:r>
          </a:p>
          <a:p>
            <a:pPr marL="342900" indent="-342900" algn="just">
              <a:lnSpc>
                <a:spcPct val="200000"/>
              </a:lnSpc>
              <a:spcAft>
                <a:spcPts val="1200"/>
              </a:spcAft>
              <a:tabLst>
                <a:tab pos="683895" algn="l"/>
              </a:tabLst>
            </a:pPr>
            <a:r>
              <a:rPr lang="en-GB" sz="2400">
                <a:ea typeface="Calibri"/>
                <a:cs typeface="Times New Roman"/>
              </a:rPr>
              <a:t>To raise awareness of the changes to the </a:t>
            </a:r>
            <a:r>
              <a:rPr lang="en-GB" sz="2400">
                <a:ea typeface="Calibri"/>
                <a:cs typeface="Arial"/>
              </a:rPr>
              <a:t>childhood immunisation programme and the </a:t>
            </a:r>
            <a:r>
              <a:rPr lang="en-GB" sz="2400">
                <a:ea typeface="Calibri"/>
                <a:cs typeface="Times New Roman"/>
              </a:rPr>
              <a:t>selective neonatal hepatitis  B immunisation programme in Wales</a:t>
            </a:r>
          </a:p>
          <a:p>
            <a:pPr marL="342900" indent="-342900" algn="just">
              <a:lnSpc>
                <a:spcPct val="200000"/>
              </a:lnSpc>
              <a:spcAft>
                <a:spcPts val="1200"/>
              </a:spcAft>
              <a:tabLst>
                <a:tab pos="683895" algn="l"/>
              </a:tabLst>
            </a:pPr>
            <a:r>
              <a:rPr lang="en-GB" sz="2400">
                <a:ea typeface="Calibri" panose="020F0502020204030204" pitchFamily="34" charset="0"/>
                <a:cs typeface="Times New Roman"/>
              </a:rPr>
              <a:t>To outline the epidemiology of these diseases and the current vaccine uptake data</a:t>
            </a:r>
          </a:p>
          <a:p>
            <a:pPr marL="342900" indent="-342900" algn="just">
              <a:lnSpc>
                <a:spcPct val="200000"/>
              </a:lnSpc>
              <a:spcAft>
                <a:spcPts val="1200"/>
              </a:spcAft>
              <a:tabLst>
                <a:tab pos="683895" algn="l"/>
              </a:tabLst>
            </a:pPr>
            <a:r>
              <a:rPr lang="en-GB" sz="2400">
                <a:ea typeface="Calibri" panose="020F0502020204030204" pitchFamily="34" charset="0"/>
                <a:cs typeface="Times New Roman"/>
              </a:rPr>
              <a:t>To promote vaccine equity in relation to these vaccine preventable diseases</a:t>
            </a:r>
            <a:endParaRPr lang="en-GB" sz="2400">
              <a:ea typeface="Calibri" panose="020F0502020204030204" pitchFamily="34" charset="0"/>
              <a:cs typeface="Times New Roman" panose="02020603050405020304" pitchFamily="18" charset="0"/>
            </a:endParaRPr>
          </a:p>
          <a:p>
            <a:pPr indent="-340360" algn="just">
              <a:lnSpc>
                <a:spcPct val="200000"/>
              </a:lnSpc>
            </a:pPr>
            <a:r>
              <a:rPr lang="en-GB" sz="2400">
                <a:ea typeface="ヒラギノ角ゴ Pro W3"/>
                <a:cs typeface="Arial"/>
              </a:rPr>
              <a:t>To highlight resources that support these changes</a:t>
            </a:r>
            <a:endParaRPr lang="en-GB" sz="2400">
              <a:cs typeface="Arial"/>
            </a:endParaRPr>
          </a:p>
          <a:p>
            <a:pPr marL="0" lvl="0" indent="0">
              <a:lnSpc>
                <a:spcPct val="107000"/>
              </a:lnSpc>
              <a:spcAft>
                <a:spcPts val="1200"/>
              </a:spcAft>
              <a:buNone/>
              <a:tabLst>
                <a:tab pos="683895" algn="l"/>
              </a:tabLst>
            </a:pPr>
            <a:endParaRPr lang="en-GB">
              <a:latin typeface="+mj-lt"/>
              <a:ea typeface="Calibri" panose="020F0502020204030204" pitchFamily="34" charset="0"/>
              <a:cs typeface="Times New Roman" panose="02020603050405020304" pitchFamily="18" charset="0"/>
            </a:endParaRPr>
          </a:p>
        </p:txBody>
      </p:sp>
      <p:sp>
        <p:nvSpPr>
          <p:cNvPr id="5" name="Slide Number Placeholder 4"/>
          <p:cNvSpPr>
            <a:spLocks noGrp="1"/>
          </p:cNvSpPr>
          <p:nvPr>
            <p:ph type="sldNum" sz="quarter" idx="12"/>
          </p:nvPr>
        </p:nvSpPr>
        <p:spPr/>
        <p:txBody>
          <a:bodyPr lIns="91440" tIns="45720" rIns="91440" bIns="45720" anchor="t"/>
          <a:lstStyle>
            <a:defPPr>
              <a:defRPr lang="en-US"/>
            </a:defPPr>
            <a:lvl1pPr marL="0" algn="l" defTabSz="2061927" rtl="0" eaLnBrk="1" latinLnBrk="0" hangingPunct="1">
              <a:defRPr sz="4059" kern="1200">
                <a:solidFill>
                  <a:schemeClr val="tx1"/>
                </a:solidFill>
                <a:latin typeface="+mn-lt"/>
                <a:ea typeface="+mn-ea"/>
                <a:cs typeface="+mn-cs"/>
              </a:defRPr>
            </a:lvl1pPr>
            <a:lvl2pPr marL="1030964" algn="l" defTabSz="2061927" rtl="0" eaLnBrk="1" latinLnBrk="0" hangingPunct="1">
              <a:defRPr sz="4059" kern="1200">
                <a:solidFill>
                  <a:schemeClr val="tx1"/>
                </a:solidFill>
                <a:latin typeface="+mn-lt"/>
                <a:ea typeface="+mn-ea"/>
                <a:cs typeface="+mn-cs"/>
              </a:defRPr>
            </a:lvl2pPr>
            <a:lvl3pPr marL="2061927" algn="l" defTabSz="2061927" rtl="0" eaLnBrk="1" latinLnBrk="0" hangingPunct="1">
              <a:defRPr sz="4059" kern="1200">
                <a:solidFill>
                  <a:schemeClr val="tx1"/>
                </a:solidFill>
                <a:latin typeface="+mn-lt"/>
                <a:ea typeface="+mn-ea"/>
                <a:cs typeface="+mn-cs"/>
              </a:defRPr>
            </a:lvl3pPr>
            <a:lvl4pPr marL="3092889" algn="l" defTabSz="2061927" rtl="0" eaLnBrk="1" latinLnBrk="0" hangingPunct="1">
              <a:defRPr sz="4059" kern="1200">
                <a:solidFill>
                  <a:schemeClr val="tx1"/>
                </a:solidFill>
                <a:latin typeface="+mn-lt"/>
                <a:ea typeface="+mn-ea"/>
                <a:cs typeface="+mn-cs"/>
              </a:defRPr>
            </a:lvl4pPr>
            <a:lvl5pPr marL="4123853" algn="l" defTabSz="2061927" rtl="0" eaLnBrk="1" latinLnBrk="0" hangingPunct="1">
              <a:defRPr sz="4059" kern="1200">
                <a:solidFill>
                  <a:schemeClr val="tx1"/>
                </a:solidFill>
                <a:latin typeface="+mn-lt"/>
                <a:ea typeface="+mn-ea"/>
                <a:cs typeface="+mn-cs"/>
              </a:defRPr>
            </a:lvl5pPr>
            <a:lvl6pPr marL="5154816" algn="l" defTabSz="2061927" rtl="0" eaLnBrk="1" latinLnBrk="0" hangingPunct="1">
              <a:defRPr sz="4059" kern="1200">
                <a:solidFill>
                  <a:schemeClr val="tx1"/>
                </a:solidFill>
                <a:latin typeface="+mn-lt"/>
                <a:ea typeface="+mn-ea"/>
                <a:cs typeface="+mn-cs"/>
              </a:defRPr>
            </a:lvl6pPr>
            <a:lvl7pPr marL="6185780" algn="l" defTabSz="2061927" rtl="0" eaLnBrk="1" latinLnBrk="0" hangingPunct="1">
              <a:defRPr sz="4059" kern="1200">
                <a:solidFill>
                  <a:schemeClr val="tx1"/>
                </a:solidFill>
                <a:latin typeface="+mn-lt"/>
                <a:ea typeface="+mn-ea"/>
                <a:cs typeface="+mn-cs"/>
              </a:defRPr>
            </a:lvl7pPr>
            <a:lvl8pPr marL="7216742" algn="l" defTabSz="2061927" rtl="0" eaLnBrk="1" latinLnBrk="0" hangingPunct="1">
              <a:defRPr sz="4059" kern="1200">
                <a:solidFill>
                  <a:schemeClr val="tx1"/>
                </a:solidFill>
                <a:latin typeface="+mn-lt"/>
                <a:ea typeface="+mn-ea"/>
                <a:cs typeface="+mn-cs"/>
              </a:defRPr>
            </a:lvl8pPr>
            <a:lvl9pPr marL="8247705" algn="l" defTabSz="2061927" rtl="0" eaLnBrk="1" latinLnBrk="0" hangingPunct="1">
              <a:defRPr sz="4059" kern="1200">
                <a:solidFill>
                  <a:schemeClr val="tx1"/>
                </a:solidFill>
                <a:latin typeface="+mn-lt"/>
                <a:ea typeface="+mn-ea"/>
                <a:cs typeface="+mn-cs"/>
              </a:defRPr>
            </a:lvl9pPr>
          </a:lstStyle>
          <a:p>
            <a:fld id="{561D0CCE-8DCC-44DC-A653-AE62B1D84A52}" type="slidenum">
              <a:rPr lang="en-GB" sz="2800" dirty="0" smtClean="0">
                <a:solidFill>
                  <a:srgbClr val="FFFFFF"/>
                </a:solidFill>
              </a:rPr>
              <a:pPr/>
              <a:t>5</a:t>
            </a:fld>
            <a:endParaRPr lang="en-GB" sz="2800">
              <a:solidFill>
                <a:srgbClr val="FFFFFF"/>
              </a:solidFill>
            </a:endParaRPr>
          </a:p>
        </p:txBody>
      </p:sp>
    </p:spTree>
    <p:extLst>
      <p:ext uri="{BB962C8B-B14F-4D97-AF65-F5344CB8AC3E}">
        <p14:creationId xmlns:p14="http://schemas.microsoft.com/office/powerpoint/2010/main" val="386320936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91418154-1231-E6B8-D71C-F5DCAEF92A6E}"/>
              </a:ext>
            </a:extLst>
          </p:cNvPr>
          <p:cNvSpPr/>
          <p:nvPr/>
        </p:nvSpPr>
        <p:spPr>
          <a:xfrm>
            <a:off x="764275" y="8439881"/>
            <a:ext cx="8488907" cy="676823"/>
          </a:xfrm>
          <a:prstGeom prst="rect">
            <a:avLst/>
          </a:prstGeom>
          <a:solidFill>
            <a:srgbClr val="FFA49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08ED60C5-8A1B-CDA5-E9E2-FB286909FCA6}"/>
              </a:ext>
            </a:extLst>
          </p:cNvPr>
          <p:cNvSpPr>
            <a:spLocks noGrp="1"/>
          </p:cNvSpPr>
          <p:nvPr>
            <p:ph type="title"/>
          </p:nvPr>
        </p:nvSpPr>
        <p:spPr>
          <a:xfrm>
            <a:off x="1257300" y="551069"/>
            <a:ext cx="15773400" cy="1310388"/>
          </a:xfrm>
        </p:spPr>
        <p:txBody>
          <a:bodyPr/>
          <a:ls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r>
              <a:rPr lang="en-GB" sz="6000" b="1"/>
              <a:t>Website pages and resources for CCS</a:t>
            </a:r>
          </a:p>
        </p:txBody>
      </p:sp>
      <p:sp>
        <p:nvSpPr>
          <p:cNvPr id="3" name="Content Placeholder 2">
            <a:extLst>
              <a:ext uri="{FF2B5EF4-FFF2-40B4-BE49-F238E27FC236}">
                <a16:creationId xmlns:a16="http://schemas.microsoft.com/office/drawing/2014/main" id="{18372DF4-2162-3280-EAF1-50C2D8D17562}"/>
              </a:ext>
            </a:extLst>
          </p:cNvPr>
          <p:cNvSpPr>
            <a:spLocks noGrp="1"/>
          </p:cNvSpPr>
          <p:nvPr>
            <p:ph idx="1"/>
          </p:nvPr>
        </p:nvSpPr>
        <p:spPr>
          <a:xfrm>
            <a:off x="596492" y="1733266"/>
            <a:ext cx="8806815" cy="7257682"/>
          </a:xfrm>
        </p:spPr>
        <p:txBody>
          <a:bodyPr/>
          <a:ls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pPr indent="0" algn="ctr">
              <a:buNone/>
            </a:pPr>
            <a:r>
              <a:rPr lang="en-GB" sz="2800" b="1">
                <a:solidFill>
                  <a:srgbClr val="FF5248"/>
                </a:solidFill>
                <a:effectLst>
                  <a:outerShdw blurRad="38100" dist="38100" dir="2700000" algn="tl">
                    <a:srgbClr val="000000">
                      <a:alpha val="43137"/>
                    </a:srgbClr>
                  </a:outerShdw>
                </a:effectLst>
              </a:rPr>
              <a:t>Key pages/connection points for changes to the childhood immunisation schedule (CCS)</a:t>
            </a:r>
            <a:endParaRPr lang="en-GB" sz="2800">
              <a:solidFill>
                <a:srgbClr val="002060"/>
              </a:solidFill>
              <a:effectLst>
                <a:outerShdw blurRad="38100" dist="38100" dir="2700000" algn="tl">
                  <a:srgbClr val="000000">
                    <a:alpha val="43137"/>
                  </a:srgbClr>
                </a:outerShdw>
              </a:effectLst>
            </a:endParaRPr>
          </a:p>
          <a:p>
            <a:pPr indent="0">
              <a:buNone/>
            </a:pPr>
            <a:endParaRPr lang="en-GB" sz="1000">
              <a:solidFill>
                <a:srgbClr val="002060"/>
              </a:solidFill>
            </a:endParaRPr>
          </a:p>
          <a:p>
            <a:pPr indent="0">
              <a:buNone/>
            </a:pPr>
            <a:r>
              <a:rPr lang="en-GB" sz="2400">
                <a:solidFill>
                  <a:srgbClr val="002060"/>
                </a:solidFill>
              </a:rPr>
              <a:t>Landing pages link to other vaccine web pages and resources </a:t>
            </a:r>
          </a:p>
          <a:p>
            <a:pPr indent="0">
              <a:buNone/>
            </a:pPr>
            <a:r>
              <a:rPr lang="en-GB" sz="2400">
                <a:solidFill>
                  <a:srgbClr val="002060"/>
                </a:solidFill>
              </a:rPr>
              <a:t>affected by CCS. </a:t>
            </a:r>
          </a:p>
          <a:p>
            <a:pPr indent="0">
              <a:buNone/>
            </a:pPr>
            <a:endParaRPr lang="en-GB" sz="600">
              <a:solidFill>
                <a:srgbClr val="002060"/>
              </a:solidFill>
            </a:endParaRPr>
          </a:p>
          <a:p>
            <a:pPr indent="0">
              <a:buNone/>
            </a:pPr>
            <a:r>
              <a:rPr lang="en-GB" sz="2800" b="1">
                <a:solidFill>
                  <a:srgbClr val="FF5248"/>
                </a:solidFill>
              </a:rPr>
              <a:t>Landing pages for CCS:</a:t>
            </a:r>
            <a:endParaRPr lang="en-GB" sz="1050">
              <a:solidFill>
                <a:srgbClr val="002060"/>
              </a:solidFill>
            </a:endParaRPr>
          </a:p>
          <a:p>
            <a:pPr lvl="2" indent="-460218">
              <a:buFont typeface="Courier New" panose="02070309020205020404" pitchFamily="49" charset="0"/>
              <a:buChar char="o"/>
            </a:pPr>
            <a:r>
              <a:rPr lang="en-GB" sz="2000" b="1">
                <a:solidFill>
                  <a:srgbClr val="002060"/>
                </a:solidFill>
                <a:hlinkClick r:id="rId2"/>
              </a:rPr>
              <a:t>Information about vaccinations for babies and </a:t>
            </a:r>
          </a:p>
          <a:p>
            <a:pPr lvl="2" indent="0">
              <a:buNone/>
            </a:pPr>
            <a:r>
              <a:rPr lang="en-GB" sz="2000" b="1">
                <a:solidFill>
                  <a:srgbClr val="002060"/>
                </a:solidFill>
                <a:hlinkClick r:id="rId2"/>
              </a:rPr>
              <a:t>Children aged 0 to 5 years</a:t>
            </a:r>
            <a:r>
              <a:rPr lang="en-GB" sz="2000" b="1">
                <a:solidFill>
                  <a:srgbClr val="002060"/>
                </a:solidFill>
              </a:rPr>
              <a:t> </a:t>
            </a:r>
            <a:r>
              <a:rPr lang="en-GB" sz="2000">
                <a:solidFill>
                  <a:srgbClr val="002060"/>
                </a:solidFill>
              </a:rPr>
              <a:t>(preschool landing page)</a:t>
            </a:r>
          </a:p>
          <a:p>
            <a:pPr marL="2408427" lvl="4" indent="0">
              <a:buNone/>
            </a:pPr>
            <a:endParaRPr lang="en-GB" sz="900">
              <a:solidFill>
                <a:srgbClr val="002060"/>
              </a:solidFill>
            </a:endParaRPr>
          </a:p>
          <a:p>
            <a:pPr lvl="2" indent="-460218">
              <a:buFont typeface="Courier New" panose="02070309020205020404" pitchFamily="49" charset="0"/>
              <a:buChar char="o"/>
            </a:pPr>
            <a:r>
              <a:rPr lang="en-GB" sz="2000" b="1">
                <a:solidFill>
                  <a:srgbClr val="002060"/>
                </a:solidFill>
                <a:hlinkClick r:id="rId3"/>
              </a:rPr>
              <a:t>Changes to the childhood immunisation schedule</a:t>
            </a:r>
            <a:r>
              <a:rPr lang="en-GB" sz="2000" b="1">
                <a:solidFill>
                  <a:srgbClr val="002060"/>
                </a:solidFill>
              </a:rPr>
              <a:t>    </a:t>
            </a:r>
          </a:p>
          <a:p>
            <a:pPr lvl="2" indent="-460218">
              <a:buFont typeface="Courier New" panose="02070309020205020404" pitchFamily="49" charset="0"/>
              <a:buChar char="o"/>
            </a:pPr>
            <a:endParaRPr lang="en-GB" sz="900">
              <a:solidFill>
                <a:srgbClr val="002060"/>
              </a:solidFill>
            </a:endParaRPr>
          </a:p>
          <a:p>
            <a:pPr lvl="2" indent="-460218">
              <a:buFont typeface="Courier New" panose="02070309020205020404" pitchFamily="49" charset="0"/>
              <a:buChar char="o"/>
            </a:pPr>
            <a:r>
              <a:rPr lang="en-GB" sz="2000" b="1">
                <a:solidFill>
                  <a:srgbClr val="002060"/>
                </a:solidFill>
                <a:hlinkClick r:id="rId4"/>
              </a:rPr>
              <a:t>Changes to the childhood immunisation schedule </a:t>
            </a:r>
          </a:p>
          <a:p>
            <a:pPr lvl="2" indent="0">
              <a:buNone/>
            </a:pPr>
            <a:r>
              <a:rPr lang="en-GB" sz="2000" b="1">
                <a:solidFill>
                  <a:srgbClr val="002060"/>
                </a:solidFill>
                <a:hlinkClick r:id="rId4"/>
              </a:rPr>
              <a:t> – Information for health professionals</a:t>
            </a:r>
            <a:endParaRPr lang="en-GB" sz="2000" b="1">
              <a:solidFill>
                <a:srgbClr val="002060"/>
              </a:solidFill>
            </a:endParaRPr>
          </a:p>
          <a:p>
            <a:pPr lvl="2">
              <a:buFont typeface="Courier New" panose="02070309020205020404" pitchFamily="49" charset="0"/>
              <a:buChar char="o"/>
            </a:pPr>
            <a:endParaRPr lang="en-GB" sz="800">
              <a:solidFill>
                <a:srgbClr val="002060"/>
              </a:solidFill>
            </a:endParaRPr>
          </a:p>
          <a:p>
            <a:pPr indent="0">
              <a:buNone/>
            </a:pPr>
            <a:r>
              <a:rPr lang="en-GB" sz="2800" b="1">
                <a:solidFill>
                  <a:srgbClr val="FF5248"/>
                </a:solidFill>
              </a:rPr>
              <a:t>Other key web pages:</a:t>
            </a:r>
            <a:endParaRPr lang="en-GB" sz="1050">
              <a:solidFill>
                <a:srgbClr val="002060"/>
              </a:solidFill>
            </a:endParaRPr>
          </a:p>
          <a:p>
            <a:pPr marL="1030209" lvl="1" indent="-342900">
              <a:buFont typeface="Courier New" panose="02070309020205020404" pitchFamily="49" charset="0"/>
              <a:buChar char="o"/>
            </a:pPr>
            <a:r>
              <a:rPr lang="en-GB" sz="2000" b="1">
                <a:solidFill>
                  <a:srgbClr val="002060"/>
                </a:solidFill>
                <a:hlinkClick r:id="rId5"/>
              </a:rPr>
              <a:t>Routine immunisation schedules for Wales</a:t>
            </a:r>
            <a:endParaRPr lang="en-GB" sz="2000" b="1">
              <a:solidFill>
                <a:srgbClr val="002060"/>
              </a:solidFill>
            </a:endParaRPr>
          </a:p>
          <a:p>
            <a:pPr indent="0" algn="ctr">
              <a:buNone/>
            </a:pPr>
            <a:endParaRPr lang="en-GB" sz="100" b="1">
              <a:solidFill>
                <a:srgbClr val="002060"/>
              </a:solidFill>
              <a:effectLst/>
              <a:ea typeface="Times New Roman" panose="02020603050405020304" pitchFamily="18" charset="0"/>
              <a:cs typeface="Aptos" panose="020B0004020202020204" pitchFamily="34" charset="0"/>
            </a:endParaRPr>
          </a:p>
          <a:p>
            <a:pPr indent="0" algn="ctr">
              <a:buNone/>
            </a:pPr>
            <a:r>
              <a:rPr lang="en-GB" sz="2000" b="1">
                <a:solidFill>
                  <a:srgbClr val="002060"/>
                </a:solidFill>
                <a:effectLst/>
                <a:ea typeface="Times New Roman" panose="02020603050405020304" pitchFamily="18" charset="0"/>
                <a:cs typeface="Aptos" panose="020B0004020202020204" pitchFamily="34" charset="0"/>
              </a:rPr>
              <a:t>These web pages will be updated as more information and policy becomes available.</a:t>
            </a:r>
            <a:endParaRPr lang="en-GB" sz="2400" b="1">
              <a:solidFill>
                <a:srgbClr val="002060"/>
              </a:solidFill>
            </a:endParaRPr>
          </a:p>
          <a:p>
            <a:pPr indent="0">
              <a:buNone/>
            </a:pPr>
            <a:endParaRPr lang="en-GB">
              <a:solidFill>
                <a:srgbClr val="002060"/>
              </a:solidFill>
            </a:endParaRPr>
          </a:p>
        </p:txBody>
      </p:sp>
      <p:sp>
        <p:nvSpPr>
          <p:cNvPr id="4" name="Slide Number Placeholder 3">
            <a:extLst>
              <a:ext uri="{FF2B5EF4-FFF2-40B4-BE49-F238E27FC236}">
                <a16:creationId xmlns:a16="http://schemas.microsoft.com/office/drawing/2014/main" id="{1B53488A-95A6-5658-ABA5-D3E544096600}"/>
              </a:ext>
            </a:extLst>
          </p:cNvPr>
          <p:cNvSpPr>
            <a:spLocks noGrp="1"/>
          </p:cNvSpPr>
          <p:nvPr>
            <p:ph type="sldNum" sz="quarter" idx="12"/>
          </p:nvPr>
        </p:nvSpPr>
        <p:spPr/>
        <p:txBody>
          <a:bodyPr/>
          <a:lstStyle>
            <a:defPPr>
              <a:defRPr lang="en-US"/>
            </a:defPPr>
            <a:lvl1pPr marL="0" algn="l" defTabSz="2061927" rtl="0" eaLnBrk="1" latinLnBrk="0" hangingPunct="1">
              <a:defRPr sz="4059" kern="1200">
                <a:solidFill>
                  <a:schemeClr val="tx1"/>
                </a:solidFill>
                <a:latin typeface="+mn-lt"/>
                <a:ea typeface="+mn-ea"/>
                <a:cs typeface="+mn-cs"/>
              </a:defRPr>
            </a:lvl1pPr>
            <a:lvl2pPr marL="1030964" algn="l" defTabSz="2061927" rtl="0" eaLnBrk="1" latinLnBrk="0" hangingPunct="1">
              <a:defRPr sz="4059" kern="1200">
                <a:solidFill>
                  <a:schemeClr val="tx1"/>
                </a:solidFill>
                <a:latin typeface="+mn-lt"/>
                <a:ea typeface="+mn-ea"/>
                <a:cs typeface="+mn-cs"/>
              </a:defRPr>
            </a:lvl2pPr>
            <a:lvl3pPr marL="2061927" algn="l" defTabSz="2061927" rtl="0" eaLnBrk="1" latinLnBrk="0" hangingPunct="1">
              <a:defRPr sz="4059" kern="1200">
                <a:solidFill>
                  <a:schemeClr val="tx1"/>
                </a:solidFill>
                <a:latin typeface="+mn-lt"/>
                <a:ea typeface="+mn-ea"/>
                <a:cs typeface="+mn-cs"/>
              </a:defRPr>
            </a:lvl3pPr>
            <a:lvl4pPr marL="3092889" algn="l" defTabSz="2061927" rtl="0" eaLnBrk="1" latinLnBrk="0" hangingPunct="1">
              <a:defRPr sz="4059" kern="1200">
                <a:solidFill>
                  <a:schemeClr val="tx1"/>
                </a:solidFill>
                <a:latin typeface="+mn-lt"/>
                <a:ea typeface="+mn-ea"/>
                <a:cs typeface="+mn-cs"/>
              </a:defRPr>
            </a:lvl4pPr>
            <a:lvl5pPr marL="4123853" algn="l" defTabSz="2061927" rtl="0" eaLnBrk="1" latinLnBrk="0" hangingPunct="1">
              <a:defRPr sz="4059" kern="1200">
                <a:solidFill>
                  <a:schemeClr val="tx1"/>
                </a:solidFill>
                <a:latin typeface="+mn-lt"/>
                <a:ea typeface="+mn-ea"/>
                <a:cs typeface="+mn-cs"/>
              </a:defRPr>
            </a:lvl5pPr>
            <a:lvl6pPr marL="5154816" algn="l" defTabSz="2061927" rtl="0" eaLnBrk="1" latinLnBrk="0" hangingPunct="1">
              <a:defRPr sz="4059" kern="1200">
                <a:solidFill>
                  <a:schemeClr val="tx1"/>
                </a:solidFill>
                <a:latin typeface="+mn-lt"/>
                <a:ea typeface="+mn-ea"/>
                <a:cs typeface="+mn-cs"/>
              </a:defRPr>
            </a:lvl6pPr>
            <a:lvl7pPr marL="6185780" algn="l" defTabSz="2061927" rtl="0" eaLnBrk="1" latinLnBrk="0" hangingPunct="1">
              <a:defRPr sz="4059" kern="1200">
                <a:solidFill>
                  <a:schemeClr val="tx1"/>
                </a:solidFill>
                <a:latin typeface="+mn-lt"/>
                <a:ea typeface="+mn-ea"/>
                <a:cs typeface="+mn-cs"/>
              </a:defRPr>
            </a:lvl7pPr>
            <a:lvl8pPr marL="7216742" algn="l" defTabSz="2061927" rtl="0" eaLnBrk="1" latinLnBrk="0" hangingPunct="1">
              <a:defRPr sz="4059" kern="1200">
                <a:solidFill>
                  <a:schemeClr val="tx1"/>
                </a:solidFill>
                <a:latin typeface="+mn-lt"/>
                <a:ea typeface="+mn-ea"/>
                <a:cs typeface="+mn-cs"/>
              </a:defRPr>
            </a:lvl8pPr>
            <a:lvl9pPr marL="8247705" algn="l" defTabSz="2061927" rtl="0" eaLnBrk="1" latinLnBrk="0" hangingPunct="1">
              <a:defRPr sz="4059" kern="1200">
                <a:solidFill>
                  <a:schemeClr val="tx1"/>
                </a:solidFill>
                <a:latin typeface="+mn-lt"/>
                <a:ea typeface="+mn-ea"/>
                <a:cs typeface="+mn-cs"/>
              </a:defRPr>
            </a:lvl9pPr>
          </a:lstStyle>
          <a:p>
            <a:fld id="{561D0CCE-8DCC-44DC-A653-AE62B1D84A52}" type="slidenum">
              <a:rPr lang="en-GB" sz="2800" smtClean="0">
                <a:solidFill>
                  <a:srgbClr val="FFFFFF"/>
                </a:solidFill>
              </a:rPr>
              <a:pPr/>
              <a:t>50</a:t>
            </a:fld>
            <a:endParaRPr lang="en-GB" sz="2800">
              <a:solidFill>
                <a:srgbClr val="FFFFFF"/>
              </a:solidFill>
            </a:endParaRPr>
          </a:p>
        </p:txBody>
      </p:sp>
      <p:pic>
        <p:nvPicPr>
          <p:cNvPr id="8" name="Picture 7">
            <a:extLst>
              <a:ext uri="{FF2B5EF4-FFF2-40B4-BE49-F238E27FC236}">
                <a16:creationId xmlns:a16="http://schemas.microsoft.com/office/drawing/2014/main" id="{32999628-4E8E-2D03-810F-809A82D56E20}"/>
              </a:ext>
            </a:extLst>
          </p:cNvPr>
          <p:cNvPicPr>
            <a:picLocks noChangeAspect="1"/>
          </p:cNvPicPr>
          <p:nvPr/>
        </p:nvPicPr>
        <p:blipFill>
          <a:blip r:embed="rId6"/>
          <a:stretch>
            <a:fillRect/>
          </a:stretch>
        </p:blipFill>
        <p:spPr>
          <a:xfrm>
            <a:off x="9766230" y="1861457"/>
            <a:ext cx="7278116" cy="7154273"/>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6" name="Flowchart: Alternate Process 5">
            <a:extLst>
              <a:ext uri="{FF2B5EF4-FFF2-40B4-BE49-F238E27FC236}">
                <a16:creationId xmlns:a16="http://schemas.microsoft.com/office/drawing/2014/main" id="{96BB0CBE-7376-4C47-2238-150488E96B13}"/>
              </a:ext>
            </a:extLst>
          </p:cNvPr>
          <p:cNvSpPr/>
          <p:nvPr/>
        </p:nvSpPr>
        <p:spPr>
          <a:xfrm>
            <a:off x="14556679" y="3951944"/>
            <a:ext cx="2302780" cy="5004944"/>
          </a:xfrm>
          <a:prstGeom prst="flowChartAlternateProcess">
            <a:avLst/>
          </a:prstGeom>
          <a:noFill/>
          <a:ln w="57150">
            <a:solidFill>
              <a:srgbClr val="FF524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Alternate Process 8">
            <a:extLst>
              <a:ext uri="{FF2B5EF4-FFF2-40B4-BE49-F238E27FC236}">
                <a16:creationId xmlns:a16="http://schemas.microsoft.com/office/drawing/2014/main" id="{178B30A8-F120-2201-6D28-192EDA8AEA7F}"/>
              </a:ext>
            </a:extLst>
          </p:cNvPr>
          <p:cNvSpPr/>
          <p:nvPr/>
        </p:nvSpPr>
        <p:spPr>
          <a:xfrm>
            <a:off x="12253898" y="3959566"/>
            <a:ext cx="2302781" cy="5004944"/>
          </a:xfrm>
          <a:prstGeom prst="flowChartAlternateProcess">
            <a:avLst/>
          </a:prstGeom>
          <a:noFill/>
          <a:ln w="57150">
            <a:solidFill>
              <a:srgbClr val="FF524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06310898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ED60C5-8A1B-CDA5-E9E2-FB286909FCA6}"/>
              </a:ext>
            </a:extLst>
          </p:cNvPr>
          <p:cNvSpPr>
            <a:spLocks noGrp="1"/>
          </p:cNvSpPr>
          <p:nvPr>
            <p:ph type="title"/>
          </p:nvPr>
        </p:nvSpPr>
        <p:spPr>
          <a:xfrm>
            <a:off x="1257300" y="278855"/>
            <a:ext cx="15773400" cy="1310388"/>
          </a:xfrm>
        </p:spPr>
        <p:txBody>
          <a:bodyPr/>
          <a:ls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r>
              <a:rPr lang="en-GB" sz="6000" b="1"/>
              <a:t>Website pages and resources for CCS</a:t>
            </a:r>
          </a:p>
        </p:txBody>
      </p:sp>
      <p:sp>
        <p:nvSpPr>
          <p:cNvPr id="4" name="Slide Number Placeholder 3">
            <a:extLst>
              <a:ext uri="{FF2B5EF4-FFF2-40B4-BE49-F238E27FC236}">
                <a16:creationId xmlns:a16="http://schemas.microsoft.com/office/drawing/2014/main" id="{1B53488A-95A6-5658-ABA5-D3E544096600}"/>
              </a:ext>
            </a:extLst>
          </p:cNvPr>
          <p:cNvSpPr>
            <a:spLocks noGrp="1"/>
          </p:cNvSpPr>
          <p:nvPr>
            <p:ph type="sldNum" sz="quarter" idx="12"/>
          </p:nvPr>
        </p:nvSpPr>
        <p:spPr/>
        <p:txBody>
          <a:bodyPr/>
          <a:lstStyle>
            <a:defPPr>
              <a:defRPr lang="en-US"/>
            </a:defPPr>
            <a:lvl1pPr marL="0" algn="l" defTabSz="2061927" rtl="0" eaLnBrk="1" latinLnBrk="0" hangingPunct="1">
              <a:defRPr sz="4059" kern="1200">
                <a:solidFill>
                  <a:schemeClr val="tx1"/>
                </a:solidFill>
                <a:latin typeface="+mn-lt"/>
                <a:ea typeface="+mn-ea"/>
                <a:cs typeface="+mn-cs"/>
              </a:defRPr>
            </a:lvl1pPr>
            <a:lvl2pPr marL="1030964" algn="l" defTabSz="2061927" rtl="0" eaLnBrk="1" latinLnBrk="0" hangingPunct="1">
              <a:defRPr sz="4059" kern="1200">
                <a:solidFill>
                  <a:schemeClr val="tx1"/>
                </a:solidFill>
                <a:latin typeface="+mn-lt"/>
                <a:ea typeface="+mn-ea"/>
                <a:cs typeface="+mn-cs"/>
              </a:defRPr>
            </a:lvl2pPr>
            <a:lvl3pPr marL="2061927" algn="l" defTabSz="2061927" rtl="0" eaLnBrk="1" latinLnBrk="0" hangingPunct="1">
              <a:defRPr sz="4059" kern="1200">
                <a:solidFill>
                  <a:schemeClr val="tx1"/>
                </a:solidFill>
                <a:latin typeface="+mn-lt"/>
                <a:ea typeface="+mn-ea"/>
                <a:cs typeface="+mn-cs"/>
              </a:defRPr>
            </a:lvl3pPr>
            <a:lvl4pPr marL="3092889" algn="l" defTabSz="2061927" rtl="0" eaLnBrk="1" latinLnBrk="0" hangingPunct="1">
              <a:defRPr sz="4059" kern="1200">
                <a:solidFill>
                  <a:schemeClr val="tx1"/>
                </a:solidFill>
                <a:latin typeface="+mn-lt"/>
                <a:ea typeface="+mn-ea"/>
                <a:cs typeface="+mn-cs"/>
              </a:defRPr>
            </a:lvl4pPr>
            <a:lvl5pPr marL="4123853" algn="l" defTabSz="2061927" rtl="0" eaLnBrk="1" latinLnBrk="0" hangingPunct="1">
              <a:defRPr sz="4059" kern="1200">
                <a:solidFill>
                  <a:schemeClr val="tx1"/>
                </a:solidFill>
                <a:latin typeface="+mn-lt"/>
                <a:ea typeface="+mn-ea"/>
                <a:cs typeface="+mn-cs"/>
              </a:defRPr>
            </a:lvl5pPr>
            <a:lvl6pPr marL="5154816" algn="l" defTabSz="2061927" rtl="0" eaLnBrk="1" latinLnBrk="0" hangingPunct="1">
              <a:defRPr sz="4059" kern="1200">
                <a:solidFill>
                  <a:schemeClr val="tx1"/>
                </a:solidFill>
                <a:latin typeface="+mn-lt"/>
                <a:ea typeface="+mn-ea"/>
                <a:cs typeface="+mn-cs"/>
              </a:defRPr>
            </a:lvl6pPr>
            <a:lvl7pPr marL="6185780" algn="l" defTabSz="2061927" rtl="0" eaLnBrk="1" latinLnBrk="0" hangingPunct="1">
              <a:defRPr sz="4059" kern="1200">
                <a:solidFill>
                  <a:schemeClr val="tx1"/>
                </a:solidFill>
                <a:latin typeface="+mn-lt"/>
                <a:ea typeface="+mn-ea"/>
                <a:cs typeface="+mn-cs"/>
              </a:defRPr>
            </a:lvl7pPr>
            <a:lvl8pPr marL="7216742" algn="l" defTabSz="2061927" rtl="0" eaLnBrk="1" latinLnBrk="0" hangingPunct="1">
              <a:defRPr sz="4059" kern="1200">
                <a:solidFill>
                  <a:schemeClr val="tx1"/>
                </a:solidFill>
                <a:latin typeface="+mn-lt"/>
                <a:ea typeface="+mn-ea"/>
                <a:cs typeface="+mn-cs"/>
              </a:defRPr>
            </a:lvl8pPr>
            <a:lvl9pPr marL="8247705" algn="l" defTabSz="2061927" rtl="0" eaLnBrk="1" latinLnBrk="0" hangingPunct="1">
              <a:defRPr sz="4059" kern="1200">
                <a:solidFill>
                  <a:schemeClr val="tx1"/>
                </a:solidFill>
                <a:latin typeface="+mn-lt"/>
                <a:ea typeface="+mn-ea"/>
                <a:cs typeface="+mn-cs"/>
              </a:defRPr>
            </a:lvl9pPr>
          </a:lstStyle>
          <a:p>
            <a:fld id="{561D0CCE-8DCC-44DC-A653-AE62B1D84A52}" type="slidenum">
              <a:rPr lang="en-GB" sz="2800" smtClean="0">
                <a:solidFill>
                  <a:srgbClr val="FFFFFF"/>
                </a:solidFill>
              </a:rPr>
              <a:pPr/>
              <a:t>51</a:t>
            </a:fld>
            <a:endParaRPr lang="en-GB" sz="2800">
              <a:solidFill>
                <a:srgbClr val="FFFFFF"/>
              </a:solidFill>
            </a:endParaRPr>
          </a:p>
        </p:txBody>
      </p:sp>
      <p:pic>
        <p:nvPicPr>
          <p:cNvPr id="5" name="Picture 4">
            <a:extLst>
              <a:ext uri="{FF2B5EF4-FFF2-40B4-BE49-F238E27FC236}">
                <a16:creationId xmlns:a16="http://schemas.microsoft.com/office/drawing/2014/main" id="{006F8C15-FA39-16FB-2301-597A135F7B81}"/>
              </a:ext>
            </a:extLst>
          </p:cNvPr>
          <p:cNvPicPr>
            <a:picLocks noChangeAspect="1"/>
          </p:cNvPicPr>
          <p:nvPr/>
        </p:nvPicPr>
        <p:blipFill>
          <a:blip r:embed="rId2"/>
          <a:stretch>
            <a:fillRect/>
          </a:stretch>
        </p:blipFill>
        <p:spPr>
          <a:xfrm>
            <a:off x="803772" y="1596788"/>
            <a:ext cx="5035552" cy="7424382"/>
          </a:xfrm>
          <a:prstGeom prst="rect">
            <a:avLst/>
          </a:prstGeom>
          <a:ln>
            <a:noFill/>
          </a:ln>
          <a:effectLst>
            <a:outerShdw blurRad="292100" dist="139700" dir="2700000" algn="tl" rotWithShape="0">
              <a:srgbClr val="333333">
                <a:alpha val="65000"/>
              </a:srgbClr>
            </a:outerShdw>
          </a:effectLst>
        </p:spPr>
      </p:pic>
      <p:pic>
        <p:nvPicPr>
          <p:cNvPr id="9" name="Picture 8">
            <a:extLst>
              <a:ext uri="{FF2B5EF4-FFF2-40B4-BE49-F238E27FC236}">
                <a16:creationId xmlns:a16="http://schemas.microsoft.com/office/drawing/2014/main" id="{16B2B093-0945-D361-8811-8FABEAA37336}"/>
              </a:ext>
            </a:extLst>
          </p:cNvPr>
          <p:cNvPicPr>
            <a:picLocks noChangeAspect="1"/>
          </p:cNvPicPr>
          <p:nvPr/>
        </p:nvPicPr>
        <p:blipFill>
          <a:blip r:embed="rId3"/>
          <a:srcRect b="7517"/>
          <a:stretch/>
        </p:blipFill>
        <p:spPr>
          <a:xfrm>
            <a:off x="6637657" y="1596787"/>
            <a:ext cx="5035551" cy="7424382"/>
          </a:xfrm>
          <a:prstGeom prst="rect">
            <a:avLst/>
          </a:prstGeom>
          <a:ln>
            <a:noFill/>
          </a:ln>
          <a:effectLst>
            <a:outerShdw blurRad="292100" dist="139700" dir="2700000" algn="tl" rotWithShape="0">
              <a:srgbClr val="333333">
                <a:alpha val="65000"/>
              </a:srgbClr>
            </a:outerShdw>
          </a:effectLst>
        </p:spPr>
      </p:pic>
      <p:pic>
        <p:nvPicPr>
          <p:cNvPr id="11" name="Picture 10">
            <a:extLst>
              <a:ext uri="{FF2B5EF4-FFF2-40B4-BE49-F238E27FC236}">
                <a16:creationId xmlns:a16="http://schemas.microsoft.com/office/drawing/2014/main" id="{0D6B44E8-E9AA-BEC5-4DE1-50F8CCEEF1AC}"/>
              </a:ext>
            </a:extLst>
          </p:cNvPr>
          <p:cNvPicPr>
            <a:picLocks noChangeAspect="1"/>
          </p:cNvPicPr>
          <p:nvPr/>
        </p:nvPicPr>
        <p:blipFill>
          <a:blip r:embed="rId4"/>
          <a:stretch>
            <a:fillRect/>
          </a:stretch>
        </p:blipFill>
        <p:spPr>
          <a:xfrm>
            <a:off x="12471541" y="1596786"/>
            <a:ext cx="5012687" cy="742438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77492906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ED60C5-8A1B-CDA5-E9E2-FB286909FCA6}"/>
              </a:ext>
            </a:extLst>
          </p:cNvPr>
          <p:cNvSpPr>
            <a:spLocks noGrp="1"/>
          </p:cNvSpPr>
          <p:nvPr>
            <p:ph type="title"/>
          </p:nvPr>
        </p:nvSpPr>
        <p:spPr>
          <a:xfrm>
            <a:off x="1257300" y="551069"/>
            <a:ext cx="15773400" cy="1310388"/>
          </a:xfrm>
        </p:spPr>
        <p:txBody>
          <a:bodyPr/>
          <a:ls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r>
              <a:rPr lang="en-GB" sz="6000" b="1"/>
              <a:t>Website pages and resources for CCS</a:t>
            </a:r>
          </a:p>
        </p:txBody>
      </p:sp>
      <p:sp>
        <p:nvSpPr>
          <p:cNvPr id="4" name="Slide Number Placeholder 3">
            <a:extLst>
              <a:ext uri="{FF2B5EF4-FFF2-40B4-BE49-F238E27FC236}">
                <a16:creationId xmlns:a16="http://schemas.microsoft.com/office/drawing/2014/main" id="{1B53488A-95A6-5658-ABA5-D3E544096600}"/>
              </a:ext>
            </a:extLst>
          </p:cNvPr>
          <p:cNvSpPr>
            <a:spLocks noGrp="1"/>
          </p:cNvSpPr>
          <p:nvPr>
            <p:ph type="sldNum" sz="quarter" idx="12"/>
          </p:nvPr>
        </p:nvSpPr>
        <p:spPr/>
        <p:txBody>
          <a:bodyPr/>
          <a:lstStyle>
            <a:defPPr>
              <a:defRPr lang="en-US"/>
            </a:defPPr>
            <a:lvl1pPr marL="0" algn="l" defTabSz="2061927" rtl="0" eaLnBrk="1" latinLnBrk="0" hangingPunct="1">
              <a:defRPr sz="4059" kern="1200">
                <a:solidFill>
                  <a:schemeClr val="tx1"/>
                </a:solidFill>
                <a:latin typeface="+mn-lt"/>
                <a:ea typeface="+mn-ea"/>
                <a:cs typeface="+mn-cs"/>
              </a:defRPr>
            </a:lvl1pPr>
            <a:lvl2pPr marL="1030964" algn="l" defTabSz="2061927" rtl="0" eaLnBrk="1" latinLnBrk="0" hangingPunct="1">
              <a:defRPr sz="4059" kern="1200">
                <a:solidFill>
                  <a:schemeClr val="tx1"/>
                </a:solidFill>
                <a:latin typeface="+mn-lt"/>
                <a:ea typeface="+mn-ea"/>
                <a:cs typeface="+mn-cs"/>
              </a:defRPr>
            </a:lvl2pPr>
            <a:lvl3pPr marL="2061927" algn="l" defTabSz="2061927" rtl="0" eaLnBrk="1" latinLnBrk="0" hangingPunct="1">
              <a:defRPr sz="4059" kern="1200">
                <a:solidFill>
                  <a:schemeClr val="tx1"/>
                </a:solidFill>
                <a:latin typeface="+mn-lt"/>
                <a:ea typeface="+mn-ea"/>
                <a:cs typeface="+mn-cs"/>
              </a:defRPr>
            </a:lvl3pPr>
            <a:lvl4pPr marL="3092889" algn="l" defTabSz="2061927" rtl="0" eaLnBrk="1" latinLnBrk="0" hangingPunct="1">
              <a:defRPr sz="4059" kern="1200">
                <a:solidFill>
                  <a:schemeClr val="tx1"/>
                </a:solidFill>
                <a:latin typeface="+mn-lt"/>
                <a:ea typeface="+mn-ea"/>
                <a:cs typeface="+mn-cs"/>
              </a:defRPr>
            </a:lvl4pPr>
            <a:lvl5pPr marL="4123853" algn="l" defTabSz="2061927" rtl="0" eaLnBrk="1" latinLnBrk="0" hangingPunct="1">
              <a:defRPr sz="4059" kern="1200">
                <a:solidFill>
                  <a:schemeClr val="tx1"/>
                </a:solidFill>
                <a:latin typeface="+mn-lt"/>
                <a:ea typeface="+mn-ea"/>
                <a:cs typeface="+mn-cs"/>
              </a:defRPr>
            </a:lvl5pPr>
            <a:lvl6pPr marL="5154816" algn="l" defTabSz="2061927" rtl="0" eaLnBrk="1" latinLnBrk="0" hangingPunct="1">
              <a:defRPr sz="4059" kern="1200">
                <a:solidFill>
                  <a:schemeClr val="tx1"/>
                </a:solidFill>
                <a:latin typeface="+mn-lt"/>
                <a:ea typeface="+mn-ea"/>
                <a:cs typeface="+mn-cs"/>
              </a:defRPr>
            </a:lvl6pPr>
            <a:lvl7pPr marL="6185780" algn="l" defTabSz="2061927" rtl="0" eaLnBrk="1" latinLnBrk="0" hangingPunct="1">
              <a:defRPr sz="4059" kern="1200">
                <a:solidFill>
                  <a:schemeClr val="tx1"/>
                </a:solidFill>
                <a:latin typeface="+mn-lt"/>
                <a:ea typeface="+mn-ea"/>
                <a:cs typeface="+mn-cs"/>
              </a:defRPr>
            </a:lvl7pPr>
            <a:lvl8pPr marL="7216742" algn="l" defTabSz="2061927" rtl="0" eaLnBrk="1" latinLnBrk="0" hangingPunct="1">
              <a:defRPr sz="4059" kern="1200">
                <a:solidFill>
                  <a:schemeClr val="tx1"/>
                </a:solidFill>
                <a:latin typeface="+mn-lt"/>
                <a:ea typeface="+mn-ea"/>
                <a:cs typeface="+mn-cs"/>
              </a:defRPr>
            </a:lvl8pPr>
            <a:lvl9pPr marL="8247705" algn="l" defTabSz="2061927" rtl="0" eaLnBrk="1" latinLnBrk="0" hangingPunct="1">
              <a:defRPr sz="4059" kern="1200">
                <a:solidFill>
                  <a:schemeClr val="tx1"/>
                </a:solidFill>
                <a:latin typeface="+mn-lt"/>
                <a:ea typeface="+mn-ea"/>
                <a:cs typeface="+mn-cs"/>
              </a:defRPr>
            </a:lvl9pPr>
          </a:lstStyle>
          <a:p>
            <a:fld id="{561D0CCE-8DCC-44DC-A653-AE62B1D84A52}" type="slidenum">
              <a:rPr lang="en-GB" sz="2800" smtClean="0">
                <a:solidFill>
                  <a:srgbClr val="FFFFFF"/>
                </a:solidFill>
              </a:rPr>
              <a:pPr/>
              <a:t>52</a:t>
            </a:fld>
            <a:endParaRPr lang="en-GB" sz="2800">
              <a:solidFill>
                <a:srgbClr val="FFFFFF"/>
              </a:solidFill>
            </a:endParaRPr>
          </a:p>
        </p:txBody>
      </p:sp>
      <p:pic>
        <p:nvPicPr>
          <p:cNvPr id="5" name="Picture 4">
            <a:extLst>
              <a:ext uri="{FF2B5EF4-FFF2-40B4-BE49-F238E27FC236}">
                <a16:creationId xmlns:a16="http://schemas.microsoft.com/office/drawing/2014/main" id="{3162D70E-19C8-624A-DA29-FEDB5DBFFF19}"/>
              </a:ext>
            </a:extLst>
          </p:cNvPr>
          <p:cNvPicPr>
            <a:picLocks noChangeAspect="1"/>
          </p:cNvPicPr>
          <p:nvPr/>
        </p:nvPicPr>
        <p:blipFill>
          <a:blip r:embed="rId2"/>
          <a:stretch>
            <a:fillRect/>
          </a:stretch>
        </p:blipFill>
        <p:spPr>
          <a:xfrm>
            <a:off x="1007281" y="3424706"/>
            <a:ext cx="7735033" cy="3870732"/>
          </a:xfrm>
          <a:prstGeom prst="rect">
            <a:avLst/>
          </a:prstGeom>
          <a:ln>
            <a:noFill/>
          </a:ln>
          <a:effectLst>
            <a:outerShdw blurRad="292100" dist="139700" dir="2700000" algn="tl" rotWithShape="0">
              <a:srgbClr val="333333">
                <a:alpha val="65000"/>
              </a:srgbClr>
            </a:outerShdw>
          </a:effectLst>
        </p:spPr>
      </p:pic>
      <p:pic>
        <p:nvPicPr>
          <p:cNvPr id="6" name="Content Placeholder 5">
            <a:extLst>
              <a:ext uri="{FF2B5EF4-FFF2-40B4-BE49-F238E27FC236}">
                <a16:creationId xmlns:a16="http://schemas.microsoft.com/office/drawing/2014/main" id="{081B7B8E-A3F7-3443-B453-CE5D9C6FD1F1}"/>
              </a:ext>
            </a:extLst>
          </p:cNvPr>
          <p:cNvPicPr>
            <a:picLocks noGrp="1" noChangeAspect="1"/>
          </p:cNvPicPr>
          <p:nvPr>
            <p:ph idx="1"/>
          </p:nvPr>
        </p:nvPicPr>
        <p:blipFill>
          <a:blip r:embed="rId3"/>
          <a:stretch>
            <a:fillRect/>
          </a:stretch>
        </p:blipFill>
        <p:spPr>
          <a:xfrm>
            <a:off x="9545687" y="3424706"/>
            <a:ext cx="7726523" cy="5444427"/>
          </a:xfrm>
          <a:prstGeom prst="rect">
            <a:avLst/>
          </a:prstGeom>
          <a:ln>
            <a:noFill/>
          </a:ln>
          <a:effectLst>
            <a:outerShdw blurRad="292100" dist="139700" dir="2700000" algn="tl" rotWithShape="0">
              <a:srgbClr val="333333">
                <a:alpha val="65000"/>
              </a:srgbClr>
            </a:outerShdw>
          </a:effectLst>
        </p:spPr>
      </p:pic>
      <p:sp>
        <p:nvSpPr>
          <p:cNvPr id="7" name="TextBox 6">
            <a:extLst>
              <a:ext uri="{FF2B5EF4-FFF2-40B4-BE49-F238E27FC236}">
                <a16:creationId xmlns:a16="http://schemas.microsoft.com/office/drawing/2014/main" id="{A5445435-0392-7ECE-ED58-9F14574E24E1}"/>
              </a:ext>
            </a:extLst>
          </p:cNvPr>
          <p:cNvSpPr txBox="1"/>
          <p:nvPr/>
        </p:nvSpPr>
        <p:spPr>
          <a:xfrm>
            <a:off x="1257301" y="1665878"/>
            <a:ext cx="16163652" cy="1477328"/>
          </a:xfrm>
          <a:prstGeom prst="rect">
            <a:avLst/>
          </a:prstGeom>
          <a:noFill/>
        </p:spPr>
        <p:txBody>
          <a:bodyPr wrap="square">
            <a:spAutoFit/>
          </a:bodyPr>
          <a:lstStyle/>
          <a:p>
            <a:pPr indent="0">
              <a:buNone/>
            </a:pPr>
            <a:r>
              <a:rPr lang="en-GB" sz="2800" b="1">
                <a:solidFill>
                  <a:srgbClr val="FF5248"/>
                </a:solidFill>
              </a:rPr>
              <a:t>STAGE 1A: Removal of Hib/</a:t>
            </a:r>
            <a:r>
              <a:rPr lang="en-GB" sz="2800" b="1" err="1">
                <a:solidFill>
                  <a:srgbClr val="FF5248"/>
                </a:solidFill>
              </a:rPr>
              <a:t>MenC</a:t>
            </a:r>
            <a:r>
              <a:rPr lang="en-GB" sz="2800" b="1">
                <a:solidFill>
                  <a:srgbClr val="FF5248"/>
                </a:solidFill>
              </a:rPr>
              <a:t>, </a:t>
            </a:r>
            <a:r>
              <a:rPr lang="en-GB" sz="2800" b="1" err="1">
                <a:solidFill>
                  <a:srgbClr val="FF5248"/>
                </a:solidFill>
              </a:rPr>
              <a:t>MenB</a:t>
            </a:r>
            <a:r>
              <a:rPr lang="en-GB" sz="2800" b="1">
                <a:solidFill>
                  <a:srgbClr val="FF5248"/>
                </a:solidFill>
              </a:rPr>
              <a:t>/PCV timepoint switch. </a:t>
            </a:r>
            <a:r>
              <a:rPr lang="en-GB" sz="2000" i="1">
                <a:solidFill>
                  <a:srgbClr val="FF5248"/>
                </a:solidFill>
              </a:rPr>
              <a:t>Implementation Date: 1</a:t>
            </a:r>
            <a:r>
              <a:rPr lang="en-GB" sz="2000" i="1" baseline="30000">
                <a:solidFill>
                  <a:srgbClr val="FF5248"/>
                </a:solidFill>
              </a:rPr>
              <a:t>st</a:t>
            </a:r>
            <a:r>
              <a:rPr lang="en-GB" sz="2000" i="1">
                <a:solidFill>
                  <a:srgbClr val="FF5248"/>
                </a:solidFill>
              </a:rPr>
              <a:t> July 2025</a:t>
            </a:r>
          </a:p>
          <a:p>
            <a:pPr indent="0">
              <a:buNone/>
            </a:pPr>
            <a:r>
              <a:rPr lang="en-GB" sz="2800" b="1">
                <a:solidFill>
                  <a:srgbClr val="FF5248"/>
                </a:solidFill>
              </a:rPr>
              <a:t>STAGE 1B: MMR2, 6-in-1 (18-months). </a:t>
            </a:r>
            <a:r>
              <a:rPr lang="en-GB" sz="2000" i="1">
                <a:solidFill>
                  <a:srgbClr val="FF5248"/>
                </a:solidFill>
              </a:rPr>
              <a:t>Implementation Date: 1</a:t>
            </a:r>
            <a:r>
              <a:rPr lang="en-GB" sz="2000" i="1" baseline="30000">
                <a:solidFill>
                  <a:srgbClr val="FF5248"/>
                </a:solidFill>
              </a:rPr>
              <a:t>st</a:t>
            </a:r>
            <a:r>
              <a:rPr lang="en-GB" sz="2000" i="1">
                <a:solidFill>
                  <a:srgbClr val="FF5248"/>
                </a:solidFill>
              </a:rPr>
              <a:t> January 2026</a:t>
            </a:r>
          </a:p>
          <a:p>
            <a:pPr indent="0">
              <a:buNone/>
            </a:pPr>
            <a:endParaRPr lang="en-GB" sz="800" i="1">
              <a:solidFill>
                <a:srgbClr val="FF5248"/>
              </a:solidFill>
            </a:endParaRPr>
          </a:p>
          <a:p>
            <a:pPr indent="0">
              <a:buNone/>
            </a:pPr>
            <a:endParaRPr lang="en-GB" sz="800" i="1">
              <a:solidFill>
                <a:srgbClr val="FF5248"/>
              </a:solidFill>
            </a:endParaRPr>
          </a:p>
          <a:p>
            <a:pPr indent="0">
              <a:buNone/>
            </a:pPr>
            <a:r>
              <a:rPr lang="en-GB" sz="1800">
                <a:solidFill>
                  <a:srgbClr val="002060"/>
                </a:solidFill>
              </a:rPr>
              <a:t>Before the implementation of each stage of CCS, health professionals are provided with key clinical information to help them plan at a local level. </a:t>
            </a:r>
            <a:endParaRPr lang="en-GB" sz="1800" i="1">
              <a:solidFill>
                <a:srgbClr val="FF5248"/>
              </a:solidFill>
            </a:endParaRPr>
          </a:p>
        </p:txBody>
      </p:sp>
    </p:spTree>
    <p:extLst>
      <p:ext uri="{BB962C8B-B14F-4D97-AF65-F5344CB8AC3E}">
        <p14:creationId xmlns:p14="http://schemas.microsoft.com/office/powerpoint/2010/main" val="231357679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79C491D9-A224-8090-393A-473611E23163}"/>
              </a:ext>
            </a:extLst>
          </p:cNvPr>
          <p:cNvPicPr>
            <a:picLocks noChangeAspect="1"/>
          </p:cNvPicPr>
          <p:nvPr/>
        </p:nvPicPr>
        <p:blipFill>
          <a:blip r:embed="rId2"/>
          <a:stretch>
            <a:fillRect/>
          </a:stretch>
        </p:blipFill>
        <p:spPr>
          <a:xfrm rot="374526">
            <a:off x="9646035" y="1577718"/>
            <a:ext cx="4515608" cy="5136072"/>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2" name="Title 1">
            <a:extLst>
              <a:ext uri="{FF2B5EF4-FFF2-40B4-BE49-F238E27FC236}">
                <a16:creationId xmlns:a16="http://schemas.microsoft.com/office/drawing/2014/main" id="{08ED60C5-8A1B-CDA5-E9E2-FB286909FCA6}"/>
              </a:ext>
            </a:extLst>
          </p:cNvPr>
          <p:cNvSpPr>
            <a:spLocks noGrp="1"/>
          </p:cNvSpPr>
          <p:nvPr>
            <p:ph type="title"/>
          </p:nvPr>
        </p:nvSpPr>
        <p:spPr>
          <a:xfrm>
            <a:off x="1257300" y="551069"/>
            <a:ext cx="15773400" cy="1310388"/>
          </a:xfrm>
        </p:spPr>
        <p:txBody>
          <a:bodyPr/>
          <a:ls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r>
              <a:rPr lang="en-GB" sz="6000" b="1"/>
              <a:t>Website pages and resources for CCS</a:t>
            </a:r>
          </a:p>
        </p:txBody>
      </p:sp>
      <p:sp>
        <p:nvSpPr>
          <p:cNvPr id="3" name="Content Placeholder 2">
            <a:extLst>
              <a:ext uri="{FF2B5EF4-FFF2-40B4-BE49-F238E27FC236}">
                <a16:creationId xmlns:a16="http://schemas.microsoft.com/office/drawing/2014/main" id="{18372DF4-2162-3280-EAF1-50C2D8D17562}"/>
              </a:ext>
            </a:extLst>
          </p:cNvPr>
          <p:cNvSpPr>
            <a:spLocks noGrp="1"/>
          </p:cNvSpPr>
          <p:nvPr>
            <p:ph idx="1"/>
          </p:nvPr>
        </p:nvSpPr>
        <p:spPr>
          <a:xfrm>
            <a:off x="798341" y="1776920"/>
            <a:ext cx="8566462" cy="7239224"/>
          </a:xfrm>
        </p:spPr>
        <p:txBody>
          <a:bodyPr lIns="91440" tIns="45720" rIns="91440" bIns="45720" anchor="t"/>
          <a:ls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pPr indent="0">
              <a:buNone/>
            </a:pPr>
            <a:r>
              <a:rPr lang="en-GB" sz="2800" b="1">
                <a:solidFill>
                  <a:srgbClr val="FF5248"/>
                </a:solidFill>
              </a:rPr>
              <a:t>Key information for health professionals</a:t>
            </a:r>
          </a:p>
          <a:p>
            <a:pPr indent="0">
              <a:buNone/>
            </a:pPr>
            <a:r>
              <a:rPr lang="en-GB" sz="2000" b="1">
                <a:solidFill>
                  <a:srgbClr val="002060"/>
                </a:solidFill>
                <a:hlinkClick r:id="rId3"/>
              </a:rPr>
              <a:t>phw.nhs.wales/vaccines/ccs-information-for-health-professionals</a:t>
            </a:r>
            <a:endParaRPr lang="en-GB" sz="2000" b="1">
              <a:solidFill>
                <a:srgbClr val="002060"/>
              </a:solidFill>
            </a:endParaRPr>
          </a:p>
          <a:p>
            <a:pPr marL="342900" indent="-342900">
              <a:buFont typeface="Arial" panose="020B0604020202020204" pitchFamily="34" charset="0"/>
              <a:buChar char="•"/>
            </a:pPr>
            <a:r>
              <a:rPr lang="en-GB" sz="2400" b="1">
                <a:solidFill>
                  <a:srgbClr val="002060"/>
                </a:solidFill>
              </a:rPr>
              <a:t>Vaccine eligibility tool </a:t>
            </a:r>
            <a:r>
              <a:rPr lang="en-GB" sz="2400" i="1">
                <a:solidFill>
                  <a:srgbClr val="002060"/>
                </a:solidFill>
              </a:rPr>
              <a:t>(visual table on web page – downloadable)</a:t>
            </a:r>
          </a:p>
          <a:p>
            <a:pPr marL="342900" indent="-342900"/>
            <a:r>
              <a:rPr lang="en-GB" sz="2400" b="1">
                <a:solidFill>
                  <a:srgbClr val="002060"/>
                </a:solidFill>
              </a:rPr>
              <a:t>Changes to the selective neonatal Hepatitis B (</a:t>
            </a:r>
            <a:r>
              <a:rPr lang="en-GB" sz="2400" b="1" err="1">
                <a:solidFill>
                  <a:srgbClr val="002060"/>
                </a:solidFill>
              </a:rPr>
              <a:t>HepB</a:t>
            </a:r>
            <a:r>
              <a:rPr lang="en-GB" sz="2400" b="1">
                <a:solidFill>
                  <a:srgbClr val="002060"/>
                </a:solidFill>
              </a:rPr>
              <a:t>) vaccination programme information sheet</a:t>
            </a:r>
            <a:endParaRPr lang="en-GB" sz="2400" b="1">
              <a:solidFill>
                <a:srgbClr val="002060"/>
              </a:solidFill>
              <a:cs typeface="Arial"/>
            </a:endParaRPr>
          </a:p>
          <a:p>
            <a:pPr marL="342900" indent="-342900">
              <a:buFont typeface="Arial" panose="020B0604020202020204" pitchFamily="34" charset="0"/>
              <a:buChar char="•"/>
            </a:pPr>
            <a:r>
              <a:rPr lang="en-GB" sz="2400" b="1">
                <a:solidFill>
                  <a:srgbClr val="002060"/>
                </a:solidFill>
              </a:rPr>
              <a:t>CCS visual aid </a:t>
            </a:r>
          </a:p>
          <a:p>
            <a:pPr marL="342900" indent="-342900"/>
            <a:r>
              <a:rPr lang="en-GB" sz="2400" b="1">
                <a:solidFill>
                  <a:srgbClr val="002060"/>
                </a:solidFill>
              </a:rPr>
              <a:t>CCS toolkit</a:t>
            </a:r>
          </a:p>
          <a:p>
            <a:pPr marL="342900" indent="-342900"/>
            <a:r>
              <a:rPr lang="en-GB" sz="2400" b="1">
                <a:solidFill>
                  <a:srgbClr val="002060"/>
                </a:solidFill>
              </a:rPr>
              <a:t>Unscheduled immunisation record form for GP practices </a:t>
            </a:r>
            <a:r>
              <a:rPr lang="en-GB" sz="2400" i="1">
                <a:solidFill>
                  <a:srgbClr val="002060"/>
                </a:solidFill>
              </a:rPr>
              <a:t>(to be updated in July 2025, and in January 2026)</a:t>
            </a:r>
            <a:r>
              <a:rPr lang="en-GB" sz="2400" b="1">
                <a:solidFill>
                  <a:srgbClr val="002060"/>
                </a:solidFill>
              </a:rPr>
              <a:t> </a:t>
            </a:r>
            <a:endParaRPr lang="en-GB" sz="2400">
              <a:solidFill>
                <a:srgbClr val="002060"/>
              </a:solidFill>
            </a:endParaRPr>
          </a:p>
          <a:p>
            <a:pPr indent="0">
              <a:buNone/>
            </a:pPr>
            <a:endParaRPr lang="en-GB" sz="2800" b="1">
              <a:solidFill>
                <a:srgbClr val="FF5248"/>
              </a:solidFill>
            </a:endParaRPr>
          </a:p>
          <a:p>
            <a:pPr indent="0">
              <a:buNone/>
            </a:pPr>
            <a:r>
              <a:rPr lang="en-GB" sz="2800" b="1">
                <a:solidFill>
                  <a:srgbClr val="FF5248"/>
                </a:solidFill>
              </a:rPr>
              <a:t>Key information for the public</a:t>
            </a:r>
          </a:p>
          <a:p>
            <a:pPr indent="0">
              <a:buNone/>
            </a:pPr>
            <a:r>
              <a:rPr lang="en-GB" sz="2000" b="1" i="0">
                <a:solidFill>
                  <a:srgbClr val="242424"/>
                </a:solidFill>
                <a:effectLst/>
                <a:hlinkClick r:id="rId4"/>
              </a:rPr>
              <a:t>phw.nhs.wales/vaccines/ccs-information-for-public</a:t>
            </a:r>
            <a:endParaRPr lang="en-GB" sz="1000" b="1">
              <a:solidFill>
                <a:srgbClr val="002060"/>
              </a:solidFill>
            </a:endParaRPr>
          </a:p>
          <a:p>
            <a:pPr marL="457200" indent="-457200"/>
            <a:r>
              <a:rPr lang="en-GB" sz="2400" b="1">
                <a:solidFill>
                  <a:srgbClr val="002060"/>
                </a:solidFill>
              </a:rPr>
              <a:t>Eligibility tables </a:t>
            </a:r>
            <a:r>
              <a:rPr lang="en-GB" sz="2400" i="1">
                <a:solidFill>
                  <a:srgbClr val="002060"/>
                </a:solidFill>
              </a:rPr>
              <a:t>(on web page)</a:t>
            </a:r>
          </a:p>
          <a:p>
            <a:pPr marL="457200" indent="-457200"/>
            <a:endParaRPr lang="en-GB" sz="2400">
              <a:solidFill>
                <a:srgbClr val="002060"/>
              </a:solidFill>
            </a:endParaRPr>
          </a:p>
          <a:p>
            <a:pPr indent="-340360"/>
            <a:endParaRPr lang="en-GB" sz="2800">
              <a:solidFill>
                <a:srgbClr val="002060"/>
              </a:solidFill>
              <a:cs typeface="Arial"/>
            </a:endParaRPr>
          </a:p>
          <a:p>
            <a:pPr indent="-340360"/>
            <a:endParaRPr lang="en-GB" sz="2800">
              <a:solidFill>
                <a:srgbClr val="002060"/>
              </a:solidFill>
              <a:cs typeface="Arial"/>
            </a:endParaRPr>
          </a:p>
          <a:p>
            <a:pPr indent="0">
              <a:buNone/>
            </a:pPr>
            <a:endParaRPr lang="en-GB">
              <a:solidFill>
                <a:srgbClr val="002060"/>
              </a:solidFill>
            </a:endParaRPr>
          </a:p>
        </p:txBody>
      </p:sp>
      <p:sp>
        <p:nvSpPr>
          <p:cNvPr id="4" name="Slide Number Placeholder 3">
            <a:extLst>
              <a:ext uri="{FF2B5EF4-FFF2-40B4-BE49-F238E27FC236}">
                <a16:creationId xmlns:a16="http://schemas.microsoft.com/office/drawing/2014/main" id="{1B53488A-95A6-5658-ABA5-D3E544096600}"/>
              </a:ext>
            </a:extLst>
          </p:cNvPr>
          <p:cNvSpPr>
            <a:spLocks noGrp="1"/>
          </p:cNvSpPr>
          <p:nvPr>
            <p:ph type="sldNum" sz="quarter" idx="12"/>
          </p:nvPr>
        </p:nvSpPr>
        <p:spPr/>
        <p:txBody>
          <a:bodyPr/>
          <a:lstStyle>
            <a:defPPr>
              <a:defRPr lang="en-US"/>
            </a:defPPr>
            <a:lvl1pPr marL="0" algn="l" defTabSz="2061927" rtl="0" eaLnBrk="1" latinLnBrk="0" hangingPunct="1">
              <a:defRPr sz="4059" kern="1200">
                <a:solidFill>
                  <a:schemeClr val="tx1"/>
                </a:solidFill>
                <a:latin typeface="+mn-lt"/>
                <a:ea typeface="+mn-ea"/>
                <a:cs typeface="+mn-cs"/>
              </a:defRPr>
            </a:lvl1pPr>
            <a:lvl2pPr marL="1030964" algn="l" defTabSz="2061927" rtl="0" eaLnBrk="1" latinLnBrk="0" hangingPunct="1">
              <a:defRPr sz="4059" kern="1200">
                <a:solidFill>
                  <a:schemeClr val="tx1"/>
                </a:solidFill>
                <a:latin typeface="+mn-lt"/>
                <a:ea typeface="+mn-ea"/>
                <a:cs typeface="+mn-cs"/>
              </a:defRPr>
            </a:lvl2pPr>
            <a:lvl3pPr marL="2061927" algn="l" defTabSz="2061927" rtl="0" eaLnBrk="1" latinLnBrk="0" hangingPunct="1">
              <a:defRPr sz="4059" kern="1200">
                <a:solidFill>
                  <a:schemeClr val="tx1"/>
                </a:solidFill>
                <a:latin typeface="+mn-lt"/>
                <a:ea typeface="+mn-ea"/>
                <a:cs typeface="+mn-cs"/>
              </a:defRPr>
            </a:lvl3pPr>
            <a:lvl4pPr marL="3092889" algn="l" defTabSz="2061927" rtl="0" eaLnBrk="1" latinLnBrk="0" hangingPunct="1">
              <a:defRPr sz="4059" kern="1200">
                <a:solidFill>
                  <a:schemeClr val="tx1"/>
                </a:solidFill>
                <a:latin typeface="+mn-lt"/>
                <a:ea typeface="+mn-ea"/>
                <a:cs typeface="+mn-cs"/>
              </a:defRPr>
            </a:lvl4pPr>
            <a:lvl5pPr marL="4123853" algn="l" defTabSz="2061927" rtl="0" eaLnBrk="1" latinLnBrk="0" hangingPunct="1">
              <a:defRPr sz="4059" kern="1200">
                <a:solidFill>
                  <a:schemeClr val="tx1"/>
                </a:solidFill>
                <a:latin typeface="+mn-lt"/>
                <a:ea typeface="+mn-ea"/>
                <a:cs typeface="+mn-cs"/>
              </a:defRPr>
            </a:lvl5pPr>
            <a:lvl6pPr marL="5154816" algn="l" defTabSz="2061927" rtl="0" eaLnBrk="1" latinLnBrk="0" hangingPunct="1">
              <a:defRPr sz="4059" kern="1200">
                <a:solidFill>
                  <a:schemeClr val="tx1"/>
                </a:solidFill>
                <a:latin typeface="+mn-lt"/>
                <a:ea typeface="+mn-ea"/>
                <a:cs typeface="+mn-cs"/>
              </a:defRPr>
            </a:lvl6pPr>
            <a:lvl7pPr marL="6185780" algn="l" defTabSz="2061927" rtl="0" eaLnBrk="1" latinLnBrk="0" hangingPunct="1">
              <a:defRPr sz="4059" kern="1200">
                <a:solidFill>
                  <a:schemeClr val="tx1"/>
                </a:solidFill>
                <a:latin typeface="+mn-lt"/>
                <a:ea typeface="+mn-ea"/>
                <a:cs typeface="+mn-cs"/>
              </a:defRPr>
            </a:lvl7pPr>
            <a:lvl8pPr marL="7216742" algn="l" defTabSz="2061927" rtl="0" eaLnBrk="1" latinLnBrk="0" hangingPunct="1">
              <a:defRPr sz="4059" kern="1200">
                <a:solidFill>
                  <a:schemeClr val="tx1"/>
                </a:solidFill>
                <a:latin typeface="+mn-lt"/>
                <a:ea typeface="+mn-ea"/>
                <a:cs typeface="+mn-cs"/>
              </a:defRPr>
            </a:lvl8pPr>
            <a:lvl9pPr marL="8247705" algn="l" defTabSz="2061927" rtl="0" eaLnBrk="1" latinLnBrk="0" hangingPunct="1">
              <a:defRPr sz="4059" kern="1200">
                <a:solidFill>
                  <a:schemeClr val="tx1"/>
                </a:solidFill>
                <a:latin typeface="+mn-lt"/>
                <a:ea typeface="+mn-ea"/>
                <a:cs typeface="+mn-cs"/>
              </a:defRPr>
            </a:lvl9pPr>
          </a:lstStyle>
          <a:p>
            <a:fld id="{561D0CCE-8DCC-44DC-A653-AE62B1D84A52}" type="slidenum">
              <a:rPr lang="en-GB" sz="2800" smtClean="0">
                <a:solidFill>
                  <a:srgbClr val="FFFFFF"/>
                </a:solidFill>
              </a:rPr>
              <a:pPr/>
              <a:t>53</a:t>
            </a:fld>
            <a:endParaRPr lang="en-GB" sz="2800">
              <a:solidFill>
                <a:srgbClr val="FFFFFF"/>
              </a:solidFill>
            </a:endParaRPr>
          </a:p>
        </p:txBody>
      </p:sp>
      <p:pic>
        <p:nvPicPr>
          <p:cNvPr id="5" name="Picture 4">
            <a:extLst>
              <a:ext uri="{FF2B5EF4-FFF2-40B4-BE49-F238E27FC236}">
                <a16:creationId xmlns:a16="http://schemas.microsoft.com/office/drawing/2014/main" id="{1C7F7ECC-E6C0-EB95-DC0C-8EC81A33E969}"/>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rot="344665">
            <a:off x="12644770" y="3706134"/>
            <a:ext cx="4683223" cy="3465334"/>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7" name="Picture 6" descr="A screenshot of a vaccination schedule">
            <a:extLst>
              <a:ext uri="{FF2B5EF4-FFF2-40B4-BE49-F238E27FC236}">
                <a16:creationId xmlns:a16="http://schemas.microsoft.com/office/drawing/2014/main" id="{1B140BC2-5870-65F4-1A1E-9186378CEA1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355380">
            <a:off x="10299631" y="6029232"/>
            <a:ext cx="5524500" cy="3040617"/>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144058314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ED60C5-8A1B-CDA5-E9E2-FB286909FCA6}"/>
              </a:ext>
            </a:extLst>
          </p:cNvPr>
          <p:cNvSpPr>
            <a:spLocks noGrp="1"/>
          </p:cNvSpPr>
          <p:nvPr>
            <p:ph type="title"/>
          </p:nvPr>
        </p:nvSpPr>
        <p:spPr>
          <a:xfrm>
            <a:off x="1257300" y="551069"/>
            <a:ext cx="15773400" cy="1310388"/>
          </a:xfrm>
        </p:spPr>
        <p:txBody>
          <a:bodyPr/>
          <a:ls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r>
              <a:rPr lang="en-GB" sz="6000" b="1"/>
              <a:t>Website pages and resources for CCS</a:t>
            </a:r>
          </a:p>
        </p:txBody>
      </p:sp>
      <p:sp>
        <p:nvSpPr>
          <p:cNvPr id="3" name="Content Placeholder 2">
            <a:extLst>
              <a:ext uri="{FF2B5EF4-FFF2-40B4-BE49-F238E27FC236}">
                <a16:creationId xmlns:a16="http://schemas.microsoft.com/office/drawing/2014/main" id="{18372DF4-2162-3280-EAF1-50C2D8D17562}"/>
              </a:ext>
            </a:extLst>
          </p:cNvPr>
          <p:cNvSpPr>
            <a:spLocks noGrp="1"/>
          </p:cNvSpPr>
          <p:nvPr>
            <p:ph idx="1"/>
          </p:nvPr>
        </p:nvSpPr>
        <p:spPr>
          <a:xfrm>
            <a:off x="1257301" y="1730829"/>
            <a:ext cx="11021785" cy="3135085"/>
          </a:xfrm>
        </p:spPr>
        <p:txBody>
          <a:bodyPr lIns="91440" tIns="45720" rIns="91440" bIns="45720" anchor="t"/>
          <a:ls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pPr indent="0" algn="ctr">
              <a:buNone/>
            </a:pPr>
            <a:r>
              <a:rPr lang="en-GB" sz="2800" b="1">
                <a:solidFill>
                  <a:srgbClr val="FF5248"/>
                </a:solidFill>
              </a:rPr>
              <a:t>Health professionals resource example: </a:t>
            </a:r>
            <a:endParaRPr lang="en-GB" sz="2800" b="1">
              <a:solidFill>
                <a:srgbClr val="FF5248"/>
              </a:solidFill>
              <a:cs typeface="Arial"/>
            </a:endParaRPr>
          </a:p>
          <a:p>
            <a:pPr indent="0" algn="ctr">
              <a:buNone/>
            </a:pPr>
            <a:r>
              <a:rPr lang="en-GB" sz="2800" b="1">
                <a:solidFill>
                  <a:srgbClr val="FF5248"/>
                </a:solidFill>
              </a:rPr>
              <a:t>Changes to the selective neonatal Hepatitis B (</a:t>
            </a:r>
            <a:r>
              <a:rPr lang="en-GB" sz="2800" b="1" err="1">
                <a:solidFill>
                  <a:srgbClr val="FF5248"/>
                </a:solidFill>
              </a:rPr>
              <a:t>HepB</a:t>
            </a:r>
            <a:r>
              <a:rPr lang="en-GB" sz="2800" b="1">
                <a:solidFill>
                  <a:srgbClr val="FF5248"/>
                </a:solidFill>
              </a:rPr>
              <a:t>) vaccination programme information sheet</a:t>
            </a:r>
            <a:endParaRPr lang="en-GB" sz="2800" b="1">
              <a:solidFill>
                <a:srgbClr val="FF5248"/>
              </a:solidFill>
              <a:cs typeface="Arial"/>
            </a:endParaRPr>
          </a:p>
          <a:p>
            <a:pPr indent="0" algn="ctr">
              <a:buNone/>
            </a:pPr>
            <a:endParaRPr lang="en-GB" sz="1000">
              <a:solidFill>
                <a:srgbClr val="FF5248"/>
              </a:solidFill>
              <a:cs typeface="Arial"/>
            </a:endParaRPr>
          </a:p>
          <a:p>
            <a:pPr marL="342900" indent="-342900"/>
            <a:r>
              <a:rPr lang="en-GB" sz="2400">
                <a:solidFill>
                  <a:srgbClr val="002060"/>
                </a:solidFill>
              </a:rPr>
              <a:t>This resource will be available for online view, and as a </a:t>
            </a:r>
            <a:r>
              <a:rPr lang="en-GB" sz="2400" b="1">
                <a:solidFill>
                  <a:srgbClr val="002060"/>
                </a:solidFill>
              </a:rPr>
              <a:t>downloadable document </a:t>
            </a:r>
            <a:r>
              <a:rPr lang="en-GB" sz="2400">
                <a:solidFill>
                  <a:srgbClr val="002060"/>
                </a:solidFill>
              </a:rPr>
              <a:t>from: </a:t>
            </a:r>
            <a:endParaRPr lang="en-GB" sz="2400">
              <a:solidFill>
                <a:srgbClr val="002060"/>
              </a:solidFill>
              <a:cs typeface="Arial"/>
            </a:endParaRPr>
          </a:p>
          <a:p>
            <a:pPr marL="687070" lvl="1" indent="0">
              <a:buNone/>
            </a:pPr>
            <a:r>
              <a:rPr lang="en-GB" sz="2400" b="1">
                <a:hlinkClick r:id="rId2"/>
              </a:rPr>
              <a:t>Hepatitis B (HepB) - Information for health professionals - Public Health Wales</a:t>
            </a:r>
            <a:endParaRPr lang="en-GB" sz="1000" b="1">
              <a:solidFill>
                <a:srgbClr val="002060"/>
              </a:solidFill>
              <a:cs typeface="Arial"/>
            </a:endParaRPr>
          </a:p>
          <a:p>
            <a:pPr marL="342900" indent="-342900"/>
            <a:r>
              <a:rPr lang="en-GB" sz="2400">
                <a:solidFill>
                  <a:srgbClr val="002060"/>
                </a:solidFill>
              </a:rPr>
              <a:t>Basic information about the selective neonatal </a:t>
            </a:r>
            <a:r>
              <a:rPr lang="en-GB" sz="2400" err="1">
                <a:solidFill>
                  <a:srgbClr val="002060"/>
                </a:solidFill>
              </a:rPr>
              <a:t>HepB</a:t>
            </a:r>
            <a:r>
              <a:rPr lang="en-GB" sz="2400">
                <a:solidFill>
                  <a:srgbClr val="002060"/>
                </a:solidFill>
              </a:rPr>
              <a:t> programme </a:t>
            </a:r>
            <a:r>
              <a:rPr lang="en-GB" sz="2400" i="1">
                <a:solidFill>
                  <a:srgbClr val="002060"/>
                </a:solidFill>
              </a:rPr>
              <a:t>(including a link to the web page above) </a:t>
            </a:r>
            <a:r>
              <a:rPr lang="en-GB" sz="2400">
                <a:solidFill>
                  <a:srgbClr val="002060"/>
                </a:solidFill>
              </a:rPr>
              <a:t>will also be provided on:</a:t>
            </a:r>
            <a:endParaRPr lang="en-GB" sz="2400">
              <a:solidFill>
                <a:srgbClr val="002060"/>
              </a:solidFill>
              <a:cs typeface="Arial"/>
            </a:endParaRPr>
          </a:p>
          <a:p>
            <a:pPr marL="687070" lvl="1" indent="0">
              <a:buNone/>
            </a:pPr>
            <a:r>
              <a:rPr lang="en-GB" sz="2400" b="1">
                <a:hlinkClick r:id="rId3"/>
              </a:rPr>
              <a:t>Changes to the childhood immunisation schedule - Information for health professionals - Public Health Wales</a:t>
            </a:r>
            <a:endParaRPr lang="en-GB" sz="3600" b="1">
              <a:solidFill>
                <a:srgbClr val="002060"/>
              </a:solidFill>
              <a:cs typeface="Arial"/>
            </a:endParaRPr>
          </a:p>
        </p:txBody>
      </p:sp>
      <p:sp>
        <p:nvSpPr>
          <p:cNvPr id="4" name="Slide Number Placeholder 3">
            <a:extLst>
              <a:ext uri="{FF2B5EF4-FFF2-40B4-BE49-F238E27FC236}">
                <a16:creationId xmlns:a16="http://schemas.microsoft.com/office/drawing/2014/main" id="{1B53488A-95A6-5658-ABA5-D3E544096600}"/>
              </a:ext>
            </a:extLst>
          </p:cNvPr>
          <p:cNvSpPr>
            <a:spLocks noGrp="1"/>
          </p:cNvSpPr>
          <p:nvPr>
            <p:ph type="sldNum" sz="quarter" idx="12"/>
          </p:nvPr>
        </p:nvSpPr>
        <p:spPr/>
        <p:txBody>
          <a:bodyPr/>
          <a:lstStyle>
            <a:defPPr>
              <a:defRPr lang="en-US"/>
            </a:defPPr>
            <a:lvl1pPr marL="0" algn="l" defTabSz="2061927" rtl="0" eaLnBrk="1" latinLnBrk="0" hangingPunct="1">
              <a:defRPr sz="4059" kern="1200">
                <a:solidFill>
                  <a:schemeClr val="tx1"/>
                </a:solidFill>
                <a:latin typeface="+mn-lt"/>
                <a:ea typeface="+mn-ea"/>
                <a:cs typeface="+mn-cs"/>
              </a:defRPr>
            </a:lvl1pPr>
            <a:lvl2pPr marL="1030964" algn="l" defTabSz="2061927" rtl="0" eaLnBrk="1" latinLnBrk="0" hangingPunct="1">
              <a:defRPr sz="4059" kern="1200">
                <a:solidFill>
                  <a:schemeClr val="tx1"/>
                </a:solidFill>
                <a:latin typeface="+mn-lt"/>
                <a:ea typeface="+mn-ea"/>
                <a:cs typeface="+mn-cs"/>
              </a:defRPr>
            </a:lvl2pPr>
            <a:lvl3pPr marL="2061927" algn="l" defTabSz="2061927" rtl="0" eaLnBrk="1" latinLnBrk="0" hangingPunct="1">
              <a:defRPr sz="4059" kern="1200">
                <a:solidFill>
                  <a:schemeClr val="tx1"/>
                </a:solidFill>
                <a:latin typeface="+mn-lt"/>
                <a:ea typeface="+mn-ea"/>
                <a:cs typeface="+mn-cs"/>
              </a:defRPr>
            </a:lvl3pPr>
            <a:lvl4pPr marL="3092889" algn="l" defTabSz="2061927" rtl="0" eaLnBrk="1" latinLnBrk="0" hangingPunct="1">
              <a:defRPr sz="4059" kern="1200">
                <a:solidFill>
                  <a:schemeClr val="tx1"/>
                </a:solidFill>
                <a:latin typeface="+mn-lt"/>
                <a:ea typeface="+mn-ea"/>
                <a:cs typeface="+mn-cs"/>
              </a:defRPr>
            </a:lvl4pPr>
            <a:lvl5pPr marL="4123853" algn="l" defTabSz="2061927" rtl="0" eaLnBrk="1" latinLnBrk="0" hangingPunct="1">
              <a:defRPr sz="4059" kern="1200">
                <a:solidFill>
                  <a:schemeClr val="tx1"/>
                </a:solidFill>
                <a:latin typeface="+mn-lt"/>
                <a:ea typeface="+mn-ea"/>
                <a:cs typeface="+mn-cs"/>
              </a:defRPr>
            </a:lvl5pPr>
            <a:lvl6pPr marL="5154816" algn="l" defTabSz="2061927" rtl="0" eaLnBrk="1" latinLnBrk="0" hangingPunct="1">
              <a:defRPr sz="4059" kern="1200">
                <a:solidFill>
                  <a:schemeClr val="tx1"/>
                </a:solidFill>
                <a:latin typeface="+mn-lt"/>
                <a:ea typeface="+mn-ea"/>
                <a:cs typeface="+mn-cs"/>
              </a:defRPr>
            </a:lvl6pPr>
            <a:lvl7pPr marL="6185780" algn="l" defTabSz="2061927" rtl="0" eaLnBrk="1" latinLnBrk="0" hangingPunct="1">
              <a:defRPr sz="4059" kern="1200">
                <a:solidFill>
                  <a:schemeClr val="tx1"/>
                </a:solidFill>
                <a:latin typeface="+mn-lt"/>
                <a:ea typeface="+mn-ea"/>
                <a:cs typeface="+mn-cs"/>
              </a:defRPr>
            </a:lvl7pPr>
            <a:lvl8pPr marL="7216742" algn="l" defTabSz="2061927" rtl="0" eaLnBrk="1" latinLnBrk="0" hangingPunct="1">
              <a:defRPr sz="4059" kern="1200">
                <a:solidFill>
                  <a:schemeClr val="tx1"/>
                </a:solidFill>
                <a:latin typeface="+mn-lt"/>
                <a:ea typeface="+mn-ea"/>
                <a:cs typeface="+mn-cs"/>
              </a:defRPr>
            </a:lvl8pPr>
            <a:lvl9pPr marL="8247705" algn="l" defTabSz="2061927" rtl="0" eaLnBrk="1" latinLnBrk="0" hangingPunct="1">
              <a:defRPr sz="4059" kern="1200">
                <a:solidFill>
                  <a:schemeClr val="tx1"/>
                </a:solidFill>
                <a:latin typeface="+mn-lt"/>
                <a:ea typeface="+mn-ea"/>
                <a:cs typeface="+mn-cs"/>
              </a:defRPr>
            </a:lvl9pPr>
          </a:lstStyle>
          <a:p>
            <a:fld id="{561D0CCE-8DCC-44DC-A653-AE62B1D84A52}" type="slidenum">
              <a:rPr lang="en-GB" sz="2800" smtClean="0">
                <a:solidFill>
                  <a:srgbClr val="FFFFFF"/>
                </a:solidFill>
              </a:rPr>
              <a:pPr/>
              <a:t>54</a:t>
            </a:fld>
            <a:endParaRPr lang="en-GB" sz="2800">
              <a:solidFill>
                <a:srgbClr val="FFFFFF"/>
              </a:solidFill>
            </a:endParaRPr>
          </a:p>
        </p:txBody>
      </p:sp>
      <p:graphicFrame>
        <p:nvGraphicFramePr>
          <p:cNvPr id="7" name="Table 6">
            <a:extLst>
              <a:ext uri="{FF2B5EF4-FFF2-40B4-BE49-F238E27FC236}">
                <a16:creationId xmlns:a16="http://schemas.microsoft.com/office/drawing/2014/main" id="{ED4923E6-453A-AD49-567E-17667025E90D}"/>
              </a:ext>
            </a:extLst>
          </p:cNvPr>
          <p:cNvGraphicFramePr>
            <a:graphicFrameLocks noGrp="1"/>
          </p:cNvGraphicFramePr>
          <p:nvPr>
            <p:extLst>
              <p:ext uri="{D42A27DB-BD31-4B8C-83A1-F6EECF244321}">
                <p14:modId xmlns:p14="http://schemas.microsoft.com/office/powerpoint/2010/main" val="1175001083"/>
              </p:ext>
            </p:extLst>
          </p:nvPr>
        </p:nvGraphicFramePr>
        <p:xfrm>
          <a:off x="1257300" y="7114459"/>
          <a:ext cx="15773400" cy="1889760"/>
        </p:xfrm>
        <a:graphic>
          <a:graphicData uri="http://schemas.openxmlformats.org/drawingml/2006/table">
            <a:tbl>
              <a:tblPr firstRow="1" bandRow="1">
                <a:effectLst>
                  <a:outerShdw blurRad="50800" dist="38100" dir="2700000" algn="tl" rotWithShape="0">
                    <a:prstClr val="black">
                      <a:alpha val="40000"/>
                    </a:prstClr>
                  </a:outerShdw>
                </a:effectLst>
                <a:tableStyleId>{073A0DAA-6AF3-43AB-8588-CEC1D06C72B9}</a:tableStyleId>
              </a:tblPr>
              <a:tblGrid>
                <a:gridCol w="7886700">
                  <a:extLst>
                    <a:ext uri="{9D8B030D-6E8A-4147-A177-3AD203B41FA5}">
                      <a16:colId xmlns:a16="http://schemas.microsoft.com/office/drawing/2014/main" val="364452526"/>
                    </a:ext>
                  </a:extLst>
                </a:gridCol>
                <a:gridCol w="7886700">
                  <a:extLst>
                    <a:ext uri="{9D8B030D-6E8A-4147-A177-3AD203B41FA5}">
                      <a16:colId xmlns:a16="http://schemas.microsoft.com/office/drawing/2014/main" val="1073779585"/>
                    </a:ext>
                  </a:extLst>
                </a:gridCol>
              </a:tblGrid>
              <a:tr h="635105">
                <a:tc>
                  <a:txBody>
                    <a:bodyPr/>
                    <a:lstStyle/>
                    <a:p>
                      <a:pPr marL="0" marR="0" lvl="0" indent="0" algn="l" rtl="0" eaLnBrk="1" fontAlgn="auto" latinLnBrk="0" hangingPunct="1">
                        <a:lnSpc>
                          <a:spcPct val="100000"/>
                        </a:lnSpc>
                        <a:spcBef>
                          <a:spcPts val="0"/>
                        </a:spcBef>
                        <a:spcAft>
                          <a:spcPts val="0"/>
                        </a:spcAft>
                        <a:buClrTx/>
                        <a:buSzTx/>
                        <a:buFontTx/>
                        <a:buNone/>
                      </a:pPr>
                      <a:r>
                        <a:rPr lang="en-GB" sz="2000"/>
                        <a:t>Current selective neonatal HepB programme</a:t>
                      </a:r>
                    </a:p>
                    <a:p>
                      <a:endParaRPr lang="en-GB" sz="2000"/>
                    </a:p>
                  </a:txBody>
                  <a:tcPr/>
                </a:tc>
                <a:tc>
                  <a:txBody>
                    <a:bodyPr/>
                    <a:lstStyle/>
                    <a:p>
                      <a:pPr marL="0" marR="0" lvl="0" indent="0" algn="l" defTabSz="1363233" rtl="0" eaLnBrk="1" fontAlgn="auto" latinLnBrk="0" hangingPunct="1">
                        <a:lnSpc>
                          <a:spcPct val="100000"/>
                        </a:lnSpc>
                        <a:spcBef>
                          <a:spcPts val="0"/>
                        </a:spcBef>
                        <a:spcAft>
                          <a:spcPts val="0"/>
                        </a:spcAft>
                        <a:buClrTx/>
                        <a:buSzTx/>
                        <a:buFontTx/>
                        <a:buNone/>
                        <a:tabLst/>
                        <a:defRPr/>
                      </a:pPr>
                      <a:r>
                        <a:rPr lang="en-GB" sz="2000"/>
                        <a:t>Proposed change</a:t>
                      </a:r>
                    </a:p>
                    <a:p>
                      <a:endParaRPr lang="en-GB" sz="2000"/>
                    </a:p>
                  </a:txBody>
                  <a:tcPr/>
                </a:tc>
                <a:extLst>
                  <a:ext uri="{0D108BD9-81ED-4DB2-BD59-A6C34878D82A}">
                    <a16:rowId xmlns:a16="http://schemas.microsoft.com/office/drawing/2014/main" val="934377344"/>
                  </a:ext>
                </a:extLst>
              </a:tr>
              <a:tr h="1076916">
                <a:tc>
                  <a:txBody>
                    <a:bodyPr/>
                    <a:lstStyle/>
                    <a:p>
                      <a:pPr marL="342900" lvl="0" indent="-342900">
                        <a:buFont typeface="Symbol" panose="05050102010706020507" pitchFamily="18" charset="2"/>
                        <a:buChar char=""/>
                      </a:pPr>
                      <a:r>
                        <a:rPr lang="en-GB" sz="1800">
                          <a:solidFill>
                            <a:srgbClr val="002060"/>
                          </a:solidFill>
                          <a:effectLst/>
                          <a:ea typeface="Times New Roman" panose="02020603050405020304" pitchFamily="18" charset="0"/>
                        </a:rPr>
                        <a:t>Monovalent at birth, 4 weeks and 12 months</a:t>
                      </a:r>
                      <a:endParaRPr lang="en-GB" sz="1800">
                        <a:solidFill>
                          <a:srgbClr val="002060"/>
                        </a:solidFill>
                        <a:effectLst/>
                        <a:ea typeface="Aptos" panose="020B0004020202020204" pitchFamily="34" charset="0"/>
                      </a:endParaRPr>
                    </a:p>
                    <a:p>
                      <a:pPr marL="342900" lvl="0" indent="-342900">
                        <a:buFont typeface="Symbol" panose="05050102010706020507" pitchFamily="18" charset="2"/>
                        <a:buChar char=""/>
                      </a:pPr>
                      <a:r>
                        <a:rPr lang="en-GB" sz="1800">
                          <a:solidFill>
                            <a:srgbClr val="002060"/>
                          </a:solidFill>
                          <a:effectLst/>
                          <a:ea typeface="Times New Roman" panose="02020603050405020304" pitchFamily="18" charset="0"/>
                        </a:rPr>
                        <a:t>Also, Hep B as part of 6-in-1 at 8 weeks, 12 weeks and 16 weeks. </a:t>
                      </a:r>
                      <a:endParaRPr lang="en-GB" sz="1800" b="1">
                        <a:solidFill>
                          <a:srgbClr val="002060"/>
                        </a:solidFill>
                        <a:effectLst>
                          <a:outerShdw blurRad="38100" dist="38100" dir="2700000" algn="tl">
                            <a:srgbClr val="000000">
                              <a:alpha val="43137"/>
                            </a:srgbClr>
                          </a:outerShdw>
                        </a:effectLst>
                        <a:ea typeface="Times New Roman" panose="02020603050405020304" pitchFamily="18" charset="0"/>
                        <a:cs typeface="Aptos" panose="020B0004020202020204" pitchFamily="34" charset="0"/>
                      </a:endParaRPr>
                    </a:p>
                    <a:p>
                      <a:endParaRPr lang="en-GB" sz="1800"/>
                    </a:p>
                  </a:txBody>
                  <a:tcPr/>
                </a:tc>
                <a:tc>
                  <a:txBody>
                    <a:bodyPr/>
                    <a:lstStyle/>
                    <a:p>
                      <a:pPr marL="285750" indent="-285750">
                        <a:buFont typeface="Arial" panose="020B0604020202020204" pitchFamily="34" charset="0"/>
                        <a:buChar char="•"/>
                      </a:pPr>
                      <a:r>
                        <a:rPr lang="en-GB" sz="1800">
                          <a:solidFill>
                            <a:srgbClr val="002060"/>
                          </a:solidFill>
                          <a:effectLst/>
                          <a:ea typeface="Aptos" panose="020B0004020202020204" pitchFamily="34" charset="0"/>
                        </a:rPr>
                        <a:t>Additional 6-in-1 at 18 months will affect selective HepB.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a:solidFill>
                            <a:srgbClr val="002060"/>
                          </a:solidFill>
                          <a:effectLst/>
                          <a:ea typeface="Aptos" panose="020B0004020202020204" pitchFamily="34" charset="0"/>
                        </a:rPr>
                        <a:t>Removal of 12-month monodose, therefore remove. HBsAg test and hexavalent can be given at 18-month appointment.</a:t>
                      </a:r>
                    </a:p>
                    <a:p>
                      <a:endParaRPr lang="en-GB" sz="1800"/>
                    </a:p>
                  </a:txBody>
                  <a:tcPr/>
                </a:tc>
                <a:extLst>
                  <a:ext uri="{0D108BD9-81ED-4DB2-BD59-A6C34878D82A}">
                    <a16:rowId xmlns:a16="http://schemas.microsoft.com/office/drawing/2014/main" val="3317690174"/>
                  </a:ext>
                </a:extLst>
              </a:tr>
            </a:tbl>
          </a:graphicData>
        </a:graphic>
      </p:graphicFrame>
      <p:pic>
        <p:nvPicPr>
          <p:cNvPr id="6" name="Picture 5">
            <a:extLst>
              <a:ext uri="{FF2B5EF4-FFF2-40B4-BE49-F238E27FC236}">
                <a16:creationId xmlns:a16="http://schemas.microsoft.com/office/drawing/2014/main" id="{59D9E737-64C7-B4BC-A58D-EDCE7C08693A}"/>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12828607" y="1559028"/>
            <a:ext cx="3878066" cy="5555431"/>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33532000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ED60C5-8A1B-CDA5-E9E2-FB286909FCA6}"/>
              </a:ext>
            </a:extLst>
          </p:cNvPr>
          <p:cNvSpPr>
            <a:spLocks noGrp="1"/>
          </p:cNvSpPr>
          <p:nvPr>
            <p:ph type="title"/>
          </p:nvPr>
        </p:nvSpPr>
        <p:spPr>
          <a:xfrm>
            <a:off x="1257300" y="551069"/>
            <a:ext cx="15773400" cy="1310388"/>
          </a:xfrm>
        </p:spPr>
        <p:txBody>
          <a:bodyPr/>
          <a:ls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r>
              <a:rPr lang="en-GB" sz="6000" b="1"/>
              <a:t>Website pages and resources for CCS</a:t>
            </a:r>
          </a:p>
        </p:txBody>
      </p:sp>
      <p:sp>
        <p:nvSpPr>
          <p:cNvPr id="3" name="Content Placeholder 2">
            <a:extLst>
              <a:ext uri="{FF2B5EF4-FFF2-40B4-BE49-F238E27FC236}">
                <a16:creationId xmlns:a16="http://schemas.microsoft.com/office/drawing/2014/main" id="{18372DF4-2162-3280-EAF1-50C2D8D17562}"/>
              </a:ext>
            </a:extLst>
          </p:cNvPr>
          <p:cNvSpPr>
            <a:spLocks noGrp="1"/>
          </p:cNvSpPr>
          <p:nvPr>
            <p:ph idx="1"/>
          </p:nvPr>
        </p:nvSpPr>
        <p:spPr>
          <a:xfrm>
            <a:off x="1257301" y="1861457"/>
            <a:ext cx="5337464" cy="6368143"/>
          </a:xfrm>
        </p:spPr>
        <p:txBody>
          <a:bodyPr/>
          <a:ls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pPr indent="0">
              <a:buNone/>
            </a:pPr>
            <a:r>
              <a:rPr lang="en-GB" sz="3600" b="1">
                <a:solidFill>
                  <a:srgbClr val="FF5248"/>
                </a:solidFill>
              </a:rPr>
              <a:t>Public resource example: 6-in-1 leaflet </a:t>
            </a:r>
          </a:p>
          <a:p>
            <a:pPr indent="0">
              <a:buNone/>
            </a:pPr>
            <a:endParaRPr lang="en-GB" sz="2800" b="1">
              <a:solidFill>
                <a:srgbClr val="002060"/>
              </a:solidFill>
            </a:endParaRPr>
          </a:p>
          <a:p>
            <a:pPr indent="0">
              <a:buNone/>
            </a:pPr>
            <a:r>
              <a:rPr lang="en-GB" sz="2800" b="1">
                <a:solidFill>
                  <a:srgbClr val="002060"/>
                </a:solidFill>
              </a:rPr>
              <a:t>Go live date: 1</a:t>
            </a:r>
            <a:r>
              <a:rPr lang="en-GB" sz="2800" b="1" baseline="30000">
                <a:solidFill>
                  <a:srgbClr val="002060"/>
                </a:solidFill>
              </a:rPr>
              <a:t>st</a:t>
            </a:r>
            <a:r>
              <a:rPr lang="en-GB" sz="2800" b="1">
                <a:solidFill>
                  <a:srgbClr val="002060"/>
                </a:solidFill>
              </a:rPr>
              <a:t> January 2026</a:t>
            </a:r>
          </a:p>
          <a:p>
            <a:pPr indent="0">
              <a:buNone/>
            </a:pPr>
            <a:endParaRPr lang="en-GB" sz="1000" b="1">
              <a:solidFill>
                <a:srgbClr val="002060"/>
              </a:solidFill>
            </a:endParaRPr>
          </a:p>
          <a:p>
            <a:pPr marL="457200" indent="-457200"/>
            <a:r>
              <a:rPr lang="en-GB" sz="2800">
                <a:solidFill>
                  <a:srgbClr val="002060"/>
                </a:solidFill>
              </a:rPr>
              <a:t>Information kept brief for the public, with signposting to the public-facing website.</a:t>
            </a:r>
          </a:p>
          <a:p>
            <a:pPr marL="457200" indent="-457200"/>
            <a:endParaRPr lang="en-GB" sz="1000">
              <a:solidFill>
                <a:srgbClr val="002060"/>
              </a:solidFill>
            </a:endParaRPr>
          </a:p>
          <a:p>
            <a:pPr marL="457200" indent="-457200"/>
            <a:r>
              <a:rPr lang="en-GB" sz="2800">
                <a:solidFill>
                  <a:srgbClr val="002060"/>
                </a:solidFill>
              </a:rPr>
              <a:t>New fact boxes and summary boxes to aid readability.</a:t>
            </a:r>
          </a:p>
          <a:p>
            <a:pPr marL="457200" indent="-457200"/>
            <a:endParaRPr lang="en-GB" sz="1000">
              <a:solidFill>
                <a:srgbClr val="002060"/>
              </a:solidFill>
            </a:endParaRPr>
          </a:p>
          <a:p>
            <a:pPr marL="457200" indent="-457200"/>
            <a:r>
              <a:rPr lang="en-GB" sz="2800">
                <a:solidFill>
                  <a:srgbClr val="002060"/>
                </a:solidFill>
              </a:rPr>
              <a:t>QR code on the front of the leaflet for accessibility.</a:t>
            </a:r>
          </a:p>
        </p:txBody>
      </p:sp>
      <p:sp>
        <p:nvSpPr>
          <p:cNvPr id="4" name="Slide Number Placeholder 3">
            <a:extLst>
              <a:ext uri="{FF2B5EF4-FFF2-40B4-BE49-F238E27FC236}">
                <a16:creationId xmlns:a16="http://schemas.microsoft.com/office/drawing/2014/main" id="{1B53488A-95A6-5658-ABA5-D3E544096600}"/>
              </a:ext>
            </a:extLst>
          </p:cNvPr>
          <p:cNvSpPr>
            <a:spLocks noGrp="1"/>
          </p:cNvSpPr>
          <p:nvPr>
            <p:ph type="sldNum" sz="quarter" idx="12"/>
          </p:nvPr>
        </p:nvSpPr>
        <p:spPr/>
        <p:txBody>
          <a:bodyPr lIns="91440" tIns="45720" rIns="91440" bIns="45720" anchor="t"/>
          <a:lstStyle>
            <a:defPPr>
              <a:defRPr lang="en-US"/>
            </a:defPPr>
            <a:lvl1pPr marL="0" algn="l" defTabSz="2061927" rtl="0" eaLnBrk="1" latinLnBrk="0" hangingPunct="1">
              <a:defRPr sz="4059" kern="1200">
                <a:solidFill>
                  <a:schemeClr val="tx1"/>
                </a:solidFill>
                <a:latin typeface="+mn-lt"/>
                <a:ea typeface="+mn-ea"/>
                <a:cs typeface="+mn-cs"/>
              </a:defRPr>
            </a:lvl1pPr>
            <a:lvl2pPr marL="1030964" algn="l" defTabSz="2061927" rtl="0" eaLnBrk="1" latinLnBrk="0" hangingPunct="1">
              <a:defRPr sz="4059" kern="1200">
                <a:solidFill>
                  <a:schemeClr val="tx1"/>
                </a:solidFill>
                <a:latin typeface="+mn-lt"/>
                <a:ea typeface="+mn-ea"/>
                <a:cs typeface="+mn-cs"/>
              </a:defRPr>
            </a:lvl2pPr>
            <a:lvl3pPr marL="2061927" algn="l" defTabSz="2061927" rtl="0" eaLnBrk="1" latinLnBrk="0" hangingPunct="1">
              <a:defRPr sz="4059" kern="1200">
                <a:solidFill>
                  <a:schemeClr val="tx1"/>
                </a:solidFill>
                <a:latin typeface="+mn-lt"/>
                <a:ea typeface="+mn-ea"/>
                <a:cs typeface="+mn-cs"/>
              </a:defRPr>
            </a:lvl3pPr>
            <a:lvl4pPr marL="3092889" algn="l" defTabSz="2061927" rtl="0" eaLnBrk="1" latinLnBrk="0" hangingPunct="1">
              <a:defRPr sz="4059" kern="1200">
                <a:solidFill>
                  <a:schemeClr val="tx1"/>
                </a:solidFill>
                <a:latin typeface="+mn-lt"/>
                <a:ea typeface="+mn-ea"/>
                <a:cs typeface="+mn-cs"/>
              </a:defRPr>
            </a:lvl4pPr>
            <a:lvl5pPr marL="4123853" algn="l" defTabSz="2061927" rtl="0" eaLnBrk="1" latinLnBrk="0" hangingPunct="1">
              <a:defRPr sz="4059" kern="1200">
                <a:solidFill>
                  <a:schemeClr val="tx1"/>
                </a:solidFill>
                <a:latin typeface="+mn-lt"/>
                <a:ea typeface="+mn-ea"/>
                <a:cs typeface="+mn-cs"/>
              </a:defRPr>
            </a:lvl5pPr>
            <a:lvl6pPr marL="5154816" algn="l" defTabSz="2061927" rtl="0" eaLnBrk="1" latinLnBrk="0" hangingPunct="1">
              <a:defRPr sz="4059" kern="1200">
                <a:solidFill>
                  <a:schemeClr val="tx1"/>
                </a:solidFill>
                <a:latin typeface="+mn-lt"/>
                <a:ea typeface="+mn-ea"/>
                <a:cs typeface="+mn-cs"/>
              </a:defRPr>
            </a:lvl6pPr>
            <a:lvl7pPr marL="6185780" algn="l" defTabSz="2061927" rtl="0" eaLnBrk="1" latinLnBrk="0" hangingPunct="1">
              <a:defRPr sz="4059" kern="1200">
                <a:solidFill>
                  <a:schemeClr val="tx1"/>
                </a:solidFill>
                <a:latin typeface="+mn-lt"/>
                <a:ea typeface="+mn-ea"/>
                <a:cs typeface="+mn-cs"/>
              </a:defRPr>
            </a:lvl7pPr>
            <a:lvl8pPr marL="7216742" algn="l" defTabSz="2061927" rtl="0" eaLnBrk="1" latinLnBrk="0" hangingPunct="1">
              <a:defRPr sz="4059" kern="1200">
                <a:solidFill>
                  <a:schemeClr val="tx1"/>
                </a:solidFill>
                <a:latin typeface="+mn-lt"/>
                <a:ea typeface="+mn-ea"/>
                <a:cs typeface="+mn-cs"/>
              </a:defRPr>
            </a:lvl8pPr>
            <a:lvl9pPr marL="8247705" algn="l" defTabSz="2061927" rtl="0" eaLnBrk="1" latinLnBrk="0" hangingPunct="1">
              <a:defRPr sz="4059" kern="1200">
                <a:solidFill>
                  <a:schemeClr val="tx1"/>
                </a:solidFill>
                <a:latin typeface="+mn-lt"/>
                <a:ea typeface="+mn-ea"/>
                <a:cs typeface="+mn-cs"/>
              </a:defRPr>
            </a:lvl9pPr>
          </a:lstStyle>
          <a:p>
            <a:fld id="{561D0CCE-8DCC-44DC-A653-AE62B1D84A52}" type="slidenum">
              <a:rPr lang="en-GB" sz="2800" dirty="0" smtClean="0">
                <a:solidFill>
                  <a:srgbClr val="FFFFFF"/>
                </a:solidFill>
              </a:rPr>
              <a:pPr/>
              <a:t>55</a:t>
            </a:fld>
            <a:endParaRPr lang="en-GB" sz="2800">
              <a:solidFill>
                <a:srgbClr val="FFFFFF"/>
              </a:solidFill>
            </a:endParaRPr>
          </a:p>
        </p:txBody>
      </p:sp>
      <p:pic>
        <p:nvPicPr>
          <p:cNvPr id="7" name="Picture 6">
            <a:extLst>
              <a:ext uri="{FF2B5EF4-FFF2-40B4-BE49-F238E27FC236}">
                <a16:creationId xmlns:a16="http://schemas.microsoft.com/office/drawing/2014/main" id="{1C87226B-8EC1-3754-AD3A-5204615041B1}"/>
              </a:ext>
            </a:extLst>
          </p:cNvPr>
          <p:cNvPicPr>
            <a:picLocks noChangeAspect="1"/>
          </p:cNvPicPr>
          <p:nvPr/>
        </p:nvPicPr>
        <p:blipFill>
          <a:blip r:embed="rId2">
            <a:extLst>
              <a:ext uri="{28A0092B-C50C-407E-A947-70E740481C1C}">
                <a14:useLocalDpi xmlns:a14="http://schemas.microsoft.com/office/drawing/2010/main" val="0"/>
              </a:ext>
            </a:extLst>
          </a:blip>
          <a:srcRect l="2339" t="573" r="740"/>
          <a:stretch/>
        </p:blipFill>
        <p:spPr>
          <a:xfrm>
            <a:off x="7298871" y="1404257"/>
            <a:ext cx="3690257" cy="7794090"/>
          </a:xfrm>
          <a:prstGeom prst="rect">
            <a:avLst/>
          </a:prstGeom>
          <a:ln>
            <a:noFill/>
          </a:ln>
          <a:effectLst>
            <a:outerShdw blurRad="190500" algn="tl" rotWithShape="0">
              <a:srgbClr val="000000">
                <a:alpha val="70000"/>
              </a:srgbClr>
            </a:outerShdw>
          </a:effectLst>
        </p:spPr>
      </p:pic>
      <p:pic>
        <p:nvPicPr>
          <p:cNvPr id="9" name="Picture 8">
            <a:extLst>
              <a:ext uri="{FF2B5EF4-FFF2-40B4-BE49-F238E27FC236}">
                <a16:creationId xmlns:a16="http://schemas.microsoft.com/office/drawing/2014/main" id="{DE98E5AC-2232-E04E-8706-E2CDA2D128B9}"/>
              </a:ext>
            </a:extLst>
          </p:cNvPr>
          <p:cNvPicPr>
            <a:picLocks noChangeAspect="1"/>
          </p:cNvPicPr>
          <p:nvPr/>
        </p:nvPicPr>
        <p:blipFill>
          <a:blip r:embed="rId3"/>
          <a:stretch>
            <a:fillRect/>
          </a:stretch>
        </p:blipFill>
        <p:spPr>
          <a:xfrm rot="384756">
            <a:off x="11724482" y="1817487"/>
            <a:ext cx="3155096" cy="6605453"/>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13" name="Picture 12">
            <a:extLst>
              <a:ext uri="{FF2B5EF4-FFF2-40B4-BE49-F238E27FC236}">
                <a16:creationId xmlns:a16="http://schemas.microsoft.com/office/drawing/2014/main" id="{02C6694C-BA4C-965E-409E-B7DBBE7FFC1C}"/>
              </a:ext>
            </a:extLst>
          </p:cNvPr>
          <p:cNvPicPr>
            <a:picLocks noChangeAspect="1"/>
          </p:cNvPicPr>
          <p:nvPr/>
        </p:nvPicPr>
        <p:blipFill>
          <a:blip r:embed="rId4">
            <a:extLst>
              <a:ext uri="{28A0092B-C50C-407E-A947-70E740481C1C}">
                <a14:useLocalDpi xmlns:a14="http://schemas.microsoft.com/office/drawing/2010/main" val="0"/>
              </a:ext>
            </a:extLst>
          </a:blip>
          <a:srcRect l="2165" t="8305" r="2310" b="10105"/>
          <a:stretch/>
        </p:blipFill>
        <p:spPr>
          <a:xfrm rot="321785">
            <a:off x="14124379" y="2970161"/>
            <a:ext cx="3047303" cy="1236185"/>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15" name="Picture 14">
            <a:extLst>
              <a:ext uri="{FF2B5EF4-FFF2-40B4-BE49-F238E27FC236}">
                <a16:creationId xmlns:a16="http://schemas.microsoft.com/office/drawing/2014/main" id="{9F3E9061-0E6F-329C-1813-7A4E45251A6B}"/>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13753642" y="5985148"/>
            <a:ext cx="3277057" cy="2528795"/>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63280123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8372DF4-2162-3280-EAF1-50C2D8D17562}"/>
              </a:ext>
            </a:extLst>
          </p:cNvPr>
          <p:cNvSpPr>
            <a:spLocks noGrp="1"/>
          </p:cNvSpPr>
          <p:nvPr>
            <p:ph idx="1"/>
          </p:nvPr>
        </p:nvSpPr>
        <p:spPr>
          <a:xfrm>
            <a:off x="1257300" y="1605361"/>
            <a:ext cx="16430199" cy="7139777"/>
          </a:xfrm>
        </p:spPr>
        <p:txBody>
          <a:bodyPr/>
          <a:ls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pPr indent="0">
              <a:buNone/>
            </a:pPr>
            <a:endParaRPr lang="en-GB" sz="3600" b="1">
              <a:solidFill>
                <a:srgbClr val="FF5248"/>
              </a:solidFill>
            </a:endParaRPr>
          </a:p>
          <a:p>
            <a:pPr indent="0">
              <a:buNone/>
            </a:pPr>
            <a:endParaRPr lang="en-GB" sz="3600" b="1">
              <a:solidFill>
                <a:srgbClr val="FF5248"/>
              </a:solidFill>
            </a:endParaRPr>
          </a:p>
          <a:p>
            <a:pPr indent="0">
              <a:buNone/>
            </a:pPr>
            <a:endParaRPr lang="en-GB" sz="3600" b="1">
              <a:solidFill>
                <a:srgbClr val="FF5248"/>
              </a:solidFill>
            </a:endParaRPr>
          </a:p>
          <a:p>
            <a:pPr indent="0">
              <a:buNone/>
            </a:pPr>
            <a:endParaRPr lang="en-GB" sz="3600" b="1">
              <a:solidFill>
                <a:srgbClr val="FF5248"/>
              </a:solidFill>
            </a:endParaRPr>
          </a:p>
          <a:p>
            <a:pPr indent="0">
              <a:buNone/>
            </a:pPr>
            <a:r>
              <a:rPr lang="en-GB" sz="3600" b="1">
                <a:solidFill>
                  <a:srgbClr val="FF5248"/>
                </a:solidFill>
              </a:rPr>
              <a:t>Other visual </a:t>
            </a:r>
          </a:p>
          <a:p>
            <a:pPr indent="0">
              <a:buNone/>
            </a:pPr>
            <a:r>
              <a:rPr lang="en-GB" sz="3600" b="1">
                <a:solidFill>
                  <a:srgbClr val="FF5248"/>
                </a:solidFill>
              </a:rPr>
              <a:t>resources</a:t>
            </a:r>
            <a:endParaRPr lang="en-GB" sz="1000" b="1">
              <a:solidFill>
                <a:srgbClr val="002060"/>
              </a:solidFill>
            </a:endParaRPr>
          </a:p>
          <a:p>
            <a:pPr indent="0" algn="ctr">
              <a:buNone/>
            </a:pPr>
            <a:endParaRPr lang="en-GB" sz="1000" i="1">
              <a:solidFill>
                <a:srgbClr val="002060"/>
              </a:solidFill>
              <a:highlight>
                <a:srgbClr val="00FFFF"/>
              </a:highlight>
            </a:endParaRPr>
          </a:p>
          <a:p>
            <a:pPr indent="0" algn="ctr">
              <a:buNone/>
            </a:pPr>
            <a:endParaRPr lang="en-GB" sz="1000" i="1">
              <a:solidFill>
                <a:srgbClr val="002060"/>
              </a:solidFill>
              <a:highlight>
                <a:srgbClr val="00FFFF"/>
              </a:highlight>
            </a:endParaRPr>
          </a:p>
          <a:p>
            <a:pPr indent="0" algn="ctr">
              <a:buNone/>
            </a:pPr>
            <a:endParaRPr lang="en-GB" sz="1000" i="1">
              <a:solidFill>
                <a:srgbClr val="002060"/>
              </a:solidFill>
              <a:highlight>
                <a:srgbClr val="00FFFF"/>
              </a:highlight>
            </a:endParaRPr>
          </a:p>
          <a:p>
            <a:pPr indent="0" algn="ctr">
              <a:buNone/>
            </a:pPr>
            <a:endParaRPr lang="en-GB" sz="1000" i="1">
              <a:solidFill>
                <a:srgbClr val="002060"/>
              </a:solidFill>
              <a:highlight>
                <a:srgbClr val="00FFFF"/>
              </a:highlight>
            </a:endParaRPr>
          </a:p>
          <a:p>
            <a:pPr indent="0" algn="ctr">
              <a:buNone/>
            </a:pPr>
            <a:endParaRPr lang="en-GB" sz="1000" i="1">
              <a:solidFill>
                <a:srgbClr val="002060"/>
              </a:solidFill>
              <a:highlight>
                <a:srgbClr val="00FFFF"/>
              </a:highlight>
            </a:endParaRPr>
          </a:p>
          <a:p>
            <a:pPr indent="0" algn="ctr">
              <a:buNone/>
            </a:pPr>
            <a:endParaRPr lang="en-GB" sz="1000" i="1">
              <a:solidFill>
                <a:srgbClr val="002060"/>
              </a:solidFill>
              <a:highlight>
                <a:srgbClr val="00FFFF"/>
              </a:highlight>
            </a:endParaRPr>
          </a:p>
          <a:p>
            <a:pPr indent="0" algn="ctr">
              <a:buNone/>
            </a:pPr>
            <a:endParaRPr lang="en-GB" sz="1000" i="1">
              <a:solidFill>
                <a:srgbClr val="002060"/>
              </a:solidFill>
              <a:highlight>
                <a:srgbClr val="00FFFF"/>
              </a:highlight>
            </a:endParaRPr>
          </a:p>
          <a:p>
            <a:pPr indent="0" algn="ctr">
              <a:buNone/>
            </a:pPr>
            <a:endParaRPr lang="en-GB" sz="1000" i="1">
              <a:solidFill>
                <a:srgbClr val="002060"/>
              </a:solidFill>
              <a:highlight>
                <a:srgbClr val="00FFFF"/>
              </a:highlight>
            </a:endParaRPr>
          </a:p>
          <a:p>
            <a:pPr indent="0" algn="ctr">
              <a:buNone/>
            </a:pPr>
            <a:endParaRPr lang="en-GB" sz="1000" i="1">
              <a:solidFill>
                <a:srgbClr val="002060"/>
              </a:solidFill>
              <a:highlight>
                <a:srgbClr val="00FFFF"/>
              </a:highlight>
            </a:endParaRPr>
          </a:p>
          <a:p>
            <a:pPr indent="0" algn="ctr">
              <a:buNone/>
            </a:pPr>
            <a:endParaRPr lang="en-GB" sz="1000" i="1">
              <a:solidFill>
                <a:srgbClr val="002060"/>
              </a:solidFill>
              <a:highlight>
                <a:srgbClr val="00FFFF"/>
              </a:highlight>
            </a:endParaRPr>
          </a:p>
          <a:p>
            <a:pPr indent="0" algn="ctr">
              <a:buNone/>
            </a:pPr>
            <a:endParaRPr lang="en-GB" sz="1000" i="1">
              <a:solidFill>
                <a:srgbClr val="002060"/>
              </a:solidFill>
              <a:highlight>
                <a:srgbClr val="00FFFF"/>
              </a:highlight>
            </a:endParaRPr>
          </a:p>
          <a:p>
            <a:pPr indent="0" algn="ctr">
              <a:buNone/>
            </a:pPr>
            <a:endParaRPr lang="en-GB" sz="1000" i="1">
              <a:solidFill>
                <a:srgbClr val="002060"/>
              </a:solidFill>
              <a:highlight>
                <a:srgbClr val="00FFFF"/>
              </a:highlight>
            </a:endParaRPr>
          </a:p>
          <a:p>
            <a:pPr indent="0" algn="ctr">
              <a:buNone/>
            </a:pPr>
            <a:endParaRPr lang="en-GB" sz="1000" i="1">
              <a:solidFill>
                <a:srgbClr val="002060"/>
              </a:solidFill>
              <a:highlight>
                <a:srgbClr val="00FFFF"/>
              </a:highlight>
            </a:endParaRPr>
          </a:p>
          <a:p>
            <a:pPr indent="0" algn="ctr">
              <a:buNone/>
            </a:pPr>
            <a:endParaRPr lang="en-GB" sz="1000" i="1">
              <a:solidFill>
                <a:srgbClr val="002060"/>
              </a:solidFill>
              <a:highlight>
                <a:srgbClr val="00FFFF"/>
              </a:highlight>
            </a:endParaRPr>
          </a:p>
          <a:p>
            <a:pPr indent="0" algn="ctr">
              <a:buNone/>
            </a:pPr>
            <a:endParaRPr lang="en-GB" sz="1000" i="1">
              <a:solidFill>
                <a:srgbClr val="002060"/>
              </a:solidFill>
              <a:highlight>
                <a:srgbClr val="00FFFF"/>
              </a:highlight>
            </a:endParaRPr>
          </a:p>
          <a:p>
            <a:pPr indent="0" algn="ctr">
              <a:buNone/>
            </a:pPr>
            <a:endParaRPr lang="en-GB" sz="1000" i="1">
              <a:solidFill>
                <a:srgbClr val="002060"/>
              </a:solidFill>
              <a:highlight>
                <a:srgbClr val="00FFFF"/>
              </a:highlight>
            </a:endParaRPr>
          </a:p>
          <a:p>
            <a:pPr indent="0" algn="ctr">
              <a:buNone/>
            </a:pPr>
            <a:endParaRPr lang="en-GB" sz="1000" i="1">
              <a:solidFill>
                <a:srgbClr val="002060"/>
              </a:solidFill>
              <a:highlight>
                <a:srgbClr val="00FFFF"/>
              </a:highlight>
            </a:endParaRPr>
          </a:p>
          <a:p>
            <a:pPr indent="0" algn="ctr">
              <a:buNone/>
            </a:pPr>
            <a:endParaRPr lang="en-GB" sz="1000" i="1">
              <a:solidFill>
                <a:srgbClr val="002060"/>
              </a:solidFill>
              <a:highlight>
                <a:srgbClr val="00FFFF"/>
              </a:highlight>
            </a:endParaRPr>
          </a:p>
          <a:p>
            <a:pPr indent="0" algn="r">
              <a:buNone/>
            </a:pPr>
            <a:r>
              <a:rPr lang="en-GB" sz="1400" i="1">
                <a:solidFill>
                  <a:srgbClr val="002060"/>
                </a:solidFill>
                <a:hlinkClick r:id="rId2">
                  <a:extLst>
                    <a:ext uri="{A12FA001-AC4F-418D-AE19-62706E023703}">
                      <ahyp:hlinkClr xmlns:ahyp="http://schemas.microsoft.com/office/drawing/2018/hyperlinkcolor" val="tx"/>
                    </a:ext>
                  </a:extLst>
                </a:hlinkClick>
              </a:rPr>
              <a:t>Reference source: </a:t>
            </a:r>
            <a:r>
              <a:rPr lang="en-GB" sz="1400" i="1">
                <a:solidFill>
                  <a:srgbClr val="00A7A7"/>
                </a:solidFill>
                <a:hlinkClick r:id="rId2">
                  <a:extLst>
                    <a:ext uri="{A12FA001-AC4F-418D-AE19-62706E023703}">
                      <ahyp:hlinkClr xmlns:ahyp="http://schemas.microsoft.com/office/drawing/2018/hyperlinkcolor" val="tx"/>
                    </a:ext>
                  </a:extLst>
                </a:hlinkClick>
              </a:rPr>
              <a:t>CCS resources and web pages   Go Live dates</a:t>
            </a:r>
            <a:endParaRPr lang="en-GB" sz="2400">
              <a:solidFill>
                <a:srgbClr val="002060"/>
              </a:solidFill>
            </a:endParaRPr>
          </a:p>
        </p:txBody>
      </p:sp>
      <p:sp>
        <p:nvSpPr>
          <p:cNvPr id="2" name="Title 1">
            <a:extLst>
              <a:ext uri="{FF2B5EF4-FFF2-40B4-BE49-F238E27FC236}">
                <a16:creationId xmlns:a16="http://schemas.microsoft.com/office/drawing/2014/main" id="{08ED60C5-8A1B-CDA5-E9E2-FB286909FCA6}"/>
              </a:ext>
            </a:extLst>
          </p:cNvPr>
          <p:cNvSpPr>
            <a:spLocks noGrp="1"/>
          </p:cNvSpPr>
          <p:nvPr>
            <p:ph type="title"/>
          </p:nvPr>
        </p:nvSpPr>
        <p:spPr>
          <a:xfrm>
            <a:off x="1257300" y="551069"/>
            <a:ext cx="15773400" cy="1310388"/>
          </a:xfrm>
        </p:spPr>
        <p:txBody>
          <a:bodyPr/>
          <a:ls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r>
              <a:rPr lang="en-GB" sz="6000" b="1"/>
              <a:t>Website pages and resources for CCS</a:t>
            </a:r>
          </a:p>
        </p:txBody>
      </p:sp>
      <p:sp>
        <p:nvSpPr>
          <p:cNvPr id="4" name="Slide Number Placeholder 3">
            <a:extLst>
              <a:ext uri="{FF2B5EF4-FFF2-40B4-BE49-F238E27FC236}">
                <a16:creationId xmlns:a16="http://schemas.microsoft.com/office/drawing/2014/main" id="{1B53488A-95A6-5658-ABA5-D3E544096600}"/>
              </a:ext>
            </a:extLst>
          </p:cNvPr>
          <p:cNvSpPr>
            <a:spLocks noGrp="1"/>
          </p:cNvSpPr>
          <p:nvPr>
            <p:ph type="sldNum" sz="quarter" idx="12"/>
          </p:nvPr>
        </p:nvSpPr>
        <p:spPr/>
        <p:txBody>
          <a:bodyPr lIns="91440" tIns="45720" rIns="91440" bIns="45720" anchor="t"/>
          <a:lstStyle>
            <a:defPPr>
              <a:defRPr lang="en-US"/>
            </a:defPPr>
            <a:lvl1pPr marL="0" algn="l" defTabSz="2061927" rtl="0" eaLnBrk="1" latinLnBrk="0" hangingPunct="1">
              <a:defRPr sz="4059" kern="1200">
                <a:solidFill>
                  <a:schemeClr val="tx1"/>
                </a:solidFill>
                <a:latin typeface="+mn-lt"/>
                <a:ea typeface="+mn-ea"/>
                <a:cs typeface="+mn-cs"/>
              </a:defRPr>
            </a:lvl1pPr>
            <a:lvl2pPr marL="1030964" algn="l" defTabSz="2061927" rtl="0" eaLnBrk="1" latinLnBrk="0" hangingPunct="1">
              <a:defRPr sz="4059" kern="1200">
                <a:solidFill>
                  <a:schemeClr val="tx1"/>
                </a:solidFill>
                <a:latin typeface="+mn-lt"/>
                <a:ea typeface="+mn-ea"/>
                <a:cs typeface="+mn-cs"/>
              </a:defRPr>
            </a:lvl2pPr>
            <a:lvl3pPr marL="2061927" algn="l" defTabSz="2061927" rtl="0" eaLnBrk="1" latinLnBrk="0" hangingPunct="1">
              <a:defRPr sz="4059" kern="1200">
                <a:solidFill>
                  <a:schemeClr val="tx1"/>
                </a:solidFill>
                <a:latin typeface="+mn-lt"/>
                <a:ea typeface="+mn-ea"/>
                <a:cs typeface="+mn-cs"/>
              </a:defRPr>
            </a:lvl3pPr>
            <a:lvl4pPr marL="3092889" algn="l" defTabSz="2061927" rtl="0" eaLnBrk="1" latinLnBrk="0" hangingPunct="1">
              <a:defRPr sz="4059" kern="1200">
                <a:solidFill>
                  <a:schemeClr val="tx1"/>
                </a:solidFill>
                <a:latin typeface="+mn-lt"/>
                <a:ea typeface="+mn-ea"/>
                <a:cs typeface="+mn-cs"/>
              </a:defRPr>
            </a:lvl4pPr>
            <a:lvl5pPr marL="4123853" algn="l" defTabSz="2061927" rtl="0" eaLnBrk="1" latinLnBrk="0" hangingPunct="1">
              <a:defRPr sz="4059" kern="1200">
                <a:solidFill>
                  <a:schemeClr val="tx1"/>
                </a:solidFill>
                <a:latin typeface="+mn-lt"/>
                <a:ea typeface="+mn-ea"/>
                <a:cs typeface="+mn-cs"/>
              </a:defRPr>
            </a:lvl5pPr>
            <a:lvl6pPr marL="5154816" algn="l" defTabSz="2061927" rtl="0" eaLnBrk="1" latinLnBrk="0" hangingPunct="1">
              <a:defRPr sz="4059" kern="1200">
                <a:solidFill>
                  <a:schemeClr val="tx1"/>
                </a:solidFill>
                <a:latin typeface="+mn-lt"/>
                <a:ea typeface="+mn-ea"/>
                <a:cs typeface="+mn-cs"/>
              </a:defRPr>
            </a:lvl6pPr>
            <a:lvl7pPr marL="6185780" algn="l" defTabSz="2061927" rtl="0" eaLnBrk="1" latinLnBrk="0" hangingPunct="1">
              <a:defRPr sz="4059" kern="1200">
                <a:solidFill>
                  <a:schemeClr val="tx1"/>
                </a:solidFill>
                <a:latin typeface="+mn-lt"/>
                <a:ea typeface="+mn-ea"/>
                <a:cs typeface="+mn-cs"/>
              </a:defRPr>
            </a:lvl7pPr>
            <a:lvl8pPr marL="7216742" algn="l" defTabSz="2061927" rtl="0" eaLnBrk="1" latinLnBrk="0" hangingPunct="1">
              <a:defRPr sz="4059" kern="1200">
                <a:solidFill>
                  <a:schemeClr val="tx1"/>
                </a:solidFill>
                <a:latin typeface="+mn-lt"/>
                <a:ea typeface="+mn-ea"/>
                <a:cs typeface="+mn-cs"/>
              </a:defRPr>
            </a:lvl8pPr>
            <a:lvl9pPr marL="8247705" algn="l" defTabSz="2061927" rtl="0" eaLnBrk="1" latinLnBrk="0" hangingPunct="1">
              <a:defRPr sz="4059" kern="1200">
                <a:solidFill>
                  <a:schemeClr val="tx1"/>
                </a:solidFill>
                <a:latin typeface="+mn-lt"/>
                <a:ea typeface="+mn-ea"/>
                <a:cs typeface="+mn-cs"/>
              </a:defRPr>
            </a:lvl9pPr>
          </a:lstStyle>
          <a:p>
            <a:fld id="{50159AD5-06BE-4C20-83E0-9AC786642560}" type="slidenum">
              <a:rPr lang="en-GB" sz="4050" dirty="0">
                <a:cs typeface="Arial"/>
              </a:rPr>
              <a:t>56</a:t>
            </a:fld>
            <a:endParaRPr lang="en-GB" sz="4050">
              <a:cs typeface="Arial"/>
            </a:endParaRPr>
          </a:p>
        </p:txBody>
      </p:sp>
      <p:sp>
        <p:nvSpPr>
          <p:cNvPr id="8" name="Callout: Left Arrow 7">
            <a:extLst>
              <a:ext uri="{FF2B5EF4-FFF2-40B4-BE49-F238E27FC236}">
                <a16:creationId xmlns:a16="http://schemas.microsoft.com/office/drawing/2014/main" id="{93B134EB-5390-BCD5-5CDD-B6BD2C1C2101}"/>
              </a:ext>
            </a:extLst>
          </p:cNvPr>
          <p:cNvSpPr/>
          <p:nvPr/>
        </p:nvSpPr>
        <p:spPr>
          <a:xfrm>
            <a:off x="12140304" y="3520955"/>
            <a:ext cx="5170796" cy="3166448"/>
          </a:xfrm>
          <a:prstGeom prst="leftArrowCallout">
            <a:avLst>
              <a:gd name="adj1" fmla="val 25000"/>
              <a:gd name="adj2" fmla="val 25000"/>
              <a:gd name="adj3" fmla="val 25000"/>
              <a:gd name="adj4" fmla="val 72967"/>
            </a:avLst>
          </a:prstGeom>
          <a:solidFill>
            <a:schemeClr val="accent1">
              <a:alpha val="50000"/>
            </a:schemeClr>
          </a:solidFill>
          <a:ln>
            <a:noFill/>
          </a:ln>
          <a:effectLst>
            <a:outerShdw blurRad="50800" dist="38100" dir="2700000" algn="tl" rotWithShape="0">
              <a:prstClr val="black">
                <a:alpha val="40000"/>
              </a:prstClr>
            </a:outerShdw>
          </a:effectLst>
        </p:spPr>
        <p:style>
          <a:lnRef idx="0">
            <a:scrgbClr r="0" g="0" b="0"/>
          </a:lnRef>
          <a:fillRef idx="0">
            <a:scrgbClr r="0" g="0" b="0"/>
          </a:fillRef>
          <a:effectRef idx="0">
            <a:scrgbClr r="0" g="0" b="0"/>
          </a:effectRef>
          <a:fontRef idx="minor">
            <a:schemeClr val="lt1"/>
          </a:fontRef>
        </p:style>
        <p:txBody>
          <a:bodyPr lIns="91440" tIns="45720" rIns="91440" bIns="45720" rtlCol="0" anchor="ctr"/>
          <a:lstStyle/>
          <a:p>
            <a:r>
              <a:rPr lang="en-GB" sz="2400" b="1">
                <a:solidFill>
                  <a:srgbClr val="FF5248"/>
                </a:solidFill>
              </a:rPr>
              <a:t>HCPs and public resources</a:t>
            </a:r>
          </a:p>
          <a:p>
            <a:pPr marL="0" indent="0">
              <a:buNone/>
            </a:pPr>
            <a:endParaRPr lang="en-GB" sz="1600" b="1">
              <a:solidFill>
                <a:srgbClr val="FF5248"/>
              </a:solidFill>
            </a:endParaRPr>
          </a:p>
          <a:p>
            <a:r>
              <a:rPr lang="en-GB" sz="1400" b="1">
                <a:solidFill>
                  <a:srgbClr val="002060"/>
                </a:solidFill>
              </a:rPr>
              <a:t>Resources include: </a:t>
            </a:r>
            <a:endParaRPr lang="en-GB" sz="1400" b="1">
              <a:solidFill>
                <a:srgbClr val="002060"/>
              </a:solidFill>
              <a:cs typeface="Arial"/>
            </a:endParaRPr>
          </a:p>
          <a:p>
            <a:endParaRPr lang="en-GB" sz="1400" b="1">
              <a:solidFill>
                <a:srgbClr val="FF5248"/>
              </a:solidFill>
            </a:endParaRPr>
          </a:p>
          <a:p>
            <a:pPr marL="285750" indent="-285750">
              <a:buFont typeface="Arial" panose="020B0604020202020204" pitchFamily="34" charset="0"/>
              <a:buChar char="•"/>
            </a:pPr>
            <a:r>
              <a:rPr lang="en-GB" sz="1400">
                <a:solidFill>
                  <a:srgbClr val="002060"/>
                </a:solidFill>
              </a:rPr>
              <a:t>Toolkits</a:t>
            </a:r>
            <a:endParaRPr lang="en-GB" sz="1400">
              <a:solidFill>
                <a:srgbClr val="002060"/>
              </a:solidFill>
              <a:cs typeface="Arial"/>
            </a:endParaRPr>
          </a:p>
          <a:p>
            <a:pPr marL="285750" indent="-285750">
              <a:buFont typeface="Arial" panose="020B0604020202020204" pitchFamily="34" charset="0"/>
              <a:buChar char="•"/>
            </a:pPr>
            <a:r>
              <a:rPr lang="en-GB" sz="1400">
                <a:solidFill>
                  <a:srgbClr val="002060"/>
                </a:solidFill>
                <a:cs typeface="Arial"/>
              </a:rPr>
              <a:t>Visual aids</a:t>
            </a:r>
            <a:endParaRPr lang="en-GB" sz="1400">
              <a:solidFill>
                <a:srgbClr val="002060"/>
              </a:solidFill>
            </a:endParaRPr>
          </a:p>
          <a:p>
            <a:pPr marL="285750" indent="-285750">
              <a:buFont typeface="Arial" panose="020B0604020202020204" pitchFamily="34" charset="0"/>
              <a:buChar char="•"/>
            </a:pPr>
            <a:r>
              <a:rPr lang="en-GB" sz="1400">
                <a:solidFill>
                  <a:srgbClr val="002060"/>
                </a:solidFill>
              </a:rPr>
              <a:t>Information sheets</a:t>
            </a:r>
            <a:endParaRPr lang="en-GB" sz="1400">
              <a:solidFill>
                <a:srgbClr val="002060"/>
              </a:solidFill>
              <a:cs typeface="Arial"/>
            </a:endParaRPr>
          </a:p>
          <a:p>
            <a:pPr marL="285750" indent="-285750">
              <a:buFont typeface="Arial" panose="020B0604020202020204" pitchFamily="34" charset="0"/>
              <a:buChar char="•"/>
            </a:pPr>
            <a:r>
              <a:rPr lang="en-GB" sz="1400">
                <a:solidFill>
                  <a:srgbClr val="002060"/>
                </a:solidFill>
              </a:rPr>
              <a:t>Forms</a:t>
            </a:r>
            <a:endParaRPr lang="en-GB" sz="1400">
              <a:solidFill>
                <a:srgbClr val="002060"/>
              </a:solidFill>
              <a:cs typeface="Arial"/>
            </a:endParaRPr>
          </a:p>
          <a:p>
            <a:pPr marL="285750" indent="-285750">
              <a:buFont typeface="Arial,Sans-Serif" panose="020B0604020202020204" pitchFamily="34" charset="0"/>
              <a:buChar char="•"/>
            </a:pPr>
            <a:r>
              <a:rPr lang="en-GB" sz="1400">
                <a:solidFill>
                  <a:srgbClr val="002060"/>
                </a:solidFill>
                <a:cs typeface="Arial"/>
              </a:rPr>
              <a:t>Leaflets</a:t>
            </a:r>
            <a:endParaRPr lang="en-US" sz="1400">
              <a:solidFill>
                <a:srgbClr val="212A73"/>
              </a:solidFill>
              <a:cs typeface="Arial"/>
            </a:endParaRPr>
          </a:p>
          <a:p>
            <a:pPr marL="285750" indent="-285750">
              <a:buFont typeface="Arial,Sans-Serif" panose="020B0604020202020204" pitchFamily="34" charset="0"/>
              <a:buChar char="•"/>
            </a:pPr>
            <a:r>
              <a:rPr lang="en-GB" sz="1400">
                <a:solidFill>
                  <a:srgbClr val="002060"/>
                </a:solidFill>
                <a:cs typeface="Arial"/>
              </a:rPr>
              <a:t>Posters</a:t>
            </a:r>
            <a:endParaRPr lang="en-GB"/>
          </a:p>
        </p:txBody>
      </p:sp>
      <p:pic>
        <p:nvPicPr>
          <p:cNvPr id="12" name="Picture 11">
            <a:extLst>
              <a:ext uri="{FF2B5EF4-FFF2-40B4-BE49-F238E27FC236}">
                <a16:creationId xmlns:a16="http://schemas.microsoft.com/office/drawing/2014/main" id="{8D386025-94A4-444A-D623-978B1B2C76CB}"/>
              </a:ext>
            </a:extLst>
          </p:cNvPr>
          <p:cNvPicPr>
            <a:picLocks noChangeAspect="1"/>
          </p:cNvPicPr>
          <p:nvPr/>
        </p:nvPicPr>
        <p:blipFill>
          <a:blip r:embed="rId3"/>
          <a:stretch>
            <a:fillRect/>
          </a:stretch>
        </p:blipFill>
        <p:spPr>
          <a:xfrm>
            <a:off x="5379043" y="1733409"/>
            <a:ext cx="6772275" cy="7139777"/>
          </a:xfrm>
          <a:prstGeom prst="rect">
            <a:avLst/>
          </a:prstGeom>
          <a:ln>
            <a:noFill/>
          </a:ln>
          <a:effectLst>
            <a:outerShdw blurRad="292100" dist="139700" dir="2700000" algn="tl" rotWithShape="0">
              <a:srgbClr val="333333">
                <a:alpha val="65000"/>
              </a:srgbClr>
            </a:outerShdw>
          </a:effectLst>
        </p:spPr>
      </p:pic>
      <p:sp>
        <p:nvSpPr>
          <p:cNvPr id="6" name="TextBox 5">
            <a:extLst>
              <a:ext uri="{FF2B5EF4-FFF2-40B4-BE49-F238E27FC236}">
                <a16:creationId xmlns:a16="http://schemas.microsoft.com/office/drawing/2014/main" id="{E60A499D-C3B6-F504-F93F-065167874015}"/>
              </a:ext>
            </a:extLst>
          </p:cNvPr>
          <p:cNvSpPr txBox="1"/>
          <p:nvPr/>
        </p:nvSpPr>
        <p:spPr>
          <a:xfrm>
            <a:off x="8334605" y="9618844"/>
            <a:ext cx="1875731" cy="5078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2700" b="1">
                <a:solidFill>
                  <a:schemeClr val="bg1"/>
                </a:solidFill>
                <a:cs typeface="Arial"/>
              </a:rPr>
              <a:t>56</a:t>
            </a:r>
            <a:endParaRPr lang="en-US" b="1">
              <a:solidFill>
                <a:schemeClr val="bg1"/>
              </a:solidFill>
            </a:endParaRPr>
          </a:p>
        </p:txBody>
      </p:sp>
    </p:spTree>
    <p:extLst>
      <p:ext uri="{BB962C8B-B14F-4D97-AF65-F5344CB8AC3E}">
        <p14:creationId xmlns:p14="http://schemas.microsoft.com/office/powerpoint/2010/main" val="323209779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6A8DFA-A786-97F3-B203-7198C5B273B4}"/>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ECABCEAC-9054-36F4-2E16-4D5BDC5DD209}"/>
              </a:ext>
            </a:extLst>
          </p:cNvPr>
          <p:cNvSpPr>
            <a:spLocks noGrp="1"/>
          </p:cNvSpPr>
          <p:nvPr>
            <p:ph type="sldNum" sz="quarter" idx="4294967295"/>
          </p:nvPr>
        </p:nvSpPr>
        <p:spPr>
          <a:xfrm>
            <a:off x="17455643" y="9553537"/>
            <a:ext cx="776259" cy="547482"/>
          </a:xfrm>
          <a:prstGeom prst="rect">
            <a:avLst/>
          </a:prstGeom>
        </p:spPr>
        <p:txBody>
          <a:bodyPr/>
          <a:lstStyle>
            <a:defPPr>
              <a:defRPr lang="en-US"/>
            </a:defPPr>
            <a:lvl1pPr marL="0" algn="l" defTabSz="2061927" rtl="0" eaLnBrk="1" latinLnBrk="0" hangingPunct="1">
              <a:defRPr sz="4059" kern="1200">
                <a:solidFill>
                  <a:schemeClr val="tx1"/>
                </a:solidFill>
                <a:latin typeface="+mn-lt"/>
                <a:ea typeface="+mn-ea"/>
                <a:cs typeface="+mn-cs"/>
              </a:defRPr>
            </a:lvl1pPr>
            <a:lvl2pPr marL="1030964" algn="l" defTabSz="2061927" rtl="0" eaLnBrk="1" latinLnBrk="0" hangingPunct="1">
              <a:defRPr sz="4059" kern="1200">
                <a:solidFill>
                  <a:schemeClr val="tx1"/>
                </a:solidFill>
                <a:latin typeface="+mn-lt"/>
                <a:ea typeface="+mn-ea"/>
                <a:cs typeface="+mn-cs"/>
              </a:defRPr>
            </a:lvl2pPr>
            <a:lvl3pPr marL="2061927" algn="l" defTabSz="2061927" rtl="0" eaLnBrk="1" latinLnBrk="0" hangingPunct="1">
              <a:defRPr sz="4059" kern="1200">
                <a:solidFill>
                  <a:schemeClr val="tx1"/>
                </a:solidFill>
                <a:latin typeface="+mn-lt"/>
                <a:ea typeface="+mn-ea"/>
                <a:cs typeface="+mn-cs"/>
              </a:defRPr>
            </a:lvl3pPr>
            <a:lvl4pPr marL="3092889" algn="l" defTabSz="2061927" rtl="0" eaLnBrk="1" latinLnBrk="0" hangingPunct="1">
              <a:defRPr sz="4059" kern="1200">
                <a:solidFill>
                  <a:schemeClr val="tx1"/>
                </a:solidFill>
                <a:latin typeface="+mn-lt"/>
                <a:ea typeface="+mn-ea"/>
                <a:cs typeface="+mn-cs"/>
              </a:defRPr>
            </a:lvl4pPr>
            <a:lvl5pPr marL="4123853" algn="l" defTabSz="2061927" rtl="0" eaLnBrk="1" latinLnBrk="0" hangingPunct="1">
              <a:defRPr sz="4059" kern="1200">
                <a:solidFill>
                  <a:schemeClr val="tx1"/>
                </a:solidFill>
                <a:latin typeface="+mn-lt"/>
                <a:ea typeface="+mn-ea"/>
                <a:cs typeface="+mn-cs"/>
              </a:defRPr>
            </a:lvl5pPr>
            <a:lvl6pPr marL="5154816" algn="l" defTabSz="2061927" rtl="0" eaLnBrk="1" latinLnBrk="0" hangingPunct="1">
              <a:defRPr sz="4059" kern="1200">
                <a:solidFill>
                  <a:schemeClr val="tx1"/>
                </a:solidFill>
                <a:latin typeface="+mn-lt"/>
                <a:ea typeface="+mn-ea"/>
                <a:cs typeface="+mn-cs"/>
              </a:defRPr>
            </a:lvl6pPr>
            <a:lvl7pPr marL="6185780" algn="l" defTabSz="2061927" rtl="0" eaLnBrk="1" latinLnBrk="0" hangingPunct="1">
              <a:defRPr sz="4059" kern="1200">
                <a:solidFill>
                  <a:schemeClr val="tx1"/>
                </a:solidFill>
                <a:latin typeface="+mn-lt"/>
                <a:ea typeface="+mn-ea"/>
                <a:cs typeface="+mn-cs"/>
              </a:defRPr>
            </a:lvl7pPr>
            <a:lvl8pPr marL="7216742" algn="l" defTabSz="2061927" rtl="0" eaLnBrk="1" latinLnBrk="0" hangingPunct="1">
              <a:defRPr sz="4059" kern="1200">
                <a:solidFill>
                  <a:schemeClr val="tx1"/>
                </a:solidFill>
                <a:latin typeface="+mn-lt"/>
                <a:ea typeface="+mn-ea"/>
                <a:cs typeface="+mn-cs"/>
              </a:defRPr>
            </a:lvl8pPr>
            <a:lvl9pPr marL="8247705" algn="l" defTabSz="2061927" rtl="0" eaLnBrk="1" latinLnBrk="0" hangingPunct="1">
              <a:defRPr sz="4059" kern="1200">
                <a:solidFill>
                  <a:schemeClr val="tx1"/>
                </a:solidFill>
                <a:latin typeface="+mn-lt"/>
                <a:ea typeface="+mn-ea"/>
                <a:cs typeface="+mn-cs"/>
              </a:defRPr>
            </a:lvl9pPr>
          </a:lstStyle>
          <a:p>
            <a:fld id="{561D0CCE-8DCC-44DC-A653-AE62B1D84A52}" type="slidenum">
              <a:rPr lang="en-GB" smtClean="0"/>
              <a:pPr/>
              <a:t>57</a:t>
            </a:fld>
            <a:endParaRPr lang="en-GB"/>
          </a:p>
        </p:txBody>
      </p:sp>
      <p:sp>
        <p:nvSpPr>
          <p:cNvPr id="3" name="Title 1">
            <a:extLst>
              <a:ext uri="{FF2B5EF4-FFF2-40B4-BE49-F238E27FC236}">
                <a16:creationId xmlns:a16="http://schemas.microsoft.com/office/drawing/2014/main" id="{0BC77E0D-95F9-4C41-7E25-079C41D1C2ED}"/>
              </a:ext>
            </a:extLst>
          </p:cNvPr>
          <p:cNvSpPr txBox="1">
            <a:spLocks/>
          </p:cNvSpPr>
          <p:nvPr/>
        </p:nvSpPr>
        <p:spPr>
          <a:xfrm>
            <a:off x="1257300" y="5167052"/>
            <a:ext cx="15773400" cy="1988345"/>
          </a:xfrm>
          <a:prstGeom prst="rect">
            <a:avLst/>
          </a:prstGeom>
        </p:spPr>
        <p:txBody>
          <a:bodyPr lIns="137160" tIns="68580" rIns="137160" bIns="68580" anchor="t"/>
          <a:ls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pPr algn="ctr"/>
            <a:r>
              <a:rPr lang="en-GB" sz="2400">
                <a:solidFill>
                  <a:srgbClr val="212A73"/>
                </a:solidFill>
                <a:latin typeface="Arial"/>
              </a:rPr>
              <a:t>Influenza </a:t>
            </a:r>
            <a:endParaRPr lang="en-US" sz="4059"/>
          </a:p>
        </p:txBody>
      </p:sp>
      <p:sp>
        <p:nvSpPr>
          <p:cNvPr id="7" name="TextBox 6">
            <a:extLst>
              <a:ext uri="{FF2B5EF4-FFF2-40B4-BE49-F238E27FC236}">
                <a16:creationId xmlns:a16="http://schemas.microsoft.com/office/drawing/2014/main" id="{B27E3CD2-396C-672D-76CA-9EB3B47F82D3}"/>
              </a:ext>
            </a:extLst>
          </p:cNvPr>
          <p:cNvSpPr txBox="1"/>
          <p:nvPr/>
        </p:nvSpPr>
        <p:spPr>
          <a:xfrm>
            <a:off x="709511" y="4977782"/>
            <a:ext cx="10557234" cy="1061829"/>
          </a:xfrm>
          <a:prstGeom prst="rect">
            <a:avLst/>
          </a:prstGeom>
          <a:noFill/>
        </p:spPr>
        <p:txBody>
          <a:bodyPr rot="0" spcFirstLastPara="0" vertOverflow="overflow" horzOverflow="overflow" vert="horz" wrap="square" lIns="137160" tIns="68580" rIns="137160" bIns="68580" numCol="1" spcCol="0" rtlCol="0" fromWordArt="0" anchor="t" anchorCtr="0" forceAA="0" compatLnSpc="1">
            <a:prstTxWarp prst="textNoShape">
              <a:avLst/>
            </a:prstTxWarp>
            <a:spAutoFit/>
          </a:bodyPr>
          <a:ls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r>
              <a:rPr lang="en-GB" sz="6000" b="1">
                <a:solidFill>
                  <a:schemeClr val="bg1"/>
                </a:solidFill>
                <a:cs typeface="Arial"/>
              </a:rPr>
              <a:t>Summary &amp; Resources</a:t>
            </a:r>
          </a:p>
        </p:txBody>
      </p:sp>
      <p:sp>
        <p:nvSpPr>
          <p:cNvPr id="5" name="Text Placeholder 6">
            <a:extLst>
              <a:ext uri="{FF2B5EF4-FFF2-40B4-BE49-F238E27FC236}">
                <a16:creationId xmlns:a16="http://schemas.microsoft.com/office/drawing/2014/main" id="{BD25A390-F8D2-4CA6-7865-0D65247474E5}"/>
              </a:ext>
            </a:extLst>
          </p:cNvPr>
          <p:cNvSpPr txBox="1">
            <a:spLocks/>
          </p:cNvSpPr>
          <p:nvPr/>
        </p:nvSpPr>
        <p:spPr>
          <a:xfrm>
            <a:off x="995381" y="7971779"/>
            <a:ext cx="12100375" cy="1410872"/>
          </a:xfrm>
          <a:prstGeom prst="rect">
            <a:avLst/>
          </a:prstGeom>
        </p:spPr>
        <p:txBody>
          <a:bodyPr lIns="91440" tIns="45720" rIns="91440" bIns="45720" anchor="t"/>
          <a:lstStyle>
            <a:lvl1pPr marL="340808" indent="-340808" algn="l" defTabSz="1363233" rtl="0" eaLnBrk="1" latinLnBrk="0" hangingPunct="1">
              <a:lnSpc>
                <a:spcPct val="90000"/>
              </a:lnSpc>
              <a:spcBef>
                <a:spcPts val="1491"/>
              </a:spcBef>
              <a:buFont typeface="Arial" panose="020B0604020202020204" pitchFamily="34" charset="0"/>
              <a:buChar char="•"/>
              <a:defRPr sz="4174" kern="1200">
                <a:solidFill>
                  <a:schemeClr val="tx1"/>
                </a:solidFill>
                <a:latin typeface="+mn-lt"/>
                <a:ea typeface="+mn-ea"/>
                <a:cs typeface="+mn-cs"/>
              </a:defRPr>
            </a:lvl1pPr>
            <a:lvl2pPr marL="1022425" indent="-340808" algn="l" defTabSz="1363233" rtl="0" eaLnBrk="1" latinLnBrk="0" hangingPunct="1">
              <a:lnSpc>
                <a:spcPct val="90000"/>
              </a:lnSpc>
              <a:spcBef>
                <a:spcPts val="745"/>
              </a:spcBef>
              <a:buFont typeface="Arial" panose="020B0604020202020204" pitchFamily="34" charset="0"/>
              <a:buChar char="•"/>
              <a:defRPr sz="3578" kern="1200">
                <a:solidFill>
                  <a:schemeClr val="tx1"/>
                </a:solidFill>
                <a:latin typeface="+mn-lt"/>
                <a:ea typeface="+mn-ea"/>
                <a:cs typeface="+mn-cs"/>
              </a:defRPr>
            </a:lvl2pPr>
            <a:lvl3pPr marL="1704042" indent="-340808" algn="l" defTabSz="1363233" rtl="0" eaLnBrk="1" latinLnBrk="0" hangingPunct="1">
              <a:lnSpc>
                <a:spcPct val="90000"/>
              </a:lnSpc>
              <a:spcBef>
                <a:spcPts val="745"/>
              </a:spcBef>
              <a:buFont typeface="Arial" panose="020B0604020202020204" pitchFamily="34" charset="0"/>
              <a:buChar char="•"/>
              <a:defRPr sz="2982" kern="1200">
                <a:solidFill>
                  <a:schemeClr val="tx1"/>
                </a:solidFill>
                <a:latin typeface="+mn-lt"/>
                <a:ea typeface="+mn-ea"/>
                <a:cs typeface="+mn-cs"/>
              </a:defRPr>
            </a:lvl3pPr>
            <a:lvl4pPr marL="2385658" indent="-340808" algn="l" defTabSz="1363233" rtl="0" eaLnBrk="1" latinLnBrk="0" hangingPunct="1">
              <a:lnSpc>
                <a:spcPct val="90000"/>
              </a:lnSpc>
              <a:spcBef>
                <a:spcPts val="745"/>
              </a:spcBef>
              <a:buFont typeface="Arial" panose="020B0604020202020204" pitchFamily="34" charset="0"/>
              <a:buChar char="•"/>
              <a:defRPr sz="2684" kern="1200">
                <a:solidFill>
                  <a:schemeClr val="tx1"/>
                </a:solidFill>
                <a:latin typeface="+mn-lt"/>
                <a:ea typeface="+mn-ea"/>
                <a:cs typeface="+mn-cs"/>
              </a:defRPr>
            </a:lvl4pPr>
            <a:lvl5pPr marL="3067275" indent="-340808" algn="l" defTabSz="1363233" rtl="0" eaLnBrk="1" latinLnBrk="0" hangingPunct="1">
              <a:lnSpc>
                <a:spcPct val="90000"/>
              </a:lnSpc>
              <a:spcBef>
                <a:spcPts val="745"/>
              </a:spcBef>
              <a:buFont typeface="Arial" panose="020B0604020202020204" pitchFamily="34" charset="0"/>
              <a:buChar char="•"/>
              <a:defRPr sz="2684" kern="1200">
                <a:solidFill>
                  <a:schemeClr val="tx1"/>
                </a:solidFill>
                <a:latin typeface="+mn-lt"/>
                <a:ea typeface="+mn-ea"/>
                <a:cs typeface="+mn-cs"/>
              </a:defRPr>
            </a:lvl5pPr>
            <a:lvl6pPr marL="3748891" indent="-340808" algn="l" defTabSz="1363233" rtl="0" eaLnBrk="1" latinLnBrk="0" hangingPunct="1">
              <a:lnSpc>
                <a:spcPct val="90000"/>
              </a:lnSpc>
              <a:spcBef>
                <a:spcPts val="745"/>
              </a:spcBef>
              <a:buFont typeface="Arial" panose="020B0604020202020204" pitchFamily="34" charset="0"/>
              <a:buChar char="•"/>
              <a:defRPr sz="2684" kern="1200">
                <a:solidFill>
                  <a:schemeClr val="tx1"/>
                </a:solidFill>
                <a:latin typeface="+mn-lt"/>
                <a:ea typeface="+mn-ea"/>
                <a:cs typeface="+mn-cs"/>
              </a:defRPr>
            </a:lvl6pPr>
            <a:lvl7pPr marL="4430508" indent="-340808" algn="l" defTabSz="1363233" rtl="0" eaLnBrk="1" latinLnBrk="0" hangingPunct="1">
              <a:lnSpc>
                <a:spcPct val="90000"/>
              </a:lnSpc>
              <a:spcBef>
                <a:spcPts val="745"/>
              </a:spcBef>
              <a:buFont typeface="Arial" panose="020B0604020202020204" pitchFamily="34" charset="0"/>
              <a:buChar char="•"/>
              <a:defRPr sz="2684" kern="1200">
                <a:solidFill>
                  <a:schemeClr val="tx1"/>
                </a:solidFill>
                <a:latin typeface="+mn-lt"/>
                <a:ea typeface="+mn-ea"/>
                <a:cs typeface="+mn-cs"/>
              </a:defRPr>
            </a:lvl7pPr>
            <a:lvl8pPr marL="5112125" indent="-340808" algn="l" defTabSz="1363233" rtl="0" eaLnBrk="1" latinLnBrk="0" hangingPunct="1">
              <a:lnSpc>
                <a:spcPct val="90000"/>
              </a:lnSpc>
              <a:spcBef>
                <a:spcPts val="745"/>
              </a:spcBef>
              <a:buFont typeface="Arial" panose="020B0604020202020204" pitchFamily="34" charset="0"/>
              <a:buChar char="•"/>
              <a:defRPr sz="2684" kern="1200">
                <a:solidFill>
                  <a:schemeClr val="tx1"/>
                </a:solidFill>
                <a:latin typeface="+mn-lt"/>
                <a:ea typeface="+mn-ea"/>
                <a:cs typeface="+mn-cs"/>
              </a:defRPr>
            </a:lvl8pPr>
            <a:lvl9pPr marL="5793741" indent="-340808" algn="l" defTabSz="1363233" rtl="0" eaLnBrk="1" latinLnBrk="0" hangingPunct="1">
              <a:lnSpc>
                <a:spcPct val="90000"/>
              </a:lnSpc>
              <a:spcBef>
                <a:spcPts val="745"/>
              </a:spcBef>
              <a:buFont typeface="Arial" panose="020B0604020202020204" pitchFamily="34" charset="0"/>
              <a:buChar char="•"/>
              <a:defRPr sz="2684" kern="1200">
                <a:solidFill>
                  <a:schemeClr val="tx1"/>
                </a:solidFill>
                <a:latin typeface="+mn-lt"/>
                <a:ea typeface="+mn-ea"/>
                <a:cs typeface="+mn-cs"/>
              </a:defRPr>
            </a:lvl9pPr>
          </a:lstStyle>
          <a:p>
            <a:pPr marL="0" indent="0">
              <a:buNone/>
            </a:pPr>
            <a:r>
              <a:rPr lang="en-GB" sz="3200">
                <a:solidFill>
                  <a:schemeClr val="bg1"/>
                </a:solidFill>
              </a:rPr>
              <a:t>Vaccine Preventable Disease Programme/Communicable Disease Surveillance Centre</a:t>
            </a:r>
            <a:endParaRPr lang="en-GB" sz="3200">
              <a:solidFill>
                <a:schemeClr val="bg1"/>
              </a:solidFill>
              <a:cs typeface="Arial"/>
            </a:endParaRPr>
          </a:p>
          <a:p>
            <a:pPr marL="0" indent="0">
              <a:buNone/>
            </a:pPr>
            <a:r>
              <a:rPr lang="en-GB" sz="3200">
                <a:solidFill>
                  <a:schemeClr val="bg1"/>
                </a:solidFill>
              </a:rPr>
              <a:t>Public Health Wales</a:t>
            </a:r>
            <a:endParaRPr lang="en-GB" sz="3200">
              <a:solidFill>
                <a:schemeClr val="bg1"/>
              </a:solidFill>
              <a:cs typeface="Arial"/>
            </a:endParaRPr>
          </a:p>
        </p:txBody>
      </p:sp>
      <p:sp>
        <p:nvSpPr>
          <p:cNvPr id="8" name="Text Placeholder 5">
            <a:extLst>
              <a:ext uri="{FF2B5EF4-FFF2-40B4-BE49-F238E27FC236}">
                <a16:creationId xmlns:a16="http://schemas.microsoft.com/office/drawing/2014/main" id="{C33DD6AF-84FC-E64D-2C40-B5FF5E4C6AA5}"/>
              </a:ext>
            </a:extLst>
          </p:cNvPr>
          <p:cNvSpPr txBox="1">
            <a:spLocks/>
          </p:cNvSpPr>
          <p:nvPr/>
        </p:nvSpPr>
        <p:spPr>
          <a:xfrm>
            <a:off x="999910" y="6973797"/>
            <a:ext cx="16705791" cy="725859"/>
          </a:xfrm>
          <a:prstGeom prst="rect">
            <a:avLst/>
          </a:prstGeom>
        </p:spPr>
        <p:txBody>
          <a:bodyPr lIns="91440" tIns="45720" rIns="91440" bIns="45720" anchor="t"/>
          <a:lstStyle>
            <a:lvl1pPr marL="0" indent="0" algn="l" defTabSz="1363233" rtl="0" eaLnBrk="1" latinLnBrk="0" hangingPunct="1">
              <a:lnSpc>
                <a:spcPct val="90000"/>
              </a:lnSpc>
              <a:spcBef>
                <a:spcPts val="1491"/>
              </a:spcBef>
              <a:buFont typeface="Arial" panose="020B0604020202020204" pitchFamily="34" charset="0"/>
              <a:buNone/>
              <a:defRPr sz="4174" kern="1200">
                <a:solidFill>
                  <a:schemeClr val="bg1">
                    <a:lumMod val="95000"/>
                  </a:schemeClr>
                </a:solidFill>
                <a:latin typeface="+mn-lt"/>
                <a:ea typeface="+mn-ea"/>
                <a:cs typeface="+mn-cs"/>
              </a:defRPr>
            </a:lvl1pPr>
            <a:lvl2pPr marL="1022425" indent="-340808" algn="l" defTabSz="1363233" rtl="0" eaLnBrk="1" latinLnBrk="0" hangingPunct="1">
              <a:lnSpc>
                <a:spcPct val="90000"/>
              </a:lnSpc>
              <a:spcBef>
                <a:spcPts val="745"/>
              </a:spcBef>
              <a:buFont typeface="Arial" panose="020B0604020202020204" pitchFamily="34" charset="0"/>
              <a:buChar char="•"/>
              <a:defRPr sz="3578" kern="1200">
                <a:solidFill>
                  <a:schemeClr val="tx1"/>
                </a:solidFill>
                <a:latin typeface="+mn-lt"/>
                <a:ea typeface="+mn-ea"/>
                <a:cs typeface="+mn-cs"/>
              </a:defRPr>
            </a:lvl2pPr>
            <a:lvl3pPr marL="1704042" indent="-340808" algn="l" defTabSz="1363233" rtl="0" eaLnBrk="1" latinLnBrk="0" hangingPunct="1">
              <a:lnSpc>
                <a:spcPct val="90000"/>
              </a:lnSpc>
              <a:spcBef>
                <a:spcPts val="745"/>
              </a:spcBef>
              <a:buFont typeface="Arial" panose="020B0604020202020204" pitchFamily="34" charset="0"/>
              <a:buChar char="•"/>
              <a:defRPr sz="2982" kern="1200">
                <a:solidFill>
                  <a:schemeClr val="tx1"/>
                </a:solidFill>
                <a:latin typeface="+mn-lt"/>
                <a:ea typeface="+mn-ea"/>
                <a:cs typeface="+mn-cs"/>
              </a:defRPr>
            </a:lvl3pPr>
            <a:lvl4pPr marL="2385658" indent="-340808" algn="l" defTabSz="1363233" rtl="0" eaLnBrk="1" latinLnBrk="0" hangingPunct="1">
              <a:lnSpc>
                <a:spcPct val="90000"/>
              </a:lnSpc>
              <a:spcBef>
                <a:spcPts val="745"/>
              </a:spcBef>
              <a:buFont typeface="Arial" panose="020B0604020202020204" pitchFamily="34" charset="0"/>
              <a:buChar char="•"/>
              <a:defRPr sz="2684" kern="1200">
                <a:solidFill>
                  <a:schemeClr val="tx1"/>
                </a:solidFill>
                <a:latin typeface="+mn-lt"/>
                <a:ea typeface="+mn-ea"/>
                <a:cs typeface="+mn-cs"/>
              </a:defRPr>
            </a:lvl4pPr>
            <a:lvl5pPr marL="3067275" indent="-340808" algn="l" defTabSz="1363233" rtl="0" eaLnBrk="1" latinLnBrk="0" hangingPunct="1">
              <a:lnSpc>
                <a:spcPct val="90000"/>
              </a:lnSpc>
              <a:spcBef>
                <a:spcPts val="745"/>
              </a:spcBef>
              <a:buFont typeface="Arial" panose="020B0604020202020204" pitchFamily="34" charset="0"/>
              <a:buChar char="•"/>
              <a:defRPr sz="2684" kern="1200">
                <a:solidFill>
                  <a:schemeClr val="tx1"/>
                </a:solidFill>
                <a:latin typeface="+mn-lt"/>
                <a:ea typeface="+mn-ea"/>
                <a:cs typeface="+mn-cs"/>
              </a:defRPr>
            </a:lvl5pPr>
            <a:lvl6pPr marL="3748891" indent="-340808" algn="l" defTabSz="1363233" rtl="0" eaLnBrk="1" latinLnBrk="0" hangingPunct="1">
              <a:lnSpc>
                <a:spcPct val="90000"/>
              </a:lnSpc>
              <a:spcBef>
                <a:spcPts val="745"/>
              </a:spcBef>
              <a:buFont typeface="Arial" panose="020B0604020202020204" pitchFamily="34" charset="0"/>
              <a:buChar char="•"/>
              <a:defRPr sz="2684" kern="1200">
                <a:solidFill>
                  <a:schemeClr val="tx1"/>
                </a:solidFill>
                <a:latin typeface="+mn-lt"/>
                <a:ea typeface="+mn-ea"/>
                <a:cs typeface="+mn-cs"/>
              </a:defRPr>
            </a:lvl6pPr>
            <a:lvl7pPr marL="4430508" indent="-340808" algn="l" defTabSz="1363233" rtl="0" eaLnBrk="1" latinLnBrk="0" hangingPunct="1">
              <a:lnSpc>
                <a:spcPct val="90000"/>
              </a:lnSpc>
              <a:spcBef>
                <a:spcPts val="745"/>
              </a:spcBef>
              <a:buFont typeface="Arial" panose="020B0604020202020204" pitchFamily="34" charset="0"/>
              <a:buChar char="•"/>
              <a:defRPr sz="2684" kern="1200">
                <a:solidFill>
                  <a:schemeClr val="tx1"/>
                </a:solidFill>
                <a:latin typeface="+mn-lt"/>
                <a:ea typeface="+mn-ea"/>
                <a:cs typeface="+mn-cs"/>
              </a:defRPr>
            </a:lvl7pPr>
            <a:lvl8pPr marL="5112125" indent="-340808" algn="l" defTabSz="1363233" rtl="0" eaLnBrk="1" latinLnBrk="0" hangingPunct="1">
              <a:lnSpc>
                <a:spcPct val="90000"/>
              </a:lnSpc>
              <a:spcBef>
                <a:spcPts val="745"/>
              </a:spcBef>
              <a:buFont typeface="Arial" panose="020B0604020202020204" pitchFamily="34" charset="0"/>
              <a:buChar char="•"/>
              <a:defRPr sz="2684" kern="1200">
                <a:solidFill>
                  <a:schemeClr val="tx1"/>
                </a:solidFill>
                <a:latin typeface="+mn-lt"/>
                <a:ea typeface="+mn-ea"/>
                <a:cs typeface="+mn-cs"/>
              </a:defRPr>
            </a:lvl8pPr>
            <a:lvl9pPr marL="5793741" indent="-340808" algn="l" defTabSz="1363233" rtl="0" eaLnBrk="1" latinLnBrk="0" hangingPunct="1">
              <a:lnSpc>
                <a:spcPct val="90000"/>
              </a:lnSpc>
              <a:spcBef>
                <a:spcPts val="745"/>
              </a:spcBef>
              <a:buFont typeface="Arial" panose="020B0604020202020204" pitchFamily="34" charset="0"/>
              <a:buChar char="•"/>
              <a:defRPr sz="2684" kern="1200">
                <a:solidFill>
                  <a:schemeClr val="tx1"/>
                </a:solidFill>
                <a:latin typeface="+mn-lt"/>
                <a:ea typeface="+mn-ea"/>
                <a:cs typeface="+mn-cs"/>
              </a:defRPr>
            </a:lvl9pPr>
          </a:lstStyle>
          <a:p>
            <a:r>
              <a:rPr lang="en-GB" sz="3200"/>
              <a:t>Clare Powell, Specialist Nurse, Immunisation – Training lead </a:t>
            </a:r>
          </a:p>
        </p:txBody>
      </p:sp>
    </p:spTree>
    <p:extLst>
      <p:ext uri="{BB962C8B-B14F-4D97-AF65-F5344CB8AC3E}">
        <p14:creationId xmlns:p14="http://schemas.microsoft.com/office/powerpoint/2010/main" val="82035116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03DF34-A1F6-B51D-DE45-EF78455E94C1}"/>
              </a:ext>
            </a:extLst>
          </p:cNvPr>
          <p:cNvSpPr>
            <a:spLocks noGrp="1"/>
          </p:cNvSpPr>
          <p:nvPr>
            <p:ph type="title"/>
          </p:nvPr>
        </p:nvSpPr>
        <p:spPr>
          <a:xfrm>
            <a:off x="1846149" y="262641"/>
            <a:ext cx="13808123" cy="898479"/>
          </a:xfrm>
        </p:spPr>
        <p:txBody>
          <a:bodyPr lIns="137160" tIns="68580" rIns="137160" bIns="68580" anchor="t"/>
          <a:ls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r>
              <a:rPr lang="en-GB" sz="4000" b="1"/>
              <a:t>Leaflet ordering: </a:t>
            </a:r>
            <a:r>
              <a:rPr lang="en-GB" sz="3600"/>
              <a:t>free to order at </a:t>
            </a:r>
            <a:r>
              <a:rPr lang="en-GB" sz="3600">
                <a:hlinkClick r:id="rId3"/>
              </a:rPr>
              <a:t>Health Information Resources - Public Health Wales</a:t>
            </a:r>
            <a:br>
              <a:rPr lang="en-GB" sz="1550"/>
            </a:br>
            <a:r>
              <a:rPr lang="en-GB" sz="3600"/>
              <a:t> </a:t>
            </a:r>
          </a:p>
        </p:txBody>
      </p:sp>
      <p:pic>
        <p:nvPicPr>
          <p:cNvPr id="8" name="Picture 7">
            <a:extLst>
              <a:ext uri="{FF2B5EF4-FFF2-40B4-BE49-F238E27FC236}">
                <a16:creationId xmlns:a16="http://schemas.microsoft.com/office/drawing/2014/main" id="{9023DF2D-DB91-0535-4084-22FFE09086A3}"/>
              </a:ext>
            </a:extLst>
          </p:cNvPr>
          <p:cNvPicPr>
            <a:picLocks noChangeAspect="1"/>
          </p:cNvPicPr>
          <p:nvPr/>
        </p:nvPicPr>
        <p:blipFill>
          <a:blip r:embed="rId4"/>
          <a:stretch>
            <a:fillRect/>
          </a:stretch>
        </p:blipFill>
        <p:spPr>
          <a:xfrm>
            <a:off x="6628043" y="1481436"/>
            <a:ext cx="3625037" cy="5704739"/>
          </a:xfrm>
          <a:prstGeom prst="rect">
            <a:avLst/>
          </a:prstGeom>
          <a:ln>
            <a:solidFill>
              <a:schemeClr val="tx1"/>
            </a:solidFill>
          </a:ln>
          <a:effectLst>
            <a:outerShdw blurRad="76200" dist="12700" dir="8100000" sy="-23000" kx="800400" algn="br" rotWithShape="0">
              <a:prstClr val="black">
                <a:alpha val="20000"/>
              </a:prstClr>
            </a:outerShdw>
          </a:effectLst>
        </p:spPr>
      </p:pic>
      <p:pic>
        <p:nvPicPr>
          <p:cNvPr id="10" name="Picture 9">
            <a:extLst>
              <a:ext uri="{FF2B5EF4-FFF2-40B4-BE49-F238E27FC236}">
                <a16:creationId xmlns:a16="http://schemas.microsoft.com/office/drawing/2014/main" id="{E240F193-5ECF-F211-5665-3E78046E0E7A}"/>
              </a:ext>
            </a:extLst>
          </p:cNvPr>
          <p:cNvPicPr>
            <a:picLocks noChangeAspect="1"/>
          </p:cNvPicPr>
          <p:nvPr/>
        </p:nvPicPr>
        <p:blipFill>
          <a:blip r:embed="rId5"/>
          <a:stretch>
            <a:fillRect/>
          </a:stretch>
        </p:blipFill>
        <p:spPr>
          <a:xfrm>
            <a:off x="400374" y="2078076"/>
            <a:ext cx="3209100" cy="4861628"/>
          </a:xfrm>
          <a:prstGeom prst="rect">
            <a:avLst/>
          </a:prstGeom>
          <a:ln>
            <a:solidFill>
              <a:schemeClr val="tx1"/>
            </a:solidFill>
          </a:ln>
          <a:effectLst>
            <a:outerShdw blurRad="76200" dir="13500000" sy="23000" kx="1200000" algn="br" rotWithShape="0">
              <a:prstClr val="black">
                <a:alpha val="20000"/>
              </a:prstClr>
            </a:outerShdw>
          </a:effectLst>
        </p:spPr>
      </p:pic>
      <p:pic>
        <p:nvPicPr>
          <p:cNvPr id="2050" name="Picture 2" descr="Brechlyn/Difftheria/Tetanws/Pertwsis/Polio, Hib a Hepatitis B i Blant a Babanod (6 mewn 1)/ Diphtheria/Tetanus/Pertussis/Polio/Hib &amp;amp; Hepatitis B vaccine for babies and children (6 in 1) Taflen/Leaflet">
            <a:extLst>
              <a:ext uri="{FF2B5EF4-FFF2-40B4-BE49-F238E27FC236}">
                <a16:creationId xmlns:a16="http://schemas.microsoft.com/office/drawing/2014/main" id="{150B1233-BB9C-CC5D-06C8-01A1BE844D10}"/>
              </a:ext>
            </a:extLst>
          </p:cNvPr>
          <p:cNvPicPr>
            <a:picLocks noGrp="1" noChangeAspect="1" noChangeArrowheads="1"/>
          </p:cNvPicPr>
          <p:nvPr>
            <p:ph idx="1"/>
          </p:nvPr>
        </p:nvPicPr>
        <p:blipFill rotWithShape="1">
          <a:blip r:embed="rId6">
            <a:extLst>
              <a:ext uri="{28A0092B-C50C-407E-A947-70E740481C1C}">
                <a14:useLocalDpi xmlns:a14="http://schemas.microsoft.com/office/drawing/2010/main" val="0"/>
              </a:ext>
            </a:extLst>
          </a:blip>
          <a:srcRect t="8088" b="7487"/>
          <a:stretch/>
        </p:blipFill>
        <p:spPr bwMode="auto">
          <a:xfrm>
            <a:off x="12047141" y="2078076"/>
            <a:ext cx="5346684" cy="5510465"/>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a:extLst>
            <a:ext uri="{909E8E84-426E-40DD-AFC4-6F175D3DCCD1}">
              <a14:hiddenFill xmlns:a14="http://schemas.microsoft.com/office/drawing/2010/main">
                <a:solidFill>
                  <a:srgbClr val="FFFFFF"/>
                </a:solidFill>
              </a14:hiddenFill>
            </a:ext>
          </a:extLst>
        </p:spPr>
      </p:pic>
      <p:pic>
        <p:nvPicPr>
          <p:cNvPr id="12" name="Picture 11">
            <a:extLst>
              <a:ext uri="{FF2B5EF4-FFF2-40B4-BE49-F238E27FC236}">
                <a16:creationId xmlns:a16="http://schemas.microsoft.com/office/drawing/2014/main" id="{E23E8634-BC9A-BCAA-2A02-39C7EFFDB1A9}"/>
              </a:ext>
            </a:extLst>
          </p:cNvPr>
          <p:cNvPicPr>
            <a:picLocks noChangeAspect="1"/>
          </p:cNvPicPr>
          <p:nvPr/>
        </p:nvPicPr>
        <p:blipFill>
          <a:blip r:embed="rId7"/>
          <a:stretch>
            <a:fillRect/>
          </a:stretch>
        </p:blipFill>
        <p:spPr>
          <a:xfrm>
            <a:off x="8876285" y="4833307"/>
            <a:ext cx="5906717" cy="4386549"/>
          </a:xfrm>
          <a:prstGeom prst="rect">
            <a:avLst/>
          </a:prstGeom>
          <a:ln>
            <a:solidFill>
              <a:schemeClr val="tx1"/>
            </a:solidFill>
          </a:ln>
        </p:spPr>
      </p:pic>
      <p:pic>
        <p:nvPicPr>
          <p:cNvPr id="14" name="Picture 13">
            <a:extLst>
              <a:ext uri="{FF2B5EF4-FFF2-40B4-BE49-F238E27FC236}">
                <a16:creationId xmlns:a16="http://schemas.microsoft.com/office/drawing/2014/main" id="{345683E9-45BA-098D-5F1E-F3A6AAE8FE54}"/>
              </a:ext>
            </a:extLst>
          </p:cNvPr>
          <p:cNvPicPr>
            <a:picLocks noChangeAspect="1"/>
          </p:cNvPicPr>
          <p:nvPr/>
        </p:nvPicPr>
        <p:blipFill>
          <a:blip r:embed="rId8"/>
          <a:stretch>
            <a:fillRect/>
          </a:stretch>
        </p:blipFill>
        <p:spPr>
          <a:xfrm>
            <a:off x="2629178" y="4891887"/>
            <a:ext cx="3829182" cy="4386549"/>
          </a:xfrm>
          <a:prstGeom prst="rect">
            <a:avLst/>
          </a:prstGeom>
          <a:ln>
            <a:solidFill>
              <a:schemeClr val="tx1"/>
            </a:solidFill>
          </a:ln>
          <a:effectLst>
            <a:outerShdw blurRad="76200" dir="13500000" sy="23000" kx="1200000" algn="br" rotWithShape="0">
              <a:prstClr val="black">
                <a:alpha val="20000"/>
              </a:prstClr>
            </a:outerShdw>
          </a:effectLst>
        </p:spPr>
      </p:pic>
      <p:sp>
        <p:nvSpPr>
          <p:cNvPr id="7" name="Slide Number Placeholder 3">
            <a:extLst>
              <a:ext uri="{FF2B5EF4-FFF2-40B4-BE49-F238E27FC236}">
                <a16:creationId xmlns:a16="http://schemas.microsoft.com/office/drawing/2014/main" id="{25D97A61-27D3-5EEB-A460-BF5464EAF0F4}"/>
              </a:ext>
            </a:extLst>
          </p:cNvPr>
          <p:cNvSpPr txBox="1">
            <a:spLocks/>
          </p:cNvSpPr>
          <p:nvPr/>
        </p:nvSpPr>
        <p:spPr>
          <a:xfrm>
            <a:off x="8749072" y="9646612"/>
            <a:ext cx="780506" cy="551068"/>
          </a:xfrm>
          <a:prstGeom prst="rect">
            <a:avLst/>
          </a:prstGeom>
        </p:spPr>
        <p:txBody>
          <a:bodyPr/>
          <a:lstStyle>
            <a:defPPr>
              <a:defRPr lang="en-US"/>
            </a:defPPr>
            <a:lvl1pPr marL="0" algn="r" defTabSz="1374618" rtl="0" eaLnBrk="1" latinLnBrk="0" hangingPunct="1">
              <a:defRPr sz="2706" b="1" kern="1200">
                <a:solidFill>
                  <a:schemeClr val="bg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fld id="{561D0CCE-8DCC-44DC-A653-AE62B1D84A52}" type="slidenum">
              <a:rPr lang="en-GB" smtClean="0"/>
              <a:pPr/>
              <a:t>58</a:t>
            </a:fld>
            <a:endParaRPr lang="en-US"/>
          </a:p>
        </p:txBody>
      </p:sp>
      <p:sp>
        <p:nvSpPr>
          <p:cNvPr id="3" name="TextBox 2">
            <a:extLst>
              <a:ext uri="{FF2B5EF4-FFF2-40B4-BE49-F238E27FC236}">
                <a16:creationId xmlns:a16="http://schemas.microsoft.com/office/drawing/2014/main" id="{8483D197-D5DB-68EC-DD57-68BD7B120A79}"/>
              </a:ext>
            </a:extLst>
          </p:cNvPr>
          <p:cNvSpPr txBox="1"/>
          <p:nvPr/>
        </p:nvSpPr>
        <p:spPr>
          <a:xfrm>
            <a:off x="3232143" y="2742849"/>
            <a:ext cx="3994334" cy="508729"/>
          </a:xfrm>
          <a:prstGeom prst="rect">
            <a:avLst/>
          </a:prstGeom>
          <a:noFill/>
        </p:spPr>
        <p:txBody>
          <a:bodyPr wrap="square" rtlCol="0">
            <a:spAutoFit/>
          </a:bodyPr>
          <a:lstStyle/>
          <a:p>
            <a:r>
              <a:rPr lang="en-GB" b="1">
                <a:solidFill>
                  <a:srgbClr val="FF0000"/>
                </a:solidFill>
              </a:rPr>
              <a:t>Examples of resources</a:t>
            </a:r>
          </a:p>
        </p:txBody>
      </p:sp>
    </p:spTree>
    <p:extLst>
      <p:ext uri="{BB962C8B-B14F-4D97-AF65-F5344CB8AC3E}">
        <p14:creationId xmlns:p14="http://schemas.microsoft.com/office/powerpoint/2010/main" val="1501286361"/>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1" name="Title 1">
            <a:extLst>
              <a:ext uri="{FF2B5EF4-FFF2-40B4-BE49-F238E27FC236}">
                <a16:creationId xmlns:a16="http://schemas.microsoft.com/office/drawing/2014/main" id="{1802B56B-1EB8-1034-7D3D-572170D0B243}"/>
              </a:ext>
            </a:extLst>
          </p:cNvPr>
          <p:cNvSpPr>
            <a:spLocks noGrp="1"/>
          </p:cNvSpPr>
          <p:nvPr>
            <p:ph type="title"/>
          </p:nvPr>
        </p:nvSpPr>
        <p:spPr>
          <a:xfrm>
            <a:off x="1257300" y="408481"/>
            <a:ext cx="15773400" cy="632272"/>
          </a:xfrm>
        </p:spPr>
        <p:txBody>
          <a:bodyPr lIns="91440" tIns="45720" rIns="91440" bIns="45720" anchor="t"/>
          <a:lstStyle/>
          <a:p>
            <a:pPr algn="ctr"/>
            <a:r>
              <a:rPr lang="en-GB" sz="4000" b="1" i="0">
                <a:solidFill>
                  <a:srgbClr val="002776"/>
                </a:solidFill>
                <a:effectLst/>
              </a:rPr>
              <a:t>UKHSA - Childhood immunisation eligibility calculator</a:t>
            </a:r>
            <a:br>
              <a:rPr lang="en-GB" sz="6550" b="1" i="0">
                <a:effectLst/>
                <a:latin typeface="Arial" panose="020B0604020202020204" pitchFamily="34" charset="0"/>
              </a:rPr>
            </a:br>
            <a:endParaRPr lang="en-US"/>
          </a:p>
        </p:txBody>
      </p:sp>
      <p:pic>
        <p:nvPicPr>
          <p:cNvPr id="1026" name="Picture 2" descr="A screenshot of a computer&#10;&#10;AI-generated content may be incorrect.">
            <a:extLst>
              <a:ext uri="{FF2B5EF4-FFF2-40B4-BE49-F238E27FC236}">
                <a16:creationId xmlns:a16="http://schemas.microsoft.com/office/drawing/2014/main" id="{45CC7880-CB2F-5F46-8E5B-3AADF955DA9D}"/>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tretch>
            <a:fillRect/>
          </a:stretch>
        </p:blipFill>
        <p:spPr bwMode="auto">
          <a:xfrm>
            <a:off x="1257300" y="1394516"/>
            <a:ext cx="15773400" cy="5086919"/>
          </a:xfrm>
          <a:prstGeom prst="rect">
            <a:avLst/>
          </a:prstGeom>
          <a:solidFill>
            <a:srgbClr val="FFFFFF"/>
          </a:solidFill>
        </p:spPr>
      </p:pic>
      <p:sp>
        <p:nvSpPr>
          <p:cNvPr id="4" name="Slide Number Placeholder 3">
            <a:extLst>
              <a:ext uri="{FF2B5EF4-FFF2-40B4-BE49-F238E27FC236}">
                <a16:creationId xmlns:a16="http://schemas.microsoft.com/office/drawing/2014/main" id="{51B3F5CF-53CE-6D2F-B53A-F2242282FFCC}"/>
              </a:ext>
            </a:extLst>
          </p:cNvPr>
          <p:cNvSpPr>
            <a:spLocks noGrp="1"/>
          </p:cNvSpPr>
          <p:nvPr>
            <p:ph type="sldNum" sz="quarter" idx="12"/>
          </p:nvPr>
        </p:nvSpPr>
        <p:spPr>
          <a:xfrm>
            <a:off x="8765181" y="9580846"/>
            <a:ext cx="780506" cy="551068"/>
          </a:xfrm>
        </p:spPr>
        <p:txBody>
          <a:bodyPr>
            <a:normAutofit/>
          </a:bodyPr>
          <a:lstStyle/>
          <a:p>
            <a:pPr>
              <a:spcAft>
                <a:spcPts val="600"/>
              </a:spcAft>
            </a:pPr>
            <a:fld id="{561D0CCE-8DCC-44DC-A653-AE62B1D84A52}" type="slidenum">
              <a:rPr lang="en-GB" smtClean="0"/>
              <a:pPr>
                <a:spcAft>
                  <a:spcPts val="600"/>
                </a:spcAft>
              </a:pPr>
              <a:t>59</a:t>
            </a:fld>
            <a:endParaRPr lang="en-GB"/>
          </a:p>
        </p:txBody>
      </p:sp>
      <p:sp>
        <p:nvSpPr>
          <p:cNvPr id="6" name="TextBox 5">
            <a:extLst>
              <a:ext uri="{FF2B5EF4-FFF2-40B4-BE49-F238E27FC236}">
                <a16:creationId xmlns:a16="http://schemas.microsoft.com/office/drawing/2014/main" id="{99207619-3711-23E1-D340-2E8ECA823BF2}"/>
              </a:ext>
            </a:extLst>
          </p:cNvPr>
          <p:cNvSpPr txBox="1"/>
          <p:nvPr/>
        </p:nvSpPr>
        <p:spPr>
          <a:xfrm>
            <a:off x="3855900" y="6481435"/>
            <a:ext cx="11621620" cy="508729"/>
          </a:xfrm>
          <a:prstGeom prst="rect">
            <a:avLst/>
          </a:prstGeom>
          <a:noFill/>
        </p:spPr>
        <p:txBody>
          <a:bodyPr wrap="square">
            <a:spAutoFit/>
          </a:bodyPr>
          <a:lstStyle/>
          <a:p>
            <a:r>
              <a:rPr lang="en-GB">
                <a:hlinkClick r:id="rId4"/>
              </a:rPr>
              <a:t>Childhood immunisation eligibility calculator - Health Publications</a:t>
            </a:r>
            <a:endParaRPr lang="en-GB"/>
          </a:p>
        </p:txBody>
      </p:sp>
      <p:sp>
        <p:nvSpPr>
          <p:cNvPr id="3" name="TextBox 2">
            <a:extLst>
              <a:ext uri="{FF2B5EF4-FFF2-40B4-BE49-F238E27FC236}">
                <a16:creationId xmlns:a16="http://schemas.microsoft.com/office/drawing/2014/main" id="{DC7CD225-4614-0B1B-E767-F3372D254DAD}"/>
              </a:ext>
            </a:extLst>
          </p:cNvPr>
          <p:cNvSpPr txBox="1"/>
          <p:nvPr/>
        </p:nvSpPr>
        <p:spPr>
          <a:xfrm>
            <a:off x="1257300" y="7256235"/>
            <a:ext cx="16847820" cy="1815882"/>
          </a:xfrm>
          <a:prstGeom prst="rect">
            <a:avLst/>
          </a:prstGeom>
          <a:noFill/>
        </p:spPr>
        <p:txBody>
          <a:bodyPr wrap="square" lIns="91440" tIns="45720" rIns="91440" bIns="45720" anchor="t">
            <a:spAutoFit/>
          </a:bodyPr>
          <a:lstStyle/>
          <a:p>
            <a:pPr algn="ctr"/>
            <a:r>
              <a:rPr lang="en-GB" sz="2800">
                <a:effectLst/>
              </a:rPr>
              <a:t>This calculator assumes vaccinations are administered in line with the routine UK childhood immunisation schedule. It is intended to support clinicians but does not replace clinical judgement or clinical decision making. If any vaccinations are missed, delayed or incomplete, do not use this calculator and instead refer to the UKHSA algorithm document (</a:t>
            </a:r>
            <a:r>
              <a:rPr lang="en-GB" sz="2800" b="1">
                <a:effectLst/>
              </a:rPr>
              <a:t>caveats for use in Wales on slides </a:t>
            </a:r>
            <a:r>
              <a:rPr lang="en-GB" sz="2800" b="1"/>
              <a:t>60&amp;62</a:t>
            </a:r>
            <a:r>
              <a:rPr lang="en-GB" sz="2800">
                <a:effectLst/>
              </a:rPr>
              <a:t>)</a:t>
            </a:r>
            <a:endParaRPr lang="en-GB" sz="3200">
              <a:effectLst/>
            </a:endParaRPr>
          </a:p>
        </p:txBody>
      </p:sp>
    </p:spTree>
    <p:extLst>
      <p:ext uri="{BB962C8B-B14F-4D97-AF65-F5344CB8AC3E}">
        <p14:creationId xmlns:p14="http://schemas.microsoft.com/office/powerpoint/2010/main" val="32690673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092313-92F5-98E0-AD1E-EE72DBDF4593}"/>
              </a:ext>
            </a:extLst>
          </p:cNvPr>
          <p:cNvSpPr>
            <a:spLocks noGrp="1"/>
          </p:cNvSpPr>
          <p:nvPr>
            <p:ph type="title"/>
          </p:nvPr>
        </p:nvSpPr>
        <p:spPr>
          <a:xfrm>
            <a:off x="1270739" y="282390"/>
            <a:ext cx="15773400" cy="2000618"/>
          </a:xfrm>
        </p:spPr>
        <p:txBody>
          <a:bodyPr lIns="91440" tIns="45720" rIns="91440" bIns="45720" anchor="t"/>
          <a:lstStyle/>
          <a:p>
            <a:r>
              <a:rPr lang="en-US" sz="4400" b="1">
                <a:cs typeface="Arial"/>
              </a:rPr>
              <a:t>Organogram</a:t>
            </a:r>
          </a:p>
        </p:txBody>
      </p:sp>
      <p:sp>
        <p:nvSpPr>
          <p:cNvPr id="4" name="Slide Number Placeholder 3">
            <a:extLst>
              <a:ext uri="{FF2B5EF4-FFF2-40B4-BE49-F238E27FC236}">
                <a16:creationId xmlns:a16="http://schemas.microsoft.com/office/drawing/2014/main" id="{54569D38-3F6E-98EC-A466-FDFBD32BE5D5}"/>
              </a:ext>
            </a:extLst>
          </p:cNvPr>
          <p:cNvSpPr>
            <a:spLocks noGrp="1"/>
          </p:cNvSpPr>
          <p:nvPr>
            <p:ph type="sldNum" sz="quarter" idx="12"/>
          </p:nvPr>
        </p:nvSpPr>
        <p:spPr/>
        <p:txBody>
          <a:bodyPr/>
          <a:lstStyle/>
          <a:p>
            <a:fld id="{561D0CCE-8DCC-44DC-A653-AE62B1D84A52}" type="slidenum">
              <a:rPr lang="en-GB" smtClean="0"/>
              <a:pPr/>
              <a:t>6</a:t>
            </a:fld>
            <a:endParaRPr lang="en-GB"/>
          </a:p>
        </p:txBody>
      </p:sp>
      <p:graphicFrame>
        <p:nvGraphicFramePr>
          <p:cNvPr id="7" name="Diagram 6">
            <a:extLst>
              <a:ext uri="{FF2B5EF4-FFF2-40B4-BE49-F238E27FC236}">
                <a16:creationId xmlns:a16="http://schemas.microsoft.com/office/drawing/2014/main" id="{9DB3B179-CC0A-7E93-4B8C-CDA8A36371C3}"/>
              </a:ext>
            </a:extLst>
          </p:cNvPr>
          <p:cNvGraphicFramePr/>
          <p:nvPr>
            <p:extLst>
              <p:ext uri="{D42A27DB-BD31-4B8C-83A1-F6EECF244321}">
                <p14:modId xmlns:p14="http://schemas.microsoft.com/office/powerpoint/2010/main" val="1684686060"/>
              </p:ext>
            </p:extLst>
          </p:nvPr>
        </p:nvGraphicFramePr>
        <p:xfrm>
          <a:off x="1476486" y="280232"/>
          <a:ext cx="14580452" cy="97943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271" name="TextBox 3270">
            <a:extLst>
              <a:ext uri="{FF2B5EF4-FFF2-40B4-BE49-F238E27FC236}">
                <a16:creationId xmlns:a16="http://schemas.microsoft.com/office/drawing/2014/main" id="{8C7FC4AC-5302-54D8-0CB1-3C74806E5BF7}"/>
              </a:ext>
            </a:extLst>
          </p:cNvPr>
          <p:cNvSpPr txBox="1"/>
          <p:nvPr/>
        </p:nvSpPr>
        <p:spPr>
          <a:xfrm>
            <a:off x="1276397" y="8540288"/>
            <a:ext cx="13703063" cy="5078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700">
                <a:cs typeface="Arial"/>
              </a:rPr>
              <a:t>*We are VPDP.</a:t>
            </a:r>
          </a:p>
        </p:txBody>
      </p:sp>
      <p:sp>
        <p:nvSpPr>
          <p:cNvPr id="4094" name="TextBox 4093">
            <a:extLst>
              <a:ext uri="{FF2B5EF4-FFF2-40B4-BE49-F238E27FC236}">
                <a16:creationId xmlns:a16="http://schemas.microsoft.com/office/drawing/2014/main" id="{583FC530-68E4-BA6D-5A60-6AC88D191F03}"/>
              </a:ext>
            </a:extLst>
          </p:cNvPr>
          <p:cNvSpPr txBox="1"/>
          <p:nvPr/>
        </p:nvSpPr>
        <p:spPr>
          <a:xfrm>
            <a:off x="1274499" y="1281477"/>
            <a:ext cx="13703063" cy="5078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700">
                <a:cs typeface="Arial"/>
              </a:rPr>
              <a:t>This organogram shows the structure of </a:t>
            </a:r>
            <a:r>
              <a:rPr lang="en-US" sz="2700" err="1">
                <a:cs typeface="Arial"/>
              </a:rPr>
              <a:t>immunisation</a:t>
            </a:r>
            <a:r>
              <a:rPr lang="en-US" sz="2700">
                <a:cs typeface="Arial"/>
              </a:rPr>
              <a:t> and vaccination in Wales.</a:t>
            </a:r>
          </a:p>
        </p:txBody>
      </p:sp>
    </p:spTree>
    <p:extLst>
      <p:ext uri="{BB962C8B-B14F-4D97-AF65-F5344CB8AC3E}">
        <p14:creationId xmlns:p14="http://schemas.microsoft.com/office/powerpoint/2010/main" val="113644427"/>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505FA1-4E0E-28F5-225D-BC3FE1483A58}"/>
              </a:ext>
            </a:extLst>
          </p:cNvPr>
          <p:cNvSpPr>
            <a:spLocks noGrp="1"/>
          </p:cNvSpPr>
          <p:nvPr>
            <p:ph type="title"/>
          </p:nvPr>
        </p:nvSpPr>
        <p:spPr>
          <a:xfrm>
            <a:off x="1257300" y="-3250"/>
            <a:ext cx="15773400" cy="2000618"/>
          </a:xfrm>
        </p:spPr>
        <p:txBody>
          <a:bodyPr/>
          <a:lstStyle/>
          <a:p>
            <a:r>
              <a:rPr lang="en-GB" sz="4000" b="1" i="0">
                <a:solidFill>
                  <a:srgbClr val="002776"/>
                </a:solidFill>
                <a:effectLst/>
              </a:rPr>
              <a:t>UKHSA - Childhood immunisation eligibility calculator – Hep B</a:t>
            </a:r>
            <a:endParaRPr lang="en-GB" sz="4000"/>
          </a:p>
        </p:txBody>
      </p:sp>
      <p:sp>
        <p:nvSpPr>
          <p:cNvPr id="4" name="Slide Number Placeholder 3">
            <a:extLst>
              <a:ext uri="{FF2B5EF4-FFF2-40B4-BE49-F238E27FC236}">
                <a16:creationId xmlns:a16="http://schemas.microsoft.com/office/drawing/2014/main" id="{99D3D9B9-4C26-080F-E6E8-5A712DC03BEA}"/>
              </a:ext>
            </a:extLst>
          </p:cNvPr>
          <p:cNvSpPr>
            <a:spLocks noGrp="1"/>
          </p:cNvSpPr>
          <p:nvPr>
            <p:ph type="sldNum" sz="quarter" idx="12"/>
          </p:nvPr>
        </p:nvSpPr>
        <p:spPr/>
        <p:txBody>
          <a:bodyPr/>
          <a:lstStyle/>
          <a:p>
            <a:fld id="{561D0CCE-8DCC-44DC-A653-AE62B1D84A52}" type="slidenum">
              <a:rPr lang="en-GB" smtClean="0"/>
              <a:pPr/>
              <a:t>60</a:t>
            </a:fld>
            <a:endParaRPr lang="en-GB"/>
          </a:p>
        </p:txBody>
      </p:sp>
      <p:sp>
        <p:nvSpPr>
          <p:cNvPr id="6" name="TextBox 5">
            <a:extLst>
              <a:ext uri="{FF2B5EF4-FFF2-40B4-BE49-F238E27FC236}">
                <a16:creationId xmlns:a16="http://schemas.microsoft.com/office/drawing/2014/main" id="{441279B7-B036-3C1F-84EE-9450E8461B40}"/>
              </a:ext>
            </a:extLst>
          </p:cNvPr>
          <p:cNvSpPr txBox="1"/>
          <p:nvPr/>
        </p:nvSpPr>
        <p:spPr>
          <a:xfrm>
            <a:off x="895641" y="4755831"/>
            <a:ext cx="17042422" cy="4955203"/>
          </a:xfrm>
          <a:prstGeom prst="rect">
            <a:avLst/>
          </a:prstGeom>
          <a:noFill/>
        </p:spPr>
        <p:txBody>
          <a:bodyPr wrap="square" lIns="91440" tIns="45720" rIns="91440" bIns="45720" anchor="t">
            <a:spAutoFit/>
          </a:bodyPr>
          <a:lstStyle/>
          <a:p>
            <a:r>
              <a:rPr lang="en-GB" sz="2400"/>
              <a:t>The eligibility calculator can be used in Wales; however, you need to be aware of the differences in terms of:</a:t>
            </a:r>
          </a:p>
          <a:p>
            <a:pPr marL="457200" indent="-457200">
              <a:buFont typeface="Arial" panose="020B0604020202020204" pitchFamily="34" charset="0"/>
              <a:buChar char="•"/>
            </a:pPr>
            <a:r>
              <a:rPr lang="en-GB" sz="2400"/>
              <a:t>Ordering – is still directly from the manufacturer </a:t>
            </a:r>
          </a:p>
          <a:p>
            <a:pPr marL="457200" indent="-457200">
              <a:buFont typeface="Arial" panose="020B0604020202020204" pitchFamily="34" charset="0"/>
              <a:buChar char="•"/>
            </a:pPr>
            <a:r>
              <a:rPr lang="en-GB" sz="2400"/>
              <a:t>*Dry blood spot testing is not routinely carried out in Wales. A Hep B surface antigen (HBsAg) blood test is generally carried out in Wales by venous sampling</a:t>
            </a:r>
          </a:p>
          <a:p>
            <a:pPr marL="457200" indent="-457200">
              <a:buFont typeface="Arial" panose="020B0604020202020204" pitchFamily="34" charset="0"/>
              <a:buChar char="•"/>
            </a:pPr>
            <a:r>
              <a:rPr lang="en-GB" sz="2400"/>
              <a:t>In Wales there are different models of delivery, in terms of who would do the 12 - month blood test and who would administer the monovalent Hep B vaccine at 4 weeks </a:t>
            </a:r>
          </a:p>
          <a:p>
            <a:endParaRPr lang="en-GB" sz="2400"/>
          </a:p>
          <a:p>
            <a:r>
              <a:rPr lang="en-GB" sz="2400"/>
              <a:t>For a child born to a mother with hepatitis B in Wales, please refer to the following documents:</a:t>
            </a:r>
          </a:p>
          <a:p>
            <a:pPr marL="342900" indent="-342900">
              <a:buFont typeface="Arial" panose="020B0604020202020204" pitchFamily="34" charset="0"/>
              <a:buChar char="•"/>
            </a:pPr>
            <a:r>
              <a:rPr lang="en-GB" sz="2400">
                <a:hlinkClick r:id="rId3"/>
              </a:rPr>
              <a:t>https://phw.nhs.wales/topics/immunisation-and-vaccines/vaccines-professionals/hepatitis-b-hepb/changes-to-the-selective-neonatal-hepatitis-b-programme/</a:t>
            </a:r>
            <a:endParaRPr lang="en-GB" sz="2400"/>
          </a:p>
          <a:p>
            <a:pPr marL="342900" indent="-342900">
              <a:buFont typeface="Arial" panose="020B0604020202020204" pitchFamily="34" charset="0"/>
              <a:buChar char="•"/>
            </a:pPr>
            <a:r>
              <a:rPr lang="en-GB" sz="2400">
                <a:hlinkClick r:id="rId4"/>
              </a:rPr>
              <a:t>Changes to routine childhood and selective neonatal hepatitis B vaccinations (WHC/2025/019) | GOV.WALES</a:t>
            </a:r>
            <a:endParaRPr lang="en-GB" sz="2400"/>
          </a:p>
          <a:p>
            <a:pPr marL="342900" indent="-342900">
              <a:buFont typeface="Arial" panose="020B0604020202020204" pitchFamily="34" charset="0"/>
              <a:buChar char="•"/>
            </a:pPr>
            <a:r>
              <a:rPr lang="en-GB" sz="2400">
                <a:hlinkClick r:id="rId5"/>
              </a:rPr>
              <a:t>Selective neonatal Hepatitis B immunisation pathway (effective 1 July 2025) [HTML] | GOV.WALES</a:t>
            </a:r>
            <a:endParaRPr lang="en-GB" sz="2400"/>
          </a:p>
          <a:p>
            <a:endParaRPr lang="en-GB" sz="2800"/>
          </a:p>
        </p:txBody>
      </p:sp>
      <p:pic>
        <p:nvPicPr>
          <p:cNvPr id="7" name="Picture 6">
            <a:extLst>
              <a:ext uri="{FF2B5EF4-FFF2-40B4-BE49-F238E27FC236}">
                <a16:creationId xmlns:a16="http://schemas.microsoft.com/office/drawing/2014/main" id="{B8CF075D-5F3F-7FB2-4E47-C84F7F61958C}"/>
              </a:ext>
            </a:extLst>
          </p:cNvPr>
          <p:cNvPicPr>
            <a:picLocks noChangeAspect="1"/>
          </p:cNvPicPr>
          <p:nvPr/>
        </p:nvPicPr>
        <p:blipFill>
          <a:blip r:embed="rId6"/>
          <a:srcRect l="58846" t="25236" r="12000" b="23712"/>
          <a:stretch/>
        </p:blipFill>
        <p:spPr>
          <a:xfrm>
            <a:off x="4181894" y="599453"/>
            <a:ext cx="8439370" cy="4156378"/>
          </a:xfrm>
          <a:prstGeom prst="rect">
            <a:avLst/>
          </a:prstGeom>
          <a:ln>
            <a:solidFill>
              <a:srgbClr val="002060"/>
            </a:solidFill>
          </a:ln>
        </p:spPr>
      </p:pic>
    </p:spTree>
    <p:extLst>
      <p:ext uri="{BB962C8B-B14F-4D97-AF65-F5344CB8AC3E}">
        <p14:creationId xmlns:p14="http://schemas.microsoft.com/office/powerpoint/2010/main" val="3418886521"/>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A67F95-847C-058F-1BA2-BBA52CEE8E8D}"/>
              </a:ext>
            </a:extLst>
          </p:cNvPr>
          <p:cNvSpPr>
            <a:spLocks noGrp="1"/>
          </p:cNvSpPr>
          <p:nvPr>
            <p:ph type="title"/>
          </p:nvPr>
        </p:nvSpPr>
        <p:spPr>
          <a:xfrm>
            <a:off x="231022" y="56264"/>
            <a:ext cx="17848824" cy="1042204"/>
          </a:xfrm>
        </p:spPr>
        <p:txBody>
          <a:bodyPr/>
          <a:lstStyle/>
          <a:p>
            <a:pPr algn="ctr"/>
            <a:r>
              <a:rPr lang="en-GB" sz="3600" b="1"/>
              <a:t>UKHSA algorithm Vaccination of individuals with uncertain or </a:t>
            </a:r>
            <a:br>
              <a:rPr lang="en-GB" sz="3600" b="1"/>
            </a:br>
            <a:r>
              <a:rPr lang="en-GB" sz="3600" b="1"/>
              <a:t>incomplete immunisation status </a:t>
            </a:r>
          </a:p>
        </p:txBody>
      </p:sp>
      <p:pic>
        <p:nvPicPr>
          <p:cNvPr id="6" name="Content Placeholder 5">
            <a:extLst>
              <a:ext uri="{FF2B5EF4-FFF2-40B4-BE49-F238E27FC236}">
                <a16:creationId xmlns:a16="http://schemas.microsoft.com/office/drawing/2014/main" id="{FD307B73-77DF-35AC-2D49-8F241CDB733F}"/>
              </a:ext>
            </a:extLst>
          </p:cNvPr>
          <p:cNvPicPr>
            <a:picLocks noGrp="1" noChangeAspect="1"/>
          </p:cNvPicPr>
          <p:nvPr>
            <p:ph idx="1"/>
          </p:nvPr>
        </p:nvPicPr>
        <p:blipFill>
          <a:blip r:embed="rId2"/>
          <a:stretch>
            <a:fillRect/>
          </a:stretch>
        </p:blipFill>
        <p:spPr>
          <a:xfrm>
            <a:off x="1914525" y="1098468"/>
            <a:ext cx="13087350" cy="8266332"/>
          </a:xfrm>
          <a:ln>
            <a:solidFill>
              <a:schemeClr val="accent6"/>
            </a:solidFill>
          </a:ln>
        </p:spPr>
      </p:pic>
      <p:sp>
        <p:nvSpPr>
          <p:cNvPr id="4" name="Slide Number Placeholder 3">
            <a:extLst>
              <a:ext uri="{FF2B5EF4-FFF2-40B4-BE49-F238E27FC236}">
                <a16:creationId xmlns:a16="http://schemas.microsoft.com/office/drawing/2014/main" id="{F0C66C69-64E6-D62C-2459-621BFA2D482B}"/>
              </a:ext>
            </a:extLst>
          </p:cNvPr>
          <p:cNvSpPr>
            <a:spLocks noGrp="1"/>
          </p:cNvSpPr>
          <p:nvPr>
            <p:ph type="sldNum" sz="quarter" idx="12"/>
          </p:nvPr>
        </p:nvSpPr>
        <p:spPr/>
        <p:txBody>
          <a:bodyPr/>
          <a:lstStyle/>
          <a:p>
            <a:fld id="{561D0CCE-8DCC-44DC-A653-AE62B1D84A52}" type="slidenum">
              <a:rPr lang="en-GB" smtClean="0"/>
              <a:pPr/>
              <a:t>61</a:t>
            </a:fld>
            <a:endParaRPr lang="en-GB"/>
          </a:p>
        </p:txBody>
      </p:sp>
      <p:sp>
        <p:nvSpPr>
          <p:cNvPr id="8" name="TextBox 7">
            <a:extLst>
              <a:ext uri="{FF2B5EF4-FFF2-40B4-BE49-F238E27FC236}">
                <a16:creationId xmlns:a16="http://schemas.microsoft.com/office/drawing/2014/main" id="{04F1BB76-AA6C-400C-1475-3893C8A7C17C}"/>
              </a:ext>
            </a:extLst>
          </p:cNvPr>
          <p:cNvSpPr txBox="1"/>
          <p:nvPr/>
        </p:nvSpPr>
        <p:spPr>
          <a:xfrm>
            <a:off x="15149080" y="3242983"/>
            <a:ext cx="2791690" cy="2590709"/>
          </a:xfrm>
          <a:prstGeom prst="rect">
            <a:avLst/>
          </a:prstGeom>
          <a:noFill/>
        </p:spPr>
        <p:txBody>
          <a:bodyPr wrap="square">
            <a:spAutoFit/>
          </a:bodyPr>
          <a:lstStyle/>
          <a:p>
            <a:pPr algn="ctr"/>
            <a:r>
              <a:rPr lang="en-GB">
                <a:hlinkClick r:id="rId3"/>
              </a:rPr>
              <a:t>Vaccination of individuals with uncertain or incomplete immunisation status</a:t>
            </a:r>
            <a:endParaRPr lang="en-GB"/>
          </a:p>
        </p:txBody>
      </p:sp>
    </p:spTree>
    <p:extLst>
      <p:ext uri="{BB962C8B-B14F-4D97-AF65-F5344CB8AC3E}">
        <p14:creationId xmlns:p14="http://schemas.microsoft.com/office/powerpoint/2010/main" val="3533934407"/>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B7CE94-7AE4-3D3E-6008-4389E800ED40}"/>
              </a:ext>
            </a:extLst>
          </p:cNvPr>
          <p:cNvSpPr>
            <a:spLocks noGrp="1"/>
          </p:cNvSpPr>
          <p:nvPr>
            <p:ph type="title"/>
          </p:nvPr>
        </p:nvSpPr>
        <p:spPr>
          <a:xfrm>
            <a:off x="632012" y="551069"/>
            <a:ext cx="16398688" cy="2000618"/>
          </a:xfrm>
        </p:spPr>
        <p:txBody>
          <a:bodyPr/>
          <a:lstStyle/>
          <a:p>
            <a:pPr algn="ctr"/>
            <a:r>
              <a:rPr lang="en-GB" sz="4000" b="1" i="0">
                <a:solidFill>
                  <a:srgbClr val="002776"/>
                </a:solidFill>
                <a:effectLst/>
              </a:rPr>
              <a:t>Use of UKHSA - Childhood immunisation eligibility </a:t>
            </a:r>
            <a:br>
              <a:rPr lang="en-GB" sz="4000" b="1" i="0">
                <a:solidFill>
                  <a:srgbClr val="002776"/>
                </a:solidFill>
                <a:effectLst/>
              </a:rPr>
            </a:br>
            <a:r>
              <a:rPr lang="en-GB" sz="4000" b="1" i="0">
                <a:solidFill>
                  <a:srgbClr val="002776"/>
                </a:solidFill>
                <a:effectLst/>
              </a:rPr>
              <a:t>calculator </a:t>
            </a:r>
            <a:r>
              <a:rPr lang="en-GB" sz="4000" b="1"/>
              <a:t>and the algorithm for vaccination of individuals with uncertain or incomplete immunisation status </a:t>
            </a:r>
            <a:r>
              <a:rPr lang="en-GB" sz="4000" b="1" i="0">
                <a:solidFill>
                  <a:srgbClr val="002776"/>
                </a:solidFill>
                <a:effectLst/>
              </a:rPr>
              <a:t>in NHS Wales</a:t>
            </a:r>
            <a:endParaRPr lang="en-GB" sz="4000" b="1"/>
          </a:p>
        </p:txBody>
      </p:sp>
      <p:sp>
        <p:nvSpPr>
          <p:cNvPr id="3" name="Content Placeholder 2">
            <a:extLst>
              <a:ext uri="{FF2B5EF4-FFF2-40B4-BE49-F238E27FC236}">
                <a16:creationId xmlns:a16="http://schemas.microsoft.com/office/drawing/2014/main" id="{924F51DC-671A-A5F4-29F6-23AFB61DAAC8}"/>
              </a:ext>
            </a:extLst>
          </p:cNvPr>
          <p:cNvSpPr>
            <a:spLocks noGrp="1"/>
          </p:cNvSpPr>
          <p:nvPr>
            <p:ph idx="1"/>
          </p:nvPr>
        </p:nvSpPr>
        <p:spPr>
          <a:xfrm>
            <a:off x="1257300" y="2755344"/>
            <a:ext cx="16243785" cy="6567297"/>
          </a:xfrm>
        </p:spPr>
        <p:txBody>
          <a:bodyPr/>
          <a:lstStyle/>
          <a:p>
            <a:r>
              <a:rPr lang="en-GB" sz="2800"/>
              <a:t>It’s important to highlight that the recommendations in the eligibility calculator and the UKHSA algorithm for vaccination of individuals with uncertain or incomplete immunisation status, </a:t>
            </a:r>
            <a:r>
              <a:rPr lang="en-GB" sz="2800" b="1"/>
              <a:t>in relation to Hib/</a:t>
            </a:r>
            <a:r>
              <a:rPr lang="en-GB" sz="2800" b="1" err="1"/>
              <a:t>MenC</a:t>
            </a:r>
            <a:r>
              <a:rPr lang="en-GB" sz="2800" b="1"/>
              <a:t> (</a:t>
            </a:r>
            <a:r>
              <a:rPr lang="en-GB" sz="2800" b="1" err="1"/>
              <a:t>Menitorix</a:t>
            </a:r>
            <a:r>
              <a:rPr lang="en-GB" sz="2800" b="1"/>
              <a:t>®) is different to Welsh policy </a:t>
            </a:r>
          </a:p>
          <a:p>
            <a:endParaRPr lang="en-GB" sz="2800" b="1"/>
          </a:p>
          <a:p>
            <a:r>
              <a:rPr lang="en-GB" sz="2800"/>
              <a:t>Unlike England, NHS Wales is deploying a </a:t>
            </a:r>
            <a:r>
              <a:rPr lang="en-GB" sz="2800" b="1"/>
              <a:t>‘hard stop’</a:t>
            </a:r>
            <a:r>
              <a:rPr lang="en-GB" sz="2800"/>
              <a:t> so from 1July 2025 Hib/</a:t>
            </a:r>
            <a:r>
              <a:rPr lang="en-GB" sz="2800" err="1"/>
              <a:t>MenC</a:t>
            </a:r>
            <a:r>
              <a:rPr lang="en-GB" sz="2800"/>
              <a:t> (</a:t>
            </a:r>
            <a:r>
              <a:rPr lang="en-GB" sz="2800" err="1"/>
              <a:t>Menitorix</a:t>
            </a:r>
            <a:r>
              <a:rPr lang="en-GB" sz="2800"/>
              <a:t> ®) will no longer be included in the childhood immunisation schedule in Wales</a:t>
            </a:r>
          </a:p>
          <a:p>
            <a:endParaRPr lang="en-GB" sz="2800"/>
          </a:p>
          <a:p>
            <a:r>
              <a:rPr lang="en-GB" sz="2800"/>
              <a:t>Please refer to Welsh Policy for further information:</a:t>
            </a:r>
            <a:r>
              <a:rPr lang="en-GB" sz="2800">
                <a:hlinkClick r:id="rId2"/>
              </a:rPr>
              <a:t> Changes to routine childhood and selective neonatal hepatitis B vaccinations (WHC/2025/019) | GOV.WALES</a:t>
            </a:r>
            <a:endParaRPr lang="en-GB" sz="2800"/>
          </a:p>
          <a:p>
            <a:endParaRPr lang="en-GB" sz="2800"/>
          </a:p>
          <a:p>
            <a:endParaRPr lang="en-GB" sz="2400"/>
          </a:p>
          <a:p>
            <a:endParaRPr lang="en-GB"/>
          </a:p>
        </p:txBody>
      </p:sp>
      <p:sp>
        <p:nvSpPr>
          <p:cNvPr id="4" name="Slide Number Placeholder 3">
            <a:extLst>
              <a:ext uri="{FF2B5EF4-FFF2-40B4-BE49-F238E27FC236}">
                <a16:creationId xmlns:a16="http://schemas.microsoft.com/office/drawing/2014/main" id="{0914D8EA-F88A-DD22-DF4E-A8B40F96D107}"/>
              </a:ext>
            </a:extLst>
          </p:cNvPr>
          <p:cNvSpPr>
            <a:spLocks noGrp="1"/>
          </p:cNvSpPr>
          <p:nvPr>
            <p:ph type="sldNum" sz="quarter" idx="12"/>
          </p:nvPr>
        </p:nvSpPr>
        <p:spPr/>
        <p:txBody>
          <a:bodyPr/>
          <a:lstStyle/>
          <a:p>
            <a:fld id="{561D0CCE-8DCC-44DC-A653-AE62B1D84A52}" type="slidenum">
              <a:rPr lang="en-GB" smtClean="0"/>
              <a:pPr/>
              <a:t>62</a:t>
            </a:fld>
            <a:endParaRPr lang="en-GB"/>
          </a:p>
        </p:txBody>
      </p:sp>
    </p:spTree>
    <p:extLst>
      <p:ext uri="{BB962C8B-B14F-4D97-AF65-F5344CB8AC3E}">
        <p14:creationId xmlns:p14="http://schemas.microsoft.com/office/powerpoint/2010/main" val="2893986753"/>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1DAB9E-F283-5BEA-24DA-957BDFE35F53}"/>
              </a:ext>
            </a:extLst>
          </p:cNvPr>
          <p:cNvSpPr>
            <a:spLocks noGrp="1"/>
          </p:cNvSpPr>
          <p:nvPr>
            <p:ph type="title"/>
          </p:nvPr>
        </p:nvSpPr>
        <p:spPr>
          <a:xfrm>
            <a:off x="898044" y="712276"/>
            <a:ext cx="15773400" cy="2000618"/>
          </a:xfrm>
        </p:spPr>
        <p:txBody>
          <a:bodyPr lIns="91440" tIns="45720" rIns="91440" bIns="45720" anchor="t"/>
          <a:ls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r>
              <a:rPr lang="en-GB" sz="4000" b="1">
                <a:latin typeface="+mj-lt"/>
                <a:cs typeface="Arial"/>
              </a:rPr>
              <a:t>Useful links</a:t>
            </a:r>
          </a:p>
        </p:txBody>
      </p:sp>
      <p:sp>
        <p:nvSpPr>
          <p:cNvPr id="3" name="Content Placeholder 2">
            <a:extLst>
              <a:ext uri="{FF2B5EF4-FFF2-40B4-BE49-F238E27FC236}">
                <a16:creationId xmlns:a16="http://schemas.microsoft.com/office/drawing/2014/main" id="{87B60880-5B4B-7ADB-9F57-7199E0EFD917}"/>
              </a:ext>
            </a:extLst>
          </p:cNvPr>
          <p:cNvSpPr>
            <a:spLocks noGrp="1"/>
          </p:cNvSpPr>
          <p:nvPr>
            <p:ph idx="1"/>
          </p:nvPr>
        </p:nvSpPr>
        <p:spPr>
          <a:xfrm>
            <a:off x="898044" y="1681257"/>
            <a:ext cx="16753113" cy="6660728"/>
          </a:xfrm>
          <a:ln>
            <a:solidFill>
              <a:srgbClr val="00A7A7"/>
            </a:solidFill>
          </a:ln>
        </p:spPr>
        <p:txBody>
          <a:bodyPr lIns="91440" tIns="45720" rIns="91440" bIns="45720" anchor="t"/>
          <a:ls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pPr marL="457200" indent="-457200" algn="just">
              <a:lnSpc>
                <a:spcPct val="100000"/>
              </a:lnSpc>
            </a:pPr>
            <a:r>
              <a:rPr lang="en-US" sz="2800">
                <a:hlinkClick r:id="rId3"/>
              </a:rPr>
              <a:t>Joint Committee on Vaccination and Immunisation (JCVI) statement on changes to the childhood immunisation schedule</a:t>
            </a:r>
            <a:r>
              <a:rPr lang="en-US" sz="2800" u="sng">
                <a:hlinkClick r:id="rId3"/>
              </a:rPr>
              <a:t> </a:t>
            </a:r>
            <a:endParaRPr lang="en-US" sz="2800">
              <a:cs typeface="Arial"/>
            </a:endParaRPr>
          </a:p>
          <a:p>
            <a:pPr marL="457200" indent="-457200" algn="just">
              <a:lnSpc>
                <a:spcPct val="100000"/>
              </a:lnSpc>
            </a:pPr>
            <a:r>
              <a:rPr lang="en-GB" sz="2800">
                <a:solidFill>
                  <a:srgbClr val="002060"/>
                </a:solidFill>
                <a:cs typeface="Arial"/>
              </a:rPr>
              <a:t>Minutes from JCVI meeting 5 February 2025, highlighting the PCV &amp; </a:t>
            </a:r>
            <a:r>
              <a:rPr lang="en-GB" sz="2800" err="1">
                <a:solidFill>
                  <a:srgbClr val="002060"/>
                </a:solidFill>
                <a:cs typeface="Arial"/>
              </a:rPr>
              <a:t>MenB</a:t>
            </a:r>
            <a:r>
              <a:rPr lang="en-GB" sz="2800">
                <a:solidFill>
                  <a:srgbClr val="002060"/>
                </a:solidFill>
                <a:cs typeface="Arial"/>
              </a:rPr>
              <a:t> 'switch'</a:t>
            </a:r>
            <a:r>
              <a:rPr lang="en-GB" sz="2700">
                <a:solidFill>
                  <a:srgbClr val="002060"/>
                </a:solidFill>
                <a:cs typeface="Arial"/>
                <a:hlinkClick r:id="rId4">
                  <a:extLst>
                    <a:ext uri="{A12FA001-AC4F-418D-AE19-62706E023703}">
                      <ahyp:hlinkClr xmlns:ahyp="http://schemas.microsoft.com/office/drawing/2018/hyperlinkcolor" val="tx"/>
                    </a:ext>
                  </a:extLst>
                </a:hlinkClick>
              </a:rPr>
              <a:t> </a:t>
            </a:r>
            <a:r>
              <a:rPr lang="en-GB" sz="2700">
                <a:solidFill>
                  <a:srgbClr val="00A7A7"/>
                </a:solidFill>
                <a:cs typeface="Arial"/>
                <a:hlinkClick r:id="rId4">
                  <a:extLst>
                    <a:ext uri="{A12FA001-AC4F-418D-AE19-62706E023703}">
                      <ahyp:hlinkClr xmlns:ahyp="http://schemas.microsoft.com/office/drawing/2018/hyperlinkcolor" val="tx"/>
                    </a:ext>
                  </a:extLst>
                </a:hlinkClick>
              </a:rPr>
              <a:t>Joint Committee on Vaccination and Immunisation - GOV.UK</a:t>
            </a:r>
            <a:endParaRPr lang="en-US" sz="2800" u="sng"/>
          </a:p>
          <a:p>
            <a:pPr marL="457200" indent="-457200" algn="just">
              <a:lnSpc>
                <a:spcPct val="100000"/>
              </a:lnSpc>
            </a:pPr>
            <a:r>
              <a:rPr lang="en-GB" sz="2800">
                <a:hlinkClick r:id="rId5"/>
              </a:rPr>
              <a:t>Changes to routine childhood and selective neonatal hepatitis B vaccinations (WHC/2025/019) | GOV.WALES</a:t>
            </a:r>
          </a:p>
          <a:p>
            <a:pPr marL="457200" indent="-457200" algn="just">
              <a:lnSpc>
                <a:spcPct val="100000"/>
              </a:lnSpc>
            </a:pPr>
            <a:r>
              <a:rPr lang="en-GB" sz="2800">
                <a:hlinkClick r:id="rId6"/>
              </a:rPr>
              <a:t>Selective neonatal Hepatitis B immunisation pathway (effective 1 July 2025) [HTML] | GOV.WALES</a:t>
            </a:r>
            <a:endParaRPr lang="en-GB" sz="2800">
              <a:cs typeface="Arial"/>
            </a:endParaRPr>
          </a:p>
          <a:p>
            <a:pPr marL="457200" indent="-457200" algn="just">
              <a:lnSpc>
                <a:spcPct val="100000"/>
              </a:lnSpc>
            </a:pPr>
            <a:r>
              <a:rPr lang="en-GB" sz="2800">
                <a:ea typeface="+mn-lt"/>
                <a:cs typeface="+mn-lt"/>
              </a:rPr>
              <a:t>All relevant Green Book chapters will be updated: </a:t>
            </a:r>
            <a:r>
              <a:rPr lang="en-GB" sz="2800">
                <a:ea typeface="+mn-lt"/>
                <a:cs typeface="+mn-lt"/>
                <a:hlinkClick r:id="rId7"/>
              </a:rPr>
              <a:t>Immunisation against infectious disease - GOV.UK</a:t>
            </a:r>
            <a:endParaRPr lang="en-GB" sz="2800">
              <a:ea typeface="+mn-lt"/>
              <a:cs typeface="+mn-lt"/>
            </a:endParaRPr>
          </a:p>
          <a:p>
            <a:pPr marL="457200" indent="-457200" algn="just">
              <a:lnSpc>
                <a:spcPct val="100000"/>
              </a:lnSpc>
            </a:pPr>
            <a:r>
              <a:rPr lang="en-GB" sz="2800">
                <a:hlinkClick r:id="rId8"/>
              </a:rPr>
              <a:t>*Childhood schedule changes from 1 July 2025: information for healthcare practitioners - GOV.UK</a:t>
            </a:r>
            <a:endParaRPr lang="en-GB" sz="2800"/>
          </a:p>
          <a:p>
            <a:pPr marL="457200" indent="-457200" algn="just">
              <a:lnSpc>
                <a:spcPct val="100000"/>
              </a:lnSpc>
            </a:pPr>
            <a:r>
              <a:rPr lang="en-GB" sz="2800">
                <a:cs typeface="Arial"/>
                <a:hlinkClick r:id="rId9"/>
              </a:rPr>
              <a:t>*Vaccination of individuals with uncertain or incomplete immunisation - GOV.UK</a:t>
            </a:r>
            <a:endParaRPr lang="en-GB" sz="2800"/>
          </a:p>
          <a:p>
            <a:pPr marL="457200" indent="-457200" algn="just">
              <a:lnSpc>
                <a:spcPct val="100000"/>
              </a:lnSpc>
            </a:pPr>
            <a:r>
              <a:rPr lang="en-GB" sz="2800" err="1">
                <a:hlinkClick r:id="rId10"/>
              </a:rPr>
              <a:t>MenACWY</a:t>
            </a:r>
            <a:r>
              <a:rPr lang="en-GB" sz="2800">
                <a:hlinkClick r:id="rId10"/>
              </a:rPr>
              <a:t> programme: information for healthcare professionals - GOV.UK</a:t>
            </a:r>
            <a:endParaRPr lang="en-GB" sz="2800"/>
          </a:p>
          <a:p>
            <a:pPr marL="457200" indent="-457200" algn="just">
              <a:lnSpc>
                <a:spcPct val="100000"/>
              </a:lnSpc>
            </a:pPr>
            <a:r>
              <a:rPr lang="en-GB" sz="2800">
                <a:hlinkClick r:id="rId11"/>
              </a:rPr>
              <a:t>Pneumococcal vaccination: information for healthcare practitioners - GOV.UK</a:t>
            </a:r>
            <a:endParaRPr lang="en-GB" sz="2800"/>
          </a:p>
          <a:p>
            <a:pPr marL="457200" indent="-457200" algn="just">
              <a:lnSpc>
                <a:spcPct val="100000"/>
              </a:lnSpc>
            </a:pPr>
            <a:r>
              <a:rPr lang="en-GB" sz="2800">
                <a:cs typeface="Arial"/>
                <a:hlinkClick r:id="rId12"/>
              </a:rPr>
              <a:t>Patient Group Directions (PGD) - Welsh Medicines Advice Service</a:t>
            </a:r>
            <a:endParaRPr lang="en-GB" sz="2800">
              <a:cs typeface="Arial"/>
            </a:endParaRPr>
          </a:p>
          <a:p>
            <a:pPr indent="-340360" algn="just">
              <a:lnSpc>
                <a:spcPct val="100000"/>
              </a:lnSpc>
            </a:pPr>
            <a:endParaRPr lang="en-GB" sz="2700">
              <a:cs typeface="Arial"/>
            </a:endParaRPr>
          </a:p>
        </p:txBody>
      </p:sp>
      <p:sp>
        <p:nvSpPr>
          <p:cNvPr id="4" name="Slide Number Placeholder 3">
            <a:extLst>
              <a:ext uri="{FF2B5EF4-FFF2-40B4-BE49-F238E27FC236}">
                <a16:creationId xmlns:a16="http://schemas.microsoft.com/office/drawing/2014/main" id="{6C058416-A870-34F4-3B80-2FD12FEF4A47}"/>
              </a:ext>
            </a:extLst>
          </p:cNvPr>
          <p:cNvSpPr>
            <a:spLocks noGrp="1"/>
          </p:cNvSpPr>
          <p:nvPr>
            <p:ph type="sldNum" sz="quarter" idx="12"/>
          </p:nvPr>
        </p:nvSpPr>
        <p:spPr/>
        <p:txBody>
          <a:bodyPr/>
          <a:lstStyle/>
          <a:p>
            <a:fld id="{561D0CCE-8DCC-44DC-A653-AE62B1D84A52}" type="slidenum">
              <a:rPr lang="en-GB" smtClean="0"/>
              <a:pPr/>
              <a:t>63</a:t>
            </a:fld>
            <a:endParaRPr lang="en-US"/>
          </a:p>
        </p:txBody>
      </p:sp>
    </p:spTree>
    <p:extLst>
      <p:ext uri="{BB962C8B-B14F-4D97-AF65-F5344CB8AC3E}">
        <p14:creationId xmlns:p14="http://schemas.microsoft.com/office/powerpoint/2010/main" val="3839660762"/>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EC839D-A15C-EA70-5DC0-000C0576096B}"/>
              </a:ext>
            </a:extLst>
          </p:cNvPr>
          <p:cNvSpPr>
            <a:spLocks noGrp="1"/>
          </p:cNvSpPr>
          <p:nvPr>
            <p:ph type="title"/>
          </p:nvPr>
        </p:nvSpPr>
        <p:spPr>
          <a:xfrm>
            <a:off x="1133856" y="579438"/>
            <a:ext cx="15773400" cy="1111949"/>
          </a:xfrm>
        </p:spPr>
        <p:txBody>
          <a:bodyPr lIns="91440" tIns="45720" rIns="91440" bIns="45720" anchor="t"/>
          <a:ls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r>
              <a:rPr lang="en-GB" sz="4000" b="1"/>
              <a:t>Contacts</a:t>
            </a:r>
            <a:endParaRPr lang="en-GB" sz="4000" b="1">
              <a:cs typeface="Arial"/>
            </a:endParaRPr>
          </a:p>
        </p:txBody>
      </p:sp>
      <p:sp>
        <p:nvSpPr>
          <p:cNvPr id="3" name="Content Placeholder 2">
            <a:extLst>
              <a:ext uri="{FF2B5EF4-FFF2-40B4-BE49-F238E27FC236}">
                <a16:creationId xmlns:a16="http://schemas.microsoft.com/office/drawing/2014/main" id="{669492E0-100F-16E0-B3BD-8ADEFAA6D74C}"/>
              </a:ext>
            </a:extLst>
          </p:cNvPr>
          <p:cNvSpPr>
            <a:spLocks noGrp="1"/>
          </p:cNvSpPr>
          <p:nvPr>
            <p:ph idx="1"/>
          </p:nvPr>
        </p:nvSpPr>
        <p:spPr>
          <a:xfrm>
            <a:off x="1133856" y="2165252"/>
            <a:ext cx="15773400" cy="7605812"/>
          </a:xfrm>
        </p:spPr>
        <p:txBody>
          <a:bodyPr/>
          <a:ls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pPr marL="0" indent="0">
              <a:buNone/>
            </a:pPr>
            <a:r>
              <a:rPr lang="en-GB" sz="2800"/>
              <a:t>In the first instance, please contact your local vaccine health board contact. They should be able to help you.</a:t>
            </a:r>
          </a:p>
          <a:p>
            <a:pPr marL="0" indent="0">
              <a:buNone/>
            </a:pPr>
            <a:r>
              <a:rPr lang="en-GB" sz="2800">
                <a:hlinkClick r:id="rId3"/>
              </a:rPr>
              <a:t>Vaccine contacts - Public Health Wales</a:t>
            </a:r>
            <a:endParaRPr lang="en-GB" sz="2800"/>
          </a:p>
          <a:p>
            <a:pPr marL="0" indent="0">
              <a:buNone/>
            </a:pPr>
            <a:endParaRPr lang="en-GB"/>
          </a:p>
          <a:p>
            <a:pPr marL="0" indent="0">
              <a:buNone/>
            </a:pPr>
            <a:endParaRPr lang="en-GB"/>
          </a:p>
          <a:p>
            <a:pPr marL="0" indent="0">
              <a:buNone/>
            </a:pPr>
            <a:endParaRPr lang="en-GB"/>
          </a:p>
          <a:p>
            <a:pPr marL="0" indent="0">
              <a:buNone/>
            </a:pPr>
            <a:r>
              <a:rPr lang="en-GB" sz="2800"/>
              <a:t>Contact the Vaccine Preventable Disease Programme at  </a:t>
            </a:r>
            <a:r>
              <a:rPr lang="en-GB" sz="2800">
                <a:hlinkClick r:id="rId4"/>
              </a:rPr>
              <a:t>phw.vaccines@wales.nhs.uk</a:t>
            </a:r>
            <a:r>
              <a:rPr lang="en-GB" sz="2800"/>
              <a:t> </a:t>
            </a:r>
          </a:p>
        </p:txBody>
      </p:sp>
      <p:sp>
        <p:nvSpPr>
          <p:cNvPr id="4" name="Slide Number Placeholder 3">
            <a:extLst>
              <a:ext uri="{FF2B5EF4-FFF2-40B4-BE49-F238E27FC236}">
                <a16:creationId xmlns:a16="http://schemas.microsoft.com/office/drawing/2014/main" id="{B060406D-6F4C-9E96-7FDE-11CBA3C1C99C}"/>
              </a:ext>
            </a:extLst>
          </p:cNvPr>
          <p:cNvSpPr>
            <a:spLocks noGrp="1"/>
          </p:cNvSpPr>
          <p:nvPr>
            <p:ph type="sldNum" sz="quarter" idx="12"/>
          </p:nvPr>
        </p:nvSpPr>
        <p:spPr/>
        <p:txBody>
          <a:bodyPr/>
          <a:lstStyle>
            <a:defPPr>
              <a:defRPr lang="en-US"/>
            </a:defPPr>
            <a:lvl1pPr marL="0" algn="l" defTabSz="2061927" rtl="0" eaLnBrk="1" latinLnBrk="0" hangingPunct="1">
              <a:defRPr sz="4059" kern="1200">
                <a:solidFill>
                  <a:schemeClr val="tx1"/>
                </a:solidFill>
                <a:latin typeface="+mn-lt"/>
                <a:ea typeface="+mn-ea"/>
                <a:cs typeface="+mn-cs"/>
              </a:defRPr>
            </a:lvl1pPr>
            <a:lvl2pPr marL="1030964" algn="l" defTabSz="2061927" rtl="0" eaLnBrk="1" latinLnBrk="0" hangingPunct="1">
              <a:defRPr sz="4059" kern="1200">
                <a:solidFill>
                  <a:schemeClr val="tx1"/>
                </a:solidFill>
                <a:latin typeface="+mn-lt"/>
                <a:ea typeface="+mn-ea"/>
                <a:cs typeface="+mn-cs"/>
              </a:defRPr>
            </a:lvl2pPr>
            <a:lvl3pPr marL="2061927" algn="l" defTabSz="2061927" rtl="0" eaLnBrk="1" latinLnBrk="0" hangingPunct="1">
              <a:defRPr sz="4059" kern="1200">
                <a:solidFill>
                  <a:schemeClr val="tx1"/>
                </a:solidFill>
                <a:latin typeface="+mn-lt"/>
                <a:ea typeface="+mn-ea"/>
                <a:cs typeface="+mn-cs"/>
              </a:defRPr>
            </a:lvl3pPr>
            <a:lvl4pPr marL="3092889" algn="l" defTabSz="2061927" rtl="0" eaLnBrk="1" latinLnBrk="0" hangingPunct="1">
              <a:defRPr sz="4059" kern="1200">
                <a:solidFill>
                  <a:schemeClr val="tx1"/>
                </a:solidFill>
                <a:latin typeface="+mn-lt"/>
                <a:ea typeface="+mn-ea"/>
                <a:cs typeface="+mn-cs"/>
              </a:defRPr>
            </a:lvl4pPr>
            <a:lvl5pPr marL="4123853" algn="l" defTabSz="2061927" rtl="0" eaLnBrk="1" latinLnBrk="0" hangingPunct="1">
              <a:defRPr sz="4059" kern="1200">
                <a:solidFill>
                  <a:schemeClr val="tx1"/>
                </a:solidFill>
                <a:latin typeface="+mn-lt"/>
                <a:ea typeface="+mn-ea"/>
                <a:cs typeface="+mn-cs"/>
              </a:defRPr>
            </a:lvl5pPr>
            <a:lvl6pPr marL="5154816" algn="l" defTabSz="2061927" rtl="0" eaLnBrk="1" latinLnBrk="0" hangingPunct="1">
              <a:defRPr sz="4059" kern="1200">
                <a:solidFill>
                  <a:schemeClr val="tx1"/>
                </a:solidFill>
                <a:latin typeface="+mn-lt"/>
                <a:ea typeface="+mn-ea"/>
                <a:cs typeface="+mn-cs"/>
              </a:defRPr>
            </a:lvl6pPr>
            <a:lvl7pPr marL="6185780" algn="l" defTabSz="2061927" rtl="0" eaLnBrk="1" latinLnBrk="0" hangingPunct="1">
              <a:defRPr sz="4059" kern="1200">
                <a:solidFill>
                  <a:schemeClr val="tx1"/>
                </a:solidFill>
                <a:latin typeface="+mn-lt"/>
                <a:ea typeface="+mn-ea"/>
                <a:cs typeface="+mn-cs"/>
              </a:defRPr>
            </a:lvl7pPr>
            <a:lvl8pPr marL="7216742" algn="l" defTabSz="2061927" rtl="0" eaLnBrk="1" latinLnBrk="0" hangingPunct="1">
              <a:defRPr sz="4059" kern="1200">
                <a:solidFill>
                  <a:schemeClr val="tx1"/>
                </a:solidFill>
                <a:latin typeface="+mn-lt"/>
                <a:ea typeface="+mn-ea"/>
                <a:cs typeface="+mn-cs"/>
              </a:defRPr>
            </a:lvl8pPr>
            <a:lvl9pPr marL="8247705" algn="l" defTabSz="2061927" rtl="0" eaLnBrk="1" latinLnBrk="0" hangingPunct="1">
              <a:defRPr sz="4059" kern="1200">
                <a:solidFill>
                  <a:schemeClr val="tx1"/>
                </a:solidFill>
                <a:latin typeface="+mn-lt"/>
                <a:ea typeface="+mn-ea"/>
                <a:cs typeface="+mn-cs"/>
              </a:defRPr>
            </a:lvl9pPr>
          </a:lstStyle>
          <a:p>
            <a:fld id="{561D0CCE-8DCC-44DC-A653-AE62B1D84A52}" type="slidenum">
              <a:rPr lang="en-GB" smtClean="0"/>
              <a:pPr/>
              <a:t>64</a:t>
            </a:fld>
            <a:endParaRPr lang="en-GB"/>
          </a:p>
        </p:txBody>
      </p:sp>
      <p:sp>
        <p:nvSpPr>
          <p:cNvPr id="6" name="Arrow: Down 5">
            <a:extLst>
              <a:ext uri="{FF2B5EF4-FFF2-40B4-BE49-F238E27FC236}">
                <a16:creationId xmlns:a16="http://schemas.microsoft.com/office/drawing/2014/main" id="{17BB9CE9-5B00-FF75-4B21-954DCEAB2364}"/>
              </a:ext>
            </a:extLst>
          </p:cNvPr>
          <p:cNvSpPr/>
          <p:nvPr/>
        </p:nvSpPr>
        <p:spPr>
          <a:xfrm>
            <a:off x="8437703" y="2973288"/>
            <a:ext cx="1385316" cy="1933956"/>
          </a:xfrm>
          <a:prstGeom prst="downArrow">
            <a:avLst/>
          </a:prstGeom>
          <a:solidFill>
            <a:srgbClr val="0070C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pPr algn="ctr"/>
            <a:endParaRPr lang="en-GB" sz="4059"/>
          </a:p>
        </p:txBody>
      </p:sp>
      <p:sp>
        <p:nvSpPr>
          <p:cNvPr id="7" name="Slide Number Placeholder 3">
            <a:extLst>
              <a:ext uri="{FF2B5EF4-FFF2-40B4-BE49-F238E27FC236}">
                <a16:creationId xmlns:a16="http://schemas.microsoft.com/office/drawing/2014/main" id="{1BD3693F-43AF-0CE1-171B-5570DE4DD1D4}"/>
              </a:ext>
            </a:extLst>
          </p:cNvPr>
          <p:cNvSpPr txBox="1">
            <a:spLocks/>
          </p:cNvSpPr>
          <p:nvPr/>
        </p:nvSpPr>
        <p:spPr>
          <a:xfrm>
            <a:off x="8626318" y="9564732"/>
            <a:ext cx="780506" cy="551068"/>
          </a:xfrm>
          <a:prstGeom prst="rect">
            <a:avLst/>
          </a:prstGeom>
        </p:spPr>
        <p:txBody>
          <a:bodyPr/>
          <a:lstStyle>
            <a:defPPr>
              <a:defRPr lang="en-US"/>
            </a:defPPr>
            <a:lvl1pPr marL="0" algn="r" defTabSz="1374618" rtl="0" eaLnBrk="1" latinLnBrk="0" hangingPunct="1">
              <a:defRPr sz="2706" b="1" kern="1200">
                <a:solidFill>
                  <a:schemeClr val="bg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fld id="{561D0CCE-8DCC-44DC-A653-AE62B1D84A52}" type="slidenum">
              <a:rPr lang="en-GB" smtClean="0"/>
              <a:pPr/>
              <a:t>64</a:t>
            </a:fld>
            <a:endParaRPr lang="en-US"/>
          </a:p>
        </p:txBody>
      </p:sp>
    </p:spTree>
    <p:extLst>
      <p:ext uri="{BB962C8B-B14F-4D97-AF65-F5344CB8AC3E}">
        <p14:creationId xmlns:p14="http://schemas.microsoft.com/office/powerpoint/2010/main" val="3799338860"/>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53E1066-9A3A-37BB-15F8-57E55337A91D}"/>
              </a:ext>
            </a:extLst>
          </p:cNvPr>
          <p:cNvSpPr>
            <a:spLocks noGrp="1"/>
          </p:cNvSpPr>
          <p:nvPr>
            <p:ph type="body" sz="quarter" idx="10"/>
          </p:nvPr>
        </p:nvSpPr>
        <p:spPr>
          <a:xfrm>
            <a:off x="3864564" y="4931700"/>
            <a:ext cx="10560845" cy="1085364"/>
          </a:xfrm>
        </p:spPr>
        <p:txBody>
          <a:bodyPr lIns="91440" tIns="45720" rIns="91440" bIns="45720" anchor="t">
            <a:normAutofit/>
          </a:bodyPr>
          <a:lstStyle/>
          <a:p>
            <a:r>
              <a:rPr lang="en-US" sz="6000">
                <a:latin typeface="Arial"/>
                <a:cs typeface="Arial"/>
              </a:rPr>
              <a:t>Thank you, any questions?</a:t>
            </a:r>
            <a:endParaRPr lang="en-US" sz="6000"/>
          </a:p>
        </p:txBody>
      </p:sp>
      <p:sp>
        <p:nvSpPr>
          <p:cNvPr id="3" name="TextBox 2">
            <a:extLst>
              <a:ext uri="{FF2B5EF4-FFF2-40B4-BE49-F238E27FC236}">
                <a16:creationId xmlns:a16="http://schemas.microsoft.com/office/drawing/2014/main" id="{867675AC-4F86-294B-A34C-3C216EA0C54E}"/>
              </a:ext>
            </a:extLst>
          </p:cNvPr>
          <p:cNvSpPr txBox="1"/>
          <p:nvPr/>
        </p:nvSpPr>
        <p:spPr>
          <a:xfrm>
            <a:off x="3664325" y="6320019"/>
            <a:ext cx="10958385" cy="193899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4000" i="1">
                <a:solidFill>
                  <a:schemeClr val="bg1"/>
                </a:solidFill>
              </a:rPr>
              <a:t>The aim of the changes are to protect children as optimally as possible from vaccine preventable diseases</a:t>
            </a:r>
            <a:endParaRPr lang="en-US" sz="4000" i="1">
              <a:solidFill>
                <a:schemeClr val="bg1"/>
              </a:solidFill>
              <a:cs typeface="Arial"/>
            </a:endParaRPr>
          </a:p>
        </p:txBody>
      </p:sp>
    </p:spTree>
    <p:extLst>
      <p:ext uri="{BB962C8B-B14F-4D97-AF65-F5344CB8AC3E}">
        <p14:creationId xmlns:p14="http://schemas.microsoft.com/office/powerpoint/2010/main" val="1352116480"/>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0BB03C-AEA8-DDE8-344D-19DF8AE664FD}"/>
              </a:ext>
            </a:extLst>
          </p:cNvPr>
          <p:cNvSpPr>
            <a:spLocks noGrp="1"/>
          </p:cNvSpPr>
          <p:nvPr>
            <p:ph type="title"/>
          </p:nvPr>
        </p:nvSpPr>
        <p:spPr>
          <a:xfrm>
            <a:off x="1271545" y="123625"/>
            <a:ext cx="15773400" cy="2000618"/>
          </a:xfrm>
        </p:spPr>
        <p:txBody>
          <a:bodyPr lIns="91440" tIns="45720" rIns="91440" bIns="45720" anchor="t"/>
          <a:lstStyle/>
          <a:p>
            <a:pPr algn="ctr"/>
            <a:r>
              <a:rPr lang="en-GB" sz="4000" b="1"/>
              <a:t>Evaluation</a:t>
            </a:r>
            <a:endParaRPr lang="en-GB" sz="4000" b="1">
              <a:cs typeface="Arial"/>
            </a:endParaRPr>
          </a:p>
        </p:txBody>
      </p:sp>
      <p:pic>
        <p:nvPicPr>
          <p:cNvPr id="5" name="Content Placeholder 4" descr="A qr code on a grey background&#10;&#10;AI-generated content may be incorrect.">
            <a:extLst>
              <a:ext uri="{FF2B5EF4-FFF2-40B4-BE49-F238E27FC236}">
                <a16:creationId xmlns:a16="http://schemas.microsoft.com/office/drawing/2014/main" id="{01CEE396-FADE-0819-3873-0B5F0F732D1E}"/>
              </a:ext>
            </a:extLst>
          </p:cNvPr>
          <p:cNvPicPr>
            <a:picLocks noGrp="1" noChangeAspect="1"/>
          </p:cNvPicPr>
          <p:nvPr>
            <p:ph idx="1"/>
          </p:nvPr>
        </p:nvPicPr>
        <p:blipFill>
          <a:blip r:embed="rId2"/>
          <a:stretch>
            <a:fillRect/>
          </a:stretch>
        </p:blipFill>
        <p:spPr>
          <a:xfrm>
            <a:off x="6044143" y="1545008"/>
            <a:ext cx="6171331" cy="6567297"/>
          </a:xfrm>
        </p:spPr>
      </p:pic>
      <p:sp>
        <p:nvSpPr>
          <p:cNvPr id="4" name="Slide Number Placeholder 3">
            <a:extLst>
              <a:ext uri="{FF2B5EF4-FFF2-40B4-BE49-F238E27FC236}">
                <a16:creationId xmlns:a16="http://schemas.microsoft.com/office/drawing/2014/main" id="{DCAF2A36-DF47-8F93-6213-913DD0BBD4E7}"/>
              </a:ext>
            </a:extLst>
          </p:cNvPr>
          <p:cNvSpPr>
            <a:spLocks noGrp="1"/>
          </p:cNvSpPr>
          <p:nvPr>
            <p:ph type="sldNum" sz="quarter" idx="12"/>
          </p:nvPr>
        </p:nvSpPr>
        <p:spPr/>
        <p:txBody>
          <a:bodyPr/>
          <a:lstStyle/>
          <a:p>
            <a:fld id="{561D0CCE-8DCC-44DC-A653-AE62B1D84A52}" type="slidenum">
              <a:rPr lang="en-GB" smtClean="0"/>
              <a:pPr/>
              <a:t>66</a:t>
            </a:fld>
            <a:endParaRPr lang="en-GB"/>
          </a:p>
        </p:txBody>
      </p:sp>
      <p:sp>
        <p:nvSpPr>
          <p:cNvPr id="7" name="TextBox 6">
            <a:extLst>
              <a:ext uri="{FF2B5EF4-FFF2-40B4-BE49-F238E27FC236}">
                <a16:creationId xmlns:a16="http://schemas.microsoft.com/office/drawing/2014/main" id="{BA37C09A-E5AF-C890-4BAB-6F2C21FEB6EE}"/>
              </a:ext>
            </a:extLst>
          </p:cNvPr>
          <p:cNvSpPr txBox="1"/>
          <p:nvPr/>
        </p:nvSpPr>
        <p:spPr>
          <a:xfrm>
            <a:off x="5099123" y="8422846"/>
            <a:ext cx="1483665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800">
                <a:latin typeface="Segoe UI"/>
                <a:cs typeface="Segoe UI"/>
                <a:hlinkClick r:id="rId3"/>
              </a:rPr>
              <a:t>Childhood Schedule Changes Questions and Answers Webinar - Feedback Form</a:t>
            </a:r>
            <a:endParaRPr lang="en-US" sz="1800"/>
          </a:p>
        </p:txBody>
      </p:sp>
    </p:spTree>
    <p:extLst>
      <p:ext uri="{BB962C8B-B14F-4D97-AF65-F5344CB8AC3E}">
        <p14:creationId xmlns:p14="http://schemas.microsoft.com/office/powerpoint/2010/main" val="9446544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ED60C5-8A1B-CDA5-E9E2-FB286909FCA6}"/>
              </a:ext>
            </a:extLst>
          </p:cNvPr>
          <p:cNvSpPr>
            <a:spLocks noGrp="1"/>
          </p:cNvSpPr>
          <p:nvPr>
            <p:ph type="title"/>
          </p:nvPr>
        </p:nvSpPr>
        <p:spPr>
          <a:xfrm>
            <a:off x="568187" y="586311"/>
            <a:ext cx="15676631" cy="751491"/>
          </a:xfrm>
        </p:spPr>
        <p:txBody>
          <a:bodyPr lIns="90879" tIns="45440" rIns="90879" bIns="45440" anchor="t"/>
          <a:lstStyle/>
          <a:p>
            <a:r>
              <a:rPr lang="en-GB" sz="4000" b="1">
                <a:solidFill>
                  <a:srgbClr val="212A73"/>
                </a:solidFill>
                <a:latin typeface="Arial"/>
                <a:ea typeface="Calibri"/>
                <a:cs typeface="Arial"/>
              </a:rPr>
              <a:t>Joint Committee on Vaccination and Immunisation (JCVI)</a:t>
            </a:r>
            <a:r>
              <a:rPr lang="en-GB" sz="4000">
                <a:solidFill>
                  <a:srgbClr val="000000"/>
                </a:solidFill>
                <a:latin typeface="Arial"/>
                <a:ea typeface="Calibri"/>
                <a:cs typeface="Arial"/>
              </a:rPr>
              <a:t>​</a:t>
            </a:r>
            <a:endParaRPr lang="en-GB" sz="4000">
              <a:latin typeface="Arial"/>
              <a:cs typeface="Arial"/>
            </a:endParaRPr>
          </a:p>
        </p:txBody>
      </p:sp>
      <p:sp>
        <p:nvSpPr>
          <p:cNvPr id="3" name="Content Placeholder 2">
            <a:extLst>
              <a:ext uri="{FF2B5EF4-FFF2-40B4-BE49-F238E27FC236}">
                <a16:creationId xmlns:a16="http://schemas.microsoft.com/office/drawing/2014/main" id="{18372DF4-2162-3280-EAF1-50C2D8D17562}"/>
              </a:ext>
            </a:extLst>
          </p:cNvPr>
          <p:cNvSpPr>
            <a:spLocks noGrp="1"/>
          </p:cNvSpPr>
          <p:nvPr>
            <p:ph idx="1"/>
          </p:nvPr>
        </p:nvSpPr>
        <p:spPr>
          <a:xfrm>
            <a:off x="7390407" y="2005373"/>
            <a:ext cx="10450251" cy="6979514"/>
          </a:xfrm>
        </p:spPr>
        <p:txBody>
          <a:bodyPr lIns="90879" tIns="45440" rIns="90879" bIns="45440" anchor="t"/>
          <a:lstStyle/>
          <a:p>
            <a:pPr marL="0" indent="0" algn="just">
              <a:buNone/>
            </a:pPr>
            <a:r>
              <a:rPr lang="en-GB" sz="2783">
                <a:solidFill>
                  <a:srgbClr val="212A73"/>
                </a:solidFill>
                <a:latin typeface="Arial"/>
                <a:ea typeface="Calibri"/>
                <a:cs typeface="Arial"/>
              </a:rPr>
              <a:t>The proposed changes are based on advice by the JCVI.</a:t>
            </a:r>
            <a:endParaRPr lang="en-US" sz="2783">
              <a:latin typeface="Arial"/>
              <a:ea typeface="Calibri"/>
              <a:cs typeface="Calibri"/>
            </a:endParaRPr>
          </a:p>
          <a:p>
            <a:pPr marL="0" indent="0" algn="just">
              <a:buNone/>
            </a:pPr>
            <a:endParaRPr lang="en-GB" sz="2783" b="1">
              <a:solidFill>
                <a:srgbClr val="212A73"/>
              </a:solidFill>
              <a:latin typeface="Arial"/>
              <a:ea typeface="Calibri"/>
              <a:cs typeface="Arial"/>
            </a:endParaRPr>
          </a:p>
          <a:p>
            <a:pPr marL="0" indent="0" algn="just">
              <a:buNone/>
            </a:pPr>
            <a:r>
              <a:rPr lang="en-GB" sz="2783" b="1">
                <a:solidFill>
                  <a:srgbClr val="212A73"/>
                </a:solidFill>
                <a:latin typeface="Arial"/>
                <a:ea typeface="Calibri"/>
                <a:cs typeface="Arial"/>
              </a:rPr>
              <a:t>The role of the JCVI</a:t>
            </a:r>
            <a:r>
              <a:rPr lang="en-GB" sz="2783">
                <a:solidFill>
                  <a:srgbClr val="212A73"/>
                </a:solidFill>
                <a:latin typeface="Arial"/>
                <a:ea typeface="Calibri"/>
                <a:cs typeface="Arial"/>
              </a:rPr>
              <a:t>​</a:t>
            </a:r>
            <a:endParaRPr lang="en-GB" sz="2783">
              <a:latin typeface="Arial"/>
              <a:ea typeface="Calibri"/>
              <a:cs typeface="Arial"/>
            </a:endParaRPr>
          </a:p>
          <a:p>
            <a:pPr marL="338285" indent="-338285" algn="just" fontAlgn="base"/>
            <a:r>
              <a:rPr lang="en-GB" sz="2783">
                <a:solidFill>
                  <a:srgbClr val="212A73"/>
                </a:solidFill>
                <a:latin typeface="Arial"/>
                <a:ea typeface="Calibri"/>
                <a:cs typeface="Arial"/>
              </a:rPr>
              <a:t>Independent expert committee advising the UK government on vaccines</a:t>
            </a:r>
            <a:endParaRPr lang="en-US" sz="2783">
              <a:solidFill>
                <a:srgbClr val="212A73"/>
              </a:solidFill>
              <a:latin typeface="Arial"/>
              <a:ea typeface="Calibri"/>
              <a:cs typeface="Arial"/>
            </a:endParaRPr>
          </a:p>
          <a:p>
            <a:pPr marL="338285" indent="-338285" algn="just" fontAlgn="base"/>
            <a:r>
              <a:rPr lang="en-GB" sz="2783">
                <a:solidFill>
                  <a:srgbClr val="212A73"/>
                </a:solidFill>
                <a:latin typeface="Arial"/>
                <a:ea typeface="Calibri"/>
                <a:cs typeface="Arial"/>
              </a:rPr>
              <a:t>Reviews scientific evidence, safety data, cost-effectiveness and public health impact</a:t>
            </a:r>
            <a:endParaRPr lang="en-US" sz="2783">
              <a:solidFill>
                <a:srgbClr val="212A73"/>
              </a:solidFill>
              <a:latin typeface="Arial"/>
              <a:ea typeface="Calibri"/>
              <a:cs typeface="Arial"/>
            </a:endParaRPr>
          </a:p>
          <a:p>
            <a:pPr marL="338285" indent="-338285" algn="just" fontAlgn="base"/>
            <a:r>
              <a:rPr lang="en-GB" sz="2783">
                <a:solidFill>
                  <a:srgbClr val="212A73"/>
                </a:solidFill>
                <a:latin typeface="Arial"/>
                <a:ea typeface="Calibri"/>
                <a:cs typeface="Arial"/>
              </a:rPr>
              <a:t>Ensures vaccine programmes provide the greatest benefit to public health</a:t>
            </a:r>
            <a:endParaRPr lang="en-US" sz="2783">
              <a:solidFill>
                <a:srgbClr val="212A73"/>
              </a:solidFill>
              <a:latin typeface="Arial"/>
              <a:ea typeface="Calibri"/>
              <a:cs typeface="Arial"/>
            </a:endParaRPr>
          </a:p>
          <a:p>
            <a:pPr marL="0" indent="0" algn="just">
              <a:buNone/>
            </a:pPr>
            <a:endParaRPr lang="en-GB" sz="2783">
              <a:solidFill>
                <a:srgbClr val="212A73"/>
              </a:solidFill>
              <a:latin typeface="Arial"/>
              <a:ea typeface="Calibri"/>
              <a:cs typeface="Arial"/>
            </a:endParaRPr>
          </a:p>
          <a:p>
            <a:pPr marL="338285" indent="-338285"/>
            <a:endParaRPr lang="en-GB">
              <a:cs typeface="Arial"/>
            </a:endParaRPr>
          </a:p>
        </p:txBody>
      </p:sp>
      <p:pic>
        <p:nvPicPr>
          <p:cNvPr id="6" name="Picture 5">
            <a:extLst>
              <a:ext uri="{FF2B5EF4-FFF2-40B4-BE49-F238E27FC236}">
                <a16:creationId xmlns:a16="http://schemas.microsoft.com/office/drawing/2014/main" id="{A8CF6233-B409-8335-8D1C-313A14AF3C08}"/>
              </a:ext>
            </a:extLst>
          </p:cNvPr>
          <p:cNvPicPr>
            <a:picLocks noChangeAspect="1"/>
          </p:cNvPicPr>
          <p:nvPr/>
        </p:nvPicPr>
        <p:blipFill>
          <a:blip r:embed="rId3"/>
          <a:stretch>
            <a:fillRect/>
          </a:stretch>
        </p:blipFill>
        <p:spPr>
          <a:xfrm>
            <a:off x="441007" y="2039525"/>
            <a:ext cx="6567977" cy="6260636"/>
          </a:xfrm>
          <a:prstGeom prst="rect">
            <a:avLst/>
          </a:prstGeom>
          <a:ln>
            <a:noFill/>
          </a:ln>
          <a:effectLst>
            <a:outerShdw blurRad="292100" dist="139700" dir="2700000" algn="tl" rotWithShape="0">
              <a:srgbClr val="333333">
                <a:alpha val="65000"/>
              </a:srgbClr>
            </a:outerShdw>
          </a:effectLst>
        </p:spPr>
      </p:pic>
      <p:sp>
        <p:nvSpPr>
          <p:cNvPr id="5" name="TextBox 4">
            <a:extLst>
              <a:ext uri="{FF2B5EF4-FFF2-40B4-BE49-F238E27FC236}">
                <a16:creationId xmlns:a16="http://schemas.microsoft.com/office/drawing/2014/main" id="{8C4AB671-75F9-04E6-6554-20DB51F12E9F}"/>
              </a:ext>
            </a:extLst>
          </p:cNvPr>
          <p:cNvSpPr txBox="1"/>
          <p:nvPr/>
        </p:nvSpPr>
        <p:spPr>
          <a:xfrm>
            <a:off x="439590" y="8128754"/>
            <a:ext cx="7749228" cy="712707"/>
          </a:xfrm>
          <a:prstGeom prst="rect">
            <a:avLst/>
          </a:prstGeom>
          <a:noFill/>
        </p:spPr>
        <p:txBody>
          <a:bodyPr rot="0" spcFirstLastPara="0" vertOverflow="overflow" horzOverflow="overflow" vert="horz" wrap="square" lIns="90879" tIns="45440" rIns="90879" bIns="45440" numCol="1" spcCol="0" rtlCol="0" fromWordArt="0" anchor="t" anchorCtr="0" forceAA="0" compatLnSpc="1">
            <a:prstTxWarp prst="textNoShape">
              <a:avLst/>
            </a:prstTxWarp>
            <a:spAutoFit/>
          </a:bodyPr>
          <a:lstStyle/>
          <a:p>
            <a:pPr algn="just"/>
            <a:r>
              <a:rPr lang="en-GB" sz="2783">
                <a:cs typeface="Segoe UI"/>
              </a:rPr>
              <a:t>​</a:t>
            </a:r>
          </a:p>
          <a:p>
            <a:pPr algn="just">
              <a:lnSpc>
                <a:spcPts val="1416"/>
              </a:lnSpc>
            </a:pPr>
            <a:r>
              <a:rPr lang="en-GB" sz="1988" u="sng">
                <a:solidFill>
                  <a:srgbClr val="00A7A7"/>
                </a:solidFill>
                <a:cs typeface="Segoe UI"/>
                <a:hlinkClick r:id="rId4">
                  <a:extLst>
                    <a:ext uri="{A12FA001-AC4F-418D-AE19-62706E023703}">
                      <ahyp:hlinkClr xmlns:ahyp="http://schemas.microsoft.com/office/drawing/2018/hyperlinkcolor" val="tx"/>
                    </a:ext>
                  </a:extLst>
                </a:hlinkClick>
              </a:rPr>
              <a:t>Joint Committee on Vaccination and Immunisation - GOV.UK</a:t>
            </a:r>
            <a:endParaRPr lang="en-GB" sz="1988" u="sng">
              <a:solidFill>
                <a:srgbClr val="00A7A7"/>
              </a:solidFill>
              <a:cs typeface="Segoe UI"/>
            </a:endParaRPr>
          </a:p>
        </p:txBody>
      </p:sp>
      <p:sp>
        <p:nvSpPr>
          <p:cNvPr id="4" name="TextBox 3">
            <a:extLst>
              <a:ext uri="{FF2B5EF4-FFF2-40B4-BE49-F238E27FC236}">
                <a16:creationId xmlns:a16="http://schemas.microsoft.com/office/drawing/2014/main" id="{AAF4824F-B09F-7375-80BC-CB549649485F}"/>
              </a:ext>
            </a:extLst>
          </p:cNvPr>
          <p:cNvSpPr txBox="1"/>
          <p:nvPr/>
        </p:nvSpPr>
        <p:spPr>
          <a:xfrm>
            <a:off x="8926036" y="9577021"/>
            <a:ext cx="3422871" cy="5078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2700" b="1">
                <a:solidFill>
                  <a:schemeClr val="bg1"/>
                </a:solidFill>
                <a:cs typeface="Arial"/>
              </a:rPr>
              <a:t>8</a:t>
            </a:r>
            <a:endParaRPr lang="en-US" b="1">
              <a:solidFill>
                <a:schemeClr val="bg1"/>
              </a:solidFill>
            </a:endParaRPr>
          </a:p>
        </p:txBody>
      </p:sp>
    </p:spTree>
    <p:extLst>
      <p:ext uri="{BB962C8B-B14F-4D97-AF65-F5344CB8AC3E}">
        <p14:creationId xmlns:p14="http://schemas.microsoft.com/office/powerpoint/2010/main" val="28447160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ED60C5-8A1B-CDA5-E9E2-FB286909FCA6}"/>
              </a:ext>
            </a:extLst>
          </p:cNvPr>
          <p:cNvSpPr>
            <a:spLocks noGrp="1"/>
          </p:cNvSpPr>
          <p:nvPr>
            <p:ph type="title"/>
          </p:nvPr>
        </p:nvSpPr>
        <p:spPr>
          <a:xfrm>
            <a:off x="706309" y="460398"/>
            <a:ext cx="15773400" cy="2000618"/>
          </a:xfrm>
        </p:spPr>
        <p:txBody>
          <a:bodyPr lIns="91440" tIns="45720" rIns="91440" bIns="45720" anchor="t"/>
          <a:lstStyle/>
          <a:p>
            <a:r>
              <a:rPr lang="en-GB" sz="4000" b="1">
                <a:solidFill>
                  <a:srgbClr val="212A73"/>
                </a:solidFill>
                <a:latin typeface="Arial"/>
                <a:ea typeface="Calibri"/>
                <a:cs typeface="Calibri"/>
              </a:rPr>
              <a:t>The JCVI</a:t>
            </a:r>
            <a:r>
              <a:rPr lang="en-GB" sz="4000" b="1" i="0" u="none" strike="noStrike">
                <a:solidFill>
                  <a:srgbClr val="212A73"/>
                </a:solidFill>
                <a:effectLst/>
                <a:latin typeface="Arial"/>
                <a:ea typeface="Calibri"/>
                <a:cs typeface="Calibri"/>
              </a:rPr>
              <a:t> </a:t>
            </a:r>
            <a:r>
              <a:rPr lang="en-GB" sz="4000" b="1">
                <a:solidFill>
                  <a:srgbClr val="212A73"/>
                </a:solidFill>
                <a:latin typeface="Arial"/>
                <a:ea typeface="Calibri"/>
                <a:cs typeface="Calibri"/>
              </a:rPr>
              <a:t>decision</a:t>
            </a:r>
            <a:r>
              <a:rPr lang="en-GB" sz="4000" b="1" i="0" u="none" strike="noStrike">
                <a:solidFill>
                  <a:srgbClr val="212A73"/>
                </a:solidFill>
                <a:effectLst/>
                <a:latin typeface="Arial"/>
                <a:ea typeface="Calibri"/>
                <a:cs typeface="Calibri"/>
              </a:rPr>
              <a:t> making process</a:t>
            </a:r>
            <a:r>
              <a:rPr lang="en-GB" sz="4000" b="0" i="0">
                <a:solidFill>
                  <a:srgbClr val="000000"/>
                </a:solidFill>
                <a:effectLst/>
                <a:latin typeface="Arial"/>
                <a:ea typeface="Calibri"/>
                <a:cs typeface="Calibri"/>
              </a:rPr>
              <a:t>​</a:t>
            </a:r>
            <a:endParaRPr lang="en-GB" sz="4000">
              <a:latin typeface="Arial"/>
              <a:ea typeface="Calibri"/>
              <a:cs typeface="Calibri"/>
            </a:endParaRPr>
          </a:p>
        </p:txBody>
      </p:sp>
      <p:sp>
        <p:nvSpPr>
          <p:cNvPr id="3" name="Content Placeholder 2">
            <a:extLst>
              <a:ext uri="{FF2B5EF4-FFF2-40B4-BE49-F238E27FC236}">
                <a16:creationId xmlns:a16="http://schemas.microsoft.com/office/drawing/2014/main" id="{18372DF4-2162-3280-EAF1-50C2D8D17562}"/>
              </a:ext>
            </a:extLst>
          </p:cNvPr>
          <p:cNvSpPr>
            <a:spLocks noGrp="1"/>
          </p:cNvSpPr>
          <p:nvPr>
            <p:ph idx="1"/>
          </p:nvPr>
        </p:nvSpPr>
        <p:spPr>
          <a:xfrm>
            <a:off x="709455" y="1596179"/>
            <a:ext cx="16574196" cy="5920964"/>
          </a:xfrm>
        </p:spPr>
        <p:txBody>
          <a:bodyPr lIns="91440" tIns="45720" rIns="91440" bIns="45720" anchor="t"/>
          <a:lstStyle/>
          <a:p>
            <a:pPr marL="340360" indent="-340360" algn="just" rtl="0" fontAlgn="base">
              <a:lnSpc>
                <a:spcPct val="150000"/>
              </a:lnSpc>
              <a:buFont typeface="+mj-lt"/>
              <a:buAutoNum type="arabicPeriod"/>
            </a:pPr>
            <a:r>
              <a:rPr lang="en-GB" sz="2800" b="1" i="0" u="none" strike="noStrike">
                <a:solidFill>
                  <a:srgbClr val="212A73"/>
                </a:solidFill>
                <a:effectLst/>
                <a:ea typeface="Calibri"/>
                <a:cs typeface="Calibri"/>
              </a:rPr>
              <a:t> Review disease burden </a:t>
            </a:r>
            <a:r>
              <a:rPr lang="en-GB" sz="2800" b="0" i="0" u="none" strike="noStrike">
                <a:solidFill>
                  <a:srgbClr val="212A73"/>
                </a:solidFill>
                <a:effectLst/>
                <a:ea typeface="Calibri"/>
                <a:cs typeface="Calibri"/>
              </a:rPr>
              <a:t>- How serious and widespread is the disease?</a:t>
            </a:r>
            <a:r>
              <a:rPr lang="en-US" sz="2800" b="0" i="0">
                <a:solidFill>
                  <a:srgbClr val="212A73"/>
                </a:solidFill>
                <a:effectLst/>
                <a:ea typeface="Calibri"/>
                <a:cs typeface="Calibri"/>
              </a:rPr>
              <a:t>​</a:t>
            </a:r>
            <a:endParaRPr lang="en-US" sz="2800">
              <a:ea typeface="Calibri"/>
              <a:cs typeface="Calibri"/>
            </a:endParaRPr>
          </a:p>
          <a:p>
            <a:pPr marL="340360" indent="-340360" algn="just" rtl="0" fontAlgn="base">
              <a:lnSpc>
                <a:spcPct val="150000"/>
              </a:lnSpc>
              <a:buFont typeface="+mj-lt"/>
              <a:buAutoNum type="arabicPeriod"/>
            </a:pPr>
            <a:r>
              <a:rPr lang="en-GB" sz="2800" b="1" i="0" u="none" strike="noStrike">
                <a:solidFill>
                  <a:srgbClr val="212A73"/>
                </a:solidFill>
                <a:effectLst/>
                <a:ea typeface="Calibri"/>
                <a:cs typeface="Calibri"/>
              </a:rPr>
              <a:t> Assess Vaccine Safety &amp; Effectiveness </a:t>
            </a:r>
            <a:r>
              <a:rPr lang="en-GB" sz="2800" b="0" i="0" u="none" strike="noStrike">
                <a:solidFill>
                  <a:srgbClr val="212A73"/>
                </a:solidFill>
                <a:effectLst/>
                <a:ea typeface="Calibri"/>
                <a:cs typeface="Calibri"/>
              </a:rPr>
              <a:t>- Evidence from clinical trials and real-world data.</a:t>
            </a:r>
            <a:r>
              <a:rPr lang="en-US" sz="2800" b="0" i="0">
                <a:solidFill>
                  <a:srgbClr val="212A73"/>
                </a:solidFill>
                <a:effectLst/>
                <a:ea typeface="Calibri"/>
                <a:cs typeface="Calibri"/>
              </a:rPr>
              <a:t>​</a:t>
            </a:r>
          </a:p>
          <a:p>
            <a:pPr marL="340360" indent="-340360" algn="just" rtl="0" fontAlgn="base">
              <a:lnSpc>
                <a:spcPct val="150000"/>
              </a:lnSpc>
              <a:buFont typeface="+mj-lt"/>
              <a:buAutoNum type="arabicPeriod"/>
            </a:pPr>
            <a:r>
              <a:rPr lang="en-GB" sz="2800" b="1" i="0" u="none" strike="noStrike">
                <a:solidFill>
                  <a:srgbClr val="212A73"/>
                </a:solidFill>
                <a:effectLst/>
                <a:ea typeface="Calibri"/>
                <a:cs typeface="Calibri"/>
              </a:rPr>
              <a:t> Consider cost-effectiveness </a:t>
            </a:r>
            <a:r>
              <a:rPr lang="en-GB" sz="2800" b="0" i="0" u="none" strike="noStrike">
                <a:solidFill>
                  <a:srgbClr val="212A73"/>
                </a:solidFill>
                <a:effectLst/>
                <a:ea typeface="Calibri"/>
                <a:cs typeface="Calibri"/>
              </a:rPr>
              <a:t>- Is the vaccine a good use of NHS resources?</a:t>
            </a:r>
            <a:r>
              <a:rPr lang="en-US" sz="2800" b="0" i="0">
                <a:solidFill>
                  <a:srgbClr val="212A73"/>
                </a:solidFill>
                <a:effectLst/>
                <a:ea typeface="Calibri"/>
                <a:cs typeface="Calibri"/>
              </a:rPr>
              <a:t>​</a:t>
            </a:r>
          </a:p>
          <a:p>
            <a:pPr marL="340360" indent="-340360" algn="just" rtl="0" fontAlgn="base">
              <a:lnSpc>
                <a:spcPct val="150000"/>
              </a:lnSpc>
              <a:buFont typeface="+mj-lt"/>
              <a:buAutoNum type="arabicPeriod"/>
            </a:pPr>
            <a:r>
              <a:rPr lang="en-GB" sz="2800" b="1" i="0" u="none" strike="noStrike">
                <a:solidFill>
                  <a:srgbClr val="212A73"/>
                </a:solidFill>
                <a:effectLst/>
                <a:ea typeface="Calibri"/>
                <a:cs typeface="Calibri"/>
              </a:rPr>
              <a:t> Model Public Health Impact </a:t>
            </a:r>
            <a:r>
              <a:rPr lang="en-GB" sz="2800" b="0" i="0" u="none" strike="noStrike">
                <a:solidFill>
                  <a:srgbClr val="212A73"/>
                </a:solidFill>
                <a:effectLst/>
                <a:ea typeface="Calibri"/>
                <a:cs typeface="Calibri"/>
              </a:rPr>
              <a:t>- How will the vaccine reduce infections and hospitalisations?</a:t>
            </a:r>
            <a:r>
              <a:rPr lang="en-US" sz="2800" b="0" i="0">
                <a:solidFill>
                  <a:srgbClr val="212A73"/>
                </a:solidFill>
                <a:effectLst/>
                <a:ea typeface="Calibri"/>
                <a:cs typeface="Calibri"/>
              </a:rPr>
              <a:t>​</a:t>
            </a:r>
          </a:p>
          <a:p>
            <a:pPr marL="340360" indent="-340360" algn="just" rtl="0" fontAlgn="base">
              <a:lnSpc>
                <a:spcPct val="150000"/>
              </a:lnSpc>
              <a:buFont typeface="+mj-lt"/>
              <a:buAutoNum type="arabicPeriod"/>
            </a:pPr>
            <a:r>
              <a:rPr lang="en-GB" sz="2800" b="1" i="0" u="none" strike="noStrike">
                <a:solidFill>
                  <a:srgbClr val="212A73"/>
                </a:solidFill>
                <a:effectLst/>
                <a:ea typeface="Calibri"/>
                <a:cs typeface="Calibri"/>
              </a:rPr>
              <a:t> Consult stakeholders </a:t>
            </a:r>
            <a:r>
              <a:rPr lang="en-GB" sz="2800" b="0" i="0" u="none" strike="noStrike">
                <a:solidFill>
                  <a:srgbClr val="212A73"/>
                </a:solidFill>
                <a:effectLst/>
                <a:ea typeface="Calibri"/>
                <a:cs typeface="Calibri"/>
              </a:rPr>
              <a:t>- Input from experts, healthcare professionals and public health bodies.</a:t>
            </a:r>
            <a:r>
              <a:rPr lang="en-US" sz="2800" b="0" i="0">
                <a:solidFill>
                  <a:srgbClr val="212A73"/>
                </a:solidFill>
                <a:effectLst/>
                <a:ea typeface="Calibri"/>
                <a:cs typeface="Calibri"/>
              </a:rPr>
              <a:t>​</a:t>
            </a:r>
          </a:p>
          <a:p>
            <a:pPr marL="340360" indent="-340360" algn="just" rtl="0" fontAlgn="base">
              <a:lnSpc>
                <a:spcPct val="150000"/>
              </a:lnSpc>
              <a:buFont typeface="+mj-lt"/>
              <a:buAutoNum type="arabicPeriod"/>
            </a:pPr>
            <a:r>
              <a:rPr lang="en-GB" sz="2800" b="1" i="0" u="none" strike="noStrike">
                <a:solidFill>
                  <a:srgbClr val="212A73"/>
                </a:solidFill>
                <a:effectLst/>
                <a:ea typeface="Calibri"/>
                <a:cs typeface="Calibri"/>
              </a:rPr>
              <a:t> Make recommendations </a:t>
            </a:r>
            <a:r>
              <a:rPr lang="en-US" sz="2800" b="0" i="0">
                <a:solidFill>
                  <a:srgbClr val="212A73"/>
                </a:solidFill>
                <a:effectLst/>
                <a:ea typeface="Calibri"/>
                <a:cs typeface="Calibri"/>
              </a:rPr>
              <a:t>​</a:t>
            </a:r>
          </a:p>
          <a:p>
            <a:pPr marL="340360" indent="-340360" algn="just" rtl="0" fontAlgn="base">
              <a:lnSpc>
                <a:spcPct val="150000"/>
              </a:lnSpc>
              <a:buFont typeface="+mj-lt"/>
              <a:buAutoNum type="arabicPeriod"/>
            </a:pPr>
            <a:r>
              <a:rPr lang="en-GB" sz="2800" b="1" i="0" u="none" strike="noStrike">
                <a:solidFill>
                  <a:srgbClr val="212A73"/>
                </a:solidFill>
                <a:effectLst/>
                <a:ea typeface="Calibri"/>
                <a:cs typeface="Calibri"/>
              </a:rPr>
              <a:t> Government decision</a:t>
            </a:r>
            <a:endParaRPr lang="en-US" sz="2800" b="0" i="0">
              <a:solidFill>
                <a:srgbClr val="212A73"/>
              </a:solidFill>
              <a:effectLst/>
              <a:ea typeface="Calibri"/>
              <a:cs typeface="Calibri"/>
            </a:endParaRPr>
          </a:p>
          <a:p>
            <a:pPr marL="0" indent="0" algn="l" rtl="0" fontAlgn="base">
              <a:buNone/>
            </a:pPr>
            <a:endParaRPr lang="en-US" sz="2800" b="0" i="0">
              <a:solidFill>
                <a:srgbClr val="212A73"/>
              </a:solidFill>
              <a:effectLst/>
              <a:latin typeface="Arial"/>
              <a:cs typeface="Arial"/>
            </a:endParaRPr>
          </a:p>
          <a:p>
            <a:pPr marL="0" indent="0">
              <a:buNone/>
            </a:pPr>
            <a:endParaRPr lang="en-GB"/>
          </a:p>
        </p:txBody>
      </p:sp>
      <p:sp>
        <p:nvSpPr>
          <p:cNvPr id="5" name="TextBox 4">
            <a:extLst>
              <a:ext uri="{FF2B5EF4-FFF2-40B4-BE49-F238E27FC236}">
                <a16:creationId xmlns:a16="http://schemas.microsoft.com/office/drawing/2014/main" id="{F4760B49-2015-1DD6-C17D-53E92BF235FB}"/>
              </a:ext>
            </a:extLst>
          </p:cNvPr>
          <p:cNvSpPr txBox="1"/>
          <p:nvPr/>
        </p:nvSpPr>
        <p:spPr>
          <a:xfrm>
            <a:off x="703579" y="7673744"/>
            <a:ext cx="17064317" cy="138499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2800" u="sng">
                <a:cs typeface="Segoe UI"/>
              </a:rPr>
              <a:t>Welsh Government</a:t>
            </a:r>
            <a:r>
              <a:rPr lang="en-US" sz="2800" u="sng">
                <a:cs typeface="Segoe UI"/>
              </a:rPr>
              <a:t>​​</a:t>
            </a:r>
            <a:endParaRPr lang="en-US" u="sng">
              <a:cs typeface="Arial"/>
            </a:endParaRPr>
          </a:p>
          <a:p>
            <a:r>
              <a:rPr lang="en-GB" sz="2800">
                <a:cs typeface="Segoe UI"/>
              </a:rPr>
              <a:t>Health is devolved.</a:t>
            </a:r>
            <a:r>
              <a:rPr lang="en-GB" sz="2800" b="1">
                <a:cs typeface="Segoe UI"/>
              </a:rPr>
              <a:t> </a:t>
            </a:r>
            <a:r>
              <a:rPr lang="en-GB" sz="2800">
                <a:cs typeface="Segoe UI"/>
              </a:rPr>
              <a:t>Wales aligns with UK guidance for consistency across the UK, unless specific adaptations are needed.</a:t>
            </a:r>
          </a:p>
        </p:txBody>
      </p:sp>
      <p:sp>
        <p:nvSpPr>
          <p:cNvPr id="4" name="TextBox 3">
            <a:extLst>
              <a:ext uri="{FF2B5EF4-FFF2-40B4-BE49-F238E27FC236}">
                <a16:creationId xmlns:a16="http://schemas.microsoft.com/office/drawing/2014/main" id="{A855DCD1-F00D-F3BD-2F33-E404D4B53A7B}"/>
              </a:ext>
            </a:extLst>
          </p:cNvPr>
          <p:cNvSpPr txBox="1"/>
          <p:nvPr/>
        </p:nvSpPr>
        <p:spPr>
          <a:xfrm>
            <a:off x="8795518" y="9658656"/>
            <a:ext cx="2494400" cy="5078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2700" b="1">
                <a:solidFill>
                  <a:schemeClr val="bg1"/>
                </a:solidFill>
                <a:cs typeface="Arial"/>
              </a:rPr>
              <a:t>9</a:t>
            </a:r>
            <a:endParaRPr lang="en-US" b="1">
              <a:solidFill>
                <a:schemeClr val="bg1"/>
              </a:solidFill>
            </a:endParaRPr>
          </a:p>
        </p:txBody>
      </p:sp>
    </p:spTree>
    <p:extLst>
      <p:ext uri="{BB962C8B-B14F-4D97-AF65-F5344CB8AC3E}">
        <p14:creationId xmlns:p14="http://schemas.microsoft.com/office/powerpoint/2010/main" val="18431300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39F63E2E-F55A-4626-A287-B09761EC9714}"/>
              </a:ext>
            </a:extLst>
          </p:cNvPr>
          <p:cNvSpPr>
            <a:spLocks noGrp="1"/>
          </p:cNvSpPr>
          <p:nvPr>
            <p:ph type="title"/>
          </p:nvPr>
        </p:nvSpPr>
        <p:spPr>
          <a:xfrm>
            <a:off x="-6059" y="271845"/>
            <a:ext cx="18288000" cy="1024758"/>
          </a:xfrm>
        </p:spPr>
        <p:txBody>
          <a:bodyPr lIns="91440" tIns="45720" rIns="91440" bIns="45720" anchor="t">
            <a:noAutofit/>
          </a:bodyPr>
          <a:ls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pPr algn="ctr"/>
            <a:r>
              <a:rPr lang="en-GB" sz="4000" b="1">
                <a:solidFill>
                  <a:srgbClr val="002060"/>
                </a:solidFill>
              </a:rPr>
              <a:t>Pre-requisites to administering childhood vaccines</a:t>
            </a:r>
            <a:br>
              <a:rPr lang="en-GB" sz="4000" b="1"/>
            </a:br>
            <a:endParaRPr lang="en-GB" b="1">
              <a:solidFill>
                <a:srgbClr val="002060"/>
              </a:solidFill>
              <a:cs typeface="Arial"/>
            </a:endParaRPr>
          </a:p>
        </p:txBody>
      </p:sp>
      <p:sp>
        <p:nvSpPr>
          <p:cNvPr id="7" name="Rectangle 6"/>
          <p:cNvSpPr/>
          <p:nvPr/>
        </p:nvSpPr>
        <p:spPr>
          <a:xfrm>
            <a:off x="411597" y="1534974"/>
            <a:ext cx="17011526" cy="8180829"/>
          </a:xfrm>
          <a:prstGeom prst="rect">
            <a:avLst/>
          </a:prstGeom>
        </p:spPr>
        <p:txBody>
          <a:bodyPr wrap="square" lIns="137160" tIns="68580" rIns="137160" bIns="68580" anchor="t">
            <a:spAutoFit/>
          </a:bodyPr>
          <a:ls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pPr algn="just">
              <a:spcAft>
                <a:spcPts val="900"/>
              </a:spcAft>
            </a:pPr>
            <a:r>
              <a:rPr lang="en-GB" sz="2100">
                <a:solidFill>
                  <a:srgbClr val="002060"/>
                </a:solidFill>
              </a:rPr>
              <a:t>Before administering childhood vaccinations, it is recommended that: </a:t>
            </a:r>
          </a:p>
          <a:p>
            <a:pPr marL="428625" indent="-428625" algn="just">
              <a:lnSpc>
                <a:spcPct val="150000"/>
              </a:lnSpc>
              <a:spcAft>
                <a:spcPts val="900"/>
              </a:spcAft>
              <a:buFont typeface="Arial" panose="020B0604020202020204" pitchFamily="34" charset="0"/>
              <a:buChar char="•"/>
            </a:pPr>
            <a:r>
              <a:rPr lang="en-GB" sz="2100"/>
              <a:t>*</a:t>
            </a:r>
            <a:r>
              <a:rPr lang="en-GB" sz="2100">
                <a:effectLst/>
              </a:rPr>
              <a:t>Those new to immunisation should receive comprehensive foundation immunisation training. Both knowledge and clinical competence should be assessed before new immunisers start to give and/or advise the shingles vaccine </a:t>
            </a:r>
            <a:r>
              <a:rPr lang="en-GB" sz="2100" b="0" i="0" u="sng">
                <a:solidFill>
                  <a:srgbClr val="024DBC"/>
                </a:solidFill>
                <a:effectLst/>
                <a:hlinkClick r:id="rId3"/>
              </a:rPr>
              <a:t>Immunisation training standards for healthcare practitioner UK Health Security Agency - UKHSA) </a:t>
            </a:r>
            <a:endParaRPr lang="en-GB" sz="2100">
              <a:solidFill>
                <a:srgbClr val="002060"/>
              </a:solidFill>
              <a:cs typeface="Arial"/>
            </a:endParaRPr>
          </a:p>
          <a:p>
            <a:pPr marL="428625" indent="-428625" algn="just">
              <a:lnSpc>
                <a:spcPct val="150000"/>
              </a:lnSpc>
              <a:buFont typeface="Arial" panose="020B0604020202020204" pitchFamily="34" charset="0"/>
              <a:buChar char="•"/>
            </a:pPr>
            <a:r>
              <a:rPr lang="en-GB" sz="2100">
                <a:solidFill>
                  <a:srgbClr val="002060"/>
                </a:solidFill>
              </a:rPr>
              <a:t>Training in the management of anaphylaxis and Basic Life Support is undertaken, as specified by policy for your local area and are familiar with </a:t>
            </a:r>
            <a:r>
              <a:rPr lang="en-GB" sz="2100">
                <a:hlinkClick r:id="rId4"/>
              </a:rPr>
              <a:t>Resuscitation Council UK (RCUK) guidance on Management of Anaphylaxis in the Vaccination Setting</a:t>
            </a:r>
            <a:endParaRPr lang="en-GB" sz="2100">
              <a:cs typeface="Arial"/>
            </a:endParaRPr>
          </a:p>
          <a:p>
            <a:pPr marL="428625" indent="-428625" algn="just">
              <a:lnSpc>
                <a:spcPct val="150000"/>
              </a:lnSpc>
              <a:buFont typeface="Arial" panose="020B0604020202020204" pitchFamily="34" charset="0"/>
              <a:buChar char="•"/>
            </a:pPr>
            <a:r>
              <a:rPr lang="en-GB" sz="2100">
                <a:effectLst/>
              </a:rPr>
              <a:t>Any additional statutory and mandatory training as required by your employer is completed </a:t>
            </a:r>
            <a:endParaRPr lang="en-GB" sz="2100">
              <a:cs typeface="Arial"/>
            </a:endParaRPr>
          </a:p>
          <a:p>
            <a:pPr marL="428625" indent="-428625" algn="just">
              <a:lnSpc>
                <a:spcPct val="150000"/>
              </a:lnSpc>
              <a:spcAft>
                <a:spcPts val="900"/>
              </a:spcAft>
              <a:buFont typeface="Arial" panose="020B0604020202020204" pitchFamily="34" charset="0"/>
              <a:buChar char="•"/>
            </a:pPr>
            <a:r>
              <a:rPr lang="en-GB" sz="2100"/>
              <a:t>An appropriate legal framework to supply and administer childhood vaccines is in place e.g. written prescription, Patient Specific Direction (PSD), Patient Group Direction (PGD). Visit </a:t>
            </a:r>
            <a:r>
              <a:rPr lang="en-GB" sz="2100">
                <a:solidFill>
                  <a:schemeClr val="accent1">
                    <a:lumMod val="76000"/>
                  </a:schemeClr>
                </a:solidFill>
                <a:hlinkClick r:id="rId5">
                  <a:extLst>
                    <a:ext uri="{A12FA001-AC4F-418D-AE19-62706E023703}">
                      <ahyp:hlinkClr xmlns:ahyp="http://schemas.microsoft.com/office/drawing/2018/hyperlinkcolor" val="tx"/>
                    </a:ext>
                  </a:extLst>
                </a:hlinkClick>
              </a:rPr>
              <a:t>here</a:t>
            </a:r>
            <a:r>
              <a:rPr lang="en-GB" sz="2100">
                <a:solidFill>
                  <a:schemeClr val="accent1">
                    <a:lumMod val="76000"/>
                  </a:schemeClr>
                </a:solidFill>
              </a:rPr>
              <a:t> </a:t>
            </a:r>
            <a:r>
              <a:rPr lang="en-GB" sz="2100">
                <a:solidFill>
                  <a:srgbClr val="002060"/>
                </a:solidFill>
              </a:rPr>
              <a:t>f</a:t>
            </a:r>
            <a:r>
              <a:rPr lang="en-GB" sz="2100"/>
              <a:t>or further information </a:t>
            </a:r>
            <a:endParaRPr lang="en-GB" sz="2100" strike="sngStrike">
              <a:cs typeface="Arial"/>
            </a:endParaRPr>
          </a:p>
          <a:p>
            <a:pPr marL="428625" indent="-428625" algn="just">
              <a:lnSpc>
                <a:spcPct val="150000"/>
              </a:lnSpc>
              <a:spcAft>
                <a:spcPts val="900"/>
              </a:spcAft>
              <a:buFont typeface="Arial" panose="020B0604020202020204" pitchFamily="34" charset="0"/>
              <a:buChar char="•"/>
            </a:pPr>
            <a:r>
              <a:rPr lang="en-GB" sz="2100"/>
              <a:t>Those</a:t>
            </a:r>
            <a:r>
              <a:rPr lang="en-GB" sz="2100">
                <a:effectLst/>
              </a:rPr>
              <a:t> involved in immunisation and vaccination understand the process of consent and how this applies when giving vaccines. Information on consent can be viewed here: </a:t>
            </a:r>
            <a:r>
              <a:rPr lang="en-GB" sz="2100">
                <a:solidFill>
                  <a:schemeClr val="accent1">
                    <a:lumMod val="76000"/>
                  </a:schemeClr>
                </a:solidFill>
                <a:hlinkClick r:id="rId6">
                  <a:extLst>
                    <a:ext uri="{A12FA001-AC4F-418D-AE19-62706E023703}">
                      <ahyp:hlinkClr xmlns:ahyp="http://schemas.microsoft.com/office/drawing/2018/hyperlinkcolor" val="tx"/>
                    </a:ext>
                  </a:extLst>
                </a:hlinkClick>
              </a:rPr>
              <a:t>Consent: the green book, chapter 2 - GOV.UK</a:t>
            </a:r>
            <a:endParaRPr lang="en-GB" sz="2100" strike="sngStrike">
              <a:solidFill>
                <a:schemeClr val="accent1">
                  <a:lumMod val="76000"/>
                </a:schemeClr>
              </a:solidFill>
              <a:cs typeface="Arial"/>
            </a:endParaRPr>
          </a:p>
          <a:p>
            <a:pPr marL="428625" indent="-428625" algn="just">
              <a:lnSpc>
                <a:spcPct val="150000"/>
              </a:lnSpc>
              <a:spcAft>
                <a:spcPts val="900"/>
              </a:spcAft>
              <a:buFont typeface="Arial" panose="020B0604020202020204" pitchFamily="34" charset="0"/>
              <a:buChar char="•"/>
            </a:pPr>
            <a:r>
              <a:rPr lang="en-GB" sz="2100">
                <a:solidFill>
                  <a:srgbClr val="002060"/>
                </a:solidFill>
              </a:rPr>
              <a:t>Immunisers and those giving immunisation advice access and familiarise themselves with the following key documents: </a:t>
            </a:r>
            <a:r>
              <a:rPr lang="en-GB" sz="2000">
                <a:solidFill>
                  <a:srgbClr val="212A73"/>
                </a:solidFill>
              </a:rPr>
              <a:t>All relevant Green Book chapters will be updated: </a:t>
            </a:r>
            <a:r>
              <a:rPr lang="en-GB" sz="2000">
                <a:solidFill>
                  <a:srgbClr val="212A73"/>
                </a:solidFill>
                <a:hlinkClick r:id="rId7"/>
              </a:rPr>
              <a:t>Immunisation against infectious disease - GOV.UK</a:t>
            </a:r>
            <a:r>
              <a:rPr lang="en-GB" sz="2000">
                <a:solidFill>
                  <a:srgbClr val="212A73"/>
                </a:solidFill>
              </a:rPr>
              <a:t>, </a:t>
            </a:r>
            <a:r>
              <a:rPr lang="en-GB" sz="2000">
                <a:solidFill>
                  <a:srgbClr val="002060"/>
                </a:solidFill>
              </a:rPr>
              <a:t>Information for healthcare practitioners:</a:t>
            </a:r>
            <a:r>
              <a:rPr lang="en-GB" sz="2000">
                <a:hlinkClick r:id="rId8"/>
              </a:rPr>
              <a:t>*Childhood schedule changes from 1 July 2025: information for healthcare practitioners - GOV.UK</a:t>
            </a:r>
            <a:r>
              <a:rPr lang="en-GB" sz="2000"/>
              <a:t>, Welsh Health Circular: </a:t>
            </a:r>
            <a:r>
              <a:rPr lang="en-GB" sz="2000">
                <a:ea typeface="+mn-lt"/>
                <a:cs typeface="+mn-lt"/>
                <a:hlinkClick r:id="rId9"/>
              </a:rPr>
              <a:t>Changes to routine childhood and selective neonatal hepatitis B vaccinations (WHC/2025/019) | GOV.WALES</a:t>
            </a:r>
            <a:endParaRPr lang="en-GB" sz="2000">
              <a:ea typeface="+mn-lt"/>
              <a:cs typeface="+mn-lt"/>
            </a:endParaRPr>
          </a:p>
          <a:p>
            <a:pPr marL="428625" indent="-428625" algn="just">
              <a:lnSpc>
                <a:spcPct val="150000"/>
              </a:lnSpc>
              <a:spcAft>
                <a:spcPts val="900"/>
              </a:spcAft>
              <a:buFont typeface="Arial" panose="020B0604020202020204" pitchFamily="34" charset="0"/>
              <a:buChar char="•"/>
            </a:pPr>
            <a:endParaRPr lang="en-GB" sz="2100">
              <a:solidFill>
                <a:srgbClr val="212A73"/>
              </a:solidFill>
              <a:cs typeface="Arial"/>
            </a:endParaRPr>
          </a:p>
        </p:txBody>
      </p:sp>
      <p:sp>
        <p:nvSpPr>
          <p:cNvPr id="3" name="Slide Number Placeholder 4">
            <a:extLst>
              <a:ext uri="{FF2B5EF4-FFF2-40B4-BE49-F238E27FC236}">
                <a16:creationId xmlns:a16="http://schemas.microsoft.com/office/drawing/2014/main" id="{87BA1213-6E98-7E4F-93CD-67539DDC14D2}"/>
              </a:ext>
            </a:extLst>
          </p:cNvPr>
          <p:cNvSpPr>
            <a:spLocks noGrp="1"/>
          </p:cNvSpPr>
          <p:nvPr>
            <p:ph type="sldNum" sz="quarter" idx="12"/>
          </p:nvPr>
        </p:nvSpPr>
        <p:spPr>
          <a:xfrm>
            <a:off x="12915900" y="9566276"/>
            <a:ext cx="4114800" cy="547688"/>
          </a:xfrm>
        </p:spPr>
        <p:txBody>
          <a:bodyPr/>
          <a:lstStyle>
            <a:defPPr>
              <a:defRPr lang="en-US"/>
            </a:defPPr>
            <a:lvl1pPr marL="0" algn="l" defTabSz="2061927" rtl="0" eaLnBrk="1" latinLnBrk="0" hangingPunct="1">
              <a:defRPr sz="4059" kern="1200">
                <a:solidFill>
                  <a:schemeClr val="tx1"/>
                </a:solidFill>
                <a:latin typeface="+mn-lt"/>
                <a:ea typeface="+mn-ea"/>
                <a:cs typeface="+mn-cs"/>
              </a:defRPr>
            </a:lvl1pPr>
            <a:lvl2pPr marL="1030964" algn="l" defTabSz="2061927" rtl="0" eaLnBrk="1" latinLnBrk="0" hangingPunct="1">
              <a:defRPr sz="4059" kern="1200">
                <a:solidFill>
                  <a:schemeClr val="tx1"/>
                </a:solidFill>
                <a:latin typeface="+mn-lt"/>
                <a:ea typeface="+mn-ea"/>
                <a:cs typeface="+mn-cs"/>
              </a:defRPr>
            </a:lvl2pPr>
            <a:lvl3pPr marL="2061927" algn="l" defTabSz="2061927" rtl="0" eaLnBrk="1" latinLnBrk="0" hangingPunct="1">
              <a:defRPr sz="4059" kern="1200">
                <a:solidFill>
                  <a:schemeClr val="tx1"/>
                </a:solidFill>
                <a:latin typeface="+mn-lt"/>
                <a:ea typeface="+mn-ea"/>
                <a:cs typeface="+mn-cs"/>
              </a:defRPr>
            </a:lvl3pPr>
            <a:lvl4pPr marL="3092889" algn="l" defTabSz="2061927" rtl="0" eaLnBrk="1" latinLnBrk="0" hangingPunct="1">
              <a:defRPr sz="4059" kern="1200">
                <a:solidFill>
                  <a:schemeClr val="tx1"/>
                </a:solidFill>
                <a:latin typeface="+mn-lt"/>
                <a:ea typeface="+mn-ea"/>
                <a:cs typeface="+mn-cs"/>
              </a:defRPr>
            </a:lvl4pPr>
            <a:lvl5pPr marL="4123853" algn="l" defTabSz="2061927" rtl="0" eaLnBrk="1" latinLnBrk="0" hangingPunct="1">
              <a:defRPr sz="4059" kern="1200">
                <a:solidFill>
                  <a:schemeClr val="tx1"/>
                </a:solidFill>
                <a:latin typeface="+mn-lt"/>
                <a:ea typeface="+mn-ea"/>
                <a:cs typeface="+mn-cs"/>
              </a:defRPr>
            </a:lvl5pPr>
            <a:lvl6pPr marL="5154816" algn="l" defTabSz="2061927" rtl="0" eaLnBrk="1" latinLnBrk="0" hangingPunct="1">
              <a:defRPr sz="4059" kern="1200">
                <a:solidFill>
                  <a:schemeClr val="tx1"/>
                </a:solidFill>
                <a:latin typeface="+mn-lt"/>
                <a:ea typeface="+mn-ea"/>
                <a:cs typeface="+mn-cs"/>
              </a:defRPr>
            </a:lvl6pPr>
            <a:lvl7pPr marL="6185780" algn="l" defTabSz="2061927" rtl="0" eaLnBrk="1" latinLnBrk="0" hangingPunct="1">
              <a:defRPr sz="4059" kern="1200">
                <a:solidFill>
                  <a:schemeClr val="tx1"/>
                </a:solidFill>
                <a:latin typeface="+mn-lt"/>
                <a:ea typeface="+mn-ea"/>
                <a:cs typeface="+mn-cs"/>
              </a:defRPr>
            </a:lvl7pPr>
            <a:lvl8pPr marL="7216742" algn="l" defTabSz="2061927" rtl="0" eaLnBrk="1" latinLnBrk="0" hangingPunct="1">
              <a:defRPr sz="4059" kern="1200">
                <a:solidFill>
                  <a:schemeClr val="tx1"/>
                </a:solidFill>
                <a:latin typeface="+mn-lt"/>
                <a:ea typeface="+mn-ea"/>
                <a:cs typeface="+mn-cs"/>
              </a:defRPr>
            </a:lvl8pPr>
            <a:lvl9pPr marL="8247705" algn="l" defTabSz="2061927" rtl="0" eaLnBrk="1" latinLnBrk="0" hangingPunct="1">
              <a:defRPr sz="4059" kern="1200">
                <a:solidFill>
                  <a:schemeClr val="tx1"/>
                </a:solidFill>
                <a:latin typeface="+mn-lt"/>
                <a:ea typeface="+mn-ea"/>
                <a:cs typeface="+mn-cs"/>
              </a:defRPr>
            </a:lvl9pPr>
          </a:lstStyle>
          <a:p>
            <a:fld id="{561D0CCE-8DCC-44DC-A653-AE62B1D84A52}" type="slidenum">
              <a:rPr lang="en-GB" smtClean="0"/>
              <a:pPr/>
              <a:t>9</a:t>
            </a:fld>
            <a:endParaRPr lang="en-GB"/>
          </a:p>
        </p:txBody>
      </p:sp>
      <p:sp>
        <p:nvSpPr>
          <p:cNvPr id="2" name="TextBox 1">
            <a:extLst>
              <a:ext uri="{FF2B5EF4-FFF2-40B4-BE49-F238E27FC236}">
                <a16:creationId xmlns:a16="http://schemas.microsoft.com/office/drawing/2014/main" id="{83F747A0-1973-EA1A-DA8B-1C0E16C72853}"/>
              </a:ext>
            </a:extLst>
          </p:cNvPr>
          <p:cNvSpPr txBox="1"/>
          <p:nvPr/>
        </p:nvSpPr>
        <p:spPr>
          <a:xfrm>
            <a:off x="8519919" y="9604521"/>
            <a:ext cx="2369680" cy="5078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2700" b="1">
                <a:solidFill>
                  <a:schemeClr val="bg1"/>
                </a:solidFill>
                <a:cs typeface="Arial"/>
              </a:rPr>
              <a:t>10</a:t>
            </a:r>
            <a:endParaRPr lang="en-US" b="1">
              <a:solidFill>
                <a:schemeClr val="bg1"/>
              </a:solidFill>
              <a:cs typeface="Arial"/>
            </a:endParaRPr>
          </a:p>
        </p:txBody>
      </p:sp>
    </p:spTree>
    <p:extLst>
      <p:ext uri="{BB962C8B-B14F-4D97-AF65-F5344CB8AC3E}">
        <p14:creationId xmlns:p14="http://schemas.microsoft.com/office/powerpoint/2010/main" val="3216531476"/>
      </p:ext>
    </p:extLst>
  </p:cSld>
  <p:clrMapOvr>
    <a:masterClrMapping/>
  </p:clrMapOvr>
</p:sld>
</file>

<file path=ppt/theme/theme1.xml><?xml version="1.0" encoding="utf-8"?>
<a:theme xmlns:a="http://schemas.openxmlformats.org/drawingml/2006/main" name="Office Theme">
  <a:themeElements>
    <a:clrScheme name="Custom 2">
      <a:dk1>
        <a:srgbClr val="212A73"/>
      </a:dk1>
      <a:lt1>
        <a:sysClr val="window" lastClr="FFFFFF"/>
      </a:lt1>
      <a:dk2>
        <a:srgbClr val="3F3F3F"/>
      </a:dk2>
      <a:lt2>
        <a:srgbClr val="E7E6E6"/>
      </a:lt2>
      <a:accent1>
        <a:srgbClr val="29B8CE"/>
      </a:accent1>
      <a:accent2>
        <a:srgbClr val="FFDD00"/>
      </a:accent2>
      <a:accent3>
        <a:srgbClr val="A5A5A5"/>
      </a:accent3>
      <a:accent4>
        <a:srgbClr val="000000"/>
      </a:accent4>
      <a:accent5>
        <a:srgbClr val="000000"/>
      </a:accent5>
      <a:accent6>
        <a:srgbClr val="000000"/>
      </a:accent6>
      <a:hlink>
        <a:srgbClr val="00A7A7"/>
      </a:hlink>
      <a:folHlink>
        <a:srgbClr val="FFDD00"/>
      </a:folHlink>
    </a:clrScheme>
    <a:fontScheme name="Custom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SL-KWS PowerPoint Template.potx [Read-Only]" id="{86732236-5F12-4106-BD36-971A9F119E43}" vid="{6152B61F-5BA0-4CAA-90E3-E6E716A9C684}"/>
    </a:ext>
  </a:extLst>
</a:theme>
</file>

<file path=ppt/theme/theme2.xml><?xml version="1.0" encoding="utf-8"?>
<a:theme xmlns:a="http://schemas.openxmlformats.org/drawingml/2006/main" name="1_Office Theme">
  <a:themeElements>
    <a:clrScheme name="Custom 2">
      <a:dk1>
        <a:srgbClr val="212A73"/>
      </a:dk1>
      <a:lt1>
        <a:sysClr val="window" lastClr="FFFFFF"/>
      </a:lt1>
      <a:dk2>
        <a:srgbClr val="3F3F3F"/>
      </a:dk2>
      <a:lt2>
        <a:srgbClr val="E7E6E6"/>
      </a:lt2>
      <a:accent1>
        <a:srgbClr val="29B8CE"/>
      </a:accent1>
      <a:accent2>
        <a:srgbClr val="FFDD00"/>
      </a:accent2>
      <a:accent3>
        <a:srgbClr val="A5A5A5"/>
      </a:accent3>
      <a:accent4>
        <a:srgbClr val="000000"/>
      </a:accent4>
      <a:accent5>
        <a:srgbClr val="000000"/>
      </a:accent5>
      <a:accent6>
        <a:srgbClr val="000000"/>
      </a:accent6>
      <a:hlink>
        <a:srgbClr val="00A7A7"/>
      </a:hlink>
      <a:folHlink>
        <a:srgbClr val="FFDD00"/>
      </a:folHlink>
    </a:clrScheme>
    <a:fontScheme name="Custom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SL-KWS PowerPoint Template.potx [Read-Only]" id="{86732236-5F12-4106-BD36-971A9F119E43}" vid="{6152B61F-5BA0-4CAA-90E3-E6E716A9C684}"/>
    </a:ext>
  </a:ext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ypeofFAQ xmlns="2c9bf0ee-e2fa-4332-ade7-023316494af1">Non-specific vaccine info</TypeofFAQ>
    <Archive xmlns="2c9bf0ee-e2fa-4332-ade7-023316494af1">false</Archive>
    <VersionNumbers xmlns="2c9bf0ee-e2fa-4332-ade7-023316494af1" xsi:nil="true"/>
    <TypeofDocument xmlns="2c9bf0ee-e2fa-4332-ade7-023316494af1">Training</TypeofDocument>
    <LifeCourse xmlns="2c9bf0ee-e2fa-4332-ade7-023316494af1">
      <Value>Pre-School</Value>
      <Value>Changes Childhood Schedule</Value>
    </LifeCourse>
    <TypeofDocument0 xmlns="2c9bf0ee-e2fa-4332-ade7-023316494af1">Meetings - Presentations</TypeofDocument0>
    <TaxCatchAll xmlns="fdfaf355-f7ae-47f3-8f93-739a60756710" xsi:nil="true"/>
    <lcf76f155ced4ddcb4097134ff3c332f xmlns="2c9bf0ee-e2fa-4332-ade7-023316494af1">
      <Terms xmlns="http://schemas.microsoft.com/office/infopath/2007/PartnerControls"/>
    </lcf76f155ced4ddcb4097134ff3c332f>
    <test xmlns="2c9bf0ee-e2fa-4332-ade7-023316494af1" xsi:nil="true"/>
    <VersionHistory xmlns="2c9bf0ee-e2fa-4332-ade7-023316494af1"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D645F8889482814EBB8A3D6A36545BF4" ma:contentTypeVersion="21" ma:contentTypeDescription="Create a new document." ma:contentTypeScope="" ma:versionID="e592b2a0af313c44c8ff34e861e3f46a">
  <xsd:schema xmlns:xsd="http://www.w3.org/2001/XMLSchema" xmlns:xs="http://www.w3.org/2001/XMLSchema" xmlns:p="http://schemas.microsoft.com/office/2006/metadata/properties" xmlns:ns2="2c9bf0ee-e2fa-4332-ade7-023316494af1" xmlns:ns3="fdfaf355-f7ae-47f3-8f93-739a60756710" targetNamespace="http://schemas.microsoft.com/office/2006/metadata/properties" ma:root="true" ma:fieldsID="7f58a3bf609b141e127c48bc582e393e" ns2:_="" ns3:_="">
    <xsd:import namespace="2c9bf0ee-e2fa-4332-ade7-023316494af1"/>
    <xsd:import namespace="fdfaf355-f7ae-47f3-8f93-739a60756710"/>
    <xsd:element name="properties">
      <xsd:complexType>
        <xsd:sequence>
          <xsd:element name="documentManagement">
            <xsd:complexType>
              <xsd:all>
                <xsd:element ref="ns2:TypeofDocument"/>
                <xsd:element ref="ns2:MediaServiceMetadata" minOccurs="0"/>
                <xsd:element ref="ns2:MediaServiceFastMetadata" minOccurs="0"/>
                <xsd:element ref="ns2:MediaServiceSearchProperties" minOccurs="0"/>
                <xsd:element ref="ns2:MediaServiceObjectDetectorVersions" minOccurs="0"/>
                <xsd:element ref="ns2:TypeofFAQ"/>
                <xsd:element ref="ns2:LifeCourse" minOccurs="0"/>
                <xsd:element ref="ns2:VersionNumbers" minOccurs="0"/>
                <xsd:element ref="ns2:Archive" minOccurs="0"/>
                <xsd:element ref="ns2:TypeofDocument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VersionHistory" minOccurs="0"/>
                <xsd:element ref="ns2:test"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c9bf0ee-e2fa-4332-ade7-023316494af1" elementFormDefault="qualified">
    <xsd:import namespace="http://schemas.microsoft.com/office/2006/documentManagement/types"/>
    <xsd:import namespace="http://schemas.microsoft.com/office/infopath/2007/PartnerControls"/>
    <xsd:element name="TypeofDocument" ma:index="8" ma:displayName="Topic " ma:format="Dropdown" ma:internalName="TypeofDocument">
      <xsd:simpleType>
        <xsd:restriction base="dms:Choice">
          <xsd:enumeration value="Healthcare Professionals Information &amp; Guidance"/>
          <xsd:enumeration value="Training"/>
          <xsd:enumeration value="Policy"/>
          <xsd:enumeration value="PGDs and Protocols"/>
          <xsd:enumeration value="HCP FAQs"/>
          <xsd:enumeration value="Tarian"/>
          <xsd:enumeration value="Reference Sources"/>
          <xsd:enumeration value="E-Learning"/>
          <xsd:enumeration value="Nurse Meetings"/>
          <xsd:enumeration value="Other"/>
          <xsd:enumeration value="Evaluation"/>
          <xsd:enumeration value="External Meetings"/>
        </xsd:restriction>
      </xsd:simpleType>
    </xsd:element>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TypeofFAQ" ma:index="13" ma:displayName="Vaccine names" ma:format="Dropdown" ma:internalName="TypeofFAQ">
      <xsd:simpleType>
        <xsd:restriction base="dms:Choice">
          <xsd:enumeration value="MMR"/>
          <xsd:enumeration value="HPV"/>
          <xsd:enumeration value="Shingles"/>
          <xsd:enumeration value="HepB"/>
          <xsd:enumeration value="3in1: Teenage Booster"/>
          <xsd:enumeration value="MenACWY"/>
          <xsd:enumeration value="Covid19"/>
          <xsd:enumeration value="RSV"/>
          <xsd:enumeration value="Flu"/>
          <xsd:enumeration value="Combined Vaccines"/>
          <xsd:enumeration value="MMR &amp; MMRv"/>
          <xsd:enumeration value="Non-specific vaccine info"/>
          <xsd:enumeration value="BCG"/>
          <xsd:enumeration value="HIB/MenC"/>
          <xsd:enumeration value="Measles"/>
          <xsd:enumeration value="MenB"/>
          <xsd:enumeration value="Pneumococcal"/>
          <xsd:enumeration value="MPox"/>
          <xsd:enumeration value="Rotavirus"/>
          <xsd:enumeration value="Shingles"/>
          <xsd:enumeration value="Whooping Cough"/>
          <xsd:enumeration value="4in1: For Pre-School"/>
          <xsd:enumeration value="6in1: For Babies"/>
          <xsd:enumeration value="HepA"/>
          <xsd:enumeration value="Typhoid"/>
          <xsd:enumeration value="Varicella"/>
          <xsd:enumeration value="MenB for Gonorrhoea"/>
          <xsd:enumeration value="HepB"/>
          <xsd:enumeration value="Pertussis"/>
        </xsd:restriction>
      </xsd:simpleType>
    </xsd:element>
    <xsd:element name="LifeCourse" ma:index="14" nillable="true" ma:displayName="Life Course" ma:format="Dropdown" ma:internalName="LifeCourse" ma:requiredMultiChoice="true">
      <xsd:complexType>
        <xsd:complexContent>
          <xsd:extension base="dms:MultiChoice">
            <xsd:sequence>
              <xsd:element name="Value" maxOccurs="unbounded" minOccurs="0" nillable="true">
                <xsd:simpleType>
                  <xsd:restriction base="dms:Choice">
                    <xsd:enumeration value="School Age"/>
                    <xsd:enumeration value="Adult"/>
                    <xsd:enumeration value="Generic Life Course"/>
                    <xsd:enumeration value="Pre-School"/>
                    <xsd:enumeration value="Pregnancy"/>
                    <xsd:enumeration value="Changes Childhood Schedule"/>
                    <xsd:enumeration value="All"/>
                    <xsd:enumeration value="N/A"/>
                  </xsd:restriction>
                </xsd:simpleType>
              </xsd:element>
            </xsd:sequence>
          </xsd:extension>
        </xsd:complexContent>
      </xsd:complexType>
    </xsd:element>
    <xsd:element name="VersionNumbers" ma:index="15" nillable="true" ma:displayName="Version Numbers" ma:format="Dropdown" ma:internalName="VersionNumbers">
      <xsd:simpleType>
        <xsd:restriction base="dms:Text">
          <xsd:maxLength value="255"/>
        </xsd:restriction>
      </xsd:simpleType>
    </xsd:element>
    <xsd:element name="Archive" ma:index="16" nillable="true" ma:displayName="Archive" ma:default="0" ma:description="Document is no longer in use." ma:format="Dropdown" ma:internalName="Archive">
      <xsd:simpleType>
        <xsd:restriction base="dms:Boolean"/>
      </xsd:simpleType>
    </xsd:element>
    <xsd:element name="TypeofDocument0" ma:index="17" ma:displayName="Type of Document" ma:format="Dropdown" ma:internalName="TypeofDocument0">
      <xsd:simpleType>
        <xsd:restriction base="dms:Choice">
          <xsd:enumeration value="Meetings - Action log"/>
          <xsd:enumeration value="Meetings - Agenda"/>
          <xsd:enumeration value="Highlight report"/>
          <xsd:enumeration value="Meetings - risk log"/>
          <xsd:enumeration value="Reports"/>
          <xsd:enumeration value="Meetings - Minutes"/>
          <xsd:enumeration value="Supporting documents"/>
          <xsd:enumeration value="Highlight Reports"/>
          <xsd:enumeration value="Tarian - Responses"/>
          <xsd:enumeration value="Tarian - SOP/Guidance"/>
          <xsd:enumeration value="Tarian - Supporting Documents"/>
          <xsd:enumeration value="Tarian - Audit"/>
          <xsd:enumeration value="Tarian - Data"/>
          <xsd:enumeration value="Meetings - Presentations"/>
          <xsd:enumeration value="Template"/>
          <xsd:enumeration value="Briefing Document"/>
          <xsd:enumeration value="Training Slides"/>
          <xsd:enumeration value="Evaluation - survey"/>
          <xsd:enumeration value="Evaluation - report"/>
        </xsd:restriction>
      </xsd:simpleType>
    </xsd:element>
    <xsd:element name="MediaServiceDateTaken" ma:index="18" nillable="true" ma:displayName="MediaServiceDateTaken" ma:hidden="true" ma:indexed="true" ma:internalName="MediaServiceDateTaken" ma:readOnly="true">
      <xsd:simpleType>
        <xsd:restriction base="dms:Text"/>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OCR" ma:index="25" nillable="true" ma:displayName="Extracted Text" ma:internalName="MediaServiceOCR" ma:readOnly="true">
      <xsd:simpleType>
        <xsd:restriction base="dms:Note">
          <xsd:maxLength value="255"/>
        </xsd:restriction>
      </xsd:simpleType>
    </xsd:element>
    <xsd:element name="VersionHistory" ma:index="26" nillable="true" ma:displayName="Version History " ma:format="Dropdown" ma:internalName="VersionHistory">
      <xsd:simpleType>
        <xsd:restriction base="dms:Choice">
          <xsd:enumeration value="Version 1"/>
          <xsd:enumeration value="Choice 2"/>
          <xsd:enumeration value="Choice 3"/>
        </xsd:restriction>
      </xsd:simpleType>
    </xsd:element>
    <xsd:element name="test" ma:index="27" nillable="true" ma:displayName="test" ma:format="Dropdown" ma:internalName="test">
      <xsd:simpleType>
        <xsd:restriction base="dms:Choice">
          <xsd:enumeration value="Working Draft"/>
          <xsd:enumeration value="FINAL FOR UPLOAD"/>
          <xsd:enumeration value="Choice 3"/>
        </xsd:restriction>
      </xsd:simpleType>
    </xsd:element>
  </xsd:schema>
  <xsd:schema xmlns:xsd="http://www.w3.org/2001/XMLSchema" xmlns:xs="http://www.w3.org/2001/XMLSchema" xmlns:dms="http://schemas.microsoft.com/office/2006/documentManagement/types" xmlns:pc="http://schemas.microsoft.com/office/infopath/2007/PartnerControls" targetNamespace="fdfaf355-f7ae-47f3-8f93-739a60756710" elementFormDefault="qualified">
    <xsd:import namespace="http://schemas.microsoft.com/office/2006/documentManagement/types"/>
    <xsd:import namespace="http://schemas.microsoft.com/office/infopath/2007/PartnerControls"/>
    <xsd:element name="TaxCatchAll" ma:index="24" nillable="true" ma:displayName="Taxonomy Catch All Column" ma:hidden="true" ma:list="{4a3ffe3a-ac90-4981-bec8-4654896fe9f4}" ma:internalName="TaxCatchAll" ma:showField="CatchAllData" ma:web="fdfaf355-f7ae-47f3-8f93-739a607567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635DEFA-EF74-478B-A33A-AF8BB4F046CC}">
  <ds:schemaRefs>
    <ds:schemaRef ds:uri="http://schemas.microsoft.com/sharepoint/v3/contenttype/forms"/>
  </ds:schemaRefs>
</ds:datastoreItem>
</file>

<file path=customXml/itemProps2.xml><?xml version="1.0" encoding="utf-8"?>
<ds:datastoreItem xmlns:ds="http://schemas.openxmlformats.org/officeDocument/2006/customXml" ds:itemID="{79F3318E-419E-4691-9552-64B6766ACA4A}">
  <ds:schemaRefs>
    <ds:schemaRef ds:uri="2c9bf0ee-e2fa-4332-ade7-023316494af1"/>
    <ds:schemaRef ds:uri="fdfaf355-f7ae-47f3-8f93-739a60756710"/>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A6856743-8C66-4EF5-952E-26C1D97F329D}">
  <ds:schemaRefs>
    <ds:schemaRef ds:uri="2c9bf0ee-e2fa-4332-ade7-023316494af1"/>
    <ds:schemaRef ds:uri="fdfaf355-f7ae-47f3-8f93-739a60756710"/>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FM's BAME Advisory Group 16.12.2020</Template>
  <TotalTime>0</TotalTime>
  <Words>6471</Words>
  <Application>Microsoft Office PowerPoint</Application>
  <PresentationFormat>Custom</PresentationFormat>
  <Paragraphs>644</Paragraphs>
  <Slides>66</Slides>
  <Notes>19</Notes>
  <HiddenSlides>0</HiddenSlides>
  <MMClips>0</MMClips>
  <ScaleCrop>false</ScaleCrop>
  <HeadingPairs>
    <vt:vector size="4" baseType="variant">
      <vt:variant>
        <vt:lpstr>Theme</vt:lpstr>
      </vt:variant>
      <vt:variant>
        <vt:i4>3</vt:i4>
      </vt:variant>
      <vt:variant>
        <vt:lpstr>Slide Titles</vt:lpstr>
      </vt:variant>
      <vt:variant>
        <vt:i4>66</vt:i4>
      </vt:variant>
    </vt:vector>
  </HeadingPairs>
  <TitlesOfParts>
    <vt:vector size="69" baseType="lpstr">
      <vt:lpstr>Office Theme</vt:lpstr>
      <vt:lpstr>1_Office Theme</vt:lpstr>
      <vt:lpstr>2_Office Theme</vt:lpstr>
      <vt:lpstr>PowerPoint Presentation</vt:lpstr>
      <vt:lpstr>Changes to the childhood immunisation programme and selective neonatal Hep B programme </vt:lpstr>
      <vt:lpstr>Acknowledgements</vt:lpstr>
      <vt:lpstr>Contents</vt:lpstr>
      <vt:lpstr>Aims of this webinar session:</vt:lpstr>
      <vt:lpstr>Organogram</vt:lpstr>
      <vt:lpstr>Joint Committee on Vaccination and Immunisation (JCVI)​</vt:lpstr>
      <vt:lpstr>The JCVI decision making process​</vt:lpstr>
      <vt:lpstr>Pre-requisites to administering childhood vaccines </vt:lpstr>
      <vt:lpstr>Patient Group Directions (PGDs) </vt:lpstr>
      <vt:lpstr>PowerPoint Presentation</vt:lpstr>
      <vt:lpstr>Key messages</vt:lpstr>
      <vt:lpstr>PowerPoint Presentation</vt:lpstr>
      <vt:lpstr>Vaccination changes for first year of life:  PCV and Men B switch</vt:lpstr>
      <vt:lpstr>Implementation of PCV/MenB swap </vt:lpstr>
      <vt:lpstr>PowerPoint Presentation</vt:lpstr>
      <vt:lpstr>Men C disease and vaccination </vt:lpstr>
      <vt:lpstr>Hib disease and vaccination</vt:lpstr>
      <vt:lpstr>Bringing forward the second dose of MMR</vt:lpstr>
      <vt:lpstr>PowerPoint Presentation</vt:lpstr>
      <vt:lpstr>Summary of changes</vt:lpstr>
      <vt:lpstr>Summary of changes to the routine childhood immunisation schedule</vt:lpstr>
      <vt:lpstr>PowerPoint Presentation</vt:lpstr>
      <vt:lpstr>Selective neonatal Hepatitis B  programme</vt:lpstr>
      <vt:lpstr>Selective neonatal Hepatitis B programme </vt:lpstr>
      <vt:lpstr>Red Book</vt:lpstr>
      <vt:lpstr>Red Book from 1 July 2025: Draft</vt:lpstr>
      <vt:lpstr>PowerPoint Presentation</vt:lpstr>
      <vt:lpstr>Scheduling of appointments</vt:lpstr>
      <vt:lpstr>Raising awareness about the delay: VPW and VPDP</vt:lpstr>
      <vt:lpstr>Letter to accompany scheduled form</vt:lpstr>
      <vt:lpstr>Unscheduled form from 1 July 2025 to 31 Dec 2025: draft</vt:lpstr>
      <vt:lpstr>PowerPoint Presentation</vt:lpstr>
      <vt:lpstr>Any child born before 1 July 2024 and attends for their 12-month appointment from 1 July 2025.  </vt:lpstr>
      <vt:lpstr>Further Information </vt:lpstr>
      <vt:lpstr>PowerPoint Presentation</vt:lpstr>
      <vt:lpstr>Latest Childhood Immunisation Data: Annual COVER Report 2024/25 PROVISIONAL  Results are for children living in Wales in as at 31/03/2025 and reaching key birthdays during the annual period 01/04/2024 to 31/03/2025.  </vt:lpstr>
      <vt:lpstr>Latest Childhood Immunisation Data: Annual COVER Report 2024/25 PROVISIONAL  Results are for children living in Wales in as at 31/03/2025 and reaching key birthdays during the annual period 01/04/2024 to 31/03/2025.  </vt:lpstr>
      <vt:lpstr>Importance of maintaining high uptake in teenage MenACWY vaccine programme  </vt:lpstr>
      <vt:lpstr>Number of laboratory reports of Neisseria meningitidis by serogroup in Wales 2010-2024  </vt:lpstr>
      <vt:lpstr>PowerPoint Presentation</vt:lpstr>
      <vt:lpstr>Surveillance Webpages  </vt:lpstr>
      <vt:lpstr>PowerPoint Presentation</vt:lpstr>
      <vt:lpstr>Vaccine Equity</vt:lpstr>
      <vt:lpstr>Attitudinal Survey with Parents of 0-5 years old</vt:lpstr>
      <vt:lpstr>Rapid Service Evaluation Pilot with Deep End Practice</vt:lpstr>
      <vt:lpstr>Community Vaccine Champions ​ from Ethnic Minority Communities </vt:lpstr>
      <vt:lpstr>Health Protection Public Perceptions Tracker</vt:lpstr>
      <vt:lpstr>PowerPoint Presentation</vt:lpstr>
      <vt:lpstr>Website pages and resources for CCS</vt:lpstr>
      <vt:lpstr>Website pages and resources for CCS</vt:lpstr>
      <vt:lpstr>Website pages and resources for CCS</vt:lpstr>
      <vt:lpstr>Website pages and resources for CCS</vt:lpstr>
      <vt:lpstr>Website pages and resources for CCS</vt:lpstr>
      <vt:lpstr>Website pages and resources for CCS</vt:lpstr>
      <vt:lpstr>Website pages and resources for CCS</vt:lpstr>
      <vt:lpstr>PowerPoint Presentation</vt:lpstr>
      <vt:lpstr>Leaflet ordering: free to order at Health Information Resources - Public Health Wales  </vt:lpstr>
      <vt:lpstr>UKHSA - Childhood immunisation eligibility calculator </vt:lpstr>
      <vt:lpstr>UKHSA - Childhood immunisation eligibility calculator – Hep B</vt:lpstr>
      <vt:lpstr>UKHSA algorithm Vaccination of individuals with uncertain or  incomplete immunisation status </vt:lpstr>
      <vt:lpstr>Use of UKHSA - Childhood immunisation eligibility  calculator and the algorithm for vaccination of individuals with uncertain or incomplete immunisation status in NHS Wales</vt:lpstr>
      <vt:lpstr>Useful links</vt:lpstr>
      <vt:lpstr>Contacts</vt:lpstr>
      <vt:lpstr>PowerPoint Presentation</vt:lpstr>
      <vt:lpstr>Evaluation</vt:lpstr>
    </vt:vector>
  </TitlesOfParts>
  <Company>Public Health Wales NHS Trust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Jasmin Chowdhury (Public Health Wales)</dc:creator>
  <cp:lastModifiedBy>Clare Powell (Public Health Wales)</cp:lastModifiedBy>
  <cp:revision>3</cp:revision>
  <dcterms:created xsi:type="dcterms:W3CDTF">2020-12-14T08:16:43Z</dcterms:created>
  <dcterms:modified xsi:type="dcterms:W3CDTF">2025-09-25T13:27:10Z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0x010100D645F8889482814EBB8A3D6A36545BF4</vt:lpwstr>
  </property>
  <property fmtid="{D5CDD505-2E9C-101B-9397-08002B2CF9AE}" pid="3" name="MediaServiceImageTags">
    <vt:lpwstr/>
  </property>
</Properties>
</file>