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2"/>
  </p:notesMasterIdLst>
  <p:handoutMasterIdLst>
    <p:handoutMasterId r:id="rId53"/>
  </p:handoutMasterIdLst>
  <p:sldIdLst>
    <p:sldId id="259" r:id="rId5"/>
    <p:sldId id="263" r:id="rId6"/>
    <p:sldId id="264" r:id="rId7"/>
    <p:sldId id="265" r:id="rId8"/>
    <p:sldId id="266" r:id="rId9"/>
    <p:sldId id="267" r:id="rId10"/>
    <p:sldId id="268" r:id="rId11"/>
    <p:sldId id="269" r:id="rId12"/>
    <p:sldId id="270" r:id="rId13"/>
    <p:sldId id="271" r:id="rId14"/>
    <p:sldId id="286" r:id="rId15"/>
    <p:sldId id="285" r:id="rId16"/>
    <p:sldId id="276" r:id="rId17"/>
    <p:sldId id="2147375678" r:id="rId18"/>
    <p:sldId id="2147375680" r:id="rId19"/>
    <p:sldId id="2147375681" r:id="rId20"/>
    <p:sldId id="2147375679" r:id="rId21"/>
    <p:sldId id="2147375675" r:id="rId22"/>
    <p:sldId id="292" r:id="rId23"/>
    <p:sldId id="287" r:id="rId24"/>
    <p:sldId id="275" r:id="rId25"/>
    <p:sldId id="288" r:id="rId26"/>
    <p:sldId id="273" r:id="rId27"/>
    <p:sldId id="274" r:id="rId28"/>
    <p:sldId id="284" r:id="rId29"/>
    <p:sldId id="2147375676" r:id="rId30"/>
    <p:sldId id="302" r:id="rId31"/>
    <p:sldId id="283" r:id="rId32"/>
    <p:sldId id="293" r:id="rId33"/>
    <p:sldId id="290" r:id="rId34"/>
    <p:sldId id="294" r:id="rId35"/>
    <p:sldId id="289" r:id="rId36"/>
    <p:sldId id="501" r:id="rId37"/>
    <p:sldId id="2147375673" r:id="rId38"/>
    <p:sldId id="291" r:id="rId39"/>
    <p:sldId id="2147375674" r:id="rId40"/>
    <p:sldId id="295" r:id="rId41"/>
    <p:sldId id="296" r:id="rId42"/>
    <p:sldId id="297" r:id="rId43"/>
    <p:sldId id="2147375684" r:id="rId44"/>
    <p:sldId id="277" r:id="rId45"/>
    <p:sldId id="2147375682" r:id="rId46"/>
    <p:sldId id="2147375683" r:id="rId47"/>
    <p:sldId id="278" r:id="rId48"/>
    <p:sldId id="280" r:id="rId49"/>
    <p:sldId id="281" r:id="rId50"/>
    <p:sldId id="261" r:id="rId51"/>
  </p:sldIdLst>
  <p:sldSz cx="18288000" cy="10350500"/>
  <p:notesSz cx="6858000" cy="9144000"/>
  <p:defaultTex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492613-7B76-DE5A-D97D-E59ED7EA95C5}" name="Catherine Courts (Public Health Wales - Matrix House)" initials="CH" userId="S::catherine.courts2@wales.nhs.uk::c5d602ef-9478-48d5-844e-6dff41f865bf" providerId="AD"/>
  <p188:author id="{48AA831A-BE82-2A20-7FA3-D1D0C543708F}" name="Claire Thompson (Public Health Wales - Matrix House)" initials="CH" userId="S::claire.thompson@wales.nhs.uk::f072a33b-5616-4f50-9715-78a84fd54c68" providerId="AD"/>
  <p188:author id="{A1DFA91B-0C5E-2742-DA78-68813409AFB1}" name="Francesca Brugnoli-Edwards (Public Health Wales - CQ2)" initials="FB" userId="S::Francesca.Brugnoli-Edwards4@wales.nhs.uk::fe73d689-5a9e-427e-bfa8-5a40d2485247" providerId="AD"/>
  <p188:author id="{6CA0C71B-F96A-B523-C52A-D8692B266F64}" name="Sean Morgans (Public Health Wales - No. 2 Capital Quarter)" initials="SM" userId="S::Sean.Morgans3@wales.nhs.uk::e7c54ca9-1b9b-4e7b-81b7-8429a31925e0" providerId="AD"/>
  <p188:author id="{ACA3BD1E-DB0C-70D1-02A6-FD46E709DF8C}" name="Hannah Loach (Public Health Wales - No. 2 Capital Quarter)" initials="HQ" userId="S::hannah.loach2@wales.nhs.uk::d846ad14-d422-4302-b938-df2d8977d4ab" providerId="AD"/>
  <p188:author id="{EB9FFD1E-3458-7F38-5C65-8E0926627691}" name="Sonia Khoury (Public Health Wales)" initials="SW" userId="S::sonia.khoury3@wales.nhs.uk::0df631ab-5610-4e21-b418-d0a5f88f07aa" providerId="AD"/>
  <p188:author id="{1519992A-3D09-C08D-DBF5-95040AB9B37F}" name="Ceriann Howard (Public Health Wales - No. 2 Capital Quarter)" initials="CH(HWN2CQ" userId="S::Ceriann.Howard2@wales.nhs.uk::21820608-678a-4a54-aec7-0e03d16ea59c" providerId="AD"/>
  <p188:author id="{389AFE47-C33C-6317-5D80-394894170595}" name="Clare Powell (Public Health Wales)" initials="CW" userId="S::clare.powell2@wales.nhs.uk::d7f25bbe-a553-4284-9dbf-a45ba97dae4b"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 userId="S::Clare.Powell2@wales.nhs.uk::d7f25bbe-a553-4284-9dbf-a45ba97dae4b" providerId="AD"/>
  <p188:author id="{9606C2C5-DD1B-6A07-1FF9-E595B25E5BEA}" name="Malorie Perry (Public Health Wales - No. 2 Capital Quarter)" initials="MQ" userId="S::malorie.perry@wales.nhs.uk::3f008b24-5763-40c0-8811-7eff5b10140f" providerId="AD"/>
  <p188:author id="{7E7468D4-90F3-629A-FC72-77268836BECB}" name="Hawys Youlden (Public Health Wales - No.2 Capital Quarter)" initials="HQ" userId="S::hawys.youlden2@wales.nhs.uk::a640df3f-f1c5-4512-b62e-09302c969a5e" providerId="AD"/>
  <p188:author id="{755782F0-D0BE-DDDC-1854-1A05E53344B3}" name="Francesca Brugnoli-Edwards (Public Health Wales - CQ2)" initials="FC" userId="S::francesca.brugnoli-edwards4@wales.nhs.uk::fe73d689-5a9e-427e-bfa8-5a40d248524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605245-B6DA-40F6-A0DB-8D76B7691FE4}" v="1" dt="2025-06-23T08:42:16.1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3" d="100"/>
          <a:sy n="43" d="100"/>
        </p:scale>
        <p:origin x="936" y="4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6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23/06/2025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23/06/2025</a:t>
            </a:fld>
            <a:endParaRPr lang="en-GB"/>
          </a:p>
        </p:txBody>
      </p:sp>
      <p:sp>
        <p:nvSpPr>
          <p:cNvPr id="4" name="Slide Image Placeholder 3"/>
          <p:cNvSpPr>
            <a:spLocks noGrp="1" noRot="1" noChangeAspect="1"/>
          </p:cNvSpPr>
          <p:nvPr>
            <p:ph type="sldImg" idx="2"/>
          </p:nvPr>
        </p:nvSpPr>
        <p:spPr>
          <a:xfrm>
            <a:off x="703263" y="1143000"/>
            <a:ext cx="54514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1374618" rtl="0" eaLnBrk="1" latinLnBrk="0" hangingPunct="1">
      <a:defRPr sz="1804" kern="1200">
        <a:solidFill>
          <a:schemeClr val="tx1"/>
        </a:solidFill>
        <a:latin typeface="+mn-lt"/>
        <a:ea typeface="+mn-ea"/>
        <a:cs typeface="+mn-cs"/>
      </a:defRPr>
    </a:lvl1pPr>
    <a:lvl2pPr marL="687309" algn="l" defTabSz="1374618" rtl="0" eaLnBrk="1" latinLnBrk="0" hangingPunct="1">
      <a:defRPr sz="1804" kern="1200">
        <a:solidFill>
          <a:schemeClr val="tx1"/>
        </a:solidFill>
        <a:latin typeface="+mn-lt"/>
        <a:ea typeface="+mn-ea"/>
        <a:cs typeface="+mn-cs"/>
      </a:defRPr>
    </a:lvl2pPr>
    <a:lvl3pPr marL="1374618" algn="l" defTabSz="1374618" rtl="0" eaLnBrk="1" latinLnBrk="0" hangingPunct="1">
      <a:defRPr sz="1804" kern="1200">
        <a:solidFill>
          <a:schemeClr val="tx1"/>
        </a:solidFill>
        <a:latin typeface="+mn-lt"/>
        <a:ea typeface="+mn-ea"/>
        <a:cs typeface="+mn-cs"/>
      </a:defRPr>
    </a:lvl3pPr>
    <a:lvl4pPr marL="2061926" algn="l" defTabSz="1374618" rtl="0" eaLnBrk="1" latinLnBrk="0" hangingPunct="1">
      <a:defRPr sz="1804" kern="1200">
        <a:solidFill>
          <a:schemeClr val="tx1"/>
        </a:solidFill>
        <a:latin typeface="+mn-lt"/>
        <a:ea typeface="+mn-ea"/>
        <a:cs typeface="+mn-cs"/>
      </a:defRPr>
    </a:lvl4pPr>
    <a:lvl5pPr marL="2749235" algn="l" defTabSz="1374618" rtl="0" eaLnBrk="1" latinLnBrk="0" hangingPunct="1">
      <a:defRPr sz="1804" kern="1200">
        <a:solidFill>
          <a:schemeClr val="tx1"/>
        </a:solidFill>
        <a:latin typeface="+mn-lt"/>
        <a:ea typeface="+mn-ea"/>
        <a:cs typeface="+mn-cs"/>
      </a:defRPr>
    </a:lvl5pPr>
    <a:lvl6pPr marL="3436544" algn="l" defTabSz="1374618" rtl="0" eaLnBrk="1" latinLnBrk="0" hangingPunct="1">
      <a:defRPr sz="1804" kern="1200">
        <a:solidFill>
          <a:schemeClr val="tx1"/>
        </a:solidFill>
        <a:latin typeface="+mn-lt"/>
        <a:ea typeface="+mn-ea"/>
        <a:cs typeface="+mn-cs"/>
      </a:defRPr>
    </a:lvl6pPr>
    <a:lvl7pPr marL="4123853" algn="l" defTabSz="1374618" rtl="0" eaLnBrk="1" latinLnBrk="0" hangingPunct="1">
      <a:defRPr sz="1804" kern="1200">
        <a:solidFill>
          <a:schemeClr val="tx1"/>
        </a:solidFill>
        <a:latin typeface="+mn-lt"/>
        <a:ea typeface="+mn-ea"/>
        <a:cs typeface="+mn-cs"/>
      </a:defRPr>
    </a:lvl7pPr>
    <a:lvl8pPr marL="4811161" algn="l" defTabSz="1374618" rtl="0" eaLnBrk="1" latinLnBrk="0" hangingPunct="1">
      <a:defRPr sz="1804" kern="1200">
        <a:solidFill>
          <a:schemeClr val="tx1"/>
        </a:solidFill>
        <a:latin typeface="+mn-lt"/>
        <a:ea typeface="+mn-ea"/>
        <a:cs typeface="+mn-cs"/>
      </a:defRPr>
    </a:lvl8pPr>
    <a:lvl9pPr marL="5498470" algn="l" defTabSz="1374618" rtl="0" eaLnBrk="1" latinLnBrk="0" hangingPunct="1">
      <a:defRPr sz="180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wales/introduction-routine-vaccinations-mpox-and-gonorrhoea-whc2025021"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medicines.org.uk/emc/product/5168/smpc" TargetMode="External"/><Relationship Id="rId2" Type="http://schemas.openxmlformats.org/officeDocument/2006/relationships/slide" Target="../slides/slide25.xml"/><Relationship Id="rId1" Type="http://schemas.openxmlformats.org/officeDocument/2006/relationships/notesMaster" Target="../notesMasters/notesMaster1.xml"/><Relationship Id="rId5" Type="http://schemas.openxmlformats.org/officeDocument/2006/relationships/hyperlink" Target="https://www.gov.uk/government/publications/off-label-vaccine-leaflets/off-label-vaccines-an-introductory-guide-for-healthcare-professionals-text-version" TargetMode="External"/><Relationship Id="rId4" Type="http://schemas.openxmlformats.org/officeDocument/2006/relationships/hyperlink" Target="https://www.gov.uk/government/publications/meningococcal-b-vaccine-information-for-healthcare-professionals/meningococcal-b-vaccination-programme-for-infants-information-for-healthcare-practitioners"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s://www.medicines.org.uk/emc/product/5168/smpc" TargetMode="External"/><Relationship Id="rId4" Type="http://schemas.openxmlformats.org/officeDocument/2006/relationships/hyperlink" Target="https://www.gov.uk/government/publications/immunisation-procedures-the-green-book-chapter-4"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www.gov.uk/government/publications/immunisation-of-individuals-with-underlying-medical-conditions-the-green-book-chapter-7"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cks.nice.org.uk/topics/gonorrhoea/background-information/complications/#:~:text=Rarely%2C%20peritoneal%20spread%2C%20including%20perihepatic%20abscesses%20%28Fitz-Hugh-Curtis%20syndrome%29.,and%20gonococcal%20conjunctivitis%20in%20the%20newborn%20%5BMarrazzo%2C%202010%5D."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gov.uk/government/publications/surveillance-and-monitoring-for-vaccine-safety-the-green-book-chapter-9"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s://www.gov.uk/government/publications/storage-distribution-and-disposal-of-vaccines-the-green-book-chapter-3"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gov.uk/government/publications/off-label-vaccine-leaflets/off-label-vaccines-an-introductory-guide-for-healthcare-professionals-text-version"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7" Type="http://schemas.openxmlformats.org/officeDocument/2006/relationships/hyperlink" Target="https://publichealthwales.nhs.wales/publications/publications1/sexual-health-trends-in-wales-annual-report-2024/"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iris.who.int/bitstream/handle/10665/360348/9789240053779-eng.pdf?sequence=1" TargetMode="External"/><Relationship Id="rId5" Type="http://schemas.openxmlformats.org/officeDocument/2006/relationships/hyperlink" Target="https://www.who.int/news-room/fact-sheets/detail/gonorrhoea-(neisseria-gonorrhoeae-infection)" TargetMode="External"/><Relationship Id="rId4"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cks.nice.org.uk/topics/gonorrhoea/diagnosis/clinical-features/" TargetMode="External"/><Relationship Id="rId4" Type="http://schemas.openxmlformats.org/officeDocument/2006/relationships/hyperlink" Target="https://www.who.int/news-room/fact-sheets/detail/gonorrhoea-(neisseria-gonorrhoeae-infection)"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www.who.int/news-room/fact-sheets/detail/gonorrhoea-(neisseria-gonorrhoeae-infection)" TargetMode="External"/><Relationship Id="rId4" Type="http://schemas.openxmlformats.org/officeDocument/2006/relationships/hyperlink" Target="https://cks.nice.org.uk/topics/gonorrhoea/diagnosis/clinical-features/"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20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20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2000" kern="120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20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2000" kern="1200">
                <a:solidFill>
                  <a:schemeClr val="tx1"/>
                </a:solidFill>
                <a:latin typeface="Arial" charset="0"/>
                <a:ea typeface="ＭＳ Ｐゴシック" charset="-128"/>
                <a:cs typeface="+mn-cs"/>
              </a:rPr>
              <a:t>© 2025 Public Health Wales NHS Trust.</a:t>
            </a:r>
            <a:endParaRPr lang="en-US">
              <a:latin typeface="Arial" pitchFamily="34" charset="0"/>
              <a:ea typeface="ＭＳ Ｐゴシック" pitchFamily="34" charset="-128"/>
            </a:endParaRPr>
          </a:p>
          <a:p>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2909201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a typeface="Calibri"/>
                <a:cs typeface="Calibri"/>
              </a:rPr>
              <a:t>WHC/2025/021 Introduction of routine vaccination </a:t>
            </a:r>
            <a:r>
              <a:rPr lang="en-US" sz="1800" err="1">
                <a:ea typeface="Calibri"/>
                <a:cs typeface="Calibri"/>
              </a:rPr>
              <a:t>programmes</a:t>
            </a:r>
            <a:r>
              <a:rPr lang="en-US" sz="1800">
                <a:ea typeface="Calibri"/>
                <a:cs typeface="Calibri"/>
              </a:rPr>
              <a:t> for the prevention of mpox and gonorrhoea (2 June 2025) </a:t>
            </a:r>
            <a:r>
              <a:rPr lang="en-US" sz="1800">
                <a:hlinkClick r:id="rId3"/>
              </a:rPr>
              <a:t>Introduction of routine vaccinations for mpox and gonorrhoea (WHC/2025/021) | GOV.WALES</a:t>
            </a:r>
            <a:endParaRPr lang="en-US" sz="1800">
              <a:ea typeface="Calibri"/>
              <a:cs typeface="Calibri"/>
            </a:endParaRPr>
          </a:p>
          <a:p>
            <a:r>
              <a:rPr lang="en-US" sz="1800">
                <a:ea typeface="Calibri"/>
                <a:cs typeface="Calibri"/>
              </a:rPr>
              <a:t>JCVI Statement </a:t>
            </a:r>
            <a:r>
              <a:rPr lang="en-US" sz="1800">
                <a:hlinkClick r:id="rId4"/>
              </a:rPr>
              <a:t>JCVI advice on the use of meningococcal B vaccination for the prevention of gonorrhoea - GOV.UK</a:t>
            </a:r>
            <a:endParaRPr lang="en-US" sz="1800">
              <a:ea typeface="Calibri"/>
              <a:cs typeface="Calibri"/>
              <a:hlinkClick r:id="rId4"/>
            </a:endParaRPr>
          </a:p>
          <a:p>
            <a:r>
              <a:rPr lang="en-US" sz="1800">
                <a:ea typeface="Calibri"/>
                <a:cs typeface="Calibri"/>
              </a:rPr>
              <a:t>*Eligibility covered in slides following</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2000746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Gonorrhoea: the green book chapter - GOV.UK</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12294208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Gonorrhoea: the green book chapter - GOV.UK</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36991991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pPr defTabSz="914400">
              <a:defRPr/>
            </a:pPr>
            <a:r>
              <a:rPr lang="en-GB" sz="1800">
                <a:effectLst/>
                <a:latin typeface="Segoe UI"/>
                <a:cs typeface="Segoe UI"/>
              </a:rPr>
              <a:t>*This should be either through a face to face taught course or a blended approach of both e-learning and a face to face taught course. </a:t>
            </a:r>
            <a:r>
              <a:rPr lang="en-GB" sz="1800">
                <a:latin typeface="Segoe UI"/>
                <a:cs typeface="Segoe UI"/>
              </a:rPr>
              <a:t>New</a:t>
            </a:r>
            <a:r>
              <a:rPr lang="en-GB" sz="1800">
                <a:effectLst/>
                <a:latin typeface="Segoe UI"/>
                <a:cs typeface="Segoe UI"/>
              </a:rPr>
              <a:t> immunisers should also have a period of supervised practice and support with a registered healthcare practitioner who is experienced, up to date and competent in immunisation.</a:t>
            </a:r>
            <a:endParaRPr lang="en-US">
              <a:latin typeface="Calibri" panose="020F0502020204030204"/>
              <a:ea typeface="Calibri" panose="020F0502020204030204"/>
              <a:cs typeface="Calibri" panose="020F0502020204030204"/>
            </a:endParaRPr>
          </a:p>
          <a:p>
            <a:pPr defTabSz="914400">
              <a:defRPr/>
            </a:pPr>
            <a:endParaRPr lang="en-GB" sz="1800">
              <a:latin typeface="Segoe UI"/>
              <a:cs typeface="Segoe UI"/>
            </a:endParaRPr>
          </a:p>
          <a:p>
            <a:pPr defTabSz="914400">
              <a:defRPr/>
            </a:pPr>
            <a:r>
              <a:rPr lang="en-GB" sz="1800">
                <a:latin typeface="Segoe UI"/>
                <a:cs typeface="Segoe UI"/>
              </a:rPr>
              <a:t>Practitioners should always ensure they are accessing the most up to date information and guidance.</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Gonorrhoea: the green book chapter - GOV.UK</a:t>
            </a:r>
            <a:br>
              <a:rPr lang="en-GB"/>
            </a:br>
            <a:br>
              <a:rPr lang="en-GB"/>
            </a:br>
            <a:r>
              <a:rPr lang="en-GB">
                <a:hlinkClick r:id="rId4"/>
              </a:rPr>
              <a:t>JCVI advice on the use of meningococcal B vaccination for the prevention of gonorrhoea - GOV.UK</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5551535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pPr defTabSz="914400">
              <a:defRPr/>
            </a:pPr>
            <a:r>
              <a:rPr lang="en-GB" sz="1800"/>
              <a:t>*The tip cap and plunger stopper in Bexsero pre‑filled syringes are made from synthetic rubber, not natural rubber latex.   Synthetic rubber does not contain natural latex proteins (the usual allergen), so the syringe components are considered latex‑free. Individuals with latex allergy generally do not need to worry about Bexsero’s tip cap or stopper triggering a reaction.</a:t>
            </a:r>
            <a:endParaRPr lang="en-US" sz="1800">
              <a:ea typeface="Calibri" panose="020F0502020204030204"/>
              <a:cs typeface="Calibri" panose="020F0502020204030204"/>
            </a:endParaRPr>
          </a:p>
          <a:p>
            <a:pPr defTabSz="914400">
              <a:spcBef>
                <a:spcPct val="20000"/>
              </a:spcBef>
              <a:defRPr/>
            </a:pPr>
            <a:endParaRPr lang="en-GB" sz="800" dirty="0">
              <a:ea typeface="Calibri"/>
              <a:cs typeface="Calibri"/>
            </a:endParaRPr>
          </a:p>
          <a:p>
            <a:pPr marL="0" marR="0" lvl="0" indent="0" algn="l" defTabSz="914400">
              <a:lnSpc>
                <a:spcPct val="100000"/>
              </a:lnSpc>
              <a:spcBef>
                <a:spcPct val="20000"/>
              </a:spcBef>
              <a:spcAft>
                <a:spcPts val="0"/>
              </a:spcAft>
              <a:buClrTx/>
              <a:buSzTx/>
              <a:buFont typeface="Arial" pitchFamily="34" charset="0"/>
              <a:buNone/>
              <a:tabLst/>
              <a:defRPr/>
            </a:pPr>
            <a:r>
              <a:rPr lang="en-GB" sz="800" dirty="0">
                <a:hlinkClick r:id="rId3"/>
              </a:rPr>
              <a:t>https://www.medicines.org.uk/emc/product/5168/smpc</a:t>
            </a:r>
            <a:endParaRPr lang="en-GB" sz="900">
              <a:ea typeface="Calibri"/>
              <a:cs typeface="Calibri"/>
              <a:hlinkClick r:id="" action="ppaction://noaction"/>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900">
              <a:hlinkClick r:id="rId4"/>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900" dirty="0">
                <a:hlinkClick r:id="rId4"/>
              </a:rPr>
              <a:t>Meningococcal B vaccination programme for infants: information for healthcare practitioners - GOV.UK</a:t>
            </a:r>
            <a:r>
              <a:rPr lang="en-GB" sz="900" dirty="0"/>
              <a:t> (UKHSA, 2025)</a:t>
            </a:r>
            <a:endParaRPr lang="en-GB" sz="900" dirty="0">
              <a:ea typeface="Calibri"/>
              <a:cs typeface="Calibri"/>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90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900" dirty="0">
                <a:hlinkClick r:id="rId5"/>
              </a:rPr>
              <a:t>Off-label vaccines: an introductory guide for healthcare professionals - text version - GOV.UK</a:t>
            </a:r>
            <a:r>
              <a:rPr lang="en-GB" sz="900" dirty="0"/>
              <a:t> (UKHSA, 2023)</a:t>
            </a:r>
            <a:endParaRPr lang="en-GB" sz="1000"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27264910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a:solidFill>
                  <a:schemeClr val="tx1"/>
                </a:solidFill>
                <a:effectLst/>
                <a:latin typeface="+mn-lt"/>
                <a:ea typeface="ヒラギノ角ゴ Pro W3"/>
                <a:cs typeface="Calibri"/>
              </a:rPr>
              <a:t>Healthcare professionals are encouraged to read the Summary of Product Characteristics (SmPC) to ensure accurate reconstitution and delivery of the product. </a:t>
            </a:r>
          </a:p>
          <a:p>
            <a:pPr marL="0" marR="0" indent="0" algn="l" defTabSz="914400" rtl="0" latinLnBrk="0">
              <a:lnSpc>
                <a:spcPct val="100000"/>
              </a:lnSpc>
              <a:buClrTx/>
              <a:buSzTx/>
              <a:buFontTx/>
              <a:buNone/>
              <a:tabLst/>
              <a:defRPr/>
            </a:pPr>
            <a:endParaRPr lang="en-GB" sz="1200" kern="1200">
              <a:solidFill>
                <a:schemeClr val="tx1"/>
              </a:solidFill>
              <a:effectLst/>
              <a:latin typeface="+mn-lt"/>
              <a:ea typeface="ヒラギノ角ゴ Pro W3" pitchFamily="84" charset="-128"/>
              <a:cs typeface="Calibri"/>
            </a:endParaRPr>
          </a:p>
          <a:p>
            <a:r>
              <a:rPr lang="en-GB" sz="1200" err="1"/>
              <a:t>Bexsero®vaccine</a:t>
            </a:r>
            <a:r>
              <a:rPr lang="en-GB" sz="1200"/>
              <a:t> should preferably be injected into the deltoid muscle in the upper arm or for subcutaneous injection (refer to Chapter 4 – immunisation procedures).</a:t>
            </a:r>
            <a:endParaRPr lang="en-GB" sz="1200">
              <a:ea typeface="Calibri"/>
              <a:cs typeface="Calibri"/>
            </a:endParaRPr>
          </a:p>
          <a:p>
            <a:endParaRPr lang="en-GB" sz="1200"/>
          </a:p>
          <a:p>
            <a:pPr fontAlgn="base"/>
            <a:r>
              <a:rPr lang="en-GB" sz="1200" b="0" i="0" kern="1200">
                <a:solidFill>
                  <a:schemeClr val="tx1"/>
                </a:solidFill>
                <a:effectLst/>
                <a:latin typeface="+mn-lt"/>
                <a:ea typeface="ヒラギノ角ゴ Pro W3"/>
                <a:cs typeface="Calibri"/>
              </a:rPr>
              <a:t>Injecting too high into the upper arm might result in the vaccine being deposited in the shoulder capsule rather than the deltoid muscle. This can cause inflammation that can lead to a shoulder injury or a frozen shoulder leading to pain, weakness and a limited range of motion that can last for months.</a:t>
            </a:r>
          </a:p>
          <a:p>
            <a:pPr fontAlgn="base"/>
            <a:endParaRPr lang="en-GB" sz="1200" b="0" i="0" kern="1200">
              <a:solidFill>
                <a:schemeClr val="tx1"/>
              </a:solidFill>
              <a:effectLst/>
              <a:latin typeface="+mn-lt"/>
              <a:ea typeface="ヒラギノ角ゴ Pro W3" pitchFamily="84" charset="-128"/>
              <a:cs typeface="ヒラギノ角ゴ Pro W3" pitchFamily="84" charset="-128"/>
            </a:endParaRPr>
          </a:p>
          <a:p>
            <a:pPr fontAlgn="base"/>
            <a:r>
              <a:rPr lang="en-GB" sz="1200" b="0" i="0" kern="1200">
                <a:solidFill>
                  <a:schemeClr val="tx1"/>
                </a:solidFill>
                <a:effectLst/>
                <a:latin typeface="+mn-lt"/>
                <a:ea typeface="ヒラギノ角ゴ Pro W3"/>
                <a:cs typeface="Calibri"/>
              </a:rPr>
              <a:t>Injecting too far to the side of the arm or too low on the arm risks injecting into the axillary nerve or the radial nerve. </a:t>
            </a:r>
          </a:p>
          <a:p>
            <a:pPr fontAlgn="base"/>
            <a:r>
              <a:rPr lang="en-GB" sz="1200" b="0" i="0" kern="1200">
                <a:solidFill>
                  <a:schemeClr val="tx1"/>
                </a:solidFill>
                <a:effectLst/>
                <a:latin typeface="+mn-lt"/>
                <a:ea typeface="ヒラギノ角ゴ Pro W3"/>
                <a:cs typeface="Calibri"/>
              </a:rPr>
              <a:t>This can cause a burning or shooting pain during the procedure and can lead to nerve damage (neuropathy/paralysis).</a:t>
            </a:r>
          </a:p>
          <a:p>
            <a:pPr fontAlgn="base"/>
            <a:endParaRPr lang="en-GB" sz="1200" b="0" i="0" kern="1200">
              <a:solidFill>
                <a:schemeClr val="tx1"/>
              </a:solidFill>
              <a:effectLst/>
              <a:latin typeface="+mn-lt"/>
              <a:ea typeface="ヒラギノ角ゴ Pro W3" pitchFamily="84" charset="-128"/>
              <a:cs typeface="ヒラギノ角ゴ Pro W3" pitchFamily="84" charset="-128"/>
            </a:endParaRPr>
          </a:p>
          <a:p>
            <a:pPr fontAlgn="base"/>
            <a:r>
              <a:rPr lang="en-GB" sz="1200" b="0" i="0" kern="1200">
                <a:solidFill>
                  <a:schemeClr val="tx1"/>
                </a:solidFill>
                <a:effectLst/>
                <a:latin typeface="+mn-lt"/>
                <a:ea typeface="ヒラギノ角ゴ Pro W3"/>
                <a:cs typeface="Calibri"/>
              </a:rPr>
              <a:t>To avoid shoulder injury, the limb should be assessed before administering the vaccine to identify the correct site for injection.</a:t>
            </a:r>
            <a:br>
              <a:rPr lang="en-GB" sz="1200" b="0" i="0" kern="1200">
                <a:solidFill>
                  <a:schemeClr val="tx1"/>
                </a:solidFill>
                <a:effectLst/>
                <a:latin typeface="+mn-lt"/>
                <a:ea typeface="ヒラギノ角ゴ Pro W3"/>
                <a:cs typeface="Calibri"/>
              </a:rPr>
            </a:br>
            <a:br>
              <a:rPr lang="en-GB" sz="1200" b="0" i="0" kern="1200">
                <a:solidFill>
                  <a:schemeClr val="tx1"/>
                </a:solidFill>
                <a:effectLst/>
                <a:latin typeface="+mn-lt"/>
                <a:ea typeface="ヒラギノ角ゴ Pro W3"/>
                <a:cs typeface="Calibri"/>
              </a:rPr>
            </a:br>
            <a:r>
              <a:rPr lang="en-GB" sz="1200" b="0" i="0" kern="1200">
                <a:solidFill>
                  <a:schemeClr val="tx1"/>
                </a:solidFill>
                <a:effectLst/>
                <a:latin typeface="+mn-lt"/>
                <a:ea typeface="ヒラギノ角ゴ Pro W3"/>
                <a:cs typeface="Calibri"/>
              </a:rPr>
              <a:t>The Gonorrhoea Green Book Chapter states that Bexsero® vaccine can be given subcutaneously (refer to relevant Green Book chapters). </a:t>
            </a:r>
            <a:r>
              <a:rPr lang="en-GB" sz="1100">
                <a:hlinkClick r:id="rId3"/>
              </a:rPr>
              <a:t>Gonorrhoea: the green book chapter - GOV.UK</a:t>
            </a:r>
            <a:r>
              <a:rPr lang="en-GB" sz="1100"/>
              <a:t>, </a:t>
            </a:r>
            <a:r>
              <a:rPr lang="en-GB" sz="1100">
                <a:hlinkClick r:id="rId4"/>
              </a:rPr>
              <a:t>Immunisation procedures: the green book, chapter 4 - GOV.UK</a:t>
            </a:r>
            <a:endParaRPr lang="en-GB" sz="1200">
              <a:ea typeface="ヒラギノ角ゴ Pro W3"/>
              <a:cs typeface="Calibri"/>
            </a:endParaRPr>
          </a:p>
          <a:p>
            <a:endParaRPr lang="en-GB" sz="1200" kern="1200">
              <a:solidFill>
                <a:schemeClr val="tx1"/>
              </a:solidFill>
              <a:effectLst/>
              <a:latin typeface="+mn-lt"/>
              <a:ea typeface="ヒラギノ角ゴ Pro W3" pitchFamily="84" charset="-128"/>
              <a:cs typeface="ヒラギノ角ゴ Pro W3" pitchFamily="84" charset="-128"/>
            </a:endParaRPr>
          </a:p>
          <a:p>
            <a:r>
              <a:rPr lang="en-GB" altLang="en-US" sz="1200">
                <a:latin typeface="Calibri"/>
                <a:ea typeface="Calibri"/>
                <a:cs typeface="Calibri"/>
              </a:rPr>
              <a:t>Bexsero®</a:t>
            </a:r>
            <a:r>
              <a:rPr lang="en-GB" altLang="en-US" sz="1200" baseline="0">
                <a:latin typeface="Calibri"/>
                <a:ea typeface="Calibri"/>
                <a:cs typeface="Calibri"/>
              </a:rPr>
              <a:t> </a:t>
            </a:r>
            <a:r>
              <a:rPr lang="en-GB" altLang="en-US" sz="1200">
                <a:latin typeface="Calibri"/>
                <a:ea typeface="Calibri"/>
                <a:cs typeface="Calibri"/>
              </a:rPr>
              <a:t>vaccine can be given at same time as other vaccines (</a:t>
            </a:r>
            <a:r>
              <a:rPr lang="en-GB" altLang="en-US">
                <a:latin typeface="Calibri"/>
                <a:ea typeface="Calibri"/>
                <a:cs typeface="Calibri"/>
              </a:rPr>
              <a:t>refer to</a:t>
            </a:r>
            <a:r>
              <a:rPr lang="en-GB" altLang="en-US" sz="1200">
                <a:latin typeface="Calibri"/>
                <a:ea typeface="Calibri"/>
                <a:cs typeface="Calibri"/>
              </a:rPr>
              <a:t> slide </a:t>
            </a:r>
            <a:r>
              <a:rPr lang="en-GB" altLang="en-US">
                <a:latin typeface="Calibri"/>
                <a:ea typeface="Calibri"/>
                <a:cs typeface="Calibri"/>
              </a:rPr>
              <a:t>30 and relevant Green Book chapters</a:t>
            </a:r>
            <a:r>
              <a:rPr lang="en-GB" altLang="en-US" sz="1200">
                <a:latin typeface="Calibri"/>
                <a:ea typeface="Calibri"/>
                <a:cs typeface="Calibri"/>
              </a:rPr>
              <a:t>)</a:t>
            </a:r>
            <a:r>
              <a:rPr lang="en-GB" altLang="en-US" sz="1200" baseline="0">
                <a:latin typeface="Calibri"/>
                <a:ea typeface="Calibri"/>
                <a:cs typeface="Calibri"/>
              </a:rPr>
              <a:t>. </a:t>
            </a:r>
            <a:r>
              <a:rPr lang="en-GB" altLang="en-US" sz="1200">
                <a:latin typeface="Calibri"/>
                <a:ea typeface="Calibri"/>
                <a:cs typeface="Calibri"/>
              </a:rPr>
              <a:t> The vaccines should be given at a separate site, preferably in a different limb. The sites at which each vaccine was given should be noted in the individual’s health records.</a:t>
            </a:r>
          </a:p>
          <a:p>
            <a:endParaRPr lang="en-GB" altLang="en-US" sz="1200">
              <a:latin typeface="Calibri" pitchFamily="34" charset="0"/>
            </a:endParaRPr>
          </a:p>
          <a:p>
            <a:r>
              <a:rPr lang="en-GB" sz="1100">
                <a:hlinkClick r:id="rId5"/>
              </a:rPr>
              <a:t>Bexsero Meningococcal Group B vaccine for injection in pre-filled syringe - Summary of Product Characteristics (SmPC) - (</a:t>
            </a:r>
            <a:r>
              <a:rPr lang="en-GB" sz="1100" err="1">
                <a:hlinkClick r:id="rId5"/>
              </a:rPr>
              <a:t>emc</a:t>
            </a:r>
            <a:r>
              <a:rPr lang="en-GB" sz="1100">
                <a:hlinkClick r:id="rId5"/>
              </a:rPr>
              <a:t>) | 5168</a:t>
            </a:r>
            <a:endParaRPr lang="en-GB" altLang="en-US" sz="1200">
              <a:latin typeface="Calibri" pitchFamily="34" charset="0"/>
            </a:endParaRPr>
          </a:p>
          <a:p>
            <a:endParaRPr lang="en-GB" sz="1200"/>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3667362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27</a:t>
            </a:fld>
            <a:endParaRPr lang="en-US"/>
          </a:p>
        </p:txBody>
      </p:sp>
    </p:spTree>
    <p:extLst>
      <p:ext uri="{BB962C8B-B14F-4D97-AF65-F5344CB8AC3E}">
        <p14:creationId xmlns:p14="http://schemas.microsoft.com/office/powerpoint/2010/main" val="3654649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hlinkClick r:id="rId3"/>
              </a:rPr>
              <a:t>Gonorrhoea: the green book chapter - GOV.UK</a:t>
            </a:r>
            <a:br>
              <a:rPr lang="en-GB" sz="1800">
                <a:ea typeface="Calibri"/>
                <a:cs typeface="+mn-lt"/>
              </a:rPr>
            </a:br>
            <a:br>
              <a:rPr lang="en-GB" sz="1800">
                <a:ea typeface="Calibri"/>
                <a:cs typeface="+mn-lt"/>
              </a:rPr>
            </a:br>
            <a:r>
              <a:rPr lang="en-GB">
                <a:hlinkClick r:id="rId4"/>
              </a:rPr>
              <a:t>Immunisation of individuals with underlying medical conditions: the green book, chapter 7 - GOV.UK</a:t>
            </a:r>
            <a:br>
              <a:rPr lang="en-GB" sz="1800">
                <a:cs typeface="+mn-lt"/>
              </a:rPr>
            </a:br>
            <a:br>
              <a:rPr lang="en-GB" sz="1800">
                <a:cs typeface="+mn-lt"/>
              </a:rPr>
            </a:br>
            <a:endParaRPr lang="en-GB" sz="1800">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2287165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0">
                <a:hlinkClick r:id="rId3"/>
              </a:rPr>
              <a:t>Gonorrhoea: the green book chapter - GOV.UK</a:t>
            </a:r>
            <a:br>
              <a:rPr lang="en-US" sz="1800">
                <a:cs typeface="+mn-lt"/>
              </a:rPr>
            </a:br>
            <a:endParaRPr lang="en-US" sz="1800">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3838615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r>
              <a:rPr lang="en-GB" sz="1800" b="1" i="0" u="none" strike="noStrike">
                <a:solidFill>
                  <a:srgbClr val="000000"/>
                </a:solidFill>
                <a:effectLst/>
                <a:latin typeface="Calibri"/>
                <a:ea typeface="Calibri"/>
                <a:cs typeface="Calibri"/>
              </a:rPr>
              <a:t>This resource is designed to support healthcare practitioners involved in discussing and delivering the routine meningococcal B vaccination for the prevention of gonorrhoea vaccination programme</a:t>
            </a:r>
            <a:r>
              <a:rPr lang="en-GB" sz="1800" b="1">
                <a:solidFill>
                  <a:srgbClr val="000000"/>
                </a:solidFill>
                <a:latin typeface="Calibri"/>
                <a:ea typeface="Calibri"/>
                <a:cs typeface="Calibri"/>
              </a:rPr>
              <a:t>.</a:t>
            </a:r>
            <a:r>
              <a:rPr lang="en-GB" sz="1800" b="0" i="0" u="none" strike="noStrike">
                <a:solidFill>
                  <a:srgbClr val="000000"/>
                </a:solidFill>
                <a:effectLst/>
                <a:latin typeface="Calibri"/>
                <a:ea typeface="Calibri"/>
                <a:cs typeface="Calibri"/>
              </a:rPr>
              <a:t> This resource does not cover the actual administration techniques involved in vaccination. If staff are required to administer vaccinations, they should refer to their line manager for additional training. </a:t>
            </a:r>
            <a:r>
              <a:rPr lang="en-GB" sz="1800" b="0" i="0">
                <a:solidFill>
                  <a:srgbClr val="000000"/>
                </a:solidFill>
                <a:effectLst/>
                <a:latin typeface="Calibri"/>
                <a:ea typeface="Calibri"/>
                <a:cs typeface="Calibri"/>
              </a:rPr>
              <a:t>​</a:t>
            </a:r>
            <a:endParaRPr lang="en-GB" sz="1800">
              <a:latin typeface="Calibri"/>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832379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Minor illnesses without fever or systemic upset are not valid reasons to postpone immunisation. </a:t>
            </a:r>
            <a:endParaRPr lang="en-US"/>
          </a:p>
          <a:p>
            <a:endParaRPr lang="en-GB" sz="1800">
              <a:latin typeface="Lucida Sans"/>
            </a:endParaRPr>
          </a:p>
          <a:p>
            <a:r>
              <a:rPr lang="en-GB">
                <a:hlinkClick r:id="rId3"/>
              </a:rPr>
              <a:t>Complications | Background information | Gonorrhoea | CKS | NICE</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24758497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40479078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*Although these are often referred to as ‘hypersensitivity reactions’, they are not allergic in origin, but may be either due to high titres of antibody or a direct effect of the vaccine product. The occurrence or severity of such local reactions </a:t>
            </a:r>
            <a:r>
              <a:rPr lang="en-GB" b="1"/>
              <a:t>does not contraindicate </a:t>
            </a:r>
            <a:r>
              <a:rPr lang="en-GB"/>
              <a:t>further doses of immunisation with the same vaccine or vaccines containing the same antigens.</a:t>
            </a:r>
            <a:endParaRPr lang="en-US"/>
          </a:p>
          <a:p>
            <a:endParaRPr lang="en-GB">
              <a:ea typeface="Calibri"/>
              <a:cs typeface="Calibri"/>
            </a:endParaRPr>
          </a:p>
          <a:p>
            <a:r>
              <a:rPr lang="en-GB"/>
              <a:t>**The timing of systemic reactions will vary according to the characteristics of the vaccine received, the age of the recipient and the biological response to that vaccine. For example, fever may start within a few hours of tetanus-containing vaccines, but occurs seven to ten days after measles- containing vaccine. The occurrence of such systemic </a:t>
            </a:r>
            <a:r>
              <a:rPr lang="en-GB" b="1"/>
              <a:t>reactions does not contraindicate</a:t>
            </a:r>
            <a:r>
              <a:rPr lang="en-GB"/>
              <a:t> further doses of the same vaccine or vaccines containing the same .</a:t>
            </a:r>
            <a:endParaRPr lang="en-GB">
              <a:ea typeface="Calibri"/>
              <a:cs typeface="Calibri"/>
            </a:endParaRPr>
          </a:p>
          <a:p>
            <a:endParaRPr lang="en-GB">
              <a:ea typeface="Calibri"/>
              <a:cs typeface="Calibri"/>
            </a:endParaRP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2630558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itchFamily="34" charset="0"/>
                <a:ea typeface="+mn-ea"/>
                <a:cs typeface="+mn-cs"/>
              </a:rPr>
              <a:t>Healthcare professionals and patients are encouraged to report suspected adverse reactions to the Medicines and Healthcare Products Regulatory Agency (MHRA) using the yellow card reporting scheme</a:t>
            </a:r>
            <a:endParaRPr lang="en-GB"/>
          </a:p>
          <a:p>
            <a:r>
              <a:rPr lang="en-GB"/>
              <a:t>Green Book chapter</a:t>
            </a:r>
            <a:r>
              <a:rPr lang="en-GB" baseline="0"/>
              <a:t> 9: </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https://www.gov.uk/government/publications/surveillance-and-monitoring-for-vaccine-safety-the-green-book-chapter-9</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36472575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Gonorrhoea: the green book chapter - GOV.UK</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40358433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a typeface="Calibri"/>
                <a:cs typeface="Calibri"/>
              </a:rPr>
              <a:t>*The name of the vaccine programme as it appears on ImmForm will be shared in due course.</a:t>
            </a:r>
            <a:br>
              <a:rPr lang="en-US" sz="1800">
                <a:ea typeface="Calibri"/>
                <a:cs typeface="Calibri"/>
              </a:rPr>
            </a:br>
            <a:br>
              <a:rPr lang="en-US" sz="1800">
                <a:ea typeface="Calibri"/>
                <a:cs typeface="Calibri"/>
              </a:rPr>
            </a:br>
            <a:r>
              <a:rPr lang="en-GB">
                <a:hlinkClick r:id="rId3"/>
              </a:rPr>
              <a:t>Gonorrhoea: the green book chapter - GOV.UK</a:t>
            </a:r>
            <a:br>
              <a:rPr lang="en-GB"/>
            </a:br>
            <a:r>
              <a:rPr lang="en-GB">
                <a:hlinkClick r:id="rId4"/>
              </a:rPr>
              <a:t>Storage, distribution and disposal of vaccines: the green book, chapter 3 - GOV.UK</a:t>
            </a:r>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23365974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37</a:t>
            </a:fld>
            <a:endParaRPr lang="en-US"/>
          </a:p>
        </p:txBody>
      </p:sp>
    </p:spTree>
    <p:extLst>
      <p:ext uri="{BB962C8B-B14F-4D97-AF65-F5344CB8AC3E}">
        <p14:creationId xmlns:p14="http://schemas.microsoft.com/office/powerpoint/2010/main" val="18095806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prstClr val="black"/>
                </a:solidFill>
              </a:rPr>
              <a:t>A PSD is a written instruction, signed by a doctor, dentist, or non-medical prescriber for medicines to be supplied and/or administered to a named patient after the prescriber has assessed the patient on an individual basis. It must include the dose, route and frequency or appliance to be supplied or administered to a named patient. </a:t>
            </a:r>
            <a:endParaRPr lang="en-US"/>
          </a:p>
          <a:p>
            <a:pPr defTabSz="687388"/>
            <a:r>
              <a:rPr lang="en-GB">
                <a:solidFill>
                  <a:prstClr val="black"/>
                </a:solidFill>
              </a:rPr>
              <a:t> </a:t>
            </a:r>
            <a:endParaRPr lang="en-GB"/>
          </a:p>
          <a:p>
            <a:pPr defTabSz="687388"/>
            <a:r>
              <a:rPr lang="en-GB">
                <a:solidFill>
                  <a:prstClr val="black"/>
                </a:solidFill>
              </a:rPr>
              <a:t>A PGD provides a legal framework </a:t>
            </a:r>
            <a:r>
              <a:rPr lang="en-US">
                <a:solidFill>
                  <a:prstClr val="black"/>
                </a:solidFill>
              </a:rPr>
              <a:t>to </a:t>
            </a:r>
            <a:r>
              <a:rPr lang="en-GB">
                <a:solidFill>
                  <a:prstClr val="black"/>
                </a:solidFill>
              </a:rPr>
              <a:t>allow some registered specified health care professionals for the supply and/or administration of a POM directly to a patient with an identified clinical condition rather than needing an individual prescription or an instruction from a prescriber and is often used for vaccines. It sets out the core requisites of those people who can have the medicine under the direction and those who should not. The health care professional working within the PGD is responsible for assessing that the patient fits the criteria set out in the PGD. </a:t>
            </a:r>
            <a:r>
              <a:rPr lang="en-US">
                <a:solidFill>
                  <a:prstClr val="black"/>
                </a:solidFill>
              </a:rPr>
              <a:t> </a:t>
            </a:r>
            <a:endParaRPr lang="en-GB"/>
          </a:p>
          <a:p>
            <a:pPr defTabSz="687388"/>
            <a:r>
              <a:rPr lang="en-GB">
                <a:solidFill>
                  <a:prstClr val="black"/>
                </a:solidFill>
              </a:rPr>
              <a:t> </a:t>
            </a:r>
            <a:endParaRPr lang="en-GB"/>
          </a:p>
          <a:p>
            <a:pPr defTabSz="687388"/>
            <a:r>
              <a:rPr lang="en-US">
                <a:solidFill>
                  <a:prstClr val="black"/>
                </a:solidFill>
              </a:rPr>
              <a:t> </a:t>
            </a:r>
            <a:endParaRPr lang="en-GB"/>
          </a:p>
          <a:p>
            <a:pPr defTabSz="687388"/>
            <a:endParaRPr lang="en-US" altLang="en-US" sz="1000">
              <a:solidFill>
                <a:prstClr val="black"/>
              </a:solidFill>
              <a:latin typeface="Arial"/>
              <a:cs typeface="Arial"/>
            </a:endParaRPr>
          </a:p>
          <a:p>
            <a:endParaRPr lang="en-GB"/>
          </a:p>
        </p:txBody>
      </p:sp>
      <p:sp>
        <p:nvSpPr>
          <p:cNvPr id="4" name="Slide Number Placeholder 3"/>
          <p:cNvSpPr>
            <a:spLocks noGrp="1"/>
          </p:cNvSpPr>
          <p:nvPr>
            <p:ph type="sldNum" sz="quarter" idx="10"/>
          </p:nvPr>
        </p:nvSpPr>
        <p:spPr/>
        <p:txBody>
          <a:bodyPr/>
          <a:lstStyle/>
          <a:p>
            <a:fld id="{E3F8AA70-D14C-4B43-B2DB-D09A5DC98D55}" type="slidenum">
              <a:rPr lang="en-GB" smtClean="0"/>
              <a:t>38</a:t>
            </a:fld>
            <a:endParaRPr lang="en-GB"/>
          </a:p>
        </p:txBody>
      </p:sp>
    </p:spTree>
    <p:extLst>
      <p:ext uri="{BB962C8B-B14F-4D97-AF65-F5344CB8AC3E}">
        <p14:creationId xmlns:p14="http://schemas.microsoft.com/office/powerpoint/2010/main" val="9987757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Off-label vaccines: an introductory guide for healthcare professionals - text version - GOV.UK</a:t>
            </a:r>
            <a:endParaRPr lang="en-US"/>
          </a:p>
        </p:txBody>
      </p:sp>
      <p:sp>
        <p:nvSpPr>
          <p:cNvPr id="4" name="Slide Number Placeholder 3"/>
          <p:cNvSpPr>
            <a:spLocks noGrp="1"/>
          </p:cNvSpPr>
          <p:nvPr>
            <p:ph type="sldNum" sz="quarter" idx="5"/>
          </p:nvPr>
        </p:nvSpPr>
        <p:spPr/>
        <p:txBody>
          <a:bodyPr/>
          <a:lstStyle/>
          <a:p>
            <a:fld id="{0C9349AD-43E2-A142-9B61-FBB06C64E86F}" type="slidenum">
              <a:rPr lang="en-US" smtClean="0"/>
              <a:t>39</a:t>
            </a:fld>
            <a:endParaRPr lang="en-US"/>
          </a:p>
        </p:txBody>
      </p:sp>
    </p:spTree>
    <p:extLst>
      <p:ext uri="{BB962C8B-B14F-4D97-AF65-F5344CB8AC3E}">
        <p14:creationId xmlns:p14="http://schemas.microsoft.com/office/powerpoint/2010/main" val="24222107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2728262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r>
              <a:rPr lang="en-GB">
                <a:hlinkClick r:id="rId3"/>
              </a:rPr>
              <a:t>Gonorrhoea: the green book chapter - GOV.UK</a:t>
            </a:r>
            <a:br>
              <a:rPr lang="en-GB" sz="1800">
                <a:ea typeface="Calibri"/>
                <a:cs typeface="+mn-lt"/>
              </a:rPr>
            </a:br>
            <a:br>
              <a:rPr lang="en-GB" sz="1800">
                <a:cs typeface="+mn-lt"/>
              </a:rPr>
            </a:br>
            <a:r>
              <a:rPr lang="en-GB" sz="1800">
                <a:hlinkClick r:id="rId4"/>
              </a:rPr>
              <a:t>JCVI advice on the use of meningococcal B vaccination for the prevention of gonorrhoea - GOV.UK</a:t>
            </a:r>
            <a:endParaRPr lang="en-GB" sz="1800">
              <a:ea typeface="Calibri"/>
              <a:cs typeface="Calibri"/>
            </a:endParaRPr>
          </a:p>
          <a:p>
            <a:endParaRPr lang="en-GB" sz="1800"/>
          </a:p>
          <a:p>
            <a:r>
              <a:rPr lang="en-GB" sz="1800">
                <a:hlinkClick r:id="rId5"/>
              </a:rPr>
              <a:t>Gonorrhoea (Neisseria gonorrhoeae infection)</a:t>
            </a:r>
            <a:r>
              <a:rPr lang="en-GB" sz="1800"/>
              <a:t> (WHO, 2024)</a:t>
            </a:r>
            <a:endParaRPr lang="en-GB" sz="1800">
              <a:ea typeface="Calibri"/>
              <a:cs typeface="Calibri"/>
            </a:endParaRPr>
          </a:p>
          <a:p>
            <a:endParaRPr lang="en-GB"/>
          </a:p>
          <a:p>
            <a:r>
              <a:rPr lang="en-GB" sz="1800">
                <a:hlinkClick r:id="rId6"/>
              </a:rPr>
              <a:t>9789240053779-eng.pdf</a:t>
            </a:r>
            <a:r>
              <a:rPr lang="en-GB" sz="1800"/>
              <a:t> (WHO, 2022)</a:t>
            </a:r>
            <a:endParaRPr lang="en-GB" sz="1800">
              <a:ea typeface="Calibri"/>
              <a:cs typeface="Calibri"/>
            </a:endParaRPr>
          </a:p>
          <a:p>
            <a:endParaRPr lang="en-GB" sz="1800">
              <a:ea typeface="Calibri"/>
              <a:cs typeface="Calibri"/>
            </a:endParaRPr>
          </a:p>
          <a:p>
            <a:r>
              <a:rPr lang="en-GB" sz="1600">
                <a:hlinkClick r:id="rId7"/>
              </a:rPr>
              <a:t>publichealthwales.nhs.wales/publications/publications1/sexual-health-trends-in-wales-annual-report-2024/</a:t>
            </a:r>
            <a:r>
              <a:rPr lang="en-GB" sz="1600"/>
              <a:t> (PHW, 2024)</a:t>
            </a:r>
            <a:endParaRPr lang="en-GB" sz="1800">
              <a:ea typeface="Calibri"/>
              <a:cs typeface="Calibri"/>
            </a:endParaRPr>
          </a:p>
          <a:p>
            <a:endParaRPr lang="en-GB"/>
          </a:p>
        </p:txBody>
      </p:sp>
      <p:sp>
        <p:nvSpPr>
          <p:cNvPr id="4" name="Slide Number Placeholder 3"/>
          <p:cNvSpPr>
            <a:spLocks noGrp="1"/>
          </p:cNvSpPr>
          <p:nvPr>
            <p:ph type="sldNum" sz="quarter" idx="5"/>
          </p:nvPr>
        </p:nvSpPr>
        <p:spPr/>
        <p:txBody>
          <a:bodyPr/>
          <a:lstStyle/>
          <a:p>
            <a:fld id="{DDFEDAB6-2692-4E14-B5F9-BA1A11200187}" type="slidenum">
              <a:rPr lang="en-GB" smtClean="0"/>
              <a:t>8</a:t>
            </a:fld>
            <a:endParaRPr lang="en-GB"/>
          </a:p>
        </p:txBody>
      </p:sp>
    </p:spTree>
    <p:extLst>
      <p:ext uri="{BB962C8B-B14F-4D97-AF65-F5344CB8AC3E}">
        <p14:creationId xmlns:p14="http://schemas.microsoft.com/office/powerpoint/2010/main" val="1687565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r>
              <a:rPr lang="en-GB">
                <a:hlinkClick r:id="rId3"/>
              </a:rPr>
              <a:t>Gonorrhoea: the green book chapter - GOV.UK</a:t>
            </a:r>
            <a:endParaRPr lang="en-US"/>
          </a:p>
          <a:p>
            <a:endParaRPr lang="en-GB" sz="1800"/>
          </a:p>
          <a:p>
            <a:r>
              <a:rPr lang="en-GB" sz="1800">
                <a:hlinkClick r:id="rId4"/>
              </a:rPr>
              <a:t>Gonorrhoea (Neisseria gonorrhoeae infection)</a:t>
            </a:r>
            <a:endParaRPr lang="en-GB" sz="1800">
              <a:ea typeface="Calibri"/>
              <a:cs typeface="Calibri"/>
            </a:endParaRPr>
          </a:p>
          <a:p>
            <a:endParaRPr lang="en-GB"/>
          </a:p>
          <a:p>
            <a:r>
              <a:rPr lang="en-GB" sz="1800">
                <a:hlinkClick r:id="rId5"/>
              </a:rPr>
              <a:t>Clinical features | Diagnosis | Gonorrhoea | CKS | NICE</a:t>
            </a:r>
            <a:r>
              <a:rPr lang="en-GB" sz="1800"/>
              <a:t> (NICE, 2024)</a:t>
            </a:r>
            <a:endParaRPr lang="en-GB" sz="1800">
              <a:ea typeface="Calibri"/>
              <a:cs typeface="Calibri"/>
            </a:endParaRPr>
          </a:p>
          <a:p>
            <a:endParaRPr lang="en-GB"/>
          </a:p>
        </p:txBody>
      </p:sp>
      <p:sp>
        <p:nvSpPr>
          <p:cNvPr id="4" name="Slide Number Placeholder 3"/>
          <p:cNvSpPr>
            <a:spLocks noGrp="1"/>
          </p:cNvSpPr>
          <p:nvPr>
            <p:ph type="sldNum" sz="quarter" idx="5"/>
          </p:nvPr>
        </p:nvSpPr>
        <p:spPr/>
        <p:txBody>
          <a:bodyPr/>
          <a:lstStyle/>
          <a:p>
            <a:fld id="{DDFEDAB6-2692-4E14-B5F9-BA1A11200187}" type="slidenum">
              <a:rPr lang="en-GB" smtClean="0"/>
              <a:t>9</a:t>
            </a:fld>
            <a:endParaRPr lang="en-GB"/>
          </a:p>
        </p:txBody>
      </p:sp>
    </p:spTree>
    <p:extLst>
      <p:ext uri="{BB962C8B-B14F-4D97-AF65-F5344CB8AC3E}">
        <p14:creationId xmlns:p14="http://schemas.microsoft.com/office/powerpoint/2010/main" val="348880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r>
              <a:rPr lang="en-GB" sz="1800">
                <a:solidFill>
                  <a:srgbClr val="333333"/>
                </a:solidFill>
              </a:rPr>
              <a:t>Symptoms are more likely to occur with penile urethral infections, whereas endocervical, rectal or pharyngeal infections are more likely to be asymptomatic. Typical urogenital symptoms of infection include thick green or yellow discharge from the penis or vagina and pain on urination (Fifer et al., 2020). Left untreated, gonorrhoea can cause complications such as pelvic inflammatory disease (PID), ectopic pregnancy, infertility.</a:t>
            </a:r>
            <a:endParaRPr lang="en-US"/>
          </a:p>
          <a:p>
            <a:endParaRPr lang="en-GB" sz="1800">
              <a:solidFill>
                <a:srgbClr val="333333"/>
              </a:solidFill>
            </a:endParaRPr>
          </a:p>
          <a:p>
            <a:r>
              <a:rPr lang="en-GB" sz="1800">
                <a:hlinkClick r:id="rId3"/>
              </a:rPr>
              <a:t>Gonorrhoea: the green book chapter - GOV.UK</a:t>
            </a:r>
            <a:r>
              <a:rPr lang="en-GB" sz="1800">
                <a:cs typeface="+mn-lt"/>
              </a:rPr>
              <a:t> (2025)</a:t>
            </a:r>
            <a:br>
              <a:rPr lang="en-GB" sz="1800">
                <a:ea typeface="Calibri"/>
                <a:cs typeface="+mn-lt"/>
              </a:rPr>
            </a:br>
            <a:br>
              <a:rPr lang="en-GB" sz="1800">
                <a:cs typeface="+mn-lt"/>
              </a:rPr>
            </a:br>
            <a:r>
              <a:rPr lang="en-GB" sz="1800">
                <a:hlinkClick r:id="rId4"/>
              </a:rPr>
              <a:t>Clinical features | Diagnosis | Gonorrhoea | CKS | NICE</a:t>
            </a:r>
            <a:r>
              <a:rPr lang="en-GB" sz="1800"/>
              <a:t> (2024)</a:t>
            </a:r>
            <a:endParaRPr lang="en-GB" sz="1800">
              <a:ea typeface="Calibri"/>
              <a:cs typeface="Calibri"/>
            </a:endParaRPr>
          </a:p>
          <a:p>
            <a:endParaRPr lang="en-GB"/>
          </a:p>
          <a:p>
            <a:r>
              <a:rPr lang="en-GB" sz="1800">
                <a:hlinkClick r:id="rId5"/>
              </a:rPr>
              <a:t>Gonorrhoea (Neisseria gonorrhoeae infection)</a:t>
            </a:r>
            <a:r>
              <a:rPr lang="en-GB" sz="1800"/>
              <a:t> (2024)</a:t>
            </a:r>
          </a:p>
          <a:p>
            <a:endParaRPr lang="en-GB" sz="1800">
              <a:ea typeface="Calibri"/>
              <a:cs typeface="Calibri"/>
            </a:endParaRPr>
          </a:p>
          <a:p>
            <a:endParaRPr lang="en-GB" sz="1800">
              <a:ea typeface="Calibri"/>
              <a:cs typeface="Calibri"/>
            </a:endParaRPr>
          </a:p>
        </p:txBody>
      </p:sp>
      <p:sp>
        <p:nvSpPr>
          <p:cNvPr id="4" name="Slide Number Placeholder 3"/>
          <p:cNvSpPr>
            <a:spLocks noGrp="1"/>
          </p:cNvSpPr>
          <p:nvPr>
            <p:ph type="sldNum" sz="quarter" idx="5"/>
          </p:nvPr>
        </p:nvSpPr>
        <p:spPr/>
        <p:txBody>
          <a:bodyPr/>
          <a:lstStyle/>
          <a:p>
            <a:fld id="{DDFEDAB6-2692-4E14-B5F9-BA1A11200187}" type="slidenum">
              <a:rPr lang="en-GB" smtClean="0"/>
              <a:t>10</a:t>
            </a:fld>
            <a:endParaRPr lang="en-GB"/>
          </a:p>
        </p:txBody>
      </p:sp>
    </p:spTree>
    <p:extLst>
      <p:ext uri="{BB962C8B-B14F-4D97-AF65-F5344CB8AC3E}">
        <p14:creationId xmlns:p14="http://schemas.microsoft.com/office/powerpoint/2010/main" val="39582425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t>The number of individuals tested for gonorrhoea remained stable from the previous year, with 87,235 individuals being tested in 2023. </a:t>
            </a:r>
            <a:endParaRPr lang="en-US"/>
          </a:p>
          <a:p>
            <a:r>
              <a:rPr lang="en-US" sz="1800"/>
              <a:t>Diagnosis at sexual health and postal services has increased since 2021.</a:t>
            </a:r>
            <a:endParaRPr lang="en-US" sz="1800">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1967283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r>
              <a:rPr lang="en-GB" sz="1800">
                <a:ea typeface="Calibri"/>
                <a:cs typeface="Calibri"/>
              </a:rPr>
              <a:t>Ref: </a:t>
            </a:r>
            <a:r>
              <a:rPr lang="en-GB" sz="1800">
                <a:hlinkClick r:id="rId3"/>
              </a:rPr>
              <a:t>JCVI advice on the use of meningococcal B vaccination for the prevention of gonorrhoea - GOV.UK</a:t>
            </a:r>
            <a:endParaRPr lang="en-GB" sz="1800"/>
          </a:p>
          <a:p>
            <a:endParaRPr lang="en-GB" sz="1800"/>
          </a:p>
          <a:p>
            <a:r>
              <a:rPr lang="en-GB" sz="1800"/>
              <a:t>Sexual Health Services have vast experience in assessment and identification of those who are at increased risk of infection with bacterial STIs.</a:t>
            </a:r>
            <a:endParaRPr lang="en-GB" sz="1800">
              <a:ea typeface="Calibri" panose="020F0502020204030204"/>
              <a:cs typeface="Calibri" panose="020F0502020204030204"/>
            </a:endParaRPr>
          </a:p>
          <a:p>
            <a:endParaRPr lang="en-GB"/>
          </a:p>
          <a:p>
            <a:r>
              <a:rPr lang="en-GB" sz="1800">
                <a:solidFill>
                  <a:srgbClr val="0B0C0C"/>
                </a:solidFill>
              </a:rPr>
              <a:t>Although vaccination would be expected to reduce the chance of becoming infected with gonorrhoea, it would not completely eliminate the possibility. Vaccinated individuals could expect to have some reduction in their own risk of contracting gonorrhoea, however the main benefit of a vaccination programme is expected to be at a community level with a significant reduction in the number of cases overall.</a:t>
            </a:r>
            <a:r>
              <a:rPr lang="en-US" sz="1800"/>
              <a:t> </a:t>
            </a:r>
            <a:endParaRPr lang="en-US" sz="1800">
              <a:ea typeface="Calibri"/>
              <a:cs typeface="Calibri"/>
            </a:endParaRPr>
          </a:p>
          <a:p>
            <a:endParaRPr lang="en-GB" sz="1800" b="0" i="0">
              <a:solidFill>
                <a:srgbClr val="0B0C0C"/>
              </a:solidFill>
              <a:effectLst/>
              <a:latin typeface="GDS Transport"/>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1287067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r>
              <a:rPr lang="en-GB" sz="1800">
                <a:solidFill>
                  <a:srgbClr val="000000"/>
                </a:solidFill>
              </a:rPr>
              <a:t>Ref: </a:t>
            </a:r>
            <a:r>
              <a:rPr lang="en-GB" sz="1800">
                <a:solidFill>
                  <a:srgbClr val="444444"/>
                </a:solidFill>
                <a:hlinkClick r:id="rId3"/>
              </a:rPr>
              <a:t>JCVI advice on the use of meningococcal B vaccination for the prevention of gonorrhoea - GOV.UK</a:t>
            </a:r>
            <a:endParaRPr lang="en-GB" sz="1800">
              <a:solidFill>
                <a:srgbClr val="444444"/>
              </a:solidFill>
            </a:endParaRPr>
          </a:p>
          <a:p>
            <a:endParaRPr lang="en-GB" sz="1800">
              <a:solidFill>
                <a:srgbClr val="444444"/>
              </a:solidFill>
            </a:endParaRPr>
          </a:p>
          <a:p>
            <a:r>
              <a:rPr lang="en-GB" sz="1800">
                <a:solidFill>
                  <a:srgbClr val="444444"/>
                </a:solidFill>
              </a:rPr>
              <a:t>While a disproportionate number of gonococcal infections are within GBMSM, this doesn’t cover the entire population at risk. Efforts should be made to ensure that the vaccine is offered to those at similar risk, including but not limited to transgender women and gender-diverse people assigned male at birth. In addition, vaccination should be considered in any other people, irrespective of gender, who may be heterosexual or identify otherwise and who have equivalent markers of increased risk including but not limited to those with a recent history of bacterial STI diagnosis and sex workers. </a:t>
            </a:r>
            <a:endParaRPr lang="en-GB" sz="1800">
              <a:ea typeface="Calibri"/>
              <a:cs typeface="Calibri"/>
            </a:endParaRPr>
          </a:p>
          <a:p>
            <a:r>
              <a:rPr lang="en-GB" sz="1800">
                <a:solidFill>
                  <a:srgbClr val="444444"/>
                </a:solidFill>
              </a:rPr>
              <a:t> </a:t>
            </a:r>
            <a:endParaRPr lang="en-GB" sz="1800"/>
          </a:p>
          <a:p>
            <a:r>
              <a:rPr lang="en-GB">
                <a:solidFill>
                  <a:srgbClr val="444444"/>
                </a:solidFill>
              </a:rPr>
              <a:t>The JCVI were not aware of any data on the administration of 4CMenB while currently infected with gonorrhoea, and there was some concern that this might lead to the vaccine being ineffective due to the failure to mount a complete immune response to an antigen during an active infection - this is known as anergy. </a:t>
            </a:r>
            <a:endParaRPr lang="en-GB"/>
          </a:p>
          <a:p>
            <a:endParaRPr lang="en-GB" sz="1800">
              <a:solidFill>
                <a:srgbClr val="444444"/>
              </a:solidFill>
              <a:ea typeface="Calibri"/>
              <a:cs typeface="Calibri"/>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2229410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2082018"/>
            <a:ext cx="18288000" cy="826848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
        <p:nvSpPr>
          <p:cNvPr id="11" name="Text Placeholder 10"/>
          <p:cNvSpPr>
            <a:spLocks noGrp="1"/>
          </p:cNvSpPr>
          <p:nvPr>
            <p:ph type="body" sz="quarter" idx="10" hasCustomPrompt="1"/>
          </p:nvPr>
        </p:nvSpPr>
        <p:spPr>
          <a:xfrm>
            <a:off x="935095" y="4516897"/>
            <a:ext cx="10560845" cy="1085364"/>
          </a:xfrm>
          <a:prstGeom prst="rect">
            <a:avLst/>
          </a:prstGeom>
        </p:spPr>
        <p:txBody>
          <a:bodyPr>
            <a:normAutofit/>
          </a:bodyPr>
          <a:lstStyle>
            <a:lvl1pPr marL="0" indent="0">
              <a:buNone/>
              <a:defRPr sz="62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921027" y="7152048"/>
            <a:ext cx="16705791" cy="725859"/>
          </a:xfrm>
          <a:prstGeom prst="rect">
            <a:avLst/>
          </a:prstGeom>
        </p:spPr>
        <p:txBody>
          <a:bodyPr/>
          <a:lstStyle>
            <a:lvl1pPr marL="0" indent="0">
              <a:buNone/>
              <a:defRPr sz="3760">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8" y="247361"/>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34"/>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3"/>
            <a:ext cx="4028400" cy="1126800"/>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34"/>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935038" y="8267700"/>
            <a:ext cx="10561637" cy="1410872"/>
          </a:xfrm>
          <a:prstGeom prst="rect">
            <a:avLst/>
          </a:prstGeom>
        </p:spPr>
        <p:txBody>
          <a:bodyPr/>
          <a:lstStyle>
            <a:lvl1pPr marL="0" indent="0">
              <a:buNone/>
              <a:defRPr>
                <a:solidFill>
                  <a:schemeClr val="bg1">
                    <a:lumMod val="95000"/>
                  </a:schemeClr>
                </a:solidFill>
              </a:defRPr>
            </a:lvl1pPr>
            <a:lvl2pPr marL="681617" indent="0">
              <a:buNone/>
              <a:defRPr>
                <a:solidFill>
                  <a:schemeClr val="bg1">
                    <a:lumMod val="95000"/>
                  </a:schemeClr>
                </a:solidFill>
              </a:defRPr>
            </a:lvl2pPr>
          </a:lstStyle>
          <a:p>
            <a:r>
              <a:rPr lang="en-GB" sz="3600">
                <a:solidFill>
                  <a:schemeClr val="bg1"/>
                </a:solidFill>
              </a:rPr>
              <a:t>Vaccine Preventable Disease Programme</a:t>
            </a:r>
          </a:p>
          <a:p>
            <a:r>
              <a:rPr lang="en-GB" sz="3600">
                <a:solidFill>
                  <a:schemeClr val="bg1"/>
                </a:solidFill>
              </a:rPr>
              <a:t>Public Health Wales</a:t>
            </a:r>
          </a:p>
          <a:p>
            <a:pPr marL="681617" marR="0" lvl="1" indent="0" algn="l" defTabSz="1363233" rtl="0" eaLnBrk="1" fontAlgn="auto" latinLnBrk="0" hangingPunct="1">
              <a:lnSpc>
                <a:spcPct val="90000"/>
              </a:lnSpc>
              <a:spcBef>
                <a:spcPts val="745"/>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57300" y="551069"/>
            <a:ext cx="15773400" cy="2000618"/>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1257300" y="2755344"/>
            <a:ext cx="15773400" cy="656729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a:xfrm>
            <a:off x="8765181" y="9580846"/>
            <a:ext cx="780506" cy="551068"/>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pic>
        <p:nvPicPr>
          <p:cNvPr id="5" name="Picture 4" descr="A black and white logo&#10;&#10;AI-generated content may be incorrect.">
            <a:extLst>
              <a:ext uri="{FF2B5EF4-FFF2-40B4-BE49-F238E27FC236}">
                <a16:creationId xmlns:a16="http://schemas.microsoft.com/office/drawing/2014/main" id="{7115F8DF-83A7-7CB9-FEED-4910990811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884366" y="9445493"/>
            <a:ext cx="2799638" cy="802792"/>
          </a:xfrm>
          <a:prstGeom prst="rect">
            <a:avLst/>
          </a:prstGeom>
        </p:spPr>
      </p:pic>
      <p:pic>
        <p:nvPicPr>
          <p:cNvPr id="10" name="Picture 9" descr="A black background with white text&#10;&#10;AI-generated content may be incorrect.">
            <a:extLst>
              <a:ext uri="{FF2B5EF4-FFF2-40B4-BE49-F238E27FC236}">
                <a16:creationId xmlns:a16="http://schemas.microsoft.com/office/drawing/2014/main" id="{D525C2CB-F87F-E634-DA9D-47A904B93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1091" y="9440639"/>
            <a:ext cx="4308684" cy="802792"/>
          </a:xfrm>
          <a:prstGeom prst="rect">
            <a:avLst/>
          </a:prstGeom>
        </p:spPr>
      </p:pic>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2124222"/>
            <a:ext cx="18288000" cy="8226278"/>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
        <p:nvSpPr>
          <p:cNvPr id="11" name="Text Placeholder 10"/>
          <p:cNvSpPr>
            <a:spLocks noGrp="1"/>
          </p:cNvSpPr>
          <p:nvPr>
            <p:ph type="body" sz="quarter" idx="10" hasCustomPrompt="1"/>
          </p:nvPr>
        </p:nvSpPr>
        <p:spPr>
          <a:xfrm>
            <a:off x="935095" y="4516897"/>
            <a:ext cx="10560845" cy="1085364"/>
          </a:xfrm>
          <a:prstGeom prst="rect">
            <a:avLst/>
          </a:prstGeom>
        </p:spPr>
        <p:txBody>
          <a:bodyPr>
            <a:normAutofit/>
          </a:bodyPr>
          <a:lstStyle>
            <a:lvl1pPr marL="0" indent="0">
              <a:buNone/>
              <a:defRPr sz="62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8" y="247361"/>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34"/>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3"/>
            <a:ext cx="4028400" cy="1126800"/>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34"/>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935038" y="5880100"/>
            <a:ext cx="10561637" cy="1941513"/>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523132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9341992"/>
            <a:ext cx="18288000" cy="1008508"/>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l" defTabSz="1363233" rtl="0" eaLnBrk="1" latinLnBrk="0" hangingPunct="1">
        <a:lnSpc>
          <a:spcPct val="90000"/>
        </a:lnSpc>
        <a:spcBef>
          <a:spcPct val="0"/>
        </a:spcBef>
        <a:buNone/>
        <a:defRPr sz="6560" kern="1200">
          <a:solidFill>
            <a:schemeClr val="tx1"/>
          </a:solidFill>
          <a:latin typeface="+mj-lt"/>
          <a:ea typeface="+mj-ea"/>
          <a:cs typeface="+mj-cs"/>
        </a:defRPr>
      </a:lvl1pPr>
    </p:titleStyle>
    <p:bodyStyle>
      <a:lvl1pPr marL="340808" indent="-340808" algn="l" defTabSz="1363233" rtl="0" eaLnBrk="1" latinLnBrk="0" hangingPunct="1">
        <a:lnSpc>
          <a:spcPct val="90000"/>
        </a:lnSpc>
        <a:spcBef>
          <a:spcPts val="1491"/>
        </a:spcBef>
        <a:buFont typeface="Arial" panose="020B0604020202020204" pitchFamily="34" charset="0"/>
        <a:buChar char="•"/>
        <a:defRPr sz="4174" kern="1200">
          <a:solidFill>
            <a:schemeClr val="tx1"/>
          </a:solidFill>
          <a:latin typeface="+mn-lt"/>
          <a:ea typeface="+mn-ea"/>
          <a:cs typeface="+mn-cs"/>
        </a:defRPr>
      </a:lvl1pPr>
      <a:lvl2pPr marL="1022425" indent="-340808" algn="l" defTabSz="1363233" rtl="0" eaLnBrk="1" latinLnBrk="0" hangingPunct="1">
        <a:lnSpc>
          <a:spcPct val="90000"/>
        </a:lnSpc>
        <a:spcBef>
          <a:spcPts val="745"/>
        </a:spcBef>
        <a:buFont typeface="Arial" panose="020B0604020202020204" pitchFamily="34" charset="0"/>
        <a:buChar char="•"/>
        <a:defRPr sz="3578" kern="1200">
          <a:solidFill>
            <a:schemeClr val="tx1"/>
          </a:solidFill>
          <a:latin typeface="+mn-lt"/>
          <a:ea typeface="+mn-ea"/>
          <a:cs typeface="+mn-cs"/>
        </a:defRPr>
      </a:lvl2pPr>
      <a:lvl3pPr marL="1704042" indent="-340808" algn="l" defTabSz="1363233" rtl="0" eaLnBrk="1" latinLnBrk="0" hangingPunct="1">
        <a:lnSpc>
          <a:spcPct val="90000"/>
        </a:lnSpc>
        <a:spcBef>
          <a:spcPts val="745"/>
        </a:spcBef>
        <a:buFont typeface="Arial" panose="020B0604020202020204" pitchFamily="34" charset="0"/>
        <a:buChar char="•"/>
        <a:defRPr sz="2982" kern="1200">
          <a:solidFill>
            <a:schemeClr val="tx1"/>
          </a:solidFill>
          <a:latin typeface="+mn-lt"/>
          <a:ea typeface="+mn-ea"/>
          <a:cs typeface="+mn-cs"/>
        </a:defRPr>
      </a:lvl3pPr>
      <a:lvl4pPr marL="238565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4pPr>
      <a:lvl5pPr marL="306727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5pPr>
      <a:lvl6pPr marL="374889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6pPr>
      <a:lvl7pPr marL="443050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7pPr>
      <a:lvl8pPr marL="511212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8pPr>
      <a:lvl9pPr marL="579374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9pPr>
    </p:bodyStyle>
    <p:otherStyle>
      <a:defPPr>
        <a:defRPr lang="en-US"/>
      </a:defPPr>
      <a:lvl1pPr marL="0" algn="l" defTabSz="1363233" rtl="0" eaLnBrk="1" latinLnBrk="0" hangingPunct="1">
        <a:defRPr sz="2684" kern="1200">
          <a:solidFill>
            <a:schemeClr val="tx1"/>
          </a:solidFill>
          <a:latin typeface="+mn-lt"/>
          <a:ea typeface="+mn-ea"/>
          <a:cs typeface="+mn-cs"/>
        </a:defRPr>
      </a:lvl1pPr>
      <a:lvl2pPr marL="681617" algn="l" defTabSz="1363233" rtl="0" eaLnBrk="1" latinLnBrk="0" hangingPunct="1">
        <a:defRPr sz="2684" kern="1200">
          <a:solidFill>
            <a:schemeClr val="tx1"/>
          </a:solidFill>
          <a:latin typeface="+mn-lt"/>
          <a:ea typeface="+mn-ea"/>
          <a:cs typeface="+mn-cs"/>
        </a:defRPr>
      </a:lvl2pPr>
      <a:lvl3pPr marL="1363233" algn="l" defTabSz="1363233" rtl="0" eaLnBrk="1" latinLnBrk="0" hangingPunct="1">
        <a:defRPr sz="2684" kern="1200">
          <a:solidFill>
            <a:schemeClr val="tx1"/>
          </a:solidFill>
          <a:latin typeface="+mn-lt"/>
          <a:ea typeface="+mn-ea"/>
          <a:cs typeface="+mn-cs"/>
        </a:defRPr>
      </a:lvl3pPr>
      <a:lvl4pPr marL="2044850" algn="l" defTabSz="1363233" rtl="0" eaLnBrk="1" latinLnBrk="0" hangingPunct="1">
        <a:defRPr sz="2684" kern="1200">
          <a:solidFill>
            <a:schemeClr val="tx1"/>
          </a:solidFill>
          <a:latin typeface="+mn-lt"/>
          <a:ea typeface="+mn-ea"/>
          <a:cs typeface="+mn-cs"/>
        </a:defRPr>
      </a:lvl4pPr>
      <a:lvl5pPr marL="2726466" algn="l" defTabSz="1363233" rtl="0" eaLnBrk="1" latinLnBrk="0" hangingPunct="1">
        <a:defRPr sz="2684" kern="1200">
          <a:solidFill>
            <a:schemeClr val="tx1"/>
          </a:solidFill>
          <a:latin typeface="+mn-lt"/>
          <a:ea typeface="+mn-ea"/>
          <a:cs typeface="+mn-cs"/>
        </a:defRPr>
      </a:lvl5pPr>
      <a:lvl6pPr marL="3408083" algn="l" defTabSz="1363233" rtl="0" eaLnBrk="1" latinLnBrk="0" hangingPunct="1">
        <a:defRPr sz="2684" kern="1200">
          <a:solidFill>
            <a:schemeClr val="tx1"/>
          </a:solidFill>
          <a:latin typeface="+mn-lt"/>
          <a:ea typeface="+mn-ea"/>
          <a:cs typeface="+mn-cs"/>
        </a:defRPr>
      </a:lvl6pPr>
      <a:lvl7pPr marL="4089700" algn="l" defTabSz="1363233" rtl="0" eaLnBrk="1" latinLnBrk="0" hangingPunct="1">
        <a:defRPr sz="2684" kern="1200">
          <a:solidFill>
            <a:schemeClr val="tx1"/>
          </a:solidFill>
          <a:latin typeface="+mn-lt"/>
          <a:ea typeface="+mn-ea"/>
          <a:cs typeface="+mn-cs"/>
        </a:defRPr>
      </a:lvl7pPr>
      <a:lvl8pPr marL="4771316" algn="l" defTabSz="1363233" rtl="0" eaLnBrk="1" latinLnBrk="0" hangingPunct="1">
        <a:defRPr sz="2684" kern="1200">
          <a:solidFill>
            <a:schemeClr val="tx1"/>
          </a:solidFill>
          <a:latin typeface="+mn-lt"/>
          <a:ea typeface="+mn-ea"/>
          <a:cs typeface="+mn-cs"/>
        </a:defRPr>
      </a:lvl8pPr>
      <a:lvl9pPr marL="5452933" algn="l" defTabSz="1363233" rtl="0" eaLnBrk="1" latinLnBrk="0" hangingPunct="1">
        <a:defRPr sz="26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phw.nhs.wales/publications/publications1/sexual-health-trends-in-wales-annual-report-2024/"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phw.nhs.wales/publications/publications1/sexual-health-trends-in-wales-annual-report-2024/"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gov.wales/introduction-routine-vaccinations-mpox-and-gonorrhoea-whc2025021"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gov.uk/government/collections/meningococcal-b-menb-vaccination-programme-for-gonorrhoea"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wales/introduction-routine-vaccinations-mpox-and-gonorrhoea-whc202502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www.gov.uk/government/collections/meningococcal-b-menb-vaccination-programme-for-gonorrhoea"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gonorrhoea-the-green-book-chapter"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gov.uk/government/publications/consent-the-green-book-chapter-2" TargetMode="External"/><Relationship Id="rId5" Type="http://schemas.openxmlformats.org/officeDocument/2006/relationships/hyperlink" Target="https://www.wmic.wales.nhs.uk/pgds-templates-advice/" TargetMode="External"/><Relationship Id="rId4" Type="http://schemas.openxmlformats.org/officeDocument/2006/relationships/hyperlink" Target="https://www.resus.org.uk/about-us/news-and-events/rcuk-publishes-anaphylaxis-guidance-vaccination-settings" TargetMode="External"/><Relationship Id="rId9" Type="http://schemas.openxmlformats.org/officeDocument/2006/relationships/hyperlink" Target="https://www.gov.wales/introduction-routine-vaccinations-mpox-and-gonorrhoea-whc2025021"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bashh.org/guideline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www.gov.uk/government/publications/immunisation-procedures-the-green-book-chapter-4" TargetMode="External"/><Relationship Id="rId4" Type="http://schemas.openxmlformats.org/officeDocument/2006/relationships/hyperlink" Target="https://www.medicines.org.uk/emc/product/5168/smpc"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nes.scot.nhs.uk/"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 Id="rId4" Type="http://schemas.openxmlformats.org/officeDocument/2006/relationships/hyperlink" Target="https://www.gov.uk/government/collections/meningococcal-b-menb-vaccination-programme-for-gonorrhoea"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medicines.org.uk/emc"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www.gov.uk/government/publications/surveillance-and-monitoring-for-vaccine-safety-the-green-book-chapter-9" TargetMode="External"/><Relationship Id="rId5" Type="http://schemas.openxmlformats.org/officeDocument/2006/relationships/hyperlink" Target="http://www.mhra.gov.uk/yellowcard" TargetMode="External"/><Relationship Id="rId4" Type="http://schemas.openxmlformats.org/officeDocument/2006/relationships/hyperlink" Target="https://yellowcard.mhra.gov.uk/"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gov.uk/government/publications/immunisation-schedule-the-green-book-chapter-11"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www.gov.uk/government/collections/immunisation-against-infectious-disease-the-green-book"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hyperlink" Target="https://www.gov.uk/government/collections/meningococcal-b-menb-vaccination-programme-for-gonorrhoea" TargetMode="External"/><Relationship Id="rId3" Type="http://schemas.openxmlformats.org/officeDocument/2006/relationships/hyperlink" Target="https://phw.nhs.wales/topics/immunisation-and-vaccines/a-to-z-list-of-vaccinations/" TargetMode="External"/><Relationship Id="rId7" Type="http://schemas.openxmlformats.org/officeDocument/2006/relationships/hyperlink" Target="https://www.wmic.wales.nhs.uk/pgds-templates-advice/#immunisations" TargetMode="External"/><Relationship Id="rId2" Type="http://schemas.openxmlformats.org/officeDocument/2006/relationships/hyperlink" Target="https://phw.nhs.wales/topics/immunisation-and-vaccines/leaflets/" TargetMode="External"/><Relationship Id="rId1" Type="http://schemas.openxmlformats.org/officeDocument/2006/relationships/slideLayout" Target="../slideLayouts/slideLayout2.xml"/><Relationship Id="rId6" Type="http://schemas.openxmlformats.org/officeDocument/2006/relationships/hyperlink" Target="https://www.gov.wales/introduction-routine-vaccinations-mpox-and-gonorrhoea-whc2025021" TargetMode="External"/><Relationship Id="rId5" Type="http://schemas.openxmlformats.org/officeDocument/2006/relationships/hyperlink" Target="https://www.gov.uk/government/publications/gonorrhoea-the-green-book-chapter" TargetMode="External"/><Relationship Id="rId10" Type="http://schemas.openxmlformats.org/officeDocument/2006/relationships/image" Target="../media/image13.png"/><Relationship Id="rId4" Type="http://schemas.openxmlformats.org/officeDocument/2006/relationships/hyperlink" Target="https://phw.nhs.wales/topics/immunisation-and-vaccines/vaccines-professionals/a-to-z-list-of-vaccinations-for-health-and-social-care-professionals/" TargetMode="External"/><Relationship Id="rId9" Type="http://schemas.openxmlformats.org/officeDocument/2006/relationships/image" Target="../media/image12.png"/></Relationships>
</file>

<file path=ppt/slides/_rels/slide46.xml.rels><?xml version="1.0" encoding="UTF-8" standalone="yes"?>
<Relationships xmlns="http://schemas.openxmlformats.org/package/2006/relationships"><Relationship Id="rId3" Type="http://schemas.openxmlformats.org/officeDocument/2006/relationships/hyperlink" Target="https://iris.who.int/bitstream/handle/10665/360348/9789240053779-eng.pdf?sequence=1"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s://www.who.int/news-room/fact-sheets/detail/gonorrhoea-(neisseria-gonorrhoeae-infection)" TargetMode="External"/><Relationship Id="rId5"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4" Type="http://schemas.openxmlformats.org/officeDocument/2006/relationships/hyperlink" Target="https://cks.nice.org.uk/topics/gonorrhoea/diagnosis/clinical-features/"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935095" y="4516897"/>
            <a:ext cx="16691723" cy="1085364"/>
          </a:xfrm>
        </p:spPr>
        <p:txBody>
          <a:bodyPr lIns="91440" tIns="45720" rIns="91440" bIns="45720" anchor="t">
            <a:noAutofit/>
          </a:bodyPr>
          <a:lstStyle/>
          <a:p>
            <a:pPr algn="ctr"/>
            <a:r>
              <a:rPr lang="en-GB" sz="4000" b="1">
                <a:latin typeface="Arial"/>
                <a:cs typeface="Arial"/>
              </a:rPr>
              <a:t>Meningococcal type B (</a:t>
            </a:r>
            <a:r>
              <a:rPr lang="en-GB" sz="4000">
                <a:latin typeface="Arial"/>
                <a:cs typeface="Arial"/>
              </a:rPr>
              <a:t>4CMenB</a:t>
            </a:r>
            <a:r>
              <a:rPr lang="en-GB" sz="4000" b="1">
                <a:latin typeface="Arial"/>
                <a:cs typeface="Arial"/>
              </a:rPr>
              <a:t>) vaccination </a:t>
            </a:r>
          </a:p>
          <a:p>
            <a:pPr algn="ctr"/>
            <a:r>
              <a:rPr lang="en-GB" sz="4000" b="1">
                <a:latin typeface="Arial"/>
                <a:cs typeface="Arial"/>
              </a:rPr>
              <a:t>for protection against gonorrhoea</a:t>
            </a:r>
            <a:endParaRPr lang="en-GB" sz="4000"/>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p:txBody>
          <a:bodyPr/>
          <a:lstStyle/>
          <a:p>
            <a:r>
              <a:rPr lang="en-GB" sz="3670">
                <a:solidFill>
                  <a:schemeClr val="bg1"/>
                </a:solidFill>
              </a:rPr>
              <a:t>Vaccine Preventable Disease Programme</a:t>
            </a:r>
          </a:p>
          <a:p>
            <a:r>
              <a:rPr lang="en-GB" sz="3670">
                <a:solidFill>
                  <a:schemeClr val="bg1"/>
                </a:solidFill>
              </a:rPr>
              <a:t>Public Health Wales</a:t>
            </a:r>
          </a:p>
          <a:p>
            <a:r>
              <a:rPr lang="en-GB" sz="3670">
                <a:solidFill>
                  <a:schemeClr val="bg1"/>
                </a:solidFill>
              </a:rPr>
              <a:t>Version 1</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12FE7-4F93-C626-9736-E48D618361E2}"/>
              </a:ext>
            </a:extLst>
          </p:cNvPr>
          <p:cNvSpPr>
            <a:spLocks noGrp="1"/>
          </p:cNvSpPr>
          <p:nvPr>
            <p:ph type="title"/>
          </p:nvPr>
        </p:nvSpPr>
        <p:spPr>
          <a:xfrm>
            <a:off x="180547" y="235796"/>
            <a:ext cx="17926905" cy="994172"/>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400" b="1">
                <a:solidFill>
                  <a:srgbClr val="002060"/>
                </a:solidFill>
                <a:latin typeface="Arial"/>
                <a:cs typeface="Arial"/>
              </a:rPr>
              <a:t>Clinical presentation and possible complications</a:t>
            </a:r>
            <a:r>
              <a:rPr lang="en-GB" sz="6000" b="1">
                <a:solidFill>
                  <a:srgbClr val="002060"/>
                </a:solidFill>
                <a:latin typeface="Arial"/>
                <a:cs typeface="Arial"/>
              </a:rPr>
              <a:t> </a:t>
            </a:r>
          </a:p>
        </p:txBody>
      </p:sp>
      <p:sp>
        <p:nvSpPr>
          <p:cNvPr id="3" name="Content Placeholder 2">
            <a:extLst>
              <a:ext uri="{FF2B5EF4-FFF2-40B4-BE49-F238E27FC236}">
                <a16:creationId xmlns:a16="http://schemas.microsoft.com/office/drawing/2014/main" id="{1125A89D-4FDD-5945-BF4D-6CEAF80F1447}"/>
              </a:ext>
            </a:extLst>
          </p:cNvPr>
          <p:cNvSpPr>
            <a:spLocks noGrp="1"/>
          </p:cNvSpPr>
          <p:nvPr>
            <p:ph idx="1"/>
          </p:nvPr>
        </p:nvSpPr>
        <p:spPr>
          <a:xfrm>
            <a:off x="264379" y="1461951"/>
            <a:ext cx="8606089" cy="4666104"/>
          </a:xfrm>
        </p:spPr>
        <p:style>
          <a:lnRef idx="2">
            <a:schemeClr val="dk1"/>
          </a:lnRef>
          <a:fillRef idx="1">
            <a:schemeClr val="lt1"/>
          </a:fillRef>
          <a:effectRef idx="0">
            <a:schemeClr val="dk1"/>
          </a:effectRef>
          <a:fontRef idx="minor">
            <a:schemeClr val="dk1"/>
          </a:fontRef>
        </p:style>
        <p:txBody>
          <a:bodyPr lIns="91440" tIns="45720" rIns="91440" bIns="45720" anchor="t">
            <a:normAutofit fontScale="92500" lnSpcReduction="20000"/>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lnSpc>
                <a:spcPct val="150000"/>
              </a:lnSpc>
              <a:buNone/>
            </a:pPr>
            <a:r>
              <a:rPr lang="en-GB" sz="2700">
                <a:ea typeface="Source Sans Pro"/>
              </a:rPr>
              <a:t>Gonorrhoea infection symptoms includes:</a:t>
            </a:r>
            <a:endParaRPr lang="en-US">
              <a:cs typeface="Arial"/>
            </a:endParaRPr>
          </a:p>
          <a:p>
            <a:pPr marL="457200" indent="-457200">
              <a:lnSpc>
                <a:spcPct val="150000"/>
              </a:lnSpc>
              <a:buFont typeface="Wingdings" panose="020B0604020202020204" pitchFamily="34" charset="0"/>
              <a:buChar char="Ø"/>
            </a:pPr>
            <a:r>
              <a:rPr lang="en-GB" sz="2700">
                <a:ea typeface="Source Sans Pro"/>
              </a:rPr>
              <a:t>dysuria (painful urination)</a:t>
            </a:r>
            <a:endParaRPr lang="en-GB" sz="2700">
              <a:ea typeface="Source Sans Pro"/>
              <a:cs typeface="Arial"/>
            </a:endParaRPr>
          </a:p>
          <a:p>
            <a:pPr marL="457200" indent="-457200">
              <a:lnSpc>
                <a:spcPct val="150000"/>
              </a:lnSpc>
              <a:buFont typeface="Wingdings" panose="020B0604020202020204" pitchFamily="34" charset="0"/>
              <a:buChar char="Ø"/>
            </a:pPr>
            <a:r>
              <a:rPr lang="en-GB" sz="2700">
                <a:ea typeface="Source Sans Pro"/>
              </a:rPr>
              <a:t>thick discharge from the vagina or penis which can be green or yellow in colour</a:t>
            </a:r>
            <a:endParaRPr lang="en-GB" sz="2700">
              <a:ea typeface="Source Sans Pro"/>
              <a:cs typeface="Arial"/>
            </a:endParaRPr>
          </a:p>
          <a:p>
            <a:pPr marL="457200" indent="-457200">
              <a:lnSpc>
                <a:spcPct val="150000"/>
              </a:lnSpc>
              <a:buFont typeface="Wingdings" panose="020B0604020202020204" pitchFamily="34" charset="0"/>
              <a:buChar char="Ø"/>
            </a:pPr>
            <a:r>
              <a:rPr lang="en-GB" sz="2700">
                <a:ea typeface="Source Sans Pro"/>
              </a:rPr>
              <a:t>rectal bleeding, discharge or pain</a:t>
            </a:r>
            <a:endParaRPr lang="en-GB" sz="2700">
              <a:ea typeface="Source Sans Pro"/>
              <a:cs typeface="Arial"/>
            </a:endParaRPr>
          </a:p>
          <a:p>
            <a:pPr marL="457200" indent="-457200">
              <a:lnSpc>
                <a:spcPct val="150000"/>
              </a:lnSpc>
              <a:buFont typeface="Wingdings" panose="020B0604020202020204" pitchFamily="34" charset="0"/>
              <a:buChar char="Ø"/>
            </a:pPr>
            <a:r>
              <a:rPr lang="en-GB" sz="2700">
                <a:ea typeface="Source Sans Pro"/>
              </a:rPr>
              <a:t>lower abdominal pain</a:t>
            </a:r>
            <a:endParaRPr lang="en-GB" sz="2700">
              <a:ea typeface="Source Sans Pro"/>
              <a:cs typeface="Arial"/>
            </a:endParaRPr>
          </a:p>
          <a:p>
            <a:pPr marL="457200" indent="-457200">
              <a:lnSpc>
                <a:spcPct val="150000"/>
              </a:lnSpc>
              <a:buFont typeface="Wingdings" panose="020B0604020202020204" pitchFamily="34" charset="0"/>
              <a:buChar char="Ø"/>
            </a:pPr>
            <a:r>
              <a:rPr lang="en-GB" sz="2700">
                <a:ea typeface="Source Sans Pro"/>
              </a:rPr>
              <a:t>intermenstrual bleeding (bleeding between periods)</a:t>
            </a:r>
            <a:endParaRPr lang="en-GB" sz="2700">
              <a:ea typeface="Source Sans Pro"/>
              <a:cs typeface="Arial"/>
            </a:endParaRPr>
          </a:p>
          <a:p>
            <a:pPr indent="-340360" algn="just">
              <a:buFont typeface="Wingdings" panose="05000000000000000000" pitchFamily="2" charset="2"/>
              <a:buChar char="Ø"/>
            </a:pPr>
            <a:endParaRPr lang="en-GB" sz="2700">
              <a:ea typeface="Source Sans Pro"/>
              <a:cs typeface="Arial"/>
            </a:endParaRPr>
          </a:p>
        </p:txBody>
      </p:sp>
      <p:sp>
        <p:nvSpPr>
          <p:cNvPr id="4" name="Slide Number Placeholder 3">
            <a:extLst>
              <a:ext uri="{FF2B5EF4-FFF2-40B4-BE49-F238E27FC236}">
                <a16:creationId xmlns:a16="http://schemas.microsoft.com/office/drawing/2014/main" id="{B8716B16-E729-E244-CEAA-01F60B72DC36}"/>
              </a:ext>
            </a:extLst>
          </p:cNvPr>
          <p:cNvSpPr>
            <a:spLocks noGrp="1"/>
          </p:cNvSpPr>
          <p:nvPr>
            <p:ph type="sldNum" sz="quarter" idx="12"/>
          </p:nvPr>
        </p:nvSpPr>
        <p:spPr/>
        <p:txBody>
          <a:bodyPr/>
          <a:lstStyle/>
          <a:p>
            <a:fld id="{561D0CCE-8DCC-44DC-A653-AE62B1D84A52}" type="slidenum">
              <a:rPr lang="en-GB" smtClean="0"/>
              <a:pPr/>
              <a:t>10</a:t>
            </a:fld>
            <a:endParaRPr lang="en-GB"/>
          </a:p>
        </p:txBody>
      </p:sp>
      <p:sp>
        <p:nvSpPr>
          <p:cNvPr id="7" name="TextBox 6">
            <a:extLst>
              <a:ext uri="{FF2B5EF4-FFF2-40B4-BE49-F238E27FC236}">
                <a16:creationId xmlns:a16="http://schemas.microsoft.com/office/drawing/2014/main" id="{44995126-BE5F-5A3D-74D8-DCA90B62DABB}"/>
              </a:ext>
            </a:extLst>
          </p:cNvPr>
          <p:cNvSpPr txBox="1"/>
          <p:nvPr/>
        </p:nvSpPr>
        <p:spPr>
          <a:xfrm>
            <a:off x="9433673" y="1466874"/>
            <a:ext cx="8678099" cy="6247801"/>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GB" sz="2700"/>
              <a:t>Complications of untreated gonorrhoea infection includes:​</a:t>
            </a:r>
            <a:endParaRPr lang="en-US" sz="2700">
              <a:cs typeface="Arial"/>
            </a:endParaRPr>
          </a:p>
          <a:p>
            <a:pPr marL="457200" indent="-457200">
              <a:lnSpc>
                <a:spcPct val="150000"/>
              </a:lnSpc>
              <a:buFont typeface="Wingdings"/>
              <a:buChar char="Ø"/>
            </a:pPr>
            <a:r>
              <a:rPr lang="en-GB" sz="2700"/>
              <a:t>infertility in men and women​</a:t>
            </a:r>
            <a:endParaRPr lang="en-GB" sz="2700">
              <a:cs typeface="Arial"/>
            </a:endParaRPr>
          </a:p>
          <a:p>
            <a:pPr marL="457200" indent="-457200">
              <a:lnSpc>
                <a:spcPct val="150000"/>
              </a:lnSpc>
              <a:buFont typeface="Wingdings"/>
              <a:buChar char="Ø"/>
            </a:pPr>
            <a:r>
              <a:rPr lang="en-GB" sz="2700"/>
              <a:t>ectopic pregnancy​</a:t>
            </a:r>
            <a:endParaRPr lang="en-GB" sz="2700">
              <a:cs typeface="Arial"/>
            </a:endParaRPr>
          </a:p>
          <a:p>
            <a:pPr marL="457200" indent="-457200">
              <a:lnSpc>
                <a:spcPct val="150000"/>
              </a:lnSpc>
              <a:buFont typeface="Wingdings"/>
              <a:buChar char="Ø"/>
            </a:pPr>
            <a:r>
              <a:rPr lang="en-GB" sz="2700"/>
              <a:t>pelvic inflammatory disease ​</a:t>
            </a:r>
            <a:endParaRPr lang="en-GB" sz="2700">
              <a:cs typeface="Arial"/>
            </a:endParaRPr>
          </a:p>
          <a:p>
            <a:pPr marL="457200" indent="-457200">
              <a:lnSpc>
                <a:spcPct val="150000"/>
              </a:lnSpc>
              <a:buFont typeface="Wingdings"/>
              <a:buChar char="Ø"/>
            </a:pPr>
            <a:r>
              <a:rPr lang="en-GB" sz="2700"/>
              <a:t>infection of the testicles and prostate </a:t>
            </a:r>
            <a:r>
              <a:rPr lang="en-GB" sz="2700" strike="sngStrike"/>
              <a:t>​</a:t>
            </a:r>
            <a:endParaRPr lang="en-GB" sz="2700" strike="sngStrike">
              <a:cs typeface="Arial"/>
            </a:endParaRPr>
          </a:p>
          <a:p>
            <a:pPr marL="457200" indent="-457200">
              <a:lnSpc>
                <a:spcPct val="150000"/>
              </a:lnSpc>
              <a:buFont typeface="Wingdings"/>
              <a:buChar char="Ø"/>
            </a:pPr>
            <a:r>
              <a:rPr lang="en-GB" sz="2700"/>
              <a:t>neonatal conjunctivitis may lead to blindness if left untreated</a:t>
            </a:r>
            <a:r>
              <a:rPr lang="en-US" sz="2700"/>
              <a:t>​</a:t>
            </a:r>
            <a:endParaRPr lang="en-US" sz="2700">
              <a:cs typeface="Arial"/>
            </a:endParaRPr>
          </a:p>
          <a:p>
            <a:pPr marL="457200" indent="-457200">
              <a:lnSpc>
                <a:spcPct val="150000"/>
              </a:lnSpc>
              <a:buFont typeface="Wingdings"/>
              <a:buChar char="Ø"/>
            </a:pPr>
            <a:r>
              <a:rPr lang="en-GB" sz="2700"/>
              <a:t>systemic infections including disseminated gonococcal infection </a:t>
            </a:r>
            <a:endParaRPr lang="en-GB" sz="2700">
              <a:cs typeface="Arial"/>
            </a:endParaRPr>
          </a:p>
        </p:txBody>
      </p:sp>
      <p:sp>
        <p:nvSpPr>
          <p:cNvPr id="10" name="TextBox 9">
            <a:extLst>
              <a:ext uri="{FF2B5EF4-FFF2-40B4-BE49-F238E27FC236}">
                <a16:creationId xmlns:a16="http://schemas.microsoft.com/office/drawing/2014/main" id="{CD5258F7-C7C1-B9D5-27BB-4A59DAF1ABCB}"/>
              </a:ext>
            </a:extLst>
          </p:cNvPr>
          <p:cNvSpPr txBox="1"/>
          <p:nvPr/>
        </p:nvSpPr>
        <p:spPr>
          <a:xfrm>
            <a:off x="258037" y="6821846"/>
            <a:ext cx="8620104" cy="1246495"/>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500">
                <a:ea typeface="Source Sans Pro"/>
              </a:rPr>
              <a:t>Gonococcal infections can also increase the risk of acquiring other sexually transmitted infections, including HIV </a:t>
            </a:r>
          </a:p>
        </p:txBody>
      </p:sp>
    </p:spTree>
    <p:extLst>
      <p:ext uri="{BB962C8B-B14F-4D97-AF65-F5344CB8AC3E}">
        <p14:creationId xmlns:p14="http://schemas.microsoft.com/office/powerpoint/2010/main" val="404889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2FDC17-80B0-9AB4-0B96-21ECDE593B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4D738B-4F63-A9B1-5A0E-5E132809B1E0}"/>
              </a:ext>
            </a:extLst>
          </p:cNvPr>
          <p:cNvSpPr>
            <a:spLocks noGrp="1"/>
          </p:cNvSpPr>
          <p:nvPr>
            <p:ph type="title"/>
          </p:nvPr>
        </p:nvSpPr>
        <p:spPr>
          <a:xfrm>
            <a:off x="1257300" y="3848205"/>
            <a:ext cx="15773400" cy="1316471"/>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6000" b="1">
                <a:solidFill>
                  <a:srgbClr val="002060"/>
                </a:solidFill>
                <a:latin typeface="Arial"/>
                <a:cs typeface="Arial"/>
              </a:rPr>
              <a:t>Epidemiology and surveillance </a:t>
            </a:r>
            <a:endParaRPr lang="en-US"/>
          </a:p>
        </p:txBody>
      </p:sp>
      <p:sp>
        <p:nvSpPr>
          <p:cNvPr id="3" name="Slide Number Placeholder 2">
            <a:extLst>
              <a:ext uri="{FF2B5EF4-FFF2-40B4-BE49-F238E27FC236}">
                <a16:creationId xmlns:a16="http://schemas.microsoft.com/office/drawing/2014/main" id="{A949A427-6931-B4C4-ABC2-CD9D80255AA2}"/>
              </a:ext>
            </a:extLst>
          </p:cNvPr>
          <p:cNvSpPr>
            <a:spLocks noGrp="1"/>
          </p:cNvSpPr>
          <p:nvPr>
            <p:ph type="sldNum" sz="quarter" idx="12"/>
          </p:nvPr>
        </p:nvSpPr>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361419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7986C-9A44-B365-3D09-14C9939FAEC9}"/>
              </a:ext>
            </a:extLst>
          </p:cNvPr>
          <p:cNvSpPr>
            <a:spLocks noGrp="1"/>
          </p:cNvSpPr>
          <p:nvPr>
            <p:ph type="title"/>
          </p:nvPr>
        </p:nvSpPr>
        <p:spPr>
          <a:xfrm>
            <a:off x="1257300" y="551069"/>
            <a:ext cx="15773400" cy="1237950"/>
          </a:xfrm>
        </p:spPr>
        <p:txBody>
          <a:bodyPr lIns="91440" tIns="45720" rIns="91440" bIns="45720" anchor="t"/>
          <a:lstStyle/>
          <a:p>
            <a:r>
              <a:rPr lang="en-US" sz="4400" b="1">
                <a:cs typeface="Arial"/>
              </a:rPr>
              <a:t>Incidence in Wales</a:t>
            </a:r>
          </a:p>
        </p:txBody>
      </p:sp>
      <p:sp>
        <p:nvSpPr>
          <p:cNvPr id="3" name="Content Placeholder 2">
            <a:extLst>
              <a:ext uri="{FF2B5EF4-FFF2-40B4-BE49-F238E27FC236}">
                <a16:creationId xmlns:a16="http://schemas.microsoft.com/office/drawing/2014/main" id="{8E96256E-87D5-DD63-501C-C91F9461C239}"/>
              </a:ext>
            </a:extLst>
          </p:cNvPr>
          <p:cNvSpPr>
            <a:spLocks noGrp="1"/>
          </p:cNvSpPr>
          <p:nvPr>
            <p:ph idx="1"/>
          </p:nvPr>
        </p:nvSpPr>
        <p:spPr>
          <a:xfrm>
            <a:off x="380625" y="2027975"/>
            <a:ext cx="17902481" cy="7218271"/>
          </a:xfrm>
        </p:spPr>
        <p:txBody>
          <a:bodyPr lIns="91440" tIns="45720" rIns="91440" bIns="45720" anchor="t"/>
          <a:lstStyle/>
          <a:p>
            <a:pPr marL="340360" indent="-340360"/>
            <a:endParaRPr lang="en-GB" sz="2600">
              <a:cs typeface="Arial"/>
            </a:endParaRPr>
          </a:p>
          <a:p>
            <a:pPr marL="340360" indent="-340360"/>
            <a:endParaRPr lang="en-GB" sz="2600">
              <a:cs typeface="Arial"/>
            </a:endParaRPr>
          </a:p>
          <a:p>
            <a:pPr marL="340360" indent="-340360"/>
            <a:endParaRPr lang="en-GB" sz="2600">
              <a:cs typeface="Arial"/>
            </a:endParaRPr>
          </a:p>
          <a:p>
            <a:pPr marL="340360" indent="-340360"/>
            <a:endParaRPr lang="en-GB" sz="2600">
              <a:cs typeface="Arial"/>
            </a:endParaRPr>
          </a:p>
          <a:p>
            <a:pPr marL="340360" indent="-340360"/>
            <a:endParaRPr lang="en-GB" sz="2600">
              <a:cs typeface="Arial"/>
            </a:endParaRPr>
          </a:p>
          <a:p>
            <a:pPr marL="340360" indent="-340360"/>
            <a:endParaRPr lang="en-GB" sz="2600">
              <a:cs typeface="Arial"/>
            </a:endParaRPr>
          </a:p>
          <a:p>
            <a:pPr marL="340360" indent="-340360"/>
            <a:endParaRPr lang="en-GB" sz="2600">
              <a:cs typeface="Arial"/>
            </a:endParaRPr>
          </a:p>
          <a:p>
            <a:pPr marL="340360" indent="-340360"/>
            <a:endParaRPr lang="en-GB" sz="2600">
              <a:cs typeface="Arial"/>
            </a:endParaRPr>
          </a:p>
          <a:p>
            <a:pPr marL="340360" indent="-340360"/>
            <a:endParaRPr lang="en-GB" sz="2600">
              <a:cs typeface="Arial"/>
            </a:endParaRPr>
          </a:p>
          <a:p>
            <a:pPr marL="340360" indent="-340360"/>
            <a:endParaRPr lang="en-GB" sz="2600">
              <a:cs typeface="Arial"/>
            </a:endParaRPr>
          </a:p>
          <a:p>
            <a:pPr marL="340360" indent="-340360"/>
            <a:r>
              <a:rPr lang="en-GB" sz="2600">
                <a:cs typeface="Arial"/>
              </a:rPr>
              <a:t>Gonorrhoea diagnoses in Wales reached a 10-year high with 5,292 cases in 2023 - a 27% increase from 2022.</a:t>
            </a:r>
            <a:endParaRPr lang="en-GB" sz="4150">
              <a:cs typeface="Arial"/>
            </a:endParaRPr>
          </a:p>
          <a:p>
            <a:pPr marL="340360" indent="-340360"/>
            <a:r>
              <a:rPr lang="en-GB" sz="2600">
                <a:cs typeface="Arial"/>
              </a:rPr>
              <a:t>Gonorrhoea is the second most frequently diagnosed STI in England, with approximately 80,000 new cases annually.</a:t>
            </a:r>
          </a:p>
          <a:p>
            <a:pPr marL="340360" indent="-340360"/>
            <a:r>
              <a:rPr lang="en-GB" sz="2600">
                <a:cs typeface="Arial"/>
              </a:rPr>
              <a:t>In 2020 there were an estimated 82.4 million new infections among adults globally.</a:t>
            </a:r>
          </a:p>
          <a:p>
            <a:pPr marL="340360" indent="-340360"/>
            <a:endParaRPr lang="en-GB" sz="2600">
              <a:cs typeface="Arial"/>
            </a:endParaRPr>
          </a:p>
          <a:p>
            <a:pPr marL="0" indent="0">
              <a:buNone/>
            </a:pPr>
            <a:endParaRPr lang="en-GB" sz="2600">
              <a:cs typeface="Arial"/>
            </a:endParaRPr>
          </a:p>
          <a:p>
            <a:pPr marL="0" indent="0">
              <a:buNone/>
            </a:pPr>
            <a:endParaRPr lang="en-GB" sz="2600">
              <a:cs typeface="Arial"/>
            </a:endParaRPr>
          </a:p>
          <a:p>
            <a:pPr marL="0" indent="0">
              <a:buNone/>
            </a:pPr>
            <a:endParaRPr lang="en-US" sz="2800">
              <a:cs typeface="Arial"/>
            </a:endParaRPr>
          </a:p>
          <a:p>
            <a:pPr marL="0" indent="0">
              <a:buNone/>
            </a:pPr>
            <a:endParaRPr lang="en-US" sz="2600">
              <a:cs typeface="Arial"/>
            </a:endParaRPr>
          </a:p>
        </p:txBody>
      </p:sp>
      <p:sp>
        <p:nvSpPr>
          <p:cNvPr id="5" name="Slide Number Placeholder 4">
            <a:extLst>
              <a:ext uri="{FF2B5EF4-FFF2-40B4-BE49-F238E27FC236}">
                <a16:creationId xmlns:a16="http://schemas.microsoft.com/office/drawing/2014/main" id="{319CAD5F-4A02-DF02-2CE8-BA5746EB6EE9}"/>
              </a:ext>
            </a:extLst>
          </p:cNvPr>
          <p:cNvSpPr>
            <a:spLocks noGrp="1"/>
          </p:cNvSpPr>
          <p:nvPr>
            <p:ph type="sldNum" sz="quarter" idx="12"/>
          </p:nvPr>
        </p:nvSpPr>
        <p:spPr/>
        <p:txBody>
          <a:bodyPr/>
          <a:lstStyle/>
          <a:p>
            <a:fld id="{561D0CCE-8DCC-44DC-A653-AE62B1D84A52}" type="slidenum">
              <a:rPr lang="en-GB" smtClean="0"/>
              <a:pPr/>
              <a:t>12</a:t>
            </a:fld>
            <a:endParaRPr lang="en-GB"/>
          </a:p>
        </p:txBody>
      </p:sp>
      <p:pic>
        <p:nvPicPr>
          <p:cNvPr id="4" name="Picture 3" descr="A graph with blue lines and a line&#10;&#10;AI-generated content may be incorrect.">
            <a:extLst>
              <a:ext uri="{FF2B5EF4-FFF2-40B4-BE49-F238E27FC236}">
                <a16:creationId xmlns:a16="http://schemas.microsoft.com/office/drawing/2014/main" id="{2A29CFFD-D78A-DC36-D227-6B7663075B68}"/>
              </a:ext>
            </a:extLst>
          </p:cNvPr>
          <p:cNvPicPr>
            <a:picLocks noChangeAspect="1"/>
          </p:cNvPicPr>
          <p:nvPr/>
        </p:nvPicPr>
        <p:blipFill>
          <a:blip r:embed="rId3"/>
          <a:stretch>
            <a:fillRect/>
          </a:stretch>
        </p:blipFill>
        <p:spPr>
          <a:xfrm>
            <a:off x="3671488" y="1945179"/>
            <a:ext cx="10187651" cy="5101073"/>
          </a:xfrm>
          <a:prstGeom prst="rect">
            <a:avLst/>
          </a:prstGeom>
        </p:spPr>
      </p:pic>
      <p:sp>
        <p:nvSpPr>
          <p:cNvPr id="6" name="TextBox 5">
            <a:extLst>
              <a:ext uri="{FF2B5EF4-FFF2-40B4-BE49-F238E27FC236}">
                <a16:creationId xmlns:a16="http://schemas.microsoft.com/office/drawing/2014/main" id="{A8CAC33C-10BA-D5D6-37D6-8C2D98A42718}"/>
              </a:ext>
            </a:extLst>
          </p:cNvPr>
          <p:cNvSpPr txBox="1"/>
          <p:nvPr/>
        </p:nvSpPr>
        <p:spPr>
          <a:xfrm>
            <a:off x="14625334" y="4864159"/>
            <a:ext cx="2373652" cy="2169825"/>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a:t>Source:</a:t>
            </a:r>
          </a:p>
          <a:p>
            <a:r>
              <a:rPr lang="en-US" sz="2700">
                <a:hlinkClick r:id="rId4"/>
              </a:rPr>
              <a:t>Sexual health trends in Wales: Annual report 2024</a:t>
            </a:r>
            <a:endParaRPr lang="en-US" sz="2700">
              <a:cs typeface="Arial"/>
            </a:endParaRPr>
          </a:p>
        </p:txBody>
      </p:sp>
      <p:sp>
        <p:nvSpPr>
          <p:cNvPr id="7" name="TextBox 6">
            <a:extLst>
              <a:ext uri="{FF2B5EF4-FFF2-40B4-BE49-F238E27FC236}">
                <a16:creationId xmlns:a16="http://schemas.microsoft.com/office/drawing/2014/main" id="{5781A7DD-09C2-68C0-D1C1-6B27F6CD2B6C}"/>
              </a:ext>
            </a:extLst>
          </p:cNvPr>
          <p:cNvSpPr txBox="1"/>
          <p:nvPr/>
        </p:nvSpPr>
        <p:spPr>
          <a:xfrm>
            <a:off x="2840114" y="1436257"/>
            <a:ext cx="13721755" cy="5087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a:t>Number of individuals diagnosed with </a:t>
            </a:r>
            <a:r>
              <a:rPr lang="en-GB" sz="2600"/>
              <a:t>Gonorrhoea</a:t>
            </a:r>
            <a:r>
              <a:rPr lang="en-US" sz="2700"/>
              <a:t> and positivity, by year, Wales</a:t>
            </a:r>
          </a:p>
        </p:txBody>
      </p:sp>
    </p:spTree>
    <p:extLst>
      <p:ext uri="{BB962C8B-B14F-4D97-AF65-F5344CB8AC3E}">
        <p14:creationId xmlns:p14="http://schemas.microsoft.com/office/powerpoint/2010/main" val="160761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BE695-50C8-7C06-385C-3E2C099E6070}"/>
              </a:ext>
            </a:extLst>
          </p:cNvPr>
          <p:cNvSpPr>
            <a:spLocks noGrp="1"/>
          </p:cNvSpPr>
          <p:nvPr>
            <p:ph type="title"/>
          </p:nvPr>
        </p:nvSpPr>
        <p:spPr>
          <a:xfrm>
            <a:off x="740839" y="357590"/>
            <a:ext cx="7105498" cy="917534"/>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400" b="1">
                <a:solidFill>
                  <a:srgbClr val="002060"/>
                </a:solidFill>
                <a:latin typeface="Arial"/>
              </a:rPr>
              <a:t>Epidemiology in Wales</a:t>
            </a:r>
            <a:endParaRPr lang="en-GB" sz="4400" b="1">
              <a:cs typeface="Arial"/>
            </a:endParaRPr>
          </a:p>
        </p:txBody>
      </p:sp>
      <p:sp>
        <p:nvSpPr>
          <p:cNvPr id="5" name="TextBox 4">
            <a:extLst>
              <a:ext uri="{FF2B5EF4-FFF2-40B4-BE49-F238E27FC236}">
                <a16:creationId xmlns:a16="http://schemas.microsoft.com/office/drawing/2014/main" id="{E2483A55-BFE8-3947-417D-6CEC3CAC375E}"/>
              </a:ext>
            </a:extLst>
          </p:cNvPr>
          <p:cNvSpPr txBox="1"/>
          <p:nvPr/>
        </p:nvSpPr>
        <p:spPr>
          <a:xfrm>
            <a:off x="174368" y="1323874"/>
            <a:ext cx="8813959" cy="8325356"/>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457200" indent="-457200">
              <a:buFont typeface="Arial" panose="020B0604020202020204" pitchFamily="34" charset="0"/>
              <a:buChar char="•"/>
            </a:pPr>
            <a:r>
              <a:rPr lang="en-US" sz="2800">
                <a:cs typeface="Arial"/>
              </a:rPr>
              <a:t>During 2023, the diagnosis rate per 100,000 population was 145.9 in females compared to 157.7 in males. </a:t>
            </a:r>
          </a:p>
          <a:p>
            <a:pPr marL="457200" indent="-457200">
              <a:buFont typeface="Arial" panose="020B0604020202020204" pitchFamily="34" charset="0"/>
              <a:buChar char="•"/>
            </a:pPr>
            <a:endParaRPr lang="en-US" sz="2800">
              <a:cs typeface="Arial"/>
            </a:endParaRPr>
          </a:p>
          <a:p>
            <a:pPr marL="457200" indent="-457200">
              <a:buFont typeface="Arial" panose="020B0604020202020204" pitchFamily="34" charset="0"/>
              <a:buChar char="•"/>
            </a:pPr>
            <a:r>
              <a:rPr lang="en-GB" sz="2800">
                <a:cs typeface="Arial"/>
              </a:rPr>
              <a:t>While most diagnoses occur in White populations, Black ethnic groups experience significantly higher rates (283.1 per 100,00000 compared to 132.7 in white ethnic groups). </a:t>
            </a:r>
          </a:p>
          <a:p>
            <a:pPr marL="457200" indent="-457200">
              <a:buFont typeface="Arial" panose="020B0604020202020204" pitchFamily="34" charset="0"/>
              <a:buChar char="•"/>
            </a:pPr>
            <a:endParaRPr lang="en-GB" sz="2800">
              <a:cs typeface="Arial"/>
            </a:endParaRPr>
          </a:p>
          <a:p>
            <a:pPr marL="457200" indent="-457200">
              <a:buFont typeface="Arial" panose="020B0604020202020204" pitchFamily="34" charset="0"/>
              <a:buChar char="•"/>
            </a:pPr>
            <a:r>
              <a:rPr lang="en-US" sz="2800" err="1">
                <a:cs typeface="Arial"/>
              </a:rPr>
              <a:t>Gonorrhoea</a:t>
            </a:r>
            <a:r>
              <a:rPr lang="en-US" sz="2800">
                <a:cs typeface="Arial"/>
              </a:rPr>
              <a:t> is more frequently detected in gay and bisexual men.</a:t>
            </a:r>
          </a:p>
          <a:p>
            <a:pPr marL="457200" indent="-457200">
              <a:buFont typeface="Arial" panose="020B0604020202020204" pitchFamily="34" charset="0"/>
              <a:buChar char="•"/>
            </a:pPr>
            <a:endParaRPr lang="en-US" sz="2800">
              <a:cs typeface="Arial"/>
            </a:endParaRPr>
          </a:p>
          <a:p>
            <a:pPr marL="457200" indent="-457200">
              <a:buFont typeface="Arial" panose="020B0604020202020204" pitchFamily="34" charset="0"/>
              <a:buChar char="•"/>
            </a:pPr>
            <a:r>
              <a:rPr lang="en-GB" sz="2800">
                <a:cs typeface="Arial"/>
              </a:rPr>
              <a:t>Gonorrhoea reinfections occur most frequently among males, individuals aged 25-34, patients attending Cardiff and Vale University Health Board clinics, and those of White ethnicity.</a:t>
            </a:r>
            <a:endParaRPr lang="en-US" sz="2800">
              <a:cs typeface="Arial"/>
            </a:endParaRPr>
          </a:p>
          <a:p>
            <a:pPr marL="457200" indent="-457200">
              <a:buFont typeface="Arial" panose="020B0604020202020204" pitchFamily="34" charset="0"/>
              <a:buChar char="•"/>
            </a:pPr>
            <a:endParaRPr lang="en-GB" sz="2800">
              <a:cs typeface="Arial"/>
            </a:endParaRPr>
          </a:p>
          <a:p>
            <a:pPr marL="457200" indent="-457200">
              <a:buFont typeface="Arial" panose="020B0604020202020204" pitchFamily="34" charset="0"/>
              <a:buChar char="•"/>
            </a:pPr>
            <a:endParaRPr lang="en-GB" sz="2800">
              <a:cs typeface="Arial"/>
            </a:endParaRPr>
          </a:p>
          <a:p>
            <a:pPr marL="457200" indent="-457200">
              <a:buFont typeface="Arial" panose="020B0604020202020204" pitchFamily="34" charset="0"/>
              <a:buChar char="•"/>
            </a:pPr>
            <a:endParaRPr lang="en-GB" sz="2800">
              <a:cs typeface="Arial"/>
            </a:endParaRPr>
          </a:p>
        </p:txBody>
      </p:sp>
      <p:sp>
        <p:nvSpPr>
          <p:cNvPr id="3" name="Slide Number Placeholder 2">
            <a:extLst>
              <a:ext uri="{FF2B5EF4-FFF2-40B4-BE49-F238E27FC236}">
                <a16:creationId xmlns:a16="http://schemas.microsoft.com/office/drawing/2014/main" id="{3525DC5D-5588-074A-F0E9-AB12A9722579}"/>
              </a:ext>
            </a:extLst>
          </p:cNvPr>
          <p:cNvSpPr>
            <a:spLocks noGrp="1"/>
          </p:cNvSpPr>
          <p:nvPr>
            <p:ph type="sldNum" sz="quarter" idx="12"/>
          </p:nvPr>
        </p:nvSpPr>
        <p:spPr/>
        <p:txBody>
          <a:bodyPr/>
          <a:lstStyle/>
          <a:p>
            <a:fld id="{561D0CCE-8DCC-44DC-A653-AE62B1D84A52}" type="slidenum">
              <a:rPr lang="en-GB" smtClean="0"/>
              <a:pPr/>
              <a:t>13</a:t>
            </a:fld>
            <a:endParaRPr lang="en-GB"/>
          </a:p>
        </p:txBody>
      </p:sp>
      <p:pic>
        <p:nvPicPr>
          <p:cNvPr id="4" name="Picture 3" descr="A graph of a number of people&#10;&#10;AI-generated content may be incorrect.">
            <a:extLst>
              <a:ext uri="{FF2B5EF4-FFF2-40B4-BE49-F238E27FC236}">
                <a16:creationId xmlns:a16="http://schemas.microsoft.com/office/drawing/2014/main" id="{88C3F9F1-BA1E-14BC-2B17-87B22036F732}"/>
              </a:ext>
            </a:extLst>
          </p:cNvPr>
          <p:cNvPicPr>
            <a:picLocks noChangeAspect="1"/>
          </p:cNvPicPr>
          <p:nvPr/>
        </p:nvPicPr>
        <p:blipFill>
          <a:blip r:embed="rId2"/>
          <a:srcRect l="214" t="859" r="-214" b="-573"/>
          <a:stretch>
            <a:fillRect/>
          </a:stretch>
        </p:blipFill>
        <p:spPr>
          <a:xfrm>
            <a:off x="9743527" y="3242241"/>
            <a:ext cx="7515893" cy="5613148"/>
          </a:xfrm>
          <a:prstGeom prst="rect">
            <a:avLst/>
          </a:prstGeom>
        </p:spPr>
      </p:pic>
      <p:sp>
        <p:nvSpPr>
          <p:cNvPr id="7" name="TextBox 6">
            <a:extLst>
              <a:ext uri="{FF2B5EF4-FFF2-40B4-BE49-F238E27FC236}">
                <a16:creationId xmlns:a16="http://schemas.microsoft.com/office/drawing/2014/main" id="{04C4E2D5-EE8D-1722-840E-10E6DCD5D65B}"/>
              </a:ext>
            </a:extLst>
          </p:cNvPr>
          <p:cNvSpPr txBox="1"/>
          <p:nvPr/>
        </p:nvSpPr>
        <p:spPr>
          <a:xfrm>
            <a:off x="10047850" y="2111925"/>
            <a:ext cx="750769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err="1">
                <a:ea typeface="+mn-lt"/>
                <a:cs typeface="+mn-lt"/>
              </a:rPr>
              <a:t>Gonorrhoea</a:t>
            </a:r>
            <a:r>
              <a:rPr lang="en-US" sz="2700">
                <a:ea typeface="+mn-lt"/>
                <a:cs typeface="+mn-lt"/>
              </a:rPr>
              <a:t> diagnosis rate per 100,000 population</a:t>
            </a:r>
            <a:r>
              <a:rPr lang="en-US" sz="2700"/>
              <a:t>, by age group, Wales 2023</a:t>
            </a:r>
            <a:endParaRPr lang="en-US" sz="2700">
              <a:cs typeface="Arial"/>
            </a:endParaRPr>
          </a:p>
        </p:txBody>
      </p:sp>
      <p:sp>
        <p:nvSpPr>
          <p:cNvPr id="9" name="TextBox 8">
            <a:extLst>
              <a:ext uri="{FF2B5EF4-FFF2-40B4-BE49-F238E27FC236}">
                <a16:creationId xmlns:a16="http://schemas.microsoft.com/office/drawing/2014/main" id="{5AF37455-3A97-36BA-5DD5-233CB2079240}"/>
              </a:ext>
            </a:extLst>
          </p:cNvPr>
          <p:cNvSpPr txBox="1"/>
          <p:nvPr/>
        </p:nvSpPr>
        <p:spPr>
          <a:xfrm>
            <a:off x="172000" y="8609302"/>
            <a:ext cx="9923145" cy="5087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a:t>Source: </a:t>
            </a:r>
            <a:r>
              <a:rPr lang="en-US" sz="2700">
                <a:hlinkClick r:id="rId3"/>
              </a:rPr>
              <a:t>Sexual health trends in Wales: Annual report 2024</a:t>
            </a:r>
            <a:endParaRPr lang="en-US" sz="2700"/>
          </a:p>
        </p:txBody>
      </p:sp>
    </p:spTree>
    <p:extLst>
      <p:ext uri="{BB962C8B-B14F-4D97-AF65-F5344CB8AC3E}">
        <p14:creationId xmlns:p14="http://schemas.microsoft.com/office/powerpoint/2010/main" val="726760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959F6-CC74-DFC4-2630-575ECD349D5A}"/>
              </a:ext>
            </a:extLst>
          </p:cNvPr>
          <p:cNvSpPr>
            <a:spLocks noGrp="1"/>
          </p:cNvSpPr>
          <p:nvPr>
            <p:ph type="title"/>
          </p:nvPr>
        </p:nvSpPr>
        <p:spPr>
          <a:xfrm>
            <a:off x="886108" y="3167903"/>
            <a:ext cx="15773400" cy="3132980"/>
          </a:xfrm>
        </p:spPr>
        <p:txBody>
          <a:bodyPr lIns="91440" tIns="45720" rIns="91440" bIns="45720" anchor="t"/>
          <a:lstStyle/>
          <a:p>
            <a:pPr algn="ctr"/>
            <a:r>
              <a:rPr lang="en-US" sz="6550" b="1" dirty="0">
                <a:cs typeface="Arial"/>
              </a:rPr>
              <a:t>Routine targeted opportunistic vaccination programme for the prevention of gonorrhoea</a:t>
            </a:r>
          </a:p>
        </p:txBody>
      </p:sp>
      <p:sp>
        <p:nvSpPr>
          <p:cNvPr id="4" name="Slide Number Placeholder 3">
            <a:extLst>
              <a:ext uri="{FF2B5EF4-FFF2-40B4-BE49-F238E27FC236}">
                <a16:creationId xmlns:a16="http://schemas.microsoft.com/office/drawing/2014/main" id="{F23EBCF6-85B9-A4C0-DBD4-BDD7E5A5A211}"/>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27584787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CDA2E-1F03-8541-A88B-2B515B7CE75D}"/>
              </a:ext>
            </a:extLst>
          </p:cNvPr>
          <p:cNvSpPr>
            <a:spLocks noGrp="1"/>
          </p:cNvSpPr>
          <p:nvPr>
            <p:ph type="title"/>
          </p:nvPr>
        </p:nvSpPr>
        <p:spPr>
          <a:xfrm>
            <a:off x="602959" y="579438"/>
            <a:ext cx="17350529" cy="1167374"/>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ea typeface="Calibri"/>
              </a:rPr>
              <a:t>JCVI advice on the use of meningococcal B vaccination for the prevention of gonorrhoea (1)</a:t>
            </a:r>
            <a:endParaRPr lang="en-GB" sz="4000" b="1">
              <a:ea typeface="Calibri"/>
              <a:cs typeface="Arial"/>
            </a:endParaRPr>
          </a:p>
        </p:txBody>
      </p:sp>
      <p:sp>
        <p:nvSpPr>
          <p:cNvPr id="3" name="Content Placeholder 2">
            <a:extLst>
              <a:ext uri="{FF2B5EF4-FFF2-40B4-BE49-F238E27FC236}">
                <a16:creationId xmlns:a16="http://schemas.microsoft.com/office/drawing/2014/main" id="{1A4EEB8A-4545-8121-76E1-3465AFB35769}"/>
              </a:ext>
            </a:extLst>
          </p:cNvPr>
          <p:cNvSpPr>
            <a:spLocks noGrp="1"/>
          </p:cNvSpPr>
          <p:nvPr>
            <p:ph idx="1"/>
          </p:nvPr>
        </p:nvSpPr>
        <p:spPr>
          <a:xfrm>
            <a:off x="1257300" y="2076682"/>
            <a:ext cx="15773400" cy="6527007"/>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buNone/>
            </a:pPr>
            <a:r>
              <a:rPr lang="en-GB" sz="3000"/>
              <a:t>A </a:t>
            </a:r>
            <a:r>
              <a:rPr lang="en-GB" sz="3000">
                <a:hlinkClick r:id="rId3"/>
              </a:rPr>
              <a:t>JCVI announcement on 10 November 2023 </a:t>
            </a:r>
            <a:r>
              <a:rPr lang="en-GB" sz="3000"/>
              <a:t>on the use of meningococcal B vaccination for the prevention of gonorrhoea advises that: </a:t>
            </a:r>
          </a:p>
          <a:p>
            <a:pPr marL="457200" indent="-457200"/>
            <a:r>
              <a:rPr lang="en-GB" sz="3000"/>
              <a:t>a targeted programme should be initiated using the 4CMenB vaccine for the prevention of gonorrhoea in those who are at greatest risk of infection</a:t>
            </a:r>
            <a:endParaRPr lang="en-GB" sz="3000">
              <a:cs typeface="Arial"/>
            </a:endParaRPr>
          </a:p>
          <a:p>
            <a:pPr marL="457200" indent="-457200"/>
            <a:r>
              <a:rPr lang="en-GB" sz="3000"/>
              <a:t>the programme should be offered on an opportunistic basis through specialist sexual health services </a:t>
            </a:r>
            <a:endParaRPr lang="en-GB" sz="3000">
              <a:cs typeface="Arial"/>
            </a:endParaRPr>
          </a:p>
          <a:p>
            <a:pPr marL="457200" indent="-457200"/>
            <a:r>
              <a:rPr lang="en-GB" sz="3000"/>
              <a:t>real world studies have estimated that the 4CMenB vaccine has between 32.7 to 42% effectiveness against gonorrhoea</a:t>
            </a:r>
            <a:endParaRPr lang="en-GB" sz="3000">
              <a:cs typeface="Arial"/>
            </a:endParaRPr>
          </a:p>
          <a:p>
            <a:pPr marL="457200" indent="-457200"/>
            <a:r>
              <a:rPr lang="en-GB" sz="3000"/>
              <a:t>vaccination is of benefit as previous infection with gonorrhoea is thought to offer little protection against future infection and reinfection is therefore common although a modest vaccine effectiveness</a:t>
            </a:r>
            <a:endParaRPr lang="en-GB" sz="3000">
              <a:cs typeface="Arial"/>
            </a:endParaRPr>
          </a:p>
          <a:p>
            <a:pPr marL="457200" indent="-457200"/>
            <a:r>
              <a:rPr lang="en-GB" sz="3000"/>
              <a:t>protection against gonorrhoea isn’t currently a licensed indication for 4CMenB vaccine, this advice is based on</a:t>
            </a:r>
            <a:r>
              <a:rPr lang="en-GB" sz="3000" b="1"/>
              <a:t> off-label</a:t>
            </a:r>
            <a:r>
              <a:rPr lang="en-GB" sz="3000"/>
              <a:t> use of vaccine</a:t>
            </a:r>
            <a:endParaRPr lang="en-GB" sz="3000">
              <a:cs typeface="Arial"/>
            </a:endParaRPr>
          </a:p>
        </p:txBody>
      </p:sp>
      <p:sp>
        <p:nvSpPr>
          <p:cNvPr id="5" name="Slide Number Placeholder 4">
            <a:extLst>
              <a:ext uri="{FF2B5EF4-FFF2-40B4-BE49-F238E27FC236}">
                <a16:creationId xmlns:a16="http://schemas.microsoft.com/office/drawing/2014/main" id="{26650573-5195-D916-A630-1270A452CFD7}"/>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15</a:t>
            </a:fld>
            <a:endParaRPr lang="en-GB"/>
          </a:p>
        </p:txBody>
      </p:sp>
    </p:spTree>
    <p:extLst>
      <p:ext uri="{BB962C8B-B14F-4D97-AF65-F5344CB8AC3E}">
        <p14:creationId xmlns:p14="http://schemas.microsoft.com/office/powerpoint/2010/main" val="1492697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779754-F6B9-448E-FE3C-7501FCAF1FCC}"/>
              </a:ext>
            </a:extLst>
          </p:cNvPr>
          <p:cNvSpPr>
            <a:spLocks noGrp="1"/>
          </p:cNvSpPr>
          <p:nvPr>
            <p:ph idx="1"/>
          </p:nvPr>
        </p:nvSpPr>
        <p:spPr>
          <a:xfrm>
            <a:off x="1257300" y="1873077"/>
            <a:ext cx="15773400" cy="6011083"/>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buNone/>
            </a:pPr>
            <a:r>
              <a:rPr lang="en-GB" sz="3600"/>
              <a:t>The </a:t>
            </a:r>
            <a:r>
              <a:rPr lang="en-GB" sz="3600">
                <a:hlinkClick r:id="rId3"/>
              </a:rPr>
              <a:t>JCVI announcement on 10 November 2023 </a:t>
            </a:r>
            <a:r>
              <a:rPr lang="en-GB" sz="3600"/>
              <a:t>advises that the programme should primarily target GBMSM who are at increased risk of becoming infected. </a:t>
            </a:r>
          </a:p>
          <a:p>
            <a:pPr marL="0" indent="0">
              <a:buNone/>
            </a:pPr>
            <a:r>
              <a:rPr lang="en-GB" sz="3600"/>
              <a:t>These risk criteria may include but not be limited to:</a:t>
            </a:r>
            <a:endParaRPr lang="en-GB" sz="3600">
              <a:cs typeface="Arial"/>
            </a:endParaRPr>
          </a:p>
          <a:p>
            <a:pPr marL="687070" lvl="1" indent="-340360"/>
            <a:r>
              <a:rPr lang="en-GB" sz="2700"/>
              <a:t>a recent history of gonorrhoea or other bacterial STI diagnosis, individuals should also be offered vaccination after a gonorrhoea diagnosis (whether symptomatic or asymptomatic)</a:t>
            </a:r>
            <a:endParaRPr lang="en-GB" sz="2700">
              <a:cs typeface="Arial"/>
            </a:endParaRPr>
          </a:p>
          <a:p>
            <a:pPr marL="687070" lvl="1" indent="-340360"/>
            <a:r>
              <a:rPr lang="en-GB" sz="2700"/>
              <a:t>reporting high-risk sexual behaviours with multiple partners during sexual health screening and assessment</a:t>
            </a:r>
            <a:endParaRPr lang="en-GB" sz="2700">
              <a:cs typeface="Arial"/>
            </a:endParaRPr>
          </a:p>
          <a:p>
            <a:pPr marL="0" indent="0">
              <a:buNone/>
            </a:pPr>
            <a:r>
              <a:rPr lang="en-GB" sz="3600"/>
              <a:t>Any offer of vaccination should be based on individual risk assessment by a sexual health clinical professional.</a:t>
            </a:r>
            <a:endParaRPr lang="en-GB" sz="3600">
              <a:cs typeface="Arial"/>
            </a:endParaRPr>
          </a:p>
          <a:p>
            <a:pPr marL="0" indent="0">
              <a:buNone/>
            </a:pPr>
            <a:endParaRPr lang="en-GB"/>
          </a:p>
        </p:txBody>
      </p:sp>
      <p:sp>
        <p:nvSpPr>
          <p:cNvPr id="5" name="Slide Number Placeholder 4">
            <a:extLst>
              <a:ext uri="{FF2B5EF4-FFF2-40B4-BE49-F238E27FC236}">
                <a16:creationId xmlns:a16="http://schemas.microsoft.com/office/drawing/2014/main" id="{BE711393-E8FA-5023-6E87-6A0483B39A6A}"/>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16</a:t>
            </a:fld>
            <a:endParaRPr lang="en-GB"/>
          </a:p>
        </p:txBody>
      </p:sp>
      <p:sp>
        <p:nvSpPr>
          <p:cNvPr id="6" name="Title 1">
            <a:extLst>
              <a:ext uri="{FF2B5EF4-FFF2-40B4-BE49-F238E27FC236}">
                <a16:creationId xmlns:a16="http://schemas.microsoft.com/office/drawing/2014/main" id="{825A06DC-00A7-7274-BCC5-0664592FC434}"/>
              </a:ext>
            </a:extLst>
          </p:cNvPr>
          <p:cNvSpPr txBox="1">
            <a:spLocks/>
          </p:cNvSpPr>
          <p:nvPr/>
        </p:nvSpPr>
        <p:spPr>
          <a:xfrm>
            <a:off x="888010" y="361490"/>
            <a:ext cx="17350529" cy="1167374"/>
          </a:xfrm>
          <a:prstGeom prst="rect">
            <a:avLst/>
          </a:prstGeom>
        </p:spPr>
        <p:txBody>
          <a:bodyPr lIns="91440" tIns="45720" rIns="91440" bIns="45720" anchor="t"/>
          <a:lstStyle>
            <a:defPPr>
              <a:defRPr lang="en-US"/>
            </a:defPPr>
            <a:lvl1pPr marL="0" algn="l" defTabSz="1374618" rtl="0" eaLnBrk="1" latinLnBrk="0" hangingPunct="1">
              <a:lnSpc>
                <a:spcPct val="90000"/>
              </a:lnSpc>
              <a:spcBef>
                <a:spcPct val="0"/>
              </a:spcBef>
              <a:buNone/>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ea typeface="Calibri"/>
              </a:rPr>
              <a:t>JCVI advice on the use of meningococcal B vaccination for the prevention of gonorrhoea (2)</a:t>
            </a:r>
            <a:endParaRPr lang="en-GB" sz="4000" b="1">
              <a:ea typeface="Calibri"/>
              <a:cs typeface="Arial"/>
            </a:endParaRPr>
          </a:p>
        </p:txBody>
      </p:sp>
    </p:spTree>
    <p:extLst>
      <p:ext uri="{BB962C8B-B14F-4D97-AF65-F5344CB8AC3E}">
        <p14:creationId xmlns:p14="http://schemas.microsoft.com/office/powerpoint/2010/main" val="1239720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26D0C-5E1F-65D4-8EB5-7391E050D283}"/>
              </a:ext>
            </a:extLst>
          </p:cNvPr>
          <p:cNvSpPr>
            <a:spLocks noGrp="1"/>
          </p:cNvSpPr>
          <p:nvPr>
            <p:ph type="title"/>
          </p:nvPr>
        </p:nvSpPr>
        <p:spPr>
          <a:xfrm>
            <a:off x="217199" y="215764"/>
            <a:ext cx="17451198" cy="2034169"/>
          </a:xfrm>
        </p:spPr>
        <p:txBody>
          <a:bodyPr lIns="91440" tIns="45720" rIns="91440" bIns="45720" anchor="t"/>
          <a:lstStyle/>
          <a:p>
            <a:r>
              <a:rPr lang="en-US" sz="4800" b="1">
                <a:cs typeface="Arial"/>
              </a:rPr>
              <a:t>WHC/2025/021 </a:t>
            </a:r>
            <a:r>
              <a:rPr lang="en-US" sz="4800" b="1">
                <a:ea typeface="+mj-lt"/>
                <a:cs typeface="+mj-lt"/>
              </a:rPr>
              <a:t>Introduction of routine vaccination </a:t>
            </a:r>
            <a:r>
              <a:rPr lang="en-US" sz="4800" b="1" err="1">
                <a:ea typeface="+mj-lt"/>
                <a:cs typeface="+mj-lt"/>
              </a:rPr>
              <a:t>programmes</a:t>
            </a:r>
            <a:r>
              <a:rPr lang="en-US" sz="4800" b="1">
                <a:ea typeface="+mj-lt"/>
                <a:cs typeface="+mj-lt"/>
              </a:rPr>
              <a:t> for the prevention of mpox and </a:t>
            </a:r>
            <a:r>
              <a:rPr lang="en-US" sz="4800" b="1" err="1">
                <a:ea typeface="+mj-lt"/>
                <a:cs typeface="+mj-lt"/>
              </a:rPr>
              <a:t>gonorrhoea</a:t>
            </a:r>
            <a:endParaRPr lang="en-US" sz="4800" b="1">
              <a:cs typeface="Arial"/>
            </a:endParaRPr>
          </a:p>
        </p:txBody>
      </p:sp>
      <p:sp>
        <p:nvSpPr>
          <p:cNvPr id="3" name="Content Placeholder 2">
            <a:extLst>
              <a:ext uri="{FF2B5EF4-FFF2-40B4-BE49-F238E27FC236}">
                <a16:creationId xmlns:a16="http://schemas.microsoft.com/office/drawing/2014/main" id="{AEC80F16-DF23-F97D-ACA0-3FE3585B79F1}"/>
              </a:ext>
            </a:extLst>
          </p:cNvPr>
          <p:cNvSpPr>
            <a:spLocks noGrp="1"/>
          </p:cNvSpPr>
          <p:nvPr>
            <p:ph idx="1"/>
          </p:nvPr>
        </p:nvSpPr>
        <p:spPr>
          <a:xfrm>
            <a:off x="619737" y="2180966"/>
            <a:ext cx="12267419" cy="7141675"/>
          </a:xfrm>
        </p:spPr>
        <p:txBody>
          <a:bodyPr lIns="91440" tIns="45720" rIns="91440" bIns="45720" anchor="t"/>
          <a:lstStyle/>
          <a:p>
            <a:pPr marL="340360" indent="-340360"/>
            <a:r>
              <a:rPr lang="en-US" sz="3200">
                <a:ea typeface="+mn-lt"/>
                <a:cs typeface="+mn-lt"/>
                <a:hlinkClick r:id="rId3"/>
              </a:rPr>
              <a:t>Welsh Government</a:t>
            </a:r>
            <a:r>
              <a:rPr lang="en-US" sz="3200">
                <a:ea typeface="+mn-lt"/>
                <a:cs typeface="+mn-lt"/>
              </a:rPr>
              <a:t> has accepted advice from the Joint Committee on Vaccination and Immunisation (JCVI) to introduce a </a:t>
            </a:r>
            <a:r>
              <a:rPr lang="en-US" sz="3200">
                <a:ea typeface="+mn-lt"/>
                <a:cs typeface="+mn-lt"/>
                <a:hlinkClick r:id="rId4"/>
              </a:rPr>
              <a:t>routine targeted vaccination programme for the prevention of Gonorrhoea</a:t>
            </a:r>
            <a:r>
              <a:rPr lang="en-US" sz="3200">
                <a:ea typeface="+mn-lt"/>
                <a:cs typeface="+mn-lt"/>
              </a:rPr>
              <a:t> for those at highest risk</a:t>
            </a:r>
          </a:p>
          <a:p>
            <a:pPr marL="340360" indent="-340360"/>
            <a:r>
              <a:rPr lang="en-US" sz="3200">
                <a:ea typeface="+mn-lt"/>
                <a:cs typeface="+mn-lt"/>
              </a:rPr>
              <a:t>Gonorrhoea is one of the most common bacterial sexually transmitted infections (STIs), causing significant morbidity, and remains a public health concern globally.</a:t>
            </a:r>
            <a:endParaRPr lang="en-US" sz="3200">
              <a:cs typeface="Arial"/>
            </a:endParaRPr>
          </a:p>
          <a:p>
            <a:pPr marL="340360" indent="-340360"/>
            <a:r>
              <a:rPr lang="en-US" sz="3200">
                <a:cs typeface="Arial"/>
              </a:rPr>
              <a:t>To be offered opportunistically through sexual health services (SHSs) who have experience in assessment and identification of those who are at increased risk of infection with bacterial STIs.</a:t>
            </a:r>
          </a:p>
          <a:p>
            <a:pPr marL="340360" indent="-340360"/>
            <a:r>
              <a:rPr lang="en-US" sz="3200">
                <a:cs typeface="Arial"/>
              </a:rPr>
              <a:t>In Wales the 4CMenB vaccine for protection against gonorrhoea will be available routinely for those eligible* through SHSs (</a:t>
            </a:r>
            <a:r>
              <a:rPr lang="en-US" sz="3200">
                <a:cs typeface="Arial"/>
                <a:hlinkClick r:id="rId3"/>
              </a:rPr>
              <a:t>WHC/2025/021</a:t>
            </a:r>
            <a:r>
              <a:rPr lang="en-US" sz="3200">
                <a:cs typeface="Arial"/>
              </a:rPr>
              <a:t>). Vaccine Programme Wales will advise SHSs when vaccinations can commence, readiness is anticipated to be from July. </a:t>
            </a:r>
          </a:p>
          <a:p>
            <a:pPr marL="340360" indent="-340360"/>
            <a:endParaRPr lang="en-US" sz="4150">
              <a:cs typeface="Arial"/>
            </a:endParaRPr>
          </a:p>
          <a:p>
            <a:pPr marL="340360" indent="-340360"/>
            <a:endParaRPr lang="en-US" sz="4150">
              <a:cs typeface="Arial"/>
            </a:endParaRPr>
          </a:p>
          <a:p>
            <a:pPr marL="340360" indent="-340360"/>
            <a:endParaRPr lang="en-US" sz="4150">
              <a:cs typeface="Arial"/>
            </a:endParaRPr>
          </a:p>
        </p:txBody>
      </p:sp>
      <p:sp>
        <p:nvSpPr>
          <p:cNvPr id="4" name="Slide Number Placeholder 3">
            <a:extLst>
              <a:ext uri="{FF2B5EF4-FFF2-40B4-BE49-F238E27FC236}">
                <a16:creationId xmlns:a16="http://schemas.microsoft.com/office/drawing/2014/main" id="{63FDC889-0EE6-D357-8629-0A4B9654E651}"/>
              </a:ext>
            </a:extLst>
          </p:cNvPr>
          <p:cNvSpPr>
            <a:spLocks noGrp="1"/>
          </p:cNvSpPr>
          <p:nvPr>
            <p:ph type="sldNum" sz="quarter" idx="12"/>
          </p:nvPr>
        </p:nvSpPr>
        <p:spPr/>
        <p:txBody>
          <a:bodyPr/>
          <a:lstStyle/>
          <a:p>
            <a:fld id="{561D0CCE-8DCC-44DC-A653-AE62B1D84A52}" type="slidenum">
              <a:rPr lang="en-GB" smtClean="0"/>
              <a:pPr/>
              <a:t>17</a:t>
            </a:fld>
            <a:endParaRPr lang="en-GB"/>
          </a:p>
        </p:txBody>
      </p:sp>
      <p:pic>
        <p:nvPicPr>
          <p:cNvPr id="5" name="Picture 4" descr="A document with text on it&#10;&#10;AI-generated content may be incorrect.">
            <a:extLst>
              <a:ext uri="{FF2B5EF4-FFF2-40B4-BE49-F238E27FC236}">
                <a16:creationId xmlns:a16="http://schemas.microsoft.com/office/drawing/2014/main" id="{72BA5B09-1D91-2D3F-4BDC-F7B75EAB0347}"/>
              </a:ext>
            </a:extLst>
          </p:cNvPr>
          <p:cNvPicPr>
            <a:picLocks noChangeAspect="1"/>
          </p:cNvPicPr>
          <p:nvPr/>
        </p:nvPicPr>
        <p:blipFill>
          <a:blip r:embed="rId5"/>
          <a:stretch>
            <a:fillRect/>
          </a:stretch>
        </p:blipFill>
        <p:spPr>
          <a:xfrm>
            <a:off x="13443464" y="2262547"/>
            <a:ext cx="3950528" cy="6232298"/>
          </a:xfrm>
          <a:prstGeom prst="rect">
            <a:avLst/>
          </a:prstGeom>
        </p:spPr>
      </p:pic>
    </p:spTree>
    <p:extLst>
      <p:ext uri="{BB962C8B-B14F-4D97-AF65-F5344CB8AC3E}">
        <p14:creationId xmlns:p14="http://schemas.microsoft.com/office/powerpoint/2010/main" val="17033929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A9EC8-E8F2-DBF1-3FD8-5EA0777C11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E628E0-CE50-D56E-58D3-B884B18FFEA4}"/>
              </a:ext>
            </a:extLst>
          </p:cNvPr>
          <p:cNvSpPr>
            <a:spLocks noGrp="1"/>
          </p:cNvSpPr>
          <p:nvPr>
            <p:ph type="title"/>
          </p:nvPr>
        </p:nvSpPr>
        <p:spPr>
          <a:xfrm>
            <a:off x="1257300" y="2904528"/>
            <a:ext cx="15773400" cy="3695269"/>
          </a:xfrm>
        </p:spPr>
        <p:txBody>
          <a:bodyPr lIns="91440" tIns="45720" rIns="91440" bIns="45720" anchor="t">
            <a:normAutofit fontScale="90000"/>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6000" b="1">
                <a:solidFill>
                  <a:srgbClr val="002060"/>
                </a:solidFill>
                <a:latin typeface="Arial"/>
                <a:cs typeface="Arial"/>
              </a:rPr>
              <a:t>Meningococcal type B (4CMenB) vaccination for protection against gonorrhoea: </a:t>
            </a:r>
            <a:br>
              <a:rPr lang="en-GB" sz="6000" b="1">
                <a:latin typeface="Arial"/>
                <a:cs typeface="Arial"/>
              </a:rPr>
            </a:br>
            <a:br>
              <a:rPr lang="en-GB" sz="6000" b="1">
                <a:latin typeface="Arial"/>
                <a:cs typeface="Arial"/>
              </a:rPr>
            </a:br>
            <a:r>
              <a:rPr lang="en-GB" sz="6000" b="1">
                <a:solidFill>
                  <a:srgbClr val="002060"/>
                </a:solidFill>
                <a:latin typeface="Arial"/>
                <a:cs typeface="Arial"/>
              </a:rPr>
              <a:t>Efficacy</a:t>
            </a:r>
            <a:endParaRPr lang="en-GB" b="1"/>
          </a:p>
        </p:txBody>
      </p:sp>
      <p:sp>
        <p:nvSpPr>
          <p:cNvPr id="3" name="Slide Number Placeholder 2">
            <a:extLst>
              <a:ext uri="{FF2B5EF4-FFF2-40B4-BE49-F238E27FC236}">
                <a16:creationId xmlns:a16="http://schemas.microsoft.com/office/drawing/2014/main" id="{017DD33D-BE9B-6EB3-B0B0-52B1631D9181}"/>
              </a:ext>
            </a:extLst>
          </p:cNvPr>
          <p:cNvSpPr>
            <a:spLocks noGrp="1"/>
          </p:cNvSpPr>
          <p:nvPr>
            <p:ph type="sldNum" sz="quarter" idx="12"/>
          </p:nvPr>
        </p:nvSpPr>
        <p:spPr/>
        <p:txBody>
          <a:bodyPr/>
          <a:lstStyle/>
          <a:p>
            <a:fld id="{561D0CCE-8DCC-44DC-A653-AE62B1D84A52}" type="slidenum">
              <a:rPr lang="en-GB" smtClean="0"/>
              <a:pPr/>
              <a:t>18</a:t>
            </a:fld>
            <a:endParaRPr lang="en-GB"/>
          </a:p>
        </p:txBody>
      </p:sp>
    </p:spTree>
    <p:extLst>
      <p:ext uri="{BB962C8B-B14F-4D97-AF65-F5344CB8AC3E}">
        <p14:creationId xmlns:p14="http://schemas.microsoft.com/office/powerpoint/2010/main" val="2161872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28513-F03A-6721-7A42-F91B5763D3FD}"/>
              </a:ext>
            </a:extLst>
          </p:cNvPr>
          <p:cNvSpPr>
            <a:spLocks noGrp="1"/>
          </p:cNvSpPr>
          <p:nvPr>
            <p:ph type="title"/>
          </p:nvPr>
        </p:nvSpPr>
        <p:spPr>
          <a:xfrm>
            <a:off x="278296" y="325782"/>
            <a:ext cx="15773400" cy="900256"/>
          </a:xfrm>
        </p:spPr>
        <p:txBody>
          <a:bodyPr lIns="91440" tIns="45720" rIns="91440" bIns="45720" anchor="t"/>
          <a:lstStyle/>
          <a:p>
            <a:r>
              <a:rPr lang="en-US" sz="4800" b="1">
                <a:cs typeface="Arial"/>
              </a:rPr>
              <a:t>Vaccine efficacy</a:t>
            </a:r>
          </a:p>
        </p:txBody>
      </p:sp>
      <p:sp>
        <p:nvSpPr>
          <p:cNvPr id="3" name="Content Placeholder 2">
            <a:extLst>
              <a:ext uri="{FF2B5EF4-FFF2-40B4-BE49-F238E27FC236}">
                <a16:creationId xmlns:a16="http://schemas.microsoft.com/office/drawing/2014/main" id="{B468EF0F-B945-2E64-79ED-AFFF286A4934}"/>
              </a:ext>
            </a:extLst>
          </p:cNvPr>
          <p:cNvSpPr>
            <a:spLocks noGrp="1"/>
          </p:cNvSpPr>
          <p:nvPr>
            <p:ph idx="1"/>
          </p:nvPr>
        </p:nvSpPr>
        <p:spPr>
          <a:xfrm>
            <a:off x="278296" y="1709530"/>
            <a:ext cx="16752404" cy="7613111"/>
          </a:xfrm>
        </p:spPr>
        <p:txBody>
          <a:bodyPr lIns="91440" tIns="45720" rIns="91440" bIns="45720" anchor="t"/>
          <a:lstStyle/>
          <a:p>
            <a:pPr marL="340360" indent="-340360"/>
            <a:r>
              <a:rPr lang="en-GB" sz="2400"/>
              <a:t>4CMenB is currently licensed for active immunisation of individuals from 2 months of age and older against invasive </a:t>
            </a:r>
            <a:r>
              <a:rPr lang="en-GB" sz="2400" err="1"/>
              <a:t>MenB</a:t>
            </a:r>
            <a:r>
              <a:rPr lang="en-GB" sz="2400"/>
              <a:t> disease. In 2015, the UK became the first country to implement a publicly funded national immunisation programme offering 4CMenB to infants alongside their routine vaccinations. Within 3 years of the programme, there was a 75% reduction in invasive </a:t>
            </a:r>
            <a:r>
              <a:rPr lang="en-GB" sz="2400" err="1"/>
              <a:t>MenB</a:t>
            </a:r>
            <a:r>
              <a:rPr lang="en-GB" sz="2400"/>
              <a:t> disease in vaccine-eligible children.</a:t>
            </a:r>
            <a:endParaRPr lang="en-US"/>
          </a:p>
          <a:p>
            <a:pPr marL="340360" indent="-340360"/>
            <a:r>
              <a:rPr lang="en-GB" sz="2400"/>
              <a:t>Although their clinical manifestations can be different, N. gonorrhoeae (gonococcus) is very closely related to N. meningitidis (meningococcus) with 80-90% sequence homology and similar virulence factors. This homology gives the potential for cross-protection against Neisseria gonorrhoeae from 4CMenB antigens, including non-specific proteins that form part of the outer membrane vesicles (OMV) component in the vaccine.</a:t>
            </a:r>
            <a:endParaRPr lang="en-GB" sz="2400">
              <a:cs typeface="Arial"/>
            </a:endParaRPr>
          </a:p>
          <a:p>
            <a:pPr marL="340360" indent="-340360"/>
            <a:r>
              <a:rPr lang="en-GB" sz="2400"/>
              <a:t>Laboratory studies have demonstrated targeting of 4CMenB-induced antibodies against specific gonococcal surface proteins as well as accelerated clearance of genital gonococcal infection in animal models.</a:t>
            </a:r>
            <a:endParaRPr lang="en-GB" sz="2400">
              <a:cs typeface="Arial"/>
            </a:endParaRPr>
          </a:p>
          <a:p>
            <a:pPr marL="340360" indent="-340360"/>
            <a:r>
              <a:rPr lang="en-GB" sz="2400"/>
              <a:t>Several case-control and cohort studies have reported 30-40% protection against gonorrhoea in people at high risk of gonorrhoea infection who were offered the vaccine for protection against </a:t>
            </a:r>
            <a:r>
              <a:rPr lang="en-GB" sz="2400" err="1"/>
              <a:t>MenB</a:t>
            </a:r>
            <a:r>
              <a:rPr lang="en-GB" sz="2400"/>
              <a:t> disease. In South Australia, where 4CMenB is routinely offered to adolescents for protection against </a:t>
            </a:r>
            <a:r>
              <a:rPr lang="en-GB" sz="2400" err="1"/>
              <a:t>MenB</a:t>
            </a:r>
            <a:r>
              <a:rPr lang="en-GB" sz="2400"/>
              <a:t> disease, the two-dose vaccine effectiveness against gonorrhoea in adolescents was estimated to be 34.9% during the first 6–36 months after vaccination, with some evidence of waning protection after this period. A number of randomised controlled trials are currently in progress to prospectively evaluate the effectiveness of 4CMenB against gonorrhoea in populations with a higher risk of infection.</a:t>
            </a:r>
            <a:endParaRPr lang="en-GB" sz="2400">
              <a:cs typeface="Arial"/>
            </a:endParaRPr>
          </a:p>
          <a:p>
            <a:pPr marL="340360" indent="-340360"/>
            <a:r>
              <a:rPr lang="en-GB" sz="2400"/>
              <a:t>Although not currently licensed for protection against N. gonorrhoeae, 4CMenB could have a significant impact on gonorrhoea disease burden, transmission and antimicrobial use, especially if offered to those at higher risk of infection. This protection against gonorrhoea would be in addition to the prevention of invasive </a:t>
            </a:r>
            <a:r>
              <a:rPr lang="en-GB" sz="2400" err="1"/>
              <a:t>MenB</a:t>
            </a:r>
            <a:r>
              <a:rPr lang="en-GB" sz="2400"/>
              <a:t> disease in vaccinated individuals.</a:t>
            </a:r>
            <a:endParaRPr lang="en-US" sz="2400">
              <a:cs typeface="Arial"/>
            </a:endParaRPr>
          </a:p>
        </p:txBody>
      </p:sp>
      <p:sp>
        <p:nvSpPr>
          <p:cNvPr id="5" name="Slide Number Placeholder 4">
            <a:extLst>
              <a:ext uri="{FF2B5EF4-FFF2-40B4-BE49-F238E27FC236}">
                <a16:creationId xmlns:a16="http://schemas.microsoft.com/office/drawing/2014/main" id="{63BC62C7-A936-9554-5E3E-B87DFCEBA9DE}"/>
              </a:ext>
            </a:extLst>
          </p:cNvPr>
          <p:cNvSpPr>
            <a:spLocks noGrp="1"/>
          </p:cNvSpPr>
          <p:nvPr>
            <p:ph type="sldNum" sz="quarter" idx="12"/>
          </p:nvPr>
        </p:nvSpPr>
        <p:spPr/>
        <p:txBody>
          <a:bodyPr/>
          <a:lstStyle/>
          <a:p>
            <a:fld id="{561D0CCE-8DCC-44DC-A653-AE62B1D84A52}" type="slidenum">
              <a:rPr lang="en-GB" smtClean="0"/>
              <a:pPr/>
              <a:t>19</a:t>
            </a:fld>
            <a:endParaRPr lang="en-GB"/>
          </a:p>
        </p:txBody>
      </p:sp>
    </p:spTree>
    <p:extLst>
      <p:ext uri="{BB962C8B-B14F-4D97-AF65-F5344CB8AC3E}">
        <p14:creationId xmlns:p14="http://schemas.microsoft.com/office/powerpoint/2010/main" val="679055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509" y="458834"/>
            <a:ext cx="17699803" cy="1232493"/>
          </a:xfrm>
        </p:spPr>
        <p:txBody>
          <a:bodyPr lIns="91440" tIns="45720" rIns="91440" bIns="45720" anchor="t">
            <a:normAutofit fontScale="90000"/>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400" b="1">
                <a:solidFill>
                  <a:srgbClr val="002060"/>
                </a:solidFill>
                <a:latin typeface="Arial"/>
                <a:cs typeface="Arial"/>
              </a:rPr>
              <a:t>Meningococcal type B (4CMenB) vaccination for protection against gonorrhoea</a:t>
            </a:r>
            <a:br>
              <a:rPr lang="en-GB" sz="4400" b="1"/>
            </a:br>
            <a:br>
              <a:rPr lang="en-GB" sz="3600" b="1" i="0" u="none" strike="noStrike" kern="1200" cap="none" spc="0" normalizeH="0" noProof="0">
                <a:ln>
                  <a:noFill/>
                </a:ln>
                <a:effectLst/>
                <a:uLnTx/>
                <a:uFillTx/>
                <a:latin typeface="Arial"/>
              </a:rPr>
            </a:br>
            <a:endParaRPr lang="en-GB" sz="3600" strike="sngStrike"/>
          </a:p>
        </p:txBody>
      </p:sp>
      <p:sp>
        <p:nvSpPr>
          <p:cNvPr id="3" name="Content Placeholder 2"/>
          <p:cNvSpPr>
            <a:spLocks noGrp="1"/>
          </p:cNvSpPr>
          <p:nvPr>
            <p:ph idx="1"/>
          </p:nvPr>
        </p:nvSpPr>
        <p:spPr>
          <a:xfrm>
            <a:off x="425893" y="2587850"/>
            <a:ext cx="17118545" cy="5931225"/>
          </a:xfrm>
        </p:spPr>
        <p:txBody>
          <a:bodyPr vert="horz" lIns="137160" tIns="68580" rIns="137160" bIns="68580" rtlCol="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lgn="just">
              <a:lnSpc>
                <a:spcPct val="100000"/>
              </a:lnSpc>
              <a:buNone/>
            </a:pPr>
            <a:r>
              <a:rPr lang="en-GB" sz="2700"/>
              <a:t>The information contained within this slide set is up to date as of </a:t>
            </a:r>
            <a:r>
              <a:rPr lang="en-GB" sz="2700">
                <a:solidFill>
                  <a:srgbClr val="212A73"/>
                </a:solidFill>
              </a:rPr>
              <a:t>19/06/2025</a:t>
            </a:r>
            <a:r>
              <a:rPr lang="en-GB" sz="2700"/>
              <a:t>. </a:t>
            </a:r>
          </a:p>
          <a:p>
            <a:pPr indent="0" algn="just">
              <a:lnSpc>
                <a:spcPct val="100000"/>
              </a:lnSpc>
              <a:buNone/>
            </a:pPr>
            <a:r>
              <a:rPr lang="en-GB" sz="2700"/>
              <a:t>It is important that all immunisers delivering the 4CMenB vaccination for protection against gonorrhoea programme and/or those who are providing immunisation advice familiarise themselves with the most up to date clinical evidence and guidance, this can be found in the following key documents:</a:t>
            </a:r>
            <a:endParaRPr lang="en-GB" sz="2700">
              <a:cs typeface="Arial"/>
            </a:endParaRPr>
          </a:p>
          <a:p>
            <a:pPr marL="0" indent="0" algn="just">
              <a:lnSpc>
                <a:spcPct val="100000"/>
              </a:lnSpc>
              <a:buNone/>
            </a:pPr>
            <a:endParaRPr lang="en-GB" sz="2700"/>
          </a:p>
          <a:p>
            <a:pPr indent="-340360" algn="just">
              <a:lnSpc>
                <a:spcPct val="100000"/>
              </a:lnSpc>
            </a:pPr>
            <a:r>
              <a:rPr lang="en-GB" sz="2700"/>
              <a:t>The Green Book Gonorrhoea Chapter:  </a:t>
            </a:r>
            <a:r>
              <a:rPr lang="en-GB" sz="2700">
                <a:ea typeface="+mn-lt"/>
                <a:cs typeface="+mn-lt"/>
                <a:hlinkClick r:id="rId3"/>
              </a:rPr>
              <a:t>Gonorrhoea: the green book chapter - GOV.UK</a:t>
            </a:r>
            <a:endParaRPr lang="en-GB" sz="2700">
              <a:solidFill>
                <a:srgbClr val="FF0000"/>
              </a:solidFill>
              <a:cs typeface="Arial"/>
            </a:endParaRPr>
          </a:p>
          <a:p>
            <a:pPr indent="-340360" algn="just">
              <a:lnSpc>
                <a:spcPct val="100000"/>
              </a:lnSpc>
            </a:pPr>
            <a:r>
              <a:rPr lang="en-GB" sz="2700"/>
              <a:t>UKHSA guidance for healthcare professionals: </a:t>
            </a:r>
            <a:r>
              <a:rPr lang="en-GB" sz="2700">
                <a:solidFill>
                  <a:srgbClr val="212A73"/>
                </a:solidFill>
              </a:rPr>
              <a:t> </a:t>
            </a:r>
            <a:r>
              <a:rPr lang="en-GB" sz="2700" i="1">
                <a:solidFill>
                  <a:srgbClr val="212A73"/>
                </a:solidFill>
              </a:rPr>
              <a:t>W</a:t>
            </a:r>
            <a:r>
              <a:rPr lang="en-GB" sz="2700" i="1">
                <a:solidFill>
                  <a:srgbClr val="002060"/>
                </a:solidFill>
              </a:rPr>
              <a:t>ill be available </a:t>
            </a:r>
            <a:r>
              <a:rPr lang="en-GB" sz="2700" i="1">
                <a:solidFill>
                  <a:srgbClr val="002060"/>
                </a:solidFill>
                <a:hlinkClick r:id="rId4"/>
              </a:rPr>
              <a:t>here</a:t>
            </a:r>
            <a:r>
              <a:rPr lang="en-GB" sz="2700" i="1">
                <a:solidFill>
                  <a:srgbClr val="002060"/>
                </a:solidFill>
              </a:rPr>
              <a:t> once published</a:t>
            </a:r>
            <a:endParaRPr lang="en-GB" sz="2700" i="1">
              <a:solidFill>
                <a:srgbClr val="002060"/>
              </a:solidFill>
              <a:cs typeface="Arial"/>
            </a:endParaRPr>
          </a:p>
          <a:p>
            <a:pPr marL="0" indent="0" algn="just">
              <a:lnSpc>
                <a:spcPct val="100000"/>
              </a:lnSpc>
              <a:buNone/>
            </a:pPr>
            <a:endParaRPr lang="en-GB" sz="2700"/>
          </a:p>
          <a:p>
            <a:pPr marL="0" indent="0" algn="just">
              <a:lnSpc>
                <a:spcPct val="100000"/>
              </a:lnSpc>
              <a:buNone/>
            </a:pPr>
            <a:r>
              <a:rPr lang="en-GB" sz="2700"/>
              <a:t>The content of this training slide set is subject to review. This resource will be version controlled. This is version 1, </a:t>
            </a:r>
            <a:r>
              <a:rPr lang="en-GB" sz="2700">
                <a:solidFill>
                  <a:srgbClr val="212A73"/>
                </a:solidFill>
              </a:rPr>
              <a:t>19/06/2025</a:t>
            </a:r>
            <a:r>
              <a:rPr lang="en-GB" sz="2700"/>
              <a:t>.</a:t>
            </a:r>
            <a:endParaRPr lang="en-GB" sz="2700">
              <a:cs typeface="Arial"/>
            </a:endParaRPr>
          </a:p>
        </p:txBody>
      </p:sp>
      <p:sp>
        <p:nvSpPr>
          <p:cNvPr id="4" name="Slide Number Placeholder 3">
            <a:extLst>
              <a:ext uri="{FF2B5EF4-FFF2-40B4-BE49-F238E27FC236}">
                <a16:creationId xmlns:a16="http://schemas.microsoft.com/office/drawing/2014/main" id="{A5E7D23A-E7E5-4EBD-6C31-EE499BA42460}"/>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42292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A9EC8-E8F2-DBF1-3FD8-5EA0777C11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E628E0-CE50-D56E-58D3-B884B18FFEA4}"/>
              </a:ext>
            </a:extLst>
          </p:cNvPr>
          <p:cNvSpPr>
            <a:spLocks noGrp="1"/>
          </p:cNvSpPr>
          <p:nvPr>
            <p:ph type="title"/>
          </p:nvPr>
        </p:nvSpPr>
        <p:spPr>
          <a:xfrm>
            <a:off x="1257300" y="2904528"/>
            <a:ext cx="15773400" cy="3695269"/>
          </a:xfrm>
        </p:spPr>
        <p:txBody>
          <a:bodyPr lIns="91440" tIns="45720" rIns="91440" bIns="45720" anchor="t">
            <a:normAutofit fontScale="90000"/>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6000" b="1">
                <a:solidFill>
                  <a:srgbClr val="002060"/>
                </a:solidFill>
                <a:latin typeface="Arial"/>
                <a:cs typeface="Arial"/>
              </a:rPr>
              <a:t>Meningococcal type B (4CMenB) vaccination for protection against gonorrhoea: </a:t>
            </a:r>
            <a:br>
              <a:rPr lang="en-GB" sz="6000" b="1">
                <a:latin typeface="Arial"/>
                <a:cs typeface="Arial"/>
              </a:rPr>
            </a:br>
            <a:br>
              <a:rPr lang="en-GB" sz="6000" b="1">
                <a:latin typeface="Arial"/>
                <a:cs typeface="Arial"/>
              </a:rPr>
            </a:br>
            <a:r>
              <a:rPr lang="en-GB" sz="6000" b="1">
                <a:solidFill>
                  <a:srgbClr val="002060"/>
                </a:solidFill>
                <a:latin typeface="Arial"/>
                <a:cs typeface="Arial"/>
              </a:rPr>
              <a:t>Eligibility</a:t>
            </a:r>
            <a:endParaRPr lang="en-GB" b="1"/>
          </a:p>
        </p:txBody>
      </p:sp>
      <p:sp>
        <p:nvSpPr>
          <p:cNvPr id="3" name="Slide Number Placeholder 2">
            <a:extLst>
              <a:ext uri="{FF2B5EF4-FFF2-40B4-BE49-F238E27FC236}">
                <a16:creationId xmlns:a16="http://schemas.microsoft.com/office/drawing/2014/main" id="{E10DE4CB-6222-0B75-0266-FFA9CCA860D1}"/>
              </a:ext>
            </a:extLst>
          </p:cNvPr>
          <p:cNvSpPr>
            <a:spLocks noGrp="1"/>
          </p:cNvSpPr>
          <p:nvPr>
            <p:ph type="sldNum" sz="quarter" idx="12"/>
          </p:nvPr>
        </p:nvSpPr>
        <p:spPr/>
        <p:txBody>
          <a:bodyPr/>
          <a:lstStyle/>
          <a:p>
            <a:fld id="{561D0CCE-8DCC-44DC-A653-AE62B1D84A52}" type="slidenum">
              <a:rPr lang="en-GB" smtClean="0"/>
              <a:pPr/>
              <a:t>20</a:t>
            </a:fld>
            <a:endParaRPr lang="en-GB"/>
          </a:p>
        </p:txBody>
      </p:sp>
    </p:spTree>
    <p:extLst>
      <p:ext uri="{BB962C8B-B14F-4D97-AF65-F5344CB8AC3E}">
        <p14:creationId xmlns:p14="http://schemas.microsoft.com/office/powerpoint/2010/main" val="2085815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AA78-2388-806A-1DDA-F46CA29EEF61}"/>
              </a:ext>
            </a:extLst>
          </p:cNvPr>
          <p:cNvSpPr>
            <a:spLocks noGrp="1"/>
          </p:cNvSpPr>
          <p:nvPr>
            <p:ph type="title"/>
          </p:nvPr>
        </p:nvSpPr>
        <p:spPr>
          <a:xfrm>
            <a:off x="322118" y="475529"/>
            <a:ext cx="15773400" cy="950412"/>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400" b="1">
                <a:solidFill>
                  <a:srgbClr val="002060"/>
                </a:solidFill>
                <a:latin typeface="Arial"/>
                <a:cs typeface="Arial"/>
              </a:rPr>
              <a:t>Eligibility</a:t>
            </a:r>
            <a:endParaRPr lang="en-US" sz="4400">
              <a:latin typeface="Arial"/>
              <a:cs typeface="Arial"/>
            </a:endParaRPr>
          </a:p>
        </p:txBody>
      </p:sp>
      <p:sp>
        <p:nvSpPr>
          <p:cNvPr id="3" name="Content Placeholder 2">
            <a:extLst>
              <a:ext uri="{FF2B5EF4-FFF2-40B4-BE49-F238E27FC236}">
                <a16:creationId xmlns:a16="http://schemas.microsoft.com/office/drawing/2014/main" id="{6F3AA658-9A88-FC4D-7118-D30956308F74}"/>
              </a:ext>
            </a:extLst>
          </p:cNvPr>
          <p:cNvSpPr>
            <a:spLocks noGrp="1"/>
          </p:cNvSpPr>
          <p:nvPr>
            <p:ph idx="1"/>
          </p:nvPr>
        </p:nvSpPr>
        <p:spPr>
          <a:xfrm>
            <a:off x="367930" y="1689192"/>
            <a:ext cx="17455275" cy="7104779"/>
          </a:xfrm>
        </p:spPr>
        <p:txBody>
          <a:bodyPr vert="horz" lIns="137160" tIns="68580" rIns="137160" bIns="68580" rtlCol="0" anchor="t">
            <a:no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340360" algn="just">
              <a:buNone/>
            </a:pPr>
            <a:r>
              <a:rPr lang="en-GB" sz="2800">
                <a:latin typeface="Arial"/>
                <a:ea typeface="Calibri"/>
                <a:cs typeface="Arial"/>
              </a:rPr>
              <a:t>In Wales the 4CMenB vaccine for protection against gonorrhoea will be available routinely for those eligible through SHSs (</a:t>
            </a:r>
            <a:r>
              <a:rPr lang="en-GB" sz="2800">
                <a:latin typeface="Arial"/>
                <a:ea typeface="Calibri"/>
                <a:cs typeface="Arial"/>
                <a:hlinkClick r:id="rId3"/>
              </a:rPr>
              <a:t>WHC/2025/021</a:t>
            </a:r>
            <a:r>
              <a:rPr lang="en-GB" sz="2800">
                <a:latin typeface="Arial"/>
                <a:ea typeface="Calibri"/>
                <a:cs typeface="Arial"/>
              </a:rPr>
              <a:t>).  Vaccine Programme Wales will advise SHSs when vaccinations can commence, readiness is anticipated to be from July. </a:t>
            </a:r>
            <a:endParaRPr lang="en-US" sz="2800">
              <a:cs typeface="Arial"/>
            </a:endParaRPr>
          </a:p>
          <a:p>
            <a:pPr indent="-340360" algn="just">
              <a:buNone/>
            </a:pPr>
            <a:r>
              <a:rPr lang="en-GB" sz="2800">
                <a:latin typeface="Arial"/>
                <a:ea typeface="Calibri"/>
                <a:cs typeface="Arial"/>
              </a:rPr>
              <a:t>The 4CMenB vaccine is recommended for </a:t>
            </a:r>
            <a:r>
              <a:rPr lang="en-GB" sz="2800" b="1" i="1">
                <a:latin typeface="Arial"/>
                <a:ea typeface="Calibri"/>
                <a:cs typeface="Arial"/>
              </a:rPr>
              <a:t>GBMSM considered at higher risk of infection attending a sexual health service, which includes GBMSM </a:t>
            </a:r>
            <a:r>
              <a:rPr lang="en-GB" sz="2800">
                <a:latin typeface="Arial"/>
                <a:ea typeface="Calibri"/>
                <a:cs typeface="Arial"/>
              </a:rPr>
              <a:t>who have had: </a:t>
            </a:r>
            <a:endParaRPr lang="en-GB" sz="3200">
              <a:cs typeface="Arial"/>
            </a:endParaRPr>
          </a:p>
          <a:p>
            <a:pPr indent="-340360" algn="just"/>
            <a:r>
              <a:rPr lang="en-GB" sz="2800">
                <a:latin typeface="Arial"/>
                <a:ea typeface="Calibri"/>
                <a:cs typeface="Arial"/>
              </a:rPr>
              <a:t>a bacterial sexually transmitted infection (STI) in the past year or,</a:t>
            </a:r>
          </a:p>
          <a:p>
            <a:pPr indent="-340360" algn="just"/>
            <a:r>
              <a:rPr lang="en-GB" sz="2800">
                <a:latin typeface="Arial"/>
                <a:ea typeface="Calibri"/>
                <a:cs typeface="Arial"/>
              </a:rPr>
              <a:t>five or more sexual partners in the last three months.</a:t>
            </a:r>
          </a:p>
          <a:p>
            <a:pPr indent="-340360" algn="just">
              <a:buNone/>
            </a:pPr>
            <a:r>
              <a:rPr lang="en-GB" sz="2800">
                <a:latin typeface="Arial"/>
                <a:ea typeface="Calibri"/>
                <a:cs typeface="Arial"/>
              </a:rPr>
              <a:t>Sexual health clinical professionals may perform individual risk assessment and consider the offer of 4CMenB to the small numbers of individuals with an incidence of gonorrhoea approaching that in the eligible GBMSM group defined above; this may include sex workers practicing condomless sex, and others assessed as having a similar incidence as the eligible GBMSM group.</a:t>
            </a:r>
            <a:endParaRPr lang="en-GB" sz="3200">
              <a:cs typeface="Arial"/>
            </a:endParaRPr>
          </a:p>
          <a:p>
            <a:pPr indent="-340360" algn="just">
              <a:buNone/>
            </a:pPr>
            <a:endParaRPr lang="en-GB" sz="2800">
              <a:latin typeface="Arial"/>
              <a:ea typeface="Calibri"/>
              <a:cs typeface="Arial"/>
            </a:endParaRPr>
          </a:p>
          <a:p>
            <a:pPr indent="-340360" algn="just">
              <a:buNone/>
            </a:pPr>
            <a:r>
              <a:rPr lang="en-GB" sz="2800">
                <a:solidFill>
                  <a:srgbClr val="212A73"/>
                </a:solidFill>
                <a:latin typeface="Arial"/>
                <a:ea typeface="Calibri"/>
                <a:cs typeface="Arial"/>
              </a:rPr>
              <a:t>Any offer of vaccination should be based on an individual assessment by a sexual health clinical professional. </a:t>
            </a:r>
          </a:p>
          <a:p>
            <a:pPr indent="-340360" algn="just">
              <a:buNone/>
            </a:pPr>
            <a:endParaRPr lang="en-GB" sz="2800">
              <a:solidFill>
                <a:srgbClr val="212A73"/>
              </a:solidFill>
              <a:latin typeface="Arial"/>
              <a:ea typeface="Calibri"/>
              <a:cs typeface="Arial"/>
            </a:endParaRPr>
          </a:p>
        </p:txBody>
      </p:sp>
      <p:sp>
        <p:nvSpPr>
          <p:cNvPr id="4" name="Slide Number Placeholder 3">
            <a:extLst>
              <a:ext uri="{FF2B5EF4-FFF2-40B4-BE49-F238E27FC236}">
                <a16:creationId xmlns:a16="http://schemas.microsoft.com/office/drawing/2014/main" id="{6AD8E214-DD2C-3739-D459-B5DD7D737C62}"/>
              </a:ext>
            </a:extLst>
          </p:cNvPr>
          <p:cNvSpPr>
            <a:spLocks noGrp="1"/>
          </p:cNvSpPr>
          <p:nvPr>
            <p:ph type="sldNum" sz="quarter" idx="12"/>
          </p:nvPr>
        </p:nvSpPr>
        <p:spPr/>
        <p:txBody>
          <a:bodyPr/>
          <a:lstStyle/>
          <a:p>
            <a:fld id="{561D0CCE-8DCC-44DC-A653-AE62B1D84A52}" type="slidenum">
              <a:rPr lang="en-GB" smtClean="0"/>
              <a:pPr/>
              <a:t>21</a:t>
            </a:fld>
            <a:endParaRPr lang="en-GB"/>
          </a:p>
        </p:txBody>
      </p:sp>
    </p:spTree>
    <p:extLst>
      <p:ext uri="{BB962C8B-B14F-4D97-AF65-F5344CB8AC3E}">
        <p14:creationId xmlns:p14="http://schemas.microsoft.com/office/powerpoint/2010/main" val="609206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5CEFA-AB76-B746-4E9F-B92451742C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BBCFDC-DD81-991E-680E-271A8FA782AD}"/>
              </a:ext>
            </a:extLst>
          </p:cNvPr>
          <p:cNvSpPr>
            <a:spLocks noGrp="1"/>
          </p:cNvSpPr>
          <p:nvPr>
            <p:ph type="title"/>
          </p:nvPr>
        </p:nvSpPr>
        <p:spPr>
          <a:xfrm>
            <a:off x="1257300" y="2784500"/>
            <a:ext cx="15773400" cy="3638871"/>
          </a:xfrm>
        </p:spPr>
        <p:txBody>
          <a:bodyPr lIns="91440" tIns="45720" rIns="91440" bIns="45720" anchor="t">
            <a:normAutofit fontScale="90000"/>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6000" b="1">
                <a:solidFill>
                  <a:srgbClr val="002060"/>
                </a:solidFill>
                <a:latin typeface="Arial"/>
                <a:cs typeface="Arial"/>
              </a:rPr>
              <a:t>Meningococcal type B (4CMenB) vaccination for protection against gonorrhoea:</a:t>
            </a:r>
            <a:br>
              <a:rPr lang="en-GB" sz="6000" b="1">
                <a:latin typeface="Arial"/>
                <a:cs typeface="Arial"/>
              </a:rPr>
            </a:br>
            <a:br>
              <a:rPr lang="en-GB" sz="6000" b="1">
                <a:latin typeface="Arial"/>
                <a:cs typeface="Arial"/>
              </a:rPr>
            </a:br>
            <a:r>
              <a:rPr lang="en-GB" sz="6000" b="1">
                <a:solidFill>
                  <a:srgbClr val="002060"/>
                </a:solidFill>
                <a:cs typeface="Arial"/>
              </a:rPr>
              <a:t>Vaccine</a:t>
            </a:r>
          </a:p>
        </p:txBody>
      </p:sp>
      <p:sp>
        <p:nvSpPr>
          <p:cNvPr id="3" name="Slide Number Placeholder 2">
            <a:extLst>
              <a:ext uri="{FF2B5EF4-FFF2-40B4-BE49-F238E27FC236}">
                <a16:creationId xmlns:a16="http://schemas.microsoft.com/office/drawing/2014/main" id="{1FB66BCC-E109-5AF0-FE56-6587777189C8}"/>
              </a:ext>
            </a:extLst>
          </p:cNvPr>
          <p:cNvSpPr>
            <a:spLocks noGrp="1"/>
          </p:cNvSpPr>
          <p:nvPr>
            <p:ph type="sldNum" sz="quarter" idx="12"/>
          </p:nvPr>
        </p:nvSpPr>
        <p:spPr/>
        <p:txBody>
          <a:bodyPr/>
          <a:lstStyle/>
          <a:p>
            <a:fld id="{561D0CCE-8DCC-44DC-A653-AE62B1D84A52}" type="slidenum">
              <a:rPr lang="en-GB" smtClean="0"/>
              <a:pPr/>
              <a:t>22</a:t>
            </a:fld>
            <a:endParaRPr lang="en-GB"/>
          </a:p>
        </p:txBody>
      </p:sp>
    </p:spTree>
    <p:extLst>
      <p:ext uri="{BB962C8B-B14F-4D97-AF65-F5344CB8AC3E}">
        <p14:creationId xmlns:p14="http://schemas.microsoft.com/office/powerpoint/2010/main" val="40493020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288525" y="-19673"/>
            <a:ext cx="17733818" cy="972804"/>
          </a:xfrm>
        </p:spPr>
        <p:txBody>
          <a:bodyPr lIns="91440" tIns="45720" rIns="91440" bIns="45720" anchor="t">
            <a:no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solidFill>
                  <a:srgbClr val="002060"/>
                </a:solidFill>
                <a:latin typeface="+mj-lt"/>
                <a:cs typeface="Arial"/>
              </a:rPr>
              <a:t>Pre-requisites to administering Meningococcal type B (4CMenB) vaccine</a:t>
            </a:r>
            <a:br>
              <a:rPr lang="en-GB" sz="4000" b="1">
                <a:latin typeface="+mj-lt"/>
              </a:rPr>
            </a:br>
            <a:endParaRPr lang="en-GB" sz="4400" b="1">
              <a:solidFill>
                <a:srgbClr val="002060"/>
              </a:solidFill>
              <a:latin typeface="+mj-lt"/>
              <a:cs typeface="Arial"/>
            </a:endParaRPr>
          </a:p>
        </p:txBody>
      </p:sp>
      <p:sp>
        <p:nvSpPr>
          <p:cNvPr id="7" name="Rectangle 6"/>
          <p:cNvSpPr/>
          <p:nvPr/>
        </p:nvSpPr>
        <p:spPr>
          <a:xfrm>
            <a:off x="313420" y="953081"/>
            <a:ext cx="17703222" cy="8202245"/>
          </a:xfrm>
          <a:prstGeom prst="rect">
            <a:avLst/>
          </a:prstGeom>
        </p:spPr>
        <p:txBody>
          <a:bodyPr wrap="square" lIns="137160" tIns="68580" rIns="137160" bIns="68580" anchor="t">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just">
              <a:spcAft>
                <a:spcPts val="900"/>
              </a:spcAft>
            </a:pPr>
            <a:r>
              <a:rPr lang="en-GB" sz="2600">
                <a:solidFill>
                  <a:srgbClr val="002060"/>
                </a:solidFill>
                <a:cs typeface="Arial"/>
              </a:rPr>
              <a:t>Before administering 4CMenB vaccine, it is recommended that: </a:t>
            </a:r>
            <a:endParaRPr lang="en-US" sz="2600">
              <a:cs typeface="Arial"/>
            </a:endParaRPr>
          </a:p>
          <a:p>
            <a:pPr marL="428625" indent="-428625" algn="just">
              <a:spcAft>
                <a:spcPts val="900"/>
              </a:spcAft>
              <a:buFont typeface="Arial" panose="020B0604020202020204" pitchFamily="34" charset="0"/>
              <a:buChar char="•"/>
            </a:pPr>
            <a:r>
              <a:rPr lang="en-GB" sz="2600">
                <a:solidFill>
                  <a:srgbClr val="002060"/>
                </a:solidFill>
                <a:effectLst/>
                <a:cs typeface="Arial"/>
              </a:rPr>
              <a:t>*Those new to immunisation should receive comprehensive foundation immunisation training</a:t>
            </a:r>
            <a:r>
              <a:rPr lang="en-GB" sz="2600">
                <a:effectLst/>
                <a:cs typeface="Arial"/>
              </a:rPr>
              <a:t> </a:t>
            </a:r>
            <a:r>
              <a:rPr lang="en-GB" sz="2600" b="0" i="0" u="sng">
                <a:solidFill>
                  <a:srgbClr val="024DBC"/>
                </a:solidFill>
                <a:effectLst/>
                <a:cs typeface="Arial"/>
                <a:hlinkClick r:id="rId3"/>
              </a:rPr>
              <a:t>Immunisation training standards for healthcare practitioner UK Health Security Agency - UKHSA) </a:t>
            </a:r>
            <a:endParaRPr lang="en-GB" sz="2600">
              <a:solidFill>
                <a:srgbClr val="002060"/>
              </a:solidFill>
              <a:cs typeface="Arial"/>
            </a:endParaRPr>
          </a:p>
          <a:p>
            <a:pPr marL="428625" indent="-428625">
              <a:buFont typeface="Arial" panose="020B0604020202020204" pitchFamily="34" charset="0"/>
              <a:buChar char="•"/>
            </a:pPr>
            <a:r>
              <a:rPr lang="en-GB" sz="2600">
                <a:solidFill>
                  <a:srgbClr val="002060"/>
                </a:solidFill>
                <a:effectLst/>
                <a:cs typeface="Arial"/>
              </a:rPr>
              <a:t>Both knowledge and clinical competence should be assessed before</a:t>
            </a:r>
            <a:r>
              <a:rPr lang="en-GB" sz="2600">
                <a:solidFill>
                  <a:srgbClr val="002060"/>
                </a:solidFill>
                <a:cs typeface="Arial"/>
              </a:rPr>
              <a:t> </a:t>
            </a:r>
            <a:r>
              <a:rPr lang="en-GB" sz="2600">
                <a:solidFill>
                  <a:srgbClr val="002060"/>
                </a:solidFill>
                <a:effectLst/>
                <a:cs typeface="Arial"/>
              </a:rPr>
              <a:t>immunisers start to give and/or advise about the</a:t>
            </a:r>
            <a:r>
              <a:rPr lang="en-GB" sz="2600">
                <a:solidFill>
                  <a:srgbClr val="FF0000"/>
                </a:solidFill>
                <a:cs typeface="Arial"/>
              </a:rPr>
              <a:t> </a:t>
            </a:r>
            <a:r>
              <a:rPr lang="en-GB" sz="2600">
                <a:solidFill>
                  <a:srgbClr val="002060"/>
                </a:solidFill>
                <a:cs typeface="Arial"/>
              </a:rPr>
              <a:t>4CMenB vaccine: </a:t>
            </a:r>
            <a:r>
              <a:rPr lang="en-GB" sz="2600" u="sng">
                <a:solidFill>
                  <a:srgbClr val="00A7A7"/>
                </a:solidFill>
                <a:latin typeface="Arial"/>
                <a:cs typeface="Arial"/>
                <a:hlinkClick r:id="rId3"/>
              </a:rPr>
              <a:t>Immunisation</a:t>
            </a:r>
            <a:r>
              <a:rPr lang="en-GB" sz="2600" b="0" i="0" u="sng" strike="noStrike">
                <a:solidFill>
                  <a:srgbClr val="00A7A7"/>
                </a:solidFill>
                <a:effectLst/>
                <a:latin typeface="Arial"/>
                <a:cs typeface="Arial"/>
                <a:hlinkClick r:id="rId3"/>
              </a:rPr>
              <a:t> training standards for healthcare practitioner UK Health Security Agency - UKHSA) </a:t>
            </a:r>
            <a:endParaRPr lang="en-GB" sz="2600" b="0" i="0" strike="sngStrike">
              <a:solidFill>
                <a:srgbClr val="212529"/>
              </a:solidFill>
              <a:effectLst/>
              <a:latin typeface="Arial"/>
              <a:cs typeface="Arial"/>
            </a:endParaRPr>
          </a:p>
          <a:p>
            <a:pPr marL="428625" indent="-428625">
              <a:buFont typeface="Arial" panose="020B0604020202020204" pitchFamily="34" charset="0"/>
              <a:buChar char="•"/>
            </a:pPr>
            <a:r>
              <a:rPr lang="en-GB" sz="2600">
                <a:solidFill>
                  <a:srgbClr val="002060"/>
                </a:solidFill>
                <a:cs typeface="Arial"/>
              </a:rPr>
              <a:t>Training in the management of anaphylaxis and Basic Life Support is undertaken, as specified by policy for your local area and are familiar with </a:t>
            </a:r>
            <a:r>
              <a:rPr lang="en-GB" sz="2600">
                <a:cs typeface="Arial"/>
                <a:hlinkClick r:id="rId4"/>
              </a:rPr>
              <a:t>Resuscitation Council UK (RCUK) guidance on Management of Anaphylaxis in the Vaccination Setting</a:t>
            </a:r>
            <a:endParaRPr lang="en-GB" sz="2600">
              <a:cs typeface="Arial"/>
            </a:endParaRPr>
          </a:p>
          <a:p>
            <a:pPr marL="428625" indent="-428625">
              <a:buFont typeface="Arial" panose="020B0604020202020204" pitchFamily="34" charset="0"/>
              <a:buChar char="•"/>
            </a:pPr>
            <a:r>
              <a:rPr lang="en-GB" sz="2600">
                <a:solidFill>
                  <a:srgbClr val="002060"/>
                </a:solidFill>
                <a:effectLst/>
                <a:cs typeface="Arial"/>
              </a:rPr>
              <a:t>Any additional statutory and mandatory training as required by your employer is completed </a:t>
            </a:r>
            <a:endParaRPr lang="en-GB" sz="2600">
              <a:cs typeface="Arial"/>
            </a:endParaRPr>
          </a:p>
          <a:p>
            <a:pPr marL="428625" indent="-428625" algn="just">
              <a:spcAft>
                <a:spcPts val="900"/>
              </a:spcAft>
              <a:buFont typeface="Arial" panose="020B0604020202020204" pitchFamily="34" charset="0"/>
              <a:buChar char="•"/>
            </a:pPr>
            <a:r>
              <a:rPr lang="en-GB" sz="2600">
                <a:solidFill>
                  <a:srgbClr val="002060"/>
                </a:solidFill>
                <a:cs typeface="Arial"/>
              </a:rPr>
              <a:t>An appropriate legal framework to supply and administer 4CMenB vaccine</a:t>
            </a:r>
            <a:r>
              <a:rPr lang="en-GB" sz="2600">
                <a:solidFill>
                  <a:srgbClr val="FF0000"/>
                </a:solidFill>
                <a:cs typeface="Arial"/>
              </a:rPr>
              <a:t> </a:t>
            </a:r>
            <a:r>
              <a:rPr lang="en-GB" sz="2600">
                <a:solidFill>
                  <a:srgbClr val="002060"/>
                </a:solidFill>
                <a:cs typeface="Arial"/>
              </a:rPr>
              <a:t>is in place e.g. written prescription, Patient Specific Direction (PSD), Patient Group Direction (PGD)</a:t>
            </a:r>
            <a:r>
              <a:rPr lang="en-GB" sz="2600" b="0" i="0" u="none" strike="noStrike">
                <a:solidFill>
                  <a:srgbClr val="212A73"/>
                </a:solidFill>
                <a:effectLst/>
                <a:latin typeface="Arial"/>
                <a:cs typeface="Arial"/>
              </a:rPr>
              <a:t> Visit </a:t>
            </a:r>
            <a:r>
              <a:rPr lang="en-GB" sz="2600" b="0" i="0" u="sng" strike="noStrike">
                <a:solidFill>
                  <a:srgbClr val="00A7A7"/>
                </a:solidFill>
                <a:effectLst/>
                <a:latin typeface="Arial"/>
                <a:cs typeface="Arial"/>
                <a:hlinkClick r:id="rId5"/>
              </a:rPr>
              <a:t>here</a:t>
            </a:r>
            <a:r>
              <a:rPr lang="en-GB" sz="2600" b="0" i="0" u="none" strike="noStrike">
                <a:solidFill>
                  <a:srgbClr val="212A73"/>
                </a:solidFill>
                <a:effectLst/>
                <a:latin typeface="Arial"/>
                <a:cs typeface="Arial"/>
              </a:rPr>
              <a:t> for Wales PGD template</a:t>
            </a:r>
            <a:endParaRPr lang="en-GB" sz="2600">
              <a:solidFill>
                <a:srgbClr val="002060"/>
              </a:solidFill>
              <a:latin typeface="Arial"/>
              <a:cs typeface="Arial"/>
            </a:endParaRPr>
          </a:p>
          <a:p>
            <a:pPr marL="428625" indent="-428625" algn="just">
              <a:spcAft>
                <a:spcPts val="900"/>
              </a:spcAft>
              <a:buFont typeface="Arial" panose="020B0604020202020204" pitchFamily="34" charset="0"/>
              <a:buChar char="•"/>
            </a:pPr>
            <a:r>
              <a:rPr lang="en-GB" sz="2600">
                <a:solidFill>
                  <a:srgbClr val="002060"/>
                </a:solidFill>
                <a:effectLst/>
                <a:cs typeface="Arial"/>
              </a:rPr>
              <a:t>Those involved in immunisation and vaccination understand the process of consent and how this applies when giving vaccines. Information on consent can be viewed here: Consent: </a:t>
            </a:r>
            <a:r>
              <a:rPr lang="en-GB" sz="2600">
                <a:cs typeface="Arial"/>
                <a:hlinkClick r:id="rId6"/>
              </a:rPr>
              <a:t>Consent: the green book, chapter 2 - GOV.UK</a:t>
            </a:r>
            <a:endParaRPr lang="en-GB" sz="2600" strike="sngStrike">
              <a:solidFill>
                <a:srgbClr val="00A7A7"/>
              </a:solidFill>
              <a:cs typeface="Arial"/>
            </a:endParaRPr>
          </a:p>
          <a:p>
            <a:pPr marL="428625" indent="-428625" algn="just">
              <a:spcAft>
                <a:spcPts val="900"/>
              </a:spcAft>
              <a:buFont typeface="Arial" panose="020B0604020202020204" pitchFamily="34" charset="0"/>
              <a:buChar char="•"/>
            </a:pPr>
            <a:r>
              <a:rPr lang="en-GB" sz="2600">
                <a:solidFill>
                  <a:srgbClr val="002060"/>
                </a:solidFill>
                <a:cs typeface="Arial"/>
              </a:rPr>
              <a:t>Immunisers and those giving immunisation advice access and familiarise themselves with the following key documents: </a:t>
            </a:r>
            <a:r>
              <a:rPr lang="en-GB" sz="2600">
                <a:solidFill>
                  <a:srgbClr val="002060"/>
                </a:solidFill>
                <a:cs typeface="Arial"/>
                <a:hlinkClick r:id="rId7"/>
              </a:rPr>
              <a:t>Green Book Gonorrhoea Chapter</a:t>
            </a:r>
            <a:r>
              <a:rPr lang="en-GB" sz="2600">
                <a:solidFill>
                  <a:srgbClr val="002060"/>
                </a:solidFill>
                <a:cs typeface="Arial"/>
              </a:rPr>
              <a:t>, Vaccination against Gonorrhoea: Information for healthcare practitioners: </a:t>
            </a:r>
            <a:r>
              <a:rPr lang="en-GB" sz="2600" i="1">
                <a:solidFill>
                  <a:srgbClr val="002060"/>
                </a:solidFill>
              </a:rPr>
              <a:t>once published view </a:t>
            </a:r>
            <a:r>
              <a:rPr lang="en-GB" sz="2600" i="1">
                <a:solidFill>
                  <a:srgbClr val="002060"/>
                </a:solidFill>
                <a:hlinkClick r:id="rId8"/>
              </a:rPr>
              <a:t>here</a:t>
            </a:r>
            <a:r>
              <a:rPr lang="en-GB" sz="2600" i="1">
                <a:solidFill>
                  <a:srgbClr val="002060"/>
                </a:solidFill>
              </a:rPr>
              <a:t> and </a:t>
            </a:r>
            <a:r>
              <a:rPr lang="en-GB" sz="2600">
                <a:solidFill>
                  <a:srgbClr val="002060"/>
                </a:solidFill>
                <a:hlinkClick r:id="rId9"/>
              </a:rPr>
              <a:t>WHC/2025/021 Introduction of routine vaccinations for mpox and gonorrhoea</a:t>
            </a:r>
            <a:endParaRPr lang="en-GB" sz="2600">
              <a:solidFill>
                <a:srgbClr val="002060"/>
              </a:solidFill>
              <a:highlight>
                <a:srgbClr val="FFFF00"/>
              </a:highlight>
              <a:cs typeface="Arial"/>
            </a:endParaRPr>
          </a:p>
        </p:txBody>
      </p:sp>
      <p:sp>
        <p:nvSpPr>
          <p:cNvPr id="2" name="Slide Number Placeholder 1">
            <a:extLst>
              <a:ext uri="{FF2B5EF4-FFF2-40B4-BE49-F238E27FC236}">
                <a16:creationId xmlns:a16="http://schemas.microsoft.com/office/drawing/2014/main" id="{53909703-2B5F-ED8D-2A9F-B7DE98AF930F}"/>
              </a:ext>
            </a:extLst>
          </p:cNvPr>
          <p:cNvSpPr>
            <a:spLocks noGrp="1"/>
          </p:cNvSpPr>
          <p:nvPr>
            <p:ph type="sldNum" sz="quarter" idx="12"/>
          </p:nvPr>
        </p:nvSpPr>
        <p:spPr/>
        <p:txBody>
          <a:bodyPr/>
          <a:lstStyle/>
          <a:p>
            <a:fld id="{561D0CCE-8DCC-44DC-A653-AE62B1D84A52}" type="slidenum">
              <a:rPr lang="en-GB" smtClean="0"/>
              <a:pPr/>
              <a:t>23</a:t>
            </a:fld>
            <a:endParaRPr lang="en-GB"/>
          </a:p>
        </p:txBody>
      </p:sp>
    </p:spTree>
    <p:extLst>
      <p:ext uri="{BB962C8B-B14F-4D97-AF65-F5344CB8AC3E}">
        <p14:creationId xmlns:p14="http://schemas.microsoft.com/office/powerpoint/2010/main" val="1958115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A635C-BD46-BF6A-857C-D46579320027}"/>
              </a:ext>
            </a:extLst>
          </p:cNvPr>
          <p:cNvSpPr>
            <a:spLocks noGrp="1"/>
          </p:cNvSpPr>
          <p:nvPr>
            <p:ph type="title"/>
          </p:nvPr>
        </p:nvSpPr>
        <p:spPr>
          <a:xfrm>
            <a:off x="139578" y="264769"/>
            <a:ext cx="15773400" cy="980897"/>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400" b="1">
                <a:solidFill>
                  <a:srgbClr val="002060"/>
                </a:solidFill>
                <a:latin typeface="Arial"/>
                <a:cs typeface="Arial"/>
              </a:rPr>
              <a:t>4CMenB vaccine (1)</a:t>
            </a:r>
          </a:p>
        </p:txBody>
      </p:sp>
      <p:sp>
        <p:nvSpPr>
          <p:cNvPr id="3" name="Content Placeholder 2">
            <a:extLst>
              <a:ext uri="{FF2B5EF4-FFF2-40B4-BE49-F238E27FC236}">
                <a16:creationId xmlns:a16="http://schemas.microsoft.com/office/drawing/2014/main" id="{B4CDDF9F-1AA4-C4BF-2C3B-9A487D182AF3}"/>
              </a:ext>
            </a:extLst>
          </p:cNvPr>
          <p:cNvSpPr>
            <a:spLocks noGrp="1"/>
          </p:cNvSpPr>
          <p:nvPr>
            <p:ph idx="1"/>
          </p:nvPr>
        </p:nvSpPr>
        <p:spPr>
          <a:xfrm>
            <a:off x="506710" y="1690473"/>
            <a:ext cx="17262762" cy="6987044"/>
          </a:xfrm>
        </p:spPr>
        <p:txBody>
          <a:bodyPr vert="horz" lIns="137160" tIns="68580" rIns="137160" bIns="68580" rtlCol="0" anchor="t">
            <a:normAutofit lnSpcReduction="10000"/>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lgn="just">
              <a:buNone/>
            </a:pPr>
            <a:r>
              <a:rPr lang="en-GB" sz="2700">
                <a:solidFill>
                  <a:srgbClr val="002060"/>
                </a:solidFill>
                <a:latin typeface="Arial"/>
                <a:cs typeface="Arial"/>
              </a:rPr>
              <a:t>Currently, there are no licensed vaccines specifically for gonorrhoea. However, the JCVI recommends the off-label use of the 4-component meningococcal (4CMenB) vaccine for individuals at highest risk of gonorrhoea.  </a:t>
            </a:r>
            <a:endParaRPr lang="en-GB">
              <a:solidFill>
                <a:srgbClr val="212A73"/>
              </a:solidFill>
              <a:latin typeface="Arial"/>
              <a:cs typeface="Arial"/>
            </a:endParaRPr>
          </a:p>
          <a:p>
            <a:pPr indent="0" algn="just">
              <a:buNone/>
            </a:pPr>
            <a:r>
              <a:rPr lang="en-GB" sz="2700">
                <a:solidFill>
                  <a:srgbClr val="002060"/>
                </a:solidFill>
                <a:latin typeface="Arial"/>
                <a:cs typeface="Arial"/>
              </a:rPr>
              <a:t>The 4CMenB vaccine is licensed to help prevent meningococcal B disease in individuals aged 2 months and older and is currently used in the routine childhood programme. </a:t>
            </a:r>
            <a:endParaRPr lang="en-GB" sz="2700">
              <a:cs typeface="Arial"/>
            </a:endParaRPr>
          </a:p>
          <a:p>
            <a:pPr indent="0" algn="just">
              <a:buNone/>
            </a:pPr>
            <a:r>
              <a:rPr lang="en-GB" sz="2700">
                <a:solidFill>
                  <a:srgbClr val="002060"/>
                </a:solidFill>
                <a:latin typeface="Arial"/>
                <a:cs typeface="Arial"/>
              </a:rPr>
              <a:t>Neisseria gonorrhoeae and Neisseria meningitidis are closely genetically related</a:t>
            </a:r>
            <a:endParaRPr lang="en-GB" sz="2700">
              <a:solidFill>
                <a:srgbClr val="002060"/>
              </a:solidFill>
              <a:latin typeface="Arial"/>
              <a:ea typeface="Calibri"/>
              <a:cs typeface="Arial"/>
            </a:endParaRPr>
          </a:p>
          <a:p>
            <a:pPr indent="0" algn="just">
              <a:buNone/>
            </a:pPr>
            <a:r>
              <a:rPr lang="en-GB" sz="2700">
                <a:solidFill>
                  <a:srgbClr val="002060"/>
                </a:solidFill>
                <a:latin typeface="Arial"/>
                <a:ea typeface="Calibri"/>
                <a:cs typeface="Arial"/>
              </a:rPr>
              <a:t>Studies have reported 30-40% protection against gonorrhoea in people at high risk when the vaccine is offered for protection against meningococcal B disease. </a:t>
            </a:r>
            <a:endParaRPr lang="en-GB"/>
          </a:p>
          <a:p>
            <a:pPr indent="0" algn="just">
              <a:buNone/>
            </a:pPr>
            <a:r>
              <a:rPr lang="en-GB" sz="2700">
                <a:solidFill>
                  <a:srgbClr val="002060"/>
                </a:solidFill>
                <a:latin typeface="Arial"/>
                <a:ea typeface="Calibri"/>
                <a:cs typeface="Arial"/>
              </a:rPr>
              <a:t>While the 4CMenB vaccine may reduce the chance of gonorrhoea infection, it does not provide complete protection</a:t>
            </a:r>
            <a:endParaRPr lang="en-GB"/>
          </a:p>
          <a:p>
            <a:pPr indent="0" algn="just">
              <a:buNone/>
            </a:pPr>
            <a:r>
              <a:rPr lang="en-GB" sz="2700">
                <a:solidFill>
                  <a:srgbClr val="002060"/>
                </a:solidFill>
                <a:ea typeface="Calibri"/>
                <a:cs typeface="Arial"/>
              </a:rPr>
              <a:t>The vaccine’s main benefit is thought to be at a community level, contributing to a reduction in overall gonorrhoea cases. </a:t>
            </a:r>
          </a:p>
          <a:p>
            <a:pPr indent="0" algn="just">
              <a:buNone/>
            </a:pPr>
            <a:r>
              <a:rPr lang="en-GB" sz="2700">
                <a:solidFill>
                  <a:srgbClr val="002060"/>
                </a:solidFill>
                <a:ea typeface="Calibri"/>
                <a:cs typeface="Arial"/>
              </a:rPr>
              <a:t>It's important for those at high risk to get vaccinated, even with modest effectiveness, since previous gonorrhoea infection is thought to offer little protection against future infection and reinfection is therefore common.</a:t>
            </a:r>
          </a:p>
          <a:p>
            <a:pPr indent="0" algn="just">
              <a:buNone/>
            </a:pPr>
            <a:r>
              <a:rPr lang="en-GB" sz="2700">
                <a:cs typeface="Arial"/>
              </a:rPr>
              <a:t>There is no evidence of the 4CMenB clearing active gonorrhoeal infection. Therefore, infections should be managed according to the </a:t>
            </a:r>
            <a:r>
              <a:rPr lang="en-GB" sz="2700">
                <a:cs typeface="Arial"/>
                <a:hlinkClick r:id="rId3"/>
              </a:rPr>
              <a:t>British Association for Sexual Health and HIV (BASHH) guidelines</a:t>
            </a:r>
            <a:r>
              <a:rPr lang="en-GB" sz="2700">
                <a:cs typeface="Arial"/>
              </a:rPr>
              <a:t>  </a:t>
            </a:r>
            <a:endParaRPr lang="en-GB"/>
          </a:p>
        </p:txBody>
      </p:sp>
      <p:sp>
        <p:nvSpPr>
          <p:cNvPr id="4" name="Slide Number Placeholder 3">
            <a:extLst>
              <a:ext uri="{FF2B5EF4-FFF2-40B4-BE49-F238E27FC236}">
                <a16:creationId xmlns:a16="http://schemas.microsoft.com/office/drawing/2014/main" id="{396BC0EC-44A5-10B0-3478-80FBB4EEDA37}"/>
              </a:ext>
            </a:extLst>
          </p:cNvPr>
          <p:cNvSpPr>
            <a:spLocks noGrp="1"/>
          </p:cNvSpPr>
          <p:nvPr>
            <p:ph type="sldNum" sz="quarter" idx="12"/>
          </p:nvPr>
        </p:nvSpPr>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10854472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358900" y="214658"/>
            <a:ext cx="12601468" cy="876344"/>
          </a:xfrm>
        </p:spPr>
        <p:txBody>
          <a:bodyPr lIns="91440" tIns="45720" rIns="91440" bIns="45720" anchor="t">
            <a:no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400" b="1">
                <a:solidFill>
                  <a:srgbClr val="002060"/>
                </a:solidFill>
              </a:rPr>
              <a:t>4CMenB - Bexsero</a:t>
            </a:r>
            <a:r>
              <a:rPr lang="en-GB" sz="4400" b="1" baseline="30000">
                <a:solidFill>
                  <a:srgbClr val="002060"/>
                </a:solidFill>
              </a:rPr>
              <a:t>®</a:t>
            </a:r>
            <a:br>
              <a:rPr lang="en-GB" sz="4400"/>
            </a:br>
            <a:br>
              <a:rPr lang="en-US" sz="2700"/>
            </a:br>
            <a:br>
              <a:rPr lang="en-GB" sz="2700"/>
            </a:br>
            <a:endParaRPr lang="en-GB" b="1">
              <a:solidFill>
                <a:srgbClr val="002060"/>
              </a:solidFill>
              <a:cs typeface="Arial"/>
            </a:endParaRPr>
          </a:p>
        </p:txBody>
      </p:sp>
      <p:sp>
        <p:nvSpPr>
          <p:cNvPr id="9" name="Content Placeholder 2"/>
          <p:cNvSpPr>
            <a:spLocks noGrp="1"/>
          </p:cNvSpPr>
          <p:nvPr>
            <p:ph idx="1"/>
          </p:nvPr>
        </p:nvSpPr>
        <p:spPr>
          <a:xfrm>
            <a:off x="612273" y="1117722"/>
            <a:ext cx="16568821" cy="6914172"/>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lnSpc>
                <a:spcPct val="150000"/>
              </a:lnSpc>
              <a:buNone/>
            </a:pPr>
            <a:r>
              <a:rPr lang="en-GB" sz="2400" b="1" dirty="0">
                <a:solidFill>
                  <a:srgbClr val="002060"/>
                </a:solidFill>
              </a:rPr>
              <a:t>Full product name: </a:t>
            </a:r>
            <a:r>
              <a:rPr lang="en-GB" sz="2400" dirty="0">
                <a:solidFill>
                  <a:srgbClr val="002060"/>
                </a:solidFill>
              </a:rPr>
              <a:t>Bexsero</a:t>
            </a:r>
            <a:r>
              <a:rPr lang="en-GB" sz="2400" baseline="30000" dirty="0">
                <a:solidFill>
                  <a:srgbClr val="002060"/>
                </a:solidFill>
              </a:rPr>
              <a:t>®</a:t>
            </a:r>
            <a:endParaRPr lang="en-GB" sz="2400" baseline="30000" dirty="0">
              <a:solidFill>
                <a:srgbClr val="002060"/>
              </a:solidFill>
              <a:cs typeface="Arial"/>
            </a:endParaRPr>
          </a:p>
          <a:p>
            <a:pPr indent="0">
              <a:lnSpc>
                <a:spcPct val="150000"/>
              </a:lnSpc>
              <a:buNone/>
            </a:pPr>
            <a:r>
              <a:rPr lang="en-GB" sz="2400" dirty="0">
                <a:solidFill>
                  <a:srgbClr val="002060"/>
                </a:solidFill>
              </a:rPr>
              <a:t>Meningococcal group B vaccine</a:t>
            </a:r>
            <a:endParaRPr lang="en-GB" sz="2400" dirty="0">
              <a:solidFill>
                <a:srgbClr val="002060"/>
              </a:solidFill>
              <a:cs typeface="Arial"/>
            </a:endParaRPr>
          </a:p>
          <a:p>
            <a:pPr indent="0">
              <a:lnSpc>
                <a:spcPct val="150000"/>
              </a:lnSpc>
              <a:buNone/>
            </a:pPr>
            <a:r>
              <a:rPr lang="en-GB" sz="2400" dirty="0">
                <a:solidFill>
                  <a:srgbClr val="002060"/>
                </a:solidFill>
              </a:rPr>
              <a:t>Marketed by: GlaxoSmithKline UK</a:t>
            </a:r>
            <a:endParaRPr lang="en-US" sz="2700" dirty="0"/>
          </a:p>
          <a:p>
            <a:pPr indent="0">
              <a:lnSpc>
                <a:spcPct val="150000"/>
              </a:lnSpc>
              <a:buNone/>
            </a:pPr>
            <a:r>
              <a:rPr lang="en-GB" sz="2400" dirty="0">
                <a:solidFill>
                  <a:srgbClr val="002060"/>
                </a:solidFill>
              </a:rPr>
              <a:t>Type of vaccine: Meningococcal group B Vaccine (rDNA, component,                                                                                                        adsorbed) [pre-filled syringed]</a:t>
            </a:r>
            <a:endParaRPr lang="en-GB" sz="2400" dirty="0">
              <a:solidFill>
                <a:srgbClr val="002060"/>
              </a:solidFill>
              <a:cs typeface="Arial"/>
            </a:endParaRPr>
          </a:p>
          <a:p>
            <a:pPr indent="0">
              <a:lnSpc>
                <a:spcPct val="150000"/>
              </a:lnSpc>
              <a:buNone/>
            </a:pPr>
            <a:r>
              <a:rPr lang="en-GB" sz="2400" dirty="0">
                <a:solidFill>
                  <a:srgbClr val="212A73"/>
                </a:solidFill>
                <a:cs typeface="Segoe UI"/>
              </a:rPr>
              <a:t>A</a:t>
            </a:r>
            <a:r>
              <a:rPr lang="en-GB" sz="2400" dirty="0">
                <a:latin typeface="Arial"/>
                <a:cs typeface="Segoe UI"/>
              </a:rPr>
              <a:t> multi-component inactivated vaccine made from 3 Neisseria meningitidis proteins produced by recombinant DNA technology (Neisseria meningitidis group B NHBA fusion protein, Neisseria meningitidis group B </a:t>
            </a:r>
            <a:r>
              <a:rPr lang="en-GB" sz="2400" dirty="0" err="1">
                <a:latin typeface="Arial"/>
                <a:cs typeface="Segoe UI"/>
              </a:rPr>
              <a:t>NadA</a:t>
            </a:r>
            <a:r>
              <a:rPr lang="en-GB" sz="2400" dirty="0">
                <a:latin typeface="Arial"/>
                <a:cs typeface="Segoe UI"/>
              </a:rPr>
              <a:t> protein, Neisseria meningitidis group B </a:t>
            </a:r>
            <a:r>
              <a:rPr lang="en-GB" sz="2400" dirty="0" err="1">
                <a:latin typeface="Arial"/>
                <a:cs typeface="Segoe UI"/>
              </a:rPr>
              <a:t>fHbp</a:t>
            </a:r>
            <a:r>
              <a:rPr lang="en-GB" sz="2400" dirty="0">
                <a:latin typeface="Arial"/>
                <a:cs typeface="Segoe UI"/>
              </a:rPr>
              <a:t> fusion protein) and a preparation of Neisseria meningitidis capsular group B outer membrane vesicle (OMV) Neisseria meningitidis group B strain NZ98/254)</a:t>
            </a:r>
            <a:endParaRPr lang="en-GB" sz="1800" dirty="0">
              <a:latin typeface="Arial"/>
              <a:cs typeface="Arial"/>
            </a:endParaRPr>
          </a:p>
          <a:p>
            <a:pPr indent="0">
              <a:lnSpc>
                <a:spcPct val="150000"/>
              </a:lnSpc>
              <a:buNone/>
            </a:pPr>
            <a:r>
              <a:rPr lang="en-GB" sz="2400" dirty="0"/>
              <a:t>*The vial rubber stopper and tip cap are made with synthetic rubber </a:t>
            </a:r>
            <a:r>
              <a:rPr lang="en-GB" sz="2400" b="0" i="0" dirty="0">
                <a:effectLst/>
              </a:rPr>
              <a:t>which </a:t>
            </a:r>
            <a:r>
              <a:rPr lang="en-GB" sz="2400" dirty="0"/>
              <a:t>does not contain natural rubber latex</a:t>
            </a:r>
            <a:endParaRPr lang="en-GB" sz="2400" dirty="0">
              <a:cs typeface="Arial"/>
            </a:endParaRPr>
          </a:p>
          <a:p>
            <a:pPr indent="0">
              <a:buNone/>
            </a:pPr>
            <a:endParaRPr lang="en-GB" sz="3000" dirty="0"/>
          </a:p>
        </p:txBody>
      </p:sp>
      <p:pic>
        <p:nvPicPr>
          <p:cNvPr id="11" name="Picture 10" descr="Bexsero, Picture">
            <a:extLst>
              <a:ext uri="{FF2B5EF4-FFF2-40B4-BE49-F238E27FC236}">
                <a16:creationId xmlns:a16="http://schemas.microsoft.com/office/drawing/2014/main" id="{BE112653-1CF8-BCDC-AF8B-DFA2462CA1B2}"/>
              </a:ext>
            </a:extLst>
          </p:cNvPr>
          <p:cNvPicPr>
            <a:picLocks noChangeAspect="1"/>
          </p:cNvPicPr>
          <p:nvPr/>
        </p:nvPicPr>
        <p:blipFill>
          <a:blip r:embed="rId3"/>
          <a:stretch>
            <a:fillRect/>
          </a:stretch>
        </p:blipFill>
        <p:spPr>
          <a:xfrm>
            <a:off x="12057082" y="554275"/>
            <a:ext cx="5285527" cy="3463541"/>
          </a:xfrm>
          <a:prstGeom prst="rect">
            <a:avLst/>
          </a:prstGeom>
          <a:ln w="12700">
            <a:solidFill>
              <a:schemeClr val="tx1"/>
            </a:solidFill>
          </a:ln>
        </p:spPr>
      </p:pic>
      <p:sp>
        <p:nvSpPr>
          <p:cNvPr id="12" name="TextBox 11">
            <a:extLst>
              <a:ext uri="{FF2B5EF4-FFF2-40B4-BE49-F238E27FC236}">
                <a16:creationId xmlns:a16="http://schemas.microsoft.com/office/drawing/2014/main" id="{AE26C1D3-5D7C-4142-0C50-448E7E4A785D}"/>
              </a:ext>
            </a:extLst>
          </p:cNvPr>
          <p:cNvSpPr txBox="1"/>
          <p:nvPr/>
        </p:nvSpPr>
        <p:spPr>
          <a:xfrm>
            <a:off x="13261999" y="4189891"/>
            <a:ext cx="287569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dirty="0">
                <a:cs typeface="Arial"/>
              </a:rPr>
              <a:t>Image source: UKHSA (2025)</a:t>
            </a:r>
          </a:p>
        </p:txBody>
      </p:sp>
      <p:sp>
        <p:nvSpPr>
          <p:cNvPr id="3" name="TextBox 2">
            <a:extLst>
              <a:ext uri="{FF2B5EF4-FFF2-40B4-BE49-F238E27FC236}">
                <a16:creationId xmlns:a16="http://schemas.microsoft.com/office/drawing/2014/main" id="{790ECAE3-1EE3-B62A-F5B6-480AED729BD1}"/>
              </a:ext>
            </a:extLst>
          </p:cNvPr>
          <p:cNvSpPr txBox="1"/>
          <p:nvPr/>
        </p:nvSpPr>
        <p:spPr>
          <a:xfrm>
            <a:off x="195026" y="8511746"/>
            <a:ext cx="17880094" cy="507831"/>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dirty="0"/>
              <a:t>Protection against gonorrhoea is not a licensed use of the 4CMenB vaccine, JCVI advice is based on</a:t>
            </a:r>
            <a:r>
              <a:rPr lang="en-US" sz="2700" b="1" dirty="0"/>
              <a:t> off-label </a:t>
            </a:r>
            <a:r>
              <a:rPr lang="en-US" sz="2700" dirty="0"/>
              <a:t>use.</a:t>
            </a:r>
          </a:p>
        </p:txBody>
      </p:sp>
      <p:sp>
        <p:nvSpPr>
          <p:cNvPr id="2" name="Slide Number Placeholder 1">
            <a:extLst>
              <a:ext uri="{FF2B5EF4-FFF2-40B4-BE49-F238E27FC236}">
                <a16:creationId xmlns:a16="http://schemas.microsoft.com/office/drawing/2014/main" id="{1289EE18-68F5-197A-A44E-987B20BCB693}"/>
              </a:ext>
            </a:extLst>
          </p:cNvPr>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28155895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179" y="279432"/>
            <a:ext cx="16828077" cy="953295"/>
          </a:xfrm>
        </p:spPr>
        <p:txBody>
          <a:bodyPr lIns="91440" tIns="45720" rIns="91440" bIns="45720" anchor="t"/>
          <a:lstStyle/>
          <a:p>
            <a:r>
              <a:rPr lang="en-GB" sz="4400" b="1">
                <a:cs typeface="Calibri"/>
              </a:rPr>
              <a:t>Preparation and administration of Bexsero</a:t>
            </a:r>
            <a:r>
              <a:rPr lang="en-GB" sz="4400" b="1" baseline="30000">
                <a:solidFill>
                  <a:srgbClr val="002060"/>
                </a:solidFill>
              </a:rPr>
              <a:t>®</a:t>
            </a:r>
            <a:r>
              <a:rPr lang="en-GB" sz="6000" b="1">
                <a:solidFill>
                  <a:srgbClr val="002060"/>
                </a:solidFill>
              </a:rPr>
              <a:t> </a:t>
            </a:r>
            <a:br>
              <a:rPr lang="en-GB" sz="6550" b="1">
                <a:ea typeface="Calibri" panose="020F0502020204030204" pitchFamily="34" charset="0"/>
                <a:cs typeface="Times New Roman" panose="02020603050405020304" pitchFamily="18" charset="0"/>
              </a:rPr>
            </a:br>
            <a:endParaRPr lang="en-GB" b="1">
              <a:cs typeface="Calibri" panose="020F0502020204030204" pitchFamily="34" charset="0"/>
            </a:endParaRPr>
          </a:p>
        </p:txBody>
      </p:sp>
      <p:pic>
        <p:nvPicPr>
          <p:cNvPr id="8" name="Picture 2">
            <a:extLst>
              <a:ext uri="{FF2B5EF4-FFF2-40B4-BE49-F238E27FC236}">
                <a16:creationId xmlns:a16="http://schemas.microsoft.com/office/drawing/2014/main" id="{70B95B0E-6FD8-7C97-3F3C-BBAA601880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54333" y="5914283"/>
            <a:ext cx="3309892" cy="310033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B4397B9-1A7B-8B1B-AF1C-008E056E0913}"/>
              </a:ext>
            </a:extLst>
          </p:cNvPr>
          <p:cNvSpPr txBox="1"/>
          <p:nvPr/>
        </p:nvSpPr>
        <p:spPr>
          <a:xfrm>
            <a:off x="11454333" y="8851020"/>
            <a:ext cx="3785667" cy="461665"/>
          </a:xfrm>
          <a:prstGeom prst="rect">
            <a:avLst/>
          </a:prstGeom>
          <a:noFill/>
        </p:spPr>
        <p:txBody>
          <a:bodyPr wrap="square">
            <a:spAutoFit/>
          </a:bodyPr>
          <a:lstStyle/>
          <a:p>
            <a:pPr algn="ctr"/>
            <a:r>
              <a:rPr lang="en-GB" sz="1200">
                <a:solidFill>
                  <a:srgbClr val="002060"/>
                </a:solidFill>
                <a:ea typeface="Calibri" panose="020F0502020204030204" pitchFamily="34" charset="0"/>
              </a:rPr>
              <a:t>Image source: The Australian </a:t>
            </a:r>
          </a:p>
          <a:p>
            <a:pPr algn="ctr"/>
            <a:r>
              <a:rPr lang="en-GB" sz="1200">
                <a:solidFill>
                  <a:srgbClr val="002060"/>
                </a:solidFill>
                <a:ea typeface="Calibri" panose="020F0502020204030204" pitchFamily="34" charset="0"/>
              </a:rPr>
              <a:t>Immunisation Handbook (health.gov.au</a:t>
            </a:r>
            <a:r>
              <a:rPr lang="en-GB" sz="1200">
                <a:solidFill>
                  <a:srgbClr val="002060"/>
                </a:solidFill>
                <a:latin typeface="Calibri" panose="020F0502020204030204" pitchFamily="34" charset="0"/>
                <a:ea typeface="Calibri" panose="020F0502020204030204" pitchFamily="34" charset="0"/>
              </a:rPr>
              <a:t>)</a:t>
            </a:r>
          </a:p>
        </p:txBody>
      </p:sp>
      <p:sp>
        <p:nvSpPr>
          <p:cNvPr id="4" name="Slide Number Placeholder 3">
            <a:extLst>
              <a:ext uri="{FF2B5EF4-FFF2-40B4-BE49-F238E27FC236}">
                <a16:creationId xmlns:a16="http://schemas.microsoft.com/office/drawing/2014/main" id="{39CBA037-2081-3CCA-660B-53C89A1D7917}"/>
              </a:ext>
            </a:extLst>
          </p:cNvPr>
          <p:cNvSpPr>
            <a:spLocks noGrp="1"/>
          </p:cNvSpPr>
          <p:nvPr>
            <p:ph type="sldNum" sz="quarter" idx="12"/>
          </p:nvPr>
        </p:nvSpPr>
        <p:spPr/>
        <p:txBody>
          <a:bodyPr/>
          <a:lstStyle/>
          <a:p>
            <a:fld id="{561D0CCE-8DCC-44DC-A653-AE62B1D84A52}" type="slidenum">
              <a:rPr lang="en-GB" smtClean="0"/>
              <a:pPr/>
              <a:t>26</a:t>
            </a:fld>
            <a:endParaRPr lang="en-GB"/>
          </a:p>
        </p:txBody>
      </p:sp>
      <p:sp>
        <p:nvSpPr>
          <p:cNvPr id="6" name="TextBox 5">
            <a:extLst>
              <a:ext uri="{FF2B5EF4-FFF2-40B4-BE49-F238E27FC236}">
                <a16:creationId xmlns:a16="http://schemas.microsoft.com/office/drawing/2014/main" id="{9089DD85-EE52-4012-ED7C-789751E434D5}"/>
              </a:ext>
            </a:extLst>
          </p:cNvPr>
          <p:cNvSpPr txBox="1"/>
          <p:nvPr/>
        </p:nvSpPr>
        <p:spPr>
          <a:xfrm>
            <a:off x="483179" y="1620430"/>
            <a:ext cx="8196244" cy="710963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0360" indent="-340360">
              <a:lnSpc>
                <a:spcPct val="100000"/>
              </a:lnSpc>
              <a:spcBef>
                <a:spcPts val="0"/>
              </a:spcBef>
            </a:pPr>
            <a:endParaRPr lang="en-US" sz="2400"/>
          </a:p>
          <a:p>
            <a:pPr marL="342900" indent="-342900">
              <a:buFont typeface="Arial" panose="020B0604020202020204" pitchFamily="34" charset="0"/>
              <a:buChar char="•"/>
            </a:pPr>
            <a:r>
              <a:rPr lang="en-GB" sz="2400" b="1">
                <a:cs typeface="Calibri"/>
              </a:rPr>
              <a:t>Bexsero comes in a pre-filled syringe (it does not require reconstitution)</a:t>
            </a:r>
          </a:p>
          <a:p>
            <a:pPr marL="342900" indent="-342900">
              <a:lnSpc>
                <a:spcPct val="100000"/>
              </a:lnSpc>
              <a:spcBef>
                <a:spcPts val="0"/>
              </a:spcBef>
              <a:buFont typeface="Arial" panose="020B0604020202020204" pitchFamily="34" charset="0"/>
              <a:buChar char="•"/>
            </a:pPr>
            <a:r>
              <a:rPr lang="en-GB" sz="2400">
                <a:cs typeface="Calibri"/>
              </a:rPr>
              <a:t>Upon storage a fine off-white deposit may be observed in the pre-filled syringe containing the suspension.</a:t>
            </a:r>
          </a:p>
          <a:p>
            <a:pPr marL="342900" indent="-342900">
              <a:lnSpc>
                <a:spcPct val="100000"/>
              </a:lnSpc>
              <a:spcBef>
                <a:spcPts val="0"/>
              </a:spcBef>
              <a:buFont typeface="Arial" panose="020B0604020202020204" pitchFamily="34" charset="0"/>
              <a:buChar char="•"/>
            </a:pPr>
            <a:r>
              <a:rPr lang="en-GB" sz="2400">
                <a:cs typeface="Calibri"/>
              </a:rPr>
              <a:t>Before use, the pre-filled syringe should be well shaken in order to form a homogeneous suspension.</a:t>
            </a:r>
          </a:p>
          <a:p>
            <a:pPr marL="342900" indent="-342900">
              <a:lnSpc>
                <a:spcPct val="100000"/>
              </a:lnSpc>
              <a:spcBef>
                <a:spcPts val="0"/>
              </a:spcBef>
              <a:buFont typeface="Arial" panose="020B0604020202020204" pitchFamily="34" charset="0"/>
              <a:buChar char="•"/>
            </a:pPr>
            <a:r>
              <a:rPr lang="en-GB" sz="2400">
                <a:cs typeface="Calibri"/>
              </a:rPr>
              <a:t>The vaccine should be visually inspected for particulate matter and discoloration prior to administration. In the event of any foreign particulate matter and/or variation of physical aspect being observed, do not administer the vaccine. </a:t>
            </a:r>
          </a:p>
          <a:p>
            <a:pPr marL="342900" indent="-342900">
              <a:lnSpc>
                <a:spcPct val="100000"/>
              </a:lnSpc>
              <a:spcBef>
                <a:spcPts val="0"/>
              </a:spcBef>
              <a:buFont typeface="Arial" panose="020B0604020202020204" pitchFamily="34" charset="0"/>
              <a:buChar char="•"/>
            </a:pPr>
            <a:r>
              <a:rPr lang="en-GB" sz="2400">
                <a:cs typeface="Calibri"/>
              </a:rPr>
              <a:t>If two needles of different lengths are provided in the pack, choose the appropriate needle to ensure an intramuscular administration.</a:t>
            </a:r>
          </a:p>
          <a:p>
            <a:pPr marL="0" indent="0">
              <a:lnSpc>
                <a:spcPct val="100000"/>
              </a:lnSpc>
              <a:spcBef>
                <a:spcPts val="0"/>
              </a:spcBef>
              <a:buNone/>
            </a:pPr>
            <a:endParaRPr lang="en-GB" sz="2400">
              <a:cs typeface="Calibri"/>
            </a:endParaRPr>
          </a:p>
          <a:p>
            <a:pPr marL="0" indent="0">
              <a:lnSpc>
                <a:spcPct val="100000"/>
              </a:lnSpc>
              <a:spcBef>
                <a:spcPts val="0"/>
              </a:spcBef>
              <a:buNone/>
            </a:pPr>
            <a:r>
              <a:rPr lang="en-GB" sz="2400">
                <a:cs typeface="Calibri"/>
              </a:rPr>
              <a:t>For instructions for the pre-filled syringe refer to </a:t>
            </a:r>
            <a:r>
              <a:rPr lang="en-GB" sz="2400">
                <a:cs typeface="Calibri"/>
                <a:hlinkClick r:id="rId4"/>
              </a:rPr>
              <a:t>SmPC</a:t>
            </a:r>
            <a:endParaRPr lang="en-GB" sz="2400">
              <a:cs typeface="Calibri"/>
            </a:endParaRPr>
          </a:p>
          <a:p>
            <a:pPr marL="0" indent="0">
              <a:lnSpc>
                <a:spcPct val="100000"/>
              </a:lnSpc>
              <a:spcBef>
                <a:spcPts val="0"/>
              </a:spcBef>
              <a:buNone/>
            </a:pPr>
            <a:endParaRPr lang="en-GB" sz="2400">
              <a:cs typeface="Calibri"/>
            </a:endParaRPr>
          </a:p>
          <a:p>
            <a:pPr marL="0" indent="0">
              <a:lnSpc>
                <a:spcPct val="100000"/>
              </a:lnSpc>
              <a:spcBef>
                <a:spcPts val="0"/>
              </a:spcBef>
              <a:buNone/>
            </a:pPr>
            <a:endParaRPr lang="en-GB" sz="2400">
              <a:cs typeface="Calibri"/>
            </a:endParaRPr>
          </a:p>
        </p:txBody>
      </p:sp>
      <p:sp>
        <p:nvSpPr>
          <p:cNvPr id="7" name="TextBox 6">
            <a:extLst>
              <a:ext uri="{FF2B5EF4-FFF2-40B4-BE49-F238E27FC236}">
                <a16:creationId xmlns:a16="http://schemas.microsoft.com/office/drawing/2014/main" id="{44A28D07-3DE6-6CA6-6495-C16DEBF2B22F}"/>
              </a:ext>
            </a:extLst>
          </p:cNvPr>
          <p:cNvSpPr txBox="1"/>
          <p:nvPr/>
        </p:nvSpPr>
        <p:spPr>
          <a:xfrm>
            <a:off x="9545687" y="2061400"/>
            <a:ext cx="7765569" cy="3785652"/>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rtlCol="0" anchor="t">
            <a:spAutoFit/>
          </a:bodyPr>
          <a:lstStyle/>
          <a:p>
            <a:pPr marL="0" indent="0" algn="just">
              <a:lnSpc>
                <a:spcPct val="100000"/>
              </a:lnSpc>
              <a:spcBef>
                <a:spcPts val="0"/>
              </a:spcBef>
              <a:buNone/>
            </a:pPr>
            <a:r>
              <a:rPr lang="en-GB" sz="2400">
                <a:cs typeface="Calibri"/>
              </a:rPr>
              <a:t>The vaccine is given intramuscularly preferably into the deltoid:</a:t>
            </a:r>
          </a:p>
          <a:p>
            <a:pPr marL="342900" indent="-342900">
              <a:lnSpc>
                <a:spcPct val="100000"/>
              </a:lnSpc>
              <a:buFont typeface="Arial" panose="020B0604020202020204" pitchFamily="34" charset="0"/>
              <a:buChar char="•"/>
            </a:pPr>
            <a:r>
              <a:rPr lang="en-GB" sz="2400">
                <a:cs typeface="Calibri"/>
              </a:rPr>
              <a:t>Select the appropriate needle length to ensure an intramuscular (IM) administration depending on the                            individuals size and weight (refer to </a:t>
            </a:r>
            <a:r>
              <a:rPr lang="en-GB" sz="2400">
                <a:cs typeface="Calibri"/>
                <a:hlinkClick r:id="rId5"/>
              </a:rPr>
              <a:t>Green Book -Chapter 4</a:t>
            </a:r>
            <a:r>
              <a:rPr lang="en-GB" sz="2400">
                <a:cs typeface="Calibri"/>
              </a:rPr>
              <a:t> – immunisation procedures) </a:t>
            </a:r>
          </a:p>
          <a:p>
            <a:pPr marL="342900" indent="-342900">
              <a:lnSpc>
                <a:spcPct val="100000"/>
              </a:lnSpc>
              <a:buFont typeface="Arial" panose="020B0604020202020204" pitchFamily="34" charset="0"/>
              <a:buChar char="•"/>
            </a:pPr>
            <a:r>
              <a:rPr lang="en-GB" sz="2400">
                <a:cs typeface="Calibri"/>
              </a:rPr>
              <a:t>Administer the entire 0.5ml dose</a:t>
            </a:r>
          </a:p>
          <a:p>
            <a:pPr marL="342900" indent="-342900">
              <a:lnSpc>
                <a:spcPct val="100000"/>
              </a:lnSpc>
              <a:buFont typeface="Arial" panose="020B0604020202020204" pitchFamily="34" charset="0"/>
              <a:buChar char="•"/>
            </a:pPr>
            <a:r>
              <a:rPr lang="en-GB" sz="2400">
                <a:cs typeface="Calibri"/>
              </a:rPr>
              <a:t>For individuals with a bleeding disorder, vaccines should be given by deep subcutaneous injection                                          to reduce the risk of bleeding. </a:t>
            </a:r>
          </a:p>
        </p:txBody>
      </p:sp>
    </p:spTree>
    <p:extLst>
      <p:ext uri="{BB962C8B-B14F-4D97-AF65-F5344CB8AC3E}">
        <p14:creationId xmlns:p14="http://schemas.microsoft.com/office/powerpoint/2010/main" val="970612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23E16-F3DC-43C1-B8E3-0E0D228694A8}"/>
              </a:ext>
            </a:extLst>
          </p:cNvPr>
          <p:cNvSpPr>
            <a:spLocks noGrp="1"/>
          </p:cNvSpPr>
          <p:nvPr>
            <p:ph type="title"/>
          </p:nvPr>
        </p:nvSpPr>
        <p:spPr>
          <a:xfrm>
            <a:off x="205136" y="192388"/>
            <a:ext cx="17545220" cy="1305582"/>
          </a:xfrm>
        </p:spPr>
        <p:txBody>
          <a:bodyPr lIns="137160" tIns="68580" rIns="137160" bIns="68580" anchor="t">
            <a:noAutofit/>
          </a:bodyPr>
          <a:lstStyle/>
          <a:p>
            <a:r>
              <a:rPr lang="en-GB" sz="4400" b="1"/>
              <a:t>Individuals with bleeding disorders or taking anticoagulation therapy</a:t>
            </a:r>
            <a:endParaRPr lang="en-GB" sz="4400" b="1">
              <a:cs typeface="Arial"/>
            </a:endParaRPr>
          </a:p>
        </p:txBody>
      </p:sp>
      <p:sp>
        <p:nvSpPr>
          <p:cNvPr id="3" name="Content Placeholder 2">
            <a:extLst>
              <a:ext uri="{FF2B5EF4-FFF2-40B4-BE49-F238E27FC236}">
                <a16:creationId xmlns:a16="http://schemas.microsoft.com/office/drawing/2014/main" id="{E560465E-AD01-47F3-B485-4184757D62CE}"/>
              </a:ext>
            </a:extLst>
          </p:cNvPr>
          <p:cNvSpPr>
            <a:spLocks noGrp="1"/>
          </p:cNvSpPr>
          <p:nvPr>
            <p:ph idx="1"/>
          </p:nvPr>
        </p:nvSpPr>
        <p:spPr>
          <a:xfrm>
            <a:off x="358679" y="1693504"/>
            <a:ext cx="17238132" cy="6961677"/>
          </a:xfrm>
        </p:spPr>
        <p:txBody>
          <a:bodyPr vert="horz" lIns="137160" tIns="68580" rIns="137160" bIns="68580" rtlCol="0" anchor="t">
            <a:noAutofit/>
          </a:bodyPr>
          <a:lstStyle/>
          <a:p>
            <a:pPr>
              <a:lnSpc>
                <a:spcPct val="120000"/>
              </a:lnSpc>
              <a:spcBef>
                <a:spcPts val="0"/>
              </a:spcBef>
            </a:pPr>
            <a:r>
              <a:rPr lang="en-GB" sz="3000">
                <a:cs typeface="Arial"/>
              </a:rPr>
              <a:t>Individuals with bleeding disorders may be vaccinated intramuscularly if, in the opinion of a doctor familiar with the individual’s bleeding risk, vaccines or similar small volume intramuscular injections can be administered with reasonable safety by this route</a:t>
            </a:r>
            <a:endParaRPr lang="en-US"/>
          </a:p>
          <a:p>
            <a:pPr>
              <a:lnSpc>
                <a:spcPct val="120000"/>
              </a:lnSpc>
              <a:spcBef>
                <a:spcPts val="900"/>
              </a:spcBef>
            </a:pPr>
            <a:r>
              <a:rPr lang="en-GB" sz="3000">
                <a:cs typeface="Arial"/>
              </a:rPr>
              <a:t>If the individual receives medication/ treatment to reduce bleeding, for example treatment for haemophilia, intramuscular vaccination can be scheduled shortly after such medication or treatment is administered</a:t>
            </a:r>
          </a:p>
          <a:p>
            <a:pPr>
              <a:lnSpc>
                <a:spcPct val="120000"/>
              </a:lnSpc>
              <a:spcBef>
                <a:spcPts val="900"/>
              </a:spcBef>
            </a:pPr>
            <a:r>
              <a:rPr lang="en-GB" sz="3000">
                <a:cs typeface="Arial"/>
              </a:rPr>
              <a:t>Individuals on stable anticoagulation therapy, including individuals on warfarin who are up-to-date with their scheduled INR testing and whose latest INR is below the upper level of the therapeutic range, can receive intramuscular vaccination</a:t>
            </a:r>
          </a:p>
          <a:p>
            <a:pPr>
              <a:lnSpc>
                <a:spcPct val="120000"/>
              </a:lnSpc>
              <a:spcBef>
                <a:spcPts val="900"/>
              </a:spcBef>
            </a:pPr>
            <a:r>
              <a:rPr lang="en-GB" sz="3000">
                <a:cs typeface="Arial"/>
              </a:rPr>
              <a:t>A fine needle (23 or 25 gauge) should be used for the vaccination, followed by firm pressure applied to the site without rubbing for at least 2 minutes</a:t>
            </a:r>
          </a:p>
          <a:p>
            <a:pPr>
              <a:lnSpc>
                <a:spcPct val="120000"/>
              </a:lnSpc>
              <a:spcBef>
                <a:spcPts val="900"/>
              </a:spcBef>
            </a:pPr>
            <a:r>
              <a:rPr lang="en-GB" sz="3000">
                <a:cs typeface="Arial"/>
              </a:rPr>
              <a:t>The individual or their carer should be informed about the risk of haematoma from the injection</a:t>
            </a:r>
          </a:p>
        </p:txBody>
      </p:sp>
      <p:sp>
        <p:nvSpPr>
          <p:cNvPr id="4" name="Slide Number Placeholder 3">
            <a:extLst>
              <a:ext uri="{FF2B5EF4-FFF2-40B4-BE49-F238E27FC236}">
                <a16:creationId xmlns:a16="http://schemas.microsoft.com/office/drawing/2014/main" id="{C81B242E-FB10-EA08-8933-754D5B56CE3A}"/>
              </a:ext>
            </a:extLst>
          </p:cNvPr>
          <p:cNvSpPr>
            <a:spLocks noGrp="1"/>
          </p:cNvSpPr>
          <p:nvPr>
            <p:ph type="sldNum" sz="quarter" idx="12"/>
          </p:nvPr>
        </p:nvSpPr>
        <p:spPr/>
        <p:txBody>
          <a:bodyPr/>
          <a:lstStyle/>
          <a:p>
            <a:fld id="{561D0CCE-8DCC-44DC-A653-AE62B1D84A52}" type="slidenum">
              <a:rPr lang="en-GB" smtClean="0"/>
              <a:pPr/>
              <a:t>27</a:t>
            </a:fld>
            <a:endParaRPr lang="en-GB"/>
          </a:p>
        </p:txBody>
      </p:sp>
    </p:spTree>
    <p:extLst>
      <p:ext uri="{BB962C8B-B14F-4D97-AF65-F5344CB8AC3E}">
        <p14:creationId xmlns:p14="http://schemas.microsoft.com/office/powerpoint/2010/main" val="34252633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26499-0616-4F80-839C-77C8B29336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224FA7-886A-A049-A41F-6C467B7CC884}"/>
              </a:ext>
            </a:extLst>
          </p:cNvPr>
          <p:cNvSpPr>
            <a:spLocks noGrp="1"/>
          </p:cNvSpPr>
          <p:nvPr>
            <p:ph type="title"/>
          </p:nvPr>
        </p:nvSpPr>
        <p:spPr>
          <a:xfrm>
            <a:off x="374073" y="250392"/>
            <a:ext cx="15773400" cy="994697"/>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400" b="1">
                <a:solidFill>
                  <a:srgbClr val="002060"/>
                </a:solidFill>
                <a:latin typeface="Arial"/>
                <a:cs typeface="Arial"/>
              </a:rPr>
              <a:t>Vaccine dosage and schedule </a:t>
            </a:r>
          </a:p>
        </p:txBody>
      </p:sp>
      <p:sp>
        <p:nvSpPr>
          <p:cNvPr id="3" name="Content Placeholder 2">
            <a:extLst>
              <a:ext uri="{FF2B5EF4-FFF2-40B4-BE49-F238E27FC236}">
                <a16:creationId xmlns:a16="http://schemas.microsoft.com/office/drawing/2014/main" id="{D8D5D834-24DD-233D-09C7-7C5F532B7DE3}"/>
              </a:ext>
            </a:extLst>
          </p:cNvPr>
          <p:cNvSpPr>
            <a:spLocks noGrp="1"/>
          </p:cNvSpPr>
          <p:nvPr>
            <p:ph idx="1"/>
          </p:nvPr>
        </p:nvSpPr>
        <p:spPr>
          <a:xfrm>
            <a:off x="374073" y="1246960"/>
            <a:ext cx="17262762" cy="7911689"/>
          </a:xfrm>
        </p:spPr>
        <p:txBody>
          <a:bodyPr vert="horz" lIns="137160" tIns="68580" rIns="137160" bIns="68580" rtlCol="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buNone/>
            </a:pPr>
            <a:endParaRPr lang="en-GB" sz="2700" b="1">
              <a:solidFill>
                <a:srgbClr val="002060"/>
              </a:solidFill>
              <a:latin typeface="Arial"/>
              <a:ea typeface="Calibri"/>
              <a:cs typeface="Calibri"/>
            </a:endParaRPr>
          </a:p>
          <a:p>
            <a:pPr marL="457200" indent="-457200"/>
            <a:r>
              <a:rPr lang="en-GB" sz="2700">
                <a:solidFill>
                  <a:srgbClr val="002060"/>
                </a:solidFill>
                <a:latin typeface="Arial"/>
                <a:ea typeface="Calibri"/>
                <a:cs typeface="Calibri"/>
              </a:rPr>
              <a:t>A course of two doses [0.5ml]. </a:t>
            </a:r>
          </a:p>
          <a:p>
            <a:pPr marL="457200" indent="-457200"/>
            <a:r>
              <a:rPr lang="en-GB" sz="2700">
                <a:solidFill>
                  <a:srgbClr val="002060"/>
                </a:solidFill>
                <a:latin typeface="Arial"/>
                <a:ea typeface="Calibri"/>
                <a:cs typeface="Calibri"/>
              </a:rPr>
              <a:t>Minimal interval of 4 weeks after the first dose</a:t>
            </a:r>
          </a:p>
          <a:p>
            <a:pPr marL="457200" indent="-457200"/>
            <a:r>
              <a:rPr lang="en-GB" sz="2700">
                <a:latin typeface="Arial"/>
                <a:ea typeface="Calibri"/>
                <a:cs typeface="Calibri"/>
              </a:rPr>
              <a:t>There is no maximum time interval limit between the two vaccine doses.  </a:t>
            </a:r>
            <a:endParaRPr lang="en-GB" sz="2700">
              <a:solidFill>
                <a:srgbClr val="002060"/>
              </a:solidFill>
              <a:latin typeface="Arial"/>
              <a:ea typeface="Calibri"/>
              <a:cs typeface="Calibri"/>
            </a:endParaRPr>
          </a:p>
          <a:p>
            <a:pPr marL="457200" indent="-457200"/>
            <a:r>
              <a:rPr lang="en-GB" sz="2700">
                <a:latin typeface="Arial"/>
                <a:ea typeface="Calibri"/>
                <a:cs typeface="Calibri"/>
              </a:rPr>
              <a:t>Pragmatically and opportunistically, the second dose can be scheduled for the next clinic attendance, which may be after 3, 6 or 12 months.  </a:t>
            </a:r>
            <a:endParaRPr lang="en-GB" sz="2700">
              <a:solidFill>
                <a:srgbClr val="002060"/>
              </a:solidFill>
              <a:latin typeface="Arial"/>
              <a:ea typeface="Calibri"/>
              <a:cs typeface="Calibri"/>
            </a:endParaRPr>
          </a:p>
          <a:p>
            <a:pPr marL="457200" indent="-457200">
              <a:lnSpc>
                <a:spcPct val="80000"/>
              </a:lnSpc>
            </a:pPr>
            <a:r>
              <a:rPr lang="en-GB" sz="2700">
                <a:latin typeface="Arial"/>
                <a:ea typeface="Calibri"/>
                <a:cs typeface="Arial"/>
              </a:rPr>
              <a:t>There is no need to recommence the primary immunisation schedule even after a prolonged interval between the two doses. </a:t>
            </a:r>
            <a:endParaRPr lang="en-GB">
              <a:cs typeface="Arial"/>
            </a:endParaRPr>
          </a:p>
          <a:p>
            <a:pPr indent="0">
              <a:buNone/>
            </a:pPr>
            <a:endParaRPr lang="en-GB" sz="2700" b="1">
              <a:latin typeface="Arial"/>
              <a:ea typeface="Calibri"/>
              <a:cs typeface="Calibri"/>
            </a:endParaRPr>
          </a:p>
          <a:p>
            <a:pPr indent="0">
              <a:buNone/>
            </a:pPr>
            <a:r>
              <a:rPr lang="en-GB" sz="2700" b="1">
                <a:latin typeface="Arial"/>
                <a:ea typeface="Calibri"/>
                <a:cs typeface="Calibri"/>
              </a:rPr>
              <a:t>Reinforcing immunisation</a:t>
            </a:r>
          </a:p>
          <a:p>
            <a:pPr indent="0">
              <a:buNone/>
            </a:pPr>
            <a:r>
              <a:rPr lang="en-GB" sz="2700">
                <a:latin typeface="Arial"/>
                <a:ea typeface="Calibri"/>
                <a:cs typeface="Calibri"/>
              </a:rPr>
              <a:t>There are currently no recommendations for 4CMenB booster doses in eligible adults who have received two doses as part of their primary immunisation.</a:t>
            </a:r>
          </a:p>
          <a:p>
            <a:pPr indent="0">
              <a:buNone/>
            </a:pPr>
            <a:br>
              <a:rPr lang="en-GB" sz="2700">
                <a:highlight>
                  <a:srgbClr val="FFFF00"/>
                </a:highlight>
                <a:latin typeface="Arial"/>
                <a:ea typeface="Calibri"/>
                <a:cs typeface="Calibri"/>
              </a:rPr>
            </a:br>
            <a:endParaRPr lang="en-GB" sz="2000" b="1" strike="sngStrike">
              <a:solidFill>
                <a:srgbClr val="002060"/>
              </a:solidFill>
              <a:ea typeface="Calibri"/>
              <a:cs typeface="Calibri"/>
            </a:endParaRPr>
          </a:p>
          <a:p>
            <a:pPr indent="-340360" algn="just"/>
            <a:endParaRPr lang="en-GB" sz="2700">
              <a:cs typeface="Arial"/>
            </a:endParaRPr>
          </a:p>
        </p:txBody>
      </p:sp>
      <p:sp>
        <p:nvSpPr>
          <p:cNvPr id="4" name="Slide Number Placeholder 3">
            <a:extLst>
              <a:ext uri="{FF2B5EF4-FFF2-40B4-BE49-F238E27FC236}">
                <a16:creationId xmlns:a16="http://schemas.microsoft.com/office/drawing/2014/main" id="{0ECF6525-1F76-286F-4A6F-8C12BA4E390E}"/>
              </a:ext>
            </a:extLst>
          </p:cNvPr>
          <p:cNvSpPr>
            <a:spLocks noGrp="1"/>
          </p:cNvSpPr>
          <p:nvPr>
            <p:ph type="sldNum" sz="quarter" idx="12"/>
          </p:nvPr>
        </p:nvSpPr>
        <p:spPr/>
        <p:txBody>
          <a:bodyPr/>
          <a:lstStyle/>
          <a:p>
            <a:fld id="{561D0CCE-8DCC-44DC-A653-AE62B1D84A52}" type="slidenum">
              <a:rPr lang="en-GB" smtClean="0"/>
              <a:pPr/>
              <a:t>28</a:t>
            </a:fld>
            <a:endParaRPr lang="en-GB"/>
          </a:p>
        </p:txBody>
      </p:sp>
    </p:spTree>
    <p:extLst>
      <p:ext uri="{BB962C8B-B14F-4D97-AF65-F5344CB8AC3E}">
        <p14:creationId xmlns:p14="http://schemas.microsoft.com/office/powerpoint/2010/main" val="37874625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0DE58-E5B8-3ADB-6F3A-744949691A6E}"/>
              </a:ext>
            </a:extLst>
          </p:cNvPr>
          <p:cNvSpPr>
            <a:spLocks noGrp="1"/>
          </p:cNvSpPr>
          <p:nvPr>
            <p:ph type="title"/>
          </p:nvPr>
        </p:nvSpPr>
        <p:spPr>
          <a:xfrm>
            <a:off x="636579" y="688991"/>
            <a:ext cx="15773400" cy="910366"/>
          </a:xfrm>
        </p:spPr>
        <p:txBody>
          <a:bodyPr lIns="91440" tIns="45720" rIns="91440" bIns="45720" anchor="t"/>
          <a:lstStyle/>
          <a:p>
            <a:r>
              <a:rPr lang="en-US" sz="4400" b="1">
                <a:cs typeface="Arial"/>
              </a:rPr>
              <a:t>Previous 4CMenB vaccination in eligible individuals</a:t>
            </a:r>
          </a:p>
          <a:p>
            <a:endParaRPr lang="en-US" sz="6550">
              <a:cs typeface="Arial"/>
            </a:endParaRPr>
          </a:p>
        </p:txBody>
      </p:sp>
      <p:sp>
        <p:nvSpPr>
          <p:cNvPr id="3" name="Content Placeholder 2">
            <a:extLst>
              <a:ext uri="{FF2B5EF4-FFF2-40B4-BE49-F238E27FC236}">
                <a16:creationId xmlns:a16="http://schemas.microsoft.com/office/drawing/2014/main" id="{6A1AF02B-6872-FD9B-8CD3-699ED03472B4}"/>
              </a:ext>
            </a:extLst>
          </p:cNvPr>
          <p:cNvSpPr>
            <a:spLocks noGrp="1"/>
          </p:cNvSpPr>
          <p:nvPr>
            <p:ph idx="1"/>
          </p:nvPr>
        </p:nvSpPr>
        <p:spPr>
          <a:xfrm>
            <a:off x="760723" y="1886435"/>
            <a:ext cx="15773400" cy="6567297"/>
          </a:xfrm>
        </p:spPr>
        <p:txBody>
          <a:bodyPr lIns="91440" tIns="45720" rIns="91440" bIns="45720" anchor="t"/>
          <a:lstStyle/>
          <a:p>
            <a:pPr marL="340360" indent="-340360"/>
            <a:r>
              <a:rPr lang="en-GB" sz="3600" dirty="0">
                <a:cs typeface="Arial"/>
              </a:rPr>
              <a:t>Eligible individuals with immunosuppression and human immunodeficiency virus (HIV) infection (regardless of CD4 count) should be given meningococcal vaccines in accordance with the advice in the </a:t>
            </a:r>
            <a:r>
              <a:rPr lang="en-GB" sz="3600" dirty="0">
                <a:cs typeface="Arial"/>
                <a:hlinkClick r:id="rId3"/>
              </a:rPr>
              <a:t>Green Book Gonorrhoea Chapter</a:t>
            </a:r>
            <a:r>
              <a:rPr lang="en-GB" sz="3600" dirty="0">
                <a:cs typeface="Arial"/>
              </a:rPr>
              <a:t> </a:t>
            </a:r>
            <a:endParaRPr lang="en-US" sz="3600" dirty="0">
              <a:cs typeface="Arial"/>
            </a:endParaRPr>
          </a:p>
          <a:p>
            <a:pPr marL="340360" indent="-340360"/>
            <a:r>
              <a:rPr lang="en-US" sz="3600" dirty="0">
                <a:cs typeface="Arial"/>
              </a:rPr>
              <a:t>Some individuals with human immunodeficiency virus (HIV) infection, asplenia and complement deficiency (including those on complement inhibitors) may already have received two doses of 4CMenB because of their higher risk of meningococcal disease. </a:t>
            </a:r>
            <a:r>
              <a:rPr lang="en-US" sz="3600" b="1" i="1" dirty="0">
                <a:cs typeface="Arial"/>
              </a:rPr>
              <a:t>No further doses</a:t>
            </a:r>
            <a:r>
              <a:rPr lang="en-US" sz="3600" dirty="0">
                <a:cs typeface="Arial"/>
              </a:rPr>
              <a:t> are recommended for these individuals. </a:t>
            </a:r>
          </a:p>
          <a:p>
            <a:pPr marL="340360" indent="-340360"/>
            <a:r>
              <a:rPr lang="en-US" sz="3600" dirty="0">
                <a:cs typeface="Arial"/>
              </a:rPr>
              <a:t>Eligible individuals who have previously received only one 4CMenB dose (at least 4 weeks ago) </a:t>
            </a:r>
            <a:r>
              <a:rPr lang="en-US" sz="3600" b="1" i="1" dirty="0">
                <a:cs typeface="Arial"/>
              </a:rPr>
              <a:t>can be offered a second dose</a:t>
            </a:r>
            <a:r>
              <a:rPr lang="en-US" sz="3600" dirty="0">
                <a:cs typeface="Arial"/>
              </a:rPr>
              <a:t> irrespective of the time interval since the first dose.</a:t>
            </a:r>
          </a:p>
          <a:p>
            <a:pPr marL="340360" indent="-340360"/>
            <a:endParaRPr lang="en-US" sz="3600" dirty="0">
              <a:cs typeface="Arial"/>
            </a:endParaRPr>
          </a:p>
        </p:txBody>
      </p:sp>
      <p:sp>
        <p:nvSpPr>
          <p:cNvPr id="5" name="Slide Number Placeholder 4">
            <a:extLst>
              <a:ext uri="{FF2B5EF4-FFF2-40B4-BE49-F238E27FC236}">
                <a16:creationId xmlns:a16="http://schemas.microsoft.com/office/drawing/2014/main" id="{ABB0DBD9-3B6F-DF2C-5809-45C37AFD727C}"/>
              </a:ext>
            </a:extLst>
          </p:cNvPr>
          <p:cNvSpPr>
            <a:spLocks noGrp="1"/>
          </p:cNvSpPr>
          <p:nvPr>
            <p:ph type="sldNum" sz="quarter" idx="12"/>
          </p:nvPr>
        </p:nvSpPr>
        <p:spPr/>
        <p:txBody>
          <a:bodyPr/>
          <a:lstStyle/>
          <a:p>
            <a:fld id="{561D0CCE-8DCC-44DC-A653-AE62B1D84A52}" type="slidenum">
              <a:rPr lang="en-GB" smtClean="0"/>
              <a:pPr/>
              <a:t>29</a:t>
            </a:fld>
            <a:endParaRPr lang="en-GB"/>
          </a:p>
        </p:txBody>
      </p:sp>
    </p:spTree>
    <p:extLst>
      <p:ext uri="{BB962C8B-B14F-4D97-AF65-F5344CB8AC3E}">
        <p14:creationId xmlns:p14="http://schemas.microsoft.com/office/powerpoint/2010/main" val="3115404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281" y="858694"/>
            <a:ext cx="15773400" cy="955136"/>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kumimoji="0" lang="en-GB" sz="4400" b="1" i="0" u="none" strike="noStrike" kern="1200" cap="none" spc="0" normalizeH="0" baseline="0" noProof="0">
                <a:ln>
                  <a:noFill/>
                </a:ln>
                <a:solidFill>
                  <a:srgbClr val="002060"/>
                </a:solidFill>
                <a:effectLst/>
                <a:uLnTx/>
                <a:uFillTx/>
                <a:latin typeface="Arial"/>
                <a:ea typeface="+mj-ea"/>
                <a:cs typeface="+mj-cs"/>
              </a:rPr>
              <a:t>Acknowledgements</a:t>
            </a:r>
            <a:endParaRPr lang="en-GB" sz="4400">
              <a:solidFill>
                <a:srgbClr val="002060"/>
              </a:solidFill>
              <a:cs typeface="Arial"/>
            </a:endParaRPr>
          </a:p>
        </p:txBody>
      </p:sp>
      <p:sp>
        <p:nvSpPr>
          <p:cNvPr id="7" name="Content Placeholder 6">
            <a:extLst>
              <a:ext uri="{FF2B5EF4-FFF2-40B4-BE49-F238E27FC236}">
                <a16:creationId xmlns:a16="http://schemas.microsoft.com/office/drawing/2014/main" id="{CAF437D5-AD1E-3FFD-048B-366259BEA642}"/>
              </a:ext>
            </a:extLst>
          </p:cNvPr>
          <p:cNvSpPr>
            <a:spLocks noGrp="1"/>
          </p:cNvSpPr>
          <p:nvPr>
            <p:ph idx="1"/>
          </p:nvPr>
        </p:nvSpPr>
        <p:spPr>
          <a:xfrm>
            <a:off x="1257300" y="2445789"/>
            <a:ext cx="15773400" cy="6527007"/>
          </a:xfrm>
        </p:spPr>
        <p:txBody>
          <a:bodyPr vert="horz" lIns="137160" tIns="68580" rIns="137160" bIns="68580" rtlCol="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428625" indent="-428625" algn="just">
              <a:lnSpc>
                <a:spcPct val="250000"/>
              </a:lnSpc>
              <a:buFont typeface="Arial" charset="0"/>
              <a:buChar char="•"/>
              <a:defRPr/>
            </a:pPr>
            <a:r>
              <a:rPr lang="en-GB" sz="2700">
                <a:ea typeface="Verdana"/>
                <a:cs typeface="Calibri"/>
              </a:rPr>
              <a:t>Vaccine Preventable Disease Programme (VPDP), Public Health Wales: </a:t>
            </a:r>
            <a:r>
              <a:rPr lang="en-GB" sz="2700">
                <a:hlinkClick r:id="rId2"/>
              </a:rPr>
              <a:t>Immunisation and Vaccines - Public Health Wales</a:t>
            </a:r>
            <a:endParaRPr lang="en-GB" sz="2700"/>
          </a:p>
          <a:p>
            <a:pPr marL="428625" indent="-428625" algn="just">
              <a:lnSpc>
                <a:spcPct val="250000"/>
              </a:lnSpc>
              <a:buFont typeface="Arial" charset="0"/>
              <a:buChar char="•"/>
              <a:defRPr/>
            </a:pPr>
            <a:r>
              <a:rPr lang="en-GB" sz="2700">
                <a:ea typeface="Verdana"/>
                <a:cs typeface="Calibri"/>
              </a:rPr>
              <a:t>Public Health Scotland/ NHS Education Scotland </a:t>
            </a:r>
            <a:r>
              <a:rPr lang="en-GB" sz="2800">
                <a:hlinkClick r:id="rId3"/>
              </a:rPr>
              <a:t>NHS Education for Scotland | NES</a:t>
            </a:r>
            <a:endParaRPr lang="en-GB" sz="2800">
              <a:ea typeface="Verdana" panose="020B0604030504040204" pitchFamily="34" charset="0"/>
              <a:cs typeface="Calibri" panose="020F0502020204030204" pitchFamily="34" charset="0"/>
            </a:endParaRPr>
          </a:p>
          <a:p>
            <a:pPr marL="428625" indent="-428625" algn="just">
              <a:lnSpc>
                <a:spcPct val="250000"/>
              </a:lnSpc>
              <a:buFont typeface="Arial" charset="0"/>
              <a:buChar char="•"/>
              <a:defRPr/>
            </a:pPr>
            <a:r>
              <a:rPr lang="en-GB" sz="2700">
                <a:ea typeface="Verdana"/>
                <a:cs typeface="Calibri"/>
              </a:rPr>
              <a:t>UK Health Security Agency: </a:t>
            </a:r>
            <a:r>
              <a:rPr lang="en-GB" sz="2700">
                <a:ea typeface="+mn-lt"/>
                <a:cs typeface="+mn-lt"/>
                <a:hlinkClick r:id="rId4"/>
              </a:rPr>
              <a:t>Meningococcal B (MenB) vaccination programme for Gonorrhoea - GOV.UK</a:t>
            </a:r>
            <a:endParaRPr lang="en-GB" sz="2700">
              <a:ea typeface="Verdana"/>
              <a:cs typeface="Calibri"/>
            </a:endParaRPr>
          </a:p>
          <a:p>
            <a:pPr indent="0">
              <a:buNone/>
            </a:pPr>
            <a:endParaRPr lang="en-GB">
              <a:cs typeface="Arial"/>
            </a:endParaRPr>
          </a:p>
        </p:txBody>
      </p:sp>
      <p:sp>
        <p:nvSpPr>
          <p:cNvPr id="3" name="Slide Number Placeholder 2">
            <a:extLst>
              <a:ext uri="{FF2B5EF4-FFF2-40B4-BE49-F238E27FC236}">
                <a16:creationId xmlns:a16="http://schemas.microsoft.com/office/drawing/2014/main" id="{9E6FFFF3-9883-20CA-6081-4BCE07C6D84D}"/>
              </a:ext>
            </a:extLst>
          </p:cNvPr>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2990502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57F87-B831-DF1C-A044-EB859A370504}"/>
              </a:ext>
            </a:extLst>
          </p:cNvPr>
          <p:cNvSpPr>
            <a:spLocks noGrp="1"/>
          </p:cNvSpPr>
          <p:nvPr>
            <p:ph type="title"/>
          </p:nvPr>
        </p:nvSpPr>
        <p:spPr>
          <a:xfrm>
            <a:off x="1257300" y="551069"/>
            <a:ext cx="15773400" cy="993170"/>
          </a:xfrm>
        </p:spPr>
        <p:txBody>
          <a:bodyPr lIns="91440" tIns="45720" rIns="91440" bIns="45720" anchor="t"/>
          <a:lstStyle/>
          <a:p>
            <a:r>
              <a:rPr lang="en-US" sz="4400" b="1">
                <a:cs typeface="Arial"/>
              </a:rPr>
              <a:t>Contraindications</a:t>
            </a:r>
          </a:p>
        </p:txBody>
      </p:sp>
      <p:sp>
        <p:nvSpPr>
          <p:cNvPr id="3" name="Content Placeholder 2">
            <a:extLst>
              <a:ext uri="{FF2B5EF4-FFF2-40B4-BE49-F238E27FC236}">
                <a16:creationId xmlns:a16="http://schemas.microsoft.com/office/drawing/2014/main" id="{65149340-EA24-5349-7846-574B3B75F60A}"/>
              </a:ext>
            </a:extLst>
          </p:cNvPr>
          <p:cNvSpPr>
            <a:spLocks noGrp="1"/>
          </p:cNvSpPr>
          <p:nvPr>
            <p:ph idx="1"/>
          </p:nvPr>
        </p:nvSpPr>
        <p:spPr>
          <a:xfrm>
            <a:off x="1257300" y="1886435"/>
            <a:ext cx="15773400" cy="6567297"/>
          </a:xfrm>
        </p:spPr>
        <p:txBody>
          <a:bodyPr lIns="91440" tIns="45720" rIns="91440" bIns="45720" anchor="t"/>
          <a:lstStyle/>
          <a:p>
            <a:pPr marL="0" indent="0">
              <a:buNone/>
            </a:pPr>
            <a:r>
              <a:rPr lang="en-GB" sz="3600">
                <a:cs typeface="Arial"/>
              </a:rPr>
              <a:t>There are very few individuals who cannot receive meningococcal vaccines. When there is doubt, appropriate advice should be sought from a consultant in sexual health services, immunisation co-ordinator or consultant in health protection, rather than withhold immunisation.</a:t>
            </a:r>
            <a:endParaRPr lang="en-US" sz="3600">
              <a:cs typeface="Arial"/>
            </a:endParaRPr>
          </a:p>
          <a:p>
            <a:pPr marL="0" indent="0">
              <a:buNone/>
            </a:pPr>
            <a:endParaRPr lang="en-US" sz="3600">
              <a:cs typeface="Arial"/>
            </a:endParaRPr>
          </a:p>
          <a:p>
            <a:pPr marL="0" indent="0">
              <a:buNone/>
            </a:pPr>
            <a:r>
              <a:rPr lang="en-US" sz="3600" b="1">
                <a:cs typeface="Arial"/>
              </a:rPr>
              <a:t>The vaccine should not be given to those who have had</a:t>
            </a:r>
            <a:r>
              <a:rPr lang="en-US" sz="3600">
                <a:cs typeface="Arial"/>
              </a:rPr>
              <a:t>:</a:t>
            </a:r>
          </a:p>
          <a:p>
            <a:pPr marL="340360" indent="-340360"/>
            <a:r>
              <a:rPr lang="en-US" sz="3600">
                <a:cs typeface="Arial"/>
              </a:rPr>
              <a:t>a confirmed anaphylactic reaction to a previous dose of the vaccine, or</a:t>
            </a:r>
          </a:p>
          <a:p>
            <a:pPr marL="340360" indent="-340360"/>
            <a:r>
              <a:rPr lang="en-US" sz="3600">
                <a:cs typeface="Arial"/>
              </a:rPr>
              <a:t>a confirmed anaphylactic reaction to any constituent or excipient of the vaccine</a:t>
            </a:r>
          </a:p>
          <a:p>
            <a:pPr marL="0" indent="0">
              <a:buNone/>
            </a:pPr>
            <a:endParaRPr lang="en-US" sz="3600">
              <a:cs typeface="Arial"/>
            </a:endParaRPr>
          </a:p>
          <a:p>
            <a:pPr marL="0" indent="0">
              <a:buNone/>
            </a:pPr>
            <a:endParaRPr lang="en-US" sz="3600">
              <a:cs typeface="Arial"/>
            </a:endParaRPr>
          </a:p>
          <a:p>
            <a:pPr marL="340360" indent="-340360"/>
            <a:endParaRPr lang="en-US" sz="4150">
              <a:cs typeface="Arial"/>
            </a:endParaRPr>
          </a:p>
        </p:txBody>
      </p:sp>
      <p:sp>
        <p:nvSpPr>
          <p:cNvPr id="5" name="Slide Number Placeholder 4">
            <a:extLst>
              <a:ext uri="{FF2B5EF4-FFF2-40B4-BE49-F238E27FC236}">
                <a16:creationId xmlns:a16="http://schemas.microsoft.com/office/drawing/2014/main" id="{CB9D69C0-4AB6-89DF-47FE-854D776CD681}"/>
              </a:ext>
            </a:extLst>
          </p:cNvPr>
          <p:cNvSpPr>
            <a:spLocks noGrp="1"/>
          </p:cNvSpPr>
          <p:nvPr>
            <p:ph type="sldNum" sz="quarter" idx="12"/>
          </p:nvPr>
        </p:nvSpPr>
        <p:spPr/>
        <p:txBody>
          <a:bodyPr/>
          <a:lstStyle/>
          <a:p>
            <a:fld id="{561D0CCE-8DCC-44DC-A653-AE62B1D84A52}" type="slidenum">
              <a:rPr lang="en-GB" smtClean="0"/>
              <a:pPr/>
              <a:t>30</a:t>
            </a:fld>
            <a:endParaRPr lang="en-GB"/>
          </a:p>
        </p:txBody>
      </p:sp>
    </p:spTree>
    <p:extLst>
      <p:ext uri="{BB962C8B-B14F-4D97-AF65-F5344CB8AC3E}">
        <p14:creationId xmlns:p14="http://schemas.microsoft.com/office/powerpoint/2010/main" val="10798039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F1D7A-FB9E-D9B1-A3D7-3B799E9C5119}"/>
              </a:ext>
            </a:extLst>
          </p:cNvPr>
          <p:cNvSpPr>
            <a:spLocks noGrp="1"/>
          </p:cNvSpPr>
          <p:nvPr>
            <p:ph type="title"/>
          </p:nvPr>
        </p:nvSpPr>
        <p:spPr>
          <a:xfrm>
            <a:off x="443466" y="413147"/>
            <a:ext cx="15773400" cy="924166"/>
          </a:xfrm>
        </p:spPr>
        <p:txBody>
          <a:bodyPr lIns="91440" tIns="45720" rIns="91440" bIns="45720" anchor="t"/>
          <a:lstStyle/>
          <a:p>
            <a:r>
              <a:rPr lang="en-US" sz="4400" b="1">
                <a:cs typeface="Arial"/>
              </a:rPr>
              <a:t>Precautions</a:t>
            </a:r>
          </a:p>
        </p:txBody>
      </p:sp>
      <p:sp>
        <p:nvSpPr>
          <p:cNvPr id="3" name="Content Placeholder 2">
            <a:extLst>
              <a:ext uri="{FF2B5EF4-FFF2-40B4-BE49-F238E27FC236}">
                <a16:creationId xmlns:a16="http://schemas.microsoft.com/office/drawing/2014/main" id="{11C5466C-394E-59C6-0C49-C5830A729EAA}"/>
              </a:ext>
            </a:extLst>
          </p:cNvPr>
          <p:cNvSpPr>
            <a:spLocks noGrp="1"/>
          </p:cNvSpPr>
          <p:nvPr>
            <p:ph idx="1"/>
          </p:nvPr>
        </p:nvSpPr>
        <p:spPr>
          <a:xfrm>
            <a:off x="227870" y="1777854"/>
            <a:ext cx="17538720" cy="6567297"/>
          </a:xfrm>
        </p:spPr>
        <p:txBody>
          <a:bodyPr lIns="91440" tIns="45720" rIns="91440" bIns="45720" anchor="t"/>
          <a:lstStyle/>
          <a:p>
            <a:pPr marL="571500" indent="-571500"/>
            <a:r>
              <a:rPr lang="en-US" sz="2800">
                <a:cs typeface="Arial"/>
              </a:rPr>
              <a:t>If an individual is acutely unwell, </a:t>
            </a:r>
            <a:r>
              <a:rPr lang="en-US" sz="2800" err="1">
                <a:cs typeface="Arial"/>
              </a:rPr>
              <a:t>immunisation</a:t>
            </a:r>
            <a:r>
              <a:rPr lang="en-US" sz="2800">
                <a:cs typeface="Arial"/>
              </a:rPr>
              <a:t> may be postponed until they have fully recovered to avoid confusing the differential diagnosis of any acute illness by wrongly attributing any signs or symptoms to any possible adverse effects of the vaccine.</a:t>
            </a:r>
          </a:p>
          <a:p>
            <a:pPr marL="571500" indent="-571500"/>
            <a:r>
              <a:rPr lang="en-US" sz="2800">
                <a:cs typeface="Arial"/>
              </a:rPr>
              <a:t>Individuals with bleeding disorders (e.g. coagulation or thrombocytopenia) may be vaccinated intramuscularly if, in the opinion of a doctor familiar with the individual’s bleeding risk, vaccines or similar small volume intramuscular injections can be administered with reasonable safety by this route</a:t>
            </a:r>
          </a:p>
          <a:p>
            <a:pPr marL="571500" indent="-571500"/>
            <a:r>
              <a:rPr lang="en-US" sz="2800" b="1">
                <a:cs typeface="Arial"/>
              </a:rPr>
              <a:t>Pregnancy:</a:t>
            </a:r>
            <a:r>
              <a:rPr lang="en-US" sz="2800">
                <a:cs typeface="Arial"/>
              </a:rPr>
              <a:t> Meningococcal vaccines may be given to pregnant women when clinically indicated. There is no evidence of risk from vaccinating pregnant women with inactivated virus or bacterial vaccines or toxoids. In cases where meningococcal </a:t>
            </a:r>
            <a:r>
              <a:rPr lang="en-US" sz="2800" err="1">
                <a:cs typeface="Arial"/>
              </a:rPr>
              <a:t>immunisation</a:t>
            </a:r>
            <a:r>
              <a:rPr lang="en-US" sz="2800">
                <a:cs typeface="Arial"/>
              </a:rPr>
              <a:t> has been inadvertently given</a:t>
            </a:r>
            <a:r>
              <a:rPr lang="en-US" sz="2800">
                <a:solidFill>
                  <a:srgbClr val="002060"/>
                </a:solidFill>
                <a:cs typeface="Arial"/>
              </a:rPr>
              <a:t> in pregnancy, there has been no evidence of harm to the </a:t>
            </a:r>
            <a:r>
              <a:rPr lang="en-US" sz="2800" err="1">
                <a:solidFill>
                  <a:srgbClr val="002060"/>
                </a:solidFill>
                <a:cs typeface="Arial"/>
              </a:rPr>
              <a:t>foetus</a:t>
            </a:r>
            <a:r>
              <a:rPr lang="en-US" sz="2800">
                <a:solidFill>
                  <a:srgbClr val="002060"/>
                </a:solidFill>
                <a:cs typeface="Arial"/>
              </a:rPr>
              <a:t>. Any concerns need to be weighed against the maternal risk of </a:t>
            </a:r>
            <a:r>
              <a:rPr lang="en-US" sz="2800" err="1">
                <a:solidFill>
                  <a:srgbClr val="002060"/>
                </a:solidFill>
                <a:cs typeface="Arial"/>
              </a:rPr>
              <a:t>gonorrhoea</a:t>
            </a:r>
            <a:r>
              <a:rPr lang="en-US" sz="2800">
                <a:solidFill>
                  <a:srgbClr val="002060"/>
                </a:solidFill>
                <a:cs typeface="Arial"/>
              </a:rPr>
              <a:t> in pregnancy such as spontaneous abortion, premature </a:t>
            </a:r>
            <a:r>
              <a:rPr lang="en-US" sz="2800" err="1">
                <a:solidFill>
                  <a:srgbClr val="002060"/>
                </a:solidFill>
                <a:cs typeface="Arial"/>
              </a:rPr>
              <a:t>labour</a:t>
            </a:r>
            <a:r>
              <a:rPr lang="en-US" sz="2800">
                <a:solidFill>
                  <a:srgbClr val="002060"/>
                </a:solidFill>
                <a:cs typeface="Arial"/>
              </a:rPr>
              <a:t>, early rupture of fetal membranes, perinatal mortality and gonococcal conjunctivitis of the new-born</a:t>
            </a:r>
          </a:p>
          <a:p>
            <a:pPr marL="571500" indent="-571500"/>
            <a:r>
              <a:rPr lang="en-US" sz="2800" b="1">
                <a:solidFill>
                  <a:srgbClr val="002060"/>
                </a:solidFill>
                <a:cs typeface="Arial"/>
              </a:rPr>
              <a:t>Breast-feeding</a:t>
            </a:r>
            <a:r>
              <a:rPr lang="en-US" sz="2800">
                <a:solidFill>
                  <a:srgbClr val="002060"/>
                </a:solidFill>
                <a:cs typeface="Arial"/>
              </a:rPr>
              <a:t>: There is no evidence of risk from vaccinating women who are breast-feeding</a:t>
            </a:r>
            <a:r>
              <a:rPr lang="en-US" sz="2800">
                <a:cs typeface="Arial"/>
              </a:rPr>
              <a:t> </a:t>
            </a:r>
            <a:r>
              <a:rPr lang="en-US" sz="2800">
                <a:ea typeface="+mn-lt"/>
                <a:cs typeface="+mn-lt"/>
              </a:rPr>
              <a:t>with inactivated virus or bacterial vaccines or toxoids.</a:t>
            </a:r>
          </a:p>
          <a:p>
            <a:pPr marL="340360" indent="-340360"/>
            <a:endParaRPr lang="en-US" sz="3600">
              <a:cs typeface="Arial"/>
            </a:endParaRPr>
          </a:p>
          <a:p>
            <a:pPr marL="340360" indent="-340360"/>
            <a:endParaRPr lang="en-US" sz="3600">
              <a:cs typeface="Arial"/>
            </a:endParaRPr>
          </a:p>
          <a:p>
            <a:pPr marL="340360" indent="-340360"/>
            <a:endParaRPr lang="en-US" sz="3600">
              <a:cs typeface="Arial"/>
            </a:endParaRPr>
          </a:p>
        </p:txBody>
      </p:sp>
      <p:sp>
        <p:nvSpPr>
          <p:cNvPr id="5" name="Slide Number Placeholder 4">
            <a:extLst>
              <a:ext uri="{FF2B5EF4-FFF2-40B4-BE49-F238E27FC236}">
                <a16:creationId xmlns:a16="http://schemas.microsoft.com/office/drawing/2014/main" id="{02BC92BB-00A9-AB38-597F-C277945B9D53}"/>
              </a:ext>
            </a:extLst>
          </p:cNvPr>
          <p:cNvSpPr>
            <a:spLocks noGrp="1"/>
          </p:cNvSpPr>
          <p:nvPr>
            <p:ph type="sldNum" sz="quarter" idx="12"/>
          </p:nvPr>
        </p:nvSpPr>
        <p:spPr/>
        <p:txBody>
          <a:bodyPr/>
          <a:lstStyle/>
          <a:p>
            <a:fld id="{561D0CCE-8DCC-44DC-A653-AE62B1D84A52}" type="slidenum">
              <a:rPr lang="en-GB" smtClean="0"/>
              <a:pPr/>
              <a:t>31</a:t>
            </a:fld>
            <a:endParaRPr lang="en-GB"/>
          </a:p>
        </p:txBody>
      </p:sp>
    </p:spTree>
    <p:extLst>
      <p:ext uri="{BB962C8B-B14F-4D97-AF65-F5344CB8AC3E}">
        <p14:creationId xmlns:p14="http://schemas.microsoft.com/office/powerpoint/2010/main" val="38398768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D34C5-8388-8FA0-48FC-5915C4E0E4A6}"/>
              </a:ext>
            </a:extLst>
          </p:cNvPr>
          <p:cNvSpPr>
            <a:spLocks noGrp="1"/>
          </p:cNvSpPr>
          <p:nvPr>
            <p:ph type="title"/>
          </p:nvPr>
        </p:nvSpPr>
        <p:spPr>
          <a:xfrm>
            <a:off x="0" y="169157"/>
            <a:ext cx="15773400" cy="973950"/>
          </a:xfrm>
        </p:spPr>
        <p:txBody>
          <a:bodyPr lIns="91440" tIns="45720" rIns="91440" bIns="45720" anchor="t"/>
          <a:lstStyle/>
          <a:p>
            <a:r>
              <a:rPr lang="en-US" sz="4400" b="1">
                <a:cs typeface="Arial"/>
              </a:rPr>
              <a:t>Possible adverse reactions</a:t>
            </a:r>
          </a:p>
        </p:txBody>
      </p:sp>
      <p:sp>
        <p:nvSpPr>
          <p:cNvPr id="3" name="Content Placeholder 2">
            <a:extLst>
              <a:ext uri="{FF2B5EF4-FFF2-40B4-BE49-F238E27FC236}">
                <a16:creationId xmlns:a16="http://schemas.microsoft.com/office/drawing/2014/main" id="{C64FCBE2-4CD7-E54E-840D-BCED1DC93114}"/>
              </a:ext>
            </a:extLst>
          </p:cNvPr>
          <p:cNvSpPr>
            <a:spLocks noGrp="1"/>
          </p:cNvSpPr>
          <p:nvPr>
            <p:ph idx="1"/>
          </p:nvPr>
        </p:nvSpPr>
        <p:spPr>
          <a:xfrm>
            <a:off x="224913" y="1272209"/>
            <a:ext cx="16805787" cy="8050432"/>
          </a:xfrm>
        </p:spPr>
        <p:txBody>
          <a:bodyPr lIns="91440" tIns="45720" rIns="91440" bIns="45720" anchor="t"/>
          <a:lstStyle/>
          <a:p>
            <a:pPr marL="0" indent="0">
              <a:buNone/>
            </a:pPr>
            <a:r>
              <a:rPr lang="en-US" sz="4150" b="1">
                <a:cs typeface="Arial"/>
              </a:rPr>
              <a:t>For Adolescents (from 11 years of age) and adults:</a:t>
            </a:r>
            <a:endParaRPr lang="en-US" sz="1100" b="1">
              <a:solidFill>
                <a:srgbClr val="161616"/>
              </a:solidFill>
              <a:latin typeface="Montserrat"/>
              <a:cs typeface="Arial"/>
            </a:endParaRPr>
          </a:p>
          <a:p>
            <a:pPr marL="0" indent="0">
              <a:buNone/>
            </a:pPr>
            <a:endParaRPr lang="en-US" sz="4100">
              <a:cs typeface="Arial"/>
            </a:endParaRPr>
          </a:p>
          <a:p>
            <a:pPr marL="0" indent="0">
              <a:buNone/>
            </a:pPr>
            <a:endParaRPr lang="en-US" sz="4100">
              <a:cs typeface="Arial"/>
            </a:endParaRPr>
          </a:p>
          <a:p>
            <a:pPr marL="0" indent="0">
              <a:buNone/>
            </a:pPr>
            <a:endParaRPr lang="en-US" sz="4100">
              <a:cs typeface="Arial"/>
            </a:endParaRPr>
          </a:p>
          <a:p>
            <a:pPr marL="0" indent="0">
              <a:buNone/>
            </a:pPr>
            <a:endParaRPr lang="en-US" sz="4100">
              <a:cs typeface="Arial"/>
            </a:endParaRPr>
          </a:p>
          <a:p>
            <a:pPr marL="0" indent="0">
              <a:buNone/>
            </a:pPr>
            <a:endParaRPr lang="en-US" sz="4100">
              <a:cs typeface="Arial"/>
            </a:endParaRPr>
          </a:p>
          <a:p>
            <a:pPr marL="0" marR="0" lvl="0" indent="0" algn="l" defTabSz="1363233"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2400" b="1" i="0" u="none" strike="noStrike" kern="1200" cap="none" spc="0" normalizeH="0" baseline="0" noProof="0">
              <a:ln>
                <a:noFill/>
              </a:ln>
              <a:solidFill>
                <a:srgbClr val="212A73"/>
              </a:solidFill>
              <a:effectLst/>
              <a:uLnTx/>
              <a:uFillTx/>
              <a:latin typeface="Arial"/>
              <a:ea typeface="+mn-ea"/>
              <a:cs typeface="Arial"/>
            </a:endParaRPr>
          </a:p>
          <a:p>
            <a:pPr marL="0" marR="0" lvl="0" indent="0" algn="l" defTabSz="1363233"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2400" b="1" i="0" u="none" strike="noStrike" kern="1200" cap="none" spc="0" normalizeH="0" baseline="0" noProof="0">
              <a:ln>
                <a:noFill/>
              </a:ln>
              <a:solidFill>
                <a:srgbClr val="212A73"/>
              </a:solidFill>
              <a:effectLst/>
              <a:uLnTx/>
              <a:uFillTx/>
              <a:latin typeface="Arial"/>
              <a:ea typeface="+mn-ea"/>
              <a:cs typeface="Arial"/>
            </a:endParaRPr>
          </a:p>
          <a:p>
            <a:pPr marL="0" marR="0" lvl="0" indent="0" algn="l" defTabSz="1363233"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a:ln>
                  <a:noFill/>
                </a:ln>
                <a:solidFill>
                  <a:srgbClr val="212A73"/>
                </a:solidFill>
                <a:effectLst/>
                <a:uLnTx/>
                <a:uFillTx/>
                <a:latin typeface="Arial"/>
                <a:ea typeface="+mn-ea"/>
                <a:cs typeface="Arial"/>
              </a:rPr>
              <a:t>Driving and using machines: </a:t>
            </a:r>
            <a:r>
              <a:rPr lang="en-US" sz="2400">
                <a:solidFill>
                  <a:srgbClr val="212A73"/>
                </a:solidFill>
                <a:latin typeface="Arial"/>
                <a:cs typeface="Arial"/>
              </a:rPr>
              <a:t>Bexsero®</a:t>
            </a:r>
            <a:r>
              <a:rPr kumimoji="0" lang="en-US" sz="2400" b="1" i="0" u="none" strike="noStrike" kern="1200" cap="none" spc="0" normalizeH="0" baseline="0" noProof="0">
                <a:ln>
                  <a:noFill/>
                </a:ln>
                <a:solidFill>
                  <a:srgbClr val="212A73"/>
                </a:solidFill>
                <a:effectLst/>
                <a:uLnTx/>
                <a:uFillTx/>
                <a:latin typeface="Arial"/>
                <a:ea typeface="+mn-ea"/>
                <a:cs typeface="Arial"/>
              </a:rPr>
              <a:t> </a:t>
            </a:r>
            <a:r>
              <a:rPr kumimoji="0" lang="en-US" sz="2400" b="0" i="0" u="none" strike="noStrike" kern="1200" cap="none" spc="0" normalizeH="0" baseline="0" noProof="0">
                <a:ln>
                  <a:noFill/>
                </a:ln>
                <a:solidFill>
                  <a:srgbClr val="212A73"/>
                </a:solidFill>
                <a:effectLst/>
                <a:uLnTx/>
                <a:uFillTx/>
                <a:latin typeface="Arial"/>
                <a:ea typeface="+mn-ea"/>
                <a:cs typeface="Arial"/>
              </a:rPr>
              <a:t>has</a:t>
            </a:r>
            <a:r>
              <a:rPr kumimoji="0" lang="en-GB" sz="2400" b="0" i="0" u="none" strike="noStrike" kern="1200" cap="none" spc="0" normalizeH="0" baseline="0" noProof="0">
                <a:ln>
                  <a:noFill/>
                </a:ln>
                <a:solidFill>
                  <a:srgbClr val="212A73"/>
                </a:solidFill>
                <a:effectLst/>
                <a:uLnTx/>
                <a:uFillTx/>
                <a:latin typeface="Arial"/>
                <a:ea typeface="+mn-ea"/>
                <a:cs typeface="Arial"/>
              </a:rPr>
              <a:t> no or </a:t>
            </a:r>
            <a:endParaRPr lang="en-GB" sz="2400" b="0" i="0" u="none" strike="noStrike" kern="1200" cap="none" spc="0" normalizeH="0" baseline="0" noProof="0">
              <a:ln>
                <a:noFill/>
              </a:ln>
              <a:solidFill>
                <a:srgbClr val="212A73"/>
              </a:solidFill>
              <a:effectLst/>
              <a:uLnTx/>
              <a:uFillTx/>
              <a:latin typeface="Arial"/>
              <a:cs typeface="Arial"/>
            </a:endParaRPr>
          </a:p>
          <a:p>
            <a:pPr marL="0" marR="0" lvl="0" indent="0" algn="l" defTabSz="1363233"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2400" b="0" i="0" u="none" strike="noStrike" kern="1200" cap="none" spc="0" normalizeH="0" baseline="0" noProof="0">
                <a:ln>
                  <a:noFill/>
                </a:ln>
                <a:solidFill>
                  <a:srgbClr val="212A73"/>
                </a:solidFill>
                <a:effectLst/>
                <a:uLnTx/>
                <a:uFillTx/>
                <a:latin typeface="Arial"/>
                <a:ea typeface="+mn-ea"/>
                <a:cs typeface="Arial"/>
              </a:rPr>
              <a:t>negligible influence on the ability to drive and use machines. </a:t>
            </a:r>
            <a:endParaRPr lang="en-GB" sz="2400" b="0" i="0" u="none" strike="noStrike" kern="1200" cap="none" spc="0" normalizeH="0" baseline="0" noProof="0">
              <a:ln>
                <a:noFill/>
              </a:ln>
              <a:solidFill>
                <a:srgbClr val="212A73"/>
              </a:solidFill>
              <a:effectLst/>
              <a:uLnTx/>
              <a:uFillTx/>
              <a:latin typeface="Arial"/>
              <a:cs typeface="Arial"/>
            </a:endParaRPr>
          </a:p>
          <a:p>
            <a:pPr marL="0" marR="0" lvl="0" indent="0" algn="l" defTabSz="1363233"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2400" b="0" i="0" u="none" strike="noStrike" kern="1200" cap="none" spc="0" normalizeH="0" baseline="0" noProof="0">
                <a:ln>
                  <a:noFill/>
                </a:ln>
                <a:solidFill>
                  <a:srgbClr val="212A73"/>
                </a:solidFill>
                <a:effectLst/>
                <a:uLnTx/>
                <a:uFillTx/>
                <a:latin typeface="Arial"/>
                <a:ea typeface="+mn-ea"/>
                <a:cs typeface="Arial"/>
              </a:rPr>
              <a:t>However, some of the effects mentioned may temporarily </a:t>
            </a:r>
            <a:endParaRPr lang="en-GB" sz="2400" b="0" i="0" u="none" strike="noStrike" kern="1200" cap="none" spc="0" normalizeH="0" baseline="0" noProof="0">
              <a:ln>
                <a:noFill/>
              </a:ln>
              <a:solidFill>
                <a:srgbClr val="212A73"/>
              </a:solidFill>
              <a:effectLst/>
              <a:uLnTx/>
              <a:uFillTx/>
              <a:latin typeface="Arial"/>
              <a:cs typeface="Arial"/>
            </a:endParaRPr>
          </a:p>
          <a:p>
            <a:pPr marL="0" marR="0" lvl="0" indent="0" algn="l" defTabSz="1363233"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2400" b="0" i="0" u="none" strike="noStrike" kern="1200" cap="none" spc="0" normalizeH="0" baseline="0" noProof="0">
                <a:ln>
                  <a:noFill/>
                </a:ln>
                <a:solidFill>
                  <a:srgbClr val="212A73"/>
                </a:solidFill>
                <a:effectLst/>
                <a:uLnTx/>
                <a:uFillTx/>
                <a:latin typeface="Arial"/>
                <a:ea typeface="+mn-ea"/>
                <a:cs typeface="Arial"/>
              </a:rPr>
              <a:t>affect the ability to drive or use machines</a:t>
            </a:r>
            <a:r>
              <a:rPr kumimoji="0" lang="en-GB" sz="2400" b="1" i="0" u="none" strike="noStrike" kern="1200" cap="none" spc="0" normalizeH="0" baseline="0" noProof="0">
                <a:ln>
                  <a:noFill/>
                </a:ln>
                <a:solidFill>
                  <a:srgbClr val="212A73"/>
                </a:solidFill>
                <a:effectLst/>
                <a:uLnTx/>
                <a:uFillTx/>
                <a:latin typeface="Arial"/>
                <a:ea typeface="+mn-ea"/>
                <a:cs typeface="Arial"/>
              </a:rPr>
              <a:t>.</a:t>
            </a:r>
            <a:endParaRPr kumimoji="0" lang="en-US" sz="3600" b="0" i="0" u="none" strike="noStrike" kern="1200" cap="none" spc="0" normalizeH="0" baseline="0" noProof="0">
              <a:ln>
                <a:noFill/>
              </a:ln>
              <a:solidFill>
                <a:srgbClr val="212A73"/>
              </a:solidFill>
              <a:effectLst/>
              <a:uLnTx/>
              <a:uFillTx/>
              <a:latin typeface="Arial"/>
              <a:ea typeface="+mn-ea"/>
              <a:cs typeface="Arial"/>
            </a:endParaRPr>
          </a:p>
          <a:p>
            <a:pPr marL="0" indent="0">
              <a:buNone/>
            </a:pPr>
            <a:endParaRPr lang="en-US" sz="1800">
              <a:cs typeface="Arial"/>
            </a:endParaRPr>
          </a:p>
          <a:p>
            <a:pPr marL="0" indent="0">
              <a:buNone/>
            </a:pPr>
            <a:r>
              <a:rPr lang="en-GB" sz="2800" b="1">
                <a:cs typeface="Arial"/>
              </a:rPr>
              <a:t>For a full list of possible adverse reaction refer to the </a:t>
            </a:r>
            <a:r>
              <a:rPr lang="en-GB" sz="2800">
                <a:cs typeface="Arial"/>
                <a:hlinkClick r:id="rId3"/>
              </a:rPr>
              <a:t>Bexsero</a:t>
            </a:r>
            <a:r>
              <a:rPr lang="en-GB" sz="2800">
                <a:ea typeface="+mn-lt"/>
                <a:cs typeface="+mn-lt"/>
                <a:hlinkClick r:id="rId3"/>
              </a:rPr>
              <a:t> Meningococcal Group B vaccine for injection in pre-filled syringe - Summary of Product Characteristics (SmPC) - (emc) | 5168</a:t>
            </a:r>
            <a:endParaRPr lang="en-US" sz="4000">
              <a:cs typeface="Arial"/>
              <a:hlinkClick r:id="" action="ppaction://noaction"/>
            </a:endParaRPr>
          </a:p>
          <a:p>
            <a:pPr marL="0" indent="0">
              <a:buNone/>
            </a:pPr>
            <a:endParaRPr lang="en-US" sz="1800">
              <a:cs typeface="Arial"/>
            </a:endParaRPr>
          </a:p>
          <a:p>
            <a:pPr marL="0" indent="0">
              <a:buNone/>
            </a:pPr>
            <a:endParaRPr lang="en-US" sz="1800">
              <a:cs typeface="Arial"/>
            </a:endParaRPr>
          </a:p>
          <a:p>
            <a:pPr marL="0" indent="0">
              <a:buNone/>
            </a:pPr>
            <a:endParaRPr lang="en-US" sz="1800">
              <a:cs typeface="Arial"/>
            </a:endParaRPr>
          </a:p>
          <a:p>
            <a:pPr marL="0" indent="0">
              <a:buNone/>
            </a:pPr>
            <a:endParaRPr lang="en-US" sz="1800">
              <a:cs typeface="Arial"/>
            </a:endParaRPr>
          </a:p>
          <a:p>
            <a:pPr marL="0" indent="0">
              <a:buNone/>
            </a:pPr>
            <a:endParaRPr lang="en-US" sz="1800">
              <a:cs typeface="Arial"/>
            </a:endParaRPr>
          </a:p>
          <a:p>
            <a:pPr marL="0" indent="0">
              <a:buNone/>
            </a:pPr>
            <a:endParaRPr lang="en-US" sz="1800">
              <a:cs typeface="Arial"/>
            </a:endParaRPr>
          </a:p>
          <a:p>
            <a:pPr marL="0" indent="0">
              <a:buNone/>
            </a:pPr>
            <a:r>
              <a:rPr lang="en-US" sz="1800">
                <a:cs typeface="Arial"/>
              </a:rPr>
              <a:t>For full list of adverse reactions refer to </a:t>
            </a:r>
            <a:r>
              <a:rPr lang="en-US" sz="1800">
                <a:cs typeface="Arial"/>
                <a:hlinkClick r:id="rId3"/>
              </a:rPr>
              <a:t>SmPC</a:t>
            </a:r>
            <a:endParaRPr lang="en-US" sz="1800">
              <a:cs typeface="Arial"/>
            </a:endParaRPr>
          </a:p>
          <a:p>
            <a:pPr marL="0" indent="0">
              <a:buNone/>
            </a:pPr>
            <a:endParaRPr lang="en-US" sz="4100">
              <a:cs typeface="Arial"/>
            </a:endParaRPr>
          </a:p>
          <a:p>
            <a:pPr marL="0" indent="0">
              <a:buNone/>
            </a:pPr>
            <a:endParaRPr lang="en-US" sz="4100">
              <a:cs typeface="Arial"/>
            </a:endParaRPr>
          </a:p>
          <a:p>
            <a:pPr marL="0" indent="0">
              <a:buNone/>
            </a:pPr>
            <a:endParaRPr lang="en-US" sz="4100">
              <a:cs typeface="Arial"/>
            </a:endParaRPr>
          </a:p>
        </p:txBody>
      </p:sp>
      <p:sp>
        <p:nvSpPr>
          <p:cNvPr id="5" name="TextBox 4">
            <a:extLst>
              <a:ext uri="{FF2B5EF4-FFF2-40B4-BE49-F238E27FC236}">
                <a16:creationId xmlns:a16="http://schemas.microsoft.com/office/drawing/2014/main" id="{D78F3CDE-A77E-8092-0BE0-61D732893EC5}"/>
              </a:ext>
            </a:extLst>
          </p:cNvPr>
          <p:cNvSpPr txBox="1"/>
          <p:nvPr/>
        </p:nvSpPr>
        <p:spPr>
          <a:xfrm>
            <a:off x="8879269" y="2084416"/>
            <a:ext cx="9183818" cy="5909310"/>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b="1">
                <a:cs typeface="Arial"/>
              </a:rPr>
              <a:t>Not known</a:t>
            </a:r>
            <a:r>
              <a:rPr lang="en-US" sz="2700">
                <a:cs typeface="Arial"/>
              </a:rPr>
              <a:t> (</a:t>
            </a:r>
            <a:r>
              <a:rPr lang="en-US" sz="2700" i="1">
                <a:cs typeface="Arial"/>
              </a:rPr>
              <a:t>cannot be estimated from the available data</a:t>
            </a:r>
            <a:r>
              <a:rPr lang="en-US" sz="2700">
                <a:cs typeface="Arial"/>
              </a:rPr>
              <a:t>)</a:t>
            </a:r>
          </a:p>
          <a:p>
            <a:pPr marL="457200" indent="-457200">
              <a:buFont typeface="Arial"/>
              <a:buChar char="•"/>
            </a:pPr>
            <a:r>
              <a:rPr lang="en-US" sz="2700">
                <a:cs typeface="Arial"/>
              </a:rPr>
              <a:t>Lymphadenopathy</a:t>
            </a:r>
            <a:endParaRPr lang="en-US">
              <a:cs typeface="Arial"/>
            </a:endParaRPr>
          </a:p>
          <a:p>
            <a:pPr marL="457200" indent="-457200">
              <a:buFont typeface="Arial"/>
              <a:buChar char="•"/>
            </a:pPr>
            <a:r>
              <a:rPr lang="en-US" sz="2700">
                <a:cs typeface="Arial"/>
              </a:rPr>
              <a:t>Allergic reactions (including anaphylactic reactions)</a:t>
            </a:r>
          </a:p>
          <a:p>
            <a:pPr marL="457200" indent="-457200">
              <a:buFont typeface="Arial"/>
              <a:buChar char="•"/>
            </a:pPr>
            <a:r>
              <a:rPr lang="en-US" sz="2700">
                <a:cs typeface="Arial"/>
              </a:rPr>
              <a:t>Syncope or vasovagal responses to injection </a:t>
            </a:r>
          </a:p>
          <a:p>
            <a:pPr marL="457200" indent="-457200">
              <a:buFont typeface="Arial"/>
              <a:buChar char="•"/>
            </a:pPr>
            <a:r>
              <a:rPr lang="en-US" sz="2700">
                <a:cs typeface="Arial"/>
              </a:rPr>
              <a:t>Meningeal irritation (signs of meningeal irritation, such as neck stiffness or photophobia, have been sporadically reported shortly after vaccination. These symptoms have been of mild and transient nature)</a:t>
            </a:r>
          </a:p>
          <a:p>
            <a:pPr marL="457200" indent="-457200">
              <a:buFont typeface="Arial"/>
              <a:buChar char="•"/>
            </a:pPr>
            <a:r>
              <a:rPr lang="en-US" sz="2700">
                <a:cs typeface="Arial"/>
              </a:rPr>
              <a:t>Rash</a:t>
            </a:r>
          </a:p>
          <a:p>
            <a:pPr marL="457200" indent="-457200">
              <a:buFont typeface="Arial"/>
              <a:buChar char="•"/>
            </a:pPr>
            <a:r>
              <a:rPr lang="en-US" sz="2700">
                <a:cs typeface="Arial"/>
              </a:rPr>
              <a:t>Fever</a:t>
            </a:r>
            <a:endParaRPr lang="en-US">
              <a:cs typeface="Arial"/>
            </a:endParaRPr>
          </a:p>
          <a:p>
            <a:pPr marL="457200" indent="-457200">
              <a:buFont typeface="Arial"/>
              <a:buChar char="•"/>
            </a:pPr>
            <a:r>
              <a:rPr lang="en-US" sz="2700">
                <a:cs typeface="Arial"/>
              </a:rPr>
              <a:t>Injection site reactions (including extensive swelling of the vaccinated limb, blisters at or around the injection site and injection site nodule which may persist for more than one month)</a:t>
            </a:r>
          </a:p>
        </p:txBody>
      </p:sp>
      <p:sp>
        <p:nvSpPr>
          <p:cNvPr id="7" name="TextBox 6">
            <a:extLst>
              <a:ext uri="{FF2B5EF4-FFF2-40B4-BE49-F238E27FC236}">
                <a16:creationId xmlns:a16="http://schemas.microsoft.com/office/drawing/2014/main" id="{B88EB6F9-30F5-CB70-AE2F-23D72BD81BF5}"/>
              </a:ext>
            </a:extLst>
          </p:cNvPr>
          <p:cNvSpPr txBox="1"/>
          <p:nvPr/>
        </p:nvSpPr>
        <p:spPr>
          <a:xfrm>
            <a:off x="224913" y="2122730"/>
            <a:ext cx="7799978" cy="3831818"/>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b="1">
                <a:cs typeface="Arial"/>
              </a:rPr>
              <a:t>Very common </a:t>
            </a:r>
            <a:r>
              <a:rPr lang="en-US" sz="2700">
                <a:cs typeface="Arial"/>
              </a:rPr>
              <a:t>(</a:t>
            </a:r>
            <a:r>
              <a:rPr lang="en-GB" sz="2700" i="1">
                <a:cs typeface="Arial"/>
              </a:rPr>
              <a:t>≥ 1/10 of people vaccinated</a:t>
            </a:r>
            <a:r>
              <a:rPr lang="en-GB" sz="2700">
                <a:cs typeface="Arial"/>
              </a:rPr>
              <a:t>)</a:t>
            </a:r>
          </a:p>
          <a:p>
            <a:pPr marL="457200" indent="-457200">
              <a:buFont typeface="Arial"/>
              <a:buChar char="•"/>
            </a:pPr>
            <a:r>
              <a:rPr lang="en-US" sz="2700">
                <a:cs typeface="Arial"/>
              </a:rPr>
              <a:t>Headache</a:t>
            </a:r>
          </a:p>
          <a:p>
            <a:pPr marL="457200" indent="-457200">
              <a:buFont typeface="Arial"/>
              <a:buChar char="•"/>
            </a:pPr>
            <a:r>
              <a:rPr lang="en-US" sz="2700">
                <a:cs typeface="Arial"/>
              </a:rPr>
              <a:t>Nausea</a:t>
            </a:r>
          </a:p>
          <a:p>
            <a:pPr marL="457200" indent="-457200">
              <a:buFont typeface="Arial"/>
              <a:buChar char="•"/>
            </a:pPr>
            <a:r>
              <a:rPr lang="en-US" sz="2700">
                <a:cs typeface="Arial"/>
              </a:rPr>
              <a:t>Myalgia</a:t>
            </a:r>
          </a:p>
          <a:p>
            <a:pPr marL="457200" indent="-457200">
              <a:buFont typeface="Arial"/>
              <a:buChar char="•"/>
            </a:pPr>
            <a:r>
              <a:rPr lang="en-US" sz="2700">
                <a:cs typeface="Arial"/>
              </a:rPr>
              <a:t>Arthralgia</a:t>
            </a:r>
          </a:p>
          <a:p>
            <a:pPr marL="457200" indent="-457200">
              <a:buFont typeface="Arial"/>
              <a:buChar char="•"/>
            </a:pPr>
            <a:r>
              <a:rPr lang="en-US" sz="2700">
                <a:cs typeface="Arial"/>
              </a:rPr>
              <a:t>Injection site pain, swelling, induration, erythema</a:t>
            </a:r>
          </a:p>
          <a:p>
            <a:pPr marL="457200" indent="-457200">
              <a:buFont typeface="Arial"/>
              <a:buChar char="•"/>
            </a:pPr>
            <a:r>
              <a:rPr lang="en-US" sz="2700">
                <a:cs typeface="Arial"/>
              </a:rPr>
              <a:t>Malaise</a:t>
            </a:r>
          </a:p>
          <a:p>
            <a:endParaRPr lang="en-US" sz="2700">
              <a:cs typeface="Arial"/>
            </a:endParaRPr>
          </a:p>
        </p:txBody>
      </p:sp>
      <p:sp>
        <p:nvSpPr>
          <p:cNvPr id="6" name="Slide Number Placeholder 5">
            <a:extLst>
              <a:ext uri="{FF2B5EF4-FFF2-40B4-BE49-F238E27FC236}">
                <a16:creationId xmlns:a16="http://schemas.microsoft.com/office/drawing/2014/main" id="{2C2C9850-6671-72D2-A82C-FDA1B303EB25}"/>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8803885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7DD57-7B2E-A182-69EB-2C3E175BF690}"/>
              </a:ext>
            </a:extLst>
          </p:cNvPr>
          <p:cNvSpPr>
            <a:spLocks noGrp="1"/>
          </p:cNvSpPr>
          <p:nvPr>
            <p:ph type="title"/>
          </p:nvPr>
        </p:nvSpPr>
        <p:spPr>
          <a:xfrm>
            <a:off x="485769" y="336224"/>
            <a:ext cx="17316462" cy="1339714"/>
          </a:xfrm>
        </p:spPr>
        <p:txBody>
          <a:bodyPr lIns="91440" tIns="45720" rIns="91440" bIns="45720" anchor="t"/>
          <a:lstStyle/>
          <a:p>
            <a:r>
              <a:rPr lang="en-GB" sz="4400" b="1"/>
              <a:t>Common vaccine product-induced Adverse Event Following Immunisation (AEFI)</a:t>
            </a:r>
            <a:endParaRPr lang="en-GB" sz="4400" b="1">
              <a:cs typeface="Arial"/>
            </a:endParaRPr>
          </a:p>
        </p:txBody>
      </p:sp>
      <p:sp>
        <p:nvSpPr>
          <p:cNvPr id="3" name="Content Placeholder 2">
            <a:extLst>
              <a:ext uri="{FF2B5EF4-FFF2-40B4-BE49-F238E27FC236}">
                <a16:creationId xmlns:a16="http://schemas.microsoft.com/office/drawing/2014/main" id="{8909BBFB-6ABC-F918-F9ED-ADA1268A82AA}"/>
              </a:ext>
            </a:extLst>
          </p:cNvPr>
          <p:cNvSpPr>
            <a:spLocks noGrp="1"/>
          </p:cNvSpPr>
          <p:nvPr>
            <p:ph idx="1"/>
          </p:nvPr>
        </p:nvSpPr>
        <p:spPr>
          <a:xfrm>
            <a:off x="500525" y="2445797"/>
            <a:ext cx="15093261" cy="5408246"/>
          </a:xfrm>
        </p:spPr>
        <p:txBody>
          <a:bodyPr lIns="137160" tIns="68580" rIns="137160" bIns="68580" anchor="t"/>
          <a:lstStyle/>
          <a:p>
            <a:pPr marL="0" indent="0" algn="just">
              <a:buNone/>
            </a:pPr>
            <a:r>
              <a:rPr lang="en-GB" sz="3200"/>
              <a:t>Common vaccine-induced AEFIs include:</a:t>
            </a:r>
            <a:endParaRPr lang="en-GB" sz="3200">
              <a:cs typeface="Arial"/>
            </a:endParaRPr>
          </a:p>
          <a:p>
            <a:pPr algn="just"/>
            <a:r>
              <a:rPr lang="en-GB" sz="3200"/>
              <a:t>pain, swelling or redness at the site of injection. These are common after immunisation and should be anticipated</a:t>
            </a:r>
            <a:endParaRPr lang="en-GB" sz="3200">
              <a:cs typeface="Arial"/>
            </a:endParaRPr>
          </a:p>
          <a:p>
            <a:pPr algn="just"/>
            <a:r>
              <a:rPr lang="en-GB" sz="3200"/>
              <a:t>local adverse reactions that generally start within a few hours of administration and are usually mild and self-limiting*. </a:t>
            </a:r>
            <a:endParaRPr lang="en-GB" sz="3200">
              <a:cs typeface="Arial"/>
            </a:endParaRPr>
          </a:p>
          <a:p>
            <a:r>
              <a:rPr lang="en-GB" sz="3200"/>
              <a:t>systemic adverse reactions which include fever, malaise, myalgia, irritability, headache and loss of appetite**. </a:t>
            </a:r>
            <a:endParaRPr lang="en-GB" sz="3200">
              <a:cs typeface="Arial"/>
            </a:endParaRPr>
          </a:p>
          <a:p>
            <a:pPr algn="just"/>
            <a:endParaRPr lang="en-GB" sz="2700">
              <a:cs typeface="Arial"/>
            </a:endParaRPr>
          </a:p>
          <a:p>
            <a:pPr marL="0" indent="0">
              <a:buNone/>
            </a:pPr>
            <a:endParaRPr lang="en-GB" sz="2700">
              <a:cs typeface="Arial"/>
            </a:endParaRPr>
          </a:p>
        </p:txBody>
      </p:sp>
      <p:sp>
        <p:nvSpPr>
          <p:cNvPr id="4" name="Slide Number Placeholder 3">
            <a:extLst>
              <a:ext uri="{FF2B5EF4-FFF2-40B4-BE49-F238E27FC236}">
                <a16:creationId xmlns:a16="http://schemas.microsoft.com/office/drawing/2014/main" id="{F33916C7-3F4A-377D-67BF-4EA15C9CCCBE}"/>
              </a:ext>
            </a:extLst>
          </p:cNvPr>
          <p:cNvSpPr>
            <a:spLocks noGrp="1"/>
          </p:cNvSpPr>
          <p:nvPr>
            <p:ph type="sldNum" sz="quarter" idx="12"/>
          </p:nvPr>
        </p:nvSpPr>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37468952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1AC8C4D4-40EB-4BA6-A862-7C3FCA179D49}"/>
              </a:ext>
            </a:extLst>
          </p:cNvPr>
          <p:cNvSpPr>
            <a:spLocks noGrp="1"/>
          </p:cNvSpPr>
          <p:nvPr>
            <p:ph idx="1"/>
          </p:nvPr>
        </p:nvSpPr>
        <p:spPr>
          <a:xfrm>
            <a:off x="390618" y="481395"/>
            <a:ext cx="17268688" cy="906285"/>
          </a:xfrm>
        </p:spPr>
        <p:txBody>
          <a:bodyPr lIns="91440" tIns="45720" rIns="91440" bIns="45720" anchor="t"/>
          <a:lstStyle/>
          <a:p>
            <a:pPr marL="0" indent="0">
              <a:buNone/>
            </a:pPr>
            <a:r>
              <a:rPr lang="en-GB" sz="4400" b="1">
                <a:latin typeface="+mj-lt"/>
                <a:cs typeface="Calibri"/>
              </a:rPr>
              <a:t>Reporting suspected adverse reactions</a:t>
            </a:r>
          </a:p>
          <a:p>
            <a:pPr marL="0" indent="0">
              <a:buNone/>
            </a:pPr>
            <a:r>
              <a:rPr lang="en-GB" sz="4150" b="1">
                <a:latin typeface="Calibri"/>
                <a:ea typeface="Calibri"/>
                <a:cs typeface="Calibri"/>
              </a:rPr>
              <a:t>               </a:t>
            </a:r>
          </a:p>
          <a:p>
            <a:pPr marL="0" indent="0">
              <a:buNone/>
            </a:pPr>
            <a:endParaRPr lang="en-GB"/>
          </a:p>
        </p:txBody>
      </p:sp>
      <p:pic>
        <p:nvPicPr>
          <p:cNvPr id="7" name="Picture 6"/>
          <p:cNvPicPr>
            <a:picLocks noChangeAspect="1"/>
          </p:cNvPicPr>
          <p:nvPr/>
        </p:nvPicPr>
        <p:blipFill>
          <a:blip r:embed="rId3"/>
          <a:stretch>
            <a:fillRect/>
          </a:stretch>
        </p:blipFill>
        <p:spPr>
          <a:xfrm>
            <a:off x="14256068" y="1569101"/>
            <a:ext cx="3414723" cy="3000635"/>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390619" y="1800866"/>
            <a:ext cx="13613240" cy="6702604"/>
          </a:xfrm>
          <a:prstGeom prst="rect">
            <a:avLst/>
          </a:prstGeom>
        </p:spPr>
        <p:txBody>
          <a:bodyPr wrap="square">
            <a:spAutoFit/>
          </a:bodyPr>
          <a:lstStyle/>
          <a:p>
            <a:pPr marL="428625" indent="-428625" algn="just">
              <a:lnSpc>
                <a:spcPct val="250000"/>
              </a:lnSpc>
              <a:buFont typeface="Arial" panose="020B0604020202020204" pitchFamily="34" charset="0"/>
              <a:buChar char="•"/>
            </a:pPr>
            <a:r>
              <a:rPr lang="en-GB" sz="2400">
                <a:solidFill>
                  <a:srgbClr val="002060"/>
                </a:solidFill>
                <a:cs typeface="Arial" panose="020B0604020202020204" pitchFamily="34" charset="0"/>
              </a:rPr>
              <a:t>Vaccinees should be advised that they can report any adverse reactions or suspected side effects to the MHRA through the online </a:t>
            </a:r>
            <a:r>
              <a:rPr lang="en-GB" sz="2400">
                <a:solidFill>
                  <a:srgbClr val="002060"/>
                </a:solidFill>
                <a:cs typeface="Arial" panose="020B0604020202020204" pitchFamily="34" charset="0"/>
                <a:hlinkClick r:id="rId4"/>
              </a:rPr>
              <a:t>yellow card scheme </a:t>
            </a:r>
            <a:r>
              <a:rPr lang="en-GB" sz="2400">
                <a:solidFill>
                  <a:srgbClr val="002060"/>
                </a:solidFill>
                <a:cs typeface="Arial" panose="020B0604020202020204" pitchFamily="34" charset="0"/>
              </a:rPr>
              <a:t>website or the Yellow Card app</a:t>
            </a:r>
            <a:endParaRPr lang="en-GB" sz="2400">
              <a:cs typeface="Calibri" panose="020F0502020204030204" pitchFamily="34" charset="0"/>
            </a:endParaRPr>
          </a:p>
          <a:p>
            <a:pPr marL="428625" indent="-428625" algn="just">
              <a:lnSpc>
                <a:spcPct val="250000"/>
              </a:lnSpc>
              <a:buFont typeface="Arial" panose="020B0604020202020204" pitchFamily="34" charset="0"/>
              <a:buChar char="•"/>
            </a:pPr>
            <a:r>
              <a:rPr lang="en-GB" sz="2400">
                <a:cs typeface="Calibri" panose="020F0502020204030204" pitchFamily="34" charset="0"/>
              </a:rPr>
              <a:t>Any suspected side effects following vaccine administration should be reported to the MHRA Yellow Card Scheme.  </a:t>
            </a:r>
            <a:endParaRPr lang="en-GB" sz="2400">
              <a:ea typeface="Calibri" panose="020F0502020204030204" pitchFamily="34" charset="0"/>
              <a:cs typeface="Times New Roman" panose="02020603050405020304" pitchFamily="18" charset="0"/>
            </a:endParaRPr>
          </a:p>
          <a:p>
            <a:pPr marL="428625" indent="-428625" algn="just">
              <a:lnSpc>
                <a:spcPct val="250000"/>
              </a:lnSpc>
              <a:spcAft>
                <a:spcPts val="1200"/>
              </a:spcAft>
              <a:buFont typeface="Arial" panose="020B0604020202020204" pitchFamily="34" charset="0"/>
              <a:buChar char="•"/>
            </a:pPr>
            <a:r>
              <a:rPr lang="en-GB" sz="2400">
                <a:ea typeface="Calibri" panose="020F0502020204030204" pitchFamily="34" charset="0"/>
                <a:cs typeface="Times New Roman" panose="02020603050405020304" pitchFamily="18" charset="0"/>
              </a:rPr>
              <a:t>Anyone can report even if uncertain about whether vaccine caused condition:</a:t>
            </a:r>
          </a:p>
          <a:p>
            <a:pPr marL="1200150" lvl="1" indent="-514350" algn="just">
              <a:lnSpc>
                <a:spcPct val="250000"/>
              </a:lnSpc>
              <a:spcAft>
                <a:spcPts val="1200"/>
              </a:spcAft>
              <a:buFont typeface="Courier New" panose="02070309020205020404" pitchFamily="49" charset="0"/>
              <a:buChar char="o"/>
              <a:tabLst>
                <a:tab pos="685800" algn="l"/>
              </a:tabLst>
            </a:pPr>
            <a:r>
              <a:rPr lang="en-GB" sz="2400" u="sng">
                <a:ea typeface="Calibri" panose="020F0502020204030204" pitchFamily="34" charset="0"/>
                <a:cs typeface="Times New Roman" panose="02020603050405020304" pitchFamily="18" charset="0"/>
                <a:hlinkClick r:id="rId5"/>
              </a:rPr>
              <a:t>www.mhra.gov.uk/yellowcard</a:t>
            </a:r>
            <a:r>
              <a:rPr lang="en-GB" sz="2400">
                <a:ea typeface="Calibri" panose="020F0502020204030204" pitchFamily="34" charset="0"/>
                <a:cs typeface="Times New Roman" panose="02020603050405020304" pitchFamily="18" charset="0"/>
              </a:rPr>
              <a:t> or call 0800 731 6789 (9am to 5pm Monday to Friday)</a:t>
            </a:r>
          </a:p>
          <a:p>
            <a:pPr marL="1200150" lvl="1" indent="-514350" algn="just">
              <a:lnSpc>
                <a:spcPct val="250000"/>
              </a:lnSpc>
              <a:spcAft>
                <a:spcPts val="1200"/>
              </a:spcAft>
              <a:buFont typeface="Courier New" panose="02070309020205020404" pitchFamily="49" charset="0"/>
              <a:buChar char="o"/>
              <a:tabLst>
                <a:tab pos="685800" algn="l"/>
              </a:tabLst>
            </a:pPr>
            <a:r>
              <a:rPr lang="en-GB" sz="2400">
                <a:ea typeface="Calibri" panose="020F0502020204030204" pitchFamily="34" charset="0"/>
                <a:cs typeface="Times New Roman" panose="02020603050405020304" pitchFamily="18" charset="0"/>
                <a:hlinkClick r:id="rId6"/>
              </a:rPr>
              <a:t>Green Book Chapter 9 </a:t>
            </a:r>
            <a:r>
              <a:rPr lang="en-GB" sz="2400">
                <a:ea typeface="Calibri" panose="020F0502020204030204" pitchFamily="34" charset="0"/>
                <a:cs typeface="Times New Roman" panose="02020603050405020304" pitchFamily="18" charset="0"/>
              </a:rPr>
              <a:t>for detailed guidance on reporting vaccine reactions</a:t>
            </a:r>
          </a:p>
        </p:txBody>
      </p:sp>
      <p:pic>
        <p:nvPicPr>
          <p:cNvPr id="2" name="Picture 1"/>
          <p:cNvPicPr>
            <a:picLocks noChangeAspect="1"/>
          </p:cNvPicPr>
          <p:nvPr/>
        </p:nvPicPr>
        <p:blipFill>
          <a:blip r:embed="rId7"/>
          <a:stretch>
            <a:fillRect/>
          </a:stretch>
        </p:blipFill>
        <p:spPr>
          <a:xfrm>
            <a:off x="15241905" y="5110673"/>
            <a:ext cx="2523183" cy="3757091"/>
          </a:xfrm>
          <a:prstGeom prst="rect">
            <a:avLst/>
          </a:prstGeom>
          <a:ln>
            <a:noFill/>
          </a:ln>
          <a:effectLst>
            <a:outerShdw blurRad="292100" dist="139700" dir="2700000" algn="tl" rotWithShape="0">
              <a:srgbClr val="333333">
                <a:alpha val="65000"/>
              </a:srgbClr>
            </a:outerShdw>
          </a:effectLst>
        </p:spPr>
      </p:pic>
      <p:sp>
        <p:nvSpPr>
          <p:cNvPr id="3" name="Slide Number Placeholder 2">
            <a:extLst>
              <a:ext uri="{FF2B5EF4-FFF2-40B4-BE49-F238E27FC236}">
                <a16:creationId xmlns:a16="http://schemas.microsoft.com/office/drawing/2014/main" id="{122D0FA3-2AA6-56F1-5A4D-658010E99551}"/>
              </a:ext>
            </a:extLst>
          </p:cNvPr>
          <p:cNvSpPr>
            <a:spLocks noGrp="1"/>
          </p:cNvSpPr>
          <p:nvPr>
            <p:ph type="sldNum" sz="quarter" idx="12"/>
          </p:nvPr>
        </p:nvSpPr>
        <p:spPr/>
        <p:txBody>
          <a:bodyPr/>
          <a:lstStyle/>
          <a:p>
            <a:fld id="{561D0CCE-8DCC-44DC-A653-AE62B1D84A52}" type="slidenum">
              <a:rPr lang="en-GB" smtClean="0"/>
              <a:pPr/>
              <a:t>34</a:t>
            </a:fld>
            <a:endParaRPr lang="en-GB"/>
          </a:p>
        </p:txBody>
      </p:sp>
    </p:spTree>
    <p:extLst>
      <p:ext uri="{BB962C8B-B14F-4D97-AF65-F5344CB8AC3E}">
        <p14:creationId xmlns:p14="http://schemas.microsoft.com/office/powerpoint/2010/main" val="16594023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91835-94FE-5EFB-06EF-7543128279AA}"/>
              </a:ext>
            </a:extLst>
          </p:cNvPr>
          <p:cNvSpPr>
            <a:spLocks noGrp="1"/>
          </p:cNvSpPr>
          <p:nvPr>
            <p:ph type="title"/>
          </p:nvPr>
        </p:nvSpPr>
        <p:spPr>
          <a:xfrm>
            <a:off x="459631" y="562321"/>
            <a:ext cx="15773400" cy="955194"/>
          </a:xfrm>
        </p:spPr>
        <p:txBody>
          <a:bodyPr lIns="91440" tIns="45720" rIns="91440" bIns="45720" anchor="t"/>
          <a:lstStyle/>
          <a:p>
            <a:r>
              <a:rPr lang="en-US" sz="4400" b="1">
                <a:cs typeface="Arial"/>
              </a:rPr>
              <a:t>Co-administration</a:t>
            </a:r>
          </a:p>
        </p:txBody>
      </p:sp>
      <p:sp>
        <p:nvSpPr>
          <p:cNvPr id="3" name="Content Placeholder 2">
            <a:extLst>
              <a:ext uri="{FF2B5EF4-FFF2-40B4-BE49-F238E27FC236}">
                <a16:creationId xmlns:a16="http://schemas.microsoft.com/office/drawing/2014/main" id="{AA3D3D98-A54C-7BF6-60C4-61395BE2C071}"/>
              </a:ext>
            </a:extLst>
          </p:cNvPr>
          <p:cNvSpPr>
            <a:spLocks noGrp="1"/>
          </p:cNvSpPr>
          <p:nvPr>
            <p:ph idx="1"/>
          </p:nvPr>
        </p:nvSpPr>
        <p:spPr>
          <a:xfrm>
            <a:off x="700707" y="1787935"/>
            <a:ext cx="16867445" cy="7278243"/>
          </a:xfrm>
        </p:spPr>
        <p:txBody>
          <a:bodyPr lIns="91440" tIns="45720" rIns="91440" bIns="45720" anchor="t"/>
          <a:lstStyle/>
          <a:p>
            <a:pPr marL="340360" indent="-340360"/>
            <a:r>
              <a:rPr lang="en-GB" sz="2800"/>
              <a:t>There are very limited data for co-administration of 4CMenB with other vaccines commonly administered in SHSs. First principles would suggest that any interference between co-administered vaccines with different antigenic content is likely to be limited and any potential interference is most likely to result in a slightly attenuated immune response to one of the vaccines (see </a:t>
            </a:r>
            <a:r>
              <a:rPr lang="en-GB" sz="2800">
                <a:hlinkClick r:id="rId3"/>
              </a:rPr>
              <a:t>Green Book Chapter 11</a:t>
            </a:r>
            <a:r>
              <a:rPr lang="en-GB" sz="2800"/>
              <a:t>). </a:t>
            </a:r>
            <a:endParaRPr lang="en-US"/>
          </a:p>
          <a:p>
            <a:pPr marL="340360" indent="-340360"/>
            <a:r>
              <a:rPr lang="en-GB" sz="2800"/>
              <a:t>4CMenB can therefore be administered before, at the same time as, or after other vaccines currently offered in SHSs (including but not limited to hepatitis A, hepatitis B, human papillomavirus and mpox vaccines) without any restrictions on time intervals between different vaccines. </a:t>
            </a:r>
            <a:endParaRPr lang="en-GB" sz="2800">
              <a:cs typeface="Arial"/>
            </a:endParaRPr>
          </a:p>
          <a:p>
            <a:pPr marL="340360" indent="-340360"/>
            <a:r>
              <a:rPr lang="en-GB" sz="2800"/>
              <a:t>The vaccines should be given at a separate site, preferably in a separate arm. If more than one vaccine is given in the same limb, they should be at least 2.5cm apart. The site at which each vaccine is given should be noted in the individual’s clinical record. </a:t>
            </a:r>
            <a:endParaRPr lang="en-GB" sz="2800">
              <a:cs typeface="Arial"/>
            </a:endParaRPr>
          </a:p>
          <a:p>
            <a:pPr marL="340360" indent="-340360"/>
            <a:r>
              <a:rPr lang="en-GB" sz="2800"/>
              <a:t>Vaccinating in a timely manner when an eligible individual is present in the clinic will avoid any delay in protection and reduce the risk of the individual not returning for a later appointment.</a:t>
            </a:r>
            <a:endParaRPr lang="en-GB" sz="2800">
              <a:cs typeface="Arial"/>
            </a:endParaRPr>
          </a:p>
          <a:p>
            <a:pPr marL="340360" indent="-340360"/>
            <a:r>
              <a:rPr lang="en-GB" sz="2800"/>
              <a:t>The vaccine is also safe for people living with HIV and those taking </a:t>
            </a:r>
            <a:r>
              <a:rPr lang="en-GB" sz="2800" err="1"/>
              <a:t>PrEP.</a:t>
            </a:r>
            <a:r>
              <a:rPr lang="en-GB" sz="2800"/>
              <a:t> </a:t>
            </a:r>
            <a:endParaRPr lang="en-GB" sz="2800">
              <a:cs typeface="Arial"/>
            </a:endParaRPr>
          </a:p>
          <a:p>
            <a:pPr marL="0" indent="0" algn="ctr">
              <a:buNone/>
            </a:pPr>
            <a:r>
              <a:rPr lang="en-GB" sz="2800" b="1"/>
              <a:t>For more information on co-administration please refer to the relevant chapters in the </a:t>
            </a:r>
            <a:r>
              <a:rPr lang="en-GB" sz="2800" b="1">
                <a:hlinkClick r:id="rId4"/>
              </a:rPr>
              <a:t>Green Book </a:t>
            </a:r>
            <a:endParaRPr lang="en-US" sz="2800" b="1"/>
          </a:p>
        </p:txBody>
      </p:sp>
      <p:sp>
        <p:nvSpPr>
          <p:cNvPr id="5" name="Slide Number Placeholder 4">
            <a:extLst>
              <a:ext uri="{FF2B5EF4-FFF2-40B4-BE49-F238E27FC236}">
                <a16:creationId xmlns:a16="http://schemas.microsoft.com/office/drawing/2014/main" id="{4A8FF099-634E-F50E-984B-2D9FA499E85A}"/>
              </a:ext>
            </a:extLst>
          </p:cNvPr>
          <p:cNvSpPr>
            <a:spLocks noGrp="1"/>
          </p:cNvSpPr>
          <p:nvPr>
            <p:ph type="sldNum" sz="quarter" idx="12"/>
          </p:nvPr>
        </p:nvSpPr>
        <p:spPr/>
        <p:txBody>
          <a:bodyPr/>
          <a:lstStyle/>
          <a:p>
            <a:fld id="{561D0CCE-8DCC-44DC-A653-AE62B1D84A52}" type="slidenum">
              <a:rPr lang="en-GB" smtClean="0"/>
              <a:pPr/>
              <a:t>35</a:t>
            </a:fld>
            <a:endParaRPr lang="en-GB"/>
          </a:p>
        </p:txBody>
      </p:sp>
    </p:spTree>
    <p:extLst>
      <p:ext uri="{BB962C8B-B14F-4D97-AF65-F5344CB8AC3E}">
        <p14:creationId xmlns:p14="http://schemas.microsoft.com/office/powerpoint/2010/main" val="40772982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2DEB3-3BEE-4B88-44C1-FA645DADD810}"/>
              </a:ext>
            </a:extLst>
          </p:cNvPr>
          <p:cNvSpPr>
            <a:spLocks noGrp="1"/>
          </p:cNvSpPr>
          <p:nvPr>
            <p:ph type="title"/>
          </p:nvPr>
        </p:nvSpPr>
        <p:spPr>
          <a:xfrm>
            <a:off x="484847" y="537277"/>
            <a:ext cx="15773400" cy="1039192"/>
          </a:xfrm>
        </p:spPr>
        <p:txBody>
          <a:bodyPr lIns="91440" tIns="45720" rIns="91440" bIns="45720" anchor="t"/>
          <a:lstStyle/>
          <a:p>
            <a:r>
              <a:rPr lang="en-GB" sz="4400" b="1"/>
              <a:t>Vaccine storage and supply</a:t>
            </a:r>
            <a:endParaRPr lang="en-GB" sz="4400" b="1">
              <a:cs typeface="Arial"/>
            </a:endParaRPr>
          </a:p>
        </p:txBody>
      </p:sp>
      <p:sp>
        <p:nvSpPr>
          <p:cNvPr id="3" name="Content Placeholder 2">
            <a:extLst>
              <a:ext uri="{FF2B5EF4-FFF2-40B4-BE49-F238E27FC236}">
                <a16:creationId xmlns:a16="http://schemas.microsoft.com/office/drawing/2014/main" id="{528DD5CA-DB83-DBA0-BDC0-5B2763E7DE2F}"/>
              </a:ext>
            </a:extLst>
          </p:cNvPr>
          <p:cNvSpPr>
            <a:spLocks noGrp="1"/>
          </p:cNvSpPr>
          <p:nvPr>
            <p:ph idx="1"/>
          </p:nvPr>
        </p:nvSpPr>
        <p:spPr>
          <a:xfrm>
            <a:off x="878481" y="1891601"/>
            <a:ext cx="15773400" cy="6857497"/>
          </a:xfrm>
        </p:spPr>
        <p:txBody>
          <a:bodyPr lIns="91440" tIns="45720" rIns="91440" bIns="45720" anchor="t"/>
          <a:lstStyle/>
          <a:p>
            <a:pPr marL="0" indent="0">
              <a:lnSpc>
                <a:spcPct val="100000"/>
              </a:lnSpc>
              <a:buNone/>
            </a:pPr>
            <a:r>
              <a:rPr lang="en-GB" sz="2400" b="1"/>
              <a:t>Storage</a:t>
            </a:r>
            <a:r>
              <a:rPr lang="en-GB" sz="2400"/>
              <a:t>: ​</a:t>
            </a:r>
          </a:p>
          <a:p>
            <a:pPr marL="0" indent="0">
              <a:lnSpc>
                <a:spcPct val="100000"/>
              </a:lnSpc>
              <a:buNone/>
            </a:pPr>
            <a:r>
              <a:rPr lang="en-GB" sz="2400"/>
              <a:t>Bexsero</a:t>
            </a:r>
            <a:r>
              <a:rPr lang="en-GB" sz="2400" baseline="30000"/>
              <a:t>®</a:t>
            </a:r>
            <a:r>
              <a:rPr lang="en-GB" sz="2400"/>
              <a:t> should be stored in a refrigerator +2ºC to +8ºC. ​</a:t>
            </a:r>
            <a:endParaRPr lang="en-GB" sz="2400">
              <a:cs typeface="Arial"/>
            </a:endParaRPr>
          </a:p>
          <a:p>
            <a:pPr marL="0" indent="0">
              <a:lnSpc>
                <a:spcPct val="100000"/>
              </a:lnSpc>
              <a:buNone/>
            </a:pPr>
            <a:r>
              <a:rPr lang="en-GB" sz="2400"/>
              <a:t>Keep in original packaging​</a:t>
            </a:r>
            <a:endParaRPr lang="en-GB" sz="2400">
              <a:cs typeface="Arial"/>
            </a:endParaRPr>
          </a:p>
          <a:p>
            <a:pPr marL="0" indent="0">
              <a:lnSpc>
                <a:spcPct val="100000"/>
              </a:lnSpc>
              <a:buNone/>
            </a:pPr>
            <a:r>
              <a:rPr lang="en-GB" sz="2400"/>
              <a:t>Protect from light​</a:t>
            </a:r>
            <a:endParaRPr lang="en-GB" sz="2400">
              <a:cs typeface="Arial"/>
            </a:endParaRPr>
          </a:p>
          <a:p>
            <a:pPr marL="0" indent="0">
              <a:lnSpc>
                <a:spcPct val="100000"/>
              </a:lnSpc>
              <a:buNone/>
            </a:pPr>
            <a:r>
              <a:rPr lang="en-GB" sz="2400"/>
              <a:t>Use as soon as possible after removing from fridge​</a:t>
            </a:r>
            <a:endParaRPr lang="en-GB" sz="2400">
              <a:cs typeface="Arial"/>
            </a:endParaRPr>
          </a:p>
          <a:p>
            <a:pPr marL="0" indent="0">
              <a:lnSpc>
                <a:spcPct val="100000"/>
              </a:lnSpc>
              <a:buNone/>
            </a:pPr>
            <a:r>
              <a:rPr lang="en-GB" sz="2400"/>
              <a:t>Effectiveness cannot be guaranteed for vaccines unless the cold chain has been maintained, and vaccine has been monitored as per national recommendations​</a:t>
            </a:r>
            <a:endParaRPr lang="en-GB" sz="2400">
              <a:cs typeface="Arial"/>
            </a:endParaRPr>
          </a:p>
          <a:p>
            <a:pPr marL="0" indent="0">
              <a:lnSpc>
                <a:spcPct val="100000"/>
              </a:lnSpc>
              <a:buNone/>
            </a:pPr>
            <a:r>
              <a:rPr lang="en-GB" sz="2400"/>
              <a:t>Refer to local policy on vaccine storage and handling​</a:t>
            </a:r>
            <a:endParaRPr lang="en-GB" sz="2400">
              <a:cs typeface="Arial"/>
            </a:endParaRPr>
          </a:p>
          <a:p>
            <a:pPr marL="0" indent="0">
              <a:lnSpc>
                <a:spcPct val="100000"/>
              </a:lnSpc>
              <a:buNone/>
            </a:pPr>
            <a:endParaRPr lang="en-GB" sz="2400"/>
          </a:p>
          <a:p>
            <a:pPr marL="0" indent="0">
              <a:lnSpc>
                <a:spcPct val="100000"/>
              </a:lnSpc>
              <a:buNone/>
            </a:pPr>
            <a:r>
              <a:rPr lang="en-GB" sz="2400" b="1"/>
              <a:t>Supply</a:t>
            </a:r>
            <a:r>
              <a:rPr lang="en-GB" sz="2400"/>
              <a:t>: ​</a:t>
            </a:r>
            <a:endParaRPr lang="en-GB" sz="2400">
              <a:cs typeface="Arial"/>
            </a:endParaRPr>
          </a:p>
          <a:p>
            <a:pPr marL="0" indent="0">
              <a:lnSpc>
                <a:spcPct val="100000"/>
              </a:lnSpc>
              <a:buNone/>
            </a:pPr>
            <a:r>
              <a:rPr lang="en-GB" sz="2400"/>
              <a:t>Supply of Bexsero</a:t>
            </a:r>
            <a:r>
              <a:rPr lang="en-GB" sz="1800" baseline="30000"/>
              <a:t>®</a:t>
            </a:r>
            <a:r>
              <a:rPr lang="en-GB" sz="2400"/>
              <a:t> is available for hospital sites to order on the </a:t>
            </a:r>
            <a:r>
              <a:rPr lang="en-GB" sz="2400" err="1"/>
              <a:t>ImmForm</a:t>
            </a:r>
            <a:r>
              <a:rPr lang="en-GB" sz="2400"/>
              <a:t> website for delivery to SHSs.  It is only available for those eligible as part of the routine meningococcal B vaccination for the prevention of gonorrhoea vaccination programme.  Please ensure you select the right vaccine programme when ordering*. </a:t>
            </a:r>
            <a:endParaRPr lang="en-GB" sz="2400">
              <a:cs typeface="Arial"/>
            </a:endParaRPr>
          </a:p>
        </p:txBody>
      </p:sp>
      <p:sp>
        <p:nvSpPr>
          <p:cNvPr id="5" name="Slide Number Placeholder 4">
            <a:extLst>
              <a:ext uri="{FF2B5EF4-FFF2-40B4-BE49-F238E27FC236}">
                <a16:creationId xmlns:a16="http://schemas.microsoft.com/office/drawing/2014/main" id="{ED885001-A38E-E39F-551C-DFA64036D77F}"/>
              </a:ext>
            </a:extLst>
          </p:cNvPr>
          <p:cNvSpPr>
            <a:spLocks noGrp="1"/>
          </p:cNvSpPr>
          <p:nvPr>
            <p:ph type="sldNum" sz="quarter" idx="12"/>
          </p:nvPr>
        </p:nvSpPr>
        <p:spPr/>
        <p:txBody>
          <a:bodyPr/>
          <a:lstStyle/>
          <a:p>
            <a:fld id="{561D0CCE-8DCC-44DC-A653-AE62B1D84A52}" type="slidenum">
              <a:rPr lang="en-GB" smtClean="0"/>
              <a:pPr/>
              <a:t>36</a:t>
            </a:fld>
            <a:endParaRPr lang="en-GB"/>
          </a:p>
        </p:txBody>
      </p:sp>
    </p:spTree>
    <p:extLst>
      <p:ext uri="{BB962C8B-B14F-4D97-AF65-F5344CB8AC3E}">
        <p14:creationId xmlns:p14="http://schemas.microsoft.com/office/powerpoint/2010/main" val="25930114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41432-F72D-4ED1-964A-35ED4F6F9415}"/>
              </a:ext>
            </a:extLst>
          </p:cNvPr>
          <p:cNvSpPr>
            <a:spLocks noGrp="1"/>
          </p:cNvSpPr>
          <p:nvPr>
            <p:ph type="title"/>
          </p:nvPr>
        </p:nvSpPr>
        <p:spPr>
          <a:xfrm>
            <a:off x="885148" y="487621"/>
            <a:ext cx="16851740" cy="1165009"/>
          </a:xfrm>
        </p:spPr>
        <p:txBody>
          <a:bodyPr lIns="137160" tIns="68580" rIns="137160" bIns="68580" anchor="t">
            <a:noAutofit/>
          </a:bodyPr>
          <a:lstStyle/>
          <a:p>
            <a:r>
              <a:rPr lang="en-GB" sz="4400" b="1"/>
              <a:t>Legal requirements for the supply and administration of vaccines</a:t>
            </a:r>
            <a:endParaRPr lang="en-GB" sz="4400" b="1">
              <a:cs typeface="Arial"/>
            </a:endParaRPr>
          </a:p>
        </p:txBody>
      </p:sp>
      <p:sp>
        <p:nvSpPr>
          <p:cNvPr id="3" name="Content Placeholder 2">
            <a:extLst>
              <a:ext uri="{FF2B5EF4-FFF2-40B4-BE49-F238E27FC236}">
                <a16:creationId xmlns:a16="http://schemas.microsoft.com/office/drawing/2014/main" id="{FD78774D-DF63-4B98-9B73-9E07AD508B12}"/>
              </a:ext>
            </a:extLst>
          </p:cNvPr>
          <p:cNvSpPr>
            <a:spLocks noGrp="1"/>
          </p:cNvSpPr>
          <p:nvPr>
            <p:ph idx="1"/>
          </p:nvPr>
        </p:nvSpPr>
        <p:spPr>
          <a:xfrm>
            <a:off x="889909" y="3012933"/>
            <a:ext cx="15943604" cy="4693614"/>
          </a:xfrm>
        </p:spPr>
        <p:txBody>
          <a:bodyPr vert="horz" lIns="137160" tIns="68580" rIns="137160" bIns="68580" rtlCol="0" anchor="t">
            <a:normAutofit/>
          </a:bodyPr>
          <a:lstStyle/>
          <a:p>
            <a:pPr>
              <a:lnSpc>
                <a:spcPct val="100000"/>
              </a:lnSpc>
              <a:spcBef>
                <a:spcPts val="0"/>
              </a:spcBef>
            </a:pPr>
            <a:r>
              <a:rPr lang="en-GB" sz="3000">
                <a:latin typeface="Arial"/>
                <a:cs typeface="Arial"/>
              </a:rPr>
              <a:t>The regulation of medicines is defined under the </a:t>
            </a:r>
            <a:r>
              <a:rPr lang="en-GB" sz="3000">
                <a:latin typeface="Arial"/>
                <a:cs typeface="Arial"/>
                <a:hlinkClick r:id="rId3"/>
              </a:rPr>
              <a:t>Human Medicines Regulations 2012</a:t>
            </a:r>
            <a:endParaRPr lang="en-US"/>
          </a:p>
          <a:p>
            <a:pPr>
              <a:lnSpc>
                <a:spcPct val="100000"/>
              </a:lnSpc>
              <a:spcBef>
                <a:spcPts val="1800"/>
              </a:spcBef>
            </a:pPr>
            <a:r>
              <a:rPr lang="en-GB" sz="3000">
                <a:latin typeface="Arial"/>
                <a:cs typeface="Arial"/>
              </a:rPr>
              <a:t>All vaccines are classified as Prescription Only Medicines (POMs)</a:t>
            </a:r>
          </a:p>
          <a:p>
            <a:pPr>
              <a:lnSpc>
                <a:spcPct val="100000"/>
              </a:lnSpc>
              <a:spcBef>
                <a:spcPts val="1800"/>
              </a:spcBef>
            </a:pPr>
            <a:r>
              <a:rPr lang="en-GB" sz="3000">
                <a:latin typeface="Arial"/>
                <a:cs typeface="Arial"/>
              </a:rPr>
              <a:t>Vaccines are subject to legal restrictions and to give them, there needs to be an appropriate legal framework in place before they can be supplied and/or administered to eligible people</a:t>
            </a:r>
          </a:p>
          <a:p>
            <a:pPr>
              <a:lnSpc>
                <a:spcPct val="100000"/>
              </a:lnSpc>
              <a:spcBef>
                <a:spcPts val="1800"/>
              </a:spcBef>
            </a:pPr>
            <a:r>
              <a:rPr lang="en-GB" sz="3000">
                <a:latin typeface="Arial"/>
                <a:cs typeface="Arial"/>
              </a:rPr>
              <a:t>Additionally, any person who supplies and administers a vaccine must have a legal authority to do so</a:t>
            </a:r>
          </a:p>
        </p:txBody>
      </p:sp>
      <p:sp>
        <p:nvSpPr>
          <p:cNvPr id="4" name="Slide Number Placeholder 3">
            <a:extLst>
              <a:ext uri="{FF2B5EF4-FFF2-40B4-BE49-F238E27FC236}">
                <a16:creationId xmlns:a16="http://schemas.microsoft.com/office/drawing/2014/main" id="{676A8A02-D307-512C-0FD5-37FF94EB1142}"/>
              </a:ext>
            </a:extLst>
          </p:cNvPr>
          <p:cNvSpPr>
            <a:spLocks noGrp="1"/>
          </p:cNvSpPr>
          <p:nvPr>
            <p:ph type="sldNum" sz="quarter" idx="12"/>
          </p:nvPr>
        </p:nvSpPr>
        <p:spPr/>
        <p:txBody>
          <a:bodyPr/>
          <a:lstStyle/>
          <a:p>
            <a:fld id="{561D0CCE-8DCC-44DC-A653-AE62B1D84A52}" type="slidenum">
              <a:rPr lang="en-GB" smtClean="0"/>
              <a:pPr/>
              <a:t>37</a:t>
            </a:fld>
            <a:endParaRPr lang="en-GB"/>
          </a:p>
        </p:txBody>
      </p:sp>
    </p:spTree>
    <p:extLst>
      <p:ext uri="{BB962C8B-B14F-4D97-AF65-F5344CB8AC3E}">
        <p14:creationId xmlns:p14="http://schemas.microsoft.com/office/powerpoint/2010/main" val="21326738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8851-0958-483E-A7BE-90A5BF80C4F7}"/>
              </a:ext>
            </a:extLst>
          </p:cNvPr>
          <p:cNvSpPr>
            <a:spLocks noGrp="1"/>
          </p:cNvSpPr>
          <p:nvPr>
            <p:ph type="title"/>
          </p:nvPr>
        </p:nvSpPr>
        <p:spPr>
          <a:xfrm>
            <a:off x="536723" y="235102"/>
            <a:ext cx="15371862" cy="1832541"/>
          </a:xfrm>
        </p:spPr>
        <p:txBody>
          <a:bodyPr lIns="137160" tIns="68580" rIns="137160" bIns="68580" anchor="t">
            <a:noAutofit/>
          </a:bodyPr>
          <a:lstStyle/>
          <a:p>
            <a:r>
              <a:rPr lang="en-GB" sz="4400" b="1"/>
              <a:t>Legal requirements for the supply and administration of vaccines (2)</a:t>
            </a:r>
            <a:endParaRPr lang="en-GB" sz="4400" b="1">
              <a:cs typeface="Arial"/>
            </a:endParaRPr>
          </a:p>
        </p:txBody>
      </p:sp>
      <p:sp>
        <p:nvSpPr>
          <p:cNvPr id="7" name="Content Placeholder 6">
            <a:extLst>
              <a:ext uri="{FF2B5EF4-FFF2-40B4-BE49-F238E27FC236}">
                <a16:creationId xmlns:a16="http://schemas.microsoft.com/office/drawing/2014/main" id="{43F20BF8-C3E2-4B3C-9B37-BE6412741253}"/>
              </a:ext>
            </a:extLst>
          </p:cNvPr>
          <p:cNvSpPr>
            <a:spLocks noGrp="1"/>
          </p:cNvSpPr>
          <p:nvPr>
            <p:ph idx="1"/>
          </p:nvPr>
        </p:nvSpPr>
        <p:spPr>
          <a:xfrm>
            <a:off x="912505" y="2594451"/>
            <a:ext cx="15365423" cy="6476334"/>
          </a:xfrm>
          <a:ln>
            <a:noFill/>
          </a:ln>
        </p:spPr>
        <p:txBody>
          <a:bodyPr vert="horz" lIns="137160" tIns="68580" rIns="137160" bIns="68580" rtlCol="0" anchor="t">
            <a:normAutofit/>
          </a:bodyPr>
          <a:lstStyle/>
          <a:p>
            <a:pPr marL="0" indent="0" defTabSz="1031082">
              <a:lnSpc>
                <a:spcPct val="100000"/>
              </a:lnSpc>
              <a:spcBef>
                <a:spcPts val="0"/>
              </a:spcBef>
              <a:buNone/>
            </a:pPr>
            <a:r>
              <a:rPr lang="en-GB" sz="3000">
                <a:cs typeface="Arial"/>
              </a:rPr>
              <a:t>As vaccines are Prescription Only Medicines (POMs), there must be a legal framework to supply and/or administer the vaccine in place. This can be in the form of a:</a:t>
            </a:r>
          </a:p>
          <a:p>
            <a:pPr marL="1114425" lvl="1" indent="-428625" defTabSz="1031082">
              <a:lnSpc>
                <a:spcPct val="100000"/>
              </a:lnSpc>
              <a:spcBef>
                <a:spcPts val="1800"/>
              </a:spcBef>
            </a:pPr>
            <a:r>
              <a:rPr lang="en-GB" altLang="en-US" sz="2700">
                <a:cs typeface="Arial"/>
              </a:rPr>
              <a:t>written prescription</a:t>
            </a:r>
          </a:p>
          <a:p>
            <a:pPr marL="1114425" lvl="1" indent="-428625" defTabSz="1031082">
              <a:lnSpc>
                <a:spcPct val="100000"/>
              </a:lnSpc>
              <a:spcBef>
                <a:spcPts val="900"/>
              </a:spcBef>
            </a:pPr>
            <a:r>
              <a:rPr lang="en-GB" altLang="en-US" sz="2700">
                <a:cs typeface="Arial"/>
              </a:rPr>
              <a:t>Patient Specific Direction (PSD): a written instruction, signed by a doctor, dentist, or non-medical prescriber for medicines to be supplied and/or administered to a named patient after the prescriber has assessed the patient on an individual basis</a:t>
            </a:r>
          </a:p>
          <a:p>
            <a:pPr marL="1114425" lvl="1" indent="-428625" defTabSz="1031082">
              <a:lnSpc>
                <a:spcPct val="100000"/>
              </a:lnSpc>
              <a:spcBef>
                <a:spcPts val="900"/>
              </a:spcBef>
            </a:pPr>
            <a:r>
              <a:rPr lang="en-GB" altLang="en-US" sz="2700">
                <a:cs typeface="Arial"/>
              </a:rPr>
              <a:t>Patient Group Direction (PGD): allows some registered specified health care professionals to supply and/or administer a POM directly to a patient with an identified clinical condition rather than needing an individual prescription or an instruction from a prescriber. </a:t>
            </a:r>
            <a:r>
              <a:rPr lang="en-GB" sz="2700">
                <a:cs typeface="Arial"/>
              </a:rPr>
              <a:t>PGDs are often used for the administration of vaccines</a:t>
            </a:r>
          </a:p>
          <a:p>
            <a:pPr marL="685800" lvl="1" indent="0" defTabSz="1031082">
              <a:buNone/>
            </a:pPr>
            <a:endParaRPr lang="en-GB" altLang="en-US" sz="4200">
              <a:solidFill>
                <a:srgbClr val="000000"/>
              </a:solidFill>
              <a:cs typeface="Arial"/>
            </a:endParaRPr>
          </a:p>
          <a:p>
            <a:pPr marL="0" indent="0" defTabSz="1031082"/>
            <a:endParaRPr lang="en-GB" altLang="en-US" sz="2100">
              <a:solidFill>
                <a:prstClr val="black"/>
              </a:solidFill>
              <a:latin typeface="Arial"/>
              <a:cs typeface="Arial"/>
            </a:endParaRPr>
          </a:p>
          <a:p>
            <a:pPr marL="340360" indent="-340360" defTabSz="1031082"/>
            <a:endParaRPr lang="en-GB" altLang="en-US" sz="2100">
              <a:solidFill>
                <a:prstClr val="black"/>
              </a:solidFill>
              <a:latin typeface="Arial"/>
              <a:cs typeface="Arial"/>
            </a:endParaRPr>
          </a:p>
          <a:p>
            <a:pPr marL="340360" indent="-340360" defTabSz="1031082"/>
            <a:endParaRPr lang="en-GB">
              <a:solidFill>
                <a:srgbClr val="212A73"/>
              </a:solidFill>
              <a:latin typeface="Arial"/>
              <a:cs typeface="Arial"/>
            </a:endParaRPr>
          </a:p>
        </p:txBody>
      </p:sp>
      <p:sp>
        <p:nvSpPr>
          <p:cNvPr id="3" name="Slide Number Placeholder 2">
            <a:extLst>
              <a:ext uri="{FF2B5EF4-FFF2-40B4-BE49-F238E27FC236}">
                <a16:creationId xmlns:a16="http://schemas.microsoft.com/office/drawing/2014/main" id="{023646AB-FD26-70FE-EC71-E0CF2CD4528C}"/>
              </a:ext>
            </a:extLst>
          </p:cNvPr>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3617977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86E5-52AA-4807-8735-EDC2A31FF516}"/>
              </a:ext>
            </a:extLst>
          </p:cNvPr>
          <p:cNvSpPr>
            <a:spLocks noGrp="1"/>
          </p:cNvSpPr>
          <p:nvPr>
            <p:ph type="title"/>
          </p:nvPr>
        </p:nvSpPr>
        <p:spPr>
          <a:xfrm>
            <a:off x="438159" y="145785"/>
            <a:ext cx="15773400" cy="960147"/>
          </a:xfrm>
        </p:spPr>
        <p:txBody>
          <a:bodyPr lIns="137160" tIns="68580" rIns="137160" bIns="68580" anchor="t"/>
          <a:lstStyle/>
          <a:p>
            <a:r>
              <a:rPr lang="en-GB" sz="4400" b="1"/>
              <a:t>Patient Group Directions (PGDs)</a:t>
            </a:r>
            <a:endParaRPr lang="en-GB" sz="4400" b="1">
              <a:cs typeface="Arial"/>
            </a:endParaRPr>
          </a:p>
        </p:txBody>
      </p:sp>
      <p:sp>
        <p:nvSpPr>
          <p:cNvPr id="3" name="Content Placeholder 2">
            <a:extLst>
              <a:ext uri="{FF2B5EF4-FFF2-40B4-BE49-F238E27FC236}">
                <a16:creationId xmlns:a16="http://schemas.microsoft.com/office/drawing/2014/main" id="{11F5C44A-66E5-4A60-9C87-B1F6A2A304C4}"/>
              </a:ext>
            </a:extLst>
          </p:cNvPr>
          <p:cNvSpPr>
            <a:spLocks noGrp="1"/>
          </p:cNvSpPr>
          <p:nvPr>
            <p:ph idx="1"/>
          </p:nvPr>
        </p:nvSpPr>
        <p:spPr>
          <a:xfrm>
            <a:off x="432964" y="1104038"/>
            <a:ext cx="17427959" cy="7313750"/>
          </a:xfrm>
        </p:spPr>
        <p:txBody>
          <a:bodyPr vert="horz" lIns="137160" tIns="68580" rIns="137160" bIns="68580" rtlCol="0" anchor="t">
            <a:noAutofit/>
          </a:bodyPr>
          <a:lstStyle/>
          <a:p>
            <a:pPr marL="0" indent="0">
              <a:lnSpc>
                <a:spcPct val="110000"/>
              </a:lnSpc>
              <a:spcBef>
                <a:spcPts val="0"/>
              </a:spcBef>
              <a:buNone/>
            </a:pPr>
            <a:r>
              <a:rPr lang="en-GB" sz="2400">
                <a:cs typeface="Arial"/>
              </a:rPr>
              <a:t>PGDs set out the core requisites of those people who can have the medicine under the direction and those who should not:</a:t>
            </a:r>
          </a:p>
          <a:p>
            <a:pPr marL="428625" indent="-428625">
              <a:lnSpc>
                <a:spcPct val="110000"/>
              </a:lnSpc>
              <a:spcBef>
                <a:spcPts val="900"/>
              </a:spcBef>
            </a:pPr>
            <a:r>
              <a:rPr lang="en-GB" sz="2400">
                <a:cs typeface="Arial"/>
              </a:rPr>
              <a:t>The document will also include details of any additional training that should have been undertaken, actions to be taken if the individual is excluded or declines the medicine, a description of the medicine(s), route of administration, doses, frequency, reporting of adverse reactions, recording, storage and disposal </a:t>
            </a:r>
          </a:p>
          <a:p>
            <a:pPr marL="428625" indent="-428625">
              <a:lnSpc>
                <a:spcPct val="110000"/>
              </a:lnSpc>
              <a:spcBef>
                <a:spcPts val="900"/>
              </a:spcBef>
            </a:pPr>
            <a:r>
              <a:rPr lang="en-GB" sz="2400">
                <a:cs typeface="Arial"/>
              </a:rPr>
              <a:t>The Healthcare Practitioner working under a PGD is responsible for assessing that the individual fits the criteria set out in the PGD. The healthcare professional operating under the PGD may not delegate the role to others</a:t>
            </a:r>
          </a:p>
          <a:p>
            <a:pPr marL="340360" indent="-340360">
              <a:lnSpc>
                <a:spcPct val="110000"/>
              </a:lnSpc>
              <a:spcBef>
                <a:spcPts val="900"/>
              </a:spcBef>
            </a:pPr>
            <a:r>
              <a:rPr lang="en-GB" sz="2400">
                <a:cs typeface="Arial"/>
              </a:rPr>
              <a:t>Those using a PGD must ensure that it is authorised by the organisation in which they are operating and signed in section 2 by an appropriate authorising person, relating to the class of person by whom the product is to be supplied, in accordance with the </a:t>
            </a:r>
            <a:r>
              <a:rPr lang="en-GB" sz="2400">
                <a:cs typeface="Arial"/>
                <a:hlinkClick r:id="rId3"/>
              </a:rPr>
              <a:t>Human Medicines Regulations 2012 (HMR2012)</a:t>
            </a:r>
            <a:endParaRPr lang="en-GB" sz="2400">
              <a:cs typeface="Arial"/>
            </a:endParaRPr>
          </a:p>
          <a:p>
            <a:pPr marL="340360" indent="-340360">
              <a:lnSpc>
                <a:spcPct val="110000"/>
              </a:lnSpc>
              <a:spcBef>
                <a:spcPts val="900"/>
              </a:spcBef>
            </a:pPr>
            <a:r>
              <a:rPr lang="en-GB" sz="2400">
                <a:cs typeface="Arial"/>
              </a:rPr>
              <a:t>There will be an all Wales PGD for the routine meningococcal B vaccination for the prevention of gonorrhoea programme. The PGD will be available to download for local authorisation and use from </a:t>
            </a:r>
            <a:r>
              <a:rPr lang="en-GB" sz="2400">
                <a:cs typeface="Arial"/>
                <a:hlinkClick r:id="rId4"/>
              </a:rPr>
              <a:t>PGD webpage</a:t>
            </a:r>
            <a:endParaRPr lang="en-GB" sz="2400">
              <a:solidFill>
                <a:srgbClr val="000000"/>
              </a:solidFill>
              <a:cs typeface="Arial"/>
            </a:endParaRPr>
          </a:p>
          <a:p>
            <a:pPr marL="340360" indent="-340360">
              <a:lnSpc>
                <a:spcPct val="110000"/>
              </a:lnSpc>
              <a:spcBef>
                <a:spcPts val="900"/>
              </a:spcBef>
            </a:pPr>
            <a:r>
              <a:rPr lang="en-GB" sz="2400">
                <a:cs typeface="Arial"/>
              </a:rPr>
              <a:t>For those that fall outside the inclusion criteria of the PGD another legal framework must be in place prior to vaccinating (</a:t>
            </a:r>
            <a:r>
              <a:rPr lang="en-GB" sz="2400" i="1">
                <a:cs typeface="Arial"/>
              </a:rPr>
              <a:t>Any offer of vaccination should be based on an individual risk assessment by a sexual health clinical professional, a PSD would also require the </a:t>
            </a:r>
            <a:r>
              <a:rPr lang="en-GB" altLang="en-US" sz="2400" i="1">
                <a:cs typeface="Arial"/>
              </a:rPr>
              <a:t>prescriber to assess the patient on an individual basis</a:t>
            </a:r>
            <a:r>
              <a:rPr lang="en-GB" altLang="en-US" sz="2400">
                <a:cs typeface="Arial"/>
              </a:rPr>
              <a:t>)</a:t>
            </a:r>
            <a:endParaRPr lang="en-GB" sz="2400" i="1">
              <a:cs typeface="Arial"/>
            </a:endParaRPr>
          </a:p>
          <a:p>
            <a:pPr marL="340360" indent="-340360">
              <a:lnSpc>
                <a:spcPct val="110000"/>
              </a:lnSpc>
              <a:spcBef>
                <a:spcPts val="900"/>
              </a:spcBef>
            </a:pPr>
            <a:r>
              <a:rPr lang="en-GB" sz="2400">
                <a:cs typeface="Arial"/>
              </a:rPr>
              <a:t>Healthcare practitioners who will be using the PGD must be named and authorised before they use it to provide care </a:t>
            </a:r>
          </a:p>
          <a:p>
            <a:pPr marL="428625" indent="-428625">
              <a:lnSpc>
                <a:spcPct val="110000"/>
              </a:lnSpc>
              <a:spcBef>
                <a:spcPts val="900"/>
              </a:spcBef>
            </a:pPr>
            <a:endParaRPr lang="en-GB" sz="2775">
              <a:cs typeface="Arial"/>
            </a:endParaRPr>
          </a:p>
        </p:txBody>
      </p:sp>
      <p:sp>
        <p:nvSpPr>
          <p:cNvPr id="4" name="Slide Number Placeholder 3">
            <a:extLst>
              <a:ext uri="{FF2B5EF4-FFF2-40B4-BE49-F238E27FC236}">
                <a16:creationId xmlns:a16="http://schemas.microsoft.com/office/drawing/2014/main" id="{11E893C4-0853-270D-3781-C9C610C8ADDA}"/>
              </a:ext>
            </a:extLst>
          </p:cNvPr>
          <p:cNvSpPr>
            <a:spLocks noGrp="1"/>
          </p:cNvSpPr>
          <p:nvPr>
            <p:ph type="sldNum" sz="quarter" idx="12"/>
          </p:nvPr>
        </p:nvSpPr>
        <p:spPr/>
        <p:txBody>
          <a:bodyPr/>
          <a:lstStyle/>
          <a:p>
            <a:fld id="{561D0CCE-8DCC-44DC-A653-AE62B1D84A52}" type="slidenum">
              <a:rPr lang="en-GB" smtClean="0"/>
              <a:pPr/>
              <a:t>39</a:t>
            </a:fld>
            <a:endParaRPr lang="en-GB"/>
          </a:p>
        </p:txBody>
      </p:sp>
    </p:spTree>
    <p:extLst>
      <p:ext uri="{BB962C8B-B14F-4D97-AF65-F5344CB8AC3E}">
        <p14:creationId xmlns:p14="http://schemas.microsoft.com/office/powerpoint/2010/main" val="1909463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286061" y="240972"/>
            <a:ext cx="16028970" cy="871050"/>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400" b="1">
                <a:solidFill>
                  <a:srgbClr val="002060"/>
                </a:solidFill>
              </a:rPr>
              <a:t>Contents</a:t>
            </a:r>
            <a:endParaRPr lang="en-GB" sz="4400" b="1">
              <a:solidFill>
                <a:srgbClr val="002060"/>
              </a:solidFill>
              <a:cs typeface="Arial"/>
            </a:endParaRPr>
          </a:p>
        </p:txBody>
      </p:sp>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1878515307"/>
              </p:ext>
            </p:extLst>
          </p:nvPr>
        </p:nvGraphicFramePr>
        <p:xfrm>
          <a:off x="586172" y="1471645"/>
          <a:ext cx="16358018" cy="7049767"/>
        </p:xfrm>
        <a:graphic>
          <a:graphicData uri="http://schemas.openxmlformats.org/drawingml/2006/table">
            <a:tbl>
              <a:tblPr firstRow="1" firstCol="1" bandRow="1"/>
              <a:tblGrid>
                <a:gridCol w="14018117">
                  <a:extLst>
                    <a:ext uri="{9D8B030D-6E8A-4147-A177-3AD203B41FA5}">
                      <a16:colId xmlns:a16="http://schemas.microsoft.com/office/drawing/2014/main" val="3380251832"/>
                    </a:ext>
                  </a:extLst>
                </a:gridCol>
                <a:gridCol w="2339901">
                  <a:extLst>
                    <a:ext uri="{9D8B030D-6E8A-4147-A177-3AD203B41FA5}">
                      <a16:colId xmlns:a16="http://schemas.microsoft.com/office/drawing/2014/main" val="3552843467"/>
                    </a:ext>
                  </a:extLst>
                </a:gridCol>
              </a:tblGrid>
              <a:tr h="860956">
                <a:tc>
                  <a:txBody>
                    <a:bodyPr/>
                    <a:lstStyle/>
                    <a:p>
                      <a:pPr marL="457200">
                        <a:lnSpc>
                          <a:spcPct val="107000"/>
                        </a:lnSpc>
                      </a:pPr>
                      <a:r>
                        <a:rPr lang="en-GB" sz="2400">
                          <a:solidFill>
                            <a:srgbClr val="000000"/>
                          </a:solidFill>
                          <a:effectLst/>
                          <a:latin typeface="+mn-lt"/>
                          <a:ea typeface="Calibri"/>
                          <a:cs typeface="Arial"/>
                        </a:rPr>
                        <a:t>Section</a:t>
                      </a:r>
                      <a:endParaRPr lang="en-GB" sz="2400">
                        <a:effectLst/>
                        <a:latin typeface="+mn-lt"/>
                        <a:ea typeface="Calibri"/>
                        <a:cs typeface="Arial"/>
                      </a:endParaRP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457200" algn="l">
                        <a:lnSpc>
                          <a:spcPct val="107000"/>
                        </a:lnSpc>
                      </a:pPr>
                      <a:r>
                        <a:rPr lang="en-GB" sz="2400">
                          <a:solidFill>
                            <a:schemeClr val="tx1"/>
                          </a:solidFill>
                          <a:effectLst/>
                          <a:latin typeface="+mn-lt"/>
                          <a:ea typeface="Calibri"/>
                          <a:cs typeface="Arial"/>
                        </a:rPr>
                        <a:t>Slide number</a:t>
                      </a: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2246217183"/>
                  </a:ext>
                </a:extLst>
              </a:tr>
              <a:tr h="568231">
                <a:tc>
                  <a:txBody>
                    <a:bodyPr/>
                    <a:lstStyle/>
                    <a:p>
                      <a:pPr marL="457200">
                        <a:lnSpc>
                          <a:spcPct val="100000"/>
                        </a:lnSpc>
                      </a:pPr>
                      <a:r>
                        <a:rPr lang="en-GB" sz="2400">
                          <a:effectLst/>
                          <a:latin typeface="+mn-lt"/>
                          <a:ea typeface="Calibri"/>
                          <a:cs typeface="Arial"/>
                        </a:rPr>
                        <a:t>Aims </a:t>
                      </a: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lnSpc>
                          <a:spcPct val="100000"/>
                        </a:lnSpc>
                      </a:pPr>
                      <a:r>
                        <a:rPr lang="en-GB" sz="2400">
                          <a:effectLst/>
                          <a:latin typeface="+mn-lt"/>
                          <a:ea typeface="Calibri"/>
                          <a:cs typeface="Arial"/>
                        </a:rPr>
                        <a:t>5</a:t>
                      </a: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5542860"/>
                  </a:ext>
                </a:extLst>
              </a:tr>
              <a:tr h="688765">
                <a:tc>
                  <a:txBody>
                    <a:bodyPr/>
                    <a:lstStyle/>
                    <a:p>
                      <a:pPr marL="457200">
                        <a:lnSpc>
                          <a:spcPct val="100000"/>
                        </a:lnSpc>
                      </a:pPr>
                      <a:r>
                        <a:rPr lang="en-GB" sz="2400">
                          <a:effectLst/>
                          <a:latin typeface="+mn-lt"/>
                          <a:ea typeface="Calibri"/>
                          <a:cs typeface="Arial"/>
                        </a:rPr>
                        <a:t>Objectives</a:t>
                      </a: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lnSpc>
                          <a:spcPct val="100000"/>
                        </a:lnSpc>
                      </a:pPr>
                      <a:r>
                        <a:rPr lang="en-GB" sz="2400">
                          <a:effectLst/>
                          <a:latin typeface="+mn-lt"/>
                          <a:ea typeface="Calibri"/>
                          <a:cs typeface="Arial"/>
                        </a:rPr>
                        <a:t>6</a:t>
                      </a: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6837220"/>
                  </a:ext>
                </a:extLst>
              </a:tr>
              <a:tr h="619888">
                <a:tc>
                  <a:txBody>
                    <a:bodyPr/>
                    <a:lstStyle/>
                    <a:p>
                      <a:pPr marL="457200">
                        <a:lnSpc>
                          <a:spcPct val="100000"/>
                        </a:lnSpc>
                      </a:pPr>
                      <a:r>
                        <a:rPr lang="en-GB" sz="2400">
                          <a:effectLst/>
                          <a:latin typeface="+mn-lt"/>
                          <a:ea typeface="Calibri"/>
                          <a:cs typeface="Arial"/>
                        </a:rPr>
                        <a:t>What is gonorrhoea?</a:t>
                      </a:r>
                      <a:endParaRPr lang="en-GB" sz="2400">
                        <a:effectLst/>
                        <a:latin typeface="+mn-lt"/>
                        <a:ea typeface="Calibri" panose="020F0502020204030204" pitchFamily="34" charset="0"/>
                        <a:cs typeface="Arial" panose="020B0604020202020204" pitchFamily="34" charset="0"/>
                      </a:endParaRP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lnSpc>
                          <a:spcPct val="100000"/>
                        </a:lnSpc>
                      </a:pPr>
                      <a:r>
                        <a:rPr lang="en-GB" sz="2400">
                          <a:effectLst/>
                          <a:latin typeface="+mn-lt"/>
                          <a:ea typeface="Calibri"/>
                          <a:cs typeface="Arial"/>
                        </a:rPr>
                        <a:t>7</a:t>
                      </a: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013770"/>
                  </a:ext>
                </a:extLst>
              </a:tr>
              <a:tr h="654327">
                <a:tc>
                  <a:txBody>
                    <a:bodyPr/>
                    <a:lstStyle/>
                    <a:p>
                      <a:pPr marL="457200">
                        <a:lnSpc>
                          <a:spcPct val="100000"/>
                        </a:lnSpc>
                      </a:pPr>
                      <a:r>
                        <a:rPr lang="en-GB" sz="2400">
                          <a:effectLst/>
                          <a:latin typeface="+mn-lt"/>
                          <a:ea typeface="Calibri"/>
                          <a:cs typeface="Arial"/>
                        </a:rPr>
                        <a:t>Epidemiology and surveillance </a:t>
                      </a: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lnSpc>
                          <a:spcPct val="100000"/>
                        </a:lnSpc>
                      </a:pPr>
                      <a:r>
                        <a:rPr lang="en-GB" sz="2400">
                          <a:effectLst/>
                          <a:latin typeface="+mn-lt"/>
                          <a:ea typeface="Calibri"/>
                          <a:cs typeface="Arial"/>
                        </a:rPr>
                        <a:t>11</a:t>
                      </a: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3561998"/>
                  </a:ext>
                </a:extLst>
              </a:tr>
              <a:tr h="1652840">
                <a:tc>
                  <a:txBody>
                    <a:bodyPr/>
                    <a:lstStyle/>
                    <a:p>
                      <a:pPr marL="457200" marR="0" lvl="0" indent="0" algn="l" defTabSz="1363233" rtl="0" eaLnBrk="1" fontAlgn="auto" latinLnBrk="0" hangingPunct="1">
                        <a:lnSpc>
                          <a:spcPct val="100000"/>
                        </a:lnSpc>
                        <a:spcBef>
                          <a:spcPts val="0"/>
                        </a:spcBef>
                        <a:spcAft>
                          <a:spcPts val="0"/>
                        </a:spcAft>
                        <a:buClrTx/>
                        <a:buSzTx/>
                        <a:buFontTx/>
                        <a:buNone/>
                        <a:tabLst/>
                        <a:defRPr/>
                      </a:pPr>
                      <a:r>
                        <a:rPr lang="en-GB" sz="2400">
                          <a:effectLst/>
                          <a:latin typeface="+mn-lt"/>
                          <a:ea typeface="Calibri"/>
                          <a:cs typeface="Arial"/>
                        </a:rPr>
                        <a:t>Meningococcal B vaccine for protection against gonorrhoea</a:t>
                      </a:r>
                    </a:p>
                    <a:p>
                      <a:pPr marL="800100" marR="0" lvl="0" indent="-342900" algn="l">
                        <a:lnSpc>
                          <a:spcPct val="100000"/>
                        </a:lnSpc>
                        <a:spcBef>
                          <a:spcPts val="0"/>
                        </a:spcBef>
                        <a:spcAft>
                          <a:spcPts val="0"/>
                        </a:spcAft>
                        <a:buClrTx/>
                        <a:buSzTx/>
                        <a:buFont typeface="Arial"/>
                        <a:buChar char="•"/>
                      </a:pPr>
                      <a:r>
                        <a:rPr lang="en-GB" sz="2400">
                          <a:effectLst/>
                          <a:latin typeface="+mn-lt"/>
                          <a:ea typeface="Calibri"/>
                          <a:cs typeface="Arial"/>
                        </a:rPr>
                        <a:t>Routine targeted opportunistic vaccination programme for the prevention of gonorrhoea</a:t>
                      </a:r>
                    </a:p>
                    <a:p>
                      <a:pPr marL="800100" marR="0" lvl="0" indent="-342900" algn="l" defTabSz="13632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a:effectLst/>
                          <a:latin typeface="+mn-lt"/>
                          <a:ea typeface="Calibri"/>
                          <a:cs typeface="Arial"/>
                        </a:rPr>
                        <a:t>Efficacy</a:t>
                      </a:r>
                    </a:p>
                    <a:p>
                      <a:pPr marL="800100" marR="0" lvl="0" indent="-342900" algn="l" defTabSz="13632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a:effectLst/>
                          <a:latin typeface="+mn-lt"/>
                          <a:ea typeface="Calibri"/>
                          <a:cs typeface="Arial"/>
                        </a:rPr>
                        <a:t>Eligibility</a:t>
                      </a:r>
                    </a:p>
                    <a:p>
                      <a:pPr marL="800100" marR="0" lvl="0" indent="-342900" algn="l" defTabSz="136323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a:effectLst/>
                          <a:latin typeface="+mn-lt"/>
                          <a:ea typeface="Calibri"/>
                          <a:cs typeface="Arial"/>
                        </a:rPr>
                        <a:t>Vaccine</a:t>
                      </a:r>
                      <a:endParaRPr lang="en-GB" sz="2400">
                        <a:effectLst/>
                        <a:latin typeface="+mn-lt"/>
                        <a:ea typeface="Calibri" panose="020F0502020204030204" pitchFamily="34" charset="0"/>
                        <a:cs typeface="Arial" panose="020B0604020202020204" pitchFamily="34" charset="0"/>
                      </a:endParaRPr>
                    </a:p>
                    <a:p>
                      <a:pPr marL="457200" lvl="0">
                        <a:lnSpc>
                          <a:spcPct val="100000"/>
                        </a:lnSpc>
                        <a:buNone/>
                      </a:pPr>
                      <a:endParaRPr lang="en-GB" sz="2400">
                        <a:effectLst/>
                        <a:latin typeface="+mn-lt"/>
                        <a:ea typeface="Calibri"/>
                        <a:cs typeface="Arial"/>
                      </a:endParaRPr>
                    </a:p>
                  </a:txBody>
                  <a:tcPr marL="62396" marR="62396" marT="0"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457200" lvl="0" algn="ctr">
                        <a:lnSpc>
                          <a:spcPct val="100000"/>
                        </a:lnSpc>
                        <a:buNone/>
                      </a:pPr>
                      <a:endParaRPr lang="en-GB" sz="2400">
                        <a:effectLst/>
                        <a:latin typeface="+mn-lt"/>
                        <a:ea typeface="Calibri"/>
                        <a:cs typeface="Arial"/>
                      </a:endParaRPr>
                    </a:p>
                    <a:p>
                      <a:pPr marL="457200" lvl="0" algn="ctr">
                        <a:lnSpc>
                          <a:spcPct val="100000"/>
                        </a:lnSpc>
                        <a:buNone/>
                      </a:pPr>
                      <a:r>
                        <a:rPr lang="en-GB" sz="2400">
                          <a:effectLst/>
                          <a:latin typeface="+mn-lt"/>
                          <a:ea typeface="Calibri"/>
                          <a:cs typeface="Arial"/>
                        </a:rPr>
                        <a:t>14</a:t>
                      </a:r>
                    </a:p>
                    <a:p>
                      <a:pPr marL="457200" lvl="0" algn="ctr">
                        <a:lnSpc>
                          <a:spcPct val="100000"/>
                        </a:lnSpc>
                        <a:buNone/>
                      </a:pPr>
                      <a:r>
                        <a:rPr lang="en-GB" sz="2400">
                          <a:effectLst/>
                          <a:latin typeface="+mn-lt"/>
                          <a:ea typeface="Calibri"/>
                          <a:cs typeface="Arial"/>
                        </a:rPr>
                        <a:t>18</a:t>
                      </a:r>
                    </a:p>
                    <a:p>
                      <a:pPr marL="457200" lvl="0" algn="ctr">
                        <a:lnSpc>
                          <a:spcPct val="100000"/>
                        </a:lnSpc>
                        <a:buNone/>
                      </a:pPr>
                      <a:r>
                        <a:rPr lang="en-GB" sz="2400">
                          <a:effectLst/>
                          <a:latin typeface="+mn-lt"/>
                          <a:ea typeface="Calibri"/>
                          <a:cs typeface="Arial"/>
                        </a:rPr>
                        <a:t>20</a:t>
                      </a:r>
                    </a:p>
                    <a:p>
                      <a:pPr marL="457200" lvl="0" algn="ctr">
                        <a:lnSpc>
                          <a:spcPct val="100000"/>
                        </a:lnSpc>
                        <a:buNone/>
                      </a:pPr>
                      <a:r>
                        <a:rPr lang="en-GB" sz="2400">
                          <a:effectLst/>
                          <a:latin typeface="+mn-lt"/>
                          <a:ea typeface="Calibri"/>
                          <a:cs typeface="Arial"/>
                        </a:rPr>
                        <a:t>22</a:t>
                      </a:r>
                    </a:p>
                  </a:txBody>
                  <a:tcPr marL="62396" marR="62396" marT="0" marB="0">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2901175240"/>
                  </a:ext>
                </a:extLst>
              </a:tr>
              <a:tr h="723203">
                <a:tc>
                  <a:txBody>
                    <a:bodyPr/>
                    <a:lstStyle/>
                    <a:p>
                      <a:pPr marL="457200" marR="0" lvl="0" indent="0" algn="l" defTabSz="1363233" rtl="0" eaLnBrk="1" fontAlgn="auto" latinLnBrk="0" hangingPunct="1">
                        <a:lnSpc>
                          <a:spcPct val="100000"/>
                        </a:lnSpc>
                        <a:spcBef>
                          <a:spcPts val="0"/>
                        </a:spcBef>
                        <a:spcAft>
                          <a:spcPts val="0"/>
                        </a:spcAft>
                        <a:buClrTx/>
                        <a:buSzTx/>
                        <a:buFontTx/>
                        <a:buNone/>
                        <a:tabLst/>
                        <a:defRPr/>
                      </a:pPr>
                      <a:r>
                        <a:rPr lang="en-GB" sz="2400">
                          <a:effectLst/>
                          <a:latin typeface="+mn-lt"/>
                          <a:ea typeface="Calibri"/>
                          <a:cs typeface="Arial"/>
                        </a:rPr>
                        <a:t>Engagement insights</a:t>
                      </a:r>
                    </a:p>
                    <a:p>
                      <a:pPr marL="457200">
                        <a:lnSpc>
                          <a:spcPct val="100000"/>
                        </a:lnSpc>
                      </a:pPr>
                      <a:endParaRPr lang="en-GB" sz="2400">
                        <a:effectLst/>
                        <a:latin typeface="+mn-lt"/>
                        <a:ea typeface="Calibri" panose="020F0502020204030204" pitchFamily="34" charset="0"/>
                        <a:cs typeface="Arial" panose="020B0604020202020204" pitchFamily="34" charset="0"/>
                      </a:endParaRP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lnSpc>
                          <a:spcPct val="100000"/>
                        </a:lnSpc>
                      </a:pPr>
                      <a:r>
                        <a:rPr lang="en-GB" sz="2400">
                          <a:effectLst/>
                          <a:latin typeface="+mn-lt"/>
                          <a:ea typeface="Calibri"/>
                          <a:cs typeface="Arial"/>
                        </a:rPr>
                        <a:t>40</a:t>
                      </a: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3264601"/>
                  </a:ext>
                </a:extLst>
              </a:tr>
              <a:tr h="671545">
                <a:tc>
                  <a:txBody>
                    <a:bodyPr/>
                    <a:lstStyle/>
                    <a:p>
                      <a:pPr marL="457200" marR="0" lvl="0" indent="0" algn="l" defTabSz="1363233" rtl="0" eaLnBrk="1" fontAlgn="auto" latinLnBrk="0" hangingPunct="1">
                        <a:lnSpc>
                          <a:spcPct val="100000"/>
                        </a:lnSpc>
                        <a:spcBef>
                          <a:spcPts val="0"/>
                        </a:spcBef>
                        <a:spcAft>
                          <a:spcPts val="0"/>
                        </a:spcAft>
                        <a:buClrTx/>
                        <a:buSzTx/>
                        <a:buFontTx/>
                        <a:buNone/>
                        <a:tabLst/>
                        <a:defRPr/>
                      </a:pPr>
                      <a:r>
                        <a:rPr lang="en-GB" sz="2400">
                          <a:effectLst/>
                          <a:latin typeface="+mn-lt"/>
                          <a:ea typeface="Calibri"/>
                          <a:cs typeface="Arial"/>
                        </a:rPr>
                        <a:t>Summary &amp; resources </a:t>
                      </a:r>
                    </a:p>
                    <a:p>
                      <a:pPr marL="457200">
                        <a:lnSpc>
                          <a:spcPct val="100000"/>
                        </a:lnSpc>
                      </a:pPr>
                      <a:endParaRPr lang="en-GB" sz="2400">
                        <a:effectLst/>
                        <a:latin typeface="+mn-lt"/>
                        <a:ea typeface="Calibri" panose="020F0502020204030204" pitchFamily="34" charset="0"/>
                        <a:cs typeface="Arial" panose="020B0604020202020204" pitchFamily="34" charset="0"/>
                      </a:endParaRP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lnSpc>
                          <a:spcPct val="100000"/>
                        </a:lnSpc>
                      </a:pPr>
                      <a:r>
                        <a:rPr lang="en-GB" sz="2400">
                          <a:effectLst/>
                          <a:latin typeface="+mn-lt"/>
                          <a:ea typeface="Calibri"/>
                          <a:cs typeface="Arial"/>
                        </a:rPr>
                        <a:t>44</a:t>
                      </a:r>
                    </a:p>
                  </a:txBody>
                  <a:tcPr marL="62397" marR="62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898321"/>
                  </a:ext>
                </a:extLst>
              </a:tr>
            </a:tbl>
          </a:graphicData>
        </a:graphic>
      </p:graphicFrame>
      <p:sp>
        <p:nvSpPr>
          <p:cNvPr id="3" name="Slide Number Placeholder 2">
            <a:extLst>
              <a:ext uri="{FF2B5EF4-FFF2-40B4-BE49-F238E27FC236}">
                <a16:creationId xmlns:a16="http://schemas.microsoft.com/office/drawing/2014/main" id="{BC76E0E3-D64C-0FCD-5700-220E9DFABD5E}"/>
              </a:ext>
            </a:extLst>
          </p:cNvPr>
          <p:cNvSpPr>
            <a:spLocks noGrp="1"/>
          </p:cNvSpPr>
          <p:nvPr>
            <p:ph type="sldNum" sz="quarter" idx="12"/>
          </p:nvPr>
        </p:nvSpPr>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38209856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661F72-58DD-663E-4951-AB0C3F6701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181A40-9E80-62FD-AB31-97614C3E27AA}"/>
              </a:ext>
            </a:extLst>
          </p:cNvPr>
          <p:cNvSpPr>
            <a:spLocks noGrp="1"/>
          </p:cNvSpPr>
          <p:nvPr>
            <p:ph type="title"/>
          </p:nvPr>
        </p:nvSpPr>
        <p:spPr>
          <a:xfrm>
            <a:off x="1257300" y="3848205"/>
            <a:ext cx="15773400" cy="1988345"/>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6600" b="1">
                <a:solidFill>
                  <a:srgbClr val="002060"/>
                </a:solidFill>
                <a:latin typeface="Arial"/>
              </a:rPr>
              <a:t>Engagement </a:t>
            </a:r>
            <a:endParaRPr lang="en-GB" sz="6600" b="1">
              <a:cs typeface="Arial"/>
            </a:endParaRPr>
          </a:p>
        </p:txBody>
      </p:sp>
      <p:sp>
        <p:nvSpPr>
          <p:cNvPr id="3" name="Slide Number Placeholder 2">
            <a:extLst>
              <a:ext uri="{FF2B5EF4-FFF2-40B4-BE49-F238E27FC236}">
                <a16:creationId xmlns:a16="http://schemas.microsoft.com/office/drawing/2014/main" id="{440F5D51-4EB4-0350-5E4E-E04196924590}"/>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12291276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BE695-50C8-7C06-385C-3E2C099E6070}"/>
              </a:ext>
            </a:extLst>
          </p:cNvPr>
          <p:cNvSpPr>
            <a:spLocks noGrp="1"/>
          </p:cNvSpPr>
          <p:nvPr>
            <p:ph type="title"/>
          </p:nvPr>
        </p:nvSpPr>
        <p:spPr>
          <a:xfrm>
            <a:off x="561609" y="448280"/>
            <a:ext cx="7031177" cy="994697"/>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400" b="1">
                <a:solidFill>
                  <a:srgbClr val="002060"/>
                </a:solidFill>
                <a:latin typeface="Arial"/>
              </a:rPr>
              <a:t>Engagement Insights (1)</a:t>
            </a:r>
            <a:endParaRPr lang="en-GB" sz="4400">
              <a:cs typeface="Arial"/>
            </a:endParaRPr>
          </a:p>
        </p:txBody>
      </p:sp>
      <p:sp>
        <p:nvSpPr>
          <p:cNvPr id="5" name="TextBox 4">
            <a:extLst>
              <a:ext uri="{FF2B5EF4-FFF2-40B4-BE49-F238E27FC236}">
                <a16:creationId xmlns:a16="http://schemas.microsoft.com/office/drawing/2014/main" id="{9DEDC8BD-AE44-2207-FC59-BF36DBB8E9A1}"/>
              </a:ext>
            </a:extLst>
          </p:cNvPr>
          <p:cNvSpPr txBox="1"/>
          <p:nvPr/>
        </p:nvSpPr>
        <p:spPr>
          <a:xfrm>
            <a:off x="619560" y="1170639"/>
            <a:ext cx="17116256" cy="79714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latin typeface="Arial"/>
                <a:ea typeface="Calibri"/>
                <a:cs typeface="Calibri"/>
              </a:rPr>
              <a:t>In March 2025, a </a:t>
            </a:r>
            <a:r>
              <a:rPr lang="en-US" sz="2800">
                <a:latin typeface="Arial"/>
                <a:ea typeface="Calibri"/>
                <a:cs typeface="Arial"/>
              </a:rPr>
              <a:t>survey was undertaken by the VPDP Engagement Team with health care ( sexual health clinics) and third sector professionals working with Gay, Bisexual, and Men having Sex with Men (GBMSM) population, to gain their insights about the mpox vaccine and other vaccines available to them such as </a:t>
            </a:r>
            <a:r>
              <a:rPr lang="en-US" sz="2800" b="1">
                <a:latin typeface="Arial"/>
                <a:ea typeface="Calibri"/>
                <a:cs typeface="Arial"/>
              </a:rPr>
              <a:t>HPV and hepatitis A&amp;B</a:t>
            </a:r>
            <a:r>
              <a:rPr lang="en-US" sz="3200">
                <a:latin typeface="Arial"/>
                <a:ea typeface="Calibri"/>
                <a:cs typeface="Calibri"/>
              </a:rPr>
              <a:t> </a:t>
            </a:r>
            <a:r>
              <a:rPr lang="en-US" sz="2800">
                <a:latin typeface="Arial"/>
                <a:ea typeface="Calibri"/>
                <a:cs typeface="Arial"/>
              </a:rPr>
              <a:t>. This survey is part of a wider engagement work with</a:t>
            </a:r>
            <a:r>
              <a:rPr lang="en-US" sz="2800">
                <a:latin typeface="Arial"/>
                <a:ea typeface="Calibri"/>
                <a:cs typeface="Calibri"/>
              </a:rPr>
              <a:t> the</a:t>
            </a:r>
            <a:r>
              <a:rPr lang="en-US" sz="2800">
                <a:latin typeface="Arial"/>
                <a:ea typeface="Calibri"/>
                <a:cs typeface="Arial"/>
              </a:rPr>
              <a:t> GBMSM Population. 24 professionals completed  the survey and results showed that: </a:t>
            </a:r>
          </a:p>
          <a:p>
            <a:endParaRPr lang="en-US" sz="3200">
              <a:solidFill>
                <a:srgbClr val="333333"/>
              </a:solidFill>
              <a:latin typeface="Calibri"/>
              <a:ea typeface="Calibri"/>
              <a:cs typeface="Segoe UI"/>
            </a:endParaRPr>
          </a:p>
          <a:p>
            <a:r>
              <a:rPr lang="en-US" sz="2800">
                <a:latin typeface="Arial"/>
                <a:ea typeface="Calibri"/>
                <a:cs typeface="Calibri"/>
              </a:rPr>
              <a:t> Barriers that may hinder the GBMSM population  accepting some vaccines are: </a:t>
            </a:r>
          </a:p>
          <a:p>
            <a:endParaRPr lang="en-US" sz="2800">
              <a:latin typeface="Arial"/>
              <a:ea typeface="Calibri"/>
              <a:cs typeface="Calibri"/>
            </a:endParaRPr>
          </a:p>
          <a:p>
            <a:pPr marL="514350" indent="-514350">
              <a:buAutoNum type="arabicPeriod"/>
            </a:pPr>
            <a:r>
              <a:rPr lang="en-US" sz="2800">
                <a:latin typeface="Arial"/>
                <a:ea typeface="Calibri"/>
                <a:cs typeface="Calibri"/>
              </a:rPr>
              <a:t>vaccine hesitancy</a:t>
            </a:r>
            <a:endParaRPr lang="en-US" sz="2700">
              <a:latin typeface="Arial"/>
              <a:ea typeface="Calibri"/>
              <a:cs typeface="Arial"/>
            </a:endParaRPr>
          </a:p>
          <a:p>
            <a:pPr marL="514350" indent="-514350">
              <a:buAutoNum type="arabicPeriod"/>
            </a:pPr>
            <a:r>
              <a:rPr lang="en-US" sz="2800">
                <a:latin typeface="Arial"/>
                <a:ea typeface="Calibri"/>
                <a:cs typeface="Calibri"/>
              </a:rPr>
              <a:t>concerns about side effects and vaccine safety </a:t>
            </a:r>
            <a:endParaRPr lang="en-US" sz="2700">
              <a:latin typeface="Arial"/>
              <a:ea typeface="Calibri"/>
              <a:cs typeface="Arial"/>
            </a:endParaRPr>
          </a:p>
          <a:p>
            <a:pPr marL="514350" indent="-514350">
              <a:buAutoNum type="arabicPeriod"/>
            </a:pPr>
            <a:r>
              <a:rPr lang="en-US" sz="2800">
                <a:latin typeface="Arial"/>
                <a:ea typeface="Calibri"/>
                <a:cs typeface="Calibri"/>
              </a:rPr>
              <a:t>needle phobia </a:t>
            </a:r>
            <a:endParaRPr lang="en-US" sz="2700">
              <a:latin typeface="Arial"/>
              <a:ea typeface="Calibri"/>
              <a:cs typeface="Arial"/>
            </a:endParaRPr>
          </a:p>
          <a:p>
            <a:pPr marL="514350" indent="-514350">
              <a:buAutoNum type="arabicPeriod"/>
            </a:pPr>
            <a:r>
              <a:rPr lang="en-US" sz="2800">
                <a:latin typeface="Arial"/>
                <a:ea typeface="Calibri"/>
                <a:cs typeface="Calibri"/>
              </a:rPr>
              <a:t>unaware of the disease risks </a:t>
            </a:r>
            <a:endParaRPr lang="en-US" sz="2700">
              <a:latin typeface="Arial"/>
              <a:ea typeface="Calibri"/>
              <a:cs typeface="Arial"/>
            </a:endParaRPr>
          </a:p>
          <a:p>
            <a:pPr marL="514350" indent="-514350">
              <a:buAutoNum type="arabicPeriod"/>
            </a:pPr>
            <a:r>
              <a:rPr lang="en-US" sz="2800">
                <a:latin typeface="Arial"/>
                <a:ea typeface="Calibri"/>
                <a:cs typeface="Calibri"/>
              </a:rPr>
              <a:t>difficulty accessing the vaccine </a:t>
            </a:r>
            <a:endParaRPr lang="en-US" sz="2700">
              <a:latin typeface="Arial"/>
              <a:ea typeface="Calibri"/>
              <a:cs typeface="Arial"/>
            </a:endParaRPr>
          </a:p>
          <a:p>
            <a:pPr marL="514350" indent="-514350">
              <a:buAutoNum type="arabicPeriod"/>
            </a:pPr>
            <a:r>
              <a:rPr lang="en-US" sz="2800">
                <a:latin typeface="Arial"/>
                <a:ea typeface="Calibri"/>
                <a:cs typeface="Calibri"/>
              </a:rPr>
              <a:t>vaccine misinformation</a:t>
            </a:r>
            <a:endParaRPr lang="en-US" sz="2700">
              <a:latin typeface="Arial"/>
              <a:ea typeface="Calibri"/>
              <a:cs typeface="Arial"/>
            </a:endParaRPr>
          </a:p>
          <a:p>
            <a:pPr marL="514350" indent="-514350">
              <a:buAutoNum type="arabicPeriod"/>
            </a:pPr>
            <a:r>
              <a:rPr lang="en-US" sz="2800">
                <a:latin typeface="Arial"/>
                <a:ea typeface="Calibri"/>
                <a:cs typeface="Calibri"/>
              </a:rPr>
              <a:t>difficulty accessing sexual health clinics in rural areas </a:t>
            </a:r>
            <a:endParaRPr lang="en-US" sz="3200">
              <a:solidFill>
                <a:srgbClr val="000000"/>
              </a:solidFill>
              <a:latin typeface="Calibri"/>
              <a:ea typeface="Calibri"/>
              <a:cs typeface="Calibri"/>
            </a:endParaRPr>
          </a:p>
          <a:p>
            <a:pPr marL="514350" indent="-514350">
              <a:buAutoNum type="arabicPeriod"/>
            </a:pPr>
            <a:r>
              <a:rPr lang="en-US" sz="2800">
                <a:ea typeface="Calibri"/>
                <a:cs typeface="Arial"/>
              </a:rPr>
              <a:t>wary from "outing" their sexual orientation. Some GBMSM community individuals assume that some vaccines (mpox) are solely for those that are having unprotected anal sex with a large number of individuals</a:t>
            </a:r>
            <a:endParaRPr lang="en-US" sz="3200">
              <a:latin typeface="Calibri"/>
              <a:ea typeface="Calibri"/>
              <a:cs typeface="Calibri"/>
            </a:endParaRPr>
          </a:p>
        </p:txBody>
      </p:sp>
      <p:sp>
        <p:nvSpPr>
          <p:cNvPr id="3" name="Slide Number Placeholder 2">
            <a:extLst>
              <a:ext uri="{FF2B5EF4-FFF2-40B4-BE49-F238E27FC236}">
                <a16:creationId xmlns:a16="http://schemas.microsoft.com/office/drawing/2014/main" id="{84A3FAD0-341C-9B23-FAA2-AE4A561120F6}"/>
              </a:ext>
            </a:extLst>
          </p:cNvPr>
          <p:cNvSpPr>
            <a:spLocks noGrp="1"/>
          </p:cNvSpPr>
          <p:nvPr>
            <p:ph type="sldNum" sz="quarter" idx="12"/>
          </p:nvPr>
        </p:nvSpPr>
        <p:spPr/>
        <p:txBody>
          <a:bodyPr/>
          <a:lstStyle/>
          <a:p>
            <a:fld id="{561D0CCE-8DCC-44DC-A653-AE62B1D84A52}" type="slidenum">
              <a:rPr lang="en-GB" smtClean="0"/>
              <a:pPr/>
              <a:t>41</a:t>
            </a:fld>
            <a:endParaRPr lang="en-GB"/>
          </a:p>
        </p:txBody>
      </p:sp>
    </p:spTree>
    <p:extLst>
      <p:ext uri="{BB962C8B-B14F-4D97-AF65-F5344CB8AC3E}">
        <p14:creationId xmlns:p14="http://schemas.microsoft.com/office/powerpoint/2010/main" val="10061384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EA212A-4190-624A-38FE-21BE25C7CF4F}"/>
              </a:ext>
            </a:extLst>
          </p:cNvPr>
          <p:cNvSpPr>
            <a:spLocks noGrp="1"/>
          </p:cNvSpPr>
          <p:nvPr>
            <p:ph idx="1"/>
          </p:nvPr>
        </p:nvSpPr>
        <p:spPr>
          <a:xfrm>
            <a:off x="715284" y="1542654"/>
            <a:ext cx="15773400" cy="7259527"/>
          </a:xfrm>
        </p:spPr>
        <p:txBody>
          <a:bodyPr lIns="91440" tIns="45720" rIns="91440" bIns="45720" anchor="t"/>
          <a:lstStyle/>
          <a:p>
            <a:pPr marL="0" indent="0">
              <a:lnSpc>
                <a:spcPct val="100000"/>
              </a:lnSpc>
              <a:spcBef>
                <a:spcPts val="0"/>
              </a:spcBef>
              <a:buNone/>
            </a:pPr>
            <a:r>
              <a:rPr lang="en-US" sz="2800">
                <a:cs typeface="Arial"/>
              </a:rPr>
              <a:t>Barriers facing health and third sector professionals  can be:</a:t>
            </a:r>
            <a:endParaRPr lang="en-US" sz="4150">
              <a:cs typeface="Arial"/>
            </a:endParaRPr>
          </a:p>
          <a:p>
            <a:pPr marL="0" indent="0">
              <a:lnSpc>
                <a:spcPct val="100000"/>
              </a:lnSpc>
              <a:spcBef>
                <a:spcPts val="0"/>
              </a:spcBef>
              <a:buNone/>
            </a:pPr>
            <a:endParaRPr lang="en-US" sz="2800">
              <a:cs typeface="Arial"/>
            </a:endParaRPr>
          </a:p>
          <a:p>
            <a:pPr marL="340360" indent="-340360">
              <a:lnSpc>
                <a:spcPct val="100000"/>
              </a:lnSpc>
              <a:spcBef>
                <a:spcPts val="0"/>
              </a:spcBef>
            </a:pPr>
            <a:r>
              <a:rPr lang="en-US" sz="2800">
                <a:cs typeface="Arial"/>
              </a:rPr>
              <a:t>Staff shortage in the sexual health services which reduces the time available for health professionals to discuss vaccines queries or introduce different information resources.</a:t>
            </a:r>
            <a:endParaRPr lang="en-US" sz="4150">
              <a:cs typeface="Arial"/>
            </a:endParaRPr>
          </a:p>
          <a:p>
            <a:pPr marL="340360" indent="-340360">
              <a:lnSpc>
                <a:spcPct val="100000"/>
              </a:lnSpc>
              <a:spcBef>
                <a:spcPts val="0"/>
              </a:spcBef>
            </a:pPr>
            <a:r>
              <a:rPr lang="en-US" sz="2800">
                <a:cs typeface="Arial"/>
              </a:rPr>
              <a:t>Third sector professionals working with the GBMSM population may face language barriers when working with asylum seekers, refugees and immigrants in general. </a:t>
            </a:r>
          </a:p>
          <a:p>
            <a:pPr marL="0" indent="0">
              <a:lnSpc>
                <a:spcPct val="100000"/>
              </a:lnSpc>
              <a:spcBef>
                <a:spcPts val="0"/>
              </a:spcBef>
              <a:buNone/>
            </a:pPr>
            <a:endParaRPr lang="en-US" sz="2800">
              <a:cs typeface="Arial"/>
            </a:endParaRPr>
          </a:p>
          <a:p>
            <a:pPr marL="0" indent="0">
              <a:lnSpc>
                <a:spcPct val="100000"/>
              </a:lnSpc>
              <a:spcBef>
                <a:spcPts val="0"/>
              </a:spcBef>
              <a:buNone/>
            </a:pPr>
            <a:r>
              <a:rPr lang="en-US" sz="2800">
                <a:cs typeface="Arial"/>
              </a:rPr>
              <a:t>Based on professionals' insights, GBMSM population information preferences are:</a:t>
            </a:r>
            <a:endParaRPr lang="en-US" sz="4150">
              <a:cs typeface="Arial"/>
            </a:endParaRPr>
          </a:p>
          <a:p>
            <a:pPr marL="0" indent="0">
              <a:lnSpc>
                <a:spcPct val="100000"/>
              </a:lnSpc>
              <a:spcBef>
                <a:spcPts val="0"/>
              </a:spcBef>
              <a:buNone/>
            </a:pPr>
            <a:endParaRPr lang="en-US" sz="2800">
              <a:cs typeface="Arial"/>
            </a:endParaRPr>
          </a:p>
          <a:p>
            <a:pPr marL="457200" indent="-457200">
              <a:lnSpc>
                <a:spcPct val="100000"/>
              </a:lnSpc>
              <a:spcBef>
                <a:spcPts val="0"/>
              </a:spcBef>
            </a:pPr>
            <a:r>
              <a:rPr lang="en-US" sz="2800">
                <a:cs typeface="Arial"/>
              </a:rPr>
              <a:t> How many injections are required to complete the course,</a:t>
            </a:r>
            <a:endParaRPr lang="en-US" sz="4150">
              <a:cs typeface="Arial"/>
            </a:endParaRPr>
          </a:p>
          <a:p>
            <a:pPr marL="457200" indent="-457200">
              <a:lnSpc>
                <a:spcPct val="100000"/>
              </a:lnSpc>
              <a:spcBef>
                <a:spcPts val="0"/>
              </a:spcBef>
            </a:pPr>
            <a:r>
              <a:rPr lang="en-US" sz="2800">
                <a:cs typeface="Arial"/>
              </a:rPr>
              <a:t> How long it takes to develop a good level of protection </a:t>
            </a:r>
            <a:endParaRPr lang="en-US" sz="4150">
              <a:cs typeface="Arial"/>
            </a:endParaRPr>
          </a:p>
          <a:p>
            <a:pPr marL="457200" indent="-457200">
              <a:lnSpc>
                <a:spcPct val="100000"/>
              </a:lnSpc>
              <a:spcBef>
                <a:spcPts val="0"/>
              </a:spcBef>
            </a:pPr>
            <a:r>
              <a:rPr lang="en-US" sz="2800">
                <a:cs typeface="Arial"/>
              </a:rPr>
              <a:t> The duration of immunity and any need for future boosters</a:t>
            </a:r>
            <a:endParaRPr lang="en-US" sz="4150">
              <a:cs typeface="Arial"/>
            </a:endParaRPr>
          </a:p>
          <a:p>
            <a:pPr marL="457200" indent="-457200">
              <a:lnSpc>
                <a:spcPct val="100000"/>
              </a:lnSpc>
              <a:spcBef>
                <a:spcPts val="0"/>
              </a:spcBef>
            </a:pPr>
            <a:r>
              <a:rPr lang="en-US" sz="2800">
                <a:cs typeface="Arial"/>
              </a:rPr>
              <a:t> Will the injections leave a scar </a:t>
            </a:r>
            <a:endParaRPr lang="en-US" sz="4150">
              <a:cs typeface="Arial"/>
            </a:endParaRPr>
          </a:p>
          <a:p>
            <a:pPr marL="457200" indent="-457200">
              <a:lnSpc>
                <a:spcPct val="100000"/>
              </a:lnSpc>
              <a:spcBef>
                <a:spcPts val="0"/>
              </a:spcBef>
            </a:pPr>
            <a:r>
              <a:rPr lang="en-US" sz="2800">
                <a:cs typeface="Arial"/>
              </a:rPr>
              <a:t> What are the vaccines side effects </a:t>
            </a:r>
            <a:endParaRPr lang="en-US" sz="4150">
              <a:cs typeface="Arial"/>
            </a:endParaRPr>
          </a:p>
          <a:p>
            <a:pPr marL="457200" indent="-457200">
              <a:lnSpc>
                <a:spcPct val="100000"/>
              </a:lnSpc>
              <a:spcBef>
                <a:spcPts val="0"/>
              </a:spcBef>
            </a:pPr>
            <a:r>
              <a:rPr lang="en-US" sz="2800">
                <a:cs typeface="Arial"/>
              </a:rPr>
              <a:t> What is the infection rate in the UK</a:t>
            </a:r>
            <a:endParaRPr lang="en-US" sz="4150">
              <a:cs typeface="Arial"/>
            </a:endParaRPr>
          </a:p>
          <a:p>
            <a:pPr marL="0" indent="0">
              <a:lnSpc>
                <a:spcPct val="100000"/>
              </a:lnSpc>
              <a:spcBef>
                <a:spcPts val="0"/>
              </a:spcBef>
              <a:buNone/>
            </a:pPr>
            <a:endParaRPr lang="en-US" sz="2800">
              <a:cs typeface="Arial"/>
            </a:endParaRPr>
          </a:p>
          <a:p>
            <a:pPr marL="514350" indent="-514350"/>
            <a:endParaRPr lang="en-US" sz="2800">
              <a:cs typeface="Arial"/>
            </a:endParaRPr>
          </a:p>
        </p:txBody>
      </p:sp>
      <p:sp>
        <p:nvSpPr>
          <p:cNvPr id="4" name="Slide Number Placeholder 3">
            <a:extLst>
              <a:ext uri="{FF2B5EF4-FFF2-40B4-BE49-F238E27FC236}">
                <a16:creationId xmlns:a16="http://schemas.microsoft.com/office/drawing/2014/main" id="{EEA4EF61-150E-DBA8-25D0-B1EEDBE32A43}"/>
              </a:ext>
            </a:extLst>
          </p:cNvPr>
          <p:cNvSpPr>
            <a:spLocks noGrp="1"/>
          </p:cNvSpPr>
          <p:nvPr>
            <p:ph type="sldNum" sz="quarter" idx="12"/>
          </p:nvPr>
        </p:nvSpPr>
        <p:spPr/>
        <p:txBody>
          <a:bodyPr/>
          <a:lstStyle/>
          <a:p>
            <a:fld id="{561D0CCE-8DCC-44DC-A653-AE62B1D84A52}" type="slidenum">
              <a:rPr lang="en-GB" smtClean="0"/>
              <a:pPr/>
              <a:t>42</a:t>
            </a:fld>
            <a:endParaRPr lang="en-GB"/>
          </a:p>
        </p:txBody>
      </p:sp>
      <p:sp>
        <p:nvSpPr>
          <p:cNvPr id="2" name="Title 1">
            <a:extLst>
              <a:ext uri="{FF2B5EF4-FFF2-40B4-BE49-F238E27FC236}">
                <a16:creationId xmlns:a16="http://schemas.microsoft.com/office/drawing/2014/main" id="{C5748E7C-9F17-09F2-82DE-C7BC82F77727}"/>
              </a:ext>
            </a:extLst>
          </p:cNvPr>
          <p:cNvSpPr>
            <a:spLocks noGrp="1"/>
          </p:cNvSpPr>
          <p:nvPr>
            <p:ph type="title"/>
          </p:nvPr>
        </p:nvSpPr>
        <p:spPr>
          <a:xfrm>
            <a:off x="561609" y="448280"/>
            <a:ext cx="7031177" cy="994697"/>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400" b="1">
                <a:solidFill>
                  <a:srgbClr val="002060"/>
                </a:solidFill>
                <a:latin typeface="Arial"/>
              </a:rPr>
              <a:t>Engagement Insights (2)</a:t>
            </a:r>
            <a:endParaRPr lang="en-GB" sz="4400">
              <a:cs typeface="Arial"/>
            </a:endParaRPr>
          </a:p>
        </p:txBody>
      </p:sp>
    </p:spTree>
    <p:extLst>
      <p:ext uri="{BB962C8B-B14F-4D97-AF65-F5344CB8AC3E}">
        <p14:creationId xmlns:p14="http://schemas.microsoft.com/office/powerpoint/2010/main" val="16731760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7F1A48B-7608-528B-0AB5-E957331EDDD5}"/>
              </a:ext>
            </a:extLst>
          </p:cNvPr>
          <p:cNvSpPr>
            <a:spLocks noGrp="1"/>
          </p:cNvSpPr>
          <p:nvPr>
            <p:ph idx="1"/>
          </p:nvPr>
        </p:nvSpPr>
        <p:spPr>
          <a:xfrm>
            <a:off x="888729" y="2299941"/>
            <a:ext cx="15773400" cy="5180296"/>
          </a:xfrm>
        </p:spPr>
        <p:txBody>
          <a:bodyPr lIns="91440" tIns="45720" rIns="91440" bIns="45720" anchor="t"/>
          <a:lstStyle/>
          <a:p>
            <a:pPr marL="340360" indent="-340360">
              <a:lnSpc>
                <a:spcPct val="100000"/>
              </a:lnSpc>
              <a:spcBef>
                <a:spcPts val="0"/>
              </a:spcBef>
            </a:pPr>
            <a:r>
              <a:rPr lang="en-US" sz="2800">
                <a:cs typeface="Arial"/>
              </a:rPr>
              <a:t>GBMSM service users have different preferences when receiving information about the vaccines. For instance, and based on age groups, some of GBMSM service users may not use social media as much</a:t>
            </a:r>
            <a:endParaRPr lang="en-US" sz="4150">
              <a:cs typeface="Arial"/>
            </a:endParaRPr>
          </a:p>
          <a:p>
            <a:pPr marL="340360" indent="-340360"/>
            <a:r>
              <a:rPr lang="en-US" sz="2800">
                <a:cs typeface="Arial"/>
              </a:rPr>
              <a:t>Higher risk GBMSM individuals may  benefit more from face-to-face awareness raising</a:t>
            </a:r>
          </a:p>
          <a:p>
            <a:pPr marL="340360" indent="-340360"/>
            <a:r>
              <a:rPr lang="en-US" sz="2800">
                <a:cs typeface="Arial"/>
              </a:rPr>
              <a:t>Not all people within this target group have access to online resources </a:t>
            </a:r>
            <a:endParaRPr lang="en-US" sz="4150">
              <a:cs typeface="Arial"/>
            </a:endParaRPr>
          </a:p>
          <a:p>
            <a:pPr marL="340360" indent="-340360"/>
            <a:r>
              <a:rPr lang="en-US" sz="2800">
                <a:cs typeface="Arial"/>
              </a:rPr>
              <a:t>A variety of electronic and physical resources (and interventions) is key to ensure the messages are communicated</a:t>
            </a:r>
            <a:endParaRPr lang="en-US">
              <a:cs typeface="Arial"/>
            </a:endParaRPr>
          </a:p>
        </p:txBody>
      </p:sp>
      <p:sp>
        <p:nvSpPr>
          <p:cNvPr id="4" name="Slide Number Placeholder 3">
            <a:extLst>
              <a:ext uri="{FF2B5EF4-FFF2-40B4-BE49-F238E27FC236}">
                <a16:creationId xmlns:a16="http://schemas.microsoft.com/office/drawing/2014/main" id="{34C77AA0-A6D7-9D9B-129D-264703CEC88F}"/>
              </a:ext>
            </a:extLst>
          </p:cNvPr>
          <p:cNvSpPr>
            <a:spLocks noGrp="1"/>
          </p:cNvSpPr>
          <p:nvPr>
            <p:ph type="sldNum" sz="quarter" idx="12"/>
          </p:nvPr>
        </p:nvSpPr>
        <p:spPr/>
        <p:txBody>
          <a:bodyPr/>
          <a:lstStyle/>
          <a:p>
            <a:fld id="{561D0CCE-8DCC-44DC-A653-AE62B1D84A52}" type="slidenum">
              <a:rPr lang="en-GB" smtClean="0"/>
              <a:pPr/>
              <a:t>43</a:t>
            </a:fld>
            <a:endParaRPr lang="en-GB"/>
          </a:p>
        </p:txBody>
      </p:sp>
      <p:sp>
        <p:nvSpPr>
          <p:cNvPr id="5" name="Title 1">
            <a:extLst>
              <a:ext uri="{FF2B5EF4-FFF2-40B4-BE49-F238E27FC236}">
                <a16:creationId xmlns:a16="http://schemas.microsoft.com/office/drawing/2014/main" id="{C42549AC-5735-6A42-56A7-FB9273947CA7}"/>
              </a:ext>
            </a:extLst>
          </p:cNvPr>
          <p:cNvSpPr>
            <a:spLocks noGrp="1"/>
          </p:cNvSpPr>
          <p:nvPr>
            <p:ph type="title"/>
          </p:nvPr>
        </p:nvSpPr>
        <p:spPr>
          <a:xfrm>
            <a:off x="817790" y="459563"/>
            <a:ext cx="7507881" cy="739094"/>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400" b="1">
                <a:solidFill>
                  <a:srgbClr val="002060"/>
                </a:solidFill>
                <a:latin typeface="Arial"/>
              </a:rPr>
              <a:t>Engagement Insights (3)</a:t>
            </a:r>
            <a:endParaRPr lang="en-GB" sz="4400">
              <a:cs typeface="Arial"/>
            </a:endParaRPr>
          </a:p>
        </p:txBody>
      </p:sp>
    </p:spTree>
    <p:extLst>
      <p:ext uri="{BB962C8B-B14F-4D97-AF65-F5344CB8AC3E}">
        <p14:creationId xmlns:p14="http://schemas.microsoft.com/office/powerpoint/2010/main" val="19960021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BE695-50C8-7C06-385C-3E2C099E6070}"/>
              </a:ext>
            </a:extLst>
          </p:cNvPr>
          <p:cNvSpPr>
            <a:spLocks noGrp="1"/>
          </p:cNvSpPr>
          <p:nvPr>
            <p:ph type="title"/>
          </p:nvPr>
        </p:nvSpPr>
        <p:spPr>
          <a:xfrm>
            <a:off x="1257300" y="3848205"/>
            <a:ext cx="15773400" cy="1988345"/>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6600" b="1">
                <a:solidFill>
                  <a:srgbClr val="002060"/>
                </a:solidFill>
                <a:latin typeface="Arial"/>
              </a:rPr>
              <a:t>Resources</a:t>
            </a:r>
            <a:endParaRPr lang="en-GB" sz="6600" b="1">
              <a:cs typeface="Arial"/>
            </a:endParaRPr>
          </a:p>
        </p:txBody>
      </p:sp>
      <p:sp>
        <p:nvSpPr>
          <p:cNvPr id="3" name="Slide Number Placeholder 2">
            <a:extLst>
              <a:ext uri="{FF2B5EF4-FFF2-40B4-BE49-F238E27FC236}">
                <a16:creationId xmlns:a16="http://schemas.microsoft.com/office/drawing/2014/main" id="{9CA8FA51-5089-5B6F-8203-B91231476A52}"/>
              </a:ext>
            </a:extLst>
          </p:cNvPr>
          <p:cNvSpPr>
            <a:spLocks noGrp="1"/>
          </p:cNvSpPr>
          <p:nvPr>
            <p:ph type="sldNum" sz="quarter" idx="12"/>
          </p:nvPr>
        </p:nvSpPr>
        <p:spPr/>
        <p:txBody>
          <a:bodyPr/>
          <a:lstStyle/>
          <a:p>
            <a:fld id="{561D0CCE-8DCC-44DC-A653-AE62B1D84A52}" type="slidenum">
              <a:rPr lang="en-GB" smtClean="0"/>
              <a:pPr/>
              <a:t>44</a:t>
            </a:fld>
            <a:endParaRPr lang="en-GB"/>
          </a:p>
        </p:txBody>
      </p:sp>
    </p:spTree>
    <p:extLst>
      <p:ext uri="{BB962C8B-B14F-4D97-AF65-F5344CB8AC3E}">
        <p14:creationId xmlns:p14="http://schemas.microsoft.com/office/powerpoint/2010/main" val="31187719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5642" y="550383"/>
            <a:ext cx="9683175" cy="1412172"/>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lnSpc>
                <a:spcPct val="107000"/>
              </a:lnSpc>
              <a:spcAft>
                <a:spcPts val="1200"/>
              </a:spcAft>
              <a:buNone/>
            </a:pPr>
            <a:r>
              <a:rPr lang="en-GB" sz="4400" b="1">
                <a:solidFill>
                  <a:srgbClr val="002060"/>
                </a:solidFill>
                <a:latin typeface="+mj-lt"/>
                <a:ea typeface="Calibri"/>
                <a:cs typeface="Times New Roman"/>
              </a:rPr>
              <a:t>Resources</a:t>
            </a:r>
            <a:endParaRPr lang="en-GB" sz="4400" b="1">
              <a:solidFill>
                <a:srgbClr val="002060"/>
              </a:solidFill>
              <a:latin typeface="+mj-lt"/>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E968793A-2504-75C3-A0FA-FFBD06F23034}"/>
              </a:ext>
            </a:extLst>
          </p:cNvPr>
          <p:cNvSpPr txBox="1"/>
          <p:nvPr/>
        </p:nvSpPr>
        <p:spPr>
          <a:xfrm>
            <a:off x="575330" y="1615296"/>
            <a:ext cx="17138701" cy="74789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cs typeface="Arial"/>
              </a:rPr>
              <a:t>Public facing</a:t>
            </a:r>
          </a:p>
          <a:p>
            <a:r>
              <a:rPr lang="en-US" sz="2400">
                <a:cs typeface="Arial"/>
              </a:rPr>
              <a:t>Patient information leaflet – once published will be available </a:t>
            </a:r>
            <a:r>
              <a:rPr lang="en-US" sz="2400">
                <a:cs typeface="Arial"/>
                <a:hlinkClick r:id="rId2"/>
              </a:rPr>
              <a:t>here</a:t>
            </a:r>
            <a:endParaRPr lang="en-US" sz="2400">
              <a:cs typeface="Arial"/>
            </a:endParaRPr>
          </a:p>
          <a:p>
            <a:r>
              <a:rPr lang="en-US" sz="2400">
                <a:cs typeface="Arial"/>
              </a:rPr>
              <a:t>Public webpage – once published will be available </a:t>
            </a:r>
            <a:r>
              <a:rPr lang="en-US" sz="2400">
                <a:cs typeface="Arial"/>
                <a:hlinkClick r:id="rId3"/>
              </a:rPr>
              <a:t>here</a:t>
            </a:r>
            <a:r>
              <a:rPr lang="en-US" sz="2400">
                <a:cs typeface="Arial"/>
              </a:rPr>
              <a:t> (select                                                                              Meningococcal B (</a:t>
            </a:r>
            <a:r>
              <a:rPr lang="en-US" sz="2400" err="1">
                <a:cs typeface="Arial"/>
              </a:rPr>
              <a:t>MenB</a:t>
            </a:r>
            <a:r>
              <a:rPr lang="en-US" sz="2400">
                <a:cs typeface="Arial"/>
              </a:rPr>
              <a:t>) vaccine for protection against </a:t>
            </a:r>
            <a:r>
              <a:rPr lang="en-US" sz="2400" err="1">
                <a:cs typeface="Arial"/>
              </a:rPr>
              <a:t>gonorrhoea</a:t>
            </a:r>
            <a:r>
              <a:rPr lang="en-US" sz="2400">
                <a:cs typeface="Arial"/>
              </a:rPr>
              <a:t>)</a:t>
            </a:r>
          </a:p>
          <a:p>
            <a:br>
              <a:rPr lang="en-US" sz="2400">
                <a:cs typeface="Arial"/>
              </a:rPr>
            </a:br>
            <a:r>
              <a:rPr lang="en-US" sz="2400" b="1">
                <a:cs typeface="Arial"/>
              </a:rPr>
              <a:t>Healthcare professional resources:</a:t>
            </a:r>
            <a:br>
              <a:rPr lang="en-US" sz="2400" b="1">
                <a:cs typeface="Arial"/>
              </a:rPr>
            </a:br>
            <a:r>
              <a:rPr lang="en-US" sz="2400">
                <a:cs typeface="Arial"/>
              </a:rPr>
              <a:t>The following resources are anticipated to be available soon:</a:t>
            </a:r>
          </a:p>
          <a:p>
            <a:pPr marL="457200" indent="-457200">
              <a:buFont typeface="Arial"/>
              <a:buChar char="•"/>
            </a:pPr>
            <a:r>
              <a:rPr lang="en-US" sz="2400">
                <a:cs typeface="Arial"/>
              </a:rPr>
              <a:t>Poster</a:t>
            </a:r>
          </a:p>
          <a:p>
            <a:pPr marL="457200" indent="-457200">
              <a:buFont typeface="Arial"/>
              <a:buChar char="•"/>
            </a:pPr>
            <a:r>
              <a:rPr lang="en-US" sz="2400">
                <a:cs typeface="Arial"/>
              </a:rPr>
              <a:t>HCP webpage  </a:t>
            </a:r>
          </a:p>
          <a:p>
            <a:pPr marL="457200" indent="-457200">
              <a:buFont typeface="Arial"/>
              <a:buChar char="•"/>
            </a:pPr>
            <a:r>
              <a:rPr lang="en-US" sz="2400" err="1">
                <a:cs typeface="Arial"/>
              </a:rPr>
              <a:t>MenB</a:t>
            </a:r>
            <a:r>
              <a:rPr lang="en-US" sz="2400">
                <a:cs typeface="Arial"/>
              </a:rPr>
              <a:t> Visual Aid</a:t>
            </a:r>
          </a:p>
          <a:p>
            <a:pPr marL="457200" indent="-457200">
              <a:buFont typeface="Arial"/>
              <a:buChar char="•"/>
            </a:pPr>
            <a:r>
              <a:rPr lang="en-US" sz="2400">
                <a:cs typeface="Arial"/>
              </a:rPr>
              <a:t>Sexual Health Toolkit</a:t>
            </a:r>
          </a:p>
          <a:p>
            <a:pPr marL="457200" indent="-457200">
              <a:buFont typeface="Arial"/>
              <a:buChar char="•"/>
            </a:pPr>
            <a:r>
              <a:rPr lang="en-US" sz="2400">
                <a:cs typeface="Arial"/>
              </a:rPr>
              <a:t>SharePoint FAQs</a:t>
            </a:r>
          </a:p>
          <a:p>
            <a:r>
              <a:rPr lang="en-US" sz="2400">
                <a:cs typeface="Arial"/>
              </a:rPr>
              <a:t>Please visit </a:t>
            </a:r>
            <a:r>
              <a:rPr lang="en-US" sz="2400">
                <a:cs typeface="Arial"/>
                <a:hlinkClick r:id="rId4"/>
              </a:rPr>
              <a:t>here</a:t>
            </a:r>
            <a:r>
              <a:rPr lang="en-US" sz="2400">
                <a:cs typeface="Arial"/>
              </a:rPr>
              <a:t> and select the Meningococcal (</a:t>
            </a:r>
            <a:r>
              <a:rPr lang="en-US" sz="2400" err="1">
                <a:cs typeface="Arial"/>
              </a:rPr>
              <a:t>MenB</a:t>
            </a:r>
            <a:r>
              <a:rPr lang="en-US" sz="2400">
                <a:cs typeface="Arial"/>
              </a:rPr>
              <a:t>) B vaccine for protection against </a:t>
            </a:r>
            <a:r>
              <a:rPr lang="en-US" sz="2400" err="1">
                <a:cs typeface="Arial"/>
              </a:rPr>
              <a:t>gonorrhoea</a:t>
            </a:r>
            <a:r>
              <a:rPr lang="en-US" sz="2400">
                <a:cs typeface="Arial"/>
              </a:rPr>
              <a:t> from the A-Z menu</a:t>
            </a:r>
          </a:p>
          <a:p>
            <a:endParaRPr lang="en-US" sz="2400">
              <a:cs typeface="Arial"/>
            </a:endParaRPr>
          </a:p>
          <a:p>
            <a:r>
              <a:rPr lang="en-US" sz="2400">
                <a:cs typeface="Arial"/>
              </a:rPr>
              <a:t>Green Book: </a:t>
            </a:r>
            <a:r>
              <a:rPr lang="en-US" sz="2400" err="1">
                <a:cs typeface="Arial"/>
              </a:rPr>
              <a:t>Gonorrhoea</a:t>
            </a:r>
            <a:r>
              <a:rPr lang="en-US" sz="2400">
                <a:cs typeface="Arial"/>
              </a:rPr>
              <a:t>: </a:t>
            </a:r>
            <a:r>
              <a:rPr lang="en-GB" sz="2400">
                <a:hlinkClick r:id="rId5"/>
              </a:rPr>
              <a:t>Gonorrhoea: the green book chapter - GOV.UK</a:t>
            </a:r>
            <a:br>
              <a:rPr lang="en-US" sz="2400">
                <a:cs typeface="Arial"/>
              </a:rPr>
            </a:br>
            <a:r>
              <a:rPr lang="en-US" sz="2400">
                <a:cs typeface="Arial"/>
              </a:rPr>
              <a:t>WHC/2025/021 </a:t>
            </a:r>
            <a:r>
              <a:rPr lang="en-US" sz="2400">
                <a:ea typeface="Calibri"/>
                <a:cs typeface="Calibri"/>
              </a:rPr>
              <a:t>Introduction of routine vaccination </a:t>
            </a:r>
            <a:r>
              <a:rPr lang="en-US" sz="2400" err="1">
                <a:ea typeface="Calibri"/>
                <a:cs typeface="Calibri"/>
              </a:rPr>
              <a:t>programmes</a:t>
            </a:r>
            <a:r>
              <a:rPr lang="en-US" sz="2400">
                <a:ea typeface="Calibri"/>
                <a:cs typeface="Calibri"/>
              </a:rPr>
              <a:t> for the prevention of mpox and </a:t>
            </a:r>
            <a:r>
              <a:rPr lang="en-US" sz="2400" err="1">
                <a:ea typeface="Calibri"/>
                <a:cs typeface="Calibri"/>
              </a:rPr>
              <a:t>gonorrhoea</a:t>
            </a:r>
            <a:r>
              <a:rPr lang="en-US" sz="2400">
                <a:ea typeface="Calibri"/>
                <a:cs typeface="Calibri"/>
              </a:rPr>
              <a:t> (2 June 2025) </a:t>
            </a:r>
            <a:r>
              <a:rPr lang="en-US" sz="2400">
                <a:hlinkClick r:id="rId6"/>
              </a:rPr>
              <a:t>Introduction of routine vaccinations for mpox and gonorrhoea (WHC/2025/021) | GOV.WALES</a:t>
            </a:r>
            <a:br>
              <a:rPr lang="en-US" sz="2400">
                <a:cs typeface="Arial"/>
              </a:rPr>
            </a:br>
            <a:r>
              <a:rPr lang="en-US" sz="2400">
                <a:cs typeface="Arial"/>
              </a:rPr>
              <a:t>Welsh Medicines Advice Service (WMAS) PGD - </a:t>
            </a:r>
            <a:r>
              <a:rPr lang="en-GB" sz="2400">
                <a:cs typeface="Arial"/>
              </a:rPr>
              <a:t>The PGD will be available to download for local authorisation and use from </a:t>
            </a:r>
            <a:r>
              <a:rPr lang="en-US" sz="2400">
                <a:cs typeface="Arial"/>
                <a:hlinkClick r:id="rId7"/>
              </a:rPr>
              <a:t>WMAS</a:t>
            </a:r>
            <a:br>
              <a:rPr lang="en-US" sz="2400">
                <a:cs typeface="Arial"/>
              </a:rPr>
            </a:br>
            <a:r>
              <a:rPr lang="en-US" sz="2400">
                <a:cs typeface="Arial"/>
              </a:rPr>
              <a:t>UKHSA Information for Healthcare Practitioners: </a:t>
            </a:r>
            <a:r>
              <a:rPr lang="en-GB" sz="2400" i="1">
                <a:solidFill>
                  <a:srgbClr val="212A73"/>
                </a:solidFill>
                <a:cs typeface="Arial"/>
              </a:rPr>
              <a:t>Once published w</a:t>
            </a:r>
            <a:r>
              <a:rPr lang="en-GB" sz="2400" i="1">
                <a:solidFill>
                  <a:srgbClr val="002060"/>
                </a:solidFill>
              </a:rPr>
              <a:t>ill be available </a:t>
            </a:r>
            <a:r>
              <a:rPr lang="en-GB" sz="2400" i="1">
                <a:solidFill>
                  <a:srgbClr val="002060"/>
                </a:solidFill>
                <a:hlinkClick r:id="rId8"/>
              </a:rPr>
              <a:t>here</a:t>
            </a:r>
            <a:endParaRPr lang="en-US" sz="2400">
              <a:cs typeface="Arial"/>
            </a:endParaRPr>
          </a:p>
        </p:txBody>
      </p:sp>
      <p:sp>
        <p:nvSpPr>
          <p:cNvPr id="4" name="Slide Number Placeholder 3">
            <a:extLst>
              <a:ext uri="{FF2B5EF4-FFF2-40B4-BE49-F238E27FC236}">
                <a16:creationId xmlns:a16="http://schemas.microsoft.com/office/drawing/2014/main" id="{21B9F2D2-6E2C-E1F6-8F1F-9BC5A1161248}"/>
              </a:ext>
            </a:extLst>
          </p:cNvPr>
          <p:cNvSpPr>
            <a:spLocks noGrp="1"/>
          </p:cNvSpPr>
          <p:nvPr>
            <p:ph type="sldNum" sz="quarter" idx="12"/>
          </p:nvPr>
        </p:nvSpPr>
        <p:spPr/>
        <p:txBody>
          <a:bodyPr/>
          <a:lstStyle/>
          <a:p>
            <a:fld id="{561D0CCE-8DCC-44DC-A653-AE62B1D84A52}" type="slidenum">
              <a:rPr lang="en-GB" smtClean="0"/>
              <a:pPr/>
              <a:t>45</a:t>
            </a:fld>
            <a:endParaRPr lang="en-GB"/>
          </a:p>
        </p:txBody>
      </p:sp>
      <p:pic>
        <p:nvPicPr>
          <p:cNvPr id="5" name="Picture 4" descr="A close-up of a person hugging another person&#10;&#10;AI-generated content may be incorrect.">
            <a:extLst>
              <a:ext uri="{FF2B5EF4-FFF2-40B4-BE49-F238E27FC236}">
                <a16:creationId xmlns:a16="http://schemas.microsoft.com/office/drawing/2014/main" id="{CA6ECC0A-0846-BE99-FB74-8003DC8EA719}"/>
              </a:ext>
            </a:extLst>
          </p:cNvPr>
          <p:cNvPicPr>
            <a:picLocks noChangeAspect="1"/>
          </p:cNvPicPr>
          <p:nvPr/>
        </p:nvPicPr>
        <p:blipFill>
          <a:blip r:embed="rId9"/>
          <a:stretch>
            <a:fillRect/>
          </a:stretch>
        </p:blipFill>
        <p:spPr>
          <a:xfrm>
            <a:off x="14435429" y="543771"/>
            <a:ext cx="1970815" cy="4526817"/>
          </a:xfrm>
          <a:prstGeom prst="rect">
            <a:avLst/>
          </a:prstGeom>
          <a:ln w="28575">
            <a:solidFill>
              <a:schemeClr val="tx1"/>
            </a:solidFill>
          </a:ln>
        </p:spPr>
      </p:pic>
      <p:pic>
        <p:nvPicPr>
          <p:cNvPr id="6" name="Picture 5" descr="A person holding another person&amp;#39;s hands&#10;&#10;AI-generated content may be incorrect.">
            <a:extLst>
              <a:ext uri="{FF2B5EF4-FFF2-40B4-BE49-F238E27FC236}">
                <a16:creationId xmlns:a16="http://schemas.microsoft.com/office/drawing/2014/main" id="{66862CEE-70BF-E5C1-F446-10F468F54B0A}"/>
              </a:ext>
            </a:extLst>
          </p:cNvPr>
          <p:cNvPicPr>
            <a:picLocks noChangeAspect="1"/>
          </p:cNvPicPr>
          <p:nvPr/>
        </p:nvPicPr>
        <p:blipFill>
          <a:blip r:embed="rId10"/>
          <a:stretch>
            <a:fillRect/>
          </a:stretch>
        </p:blipFill>
        <p:spPr>
          <a:xfrm>
            <a:off x="13442478" y="1124990"/>
            <a:ext cx="1982986" cy="4536342"/>
          </a:xfrm>
          <a:prstGeom prst="rect">
            <a:avLst/>
          </a:prstGeom>
          <a:ln w="28575">
            <a:solidFill>
              <a:schemeClr val="tx1"/>
            </a:solidFill>
          </a:ln>
        </p:spPr>
      </p:pic>
      <p:sp>
        <p:nvSpPr>
          <p:cNvPr id="7" name="TextBox 6">
            <a:extLst>
              <a:ext uri="{FF2B5EF4-FFF2-40B4-BE49-F238E27FC236}">
                <a16:creationId xmlns:a16="http://schemas.microsoft.com/office/drawing/2014/main" id="{E9D21BC7-A6E8-D649-CE74-6C3384D892A3}"/>
              </a:ext>
            </a:extLst>
          </p:cNvPr>
          <p:cNvSpPr txBox="1"/>
          <p:nvPr/>
        </p:nvSpPr>
        <p:spPr>
          <a:xfrm rot="-2580000">
            <a:off x="13663979" y="3352414"/>
            <a:ext cx="2566331" cy="507831"/>
          </a:xfrm>
          <a:prstGeom prst="rect">
            <a:avLst/>
          </a:prstGeom>
        </p:spPr>
        <p:style>
          <a:lnRef idx="2">
            <a:schemeClr val="dk1">
              <a:shade val="15000"/>
            </a:schemeClr>
          </a:lnRef>
          <a:fillRef idx="1">
            <a:schemeClr val="dk1"/>
          </a:fillRef>
          <a:effectRef idx="0">
            <a:schemeClr val="dk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700">
                <a:solidFill>
                  <a:srgbClr val="FF0000"/>
                </a:solidFill>
                <a:cs typeface="Arial"/>
              </a:rPr>
              <a:t>SAMPLE</a:t>
            </a:r>
          </a:p>
        </p:txBody>
      </p:sp>
    </p:spTree>
    <p:extLst>
      <p:ext uri="{BB962C8B-B14F-4D97-AF65-F5344CB8AC3E}">
        <p14:creationId xmlns:p14="http://schemas.microsoft.com/office/powerpoint/2010/main" val="35020478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67011"/>
            <a:ext cx="16817340" cy="1050000"/>
          </a:xfrm>
        </p:spPr>
        <p:txBody>
          <a:bodyPr>
            <a:no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000" b="1">
                <a:solidFill>
                  <a:srgbClr val="002060"/>
                </a:solidFill>
                <a:cs typeface="Calibri" panose="020F0502020204030204" pitchFamily="34" charset="0"/>
              </a:rPr>
              <a:t>Resources and additional information</a:t>
            </a:r>
          </a:p>
        </p:txBody>
      </p:sp>
      <p:sp>
        <p:nvSpPr>
          <p:cNvPr id="3" name="Content Placeholder 2"/>
          <p:cNvSpPr>
            <a:spLocks noGrp="1"/>
          </p:cNvSpPr>
          <p:nvPr>
            <p:ph idx="1"/>
          </p:nvPr>
        </p:nvSpPr>
        <p:spPr>
          <a:xfrm>
            <a:off x="228600" y="1825715"/>
            <a:ext cx="17830800" cy="8350898"/>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lgn="just">
              <a:lnSpc>
                <a:spcPct val="107000"/>
              </a:lnSpc>
              <a:spcAft>
                <a:spcPts val="1200"/>
              </a:spcAft>
              <a:buNone/>
            </a:pPr>
            <a:r>
              <a:rPr lang="en-GB" sz="3600">
                <a:hlinkClick r:id="rId3"/>
              </a:rPr>
              <a:t>9789240053779-eng.pdf</a:t>
            </a:r>
            <a:r>
              <a:rPr lang="en-GB" sz="3600"/>
              <a:t> (WHO, 2022)</a:t>
            </a:r>
          </a:p>
          <a:p>
            <a:pPr marL="0" indent="0" algn="just">
              <a:lnSpc>
                <a:spcPct val="107000"/>
              </a:lnSpc>
              <a:spcAft>
                <a:spcPts val="1200"/>
              </a:spcAft>
              <a:buNone/>
            </a:pPr>
            <a:r>
              <a:rPr lang="en-GB" sz="3600">
                <a:ea typeface="Calibri" panose="020F0502020204030204" pitchFamily="34" charset="0"/>
                <a:cs typeface="Times New Roman" panose="02020603050405020304" pitchFamily="18" charset="0"/>
              </a:rPr>
              <a:t>Public Health Scotland slides</a:t>
            </a:r>
          </a:p>
          <a:p>
            <a:pPr marL="0" indent="0" algn="just">
              <a:lnSpc>
                <a:spcPct val="107000"/>
              </a:lnSpc>
              <a:spcAft>
                <a:spcPts val="1200"/>
              </a:spcAft>
              <a:buNone/>
            </a:pPr>
            <a:r>
              <a:rPr lang="en-GB" sz="3200">
                <a:hlinkClick r:id="rId4"/>
              </a:rPr>
              <a:t>Clinical features | Diagnosis | Gonorrhoea | CKS | NICE</a:t>
            </a:r>
            <a:endParaRPr lang="en-GB" sz="3600">
              <a:cs typeface="Times New Roman" panose="02020603050405020304" pitchFamily="18" charset="0"/>
            </a:endParaRPr>
          </a:p>
          <a:p>
            <a:pPr marL="0" indent="0" algn="just">
              <a:lnSpc>
                <a:spcPct val="107000"/>
              </a:lnSpc>
              <a:spcAft>
                <a:spcPts val="1200"/>
              </a:spcAft>
              <a:buNone/>
            </a:pPr>
            <a:r>
              <a:rPr lang="en-GB" sz="3200">
                <a:hlinkClick r:id="rId5"/>
              </a:rPr>
              <a:t>JCVI advice on the use of meningococcal B vaccination for the prevention of gonorrhoea - GOV.UK</a:t>
            </a:r>
            <a:endParaRPr lang="en-GB" sz="3200"/>
          </a:p>
          <a:p>
            <a:pPr marL="0" indent="0" algn="just">
              <a:lnSpc>
                <a:spcPct val="107000"/>
              </a:lnSpc>
              <a:spcAft>
                <a:spcPts val="1200"/>
              </a:spcAft>
              <a:buNone/>
            </a:pPr>
            <a:r>
              <a:rPr lang="en-GB" sz="3200">
                <a:hlinkClick r:id="rId6"/>
              </a:rPr>
              <a:t>Gonorrhoea (Neisseria gonorrhoeae infection)</a:t>
            </a:r>
            <a:endParaRPr lang="en-GB" sz="3600">
              <a:ea typeface="Calibri" panose="020F0502020204030204" pitchFamily="34" charset="0"/>
              <a:cs typeface="Times New Roman" panose="02020603050405020304" pitchFamily="18" charset="0"/>
            </a:endParaRPr>
          </a:p>
          <a:p>
            <a:pPr marL="0" indent="0" algn="just">
              <a:lnSpc>
                <a:spcPct val="107000"/>
              </a:lnSpc>
              <a:spcAft>
                <a:spcPts val="1200"/>
              </a:spcAft>
              <a:buNone/>
            </a:pPr>
            <a:endParaRPr lang="en-GB" sz="180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A3E8626-8652-4754-5D56-31E5079F6AB6}"/>
              </a:ext>
            </a:extLst>
          </p:cNvPr>
          <p:cNvSpPr>
            <a:spLocks noGrp="1"/>
          </p:cNvSpPr>
          <p:nvPr>
            <p:ph type="sldNum" sz="quarter" idx="12"/>
          </p:nvPr>
        </p:nvSpPr>
        <p:spPr/>
        <p:txBody>
          <a:bodyPr/>
          <a:lstStyle/>
          <a:p>
            <a:fld id="{561D0CCE-8DCC-44DC-A653-AE62B1D84A52}" type="slidenum">
              <a:rPr lang="en-GB" smtClean="0"/>
              <a:pPr/>
              <a:t>46</a:t>
            </a:fld>
            <a:endParaRPr lang="en-GB"/>
          </a:p>
        </p:txBody>
      </p:sp>
    </p:spTree>
    <p:extLst>
      <p:ext uri="{BB962C8B-B14F-4D97-AF65-F5344CB8AC3E}">
        <p14:creationId xmlns:p14="http://schemas.microsoft.com/office/powerpoint/2010/main" val="29222731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5178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412" y="576254"/>
            <a:ext cx="15773400" cy="886567"/>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lvl="0">
              <a:lnSpc>
                <a:spcPct val="107000"/>
              </a:lnSpc>
              <a:spcAft>
                <a:spcPts val="1200"/>
              </a:spcAft>
              <a:tabLst>
                <a:tab pos="683895" algn="l"/>
              </a:tabLst>
            </a:pPr>
            <a:r>
              <a:rPr lang="en-GB" sz="4400" b="1">
                <a:solidFill>
                  <a:srgbClr val="002060"/>
                </a:solidFill>
                <a:ea typeface="Calibri"/>
                <a:cs typeface="Times New Roman"/>
              </a:rPr>
              <a:t>Aims</a:t>
            </a:r>
          </a:p>
        </p:txBody>
      </p:sp>
      <p:sp>
        <p:nvSpPr>
          <p:cNvPr id="3" name="Content Placeholder 2"/>
          <p:cNvSpPr>
            <a:spLocks noGrp="1"/>
          </p:cNvSpPr>
          <p:nvPr>
            <p:ph idx="1"/>
          </p:nvPr>
        </p:nvSpPr>
        <p:spPr>
          <a:xfrm>
            <a:off x="598622" y="1656451"/>
            <a:ext cx="17361975" cy="7902189"/>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342900" lvl="0" indent="-342900" algn="just">
              <a:lnSpc>
                <a:spcPct val="200000"/>
              </a:lnSpc>
              <a:spcAft>
                <a:spcPts val="1200"/>
              </a:spcAft>
              <a:tabLst>
                <a:tab pos="683895" algn="l"/>
              </a:tabLst>
            </a:pPr>
            <a:r>
              <a:rPr lang="en-GB" sz="2400">
                <a:ea typeface="Calibri"/>
                <a:cs typeface="Times New Roman"/>
              </a:rPr>
              <a:t>To provide information for healthcare practitioners involved in advising on and delivering the </a:t>
            </a:r>
            <a:r>
              <a:rPr lang="en-GB" sz="2400"/>
              <a:t>meningococcal B for gonorrhoea</a:t>
            </a:r>
            <a:r>
              <a:rPr lang="en-GB" sz="2400">
                <a:ea typeface="Calibri"/>
                <a:cs typeface="Times New Roman"/>
              </a:rPr>
              <a:t> vaccination programme</a:t>
            </a:r>
            <a:endParaRPr lang="en-US">
              <a:ea typeface="Calibri"/>
              <a:cs typeface="Times New Roman"/>
            </a:endParaRPr>
          </a:p>
          <a:p>
            <a:pPr marL="342900" lvl="0" indent="-342900" algn="just">
              <a:lnSpc>
                <a:spcPct val="200000"/>
              </a:lnSpc>
              <a:spcAft>
                <a:spcPts val="1200"/>
              </a:spcAft>
              <a:tabLst>
                <a:tab pos="683895" algn="l"/>
              </a:tabLst>
            </a:pPr>
            <a:r>
              <a:rPr lang="en-GB" sz="2400">
                <a:ea typeface="Calibri"/>
                <a:cs typeface="Times New Roman"/>
              </a:rPr>
              <a:t>To raise awareness of the current epidemiology of gonorrhoea and the impact on individuals deemed high risk</a:t>
            </a:r>
          </a:p>
          <a:p>
            <a:pPr marL="342900" lvl="0" indent="-342900" algn="just">
              <a:lnSpc>
                <a:spcPct val="200000"/>
              </a:lnSpc>
              <a:spcAft>
                <a:spcPts val="1200"/>
              </a:spcAft>
              <a:tabLst>
                <a:tab pos="683895" algn="l"/>
              </a:tabLst>
            </a:pPr>
            <a:r>
              <a:rPr lang="en-GB" sz="2400">
                <a:ea typeface="Calibri"/>
                <a:cs typeface="Times New Roman"/>
              </a:rPr>
              <a:t>To describe the vaccination programme details including administration of the vaccine, eligibility, recommended dosage and schedule, contraindications, precautions and potential adverse reactions</a:t>
            </a:r>
          </a:p>
          <a:p>
            <a:pPr marL="342900" lvl="0" indent="-342900" algn="just">
              <a:lnSpc>
                <a:spcPct val="200000"/>
              </a:lnSpc>
              <a:spcAft>
                <a:spcPts val="1200"/>
              </a:spcAft>
              <a:tabLst>
                <a:tab pos="683895" algn="l"/>
              </a:tabLst>
            </a:pPr>
            <a:r>
              <a:rPr lang="en-GB" sz="2400">
                <a:ea typeface="Calibri"/>
                <a:cs typeface="Times New Roman"/>
              </a:rPr>
              <a:t>To raise awareness of the impact of the </a:t>
            </a:r>
            <a:r>
              <a:rPr lang="en-GB" sz="2400"/>
              <a:t>meningococcal B for Gonorrhoea </a:t>
            </a:r>
            <a:r>
              <a:rPr lang="en-GB" sz="2400">
                <a:ea typeface="Calibri"/>
                <a:cs typeface="Times New Roman"/>
              </a:rPr>
              <a:t>vaccination programme</a:t>
            </a:r>
          </a:p>
          <a:p>
            <a:pPr marL="342900" indent="-342900" algn="just">
              <a:lnSpc>
                <a:spcPct val="200000"/>
              </a:lnSpc>
            </a:pPr>
            <a:r>
              <a:rPr lang="en-GB" sz="2400">
                <a:ea typeface="ヒラギノ角ゴ Pro W3"/>
                <a:cs typeface="Arial"/>
              </a:rPr>
              <a:t>To highlight resources that support the </a:t>
            </a:r>
            <a:r>
              <a:rPr lang="en-GB" sz="2400"/>
              <a:t>meningococcal B for Gonorrhoea </a:t>
            </a:r>
            <a:r>
              <a:rPr lang="en-GB" sz="2400">
                <a:ea typeface="ヒラギノ角ゴ Pro W3"/>
                <a:cs typeface="Arial"/>
              </a:rPr>
              <a:t>vaccination programme </a:t>
            </a:r>
            <a:endParaRPr lang="en-GB" sz="2400">
              <a:cs typeface="Arial"/>
            </a:endParaRPr>
          </a:p>
          <a:p>
            <a:pPr marL="0" lvl="0" indent="0">
              <a:lnSpc>
                <a:spcPct val="107000"/>
              </a:lnSpc>
              <a:spcAft>
                <a:spcPts val="1200"/>
              </a:spcAft>
              <a:buNone/>
              <a:tabLst>
                <a:tab pos="683895" algn="l"/>
              </a:tabLst>
            </a:pPr>
            <a:endParaRPr lang="en-GB">
              <a:latin typeface="+mj-lt"/>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C0540CAD-36C5-94BE-E107-42893F7AC021}"/>
              </a:ext>
            </a:extLst>
          </p:cNvPr>
          <p:cNvSpPr>
            <a:spLocks noGrp="1"/>
          </p:cNvSpPr>
          <p:nvPr>
            <p:ph type="sldNum" sz="quarter" idx="12"/>
          </p:nvPr>
        </p:nvSpPr>
        <p:spPr/>
        <p:txBody>
          <a:bodyPr/>
          <a:lstStyle/>
          <a:p>
            <a:fld id="{561D0CCE-8DCC-44DC-A653-AE62B1D84A52}" type="slidenum">
              <a:rPr lang="en-GB" smtClean="0"/>
              <a:pPr/>
              <a:t>5</a:t>
            </a:fld>
            <a:endParaRPr lang="en-GB"/>
          </a:p>
        </p:txBody>
      </p:sp>
    </p:spTree>
    <p:extLst>
      <p:ext uri="{BB962C8B-B14F-4D97-AF65-F5344CB8AC3E}">
        <p14:creationId xmlns:p14="http://schemas.microsoft.com/office/powerpoint/2010/main" val="3863209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524" y="428859"/>
            <a:ext cx="15773400" cy="979676"/>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nSpc>
                <a:spcPct val="107000"/>
              </a:lnSpc>
              <a:spcAft>
                <a:spcPts val="1200"/>
              </a:spcAft>
            </a:pPr>
            <a:r>
              <a:rPr lang="en-GB" sz="4400" b="1">
                <a:solidFill>
                  <a:srgbClr val="002060"/>
                </a:solidFill>
                <a:ea typeface="Calibri"/>
                <a:cs typeface="Times New Roman"/>
              </a:rPr>
              <a:t>Objectives</a:t>
            </a:r>
          </a:p>
        </p:txBody>
      </p:sp>
      <p:sp>
        <p:nvSpPr>
          <p:cNvPr id="3" name="Content Placeholder 2"/>
          <p:cNvSpPr>
            <a:spLocks noGrp="1"/>
          </p:cNvSpPr>
          <p:nvPr>
            <p:ph idx="1"/>
          </p:nvPr>
        </p:nvSpPr>
        <p:spPr>
          <a:xfrm>
            <a:off x="521130" y="2043891"/>
            <a:ext cx="17265111" cy="7095000"/>
          </a:xfrm>
        </p:spPr>
        <p:txBody>
          <a:bodyPr vert="horz" lIns="137160" tIns="68580" rIns="137160" bIns="68580" rtlCol="0" anchor="t">
            <a:normAutofit fontScale="92500" lnSpcReduction="20000"/>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lgn="just">
              <a:lnSpc>
                <a:spcPct val="200000"/>
              </a:lnSpc>
              <a:spcAft>
                <a:spcPts val="1200"/>
              </a:spcAft>
              <a:buNone/>
            </a:pPr>
            <a:r>
              <a:rPr lang="en-GB" sz="2400">
                <a:ea typeface="Calibri"/>
                <a:cs typeface="Times New Roman"/>
              </a:rPr>
              <a:t>After completing this training immunisers will be able to:</a:t>
            </a:r>
          </a:p>
          <a:p>
            <a:pPr marL="514350" indent="-514350" algn="just">
              <a:lnSpc>
                <a:spcPct val="200000"/>
              </a:lnSpc>
              <a:spcAft>
                <a:spcPts val="1200"/>
              </a:spcAft>
            </a:pPr>
            <a:r>
              <a:rPr lang="en-GB" sz="2400">
                <a:ea typeface="Calibri"/>
                <a:cs typeface="Times New Roman"/>
              </a:rPr>
              <a:t>Describe the aetiology and epidemiology of gonorrhoea </a:t>
            </a:r>
          </a:p>
          <a:p>
            <a:pPr marL="514350" indent="-514350" algn="just">
              <a:lnSpc>
                <a:spcPct val="200000"/>
              </a:lnSpc>
              <a:spcAft>
                <a:spcPts val="1200"/>
              </a:spcAft>
            </a:pPr>
            <a:r>
              <a:rPr lang="en-GB" sz="2400">
                <a:ea typeface="Calibri"/>
                <a:cs typeface="Times New Roman"/>
              </a:rPr>
              <a:t>Understand the rationale and evidence base for the </a:t>
            </a:r>
            <a:r>
              <a:rPr lang="en-GB" sz="2400"/>
              <a:t>meningococcal type B (4CMenB) vaccination for protection against gonorrhoea </a:t>
            </a:r>
            <a:r>
              <a:rPr lang="en-GB" sz="2400">
                <a:ea typeface="Calibri"/>
                <a:cs typeface="Times New Roman"/>
              </a:rPr>
              <a:t>programme</a:t>
            </a:r>
          </a:p>
          <a:p>
            <a:pPr marL="514350" indent="-514350" algn="just">
              <a:lnSpc>
                <a:spcPct val="200000"/>
              </a:lnSpc>
              <a:spcAft>
                <a:spcPts val="1200"/>
              </a:spcAft>
            </a:pPr>
            <a:r>
              <a:rPr lang="en-GB" sz="2400">
                <a:ea typeface="Calibri"/>
                <a:cs typeface="Times New Roman"/>
              </a:rPr>
              <a:t>Discuss the benefits of vaccination against gonorrhoea </a:t>
            </a:r>
          </a:p>
          <a:p>
            <a:pPr marL="514350" indent="-514350" algn="just">
              <a:lnSpc>
                <a:spcPct val="200000"/>
              </a:lnSpc>
              <a:spcAft>
                <a:spcPts val="1200"/>
              </a:spcAft>
            </a:pPr>
            <a:r>
              <a:rPr lang="en-GB" sz="2400">
                <a:ea typeface="Calibri"/>
                <a:cs typeface="Times New Roman"/>
              </a:rPr>
              <a:t>Gain essential knowledge to administer the vaccine safely</a:t>
            </a:r>
          </a:p>
          <a:p>
            <a:pPr marL="514350" indent="-514350" algn="just">
              <a:lnSpc>
                <a:spcPct val="200000"/>
              </a:lnSpc>
              <a:spcAft>
                <a:spcPts val="1200"/>
              </a:spcAft>
            </a:pPr>
            <a:r>
              <a:rPr lang="en-GB" sz="2400">
                <a:effectLst/>
              </a:rPr>
              <a:t>Identify relevant resources and additional information in relation to the </a:t>
            </a:r>
            <a:r>
              <a:rPr lang="en-GB" sz="2400"/>
              <a:t>meningococcal type B vaccination for protection against gonorrhoea </a:t>
            </a:r>
            <a:r>
              <a:rPr lang="en-GB" sz="2400">
                <a:effectLst/>
              </a:rPr>
              <a:t>programme</a:t>
            </a:r>
            <a:endParaRPr lang="en-GB" sz="2400">
              <a:effectLst/>
              <a:cs typeface="Arial"/>
            </a:endParaRPr>
          </a:p>
          <a:p>
            <a:pPr marL="514350" indent="-514350">
              <a:lnSpc>
                <a:spcPct val="107000"/>
              </a:lnSpc>
              <a:spcAft>
                <a:spcPts val="1200"/>
              </a:spcAft>
            </a:pPr>
            <a:endParaRPr lang="en-GB" sz="3000">
              <a:latin typeface="+mj-lt"/>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79DE9E4D-8F21-60C4-5993-DCE0728040CB}"/>
              </a:ext>
            </a:extLst>
          </p:cNvPr>
          <p:cNvSpPr>
            <a:spLocks noGrp="1"/>
          </p:cNvSpPr>
          <p:nvPr>
            <p:ph type="sldNum" sz="quarter" idx="12"/>
          </p:nvPr>
        </p:nvSpPr>
        <p:spPr/>
        <p:txBody>
          <a:bodyPr/>
          <a:lstStyle/>
          <a:p>
            <a:fld id="{561D0CCE-8DCC-44DC-A653-AE62B1D84A52}" type="slidenum">
              <a:rPr lang="en-GB" smtClean="0"/>
              <a:pPr/>
              <a:t>6</a:t>
            </a:fld>
            <a:endParaRPr lang="en-GB"/>
          </a:p>
        </p:txBody>
      </p:sp>
    </p:spTree>
    <p:extLst>
      <p:ext uri="{BB962C8B-B14F-4D97-AF65-F5344CB8AC3E}">
        <p14:creationId xmlns:p14="http://schemas.microsoft.com/office/powerpoint/2010/main" val="2587652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BE695-50C8-7C06-385C-3E2C099E6070}"/>
              </a:ext>
            </a:extLst>
          </p:cNvPr>
          <p:cNvSpPr>
            <a:spLocks noGrp="1"/>
          </p:cNvSpPr>
          <p:nvPr>
            <p:ph type="title"/>
          </p:nvPr>
        </p:nvSpPr>
        <p:spPr>
          <a:xfrm>
            <a:off x="931759" y="3507019"/>
            <a:ext cx="9056942" cy="1988345"/>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5400" b="1">
                <a:solidFill>
                  <a:srgbClr val="002060"/>
                </a:solidFill>
                <a:latin typeface="Arial"/>
              </a:rPr>
              <a:t>What is gonorrhoea?</a:t>
            </a:r>
            <a:endParaRPr lang="en-GB" sz="5400">
              <a:cs typeface="Arial"/>
            </a:endParaRPr>
          </a:p>
        </p:txBody>
      </p:sp>
      <p:sp>
        <p:nvSpPr>
          <p:cNvPr id="3" name="Slide Number Placeholder 2">
            <a:extLst>
              <a:ext uri="{FF2B5EF4-FFF2-40B4-BE49-F238E27FC236}">
                <a16:creationId xmlns:a16="http://schemas.microsoft.com/office/drawing/2014/main" id="{31D13A50-4ECA-0FDB-52AE-C9F39FC06272}"/>
              </a:ext>
            </a:extLst>
          </p:cNvPr>
          <p:cNvSpPr>
            <a:spLocks noGrp="1"/>
          </p:cNvSpPr>
          <p:nvPr>
            <p:ph type="sldNum" sz="quarter" idx="12"/>
          </p:nvPr>
        </p:nvSpPr>
        <p:spPr/>
        <p:txBody>
          <a:bodyPr/>
          <a:lstStyle/>
          <a:p>
            <a:fld id="{561D0CCE-8DCC-44DC-A653-AE62B1D84A52}" type="slidenum">
              <a:rPr lang="en-GB" smtClean="0"/>
              <a:pPr/>
              <a:t>7</a:t>
            </a:fld>
            <a:endParaRPr lang="en-GB"/>
          </a:p>
        </p:txBody>
      </p:sp>
    </p:spTree>
    <p:extLst>
      <p:ext uri="{BB962C8B-B14F-4D97-AF65-F5344CB8AC3E}">
        <p14:creationId xmlns:p14="http://schemas.microsoft.com/office/powerpoint/2010/main" val="1394897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12FE7-4F93-C626-9736-E48D618361E2}"/>
              </a:ext>
            </a:extLst>
          </p:cNvPr>
          <p:cNvSpPr>
            <a:spLocks noGrp="1"/>
          </p:cNvSpPr>
          <p:nvPr>
            <p:ph type="title"/>
          </p:nvPr>
        </p:nvSpPr>
        <p:spPr>
          <a:xfrm>
            <a:off x="390447" y="848082"/>
            <a:ext cx="15773400" cy="1072785"/>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400" b="1">
                <a:solidFill>
                  <a:srgbClr val="002060"/>
                </a:solidFill>
                <a:latin typeface="Arial"/>
                <a:cs typeface="Arial"/>
              </a:rPr>
              <a:t>What is gonorrhoea?</a:t>
            </a:r>
          </a:p>
        </p:txBody>
      </p:sp>
      <p:sp>
        <p:nvSpPr>
          <p:cNvPr id="3" name="Content Placeholder 2">
            <a:extLst>
              <a:ext uri="{FF2B5EF4-FFF2-40B4-BE49-F238E27FC236}">
                <a16:creationId xmlns:a16="http://schemas.microsoft.com/office/drawing/2014/main" id="{1125A89D-4FDD-5945-BF4D-6CEAF80F1447}"/>
              </a:ext>
            </a:extLst>
          </p:cNvPr>
          <p:cNvSpPr>
            <a:spLocks noGrp="1"/>
          </p:cNvSpPr>
          <p:nvPr>
            <p:ph idx="1"/>
          </p:nvPr>
        </p:nvSpPr>
        <p:spPr>
          <a:xfrm>
            <a:off x="385521" y="1917108"/>
            <a:ext cx="17516958" cy="7205057"/>
          </a:xfrm>
        </p:spPr>
        <p:txBody>
          <a:bodyPr vert="horz" lIns="137160" tIns="68580" rIns="137160" bIns="68580" rtlCol="0" anchor="t">
            <a:normAutofit lnSpcReduction="10000"/>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457200" indent="-457200" algn="just">
              <a:lnSpc>
                <a:spcPct val="150000"/>
              </a:lnSpc>
            </a:pPr>
            <a:r>
              <a:rPr lang="en-GB" sz="2700">
                <a:ea typeface="Source Sans Pro"/>
              </a:rPr>
              <a:t>Caused by the bacterium Neisseria gonorrhoeae (N. Gonorrhoeae), also known as the gonococcus</a:t>
            </a:r>
            <a:endParaRPr lang="en-US">
              <a:cs typeface="Arial"/>
            </a:endParaRPr>
          </a:p>
          <a:p>
            <a:pPr marL="457200" indent="-457200" algn="just">
              <a:lnSpc>
                <a:spcPct val="150000"/>
              </a:lnSpc>
            </a:pPr>
            <a:r>
              <a:rPr lang="en-GB" sz="2700">
                <a:solidFill>
                  <a:srgbClr val="212A73"/>
                </a:solidFill>
                <a:ea typeface="Source Sans Pro"/>
                <a:cs typeface="Arial"/>
              </a:rPr>
              <a:t>One of the most common bacterial sexually transmitted infections (STIs) </a:t>
            </a:r>
          </a:p>
          <a:p>
            <a:pPr marL="457200" indent="-457200" algn="just">
              <a:lnSpc>
                <a:spcPct val="150000"/>
              </a:lnSpc>
            </a:pPr>
            <a:r>
              <a:rPr lang="en-GB" sz="2700">
                <a:ea typeface="Source Sans Pro"/>
              </a:rPr>
              <a:t>Infects and colonises mucosal surfaces in the urethra, endocervix, rectum, pharynx and conjunctiva</a:t>
            </a:r>
            <a:endParaRPr lang="en-GB" sz="2700">
              <a:ea typeface="Source Sans Pro"/>
              <a:cs typeface="Arial"/>
            </a:endParaRPr>
          </a:p>
          <a:p>
            <a:pPr marL="457200" indent="-457200" algn="just">
              <a:lnSpc>
                <a:spcPct val="150000"/>
              </a:lnSpc>
            </a:pPr>
            <a:r>
              <a:rPr lang="en-GB" sz="2700">
                <a:ea typeface="Source Sans Pro"/>
              </a:rPr>
              <a:t>Gonorrhoea is typically treated with antibiotics called cephalosporins, however there is widespread resistance to most medicines used to treat it</a:t>
            </a:r>
            <a:endParaRPr lang="en-GB" sz="2700">
              <a:ea typeface="Source Sans Pro"/>
              <a:cs typeface="Arial"/>
            </a:endParaRPr>
          </a:p>
          <a:p>
            <a:pPr marL="457200" indent="-457200" algn="just">
              <a:lnSpc>
                <a:spcPct val="150000"/>
              </a:lnSpc>
            </a:pPr>
            <a:r>
              <a:rPr lang="en-GB" sz="2700">
                <a:ea typeface="Source Sans Pro"/>
              </a:rPr>
              <a:t>The World Health Organization considers Neisseria gonorrhoeae to be a high priority pathogen due to this widespread antimicrobial resistance.</a:t>
            </a:r>
            <a:endParaRPr lang="en-GB" sz="2700">
              <a:ea typeface="Source Sans Pro"/>
              <a:cs typeface="Arial"/>
            </a:endParaRPr>
          </a:p>
          <a:p>
            <a:pPr marL="457200" indent="-457200" algn="just">
              <a:lnSpc>
                <a:spcPct val="150000"/>
              </a:lnSpc>
            </a:pPr>
            <a:r>
              <a:rPr lang="en-GB" sz="2700">
                <a:ea typeface="Source Sans Pro"/>
                <a:cs typeface="Arial"/>
              </a:rPr>
              <a:t>Approximately 82.4 million gonorrhoea diagnosis were reported worldwide in 2020</a:t>
            </a:r>
          </a:p>
          <a:p>
            <a:pPr marL="457200" indent="-457200" algn="just">
              <a:lnSpc>
                <a:spcPct val="150000"/>
              </a:lnSpc>
            </a:pPr>
            <a:r>
              <a:rPr lang="en-GB" sz="2700">
                <a:ea typeface="Source Sans Pro"/>
                <a:cs typeface="Arial"/>
              </a:rPr>
              <a:t>In 2023 in Wales over 5,000 people were diagnosed with gonorrhoea. Gonorrhoea diagnoses are at a 10-year high with a 27% increase in cases since 2022</a:t>
            </a:r>
            <a:endParaRPr lang="en-GB"/>
          </a:p>
          <a:p>
            <a:pPr marL="457200" indent="-457200" algn="just">
              <a:lnSpc>
                <a:spcPct val="150000"/>
              </a:lnSpc>
            </a:pPr>
            <a:endParaRPr lang="en-GB" sz="2700" b="0" i="0">
              <a:solidFill>
                <a:srgbClr val="212A73"/>
              </a:solidFill>
              <a:effectLst/>
              <a:ea typeface="Source Sans Pro"/>
              <a:cs typeface="Arial"/>
            </a:endParaRPr>
          </a:p>
          <a:p>
            <a:pPr marL="457200" indent="-457200" algn="just">
              <a:lnSpc>
                <a:spcPct val="150000"/>
              </a:lnSpc>
            </a:pPr>
            <a:endParaRPr lang="en-GB" sz="2700">
              <a:solidFill>
                <a:srgbClr val="212A73"/>
              </a:solidFill>
              <a:ea typeface="Source Sans Pro"/>
              <a:cs typeface="Arial"/>
            </a:endParaRPr>
          </a:p>
          <a:p>
            <a:pPr marL="457200" indent="-457200" algn="just">
              <a:lnSpc>
                <a:spcPct val="150000"/>
              </a:lnSpc>
            </a:pPr>
            <a:endParaRPr lang="en-GB" sz="2700">
              <a:solidFill>
                <a:srgbClr val="0B0C0C"/>
              </a:solidFill>
              <a:ea typeface="Source Sans Pro"/>
              <a:cs typeface="Arial"/>
            </a:endParaRPr>
          </a:p>
          <a:p>
            <a:pPr indent="-340360" algn="just"/>
            <a:endParaRPr lang="en-GB">
              <a:ea typeface="Source Sans Pro"/>
              <a:cs typeface="Arial"/>
            </a:endParaRPr>
          </a:p>
          <a:p>
            <a:pPr indent="0">
              <a:buNone/>
            </a:pPr>
            <a:endParaRPr lang="en-GB">
              <a:cs typeface="Arial"/>
            </a:endParaRPr>
          </a:p>
        </p:txBody>
      </p:sp>
      <p:sp>
        <p:nvSpPr>
          <p:cNvPr id="4" name="Slide Number Placeholder 3">
            <a:extLst>
              <a:ext uri="{FF2B5EF4-FFF2-40B4-BE49-F238E27FC236}">
                <a16:creationId xmlns:a16="http://schemas.microsoft.com/office/drawing/2014/main" id="{175991CF-13BD-DC0C-A6B8-B34A90A6B51E}"/>
              </a:ext>
            </a:extLst>
          </p:cNvPr>
          <p:cNvSpPr>
            <a:spLocks noGrp="1"/>
          </p:cNvSpPr>
          <p:nvPr>
            <p:ph type="sldNum" sz="quarter" idx="12"/>
          </p:nvPr>
        </p:nvSpPr>
        <p:spPr/>
        <p:txBody>
          <a:bodyPr/>
          <a:lstStyle/>
          <a:p>
            <a:fld id="{561D0CCE-8DCC-44DC-A653-AE62B1D84A52}" type="slidenum">
              <a:rPr lang="en-GB" smtClean="0"/>
              <a:pPr/>
              <a:t>8</a:t>
            </a:fld>
            <a:endParaRPr lang="en-GB"/>
          </a:p>
        </p:txBody>
      </p:sp>
    </p:spTree>
    <p:extLst>
      <p:ext uri="{BB962C8B-B14F-4D97-AF65-F5344CB8AC3E}">
        <p14:creationId xmlns:p14="http://schemas.microsoft.com/office/powerpoint/2010/main" val="2159721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CB6EB-2447-C999-E49A-1BF7BAEA3A24}"/>
              </a:ext>
            </a:extLst>
          </p:cNvPr>
          <p:cNvSpPr>
            <a:spLocks noGrp="1"/>
          </p:cNvSpPr>
          <p:nvPr>
            <p:ph type="title"/>
          </p:nvPr>
        </p:nvSpPr>
        <p:spPr>
          <a:xfrm>
            <a:off x="298358" y="304946"/>
            <a:ext cx="15773400" cy="953295"/>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400" b="1">
                <a:solidFill>
                  <a:srgbClr val="002060"/>
                </a:solidFill>
                <a:latin typeface="Arial"/>
                <a:cs typeface="Arial"/>
              </a:rPr>
              <a:t>Carriage, transmission, and infection</a:t>
            </a:r>
            <a:endParaRPr lang="en-GB" sz="4400">
              <a:latin typeface="Arial"/>
              <a:cs typeface="Arial"/>
            </a:endParaRPr>
          </a:p>
        </p:txBody>
      </p:sp>
      <p:sp>
        <p:nvSpPr>
          <p:cNvPr id="3" name="Content Placeholder 2">
            <a:extLst>
              <a:ext uri="{FF2B5EF4-FFF2-40B4-BE49-F238E27FC236}">
                <a16:creationId xmlns:a16="http://schemas.microsoft.com/office/drawing/2014/main" id="{8B066B5D-8BBF-5A9A-38BB-8A5A770CA0F4}"/>
              </a:ext>
            </a:extLst>
          </p:cNvPr>
          <p:cNvSpPr>
            <a:spLocks noGrp="1"/>
          </p:cNvSpPr>
          <p:nvPr>
            <p:ph idx="1"/>
          </p:nvPr>
        </p:nvSpPr>
        <p:spPr>
          <a:xfrm>
            <a:off x="306953" y="1260820"/>
            <a:ext cx="17678399" cy="7837886"/>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457200" indent="-457200" algn="just">
              <a:lnSpc>
                <a:spcPct val="150000"/>
              </a:lnSpc>
            </a:pPr>
            <a:r>
              <a:rPr lang="en-GB" sz="2400">
                <a:ea typeface="Source Sans Pro"/>
              </a:rPr>
              <a:t>Gonorrhoea can spread through condomless vaginal, oral or anal sex, or mucosal exposure to infected secretions (e.g. genital contact with an infected partner)</a:t>
            </a:r>
            <a:endParaRPr lang="en-US" sz="2400">
              <a:cs typeface="Arial"/>
            </a:endParaRPr>
          </a:p>
          <a:p>
            <a:pPr marL="457200" indent="-457200" algn="just">
              <a:lnSpc>
                <a:spcPct val="150000"/>
              </a:lnSpc>
            </a:pPr>
            <a:r>
              <a:rPr lang="en-GB" sz="2400">
                <a:ea typeface="Source Sans Pro"/>
              </a:rPr>
              <a:t>Humans are the only known host and reservoir for N. gonorrhoeae</a:t>
            </a:r>
            <a:endParaRPr lang="en-GB" sz="2400">
              <a:ea typeface="Source Sans Pro"/>
              <a:cs typeface="Arial"/>
            </a:endParaRPr>
          </a:p>
          <a:p>
            <a:pPr marL="457200" indent="-457200" algn="just">
              <a:lnSpc>
                <a:spcPct val="150000"/>
              </a:lnSpc>
            </a:pPr>
            <a:r>
              <a:rPr lang="en-GB" sz="2400">
                <a:ea typeface="Source Sans Pro"/>
              </a:rPr>
              <a:t>Incubation usually begins 1-10 days following exposure (e.g. after sexual contact with an infected person)</a:t>
            </a:r>
            <a:endParaRPr lang="en-GB" sz="2400">
              <a:ea typeface="Source Sans Pro"/>
              <a:cs typeface="Arial"/>
            </a:endParaRPr>
          </a:p>
          <a:p>
            <a:pPr marL="457200" indent="-457200" algn="just">
              <a:lnSpc>
                <a:spcPct val="150000"/>
              </a:lnSpc>
            </a:pPr>
            <a:r>
              <a:rPr lang="en-GB" sz="2400">
                <a:ea typeface="Source Sans Pro"/>
              </a:rPr>
              <a:t>Approximately 90% of infected men and 50% of infected women show symptoms of gonorrhoea </a:t>
            </a:r>
            <a:endParaRPr lang="en-GB" sz="2400">
              <a:ea typeface="Source Sans Pro"/>
              <a:cs typeface="Arial"/>
            </a:endParaRPr>
          </a:p>
          <a:p>
            <a:pPr marL="457200" indent="-457200" algn="just">
              <a:lnSpc>
                <a:spcPct val="150000"/>
              </a:lnSpc>
            </a:pPr>
            <a:r>
              <a:rPr lang="en-GB" sz="2400">
                <a:ea typeface="Source Sans Pro"/>
              </a:rPr>
              <a:t>Infection may be asymptomatic, in particular, rectal, pharyngeal, and endocervical infections</a:t>
            </a:r>
            <a:endParaRPr lang="en-GB" sz="2400">
              <a:ea typeface="Source Sans Pro"/>
              <a:cs typeface="Arial"/>
            </a:endParaRPr>
          </a:p>
          <a:p>
            <a:pPr marL="457200" indent="-457200" algn="just">
              <a:lnSpc>
                <a:spcPct val="150000"/>
              </a:lnSpc>
            </a:pPr>
            <a:r>
              <a:rPr lang="en-GB" sz="2400">
                <a:ea typeface="Source Sans Pro"/>
              </a:rPr>
              <a:t>Asymptomatic gonorrhoea infection can still be transmitted</a:t>
            </a:r>
            <a:endParaRPr lang="en-GB" sz="2400">
              <a:ea typeface="Source Sans Pro"/>
              <a:cs typeface="Arial"/>
            </a:endParaRPr>
          </a:p>
          <a:p>
            <a:pPr marL="457200" indent="-457200" algn="just">
              <a:lnSpc>
                <a:spcPct val="150000"/>
              </a:lnSpc>
            </a:pPr>
            <a:r>
              <a:rPr lang="en-GB" sz="2400">
                <a:ea typeface="Source Sans Pro"/>
                <a:cs typeface="Arial"/>
              </a:rPr>
              <a:t>Neisseria gonorrhoeae is very effective in evading the human immune response, so natural infection does not induce protective immunity and recurrent infections are common</a:t>
            </a:r>
          </a:p>
          <a:p>
            <a:pPr marL="457200" indent="-457200" algn="just">
              <a:lnSpc>
                <a:spcPct val="150000"/>
              </a:lnSpc>
            </a:pPr>
            <a:r>
              <a:rPr lang="en-GB" sz="2400">
                <a:ea typeface="Source Sans Pro"/>
                <a:cs typeface="Arial"/>
              </a:rPr>
              <a:t>Gay bisexual and other men who have sex with men (GBMSM) are at significantly higher risk of infection than heterosexuals, accounting for nearly half of all gonorrhoea diagnoses in England in 2022 </a:t>
            </a:r>
          </a:p>
          <a:p>
            <a:pPr indent="-340360" algn="just"/>
            <a:endParaRPr lang="en-GB" sz="2000">
              <a:ea typeface="Source Sans Pro"/>
              <a:cs typeface="Arial"/>
            </a:endParaRPr>
          </a:p>
          <a:p>
            <a:pPr marL="0" indent="-340360" algn="just"/>
            <a:endParaRPr lang="en-GB" sz="2400">
              <a:ea typeface="Source Sans Pro"/>
              <a:cs typeface="Arial"/>
            </a:endParaRPr>
          </a:p>
          <a:p>
            <a:pPr indent="-340360" algn="just"/>
            <a:endParaRPr lang="en-GB" sz="2400">
              <a:ea typeface="Source Sans Pro"/>
              <a:cs typeface="Arial"/>
            </a:endParaRPr>
          </a:p>
          <a:p>
            <a:pPr indent="-340360" algn="just"/>
            <a:endParaRPr lang="en-GB" sz="2400">
              <a:ea typeface="Source Sans Pro"/>
              <a:cs typeface="Arial"/>
            </a:endParaRPr>
          </a:p>
          <a:p>
            <a:pPr indent="0" algn="just">
              <a:buNone/>
            </a:pPr>
            <a:endParaRPr lang="en-GB" sz="2400">
              <a:ea typeface="Source Sans Pro"/>
              <a:cs typeface="Arial"/>
            </a:endParaRPr>
          </a:p>
        </p:txBody>
      </p:sp>
      <p:sp>
        <p:nvSpPr>
          <p:cNvPr id="4" name="Slide Number Placeholder 3">
            <a:extLst>
              <a:ext uri="{FF2B5EF4-FFF2-40B4-BE49-F238E27FC236}">
                <a16:creationId xmlns:a16="http://schemas.microsoft.com/office/drawing/2014/main" id="{C3929A3C-9344-061C-3164-75824277FC5B}"/>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770286932"/>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ypeofFAQ xmlns="2c9bf0ee-e2fa-4332-ade7-023316494af1">Non-specific vaccine info</TypeofFAQ>
    <Archive xmlns="2c9bf0ee-e2fa-4332-ade7-023316494af1">false</Archive>
    <VersionNumbers xmlns="2c9bf0ee-e2fa-4332-ade7-023316494af1" xsi:nil="true"/>
    <TypeofDocument xmlns="2c9bf0ee-e2fa-4332-ade7-023316494af1">Training</TypeofDocument>
    <LifeCourse xmlns="2c9bf0ee-e2fa-4332-ade7-023316494af1">
      <Value>Generic Life Course</Value>
    </LifeCourse>
    <TypeofDocument0 xmlns="2c9bf0ee-e2fa-4332-ade7-023316494af1">Template</TypeofDocument0>
    <TaxCatchAll xmlns="fdfaf355-f7ae-47f3-8f93-739a60756710" xsi:nil="true"/>
    <lcf76f155ced4ddcb4097134ff3c332f xmlns="2c9bf0ee-e2fa-4332-ade7-023316494af1">
      <Terms xmlns="http://schemas.microsoft.com/office/infopath/2007/PartnerControls"/>
    </lcf76f155ced4ddcb4097134ff3c332f>
    <test xmlns="2c9bf0ee-e2fa-4332-ade7-023316494af1" xsi:nil="true"/>
    <VersionHistory xmlns="2c9bf0ee-e2fa-4332-ade7-023316494af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1" ma:contentTypeDescription="Create a new document." ma:contentTypeScope="" ma:versionID="e592b2a0af313c44c8ff34e861e3f46a">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7f58a3bf609b141e127c48bc582e393e"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F3318E-419E-4691-9552-64B6766ACA4A}">
  <ds:schemaRefs>
    <ds:schemaRef ds:uri="2c9bf0ee-e2fa-4332-ade7-023316494af1"/>
    <ds:schemaRef ds:uri="http://schemas.microsoft.com/office/2006/metadata/properties"/>
    <ds:schemaRef ds:uri="http://www.w3.org/XML/1998/namespace"/>
    <ds:schemaRef ds:uri="http://schemas.microsoft.com/office/2006/documentManagement/types"/>
    <ds:schemaRef ds:uri="fdfaf355-f7ae-47f3-8f93-739a60756710"/>
    <ds:schemaRef ds:uri="http://purl.org/dc/terms/"/>
    <ds:schemaRef ds:uri="http://schemas.microsoft.com/office/infopath/2007/PartnerControls"/>
    <ds:schemaRef ds:uri="http://schemas.openxmlformats.org/package/2006/metadata/core-properties"/>
    <ds:schemaRef ds:uri="http://purl.org/dc/dcmitype/"/>
    <ds:schemaRef ds:uri="http://purl.org/dc/elements/1.1/"/>
  </ds:schemaRefs>
</ds:datastoreItem>
</file>

<file path=customXml/itemProps2.xml><?xml version="1.0" encoding="utf-8"?>
<ds:datastoreItem xmlns:ds="http://schemas.openxmlformats.org/officeDocument/2006/customXml" ds:itemID="{50CF8069-7149-429E-B841-9A3462DF198F}">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635DEFA-EF74-478B-A33A-AF8BB4F046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5</TotalTime>
  <Words>7264</Words>
  <Application>Microsoft Office PowerPoint</Application>
  <PresentationFormat>Custom</PresentationFormat>
  <Paragraphs>560</Paragraphs>
  <Slides>47</Slides>
  <Notes>29</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47</vt:i4>
      </vt:variant>
    </vt:vector>
  </HeadingPairs>
  <TitlesOfParts>
    <vt:vector size="60" baseType="lpstr">
      <vt:lpstr>Arial</vt:lpstr>
      <vt:lpstr>Calibri</vt:lpstr>
      <vt:lpstr>Courier New</vt:lpstr>
      <vt:lpstr>GDS Transport</vt:lpstr>
      <vt:lpstr>Lucida Sans</vt:lpstr>
      <vt:lpstr>Montserrat</vt:lpstr>
      <vt:lpstr>Segoe UI</vt:lpstr>
      <vt:lpstr>Source Sans Pro</vt:lpstr>
      <vt:lpstr>Times New Roman</vt:lpstr>
      <vt:lpstr>Verdana</vt:lpstr>
      <vt:lpstr>Wingdings</vt:lpstr>
      <vt:lpstr>ヒラギノ角ゴ Pro W3</vt:lpstr>
      <vt:lpstr>Office Theme</vt:lpstr>
      <vt:lpstr>PowerPoint Presentation</vt:lpstr>
      <vt:lpstr>Meningococcal type B (4CMenB) vaccination for protection against gonorrhoea  </vt:lpstr>
      <vt:lpstr>Acknowledgements</vt:lpstr>
      <vt:lpstr>Contents</vt:lpstr>
      <vt:lpstr>Aims</vt:lpstr>
      <vt:lpstr>Objectives</vt:lpstr>
      <vt:lpstr>What is gonorrhoea?</vt:lpstr>
      <vt:lpstr>What is gonorrhoea?</vt:lpstr>
      <vt:lpstr>Carriage, transmission, and infection</vt:lpstr>
      <vt:lpstr>Clinical presentation and possible complications </vt:lpstr>
      <vt:lpstr>Epidemiology and surveillance </vt:lpstr>
      <vt:lpstr>Incidence in Wales</vt:lpstr>
      <vt:lpstr>Epidemiology in Wales</vt:lpstr>
      <vt:lpstr>Routine targeted opportunistic vaccination programme for the prevention of gonorrhoea</vt:lpstr>
      <vt:lpstr>JCVI advice on the use of meningococcal B vaccination for the prevention of gonorrhoea (1)</vt:lpstr>
      <vt:lpstr>PowerPoint Presentation</vt:lpstr>
      <vt:lpstr>WHC/2025/021 Introduction of routine vaccination programmes for the prevention of mpox and gonorrhoea</vt:lpstr>
      <vt:lpstr>Meningococcal type B (4CMenB) vaccination for protection against gonorrhoea:   Efficacy</vt:lpstr>
      <vt:lpstr>Vaccine efficacy</vt:lpstr>
      <vt:lpstr>Meningococcal type B (4CMenB) vaccination for protection against gonorrhoea:   Eligibility</vt:lpstr>
      <vt:lpstr>Eligibility</vt:lpstr>
      <vt:lpstr>Meningococcal type B (4CMenB) vaccination for protection against gonorrhoea:  Vaccine</vt:lpstr>
      <vt:lpstr>Pre-requisites to administering Meningococcal type B (4CMenB) vaccine </vt:lpstr>
      <vt:lpstr>4CMenB vaccine (1)</vt:lpstr>
      <vt:lpstr>4CMenB - Bexsero®   </vt:lpstr>
      <vt:lpstr>Preparation and administration of Bexsero®  </vt:lpstr>
      <vt:lpstr>Individuals with bleeding disorders or taking anticoagulation therapy</vt:lpstr>
      <vt:lpstr>Vaccine dosage and schedule </vt:lpstr>
      <vt:lpstr>Previous 4CMenB vaccination in eligible individuals </vt:lpstr>
      <vt:lpstr>Contraindications</vt:lpstr>
      <vt:lpstr>Precautions</vt:lpstr>
      <vt:lpstr>Possible adverse reactions</vt:lpstr>
      <vt:lpstr>Common vaccine product-induced Adverse Event Following Immunisation (AEFI)</vt:lpstr>
      <vt:lpstr>PowerPoint Presentation</vt:lpstr>
      <vt:lpstr>Co-administration</vt:lpstr>
      <vt:lpstr>Vaccine storage and supply</vt:lpstr>
      <vt:lpstr>Legal requirements for the supply and administration of vaccines</vt:lpstr>
      <vt:lpstr>Legal requirements for the supply and administration of vaccines (2)</vt:lpstr>
      <vt:lpstr>Patient Group Directions (PGDs)</vt:lpstr>
      <vt:lpstr>Engagement </vt:lpstr>
      <vt:lpstr>Engagement Insights (1)</vt:lpstr>
      <vt:lpstr>Engagement Insights (2)</vt:lpstr>
      <vt:lpstr>Engagement Insights (3)</vt:lpstr>
      <vt:lpstr>Resources</vt:lpstr>
      <vt:lpstr>PowerPoint Presentation</vt:lpstr>
      <vt:lpstr>Resources and additional information</vt:lpstr>
      <vt:lpstr>PowerPoint Presentation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Ben Jones (Public Health Wales - No. 2 Capital Quarter)</cp:lastModifiedBy>
  <cp:revision>12</cp:revision>
  <dcterms:created xsi:type="dcterms:W3CDTF">2020-12-14T08:16:43Z</dcterms:created>
  <dcterms:modified xsi:type="dcterms:W3CDTF">2025-06-23T08:42:16Z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