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8"/>
  </p:notesMasterIdLst>
  <p:handoutMasterIdLst>
    <p:handoutMasterId r:id="rId49"/>
  </p:handoutMasterIdLst>
  <p:sldIdLst>
    <p:sldId id="256" r:id="rId5"/>
    <p:sldId id="2147375670" r:id="rId6"/>
    <p:sldId id="319" r:id="rId7"/>
    <p:sldId id="320" r:id="rId8"/>
    <p:sldId id="263" r:id="rId9"/>
    <p:sldId id="321" r:id="rId10"/>
    <p:sldId id="267" r:id="rId11"/>
    <p:sldId id="329" r:id="rId12"/>
    <p:sldId id="268" r:id="rId13"/>
    <p:sldId id="330" r:id="rId14"/>
    <p:sldId id="269" r:id="rId15"/>
    <p:sldId id="270" r:id="rId16"/>
    <p:sldId id="272" r:id="rId17"/>
    <p:sldId id="275" r:id="rId18"/>
    <p:sldId id="274" r:id="rId19"/>
    <p:sldId id="276" r:id="rId20"/>
    <p:sldId id="277" r:id="rId21"/>
    <p:sldId id="292" r:id="rId22"/>
    <p:sldId id="323" r:id="rId23"/>
    <p:sldId id="2147375673" r:id="rId24"/>
    <p:sldId id="278" r:id="rId25"/>
    <p:sldId id="316" r:id="rId26"/>
    <p:sldId id="283" r:id="rId27"/>
    <p:sldId id="279" r:id="rId28"/>
    <p:sldId id="280" r:id="rId29"/>
    <p:sldId id="281" r:id="rId30"/>
    <p:sldId id="282" r:id="rId31"/>
    <p:sldId id="286" r:id="rId32"/>
    <p:sldId id="287" r:id="rId33"/>
    <p:sldId id="288" r:id="rId34"/>
    <p:sldId id="289" r:id="rId35"/>
    <p:sldId id="284" r:id="rId36"/>
    <p:sldId id="285" r:id="rId37"/>
    <p:sldId id="2147375671" r:id="rId38"/>
    <p:sldId id="2147375672" r:id="rId39"/>
    <p:sldId id="290" r:id="rId40"/>
    <p:sldId id="325" r:id="rId41"/>
    <p:sldId id="298" r:id="rId42"/>
    <p:sldId id="2147375669" r:id="rId43"/>
    <p:sldId id="326" r:id="rId44"/>
    <p:sldId id="265" r:id="rId45"/>
    <p:sldId id="327" r:id="rId46"/>
    <p:sldId id="294"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E0DE308-5C79-A64A-FC33-70D04C3C2895}" name="Leony Hiscocks (Public Health Wales - Matrix House)" initials="LH" userId="S::Leony.Hiscocks@wales.nhs.uk::61f7ca2e-d384-4128-a81d-42f02309455e" providerId="AD"/>
  <p188:author id="{A1DFA91B-0C5E-2742-DA78-68813409AFB1}" name="Francesca Brugnoli-Edwards (Public Health Wales - CQ2)" initials="FB" userId="S::Francesca.Brugnoli-Edwards4@wales.nhs.uk::fe73d689-5a9e-427e-bfa8-5a40d2485247" providerId="AD"/>
  <p188:author id="{1519992A-3D09-C08D-DBF5-95040AB9B37F}" name="Ceriann Howard (Public Health Wales - No. 2 Capital Quarter)" initials="CH(HWN2CQ" userId="S::Ceriann.Howard2@wales.nhs.uk::21820608-678a-4a54-aec7-0e03d16ea59c" providerId="AD"/>
  <p188:author id="{DD29D42D-4F2C-108A-9791-09ABF37C7D43}" name="Leony Hiscocks (Public Health Wales - Matrix House)" initials="LH" userId="S::leony.hiscocks@wales.nhs.uk::61f7ca2e-d384-4128-a81d-42f02309455e" providerId="AD"/>
  <p188:author id="{5FAFC735-FEFA-D700-9A74-52BBD1A3C3BC}" name="Rosemary Jones (Public Health Wales)" initials="RW" userId="S::rosemary.jones2@wales.nhs.uk::1eb86f96-1bd6-4022-93f5-9c9180c4fd8b" providerId="AD"/>
  <p188:author id="{6EAB277B-D34E-D826-9B69-19C9B401B658}" name="Charlotte McDermott (Public Health Wales - No. 2 Capital Quarter)" initials="CM" userId="S::Charlotte.McDermott@wales.nhs.uk::aa504eb7-d916-4fee-b9ca-6740a63f0083" providerId="AD"/>
  <p188:author id="{8231A891-F1CB-3612-C072-72D2A16B02AF}" name="Hannah Loach (Public Health Wales - No. 2 Capital Quarter)" initials="HL(HWN2CQ" userId="S::Hannah.Loach2@wales.nhs.uk::d846ad14-d422-4302-b938-df2d8977d4ab" providerId="AD"/>
  <p188:author id="{C11460A8-C1E2-2352-9CA8-9FFD42E0F657}" name="Clare Powell (Public Health Wales)" initials="CP" userId="S::Clare.Powell2@wales.nhs.uk::d7f25bbe-a553-4284-9dbf-a45ba97dae4b" providerId="AD"/>
  <p188:author id="{7C80A3C3-6E61-BCDB-5564-869A5EF3248E}" name="Carys Rees (Public Health Wales - No. 2 Capital Quarter)" initials="CR" userId="S::Carys.Rees8@wales.nhs.uk::b158f908-155c-451f-81aa-6b2e7effd62b" providerId="AD"/>
  <p188:author id="{755782F0-D0BE-DDDC-1854-1A05E53344B3}" name="Francesca Brugnoli-Edwards (Public Health Wales - CQ2)" initials="FC" userId="S::francesca.brugnoli-edwards4@wales.nhs.uk::fe73d689-5a9e-427e-bfa8-5a40d248524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A73"/>
    <a:srgbClr val="B2E7F0"/>
    <a:srgbClr val="29B8CE"/>
    <a:srgbClr val="00A7A7"/>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BB959A-2A99-CF3E-1503-BB638CD74E15}" v="93" dt="2025-08-28T09:59:57.362"/>
    <p1510:client id="{685F9360-341B-4F6A-99AD-9A74BFCBC954}" v="175" dt="2025-08-28T09:35:20.793"/>
    <p1510:client id="{686EE890-B7F3-411B-869F-9D62E4AA9FF3}" v="73" dt="2025-08-28T09:00:47.804"/>
    <p1510:client id="{6AFDD52E-303F-63B4-6F20-B3F9FB7524C7}" v="14" dt="2025-08-28T10:02:50.765"/>
    <p1510:client id="{96B14B5F-EC6F-D9D3-2886-34D59F4466E7}" v="9" dt="2025-08-28T08:58:09.429"/>
    <p1510:client id="{A8D9C688-54B4-2561-65EF-957C2E19B8F4}" v="26" dt="2025-08-28T08:55:08.686"/>
    <p1510:client id="{ACF27D33-D691-CCF0-C597-C6881F6E4D28}" v="17" dt="2025-08-28T10:12:13.44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commentAuthors" Target="commentAuthors.xml"/><Relationship Id="rId55"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56" Type="http://schemas.microsoft.com/office/2018/10/relationships/authors" Target="authors.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29/08/2025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29/08/2025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gov.uk/government/publications/meningococcal-the-green-book-chapter-22"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gov.uk/government/publications/changes-to-the-childhood-immunisation-schedule-jcvi-statement/joint-committee-on-vaccination-and-immunisation-jcvi-statement-on-changes-to-the-childhood-immunisation-schedule"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thelancet.com/journals/lanchi/article/PIIS2352-4642(21)00335-7/fulltext"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gov.wales/children-who-have-outstanding-routine-immunisations-national-enhanced-service-specification"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s://phw.nhs.wales/topics/immunisation-and-vaccines/routine-immunisation-schedules-for-wales/" TargetMode="Externa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gov.uk/government/publications/meningitis-and-septicaemia-prevention-and-management-in-higher-education-institutions"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gov.wales/children-who-have-outstanding-routine-immunisations-national-enhanced-service-specification"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nhswales365.sharepoint.com/sites/PHW_VPDPComms/SitePages/Policy,-letters-and-Welsh-Government.aspx#meningococcal"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medicines.org.uk/emc/product/2939/smpc/print"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medicines.org.uk/emc/product/2939/smpc" TargetMode="External"/><Relationship Id="rId2" Type="http://schemas.openxmlformats.org/officeDocument/2006/relationships/slide" Target="../slides/slide30.xml"/><Relationship Id="rId1" Type="http://schemas.openxmlformats.org/officeDocument/2006/relationships/notesMaster" Target="../notesMasters/notesMaster1.xml"/><Relationship Id="rId5" Type="http://schemas.openxmlformats.org/officeDocument/2006/relationships/hyperlink" Target="https://www.medicines.org.uk/emc/product/12818/smpc" TargetMode="External"/><Relationship Id="rId4" Type="http://schemas.openxmlformats.org/officeDocument/2006/relationships/hyperlink" Target="https://www.medicines.org.uk/emc/product/4118/smpc"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gov.uk/government/publications/meningococcal-disease-guidance-on-public-health-management"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wmic.wales.nhs.uk/pgds-templates-advice/#immunisations"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www.nice.org.uk/guidance/ng218/resources/visual-summary-4-vaccinations-for-schoolaged-children-and-young-people-invitations-reminders-and-escalation-of-contact-pdf-11072363008"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nhswales365.sharepoint.com/sites/PHW_VPDPComms/SitePages/Childhood-Immunisation-(COVER).aspx"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phw.nhs.wales/topics/immunisation-and-vaccines/engagement-insights/attitudes-towards-covid-19-and-flu-immunisations-among-young-people-and-parents-2022-pdf/" TargetMode="External"/><Relationship Id="rId2" Type="http://schemas.openxmlformats.org/officeDocument/2006/relationships/slide" Target="../slides/slide38.xml"/><Relationship Id="rId1" Type="http://schemas.openxmlformats.org/officeDocument/2006/relationships/notesMaster" Target="../notesMasters/notesMaster1.xml"/><Relationship Id="rId4" Type="http://schemas.openxmlformats.org/officeDocument/2006/relationships/hyperlink" Target="https://phw.nhs.wales/topics/immunisation-and-vaccines/engagement-insights/" TargetMode="Externa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phw.nhs.wales/topics/immunisation-and-vaccines/engagement-insights/phw-hpv-information-resource-research-findings-oct23/"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phw.nhs.wales/topics/immunisation-and-vaccines/engagement-insights/phw-hpv-information-resource-research-findings-oct23/"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www.gov.uk/government/publications/meningitis-and-septicaemia-prevention-and-management-in-higher-education-institutions"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cid.oxfordjournals.org/content/60/4/578" TargetMode="External"/><Relationship Id="rId2" Type="http://schemas.openxmlformats.org/officeDocument/2006/relationships/slide" Target="../slides/slide43.xml"/><Relationship Id="rId1" Type="http://schemas.openxmlformats.org/officeDocument/2006/relationships/notesMaster" Target="../notesMasters/notesMaster1.xml"/><Relationship Id="rId5" Type="http://schemas.openxmlformats.org/officeDocument/2006/relationships/hyperlink" Target="https://pubmed.ncbi.nlm.nih.gov/34883094/" TargetMode="External"/><Relationship Id="rId4" Type="http://schemas.openxmlformats.org/officeDocument/2006/relationships/hyperlink" Target="https://www.gov.uk/government/publications/health-protection-report-volume-9-2015"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meningitis-trust.org/meningitis-info/signs-and-symptoms/"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endParaRPr lang="en-GB" sz="1200" kern="120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a:solidFill>
                  <a:schemeClr val="tx1"/>
                </a:solidFill>
                <a:latin typeface="Arial" charset="0"/>
                <a:ea typeface="ＭＳ Ｐゴシック" charset="-128"/>
                <a:cs typeface="+mn-cs"/>
              </a:rPr>
              <a:t>© 2025 Public Health Wales NHS Trust.</a:t>
            </a:r>
            <a:endParaRPr lang="en-US">
              <a:latin typeface="Arial" pitchFamily="34" charset="0"/>
              <a:ea typeface="ＭＳ Ｐゴシック" pitchFamily="34" charset="-128"/>
            </a:endParaRPr>
          </a:p>
          <a:p>
            <a:endParaRPr lang="en-GB">
              <a:latin typeface="Arial"/>
              <a:ea typeface="ＭＳ Ｐゴシック"/>
              <a:cs typeface="Arial"/>
            </a:endParaRPr>
          </a:p>
          <a:p>
            <a:r>
              <a:rPr lang="en-GB" b="1"/>
              <a:t>Rationale for resource</a:t>
            </a:r>
            <a:endParaRPr lang="en-GB"/>
          </a:p>
          <a:p>
            <a:r>
              <a:rPr lang="en-GB"/>
              <a:t>This resource is designed to support practitioners and registered healthcare practitioners (including vaccinators) involved in the delivery of the </a:t>
            </a:r>
            <a:r>
              <a:rPr lang="en-GB" err="1"/>
              <a:t>MenACWY</a:t>
            </a:r>
            <a:r>
              <a:rPr lang="en-GB"/>
              <a:t> vaccination programme in Wales.</a:t>
            </a:r>
            <a:endParaRPr lang="en-GB">
              <a:ea typeface="Calibri"/>
              <a:cs typeface="Calibri"/>
            </a:endParaRPr>
          </a:p>
          <a:p>
            <a:endParaRPr lang="en-GB"/>
          </a:p>
          <a:p>
            <a:r>
              <a:rPr lang="en-GB"/>
              <a:t>This resource does not cover the actual administration techniques involved in vaccination against </a:t>
            </a:r>
            <a:r>
              <a:rPr lang="en-GB" err="1"/>
              <a:t>MenACWY</a:t>
            </a:r>
            <a:r>
              <a:rPr lang="en-GB"/>
              <a:t>. If staff are required to deliver vaccinations, they should refer to their line manager for alternative training.</a:t>
            </a:r>
            <a:endParaRPr lang="en-GB">
              <a:ea typeface="Calibri"/>
              <a:cs typeface="Calibri"/>
            </a:endParaRPr>
          </a:p>
          <a:p>
            <a:endParaRPr lang="en-GB"/>
          </a:p>
          <a:p>
            <a:r>
              <a:rPr lang="en-GB"/>
              <a:t>Please note:  These educational resources continue to be updated as required to support this programme but do not replace the clinical judgement of practitioners. Practitioners should refer to the Green Book (maintained and updated by UK Health Security Agency, formerly Public Health England) when administering the vaccine. Immunisation against infectious diseases: Meningococcal 22: </a:t>
            </a:r>
            <a:r>
              <a:rPr lang="en-GB">
                <a:hlinkClick r:id="rId3"/>
              </a:rPr>
              <a:t>Meningococcal: the green book, chapter 22 - GOV.UK (www.gov.uk)</a:t>
            </a:r>
          </a:p>
          <a:p>
            <a:endParaRPr lang="en-GB">
              <a:latin typeface="Arial"/>
              <a:ea typeface="ＭＳ Ｐゴシック"/>
              <a:cs typeface="Arial"/>
            </a:endParaRPr>
          </a:p>
          <a:p>
            <a:endParaRPr lang="en-GB">
              <a:ea typeface="Calibri" panose="020F0502020204030204"/>
              <a:cs typeface="Calibri" panose="020F0502020204030204"/>
            </a:endParaRPr>
          </a:p>
          <a:p>
            <a:endParaRPr lang="en-GB">
              <a:ea typeface="Calibri" panose="020F0502020204030204"/>
              <a:cs typeface="Calibri" panose="020F0502020204030204"/>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855552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a:solidFill>
                  <a:srgbClr val="0B0C0C"/>
                </a:solidFill>
                <a:effectLst/>
                <a:latin typeface="GDS Transport"/>
              </a:rPr>
              <a:t>A non-blanching rash tends to be a late symptom and should be treated as a medical emergency. </a:t>
            </a:r>
            <a:endParaRPr lang="en-GB" altLang="en-US" b="1">
              <a:solidFill>
                <a:srgbClr val="0B0C0C"/>
              </a:solidFill>
              <a:latin typeface="GDS Transport"/>
              <a:ea typeface="ヒラギノ角ゴ Pro W3"/>
              <a:cs typeface="Arial" panose="020B0604020202020204" pitchFamily="34" charset="0"/>
            </a:endParaRPr>
          </a:p>
          <a:p>
            <a:r>
              <a:rPr lang="en-GB">
                <a:solidFill>
                  <a:srgbClr val="0B0C0C"/>
                </a:solidFill>
                <a:latin typeface="GDS Transport"/>
              </a:rPr>
              <a:t>It is important to note the absence of a rash does not preclude meningococcal disease.</a:t>
            </a:r>
            <a:endParaRPr lang="en-GB" altLang="en-US" b="1" i="0">
              <a:solidFill>
                <a:srgbClr val="0B0C0C"/>
              </a:solidFill>
              <a:effectLst/>
              <a:latin typeface="GDS Transport"/>
              <a:ea typeface="ヒラギノ角ゴ Pro W3"/>
              <a:cs typeface="Arial" panose="020B0604020202020204" pitchFamily="34" charset="0"/>
            </a:endParaRPr>
          </a:p>
          <a:p>
            <a:endParaRPr lang="en-GB">
              <a:solidFill>
                <a:srgbClr val="000000"/>
              </a:solidFill>
              <a:latin typeface="Calibri" panose="020F0502020204030204"/>
              <a:ea typeface="Calibri" panose="020F0502020204030204"/>
              <a:cs typeface="Calibri" panose="020F0502020204030204"/>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12</a:t>
            </a:fld>
            <a:endParaRPr lang="en-GB"/>
          </a:p>
        </p:txBody>
      </p:sp>
    </p:spTree>
    <p:extLst>
      <p:ext uri="{BB962C8B-B14F-4D97-AF65-F5344CB8AC3E}">
        <p14:creationId xmlns:p14="http://schemas.microsoft.com/office/powerpoint/2010/main" val="31762245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14</a:t>
            </a:fld>
            <a:endParaRPr lang="en-GB"/>
          </a:p>
        </p:txBody>
      </p:sp>
    </p:spTree>
    <p:extLst>
      <p:ext uri="{BB962C8B-B14F-4D97-AF65-F5344CB8AC3E}">
        <p14:creationId xmlns:p14="http://schemas.microsoft.com/office/powerpoint/2010/main" val="22941999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Teens are at high risk and are known to have high carriage rates. Vaccination for adolescents was therefore expected to rapidly impact on carriage and hence, disease, in all age groups.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WHC available from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JCVI statement re uptake and indirect protection </a:t>
            </a:r>
            <a:r>
              <a:rPr lang="en-GB" sz="1200">
                <a:hlinkClick r:id="rId3"/>
              </a:rPr>
              <a:t>https://www.gov.uk/government/publications/changes-to-the-childhood-immunisation-schedule-jcvi-statement/joint-committee-on-vaccination-and-immunisation-jcvi-statement-on-changes-to-the-childhood-immunisation-schedule</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15</a:t>
            </a:fld>
            <a:endParaRPr lang="en-GB"/>
          </a:p>
        </p:txBody>
      </p:sp>
    </p:spTree>
    <p:extLst>
      <p:ext uri="{BB962C8B-B14F-4D97-AF65-F5344CB8AC3E}">
        <p14:creationId xmlns:p14="http://schemas.microsoft.com/office/powerpoint/2010/main" val="8674757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Data: </a:t>
            </a:r>
            <a:r>
              <a:rPr lang="en-GB" sz="1800">
                <a:effectLst/>
                <a:latin typeface="Segoe UI" panose="020B0502040204020203" pitchFamily="34" charset="0"/>
                <a:hlinkClick r:id="rId3"/>
              </a:rPr>
              <a:t>https://www.thelancet.com/journals/lanchi/article/PIIS2352-4642(21)00335-7/fulltext</a:t>
            </a:r>
            <a:endParaRPr lang="en-GB" sz="180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a:effectLst/>
              <a:latin typeface="Arial" panose="020B0604020202020204" pitchFamily="34" charset="0"/>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10123083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In Wales the </a:t>
            </a:r>
            <a:r>
              <a:rPr lang="en-US" err="1">
                <a:cs typeface="Calibri"/>
              </a:rPr>
              <a:t>MenACWY</a:t>
            </a:r>
            <a:r>
              <a:rPr lang="en-US">
                <a:cs typeface="Calibri"/>
              </a:rPr>
              <a:t> vaccine is offered at the same time as the </a:t>
            </a:r>
            <a:r>
              <a:rPr lang="en-US" err="1">
                <a:cs typeface="Calibri"/>
              </a:rPr>
              <a:t>TdIPV</a:t>
            </a:r>
            <a:r>
              <a:rPr lang="en-US">
                <a:cs typeface="Calibri"/>
              </a:rPr>
              <a:t> (3in1, Tetanus Diphtheria and Inactivated Polio booster vaccine) at school based vaccination sessions in school year 9. In Cardiff and Vale UHB only, the </a:t>
            </a:r>
            <a:r>
              <a:rPr lang="en-US" err="1">
                <a:cs typeface="Calibri"/>
              </a:rPr>
              <a:t>MenACWY</a:t>
            </a:r>
            <a:r>
              <a:rPr lang="en-US">
                <a:cs typeface="Calibri"/>
              </a:rPr>
              <a:t> and </a:t>
            </a:r>
            <a:r>
              <a:rPr lang="en-US" err="1">
                <a:cs typeface="Calibri"/>
              </a:rPr>
              <a:t>TdIPV</a:t>
            </a:r>
            <a:r>
              <a:rPr lang="en-US">
                <a:cs typeface="Calibri"/>
              </a:rPr>
              <a:t> vaccine is offered in primary care (at 13/14 years of age)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*Children and adults who have outstanding routine </a:t>
            </a:r>
            <a:r>
              <a:rPr lang="en-US" err="1">
                <a:cs typeface="Calibri"/>
              </a:rPr>
              <a:t>immunisations</a:t>
            </a:r>
            <a:r>
              <a:rPr lang="en-US">
                <a:cs typeface="Calibri"/>
              </a:rPr>
              <a:t>: a national supplementary service specification: </a:t>
            </a:r>
            <a:r>
              <a:rPr lang="en-GB">
                <a:hlinkClick r:id="rId3"/>
              </a:rPr>
              <a:t>Children and adults who have outstanding routine immunisations: national supplementary service specification | GOV.WALES</a:t>
            </a: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endParaRPr lang="en-US">
              <a:cs typeface="Calibri"/>
            </a:endParaRPr>
          </a:p>
          <a:p>
            <a:r>
              <a:rPr lang="en-US">
                <a:cs typeface="Calibri"/>
              </a:rPr>
              <a:t>The</a:t>
            </a:r>
            <a:r>
              <a:rPr lang="en-US"/>
              <a:t> </a:t>
            </a:r>
            <a:r>
              <a:rPr lang="en-US" err="1"/>
              <a:t>immunisation</a:t>
            </a:r>
            <a:r>
              <a:rPr lang="en-US"/>
              <a:t> schedule for Wales is available at: </a:t>
            </a:r>
            <a:r>
              <a:rPr lang="en-US">
                <a:hlinkClick r:id="rId4"/>
              </a:rPr>
              <a:t>Routine </a:t>
            </a:r>
            <a:r>
              <a:rPr lang="en-US" err="1">
                <a:hlinkClick r:id="rId4"/>
              </a:rPr>
              <a:t>immunisation</a:t>
            </a:r>
            <a:r>
              <a:rPr lang="en-US">
                <a:hlinkClick r:id="rId4"/>
              </a:rPr>
              <a:t> schedules for Wales - Public Health Wales (</a:t>
            </a:r>
            <a:r>
              <a:rPr lang="en-US" err="1">
                <a:hlinkClick r:id="rId4"/>
              </a:rPr>
              <a:t>nhs.wales</a:t>
            </a:r>
            <a:r>
              <a:rPr lang="en-US">
                <a:hlinkClick r:id="rId4"/>
              </a:rPr>
              <a:t>)</a:t>
            </a:r>
            <a:endParaRPr lang="en-US">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17589517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The UKHSA publishes specific guidance for higher education settings: </a:t>
            </a:r>
            <a:r>
              <a:rPr lang="en-GB">
                <a:hlinkClick r:id="rId3"/>
              </a:rPr>
              <a:t>Meningitis and septicaemia: prevention and management in higher education institutions. - GOV.UK (www.gov.uk)</a:t>
            </a:r>
            <a:r>
              <a:rPr lang="en-GB"/>
              <a:t>. </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18</a:t>
            </a:fld>
            <a:endParaRPr lang="en-GB"/>
          </a:p>
        </p:txBody>
      </p:sp>
    </p:spTree>
    <p:extLst>
      <p:ext uri="{BB962C8B-B14F-4D97-AF65-F5344CB8AC3E}">
        <p14:creationId xmlns:p14="http://schemas.microsoft.com/office/powerpoint/2010/main" val="3355081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Children and adults who have outstanding routine </a:t>
            </a:r>
            <a:r>
              <a:rPr lang="en-US" err="1">
                <a:cs typeface="Calibri"/>
              </a:rPr>
              <a:t>immunisations</a:t>
            </a:r>
            <a:r>
              <a:rPr lang="en-US">
                <a:cs typeface="Calibri"/>
              </a:rPr>
              <a:t>: a national supplementary service specification: </a:t>
            </a:r>
            <a:r>
              <a:rPr lang="en-GB">
                <a:hlinkClick r:id="rId3"/>
              </a:rPr>
              <a:t>Children and adults who have outstanding routine immunisations: national supplementary service specification | GOV.WALES</a:t>
            </a:r>
            <a:endParaRPr lang="en-US">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19</a:t>
            </a:fld>
            <a:endParaRPr lang="en-GB"/>
          </a:p>
        </p:txBody>
      </p:sp>
    </p:spTree>
    <p:extLst>
      <p:ext uri="{BB962C8B-B14F-4D97-AF65-F5344CB8AC3E}">
        <p14:creationId xmlns:p14="http://schemas.microsoft.com/office/powerpoint/2010/main" val="22856109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FFFFFF"/>
                </a:solidFill>
                <a:latin typeface="Source Sans Pro" pitchFamily="34"/>
                <a:cs typeface="Arial" pitchFamily="34"/>
              </a:rPr>
              <a:t>Practitioners should always ensure they are accessing the most up to date information and guidance</a:t>
            </a:r>
            <a:endParaRPr lang="en-GB" sz="1200">
              <a:solidFill>
                <a:srgbClr val="FFFFFF"/>
              </a:solidFill>
              <a:latin typeface="Source Sans Pro" pitchFamily="34"/>
              <a:ea typeface="Source Sans Pro"/>
              <a:cs typeface="Arial" pitchFamily="34"/>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20</a:t>
            </a:fld>
            <a:endParaRPr lang="en-GB"/>
          </a:p>
        </p:txBody>
      </p:sp>
    </p:spTree>
    <p:extLst>
      <p:ext uri="{BB962C8B-B14F-4D97-AF65-F5344CB8AC3E}">
        <p14:creationId xmlns:p14="http://schemas.microsoft.com/office/powerpoint/2010/main" val="14163259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a:t>Not all vaccines may be routinely supplied. Details of all licensed products are included here in case a short-notice substitution of one product for another is required to maintain the programme in the event of manufacturing issues. Supplies of </a:t>
            </a:r>
            <a:r>
              <a:rPr lang="en-GB" sz="1200" err="1"/>
              <a:t>MenQuadfi</a:t>
            </a:r>
            <a:r>
              <a:rPr lang="en-GB" sz="1200"/>
              <a:t> will commence during </a:t>
            </a:r>
            <a:r>
              <a:rPr lang="en-GB"/>
              <a:t>the later part of 2024</a:t>
            </a:r>
            <a:r>
              <a:rPr lang="en-GB" sz="1200"/>
              <a:t>.  Welsh Government policy letters advising on supply of </a:t>
            </a:r>
            <a:r>
              <a:rPr lang="en-GB" sz="1200" err="1"/>
              <a:t>MenACWY</a:t>
            </a:r>
            <a:r>
              <a:rPr lang="en-GB" sz="1200"/>
              <a:t> vaccines are available from </a:t>
            </a:r>
            <a:r>
              <a:rPr lang="en-GB">
                <a:hlinkClick r:id="rId3"/>
              </a:rPr>
              <a:t>Policy, letters and Welsh Government (sharepoint.com)</a:t>
            </a:r>
            <a:r>
              <a:rPr lang="en-GB"/>
              <a:t> </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21</a:t>
            </a:fld>
            <a:endParaRPr lang="en-GB"/>
          </a:p>
        </p:txBody>
      </p:sp>
    </p:spTree>
    <p:extLst>
      <p:ext uri="{BB962C8B-B14F-4D97-AF65-F5344CB8AC3E}">
        <p14:creationId xmlns:p14="http://schemas.microsoft.com/office/powerpoint/2010/main" val="40729272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4038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a:t>
            </a:fld>
            <a:endParaRPr lang="en-GB"/>
          </a:p>
        </p:txBody>
      </p:sp>
    </p:spTree>
    <p:extLst>
      <p:ext uri="{BB962C8B-B14F-4D97-AF65-F5344CB8AC3E}">
        <p14:creationId xmlns:p14="http://schemas.microsoft.com/office/powerpoint/2010/main" val="35002357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The vaccine should be stored between +2°C to +8°C. Both vials should be visually inspected before reconstitution (see SPC </a:t>
            </a:r>
            <a:r>
              <a:rPr lang="en-GB">
                <a:hlinkClick r:id="rId3"/>
              </a:rPr>
              <a:t>Menveo Group A,C,W135 and Y conjugate vaccine - Summary of Product Characteristics (SmPC) - print friendly - (</a:t>
            </a:r>
            <a:r>
              <a:rPr lang="en-GB" err="1">
                <a:hlinkClick r:id="rId3"/>
              </a:rPr>
              <a:t>emc</a:t>
            </a:r>
            <a:r>
              <a:rPr lang="en-GB">
                <a:hlinkClick r:id="rId3"/>
              </a:rPr>
              <a:t>) (medicines.org.uk)</a:t>
            </a:r>
            <a:r>
              <a:rPr lang="en-GB"/>
              <a:t>). </a:t>
            </a:r>
            <a:r>
              <a:rPr lang="en-GB" b="0" i="0">
                <a:solidFill>
                  <a:srgbClr val="000000"/>
                </a:solidFill>
                <a:effectLst/>
                <a:latin typeface="Arial" panose="020B0604020202020204" pitchFamily="34" charset="0"/>
              </a:rPr>
              <a:t>After reconstitution, the medicinal product should be used immediately. However, chemical and physical stability after reconstitution have been demonstrated for 8 hours below 25°C.</a:t>
            </a:r>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25</a:t>
            </a:fld>
            <a:endParaRPr lang="en-GB"/>
          </a:p>
        </p:txBody>
      </p:sp>
    </p:spTree>
    <p:extLst>
      <p:ext uri="{BB962C8B-B14F-4D97-AF65-F5344CB8AC3E}">
        <p14:creationId xmlns:p14="http://schemas.microsoft.com/office/powerpoint/2010/main" val="9978941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a:solidFill>
                  <a:srgbClr val="000000"/>
                </a:solidFill>
                <a:effectLst/>
                <a:latin typeface="Times New Roman" panose="02020603050405020304" pitchFamily="18" charset="0"/>
              </a:rPr>
              <a:t>The vaccine should be stored between +2°C to +8°C</a:t>
            </a:r>
          </a:p>
          <a:p>
            <a:r>
              <a:rPr lang="en-GB" b="0" i="0">
                <a:solidFill>
                  <a:srgbClr val="000000"/>
                </a:solidFill>
                <a:effectLst/>
                <a:latin typeface="Times New Roman" panose="02020603050405020304" pitchFamily="18" charset="0"/>
              </a:rPr>
              <a:t>After reconstitution, the vaccine should be used immediately. However, stability after reconstitution has been demonstrated for 8 hours below 30°.  Discard any reconstituted vaccine not used within 8 hours.</a:t>
            </a:r>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27</a:t>
            </a:fld>
            <a:endParaRPr lang="en-GB"/>
          </a:p>
        </p:txBody>
      </p:sp>
    </p:spTree>
    <p:extLst>
      <p:ext uri="{BB962C8B-B14F-4D97-AF65-F5344CB8AC3E}">
        <p14:creationId xmlns:p14="http://schemas.microsoft.com/office/powerpoint/2010/main" val="29900292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Menveo</a:t>
            </a:r>
            <a:r>
              <a:rPr lang="en-GB" sz="1200" b="1" baseline="30000"/>
              <a:t>®</a:t>
            </a:r>
            <a:r>
              <a:rPr lang="en-GB"/>
              <a:t> </a:t>
            </a:r>
            <a:r>
              <a:rPr lang="en-GB">
                <a:hlinkClick r:id="rId3"/>
              </a:rPr>
              <a:t>Menveo Group A,C,W135 and Y conjugate vaccine - Summary of Product Characteristics (SmPC) - (</a:t>
            </a:r>
            <a:r>
              <a:rPr lang="en-GB" err="1">
                <a:hlinkClick r:id="rId3"/>
              </a:rPr>
              <a:t>emc</a:t>
            </a:r>
            <a:r>
              <a:rPr lang="en-GB">
                <a:hlinkClick r:id="rId3"/>
              </a:rPr>
              <a:t>)</a:t>
            </a:r>
            <a:r>
              <a:rPr lang="en-GB"/>
              <a:t> </a:t>
            </a:r>
          </a:p>
          <a:p>
            <a:r>
              <a:rPr lang="en-GB" err="1"/>
              <a:t>Nimenrix</a:t>
            </a:r>
            <a:r>
              <a:rPr lang="en-GB" sz="1200" b="1" baseline="30000" err="1"/>
              <a:t>®</a:t>
            </a:r>
            <a:r>
              <a:rPr lang="en-GB" err="1">
                <a:hlinkClick r:id="rId4"/>
              </a:rPr>
              <a:t>Nimenrix</a:t>
            </a:r>
            <a:r>
              <a:rPr lang="en-GB">
                <a:hlinkClick r:id="rId4"/>
              </a:rPr>
              <a:t> powder and solvent for solution for injection in pre-filled syringe - Summary of Product Characteristics (SmPC) - (</a:t>
            </a:r>
            <a:r>
              <a:rPr lang="en-GB" err="1">
                <a:hlinkClick r:id="rId4"/>
              </a:rPr>
              <a:t>emc</a:t>
            </a:r>
            <a:r>
              <a:rPr lang="en-GB">
                <a:hlinkClick r:id="rId4"/>
              </a:rPr>
              <a:t>)</a:t>
            </a:r>
            <a:endParaRPr lang="en-GB"/>
          </a:p>
          <a:p>
            <a:r>
              <a:rPr lang="en-GB" err="1"/>
              <a:t>MenQuadfi</a:t>
            </a:r>
            <a:r>
              <a:rPr lang="en-GB" sz="1200" b="1" baseline="30000"/>
              <a:t>®</a:t>
            </a:r>
            <a:r>
              <a:rPr lang="en-GB"/>
              <a:t> </a:t>
            </a:r>
            <a:r>
              <a:rPr lang="en-GB" err="1">
                <a:hlinkClick r:id="rId5"/>
              </a:rPr>
              <a:t>MenQuadfi</a:t>
            </a:r>
            <a:r>
              <a:rPr lang="en-GB">
                <a:hlinkClick r:id="rId5"/>
              </a:rPr>
              <a:t> solution for injection - Summary of Product Characteristics (SmPC) - (</a:t>
            </a:r>
            <a:r>
              <a:rPr lang="en-GB" err="1">
                <a:hlinkClick r:id="rId5"/>
              </a:rPr>
              <a:t>emc</a:t>
            </a:r>
            <a:r>
              <a:rPr lang="en-GB">
                <a:hlinkClick r:id="rId5"/>
              </a:rPr>
              <a:t>)</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30</a:t>
            </a:fld>
            <a:endParaRPr lang="en-GB"/>
          </a:p>
        </p:txBody>
      </p:sp>
    </p:spTree>
    <p:extLst>
      <p:ext uri="{BB962C8B-B14F-4D97-AF65-F5344CB8AC3E}">
        <p14:creationId xmlns:p14="http://schemas.microsoft.com/office/powerpoint/2010/main" val="40363025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a:solidFill>
                  <a:prstClr val="black"/>
                </a:solidFill>
              </a:rPr>
              <a:t>Healthcare professionals and vaccine recipients (and/or their parent or carer) are encouraged to report suspected adverse reactions to the Medicines and Healthcare products Regulatory Agency (MHRA) using the Yellow Card reporting scheme.</a:t>
            </a:r>
          </a:p>
          <a:p>
            <a:pPr>
              <a:defRPr/>
            </a:pPr>
            <a:endParaRPr lang="en-GB">
              <a:solidFill>
                <a:prstClr val="black"/>
              </a:solidFill>
            </a:endParaRPr>
          </a:p>
          <a:p>
            <a:pPr>
              <a:defRPr/>
            </a:pPr>
            <a:r>
              <a:rPr lang="en-GB"/>
              <a:t>The MHRA additionally monitored the safety of </a:t>
            </a:r>
            <a:r>
              <a:rPr lang="en-GB" err="1"/>
              <a:t>MenACWY</a:t>
            </a:r>
            <a:r>
              <a:rPr lang="en-GB"/>
              <a:t> vaccine as its use was increased through the adolescent programme.  No safety concerns have been raised since this vaccine has been more widely used in adolescents. Safety monitoring is a continuous process.</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31</a:t>
            </a:fld>
            <a:endParaRPr lang="en-GB"/>
          </a:p>
        </p:txBody>
      </p:sp>
    </p:spTree>
    <p:extLst>
      <p:ext uri="{BB962C8B-B14F-4D97-AF65-F5344CB8AC3E}">
        <p14:creationId xmlns:p14="http://schemas.microsoft.com/office/powerpoint/2010/main" val="9637189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The local Health Protection Team (HPT) will advise about vaccination of close contacts of any confirmed case of </a:t>
            </a:r>
            <a:r>
              <a:rPr lang="en-GB" err="1"/>
              <a:t>MenACWY</a:t>
            </a:r>
            <a:r>
              <a:rPr lang="en-GB"/>
              <a:t> infection according to the </a:t>
            </a:r>
            <a:r>
              <a:rPr lang="en-GB" b="0" i="0">
                <a:solidFill>
                  <a:srgbClr val="000000"/>
                </a:solidFill>
                <a:effectLst/>
                <a:latin typeface="Times New Roman" panose="02020603050405020304" pitchFamily="18" charset="0"/>
              </a:rPr>
              <a:t>Guidance for Public Health Management of Meningococcal Disease in the UK: </a:t>
            </a:r>
            <a:r>
              <a:rPr lang="en-GB">
                <a:hlinkClick r:id="rId3"/>
              </a:rPr>
              <a:t>Meningococcal disease: guidance on public health management - GOV.UK (www.gov.uk)</a:t>
            </a:r>
            <a:r>
              <a:rPr lang="en-GB" b="0" i="0">
                <a:solidFill>
                  <a:srgbClr val="000000"/>
                </a:solidFill>
                <a:effectLst/>
                <a:latin typeface="Times New Roman" panose="02020603050405020304" pitchFamily="18" charset="0"/>
              </a:rPr>
              <a:t>.</a:t>
            </a:r>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32</a:t>
            </a:fld>
            <a:endParaRPr lang="en-GB"/>
          </a:p>
        </p:txBody>
      </p:sp>
    </p:spTree>
    <p:extLst>
      <p:ext uri="{BB962C8B-B14F-4D97-AF65-F5344CB8AC3E}">
        <p14:creationId xmlns:p14="http://schemas.microsoft.com/office/powerpoint/2010/main" val="29520431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effectLst/>
                <a:latin typeface="Calibri" panose="020F0502020204030204" pitchFamily="34" charset="0"/>
                <a:ea typeface="Calibri" panose="020F0502020204030204" pitchFamily="34" charset="0"/>
                <a:cs typeface="Times New Roman" panose="02020603050405020304" pitchFamily="18" charset="0"/>
              </a:rPr>
              <a:t>A separate PGD template is also available for the vaccination of individuals who, due to an underlying medical condition, require doses of </a:t>
            </a:r>
            <a:r>
              <a:rPr lang="en-GB" sz="1200" err="1">
                <a:effectLst/>
                <a:latin typeface="Calibri" panose="020F0502020204030204" pitchFamily="34" charset="0"/>
                <a:ea typeface="Calibri" panose="020F0502020204030204" pitchFamily="34" charset="0"/>
                <a:cs typeface="Times New Roman" panose="02020603050405020304" pitchFamily="18" charset="0"/>
              </a:rPr>
              <a:t>MenACWY</a:t>
            </a:r>
            <a:r>
              <a:rPr lang="en-GB" sz="1200">
                <a:effectLst/>
                <a:latin typeface="Calibri" panose="020F0502020204030204" pitchFamily="34" charset="0"/>
                <a:ea typeface="Calibri" panose="020F0502020204030204" pitchFamily="34" charset="0"/>
                <a:cs typeface="Times New Roman" panose="02020603050405020304" pitchFamily="18" charset="0"/>
              </a:rPr>
              <a:t> vaccine that are not included the routine programme. Welsh government PGD templates are available from </a:t>
            </a:r>
            <a:r>
              <a:rPr lang="en-GB">
                <a:hlinkClick r:id="rId3"/>
              </a:rPr>
              <a:t>Patient Group Directions (PGD) - Welsh Medicines Advice Service (wales.nhs.uk)</a:t>
            </a:r>
            <a:r>
              <a:rPr lang="en-GB"/>
              <a:t> </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30700100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4394F4-9FA5-CE05-9763-5CB8B69E65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C5B694-1026-4249-C06F-894271CB1A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B2F9178-A976-D754-703C-DFC5AA19EEC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effectLst/>
              <a:latin typeface="Calibri" panose="020F0502020204030204" pitchFamily="34" charset="0"/>
              <a:ea typeface="Calibri" panose="020F0502020204030204" pitchFamily="34" charset="0"/>
              <a:cs typeface="Calibri"/>
            </a:endParaRPr>
          </a:p>
          <a:p>
            <a:endParaRPr lang="en-GB"/>
          </a:p>
        </p:txBody>
      </p:sp>
      <p:sp>
        <p:nvSpPr>
          <p:cNvPr id="4" name="Footer Placeholder 3">
            <a:extLst>
              <a:ext uri="{FF2B5EF4-FFF2-40B4-BE49-F238E27FC236}">
                <a16:creationId xmlns:a16="http://schemas.microsoft.com/office/drawing/2014/main" id="{0F260E73-9311-C86C-9BD4-627593C26540}"/>
              </a:ext>
            </a:extLst>
          </p:cNvPr>
          <p:cNvSpPr>
            <a:spLocks noGrp="1"/>
          </p:cNvSpPr>
          <p:nvPr>
            <p:ph type="ftr" sz="quarter" idx="4"/>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636F56DC-9CF9-73B4-F3A7-68052FDBF856}"/>
              </a:ext>
            </a:extLst>
          </p:cNvPr>
          <p:cNvSpPr>
            <a:spLocks noGrp="1"/>
          </p:cNvSpPr>
          <p:nvPr>
            <p:ph type="sldNum" sz="quarter" idx="5"/>
          </p:nvPr>
        </p:nvSpPr>
        <p:spPr/>
        <p:txBody>
          <a:bodyPr/>
          <a:lstStyle/>
          <a:p>
            <a:fld id="{50E9AB69-1183-4A53-8418-DBE90C92BBE7}" type="slidenum">
              <a:rPr lang="en-GB" smtClean="0"/>
              <a:t>34</a:t>
            </a:fld>
            <a:endParaRPr lang="en-GB"/>
          </a:p>
        </p:txBody>
      </p:sp>
    </p:spTree>
    <p:extLst>
      <p:ext uri="{BB962C8B-B14F-4D97-AF65-F5344CB8AC3E}">
        <p14:creationId xmlns:p14="http://schemas.microsoft.com/office/powerpoint/2010/main" val="31798694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58D04E-65DF-D91D-2186-6542B9640D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77FB89-228D-A957-2CB4-12F72A420EE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306FA95-689E-31CD-7024-C3CA35DC48A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effectLst/>
              <a:latin typeface="Calibri" panose="020F0502020204030204" pitchFamily="34" charset="0"/>
              <a:ea typeface="Calibri" panose="020F0502020204030204" pitchFamily="34" charset="0"/>
              <a:cs typeface="Calibri"/>
            </a:endParaRPr>
          </a:p>
          <a:p>
            <a:r>
              <a:rPr lang="en-GB">
                <a:ea typeface="Calibri"/>
                <a:cs typeface="Calibri"/>
              </a:rPr>
              <a:t>NICE </a:t>
            </a:r>
            <a:r>
              <a:rPr lang="en-GB"/>
              <a:t>- </a:t>
            </a:r>
            <a:r>
              <a:rPr lang="en-GB">
                <a:hlinkClick r:id="rId3"/>
              </a:rPr>
              <a:t>Vaccinations for school-aged children and young people: invitations, reminders and escalation of contact</a:t>
            </a:r>
            <a:r>
              <a:rPr lang="en-GB"/>
              <a:t> Young people can give their own consent to vaccination if they are assessed to be Gillick competent </a:t>
            </a:r>
            <a:endParaRPr lang="en-GB">
              <a:ea typeface="Calibri"/>
              <a:cs typeface="Calibri"/>
            </a:endParaRPr>
          </a:p>
        </p:txBody>
      </p:sp>
      <p:sp>
        <p:nvSpPr>
          <p:cNvPr id="4" name="Footer Placeholder 3">
            <a:extLst>
              <a:ext uri="{FF2B5EF4-FFF2-40B4-BE49-F238E27FC236}">
                <a16:creationId xmlns:a16="http://schemas.microsoft.com/office/drawing/2014/main" id="{EC7DBCD8-C6F9-3A2E-92F5-2AD092DA84BB}"/>
              </a:ext>
            </a:extLst>
          </p:cNvPr>
          <p:cNvSpPr>
            <a:spLocks noGrp="1"/>
          </p:cNvSpPr>
          <p:nvPr>
            <p:ph type="ftr" sz="quarter" idx="4"/>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C2F8AF2F-CB57-EC7B-84B5-53823AA41106}"/>
              </a:ext>
            </a:extLst>
          </p:cNvPr>
          <p:cNvSpPr>
            <a:spLocks noGrp="1"/>
          </p:cNvSpPr>
          <p:nvPr>
            <p:ph type="sldNum" sz="quarter" idx="5"/>
          </p:nvPr>
        </p:nvSpPr>
        <p:spPr/>
        <p:txBody>
          <a:bodyPr/>
          <a:lstStyle/>
          <a:p>
            <a:fld id="{50E9AB69-1183-4A53-8418-DBE90C92BBE7}" type="slidenum">
              <a:rPr lang="en-GB" smtClean="0"/>
              <a:t>35</a:t>
            </a:fld>
            <a:endParaRPr lang="en-GB"/>
          </a:p>
        </p:txBody>
      </p:sp>
    </p:spTree>
    <p:extLst>
      <p:ext uri="{BB962C8B-B14F-4D97-AF65-F5344CB8AC3E}">
        <p14:creationId xmlns:p14="http://schemas.microsoft.com/office/powerpoint/2010/main" val="6600780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36</a:t>
            </a:fld>
            <a:endParaRPr lang="en-GB"/>
          </a:p>
        </p:txBody>
      </p:sp>
    </p:spTree>
    <p:extLst>
      <p:ext uri="{BB962C8B-B14F-4D97-AF65-F5344CB8AC3E}">
        <p14:creationId xmlns:p14="http://schemas.microsoft.com/office/powerpoint/2010/main" val="36602293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See</a:t>
            </a:r>
            <a:r>
              <a:rPr lang="en-GB" baseline="0"/>
              <a:t> ‘Quarterly dashboards’ under each health board name here: </a:t>
            </a:r>
            <a:r>
              <a:rPr lang="en-GB" sz="1200" u="sng" kern="1200">
                <a:solidFill>
                  <a:schemeClr val="tx1"/>
                </a:solidFill>
                <a:effectLst/>
                <a:latin typeface="+mn-lt"/>
                <a:ea typeface="+mn-ea"/>
                <a:cs typeface="+mn-cs"/>
                <a:hlinkClick r:id="rId3"/>
              </a:rPr>
              <a:t>https://nhswales365.sharepoint.com/sites/PHW_VPDPComms/SitePages/Childhood-Immunisation-(COVER).aspx</a:t>
            </a:r>
            <a:r>
              <a:rPr lang="en-GB" sz="1200" kern="1200">
                <a:solidFill>
                  <a:schemeClr val="tx1"/>
                </a:solidFill>
                <a:effectLst/>
                <a:latin typeface="+mn-lt"/>
                <a:ea typeface="+mn-ea"/>
                <a:cs typeface="+mn-cs"/>
              </a:rPr>
              <a:t> (NHS only) </a:t>
            </a: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28604056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a:t>
            </a:fld>
            <a:endParaRPr lang="en-GB"/>
          </a:p>
        </p:txBody>
      </p:sp>
    </p:spTree>
    <p:extLst>
      <p:ext uri="{BB962C8B-B14F-4D97-AF65-F5344CB8AC3E}">
        <p14:creationId xmlns:p14="http://schemas.microsoft.com/office/powerpoint/2010/main" val="34485226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BMG (2022) </a:t>
            </a: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hlinkClick r:id="rId3"/>
              </a:rPr>
              <a:t>Attitudes towards COVID-19 and Flu Immunisations among Young People and Parents (</a:t>
            </a:r>
            <a:r>
              <a:rPr kumimoji="0" lang="en-GB" sz="1200" b="0" i="0" u="none" strike="noStrike" kern="1200" cap="none" spc="0" normalizeH="0" baseline="0" noProof="0" err="1">
                <a:ln>
                  <a:noFill/>
                </a:ln>
                <a:solidFill>
                  <a:prstClr val="black"/>
                </a:solidFill>
                <a:effectLst/>
                <a:uLnTx/>
                <a:uFillTx/>
                <a:latin typeface="Calibri" panose="020F0502020204030204"/>
                <a:ea typeface="+mn-ea"/>
                <a:cs typeface="+mn-cs"/>
                <a:hlinkClick r:id="rId3"/>
              </a:rPr>
              <a:t>nhs.wales</a:t>
            </a: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hlinkClick r:id="rId3"/>
              </a:rPr>
              <a:t>)</a:t>
            </a:r>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324F82"/>
                </a:solidFill>
                <a:effectLst/>
                <a:uLnTx/>
                <a:uFillTx/>
                <a:latin typeface="+mj-lt"/>
                <a:ea typeface="Verdana" charset="0"/>
              </a:rPr>
              <a:t>*Note – not all young people attend school, further exploration required for distribution routes to vulnerable young people e.g. outreach workers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324F82"/>
              </a:solidFill>
              <a:effectLst/>
              <a:uLnTx/>
              <a:uFillTx/>
              <a:latin typeface="+mj-lt"/>
              <a:ea typeface="Verdana"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err="1">
                <a:ln>
                  <a:noFill/>
                </a:ln>
                <a:solidFill>
                  <a:srgbClr val="324F82"/>
                </a:solidFill>
                <a:effectLst/>
                <a:uLnTx/>
                <a:uFillTx/>
                <a:latin typeface="+mj-lt"/>
                <a:ea typeface="Verdana" charset="0"/>
                <a:hlinkClick r:id="rId4"/>
              </a:rPr>
              <a:t>phw.nhs.wales</a:t>
            </a:r>
            <a:r>
              <a:rPr kumimoji="0" lang="en-GB" sz="1200" b="0" i="0" u="none" strike="noStrike" kern="1200" cap="none" spc="0" normalizeH="0" baseline="0" noProof="0">
                <a:ln>
                  <a:noFill/>
                </a:ln>
                <a:solidFill>
                  <a:srgbClr val="324F82"/>
                </a:solidFill>
                <a:effectLst/>
                <a:uLnTx/>
                <a:uFillTx/>
                <a:latin typeface="+mj-lt"/>
                <a:ea typeface="Verdana" charset="0"/>
                <a:hlinkClick r:id="rId4"/>
              </a:rPr>
              <a:t>/topics/immunisation-and-vaccines/engagement-insights</a:t>
            </a:r>
            <a:endParaRPr kumimoji="0" lang="en-GB" sz="1200" b="0" i="0" u="none" strike="noStrike" kern="1200" cap="none" spc="0" normalizeH="0" baseline="0" noProof="0">
              <a:ln>
                <a:noFill/>
              </a:ln>
              <a:solidFill>
                <a:srgbClr val="324F82"/>
              </a:solidFill>
              <a:effectLst/>
              <a:uLnTx/>
              <a:uFillTx/>
              <a:latin typeface="+mj-lt"/>
              <a:ea typeface="Verdana"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324F82"/>
              </a:solidFill>
              <a:effectLst/>
              <a:uLnTx/>
              <a:uFillTx/>
              <a:latin typeface="+mj-lt"/>
              <a:ea typeface="Verdana"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324F82"/>
              </a:solidFill>
              <a:effectLst/>
              <a:uLnTx/>
              <a:uFillTx/>
              <a:latin typeface="+mj-lt"/>
              <a:ea typeface="Verdana"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324F82"/>
              </a:solidFill>
              <a:effectLst/>
              <a:uLnTx/>
              <a:uFillTx/>
              <a:latin typeface="+mj-lt"/>
              <a:ea typeface="Verdana"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324F82"/>
              </a:solidFill>
              <a:effectLst/>
              <a:uLnTx/>
              <a:uFillTx/>
              <a:latin typeface="+mj-lt"/>
              <a:ea typeface="Verdana"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38</a:t>
            </a:fld>
            <a:endParaRPr lang="en-GB"/>
          </a:p>
        </p:txBody>
      </p:sp>
    </p:spTree>
    <p:extLst>
      <p:ext uri="{BB962C8B-B14F-4D97-AF65-F5344CB8AC3E}">
        <p14:creationId xmlns:p14="http://schemas.microsoft.com/office/powerpoint/2010/main" val="39598801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1000"/>
              </a:spcBef>
              <a:spcAft>
                <a:spcPts val="0"/>
              </a:spcAft>
              <a:buClrTx/>
              <a:buSzTx/>
              <a:buFont typeface="Arial" charset="0"/>
              <a:buNone/>
              <a:tabLst/>
              <a:defRPr/>
            </a:pPr>
            <a:r>
              <a:rPr kumimoji="0" lang="en-GB" sz="1800" b="0" i="0" u="none" strike="noStrike" kern="1200" cap="none" spc="0" normalizeH="0" baseline="0" noProof="0">
                <a:ln>
                  <a:noFill/>
                </a:ln>
                <a:solidFill>
                  <a:srgbClr val="324F82"/>
                </a:solidFill>
                <a:effectLst/>
                <a:uLnTx/>
                <a:uFillTx/>
                <a:latin typeface="Verdana" charset="0"/>
                <a:ea typeface="Verdana" charset="0"/>
              </a:rPr>
              <a:t>*Research focussed on information needs for the coproduction of HPV vaccine related resources </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endParaRPr kumimoji="0" lang="en-GB" sz="1800" b="0" i="0" u="none" strike="noStrike" kern="1200" cap="none" spc="0" normalizeH="0" baseline="0" noProof="0">
              <a:ln>
                <a:noFill/>
              </a:ln>
              <a:solidFill>
                <a:srgbClr val="324F82"/>
              </a:solidFill>
              <a:effectLst/>
              <a:uLnTx/>
              <a:uFillTx/>
              <a:latin typeface="Verdana" charset="0"/>
              <a:ea typeface="Verdana" charset="0"/>
            </a:endParaRP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r>
              <a:rPr kumimoji="0" lang="en-GB" sz="1800" b="0" i="0" u="none" strike="noStrike" kern="1200" cap="none" spc="0" normalizeH="0" baseline="0" noProof="0">
                <a:ln>
                  <a:noFill/>
                </a:ln>
                <a:solidFill>
                  <a:srgbClr val="324F82"/>
                </a:solidFill>
                <a:effectLst/>
                <a:uLnTx/>
                <a:uFillTx/>
                <a:latin typeface="Verdana" charset="0"/>
                <a:ea typeface="Verdana" charset="0"/>
              </a:rPr>
              <a:t>2 qualitative focus groups, 1 in-depth interview conducted in Welsh Undertaken Sept 2023 Total 16 participants</a:t>
            </a: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r>
              <a:rPr lang="en-GB" sz="1800">
                <a:latin typeface="+mj-lt"/>
                <a:cs typeface="Calibri" panose="020F0502020204030204" pitchFamily="34" charset="0"/>
                <a:hlinkClick r:id="rId3"/>
              </a:rPr>
              <a:t>https://phw.nhs.wales/topics/immunisation-and-vaccines/engagement-insights/phw-hpv-information-resource-research-findings-oct23/</a:t>
            </a:r>
            <a:r>
              <a:rPr lang="en-GB" sz="1800">
                <a:latin typeface="+mj-lt"/>
                <a:cs typeface="Calibri" panose="020F0502020204030204" pitchFamily="34" charset="0"/>
              </a:rPr>
              <a:t> </a:t>
            </a:r>
            <a:endParaRPr kumimoji="0" lang="en-GB" sz="1800" b="1" i="0" u="none" strike="noStrike" kern="1200" cap="none" spc="0" normalizeH="0" baseline="0" noProof="0">
              <a:ln>
                <a:noFill/>
              </a:ln>
              <a:solidFill>
                <a:srgbClr val="324F82"/>
              </a:solidFill>
              <a:effectLst/>
              <a:uLnTx/>
              <a:uFillTx/>
              <a:latin typeface="Verdana" charset="0"/>
              <a:ea typeface="Verdana" charset="0"/>
            </a:endParaRP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endParaRPr kumimoji="0" lang="en-GB" sz="1800" b="1" i="0" u="none" strike="noStrike" kern="1200" cap="none" spc="0" normalizeH="0" baseline="0" noProof="0">
              <a:ln>
                <a:noFill/>
              </a:ln>
              <a:solidFill>
                <a:srgbClr val="324F82"/>
              </a:solidFill>
              <a:effectLst/>
              <a:uLnTx/>
              <a:uFillTx/>
              <a:latin typeface="Verdana" charset="0"/>
              <a:ea typeface="Verdana" charset="0"/>
            </a:endParaRP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r>
              <a:rPr kumimoji="0" lang="en-GB" sz="1800" b="1" i="0" u="none" strike="noStrike" kern="1200" cap="none" spc="0" normalizeH="0" baseline="0" noProof="0">
                <a:ln>
                  <a:noFill/>
                </a:ln>
                <a:solidFill>
                  <a:srgbClr val="324F82"/>
                </a:solidFill>
                <a:effectLst/>
                <a:uLnTx/>
                <a:uFillTx/>
                <a:latin typeface="Verdana" charset="0"/>
                <a:ea typeface="Verdana" charset="0"/>
              </a:rPr>
              <a:t>Aims:</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1800" b="0" i="0" u="none" strike="noStrike" kern="1200" cap="none" spc="0" normalizeH="0" baseline="0" noProof="0">
                <a:ln>
                  <a:noFill/>
                </a:ln>
                <a:solidFill>
                  <a:srgbClr val="324F82"/>
                </a:solidFill>
                <a:effectLst/>
                <a:uLnTx/>
                <a:uFillTx/>
                <a:latin typeface="Verdana" charset="0"/>
                <a:ea typeface="Verdana" charset="0"/>
              </a:rPr>
              <a:t>What questions, barriers or concerns young people have about the HPV/flu vaccine that should be addressed in the resource.</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1800" b="0" i="0" u="none" strike="noStrike" kern="1200" cap="none" spc="0" normalizeH="0" baseline="0" noProof="0">
                <a:ln>
                  <a:noFill/>
                </a:ln>
                <a:solidFill>
                  <a:srgbClr val="324F82"/>
                </a:solidFill>
                <a:effectLst/>
                <a:uLnTx/>
                <a:uFillTx/>
                <a:latin typeface="Verdana" charset="0"/>
                <a:ea typeface="Verdana" charset="0"/>
              </a:rPr>
              <a:t>The content, style, format, and length of an audio-visual resource that would appeal to young people.</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1800" b="0" i="0" u="none" strike="noStrike" kern="1200" cap="none" spc="0" normalizeH="0" baseline="0" noProof="0">
                <a:ln>
                  <a:noFill/>
                </a:ln>
                <a:solidFill>
                  <a:srgbClr val="324F82"/>
                </a:solidFill>
                <a:effectLst/>
                <a:uLnTx/>
                <a:uFillTx/>
                <a:latin typeface="Verdana" charset="0"/>
                <a:ea typeface="Verdana" charset="0"/>
              </a:rPr>
              <a:t>If young people would access an audio-visual resource for vaccine information.</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1800" b="0" i="0" u="none" strike="noStrike" kern="1200" cap="none" spc="0" normalizeH="0" baseline="0" noProof="0">
                <a:ln>
                  <a:noFill/>
                </a:ln>
                <a:solidFill>
                  <a:srgbClr val="324F82"/>
                </a:solidFill>
                <a:effectLst/>
                <a:uLnTx/>
                <a:uFillTx/>
                <a:latin typeface="Verdana" charset="0"/>
                <a:ea typeface="Verdana" charset="0"/>
              </a:rPr>
              <a:t>How young people would want this information to reach them.</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1800" b="0" i="0" u="none" strike="noStrike" kern="1200" cap="none" spc="0" normalizeH="0" baseline="0" noProof="0">
                <a:ln>
                  <a:noFill/>
                </a:ln>
                <a:solidFill>
                  <a:srgbClr val="324F82"/>
                </a:solidFill>
                <a:effectLst/>
                <a:uLnTx/>
                <a:uFillTx/>
                <a:latin typeface="Verdana" charset="0"/>
                <a:ea typeface="Verdana" charset="0"/>
              </a:rPr>
              <a:t>To understand where young people would access a resource, including named platforms.</a:t>
            </a: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endParaRPr kumimoji="0" lang="en-GB" sz="1800" b="0" i="0" u="none" strike="noStrike" kern="1200" cap="none" spc="0" normalizeH="0" baseline="0" noProof="0">
              <a:ln>
                <a:noFill/>
              </a:ln>
              <a:solidFill>
                <a:srgbClr val="324F82"/>
              </a:solidFill>
              <a:effectLst/>
              <a:uLnTx/>
              <a:uFillTx/>
              <a:latin typeface="Verdana" charset="0"/>
              <a:ea typeface="Verdana" charset="0"/>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39</a:t>
            </a:fld>
            <a:endParaRPr lang="en-GB"/>
          </a:p>
        </p:txBody>
      </p:sp>
    </p:spTree>
    <p:extLst>
      <p:ext uri="{BB962C8B-B14F-4D97-AF65-F5344CB8AC3E}">
        <p14:creationId xmlns:p14="http://schemas.microsoft.com/office/powerpoint/2010/main" val="37788493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200">
                <a:effectLst/>
                <a:latin typeface="Calibri"/>
                <a:cs typeface="Calibri"/>
              </a:rPr>
              <a:t>Based on PHW 2023 </a:t>
            </a:r>
            <a:r>
              <a:rPr lang="en-GB"/>
              <a:t>Findings from Information Resource for Young People Research Findings </a:t>
            </a:r>
            <a:r>
              <a:rPr lang="en-GB" sz="1200">
                <a:latin typeface="+mj-lt"/>
                <a:cs typeface="Calibri" panose="020F0502020204030204" pitchFamily="34" charset="0"/>
                <a:hlinkClick r:id="rId3"/>
              </a:rPr>
              <a:t>https://phw.nhs.wales/topics/immunisation-and-vaccines/engagement-insights/phw-hpv-information-resource-research-findings-oct23/</a:t>
            </a:r>
            <a:r>
              <a:rPr lang="en-GB" sz="1200">
                <a:latin typeface="+mj-lt"/>
                <a:cs typeface="Calibri" panose="020F0502020204030204" pitchFamily="34" charset="0"/>
              </a:rPr>
              <a:t> </a:t>
            </a:r>
            <a:endParaRPr kumimoji="0" lang="en-GB" sz="1200" b="1" i="0" u="none" strike="noStrike" kern="1200" cap="none" spc="0" normalizeH="0" baseline="0" noProof="0">
              <a:ln>
                <a:noFill/>
              </a:ln>
              <a:solidFill>
                <a:srgbClr val="324F82"/>
              </a:solidFill>
              <a:effectLst/>
              <a:uLnTx/>
              <a:uFillTx/>
              <a:latin typeface="Verdana" charset="0"/>
              <a:ea typeface="Verdana" charset="0"/>
            </a:endParaRPr>
          </a:p>
          <a:p>
            <a:pPr>
              <a:lnSpc>
                <a:spcPct val="107000"/>
              </a:lnSpc>
              <a:spcAft>
                <a:spcPts val="800"/>
              </a:spcAft>
            </a:pPr>
            <a:endParaRPr lang="en-GB" sz="1200">
              <a:effectLst/>
              <a:latin typeface="Calibri"/>
              <a:ea typeface="Calibri" panose="020F0502020204030204" pitchFamily="34" charset="0"/>
              <a:cs typeface="Calibri"/>
            </a:endParaRPr>
          </a:p>
          <a:p>
            <a:pPr>
              <a:lnSpc>
                <a:spcPct val="107000"/>
              </a:lnSpc>
              <a:spcAft>
                <a:spcPts val="800"/>
              </a:spcAft>
            </a:pPr>
            <a:endParaRPr lang="en-GB" sz="1200">
              <a:effectLst/>
              <a:latin typeface="Calibri"/>
              <a:ea typeface="Calibri" panose="020F0502020204030204" pitchFamily="34" charset="0"/>
              <a:cs typeface="Calibri"/>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40</a:t>
            </a:fld>
            <a:endParaRPr lang="en-GB"/>
          </a:p>
        </p:txBody>
      </p:sp>
    </p:spTree>
    <p:extLst>
      <p:ext uri="{BB962C8B-B14F-4D97-AF65-F5344CB8AC3E}">
        <p14:creationId xmlns:p14="http://schemas.microsoft.com/office/powerpoint/2010/main" val="30238682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Meningococcal C vaccination started in the UK in 1999. A combined Hib/</a:t>
            </a:r>
            <a:r>
              <a:rPr lang="en-US" err="1">
                <a:ea typeface="Calibri"/>
                <a:cs typeface="Calibri"/>
              </a:rPr>
              <a:t>MenC</a:t>
            </a:r>
            <a:r>
              <a:rPr lang="en-US">
                <a:ea typeface="Calibri"/>
                <a:cs typeface="Calibri"/>
              </a:rPr>
              <a:t> vaccine was later introduced into the infant vaccination </a:t>
            </a:r>
            <a:r>
              <a:rPr lang="en-US" err="1">
                <a:ea typeface="Calibri"/>
                <a:cs typeface="Calibri"/>
              </a:rPr>
              <a:t>programme</a:t>
            </a:r>
            <a:r>
              <a:rPr lang="en-US">
                <a:ea typeface="Calibri"/>
                <a:cs typeface="Calibri"/>
              </a:rPr>
              <a:t> in 2006. In the summer of 2015, </a:t>
            </a:r>
            <a:r>
              <a:rPr lang="en-US" err="1">
                <a:ea typeface="Calibri"/>
                <a:cs typeface="Calibri"/>
              </a:rPr>
              <a:t>MenACWY</a:t>
            </a:r>
            <a:r>
              <a:rPr lang="en-US">
                <a:ea typeface="Calibri"/>
                <a:cs typeface="Calibri"/>
              </a:rPr>
              <a:t> vaccination replaced the adolescent </a:t>
            </a:r>
            <a:r>
              <a:rPr lang="en-US" err="1">
                <a:ea typeface="Calibri"/>
                <a:cs typeface="Calibri"/>
              </a:rPr>
              <a:t>MenC</a:t>
            </a:r>
            <a:r>
              <a:rPr lang="en-US">
                <a:ea typeface="Calibri"/>
                <a:cs typeface="Calibri"/>
              </a:rPr>
              <a:t> vaccine due to an increase in cases of </a:t>
            </a:r>
            <a:r>
              <a:rPr lang="en-US" err="1">
                <a:ea typeface="Calibri"/>
                <a:cs typeface="Calibri"/>
              </a:rPr>
              <a:t>MenW</a:t>
            </a:r>
            <a:r>
              <a:rPr lang="en-US">
                <a:ea typeface="Calibri"/>
                <a:cs typeface="Calibri"/>
              </a:rPr>
              <a:t> disease. The </a:t>
            </a:r>
            <a:r>
              <a:rPr lang="en-US" err="1">
                <a:ea typeface="Calibri"/>
                <a:cs typeface="Calibri"/>
              </a:rPr>
              <a:t>HibMenC</a:t>
            </a:r>
            <a:r>
              <a:rPr lang="en-US">
                <a:ea typeface="Calibri"/>
                <a:cs typeface="Calibri"/>
              </a:rPr>
              <a:t> dose delivered in infancy was stopped in July 2025 with the </a:t>
            </a:r>
            <a:r>
              <a:rPr lang="en-US" err="1">
                <a:ea typeface="Calibri"/>
                <a:cs typeface="Calibri"/>
              </a:rPr>
              <a:t>MenACWY</a:t>
            </a:r>
            <a:r>
              <a:rPr lang="en-US">
                <a:ea typeface="Calibri"/>
                <a:cs typeface="Calibri"/>
              </a:rPr>
              <a:t> adolescent </a:t>
            </a:r>
            <a:r>
              <a:rPr lang="en-US" err="1">
                <a:ea typeface="Calibri"/>
                <a:cs typeface="Calibri"/>
              </a:rPr>
              <a:t>programme</a:t>
            </a:r>
            <a:r>
              <a:rPr lang="en-US">
                <a:ea typeface="Calibri"/>
                <a:cs typeface="Calibri"/>
              </a:rPr>
              <a:t> expected to provide indirect protection to all age groups.  </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41</a:t>
            </a:fld>
            <a:endParaRPr lang="en-GB"/>
          </a:p>
        </p:txBody>
      </p:sp>
    </p:spTree>
    <p:extLst>
      <p:ext uri="{BB962C8B-B14F-4D97-AF65-F5344CB8AC3E}">
        <p14:creationId xmlns:p14="http://schemas.microsoft.com/office/powerpoint/2010/main" val="253991147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The UKHSA publishes specific guidance for higher education settings: </a:t>
            </a:r>
            <a:r>
              <a:rPr lang="en-GB">
                <a:hlinkClick r:id="rId3"/>
              </a:rPr>
              <a:t>Meningitis and septicaemia: prevention and management in higher education institutions. - GOV.UK (www.gov.uk)</a:t>
            </a:r>
            <a:r>
              <a:rPr lang="en-GB"/>
              <a:t>. </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42</a:t>
            </a:fld>
            <a:endParaRPr lang="en-GB"/>
          </a:p>
        </p:txBody>
      </p:sp>
    </p:spTree>
    <p:extLst>
      <p:ext uri="{BB962C8B-B14F-4D97-AF65-F5344CB8AC3E}">
        <p14:creationId xmlns:p14="http://schemas.microsoft.com/office/powerpoint/2010/main" val="29393221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en-US">
                <a:ea typeface="ヒラギノ角ゴ Pro W3"/>
                <a:cs typeface="ヒラギノ角ゴ Pro W3"/>
              </a:rPr>
              <a:t>References</a:t>
            </a:r>
          </a:p>
          <a:p>
            <a:pPr>
              <a:lnSpc>
                <a:spcPct val="107000"/>
              </a:lnSpc>
              <a:spcAft>
                <a:spcPts val="800"/>
              </a:spcAft>
            </a:pPr>
            <a:r>
              <a:rPr lang="en-GB" sz="1200">
                <a:effectLst/>
                <a:latin typeface="Calibri" panose="020F0502020204030204" pitchFamily="34" charset="0"/>
                <a:ea typeface="Calibri" panose="020F0502020204030204" pitchFamily="34" charset="0"/>
                <a:cs typeface="Times New Roman" panose="02020603050405020304" pitchFamily="18" charset="0"/>
              </a:rPr>
              <a:t>1. </a:t>
            </a:r>
            <a:r>
              <a:rPr lang="en-GB" sz="1200" err="1">
                <a:effectLst/>
                <a:latin typeface="Calibri" panose="020F0502020204030204" pitchFamily="34" charset="0"/>
                <a:ea typeface="Calibri" panose="020F0502020204030204" pitchFamily="34" charset="0"/>
                <a:cs typeface="Times New Roman" panose="02020603050405020304" pitchFamily="18" charset="0"/>
              </a:rPr>
              <a:t>Ladhani</a:t>
            </a:r>
            <a:r>
              <a:rPr lang="en-GB" sz="1200">
                <a:effectLst/>
                <a:latin typeface="Calibri" panose="020F0502020204030204" pitchFamily="34" charset="0"/>
                <a:ea typeface="Calibri" panose="020F0502020204030204" pitchFamily="34" charset="0"/>
                <a:cs typeface="Times New Roman" panose="02020603050405020304" pitchFamily="18" charset="0"/>
              </a:rPr>
              <a:t>, S. </a:t>
            </a:r>
            <a:r>
              <a:rPr lang="en-GB" sz="1200" err="1">
                <a:effectLst/>
                <a:latin typeface="Calibri" panose="020F0502020204030204" pitchFamily="34" charset="0"/>
                <a:ea typeface="Calibri" panose="020F0502020204030204" pitchFamily="34" charset="0"/>
                <a:cs typeface="Times New Roman" panose="02020603050405020304" pitchFamily="18" charset="0"/>
              </a:rPr>
              <a:t>Beebeejaun</a:t>
            </a:r>
            <a:r>
              <a:rPr lang="en-GB" sz="1200">
                <a:effectLst/>
                <a:latin typeface="Calibri" panose="020F0502020204030204" pitchFamily="34" charset="0"/>
                <a:ea typeface="Calibri" panose="020F0502020204030204" pitchFamily="34" charset="0"/>
                <a:cs typeface="Times New Roman" panose="02020603050405020304" pitchFamily="18" charset="0"/>
              </a:rPr>
              <a:t>, K. </a:t>
            </a:r>
            <a:r>
              <a:rPr lang="en-GB" sz="1200" err="1">
                <a:effectLst/>
                <a:latin typeface="Calibri" panose="020F0502020204030204" pitchFamily="34" charset="0"/>
                <a:ea typeface="Calibri" panose="020F0502020204030204" pitchFamily="34" charset="0"/>
                <a:cs typeface="Times New Roman" panose="02020603050405020304" pitchFamily="18" charset="0"/>
              </a:rPr>
              <a:t>Lucidarme</a:t>
            </a:r>
            <a:r>
              <a:rPr lang="en-GB" sz="1200">
                <a:effectLst/>
                <a:latin typeface="Calibri" panose="020F0502020204030204" pitchFamily="34" charset="0"/>
                <a:ea typeface="Calibri" panose="020F0502020204030204" pitchFamily="34" charset="0"/>
                <a:cs typeface="Times New Roman" panose="02020603050405020304" pitchFamily="18" charset="0"/>
              </a:rPr>
              <a:t>, J. Campbell, H. Gray, S. </a:t>
            </a:r>
            <a:r>
              <a:rPr lang="en-GB" sz="1200" err="1">
                <a:effectLst/>
                <a:latin typeface="Calibri" panose="020F0502020204030204" pitchFamily="34" charset="0"/>
                <a:ea typeface="Calibri" panose="020F0502020204030204" pitchFamily="34" charset="0"/>
                <a:cs typeface="Times New Roman" panose="02020603050405020304" pitchFamily="18" charset="0"/>
              </a:rPr>
              <a:t>Kaczmarkski</a:t>
            </a:r>
            <a:r>
              <a:rPr lang="en-GB" sz="1200">
                <a:effectLst/>
                <a:latin typeface="Calibri" panose="020F0502020204030204" pitchFamily="34" charset="0"/>
                <a:ea typeface="Calibri" panose="020F0502020204030204" pitchFamily="34" charset="0"/>
                <a:cs typeface="Times New Roman" panose="02020603050405020304" pitchFamily="18" charset="0"/>
              </a:rPr>
              <a:t>, E. Ramsay, M.E, Borrow, R. (2015). Increase in Endemic Neisseria meningitidis Capsular Group W Sequence Type 11 Complex Associated With Severe Invasive Disease in England and Wales. Clin Infect Dis. (2015) 60 (4): 578-585. [internet] accessed 15 January 2024. </a:t>
            </a:r>
            <a:r>
              <a:rPr lang="en-GB" sz="12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https://cid.oxfordjournals.org/content/60/4/578</a:t>
            </a:r>
            <a:r>
              <a:rPr lang="en-GB" sz="12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200">
                <a:effectLst/>
                <a:latin typeface="Calibri" panose="020F0502020204030204" pitchFamily="34" charset="0"/>
                <a:ea typeface="Calibri" panose="020F0502020204030204" pitchFamily="34" charset="0"/>
                <a:cs typeface="Times New Roman" panose="02020603050405020304" pitchFamily="18" charset="0"/>
              </a:rPr>
              <a:t>2. Public Health England (2015) Health Protection Report: Continuing increase in meningococcal group W (</a:t>
            </a:r>
            <a:r>
              <a:rPr lang="en-GB" sz="1200" err="1">
                <a:effectLst/>
                <a:latin typeface="Calibri" panose="020F0502020204030204" pitchFamily="34" charset="0"/>
                <a:ea typeface="Calibri" panose="020F0502020204030204" pitchFamily="34" charset="0"/>
                <a:cs typeface="Times New Roman" panose="02020603050405020304" pitchFamily="18" charset="0"/>
              </a:rPr>
              <a:t>MenW</a:t>
            </a:r>
            <a:r>
              <a:rPr lang="en-GB" sz="1200">
                <a:effectLst/>
                <a:latin typeface="Calibri" panose="020F0502020204030204" pitchFamily="34" charset="0"/>
                <a:ea typeface="Calibri" panose="020F0502020204030204" pitchFamily="34" charset="0"/>
                <a:cs typeface="Times New Roman" panose="02020603050405020304" pitchFamily="18" charset="0"/>
              </a:rPr>
              <a:t>) disease in England. Weekly report. Vol 9. No.7. Published 27 February 2015. [internet]. accessed 15 January 2024. </a:t>
            </a:r>
            <a:r>
              <a:rPr lang="en-GB" sz="1200" u="sng">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Health Protection Report volume 9 (2015) - GOV.UK (www.gov.uk)</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a:effectLst/>
                <a:latin typeface="Calibri" panose="020F0502020204030204" pitchFamily="34" charset="0"/>
                <a:ea typeface="Calibri" panose="020F0502020204030204" pitchFamily="34" charset="0"/>
                <a:cs typeface="Times New Roman" panose="02020603050405020304" pitchFamily="18" charset="0"/>
              </a:rPr>
              <a:t>3. Joint Committee on Vaccination and Immunisation (2015). Minutes of the meeting 4 February 2015. [internet] accessed 15 January 2024. https://www.gov.uk/government/groups/joint-committee-on-vaccination-and-immunisation</a:t>
            </a:r>
          </a:p>
          <a:p>
            <a:pPr>
              <a:lnSpc>
                <a:spcPct val="107000"/>
              </a:lnSpc>
              <a:spcAft>
                <a:spcPts val="800"/>
              </a:spcAft>
            </a:pPr>
            <a:r>
              <a:rPr lang="en-GB" sz="1200">
                <a:effectLst/>
                <a:latin typeface="Calibri" panose="020F0502020204030204" pitchFamily="34" charset="0"/>
                <a:ea typeface="Calibri" panose="020F0502020204030204" pitchFamily="34" charset="0"/>
                <a:cs typeface="Times New Roman" panose="02020603050405020304" pitchFamily="18" charset="0"/>
              </a:rPr>
              <a:t>4. Campbell H and others (2022). </a:t>
            </a:r>
            <a:r>
              <a:rPr lang="en-GB" sz="12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5"/>
              </a:rPr>
              <a:t>Impact of an adolescent meningococcal ACWY immunisation programme to control a national outbreak of group W meningococcal disease in England: a national surveillance and modelling study, England, 2015 to 2016</a:t>
            </a:r>
            <a:r>
              <a:rPr lang="en-GB" sz="1200">
                <a:effectLst/>
                <a:latin typeface="Calibri" panose="020F0502020204030204" pitchFamily="34" charset="0"/>
                <a:ea typeface="Calibri" panose="020F0502020204030204" pitchFamily="34" charset="0"/>
                <a:cs typeface="Times New Roman" panose="02020603050405020304" pitchFamily="18" charset="0"/>
              </a:rPr>
              <a:t>. Lancet Child Adolescent Health: volume 6 issue </a:t>
            </a:r>
            <a:r>
              <a:rPr lang="en-GB" sz="12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2 </a:t>
            </a:r>
            <a:r>
              <a:rPr lang="en-GB" sz="1200">
                <a:effectLst/>
                <a:latin typeface="Calibri" panose="020F0502020204030204" pitchFamily="34" charset="0"/>
                <a:ea typeface="Calibri" panose="020F0502020204030204" pitchFamily="34" charset="0"/>
                <a:cs typeface="Times New Roman" panose="02020603050405020304" pitchFamily="18" charset="0"/>
              </a:rPr>
              <a:t>[internet] accessed 15 January 2024. </a:t>
            </a:r>
            <a:r>
              <a:rPr lang="en-GB" sz="12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5"/>
              </a:rPr>
              <a:t>https://pubmed.ncbi.nlm.nih.gov/34883094/</a:t>
            </a:r>
            <a:r>
              <a:rPr lang="en-GB" sz="1200">
                <a:effectLst/>
                <a:latin typeface="Calibri" panose="020F0502020204030204" pitchFamily="34" charset="0"/>
                <a:ea typeface="Calibri" panose="020F0502020204030204" pitchFamily="34" charset="0"/>
                <a:cs typeface="Times New Roman" panose="02020603050405020304" pitchFamily="18" charset="0"/>
              </a:rPr>
              <a:t> </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43</a:t>
            </a:fld>
            <a:endParaRPr lang="en-GB"/>
          </a:p>
        </p:txBody>
      </p:sp>
    </p:spTree>
    <p:extLst>
      <p:ext uri="{BB962C8B-B14F-4D97-AF65-F5344CB8AC3E}">
        <p14:creationId xmlns:p14="http://schemas.microsoft.com/office/powerpoint/2010/main" val="3039855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a:t>
            </a:fld>
            <a:endParaRPr lang="en-GB"/>
          </a:p>
        </p:txBody>
      </p:sp>
    </p:spTree>
    <p:extLst>
      <p:ext uri="{BB962C8B-B14F-4D97-AF65-F5344CB8AC3E}">
        <p14:creationId xmlns:p14="http://schemas.microsoft.com/office/powerpoint/2010/main" val="35316709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a:t>
            </a:fld>
            <a:endParaRPr lang="en-GB"/>
          </a:p>
        </p:txBody>
      </p:sp>
    </p:spTree>
    <p:extLst>
      <p:ext uri="{BB962C8B-B14F-4D97-AF65-F5344CB8AC3E}">
        <p14:creationId xmlns:p14="http://schemas.microsoft.com/office/powerpoint/2010/main" val="31000900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defRPr/>
            </a:pPr>
            <a:r>
              <a:rPr lang="en-GB"/>
              <a:t>Plural: meningococci. The organism is associated with both asymptomatic carriage and invasive disease</a:t>
            </a:r>
          </a:p>
          <a:p>
            <a:pPr marL="171450" indent="-171450">
              <a:buFont typeface="Arial" panose="020B0604020202020204" pitchFamily="34" charset="0"/>
              <a:buChar char="•"/>
            </a:pPr>
            <a:r>
              <a:rPr lang="en-GB"/>
              <a:t>Each group has a distinct (i.e. group specific) outer polysaccharide (sugar) capsule </a:t>
            </a:r>
            <a:endParaRPr lang="en-GB">
              <a:ea typeface="Calibri"/>
              <a:cs typeface="Calibri"/>
            </a:endParaRPr>
          </a:p>
          <a:p>
            <a:pPr marL="171450" indent="-171450">
              <a:buFont typeface="Arial" panose="020B0604020202020204" pitchFamily="34" charset="0"/>
              <a:buChar char="•"/>
              <a:defRPr/>
            </a:pPr>
            <a:r>
              <a:rPr lang="en-GB"/>
              <a:t>Disease onset is sudden and often dramatic </a:t>
            </a:r>
          </a:p>
          <a:p>
            <a:pPr marL="171450" indent="-171450">
              <a:buFont typeface="Arial" panose="020B0604020202020204" pitchFamily="34" charset="0"/>
              <a:buChar char="•"/>
              <a:defRPr/>
            </a:pPr>
            <a:r>
              <a:rPr lang="en-GB"/>
              <a:t>The overall case fatality rate is  ~10% but varies with age, capsular group and clinical presentation and many survivors have long term complications which may include brain damage, deafness, epilepsy, limb/digit loss and cognitive deficit</a:t>
            </a:r>
            <a:endParaRPr lang="en-GB">
              <a:ea typeface="Calibri"/>
              <a:cs typeface="Calibri"/>
            </a:endParaRPr>
          </a:p>
          <a:p>
            <a:pPr marL="171450" indent="-171450">
              <a:buFont typeface="Arial" panose="020B0604020202020204" pitchFamily="34" charset="0"/>
              <a:buChar char="•"/>
              <a:defRPr/>
            </a:pPr>
            <a:r>
              <a:rPr lang="en-GB"/>
              <a:t>Less commonly, individuals may present with pneumonia, myocarditis, endocarditis, pericarditis, arthritis, conjunctivitis, urethritis, pharyngitis and cervicitis.</a:t>
            </a:r>
          </a:p>
          <a:p>
            <a:pPr marL="171450" indent="-171450">
              <a:buFont typeface="Arial" panose="020B0604020202020204" pitchFamily="34" charset="0"/>
              <a:buChar char="•"/>
              <a:defRPr/>
            </a:pPr>
            <a:r>
              <a:rPr lang="en-GB"/>
              <a:t>Occasional outbreaks occur e.g. in families, schools, universities: onward transmission from cases to close contacts can rarely result in secondary cases, as well as clusters of infection but fewer than 2% of invasive meningococcal disease (IMD) cases, result from close contact with a primary IMD case.</a:t>
            </a:r>
          </a:p>
          <a:p>
            <a:pPr marL="171450" indent="-171450">
              <a:buFont typeface="Arial" panose="020B0604020202020204" pitchFamily="34" charset="0"/>
              <a:buChar char="•"/>
              <a:defRPr/>
            </a:pPr>
            <a:endParaRPr lang="en-GB">
              <a:ea typeface="Calibri" panose="020F0502020204030204"/>
              <a:cs typeface="Calibri" panose="020F0502020204030204"/>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a:t>
            </a:fld>
            <a:endParaRPr lang="en-GB"/>
          </a:p>
        </p:txBody>
      </p:sp>
    </p:spTree>
    <p:extLst>
      <p:ext uri="{BB962C8B-B14F-4D97-AF65-F5344CB8AC3E}">
        <p14:creationId xmlns:p14="http://schemas.microsoft.com/office/powerpoint/2010/main" val="33653035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a:t>
            </a:fld>
            <a:endParaRPr lang="en-GB"/>
          </a:p>
        </p:txBody>
      </p:sp>
    </p:spTree>
    <p:extLst>
      <p:ext uri="{BB962C8B-B14F-4D97-AF65-F5344CB8AC3E}">
        <p14:creationId xmlns:p14="http://schemas.microsoft.com/office/powerpoint/2010/main" val="28608524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9</a:t>
            </a:fld>
            <a:endParaRPr lang="en-GB"/>
          </a:p>
        </p:txBody>
      </p:sp>
    </p:spTree>
    <p:extLst>
      <p:ext uri="{BB962C8B-B14F-4D97-AF65-F5344CB8AC3E}">
        <p14:creationId xmlns:p14="http://schemas.microsoft.com/office/powerpoint/2010/main" val="4260585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a:latin typeface="Arial"/>
                <a:cs typeface="Arial"/>
              </a:rPr>
              <a:t>Please note that some or all symptoms may appear, in any order, and this list is not exhaustive. Table contents are based on content from the Meningitis Trust </a:t>
            </a:r>
            <a:r>
              <a:rPr lang="en-GB" u="sng">
                <a:latin typeface="Arial"/>
                <a:cs typeface="Arial"/>
                <a:hlinkClick r:id="rId3"/>
              </a:rPr>
              <a:t>http://www.meningitis-trust.org/meningitis-info/signs-and-symptoms/</a:t>
            </a:r>
            <a:r>
              <a:rPr lang="en-GB" u="sng">
                <a:latin typeface="Arial"/>
                <a:cs typeface="Arial"/>
              </a:rPr>
              <a:t>. </a:t>
            </a:r>
          </a:p>
          <a:p>
            <a:pPr>
              <a:defRPr/>
            </a:pPr>
            <a:r>
              <a:rPr lang="en-GB">
                <a:solidFill>
                  <a:srgbClr val="000000"/>
                </a:solidFill>
                <a:latin typeface="Arial"/>
                <a:ea typeface="Times New Roman" pitchFamily="18" charset="0"/>
                <a:cs typeface="Arial"/>
              </a:rPr>
              <a:t>Onset of disease varies from fulminant with severe acute and overwhelming features, to insidious with mild prodromal symptoms. </a:t>
            </a:r>
            <a:r>
              <a:rPr lang="en-GB">
                <a:latin typeface="Arial"/>
                <a:cs typeface="Arial"/>
              </a:rPr>
              <a:t>Symptoms may be harder to identify in </a:t>
            </a:r>
            <a:r>
              <a:rPr lang="en-GB">
                <a:solidFill>
                  <a:srgbClr val="000000"/>
                </a:solidFill>
                <a:latin typeface="Arial"/>
                <a:ea typeface="Times New Roman" pitchFamily="18" charset="0"/>
                <a:cs typeface="Arial"/>
              </a:rPr>
              <a:t>young infants particularly as the onset may be insidious and the signs be non-specific without classical features of meningitis. </a:t>
            </a:r>
            <a:endParaRPr lang="en-GB" b="1">
              <a:latin typeface="Arial"/>
              <a:cs typeface="Arial"/>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11</a:t>
            </a:fld>
            <a:endParaRPr lang="en-GB"/>
          </a:p>
        </p:txBody>
      </p:sp>
    </p:spTree>
    <p:extLst>
      <p:ext uri="{BB962C8B-B14F-4D97-AF65-F5344CB8AC3E}">
        <p14:creationId xmlns:p14="http://schemas.microsoft.com/office/powerpoint/2010/main" val="34101254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www.meningitis.org/symptom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thelancet.com/journals/lanchi/article/PIIS2352-4642(21)00335-7/fulltext"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gov.wales/children-who-have-outstanding-routine-immunisations-national-enhanced-service-specification"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www.gov.uk/government/publications/meningococcal-the-green-book-chapter-22" TargetMode="External"/><Relationship Id="rId3" Type="http://schemas.openxmlformats.org/officeDocument/2006/relationships/hyperlink" Target="https://www.gov.uk/government/publications/national-minimum-standards-and-core-curriculum-for-immunisation-training-for-registered-healthcare-practitioners" TargetMode="External"/><Relationship Id="rId7"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s://www.wmic.wales.nhs.uk/" TargetMode="External"/><Relationship Id="rId5" Type="http://schemas.openxmlformats.org/officeDocument/2006/relationships/hyperlink" Target="https://www.resus.org.uk/about-us/news-and-events/rcuk-publishes-anaphylaxis-guidance-vaccination-settings" TargetMode="External"/><Relationship Id="rId4" Type="http://schemas.openxmlformats.org/officeDocument/2006/relationships/hyperlink" Target="https://phw.nhs.wales/topics/immunisation-and-vaccines/immunisation-elearning/" TargetMode="External"/><Relationship Id="rId9" Type="http://schemas.openxmlformats.org/officeDocument/2006/relationships/hyperlink" Target="https://www.gov.uk/government/publications/menacwy-programme-information-for-healthcare-professionals"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hyperlink" Target="https://yellowcard.mhra.gov.uk/"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s://www.gov.uk/government/publications/surveillance-and-monitoring-for-vaccine-safety-the-green-book-chapter-9" TargetMode="External"/></Relationships>
</file>

<file path=ppt/slides/_rels/slide23.xml.rels><?xml version="1.0" encoding="UTF-8" standalone="yes"?>
<Relationships xmlns="http://schemas.openxmlformats.org/package/2006/relationships"><Relationship Id="rId2" Type="http://schemas.openxmlformats.org/officeDocument/2006/relationships/hyperlink" Target="https://www.gov.uk/government/publications/immunisation-procedures-the-green-book-chapter-4"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gov.uk/government/publications/meningococcal-the-green-book-chapter-22"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phw.nhs.wales/topics/immunisation-and-vaccines/vaccines-professionals/menacwy/" TargetMode="External"/><Relationship Id="rId4" Type="http://schemas.openxmlformats.org/officeDocument/2006/relationships/hyperlink" Target="https://www.gov.uk/government/publications/menacwy-programme-information-for-healthcare-professionals"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mhra.gov.uk/yellowcard"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www.wmic.wales.nhs.uk/pgds-templates-advice/#immunisations"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8.xml.rels><?xml version="1.0" encoding="UTF-8" standalone="yes"?>
<Relationships xmlns="http://schemas.openxmlformats.org/package/2006/relationships"><Relationship Id="rId3" Type="http://schemas.openxmlformats.org/officeDocument/2006/relationships/hyperlink" Target="https://phw.nhs.wales/topics/immunisation-and-vaccines/engagement-insights/"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gov.uk/government/organisations/uk-health-security-agency" TargetMode="External"/><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2.xml"/><Relationship Id="rId5" Type="http://schemas.openxmlformats.org/officeDocument/2006/relationships/hyperlink" Target="https://www.publichealth.hscni.net/" TargetMode="External"/><Relationship Id="rId4" Type="http://schemas.openxmlformats.org/officeDocument/2006/relationships/hyperlink" Target="http://www.publichealthscotland.scot/" TargetMode="Externa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hyperlink" Target="http://www.phw.nhs.wales/MenACWYvaccine" TargetMode="External"/><Relationship Id="rId3" Type="http://schemas.openxmlformats.org/officeDocument/2006/relationships/image" Target="../media/image16.png"/><Relationship Id="rId7" Type="http://schemas.openxmlformats.org/officeDocument/2006/relationships/hyperlink" Target="https://phw.nhs.wales/services-and-teams/health-information-resources/"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hyperlink" Target="https://phw.nhs.wales/topics/immunisation-and-vaccines/school-age-children-and-young-people/#info-school" TargetMode="External"/><Relationship Id="rId5" Type="http://schemas.openxmlformats.org/officeDocument/2006/relationships/image" Target="../media/image18.png"/><Relationship Id="rId10" Type="http://schemas.openxmlformats.org/officeDocument/2006/relationships/hyperlink" Target="https://phw.nhs.wales/topics/immunisation-and-vaccines/vaccines-professionals/menacwy/" TargetMode="External"/><Relationship Id="rId4" Type="http://schemas.openxmlformats.org/officeDocument/2006/relationships/image" Target="../media/image17.png"/><Relationship Id="rId9" Type="http://schemas.openxmlformats.org/officeDocument/2006/relationships/hyperlink" Target="http://www.icc.gig.cymru/brechlynMenACWY" TargetMode="External"/></Relationships>
</file>

<file path=ppt/slides/_rels/slide43.xml.rels><?xml version="1.0" encoding="UTF-8" standalone="yes"?>
<Relationships xmlns="http://schemas.openxmlformats.org/package/2006/relationships"><Relationship Id="rId8" Type="http://schemas.openxmlformats.org/officeDocument/2006/relationships/hyperlink" Target="http://www.meningitis.org/" TargetMode="External"/><Relationship Id="rId13" Type="http://schemas.openxmlformats.org/officeDocument/2006/relationships/hyperlink" Target="https://academic.oup.com/cid/article/60/4/578/2895792" TargetMode="External"/><Relationship Id="rId3" Type="http://schemas.openxmlformats.org/officeDocument/2006/relationships/hyperlink" Target="https://www.gov.uk/government/publications/meningococcal-the-green-book-chapter-22" TargetMode="External"/><Relationship Id="rId7" Type="http://schemas.openxmlformats.org/officeDocument/2006/relationships/hyperlink" Target="https://www.medicines.org.uk/emc/product/2939/" TargetMode="External"/><Relationship Id="rId12" Type="http://schemas.openxmlformats.org/officeDocument/2006/relationships/hyperlink" Target="https://phw.nhs.wales/topics/immunisation-and-vaccines/immunisation-elearning/"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hyperlink" Target="https://www.medicines.org.uk/emc/product/12818" TargetMode="External"/><Relationship Id="rId11" Type="http://schemas.openxmlformats.org/officeDocument/2006/relationships/hyperlink" Target="https://www.who.int/health-topics/vaccines-and-immunization?topicsurvey=ht7j2q)&amp;gclid=EAIaIQobChMIie_FnsP5_gIVP5RoCR27rgFNEAAYASABEgJMAvD_BwE" TargetMode="External"/><Relationship Id="rId5" Type="http://schemas.openxmlformats.org/officeDocument/2006/relationships/hyperlink" Target="https://www.medicines.org.uk/emc/product/4118" TargetMode="External"/><Relationship Id="rId10" Type="http://schemas.openxmlformats.org/officeDocument/2006/relationships/hyperlink" Target="https://111.wales.nhs.uk/encyclopaedia/m/article/meningitis/" TargetMode="External"/><Relationship Id="rId4" Type="http://schemas.openxmlformats.org/officeDocument/2006/relationships/hyperlink" Target="https://www.gov.uk/government/publications/menacwy-programme-information-for-healthcare-professionals" TargetMode="External"/><Relationship Id="rId9" Type="http://schemas.openxmlformats.org/officeDocument/2006/relationships/hyperlink" Target="https://www.meningitisnow.org/"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7402" y="3751262"/>
            <a:ext cx="11727785" cy="2590543"/>
          </a:xfrm>
        </p:spPr>
        <p:txBody>
          <a:bodyPr lIns="91440" tIns="45720" rIns="91440" bIns="45720" anchor="t">
            <a:noAutofit/>
          </a:bodyPr>
          <a:lstStyle/>
          <a:p>
            <a:pPr>
              <a:lnSpc>
                <a:spcPct val="100000"/>
              </a:lnSpc>
              <a:spcBef>
                <a:spcPts val="0"/>
              </a:spcBef>
            </a:pPr>
            <a:r>
              <a:rPr lang="en-GB" sz="3600">
                <a:latin typeface="Arial"/>
                <a:cs typeface="Arial"/>
              </a:rPr>
              <a:t>Meningococcal ACWY </a:t>
            </a:r>
            <a:endParaRPr lang="en-GB" sz="2400">
              <a:latin typeface="Arial"/>
              <a:cs typeface="Arial"/>
            </a:endParaRPr>
          </a:p>
          <a:p>
            <a:pPr>
              <a:lnSpc>
                <a:spcPct val="100000"/>
              </a:lnSpc>
              <a:spcBef>
                <a:spcPts val="0"/>
              </a:spcBef>
            </a:pPr>
            <a:r>
              <a:rPr lang="en-GB" sz="3600">
                <a:latin typeface="Arial"/>
                <a:cs typeface="Arial"/>
              </a:rPr>
              <a:t>Immunisation programme for adolescents </a:t>
            </a:r>
            <a:endParaRPr lang="en-GB" sz="2400">
              <a:latin typeface="Arial"/>
              <a:cs typeface="Arial"/>
            </a:endParaRPr>
          </a:p>
          <a:p>
            <a:endParaRPr lang="en-GB" sz="3600"/>
          </a:p>
        </p:txBody>
      </p:sp>
      <p:sp>
        <p:nvSpPr>
          <p:cNvPr id="3" name="TextBox 2">
            <a:extLst>
              <a:ext uri="{FF2B5EF4-FFF2-40B4-BE49-F238E27FC236}">
                <a16:creationId xmlns:a16="http://schemas.microsoft.com/office/drawing/2014/main" id="{5424C44A-CF2B-CF64-3107-594B030422AC}"/>
              </a:ext>
            </a:extLst>
          </p:cNvPr>
          <p:cNvSpPr txBox="1"/>
          <p:nvPr/>
        </p:nvSpPr>
        <p:spPr>
          <a:xfrm>
            <a:off x="419216" y="5152367"/>
            <a:ext cx="6339349" cy="1585049"/>
          </a:xfrm>
          <a:prstGeom prst="rect">
            <a:avLst/>
          </a:prstGeom>
          <a:noFill/>
        </p:spPr>
        <p:txBody>
          <a:bodyPr wrap="square" lIns="91440" tIns="45720" rIns="91440" bIns="45720" anchor="t">
            <a:spAutoFit/>
          </a:bodyPr>
          <a:lstStyle/>
          <a:p>
            <a:pPr>
              <a:spcBef>
                <a:spcPts val="1000"/>
              </a:spcBef>
            </a:pPr>
            <a:r>
              <a:rPr lang="en-GB" b="1">
                <a:solidFill>
                  <a:schemeClr val="bg1"/>
                </a:solidFill>
              </a:rPr>
              <a:t>Vaccine Preventable Disease Programme</a:t>
            </a:r>
            <a:endParaRPr lang="en-GB" b="1">
              <a:solidFill>
                <a:schemeClr val="bg1"/>
              </a:solidFill>
              <a:cs typeface="Arial"/>
            </a:endParaRPr>
          </a:p>
          <a:p>
            <a:pPr>
              <a:spcBef>
                <a:spcPts val="1000"/>
              </a:spcBef>
            </a:pPr>
            <a:r>
              <a:rPr lang="en-GB" b="1">
                <a:solidFill>
                  <a:schemeClr val="bg1"/>
                </a:solidFill>
              </a:rPr>
              <a:t>Public Health Wales</a:t>
            </a:r>
            <a:endParaRPr lang="en-GB" b="1">
              <a:solidFill>
                <a:schemeClr val="bg1"/>
              </a:solidFill>
              <a:cs typeface="Arial"/>
            </a:endParaRPr>
          </a:p>
          <a:p>
            <a:pPr>
              <a:spcBef>
                <a:spcPts val="1000"/>
              </a:spcBef>
            </a:pPr>
            <a:r>
              <a:rPr lang="en-GB" b="1">
                <a:solidFill>
                  <a:schemeClr val="bg1"/>
                </a:solidFill>
                <a:cs typeface="Arial"/>
              </a:rPr>
              <a:t>Version 2</a:t>
            </a:r>
          </a:p>
          <a:p>
            <a:pPr>
              <a:spcBef>
                <a:spcPts val="1000"/>
              </a:spcBef>
            </a:pPr>
            <a:r>
              <a:rPr lang="en-GB" b="1">
                <a:solidFill>
                  <a:schemeClr val="bg1"/>
                </a:solidFill>
                <a:cs typeface="Arial"/>
              </a:rPr>
              <a:t>August 2025</a:t>
            </a:r>
          </a:p>
        </p:txBody>
      </p:sp>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01286-BEFF-C3A2-B657-E7B1ECDA0EA8}"/>
              </a:ext>
            </a:extLst>
          </p:cNvPr>
          <p:cNvSpPr>
            <a:spLocks noGrp="1"/>
          </p:cNvSpPr>
          <p:nvPr>
            <p:ph type="title"/>
          </p:nvPr>
        </p:nvSpPr>
        <p:spPr/>
        <p:txBody>
          <a:bodyPr/>
          <a:lstStyle/>
          <a:p>
            <a:r>
              <a:rPr lang="en-GB" b="1"/>
              <a:t>Risk Factors </a:t>
            </a:r>
          </a:p>
        </p:txBody>
      </p:sp>
      <p:sp>
        <p:nvSpPr>
          <p:cNvPr id="3" name="Content Placeholder 2">
            <a:extLst>
              <a:ext uri="{FF2B5EF4-FFF2-40B4-BE49-F238E27FC236}">
                <a16:creationId xmlns:a16="http://schemas.microsoft.com/office/drawing/2014/main" id="{1701387C-8EE9-52F4-7DCC-0EE5D2081394}"/>
              </a:ext>
            </a:extLst>
          </p:cNvPr>
          <p:cNvSpPr>
            <a:spLocks noGrp="1"/>
          </p:cNvSpPr>
          <p:nvPr>
            <p:ph idx="1"/>
          </p:nvPr>
        </p:nvSpPr>
        <p:spPr>
          <a:xfrm>
            <a:off x="838200" y="1267517"/>
            <a:ext cx="10515600" cy="4582439"/>
          </a:xfrm>
        </p:spPr>
        <p:txBody>
          <a:bodyPr/>
          <a:lstStyle/>
          <a:p>
            <a:pPr eaLnBrk="1" hangingPunct="1">
              <a:lnSpc>
                <a:spcPct val="150000"/>
              </a:lnSpc>
              <a:buFont typeface="Arial" pitchFamily="34" charset="0"/>
              <a:buChar char="•"/>
            </a:pPr>
            <a:r>
              <a:rPr lang="en-GB" altLang="en-US" sz="1600" b="1"/>
              <a:t>Age</a:t>
            </a:r>
          </a:p>
          <a:p>
            <a:pPr lvl="1" eaLnBrk="1" hangingPunct="1">
              <a:lnSpc>
                <a:spcPct val="150000"/>
              </a:lnSpc>
            </a:pPr>
            <a:r>
              <a:rPr lang="en-GB" altLang="en-US" sz="1600"/>
              <a:t>Highest incidence in children under five years, with a peak incidence in those under one year of age. A second peak in incidence is noted in young people aged 15-19 years of age</a:t>
            </a:r>
          </a:p>
          <a:p>
            <a:pPr eaLnBrk="1" hangingPunct="1">
              <a:lnSpc>
                <a:spcPct val="150000"/>
              </a:lnSpc>
              <a:buFont typeface="Arial" pitchFamily="34" charset="0"/>
              <a:buChar char="•"/>
            </a:pPr>
            <a:r>
              <a:rPr lang="en-GB" altLang="en-US" sz="1600" b="1"/>
              <a:t>Season</a:t>
            </a:r>
          </a:p>
          <a:p>
            <a:pPr lvl="1" eaLnBrk="1" hangingPunct="1">
              <a:lnSpc>
                <a:spcPct val="150000"/>
              </a:lnSpc>
            </a:pPr>
            <a:r>
              <a:rPr lang="en-GB" altLang="en-US" sz="1600"/>
              <a:t>Seasonal variation, peak levels in winter, declining to low levels by late summer</a:t>
            </a:r>
          </a:p>
          <a:p>
            <a:pPr eaLnBrk="1" hangingPunct="1">
              <a:lnSpc>
                <a:spcPct val="150000"/>
              </a:lnSpc>
              <a:buFont typeface="Arial" pitchFamily="34" charset="0"/>
              <a:buChar char="•"/>
            </a:pPr>
            <a:r>
              <a:rPr lang="en-GB" altLang="en-US" sz="1600" b="1"/>
              <a:t>Social</a:t>
            </a:r>
            <a:endParaRPr lang="en-GB" altLang="en-US" sz="1600"/>
          </a:p>
          <a:p>
            <a:pPr lvl="1" eaLnBrk="1" hangingPunct="1">
              <a:lnSpc>
                <a:spcPct val="150000"/>
              </a:lnSpc>
            </a:pPr>
            <a:r>
              <a:rPr lang="en-GB" altLang="en-US" sz="1600"/>
              <a:t>Living in closed or semi – closed communities</a:t>
            </a:r>
            <a:endParaRPr lang="en-GB" altLang="en-US" sz="1600" b="1"/>
          </a:p>
          <a:p>
            <a:pPr eaLnBrk="1" hangingPunct="1">
              <a:lnSpc>
                <a:spcPct val="150000"/>
              </a:lnSpc>
              <a:buFont typeface="Arial" pitchFamily="34" charset="0"/>
              <a:buChar char="•"/>
            </a:pPr>
            <a:r>
              <a:rPr lang="en-GB" altLang="en-US" sz="1600" b="1"/>
              <a:t>Smoking</a:t>
            </a:r>
          </a:p>
          <a:p>
            <a:pPr lvl="1" eaLnBrk="1" hangingPunct="1">
              <a:lnSpc>
                <a:spcPct val="150000"/>
              </a:lnSpc>
            </a:pPr>
            <a:r>
              <a:rPr lang="en-GB" altLang="en-US" sz="1600"/>
              <a:t>Exposure to tobacco smoke increases the risk </a:t>
            </a:r>
          </a:p>
          <a:p>
            <a:pPr>
              <a:lnSpc>
                <a:spcPct val="150000"/>
              </a:lnSpc>
            </a:pPr>
            <a:r>
              <a:rPr lang="en-GB" altLang="en-US" sz="1600" b="1"/>
              <a:t>Preceding viral infection  </a:t>
            </a:r>
          </a:p>
        </p:txBody>
      </p:sp>
      <p:sp>
        <p:nvSpPr>
          <p:cNvPr id="4" name="Footer Placeholder 3">
            <a:extLst>
              <a:ext uri="{FF2B5EF4-FFF2-40B4-BE49-F238E27FC236}">
                <a16:creationId xmlns:a16="http://schemas.microsoft.com/office/drawing/2014/main" id="{AFA4AB77-9A3C-E3DB-E713-91750A4EB55A}"/>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prstClr val="white"/>
                </a:solidFill>
                <a:effectLst/>
                <a:uLnTx/>
                <a:uFillTx/>
                <a:latin typeface="Arial"/>
                <a:ea typeface="+mn-ea"/>
                <a:cs typeface="+mn-cs"/>
              </a:rPr>
              <a:t>Meningococcal ACWY immunisation programme for adolescents</a:t>
            </a:r>
            <a:endParaRPr kumimoji="0" lang="en-GB" sz="1400" b="1" i="0" u="none" strike="noStrike" kern="1200" cap="none" spc="0" normalizeH="0" baseline="0" noProof="0">
              <a:ln>
                <a:noFill/>
              </a:ln>
              <a:solidFill>
                <a:prstClr val="white"/>
              </a:solidFill>
              <a:effectLst/>
              <a:uLnTx/>
              <a:uFillTx/>
              <a:latin typeface="Arial"/>
              <a:ea typeface="+mn-ea"/>
              <a:cs typeface="+mn-cs"/>
            </a:endParaRPr>
          </a:p>
          <a:p>
            <a:endParaRPr lang="en-GB"/>
          </a:p>
        </p:txBody>
      </p:sp>
      <p:sp>
        <p:nvSpPr>
          <p:cNvPr id="5" name="Slide Number Placeholder 4">
            <a:extLst>
              <a:ext uri="{FF2B5EF4-FFF2-40B4-BE49-F238E27FC236}">
                <a16:creationId xmlns:a16="http://schemas.microsoft.com/office/drawing/2014/main" id="{50AE8AE3-5D1F-E205-3643-94BD30907F9B}"/>
              </a:ext>
            </a:extLst>
          </p:cNvPr>
          <p:cNvSpPr>
            <a:spLocks noGrp="1"/>
          </p:cNvSpPr>
          <p:nvPr>
            <p:ph type="sldNum" sz="quarter" idx="12"/>
          </p:nvPr>
        </p:nvSpPr>
        <p:spPr/>
        <p:txBody>
          <a:bodyPr/>
          <a:lstStyle/>
          <a:p>
            <a:fld id="{561D0CCE-8DCC-44DC-A653-AE62B1D84A52}" type="slidenum">
              <a:rPr lang="en-GB" smtClean="0"/>
              <a:pPr/>
              <a:t>10</a:t>
            </a:fld>
            <a:endParaRPr lang="en-GB"/>
          </a:p>
        </p:txBody>
      </p:sp>
    </p:spTree>
    <p:extLst>
      <p:ext uri="{BB962C8B-B14F-4D97-AF65-F5344CB8AC3E}">
        <p14:creationId xmlns:p14="http://schemas.microsoft.com/office/powerpoint/2010/main" val="10028150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838200" y="285115"/>
            <a:ext cx="10515600" cy="1325563"/>
          </a:xfrm>
        </p:spPr>
        <p:txBody>
          <a:bodyPr lIns="91440" tIns="45720" rIns="91440" bIns="45720" anchor="t"/>
          <a:lstStyle/>
          <a:p>
            <a:r>
              <a:rPr lang="en-GB" sz="4400" b="1"/>
              <a:t>Clinical presentation of IMD</a:t>
            </a:r>
            <a:endParaRPr lang="en-GB" b="1" strike="sngStrike"/>
          </a:p>
        </p:txBody>
      </p:sp>
      <p:pic>
        <p:nvPicPr>
          <p:cNvPr id="7" name="Content Placeholder 6">
            <a:extLst>
              <a:ext uri="{FF2B5EF4-FFF2-40B4-BE49-F238E27FC236}">
                <a16:creationId xmlns:a16="http://schemas.microsoft.com/office/drawing/2014/main" id="{7AC2F07D-2C5F-BAAA-5643-A0CE6349521A}"/>
              </a:ext>
            </a:extLst>
          </p:cNvPr>
          <p:cNvPicPr>
            <a:picLocks noGrp="1" noChangeAspect="1"/>
          </p:cNvPicPr>
          <p:nvPr>
            <p:ph idx="1"/>
          </p:nvPr>
        </p:nvPicPr>
        <p:blipFill rotWithShape="1">
          <a:blip r:embed="rId3"/>
          <a:srcRect b="12950"/>
          <a:stretch/>
        </p:blipFill>
        <p:spPr>
          <a:xfrm>
            <a:off x="1548809" y="1171930"/>
            <a:ext cx="7315200" cy="3741593"/>
          </a:xfrm>
        </p:spPr>
      </p:pic>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 </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11</a:t>
            </a:fld>
            <a:endParaRPr lang="en-GB"/>
          </a:p>
        </p:txBody>
      </p:sp>
      <p:sp>
        <p:nvSpPr>
          <p:cNvPr id="3" name="TextBox 2">
            <a:extLst>
              <a:ext uri="{FF2B5EF4-FFF2-40B4-BE49-F238E27FC236}">
                <a16:creationId xmlns:a16="http://schemas.microsoft.com/office/drawing/2014/main" id="{8FACD77E-3088-0107-7053-6B544814529B}"/>
              </a:ext>
            </a:extLst>
          </p:cNvPr>
          <p:cNvSpPr txBox="1"/>
          <p:nvPr/>
        </p:nvSpPr>
        <p:spPr>
          <a:xfrm>
            <a:off x="2027102" y="5122439"/>
            <a:ext cx="6704683" cy="369332"/>
          </a:xfrm>
          <a:prstGeom prst="rect">
            <a:avLst/>
          </a:prstGeom>
          <a:noFill/>
        </p:spPr>
        <p:txBody>
          <a:bodyPr wrap="square" rtlCol="0">
            <a:spAutoFit/>
          </a:bodyPr>
          <a:lstStyle/>
          <a:p>
            <a:r>
              <a:rPr lang="en-GB"/>
              <a:t>Symptoms can appear in any order, some may not appear at all. </a:t>
            </a:r>
          </a:p>
        </p:txBody>
      </p:sp>
    </p:spTree>
    <p:extLst>
      <p:ext uri="{BB962C8B-B14F-4D97-AF65-F5344CB8AC3E}">
        <p14:creationId xmlns:p14="http://schemas.microsoft.com/office/powerpoint/2010/main" val="1521621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sz="4400" b="1">
                <a:ea typeface="Verdana"/>
                <a:cs typeface="Verdana" pitchFamily="34" charset="0"/>
              </a:rPr>
              <a:t>The meningococcal rash</a:t>
            </a:r>
            <a:endParaRPr lang="en-GB" b="1">
              <a:ea typeface="Verdana"/>
            </a:endParaRP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540249" y="1455756"/>
            <a:ext cx="6795499" cy="4351338"/>
          </a:xfrm>
        </p:spPr>
        <p:txBody>
          <a:bodyPr/>
          <a:lstStyle/>
          <a:p>
            <a:pPr>
              <a:lnSpc>
                <a:spcPct val="150000"/>
              </a:lnSpc>
            </a:pPr>
            <a:r>
              <a:rPr lang="en-GB" altLang="en-US" sz="1800">
                <a:ea typeface="ヒラギノ角ゴ Pro W3"/>
                <a:cs typeface="ヒラギノ角ゴ Pro W3"/>
              </a:rPr>
              <a:t>Distinctive red rash can appear anywhere on the body</a:t>
            </a:r>
          </a:p>
          <a:p>
            <a:pPr>
              <a:lnSpc>
                <a:spcPct val="150000"/>
              </a:lnSpc>
            </a:pPr>
            <a:r>
              <a:rPr lang="en-GB" altLang="en-US" sz="1800">
                <a:ea typeface="ヒラギノ角ゴ Pro W3"/>
                <a:cs typeface="ヒラギノ角ゴ Pro W3"/>
              </a:rPr>
              <a:t>Formed of tiny ‘pinprick’ blood spots under the skin, also known as petechiae, and appears red in colour. The rash may later develop into purple bruising of the skin</a:t>
            </a:r>
          </a:p>
          <a:p>
            <a:pPr>
              <a:lnSpc>
                <a:spcPct val="150000"/>
              </a:lnSpc>
            </a:pPr>
            <a:r>
              <a:rPr lang="en-GB" altLang="en-US" sz="1800">
                <a:ea typeface="ヒラギノ角ゴ Pro W3"/>
                <a:cs typeface="ヒラギノ角ゴ Pro W3"/>
              </a:rPr>
              <a:t>Distinguished from other rashes by pressing a glass tumbler against it:</a:t>
            </a:r>
          </a:p>
          <a:p>
            <a:pPr marL="0" indent="0">
              <a:lnSpc>
                <a:spcPct val="150000"/>
              </a:lnSpc>
              <a:buNone/>
            </a:pPr>
            <a:r>
              <a:rPr lang="en-GB" altLang="en-US" sz="1800" b="1">
                <a:ea typeface="ヒラギノ角ゴ Pro W3"/>
                <a:cs typeface="ヒラギノ角ゴ Pro W3"/>
              </a:rPr>
              <a:t>	a meningococcal rash will not fade when a 	glass tumbler is rolled over it (non-blanching)</a:t>
            </a:r>
          </a:p>
          <a:p>
            <a:pPr>
              <a:lnSpc>
                <a:spcPct val="150000"/>
              </a:lnSpc>
            </a:pPr>
            <a:r>
              <a:rPr lang="en-GB" altLang="en-US" sz="1800">
                <a:ea typeface="ヒラギノ角ゴ Pro W3"/>
                <a:cs typeface="ヒラギノ角ゴ Pro W3"/>
              </a:rPr>
              <a:t>A febrile illness and rash that does not fade is a sign of meningococcal septicaemia</a:t>
            </a:r>
          </a:p>
          <a:p>
            <a:endParaRPr lang="en-GB"/>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 </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12</a:t>
            </a:fld>
            <a:endParaRPr lang="en-GB"/>
          </a:p>
        </p:txBody>
      </p:sp>
      <p:pic>
        <p:nvPicPr>
          <p:cNvPr id="8" name="Picture 2" descr="Glass Test">
            <a:extLst>
              <a:ext uri="{FF2B5EF4-FFF2-40B4-BE49-F238E27FC236}">
                <a16:creationId xmlns:a16="http://schemas.microsoft.com/office/drawing/2014/main" id="{B76782EA-E576-3A44-2804-1304DA6A76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90918" y="1455756"/>
            <a:ext cx="2707574" cy="294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697DD620-3DAC-B539-D93C-222D11D3F452}"/>
              </a:ext>
            </a:extLst>
          </p:cNvPr>
          <p:cNvSpPr txBox="1"/>
          <p:nvPr/>
        </p:nvSpPr>
        <p:spPr>
          <a:xfrm>
            <a:off x="8286750" y="4549774"/>
            <a:ext cx="3186415" cy="553998"/>
          </a:xfrm>
          <a:prstGeom prst="rect">
            <a:avLst/>
          </a:prstGeom>
          <a:noFill/>
        </p:spPr>
        <p:txBody>
          <a:bodyPr wrap="square">
            <a:spAutoFit/>
          </a:bodyPr>
          <a:lstStyle/>
          <a:p>
            <a:pPr algn="ctr" fontAlgn="auto">
              <a:spcBef>
                <a:spcPts val="0"/>
              </a:spcBef>
              <a:spcAft>
                <a:spcPts val="0"/>
              </a:spcAft>
              <a:defRPr/>
            </a:pPr>
            <a:r>
              <a:rPr lang="en-GB" sz="1000">
                <a:solidFill>
                  <a:prstClr val="black"/>
                </a:solidFill>
                <a:latin typeface="+mn-lt"/>
                <a:ea typeface="Verdana" pitchFamily="34" charset="0"/>
                <a:cs typeface="Verdana" pitchFamily="34" charset="0"/>
              </a:rPr>
              <a:t>The ‘tumbler’ test picture courtesy of </a:t>
            </a:r>
            <a:r>
              <a:rPr lang="en-GB" sz="1000" i="1">
                <a:solidFill>
                  <a:prstClr val="black"/>
                </a:solidFill>
                <a:latin typeface="+mn-lt"/>
                <a:ea typeface="Verdana" pitchFamily="34" charset="0"/>
                <a:cs typeface="Verdana" pitchFamily="34" charset="0"/>
              </a:rPr>
              <a:t>Meningitis Research Foundation</a:t>
            </a:r>
          </a:p>
          <a:p>
            <a:pPr algn="ctr" fontAlgn="auto">
              <a:spcBef>
                <a:spcPts val="0"/>
              </a:spcBef>
              <a:spcAft>
                <a:spcPts val="0"/>
              </a:spcAft>
              <a:defRPr/>
            </a:pPr>
            <a:r>
              <a:rPr lang="en-GB" sz="1000">
                <a:solidFill>
                  <a:prstClr val="black"/>
                </a:solidFill>
                <a:latin typeface="+mn-lt"/>
                <a:ea typeface="+mn-ea"/>
                <a:cs typeface="+mn-cs"/>
                <a:hlinkClick r:id="rId4"/>
              </a:rPr>
              <a:t>http://www.meningitis.org/symptoms</a:t>
            </a:r>
            <a:endParaRPr lang="en-GB" sz="1000">
              <a:solidFill>
                <a:prstClr val="black"/>
              </a:solidFill>
              <a:latin typeface="+mn-lt"/>
              <a:ea typeface="+mn-ea"/>
              <a:cs typeface="+mn-cs"/>
            </a:endParaRPr>
          </a:p>
        </p:txBody>
      </p:sp>
    </p:spTree>
    <p:extLst>
      <p:ext uri="{BB962C8B-B14F-4D97-AF65-F5344CB8AC3E}">
        <p14:creationId xmlns:p14="http://schemas.microsoft.com/office/powerpoint/2010/main" val="9203413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sz="4400" b="1"/>
              <a:t>Potential complications of IMD</a:t>
            </a:r>
            <a:endParaRPr lang="en-GB" strike="sngStrike"/>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838200" y="1594271"/>
            <a:ext cx="10515600" cy="4351338"/>
          </a:xfrm>
        </p:spPr>
        <p:txBody>
          <a:bodyPr/>
          <a:lstStyle/>
          <a:p>
            <a:pPr marL="342900" lvl="0" indent="-342900" fontAlgn="base">
              <a:lnSpc>
                <a:spcPct val="100000"/>
              </a:lnSpc>
              <a:spcBef>
                <a:spcPts val="1200"/>
              </a:spcBef>
              <a:spcAft>
                <a:spcPct val="0"/>
              </a:spcAft>
              <a:buClrTx/>
              <a:defRPr/>
            </a:pPr>
            <a:r>
              <a:rPr lang="en-GB" sz="2000"/>
              <a:t>The infection is fatal in 5%-10% of cases, and survivors may develop severe long-term complications</a:t>
            </a:r>
          </a:p>
          <a:p>
            <a:pPr marL="342900" lvl="0" indent="-342900" fontAlgn="base">
              <a:lnSpc>
                <a:spcPct val="100000"/>
              </a:lnSpc>
              <a:spcBef>
                <a:spcPts val="1200"/>
              </a:spcBef>
              <a:spcAft>
                <a:spcPct val="0"/>
              </a:spcAft>
              <a:buClrTx/>
              <a:defRPr/>
            </a:pPr>
            <a:endParaRPr lang="en-GB" sz="2000">
              <a:solidFill>
                <a:srgbClr val="212A73"/>
              </a:solidFill>
              <a:ea typeface="ヒラギノ角ゴ Pro W3" pitchFamily="84" charset="-128"/>
            </a:endParaRPr>
          </a:p>
          <a:p>
            <a:pPr marL="342900" lvl="0" indent="-342900" fontAlgn="base">
              <a:lnSpc>
                <a:spcPct val="100000"/>
              </a:lnSpc>
              <a:spcBef>
                <a:spcPts val="1200"/>
              </a:spcBef>
              <a:spcAft>
                <a:spcPct val="0"/>
              </a:spcAft>
              <a:buClrTx/>
              <a:defRPr/>
            </a:pPr>
            <a:r>
              <a:rPr lang="en-GB" sz="2000">
                <a:solidFill>
                  <a:srgbClr val="212A73"/>
                </a:solidFill>
                <a:ea typeface="ヒラギノ角ゴ Pro W3" pitchFamily="84" charset="-128"/>
              </a:rPr>
              <a:t>Complications can vary in severity and can either be temporary or permanent. The more severe the disease, the greater the risk of complications</a:t>
            </a:r>
          </a:p>
          <a:p>
            <a:pPr marL="342900" lvl="0" indent="-342900" fontAlgn="base">
              <a:lnSpc>
                <a:spcPct val="100000"/>
              </a:lnSpc>
              <a:spcBef>
                <a:spcPts val="1200"/>
              </a:spcBef>
              <a:spcAft>
                <a:spcPct val="0"/>
              </a:spcAft>
              <a:buClrTx/>
              <a:defRPr/>
            </a:pPr>
            <a:endParaRPr lang="en-GB" sz="2000">
              <a:solidFill>
                <a:srgbClr val="212A73"/>
              </a:solidFill>
              <a:ea typeface="ヒラギノ角ゴ Pro W3" pitchFamily="84" charset="-128"/>
            </a:endParaRPr>
          </a:p>
          <a:p>
            <a:pPr marL="342900" indent="-342900" fontAlgn="base">
              <a:lnSpc>
                <a:spcPct val="100000"/>
              </a:lnSpc>
              <a:spcBef>
                <a:spcPts val="1200"/>
              </a:spcBef>
              <a:spcAft>
                <a:spcPct val="0"/>
              </a:spcAft>
              <a:buClrTx/>
              <a:defRPr/>
            </a:pPr>
            <a:r>
              <a:rPr lang="en-GB" sz="2000">
                <a:solidFill>
                  <a:srgbClr val="212A73"/>
                </a:solidFill>
                <a:ea typeface="ヒラギノ角ゴ Pro W3" pitchFamily="84" charset="-128"/>
              </a:rPr>
              <a:t>Complications include loss of hearing, loss of vision, loss of memory and/ or concentration, difficulties in co-ordination and balance, epilepsy, cerebral palsy and limb amputations, and may result in death</a:t>
            </a:r>
          </a:p>
          <a:p>
            <a:endParaRPr lang="en-GB"/>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 </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13</a:t>
            </a:fld>
            <a:endParaRPr lang="en-GB"/>
          </a:p>
        </p:txBody>
      </p:sp>
    </p:spTree>
    <p:extLst>
      <p:ext uri="{BB962C8B-B14F-4D97-AF65-F5344CB8AC3E}">
        <p14:creationId xmlns:p14="http://schemas.microsoft.com/office/powerpoint/2010/main" val="16299486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491837" y="191943"/>
            <a:ext cx="11300690" cy="1325563"/>
          </a:xfrm>
        </p:spPr>
        <p:txBody>
          <a:bodyPr lIns="91440" tIns="45720" rIns="91440" bIns="45720" anchor="t"/>
          <a:lstStyle/>
          <a:p>
            <a:r>
              <a:rPr lang="en-GB" sz="3800" b="1"/>
              <a:t>Number of laboratory reports of Neisseria meningitidis by serogroup in Wales 2010-2024</a:t>
            </a:r>
            <a:endParaRPr lang="en-GB" sz="3800" b="1">
              <a:cs typeface="Arial"/>
            </a:endParaRPr>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 </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14</a:t>
            </a:fld>
            <a:endParaRPr lang="en-GB"/>
          </a:p>
        </p:txBody>
      </p:sp>
      <p:pic>
        <p:nvPicPr>
          <p:cNvPr id="9" name="Picture 8" descr="A graph of different colored columns&#10;&#10;Description automatically generated">
            <a:extLst>
              <a:ext uri="{FF2B5EF4-FFF2-40B4-BE49-F238E27FC236}">
                <a16:creationId xmlns:a16="http://schemas.microsoft.com/office/drawing/2014/main" id="{24AE4AC5-0B2D-384C-D0FD-37A7DB9FFDF9}"/>
              </a:ext>
            </a:extLst>
          </p:cNvPr>
          <p:cNvPicPr>
            <a:picLocks noChangeAspect="1"/>
          </p:cNvPicPr>
          <p:nvPr/>
        </p:nvPicPr>
        <p:blipFill rotWithShape="1">
          <a:blip r:embed="rId3"/>
          <a:srcRect t="82895"/>
          <a:stretch/>
        </p:blipFill>
        <p:spPr>
          <a:xfrm>
            <a:off x="1331517" y="5390603"/>
            <a:ext cx="9100955" cy="698082"/>
          </a:xfrm>
          <a:prstGeom prst="rect">
            <a:avLst/>
          </a:prstGeom>
        </p:spPr>
      </p:pic>
      <p:pic>
        <p:nvPicPr>
          <p:cNvPr id="3" name="Picture 2" descr="A graph of different colored bars&#10;&#10;AI-generated content may be incorrect.">
            <a:extLst>
              <a:ext uri="{FF2B5EF4-FFF2-40B4-BE49-F238E27FC236}">
                <a16:creationId xmlns:a16="http://schemas.microsoft.com/office/drawing/2014/main" id="{8950F4C2-2271-F20E-04B7-01AC4FFA79B8}"/>
              </a:ext>
            </a:extLst>
          </p:cNvPr>
          <p:cNvPicPr>
            <a:picLocks noChangeAspect="1"/>
          </p:cNvPicPr>
          <p:nvPr/>
        </p:nvPicPr>
        <p:blipFill>
          <a:blip r:embed="rId4"/>
          <a:stretch>
            <a:fillRect/>
          </a:stretch>
        </p:blipFill>
        <p:spPr>
          <a:xfrm>
            <a:off x="1759527" y="1499058"/>
            <a:ext cx="8676940" cy="3861763"/>
          </a:xfrm>
          <a:prstGeom prst="rect">
            <a:avLst/>
          </a:prstGeom>
        </p:spPr>
      </p:pic>
    </p:spTree>
    <p:extLst>
      <p:ext uri="{BB962C8B-B14F-4D97-AF65-F5344CB8AC3E}">
        <p14:creationId xmlns:p14="http://schemas.microsoft.com/office/powerpoint/2010/main" val="40345688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721242" y="136525"/>
            <a:ext cx="10515600" cy="1325563"/>
          </a:xfrm>
        </p:spPr>
        <p:txBody>
          <a:bodyPr lIns="91440" tIns="45720" rIns="91440" bIns="45720" anchor="t"/>
          <a:lstStyle/>
          <a:p>
            <a:r>
              <a:rPr lang="en-GB" sz="4400" b="1"/>
              <a:t>Rationale for the adolescent </a:t>
            </a:r>
            <a:r>
              <a:rPr lang="en-GB" sz="4400" b="1" err="1"/>
              <a:t>MenACWY</a:t>
            </a:r>
            <a:r>
              <a:rPr lang="en-GB" sz="4400" b="1"/>
              <a:t> vaccination programme</a:t>
            </a:r>
            <a:endParaRPr lang="en-GB" b="1"/>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0" y="1414131"/>
            <a:ext cx="12110483" cy="4561368"/>
          </a:xfrm>
        </p:spPr>
        <p:txBody>
          <a:bodyPr lIns="91440" tIns="45720" rIns="91440" bIns="45720" anchor="t"/>
          <a:lstStyle/>
          <a:p>
            <a:pPr marL="342900" indent="-342900" fontAlgn="base">
              <a:lnSpc>
                <a:spcPct val="100000"/>
              </a:lnSpc>
              <a:spcBef>
                <a:spcPts val="1200"/>
              </a:spcBef>
              <a:spcAft>
                <a:spcPct val="0"/>
              </a:spcAft>
              <a:defRPr/>
            </a:pPr>
            <a:r>
              <a:rPr lang="en-GB" sz="1700">
                <a:effectLst/>
              </a:rPr>
              <a:t>Adolescents and young adults</a:t>
            </a:r>
            <a:r>
              <a:rPr lang="en-GB" sz="1700"/>
              <a:t> are at higher risk of getting meningococcal disease, therefore vaccination aims to provide direct protection within this population </a:t>
            </a:r>
            <a:endParaRPr lang="en-GB" sz="1700">
              <a:effectLst/>
              <a:cs typeface="Arial"/>
            </a:endParaRPr>
          </a:p>
          <a:p>
            <a:pPr marL="342900" indent="-342900" fontAlgn="base">
              <a:lnSpc>
                <a:spcPct val="100000"/>
              </a:lnSpc>
              <a:spcBef>
                <a:spcPts val="1200"/>
              </a:spcBef>
              <a:spcAft>
                <a:spcPct val="0"/>
              </a:spcAft>
              <a:defRPr/>
            </a:pPr>
            <a:r>
              <a:rPr lang="en-GB" sz="1700">
                <a:effectLst/>
              </a:rPr>
              <a:t>Adolescents and young adults are known to be the main carriers of the meningococcal bacteria</a:t>
            </a:r>
            <a:r>
              <a:rPr lang="en-GB" sz="1700"/>
              <a:t>. V</a:t>
            </a:r>
            <a:r>
              <a:rPr lang="en-GB" sz="1700">
                <a:effectLst/>
              </a:rPr>
              <a:t>accinating a high proportion of those eligible in this age group will reduce onward transmission to susceptible children and adults</a:t>
            </a:r>
            <a:endParaRPr lang="en-GB" sz="1700">
              <a:effectLst/>
              <a:cs typeface="Arial"/>
            </a:endParaRPr>
          </a:p>
          <a:p>
            <a:pPr marL="342900" indent="-342900" fontAlgn="base">
              <a:lnSpc>
                <a:spcPct val="100000"/>
              </a:lnSpc>
              <a:spcBef>
                <a:spcPts val="1200"/>
              </a:spcBef>
              <a:spcAft>
                <a:spcPct val="0"/>
              </a:spcAft>
              <a:defRPr/>
            </a:pPr>
            <a:r>
              <a:rPr lang="en-GB" sz="1700">
                <a:solidFill>
                  <a:srgbClr val="212A73"/>
                </a:solidFill>
                <a:ea typeface="ヒラギノ角ゴ Pro W3"/>
              </a:rPr>
              <a:t>JCVI recommended this as the best option to generate population level herd immunity, providing protection across all other age groups, including infants at highest risk</a:t>
            </a:r>
            <a:endParaRPr lang="en-GB" sz="1700">
              <a:solidFill>
                <a:srgbClr val="212A73"/>
              </a:solidFill>
              <a:ea typeface="ヒラギノ角ゴ Pro W3"/>
              <a:cs typeface="Arial"/>
            </a:endParaRPr>
          </a:p>
          <a:p>
            <a:pPr marL="342900" indent="-342900" fontAlgn="base">
              <a:lnSpc>
                <a:spcPct val="100000"/>
              </a:lnSpc>
              <a:spcBef>
                <a:spcPts val="1200"/>
              </a:spcBef>
              <a:spcAft>
                <a:spcPct val="0"/>
              </a:spcAft>
              <a:defRPr/>
            </a:pPr>
            <a:r>
              <a:rPr lang="en-GB" sz="1700">
                <a:solidFill>
                  <a:srgbClr val="212A73"/>
                </a:solidFill>
                <a:ea typeface="ヒラギノ角ゴ Pro W3"/>
              </a:rPr>
              <a:t>D</a:t>
            </a:r>
            <a:r>
              <a:rPr lang="en-GB" sz="1700"/>
              <a:t>ue to the success of the adolescent </a:t>
            </a:r>
            <a:r>
              <a:rPr lang="en-GB" sz="1700" err="1"/>
              <a:t>MenACWY</a:t>
            </a:r>
            <a:r>
              <a:rPr lang="en-GB" sz="1700"/>
              <a:t> programme in controlling meningococcal C disease across the population, The Joint Committee on Vaccination and Immunisation (JCVI) no longer recommended a dose of meningococcal C containing vaccine at 12 months</a:t>
            </a:r>
            <a:endParaRPr lang="en-GB" sz="1700">
              <a:cs typeface="Arial"/>
            </a:endParaRPr>
          </a:p>
          <a:p>
            <a:pPr marL="342900" indent="-342900" fontAlgn="base">
              <a:lnSpc>
                <a:spcPct val="100000"/>
              </a:lnSpc>
              <a:spcBef>
                <a:spcPts val="1200"/>
              </a:spcBef>
              <a:spcAft>
                <a:spcPct val="0"/>
              </a:spcAft>
              <a:defRPr/>
            </a:pPr>
            <a:r>
              <a:rPr lang="en-GB" sz="1700"/>
              <a:t>The Hib/MenC dose given at 12 months was removed from the routine childhood vaccination schedule in July 25 (WHC/2025/019) </a:t>
            </a:r>
            <a:endParaRPr lang="en-GB" sz="1700">
              <a:cs typeface="Arial"/>
            </a:endParaRPr>
          </a:p>
          <a:p>
            <a:pPr marL="342900" indent="-342900" fontAlgn="base">
              <a:lnSpc>
                <a:spcPct val="100000"/>
              </a:lnSpc>
              <a:spcBef>
                <a:spcPts val="1200"/>
              </a:spcBef>
              <a:spcAft>
                <a:spcPct val="0"/>
              </a:spcAft>
              <a:defRPr/>
            </a:pPr>
            <a:r>
              <a:rPr lang="en-GB" sz="1700" b="1" err="1"/>
              <a:t>MenACWY</a:t>
            </a:r>
            <a:r>
              <a:rPr lang="en-GB" sz="1700" b="1"/>
              <a:t> vaccine uptake in the adolescent programme is relied on to provide indirect protection to other age groups. It is important that efforts continue to be made to maintain </a:t>
            </a:r>
            <a:r>
              <a:rPr lang="en-GB" sz="1700" b="1" err="1"/>
              <a:t>MenACWY</a:t>
            </a:r>
            <a:r>
              <a:rPr lang="en-GB" sz="1700" b="1"/>
              <a:t> uptake and provide catch-up for individuals that miss vaccination. </a:t>
            </a:r>
            <a:endParaRPr lang="en-GB" sz="1700" b="1">
              <a:cs typeface="Arial"/>
            </a:endParaRPr>
          </a:p>
          <a:p>
            <a:pPr marL="342900" indent="-342900" fontAlgn="base">
              <a:lnSpc>
                <a:spcPct val="100000"/>
              </a:lnSpc>
              <a:spcBef>
                <a:spcPts val="1200"/>
              </a:spcBef>
              <a:spcAft>
                <a:spcPct val="0"/>
              </a:spcAft>
              <a:defRPr/>
            </a:pPr>
            <a:endParaRPr lang="en-GB" sz="1800">
              <a:solidFill>
                <a:srgbClr val="212A73"/>
              </a:solidFill>
              <a:ea typeface="ヒラギノ角ゴ Pro W3" pitchFamily="84" charset="-128"/>
            </a:endParaRPr>
          </a:p>
          <a:p>
            <a:endParaRPr lang="en-GB"/>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err="1"/>
              <a:t>Meningococcal</a:t>
            </a:r>
            <a:r>
              <a:rPr lang="fr-FR" sz="1400"/>
              <a:t> ACWY immunisation programme for adolescents</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15</a:t>
            </a:fld>
            <a:endParaRPr lang="en-GB"/>
          </a:p>
        </p:txBody>
      </p:sp>
    </p:spTree>
    <p:extLst>
      <p:ext uri="{BB962C8B-B14F-4D97-AF65-F5344CB8AC3E}">
        <p14:creationId xmlns:p14="http://schemas.microsoft.com/office/powerpoint/2010/main" val="32164022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a:t>Impact of </a:t>
            </a:r>
            <a:r>
              <a:rPr lang="en-GB" b="1" err="1"/>
              <a:t>MenACWY</a:t>
            </a:r>
            <a:r>
              <a:rPr lang="en-GB" b="1"/>
              <a:t> vaccination </a:t>
            </a:r>
            <a:endParaRPr lang="en-GB"/>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684086" y="1197741"/>
            <a:ext cx="11267281" cy="3963205"/>
          </a:xfrm>
        </p:spPr>
        <p:txBody>
          <a:bodyPr lIns="91440" tIns="45720" rIns="91440" bIns="45720" anchor="t"/>
          <a:lstStyle/>
          <a:p>
            <a:pPr>
              <a:lnSpc>
                <a:spcPct val="100000"/>
              </a:lnSpc>
            </a:pPr>
            <a:r>
              <a:rPr lang="en-GB" sz="2000" err="1"/>
              <a:t>MenW</a:t>
            </a:r>
            <a:r>
              <a:rPr lang="en-GB" sz="2000"/>
              <a:t> cases plateaued within 12 months of the adolescent </a:t>
            </a:r>
            <a:r>
              <a:rPr lang="en-GB" sz="2000" err="1"/>
              <a:t>MenACWY</a:t>
            </a:r>
            <a:r>
              <a:rPr lang="en-GB" sz="2000"/>
              <a:t> immunisation programme starting, with cases peaking in 2015–16, stabilising in 2016–17, and declining during the next 2 years</a:t>
            </a:r>
            <a:endParaRPr lang="en-GB" sz="2000">
              <a:latin typeface="+mn-lt"/>
            </a:endParaRPr>
          </a:p>
          <a:p>
            <a:pPr>
              <a:lnSpc>
                <a:spcPct val="100000"/>
              </a:lnSpc>
            </a:pPr>
            <a:r>
              <a:rPr lang="en-GB" sz="2000" err="1">
                <a:effectLst/>
                <a:latin typeface="+mn-lt"/>
                <a:ea typeface="Calibri" panose="020F0502020204030204" pitchFamily="34" charset="0"/>
                <a:cs typeface="Times New Roman" panose="02020603050405020304" pitchFamily="18" charset="0"/>
              </a:rPr>
              <a:t>MenACWY</a:t>
            </a:r>
            <a:r>
              <a:rPr lang="en-GB" sz="2000">
                <a:effectLst/>
                <a:latin typeface="+mn-lt"/>
                <a:ea typeface="Calibri" panose="020F0502020204030204" pitchFamily="34" charset="0"/>
                <a:cs typeface="Times New Roman" panose="02020603050405020304" pitchFamily="18" charset="0"/>
              </a:rPr>
              <a:t> vaccine effectiveness against disease caused by capsular groups C, W and Y combined was 94% (95%CI 80-99%). Note that </a:t>
            </a:r>
            <a:r>
              <a:rPr lang="en-GB" sz="2000" err="1">
                <a:effectLst/>
                <a:latin typeface="+mn-lt"/>
                <a:ea typeface="Calibri" panose="020F0502020204030204" pitchFamily="34" charset="0"/>
                <a:cs typeface="Times New Roman" panose="02020603050405020304" pitchFamily="18" charset="0"/>
              </a:rPr>
              <a:t>MenA</a:t>
            </a:r>
            <a:r>
              <a:rPr lang="en-GB" sz="2000">
                <a:effectLst/>
                <a:latin typeface="+mn-lt"/>
                <a:ea typeface="Calibri" panose="020F0502020204030204" pitchFamily="34" charset="0"/>
                <a:cs typeface="Times New Roman" panose="02020603050405020304" pitchFamily="18" charset="0"/>
              </a:rPr>
              <a:t> cases are very unusual in the UK</a:t>
            </a:r>
            <a:endParaRPr lang="en-GB" sz="2000">
              <a:latin typeface="+mn-lt"/>
              <a:ea typeface="Calibri" panose="020F0502020204030204" pitchFamily="34" charset="0"/>
              <a:cs typeface="Times New Roman" panose="02020603050405020304" pitchFamily="18" charset="0"/>
            </a:endParaRPr>
          </a:p>
          <a:p>
            <a:pPr>
              <a:lnSpc>
                <a:spcPct val="100000"/>
              </a:lnSpc>
            </a:pPr>
            <a:r>
              <a:rPr lang="en-GB" sz="2000">
                <a:effectLst/>
                <a:latin typeface="+mn-lt"/>
                <a:ea typeface="Calibri" panose="020F0502020204030204" pitchFamily="34" charset="0"/>
                <a:cs typeface="Times New Roman" panose="02020603050405020304" pitchFamily="18" charset="0"/>
              </a:rPr>
              <a:t>The </a:t>
            </a:r>
            <a:r>
              <a:rPr lang="en-GB" sz="2000" err="1">
                <a:effectLst/>
                <a:latin typeface="+mn-lt"/>
                <a:ea typeface="Calibri" panose="020F0502020204030204" pitchFamily="34" charset="0"/>
                <a:cs typeface="Times New Roman" panose="02020603050405020304" pitchFamily="18" charset="0"/>
              </a:rPr>
              <a:t>MenACWY</a:t>
            </a:r>
            <a:r>
              <a:rPr lang="en-GB" sz="2000">
                <a:effectLst/>
                <a:latin typeface="+mn-lt"/>
                <a:ea typeface="Calibri" panose="020F0502020204030204" pitchFamily="34" charset="0"/>
                <a:cs typeface="Times New Roman" panose="02020603050405020304" pitchFamily="18" charset="0"/>
              </a:rPr>
              <a:t> immunisation programme has successfully reduced cases of </a:t>
            </a:r>
            <a:r>
              <a:rPr lang="en-GB" sz="2000" err="1">
                <a:effectLst/>
                <a:latin typeface="+mn-lt"/>
                <a:ea typeface="Calibri" panose="020F0502020204030204" pitchFamily="34" charset="0"/>
                <a:cs typeface="Times New Roman" panose="02020603050405020304" pitchFamily="18" charset="0"/>
              </a:rPr>
              <a:t>MenW</a:t>
            </a:r>
            <a:r>
              <a:rPr lang="en-GB" sz="2000">
                <a:effectLst/>
                <a:latin typeface="+mn-lt"/>
                <a:ea typeface="Calibri" panose="020F0502020204030204" pitchFamily="34" charset="0"/>
                <a:cs typeface="Times New Roman" panose="02020603050405020304" pitchFamily="18" charset="0"/>
              </a:rPr>
              <a:t> disease across the whole population and now accounts for few cases each year</a:t>
            </a:r>
          </a:p>
          <a:p>
            <a:pPr>
              <a:lnSpc>
                <a:spcPct val="100000"/>
              </a:lnSpc>
            </a:pPr>
            <a:r>
              <a:rPr lang="en-GB" sz="2000">
                <a:solidFill>
                  <a:srgbClr val="212A73"/>
                </a:solidFill>
                <a:cs typeface="Times New Roman" panose="02020603050405020304" pitchFamily="18" charset="0"/>
              </a:rPr>
              <a:t>In England, </a:t>
            </a:r>
            <a:r>
              <a:rPr kumimoji="0" lang="en-US" altLang="en-US" sz="2000" b="0" i="0" u="none" strike="noStrike" cap="none" normalizeH="0" baseline="0" err="1">
                <a:ln>
                  <a:noFill/>
                </a:ln>
                <a:solidFill>
                  <a:srgbClr val="212A73"/>
                </a:solidFill>
                <a:effectLst/>
              </a:rPr>
              <a:t>MenW</a:t>
            </a:r>
            <a:r>
              <a:rPr kumimoji="0" lang="en-US" altLang="en-US" sz="2000" b="0" i="0" u="none" strike="noStrike" cap="none" normalizeH="0" baseline="0">
                <a:ln>
                  <a:noFill/>
                </a:ln>
                <a:solidFill>
                  <a:srgbClr val="212A73"/>
                </a:solidFill>
                <a:effectLst/>
              </a:rPr>
              <a:t> cases also remained low with 10 cases in 2022 to 2023 </a:t>
            </a:r>
          </a:p>
          <a:p>
            <a:pPr>
              <a:lnSpc>
                <a:spcPct val="100000"/>
              </a:lnSpc>
            </a:pPr>
            <a:r>
              <a:rPr lang="en-US" altLang="en-US" sz="2000">
                <a:solidFill>
                  <a:srgbClr val="212A73"/>
                </a:solidFill>
              </a:rPr>
              <a:t>In Wales, there was 1 laboratory confirmed case of </a:t>
            </a:r>
            <a:r>
              <a:rPr lang="en-US" altLang="en-US" sz="2000" err="1">
                <a:solidFill>
                  <a:srgbClr val="212A73"/>
                </a:solidFill>
              </a:rPr>
              <a:t>MenW</a:t>
            </a:r>
            <a:r>
              <a:rPr lang="en-US" altLang="en-US" sz="2000">
                <a:solidFill>
                  <a:srgbClr val="212A73"/>
                </a:solidFill>
              </a:rPr>
              <a:t> in 2023</a:t>
            </a:r>
            <a:endParaRPr lang="en-GB" sz="2000">
              <a:solidFill>
                <a:srgbClr val="212A73"/>
              </a:solidFill>
            </a:endParaRPr>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16</a:t>
            </a:fld>
            <a:endParaRPr lang="en-GB"/>
          </a:p>
        </p:txBody>
      </p:sp>
      <p:sp>
        <p:nvSpPr>
          <p:cNvPr id="7" name="TextBox 6">
            <a:extLst>
              <a:ext uri="{FF2B5EF4-FFF2-40B4-BE49-F238E27FC236}">
                <a16:creationId xmlns:a16="http://schemas.microsoft.com/office/drawing/2014/main" id="{D38BB056-BDD6-AB1D-E086-97C48C5C9DB6}"/>
              </a:ext>
            </a:extLst>
          </p:cNvPr>
          <p:cNvSpPr txBox="1"/>
          <p:nvPr/>
        </p:nvSpPr>
        <p:spPr>
          <a:xfrm>
            <a:off x="1189121" y="4829262"/>
            <a:ext cx="9813757" cy="830997"/>
          </a:xfrm>
          <a:prstGeom prst="rect">
            <a:avLst/>
          </a:prstGeom>
          <a:noFill/>
        </p:spPr>
        <p:txBody>
          <a:bodyPr wrap="square">
            <a:spAutoFit/>
          </a:bodyPr>
          <a:lstStyle/>
          <a:p>
            <a:r>
              <a:rPr lang="en-GB" sz="1600">
                <a:hlinkClick r:id="rId3"/>
              </a:rPr>
              <a:t>Impact of an adolescent meningococcal ACWY immunisation programme to control a national outbreak of group W meningococcal disease in England: a national surveillance and modelling study - The Lancet Child &amp; Adolescent Health</a:t>
            </a:r>
            <a:endParaRPr lang="en-GB" sz="1600"/>
          </a:p>
        </p:txBody>
      </p:sp>
    </p:spTree>
    <p:extLst>
      <p:ext uri="{BB962C8B-B14F-4D97-AF65-F5344CB8AC3E}">
        <p14:creationId xmlns:p14="http://schemas.microsoft.com/office/powerpoint/2010/main" val="17775412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a:t>Eligible groups</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363557" y="1253331"/>
            <a:ext cx="11240417" cy="4351338"/>
          </a:xfrm>
        </p:spPr>
        <p:txBody>
          <a:bodyPr lIns="91440" tIns="45720" rIns="91440" bIns="45720" anchor="t"/>
          <a:lstStyle/>
          <a:p>
            <a:pPr marL="0" indent="0">
              <a:lnSpc>
                <a:spcPct val="150000"/>
              </a:lnSpc>
              <a:buNone/>
            </a:pPr>
            <a:r>
              <a:rPr lang="en-US" sz="2000">
                <a:cs typeface="Times New Roman" panose="02020603050405020304" pitchFamily="18" charset="0"/>
              </a:rPr>
              <a:t>The purpose of the </a:t>
            </a:r>
            <a:r>
              <a:rPr lang="en-US" sz="2000" err="1">
                <a:cs typeface="Times New Roman" panose="02020603050405020304" pitchFamily="18" charset="0"/>
              </a:rPr>
              <a:t>MenACWY</a:t>
            </a:r>
            <a:r>
              <a:rPr lang="en-US" sz="2000">
                <a:cs typeface="Times New Roman" panose="02020603050405020304" pitchFamily="18" charset="0"/>
              </a:rPr>
              <a:t> </a:t>
            </a:r>
            <a:r>
              <a:rPr lang="en-US" sz="2000" err="1">
                <a:cs typeface="Times New Roman" panose="02020603050405020304" pitchFamily="18" charset="0"/>
              </a:rPr>
              <a:t>programme</a:t>
            </a:r>
            <a:r>
              <a:rPr lang="en-US" sz="2000">
                <a:cs typeface="Times New Roman" panose="02020603050405020304" pitchFamily="18" charset="0"/>
              </a:rPr>
              <a:t> is to actively offer a single dose of </a:t>
            </a:r>
            <a:r>
              <a:rPr lang="en-US" sz="2000" err="1">
                <a:cs typeface="Times New Roman" panose="02020603050405020304" pitchFamily="18" charset="0"/>
              </a:rPr>
              <a:t>MenACWY</a:t>
            </a:r>
            <a:r>
              <a:rPr lang="en-US" sz="2000">
                <a:cs typeface="Times New Roman" panose="02020603050405020304" pitchFamily="18" charset="0"/>
              </a:rPr>
              <a:t> vaccine to: </a:t>
            </a:r>
          </a:p>
          <a:p>
            <a:pPr>
              <a:lnSpc>
                <a:spcPct val="150000"/>
              </a:lnSpc>
            </a:pPr>
            <a:r>
              <a:rPr lang="en-US" sz="2000">
                <a:cs typeface="Times New Roman" panose="02020603050405020304" pitchFamily="18" charset="0"/>
              </a:rPr>
              <a:t>All teenagers (including those not attending school*) - this is usually routinely offered at around age 13 or 14 years (in school year 9) </a:t>
            </a:r>
          </a:p>
          <a:p>
            <a:pPr>
              <a:lnSpc>
                <a:spcPct val="150000"/>
              </a:lnSpc>
            </a:pPr>
            <a:r>
              <a:rPr lang="en-US" sz="2000">
                <a:cs typeface="Times New Roman" panose="02020603050405020304" pitchFamily="18" charset="0"/>
              </a:rPr>
              <a:t>Anyone who has missed their routine vaccination up to their 25th birthday</a:t>
            </a:r>
          </a:p>
          <a:p>
            <a:pPr>
              <a:lnSpc>
                <a:spcPct val="150000"/>
              </a:lnSpc>
            </a:pPr>
            <a:r>
              <a:rPr lang="en-US" sz="2000">
                <a:cs typeface="Times New Roman" panose="02020603050405020304" pitchFamily="18" charset="0"/>
              </a:rPr>
              <a:t>Individuals at greater risk due to underlying medical conditions including asplenia, splenic dysfunction (including sickle cell and coeliac disease) and complement disorders (including those receiving complement inhibitor therapy) </a:t>
            </a:r>
          </a:p>
          <a:p>
            <a:endParaRPr lang="en-US" sz="1200">
              <a:solidFill>
                <a:srgbClr val="212A73"/>
              </a:solidFill>
              <a:cs typeface="Arial"/>
            </a:endParaRPr>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17</a:t>
            </a:fld>
            <a:endParaRPr lang="en-GB"/>
          </a:p>
        </p:txBody>
      </p:sp>
    </p:spTree>
    <p:extLst>
      <p:ext uri="{BB962C8B-B14F-4D97-AF65-F5344CB8AC3E}">
        <p14:creationId xmlns:p14="http://schemas.microsoft.com/office/powerpoint/2010/main" val="15481785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606846" y="333046"/>
            <a:ext cx="10515600" cy="1325563"/>
          </a:xfrm>
        </p:spPr>
        <p:txBody>
          <a:bodyPr/>
          <a:lstStyle/>
          <a:p>
            <a:r>
              <a:rPr lang="en-GB" b="1"/>
              <a:t>Opportunistic vaccination</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514275" y="1287496"/>
            <a:ext cx="11163450" cy="4485516"/>
          </a:xfrm>
        </p:spPr>
        <p:txBody>
          <a:bodyPr/>
          <a:lstStyle/>
          <a:p>
            <a:pPr>
              <a:lnSpc>
                <a:spcPct val="150000"/>
              </a:lnSpc>
            </a:pPr>
            <a:r>
              <a:rPr lang="en-US" sz="1800"/>
              <a:t>Efforts should be made to ensure young people who miss their first opportunity to receive the vaccine in year 9 are offered further opportunities in catch up sessions or subsequent school sessions </a:t>
            </a:r>
          </a:p>
          <a:p>
            <a:pPr>
              <a:lnSpc>
                <a:spcPct val="150000"/>
              </a:lnSpc>
            </a:pPr>
            <a:r>
              <a:rPr lang="en-US" sz="1800">
                <a:latin typeface="+mn-lt"/>
                <a:cs typeface="+mn-cs"/>
              </a:rPr>
              <a:t>Individuals who have left school and remain unvaccinated should be offered vaccination opportunistically – they remain eligible until they </a:t>
            </a:r>
            <a:r>
              <a:rPr lang="en-US" sz="1800"/>
              <a:t>turn </a:t>
            </a:r>
            <a:r>
              <a:rPr lang="en-US" sz="1800">
                <a:latin typeface="+mn-lt"/>
                <a:cs typeface="+mn-cs"/>
              </a:rPr>
              <a:t>25 years of age</a:t>
            </a:r>
          </a:p>
          <a:p>
            <a:pPr>
              <a:lnSpc>
                <a:spcPct val="150000"/>
              </a:lnSpc>
            </a:pPr>
            <a:r>
              <a:rPr lang="en-US" sz="1800">
                <a:latin typeface="+mn-lt"/>
                <a:cs typeface="+mn-cs"/>
              </a:rPr>
              <a:t>Contact with young people/ young adults in school, GP practices and upon entrance to a sixth form, college or university, provides a good opportunity to promote and offer vaccination and raise awareness of the signs and symptoms of the disease</a:t>
            </a:r>
          </a:p>
          <a:p>
            <a:endParaRPr lang="en-GB"/>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 </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18</a:t>
            </a:fld>
            <a:endParaRPr lang="en-GB"/>
          </a:p>
        </p:txBody>
      </p:sp>
    </p:spTree>
    <p:extLst>
      <p:ext uri="{BB962C8B-B14F-4D97-AF65-F5344CB8AC3E}">
        <p14:creationId xmlns:p14="http://schemas.microsoft.com/office/powerpoint/2010/main" val="32171008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err="1"/>
              <a:t>MenACWY</a:t>
            </a:r>
            <a:r>
              <a:rPr lang="en-GB" b="1"/>
              <a:t> catch up</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295619" y="1420599"/>
            <a:ext cx="11600761" cy="4389186"/>
          </a:xfrm>
        </p:spPr>
        <p:txBody>
          <a:bodyPr lIns="91440" tIns="45720" rIns="91440" bIns="45720" anchor="t"/>
          <a:lstStyle/>
          <a:p>
            <a:pPr marL="0" indent="0">
              <a:lnSpc>
                <a:spcPct val="150000"/>
              </a:lnSpc>
              <a:buNone/>
            </a:pPr>
            <a:r>
              <a:rPr lang="en-US" sz="1600">
                <a:solidFill>
                  <a:srgbClr val="212A73"/>
                </a:solidFill>
                <a:ea typeface="ヒラギノ角ゴ Pro W3"/>
                <a:cs typeface="Arial"/>
              </a:rPr>
              <a:t>The National Supplementary Service Specification for Children and Adults who have Outstanding Routine </a:t>
            </a:r>
            <a:r>
              <a:rPr lang="en-US" sz="1600" err="1">
                <a:solidFill>
                  <a:srgbClr val="212A73"/>
                </a:solidFill>
                <a:ea typeface="ヒラギノ角ゴ Pro W3"/>
                <a:cs typeface="Arial"/>
              </a:rPr>
              <a:t>Immunisations</a:t>
            </a:r>
            <a:r>
              <a:rPr lang="en-US" sz="1600">
                <a:solidFill>
                  <a:srgbClr val="212A73"/>
                </a:solidFill>
                <a:ea typeface="ヒラギノ角ゴ Pro W3"/>
                <a:cs typeface="Arial"/>
              </a:rPr>
              <a:t>* allows for General Practices to receive payment for </a:t>
            </a:r>
            <a:r>
              <a:rPr lang="en-US" sz="1600" err="1">
                <a:solidFill>
                  <a:srgbClr val="212A73"/>
                </a:solidFill>
                <a:ea typeface="ヒラギノ角ゴ Pro W3"/>
                <a:cs typeface="Arial"/>
              </a:rPr>
              <a:t>MenACWY</a:t>
            </a:r>
            <a:r>
              <a:rPr lang="en-US" sz="1600">
                <a:solidFill>
                  <a:srgbClr val="212A73"/>
                </a:solidFill>
                <a:ea typeface="ヒラギノ角ゴ Pro W3"/>
                <a:cs typeface="Arial"/>
              </a:rPr>
              <a:t> doses given to children and young people:</a:t>
            </a:r>
          </a:p>
          <a:p>
            <a:pPr marL="285750" indent="-285750">
              <a:lnSpc>
                <a:spcPct val="150000"/>
              </a:lnSpc>
            </a:pPr>
            <a:r>
              <a:rPr lang="en-US" sz="1600">
                <a:solidFill>
                  <a:srgbClr val="212A73"/>
                </a:solidFill>
                <a:ea typeface="ヒラギノ角ゴ Pro W3"/>
                <a:cs typeface="Arial"/>
              </a:rPr>
              <a:t>From 13 years if the dose of teenage </a:t>
            </a:r>
            <a:r>
              <a:rPr lang="en-US" sz="1600" err="1">
                <a:solidFill>
                  <a:srgbClr val="212A73"/>
                </a:solidFill>
                <a:ea typeface="ヒラギノ角ゴ Pro W3"/>
                <a:cs typeface="Arial"/>
              </a:rPr>
              <a:t>MenACWY</a:t>
            </a:r>
            <a:r>
              <a:rPr lang="en-US" sz="1600">
                <a:solidFill>
                  <a:srgbClr val="212A73"/>
                </a:solidFill>
                <a:ea typeface="ヒラギノ角ゴ Pro W3"/>
                <a:cs typeface="Arial"/>
              </a:rPr>
              <a:t> has not been received</a:t>
            </a:r>
            <a:endParaRPr lang="en-GB" altLang="en-US" sz="1600">
              <a:solidFill>
                <a:srgbClr val="212A73"/>
              </a:solidFill>
              <a:cs typeface="Arial"/>
            </a:endParaRPr>
          </a:p>
          <a:p>
            <a:pPr marL="0" indent="0">
              <a:lnSpc>
                <a:spcPct val="150000"/>
              </a:lnSpc>
              <a:buNone/>
            </a:pPr>
            <a:r>
              <a:rPr lang="en-GB" sz="1600">
                <a:solidFill>
                  <a:srgbClr val="212A73"/>
                </a:solidFill>
              </a:rPr>
              <a:t>There is no longer a specific ‘freshers’ dose but university entry is a good opportunity to offer vaccine to anyone who is under 25 years of age and un-immunised. Ideally the dose should be administered at least two weeks before attending university to ensure timely protection. </a:t>
            </a:r>
            <a:endParaRPr lang="en-GB" sz="1600">
              <a:solidFill>
                <a:srgbClr val="212A73"/>
              </a:solidFill>
              <a:cs typeface="Arial"/>
            </a:endParaRPr>
          </a:p>
          <a:p>
            <a:pPr marL="0" indent="0">
              <a:lnSpc>
                <a:spcPct val="150000"/>
              </a:lnSpc>
              <a:buNone/>
            </a:pPr>
            <a:r>
              <a:rPr lang="en-GB" sz="1600" b="1">
                <a:solidFill>
                  <a:srgbClr val="212A73"/>
                </a:solidFill>
              </a:rPr>
              <a:t>Note</a:t>
            </a:r>
            <a:r>
              <a:rPr lang="en-GB" sz="1600">
                <a:solidFill>
                  <a:srgbClr val="212A73"/>
                </a:solidFill>
              </a:rPr>
              <a:t> that if an individual’s vaccination history cannot be confirmed before attending university, it is acceptable to offer them a dose of </a:t>
            </a:r>
            <a:r>
              <a:rPr lang="en-GB" sz="1600" err="1">
                <a:solidFill>
                  <a:srgbClr val="212A73"/>
                </a:solidFill>
              </a:rPr>
              <a:t>MenACWY</a:t>
            </a:r>
            <a:r>
              <a:rPr lang="en-GB" sz="1600">
                <a:solidFill>
                  <a:srgbClr val="212A73"/>
                </a:solidFill>
              </a:rPr>
              <a:t> vaccine. </a:t>
            </a:r>
          </a:p>
          <a:p>
            <a:pPr marL="0" indent="0">
              <a:lnSpc>
                <a:spcPct val="150000"/>
              </a:lnSpc>
              <a:buNone/>
            </a:pPr>
            <a:r>
              <a:rPr lang="en-GB" sz="1800">
                <a:solidFill>
                  <a:srgbClr val="212A73"/>
                </a:solidFill>
              </a:rPr>
              <a:t>*</a:t>
            </a:r>
            <a:r>
              <a:rPr lang="en-GB" sz="1400"/>
              <a:t>A revised version of this was issued in August 2025 and reflects changes to the childhood programme, including the removal of Hib/</a:t>
            </a:r>
            <a:r>
              <a:rPr lang="en-GB" sz="1400" err="1"/>
              <a:t>MenC</a:t>
            </a:r>
            <a:r>
              <a:rPr lang="en-GB" sz="1400"/>
              <a:t> at 12months, and lowers the age threshold for the school aged immunisations to reflect the age that they are routinely given.  This aims to allow for more opportunities for catch up vaccination in Primary Care. The document can be found </a:t>
            </a:r>
            <a:r>
              <a:rPr lang="en-GB" sz="1400">
                <a:hlinkClick r:id="rId3"/>
              </a:rPr>
              <a:t>here</a:t>
            </a:r>
            <a:r>
              <a:rPr lang="en-GB" sz="1400"/>
              <a:t>.</a:t>
            </a:r>
          </a:p>
          <a:p>
            <a:pPr marL="0" indent="0">
              <a:lnSpc>
                <a:spcPct val="150000"/>
              </a:lnSpc>
              <a:buNone/>
            </a:pPr>
            <a:endParaRPr lang="en-GB"/>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err="1"/>
              <a:t>Meningococcal</a:t>
            </a:r>
            <a:r>
              <a:rPr lang="fr-FR" sz="1400"/>
              <a:t> ACWY immunisation programme for adolescents</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19</a:t>
            </a:fld>
            <a:endParaRPr lang="en-GB"/>
          </a:p>
        </p:txBody>
      </p:sp>
    </p:spTree>
    <p:extLst>
      <p:ext uri="{BB962C8B-B14F-4D97-AF65-F5344CB8AC3E}">
        <p14:creationId xmlns:p14="http://schemas.microsoft.com/office/powerpoint/2010/main" val="22477552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a:t>Version Control </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833043" y="1380583"/>
            <a:ext cx="10515600" cy="4661871"/>
          </a:xfrm>
        </p:spPr>
        <p:txBody>
          <a:bodyPr lIns="91440" tIns="45720" rIns="91440" bIns="45720" anchor="t"/>
          <a:lstStyle/>
          <a:p>
            <a:endParaRPr lang="en-GB" altLang="en-US" sz="1800">
              <a:ea typeface="ヒラギノ角ゴ Pro W3"/>
              <a:cs typeface="ヒラギノ角ゴ Pro W3"/>
            </a:endParaRPr>
          </a:p>
          <a:p>
            <a:endParaRPr lang="en-GB" sz="240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 </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2</a:t>
            </a:fld>
            <a:endParaRPr lang="en-GB"/>
          </a:p>
        </p:txBody>
      </p:sp>
      <p:graphicFrame>
        <p:nvGraphicFramePr>
          <p:cNvPr id="6" name="Table 5">
            <a:extLst>
              <a:ext uri="{FF2B5EF4-FFF2-40B4-BE49-F238E27FC236}">
                <a16:creationId xmlns:a16="http://schemas.microsoft.com/office/drawing/2014/main" id="{CABA3026-69E9-F3E4-550D-6A063F26CBFC}"/>
              </a:ext>
            </a:extLst>
          </p:cNvPr>
          <p:cNvGraphicFramePr>
            <a:graphicFrameLocks noGrp="1"/>
          </p:cNvGraphicFramePr>
          <p:nvPr>
            <p:extLst>
              <p:ext uri="{D42A27DB-BD31-4B8C-83A1-F6EECF244321}">
                <p14:modId xmlns:p14="http://schemas.microsoft.com/office/powerpoint/2010/main" val="2560197843"/>
              </p:ext>
            </p:extLst>
          </p:nvPr>
        </p:nvGraphicFramePr>
        <p:xfrm>
          <a:off x="838200" y="1380583"/>
          <a:ext cx="10510443" cy="3124200"/>
        </p:xfrm>
        <a:graphic>
          <a:graphicData uri="http://schemas.openxmlformats.org/drawingml/2006/table">
            <a:tbl>
              <a:tblPr firstRow="1" bandRow="1">
                <a:tableStyleId>{073A0DAA-6AF3-43AB-8588-CEC1D06C72B9}</a:tableStyleId>
              </a:tblPr>
              <a:tblGrid>
                <a:gridCol w="1532860">
                  <a:extLst>
                    <a:ext uri="{9D8B030D-6E8A-4147-A177-3AD203B41FA5}">
                      <a16:colId xmlns:a16="http://schemas.microsoft.com/office/drawing/2014/main" val="591142180"/>
                    </a:ext>
                  </a:extLst>
                </a:gridCol>
                <a:gridCol w="7400261">
                  <a:extLst>
                    <a:ext uri="{9D8B030D-6E8A-4147-A177-3AD203B41FA5}">
                      <a16:colId xmlns:a16="http://schemas.microsoft.com/office/drawing/2014/main" val="2316043673"/>
                    </a:ext>
                  </a:extLst>
                </a:gridCol>
                <a:gridCol w="1577322">
                  <a:extLst>
                    <a:ext uri="{9D8B030D-6E8A-4147-A177-3AD203B41FA5}">
                      <a16:colId xmlns:a16="http://schemas.microsoft.com/office/drawing/2014/main" val="474146528"/>
                    </a:ext>
                  </a:extLst>
                </a:gridCol>
              </a:tblGrid>
              <a:tr h="370840">
                <a:tc>
                  <a:txBody>
                    <a:bodyPr/>
                    <a:lstStyle/>
                    <a:p>
                      <a:r>
                        <a:rPr lang="en-GB"/>
                        <a:t>Version </a:t>
                      </a:r>
                    </a:p>
                  </a:txBody>
                  <a:tcPr/>
                </a:tc>
                <a:tc>
                  <a:txBody>
                    <a:bodyPr/>
                    <a:lstStyle/>
                    <a:p>
                      <a:r>
                        <a:rPr lang="en-GB"/>
                        <a:t>Update</a:t>
                      </a:r>
                    </a:p>
                  </a:txBody>
                  <a:tcPr/>
                </a:tc>
                <a:tc>
                  <a:txBody>
                    <a:bodyPr/>
                    <a:lstStyle/>
                    <a:p>
                      <a:r>
                        <a:rPr lang="en-GB"/>
                        <a:t>Date </a:t>
                      </a:r>
                    </a:p>
                  </a:txBody>
                  <a:tcPr/>
                </a:tc>
                <a:extLst>
                  <a:ext uri="{0D108BD9-81ED-4DB2-BD59-A6C34878D82A}">
                    <a16:rowId xmlns:a16="http://schemas.microsoft.com/office/drawing/2014/main" val="460495771"/>
                  </a:ext>
                </a:extLst>
              </a:tr>
              <a:tr h="370840">
                <a:tc>
                  <a:txBody>
                    <a:bodyPr/>
                    <a:lstStyle/>
                    <a:p>
                      <a:r>
                        <a:rPr lang="en-GB"/>
                        <a:t>V1 </a:t>
                      </a:r>
                    </a:p>
                  </a:txBody>
                  <a:tcPr/>
                </a:tc>
                <a:tc>
                  <a:txBody>
                    <a:bodyPr/>
                    <a:lstStyle/>
                    <a:p>
                      <a:r>
                        <a:rPr lang="en-GB"/>
                        <a:t>First version developed.</a:t>
                      </a:r>
                      <a:endParaRPr lang="en-GB" sz="1200" b="0" i="0" u="none" strike="noStrike" noProof="0">
                        <a:solidFill>
                          <a:srgbClr val="000000"/>
                        </a:solidFill>
                        <a:latin typeface="Arial"/>
                      </a:endParaRPr>
                    </a:p>
                  </a:txBody>
                  <a:tcPr/>
                </a:tc>
                <a:tc>
                  <a:txBody>
                    <a:bodyPr/>
                    <a:lstStyle/>
                    <a:p>
                      <a:r>
                        <a:rPr lang="en-GB"/>
                        <a:t>Dec 24</a:t>
                      </a:r>
                    </a:p>
                  </a:txBody>
                  <a:tcPr/>
                </a:tc>
                <a:extLst>
                  <a:ext uri="{0D108BD9-81ED-4DB2-BD59-A6C34878D82A}">
                    <a16:rowId xmlns:a16="http://schemas.microsoft.com/office/drawing/2014/main" val="950184207"/>
                  </a:ext>
                </a:extLst>
              </a:tr>
              <a:tr h="370840">
                <a:tc>
                  <a:txBody>
                    <a:bodyPr/>
                    <a:lstStyle/>
                    <a:p>
                      <a:r>
                        <a:rPr lang="en-GB"/>
                        <a:t>V2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a:t>The content of this training slide has been updated to reflect the changes to the childhood schedule and the removal of the Hib/</a:t>
                      </a:r>
                      <a:r>
                        <a:rPr lang="en-GB" b="0" err="1"/>
                        <a:t>MenC</a:t>
                      </a:r>
                      <a:r>
                        <a:rPr lang="en-GB" b="0"/>
                        <a:t> vaccine at 12months. Updated information on </a:t>
                      </a:r>
                      <a:r>
                        <a:rPr lang="en-GB"/>
                        <a:t>consent and Gillick competence has been added. I</a:t>
                      </a:r>
                      <a:r>
                        <a:rPr lang="en-GB" b="0"/>
                        <a:t>t has also been updated to reflect changes in the revised </a:t>
                      </a:r>
                      <a:r>
                        <a:rPr lang="en-GB" sz="1800" b="0" kern="1200">
                          <a:solidFill>
                            <a:schemeClr val="tx1"/>
                          </a:solidFill>
                          <a:effectLst/>
                          <a:latin typeface="+mn-lt"/>
                          <a:ea typeface="+mn-ea"/>
                          <a:cs typeface="+mn-cs"/>
                        </a:rPr>
                        <a:t>Welsh Government service specification for outstanding immunisations (August 2025).</a:t>
                      </a:r>
                      <a:endParaRPr lang="en-GB"/>
                    </a:p>
                    <a:p>
                      <a:endParaRPr lang="en-GB"/>
                    </a:p>
                  </a:txBody>
                  <a:tcPr/>
                </a:tc>
                <a:tc>
                  <a:txBody>
                    <a:bodyPr/>
                    <a:lstStyle/>
                    <a:p>
                      <a:r>
                        <a:rPr lang="en-GB"/>
                        <a:t>August 25</a:t>
                      </a:r>
                    </a:p>
                  </a:txBody>
                  <a:tcPr/>
                </a:tc>
                <a:extLst>
                  <a:ext uri="{0D108BD9-81ED-4DB2-BD59-A6C34878D82A}">
                    <a16:rowId xmlns:a16="http://schemas.microsoft.com/office/drawing/2014/main" val="4165355996"/>
                  </a:ext>
                </a:extLst>
              </a:tr>
              <a:tr h="370840">
                <a:tc>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a:p>
                  </a:txBody>
                  <a:tcPr/>
                </a:tc>
                <a:tc>
                  <a:txBody>
                    <a:bodyPr/>
                    <a:lstStyle/>
                    <a:p>
                      <a:endParaRPr lang="en-GB"/>
                    </a:p>
                  </a:txBody>
                  <a:tcPr/>
                </a:tc>
                <a:extLst>
                  <a:ext uri="{0D108BD9-81ED-4DB2-BD59-A6C34878D82A}">
                    <a16:rowId xmlns:a16="http://schemas.microsoft.com/office/drawing/2014/main" val="2199601223"/>
                  </a:ext>
                </a:extLst>
              </a:tr>
            </a:tbl>
          </a:graphicData>
        </a:graphic>
      </p:graphicFrame>
    </p:spTree>
    <p:extLst>
      <p:ext uri="{BB962C8B-B14F-4D97-AF65-F5344CB8AC3E}">
        <p14:creationId xmlns:p14="http://schemas.microsoft.com/office/powerpoint/2010/main" val="15104898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311B9-4D0C-FAAE-1834-BF0EEAC82237}"/>
              </a:ext>
            </a:extLst>
          </p:cNvPr>
          <p:cNvSpPr>
            <a:spLocks noGrp="1"/>
          </p:cNvSpPr>
          <p:nvPr>
            <p:ph type="title"/>
          </p:nvPr>
        </p:nvSpPr>
        <p:spPr>
          <a:xfrm>
            <a:off x="384146" y="136525"/>
            <a:ext cx="11643731" cy="922841"/>
          </a:xfrm>
        </p:spPr>
        <p:txBody>
          <a:bodyPr/>
          <a:lstStyle/>
          <a:p>
            <a:r>
              <a:rPr lang="en-GB" sz="3600" b="1">
                <a:solidFill>
                  <a:srgbClr val="002060"/>
                </a:solidFill>
              </a:rPr>
              <a:t>Pre-requisites to administering </a:t>
            </a:r>
            <a:r>
              <a:rPr lang="en-GB" sz="3600" b="1" err="1">
                <a:solidFill>
                  <a:srgbClr val="002060"/>
                </a:solidFill>
              </a:rPr>
              <a:t>MenACWY</a:t>
            </a:r>
            <a:r>
              <a:rPr lang="en-GB" sz="3600" b="1">
                <a:solidFill>
                  <a:srgbClr val="002060"/>
                </a:solidFill>
              </a:rPr>
              <a:t> vaccine</a:t>
            </a:r>
            <a:endParaRPr lang="en-GB" sz="3600"/>
          </a:p>
        </p:txBody>
      </p:sp>
      <p:sp>
        <p:nvSpPr>
          <p:cNvPr id="3" name="Content Placeholder 2">
            <a:extLst>
              <a:ext uri="{FF2B5EF4-FFF2-40B4-BE49-F238E27FC236}">
                <a16:creationId xmlns:a16="http://schemas.microsoft.com/office/drawing/2014/main" id="{B482DFE7-193F-1AEE-EEBC-260CF652ABE0}"/>
              </a:ext>
            </a:extLst>
          </p:cNvPr>
          <p:cNvSpPr>
            <a:spLocks noGrp="1"/>
          </p:cNvSpPr>
          <p:nvPr>
            <p:ph idx="1"/>
          </p:nvPr>
        </p:nvSpPr>
        <p:spPr>
          <a:xfrm>
            <a:off x="388850" y="591582"/>
            <a:ext cx="10515600" cy="4831653"/>
          </a:xfrm>
        </p:spPr>
        <p:txBody>
          <a:bodyPr lIns="91440" tIns="45720" rIns="91440" bIns="45720" anchor="t"/>
          <a:lstStyle/>
          <a:p>
            <a:pPr marL="0" indent="0" algn="just">
              <a:lnSpc>
                <a:spcPct val="100000"/>
              </a:lnSpc>
              <a:spcAft>
                <a:spcPts val="600"/>
              </a:spcAft>
              <a:buNone/>
            </a:pPr>
            <a:r>
              <a:rPr lang="en-GB" sz="1500"/>
              <a:t>Before administering </a:t>
            </a:r>
            <a:r>
              <a:rPr lang="en-GB" sz="1500" err="1"/>
              <a:t>MenACWY</a:t>
            </a:r>
            <a:r>
              <a:rPr lang="en-GB" sz="1500"/>
              <a:t> vaccine, it is recommended that: </a:t>
            </a:r>
            <a:endParaRPr lang="en-GB" sz="1500">
              <a:cs typeface="Arial"/>
            </a:endParaRPr>
          </a:p>
          <a:p>
            <a:pPr marL="285750" indent="-285750" algn="just">
              <a:lnSpc>
                <a:spcPct val="100000"/>
              </a:lnSpc>
              <a:spcAft>
                <a:spcPts val="600"/>
              </a:spcAft>
            </a:pPr>
            <a:r>
              <a:rPr lang="en-GB" sz="1500"/>
              <a:t>Those new to immunisation should receive comprehensive foundation immunisation training. Both knowledge and clinical competence should be assessed before new immunisers start to give and/or advise about the Influenza vaccine </a:t>
            </a:r>
            <a:r>
              <a:rPr lang="en-GB" sz="1500">
                <a:solidFill>
                  <a:srgbClr val="0B0C0C"/>
                </a:solidFill>
                <a:cs typeface="Arial"/>
                <a:hlinkClick r:id="rId3"/>
              </a:rPr>
              <a:t>National Minimum Standards and Core Curriculum for Vaccination Training</a:t>
            </a:r>
            <a:endParaRPr lang="en-GB" sz="1500">
              <a:solidFill>
                <a:srgbClr val="0B0C0C"/>
              </a:solidFill>
              <a:cs typeface="Arial"/>
            </a:endParaRPr>
          </a:p>
          <a:p>
            <a:pPr marL="285750" indent="-285750" algn="just">
              <a:lnSpc>
                <a:spcPct val="100000"/>
              </a:lnSpc>
              <a:spcAft>
                <a:spcPts val="600"/>
              </a:spcAft>
            </a:pPr>
            <a:r>
              <a:rPr lang="en-GB" sz="1500">
                <a:solidFill>
                  <a:srgbClr val="212A73"/>
                </a:solidFill>
                <a:cs typeface="Arial"/>
              </a:rPr>
              <a:t>Immunisers have received </a:t>
            </a:r>
            <a:r>
              <a:rPr lang="en-GB" sz="1500" err="1">
                <a:solidFill>
                  <a:srgbClr val="212A73"/>
                </a:solidFill>
                <a:cs typeface="Arial"/>
              </a:rPr>
              <a:t>MenACWY</a:t>
            </a:r>
            <a:r>
              <a:rPr lang="en-GB" sz="1500">
                <a:solidFill>
                  <a:srgbClr val="212A73"/>
                </a:solidFill>
                <a:cs typeface="Arial"/>
              </a:rPr>
              <a:t> vaccine training through attending a taught session and/or eLearning </a:t>
            </a:r>
            <a:r>
              <a:rPr lang="en-GB" sz="1500" u="sng">
                <a:solidFill>
                  <a:srgbClr val="00A7A7"/>
                </a:solidFill>
                <a:cs typeface="Arial"/>
                <a:hlinkClick r:id="rId4"/>
              </a:rPr>
              <a:t>Immunisation eLearning - Public Health Wales (nhs.wales)</a:t>
            </a:r>
            <a:r>
              <a:rPr lang="en-GB" sz="1500">
                <a:solidFill>
                  <a:srgbClr val="212A73"/>
                </a:solidFill>
                <a:cs typeface="Arial"/>
              </a:rPr>
              <a:t>​</a:t>
            </a:r>
            <a:endParaRPr lang="en-GB" sz="1500">
              <a:cs typeface="Arial"/>
            </a:endParaRPr>
          </a:p>
          <a:p>
            <a:pPr marL="285750" indent="-285750" algn="just">
              <a:lnSpc>
                <a:spcPct val="100000"/>
              </a:lnSpc>
              <a:spcAft>
                <a:spcPts val="600"/>
              </a:spcAft>
            </a:pPr>
            <a:r>
              <a:rPr lang="en-GB" sz="1500">
                <a:solidFill>
                  <a:srgbClr val="212A73"/>
                </a:solidFill>
                <a:cs typeface="Arial"/>
              </a:rPr>
              <a:t>Immunisers have received practical training in </a:t>
            </a:r>
            <a:r>
              <a:rPr lang="en-GB" sz="1500" err="1">
                <a:solidFill>
                  <a:srgbClr val="212A73"/>
                </a:solidFill>
                <a:cs typeface="Arial"/>
              </a:rPr>
              <a:t>MenACWY</a:t>
            </a:r>
            <a:r>
              <a:rPr lang="en-GB" sz="1500">
                <a:solidFill>
                  <a:srgbClr val="212A73"/>
                </a:solidFill>
                <a:cs typeface="Arial"/>
              </a:rPr>
              <a:t> vaccine preparation and administration (if required)</a:t>
            </a:r>
            <a:endParaRPr lang="en-GB" sz="1500" u="sng">
              <a:solidFill>
                <a:srgbClr val="024DBC"/>
              </a:solidFill>
              <a:cs typeface="Arial"/>
            </a:endParaRPr>
          </a:p>
          <a:p>
            <a:pPr marL="285750" indent="-285750" algn="just" fontAlgn="base">
              <a:lnSpc>
                <a:spcPct val="100000"/>
              </a:lnSpc>
            </a:pPr>
            <a:r>
              <a:rPr lang="en-GB" sz="1500">
                <a:solidFill>
                  <a:srgbClr val="002060"/>
                </a:solidFill>
              </a:rPr>
              <a:t>Training in the management of anaphylaxis and Basic Life Support is undertaken, as specified by policy for your local area and are familiar with </a:t>
            </a:r>
            <a:r>
              <a:rPr lang="en-GB" sz="1500">
                <a:hlinkClick r:id="rId5"/>
              </a:rPr>
              <a:t>Resuscitation Council UK (RCUK) guidance on Management of Anaphylaxis in the Vaccination Setting</a:t>
            </a:r>
            <a:endParaRPr lang="en-GB" sz="1500">
              <a:cs typeface="Arial"/>
            </a:endParaRPr>
          </a:p>
          <a:p>
            <a:pPr marL="285750" indent="-285750" algn="just">
              <a:lnSpc>
                <a:spcPct val="100000"/>
              </a:lnSpc>
            </a:pPr>
            <a:r>
              <a:rPr lang="en-GB" sz="1500"/>
              <a:t>Any additional statutory and mandatory training as required by your employer is completed </a:t>
            </a:r>
            <a:endParaRPr lang="en-GB" sz="1500">
              <a:cs typeface="Arial"/>
            </a:endParaRPr>
          </a:p>
          <a:p>
            <a:pPr marL="285750" indent="-285750" algn="just">
              <a:lnSpc>
                <a:spcPct val="100000"/>
              </a:lnSpc>
              <a:spcAft>
                <a:spcPts val="600"/>
              </a:spcAft>
            </a:pPr>
            <a:r>
              <a:rPr lang="en-GB" sz="1500"/>
              <a:t>An appropriate legal framework to supply and administer Influenza vaccine is in place e.g. Written prescription, Patient Specific Direction (PSD),  Patient Group Direction (PGD)</a:t>
            </a:r>
            <a:r>
              <a:rPr lang="en-GB" sz="1500">
                <a:hlinkClick r:id="rId6"/>
              </a:rPr>
              <a:t> Home - Welsh Medicines Advice Service</a:t>
            </a:r>
            <a:endParaRPr lang="en-GB" sz="1500">
              <a:cs typeface="Arial"/>
            </a:endParaRPr>
          </a:p>
          <a:p>
            <a:pPr marL="285750" indent="-285750" algn="just" fontAlgn="base">
              <a:lnSpc>
                <a:spcPct val="100000"/>
              </a:lnSpc>
            </a:pPr>
            <a:r>
              <a:rPr lang="en-GB" sz="1500">
                <a:solidFill>
                  <a:srgbClr val="212A73"/>
                </a:solidFill>
                <a:cs typeface="Arial"/>
              </a:rPr>
              <a:t>​</a:t>
            </a:r>
            <a:r>
              <a:rPr lang="en-GB" sz="1500"/>
              <a:t>Those involved in immunisation and vaccination understand the process of consent and how this applies when giving vaccines. Information on consent can be viewed here: </a:t>
            </a:r>
            <a:r>
              <a:rPr lang="en-GB" sz="1500">
                <a:hlinkClick r:id="rId7"/>
              </a:rPr>
              <a:t>Consent: the green book, chapter 2 - GOV.UK</a:t>
            </a:r>
            <a:endParaRPr lang="en-GB" sz="1500">
              <a:cs typeface="Arial"/>
            </a:endParaRPr>
          </a:p>
          <a:p>
            <a:pPr marL="285750" indent="-285750" algn="just" fontAlgn="base">
              <a:lnSpc>
                <a:spcPct val="100000"/>
              </a:lnSpc>
            </a:pPr>
            <a:r>
              <a:rPr lang="en-GB" sz="1500"/>
              <a:t>Accessed and familiarised yourself with the following key documents</a:t>
            </a:r>
            <a:r>
              <a:rPr lang="en-GB" sz="1500">
                <a:ea typeface="+mn-lt"/>
                <a:cs typeface="+mn-lt"/>
              </a:rPr>
              <a:t> from the UK Health Security Agency:</a:t>
            </a:r>
            <a:r>
              <a:rPr lang="en-GB" sz="1500"/>
              <a:t> </a:t>
            </a:r>
            <a:r>
              <a:rPr lang="en-GB" sz="1500">
                <a:ea typeface="+mn-lt"/>
                <a:cs typeface="+mn-lt"/>
                <a:hlinkClick r:id="rId8"/>
              </a:rPr>
              <a:t>Meningococcal: the green book, chapter 22 - GOV.UK (www.gov.uk)</a:t>
            </a:r>
            <a:r>
              <a:rPr lang="en-GB" sz="1500">
                <a:solidFill>
                  <a:srgbClr val="212A73"/>
                </a:solidFill>
                <a:cs typeface="Arial"/>
              </a:rPr>
              <a:t>,</a:t>
            </a:r>
            <a:r>
              <a:rPr lang="en-GB" sz="1500"/>
              <a:t> and the </a:t>
            </a:r>
            <a:r>
              <a:rPr lang="en-GB" sz="1500">
                <a:ea typeface="+mn-lt"/>
                <a:cs typeface="+mn-lt"/>
                <a:hlinkClick r:id="rId9"/>
              </a:rPr>
              <a:t>MenACWY programme: information for healthcare professionals - GOV.UK (www.gov.uk)</a:t>
            </a:r>
            <a:endParaRPr lang="en-GB" sz="1500">
              <a:cs typeface="Arial" panose="020B0604020202020204" pitchFamily="34" charset="0"/>
            </a:endParaRPr>
          </a:p>
          <a:p>
            <a:pPr marL="285750" indent="-285750" algn="just" fontAlgn="base"/>
            <a:endParaRPr lang="en-GB" sz="1200">
              <a:cs typeface="Arial"/>
            </a:endParaRPr>
          </a:p>
        </p:txBody>
      </p:sp>
      <p:sp>
        <p:nvSpPr>
          <p:cNvPr id="5" name="Slide Number Placeholder 4">
            <a:extLst>
              <a:ext uri="{FF2B5EF4-FFF2-40B4-BE49-F238E27FC236}">
                <a16:creationId xmlns:a16="http://schemas.microsoft.com/office/drawing/2014/main" id="{02E8B7C6-760B-ED89-FFAD-A7A1600CD0AE}"/>
              </a:ext>
            </a:extLst>
          </p:cNvPr>
          <p:cNvSpPr>
            <a:spLocks noGrp="1"/>
          </p:cNvSpPr>
          <p:nvPr>
            <p:ph type="sldNum" sz="quarter" idx="12"/>
          </p:nvPr>
        </p:nvSpPr>
        <p:spPr/>
        <p:txBody>
          <a:bodyPr/>
          <a:lstStyle/>
          <a:p>
            <a:fld id="{561D0CCE-8DCC-44DC-A653-AE62B1D84A52}" type="slidenum">
              <a:rPr lang="en-GB" smtClean="0"/>
              <a:pPr/>
              <a:t>20</a:t>
            </a:fld>
            <a:endParaRPr lang="en-GB"/>
          </a:p>
        </p:txBody>
      </p:sp>
      <p:sp>
        <p:nvSpPr>
          <p:cNvPr id="6" name="Footer Placeholder 3">
            <a:extLst>
              <a:ext uri="{FF2B5EF4-FFF2-40B4-BE49-F238E27FC236}">
                <a16:creationId xmlns:a16="http://schemas.microsoft.com/office/drawing/2014/main" id="{52CEB279-8BF3-254F-3069-B1B1EE8185FD}"/>
              </a:ext>
            </a:extLst>
          </p:cNvPr>
          <p:cNvSpPr txBox="1">
            <a:spLocks/>
          </p:cNvSpPr>
          <p:nvPr/>
        </p:nvSpPr>
        <p:spPr>
          <a:xfrm>
            <a:off x="838200" y="6356350"/>
            <a:ext cx="7315200" cy="365125"/>
          </a:xfrm>
          <a:prstGeom prst="rect">
            <a:avLst/>
          </a:prstGeom>
        </p:spPr>
        <p:txBody>
          <a:bodyPr lIns="91440" tIns="45720" rIns="91440" bIns="45720" anchor="t"/>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400" err="1"/>
              <a:t>Meningococcal</a:t>
            </a:r>
            <a:r>
              <a:rPr lang="fr-FR" sz="1400"/>
              <a:t> ACWY immunisation programme for adolescents </a:t>
            </a:r>
            <a:endParaRPr lang="en-GB" sz="1400"/>
          </a:p>
          <a:p>
            <a:endParaRPr lang="en-GB"/>
          </a:p>
        </p:txBody>
      </p:sp>
    </p:spTree>
    <p:extLst>
      <p:ext uri="{BB962C8B-B14F-4D97-AF65-F5344CB8AC3E}">
        <p14:creationId xmlns:p14="http://schemas.microsoft.com/office/powerpoint/2010/main" val="2255157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err="1"/>
              <a:t>MenACWY</a:t>
            </a:r>
            <a:r>
              <a:rPr lang="en-GB" b="1"/>
              <a:t> vaccines</a:t>
            </a:r>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21</a:t>
            </a:fld>
            <a:endParaRPr lang="en-GB"/>
          </a:p>
        </p:txBody>
      </p:sp>
      <p:sp>
        <p:nvSpPr>
          <p:cNvPr id="7" name="Content Placeholder 6">
            <a:extLst>
              <a:ext uri="{FF2B5EF4-FFF2-40B4-BE49-F238E27FC236}">
                <a16:creationId xmlns:a16="http://schemas.microsoft.com/office/drawing/2014/main" id="{8BCBF206-8396-D59B-14EE-CB7445F2CF71}"/>
              </a:ext>
            </a:extLst>
          </p:cNvPr>
          <p:cNvSpPr>
            <a:spLocks noGrp="1"/>
          </p:cNvSpPr>
          <p:nvPr>
            <p:ph idx="1"/>
          </p:nvPr>
        </p:nvSpPr>
        <p:spPr>
          <a:xfrm>
            <a:off x="581346" y="1253331"/>
            <a:ext cx="10515600" cy="1325562"/>
          </a:xfrm>
        </p:spPr>
        <p:txBody>
          <a:bodyPr/>
          <a:lstStyle/>
          <a:p>
            <a:r>
              <a:rPr lang="en-GB" sz="1800"/>
              <a:t>Three </a:t>
            </a:r>
            <a:r>
              <a:rPr lang="en-GB" sz="1800" err="1"/>
              <a:t>MenACWY</a:t>
            </a:r>
            <a:r>
              <a:rPr lang="en-GB" sz="1800"/>
              <a:t> conjugate vaccines are currently licensed: Menveo</a:t>
            </a:r>
            <a:r>
              <a:rPr lang="en-GB" sz="1800" baseline="30000"/>
              <a:t>®</a:t>
            </a:r>
            <a:r>
              <a:rPr lang="en-GB" sz="1800"/>
              <a:t>, </a:t>
            </a:r>
            <a:r>
              <a:rPr lang="en-GB" sz="1800" err="1"/>
              <a:t>Nimenrix</a:t>
            </a:r>
            <a:r>
              <a:rPr lang="en-GB" sz="1800" baseline="30000"/>
              <a:t>® </a:t>
            </a:r>
            <a:r>
              <a:rPr lang="en-GB" sz="1800"/>
              <a:t>and </a:t>
            </a:r>
            <a:r>
              <a:rPr lang="en-GB" sz="1800" err="1"/>
              <a:t>MenQuadfi</a:t>
            </a:r>
            <a:r>
              <a:rPr lang="en-GB" sz="1800" baseline="30000"/>
              <a:t>® </a:t>
            </a:r>
          </a:p>
          <a:p>
            <a:r>
              <a:rPr lang="en-GB" sz="1800"/>
              <a:t>All vaccines for the routine adolescent programme are centrally supplied through </a:t>
            </a:r>
            <a:r>
              <a:rPr lang="en-GB" sz="1800" err="1"/>
              <a:t>ImmForm</a:t>
            </a:r>
            <a:endParaRPr lang="en-GB" sz="1800"/>
          </a:p>
          <a:p>
            <a:r>
              <a:rPr lang="en-GB" sz="1800"/>
              <a:t>It is important that immunisers familiarise themselves with the specific product information for any vaccine in current use to avoid administration errors</a:t>
            </a:r>
          </a:p>
          <a:p>
            <a:endParaRPr lang="en-GB"/>
          </a:p>
        </p:txBody>
      </p:sp>
      <p:pic>
        <p:nvPicPr>
          <p:cNvPr id="8" name="Picture 10" descr="C:\Users\matthew.olley.PHE\AppData\Local\Microsoft\Windows\Temporary Internet Files\Content.Word\Menveo+UK+5x1.jpg">
            <a:extLst>
              <a:ext uri="{FF2B5EF4-FFF2-40B4-BE49-F238E27FC236}">
                <a16:creationId xmlns:a16="http://schemas.microsoft.com/office/drawing/2014/main" id="{6B1A38A7-5C0D-5B94-9987-14AF2C697CA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1550" t="12759" r="4588" b="24483"/>
          <a:stretch>
            <a:fillRect/>
          </a:stretch>
        </p:blipFill>
        <p:spPr bwMode="auto">
          <a:xfrm>
            <a:off x="581345" y="3275612"/>
            <a:ext cx="3504100" cy="2091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a:extLst>
              <a:ext uri="{FF2B5EF4-FFF2-40B4-BE49-F238E27FC236}">
                <a16:creationId xmlns:a16="http://schemas.microsoft.com/office/drawing/2014/main" id="{6C707300-8949-4B20-B814-713C91181FF7}"/>
              </a:ext>
            </a:extLst>
          </p:cNvPr>
          <p:cNvPicPr>
            <a:picLocks noChangeAspect="1"/>
          </p:cNvPicPr>
          <p:nvPr/>
        </p:nvPicPr>
        <p:blipFill>
          <a:blip r:embed="rId4"/>
          <a:stretch>
            <a:fillRect/>
          </a:stretch>
        </p:blipFill>
        <p:spPr>
          <a:xfrm>
            <a:off x="4477067" y="3590837"/>
            <a:ext cx="3962399" cy="1836000"/>
          </a:xfrm>
          <a:prstGeom prst="rect">
            <a:avLst/>
          </a:prstGeom>
          <a:ln w="3175">
            <a:noFill/>
          </a:ln>
        </p:spPr>
      </p:pic>
      <p:pic>
        <p:nvPicPr>
          <p:cNvPr id="10" name="Picture 9">
            <a:extLst>
              <a:ext uri="{FF2B5EF4-FFF2-40B4-BE49-F238E27FC236}">
                <a16:creationId xmlns:a16="http://schemas.microsoft.com/office/drawing/2014/main" id="{30962789-D4CE-2894-2FC5-CE65EA7AE722}"/>
              </a:ext>
            </a:extLst>
          </p:cNvPr>
          <p:cNvPicPr>
            <a:picLocks noChangeAspect="1"/>
          </p:cNvPicPr>
          <p:nvPr/>
        </p:nvPicPr>
        <p:blipFill>
          <a:blip r:embed="rId5"/>
          <a:stretch>
            <a:fillRect/>
          </a:stretch>
        </p:blipFill>
        <p:spPr>
          <a:xfrm>
            <a:off x="8959515" y="2634709"/>
            <a:ext cx="2394285" cy="2732619"/>
          </a:xfrm>
          <a:prstGeom prst="rect">
            <a:avLst/>
          </a:prstGeom>
        </p:spPr>
      </p:pic>
      <p:sp>
        <p:nvSpPr>
          <p:cNvPr id="12" name="TextBox 11">
            <a:extLst>
              <a:ext uri="{FF2B5EF4-FFF2-40B4-BE49-F238E27FC236}">
                <a16:creationId xmlns:a16="http://schemas.microsoft.com/office/drawing/2014/main" id="{655E8F8E-855A-24CA-3C20-3A6083E2FC6F}"/>
              </a:ext>
            </a:extLst>
          </p:cNvPr>
          <p:cNvSpPr txBox="1"/>
          <p:nvPr/>
        </p:nvSpPr>
        <p:spPr>
          <a:xfrm>
            <a:off x="581346" y="5604670"/>
            <a:ext cx="6102848" cy="276999"/>
          </a:xfrm>
          <a:prstGeom prst="rect">
            <a:avLst/>
          </a:prstGeom>
          <a:noFill/>
        </p:spPr>
        <p:txBody>
          <a:bodyPr wrap="square">
            <a:spAutoFit/>
          </a:bodyPr>
          <a:lstStyle/>
          <a:p>
            <a:r>
              <a:rPr lang="en-GB" sz="1200"/>
              <a:t>Image courtesy of GSK</a:t>
            </a:r>
          </a:p>
        </p:txBody>
      </p:sp>
      <p:sp>
        <p:nvSpPr>
          <p:cNvPr id="14" name="TextBox 13">
            <a:extLst>
              <a:ext uri="{FF2B5EF4-FFF2-40B4-BE49-F238E27FC236}">
                <a16:creationId xmlns:a16="http://schemas.microsoft.com/office/drawing/2014/main" id="{D442E2DC-03F6-A33C-6924-A11296A53A85}"/>
              </a:ext>
            </a:extLst>
          </p:cNvPr>
          <p:cNvSpPr txBox="1"/>
          <p:nvPr/>
        </p:nvSpPr>
        <p:spPr>
          <a:xfrm>
            <a:off x="9140576" y="5604669"/>
            <a:ext cx="2084797" cy="276999"/>
          </a:xfrm>
          <a:prstGeom prst="rect">
            <a:avLst/>
          </a:prstGeom>
          <a:noFill/>
        </p:spPr>
        <p:txBody>
          <a:bodyPr wrap="square">
            <a:spAutoFit/>
          </a:bodyPr>
          <a:lstStyle/>
          <a:p>
            <a:r>
              <a:rPr lang="en-GB" sz="1200"/>
              <a:t>Image courtesy of Sanofi</a:t>
            </a:r>
          </a:p>
        </p:txBody>
      </p:sp>
      <p:sp>
        <p:nvSpPr>
          <p:cNvPr id="16" name="TextBox 15">
            <a:extLst>
              <a:ext uri="{FF2B5EF4-FFF2-40B4-BE49-F238E27FC236}">
                <a16:creationId xmlns:a16="http://schemas.microsoft.com/office/drawing/2014/main" id="{7C5C39E3-1D93-B3EA-3507-0E6ECDB83518}"/>
              </a:ext>
            </a:extLst>
          </p:cNvPr>
          <p:cNvSpPr txBox="1"/>
          <p:nvPr/>
        </p:nvSpPr>
        <p:spPr>
          <a:xfrm>
            <a:off x="4477067" y="5604669"/>
            <a:ext cx="6102848" cy="276999"/>
          </a:xfrm>
          <a:prstGeom prst="rect">
            <a:avLst/>
          </a:prstGeom>
          <a:noFill/>
        </p:spPr>
        <p:txBody>
          <a:bodyPr wrap="square">
            <a:spAutoFit/>
          </a:bodyPr>
          <a:lstStyle/>
          <a:p>
            <a:r>
              <a:rPr lang="en-GB" sz="1200"/>
              <a:t>Image courtesy of GSK</a:t>
            </a:r>
          </a:p>
        </p:txBody>
      </p:sp>
    </p:spTree>
    <p:extLst>
      <p:ext uri="{BB962C8B-B14F-4D97-AF65-F5344CB8AC3E}">
        <p14:creationId xmlns:p14="http://schemas.microsoft.com/office/powerpoint/2010/main" val="13545377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64CADA-A770-482E-A3A6-653FAE094934}"/>
              </a:ext>
            </a:extLst>
          </p:cNvPr>
          <p:cNvSpPr>
            <a:spLocks noGrp="1"/>
          </p:cNvSpPr>
          <p:nvPr>
            <p:ph type="title"/>
          </p:nvPr>
        </p:nvSpPr>
        <p:spPr/>
        <p:txBody>
          <a:bodyPr lIns="91440" tIns="45720" rIns="91440" bIns="45720" anchor="t"/>
          <a:lstStyle/>
          <a:p>
            <a:r>
              <a:rPr lang="en-GB" b="1"/>
              <a:t>MenQuadfi</a:t>
            </a:r>
            <a:r>
              <a:rPr lang="en-GB" b="1" baseline="30000"/>
              <a:t>®</a:t>
            </a:r>
            <a:endParaRPr lang="en-GB" b="1"/>
          </a:p>
        </p:txBody>
      </p:sp>
      <p:sp>
        <p:nvSpPr>
          <p:cNvPr id="3" name="Content Placeholder 2">
            <a:extLst>
              <a:ext uri="{FF2B5EF4-FFF2-40B4-BE49-F238E27FC236}">
                <a16:creationId xmlns:a16="http://schemas.microsoft.com/office/drawing/2014/main" id="{9ABD84AB-37AA-4715-8514-2CDFD9BFD3B9}"/>
              </a:ext>
            </a:extLst>
          </p:cNvPr>
          <p:cNvSpPr>
            <a:spLocks noGrp="1"/>
          </p:cNvSpPr>
          <p:nvPr>
            <p:ph idx="1"/>
          </p:nvPr>
        </p:nvSpPr>
        <p:spPr>
          <a:xfrm>
            <a:off x="130629" y="1152024"/>
            <a:ext cx="11495313" cy="5286826"/>
          </a:xfrm>
        </p:spPr>
        <p:txBody>
          <a:bodyPr lIns="91440" tIns="45720" rIns="91440" bIns="45720" anchor="t">
            <a:noAutofit/>
          </a:bodyPr>
          <a:lstStyle/>
          <a:p>
            <a:pPr algn="l"/>
            <a:endParaRPr lang="en-GB" sz="2000" b="1">
              <a:solidFill>
                <a:srgbClr val="FF0000"/>
              </a:solidFill>
            </a:endParaRPr>
          </a:p>
          <a:p>
            <a:r>
              <a:rPr lang="en-GB" sz="1800" b="1"/>
              <a:t>Full product name</a:t>
            </a:r>
            <a:r>
              <a:rPr lang="en-GB" sz="1800"/>
              <a:t>: </a:t>
            </a:r>
            <a:r>
              <a:rPr lang="en-US" sz="1800" b="0" i="0">
                <a:effectLst/>
              </a:rPr>
              <a:t>MenQuadfi</a:t>
            </a:r>
            <a:r>
              <a:rPr lang="en-US" sz="1800" b="0" i="0" baseline="30000">
                <a:effectLst/>
              </a:rPr>
              <a:t>®</a:t>
            </a:r>
            <a:r>
              <a:rPr lang="en-US" sz="1800" baseline="30000"/>
              <a:t> </a:t>
            </a:r>
            <a:r>
              <a:rPr lang="en-US" sz="1800"/>
              <a:t>solution for injection</a:t>
            </a:r>
            <a:endParaRPr lang="en-GB" sz="1800" strike="sngStrike"/>
          </a:p>
          <a:p>
            <a:r>
              <a:rPr lang="en-GB" sz="1800"/>
              <a:t>Meningococcal groups A, C, W-135 and Y conjugate vaccine</a:t>
            </a:r>
            <a:r>
              <a:rPr lang="en-US" sz="1800">
                <a:latin typeface="MontserratMedium"/>
              </a:rPr>
              <a:t> </a:t>
            </a:r>
            <a:endParaRPr lang="en-US" sz="1800" b="0" i="0">
              <a:effectLst/>
              <a:latin typeface="MontserratMedium"/>
            </a:endParaRPr>
          </a:p>
          <a:p>
            <a:r>
              <a:rPr lang="en-GB" sz="1800"/>
              <a:t>Marketed by Sanofi</a:t>
            </a:r>
            <a:endParaRPr lang="en-GB" sz="1800" b="0" i="0" strike="sngStrike">
              <a:effectLst/>
              <a:latin typeface="Arial" panose="020B0604020202020204" pitchFamily="34" charset="0"/>
            </a:endParaRPr>
          </a:p>
          <a:p>
            <a:pPr>
              <a:defRPr/>
            </a:pPr>
            <a:r>
              <a:rPr lang="en-GB" sz="1800" b="1"/>
              <a:t>Contains: </a:t>
            </a:r>
            <a:r>
              <a:rPr lang="en-GB" sz="1800"/>
              <a:t>10 micrograms of each of </a:t>
            </a:r>
            <a:r>
              <a:rPr lang="en-GB" sz="1800" i="1"/>
              <a:t>Neisseria meningitidis</a:t>
            </a:r>
            <a:r>
              <a:rPr lang="en-GB" sz="1800"/>
              <a:t> groups A, C, W-135 and Y polysaccharides, each conjugated to </a:t>
            </a:r>
            <a:r>
              <a:rPr lang="en-GB" sz="1800" b="0" i="0">
                <a:effectLst/>
                <a:latin typeface="Arial"/>
                <a:cs typeface="Arial"/>
              </a:rPr>
              <a:t>tetanus toxoid carrier protein per 0.5ml dose</a:t>
            </a:r>
            <a:endParaRPr lang="en-GB" sz="1800" b="1">
              <a:latin typeface="Arial"/>
              <a:cs typeface="Arial"/>
            </a:endParaRPr>
          </a:p>
          <a:p>
            <a:pPr>
              <a:defRPr/>
            </a:pPr>
            <a:r>
              <a:rPr lang="en-GB" sz="1800" b="1"/>
              <a:t>Licensed </a:t>
            </a:r>
            <a:r>
              <a:rPr lang="en-GB" sz="1800"/>
              <a:t>for use in children from 12 months, adolescents and adults at risk of invasive disease from </a:t>
            </a:r>
            <a:r>
              <a:rPr lang="en-GB" sz="1800" i="1"/>
              <a:t>Neisseria meningitidis </a:t>
            </a:r>
            <a:r>
              <a:rPr lang="en-GB" sz="1800"/>
              <a:t>A, C, W and Y and can safely be given with other routine adolescent vaccines</a:t>
            </a:r>
            <a:endParaRPr lang="en-GB" sz="1800" b="0" i="0">
              <a:solidFill>
                <a:srgbClr val="FF0000"/>
              </a:solidFill>
              <a:effectLst/>
              <a:latin typeface="Arial" panose="020B0604020202020204" pitchFamily="34" charset="0"/>
            </a:endParaRPr>
          </a:p>
          <a:p>
            <a:pPr>
              <a:defRPr/>
            </a:pPr>
            <a:r>
              <a:rPr lang="en-GB" sz="1800" b="1"/>
              <a:t>Recommended</a:t>
            </a:r>
            <a:r>
              <a:rPr lang="en-GB" sz="1800"/>
              <a:t> for adolescents (and young adults aged less than 25 years, including those with an unknown or incomplete MenC or MenACWY immunisation history) as part of the routine immunisation programme</a:t>
            </a:r>
          </a:p>
          <a:p>
            <a:r>
              <a:rPr lang="en-GB" sz="1800"/>
              <a:t>This is a </a:t>
            </a:r>
            <a:r>
              <a:rPr lang="en-GB" sz="1800" b="1"/>
              <a:t>black triangle medication </a:t>
            </a:r>
            <a:r>
              <a:rPr lang="en-GB" sz="1800"/>
              <a:t>which means it is subject to additional monitoring. Healthcare professionals are asked to report </a:t>
            </a:r>
            <a:r>
              <a:rPr lang="en-GB" sz="1800" u="sng"/>
              <a:t>any</a:t>
            </a:r>
            <a:r>
              <a:rPr lang="en-GB" sz="1800"/>
              <a:t> suspected adverse reactions to the MHRA’s </a:t>
            </a:r>
            <a:r>
              <a:rPr lang="en-GB" sz="1800">
                <a:hlinkClick r:id="rId3"/>
              </a:rPr>
              <a:t>Yellow Card scheme </a:t>
            </a:r>
            <a:r>
              <a:rPr lang="en-GB" sz="1800"/>
              <a:t>(see slide 30 and </a:t>
            </a:r>
            <a:r>
              <a:rPr lang="en-GB" sz="1800">
                <a:hlinkClick r:id="rId4"/>
              </a:rPr>
              <a:t>Green Book, chapter 9</a:t>
            </a:r>
            <a:r>
              <a:rPr lang="en-GB" sz="1800"/>
              <a:t>)</a:t>
            </a:r>
          </a:p>
        </p:txBody>
      </p:sp>
      <p:sp>
        <p:nvSpPr>
          <p:cNvPr id="6" name="AutoShape 2">
            <a:extLst>
              <a:ext uri="{FF2B5EF4-FFF2-40B4-BE49-F238E27FC236}">
                <a16:creationId xmlns:a16="http://schemas.microsoft.com/office/drawing/2014/main" id="{CC5B9E1B-3C26-8182-41AA-90564A93DDD4}"/>
              </a:ext>
            </a:extLst>
          </p:cNvPr>
          <p:cNvSpPr>
            <a:spLocks noChangeAspect="1" noChangeArrowheads="1"/>
          </p:cNvSpPr>
          <p:nvPr/>
        </p:nvSpPr>
        <p:spPr bwMode="auto">
          <a:xfrm>
            <a:off x="5981700" y="331470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a:extLst>
              <a:ext uri="{FF2B5EF4-FFF2-40B4-BE49-F238E27FC236}">
                <a16:creationId xmlns:a16="http://schemas.microsoft.com/office/drawing/2014/main" id="{EC1AA575-BB91-F9AA-7DE8-06D98AC47E7F}"/>
              </a:ext>
            </a:extLst>
          </p:cNvPr>
          <p:cNvSpPr>
            <a:spLocks noChangeAspect="1" noChangeArrowheads="1"/>
          </p:cNvSpPr>
          <p:nvPr/>
        </p:nvSpPr>
        <p:spPr bwMode="auto">
          <a:xfrm>
            <a:off x="6134100" y="346710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Footer Placeholder 3">
            <a:extLst>
              <a:ext uri="{FF2B5EF4-FFF2-40B4-BE49-F238E27FC236}">
                <a16:creationId xmlns:a16="http://schemas.microsoft.com/office/drawing/2014/main" id="{3B6891F5-FE50-3D5A-026A-8297C421290A}"/>
              </a:ext>
            </a:extLst>
          </p:cNvPr>
          <p:cNvSpPr txBox="1">
            <a:spLocks/>
          </p:cNvSpPr>
          <p:nvPr/>
        </p:nvSpPr>
        <p:spPr>
          <a:xfrm>
            <a:off x="955964" y="6347114"/>
            <a:ext cx="7315200" cy="365125"/>
          </a:xfrm>
          <a:prstGeom prst="rect">
            <a:avLst/>
          </a:prstGeom>
        </p:spPr>
        <p:txBody>
          <a:bodyPr lIns="91440" tIns="45720" rIns="91440" bIns="45720" anchor="t"/>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400"/>
              <a:t>Meningococcal ACWY immunisation programme for adolescents </a:t>
            </a:r>
            <a:endParaRPr lang="en-GB" sz="1400"/>
          </a:p>
          <a:p>
            <a:endParaRPr lang="en-GB"/>
          </a:p>
        </p:txBody>
      </p:sp>
      <p:pic>
        <p:nvPicPr>
          <p:cNvPr id="4" name="Picture 3">
            <a:extLst>
              <a:ext uri="{FF2B5EF4-FFF2-40B4-BE49-F238E27FC236}">
                <a16:creationId xmlns:a16="http://schemas.microsoft.com/office/drawing/2014/main" id="{AC04C6D8-A327-0516-B73B-4AFC9A357703}"/>
              </a:ext>
            </a:extLst>
          </p:cNvPr>
          <p:cNvPicPr>
            <a:picLocks noChangeAspect="1"/>
          </p:cNvPicPr>
          <p:nvPr/>
        </p:nvPicPr>
        <p:blipFill>
          <a:blip r:embed="rId5"/>
          <a:stretch>
            <a:fillRect/>
          </a:stretch>
        </p:blipFill>
        <p:spPr>
          <a:xfrm>
            <a:off x="9411279" y="179499"/>
            <a:ext cx="2078592" cy="2372316"/>
          </a:xfrm>
          <a:prstGeom prst="rect">
            <a:avLst/>
          </a:prstGeom>
        </p:spPr>
      </p:pic>
      <p:sp>
        <p:nvSpPr>
          <p:cNvPr id="5" name="TextBox 4">
            <a:extLst>
              <a:ext uri="{FF2B5EF4-FFF2-40B4-BE49-F238E27FC236}">
                <a16:creationId xmlns:a16="http://schemas.microsoft.com/office/drawing/2014/main" id="{899BD8C9-AD90-1166-15B2-870B90F4E192}"/>
              </a:ext>
            </a:extLst>
          </p:cNvPr>
          <p:cNvSpPr txBox="1"/>
          <p:nvPr/>
        </p:nvSpPr>
        <p:spPr>
          <a:xfrm>
            <a:off x="11347939" y="6342185"/>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a:solidFill>
                  <a:srgbClr val="FFFFFF"/>
                </a:solidFill>
                <a:cs typeface="Arial"/>
              </a:rPr>
              <a:t>22</a:t>
            </a:r>
            <a:endParaRPr lang="en-US"/>
          </a:p>
        </p:txBody>
      </p:sp>
    </p:spTree>
    <p:extLst>
      <p:ext uri="{BB962C8B-B14F-4D97-AF65-F5344CB8AC3E}">
        <p14:creationId xmlns:p14="http://schemas.microsoft.com/office/powerpoint/2010/main" val="24128872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sz="4400" b="1"/>
              <a:t>Preparation and administration of </a:t>
            </a:r>
            <a:r>
              <a:rPr lang="en-GB" sz="4400" b="1" err="1"/>
              <a:t>MenQuadfi</a:t>
            </a:r>
            <a:r>
              <a:rPr lang="en-GB" sz="4400" b="1" baseline="30000"/>
              <a:t>®</a:t>
            </a:r>
            <a:endParaRPr lang="en-GB" b="1"/>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546652" y="1825625"/>
            <a:ext cx="11074734" cy="3603626"/>
          </a:xfrm>
        </p:spPr>
        <p:txBody>
          <a:bodyPr/>
          <a:lstStyle/>
          <a:p>
            <a:pPr>
              <a:defRPr/>
            </a:pPr>
            <a:r>
              <a:rPr lang="en-GB" sz="1800" err="1"/>
              <a:t>MenQuadfi</a:t>
            </a:r>
            <a:r>
              <a:rPr lang="en-GB" sz="1800" baseline="30000"/>
              <a:t>®</a:t>
            </a:r>
            <a:r>
              <a:rPr lang="en-GB" sz="1800"/>
              <a:t> solution for injection is a </a:t>
            </a:r>
            <a:r>
              <a:rPr lang="en-GB" sz="1800" b="1"/>
              <a:t>ready-to-use</a:t>
            </a:r>
            <a:r>
              <a:rPr lang="en-GB" sz="1800"/>
              <a:t> solution that </a:t>
            </a:r>
            <a:r>
              <a:rPr lang="en-GB" sz="1800" u="sng"/>
              <a:t>does not require reconstitution </a:t>
            </a:r>
          </a:p>
          <a:p>
            <a:pPr>
              <a:defRPr/>
            </a:pPr>
            <a:r>
              <a:rPr lang="en-GB" sz="1800"/>
              <a:t>Supplied as a single dose vial</a:t>
            </a:r>
          </a:p>
          <a:p>
            <a:pPr>
              <a:defRPr/>
            </a:pPr>
            <a:r>
              <a:rPr lang="en-US" sz="1800">
                <a:solidFill>
                  <a:srgbClr val="212A73"/>
                </a:solidFill>
                <a:latin typeface="+mj-lt"/>
              </a:rPr>
              <a:t>T</a:t>
            </a:r>
            <a:r>
              <a:rPr lang="en-US" sz="1800" b="0" i="0">
                <a:solidFill>
                  <a:srgbClr val="212A73"/>
                </a:solidFill>
                <a:effectLst/>
                <a:latin typeface="+mj-lt"/>
              </a:rPr>
              <a:t>he vaccine should be inspected visually for any particulate matter and/or variation of physical aspect (or </a:t>
            </a:r>
            <a:r>
              <a:rPr lang="en-US" sz="1800" b="0" i="0" err="1">
                <a:solidFill>
                  <a:srgbClr val="212A73"/>
                </a:solidFill>
                <a:effectLst/>
                <a:latin typeface="+mj-lt"/>
              </a:rPr>
              <a:t>discolouration</a:t>
            </a:r>
            <a:r>
              <a:rPr lang="en-US" sz="1800" b="0" i="0">
                <a:solidFill>
                  <a:srgbClr val="212A73"/>
                </a:solidFill>
                <a:effectLst/>
                <a:latin typeface="+mj-lt"/>
              </a:rPr>
              <a:t>) prior to administration; in the event of either being observed, discard the vaccine</a:t>
            </a:r>
          </a:p>
          <a:p>
            <a:pPr>
              <a:defRPr/>
            </a:pPr>
            <a:r>
              <a:rPr lang="en-US" sz="1800">
                <a:solidFill>
                  <a:srgbClr val="212A73"/>
                </a:solidFill>
                <a:latin typeface="+mj-lt"/>
              </a:rPr>
              <a:t>R</a:t>
            </a:r>
            <a:r>
              <a:rPr lang="en-US" sz="1800" b="0" i="0">
                <a:solidFill>
                  <a:srgbClr val="212A73"/>
                </a:solidFill>
                <a:effectLst/>
                <a:latin typeface="+mj-lt"/>
              </a:rPr>
              <a:t>emove the flip off seal and using a suitable syringe and needle, withdraw 0.5 ml of solution, ensuring no air bubbles are present before injection</a:t>
            </a:r>
            <a:endParaRPr lang="en-GB" sz="1800">
              <a:solidFill>
                <a:srgbClr val="212A73"/>
              </a:solidFill>
              <a:latin typeface="+mj-lt"/>
            </a:endParaRPr>
          </a:p>
          <a:p>
            <a:pPr>
              <a:defRPr/>
            </a:pPr>
            <a:r>
              <a:rPr lang="en-GB" altLang="en-US" sz="1800">
                <a:ea typeface="ヒラギノ角ゴ Pro W3"/>
                <a:cs typeface="ヒラギノ角ゴ Pro W3"/>
              </a:rPr>
              <a:t>Change the needle prior to administration; choose a size suitable for IM administration into the chosen muscle of each </a:t>
            </a:r>
            <a:r>
              <a:rPr lang="en-GB" sz="1800">
                <a:effectLst/>
                <a:latin typeface="+mn-lt"/>
              </a:rPr>
              <a:t>individual patient</a:t>
            </a:r>
            <a:endParaRPr lang="en-GB" altLang="en-US" sz="1800">
              <a:latin typeface="+mn-lt"/>
              <a:ea typeface="ヒラギノ角ゴ Pro W3"/>
              <a:cs typeface="ヒラギノ角ゴ Pro W3"/>
            </a:endParaRPr>
          </a:p>
          <a:p>
            <a:pPr>
              <a:defRPr/>
            </a:pPr>
            <a:r>
              <a:rPr lang="en-GB" sz="1800" err="1"/>
              <a:t>MenQuadfi</a:t>
            </a:r>
            <a:r>
              <a:rPr lang="en-GB" sz="1800" baseline="30000"/>
              <a:t>®</a:t>
            </a:r>
            <a:r>
              <a:rPr lang="en-GB" sz="1800"/>
              <a:t> should be administered via </a:t>
            </a:r>
            <a:r>
              <a:rPr lang="en-GB" sz="1800" b="1"/>
              <a:t>intramuscular</a:t>
            </a:r>
            <a:r>
              <a:rPr lang="en-GB" sz="1800"/>
              <a:t> injection (IM), preferably into the deltoid muscle of the upper arm</a:t>
            </a:r>
          </a:p>
          <a:p>
            <a:pPr>
              <a:defRPr/>
            </a:pPr>
            <a:endParaRPr lang="en-GB" sz="1600"/>
          </a:p>
          <a:p>
            <a:pPr marL="0" indent="0">
              <a:buNone/>
            </a:pPr>
            <a:r>
              <a:rPr lang="en-GB" sz="2000" b="1"/>
              <a:t>*</a:t>
            </a:r>
            <a:r>
              <a:rPr lang="en-GB" sz="1600" b="1"/>
              <a:t>Please note that needles and syringes will need to be ordered separately for </a:t>
            </a:r>
            <a:r>
              <a:rPr lang="en-GB" sz="1600" b="1" err="1"/>
              <a:t>MenQuadfi</a:t>
            </a:r>
            <a:r>
              <a:rPr lang="en-GB" sz="1600" b="1" baseline="30000"/>
              <a:t>®</a:t>
            </a:r>
            <a:r>
              <a:rPr lang="en-GB" sz="1600" b="1"/>
              <a:t>. </a:t>
            </a:r>
            <a:r>
              <a:rPr lang="en-GB" sz="1600" b="1" i="0">
                <a:effectLst/>
              </a:rPr>
              <a:t>Guidance on the choice of needle size can be found in </a:t>
            </a:r>
            <a:r>
              <a:rPr lang="en-GB" sz="1600" b="1" i="0">
                <a:effectLst/>
                <a:hlinkClick r:id="rId2">
                  <a:extLst>
                    <a:ext uri="{A12FA001-AC4F-418D-AE19-62706E023703}">
                      <ahyp:hlinkClr xmlns:ahyp="http://schemas.microsoft.com/office/drawing/2018/hyperlinkcolor" val="tx"/>
                    </a:ext>
                  </a:extLst>
                </a:hlinkClick>
              </a:rPr>
              <a:t>chapter 4</a:t>
            </a:r>
            <a:r>
              <a:rPr lang="en-GB" sz="1600" b="1" i="0">
                <a:effectLst/>
              </a:rPr>
              <a:t> of the Green Book. </a:t>
            </a:r>
            <a:endParaRPr lang="en-GB" sz="1600" b="1"/>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 </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23</a:t>
            </a:fld>
            <a:endParaRPr lang="en-GB"/>
          </a:p>
        </p:txBody>
      </p:sp>
    </p:spTree>
    <p:extLst>
      <p:ext uri="{BB962C8B-B14F-4D97-AF65-F5344CB8AC3E}">
        <p14:creationId xmlns:p14="http://schemas.microsoft.com/office/powerpoint/2010/main" val="28023605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a:t>Menveo</a:t>
            </a:r>
            <a:r>
              <a:rPr lang="en-GB" b="1" baseline="30000"/>
              <a:t>®</a:t>
            </a:r>
            <a:endParaRPr lang="en-GB" b="1"/>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540489" y="1665110"/>
            <a:ext cx="8857512" cy="4351338"/>
          </a:xfrm>
        </p:spPr>
        <p:txBody>
          <a:bodyPr/>
          <a:lstStyle/>
          <a:p>
            <a:pPr>
              <a:defRPr/>
            </a:pPr>
            <a:r>
              <a:rPr lang="en-GB" sz="1800" b="1"/>
              <a:t>Full product name: </a:t>
            </a:r>
            <a:r>
              <a:rPr lang="en-GB" sz="1800" i="0">
                <a:solidFill>
                  <a:srgbClr val="212A73"/>
                </a:solidFill>
                <a:effectLst/>
              </a:rPr>
              <a:t>Menveo</a:t>
            </a:r>
            <a:r>
              <a:rPr lang="en-GB" sz="1800" i="0" baseline="30000">
                <a:solidFill>
                  <a:srgbClr val="212A73"/>
                </a:solidFill>
                <a:effectLst/>
              </a:rPr>
              <a:t>®</a:t>
            </a:r>
            <a:r>
              <a:rPr lang="en-GB" sz="1800" i="0">
                <a:solidFill>
                  <a:srgbClr val="212A73"/>
                </a:solidFill>
                <a:effectLst/>
              </a:rPr>
              <a:t> powder and solution for solution for injection</a:t>
            </a:r>
          </a:p>
          <a:p>
            <a:pPr>
              <a:defRPr/>
            </a:pPr>
            <a:r>
              <a:rPr lang="en-GB" sz="1800" i="0">
                <a:solidFill>
                  <a:srgbClr val="212A73"/>
                </a:solidFill>
                <a:effectLst/>
              </a:rPr>
              <a:t>Meningococcal Group A, C, W-135 and Y conjugate vaccine</a:t>
            </a:r>
          </a:p>
          <a:p>
            <a:pPr>
              <a:defRPr/>
            </a:pPr>
            <a:r>
              <a:rPr lang="en-GB" sz="1800"/>
              <a:t>Marketed by GlaxoSmithKline</a:t>
            </a:r>
          </a:p>
          <a:p>
            <a:pPr>
              <a:defRPr/>
            </a:pPr>
            <a:r>
              <a:rPr lang="en-GB" sz="1800" b="1"/>
              <a:t>Contains: </a:t>
            </a:r>
            <a:r>
              <a:rPr lang="en-GB" sz="1800"/>
              <a:t>10 micrograms of Neisseria meningitidis group A oligosaccharide and 5 micrograms of each of Neisseria meningitidis groups C, W and Y, each conjugated to Corynebacterium diphtheriae CRM197 protein oligosaccharides per 0.5ml dose</a:t>
            </a:r>
          </a:p>
          <a:p>
            <a:pPr>
              <a:defRPr/>
            </a:pPr>
            <a:r>
              <a:rPr lang="en-GB" sz="1800" b="1"/>
              <a:t>Licensed </a:t>
            </a:r>
            <a:r>
              <a:rPr lang="en-GB" sz="1800"/>
              <a:t>for use in children from 2 years, adolescents and adults at risk of invasive disease from </a:t>
            </a:r>
            <a:r>
              <a:rPr lang="en-GB" sz="1800" i="1"/>
              <a:t>Neisseria meningitidis </a:t>
            </a:r>
            <a:r>
              <a:rPr lang="en-GB" sz="1800"/>
              <a:t>A, C, W and Y and can safely be given with other routine adolescent vaccines</a:t>
            </a:r>
          </a:p>
          <a:p>
            <a:pPr marL="230400" indent="-230400">
              <a:defRPr/>
            </a:pPr>
            <a:r>
              <a:rPr lang="en-GB" sz="1800" b="1"/>
              <a:t>Recommended </a:t>
            </a:r>
            <a:r>
              <a:rPr lang="en-GB" sz="1800"/>
              <a:t>for adolescents (and young adults aged less than 25 years, including those with an unknown or incomplete </a:t>
            </a:r>
            <a:r>
              <a:rPr lang="en-GB" sz="1800" err="1"/>
              <a:t>MenC</a:t>
            </a:r>
            <a:r>
              <a:rPr lang="en-GB" sz="1800"/>
              <a:t> or </a:t>
            </a:r>
            <a:r>
              <a:rPr lang="en-GB" sz="1800" err="1"/>
              <a:t>MenACWY</a:t>
            </a:r>
            <a:r>
              <a:rPr lang="en-GB" sz="1800"/>
              <a:t> immunisation history) as part of the routine immunisation programme</a:t>
            </a:r>
          </a:p>
          <a:p>
            <a:endParaRPr lang="en-GB"/>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24</a:t>
            </a:fld>
            <a:endParaRPr lang="en-GB"/>
          </a:p>
        </p:txBody>
      </p:sp>
      <p:pic>
        <p:nvPicPr>
          <p:cNvPr id="6" name="Picture 5">
            <a:extLst>
              <a:ext uri="{FF2B5EF4-FFF2-40B4-BE49-F238E27FC236}">
                <a16:creationId xmlns:a16="http://schemas.microsoft.com/office/drawing/2014/main" id="{B0B5DCF9-3D2E-F2F2-408E-5E12F08C47B3}"/>
              </a:ext>
            </a:extLst>
          </p:cNvPr>
          <p:cNvPicPr>
            <a:picLocks noChangeAspect="1"/>
          </p:cNvPicPr>
          <p:nvPr/>
        </p:nvPicPr>
        <p:blipFill>
          <a:blip r:embed="rId2"/>
          <a:stretch>
            <a:fillRect/>
          </a:stretch>
        </p:blipFill>
        <p:spPr>
          <a:xfrm>
            <a:off x="8768080" y="394074"/>
            <a:ext cx="3024922" cy="1804433"/>
          </a:xfrm>
          <a:prstGeom prst="rect">
            <a:avLst/>
          </a:prstGeom>
        </p:spPr>
      </p:pic>
      <p:sp>
        <p:nvSpPr>
          <p:cNvPr id="8" name="TextBox 7">
            <a:extLst>
              <a:ext uri="{FF2B5EF4-FFF2-40B4-BE49-F238E27FC236}">
                <a16:creationId xmlns:a16="http://schemas.microsoft.com/office/drawing/2014/main" id="{F1285344-AA8F-0839-D09E-0F1A4042DCCD}"/>
              </a:ext>
            </a:extLst>
          </p:cNvPr>
          <p:cNvSpPr txBox="1"/>
          <p:nvPr/>
        </p:nvSpPr>
        <p:spPr>
          <a:xfrm>
            <a:off x="10370209" y="2198507"/>
            <a:ext cx="1544320" cy="246221"/>
          </a:xfrm>
          <a:prstGeom prst="rect">
            <a:avLst/>
          </a:prstGeom>
          <a:noFill/>
        </p:spPr>
        <p:txBody>
          <a:bodyPr wrap="square">
            <a:spAutoFit/>
          </a:bodyPr>
          <a:lstStyle/>
          <a:p>
            <a:r>
              <a:rPr lang="en-GB" sz="1000"/>
              <a:t>Image courtesy of GSK</a:t>
            </a:r>
          </a:p>
        </p:txBody>
      </p:sp>
    </p:spTree>
    <p:extLst>
      <p:ext uri="{BB962C8B-B14F-4D97-AF65-F5344CB8AC3E}">
        <p14:creationId xmlns:p14="http://schemas.microsoft.com/office/powerpoint/2010/main" val="6264456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a:t>Preparation and administration of Menveo</a:t>
            </a:r>
            <a:r>
              <a:rPr lang="en-GB" b="1" baseline="30000"/>
              <a:t>®</a:t>
            </a:r>
            <a:endParaRPr lang="en-GB" b="1"/>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p:txBody>
          <a:bodyPr lIns="91440" tIns="45720" rIns="91440" bIns="45720" anchor="t"/>
          <a:lstStyle/>
          <a:p>
            <a:r>
              <a:rPr lang="en-GB" altLang="en-US" sz="1800">
                <a:ea typeface="ヒラギノ角ゴ Pro W3"/>
                <a:cs typeface="ヒラギノ角ゴ Pro W3"/>
              </a:rPr>
              <a:t>The vaccine is supplied in two separate vials – one vial containing Men A (a white to off-white powder) and the second vial containing Men C,W &amp; Y (a colourless, clear solution)</a:t>
            </a:r>
          </a:p>
          <a:p>
            <a:r>
              <a:rPr lang="en-GB" altLang="en-US" sz="1800">
                <a:ea typeface="ヒラギノ角ゴ Pro W3"/>
                <a:cs typeface="ヒラギノ角ゴ Pro W3"/>
              </a:rPr>
              <a:t>Draw up and inject the entire contents of the vial of Men C, W &amp; Y solution into the vial of </a:t>
            </a:r>
            <a:r>
              <a:rPr lang="en-GB" altLang="en-US" sz="1800" err="1">
                <a:ea typeface="ヒラギノ角ゴ Pro W3"/>
                <a:cs typeface="ヒラギノ角ゴ Pro W3"/>
              </a:rPr>
              <a:t>MenA</a:t>
            </a:r>
            <a:r>
              <a:rPr lang="en-GB" altLang="en-US" sz="1800">
                <a:ea typeface="ヒラギノ角ゴ Pro W3"/>
                <a:cs typeface="ヒラギノ角ゴ Pro W3"/>
              </a:rPr>
              <a:t> powder then invert and vigorously shake the vial</a:t>
            </a:r>
          </a:p>
          <a:p>
            <a:r>
              <a:rPr lang="en-GB" altLang="en-US" sz="1800">
                <a:ea typeface="ヒラギノ角ゴ Pro W3"/>
                <a:cs typeface="ヒラギノ角ゴ Pro W3"/>
              </a:rPr>
              <a:t>After reconstitution, the solution should be clear, colourless to light yellow and free from visible foreign particles; the vaccine should not be administered where there are variations in physical appearance or signs of foreign particulate are observed after shaking</a:t>
            </a:r>
          </a:p>
          <a:p>
            <a:r>
              <a:rPr lang="en-GB" altLang="en-US" sz="1800">
                <a:ea typeface="ヒラギノ角ゴ Pro W3"/>
                <a:cs typeface="ヒラギノ角ゴ Pro W3"/>
              </a:rPr>
              <a:t>Withdraw 0.5ml of reconstituted product; it is normal for a small amount of liquid to remain in the vial following withdrawal of the dose</a:t>
            </a:r>
            <a:endParaRPr lang="en-GB" altLang="en-US" sz="1800" strike="sngStrike">
              <a:highlight>
                <a:srgbClr val="C0C0C0"/>
              </a:highlight>
              <a:ea typeface="ヒラギノ角ゴ Pro W3"/>
              <a:cs typeface="ヒラギノ角ゴ Pro W3"/>
            </a:endParaRPr>
          </a:p>
          <a:p>
            <a:r>
              <a:rPr lang="en-GB" altLang="en-US" sz="1800">
                <a:ea typeface="ヒラギノ角ゴ Pro W3"/>
                <a:cs typeface="ヒラギノ角ゴ Pro W3"/>
              </a:rPr>
              <a:t>Change the needle prior to administration; choose a size suitable for IM administration into the chosen muscle of each </a:t>
            </a:r>
            <a:r>
              <a:rPr lang="en-GB" sz="1800">
                <a:effectLst/>
                <a:latin typeface="+mn-lt"/>
              </a:rPr>
              <a:t>individual patient</a:t>
            </a:r>
            <a:endParaRPr lang="en-GB" altLang="en-US" sz="1800">
              <a:latin typeface="+mn-lt"/>
              <a:ea typeface="ヒラギノ角ゴ Pro W3"/>
              <a:cs typeface="ヒラギノ角ゴ Pro W3"/>
            </a:endParaRPr>
          </a:p>
          <a:p>
            <a:r>
              <a:rPr lang="en-GB" altLang="en-US" sz="1800">
                <a:ea typeface="ヒラギノ角ゴ Pro W3"/>
                <a:cs typeface="ヒラギノ角ゴ Pro W3"/>
              </a:rPr>
              <a:t>Menveo</a:t>
            </a:r>
            <a:r>
              <a:rPr lang="en-GB" altLang="en-US" sz="1800" baseline="30000">
                <a:ea typeface="ヒラギノ角ゴ Pro W3"/>
                <a:cs typeface="ヒラギノ角ゴ Pro W3"/>
              </a:rPr>
              <a:t>®</a:t>
            </a:r>
            <a:r>
              <a:rPr lang="en-GB" altLang="en-US" sz="1800">
                <a:ea typeface="ヒラギノ角ゴ Pro W3"/>
                <a:cs typeface="ヒラギノ角ゴ Pro W3"/>
              </a:rPr>
              <a:t> should be administered via intramuscular injection (IM), preferably into the deltoid muscle of the upper arm</a:t>
            </a:r>
          </a:p>
          <a:p>
            <a:endParaRPr lang="en-GB"/>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25</a:t>
            </a:fld>
            <a:endParaRPr lang="en-GB"/>
          </a:p>
        </p:txBody>
      </p:sp>
    </p:spTree>
    <p:extLst>
      <p:ext uri="{BB962C8B-B14F-4D97-AF65-F5344CB8AC3E}">
        <p14:creationId xmlns:p14="http://schemas.microsoft.com/office/powerpoint/2010/main" val="32402450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err="1"/>
              <a:t>Nimenrix</a:t>
            </a:r>
            <a:r>
              <a:rPr lang="en-GB" b="1" baseline="30000"/>
              <a:t>®</a:t>
            </a:r>
            <a:endParaRPr lang="en-GB" b="1"/>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704636" y="1466029"/>
            <a:ext cx="7315200" cy="4351338"/>
          </a:xfrm>
        </p:spPr>
        <p:txBody>
          <a:bodyPr lIns="91440" tIns="45720" rIns="91440" bIns="45720" anchor="t"/>
          <a:lstStyle/>
          <a:p>
            <a:r>
              <a:rPr lang="en-GB" sz="1800" b="1"/>
              <a:t>Full product name: </a:t>
            </a:r>
            <a:r>
              <a:rPr lang="en-GB" sz="1800" b="0" i="0" err="1">
                <a:effectLst/>
                <a:latin typeface="Arial"/>
                <a:cs typeface="Arial"/>
              </a:rPr>
              <a:t>Nimenrix</a:t>
            </a:r>
            <a:r>
              <a:rPr lang="en-GB" sz="1800" b="0" i="0" baseline="30000">
                <a:effectLst/>
                <a:latin typeface="Arial"/>
                <a:cs typeface="Arial"/>
              </a:rPr>
              <a:t>®</a:t>
            </a:r>
            <a:r>
              <a:rPr lang="en-GB" sz="1800" b="0" i="0">
                <a:effectLst/>
                <a:latin typeface="Arial"/>
                <a:cs typeface="Arial"/>
              </a:rPr>
              <a:t> powder and solvent for solution for injection in pre-filled syringe</a:t>
            </a:r>
            <a:r>
              <a:rPr lang="en-GB" sz="1800">
                <a:latin typeface="Arial"/>
                <a:cs typeface="Arial"/>
              </a:rPr>
              <a:t> </a:t>
            </a:r>
            <a:endParaRPr lang="en-GB" sz="1800" b="0" i="0">
              <a:effectLst/>
              <a:latin typeface="Arial" panose="020B0604020202020204" pitchFamily="34" charset="0"/>
            </a:endParaRPr>
          </a:p>
          <a:p>
            <a:pPr algn="l"/>
            <a:r>
              <a:rPr lang="en-GB" sz="1800" b="0" i="0">
                <a:effectLst/>
                <a:latin typeface="Arial"/>
                <a:cs typeface="Arial"/>
              </a:rPr>
              <a:t>Meningococcal groups A, C, W-135 and Y conjugate vaccine</a:t>
            </a:r>
          </a:p>
          <a:p>
            <a:r>
              <a:rPr lang="en-GB" sz="1800"/>
              <a:t>Marketed by GlaxoSmithKline</a:t>
            </a:r>
            <a:endParaRPr lang="en-GB" sz="1800" b="0" i="0">
              <a:effectLst/>
              <a:latin typeface="Arial" panose="020B0604020202020204" pitchFamily="34" charset="0"/>
            </a:endParaRPr>
          </a:p>
          <a:p>
            <a:pPr>
              <a:defRPr/>
            </a:pPr>
            <a:r>
              <a:rPr lang="en-GB" sz="1800" b="1"/>
              <a:t>Contains: </a:t>
            </a:r>
            <a:r>
              <a:rPr lang="en-GB" sz="1800"/>
              <a:t>5 micrograms of each of </a:t>
            </a:r>
            <a:r>
              <a:rPr lang="en-GB" sz="1800" i="1"/>
              <a:t>Neisseria meningitidis</a:t>
            </a:r>
            <a:r>
              <a:rPr lang="en-GB" sz="1800"/>
              <a:t> groups A, C, W-135 and Y polysaccharides, each conjugated to </a:t>
            </a:r>
            <a:r>
              <a:rPr lang="en-GB" sz="1800" b="0" i="0">
                <a:effectLst/>
                <a:latin typeface="Arial"/>
                <a:cs typeface="Arial"/>
              </a:rPr>
              <a:t>tetanus toxoid carrier protein per 0.5ml dose</a:t>
            </a:r>
            <a:endParaRPr lang="en-GB" sz="1800" b="1">
              <a:latin typeface="Arial"/>
              <a:cs typeface="Arial"/>
            </a:endParaRPr>
          </a:p>
          <a:p>
            <a:pPr>
              <a:defRPr/>
            </a:pPr>
            <a:r>
              <a:rPr lang="en-GB" sz="1800" b="1"/>
              <a:t>Licensed </a:t>
            </a:r>
            <a:r>
              <a:rPr lang="en-GB" sz="1800"/>
              <a:t>for use in children from 12 months, adolescents and adults at risk of invasive disease from </a:t>
            </a:r>
            <a:r>
              <a:rPr lang="en-GB" sz="1800" i="1"/>
              <a:t>Neisseria meningitidis </a:t>
            </a:r>
            <a:r>
              <a:rPr lang="en-GB" sz="1800"/>
              <a:t>A, C, W and Y and can safely be given with other routine adolescent vaccines</a:t>
            </a:r>
            <a:endParaRPr lang="en-GB" sz="1800" b="0" i="0">
              <a:effectLst/>
              <a:latin typeface="Arial" panose="020B0604020202020204" pitchFamily="34" charset="0"/>
            </a:endParaRPr>
          </a:p>
          <a:p>
            <a:pPr>
              <a:defRPr/>
            </a:pPr>
            <a:r>
              <a:rPr lang="en-GB" sz="1800" b="1"/>
              <a:t>Recommended </a:t>
            </a:r>
            <a:r>
              <a:rPr lang="en-GB" sz="1800"/>
              <a:t>for adolescents (and young adults aged less than 25 years, including those with an unknown or incomplete </a:t>
            </a:r>
            <a:r>
              <a:rPr lang="en-GB" sz="1800" err="1"/>
              <a:t>MenC</a:t>
            </a:r>
            <a:r>
              <a:rPr lang="en-GB" sz="1800"/>
              <a:t> or </a:t>
            </a:r>
            <a:r>
              <a:rPr lang="en-GB" sz="1800" err="1"/>
              <a:t>MenACWY</a:t>
            </a:r>
            <a:r>
              <a:rPr lang="en-GB" sz="1800"/>
              <a:t> immunisation history) as part of the routine immunisation programme</a:t>
            </a:r>
          </a:p>
          <a:p>
            <a:endParaRPr lang="en-GB"/>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 </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26</a:t>
            </a:fld>
            <a:endParaRPr lang="en-GB"/>
          </a:p>
        </p:txBody>
      </p:sp>
      <p:pic>
        <p:nvPicPr>
          <p:cNvPr id="6" name="Picture 5">
            <a:extLst>
              <a:ext uri="{FF2B5EF4-FFF2-40B4-BE49-F238E27FC236}">
                <a16:creationId xmlns:a16="http://schemas.microsoft.com/office/drawing/2014/main" id="{29E0C82B-7DEC-792A-D330-93C0E1636A5A}"/>
              </a:ext>
            </a:extLst>
          </p:cNvPr>
          <p:cNvPicPr>
            <a:picLocks noChangeAspect="1"/>
          </p:cNvPicPr>
          <p:nvPr/>
        </p:nvPicPr>
        <p:blipFill>
          <a:blip r:embed="rId2"/>
          <a:stretch>
            <a:fillRect/>
          </a:stretch>
        </p:blipFill>
        <p:spPr>
          <a:xfrm>
            <a:off x="8153400" y="666960"/>
            <a:ext cx="3848100" cy="1791737"/>
          </a:xfrm>
          <a:prstGeom prst="rect">
            <a:avLst/>
          </a:prstGeom>
          <a:ln w="3175">
            <a:noFill/>
          </a:ln>
        </p:spPr>
      </p:pic>
      <p:sp>
        <p:nvSpPr>
          <p:cNvPr id="8" name="TextBox 7">
            <a:extLst>
              <a:ext uri="{FF2B5EF4-FFF2-40B4-BE49-F238E27FC236}">
                <a16:creationId xmlns:a16="http://schemas.microsoft.com/office/drawing/2014/main" id="{E02C776E-E2C4-41B2-5C33-8423E2022F68}"/>
              </a:ext>
            </a:extLst>
          </p:cNvPr>
          <p:cNvSpPr txBox="1"/>
          <p:nvPr/>
        </p:nvSpPr>
        <p:spPr>
          <a:xfrm>
            <a:off x="9524259" y="2487431"/>
            <a:ext cx="1963105" cy="276999"/>
          </a:xfrm>
          <a:prstGeom prst="rect">
            <a:avLst/>
          </a:prstGeom>
          <a:noFill/>
        </p:spPr>
        <p:txBody>
          <a:bodyPr wrap="square">
            <a:spAutoFit/>
          </a:bodyPr>
          <a:lstStyle/>
          <a:p>
            <a:r>
              <a:rPr lang="en-GB" sz="1200"/>
              <a:t>Image courtesy of GSK</a:t>
            </a:r>
          </a:p>
        </p:txBody>
      </p:sp>
    </p:spTree>
    <p:extLst>
      <p:ext uri="{BB962C8B-B14F-4D97-AF65-F5344CB8AC3E}">
        <p14:creationId xmlns:p14="http://schemas.microsoft.com/office/powerpoint/2010/main" val="4003460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sz="4400" b="1"/>
              <a:t>Preparation and administration of </a:t>
            </a:r>
            <a:r>
              <a:rPr lang="en-GB" sz="4400" b="1" err="1"/>
              <a:t>Nimenrix</a:t>
            </a:r>
            <a:r>
              <a:rPr lang="en-GB" sz="4400" b="1" baseline="30000"/>
              <a:t>®</a:t>
            </a:r>
            <a:endParaRPr lang="en-GB" b="1"/>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p:txBody>
          <a:bodyPr/>
          <a:lstStyle/>
          <a:p>
            <a:pPr>
              <a:defRPr/>
            </a:pPr>
            <a:r>
              <a:rPr lang="en-GB" sz="1800"/>
              <a:t>The vaccine is supplied as one vial of (white) powder containing the active components and one pre-filled syringe containing a clear solvent (sodium chloride solution):</a:t>
            </a:r>
          </a:p>
          <a:p>
            <a:pPr marL="285750" indent="-285750">
              <a:defRPr/>
            </a:pPr>
            <a:r>
              <a:rPr lang="en-GB" sz="1800"/>
              <a:t>Prior to administration the entire contents of the pre-filled syringe should be injected into the vial of powder; the vial should be shaken well to mix the contents - until the powder dissolves, providing one dose (</a:t>
            </a:r>
            <a:r>
              <a:rPr lang="en-GB" sz="1800" b="1"/>
              <a:t>0.5ml</a:t>
            </a:r>
            <a:r>
              <a:rPr lang="en-GB" sz="1800"/>
              <a:t>)</a:t>
            </a:r>
          </a:p>
          <a:p>
            <a:pPr marL="285750" indent="-285750">
              <a:defRPr/>
            </a:pPr>
            <a:r>
              <a:rPr lang="en-GB" sz="1800"/>
              <a:t>After reconstitution, the solution should be clear, colourless to light yellow and free from visible foreign particles</a:t>
            </a:r>
          </a:p>
          <a:p>
            <a:pPr marL="285750" indent="-285750">
              <a:defRPr/>
            </a:pPr>
            <a:r>
              <a:rPr lang="en-GB" sz="1800"/>
              <a:t>The vaccine should not be administered where there are variations in physical appearance or signs of foreign particulate are observed after mixing</a:t>
            </a:r>
          </a:p>
          <a:p>
            <a:pPr marL="285750" indent="-285750">
              <a:defRPr/>
            </a:pPr>
            <a:r>
              <a:rPr lang="en-GB" sz="1800"/>
              <a:t>C</a:t>
            </a:r>
            <a:r>
              <a:rPr lang="en-GB" sz="1800">
                <a:effectLst/>
                <a:latin typeface="+mn-lt"/>
              </a:rPr>
              <a:t>hange the needle prior to administration; choose a size suitable for IM administration into the chosen muscle of each individual patient</a:t>
            </a:r>
            <a:endParaRPr lang="en-GB" sz="1800">
              <a:latin typeface="+mn-lt"/>
            </a:endParaRPr>
          </a:p>
          <a:p>
            <a:pPr>
              <a:defRPr/>
            </a:pPr>
            <a:r>
              <a:rPr lang="en-GB" sz="1800" err="1"/>
              <a:t>Nimenrix</a:t>
            </a:r>
            <a:r>
              <a:rPr lang="en-GB" sz="1800" baseline="30000"/>
              <a:t>®</a:t>
            </a:r>
            <a:r>
              <a:rPr lang="en-GB" sz="1800"/>
              <a:t> should be administered via </a:t>
            </a:r>
            <a:r>
              <a:rPr lang="en-GB" sz="1800" b="1"/>
              <a:t>intramuscular</a:t>
            </a:r>
            <a:r>
              <a:rPr lang="en-GB" sz="1800"/>
              <a:t> injection (IM), preferably into the deltoid muscle of the upper arm</a:t>
            </a:r>
          </a:p>
          <a:p>
            <a:endParaRPr lang="en-GB"/>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 </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27</a:t>
            </a:fld>
            <a:endParaRPr lang="en-GB"/>
          </a:p>
        </p:txBody>
      </p:sp>
    </p:spTree>
    <p:extLst>
      <p:ext uri="{BB962C8B-B14F-4D97-AF65-F5344CB8AC3E}">
        <p14:creationId xmlns:p14="http://schemas.microsoft.com/office/powerpoint/2010/main" val="25454873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a:t>Contraindications</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838200" y="1456170"/>
            <a:ext cx="9329530" cy="4351338"/>
          </a:xfrm>
        </p:spPr>
        <p:txBody>
          <a:bodyPr/>
          <a:lstStyle/>
          <a:p>
            <a:pPr marL="0" indent="0">
              <a:buNone/>
            </a:pPr>
            <a:r>
              <a:rPr lang="en-GB" sz="2000"/>
              <a:t>Menveo</a:t>
            </a:r>
            <a:r>
              <a:rPr lang="en-GB" sz="2000" baseline="30000"/>
              <a:t>®</a:t>
            </a:r>
            <a:r>
              <a:rPr lang="en-GB" sz="2000"/>
              <a:t>, </a:t>
            </a:r>
            <a:r>
              <a:rPr lang="en-GB" sz="2000" err="1"/>
              <a:t>Nimenrix</a:t>
            </a:r>
            <a:r>
              <a:rPr lang="en-GB" sz="2000" baseline="30000"/>
              <a:t>® </a:t>
            </a:r>
            <a:r>
              <a:rPr lang="en-GB" sz="2000"/>
              <a:t>and </a:t>
            </a:r>
            <a:r>
              <a:rPr lang="en-GB" sz="2000" err="1"/>
              <a:t>MenQuadfi</a:t>
            </a:r>
            <a:r>
              <a:rPr lang="en-GB" sz="2000" baseline="30000"/>
              <a:t>®</a:t>
            </a:r>
            <a:r>
              <a:rPr lang="en-GB" sz="2000"/>
              <a:t> should not be administered to those who have had:</a:t>
            </a:r>
          </a:p>
          <a:p>
            <a:pPr lvl="1"/>
            <a:r>
              <a:rPr lang="en-GB" sz="2000"/>
              <a:t>a confirmed anaphylaxis to a previous dose of the same vaccine OR </a:t>
            </a:r>
          </a:p>
          <a:p>
            <a:pPr lvl="1"/>
            <a:r>
              <a:rPr lang="en-GB" sz="2000"/>
              <a:t>a confirmed anaphylaxis to any constituent or excipient of the vaccine, including tetanus toxoid (</a:t>
            </a:r>
            <a:r>
              <a:rPr lang="en-GB" sz="2000" err="1"/>
              <a:t>Nimenrix</a:t>
            </a:r>
            <a:r>
              <a:rPr lang="en-GB" sz="2000" baseline="30000"/>
              <a:t>®</a:t>
            </a:r>
            <a:r>
              <a:rPr lang="en-GB" sz="2000"/>
              <a:t> and </a:t>
            </a:r>
            <a:r>
              <a:rPr lang="en-GB" sz="2000" err="1"/>
              <a:t>MenQuadfi</a:t>
            </a:r>
            <a:r>
              <a:rPr lang="en-GB" sz="2000" baseline="30000"/>
              <a:t>®</a:t>
            </a:r>
            <a:r>
              <a:rPr lang="en-GB" sz="2000"/>
              <a:t>) or diphtheria toxoid (Menveo</a:t>
            </a:r>
            <a:r>
              <a:rPr lang="en-GB" sz="2000" baseline="30000"/>
              <a:t>®</a:t>
            </a:r>
            <a:r>
              <a:rPr lang="en-GB" sz="2000"/>
              <a:t>)</a:t>
            </a:r>
          </a:p>
          <a:p>
            <a:endParaRPr lang="en-GB" sz="2000">
              <a:highlight>
                <a:srgbClr val="00FFFF"/>
              </a:highlight>
            </a:endParaRPr>
          </a:p>
          <a:p>
            <a:r>
              <a:rPr lang="en-GB" sz="2000"/>
              <a:t>There are very few individuals who cannot receive meningococcal vaccines - where there is doubt, appropriate advice should be sought rather than withholding immunisation </a:t>
            </a:r>
          </a:p>
          <a:p>
            <a:endParaRPr lang="en-GB"/>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a:lstStyle/>
          <a:p>
            <a:r>
              <a:rPr lang="fr-FR" sz="1400"/>
              <a:t>Meningococcal ACWY immunisation programme for adolescents</a:t>
            </a:r>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28</a:t>
            </a:fld>
            <a:endParaRPr lang="en-GB"/>
          </a:p>
        </p:txBody>
      </p:sp>
    </p:spTree>
    <p:extLst>
      <p:ext uri="{BB962C8B-B14F-4D97-AF65-F5344CB8AC3E}">
        <p14:creationId xmlns:p14="http://schemas.microsoft.com/office/powerpoint/2010/main" val="38703518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a:t>Precautions and additional information</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357807" y="1731134"/>
            <a:ext cx="11102009" cy="4761741"/>
          </a:xfrm>
        </p:spPr>
        <p:txBody>
          <a:bodyPr/>
          <a:lstStyle/>
          <a:p>
            <a:pPr>
              <a:lnSpc>
                <a:spcPct val="150000"/>
              </a:lnSpc>
            </a:pPr>
            <a:r>
              <a:rPr lang="en-GB" sz="1800"/>
              <a:t>P</a:t>
            </a:r>
            <a:r>
              <a:rPr lang="en-GB" sz="1800" b="0" i="0">
                <a:effectLst/>
                <a:latin typeface="+mn-lt"/>
              </a:rPr>
              <a:t>ostpone </a:t>
            </a:r>
            <a:r>
              <a:rPr lang="en-GB" sz="1800" i="0">
                <a:effectLst/>
                <a:latin typeface="+mn-lt"/>
              </a:rPr>
              <a:t>vaccination </a:t>
            </a:r>
            <a:r>
              <a:rPr lang="en-GB" sz="1800">
                <a:latin typeface="+mn-lt"/>
              </a:rPr>
              <a:t>of any individual </a:t>
            </a:r>
            <a:r>
              <a:rPr lang="en-GB" sz="1800" b="1" i="0">
                <a:effectLst/>
                <a:latin typeface="+mn-lt"/>
              </a:rPr>
              <a:t>suffering from acute severe febrile illness</a:t>
            </a:r>
            <a:endParaRPr lang="en-GB" sz="1800">
              <a:latin typeface="+mn-lt"/>
            </a:endParaRPr>
          </a:p>
          <a:p>
            <a:pPr lvl="1">
              <a:lnSpc>
                <a:spcPct val="150000"/>
              </a:lnSpc>
            </a:pPr>
            <a:r>
              <a:rPr lang="en-GB" sz="1800" i="0">
                <a:effectLst/>
                <a:latin typeface="+mn-lt"/>
              </a:rPr>
              <a:t>note: </a:t>
            </a:r>
            <a:r>
              <a:rPr lang="en-GB" sz="1800">
                <a:latin typeface="+mn-lt"/>
              </a:rPr>
              <a:t>minor illnesses without fever or systemic upset are </a:t>
            </a:r>
            <a:r>
              <a:rPr lang="en-GB" sz="1800" u="sng">
                <a:latin typeface="+mn-lt"/>
              </a:rPr>
              <a:t>not</a:t>
            </a:r>
            <a:r>
              <a:rPr lang="en-GB" sz="1800">
                <a:latin typeface="+mn-lt"/>
              </a:rPr>
              <a:t> valid reasons to postpone immunisation</a:t>
            </a:r>
          </a:p>
          <a:p>
            <a:pPr>
              <a:lnSpc>
                <a:spcPct val="150000"/>
              </a:lnSpc>
            </a:pPr>
            <a:r>
              <a:rPr lang="en-GB" sz="1800"/>
              <a:t>Pregnancy and breast-feeding</a:t>
            </a:r>
          </a:p>
          <a:p>
            <a:pPr lvl="1">
              <a:lnSpc>
                <a:spcPct val="150000"/>
              </a:lnSpc>
            </a:pPr>
            <a:r>
              <a:rPr lang="en-GB" sz="1800"/>
              <a:t>meningococcal vaccines may be given to pregnant women when clinically indicated. There is no evidence of risk from vaccinating pregnant women or those who are breastfeeding with inactivated vaccines or toxoids </a:t>
            </a:r>
          </a:p>
          <a:p>
            <a:pPr>
              <a:lnSpc>
                <a:spcPct val="150000"/>
              </a:lnSpc>
            </a:pPr>
            <a:r>
              <a:rPr lang="en-GB" sz="1800"/>
              <a:t>Immunosuppression and HIV infection</a:t>
            </a:r>
          </a:p>
          <a:p>
            <a:pPr lvl="1">
              <a:lnSpc>
                <a:spcPct val="150000"/>
              </a:lnSpc>
            </a:pPr>
            <a:r>
              <a:rPr lang="en-GB" sz="1800"/>
              <a:t>individuals with immunosuppression and human immunodeficiency virus (HIV) infection (regardless of CD4 count) should be given meningococcal vaccines in accordance with the routine schedule</a:t>
            </a:r>
          </a:p>
          <a:p>
            <a:endParaRPr lang="en-GB"/>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a:lstStyle/>
          <a:p>
            <a:r>
              <a:rPr lang="fr-FR" sz="1400"/>
              <a:t>Meningococcal ACWY immunisation programme for adolescents</a:t>
            </a:r>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29</a:t>
            </a:fld>
            <a:endParaRPr lang="en-GB"/>
          </a:p>
        </p:txBody>
      </p:sp>
    </p:spTree>
    <p:extLst>
      <p:ext uri="{BB962C8B-B14F-4D97-AF65-F5344CB8AC3E}">
        <p14:creationId xmlns:p14="http://schemas.microsoft.com/office/powerpoint/2010/main" val="11973276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anchor="t"/>
          <a:lstStyle/>
          <a:p>
            <a:pPr algn="ctr"/>
            <a:r>
              <a:rPr kumimoji="0" lang="en-GB" sz="2400" b="1" i="0" u="none" strike="noStrike" kern="1200" cap="none" spc="0" normalizeH="0" baseline="0" noProof="0">
                <a:ln>
                  <a:noFill/>
                </a:ln>
                <a:effectLst/>
                <a:uLnTx/>
                <a:uFillTx/>
                <a:latin typeface="Arial"/>
              </a:rPr>
              <a:t>Vaccination against </a:t>
            </a:r>
            <a:r>
              <a:rPr lang="en-GB" sz="2400" b="1">
                <a:latin typeface="Arial"/>
              </a:rPr>
              <a:t>Meningococcal A, C, W, Y (</a:t>
            </a:r>
            <a:r>
              <a:rPr lang="en-GB" sz="2400" b="1" err="1">
                <a:latin typeface="Arial"/>
              </a:rPr>
              <a:t>MenACWY</a:t>
            </a:r>
            <a:r>
              <a:rPr lang="en-GB" sz="2400" b="1">
                <a:latin typeface="Arial"/>
              </a:rPr>
              <a:t>)</a:t>
            </a:r>
            <a:endParaRPr lang="en-GB" sz="2400" strike="sngStrike"/>
          </a:p>
        </p:txBody>
      </p:sp>
      <p:sp>
        <p:nvSpPr>
          <p:cNvPr id="3" name="Content Placeholder 2"/>
          <p:cNvSpPr>
            <a:spLocks noGrp="1"/>
          </p:cNvSpPr>
          <p:nvPr>
            <p:ph idx="1"/>
          </p:nvPr>
        </p:nvSpPr>
        <p:spPr>
          <a:xfrm>
            <a:off x="673240" y="1236826"/>
            <a:ext cx="11103428" cy="4472857"/>
          </a:xfrm>
        </p:spPr>
        <p:txBody>
          <a:bodyPr lIns="91440" tIns="45720" rIns="91440" bIns="45720" anchor="t"/>
          <a:lstStyle/>
          <a:p>
            <a:pPr marL="0" indent="0">
              <a:buNone/>
            </a:pPr>
            <a:r>
              <a:rPr lang="en-GB" sz="1800"/>
              <a:t>The information contained within this slide set is up to date as of August 2025.</a:t>
            </a:r>
          </a:p>
          <a:p>
            <a:pPr marL="0" indent="0">
              <a:buNone/>
            </a:pPr>
            <a:endParaRPr lang="en-GB" sz="1800"/>
          </a:p>
          <a:p>
            <a:pPr marL="0" indent="0">
              <a:buNone/>
            </a:pPr>
            <a:r>
              <a:rPr lang="en-GB" sz="1800"/>
              <a:t>It is important that all immunisers delivering the </a:t>
            </a:r>
            <a:r>
              <a:rPr lang="en-GB" sz="1800" err="1"/>
              <a:t>MenACWY</a:t>
            </a:r>
            <a:r>
              <a:rPr lang="en-GB" sz="1800"/>
              <a:t> vaccination programme and/or those who are providing immunisation advice familiarise themselves with the most up to date clinical evidence and guidance, this can be found in the following key documents:</a:t>
            </a:r>
          </a:p>
          <a:p>
            <a:r>
              <a:rPr lang="en-GB" sz="1800"/>
              <a:t>Meningococcal: the green book, chapter 22: </a:t>
            </a:r>
            <a:r>
              <a:rPr lang="en-GB" sz="1800">
                <a:ea typeface="+mn-lt"/>
                <a:cs typeface="+mn-lt"/>
                <a:hlinkClick r:id="rId3"/>
              </a:rPr>
              <a:t>https://www.gov.uk/government/publications/meningococcal-the-green-book-chapter-22</a:t>
            </a:r>
            <a:r>
              <a:rPr lang="en-GB" sz="1800">
                <a:ea typeface="+mn-lt"/>
                <a:cs typeface="+mn-lt"/>
              </a:rPr>
              <a:t> </a:t>
            </a:r>
          </a:p>
          <a:p>
            <a:r>
              <a:rPr lang="en-GB" sz="1800"/>
              <a:t>UKHSA </a:t>
            </a:r>
            <a:r>
              <a:rPr lang="en-GB" sz="1800" err="1"/>
              <a:t>MenACWY</a:t>
            </a:r>
            <a:r>
              <a:rPr lang="en-GB" sz="1800"/>
              <a:t> programme: information for healthcare professionals: </a:t>
            </a:r>
            <a:r>
              <a:rPr lang="en-GB" sz="1800">
                <a:ea typeface="+mn-lt"/>
                <a:cs typeface="+mn-lt"/>
                <a:hlinkClick r:id="rId4"/>
              </a:rPr>
              <a:t>https://www.gov.uk/government/publications/menacwy-programme-information-for-healthcare-professionals</a:t>
            </a:r>
            <a:r>
              <a:rPr lang="en-GB" sz="1800"/>
              <a:t>  </a:t>
            </a:r>
            <a:endParaRPr lang="en-GB" sz="1800">
              <a:cs typeface="Arial"/>
            </a:endParaRPr>
          </a:p>
          <a:p>
            <a:r>
              <a:rPr lang="en-GB" sz="1800" err="1"/>
              <a:t>MenACWY</a:t>
            </a:r>
            <a:r>
              <a:rPr lang="en-GB" sz="1800"/>
              <a:t> vaccination programme website page for healthcare professionals is available here: </a:t>
            </a:r>
            <a:r>
              <a:rPr lang="en-GB" sz="1800">
                <a:ea typeface="+mn-lt"/>
                <a:cs typeface="+mn-lt"/>
                <a:hlinkClick r:id="rId5"/>
              </a:rPr>
              <a:t>https://phw.nhs.wales/topics/immunisation-and-vaccines/vaccines-professionals/menacwy/</a:t>
            </a:r>
            <a:r>
              <a:rPr lang="en-GB" sz="1800"/>
              <a:t> </a:t>
            </a:r>
          </a:p>
          <a:p>
            <a:pPr marL="0" indent="0">
              <a:buNone/>
            </a:pPr>
            <a:r>
              <a:rPr lang="en-GB" sz="1800"/>
              <a:t> </a:t>
            </a:r>
          </a:p>
        </p:txBody>
      </p:sp>
      <p:sp>
        <p:nvSpPr>
          <p:cNvPr id="5" name="Slide Number Placeholder 4"/>
          <p:cNvSpPr>
            <a:spLocks noGrp="1"/>
          </p:cNvSpPr>
          <p:nvPr>
            <p:ph type="sldNum" sz="quarter" idx="12"/>
          </p:nvPr>
        </p:nvSpPr>
        <p:spPr/>
        <p:txBody>
          <a:bodyPr/>
          <a:lstStyle/>
          <a:p>
            <a:fld id="{561D0CCE-8DCC-44DC-A653-AE62B1D84A52}" type="slidenum">
              <a:rPr lang="en-GB" smtClean="0"/>
              <a:pPr/>
              <a:t>3</a:t>
            </a:fld>
            <a:endParaRPr lang="en-GB"/>
          </a:p>
        </p:txBody>
      </p:sp>
      <p:sp>
        <p:nvSpPr>
          <p:cNvPr id="7" name="Footer Placeholder 3">
            <a:extLst>
              <a:ext uri="{FF2B5EF4-FFF2-40B4-BE49-F238E27FC236}">
                <a16:creationId xmlns:a16="http://schemas.microsoft.com/office/drawing/2014/main" id="{D385956F-6A56-38DF-7F68-25EB40DFA461}"/>
              </a:ext>
            </a:extLst>
          </p:cNvPr>
          <p:cNvSpPr>
            <a:spLocks noGrp="1"/>
          </p:cNvSpPr>
          <p:nvPr>
            <p:ph type="ftr" sz="quarter" idx="11"/>
          </p:nvPr>
        </p:nvSpPr>
        <p:spPr>
          <a:xfrm>
            <a:off x="838200" y="6356350"/>
            <a:ext cx="7315200" cy="365125"/>
          </a:xfrm>
        </p:spPr>
        <p:txBody>
          <a:bodyPr lIns="91440" tIns="45720" rIns="91440" bIns="45720" anchor="t"/>
          <a:lstStyle/>
          <a:p>
            <a:r>
              <a:rPr lang="fr-FR" sz="1400"/>
              <a:t>Meningococcal ACWY immunisation programme for adolescents</a:t>
            </a:r>
            <a:endParaRPr lang="en-GB" sz="1400"/>
          </a:p>
          <a:p>
            <a:endParaRPr lang="en-GB"/>
          </a:p>
        </p:txBody>
      </p:sp>
    </p:spTree>
    <p:extLst>
      <p:ext uri="{BB962C8B-B14F-4D97-AF65-F5344CB8AC3E}">
        <p14:creationId xmlns:p14="http://schemas.microsoft.com/office/powerpoint/2010/main" val="4229291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a:t>Possible adverse reactions</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745732" y="1364816"/>
            <a:ext cx="10515600" cy="4351338"/>
          </a:xfrm>
        </p:spPr>
        <p:txBody>
          <a:bodyPr/>
          <a:lstStyle/>
          <a:p>
            <a:pPr>
              <a:defRPr/>
            </a:pPr>
            <a:r>
              <a:rPr lang="en-GB" sz="1800"/>
              <a:t>All three </a:t>
            </a:r>
            <a:r>
              <a:rPr lang="en-GB" sz="1800" err="1"/>
              <a:t>MenACWY</a:t>
            </a:r>
            <a:r>
              <a:rPr lang="en-GB" sz="1800"/>
              <a:t> conjugate vaccines have excellent side effect profiles; adverse reactions very commonly or commonly reported in the clinical trails were the short-lived, self-resolving type that are expected after vaccination</a:t>
            </a:r>
          </a:p>
          <a:p>
            <a:pPr>
              <a:defRPr/>
            </a:pPr>
            <a:r>
              <a:rPr lang="en-GB" sz="1800"/>
              <a:t>Only those that were very commonly reported in the clinical trials (by 1 in 10 or more recipients) are listed below;  full details of all adverse reactions can be found in the summaries of product characteristics (SPCs), which vaccinators should always consult</a:t>
            </a:r>
          </a:p>
          <a:p>
            <a:endParaRPr lang="en-GB"/>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a:lstStyle/>
          <a:p>
            <a:r>
              <a:rPr lang="fr-FR" sz="1400"/>
              <a:t>Meningococcal ACWY immunisation programme for adolescents</a:t>
            </a:r>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30</a:t>
            </a:fld>
            <a:endParaRPr lang="en-GB"/>
          </a:p>
        </p:txBody>
      </p:sp>
      <p:pic>
        <p:nvPicPr>
          <p:cNvPr id="7" name="Picture 6">
            <a:extLst>
              <a:ext uri="{FF2B5EF4-FFF2-40B4-BE49-F238E27FC236}">
                <a16:creationId xmlns:a16="http://schemas.microsoft.com/office/drawing/2014/main" id="{676101D9-C6CC-3FA8-28EE-DB548647BB2C}"/>
              </a:ext>
            </a:extLst>
          </p:cNvPr>
          <p:cNvPicPr>
            <a:picLocks noChangeAspect="1"/>
          </p:cNvPicPr>
          <p:nvPr/>
        </p:nvPicPr>
        <p:blipFill>
          <a:blip r:embed="rId3"/>
          <a:stretch>
            <a:fillRect/>
          </a:stretch>
        </p:blipFill>
        <p:spPr>
          <a:xfrm>
            <a:off x="1507732" y="3316648"/>
            <a:ext cx="8991600" cy="2733675"/>
          </a:xfrm>
          <a:prstGeom prst="rect">
            <a:avLst/>
          </a:prstGeom>
        </p:spPr>
      </p:pic>
    </p:spTree>
    <p:extLst>
      <p:ext uri="{BB962C8B-B14F-4D97-AF65-F5344CB8AC3E}">
        <p14:creationId xmlns:p14="http://schemas.microsoft.com/office/powerpoint/2010/main" val="33480720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838200" y="365125"/>
            <a:ext cx="10850418" cy="1360199"/>
          </a:xfrm>
        </p:spPr>
        <p:txBody>
          <a:bodyPr lIns="91440" tIns="45720" rIns="91440" bIns="45720" anchor="t"/>
          <a:lstStyle/>
          <a:p>
            <a:r>
              <a:rPr lang="en-GB" b="1"/>
              <a:t>Reporting suspected adverse reactions</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33131" y="1191444"/>
            <a:ext cx="11655487" cy="3432765"/>
          </a:xfrm>
        </p:spPr>
        <p:txBody>
          <a:bodyPr/>
          <a:lstStyle/>
          <a:p>
            <a:pPr lvl="1">
              <a:lnSpc>
                <a:spcPct val="150000"/>
              </a:lnSpc>
            </a:pPr>
            <a:r>
              <a:rPr lang="en-GB" altLang="en-US" sz="1800">
                <a:ea typeface="ヒラギノ角ゴ Pro W3"/>
                <a:cs typeface="ヒラギノ角ゴ Pro W3"/>
              </a:rPr>
              <a:t>All suspected adverse reactions in children should be reported to the MHRA using </a:t>
            </a:r>
            <a:r>
              <a:rPr lang="en-GB" altLang="en-US" sz="1800" b="1">
                <a:ea typeface="ヒラギノ角ゴ Pro W3"/>
                <a:cs typeface="ヒラギノ角ゴ Pro W3"/>
              </a:rPr>
              <a:t>the Yellow Card scheme</a:t>
            </a:r>
            <a:r>
              <a:rPr lang="en-GB" altLang="en-US" sz="1800">
                <a:ea typeface="ヒラギノ角ゴ Pro W3"/>
                <a:cs typeface="ヒラギノ角ゴ Pro W3"/>
              </a:rPr>
              <a:t> </a:t>
            </a:r>
            <a:r>
              <a:rPr lang="en-GB" altLang="en-US" sz="1800">
                <a:ea typeface="ヒラギノ角ゴ Pro W3"/>
                <a:cs typeface="ヒラギノ角ゴ Pro W3"/>
                <a:hlinkClick r:id="rId3"/>
              </a:rPr>
              <a:t>http://mhra.gov.uk/yellowcard</a:t>
            </a:r>
            <a:r>
              <a:rPr lang="en-GB" altLang="en-US" sz="1800">
                <a:ea typeface="ヒラギノ角ゴ Pro W3"/>
                <a:cs typeface="ヒラギノ角ゴ Pro W3"/>
              </a:rPr>
              <a:t>  </a:t>
            </a:r>
          </a:p>
          <a:p>
            <a:pPr lvl="1">
              <a:lnSpc>
                <a:spcPct val="150000"/>
              </a:lnSpc>
            </a:pPr>
            <a:r>
              <a:rPr lang="en-GB" sz="1800">
                <a:effectLst/>
              </a:rPr>
              <a:t>For vaccines that have been marketed in the UK for two years or more</a:t>
            </a:r>
            <a:r>
              <a:rPr lang="en-GB" sz="1800"/>
              <a:t>, in adults only serious </a:t>
            </a:r>
            <a:r>
              <a:rPr lang="en-GB" sz="1800">
                <a:effectLst/>
              </a:rPr>
              <a:t>suspected ADRs should be reported: this includes Menveo® and </a:t>
            </a:r>
            <a:r>
              <a:rPr lang="en-GB" sz="1800" err="1">
                <a:effectLst/>
              </a:rPr>
              <a:t>Nimenrix</a:t>
            </a:r>
            <a:r>
              <a:rPr lang="en-GB" sz="1800">
                <a:effectLst/>
              </a:rPr>
              <a:t>®</a:t>
            </a:r>
            <a:endParaRPr lang="en-GB" altLang="en-US" sz="1800">
              <a:ea typeface="ヒラギノ角ゴ Pro W3"/>
              <a:cs typeface="ヒラギノ角ゴ Pro W3"/>
            </a:endParaRPr>
          </a:p>
          <a:p>
            <a:pPr lvl="1">
              <a:lnSpc>
                <a:spcPct val="150000"/>
              </a:lnSpc>
            </a:pPr>
            <a:r>
              <a:rPr lang="en-GB" sz="1800"/>
              <a:t>Vaccines that are newly licensed in the UK, and which are therefore subject to enhanced surveillance and are given ‘black triangle’ status (indicated by an inverted triangle on the product information), all serious </a:t>
            </a:r>
            <a:r>
              <a:rPr lang="en-GB" sz="1800" u="sng"/>
              <a:t>and</a:t>
            </a:r>
            <a:r>
              <a:rPr lang="en-GB" sz="1800"/>
              <a:t> non-serious suspected ADRs should be reported: this includes </a:t>
            </a:r>
            <a:r>
              <a:rPr lang="en-GB" sz="1800" err="1"/>
              <a:t>MenQuadfi</a:t>
            </a:r>
            <a:r>
              <a:rPr lang="en-GB" sz="1800" baseline="30000"/>
              <a:t>®</a:t>
            </a:r>
          </a:p>
          <a:p>
            <a:pPr lvl="1">
              <a:lnSpc>
                <a:spcPct val="150000"/>
              </a:lnSpc>
              <a:spcAft>
                <a:spcPts val="600"/>
              </a:spcAft>
            </a:pPr>
            <a:r>
              <a:rPr lang="en-GB" altLang="en-US" sz="1800">
                <a:ea typeface="ヒラギノ角ゴ Pro W3"/>
                <a:cs typeface="ヒラギノ角ゴ Pro W3"/>
              </a:rPr>
              <a:t>Success of the scheme depends on early, complete and accurate reporting; report even if uncertain about whether the vaccine caused the condition</a:t>
            </a:r>
          </a:p>
          <a:p>
            <a:pPr marL="457200" lvl="1" indent="0">
              <a:lnSpc>
                <a:spcPct val="150000"/>
              </a:lnSpc>
              <a:buNone/>
            </a:pPr>
            <a:r>
              <a:rPr lang="en-GB" altLang="en-US" sz="1800" b="1">
                <a:ea typeface="ヒラギノ角ゴ Pro W3"/>
                <a:cs typeface="ヒラギノ角ゴ Pro W3"/>
              </a:rPr>
              <a:t>See chapter 9 of the Green Book for details</a:t>
            </a:r>
          </a:p>
          <a:p>
            <a:endParaRPr lang="en-GB"/>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a:lstStyle/>
          <a:p>
            <a:r>
              <a:rPr lang="fr-FR" sz="1400"/>
              <a:t>Meningococcal ACWY immunisation programme for adolescents</a:t>
            </a:r>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31</a:t>
            </a:fld>
            <a:endParaRPr lang="en-GB"/>
          </a:p>
        </p:txBody>
      </p:sp>
      <p:pic>
        <p:nvPicPr>
          <p:cNvPr id="6" name="Picture 5" descr="images.jpg">
            <a:extLst>
              <a:ext uri="{FF2B5EF4-FFF2-40B4-BE49-F238E27FC236}">
                <a16:creationId xmlns:a16="http://schemas.microsoft.com/office/drawing/2014/main" id="{9AF8F33B-8520-5BFF-3595-705238455E2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945418" y="5113362"/>
            <a:ext cx="1858818" cy="1052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63216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a:t>Dose and scheduling</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119270" y="1143000"/>
            <a:ext cx="11976652" cy="4969701"/>
          </a:xfrm>
        </p:spPr>
        <p:txBody>
          <a:bodyPr lIns="91440" tIns="45720" rIns="91440" bIns="45720" anchor="t"/>
          <a:lstStyle/>
          <a:p>
            <a:pPr>
              <a:lnSpc>
                <a:spcPct val="150000"/>
              </a:lnSpc>
            </a:pPr>
            <a:r>
              <a:rPr lang="en-GB" sz="1600">
                <a:solidFill>
                  <a:srgbClr val="212A73"/>
                </a:solidFill>
              </a:rPr>
              <a:t>All licensed </a:t>
            </a:r>
            <a:r>
              <a:rPr lang="en-GB" sz="1600" err="1">
                <a:solidFill>
                  <a:srgbClr val="212A73"/>
                </a:solidFill>
              </a:rPr>
              <a:t>Men</a:t>
            </a:r>
            <a:r>
              <a:rPr lang="en-GB" sz="1600" b="0" err="1">
                <a:solidFill>
                  <a:srgbClr val="212A73"/>
                </a:solidFill>
              </a:rPr>
              <a:t>ACWY</a:t>
            </a:r>
            <a:r>
              <a:rPr lang="en-GB" sz="1600">
                <a:solidFill>
                  <a:srgbClr val="212A73"/>
                </a:solidFill>
              </a:rPr>
              <a:t> conjugate vaccines induce very high serum bactericidal antibody titres - i.e. excellent protection after one dose </a:t>
            </a:r>
          </a:p>
          <a:p>
            <a:pPr>
              <a:lnSpc>
                <a:spcPct val="150000"/>
              </a:lnSpc>
            </a:pPr>
            <a:r>
              <a:rPr lang="en-GB" sz="1600">
                <a:solidFill>
                  <a:srgbClr val="212A73"/>
                </a:solidFill>
              </a:rPr>
              <a:t>The need for, and the timing of a booster dose of </a:t>
            </a:r>
            <a:r>
              <a:rPr lang="en-GB" sz="1600" err="1">
                <a:solidFill>
                  <a:srgbClr val="212A73"/>
                </a:solidFill>
              </a:rPr>
              <a:t>MenACWY</a:t>
            </a:r>
            <a:r>
              <a:rPr lang="en-GB" sz="1600">
                <a:solidFill>
                  <a:srgbClr val="212A73"/>
                </a:solidFill>
              </a:rPr>
              <a:t> vaccine has not yet been determined and is therefore not currently recommended</a:t>
            </a:r>
          </a:p>
          <a:p>
            <a:pPr>
              <a:lnSpc>
                <a:spcPct val="150000"/>
              </a:lnSpc>
            </a:pPr>
            <a:r>
              <a:rPr lang="en-GB" sz="1600">
                <a:solidFill>
                  <a:srgbClr val="212A73"/>
                </a:solidFill>
              </a:rPr>
              <a:t>It can be administered at any interval before, after or at the same time as all other vaccines, including Flu, HPV, Td/IPV, MMR, and travel vaccines</a:t>
            </a:r>
            <a:endParaRPr lang="en-GB" sz="1600">
              <a:solidFill>
                <a:srgbClr val="212A73"/>
              </a:solidFill>
              <a:cs typeface="Arial"/>
            </a:endParaRPr>
          </a:p>
          <a:p>
            <a:pPr>
              <a:lnSpc>
                <a:spcPct val="150000"/>
              </a:lnSpc>
            </a:pPr>
            <a:r>
              <a:rPr lang="en-GB" sz="1600">
                <a:solidFill>
                  <a:srgbClr val="212A73"/>
                </a:solidFill>
              </a:rPr>
              <a:t>Those who may have already received a </a:t>
            </a:r>
            <a:r>
              <a:rPr lang="en-GB" sz="1600" err="1">
                <a:solidFill>
                  <a:srgbClr val="212A73"/>
                </a:solidFill>
              </a:rPr>
              <a:t>MenC</a:t>
            </a:r>
            <a:r>
              <a:rPr lang="en-GB" sz="1600">
                <a:solidFill>
                  <a:srgbClr val="212A73"/>
                </a:solidFill>
              </a:rPr>
              <a:t> containing vaccine over the age of 10 years should still be offered </a:t>
            </a:r>
            <a:r>
              <a:rPr lang="en-GB" sz="1600" err="1">
                <a:solidFill>
                  <a:srgbClr val="212A73"/>
                </a:solidFill>
              </a:rPr>
              <a:t>MenACWY</a:t>
            </a:r>
            <a:r>
              <a:rPr lang="en-GB" sz="1600">
                <a:solidFill>
                  <a:srgbClr val="212A73"/>
                </a:solidFill>
              </a:rPr>
              <a:t> conjugate vaccine to ensure protection against the additional capsular groups A, W and Y</a:t>
            </a:r>
          </a:p>
          <a:p>
            <a:pPr>
              <a:lnSpc>
                <a:spcPct val="150000"/>
              </a:lnSpc>
              <a:spcBef>
                <a:spcPts val="600"/>
              </a:spcBef>
            </a:pPr>
            <a:r>
              <a:rPr lang="en-GB" sz="1600">
                <a:solidFill>
                  <a:srgbClr val="212A73"/>
                </a:solidFill>
              </a:rPr>
              <a:t>Those who may have already received a </a:t>
            </a:r>
            <a:r>
              <a:rPr lang="en-GB" sz="1600" err="1">
                <a:solidFill>
                  <a:srgbClr val="212A73"/>
                </a:solidFill>
              </a:rPr>
              <a:t>MenACWY</a:t>
            </a:r>
            <a:r>
              <a:rPr lang="en-GB" sz="1600">
                <a:solidFill>
                  <a:srgbClr val="212A73"/>
                </a:solidFill>
              </a:rPr>
              <a:t> conjugate vaccine at the age of 10 years or over do not require an additional dose (with the exception of close contacts of a confirmed case of disease caused by Men A, C, W or Y capsular groups, who will be offered a</a:t>
            </a:r>
            <a:r>
              <a:rPr lang="en-GB" sz="1600">
                <a:solidFill>
                  <a:srgbClr val="212A73"/>
                </a:solidFill>
                <a:effectLst/>
                <a:ea typeface="Times New Roman" panose="02020603050405020304" pitchFamily="18" charset="0"/>
                <a:cs typeface="Times New Roman"/>
              </a:rPr>
              <a:t> dose of </a:t>
            </a:r>
            <a:r>
              <a:rPr lang="en-GB" sz="1600" err="1">
                <a:solidFill>
                  <a:srgbClr val="212A73"/>
                </a:solidFill>
                <a:effectLst/>
                <a:ea typeface="Times New Roman" panose="02020603050405020304" pitchFamily="18" charset="0"/>
                <a:cs typeface="Times New Roman"/>
              </a:rPr>
              <a:t>MenACWY</a:t>
            </a:r>
            <a:r>
              <a:rPr lang="en-GB" sz="1600">
                <a:solidFill>
                  <a:srgbClr val="212A73"/>
                </a:solidFill>
                <a:effectLst/>
                <a:ea typeface="Times New Roman" panose="02020603050405020304" pitchFamily="18" charset="0"/>
                <a:cs typeface="Times New Roman"/>
              </a:rPr>
              <a:t> conjugate vaccine if they have not received a dose in the preceding 12 months).</a:t>
            </a:r>
          </a:p>
          <a:p>
            <a:endParaRPr lang="en-GB"/>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 </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32</a:t>
            </a:fld>
            <a:endParaRPr lang="en-GB"/>
          </a:p>
        </p:txBody>
      </p:sp>
    </p:spTree>
    <p:extLst>
      <p:ext uri="{BB962C8B-B14F-4D97-AF65-F5344CB8AC3E}">
        <p14:creationId xmlns:p14="http://schemas.microsoft.com/office/powerpoint/2010/main" val="4074158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sz="4400" b="1"/>
              <a:t>Legal authorisation</a:t>
            </a:r>
            <a:endParaRPr lang="en-GB" b="1"/>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288235" y="1424932"/>
            <a:ext cx="11499574" cy="4351338"/>
          </a:xfrm>
        </p:spPr>
        <p:txBody>
          <a:bodyPr lIns="91440" tIns="45720" rIns="91440" bIns="45720" anchor="t"/>
          <a:lstStyle/>
          <a:p>
            <a:r>
              <a:rPr lang="en-GB" altLang="en-US" sz="1800" err="1">
                <a:latin typeface="+mn-lt"/>
                <a:ea typeface="ヒラギノ角ゴ Pro W3"/>
                <a:cs typeface="ヒラギノ角ゴ Pro W3"/>
              </a:rPr>
              <a:t>MenQuadfi</a:t>
            </a:r>
            <a:r>
              <a:rPr lang="en-GB" altLang="en-US" sz="1800" baseline="30000">
                <a:latin typeface="+mn-lt"/>
                <a:ea typeface="ヒラギノ角ゴ Pro W3"/>
                <a:cs typeface="ヒラギノ角ゴ Pro W3"/>
              </a:rPr>
              <a:t>®</a:t>
            </a:r>
            <a:r>
              <a:rPr lang="en-GB" altLang="en-US" sz="1800">
                <a:latin typeface="+mn-lt"/>
                <a:ea typeface="ヒラギノ角ゴ Pro W3"/>
                <a:cs typeface="ヒラギノ角ゴ Pro W3"/>
              </a:rPr>
              <a:t> ,</a:t>
            </a:r>
            <a:r>
              <a:rPr lang="en-GB" altLang="en-US" sz="1800" err="1">
                <a:latin typeface="+mn-lt"/>
                <a:ea typeface="ヒラギノ角ゴ Pro W3"/>
                <a:cs typeface="ヒラギノ角ゴ Pro W3"/>
              </a:rPr>
              <a:t>Nimenrix</a:t>
            </a:r>
            <a:r>
              <a:rPr lang="en-GB" altLang="en-US" sz="1800" baseline="30000">
                <a:latin typeface="+mn-lt"/>
                <a:ea typeface="ヒラギノ角ゴ Pro W3"/>
                <a:cs typeface="ヒラギノ角ゴ Pro W3"/>
              </a:rPr>
              <a:t>® </a:t>
            </a:r>
            <a:r>
              <a:rPr lang="en-GB" altLang="en-US" sz="1800">
                <a:latin typeface="+mn-lt"/>
                <a:ea typeface="ヒラギノ角ゴ Pro W3"/>
                <a:cs typeface="ヒラギノ角ゴ Pro W3"/>
              </a:rPr>
              <a:t>and Menveo</a:t>
            </a:r>
            <a:r>
              <a:rPr lang="en-GB" altLang="en-US" sz="1800" baseline="30000">
                <a:latin typeface="+mn-lt"/>
                <a:ea typeface="ヒラギノ角ゴ Pro W3"/>
                <a:cs typeface="ヒラギノ角ゴ Pro W3"/>
              </a:rPr>
              <a:t>®</a:t>
            </a:r>
            <a:r>
              <a:rPr lang="en-GB" altLang="en-US" sz="1800">
                <a:latin typeface="+mn-lt"/>
                <a:ea typeface="ヒラギノ角ゴ Pro W3"/>
                <a:cs typeface="ヒラギノ角ゴ Pro W3"/>
              </a:rPr>
              <a:t> are </a:t>
            </a:r>
            <a:r>
              <a:rPr lang="en-GB" altLang="en-US" sz="1800" b="1">
                <a:latin typeface="+mn-lt"/>
                <a:ea typeface="ヒラギノ角ゴ Pro W3"/>
                <a:cs typeface="ヒラギノ角ゴ Pro W3"/>
              </a:rPr>
              <a:t>prescription only medicines and should therefore only be administered</a:t>
            </a:r>
            <a:r>
              <a:rPr lang="en-GB" altLang="en-US" sz="1800">
                <a:latin typeface="+mn-lt"/>
                <a:ea typeface="ヒラギノ角ゴ Pro W3"/>
                <a:cs typeface="ヒラギノ角ゴ Pro W3"/>
              </a:rPr>
              <a:t>:</a:t>
            </a:r>
          </a:p>
          <a:p>
            <a:pPr lvl="1"/>
            <a:r>
              <a:rPr lang="en-GB" altLang="en-US" sz="1800">
                <a:ea typeface="ヒラギノ角ゴ Pro W3"/>
                <a:cs typeface="ヒラギノ角ゴ Pro W3"/>
              </a:rPr>
              <a:t>A</a:t>
            </a:r>
            <a:r>
              <a:rPr lang="en-GB" altLang="en-US" sz="1800">
                <a:latin typeface="+mn-lt"/>
                <a:ea typeface="ヒラギノ角ゴ Pro W3"/>
                <a:cs typeface="ヒラギノ角ゴ Pro W3"/>
              </a:rPr>
              <a:t>gainst a prescription written manually or electronically by a registered medical practitioner or other authorised prescriber</a:t>
            </a:r>
          </a:p>
          <a:p>
            <a:pPr lvl="1"/>
            <a:r>
              <a:rPr lang="en-GB" altLang="en-US" sz="1800">
                <a:ea typeface="ヒラギノ角ゴ Pro W3"/>
                <a:cs typeface="ヒラギノ角ゴ Pro W3"/>
              </a:rPr>
              <a:t>A</a:t>
            </a:r>
            <a:r>
              <a:rPr lang="en-GB" altLang="en-US" sz="1800">
                <a:latin typeface="+mn-lt"/>
                <a:ea typeface="ヒラギノ角ゴ Pro W3"/>
                <a:cs typeface="ヒラギノ角ゴ Pro W3"/>
              </a:rPr>
              <a:t>gainst a patient specific direction</a:t>
            </a:r>
          </a:p>
          <a:p>
            <a:pPr lvl="1"/>
            <a:r>
              <a:rPr lang="en-GB" altLang="en-US" sz="1800">
                <a:ea typeface="ヒラギノ角ゴ Pro W3"/>
                <a:cs typeface="ヒラギノ角ゴ Pro W3"/>
              </a:rPr>
              <a:t>A</a:t>
            </a:r>
            <a:r>
              <a:rPr lang="en-GB" altLang="en-US" sz="1800">
                <a:latin typeface="+mn-lt"/>
                <a:ea typeface="ヒラギノ角ゴ Pro W3"/>
                <a:cs typeface="ヒラギノ角ゴ Pro W3"/>
              </a:rPr>
              <a:t>gainst a patient group direction</a:t>
            </a:r>
          </a:p>
          <a:p>
            <a:r>
              <a:rPr lang="en-GB" sz="1800" b="0" i="0">
                <a:effectLst/>
              </a:rPr>
              <a:t>A </a:t>
            </a:r>
            <a:r>
              <a:rPr lang="en-GB" sz="1800" b="0" i="0">
                <a:effectLst/>
                <a:latin typeface="+mn-lt"/>
              </a:rPr>
              <a:t>Meningococcal groups A, C, W and Y (</a:t>
            </a:r>
            <a:r>
              <a:rPr lang="en-GB" sz="1800" b="0" i="0" err="1">
                <a:effectLst/>
                <a:latin typeface="+mn-lt"/>
              </a:rPr>
              <a:t>MenACWY</a:t>
            </a:r>
            <a:r>
              <a:rPr lang="en-GB" sz="1800" b="0" i="0">
                <a:effectLst/>
                <a:latin typeface="+mn-lt"/>
              </a:rPr>
              <a:t>) Conjugate Vaccine Patient Group Direction (PGD) </a:t>
            </a:r>
            <a:r>
              <a:rPr lang="en-GB" altLang="en-US" sz="1800" b="1">
                <a:latin typeface="+mn-lt"/>
                <a:ea typeface="ヒラギノ角ゴ Pro W3"/>
                <a:cs typeface="ヒラギノ角ゴ Pro W3"/>
              </a:rPr>
              <a:t>template </a:t>
            </a:r>
            <a:r>
              <a:rPr lang="en-GB" altLang="en-US" sz="1800">
                <a:latin typeface="+mn-lt"/>
                <a:ea typeface="ヒラギノ角ゴ Pro W3"/>
                <a:cs typeface="ヒラギノ角ゴ Pro W3"/>
              </a:rPr>
              <a:t>is available on the Welsh Medicines Advice Service website: </a:t>
            </a:r>
            <a:r>
              <a:rPr lang="en-GB" sz="1800">
                <a:hlinkClick r:id="rId3"/>
              </a:rPr>
              <a:t>Patient Group Directions (PGD) - Welsh Medicines Advice Service (wales.nhs.uk)</a:t>
            </a:r>
            <a:r>
              <a:rPr lang="en-GB" sz="1800"/>
              <a:t> </a:t>
            </a:r>
            <a:r>
              <a:rPr lang="en-GB" sz="1800">
                <a:latin typeface="+mn-lt"/>
              </a:rPr>
              <a:t>for:</a:t>
            </a:r>
            <a:endParaRPr lang="en-GB" sz="1800">
              <a:latin typeface="+mn-lt"/>
              <a:cs typeface="Arial"/>
            </a:endParaRPr>
          </a:p>
          <a:p>
            <a:pPr lvl="1"/>
            <a:r>
              <a:rPr lang="en-GB" sz="1800"/>
              <a:t>I</a:t>
            </a:r>
            <a:r>
              <a:rPr lang="en-GB" sz="1800">
                <a:latin typeface="+mn-lt"/>
              </a:rPr>
              <a:t>ndividuals eligible for national routine </a:t>
            </a:r>
            <a:r>
              <a:rPr lang="en-GB" sz="1800" err="1">
                <a:latin typeface="+mn-lt"/>
              </a:rPr>
              <a:t>MenACWY</a:t>
            </a:r>
            <a:r>
              <a:rPr lang="en-GB" sz="1800">
                <a:latin typeface="+mn-lt"/>
              </a:rPr>
              <a:t> programme (including </a:t>
            </a:r>
            <a:r>
              <a:rPr lang="en-GB" sz="1800" b="0" i="0">
                <a:effectLst/>
                <a:latin typeface="+mn-lt"/>
              </a:rPr>
              <a:t>individuals with an incomplete or unknown vaccination history</a:t>
            </a:r>
            <a:r>
              <a:rPr lang="en-GB" sz="1800">
                <a:latin typeface="+mn-lt"/>
              </a:rPr>
              <a:t> until their 25</a:t>
            </a:r>
            <a:r>
              <a:rPr lang="en-GB" sz="1800" baseline="30000">
                <a:latin typeface="+mn-lt"/>
              </a:rPr>
              <a:t>th</a:t>
            </a:r>
            <a:r>
              <a:rPr lang="en-GB" sz="1800">
                <a:latin typeface="+mn-lt"/>
              </a:rPr>
              <a:t> birthday)</a:t>
            </a:r>
            <a:r>
              <a:rPr lang="en-GB" sz="1800"/>
              <a:t> </a:t>
            </a:r>
            <a:endParaRPr lang="en-GB" sz="1800">
              <a:latin typeface="+mn-lt"/>
              <a:cs typeface="Arial"/>
            </a:endParaRPr>
          </a:p>
          <a:p>
            <a:pPr lvl="1"/>
            <a:r>
              <a:rPr lang="en-GB" sz="1800"/>
              <a:t>O</a:t>
            </a:r>
            <a:r>
              <a:rPr lang="en-GB" sz="1800">
                <a:latin typeface="+mn-lt"/>
              </a:rPr>
              <a:t>utbreak control and contacts of confirmed cases (under the direction of the local Health Protection Team)</a:t>
            </a:r>
          </a:p>
          <a:p>
            <a:pPr lvl="1"/>
            <a:r>
              <a:rPr lang="en-GB" sz="1800"/>
              <a:t>A</a:t>
            </a:r>
            <a:r>
              <a:rPr lang="en-GB" sz="1800">
                <a:latin typeface="+mn-lt"/>
              </a:rPr>
              <a:t>ll three licensed vaccines are included in the PGD template</a:t>
            </a:r>
          </a:p>
          <a:p>
            <a:pPr lvl="1"/>
            <a:r>
              <a:rPr lang="en-GB" sz="1800">
                <a:latin typeface="+mn-lt"/>
              </a:rPr>
              <a:t>NB: Local authorisation is required before PGD templates can be used	</a:t>
            </a:r>
            <a:endParaRPr lang="en-GB" sz="180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a:lstStyle/>
          <a:p>
            <a:r>
              <a:rPr lang="fr-FR" sz="1400"/>
              <a:t>Meningococcal ACWY immunisation programme for adolescents</a:t>
            </a:r>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33</a:t>
            </a:fld>
            <a:endParaRPr lang="en-GB"/>
          </a:p>
        </p:txBody>
      </p:sp>
    </p:spTree>
    <p:extLst>
      <p:ext uri="{BB962C8B-B14F-4D97-AF65-F5344CB8AC3E}">
        <p14:creationId xmlns:p14="http://schemas.microsoft.com/office/powerpoint/2010/main" val="9251544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562DA9-47DF-6579-779C-2A78880DA6A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149BF4F-CEBB-39BD-AC66-20D70E50D93A}"/>
              </a:ext>
            </a:extLst>
          </p:cNvPr>
          <p:cNvSpPr>
            <a:spLocks noGrp="1"/>
          </p:cNvSpPr>
          <p:nvPr>
            <p:ph type="title"/>
          </p:nvPr>
        </p:nvSpPr>
        <p:spPr>
          <a:xfrm>
            <a:off x="838200" y="365125"/>
            <a:ext cx="10515600" cy="720139"/>
          </a:xfrm>
        </p:spPr>
        <p:txBody>
          <a:bodyPr lIns="91440" tIns="45720" rIns="91440" bIns="45720" anchor="t"/>
          <a:lstStyle/>
          <a:p>
            <a:r>
              <a:rPr lang="en-GB" b="1">
                <a:cs typeface="Arial"/>
              </a:rPr>
              <a:t>Consent for vaccination  </a:t>
            </a:r>
          </a:p>
        </p:txBody>
      </p:sp>
      <p:sp>
        <p:nvSpPr>
          <p:cNvPr id="3" name="Content Placeholder 2">
            <a:extLst>
              <a:ext uri="{FF2B5EF4-FFF2-40B4-BE49-F238E27FC236}">
                <a16:creationId xmlns:a16="http://schemas.microsoft.com/office/drawing/2014/main" id="{F45D249B-252F-E79B-2DF2-5C72E3BA4289}"/>
              </a:ext>
            </a:extLst>
          </p:cNvPr>
          <p:cNvSpPr>
            <a:spLocks noGrp="1"/>
          </p:cNvSpPr>
          <p:nvPr>
            <p:ph idx="1"/>
          </p:nvPr>
        </p:nvSpPr>
        <p:spPr>
          <a:xfrm>
            <a:off x="288235" y="1424932"/>
            <a:ext cx="11386721" cy="4351338"/>
          </a:xfrm>
        </p:spPr>
        <p:txBody>
          <a:bodyPr lIns="91440" tIns="45720" rIns="91440" bIns="45720" anchor="t"/>
          <a:lstStyle/>
          <a:p>
            <a:pPr marL="285750" indent="-285750"/>
            <a:r>
              <a:rPr lang="en-GB" sz="1800">
                <a:ea typeface="ヒラギノ角ゴ Pro W3"/>
                <a:cs typeface="+mn-lt"/>
              </a:rPr>
              <a:t>In the routine school based vaccination programme in Wales, both paper and electronic consent forms are in use</a:t>
            </a:r>
            <a:endParaRPr lang="en-GB" altLang="en-US" sz="1800">
              <a:ea typeface="ヒラギノ角ゴ Pro W3"/>
              <a:cs typeface="+mn-lt"/>
            </a:endParaRPr>
          </a:p>
          <a:p>
            <a:pPr marL="285750" indent="-285750"/>
            <a:r>
              <a:rPr lang="en-GB" sz="1800">
                <a:ea typeface="ヒラギノ角ゴ Pro W3"/>
                <a:cs typeface="+mn-lt"/>
              </a:rPr>
              <a:t>"Parental” consent is the most common method for obtaining consent for vaccination of school age children and young people.</a:t>
            </a:r>
            <a:endParaRPr lang="en-GB" altLang="en-US" sz="1800">
              <a:ea typeface="ヒラギノ角ゴ Pro W3"/>
              <a:cs typeface="+mn-lt"/>
            </a:endParaRPr>
          </a:p>
          <a:p>
            <a:pPr marL="285750" indent="-285750"/>
            <a:r>
              <a:rPr lang="en-GB" sz="1800">
                <a:ea typeface="ヒラギノ角ゴ Pro W3"/>
                <a:cs typeface="+mn-lt"/>
              </a:rPr>
              <a:t>This involves parent/guardian providing their consent for the child or young person to receive the vaccine. </a:t>
            </a:r>
            <a:endParaRPr lang="en-GB" altLang="en-US" sz="1800">
              <a:ea typeface="ヒラギノ角ゴ Pro W3"/>
              <a:cs typeface="+mn-lt"/>
            </a:endParaRPr>
          </a:p>
          <a:p>
            <a:pPr marL="285750" indent="-285750"/>
            <a:r>
              <a:rPr lang="en-GB" sz="1800">
                <a:ea typeface="+mn-lt"/>
                <a:cs typeface="+mn-lt"/>
              </a:rPr>
              <a:t>Young people aged 16 and over can consent for themselves, a parent/guardian cannot override that consent.   </a:t>
            </a:r>
            <a:endParaRPr lang="en-GB" sz="1800">
              <a:cs typeface="Arial"/>
            </a:endParaRPr>
          </a:p>
          <a:p>
            <a:pPr marL="285750" indent="-285750"/>
            <a:r>
              <a:rPr lang="en-GB" sz="1800">
                <a:ea typeface="+mn-lt"/>
                <a:cs typeface="+mn-lt"/>
              </a:rPr>
              <a:t>In some cases, young people under the age of 16 may be able to give consent themselves. This can happen if they are assessed as having sufficient maturity and mental capacity to understand fully what is involved in the proposed procedure, these young people are described as “Gillick competent”.  </a:t>
            </a:r>
          </a:p>
          <a:p>
            <a:pPr marL="285750" indent="-285750"/>
            <a:r>
              <a:rPr lang="en-GB" sz="1800">
                <a:ea typeface="+mn-lt"/>
                <a:cs typeface="+mn-lt"/>
              </a:rPr>
              <a:t>It is still preferred that parents/guardians are involved in the consent process.  </a:t>
            </a:r>
            <a:endParaRPr lang="en-GB">
              <a:cs typeface="Arial"/>
            </a:endParaRPr>
          </a:p>
          <a:p>
            <a:pPr marL="285750" indent="-285750"/>
            <a:r>
              <a:rPr lang="en-GB" sz="1800">
                <a:ea typeface="+mn-lt"/>
                <a:cs typeface="+mn-lt"/>
              </a:rPr>
              <a:t>Vaccination cannot take place without the required consent</a:t>
            </a:r>
          </a:p>
          <a:p>
            <a:pPr marL="285750" indent="-285750"/>
            <a:endParaRPr lang="en-GB" sz="1800">
              <a:ea typeface="+mn-lt"/>
              <a:cs typeface="+mn-lt"/>
            </a:endParaRPr>
          </a:p>
          <a:p>
            <a:pPr marL="0" indent="0">
              <a:buNone/>
            </a:pPr>
            <a:r>
              <a:rPr lang="en-GB" sz="1800">
                <a:ea typeface="+mn-lt"/>
                <a:cs typeface="+mn-lt"/>
              </a:rPr>
              <a:t> </a:t>
            </a:r>
            <a:endParaRPr lang="en-GB">
              <a:cs typeface="Arial"/>
            </a:endParaRPr>
          </a:p>
          <a:p>
            <a:endParaRPr lang="en-GB" altLang="en-US" sz="1800">
              <a:ea typeface="ヒラギノ角ゴ Pro W3"/>
              <a:cs typeface="Arial"/>
            </a:endParaRPr>
          </a:p>
        </p:txBody>
      </p:sp>
      <p:sp>
        <p:nvSpPr>
          <p:cNvPr id="4" name="Footer Placeholder 3">
            <a:extLst>
              <a:ext uri="{FF2B5EF4-FFF2-40B4-BE49-F238E27FC236}">
                <a16:creationId xmlns:a16="http://schemas.microsoft.com/office/drawing/2014/main" id="{DD48C3A7-84A7-8DC1-A9E5-BD8BE1CB6EDE}"/>
              </a:ext>
            </a:extLst>
          </p:cNvPr>
          <p:cNvSpPr>
            <a:spLocks noGrp="1"/>
          </p:cNvSpPr>
          <p:nvPr>
            <p:ph type="ftr" sz="quarter" idx="11"/>
          </p:nvPr>
        </p:nvSpPr>
        <p:spPr/>
        <p:txBody>
          <a:bodyPr/>
          <a:lstStyle/>
          <a:p>
            <a:r>
              <a:rPr lang="fr-FR" sz="1400"/>
              <a:t>Meningococcal ACWY immunisation programme for adolescents</a:t>
            </a:r>
            <a:endParaRPr lang="en-GB"/>
          </a:p>
        </p:txBody>
      </p:sp>
      <p:sp>
        <p:nvSpPr>
          <p:cNvPr id="5" name="Slide Number Placeholder 4">
            <a:extLst>
              <a:ext uri="{FF2B5EF4-FFF2-40B4-BE49-F238E27FC236}">
                <a16:creationId xmlns:a16="http://schemas.microsoft.com/office/drawing/2014/main" id="{2B7F29A8-07DB-53B3-3094-A1588CF2C1B1}"/>
              </a:ext>
            </a:extLst>
          </p:cNvPr>
          <p:cNvSpPr>
            <a:spLocks noGrp="1"/>
          </p:cNvSpPr>
          <p:nvPr>
            <p:ph type="sldNum" sz="quarter" idx="12"/>
          </p:nvPr>
        </p:nvSpPr>
        <p:spPr/>
        <p:txBody>
          <a:bodyPr/>
          <a:lstStyle/>
          <a:p>
            <a:fld id="{561D0CCE-8DCC-44DC-A653-AE62B1D84A52}" type="slidenum">
              <a:rPr lang="en-GB" smtClean="0"/>
              <a:pPr/>
              <a:t>34</a:t>
            </a:fld>
            <a:endParaRPr lang="en-GB"/>
          </a:p>
        </p:txBody>
      </p:sp>
    </p:spTree>
    <p:extLst>
      <p:ext uri="{BB962C8B-B14F-4D97-AF65-F5344CB8AC3E}">
        <p14:creationId xmlns:p14="http://schemas.microsoft.com/office/powerpoint/2010/main" val="1342326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6136BF-251E-C096-4F26-BF8B238C25F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C23C4C-0680-B947-5E90-F037B176706C}"/>
              </a:ext>
            </a:extLst>
          </p:cNvPr>
          <p:cNvSpPr>
            <a:spLocks noGrp="1"/>
          </p:cNvSpPr>
          <p:nvPr>
            <p:ph type="title"/>
          </p:nvPr>
        </p:nvSpPr>
        <p:spPr>
          <a:xfrm>
            <a:off x="838200" y="365125"/>
            <a:ext cx="10515600" cy="720139"/>
          </a:xfrm>
        </p:spPr>
        <p:txBody>
          <a:bodyPr lIns="91440" tIns="45720" rIns="91440" bIns="45720" anchor="t"/>
          <a:lstStyle/>
          <a:p>
            <a:r>
              <a:rPr lang="en-GB" b="1">
                <a:cs typeface="Arial"/>
              </a:rPr>
              <a:t>Self consent and Gillick Competence </a:t>
            </a:r>
            <a:endParaRPr lang="en-US"/>
          </a:p>
        </p:txBody>
      </p:sp>
      <p:sp>
        <p:nvSpPr>
          <p:cNvPr id="3" name="Content Placeholder 2">
            <a:extLst>
              <a:ext uri="{FF2B5EF4-FFF2-40B4-BE49-F238E27FC236}">
                <a16:creationId xmlns:a16="http://schemas.microsoft.com/office/drawing/2014/main" id="{77512E69-E11A-8471-A652-1C5D15DCBF3C}"/>
              </a:ext>
            </a:extLst>
          </p:cNvPr>
          <p:cNvSpPr>
            <a:spLocks noGrp="1"/>
          </p:cNvSpPr>
          <p:nvPr>
            <p:ph idx="1"/>
          </p:nvPr>
        </p:nvSpPr>
        <p:spPr>
          <a:xfrm>
            <a:off x="288235" y="1424932"/>
            <a:ext cx="11513951" cy="4351338"/>
          </a:xfrm>
        </p:spPr>
        <p:txBody>
          <a:bodyPr lIns="91440" tIns="45720" rIns="91440" bIns="45720" anchor="t"/>
          <a:lstStyle/>
          <a:p>
            <a:r>
              <a:rPr lang="en-GB" sz="1800">
                <a:ea typeface="+mn-lt"/>
                <a:cs typeface="+mn-lt"/>
              </a:rPr>
              <a:t>Young people under 16 should be made aware they can give their own consent to vaccination if they are assessed to be Gillick competent </a:t>
            </a:r>
          </a:p>
          <a:p>
            <a:pPr marL="285750" indent="-285750"/>
            <a:r>
              <a:rPr lang="en-GB" sz="1800">
                <a:ea typeface="+mn-lt"/>
                <a:cs typeface="+mn-lt"/>
              </a:rPr>
              <a:t>If a Gillick-competent young person consents to vaccination, a parent/guardian cannot override that consent. </a:t>
            </a:r>
            <a:endParaRPr lang="en-US">
              <a:cs typeface="Arial"/>
            </a:endParaRPr>
          </a:p>
          <a:p>
            <a:pPr marL="285750" indent="-285750"/>
            <a:r>
              <a:rPr lang="en-GB" sz="1800">
                <a:ea typeface="+mn-lt"/>
                <a:cs typeface="+mn-lt"/>
              </a:rPr>
              <a:t>Where a Gillick competent young person has provided consent, vaccination can proceed despite the disagreement of one or both parents.  </a:t>
            </a:r>
            <a:endParaRPr lang="en-GB" sz="1800">
              <a:cs typeface="Arial"/>
            </a:endParaRPr>
          </a:p>
          <a:p>
            <a:pPr marL="285750" indent="-285750"/>
            <a:r>
              <a:rPr lang="en-GB" sz="1800">
                <a:ea typeface="+mn-lt"/>
                <a:cs typeface="+mn-lt"/>
              </a:rPr>
              <a:t>A young person may be considered Gillick competent to make one decision but not another, depending on how complex each decision is.  </a:t>
            </a:r>
          </a:p>
          <a:p>
            <a:pPr marL="285750" indent="-285750"/>
            <a:r>
              <a:rPr lang="en-GB" sz="1800">
                <a:ea typeface="+mn-lt"/>
                <a:cs typeface="+mn-lt"/>
              </a:rPr>
              <a:t>If in the assessment of the young person the health professional giving the immunisation felt the young person was not Gillick competent to consent to vaccination then the consent of someone with parental responsibility is required. </a:t>
            </a:r>
            <a:endParaRPr lang="en-GB" sz="1800">
              <a:cs typeface="Arial"/>
            </a:endParaRPr>
          </a:p>
          <a:p>
            <a:pPr marL="285750" indent="-285750"/>
            <a:r>
              <a:rPr lang="en-GB" sz="1800">
                <a:solidFill>
                  <a:srgbClr val="212A73"/>
                </a:solidFill>
                <a:ea typeface="+mn-lt"/>
                <a:cs typeface="+mn-lt"/>
              </a:rPr>
              <a:t>School-aged immunisation services should ensure that they a have a policy in place to support school-aged immunisation teams in assessing Gillick competence. This should include guidance on what action to take when a young person’s vaccination preference is different from that of their parents or guardians</a:t>
            </a:r>
            <a:endParaRPr lang="en-GB" sz="1800" u="sng">
              <a:ea typeface="+mn-lt"/>
              <a:cs typeface="+mn-lt"/>
            </a:endParaRPr>
          </a:p>
          <a:p>
            <a:pPr marL="285750" indent="-285750"/>
            <a:r>
              <a:rPr lang="en-GB" sz="1800">
                <a:ea typeface="+mn-lt"/>
                <a:cs typeface="+mn-lt"/>
              </a:rPr>
              <a:t>Further information on self consent and Gillick competence in children and young people is available from Chapter 2 Consent Green Book </a:t>
            </a:r>
          </a:p>
          <a:p>
            <a:pPr>
              <a:buFont typeface="Arial"/>
              <a:buChar char="•"/>
            </a:pPr>
            <a:endParaRPr lang="en-GB" sz="1800">
              <a:ea typeface="+mn-lt"/>
              <a:cs typeface="+mn-lt"/>
            </a:endParaRPr>
          </a:p>
          <a:p>
            <a:pPr marL="0" indent="0">
              <a:buNone/>
            </a:pPr>
            <a:endParaRPr lang="en-GB" sz="2000">
              <a:cs typeface="Arial"/>
            </a:endParaRPr>
          </a:p>
          <a:p>
            <a:endParaRPr lang="en-GB" altLang="en-US" sz="1800">
              <a:ea typeface="ヒラギノ角ゴ Pro W3"/>
              <a:cs typeface="Arial"/>
            </a:endParaRPr>
          </a:p>
        </p:txBody>
      </p:sp>
      <p:sp>
        <p:nvSpPr>
          <p:cNvPr id="4" name="Footer Placeholder 3">
            <a:extLst>
              <a:ext uri="{FF2B5EF4-FFF2-40B4-BE49-F238E27FC236}">
                <a16:creationId xmlns:a16="http://schemas.microsoft.com/office/drawing/2014/main" id="{52A904EB-A5F2-D584-1AA6-8FFB14400021}"/>
              </a:ext>
            </a:extLst>
          </p:cNvPr>
          <p:cNvSpPr>
            <a:spLocks noGrp="1"/>
          </p:cNvSpPr>
          <p:nvPr>
            <p:ph type="ftr" sz="quarter" idx="11"/>
          </p:nvPr>
        </p:nvSpPr>
        <p:spPr/>
        <p:txBody>
          <a:bodyPr/>
          <a:lstStyle/>
          <a:p>
            <a:r>
              <a:rPr lang="fr-FR" sz="1400"/>
              <a:t>Meningococcal ACWY immunisation programme for adolescents</a:t>
            </a:r>
            <a:endParaRPr lang="en-GB"/>
          </a:p>
        </p:txBody>
      </p:sp>
      <p:sp>
        <p:nvSpPr>
          <p:cNvPr id="5" name="Slide Number Placeholder 4">
            <a:extLst>
              <a:ext uri="{FF2B5EF4-FFF2-40B4-BE49-F238E27FC236}">
                <a16:creationId xmlns:a16="http://schemas.microsoft.com/office/drawing/2014/main" id="{E517B0CB-AB23-5D08-23E6-844FB710D496}"/>
              </a:ext>
            </a:extLst>
          </p:cNvPr>
          <p:cNvSpPr>
            <a:spLocks noGrp="1"/>
          </p:cNvSpPr>
          <p:nvPr>
            <p:ph type="sldNum" sz="quarter" idx="12"/>
          </p:nvPr>
        </p:nvSpPr>
        <p:spPr/>
        <p:txBody>
          <a:bodyPr/>
          <a:lstStyle/>
          <a:p>
            <a:fld id="{561D0CCE-8DCC-44DC-A653-AE62B1D84A52}" type="slidenum">
              <a:rPr lang="en-GB" smtClean="0"/>
              <a:pPr/>
              <a:t>35</a:t>
            </a:fld>
            <a:endParaRPr lang="en-GB"/>
          </a:p>
        </p:txBody>
      </p:sp>
    </p:spTree>
    <p:extLst>
      <p:ext uri="{BB962C8B-B14F-4D97-AF65-F5344CB8AC3E}">
        <p14:creationId xmlns:p14="http://schemas.microsoft.com/office/powerpoint/2010/main" val="2816089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838200" y="316457"/>
            <a:ext cx="11168742" cy="1345355"/>
          </a:xfrm>
        </p:spPr>
        <p:txBody>
          <a:bodyPr lIns="91440" tIns="45720" rIns="91440" bIns="45720" anchor="t"/>
          <a:lstStyle/>
          <a:p>
            <a:r>
              <a:rPr lang="en-GB" sz="3200" b="1" err="1"/>
              <a:t>MenACWY</a:t>
            </a:r>
            <a:r>
              <a:rPr lang="en-GB" sz="3200" b="1"/>
              <a:t> coverage for adolescents in Wales, by academic year from 2018-19 to 2024-25*</a:t>
            </a:r>
            <a:br>
              <a:rPr lang="en-GB" sz="3200" b="1"/>
            </a:br>
            <a:endParaRPr lang="en-GB" sz="2400">
              <a:solidFill>
                <a:srgbClr val="FF0000"/>
              </a:solidFill>
              <a:cs typeface="Arial"/>
            </a:endParaRPr>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36</a:t>
            </a:fld>
            <a:endParaRPr lang="en-GB"/>
          </a:p>
        </p:txBody>
      </p:sp>
      <p:sp>
        <p:nvSpPr>
          <p:cNvPr id="10" name="TextBox 9">
            <a:extLst>
              <a:ext uri="{FF2B5EF4-FFF2-40B4-BE49-F238E27FC236}">
                <a16:creationId xmlns:a16="http://schemas.microsoft.com/office/drawing/2014/main" id="{AD8DBE41-2AF1-877F-745D-3E8BABE1BC67}"/>
              </a:ext>
            </a:extLst>
          </p:cNvPr>
          <p:cNvSpPr txBox="1"/>
          <p:nvPr/>
        </p:nvSpPr>
        <p:spPr>
          <a:xfrm>
            <a:off x="2558954" y="5632118"/>
            <a:ext cx="7315199" cy="584775"/>
          </a:xfrm>
          <a:prstGeom prst="rect">
            <a:avLst/>
          </a:prstGeom>
          <a:noFill/>
        </p:spPr>
        <p:txBody>
          <a:bodyPr wrap="square" lIns="91440" tIns="45720" rIns="91440" bIns="45720" anchor="t">
            <a:spAutoFit/>
          </a:bodyPr>
          <a:lstStyle/>
          <a:p>
            <a:pPr algn="ctr"/>
            <a:r>
              <a:rPr lang="en-GB" sz="1600"/>
              <a:t>Coverage as reported at the end of the September to August academic year</a:t>
            </a:r>
          </a:p>
          <a:p>
            <a:pPr algn="ctr"/>
            <a:r>
              <a:rPr lang="en-GB" sz="1600">
                <a:cs typeface="Arial"/>
              </a:rPr>
              <a:t>*2024-25 coverage as at 30/06/25 </a:t>
            </a:r>
          </a:p>
        </p:txBody>
      </p:sp>
      <p:sp>
        <p:nvSpPr>
          <p:cNvPr id="8" name="TextBox 7">
            <a:extLst>
              <a:ext uri="{FF2B5EF4-FFF2-40B4-BE49-F238E27FC236}">
                <a16:creationId xmlns:a16="http://schemas.microsoft.com/office/drawing/2014/main" id="{4298B5DF-0AA4-8752-107E-9DBADCCC77E6}"/>
              </a:ext>
            </a:extLst>
          </p:cNvPr>
          <p:cNvSpPr txBox="1"/>
          <p:nvPr/>
        </p:nvSpPr>
        <p:spPr>
          <a:xfrm>
            <a:off x="6216553" y="3210299"/>
            <a:ext cx="5627426" cy="1477328"/>
          </a:xfrm>
          <a:prstGeom prst="rect">
            <a:avLst/>
          </a:prstGeom>
          <a:noFill/>
        </p:spPr>
        <p:txBody>
          <a:bodyPr wrap="square" lIns="91440" tIns="45720" rIns="91440" bIns="45720" anchor="t">
            <a:spAutoFit/>
          </a:bodyPr>
          <a:lstStyle/>
          <a:p>
            <a:r>
              <a:rPr lang="en-GB" sz="1800" err="1">
                <a:effectLst/>
                <a:latin typeface="Arial"/>
                <a:ea typeface="Calibri"/>
                <a:cs typeface="Arial"/>
              </a:rPr>
              <a:t>MenACWY</a:t>
            </a:r>
            <a:r>
              <a:rPr lang="en-GB" sz="1800">
                <a:effectLst/>
                <a:latin typeface="Arial"/>
                <a:ea typeface="Calibri"/>
                <a:cs typeface="Arial"/>
              </a:rPr>
              <a:t> vaccine coverage in </a:t>
            </a:r>
            <a:r>
              <a:rPr lang="en-GB">
                <a:latin typeface="Arial"/>
                <a:ea typeface="Calibri"/>
                <a:cs typeface="Arial"/>
              </a:rPr>
              <a:t>2024-25*</a:t>
            </a:r>
            <a:r>
              <a:rPr lang="en-GB" sz="1800">
                <a:effectLst/>
                <a:latin typeface="Arial"/>
                <a:ea typeface="Calibri"/>
                <a:cs typeface="Arial"/>
              </a:rPr>
              <a:t> increased in year </a:t>
            </a:r>
            <a:r>
              <a:rPr lang="en-GB">
                <a:latin typeface="Arial"/>
                <a:ea typeface="Calibri"/>
                <a:cs typeface="Arial"/>
              </a:rPr>
              <a:t>10 </a:t>
            </a:r>
            <a:r>
              <a:rPr lang="en-GB" sz="1800">
                <a:effectLst/>
                <a:latin typeface="Arial"/>
                <a:ea typeface="Calibri"/>
                <a:cs typeface="Arial"/>
              </a:rPr>
              <a:t>pupils, but </a:t>
            </a:r>
            <a:r>
              <a:rPr lang="en-GB">
                <a:latin typeface="Arial"/>
                <a:ea typeface="Calibri"/>
                <a:cs typeface="Arial"/>
              </a:rPr>
              <a:t>decreased</a:t>
            </a:r>
            <a:r>
              <a:rPr lang="en-GB" sz="1800">
                <a:effectLst/>
                <a:latin typeface="Arial"/>
                <a:ea typeface="Calibri"/>
                <a:cs typeface="Arial"/>
              </a:rPr>
              <a:t> in </a:t>
            </a:r>
            <a:r>
              <a:rPr lang="en-GB">
                <a:latin typeface="Arial"/>
                <a:ea typeface="Calibri"/>
                <a:cs typeface="Arial"/>
              </a:rPr>
              <a:t>9 </a:t>
            </a:r>
            <a:r>
              <a:rPr lang="en-GB" sz="1800">
                <a:effectLst/>
                <a:latin typeface="Arial"/>
                <a:ea typeface="Calibri"/>
                <a:cs typeface="Arial"/>
              </a:rPr>
              <a:t>and 11 school year cohorts</a:t>
            </a:r>
            <a:r>
              <a:rPr lang="en-GB">
                <a:latin typeface="Arial"/>
                <a:ea typeface="Calibri"/>
                <a:cs typeface="Arial"/>
              </a:rPr>
              <a:t>.</a:t>
            </a:r>
            <a:r>
              <a:rPr lang="en-GB" sz="1800">
                <a:effectLst/>
                <a:latin typeface="Arial"/>
                <a:ea typeface="Calibri"/>
                <a:cs typeface="Arial"/>
              </a:rPr>
              <a:t> </a:t>
            </a:r>
            <a:r>
              <a:rPr lang="en-GB">
                <a:latin typeface="Arial"/>
                <a:ea typeface="Calibri"/>
                <a:cs typeface="Arial"/>
              </a:rPr>
              <a:t>This follows an increase in year 9 in 2023-24 and </a:t>
            </a:r>
            <a:r>
              <a:rPr lang="en-GB" sz="1800">
                <a:effectLst/>
                <a:latin typeface="Arial"/>
                <a:ea typeface="Calibri"/>
                <a:cs typeface="Arial"/>
              </a:rPr>
              <a:t>a downward trend </a:t>
            </a:r>
            <a:r>
              <a:rPr lang="en-GB">
                <a:latin typeface="Arial"/>
                <a:ea typeface="Calibri"/>
                <a:cs typeface="Arial"/>
              </a:rPr>
              <a:t>in year 11 seen</a:t>
            </a:r>
            <a:r>
              <a:rPr lang="en-GB" sz="1800">
                <a:effectLst/>
                <a:latin typeface="Arial"/>
                <a:ea typeface="Calibri"/>
                <a:cs typeface="Arial"/>
              </a:rPr>
              <a:t> since 2020-21</a:t>
            </a:r>
            <a:endParaRPr lang="en-GB">
              <a:latin typeface="Arial"/>
              <a:ea typeface="Calibri"/>
              <a:cs typeface="Arial"/>
            </a:endParaRPr>
          </a:p>
        </p:txBody>
      </p:sp>
      <p:pic>
        <p:nvPicPr>
          <p:cNvPr id="6" name="Picture 5" descr="A graph of different colored lines&#10;&#10;AI-generated content may be incorrect.">
            <a:extLst>
              <a:ext uri="{FF2B5EF4-FFF2-40B4-BE49-F238E27FC236}">
                <a16:creationId xmlns:a16="http://schemas.microsoft.com/office/drawing/2014/main" id="{FF229DA4-E37B-7E32-445A-5B10FA06BE21}"/>
              </a:ext>
            </a:extLst>
          </p:cNvPr>
          <p:cNvPicPr>
            <a:picLocks noChangeAspect="1"/>
          </p:cNvPicPr>
          <p:nvPr/>
        </p:nvPicPr>
        <p:blipFill>
          <a:blip r:embed="rId3"/>
          <a:stretch>
            <a:fillRect/>
          </a:stretch>
        </p:blipFill>
        <p:spPr>
          <a:xfrm>
            <a:off x="464366" y="1659038"/>
            <a:ext cx="5629949" cy="3945038"/>
          </a:xfrm>
          <a:prstGeom prst="rect">
            <a:avLst/>
          </a:prstGeom>
          <a:ln>
            <a:solidFill>
              <a:schemeClr val="bg1"/>
            </a:solidFill>
          </a:ln>
        </p:spPr>
      </p:pic>
      <p:pic>
        <p:nvPicPr>
          <p:cNvPr id="9" name="Picture 8">
            <a:extLst>
              <a:ext uri="{FF2B5EF4-FFF2-40B4-BE49-F238E27FC236}">
                <a16:creationId xmlns:a16="http://schemas.microsoft.com/office/drawing/2014/main" id="{A1874B91-8B80-5646-8749-BB75E201E36B}"/>
              </a:ext>
            </a:extLst>
          </p:cNvPr>
          <p:cNvPicPr>
            <a:picLocks noChangeAspect="1"/>
          </p:cNvPicPr>
          <p:nvPr/>
        </p:nvPicPr>
        <p:blipFill>
          <a:blip r:embed="rId4"/>
          <a:stretch>
            <a:fillRect/>
          </a:stretch>
        </p:blipFill>
        <p:spPr>
          <a:xfrm>
            <a:off x="6221392" y="1662034"/>
            <a:ext cx="5806440" cy="1460134"/>
          </a:xfrm>
          <a:prstGeom prst="rect">
            <a:avLst/>
          </a:prstGeom>
        </p:spPr>
      </p:pic>
    </p:spTree>
    <p:extLst>
      <p:ext uri="{BB962C8B-B14F-4D97-AF65-F5344CB8AC3E}">
        <p14:creationId xmlns:p14="http://schemas.microsoft.com/office/powerpoint/2010/main" val="19631333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017D6-886B-4355-A1DC-069DC4FD7B55}"/>
              </a:ext>
            </a:extLst>
          </p:cNvPr>
          <p:cNvSpPr>
            <a:spLocks noGrp="1"/>
          </p:cNvSpPr>
          <p:nvPr>
            <p:ph type="title"/>
          </p:nvPr>
        </p:nvSpPr>
        <p:spPr>
          <a:xfrm>
            <a:off x="522514" y="365125"/>
            <a:ext cx="10831286" cy="659807"/>
          </a:xfrm>
        </p:spPr>
        <p:txBody>
          <a:bodyPr/>
          <a:lstStyle/>
          <a:p>
            <a:r>
              <a:rPr lang="en-GB" b="1"/>
              <a:t>School level data dashboard</a:t>
            </a:r>
          </a:p>
        </p:txBody>
      </p:sp>
      <p:sp>
        <p:nvSpPr>
          <p:cNvPr id="5" name="Slide Number Placeholder 4">
            <a:extLst>
              <a:ext uri="{FF2B5EF4-FFF2-40B4-BE49-F238E27FC236}">
                <a16:creationId xmlns:a16="http://schemas.microsoft.com/office/drawing/2014/main" id="{4DE23268-6991-48F8-AFD1-F0DD0B0692A8}"/>
              </a:ext>
            </a:extLst>
          </p:cNvPr>
          <p:cNvSpPr>
            <a:spLocks noGrp="1"/>
          </p:cNvSpPr>
          <p:nvPr>
            <p:ph type="sldNum" sz="quarter" idx="12"/>
          </p:nvPr>
        </p:nvSpPr>
        <p:spPr/>
        <p:txBody>
          <a:bodyPr/>
          <a:lstStyle/>
          <a:p>
            <a:fld id="{561D0CCE-8DCC-44DC-A653-AE62B1D84A52}" type="slidenum">
              <a:rPr lang="en-GB" smtClean="0"/>
              <a:pPr/>
              <a:t>37</a:t>
            </a:fld>
            <a:endParaRPr lang="en-GB"/>
          </a:p>
        </p:txBody>
      </p:sp>
      <p:sp>
        <p:nvSpPr>
          <p:cNvPr id="7" name="TextBox 6"/>
          <p:cNvSpPr txBox="1"/>
          <p:nvPr/>
        </p:nvSpPr>
        <p:spPr>
          <a:xfrm>
            <a:off x="5815173" y="1236712"/>
            <a:ext cx="6376828" cy="4524315"/>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a:t>In February 2023, school level immunisation data dashboards were made available on SharePoint (NHS intranet only)</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The dashboards are health board specific and primary school and secondary school dashboards are separate.</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The data is based on the most recent quarterly COVER report</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It's an interactive dashboard and can be refined to show:</a:t>
            </a:r>
          </a:p>
          <a:p>
            <a:pPr marL="742950" lvl="1" indent="-285750">
              <a:buFont typeface="Arial" panose="020B0604020202020204" pitchFamily="34" charset="0"/>
              <a:buChar char="•"/>
            </a:pPr>
            <a:r>
              <a:rPr lang="en-GB"/>
              <a:t>specific vaccination uptake by local authority, year group, by vaccine, school size and uptake ranges</a:t>
            </a:r>
          </a:p>
          <a:p>
            <a:pPr marL="742950" lvl="1" indent="-285750">
              <a:buFont typeface="Arial" panose="020B0604020202020204" pitchFamily="34" charset="0"/>
              <a:buChar char="•"/>
            </a:pPr>
            <a:r>
              <a:rPr lang="en-GB"/>
              <a:t>Individual school level uptake by year group</a:t>
            </a:r>
          </a:p>
          <a:p>
            <a:pPr marL="285750" indent="-285750">
              <a:buFont typeface="Arial" panose="020B0604020202020204" pitchFamily="34" charset="0"/>
              <a:buChar char="•"/>
            </a:pPr>
            <a:endParaRPr lang="en-GB"/>
          </a:p>
          <a:p>
            <a:pPr marL="285750" indent="-285750">
              <a:buFont typeface="Arial" panose="020B0604020202020204" pitchFamily="34" charset="0"/>
              <a:buChar char="•"/>
            </a:pPr>
            <a:endParaRPr lang="en-GB"/>
          </a:p>
        </p:txBody>
      </p:sp>
      <p:pic>
        <p:nvPicPr>
          <p:cNvPr id="9" name="Picture 8"/>
          <p:cNvPicPr>
            <a:picLocks noChangeAspect="1"/>
          </p:cNvPicPr>
          <p:nvPr/>
        </p:nvPicPr>
        <p:blipFill>
          <a:blip r:embed="rId3"/>
          <a:stretch>
            <a:fillRect/>
          </a:stretch>
        </p:blipFill>
        <p:spPr>
          <a:xfrm>
            <a:off x="318498" y="1236712"/>
            <a:ext cx="4376792" cy="2477771"/>
          </a:xfrm>
          <a:prstGeom prst="rect">
            <a:avLst/>
          </a:prstGeom>
        </p:spPr>
      </p:pic>
      <p:pic>
        <p:nvPicPr>
          <p:cNvPr id="10" name="Picture 9"/>
          <p:cNvPicPr>
            <a:picLocks noChangeAspect="1"/>
          </p:cNvPicPr>
          <p:nvPr/>
        </p:nvPicPr>
        <p:blipFill>
          <a:blip r:embed="rId4"/>
          <a:stretch>
            <a:fillRect/>
          </a:stretch>
        </p:blipFill>
        <p:spPr>
          <a:xfrm>
            <a:off x="174661" y="4264024"/>
            <a:ext cx="5712431" cy="1431785"/>
          </a:xfrm>
          <a:prstGeom prst="rect">
            <a:avLst/>
          </a:prstGeom>
        </p:spPr>
      </p:pic>
      <p:sp>
        <p:nvSpPr>
          <p:cNvPr id="4" name="Footer Placeholder 3">
            <a:extLst>
              <a:ext uri="{FF2B5EF4-FFF2-40B4-BE49-F238E27FC236}">
                <a16:creationId xmlns:a16="http://schemas.microsoft.com/office/drawing/2014/main" id="{804BB339-9B27-D75B-7F8D-2B429D77DB85}"/>
              </a:ext>
            </a:extLst>
          </p:cNvPr>
          <p:cNvSpPr>
            <a:spLocks noGrp="1"/>
          </p:cNvSpPr>
          <p:nvPr>
            <p:ph type="ftr" sz="quarter" idx="11"/>
          </p:nvPr>
        </p:nvSpPr>
        <p:spPr>
          <a:xfrm>
            <a:off x="838200" y="6356350"/>
            <a:ext cx="7315200" cy="365125"/>
          </a:xfrm>
        </p:spPr>
        <p:txBody>
          <a:bodyPr lIns="91440" tIns="45720" rIns="91440" bIns="45720" anchor="t"/>
          <a:lstStyle/>
          <a:p>
            <a:r>
              <a:rPr lang="fr-FR" sz="1400"/>
              <a:t>Meningococcal ACWY immunisation programme for adolescents </a:t>
            </a:r>
            <a:endParaRPr lang="en-GB" sz="1400"/>
          </a:p>
          <a:p>
            <a:endParaRPr lang="en-GB"/>
          </a:p>
        </p:txBody>
      </p:sp>
    </p:spTree>
    <p:extLst>
      <p:ext uri="{BB962C8B-B14F-4D97-AF65-F5344CB8AC3E}">
        <p14:creationId xmlns:p14="http://schemas.microsoft.com/office/powerpoint/2010/main" val="41884618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086" y="162273"/>
            <a:ext cx="11110503" cy="1325563"/>
          </a:xfrm>
        </p:spPr>
        <p:txBody>
          <a:bodyPr/>
          <a:lstStyle/>
          <a:p>
            <a:r>
              <a:rPr lang="en-GB" sz="4000" b="1">
                <a:cs typeface="Calibri" panose="020F0502020204030204" pitchFamily="34" charset="0"/>
              </a:rPr>
              <a:t>Young people vaccine information resources insights - survey</a:t>
            </a:r>
            <a:br>
              <a:rPr lang="en-GB">
                <a:highlight>
                  <a:srgbClr val="FFFF00"/>
                </a:highlight>
                <a:latin typeface="Calibri" panose="020F0502020204030204" pitchFamily="34" charset="0"/>
                <a:cs typeface="Calibri" panose="020F0502020204030204" pitchFamily="34" charset="0"/>
              </a:rPr>
            </a:br>
            <a:endParaRPr lang="en-GB">
              <a:highlight>
                <a:srgbClr val="FFFF00"/>
              </a:highlight>
            </a:endParaRPr>
          </a:p>
        </p:txBody>
      </p:sp>
      <p:sp>
        <p:nvSpPr>
          <p:cNvPr id="3" name="Content Placeholder 2"/>
          <p:cNvSpPr>
            <a:spLocks noGrp="1"/>
          </p:cNvSpPr>
          <p:nvPr>
            <p:ph idx="1"/>
          </p:nvPr>
        </p:nvSpPr>
        <p:spPr>
          <a:xfrm>
            <a:off x="373405" y="1675797"/>
            <a:ext cx="4640627" cy="3468127"/>
          </a:xfrm>
        </p:spPr>
        <p:txBody>
          <a:bodyPr/>
          <a:lstStyle/>
          <a:p>
            <a:pPr marL="285750" marR="0" lvl="0" indent="-285750" algn="just" defTabSz="914400" rtl="0" eaLnBrk="1" fontAlgn="auto" latinLnBrk="0" hangingPunct="1">
              <a:lnSpc>
                <a:spcPct val="150000"/>
              </a:lnSpc>
              <a:spcBef>
                <a:spcPts val="1000"/>
              </a:spcBef>
              <a:spcAft>
                <a:spcPts val="0"/>
              </a:spcAft>
              <a:buClrTx/>
              <a:buSzTx/>
              <a:buFont typeface="Arial" charset="0"/>
              <a:buChar char="•"/>
              <a:tabLst/>
              <a:defRPr/>
            </a:pPr>
            <a:r>
              <a:rPr kumimoji="0" lang="en-GB" sz="1600" b="0" i="0" u="none" strike="noStrike" kern="1200" cap="none" spc="0" normalizeH="0" baseline="0" noProof="0">
                <a:ln>
                  <a:noFill/>
                </a:ln>
                <a:solidFill>
                  <a:srgbClr val="324F82"/>
                </a:solidFill>
                <a:effectLst/>
                <a:uLnTx/>
                <a:uFillTx/>
                <a:ea typeface="Verdana" charset="0"/>
              </a:rPr>
              <a:t>Previous PHW surveys suggested young people would prefer audio-visual vaccination resources (BMG 2022)</a:t>
            </a:r>
          </a:p>
          <a:p>
            <a:pPr marL="285750" marR="0" lvl="0" indent="-285750" algn="just" defTabSz="914400" rtl="0" eaLnBrk="1" fontAlgn="auto" latinLnBrk="0" hangingPunct="1">
              <a:lnSpc>
                <a:spcPct val="150000"/>
              </a:lnSpc>
              <a:spcBef>
                <a:spcPts val="1000"/>
              </a:spcBef>
              <a:spcAft>
                <a:spcPts val="0"/>
              </a:spcAft>
              <a:buClrTx/>
              <a:buSzTx/>
              <a:buFont typeface="Arial" charset="0"/>
              <a:buChar char="•"/>
              <a:tabLst/>
              <a:defRPr/>
            </a:pPr>
            <a:r>
              <a:rPr kumimoji="0" lang="en-GB" sz="1600" b="0" i="0" u="none" strike="noStrike" kern="1200" cap="none" spc="0" normalizeH="0" baseline="0" noProof="0">
                <a:ln>
                  <a:noFill/>
                </a:ln>
                <a:solidFill>
                  <a:srgbClr val="324F82"/>
                </a:solidFill>
                <a:effectLst/>
                <a:uLnTx/>
                <a:uFillTx/>
                <a:ea typeface="Verdana" charset="0"/>
              </a:rPr>
              <a:t>Co-designed survey for school-aged young people (11-16) - VPDP colleagues, PHW Behavioural Science Unit, PHW Young Ambassadors</a:t>
            </a:r>
          </a:p>
          <a:p>
            <a:pPr marL="285750" marR="0" lvl="0" indent="-285750" algn="just" defTabSz="914400" rtl="0" eaLnBrk="1" fontAlgn="auto" latinLnBrk="0" hangingPunct="1">
              <a:lnSpc>
                <a:spcPct val="150000"/>
              </a:lnSpc>
              <a:spcBef>
                <a:spcPts val="1000"/>
              </a:spcBef>
              <a:spcAft>
                <a:spcPts val="0"/>
              </a:spcAft>
              <a:buClrTx/>
              <a:buSzTx/>
              <a:buFont typeface="Arial" charset="0"/>
              <a:buChar char="•"/>
              <a:tabLst/>
              <a:defRPr/>
            </a:pPr>
            <a:r>
              <a:rPr kumimoji="0" lang="en-GB" sz="1600" b="0" i="0" u="none" strike="noStrike" kern="1200" cap="none" spc="0" normalizeH="0" baseline="0" noProof="0">
                <a:ln>
                  <a:noFill/>
                </a:ln>
                <a:solidFill>
                  <a:srgbClr val="324F82"/>
                </a:solidFill>
                <a:effectLst/>
                <a:uLnTx/>
                <a:uFillTx/>
                <a:ea typeface="Verdana" charset="0"/>
              </a:rPr>
              <a:t>361 participants from localities across Wales</a:t>
            </a:r>
          </a:p>
          <a:p>
            <a:pPr marL="285750" marR="0" lvl="0" indent="-285750" algn="just" defTabSz="914400" rtl="0" eaLnBrk="1" fontAlgn="auto" latinLnBrk="0" hangingPunct="1">
              <a:lnSpc>
                <a:spcPct val="150000"/>
              </a:lnSpc>
              <a:spcBef>
                <a:spcPts val="1000"/>
              </a:spcBef>
              <a:spcAft>
                <a:spcPts val="0"/>
              </a:spcAft>
              <a:buClrTx/>
              <a:buSzTx/>
              <a:buFont typeface="Arial" charset="0"/>
              <a:buChar char="•"/>
              <a:tabLst/>
              <a:defRPr/>
            </a:pPr>
            <a:r>
              <a:rPr kumimoji="0" lang="en-GB" sz="1600" b="0" i="0" u="none" strike="noStrike" kern="1200" cap="none" spc="0" normalizeH="0" baseline="0" noProof="0">
                <a:ln>
                  <a:noFill/>
                </a:ln>
                <a:solidFill>
                  <a:srgbClr val="324F82"/>
                </a:solidFill>
                <a:effectLst/>
                <a:uLnTx/>
                <a:uFillTx/>
                <a:ea typeface="Verdana" charset="0"/>
              </a:rPr>
              <a:t>Survey undertaken January - February 2023</a:t>
            </a: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endParaRPr kumimoji="0" lang="en-GB" sz="2400" b="0" i="0" u="none" strike="noStrike" kern="1200" cap="none" spc="0" normalizeH="0" baseline="0" noProof="0">
              <a:ln>
                <a:noFill/>
              </a:ln>
              <a:solidFill>
                <a:srgbClr val="324F82"/>
              </a:solidFill>
              <a:effectLst/>
              <a:uLnTx/>
              <a:uFillTx/>
              <a:latin typeface="Verdana" charset="0"/>
              <a:ea typeface="Verdana" charset="0"/>
            </a:endParaRPr>
          </a:p>
          <a:p>
            <a:pPr lvl="1"/>
            <a:endParaRPr lang="en-GB" sz="1800"/>
          </a:p>
          <a:p>
            <a:pPr lvl="1"/>
            <a:endParaRPr lang="en-GB" sz="1600"/>
          </a:p>
        </p:txBody>
      </p:sp>
      <p:sp>
        <p:nvSpPr>
          <p:cNvPr id="4" name="Footer Placeholder 3"/>
          <p:cNvSpPr>
            <a:spLocks noGrp="1"/>
          </p:cNvSpPr>
          <p:nvPr>
            <p:ph type="ftr" sz="quarter" idx="11"/>
          </p:nvPr>
        </p:nvSpPr>
        <p:spPr>
          <a:xfrm>
            <a:off x="838200" y="6330602"/>
            <a:ext cx="7315200" cy="365125"/>
          </a:xfrm>
        </p:spPr>
        <p:txBody>
          <a:bodyPr/>
          <a:lstStyle/>
          <a:p>
            <a:r>
              <a:rPr lang="fr-FR" sz="1400"/>
              <a:t>Meningococcal ACWY immunisation programme for adolescents</a:t>
            </a:r>
            <a:endParaRPr lang="en-GB" sz="1400"/>
          </a:p>
        </p:txBody>
      </p:sp>
      <p:sp>
        <p:nvSpPr>
          <p:cNvPr id="5" name="Slide Number Placeholder 4"/>
          <p:cNvSpPr>
            <a:spLocks noGrp="1"/>
          </p:cNvSpPr>
          <p:nvPr>
            <p:ph type="sldNum" sz="quarter" idx="12"/>
          </p:nvPr>
        </p:nvSpPr>
        <p:spPr/>
        <p:txBody>
          <a:bodyPr/>
          <a:lstStyle/>
          <a:p>
            <a:fld id="{561D0CCE-8DCC-44DC-A653-AE62B1D84A52}" type="slidenum">
              <a:rPr lang="en-GB" smtClean="0"/>
              <a:pPr/>
              <a:t>38</a:t>
            </a:fld>
            <a:endParaRPr lang="en-GB"/>
          </a:p>
        </p:txBody>
      </p:sp>
      <p:sp>
        <p:nvSpPr>
          <p:cNvPr id="6" name="TextBox 5">
            <a:extLst>
              <a:ext uri="{FF2B5EF4-FFF2-40B4-BE49-F238E27FC236}">
                <a16:creationId xmlns:a16="http://schemas.microsoft.com/office/drawing/2014/main" id="{704FF65A-5217-86E3-2F56-C1752B2C3C11}"/>
              </a:ext>
            </a:extLst>
          </p:cNvPr>
          <p:cNvSpPr txBox="1"/>
          <p:nvPr/>
        </p:nvSpPr>
        <p:spPr>
          <a:xfrm>
            <a:off x="5734878" y="1298078"/>
            <a:ext cx="6083717" cy="4060599"/>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en-GB" sz="1600" b="1" i="0" u="none" strike="noStrike" kern="1200" cap="none" spc="0" normalizeH="0" baseline="0" noProof="0">
                <a:ln>
                  <a:noFill/>
                </a:ln>
                <a:solidFill>
                  <a:srgbClr val="324F82"/>
                </a:solidFill>
                <a:effectLst/>
                <a:uLnTx/>
                <a:uFillTx/>
                <a:ea typeface="Verdana" charset="0"/>
              </a:rPr>
              <a:t>Key Survey Findings (2023)</a:t>
            </a:r>
            <a:r>
              <a:rPr kumimoji="0" lang="en-GB" sz="1600" b="0" i="0" u="none" strike="noStrike" kern="1200" cap="none" spc="0" normalizeH="0" baseline="0" noProof="0">
                <a:ln>
                  <a:noFill/>
                </a:ln>
                <a:solidFill>
                  <a:srgbClr val="324F82"/>
                </a:solidFill>
                <a:effectLst/>
                <a:uLnTx/>
                <a:uFillTx/>
                <a:ea typeface="Verdana" charset="0"/>
              </a:rPr>
              <a:t> </a:t>
            </a: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en-GB" sz="1600" b="0" i="0" u="none" strike="noStrike" kern="1200" cap="none" spc="0" normalizeH="0" baseline="0" noProof="0">
                <a:ln>
                  <a:noFill/>
                </a:ln>
                <a:solidFill>
                  <a:srgbClr val="324F82"/>
                </a:solidFill>
                <a:effectLst/>
                <a:uLnTx/>
                <a:uFillTx/>
                <a:ea typeface="Verdana" charset="0"/>
              </a:rPr>
              <a:t>Young people want:</a:t>
            </a:r>
          </a:p>
          <a:p>
            <a:pPr marL="742950" marR="0" lvl="1" indent="-285750" algn="just" defTabSz="914400" rtl="0" eaLnBrk="1" fontAlgn="auto" latinLnBrk="0" hangingPunct="1">
              <a:lnSpc>
                <a:spcPct val="150000"/>
              </a:lnSpc>
              <a:spcBef>
                <a:spcPts val="500"/>
              </a:spcBef>
              <a:spcAft>
                <a:spcPts val="0"/>
              </a:spcAft>
              <a:buClrTx/>
              <a:buSzTx/>
              <a:buFont typeface="Courier New" charset="0"/>
              <a:buChar char="o"/>
              <a:tabLst/>
              <a:defRPr/>
            </a:pPr>
            <a:r>
              <a:rPr kumimoji="0" lang="en-GB" sz="1600" b="0" i="0" u="none" strike="noStrike" kern="1200" cap="none" spc="0" normalizeH="0" baseline="0" noProof="0">
                <a:ln>
                  <a:noFill/>
                </a:ln>
                <a:solidFill>
                  <a:srgbClr val="324F82"/>
                </a:solidFill>
                <a:effectLst/>
                <a:uLnTx/>
                <a:uFillTx/>
                <a:ea typeface="Verdana" charset="0"/>
              </a:rPr>
              <a:t>Vaccine information in school* (seen as trustworthy)</a:t>
            </a:r>
          </a:p>
          <a:p>
            <a:pPr marL="742950" marR="0" lvl="1" indent="-285750" algn="just" defTabSz="914400" rtl="0" eaLnBrk="1" fontAlgn="auto" latinLnBrk="0" hangingPunct="1">
              <a:lnSpc>
                <a:spcPct val="150000"/>
              </a:lnSpc>
              <a:spcBef>
                <a:spcPts val="500"/>
              </a:spcBef>
              <a:spcAft>
                <a:spcPts val="0"/>
              </a:spcAft>
              <a:buClrTx/>
              <a:buSzTx/>
              <a:buFont typeface="Courier New" charset="0"/>
              <a:buChar char="o"/>
              <a:tabLst/>
              <a:defRPr/>
            </a:pPr>
            <a:r>
              <a:rPr kumimoji="0" lang="en-GB" sz="1600" b="0" i="0" u="none" strike="noStrike" kern="1200" cap="none" spc="0" normalizeH="0" baseline="0" noProof="0">
                <a:ln>
                  <a:noFill/>
                </a:ln>
                <a:solidFill>
                  <a:srgbClr val="324F82"/>
                </a:solidFill>
                <a:effectLst/>
                <a:uLnTx/>
                <a:uFillTx/>
                <a:ea typeface="Verdana" charset="0"/>
              </a:rPr>
              <a:t>To know how vaccines work</a:t>
            </a:r>
          </a:p>
          <a:p>
            <a:pPr marL="742950" marR="0" lvl="1" indent="-285750" algn="just" defTabSz="914400" rtl="0" eaLnBrk="1" fontAlgn="auto" latinLnBrk="0" hangingPunct="1">
              <a:lnSpc>
                <a:spcPct val="150000"/>
              </a:lnSpc>
              <a:spcBef>
                <a:spcPts val="500"/>
              </a:spcBef>
              <a:spcAft>
                <a:spcPts val="0"/>
              </a:spcAft>
              <a:buClrTx/>
              <a:buSzTx/>
              <a:buFont typeface="Courier New" charset="0"/>
              <a:buChar char="o"/>
              <a:tabLst/>
              <a:defRPr/>
            </a:pPr>
            <a:r>
              <a:rPr kumimoji="0" lang="en-GB" sz="1600" b="0" i="0" u="none" strike="noStrike" kern="1200" cap="none" spc="0" normalizeH="0" baseline="0" noProof="0">
                <a:ln>
                  <a:noFill/>
                </a:ln>
                <a:solidFill>
                  <a:srgbClr val="324F82"/>
                </a:solidFill>
                <a:effectLst/>
                <a:uLnTx/>
                <a:uFillTx/>
                <a:ea typeface="Verdana" charset="0"/>
              </a:rPr>
              <a:t>To address their psychological needs: autonomy, choice, anxiety</a:t>
            </a:r>
          </a:p>
          <a:p>
            <a:pPr marL="742950" marR="0" lvl="1" indent="-285750" algn="just" defTabSz="914400" rtl="0" eaLnBrk="1" fontAlgn="auto" latinLnBrk="0" hangingPunct="1">
              <a:lnSpc>
                <a:spcPct val="150000"/>
              </a:lnSpc>
              <a:spcBef>
                <a:spcPts val="500"/>
              </a:spcBef>
              <a:spcAft>
                <a:spcPts val="0"/>
              </a:spcAft>
              <a:buClrTx/>
              <a:buSzTx/>
              <a:buFont typeface="Courier New" charset="0"/>
              <a:buChar char="o"/>
              <a:tabLst/>
              <a:defRPr/>
            </a:pPr>
            <a:r>
              <a:rPr kumimoji="0" lang="en-GB" sz="1600" b="0" i="0" u="none" strike="noStrike" kern="1200" cap="none" spc="0" normalizeH="0" baseline="0" noProof="0">
                <a:ln>
                  <a:noFill/>
                </a:ln>
                <a:solidFill>
                  <a:srgbClr val="324F82"/>
                </a:solidFill>
                <a:effectLst/>
                <a:uLnTx/>
                <a:uFillTx/>
                <a:ea typeface="Verdana" charset="0"/>
              </a:rPr>
              <a:t>Audio-visual resource: short, funny, upbeat, bright, colourful</a:t>
            </a:r>
          </a:p>
          <a:p>
            <a:pPr marL="742950" marR="0" lvl="1" indent="-285750" algn="just" defTabSz="914400" rtl="0" eaLnBrk="1" fontAlgn="auto" latinLnBrk="0" hangingPunct="1">
              <a:lnSpc>
                <a:spcPct val="150000"/>
              </a:lnSpc>
              <a:spcBef>
                <a:spcPts val="500"/>
              </a:spcBef>
              <a:spcAft>
                <a:spcPts val="0"/>
              </a:spcAft>
              <a:buClrTx/>
              <a:buSzTx/>
              <a:buFont typeface="Courier New" charset="0"/>
              <a:buChar char="o"/>
              <a:tabLst/>
              <a:defRPr/>
            </a:pPr>
            <a:r>
              <a:rPr kumimoji="0" lang="en-GB" sz="1600" b="0" i="0" u="none" strike="noStrike" kern="1200" cap="none" spc="0" normalizeH="0" baseline="0" noProof="0">
                <a:ln>
                  <a:noFill/>
                </a:ln>
                <a:solidFill>
                  <a:srgbClr val="324F82"/>
                </a:solidFill>
                <a:effectLst/>
                <a:uLnTx/>
                <a:uFillTx/>
                <a:ea typeface="Verdana" charset="0"/>
              </a:rPr>
              <a:t>Resources to be age-appropriate; not too simplified; representative of diversity</a:t>
            </a:r>
          </a:p>
        </p:txBody>
      </p:sp>
      <p:sp>
        <p:nvSpPr>
          <p:cNvPr id="7" name="TextBox 6">
            <a:extLst>
              <a:ext uri="{FF2B5EF4-FFF2-40B4-BE49-F238E27FC236}">
                <a16:creationId xmlns:a16="http://schemas.microsoft.com/office/drawing/2014/main" id="{31A3B822-B0BC-3669-A414-04EA4F317085}"/>
              </a:ext>
            </a:extLst>
          </p:cNvPr>
          <p:cNvSpPr txBox="1"/>
          <p:nvPr/>
        </p:nvSpPr>
        <p:spPr>
          <a:xfrm>
            <a:off x="2469532" y="5644238"/>
            <a:ext cx="8328992" cy="307777"/>
          </a:xfrm>
          <a:prstGeom prst="rect">
            <a:avLst/>
          </a:prstGeom>
          <a:noFill/>
        </p:spPr>
        <p:txBody>
          <a:bodyPr wrap="square" rtlCol="0">
            <a:spAutoFit/>
          </a:bodyPr>
          <a:lstStyle/>
          <a:p>
            <a:r>
              <a:rPr kumimoji="0" lang="en-GB" sz="1400" b="0" i="0" u="none" strike="noStrike" kern="0" cap="none" spc="0" normalizeH="0" baseline="0" noProof="0">
                <a:ln>
                  <a:noFill/>
                </a:ln>
                <a:solidFill>
                  <a:sysClr val="windowText" lastClr="000000"/>
                </a:solidFill>
                <a:effectLst/>
                <a:uLnTx/>
                <a:uFillTx/>
                <a:hlinkClick r:id="rId3"/>
              </a:rPr>
              <a:t>https://phw.nhs.wales/topics/immunisation-and-vaccines/engagement-insights/</a:t>
            </a:r>
            <a:endParaRPr lang="en-GB" sz="1400"/>
          </a:p>
        </p:txBody>
      </p:sp>
    </p:spTree>
    <p:extLst>
      <p:ext uri="{BB962C8B-B14F-4D97-AF65-F5344CB8AC3E}">
        <p14:creationId xmlns:p14="http://schemas.microsoft.com/office/powerpoint/2010/main" val="36261365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75577-1F59-B890-D5FF-3EA264357D6B}"/>
              </a:ext>
            </a:extLst>
          </p:cNvPr>
          <p:cNvSpPr>
            <a:spLocks noGrp="1"/>
          </p:cNvSpPr>
          <p:nvPr>
            <p:ph type="title"/>
          </p:nvPr>
        </p:nvSpPr>
        <p:spPr>
          <a:xfrm>
            <a:off x="392429" y="191951"/>
            <a:ext cx="11449051" cy="902566"/>
          </a:xfrm>
        </p:spPr>
        <p:txBody>
          <a:bodyPr/>
          <a:lstStyle/>
          <a:p>
            <a:r>
              <a:rPr lang="en-GB" sz="4000" b="1"/>
              <a:t>Information Resource for Young People – Research Findings 2023 </a:t>
            </a:r>
            <a:br>
              <a:rPr lang="en-GB" sz="2800"/>
            </a:br>
            <a:endParaRPr lang="en-GB" sz="2800"/>
          </a:p>
        </p:txBody>
      </p:sp>
      <p:sp>
        <p:nvSpPr>
          <p:cNvPr id="3" name="Content Placeholder 2">
            <a:extLst>
              <a:ext uri="{FF2B5EF4-FFF2-40B4-BE49-F238E27FC236}">
                <a16:creationId xmlns:a16="http://schemas.microsoft.com/office/drawing/2014/main" id="{67711CAD-0024-F929-F204-2B6B4486B3CE}"/>
              </a:ext>
            </a:extLst>
          </p:cNvPr>
          <p:cNvSpPr>
            <a:spLocks noGrp="1"/>
          </p:cNvSpPr>
          <p:nvPr>
            <p:ph idx="1"/>
          </p:nvPr>
        </p:nvSpPr>
        <p:spPr>
          <a:xfrm>
            <a:off x="838200" y="1378816"/>
            <a:ext cx="10515600" cy="4351338"/>
          </a:xfrm>
        </p:spPr>
        <p:txBody>
          <a:bodyPr/>
          <a:lstStyle/>
          <a:p>
            <a:endParaRPr lang="en-GB"/>
          </a:p>
          <a:p>
            <a:endParaRPr lang="en-GB"/>
          </a:p>
          <a:p>
            <a:endParaRPr lang="en-GB"/>
          </a:p>
          <a:p>
            <a:endParaRPr lang="en-GB"/>
          </a:p>
        </p:txBody>
      </p:sp>
      <p:sp>
        <p:nvSpPr>
          <p:cNvPr id="4" name="Footer Placeholder 3">
            <a:extLst>
              <a:ext uri="{FF2B5EF4-FFF2-40B4-BE49-F238E27FC236}">
                <a16:creationId xmlns:a16="http://schemas.microsoft.com/office/drawing/2014/main" id="{72CB623A-52DE-5672-FF6A-A3C6E88F192D}"/>
              </a:ext>
            </a:extLst>
          </p:cNvPr>
          <p:cNvSpPr>
            <a:spLocks noGrp="1"/>
          </p:cNvSpPr>
          <p:nvPr>
            <p:ph type="ftr" sz="quarter" idx="11"/>
          </p:nvPr>
        </p:nvSpPr>
        <p:spPr>
          <a:xfrm>
            <a:off x="838200" y="6300924"/>
            <a:ext cx="7315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prstClr val="white"/>
                </a:solidFill>
                <a:effectLst/>
                <a:uLnTx/>
                <a:uFillTx/>
                <a:latin typeface="Arial"/>
                <a:ea typeface="+mn-ea"/>
                <a:cs typeface="+mn-cs"/>
              </a:rPr>
              <a:t>Meningococcal ACWY immunisation programme for adolescents</a:t>
            </a:r>
            <a:endParaRPr kumimoji="0" lang="en-GB" sz="1400" b="1" i="0" u="none" strike="noStrike" kern="1200" cap="none" spc="0" normalizeH="0" baseline="0" noProof="0">
              <a:ln>
                <a:noFill/>
              </a:ln>
              <a:solidFill>
                <a:prstClr val="white"/>
              </a:solidFill>
              <a:effectLst/>
              <a:uLnTx/>
              <a:uFillTx/>
              <a:latin typeface="Arial"/>
              <a:ea typeface="+mn-ea"/>
              <a:cs typeface="+mn-cs"/>
            </a:endParaRPr>
          </a:p>
        </p:txBody>
      </p:sp>
      <p:sp>
        <p:nvSpPr>
          <p:cNvPr id="5" name="Slide Number Placeholder 4">
            <a:extLst>
              <a:ext uri="{FF2B5EF4-FFF2-40B4-BE49-F238E27FC236}">
                <a16:creationId xmlns:a16="http://schemas.microsoft.com/office/drawing/2014/main" id="{A905FF9F-DBD1-80B0-4900-B66C142C2A44}"/>
              </a:ext>
            </a:extLst>
          </p:cNvPr>
          <p:cNvSpPr>
            <a:spLocks noGrp="1"/>
          </p:cNvSpPr>
          <p:nvPr>
            <p:ph type="sldNum" sz="quarter" idx="12"/>
          </p:nvPr>
        </p:nvSpPr>
        <p:spPr/>
        <p:txBody>
          <a:bodyPr/>
          <a:lstStyle/>
          <a:p>
            <a:fld id="{561D0CCE-8DCC-44DC-A653-AE62B1D84A52}" type="slidenum">
              <a:rPr lang="en-GB" smtClean="0"/>
              <a:pPr/>
              <a:t>39</a:t>
            </a:fld>
            <a:endParaRPr lang="en-GB"/>
          </a:p>
        </p:txBody>
      </p:sp>
      <p:sp>
        <p:nvSpPr>
          <p:cNvPr id="9" name="TextBox 8">
            <a:extLst>
              <a:ext uri="{FF2B5EF4-FFF2-40B4-BE49-F238E27FC236}">
                <a16:creationId xmlns:a16="http://schemas.microsoft.com/office/drawing/2014/main" id="{17E17ED1-80A3-92A9-9AA8-602DDDBDBBEB}"/>
              </a:ext>
            </a:extLst>
          </p:cNvPr>
          <p:cNvSpPr txBox="1"/>
          <p:nvPr/>
        </p:nvSpPr>
        <p:spPr>
          <a:xfrm>
            <a:off x="288234" y="1358119"/>
            <a:ext cx="11688417" cy="4980851"/>
          </a:xfrm>
          <a:prstGeom prst="rect">
            <a:avLst/>
          </a:prstGeom>
          <a:noFill/>
        </p:spPr>
        <p:txBody>
          <a:bodyPr wrap="square">
            <a:spAutoFit/>
          </a:bodyPr>
          <a:lstStyle/>
          <a:p>
            <a:pPr marL="0" marR="0" lvl="0" indent="0" algn="just" defTabSz="914400" rtl="0" eaLnBrk="1" fontAlgn="auto" latinLnBrk="0" hangingPunct="1">
              <a:spcBef>
                <a:spcPts val="1000"/>
              </a:spcBef>
              <a:spcAft>
                <a:spcPts val="0"/>
              </a:spcAft>
              <a:buClrTx/>
              <a:buSzTx/>
              <a:buFont typeface="Arial" charset="0"/>
              <a:buNone/>
              <a:tabLst/>
              <a:defRPr/>
            </a:pPr>
            <a:r>
              <a:rPr lang="en-GB" sz="1600"/>
              <a:t>To assess vaccine information needs among young people, to inform co-production of resources*</a:t>
            </a:r>
          </a:p>
          <a:p>
            <a:pPr marL="0" marR="0" lvl="0" indent="0" algn="just" defTabSz="914400" rtl="0" eaLnBrk="1" fontAlgn="auto" latinLnBrk="0" hangingPunct="1">
              <a:spcBef>
                <a:spcPts val="1000"/>
              </a:spcBef>
              <a:spcAft>
                <a:spcPts val="0"/>
              </a:spcAft>
              <a:buClrTx/>
              <a:buSzTx/>
              <a:buFont typeface="Arial" charset="0"/>
              <a:buNone/>
              <a:tabLst/>
              <a:defRPr/>
            </a:pPr>
            <a:r>
              <a:rPr lang="en-GB" sz="1600" b="1"/>
              <a:t>KEY FINDINGS</a:t>
            </a:r>
          </a:p>
          <a:p>
            <a:pPr marL="285750" marR="0" lvl="0" indent="-285750" algn="just" defTabSz="914400" rtl="0" eaLnBrk="1" fontAlgn="auto" latinLnBrk="0" hangingPunct="1">
              <a:spcBef>
                <a:spcPts val="1000"/>
              </a:spcBef>
              <a:spcAft>
                <a:spcPts val="0"/>
              </a:spcAft>
              <a:buClrTx/>
              <a:buSzTx/>
              <a:buFont typeface="Arial" charset="0"/>
              <a:buChar char="•"/>
              <a:tabLst/>
              <a:defRPr/>
            </a:pPr>
            <a:r>
              <a:rPr kumimoji="0" lang="en-GB" sz="1600" b="0" i="0" u="none" strike="noStrike" kern="1200" cap="none" spc="0" normalizeH="0" baseline="0" noProof="0">
                <a:ln>
                  <a:noFill/>
                </a:ln>
                <a:solidFill>
                  <a:srgbClr val="324F82"/>
                </a:solidFill>
                <a:effectLst/>
                <a:uLnTx/>
                <a:uFillTx/>
                <a:ea typeface="Verdana" charset="0"/>
              </a:rPr>
              <a:t>Attitudes to vaccination are generally positive </a:t>
            </a:r>
          </a:p>
          <a:p>
            <a:pPr marL="285750" marR="0" lvl="0" indent="-285750" algn="just" defTabSz="914400" rtl="0" eaLnBrk="1" fontAlgn="auto" latinLnBrk="0" hangingPunct="1">
              <a:spcBef>
                <a:spcPts val="1000"/>
              </a:spcBef>
              <a:spcAft>
                <a:spcPts val="0"/>
              </a:spcAft>
              <a:buClrTx/>
              <a:buSzTx/>
              <a:buFont typeface="Arial" charset="0"/>
              <a:buChar char="•"/>
              <a:tabLst/>
              <a:defRPr/>
            </a:pPr>
            <a:r>
              <a:rPr kumimoji="0" lang="en-GB" sz="1600" b="0" i="0" u="none" strike="noStrike" kern="1200" cap="none" spc="0" normalizeH="0" baseline="0" noProof="0">
                <a:ln>
                  <a:noFill/>
                </a:ln>
                <a:solidFill>
                  <a:srgbClr val="324F82"/>
                </a:solidFill>
                <a:effectLst/>
                <a:uLnTx/>
                <a:uFillTx/>
                <a:ea typeface="Verdana" charset="0"/>
              </a:rPr>
              <a:t>Awareness of some vaccine preventable diseases is </a:t>
            </a:r>
            <a:r>
              <a:rPr kumimoji="0" lang="en-GB" sz="1600" b="1" i="0" u="none" strike="noStrike" kern="1200" cap="none" spc="0" normalizeH="0" baseline="0" noProof="0">
                <a:ln>
                  <a:noFill/>
                </a:ln>
                <a:solidFill>
                  <a:srgbClr val="324F82"/>
                </a:solidFill>
                <a:effectLst/>
                <a:uLnTx/>
                <a:uFillTx/>
                <a:ea typeface="Verdana" charset="0"/>
              </a:rPr>
              <a:t>very low</a:t>
            </a:r>
          </a:p>
          <a:p>
            <a:pPr marL="285750" marR="0" lvl="0" indent="-285750" algn="just" defTabSz="914400" rtl="0" eaLnBrk="1" fontAlgn="auto" latinLnBrk="0" hangingPunct="1">
              <a:spcBef>
                <a:spcPts val="1000"/>
              </a:spcBef>
              <a:spcAft>
                <a:spcPts val="0"/>
              </a:spcAft>
              <a:buClrTx/>
              <a:buSzTx/>
              <a:buFont typeface="Arial" charset="0"/>
              <a:buChar char="•"/>
              <a:tabLst/>
              <a:defRPr/>
            </a:pPr>
            <a:r>
              <a:rPr kumimoji="0" lang="en-GB" sz="1600" b="1" i="0" u="none" strike="noStrike" kern="1200" cap="none" spc="0" normalizeH="0" baseline="0" noProof="0">
                <a:ln>
                  <a:noFill/>
                </a:ln>
                <a:solidFill>
                  <a:srgbClr val="324F82"/>
                </a:solidFill>
                <a:effectLst/>
                <a:uLnTx/>
                <a:uFillTx/>
                <a:ea typeface="Verdana" charset="0"/>
              </a:rPr>
              <a:t>Parents </a:t>
            </a:r>
            <a:r>
              <a:rPr kumimoji="0" lang="en-GB" sz="1600" i="0" u="none" strike="noStrike" kern="1200" cap="none" spc="0" normalizeH="0" baseline="0" noProof="0">
                <a:ln>
                  <a:noFill/>
                </a:ln>
                <a:solidFill>
                  <a:srgbClr val="324F82"/>
                </a:solidFill>
                <a:effectLst/>
                <a:uLnTx/>
                <a:uFillTx/>
                <a:ea typeface="Verdana" charset="0"/>
              </a:rPr>
              <a:t>are most trusted source to discuss vaccination, then </a:t>
            </a:r>
            <a:r>
              <a:rPr kumimoji="0" lang="en-GB" sz="1600" b="1" i="0" u="none" strike="noStrike" kern="1200" cap="none" spc="0" normalizeH="0" baseline="0" noProof="0">
                <a:ln>
                  <a:noFill/>
                </a:ln>
                <a:solidFill>
                  <a:srgbClr val="324F82"/>
                </a:solidFill>
                <a:effectLst/>
                <a:uLnTx/>
                <a:uFillTx/>
                <a:ea typeface="Verdana" charset="0"/>
              </a:rPr>
              <a:t>medical professionals </a:t>
            </a:r>
            <a:r>
              <a:rPr kumimoji="0" lang="en-GB" sz="1600" i="0" u="none" strike="noStrike" kern="1200" cap="none" spc="0" normalizeH="0" baseline="0" noProof="0">
                <a:ln>
                  <a:noFill/>
                </a:ln>
                <a:solidFill>
                  <a:srgbClr val="324F82"/>
                </a:solidFill>
                <a:effectLst/>
                <a:uLnTx/>
                <a:uFillTx/>
                <a:ea typeface="Verdana" charset="0"/>
              </a:rPr>
              <a:t>and </a:t>
            </a:r>
            <a:r>
              <a:rPr kumimoji="0" lang="en-GB" sz="1600" b="1" i="0" u="none" strike="noStrike" kern="1200" cap="none" spc="0" normalizeH="0" baseline="0" noProof="0">
                <a:ln>
                  <a:noFill/>
                </a:ln>
                <a:solidFill>
                  <a:srgbClr val="324F82"/>
                </a:solidFill>
                <a:effectLst/>
                <a:uLnTx/>
                <a:uFillTx/>
                <a:ea typeface="Verdana" charset="0"/>
              </a:rPr>
              <a:t>teachers</a:t>
            </a:r>
          </a:p>
          <a:p>
            <a:pPr marL="285750" marR="0" lvl="0" indent="-285750" algn="just" defTabSz="914400" rtl="0" eaLnBrk="1" fontAlgn="auto" latinLnBrk="0" hangingPunct="1">
              <a:spcBef>
                <a:spcPts val="1000"/>
              </a:spcBef>
              <a:spcAft>
                <a:spcPts val="0"/>
              </a:spcAft>
              <a:buClrTx/>
              <a:buSzTx/>
              <a:buFont typeface="Arial" charset="0"/>
              <a:buChar char="•"/>
              <a:tabLst/>
              <a:defRPr/>
            </a:pPr>
            <a:r>
              <a:rPr kumimoji="0" lang="en-GB" sz="1600" b="0" i="0" u="none" strike="noStrike" kern="1200" cap="none" spc="0" normalizeH="0" baseline="0" noProof="0">
                <a:ln>
                  <a:noFill/>
                </a:ln>
                <a:solidFill>
                  <a:srgbClr val="324F82"/>
                </a:solidFill>
                <a:effectLst/>
                <a:uLnTx/>
                <a:uFillTx/>
                <a:ea typeface="Verdana" charset="0"/>
              </a:rPr>
              <a:t>Parental input is key in decision making</a:t>
            </a:r>
          </a:p>
          <a:p>
            <a:pPr marL="285750" lvl="0" indent="-285750" algn="just">
              <a:spcBef>
                <a:spcPts val="1000"/>
              </a:spcBef>
              <a:buFont typeface="Arial" charset="0"/>
              <a:buChar char="•"/>
              <a:defRPr/>
            </a:pPr>
            <a:r>
              <a:rPr lang="en-GB" sz="1600">
                <a:solidFill>
                  <a:srgbClr val="324F82"/>
                </a:solidFill>
                <a:ea typeface="Verdana" charset="0"/>
              </a:rPr>
              <a:t>R</a:t>
            </a:r>
            <a:r>
              <a:rPr kumimoji="0" lang="en-GB" sz="1600" b="0" i="0" u="none" strike="noStrike" kern="1200" cap="none" spc="0" normalizeH="0" baseline="0" noProof="0" err="1">
                <a:ln>
                  <a:noFill/>
                </a:ln>
                <a:solidFill>
                  <a:srgbClr val="324F82"/>
                </a:solidFill>
                <a:effectLst/>
                <a:uLnTx/>
                <a:uFillTx/>
                <a:ea typeface="Verdana" charset="0"/>
              </a:rPr>
              <a:t>esource</a:t>
            </a:r>
            <a:r>
              <a:rPr kumimoji="0" lang="en-GB" sz="1600" b="0" i="0" u="none" strike="noStrike" kern="1200" cap="none" spc="0" normalizeH="0" baseline="0" noProof="0">
                <a:ln>
                  <a:noFill/>
                </a:ln>
                <a:solidFill>
                  <a:srgbClr val="324F82"/>
                </a:solidFill>
                <a:effectLst/>
                <a:uLnTx/>
                <a:uFillTx/>
                <a:ea typeface="Verdana" charset="0"/>
              </a:rPr>
              <a:t> content to include: V</a:t>
            </a:r>
            <a:r>
              <a:rPr lang="en-GB" sz="1600" err="1">
                <a:solidFill>
                  <a:srgbClr val="324F82"/>
                </a:solidFill>
                <a:ea typeface="Verdana" charset="0"/>
              </a:rPr>
              <a:t>accine</a:t>
            </a:r>
            <a:r>
              <a:rPr lang="en-GB" sz="1600">
                <a:solidFill>
                  <a:srgbClr val="324F82"/>
                </a:solidFill>
                <a:ea typeface="Verdana" charset="0"/>
              </a:rPr>
              <a:t> information </a:t>
            </a:r>
            <a:r>
              <a:rPr kumimoji="0" lang="en-GB" sz="1600" b="0" i="0" u="none" strike="noStrike" kern="1200" cap="none" spc="0" normalizeH="0" baseline="0" noProof="0">
                <a:ln>
                  <a:noFill/>
                </a:ln>
                <a:solidFill>
                  <a:srgbClr val="324F82"/>
                </a:solidFill>
                <a:effectLst/>
                <a:uLnTx/>
                <a:uFillTx/>
                <a:ea typeface="Verdana" charset="0"/>
              </a:rPr>
              <a:t>and the disease/illness it protects against, benefits and what the vaccine protects from, who can have it, how delivered, number of doses, reassurances about the pain, and potential side effects</a:t>
            </a:r>
          </a:p>
          <a:p>
            <a:pPr marL="285750" marR="0" lvl="0" indent="-285750" algn="just" defTabSz="914400" rtl="0" eaLnBrk="1" fontAlgn="auto" latinLnBrk="0" hangingPunct="1">
              <a:spcBef>
                <a:spcPts val="1000"/>
              </a:spcBef>
              <a:spcAft>
                <a:spcPts val="0"/>
              </a:spcAft>
              <a:buClrTx/>
              <a:buSzTx/>
              <a:buFont typeface="Arial" charset="0"/>
              <a:buChar char="•"/>
              <a:tabLst/>
              <a:defRPr/>
            </a:pPr>
            <a:r>
              <a:rPr lang="en-GB" sz="1600">
                <a:solidFill>
                  <a:srgbClr val="324F82"/>
                </a:solidFill>
                <a:ea typeface="Verdana" charset="0"/>
              </a:rPr>
              <a:t>Preference for a</a:t>
            </a:r>
            <a:r>
              <a:rPr kumimoji="0" lang="en-GB" sz="1600" b="0" i="0" u="none" strike="noStrike" kern="1200" cap="none" spc="0" normalizeH="0" baseline="0" noProof="0" err="1">
                <a:ln>
                  <a:noFill/>
                </a:ln>
                <a:solidFill>
                  <a:srgbClr val="324F82"/>
                </a:solidFill>
                <a:effectLst/>
                <a:uLnTx/>
                <a:uFillTx/>
                <a:ea typeface="Verdana" charset="0"/>
              </a:rPr>
              <a:t>nimation</a:t>
            </a:r>
            <a:r>
              <a:rPr kumimoji="0" lang="en-GB" sz="1600" b="0" i="0" u="none" strike="noStrike" kern="1200" cap="none" spc="0" normalizeH="0" baseline="0" noProof="0">
                <a:ln>
                  <a:noFill/>
                </a:ln>
                <a:solidFill>
                  <a:srgbClr val="324F82"/>
                </a:solidFill>
                <a:effectLst/>
                <a:uLnTx/>
                <a:uFillTx/>
                <a:ea typeface="Verdana" charset="0"/>
              </a:rPr>
              <a:t> resource with an </a:t>
            </a:r>
            <a:r>
              <a:rPr kumimoji="0" lang="en-GB" sz="1600" i="0" u="none" strike="noStrike" kern="1200" cap="none" spc="0" normalizeH="0" baseline="0" noProof="0">
                <a:ln>
                  <a:noFill/>
                </a:ln>
                <a:solidFill>
                  <a:srgbClr val="324F82"/>
                </a:solidFill>
                <a:effectLst/>
                <a:uLnTx/>
                <a:uFillTx/>
                <a:ea typeface="Verdana" charset="0"/>
              </a:rPr>
              <a:t>accompanying leaflet </a:t>
            </a:r>
            <a:r>
              <a:rPr kumimoji="0" lang="en-GB" sz="1600" b="0" i="0" u="none" strike="noStrike" kern="1200" cap="none" spc="0" normalizeH="0" baseline="0" noProof="0">
                <a:ln>
                  <a:noFill/>
                </a:ln>
                <a:solidFill>
                  <a:srgbClr val="324F82"/>
                </a:solidFill>
                <a:effectLst/>
                <a:uLnTx/>
                <a:uFillTx/>
                <a:ea typeface="Verdana" charset="0"/>
              </a:rPr>
              <a:t>to take home to discuss with parents</a:t>
            </a:r>
          </a:p>
          <a:p>
            <a:pPr marL="285750" marR="0" lvl="0" indent="-285750" algn="just" defTabSz="914400" rtl="0" eaLnBrk="1" fontAlgn="auto" latinLnBrk="0" hangingPunct="1">
              <a:spcBef>
                <a:spcPts val="1000"/>
              </a:spcBef>
              <a:spcAft>
                <a:spcPts val="0"/>
              </a:spcAft>
              <a:buClrTx/>
              <a:buSzTx/>
              <a:buFont typeface="Arial" charset="0"/>
              <a:buChar char="•"/>
              <a:tabLst/>
              <a:defRPr/>
            </a:pPr>
            <a:r>
              <a:rPr kumimoji="0" lang="en-GB" sz="1600" b="0" i="0" u="none" strike="noStrike" kern="1200" cap="none" spc="0" normalizeH="0" baseline="0" noProof="0">
                <a:ln>
                  <a:noFill/>
                </a:ln>
                <a:solidFill>
                  <a:srgbClr val="324F82"/>
                </a:solidFill>
                <a:effectLst/>
                <a:uLnTx/>
                <a:uFillTx/>
                <a:ea typeface="Verdana" charset="0"/>
              </a:rPr>
              <a:t>Animation should be shown in school, with opportunity for follow up questions  – school seen as very trustworthy</a:t>
            </a:r>
          </a:p>
          <a:p>
            <a:pPr marL="285750" marR="0" lvl="0" indent="-285750" algn="just" defTabSz="914400" rtl="0" eaLnBrk="1" fontAlgn="auto" latinLnBrk="0" hangingPunct="1">
              <a:spcBef>
                <a:spcPts val="1000"/>
              </a:spcBef>
              <a:spcAft>
                <a:spcPts val="0"/>
              </a:spcAft>
              <a:buClrTx/>
              <a:buSzTx/>
              <a:buFont typeface="Arial" charset="0"/>
              <a:buChar char="•"/>
              <a:tabLst/>
              <a:defRPr/>
            </a:pPr>
            <a:r>
              <a:rPr kumimoji="0" lang="en-GB" sz="1600" b="0" i="0" u="none" strike="noStrike" kern="1200" cap="none" spc="0" normalizeH="0" baseline="0" noProof="0">
                <a:ln>
                  <a:noFill/>
                </a:ln>
                <a:solidFill>
                  <a:srgbClr val="324F82"/>
                </a:solidFill>
                <a:effectLst/>
                <a:uLnTx/>
                <a:uFillTx/>
                <a:ea typeface="Verdana" charset="0"/>
              </a:rPr>
              <a:t>High levels of mistrust in social media</a:t>
            </a:r>
          </a:p>
          <a:p>
            <a:pPr>
              <a:spcBef>
                <a:spcPts val="1000"/>
              </a:spcBef>
              <a:defRPr/>
            </a:pPr>
            <a:r>
              <a:rPr lang="en-GB" sz="1600" b="1">
                <a:solidFill>
                  <a:srgbClr val="324F82"/>
                </a:solidFill>
                <a:latin typeface="+mj-lt"/>
                <a:ea typeface="Verdana" charset="0"/>
              </a:rPr>
              <a:t>Ongoing commissioned work to gather specific insights and co-produce resources on </a:t>
            </a:r>
            <a:r>
              <a:rPr lang="en-GB" sz="1600" b="1" err="1">
                <a:solidFill>
                  <a:srgbClr val="324F82"/>
                </a:solidFill>
                <a:latin typeface="+mj-lt"/>
                <a:ea typeface="Verdana" charset="0"/>
              </a:rPr>
              <a:t>MenACWY</a:t>
            </a:r>
            <a:r>
              <a:rPr lang="en-GB" sz="1600" b="1">
                <a:solidFill>
                  <a:srgbClr val="324F82"/>
                </a:solidFill>
                <a:latin typeface="+mj-lt"/>
                <a:ea typeface="Verdana" charset="0"/>
              </a:rPr>
              <a:t> and 3 in 1 Teenage Booster (</a:t>
            </a:r>
            <a:r>
              <a:rPr lang="en-GB" sz="1600" b="1" err="1">
                <a:solidFill>
                  <a:srgbClr val="324F82"/>
                </a:solidFill>
                <a:latin typeface="+mj-lt"/>
                <a:ea typeface="Verdana" charset="0"/>
              </a:rPr>
              <a:t>TdIPV</a:t>
            </a:r>
            <a:r>
              <a:rPr lang="en-GB" sz="1600" b="1">
                <a:solidFill>
                  <a:srgbClr val="324F82"/>
                </a:solidFill>
                <a:latin typeface="+mj-lt"/>
                <a:ea typeface="Verdana" charset="0"/>
              </a:rPr>
              <a:t>) vaccines (Social Change UK 2024</a:t>
            </a:r>
            <a:r>
              <a:rPr lang="en-GB" sz="1600" b="1">
                <a:latin typeface="+mj-lt"/>
              </a:rPr>
              <a:t>)</a:t>
            </a: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endParaRPr kumimoji="0" lang="en-GB" sz="1800" b="1" i="0" u="none" strike="noStrike" kern="1200" cap="none" spc="0" normalizeH="0" baseline="0" noProof="0">
              <a:ln>
                <a:noFill/>
              </a:ln>
              <a:solidFill>
                <a:srgbClr val="324F82"/>
              </a:solidFill>
              <a:effectLst/>
              <a:uLnTx/>
              <a:uFillTx/>
              <a:latin typeface="Verdana" charset="0"/>
              <a:ea typeface="Verdana" charset="0"/>
            </a:endParaRPr>
          </a:p>
        </p:txBody>
      </p:sp>
    </p:spTree>
    <p:extLst>
      <p:ext uri="{BB962C8B-B14F-4D97-AF65-F5344CB8AC3E}">
        <p14:creationId xmlns:p14="http://schemas.microsoft.com/office/powerpoint/2010/main" val="2150786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13680"/>
          </a:xfrm>
        </p:spPr>
        <p:txBody>
          <a:bodyPr/>
          <a:lstStyle/>
          <a:p>
            <a:r>
              <a:rPr kumimoji="0" lang="en-GB" sz="4400" b="1" i="0" u="none" strike="noStrike" kern="1200" cap="none" spc="0" normalizeH="0" baseline="0" noProof="0">
                <a:ln>
                  <a:noFill/>
                </a:ln>
                <a:effectLst/>
                <a:uLnTx/>
                <a:uFillTx/>
                <a:latin typeface="Arial"/>
                <a:ea typeface="+mj-ea"/>
                <a:cs typeface="+mj-cs"/>
              </a:rPr>
              <a:t>Acknowledgements</a:t>
            </a:r>
            <a:endParaRPr lang="en-GB"/>
          </a:p>
        </p:txBody>
      </p:sp>
      <p:sp>
        <p:nvSpPr>
          <p:cNvPr id="3" name="Content Placeholder 2"/>
          <p:cNvSpPr>
            <a:spLocks noGrp="1"/>
          </p:cNvSpPr>
          <p:nvPr>
            <p:ph idx="1"/>
          </p:nvPr>
        </p:nvSpPr>
        <p:spPr>
          <a:xfrm>
            <a:off x="838200" y="1432335"/>
            <a:ext cx="10515600" cy="4351338"/>
          </a:xfrm>
        </p:spPr>
        <p:txBody>
          <a:bodyPr/>
          <a:lstStyle/>
          <a:p>
            <a:pPr marL="285750" indent="-285750">
              <a:lnSpc>
                <a:spcPct val="100000"/>
              </a:lnSpc>
              <a:spcBef>
                <a:spcPts val="3000"/>
              </a:spcBef>
              <a:buFont typeface="Arial" charset="0"/>
              <a:buChar char="•"/>
              <a:defRPr/>
            </a:pPr>
            <a:r>
              <a:rPr lang="en-GB" sz="1800">
                <a:ea typeface="Verdana" panose="020B0604030504040204" pitchFamily="34" charset="0"/>
                <a:cs typeface="Calibri" panose="020F0502020204030204" pitchFamily="34" charset="0"/>
              </a:rPr>
              <a:t>Vaccine Preventable Disease Programme (VPDP), </a:t>
            </a:r>
            <a:r>
              <a:rPr lang="en-GB" sz="1800">
                <a:cs typeface="Calibri" panose="020F0502020204030204" pitchFamily="34" charset="0"/>
              </a:rPr>
              <a:t>Public Health Wales </a:t>
            </a:r>
            <a:r>
              <a:rPr lang="en-GB" sz="1800">
                <a:hlinkClick r:id="rId2"/>
              </a:rPr>
              <a:t>Immunisation and Vaccines - Public Health Wales</a:t>
            </a:r>
            <a:endParaRPr lang="en-GB" sz="1800"/>
          </a:p>
          <a:p>
            <a:pPr marL="0" indent="0">
              <a:lnSpc>
                <a:spcPct val="100000"/>
              </a:lnSpc>
              <a:buNone/>
              <a:defRPr/>
            </a:pPr>
            <a:endParaRPr lang="en-GB" sz="1800">
              <a:latin typeface="+mj-lt"/>
              <a:ea typeface="Verdana" panose="020B0604030504040204" pitchFamily="34" charset="0"/>
              <a:cs typeface="Calibri" panose="020F0502020204030204" pitchFamily="34" charset="0"/>
            </a:endParaRPr>
          </a:p>
          <a:p>
            <a:pPr marL="285750" indent="-285750">
              <a:lnSpc>
                <a:spcPct val="100000"/>
              </a:lnSpc>
              <a:buFont typeface="Arial" charset="0"/>
              <a:buChar char="•"/>
              <a:defRPr/>
            </a:pPr>
            <a:r>
              <a:rPr lang="en-GB" sz="1800">
                <a:latin typeface="+mj-lt"/>
                <a:ea typeface="Verdana" panose="020B0604030504040204" pitchFamily="34" charset="0"/>
                <a:cs typeface="Calibri" panose="020F0502020204030204" pitchFamily="34" charset="0"/>
              </a:rPr>
              <a:t>UK Health Security Agency </a:t>
            </a:r>
            <a:r>
              <a:rPr lang="en-GB" sz="1800">
                <a:hlinkClick r:id="rId3"/>
              </a:rPr>
              <a:t>UK Health Security Agency - GOV.UK</a:t>
            </a:r>
            <a:endParaRPr lang="en-GB" sz="1800"/>
          </a:p>
          <a:p>
            <a:pPr marL="0" indent="0">
              <a:lnSpc>
                <a:spcPct val="100000"/>
              </a:lnSpc>
              <a:buNone/>
              <a:defRPr/>
            </a:pPr>
            <a:endParaRPr lang="en-GB" sz="1800">
              <a:latin typeface="+mj-lt"/>
              <a:ea typeface="Verdana" panose="020B0604030504040204" pitchFamily="34" charset="0"/>
              <a:cs typeface="Calibri" panose="020F0502020204030204" pitchFamily="34" charset="0"/>
            </a:endParaRPr>
          </a:p>
          <a:p>
            <a:pPr>
              <a:lnSpc>
                <a:spcPct val="80000"/>
              </a:lnSpc>
              <a:defRPr/>
            </a:pPr>
            <a:r>
              <a:rPr lang="en-GB" sz="1800">
                <a:latin typeface="+mj-lt"/>
                <a:ea typeface="Verdana" panose="020B0604030504040204" pitchFamily="34" charset="0"/>
                <a:cs typeface="Calibri" panose="020F0502020204030204" pitchFamily="34" charset="0"/>
              </a:rPr>
              <a:t>Public Health Scotland </a:t>
            </a:r>
            <a:r>
              <a:rPr lang="en-GB" sz="1800">
                <a:latin typeface="+mj-lt"/>
                <a:ea typeface="Verdana" panose="020B0604030504040204" pitchFamily="34" charset="0"/>
                <a:cs typeface="Calibri" panose="020F0502020204030204" pitchFamily="34" charset="0"/>
                <a:hlinkClick r:id="rId4"/>
              </a:rPr>
              <a:t>www.publichealthscotland.scot/</a:t>
            </a:r>
            <a:r>
              <a:rPr lang="en-GB" sz="1800">
                <a:latin typeface="+mj-lt"/>
                <a:ea typeface="Verdana" panose="020B0604030504040204" pitchFamily="34" charset="0"/>
                <a:cs typeface="Calibri" panose="020F0502020204030204" pitchFamily="34" charset="0"/>
              </a:rPr>
              <a:t> </a:t>
            </a:r>
          </a:p>
          <a:p>
            <a:pPr>
              <a:lnSpc>
                <a:spcPct val="80000"/>
              </a:lnSpc>
              <a:defRPr/>
            </a:pPr>
            <a:endParaRPr lang="en-GB" sz="1800">
              <a:latin typeface="+mj-lt"/>
              <a:ea typeface="Verdana" panose="020B0604030504040204" pitchFamily="34" charset="0"/>
              <a:cs typeface="Calibri" panose="020F0502020204030204" pitchFamily="34" charset="0"/>
            </a:endParaRPr>
          </a:p>
          <a:p>
            <a:pPr>
              <a:lnSpc>
                <a:spcPct val="80000"/>
              </a:lnSpc>
              <a:defRPr/>
            </a:pPr>
            <a:r>
              <a:rPr lang="en-GB" sz="1800">
                <a:latin typeface="+mj-lt"/>
                <a:ea typeface="Verdana" panose="020B0604030504040204" pitchFamily="34" charset="0"/>
                <a:cs typeface="Calibri" panose="020F0502020204030204" pitchFamily="34" charset="0"/>
              </a:rPr>
              <a:t>HSC Public Health Agency Northern Ireland </a:t>
            </a:r>
            <a:r>
              <a:rPr lang="en-GB" sz="1800">
                <a:latin typeface="+mj-lt"/>
                <a:ea typeface="Verdana" panose="020B0604030504040204" pitchFamily="34" charset="0"/>
                <a:cs typeface="Calibri" panose="020F0502020204030204" pitchFamily="34" charset="0"/>
                <a:hlinkClick r:id="rId5"/>
              </a:rPr>
              <a:t>https://www.publichealth.hscni.net/</a:t>
            </a:r>
            <a:r>
              <a:rPr lang="en-GB" sz="1800">
                <a:latin typeface="+mj-lt"/>
                <a:ea typeface="Verdana" panose="020B0604030504040204" pitchFamily="34" charset="0"/>
                <a:cs typeface="Calibri" panose="020F0502020204030204" pitchFamily="34" charset="0"/>
              </a:rPr>
              <a:t> </a:t>
            </a:r>
          </a:p>
          <a:p>
            <a:pPr marL="285750" lvl="0" indent="-285750">
              <a:lnSpc>
                <a:spcPct val="80000"/>
              </a:lnSpc>
              <a:buNone/>
              <a:defRPr/>
            </a:pPr>
            <a:endParaRPr lang="en-GB" sz="1800">
              <a:latin typeface="+mj-lt"/>
              <a:ea typeface="Verdana" panose="020B0604030504040204" pitchFamily="34" charset="0"/>
              <a:cs typeface="Calibri" panose="020F0502020204030204" pitchFamily="34" charset="0"/>
            </a:endParaRPr>
          </a:p>
          <a:p>
            <a:pPr marL="0" lvl="0" indent="0">
              <a:lnSpc>
                <a:spcPct val="100000"/>
              </a:lnSpc>
              <a:buNone/>
              <a:defRPr/>
            </a:pPr>
            <a:endParaRPr lang="en-US" sz="1800" strike="sngStrike">
              <a:latin typeface="+mj-lt"/>
              <a:ea typeface="Verdana" panose="020B0604030504040204" pitchFamily="34" charset="0"/>
              <a:cs typeface="Calibri" panose="020F0502020204030204" pitchFamily="34" charset="0"/>
            </a:endParaRPr>
          </a:p>
          <a:p>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4</a:t>
            </a:fld>
            <a:endParaRPr lang="en-GB"/>
          </a:p>
        </p:txBody>
      </p:sp>
      <p:sp>
        <p:nvSpPr>
          <p:cNvPr id="7" name="Footer Placeholder 3">
            <a:extLst>
              <a:ext uri="{FF2B5EF4-FFF2-40B4-BE49-F238E27FC236}">
                <a16:creationId xmlns:a16="http://schemas.microsoft.com/office/drawing/2014/main" id="{83FD149E-5E7F-08C1-E404-DF3D65E2AD4C}"/>
              </a:ext>
            </a:extLst>
          </p:cNvPr>
          <p:cNvSpPr>
            <a:spLocks noGrp="1"/>
          </p:cNvSpPr>
          <p:nvPr>
            <p:ph type="ftr" sz="quarter" idx="11"/>
          </p:nvPr>
        </p:nvSpPr>
        <p:spPr>
          <a:xfrm>
            <a:off x="838200" y="6356350"/>
            <a:ext cx="7315200" cy="365125"/>
          </a:xfrm>
        </p:spPr>
        <p:txBody>
          <a:bodyPr lIns="91440" tIns="45720" rIns="91440" bIns="45720" anchor="t"/>
          <a:lstStyle/>
          <a:p>
            <a:r>
              <a:rPr lang="fr-FR" sz="1400"/>
              <a:t>Meningococcal ACWY immunisation programme for adolescents</a:t>
            </a:r>
            <a:endParaRPr lang="en-GB" sz="1400"/>
          </a:p>
          <a:p>
            <a:endParaRPr lang="en-GB"/>
          </a:p>
        </p:txBody>
      </p:sp>
    </p:spTree>
    <p:extLst>
      <p:ext uri="{BB962C8B-B14F-4D97-AF65-F5344CB8AC3E}">
        <p14:creationId xmlns:p14="http://schemas.microsoft.com/office/powerpoint/2010/main" val="29905028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a:lstStyle/>
          <a:p>
            <a:r>
              <a:rPr lang="en-GB" b="1"/>
              <a:t>The role of healthcare professionals</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0" y="1219221"/>
            <a:ext cx="12023124" cy="4419558"/>
          </a:xfrm>
        </p:spPr>
        <p:txBody>
          <a:bodyPr lIns="91440" tIns="45720" rIns="91440" bIns="45720" anchor="t"/>
          <a:lstStyle/>
          <a:p>
            <a:r>
              <a:rPr lang="en-GB" sz="2000"/>
              <a:t>To provide clear, concise and accurate information to young people and parents or carers of those receiving the </a:t>
            </a:r>
            <a:r>
              <a:rPr lang="en-GB" sz="2000" err="1"/>
              <a:t>MenACWY</a:t>
            </a:r>
            <a:r>
              <a:rPr lang="en-GB" sz="2000"/>
              <a:t> vaccine </a:t>
            </a:r>
          </a:p>
          <a:p>
            <a:endParaRPr lang="en-GB" sz="2000"/>
          </a:p>
          <a:p>
            <a:r>
              <a:rPr lang="en-GB" sz="2000"/>
              <a:t>To maximise the uptake of the meningococcal ACWY vaccine to provide direct protection to adolescents, and indirect protection within the wider community/population by reducing carriage</a:t>
            </a:r>
          </a:p>
          <a:p>
            <a:pPr marL="0" indent="0">
              <a:buNone/>
            </a:pPr>
            <a:endParaRPr lang="en-GB" sz="2000"/>
          </a:p>
          <a:p>
            <a:r>
              <a:rPr lang="en-GB" sz="2000"/>
              <a:t>To ensure that young people and their parents or carers are fully informed about the importance of protecting against meningococcal disease caused by A, C, W and Y meningococcal strains, and are aware of contraindications and potential side effects of the vaccine</a:t>
            </a:r>
          </a:p>
          <a:p>
            <a:endParaRPr lang="en-GB" sz="2000"/>
          </a:p>
          <a:p>
            <a:r>
              <a:rPr lang="en-GB" sz="2000">
                <a:cs typeface="Arial"/>
              </a:rPr>
              <a:t>To provide young people with an opportunity to ask questions relating to vaccination e.g. via health education sessions in schools</a:t>
            </a:r>
          </a:p>
          <a:p>
            <a:endParaRPr lang="en-GB" sz="2000">
              <a:cs typeface="Arial"/>
            </a:endParaRPr>
          </a:p>
          <a:p>
            <a:r>
              <a:rPr lang="en-GB" sz="2000">
                <a:cs typeface="Arial"/>
              </a:rPr>
              <a:t>To continue to be a trusted source of information for young people</a:t>
            </a:r>
          </a:p>
          <a:p>
            <a:pPr marL="0" indent="0">
              <a:buNone/>
            </a:pPr>
            <a:endParaRPr lang="en-GB" sz="1800">
              <a:cs typeface="Arial"/>
            </a:endParaRPr>
          </a:p>
          <a:p>
            <a:pPr marL="0" indent="0">
              <a:buNone/>
            </a:pPr>
            <a:endParaRPr lang="en-GB"/>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40</a:t>
            </a:fld>
            <a:endParaRPr lang="en-GB"/>
          </a:p>
        </p:txBody>
      </p:sp>
    </p:spTree>
    <p:extLst>
      <p:ext uri="{BB962C8B-B14F-4D97-AF65-F5344CB8AC3E}">
        <p14:creationId xmlns:p14="http://schemas.microsoft.com/office/powerpoint/2010/main" val="31555753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a:t>Summary</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375781" y="1253329"/>
            <a:ext cx="11652096" cy="4696533"/>
          </a:xfrm>
        </p:spPr>
        <p:txBody>
          <a:bodyPr lIns="91440" tIns="45720" rIns="91440" bIns="45720" anchor="t"/>
          <a:lstStyle/>
          <a:p>
            <a:r>
              <a:rPr lang="en-GB" altLang="en-US" sz="1800">
                <a:ea typeface="ヒラギノ角ゴ Pro W3"/>
                <a:cs typeface="ヒラギノ角ゴ Pro W3"/>
              </a:rPr>
              <a:t>Meningococcal disease is caused by invasive infection with the bacterium </a:t>
            </a:r>
            <a:r>
              <a:rPr lang="en-GB" altLang="en-US" sz="1800" i="1">
                <a:ea typeface="ヒラギノ角ゴ Pro W3"/>
                <a:cs typeface="ヒラギノ角ゴ Pro W3"/>
              </a:rPr>
              <a:t>Neisseria meningitidis </a:t>
            </a:r>
            <a:r>
              <a:rPr lang="en-GB" altLang="en-US" sz="1800">
                <a:ea typeface="ヒラギノ角ゴ Pro W3"/>
                <a:cs typeface="ヒラギノ角ゴ Pro W3"/>
              </a:rPr>
              <a:t>also known as the meningococcus</a:t>
            </a:r>
            <a:endParaRPr lang="en-GB" sz="1800"/>
          </a:p>
          <a:p>
            <a:r>
              <a:rPr lang="en-GB" altLang="en-US" sz="1800">
                <a:ea typeface="ヒラギノ角ゴ Pro W3"/>
                <a:cs typeface="ヒラギノ角ゴ Pro W3"/>
              </a:rPr>
              <a:t>Meningococcal disease </a:t>
            </a:r>
            <a:r>
              <a:rPr lang="en-GB" sz="1800"/>
              <a:t>is an important clinical and public health problem; it </a:t>
            </a:r>
            <a:r>
              <a:rPr lang="en-GB" altLang="en-US" sz="1800">
                <a:ea typeface="ヒラギノ角ゴ Pro W3"/>
                <a:cs typeface="ヒラギノ角ゴ Pro W3"/>
              </a:rPr>
              <a:t>most commonly presents as meningitis or septicaemia and can affect all age groups</a:t>
            </a:r>
          </a:p>
          <a:p>
            <a:r>
              <a:rPr lang="en-GB" altLang="en-US" sz="1800">
                <a:ea typeface="ヒラギノ角ゴ Pro W3"/>
              </a:rPr>
              <a:t>Meningococcal bacteria colonise the nasopharynx of humans; asymptomatic carriage prevalence increases throughout childhood, peaks in late teens/ early 20s and subsequently decreases in adulthood </a:t>
            </a:r>
          </a:p>
          <a:p>
            <a:r>
              <a:rPr lang="en-GB" altLang="en-US" sz="1800">
                <a:ea typeface="ヒラギノ角ゴ Pro W3"/>
                <a:cs typeface="ヒラギノ角ゴ Pro W3"/>
              </a:rPr>
              <a:t>12 capsular groups of meningococcus; in the UK disease is usually caused by groups B, C, W and Y; </a:t>
            </a:r>
            <a:r>
              <a:rPr lang="en-GB" sz="1800"/>
              <a:t>vaccination has largely eliminated group C disease</a:t>
            </a:r>
            <a:endParaRPr lang="en-GB" altLang="en-US" sz="1800" strike="sngStrike">
              <a:ea typeface="ヒラギノ角ゴ Pro W3"/>
              <a:cs typeface="ヒラギノ角ゴ Pro W3"/>
            </a:endParaRPr>
          </a:p>
          <a:p>
            <a:pPr>
              <a:buFont typeface="Arial" panose="020B0604020202020204" pitchFamily="34" charset="0"/>
              <a:buChar char="•"/>
            </a:pPr>
            <a:r>
              <a:rPr lang="en-GB" altLang="en-US" sz="1800" err="1">
                <a:ea typeface="ヒラギノ角ゴ Pro W3"/>
                <a:cs typeface="ヒラギノ角ゴ Pro W3"/>
              </a:rPr>
              <a:t>MenACWY</a:t>
            </a:r>
            <a:r>
              <a:rPr lang="en-GB" altLang="en-US" sz="1800">
                <a:ea typeface="ヒラギノ角ゴ Pro W3"/>
                <a:cs typeface="ヒラギノ角ゴ Pro W3"/>
              </a:rPr>
              <a:t> vaccine was introduced in response to an increase in cases of invasive meningococcal capsular group W (</a:t>
            </a:r>
            <a:r>
              <a:rPr lang="en-GB" altLang="en-US" sz="1800" err="1">
                <a:ea typeface="ヒラギノ角ゴ Pro W3"/>
                <a:cs typeface="ヒラギノ角ゴ Pro W3"/>
              </a:rPr>
              <a:t>MenW</a:t>
            </a:r>
            <a:r>
              <a:rPr lang="en-GB" altLang="en-US" sz="1800">
                <a:ea typeface="ヒラギノ角ゴ Pro W3"/>
                <a:cs typeface="ヒラギノ角ゴ Pro W3"/>
              </a:rPr>
              <a:t>) disease</a:t>
            </a:r>
          </a:p>
          <a:p>
            <a:pPr>
              <a:buFont typeface="Arial" panose="020B0604020202020204" pitchFamily="34" charset="0"/>
              <a:buChar char="•"/>
            </a:pPr>
            <a:r>
              <a:rPr lang="en-GB" altLang="en-US" sz="1800">
                <a:ea typeface="ヒラギノ角ゴ Pro W3"/>
                <a:cs typeface="ヒラギノ角ゴ Pro W3"/>
              </a:rPr>
              <a:t>Offering </a:t>
            </a:r>
            <a:r>
              <a:rPr lang="en-GB" altLang="en-US" sz="1800" err="1">
                <a:ea typeface="ヒラギノ角ゴ Pro W3"/>
                <a:cs typeface="ヒラギノ角ゴ Pro W3"/>
              </a:rPr>
              <a:t>MenACWY</a:t>
            </a:r>
            <a:r>
              <a:rPr lang="en-GB" altLang="en-US" sz="1800">
                <a:ea typeface="ヒラギノ角ゴ Pro W3"/>
                <a:cs typeface="ヒラギノ角ゴ Pro W3"/>
              </a:rPr>
              <a:t> vaccine to adolescents offers them direct protection against capsular groups A, C, W and Y and prevents carriage of these bacteria in this age group, thereby offering protection through herd protection to other age groups</a:t>
            </a:r>
          </a:p>
          <a:p>
            <a:r>
              <a:rPr lang="en-GB" altLang="en-US" sz="1800">
                <a:ea typeface="ヒラギノ角ゴ Pro W3"/>
              </a:rPr>
              <a:t>In the autumn of 2024 the programme transitioned to using </a:t>
            </a:r>
            <a:r>
              <a:rPr lang="en-GB" altLang="en-US" sz="1800" err="1">
                <a:ea typeface="ヒラギノ角ゴ Pro W3"/>
              </a:rPr>
              <a:t>MenQuadfi</a:t>
            </a:r>
            <a:r>
              <a:rPr lang="en-GB" altLang="en-US" sz="1800">
                <a:ea typeface="ヒラギノ角ゴ Pro W3"/>
              </a:rPr>
              <a:t> </a:t>
            </a:r>
            <a:r>
              <a:rPr lang="en-GB" altLang="en-US" sz="1800" baseline="30000">
                <a:latin typeface="+mn-lt"/>
                <a:ea typeface="ヒラギノ角ゴ Pro W3"/>
                <a:cs typeface="ヒラギノ角ゴ Pro W3"/>
              </a:rPr>
              <a:t>®</a:t>
            </a:r>
            <a:r>
              <a:rPr lang="en-GB" altLang="en-US" sz="1800">
                <a:ea typeface="ヒラギノ角ゴ Pro W3"/>
              </a:rPr>
              <a:t>. For a short period both </a:t>
            </a:r>
            <a:r>
              <a:rPr lang="en-GB" altLang="en-US" sz="1800" err="1">
                <a:ea typeface="ヒラギノ角ゴ Pro W3"/>
              </a:rPr>
              <a:t>Nimenrix</a:t>
            </a:r>
            <a:r>
              <a:rPr lang="en-GB" altLang="en-US" sz="1800" baseline="30000">
                <a:latin typeface="+mn-lt"/>
                <a:ea typeface="ヒラギノ角ゴ Pro W3"/>
                <a:cs typeface="ヒラギノ角ゴ Pro W3"/>
              </a:rPr>
              <a:t>®</a:t>
            </a:r>
            <a:r>
              <a:rPr lang="en-GB" altLang="en-US" sz="1800">
                <a:ea typeface="ヒラギノ角ゴ Pro W3"/>
              </a:rPr>
              <a:t> and </a:t>
            </a:r>
            <a:r>
              <a:rPr lang="en-GB" altLang="en-US" sz="1800" err="1">
                <a:ea typeface="ヒラギノ角ゴ Pro W3"/>
              </a:rPr>
              <a:t>MenQuadfi</a:t>
            </a:r>
            <a:r>
              <a:rPr lang="en-GB" altLang="en-US" sz="1800">
                <a:ea typeface="ヒラギノ角ゴ Pro W3"/>
              </a:rPr>
              <a:t> </a:t>
            </a:r>
            <a:r>
              <a:rPr lang="en-GB" altLang="en-US" sz="1800" baseline="30000">
                <a:latin typeface="+mn-lt"/>
                <a:ea typeface="ヒラギノ角ゴ Pro W3"/>
                <a:cs typeface="ヒラギノ角ゴ Pro W3"/>
              </a:rPr>
              <a:t>®</a:t>
            </a:r>
            <a:r>
              <a:rPr lang="en-GB" altLang="en-US" sz="1800">
                <a:ea typeface="ヒラギノ角ゴ Pro W3"/>
              </a:rPr>
              <a:t> were in use at the same time.</a:t>
            </a:r>
            <a:endParaRPr lang="en-GB" altLang="en-US" sz="1800">
              <a:ea typeface="ヒラギノ角ゴ Pro W3"/>
              <a:cs typeface="Arial"/>
            </a:endParaRPr>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41</a:t>
            </a:fld>
            <a:endParaRPr lang="en-GB"/>
          </a:p>
        </p:txBody>
      </p:sp>
    </p:spTree>
    <p:extLst>
      <p:ext uri="{BB962C8B-B14F-4D97-AF65-F5344CB8AC3E}">
        <p14:creationId xmlns:p14="http://schemas.microsoft.com/office/powerpoint/2010/main" val="41742067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a:lstStyle/>
          <a:p>
            <a:r>
              <a:rPr lang="en-GB" sz="3200" b="1"/>
              <a:t>Resources for </a:t>
            </a:r>
            <a:r>
              <a:rPr lang="en-GB" sz="3200" b="1" err="1"/>
              <a:t>MenACWY</a:t>
            </a:r>
            <a:r>
              <a:rPr lang="en-GB" sz="3200" b="1"/>
              <a:t> vaccination </a:t>
            </a:r>
          </a:p>
        </p:txBody>
      </p:sp>
      <p:pic>
        <p:nvPicPr>
          <p:cNvPr id="8" name="Content Placeholder 7">
            <a:extLst>
              <a:ext uri="{FF2B5EF4-FFF2-40B4-BE49-F238E27FC236}">
                <a16:creationId xmlns:a16="http://schemas.microsoft.com/office/drawing/2014/main" id="{2789FF55-40F3-9B50-39AF-AD95FDC50506}"/>
              </a:ext>
            </a:extLst>
          </p:cNvPr>
          <p:cNvPicPr>
            <a:picLocks noGrp="1" noChangeAspect="1"/>
          </p:cNvPicPr>
          <p:nvPr>
            <p:ph idx="1"/>
          </p:nvPr>
        </p:nvPicPr>
        <p:blipFill>
          <a:blip r:embed="rId3"/>
          <a:stretch>
            <a:fillRect/>
          </a:stretch>
        </p:blipFill>
        <p:spPr>
          <a:xfrm>
            <a:off x="553599" y="1018947"/>
            <a:ext cx="1905107" cy="4048353"/>
          </a:xfrm>
          <a:ln>
            <a:solidFill>
              <a:schemeClr val="tx1">
                <a:lumMod val="60000"/>
                <a:lumOff val="40000"/>
              </a:schemeClr>
            </a:solidFill>
          </a:ln>
        </p:spPr>
      </p:pic>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 </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42</a:t>
            </a:fld>
            <a:endParaRPr lang="en-GB"/>
          </a:p>
        </p:txBody>
      </p:sp>
      <p:pic>
        <p:nvPicPr>
          <p:cNvPr id="10" name="Picture 9">
            <a:extLst>
              <a:ext uri="{FF2B5EF4-FFF2-40B4-BE49-F238E27FC236}">
                <a16:creationId xmlns:a16="http://schemas.microsoft.com/office/drawing/2014/main" id="{EEAD2050-7430-38FB-9286-95F776528C70}"/>
              </a:ext>
            </a:extLst>
          </p:cNvPr>
          <p:cNvPicPr>
            <a:picLocks noChangeAspect="1"/>
          </p:cNvPicPr>
          <p:nvPr/>
        </p:nvPicPr>
        <p:blipFill>
          <a:blip r:embed="rId4"/>
          <a:stretch>
            <a:fillRect/>
          </a:stretch>
        </p:blipFill>
        <p:spPr>
          <a:xfrm>
            <a:off x="8623720" y="523301"/>
            <a:ext cx="2463743" cy="3489655"/>
          </a:xfrm>
          <a:prstGeom prst="rect">
            <a:avLst/>
          </a:prstGeom>
        </p:spPr>
      </p:pic>
      <p:pic>
        <p:nvPicPr>
          <p:cNvPr id="12" name="Picture 11">
            <a:extLst>
              <a:ext uri="{FF2B5EF4-FFF2-40B4-BE49-F238E27FC236}">
                <a16:creationId xmlns:a16="http://schemas.microsoft.com/office/drawing/2014/main" id="{62089353-562C-F805-A4DE-6EB96E524B31}"/>
              </a:ext>
            </a:extLst>
          </p:cNvPr>
          <p:cNvPicPr>
            <a:picLocks noChangeAspect="1"/>
          </p:cNvPicPr>
          <p:nvPr/>
        </p:nvPicPr>
        <p:blipFill>
          <a:blip r:embed="rId5"/>
          <a:stretch>
            <a:fillRect/>
          </a:stretch>
        </p:blipFill>
        <p:spPr>
          <a:xfrm>
            <a:off x="3062448" y="1209612"/>
            <a:ext cx="2062624" cy="2789970"/>
          </a:xfrm>
          <a:prstGeom prst="rect">
            <a:avLst/>
          </a:prstGeom>
          <a:ln>
            <a:solidFill>
              <a:schemeClr val="tx1"/>
            </a:solidFill>
          </a:ln>
        </p:spPr>
      </p:pic>
      <p:pic>
        <p:nvPicPr>
          <p:cNvPr id="14" name="Picture 13">
            <a:extLst>
              <a:ext uri="{FF2B5EF4-FFF2-40B4-BE49-F238E27FC236}">
                <a16:creationId xmlns:a16="http://schemas.microsoft.com/office/drawing/2014/main" id="{4EF31106-047D-B164-6C31-FD961AEAA530}"/>
              </a:ext>
            </a:extLst>
          </p:cNvPr>
          <p:cNvPicPr>
            <a:picLocks noChangeAspect="1"/>
          </p:cNvPicPr>
          <p:nvPr/>
        </p:nvPicPr>
        <p:blipFill>
          <a:blip r:embed="rId6"/>
          <a:stretch>
            <a:fillRect/>
          </a:stretch>
        </p:blipFill>
        <p:spPr>
          <a:xfrm>
            <a:off x="5466090" y="1655519"/>
            <a:ext cx="3049678" cy="1899008"/>
          </a:xfrm>
          <a:prstGeom prst="rect">
            <a:avLst/>
          </a:prstGeom>
          <a:ln>
            <a:solidFill>
              <a:schemeClr val="tx1"/>
            </a:solidFill>
          </a:ln>
        </p:spPr>
      </p:pic>
      <p:sp>
        <p:nvSpPr>
          <p:cNvPr id="15" name="TextBox 14">
            <a:extLst>
              <a:ext uri="{FF2B5EF4-FFF2-40B4-BE49-F238E27FC236}">
                <a16:creationId xmlns:a16="http://schemas.microsoft.com/office/drawing/2014/main" id="{B58C1810-3DCE-D96A-A3A4-4540C02DC24F}"/>
              </a:ext>
            </a:extLst>
          </p:cNvPr>
          <p:cNvSpPr txBox="1"/>
          <p:nvPr/>
        </p:nvSpPr>
        <p:spPr>
          <a:xfrm>
            <a:off x="2808204" y="4209191"/>
            <a:ext cx="8948791" cy="1938992"/>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b="0" i="0" u="none" strike="noStrike" kern="1200" cap="none" spc="0" normalizeH="0" baseline="0" noProof="0">
                <a:ln>
                  <a:noFill/>
                </a:ln>
                <a:solidFill>
                  <a:srgbClr val="212A73"/>
                </a:solidFill>
                <a:effectLst/>
                <a:uLnTx/>
                <a:uFillTx/>
                <a:latin typeface="Arial"/>
                <a:ea typeface="+mn-ea"/>
                <a:cs typeface="Arial"/>
              </a:rPr>
              <a:t>Leaflets and posters can be ordered for free from Health Information Resources: </a:t>
            </a:r>
            <a:r>
              <a:rPr kumimoji="0" lang="en-GB" sz="1200" b="0" i="0" u="none" strike="noStrike" kern="1200" cap="none" spc="0" normalizeH="0" baseline="0" noProof="0">
                <a:ln>
                  <a:noFill/>
                </a:ln>
                <a:solidFill>
                  <a:srgbClr val="212A73"/>
                </a:solidFill>
                <a:effectLst/>
                <a:uLnTx/>
                <a:uFillTx/>
                <a:latin typeface="Arial"/>
                <a:ea typeface="+mn-lt"/>
                <a:cs typeface="Arial"/>
                <a:hlinkClick r:id="rId7"/>
              </a:rPr>
              <a:t>Health Information Resources - Public Health Wales (nhs.wales)</a:t>
            </a:r>
            <a:endParaRPr lang="en-GB" sz="1200" b="0" i="0" u="none" strike="noStrike" kern="1200" cap="none" spc="0" normalizeH="0" baseline="0" noProof="0">
              <a:ln>
                <a:noFill/>
              </a:ln>
              <a:solidFill>
                <a:srgbClr val="212A73"/>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i="0" u="none" strike="noStrike" kern="1200" cap="none" spc="0" normalizeH="0" baseline="0" noProof="0">
              <a:ln>
                <a:noFill/>
              </a:ln>
              <a:solidFill>
                <a:srgbClr val="212A73"/>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b="0" i="0" u="none" strike="noStrike" kern="1200" cap="none" spc="0" normalizeH="0" baseline="0" noProof="0" err="1">
                <a:ln>
                  <a:noFill/>
                </a:ln>
                <a:solidFill>
                  <a:srgbClr val="212A73"/>
                </a:solidFill>
                <a:effectLst/>
                <a:uLnTx/>
                <a:uFillTx/>
                <a:latin typeface="Arial"/>
                <a:ea typeface="+mn-ea"/>
                <a:cs typeface="Arial"/>
              </a:rPr>
              <a:t>MenACWY</a:t>
            </a:r>
            <a:r>
              <a:rPr kumimoji="0" lang="en-GB" sz="1200" b="0" i="0" u="none" strike="noStrike" kern="1200" cap="none" spc="0" normalizeH="0" baseline="0" noProof="0">
                <a:ln>
                  <a:noFill/>
                </a:ln>
                <a:solidFill>
                  <a:srgbClr val="212A73"/>
                </a:solidFill>
                <a:effectLst/>
                <a:uLnTx/>
                <a:uFillTx/>
                <a:latin typeface="Arial"/>
                <a:ea typeface="+mn-ea"/>
                <a:cs typeface="Arial"/>
              </a:rPr>
              <a:t> vaccine – Information for the public: </a:t>
            </a:r>
            <a:r>
              <a:rPr kumimoji="0" lang="en-GB" sz="1200" b="0" i="0" u="none" strike="noStrike" kern="1200" cap="none" spc="0" normalizeH="0" baseline="0" noProof="0">
                <a:ln>
                  <a:noFill/>
                </a:ln>
                <a:solidFill>
                  <a:srgbClr val="212A73"/>
                </a:solidFill>
                <a:effectLst/>
                <a:uLnTx/>
                <a:uFillTx/>
                <a:latin typeface="Arial"/>
                <a:ea typeface="+mn-ea"/>
                <a:cs typeface="Arial"/>
                <a:hlinkClick r:id="rId8"/>
              </a:rPr>
              <a:t>www.phw.nhs.wales/MenACWYvaccine</a:t>
            </a:r>
            <a:r>
              <a:rPr kumimoji="0" lang="en-GB" sz="1200" b="0" i="0" u="none" strike="noStrike" kern="1200" cap="none" spc="0" normalizeH="0" baseline="0" noProof="0">
                <a:ln>
                  <a:noFill/>
                </a:ln>
                <a:solidFill>
                  <a:srgbClr val="212A73"/>
                </a:solidFill>
                <a:effectLst/>
                <a:uLnTx/>
                <a:uFillTx/>
                <a:latin typeface="Arial"/>
                <a:ea typeface="+mn-ea"/>
                <a:cs typeface="Arial"/>
              </a:rPr>
              <a:t>  or </a:t>
            </a:r>
            <a:r>
              <a:rPr kumimoji="0" lang="en-GB" sz="1200" b="0" i="0" u="none" strike="noStrike" kern="1200" cap="none" spc="0" normalizeH="0" baseline="0" noProof="0">
                <a:ln>
                  <a:noFill/>
                </a:ln>
                <a:solidFill>
                  <a:srgbClr val="212A73"/>
                </a:solidFill>
                <a:effectLst/>
                <a:uLnTx/>
                <a:uFillTx/>
                <a:latin typeface="Arial"/>
                <a:ea typeface="+mn-ea"/>
                <a:cs typeface="Arial"/>
                <a:hlinkClick r:id="rId9"/>
              </a:rPr>
              <a:t>www.icc.gig.cymru/brechlynMenACWY</a:t>
            </a:r>
            <a:r>
              <a:rPr kumimoji="0" lang="en-GB" sz="1200" b="0" i="0" u="none" strike="noStrike" kern="1200" cap="none" spc="0" normalizeH="0" baseline="0" noProof="0">
                <a:ln>
                  <a:noFill/>
                </a:ln>
                <a:solidFill>
                  <a:srgbClr val="212A73"/>
                </a:solidFill>
                <a:effectLst/>
                <a:uLnTx/>
                <a:uFillTx/>
                <a:latin typeface="Arial"/>
                <a:ea typeface="+mn-ea"/>
                <a:cs typeface="Arial"/>
              </a:rPr>
              <a:t> </a:t>
            </a:r>
            <a:endParaRPr lang="en-GB" sz="1200" b="0" i="0" u="none" strike="noStrike" kern="1200" cap="none" spc="0" normalizeH="0" baseline="0" noProof="0">
              <a:ln>
                <a:noFill/>
              </a:ln>
              <a:solidFill>
                <a:srgbClr val="212A73"/>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i="0" u="none" strike="noStrike" kern="1200" cap="none" spc="0" normalizeH="0" baseline="0" noProof="0">
              <a:ln>
                <a:noFill/>
              </a:ln>
              <a:solidFill>
                <a:srgbClr val="212A73"/>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b="0" i="0" u="none" strike="noStrike" kern="1200" cap="none" spc="0" normalizeH="0" baseline="0" noProof="0" err="1">
                <a:ln>
                  <a:noFill/>
                </a:ln>
                <a:solidFill>
                  <a:srgbClr val="212A73"/>
                </a:solidFill>
                <a:effectLst/>
                <a:uLnTx/>
                <a:uFillTx/>
                <a:latin typeface="Arial"/>
                <a:ea typeface="+mn-ea"/>
                <a:cs typeface="Arial"/>
              </a:rPr>
              <a:t>MenACWY</a:t>
            </a:r>
            <a:r>
              <a:rPr kumimoji="0" lang="en-GB" sz="1200" b="0" i="0" u="none" strike="noStrike" kern="1200" cap="none" spc="0" normalizeH="0" baseline="0" noProof="0">
                <a:ln>
                  <a:noFill/>
                </a:ln>
                <a:solidFill>
                  <a:srgbClr val="212A73"/>
                </a:solidFill>
                <a:effectLst/>
                <a:uLnTx/>
                <a:uFillTx/>
                <a:latin typeface="Arial"/>
                <a:ea typeface="+mn-ea"/>
                <a:cs typeface="Arial"/>
              </a:rPr>
              <a:t> vaccine - Information for health professionals: </a:t>
            </a:r>
            <a:r>
              <a:rPr kumimoji="0" lang="en-GB" sz="1200" b="0" i="0" u="none" strike="noStrike" kern="1200" cap="none" spc="0" normalizeH="0" baseline="0" noProof="0">
                <a:ln>
                  <a:noFill/>
                </a:ln>
                <a:solidFill>
                  <a:srgbClr val="212A73"/>
                </a:solidFill>
                <a:effectLst/>
                <a:uLnTx/>
                <a:uFillTx/>
                <a:latin typeface="Arial"/>
                <a:ea typeface="+mn-lt"/>
                <a:cs typeface="Arial"/>
                <a:hlinkClick r:id="rId10"/>
              </a:rPr>
              <a:t>MenACWY - Information for health professionals - Public Health Wales (nhs.wales)</a:t>
            </a:r>
            <a:endParaRPr lang="en-GB" sz="1200" b="0" i="0" u="none" strike="noStrike" kern="1200" cap="none" spc="0" normalizeH="0" baseline="0" noProof="0">
              <a:ln>
                <a:noFill/>
              </a:ln>
              <a:solidFill>
                <a:srgbClr val="212A73"/>
              </a:solidFill>
              <a:effectLst/>
              <a:uLnTx/>
              <a:uFillTx/>
              <a:latin typeface="Arial"/>
              <a:ea typeface="+mn-lt"/>
              <a:cs typeface="Aria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a:solidFill>
                <a:srgbClr val="212A73"/>
              </a:solidFill>
              <a:latin typeface="Arial"/>
              <a:ea typeface="+mn-lt"/>
              <a:cs typeface="Arial"/>
            </a:endParaRPr>
          </a:p>
          <a:p>
            <a:pPr lvl="0">
              <a:defRPr/>
            </a:pPr>
            <a:r>
              <a:rPr kumimoji="0" lang="en-GB" sz="1200" b="0" i="0" u="none" strike="noStrike" kern="1200" cap="none" spc="0" normalizeH="0" baseline="0" noProof="0">
                <a:ln>
                  <a:noFill/>
                </a:ln>
                <a:solidFill>
                  <a:srgbClr val="212A73"/>
                </a:solidFill>
                <a:effectLst/>
                <a:uLnTx/>
                <a:uFillTx/>
                <a:latin typeface="Arial"/>
                <a:ea typeface="+mn-ea"/>
                <a:cs typeface="Arial"/>
              </a:rPr>
              <a:t>Information for schools can be found here: </a:t>
            </a:r>
            <a:r>
              <a:rPr lang="en-GB" sz="1200">
                <a:hlinkClick r:id="rId11"/>
              </a:rPr>
              <a:t>School age children and young people - Public Health Wales</a:t>
            </a:r>
            <a:endParaRPr kumimoji="0" lang="en-GB" sz="1200" b="0" i="0" u="none" strike="noStrike" kern="1200" cap="none" spc="0" normalizeH="0" baseline="0" noProof="0">
              <a:ln>
                <a:noFill/>
              </a:ln>
              <a:solidFill>
                <a:srgbClr val="212A73"/>
              </a:solidFill>
              <a:effectLst/>
              <a:uLnTx/>
              <a:uFillTx/>
              <a:latin typeface="Arial"/>
              <a:ea typeface="+mn-ea"/>
              <a:cs typeface="Arial"/>
            </a:endParaRPr>
          </a:p>
        </p:txBody>
      </p:sp>
    </p:spTree>
    <p:extLst>
      <p:ext uri="{BB962C8B-B14F-4D97-AF65-F5344CB8AC3E}">
        <p14:creationId xmlns:p14="http://schemas.microsoft.com/office/powerpoint/2010/main" val="32303652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157018" y="122670"/>
            <a:ext cx="10515600" cy="1325563"/>
          </a:xfrm>
        </p:spPr>
        <p:txBody>
          <a:bodyPr lIns="91440" tIns="45720" rIns="91440" bIns="45720" anchor="t"/>
          <a:lstStyle/>
          <a:p>
            <a:r>
              <a:rPr lang="en-GB" b="1">
                <a:cs typeface="Arial"/>
              </a:rPr>
              <a:t>Resources and additional information</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180109" y="1162645"/>
            <a:ext cx="11831781" cy="5020973"/>
          </a:xfrm>
        </p:spPr>
        <p:txBody>
          <a:bodyPr lIns="91440" tIns="45720" rIns="91440" bIns="45720" anchor="t"/>
          <a:lstStyle/>
          <a:p>
            <a:pPr marL="0" indent="0">
              <a:lnSpc>
                <a:spcPct val="100000"/>
              </a:lnSpc>
              <a:spcBef>
                <a:spcPts val="0"/>
              </a:spcBef>
              <a:buNone/>
            </a:pPr>
            <a:r>
              <a:rPr lang="en-GB" sz="1400"/>
              <a:t>UKHSA. Immunisation against infectious diseases The Green Book: Meningococcal chapter 22 </a:t>
            </a:r>
            <a:r>
              <a:rPr lang="en-GB" sz="1400">
                <a:hlinkClick r:id="rId3"/>
              </a:rPr>
              <a:t>https://www.gov.uk/government/publications/meningococcal-the-green-book-chapter-22</a:t>
            </a:r>
            <a:endParaRPr lang="en-GB" sz="1400">
              <a:cs typeface="Arial"/>
            </a:endParaRPr>
          </a:p>
          <a:p>
            <a:pPr marL="0" indent="0">
              <a:lnSpc>
                <a:spcPct val="100000"/>
              </a:lnSpc>
              <a:spcBef>
                <a:spcPts val="0"/>
              </a:spcBef>
              <a:buNone/>
            </a:pPr>
            <a:endParaRPr lang="en-GB" sz="1400">
              <a:cs typeface="Arial"/>
            </a:endParaRPr>
          </a:p>
          <a:p>
            <a:pPr marL="0" indent="0">
              <a:lnSpc>
                <a:spcPct val="100000"/>
              </a:lnSpc>
              <a:spcBef>
                <a:spcPts val="0"/>
              </a:spcBef>
              <a:buNone/>
            </a:pPr>
            <a:r>
              <a:rPr lang="en-GB" sz="1400">
                <a:cs typeface="Arial"/>
              </a:rPr>
              <a:t>UKHSA </a:t>
            </a:r>
            <a:r>
              <a:rPr lang="en-GB" sz="1400" err="1">
                <a:cs typeface="Arial"/>
              </a:rPr>
              <a:t>MenACWY</a:t>
            </a:r>
            <a:r>
              <a:rPr lang="en-GB" sz="1400">
                <a:cs typeface="Arial"/>
              </a:rPr>
              <a:t> programme: information for healthcare professionals. </a:t>
            </a:r>
            <a:r>
              <a:rPr lang="en-GB" sz="1400">
                <a:ea typeface="+mn-lt"/>
                <a:cs typeface="+mn-lt"/>
                <a:hlinkClick r:id="rId4"/>
              </a:rPr>
              <a:t>https://www.gov.uk/government/publications/menacwy-programme-information-for-healthcare-professionals</a:t>
            </a:r>
            <a:r>
              <a:rPr lang="en-GB" sz="1400">
                <a:ea typeface="+mn-lt"/>
                <a:cs typeface="+mn-lt"/>
              </a:rPr>
              <a:t> </a:t>
            </a:r>
          </a:p>
          <a:p>
            <a:pPr marL="0" indent="0">
              <a:lnSpc>
                <a:spcPct val="100000"/>
              </a:lnSpc>
              <a:spcBef>
                <a:spcPts val="0"/>
              </a:spcBef>
              <a:buNone/>
            </a:pPr>
            <a:endParaRPr lang="en-GB" sz="1400">
              <a:cs typeface="Arial"/>
            </a:endParaRPr>
          </a:p>
          <a:p>
            <a:pPr marL="0" indent="0">
              <a:lnSpc>
                <a:spcPct val="100000"/>
              </a:lnSpc>
              <a:spcBef>
                <a:spcPts val="0"/>
              </a:spcBef>
              <a:buNone/>
            </a:pPr>
            <a:r>
              <a:rPr lang="en-GB" sz="1400">
                <a:cs typeface="Arial"/>
              </a:rPr>
              <a:t>Summary of Product Characteristics:</a:t>
            </a:r>
          </a:p>
          <a:p>
            <a:pPr marL="0" indent="0">
              <a:lnSpc>
                <a:spcPct val="100000"/>
              </a:lnSpc>
              <a:spcBef>
                <a:spcPts val="0"/>
              </a:spcBef>
              <a:buNone/>
            </a:pPr>
            <a:r>
              <a:rPr lang="en-GB" sz="1400" err="1">
                <a:cs typeface="Arial"/>
              </a:rPr>
              <a:t>Nimenrix</a:t>
            </a:r>
            <a:r>
              <a:rPr lang="en-GB" sz="1400">
                <a:cs typeface="Arial"/>
              </a:rPr>
              <a:t> </a:t>
            </a:r>
            <a:r>
              <a:rPr lang="en-GB" sz="1400">
                <a:ea typeface="+mn-lt"/>
                <a:cs typeface="+mn-lt"/>
                <a:hlinkClick r:id="rId5"/>
              </a:rPr>
              <a:t>https://www.medicines.org.uk/emc/product/4118</a:t>
            </a:r>
            <a:r>
              <a:rPr lang="en-GB" sz="1400">
                <a:ea typeface="+mn-lt"/>
                <a:cs typeface="+mn-lt"/>
              </a:rPr>
              <a:t> </a:t>
            </a:r>
            <a:endParaRPr lang="en-GB" sz="1400">
              <a:cs typeface="Arial"/>
            </a:endParaRPr>
          </a:p>
          <a:p>
            <a:pPr marL="0" indent="0">
              <a:lnSpc>
                <a:spcPct val="100000"/>
              </a:lnSpc>
              <a:spcBef>
                <a:spcPts val="0"/>
              </a:spcBef>
              <a:buNone/>
            </a:pPr>
            <a:r>
              <a:rPr lang="en-GB" sz="1400" err="1">
                <a:cs typeface="Arial"/>
              </a:rPr>
              <a:t>MenQuadfi</a:t>
            </a:r>
            <a:r>
              <a:rPr lang="en-GB" sz="1400">
                <a:cs typeface="Arial"/>
              </a:rPr>
              <a:t> </a:t>
            </a:r>
            <a:r>
              <a:rPr lang="en-GB" sz="1400">
                <a:ea typeface="+mn-lt"/>
                <a:cs typeface="+mn-lt"/>
                <a:hlinkClick r:id="rId6"/>
              </a:rPr>
              <a:t>https://www.medicines.org.uk/emc/product/12818</a:t>
            </a:r>
            <a:r>
              <a:rPr lang="en-GB" sz="1400">
                <a:ea typeface="+mn-lt"/>
                <a:cs typeface="+mn-lt"/>
              </a:rPr>
              <a:t> </a:t>
            </a:r>
            <a:endParaRPr lang="en-GB" sz="1400">
              <a:cs typeface="Arial"/>
            </a:endParaRPr>
          </a:p>
          <a:p>
            <a:pPr marL="0" indent="0">
              <a:lnSpc>
                <a:spcPct val="100000"/>
              </a:lnSpc>
              <a:spcBef>
                <a:spcPts val="0"/>
              </a:spcBef>
              <a:buNone/>
            </a:pPr>
            <a:r>
              <a:rPr lang="en-GB" sz="1400">
                <a:cs typeface="Arial"/>
              </a:rPr>
              <a:t>Menveo </a:t>
            </a:r>
            <a:r>
              <a:rPr lang="en-GB" sz="1400">
                <a:ea typeface="+mn-lt"/>
                <a:cs typeface="+mn-lt"/>
                <a:hlinkClick r:id="rId7">
                  <a:extLst>
                    <a:ext uri="{A12FA001-AC4F-418D-AE19-62706E023703}">
                      <ahyp:hlinkClr xmlns:ahyp="http://schemas.microsoft.com/office/drawing/2018/hyperlinkcolor" val="tx"/>
                    </a:ext>
                  </a:extLst>
                </a:hlinkClick>
              </a:rPr>
              <a:t>https://www.medicines.org.uk/emc/product/2939/</a:t>
            </a:r>
            <a:endParaRPr lang="en-GB" sz="1400">
              <a:ea typeface="+mn-lt"/>
              <a:cs typeface="+mn-lt"/>
            </a:endParaRPr>
          </a:p>
          <a:p>
            <a:pPr marL="0" indent="0">
              <a:lnSpc>
                <a:spcPct val="100000"/>
              </a:lnSpc>
              <a:spcBef>
                <a:spcPts val="0"/>
              </a:spcBef>
              <a:buNone/>
            </a:pPr>
            <a:endParaRPr lang="en-GB" sz="1400"/>
          </a:p>
          <a:p>
            <a:pPr marL="0" indent="0">
              <a:lnSpc>
                <a:spcPct val="100000"/>
              </a:lnSpc>
              <a:spcBef>
                <a:spcPts val="0"/>
              </a:spcBef>
              <a:buNone/>
            </a:pPr>
            <a:r>
              <a:rPr lang="en-GB" sz="1400"/>
              <a:t>Meningitis Research Foundation:  </a:t>
            </a:r>
            <a:r>
              <a:rPr lang="en-GB" sz="1400">
                <a:hlinkClick r:id="rId8"/>
              </a:rPr>
              <a:t>http://www.meningitis.org/</a:t>
            </a:r>
            <a:endParaRPr lang="en-GB" sz="1400">
              <a:cs typeface="Arial"/>
            </a:endParaRPr>
          </a:p>
          <a:p>
            <a:pPr marL="0" indent="0">
              <a:lnSpc>
                <a:spcPct val="100000"/>
              </a:lnSpc>
              <a:spcBef>
                <a:spcPts val="0"/>
              </a:spcBef>
              <a:buNone/>
            </a:pPr>
            <a:r>
              <a:rPr lang="en-GB" sz="1400"/>
              <a:t>Meningitis Now.  </a:t>
            </a:r>
            <a:r>
              <a:rPr lang="en-GB" sz="1400">
                <a:hlinkClick r:id="rId9"/>
              </a:rPr>
              <a:t>https://www.meningitisnow.org/</a:t>
            </a:r>
            <a:r>
              <a:rPr lang="en-GB" sz="1400"/>
              <a:t>  </a:t>
            </a:r>
            <a:endParaRPr lang="en-GB" sz="1400">
              <a:cs typeface="Arial"/>
            </a:endParaRPr>
          </a:p>
          <a:p>
            <a:pPr marL="0" indent="0">
              <a:lnSpc>
                <a:spcPct val="100000"/>
              </a:lnSpc>
              <a:spcBef>
                <a:spcPts val="0"/>
              </a:spcBef>
              <a:buNone/>
            </a:pPr>
            <a:endParaRPr lang="en-GB" sz="1400">
              <a:cs typeface="Arial"/>
            </a:endParaRPr>
          </a:p>
          <a:p>
            <a:pPr marL="0" indent="0">
              <a:lnSpc>
                <a:spcPct val="100000"/>
              </a:lnSpc>
              <a:spcBef>
                <a:spcPts val="0"/>
              </a:spcBef>
              <a:buNone/>
            </a:pPr>
            <a:r>
              <a:rPr lang="en-GB" sz="1400">
                <a:cs typeface="Arial"/>
              </a:rPr>
              <a:t>NHS 111 Wales: </a:t>
            </a:r>
            <a:r>
              <a:rPr lang="en-GB" sz="1400">
                <a:ea typeface="+mn-lt"/>
                <a:cs typeface="+mn-lt"/>
                <a:hlinkClick r:id="rId10"/>
              </a:rPr>
              <a:t>NHS 111 Wales - Health A-Z : Meningitis</a:t>
            </a:r>
            <a:endParaRPr lang="en-GB" sz="1400">
              <a:cs typeface="Arial"/>
            </a:endParaRPr>
          </a:p>
          <a:p>
            <a:pPr>
              <a:buNone/>
            </a:pPr>
            <a:r>
              <a:rPr lang="en-GB" sz="1400">
                <a:cs typeface="Arial"/>
              </a:rPr>
              <a:t>WHO Immunization Resource Centre: </a:t>
            </a:r>
            <a:r>
              <a:rPr lang="en-GB" sz="1400">
                <a:cs typeface="Arial"/>
                <a:hlinkClick r:id="rId11"/>
              </a:rPr>
              <a:t>Vaccines and immunization (who.int)</a:t>
            </a:r>
            <a:endParaRPr lang="en-GB" sz="1400"/>
          </a:p>
          <a:p>
            <a:pPr>
              <a:buNone/>
            </a:pPr>
            <a:r>
              <a:rPr lang="en-GB" sz="1400">
                <a:cs typeface="Arial"/>
              </a:rPr>
              <a:t>Optimising Vaccine Uptake: Using motivational interviewing for better conversations eLearning available on ESR and here:  </a:t>
            </a:r>
            <a:r>
              <a:rPr lang="en-GB" sz="1400">
                <a:cs typeface="Arial"/>
                <a:hlinkClick r:id="rId12"/>
              </a:rPr>
              <a:t>https://phw.nhs.wales/topics/immunisation-and-vaccines/immunisation-elearning/</a:t>
            </a:r>
            <a:r>
              <a:rPr lang="en-GB" sz="1400">
                <a:cs typeface="Arial"/>
              </a:rPr>
              <a:t> </a:t>
            </a:r>
          </a:p>
          <a:p>
            <a:pPr>
              <a:buNone/>
            </a:pPr>
            <a:r>
              <a:rPr lang="en-GB" sz="1400">
                <a:hlinkClick r:id="rId13"/>
              </a:rPr>
              <a:t>Increase in Endemic Neisseria meningitidis Capsular Group W Sequence Type 11 Complex Associated With Severe Invasive Disease in England and Wales | Clinical Infectious Diseases | Oxford Academic</a:t>
            </a:r>
            <a:endParaRPr lang="en-GB" sz="1400">
              <a:cs typeface="Arial"/>
            </a:endParaRPr>
          </a:p>
          <a:p>
            <a:pPr>
              <a:buNone/>
            </a:pPr>
            <a:endParaRPr lang="en-GB" sz="1400">
              <a:cs typeface="Arial"/>
            </a:endParaRPr>
          </a:p>
          <a:p>
            <a:pPr marL="0" indent="0">
              <a:buNone/>
            </a:pPr>
            <a:endParaRPr lang="en-GB" sz="1150">
              <a:cs typeface="Arial"/>
            </a:endParaRPr>
          </a:p>
          <a:p>
            <a:endParaRPr lang="en-GB">
              <a:cs typeface="Arial"/>
            </a:endParaRPr>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43</a:t>
            </a:fld>
            <a:endParaRPr lang="en-GB"/>
          </a:p>
        </p:txBody>
      </p:sp>
    </p:spTree>
    <p:extLst>
      <p:ext uri="{BB962C8B-B14F-4D97-AF65-F5344CB8AC3E}">
        <p14:creationId xmlns:p14="http://schemas.microsoft.com/office/powerpoint/2010/main" val="7257294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a:t>Aims</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833043" y="1380583"/>
            <a:ext cx="10515600" cy="4661871"/>
          </a:xfrm>
        </p:spPr>
        <p:txBody>
          <a:bodyPr lIns="91440" tIns="45720" rIns="91440" bIns="45720" anchor="t"/>
          <a:lstStyle/>
          <a:p>
            <a:pPr algn="just">
              <a:lnSpc>
                <a:spcPct val="150000"/>
              </a:lnSpc>
            </a:pPr>
            <a:r>
              <a:rPr lang="en-GB" altLang="en-US" sz="1800">
                <a:ea typeface="ヒラギノ角ゴ Pro W3"/>
                <a:cs typeface="ヒラギノ角ゴ Pro W3"/>
              </a:rPr>
              <a:t>To provide information for healthcare practitioners involved in advising on and delivering the </a:t>
            </a:r>
            <a:r>
              <a:rPr lang="en-GB" altLang="en-US" sz="1800" err="1">
                <a:ea typeface="ヒラギノ角ゴ Pro W3"/>
                <a:cs typeface="ヒラギノ角ゴ Pro W3"/>
              </a:rPr>
              <a:t>MenACWY</a:t>
            </a:r>
            <a:r>
              <a:rPr lang="en-GB" altLang="en-US" sz="1800">
                <a:ea typeface="ヒラギノ角ゴ Pro W3"/>
                <a:cs typeface="ヒラギノ角ゴ Pro W3"/>
              </a:rPr>
              <a:t> vaccination programme</a:t>
            </a:r>
          </a:p>
          <a:p>
            <a:pPr algn="just">
              <a:lnSpc>
                <a:spcPct val="150000"/>
              </a:lnSpc>
            </a:pPr>
            <a:r>
              <a:rPr lang="en-GB" altLang="en-US" sz="1800">
                <a:ea typeface="ヒラギノ角ゴ Pro W3"/>
                <a:cs typeface="ヒラギノ角ゴ Pro W3"/>
              </a:rPr>
              <a:t>To raise awareness of invasive meningococcal disease (IMD) epidemiology, and the impact of IMD on infants and adolescents</a:t>
            </a:r>
          </a:p>
          <a:p>
            <a:pPr algn="just">
              <a:lnSpc>
                <a:spcPct val="150000"/>
              </a:lnSpc>
            </a:pPr>
            <a:r>
              <a:rPr lang="en-GB" sz="1800">
                <a:ea typeface="ヒラギノ角ゴ Pro W3"/>
                <a:cs typeface="Arial"/>
              </a:rPr>
              <a:t>To describe the vaccination programme details including administration of the vaccine, eligibility, recommended dosage and schedule, contraindications, precautions and potential adverse reactions</a:t>
            </a:r>
          </a:p>
          <a:p>
            <a:pPr algn="just">
              <a:lnSpc>
                <a:spcPct val="150000"/>
              </a:lnSpc>
            </a:pPr>
            <a:r>
              <a:rPr lang="en-GB" sz="1800">
                <a:ea typeface="ヒラギノ角ゴ Pro W3"/>
                <a:cs typeface="Arial"/>
              </a:rPr>
              <a:t>To raise awareness of the impact of the </a:t>
            </a:r>
            <a:r>
              <a:rPr lang="en-GB" sz="1800" err="1">
                <a:ea typeface="ヒラギノ角ゴ Pro W3"/>
                <a:cs typeface="Arial"/>
              </a:rPr>
              <a:t>MenACWY</a:t>
            </a:r>
            <a:r>
              <a:rPr lang="en-GB" sz="1800">
                <a:ea typeface="ヒラギノ角ゴ Pro W3"/>
                <a:cs typeface="Arial"/>
              </a:rPr>
              <a:t> vaccination programme</a:t>
            </a:r>
          </a:p>
          <a:p>
            <a:pPr algn="just">
              <a:lnSpc>
                <a:spcPct val="150000"/>
              </a:lnSpc>
            </a:pPr>
            <a:r>
              <a:rPr lang="en-GB" sz="1800">
                <a:ea typeface="ヒラギノ角ゴ Pro W3"/>
                <a:cs typeface="Arial"/>
              </a:rPr>
              <a:t>To highlight resources that support the </a:t>
            </a:r>
            <a:r>
              <a:rPr lang="en-GB" sz="1800" err="1">
                <a:ea typeface="ヒラギノ角ゴ Pro W3"/>
                <a:cs typeface="Arial"/>
              </a:rPr>
              <a:t>MenACWY</a:t>
            </a:r>
            <a:r>
              <a:rPr lang="en-GB" sz="1800">
                <a:ea typeface="ヒラギノ角ゴ Pro W3"/>
                <a:cs typeface="Arial"/>
              </a:rPr>
              <a:t> vaccination programme </a:t>
            </a:r>
            <a:endParaRPr lang="en-GB" sz="1800"/>
          </a:p>
          <a:p>
            <a:endParaRPr lang="en-GB" altLang="en-US" sz="1800">
              <a:ea typeface="ヒラギノ角ゴ Pro W3"/>
              <a:cs typeface="ヒラギノ角ゴ Pro W3"/>
            </a:endParaRPr>
          </a:p>
          <a:p>
            <a:endParaRPr lang="en-GB" sz="2400"/>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 </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5</a:t>
            </a:fld>
            <a:endParaRPr lang="en-GB"/>
          </a:p>
        </p:txBody>
      </p:sp>
    </p:spTree>
    <p:extLst>
      <p:ext uri="{BB962C8B-B14F-4D97-AF65-F5344CB8AC3E}">
        <p14:creationId xmlns:p14="http://schemas.microsoft.com/office/powerpoint/2010/main" val="1761666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p:txBody>
          <a:bodyPr lIns="91440" tIns="45720" rIns="91440" bIns="45720" anchor="t"/>
          <a:lstStyle/>
          <a:p>
            <a:r>
              <a:rPr lang="en-GB" b="1"/>
              <a:t>Objectives</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838200" y="1336431"/>
            <a:ext cx="10515600" cy="4458695"/>
          </a:xfrm>
        </p:spPr>
        <p:txBody>
          <a:bodyPr lIns="91440" tIns="45720" rIns="91440" bIns="45720" anchor="t"/>
          <a:lstStyle/>
          <a:p>
            <a:pPr marL="0" indent="0">
              <a:lnSpc>
                <a:spcPct val="100000"/>
              </a:lnSpc>
              <a:buFont typeface="Arial" pitchFamily="84" charset="0"/>
              <a:buNone/>
              <a:defRPr/>
            </a:pPr>
            <a:r>
              <a:rPr lang="en-GB" sz="1800"/>
              <a:t>After completing this training, healthcare professionals will be able to: </a:t>
            </a:r>
          </a:p>
          <a:p>
            <a:pPr marL="0" indent="0">
              <a:lnSpc>
                <a:spcPct val="150000"/>
              </a:lnSpc>
              <a:buFont typeface="Arial" pitchFamily="84" charset="0"/>
              <a:buNone/>
              <a:defRPr/>
            </a:pPr>
            <a:endParaRPr lang="en-GB" sz="1800"/>
          </a:p>
          <a:p>
            <a:pPr algn="just">
              <a:lnSpc>
                <a:spcPct val="150000"/>
              </a:lnSpc>
              <a:defRPr/>
            </a:pPr>
            <a:r>
              <a:rPr lang="en-GB" sz="1800"/>
              <a:t>Describe the aetiology and epidemiology of invasive meningococcal disease (IMD)</a:t>
            </a:r>
            <a:endParaRPr lang="en-GB" sz="1800" strike="sngStrike"/>
          </a:p>
          <a:p>
            <a:pPr algn="just">
              <a:lnSpc>
                <a:spcPct val="150000"/>
              </a:lnSpc>
              <a:defRPr/>
            </a:pPr>
            <a:r>
              <a:rPr lang="en-GB" sz="1800">
                <a:cs typeface="Arial"/>
              </a:rPr>
              <a:t>Understand the rationale and evidence base for the </a:t>
            </a:r>
            <a:r>
              <a:rPr lang="en-GB" sz="1800" err="1">
                <a:cs typeface="Arial"/>
              </a:rPr>
              <a:t>MenACWY</a:t>
            </a:r>
            <a:r>
              <a:rPr lang="en-GB" sz="1800">
                <a:cs typeface="Arial"/>
              </a:rPr>
              <a:t> vaccination programme</a:t>
            </a:r>
            <a:endParaRPr lang="en-GB" sz="1800"/>
          </a:p>
          <a:p>
            <a:pPr algn="just">
              <a:lnSpc>
                <a:spcPct val="150000"/>
              </a:lnSpc>
              <a:defRPr/>
            </a:pPr>
            <a:r>
              <a:rPr lang="en-GB" sz="1800">
                <a:cs typeface="Arial"/>
              </a:rPr>
              <a:t>Discuss the benefits of vaccination against meningococcal strains A, C, W, Y</a:t>
            </a:r>
            <a:endParaRPr lang="en-GB" sz="1800"/>
          </a:p>
          <a:p>
            <a:pPr algn="just">
              <a:lnSpc>
                <a:spcPct val="150000"/>
              </a:lnSpc>
              <a:defRPr/>
            </a:pPr>
            <a:r>
              <a:rPr lang="en-GB" sz="1800"/>
              <a:t>Gain essential knowledge to administer the vaccine safely</a:t>
            </a:r>
            <a:endParaRPr lang="en-GB" sz="1800">
              <a:cs typeface="Arial"/>
            </a:endParaRPr>
          </a:p>
          <a:p>
            <a:pPr algn="just">
              <a:lnSpc>
                <a:spcPct val="150000"/>
              </a:lnSpc>
            </a:pPr>
            <a:r>
              <a:rPr lang="en-GB" sz="1800">
                <a:effectLst/>
              </a:rPr>
              <a:t>Identify relevant resources and additional information in relation to the </a:t>
            </a:r>
            <a:r>
              <a:rPr lang="en-GB" sz="1800" err="1">
                <a:effectLst/>
              </a:rPr>
              <a:t>MenACWY</a:t>
            </a:r>
            <a:r>
              <a:rPr lang="en-GB" sz="1800">
                <a:effectLst/>
              </a:rPr>
              <a:t> vaccination programme</a:t>
            </a:r>
          </a:p>
          <a:p>
            <a:endParaRPr lang="en-GB"/>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6</a:t>
            </a:fld>
            <a:endParaRPr lang="en-GB"/>
          </a:p>
        </p:txBody>
      </p:sp>
    </p:spTree>
    <p:extLst>
      <p:ext uri="{BB962C8B-B14F-4D97-AF65-F5344CB8AC3E}">
        <p14:creationId xmlns:p14="http://schemas.microsoft.com/office/powerpoint/2010/main" val="3394948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667378" y="133250"/>
            <a:ext cx="10515600" cy="1096515"/>
          </a:xfrm>
        </p:spPr>
        <p:txBody>
          <a:bodyPr lIns="91440" tIns="45720" rIns="91440" bIns="45720" anchor="t"/>
          <a:lstStyle/>
          <a:p>
            <a:r>
              <a:rPr lang="en-GB" b="1"/>
              <a:t>What is invasive meningococcal disease (IMD)?</a:t>
            </a:r>
            <a:br>
              <a:rPr lang="en-GB" b="1"/>
            </a:br>
            <a:endParaRPr lang="en-GB" b="1"/>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445895" y="1547062"/>
            <a:ext cx="10515600" cy="4491990"/>
          </a:xfrm>
        </p:spPr>
        <p:txBody>
          <a:bodyPr/>
          <a:lstStyle/>
          <a:p>
            <a:pPr marL="285750" indent="-285750" algn="just">
              <a:lnSpc>
                <a:spcPct val="150000"/>
              </a:lnSpc>
              <a:defRPr/>
            </a:pPr>
            <a:r>
              <a:rPr lang="en-GB" sz="1600"/>
              <a:t>Meningococcal disease occurs as a result of an invasive bacterial infection caused by </a:t>
            </a:r>
            <a:r>
              <a:rPr lang="en-GB" sz="1600" i="1"/>
              <a:t>Neisseria meningitidis (</a:t>
            </a:r>
            <a:r>
              <a:rPr lang="en-GB" sz="1600"/>
              <a:t>also known as the meningococcus)</a:t>
            </a:r>
            <a:endParaRPr lang="en-GB" sz="1600" strike="sngStrike"/>
          </a:p>
          <a:p>
            <a:pPr marL="285750" indent="-285750" algn="just">
              <a:lnSpc>
                <a:spcPct val="150000"/>
              </a:lnSpc>
              <a:defRPr/>
            </a:pPr>
            <a:r>
              <a:rPr lang="en-GB" sz="1600"/>
              <a:t>Invasive meningococcal disease (IMD) is rare but serious, resulting in significant mortality and morbidity</a:t>
            </a:r>
          </a:p>
          <a:p>
            <a:pPr marL="285750" indent="-285750" algn="just">
              <a:lnSpc>
                <a:spcPct val="150000"/>
              </a:lnSpc>
              <a:defRPr/>
            </a:pPr>
            <a:r>
              <a:rPr lang="en-GB" sz="1600"/>
              <a:t>Invasive meningococcal disease most commonly presents as either meningitis or septicaemia, or a combination of both</a:t>
            </a:r>
          </a:p>
          <a:p>
            <a:pPr marL="285750" indent="-285750" algn="just">
              <a:lnSpc>
                <a:spcPct val="150000"/>
              </a:lnSpc>
              <a:defRPr/>
            </a:pPr>
            <a:r>
              <a:rPr lang="en-GB" sz="1600"/>
              <a:t>Highest rates of disease are in children under 2 years, particularly infants aged 5 months although disease can occur at any age</a:t>
            </a:r>
          </a:p>
          <a:p>
            <a:pPr marL="285750" indent="-285750" algn="just">
              <a:lnSpc>
                <a:spcPct val="150000"/>
              </a:lnSpc>
              <a:defRPr/>
            </a:pPr>
            <a:r>
              <a:rPr lang="en-US" altLang="en-US" sz="1600">
                <a:ea typeface="ヒラギノ角ゴ Pro W3"/>
                <a:cs typeface="ヒラギノ角ゴ Pro W3"/>
              </a:rPr>
              <a:t>Over 95% of cases are sporadic but occasional outbreaks occur, e.g. in families, schools, universities</a:t>
            </a:r>
          </a:p>
          <a:p>
            <a:pPr marL="285750" indent="-285750" algn="just">
              <a:lnSpc>
                <a:spcPct val="150000"/>
              </a:lnSpc>
              <a:defRPr/>
            </a:pPr>
            <a:r>
              <a:rPr lang="en-GB" sz="1600"/>
              <a:t>All suspected cases of invasive meningococcal disease are statutorily notifiable by registered medical practitioners under Health Protection Wales Regulations (2010)</a:t>
            </a:r>
          </a:p>
          <a:p>
            <a:endParaRPr lang="en-GB"/>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7</a:t>
            </a:fld>
            <a:endParaRPr lang="en-GB"/>
          </a:p>
        </p:txBody>
      </p:sp>
    </p:spTree>
    <p:extLst>
      <p:ext uri="{BB962C8B-B14F-4D97-AF65-F5344CB8AC3E}">
        <p14:creationId xmlns:p14="http://schemas.microsoft.com/office/powerpoint/2010/main" val="34408924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647C1-C6C4-0E37-62AD-8DEA501A87E3}"/>
              </a:ext>
            </a:extLst>
          </p:cNvPr>
          <p:cNvSpPr>
            <a:spLocks noGrp="1"/>
          </p:cNvSpPr>
          <p:nvPr>
            <p:ph type="title"/>
          </p:nvPr>
        </p:nvSpPr>
        <p:spPr/>
        <p:txBody>
          <a:bodyPr/>
          <a:lstStyle/>
          <a:p>
            <a:r>
              <a:rPr lang="en-GB" b="1"/>
              <a:t>Meningococcal capsular groups </a:t>
            </a:r>
          </a:p>
        </p:txBody>
      </p:sp>
      <p:sp>
        <p:nvSpPr>
          <p:cNvPr id="3" name="Content Placeholder 2">
            <a:extLst>
              <a:ext uri="{FF2B5EF4-FFF2-40B4-BE49-F238E27FC236}">
                <a16:creationId xmlns:a16="http://schemas.microsoft.com/office/drawing/2014/main" id="{222CEC2C-8F5F-8502-0AC8-00A90FFBA259}"/>
              </a:ext>
            </a:extLst>
          </p:cNvPr>
          <p:cNvSpPr>
            <a:spLocks noGrp="1"/>
          </p:cNvSpPr>
          <p:nvPr>
            <p:ph idx="1"/>
          </p:nvPr>
        </p:nvSpPr>
        <p:spPr>
          <a:xfrm>
            <a:off x="312420" y="1253331"/>
            <a:ext cx="5311140" cy="2667159"/>
          </a:xfrm>
        </p:spPr>
        <p:txBody>
          <a:bodyPr/>
          <a:lstStyle/>
          <a:p>
            <a:pPr marL="285750" indent="-285750" eaLnBrk="1" hangingPunct="1">
              <a:lnSpc>
                <a:spcPct val="150000"/>
              </a:lnSpc>
              <a:buFont typeface="Arial" pitchFamily="34" charset="0"/>
              <a:buChar char="•"/>
            </a:pPr>
            <a:r>
              <a:rPr lang="en-GB" altLang="en-US" sz="1800">
                <a:ea typeface="ヒラギノ角ゴ Pro W3"/>
                <a:cs typeface="ヒラギノ角ゴ Pro W3"/>
              </a:rPr>
              <a:t>There are 12 known meningococcal groups, each possessing a distinct outer polysaccharide (sugar) capsule. </a:t>
            </a:r>
          </a:p>
          <a:p>
            <a:pPr marL="285750" indent="-285750" eaLnBrk="1" hangingPunct="1">
              <a:lnSpc>
                <a:spcPct val="150000"/>
              </a:lnSpc>
              <a:buFont typeface="Arial" pitchFamily="34" charset="0"/>
              <a:buChar char="•"/>
            </a:pPr>
            <a:r>
              <a:rPr lang="en-GB" altLang="en-US" sz="1800">
                <a:ea typeface="ヒラギノ角ゴ Pro W3"/>
                <a:cs typeface="ヒラギノ角ゴ Pro W3"/>
              </a:rPr>
              <a:t>The organism is associated with both asymptomatic carriage and invasive disease.</a:t>
            </a:r>
            <a:endParaRPr lang="en-US" altLang="en-US" sz="1800" b="1">
              <a:ea typeface="ヒラギノ角ゴ Pro W3"/>
              <a:cs typeface="ヒラギノ角ゴ Pro W3"/>
            </a:endParaRPr>
          </a:p>
          <a:p>
            <a:endParaRPr lang="en-GB"/>
          </a:p>
        </p:txBody>
      </p:sp>
      <p:sp>
        <p:nvSpPr>
          <p:cNvPr id="5" name="Slide Number Placeholder 4">
            <a:extLst>
              <a:ext uri="{FF2B5EF4-FFF2-40B4-BE49-F238E27FC236}">
                <a16:creationId xmlns:a16="http://schemas.microsoft.com/office/drawing/2014/main" id="{4AFAB947-97D2-5E64-00E6-9343D247AC04}"/>
              </a:ext>
            </a:extLst>
          </p:cNvPr>
          <p:cNvSpPr>
            <a:spLocks noGrp="1"/>
          </p:cNvSpPr>
          <p:nvPr>
            <p:ph type="sldNum" sz="quarter" idx="12"/>
          </p:nvPr>
        </p:nvSpPr>
        <p:spPr/>
        <p:txBody>
          <a:bodyPr/>
          <a:lstStyle/>
          <a:p>
            <a:fld id="{561D0CCE-8DCC-44DC-A653-AE62B1D84A52}" type="slidenum">
              <a:rPr lang="en-GB" smtClean="0"/>
              <a:pPr/>
              <a:t>8</a:t>
            </a:fld>
            <a:endParaRPr lang="en-GB"/>
          </a:p>
        </p:txBody>
      </p:sp>
      <p:sp>
        <p:nvSpPr>
          <p:cNvPr id="6" name="Footer Placeholder 3">
            <a:extLst>
              <a:ext uri="{FF2B5EF4-FFF2-40B4-BE49-F238E27FC236}">
                <a16:creationId xmlns:a16="http://schemas.microsoft.com/office/drawing/2014/main" id="{92CCA8AE-3883-488F-C5A9-92429D1713E8}"/>
              </a:ext>
            </a:extLst>
          </p:cNvPr>
          <p:cNvSpPr>
            <a:spLocks noGrp="1"/>
          </p:cNvSpPr>
          <p:nvPr>
            <p:ph type="ftr" sz="quarter" idx="11"/>
          </p:nvPr>
        </p:nvSpPr>
        <p:spPr>
          <a:xfrm>
            <a:off x="838200" y="6356350"/>
            <a:ext cx="7315200" cy="365125"/>
          </a:xfrm>
        </p:spPr>
        <p:txBody>
          <a:bodyPr lIns="91440" tIns="45720" rIns="91440" bIns="45720" anchor="t"/>
          <a:lstStyle/>
          <a:p>
            <a:r>
              <a:rPr lang="fr-FR" sz="1400"/>
              <a:t>Meningococcal ACWY immunisation programme for adolescents</a:t>
            </a:r>
            <a:endParaRPr lang="en-GB" sz="1400"/>
          </a:p>
          <a:p>
            <a:endParaRPr lang="en-GB"/>
          </a:p>
        </p:txBody>
      </p:sp>
      <p:grpSp>
        <p:nvGrpSpPr>
          <p:cNvPr id="7" name="Group 87">
            <a:extLst>
              <a:ext uri="{FF2B5EF4-FFF2-40B4-BE49-F238E27FC236}">
                <a16:creationId xmlns:a16="http://schemas.microsoft.com/office/drawing/2014/main" id="{44E57FF3-BCD5-158B-F62E-D489C4CB8D29}"/>
              </a:ext>
            </a:extLst>
          </p:cNvPr>
          <p:cNvGrpSpPr>
            <a:grpSpLocks/>
          </p:cNvGrpSpPr>
          <p:nvPr/>
        </p:nvGrpSpPr>
        <p:grpSpPr bwMode="auto">
          <a:xfrm>
            <a:off x="9120981" y="3771467"/>
            <a:ext cx="2066925" cy="2152650"/>
            <a:chOff x="3042" y="1602"/>
            <a:chExt cx="2257" cy="2376"/>
          </a:xfrm>
        </p:grpSpPr>
        <p:sp>
          <p:nvSpPr>
            <p:cNvPr id="8" name="Oval 88">
              <a:extLst>
                <a:ext uri="{FF2B5EF4-FFF2-40B4-BE49-F238E27FC236}">
                  <a16:creationId xmlns:a16="http://schemas.microsoft.com/office/drawing/2014/main" id="{3D622A22-D6EA-9FE1-2D63-B7B6C348E330}"/>
                </a:ext>
              </a:extLst>
            </p:cNvPr>
            <p:cNvSpPr>
              <a:spLocks noChangeArrowheads="1"/>
            </p:cNvSpPr>
            <p:nvPr/>
          </p:nvSpPr>
          <p:spPr bwMode="auto">
            <a:xfrm>
              <a:off x="3042" y="1602"/>
              <a:ext cx="2257" cy="2376"/>
            </a:xfrm>
            <a:prstGeom prst="ellipse">
              <a:avLst/>
            </a:prstGeom>
            <a:solidFill>
              <a:srgbClr val="3399FF"/>
            </a:solidFill>
            <a:ln w="123825">
              <a:solidFill>
                <a:srgbClr val="EAEC5E"/>
              </a:solidFill>
              <a:round/>
              <a:headEnd/>
              <a:tailEnd/>
            </a:ln>
          </p:spPr>
          <p:txBody>
            <a:bodyPr/>
            <a:lstStyle>
              <a:lvl1pPr eaLnBrk="0" hangingPunct="0">
                <a:buClr>
                  <a:srgbClr val="00A8CA"/>
                </a:buClr>
                <a:buSzPct val="65000"/>
                <a:buFont typeface="Wingdings" pitchFamily="2" charset="2"/>
                <a:buChar char="•"/>
                <a:defRPr sz="3000">
                  <a:solidFill>
                    <a:schemeClr val="bg2"/>
                  </a:solidFill>
                  <a:latin typeface="Arial" pitchFamily="34" charset="0"/>
                </a:defRPr>
              </a:lvl1pPr>
              <a:lvl2pPr marL="742950" indent="-285750" eaLnBrk="0" hangingPunct="0">
                <a:buClr>
                  <a:schemeClr val="tx1"/>
                </a:buClr>
                <a:buSzPct val="90000"/>
                <a:buChar char="–"/>
                <a:defRPr sz="2400">
                  <a:solidFill>
                    <a:schemeClr val="bg2"/>
                  </a:solidFill>
                  <a:latin typeface="Arial" pitchFamily="34" charset="0"/>
                </a:defRPr>
              </a:lvl2pPr>
              <a:lvl3pPr marL="1143000" indent="-228600" eaLnBrk="0" hangingPunct="0">
                <a:buClr>
                  <a:schemeClr val="accent1"/>
                </a:buClr>
                <a:buSzPct val="60000"/>
                <a:buFont typeface="Wingdings" pitchFamily="2" charset="2"/>
                <a:buChar char="l"/>
                <a:defRPr sz="2000">
                  <a:solidFill>
                    <a:schemeClr val="bg2"/>
                  </a:solidFill>
                  <a:latin typeface="Arial" pitchFamily="34" charset="0"/>
                </a:defRPr>
              </a:lvl3pPr>
              <a:lvl4pPr marL="1600200" indent="-228600" eaLnBrk="0" hangingPunct="0">
                <a:buClr>
                  <a:schemeClr val="tx1"/>
                </a:buClr>
                <a:buChar char="–"/>
                <a:defRPr sz="2000">
                  <a:solidFill>
                    <a:schemeClr val="bg2"/>
                  </a:solidFill>
                  <a:latin typeface="Arial" pitchFamily="34" charset="0"/>
                </a:defRPr>
              </a:lvl4pPr>
              <a:lvl5pPr marL="2057400" indent="-228600" eaLnBrk="0" hangingPunct="0">
                <a:buClr>
                  <a:schemeClr val="accent1"/>
                </a:buClr>
                <a:buChar char="•"/>
                <a:defRPr sz="2000">
                  <a:solidFill>
                    <a:schemeClr val="bg2"/>
                  </a:solidFill>
                  <a:latin typeface="Arial" pitchFamily="34" charset="0"/>
                </a:defRPr>
              </a:lvl5pPr>
              <a:lvl6pPr marL="2514600" indent="-228600" eaLnBrk="0" fontAlgn="base" hangingPunct="0">
                <a:spcBef>
                  <a:spcPct val="20000"/>
                </a:spcBef>
                <a:spcAft>
                  <a:spcPct val="0"/>
                </a:spcAft>
                <a:buClr>
                  <a:schemeClr val="accent1"/>
                </a:buClr>
                <a:buChar char="•"/>
                <a:defRPr sz="2000">
                  <a:solidFill>
                    <a:schemeClr val="bg2"/>
                  </a:solidFill>
                  <a:latin typeface="Arial" pitchFamily="34" charset="0"/>
                </a:defRPr>
              </a:lvl6pPr>
              <a:lvl7pPr marL="2971800" indent="-228600" eaLnBrk="0" fontAlgn="base" hangingPunct="0">
                <a:spcBef>
                  <a:spcPct val="20000"/>
                </a:spcBef>
                <a:spcAft>
                  <a:spcPct val="0"/>
                </a:spcAft>
                <a:buClr>
                  <a:schemeClr val="accent1"/>
                </a:buClr>
                <a:buChar char="•"/>
                <a:defRPr sz="2000">
                  <a:solidFill>
                    <a:schemeClr val="bg2"/>
                  </a:solidFill>
                  <a:latin typeface="Arial" pitchFamily="34" charset="0"/>
                </a:defRPr>
              </a:lvl7pPr>
              <a:lvl8pPr marL="3429000" indent="-228600" eaLnBrk="0" fontAlgn="base" hangingPunct="0">
                <a:spcBef>
                  <a:spcPct val="20000"/>
                </a:spcBef>
                <a:spcAft>
                  <a:spcPct val="0"/>
                </a:spcAft>
                <a:buClr>
                  <a:schemeClr val="accent1"/>
                </a:buClr>
                <a:buChar char="•"/>
                <a:defRPr sz="2000">
                  <a:solidFill>
                    <a:schemeClr val="bg2"/>
                  </a:solidFill>
                  <a:latin typeface="Arial" pitchFamily="34" charset="0"/>
                </a:defRPr>
              </a:lvl8pPr>
              <a:lvl9pPr marL="3886200" indent="-228600" eaLnBrk="0" fontAlgn="base" hangingPunct="0">
                <a:spcBef>
                  <a:spcPct val="20000"/>
                </a:spcBef>
                <a:spcAft>
                  <a:spcPct val="0"/>
                </a:spcAft>
                <a:buClr>
                  <a:schemeClr val="accent1"/>
                </a:buClr>
                <a:buChar char="•"/>
                <a:defRPr sz="2000">
                  <a:solidFill>
                    <a:schemeClr val="bg2"/>
                  </a:solidFill>
                  <a:latin typeface="Arial" pitchFamily="34" charset="0"/>
                </a:defRPr>
              </a:lvl9pPr>
            </a:lstStyle>
            <a:p>
              <a:pPr>
                <a:buClr>
                  <a:srgbClr val="0000FF"/>
                </a:buClr>
                <a:buSzTx/>
                <a:buFontTx/>
                <a:buNone/>
              </a:pPr>
              <a:endParaRPr lang="en-US" altLang="en-US" sz="2400">
                <a:solidFill>
                  <a:srgbClr val="FFFFFF"/>
                </a:solidFill>
                <a:ea typeface="ヒラギノ角ゴ Pro W3"/>
                <a:cs typeface="ヒラギノ角ゴ Pro W3"/>
              </a:endParaRPr>
            </a:p>
          </p:txBody>
        </p:sp>
        <p:grpSp>
          <p:nvGrpSpPr>
            <p:cNvPr id="9" name="Group 89">
              <a:extLst>
                <a:ext uri="{FF2B5EF4-FFF2-40B4-BE49-F238E27FC236}">
                  <a16:creationId xmlns:a16="http://schemas.microsoft.com/office/drawing/2014/main" id="{A77671DD-663B-88ED-B4A5-6667CFAF2872}"/>
                </a:ext>
              </a:extLst>
            </p:cNvPr>
            <p:cNvGrpSpPr>
              <a:grpSpLocks/>
            </p:cNvGrpSpPr>
            <p:nvPr/>
          </p:nvGrpSpPr>
          <p:grpSpPr bwMode="auto">
            <a:xfrm>
              <a:off x="3276" y="1890"/>
              <a:ext cx="1801" cy="1842"/>
              <a:chOff x="3276" y="1890"/>
              <a:chExt cx="1801" cy="1842"/>
            </a:xfrm>
          </p:grpSpPr>
          <p:sp>
            <p:nvSpPr>
              <p:cNvPr id="11" name="Oval 90">
                <a:extLst>
                  <a:ext uri="{FF2B5EF4-FFF2-40B4-BE49-F238E27FC236}">
                    <a16:creationId xmlns:a16="http://schemas.microsoft.com/office/drawing/2014/main" id="{F5607A66-9788-431C-58E2-1C5FEAB79D13}"/>
                  </a:ext>
                </a:extLst>
              </p:cNvPr>
              <p:cNvSpPr>
                <a:spLocks noChangeArrowheads="1"/>
              </p:cNvSpPr>
              <p:nvPr/>
            </p:nvSpPr>
            <p:spPr bwMode="auto">
              <a:xfrm>
                <a:off x="3288" y="1902"/>
                <a:ext cx="1771" cy="1812"/>
              </a:xfrm>
              <a:prstGeom prst="ellipse">
                <a:avLst/>
              </a:prstGeom>
              <a:solidFill>
                <a:srgbClr val="99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buClr>
                    <a:srgbClr val="00A8CA"/>
                  </a:buClr>
                  <a:buSzPct val="65000"/>
                  <a:buFont typeface="Wingdings" pitchFamily="2" charset="2"/>
                  <a:buChar char="•"/>
                  <a:defRPr sz="3000">
                    <a:solidFill>
                      <a:schemeClr val="bg2"/>
                    </a:solidFill>
                    <a:latin typeface="Arial" pitchFamily="34" charset="0"/>
                  </a:defRPr>
                </a:lvl1pPr>
                <a:lvl2pPr marL="742950" indent="-285750" eaLnBrk="0" hangingPunct="0">
                  <a:buClr>
                    <a:schemeClr val="tx1"/>
                  </a:buClr>
                  <a:buSzPct val="90000"/>
                  <a:buChar char="–"/>
                  <a:defRPr sz="2400">
                    <a:solidFill>
                      <a:schemeClr val="bg2"/>
                    </a:solidFill>
                    <a:latin typeface="Arial" pitchFamily="34" charset="0"/>
                  </a:defRPr>
                </a:lvl2pPr>
                <a:lvl3pPr marL="1143000" indent="-228600" eaLnBrk="0" hangingPunct="0">
                  <a:buClr>
                    <a:schemeClr val="accent1"/>
                  </a:buClr>
                  <a:buSzPct val="60000"/>
                  <a:buFont typeface="Wingdings" pitchFamily="2" charset="2"/>
                  <a:buChar char="l"/>
                  <a:defRPr sz="2000">
                    <a:solidFill>
                      <a:schemeClr val="bg2"/>
                    </a:solidFill>
                    <a:latin typeface="Arial" pitchFamily="34" charset="0"/>
                  </a:defRPr>
                </a:lvl3pPr>
                <a:lvl4pPr marL="1600200" indent="-228600" eaLnBrk="0" hangingPunct="0">
                  <a:buClr>
                    <a:schemeClr val="tx1"/>
                  </a:buClr>
                  <a:buChar char="–"/>
                  <a:defRPr sz="2000">
                    <a:solidFill>
                      <a:schemeClr val="bg2"/>
                    </a:solidFill>
                    <a:latin typeface="Arial" pitchFamily="34" charset="0"/>
                  </a:defRPr>
                </a:lvl4pPr>
                <a:lvl5pPr marL="2057400" indent="-228600" eaLnBrk="0" hangingPunct="0">
                  <a:buClr>
                    <a:schemeClr val="accent1"/>
                  </a:buClr>
                  <a:buChar char="•"/>
                  <a:defRPr sz="2000">
                    <a:solidFill>
                      <a:schemeClr val="bg2"/>
                    </a:solidFill>
                    <a:latin typeface="Arial" pitchFamily="34" charset="0"/>
                  </a:defRPr>
                </a:lvl5pPr>
                <a:lvl6pPr marL="2514600" indent="-228600" eaLnBrk="0" fontAlgn="base" hangingPunct="0">
                  <a:spcBef>
                    <a:spcPct val="20000"/>
                  </a:spcBef>
                  <a:spcAft>
                    <a:spcPct val="0"/>
                  </a:spcAft>
                  <a:buClr>
                    <a:schemeClr val="accent1"/>
                  </a:buClr>
                  <a:buChar char="•"/>
                  <a:defRPr sz="2000">
                    <a:solidFill>
                      <a:schemeClr val="bg2"/>
                    </a:solidFill>
                    <a:latin typeface="Arial" pitchFamily="34" charset="0"/>
                  </a:defRPr>
                </a:lvl6pPr>
                <a:lvl7pPr marL="2971800" indent="-228600" eaLnBrk="0" fontAlgn="base" hangingPunct="0">
                  <a:spcBef>
                    <a:spcPct val="20000"/>
                  </a:spcBef>
                  <a:spcAft>
                    <a:spcPct val="0"/>
                  </a:spcAft>
                  <a:buClr>
                    <a:schemeClr val="accent1"/>
                  </a:buClr>
                  <a:buChar char="•"/>
                  <a:defRPr sz="2000">
                    <a:solidFill>
                      <a:schemeClr val="bg2"/>
                    </a:solidFill>
                    <a:latin typeface="Arial" pitchFamily="34" charset="0"/>
                  </a:defRPr>
                </a:lvl7pPr>
                <a:lvl8pPr marL="3429000" indent="-228600" eaLnBrk="0" fontAlgn="base" hangingPunct="0">
                  <a:spcBef>
                    <a:spcPct val="20000"/>
                  </a:spcBef>
                  <a:spcAft>
                    <a:spcPct val="0"/>
                  </a:spcAft>
                  <a:buClr>
                    <a:schemeClr val="accent1"/>
                  </a:buClr>
                  <a:buChar char="•"/>
                  <a:defRPr sz="2000">
                    <a:solidFill>
                      <a:schemeClr val="bg2"/>
                    </a:solidFill>
                    <a:latin typeface="Arial" pitchFamily="34" charset="0"/>
                  </a:defRPr>
                </a:lvl8pPr>
                <a:lvl9pPr marL="3886200" indent="-228600" eaLnBrk="0" fontAlgn="base" hangingPunct="0">
                  <a:spcBef>
                    <a:spcPct val="20000"/>
                  </a:spcBef>
                  <a:spcAft>
                    <a:spcPct val="0"/>
                  </a:spcAft>
                  <a:buClr>
                    <a:schemeClr val="accent1"/>
                  </a:buClr>
                  <a:buChar char="•"/>
                  <a:defRPr sz="2000">
                    <a:solidFill>
                      <a:schemeClr val="bg2"/>
                    </a:solidFill>
                    <a:latin typeface="Arial" pitchFamily="34" charset="0"/>
                  </a:defRPr>
                </a:lvl9pPr>
              </a:lstStyle>
              <a:p>
                <a:pPr>
                  <a:buClr>
                    <a:srgbClr val="0000FF"/>
                  </a:buClr>
                  <a:buSzTx/>
                  <a:buFontTx/>
                  <a:buNone/>
                </a:pPr>
                <a:endParaRPr lang="en-US" altLang="en-US" sz="2400">
                  <a:solidFill>
                    <a:srgbClr val="FFFFFF"/>
                  </a:solidFill>
                  <a:ea typeface="ヒラギノ角ゴ Pro W3"/>
                  <a:cs typeface="ヒラギノ角ゴ Pro W3"/>
                </a:endParaRPr>
              </a:p>
            </p:txBody>
          </p:sp>
          <p:sp>
            <p:nvSpPr>
              <p:cNvPr id="12" name="Freeform 91">
                <a:extLst>
                  <a:ext uri="{FF2B5EF4-FFF2-40B4-BE49-F238E27FC236}">
                    <a16:creationId xmlns:a16="http://schemas.microsoft.com/office/drawing/2014/main" id="{AF0AFAE1-64A8-C20E-6274-CC8EBC3B8F40}"/>
                  </a:ext>
                </a:extLst>
              </p:cNvPr>
              <p:cNvSpPr>
                <a:spLocks/>
              </p:cNvSpPr>
              <p:nvPr/>
            </p:nvSpPr>
            <p:spPr bwMode="auto">
              <a:xfrm>
                <a:off x="4056" y="1890"/>
                <a:ext cx="120" cy="36"/>
              </a:xfrm>
              <a:custGeom>
                <a:avLst/>
                <a:gdLst>
                  <a:gd name="T0" fmla="*/ 120 w 120"/>
                  <a:gd name="T1" fmla="*/ 30 h 36"/>
                  <a:gd name="T2" fmla="*/ 120 w 120"/>
                  <a:gd name="T3" fmla="*/ 0 h 36"/>
                  <a:gd name="T4" fmla="*/ 24 w 120"/>
                  <a:gd name="T5" fmla="*/ 0 h 36"/>
                  <a:gd name="T6" fmla="*/ 0 w 120"/>
                  <a:gd name="T7" fmla="*/ 6 h 36"/>
                  <a:gd name="T8" fmla="*/ 6 w 120"/>
                  <a:gd name="T9" fmla="*/ 36 h 36"/>
                  <a:gd name="T10" fmla="*/ 30 w 120"/>
                  <a:gd name="T11" fmla="*/ 30 h 36"/>
                  <a:gd name="T12" fmla="*/ 120 w 120"/>
                  <a:gd name="T13" fmla="*/ 30 h 36"/>
                  <a:gd name="T14" fmla="*/ 0 60000 65536"/>
                  <a:gd name="T15" fmla="*/ 0 60000 65536"/>
                  <a:gd name="T16" fmla="*/ 0 60000 65536"/>
                  <a:gd name="T17" fmla="*/ 0 60000 65536"/>
                  <a:gd name="T18" fmla="*/ 0 60000 65536"/>
                  <a:gd name="T19" fmla="*/ 0 60000 65536"/>
                  <a:gd name="T20" fmla="*/ 0 60000 65536"/>
                  <a:gd name="T21" fmla="*/ 0 w 120"/>
                  <a:gd name="T22" fmla="*/ 0 h 36"/>
                  <a:gd name="T23" fmla="*/ 120 w 120"/>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 h="36">
                    <a:moveTo>
                      <a:pt x="120" y="30"/>
                    </a:moveTo>
                    <a:lnTo>
                      <a:pt x="120" y="0"/>
                    </a:lnTo>
                    <a:lnTo>
                      <a:pt x="24" y="0"/>
                    </a:lnTo>
                    <a:lnTo>
                      <a:pt x="0" y="6"/>
                    </a:lnTo>
                    <a:lnTo>
                      <a:pt x="6" y="36"/>
                    </a:lnTo>
                    <a:lnTo>
                      <a:pt x="30" y="30"/>
                    </a:lnTo>
                    <a:lnTo>
                      <a:pt x="12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13" name="Freeform 92">
                <a:extLst>
                  <a:ext uri="{FF2B5EF4-FFF2-40B4-BE49-F238E27FC236}">
                    <a16:creationId xmlns:a16="http://schemas.microsoft.com/office/drawing/2014/main" id="{4E0B668A-6BD0-5EAE-8DEF-FFF1DEF7147A}"/>
                  </a:ext>
                </a:extLst>
              </p:cNvPr>
              <p:cNvSpPr>
                <a:spLocks/>
              </p:cNvSpPr>
              <p:nvPr/>
            </p:nvSpPr>
            <p:spPr bwMode="auto">
              <a:xfrm>
                <a:off x="3852" y="1914"/>
                <a:ext cx="120" cy="66"/>
              </a:xfrm>
              <a:custGeom>
                <a:avLst/>
                <a:gdLst>
                  <a:gd name="T0" fmla="*/ 120 w 120"/>
                  <a:gd name="T1" fmla="*/ 30 h 66"/>
                  <a:gd name="T2" fmla="*/ 114 w 120"/>
                  <a:gd name="T3" fmla="*/ 0 h 66"/>
                  <a:gd name="T4" fmla="*/ 54 w 120"/>
                  <a:gd name="T5" fmla="*/ 12 h 66"/>
                  <a:gd name="T6" fmla="*/ 0 w 120"/>
                  <a:gd name="T7" fmla="*/ 36 h 66"/>
                  <a:gd name="T8" fmla="*/ 6 w 120"/>
                  <a:gd name="T9" fmla="*/ 66 h 66"/>
                  <a:gd name="T10" fmla="*/ 60 w 120"/>
                  <a:gd name="T11" fmla="*/ 42 h 66"/>
                  <a:gd name="T12" fmla="*/ 120 w 120"/>
                  <a:gd name="T13" fmla="*/ 30 h 66"/>
                  <a:gd name="T14" fmla="*/ 0 60000 65536"/>
                  <a:gd name="T15" fmla="*/ 0 60000 65536"/>
                  <a:gd name="T16" fmla="*/ 0 60000 65536"/>
                  <a:gd name="T17" fmla="*/ 0 60000 65536"/>
                  <a:gd name="T18" fmla="*/ 0 60000 65536"/>
                  <a:gd name="T19" fmla="*/ 0 60000 65536"/>
                  <a:gd name="T20" fmla="*/ 0 60000 65536"/>
                  <a:gd name="T21" fmla="*/ 0 w 120"/>
                  <a:gd name="T22" fmla="*/ 0 h 66"/>
                  <a:gd name="T23" fmla="*/ 120 w 120"/>
                  <a:gd name="T24" fmla="*/ 66 h 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 h="66">
                    <a:moveTo>
                      <a:pt x="120" y="30"/>
                    </a:moveTo>
                    <a:lnTo>
                      <a:pt x="114" y="0"/>
                    </a:lnTo>
                    <a:lnTo>
                      <a:pt x="54" y="12"/>
                    </a:lnTo>
                    <a:lnTo>
                      <a:pt x="0" y="36"/>
                    </a:lnTo>
                    <a:lnTo>
                      <a:pt x="6" y="66"/>
                    </a:lnTo>
                    <a:lnTo>
                      <a:pt x="60" y="42"/>
                    </a:lnTo>
                    <a:lnTo>
                      <a:pt x="12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14" name="Freeform 93">
                <a:extLst>
                  <a:ext uri="{FF2B5EF4-FFF2-40B4-BE49-F238E27FC236}">
                    <a16:creationId xmlns:a16="http://schemas.microsoft.com/office/drawing/2014/main" id="{CE84CBA1-B8F5-A91D-F179-3369EA39C4AA}"/>
                  </a:ext>
                </a:extLst>
              </p:cNvPr>
              <p:cNvSpPr>
                <a:spLocks/>
              </p:cNvSpPr>
              <p:nvPr/>
            </p:nvSpPr>
            <p:spPr bwMode="auto">
              <a:xfrm>
                <a:off x="3660" y="1986"/>
                <a:ext cx="120" cy="90"/>
              </a:xfrm>
              <a:custGeom>
                <a:avLst/>
                <a:gdLst>
                  <a:gd name="T0" fmla="*/ 120 w 120"/>
                  <a:gd name="T1" fmla="*/ 30 h 90"/>
                  <a:gd name="T2" fmla="*/ 108 w 120"/>
                  <a:gd name="T3" fmla="*/ 0 h 90"/>
                  <a:gd name="T4" fmla="*/ 90 w 120"/>
                  <a:gd name="T5" fmla="*/ 12 h 90"/>
                  <a:gd name="T6" fmla="*/ 84 w 120"/>
                  <a:gd name="T7" fmla="*/ 12 h 90"/>
                  <a:gd name="T8" fmla="*/ 12 w 120"/>
                  <a:gd name="T9" fmla="*/ 60 h 90"/>
                  <a:gd name="T10" fmla="*/ 0 w 120"/>
                  <a:gd name="T11" fmla="*/ 66 h 90"/>
                  <a:gd name="T12" fmla="*/ 18 w 120"/>
                  <a:gd name="T13" fmla="*/ 90 h 90"/>
                  <a:gd name="T14" fmla="*/ 30 w 120"/>
                  <a:gd name="T15" fmla="*/ 84 h 90"/>
                  <a:gd name="T16" fmla="*/ 102 w 120"/>
                  <a:gd name="T17" fmla="*/ 36 h 90"/>
                  <a:gd name="T18" fmla="*/ 90 w 120"/>
                  <a:gd name="T19" fmla="*/ 24 h 90"/>
                  <a:gd name="T20" fmla="*/ 96 w 120"/>
                  <a:gd name="T21" fmla="*/ 42 h 90"/>
                  <a:gd name="T22" fmla="*/ 120 w 120"/>
                  <a:gd name="T23" fmla="*/ 30 h 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0"/>
                  <a:gd name="T37" fmla="*/ 0 h 90"/>
                  <a:gd name="T38" fmla="*/ 120 w 120"/>
                  <a:gd name="T39" fmla="*/ 90 h 9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0" h="90">
                    <a:moveTo>
                      <a:pt x="120" y="30"/>
                    </a:moveTo>
                    <a:lnTo>
                      <a:pt x="108" y="0"/>
                    </a:lnTo>
                    <a:lnTo>
                      <a:pt x="90" y="12"/>
                    </a:lnTo>
                    <a:lnTo>
                      <a:pt x="84" y="12"/>
                    </a:lnTo>
                    <a:lnTo>
                      <a:pt x="12" y="60"/>
                    </a:lnTo>
                    <a:lnTo>
                      <a:pt x="0" y="66"/>
                    </a:lnTo>
                    <a:lnTo>
                      <a:pt x="18" y="90"/>
                    </a:lnTo>
                    <a:lnTo>
                      <a:pt x="30" y="84"/>
                    </a:lnTo>
                    <a:lnTo>
                      <a:pt x="102" y="36"/>
                    </a:lnTo>
                    <a:lnTo>
                      <a:pt x="90" y="24"/>
                    </a:lnTo>
                    <a:lnTo>
                      <a:pt x="96" y="42"/>
                    </a:lnTo>
                    <a:lnTo>
                      <a:pt x="12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15" name="Freeform 94">
                <a:extLst>
                  <a:ext uri="{FF2B5EF4-FFF2-40B4-BE49-F238E27FC236}">
                    <a16:creationId xmlns:a16="http://schemas.microsoft.com/office/drawing/2014/main" id="{1A481173-CC93-D6DF-4CE3-AF60A1F06AF8}"/>
                  </a:ext>
                </a:extLst>
              </p:cNvPr>
              <p:cNvSpPr>
                <a:spLocks/>
              </p:cNvSpPr>
              <p:nvPr/>
            </p:nvSpPr>
            <p:spPr bwMode="auto">
              <a:xfrm>
                <a:off x="3504" y="2106"/>
                <a:ext cx="102" cy="108"/>
              </a:xfrm>
              <a:custGeom>
                <a:avLst/>
                <a:gdLst>
                  <a:gd name="T0" fmla="*/ 102 w 102"/>
                  <a:gd name="T1" fmla="*/ 24 h 108"/>
                  <a:gd name="T2" fmla="*/ 84 w 102"/>
                  <a:gd name="T3" fmla="*/ 0 h 108"/>
                  <a:gd name="T4" fmla="*/ 36 w 102"/>
                  <a:gd name="T5" fmla="*/ 48 h 108"/>
                  <a:gd name="T6" fmla="*/ 30 w 102"/>
                  <a:gd name="T7" fmla="*/ 54 h 108"/>
                  <a:gd name="T8" fmla="*/ 0 w 102"/>
                  <a:gd name="T9" fmla="*/ 90 h 108"/>
                  <a:gd name="T10" fmla="*/ 24 w 102"/>
                  <a:gd name="T11" fmla="*/ 108 h 108"/>
                  <a:gd name="T12" fmla="*/ 54 w 102"/>
                  <a:gd name="T13" fmla="*/ 72 h 108"/>
                  <a:gd name="T14" fmla="*/ 42 w 102"/>
                  <a:gd name="T15" fmla="*/ 60 h 108"/>
                  <a:gd name="T16" fmla="*/ 54 w 102"/>
                  <a:gd name="T17" fmla="*/ 72 h 108"/>
                  <a:gd name="T18" fmla="*/ 102 w 102"/>
                  <a:gd name="T19" fmla="*/ 24 h 10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2"/>
                  <a:gd name="T31" fmla="*/ 0 h 108"/>
                  <a:gd name="T32" fmla="*/ 102 w 102"/>
                  <a:gd name="T33" fmla="*/ 108 h 10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2" h="108">
                    <a:moveTo>
                      <a:pt x="102" y="24"/>
                    </a:moveTo>
                    <a:lnTo>
                      <a:pt x="84" y="0"/>
                    </a:lnTo>
                    <a:lnTo>
                      <a:pt x="36" y="48"/>
                    </a:lnTo>
                    <a:lnTo>
                      <a:pt x="30" y="54"/>
                    </a:lnTo>
                    <a:lnTo>
                      <a:pt x="0" y="90"/>
                    </a:lnTo>
                    <a:lnTo>
                      <a:pt x="24" y="108"/>
                    </a:lnTo>
                    <a:lnTo>
                      <a:pt x="54" y="72"/>
                    </a:lnTo>
                    <a:lnTo>
                      <a:pt x="42" y="60"/>
                    </a:lnTo>
                    <a:lnTo>
                      <a:pt x="54" y="72"/>
                    </a:lnTo>
                    <a:lnTo>
                      <a:pt x="102"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16" name="Freeform 95">
                <a:extLst>
                  <a:ext uri="{FF2B5EF4-FFF2-40B4-BE49-F238E27FC236}">
                    <a16:creationId xmlns:a16="http://schemas.microsoft.com/office/drawing/2014/main" id="{CA2B2F78-E526-DF55-AE01-3BB10E2DAF23}"/>
                  </a:ext>
                </a:extLst>
              </p:cNvPr>
              <p:cNvSpPr>
                <a:spLocks/>
              </p:cNvSpPr>
              <p:nvPr/>
            </p:nvSpPr>
            <p:spPr bwMode="auto">
              <a:xfrm>
                <a:off x="3378" y="2262"/>
                <a:ext cx="90" cy="120"/>
              </a:xfrm>
              <a:custGeom>
                <a:avLst/>
                <a:gdLst>
                  <a:gd name="T0" fmla="*/ 90 w 90"/>
                  <a:gd name="T1" fmla="*/ 18 h 120"/>
                  <a:gd name="T2" fmla="*/ 66 w 90"/>
                  <a:gd name="T3" fmla="*/ 0 h 120"/>
                  <a:gd name="T4" fmla="*/ 48 w 90"/>
                  <a:gd name="T5" fmla="*/ 30 h 120"/>
                  <a:gd name="T6" fmla="*/ 6 w 90"/>
                  <a:gd name="T7" fmla="*/ 102 h 120"/>
                  <a:gd name="T8" fmla="*/ 0 w 90"/>
                  <a:gd name="T9" fmla="*/ 108 h 120"/>
                  <a:gd name="T10" fmla="*/ 0 w 90"/>
                  <a:gd name="T11" fmla="*/ 108 h 120"/>
                  <a:gd name="T12" fmla="*/ 30 w 90"/>
                  <a:gd name="T13" fmla="*/ 120 h 120"/>
                  <a:gd name="T14" fmla="*/ 30 w 90"/>
                  <a:gd name="T15" fmla="*/ 114 h 120"/>
                  <a:gd name="T16" fmla="*/ 18 w 90"/>
                  <a:gd name="T17" fmla="*/ 114 h 120"/>
                  <a:gd name="T18" fmla="*/ 30 w 90"/>
                  <a:gd name="T19" fmla="*/ 120 h 120"/>
                  <a:gd name="T20" fmla="*/ 72 w 90"/>
                  <a:gd name="T21" fmla="*/ 48 h 120"/>
                  <a:gd name="T22" fmla="*/ 90 w 90"/>
                  <a:gd name="T23" fmla="*/ 18 h 1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0"/>
                  <a:gd name="T37" fmla="*/ 0 h 120"/>
                  <a:gd name="T38" fmla="*/ 90 w 90"/>
                  <a:gd name="T39" fmla="*/ 120 h 1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0" h="120">
                    <a:moveTo>
                      <a:pt x="90" y="18"/>
                    </a:moveTo>
                    <a:lnTo>
                      <a:pt x="66" y="0"/>
                    </a:lnTo>
                    <a:lnTo>
                      <a:pt x="48" y="30"/>
                    </a:lnTo>
                    <a:lnTo>
                      <a:pt x="6" y="102"/>
                    </a:lnTo>
                    <a:lnTo>
                      <a:pt x="0" y="108"/>
                    </a:lnTo>
                    <a:lnTo>
                      <a:pt x="30" y="120"/>
                    </a:lnTo>
                    <a:lnTo>
                      <a:pt x="30" y="114"/>
                    </a:lnTo>
                    <a:lnTo>
                      <a:pt x="18" y="114"/>
                    </a:lnTo>
                    <a:lnTo>
                      <a:pt x="30" y="120"/>
                    </a:lnTo>
                    <a:lnTo>
                      <a:pt x="72" y="48"/>
                    </a:lnTo>
                    <a:lnTo>
                      <a:pt x="9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17" name="Freeform 96">
                <a:extLst>
                  <a:ext uri="{FF2B5EF4-FFF2-40B4-BE49-F238E27FC236}">
                    <a16:creationId xmlns:a16="http://schemas.microsoft.com/office/drawing/2014/main" id="{89746532-476B-9A43-67D0-E5D29AA2387E}"/>
                  </a:ext>
                </a:extLst>
              </p:cNvPr>
              <p:cNvSpPr>
                <a:spLocks/>
              </p:cNvSpPr>
              <p:nvPr/>
            </p:nvSpPr>
            <p:spPr bwMode="auto">
              <a:xfrm>
                <a:off x="3306" y="2454"/>
                <a:ext cx="66" cy="120"/>
              </a:xfrm>
              <a:custGeom>
                <a:avLst/>
                <a:gdLst>
                  <a:gd name="T0" fmla="*/ 66 w 66"/>
                  <a:gd name="T1" fmla="*/ 12 h 120"/>
                  <a:gd name="T2" fmla="*/ 36 w 66"/>
                  <a:gd name="T3" fmla="*/ 0 h 120"/>
                  <a:gd name="T4" fmla="*/ 6 w 66"/>
                  <a:gd name="T5" fmla="*/ 78 h 120"/>
                  <a:gd name="T6" fmla="*/ 0 w 66"/>
                  <a:gd name="T7" fmla="*/ 114 h 120"/>
                  <a:gd name="T8" fmla="*/ 30 w 66"/>
                  <a:gd name="T9" fmla="*/ 120 h 120"/>
                  <a:gd name="T10" fmla="*/ 36 w 66"/>
                  <a:gd name="T11" fmla="*/ 84 h 120"/>
                  <a:gd name="T12" fmla="*/ 66 w 66"/>
                  <a:gd name="T13" fmla="*/ 12 h 120"/>
                  <a:gd name="T14" fmla="*/ 0 60000 65536"/>
                  <a:gd name="T15" fmla="*/ 0 60000 65536"/>
                  <a:gd name="T16" fmla="*/ 0 60000 65536"/>
                  <a:gd name="T17" fmla="*/ 0 60000 65536"/>
                  <a:gd name="T18" fmla="*/ 0 60000 65536"/>
                  <a:gd name="T19" fmla="*/ 0 60000 65536"/>
                  <a:gd name="T20" fmla="*/ 0 60000 65536"/>
                  <a:gd name="T21" fmla="*/ 0 w 66"/>
                  <a:gd name="T22" fmla="*/ 0 h 120"/>
                  <a:gd name="T23" fmla="*/ 66 w 66"/>
                  <a:gd name="T24" fmla="*/ 120 h 1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120">
                    <a:moveTo>
                      <a:pt x="66" y="12"/>
                    </a:moveTo>
                    <a:lnTo>
                      <a:pt x="36" y="0"/>
                    </a:lnTo>
                    <a:lnTo>
                      <a:pt x="6" y="78"/>
                    </a:lnTo>
                    <a:lnTo>
                      <a:pt x="0" y="114"/>
                    </a:lnTo>
                    <a:lnTo>
                      <a:pt x="30" y="120"/>
                    </a:lnTo>
                    <a:lnTo>
                      <a:pt x="36" y="84"/>
                    </a:lnTo>
                    <a:lnTo>
                      <a:pt x="6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18" name="Freeform 97">
                <a:extLst>
                  <a:ext uri="{FF2B5EF4-FFF2-40B4-BE49-F238E27FC236}">
                    <a16:creationId xmlns:a16="http://schemas.microsoft.com/office/drawing/2014/main" id="{5534D979-2BD7-C271-8BB2-E180FF64078E}"/>
                  </a:ext>
                </a:extLst>
              </p:cNvPr>
              <p:cNvSpPr>
                <a:spLocks/>
              </p:cNvSpPr>
              <p:nvPr/>
            </p:nvSpPr>
            <p:spPr bwMode="auto">
              <a:xfrm>
                <a:off x="3276" y="2658"/>
                <a:ext cx="42" cy="120"/>
              </a:xfrm>
              <a:custGeom>
                <a:avLst/>
                <a:gdLst>
                  <a:gd name="T0" fmla="*/ 42 w 42"/>
                  <a:gd name="T1" fmla="*/ 6 h 120"/>
                  <a:gd name="T2" fmla="*/ 12 w 42"/>
                  <a:gd name="T3" fmla="*/ 0 h 120"/>
                  <a:gd name="T4" fmla="*/ 0 w 42"/>
                  <a:gd name="T5" fmla="*/ 54 h 120"/>
                  <a:gd name="T6" fmla="*/ 0 w 42"/>
                  <a:gd name="T7" fmla="*/ 120 h 120"/>
                  <a:gd name="T8" fmla="*/ 30 w 42"/>
                  <a:gd name="T9" fmla="*/ 120 h 120"/>
                  <a:gd name="T10" fmla="*/ 30 w 42"/>
                  <a:gd name="T11" fmla="*/ 60 h 120"/>
                  <a:gd name="T12" fmla="*/ 42 w 42"/>
                  <a:gd name="T13" fmla="*/ 6 h 120"/>
                  <a:gd name="T14" fmla="*/ 0 60000 65536"/>
                  <a:gd name="T15" fmla="*/ 0 60000 65536"/>
                  <a:gd name="T16" fmla="*/ 0 60000 65536"/>
                  <a:gd name="T17" fmla="*/ 0 60000 65536"/>
                  <a:gd name="T18" fmla="*/ 0 60000 65536"/>
                  <a:gd name="T19" fmla="*/ 0 60000 65536"/>
                  <a:gd name="T20" fmla="*/ 0 60000 65536"/>
                  <a:gd name="T21" fmla="*/ 0 w 42"/>
                  <a:gd name="T22" fmla="*/ 0 h 120"/>
                  <a:gd name="T23" fmla="*/ 42 w 42"/>
                  <a:gd name="T24" fmla="*/ 120 h 1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120">
                    <a:moveTo>
                      <a:pt x="42" y="6"/>
                    </a:moveTo>
                    <a:lnTo>
                      <a:pt x="12" y="0"/>
                    </a:lnTo>
                    <a:lnTo>
                      <a:pt x="0" y="54"/>
                    </a:lnTo>
                    <a:lnTo>
                      <a:pt x="0" y="120"/>
                    </a:lnTo>
                    <a:lnTo>
                      <a:pt x="30" y="120"/>
                    </a:lnTo>
                    <a:lnTo>
                      <a:pt x="30" y="60"/>
                    </a:lnTo>
                    <a:lnTo>
                      <a:pt x="42"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19" name="Freeform 98">
                <a:extLst>
                  <a:ext uri="{FF2B5EF4-FFF2-40B4-BE49-F238E27FC236}">
                    <a16:creationId xmlns:a16="http://schemas.microsoft.com/office/drawing/2014/main" id="{952DC902-EE7B-87BB-8BAB-EC766ECEAC9C}"/>
                  </a:ext>
                </a:extLst>
              </p:cNvPr>
              <p:cNvSpPr>
                <a:spLocks/>
              </p:cNvSpPr>
              <p:nvPr/>
            </p:nvSpPr>
            <p:spPr bwMode="auto">
              <a:xfrm>
                <a:off x="3276" y="2868"/>
                <a:ext cx="42" cy="120"/>
              </a:xfrm>
              <a:custGeom>
                <a:avLst/>
                <a:gdLst>
                  <a:gd name="T0" fmla="*/ 30 w 42"/>
                  <a:gd name="T1" fmla="*/ 0 h 120"/>
                  <a:gd name="T2" fmla="*/ 0 w 42"/>
                  <a:gd name="T3" fmla="*/ 0 h 120"/>
                  <a:gd name="T4" fmla="*/ 0 w 42"/>
                  <a:gd name="T5" fmla="*/ 30 h 120"/>
                  <a:gd name="T6" fmla="*/ 0 w 42"/>
                  <a:gd name="T7" fmla="*/ 36 h 120"/>
                  <a:gd name="T8" fmla="*/ 12 w 42"/>
                  <a:gd name="T9" fmla="*/ 120 h 120"/>
                  <a:gd name="T10" fmla="*/ 42 w 42"/>
                  <a:gd name="T11" fmla="*/ 114 h 120"/>
                  <a:gd name="T12" fmla="*/ 30 w 42"/>
                  <a:gd name="T13" fmla="*/ 30 h 120"/>
                  <a:gd name="T14" fmla="*/ 18 w 42"/>
                  <a:gd name="T15" fmla="*/ 30 h 120"/>
                  <a:gd name="T16" fmla="*/ 30 w 42"/>
                  <a:gd name="T17" fmla="*/ 36 h 120"/>
                  <a:gd name="T18" fmla="*/ 30 w 42"/>
                  <a:gd name="T19" fmla="*/ 0 h 1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2"/>
                  <a:gd name="T31" fmla="*/ 0 h 120"/>
                  <a:gd name="T32" fmla="*/ 42 w 42"/>
                  <a:gd name="T33" fmla="*/ 120 h 1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2" h="120">
                    <a:moveTo>
                      <a:pt x="30" y="0"/>
                    </a:moveTo>
                    <a:lnTo>
                      <a:pt x="0" y="0"/>
                    </a:lnTo>
                    <a:lnTo>
                      <a:pt x="0" y="30"/>
                    </a:lnTo>
                    <a:lnTo>
                      <a:pt x="0" y="36"/>
                    </a:lnTo>
                    <a:lnTo>
                      <a:pt x="12" y="120"/>
                    </a:lnTo>
                    <a:lnTo>
                      <a:pt x="42" y="114"/>
                    </a:lnTo>
                    <a:lnTo>
                      <a:pt x="30" y="30"/>
                    </a:lnTo>
                    <a:lnTo>
                      <a:pt x="18" y="30"/>
                    </a:lnTo>
                    <a:lnTo>
                      <a:pt x="30" y="36"/>
                    </a:lnTo>
                    <a:lnTo>
                      <a:pt x="3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20" name="Freeform 99">
                <a:extLst>
                  <a:ext uri="{FF2B5EF4-FFF2-40B4-BE49-F238E27FC236}">
                    <a16:creationId xmlns:a16="http://schemas.microsoft.com/office/drawing/2014/main" id="{3C36D38F-58C6-F0D0-8B0D-4050E9AD73A7}"/>
                  </a:ext>
                </a:extLst>
              </p:cNvPr>
              <p:cNvSpPr>
                <a:spLocks/>
              </p:cNvSpPr>
              <p:nvPr/>
            </p:nvSpPr>
            <p:spPr bwMode="auto">
              <a:xfrm>
                <a:off x="3312" y="3072"/>
                <a:ext cx="72" cy="120"/>
              </a:xfrm>
              <a:custGeom>
                <a:avLst/>
                <a:gdLst>
                  <a:gd name="T0" fmla="*/ 30 w 72"/>
                  <a:gd name="T1" fmla="*/ 0 h 120"/>
                  <a:gd name="T2" fmla="*/ 0 w 72"/>
                  <a:gd name="T3" fmla="*/ 6 h 120"/>
                  <a:gd name="T4" fmla="*/ 0 w 72"/>
                  <a:gd name="T5" fmla="*/ 6 h 120"/>
                  <a:gd name="T6" fmla="*/ 30 w 72"/>
                  <a:gd name="T7" fmla="*/ 90 h 120"/>
                  <a:gd name="T8" fmla="*/ 48 w 72"/>
                  <a:gd name="T9" fmla="*/ 120 h 120"/>
                  <a:gd name="T10" fmla="*/ 72 w 72"/>
                  <a:gd name="T11" fmla="*/ 108 h 120"/>
                  <a:gd name="T12" fmla="*/ 60 w 72"/>
                  <a:gd name="T13" fmla="*/ 84 h 120"/>
                  <a:gd name="T14" fmla="*/ 30 w 72"/>
                  <a:gd name="T15" fmla="*/ 0 h 120"/>
                  <a:gd name="T16" fmla="*/ 0 60000 65536"/>
                  <a:gd name="T17" fmla="*/ 0 60000 65536"/>
                  <a:gd name="T18" fmla="*/ 0 60000 65536"/>
                  <a:gd name="T19" fmla="*/ 0 60000 65536"/>
                  <a:gd name="T20" fmla="*/ 0 60000 65536"/>
                  <a:gd name="T21" fmla="*/ 0 60000 65536"/>
                  <a:gd name="T22" fmla="*/ 0 60000 65536"/>
                  <a:gd name="T23" fmla="*/ 0 60000 65536"/>
                  <a:gd name="T24" fmla="*/ 0 w 72"/>
                  <a:gd name="T25" fmla="*/ 0 h 120"/>
                  <a:gd name="T26" fmla="*/ 72 w 72"/>
                  <a:gd name="T27" fmla="*/ 120 h 12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2" h="120">
                    <a:moveTo>
                      <a:pt x="30" y="0"/>
                    </a:moveTo>
                    <a:lnTo>
                      <a:pt x="0" y="6"/>
                    </a:lnTo>
                    <a:lnTo>
                      <a:pt x="30" y="90"/>
                    </a:lnTo>
                    <a:lnTo>
                      <a:pt x="48" y="120"/>
                    </a:lnTo>
                    <a:lnTo>
                      <a:pt x="72" y="108"/>
                    </a:lnTo>
                    <a:lnTo>
                      <a:pt x="60" y="84"/>
                    </a:lnTo>
                    <a:lnTo>
                      <a:pt x="3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21" name="Freeform 100">
                <a:extLst>
                  <a:ext uri="{FF2B5EF4-FFF2-40B4-BE49-F238E27FC236}">
                    <a16:creationId xmlns:a16="http://schemas.microsoft.com/office/drawing/2014/main" id="{C31109F8-02E8-56D9-CDE6-CAB75B425AB5}"/>
                  </a:ext>
                </a:extLst>
              </p:cNvPr>
              <p:cNvSpPr>
                <a:spLocks/>
              </p:cNvSpPr>
              <p:nvPr/>
            </p:nvSpPr>
            <p:spPr bwMode="auto">
              <a:xfrm>
                <a:off x="3402" y="3258"/>
                <a:ext cx="90" cy="120"/>
              </a:xfrm>
              <a:custGeom>
                <a:avLst/>
                <a:gdLst>
                  <a:gd name="T0" fmla="*/ 24 w 90"/>
                  <a:gd name="T1" fmla="*/ 0 h 120"/>
                  <a:gd name="T2" fmla="*/ 0 w 90"/>
                  <a:gd name="T3" fmla="*/ 18 h 120"/>
                  <a:gd name="T4" fmla="*/ 24 w 90"/>
                  <a:gd name="T5" fmla="*/ 66 h 120"/>
                  <a:gd name="T6" fmla="*/ 66 w 90"/>
                  <a:gd name="T7" fmla="*/ 120 h 120"/>
                  <a:gd name="T8" fmla="*/ 90 w 90"/>
                  <a:gd name="T9" fmla="*/ 102 h 120"/>
                  <a:gd name="T10" fmla="*/ 48 w 90"/>
                  <a:gd name="T11" fmla="*/ 48 h 120"/>
                  <a:gd name="T12" fmla="*/ 24 w 90"/>
                  <a:gd name="T13" fmla="*/ 0 h 120"/>
                  <a:gd name="T14" fmla="*/ 0 60000 65536"/>
                  <a:gd name="T15" fmla="*/ 0 60000 65536"/>
                  <a:gd name="T16" fmla="*/ 0 60000 65536"/>
                  <a:gd name="T17" fmla="*/ 0 60000 65536"/>
                  <a:gd name="T18" fmla="*/ 0 60000 65536"/>
                  <a:gd name="T19" fmla="*/ 0 60000 65536"/>
                  <a:gd name="T20" fmla="*/ 0 60000 65536"/>
                  <a:gd name="T21" fmla="*/ 0 w 90"/>
                  <a:gd name="T22" fmla="*/ 0 h 120"/>
                  <a:gd name="T23" fmla="*/ 90 w 90"/>
                  <a:gd name="T24" fmla="*/ 120 h 1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0" h="120">
                    <a:moveTo>
                      <a:pt x="24" y="0"/>
                    </a:moveTo>
                    <a:lnTo>
                      <a:pt x="0" y="18"/>
                    </a:lnTo>
                    <a:lnTo>
                      <a:pt x="24" y="66"/>
                    </a:lnTo>
                    <a:lnTo>
                      <a:pt x="66" y="120"/>
                    </a:lnTo>
                    <a:lnTo>
                      <a:pt x="90" y="102"/>
                    </a:lnTo>
                    <a:lnTo>
                      <a:pt x="48" y="48"/>
                    </a:lnTo>
                    <a:lnTo>
                      <a:pt x="2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22" name="Freeform 101">
                <a:extLst>
                  <a:ext uri="{FF2B5EF4-FFF2-40B4-BE49-F238E27FC236}">
                    <a16:creationId xmlns:a16="http://schemas.microsoft.com/office/drawing/2014/main" id="{69E48839-3265-8FB4-19FF-3D6679A5A4D6}"/>
                  </a:ext>
                </a:extLst>
              </p:cNvPr>
              <p:cNvSpPr>
                <a:spLocks/>
              </p:cNvSpPr>
              <p:nvPr/>
            </p:nvSpPr>
            <p:spPr bwMode="auto">
              <a:xfrm>
                <a:off x="3522" y="3426"/>
                <a:ext cx="108" cy="102"/>
              </a:xfrm>
              <a:custGeom>
                <a:avLst/>
                <a:gdLst>
                  <a:gd name="T0" fmla="*/ 24 w 108"/>
                  <a:gd name="T1" fmla="*/ 0 h 102"/>
                  <a:gd name="T2" fmla="*/ 0 w 108"/>
                  <a:gd name="T3" fmla="*/ 18 h 102"/>
                  <a:gd name="T4" fmla="*/ 12 w 108"/>
                  <a:gd name="T5" fmla="*/ 30 h 102"/>
                  <a:gd name="T6" fmla="*/ 18 w 108"/>
                  <a:gd name="T7" fmla="*/ 36 h 102"/>
                  <a:gd name="T8" fmla="*/ 78 w 108"/>
                  <a:gd name="T9" fmla="*/ 90 h 102"/>
                  <a:gd name="T10" fmla="*/ 90 w 108"/>
                  <a:gd name="T11" fmla="*/ 102 h 102"/>
                  <a:gd name="T12" fmla="*/ 108 w 108"/>
                  <a:gd name="T13" fmla="*/ 78 h 102"/>
                  <a:gd name="T14" fmla="*/ 96 w 108"/>
                  <a:gd name="T15" fmla="*/ 66 h 102"/>
                  <a:gd name="T16" fmla="*/ 36 w 108"/>
                  <a:gd name="T17" fmla="*/ 12 h 102"/>
                  <a:gd name="T18" fmla="*/ 24 w 108"/>
                  <a:gd name="T19" fmla="*/ 24 h 102"/>
                  <a:gd name="T20" fmla="*/ 36 w 108"/>
                  <a:gd name="T21" fmla="*/ 12 h 102"/>
                  <a:gd name="T22" fmla="*/ 24 w 108"/>
                  <a:gd name="T23" fmla="*/ 0 h 1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8"/>
                  <a:gd name="T37" fmla="*/ 0 h 102"/>
                  <a:gd name="T38" fmla="*/ 108 w 108"/>
                  <a:gd name="T39" fmla="*/ 102 h 10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8" h="102">
                    <a:moveTo>
                      <a:pt x="24" y="0"/>
                    </a:moveTo>
                    <a:lnTo>
                      <a:pt x="0" y="18"/>
                    </a:lnTo>
                    <a:lnTo>
                      <a:pt x="12" y="30"/>
                    </a:lnTo>
                    <a:lnTo>
                      <a:pt x="18" y="36"/>
                    </a:lnTo>
                    <a:lnTo>
                      <a:pt x="78" y="90"/>
                    </a:lnTo>
                    <a:lnTo>
                      <a:pt x="90" y="102"/>
                    </a:lnTo>
                    <a:lnTo>
                      <a:pt x="108" y="78"/>
                    </a:lnTo>
                    <a:lnTo>
                      <a:pt x="96" y="66"/>
                    </a:lnTo>
                    <a:lnTo>
                      <a:pt x="36" y="12"/>
                    </a:lnTo>
                    <a:lnTo>
                      <a:pt x="24" y="24"/>
                    </a:lnTo>
                    <a:lnTo>
                      <a:pt x="36" y="12"/>
                    </a:lnTo>
                    <a:lnTo>
                      <a:pt x="2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23" name="Freeform 102">
                <a:extLst>
                  <a:ext uri="{FF2B5EF4-FFF2-40B4-BE49-F238E27FC236}">
                    <a16:creationId xmlns:a16="http://schemas.microsoft.com/office/drawing/2014/main" id="{5A8980A0-CCBF-9426-D21F-EE25589939E9}"/>
                  </a:ext>
                </a:extLst>
              </p:cNvPr>
              <p:cNvSpPr>
                <a:spLocks/>
              </p:cNvSpPr>
              <p:nvPr/>
            </p:nvSpPr>
            <p:spPr bwMode="auto">
              <a:xfrm>
                <a:off x="3690" y="3558"/>
                <a:ext cx="114" cy="84"/>
              </a:xfrm>
              <a:custGeom>
                <a:avLst/>
                <a:gdLst>
                  <a:gd name="T0" fmla="*/ 18 w 114"/>
                  <a:gd name="T1" fmla="*/ 0 h 84"/>
                  <a:gd name="T2" fmla="*/ 0 w 114"/>
                  <a:gd name="T3" fmla="*/ 24 h 84"/>
                  <a:gd name="T4" fmla="*/ 54 w 114"/>
                  <a:gd name="T5" fmla="*/ 60 h 84"/>
                  <a:gd name="T6" fmla="*/ 60 w 114"/>
                  <a:gd name="T7" fmla="*/ 60 h 84"/>
                  <a:gd name="T8" fmla="*/ 102 w 114"/>
                  <a:gd name="T9" fmla="*/ 84 h 84"/>
                  <a:gd name="T10" fmla="*/ 114 w 114"/>
                  <a:gd name="T11" fmla="*/ 54 h 84"/>
                  <a:gd name="T12" fmla="*/ 66 w 114"/>
                  <a:gd name="T13" fmla="*/ 30 h 84"/>
                  <a:gd name="T14" fmla="*/ 60 w 114"/>
                  <a:gd name="T15" fmla="*/ 48 h 84"/>
                  <a:gd name="T16" fmla="*/ 72 w 114"/>
                  <a:gd name="T17" fmla="*/ 36 h 84"/>
                  <a:gd name="T18" fmla="*/ 18 w 114"/>
                  <a:gd name="T19" fmla="*/ 0 h 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4"/>
                  <a:gd name="T32" fmla="*/ 114 w 114"/>
                  <a:gd name="T33" fmla="*/ 84 h 8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4">
                    <a:moveTo>
                      <a:pt x="18" y="0"/>
                    </a:moveTo>
                    <a:lnTo>
                      <a:pt x="0" y="24"/>
                    </a:lnTo>
                    <a:lnTo>
                      <a:pt x="54" y="60"/>
                    </a:lnTo>
                    <a:lnTo>
                      <a:pt x="60" y="60"/>
                    </a:lnTo>
                    <a:lnTo>
                      <a:pt x="102" y="84"/>
                    </a:lnTo>
                    <a:lnTo>
                      <a:pt x="114" y="54"/>
                    </a:lnTo>
                    <a:lnTo>
                      <a:pt x="66" y="30"/>
                    </a:lnTo>
                    <a:lnTo>
                      <a:pt x="60" y="48"/>
                    </a:lnTo>
                    <a:lnTo>
                      <a:pt x="72" y="36"/>
                    </a:lnTo>
                    <a:lnTo>
                      <a:pt x="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24" name="Freeform 103">
                <a:extLst>
                  <a:ext uri="{FF2B5EF4-FFF2-40B4-BE49-F238E27FC236}">
                    <a16:creationId xmlns:a16="http://schemas.microsoft.com/office/drawing/2014/main" id="{93E4BEB1-8817-31E0-76E6-EE4B3CBB8A0C}"/>
                  </a:ext>
                </a:extLst>
              </p:cNvPr>
              <p:cNvSpPr>
                <a:spLocks/>
              </p:cNvSpPr>
              <p:nvPr/>
            </p:nvSpPr>
            <p:spPr bwMode="auto">
              <a:xfrm>
                <a:off x="3882" y="3648"/>
                <a:ext cx="120" cy="60"/>
              </a:xfrm>
              <a:custGeom>
                <a:avLst/>
                <a:gdLst>
                  <a:gd name="T0" fmla="*/ 6 w 120"/>
                  <a:gd name="T1" fmla="*/ 0 h 60"/>
                  <a:gd name="T2" fmla="*/ 0 w 120"/>
                  <a:gd name="T3" fmla="*/ 30 h 60"/>
                  <a:gd name="T4" fmla="*/ 24 w 120"/>
                  <a:gd name="T5" fmla="*/ 42 h 60"/>
                  <a:gd name="T6" fmla="*/ 114 w 120"/>
                  <a:gd name="T7" fmla="*/ 60 h 60"/>
                  <a:gd name="T8" fmla="*/ 114 w 120"/>
                  <a:gd name="T9" fmla="*/ 60 h 60"/>
                  <a:gd name="T10" fmla="*/ 120 w 120"/>
                  <a:gd name="T11" fmla="*/ 30 h 60"/>
                  <a:gd name="T12" fmla="*/ 120 w 120"/>
                  <a:gd name="T13" fmla="*/ 30 h 60"/>
                  <a:gd name="T14" fmla="*/ 30 w 120"/>
                  <a:gd name="T15" fmla="*/ 12 h 60"/>
                  <a:gd name="T16" fmla="*/ 6 w 120"/>
                  <a:gd name="T17" fmla="*/ 0 h 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0"/>
                  <a:gd name="T28" fmla="*/ 0 h 60"/>
                  <a:gd name="T29" fmla="*/ 120 w 120"/>
                  <a:gd name="T30" fmla="*/ 60 h 6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0" h="60">
                    <a:moveTo>
                      <a:pt x="6" y="0"/>
                    </a:moveTo>
                    <a:lnTo>
                      <a:pt x="0" y="30"/>
                    </a:lnTo>
                    <a:lnTo>
                      <a:pt x="24" y="42"/>
                    </a:lnTo>
                    <a:lnTo>
                      <a:pt x="114" y="60"/>
                    </a:lnTo>
                    <a:lnTo>
                      <a:pt x="120" y="30"/>
                    </a:lnTo>
                    <a:lnTo>
                      <a:pt x="30" y="1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25" name="Freeform 104">
                <a:extLst>
                  <a:ext uri="{FF2B5EF4-FFF2-40B4-BE49-F238E27FC236}">
                    <a16:creationId xmlns:a16="http://schemas.microsoft.com/office/drawing/2014/main" id="{352C7873-B4AB-8868-4CBB-E88C91950C3D}"/>
                  </a:ext>
                </a:extLst>
              </p:cNvPr>
              <p:cNvSpPr>
                <a:spLocks/>
              </p:cNvSpPr>
              <p:nvPr/>
            </p:nvSpPr>
            <p:spPr bwMode="auto">
              <a:xfrm>
                <a:off x="4086" y="3696"/>
                <a:ext cx="121" cy="36"/>
              </a:xfrm>
              <a:custGeom>
                <a:avLst/>
                <a:gdLst>
                  <a:gd name="T0" fmla="*/ 0 w 121"/>
                  <a:gd name="T1" fmla="*/ 0 h 36"/>
                  <a:gd name="T2" fmla="*/ 0 w 121"/>
                  <a:gd name="T3" fmla="*/ 30 h 36"/>
                  <a:gd name="T4" fmla="*/ 90 w 121"/>
                  <a:gd name="T5" fmla="*/ 36 h 36"/>
                  <a:gd name="T6" fmla="*/ 121 w 121"/>
                  <a:gd name="T7" fmla="*/ 30 h 36"/>
                  <a:gd name="T8" fmla="*/ 121 w 121"/>
                  <a:gd name="T9" fmla="*/ 0 h 36"/>
                  <a:gd name="T10" fmla="*/ 90 w 121"/>
                  <a:gd name="T11" fmla="*/ 6 h 36"/>
                  <a:gd name="T12" fmla="*/ 0 w 121"/>
                  <a:gd name="T13" fmla="*/ 0 h 36"/>
                  <a:gd name="T14" fmla="*/ 0 60000 65536"/>
                  <a:gd name="T15" fmla="*/ 0 60000 65536"/>
                  <a:gd name="T16" fmla="*/ 0 60000 65536"/>
                  <a:gd name="T17" fmla="*/ 0 60000 65536"/>
                  <a:gd name="T18" fmla="*/ 0 60000 65536"/>
                  <a:gd name="T19" fmla="*/ 0 60000 65536"/>
                  <a:gd name="T20" fmla="*/ 0 60000 65536"/>
                  <a:gd name="T21" fmla="*/ 0 w 121"/>
                  <a:gd name="T22" fmla="*/ 0 h 36"/>
                  <a:gd name="T23" fmla="*/ 121 w 121"/>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1" h="36">
                    <a:moveTo>
                      <a:pt x="0" y="0"/>
                    </a:moveTo>
                    <a:lnTo>
                      <a:pt x="0" y="30"/>
                    </a:lnTo>
                    <a:lnTo>
                      <a:pt x="90" y="36"/>
                    </a:lnTo>
                    <a:lnTo>
                      <a:pt x="121" y="30"/>
                    </a:lnTo>
                    <a:lnTo>
                      <a:pt x="121" y="0"/>
                    </a:lnTo>
                    <a:lnTo>
                      <a:pt x="90" y="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26" name="Freeform 105">
                <a:extLst>
                  <a:ext uri="{FF2B5EF4-FFF2-40B4-BE49-F238E27FC236}">
                    <a16:creationId xmlns:a16="http://schemas.microsoft.com/office/drawing/2014/main" id="{7CFAED47-0394-8EC8-F7C7-648A9EE0F69B}"/>
                  </a:ext>
                </a:extLst>
              </p:cNvPr>
              <p:cNvSpPr>
                <a:spLocks/>
              </p:cNvSpPr>
              <p:nvPr/>
            </p:nvSpPr>
            <p:spPr bwMode="auto">
              <a:xfrm>
                <a:off x="4297" y="3666"/>
                <a:ext cx="120" cy="54"/>
              </a:xfrm>
              <a:custGeom>
                <a:avLst/>
                <a:gdLst>
                  <a:gd name="T0" fmla="*/ 0 w 120"/>
                  <a:gd name="T1" fmla="*/ 24 h 54"/>
                  <a:gd name="T2" fmla="*/ 6 w 120"/>
                  <a:gd name="T3" fmla="*/ 54 h 54"/>
                  <a:gd name="T4" fmla="*/ 60 w 120"/>
                  <a:gd name="T5" fmla="*/ 42 h 54"/>
                  <a:gd name="T6" fmla="*/ 120 w 120"/>
                  <a:gd name="T7" fmla="*/ 30 h 54"/>
                  <a:gd name="T8" fmla="*/ 114 w 120"/>
                  <a:gd name="T9" fmla="*/ 0 h 54"/>
                  <a:gd name="T10" fmla="*/ 54 w 120"/>
                  <a:gd name="T11" fmla="*/ 12 h 54"/>
                  <a:gd name="T12" fmla="*/ 0 w 120"/>
                  <a:gd name="T13" fmla="*/ 24 h 54"/>
                  <a:gd name="T14" fmla="*/ 0 60000 65536"/>
                  <a:gd name="T15" fmla="*/ 0 60000 65536"/>
                  <a:gd name="T16" fmla="*/ 0 60000 65536"/>
                  <a:gd name="T17" fmla="*/ 0 60000 65536"/>
                  <a:gd name="T18" fmla="*/ 0 60000 65536"/>
                  <a:gd name="T19" fmla="*/ 0 60000 65536"/>
                  <a:gd name="T20" fmla="*/ 0 60000 65536"/>
                  <a:gd name="T21" fmla="*/ 0 w 120"/>
                  <a:gd name="T22" fmla="*/ 0 h 54"/>
                  <a:gd name="T23" fmla="*/ 120 w 120"/>
                  <a:gd name="T24" fmla="*/ 54 h 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 h="54">
                    <a:moveTo>
                      <a:pt x="0" y="24"/>
                    </a:moveTo>
                    <a:lnTo>
                      <a:pt x="6" y="54"/>
                    </a:lnTo>
                    <a:lnTo>
                      <a:pt x="60" y="42"/>
                    </a:lnTo>
                    <a:lnTo>
                      <a:pt x="120" y="30"/>
                    </a:lnTo>
                    <a:lnTo>
                      <a:pt x="114" y="0"/>
                    </a:lnTo>
                    <a:lnTo>
                      <a:pt x="54" y="12"/>
                    </a:lnTo>
                    <a:lnTo>
                      <a:pt x="0"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27" name="Freeform 106">
                <a:extLst>
                  <a:ext uri="{FF2B5EF4-FFF2-40B4-BE49-F238E27FC236}">
                    <a16:creationId xmlns:a16="http://schemas.microsoft.com/office/drawing/2014/main" id="{38B34533-F8DF-F52C-13FF-BA79CAA2EED2}"/>
                  </a:ext>
                </a:extLst>
              </p:cNvPr>
              <p:cNvSpPr>
                <a:spLocks/>
              </p:cNvSpPr>
              <p:nvPr/>
            </p:nvSpPr>
            <p:spPr bwMode="auto">
              <a:xfrm>
                <a:off x="4495" y="3588"/>
                <a:ext cx="120" cy="78"/>
              </a:xfrm>
              <a:custGeom>
                <a:avLst/>
                <a:gdLst>
                  <a:gd name="T0" fmla="*/ 0 w 120"/>
                  <a:gd name="T1" fmla="*/ 48 h 78"/>
                  <a:gd name="T2" fmla="*/ 6 w 120"/>
                  <a:gd name="T3" fmla="*/ 78 h 78"/>
                  <a:gd name="T4" fmla="*/ 30 w 120"/>
                  <a:gd name="T5" fmla="*/ 72 h 78"/>
                  <a:gd name="T6" fmla="*/ 108 w 120"/>
                  <a:gd name="T7" fmla="*/ 30 h 78"/>
                  <a:gd name="T8" fmla="*/ 114 w 120"/>
                  <a:gd name="T9" fmla="*/ 30 h 78"/>
                  <a:gd name="T10" fmla="*/ 120 w 120"/>
                  <a:gd name="T11" fmla="*/ 24 h 78"/>
                  <a:gd name="T12" fmla="*/ 102 w 120"/>
                  <a:gd name="T13" fmla="*/ 0 h 78"/>
                  <a:gd name="T14" fmla="*/ 96 w 120"/>
                  <a:gd name="T15" fmla="*/ 6 h 78"/>
                  <a:gd name="T16" fmla="*/ 102 w 120"/>
                  <a:gd name="T17" fmla="*/ 18 h 78"/>
                  <a:gd name="T18" fmla="*/ 102 w 120"/>
                  <a:gd name="T19" fmla="*/ 0 h 78"/>
                  <a:gd name="T20" fmla="*/ 24 w 120"/>
                  <a:gd name="T21" fmla="*/ 42 h 78"/>
                  <a:gd name="T22" fmla="*/ 0 w 120"/>
                  <a:gd name="T23" fmla="*/ 48 h 7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0"/>
                  <a:gd name="T37" fmla="*/ 0 h 78"/>
                  <a:gd name="T38" fmla="*/ 120 w 120"/>
                  <a:gd name="T39" fmla="*/ 78 h 7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0" h="78">
                    <a:moveTo>
                      <a:pt x="0" y="48"/>
                    </a:moveTo>
                    <a:lnTo>
                      <a:pt x="6" y="78"/>
                    </a:lnTo>
                    <a:lnTo>
                      <a:pt x="30" y="72"/>
                    </a:lnTo>
                    <a:lnTo>
                      <a:pt x="108" y="30"/>
                    </a:lnTo>
                    <a:lnTo>
                      <a:pt x="114" y="30"/>
                    </a:lnTo>
                    <a:lnTo>
                      <a:pt x="120" y="24"/>
                    </a:lnTo>
                    <a:lnTo>
                      <a:pt x="102" y="0"/>
                    </a:lnTo>
                    <a:lnTo>
                      <a:pt x="96" y="6"/>
                    </a:lnTo>
                    <a:lnTo>
                      <a:pt x="102" y="18"/>
                    </a:lnTo>
                    <a:lnTo>
                      <a:pt x="102" y="0"/>
                    </a:lnTo>
                    <a:lnTo>
                      <a:pt x="24" y="42"/>
                    </a:lnTo>
                    <a:lnTo>
                      <a:pt x="0"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28" name="Freeform 107">
                <a:extLst>
                  <a:ext uri="{FF2B5EF4-FFF2-40B4-BE49-F238E27FC236}">
                    <a16:creationId xmlns:a16="http://schemas.microsoft.com/office/drawing/2014/main" id="{C345BE89-4483-86F0-9A74-7CDB054ACE24}"/>
                  </a:ext>
                </a:extLst>
              </p:cNvPr>
              <p:cNvSpPr>
                <a:spLocks/>
              </p:cNvSpPr>
              <p:nvPr/>
            </p:nvSpPr>
            <p:spPr bwMode="auto">
              <a:xfrm>
                <a:off x="4675" y="3462"/>
                <a:ext cx="108" cy="96"/>
              </a:xfrm>
              <a:custGeom>
                <a:avLst/>
                <a:gdLst>
                  <a:gd name="T0" fmla="*/ 0 w 108"/>
                  <a:gd name="T1" fmla="*/ 72 h 96"/>
                  <a:gd name="T2" fmla="*/ 18 w 108"/>
                  <a:gd name="T3" fmla="*/ 96 h 96"/>
                  <a:gd name="T4" fmla="*/ 72 w 108"/>
                  <a:gd name="T5" fmla="*/ 54 h 96"/>
                  <a:gd name="T6" fmla="*/ 108 w 108"/>
                  <a:gd name="T7" fmla="*/ 24 h 96"/>
                  <a:gd name="T8" fmla="*/ 90 w 108"/>
                  <a:gd name="T9" fmla="*/ 0 h 96"/>
                  <a:gd name="T10" fmla="*/ 54 w 108"/>
                  <a:gd name="T11" fmla="*/ 30 h 96"/>
                  <a:gd name="T12" fmla="*/ 0 w 108"/>
                  <a:gd name="T13" fmla="*/ 72 h 96"/>
                  <a:gd name="T14" fmla="*/ 0 60000 65536"/>
                  <a:gd name="T15" fmla="*/ 0 60000 65536"/>
                  <a:gd name="T16" fmla="*/ 0 60000 65536"/>
                  <a:gd name="T17" fmla="*/ 0 60000 65536"/>
                  <a:gd name="T18" fmla="*/ 0 60000 65536"/>
                  <a:gd name="T19" fmla="*/ 0 60000 65536"/>
                  <a:gd name="T20" fmla="*/ 0 60000 65536"/>
                  <a:gd name="T21" fmla="*/ 0 w 108"/>
                  <a:gd name="T22" fmla="*/ 0 h 96"/>
                  <a:gd name="T23" fmla="*/ 108 w 108"/>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8" h="96">
                    <a:moveTo>
                      <a:pt x="0" y="72"/>
                    </a:moveTo>
                    <a:lnTo>
                      <a:pt x="18" y="96"/>
                    </a:lnTo>
                    <a:lnTo>
                      <a:pt x="72" y="54"/>
                    </a:lnTo>
                    <a:lnTo>
                      <a:pt x="108" y="24"/>
                    </a:lnTo>
                    <a:lnTo>
                      <a:pt x="90" y="0"/>
                    </a:lnTo>
                    <a:lnTo>
                      <a:pt x="54" y="30"/>
                    </a:lnTo>
                    <a:lnTo>
                      <a:pt x="0" y="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29" name="Freeform 108">
                <a:extLst>
                  <a:ext uri="{FF2B5EF4-FFF2-40B4-BE49-F238E27FC236}">
                    <a16:creationId xmlns:a16="http://schemas.microsoft.com/office/drawing/2014/main" id="{1C5DDA6B-CA70-4D47-5E0C-757310FC2385}"/>
                  </a:ext>
                </a:extLst>
              </p:cNvPr>
              <p:cNvSpPr>
                <a:spLocks/>
              </p:cNvSpPr>
              <p:nvPr/>
            </p:nvSpPr>
            <p:spPr bwMode="auto">
              <a:xfrm>
                <a:off x="4825" y="3300"/>
                <a:ext cx="96" cy="114"/>
              </a:xfrm>
              <a:custGeom>
                <a:avLst/>
                <a:gdLst>
                  <a:gd name="T0" fmla="*/ 0 w 96"/>
                  <a:gd name="T1" fmla="*/ 96 h 114"/>
                  <a:gd name="T2" fmla="*/ 24 w 96"/>
                  <a:gd name="T3" fmla="*/ 114 h 114"/>
                  <a:gd name="T4" fmla="*/ 42 w 96"/>
                  <a:gd name="T5" fmla="*/ 90 h 114"/>
                  <a:gd name="T6" fmla="*/ 96 w 96"/>
                  <a:gd name="T7" fmla="*/ 24 h 114"/>
                  <a:gd name="T8" fmla="*/ 96 w 96"/>
                  <a:gd name="T9" fmla="*/ 18 h 114"/>
                  <a:gd name="T10" fmla="*/ 72 w 96"/>
                  <a:gd name="T11" fmla="*/ 0 h 114"/>
                  <a:gd name="T12" fmla="*/ 72 w 96"/>
                  <a:gd name="T13" fmla="*/ 6 h 114"/>
                  <a:gd name="T14" fmla="*/ 18 w 96"/>
                  <a:gd name="T15" fmla="*/ 72 h 114"/>
                  <a:gd name="T16" fmla="*/ 0 w 96"/>
                  <a:gd name="T17" fmla="*/ 96 h 1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6"/>
                  <a:gd name="T28" fmla="*/ 0 h 114"/>
                  <a:gd name="T29" fmla="*/ 96 w 96"/>
                  <a:gd name="T30" fmla="*/ 114 h 1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6" h="114">
                    <a:moveTo>
                      <a:pt x="0" y="96"/>
                    </a:moveTo>
                    <a:lnTo>
                      <a:pt x="24" y="114"/>
                    </a:lnTo>
                    <a:lnTo>
                      <a:pt x="42" y="90"/>
                    </a:lnTo>
                    <a:lnTo>
                      <a:pt x="96" y="24"/>
                    </a:lnTo>
                    <a:lnTo>
                      <a:pt x="96" y="18"/>
                    </a:lnTo>
                    <a:lnTo>
                      <a:pt x="72" y="0"/>
                    </a:lnTo>
                    <a:lnTo>
                      <a:pt x="72" y="6"/>
                    </a:lnTo>
                    <a:lnTo>
                      <a:pt x="18" y="72"/>
                    </a:lnTo>
                    <a:lnTo>
                      <a:pt x="0" y="9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30" name="Freeform 109">
                <a:extLst>
                  <a:ext uri="{FF2B5EF4-FFF2-40B4-BE49-F238E27FC236}">
                    <a16:creationId xmlns:a16="http://schemas.microsoft.com/office/drawing/2014/main" id="{5BA2A30F-7D3B-3866-5628-140EA4BA175F}"/>
                  </a:ext>
                </a:extLst>
              </p:cNvPr>
              <p:cNvSpPr>
                <a:spLocks/>
              </p:cNvSpPr>
              <p:nvPr/>
            </p:nvSpPr>
            <p:spPr bwMode="auto">
              <a:xfrm>
                <a:off x="4945" y="3120"/>
                <a:ext cx="72" cy="120"/>
              </a:xfrm>
              <a:custGeom>
                <a:avLst/>
                <a:gdLst>
                  <a:gd name="T0" fmla="*/ 0 w 72"/>
                  <a:gd name="T1" fmla="*/ 108 h 120"/>
                  <a:gd name="T2" fmla="*/ 24 w 72"/>
                  <a:gd name="T3" fmla="*/ 120 h 120"/>
                  <a:gd name="T4" fmla="*/ 60 w 72"/>
                  <a:gd name="T5" fmla="*/ 42 h 120"/>
                  <a:gd name="T6" fmla="*/ 72 w 72"/>
                  <a:gd name="T7" fmla="*/ 6 h 120"/>
                  <a:gd name="T8" fmla="*/ 42 w 72"/>
                  <a:gd name="T9" fmla="*/ 0 h 120"/>
                  <a:gd name="T10" fmla="*/ 30 w 72"/>
                  <a:gd name="T11" fmla="*/ 36 h 120"/>
                  <a:gd name="T12" fmla="*/ 0 w 72"/>
                  <a:gd name="T13" fmla="*/ 108 h 120"/>
                  <a:gd name="T14" fmla="*/ 0 60000 65536"/>
                  <a:gd name="T15" fmla="*/ 0 60000 65536"/>
                  <a:gd name="T16" fmla="*/ 0 60000 65536"/>
                  <a:gd name="T17" fmla="*/ 0 60000 65536"/>
                  <a:gd name="T18" fmla="*/ 0 60000 65536"/>
                  <a:gd name="T19" fmla="*/ 0 60000 65536"/>
                  <a:gd name="T20" fmla="*/ 0 60000 65536"/>
                  <a:gd name="T21" fmla="*/ 0 w 72"/>
                  <a:gd name="T22" fmla="*/ 0 h 120"/>
                  <a:gd name="T23" fmla="*/ 72 w 72"/>
                  <a:gd name="T24" fmla="*/ 120 h 1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2" h="120">
                    <a:moveTo>
                      <a:pt x="0" y="108"/>
                    </a:moveTo>
                    <a:lnTo>
                      <a:pt x="24" y="120"/>
                    </a:lnTo>
                    <a:lnTo>
                      <a:pt x="60" y="42"/>
                    </a:lnTo>
                    <a:lnTo>
                      <a:pt x="72" y="6"/>
                    </a:lnTo>
                    <a:lnTo>
                      <a:pt x="42" y="0"/>
                    </a:lnTo>
                    <a:lnTo>
                      <a:pt x="30" y="36"/>
                    </a:lnTo>
                    <a:lnTo>
                      <a:pt x="0" y="10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31" name="Freeform 110">
                <a:extLst>
                  <a:ext uri="{FF2B5EF4-FFF2-40B4-BE49-F238E27FC236}">
                    <a16:creationId xmlns:a16="http://schemas.microsoft.com/office/drawing/2014/main" id="{71616880-6CCF-343D-BA21-25F51AA82459}"/>
                  </a:ext>
                </a:extLst>
              </p:cNvPr>
              <p:cNvSpPr>
                <a:spLocks/>
              </p:cNvSpPr>
              <p:nvPr/>
            </p:nvSpPr>
            <p:spPr bwMode="auto">
              <a:xfrm>
                <a:off x="5017" y="2916"/>
                <a:ext cx="48" cy="126"/>
              </a:xfrm>
              <a:custGeom>
                <a:avLst/>
                <a:gdLst>
                  <a:gd name="T0" fmla="*/ 0 w 48"/>
                  <a:gd name="T1" fmla="*/ 120 h 126"/>
                  <a:gd name="T2" fmla="*/ 30 w 48"/>
                  <a:gd name="T3" fmla="*/ 126 h 126"/>
                  <a:gd name="T4" fmla="*/ 42 w 48"/>
                  <a:gd name="T5" fmla="*/ 78 h 126"/>
                  <a:gd name="T6" fmla="*/ 48 w 48"/>
                  <a:gd name="T7" fmla="*/ 6 h 126"/>
                  <a:gd name="T8" fmla="*/ 18 w 48"/>
                  <a:gd name="T9" fmla="*/ 0 h 126"/>
                  <a:gd name="T10" fmla="*/ 12 w 48"/>
                  <a:gd name="T11" fmla="*/ 72 h 126"/>
                  <a:gd name="T12" fmla="*/ 0 w 48"/>
                  <a:gd name="T13" fmla="*/ 120 h 126"/>
                  <a:gd name="T14" fmla="*/ 0 60000 65536"/>
                  <a:gd name="T15" fmla="*/ 0 60000 65536"/>
                  <a:gd name="T16" fmla="*/ 0 60000 65536"/>
                  <a:gd name="T17" fmla="*/ 0 60000 65536"/>
                  <a:gd name="T18" fmla="*/ 0 60000 65536"/>
                  <a:gd name="T19" fmla="*/ 0 60000 65536"/>
                  <a:gd name="T20" fmla="*/ 0 60000 65536"/>
                  <a:gd name="T21" fmla="*/ 0 w 48"/>
                  <a:gd name="T22" fmla="*/ 0 h 126"/>
                  <a:gd name="T23" fmla="*/ 48 w 48"/>
                  <a:gd name="T24" fmla="*/ 126 h 1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126">
                    <a:moveTo>
                      <a:pt x="0" y="120"/>
                    </a:moveTo>
                    <a:lnTo>
                      <a:pt x="30" y="126"/>
                    </a:lnTo>
                    <a:lnTo>
                      <a:pt x="42" y="78"/>
                    </a:lnTo>
                    <a:lnTo>
                      <a:pt x="48" y="6"/>
                    </a:lnTo>
                    <a:lnTo>
                      <a:pt x="18" y="0"/>
                    </a:lnTo>
                    <a:lnTo>
                      <a:pt x="12" y="72"/>
                    </a:lnTo>
                    <a:lnTo>
                      <a:pt x="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32" name="Freeform 111">
                <a:extLst>
                  <a:ext uri="{FF2B5EF4-FFF2-40B4-BE49-F238E27FC236}">
                    <a16:creationId xmlns:a16="http://schemas.microsoft.com/office/drawing/2014/main" id="{BCE6C948-D9E0-1D99-BBD4-DABE471EE3D4}"/>
                  </a:ext>
                </a:extLst>
              </p:cNvPr>
              <p:cNvSpPr>
                <a:spLocks/>
              </p:cNvSpPr>
              <p:nvPr/>
            </p:nvSpPr>
            <p:spPr bwMode="auto">
              <a:xfrm>
                <a:off x="5041" y="2706"/>
                <a:ext cx="36" cy="126"/>
              </a:xfrm>
              <a:custGeom>
                <a:avLst/>
                <a:gdLst>
                  <a:gd name="T0" fmla="*/ 0 w 36"/>
                  <a:gd name="T1" fmla="*/ 126 h 126"/>
                  <a:gd name="T2" fmla="*/ 30 w 36"/>
                  <a:gd name="T3" fmla="*/ 126 h 126"/>
                  <a:gd name="T4" fmla="*/ 36 w 36"/>
                  <a:gd name="T5" fmla="*/ 102 h 126"/>
                  <a:gd name="T6" fmla="*/ 30 w 36"/>
                  <a:gd name="T7" fmla="*/ 6 h 126"/>
                  <a:gd name="T8" fmla="*/ 30 w 36"/>
                  <a:gd name="T9" fmla="*/ 0 h 126"/>
                  <a:gd name="T10" fmla="*/ 0 w 36"/>
                  <a:gd name="T11" fmla="*/ 6 h 126"/>
                  <a:gd name="T12" fmla="*/ 0 w 36"/>
                  <a:gd name="T13" fmla="*/ 12 h 126"/>
                  <a:gd name="T14" fmla="*/ 6 w 36"/>
                  <a:gd name="T15" fmla="*/ 102 h 126"/>
                  <a:gd name="T16" fmla="*/ 0 w 36"/>
                  <a:gd name="T17" fmla="*/ 126 h 1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
                  <a:gd name="T28" fmla="*/ 0 h 126"/>
                  <a:gd name="T29" fmla="*/ 36 w 36"/>
                  <a:gd name="T30" fmla="*/ 126 h 12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 h="126">
                    <a:moveTo>
                      <a:pt x="0" y="126"/>
                    </a:moveTo>
                    <a:lnTo>
                      <a:pt x="30" y="126"/>
                    </a:lnTo>
                    <a:lnTo>
                      <a:pt x="36" y="102"/>
                    </a:lnTo>
                    <a:lnTo>
                      <a:pt x="30" y="6"/>
                    </a:lnTo>
                    <a:lnTo>
                      <a:pt x="30" y="0"/>
                    </a:lnTo>
                    <a:lnTo>
                      <a:pt x="0" y="6"/>
                    </a:lnTo>
                    <a:lnTo>
                      <a:pt x="0" y="12"/>
                    </a:lnTo>
                    <a:lnTo>
                      <a:pt x="6" y="102"/>
                    </a:lnTo>
                    <a:lnTo>
                      <a:pt x="0" y="1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33" name="Freeform 112">
                <a:extLst>
                  <a:ext uri="{FF2B5EF4-FFF2-40B4-BE49-F238E27FC236}">
                    <a16:creationId xmlns:a16="http://schemas.microsoft.com/office/drawing/2014/main" id="{5C7F18CB-0999-7ABB-9CBD-511B3CE69600}"/>
                  </a:ext>
                </a:extLst>
              </p:cNvPr>
              <p:cNvSpPr>
                <a:spLocks/>
              </p:cNvSpPr>
              <p:nvPr/>
            </p:nvSpPr>
            <p:spPr bwMode="auto">
              <a:xfrm>
                <a:off x="4993" y="2502"/>
                <a:ext cx="60" cy="120"/>
              </a:xfrm>
              <a:custGeom>
                <a:avLst/>
                <a:gdLst>
                  <a:gd name="T0" fmla="*/ 30 w 60"/>
                  <a:gd name="T1" fmla="*/ 120 h 120"/>
                  <a:gd name="T2" fmla="*/ 60 w 60"/>
                  <a:gd name="T3" fmla="*/ 114 h 120"/>
                  <a:gd name="T4" fmla="*/ 42 w 60"/>
                  <a:gd name="T5" fmla="*/ 30 h 120"/>
                  <a:gd name="T6" fmla="*/ 30 w 60"/>
                  <a:gd name="T7" fmla="*/ 0 h 120"/>
                  <a:gd name="T8" fmla="*/ 0 w 60"/>
                  <a:gd name="T9" fmla="*/ 6 h 120"/>
                  <a:gd name="T10" fmla="*/ 12 w 60"/>
                  <a:gd name="T11" fmla="*/ 36 h 120"/>
                  <a:gd name="T12" fmla="*/ 30 w 60"/>
                  <a:gd name="T13" fmla="*/ 120 h 120"/>
                  <a:gd name="T14" fmla="*/ 0 60000 65536"/>
                  <a:gd name="T15" fmla="*/ 0 60000 65536"/>
                  <a:gd name="T16" fmla="*/ 0 60000 65536"/>
                  <a:gd name="T17" fmla="*/ 0 60000 65536"/>
                  <a:gd name="T18" fmla="*/ 0 60000 65536"/>
                  <a:gd name="T19" fmla="*/ 0 60000 65536"/>
                  <a:gd name="T20" fmla="*/ 0 60000 65536"/>
                  <a:gd name="T21" fmla="*/ 0 w 60"/>
                  <a:gd name="T22" fmla="*/ 0 h 120"/>
                  <a:gd name="T23" fmla="*/ 60 w 60"/>
                  <a:gd name="T24" fmla="*/ 120 h 1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120">
                    <a:moveTo>
                      <a:pt x="30" y="120"/>
                    </a:moveTo>
                    <a:lnTo>
                      <a:pt x="60" y="114"/>
                    </a:lnTo>
                    <a:lnTo>
                      <a:pt x="42" y="30"/>
                    </a:lnTo>
                    <a:lnTo>
                      <a:pt x="30" y="0"/>
                    </a:lnTo>
                    <a:lnTo>
                      <a:pt x="0" y="6"/>
                    </a:lnTo>
                    <a:lnTo>
                      <a:pt x="12" y="36"/>
                    </a:lnTo>
                    <a:lnTo>
                      <a:pt x="3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34" name="Freeform 113">
                <a:extLst>
                  <a:ext uri="{FF2B5EF4-FFF2-40B4-BE49-F238E27FC236}">
                    <a16:creationId xmlns:a16="http://schemas.microsoft.com/office/drawing/2014/main" id="{0D7BA805-FAAA-7CB2-292B-377B0650E17F}"/>
                  </a:ext>
                </a:extLst>
              </p:cNvPr>
              <p:cNvSpPr>
                <a:spLocks/>
              </p:cNvSpPr>
              <p:nvPr/>
            </p:nvSpPr>
            <p:spPr bwMode="auto">
              <a:xfrm>
                <a:off x="4903" y="2310"/>
                <a:ext cx="84" cy="120"/>
              </a:xfrm>
              <a:custGeom>
                <a:avLst/>
                <a:gdLst>
                  <a:gd name="T0" fmla="*/ 54 w 84"/>
                  <a:gd name="T1" fmla="*/ 120 h 120"/>
                  <a:gd name="T2" fmla="*/ 84 w 84"/>
                  <a:gd name="T3" fmla="*/ 108 h 120"/>
                  <a:gd name="T4" fmla="*/ 66 w 84"/>
                  <a:gd name="T5" fmla="*/ 60 h 120"/>
                  <a:gd name="T6" fmla="*/ 60 w 84"/>
                  <a:gd name="T7" fmla="*/ 54 h 120"/>
                  <a:gd name="T8" fmla="*/ 24 w 84"/>
                  <a:gd name="T9" fmla="*/ 0 h 120"/>
                  <a:gd name="T10" fmla="*/ 0 w 84"/>
                  <a:gd name="T11" fmla="*/ 18 h 120"/>
                  <a:gd name="T12" fmla="*/ 36 w 84"/>
                  <a:gd name="T13" fmla="*/ 72 h 120"/>
                  <a:gd name="T14" fmla="*/ 48 w 84"/>
                  <a:gd name="T15" fmla="*/ 66 h 120"/>
                  <a:gd name="T16" fmla="*/ 36 w 84"/>
                  <a:gd name="T17" fmla="*/ 66 h 120"/>
                  <a:gd name="T18" fmla="*/ 54 w 84"/>
                  <a:gd name="T19" fmla="*/ 120 h 1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4"/>
                  <a:gd name="T31" fmla="*/ 0 h 120"/>
                  <a:gd name="T32" fmla="*/ 84 w 84"/>
                  <a:gd name="T33" fmla="*/ 120 h 1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4" h="120">
                    <a:moveTo>
                      <a:pt x="54" y="120"/>
                    </a:moveTo>
                    <a:lnTo>
                      <a:pt x="84" y="108"/>
                    </a:lnTo>
                    <a:lnTo>
                      <a:pt x="66" y="60"/>
                    </a:lnTo>
                    <a:lnTo>
                      <a:pt x="60" y="54"/>
                    </a:lnTo>
                    <a:lnTo>
                      <a:pt x="24" y="0"/>
                    </a:lnTo>
                    <a:lnTo>
                      <a:pt x="0" y="18"/>
                    </a:lnTo>
                    <a:lnTo>
                      <a:pt x="36" y="72"/>
                    </a:lnTo>
                    <a:lnTo>
                      <a:pt x="48" y="66"/>
                    </a:lnTo>
                    <a:lnTo>
                      <a:pt x="36" y="66"/>
                    </a:lnTo>
                    <a:lnTo>
                      <a:pt x="54"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35" name="Freeform 114">
                <a:extLst>
                  <a:ext uri="{FF2B5EF4-FFF2-40B4-BE49-F238E27FC236}">
                    <a16:creationId xmlns:a16="http://schemas.microsoft.com/office/drawing/2014/main" id="{AEB1BFA2-0460-B922-75D2-EE6A7223ABE2}"/>
                  </a:ext>
                </a:extLst>
              </p:cNvPr>
              <p:cNvSpPr>
                <a:spLocks/>
              </p:cNvSpPr>
              <p:nvPr/>
            </p:nvSpPr>
            <p:spPr bwMode="auto">
              <a:xfrm>
                <a:off x="4777" y="2142"/>
                <a:ext cx="102" cy="108"/>
              </a:xfrm>
              <a:custGeom>
                <a:avLst/>
                <a:gdLst>
                  <a:gd name="T0" fmla="*/ 78 w 102"/>
                  <a:gd name="T1" fmla="*/ 108 h 108"/>
                  <a:gd name="T2" fmla="*/ 102 w 102"/>
                  <a:gd name="T3" fmla="*/ 90 h 108"/>
                  <a:gd name="T4" fmla="*/ 90 w 102"/>
                  <a:gd name="T5" fmla="*/ 78 h 108"/>
                  <a:gd name="T6" fmla="*/ 36 w 102"/>
                  <a:gd name="T7" fmla="*/ 18 h 108"/>
                  <a:gd name="T8" fmla="*/ 30 w 102"/>
                  <a:gd name="T9" fmla="*/ 12 h 108"/>
                  <a:gd name="T10" fmla="*/ 18 w 102"/>
                  <a:gd name="T11" fmla="*/ 0 h 108"/>
                  <a:gd name="T12" fmla="*/ 0 w 102"/>
                  <a:gd name="T13" fmla="*/ 24 h 108"/>
                  <a:gd name="T14" fmla="*/ 12 w 102"/>
                  <a:gd name="T15" fmla="*/ 36 h 108"/>
                  <a:gd name="T16" fmla="*/ 24 w 102"/>
                  <a:gd name="T17" fmla="*/ 24 h 108"/>
                  <a:gd name="T18" fmla="*/ 12 w 102"/>
                  <a:gd name="T19" fmla="*/ 36 h 108"/>
                  <a:gd name="T20" fmla="*/ 66 w 102"/>
                  <a:gd name="T21" fmla="*/ 96 h 108"/>
                  <a:gd name="T22" fmla="*/ 78 w 102"/>
                  <a:gd name="T23" fmla="*/ 108 h 10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2"/>
                  <a:gd name="T37" fmla="*/ 0 h 108"/>
                  <a:gd name="T38" fmla="*/ 102 w 102"/>
                  <a:gd name="T39" fmla="*/ 108 h 10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2" h="108">
                    <a:moveTo>
                      <a:pt x="78" y="108"/>
                    </a:moveTo>
                    <a:lnTo>
                      <a:pt x="102" y="90"/>
                    </a:lnTo>
                    <a:lnTo>
                      <a:pt x="90" y="78"/>
                    </a:lnTo>
                    <a:lnTo>
                      <a:pt x="36" y="18"/>
                    </a:lnTo>
                    <a:lnTo>
                      <a:pt x="30" y="12"/>
                    </a:lnTo>
                    <a:lnTo>
                      <a:pt x="18" y="0"/>
                    </a:lnTo>
                    <a:lnTo>
                      <a:pt x="0" y="24"/>
                    </a:lnTo>
                    <a:lnTo>
                      <a:pt x="12" y="36"/>
                    </a:lnTo>
                    <a:lnTo>
                      <a:pt x="24" y="24"/>
                    </a:lnTo>
                    <a:lnTo>
                      <a:pt x="12" y="36"/>
                    </a:lnTo>
                    <a:lnTo>
                      <a:pt x="66" y="96"/>
                    </a:lnTo>
                    <a:lnTo>
                      <a:pt x="78" y="10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36" name="Freeform 115">
                <a:extLst>
                  <a:ext uri="{FF2B5EF4-FFF2-40B4-BE49-F238E27FC236}">
                    <a16:creationId xmlns:a16="http://schemas.microsoft.com/office/drawing/2014/main" id="{1350EE86-483A-E47E-FB81-61FD377F5B46}"/>
                  </a:ext>
                </a:extLst>
              </p:cNvPr>
              <p:cNvSpPr>
                <a:spLocks/>
              </p:cNvSpPr>
              <p:nvPr/>
            </p:nvSpPr>
            <p:spPr bwMode="auto">
              <a:xfrm>
                <a:off x="4609" y="2016"/>
                <a:ext cx="120" cy="90"/>
              </a:xfrm>
              <a:custGeom>
                <a:avLst/>
                <a:gdLst>
                  <a:gd name="T0" fmla="*/ 102 w 120"/>
                  <a:gd name="T1" fmla="*/ 90 h 90"/>
                  <a:gd name="T2" fmla="*/ 120 w 120"/>
                  <a:gd name="T3" fmla="*/ 66 h 90"/>
                  <a:gd name="T4" fmla="*/ 72 w 120"/>
                  <a:gd name="T5" fmla="*/ 30 h 90"/>
                  <a:gd name="T6" fmla="*/ 18 w 120"/>
                  <a:gd name="T7" fmla="*/ 0 h 90"/>
                  <a:gd name="T8" fmla="*/ 0 w 120"/>
                  <a:gd name="T9" fmla="*/ 24 h 90"/>
                  <a:gd name="T10" fmla="*/ 54 w 120"/>
                  <a:gd name="T11" fmla="*/ 54 h 90"/>
                  <a:gd name="T12" fmla="*/ 102 w 120"/>
                  <a:gd name="T13" fmla="*/ 90 h 90"/>
                  <a:gd name="T14" fmla="*/ 0 60000 65536"/>
                  <a:gd name="T15" fmla="*/ 0 60000 65536"/>
                  <a:gd name="T16" fmla="*/ 0 60000 65536"/>
                  <a:gd name="T17" fmla="*/ 0 60000 65536"/>
                  <a:gd name="T18" fmla="*/ 0 60000 65536"/>
                  <a:gd name="T19" fmla="*/ 0 60000 65536"/>
                  <a:gd name="T20" fmla="*/ 0 60000 65536"/>
                  <a:gd name="T21" fmla="*/ 0 w 120"/>
                  <a:gd name="T22" fmla="*/ 0 h 90"/>
                  <a:gd name="T23" fmla="*/ 120 w 120"/>
                  <a:gd name="T24" fmla="*/ 90 h 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 h="90">
                    <a:moveTo>
                      <a:pt x="102" y="90"/>
                    </a:moveTo>
                    <a:lnTo>
                      <a:pt x="120" y="66"/>
                    </a:lnTo>
                    <a:lnTo>
                      <a:pt x="72" y="30"/>
                    </a:lnTo>
                    <a:lnTo>
                      <a:pt x="18" y="0"/>
                    </a:lnTo>
                    <a:lnTo>
                      <a:pt x="0" y="24"/>
                    </a:lnTo>
                    <a:lnTo>
                      <a:pt x="54" y="54"/>
                    </a:lnTo>
                    <a:lnTo>
                      <a:pt x="102" y="9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37" name="Freeform 116">
                <a:extLst>
                  <a:ext uri="{FF2B5EF4-FFF2-40B4-BE49-F238E27FC236}">
                    <a16:creationId xmlns:a16="http://schemas.microsoft.com/office/drawing/2014/main" id="{A9152371-2A8C-024A-6EF4-1075C163C6D8}"/>
                  </a:ext>
                </a:extLst>
              </p:cNvPr>
              <p:cNvSpPr>
                <a:spLocks/>
              </p:cNvSpPr>
              <p:nvPr/>
            </p:nvSpPr>
            <p:spPr bwMode="auto">
              <a:xfrm>
                <a:off x="4429" y="1926"/>
                <a:ext cx="120" cy="72"/>
              </a:xfrm>
              <a:custGeom>
                <a:avLst/>
                <a:gdLst>
                  <a:gd name="T0" fmla="*/ 108 w 120"/>
                  <a:gd name="T1" fmla="*/ 72 h 72"/>
                  <a:gd name="T2" fmla="*/ 120 w 120"/>
                  <a:gd name="T3" fmla="*/ 42 h 72"/>
                  <a:gd name="T4" fmla="*/ 96 w 120"/>
                  <a:gd name="T5" fmla="*/ 30 h 72"/>
                  <a:gd name="T6" fmla="*/ 12 w 120"/>
                  <a:gd name="T7" fmla="*/ 0 h 72"/>
                  <a:gd name="T8" fmla="*/ 6 w 120"/>
                  <a:gd name="T9" fmla="*/ 0 h 72"/>
                  <a:gd name="T10" fmla="*/ 0 w 120"/>
                  <a:gd name="T11" fmla="*/ 30 h 72"/>
                  <a:gd name="T12" fmla="*/ 6 w 120"/>
                  <a:gd name="T13" fmla="*/ 30 h 72"/>
                  <a:gd name="T14" fmla="*/ 90 w 120"/>
                  <a:gd name="T15" fmla="*/ 60 h 72"/>
                  <a:gd name="T16" fmla="*/ 108 w 120"/>
                  <a:gd name="T17" fmla="*/ 72 h 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0"/>
                  <a:gd name="T28" fmla="*/ 0 h 72"/>
                  <a:gd name="T29" fmla="*/ 120 w 120"/>
                  <a:gd name="T30" fmla="*/ 72 h 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0" h="72">
                    <a:moveTo>
                      <a:pt x="108" y="72"/>
                    </a:moveTo>
                    <a:lnTo>
                      <a:pt x="120" y="42"/>
                    </a:lnTo>
                    <a:lnTo>
                      <a:pt x="96" y="30"/>
                    </a:lnTo>
                    <a:lnTo>
                      <a:pt x="12" y="0"/>
                    </a:lnTo>
                    <a:lnTo>
                      <a:pt x="6" y="0"/>
                    </a:lnTo>
                    <a:lnTo>
                      <a:pt x="0" y="30"/>
                    </a:lnTo>
                    <a:lnTo>
                      <a:pt x="6" y="30"/>
                    </a:lnTo>
                    <a:lnTo>
                      <a:pt x="90" y="60"/>
                    </a:lnTo>
                    <a:lnTo>
                      <a:pt x="108" y="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sp>
            <p:nvSpPr>
              <p:cNvPr id="38" name="Freeform 117">
                <a:extLst>
                  <a:ext uri="{FF2B5EF4-FFF2-40B4-BE49-F238E27FC236}">
                    <a16:creationId xmlns:a16="http://schemas.microsoft.com/office/drawing/2014/main" id="{977E87DB-BAD3-8F1F-583E-A93D265B333B}"/>
                  </a:ext>
                </a:extLst>
              </p:cNvPr>
              <p:cNvSpPr>
                <a:spLocks/>
              </p:cNvSpPr>
              <p:nvPr/>
            </p:nvSpPr>
            <p:spPr bwMode="auto">
              <a:xfrm>
                <a:off x="4225" y="1890"/>
                <a:ext cx="120" cy="42"/>
              </a:xfrm>
              <a:custGeom>
                <a:avLst/>
                <a:gdLst>
                  <a:gd name="T0" fmla="*/ 114 w 120"/>
                  <a:gd name="T1" fmla="*/ 42 h 42"/>
                  <a:gd name="T2" fmla="*/ 120 w 120"/>
                  <a:gd name="T3" fmla="*/ 12 h 42"/>
                  <a:gd name="T4" fmla="*/ 48 w 120"/>
                  <a:gd name="T5" fmla="*/ 0 h 42"/>
                  <a:gd name="T6" fmla="*/ 42 w 120"/>
                  <a:gd name="T7" fmla="*/ 0 h 42"/>
                  <a:gd name="T8" fmla="*/ 0 w 120"/>
                  <a:gd name="T9" fmla="*/ 0 h 42"/>
                  <a:gd name="T10" fmla="*/ 0 w 120"/>
                  <a:gd name="T11" fmla="*/ 30 h 42"/>
                  <a:gd name="T12" fmla="*/ 48 w 120"/>
                  <a:gd name="T13" fmla="*/ 30 h 42"/>
                  <a:gd name="T14" fmla="*/ 42 w 120"/>
                  <a:gd name="T15" fmla="*/ 18 h 42"/>
                  <a:gd name="T16" fmla="*/ 42 w 120"/>
                  <a:gd name="T17" fmla="*/ 30 h 42"/>
                  <a:gd name="T18" fmla="*/ 114 w 120"/>
                  <a:gd name="T19" fmla="*/ 42 h 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0"/>
                  <a:gd name="T31" fmla="*/ 0 h 42"/>
                  <a:gd name="T32" fmla="*/ 120 w 120"/>
                  <a:gd name="T33" fmla="*/ 42 h 4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0" h="42">
                    <a:moveTo>
                      <a:pt x="114" y="42"/>
                    </a:moveTo>
                    <a:lnTo>
                      <a:pt x="120" y="12"/>
                    </a:lnTo>
                    <a:lnTo>
                      <a:pt x="48" y="0"/>
                    </a:lnTo>
                    <a:lnTo>
                      <a:pt x="42" y="0"/>
                    </a:lnTo>
                    <a:lnTo>
                      <a:pt x="0" y="0"/>
                    </a:lnTo>
                    <a:lnTo>
                      <a:pt x="0" y="30"/>
                    </a:lnTo>
                    <a:lnTo>
                      <a:pt x="48" y="30"/>
                    </a:lnTo>
                    <a:lnTo>
                      <a:pt x="42" y="18"/>
                    </a:lnTo>
                    <a:lnTo>
                      <a:pt x="42" y="30"/>
                    </a:lnTo>
                    <a:lnTo>
                      <a:pt x="114" y="4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endParaRPr>
              </a:p>
            </p:txBody>
          </p:sp>
        </p:grpSp>
        <p:sp>
          <p:nvSpPr>
            <p:cNvPr id="10" name="Oval 118">
              <a:extLst>
                <a:ext uri="{FF2B5EF4-FFF2-40B4-BE49-F238E27FC236}">
                  <a16:creationId xmlns:a16="http://schemas.microsoft.com/office/drawing/2014/main" id="{554D7F11-12B3-B45D-68E2-48C0778887A8}"/>
                </a:ext>
              </a:extLst>
            </p:cNvPr>
            <p:cNvSpPr>
              <a:spLocks noChangeArrowheads="1"/>
            </p:cNvSpPr>
            <p:nvPr/>
          </p:nvSpPr>
          <p:spPr bwMode="auto">
            <a:xfrm>
              <a:off x="3378" y="1974"/>
              <a:ext cx="1585" cy="1650"/>
            </a:xfrm>
            <a:prstGeom prst="ellipse">
              <a:avLst/>
            </a:prstGeom>
            <a:solidFill>
              <a:srgbClr val="CC00CC"/>
            </a:solidFill>
            <a:ln w="9525">
              <a:solidFill>
                <a:srgbClr val="CC00CC"/>
              </a:solidFill>
              <a:round/>
              <a:headEnd/>
              <a:tailEnd/>
            </a:ln>
          </p:spPr>
          <p:txBody>
            <a:bodyPr/>
            <a:lstStyle>
              <a:lvl1pPr eaLnBrk="0" hangingPunct="0">
                <a:buClr>
                  <a:srgbClr val="00A8CA"/>
                </a:buClr>
                <a:buSzPct val="65000"/>
                <a:buFont typeface="Wingdings" pitchFamily="2" charset="2"/>
                <a:buChar char="•"/>
                <a:defRPr sz="3000">
                  <a:solidFill>
                    <a:schemeClr val="bg2"/>
                  </a:solidFill>
                  <a:latin typeface="Arial" pitchFamily="34" charset="0"/>
                </a:defRPr>
              </a:lvl1pPr>
              <a:lvl2pPr marL="742950" indent="-285750" eaLnBrk="0" hangingPunct="0">
                <a:buClr>
                  <a:schemeClr val="tx1"/>
                </a:buClr>
                <a:buSzPct val="90000"/>
                <a:buChar char="–"/>
                <a:defRPr sz="2400">
                  <a:solidFill>
                    <a:schemeClr val="bg2"/>
                  </a:solidFill>
                  <a:latin typeface="Arial" pitchFamily="34" charset="0"/>
                </a:defRPr>
              </a:lvl2pPr>
              <a:lvl3pPr marL="1143000" indent="-228600" eaLnBrk="0" hangingPunct="0">
                <a:buClr>
                  <a:schemeClr val="accent1"/>
                </a:buClr>
                <a:buSzPct val="60000"/>
                <a:buFont typeface="Wingdings" pitchFamily="2" charset="2"/>
                <a:buChar char="l"/>
                <a:defRPr sz="2000">
                  <a:solidFill>
                    <a:schemeClr val="bg2"/>
                  </a:solidFill>
                  <a:latin typeface="Arial" pitchFamily="34" charset="0"/>
                </a:defRPr>
              </a:lvl3pPr>
              <a:lvl4pPr marL="1600200" indent="-228600" eaLnBrk="0" hangingPunct="0">
                <a:buClr>
                  <a:schemeClr val="tx1"/>
                </a:buClr>
                <a:buChar char="–"/>
                <a:defRPr sz="2000">
                  <a:solidFill>
                    <a:schemeClr val="bg2"/>
                  </a:solidFill>
                  <a:latin typeface="Arial" pitchFamily="34" charset="0"/>
                </a:defRPr>
              </a:lvl4pPr>
              <a:lvl5pPr marL="2057400" indent="-228600" eaLnBrk="0" hangingPunct="0">
                <a:buClr>
                  <a:schemeClr val="accent1"/>
                </a:buClr>
                <a:buChar char="•"/>
                <a:defRPr sz="2000">
                  <a:solidFill>
                    <a:schemeClr val="bg2"/>
                  </a:solidFill>
                  <a:latin typeface="Arial" pitchFamily="34" charset="0"/>
                </a:defRPr>
              </a:lvl5pPr>
              <a:lvl6pPr marL="2514600" indent="-228600" eaLnBrk="0" fontAlgn="base" hangingPunct="0">
                <a:spcBef>
                  <a:spcPct val="20000"/>
                </a:spcBef>
                <a:spcAft>
                  <a:spcPct val="0"/>
                </a:spcAft>
                <a:buClr>
                  <a:schemeClr val="accent1"/>
                </a:buClr>
                <a:buChar char="•"/>
                <a:defRPr sz="2000">
                  <a:solidFill>
                    <a:schemeClr val="bg2"/>
                  </a:solidFill>
                  <a:latin typeface="Arial" pitchFamily="34" charset="0"/>
                </a:defRPr>
              </a:lvl6pPr>
              <a:lvl7pPr marL="2971800" indent="-228600" eaLnBrk="0" fontAlgn="base" hangingPunct="0">
                <a:spcBef>
                  <a:spcPct val="20000"/>
                </a:spcBef>
                <a:spcAft>
                  <a:spcPct val="0"/>
                </a:spcAft>
                <a:buClr>
                  <a:schemeClr val="accent1"/>
                </a:buClr>
                <a:buChar char="•"/>
                <a:defRPr sz="2000">
                  <a:solidFill>
                    <a:schemeClr val="bg2"/>
                  </a:solidFill>
                  <a:latin typeface="Arial" pitchFamily="34" charset="0"/>
                </a:defRPr>
              </a:lvl7pPr>
              <a:lvl8pPr marL="3429000" indent="-228600" eaLnBrk="0" fontAlgn="base" hangingPunct="0">
                <a:spcBef>
                  <a:spcPct val="20000"/>
                </a:spcBef>
                <a:spcAft>
                  <a:spcPct val="0"/>
                </a:spcAft>
                <a:buClr>
                  <a:schemeClr val="accent1"/>
                </a:buClr>
                <a:buChar char="•"/>
                <a:defRPr sz="2000">
                  <a:solidFill>
                    <a:schemeClr val="bg2"/>
                  </a:solidFill>
                  <a:latin typeface="Arial" pitchFamily="34" charset="0"/>
                </a:defRPr>
              </a:lvl8pPr>
              <a:lvl9pPr marL="3886200" indent="-228600" eaLnBrk="0" fontAlgn="base" hangingPunct="0">
                <a:spcBef>
                  <a:spcPct val="20000"/>
                </a:spcBef>
                <a:spcAft>
                  <a:spcPct val="0"/>
                </a:spcAft>
                <a:buClr>
                  <a:schemeClr val="accent1"/>
                </a:buClr>
                <a:buChar char="•"/>
                <a:defRPr sz="2000">
                  <a:solidFill>
                    <a:schemeClr val="bg2"/>
                  </a:solidFill>
                  <a:latin typeface="Arial" pitchFamily="34" charset="0"/>
                </a:defRPr>
              </a:lvl9pPr>
            </a:lstStyle>
            <a:p>
              <a:pPr>
                <a:buClr>
                  <a:srgbClr val="0000FF"/>
                </a:buClr>
                <a:buSzTx/>
                <a:buFontTx/>
                <a:buNone/>
              </a:pPr>
              <a:endParaRPr lang="en-US" altLang="en-US" sz="2400">
                <a:solidFill>
                  <a:srgbClr val="FFFFFF"/>
                </a:solidFill>
                <a:ea typeface="ヒラギノ角ゴ Pro W3"/>
                <a:cs typeface="ヒラギノ角ゴ Pro W3"/>
              </a:endParaRPr>
            </a:p>
          </p:txBody>
        </p:sp>
      </p:grpSp>
      <p:sp>
        <p:nvSpPr>
          <p:cNvPr id="39" name="Rectangle 55">
            <a:extLst>
              <a:ext uri="{FF2B5EF4-FFF2-40B4-BE49-F238E27FC236}">
                <a16:creationId xmlns:a16="http://schemas.microsoft.com/office/drawing/2014/main" id="{F01D19BC-0BCA-9562-FD05-5EE6EBE72699}"/>
              </a:ext>
            </a:extLst>
          </p:cNvPr>
          <p:cNvSpPr>
            <a:spLocks noChangeArrowheads="1"/>
          </p:cNvSpPr>
          <p:nvPr/>
        </p:nvSpPr>
        <p:spPr bwMode="auto">
          <a:xfrm>
            <a:off x="7307226" y="1898650"/>
            <a:ext cx="3600450" cy="1099514"/>
          </a:xfrm>
          <a:prstGeom prst="rect">
            <a:avLst/>
          </a:prstGeom>
          <a:ln w="38100">
            <a:headEnd/>
            <a:tailEnd/>
          </a:ln>
        </p:spPr>
        <p:style>
          <a:lnRef idx="2">
            <a:schemeClr val="accent1"/>
          </a:lnRef>
          <a:fillRef idx="1">
            <a:schemeClr val="lt1"/>
          </a:fillRef>
          <a:effectRef idx="0">
            <a:schemeClr val="accent1"/>
          </a:effectRef>
          <a:fontRef idx="minor">
            <a:schemeClr val="dk1"/>
          </a:fontRef>
        </p:style>
        <p:txBody>
          <a:bodyPr lIns="72000" tIns="72000" rIns="72000" bIns="72000">
            <a:spAutoFit/>
          </a:bodyPr>
          <a:lstStyle/>
          <a:p>
            <a:pPr eaLnBrk="0" hangingPunct="0">
              <a:buClr>
                <a:srgbClr val="0000FF"/>
              </a:buClr>
              <a:defRPr/>
            </a:pPr>
            <a:r>
              <a:rPr lang="en-GB" sz="1200" b="1">
                <a:solidFill>
                  <a:srgbClr val="000000"/>
                </a:solidFill>
              </a:rPr>
              <a:t>Capsule:</a:t>
            </a:r>
          </a:p>
          <a:p>
            <a:pPr eaLnBrk="0" hangingPunct="0">
              <a:buClr>
                <a:srgbClr val="0000FF"/>
              </a:buClr>
              <a:defRPr/>
            </a:pPr>
            <a:r>
              <a:rPr lang="en-GB" sz="1200" b="1">
                <a:solidFill>
                  <a:srgbClr val="000000"/>
                </a:solidFill>
              </a:rPr>
              <a:t>Group specific polysaccharide </a:t>
            </a:r>
          </a:p>
          <a:p>
            <a:pPr eaLnBrk="0" hangingPunct="0">
              <a:buClr>
                <a:srgbClr val="0000FF"/>
              </a:buClr>
              <a:defRPr/>
            </a:pPr>
            <a:r>
              <a:rPr lang="en-GB" sz="1200" b="1">
                <a:solidFill>
                  <a:srgbClr val="000000"/>
                </a:solidFill>
              </a:rPr>
              <a:t>12 known capsular groups</a:t>
            </a:r>
          </a:p>
          <a:p>
            <a:pPr eaLnBrk="0" hangingPunct="0">
              <a:buClr>
                <a:srgbClr val="0000FF"/>
              </a:buClr>
              <a:defRPr/>
            </a:pPr>
            <a:r>
              <a:rPr lang="en-GB" sz="1200" b="1">
                <a:solidFill>
                  <a:srgbClr val="000000"/>
                </a:solidFill>
              </a:rPr>
              <a:t>A, B, C, W and Y are most common</a:t>
            </a:r>
          </a:p>
          <a:p>
            <a:pPr eaLnBrk="0" hangingPunct="0">
              <a:buClr>
                <a:srgbClr val="0000FF"/>
              </a:buClr>
              <a:defRPr/>
            </a:pPr>
            <a:endParaRPr lang="en-GB" sz="1400" b="1">
              <a:solidFill>
                <a:srgbClr val="000000"/>
              </a:solidFill>
            </a:endParaRPr>
          </a:p>
        </p:txBody>
      </p:sp>
      <p:sp>
        <p:nvSpPr>
          <p:cNvPr id="40" name="Rectangle 39">
            <a:extLst>
              <a:ext uri="{FF2B5EF4-FFF2-40B4-BE49-F238E27FC236}">
                <a16:creationId xmlns:a16="http://schemas.microsoft.com/office/drawing/2014/main" id="{0B36031B-5F7D-36FE-12AD-CB7EFF993216}"/>
              </a:ext>
            </a:extLst>
          </p:cNvPr>
          <p:cNvSpPr/>
          <p:nvPr/>
        </p:nvSpPr>
        <p:spPr>
          <a:xfrm>
            <a:off x="5228249" y="4695584"/>
            <a:ext cx="3200400" cy="861774"/>
          </a:xfrm>
          <a:prstGeom prst="rect">
            <a:avLst/>
          </a:prstGeom>
          <a:ln w="38100"/>
        </p:spPr>
        <p:style>
          <a:lnRef idx="2">
            <a:schemeClr val="accent1"/>
          </a:lnRef>
          <a:fillRef idx="1">
            <a:schemeClr val="lt1"/>
          </a:fillRef>
          <a:effectRef idx="0">
            <a:schemeClr val="accent1"/>
          </a:effectRef>
          <a:fontRef idx="minor">
            <a:schemeClr val="dk1"/>
          </a:fontRef>
        </p:style>
        <p:txBody>
          <a:bodyPr>
            <a:spAutoFit/>
          </a:bodyPr>
          <a:lstStyle/>
          <a:p>
            <a:pPr eaLnBrk="0" hangingPunct="0">
              <a:buClr>
                <a:srgbClr val="0000FF"/>
              </a:buClr>
              <a:defRPr/>
            </a:pPr>
            <a:r>
              <a:rPr lang="en-GB" sz="1200" b="1">
                <a:solidFill>
                  <a:srgbClr val="000000"/>
                </a:solidFill>
              </a:rPr>
              <a:t>Cell wall</a:t>
            </a:r>
          </a:p>
          <a:p>
            <a:pPr eaLnBrk="0" hangingPunct="0">
              <a:buClr>
                <a:srgbClr val="0000FF"/>
              </a:buClr>
              <a:defRPr/>
            </a:pPr>
            <a:r>
              <a:rPr lang="en-GB" sz="1200" b="1">
                <a:solidFill>
                  <a:srgbClr val="000000"/>
                </a:solidFill>
              </a:rPr>
              <a:t>Outer membrane proteins</a:t>
            </a:r>
          </a:p>
          <a:p>
            <a:pPr eaLnBrk="0" hangingPunct="0">
              <a:buClr>
                <a:srgbClr val="0000FF"/>
              </a:buClr>
              <a:defRPr/>
            </a:pPr>
            <a:r>
              <a:rPr lang="en-GB" sz="1200" b="1">
                <a:solidFill>
                  <a:srgbClr val="000000"/>
                </a:solidFill>
              </a:rPr>
              <a:t>Serotype / </a:t>
            </a:r>
            <a:r>
              <a:rPr lang="en-GB" sz="1200" b="1" err="1">
                <a:solidFill>
                  <a:srgbClr val="000000"/>
                </a:solidFill>
              </a:rPr>
              <a:t>sero</a:t>
            </a:r>
            <a:r>
              <a:rPr lang="en-GB" sz="1200" b="1">
                <a:solidFill>
                  <a:srgbClr val="000000"/>
                </a:solidFill>
              </a:rPr>
              <a:t>-subtype</a:t>
            </a:r>
          </a:p>
          <a:p>
            <a:pPr eaLnBrk="0" hangingPunct="0">
              <a:buClr>
                <a:srgbClr val="0000FF"/>
              </a:buClr>
              <a:defRPr/>
            </a:pPr>
            <a:endParaRPr lang="en-GB" sz="1400" b="1">
              <a:solidFill>
                <a:srgbClr val="000000"/>
              </a:solidFill>
            </a:endParaRPr>
          </a:p>
        </p:txBody>
      </p:sp>
      <p:cxnSp>
        <p:nvCxnSpPr>
          <p:cNvPr id="41" name="Straight Arrow Connector 40">
            <a:extLst>
              <a:ext uri="{FF2B5EF4-FFF2-40B4-BE49-F238E27FC236}">
                <a16:creationId xmlns:a16="http://schemas.microsoft.com/office/drawing/2014/main" id="{9D3CA2AA-FF4D-CF37-C954-65E89B211D54}"/>
              </a:ext>
            </a:extLst>
          </p:cNvPr>
          <p:cNvCxnSpPr>
            <a:cxnSpLocks/>
          </p:cNvCxnSpPr>
          <p:nvPr/>
        </p:nvCxnSpPr>
        <p:spPr>
          <a:xfrm>
            <a:off x="9107451" y="3417307"/>
            <a:ext cx="534988" cy="38759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F704BEE8-D9A2-F58C-AD81-E94C137434F8}"/>
              </a:ext>
            </a:extLst>
          </p:cNvPr>
          <p:cNvCxnSpPr>
            <a:cxnSpLocks/>
            <a:stCxn id="40" idx="3"/>
          </p:cNvCxnSpPr>
          <p:nvPr/>
        </p:nvCxnSpPr>
        <p:spPr>
          <a:xfrm flipV="1">
            <a:off x="8428649" y="5038412"/>
            <a:ext cx="841727" cy="88059"/>
          </a:xfrm>
          <a:prstGeom prst="straightConnector1">
            <a:avLst/>
          </a:prstGeom>
          <a:noFill/>
          <a:ln w="38100" cap="flat" cmpd="sng" algn="ctr">
            <a:solidFill>
              <a:srgbClr val="00FFFF">
                <a:shade val="95000"/>
                <a:satMod val="105000"/>
              </a:srgbClr>
            </a:solidFill>
            <a:prstDash val="solid"/>
            <a:tailEnd type="arrow"/>
          </a:ln>
          <a:effectLst/>
        </p:spPr>
      </p:cxnSp>
    </p:spTree>
    <p:extLst>
      <p:ext uri="{BB962C8B-B14F-4D97-AF65-F5344CB8AC3E}">
        <p14:creationId xmlns:p14="http://schemas.microsoft.com/office/powerpoint/2010/main" val="1920200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603738" y="139760"/>
            <a:ext cx="10515600" cy="1325563"/>
          </a:xfrm>
        </p:spPr>
        <p:txBody>
          <a:bodyPr lIns="91440" tIns="45720" rIns="91440" bIns="45720" anchor="t"/>
          <a:lstStyle/>
          <a:p>
            <a:r>
              <a:rPr lang="en-GB" b="1"/>
              <a:t>Carriage, transmission, infectivity and incubation of IMD</a:t>
            </a:r>
          </a:p>
        </p:txBody>
      </p:sp>
      <p:sp>
        <p:nvSpPr>
          <p:cNvPr id="3" name="Content Placeholder 2">
            <a:extLst>
              <a:ext uri="{FF2B5EF4-FFF2-40B4-BE49-F238E27FC236}">
                <a16:creationId xmlns:a16="http://schemas.microsoft.com/office/drawing/2014/main" id="{6FE1C565-3FBD-19AB-49BD-F992BA3EC127}"/>
              </a:ext>
            </a:extLst>
          </p:cNvPr>
          <p:cNvSpPr>
            <a:spLocks noGrp="1"/>
          </p:cNvSpPr>
          <p:nvPr>
            <p:ph idx="1"/>
          </p:nvPr>
        </p:nvSpPr>
        <p:spPr>
          <a:xfrm>
            <a:off x="245075" y="1159914"/>
            <a:ext cx="11701849" cy="5030787"/>
          </a:xfrm>
        </p:spPr>
        <p:txBody>
          <a:bodyPr lIns="91440" tIns="45720" rIns="91440" bIns="45720" anchor="t"/>
          <a:lstStyle/>
          <a:p>
            <a:endParaRPr lang="en-GB" altLang="en-US" sz="1800">
              <a:ea typeface="ヒラギノ角ゴ Pro W3"/>
              <a:cs typeface="ヒラギノ角ゴ Pro W3"/>
            </a:endParaRPr>
          </a:p>
          <a:p>
            <a:r>
              <a:rPr lang="en-GB" altLang="en-US" sz="1800">
                <a:ea typeface="ヒラギノ角ゴ Pro W3"/>
                <a:cs typeface="ヒラギノ角ゴ Pro W3"/>
              </a:rPr>
              <a:t>The meningococcal bacteria colonises in the nasopharynx of humans. </a:t>
            </a:r>
          </a:p>
          <a:p>
            <a:endParaRPr lang="en-GB" altLang="en-US" sz="1800">
              <a:ea typeface="ヒラギノ角ゴ Pro W3"/>
              <a:cs typeface="ヒラギノ角ゴ Pro W3"/>
            </a:endParaRPr>
          </a:p>
          <a:p>
            <a:r>
              <a:rPr lang="en-GB" altLang="en-US" sz="1800">
                <a:ea typeface="ヒラギノ角ゴ Pro W3"/>
                <a:cs typeface="ヒラギノ角ゴ Pro W3"/>
              </a:rPr>
              <a:t>Transmission is through person-to-person by spread from respiratory aerosols, droplets or by direct close contact with the respiratory secretions of someone who is carrying the bacteria </a:t>
            </a:r>
          </a:p>
          <a:p>
            <a:pPr marL="0" indent="0">
              <a:buNone/>
            </a:pPr>
            <a:endParaRPr lang="en-GB" altLang="en-US" sz="1800">
              <a:ea typeface="ヒラギノ角ゴ Pro W3"/>
              <a:cs typeface="ヒラギノ角ゴ Pro W3"/>
            </a:endParaRPr>
          </a:p>
          <a:p>
            <a:r>
              <a:rPr lang="en-GB" altLang="en-US" sz="1800">
                <a:ea typeface="ヒラギノ角ゴ Pro W3"/>
                <a:cs typeface="ヒラギノ角ゴ Pro W3"/>
              </a:rPr>
              <a:t>Infectivity is relatively low and requires prolonged close contact, for example those living in the same household or through direct contact with nose and respiratory secretions such as intimate ‘wet’ kissing</a:t>
            </a:r>
          </a:p>
          <a:p>
            <a:pPr marL="0" indent="0">
              <a:buNone/>
            </a:pPr>
            <a:endParaRPr lang="en-GB" altLang="en-US" sz="1800">
              <a:ea typeface="ヒラギノ角ゴ Pro W3"/>
              <a:cs typeface="ヒラギノ角ゴ Pro W3"/>
            </a:endParaRPr>
          </a:p>
          <a:p>
            <a:r>
              <a:rPr lang="en-GB" altLang="en-US" sz="1800">
                <a:ea typeface="ヒラギノ角ゴ Pro W3"/>
                <a:cs typeface="ヒラギノ角ゴ Pro W3"/>
              </a:rPr>
              <a:t>Incubation period ranges from 2 to 7 days with the onset of disease ranging from severe with overwhelming features to insidious mild prodromal symptoms</a:t>
            </a:r>
          </a:p>
          <a:p>
            <a:pPr marL="0" indent="0">
              <a:buNone/>
            </a:pPr>
            <a:endParaRPr lang="en-GB" altLang="en-US" sz="1800">
              <a:ea typeface="ヒラギノ角ゴ Pro W3"/>
            </a:endParaRPr>
          </a:p>
          <a:p>
            <a:r>
              <a:rPr lang="en-GB" altLang="en-US" sz="1800">
                <a:ea typeface="ヒラギノ角ゴ Pro W3"/>
              </a:rPr>
              <a:t>Asymptomatic carriage prevalence increases throughout childhood from around 5% in infants to a peak of 24% in 19-year-olds and subsequently decreases in adulthood to around 8%</a:t>
            </a:r>
            <a:endParaRPr lang="en-GB" altLang="en-US" sz="1800">
              <a:ea typeface="ヒラギノ角ゴ Pro W3"/>
              <a:cs typeface="Arial"/>
            </a:endParaRPr>
          </a:p>
          <a:p>
            <a:endParaRPr lang="en-GB"/>
          </a:p>
        </p:txBody>
      </p:sp>
      <p:sp>
        <p:nvSpPr>
          <p:cNvPr id="4" name="Footer Placeholder 3">
            <a:extLst>
              <a:ext uri="{FF2B5EF4-FFF2-40B4-BE49-F238E27FC236}">
                <a16:creationId xmlns:a16="http://schemas.microsoft.com/office/drawing/2014/main" id="{3E7A667A-43C4-62A2-A63E-7B1B3BB3DADF}"/>
              </a:ext>
            </a:extLst>
          </p:cNvPr>
          <p:cNvSpPr>
            <a:spLocks noGrp="1"/>
          </p:cNvSpPr>
          <p:nvPr>
            <p:ph type="ftr" sz="quarter" idx="11"/>
          </p:nvPr>
        </p:nvSpPr>
        <p:spPr/>
        <p:txBody>
          <a:bodyPr lIns="91440" tIns="45720" rIns="91440" bIns="45720" anchor="t"/>
          <a:lstStyle/>
          <a:p>
            <a:r>
              <a:rPr lang="fr-FR" sz="1400"/>
              <a:t>Meningococcal ACWY immunisation programme for adolescents</a:t>
            </a:r>
            <a:endParaRPr lang="en-GB" sz="1400"/>
          </a:p>
          <a:p>
            <a:endParaRPr lang="en-GB"/>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9</a:t>
            </a:fld>
            <a:endParaRPr lang="en-GB"/>
          </a:p>
        </p:txBody>
      </p:sp>
    </p:spTree>
    <p:extLst>
      <p:ext uri="{BB962C8B-B14F-4D97-AF65-F5344CB8AC3E}">
        <p14:creationId xmlns:p14="http://schemas.microsoft.com/office/powerpoint/2010/main" val="124857999"/>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21" ma:contentTypeDescription="Create a new document." ma:contentTypeScope="" ma:versionID="e592b2a0af313c44c8ff34e861e3f46a">
  <xsd:schema xmlns:xsd="http://www.w3.org/2001/XMLSchema" xmlns:xs="http://www.w3.org/2001/XMLSchema" xmlns:p="http://schemas.microsoft.com/office/2006/metadata/properties" xmlns:ns2="2c9bf0ee-e2fa-4332-ade7-023316494af1" xmlns:ns3="fdfaf355-f7ae-47f3-8f93-739a60756710" targetNamespace="http://schemas.microsoft.com/office/2006/metadata/properties" ma:root="true" ma:fieldsID="7f58a3bf609b141e127c48bc582e393e" ns2:_="" ns3:_="">
    <xsd:import namespace="2c9bf0ee-e2fa-4332-ade7-023316494af1"/>
    <xsd:import namespace="fdfaf355-f7ae-47f3-8f93-739a60756710"/>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xsd:element ref="ns2:LifeCourse" minOccurs="0"/>
                <xsd:element ref="ns2:VersionNumbers" minOccurs="0"/>
                <xsd:element ref="ns2:Archive" minOccurs="0"/>
                <xsd:element ref="ns2:TypeofDocument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VersionHistory" minOccurs="0"/>
                <xsd:element ref="ns2:tes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enumeration value="Evaluation"/>
          <xsd:enumeration value="External Meetings"/>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ma:displayName="Vaccine names" ma:format="Dropdown" ma:internalName="TypeofFAQ">
      <xsd:simpleType>
        <xsd:restriction base="dms:Choice">
          <xsd:enumeration value="MMR"/>
          <xsd:enumeration value="HPV"/>
          <xsd:enumeration value="Shingles"/>
          <xsd:enumeration value="HepB"/>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enumeration value="HepA"/>
          <xsd:enumeration value="Typhoid"/>
          <xsd:enumeration value="Varicella"/>
          <xsd:enumeration value="MenB for Gonorrhoea"/>
          <xsd:enumeration value="HepB"/>
          <xsd:enumeration value="Pertussis"/>
        </xsd:restriction>
      </xsd:simpleType>
    </xsd:element>
    <xsd:element name="LifeCourse" ma:index="14" nillable="true" ma:displayName="Life Course" ma:format="Dropdown" ma:internalName="LifeCourse" ma:requiredMultiChoice="true">
      <xsd:complexType>
        <xsd:complexContent>
          <xsd:extension base="dms:MultiChoice">
            <xsd:sequence>
              <xsd:element name="Value" maxOccurs="unbounded" minOccurs="0" nillable="tru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sequence>
          </xsd:extension>
        </xsd:complexContent>
      </xsd:complex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Archive"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enumeration value="Meetings - Presentations"/>
          <xsd:enumeration value="Template"/>
          <xsd:enumeration value="Briefing Document"/>
          <xsd:enumeration value="Training Slides"/>
          <xsd:enumeration value="Evaluation - survey"/>
          <xsd:enumeration value="Evaluation - report"/>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5" nillable="true" ma:displayName="Extracted Text" ma:internalName="MediaServiceOCR" ma:readOnly="true">
      <xsd:simpleType>
        <xsd:restriction base="dms:Note">
          <xsd:maxLength value="255"/>
        </xsd:restriction>
      </xsd:simpleType>
    </xsd:element>
    <xsd:element name="VersionHistory" ma:index="26" nillable="true" ma:displayName="Version History " ma:format="Dropdown" ma:internalName="VersionHistory">
      <xsd:simpleType>
        <xsd:restriction base="dms:Choice">
          <xsd:enumeration value="Version 1"/>
          <xsd:enumeration value="Choice 2"/>
          <xsd:enumeration value="Choice 3"/>
        </xsd:restriction>
      </xsd:simpleType>
    </xsd:element>
    <xsd:element name="test" ma:index="27" nillable="true" ma:displayName="test" ma:format="Dropdown" ma:internalName="test">
      <xsd:simpleType>
        <xsd:restriction base="dms:Choice">
          <xsd:enumeration value="Working Draft"/>
          <xsd:enumeration value="FINAL FOR UPLOAD"/>
          <xsd:enumeration value="Choice 3"/>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4a3ffe3a-ac90-4981-bec8-4654896fe9f4}"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fdfaf355-f7ae-47f3-8f93-739a60756710" xsi:nil="true"/>
    <Archive xmlns="2c9bf0ee-e2fa-4332-ade7-023316494af1" xsi:nil="true"/>
    <lcf76f155ced4ddcb4097134ff3c332f xmlns="2c9bf0ee-e2fa-4332-ade7-023316494af1">
      <Terms xmlns="http://schemas.microsoft.com/office/infopath/2007/PartnerControls"/>
    </lcf76f155ced4ddcb4097134ff3c332f>
    <TypeofFAQ xmlns="2c9bf0ee-e2fa-4332-ade7-023316494af1">MenACWY</TypeofFAQ>
    <VersionNumbers xmlns="2c9bf0ee-e2fa-4332-ade7-023316494af1" xsi:nil="true"/>
    <TypeofDocument xmlns="2c9bf0ee-e2fa-4332-ade7-023316494af1">Training</TypeofDocument>
    <LifeCourse xmlns="2c9bf0ee-e2fa-4332-ade7-023316494af1">
      <Value>School Age</Value>
    </LifeCourse>
    <TypeofDocument0 xmlns="2c9bf0ee-e2fa-4332-ade7-023316494af1">Training Slides</TypeofDocument0>
    <test xmlns="2c9bf0ee-e2fa-4332-ade7-023316494af1" xsi:nil="true"/>
    <VersionHistory xmlns="2c9bf0ee-e2fa-4332-ade7-023316494af1" xsi:nil="true"/>
  </documentManagement>
</p:properties>
</file>

<file path=customXml/itemProps1.xml><?xml version="1.0" encoding="utf-8"?>
<ds:datastoreItem xmlns:ds="http://schemas.openxmlformats.org/officeDocument/2006/customXml" ds:itemID="{08026259-555F-4C4F-845D-6A9FFDE94998}">
  <ds:schemaRefs>
    <ds:schemaRef ds:uri="2c9bf0ee-e2fa-4332-ade7-023316494af1"/>
    <ds:schemaRef ds:uri="fdfaf355-f7ae-47f3-8f93-739a6075671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3.xml><?xml version="1.0" encoding="utf-8"?>
<ds:datastoreItem xmlns:ds="http://schemas.openxmlformats.org/officeDocument/2006/customXml" ds:itemID="{79F3318E-419E-4691-9552-64B6766ACA4A}">
  <ds:schemaRefs>
    <ds:schemaRef ds:uri="2c9bf0ee-e2fa-4332-ade7-023316494af1"/>
    <ds:schemaRef ds:uri="fdfaf355-f7ae-47f3-8f93-739a6075671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Application>Microsoft Office PowerPoint</Application>
  <PresentationFormat>Widescreen</PresentationFormat>
  <Slides>43</Slides>
  <Notes>35</Notes>
  <HiddenSlides>0</HiddenSlide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Office Theme</vt:lpstr>
      <vt:lpstr>PowerPoint Presentation</vt:lpstr>
      <vt:lpstr>Version Control </vt:lpstr>
      <vt:lpstr>Vaccination against Meningococcal A, C, W, Y (MenACWY)</vt:lpstr>
      <vt:lpstr>Acknowledgements</vt:lpstr>
      <vt:lpstr>Aims</vt:lpstr>
      <vt:lpstr>Objectives</vt:lpstr>
      <vt:lpstr>What is invasive meningococcal disease (IMD)? </vt:lpstr>
      <vt:lpstr>Meningococcal capsular groups </vt:lpstr>
      <vt:lpstr>Carriage, transmission, infectivity and incubation of IMD</vt:lpstr>
      <vt:lpstr>Risk Factors </vt:lpstr>
      <vt:lpstr>Clinical presentation of IMD</vt:lpstr>
      <vt:lpstr>The meningococcal rash</vt:lpstr>
      <vt:lpstr>Potential complications of IMD</vt:lpstr>
      <vt:lpstr>Number of laboratory reports of Neisseria meningitidis by serogroup in Wales 2010-2024</vt:lpstr>
      <vt:lpstr>Rationale for the adolescent MenACWY vaccination programme</vt:lpstr>
      <vt:lpstr>Impact of MenACWY vaccination </vt:lpstr>
      <vt:lpstr>Eligible groups</vt:lpstr>
      <vt:lpstr>Opportunistic vaccination</vt:lpstr>
      <vt:lpstr>MenACWY catch up</vt:lpstr>
      <vt:lpstr>Pre-requisites to administering MenACWY vaccine</vt:lpstr>
      <vt:lpstr>MenACWY vaccines</vt:lpstr>
      <vt:lpstr>MenQuadfi®</vt:lpstr>
      <vt:lpstr>Preparation and administration of MenQuadfi®</vt:lpstr>
      <vt:lpstr>Menveo®</vt:lpstr>
      <vt:lpstr>Preparation and administration of Menveo®</vt:lpstr>
      <vt:lpstr>Nimenrix®</vt:lpstr>
      <vt:lpstr>Preparation and administration of Nimenrix®</vt:lpstr>
      <vt:lpstr>Contraindications</vt:lpstr>
      <vt:lpstr>Precautions and additional information</vt:lpstr>
      <vt:lpstr>Possible adverse reactions</vt:lpstr>
      <vt:lpstr>Reporting suspected adverse reactions</vt:lpstr>
      <vt:lpstr>Dose and scheduling</vt:lpstr>
      <vt:lpstr>Legal authorisation</vt:lpstr>
      <vt:lpstr>Consent for vaccination  </vt:lpstr>
      <vt:lpstr>Self consent and Gillick Competence </vt:lpstr>
      <vt:lpstr>MenACWY coverage for adolescents in Wales, by academic year from 2018-19 to 2024-25* </vt:lpstr>
      <vt:lpstr>School level data dashboard</vt:lpstr>
      <vt:lpstr>Young people vaccine information resources insights - survey </vt:lpstr>
      <vt:lpstr>Information Resource for Young People – Research Findings 2023  </vt:lpstr>
      <vt:lpstr>The role of healthcare professionals</vt:lpstr>
      <vt:lpstr>Summary</vt:lpstr>
      <vt:lpstr>Resources for MenACWY vaccination </vt:lpstr>
      <vt:lpstr>Resources and additional information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revision>5</cp:revision>
  <dcterms:created xsi:type="dcterms:W3CDTF">2020-12-14T08:16:43Z</dcterms:created>
  <dcterms:modified xsi:type="dcterms:W3CDTF">2025-08-29T08:16:38Z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y fmtid="{D5CDD505-2E9C-101B-9397-08002B2CF9AE}" pid="3" name="MediaServiceImageTags">
    <vt:lpwstr/>
  </property>
</Properties>
</file>