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handoutMasterIdLst>
    <p:handoutMasterId r:id="rId46"/>
  </p:handoutMasterIdLst>
  <p:sldIdLst>
    <p:sldId id="256" r:id="rId5"/>
    <p:sldId id="319" r:id="rId6"/>
    <p:sldId id="320" r:id="rId7"/>
    <p:sldId id="263" r:id="rId8"/>
    <p:sldId id="321" r:id="rId9"/>
    <p:sldId id="267" r:id="rId10"/>
    <p:sldId id="329" r:id="rId11"/>
    <p:sldId id="268" r:id="rId12"/>
    <p:sldId id="330" r:id="rId13"/>
    <p:sldId id="269" r:id="rId14"/>
    <p:sldId id="270" r:id="rId15"/>
    <p:sldId id="272" r:id="rId16"/>
    <p:sldId id="275" r:id="rId17"/>
    <p:sldId id="274" r:id="rId18"/>
    <p:sldId id="276" r:id="rId19"/>
    <p:sldId id="277" r:id="rId20"/>
    <p:sldId id="292" r:id="rId21"/>
    <p:sldId id="323" r:id="rId22"/>
    <p:sldId id="322" r:id="rId23"/>
    <p:sldId id="278" r:id="rId24"/>
    <p:sldId id="316" r:id="rId25"/>
    <p:sldId id="283" r:id="rId26"/>
    <p:sldId id="279" r:id="rId27"/>
    <p:sldId id="280" r:id="rId28"/>
    <p:sldId id="281" r:id="rId29"/>
    <p:sldId id="282" r:id="rId30"/>
    <p:sldId id="286" r:id="rId31"/>
    <p:sldId id="287" r:id="rId32"/>
    <p:sldId id="288" r:id="rId33"/>
    <p:sldId id="289" r:id="rId34"/>
    <p:sldId id="284" r:id="rId35"/>
    <p:sldId id="285" r:id="rId36"/>
    <p:sldId id="290" r:id="rId37"/>
    <p:sldId id="325" r:id="rId38"/>
    <p:sldId id="298" r:id="rId39"/>
    <p:sldId id="2147375669" r:id="rId40"/>
    <p:sldId id="326" r:id="rId41"/>
    <p:sldId id="265" r:id="rId42"/>
    <p:sldId id="327" r:id="rId43"/>
    <p:sldId id="29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Matrix House)" initials="LH" userId="S::Leony.Hiscocks@wales.nhs.uk::61f7ca2e-d384-4128-a81d-42f02309455e" providerId="AD"/>
  <p188:author id="{1519992A-3D09-C08D-DBF5-95040AB9B37F}" name="Ceriann Howard (Public Health Wales - No. 2 Capital Quarter)" initials="CH(HWN2CQ" userId="S::Ceriann.Howard2@wales.nhs.uk::21820608-678a-4a54-aec7-0e03d16ea59c" providerId="AD"/>
  <p188:author id="{5FAFC735-FEFA-D700-9A74-52BBD1A3C3BC}" name="Rosemary Jones (Public Health Wales)" initials="RW" userId="S::rosemary.jones2@wales.nhs.uk::1eb86f96-1bd6-4022-93f5-9c9180c4fd8b" providerId="AD"/>
  <p188:author id="{6EAB277B-D34E-D826-9B69-19C9B401B658}" name="Charlotte McDermott (Public Health Wales - No. 2 Capital Quarter)" initials="CM" userId="S::Charlotte.McDermott@wales.nhs.uk::aa504eb7-d916-4fee-b9ca-6740a63f0083" providerId="AD"/>
  <p188:author id="{8231A891-F1CB-3612-C072-72D2A16B02AF}" name="Hannah Loach (Public Health Wales - No. 2 Capital Quarter)" initials="HL(HWN2CQ" userId="S::Hannah.Loach2@wales.nhs.uk::d846ad14-d422-4302-b938-df2d8977d4ab"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057" autoAdjust="0"/>
    <p:restoredTop sz="56874" autoAdjust="0"/>
  </p:normalViewPr>
  <p:slideViewPr>
    <p:cSldViewPr snapToGrid="0">
      <p:cViewPr varScale="1">
        <p:scale>
          <a:sx n="65" d="100"/>
          <a:sy n="65" d="100"/>
        </p:scale>
        <p:origin x="1656"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12/12/2024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meningococcal-the-green-book-chapter-2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thelancet.com/journals/lanchi/article/PIIS2352-4642(21)00335-7/fulltext"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sites/default/files/publications/2024-01/20240131-revised-nss-unscheduled-immunisations-for-children-and-adults.pdf"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phw.nhs.wales/topics/immunisation-and-vaccines/routine-immunisation-schedules-for-wale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meningitis-and-septicaemia-prevention-and-management-in-higher-education-institution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wales/sites/default/files/publications/2024-01/20240131-revised-nss-unscheduled-immunisations-for-children-and-adults.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meningococca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ines.org.uk/emc/product/2939/smpc/print"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dicines.org.uk/emc/product/2939/smpc"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medicines.org.uk/emc/product/12818/smpc" TargetMode="External"/><Relationship Id="rId4" Type="http://schemas.openxmlformats.org/officeDocument/2006/relationships/hyperlink" Target="https://www.medicines.org.uk/emc/product/4118/smpc"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gov.uk/government/publications/meningococcal-disease-guidance-on-public-health-management"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nhswales365.sharepoint.com/sites/PHW_VPDPComms/SitePages/Childhood-Immunisation-(COVER).aspx"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attitudes-towards-covid-19-and-flu-immunisations-among-young-people-and-parents-2022-pdf/"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phw.nhs.wales/topics/immunisation-and-vaccines/engagement-insights/" TargetMode="Externa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phw-hpv-information-resource-research-findings-oct23/"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phw-hpv-information-resource-research-findings-oct23/"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ov.uk/government/publications/meningitis-and-septicaemia-prevention-and-management-in-higher-education-institutions"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cid.oxfordjournals.org/content/60/4/578" TargetMode="External"/><Relationship Id="rId2" Type="http://schemas.openxmlformats.org/officeDocument/2006/relationships/slide" Target="../slides/slide40.xml"/><Relationship Id="rId1" Type="http://schemas.openxmlformats.org/officeDocument/2006/relationships/notesMaster" Target="../notesMasters/notesMaster1.xml"/><Relationship Id="rId5" Type="http://schemas.openxmlformats.org/officeDocument/2006/relationships/hyperlink" Target="https://pubmed.ncbi.nlm.nih.gov/34883094/" TargetMode="External"/><Relationship Id="rId4" Type="http://schemas.openxmlformats.org/officeDocument/2006/relationships/hyperlink" Target="https://www.gov.uk/government/publications/health-protection-report-volume-9-2015"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meningitis-trust.org/meningitis-info/signs-and-symptom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endParaRPr lang="en-US" dirty="0">
              <a:latin typeface="Arial" pitchFamily="34" charset="0"/>
              <a:ea typeface="ＭＳ Ｐゴシック" pitchFamily="34" charset="-128"/>
            </a:endParaRPr>
          </a:p>
          <a:p>
            <a:endParaRPr lang="en-GB" dirty="0">
              <a:latin typeface="Arial"/>
              <a:ea typeface="ＭＳ Ｐゴシック"/>
              <a:cs typeface="Arial"/>
            </a:endParaRPr>
          </a:p>
          <a:p>
            <a:r>
              <a:rPr lang="en-GB" dirty="0">
                <a:latin typeface="Arial"/>
                <a:ea typeface="ＭＳ Ｐゴシック"/>
                <a:cs typeface="Arial"/>
              </a:rPr>
              <a:t>Version 1 – The content of this training slide set is subject to review, This resource will be version controlled. </a:t>
            </a:r>
          </a:p>
          <a:p>
            <a:r>
              <a:rPr lang="en-GB" dirty="0">
                <a:latin typeface="Arial"/>
                <a:ea typeface="ＭＳ Ｐゴシック"/>
                <a:cs typeface="Arial"/>
              </a:rPr>
              <a:t>This is version 1 December 2024. </a:t>
            </a:r>
          </a:p>
          <a:p>
            <a:endParaRPr lang="en-GB" b="1" dirty="0"/>
          </a:p>
          <a:p>
            <a:r>
              <a:rPr lang="en-GB" b="1" dirty="0"/>
              <a:t>Rationale for resource</a:t>
            </a:r>
            <a:endParaRPr lang="en-GB" dirty="0"/>
          </a:p>
          <a:p>
            <a:r>
              <a:rPr lang="en-GB" dirty="0"/>
              <a:t>This resource is designed to support practitioners and registered  healthcare practitioners (including vaccinators) involved in the delivery of the </a:t>
            </a:r>
            <a:r>
              <a:rPr lang="en-GB" dirty="0" err="1"/>
              <a:t>MenACWY</a:t>
            </a:r>
            <a:r>
              <a:rPr lang="en-GB" dirty="0"/>
              <a:t> vaccination programme in Wales.</a:t>
            </a:r>
            <a:endParaRPr lang="en-GB" dirty="0">
              <a:ea typeface="Calibri"/>
              <a:cs typeface="Calibri"/>
            </a:endParaRPr>
          </a:p>
          <a:p>
            <a:endParaRPr lang="en-GB" dirty="0"/>
          </a:p>
          <a:p>
            <a:r>
              <a:rPr lang="en-GB" dirty="0"/>
              <a:t>This resource does not cover the actual administration techniques involved in vaccination against </a:t>
            </a:r>
            <a:r>
              <a:rPr lang="en-GB" dirty="0" err="1"/>
              <a:t>MenACWY</a:t>
            </a:r>
            <a:r>
              <a:rPr lang="en-GB" dirty="0"/>
              <a:t>. If staff are required to deliver vaccinations, they should refer to their line manager for alternative training.</a:t>
            </a:r>
            <a:endParaRPr lang="en-GB" dirty="0">
              <a:ea typeface="Calibri"/>
              <a:cs typeface="Calibri"/>
            </a:endParaRPr>
          </a:p>
          <a:p>
            <a:endParaRPr lang="en-GB" dirty="0"/>
          </a:p>
          <a:p>
            <a:r>
              <a:rPr lang="en-GB" dirty="0"/>
              <a:t>Please note:  These educational resources continue to be updated as required to support this programme but do not replace the clinical judgement of practitioners. Practitioners should refer to the Green Book (maintained and updated by UK Health Security Agency, formerly Public Health England) when administering the vaccine. Immunisation against infectious diseases: Meningococcal 22: </a:t>
            </a:r>
            <a:r>
              <a:rPr lang="en-GB" dirty="0">
                <a:hlinkClick r:id="rId3"/>
              </a:rPr>
              <a:t>Meningococcal: the green book, chapter 22 - GOV.UK (www.gov.uk)</a:t>
            </a:r>
          </a:p>
          <a:p>
            <a:endParaRPr lang="en-GB" dirty="0">
              <a:latin typeface="Arial"/>
              <a:ea typeface="ＭＳ Ｐゴシック"/>
              <a:cs typeface="Arial"/>
            </a:endParaRPr>
          </a:p>
          <a:p>
            <a:endParaRPr lang="en-GB" dirty="0">
              <a:ea typeface="Calibri" panose="020F0502020204030204"/>
              <a:cs typeface="Calibri" panose="020F0502020204030204"/>
            </a:endParaRPr>
          </a:p>
          <a:p>
            <a:endParaRPr lang="en-GB" dirty="0">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294199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Teens are at high risk and are known to have high carriage rates. Vaccination for adolescents was therefore expected to rapidly impact on carriage and hence, disease, in all age groups.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JCVI statement re uptake and indirect protection </a:t>
            </a:r>
            <a:r>
              <a:rPr lang="en-GB" sz="1200" dirty="0">
                <a:hlinkClick r:id="rId3"/>
              </a:rPr>
              <a:t>https://www.gov.uk/government/publications/changes-to-the-childhood-immunisation-schedule-jcvi-statement/joint-committee-on-vaccination-and-immunisation-jcvi-statement-on-changes-to-the-childhood-immunisation-schedule</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867475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a:t>
            </a:r>
            <a:r>
              <a:rPr lang="en-GB" sz="1800" dirty="0">
                <a:effectLst/>
                <a:latin typeface="Segoe UI" panose="020B0502040204020203" pitchFamily="34" charset="0"/>
                <a:hlinkClick r:id="rId3"/>
              </a:rPr>
              <a:t>https://www.thelancet.com/journals/lanchi/article/PIIS2352-4642(21)00335-7/fulltext</a:t>
            </a: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1012308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Wales the </a:t>
            </a:r>
            <a:r>
              <a:rPr lang="en-US" dirty="0" err="1">
                <a:cs typeface="Calibri"/>
              </a:rPr>
              <a:t>MenACWY</a:t>
            </a:r>
            <a:r>
              <a:rPr lang="en-US" dirty="0">
                <a:cs typeface="Calibri"/>
              </a:rPr>
              <a:t> vaccine is offered at the same time as the </a:t>
            </a:r>
            <a:r>
              <a:rPr lang="en-US" dirty="0" err="1">
                <a:cs typeface="Calibri"/>
              </a:rPr>
              <a:t>TdIPV</a:t>
            </a:r>
            <a:r>
              <a:rPr lang="en-US" dirty="0">
                <a:cs typeface="Calibri"/>
              </a:rPr>
              <a:t> (3:1, Tetanus Diphtheria and Inactivated Polio booster vaccine) at school based vaccination sessions in school year 9. In Cardiff and Vale UHB only, the </a:t>
            </a:r>
            <a:r>
              <a:rPr lang="en-US" dirty="0" err="1">
                <a:cs typeface="Calibri"/>
              </a:rPr>
              <a:t>MenACWY</a:t>
            </a:r>
            <a:r>
              <a:rPr lang="en-US" dirty="0">
                <a:cs typeface="Calibri"/>
              </a:rPr>
              <a:t> and </a:t>
            </a:r>
            <a:r>
              <a:rPr lang="en-US" dirty="0" err="1">
                <a:cs typeface="Calibri"/>
              </a:rPr>
              <a:t>TdIPV</a:t>
            </a:r>
            <a:r>
              <a:rPr lang="en-US" dirty="0">
                <a:cs typeface="Calibri"/>
              </a:rPr>
              <a:t> vaccine is offered in primary care (at 13/14 years of 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*Children and adults who have outstanding routine </a:t>
            </a:r>
            <a:r>
              <a:rPr lang="en-US" dirty="0" err="1">
                <a:cs typeface="Calibri"/>
              </a:rPr>
              <a:t>immunisations</a:t>
            </a:r>
            <a:r>
              <a:rPr lang="en-US" dirty="0">
                <a:cs typeface="Calibri"/>
              </a:rPr>
              <a:t>: a national supplementary service specification: </a:t>
            </a:r>
            <a:r>
              <a:rPr lang="en-GB" sz="1200" dirty="0">
                <a:effectLst/>
                <a:latin typeface="Segoe UI" panose="020B0502040204020203" pitchFamily="34" charset="0"/>
                <a:hlinkClick r:id="rId3"/>
              </a:rPr>
              <a:t>https://www.gov.wales/sites/default/files/publications/2024-01/20240131-revised-nss-unscheduled-immunisations-for-children-and-adults.pdf</a:t>
            </a:r>
            <a:endParaRPr lang="en-US" dirty="0">
              <a:cs typeface="Calibri"/>
            </a:endParaRPr>
          </a:p>
          <a:p>
            <a:endParaRPr lang="en-US" dirty="0">
              <a:cs typeface="Calibri"/>
            </a:endParaRPr>
          </a:p>
          <a:p>
            <a:r>
              <a:rPr lang="en-US" dirty="0">
                <a:cs typeface="Calibri"/>
              </a:rPr>
              <a:t>The</a:t>
            </a:r>
            <a:r>
              <a:rPr lang="en-US" dirty="0"/>
              <a:t> </a:t>
            </a:r>
            <a:r>
              <a:rPr lang="en-US" dirty="0" err="1"/>
              <a:t>immunisation</a:t>
            </a:r>
            <a:r>
              <a:rPr lang="en-US" dirty="0"/>
              <a:t> schedule for Wales is available at: </a:t>
            </a:r>
            <a:r>
              <a:rPr lang="en-US" dirty="0">
                <a:hlinkClick r:id="rId4"/>
              </a:rPr>
              <a:t>Routine immunisation schedules for Wales - Public Health Wales (nhs.wales)</a:t>
            </a:r>
            <a:endParaRPr lang="en-US" dirty="0">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758951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UKHSA publishes specific guidance for higher education settings: </a:t>
            </a:r>
            <a:r>
              <a:rPr lang="en-GB" dirty="0">
                <a:hlinkClick r:id="rId3"/>
              </a:rPr>
              <a:t>Meningitis and septicaemia: prevention and management in higher education institutions. - GOV.UK (www.gov.uk)</a:t>
            </a:r>
            <a:r>
              <a:rPr lang="en-GB" dirty="0"/>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335508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Children and adults who have outstanding routine </a:t>
            </a:r>
            <a:r>
              <a:rPr lang="en-US" dirty="0" err="1">
                <a:cs typeface="Calibri"/>
              </a:rPr>
              <a:t>immunisations</a:t>
            </a:r>
            <a:r>
              <a:rPr lang="en-US" dirty="0">
                <a:cs typeface="Calibri"/>
              </a:rPr>
              <a:t>: a national supplementary service specification: </a:t>
            </a:r>
            <a:r>
              <a:rPr lang="en-GB" sz="1200" dirty="0">
                <a:effectLst/>
                <a:latin typeface="Segoe UI" panose="020B0502040204020203" pitchFamily="34" charset="0"/>
                <a:hlinkClick r:id="rId3"/>
              </a:rPr>
              <a:t>https://www.gov.wales/sites/default/files/publications/2024-01/20240131-revised-nss-unscheduled-immunisations-for-children-and-adults.pdf</a:t>
            </a:r>
            <a:endParaRPr lang="en-US" dirty="0">
              <a:cs typeface="Calibri"/>
            </a:endParaRPr>
          </a:p>
          <a:p>
            <a:r>
              <a:rPr lang="en-US" dirty="0">
                <a:cs typeface="Calibri"/>
              </a:rPr>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2285610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endParaRPr lang="en-GB" sz="1200" dirty="0">
              <a:solidFill>
                <a:srgbClr val="FFFFFF"/>
              </a:solidFill>
              <a:latin typeface="Source Sans Pro" pitchFamily="34"/>
              <a:ea typeface="Source Sans Pro"/>
              <a:cs typeface="Arial" pitchFamily="34"/>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dirty="0"/>
              <a:t>Not all vaccines may be routinely supplied. Details of all licensed products are included here in case a short-notice substitution of one product for another is required to maintain the programme in the event of manufacturing issues. Supplies of </a:t>
            </a:r>
            <a:r>
              <a:rPr lang="en-GB" sz="1200" dirty="0" err="1"/>
              <a:t>MenQuadfi</a:t>
            </a:r>
            <a:r>
              <a:rPr lang="en-GB" sz="1200" dirty="0"/>
              <a:t> will commence during </a:t>
            </a:r>
            <a:r>
              <a:rPr lang="en-GB" dirty="0"/>
              <a:t>the later part of 2024</a:t>
            </a:r>
            <a:r>
              <a:rPr lang="en-GB" sz="1200" dirty="0"/>
              <a:t>.  Welsh Government policy letters advising on supply of </a:t>
            </a:r>
            <a:r>
              <a:rPr lang="en-GB" sz="1200" dirty="0" err="1"/>
              <a:t>MenACWY</a:t>
            </a:r>
            <a:r>
              <a:rPr lang="en-GB" sz="1200" dirty="0"/>
              <a:t> vaccines are available from </a:t>
            </a:r>
            <a:r>
              <a:rPr lang="en-GB" dirty="0">
                <a:hlinkClick r:id="rId3"/>
              </a:rPr>
              <a:t>Policy, letters and Welsh Government (sharepoint.com)</a:t>
            </a:r>
            <a:r>
              <a:rPr lang="en-GB" dirty="0"/>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4072927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4038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vaccine should be stored between +2°C to +8°C. Both vials should be visually inspected before reconstitution (see SPC </a:t>
            </a:r>
            <a:r>
              <a:rPr lang="en-GB" dirty="0">
                <a:hlinkClick r:id="rId3"/>
              </a:rPr>
              <a:t>Menveo Group A,C,W135 and Y conjugate vaccine - Summary of Product Characteristics (SmPC) - print friendly - (</a:t>
            </a:r>
            <a:r>
              <a:rPr lang="en-GB" dirty="0" err="1">
                <a:hlinkClick r:id="rId3"/>
              </a:rPr>
              <a:t>emc</a:t>
            </a:r>
            <a:r>
              <a:rPr lang="en-GB" dirty="0">
                <a:hlinkClick r:id="rId3"/>
              </a:rPr>
              <a:t>) (medicines.org.uk)</a:t>
            </a:r>
            <a:r>
              <a:rPr lang="en-GB" dirty="0"/>
              <a:t>). </a:t>
            </a:r>
            <a:r>
              <a:rPr lang="en-GB" b="0" i="0" dirty="0">
                <a:solidFill>
                  <a:srgbClr val="000000"/>
                </a:solidFill>
                <a:effectLst/>
                <a:latin typeface="Arial" panose="020B0604020202020204" pitchFamily="34" charset="0"/>
              </a:rPr>
              <a:t>After reconstitution, the medicinal product should be used immediately. However, chemical and physical stability after reconstitution have been demonstrated for 8 hours below 25°C.</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997894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3448522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Times New Roman" panose="02020603050405020304" pitchFamily="18" charset="0"/>
              </a:rPr>
              <a:t>The vaccine should be stored between +2°C to +8°C</a:t>
            </a:r>
          </a:p>
          <a:p>
            <a:r>
              <a:rPr lang="en-GB" b="0" i="0" dirty="0">
                <a:solidFill>
                  <a:srgbClr val="000000"/>
                </a:solidFill>
                <a:effectLst/>
                <a:latin typeface="Times New Roman" panose="02020603050405020304" pitchFamily="18" charset="0"/>
              </a:rPr>
              <a:t>After reconstitution, the vaccine should be used immediately. However, stability after reconstitution has been demonstrated for 8 hours below 30°.  Discard any reconstituted vaccine not used within 8 hours.</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29900292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Menveo</a:t>
            </a:r>
            <a:r>
              <a:rPr lang="en-GB" sz="1200" b="1" baseline="30000" dirty="0"/>
              <a:t>®</a:t>
            </a:r>
            <a:r>
              <a:rPr lang="en-GB" dirty="0"/>
              <a:t> </a:t>
            </a:r>
            <a:r>
              <a:rPr lang="en-GB" dirty="0">
                <a:hlinkClick r:id="rId3"/>
              </a:rPr>
              <a:t>Menveo Group A,C,W135 and Y conjugate vaccine - Summary of Product Characteristics (SmPC) - (</a:t>
            </a:r>
            <a:r>
              <a:rPr lang="en-GB" dirty="0" err="1">
                <a:hlinkClick r:id="rId3"/>
              </a:rPr>
              <a:t>emc</a:t>
            </a:r>
            <a:r>
              <a:rPr lang="en-GB" dirty="0">
                <a:hlinkClick r:id="rId3"/>
              </a:rPr>
              <a:t>)</a:t>
            </a:r>
            <a:r>
              <a:rPr lang="en-GB" dirty="0"/>
              <a:t> </a:t>
            </a:r>
          </a:p>
          <a:p>
            <a:r>
              <a:rPr lang="en-GB" dirty="0" err="1"/>
              <a:t>Nimenrix</a:t>
            </a:r>
            <a:r>
              <a:rPr lang="en-GB" sz="1200" b="1" baseline="30000" dirty="0" err="1"/>
              <a:t>®</a:t>
            </a:r>
            <a:r>
              <a:rPr lang="en-GB" dirty="0" err="1">
                <a:hlinkClick r:id="rId4"/>
              </a:rPr>
              <a:t>Nimenrix</a:t>
            </a:r>
            <a:r>
              <a:rPr lang="en-GB" dirty="0">
                <a:hlinkClick r:id="rId4"/>
              </a:rPr>
              <a:t> powder and solvent for solution for injection in pre-filled syringe - Summary of Product Characteristics (SmPC) - (</a:t>
            </a:r>
            <a:r>
              <a:rPr lang="en-GB" dirty="0" err="1">
                <a:hlinkClick r:id="rId4"/>
              </a:rPr>
              <a:t>emc</a:t>
            </a:r>
            <a:r>
              <a:rPr lang="en-GB" dirty="0">
                <a:hlinkClick r:id="rId4"/>
              </a:rPr>
              <a:t>)</a:t>
            </a:r>
            <a:endParaRPr lang="en-GB" dirty="0"/>
          </a:p>
          <a:p>
            <a:r>
              <a:rPr lang="en-GB" dirty="0" err="1"/>
              <a:t>MenQuadfi</a:t>
            </a:r>
            <a:r>
              <a:rPr lang="en-GB" sz="1200" b="1" baseline="30000" dirty="0"/>
              <a:t>®</a:t>
            </a:r>
            <a:r>
              <a:rPr lang="en-GB" dirty="0"/>
              <a:t> </a:t>
            </a:r>
            <a:r>
              <a:rPr lang="en-GB" dirty="0" err="1">
                <a:hlinkClick r:id="rId5"/>
              </a:rPr>
              <a:t>MenQuadfi</a:t>
            </a:r>
            <a:r>
              <a:rPr lang="en-GB" dirty="0">
                <a:hlinkClick r:id="rId5"/>
              </a:rPr>
              <a:t> solution for injection - Summary of Product Characteristics (SmPC) - (</a:t>
            </a:r>
            <a:r>
              <a:rPr lang="en-GB" dirty="0" err="1">
                <a:hlinkClick r:id="rId5"/>
              </a:rPr>
              <a:t>emc</a:t>
            </a:r>
            <a:r>
              <a:rPr lang="en-GB" dirty="0">
                <a:hlinkClick r:id="rId5"/>
              </a:rPr>
              <a:t>)</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4036302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solidFill>
                  <a:prstClr val="black"/>
                </a:solidFill>
              </a:rPr>
              <a:t>Healthcare professionals and vaccine recipients (and/or their parent or carer) are encouraged to report suspected adverse reactions to the Medicines and Healthcare products Regulatory Agency (MHRA) using the Yellow Card reporting scheme.</a:t>
            </a:r>
          </a:p>
          <a:p>
            <a:pPr>
              <a:defRPr/>
            </a:pPr>
            <a:endParaRPr lang="en-GB" dirty="0">
              <a:solidFill>
                <a:prstClr val="black"/>
              </a:solidFill>
            </a:endParaRPr>
          </a:p>
          <a:p>
            <a:pPr>
              <a:defRPr/>
            </a:pPr>
            <a:r>
              <a:rPr lang="en-GB" dirty="0"/>
              <a:t>The MHRA additionally monitored the safety of </a:t>
            </a:r>
            <a:r>
              <a:rPr lang="en-GB" dirty="0" err="1"/>
              <a:t>MenACWY</a:t>
            </a:r>
            <a:r>
              <a:rPr lang="en-GB" dirty="0"/>
              <a:t> vaccine as its use was increased through the adolescent programme.  No safety concerns have been raised since this vaccine has been more widely used in adolescents. Safety monitoring is a continuous process.</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9637189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local Health Protection Team (HPT) will advise about vaccination of close contacts of any confirmed case of </a:t>
            </a:r>
            <a:r>
              <a:rPr lang="en-GB" dirty="0" err="1"/>
              <a:t>MenACWY</a:t>
            </a:r>
            <a:r>
              <a:rPr lang="en-GB" dirty="0"/>
              <a:t> infection according to the </a:t>
            </a:r>
            <a:r>
              <a:rPr lang="en-GB" b="0" i="0" dirty="0">
                <a:solidFill>
                  <a:srgbClr val="000000"/>
                </a:solidFill>
                <a:effectLst/>
                <a:latin typeface="Times New Roman" panose="02020603050405020304" pitchFamily="18" charset="0"/>
              </a:rPr>
              <a:t>Guidance for Public Health Management of Meningococcal Disease in the UK: </a:t>
            </a:r>
            <a:r>
              <a:rPr lang="en-GB" dirty="0">
                <a:hlinkClick r:id="rId3"/>
              </a:rPr>
              <a:t>Meningococcal disease: guidance on public health management - GOV.UK (www.gov.uk)</a:t>
            </a:r>
            <a:r>
              <a:rPr lang="en-GB" b="0" i="0" dirty="0">
                <a:solidFill>
                  <a:srgbClr val="000000"/>
                </a:solidFill>
                <a:effectLst/>
                <a:latin typeface="Times New Roman" panose="02020603050405020304" pitchFamily="18" charset="0"/>
              </a:rPr>
              <a:t>.</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952043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A separate PGD template is also available for the vaccination of individuals who, due to an underlying medical condition, require doses of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MenACWY</a:t>
            </a:r>
            <a:r>
              <a:rPr lang="en-GB" sz="1200" dirty="0">
                <a:effectLst/>
                <a:latin typeface="Calibri" panose="020F0502020204030204" pitchFamily="34" charset="0"/>
                <a:ea typeface="Calibri" panose="020F0502020204030204" pitchFamily="34" charset="0"/>
                <a:cs typeface="Times New Roman" panose="02020603050405020304" pitchFamily="18" charset="0"/>
              </a:rPr>
              <a:t> vaccine that are not included the routine programme. Welsh government PGD templates are available from </a:t>
            </a:r>
            <a:r>
              <a:rPr lang="en-GB" dirty="0">
                <a:hlinkClick r:id="rId3"/>
              </a:rPr>
              <a:t>Patient Group Directions (PGD) - Welsh Medicines Advice Service (wales.nhs.uk)</a:t>
            </a:r>
            <a:r>
              <a:rPr lang="en-GB" dirty="0"/>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070010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Provisional data not yet published. Due to be published December 2024</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6602293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See</a:t>
            </a:r>
            <a:r>
              <a:rPr lang="en-GB" baseline="0" dirty="0"/>
              <a:t> ‘Quarterly dashboards’ under each health board name here: </a:t>
            </a:r>
            <a:r>
              <a:rPr lang="en-GB" sz="1200" u="sng" kern="1200" dirty="0">
                <a:solidFill>
                  <a:schemeClr val="tx1"/>
                </a:solidFill>
                <a:effectLst/>
                <a:latin typeface="+mn-lt"/>
                <a:ea typeface="+mn-ea"/>
                <a:cs typeface="+mn-cs"/>
                <a:hlinkClick r:id="rId3"/>
              </a:rPr>
              <a:t>https://nhswales365.sharepoint.com/sites/PHW_VPDPComms/SitePages/Childhood-Immunisation-(COVER).aspx</a:t>
            </a:r>
            <a:r>
              <a:rPr lang="en-GB" sz="1200" kern="1200" dirty="0">
                <a:solidFill>
                  <a:schemeClr val="tx1"/>
                </a:solidFill>
                <a:effectLst/>
                <a:latin typeface="+mn-lt"/>
                <a:ea typeface="+mn-ea"/>
                <a:cs typeface="+mn-cs"/>
              </a:rPr>
              <a:t> (NHS only)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28604056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BMG (2022)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Attitudes towards COVID-19 and Flu Immunisations among Young People and Parents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3"/>
              </a:rPr>
              <a:t>nhs.wales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24F82"/>
                </a:solidFill>
                <a:effectLst/>
                <a:uLnTx/>
                <a:uFillTx/>
                <a:latin typeface="+mj-lt"/>
                <a:ea typeface="Verdana" charset="0"/>
              </a:rPr>
              <a:t>*Note – not all young people attend school, further exploration required for distribution routes to vulnerable young people e.g. outreach workers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324F82"/>
                </a:solidFill>
                <a:effectLst/>
                <a:uLnTx/>
                <a:uFillTx/>
                <a:latin typeface="+mj-lt"/>
                <a:ea typeface="Verdana" charset="0"/>
                <a:hlinkClick r:id="rId4"/>
              </a:rPr>
              <a:t>phw.nhs.wales</a:t>
            </a:r>
            <a:r>
              <a:rPr kumimoji="0" lang="en-GB" sz="1200" b="0" i="0" u="none" strike="noStrike" kern="1200" cap="none" spc="0" normalizeH="0" baseline="0" noProof="0" dirty="0">
                <a:ln>
                  <a:noFill/>
                </a:ln>
                <a:solidFill>
                  <a:srgbClr val="324F82"/>
                </a:solidFill>
                <a:effectLst/>
                <a:uLnTx/>
                <a:uFillTx/>
                <a:latin typeface="+mj-lt"/>
                <a:ea typeface="Verdana" charset="0"/>
                <a:hlinkClick r:id="rId4"/>
              </a:rPr>
              <a:t>/topics/immunisation-and-vaccines/engagement-insights</a:t>
            </a: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39598801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*Research focussed on information needs for the coproduction of HPV vaccine related resources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1800" b="0" i="0" u="none" strike="noStrike" kern="1200" cap="none" spc="0" normalizeH="0" baseline="0" noProof="0" dirty="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2 qualitative focus groups, 1 in-depth interview conducted in Welsh Undertaken Sept 2023 Total 16 participants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lang="en-GB" sz="1800" dirty="0">
                <a:latin typeface="+mj-lt"/>
                <a:cs typeface="Calibri" panose="020F0502020204030204" pitchFamily="34" charset="0"/>
                <a:hlinkClick r:id="rId3"/>
              </a:rPr>
              <a:t>https://phw.nhs.wales/topics/immunisation-and-vaccines/engagement-insights/phw-hpv-information-resource-research-findings-oct23/</a:t>
            </a:r>
            <a:r>
              <a:rPr lang="en-GB" sz="1800" dirty="0">
                <a:latin typeface="+mj-lt"/>
                <a:cs typeface="Calibri" panose="020F0502020204030204" pitchFamily="34" charset="0"/>
              </a:rPr>
              <a:t> </a:t>
            </a: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1" i="0" u="none" strike="noStrike" kern="1200" cap="none" spc="0" normalizeH="0" baseline="0" noProof="0" dirty="0">
                <a:ln>
                  <a:noFill/>
                </a:ln>
                <a:solidFill>
                  <a:srgbClr val="324F82"/>
                </a:solidFill>
                <a:effectLst/>
                <a:uLnTx/>
                <a:uFillTx/>
                <a:latin typeface="Verdana" charset="0"/>
                <a:ea typeface="Verdana" charset="0"/>
              </a:rPr>
              <a:t>Aims: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What questions, barriers or concerns young people have about the HPV/flu vaccine that should be addressed in the resource.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The content, style, format, and length of an audio-visual resource that would appeal to young people.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If young people would access an audio-visual resource for vaccine information.</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How young people would want this information to reach them.</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To understand where young people would access a resource, including named platforms.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0" i="0" u="none" strike="noStrike" kern="1200" cap="none" spc="0" normalizeH="0" baseline="0" noProof="0" dirty="0">
              <a:ln>
                <a:noFill/>
              </a:ln>
              <a:solidFill>
                <a:srgbClr val="324F82"/>
              </a:solidFill>
              <a:effectLst/>
              <a:uLnTx/>
              <a:uFillTx/>
              <a:latin typeface="Verdana" charset="0"/>
              <a:ea typeface="Verdana"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3778849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effectLst/>
                <a:latin typeface="Calibri"/>
                <a:cs typeface="Calibri"/>
              </a:rPr>
              <a:t>Based on PHW 2023 </a:t>
            </a:r>
            <a:r>
              <a:rPr lang="en-GB" dirty="0"/>
              <a:t>Findings from Information Resource for Young People Research Findings </a:t>
            </a:r>
            <a:r>
              <a:rPr lang="en-GB" sz="1200" dirty="0">
                <a:latin typeface="+mj-lt"/>
                <a:cs typeface="Calibri" panose="020F0502020204030204" pitchFamily="34" charset="0"/>
                <a:hlinkClick r:id="rId3"/>
              </a:rPr>
              <a:t>https://phw.nhs.wales/topics/immunisation-and-vaccines/engagement-insights/phw-hpv-information-resource-research-findings-oct23/</a:t>
            </a:r>
            <a:r>
              <a:rPr lang="en-GB" sz="1200" dirty="0">
                <a:latin typeface="+mj-lt"/>
                <a:cs typeface="Calibri" panose="020F0502020204030204" pitchFamily="34" charset="0"/>
              </a:rPr>
              <a:t> </a:t>
            </a:r>
            <a:endParaRPr kumimoji="0" lang="en-GB" sz="1200" b="1" i="0" u="none" strike="noStrike" kern="1200" cap="none" spc="0" normalizeH="0" baseline="0" noProof="0" dirty="0">
              <a:ln>
                <a:noFill/>
              </a:ln>
              <a:solidFill>
                <a:srgbClr val="324F82"/>
              </a:solidFill>
              <a:effectLst/>
              <a:uLnTx/>
              <a:uFillTx/>
              <a:latin typeface="Verdana" charset="0"/>
              <a:ea typeface="Verdana" charset="0"/>
            </a:endParaRPr>
          </a:p>
          <a:p>
            <a:pPr>
              <a:lnSpc>
                <a:spcPct val="107000"/>
              </a:lnSpc>
              <a:spcAft>
                <a:spcPts val="800"/>
              </a:spcAft>
            </a:pPr>
            <a:endParaRPr lang="en-GB" sz="1200" dirty="0">
              <a:effectLst/>
              <a:latin typeface="Calibri"/>
              <a:ea typeface="Calibri" panose="020F0502020204030204" pitchFamily="34" charset="0"/>
              <a:cs typeface="Calibri"/>
            </a:endParaRPr>
          </a:p>
          <a:p>
            <a:pPr>
              <a:lnSpc>
                <a:spcPct val="107000"/>
              </a:lnSpc>
              <a:spcAft>
                <a:spcPts val="800"/>
              </a:spcAft>
            </a:pPr>
            <a:endParaRPr lang="en-GB" sz="1200" dirty="0">
              <a:effectLst/>
              <a:latin typeface="Calibri"/>
              <a:ea typeface="Calibri" panose="020F0502020204030204" pitchFamily="34" charset="0"/>
              <a:cs typeface="Calibri"/>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302386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5316709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Meningococcal C vaccination started in the UK in 1999. A combined Hib/</a:t>
            </a:r>
            <a:r>
              <a:rPr lang="en-US" dirty="0" err="1">
                <a:ea typeface="Calibri"/>
                <a:cs typeface="Calibri"/>
              </a:rPr>
              <a:t>MenC</a:t>
            </a:r>
            <a:r>
              <a:rPr lang="en-US" dirty="0">
                <a:ea typeface="Calibri"/>
                <a:cs typeface="Calibri"/>
              </a:rPr>
              <a:t> vaccine was later introduced into the infant vaccination </a:t>
            </a:r>
            <a:r>
              <a:rPr lang="en-US" dirty="0" err="1">
                <a:ea typeface="Calibri"/>
                <a:cs typeface="Calibri"/>
              </a:rPr>
              <a:t>programme</a:t>
            </a:r>
            <a:r>
              <a:rPr lang="en-US" dirty="0">
                <a:ea typeface="Calibri"/>
                <a:cs typeface="Calibri"/>
              </a:rPr>
              <a:t> in 2006. In the summer of 2015, </a:t>
            </a:r>
            <a:r>
              <a:rPr lang="en-US" dirty="0" err="1">
                <a:ea typeface="Calibri"/>
                <a:cs typeface="Calibri"/>
              </a:rPr>
              <a:t>MenACWY</a:t>
            </a:r>
            <a:r>
              <a:rPr lang="en-US" dirty="0">
                <a:ea typeface="Calibri"/>
                <a:cs typeface="Calibri"/>
              </a:rPr>
              <a:t> vaccination replaced the adolescent </a:t>
            </a:r>
            <a:r>
              <a:rPr lang="en-US" dirty="0" err="1">
                <a:ea typeface="Calibri"/>
                <a:cs typeface="Calibri"/>
              </a:rPr>
              <a:t>MenC</a:t>
            </a:r>
            <a:r>
              <a:rPr lang="en-US" dirty="0">
                <a:ea typeface="Calibri"/>
                <a:cs typeface="Calibri"/>
              </a:rPr>
              <a:t> vaccine due to an increase in cases of </a:t>
            </a:r>
            <a:r>
              <a:rPr lang="en-US" dirty="0" err="1">
                <a:ea typeface="Calibri"/>
                <a:cs typeface="Calibri"/>
              </a:rPr>
              <a:t>MenW</a:t>
            </a:r>
            <a:r>
              <a:rPr lang="en-US" dirty="0">
                <a:ea typeface="Calibri"/>
                <a:cs typeface="Calibri"/>
              </a:rPr>
              <a:t> disease.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25399114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UKHSA publishes specific guidance for higher education settings: </a:t>
            </a:r>
            <a:r>
              <a:rPr lang="en-GB" dirty="0">
                <a:hlinkClick r:id="rId3"/>
              </a:rPr>
              <a:t>Meningitis and septicaemia: prevention and management in higher education institutions. - GOV.UK (www.gov.uk)</a:t>
            </a:r>
            <a:r>
              <a:rPr lang="en-GB" dirty="0"/>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29393221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ea typeface="ヒラギノ角ゴ Pro W3"/>
                <a:cs typeface="ヒラギノ角ゴ Pro W3"/>
              </a:rPr>
              <a:t>References</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1.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Ladhani</a:t>
            </a:r>
            <a:r>
              <a:rPr lang="en-GB" sz="1200" dirty="0">
                <a:effectLst/>
                <a:latin typeface="Calibri" panose="020F0502020204030204" pitchFamily="34" charset="0"/>
                <a:ea typeface="Calibri" panose="020F0502020204030204" pitchFamily="34" charset="0"/>
                <a:cs typeface="Times New Roman" panose="02020603050405020304" pitchFamily="18" charset="0"/>
              </a:rPr>
              <a:t>, S.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Beebeejaun</a:t>
            </a:r>
            <a:r>
              <a:rPr lang="en-GB" sz="1200" dirty="0">
                <a:effectLst/>
                <a:latin typeface="Calibri" panose="020F0502020204030204" pitchFamily="34" charset="0"/>
                <a:ea typeface="Calibri" panose="020F0502020204030204" pitchFamily="34" charset="0"/>
                <a:cs typeface="Times New Roman" panose="02020603050405020304" pitchFamily="18" charset="0"/>
              </a:rPr>
              <a:t>, K.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Lucidarme</a:t>
            </a:r>
            <a:r>
              <a:rPr lang="en-GB" sz="1200" dirty="0">
                <a:effectLst/>
                <a:latin typeface="Calibri" panose="020F0502020204030204" pitchFamily="34" charset="0"/>
                <a:ea typeface="Calibri" panose="020F0502020204030204" pitchFamily="34" charset="0"/>
                <a:cs typeface="Times New Roman" panose="02020603050405020304" pitchFamily="18" charset="0"/>
              </a:rPr>
              <a:t>, J. Campbell, H. Gray, S.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Kaczmarkski</a:t>
            </a:r>
            <a:r>
              <a:rPr lang="en-GB" sz="1200" dirty="0">
                <a:effectLst/>
                <a:latin typeface="Calibri" panose="020F0502020204030204" pitchFamily="34" charset="0"/>
                <a:ea typeface="Calibri" panose="020F0502020204030204" pitchFamily="34" charset="0"/>
                <a:cs typeface="Times New Roman" panose="02020603050405020304" pitchFamily="18" charset="0"/>
              </a:rPr>
              <a:t>, E. Ramsay, M.E, Borrow, R. (2015). Increase in Endemic Neisseria meningitidis Capsular Group W Sequence Type 11 Complex Associated With Severe Invasive Disease in England and Wales. Clin Infect Dis. (2015) 60 (4): 578-585. [internet] accessed 15 January 2024.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https://cid.oxfordjournals.org/content/60/4/578</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2. Public Health England (2015) Health Protection Report: Continuing increase in meningococcal group W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MenW</a:t>
            </a:r>
            <a:r>
              <a:rPr lang="en-GB" sz="1200" dirty="0">
                <a:effectLst/>
                <a:latin typeface="Calibri" panose="020F0502020204030204" pitchFamily="34" charset="0"/>
                <a:ea typeface="Calibri" panose="020F0502020204030204" pitchFamily="34" charset="0"/>
                <a:cs typeface="Times New Roman" panose="02020603050405020304" pitchFamily="18" charset="0"/>
              </a:rPr>
              <a:t>) disease in England. Weekly report. Vol 9. No.7. Published 27 February 2015. [internet]. accessed 15 January 2024. </a:t>
            </a:r>
            <a:r>
              <a:rPr lang="en-GB"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Health Protection Report volume 9 (2015) - GOV.UK (www.gov.uk)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3. Joint Committee on Vaccination and Immunisation (2015). Minutes of the meeting 4 February 2015. [internet] accessed 15 January 2024. https://www.gov.uk/government/groups/joint-committee-on-vaccination-and-immunisation</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4. Campbell H and others (2022).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Impact of an adolescent meningococcal ACWY immunisation programme to control a national outbreak of group W meningococcal disease in England: a national surveillance and modelling study, England, 2015 to 2016</a:t>
            </a:r>
            <a:r>
              <a:rPr lang="en-GB" sz="1200" dirty="0">
                <a:effectLst/>
                <a:latin typeface="Calibri" panose="020F0502020204030204" pitchFamily="34" charset="0"/>
                <a:ea typeface="Calibri" panose="020F0502020204030204" pitchFamily="34" charset="0"/>
                <a:cs typeface="Times New Roman" panose="02020603050405020304" pitchFamily="18" charset="0"/>
              </a:rPr>
              <a:t>. Lancet Child Adolescent Health: volume 6 issue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2 </a:t>
            </a:r>
            <a:r>
              <a:rPr lang="en-GB" sz="1200" dirty="0">
                <a:effectLst/>
                <a:latin typeface="Calibri" panose="020F0502020204030204" pitchFamily="34" charset="0"/>
                <a:ea typeface="Calibri" panose="020F0502020204030204" pitchFamily="34" charset="0"/>
                <a:cs typeface="Times New Roman" panose="02020603050405020304" pitchFamily="18" charset="0"/>
              </a:rPr>
              <a:t>[internet] accessed 15 January 2024.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https://pubmed.ncbi.nlm.nih.gov/34883094/</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039855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310009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Plural: meningococci. The organism is associated with both asymptomatic carriage and invasive disease</a:t>
            </a:r>
          </a:p>
          <a:p>
            <a:pPr marL="171450" indent="-171450">
              <a:buFont typeface="Arial" panose="020B0604020202020204" pitchFamily="34" charset="0"/>
              <a:buChar char="•"/>
            </a:pPr>
            <a:r>
              <a:rPr lang="en-GB" dirty="0"/>
              <a:t>Each group has a distinct (i.e. group specific) outer polysaccharide (sugar) capsule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Disease onset is sudden and often dramatic</a:t>
            </a:r>
          </a:p>
          <a:p>
            <a:pPr marL="171450" indent="-171450">
              <a:buFont typeface="Arial" panose="020B0604020202020204" pitchFamily="34" charset="0"/>
              <a:buChar char="•"/>
              <a:defRPr/>
            </a:pPr>
            <a:r>
              <a:rPr lang="en-GB" dirty="0">
                <a:solidFill>
                  <a:srgbClr val="FF0000"/>
                </a:solidFill>
              </a:rPr>
              <a:t>The overall case fatality rate </a:t>
            </a:r>
            <a:r>
              <a:rPr lang="en-GB" dirty="0"/>
              <a:t>is </a:t>
            </a:r>
            <a:r>
              <a:rPr lang="en-GB" dirty="0">
                <a:solidFill>
                  <a:srgbClr val="FF0000"/>
                </a:solidFill>
              </a:rPr>
              <a:t> ~10% but </a:t>
            </a:r>
            <a:r>
              <a:rPr lang="en-GB" dirty="0"/>
              <a:t>varies with age, capsular group and clinical presentation </a:t>
            </a:r>
            <a:r>
              <a:rPr lang="en-GB" dirty="0">
                <a:solidFill>
                  <a:srgbClr val="FF0000"/>
                </a:solidFill>
              </a:rPr>
              <a:t>and many survivors have long term complications which may include</a:t>
            </a:r>
            <a:r>
              <a:rPr lang="en-GB" dirty="0"/>
              <a:t> brain damage, deafness, epilepsy, limb/digit loss and cognitive deficit</a:t>
            </a:r>
          </a:p>
          <a:p>
            <a:pPr marL="171450" indent="-171450">
              <a:buFont typeface="Arial" panose="020B0604020202020204" pitchFamily="34" charset="0"/>
              <a:buChar char="•"/>
            </a:pPr>
            <a:r>
              <a:rPr lang="en-GB" altLang="en-US" dirty="0">
                <a:latin typeface="Arial" panose="020B0604020202020204" pitchFamily="34" charset="0"/>
                <a:ea typeface="ヒラギノ角ゴ Pro W3"/>
                <a:cs typeface="Arial" panose="020B0604020202020204" pitchFamily="34" charset="0"/>
              </a:rPr>
              <a:t>Less commonly, individuals may present with pneumonia, myocarditis, endocarditis, pericarditis, arthritis, conjunctivitis, urethritis, pharyngitis and cervicitis.</a:t>
            </a:r>
          </a:p>
          <a:p>
            <a:pPr marL="171450" indent="-171450">
              <a:buFont typeface="Arial" panose="020B0604020202020204" pitchFamily="34" charset="0"/>
              <a:buChar char="•"/>
            </a:pPr>
            <a:r>
              <a:rPr lang="en-GB" dirty="0"/>
              <a:t>Occasional outbreaks occur e.g. in families, schools, universities: onward transmission from cases to close contacts can rarely result in secondary cases, as well as clusters of infection but fewer than 2% of invasive meningococcal disease (IMD) cases, result from close contact with a primary IMD case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36530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Slei</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2860852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426058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latin typeface="Arial" pitchFamily="34" charset="0"/>
                <a:cs typeface="Arial" pitchFamily="34" charset="0"/>
              </a:rPr>
              <a:t>Please note that some or all symptoms may appear, in any order, and this list is not exhaustive. Table contents are based on content from the Meningitis Trust </a:t>
            </a:r>
            <a:r>
              <a:rPr lang="en-GB" u="sng" dirty="0">
                <a:latin typeface="Arial" pitchFamily="34" charset="0"/>
                <a:cs typeface="Arial" pitchFamily="34" charset="0"/>
                <a:hlinkClick r:id="rId3"/>
              </a:rPr>
              <a:t>http://www.meningitis-trust.org/meningitis-info/signs-and-symptoms/</a:t>
            </a:r>
            <a:r>
              <a:rPr lang="en-GB" u="sng" dirty="0">
                <a:latin typeface="Arial" pitchFamily="34" charset="0"/>
                <a:cs typeface="Arial" pitchFamily="34" charset="0"/>
              </a:rPr>
              <a:t>. </a:t>
            </a:r>
          </a:p>
          <a:p>
            <a:pPr>
              <a:defRPr/>
            </a:pPr>
            <a:r>
              <a:rPr lang="en-GB" dirty="0">
                <a:solidFill>
                  <a:srgbClr val="000000"/>
                </a:solidFill>
                <a:latin typeface="Arial" pitchFamily="34" charset="0"/>
                <a:ea typeface="Times New Roman" pitchFamily="18" charset="0"/>
                <a:cs typeface="Arial" pitchFamily="34" charset="0"/>
              </a:rPr>
              <a:t>Onset of disease varies from </a:t>
            </a:r>
            <a:r>
              <a:rPr lang="en-GB" dirty="0">
                <a:solidFill>
                  <a:srgbClr val="FF0000"/>
                </a:solidFill>
                <a:highlight>
                  <a:srgbClr val="00FFFF"/>
                </a:highlight>
                <a:latin typeface="Arial" pitchFamily="34" charset="0"/>
                <a:ea typeface="Times New Roman" pitchFamily="18" charset="0"/>
                <a:cs typeface="Arial" pitchFamily="34" charset="0"/>
              </a:rPr>
              <a:t>fulminant with </a:t>
            </a:r>
            <a:r>
              <a:rPr lang="en-GB" dirty="0">
                <a:solidFill>
                  <a:srgbClr val="000000"/>
                </a:solidFill>
                <a:latin typeface="Arial" pitchFamily="34" charset="0"/>
                <a:ea typeface="Times New Roman" pitchFamily="18" charset="0"/>
                <a:cs typeface="Arial" pitchFamily="34" charset="0"/>
              </a:rPr>
              <a:t>severe acute and overwhelming features, to insidious with mild prodromal symptoms. </a:t>
            </a:r>
            <a:r>
              <a:rPr lang="en-GB" dirty="0">
                <a:latin typeface="Arial" pitchFamily="34" charset="0"/>
                <a:cs typeface="Arial" pitchFamily="34" charset="0"/>
              </a:rPr>
              <a:t>Symptoms may be harder to identify in </a:t>
            </a:r>
            <a:r>
              <a:rPr lang="en-GB" dirty="0">
                <a:solidFill>
                  <a:srgbClr val="000000"/>
                </a:solidFill>
                <a:latin typeface="Arial" pitchFamily="34" charset="0"/>
                <a:ea typeface="Times New Roman" pitchFamily="18" charset="0"/>
                <a:cs typeface="Arial" pitchFamily="34" charset="0"/>
              </a:rPr>
              <a:t>young infants particularly as the onset may be insidious and the signs be non-specific without classical features of meningitis. </a:t>
            </a:r>
            <a:endParaRPr lang="en-GB" b="1" dirty="0">
              <a:latin typeface="Arial" pitchFamily="34" charset="0"/>
              <a:cs typeface="Arial"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3410125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B0C0C"/>
                </a:solidFill>
                <a:effectLst/>
                <a:latin typeface="GDS Transport"/>
              </a:rPr>
              <a:t>A non-blanching rash tends to be a late symptom and should be treated as a medical emergency. </a:t>
            </a:r>
            <a:endParaRPr lang="en-GB" altLang="en-US" b="1" i="0" dirty="0">
              <a:solidFill>
                <a:srgbClr val="0B0C0C"/>
              </a:solidFill>
              <a:effectLst/>
              <a:latin typeface="GDS Transport"/>
              <a:ea typeface="ヒラギノ角ゴ Pro W3"/>
              <a:cs typeface="Arial" panose="020B0604020202020204" pitchFamily="34" charset="0"/>
            </a:endParaRPr>
          </a:p>
          <a:p>
            <a:r>
              <a:rPr lang="en-GB" altLang="en-US" dirty="0">
                <a:latin typeface="Arial" panose="020B0604020202020204" pitchFamily="34" charset="0"/>
                <a:ea typeface="ヒラギノ角ゴ Pro W3"/>
                <a:cs typeface="Arial" panose="020B0604020202020204" pitchFamily="34" charset="0"/>
              </a:rPr>
              <a:t>It is important to note the absence of a rash does not preclude </a:t>
            </a:r>
            <a:r>
              <a:rPr lang="en-GB" altLang="en-US" dirty="0">
                <a:solidFill>
                  <a:srgbClr val="FF0000"/>
                </a:solidFill>
                <a:latin typeface="Arial" panose="020B0604020202020204" pitchFamily="34" charset="0"/>
                <a:ea typeface="ヒラギノ角ゴ Pro W3"/>
                <a:cs typeface="Arial" panose="020B0604020202020204" pitchFamily="34" charset="0"/>
              </a:rPr>
              <a:t>meningococcal disease.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1762245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meningitis.org/symptom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thelancet.com/journals/lanchi/article/PIIS2352-4642(21)00335-7/fulltex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gov.uk/government/publications/menacwy-programme-information-for-healthcare-professionals" TargetMode="External"/><Relationship Id="rId5" Type="http://schemas.openxmlformats.org/officeDocument/2006/relationships/hyperlink" Target="https://www.gov.uk/government/publications/meningococcal-the-green-book-chapter-22" TargetMode="External"/><Relationship Id="rId4" Type="http://schemas.openxmlformats.org/officeDocument/2006/relationships/hyperlink" Target="https://www.rcn.org.uk/professional-development/publications/pdf-00694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meningococcal-the-green-book-chapter-22"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menacwy/" TargetMode="External"/><Relationship Id="rId4" Type="http://schemas.openxmlformats.org/officeDocument/2006/relationships/hyperlink" Target="https://www.gov.uk/government/publications/menacwy-programme-information-for-healthcare-professional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gov.uk/government/publications/surveillance-and-monitoring-for-vaccine-safety-the-green-book-chapter-9"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www.gov.uk/government/publications/immunisation-procedures-the-green-book-chapter-4"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5" Type="http://schemas.openxmlformats.org/officeDocument/2006/relationships/hyperlink" Target="https://www.publichealth.hscni.net/" TargetMode="External"/><Relationship Id="rId4" Type="http://schemas.openxmlformats.org/officeDocument/2006/relationships/hyperlink" Target="http://www.publichealthscotland.scot/"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mhra.gov.uk/yellowcard"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phw.nhs.wales/MenACWYvaccine" TargetMode="External"/><Relationship Id="rId3" Type="http://schemas.openxmlformats.org/officeDocument/2006/relationships/image" Target="../media/image16.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hyperlink" Target="https://phw.nhs.wales/topics/immunisation-and-vaccines/vaccines-professionals/menacwy/" TargetMode="External"/><Relationship Id="rId4" Type="http://schemas.openxmlformats.org/officeDocument/2006/relationships/image" Target="../media/image17.png"/><Relationship Id="rId9" Type="http://schemas.openxmlformats.org/officeDocument/2006/relationships/hyperlink" Target="http://www.icc.gig.cymru/brechlynMenACW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meningitis.org/" TargetMode="External"/><Relationship Id="rId13" Type="http://schemas.openxmlformats.org/officeDocument/2006/relationships/hyperlink" Target="https://academic.oup.com/cid/article/60/4/578/2895792" TargetMode="External"/><Relationship Id="rId3" Type="http://schemas.openxmlformats.org/officeDocument/2006/relationships/hyperlink" Target="https://www.gov.uk/government/publications/meningococcal-the-green-book-chapter-22" TargetMode="External"/><Relationship Id="rId7" Type="http://schemas.openxmlformats.org/officeDocument/2006/relationships/hyperlink" Target="https://www.medicines.org.uk/emc/product/2939/" TargetMode="External"/><Relationship Id="rId12" Type="http://schemas.openxmlformats.org/officeDocument/2006/relationships/hyperlink" Target="https://phw.nhs.wales/topics/immunisation-and-vaccines/immunisation-elearning/"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s://www.medicines.org.uk/emc/product/12818" TargetMode="External"/><Relationship Id="rId11" Type="http://schemas.openxmlformats.org/officeDocument/2006/relationships/hyperlink" Target="https://www.who.int/health-topics/vaccines-and-immunization?topicsurvey=ht7j2q)&amp;gclid=EAIaIQobChMIie_FnsP5_gIVP5RoCR27rgFNEAAYASABEgJMAvD_BwE" TargetMode="External"/><Relationship Id="rId5" Type="http://schemas.openxmlformats.org/officeDocument/2006/relationships/hyperlink" Target="https://www.medicines.org.uk/emc/product/4118" TargetMode="External"/><Relationship Id="rId10" Type="http://schemas.openxmlformats.org/officeDocument/2006/relationships/hyperlink" Target="https://111.wales.nhs.uk/encyclopaedia/m/article/meningitis/" TargetMode="External"/><Relationship Id="rId4" Type="http://schemas.openxmlformats.org/officeDocument/2006/relationships/hyperlink" Target="https://www.gov.uk/government/publications/menacwy-programme-information-for-healthcare-professionals" TargetMode="External"/><Relationship Id="rId9" Type="http://schemas.openxmlformats.org/officeDocument/2006/relationships/hyperlink" Target="https://www.meningitisnow.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lIns="91440" tIns="45720" rIns="91440" bIns="45720" anchor="t">
            <a:noAutofit/>
          </a:bodyPr>
          <a:lstStyle/>
          <a:p>
            <a:pPr>
              <a:lnSpc>
                <a:spcPct val="100000"/>
              </a:lnSpc>
              <a:spcBef>
                <a:spcPts val="0"/>
              </a:spcBef>
            </a:pPr>
            <a:r>
              <a:rPr lang="en-GB" sz="3600" dirty="0">
                <a:latin typeface="Arial"/>
                <a:cs typeface="Arial"/>
              </a:rPr>
              <a:t>Meningococcal ACWY </a:t>
            </a:r>
            <a:endParaRPr lang="en-GB" sz="2400" dirty="0">
              <a:latin typeface="Arial"/>
              <a:cs typeface="Arial"/>
            </a:endParaRPr>
          </a:p>
          <a:p>
            <a:pPr>
              <a:lnSpc>
                <a:spcPct val="100000"/>
              </a:lnSpc>
              <a:spcBef>
                <a:spcPts val="0"/>
              </a:spcBef>
            </a:pPr>
            <a:r>
              <a:rPr lang="en-GB" sz="3600" dirty="0">
                <a:latin typeface="Arial"/>
                <a:cs typeface="Arial"/>
              </a:rPr>
              <a:t>Immunisation programme for adolescents </a:t>
            </a:r>
            <a:endParaRPr lang="en-GB" sz="2400" dirty="0">
              <a:latin typeface="Arial"/>
              <a:cs typeface="Arial"/>
            </a:endParaRPr>
          </a:p>
          <a:p>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382930" y="5273319"/>
            <a:ext cx="6339349" cy="1179810"/>
          </a:xfrm>
          <a:prstGeom prst="rect">
            <a:avLst/>
          </a:prstGeom>
          <a:noFill/>
        </p:spPr>
        <p:txBody>
          <a:bodyPr wrap="square" lIns="91440" tIns="45720" rIns="91440" bIns="45720" anchor="t">
            <a:spAutoFit/>
          </a:bodyPr>
          <a:lstStyle/>
          <a:p>
            <a:pPr>
              <a:spcBef>
                <a:spcPts val="1000"/>
              </a:spcBef>
            </a:pPr>
            <a:r>
              <a:rPr lang="en-GB" b="1" dirty="0">
                <a:solidFill>
                  <a:schemeClr val="bg1"/>
                </a:solidFill>
              </a:rPr>
              <a:t>Vaccine Preventable Disease Programme</a:t>
            </a:r>
            <a:endParaRPr lang="en-GB" b="1" dirty="0">
              <a:solidFill>
                <a:schemeClr val="bg1"/>
              </a:solidFill>
              <a:cs typeface="Arial"/>
            </a:endParaRPr>
          </a:p>
          <a:p>
            <a:pPr>
              <a:spcBef>
                <a:spcPts val="1000"/>
              </a:spcBef>
            </a:pPr>
            <a:r>
              <a:rPr lang="en-GB" b="1" dirty="0">
                <a:solidFill>
                  <a:schemeClr val="bg1"/>
                </a:solidFill>
              </a:rPr>
              <a:t>Public Health Wales</a:t>
            </a:r>
            <a:endParaRPr lang="en-GB" b="1" dirty="0">
              <a:solidFill>
                <a:schemeClr val="bg1"/>
              </a:solidFill>
              <a:cs typeface="Arial"/>
            </a:endParaRPr>
          </a:p>
          <a:p>
            <a:pPr>
              <a:spcBef>
                <a:spcPts val="1000"/>
              </a:spcBef>
            </a:pPr>
            <a:r>
              <a:rPr lang="en-GB" b="1" dirty="0">
                <a:solidFill>
                  <a:schemeClr val="bg1"/>
                </a:solidFill>
                <a:cs typeface="Arial"/>
              </a:rPr>
              <a:t>December 2024 Version 1</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285115"/>
            <a:ext cx="10515600" cy="1325563"/>
          </a:xfrm>
        </p:spPr>
        <p:txBody>
          <a:bodyPr lIns="91440" tIns="45720" rIns="91440" bIns="45720" anchor="t"/>
          <a:lstStyle/>
          <a:p>
            <a:r>
              <a:rPr lang="en-GB" sz="4400" b="1" dirty="0"/>
              <a:t>Clinical presentation of IMD</a:t>
            </a:r>
            <a:endParaRPr lang="en-GB" b="1" strike="sngStrike" dirty="0"/>
          </a:p>
        </p:txBody>
      </p:sp>
      <p:pic>
        <p:nvPicPr>
          <p:cNvPr id="7" name="Content Placeholder 6">
            <a:extLst>
              <a:ext uri="{FF2B5EF4-FFF2-40B4-BE49-F238E27FC236}">
                <a16:creationId xmlns:a16="http://schemas.microsoft.com/office/drawing/2014/main" id="{7AC2F07D-2C5F-BAAA-5643-A0CE6349521A}"/>
              </a:ext>
            </a:extLst>
          </p:cNvPr>
          <p:cNvPicPr>
            <a:picLocks noGrp="1" noChangeAspect="1"/>
          </p:cNvPicPr>
          <p:nvPr>
            <p:ph idx="1"/>
          </p:nvPr>
        </p:nvPicPr>
        <p:blipFill rotWithShape="1">
          <a:blip r:embed="rId3"/>
          <a:srcRect b="12950"/>
          <a:stretch/>
        </p:blipFill>
        <p:spPr>
          <a:xfrm>
            <a:off x="1548809" y="1171930"/>
            <a:ext cx="7315200" cy="3741593"/>
          </a:xfrm>
        </p:spPr>
      </p:pic>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3" name="TextBox 2">
            <a:extLst>
              <a:ext uri="{FF2B5EF4-FFF2-40B4-BE49-F238E27FC236}">
                <a16:creationId xmlns:a16="http://schemas.microsoft.com/office/drawing/2014/main" id="{8FACD77E-3088-0107-7053-6B544814529B}"/>
              </a:ext>
            </a:extLst>
          </p:cNvPr>
          <p:cNvSpPr txBox="1"/>
          <p:nvPr/>
        </p:nvSpPr>
        <p:spPr>
          <a:xfrm>
            <a:off x="2027102" y="5122439"/>
            <a:ext cx="6704683" cy="369332"/>
          </a:xfrm>
          <a:prstGeom prst="rect">
            <a:avLst/>
          </a:prstGeom>
          <a:noFill/>
        </p:spPr>
        <p:txBody>
          <a:bodyPr wrap="square" rtlCol="0">
            <a:spAutoFit/>
          </a:bodyPr>
          <a:lstStyle/>
          <a:p>
            <a:r>
              <a:rPr lang="en-GB" dirty="0"/>
              <a:t>Symptoms can appear in any order, some may not appear at all. </a:t>
            </a:r>
          </a:p>
        </p:txBody>
      </p:sp>
    </p:spTree>
    <p:extLst>
      <p:ext uri="{BB962C8B-B14F-4D97-AF65-F5344CB8AC3E}">
        <p14:creationId xmlns:p14="http://schemas.microsoft.com/office/powerpoint/2010/main" val="15216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dirty="0">
                <a:ea typeface="Verdana"/>
                <a:cs typeface="Verdana" pitchFamily="34" charset="0"/>
              </a:rPr>
              <a:t>The meningococcal rash</a:t>
            </a:r>
            <a:endParaRPr lang="en-GB" b="1" dirty="0">
              <a:ea typeface="Verdana"/>
            </a:endParaRP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0249" y="1455756"/>
            <a:ext cx="6795499" cy="4351338"/>
          </a:xfrm>
        </p:spPr>
        <p:txBody>
          <a:bodyPr/>
          <a:lstStyle/>
          <a:p>
            <a:pPr>
              <a:lnSpc>
                <a:spcPct val="150000"/>
              </a:lnSpc>
            </a:pPr>
            <a:r>
              <a:rPr lang="en-GB" altLang="en-US" sz="1800" dirty="0">
                <a:ea typeface="ヒラギノ角ゴ Pro W3"/>
                <a:cs typeface="ヒラギノ角ゴ Pro W3"/>
              </a:rPr>
              <a:t>Distinctive red rash can appear anywhere on the body</a:t>
            </a:r>
          </a:p>
          <a:p>
            <a:pPr>
              <a:lnSpc>
                <a:spcPct val="150000"/>
              </a:lnSpc>
            </a:pPr>
            <a:r>
              <a:rPr lang="en-GB" altLang="en-US" sz="1800" dirty="0">
                <a:ea typeface="ヒラギノ角ゴ Pro W3"/>
                <a:cs typeface="ヒラギノ角ゴ Pro W3"/>
              </a:rPr>
              <a:t>Formed of tiny ‘pinprick’ blood spots under the skin, also known as petechiae, and appears red in colour. The rash may later develop into purple bruising of the skin</a:t>
            </a:r>
          </a:p>
          <a:p>
            <a:pPr>
              <a:lnSpc>
                <a:spcPct val="150000"/>
              </a:lnSpc>
            </a:pPr>
            <a:r>
              <a:rPr lang="en-GB" altLang="en-US" sz="1800" dirty="0">
                <a:ea typeface="ヒラギノ角ゴ Pro W3"/>
                <a:cs typeface="ヒラギノ角ゴ Pro W3"/>
              </a:rPr>
              <a:t>Distinguished from other rashes by pressing a glass tumbler against it:</a:t>
            </a:r>
          </a:p>
          <a:p>
            <a:pPr marL="0" indent="0">
              <a:lnSpc>
                <a:spcPct val="150000"/>
              </a:lnSpc>
              <a:buNone/>
            </a:pPr>
            <a:r>
              <a:rPr lang="en-GB" altLang="en-US" sz="1800" b="1" dirty="0">
                <a:ea typeface="ヒラギノ角ゴ Pro W3"/>
                <a:cs typeface="ヒラギノ角ゴ Pro W3"/>
              </a:rPr>
              <a:t>	a meningococcal rash will not fade when a 	glass tumbler is rolled over it (non-blanching)</a:t>
            </a:r>
          </a:p>
          <a:p>
            <a:pPr>
              <a:lnSpc>
                <a:spcPct val="150000"/>
              </a:lnSpc>
            </a:pPr>
            <a:r>
              <a:rPr lang="en-GB" altLang="en-US" sz="1800" dirty="0">
                <a:ea typeface="ヒラギノ角ゴ Pro W3"/>
                <a:cs typeface="ヒラギノ角ゴ Pro W3"/>
              </a:rPr>
              <a:t>A febrile illness and rash that does not fade is a sign of meningococcal septicaemia</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8" name="Picture 2" descr="Glass Test">
            <a:extLst>
              <a:ext uri="{FF2B5EF4-FFF2-40B4-BE49-F238E27FC236}">
                <a16:creationId xmlns:a16="http://schemas.microsoft.com/office/drawing/2014/main" id="{B76782EA-E576-3A44-2804-1304DA6A76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0918" y="1455756"/>
            <a:ext cx="2707574" cy="29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697DD620-3DAC-B539-D93C-222D11D3F452}"/>
              </a:ext>
            </a:extLst>
          </p:cNvPr>
          <p:cNvSpPr txBox="1"/>
          <p:nvPr/>
        </p:nvSpPr>
        <p:spPr>
          <a:xfrm>
            <a:off x="8286750" y="4549774"/>
            <a:ext cx="3186415" cy="553998"/>
          </a:xfrm>
          <a:prstGeom prst="rect">
            <a:avLst/>
          </a:prstGeom>
          <a:noFill/>
        </p:spPr>
        <p:txBody>
          <a:bodyPr wrap="square">
            <a:spAutoFit/>
          </a:bodyPr>
          <a:lstStyle/>
          <a:p>
            <a:pPr algn="ctr" fontAlgn="auto">
              <a:spcBef>
                <a:spcPts val="0"/>
              </a:spcBef>
              <a:spcAft>
                <a:spcPts val="0"/>
              </a:spcAft>
              <a:defRPr/>
            </a:pPr>
            <a:r>
              <a:rPr lang="en-GB" sz="1000" dirty="0">
                <a:solidFill>
                  <a:prstClr val="black"/>
                </a:solidFill>
                <a:latin typeface="+mn-lt"/>
                <a:ea typeface="Verdana" pitchFamily="34" charset="0"/>
                <a:cs typeface="Verdana" pitchFamily="34" charset="0"/>
              </a:rPr>
              <a:t>The ‘tumbler’ test picture courtesy of </a:t>
            </a:r>
            <a:r>
              <a:rPr lang="en-GB" sz="1000" i="1" dirty="0">
                <a:solidFill>
                  <a:prstClr val="black"/>
                </a:solidFill>
                <a:latin typeface="+mn-lt"/>
                <a:ea typeface="Verdana" pitchFamily="34" charset="0"/>
                <a:cs typeface="Verdana" pitchFamily="34" charset="0"/>
              </a:rPr>
              <a:t>Meningitis Research Foundation</a:t>
            </a:r>
          </a:p>
          <a:p>
            <a:pPr algn="ctr" fontAlgn="auto">
              <a:spcBef>
                <a:spcPts val="0"/>
              </a:spcBef>
              <a:spcAft>
                <a:spcPts val="0"/>
              </a:spcAft>
              <a:defRPr/>
            </a:pPr>
            <a:r>
              <a:rPr lang="en-GB" sz="1000" dirty="0">
                <a:solidFill>
                  <a:prstClr val="black"/>
                </a:solidFill>
                <a:latin typeface="+mn-lt"/>
                <a:ea typeface="+mn-ea"/>
                <a:cs typeface="+mn-cs"/>
                <a:hlinkClick r:id="rId4"/>
              </a:rPr>
              <a:t>http://www.meningitis.org/symptoms</a:t>
            </a:r>
            <a:endParaRPr lang="en-GB" sz="1000" dirty="0">
              <a:solidFill>
                <a:prstClr val="black"/>
              </a:solidFill>
              <a:latin typeface="+mn-lt"/>
              <a:ea typeface="+mn-ea"/>
              <a:cs typeface="+mn-cs"/>
            </a:endParaRPr>
          </a:p>
        </p:txBody>
      </p:sp>
    </p:spTree>
    <p:extLst>
      <p:ext uri="{BB962C8B-B14F-4D97-AF65-F5344CB8AC3E}">
        <p14:creationId xmlns:p14="http://schemas.microsoft.com/office/powerpoint/2010/main" val="920341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dirty="0"/>
              <a:t>Potential complications of IMD</a:t>
            </a:r>
            <a:endParaRPr lang="en-GB" strike="sngStrike"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594271"/>
            <a:ext cx="10515600" cy="4351338"/>
          </a:xfrm>
        </p:spPr>
        <p:txBody>
          <a:bodyPr/>
          <a:lstStyle/>
          <a:p>
            <a:pPr marL="342900" lvl="0" indent="-342900" fontAlgn="base">
              <a:lnSpc>
                <a:spcPct val="100000"/>
              </a:lnSpc>
              <a:spcBef>
                <a:spcPts val="1200"/>
              </a:spcBef>
              <a:spcAft>
                <a:spcPct val="0"/>
              </a:spcAft>
              <a:buClrTx/>
              <a:defRPr/>
            </a:pPr>
            <a:r>
              <a:rPr lang="en-GB" sz="2000" dirty="0"/>
              <a:t>The infection is fatal in 5%-10% of cases, and survivors may develop severe long-term complications</a:t>
            </a:r>
          </a:p>
          <a:p>
            <a:pPr marL="342900" lvl="0" indent="-342900" fontAlgn="base">
              <a:lnSpc>
                <a:spcPct val="100000"/>
              </a:lnSpc>
              <a:spcBef>
                <a:spcPts val="1200"/>
              </a:spcBef>
              <a:spcAft>
                <a:spcPct val="0"/>
              </a:spcAft>
              <a:buClrTx/>
              <a:defRPr/>
            </a:pPr>
            <a:endParaRPr lang="en-GB" sz="2000" dirty="0">
              <a:solidFill>
                <a:srgbClr val="212A73"/>
              </a:solidFill>
              <a:ea typeface="ヒラギノ角ゴ Pro W3" pitchFamily="84" charset="-128"/>
            </a:endParaRPr>
          </a:p>
          <a:p>
            <a:pPr marL="342900" lvl="0" indent="-342900" fontAlgn="base">
              <a:lnSpc>
                <a:spcPct val="100000"/>
              </a:lnSpc>
              <a:spcBef>
                <a:spcPts val="1200"/>
              </a:spcBef>
              <a:spcAft>
                <a:spcPct val="0"/>
              </a:spcAft>
              <a:buClrTx/>
              <a:defRPr/>
            </a:pPr>
            <a:r>
              <a:rPr lang="en-GB" sz="2000" dirty="0">
                <a:solidFill>
                  <a:srgbClr val="212A73"/>
                </a:solidFill>
                <a:ea typeface="ヒラギノ角ゴ Pro W3" pitchFamily="84" charset="-128"/>
              </a:rPr>
              <a:t>Complications can vary in severity and can either be temporary or permanent. The more severe the disease, the greater the risk of complications</a:t>
            </a:r>
          </a:p>
          <a:p>
            <a:pPr marL="342900" lvl="0" indent="-342900" fontAlgn="base">
              <a:lnSpc>
                <a:spcPct val="100000"/>
              </a:lnSpc>
              <a:spcBef>
                <a:spcPts val="1200"/>
              </a:spcBef>
              <a:spcAft>
                <a:spcPct val="0"/>
              </a:spcAft>
              <a:buClrTx/>
              <a:defRPr/>
            </a:pPr>
            <a:endParaRPr lang="en-GB" sz="2000" dirty="0">
              <a:solidFill>
                <a:srgbClr val="212A73"/>
              </a:solidFill>
              <a:ea typeface="ヒラギノ角ゴ Pro W3" pitchFamily="84" charset="-128"/>
            </a:endParaRPr>
          </a:p>
          <a:p>
            <a:pPr marL="342900" indent="-342900" fontAlgn="base">
              <a:lnSpc>
                <a:spcPct val="100000"/>
              </a:lnSpc>
              <a:spcBef>
                <a:spcPts val="1200"/>
              </a:spcBef>
              <a:spcAft>
                <a:spcPct val="0"/>
              </a:spcAft>
              <a:buClrTx/>
              <a:defRPr/>
            </a:pPr>
            <a:r>
              <a:rPr lang="en-GB" sz="2000" dirty="0">
                <a:solidFill>
                  <a:srgbClr val="212A73"/>
                </a:solidFill>
                <a:ea typeface="ヒラギノ角ゴ Pro W3" pitchFamily="84" charset="-128"/>
              </a:rPr>
              <a:t>Complications include loss of hearing, loss of vision, loss of memory and/ or concentration, difficulties in co-ordination and balance, epilepsy, cerebral palsy and limb amputations, and may result in death</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1629948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491837" y="191943"/>
            <a:ext cx="11300690" cy="1325563"/>
          </a:xfrm>
        </p:spPr>
        <p:txBody>
          <a:bodyPr lIns="91440" tIns="45720" rIns="91440" bIns="45720" anchor="t"/>
          <a:lstStyle/>
          <a:p>
            <a:r>
              <a:rPr lang="en-GB" sz="3800" b="1" dirty="0"/>
              <a:t>Number of laboratory reports of Neisseria meningitidis by serogroup in Wales 2010-2023</a:t>
            </a:r>
            <a:endParaRPr lang="en-GB" sz="3800" b="1" dirty="0">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9" name="Picture 8" descr="A graph of different colored columns&#10;&#10;Description automatically generated">
            <a:extLst>
              <a:ext uri="{FF2B5EF4-FFF2-40B4-BE49-F238E27FC236}">
                <a16:creationId xmlns:a16="http://schemas.microsoft.com/office/drawing/2014/main" id="{24AE4AC5-0B2D-384C-D0FD-37A7DB9FFDF9}"/>
              </a:ext>
            </a:extLst>
          </p:cNvPr>
          <p:cNvPicPr>
            <a:picLocks noChangeAspect="1"/>
          </p:cNvPicPr>
          <p:nvPr/>
        </p:nvPicPr>
        <p:blipFill rotWithShape="1">
          <a:blip r:embed="rId3"/>
          <a:srcRect t="82895"/>
          <a:stretch/>
        </p:blipFill>
        <p:spPr>
          <a:xfrm>
            <a:off x="1331517" y="5390603"/>
            <a:ext cx="9100955" cy="698082"/>
          </a:xfrm>
          <a:prstGeom prst="rect">
            <a:avLst/>
          </a:prstGeom>
        </p:spPr>
      </p:pic>
      <p:pic>
        <p:nvPicPr>
          <p:cNvPr id="6" name="Picture 5" descr="A graph of different colored bars&#10;&#10;Description automatically generated">
            <a:extLst>
              <a:ext uri="{FF2B5EF4-FFF2-40B4-BE49-F238E27FC236}">
                <a16:creationId xmlns:a16="http://schemas.microsoft.com/office/drawing/2014/main" id="{6C86EA79-6445-00AC-DD9D-B35C96D97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3054" y="1302327"/>
            <a:ext cx="9725891" cy="4088276"/>
          </a:xfrm>
          <a:prstGeom prst="rect">
            <a:avLst/>
          </a:prstGeom>
        </p:spPr>
      </p:pic>
    </p:spTree>
    <p:extLst>
      <p:ext uri="{BB962C8B-B14F-4D97-AF65-F5344CB8AC3E}">
        <p14:creationId xmlns:p14="http://schemas.microsoft.com/office/powerpoint/2010/main" val="4034568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219720"/>
            <a:ext cx="10515600" cy="1325563"/>
          </a:xfrm>
        </p:spPr>
        <p:txBody>
          <a:bodyPr lIns="91440" tIns="45720" rIns="91440" bIns="45720" anchor="t"/>
          <a:lstStyle/>
          <a:p>
            <a:r>
              <a:rPr lang="en-GB" sz="4400" b="1" dirty="0"/>
              <a:t>Rationale for the adolescent </a:t>
            </a:r>
            <a:r>
              <a:rPr lang="en-GB" sz="4400" b="1" dirty="0" err="1"/>
              <a:t>MenACWY</a:t>
            </a:r>
            <a:r>
              <a:rPr lang="en-GB" sz="4400" b="1" dirty="0"/>
              <a:t> vaccination programme</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84205" y="1825625"/>
            <a:ext cx="11615352" cy="4149873"/>
          </a:xfrm>
        </p:spPr>
        <p:txBody>
          <a:bodyPr/>
          <a:lstStyle/>
          <a:p>
            <a:pPr marL="342900" indent="-342900" fontAlgn="base">
              <a:lnSpc>
                <a:spcPct val="100000"/>
              </a:lnSpc>
              <a:spcBef>
                <a:spcPts val="1200"/>
              </a:spcBef>
              <a:spcAft>
                <a:spcPct val="0"/>
              </a:spcAft>
              <a:defRPr/>
            </a:pPr>
            <a:r>
              <a:rPr lang="en-GB" sz="1800" dirty="0">
                <a:effectLst/>
              </a:rPr>
              <a:t>Adolescents and young adults</a:t>
            </a:r>
            <a:r>
              <a:rPr lang="en-GB" sz="1800" dirty="0"/>
              <a:t> are at higher risk of getting meningococcal disease, therefore vaccination aims to provide direct protection within this population </a:t>
            </a:r>
            <a:endParaRPr lang="en-GB" sz="1800" dirty="0">
              <a:effectLst/>
            </a:endParaRPr>
          </a:p>
          <a:p>
            <a:pPr marL="342900" indent="-342900" fontAlgn="base">
              <a:lnSpc>
                <a:spcPct val="100000"/>
              </a:lnSpc>
              <a:spcBef>
                <a:spcPts val="1200"/>
              </a:spcBef>
              <a:spcAft>
                <a:spcPct val="0"/>
              </a:spcAft>
              <a:defRPr/>
            </a:pPr>
            <a:r>
              <a:rPr lang="en-GB" sz="1800" dirty="0">
                <a:effectLst/>
              </a:rPr>
              <a:t>Adolescents and young adults are known to be the main carriers of the meningococcal bacteria, therefore vaccinating a high proportion of those eligible in this age group will consequently reduce onward transmission to susceptible children and adults</a:t>
            </a:r>
          </a:p>
          <a:p>
            <a:pPr marL="342900" indent="-342900" fontAlgn="base">
              <a:lnSpc>
                <a:spcPct val="100000"/>
              </a:lnSpc>
              <a:spcBef>
                <a:spcPts val="1200"/>
              </a:spcBef>
              <a:spcAft>
                <a:spcPct val="0"/>
              </a:spcAft>
              <a:defRPr/>
            </a:pPr>
            <a:r>
              <a:rPr lang="en-GB" sz="1800" dirty="0">
                <a:solidFill>
                  <a:srgbClr val="212A73"/>
                </a:solidFill>
                <a:ea typeface="ヒラギノ角ゴ Pro W3" pitchFamily="84" charset="-128"/>
              </a:rPr>
              <a:t>JCVI recommended this as the best option to generate population level herd immunity, providing protection across all other age groups, including infants at highest risk</a:t>
            </a:r>
          </a:p>
          <a:p>
            <a:pPr marL="342900" indent="-342900" fontAlgn="base">
              <a:lnSpc>
                <a:spcPct val="100000"/>
              </a:lnSpc>
              <a:spcBef>
                <a:spcPts val="1200"/>
              </a:spcBef>
              <a:spcAft>
                <a:spcPct val="0"/>
              </a:spcAft>
              <a:defRPr/>
            </a:pPr>
            <a:r>
              <a:rPr lang="en-GB" sz="1800" dirty="0">
                <a:solidFill>
                  <a:srgbClr val="212A73"/>
                </a:solidFill>
                <a:ea typeface="ヒラギノ角ゴ Pro W3" pitchFamily="84" charset="-128"/>
              </a:rPr>
              <a:t>D</a:t>
            </a:r>
            <a:r>
              <a:rPr lang="en-GB" sz="1800" dirty="0"/>
              <a:t>ue to the success of the adolescent </a:t>
            </a:r>
            <a:r>
              <a:rPr lang="en-GB" sz="1800" dirty="0" err="1"/>
              <a:t>MenACWY</a:t>
            </a:r>
            <a:r>
              <a:rPr lang="en-GB" sz="1800" dirty="0"/>
              <a:t> programme in controlling meningococcal C disease across the population, The Joint  Committee on Vaccination and Immunisation (JCVI) no longer recommended a dose of meningococcal C containing vaccine at 12 months, awaiting Welsh policy.</a:t>
            </a:r>
          </a:p>
          <a:p>
            <a:pPr marL="342900" indent="-342900" fontAlgn="base">
              <a:lnSpc>
                <a:spcPct val="100000"/>
              </a:lnSpc>
              <a:spcBef>
                <a:spcPts val="1200"/>
              </a:spcBef>
              <a:spcAft>
                <a:spcPct val="0"/>
              </a:spcAft>
              <a:defRPr/>
            </a:pPr>
            <a:r>
              <a:rPr lang="en-GB" sz="1800" dirty="0" err="1"/>
              <a:t>MenACWY</a:t>
            </a:r>
            <a:r>
              <a:rPr lang="en-GB" sz="1800" dirty="0"/>
              <a:t> vaccine uptake in the teenage programme is relied on to provide indirect protection to other age groups. It is be important that efforts continue to be made to maintain </a:t>
            </a:r>
            <a:r>
              <a:rPr lang="en-GB" sz="1800" dirty="0" err="1"/>
              <a:t>MenACWY</a:t>
            </a:r>
            <a:r>
              <a:rPr lang="en-GB" sz="1800" dirty="0"/>
              <a:t> uptake and provide catch-up for individuals that miss vaccination. </a:t>
            </a:r>
          </a:p>
          <a:p>
            <a:pPr marL="342900" indent="-342900" fontAlgn="base">
              <a:lnSpc>
                <a:spcPct val="100000"/>
              </a:lnSpc>
              <a:spcBef>
                <a:spcPts val="1200"/>
              </a:spcBef>
              <a:spcAft>
                <a:spcPct val="0"/>
              </a:spcAft>
              <a:defRPr/>
            </a:pPr>
            <a:endParaRPr lang="en-GB" sz="1800" dirty="0">
              <a:solidFill>
                <a:srgbClr val="212A73"/>
              </a:solidFill>
              <a:ea typeface="ヒラギノ角ゴ Pro W3" pitchFamily="84" charset="-128"/>
            </a:endParaRP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 June 2024</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21640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Impact of </a:t>
            </a:r>
            <a:r>
              <a:rPr lang="en-GB" b="1" dirty="0" err="1"/>
              <a:t>MenACWY</a:t>
            </a:r>
            <a:r>
              <a:rPr lang="en-GB" b="1" dirty="0"/>
              <a:t> vaccination </a:t>
            </a:r>
            <a:endParaRPr lang="en-GB"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684086" y="1197741"/>
            <a:ext cx="11267281" cy="3963205"/>
          </a:xfrm>
        </p:spPr>
        <p:txBody>
          <a:bodyPr lIns="91440" tIns="45720" rIns="91440" bIns="45720" anchor="t"/>
          <a:lstStyle/>
          <a:p>
            <a:pPr>
              <a:lnSpc>
                <a:spcPct val="100000"/>
              </a:lnSpc>
            </a:pPr>
            <a:r>
              <a:rPr lang="en-GB" sz="2000" dirty="0" err="1"/>
              <a:t>MenW</a:t>
            </a:r>
            <a:r>
              <a:rPr lang="en-GB" sz="2000" dirty="0"/>
              <a:t> cases plateaued within 12 months of the adolescent </a:t>
            </a:r>
            <a:r>
              <a:rPr lang="en-GB" sz="2000" dirty="0" err="1"/>
              <a:t>MenACWY</a:t>
            </a:r>
            <a:r>
              <a:rPr lang="en-GB" sz="2000" dirty="0"/>
              <a:t> immunisation programme starting, with cases peaking in 2015–16, stabilising in 2016–17, and declining during the next 2 years</a:t>
            </a:r>
            <a:endParaRPr lang="en-GB" sz="2000" dirty="0">
              <a:latin typeface="+mn-lt"/>
            </a:endParaRPr>
          </a:p>
          <a:p>
            <a:pPr>
              <a:lnSpc>
                <a:spcPct val="100000"/>
              </a:lnSpc>
            </a:pPr>
            <a:r>
              <a:rPr lang="en-GB" sz="2000" dirty="0" err="1">
                <a:effectLst/>
                <a:latin typeface="+mn-lt"/>
                <a:ea typeface="Calibri" panose="020F0502020204030204" pitchFamily="34" charset="0"/>
                <a:cs typeface="Times New Roman" panose="02020603050405020304" pitchFamily="18" charset="0"/>
              </a:rPr>
              <a:t>MenACWY</a:t>
            </a:r>
            <a:r>
              <a:rPr lang="en-GB" sz="2000" dirty="0">
                <a:effectLst/>
                <a:latin typeface="+mn-lt"/>
                <a:ea typeface="Calibri" panose="020F0502020204030204" pitchFamily="34" charset="0"/>
                <a:cs typeface="Times New Roman" panose="02020603050405020304" pitchFamily="18" charset="0"/>
              </a:rPr>
              <a:t> vaccine effectiveness against disease caused by capsular groups C, W and Y combined was 94% (95%CI 80-99%). Note that </a:t>
            </a:r>
            <a:r>
              <a:rPr lang="en-GB" sz="2000" dirty="0" err="1">
                <a:effectLst/>
                <a:latin typeface="+mn-lt"/>
                <a:ea typeface="Calibri" panose="020F0502020204030204" pitchFamily="34" charset="0"/>
                <a:cs typeface="Times New Roman" panose="02020603050405020304" pitchFamily="18" charset="0"/>
              </a:rPr>
              <a:t>MenA</a:t>
            </a:r>
            <a:r>
              <a:rPr lang="en-GB" sz="2000" dirty="0">
                <a:effectLst/>
                <a:latin typeface="+mn-lt"/>
                <a:ea typeface="Calibri" panose="020F0502020204030204" pitchFamily="34" charset="0"/>
                <a:cs typeface="Times New Roman" panose="02020603050405020304" pitchFamily="18" charset="0"/>
              </a:rPr>
              <a:t> cases are very unusual in the UK</a:t>
            </a:r>
            <a:endParaRPr lang="en-GB" sz="2000" dirty="0">
              <a:latin typeface="+mn-lt"/>
              <a:ea typeface="Calibri" panose="020F0502020204030204" pitchFamily="34" charset="0"/>
              <a:cs typeface="Times New Roman" panose="02020603050405020304" pitchFamily="18" charset="0"/>
            </a:endParaRPr>
          </a:p>
          <a:p>
            <a:pPr>
              <a:lnSpc>
                <a:spcPct val="100000"/>
              </a:lnSpc>
            </a:pPr>
            <a:r>
              <a:rPr lang="en-GB" sz="2000" dirty="0">
                <a:effectLst/>
                <a:latin typeface="+mn-lt"/>
                <a:ea typeface="Calibri" panose="020F0502020204030204" pitchFamily="34" charset="0"/>
                <a:cs typeface="Times New Roman" panose="02020603050405020304" pitchFamily="18" charset="0"/>
              </a:rPr>
              <a:t>The </a:t>
            </a:r>
            <a:r>
              <a:rPr lang="en-GB" sz="2000" dirty="0" err="1">
                <a:effectLst/>
                <a:latin typeface="+mn-lt"/>
                <a:ea typeface="Calibri" panose="020F0502020204030204" pitchFamily="34" charset="0"/>
                <a:cs typeface="Times New Roman" panose="02020603050405020304" pitchFamily="18" charset="0"/>
              </a:rPr>
              <a:t>MenACWY</a:t>
            </a:r>
            <a:r>
              <a:rPr lang="en-GB" sz="2000" dirty="0">
                <a:effectLst/>
                <a:latin typeface="+mn-lt"/>
                <a:ea typeface="Calibri" panose="020F0502020204030204" pitchFamily="34" charset="0"/>
                <a:cs typeface="Times New Roman" panose="02020603050405020304" pitchFamily="18" charset="0"/>
              </a:rPr>
              <a:t> immunisation programme has successfully reduced cases of </a:t>
            </a:r>
            <a:r>
              <a:rPr lang="en-GB" sz="2000" dirty="0" err="1">
                <a:effectLst/>
                <a:latin typeface="+mn-lt"/>
                <a:ea typeface="Calibri" panose="020F0502020204030204" pitchFamily="34" charset="0"/>
                <a:cs typeface="Times New Roman" panose="02020603050405020304" pitchFamily="18" charset="0"/>
              </a:rPr>
              <a:t>MenW</a:t>
            </a:r>
            <a:r>
              <a:rPr lang="en-GB" sz="2000" dirty="0">
                <a:effectLst/>
                <a:latin typeface="+mn-lt"/>
                <a:ea typeface="Calibri" panose="020F0502020204030204" pitchFamily="34" charset="0"/>
                <a:cs typeface="Times New Roman" panose="02020603050405020304" pitchFamily="18" charset="0"/>
              </a:rPr>
              <a:t> disease across the whole population and now accounts for few cases each year</a:t>
            </a:r>
          </a:p>
          <a:p>
            <a:pPr>
              <a:lnSpc>
                <a:spcPct val="100000"/>
              </a:lnSpc>
            </a:pPr>
            <a:r>
              <a:rPr lang="en-GB" sz="2000" dirty="0">
                <a:solidFill>
                  <a:srgbClr val="212A73"/>
                </a:solidFill>
                <a:cs typeface="Times New Roman" panose="02020603050405020304" pitchFamily="18" charset="0"/>
              </a:rPr>
              <a:t>In England, </a:t>
            </a:r>
            <a:r>
              <a:rPr kumimoji="0" lang="en-US" altLang="en-US" sz="2000" b="0" i="0" u="none" strike="noStrike" cap="none" normalizeH="0" baseline="0" dirty="0" err="1">
                <a:ln>
                  <a:noFill/>
                </a:ln>
                <a:solidFill>
                  <a:srgbClr val="212A73"/>
                </a:solidFill>
                <a:effectLst/>
              </a:rPr>
              <a:t>MenW</a:t>
            </a:r>
            <a:r>
              <a:rPr kumimoji="0" lang="en-US" altLang="en-US" sz="2000" b="0" i="0" u="none" strike="noStrike" cap="none" normalizeH="0" baseline="0" dirty="0">
                <a:ln>
                  <a:noFill/>
                </a:ln>
                <a:solidFill>
                  <a:srgbClr val="212A73"/>
                </a:solidFill>
                <a:effectLst/>
              </a:rPr>
              <a:t> cases also remained low with 10 cases in 2022 to 2023 </a:t>
            </a:r>
          </a:p>
          <a:p>
            <a:pPr>
              <a:lnSpc>
                <a:spcPct val="100000"/>
              </a:lnSpc>
            </a:pPr>
            <a:r>
              <a:rPr lang="en-US" altLang="en-US" sz="2000" dirty="0">
                <a:solidFill>
                  <a:srgbClr val="212A73"/>
                </a:solidFill>
              </a:rPr>
              <a:t>In Wales, there was 1 laboratory confirmed case of </a:t>
            </a:r>
            <a:r>
              <a:rPr lang="en-US" altLang="en-US" sz="2000" dirty="0" err="1">
                <a:solidFill>
                  <a:srgbClr val="212A73"/>
                </a:solidFill>
              </a:rPr>
              <a:t>MenW</a:t>
            </a:r>
            <a:r>
              <a:rPr lang="en-US" altLang="en-US" sz="2000" dirty="0">
                <a:solidFill>
                  <a:srgbClr val="212A73"/>
                </a:solidFill>
              </a:rPr>
              <a:t> in 2023</a:t>
            </a:r>
            <a:endParaRPr lang="en-GB" sz="2000" dirty="0">
              <a:solidFill>
                <a:srgbClr val="212A73"/>
              </a:solidFil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15</a:t>
            </a:fld>
            <a:endParaRPr lang="en-GB"/>
          </a:p>
        </p:txBody>
      </p:sp>
      <p:sp>
        <p:nvSpPr>
          <p:cNvPr id="7" name="TextBox 6">
            <a:extLst>
              <a:ext uri="{FF2B5EF4-FFF2-40B4-BE49-F238E27FC236}">
                <a16:creationId xmlns:a16="http://schemas.microsoft.com/office/drawing/2014/main" id="{D38BB056-BDD6-AB1D-E086-97C48C5C9DB6}"/>
              </a:ext>
            </a:extLst>
          </p:cNvPr>
          <p:cNvSpPr txBox="1"/>
          <p:nvPr/>
        </p:nvSpPr>
        <p:spPr>
          <a:xfrm>
            <a:off x="1189121" y="4829262"/>
            <a:ext cx="9813757" cy="830997"/>
          </a:xfrm>
          <a:prstGeom prst="rect">
            <a:avLst/>
          </a:prstGeom>
          <a:noFill/>
        </p:spPr>
        <p:txBody>
          <a:bodyPr wrap="square">
            <a:spAutoFit/>
          </a:bodyPr>
          <a:lstStyle/>
          <a:p>
            <a:r>
              <a:rPr lang="en-GB" sz="1600" dirty="0">
                <a:hlinkClick r:id="rId3"/>
              </a:rPr>
              <a:t>Impact of an adolescent meningococcal ACWY immunisation programme to control a national outbreak of group W meningococcal disease in England: a national surveillance and modelling study - The Lancet Child &amp; Adolescent Health</a:t>
            </a:r>
            <a:endParaRPr lang="en-GB" sz="1600" dirty="0"/>
          </a:p>
        </p:txBody>
      </p:sp>
    </p:spTree>
    <p:extLst>
      <p:ext uri="{BB962C8B-B14F-4D97-AF65-F5344CB8AC3E}">
        <p14:creationId xmlns:p14="http://schemas.microsoft.com/office/powerpoint/2010/main" val="1777541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Eligible groups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63557" y="1253331"/>
            <a:ext cx="11240417" cy="4351338"/>
          </a:xfrm>
        </p:spPr>
        <p:txBody>
          <a:bodyPr lIns="91440" tIns="45720" rIns="91440" bIns="45720" anchor="t"/>
          <a:lstStyle/>
          <a:p>
            <a:pPr marL="0" indent="0">
              <a:lnSpc>
                <a:spcPct val="150000"/>
              </a:lnSpc>
              <a:buNone/>
            </a:pPr>
            <a:r>
              <a:rPr lang="en-US" sz="2000" dirty="0">
                <a:cs typeface="Times New Roman" panose="02020603050405020304" pitchFamily="18" charset="0"/>
              </a:rPr>
              <a:t>The purpose of the </a:t>
            </a:r>
            <a:r>
              <a:rPr lang="en-US" sz="2000" dirty="0" err="1">
                <a:cs typeface="Times New Roman" panose="02020603050405020304" pitchFamily="18" charset="0"/>
              </a:rPr>
              <a:t>MenACWY</a:t>
            </a:r>
            <a:r>
              <a:rPr lang="en-US" sz="2000" dirty="0">
                <a:cs typeface="Times New Roman" panose="02020603050405020304" pitchFamily="18" charset="0"/>
              </a:rPr>
              <a:t> </a:t>
            </a:r>
            <a:r>
              <a:rPr lang="en-US" sz="2000" dirty="0" err="1">
                <a:cs typeface="Times New Roman" panose="02020603050405020304" pitchFamily="18" charset="0"/>
              </a:rPr>
              <a:t>programme</a:t>
            </a:r>
            <a:r>
              <a:rPr lang="en-US" sz="2000" dirty="0">
                <a:cs typeface="Times New Roman" panose="02020603050405020304" pitchFamily="18" charset="0"/>
              </a:rPr>
              <a:t> is to actively offer a single dose of </a:t>
            </a:r>
            <a:r>
              <a:rPr lang="en-US" sz="2000" dirty="0" err="1">
                <a:cs typeface="Times New Roman" panose="02020603050405020304" pitchFamily="18" charset="0"/>
              </a:rPr>
              <a:t>MenACWY</a:t>
            </a:r>
            <a:r>
              <a:rPr lang="en-US" sz="2000" dirty="0">
                <a:cs typeface="Times New Roman" panose="02020603050405020304" pitchFamily="18" charset="0"/>
              </a:rPr>
              <a:t> vaccine to: </a:t>
            </a:r>
          </a:p>
          <a:p>
            <a:pPr>
              <a:lnSpc>
                <a:spcPct val="150000"/>
              </a:lnSpc>
            </a:pPr>
            <a:r>
              <a:rPr lang="en-US" sz="2000" dirty="0">
                <a:cs typeface="Times New Roman" panose="02020603050405020304" pitchFamily="18" charset="0"/>
              </a:rPr>
              <a:t>All teenagers (including those not attending school*) - this is usually routinely offered at around age 13 or 14 years (in school year 9) </a:t>
            </a:r>
          </a:p>
          <a:p>
            <a:pPr>
              <a:lnSpc>
                <a:spcPct val="150000"/>
              </a:lnSpc>
            </a:pPr>
            <a:r>
              <a:rPr lang="en-US" sz="2000" dirty="0">
                <a:cs typeface="Times New Roman" panose="02020603050405020304" pitchFamily="18" charset="0"/>
              </a:rPr>
              <a:t>Anyone aged 10 years up to their 25th birthday if they have an incomplete or unknown </a:t>
            </a:r>
            <a:r>
              <a:rPr lang="en-US" sz="2000" dirty="0" err="1">
                <a:cs typeface="Times New Roman" panose="02020603050405020304" pitchFamily="18" charset="0"/>
              </a:rPr>
              <a:t>MenC</a:t>
            </a:r>
            <a:r>
              <a:rPr lang="en-US" sz="2000" dirty="0">
                <a:cs typeface="Times New Roman" panose="02020603050405020304" pitchFamily="18" charset="0"/>
              </a:rPr>
              <a:t> vaccination history</a:t>
            </a:r>
          </a:p>
          <a:p>
            <a:pPr>
              <a:lnSpc>
                <a:spcPct val="150000"/>
              </a:lnSpc>
            </a:pPr>
            <a:r>
              <a:rPr lang="en-US" sz="2000" dirty="0">
                <a:cs typeface="Times New Roman" panose="02020603050405020304" pitchFamily="18" charset="0"/>
              </a:rPr>
              <a:t>Individuals at greater risk due to underlying medical conditions including asplenia, splenic dysfunction (including sickle cell and coeliac disease) and complement disorders (including those receiving complement inhibitor therapy) </a:t>
            </a:r>
          </a:p>
          <a:p>
            <a:endParaRPr lang="en-US" sz="1200" dirty="0">
              <a:solidFill>
                <a:srgbClr val="212A73"/>
              </a:solidFill>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1548178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606846" y="333046"/>
            <a:ext cx="10515600" cy="1325563"/>
          </a:xfrm>
        </p:spPr>
        <p:txBody>
          <a:bodyPr/>
          <a:lstStyle/>
          <a:p>
            <a:r>
              <a:rPr lang="en-GB" b="1" dirty="0"/>
              <a:t>Opportunistic vaccination</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14275" y="1287496"/>
            <a:ext cx="11163450" cy="4485516"/>
          </a:xfrm>
        </p:spPr>
        <p:txBody>
          <a:bodyPr/>
          <a:lstStyle/>
          <a:p>
            <a:pPr>
              <a:lnSpc>
                <a:spcPct val="150000"/>
              </a:lnSpc>
            </a:pPr>
            <a:r>
              <a:rPr lang="en-US" sz="1800" dirty="0"/>
              <a:t>Efforts should be made to ensure young people who miss their first opportunity to receive the vaccine in year 9 are offered further opportunities in catch up sessions or subsequent school sessions </a:t>
            </a:r>
          </a:p>
          <a:p>
            <a:pPr>
              <a:lnSpc>
                <a:spcPct val="150000"/>
              </a:lnSpc>
            </a:pPr>
            <a:r>
              <a:rPr lang="en-US" sz="1800" dirty="0">
                <a:latin typeface="+mn-lt"/>
                <a:cs typeface="+mn-cs"/>
              </a:rPr>
              <a:t>Individuals who have left school and remain unvaccinated should be offered vaccination opportunistically – they remain eligible until they </a:t>
            </a:r>
            <a:r>
              <a:rPr lang="en-US" sz="1800" dirty="0"/>
              <a:t>turn </a:t>
            </a:r>
            <a:r>
              <a:rPr lang="en-US" sz="1800" dirty="0">
                <a:latin typeface="+mn-lt"/>
                <a:cs typeface="+mn-cs"/>
              </a:rPr>
              <a:t>25 years of age</a:t>
            </a:r>
          </a:p>
          <a:p>
            <a:pPr>
              <a:lnSpc>
                <a:spcPct val="150000"/>
              </a:lnSpc>
            </a:pPr>
            <a:r>
              <a:rPr lang="en-US" sz="1800" dirty="0">
                <a:latin typeface="+mn-lt"/>
                <a:cs typeface="+mn-cs"/>
              </a:rPr>
              <a:t>Contact with young people/ young adults in school, GP practices and upon entrance to a sixth form, college or university, provides a good opportunity to promote and offer vaccination and raise awareness of the signs and symptoms of the disease</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3217100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err="1"/>
              <a:t>MenACWY</a:t>
            </a:r>
            <a:r>
              <a:rPr lang="en-GB" b="1" dirty="0"/>
              <a:t> catch up</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08472" y="1253331"/>
            <a:ext cx="11600761" cy="4351338"/>
          </a:xfrm>
        </p:spPr>
        <p:txBody>
          <a:bodyPr lIns="91440" tIns="45720" rIns="91440" bIns="45720" anchor="t"/>
          <a:lstStyle/>
          <a:p>
            <a:pPr marL="0" indent="0">
              <a:lnSpc>
                <a:spcPct val="150000"/>
              </a:lnSpc>
              <a:buNone/>
            </a:pPr>
            <a:r>
              <a:rPr lang="en-US" sz="1800" dirty="0">
                <a:solidFill>
                  <a:srgbClr val="212A73"/>
                </a:solidFill>
                <a:ea typeface="ヒラギノ角ゴ Pro W3"/>
                <a:cs typeface="Arial"/>
              </a:rPr>
              <a:t>The National Supplementary Service Specification for Children and Adults who have Outstanding Routine Immunisations allows for General Practices to receive payment for </a:t>
            </a:r>
            <a:r>
              <a:rPr lang="en-US" sz="1800" dirty="0" err="1">
                <a:solidFill>
                  <a:srgbClr val="212A73"/>
                </a:solidFill>
                <a:ea typeface="ヒラギノ角ゴ Pro W3"/>
                <a:cs typeface="Arial"/>
              </a:rPr>
              <a:t>MenACWY</a:t>
            </a:r>
            <a:r>
              <a:rPr lang="en-US" sz="1800" dirty="0">
                <a:solidFill>
                  <a:srgbClr val="212A73"/>
                </a:solidFill>
                <a:ea typeface="ヒラギノ角ゴ Pro W3"/>
                <a:cs typeface="Arial"/>
              </a:rPr>
              <a:t> doses given to children and young people:</a:t>
            </a:r>
          </a:p>
          <a:p>
            <a:pPr marL="285750" indent="-285750">
              <a:lnSpc>
                <a:spcPct val="150000"/>
              </a:lnSpc>
            </a:pPr>
            <a:r>
              <a:rPr lang="en-US" sz="1800" dirty="0">
                <a:solidFill>
                  <a:srgbClr val="212A73"/>
                </a:solidFill>
                <a:ea typeface="ヒラギノ角ゴ Pro W3"/>
                <a:cs typeface="Arial"/>
              </a:rPr>
              <a:t>From 10 years with no history of a </a:t>
            </a:r>
            <a:r>
              <a:rPr lang="en-US" sz="1800" dirty="0" err="1">
                <a:solidFill>
                  <a:srgbClr val="212A73"/>
                </a:solidFill>
                <a:ea typeface="ヒラギノ角ゴ Pro W3"/>
                <a:cs typeface="Arial"/>
              </a:rPr>
              <a:t>MenC</a:t>
            </a:r>
            <a:r>
              <a:rPr lang="en-US" sz="1800" dirty="0">
                <a:solidFill>
                  <a:srgbClr val="212A73"/>
                </a:solidFill>
                <a:ea typeface="ヒラギノ角ゴ Pro W3"/>
                <a:cs typeface="Arial"/>
              </a:rPr>
              <a:t> containing vaccine</a:t>
            </a:r>
          </a:p>
          <a:p>
            <a:pPr marL="285750" indent="-285750">
              <a:lnSpc>
                <a:spcPct val="150000"/>
              </a:lnSpc>
            </a:pPr>
            <a:r>
              <a:rPr lang="en-US" sz="1800" dirty="0">
                <a:solidFill>
                  <a:srgbClr val="212A73"/>
                </a:solidFill>
                <a:ea typeface="ヒラギノ角ゴ Pro W3"/>
                <a:cs typeface="Arial"/>
              </a:rPr>
              <a:t>From 16 years if the dose of adolescent </a:t>
            </a:r>
            <a:r>
              <a:rPr lang="en-US" sz="1800" dirty="0" err="1">
                <a:solidFill>
                  <a:srgbClr val="212A73"/>
                </a:solidFill>
                <a:ea typeface="ヒラギノ角ゴ Pro W3"/>
                <a:cs typeface="Arial"/>
              </a:rPr>
              <a:t>MenACWY</a:t>
            </a:r>
            <a:r>
              <a:rPr lang="en-US" sz="1800" dirty="0">
                <a:solidFill>
                  <a:srgbClr val="212A73"/>
                </a:solidFill>
                <a:ea typeface="ヒラギノ角ゴ Pro W3"/>
                <a:cs typeface="Arial"/>
              </a:rPr>
              <a:t> has not been received</a:t>
            </a:r>
            <a:endParaRPr lang="en-GB" altLang="en-US" sz="1800" dirty="0">
              <a:solidFill>
                <a:srgbClr val="212A73"/>
              </a:solidFill>
              <a:cs typeface="Arial"/>
            </a:endParaRPr>
          </a:p>
          <a:p>
            <a:pPr marL="0" indent="0">
              <a:lnSpc>
                <a:spcPct val="150000"/>
              </a:lnSpc>
              <a:buNone/>
            </a:pPr>
            <a:r>
              <a:rPr lang="en-GB" sz="1800" dirty="0">
                <a:solidFill>
                  <a:srgbClr val="212A73"/>
                </a:solidFill>
              </a:rPr>
              <a:t>There is no longer a specific ‘freshers’ dose but university entry is a good opportunity to offer vaccine to anyone who is under 25 years of age and un-immunised. Ideally the dose should be administered at least two weeks before attending university to ensure timely protection. </a:t>
            </a:r>
            <a:r>
              <a:rPr lang="en-GB" sz="1800" b="1" dirty="0">
                <a:solidFill>
                  <a:srgbClr val="212A73"/>
                </a:solidFill>
              </a:rPr>
              <a:t>Note</a:t>
            </a:r>
            <a:r>
              <a:rPr lang="en-GB" sz="1800" dirty="0">
                <a:solidFill>
                  <a:srgbClr val="212A73"/>
                </a:solidFill>
              </a:rPr>
              <a:t> that if an individual’s vaccination history cannot be confirmed before attending university, it is acceptable to offer them a dose of </a:t>
            </a:r>
            <a:r>
              <a:rPr lang="en-GB" sz="1800" dirty="0" err="1">
                <a:solidFill>
                  <a:srgbClr val="212A73"/>
                </a:solidFill>
              </a:rPr>
              <a:t>MenACWY</a:t>
            </a:r>
            <a:r>
              <a:rPr lang="en-GB" sz="1800" dirty="0">
                <a:solidFill>
                  <a:srgbClr val="212A73"/>
                </a:solidFill>
              </a:rPr>
              <a:t> vaccine. </a:t>
            </a: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2247755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393433" y="0"/>
            <a:ext cx="11798567" cy="401251"/>
          </a:xfrm>
        </p:spPr>
        <p:txBody>
          <a:bodyPr lIns="91440" tIns="45720" rIns="91440" bIns="45720" anchor="t"/>
          <a:lstStyle/>
          <a:p>
            <a:r>
              <a:rPr lang="en-GB" sz="3700" b="1" dirty="0">
                <a:solidFill>
                  <a:srgbClr val="002060"/>
                </a:solidFill>
              </a:rPr>
              <a:t>Pre-requisites to administering </a:t>
            </a:r>
            <a:r>
              <a:rPr lang="en-GB" sz="3700" b="1" dirty="0" err="1">
                <a:solidFill>
                  <a:srgbClr val="002060"/>
                </a:solidFill>
              </a:rPr>
              <a:t>MenACWY</a:t>
            </a:r>
            <a:r>
              <a:rPr lang="en-GB" sz="3700" b="1" dirty="0">
                <a:solidFill>
                  <a:srgbClr val="002060"/>
                </a:solidFill>
              </a:rPr>
              <a:t>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393432" y="967372"/>
            <a:ext cx="11798567" cy="5571540"/>
          </a:xfrm>
        </p:spPr>
        <p:txBody>
          <a:bodyPr lIns="91440" tIns="45720" rIns="91440" bIns="45720" anchor="t"/>
          <a:lstStyle/>
          <a:p>
            <a:pPr marL="0" indent="0">
              <a:spcAft>
                <a:spcPts val="600"/>
              </a:spcAft>
              <a:buNone/>
            </a:pPr>
            <a:r>
              <a:rPr lang="en-GB" sz="1800" dirty="0"/>
              <a:t>Before administering </a:t>
            </a:r>
            <a:r>
              <a:rPr lang="en-GB" sz="1800" dirty="0" err="1"/>
              <a:t>MenACWY</a:t>
            </a:r>
            <a:r>
              <a:rPr lang="en-GB" sz="1800" dirty="0"/>
              <a:t> vaccine, it is recommended you have: </a:t>
            </a:r>
          </a:p>
          <a:p>
            <a:pPr marL="285115" indent="-285115">
              <a:spcAft>
                <a:spcPts val="600"/>
              </a:spcAft>
            </a:pPr>
            <a:r>
              <a:rPr lang="en-GB" sz="1800" dirty="0"/>
              <a:t>Undertaken training in the management of anaphylaxis and Basic Life Support as specified by policy for your local area and are familiar with </a:t>
            </a:r>
            <a:r>
              <a:rPr lang="en-GB" sz="1800" u="sng" dirty="0">
                <a:hlinkClick r:id="rId3"/>
              </a:rPr>
              <a:t>Resuscitation Council UK (RCUK) guidance on Management of Anaphylaxis in the Vaccination Setting</a:t>
            </a:r>
            <a:r>
              <a:rPr lang="en-GB" sz="1800" dirty="0"/>
              <a:t> </a:t>
            </a:r>
            <a:endParaRPr lang="en-GB" sz="1800" dirty="0">
              <a:cs typeface="Arial"/>
            </a:endParaRPr>
          </a:p>
          <a:p>
            <a:pPr marL="285115" indent="-285115">
              <a:spcAft>
                <a:spcPts val="600"/>
              </a:spcAft>
            </a:pPr>
            <a:r>
              <a:rPr lang="en-GB" sz="1800" dirty="0"/>
              <a:t>Undertaken any additional statutory and mandatory training as required by your employer</a:t>
            </a:r>
            <a:endParaRPr lang="en-GB" sz="1800" dirty="0">
              <a:cs typeface="Arial"/>
            </a:endParaRPr>
          </a:p>
          <a:p>
            <a:pPr marL="285115" indent="-285115">
              <a:spcAft>
                <a:spcPts val="600"/>
              </a:spcAft>
            </a:pPr>
            <a:r>
              <a:rPr lang="en-GB" sz="1800" dirty="0"/>
              <a:t>Received </a:t>
            </a:r>
            <a:r>
              <a:rPr lang="en-GB" sz="1800" dirty="0" err="1"/>
              <a:t>MenACWY</a:t>
            </a:r>
            <a:r>
              <a:rPr lang="en-GB" sz="1800" dirty="0"/>
              <a:t> vaccine training through attending a taught session </a:t>
            </a:r>
            <a:r>
              <a:rPr lang="en-GB" sz="1800" dirty="0">
                <a:solidFill>
                  <a:srgbClr val="002060"/>
                </a:solidFill>
              </a:rPr>
              <a:t>if you are a new immuniser a competency assessment is recommended - competency assessment tool: </a:t>
            </a:r>
            <a:r>
              <a:rPr lang="en-GB" sz="1800" dirty="0">
                <a:hlinkClick r:id="rId4"/>
              </a:rPr>
              <a:t>Publications | Royal College of Nursing (rcn.org.uk)</a:t>
            </a:r>
            <a:endParaRPr lang="en-GB" sz="1800" dirty="0">
              <a:solidFill>
                <a:srgbClr val="002060"/>
              </a:solidFill>
              <a:cs typeface="Arial"/>
            </a:endParaRPr>
          </a:p>
          <a:p>
            <a:pPr marL="285115" indent="-285115">
              <a:spcAft>
                <a:spcPts val="600"/>
              </a:spcAft>
            </a:pPr>
            <a:r>
              <a:rPr lang="en-GB" sz="1800" dirty="0"/>
              <a:t>An appropriate legal framework to supply and administer </a:t>
            </a:r>
            <a:r>
              <a:rPr lang="en-GB" sz="1800" dirty="0" err="1"/>
              <a:t>MenACWY</a:t>
            </a:r>
            <a:r>
              <a:rPr lang="en-GB" sz="1800" dirty="0"/>
              <a:t> vaccine in place e.g. patient specific prescription, Patient Specific Direction (PSD), Patient Group Direction (PGD) </a:t>
            </a:r>
            <a:endParaRPr lang="en-GB" sz="1800" dirty="0">
              <a:cs typeface="Arial"/>
            </a:endParaRPr>
          </a:p>
          <a:p>
            <a:pPr marL="285115" indent="-285115">
              <a:spcAft>
                <a:spcPts val="600"/>
              </a:spcAft>
            </a:pPr>
            <a:r>
              <a:rPr lang="en-GB" sz="1800" dirty="0"/>
              <a:t>Described the process of consent and how this applies when giving vaccines</a:t>
            </a:r>
            <a:endParaRPr lang="en-GB" sz="1800" dirty="0">
              <a:cs typeface="Arial"/>
            </a:endParaRPr>
          </a:p>
          <a:p>
            <a:pPr marL="285115" indent="-285115">
              <a:spcAft>
                <a:spcPts val="600"/>
              </a:spcAft>
            </a:pPr>
            <a:r>
              <a:rPr lang="en-GB" sz="1800" dirty="0"/>
              <a:t>Accessed and familiarised yourself with the following key documents</a:t>
            </a:r>
            <a:r>
              <a:rPr lang="en-GB" sz="1800" dirty="0">
                <a:ea typeface="+mn-lt"/>
                <a:cs typeface="+mn-lt"/>
              </a:rPr>
              <a:t> from the UK Health Security Agency:</a:t>
            </a:r>
            <a:r>
              <a:rPr lang="en-GB" sz="1800" dirty="0"/>
              <a:t> </a:t>
            </a:r>
            <a:r>
              <a:rPr lang="en-GB" sz="1800" dirty="0">
                <a:ea typeface="+mn-lt"/>
                <a:cs typeface="+mn-lt"/>
                <a:hlinkClick r:id="rId5"/>
              </a:rPr>
              <a:t>Meningococcal: the green book, chapter 22 - GOV.UK (www.gov.uk)</a:t>
            </a:r>
            <a:r>
              <a:rPr lang="en-GB" sz="1800" dirty="0">
                <a:solidFill>
                  <a:srgbClr val="212A73"/>
                </a:solidFill>
                <a:cs typeface="Arial"/>
              </a:rPr>
              <a:t>,</a:t>
            </a:r>
            <a:r>
              <a:rPr lang="en-GB" sz="1800" dirty="0"/>
              <a:t> and the </a:t>
            </a:r>
            <a:r>
              <a:rPr lang="en-GB" sz="1800" dirty="0">
                <a:ea typeface="+mn-lt"/>
                <a:cs typeface="+mn-lt"/>
                <a:hlinkClick r:id="rId6"/>
              </a:rPr>
              <a:t>MenACWY programme: information for healthcare professionals - GOV.UK (www.gov.uk)</a:t>
            </a:r>
            <a:endParaRPr lang="en-GB" sz="1800" dirty="0">
              <a:cs typeface="Arial" panose="020B0604020202020204" pitchFamily="34" charset="0"/>
              <a:hlinkClick r:id="" action="ppaction://noaction">
                <a:extLst>
                  <a:ext uri="{A12FA001-AC4F-418D-AE19-62706E023703}">
                    <ahyp:hlinkClr xmlns:ahyp="http://schemas.microsoft.com/office/drawing/2018/hyperlinkcolor" val="tx"/>
                  </a:ext>
                </a:extLst>
              </a:hlinkClick>
            </a:endParaRPr>
          </a:p>
          <a:p>
            <a:pPr marL="285115" indent="-285115">
              <a:spcAft>
                <a:spcPts val="600"/>
              </a:spcAft>
            </a:pPr>
            <a:endParaRPr lang="en-GB" dirty="0">
              <a:cs typeface="Arial"/>
            </a:endParaRPr>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19</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Respiratory virus vaccine campaign outline</a:t>
            </a:r>
            <a:endParaRPr lang="en-GB" dirty="0"/>
          </a:p>
        </p:txBody>
      </p:sp>
      <p:sp>
        <p:nvSpPr>
          <p:cNvPr id="8" name="Footer Placeholder 3">
            <a:extLst>
              <a:ext uri="{FF2B5EF4-FFF2-40B4-BE49-F238E27FC236}">
                <a16:creationId xmlns:a16="http://schemas.microsoft.com/office/drawing/2014/main" id="{EDD3A878-8686-4A0F-5B80-05A08B382621}"/>
              </a:ext>
            </a:extLst>
          </p:cNvPr>
          <p:cNvSpPr txBox="1">
            <a:spLocks/>
          </p:cNvSpPr>
          <p:nvPr/>
        </p:nvSpPr>
        <p:spPr>
          <a:xfrm>
            <a:off x="838200" y="6356350"/>
            <a:ext cx="7315200" cy="365125"/>
          </a:xfrm>
          <a:prstGeom prst="rect">
            <a:avLst/>
          </a:prstGeom>
        </p:spPr>
        <p:txBody>
          <a:bodyPr lIns="91440" tIns="45720" rIns="91440" bIns="45720" anchor="t"/>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dirty="0"/>
              <a:t>Meningococcal ACWY immunisation programme for adolescents </a:t>
            </a:r>
            <a:endParaRPr lang="en-GB" sz="1400" dirty="0"/>
          </a:p>
          <a:p>
            <a:endParaRPr lang="en-GB" dirty="0"/>
          </a:p>
        </p:txBody>
      </p:sp>
    </p:spTree>
    <p:extLst>
      <p:ext uri="{BB962C8B-B14F-4D97-AF65-F5344CB8AC3E}">
        <p14:creationId xmlns:p14="http://schemas.microsoft.com/office/powerpoint/2010/main" val="1558822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pPr algn="ctr"/>
            <a:r>
              <a:rPr kumimoji="0" lang="en-GB" sz="2400" b="1" i="0" u="none" strike="noStrike" kern="1200" cap="none" spc="0" normalizeH="0" baseline="0" noProof="0" dirty="0">
                <a:ln>
                  <a:noFill/>
                </a:ln>
                <a:effectLst/>
                <a:uLnTx/>
                <a:uFillTx/>
                <a:latin typeface="Arial"/>
              </a:rPr>
              <a:t>Vaccination against </a:t>
            </a:r>
            <a:r>
              <a:rPr lang="en-GB" sz="2400" b="1" dirty="0">
                <a:latin typeface="Arial"/>
              </a:rPr>
              <a:t>Meningococcal A, C, W, Y (</a:t>
            </a:r>
            <a:r>
              <a:rPr lang="en-GB" sz="2400" b="1" dirty="0" err="1">
                <a:latin typeface="Arial"/>
              </a:rPr>
              <a:t>MenACWY</a:t>
            </a:r>
            <a:r>
              <a:rPr lang="en-GB" sz="2400" b="1" dirty="0">
                <a:latin typeface="Arial"/>
              </a:rPr>
              <a:t>)</a:t>
            </a:r>
            <a:endParaRPr lang="en-GB" sz="2400" strike="sngStrike" dirty="0"/>
          </a:p>
        </p:txBody>
      </p:sp>
      <p:sp>
        <p:nvSpPr>
          <p:cNvPr id="3" name="Content Placeholder 2"/>
          <p:cNvSpPr>
            <a:spLocks noGrp="1"/>
          </p:cNvSpPr>
          <p:nvPr>
            <p:ph idx="1"/>
          </p:nvPr>
        </p:nvSpPr>
        <p:spPr>
          <a:xfrm>
            <a:off x="673240" y="1236827"/>
            <a:ext cx="11103428" cy="3806190"/>
          </a:xfrm>
        </p:spPr>
        <p:txBody>
          <a:bodyPr lIns="91440" tIns="45720" rIns="91440" bIns="45720" anchor="t"/>
          <a:lstStyle/>
          <a:p>
            <a:pPr marL="0" indent="0">
              <a:buNone/>
            </a:pPr>
            <a:r>
              <a:rPr lang="en-GB" sz="1800" dirty="0"/>
              <a:t>The information contained within this slide set is up to date as of December 2024. </a:t>
            </a:r>
          </a:p>
          <a:p>
            <a:pPr marL="0" indent="0">
              <a:buNone/>
            </a:pPr>
            <a:endParaRPr lang="en-GB" sz="1800" dirty="0"/>
          </a:p>
          <a:p>
            <a:pPr marL="0" indent="0">
              <a:buNone/>
            </a:pPr>
            <a:r>
              <a:rPr lang="en-GB" sz="1800" dirty="0"/>
              <a:t>It is important that all immunisers delivering the </a:t>
            </a:r>
            <a:r>
              <a:rPr lang="en-GB" sz="1800" dirty="0" err="1"/>
              <a:t>MenACWY</a:t>
            </a:r>
            <a:r>
              <a:rPr lang="en-GB" sz="1800" dirty="0"/>
              <a:t> vaccination programme and or those who are providing immunisation advice familiarise themselves with the most up to date clinical evidence and guidance, this can be found in the following key documents:</a:t>
            </a:r>
          </a:p>
          <a:p>
            <a:r>
              <a:rPr lang="en-GB" sz="1800" dirty="0"/>
              <a:t>Meningococcal: the green book, chapter 22: </a:t>
            </a:r>
            <a:r>
              <a:rPr lang="en-GB" sz="1800" dirty="0">
                <a:ea typeface="+mn-lt"/>
                <a:cs typeface="+mn-lt"/>
                <a:hlinkClick r:id="rId3"/>
              </a:rPr>
              <a:t>https://www.gov.uk/government/publications/meningococcal-the-green-book-chapter-22</a:t>
            </a:r>
            <a:r>
              <a:rPr lang="en-GB" sz="1800" dirty="0">
                <a:ea typeface="+mn-lt"/>
                <a:cs typeface="+mn-lt"/>
              </a:rPr>
              <a:t> </a:t>
            </a:r>
          </a:p>
          <a:p>
            <a:r>
              <a:rPr lang="en-GB" sz="1800" dirty="0"/>
              <a:t>UKHSA </a:t>
            </a:r>
            <a:r>
              <a:rPr lang="en-GB" sz="1800" dirty="0" err="1"/>
              <a:t>MenACWY</a:t>
            </a:r>
            <a:r>
              <a:rPr lang="en-GB" sz="1800" dirty="0"/>
              <a:t> programme: information for healthcare professionals: </a:t>
            </a:r>
            <a:r>
              <a:rPr lang="en-GB" sz="1800" dirty="0">
                <a:ea typeface="+mn-lt"/>
                <a:cs typeface="+mn-lt"/>
                <a:hlinkClick r:id="rId4"/>
              </a:rPr>
              <a:t>https://www.gov.uk/government/publications/menacwy-programme-information-for-healthcare-professionals</a:t>
            </a:r>
            <a:r>
              <a:rPr lang="en-GB" sz="1800" dirty="0"/>
              <a:t>  </a:t>
            </a:r>
            <a:endParaRPr lang="en-GB" sz="1800" dirty="0">
              <a:cs typeface="Arial"/>
            </a:endParaRPr>
          </a:p>
          <a:p>
            <a:r>
              <a:rPr lang="en-GB" sz="1800" dirty="0" err="1"/>
              <a:t>MenACWY</a:t>
            </a:r>
            <a:r>
              <a:rPr lang="en-GB" sz="1800" dirty="0"/>
              <a:t> vaccination programme website page for healthcare professionals is available here: </a:t>
            </a:r>
            <a:r>
              <a:rPr lang="en-GB" sz="1800" dirty="0">
                <a:ea typeface="+mn-lt"/>
                <a:cs typeface="+mn-lt"/>
                <a:hlinkClick r:id="rId5"/>
              </a:rPr>
              <a:t>https://phw.nhs.wales/topics/immunisation-and-vaccines/vaccines-professionals/menacwy/</a:t>
            </a:r>
            <a:r>
              <a:rPr lang="en-GB" sz="1800" dirty="0"/>
              <a:t> </a:t>
            </a:r>
          </a:p>
          <a:p>
            <a:pPr marL="0" indent="0">
              <a:buNone/>
            </a:pPr>
            <a:r>
              <a:rPr lang="en-GB" sz="1800" dirty="0"/>
              <a:t> </a:t>
            </a:r>
          </a:p>
          <a:p>
            <a:pPr marL="0" indent="0">
              <a:buNone/>
            </a:pPr>
            <a:r>
              <a:rPr lang="en-GB" sz="1800" dirty="0"/>
              <a:t>The content of this training slide set is subject to review, this resource will be version controlled. This is version 1, December 2024.</a:t>
            </a:r>
            <a:endParaRPr lang="en-GB" sz="1800" dirty="0">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
        <p:nvSpPr>
          <p:cNvPr id="7" name="Footer Placeholder 3">
            <a:extLst>
              <a:ext uri="{FF2B5EF4-FFF2-40B4-BE49-F238E27FC236}">
                <a16:creationId xmlns:a16="http://schemas.microsoft.com/office/drawing/2014/main" id="{D385956F-6A56-38DF-7F68-25EB40DFA461}"/>
              </a:ext>
            </a:extLst>
          </p:cNvPr>
          <p:cNvSpPr>
            <a:spLocks noGrp="1"/>
          </p:cNvSpPr>
          <p:nvPr>
            <p:ph type="ftr" sz="quarter" idx="11"/>
          </p:nvPr>
        </p:nvSpPr>
        <p:spPr>
          <a:xfrm>
            <a:off x="838200" y="6356350"/>
            <a:ext cx="7315200" cy="365125"/>
          </a:xfrm>
        </p:spPr>
        <p:txBody>
          <a:bodyPr lIns="91440" tIns="45720" rIns="91440" bIns="45720" anchor="t"/>
          <a:lstStyle/>
          <a:p>
            <a:r>
              <a:rPr lang="fr-FR" sz="1400" dirty="0"/>
              <a:t>Meningococcal ACWY immunisation programme for adolescents</a:t>
            </a:r>
            <a:endParaRPr lang="en-GB" sz="1400" dirty="0"/>
          </a:p>
          <a:p>
            <a:endParaRPr lang="en-GB" dirty="0"/>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err="1"/>
              <a:t>MenACWY</a:t>
            </a:r>
            <a:r>
              <a:rPr lang="en-GB" b="1" dirty="0"/>
              <a:t> vaccines</a:t>
            </a: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7" name="Content Placeholder 6">
            <a:extLst>
              <a:ext uri="{FF2B5EF4-FFF2-40B4-BE49-F238E27FC236}">
                <a16:creationId xmlns:a16="http://schemas.microsoft.com/office/drawing/2014/main" id="{8BCBF206-8396-D59B-14EE-CB7445F2CF71}"/>
              </a:ext>
            </a:extLst>
          </p:cNvPr>
          <p:cNvSpPr>
            <a:spLocks noGrp="1"/>
          </p:cNvSpPr>
          <p:nvPr>
            <p:ph idx="1"/>
          </p:nvPr>
        </p:nvSpPr>
        <p:spPr>
          <a:xfrm>
            <a:off x="581346" y="1253331"/>
            <a:ext cx="10515600" cy="1325562"/>
          </a:xfrm>
        </p:spPr>
        <p:txBody>
          <a:bodyPr/>
          <a:lstStyle/>
          <a:p>
            <a:r>
              <a:rPr lang="en-GB" sz="1800" dirty="0"/>
              <a:t>Three </a:t>
            </a:r>
            <a:r>
              <a:rPr lang="en-GB" sz="1800" dirty="0" err="1"/>
              <a:t>MenACWY</a:t>
            </a:r>
            <a:r>
              <a:rPr lang="en-GB" sz="1800" dirty="0"/>
              <a:t> conjugate vaccines are currently licensed: Menveo</a:t>
            </a:r>
            <a:r>
              <a:rPr lang="en-GB" sz="1800" baseline="30000" dirty="0"/>
              <a:t>®</a:t>
            </a:r>
            <a:r>
              <a:rPr lang="en-GB" sz="1800" dirty="0"/>
              <a:t>, </a:t>
            </a:r>
            <a:r>
              <a:rPr lang="en-GB" sz="1800" dirty="0" err="1"/>
              <a:t>Nimenrix</a:t>
            </a:r>
            <a:r>
              <a:rPr lang="en-GB" sz="1800" baseline="30000" dirty="0"/>
              <a:t>® </a:t>
            </a:r>
            <a:r>
              <a:rPr lang="en-GB" sz="1800" dirty="0"/>
              <a:t>and </a:t>
            </a:r>
            <a:r>
              <a:rPr lang="en-GB" sz="1800" dirty="0" err="1"/>
              <a:t>MenQuadfi</a:t>
            </a:r>
            <a:r>
              <a:rPr lang="en-GB" sz="1800" baseline="30000" dirty="0"/>
              <a:t>® </a:t>
            </a:r>
          </a:p>
          <a:p>
            <a:r>
              <a:rPr lang="en-GB" sz="1800" dirty="0"/>
              <a:t>All vaccines for the routine adolescent programme are centrally supplied through </a:t>
            </a:r>
            <a:r>
              <a:rPr lang="en-GB" sz="1800" dirty="0" err="1"/>
              <a:t>ImmForm</a:t>
            </a:r>
            <a:endParaRPr lang="en-GB" sz="1800" dirty="0"/>
          </a:p>
          <a:p>
            <a:r>
              <a:rPr lang="en-GB" sz="1800" dirty="0"/>
              <a:t>It is important that immunisers familiarise themselves with the specific product information for any vaccine in current use to avoid administration errors</a:t>
            </a:r>
          </a:p>
          <a:p>
            <a:endParaRPr lang="en-GB" dirty="0"/>
          </a:p>
        </p:txBody>
      </p:sp>
      <p:pic>
        <p:nvPicPr>
          <p:cNvPr id="8" name="Picture 10" descr="C:\Users\matthew.olley.PHE\AppData\Local\Microsoft\Windows\Temporary Internet Files\Content.Word\Menveo+UK+5x1.jpg">
            <a:extLst>
              <a:ext uri="{FF2B5EF4-FFF2-40B4-BE49-F238E27FC236}">
                <a16:creationId xmlns:a16="http://schemas.microsoft.com/office/drawing/2014/main" id="{6B1A38A7-5C0D-5B94-9987-14AF2C697C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50" t="12759" r="4588" b="24483"/>
          <a:stretch>
            <a:fillRect/>
          </a:stretch>
        </p:blipFill>
        <p:spPr bwMode="auto">
          <a:xfrm>
            <a:off x="581345" y="3275612"/>
            <a:ext cx="3504100" cy="209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6C707300-8949-4B20-B814-713C91181FF7}"/>
              </a:ext>
            </a:extLst>
          </p:cNvPr>
          <p:cNvPicPr>
            <a:picLocks noChangeAspect="1"/>
          </p:cNvPicPr>
          <p:nvPr/>
        </p:nvPicPr>
        <p:blipFill>
          <a:blip r:embed="rId4"/>
          <a:stretch>
            <a:fillRect/>
          </a:stretch>
        </p:blipFill>
        <p:spPr>
          <a:xfrm>
            <a:off x="4477067" y="3590837"/>
            <a:ext cx="3962399" cy="1836000"/>
          </a:xfrm>
          <a:prstGeom prst="rect">
            <a:avLst/>
          </a:prstGeom>
          <a:ln w="3175">
            <a:noFill/>
          </a:ln>
        </p:spPr>
      </p:pic>
      <p:pic>
        <p:nvPicPr>
          <p:cNvPr id="10" name="Picture 9">
            <a:extLst>
              <a:ext uri="{FF2B5EF4-FFF2-40B4-BE49-F238E27FC236}">
                <a16:creationId xmlns:a16="http://schemas.microsoft.com/office/drawing/2014/main" id="{30962789-D4CE-2894-2FC5-CE65EA7AE722}"/>
              </a:ext>
            </a:extLst>
          </p:cNvPr>
          <p:cNvPicPr>
            <a:picLocks noChangeAspect="1"/>
          </p:cNvPicPr>
          <p:nvPr/>
        </p:nvPicPr>
        <p:blipFill>
          <a:blip r:embed="rId5"/>
          <a:stretch>
            <a:fillRect/>
          </a:stretch>
        </p:blipFill>
        <p:spPr>
          <a:xfrm>
            <a:off x="8959515" y="2634709"/>
            <a:ext cx="2394285" cy="2732619"/>
          </a:xfrm>
          <a:prstGeom prst="rect">
            <a:avLst/>
          </a:prstGeom>
        </p:spPr>
      </p:pic>
      <p:sp>
        <p:nvSpPr>
          <p:cNvPr id="12" name="TextBox 11">
            <a:extLst>
              <a:ext uri="{FF2B5EF4-FFF2-40B4-BE49-F238E27FC236}">
                <a16:creationId xmlns:a16="http://schemas.microsoft.com/office/drawing/2014/main" id="{655E8F8E-855A-24CA-3C20-3A6083E2FC6F}"/>
              </a:ext>
            </a:extLst>
          </p:cNvPr>
          <p:cNvSpPr txBox="1"/>
          <p:nvPr/>
        </p:nvSpPr>
        <p:spPr>
          <a:xfrm>
            <a:off x="581346" y="5604670"/>
            <a:ext cx="6102848" cy="276999"/>
          </a:xfrm>
          <a:prstGeom prst="rect">
            <a:avLst/>
          </a:prstGeom>
          <a:noFill/>
        </p:spPr>
        <p:txBody>
          <a:bodyPr wrap="square">
            <a:spAutoFit/>
          </a:bodyPr>
          <a:lstStyle/>
          <a:p>
            <a:r>
              <a:rPr lang="en-GB" sz="1200" dirty="0"/>
              <a:t>Image courtesy of GSK</a:t>
            </a:r>
          </a:p>
        </p:txBody>
      </p:sp>
      <p:sp>
        <p:nvSpPr>
          <p:cNvPr id="14" name="TextBox 13">
            <a:extLst>
              <a:ext uri="{FF2B5EF4-FFF2-40B4-BE49-F238E27FC236}">
                <a16:creationId xmlns:a16="http://schemas.microsoft.com/office/drawing/2014/main" id="{D442E2DC-03F6-A33C-6924-A11296A53A85}"/>
              </a:ext>
            </a:extLst>
          </p:cNvPr>
          <p:cNvSpPr txBox="1"/>
          <p:nvPr/>
        </p:nvSpPr>
        <p:spPr>
          <a:xfrm>
            <a:off x="9140576" y="5604669"/>
            <a:ext cx="2084797" cy="276999"/>
          </a:xfrm>
          <a:prstGeom prst="rect">
            <a:avLst/>
          </a:prstGeom>
          <a:noFill/>
        </p:spPr>
        <p:txBody>
          <a:bodyPr wrap="square">
            <a:spAutoFit/>
          </a:bodyPr>
          <a:lstStyle/>
          <a:p>
            <a:r>
              <a:rPr lang="en-GB" sz="1200" dirty="0"/>
              <a:t>Image courtesy of Sanofi</a:t>
            </a:r>
          </a:p>
        </p:txBody>
      </p:sp>
      <p:sp>
        <p:nvSpPr>
          <p:cNvPr id="16" name="TextBox 15">
            <a:extLst>
              <a:ext uri="{FF2B5EF4-FFF2-40B4-BE49-F238E27FC236}">
                <a16:creationId xmlns:a16="http://schemas.microsoft.com/office/drawing/2014/main" id="{7C5C39E3-1D93-B3EA-3507-0E6ECDB83518}"/>
              </a:ext>
            </a:extLst>
          </p:cNvPr>
          <p:cNvSpPr txBox="1"/>
          <p:nvPr/>
        </p:nvSpPr>
        <p:spPr>
          <a:xfrm>
            <a:off x="4477067" y="5604669"/>
            <a:ext cx="6102848" cy="276999"/>
          </a:xfrm>
          <a:prstGeom prst="rect">
            <a:avLst/>
          </a:prstGeom>
          <a:noFill/>
        </p:spPr>
        <p:txBody>
          <a:bodyPr wrap="square">
            <a:spAutoFit/>
          </a:bodyPr>
          <a:lstStyle/>
          <a:p>
            <a:r>
              <a:rPr lang="en-GB" sz="1200" dirty="0"/>
              <a:t>Image courtesy of GSK</a:t>
            </a:r>
          </a:p>
        </p:txBody>
      </p:sp>
    </p:spTree>
    <p:extLst>
      <p:ext uri="{BB962C8B-B14F-4D97-AF65-F5344CB8AC3E}">
        <p14:creationId xmlns:p14="http://schemas.microsoft.com/office/powerpoint/2010/main" val="1354537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4CADA-A770-482E-A3A6-653FAE094934}"/>
              </a:ext>
            </a:extLst>
          </p:cNvPr>
          <p:cNvSpPr>
            <a:spLocks noGrp="1"/>
          </p:cNvSpPr>
          <p:nvPr>
            <p:ph type="title"/>
          </p:nvPr>
        </p:nvSpPr>
        <p:spPr/>
        <p:txBody>
          <a:bodyPr lIns="91440" tIns="45720" rIns="91440" bIns="45720" anchor="t"/>
          <a:lstStyle/>
          <a:p>
            <a:r>
              <a:rPr lang="en-GB" b="1" dirty="0"/>
              <a:t>MenQuadfi</a:t>
            </a:r>
            <a:r>
              <a:rPr lang="en-GB" b="1" baseline="30000" dirty="0"/>
              <a:t>®</a:t>
            </a:r>
            <a:endParaRPr lang="en-GB" b="1" dirty="0"/>
          </a:p>
        </p:txBody>
      </p:sp>
      <p:sp>
        <p:nvSpPr>
          <p:cNvPr id="3" name="Content Placeholder 2">
            <a:extLst>
              <a:ext uri="{FF2B5EF4-FFF2-40B4-BE49-F238E27FC236}">
                <a16:creationId xmlns:a16="http://schemas.microsoft.com/office/drawing/2014/main" id="{9ABD84AB-37AA-4715-8514-2CDFD9BFD3B9}"/>
              </a:ext>
            </a:extLst>
          </p:cNvPr>
          <p:cNvSpPr>
            <a:spLocks noGrp="1"/>
          </p:cNvSpPr>
          <p:nvPr>
            <p:ph idx="1"/>
          </p:nvPr>
        </p:nvSpPr>
        <p:spPr>
          <a:xfrm>
            <a:off x="130629" y="1152024"/>
            <a:ext cx="11495313" cy="5286826"/>
          </a:xfrm>
        </p:spPr>
        <p:txBody>
          <a:bodyPr lIns="91440" tIns="45720" rIns="91440" bIns="45720" anchor="t">
            <a:noAutofit/>
          </a:bodyPr>
          <a:lstStyle/>
          <a:p>
            <a:pPr algn="l"/>
            <a:endParaRPr lang="en-GB" sz="2000" b="1" dirty="0">
              <a:solidFill>
                <a:srgbClr val="FF0000"/>
              </a:solidFill>
            </a:endParaRPr>
          </a:p>
          <a:p>
            <a:r>
              <a:rPr lang="en-GB" sz="1800" b="1" dirty="0"/>
              <a:t>Full product name</a:t>
            </a:r>
            <a:r>
              <a:rPr lang="en-GB" sz="1800" dirty="0"/>
              <a:t>: </a:t>
            </a:r>
            <a:r>
              <a:rPr lang="en-US" sz="1800" b="0" i="0" dirty="0">
                <a:effectLst/>
              </a:rPr>
              <a:t>MenQuadfi</a:t>
            </a:r>
            <a:r>
              <a:rPr lang="en-US" sz="1800" b="0" i="0" baseline="30000" dirty="0">
                <a:effectLst/>
              </a:rPr>
              <a:t>®</a:t>
            </a:r>
            <a:r>
              <a:rPr lang="en-US" sz="1800" baseline="30000" dirty="0"/>
              <a:t> </a:t>
            </a:r>
            <a:r>
              <a:rPr lang="en-US" sz="1800" dirty="0"/>
              <a:t>solution for injection</a:t>
            </a:r>
            <a:endParaRPr lang="en-GB" sz="1800" strike="sngStrike" dirty="0"/>
          </a:p>
          <a:p>
            <a:r>
              <a:rPr lang="en-GB" sz="1800" dirty="0"/>
              <a:t>Meningococcal groups A, C, W-135 and Y conjugate vaccine</a:t>
            </a:r>
            <a:r>
              <a:rPr lang="en-US" sz="1800" dirty="0">
                <a:latin typeface="MontserratMedium"/>
              </a:rPr>
              <a:t> </a:t>
            </a:r>
            <a:endParaRPr lang="en-US" sz="1800" b="0" i="0" dirty="0">
              <a:effectLst/>
              <a:latin typeface="MontserratMedium"/>
            </a:endParaRPr>
          </a:p>
          <a:p>
            <a:r>
              <a:rPr lang="en-GB" sz="1800" dirty="0"/>
              <a:t>Marketed by Sanofi</a:t>
            </a:r>
            <a:endParaRPr lang="en-GB" sz="1800" b="0" i="0" strike="sngStrike" dirty="0">
              <a:effectLst/>
              <a:latin typeface="Arial" panose="020B0604020202020204" pitchFamily="34" charset="0"/>
            </a:endParaRPr>
          </a:p>
          <a:p>
            <a:pPr>
              <a:defRPr/>
            </a:pPr>
            <a:r>
              <a:rPr lang="en-GB" sz="1800" b="1" dirty="0"/>
              <a:t>Contains: </a:t>
            </a:r>
            <a:r>
              <a:rPr lang="en-GB" sz="1800" dirty="0"/>
              <a:t>10 micrograms of each of </a:t>
            </a:r>
            <a:r>
              <a:rPr lang="en-GB" sz="1800" i="1" dirty="0"/>
              <a:t>Neisseria meningitidis</a:t>
            </a:r>
            <a:r>
              <a:rPr lang="en-GB" sz="1800" dirty="0"/>
              <a:t> groups A, C, W-135 and Y polysaccharides, each conjugated to </a:t>
            </a:r>
            <a:r>
              <a:rPr lang="en-GB" sz="1800" b="0" i="0" dirty="0">
                <a:effectLst/>
                <a:latin typeface="Arial"/>
                <a:cs typeface="Arial"/>
              </a:rPr>
              <a:t>tetanus toxoid carrier protein per 0.5ml dose</a:t>
            </a:r>
            <a:endParaRPr lang="en-GB" sz="1800" b="1" dirty="0">
              <a:latin typeface="Arial"/>
              <a:cs typeface="Arial"/>
            </a:endParaRPr>
          </a:p>
          <a:p>
            <a:pPr>
              <a:defRPr/>
            </a:pPr>
            <a:r>
              <a:rPr lang="en-GB" sz="1800" b="1" dirty="0"/>
              <a:t>Licensed </a:t>
            </a:r>
            <a:r>
              <a:rPr lang="en-GB" sz="1800" dirty="0"/>
              <a:t>for use in children from 12 months, adolescents and adults at risk of invasive disease from </a:t>
            </a:r>
            <a:r>
              <a:rPr lang="en-GB" sz="1800" i="1" dirty="0"/>
              <a:t>Neisseria meningitidis </a:t>
            </a:r>
            <a:r>
              <a:rPr lang="en-GB" sz="1800" dirty="0"/>
              <a:t>A, C, W and Y and can safely be given with other routine adolescent vaccines</a:t>
            </a:r>
            <a:endParaRPr lang="en-GB" sz="1800" b="0" i="0" dirty="0">
              <a:solidFill>
                <a:srgbClr val="FF0000"/>
              </a:solidFill>
              <a:effectLst/>
              <a:latin typeface="Arial" panose="020B0604020202020204" pitchFamily="34" charset="0"/>
            </a:endParaRPr>
          </a:p>
          <a:p>
            <a:pPr>
              <a:defRPr/>
            </a:pPr>
            <a:r>
              <a:rPr lang="en-GB" sz="1800" b="1" dirty="0"/>
              <a:t>Recommended</a:t>
            </a:r>
            <a:r>
              <a:rPr lang="en-GB" sz="1800" dirty="0"/>
              <a:t> for adolescents (and young adults aged less than 25 years, including those with an unknown or incomplete MenC or MenACWY immunisation history) as part of the routine immunisation programme</a:t>
            </a:r>
          </a:p>
          <a:p>
            <a:r>
              <a:rPr lang="en-GB" sz="1800" dirty="0"/>
              <a:t>This is a </a:t>
            </a:r>
            <a:r>
              <a:rPr lang="en-GB" sz="1800" b="1" dirty="0"/>
              <a:t>black triangle medication </a:t>
            </a:r>
            <a:r>
              <a:rPr lang="en-GB" sz="1800" dirty="0"/>
              <a:t>which means it is subject to additional monitoring. Healthcare professionals are asked to report </a:t>
            </a:r>
            <a:r>
              <a:rPr lang="en-GB" sz="1800" u="sng" dirty="0"/>
              <a:t>any</a:t>
            </a:r>
            <a:r>
              <a:rPr lang="en-GB" sz="1800" dirty="0"/>
              <a:t> suspected adverse reactions to the MHRA’s </a:t>
            </a:r>
            <a:r>
              <a:rPr lang="en-GB" sz="1800" dirty="0">
                <a:hlinkClick r:id="rId3"/>
              </a:rPr>
              <a:t>Yellow Card scheme </a:t>
            </a:r>
            <a:r>
              <a:rPr lang="en-GB" sz="1800" dirty="0"/>
              <a:t>(see slide 30 and </a:t>
            </a:r>
            <a:r>
              <a:rPr lang="en-GB" sz="1800" dirty="0">
                <a:hlinkClick r:id="rId4"/>
              </a:rPr>
              <a:t>Green Book, chapter 9</a:t>
            </a:r>
            <a:r>
              <a:rPr lang="en-GB" sz="1800" dirty="0"/>
              <a:t>)</a:t>
            </a:r>
          </a:p>
        </p:txBody>
      </p:sp>
      <p:sp>
        <p:nvSpPr>
          <p:cNvPr id="6" name="AutoShape 2">
            <a:extLst>
              <a:ext uri="{FF2B5EF4-FFF2-40B4-BE49-F238E27FC236}">
                <a16:creationId xmlns:a16="http://schemas.microsoft.com/office/drawing/2014/main" id="{CC5B9E1B-3C26-8182-41AA-90564A93DDD4}"/>
              </a:ext>
            </a:extLst>
          </p:cNvPr>
          <p:cNvSpPr>
            <a:spLocks noChangeAspect="1" noChangeArrowheads="1"/>
          </p:cNvSpPr>
          <p:nvPr/>
        </p:nvSpPr>
        <p:spPr bwMode="auto">
          <a:xfrm>
            <a:off x="5981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4">
            <a:extLst>
              <a:ext uri="{FF2B5EF4-FFF2-40B4-BE49-F238E27FC236}">
                <a16:creationId xmlns:a16="http://schemas.microsoft.com/office/drawing/2014/main" id="{EC1AA575-BB91-F9AA-7DE8-06D98AC47E7F}"/>
              </a:ext>
            </a:extLst>
          </p:cNvPr>
          <p:cNvSpPr>
            <a:spLocks noChangeAspect="1" noChangeArrowheads="1"/>
          </p:cNvSpPr>
          <p:nvPr/>
        </p:nvSpPr>
        <p:spPr bwMode="auto">
          <a:xfrm>
            <a:off x="6134100" y="34671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 name="Footer Placeholder 3">
            <a:extLst>
              <a:ext uri="{FF2B5EF4-FFF2-40B4-BE49-F238E27FC236}">
                <a16:creationId xmlns:a16="http://schemas.microsoft.com/office/drawing/2014/main" id="{3B6891F5-FE50-3D5A-026A-8297C421290A}"/>
              </a:ext>
            </a:extLst>
          </p:cNvPr>
          <p:cNvSpPr txBox="1">
            <a:spLocks/>
          </p:cNvSpPr>
          <p:nvPr/>
        </p:nvSpPr>
        <p:spPr>
          <a:xfrm>
            <a:off x="955964" y="6347114"/>
            <a:ext cx="7315200" cy="365125"/>
          </a:xfrm>
          <a:prstGeom prst="rect">
            <a:avLst/>
          </a:prstGeom>
        </p:spPr>
        <p:txBody>
          <a:bodyPr lIns="91440" tIns="45720" rIns="91440" bIns="45720" anchor="t"/>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dirty="0"/>
              <a:t>Meningococcal ACWY immunisation programme for adolescents </a:t>
            </a:r>
            <a:endParaRPr lang="en-GB" sz="1400" dirty="0"/>
          </a:p>
          <a:p>
            <a:endParaRPr lang="en-GB" dirty="0"/>
          </a:p>
        </p:txBody>
      </p:sp>
      <p:pic>
        <p:nvPicPr>
          <p:cNvPr id="4" name="Picture 3">
            <a:extLst>
              <a:ext uri="{FF2B5EF4-FFF2-40B4-BE49-F238E27FC236}">
                <a16:creationId xmlns:a16="http://schemas.microsoft.com/office/drawing/2014/main" id="{AC04C6D8-A327-0516-B73B-4AFC9A357703}"/>
              </a:ext>
            </a:extLst>
          </p:cNvPr>
          <p:cNvPicPr>
            <a:picLocks noChangeAspect="1"/>
          </p:cNvPicPr>
          <p:nvPr/>
        </p:nvPicPr>
        <p:blipFill>
          <a:blip r:embed="rId5"/>
          <a:stretch>
            <a:fillRect/>
          </a:stretch>
        </p:blipFill>
        <p:spPr>
          <a:xfrm>
            <a:off x="9411279" y="179499"/>
            <a:ext cx="2078592" cy="2372316"/>
          </a:xfrm>
          <a:prstGeom prst="rect">
            <a:avLst/>
          </a:prstGeom>
        </p:spPr>
      </p:pic>
    </p:spTree>
    <p:extLst>
      <p:ext uri="{BB962C8B-B14F-4D97-AF65-F5344CB8AC3E}">
        <p14:creationId xmlns:p14="http://schemas.microsoft.com/office/powerpoint/2010/main" val="2412887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dirty="0"/>
              <a:t>Preparation and administration of </a:t>
            </a:r>
            <a:r>
              <a:rPr lang="en-GB" sz="4400" b="1" dirty="0" err="1"/>
              <a:t>MenQuadfi</a:t>
            </a:r>
            <a:r>
              <a:rPr lang="en-GB" sz="4400" b="1" baseline="30000" dirty="0"/>
              <a:t>®</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6652" y="1825625"/>
            <a:ext cx="11074734" cy="3603626"/>
          </a:xfrm>
        </p:spPr>
        <p:txBody>
          <a:bodyPr/>
          <a:lstStyle/>
          <a:p>
            <a:pPr>
              <a:defRPr/>
            </a:pPr>
            <a:r>
              <a:rPr lang="en-GB" sz="1800" dirty="0" err="1"/>
              <a:t>MenQuadfi</a:t>
            </a:r>
            <a:r>
              <a:rPr lang="en-GB" sz="1800" baseline="30000" dirty="0"/>
              <a:t>®</a:t>
            </a:r>
            <a:r>
              <a:rPr lang="en-GB" sz="1800" dirty="0"/>
              <a:t> solution for injection is a </a:t>
            </a:r>
            <a:r>
              <a:rPr lang="en-GB" sz="1800" b="1" dirty="0"/>
              <a:t>ready-to-use</a:t>
            </a:r>
            <a:r>
              <a:rPr lang="en-GB" sz="1800" dirty="0"/>
              <a:t> solution that </a:t>
            </a:r>
            <a:r>
              <a:rPr lang="en-GB" sz="1800" u="sng" dirty="0"/>
              <a:t>does not require reconstitution </a:t>
            </a:r>
          </a:p>
          <a:p>
            <a:pPr>
              <a:defRPr/>
            </a:pPr>
            <a:r>
              <a:rPr lang="en-GB" sz="1800" dirty="0"/>
              <a:t>Supplied as a single dose vial</a:t>
            </a:r>
          </a:p>
          <a:p>
            <a:pPr>
              <a:defRPr/>
            </a:pPr>
            <a:r>
              <a:rPr lang="en-US" sz="1800" dirty="0">
                <a:solidFill>
                  <a:srgbClr val="212A73"/>
                </a:solidFill>
                <a:latin typeface="+mj-lt"/>
              </a:rPr>
              <a:t>T</a:t>
            </a:r>
            <a:r>
              <a:rPr lang="en-US" sz="1800" b="0" i="0" dirty="0">
                <a:solidFill>
                  <a:srgbClr val="212A73"/>
                </a:solidFill>
                <a:effectLst/>
                <a:latin typeface="+mj-lt"/>
              </a:rPr>
              <a:t>he vaccine should be inspected visually for any particulate matter and/or variation of physical aspect (or </a:t>
            </a:r>
            <a:r>
              <a:rPr lang="en-US" sz="1800" b="0" i="0" dirty="0" err="1">
                <a:solidFill>
                  <a:srgbClr val="212A73"/>
                </a:solidFill>
                <a:effectLst/>
                <a:latin typeface="+mj-lt"/>
              </a:rPr>
              <a:t>discolouration</a:t>
            </a:r>
            <a:r>
              <a:rPr lang="en-US" sz="1800" b="0" i="0" dirty="0">
                <a:solidFill>
                  <a:srgbClr val="212A73"/>
                </a:solidFill>
                <a:effectLst/>
                <a:latin typeface="+mj-lt"/>
              </a:rPr>
              <a:t>) prior to administration; in the event of either being observed, discard the vaccine</a:t>
            </a:r>
          </a:p>
          <a:p>
            <a:pPr>
              <a:defRPr/>
            </a:pPr>
            <a:r>
              <a:rPr lang="en-US" sz="1800" dirty="0">
                <a:solidFill>
                  <a:srgbClr val="212A73"/>
                </a:solidFill>
                <a:latin typeface="+mj-lt"/>
              </a:rPr>
              <a:t>R</a:t>
            </a:r>
            <a:r>
              <a:rPr lang="en-US" sz="1800" b="0" i="0" dirty="0">
                <a:solidFill>
                  <a:srgbClr val="212A73"/>
                </a:solidFill>
                <a:effectLst/>
                <a:latin typeface="+mj-lt"/>
              </a:rPr>
              <a:t>emove the flip off seal and using a suitable syringe and needle, withdraw 0.5 ml of solution, ensuring no air bubbles are present before injection</a:t>
            </a:r>
            <a:endParaRPr lang="en-GB" sz="1800" dirty="0">
              <a:solidFill>
                <a:srgbClr val="212A73"/>
              </a:solidFill>
              <a:latin typeface="+mj-lt"/>
            </a:endParaRPr>
          </a:p>
          <a:p>
            <a:pPr>
              <a:defRPr/>
            </a:pPr>
            <a:r>
              <a:rPr lang="en-GB" altLang="en-US" sz="1800" dirty="0">
                <a:ea typeface="ヒラギノ角ゴ Pro W3"/>
                <a:cs typeface="ヒラギノ角ゴ Pro W3"/>
              </a:rPr>
              <a:t>Change the needle prior to administration; choose a size suitable for IM administration into the chosen muscle of each </a:t>
            </a:r>
            <a:r>
              <a:rPr lang="en-GB" sz="1800" dirty="0">
                <a:effectLst/>
                <a:latin typeface="+mn-lt"/>
              </a:rPr>
              <a:t>individual patient</a:t>
            </a:r>
            <a:endParaRPr lang="en-GB" altLang="en-US" sz="1800" dirty="0">
              <a:latin typeface="+mn-lt"/>
              <a:ea typeface="ヒラギノ角ゴ Pro W3"/>
              <a:cs typeface="ヒラギノ角ゴ Pro W3"/>
            </a:endParaRPr>
          </a:p>
          <a:p>
            <a:pPr>
              <a:defRPr/>
            </a:pPr>
            <a:r>
              <a:rPr lang="en-GB" sz="1800" dirty="0" err="1"/>
              <a:t>MenQuadfi</a:t>
            </a:r>
            <a:r>
              <a:rPr lang="en-GB" sz="1800" baseline="30000" dirty="0"/>
              <a:t>®</a:t>
            </a:r>
            <a:r>
              <a:rPr lang="en-GB" sz="1800" dirty="0"/>
              <a:t> should be administered via </a:t>
            </a:r>
            <a:r>
              <a:rPr lang="en-GB" sz="1800" b="1" dirty="0"/>
              <a:t>intramuscular</a:t>
            </a:r>
            <a:r>
              <a:rPr lang="en-GB" sz="1800" dirty="0"/>
              <a:t> injection (IM), preferably into the deltoid muscle of the upper arm</a:t>
            </a:r>
          </a:p>
          <a:p>
            <a:pPr>
              <a:defRPr/>
            </a:pPr>
            <a:endParaRPr lang="en-GB" sz="1600" dirty="0"/>
          </a:p>
          <a:p>
            <a:pPr marL="0" indent="0">
              <a:buNone/>
            </a:pPr>
            <a:r>
              <a:rPr lang="en-GB" sz="2000" b="1" dirty="0"/>
              <a:t>*</a:t>
            </a:r>
            <a:r>
              <a:rPr lang="en-GB" sz="1600" b="1" dirty="0"/>
              <a:t>Please note that needles and syringes will need to be ordered separately for </a:t>
            </a:r>
            <a:r>
              <a:rPr lang="en-GB" sz="1600" b="1" dirty="0" err="1"/>
              <a:t>MenQuadfi</a:t>
            </a:r>
            <a:r>
              <a:rPr lang="en-GB" sz="1600" b="1" baseline="30000" dirty="0"/>
              <a:t>®</a:t>
            </a:r>
            <a:r>
              <a:rPr lang="en-GB" sz="1600" b="1" dirty="0"/>
              <a:t>. </a:t>
            </a:r>
            <a:r>
              <a:rPr lang="en-GB" sz="1600" b="1" i="0" dirty="0">
                <a:effectLst/>
              </a:rPr>
              <a:t>Guidance on the choice of needle size can be found in </a:t>
            </a:r>
            <a:r>
              <a:rPr lang="en-GB" sz="1600" b="1" i="0" dirty="0">
                <a:effectLst/>
                <a:hlinkClick r:id="rId2">
                  <a:extLst>
                    <a:ext uri="{A12FA001-AC4F-418D-AE19-62706E023703}">
                      <ahyp:hlinkClr xmlns:ahyp="http://schemas.microsoft.com/office/drawing/2018/hyperlinkcolor" val="tx"/>
                    </a:ext>
                  </a:extLst>
                </a:hlinkClick>
              </a:rPr>
              <a:t>chapter 4</a:t>
            </a:r>
            <a:r>
              <a:rPr lang="en-GB" sz="1600" b="1" i="0" dirty="0">
                <a:effectLst/>
              </a:rPr>
              <a:t> of the Green Book. </a:t>
            </a:r>
            <a:endParaRPr lang="en-GB" sz="1600" b="1"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2802360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Menveo</a:t>
            </a:r>
            <a:r>
              <a:rPr lang="en-GB" b="1" baseline="30000" dirty="0"/>
              <a:t>®</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0489" y="1665110"/>
            <a:ext cx="8857512" cy="4351338"/>
          </a:xfrm>
        </p:spPr>
        <p:txBody>
          <a:bodyPr/>
          <a:lstStyle/>
          <a:p>
            <a:pPr>
              <a:defRPr/>
            </a:pPr>
            <a:r>
              <a:rPr lang="en-GB" sz="1800" b="1" dirty="0"/>
              <a:t>Full product name: </a:t>
            </a:r>
            <a:r>
              <a:rPr lang="en-GB" sz="1800" i="0" dirty="0">
                <a:solidFill>
                  <a:srgbClr val="212A73"/>
                </a:solidFill>
                <a:effectLst/>
              </a:rPr>
              <a:t>Menveo</a:t>
            </a:r>
            <a:r>
              <a:rPr lang="en-GB" sz="1800" i="0" baseline="30000" dirty="0">
                <a:solidFill>
                  <a:srgbClr val="212A73"/>
                </a:solidFill>
                <a:effectLst/>
              </a:rPr>
              <a:t>®</a:t>
            </a:r>
            <a:r>
              <a:rPr lang="en-GB" sz="1800" i="0" dirty="0">
                <a:solidFill>
                  <a:srgbClr val="212A73"/>
                </a:solidFill>
                <a:effectLst/>
              </a:rPr>
              <a:t> powder and solution for solution for injection</a:t>
            </a:r>
          </a:p>
          <a:p>
            <a:pPr>
              <a:defRPr/>
            </a:pPr>
            <a:r>
              <a:rPr lang="en-GB" sz="1800" i="0" dirty="0">
                <a:solidFill>
                  <a:srgbClr val="212A73"/>
                </a:solidFill>
                <a:effectLst/>
              </a:rPr>
              <a:t>Meningococcal Group A, C, W-135 and Y conjugate vaccine</a:t>
            </a:r>
          </a:p>
          <a:p>
            <a:pPr>
              <a:defRPr/>
            </a:pPr>
            <a:r>
              <a:rPr lang="en-GB" sz="1800" dirty="0"/>
              <a:t>Marketed by GlaxoSmithKline</a:t>
            </a:r>
          </a:p>
          <a:p>
            <a:pPr>
              <a:defRPr/>
            </a:pPr>
            <a:r>
              <a:rPr lang="en-GB" sz="1800" b="1" dirty="0"/>
              <a:t>Contains: </a:t>
            </a:r>
            <a:r>
              <a:rPr lang="en-GB" sz="1800" dirty="0"/>
              <a:t>10 micrograms of Neisseria meningitidis group A oligosaccharide and 5 micrograms of each of Neisseria meningitidis groups C, W and Y, each conjugated to Corynebacterium diphtheriae CRM197 protein oligosaccharides per 0.5ml dose</a:t>
            </a:r>
          </a:p>
          <a:p>
            <a:pPr>
              <a:defRPr/>
            </a:pPr>
            <a:r>
              <a:rPr lang="en-GB" sz="1800" b="1" dirty="0"/>
              <a:t>Licensed </a:t>
            </a:r>
            <a:r>
              <a:rPr lang="en-GB" sz="1800" dirty="0"/>
              <a:t>for use in children from 2 years, adolescents and adults at risk of invasive disease from </a:t>
            </a:r>
            <a:r>
              <a:rPr lang="en-GB" sz="1800" i="1" dirty="0"/>
              <a:t>Neisseria meningitidis </a:t>
            </a:r>
            <a:r>
              <a:rPr lang="en-GB" sz="1800" dirty="0"/>
              <a:t>A, C, W and Y and can safely be given with other routine adolescent vaccines</a:t>
            </a:r>
          </a:p>
          <a:p>
            <a:pPr marL="230400" indent="-230400">
              <a:defRPr/>
            </a:pPr>
            <a:r>
              <a:rPr lang="en-GB" sz="1800" b="1" dirty="0"/>
              <a:t>Recommended </a:t>
            </a:r>
            <a:r>
              <a:rPr lang="en-GB" sz="1800" dirty="0"/>
              <a:t>for adolescents (and young adults aged less than 25 years, including those with an unknown or incomplete </a:t>
            </a:r>
            <a:r>
              <a:rPr lang="en-GB" sz="1800" dirty="0" err="1"/>
              <a:t>MenC</a:t>
            </a:r>
            <a:r>
              <a:rPr lang="en-GB" sz="1800" dirty="0"/>
              <a:t> or </a:t>
            </a:r>
            <a:r>
              <a:rPr lang="en-GB" sz="1800" dirty="0" err="1"/>
              <a:t>MenACWY</a:t>
            </a:r>
            <a:r>
              <a:rPr lang="en-GB" sz="1800" dirty="0"/>
              <a:t> immunisation history) as part of the routine immunisation programme</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B0B5DCF9-3D2E-F2F2-408E-5E12F08C47B3}"/>
              </a:ext>
            </a:extLst>
          </p:cNvPr>
          <p:cNvPicPr>
            <a:picLocks noChangeAspect="1"/>
          </p:cNvPicPr>
          <p:nvPr/>
        </p:nvPicPr>
        <p:blipFill>
          <a:blip r:embed="rId2"/>
          <a:stretch>
            <a:fillRect/>
          </a:stretch>
        </p:blipFill>
        <p:spPr>
          <a:xfrm>
            <a:off x="8768080" y="394074"/>
            <a:ext cx="3024922" cy="1804433"/>
          </a:xfrm>
          <a:prstGeom prst="rect">
            <a:avLst/>
          </a:prstGeom>
        </p:spPr>
      </p:pic>
      <p:sp>
        <p:nvSpPr>
          <p:cNvPr id="8" name="TextBox 7">
            <a:extLst>
              <a:ext uri="{FF2B5EF4-FFF2-40B4-BE49-F238E27FC236}">
                <a16:creationId xmlns:a16="http://schemas.microsoft.com/office/drawing/2014/main" id="{F1285344-AA8F-0839-D09E-0F1A4042DCCD}"/>
              </a:ext>
            </a:extLst>
          </p:cNvPr>
          <p:cNvSpPr txBox="1"/>
          <p:nvPr/>
        </p:nvSpPr>
        <p:spPr>
          <a:xfrm>
            <a:off x="10370209" y="2198507"/>
            <a:ext cx="1544320" cy="246221"/>
          </a:xfrm>
          <a:prstGeom prst="rect">
            <a:avLst/>
          </a:prstGeom>
          <a:noFill/>
        </p:spPr>
        <p:txBody>
          <a:bodyPr wrap="square">
            <a:spAutoFit/>
          </a:bodyPr>
          <a:lstStyle/>
          <a:p>
            <a:r>
              <a:rPr lang="en-GB" sz="1000" dirty="0"/>
              <a:t>Image courtesy of GSK</a:t>
            </a:r>
          </a:p>
        </p:txBody>
      </p:sp>
    </p:spTree>
    <p:extLst>
      <p:ext uri="{BB962C8B-B14F-4D97-AF65-F5344CB8AC3E}">
        <p14:creationId xmlns:p14="http://schemas.microsoft.com/office/powerpoint/2010/main" val="626445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Preparation and administration of Menveo</a:t>
            </a:r>
            <a:r>
              <a:rPr lang="en-GB" b="1" baseline="30000" dirty="0"/>
              <a:t>®</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p:txBody>
          <a:bodyPr lIns="91440" tIns="45720" rIns="91440" bIns="45720" anchor="t"/>
          <a:lstStyle/>
          <a:p>
            <a:r>
              <a:rPr lang="en-GB" altLang="en-US" sz="1800" dirty="0">
                <a:ea typeface="ヒラギノ角ゴ Pro W3"/>
                <a:cs typeface="ヒラギノ角ゴ Pro W3"/>
              </a:rPr>
              <a:t>The vaccine is supplied in two separate vials – one vial containing Men A (a white to off-white powder) and the second vial containing Men C,W &amp; Y (a colourless, clear solution)</a:t>
            </a:r>
          </a:p>
          <a:p>
            <a:r>
              <a:rPr lang="en-GB" altLang="en-US" sz="1800" dirty="0">
                <a:ea typeface="ヒラギノ角ゴ Pro W3"/>
                <a:cs typeface="ヒラギノ角ゴ Pro W3"/>
              </a:rPr>
              <a:t>Draw up and inject the entire contents of the vial of Men C, W &amp; Y solution into the vial of </a:t>
            </a:r>
            <a:r>
              <a:rPr lang="en-GB" altLang="en-US" sz="1800" dirty="0" err="1">
                <a:ea typeface="ヒラギノ角ゴ Pro W3"/>
                <a:cs typeface="ヒラギノ角ゴ Pro W3"/>
              </a:rPr>
              <a:t>MenA</a:t>
            </a:r>
            <a:r>
              <a:rPr lang="en-GB" altLang="en-US" sz="1800" dirty="0">
                <a:ea typeface="ヒラギノ角ゴ Pro W3"/>
                <a:cs typeface="ヒラギノ角ゴ Pro W3"/>
              </a:rPr>
              <a:t> powder then invert and vigorously shake the vial</a:t>
            </a:r>
          </a:p>
          <a:p>
            <a:r>
              <a:rPr lang="en-GB" altLang="en-US" sz="1800" dirty="0">
                <a:ea typeface="ヒラギノ角ゴ Pro W3"/>
                <a:cs typeface="ヒラギノ角ゴ Pro W3"/>
              </a:rPr>
              <a:t>After reconstitution, the solution should be clear, colourless to light yellow and free from visible foreign particles; the vaccine should not be administered where there are variations in physical appearance or signs of foreign particulate are observed after shaking</a:t>
            </a:r>
          </a:p>
          <a:p>
            <a:r>
              <a:rPr lang="en-GB" altLang="en-US" sz="1800" dirty="0">
                <a:ea typeface="ヒラギノ角ゴ Pro W3"/>
                <a:cs typeface="ヒラギノ角ゴ Pro W3"/>
              </a:rPr>
              <a:t>Withdraw 0.5ml of reconstituted product; it is normal for a small amount of liquid to remain in the vial following withdrawal of the dose</a:t>
            </a:r>
            <a:endParaRPr lang="en-GB" altLang="en-US" sz="1800" strike="sngStrike" dirty="0">
              <a:highlight>
                <a:srgbClr val="C0C0C0"/>
              </a:highlight>
              <a:ea typeface="ヒラギノ角ゴ Pro W3"/>
              <a:cs typeface="ヒラギノ角ゴ Pro W3"/>
            </a:endParaRPr>
          </a:p>
          <a:p>
            <a:r>
              <a:rPr lang="en-GB" altLang="en-US" sz="1800" dirty="0">
                <a:ea typeface="ヒラギノ角ゴ Pro W3"/>
                <a:cs typeface="ヒラギノ角ゴ Pro W3"/>
              </a:rPr>
              <a:t>Change the needle prior to administration; choose a size suitable for IM administration into the chosen muscle of each </a:t>
            </a:r>
            <a:r>
              <a:rPr lang="en-GB" sz="1800" dirty="0">
                <a:effectLst/>
                <a:latin typeface="+mn-lt"/>
              </a:rPr>
              <a:t>individual patient</a:t>
            </a:r>
            <a:endParaRPr lang="en-GB" altLang="en-US" sz="1800" dirty="0">
              <a:latin typeface="+mn-lt"/>
              <a:ea typeface="ヒラギノ角ゴ Pro W3"/>
              <a:cs typeface="ヒラギノ角ゴ Pro W3"/>
            </a:endParaRPr>
          </a:p>
          <a:p>
            <a:r>
              <a:rPr lang="en-GB" altLang="en-US" sz="1800" dirty="0">
                <a:ea typeface="ヒラギノ角ゴ Pro W3"/>
                <a:cs typeface="ヒラギノ角ゴ Pro W3"/>
              </a:rPr>
              <a:t>Menveo</a:t>
            </a:r>
            <a:r>
              <a:rPr lang="en-GB" altLang="en-US" sz="1800" baseline="30000" dirty="0">
                <a:ea typeface="ヒラギノ角ゴ Pro W3"/>
                <a:cs typeface="ヒラギノ角ゴ Pro W3"/>
              </a:rPr>
              <a:t>®</a:t>
            </a:r>
            <a:r>
              <a:rPr lang="en-GB" altLang="en-US" sz="1800" dirty="0">
                <a:ea typeface="ヒラギノ角ゴ Pro W3"/>
                <a:cs typeface="ヒラギノ角ゴ Pro W3"/>
              </a:rPr>
              <a:t> should be administered via intramuscular injection (IM), preferably into the deltoid muscle of the upper arm</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3240245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err="1"/>
              <a:t>Nimenrix</a:t>
            </a:r>
            <a:r>
              <a:rPr lang="en-GB" b="1" baseline="30000" dirty="0"/>
              <a:t>®</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704636" y="1466029"/>
            <a:ext cx="7315200" cy="4351338"/>
          </a:xfrm>
        </p:spPr>
        <p:txBody>
          <a:bodyPr lIns="91440" tIns="45720" rIns="91440" bIns="45720" anchor="t"/>
          <a:lstStyle/>
          <a:p>
            <a:r>
              <a:rPr lang="en-GB" sz="1800" b="1" dirty="0"/>
              <a:t>Full product name: </a:t>
            </a:r>
            <a:r>
              <a:rPr lang="en-GB" sz="1800" b="0" i="0" dirty="0" err="1">
                <a:effectLst/>
                <a:latin typeface="Arial"/>
                <a:cs typeface="Arial"/>
              </a:rPr>
              <a:t>Nimenrix</a:t>
            </a:r>
            <a:r>
              <a:rPr lang="en-GB" sz="1800" b="0" i="0" baseline="30000" dirty="0">
                <a:effectLst/>
                <a:latin typeface="Arial"/>
                <a:cs typeface="Arial"/>
              </a:rPr>
              <a:t>®</a:t>
            </a:r>
            <a:r>
              <a:rPr lang="en-GB" sz="1800" b="0" i="0" dirty="0">
                <a:effectLst/>
                <a:latin typeface="Arial"/>
                <a:cs typeface="Arial"/>
              </a:rPr>
              <a:t> powder and solvent for solution for injection in pre-filled syringe</a:t>
            </a:r>
            <a:r>
              <a:rPr lang="en-GB" sz="1800" dirty="0">
                <a:latin typeface="Arial"/>
                <a:cs typeface="Arial"/>
              </a:rPr>
              <a:t> </a:t>
            </a:r>
            <a:endParaRPr lang="en-GB" sz="1800" b="0" i="0" dirty="0">
              <a:effectLst/>
              <a:latin typeface="Arial" panose="020B0604020202020204" pitchFamily="34" charset="0"/>
            </a:endParaRPr>
          </a:p>
          <a:p>
            <a:pPr algn="l"/>
            <a:r>
              <a:rPr lang="en-GB" sz="1800" b="0" i="0" dirty="0">
                <a:effectLst/>
                <a:latin typeface="Arial"/>
                <a:cs typeface="Arial"/>
              </a:rPr>
              <a:t>Meningococcal groups A, C, W-135 and Y conjugate vaccine</a:t>
            </a:r>
          </a:p>
          <a:p>
            <a:r>
              <a:rPr lang="en-GB" sz="1800" dirty="0"/>
              <a:t>Marketed by GlaxoSmithKline</a:t>
            </a:r>
            <a:endParaRPr lang="en-GB" sz="1800" b="0" i="0" dirty="0">
              <a:effectLst/>
              <a:latin typeface="Arial" panose="020B0604020202020204" pitchFamily="34" charset="0"/>
            </a:endParaRPr>
          </a:p>
          <a:p>
            <a:pPr>
              <a:defRPr/>
            </a:pPr>
            <a:r>
              <a:rPr lang="en-GB" sz="1800" b="1" dirty="0"/>
              <a:t>Contains: </a:t>
            </a:r>
            <a:r>
              <a:rPr lang="en-GB" sz="1800" dirty="0"/>
              <a:t>5 micrograms of each of </a:t>
            </a:r>
            <a:r>
              <a:rPr lang="en-GB" sz="1800" i="1" dirty="0"/>
              <a:t>Neisseria meningitidis</a:t>
            </a:r>
            <a:r>
              <a:rPr lang="en-GB" sz="1800" dirty="0"/>
              <a:t> groups A, C, W-135 and Y polysaccharides, each conjugated to </a:t>
            </a:r>
            <a:r>
              <a:rPr lang="en-GB" sz="1800" b="0" i="0" dirty="0">
                <a:effectLst/>
                <a:latin typeface="Arial"/>
                <a:cs typeface="Arial"/>
              </a:rPr>
              <a:t>tetanus toxoid carrier protein per 0.5ml dose</a:t>
            </a:r>
            <a:endParaRPr lang="en-GB" sz="1800" b="1" dirty="0">
              <a:latin typeface="Arial"/>
              <a:cs typeface="Arial"/>
            </a:endParaRPr>
          </a:p>
          <a:p>
            <a:pPr>
              <a:defRPr/>
            </a:pPr>
            <a:r>
              <a:rPr lang="en-GB" sz="1800" b="1" dirty="0"/>
              <a:t>Licensed </a:t>
            </a:r>
            <a:r>
              <a:rPr lang="en-GB" sz="1800" dirty="0"/>
              <a:t>for use in children from 12 months, adolescents and adults at risk of invasive disease from </a:t>
            </a:r>
            <a:r>
              <a:rPr lang="en-GB" sz="1800" i="1" dirty="0"/>
              <a:t>Neisseria meningitidis </a:t>
            </a:r>
            <a:r>
              <a:rPr lang="en-GB" sz="1800" dirty="0"/>
              <a:t>A, C, W and Y and can safely be given with other routine adolescent vaccines</a:t>
            </a:r>
            <a:endParaRPr lang="en-GB" sz="1800" b="0" i="0" dirty="0">
              <a:effectLst/>
              <a:latin typeface="Arial" panose="020B0604020202020204" pitchFamily="34" charset="0"/>
            </a:endParaRPr>
          </a:p>
          <a:p>
            <a:pPr>
              <a:defRPr/>
            </a:pPr>
            <a:r>
              <a:rPr lang="en-GB" sz="1800" b="1" dirty="0"/>
              <a:t>Recommended </a:t>
            </a:r>
            <a:r>
              <a:rPr lang="en-GB" sz="1800" dirty="0"/>
              <a:t>for adolescents (and young adults aged less than 25 years, including those with an unknown or incomplete </a:t>
            </a:r>
            <a:r>
              <a:rPr lang="en-GB" sz="1800" dirty="0" err="1"/>
              <a:t>MenC</a:t>
            </a:r>
            <a:r>
              <a:rPr lang="en-GB" sz="1800" dirty="0"/>
              <a:t> or </a:t>
            </a:r>
            <a:r>
              <a:rPr lang="en-GB" sz="1800" dirty="0" err="1"/>
              <a:t>MenACWY</a:t>
            </a:r>
            <a:r>
              <a:rPr lang="en-GB" sz="1800" dirty="0"/>
              <a:t> immunisation history) as part of the routine immunisation programme</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25</a:t>
            </a:fld>
            <a:endParaRPr lang="en-GB"/>
          </a:p>
        </p:txBody>
      </p:sp>
      <p:pic>
        <p:nvPicPr>
          <p:cNvPr id="6" name="Picture 5">
            <a:extLst>
              <a:ext uri="{FF2B5EF4-FFF2-40B4-BE49-F238E27FC236}">
                <a16:creationId xmlns:a16="http://schemas.microsoft.com/office/drawing/2014/main" id="{29E0C82B-7DEC-792A-D330-93C0E1636A5A}"/>
              </a:ext>
            </a:extLst>
          </p:cNvPr>
          <p:cNvPicPr>
            <a:picLocks noChangeAspect="1"/>
          </p:cNvPicPr>
          <p:nvPr/>
        </p:nvPicPr>
        <p:blipFill>
          <a:blip r:embed="rId2"/>
          <a:stretch>
            <a:fillRect/>
          </a:stretch>
        </p:blipFill>
        <p:spPr>
          <a:xfrm>
            <a:off x="8153400" y="666960"/>
            <a:ext cx="3848100" cy="1791737"/>
          </a:xfrm>
          <a:prstGeom prst="rect">
            <a:avLst/>
          </a:prstGeom>
          <a:ln w="3175">
            <a:noFill/>
          </a:ln>
        </p:spPr>
      </p:pic>
      <p:sp>
        <p:nvSpPr>
          <p:cNvPr id="8" name="TextBox 7">
            <a:extLst>
              <a:ext uri="{FF2B5EF4-FFF2-40B4-BE49-F238E27FC236}">
                <a16:creationId xmlns:a16="http://schemas.microsoft.com/office/drawing/2014/main" id="{E02C776E-E2C4-41B2-5C33-8423E2022F68}"/>
              </a:ext>
            </a:extLst>
          </p:cNvPr>
          <p:cNvSpPr txBox="1"/>
          <p:nvPr/>
        </p:nvSpPr>
        <p:spPr>
          <a:xfrm>
            <a:off x="9524259" y="2487431"/>
            <a:ext cx="1963105" cy="276999"/>
          </a:xfrm>
          <a:prstGeom prst="rect">
            <a:avLst/>
          </a:prstGeom>
          <a:noFill/>
        </p:spPr>
        <p:txBody>
          <a:bodyPr wrap="square">
            <a:spAutoFit/>
          </a:bodyPr>
          <a:lstStyle/>
          <a:p>
            <a:r>
              <a:rPr lang="en-GB" sz="1200" dirty="0"/>
              <a:t>Image courtesy of GSK</a:t>
            </a:r>
          </a:p>
        </p:txBody>
      </p:sp>
    </p:spTree>
    <p:extLst>
      <p:ext uri="{BB962C8B-B14F-4D97-AF65-F5344CB8AC3E}">
        <p14:creationId xmlns:p14="http://schemas.microsoft.com/office/powerpoint/2010/main" val="400346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dirty="0"/>
              <a:t>Preparation and administration of </a:t>
            </a:r>
            <a:r>
              <a:rPr lang="en-GB" sz="4400" b="1" dirty="0" err="1"/>
              <a:t>Nimenrix</a:t>
            </a:r>
            <a:r>
              <a:rPr lang="en-GB" sz="4400" b="1" baseline="30000" dirty="0"/>
              <a:t>®</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p:txBody>
          <a:bodyPr/>
          <a:lstStyle/>
          <a:p>
            <a:pPr>
              <a:defRPr/>
            </a:pPr>
            <a:r>
              <a:rPr lang="en-GB" sz="1800" dirty="0"/>
              <a:t>The vaccine is supplied as one vial of (white) powder containing the active components and one pre-filled syringe containing a clear solvent (sodium chloride solution):</a:t>
            </a:r>
          </a:p>
          <a:p>
            <a:pPr marL="285750" indent="-285750">
              <a:defRPr/>
            </a:pPr>
            <a:r>
              <a:rPr lang="en-GB" sz="1800" dirty="0"/>
              <a:t>Prior to administration the entire contents of the pre-filled syringe should be injected into the vial of powder; the vial should be shaken well to mix the contents - until the powder dissolves, providing one dose (</a:t>
            </a:r>
            <a:r>
              <a:rPr lang="en-GB" sz="1800" b="1" dirty="0"/>
              <a:t>0.5ml</a:t>
            </a:r>
            <a:r>
              <a:rPr lang="en-GB" sz="1800" dirty="0"/>
              <a:t>)</a:t>
            </a:r>
          </a:p>
          <a:p>
            <a:pPr marL="285750" indent="-285750">
              <a:defRPr/>
            </a:pPr>
            <a:r>
              <a:rPr lang="en-GB" sz="1800" dirty="0"/>
              <a:t>After reconstitution, the solution should be clear, colourless to light yellow and free from visible foreign particles</a:t>
            </a:r>
          </a:p>
          <a:p>
            <a:pPr marL="285750" indent="-285750">
              <a:defRPr/>
            </a:pPr>
            <a:r>
              <a:rPr lang="en-GB" sz="1800" dirty="0"/>
              <a:t>The vaccine should not be administered where there are variations in physical appearance or signs of foreign particulate are observed after mixing</a:t>
            </a:r>
          </a:p>
          <a:p>
            <a:pPr marL="285750" indent="-285750">
              <a:defRPr/>
            </a:pPr>
            <a:r>
              <a:rPr lang="en-GB" sz="1800" dirty="0"/>
              <a:t>C</a:t>
            </a:r>
            <a:r>
              <a:rPr lang="en-GB" sz="1800" dirty="0">
                <a:effectLst/>
                <a:latin typeface="+mn-lt"/>
              </a:rPr>
              <a:t>hange the needle prior to administration; choose a size suitable for IM administration into the chosen muscle of each individual patient</a:t>
            </a:r>
            <a:endParaRPr lang="en-GB" sz="1800" dirty="0">
              <a:latin typeface="+mn-lt"/>
            </a:endParaRPr>
          </a:p>
          <a:p>
            <a:pPr>
              <a:defRPr/>
            </a:pPr>
            <a:r>
              <a:rPr lang="en-GB" sz="1800" dirty="0" err="1"/>
              <a:t>Nimenrix</a:t>
            </a:r>
            <a:r>
              <a:rPr lang="en-GB" sz="1800" baseline="30000" dirty="0"/>
              <a:t>®</a:t>
            </a:r>
            <a:r>
              <a:rPr lang="en-GB" sz="1800" dirty="0"/>
              <a:t> should be administered via </a:t>
            </a:r>
            <a:r>
              <a:rPr lang="en-GB" sz="1800" b="1" dirty="0"/>
              <a:t>intramuscular</a:t>
            </a:r>
            <a:r>
              <a:rPr lang="en-GB" sz="1800" dirty="0"/>
              <a:t> injection (IM), preferably into the deltoid muscle of the upper arm</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2545487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Contraindications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456170"/>
            <a:ext cx="9329530" cy="4351338"/>
          </a:xfrm>
        </p:spPr>
        <p:txBody>
          <a:bodyPr/>
          <a:lstStyle/>
          <a:p>
            <a:pPr marL="0" indent="0">
              <a:buNone/>
            </a:pPr>
            <a:r>
              <a:rPr lang="en-GB" sz="2000" dirty="0"/>
              <a:t>Menveo</a:t>
            </a:r>
            <a:r>
              <a:rPr lang="en-GB" sz="2000" baseline="30000" dirty="0"/>
              <a:t>®</a:t>
            </a:r>
            <a:r>
              <a:rPr lang="en-GB" sz="2000" dirty="0"/>
              <a:t>, </a:t>
            </a:r>
            <a:r>
              <a:rPr lang="en-GB" sz="2000" dirty="0" err="1"/>
              <a:t>Nimenrix</a:t>
            </a:r>
            <a:r>
              <a:rPr lang="en-GB" sz="2000" baseline="30000" dirty="0"/>
              <a:t>® </a:t>
            </a:r>
            <a:r>
              <a:rPr lang="en-GB" sz="2000" dirty="0"/>
              <a:t>and </a:t>
            </a:r>
            <a:r>
              <a:rPr lang="en-GB" sz="2000" dirty="0" err="1"/>
              <a:t>MenQuadfi</a:t>
            </a:r>
            <a:r>
              <a:rPr lang="en-GB" sz="2000" baseline="30000" dirty="0"/>
              <a:t>®</a:t>
            </a:r>
            <a:r>
              <a:rPr lang="en-GB" sz="2000" dirty="0"/>
              <a:t> should not be administered to those who have had:</a:t>
            </a:r>
          </a:p>
          <a:p>
            <a:pPr lvl="1"/>
            <a:r>
              <a:rPr lang="en-GB" sz="2000" dirty="0"/>
              <a:t>a confirmed anaphylaxis to a previous dose of the same vaccine OR </a:t>
            </a:r>
          </a:p>
          <a:p>
            <a:pPr lvl="1"/>
            <a:r>
              <a:rPr lang="en-GB" sz="2000" dirty="0"/>
              <a:t>a confirmed anaphylaxis to any constituent or excipient of the vaccine, including tetanus toxoid (</a:t>
            </a:r>
            <a:r>
              <a:rPr lang="en-GB" sz="2000" dirty="0" err="1"/>
              <a:t>Nimenrix</a:t>
            </a:r>
            <a:r>
              <a:rPr lang="en-GB" sz="2000" baseline="30000" dirty="0"/>
              <a:t>®</a:t>
            </a:r>
            <a:r>
              <a:rPr lang="en-GB" sz="2000" dirty="0"/>
              <a:t> and </a:t>
            </a:r>
            <a:r>
              <a:rPr lang="en-GB" sz="2000" dirty="0" err="1"/>
              <a:t>MenQuadfi</a:t>
            </a:r>
            <a:r>
              <a:rPr lang="en-GB" sz="2000" baseline="30000" dirty="0"/>
              <a:t>®</a:t>
            </a:r>
            <a:r>
              <a:rPr lang="en-GB" sz="2000" dirty="0"/>
              <a:t>) or diphtheria toxoid (Menveo</a:t>
            </a:r>
            <a:r>
              <a:rPr lang="en-GB" sz="2000" baseline="30000" dirty="0"/>
              <a:t>®</a:t>
            </a:r>
            <a:r>
              <a:rPr lang="en-GB" sz="2000" dirty="0"/>
              <a:t>)</a:t>
            </a:r>
          </a:p>
          <a:p>
            <a:endParaRPr lang="en-GB" sz="2000" dirty="0">
              <a:highlight>
                <a:srgbClr val="00FFFF"/>
              </a:highlight>
            </a:endParaRPr>
          </a:p>
          <a:p>
            <a:r>
              <a:rPr lang="en-GB" sz="2000" dirty="0"/>
              <a:t>There are very few individuals who cannot receive meningococcal vaccines - where there is doubt, appropriate advice should be sought rather than withholding immunisation </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a:t>
            </a:r>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3870351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Precautions and additional information</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57807" y="1731134"/>
            <a:ext cx="11102009" cy="4761741"/>
          </a:xfrm>
        </p:spPr>
        <p:txBody>
          <a:bodyPr/>
          <a:lstStyle/>
          <a:p>
            <a:pPr>
              <a:lnSpc>
                <a:spcPct val="150000"/>
              </a:lnSpc>
            </a:pPr>
            <a:r>
              <a:rPr lang="en-GB" sz="1800" dirty="0"/>
              <a:t>P</a:t>
            </a:r>
            <a:r>
              <a:rPr lang="en-GB" sz="1800" b="0" i="0" dirty="0">
                <a:effectLst/>
                <a:latin typeface="+mn-lt"/>
              </a:rPr>
              <a:t>ostpone </a:t>
            </a:r>
            <a:r>
              <a:rPr lang="en-GB" sz="1800" i="0" dirty="0">
                <a:effectLst/>
                <a:latin typeface="+mn-lt"/>
              </a:rPr>
              <a:t>vaccination </a:t>
            </a:r>
            <a:r>
              <a:rPr lang="en-GB" sz="1800" dirty="0">
                <a:latin typeface="+mn-lt"/>
              </a:rPr>
              <a:t>of any individual </a:t>
            </a:r>
            <a:r>
              <a:rPr lang="en-GB" sz="1800" b="1" i="0" dirty="0">
                <a:effectLst/>
                <a:latin typeface="+mn-lt"/>
              </a:rPr>
              <a:t>suffering from acute severe febrile illness</a:t>
            </a:r>
            <a:endParaRPr lang="en-GB" sz="1800" dirty="0">
              <a:latin typeface="+mn-lt"/>
            </a:endParaRPr>
          </a:p>
          <a:p>
            <a:pPr lvl="1">
              <a:lnSpc>
                <a:spcPct val="150000"/>
              </a:lnSpc>
            </a:pPr>
            <a:r>
              <a:rPr lang="en-GB" sz="1800" i="0" dirty="0">
                <a:effectLst/>
                <a:latin typeface="+mn-lt"/>
              </a:rPr>
              <a:t>note: </a:t>
            </a:r>
            <a:r>
              <a:rPr lang="en-GB" sz="1800" dirty="0">
                <a:latin typeface="+mn-lt"/>
              </a:rPr>
              <a:t>minor illnesses without fever or systemic upset are </a:t>
            </a:r>
            <a:r>
              <a:rPr lang="en-GB" sz="1800" u="sng" dirty="0">
                <a:latin typeface="+mn-lt"/>
              </a:rPr>
              <a:t>not</a:t>
            </a:r>
            <a:r>
              <a:rPr lang="en-GB" sz="1800" dirty="0">
                <a:latin typeface="+mn-lt"/>
              </a:rPr>
              <a:t> valid reasons to postpone immunisation</a:t>
            </a:r>
          </a:p>
          <a:p>
            <a:pPr>
              <a:lnSpc>
                <a:spcPct val="150000"/>
              </a:lnSpc>
            </a:pPr>
            <a:r>
              <a:rPr lang="en-GB" sz="1800" dirty="0"/>
              <a:t>Pregnancy and breast-feeding</a:t>
            </a:r>
          </a:p>
          <a:p>
            <a:pPr lvl="1">
              <a:lnSpc>
                <a:spcPct val="150000"/>
              </a:lnSpc>
            </a:pPr>
            <a:r>
              <a:rPr lang="en-GB" sz="1800" dirty="0"/>
              <a:t>meningococcal vaccines may be given to pregnant women when clinically indicated. There is no evidence of risk from vaccinating pregnant women or those who are breastfeeding with inactivated vaccines or toxoids </a:t>
            </a:r>
          </a:p>
          <a:p>
            <a:pPr>
              <a:lnSpc>
                <a:spcPct val="150000"/>
              </a:lnSpc>
            </a:pPr>
            <a:r>
              <a:rPr lang="en-GB" sz="1800" dirty="0"/>
              <a:t>Immunosuppression and HIV infection</a:t>
            </a:r>
          </a:p>
          <a:p>
            <a:pPr lvl="1">
              <a:lnSpc>
                <a:spcPct val="150000"/>
              </a:lnSpc>
            </a:pPr>
            <a:r>
              <a:rPr lang="en-GB" sz="1800" dirty="0"/>
              <a:t>individuals with immunosuppression and human immunodeficiency virus (HIV) infection (regardless of CD4 count) should be given meningococcal vaccines in accordance with the routine schedule</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a:t>
            </a:r>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1197327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Possible adverse reactions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745732" y="1364816"/>
            <a:ext cx="10515600" cy="4351338"/>
          </a:xfrm>
        </p:spPr>
        <p:txBody>
          <a:bodyPr/>
          <a:lstStyle/>
          <a:p>
            <a:pPr>
              <a:defRPr/>
            </a:pPr>
            <a:r>
              <a:rPr lang="en-GB" sz="1800" dirty="0"/>
              <a:t>All three </a:t>
            </a:r>
            <a:r>
              <a:rPr lang="en-GB" sz="1800" dirty="0" err="1"/>
              <a:t>MenACWY</a:t>
            </a:r>
            <a:r>
              <a:rPr lang="en-GB" sz="1800" dirty="0"/>
              <a:t> conjugate vaccines have excellent side effect profiles; adverse reactions very commonly or commonly reported in the clinical trails were the short-lived, self-resolving type that are expected after vaccination</a:t>
            </a:r>
          </a:p>
          <a:p>
            <a:pPr>
              <a:defRPr/>
            </a:pPr>
            <a:r>
              <a:rPr lang="en-GB" sz="1800" dirty="0"/>
              <a:t>Only those that were very commonly reported in the clinical trials (by 1 in 10 or more recipients) are listed below;  full details of all adverse reactions can be found in the summaries of product characteristics (SPCs), which vaccinators should always consult</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a:t>
            </a:r>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7" name="Picture 6">
            <a:extLst>
              <a:ext uri="{FF2B5EF4-FFF2-40B4-BE49-F238E27FC236}">
                <a16:creationId xmlns:a16="http://schemas.microsoft.com/office/drawing/2014/main" id="{676101D9-C6CC-3FA8-28EE-DB548647BB2C}"/>
              </a:ext>
            </a:extLst>
          </p:cNvPr>
          <p:cNvPicPr>
            <a:picLocks noChangeAspect="1"/>
          </p:cNvPicPr>
          <p:nvPr/>
        </p:nvPicPr>
        <p:blipFill>
          <a:blip r:embed="rId3"/>
          <a:stretch>
            <a:fillRect/>
          </a:stretch>
        </p:blipFill>
        <p:spPr>
          <a:xfrm>
            <a:off x="1507732" y="3316648"/>
            <a:ext cx="8991600" cy="2733675"/>
          </a:xfrm>
          <a:prstGeom prst="rect">
            <a:avLst/>
          </a:prstGeom>
        </p:spPr>
      </p:pic>
    </p:spTree>
    <p:extLst>
      <p:ext uri="{BB962C8B-B14F-4D97-AF65-F5344CB8AC3E}">
        <p14:creationId xmlns:p14="http://schemas.microsoft.com/office/powerpoint/2010/main" val="3348072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3680"/>
          </a:xfrm>
        </p:spPr>
        <p:txBody>
          <a:bodyPr/>
          <a:lstStyle/>
          <a:p>
            <a:r>
              <a:rPr kumimoji="0" lang="en-GB" sz="4400" b="1" i="0" u="none" strike="noStrike" kern="1200" cap="none" spc="0" normalizeH="0" baseline="0" noProof="0" dirty="0">
                <a:ln>
                  <a:noFill/>
                </a:ln>
                <a:effectLst/>
                <a:uLnTx/>
                <a:uFillTx/>
                <a:latin typeface="Arial"/>
                <a:ea typeface="+mj-ea"/>
                <a:cs typeface="+mj-cs"/>
              </a:rPr>
              <a:t>Acknowledgements</a:t>
            </a:r>
            <a:endParaRPr lang="en-GB" dirty="0"/>
          </a:p>
        </p:txBody>
      </p:sp>
      <p:sp>
        <p:nvSpPr>
          <p:cNvPr id="3" name="Content Placeholder 2"/>
          <p:cNvSpPr>
            <a:spLocks noGrp="1"/>
          </p:cNvSpPr>
          <p:nvPr>
            <p:ph idx="1"/>
          </p:nvPr>
        </p:nvSpPr>
        <p:spPr>
          <a:xfrm>
            <a:off x="838200" y="1432335"/>
            <a:ext cx="10515600" cy="4351338"/>
          </a:xfrm>
        </p:spPr>
        <p:txBody>
          <a:bodyPr/>
          <a:lstStyle/>
          <a:p>
            <a:pPr marL="285750" indent="-285750">
              <a:lnSpc>
                <a:spcPct val="100000"/>
              </a:lnSpc>
              <a:spcBef>
                <a:spcPts val="3000"/>
              </a:spcBef>
              <a:buFont typeface="Arial" charset="0"/>
              <a:buChar char="•"/>
              <a:defRPr/>
            </a:pPr>
            <a:r>
              <a:rPr lang="en-GB" sz="1800" dirty="0">
                <a:ea typeface="Verdana" panose="020B0604030504040204" pitchFamily="34" charset="0"/>
                <a:cs typeface="Calibri" panose="020F0502020204030204" pitchFamily="34" charset="0"/>
              </a:rPr>
              <a:t>Vaccine Preventable Disease Programme (VPDP), </a:t>
            </a:r>
            <a:r>
              <a:rPr lang="en-GB" sz="1800" dirty="0">
                <a:cs typeface="Calibri" panose="020F0502020204030204" pitchFamily="34" charset="0"/>
              </a:rPr>
              <a:t>Public Health Wales </a:t>
            </a:r>
            <a:r>
              <a:rPr lang="en-GB" sz="1800" dirty="0">
                <a:hlinkClick r:id="rId2"/>
              </a:rPr>
              <a:t>Immunisation and Vaccines - Public Health Wales</a:t>
            </a:r>
            <a:endParaRPr lang="en-GB" sz="1800" dirty="0"/>
          </a:p>
          <a:p>
            <a:pPr marL="0" indent="0">
              <a:lnSpc>
                <a:spcPct val="100000"/>
              </a:lnSpc>
              <a:buNone/>
              <a:defRPr/>
            </a:pPr>
            <a:endParaRPr lang="en-GB" sz="1800" dirty="0">
              <a:latin typeface="+mj-lt"/>
              <a:ea typeface="Verdana" panose="020B0604030504040204" pitchFamily="34" charset="0"/>
              <a:cs typeface="Calibri" panose="020F0502020204030204" pitchFamily="34" charset="0"/>
            </a:endParaRPr>
          </a:p>
          <a:p>
            <a:pPr marL="285750" indent="-285750">
              <a:lnSpc>
                <a:spcPct val="100000"/>
              </a:lnSpc>
              <a:buFont typeface="Arial" charset="0"/>
              <a:buChar char="•"/>
              <a:defRPr/>
            </a:pPr>
            <a:r>
              <a:rPr lang="en-GB" sz="1800" dirty="0">
                <a:latin typeface="+mj-lt"/>
                <a:ea typeface="Verdana" panose="020B0604030504040204" pitchFamily="34" charset="0"/>
                <a:cs typeface="Calibri" panose="020F0502020204030204" pitchFamily="34" charset="0"/>
              </a:rPr>
              <a:t>UK Health Security Agency </a:t>
            </a:r>
            <a:r>
              <a:rPr lang="en-GB" sz="1800" dirty="0">
                <a:latin typeface="+mj-lt"/>
                <a:ea typeface="Verdana" panose="020B0604030504040204" pitchFamily="34" charset="0"/>
                <a:cs typeface="Calibri" panose="020F0502020204030204" pitchFamily="34" charset="0"/>
                <a:hlinkClick r:id="rId3"/>
              </a:rPr>
              <a:t>www.gov.uk/government/topics/public-health</a:t>
            </a:r>
            <a:endParaRPr lang="en-GB" sz="1800" dirty="0">
              <a:latin typeface="+mj-lt"/>
              <a:ea typeface="Verdana" panose="020B0604030504040204" pitchFamily="34" charset="0"/>
              <a:cs typeface="Calibri" panose="020F0502020204030204" pitchFamily="34" charset="0"/>
            </a:endParaRPr>
          </a:p>
          <a:p>
            <a:pPr marL="285750" lvl="0" indent="-285750">
              <a:lnSpc>
                <a:spcPct val="80000"/>
              </a:lnSpc>
              <a:buNone/>
              <a:defRPr/>
            </a:pPr>
            <a:endParaRPr lang="en-GB" sz="1800" dirty="0">
              <a:latin typeface="+mj-lt"/>
              <a:ea typeface="Verdana" panose="020B0604030504040204" pitchFamily="34" charset="0"/>
              <a:cs typeface="Calibri" panose="020F0502020204030204" pitchFamily="34" charset="0"/>
            </a:endParaRPr>
          </a:p>
          <a:p>
            <a:pPr>
              <a:lnSpc>
                <a:spcPct val="80000"/>
              </a:lnSpc>
              <a:defRPr/>
            </a:pPr>
            <a:r>
              <a:rPr lang="en-GB" sz="1800" dirty="0">
                <a:latin typeface="+mj-lt"/>
                <a:ea typeface="Verdana" panose="020B0604030504040204" pitchFamily="34" charset="0"/>
                <a:cs typeface="Calibri" panose="020F0502020204030204" pitchFamily="34" charset="0"/>
              </a:rPr>
              <a:t>Public Health Scotland </a:t>
            </a:r>
            <a:r>
              <a:rPr lang="en-GB" sz="1800" dirty="0">
                <a:latin typeface="+mj-lt"/>
                <a:ea typeface="Verdana" panose="020B0604030504040204" pitchFamily="34" charset="0"/>
                <a:cs typeface="Calibri" panose="020F0502020204030204" pitchFamily="34" charset="0"/>
                <a:hlinkClick r:id="rId4"/>
              </a:rPr>
              <a:t>www.publichealthscotland.scot/</a:t>
            </a:r>
            <a:r>
              <a:rPr lang="en-GB" sz="1800" dirty="0">
                <a:latin typeface="+mj-lt"/>
                <a:ea typeface="Verdana" panose="020B0604030504040204" pitchFamily="34" charset="0"/>
                <a:cs typeface="Calibri" panose="020F0502020204030204" pitchFamily="34" charset="0"/>
              </a:rPr>
              <a:t> </a:t>
            </a:r>
          </a:p>
          <a:p>
            <a:pPr>
              <a:lnSpc>
                <a:spcPct val="80000"/>
              </a:lnSpc>
              <a:defRPr/>
            </a:pPr>
            <a:endParaRPr lang="en-GB" sz="1800" dirty="0">
              <a:latin typeface="+mj-lt"/>
              <a:ea typeface="Verdana" panose="020B0604030504040204" pitchFamily="34" charset="0"/>
              <a:cs typeface="Calibri" panose="020F0502020204030204" pitchFamily="34" charset="0"/>
            </a:endParaRPr>
          </a:p>
          <a:p>
            <a:pPr>
              <a:lnSpc>
                <a:spcPct val="80000"/>
              </a:lnSpc>
              <a:defRPr/>
            </a:pPr>
            <a:r>
              <a:rPr lang="en-GB" sz="1800" dirty="0">
                <a:latin typeface="+mj-lt"/>
                <a:ea typeface="Verdana" panose="020B0604030504040204" pitchFamily="34" charset="0"/>
                <a:cs typeface="Calibri" panose="020F0502020204030204" pitchFamily="34" charset="0"/>
              </a:rPr>
              <a:t>HSC Public Health Agency Northern Ireland </a:t>
            </a:r>
            <a:r>
              <a:rPr lang="en-GB" sz="1800" dirty="0">
                <a:latin typeface="+mj-lt"/>
                <a:ea typeface="Verdana" panose="020B0604030504040204" pitchFamily="34" charset="0"/>
                <a:cs typeface="Calibri" panose="020F0502020204030204" pitchFamily="34" charset="0"/>
                <a:hlinkClick r:id="rId5"/>
              </a:rPr>
              <a:t>https://www.publichealth.hscni.net/</a:t>
            </a:r>
            <a:r>
              <a:rPr lang="en-GB" sz="1800" dirty="0">
                <a:latin typeface="+mj-lt"/>
                <a:ea typeface="Verdana" panose="020B0604030504040204" pitchFamily="34" charset="0"/>
                <a:cs typeface="Calibri" panose="020F0502020204030204" pitchFamily="34" charset="0"/>
              </a:rPr>
              <a:t> </a:t>
            </a:r>
          </a:p>
          <a:p>
            <a:pPr marL="285750" lvl="0" indent="-285750">
              <a:lnSpc>
                <a:spcPct val="80000"/>
              </a:lnSpc>
              <a:buNone/>
              <a:defRPr/>
            </a:pPr>
            <a:endParaRPr lang="en-GB" sz="1800" dirty="0">
              <a:latin typeface="+mj-lt"/>
              <a:ea typeface="Verdana" panose="020B0604030504040204" pitchFamily="34" charset="0"/>
              <a:cs typeface="Calibri" panose="020F0502020204030204" pitchFamily="34" charset="0"/>
            </a:endParaRPr>
          </a:p>
          <a:p>
            <a:pPr marL="0" lvl="0" indent="0">
              <a:lnSpc>
                <a:spcPct val="100000"/>
              </a:lnSpc>
              <a:buNone/>
              <a:defRPr/>
            </a:pPr>
            <a:endParaRPr lang="en-US" sz="1800" strike="sngStrike" dirty="0">
              <a:latin typeface="+mj-lt"/>
              <a:ea typeface="Verdana" panose="020B0604030504040204" pitchFamily="34" charset="0"/>
              <a:cs typeface="Calibri" panose="020F0502020204030204" pitchFamily="34" charset="0"/>
            </a:endParaRP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7" name="Footer Placeholder 3">
            <a:extLst>
              <a:ext uri="{FF2B5EF4-FFF2-40B4-BE49-F238E27FC236}">
                <a16:creationId xmlns:a16="http://schemas.microsoft.com/office/drawing/2014/main" id="{83FD149E-5E7F-08C1-E404-DF3D65E2AD4C}"/>
              </a:ext>
            </a:extLst>
          </p:cNvPr>
          <p:cNvSpPr>
            <a:spLocks noGrp="1"/>
          </p:cNvSpPr>
          <p:nvPr>
            <p:ph type="ftr" sz="quarter" idx="11"/>
          </p:nvPr>
        </p:nvSpPr>
        <p:spPr>
          <a:xfrm>
            <a:off x="838200" y="6356350"/>
            <a:ext cx="7315200" cy="365125"/>
          </a:xfrm>
        </p:spPr>
        <p:txBody>
          <a:bodyPr lIns="91440" tIns="45720" rIns="91440" bIns="45720" anchor="t"/>
          <a:lstStyle/>
          <a:p>
            <a:r>
              <a:rPr lang="fr-FR" sz="1400" dirty="0"/>
              <a:t>Meningococcal ACWY immunisation programme for adolescents</a:t>
            </a:r>
            <a:endParaRPr lang="en-GB" sz="1400" dirty="0"/>
          </a:p>
          <a:p>
            <a:endParaRPr lang="en-GB" dirty="0"/>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365125"/>
            <a:ext cx="10850418" cy="1360199"/>
          </a:xfrm>
        </p:spPr>
        <p:txBody>
          <a:bodyPr lIns="91440" tIns="45720" rIns="91440" bIns="45720" anchor="t"/>
          <a:lstStyle/>
          <a:p>
            <a:r>
              <a:rPr lang="en-GB" b="1" dirty="0"/>
              <a:t>Reporting suspected adverse reactions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3131" y="1191444"/>
            <a:ext cx="11655487" cy="3432765"/>
          </a:xfrm>
        </p:spPr>
        <p:txBody>
          <a:bodyPr/>
          <a:lstStyle/>
          <a:p>
            <a:pPr lvl="1">
              <a:lnSpc>
                <a:spcPct val="150000"/>
              </a:lnSpc>
            </a:pPr>
            <a:r>
              <a:rPr lang="en-GB" altLang="en-US" sz="1800" dirty="0">
                <a:ea typeface="ヒラギノ角ゴ Pro W3"/>
                <a:cs typeface="ヒラギノ角ゴ Pro W3"/>
              </a:rPr>
              <a:t>All suspected adverse reactions should be reported to the MHRA using </a:t>
            </a:r>
            <a:r>
              <a:rPr lang="en-GB" altLang="en-US" sz="1800" b="1" dirty="0">
                <a:ea typeface="ヒラギノ角ゴ Pro W3"/>
                <a:cs typeface="ヒラギノ角ゴ Pro W3"/>
              </a:rPr>
              <a:t>the Yellow Card scheme</a:t>
            </a:r>
            <a:r>
              <a:rPr lang="en-GB" altLang="en-US" sz="1800" dirty="0">
                <a:ea typeface="ヒラギノ角ゴ Pro W3"/>
                <a:cs typeface="ヒラギノ角ゴ Pro W3"/>
              </a:rPr>
              <a:t> </a:t>
            </a:r>
            <a:r>
              <a:rPr lang="en-GB" altLang="en-US" sz="1800" dirty="0">
                <a:ea typeface="ヒラギノ角ゴ Pro W3"/>
                <a:cs typeface="ヒラギノ角ゴ Pro W3"/>
                <a:hlinkClick r:id="rId3"/>
              </a:rPr>
              <a:t>http://mhra.gov.uk/yellowcard</a:t>
            </a:r>
            <a:r>
              <a:rPr lang="en-GB" altLang="en-US" sz="1800" dirty="0">
                <a:ea typeface="ヒラギノ角ゴ Pro W3"/>
                <a:cs typeface="ヒラギノ角ゴ Pro W3"/>
              </a:rPr>
              <a:t>  </a:t>
            </a:r>
          </a:p>
          <a:p>
            <a:pPr lvl="1">
              <a:lnSpc>
                <a:spcPct val="150000"/>
              </a:lnSpc>
            </a:pPr>
            <a:r>
              <a:rPr lang="en-GB" sz="1800" dirty="0"/>
              <a:t>Vaccines that have been marketed in the UK for two years or more only serious suspected ADRs should be reported: this includes Menveo</a:t>
            </a:r>
            <a:r>
              <a:rPr lang="en-GB" sz="1800" baseline="30000" dirty="0"/>
              <a:t>®</a:t>
            </a:r>
            <a:r>
              <a:rPr lang="en-GB" sz="1800" dirty="0"/>
              <a:t> and </a:t>
            </a:r>
            <a:r>
              <a:rPr lang="en-GB" sz="1800" dirty="0" err="1"/>
              <a:t>Nimenrix</a:t>
            </a:r>
            <a:r>
              <a:rPr lang="en-GB" sz="1800" baseline="30000" dirty="0"/>
              <a:t>®</a:t>
            </a:r>
          </a:p>
          <a:p>
            <a:pPr lvl="1">
              <a:lnSpc>
                <a:spcPct val="150000"/>
              </a:lnSpc>
            </a:pPr>
            <a:r>
              <a:rPr lang="en-GB" sz="1800" dirty="0"/>
              <a:t>Vaccines that are newly licensed in the UK, and which are therefore subject to enhanced surveillance and are given ‘black triangle’ status (indicated by an inverted triangle on the product information), all serious </a:t>
            </a:r>
            <a:r>
              <a:rPr lang="en-GB" sz="1800" u="sng" dirty="0"/>
              <a:t>and</a:t>
            </a:r>
            <a:r>
              <a:rPr lang="en-GB" sz="1800" dirty="0"/>
              <a:t> non-serious suspected ADRs should be reported: this includes </a:t>
            </a:r>
            <a:r>
              <a:rPr lang="en-GB" sz="1800" dirty="0" err="1"/>
              <a:t>MenQuadfi</a:t>
            </a:r>
            <a:r>
              <a:rPr lang="en-GB" sz="1800" baseline="30000" dirty="0"/>
              <a:t>®</a:t>
            </a:r>
          </a:p>
          <a:p>
            <a:pPr lvl="1">
              <a:lnSpc>
                <a:spcPct val="150000"/>
              </a:lnSpc>
              <a:spcAft>
                <a:spcPts val="600"/>
              </a:spcAft>
            </a:pPr>
            <a:r>
              <a:rPr lang="en-GB" altLang="en-US" sz="1800" dirty="0">
                <a:ea typeface="ヒラギノ角ゴ Pro W3"/>
                <a:cs typeface="ヒラギノ角ゴ Pro W3"/>
              </a:rPr>
              <a:t>Success of the scheme depends on early, complete and accurate reporting; report even if uncertain about whether the vaccine caused the condition</a:t>
            </a:r>
          </a:p>
          <a:p>
            <a:pPr marL="457200" lvl="1" indent="0">
              <a:lnSpc>
                <a:spcPct val="150000"/>
              </a:lnSpc>
              <a:buNone/>
            </a:pPr>
            <a:r>
              <a:rPr lang="en-GB" altLang="en-US" sz="1800" b="1" dirty="0">
                <a:ea typeface="ヒラギノ角ゴ Pro W3"/>
                <a:cs typeface="ヒラギノ角ゴ Pro W3"/>
              </a:rPr>
              <a:t>See chapter 9 of the Green Book for details</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a:t>
            </a:r>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6" name="Picture 5" descr="images.jpg">
            <a:extLst>
              <a:ext uri="{FF2B5EF4-FFF2-40B4-BE49-F238E27FC236}">
                <a16:creationId xmlns:a16="http://schemas.microsoft.com/office/drawing/2014/main" id="{9AF8F33B-8520-5BFF-3595-705238455E2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45418" y="5113362"/>
            <a:ext cx="1858818" cy="105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6321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Dose and scheduling</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119270" y="1143000"/>
            <a:ext cx="11976652" cy="4461669"/>
          </a:xfrm>
        </p:spPr>
        <p:txBody>
          <a:bodyPr lIns="91440" tIns="45720" rIns="91440" bIns="45720" anchor="t"/>
          <a:lstStyle/>
          <a:p>
            <a:pPr>
              <a:lnSpc>
                <a:spcPct val="150000"/>
              </a:lnSpc>
            </a:pPr>
            <a:r>
              <a:rPr lang="en-GB" sz="1600" dirty="0">
                <a:solidFill>
                  <a:srgbClr val="212A73"/>
                </a:solidFill>
              </a:rPr>
              <a:t>All licensed </a:t>
            </a:r>
            <a:r>
              <a:rPr lang="en-GB" sz="1600" dirty="0" err="1">
                <a:solidFill>
                  <a:srgbClr val="212A73"/>
                </a:solidFill>
              </a:rPr>
              <a:t>Men</a:t>
            </a:r>
            <a:r>
              <a:rPr lang="en-GB" sz="1600" b="0" dirty="0" err="1">
                <a:solidFill>
                  <a:srgbClr val="212A73"/>
                </a:solidFill>
              </a:rPr>
              <a:t>ACWY</a:t>
            </a:r>
            <a:r>
              <a:rPr lang="en-GB" sz="1600" dirty="0">
                <a:solidFill>
                  <a:srgbClr val="212A73"/>
                </a:solidFill>
              </a:rPr>
              <a:t> conjugate vaccines induce very high serum bactericidal antibody titres - i.e. excellent protection after one dose </a:t>
            </a:r>
          </a:p>
          <a:p>
            <a:pPr>
              <a:lnSpc>
                <a:spcPct val="150000"/>
              </a:lnSpc>
            </a:pPr>
            <a:r>
              <a:rPr lang="en-GB" sz="1600" dirty="0">
                <a:solidFill>
                  <a:srgbClr val="212A73"/>
                </a:solidFill>
              </a:rPr>
              <a:t>The need for, and the timing of a booster dose of </a:t>
            </a:r>
            <a:r>
              <a:rPr lang="en-GB" sz="1600" dirty="0" err="1">
                <a:solidFill>
                  <a:srgbClr val="212A73"/>
                </a:solidFill>
              </a:rPr>
              <a:t>MenACWY</a:t>
            </a:r>
            <a:r>
              <a:rPr lang="en-GB" sz="1600" dirty="0">
                <a:solidFill>
                  <a:srgbClr val="212A73"/>
                </a:solidFill>
              </a:rPr>
              <a:t> vaccine has not yet been determined and is therefore not currently recommended</a:t>
            </a:r>
          </a:p>
          <a:p>
            <a:pPr>
              <a:lnSpc>
                <a:spcPct val="150000"/>
              </a:lnSpc>
            </a:pPr>
            <a:r>
              <a:rPr lang="en-GB" sz="1600" dirty="0">
                <a:solidFill>
                  <a:srgbClr val="212A73"/>
                </a:solidFill>
              </a:rPr>
              <a:t>It can be administered at any interval before, after or at the same time as all other vaccines, including Flu, </a:t>
            </a:r>
            <a:r>
              <a:rPr lang="en-GB" sz="1600" dirty="0" err="1">
                <a:solidFill>
                  <a:srgbClr val="212A73"/>
                </a:solidFill>
              </a:rPr>
              <a:t>MenC</a:t>
            </a:r>
            <a:r>
              <a:rPr lang="en-GB" sz="1600" dirty="0">
                <a:solidFill>
                  <a:srgbClr val="212A73"/>
                </a:solidFill>
              </a:rPr>
              <a:t>, Td/IPV, MMR, and travel vaccines</a:t>
            </a:r>
            <a:endParaRPr lang="en-GB" sz="1600" dirty="0">
              <a:solidFill>
                <a:srgbClr val="212A73"/>
              </a:solidFill>
              <a:cs typeface="Arial"/>
            </a:endParaRPr>
          </a:p>
          <a:p>
            <a:pPr>
              <a:lnSpc>
                <a:spcPct val="150000"/>
              </a:lnSpc>
            </a:pPr>
            <a:r>
              <a:rPr lang="en-GB" sz="1600" dirty="0">
                <a:solidFill>
                  <a:srgbClr val="212A73"/>
                </a:solidFill>
              </a:rPr>
              <a:t>Those who have already received a </a:t>
            </a:r>
            <a:r>
              <a:rPr lang="en-GB" sz="1600" dirty="0" err="1">
                <a:solidFill>
                  <a:srgbClr val="212A73"/>
                </a:solidFill>
              </a:rPr>
              <a:t>MenC</a:t>
            </a:r>
            <a:r>
              <a:rPr lang="en-GB" sz="1600" dirty="0">
                <a:solidFill>
                  <a:srgbClr val="212A73"/>
                </a:solidFill>
              </a:rPr>
              <a:t> vaccine over the age of 10 years should still be offered </a:t>
            </a:r>
            <a:r>
              <a:rPr lang="en-GB" sz="1600" dirty="0" err="1">
                <a:solidFill>
                  <a:srgbClr val="212A73"/>
                </a:solidFill>
              </a:rPr>
              <a:t>MenACWY</a:t>
            </a:r>
            <a:r>
              <a:rPr lang="en-GB" sz="1600" dirty="0">
                <a:solidFill>
                  <a:srgbClr val="212A73"/>
                </a:solidFill>
              </a:rPr>
              <a:t> conjugate vaccine to ensure protection against the additional capsular groups A, W and Y</a:t>
            </a:r>
          </a:p>
          <a:p>
            <a:pPr>
              <a:lnSpc>
                <a:spcPct val="150000"/>
              </a:lnSpc>
              <a:spcBef>
                <a:spcPts val="600"/>
              </a:spcBef>
            </a:pPr>
            <a:r>
              <a:rPr lang="en-GB" sz="1600" dirty="0">
                <a:solidFill>
                  <a:srgbClr val="212A73"/>
                </a:solidFill>
              </a:rPr>
              <a:t>Those who have already received a </a:t>
            </a:r>
            <a:r>
              <a:rPr lang="en-GB" sz="1600" dirty="0" err="1">
                <a:solidFill>
                  <a:srgbClr val="212A73"/>
                </a:solidFill>
              </a:rPr>
              <a:t>MenACWY</a:t>
            </a:r>
            <a:r>
              <a:rPr lang="en-GB" sz="1600" dirty="0">
                <a:solidFill>
                  <a:srgbClr val="212A73"/>
                </a:solidFill>
              </a:rPr>
              <a:t> conjugate vaccine at the age of 10 years or over do not require an  additional dose (with the exception of close contacts of a confirmed case of disease caused by Men A, C, W or Y capsular groups, who will be offered a</a:t>
            </a:r>
            <a:r>
              <a:rPr lang="en-GB" sz="1600" dirty="0">
                <a:solidFill>
                  <a:srgbClr val="212A73"/>
                </a:solidFill>
                <a:effectLst/>
                <a:ea typeface="Times New Roman" panose="02020603050405020304" pitchFamily="18" charset="0"/>
                <a:cs typeface="Times New Roman"/>
              </a:rPr>
              <a:t> dose of </a:t>
            </a:r>
            <a:r>
              <a:rPr lang="en-GB" sz="1600" dirty="0" err="1">
                <a:solidFill>
                  <a:srgbClr val="212A73"/>
                </a:solidFill>
                <a:effectLst/>
                <a:ea typeface="Times New Roman" panose="02020603050405020304" pitchFamily="18" charset="0"/>
                <a:cs typeface="Times New Roman"/>
              </a:rPr>
              <a:t>MenACWY</a:t>
            </a:r>
            <a:r>
              <a:rPr lang="en-GB" sz="1600" dirty="0">
                <a:solidFill>
                  <a:srgbClr val="212A73"/>
                </a:solidFill>
                <a:effectLst/>
                <a:ea typeface="Times New Roman" panose="02020603050405020304" pitchFamily="18" charset="0"/>
                <a:cs typeface="Times New Roman"/>
              </a:rPr>
              <a:t> conjugate vaccine if they have not received a dose in the preceding 12 months).</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407415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dirty="0"/>
              <a:t>Legal authorisation</a:t>
            </a: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88235" y="1424932"/>
            <a:ext cx="11499574" cy="4351338"/>
          </a:xfrm>
        </p:spPr>
        <p:txBody>
          <a:bodyPr lIns="91440" tIns="45720" rIns="91440" bIns="45720" anchor="t"/>
          <a:lstStyle/>
          <a:p>
            <a:r>
              <a:rPr lang="en-GB" altLang="en-US" sz="1800" dirty="0" err="1">
                <a:latin typeface="+mn-lt"/>
                <a:ea typeface="ヒラギノ角ゴ Pro W3"/>
                <a:cs typeface="ヒラギノ角ゴ Pro W3"/>
              </a:rPr>
              <a:t>MenQuadfi</a:t>
            </a:r>
            <a:r>
              <a:rPr lang="en-GB" altLang="en-US" sz="1800" baseline="30000" dirty="0">
                <a:latin typeface="+mn-lt"/>
                <a:ea typeface="ヒラギノ角ゴ Pro W3"/>
                <a:cs typeface="ヒラギノ角ゴ Pro W3"/>
              </a:rPr>
              <a:t>®</a:t>
            </a:r>
            <a:r>
              <a:rPr lang="en-GB" altLang="en-US" sz="1800" dirty="0">
                <a:latin typeface="+mn-lt"/>
                <a:ea typeface="ヒラギノ角ゴ Pro W3"/>
                <a:cs typeface="ヒラギノ角ゴ Pro W3"/>
              </a:rPr>
              <a:t> ,</a:t>
            </a:r>
            <a:r>
              <a:rPr lang="en-GB" altLang="en-US" sz="1800" dirty="0" err="1">
                <a:latin typeface="+mn-lt"/>
                <a:ea typeface="ヒラギノ角ゴ Pro W3"/>
                <a:cs typeface="ヒラギノ角ゴ Pro W3"/>
              </a:rPr>
              <a:t>Nimenrix</a:t>
            </a:r>
            <a:r>
              <a:rPr lang="en-GB" altLang="en-US" sz="1800" baseline="30000" dirty="0">
                <a:latin typeface="+mn-lt"/>
                <a:ea typeface="ヒラギノ角ゴ Pro W3"/>
                <a:cs typeface="ヒラギノ角ゴ Pro W3"/>
              </a:rPr>
              <a:t>® </a:t>
            </a:r>
            <a:r>
              <a:rPr lang="en-GB" altLang="en-US" sz="1800" dirty="0">
                <a:latin typeface="+mn-lt"/>
                <a:ea typeface="ヒラギノ角ゴ Pro W3"/>
                <a:cs typeface="ヒラギノ角ゴ Pro W3"/>
              </a:rPr>
              <a:t>and Menveo</a:t>
            </a:r>
            <a:r>
              <a:rPr lang="en-GB" altLang="en-US" sz="1800" baseline="30000" dirty="0">
                <a:latin typeface="+mn-lt"/>
                <a:ea typeface="ヒラギノ角ゴ Pro W3"/>
                <a:cs typeface="ヒラギノ角ゴ Pro W3"/>
              </a:rPr>
              <a:t>®</a:t>
            </a:r>
            <a:r>
              <a:rPr lang="en-GB" altLang="en-US" sz="1800" dirty="0">
                <a:latin typeface="+mn-lt"/>
                <a:ea typeface="ヒラギノ角ゴ Pro W3"/>
                <a:cs typeface="ヒラギノ角ゴ Pro W3"/>
              </a:rPr>
              <a:t> are </a:t>
            </a:r>
            <a:r>
              <a:rPr lang="en-GB" altLang="en-US" sz="1800" b="1" dirty="0">
                <a:latin typeface="+mn-lt"/>
                <a:ea typeface="ヒラギノ角ゴ Pro W3"/>
                <a:cs typeface="ヒラギノ角ゴ Pro W3"/>
              </a:rPr>
              <a:t>prescription only medicines and should therefore only be administered</a:t>
            </a:r>
            <a:r>
              <a:rPr lang="en-GB" altLang="en-US" sz="1800" dirty="0">
                <a:latin typeface="+mn-lt"/>
                <a:ea typeface="ヒラギノ角ゴ Pro W3"/>
                <a:cs typeface="ヒラギノ角ゴ Pro W3"/>
              </a:rPr>
              <a:t>:</a:t>
            </a:r>
          </a:p>
          <a:p>
            <a:pPr lvl="1"/>
            <a:r>
              <a:rPr lang="en-GB" altLang="en-US" sz="1800" dirty="0">
                <a:ea typeface="ヒラギノ角ゴ Pro W3"/>
                <a:cs typeface="ヒラギノ角ゴ Pro W3"/>
              </a:rPr>
              <a:t>A</a:t>
            </a:r>
            <a:r>
              <a:rPr lang="en-GB" altLang="en-US" sz="1800" dirty="0">
                <a:latin typeface="+mn-lt"/>
                <a:ea typeface="ヒラギノ角ゴ Pro W3"/>
                <a:cs typeface="ヒラギノ角ゴ Pro W3"/>
              </a:rPr>
              <a:t>gainst a prescription written manually or electronically by a registered medical practitioner or other authorised prescriber</a:t>
            </a:r>
          </a:p>
          <a:p>
            <a:pPr lvl="1"/>
            <a:r>
              <a:rPr lang="en-GB" altLang="en-US" sz="1800" dirty="0">
                <a:ea typeface="ヒラギノ角ゴ Pro W3"/>
                <a:cs typeface="ヒラギノ角ゴ Pro W3"/>
              </a:rPr>
              <a:t>A</a:t>
            </a:r>
            <a:r>
              <a:rPr lang="en-GB" altLang="en-US" sz="1800" dirty="0">
                <a:latin typeface="+mn-lt"/>
                <a:ea typeface="ヒラギノ角ゴ Pro W3"/>
                <a:cs typeface="ヒラギノ角ゴ Pro W3"/>
              </a:rPr>
              <a:t>gainst a patient specific direction</a:t>
            </a:r>
          </a:p>
          <a:p>
            <a:pPr lvl="1"/>
            <a:r>
              <a:rPr lang="en-GB" altLang="en-US" sz="1800" dirty="0">
                <a:ea typeface="ヒラギノ角ゴ Pro W3"/>
                <a:cs typeface="ヒラギノ角ゴ Pro W3"/>
              </a:rPr>
              <a:t>A</a:t>
            </a:r>
            <a:r>
              <a:rPr lang="en-GB" altLang="en-US" sz="1800" dirty="0">
                <a:latin typeface="+mn-lt"/>
                <a:ea typeface="ヒラギノ角ゴ Pro W3"/>
                <a:cs typeface="ヒラギノ角ゴ Pro W3"/>
              </a:rPr>
              <a:t>gainst a patient group direction</a:t>
            </a:r>
          </a:p>
          <a:p>
            <a:r>
              <a:rPr lang="en-GB" sz="1800" b="0" i="0" dirty="0">
                <a:effectLst/>
              </a:rPr>
              <a:t>A </a:t>
            </a:r>
            <a:r>
              <a:rPr lang="en-GB" sz="1800" b="0" i="0" dirty="0">
                <a:effectLst/>
                <a:latin typeface="+mn-lt"/>
              </a:rPr>
              <a:t>Meningococcal groups A, C, W and Y (</a:t>
            </a:r>
            <a:r>
              <a:rPr lang="en-GB" sz="1800" b="0" i="0" dirty="0" err="1">
                <a:effectLst/>
                <a:latin typeface="+mn-lt"/>
              </a:rPr>
              <a:t>MenACWY</a:t>
            </a:r>
            <a:r>
              <a:rPr lang="en-GB" sz="1800" b="0" i="0" dirty="0">
                <a:effectLst/>
                <a:latin typeface="+mn-lt"/>
              </a:rPr>
              <a:t>) Conjugate Vaccine Patient Group Direction (PGD) </a:t>
            </a:r>
            <a:r>
              <a:rPr lang="en-GB" altLang="en-US" sz="1800" b="1" dirty="0">
                <a:latin typeface="+mn-lt"/>
                <a:ea typeface="ヒラギノ角ゴ Pro W3"/>
                <a:cs typeface="ヒラギノ角ゴ Pro W3"/>
              </a:rPr>
              <a:t>template </a:t>
            </a:r>
            <a:r>
              <a:rPr lang="en-GB" altLang="en-US" sz="1800" dirty="0">
                <a:latin typeface="+mn-lt"/>
                <a:ea typeface="ヒラギノ角ゴ Pro W3"/>
                <a:cs typeface="ヒラギノ角ゴ Pro W3"/>
              </a:rPr>
              <a:t>is available on the Welsh Medicines Advice Service website: </a:t>
            </a:r>
            <a:r>
              <a:rPr lang="en-GB" sz="1800" dirty="0">
                <a:hlinkClick r:id="rId3"/>
              </a:rPr>
              <a:t>Patient Group Directions (PGD) - Welsh Medicines Advice Service (wales.nhs.uk)</a:t>
            </a:r>
            <a:r>
              <a:rPr lang="en-GB" sz="1800" dirty="0"/>
              <a:t> </a:t>
            </a:r>
            <a:r>
              <a:rPr lang="en-GB" sz="1800" dirty="0">
                <a:latin typeface="+mn-lt"/>
              </a:rPr>
              <a:t>for:</a:t>
            </a:r>
            <a:endParaRPr lang="en-GB" sz="1800" dirty="0">
              <a:latin typeface="+mn-lt"/>
              <a:cs typeface="Arial"/>
            </a:endParaRPr>
          </a:p>
          <a:p>
            <a:pPr lvl="1"/>
            <a:r>
              <a:rPr lang="en-GB" sz="1800" dirty="0"/>
              <a:t>I</a:t>
            </a:r>
            <a:r>
              <a:rPr lang="en-GB" sz="1800" dirty="0">
                <a:latin typeface="+mn-lt"/>
              </a:rPr>
              <a:t>ndividuals eligible for national routine </a:t>
            </a:r>
            <a:r>
              <a:rPr lang="en-GB" sz="1800" dirty="0" err="1">
                <a:latin typeface="+mn-lt"/>
              </a:rPr>
              <a:t>MenACWY</a:t>
            </a:r>
            <a:r>
              <a:rPr lang="en-GB" sz="1800" dirty="0">
                <a:latin typeface="+mn-lt"/>
              </a:rPr>
              <a:t> programme (including </a:t>
            </a:r>
            <a:r>
              <a:rPr lang="en-GB" sz="1800" b="0" i="0" dirty="0">
                <a:effectLst/>
                <a:latin typeface="+mn-lt"/>
              </a:rPr>
              <a:t>individuals with an incomplete or Unknown vaccination history</a:t>
            </a:r>
            <a:r>
              <a:rPr lang="en-GB" sz="1800" dirty="0">
                <a:latin typeface="+mn-lt"/>
              </a:rPr>
              <a:t> until their 25</a:t>
            </a:r>
            <a:r>
              <a:rPr lang="en-GB" sz="1800" baseline="30000" dirty="0">
                <a:latin typeface="+mn-lt"/>
              </a:rPr>
              <a:t>th</a:t>
            </a:r>
            <a:r>
              <a:rPr lang="en-GB" sz="1800" dirty="0">
                <a:latin typeface="+mn-lt"/>
              </a:rPr>
              <a:t> birthday)</a:t>
            </a:r>
            <a:r>
              <a:rPr lang="en-GB" sz="1800" dirty="0"/>
              <a:t> </a:t>
            </a:r>
            <a:endParaRPr lang="en-GB" sz="1800" dirty="0">
              <a:latin typeface="+mn-lt"/>
              <a:cs typeface="Arial"/>
            </a:endParaRPr>
          </a:p>
          <a:p>
            <a:pPr lvl="1"/>
            <a:r>
              <a:rPr lang="en-GB" sz="1800" dirty="0"/>
              <a:t>O</a:t>
            </a:r>
            <a:r>
              <a:rPr lang="en-GB" sz="1800" dirty="0">
                <a:latin typeface="+mn-lt"/>
              </a:rPr>
              <a:t>utbreak control and contacts of confirmed cases (under the direction of the local Health Protection Team)</a:t>
            </a:r>
          </a:p>
          <a:p>
            <a:pPr lvl="1"/>
            <a:r>
              <a:rPr lang="en-GB" sz="1800" dirty="0"/>
              <a:t>A</a:t>
            </a:r>
            <a:r>
              <a:rPr lang="en-GB" sz="1800" dirty="0">
                <a:latin typeface="+mn-lt"/>
              </a:rPr>
              <a:t>ll three licensed vaccines are included in the PGD template</a:t>
            </a:r>
          </a:p>
          <a:p>
            <a:pPr lvl="1"/>
            <a:r>
              <a:rPr lang="en-GB" sz="1800" dirty="0">
                <a:latin typeface="+mn-lt"/>
              </a:rPr>
              <a:t>NB: Local authorisation is required before PGD templates can be used	</a:t>
            </a:r>
            <a:endParaRPr lang="en-GB" sz="1800"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dirty="0"/>
              <a:t>Meningococcal ACWY immunisation programme for adolescents</a:t>
            </a:r>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925154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316457"/>
            <a:ext cx="11168742" cy="1345355"/>
          </a:xfrm>
        </p:spPr>
        <p:txBody>
          <a:bodyPr lIns="91440" tIns="45720" rIns="91440" bIns="45720" anchor="t"/>
          <a:lstStyle/>
          <a:p>
            <a:r>
              <a:rPr lang="en-GB" sz="3200" b="1" dirty="0" err="1"/>
              <a:t>MenACWY</a:t>
            </a:r>
            <a:r>
              <a:rPr lang="en-GB" sz="3200" b="1" dirty="0"/>
              <a:t> coverage for adolescents in Wales, by academic year from 2018-19 to 2023-24</a:t>
            </a:r>
            <a:br>
              <a:rPr lang="en-GB" sz="3200" b="1" dirty="0"/>
            </a:br>
            <a:r>
              <a:rPr lang="en-GB" sz="2400" dirty="0">
                <a:solidFill>
                  <a:srgbClr val="FF0000"/>
                </a:solidFill>
              </a:rPr>
              <a:t>PROVISIONAL</a:t>
            </a:r>
            <a:endParaRPr lang="en-GB" sz="2400" b="1"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33</a:t>
            </a:fld>
            <a:endParaRPr lang="en-GB"/>
          </a:p>
        </p:txBody>
      </p:sp>
      <p:sp>
        <p:nvSpPr>
          <p:cNvPr id="10" name="TextBox 9">
            <a:extLst>
              <a:ext uri="{FF2B5EF4-FFF2-40B4-BE49-F238E27FC236}">
                <a16:creationId xmlns:a16="http://schemas.microsoft.com/office/drawing/2014/main" id="{AD8DBE41-2AF1-877F-745D-3E8BABE1BC67}"/>
              </a:ext>
            </a:extLst>
          </p:cNvPr>
          <p:cNvSpPr txBox="1"/>
          <p:nvPr/>
        </p:nvSpPr>
        <p:spPr>
          <a:xfrm>
            <a:off x="2558954" y="5689991"/>
            <a:ext cx="7315199" cy="338554"/>
          </a:xfrm>
          <a:prstGeom prst="rect">
            <a:avLst/>
          </a:prstGeom>
          <a:noFill/>
        </p:spPr>
        <p:txBody>
          <a:bodyPr wrap="square">
            <a:spAutoFit/>
          </a:bodyPr>
          <a:lstStyle/>
          <a:p>
            <a:pPr algn="ctr"/>
            <a:r>
              <a:rPr lang="en-GB" sz="1600" dirty="0"/>
              <a:t>Coverage as reported at the end of the September to August academic year</a:t>
            </a:r>
          </a:p>
        </p:txBody>
      </p:sp>
      <p:pic>
        <p:nvPicPr>
          <p:cNvPr id="3" name="Picture 2">
            <a:extLst>
              <a:ext uri="{FF2B5EF4-FFF2-40B4-BE49-F238E27FC236}">
                <a16:creationId xmlns:a16="http://schemas.microsoft.com/office/drawing/2014/main" id="{CA924C4E-4AD4-BEFC-BF10-C54F93B2B91A}"/>
              </a:ext>
            </a:extLst>
          </p:cNvPr>
          <p:cNvPicPr>
            <a:picLocks noChangeAspect="1"/>
          </p:cNvPicPr>
          <p:nvPr/>
        </p:nvPicPr>
        <p:blipFill>
          <a:blip r:embed="rId3"/>
          <a:stretch>
            <a:fillRect/>
          </a:stretch>
        </p:blipFill>
        <p:spPr>
          <a:xfrm>
            <a:off x="6216553" y="1661811"/>
            <a:ext cx="5798578" cy="1291911"/>
          </a:xfrm>
          <a:prstGeom prst="rect">
            <a:avLst/>
          </a:prstGeom>
        </p:spPr>
      </p:pic>
      <p:pic>
        <p:nvPicPr>
          <p:cNvPr id="7" name="Picture 6">
            <a:extLst>
              <a:ext uri="{FF2B5EF4-FFF2-40B4-BE49-F238E27FC236}">
                <a16:creationId xmlns:a16="http://schemas.microsoft.com/office/drawing/2014/main" id="{D6548884-F417-749D-4A88-2E35C5D1FC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493" y="1661811"/>
            <a:ext cx="5627426" cy="3938889"/>
          </a:xfrm>
          <a:prstGeom prst="rect">
            <a:avLst/>
          </a:prstGeom>
        </p:spPr>
      </p:pic>
      <p:sp>
        <p:nvSpPr>
          <p:cNvPr id="8" name="TextBox 7">
            <a:extLst>
              <a:ext uri="{FF2B5EF4-FFF2-40B4-BE49-F238E27FC236}">
                <a16:creationId xmlns:a16="http://schemas.microsoft.com/office/drawing/2014/main" id="{4298B5DF-0AA4-8752-107E-9DBADCCC77E6}"/>
              </a:ext>
            </a:extLst>
          </p:cNvPr>
          <p:cNvSpPr txBox="1"/>
          <p:nvPr/>
        </p:nvSpPr>
        <p:spPr>
          <a:xfrm>
            <a:off x="6216553" y="3210299"/>
            <a:ext cx="5627426" cy="1200329"/>
          </a:xfrm>
          <a:prstGeom prst="rect">
            <a:avLst/>
          </a:prstGeom>
          <a:noFill/>
        </p:spPr>
        <p:txBody>
          <a:bodyPr wrap="square">
            <a:spAutoFit/>
          </a:bodyPr>
          <a:lstStyle/>
          <a:p>
            <a:r>
              <a:rPr lang="en-GB" sz="1800" dirty="0" err="1">
                <a:effectLst/>
                <a:latin typeface="Arial" panose="020B0604020202020204" pitchFamily="34" charset="0"/>
                <a:ea typeface="Calibri" panose="020F0502020204030204" pitchFamily="34" charset="0"/>
              </a:rPr>
              <a:t>MenACWY</a:t>
            </a:r>
            <a:r>
              <a:rPr lang="en-GB" sz="1800" dirty="0">
                <a:effectLst/>
                <a:latin typeface="Arial" panose="020B0604020202020204" pitchFamily="34" charset="0"/>
                <a:ea typeface="Calibri" panose="020F0502020204030204" pitchFamily="34" charset="0"/>
              </a:rPr>
              <a:t> vaccine coverage in 2023-24 increased in year 9 pupils, but continued to decrease in 10 and 11 school year cohorts, following a downward trend seen since 2020-21</a:t>
            </a:r>
            <a:endParaRPr lang="en-GB" dirty="0"/>
          </a:p>
        </p:txBody>
      </p:sp>
    </p:spTree>
    <p:extLst>
      <p:ext uri="{BB962C8B-B14F-4D97-AF65-F5344CB8AC3E}">
        <p14:creationId xmlns:p14="http://schemas.microsoft.com/office/powerpoint/2010/main" val="19631333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17D6-886B-4355-A1DC-069DC4FD7B55}"/>
              </a:ext>
            </a:extLst>
          </p:cNvPr>
          <p:cNvSpPr>
            <a:spLocks noGrp="1"/>
          </p:cNvSpPr>
          <p:nvPr>
            <p:ph type="title"/>
          </p:nvPr>
        </p:nvSpPr>
        <p:spPr>
          <a:xfrm>
            <a:off x="522514" y="365125"/>
            <a:ext cx="10831286" cy="659807"/>
          </a:xfrm>
        </p:spPr>
        <p:txBody>
          <a:bodyPr/>
          <a:lstStyle/>
          <a:p>
            <a:r>
              <a:rPr lang="en-GB" b="1" dirty="0"/>
              <a:t>School level data dashboard</a:t>
            </a:r>
          </a:p>
        </p:txBody>
      </p:sp>
      <p:sp>
        <p:nvSpPr>
          <p:cNvPr id="5" name="Slide Number Placeholder 4">
            <a:extLst>
              <a:ext uri="{FF2B5EF4-FFF2-40B4-BE49-F238E27FC236}">
                <a16:creationId xmlns:a16="http://schemas.microsoft.com/office/drawing/2014/main" id="{4DE23268-6991-48F8-AFD1-F0DD0B0692A8}"/>
              </a:ext>
            </a:extLst>
          </p:cNvPr>
          <p:cNvSpPr>
            <a:spLocks noGrp="1"/>
          </p:cNvSpPr>
          <p:nvPr>
            <p:ph type="sldNum" sz="quarter" idx="12"/>
          </p:nvPr>
        </p:nvSpPr>
        <p:spPr/>
        <p:txBody>
          <a:bodyPr/>
          <a:lstStyle/>
          <a:p>
            <a:fld id="{561D0CCE-8DCC-44DC-A653-AE62B1D84A52}" type="slidenum">
              <a:rPr lang="en-GB" smtClean="0"/>
              <a:pPr/>
              <a:t>34</a:t>
            </a:fld>
            <a:endParaRPr lang="en-GB"/>
          </a:p>
        </p:txBody>
      </p:sp>
      <p:sp>
        <p:nvSpPr>
          <p:cNvPr id="7" name="TextBox 6"/>
          <p:cNvSpPr txBox="1"/>
          <p:nvPr/>
        </p:nvSpPr>
        <p:spPr>
          <a:xfrm>
            <a:off x="5815173" y="1236712"/>
            <a:ext cx="6376828"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dirty="0"/>
              <a:t>In February 2023, school level immunisation data dashboards were made available on SharePoint (NHS intranet only)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dashboards are health board specific and primary school and secondary school dashboards are separate.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data is based on the most recent quarterly COVER report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It's an interactive dashboard and can be refined to show:</a:t>
            </a:r>
          </a:p>
          <a:p>
            <a:pPr marL="742950" lvl="1" indent="-285750">
              <a:buFont typeface="Arial" panose="020B0604020202020204" pitchFamily="34" charset="0"/>
              <a:buChar char="•"/>
            </a:pPr>
            <a:r>
              <a:rPr lang="en-GB" dirty="0"/>
              <a:t>specific vaccination uptake by local authority, year group, by vaccine, school size and uptake ranges</a:t>
            </a:r>
          </a:p>
          <a:p>
            <a:pPr marL="742950" lvl="1" indent="-285750">
              <a:buFont typeface="Arial" panose="020B0604020202020204" pitchFamily="34" charset="0"/>
              <a:buChar char="•"/>
            </a:pPr>
            <a:r>
              <a:rPr lang="en-GB" dirty="0"/>
              <a:t>Individual school level uptake by year group</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9" name="Picture 8"/>
          <p:cNvPicPr>
            <a:picLocks noChangeAspect="1"/>
          </p:cNvPicPr>
          <p:nvPr/>
        </p:nvPicPr>
        <p:blipFill>
          <a:blip r:embed="rId3"/>
          <a:stretch>
            <a:fillRect/>
          </a:stretch>
        </p:blipFill>
        <p:spPr>
          <a:xfrm>
            <a:off x="318498" y="1236712"/>
            <a:ext cx="4376792" cy="2477771"/>
          </a:xfrm>
          <a:prstGeom prst="rect">
            <a:avLst/>
          </a:prstGeom>
        </p:spPr>
      </p:pic>
      <p:pic>
        <p:nvPicPr>
          <p:cNvPr id="10" name="Picture 9"/>
          <p:cNvPicPr>
            <a:picLocks noChangeAspect="1"/>
          </p:cNvPicPr>
          <p:nvPr/>
        </p:nvPicPr>
        <p:blipFill>
          <a:blip r:embed="rId4"/>
          <a:stretch>
            <a:fillRect/>
          </a:stretch>
        </p:blipFill>
        <p:spPr>
          <a:xfrm>
            <a:off x="174661" y="4264024"/>
            <a:ext cx="5712431" cy="1431785"/>
          </a:xfrm>
          <a:prstGeom prst="rect">
            <a:avLst/>
          </a:prstGeom>
        </p:spPr>
      </p:pic>
      <p:sp>
        <p:nvSpPr>
          <p:cNvPr id="4" name="Footer Placeholder 3">
            <a:extLst>
              <a:ext uri="{FF2B5EF4-FFF2-40B4-BE49-F238E27FC236}">
                <a16:creationId xmlns:a16="http://schemas.microsoft.com/office/drawing/2014/main" id="{804BB339-9B27-D75B-7F8D-2B429D77DB85}"/>
              </a:ext>
            </a:extLst>
          </p:cNvPr>
          <p:cNvSpPr>
            <a:spLocks noGrp="1"/>
          </p:cNvSpPr>
          <p:nvPr>
            <p:ph type="ftr" sz="quarter" idx="11"/>
          </p:nvPr>
        </p:nvSpPr>
        <p:spPr>
          <a:xfrm>
            <a:off x="838200" y="6356350"/>
            <a:ext cx="7315200" cy="365125"/>
          </a:xfrm>
        </p:spPr>
        <p:txBody>
          <a:bodyPr lIns="91440" tIns="45720" rIns="91440" bIns="45720" anchor="t"/>
          <a:lstStyle/>
          <a:p>
            <a:r>
              <a:rPr lang="fr-FR" sz="1400" dirty="0"/>
              <a:t>Meningococcal ACWY immunisation programme for adolescents </a:t>
            </a:r>
            <a:endParaRPr lang="en-GB" sz="1400" dirty="0"/>
          </a:p>
          <a:p>
            <a:endParaRPr lang="en-GB" dirty="0"/>
          </a:p>
        </p:txBody>
      </p:sp>
    </p:spTree>
    <p:extLst>
      <p:ext uri="{BB962C8B-B14F-4D97-AF65-F5344CB8AC3E}">
        <p14:creationId xmlns:p14="http://schemas.microsoft.com/office/powerpoint/2010/main" val="4188461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62273"/>
            <a:ext cx="11110503" cy="1325563"/>
          </a:xfrm>
        </p:spPr>
        <p:txBody>
          <a:bodyPr/>
          <a:lstStyle/>
          <a:p>
            <a:r>
              <a:rPr lang="en-GB" sz="4000" b="1" dirty="0">
                <a:cs typeface="Calibri" panose="020F0502020204030204" pitchFamily="34" charset="0"/>
              </a:rPr>
              <a:t>Young people vaccine information resources insights - survey</a:t>
            </a:r>
            <a:br>
              <a:rPr lang="en-GB" dirty="0">
                <a:highlight>
                  <a:srgbClr val="FFFF00"/>
                </a:highlight>
                <a:latin typeface="Calibri" panose="020F0502020204030204" pitchFamily="34" charset="0"/>
                <a:cs typeface="Calibri" panose="020F0502020204030204" pitchFamily="34" charset="0"/>
              </a:rPr>
            </a:br>
            <a:endParaRPr lang="en-GB" dirty="0">
              <a:highlight>
                <a:srgbClr val="FFFF00"/>
              </a:highlight>
            </a:endParaRPr>
          </a:p>
        </p:txBody>
      </p:sp>
      <p:sp>
        <p:nvSpPr>
          <p:cNvPr id="3" name="Content Placeholder 2"/>
          <p:cNvSpPr>
            <a:spLocks noGrp="1"/>
          </p:cNvSpPr>
          <p:nvPr>
            <p:ph idx="1"/>
          </p:nvPr>
        </p:nvSpPr>
        <p:spPr>
          <a:xfrm>
            <a:off x="373405" y="1675797"/>
            <a:ext cx="4640627" cy="3468127"/>
          </a:xfrm>
        </p:spPr>
        <p:txBody>
          <a:bodyPr/>
          <a:lstStyle/>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Previous PHW surveys suggested young people would prefer audio-visual vaccination resources (BMG 2022)</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Co-designed survey for school-aged young people (11-16) - VPDP colleagues, PHW Behavioural Science Unit, PHW Young Ambassadors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361 participants from localities across Wales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Survey undertaken January - February 2023</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a:ln>
                <a:noFill/>
              </a:ln>
              <a:solidFill>
                <a:srgbClr val="324F82"/>
              </a:solidFill>
              <a:effectLst/>
              <a:uLnTx/>
              <a:uFillTx/>
              <a:latin typeface="Verdana" charset="0"/>
              <a:ea typeface="Verdana" charset="0"/>
            </a:endParaRPr>
          </a:p>
          <a:p>
            <a:pPr lvl="1"/>
            <a:endParaRPr lang="en-GB" sz="1800" dirty="0"/>
          </a:p>
          <a:p>
            <a:pPr lvl="1"/>
            <a:endParaRPr lang="en-GB" sz="1600" dirty="0"/>
          </a:p>
        </p:txBody>
      </p:sp>
      <p:sp>
        <p:nvSpPr>
          <p:cNvPr id="4" name="Footer Placeholder 3"/>
          <p:cNvSpPr>
            <a:spLocks noGrp="1"/>
          </p:cNvSpPr>
          <p:nvPr>
            <p:ph type="ftr" sz="quarter" idx="11"/>
          </p:nvPr>
        </p:nvSpPr>
        <p:spPr>
          <a:xfrm>
            <a:off x="838200" y="6330602"/>
            <a:ext cx="7315200" cy="365125"/>
          </a:xfrm>
        </p:spPr>
        <p:txBody>
          <a:bodyPr/>
          <a:lstStyle/>
          <a:p>
            <a:r>
              <a:rPr lang="fr-FR" sz="1400" dirty="0"/>
              <a:t>Meningococcal ACWY immunisation programme for adolescents</a:t>
            </a:r>
            <a:endParaRPr lang="en-GB" sz="1400"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35</a:t>
            </a:fld>
            <a:endParaRPr lang="en-GB"/>
          </a:p>
        </p:txBody>
      </p:sp>
      <p:sp>
        <p:nvSpPr>
          <p:cNvPr id="6" name="TextBox 5">
            <a:extLst>
              <a:ext uri="{FF2B5EF4-FFF2-40B4-BE49-F238E27FC236}">
                <a16:creationId xmlns:a16="http://schemas.microsoft.com/office/drawing/2014/main" id="{704FF65A-5217-86E3-2F56-C1752B2C3C11}"/>
              </a:ext>
            </a:extLst>
          </p:cNvPr>
          <p:cNvSpPr txBox="1"/>
          <p:nvPr/>
        </p:nvSpPr>
        <p:spPr>
          <a:xfrm>
            <a:off x="5734878" y="1298078"/>
            <a:ext cx="6083717" cy="406059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4F82"/>
                </a:solidFill>
                <a:effectLst/>
                <a:uLnTx/>
                <a:uFillTx/>
                <a:ea typeface="Verdana" charset="0"/>
              </a:rPr>
              <a:t>Key Survey Findings (2023)</a:t>
            </a:r>
            <a:r>
              <a:rPr kumimoji="0" lang="en-GB" sz="1600" b="0" i="0" u="none" strike="noStrike" kern="1200" cap="none" spc="0" normalizeH="0" baseline="0" noProof="0" dirty="0">
                <a:ln>
                  <a:noFill/>
                </a:ln>
                <a:solidFill>
                  <a:srgbClr val="324F82"/>
                </a:solidFill>
                <a:effectLst/>
                <a:uLnTx/>
                <a:uFillTx/>
                <a:ea typeface="Verdana" charset="0"/>
              </a:rPr>
              <a:t>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324F82"/>
                </a:solidFill>
                <a:effectLst/>
                <a:uLnTx/>
                <a:uFillTx/>
                <a:ea typeface="Verdana" charset="0"/>
              </a:rPr>
              <a:t>Young people want:</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Vaccine information in school* (seen as trustworthy)</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To know how vaccines work</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To address their psychological needs: autonomy, choice, anxiety</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Audio-visual resource: short, funny, upbeat, bright, colourful</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Resources to be age-appropriate; not too simplified; representative of diversity</a:t>
            </a:r>
          </a:p>
        </p:txBody>
      </p:sp>
      <p:sp>
        <p:nvSpPr>
          <p:cNvPr id="7" name="TextBox 6">
            <a:extLst>
              <a:ext uri="{FF2B5EF4-FFF2-40B4-BE49-F238E27FC236}">
                <a16:creationId xmlns:a16="http://schemas.microsoft.com/office/drawing/2014/main" id="{31A3B822-B0BC-3669-A414-04EA4F317085}"/>
              </a:ext>
            </a:extLst>
          </p:cNvPr>
          <p:cNvSpPr txBox="1"/>
          <p:nvPr/>
        </p:nvSpPr>
        <p:spPr>
          <a:xfrm>
            <a:off x="2469532" y="5644238"/>
            <a:ext cx="8328992" cy="307777"/>
          </a:xfrm>
          <a:prstGeom prst="rect">
            <a:avLst/>
          </a:prstGeom>
          <a:noFill/>
        </p:spPr>
        <p:txBody>
          <a:bodyPr wrap="square" rtlCol="0">
            <a:spAutoFit/>
          </a:bodyPr>
          <a:lstStyle/>
          <a:p>
            <a:r>
              <a:rPr kumimoji="0" lang="en-GB" sz="1400" b="0" i="0" u="none" strike="noStrike" kern="0" cap="none" spc="0" normalizeH="0" baseline="0" noProof="0" dirty="0">
                <a:ln>
                  <a:noFill/>
                </a:ln>
                <a:solidFill>
                  <a:sysClr val="windowText" lastClr="000000"/>
                </a:solidFill>
                <a:effectLst/>
                <a:uLnTx/>
                <a:uFillTx/>
                <a:hlinkClick r:id="rId3"/>
              </a:rPr>
              <a:t>https://phw.nhs.wales/topics/immunisation-and-vaccines/engagement-insights/</a:t>
            </a:r>
            <a:endParaRPr lang="en-GB" sz="1400" dirty="0"/>
          </a:p>
        </p:txBody>
      </p:sp>
    </p:spTree>
    <p:extLst>
      <p:ext uri="{BB962C8B-B14F-4D97-AF65-F5344CB8AC3E}">
        <p14:creationId xmlns:p14="http://schemas.microsoft.com/office/powerpoint/2010/main" val="36261365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5577-1F59-B890-D5FF-3EA264357D6B}"/>
              </a:ext>
            </a:extLst>
          </p:cNvPr>
          <p:cNvSpPr>
            <a:spLocks noGrp="1"/>
          </p:cNvSpPr>
          <p:nvPr>
            <p:ph type="title"/>
          </p:nvPr>
        </p:nvSpPr>
        <p:spPr>
          <a:xfrm>
            <a:off x="392429" y="191951"/>
            <a:ext cx="11449051" cy="902566"/>
          </a:xfrm>
        </p:spPr>
        <p:txBody>
          <a:bodyPr/>
          <a:lstStyle/>
          <a:p>
            <a:r>
              <a:rPr lang="en-GB" sz="4000" b="1" dirty="0"/>
              <a:t>Information Resource for Young People – Research Findings 2023 </a:t>
            </a:r>
            <a:br>
              <a:rPr lang="en-GB" sz="2800" dirty="0"/>
            </a:br>
            <a:endParaRPr lang="en-GB" sz="2800" dirty="0"/>
          </a:p>
        </p:txBody>
      </p:sp>
      <p:sp>
        <p:nvSpPr>
          <p:cNvPr id="3" name="Content Placeholder 2">
            <a:extLst>
              <a:ext uri="{FF2B5EF4-FFF2-40B4-BE49-F238E27FC236}">
                <a16:creationId xmlns:a16="http://schemas.microsoft.com/office/drawing/2014/main" id="{67711CAD-0024-F929-F204-2B6B4486B3CE}"/>
              </a:ext>
            </a:extLst>
          </p:cNvPr>
          <p:cNvSpPr>
            <a:spLocks noGrp="1"/>
          </p:cNvSpPr>
          <p:nvPr>
            <p:ph idx="1"/>
          </p:nvPr>
        </p:nvSpPr>
        <p:spPr>
          <a:xfrm>
            <a:off x="838200" y="1378816"/>
            <a:ext cx="10515600" cy="4351338"/>
          </a:xfrm>
        </p:spPr>
        <p:txBody>
          <a:bodyPr/>
          <a:lstStyle/>
          <a:p>
            <a:endParaRPr lang="en-GB" dirty="0"/>
          </a:p>
          <a:p>
            <a:endParaRPr lang="en-GB" dirty="0"/>
          </a:p>
          <a:p>
            <a:endParaRPr lang="en-GB" dirty="0"/>
          </a:p>
          <a:p>
            <a:endParaRPr lang="en-GB" dirty="0"/>
          </a:p>
        </p:txBody>
      </p:sp>
      <p:sp>
        <p:nvSpPr>
          <p:cNvPr id="4" name="Footer Placeholder 3">
            <a:extLst>
              <a:ext uri="{FF2B5EF4-FFF2-40B4-BE49-F238E27FC236}">
                <a16:creationId xmlns:a16="http://schemas.microsoft.com/office/drawing/2014/main" id="{72CB623A-52DE-5672-FF6A-A3C6E88F192D}"/>
              </a:ext>
            </a:extLst>
          </p:cNvPr>
          <p:cNvSpPr>
            <a:spLocks noGrp="1"/>
          </p:cNvSpPr>
          <p:nvPr>
            <p:ph type="ftr" sz="quarter" idx="11"/>
          </p:nvPr>
        </p:nvSpPr>
        <p:spPr>
          <a:xfrm>
            <a:off x="838200" y="6300924"/>
            <a:ext cx="7315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a:ea typeface="+mn-ea"/>
                <a:cs typeface="+mn-cs"/>
              </a:rPr>
              <a:t>Meningococcal ACWY immunisation programme for adolescents</a:t>
            </a:r>
            <a:endParaRPr kumimoji="0" lang="en-GB" sz="1400" b="1" i="0" u="none" strike="noStrike" kern="1200" cap="none" spc="0" normalizeH="0" baseline="0" noProof="0" dirty="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A905FF9F-DBD1-80B0-4900-B66C142C2A44}"/>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9" name="TextBox 8">
            <a:extLst>
              <a:ext uri="{FF2B5EF4-FFF2-40B4-BE49-F238E27FC236}">
                <a16:creationId xmlns:a16="http://schemas.microsoft.com/office/drawing/2014/main" id="{17E17ED1-80A3-92A9-9AA8-602DDDBDBBEB}"/>
              </a:ext>
            </a:extLst>
          </p:cNvPr>
          <p:cNvSpPr txBox="1"/>
          <p:nvPr/>
        </p:nvSpPr>
        <p:spPr>
          <a:xfrm>
            <a:off x="288234" y="1358119"/>
            <a:ext cx="11688417" cy="4980851"/>
          </a:xfrm>
          <a:prstGeom prst="rect">
            <a:avLst/>
          </a:prstGeom>
          <a:noFill/>
        </p:spPr>
        <p:txBody>
          <a:bodyPr wrap="square">
            <a:spAutoFit/>
          </a:bodyPr>
          <a:lstStyle/>
          <a:p>
            <a:pPr marL="0" marR="0" lvl="0" indent="0" algn="just" defTabSz="914400" rtl="0" eaLnBrk="1" fontAlgn="auto" latinLnBrk="0" hangingPunct="1">
              <a:spcBef>
                <a:spcPts val="1000"/>
              </a:spcBef>
              <a:spcAft>
                <a:spcPts val="0"/>
              </a:spcAft>
              <a:buClrTx/>
              <a:buSzTx/>
              <a:buFont typeface="Arial" charset="0"/>
              <a:buNone/>
              <a:tabLst/>
              <a:defRPr/>
            </a:pPr>
            <a:r>
              <a:rPr lang="en-GB" sz="1600" dirty="0"/>
              <a:t>To assess vaccine information needs among young people, to inform co-production of resources*</a:t>
            </a:r>
          </a:p>
          <a:p>
            <a:pPr marL="0" marR="0" lvl="0" indent="0" algn="just" defTabSz="914400" rtl="0" eaLnBrk="1" fontAlgn="auto" latinLnBrk="0" hangingPunct="1">
              <a:spcBef>
                <a:spcPts val="1000"/>
              </a:spcBef>
              <a:spcAft>
                <a:spcPts val="0"/>
              </a:spcAft>
              <a:buClrTx/>
              <a:buSzTx/>
              <a:buFont typeface="Arial" charset="0"/>
              <a:buNone/>
              <a:tabLst/>
              <a:defRPr/>
            </a:pPr>
            <a:r>
              <a:rPr lang="en-GB" sz="1600" b="1" dirty="0"/>
              <a:t>KEY FINDINGS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Attitudes to vaccination are generally positive </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Awareness of some vaccine preventable diseases is </a:t>
            </a:r>
            <a:r>
              <a:rPr kumimoji="0" lang="en-GB" sz="1600" b="1" i="0" u="none" strike="noStrike" kern="1200" cap="none" spc="0" normalizeH="0" baseline="0" noProof="0" dirty="0">
                <a:ln>
                  <a:noFill/>
                </a:ln>
                <a:solidFill>
                  <a:srgbClr val="324F82"/>
                </a:solidFill>
                <a:effectLst/>
                <a:uLnTx/>
                <a:uFillTx/>
                <a:ea typeface="Verdana" charset="0"/>
              </a:rPr>
              <a:t>very low</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1" i="0" u="none" strike="noStrike" kern="1200" cap="none" spc="0" normalizeH="0" baseline="0" noProof="0" dirty="0">
                <a:ln>
                  <a:noFill/>
                </a:ln>
                <a:solidFill>
                  <a:srgbClr val="324F82"/>
                </a:solidFill>
                <a:effectLst/>
                <a:uLnTx/>
                <a:uFillTx/>
                <a:ea typeface="Verdana" charset="0"/>
              </a:rPr>
              <a:t>Parents </a:t>
            </a:r>
            <a:r>
              <a:rPr kumimoji="0" lang="en-GB" sz="1600" i="0" u="none" strike="noStrike" kern="1200" cap="none" spc="0" normalizeH="0" baseline="0" noProof="0" dirty="0">
                <a:ln>
                  <a:noFill/>
                </a:ln>
                <a:solidFill>
                  <a:srgbClr val="324F82"/>
                </a:solidFill>
                <a:effectLst/>
                <a:uLnTx/>
                <a:uFillTx/>
                <a:ea typeface="Verdana" charset="0"/>
              </a:rPr>
              <a:t>are most trusted source to discuss vaccination, then </a:t>
            </a:r>
            <a:r>
              <a:rPr kumimoji="0" lang="en-GB" sz="1600" b="1" i="0" u="none" strike="noStrike" kern="1200" cap="none" spc="0" normalizeH="0" baseline="0" noProof="0" dirty="0">
                <a:ln>
                  <a:noFill/>
                </a:ln>
                <a:solidFill>
                  <a:srgbClr val="324F82"/>
                </a:solidFill>
                <a:effectLst/>
                <a:uLnTx/>
                <a:uFillTx/>
                <a:ea typeface="Verdana" charset="0"/>
              </a:rPr>
              <a:t>medical professionals </a:t>
            </a:r>
            <a:r>
              <a:rPr kumimoji="0" lang="en-GB" sz="1600" i="0" u="none" strike="noStrike" kern="1200" cap="none" spc="0" normalizeH="0" baseline="0" noProof="0" dirty="0">
                <a:ln>
                  <a:noFill/>
                </a:ln>
                <a:solidFill>
                  <a:srgbClr val="324F82"/>
                </a:solidFill>
                <a:effectLst/>
                <a:uLnTx/>
                <a:uFillTx/>
                <a:ea typeface="Verdana" charset="0"/>
              </a:rPr>
              <a:t>and </a:t>
            </a:r>
            <a:r>
              <a:rPr kumimoji="0" lang="en-GB" sz="1600" b="1" i="0" u="none" strike="noStrike" kern="1200" cap="none" spc="0" normalizeH="0" baseline="0" noProof="0" dirty="0">
                <a:ln>
                  <a:noFill/>
                </a:ln>
                <a:solidFill>
                  <a:srgbClr val="324F82"/>
                </a:solidFill>
                <a:effectLst/>
                <a:uLnTx/>
                <a:uFillTx/>
                <a:ea typeface="Verdana" charset="0"/>
              </a:rPr>
              <a:t>teachers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Parental input is key in decision making</a:t>
            </a:r>
          </a:p>
          <a:p>
            <a:pPr marL="285750" lvl="0" indent="-285750" algn="just">
              <a:spcBef>
                <a:spcPts val="1000"/>
              </a:spcBef>
              <a:buFont typeface="Arial" charset="0"/>
              <a:buChar char="•"/>
              <a:defRPr/>
            </a:pPr>
            <a:r>
              <a:rPr lang="en-GB" sz="1600" dirty="0">
                <a:solidFill>
                  <a:srgbClr val="324F82"/>
                </a:solidFill>
                <a:ea typeface="Verdana" charset="0"/>
              </a:rPr>
              <a:t>R</a:t>
            </a:r>
            <a:r>
              <a:rPr kumimoji="0" lang="en-GB" sz="1600" b="0" i="0" u="none" strike="noStrike" kern="1200" cap="none" spc="0" normalizeH="0" baseline="0" noProof="0" dirty="0" err="1">
                <a:ln>
                  <a:noFill/>
                </a:ln>
                <a:solidFill>
                  <a:srgbClr val="324F82"/>
                </a:solidFill>
                <a:effectLst/>
                <a:uLnTx/>
                <a:uFillTx/>
                <a:ea typeface="Verdana" charset="0"/>
              </a:rPr>
              <a:t>esource</a:t>
            </a:r>
            <a:r>
              <a:rPr kumimoji="0" lang="en-GB" sz="1600" b="0" i="0" u="none" strike="noStrike" kern="1200" cap="none" spc="0" normalizeH="0" baseline="0" noProof="0" dirty="0">
                <a:ln>
                  <a:noFill/>
                </a:ln>
                <a:solidFill>
                  <a:srgbClr val="324F82"/>
                </a:solidFill>
                <a:effectLst/>
                <a:uLnTx/>
                <a:uFillTx/>
                <a:ea typeface="Verdana" charset="0"/>
              </a:rPr>
              <a:t> content to include: V</a:t>
            </a:r>
            <a:r>
              <a:rPr lang="en-GB" sz="1600" dirty="0" err="1">
                <a:solidFill>
                  <a:srgbClr val="324F82"/>
                </a:solidFill>
                <a:ea typeface="Verdana" charset="0"/>
              </a:rPr>
              <a:t>accine</a:t>
            </a:r>
            <a:r>
              <a:rPr lang="en-GB" sz="1600" dirty="0">
                <a:solidFill>
                  <a:srgbClr val="324F82"/>
                </a:solidFill>
                <a:ea typeface="Verdana" charset="0"/>
              </a:rPr>
              <a:t> information </a:t>
            </a:r>
            <a:r>
              <a:rPr kumimoji="0" lang="en-GB" sz="1600" b="0" i="0" u="none" strike="noStrike" kern="1200" cap="none" spc="0" normalizeH="0" baseline="0" noProof="0" dirty="0">
                <a:ln>
                  <a:noFill/>
                </a:ln>
                <a:solidFill>
                  <a:srgbClr val="324F82"/>
                </a:solidFill>
                <a:effectLst/>
                <a:uLnTx/>
                <a:uFillTx/>
                <a:ea typeface="Verdana" charset="0"/>
              </a:rPr>
              <a:t>and the disease/illness it protects against, benefits and what the vaccine protects from, who can have it, how delivered, number of doses, reassurances about the pain, and potential side effects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lang="en-GB" sz="1600" dirty="0">
                <a:solidFill>
                  <a:srgbClr val="324F82"/>
                </a:solidFill>
                <a:ea typeface="Verdana" charset="0"/>
              </a:rPr>
              <a:t>Preference for a</a:t>
            </a:r>
            <a:r>
              <a:rPr kumimoji="0" lang="en-GB" sz="1600" b="0" i="0" u="none" strike="noStrike" kern="1200" cap="none" spc="0" normalizeH="0" baseline="0" noProof="0" dirty="0" err="1">
                <a:ln>
                  <a:noFill/>
                </a:ln>
                <a:solidFill>
                  <a:srgbClr val="324F82"/>
                </a:solidFill>
                <a:effectLst/>
                <a:uLnTx/>
                <a:uFillTx/>
                <a:ea typeface="Verdana" charset="0"/>
              </a:rPr>
              <a:t>nimation</a:t>
            </a:r>
            <a:r>
              <a:rPr kumimoji="0" lang="en-GB" sz="1600" b="0" i="0" u="none" strike="noStrike" kern="1200" cap="none" spc="0" normalizeH="0" baseline="0" noProof="0" dirty="0">
                <a:ln>
                  <a:noFill/>
                </a:ln>
                <a:solidFill>
                  <a:srgbClr val="324F82"/>
                </a:solidFill>
                <a:effectLst/>
                <a:uLnTx/>
                <a:uFillTx/>
                <a:ea typeface="Verdana" charset="0"/>
              </a:rPr>
              <a:t> resource with an </a:t>
            </a:r>
            <a:r>
              <a:rPr kumimoji="0" lang="en-GB" sz="1600" i="0" u="none" strike="noStrike" kern="1200" cap="none" spc="0" normalizeH="0" baseline="0" noProof="0" dirty="0">
                <a:ln>
                  <a:noFill/>
                </a:ln>
                <a:solidFill>
                  <a:srgbClr val="324F82"/>
                </a:solidFill>
                <a:effectLst/>
                <a:uLnTx/>
                <a:uFillTx/>
                <a:ea typeface="Verdana" charset="0"/>
              </a:rPr>
              <a:t>accompanying leaflet </a:t>
            </a:r>
            <a:r>
              <a:rPr kumimoji="0" lang="en-GB" sz="1600" b="0" i="0" u="none" strike="noStrike" kern="1200" cap="none" spc="0" normalizeH="0" baseline="0" noProof="0" dirty="0">
                <a:ln>
                  <a:noFill/>
                </a:ln>
                <a:solidFill>
                  <a:srgbClr val="324F82"/>
                </a:solidFill>
                <a:effectLst/>
                <a:uLnTx/>
                <a:uFillTx/>
                <a:ea typeface="Verdana" charset="0"/>
              </a:rPr>
              <a:t>to take home to discuss with parents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Animation should be shown in school, with opportunity for follow up questions  – school seen as very trustworthy</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High levels of mistrust in social media</a:t>
            </a:r>
          </a:p>
          <a:p>
            <a:pPr>
              <a:spcBef>
                <a:spcPts val="1000"/>
              </a:spcBef>
              <a:defRPr/>
            </a:pPr>
            <a:r>
              <a:rPr lang="en-GB" sz="1600" b="1" dirty="0">
                <a:solidFill>
                  <a:srgbClr val="324F82"/>
                </a:solidFill>
                <a:latin typeface="+mj-lt"/>
                <a:ea typeface="Verdana" charset="0"/>
              </a:rPr>
              <a:t>Ongoing commissioned work to gather specific insights and co-produce resources on </a:t>
            </a:r>
            <a:r>
              <a:rPr lang="en-GB" sz="1600" b="1" dirty="0" err="1">
                <a:solidFill>
                  <a:srgbClr val="324F82"/>
                </a:solidFill>
                <a:latin typeface="+mj-lt"/>
                <a:ea typeface="Verdana" charset="0"/>
              </a:rPr>
              <a:t>MenACWY</a:t>
            </a:r>
            <a:r>
              <a:rPr lang="en-GB" sz="1600" b="1" dirty="0">
                <a:solidFill>
                  <a:srgbClr val="324F82"/>
                </a:solidFill>
                <a:latin typeface="+mj-lt"/>
                <a:ea typeface="Verdana" charset="0"/>
              </a:rPr>
              <a:t> and 3 in 1 Teenage Booster (</a:t>
            </a:r>
            <a:r>
              <a:rPr lang="en-GB" sz="1600" b="1" dirty="0" err="1">
                <a:solidFill>
                  <a:srgbClr val="324F82"/>
                </a:solidFill>
                <a:latin typeface="+mj-lt"/>
                <a:ea typeface="Verdana" charset="0"/>
              </a:rPr>
              <a:t>TdIPV</a:t>
            </a:r>
            <a:r>
              <a:rPr lang="en-GB" sz="1600" b="1" dirty="0">
                <a:solidFill>
                  <a:srgbClr val="324F82"/>
                </a:solidFill>
                <a:latin typeface="+mj-lt"/>
                <a:ea typeface="Verdana" charset="0"/>
              </a:rPr>
              <a:t>) vaccines (Social Change UK 2024</a:t>
            </a:r>
            <a:r>
              <a:rPr lang="en-GB" sz="1600" b="1" dirty="0">
                <a:latin typeface="+mj-lt"/>
              </a:rPr>
              <a:t>)</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p:txBody>
      </p:sp>
    </p:spTree>
    <p:extLst>
      <p:ext uri="{BB962C8B-B14F-4D97-AF65-F5344CB8AC3E}">
        <p14:creationId xmlns:p14="http://schemas.microsoft.com/office/powerpoint/2010/main" val="21507863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a:lstStyle/>
          <a:p>
            <a:r>
              <a:rPr lang="en-GB" b="1" dirty="0"/>
              <a:t>The role of healthcare professionals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0" y="1219221"/>
            <a:ext cx="12023124" cy="4419558"/>
          </a:xfrm>
        </p:spPr>
        <p:txBody>
          <a:bodyPr lIns="91440" tIns="45720" rIns="91440" bIns="45720" anchor="t"/>
          <a:lstStyle/>
          <a:p>
            <a:r>
              <a:rPr lang="en-GB" sz="2000" dirty="0"/>
              <a:t>To provide clear, concise and accurate information to young people and parents or carers of those receiving the </a:t>
            </a:r>
            <a:r>
              <a:rPr lang="en-GB" sz="2000" dirty="0" err="1"/>
              <a:t>MenACWY</a:t>
            </a:r>
            <a:r>
              <a:rPr lang="en-GB" sz="2000" dirty="0"/>
              <a:t> vaccine </a:t>
            </a:r>
          </a:p>
          <a:p>
            <a:endParaRPr lang="en-GB" sz="2000" dirty="0"/>
          </a:p>
          <a:p>
            <a:r>
              <a:rPr lang="en-GB" sz="2000" dirty="0"/>
              <a:t>To maximise the uptake of the meningococcal ACWY vaccine to provide direct protection to adolescents, and indirect protection within the wider community/population by reducing carriage</a:t>
            </a:r>
          </a:p>
          <a:p>
            <a:pPr marL="0" indent="0">
              <a:buNone/>
            </a:pPr>
            <a:endParaRPr lang="en-GB" sz="2000" dirty="0"/>
          </a:p>
          <a:p>
            <a:r>
              <a:rPr lang="en-GB" sz="2000" dirty="0"/>
              <a:t>To ensure that young people and their parents or carers are fully informed about the importance of protecting against meningococcal disease caused by A, C, W and Y meningococcal strains, and are aware of contraindications and potential side effects of the vaccine</a:t>
            </a:r>
          </a:p>
          <a:p>
            <a:endParaRPr lang="en-GB" sz="2000" dirty="0"/>
          </a:p>
          <a:p>
            <a:r>
              <a:rPr lang="en-GB" sz="2000" dirty="0">
                <a:cs typeface="Arial"/>
              </a:rPr>
              <a:t>To provide young people with an opportunity to ask questions relating to vaccination e.g. via health education sessions in schools</a:t>
            </a:r>
          </a:p>
          <a:p>
            <a:endParaRPr lang="en-GB" sz="2000" dirty="0">
              <a:cs typeface="Arial"/>
            </a:endParaRPr>
          </a:p>
          <a:p>
            <a:r>
              <a:rPr lang="en-GB" sz="2000" dirty="0">
                <a:cs typeface="Arial"/>
              </a:rPr>
              <a:t>To continue to be a trusted source of information for young people</a:t>
            </a:r>
          </a:p>
          <a:p>
            <a:pPr marL="0" indent="0">
              <a:buNone/>
            </a:pPr>
            <a:endParaRPr lang="en-GB" sz="1800" dirty="0">
              <a:cs typeface="Arial"/>
            </a:endParaRPr>
          </a:p>
          <a:p>
            <a:pPr marL="0" indent="0">
              <a:buNone/>
            </a:pPr>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31555753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Summary</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253330"/>
            <a:ext cx="10515600" cy="4618660"/>
          </a:xfrm>
        </p:spPr>
        <p:txBody>
          <a:bodyPr lIns="91440" tIns="45720" rIns="91440" bIns="45720" anchor="t"/>
          <a:lstStyle/>
          <a:p>
            <a:r>
              <a:rPr lang="en-GB" altLang="en-US" sz="1600" dirty="0">
                <a:ea typeface="ヒラギノ角ゴ Pro W3"/>
                <a:cs typeface="ヒラギノ角ゴ Pro W3"/>
              </a:rPr>
              <a:t>Meningococcal disease is caused by invasive infection with the bacterium </a:t>
            </a:r>
            <a:r>
              <a:rPr lang="en-GB" altLang="en-US" sz="1600" i="1" dirty="0">
                <a:ea typeface="ヒラギノ角ゴ Pro W3"/>
                <a:cs typeface="ヒラギノ角ゴ Pro W3"/>
              </a:rPr>
              <a:t>Neisseria meningitidis </a:t>
            </a:r>
            <a:r>
              <a:rPr lang="en-GB" altLang="en-US" sz="1600" dirty="0">
                <a:ea typeface="ヒラギノ角ゴ Pro W3"/>
                <a:cs typeface="ヒラギノ角ゴ Pro W3"/>
              </a:rPr>
              <a:t>also known as the meningococcus</a:t>
            </a:r>
            <a:endParaRPr lang="en-GB" sz="1600" dirty="0"/>
          </a:p>
          <a:p>
            <a:r>
              <a:rPr lang="en-GB" altLang="en-US" sz="1600" dirty="0">
                <a:ea typeface="ヒラギノ角ゴ Pro W3"/>
                <a:cs typeface="ヒラギノ角ゴ Pro W3"/>
              </a:rPr>
              <a:t>Meningococcal disease </a:t>
            </a:r>
            <a:r>
              <a:rPr lang="en-GB" sz="1600" dirty="0"/>
              <a:t>is an important clinical and public health problem; it </a:t>
            </a:r>
            <a:r>
              <a:rPr lang="en-GB" altLang="en-US" sz="1600" dirty="0">
                <a:ea typeface="ヒラギノ角ゴ Pro W3"/>
                <a:cs typeface="ヒラギノ角ゴ Pro W3"/>
              </a:rPr>
              <a:t>most commonly presents as meningitis or septicaemia and can affect all age groups</a:t>
            </a:r>
          </a:p>
          <a:p>
            <a:r>
              <a:rPr lang="en-GB" altLang="en-US" sz="1600" dirty="0">
                <a:ea typeface="ヒラギノ角ゴ Pro W3"/>
              </a:rPr>
              <a:t>Meningococcal bacteria colonise the nasopharynx of humans; asymptomatic carriage prevalence increases throughout childhood, peaks in late teens/ early 20s and subsequently decreases in adulthood </a:t>
            </a:r>
          </a:p>
          <a:p>
            <a:r>
              <a:rPr lang="en-GB" altLang="en-US" sz="1600" dirty="0">
                <a:ea typeface="ヒラギノ角ゴ Pro W3"/>
                <a:cs typeface="ヒラギノ角ゴ Pro W3"/>
              </a:rPr>
              <a:t>12 capsular groups of meningococcus; in the UK disease is usually caused by groups B, C, W and Y; </a:t>
            </a:r>
            <a:r>
              <a:rPr lang="en-GB" sz="1600" dirty="0"/>
              <a:t>vaccination has largely eliminated group C disease</a:t>
            </a:r>
            <a:endParaRPr lang="en-GB" altLang="en-US" sz="1600" strike="sngStrike" dirty="0">
              <a:ea typeface="ヒラギノ角ゴ Pro W3"/>
              <a:cs typeface="ヒラギノ角ゴ Pro W3"/>
            </a:endParaRPr>
          </a:p>
          <a:p>
            <a:pPr>
              <a:buFont typeface="Arial" panose="020B0604020202020204" pitchFamily="34" charset="0"/>
              <a:buChar char="•"/>
            </a:pPr>
            <a:r>
              <a:rPr lang="en-GB" altLang="en-US" sz="1600" dirty="0" err="1">
                <a:ea typeface="ヒラギノ角ゴ Pro W3"/>
                <a:cs typeface="ヒラギノ角ゴ Pro W3"/>
              </a:rPr>
              <a:t>MenACWY</a:t>
            </a:r>
            <a:r>
              <a:rPr lang="en-GB" altLang="en-US" sz="1600" dirty="0">
                <a:ea typeface="ヒラギノ角ゴ Pro W3"/>
                <a:cs typeface="ヒラギノ角ゴ Pro W3"/>
              </a:rPr>
              <a:t> vaccine was introduced in response to an increase in cases of invasive meningococcal capsular group W (</a:t>
            </a:r>
            <a:r>
              <a:rPr lang="en-GB" altLang="en-US" sz="1600" dirty="0" err="1">
                <a:ea typeface="ヒラギノ角ゴ Pro W3"/>
                <a:cs typeface="ヒラギノ角ゴ Pro W3"/>
              </a:rPr>
              <a:t>MenW</a:t>
            </a:r>
            <a:r>
              <a:rPr lang="en-GB" altLang="en-US" sz="1600" dirty="0">
                <a:ea typeface="ヒラギノ角ゴ Pro W3"/>
                <a:cs typeface="ヒラギノ角ゴ Pro W3"/>
              </a:rPr>
              <a:t>) disease</a:t>
            </a:r>
          </a:p>
          <a:p>
            <a:pPr>
              <a:buFont typeface="Arial" panose="020B0604020202020204" pitchFamily="34" charset="0"/>
              <a:buChar char="•"/>
            </a:pPr>
            <a:r>
              <a:rPr lang="en-GB" altLang="en-US" sz="1600" dirty="0">
                <a:ea typeface="ヒラギノ角ゴ Pro W3"/>
                <a:cs typeface="ヒラギノ角ゴ Pro W3"/>
              </a:rPr>
              <a:t>Offering </a:t>
            </a:r>
            <a:r>
              <a:rPr lang="en-GB" altLang="en-US" sz="1600" dirty="0" err="1">
                <a:ea typeface="ヒラギノ角ゴ Pro W3"/>
                <a:cs typeface="ヒラギノ角ゴ Pro W3"/>
              </a:rPr>
              <a:t>MenACWY</a:t>
            </a:r>
            <a:r>
              <a:rPr lang="en-GB" altLang="en-US" sz="1600" dirty="0">
                <a:ea typeface="ヒラギノ角ゴ Pro W3"/>
                <a:cs typeface="ヒラギノ角ゴ Pro W3"/>
              </a:rPr>
              <a:t> vaccine to adolescents offers them direct protection against capsular groups A, C, W and Y and prevents carriage of these bacteria in this age group, thereby offering protection through herd protection to other age groups</a:t>
            </a:r>
          </a:p>
          <a:p>
            <a:r>
              <a:rPr lang="en-GB" altLang="en-US" sz="1600" dirty="0">
                <a:ea typeface="ヒラギノ角ゴ Pro W3"/>
              </a:rPr>
              <a:t>In the autumn of 2024 the programme will transition to using </a:t>
            </a:r>
            <a:r>
              <a:rPr lang="en-GB" altLang="en-US" sz="1600" dirty="0" err="1">
                <a:ea typeface="ヒラギノ角ゴ Pro W3"/>
              </a:rPr>
              <a:t>MenQuadfi</a:t>
            </a:r>
            <a:r>
              <a:rPr lang="en-GB" altLang="en-US" sz="1600" dirty="0">
                <a:ea typeface="ヒラギノ角ゴ Pro W3"/>
              </a:rPr>
              <a:t> </a:t>
            </a:r>
            <a:r>
              <a:rPr lang="en-GB" altLang="en-US" sz="1600" baseline="30000" dirty="0">
                <a:latin typeface="+mn-lt"/>
                <a:ea typeface="ヒラギノ角ゴ Pro W3"/>
                <a:cs typeface="ヒラギノ角ゴ Pro W3"/>
              </a:rPr>
              <a:t>®</a:t>
            </a:r>
            <a:r>
              <a:rPr lang="en-GB" altLang="en-US" sz="1600" dirty="0">
                <a:ea typeface="ヒラギノ角ゴ Pro W3"/>
              </a:rPr>
              <a:t>. It's expected that for a short period both </a:t>
            </a:r>
            <a:r>
              <a:rPr lang="en-GB" altLang="en-US" sz="1600" dirty="0" err="1">
                <a:ea typeface="ヒラギノ角ゴ Pro W3"/>
              </a:rPr>
              <a:t>Nimenrix</a:t>
            </a:r>
            <a:r>
              <a:rPr lang="en-GB" altLang="en-US" sz="1600" baseline="30000" dirty="0">
                <a:latin typeface="+mn-lt"/>
                <a:ea typeface="ヒラギノ角ゴ Pro W3"/>
                <a:cs typeface="ヒラギノ角ゴ Pro W3"/>
              </a:rPr>
              <a:t> ®</a:t>
            </a:r>
            <a:r>
              <a:rPr lang="en-GB" altLang="en-US" sz="1600" dirty="0">
                <a:ea typeface="ヒラギノ角ゴ Pro W3"/>
              </a:rPr>
              <a:t>  and </a:t>
            </a:r>
            <a:r>
              <a:rPr lang="en-GB" altLang="en-US" sz="1600" dirty="0" err="1">
                <a:ea typeface="ヒラギノ角ゴ Pro W3"/>
              </a:rPr>
              <a:t>MenQuadfi</a:t>
            </a:r>
            <a:r>
              <a:rPr lang="en-GB" altLang="en-US" sz="1600" dirty="0">
                <a:ea typeface="ヒラギノ角ゴ Pro W3"/>
              </a:rPr>
              <a:t> </a:t>
            </a:r>
            <a:r>
              <a:rPr lang="en-GB" altLang="en-US" sz="1600" baseline="30000" dirty="0">
                <a:latin typeface="+mn-lt"/>
                <a:ea typeface="ヒラギノ角ゴ Pro W3"/>
                <a:cs typeface="ヒラギノ角ゴ Pro W3"/>
              </a:rPr>
              <a:t>®</a:t>
            </a:r>
            <a:r>
              <a:rPr lang="en-GB" altLang="en-US" sz="1600" dirty="0">
                <a:ea typeface="ヒラギノ角ゴ Pro W3"/>
              </a:rPr>
              <a:t> will be in use at the same time.</a:t>
            </a:r>
            <a:endParaRPr lang="en-GB" altLang="en-US" sz="1600" dirty="0">
              <a:ea typeface="ヒラギノ角ゴ Pro W3"/>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41742067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a:lstStyle/>
          <a:p>
            <a:r>
              <a:rPr lang="en-GB" sz="3200" b="1" dirty="0"/>
              <a:t>Resources for </a:t>
            </a:r>
            <a:r>
              <a:rPr lang="en-GB" sz="3200" b="1" dirty="0" err="1"/>
              <a:t>MenACWY</a:t>
            </a:r>
            <a:r>
              <a:rPr lang="en-GB" sz="3200" b="1" dirty="0"/>
              <a:t> vaccination </a:t>
            </a:r>
          </a:p>
        </p:txBody>
      </p:sp>
      <p:pic>
        <p:nvPicPr>
          <p:cNvPr id="8" name="Content Placeholder 7">
            <a:extLst>
              <a:ext uri="{FF2B5EF4-FFF2-40B4-BE49-F238E27FC236}">
                <a16:creationId xmlns:a16="http://schemas.microsoft.com/office/drawing/2014/main" id="{2789FF55-40F3-9B50-39AF-AD95FDC50506}"/>
              </a:ext>
            </a:extLst>
          </p:cNvPr>
          <p:cNvPicPr>
            <a:picLocks noGrp="1" noChangeAspect="1"/>
          </p:cNvPicPr>
          <p:nvPr>
            <p:ph idx="1"/>
          </p:nvPr>
        </p:nvPicPr>
        <p:blipFill>
          <a:blip r:embed="rId3"/>
          <a:stretch>
            <a:fillRect/>
          </a:stretch>
        </p:blipFill>
        <p:spPr>
          <a:xfrm>
            <a:off x="553599" y="1018947"/>
            <a:ext cx="2268284" cy="4820105"/>
          </a:xfrm>
          <a:ln>
            <a:solidFill>
              <a:schemeClr val="tx1">
                <a:lumMod val="60000"/>
                <a:lumOff val="40000"/>
              </a:schemeClr>
            </a:solidFill>
          </a:ln>
        </p:spPr>
      </p:pic>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39</a:t>
            </a:fld>
            <a:endParaRPr lang="en-GB"/>
          </a:p>
        </p:txBody>
      </p:sp>
      <p:pic>
        <p:nvPicPr>
          <p:cNvPr id="10" name="Picture 9">
            <a:extLst>
              <a:ext uri="{FF2B5EF4-FFF2-40B4-BE49-F238E27FC236}">
                <a16:creationId xmlns:a16="http://schemas.microsoft.com/office/drawing/2014/main" id="{EEAD2050-7430-38FB-9286-95F776528C70}"/>
              </a:ext>
            </a:extLst>
          </p:cNvPr>
          <p:cNvPicPr>
            <a:picLocks noChangeAspect="1"/>
          </p:cNvPicPr>
          <p:nvPr/>
        </p:nvPicPr>
        <p:blipFill>
          <a:blip r:embed="rId4"/>
          <a:stretch>
            <a:fillRect/>
          </a:stretch>
        </p:blipFill>
        <p:spPr>
          <a:xfrm>
            <a:off x="8603937" y="263195"/>
            <a:ext cx="3140849" cy="4448710"/>
          </a:xfrm>
          <a:prstGeom prst="rect">
            <a:avLst/>
          </a:prstGeom>
        </p:spPr>
      </p:pic>
      <p:pic>
        <p:nvPicPr>
          <p:cNvPr id="12" name="Picture 11">
            <a:extLst>
              <a:ext uri="{FF2B5EF4-FFF2-40B4-BE49-F238E27FC236}">
                <a16:creationId xmlns:a16="http://schemas.microsoft.com/office/drawing/2014/main" id="{62089353-562C-F805-A4DE-6EB96E524B31}"/>
              </a:ext>
            </a:extLst>
          </p:cNvPr>
          <p:cNvPicPr>
            <a:picLocks noChangeAspect="1"/>
          </p:cNvPicPr>
          <p:nvPr/>
        </p:nvPicPr>
        <p:blipFill>
          <a:blip r:embed="rId5"/>
          <a:stretch>
            <a:fillRect/>
          </a:stretch>
        </p:blipFill>
        <p:spPr>
          <a:xfrm>
            <a:off x="3071972" y="1105755"/>
            <a:ext cx="2666025" cy="3606150"/>
          </a:xfrm>
          <a:prstGeom prst="rect">
            <a:avLst/>
          </a:prstGeom>
          <a:ln>
            <a:solidFill>
              <a:schemeClr val="tx1"/>
            </a:solidFill>
          </a:ln>
        </p:spPr>
      </p:pic>
      <p:pic>
        <p:nvPicPr>
          <p:cNvPr id="14" name="Picture 13">
            <a:extLst>
              <a:ext uri="{FF2B5EF4-FFF2-40B4-BE49-F238E27FC236}">
                <a16:creationId xmlns:a16="http://schemas.microsoft.com/office/drawing/2014/main" id="{4EF31106-047D-B164-6C31-FD961AEAA530}"/>
              </a:ext>
            </a:extLst>
          </p:cNvPr>
          <p:cNvPicPr>
            <a:picLocks noChangeAspect="1"/>
          </p:cNvPicPr>
          <p:nvPr/>
        </p:nvPicPr>
        <p:blipFill>
          <a:blip r:embed="rId6"/>
          <a:stretch>
            <a:fillRect/>
          </a:stretch>
        </p:blipFill>
        <p:spPr>
          <a:xfrm>
            <a:off x="5103722" y="1620139"/>
            <a:ext cx="3883802" cy="2418410"/>
          </a:xfrm>
          <a:prstGeom prst="rect">
            <a:avLst/>
          </a:prstGeom>
          <a:ln>
            <a:solidFill>
              <a:schemeClr val="tx1"/>
            </a:solidFill>
          </a:ln>
        </p:spPr>
      </p:pic>
      <p:sp>
        <p:nvSpPr>
          <p:cNvPr id="15" name="TextBox 14">
            <a:extLst>
              <a:ext uri="{FF2B5EF4-FFF2-40B4-BE49-F238E27FC236}">
                <a16:creationId xmlns:a16="http://schemas.microsoft.com/office/drawing/2014/main" id="{B58C1810-3DCE-D96A-A3A4-4540C02DC24F}"/>
              </a:ext>
            </a:extLst>
          </p:cNvPr>
          <p:cNvSpPr txBox="1"/>
          <p:nvPr/>
        </p:nvSpPr>
        <p:spPr>
          <a:xfrm>
            <a:off x="3071972" y="4848245"/>
            <a:ext cx="8948791" cy="133113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50" b="0" i="0" u="none" strike="noStrike" kern="1200" cap="none" spc="0" normalizeH="0" baseline="0" noProof="0" dirty="0">
                <a:ln>
                  <a:noFill/>
                </a:ln>
                <a:solidFill>
                  <a:srgbClr val="212A73"/>
                </a:solidFill>
                <a:effectLst/>
                <a:uLnTx/>
                <a:uFillTx/>
                <a:latin typeface="Arial"/>
                <a:ea typeface="+mn-ea"/>
                <a:cs typeface="Arial"/>
              </a:rPr>
              <a:t>Leaflets and posters can be ordered for free from Health Information Resources: </a:t>
            </a:r>
            <a:r>
              <a:rPr kumimoji="0" lang="en-GB" sz="1150" b="0" i="0" u="none" strike="noStrike" kern="1200" cap="none" spc="0" normalizeH="0" baseline="0" noProof="0" dirty="0">
                <a:ln>
                  <a:noFill/>
                </a:ln>
                <a:solidFill>
                  <a:srgbClr val="212A73"/>
                </a:solidFill>
                <a:effectLst/>
                <a:uLnTx/>
                <a:uFillTx/>
                <a:latin typeface="Arial"/>
                <a:ea typeface="+mn-lt"/>
                <a:cs typeface="Arial"/>
                <a:hlinkClick r:id="rId7"/>
              </a:rPr>
              <a:t>Health Information Resources - Public Health Wales (</a:t>
            </a:r>
            <a:r>
              <a:rPr kumimoji="0" lang="en-GB" sz="1150" b="0" i="0" u="none" strike="noStrike" kern="1200" cap="none" spc="0" normalizeH="0" baseline="0" noProof="0" dirty="0" err="1">
                <a:ln>
                  <a:noFill/>
                </a:ln>
                <a:solidFill>
                  <a:srgbClr val="212A73"/>
                </a:solidFill>
                <a:effectLst/>
                <a:uLnTx/>
                <a:uFillTx/>
                <a:latin typeface="Arial"/>
                <a:ea typeface="+mn-lt"/>
                <a:cs typeface="Arial"/>
                <a:hlinkClick r:id="rId7"/>
              </a:rPr>
              <a:t>nhs.wales</a:t>
            </a:r>
            <a:r>
              <a:rPr kumimoji="0" lang="en-GB" sz="1150" b="0" i="0" u="none" strike="noStrike" kern="1200" cap="none" spc="0" normalizeH="0" baseline="0" noProof="0" dirty="0">
                <a:ln>
                  <a:noFill/>
                </a:ln>
                <a:solidFill>
                  <a:srgbClr val="212A73"/>
                </a:solidFill>
                <a:effectLst/>
                <a:uLnTx/>
                <a:uFillTx/>
                <a:latin typeface="Arial"/>
                <a:ea typeface="+mn-lt"/>
                <a:cs typeface="Arial"/>
                <a:hlinkClick r:id="rId7"/>
              </a:rPr>
              <a:t>)</a:t>
            </a:r>
            <a:endParaRPr kumimoji="0" lang="en-GB" sz="1150" b="0" i="0" u="none" strike="noStrike" kern="1200" cap="none" spc="0" normalizeH="0" baseline="0" noProof="0" dirty="0">
              <a:ln>
                <a:noFill/>
              </a:ln>
              <a:solidFill>
                <a:srgbClr val="212A73"/>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150" b="0" i="0" u="none" strike="noStrike" kern="1200" cap="none" spc="0" normalizeH="0" baseline="0" noProof="0" dirty="0">
              <a:ln>
                <a:noFill/>
              </a:ln>
              <a:solidFill>
                <a:srgbClr val="212A73"/>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50" b="0" i="0" u="none" strike="noStrike" kern="1200" cap="none" spc="0" normalizeH="0" baseline="0" noProof="0" dirty="0" err="1">
                <a:ln>
                  <a:noFill/>
                </a:ln>
                <a:solidFill>
                  <a:srgbClr val="212A73"/>
                </a:solidFill>
                <a:effectLst/>
                <a:uLnTx/>
                <a:uFillTx/>
                <a:latin typeface="Arial"/>
                <a:ea typeface="+mn-ea"/>
                <a:cs typeface="Arial"/>
              </a:rPr>
              <a:t>MenACWY</a:t>
            </a:r>
            <a:r>
              <a:rPr kumimoji="0" lang="en-GB" sz="1150" b="0" i="0" u="none" strike="noStrike" kern="1200" cap="none" spc="0" normalizeH="0" baseline="0" noProof="0" dirty="0">
                <a:ln>
                  <a:noFill/>
                </a:ln>
                <a:solidFill>
                  <a:srgbClr val="212A73"/>
                </a:solidFill>
                <a:effectLst/>
                <a:uLnTx/>
                <a:uFillTx/>
                <a:latin typeface="Arial"/>
                <a:ea typeface="+mn-ea"/>
                <a:cs typeface="Arial"/>
              </a:rPr>
              <a:t> vaccine – Information for the public: </a:t>
            </a:r>
            <a:r>
              <a:rPr kumimoji="0" lang="en-GB" sz="1150" b="0" i="0" u="none" strike="noStrike" kern="1200" cap="none" spc="0" normalizeH="0" baseline="0" noProof="0" dirty="0">
                <a:ln>
                  <a:noFill/>
                </a:ln>
                <a:solidFill>
                  <a:srgbClr val="212A73"/>
                </a:solidFill>
                <a:effectLst/>
                <a:uLnTx/>
                <a:uFillTx/>
                <a:latin typeface="Arial"/>
                <a:ea typeface="+mn-ea"/>
                <a:cs typeface="Arial"/>
                <a:hlinkClick r:id="rId8"/>
              </a:rPr>
              <a:t>www.phw.nhs.wales/MenACWYvaccine</a:t>
            </a:r>
            <a:r>
              <a:rPr kumimoji="0" lang="en-GB" sz="1150" b="0" i="0" u="none" strike="noStrike" kern="1200" cap="none" spc="0" normalizeH="0" baseline="0" noProof="0" dirty="0">
                <a:ln>
                  <a:noFill/>
                </a:ln>
                <a:solidFill>
                  <a:srgbClr val="212A73"/>
                </a:solidFill>
                <a:effectLst/>
                <a:uLnTx/>
                <a:uFillTx/>
                <a:latin typeface="Arial"/>
                <a:ea typeface="+mn-ea"/>
                <a:cs typeface="Arial"/>
              </a:rPr>
              <a:t>  or </a:t>
            </a:r>
            <a:r>
              <a:rPr kumimoji="0" lang="en-GB" sz="1150" b="0" i="0" u="none" strike="noStrike" kern="1200" cap="none" spc="0" normalizeH="0" baseline="0" noProof="0" dirty="0">
                <a:ln>
                  <a:noFill/>
                </a:ln>
                <a:solidFill>
                  <a:srgbClr val="212A73"/>
                </a:solidFill>
                <a:effectLst/>
                <a:uLnTx/>
                <a:uFillTx/>
                <a:latin typeface="Arial"/>
                <a:ea typeface="+mn-ea"/>
                <a:cs typeface="Arial"/>
                <a:hlinkClick r:id="rId9"/>
              </a:rPr>
              <a:t>www.icc.gig.cymru/brechlynMenACWY</a:t>
            </a:r>
            <a:r>
              <a:rPr kumimoji="0" lang="en-GB" sz="1150" b="0" i="0" u="none" strike="noStrike" kern="1200" cap="none" spc="0" normalizeH="0" baseline="0" noProof="0" dirty="0">
                <a:ln>
                  <a:noFill/>
                </a:ln>
                <a:solidFill>
                  <a:srgbClr val="212A73"/>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150" b="0" i="0" u="none" strike="noStrike" kern="1200" cap="none" spc="0" normalizeH="0" baseline="0" noProof="0" dirty="0">
              <a:ln>
                <a:noFill/>
              </a:ln>
              <a:solidFill>
                <a:srgbClr val="212A73"/>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50" b="0" i="0" u="none" strike="noStrike" kern="1200" cap="none" spc="0" normalizeH="0" baseline="0" noProof="0" dirty="0" err="1">
                <a:ln>
                  <a:noFill/>
                </a:ln>
                <a:solidFill>
                  <a:srgbClr val="212A73"/>
                </a:solidFill>
                <a:effectLst/>
                <a:uLnTx/>
                <a:uFillTx/>
                <a:latin typeface="Arial"/>
                <a:ea typeface="+mn-ea"/>
                <a:cs typeface="Arial"/>
              </a:rPr>
              <a:t>MenACWY</a:t>
            </a:r>
            <a:r>
              <a:rPr kumimoji="0" lang="en-GB" sz="1150" b="0" i="0" u="none" strike="noStrike" kern="1200" cap="none" spc="0" normalizeH="0" baseline="0" noProof="0" dirty="0">
                <a:ln>
                  <a:noFill/>
                </a:ln>
                <a:solidFill>
                  <a:srgbClr val="212A73"/>
                </a:solidFill>
                <a:effectLst/>
                <a:uLnTx/>
                <a:uFillTx/>
                <a:latin typeface="Arial"/>
                <a:ea typeface="+mn-ea"/>
                <a:cs typeface="Arial"/>
              </a:rPr>
              <a:t> vaccine - Information for health professionals: </a:t>
            </a:r>
            <a:r>
              <a:rPr kumimoji="0" lang="en-GB" sz="1150" b="0" i="0" u="none" strike="noStrike" kern="1200" cap="none" spc="0" normalizeH="0" baseline="0" noProof="0" dirty="0" err="1">
                <a:ln>
                  <a:noFill/>
                </a:ln>
                <a:solidFill>
                  <a:srgbClr val="212A73"/>
                </a:solidFill>
                <a:effectLst/>
                <a:uLnTx/>
                <a:uFillTx/>
                <a:latin typeface="Arial"/>
                <a:ea typeface="+mn-lt"/>
                <a:cs typeface="Arial"/>
                <a:hlinkClick r:id="rId10"/>
              </a:rPr>
              <a:t>MenACWY</a:t>
            </a:r>
            <a:r>
              <a:rPr kumimoji="0" lang="en-GB" sz="1150" b="0" i="0" u="none" strike="noStrike" kern="1200" cap="none" spc="0" normalizeH="0" baseline="0" noProof="0" dirty="0">
                <a:ln>
                  <a:noFill/>
                </a:ln>
                <a:solidFill>
                  <a:srgbClr val="212A73"/>
                </a:solidFill>
                <a:effectLst/>
                <a:uLnTx/>
                <a:uFillTx/>
                <a:latin typeface="Arial"/>
                <a:ea typeface="+mn-lt"/>
                <a:cs typeface="Arial"/>
                <a:hlinkClick r:id="rId10"/>
              </a:rPr>
              <a:t> - Information for health professionals - Public Health Wales (</a:t>
            </a:r>
            <a:r>
              <a:rPr kumimoji="0" lang="en-GB" sz="1150" b="0" i="0" u="none" strike="noStrike" kern="1200" cap="none" spc="0" normalizeH="0" baseline="0" noProof="0" dirty="0" err="1">
                <a:ln>
                  <a:noFill/>
                </a:ln>
                <a:solidFill>
                  <a:srgbClr val="212A73"/>
                </a:solidFill>
                <a:effectLst/>
                <a:uLnTx/>
                <a:uFillTx/>
                <a:latin typeface="Arial"/>
                <a:ea typeface="+mn-lt"/>
                <a:cs typeface="Arial"/>
                <a:hlinkClick r:id="rId10"/>
              </a:rPr>
              <a:t>nhs.wales</a:t>
            </a:r>
            <a:r>
              <a:rPr kumimoji="0" lang="en-GB" sz="1150" b="0" i="0" u="none" strike="noStrike" kern="1200" cap="none" spc="0" normalizeH="0" baseline="0" noProof="0" dirty="0">
                <a:ln>
                  <a:noFill/>
                </a:ln>
                <a:solidFill>
                  <a:srgbClr val="212A73"/>
                </a:solidFill>
                <a:effectLst/>
                <a:uLnTx/>
                <a:uFillTx/>
                <a:latin typeface="Arial"/>
                <a:ea typeface="+mn-lt"/>
                <a:cs typeface="Arial"/>
                <a:hlinkClick r:id="rId10"/>
              </a:rPr>
              <a:t>)</a:t>
            </a:r>
            <a:endParaRPr kumimoji="0" lang="en-GB" sz="1150" b="0" i="0" u="none" strike="noStrike" kern="1200" cap="none" spc="0" normalizeH="0" baseline="0" noProof="0" dirty="0">
              <a:ln>
                <a:noFill/>
              </a:ln>
              <a:solidFill>
                <a:srgbClr val="212A73"/>
              </a:solidFill>
              <a:effectLst/>
              <a:uLnTx/>
              <a:uFillTx/>
              <a:latin typeface="Arial"/>
              <a:ea typeface="+mn-ea"/>
              <a:cs typeface="Arial"/>
            </a:endParaRPr>
          </a:p>
        </p:txBody>
      </p:sp>
    </p:spTree>
    <p:extLst>
      <p:ext uri="{BB962C8B-B14F-4D97-AF65-F5344CB8AC3E}">
        <p14:creationId xmlns:p14="http://schemas.microsoft.com/office/powerpoint/2010/main" val="323036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Aims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3043" y="1355870"/>
            <a:ext cx="10515600" cy="4351338"/>
          </a:xfrm>
        </p:spPr>
        <p:txBody>
          <a:bodyPr lIns="91440" tIns="45720" rIns="91440" bIns="45720" anchor="t"/>
          <a:lstStyle/>
          <a:p>
            <a:pPr algn="just">
              <a:lnSpc>
                <a:spcPct val="150000"/>
              </a:lnSpc>
            </a:pPr>
            <a:r>
              <a:rPr lang="en-GB" altLang="en-US" sz="1800" dirty="0">
                <a:ea typeface="ヒラギノ角ゴ Pro W3"/>
                <a:cs typeface="ヒラギノ角ゴ Pro W3"/>
              </a:rPr>
              <a:t>To provide information for healthcare practitioners involved in advising on and delivering the </a:t>
            </a:r>
            <a:r>
              <a:rPr lang="en-GB" altLang="en-US" sz="1800" dirty="0" err="1">
                <a:ea typeface="ヒラギノ角ゴ Pro W3"/>
                <a:cs typeface="ヒラギノ角ゴ Pro W3"/>
              </a:rPr>
              <a:t>MenACWY</a:t>
            </a:r>
            <a:r>
              <a:rPr lang="en-GB" altLang="en-US" sz="1800" dirty="0">
                <a:ea typeface="ヒラギノ角ゴ Pro W3"/>
                <a:cs typeface="ヒラギノ角ゴ Pro W3"/>
              </a:rPr>
              <a:t> vaccination programme</a:t>
            </a:r>
          </a:p>
          <a:p>
            <a:pPr algn="just">
              <a:lnSpc>
                <a:spcPct val="150000"/>
              </a:lnSpc>
            </a:pPr>
            <a:r>
              <a:rPr lang="en-GB" altLang="en-US" sz="1800" dirty="0">
                <a:ea typeface="ヒラギノ角ゴ Pro W3"/>
                <a:cs typeface="ヒラギノ角ゴ Pro W3"/>
              </a:rPr>
              <a:t>To raise awareness of invasive meningococcal disease (IMD) epidemiology and the impact of IMD on infants and adolescents</a:t>
            </a:r>
          </a:p>
          <a:p>
            <a:pPr algn="just">
              <a:lnSpc>
                <a:spcPct val="150000"/>
              </a:lnSpc>
            </a:pPr>
            <a:r>
              <a:rPr lang="en-GB" sz="1800" dirty="0">
                <a:ea typeface="ヒラギノ角ゴ Pro W3"/>
                <a:cs typeface="Arial"/>
              </a:rPr>
              <a:t>To describe the vaccination programme details including administration of the vaccine, eligibility, recommended dosage and schedule, contraindications, precautions and potential adverse reactions</a:t>
            </a:r>
          </a:p>
          <a:p>
            <a:pPr algn="just">
              <a:lnSpc>
                <a:spcPct val="150000"/>
              </a:lnSpc>
            </a:pPr>
            <a:r>
              <a:rPr lang="en-GB" sz="1800" dirty="0">
                <a:ea typeface="ヒラギノ角ゴ Pro W3"/>
                <a:cs typeface="Arial"/>
              </a:rPr>
              <a:t>To raise awareness of the impact of the </a:t>
            </a:r>
            <a:r>
              <a:rPr lang="en-GB" sz="1800" dirty="0" err="1">
                <a:ea typeface="ヒラギノ角ゴ Pro W3"/>
                <a:cs typeface="Arial"/>
              </a:rPr>
              <a:t>MenACWY</a:t>
            </a:r>
            <a:r>
              <a:rPr lang="en-GB" sz="1800" dirty="0">
                <a:ea typeface="ヒラギノ角ゴ Pro W3"/>
                <a:cs typeface="Arial"/>
              </a:rPr>
              <a:t> vaccination programme</a:t>
            </a:r>
          </a:p>
          <a:p>
            <a:pPr algn="just">
              <a:lnSpc>
                <a:spcPct val="150000"/>
              </a:lnSpc>
            </a:pPr>
            <a:r>
              <a:rPr lang="en-GB" sz="1800" dirty="0">
                <a:ea typeface="ヒラギノ角ゴ Pro W3"/>
                <a:cs typeface="Arial"/>
              </a:rPr>
              <a:t>To highlight resources that support the </a:t>
            </a:r>
            <a:r>
              <a:rPr lang="en-GB" sz="1800" dirty="0" err="1">
                <a:ea typeface="ヒラギノ角ゴ Pro W3"/>
                <a:cs typeface="Arial"/>
              </a:rPr>
              <a:t>MenACWY</a:t>
            </a:r>
            <a:r>
              <a:rPr lang="en-GB" sz="1800" dirty="0">
                <a:ea typeface="ヒラギノ角ゴ Pro W3"/>
                <a:cs typeface="Arial"/>
              </a:rPr>
              <a:t> vaccination programme </a:t>
            </a:r>
            <a:endParaRPr lang="en-GB" sz="1800" dirty="0"/>
          </a:p>
          <a:p>
            <a:endParaRPr lang="en-GB" altLang="en-US" sz="1800" dirty="0">
              <a:ea typeface="ヒラギノ角ゴ Pro W3"/>
              <a:cs typeface="ヒラギノ角ゴ Pro W3"/>
            </a:endParaRPr>
          </a:p>
          <a:p>
            <a:endParaRPr lang="en-GB" sz="2400"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 </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17616669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157018" y="122670"/>
            <a:ext cx="10515600" cy="1325563"/>
          </a:xfrm>
        </p:spPr>
        <p:txBody>
          <a:bodyPr lIns="91440" tIns="45720" rIns="91440" bIns="45720" anchor="t"/>
          <a:lstStyle/>
          <a:p>
            <a:r>
              <a:rPr lang="en-GB" b="1">
                <a:cs typeface="Arial"/>
              </a:rPr>
              <a:t>Resources and additional information</a:t>
            </a:r>
            <a:endParaRPr lang="en-GB" b="1" dirty="0">
              <a:cs typeface="Arial"/>
            </a:endParaRP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180109" y="1162645"/>
            <a:ext cx="11831781" cy="5020973"/>
          </a:xfrm>
        </p:spPr>
        <p:txBody>
          <a:bodyPr lIns="91440" tIns="45720" rIns="91440" bIns="45720" anchor="t"/>
          <a:lstStyle/>
          <a:p>
            <a:pPr marL="0" indent="0">
              <a:lnSpc>
                <a:spcPct val="100000"/>
              </a:lnSpc>
              <a:spcBef>
                <a:spcPts val="0"/>
              </a:spcBef>
              <a:buNone/>
            </a:pPr>
            <a:r>
              <a:rPr lang="en-GB" sz="1400" dirty="0"/>
              <a:t>UKHSA. Immunisation against infectious diseases The Green Book: Meningococcal chapter 22 </a:t>
            </a:r>
            <a:r>
              <a:rPr lang="en-GB" sz="1400" dirty="0">
                <a:hlinkClick r:id="rId3"/>
              </a:rPr>
              <a:t>https://www.gov.uk/government/publications/meningococcal-the-green-book-chapter-22</a:t>
            </a:r>
            <a:endParaRPr lang="en-GB" sz="1400" dirty="0">
              <a:cs typeface="Arial"/>
            </a:endParaRPr>
          </a:p>
          <a:p>
            <a:pPr marL="0" indent="0">
              <a:lnSpc>
                <a:spcPct val="100000"/>
              </a:lnSpc>
              <a:spcBef>
                <a:spcPts val="0"/>
              </a:spcBef>
              <a:buNone/>
            </a:pPr>
            <a:endParaRPr lang="en-GB" sz="1400" dirty="0">
              <a:cs typeface="Arial"/>
            </a:endParaRPr>
          </a:p>
          <a:p>
            <a:pPr marL="0" indent="0">
              <a:lnSpc>
                <a:spcPct val="100000"/>
              </a:lnSpc>
              <a:spcBef>
                <a:spcPts val="0"/>
              </a:spcBef>
              <a:buNone/>
            </a:pPr>
            <a:r>
              <a:rPr lang="en-GB" sz="1400" dirty="0">
                <a:cs typeface="Arial"/>
              </a:rPr>
              <a:t>UKHSA </a:t>
            </a:r>
            <a:r>
              <a:rPr lang="en-GB" sz="1400" dirty="0" err="1">
                <a:cs typeface="Arial"/>
              </a:rPr>
              <a:t>MenACWY</a:t>
            </a:r>
            <a:r>
              <a:rPr lang="en-GB" sz="1400" dirty="0">
                <a:cs typeface="Arial"/>
              </a:rPr>
              <a:t> programme: information for healthcare professionals. </a:t>
            </a:r>
            <a:r>
              <a:rPr lang="en-GB" sz="1400" dirty="0">
                <a:ea typeface="+mn-lt"/>
                <a:cs typeface="+mn-lt"/>
                <a:hlinkClick r:id="rId4"/>
              </a:rPr>
              <a:t>https://www.gov.uk/government/publications/menacwy-programme-information-for-healthcare-professionals</a:t>
            </a:r>
            <a:r>
              <a:rPr lang="en-GB" sz="1400" dirty="0">
                <a:ea typeface="+mn-lt"/>
                <a:cs typeface="+mn-lt"/>
              </a:rPr>
              <a:t> </a:t>
            </a:r>
          </a:p>
          <a:p>
            <a:pPr marL="0" indent="0">
              <a:lnSpc>
                <a:spcPct val="100000"/>
              </a:lnSpc>
              <a:spcBef>
                <a:spcPts val="0"/>
              </a:spcBef>
              <a:buNone/>
            </a:pPr>
            <a:endParaRPr lang="en-GB" sz="1400" dirty="0">
              <a:cs typeface="Arial"/>
            </a:endParaRPr>
          </a:p>
          <a:p>
            <a:pPr marL="0" indent="0">
              <a:lnSpc>
                <a:spcPct val="100000"/>
              </a:lnSpc>
              <a:spcBef>
                <a:spcPts val="0"/>
              </a:spcBef>
              <a:buNone/>
            </a:pPr>
            <a:r>
              <a:rPr lang="en-GB" sz="1400" dirty="0">
                <a:cs typeface="Arial"/>
              </a:rPr>
              <a:t>Summary of Product Characteristics:</a:t>
            </a:r>
          </a:p>
          <a:p>
            <a:pPr marL="0" indent="0">
              <a:lnSpc>
                <a:spcPct val="100000"/>
              </a:lnSpc>
              <a:spcBef>
                <a:spcPts val="0"/>
              </a:spcBef>
              <a:buNone/>
            </a:pPr>
            <a:r>
              <a:rPr lang="en-GB" sz="1400" dirty="0" err="1">
                <a:cs typeface="Arial"/>
              </a:rPr>
              <a:t>Nimenrix</a:t>
            </a:r>
            <a:r>
              <a:rPr lang="en-GB" sz="1400" dirty="0">
                <a:cs typeface="Arial"/>
              </a:rPr>
              <a:t> </a:t>
            </a:r>
            <a:r>
              <a:rPr lang="en-GB" sz="1400" dirty="0">
                <a:ea typeface="+mn-lt"/>
                <a:cs typeface="+mn-lt"/>
                <a:hlinkClick r:id="rId5"/>
              </a:rPr>
              <a:t>https://www.medicines.org.uk/emc/product/4118</a:t>
            </a:r>
            <a:r>
              <a:rPr lang="en-GB" sz="1400" dirty="0">
                <a:ea typeface="+mn-lt"/>
                <a:cs typeface="+mn-lt"/>
              </a:rPr>
              <a:t> </a:t>
            </a:r>
            <a:endParaRPr lang="en-GB" sz="1400" dirty="0">
              <a:cs typeface="Arial"/>
            </a:endParaRPr>
          </a:p>
          <a:p>
            <a:pPr marL="0" indent="0">
              <a:lnSpc>
                <a:spcPct val="100000"/>
              </a:lnSpc>
              <a:spcBef>
                <a:spcPts val="0"/>
              </a:spcBef>
              <a:buNone/>
            </a:pPr>
            <a:r>
              <a:rPr lang="en-GB" sz="1400" dirty="0" err="1">
                <a:cs typeface="Arial"/>
              </a:rPr>
              <a:t>MenQuadfi</a:t>
            </a:r>
            <a:r>
              <a:rPr lang="en-GB" sz="1400" dirty="0">
                <a:cs typeface="Arial"/>
              </a:rPr>
              <a:t> </a:t>
            </a:r>
            <a:r>
              <a:rPr lang="en-GB" sz="1400" dirty="0">
                <a:ea typeface="+mn-lt"/>
                <a:cs typeface="+mn-lt"/>
                <a:hlinkClick r:id="rId6"/>
              </a:rPr>
              <a:t>https://www.medicines.org.uk/emc/product/12818</a:t>
            </a:r>
            <a:r>
              <a:rPr lang="en-GB" sz="1400" dirty="0">
                <a:ea typeface="+mn-lt"/>
                <a:cs typeface="+mn-lt"/>
              </a:rPr>
              <a:t> </a:t>
            </a:r>
            <a:endParaRPr lang="en-GB" sz="1400" dirty="0">
              <a:cs typeface="Arial"/>
            </a:endParaRPr>
          </a:p>
          <a:p>
            <a:pPr marL="0" indent="0">
              <a:lnSpc>
                <a:spcPct val="100000"/>
              </a:lnSpc>
              <a:spcBef>
                <a:spcPts val="0"/>
              </a:spcBef>
              <a:buNone/>
            </a:pPr>
            <a:r>
              <a:rPr lang="en-GB" sz="1400" dirty="0">
                <a:cs typeface="Arial"/>
              </a:rPr>
              <a:t>Menveo </a:t>
            </a:r>
            <a:r>
              <a:rPr lang="en-GB" sz="1400" dirty="0">
                <a:ea typeface="+mn-lt"/>
                <a:cs typeface="+mn-lt"/>
                <a:hlinkClick r:id="rId7">
                  <a:extLst>
                    <a:ext uri="{A12FA001-AC4F-418D-AE19-62706E023703}">
                      <ahyp:hlinkClr xmlns:ahyp="http://schemas.microsoft.com/office/drawing/2018/hyperlinkcolor" val="tx"/>
                    </a:ext>
                  </a:extLst>
                </a:hlinkClick>
              </a:rPr>
              <a:t>https://www.medicines.org.uk/emc/product/2939/</a:t>
            </a:r>
            <a:endParaRPr lang="en-GB" sz="1400" dirty="0">
              <a:ea typeface="+mn-lt"/>
              <a:cs typeface="+mn-lt"/>
            </a:endParaRPr>
          </a:p>
          <a:p>
            <a:pPr marL="0" indent="0">
              <a:lnSpc>
                <a:spcPct val="100000"/>
              </a:lnSpc>
              <a:spcBef>
                <a:spcPts val="0"/>
              </a:spcBef>
              <a:buNone/>
            </a:pPr>
            <a:endParaRPr lang="en-GB" sz="1400" dirty="0"/>
          </a:p>
          <a:p>
            <a:pPr marL="0" indent="0">
              <a:lnSpc>
                <a:spcPct val="100000"/>
              </a:lnSpc>
              <a:spcBef>
                <a:spcPts val="0"/>
              </a:spcBef>
              <a:buNone/>
            </a:pPr>
            <a:r>
              <a:rPr lang="en-GB" sz="1400" dirty="0"/>
              <a:t>Meningitis Research Foundation:  </a:t>
            </a:r>
            <a:r>
              <a:rPr lang="en-GB" sz="1400" dirty="0">
                <a:hlinkClick r:id="rId8"/>
              </a:rPr>
              <a:t>http://www.meningitis.org/</a:t>
            </a:r>
            <a:endParaRPr lang="en-GB" sz="1400" dirty="0">
              <a:cs typeface="Arial"/>
            </a:endParaRPr>
          </a:p>
          <a:p>
            <a:pPr marL="0" indent="0">
              <a:lnSpc>
                <a:spcPct val="100000"/>
              </a:lnSpc>
              <a:spcBef>
                <a:spcPts val="0"/>
              </a:spcBef>
              <a:buNone/>
            </a:pPr>
            <a:r>
              <a:rPr lang="en-GB" sz="1400" dirty="0"/>
              <a:t>Meningitis Now.  </a:t>
            </a:r>
            <a:r>
              <a:rPr lang="en-GB" sz="1400" dirty="0">
                <a:hlinkClick r:id="rId9"/>
              </a:rPr>
              <a:t>https://www.meningitisnow.org/</a:t>
            </a:r>
            <a:r>
              <a:rPr lang="en-GB" sz="1400" dirty="0"/>
              <a:t>  </a:t>
            </a:r>
            <a:endParaRPr lang="en-GB" sz="1400" dirty="0">
              <a:cs typeface="Arial"/>
            </a:endParaRPr>
          </a:p>
          <a:p>
            <a:pPr marL="0" indent="0">
              <a:lnSpc>
                <a:spcPct val="100000"/>
              </a:lnSpc>
              <a:spcBef>
                <a:spcPts val="0"/>
              </a:spcBef>
              <a:buNone/>
            </a:pPr>
            <a:endParaRPr lang="en-GB" sz="1400" dirty="0">
              <a:cs typeface="Arial"/>
            </a:endParaRPr>
          </a:p>
          <a:p>
            <a:pPr marL="0" indent="0">
              <a:lnSpc>
                <a:spcPct val="100000"/>
              </a:lnSpc>
              <a:spcBef>
                <a:spcPts val="0"/>
              </a:spcBef>
              <a:buNone/>
            </a:pPr>
            <a:r>
              <a:rPr lang="en-GB" sz="1400" dirty="0">
                <a:cs typeface="Arial"/>
              </a:rPr>
              <a:t>NHS 111 Wales: </a:t>
            </a:r>
            <a:r>
              <a:rPr lang="en-GB" sz="1400" dirty="0">
                <a:ea typeface="+mn-lt"/>
                <a:cs typeface="+mn-lt"/>
                <a:hlinkClick r:id="rId10"/>
              </a:rPr>
              <a:t>NHS 111 Wales - Health A-Z : Meningitis</a:t>
            </a:r>
            <a:endParaRPr lang="en-GB" sz="1400" dirty="0">
              <a:cs typeface="Arial"/>
            </a:endParaRPr>
          </a:p>
          <a:p>
            <a:pPr>
              <a:buNone/>
            </a:pPr>
            <a:r>
              <a:rPr lang="en-GB" sz="1400" dirty="0">
                <a:cs typeface="Arial"/>
              </a:rPr>
              <a:t>WHO Immunization Resource Centre: </a:t>
            </a:r>
            <a:r>
              <a:rPr lang="en-GB" sz="1400" dirty="0">
                <a:cs typeface="Arial"/>
                <a:hlinkClick r:id="rId11"/>
              </a:rPr>
              <a:t>Vaccines and immunization (who.int)</a:t>
            </a:r>
            <a:endParaRPr lang="en-GB" sz="1400" dirty="0"/>
          </a:p>
          <a:p>
            <a:pPr>
              <a:buNone/>
            </a:pPr>
            <a:r>
              <a:rPr lang="en-GB" sz="1400" dirty="0">
                <a:cs typeface="Arial"/>
              </a:rPr>
              <a:t>Optimising Vaccine Uptake: Using motivational interviewing for better conversations eLearning available on ESR and here:  </a:t>
            </a:r>
            <a:r>
              <a:rPr lang="en-GB" sz="1400" dirty="0">
                <a:cs typeface="Arial"/>
                <a:hlinkClick r:id="rId12"/>
              </a:rPr>
              <a:t>https://phw.nhs.wales/topics/immunisation-and-vaccines/immunisation-elearning/</a:t>
            </a:r>
            <a:r>
              <a:rPr lang="en-GB" sz="1400" dirty="0">
                <a:cs typeface="Arial"/>
              </a:rPr>
              <a:t> </a:t>
            </a:r>
          </a:p>
          <a:p>
            <a:pPr>
              <a:buNone/>
            </a:pPr>
            <a:r>
              <a:rPr lang="en-GB" sz="1400" dirty="0">
                <a:hlinkClick r:id="rId13"/>
              </a:rPr>
              <a:t>Increase in Endemic Neisseria meningitidis Capsular Group W Sequence Type 11 Complex Associated With Severe Invasive Disease in England and Wales | Clinical Infectious Diseases | Oxford Academic</a:t>
            </a:r>
            <a:endParaRPr lang="en-GB" sz="1400" dirty="0">
              <a:cs typeface="Arial"/>
            </a:endParaRPr>
          </a:p>
          <a:p>
            <a:pPr>
              <a:buNone/>
            </a:pPr>
            <a:endParaRPr lang="en-GB" sz="1400" dirty="0">
              <a:cs typeface="Arial"/>
            </a:endParaRPr>
          </a:p>
          <a:p>
            <a:pPr marL="0" indent="0">
              <a:buNone/>
            </a:pPr>
            <a:endParaRPr lang="en-GB" sz="1150" dirty="0">
              <a:cs typeface="Arial"/>
            </a:endParaRPr>
          </a:p>
          <a:p>
            <a:endParaRPr lang="en-GB" dirty="0">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725729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dirty="0"/>
              <a:t>Objectives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336431"/>
            <a:ext cx="10515600" cy="4458695"/>
          </a:xfrm>
        </p:spPr>
        <p:txBody>
          <a:bodyPr lIns="91440" tIns="45720" rIns="91440" bIns="45720" anchor="t"/>
          <a:lstStyle/>
          <a:p>
            <a:pPr marL="0" indent="0">
              <a:lnSpc>
                <a:spcPct val="100000"/>
              </a:lnSpc>
              <a:buFont typeface="Arial" pitchFamily="84" charset="0"/>
              <a:buNone/>
              <a:defRPr/>
            </a:pPr>
            <a:r>
              <a:rPr lang="en-GB" sz="1800" dirty="0"/>
              <a:t>After completing this training, healthcare professionals will be able to: </a:t>
            </a:r>
          </a:p>
          <a:p>
            <a:pPr marL="0" indent="0">
              <a:lnSpc>
                <a:spcPct val="150000"/>
              </a:lnSpc>
              <a:buFont typeface="Arial" pitchFamily="84" charset="0"/>
              <a:buNone/>
              <a:defRPr/>
            </a:pPr>
            <a:endParaRPr lang="en-GB" sz="1800" dirty="0"/>
          </a:p>
          <a:p>
            <a:pPr algn="just">
              <a:lnSpc>
                <a:spcPct val="150000"/>
              </a:lnSpc>
              <a:defRPr/>
            </a:pPr>
            <a:r>
              <a:rPr lang="en-GB" sz="1800" dirty="0"/>
              <a:t>Describe the aetiology and epidemiology of invasive meningococcal disease (IMD)</a:t>
            </a:r>
            <a:endParaRPr lang="en-GB" sz="1800" strike="sngStrike" dirty="0"/>
          </a:p>
          <a:p>
            <a:pPr algn="just">
              <a:lnSpc>
                <a:spcPct val="150000"/>
              </a:lnSpc>
              <a:defRPr/>
            </a:pPr>
            <a:r>
              <a:rPr lang="en-GB" sz="1800" dirty="0">
                <a:cs typeface="Arial"/>
              </a:rPr>
              <a:t>Understand the rationale and evidence base for the </a:t>
            </a:r>
            <a:r>
              <a:rPr lang="en-GB" sz="1800" dirty="0" err="1">
                <a:cs typeface="Arial"/>
              </a:rPr>
              <a:t>MenACWY</a:t>
            </a:r>
            <a:r>
              <a:rPr lang="en-GB" sz="1800" dirty="0">
                <a:cs typeface="Arial"/>
              </a:rPr>
              <a:t> vaccination programme</a:t>
            </a:r>
            <a:endParaRPr lang="en-GB" sz="1800" dirty="0"/>
          </a:p>
          <a:p>
            <a:pPr algn="just">
              <a:lnSpc>
                <a:spcPct val="150000"/>
              </a:lnSpc>
              <a:defRPr/>
            </a:pPr>
            <a:r>
              <a:rPr lang="en-GB" sz="1800" dirty="0">
                <a:cs typeface="Arial"/>
              </a:rPr>
              <a:t>Discuss the benefits of vaccination against meningococcal strains A, C, W, Y</a:t>
            </a:r>
            <a:endParaRPr lang="en-GB" sz="1800" dirty="0"/>
          </a:p>
          <a:p>
            <a:pPr algn="just">
              <a:lnSpc>
                <a:spcPct val="150000"/>
              </a:lnSpc>
              <a:defRPr/>
            </a:pPr>
            <a:r>
              <a:rPr lang="en-GB" sz="1800" dirty="0"/>
              <a:t>Gain essential knowledge to administer the vaccine safely</a:t>
            </a:r>
            <a:endParaRPr lang="en-GB" sz="1800" dirty="0">
              <a:cs typeface="Arial"/>
            </a:endParaRPr>
          </a:p>
          <a:p>
            <a:pPr algn="just">
              <a:lnSpc>
                <a:spcPct val="150000"/>
              </a:lnSpc>
            </a:pPr>
            <a:r>
              <a:rPr lang="en-GB" sz="1800" dirty="0">
                <a:effectLst/>
              </a:rPr>
              <a:t>Identify relevant resources and additional information in relation to the </a:t>
            </a:r>
            <a:r>
              <a:rPr lang="en-GB" sz="1800" dirty="0" err="1">
                <a:effectLst/>
              </a:rPr>
              <a:t>MenACWY</a:t>
            </a:r>
            <a:r>
              <a:rPr lang="en-GB" sz="1800" dirty="0">
                <a:effectLst/>
              </a:rPr>
              <a:t> vaccination programme</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3394948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667378" y="133250"/>
            <a:ext cx="10515600" cy="1096515"/>
          </a:xfrm>
        </p:spPr>
        <p:txBody>
          <a:bodyPr lIns="91440" tIns="45720" rIns="91440" bIns="45720" anchor="t"/>
          <a:lstStyle/>
          <a:p>
            <a:r>
              <a:rPr lang="en-GB" b="1" dirty="0"/>
              <a:t>What is invasive meningococcal disease (IMD)?</a:t>
            </a:r>
            <a:br>
              <a:rPr lang="en-GB" b="1" dirty="0"/>
            </a:br>
            <a:endParaRPr lang="en-GB" b="1" dirty="0"/>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445895" y="1547062"/>
            <a:ext cx="10515600" cy="4491990"/>
          </a:xfrm>
        </p:spPr>
        <p:txBody>
          <a:bodyPr/>
          <a:lstStyle/>
          <a:p>
            <a:pPr marL="285750" indent="-285750" algn="just">
              <a:lnSpc>
                <a:spcPct val="150000"/>
              </a:lnSpc>
              <a:defRPr/>
            </a:pPr>
            <a:r>
              <a:rPr lang="en-GB" sz="1600" dirty="0"/>
              <a:t>Meningococcal disease occurs as a result of an invasive bacterial infection caused by </a:t>
            </a:r>
            <a:r>
              <a:rPr lang="en-GB" sz="1600" i="1" dirty="0"/>
              <a:t>Neisseria meningitidis (</a:t>
            </a:r>
            <a:r>
              <a:rPr lang="en-GB" sz="1600" dirty="0"/>
              <a:t>also known as the meningococcus)</a:t>
            </a:r>
            <a:endParaRPr lang="en-GB" sz="1600" strike="sngStrike" dirty="0"/>
          </a:p>
          <a:p>
            <a:pPr marL="285750" indent="-285750" algn="just">
              <a:lnSpc>
                <a:spcPct val="150000"/>
              </a:lnSpc>
              <a:defRPr/>
            </a:pPr>
            <a:r>
              <a:rPr lang="en-GB" sz="1600" dirty="0"/>
              <a:t>Invasive meningococcal disease (IMD) is rare but serious, resulting in significant mortality and morbidity</a:t>
            </a:r>
          </a:p>
          <a:p>
            <a:pPr marL="285750" indent="-285750" algn="just">
              <a:lnSpc>
                <a:spcPct val="150000"/>
              </a:lnSpc>
              <a:defRPr/>
            </a:pPr>
            <a:r>
              <a:rPr lang="en-GB" sz="1600" dirty="0"/>
              <a:t>Invasive meningococcal disease most commonly presents as either meningitis or septicaemia, or a combination of both</a:t>
            </a:r>
          </a:p>
          <a:p>
            <a:pPr marL="285750" indent="-285750" algn="just">
              <a:lnSpc>
                <a:spcPct val="150000"/>
              </a:lnSpc>
              <a:defRPr/>
            </a:pPr>
            <a:r>
              <a:rPr lang="en-GB" sz="1600" dirty="0"/>
              <a:t>Highest rates of disease are in children under 2 years, particularly infants aged 5 months although disease can occur at any age</a:t>
            </a:r>
          </a:p>
          <a:p>
            <a:pPr marL="285750" indent="-285750" algn="just">
              <a:lnSpc>
                <a:spcPct val="150000"/>
              </a:lnSpc>
              <a:defRPr/>
            </a:pPr>
            <a:r>
              <a:rPr lang="en-US" altLang="en-US" sz="1600" dirty="0">
                <a:ea typeface="ヒラギノ角ゴ Pro W3"/>
                <a:cs typeface="ヒラギノ角ゴ Pro W3"/>
              </a:rPr>
              <a:t>Over 95% of cases are sporadic but occasional outbreaks occur, e.g. in families, schools, universities</a:t>
            </a:r>
          </a:p>
          <a:p>
            <a:pPr marL="285750" indent="-285750" algn="just">
              <a:lnSpc>
                <a:spcPct val="150000"/>
              </a:lnSpc>
              <a:defRPr/>
            </a:pPr>
            <a:r>
              <a:rPr lang="en-GB" sz="1600" dirty="0"/>
              <a:t>All suspected cases of invasive meningococcal disease are statutorily notifiable by registered medical practitioners under Health Protection Wales Regulations (2010)</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3440892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647C1-C6C4-0E37-62AD-8DEA501A87E3}"/>
              </a:ext>
            </a:extLst>
          </p:cNvPr>
          <p:cNvSpPr>
            <a:spLocks noGrp="1"/>
          </p:cNvSpPr>
          <p:nvPr>
            <p:ph type="title"/>
          </p:nvPr>
        </p:nvSpPr>
        <p:spPr/>
        <p:txBody>
          <a:bodyPr/>
          <a:lstStyle/>
          <a:p>
            <a:r>
              <a:rPr lang="en-GB" b="1" dirty="0"/>
              <a:t>Meningococcal capsular groups </a:t>
            </a:r>
          </a:p>
        </p:txBody>
      </p:sp>
      <p:sp>
        <p:nvSpPr>
          <p:cNvPr id="3" name="Content Placeholder 2">
            <a:extLst>
              <a:ext uri="{FF2B5EF4-FFF2-40B4-BE49-F238E27FC236}">
                <a16:creationId xmlns:a16="http://schemas.microsoft.com/office/drawing/2014/main" id="{222CEC2C-8F5F-8502-0AC8-00A90FFBA259}"/>
              </a:ext>
            </a:extLst>
          </p:cNvPr>
          <p:cNvSpPr>
            <a:spLocks noGrp="1"/>
          </p:cNvSpPr>
          <p:nvPr>
            <p:ph idx="1"/>
          </p:nvPr>
        </p:nvSpPr>
        <p:spPr>
          <a:xfrm>
            <a:off x="312420" y="1253331"/>
            <a:ext cx="5311140" cy="2667159"/>
          </a:xfrm>
        </p:spPr>
        <p:txBody>
          <a:bodyPr/>
          <a:lstStyle/>
          <a:p>
            <a:pPr marL="285750" indent="-285750" eaLnBrk="1" hangingPunct="1">
              <a:lnSpc>
                <a:spcPct val="150000"/>
              </a:lnSpc>
              <a:buFont typeface="Arial" pitchFamily="34" charset="0"/>
              <a:buChar char="•"/>
            </a:pPr>
            <a:r>
              <a:rPr lang="en-GB" altLang="en-US" sz="1800" dirty="0">
                <a:ea typeface="ヒラギノ角ゴ Pro W3"/>
                <a:cs typeface="ヒラギノ角ゴ Pro W3"/>
              </a:rPr>
              <a:t>There are 12 known meningococcal groups, each possessing a distinct outer polysaccharide (sugar) capsule. </a:t>
            </a:r>
          </a:p>
          <a:p>
            <a:pPr marL="285750" indent="-285750" eaLnBrk="1" hangingPunct="1">
              <a:lnSpc>
                <a:spcPct val="150000"/>
              </a:lnSpc>
              <a:buFont typeface="Arial" pitchFamily="34" charset="0"/>
              <a:buChar char="•"/>
            </a:pPr>
            <a:r>
              <a:rPr lang="en-GB" altLang="en-US" sz="1800" dirty="0">
                <a:ea typeface="ヒラギノ角ゴ Pro W3"/>
                <a:cs typeface="ヒラギノ角ゴ Pro W3"/>
              </a:rPr>
              <a:t>The organism is associated with both asymptomatic carriage and invasive disease.</a:t>
            </a:r>
            <a:endParaRPr lang="en-US" altLang="en-US" sz="1800" b="1" dirty="0">
              <a:ea typeface="ヒラギノ角ゴ Pro W3"/>
              <a:cs typeface="ヒラギノ角ゴ Pro W3"/>
            </a:endParaRPr>
          </a:p>
          <a:p>
            <a:endParaRPr lang="en-GB" dirty="0"/>
          </a:p>
        </p:txBody>
      </p:sp>
      <p:sp>
        <p:nvSpPr>
          <p:cNvPr id="5" name="Slide Number Placeholder 4">
            <a:extLst>
              <a:ext uri="{FF2B5EF4-FFF2-40B4-BE49-F238E27FC236}">
                <a16:creationId xmlns:a16="http://schemas.microsoft.com/office/drawing/2014/main" id="{4AFAB947-97D2-5E64-00E6-9343D247AC04}"/>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92CCA8AE-3883-488F-C5A9-92429D1713E8}"/>
              </a:ext>
            </a:extLst>
          </p:cNvPr>
          <p:cNvSpPr>
            <a:spLocks noGrp="1"/>
          </p:cNvSpPr>
          <p:nvPr>
            <p:ph type="ftr" sz="quarter" idx="11"/>
          </p:nvPr>
        </p:nvSpPr>
        <p:spPr>
          <a:xfrm>
            <a:off x="838200" y="6356350"/>
            <a:ext cx="7315200" cy="365125"/>
          </a:xfrm>
        </p:spPr>
        <p:txBody>
          <a:bodyPr lIns="91440" tIns="45720" rIns="91440" bIns="45720" anchor="t"/>
          <a:lstStyle/>
          <a:p>
            <a:r>
              <a:rPr lang="fr-FR" sz="1400" dirty="0"/>
              <a:t>Meningococcal ACWY immunisation programme for adolescents</a:t>
            </a:r>
            <a:endParaRPr lang="en-GB" sz="1400" dirty="0"/>
          </a:p>
          <a:p>
            <a:endParaRPr lang="en-GB" dirty="0"/>
          </a:p>
        </p:txBody>
      </p:sp>
      <p:grpSp>
        <p:nvGrpSpPr>
          <p:cNvPr id="7" name="Group 87">
            <a:extLst>
              <a:ext uri="{FF2B5EF4-FFF2-40B4-BE49-F238E27FC236}">
                <a16:creationId xmlns:a16="http://schemas.microsoft.com/office/drawing/2014/main" id="{44E57FF3-BCD5-158B-F62E-D489C4CB8D29}"/>
              </a:ext>
            </a:extLst>
          </p:cNvPr>
          <p:cNvGrpSpPr>
            <a:grpSpLocks/>
          </p:cNvGrpSpPr>
          <p:nvPr/>
        </p:nvGrpSpPr>
        <p:grpSpPr bwMode="auto">
          <a:xfrm>
            <a:off x="9120981" y="3771467"/>
            <a:ext cx="2066925" cy="2152650"/>
            <a:chOff x="3042" y="1602"/>
            <a:chExt cx="2257" cy="2376"/>
          </a:xfrm>
        </p:grpSpPr>
        <p:sp>
          <p:nvSpPr>
            <p:cNvPr id="8" name="Oval 88">
              <a:extLst>
                <a:ext uri="{FF2B5EF4-FFF2-40B4-BE49-F238E27FC236}">
                  <a16:creationId xmlns:a16="http://schemas.microsoft.com/office/drawing/2014/main" id="{3D622A22-D6EA-9FE1-2D63-B7B6C348E330}"/>
                </a:ext>
              </a:extLst>
            </p:cNvPr>
            <p:cNvSpPr>
              <a:spLocks noChangeArrowheads="1"/>
            </p:cNvSpPr>
            <p:nvPr/>
          </p:nvSpPr>
          <p:spPr bwMode="auto">
            <a:xfrm>
              <a:off x="3042" y="1602"/>
              <a:ext cx="2257" cy="2376"/>
            </a:xfrm>
            <a:prstGeom prst="ellipse">
              <a:avLst/>
            </a:prstGeom>
            <a:solidFill>
              <a:srgbClr val="3399FF"/>
            </a:solidFill>
            <a:ln w="123825">
              <a:solidFill>
                <a:srgbClr val="EAEC5E"/>
              </a:solidFill>
              <a:round/>
              <a:headEnd/>
              <a:tailEnd/>
            </a:ln>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grpSp>
          <p:nvGrpSpPr>
            <p:cNvPr id="9" name="Group 89">
              <a:extLst>
                <a:ext uri="{FF2B5EF4-FFF2-40B4-BE49-F238E27FC236}">
                  <a16:creationId xmlns:a16="http://schemas.microsoft.com/office/drawing/2014/main" id="{A77671DD-663B-88ED-B4A5-6667CFAF2872}"/>
                </a:ext>
              </a:extLst>
            </p:cNvPr>
            <p:cNvGrpSpPr>
              <a:grpSpLocks/>
            </p:cNvGrpSpPr>
            <p:nvPr/>
          </p:nvGrpSpPr>
          <p:grpSpPr bwMode="auto">
            <a:xfrm>
              <a:off x="3276" y="1890"/>
              <a:ext cx="1801" cy="1842"/>
              <a:chOff x="3276" y="1890"/>
              <a:chExt cx="1801" cy="1842"/>
            </a:xfrm>
          </p:grpSpPr>
          <p:sp>
            <p:nvSpPr>
              <p:cNvPr id="11" name="Oval 90">
                <a:extLst>
                  <a:ext uri="{FF2B5EF4-FFF2-40B4-BE49-F238E27FC236}">
                    <a16:creationId xmlns:a16="http://schemas.microsoft.com/office/drawing/2014/main" id="{F5607A66-9788-431C-58E2-1C5FEAB79D13}"/>
                  </a:ext>
                </a:extLst>
              </p:cNvPr>
              <p:cNvSpPr>
                <a:spLocks noChangeArrowheads="1"/>
              </p:cNvSpPr>
              <p:nvPr/>
            </p:nvSpPr>
            <p:spPr bwMode="auto">
              <a:xfrm>
                <a:off x="3288" y="1902"/>
                <a:ext cx="1771" cy="1812"/>
              </a:xfrm>
              <a:prstGeom prst="ellipse">
                <a:avLst/>
              </a:prstGeom>
              <a:solidFill>
                <a:srgbClr val="99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sp>
            <p:nvSpPr>
              <p:cNvPr id="12" name="Freeform 91">
                <a:extLst>
                  <a:ext uri="{FF2B5EF4-FFF2-40B4-BE49-F238E27FC236}">
                    <a16:creationId xmlns:a16="http://schemas.microsoft.com/office/drawing/2014/main" id="{AF0AFAE1-64A8-C20E-6274-CC8EBC3B8F40}"/>
                  </a:ext>
                </a:extLst>
              </p:cNvPr>
              <p:cNvSpPr>
                <a:spLocks/>
              </p:cNvSpPr>
              <p:nvPr/>
            </p:nvSpPr>
            <p:spPr bwMode="auto">
              <a:xfrm>
                <a:off x="4056" y="1890"/>
                <a:ext cx="120" cy="36"/>
              </a:xfrm>
              <a:custGeom>
                <a:avLst/>
                <a:gdLst>
                  <a:gd name="T0" fmla="*/ 120 w 120"/>
                  <a:gd name="T1" fmla="*/ 30 h 36"/>
                  <a:gd name="T2" fmla="*/ 120 w 120"/>
                  <a:gd name="T3" fmla="*/ 0 h 36"/>
                  <a:gd name="T4" fmla="*/ 24 w 120"/>
                  <a:gd name="T5" fmla="*/ 0 h 36"/>
                  <a:gd name="T6" fmla="*/ 0 w 120"/>
                  <a:gd name="T7" fmla="*/ 6 h 36"/>
                  <a:gd name="T8" fmla="*/ 6 w 120"/>
                  <a:gd name="T9" fmla="*/ 36 h 36"/>
                  <a:gd name="T10" fmla="*/ 30 w 120"/>
                  <a:gd name="T11" fmla="*/ 30 h 36"/>
                  <a:gd name="T12" fmla="*/ 120 w 120"/>
                  <a:gd name="T13" fmla="*/ 30 h 36"/>
                  <a:gd name="T14" fmla="*/ 0 60000 65536"/>
                  <a:gd name="T15" fmla="*/ 0 60000 65536"/>
                  <a:gd name="T16" fmla="*/ 0 60000 65536"/>
                  <a:gd name="T17" fmla="*/ 0 60000 65536"/>
                  <a:gd name="T18" fmla="*/ 0 60000 65536"/>
                  <a:gd name="T19" fmla="*/ 0 60000 65536"/>
                  <a:gd name="T20" fmla="*/ 0 60000 65536"/>
                  <a:gd name="T21" fmla="*/ 0 w 120"/>
                  <a:gd name="T22" fmla="*/ 0 h 36"/>
                  <a:gd name="T23" fmla="*/ 120 w 120"/>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36">
                    <a:moveTo>
                      <a:pt x="120" y="30"/>
                    </a:moveTo>
                    <a:lnTo>
                      <a:pt x="120" y="0"/>
                    </a:lnTo>
                    <a:lnTo>
                      <a:pt x="24" y="0"/>
                    </a:lnTo>
                    <a:lnTo>
                      <a:pt x="0" y="6"/>
                    </a:lnTo>
                    <a:lnTo>
                      <a:pt x="6" y="36"/>
                    </a:lnTo>
                    <a:lnTo>
                      <a:pt x="30" y="30"/>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3" name="Freeform 92">
                <a:extLst>
                  <a:ext uri="{FF2B5EF4-FFF2-40B4-BE49-F238E27FC236}">
                    <a16:creationId xmlns:a16="http://schemas.microsoft.com/office/drawing/2014/main" id="{4E0B668A-6BD0-5EAE-8DEF-FFF1DEF7147A}"/>
                  </a:ext>
                </a:extLst>
              </p:cNvPr>
              <p:cNvSpPr>
                <a:spLocks/>
              </p:cNvSpPr>
              <p:nvPr/>
            </p:nvSpPr>
            <p:spPr bwMode="auto">
              <a:xfrm>
                <a:off x="3852" y="1914"/>
                <a:ext cx="120" cy="66"/>
              </a:xfrm>
              <a:custGeom>
                <a:avLst/>
                <a:gdLst>
                  <a:gd name="T0" fmla="*/ 120 w 120"/>
                  <a:gd name="T1" fmla="*/ 30 h 66"/>
                  <a:gd name="T2" fmla="*/ 114 w 120"/>
                  <a:gd name="T3" fmla="*/ 0 h 66"/>
                  <a:gd name="T4" fmla="*/ 54 w 120"/>
                  <a:gd name="T5" fmla="*/ 12 h 66"/>
                  <a:gd name="T6" fmla="*/ 0 w 120"/>
                  <a:gd name="T7" fmla="*/ 36 h 66"/>
                  <a:gd name="T8" fmla="*/ 6 w 120"/>
                  <a:gd name="T9" fmla="*/ 66 h 66"/>
                  <a:gd name="T10" fmla="*/ 60 w 120"/>
                  <a:gd name="T11" fmla="*/ 42 h 66"/>
                  <a:gd name="T12" fmla="*/ 120 w 120"/>
                  <a:gd name="T13" fmla="*/ 30 h 66"/>
                  <a:gd name="T14" fmla="*/ 0 60000 65536"/>
                  <a:gd name="T15" fmla="*/ 0 60000 65536"/>
                  <a:gd name="T16" fmla="*/ 0 60000 65536"/>
                  <a:gd name="T17" fmla="*/ 0 60000 65536"/>
                  <a:gd name="T18" fmla="*/ 0 60000 65536"/>
                  <a:gd name="T19" fmla="*/ 0 60000 65536"/>
                  <a:gd name="T20" fmla="*/ 0 60000 65536"/>
                  <a:gd name="T21" fmla="*/ 0 w 120"/>
                  <a:gd name="T22" fmla="*/ 0 h 66"/>
                  <a:gd name="T23" fmla="*/ 120 w 120"/>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66">
                    <a:moveTo>
                      <a:pt x="120" y="30"/>
                    </a:moveTo>
                    <a:lnTo>
                      <a:pt x="114" y="0"/>
                    </a:lnTo>
                    <a:lnTo>
                      <a:pt x="54" y="12"/>
                    </a:lnTo>
                    <a:lnTo>
                      <a:pt x="0" y="36"/>
                    </a:lnTo>
                    <a:lnTo>
                      <a:pt x="6" y="66"/>
                    </a:lnTo>
                    <a:lnTo>
                      <a:pt x="60" y="42"/>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4" name="Freeform 93">
                <a:extLst>
                  <a:ext uri="{FF2B5EF4-FFF2-40B4-BE49-F238E27FC236}">
                    <a16:creationId xmlns:a16="http://schemas.microsoft.com/office/drawing/2014/main" id="{CE84CBA1-B8F5-A91D-F179-3369EA39C4AA}"/>
                  </a:ext>
                </a:extLst>
              </p:cNvPr>
              <p:cNvSpPr>
                <a:spLocks/>
              </p:cNvSpPr>
              <p:nvPr/>
            </p:nvSpPr>
            <p:spPr bwMode="auto">
              <a:xfrm>
                <a:off x="3660" y="1986"/>
                <a:ext cx="120" cy="90"/>
              </a:xfrm>
              <a:custGeom>
                <a:avLst/>
                <a:gdLst>
                  <a:gd name="T0" fmla="*/ 120 w 120"/>
                  <a:gd name="T1" fmla="*/ 30 h 90"/>
                  <a:gd name="T2" fmla="*/ 108 w 120"/>
                  <a:gd name="T3" fmla="*/ 0 h 90"/>
                  <a:gd name="T4" fmla="*/ 90 w 120"/>
                  <a:gd name="T5" fmla="*/ 12 h 90"/>
                  <a:gd name="T6" fmla="*/ 84 w 120"/>
                  <a:gd name="T7" fmla="*/ 12 h 90"/>
                  <a:gd name="T8" fmla="*/ 12 w 120"/>
                  <a:gd name="T9" fmla="*/ 60 h 90"/>
                  <a:gd name="T10" fmla="*/ 0 w 120"/>
                  <a:gd name="T11" fmla="*/ 66 h 90"/>
                  <a:gd name="T12" fmla="*/ 18 w 120"/>
                  <a:gd name="T13" fmla="*/ 90 h 90"/>
                  <a:gd name="T14" fmla="*/ 30 w 120"/>
                  <a:gd name="T15" fmla="*/ 84 h 90"/>
                  <a:gd name="T16" fmla="*/ 102 w 120"/>
                  <a:gd name="T17" fmla="*/ 36 h 90"/>
                  <a:gd name="T18" fmla="*/ 90 w 120"/>
                  <a:gd name="T19" fmla="*/ 24 h 90"/>
                  <a:gd name="T20" fmla="*/ 96 w 120"/>
                  <a:gd name="T21" fmla="*/ 42 h 90"/>
                  <a:gd name="T22" fmla="*/ 120 w 120"/>
                  <a:gd name="T23" fmla="*/ 30 h 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0"/>
                  <a:gd name="T37" fmla="*/ 0 h 90"/>
                  <a:gd name="T38" fmla="*/ 120 w 120"/>
                  <a:gd name="T39" fmla="*/ 90 h 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0" h="90">
                    <a:moveTo>
                      <a:pt x="120" y="30"/>
                    </a:moveTo>
                    <a:lnTo>
                      <a:pt x="108" y="0"/>
                    </a:lnTo>
                    <a:lnTo>
                      <a:pt x="90" y="12"/>
                    </a:lnTo>
                    <a:lnTo>
                      <a:pt x="84" y="12"/>
                    </a:lnTo>
                    <a:lnTo>
                      <a:pt x="12" y="60"/>
                    </a:lnTo>
                    <a:lnTo>
                      <a:pt x="0" y="66"/>
                    </a:lnTo>
                    <a:lnTo>
                      <a:pt x="18" y="90"/>
                    </a:lnTo>
                    <a:lnTo>
                      <a:pt x="30" y="84"/>
                    </a:lnTo>
                    <a:lnTo>
                      <a:pt x="102" y="36"/>
                    </a:lnTo>
                    <a:lnTo>
                      <a:pt x="90" y="24"/>
                    </a:lnTo>
                    <a:lnTo>
                      <a:pt x="96" y="42"/>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5" name="Freeform 94">
                <a:extLst>
                  <a:ext uri="{FF2B5EF4-FFF2-40B4-BE49-F238E27FC236}">
                    <a16:creationId xmlns:a16="http://schemas.microsoft.com/office/drawing/2014/main" id="{1A481173-CC93-D6DF-4CE3-AF60A1F06AF8}"/>
                  </a:ext>
                </a:extLst>
              </p:cNvPr>
              <p:cNvSpPr>
                <a:spLocks/>
              </p:cNvSpPr>
              <p:nvPr/>
            </p:nvSpPr>
            <p:spPr bwMode="auto">
              <a:xfrm>
                <a:off x="3504" y="2106"/>
                <a:ext cx="102" cy="108"/>
              </a:xfrm>
              <a:custGeom>
                <a:avLst/>
                <a:gdLst>
                  <a:gd name="T0" fmla="*/ 102 w 102"/>
                  <a:gd name="T1" fmla="*/ 24 h 108"/>
                  <a:gd name="T2" fmla="*/ 84 w 102"/>
                  <a:gd name="T3" fmla="*/ 0 h 108"/>
                  <a:gd name="T4" fmla="*/ 36 w 102"/>
                  <a:gd name="T5" fmla="*/ 48 h 108"/>
                  <a:gd name="T6" fmla="*/ 30 w 102"/>
                  <a:gd name="T7" fmla="*/ 54 h 108"/>
                  <a:gd name="T8" fmla="*/ 0 w 102"/>
                  <a:gd name="T9" fmla="*/ 90 h 108"/>
                  <a:gd name="T10" fmla="*/ 24 w 102"/>
                  <a:gd name="T11" fmla="*/ 108 h 108"/>
                  <a:gd name="T12" fmla="*/ 54 w 102"/>
                  <a:gd name="T13" fmla="*/ 72 h 108"/>
                  <a:gd name="T14" fmla="*/ 42 w 102"/>
                  <a:gd name="T15" fmla="*/ 60 h 108"/>
                  <a:gd name="T16" fmla="*/ 54 w 102"/>
                  <a:gd name="T17" fmla="*/ 72 h 108"/>
                  <a:gd name="T18" fmla="*/ 102 w 102"/>
                  <a:gd name="T19" fmla="*/ 24 h 1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08"/>
                  <a:gd name="T32" fmla="*/ 102 w 102"/>
                  <a:gd name="T33" fmla="*/ 108 h 10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08">
                    <a:moveTo>
                      <a:pt x="102" y="24"/>
                    </a:moveTo>
                    <a:lnTo>
                      <a:pt x="84" y="0"/>
                    </a:lnTo>
                    <a:lnTo>
                      <a:pt x="36" y="48"/>
                    </a:lnTo>
                    <a:lnTo>
                      <a:pt x="30" y="54"/>
                    </a:lnTo>
                    <a:lnTo>
                      <a:pt x="0" y="90"/>
                    </a:lnTo>
                    <a:lnTo>
                      <a:pt x="24" y="108"/>
                    </a:lnTo>
                    <a:lnTo>
                      <a:pt x="54" y="72"/>
                    </a:lnTo>
                    <a:lnTo>
                      <a:pt x="42" y="60"/>
                    </a:lnTo>
                    <a:lnTo>
                      <a:pt x="54" y="72"/>
                    </a:lnTo>
                    <a:lnTo>
                      <a:pt x="102"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6" name="Freeform 95">
                <a:extLst>
                  <a:ext uri="{FF2B5EF4-FFF2-40B4-BE49-F238E27FC236}">
                    <a16:creationId xmlns:a16="http://schemas.microsoft.com/office/drawing/2014/main" id="{CA2B2F78-E526-DF55-AE01-3BB10E2DAF23}"/>
                  </a:ext>
                </a:extLst>
              </p:cNvPr>
              <p:cNvSpPr>
                <a:spLocks/>
              </p:cNvSpPr>
              <p:nvPr/>
            </p:nvSpPr>
            <p:spPr bwMode="auto">
              <a:xfrm>
                <a:off x="3378" y="2262"/>
                <a:ext cx="90" cy="120"/>
              </a:xfrm>
              <a:custGeom>
                <a:avLst/>
                <a:gdLst>
                  <a:gd name="T0" fmla="*/ 90 w 90"/>
                  <a:gd name="T1" fmla="*/ 18 h 120"/>
                  <a:gd name="T2" fmla="*/ 66 w 90"/>
                  <a:gd name="T3" fmla="*/ 0 h 120"/>
                  <a:gd name="T4" fmla="*/ 48 w 90"/>
                  <a:gd name="T5" fmla="*/ 30 h 120"/>
                  <a:gd name="T6" fmla="*/ 6 w 90"/>
                  <a:gd name="T7" fmla="*/ 102 h 120"/>
                  <a:gd name="T8" fmla="*/ 0 w 90"/>
                  <a:gd name="T9" fmla="*/ 108 h 120"/>
                  <a:gd name="T10" fmla="*/ 0 w 90"/>
                  <a:gd name="T11" fmla="*/ 108 h 120"/>
                  <a:gd name="T12" fmla="*/ 30 w 90"/>
                  <a:gd name="T13" fmla="*/ 120 h 120"/>
                  <a:gd name="T14" fmla="*/ 30 w 90"/>
                  <a:gd name="T15" fmla="*/ 114 h 120"/>
                  <a:gd name="T16" fmla="*/ 18 w 90"/>
                  <a:gd name="T17" fmla="*/ 114 h 120"/>
                  <a:gd name="T18" fmla="*/ 30 w 90"/>
                  <a:gd name="T19" fmla="*/ 120 h 120"/>
                  <a:gd name="T20" fmla="*/ 72 w 90"/>
                  <a:gd name="T21" fmla="*/ 48 h 120"/>
                  <a:gd name="T22" fmla="*/ 90 w 90"/>
                  <a:gd name="T23" fmla="*/ 18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0"/>
                  <a:gd name="T37" fmla="*/ 0 h 120"/>
                  <a:gd name="T38" fmla="*/ 90 w 90"/>
                  <a:gd name="T39" fmla="*/ 120 h 1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0" h="120">
                    <a:moveTo>
                      <a:pt x="90" y="18"/>
                    </a:moveTo>
                    <a:lnTo>
                      <a:pt x="66" y="0"/>
                    </a:lnTo>
                    <a:lnTo>
                      <a:pt x="48" y="30"/>
                    </a:lnTo>
                    <a:lnTo>
                      <a:pt x="6" y="102"/>
                    </a:lnTo>
                    <a:lnTo>
                      <a:pt x="0" y="108"/>
                    </a:lnTo>
                    <a:lnTo>
                      <a:pt x="30" y="120"/>
                    </a:lnTo>
                    <a:lnTo>
                      <a:pt x="30" y="114"/>
                    </a:lnTo>
                    <a:lnTo>
                      <a:pt x="18" y="114"/>
                    </a:lnTo>
                    <a:lnTo>
                      <a:pt x="30" y="120"/>
                    </a:lnTo>
                    <a:lnTo>
                      <a:pt x="72" y="48"/>
                    </a:lnTo>
                    <a:lnTo>
                      <a:pt x="9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7" name="Freeform 96">
                <a:extLst>
                  <a:ext uri="{FF2B5EF4-FFF2-40B4-BE49-F238E27FC236}">
                    <a16:creationId xmlns:a16="http://schemas.microsoft.com/office/drawing/2014/main" id="{89746532-476B-9A43-67D0-E5D29AA2387E}"/>
                  </a:ext>
                </a:extLst>
              </p:cNvPr>
              <p:cNvSpPr>
                <a:spLocks/>
              </p:cNvSpPr>
              <p:nvPr/>
            </p:nvSpPr>
            <p:spPr bwMode="auto">
              <a:xfrm>
                <a:off x="3306" y="2454"/>
                <a:ext cx="66" cy="120"/>
              </a:xfrm>
              <a:custGeom>
                <a:avLst/>
                <a:gdLst>
                  <a:gd name="T0" fmla="*/ 66 w 66"/>
                  <a:gd name="T1" fmla="*/ 12 h 120"/>
                  <a:gd name="T2" fmla="*/ 36 w 66"/>
                  <a:gd name="T3" fmla="*/ 0 h 120"/>
                  <a:gd name="T4" fmla="*/ 6 w 66"/>
                  <a:gd name="T5" fmla="*/ 78 h 120"/>
                  <a:gd name="T6" fmla="*/ 0 w 66"/>
                  <a:gd name="T7" fmla="*/ 114 h 120"/>
                  <a:gd name="T8" fmla="*/ 30 w 66"/>
                  <a:gd name="T9" fmla="*/ 120 h 120"/>
                  <a:gd name="T10" fmla="*/ 36 w 66"/>
                  <a:gd name="T11" fmla="*/ 84 h 120"/>
                  <a:gd name="T12" fmla="*/ 66 w 66"/>
                  <a:gd name="T13" fmla="*/ 12 h 120"/>
                  <a:gd name="T14" fmla="*/ 0 60000 65536"/>
                  <a:gd name="T15" fmla="*/ 0 60000 65536"/>
                  <a:gd name="T16" fmla="*/ 0 60000 65536"/>
                  <a:gd name="T17" fmla="*/ 0 60000 65536"/>
                  <a:gd name="T18" fmla="*/ 0 60000 65536"/>
                  <a:gd name="T19" fmla="*/ 0 60000 65536"/>
                  <a:gd name="T20" fmla="*/ 0 60000 65536"/>
                  <a:gd name="T21" fmla="*/ 0 w 66"/>
                  <a:gd name="T22" fmla="*/ 0 h 120"/>
                  <a:gd name="T23" fmla="*/ 66 w 6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120">
                    <a:moveTo>
                      <a:pt x="66" y="12"/>
                    </a:moveTo>
                    <a:lnTo>
                      <a:pt x="36" y="0"/>
                    </a:lnTo>
                    <a:lnTo>
                      <a:pt x="6" y="78"/>
                    </a:lnTo>
                    <a:lnTo>
                      <a:pt x="0" y="114"/>
                    </a:lnTo>
                    <a:lnTo>
                      <a:pt x="30" y="120"/>
                    </a:lnTo>
                    <a:lnTo>
                      <a:pt x="36" y="84"/>
                    </a:lnTo>
                    <a:lnTo>
                      <a:pt x="6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8" name="Freeform 97">
                <a:extLst>
                  <a:ext uri="{FF2B5EF4-FFF2-40B4-BE49-F238E27FC236}">
                    <a16:creationId xmlns:a16="http://schemas.microsoft.com/office/drawing/2014/main" id="{5534D979-2BD7-C271-8BB2-E180FF64078E}"/>
                  </a:ext>
                </a:extLst>
              </p:cNvPr>
              <p:cNvSpPr>
                <a:spLocks/>
              </p:cNvSpPr>
              <p:nvPr/>
            </p:nvSpPr>
            <p:spPr bwMode="auto">
              <a:xfrm>
                <a:off x="3276" y="2658"/>
                <a:ext cx="42" cy="120"/>
              </a:xfrm>
              <a:custGeom>
                <a:avLst/>
                <a:gdLst>
                  <a:gd name="T0" fmla="*/ 42 w 42"/>
                  <a:gd name="T1" fmla="*/ 6 h 120"/>
                  <a:gd name="T2" fmla="*/ 12 w 42"/>
                  <a:gd name="T3" fmla="*/ 0 h 120"/>
                  <a:gd name="T4" fmla="*/ 0 w 42"/>
                  <a:gd name="T5" fmla="*/ 54 h 120"/>
                  <a:gd name="T6" fmla="*/ 0 w 42"/>
                  <a:gd name="T7" fmla="*/ 120 h 120"/>
                  <a:gd name="T8" fmla="*/ 30 w 42"/>
                  <a:gd name="T9" fmla="*/ 120 h 120"/>
                  <a:gd name="T10" fmla="*/ 30 w 42"/>
                  <a:gd name="T11" fmla="*/ 60 h 120"/>
                  <a:gd name="T12" fmla="*/ 42 w 42"/>
                  <a:gd name="T13" fmla="*/ 6 h 120"/>
                  <a:gd name="T14" fmla="*/ 0 60000 65536"/>
                  <a:gd name="T15" fmla="*/ 0 60000 65536"/>
                  <a:gd name="T16" fmla="*/ 0 60000 65536"/>
                  <a:gd name="T17" fmla="*/ 0 60000 65536"/>
                  <a:gd name="T18" fmla="*/ 0 60000 65536"/>
                  <a:gd name="T19" fmla="*/ 0 60000 65536"/>
                  <a:gd name="T20" fmla="*/ 0 60000 65536"/>
                  <a:gd name="T21" fmla="*/ 0 w 42"/>
                  <a:gd name="T22" fmla="*/ 0 h 120"/>
                  <a:gd name="T23" fmla="*/ 42 w 42"/>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120">
                    <a:moveTo>
                      <a:pt x="42" y="6"/>
                    </a:moveTo>
                    <a:lnTo>
                      <a:pt x="12" y="0"/>
                    </a:lnTo>
                    <a:lnTo>
                      <a:pt x="0" y="54"/>
                    </a:lnTo>
                    <a:lnTo>
                      <a:pt x="0" y="120"/>
                    </a:lnTo>
                    <a:lnTo>
                      <a:pt x="30" y="120"/>
                    </a:lnTo>
                    <a:lnTo>
                      <a:pt x="30" y="60"/>
                    </a:lnTo>
                    <a:lnTo>
                      <a:pt x="4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9" name="Freeform 98">
                <a:extLst>
                  <a:ext uri="{FF2B5EF4-FFF2-40B4-BE49-F238E27FC236}">
                    <a16:creationId xmlns:a16="http://schemas.microsoft.com/office/drawing/2014/main" id="{952DC902-EE7B-87BB-8BAB-EC766ECEAC9C}"/>
                  </a:ext>
                </a:extLst>
              </p:cNvPr>
              <p:cNvSpPr>
                <a:spLocks/>
              </p:cNvSpPr>
              <p:nvPr/>
            </p:nvSpPr>
            <p:spPr bwMode="auto">
              <a:xfrm>
                <a:off x="3276" y="2868"/>
                <a:ext cx="42" cy="120"/>
              </a:xfrm>
              <a:custGeom>
                <a:avLst/>
                <a:gdLst>
                  <a:gd name="T0" fmla="*/ 30 w 42"/>
                  <a:gd name="T1" fmla="*/ 0 h 120"/>
                  <a:gd name="T2" fmla="*/ 0 w 42"/>
                  <a:gd name="T3" fmla="*/ 0 h 120"/>
                  <a:gd name="T4" fmla="*/ 0 w 42"/>
                  <a:gd name="T5" fmla="*/ 30 h 120"/>
                  <a:gd name="T6" fmla="*/ 0 w 42"/>
                  <a:gd name="T7" fmla="*/ 36 h 120"/>
                  <a:gd name="T8" fmla="*/ 12 w 42"/>
                  <a:gd name="T9" fmla="*/ 120 h 120"/>
                  <a:gd name="T10" fmla="*/ 42 w 42"/>
                  <a:gd name="T11" fmla="*/ 114 h 120"/>
                  <a:gd name="T12" fmla="*/ 30 w 42"/>
                  <a:gd name="T13" fmla="*/ 30 h 120"/>
                  <a:gd name="T14" fmla="*/ 18 w 42"/>
                  <a:gd name="T15" fmla="*/ 30 h 120"/>
                  <a:gd name="T16" fmla="*/ 30 w 42"/>
                  <a:gd name="T17" fmla="*/ 36 h 120"/>
                  <a:gd name="T18" fmla="*/ 30 w 42"/>
                  <a:gd name="T19" fmla="*/ 0 h 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120"/>
                  <a:gd name="T32" fmla="*/ 42 w 42"/>
                  <a:gd name="T33" fmla="*/ 120 h 1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120">
                    <a:moveTo>
                      <a:pt x="30" y="0"/>
                    </a:moveTo>
                    <a:lnTo>
                      <a:pt x="0" y="0"/>
                    </a:lnTo>
                    <a:lnTo>
                      <a:pt x="0" y="30"/>
                    </a:lnTo>
                    <a:lnTo>
                      <a:pt x="0" y="36"/>
                    </a:lnTo>
                    <a:lnTo>
                      <a:pt x="12" y="120"/>
                    </a:lnTo>
                    <a:lnTo>
                      <a:pt x="42" y="114"/>
                    </a:lnTo>
                    <a:lnTo>
                      <a:pt x="30" y="30"/>
                    </a:lnTo>
                    <a:lnTo>
                      <a:pt x="18" y="30"/>
                    </a:lnTo>
                    <a:lnTo>
                      <a:pt x="30" y="36"/>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0" name="Freeform 99">
                <a:extLst>
                  <a:ext uri="{FF2B5EF4-FFF2-40B4-BE49-F238E27FC236}">
                    <a16:creationId xmlns:a16="http://schemas.microsoft.com/office/drawing/2014/main" id="{3C36D38F-58C6-F0D0-8B0D-4050E9AD73A7}"/>
                  </a:ext>
                </a:extLst>
              </p:cNvPr>
              <p:cNvSpPr>
                <a:spLocks/>
              </p:cNvSpPr>
              <p:nvPr/>
            </p:nvSpPr>
            <p:spPr bwMode="auto">
              <a:xfrm>
                <a:off x="3312" y="3072"/>
                <a:ext cx="72" cy="120"/>
              </a:xfrm>
              <a:custGeom>
                <a:avLst/>
                <a:gdLst>
                  <a:gd name="T0" fmla="*/ 30 w 72"/>
                  <a:gd name="T1" fmla="*/ 0 h 120"/>
                  <a:gd name="T2" fmla="*/ 0 w 72"/>
                  <a:gd name="T3" fmla="*/ 6 h 120"/>
                  <a:gd name="T4" fmla="*/ 0 w 72"/>
                  <a:gd name="T5" fmla="*/ 6 h 120"/>
                  <a:gd name="T6" fmla="*/ 30 w 72"/>
                  <a:gd name="T7" fmla="*/ 90 h 120"/>
                  <a:gd name="T8" fmla="*/ 48 w 72"/>
                  <a:gd name="T9" fmla="*/ 120 h 120"/>
                  <a:gd name="T10" fmla="*/ 72 w 72"/>
                  <a:gd name="T11" fmla="*/ 108 h 120"/>
                  <a:gd name="T12" fmla="*/ 60 w 72"/>
                  <a:gd name="T13" fmla="*/ 84 h 120"/>
                  <a:gd name="T14" fmla="*/ 30 w 72"/>
                  <a:gd name="T15" fmla="*/ 0 h 120"/>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120"/>
                  <a:gd name="T26" fmla="*/ 72 w 72"/>
                  <a:gd name="T27" fmla="*/ 120 h 1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120">
                    <a:moveTo>
                      <a:pt x="30" y="0"/>
                    </a:moveTo>
                    <a:lnTo>
                      <a:pt x="0" y="6"/>
                    </a:lnTo>
                    <a:lnTo>
                      <a:pt x="30" y="90"/>
                    </a:lnTo>
                    <a:lnTo>
                      <a:pt x="48" y="120"/>
                    </a:lnTo>
                    <a:lnTo>
                      <a:pt x="72" y="108"/>
                    </a:lnTo>
                    <a:lnTo>
                      <a:pt x="60" y="84"/>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1" name="Freeform 100">
                <a:extLst>
                  <a:ext uri="{FF2B5EF4-FFF2-40B4-BE49-F238E27FC236}">
                    <a16:creationId xmlns:a16="http://schemas.microsoft.com/office/drawing/2014/main" id="{C31109F8-02E8-56D9-CDE6-CAB75B425AB5}"/>
                  </a:ext>
                </a:extLst>
              </p:cNvPr>
              <p:cNvSpPr>
                <a:spLocks/>
              </p:cNvSpPr>
              <p:nvPr/>
            </p:nvSpPr>
            <p:spPr bwMode="auto">
              <a:xfrm>
                <a:off x="3402" y="3258"/>
                <a:ext cx="90" cy="120"/>
              </a:xfrm>
              <a:custGeom>
                <a:avLst/>
                <a:gdLst>
                  <a:gd name="T0" fmla="*/ 24 w 90"/>
                  <a:gd name="T1" fmla="*/ 0 h 120"/>
                  <a:gd name="T2" fmla="*/ 0 w 90"/>
                  <a:gd name="T3" fmla="*/ 18 h 120"/>
                  <a:gd name="T4" fmla="*/ 24 w 90"/>
                  <a:gd name="T5" fmla="*/ 66 h 120"/>
                  <a:gd name="T6" fmla="*/ 66 w 90"/>
                  <a:gd name="T7" fmla="*/ 120 h 120"/>
                  <a:gd name="T8" fmla="*/ 90 w 90"/>
                  <a:gd name="T9" fmla="*/ 102 h 120"/>
                  <a:gd name="T10" fmla="*/ 48 w 90"/>
                  <a:gd name="T11" fmla="*/ 48 h 120"/>
                  <a:gd name="T12" fmla="*/ 24 w 90"/>
                  <a:gd name="T13" fmla="*/ 0 h 120"/>
                  <a:gd name="T14" fmla="*/ 0 60000 65536"/>
                  <a:gd name="T15" fmla="*/ 0 60000 65536"/>
                  <a:gd name="T16" fmla="*/ 0 60000 65536"/>
                  <a:gd name="T17" fmla="*/ 0 60000 65536"/>
                  <a:gd name="T18" fmla="*/ 0 60000 65536"/>
                  <a:gd name="T19" fmla="*/ 0 60000 65536"/>
                  <a:gd name="T20" fmla="*/ 0 60000 65536"/>
                  <a:gd name="T21" fmla="*/ 0 w 90"/>
                  <a:gd name="T22" fmla="*/ 0 h 120"/>
                  <a:gd name="T23" fmla="*/ 90 w 90"/>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0" h="120">
                    <a:moveTo>
                      <a:pt x="24" y="0"/>
                    </a:moveTo>
                    <a:lnTo>
                      <a:pt x="0" y="18"/>
                    </a:lnTo>
                    <a:lnTo>
                      <a:pt x="24" y="66"/>
                    </a:lnTo>
                    <a:lnTo>
                      <a:pt x="66" y="120"/>
                    </a:lnTo>
                    <a:lnTo>
                      <a:pt x="90" y="102"/>
                    </a:lnTo>
                    <a:lnTo>
                      <a:pt x="48" y="48"/>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2" name="Freeform 101">
                <a:extLst>
                  <a:ext uri="{FF2B5EF4-FFF2-40B4-BE49-F238E27FC236}">
                    <a16:creationId xmlns:a16="http://schemas.microsoft.com/office/drawing/2014/main" id="{69E48839-3265-8FB4-19FF-3D6679A5A4D6}"/>
                  </a:ext>
                </a:extLst>
              </p:cNvPr>
              <p:cNvSpPr>
                <a:spLocks/>
              </p:cNvSpPr>
              <p:nvPr/>
            </p:nvSpPr>
            <p:spPr bwMode="auto">
              <a:xfrm>
                <a:off x="3522" y="3426"/>
                <a:ext cx="108" cy="102"/>
              </a:xfrm>
              <a:custGeom>
                <a:avLst/>
                <a:gdLst>
                  <a:gd name="T0" fmla="*/ 24 w 108"/>
                  <a:gd name="T1" fmla="*/ 0 h 102"/>
                  <a:gd name="T2" fmla="*/ 0 w 108"/>
                  <a:gd name="T3" fmla="*/ 18 h 102"/>
                  <a:gd name="T4" fmla="*/ 12 w 108"/>
                  <a:gd name="T5" fmla="*/ 30 h 102"/>
                  <a:gd name="T6" fmla="*/ 18 w 108"/>
                  <a:gd name="T7" fmla="*/ 36 h 102"/>
                  <a:gd name="T8" fmla="*/ 78 w 108"/>
                  <a:gd name="T9" fmla="*/ 90 h 102"/>
                  <a:gd name="T10" fmla="*/ 90 w 108"/>
                  <a:gd name="T11" fmla="*/ 102 h 102"/>
                  <a:gd name="T12" fmla="*/ 108 w 108"/>
                  <a:gd name="T13" fmla="*/ 78 h 102"/>
                  <a:gd name="T14" fmla="*/ 96 w 108"/>
                  <a:gd name="T15" fmla="*/ 66 h 102"/>
                  <a:gd name="T16" fmla="*/ 36 w 108"/>
                  <a:gd name="T17" fmla="*/ 12 h 102"/>
                  <a:gd name="T18" fmla="*/ 24 w 108"/>
                  <a:gd name="T19" fmla="*/ 24 h 102"/>
                  <a:gd name="T20" fmla="*/ 36 w 108"/>
                  <a:gd name="T21" fmla="*/ 12 h 102"/>
                  <a:gd name="T22" fmla="*/ 24 w 108"/>
                  <a:gd name="T23" fmla="*/ 0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8"/>
                  <a:gd name="T37" fmla="*/ 0 h 102"/>
                  <a:gd name="T38" fmla="*/ 108 w 108"/>
                  <a:gd name="T39" fmla="*/ 102 h 1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8" h="102">
                    <a:moveTo>
                      <a:pt x="24" y="0"/>
                    </a:moveTo>
                    <a:lnTo>
                      <a:pt x="0" y="18"/>
                    </a:lnTo>
                    <a:lnTo>
                      <a:pt x="12" y="30"/>
                    </a:lnTo>
                    <a:lnTo>
                      <a:pt x="18" y="36"/>
                    </a:lnTo>
                    <a:lnTo>
                      <a:pt x="78" y="90"/>
                    </a:lnTo>
                    <a:lnTo>
                      <a:pt x="90" y="102"/>
                    </a:lnTo>
                    <a:lnTo>
                      <a:pt x="108" y="78"/>
                    </a:lnTo>
                    <a:lnTo>
                      <a:pt x="96" y="66"/>
                    </a:lnTo>
                    <a:lnTo>
                      <a:pt x="36" y="12"/>
                    </a:lnTo>
                    <a:lnTo>
                      <a:pt x="24" y="24"/>
                    </a:lnTo>
                    <a:lnTo>
                      <a:pt x="36" y="12"/>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3" name="Freeform 102">
                <a:extLst>
                  <a:ext uri="{FF2B5EF4-FFF2-40B4-BE49-F238E27FC236}">
                    <a16:creationId xmlns:a16="http://schemas.microsoft.com/office/drawing/2014/main" id="{5A8980A0-CCBF-9426-D21F-EE25589939E9}"/>
                  </a:ext>
                </a:extLst>
              </p:cNvPr>
              <p:cNvSpPr>
                <a:spLocks/>
              </p:cNvSpPr>
              <p:nvPr/>
            </p:nvSpPr>
            <p:spPr bwMode="auto">
              <a:xfrm>
                <a:off x="3690" y="3558"/>
                <a:ext cx="114" cy="84"/>
              </a:xfrm>
              <a:custGeom>
                <a:avLst/>
                <a:gdLst>
                  <a:gd name="T0" fmla="*/ 18 w 114"/>
                  <a:gd name="T1" fmla="*/ 0 h 84"/>
                  <a:gd name="T2" fmla="*/ 0 w 114"/>
                  <a:gd name="T3" fmla="*/ 24 h 84"/>
                  <a:gd name="T4" fmla="*/ 54 w 114"/>
                  <a:gd name="T5" fmla="*/ 60 h 84"/>
                  <a:gd name="T6" fmla="*/ 60 w 114"/>
                  <a:gd name="T7" fmla="*/ 60 h 84"/>
                  <a:gd name="T8" fmla="*/ 102 w 114"/>
                  <a:gd name="T9" fmla="*/ 84 h 84"/>
                  <a:gd name="T10" fmla="*/ 114 w 114"/>
                  <a:gd name="T11" fmla="*/ 54 h 84"/>
                  <a:gd name="T12" fmla="*/ 66 w 114"/>
                  <a:gd name="T13" fmla="*/ 30 h 84"/>
                  <a:gd name="T14" fmla="*/ 60 w 114"/>
                  <a:gd name="T15" fmla="*/ 48 h 84"/>
                  <a:gd name="T16" fmla="*/ 72 w 114"/>
                  <a:gd name="T17" fmla="*/ 36 h 84"/>
                  <a:gd name="T18" fmla="*/ 18 w 114"/>
                  <a:gd name="T19" fmla="*/ 0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4"/>
                  <a:gd name="T32" fmla="*/ 114 w 114"/>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4">
                    <a:moveTo>
                      <a:pt x="18" y="0"/>
                    </a:moveTo>
                    <a:lnTo>
                      <a:pt x="0" y="24"/>
                    </a:lnTo>
                    <a:lnTo>
                      <a:pt x="54" y="60"/>
                    </a:lnTo>
                    <a:lnTo>
                      <a:pt x="60" y="60"/>
                    </a:lnTo>
                    <a:lnTo>
                      <a:pt x="102" y="84"/>
                    </a:lnTo>
                    <a:lnTo>
                      <a:pt x="114" y="54"/>
                    </a:lnTo>
                    <a:lnTo>
                      <a:pt x="66" y="30"/>
                    </a:lnTo>
                    <a:lnTo>
                      <a:pt x="60" y="48"/>
                    </a:lnTo>
                    <a:lnTo>
                      <a:pt x="72" y="36"/>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4" name="Freeform 103">
                <a:extLst>
                  <a:ext uri="{FF2B5EF4-FFF2-40B4-BE49-F238E27FC236}">
                    <a16:creationId xmlns:a16="http://schemas.microsoft.com/office/drawing/2014/main" id="{93E4BEB1-8817-31E0-76E6-EE4B3CBB8A0C}"/>
                  </a:ext>
                </a:extLst>
              </p:cNvPr>
              <p:cNvSpPr>
                <a:spLocks/>
              </p:cNvSpPr>
              <p:nvPr/>
            </p:nvSpPr>
            <p:spPr bwMode="auto">
              <a:xfrm>
                <a:off x="3882" y="3648"/>
                <a:ext cx="120" cy="60"/>
              </a:xfrm>
              <a:custGeom>
                <a:avLst/>
                <a:gdLst>
                  <a:gd name="T0" fmla="*/ 6 w 120"/>
                  <a:gd name="T1" fmla="*/ 0 h 60"/>
                  <a:gd name="T2" fmla="*/ 0 w 120"/>
                  <a:gd name="T3" fmla="*/ 30 h 60"/>
                  <a:gd name="T4" fmla="*/ 24 w 120"/>
                  <a:gd name="T5" fmla="*/ 42 h 60"/>
                  <a:gd name="T6" fmla="*/ 114 w 120"/>
                  <a:gd name="T7" fmla="*/ 60 h 60"/>
                  <a:gd name="T8" fmla="*/ 114 w 120"/>
                  <a:gd name="T9" fmla="*/ 60 h 60"/>
                  <a:gd name="T10" fmla="*/ 120 w 120"/>
                  <a:gd name="T11" fmla="*/ 30 h 60"/>
                  <a:gd name="T12" fmla="*/ 120 w 120"/>
                  <a:gd name="T13" fmla="*/ 30 h 60"/>
                  <a:gd name="T14" fmla="*/ 30 w 120"/>
                  <a:gd name="T15" fmla="*/ 12 h 60"/>
                  <a:gd name="T16" fmla="*/ 6 w 120"/>
                  <a:gd name="T17" fmla="*/ 0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60"/>
                  <a:gd name="T29" fmla="*/ 120 w 120"/>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60">
                    <a:moveTo>
                      <a:pt x="6" y="0"/>
                    </a:moveTo>
                    <a:lnTo>
                      <a:pt x="0" y="30"/>
                    </a:lnTo>
                    <a:lnTo>
                      <a:pt x="24" y="42"/>
                    </a:lnTo>
                    <a:lnTo>
                      <a:pt x="114" y="60"/>
                    </a:lnTo>
                    <a:lnTo>
                      <a:pt x="120" y="30"/>
                    </a:lnTo>
                    <a:lnTo>
                      <a:pt x="30" y="1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5" name="Freeform 104">
                <a:extLst>
                  <a:ext uri="{FF2B5EF4-FFF2-40B4-BE49-F238E27FC236}">
                    <a16:creationId xmlns:a16="http://schemas.microsoft.com/office/drawing/2014/main" id="{352C7873-B4AB-8868-4CBB-E88C91950C3D}"/>
                  </a:ext>
                </a:extLst>
              </p:cNvPr>
              <p:cNvSpPr>
                <a:spLocks/>
              </p:cNvSpPr>
              <p:nvPr/>
            </p:nvSpPr>
            <p:spPr bwMode="auto">
              <a:xfrm>
                <a:off x="4086" y="3696"/>
                <a:ext cx="121" cy="36"/>
              </a:xfrm>
              <a:custGeom>
                <a:avLst/>
                <a:gdLst>
                  <a:gd name="T0" fmla="*/ 0 w 121"/>
                  <a:gd name="T1" fmla="*/ 0 h 36"/>
                  <a:gd name="T2" fmla="*/ 0 w 121"/>
                  <a:gd name="T3" fmla="*/ 30 h 36"/>
                  <a:gd name="T4" fmla="*/ 90 w 121"/>
                  <a:gd name="T5" fmla="*/ 36 h 36"/>
                  <a:gd name="T6" fmla="*/ 121 w 121"/>
                  <a:gd name="T7" fmla="*/ 30 h 36"/>
                  <a:gd name="T8" fmla="*/ 121 w 121"/>
                  <a:gd name="T9" fmla="*/ 0 h 36"/>
                  <a:gd name="T10" fmla="*/ 90 w 121"/>
                  <a:gd name="T11" fmla="*/ 6 h 36"/>
                  <a:gd name="T12" fmla="*/ 0 w 121"/>
                  <a:gd name="T13" fmla="*/ 0 h 36"/>
                  <a:gd name="T14" fmla="*/ 0 60000 65536"/>
                  <a:gd name="T15" fmla="*/ 0 60000 65536"/>
                  <a:gd name="T16" fmla="*/ 0 60000 65536"/>
                  <a:gd name="T17" fmla="*/ 0 60000 65536"/>
                  <a:gd name="T18" fmla="*/ 0 60000 65536"/>
                  <a:gd name="T19" fmla="*/ 0 60000 65536"/>
                  <a:gd name="T20" fmla="*/ 0 60000 65536"/>
                  <a:gd name="T21" fmla="*/ 0 w 121"/>
                  <a:gd name="T22" fmla="*/ 0 h 36"/>
                  <a:gd name="T23" fmla="*/ 121 w 12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 h="36">
                    <a:moveTo>
                      <a:pt x="0" y="0"/>
                    </a:moveTo>
                    <a:lnTo>
                      <a:pt x="0" y="30"/>
                    </a:lnTo>
                    <a:lnTo>
                      <a:pt x="90" y="36"/>
                    </a:lnTo>
                    <a:lnTo>
                      <a:pt x="121" y="30"/>
                    </a:lnTo>
                    <a:lnTo>
                      <a:pt x="121" y="0"/>
                    </a:lnTo>
                    <a:lnTo>
                      <a:pt x="90" y="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6" name="Freeform 105">
                <a:extLst>
                  <a:ext uri="{FF2B5EF4-FFF2-40B4-BE49-F238E27FC236}">
                    <a16:creationId xmlns:a16="http://schemas.microsoft.com/office/drawing/2014/main" id="{7CFAED47-0394-8EC8-F7C7-648A9EE0F69B}"/>
                  </a:ext>
                </a:extLst>
              </p:cNvPr>
              <p:cNvSpPr>
                <a:spLocks/>
              </p:cNvSpPr>
              <p:nvPr/>
            </p:nvSpPr>
            <p:spPr bwMode="auto">
              <a:xfrm>
                <a:off x="4297" y="3666"/>
                <a:ext cx="120" cy="54"/>
              </a:xfrm>
              <a:custGeom>
                <a:avLst/>
                <a:gdLst>
                  <a:gd name="T0" fmla="*/ 0 w 120"/>
                  <a:gd name="T1" fmla="*/ 24 h 54"/>
                  <a:gd name="T2" fmla="*/ 6 w 120"/>
                  <a:gd name="T3" fmla="*/ 54 h 54"/>
                  <a:gd name="T4" fmla="*/ 60 w 120"/>
                  <a:gd name="T5" fmla="*/ 42 h 54"/>
                  <a:gd name="T6" fmla="*/ 120 w 120"/>
                  <a:gd name="T7" fmla="*/ 30 h 54"/>
                  <a:gd name="T8" fmla="*/ 114 w 120"/>
                  <a:gd name="T9" fmla="*/ 0 h 54"/>
                  <a:gd name="T10" fmla="*/ 54 w 120"/>
                  <a:gd name="T11" fmla="*/ 12 h 54"/>
                  <a:gd name="T12" fmla="*/ 0 w 120"/>
                  <a:gd name="T13" fmla="*/ 24 h 54"/>
                  <a:gd name="T14" fmla="*/ 0 60000 65536"/>
                  <a:gd name="T15" fmla="*/ 0 60000 65536"/>
                  <a:gd name="T16" fmla="*/ 0 60000 65536"/>
                  <a:gd name="T17" fmla="*/ 0 60000 65536"/>
                  <a:gd name="T18" fmla="*/ 0 60000 65536"/>
                  <a:gd name="T19" fmla="*/ 0 60000 65536"/>
                  <a:gd name="T20" fmla="*/ 0 60000 65536"/>
                  <a:gd name="T21" fmla="*/ 0 w 120"/>
                  <a:gd name="T22" fmla="*/ 0 h 54"/>
                  <a:gd name="T23" fmla="*/ 120 w 120"/>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54">
                    <a:moveTo>
                      <a:pt x="0" y="24"/>
                    </a:moveTo>
                    <a:lnTo>
                      <a:pt x="6" y="54"/>
                    </a:lnTo>
                    <a:lnTo>
                      <a:pt x="60" y="42"/>
                    </a:lnTo>
                    <a:lnTo>
                      <a:pt x="120" y="30"/>
                    </a:lnTo>
                    <a:lnTo>
                      <a:pt x="114" y="0"/>
                    </a:lnTo>
                    <a:lnTo>
                      <a:pt x="54" y="12"/>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7" name="Freeform 106">
                <a:extLst>
                  <a:ext uri="{FF2B5EF4-FFF2-40B4-BE49-F238E27FC236}">
                    <a16:creationId xmlns:a16="http://schemas.microsoft.com/office/drawing/2014/main" id="{38B34533-F8DF-F52C-13FF-BA79CAA2EED2}"/>
                  </a:ext>
                </a:extLst>
              </p:cNvPr>
              <p:cNvSpPr>
                <a:spLocks/>
              </p:cNvSpPr>
              <p:nvPr/>
            </p:nvSpPr>
            <p:spPr bwMode="auto">
              <a:xfrm>
                <a:off x="4495" y="3588"/>
                <a:ext cx="120" cy="78"/>
              </a:xfrm>
              <a:custGeom>
                <a:avLst/>
                <a:gdLst>
                  <a:gd name="T0" fmla="*/ 0 w 120"/>
                  <a:gd name="T1" fmla="*/ 48 h 78"/>
                  <a:gd name="T2" fmla="*/ 6 w 120"/>
                  <a:gd name="T3" fmla="*/ 78 h 78"/>
                  <a:gd name="T4" fmla="*/ 30 w 120"/>
                  <a:gd name="T5" fmla="*/ 72 h 78"/>
                  <a:gd name="T6" fmla="*/ 108 w 120"/>
                  <a:gd name="T7" fmla="*/ 30 h 78"/>
                  <a:gd name="T8" fmla="*/ 114 w 120"/>
                  <a:gd name="T9" fmla="*/ 30 h 78"/>
                  <a:gd name="T10" fmla="*/ 120 w 120"/>
                  <a:gd name="T11" fmla="*/ 24 h 78"/>
                  <a:gd name="T12" fmla="*/ 102 w 120"/>
                  <a:gd name="T13" fmla="*/ 0 h 78"/>
                  <a:gd name="T14" fmla="*/ 96 w 120"/>
                  <a:gd name="T15" fmla="*/ 6 h 78"/>
                  <a:gd name="T16" fmla="*/ 102 w 120"/>
                  <a:gd name="T17" fmla="*/ 18 h 78"/>
                  <a:gd name="T18" fmla="*/ 102 w 120"/>
                  <a:gd name="T19" fmla="*/ 0 h 78"/>
                  <a:gd name="T20" fmla="*/ 24 w 120"/>
                  <a:gd name="T21" fmla="*/ 42 h 78"/>
                  <a:gd name="T22" fmla="*/ 0 w 120"/>
                  <a:gd name="T23" fmla="*/ 48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0"/>
                  <a:gd name="T37" fmla="*/ 0 h 78"/>
                  <a:gd name="T38" fmla="*/ 120 w 120"/>
                  <a:gd name="T39" fmla="*/ 78 h 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0" h="78">
                    <a:moveTo>
                      <a:pt x="0" y="48"/>
                    </a:moveTo>
                    <a:lnTo>
                      <a:pt x="6" y="78"/>
                    </a:lnTo>
                    <a:lnTo>
                      <a:pt x="30" y="72"/>
                    </a:lnTo>
                    <a:lnTo>
                      <a:pt x="108" y="30"/>
                    </a:lnTo>
                    <a:lnTo>
                      <a:pt x="114" y="30"/>
                    </a:lnTo>
                    <a:lnTo>
                      <a:pt x="120" y="24"/>
                    </a:lnTo>
                    <a:lnTo>
                      <a:pt x="102" y="0"/>
                    </a:lnTo>
                    <a:lnTo>
                      <a:pt x="96" y="6"/>
                    </a:lnTo>
                    <a:lnTo>
                      <a:pt x="102" y="18"/>
                    </a:lnTo>
                    <a:lnTo>
                      <a:pt x="102" y="0"/>
                    </a:lnTo>
                    <a:lnTo>
                      <a:pt x="24" y="4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8" name="Freeform 107">
                <a:extLst>
                  <a:ext uri="{FF2B5EF4-FFF2-40B4-BE49-F238E27FC236}">
                    <a16:creationId xmlns:a16="http://schemas.microsoft.com/office/drawing/2014/main" id="{C345BE89-4483-86F0-9A74-7CDB054ACE24}"/>
                  </a:ext>
                </a:extLst>
              </p:cNvPr>
              <p:cNvSpPr>
                <a:spLocks/>
              </p:cNvSpPr>
              <p:nvPr/>
            </p:nvSpPr>
            <p:spPr bwMode="auto">
              <a:xfrm>
                <a:off x="4675" y="3462"/>
                <a:ext cx="108" cy="96"/>
              </a:xfrm>
              <a:custGeom>
                <a:avLst/>
                <a:gdLst>
                  <a:gd name="T0" fmla="*/ 0 w 108"/>
                  <a:gd name="T1" fmla="*/ 72 h 96"/>
                  <a:gd name="T2" fmla="*/ 18 w 108"/>
                  <a:gd name="T3" fmla="*/ 96 h 96"/>
                  <a:gd name="T4" fmla="*/ 72 w 108"/>
                  <a:gd name="T5" fmla="*/ 54 h 96"/>
                  <a:gd name="T6" fmla="*/ 108 w 108"/>
                  <a:gd name="T7" fmla="*/ 24 h 96"/>
                  <a:gd name="T8" fmla="*/ 90 w 108"/>
                  <a:gd name="T9" fmla="*/ 0 h 96"/>
                  <a:gd name="T10" fmla="*/ 54 w 108"/>
                  <a:gd name="T11" fmla="*/ 30 h 96"/>
                  <a:gd name="T12" fmla="*/ 0 w 108"/>
                  <a:gd name="T13" fmla="*/ 72 h 96"/>
                  <a:gd name="T14" fmla="*/ 0 60000 65536"/>
                  <a:gd name="T15" fmla="*/ 0 60000 65536"/>
                  <a:gd name="T16" fmla="*/ 0 60000 65536"/>
                  <a:gd name="T17" fmla="*/ 0 60000 65536"/>
                  <a:gd name="T18" fmla="*/ 0 60000 65536"/>
                  <a:gd name="T19" fmla="*/ 0 60000 65536"/>
                  <a:gd name="T20" fmla="*/ 0 60000 65536"/>
                  <a:gd name="T21" fmla="*/ 0 w 108"/>
                  <a:gd name="T22" fmla="*/ 0 h 96"/>
                  <a:gd name="T23" fmla="*/ 108 w 108"/>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 h="96">
                    <a:moveTo>
                      <a:pt x="0" y="72"/>
                    </a:moveTo>
                    <a:lnTo>
                      <a:pt x="18" y="96"/>
                    </a:lnTo>
                    <a:lnTo>
                      <a:pt x="72" y="54"/>
                    </a:lnTo>
                    <a:lnTo>
                      <a:pt x="108" y="24"/>
                    </a:lnTo>
                    <a:lnTo>
                      <a:pt x="90" y="0"/>
                    </a:lnTo>
                    <a:lnTo>
                      <a:pt x="54" y="30"/>
                    </a:lnTo>
                    <a:lnTo>
                      <a:pt x="0"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9" name="Freeform 108">
                <a:extLst>
                  <a:ext uri="{FF2B5EF4-FFF2-40B4-BE49-F238E27FC236}">
                    <a16:creationId xmlns:a16="http://schemas.microsoft.com/office/drawing/2014/main" id="{1C5DDA6B-CA70-4D47-5E0C-757310FC2385}"/>
                  </a:ext>
                </a:extLst>
              </p:cNvPr>
              <p:cNvSpPr>
                <a:spLocks/>
              </p:cNvSpPr>
              <p:nvPr/>
            </p:nvSpPr>
            <p:spPr bwMode="auto">
              <a:xfrm>
                <a:off x="4825" y="3300"/>
                <a:ext cx="96" cy="114"/>
              </a:xfrm>
              <a:custGeom>
                <a:avLst/>
                <a:gdLst>
                  <a:gd name="T0" fmla="*/ 0 w 96"/>
                  <a:gd name="T1" fmla="*/ 96 h 114"/>
                  <a:gd name="T2" fmla="*/ 24 w 96"/>
                  <a:gd name="T3" fmla="*/ 114 h 114"/>
                  <a:gd name="T4" fmla="*/ 42 w 96"/>
                  <a:gd name="T5" fmla="*/ 90 h 114"/>
                  <a:gd name="T6" fmla="*/ 96 w 96"/>
                  <a:gd name="T7" fmla="*/ 24 h 114"/>
                  <a:gd name="T8" fmla="*/ 96 w 96"/>
                  <a:gd name="T9" fmla="*/ 18 h 114"/>
                  <a:gd name="T10" fmla="*/ 72 w 96"/>
                  <a:gd name="T11" fmla="*/ 0 h 114"/>
                  <a:gd name="T12" fmla="*/ 72 w 96"/>
                  <a:gd name="T13" fmla="*/ 6 h 114"/>
                  <a:gd name="T14" fmla="*/ 18 w 96"/>
                  <a:gd name="T15" fmla="*/ 72 h 114"/>
                  <a:gd name="T16" fmla="*/ 0 w 96"/>
                  <a:gd name="T17" fmla="*/ 96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6"/>
                  <a:gd name="T28" fmla="*/ 0 h 114"/>
                  <a:gd name="T29" fmla="*/ 96 w 96"/>
                  <a:gd name="T30" fmla="*/ 114 h 1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6" h="114">
                    <a:moveTo>
                      <a:pt x="0" y="96"/>
                    </a:moveTo>
                    <a:lnTo>
                      <a:pt x="24" y="114"/>
                    </a:lnTo>
                    <a:lnTo>
                      <a:pt x="42" y="90"/>
                    </a:lnTo>
                    <a:lnTo>
                      <a:pt x="96" y="24"/>
                    </a:lnTo>
                    <a:lnTo>
                      <a:pt x="96" y="18"/>
                    </a:lnTo>
                    <a:lnTo>
                      <a:pt x="72" y="0"/>
                    </a:lnTo>
                    <a:lnTo>
                      <a:pt x="72" y="6"/>
                    </a:lnTo>
                    <a:lnTo>
                      <a:pt x="18" y="72"/>
                    </a:lnTo>
                    <a:lnTo>
                      <a:pt x="0"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0" name="Freeform 109">
                <a:extLst>
                  <a:ext uri="{FF2B5EF4-FFF2-40B4-BE49-F238E27FC236}">
                    <a16:creationId xmlns:a16="http://schemas.microsoft.com/office/drawing/2014/main" id="{5BA2A30F-7D3B-3866-5628-140EA4BA175F}"/>
                  </a:ext>
                </a:extLst>
              </p:cNvPr>
              <p:cNvSpPr>
                <a:spLocks/>
              </p:cNvSpPr>
              <p:nvPr/>
            </p:nvSpPr>
            <p:spPr bwMode="auto">
              <a:xfrm>
                <a:off x="4945" y="3120"/>
                <a:ext cx="72" cy="120"/>
              </a:xfrm>
              <a:custGeom>
                <a:avLst/>
                <a:gdLst>
                  <a:gd name="T0" fmla="*/ 0 w 72"/>
                  <a:gd name="T1" fmla="*/ 108 h 120"/>
                  <a:gd name="T2" fmla="*/ 24 w 72"/>
                  <a:gd name="T3" fmla="*/ 120 h 120"/>
                  <a:gd name="T4" fmla="*/ 60 w 72"/>
                  <a:gd name="T5" fmla="*/ 42 h 120"/>
                  <a:gd name="T6" fmla="*/ 72 w 72"/>
                  <a:gd name="T7" fmla="*/ 6 h 120"/>
                  <a:gd name="T8" fmla="*/ 42 w 72"/>
                  <a:gd name="T9" fmla="*/ 0 h 120"/>
                  <a:gd name="T10" fmla="*/ 30 w 72"/>
                  <a:gd name="T11" fmla="*/ 36 h 120"/>
                  <a:gd name="T12" fmla="*/ 0 w 72"/>
                  <a:gd name="T13" fmla="*/ 108 h 120"/>
                  <a:gd name="T14" fmla="*/ 0 60000 65536"/>
                  <a:gd name="T15" fmla="*/ 0 60000 65536"/>
                  <a:gd name="T16" fmla="*/ 0 60000 65536"/>
                  <a:gd name="T17" fmla="*/ 0 60000 65536"/>
                  <a:gd name="T18" fmla="*/ 0 60000 65536"/>
                  <a:gd name="T19" fmla="*/ 0 60000 65536"/>
                  <a:gd name="T20" fmla="*/ 0 60000 65536"/>
                  <a:gd name="T21" fmla="*/ 0 w 72"/>
                  <a:gd name="T22" fmla="*/ 0 h 120"/>
                  <a:gd name="T23" fmla="*/ 72 w 72"/>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120">
                    <a:moveTo>
                      <a:pt x="0" y="108"/>
                    </a:moveTo>
                    <a:lnTo>
                      <a:pt x="24" y="120"/>
                    </a:lnTo>
                    <a:lnTo>
                      <a:pt x="60" y="42"/>
                    </a:lnTo>
                    <a:lnTo>
                      <a:pt x="72" y="6"/>
                    </a:lnTo>
                    <a:lnTo>
                      <a:pt x="42" y="0"/>
                    </a:lnTo>
                    <a:lnTo>
                      <a:pt x="30" y="36"/>
                    </a:lnTo>
                    <a:lnTo>
                      <a:pt x="0"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1" name="Freeform 110">
                <a:extLst>
                  <a:ext uri="{FF2B5EF4-FFF2-40B4-BE49-F238E27FC236}">
                    <a16:creationId xmlns:a16="http://schemas.microsoft.com/office/drawing/2014/main" id="{71616880-6CCF-343D-BA21-25F51AA82459}"/>
                  </a:ext>
                </a:extLst>
              </p:cNvPr>
              <p:cNvSpPr>
                <a:spLocks/>
              </p:cNvSpPr>
              <p:nvPr/>
            </p:nvSpPr>
            <p:spPr bwMode="auto">
              <a:xfrm>
                <a:off x="5017" y="2916"/>
                <a:ext cx="48" cy="126"/>
              </a:xfrm>
              <a:custGeom>
                <a:avLst/>
                <a:gdLst>
                  <a:gd name="T0" fmla="*/ 0 w 48"/>
                  <a:gd name="T1" fmla="*/ 120 h 126"/>
                  <a:gd name="T2" fmla="*/ 30 w 48"/>
                  <a:gd name="T3" fmla="*/ 126 h 126"/>
                  <a:gd name="T4" fmla="*/ 42 w 48"/>
                  <a:gd name="T5" fmla="*/ 78 h 126"/>
                  <a:gd name="T6" fmla="*/ 48 w 48"/>
                  <a:gd name="T7" fmla="*/ 6 h 126"/>
                  <a:gd name="T8" fmla="*/ 18 w 48"/>
                  <a:gd name="T9" fmla="*/ 0 h 126"/>
                  <a:gd name="T10" fmla="*/ 12 w 48"/>
                  <a:gd name="T11" fmla="*/ 72 h 126"/>
                  <a:gd name="T12" fmla="*/ 0 w 48"/>
                  <a:gd name="T13" fmla="*/ 120 h 126"/>
                  <a:gd name="T14" fmla="*/ 0 60000 65536"/>
                  <a:gd name="T15" fmla="*/ 0 60000 65536"/>
                  <a:gd name="T16" fmla="*/ 0 60000 65536"/>
                  <a:gd name="T17" fmla="*/ 0 60000 65536"/>
                  <a:gd name="T18" fmla="*/ 0 60000 65536"/>
                  <a:gd name="T19" fmla="*/ 0 60000 65536"/>
                  <a:gd name="T20" fmla="*/ 0 60000 65536"/>
                  <a:gd name="T21" fmla="*/ 0 w 48"/>
                  <a:gd name="T22" fmla="*/ 0 h 126"/>
                  <a:gd name="T23" fmla="*/ 48 w 48"/>
                  <a:gd name="T24" fmla="*/ 126 h 1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26">
                    <a:moveTo>
                      <a:pt x="0" y="120"/>
                    </a:moveTo>
                    <a:lnTo>
                      <a:pt x="30" y="126"/>
                    </a:lnTo>
                    <a:lnTo>
                      <a:pt x="42" y="78"/>
                    </a:lnTo>
                    <a:lnTo>
                      <a:pt x="48" y="6"/>
                    </a:lnTo>
                    <a:lnTo>
                      <a:pt x="18" y="0"/>
                    </a:lnTo>
                    <a:lnTo>
                      <a:pt x="12" y="72"/>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2" name="Freeform 111">
                <a:extLst>
                  <a:ext uri="{FF2B5EF4-FFF2-40B4-BE49-F238E27FC236}">
                    <a16:creationId xmlns:a16="http://schemas.microsoft.com/office/drawing/2014/main" id="{BCE6C948-D9E0-1D99-BBD4-DABE471EE3D4}"/>
                  </a:ext>
                </a:extLst>
              </p:cNvPr>
              <p:cNvSpPr>
                <a:spLocks/>
              </p:cNvSpPr>
              <p:nvPr/>
            </p:nvSpPr>
            <p:spPr bwMode="auto">
              <a:xfrm>
                <a:off x="5041" y="2706"/>
                <a:ext cx="36" cy="126"/>
              </a:xfrm>
              <a:custGeom>
                <a:avLst/>
                <a:gdLst>
                  <a:gd name="T0" fmla="*/ 0 w 36"/>
                  <a:gd name="T1" fmla="*/ 126 h 126"/>
                  <a:gd name="T2" fmla="*/ 30 w 36"/>
                  <a:gd name="T3" fmla="*/ 126 h 126"/>
                  <a:gd name="T4" fmla="*/ 36 w 36"/>
                  <a:gd name="T5" fmla="*/ 102 h 126"/>
                  <a:gd name="T6" fmla="*/ 30 w 36"/>
                  <a:gd name="T7" fmla="*/ 6 h 126"/>
                  <a:gd name="T8" fmla="*/ 30 w 36"/>
                  <a:gd name="T9" fmla="*/ 0 h 126"/>
                  <a:gd name="T10" fmla="*/ 0 w 36"/>
                  <a:gd name="T11" fmla="*/ 6 h 126"/>
                  <a:gd name="T12" fmla="*/ 0 w 36"/>
                  <a:gd name="T13" fmla="*/ 12 h 126"/>
                  <a:gd name="T14" fmla="*/ 6 w 36"/>
                  <a:gd name="T15" fmla="*/ 102 h 126"/>
                  <a:gd name="T16" fmla="*/ 0 w 36"/>
                  <a:gd name="T17" fmla="*/ 126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26"/>
                  <a:gd name="T29" fmla="*/ 36 w 36"/>
                  <a:gd name="T30" fmla="*/ 126 h 1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26">
                    <a:moveTo>
                      <a:pt x="0" y="126"/>
                    </a:moveTo>
                    <a:lnTo>
                      <a:pt x="30" y="126"/>
                    </a:lnTo>
                    <a:lnTo>
                      <a:pt x="36" y="102"/>
                    </a:lnTo>
                    <a:lnTo>
                      <a:pt x="30" y="6"/>
                    </a:lnTo>
                    <a:lnTo>
                      <a:pt x="30" y="0"/>
                    </a:lnTo>
                    <a:lnTo>
                      <a:pt x="0" y="6"/>
                    </a:lnTo>
                    <a:lnTo>
                      <a:pt x="0" y="12"/>
                    </a:lnTo>
                    <a:lnTo>
                      <a:pt x="6" y="102"/>
                    </a:lnTo>
                    <a:lnTo>
                      <a:pt x="0"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3" name="Freeform 112">
                <a:extLst>
                  <a:ext uri="{FF2B5EF4-FFF2-40B4-BE49-F238E27FC236}">
                    <a16:creationId xmlns:a16="http://schemas.microsoft.com/office/drawing/2014/main" id="{5C7F18CB-0999-7ABB-9CBD-511B3CE69600}"/>
                  </a:ext>
                </a:extLst>
              </p:cNvPr>
              <p:cNvSpPr>
                <a:spLocks/>
              </p:cNvSpPr>
              <p:nvPr/>
            </p:nvSpPr>
            <p:spPr bwMode="auto">
              <a:xfrm>
                <a:off x="4993" y="2502"/>
                <a:ext cx="60" cy="120"/>
              </a:xfrm>
              <a:custGeom>
                <a:avLst/>
                <a:gdLst>
                  <a:gd name="T0" fmla="*/ 30 w 60"/>
                  <a:gd name="T1" fmla="*/ 120 h 120"/>
                  <a:gd name="T2" fmla="*/ 60 w 60"/>
                  <a:gd name="T3" fmla="*/ 114 h 120"/>
                  <a:gd name="T4" fmla="*/ 42 w 60"/>
                  <a:gd name="T5" fmla="*/ 30 h 120"/>
                  <a:gd name="T6" fmla="*/ 30 w 60"/>
                  <a:gd name="T7" fmla="*/ 0 h 120"/>
                  <a:gd name="T8" fmla="*/ 0 w 60"/>
                  <a:gd name="T9" fmla="*/ 6 h 120"/>
                  <a:gd name="T10" fmla="*/ 12 w 60"/>
                  <a:gd name="T11" fmla="*/ 36 h 120"/>
                  <a:gd name="T12" fmla="*/ 30 w 60"/>
                  <a:gd name="T13" fmla="*/ 120 h 120"/>
                  <a:gd name="T14" fmla="*/ 0 60000 65536"/>
                  <a:gd name="T15" fmla="*/ 0 60000 65536"/>
                  <a:gd name="T16" fmla="*/ 0 60000 65536"/>
                  <a:gd name="T17" fmla="*/ 0 60000 65536"/>
                  <a:gd name="T18" fmla="*/ 0 60000 65536"/>
                  <a:gd name="T19" fmla="*/ 0 60000 65536"/>
                  <a:gd name="T20" fmla="*/ 0 60000 65536"/>
                  <a:gd name="T21" fmla="*/ 0 w 60"/>
                  <a:gd name="T22" fmla="*/ 0 h 120"/>
                  <a:gd name="T23" fmla="*/ 60 w 60"/>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120">
                    <a:moveTo>
                      <a:pt x="30" y="120"/>
                    </a:moveTo>
                    <a:lnTo>
                      <a:pt x="60" y="114"/>
                    </a:lnTo>
                    <a:lnTo>
                      <a:pt x="42" y="30"/>
                    </a:lnTo>
                    <a:lnTo>
                      <a:pt x="30" y="0"/>
                    </a:lnTo>
                    <a:lnTo>
                      <a:pt x="0" y="6"/>
                    </a:lnTo>
                    <a:lnTo>
                      <a:pt x="12" y="36"/>
                    </a:lnTo>
                    <a:lnTo>
                      <a:pt x="3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4" name="Freeform 113">
                <a:extLst>
                  <a:ext uri="{FF2B5EF4-FFF2-40B4-BE49-F238E27FC236}">
                    <a16:creationId xmlns:a16="http://schemas.microsoft.com/office/drawing/2014/main" id="{0D7BA805-FAAA-7CB2-292B-377B0650E17F}"/>
                  </a:ext>
                </a:extLst>
              </p:cNvPr>
              <p:cNvSpPr>
                <a:spLocks/>
              </p:cNvSpPr>
              <p:nvPr/>
            </p:nvSpPr>
            <p:spPr bwMode="auto">
              <a:xfrm>
                <a:off x="4903" y="2310"/>
                <a:ext cx="84" cy="120"/>
              </a:xfrm>
              <a:custGeom>
                <a:avLst/>
                <a:gdLst>
                  <a:gd name="T0" fmla="*/ 54 w 84"/>
                  <a:gd name="T1" fmla="*/ 120 h 120"/>
                  <a:gd name="T2" fmla="*/ 84 w 84"/>
                  <a:gd name="T3" fmla="*/ 108 h 120"/>
                  <a:gd name="T4" fmla="*/ 66 w 84"/>
                  <a:gd name="T5" fmla="*/ 60 h 120"/>
                  <a:gd name="T6" fmla="*/ 60 w 84"/>
                  <a:gd name="T7" fmla="*/ 54 h 120"/>
                  <a:gd name="T8" fmla="*/ 24 w 84"/>
                  <a:gd name="T9" fmla="*/ 0 h 120"/>
                  <a:gd name="T10" fmla="*/ 0 w 84"/>
                  <a:gd name="T11" fmla="*/ 18 h 120"/>
                  <a:gd name="T12" fmla="*/ 36 w 84"/>
                  <a:gd name="T13" fmla="*/ 72 h 120"/>
                  <a:gd name="T14" fmla="*/ 48 w 84"/>
                  <a:gd name="T15" fmla="*/ 66 h 120"/>
                  <a:gd name="T16" fmla="*/ 36 w 84"/>
                  <a:gd name="T17" fmla="*/ 66 h 120"/>
                  <a:gd name="T18" fmla="*/ 54 w 84"/>
                  <a:gd name="T19" fmla="*/ 120 h 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4"/>
                  <a:gd name="T31" fmla="*/ 0 h 120"/>
                  <a:gd name="T32" fmla="*/ 84 w 84"/>
                  <a:gd name="T33" fmla="*/ 120 h 1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4" h="120">
                    <a:moveTo>
                      <a:pt x="54" y="120"/>
                    </a:moveTo>
                    <a:lnTo>
                      <a:pt x="84" y="108"/>
                    </a:lnTo>
                    <a:lnTo>
                      <a:pt x="66" y="60"/>
                    </a:lnTo>
                    <a:lnTo>
                      <a:pt x="60" y="54"/>
                    </a:lnTo>
                    <a:lnTo>
                      <a:pt x="24" y="0"/>
                    </a:lnTo>
                    <a:lnTo>
                      <a:pt x="0" y="18"/>
                    </a:lnTo>
                    <a:lnTo>
                      <a:pt x="36" y="72"/>
                    </a:lnTo>
                    <a:lnTo>
                      <a:pt x="48" y="66"/>
                    </a:lnTo>
                    <a:lnTo>
                      <a:pt x="36" y="66"/>
                    </a:lnTo>
                    <a:lnTo>
                      <a:pt x="54"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5" name="Freeform 114">
                <a:extLst>
                  <a:ext uri="{FF2B5EF4-FFF2-40B4-BE49-F238E27FC236}">
                    <a16:creationId xmlns:a16="http://schemas.microsoft.com/office/drawing/2014/main" id="{AEB1BFA2-0460-B922-75D2-EE6A7223ABE2}"/>
                  </a:ext>
                </a:extLst>
              </p:cNvPr>
              <p:cNvSpPr>
                <a:spLocks/>
              </p:cNvSpPr>
              <p:nvPr/>
            </p:nvSpPr>
            <p:spPr bwMode="auto">
              <a:xfrm>
                <a:off x="4777" y="2142"/>
                <a:ext cx="102" cy="108"/>
              </a:xfrm>
              <a:custGeom>
                <a:avLst/>
                <a:gdLst>
                  <a:gd name="T0" fmla="*/ 78 w 102"/>
                  <a:gd name="T1" fmla="*/ 108 h 108"/>
                  <a:gd name="T2" fmla="*/ 102 w 102"/>
                  <a:gd name="T3" fmla="*/ 90 h 108"/>
                  <a:gd name="T4" fmla="*/ 90 w 102"/>
                  <a:gd name="T5" fmla="*/ 78 h 108"/>
                  <a:gd name="T6" fmla="*/ 36 w 102"/>
                  <a:gd name="T7" fmla="*/ 18 h 108"/>
                  <a:gd name="T8" fmla="*/ 30 w 102"/>
                  <a:gd name="T9" fmla="*/ 12 h 108"/>
                  <a:gd name="T10" fmla="*/ 18 w 102"/>
                  <a:gd name="T11" fmla="*/ 0 h 108"/>
                  <a:gd name="T12" fmla="*/ 0 w 102"/>
                  <a:gd name="T13" fmla="*/ 24 h 108"/>
                  <a:gd name="T14" fmla="*/ 12 w 102"/>
                  <a:gd name="T15" fmla="*/ 36 h 108"/>
                  <a:gd name="T16" fmla="*/ 24 w 102"/>
                  <a:gd name="T17" fmla="*/ 24 h 108"/>
                  <a:gd name="T18" fmla="*/ 12 w 102"/>
                  <a:gd name="T19" fmla="*/ 36 h 108"/>
                  <a:gd name="T20" fmla="*/ 66 w 102"/>
                  <a:gd name="T21" fmla="*/ 96 h 108"/>
                  <a:gd name="T22" fmla="*/ 78 w 102"/>
                  <a:gd name="T23" fmla="*/ 108 h 1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
                  <a:gd name="T37" fmla="*/ 0 h 108"/>
                  <a:gd name="T38" fmla="*/ 102 w 102"/>
                  <a:gd name="T39" fmla="*/ 108 h 10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 h="108">
                    <a:moveTo>
                      <a:pt x="78" y="108"/>
                    </a:moveTo>
                    <a:lnTo>
                      <a:pt x="102" y="90"/>
                    </a:lnTo>
                    <a:lnTo>
                      <a:pt x="90" y="78"/>
                    </a:lnTo>
                    <a:lnTo>
                      <a:pt x="36" y="18"/>
                    </a:lnTo>
                    <a:lnTo>
                      <a:pt x="30" y="12"/>
                    </a:lnTo>
                    <a:lnTo>
                      <a:pt x="18" y="0"/>
                    </a:lnTo>
                    <a:lnTo>
                      <a:pt x="0" y="24"/>
                    </a:lnTo>
                    <a:lnTo>
                      <a:pt x="12" y="36"/>
                    </a:lnTo>
                    <a:lnTo>
                      <a:pt x="24" y="24"/>
                    </a:lnTo>
                    <a:lnTo>
                      <a:pt x="12" y="36"/>
                    </a:lnTo>
                    <a:lnTo>
                      <a:pt x="66" y="96"/>
                    </a:lnTo>
                    <a:lnTo>
                      <a:pt x="78"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6" name="Freeform 115">
                <a:extLst>
                  <a:ext uri="{FF2B5EF4-FFF2-40B4-BE49-F238E27FC236}">
                    <a16:creationId xmlns:a16="http://schemas.microsoft.com/office/drawing/2014/main" id="{1350EE86-483A-E47E-FB81-61FD377F5B46}"/>
                  </a:ext>
                </a:extLst>
              </p:cNvPr>
              <p:cNvSpPr>
                <a:spLocks/>
              </p:cNvSpPr>
              <p:nvPr/>
            </p:nvSpPr>
            <p:spPr bwMode="auto">
              <a:xfrm>
                <a:off x="4609" y="2016"/>
                <a:ext cx="120" cy="90"/>
              </a:xfrm>
              <a:custGeom>
                <a:avLst/>
                <a:gdLst>
                  <a:gd name="T0" fmla="*/ 102 w 120"/>
                  <a:gd name="T1" fmla="*/ 90 h 90"/>
                  <a:gd name="T2" fmla="*/ 120 w 120"/>
                  <a:gd name="T3" fmla="*/ 66 h 90"/>
                  <a:gd name="T4" fmla="*/ 72 w 120"/>
                  <a:gd name="T5" fmla="*/ 30 h 90"/>
                  <a:gd name="T6" fmla="*/ 18 w 120"/>
                  <a:gd name="T7" fmla="*/ 0 h 90"/>
                  <a:gd name="T8" fmla="*/ 0 w 120"/>
                  <a:gd name="T9" fmla="*/ 24 h 90"/>
                  <a:gd name="T10" fmla="*/ 54 w 120"/>
                  <a:gd name="T11" fmla="*/ 54 h 90"/>
                  <a:gd name="T12" fmla="*/ 102 w 120"/>
                  <a:gd name="T13" fmla="*/ 90 h 90"/>
                  <a:gd name="T14" fmla="*/ 0 60000 65536"/>
                  <a:gd name="T15" fmla="*/ 0 60000 65536"/>
                  <a:gd name="T16" fmla="*/ 0 60000 65536"/>
                  <a:gd name="T17" fmla="*/ 0 60000 65536"/>
                  <a:gd name="T18" fmla="*/ 0 60000 65536"/>
                  <a:gd name="T19" fmla="*/ 0 60000 65536"/>
                  <a:gd name="T20" fmla="*/ 0 60000 65536"/>
                  <a:gd name="T21" fmla="*/ 0 w 120"/>
                  <a:gd name="T22" fmla="*/ 0 h 90"/>
                  <a:gd name="T23" fmla="*/ 120 w 12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90">
                    <a:moveTo>
                      <a:pt x="102" y="90"/>
                    </a:moveTo>
                    <a:lnTo>
                      <a:pt x="120" y="66"/>
                    </a:lnTo>
                    <a:lnTo>
                      <a:pt x="72" y="30"/>
                    </a:lnTo>
                    <a:lnTo>
                      <a:pt x="18" y="0"/>
                    </a:lnTo>
                    <a:lnTo>
                      <a:pt x="0" y="24"/>
                    </a:lnTo>
                    <a:lnTo>
                      <a:pt x="54" y="54"/>
                    </a:lnTo>
                    <a:lnTo>
                      <a:pt x="102" y="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7" name="Freeform 116">
                <a:extLst>
                  <a:ext uri="{FF2B5EF4-FFF2-40B4-BE49-F238E27FC236}">
                    <a16:creationId xmlns:a16="http://schemas.microsoft.com/office/drawing/2014/main" id="{A9152371-2A8C-024A-6EF4-1075C163C6D8}"/>
                  </a:ext>
                </a:extLst>
              </p:cNvPr>
              <p:cNvSpPr>
                <a:spLocks/>
              </p:cNvSpPr>
              <p:nvPr/>
            </p:nvSpPr>
            <p:spPr bwMode="auto">
              <a:xfrm>
                <a:off x="4429" y="1926"/>
                <a:ext cx="120" cy="72"/>
              </a:xfrm>
              <a:custGeom>
                <a:avLst/>
                <a:gdLst>
                  <a:gd name="T0" fmla="*/ 108 w 120"/>
                  <a:gd name="T1" fmla="*/ 72 h 72"/>
                  <a:gd name="T2" fmla="*/ 120 w 120"/>
                  <a:gd name="T3" fmla="*/ 42 h 72"/>
                  <a:gd name="T4" fmla="*/ 96 w 120"/>
                  <a:gd name="T5" fmla="*/ 30 h 72"/>
                  <a:gd name="T6" fmla="*/ 12 w 120"/>
                  <a:gd name="T7" fmla="*/ 0 h 72"/>
                  <a:gd name="T8" fmla="*/ 6 w 120"/>
                  <a:gd name="T9" fmla="*/ 0 h 72"/>
                  <a:gd name="T10" fmla="*/ 0 w 120"/>
                  <a:gd name="T11" fmla="*/ 30 h 72"/>
                  <a:gd name="T12" fmla="*/ 6 w 120"/>
                  <a:gd name="T13" fmla="*/ 30 h 72"/>
                  <a:gd name="T14" fmla="*/ 90 w 120"/>
                  <a:gd name="T15" fmla="*/ 60 h 72"/>
                  <a:gd name="T16" fmla="*/ 108 w 120"/>
                  <a:gd name="T17" fmla="*/ 72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72"/>
                  <a:gd name="T29" fmla="*/ 120 w 120"/>
                  <a:gd name="T30" fmla="*/ 72 h 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72">
                    <a:moveTo>
                      <a:pt x="108" y="72"/>
                    </a:moveTo>
                    <a:lnTo>
                      <a:pt x="120" y="42"/>
                    </a:lnTo>
                    <a:lnTo>
                      <a:pt x="96" y="30"/>
                    </a:lnTo>
                    <a:lnTo>
                      <a:pt x="12" y="0"/>
                    </a:lnTo>
                    <a:lnTo>
                      <a:pt x="6" y="0"/>
                    </a:lnTo>
                    <a:lnTo>
                      <a:pt x="0" y="30"/>
                    </a:lnTo>
                    <a:lnTo>
                      <a:pt x="6" y="30"/>
                    </a:lnTo>
                    <a:lnTo>
                      <a:pt x="90" y="60"/>
                    </a:lnTo>
                    <a:lnTo>
                      <a:pt x="108"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8" name="Freeform 117">
                <a:extLst>
                  <a:ext uri="{FF2B5EF4-FFF2-40B4-BE49-F238E27FC236}">
                    <a16:creationId xmlns:a16="http://schemas.microsoft.com/office/drawing/2014/main" id="{977E87DB-BAD3-8F1F-583E-A93D265B333B}"/>
                  </a:ext>
                </a:extLst>
              </p:cNvPr>
              <p:cNvSpPr>
                <a:spLocks/>
              </p:cNvSpPr>
              <p:nvPr/>
            </p:nvSpPr>
            <p:spPr bwMode="auto">
              <a:xfrm>
                <a:off x="4225" y="1890"/>
                <a:ext cx="120" cy="42"/>
              </a:xfrm>
              <a:custGeom>
                <a:avLst/>
                <a:gdLst>
                  <a:gd name="T0" fmla="*/ 114 w 120"/>
                  <a:gd name="T1" fmla="*/ 42 h 42"/>
                  <a:gd name="T2" fmla="*/ 120 w 120"/>
                  <a:gd name="T3" fmla="*/ 12 h 42"/>
                  <a:gd name="T4" fmla="*/ 48 w 120"/>
                  <a:gd name="T5" fmla="*/ 0 h 42"/>
                  <a:gd name="T6" fmla="*/ 42 w 120"/>
                  <a:gd name="T7" fmla="*/ 0 h 42"/>
                  <a:gd name="T8" fmla="*/ 0 w 120"/>
                  <a:gd name="T9" fmla="*/ 0 h 42"/>
                  <a:gd name="T10" fmla="*/ 0 w 120"/>
                  <a:gd name="T11" fmla="*/ 30 h 42"/>
                  <a:gd name="T12" fmla="*/ 48 w 120"/>
                  <a:gd name="T13" fmla="*/ 30 h 42"/>
                  <a:gd name="T14" fmla="*/ 42 w 120"/>
                  <a:gd name="T15" fmla="*/ 18 h 42"/>
                  <a:gd name="T16" fmla="*/ 42 w 120"/>
                  <a:gd name="T17" fmla="*/ 30 h 42"/>
                  <a:gd name="T18" fmla="*/ 114 w 120"/>
                  <a:gd name="T19" fmla="*/ 42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0"/>
                  <a:gd name="T31" fmla="*/ 0 h 42"/>
                  <a:gd name="T32" fmla="*/ 120 w 120"/>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0" h="42">
                    <a:moveTo>
                      <a:pt x="114" y="42"/>
                    </a:moveTo>
                    <a:lnTo>
                      <a:pt x="120" y="12"/>
                    </a:lnTo>
                    <a:lnTo>
                      <a:pt x="48" y="0"/>
                    </a:lnTo>
                    <a:lnTo>
                      <a:pt x="42" y="0"/>
                    </a:lnTo>
                    <a:lnTo>
                      <a:pt x="0" y="0"/>
                    </a:lnTo>
                    <a:lnTo>
                      <a:pt x="0" y="30"/>
                    </a:lnTo>
                    <a:lnTo>
                      <a:pt x="48" y="30"/>
                    </a:lnTo>
                    <a:lnTo>
                      <a:pt x="42" y="18"/>
                    </a:lnTo>
                    <a:lnTo>
                      <a:pt x="42" y="30"/>
                    </a:lnTo>
                    <a:lnTo>
                      <a:pt x="114"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grpSp>
        <p:sp>
          <p:nvSpPr>
            <p:cNvPr id="10" name="Oval 118">
              <a:extLst>
                <a:ext uri="{FF2B5EF4-FFF2-40B4-BE49-F238E27FC236}">
                  <a16:creationId xmlns:a16="http://schemas.microsoft.com/office/drawing/2014/main" id="{554D7F11-12B3-B45D-68E2-48C0778887A8}"/>
                </a:ext>
              </a:extLst>
            </p:cNvPr>
            <p:cNvSpPr>
              <a:spLocks noChangeArrowheads="1"/>
            </p:cNvSpPr>
            <p:nvPr/>
          </p:nvSpPr>
          <p:spPr bwMode="auto">
            <a:xfrm>
              <a:off x="3378" y="1974"/>
              <a:ext cx="1585" cy="1650"/>
            </a:xfrm>
            <a:prstGeom prst="ellipse">
              <a:avLst/>
            </a:prstGeom>
            <a:solidFill>
              <a:srgbClr val="CC00CC"/>
            </a:solidFill>
            <a:ln w="9525">
              <a:solidFill>
                <a:srgbClr val="CC00CC"/>
              </a:solidFill>
              <a:round/>
              <a:headEnd/>
              <a:tailEnd/>
            </a:ln>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grpSp>
      <p:sp>
        <p:nvSpPr>
          <p:cNvPr id="39" name="Rectangle 55">
            <a:extLst>
              <a:ext uri="{FF2B5EF4-FFF2-40B4-BE49-F238E27FC236}">
                <a16:creationId xmlns:a16="http://schemas.microsoft.com/office/drawing/2014/main" id="{F01D19BC-0BCA-9562-FD05-5EE6EBE72699}"/>
              </a:ext>
            </a:extLst>
          </p:cNvPr>
          <p:cNvSpPr>
            <a:spLocks noChangeArrowheads="1"/>
          </p:cNvSpPr>
          <p:nvPr/>
        </p:nvSpPr>
        <p:spPr bwMode="auto">
          <a:xfrm>
            <a:off x="7307226" y="1898650"/>
            <a:ext cx="3600450" cy="1099514"/>
          </a:xfrm>
          <a:prstGeom prst="rect">
            <a:avLst/>
          </a:prstGeom>
          <a:ln w="38100">
            <a:headEnd/>
            <a:tailEnd/>
          </a:ln>
        </p:spPr>
        <p:style>
          <a:lnRef idx="2">
            <a:schemeClr val="accent1"/>
          </a:lnRef>
          <a:fillRef idx="1">
            <a:schemeClr val="lt1"/>
          </a:fillRef>
          <a:effectRef idx="0">
            <a:schemeClr val="accent1"/>
          </a:effectRef>
          <a:fontRef idx="minor">
            <a:schemeClr val="dk1"/>
          </a:fontRef>
        </p:style>
        <p:txBody>
          <a:bodyPr lIns="72000" tIns="72000" rIns="72000" bIns="72000">
            <a:spAutoFit/>
          </a:bodyPr>
          <a:lstStyle/>
          <a:p>
            <a:pPr eaLnBrk="0" hangingPunct="0">
              <a:buClr>
                <a:srgbClr val="0000FF"/>
              </a:buClr>
              <a:defRPr/>
            </a:pPr>
            <a:r>
              <a:rPr lang="en-GB" sz="1200" b="1" dirty="0">
                <a:solidFill>
                  <a:srgbClr val="000000"/>
                </a:solidFill>
              </a:rPr>
              <a:t>Capsule:</a:t>
            </a:r>
          </a:p>
          <a:p>
            <a:pPr eaLnBrk="0" hangingPunct="0">
              <a:buClr>
                <a:srgbClr val="0000FF"/>
              </a:buClr>
              <a:defRPr/>
            </a:pPr>
            <a:r>
              <a:rPr lang="en-GB" sz="1200" b="1" dirty="0">
                <a:solidFill>
                  <a:srgbClr val="000000"/>
                </a:solidFill>
              </a:rPr>
              <a:t>Group specific polysaccharide </a:t>
            </a:r>
          </a:p>
          <a:p>
            <a:pPr eaLnBrk="0" hangingPunct="0">
              <a:buClr>
                <a:srgbClr val="0000FF"/>
              </a:buClr>
              <a:defRPr/>
            </a:pPr>
            <a:r>
              <a:rPr lang="en-GB" sz="1200" b="1" dirty="0">
                <a:solidFill>
                  <a:srgbClr val="000000"/>
                </a:solidFill>
              </a:rPr>
              <a:t>12 known capsular groups</a:t>
            </a:r>
          </a:p>
          <a:p>
            <a:pPr eaLnBrk="0" hangingPunct="0">
              <a:buClr>
                <a:srgbClr val="0000FF"/>
              </a:buClr>
              <a:defRPr/>
            </a:pPr>
            <a:r>
              <a:rPr lang="en-GB" sz="1200" b="1" dirty="0">
                <a:solidFill>
                  <a:srgbClr val="000000"/>
                </a:solidFill>
              </a:rPr>
              <a:t>A, B, C, W and Y are most common</a:t>
            </a:r>
          </a:p>
          <a:p>
            <a:pPr eaLnBrk="0" hangingPunct="0">
              <a:buClr>
                <a:srgbClr val="0000FF"/>
              </a:buClr>
              <a:defRPr/>
            </a:pPr>
            <a:endParaRPr lang="en-GB" sz="1400" b="1" dirty="0">
              <a:solidFill>
                <a:srgbClr val="000000"/>
              </a:solidFill>
            </a:endParaRPr>
          </a:p>
        </p:txBody>
      </p:sp>
      <p:sp>
        <p:nvSpPr>
          <p:cNvPr id="40" name="Rectangle 39">
            <a:extLst>
              <a:ext uri="{FF2B5EF4-FFF2-40B4-BE49-F238E27FC236}">
                <a16:creationId xmlns:a16="http://schemas.microsoft.com/office/drawing/2014/main" id="{0B36031B-5F7D-36FE-12AD-CB7EFF993216}"/>
              </a:ext>
            </a:extLst>
          </p:cNvPr>
          <p:cNvSpPr/>
          <p:nvPr/>
        </p:nvSpPr>
        <p:spPr>
          <a:xfrm>
            <a:off x="5228249" y="4695584"/>
            <a:ext cx="3200400" cy="861774"/>
          </a:xfrm>
          <a:prstGeom prst="rect">
            <a:avLst/>
          </a:prstGeom>
          <a:ln w="38100"/>
        </p:spPr>
        <p:style>
          <a:lnRef idx="2">
            <a:schemeClr val="accent1"/>
          </a:lnRef>
          <a:fillRef idx="1">
            <a:schemeClr val="lt1"/>
          </a:fillRef>
          <a:effectRef idx="0">
            <a:schemeClr val="accent1"/>
          </a:effectRef>
          <a:fontRef idx="minor">
            <a:schemeClr val="dk1"/>
          </a:fontRef>
        </p:style>
        <p:txBody>
          <a:bodyPr>
            <a:spAutoFit/>
          </a:bodyPr>
          <a:lstStyle/>
          <a:p>
            <a:pPr eaLnBrk="0" hangingPunct="0">
              <a:buClr>
                <a:srgbClr val="0000FF"/>
              </a:buClr>
              <a:defRPr/>
            </a:pPr>
            <a:r>
              <a:rPr lang="en-GB" sz="1200" b="1" dirty="0">
                <a:solidFill>
                  <a:srgbClr val="000000"/>
                </a:solidFill>
              </a:rPr>
              <a:t>Cell wall</a:t>
            </a:r>
          </a:p>
          <a:p>
            <a:pPr eaLnBrk="0" hangingPunct="0">
              <a:buClr>
                <a:srgbClr val="0000FF"/>
              </a:buClr>
              <a:defRPr/>
            </a:pPr>
            <a:r>
              <a:rPr lang="en-GB" sz="1200" b="1" dirty="0">
                <a:solidFill>
                  <a:srgbClr val="000000"/>
                </a:solidFill>
              </a:rPr>
              <a:t>Outer membrane proteins</a:t>
            </a:r>
          </a:p>
          <a:p>
            <a:pPr eaLnBrk="0" hangingPunct="0">
              <a:buClr>
                <a:srgbClr val="0000FF"/>
              </a:buClr>
              <a:defRPr/>
            </a:pPr>
            <a:r>
              <a:rPr lang="en-GB" sz="1200" b="1" dirty="0">
                <a:solidFill>
                  <a:srgbClr val="000000"/>
                </a:solidFill>
              </a:rPr>
              <a:t>Serotype / </a:t>
            </a:r>
            <a:r>
              <a:rPr lang="en-GB" sz="1200" b="1" dirty="0" err="1">
                <a:solidFill>
                  <a:srgbClr val="000000"/>
                </a:solidFill>
              </a:rPr>
              <a:t>sero</a:t>
            </a:r>
            <a:r>
              <a:rPr lang="en-GB" sz="1200" b="1" dirty="0">
                <a:solidFill>
                  <a:srgbClr val="000000"/>
                </a:solidFill>
              </a:rPr>
              <a:t>-subtype</a:t>
            </a:r>
          </a:p>
          <a:p>
            <a:pPr eaLnBrk="0" hangingPunct="0">
              <a:buClr>
                <a:srgbClr val="0000FF"/>
              </a:buClr>
              <a:defRPr/>
            </a:pPr>
            <a:endParaRPr lang="en-GB" sz="1400" b="1" dirty="0">
              <a:solidFill>
                <a:srgbClr val="000000"/>
              </a:solidFill>
            </a:endParaRPr>
          </a:p>
        </p:txBody>
      </p:sp>
      <p:cxnSp>
        <p:nvCxnSpPr>
          <p:cNvPr id="41" name="Straight Arrow Connector 40">
            <a:extLst>
              <a:ext uri="{FF2B5EF4-FFF2-40B4-BE49-F238E27FC236}">
                <a16:creationId xmlns:a16="http://schemas.microsoft.com/office/drawing/2014/main" id="{9D3CA2AA-FF4D-CF37-C954-65E89B211D54}"/>
              </a:ext>
            </a:extLst>
          </p:cNvPr>
          <p:cNvCxnSpPr>
            <a:cxnSpLocks/>
          </p:cNvCxnSpPr>
          <p:nvPr/>
        </p:nvCxnSpPr>
        <p:spPr>
          <a:xfrm>
            <a:off x="9107451" y="3417307"/>
            <a:ext cx="534988" cy="3875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704BEE8-D9A2-F58C-AD81-E94C137434F8}"/>
              </a:ext>
            </a:extLst>
          </p:cNvPr>
          <p:cNvCxnSpPr>
            <a:cxnSpLocks/>
            <a:stCxn id="40" idx="3"/>
          </p:cNvCxnSpPr>
          <p:nvPr/>
        </p:nvCxnSpPr>
        <p:spPr>
          <a:xfrm flipV="1">
            <a:off x="8428649" y="5038412"/>
            <a:ext cx="841727" cy="88059"/>
          </a:xfrm>
          <a:prstGeom prst="straightConnector1">
            <a:avLst/>
          </a:prstGeom>
          <a:noFill/>
          <a:ln w="38100" cap="flat" cmpd="sng" algn="ctr">
            <a:solidFill>
              <a:srgbClr val="00FFFF">
                <a:shade val="95000"/>
                <a:satMod val="105000"/>
              </a:srgbClr>
            </a:solidFill>
            <a:prstDash val="solid"/>
            <a:tailEnd type="arrow"/>
          </a:ln>
          <a:effectLst/>
        </p:spPr>
      </p:cxnSp>
    </p:spTree>
    <p:extLst>
      <p:ext uri="{BB962C8B-B14F-4D97-AF65-F5344CB8AC3E}">
        <p14:creationId xmlns:p14="http://schemas.microsoft.com/office/powerpoint/2010/main" val="1920200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397668"/>
            <a:ext cx="10515600" cy="1325563"/>
          </a:xfrm>
        </p:spPr>
        <p:txBody>
          <a:bodyPr lIns="91440" tIns="45720" rIns="91440" bIns="45720" anchor="t"/>
          <a:lstStyle/>
          <a:p>
            <a:r>
              <a:rPr lang="en-GB" b="1" dirty="0"/>
              <a:t>Carriage, transmission, infectivity and incubation of IMD</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45075" y="1429545"/>
            <a:ext cx="11701849" cy="5030787"/>
          </a:xfrm>
        </p:spPr>
        <p:txBody>
          <a:bodyPr/>
          <a:lstStyle/>
          <a:p>
            <a:endParaRPr lang="en-GB" altLang="en-US" sz="1800" dirty="0">
              <a:ea typeface="ヒラギノ角ゴ Pro W3"/>
              <a:cs typeface="ヒラギノ角ゴ Pro W3"/>
            </a:endParaRPr>
          </a:p>
          <a:p>
            <a:r>
              <a:rPr lang="en-GB" altLang="en-US" sz="1800" dirty="0">
                <a:ea typeface="ヒラギノ角ゴ Pro W3"/>
                <a:cs typeface="ヒラギノ角ゴ Pro W3"/>
              </a:rPr>
              <a:t>The meningococcal bacteria colonises in the nasopharynx of humans. </a:t>
            </a:r>
          </a:p>
          <a:p>
            <a:pPr marL="0" indent="0">
              <a:buNone/>
            </a:pPr>
            <a:endParaRPr lang="en-GB" altLang="en-US" sz="1800" dirty="0">
              <a:ea typeface="ヒラギノ角ゴ Pro W3"/>
              <a:cs typeface="ヒラギノ角ゴ Pro W3"/>
            </a:endParaRPr>
          </a:p>
          <a:p>
            <a:r>
              <a:rPr lang="en-GB" altLang="en-US" sz="1800" dirty="0">
                <a:ea typeface="ヒラギノ角ゴ Pro W3"/>
                <a:cs typeface="ヒラギノ角ゴ Pro W3"/>
              </a:rPr>
              <a:t>Transmission is through person-to-person by spread from respiratory aerosols, droplets or by direct close contact with the respiratory secretions of someone who is carrying the bacteria </a:t>
            </a:r>
          </a:p>
          <a:p>
            <a:pPr marL="0" indent="0">
              <a:buNone/>
            </a:pPr>
            <a:endParaRPr lang="en-GB" altLang="en-US" sz="1800" dirty="0">
              <a:ea typeface="ヒラギノ角ゴ Pro W3"/>
              <a:cs typeface="ヒラギノ角ゴ Pro W3"/>
            </a:endParaRPr>
          </a:p>
          <a:p>
            <a:r>
              <a:rPr lang="en-GB" altLang="en-US" sz="1800" dirty="0">
                <a:ea typeface="ヒラギノ角ゴ Pro W3"/>
                <a:cs typeface="ヒラギノ角ゴ Pro W3"/>
              </a:rPr>
              <a:t>Infectivity is relatively low and requires prolonged close contact, for example those living in the same household or through direct contact with nose and respiratory secretions such as intimate ‘wet’ kissing</a:t>
            </a:r>
          </a:p>
          <a:p>
            <a:pPr marL="0" indent="0">
              <a:buNone/>
            </a:pPr>
            <a:endParaRPr lang="en-GB" altLang="en-US" sz="1800" dirty="0">
              <a:ea typeface="ヒラギノ角ゴ Pro W3"/>
              <a:cs typeface="ヒラギノ角ゴ Pro W3"/>
            </a:endParaRPr>
          </a:p>
          <a:p>
            <a:r>
              <a:rPr lang="en-GB" altLang="en-US" sz="1800" dirty="0">
                <a:ea typeface="ヒラギノ角ゴ Pro W3"/>
                <a:cs typeface="ヒラギノ角ゴ Pro W3"/>
              </a:rPr>
              <a:t>Incubation period ranges from 2 to 7 days with the onset of disease ranging from severe with overwhelming features to insidious mild prodromal symptoms</a:t>
            </a:r>
          </a:p>
          <a:p>
            <a:pPr marL="0" indent="0">
              <a:buNone/>
            </a:pPr>
            <a:endParaRPr lang="en-GB" altLang="en-US" sz="1800" dirty="0">
              <a:ea typeface="ヒラギノ角ゴ Pro W3"/>
            </a:endParaRPr>
          </a:p>
          <a:p>
            <a:r>
              <a:rPr lang="en-GB" altLang="en-US" sz="1800" dirty="0">
                <a:ea typeface="ヒラギノ角ゴ Pro W3"/>
              </a:rPr>
              <a:t>Asymptomatic carriage prevalence increases throughout childhood from around 5% in infants to a peak of 24% in 19-year-olds and subsequently decreases in adulthood to around 8%</a:t>
            </a:r>
          </a:p>
          <a:p>
            <a:endParaRPr lang="en-GB" dirty="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dirty="0"/>
              <a:t>Meningococcal ACWY immunisation programme for adolescents</a:t>
            </a:r>
            <a:endParaRPr lang="en-GB" sz="1400" dirty="0"/>
          </a:p>
          <a:p>
            <a:endParaRPr lang="en-GB" dirty="0"/>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124857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01286-BEFF-C3A2-B657-E7B1ECDA0EA8}"/>
              </a:ext>
            </a:extLst>
          </p:cNvPr>
          <p:cNvSpPr>
            <a:spLocks noGrp="1"/>
          </p:cNvSpPr>
          <p:nvPr>
            <p:ph type="title"/>
          </p:nvPr>
        </p:nvSpPr>
        <p:spPr/>
        <p:txBody>
          <a:bodyPr/>
          <a:lstStyle/>
          <a:p>
            <a:r>
              <a:rPr lang="en-GB" b="1" dirty="0"/>
              <a:t>Risk Factors </a:t>
            </a:r>
          </a:p>
        </p:txBody>
      </p:sp>
      <p:sp>
        <p:nvSpPr>
          <p:cNvPr id="3" name="Content Placeholder 2">
            <a:extLst>
              <a:ext uri="{FF2B5EF4-FFF2-40B4-BE49-F238E27FC236}">
                <a16:creationId xmlns:a16="http://schemas.microsoft.com/office/drawing/2014/main" id="{1701387C-8EE9-52F4-7DCC-0EE5D2081394}"/>
              </a:ext>
            </a:extLst>
          </p:cNvPr>
          <p:cNvSpPr>
            <a:spLocks noGrp="1"/>
          </p:cNvSpPr>
          <p:nvPr>
            <p:ph idx="1"/>
          </p:nvPr>
        </p:nvSpPr>
        <p:spPr>
          <a:xfrm>
            <a:off x="838200" y="1267517"/>
            <a:ext cx="10515600" cy="4582439"/>
          </a:xfrm>
        </p:spPr>
        <p:txBody>
          <a:bodyPr/>
          <a:lstStyle/>
          <a:p>
            <a:pPr eaLnBrk="1" hangingPunct="1">
              <a:lnSpc>
                <a:spcPct val="150000"/>
              </a:lnSpc>
              <a:buFont typeface="Arial" pitchFamily="34" charset="0"/>
              <a:buChar char="•"/>
            </a:pPr>
            <a:r>
              <a:rPr lang="en-GB" altLang="en-US" sz="1600" b="1" dirty="0"/>
              <a:t>Age</a:t>
            </a:r>
          </a:p>
          <a:p>
            <a:pPr lvl="1" eaLnBrk="1" hangingPunct="1">
              <a:lnSpc>
                <a:spcPct val="150000"/>
              </a:lnSpc>
            </a:pPr>
            <a:r>
              <a:rPr lang="en-GB" altLang="en-US" sz="1600" dirty="0"/>
              <a:t>Highest incidence in children under five years, with a peak incidence in those under one year of age. A second peak in incidence is noted in young people aged 15-19 years of age</a:t>
            </a:r>
          </a:p>
          <a:p>
            <a:pPr eaLnBrk="1" hangingPunct="1">
              <a:lnSpc>
                <a:spcPct val="150000"/>
              </a:lnSpc>
              <a:buFont typeface="Arial" pitchFamily="34" charset="0"/>
              <a:buChar char="•"/>
            </a:pPr>
            <a:r>
              <a:rPr lang="en-GB" altLang="en-US" sz="1600" b="1" dirty="0"/>
              <a:t>Season</a:t>
            </a:r>
          </a:p>
          <a:p>
            <a:pPr lvl="1" eaLnBrk="1" hangingPunct="1">
              <a:lnSpc>
                <a:spcPct val="150000"/>
              </a:lnSpc>
            </a:pPr>
            <a:r>
              <a:rPr lang="en-GB" altLang="en-US" sz="1600" dirty="0"/>
              <a:t>Seasonal variation, peak levels in winter, declining to low levels by late summer</a:t>
            </a:r>
          </a:p>
          <a:p>
            <a:pPr eaLnBrk="1" hangingPunct="1">
              <a:lnSpc>
                <a:spcPct val="150000"/>
              </a:lnSpc>
              <a:buFont typeface="Arial" pitchFamily="34" charset="0"/>
              <a:buChar char="•"/>
            </a:pPr>
            <a:r>
              <a:rPr lang="en-GB" altLang="en-US" sz="1600" b="1" dirty="0"/>
              <a:t>Social</a:t>
            </a:r>
            <a:endParaRPr lang="en-GB" altLang="en-US" sz="1600" dirty="0"/>
          </a:p>
          <a:p>
            <a:pPr lvl="1" eaLnBrk="1" hangingPunct="1">
              <a:lnSpc>
                <a:spcPct val="150000"/>
              </a:lnSpc>
            </a:pPr>
            <a:r>
              <a:rPr lang="en-GB" altLang="en-US" sz="1600" dirty="0"/>
              <a:t>Living in closed or semi – closed communities</a:t>
            </a:r>
            <a:endParaRPr lang="en-GB" altLang="en-US" sz="1600" b="1" dirty="0"/>
          </a:p>
          <a:p>
            <a:pPr eaLnBrk="1" hangingPunct="1">
              <a:lnSpc>
                <a:spcPct val="150000"/>
              </a:lnSpc>
              <a:buFont typeface="Arial" pitchFamily="34" charset="0"/>
              <a:buChar char="•"/>
            </a:pPr>
            <a:r>
              <a:rPr lang="en-GB" altLang="en-US" sz="1600" b="1" dirty="0"/>
              <a:t>Smoking</a:t>
            </a:r>
          </a:p>
          <a:p>
            <a:pPr lvl="1" eaLnBrk="1" hangingPunct="1">
              <a:lnSpc>
                <a:spcPct val="150000"/>
              </a:lnSpc>
            </a:pPr>
            <a:r>
              <a:rPr lang="en-GB" altLang="en-US" sz="1600" dirty="0"/>
              <a:t>Exposure to tobacco smoke increases the risk </a:t>
            </a:r>
          </a:p>
          <a:p>
            <a:pPr>
              <a:lnSpc>
                <a:spcPct val="150000"/>
              </a:lnSpc>
            </a:pPr>
            <a:r>
              <a:rPr lang="en-GB" altLang="en-US" sz="1600" b="1" dirty="0"/>
              <a:t>Preceding viral infection  </a:t>
            </a:r>
          </a:p>
        </p:txBody>
      </p:sp>
      <p:sp>
        <p:nvSpPr>
          <p:cNvPr id="4" name="Footer Placeholder 3">
            <a:extLst>
              <a:ext uri="{FF2B5EF4-FFF2-40B4-BE49-F238E27FC236}">
                <a16:creationId xmlns:a16="http://schemas.microsoft.com/office/drawing/2014/main" id="{AFA4AB77-9A3C-E3DB-E713-91750A4EB55A}"/>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a:ea typeface="+mn-ea"/>
                <a:cs typeface="+mn-cs"/>
              </a:rPr>
              <a:t>Meningococcal ACWY immunisation programme for adolescents</a:t>
            </a:r>
            <a:endParaRPr kumimoji="0" lang="en-GB" sz="1400" b="1" i="0" u="none" strike="noStrike" kern="1200" cap="none" spc="0" normalizeH="0" baseline="0" noProof="0" dirty="0">
              <a:ln>
                <a:noFill/>
              </a:ln>
              <a:solidFill>
                <a:prstClr val="white"/>
              </a:solidFill>
              <a:effectLst/>
              <a:uLnTx/>
              <a:uFillTx/>
              <a:latin typeface="Arial"/>
              <a:ea typeface="+mn-ea"/>
              <a:cs typeface="+mn-cs"/>
            </a:endParaRPr>
          </a:p>
          <a:p>
            <a:endParaRPr lang="en-GB" dirty="0"/>
          </a:p>
        </p:txBody>
      </p:sp>
      <p:sp>
        <p:nvSpPr>
          <p:cNvPr id="5" name="Slide Number Placeholder 4">
            <a:extLst>
              <a:ext uri="{FF2B5EF4-FFF2-40B4-BE49-F238E27FC236}">
                <a16:creationId xmlns:a16="http://schemas.microsoft.com/office/drawing/2014/main" id="{50AE8AE3-5D1F-E205-3643-94BD30907F9B}"/>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00281507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3D8C809D-D7D9-4E0B-8FC1-7C3482DFC5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9273</TotalTime>
  <Words>7098</Words>
  <Application>Microsoft Office PowerPoint</Application>
  <PresentationFormat>Widescreen</PresentationFormat>
  <Paragraphs>528</Paragraphs>
  <Slides>40</Slides>
  <Notes>32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Vaccination against Meningococcal A, C, W, Y (MenACWY)</vt:lpstr>
      <vt:lpstr>Acknowledgements</vt:lpstr>
      <vt:lpstr>Aims</vt:lpstr>
      <vt:lpstr>Objectives</vt:lpstr>
      <vt:lpstr>What is invasive meningococcal disease (IMD)? </vt:lpstr>
      <vt:lpstr>Meningococcal capsular groups </vt:lpstr>
      <vt:lpstr>Carriage, transmission, infectivity and incubation of IMD</vt:lpstr>
      <vt:lpstr>Risk Factors </vt:lpstr>
      <vt:lpstr>Clinical presentation of IMD</vt:lpstr>
      <vt:lpstr>The meningococcal rash</vt:lpstr>
      <vt:lpstr>Potential complications of IMD</vt:lpstr>
      <vt:lpstr>Number of laboratory reports of Neisseria meningitidis by serogroup in Wales 2010-2023</vt:lpstr>
      <vt:lpstr>Rationale for the adolescent MenACWY vaccination programme</vt:lpstr>
      <vt:lpstr>Impact of MenACWY vaccination </vt:lpstr>
      <vt:lpstr>Eligible groups</vt:lpstr>
      <vt:lpstr>Opportunistic vaccination</vt:lpstr>
      <vt:lpstr>MenACWY catch up</vt:lpstr>
      <vt:lpstr>Pre-requisites to administering MenACWY vaccine</vt:lpstr>
      <vt:lpstr>MenACWY vaccines</vt:lpstr>
      <vt:lpstr>MenQuadfi®</vt:lpstr>
      <vt:lpstr>Preparation and administration of MenQuadfi®</vt:lpstr>
      <vt:lpstr>Menveo®</vt:lpstr>
      <vt:lpstr>Preparation and administration of Menveo®</vt:lpstr>
      <vt:lpstr>Nimenrix®</vt:lpstr>
      <vt:lpstr>Preparation and administration of Nimenrix®</vt:lpstr>
      <vt:lpstr>Contraindications</vt:lpstr>
      <vt:lpstr>Precautions and additional information</vt:lpstr>
      <vt:lpstr>Possible adverse reactions</vt:lpstr>
      <vt:lpstr>Reporting suspected adverse reactions</vt:lpstr>
      <vt:lpstr>Dose and scheduling</vt:lpstr>
      <vt:lpstr>Legal authorisation</vt:lpstr>
      <vt:lpstr>MenACWY coverage for adolescents in Wales, by academic year from 2018-19 to 2023-24 PROVISIONAL</vt:lpstr>
      <vt:lpstr>School level data dashboard</vt:lpstr>
      <vt:lpstr>Young people vaccine information resources insights - survey </vt:lpstr>
      <vt:lpstr>Information Resource for Young People – Research Findings 2023  </vt:lpstr>
      <vt:lpstr>The role of healthcare professionals</vt:lpstr>
      <vt:lpstr>Summary</vt:lpstr>
      <vt:lpstr>Resources for MenACWY vaccination </vt:lpstr>
      <vt:lpstr>Resources and 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Leony Hiscocks (Public Health Wales - Matrix House)</cp:lastModifiedBy>
  <cp:revision>717</cp:revision>
  <dcterms:created xsi:type="dcterms:W3CDTF">2020-12-14T08:16:43Z</dcterms:created>
  <dcterms:modified xsi:type="dcterms:W3CDTF">2024-12-12T11:45:15Z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