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9"/>
  </p:notesMasterIdLst>
  <p:handoutMasterIdLst>
    <p:handoutMasterId r:id="rId70"/>
  </p:handoutMasterIdLst>
  <p:sldIdLst>
    <p:sldId id="313" r:id="rId5"/>
    <p:sldId id="2147376586" r:id="rId6"/>
    <p:sldId id="2147376588" r:id="rId7"/>
    <p:sldId id="258" r:id="rId8"/>
    <p:sldId id="259" r:id="rId9"/>
    <p:sldId id="260" r:id="rId10"/>
    <p:sldId id="261" r:id="rId11"/>
    <p:sldId id="314" r:id="rId12"/>
    <p:sldId id="263" r:id="rId13"/>
    <p:sldId id="264" r:id="rId14"/>
    <p:sldId id="265" r:id="rId15"/>
    <p:sldId id="266" r:id="rId16"/>
    <p:sldId id="267" r:id="rId17"/>
    <p:sldId id="268" r:id="rId18"/>
    <p:sldId id="269" r:id="rId19"/>
    <p:sldId id="270" r:id="rId20"/>
    <p:sldId id="271" r:id="rId21"/>
    <p:sldId id="272" r:id="rId22"/>
    <p:sldId id="319" r:id="rId23"/>
    <p:sldId id="273" r:id="rId24"/>
    <p:sldId id="274" r:id="rId25"/>
    <p:sldId id="275" r:id="rId26"/>
    <p:sldId id="315" r:id="rId27"/>
    <p:sldId id="277" r:id="rId28"/>
    <p:sldId id="278" r:id="rId29"/>
    <p:sldId id="279" r:id="rId30"/>
    <p:sldId id="280" r:id="rId31"/>
    <p:sldId id="281" r:id="rId32"/>
    <p:sldId id="282" r:id="rId33"/>
    <p:sldId id="283" r:id="rId34"/>
    <p:sldId id="284" r:id="rId35"/>
    <p:sldId id="285" r:id="rId36"/>
    <p:sldId id="316" r:id="rId37"/>
    <p:sldId id="287" r:id="rId38"/>
    <p:sldId id="289" r:id="rId39"/>
    <p:sldId id="290" r:id="rId40"/>
    <p:sldId id="291" r:id="rId41"/>
    <p:sldId id="292" r:id="rId42"/>
    <p:sldId id="371" r:id="rId43"/>
    <p:sldId id="293" r:id="rId44"/>
    <p:sldId id="2147376590" r:id="rId45"/>
    <p:sldId id="294" r:id="rId46"/>
    <p:sldId id="295" r:id="rId47"/>
    <p:sldId id="2147376591" r:id="rId48"/>
    <p:sldId id="296" r:id="rId49"/>
    <p:sldId id="297" r:id="rId50"/>
    <p:sldId id="298" r:id="rId51"/>
    <p:sldId id="299" r:id="rId52"/>
    <p:sldId id="317" r:id="rId53"/>
    <p:sldId id="301" r:id="rId54"/>
    <p:sldId id="302" r:id="rId55"/>
    <p:sldId id="303" r:id="rId56"/>
    <p:sldId id="304" r:id="rId57"/>
    <p:sldId id="305" r:id="rId58"/>
    <p:sldId id="306" r:id="rId59"/>
    <p:sldId id="2147376587" r:id="rId60"/>
    <p:sldId id="307" r:id="rId61"/>
    <p:sldId id="318" r:id="rId62"/>
    <p:sldId id="309" r:id="rId63"/>
    <p:sldId id="310" r:id="rId64"/>
    <p:sldId id="311" r:id="rId65"/>
    <p:sldId id="312" r:id="rId66"/>
    <p:sldId id="321" r:id="rId67"/>
    <p:sldId id="320"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A93072A-18F9-0AA5-4887-9A1245323FEE}" name="Mal" initials="MP" userId="Mal" providerId="None"/>
  <p188:author id="{1519992A-3D09-C08D-DBF5-95040AB9B37F}" name="Ceriann Howard (Public Health Wales - No. 2 Capital Quarter)" initials="CH(HWN2CQ" userId="S::Ceriann.Howard2@wales.nhs.uk::21820608-678a-4a54-aec7-0e03d16ea59c" providerId="AD"/>
  <p188:author id="{A5CCCE2E-F254-443D-8D19-7CC115471B17}" name="Kate Lloyd (Public Health Wales - No. 2 Capital Quarter)" initials="KL(HWN2CQ" userId="S::Kate.Lloyd5@wales.nhs.uk::d2fef917-2188-4caf-afe2-dc2d6aa0f598" providerId="AD"/>
  <p188:author id="{389AFE47-C33C-6317-5D80-394894170595}" name="Clare Powell (Public Health Wales)" initials="CW" userId="S::clare.powell2@wales.nhs.uk::d7f25bbe-a553-4284-9dbf-a45ba97dae4b" providerId="AD"/>
  <p188:author id="{C5D0F550-F9BB-6F8A-BA5A-D4CC1CCA4996}" name="Nel Griffith (Public Health Wales - Preswylfa)" initials="NP" userId="S::nel.griffith2@wales.nhs.uk::d3411c5d-489e-4c8a-8609-fd949edced08" providerId="AD"/>
  <p188:author id="{C11460A8-C1E2-2352-9CA8-9FFD42E0F657}" name="Clare Powell (Public Health Wales)" initials="CP" userId="S::Clare.Powell2@wales.nhs.uk::d7f25bbe-a553-4284-9dbf-a45ba97dae4b" providerId="AD"/>
  <p188:author id="{2834FEB3-D47D-30A0-4F5D-CAA5C4749682}" name="Nel Griffith (Public Health Wales - Preswylfa)" initials="NG" userId="S::Nel.Griffith2@wales.nhs.uk::d3411c5d-489e-4c8a-8609-fd949edced08" providerId="AD"/>
  <p188:author id="{2B1B84EE-57B4-63E8-1F44-723F5233FCE3}" name="Hawys Youlden (Public Health Wales - No.2 Capital Quarter)" initials="HY" userId="S::Hawys.Youlden2@wales.nhs.uk::a640df3f-f1c5-4512-b62e-09302c969a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die Phillips (Public Health Wales - No. 2 Capital Quarter)" initials="JP(HW-N2CQ" lastIdx="12" clrIdx="0">
    <p:extLst>
      <p:ext uri="{19B8F6BF-5375-455C-9EA6-DF929625EA0E}">
        <p15:presenceInfo xmlns:p15="http://schemas.microsoft.com/office/powerpoint/2012/main" userId="S-1-5-21-978635462-3828570294-627434887-1192716" providerId="AD"/>
      </p:ext>
    </p:extLst>
  </p:cmAuthor>
  <p:cmAuthor id="2" name="Hannah Y. Lindsay (Public Health Wales - No. 2 Capital Quarter)" initials="HYL(HW-N2CQ" lastIdx="5" clrIdx="1">
    <p:extLst>
      <p:ext uri="{19B8F6BF-5375-455C-9EA6-DF929625EA0E}">
        <p15:presenceInfo xmlns:p15="http://schemas.microsoft.com/office/powerpoint/2012/main" userId="S-1-5-21-978635462-3828570294-627434887-1147744" providerId="AD"/>
      </p:ext>
    </p:extLst>
  </p:cmAuthor>
  <p:cmAuthor id="3" name="Lesley Lewis (Public Health Wales - No. 2 Capital Quarter)" initials="LL(HW-N2CQ" lastIdx="14" clrIdx="2">
    <p:extLst>
      <p:ext uri="{19B8F6BF-5375-455C-9EA6-DF929625EA0E}">
        <p15:presenceInfo xmlns:p15="http://schemas.microsoft.com/office/powerpoint/2012/main" userId="S-1-5-21-978635462-3828570294-627434887-913762" providerId="AD"/>
      </p:ext>
    </p:extLst>
  </p:cmAuthor>
  <p:cmAuthor id="4" name="Ashley Gould (Public Health Wales - No. 2 Capital Quarter)" initials="AG(HW-N2CQ" lastIdx="20" clrIdx="3">
    <p:extLst>
      <p:ext uri="{19B8F6BF-5375-455C-9EA6-DF929625EA0E}">
        <p15:presenceInfo xmlns:p15="http://schemas.microsoft.com/office/powerpoint/2012/main" userId="S-1-5-21-978635462-3828570294-627434887-274402" providerId="AD"/>
      </p:ext>
    </p:extLst>
  </p:cmAuthor>
  <p:cmAuthor id="5" name="James Field (Public Health Wales - No. 2 Capital Quarter)" initials="JQ" lastIdx="13" clrIdx="4">
    <p:extLst>
      <p:ext uri="{19B8F6BF-5375-455C-9EA6-DF929625EA0E}">
        <p15:presenceInfo xmlns:p15="http://schemas.microsoft.com/office/powerpoint/2012/main" userId="S::james.field@wales.nhs.uk::7456450a-a083-4289-9b33-e13e318a5e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B8CE"/>
    <a:srgbClr val="212A73"/>
    <a:srgbClr val="B2E7F0"/>
    <a:srgbClr val="00A7A7"/>
    <a:srgbClr val="FFD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39AE57-8617-48B7-9002-49F41A77867C}" v="54" dt="2025-11-11T15:48:28.4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339" autoAdjust="0"/>
  </p:normalViewPr>
  <p:slideViewPr>
    <p:cSldViewPr snapToGrid="0">
      <p:cViewPr varScale="1">
        <p:scale>
          <a:sx n="74" d="100"/>
          <a:sy n="74" d="100"/>
        </p:scale>
        <p:origin x="187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notesMaster" Target="notesMasters/notesMaster1.xml"/><Relationship Id="rId77"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commentAuthors" Target="commentAuthors.xml"/><Relationship Id="rId2" Type="http://schemas.openxmlformats.org/officeDocument/2006/relationships/customXml" Target="../customXml/item2.xml"/><Relationship Id="rId29" Type="http://schemas.openxmlformats.org/officeDocument/2006/relationships/slide" Target="slides/slide2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253590935981866E-2"/>
          <c:y val="0.19476301861215642"/>
          <c:w val="0.8876744235754509"/>
          <c:h val="0.59655573024135999"/>
        </c:manualLayout>
      </c:layout>
      <c:lineChart>
        <c:grouping val="standard"/>
        <c:varyColors val="0"/>
        <c:ser>
          <c:idx val="6"/>
          <c:order val="0"/>
          <c:tx>
            <c:strRef>
              <c:f>Sheet1!$H$1</c:f>
              <c:strCache>
                <c:ptCount val="1"/>
                <c:pt idx="0">
                  <c:v>Total</c:v>
                </c:pt>
              </c:strCache>
            </c:strRef>
          </c:tx>
          <c:spPr>
            <a:ln w="44450"/>
          </c:spPr>
          <c:marker>
            <c:symbol val="none"/>
          </c:marker>
          <c:cat>
            <c:strRef>
              <c:f>Sheet1!$A$2:$A$16</c:f>
              <c:strCache>
                <c:ptCount val="15"/>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strCache>
            </c:strRef>
          </c:cat>
          <c:val>
            <c:numRef>
              <c:f>Sheet1!$H$2:$H$16</c:f>
              <c:numCache>
                <c:formatCode>General</c:formatCode>
                <c:ptCount val="15"/>
                <c:pt idx="0">
                  <c:v>0.72886927261727275</c:v>
                </c:pt>
                <c:pt idx="1">
                  <c:v>0.62770384393511003</c:v>
                </c:pt>
                <c:pt idx="2">
                  <c:v>0.38837007932439449</c:v>
                </c:pt>
                <c:pt idx="3">
                  <c:v>0.55592824399174823</c:v>
                </c:pt>
                <c:pt idx="4">
                  <c:v>0.6737531284793925</c:v>
                </c:pt>
                <c:pt idx="5">
                  <c:v>0.39592181586036274</c:v>
                </c:pt>
                <c:pt idx="6">
                  <c:v>0.54091952549860711</c:v>
                </c:pt>
                <c:pt idx="7">
                  <c:v>0.72247843794920941</c:v>
                </c:pt>
                <c:pt idx="8">
                  <c:v>0.76680014448599232</c:v>
                </c:pt>
                <c:pt idx="9">
                  <c:v>1.1537610085024976</c:v>
                </c:pt>
                <c:pt idx="10">
                  <c:v>1.6563230333789856</c:v>
                </c:pt>
                <c:pt idx="11">
                  <c:v>1.3118255609903875</c:v>
                </c:pt>
                <c:pt idx="12">
                  <c:v>0.76392811110628378</c:v>
                </c:pt>
                <c:pt idx="13">
                  <c:v>1.9956943206580871</c:v>
                </c:pt>
                <c:pt idx="14">
                  <c:v>17.288302897333349</c:v>
                </c:pt>
              </c:numCache>
            </c:numRef>
          </c:val>
          <c:smooth val="0"/>
          <c:extLst>
            <c:ext xmlns:c16="http://schemas.microsoft.com/office/drawing/2014/chart" uri="{C3380CC4-5D6E-409C-BE32-E72D297353CC}">
              <c16:uniqueId val="{00000000-FBA2-44D2-BC4C-A34C77457C19}"/>
            </c:ext>
          </c:extLst>
        </c:ser>
        <c:dLbls>
          <c:showLegendKey val="0"/>
          <c:showVal val="0"/>
          <c:showCatName val="0"/>
          <c:showSerName val="0"/>
          <c:showPercent val="0"/>
          <c:showBubbleSize val="0"/>
        </c:dLbls>
        <c:smooth val="0"/>
        <c:axId val="136390144"/>
        <c:axId val="136391680"/>
      </c:lineChart>
      <c:catAx>
        <c:axId val="136390144"/>
        <c:scaling>
          <c:orientation val="minMax"/>
        </c:scaling>
        <c:delete val="0"/>
        <c:axPos val="b"/>
        <c:numFmt formatCode="General" sourceLinked="0"/>
        <c:majorTickMark val="out"/>
        <c:minorTickMark val="none"/>
        <c:tickLblPos val="nextTo"/>
        <c:txPr>
          <a:bodyPr/>
          <a:lstStyle/>
          <a:p>
            <a:pPr>
              <a:defRPr sz="2000"/>
            </a:pPr>
            <a:endParaRPr lang="en-US"/>
          </a:p>
        </c:txPr>
        <c:crossAx val="136391680"/>
        <c:crosses val="autoZero"/>
        <c:auto val="1"/>
        <c:lblAlgn val="ctr"/>
        <c:lblOffset val="100"/>
        <c:noMultiLvlLbl val="0"/>
      </c:catAx>
      <c:valAx>
        <c:axId val="136391680"/>
        <c:scaling>
          <c:orientation val="minMax"/>
        </c:scaling>
        <c:delete val="0"/>
        <c:axPos val="l"/>
        <c:title>
          <c:tx>
            <c:rich>
              <a:bodyPr rot="0" vert="horz"/>
              <a:lstStyle/>
              <a:p>
                <a:pPr>
                  <a:defRPr/>
                </a:pPr>
                <a:r>
                  <a:rPr lang="en-GB" sz="1200"/>
                  <a:t>Rate per 100,000 population</a:t>
                </a:r>
              </a:p>
            </c:rich>
          </c:tx>
          <c:layout>
            <c:manualLayout>
              <c:xMode val="edge"/>
              <c:yMode val="edge"/>
              <c:x val="2.2843588930930751E-2"/>
              <c:y val="8.2305650690281937E-2"/>
            </c:manualLayout>
          </c:layout>
          <c:overlay val="0"/>
        </c:title>
        <c:numFmt formatCode="General" sourceLinked="1"/>
        <c:majorTickMark val="out"/>
        <c:minorTickMark val="none"/>
        <c:tickLblPos val="nextTo"/>
        <c:crossAx val="13639014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BFEFFB-9D59-421A-A817-24758BCB8412}" type="datetimeFigureOut">
              <a:rPr lang="en-GB" smtClean="0"/>
              <a:t>17/11/2025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1BA053-F0AD-45AD-8A89-5960FC23B41D}" type="slidenum">
              <a:rPr lang="en-GB" smtClean="0"/>
              <a:t>‹#›</a:t>
            </a:fld>
            <a:endParaRPr lang="en-GB"/>
          </a:p>
        </p:txBody>
      </p:sp>
    </p:spTree>
    <p:extLst>
      <p:ext uri="{BB962C8B-B14F-4D97-AF65-F5344CB8AC3E}">
        <p14:creationId xmlns:p14="http://schemas.microsoft.com/office/powerpoint/2010/main" val="23808841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9E7099-F52E-4117-8D96-2AA360E78F7F}" type="datetimeFigureOut">
              <a:rPr lang="en-GB" smtClean="0"/>
              <a:t>17/11/2025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9AB69-1183-4A53-8418-DBE90C92BBE7}" type="slidenum">
              <a:rPr lang="en-GB" smtClean="0"/>
              <a:t>‹#›</a:t>
            </a:fld>
            <a:endParaRPr lang="en-GB"/>
          </a:p>
        </p:txBody>
      </p:sp>
    </p:spTree>
    <p:extLst>
      <p:ext uri="{BB962C8B-B14F-4D97-AF65-F5344CB8AC3E}">
        <p14:creationId xmlns:p14="http://schemas.microsoft.com/office/powerpoint/2010/main" val="57785865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cdc.gov/pertussis/outbreaks.html"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www.hpa.org.uk/hpr/archives/2012/news3512.htm#prtsss"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ebarchive.nationalarchives.gov.uk/ukgwa/20140714090408/http:/www.hpa.org.uk/hpr/archives/2012/news3912.htm#dhprtsss"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assets.publishing.service.gov.uk/media/5a7487abed915d0e8bf19080/Pertussis_Green_Book_Chapter_24_Ap2016.pdf"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phw.nhs.wales/topics/immunisation-and-vaccines/immunisation-surveillance/pertussis-whooping-cough-surveillance-and-epidemiology/"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nhswales365.sharepoint.com/sites/PHW_VPDPComms/SitePages/Immunisation-uptake-in-pregnancy.aspx"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pubmed.ncbi.nlm.nih.gov/26797213/"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www.bmj.com/content/bmj/349/bmj.g4219.full.pdf"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pubmed.ncbi.nlm.nih.gov/33875535/"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gov.uk/government/publications/covid-19-vaccination-in-2025-and-spring-2026-jcvi-advice/jcvi-statement-on-covid-19-vaccination-in-2025-and-spring-2026"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gov.uk/government/publications/covid-19-vaccination-in-2025-and-spring-2026-jcvi-advice/jcvi-statement-on-covid-19-vaccination-in-2025-and-spring-2026"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gov.uk/government/publications/covid-19-vaccination-in-2025-and-spring-2026-jcvi-advice/jcvi-statement-on-covid-19-vaccination-in-2025-and-spring-2026"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gov.uk/government/publications/vaccine-safety-and-adverse-events-following-immunisation-the-green-book-chapter-8"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phw.nhs.wales/services-and-teams/health-information-resources/#!/Beichiogrwydd-Pregnancy/c/161511753"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www.gov.uk/government/publications/vaccination-of-individuals-with-uncertain-or-incomplete-immunisation-status"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If%20Adacel%20is%20not%20available%20and%20to%20obtain%20it%20would%20result%20in%20a%20delay%20in%20vaccinating%20a%20pregnant%20woman,%20either%20Boostrix-IPV%20or%20Repevax%20vaccine%20can%20be%20given%20instead."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kern="1200" dirty="0">
                <a:solidFill>
                  <a:schemeClr val="tx1"/>
                </a:solidFill>
                <a:latin typeface="Arial" charset="0"/>
                <a:ea typeface="ＭＳ Ｐゴシック" charset="-128"/>
                <a:cs typeface="+mn-cs"/>
              </a:rPr>
              <a:t>Material contained in this document may be reproduced without prior permission provided it is done so accurately and is not used in a misleading context.</a:t>
            </a:r>
          </a:p>
          <a:p>
            <a:pPr>
              <a:defRPr/>
            </a:pPr>
            <a:endParaRPr lang="en-GB" sz="1200" kern="1200" dirty="0">
              <a:solidFill>
                <a:schemeClr val="tx1"/>
              </a:solidFill>
              <a:latin typeface="Arial" charset="0"/>
              <a:ea typeface="ＭＳ Ｐゴシック" charset="-128"/>
              <a:cs typeface="+mn-cs"/>
            </a:endParaRPr>
          </a:p>
          <a:p>
            <a:pPr>
              <a:defRPr/>
            </a:pPr>
            <a:r>
              <a:rPr lang="en-GB" sz="1200" kern="1200" dirty="0">
                <a:solidFill>
                  <a:schemeClr val="tx1"/>
                </a:solidFill>
                <a:latin typeface="Arial"/>
                <a:ea typeface="ＭＳ Ｐゴシック"/>
                <a:cs typeface="Arial"/>
              </a:rPr>
              <a:t>Acknowledgement to Public Health Wales NHS Trust</a:t>
            </a:r>
            <a:r>
              <a:rPr lang="en-GB" dirty="0">
                <a:latin typeface="Arial"/>
                <a:ea typeface="ＭＳ Ｐゴシック"/>
                <a:cs typeface="Arial"/>
              </a:rPr>
              <a:t> to</a:t>
            </a:r>
            <a:r>
              <a:rPr lang="en-GB" sz="1200" kern="1200" dirty="0">
                <a:solidFill>
                  <a:schemeClr val="tx1"/>
                </a:solidFill>
                <a:latin typeface="Arial"/>
                <a:ea typeface="ＭＳ Ｐゴシック"/>
                <a:cs typeface="Arial"/>
              </a:rPr>
              <a:t> be stated.</a:t>
            </a:r>
          </a:p>
          <a:p>
            <a:pPr eaLnBrk="1" fontAlgn="auto" hangingPunct="1">
              <a:spcBef>
                <a:spcPts val="0"/>
              </a:spcBef>
              <a:spcAft>
                <a:spcPts val="0"/>
              </a:spcAft>
              <a:defRPr/>
            </a:pPr>
            <a:endParaRPr lang="en-GB" sz="1200" kern="1200" dirty="0">
              <a:solidFill>
                <a:schemeClr val="tx1"/>
              </a:solidFill>
              <a:latin typeface="Arial" charset="0"/>
              <a:ea typeface="ＭＳ Ｐゴシック" charset="-128"/>
              <a:cs typeface="+mn-cs"/>
            </a:endParaRPr>
          </a:p>
          <a:p>
            <a:pPr>
              <a:defRPr/>
            </a:pPr>
            <a:r>
              <a:rPr lang="en-GB" sz="1200" kern="1200" dirty="0">
                <a:solidFill>
                  <a:schemeClr val="tx1"/>
                </a:solidFill>
                <a:latin typeface="Arial"/>
                <a:ea typeface="ＭＳ Ｐゴシック"/>
                <a:cs typeface="Arial"/>
              </a:rPr>
              <a:t>© 2024 Public Health Wales NHS Trust.</a:t>
            </a:r>
          </a:p>
          <a:p>
            <a:pPr rtl="0" fontAlgn="base"/>
            <a:br>
              <a:rPr lang="en-GB" dirty="0">
                <a:latin typeface="Arial"/>
                <a:ea typeface="ＭＳ Ｐゴシック"/>
                <a:cs typeface="Arial"/>
              </a:rPr>
            </a:br>
            <a:r>
              <a:rPr lang="en-GB" sz="1200" b="1" i="0" u="none" strike="noStrike" kern="1200" dirty="0">
                <a:solidFill>
                  <a:schemeClr val="tx1"/>
                </a:solidFill>
                <a:effectLst/>
                <a:latin typeface="+mn-lt"/>
                <a:ea typeface="+mn-ea"/>
                <a:cs typeface="+mn-cs"/>
              </a:rPr>
              <a:t>Change history:</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Version 2:</a:t>
            </a:r>
          </a:p>
          <a:p>
            <a:pPr rtl="0" fontAlgn="base"/>
            <a:r>
              <a:rPr lang="en-GB" sz="1200" b="0" i="0" u="none" strike="noStrike" kern="1200" dirty="0">
                <a:solidFill>
                  <a:schemeClr val="tx1"/>
                </a:solidFill>
                <a:effectLst/>
                <a:latin typeface="+mn-lt"/>
                <a:ea typeface="+mn-ea"/>
                <a:cs typeface="+mn-cs"/>
              </a:rPr>
              <a:t>Updated vaccine uptake Point of Delivery Survey 2024-2025 data included </a:t>
            </a:r>
            <a:endParaRPr lang="en-US" sz="1200" b="0" i="0" kern="1200" dirty="0">
              <a:solidFill>
                <a:schemeClr val="tx1"/>
              </a:solidFill>
              <a:effectLst/>
              <a:latin typeface="+mn-lt"/>
              <a:ea typeface="+mn-ea"/>
              <a:cs typeface="+mn-cs"/>
            </a:endParaRPr>
          </a:p>
          <a:p>
            <a:pPr>
              <a:defRPr/>
            </a:pPr>
            <a:r>
              <a:rPr lang="en-GB" dirty="0"/>
              <a:t>Information on co-administration of pertussis containing vaccines and other maternal vaccines amended</a:t>
            </a:r>
          </a:p>
          <a:p>
            <a:pPr>
              <a:defRPr/>
            </a:pPr>
            <a:r>
              <a:rPr lang="en-GB" dirty="0"/>
              <a:t>Slides updated to include information on stock of the </a:t>
            </a:r>
            <a:r>
              <a:rPr lang="en-GB" dirty="0" err="1"/>
              <a:t>dTaP</a:t>
            </a:r>
            <a:r>
              <a:rPr lang="en-GB" dirty="0"/>
              <a:t>/IPV vaccine Boostrix-IPV</a:t>
            </a:r>
            <a:r>
              <a:rPr lang="en-GB" sz="1200" dirty="0"/>
              <a:t>®</a:t>
            </a:r>
          </a:p>
          <a:p>
            <a:pPr>
              <a:defRPr/>
            </a:pPr>
            <a:endParaRPr lang="en-GB"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a:t>
            </a:fld>
            <a:endParaRPr lang="en-GB"/>
          </a:p>
        </p:txBody>
      </p:sp>
    </p:spTree>
    <p:extLst>
      <p:ext uri="{BB962C8B-B14F-4D97-AF65-F5344CB8AC3E}">
        <p14:creationId xmlns:p14="http://schemas.microsoft.com/office/powerpoint/2010/main" val="8919765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xfrm>
            <a:off x="101600" y="750888"/>
            <a:ext cx="6594475" cy="3709987"/>
          </a:xfrm>
          <a:ln/>
        </p:spPr>
      </p:sp>
      <p:sp>
        <p:nvSpPr>
          <p:cNvPr id="6041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latin typeface="Calibri" pitchFamily="34" charset="0"/>
              </a:rPr>
              <a:t>Serious complications, such as pneumonia and convulsions, are uncommon in older age groups but can, very occasionally, occur. </a:t>
            </a:r>
          </a:p>
          <a:p>
            <a:r>
              <a:rPr lang="en-GB" altLang="en-US">
                <a:latin typeface="Calibri" pitchFamily="34" charset="0"/>
              </a:rPr>
              <a:t> </a:t>
            </a:r>
          </a:p>
          <a:p>
            <a:r>
              <a:rPr lang="en-GB" altLang="en-US">
                <a:latin typeface="Calibri" pitchFamily="34" charset="0"/>
              </a:rPr>
              <a:t>Sometimes the cough is severe enough to cause other problems such as fainting, muscle pain in the ribs (and occasionally fractured ribs), a hernia or bleeding in the eye (conjunctival haemorrhage). </a:t>
            </a:r>
          </a:p>
          <a:p>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xfrm>
            <a:off x="101600" y="750888"/>
            <a:ext cx="6594475" cy="3709987"/>
          </a:xfrm>
          <a:ln/>
        </p:spPr>
      </p:sp>
      <p:sp>
        <p:nvSpPr>
          <p:cNvPr id="5939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latin typeface="Calibri" pitchFamily="34" charset="0"/>
              </a:rPr>
              <a:t>Infants and young children are usually the most severely affected by pertussis and infants are most likely to develop severe potentially life-threatening complications. </a:t>
            </a:r>
          </a:p>
          <a:p>
            <a:r>
              <a:rPr lang="en-GB" altLang="en-US">
                <a:latin typeface="Calibri" pitchFamily="34" charset="0"/>
              </a:rPr>
              <a:t> </a:t>
            </a:r>
          </a:p>
          <a:p>
            <a:r>
              <a:rPr lang="en-GB" altLang="en-US">
                <a:latin typeface="Calibri" pitchFamily="34" charset="0"/>
              </a:rPr>
              <a:t>Young infants are much more likely to be admitted to hospital with pertussis than other age groups. </a:t>
            </a:r>
          </a:p>
          <a:p>
            <a:r>
              <a:rPr lang="en-GB" altLang="en-US">
                <a:latin typeface="Calibri" pitchFamily="34" charset="0"/>
              </a:rPr>
              <a:t> </a:t>
            </a:r>
          </a:p>
          <a:p>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Pertussis in the very young is a significant cause of illness and death.</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55205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GB" altLang="en-US">
                <a:latin typeface="Calibri" pitchFamily="34" charset="0"/>
              </a:rPr>
              <a:t>Pertussis tends to have a cyclical nature with a peak in cases every 3 to 5 years. In 2008 (the last peak before the outbreak occurred in 2012) there were 902 laboratory confirmed cases of pertussis. In 2012 there was a dramatic increase to 9,711 laboratory confirmed cases. C</a:t>
            </a:r>
            <a:r>
              <a:rPr lang="en-GB"/>
              <a:t>ases were 10 times higher than usually seen in peak years. </a:t>
            </a:r>
            <a:r>
              <a:rPr lang="en-GB" altLang="en-US">
                <a:latin typeface="Calibri" pitchFamily="34" charset="0"/>
              </a:rPr>
              <a:t>Many more cases occur that are not laboratory confirmed.  </a:t>
            </a:r>
          </a:p>
          <a:p>
            <a:pPr>
              <a:lnSpc>
                <a:spcPct val="90000"/>
              </a:lnSpc>
            </a:pPr>
            <a:r>
              <a:rPr lang="en-GB" altLang="en-US" sz="800">
                <a:latin typeface="Calibri" pitchFamily="34" charset="0"/>
              </a:rPr>
              <a:t> </a:t>
            </a:r>
          </a:p>
          <a:p>
            <a:pPr>
              <a:lnSpc>
                <a:spcPct val="90000"/>
              </a:lnSpc>
            </a:pPr>
            <a:r>
              <a:rPr lang="en-GB" altLang="en-US">
                <a:latin typeface="Calibri" pitchFamily="34" charset="0"/>
              </a:rPr>
              <a:t>All parts of England and Wales, Scotland and Northern Ireland saw a similar dramatic increase in cases in 2012. Increases were also seen in America during 2012 with increased pertussis cases or outbreaks reported in the majority of states. As in the UK, in America the highest rate is in young infants. Similar increases in cases have also been reported in Australia, New Zealand and Canada. </a:t>
            </a:r>
          </a:p>
          <a:p>
            <a:pPr>
              <a:lnSpc>
                <a:spcPct val="90000"/>
              </a:lnSpc>
            </a:pPr>
            <a:endParaRPr lang="en-GB" altLang="en-US" sz="800">
              <a:latin typeface="Calibri" pitchFamily="34" charset="0"/>
            </a:endParaRPr>
          </a:p>
          <a:p>
            <a:pPr>
              <a:lnSpc>
                <a:spcPct val="90000"/>
              </a:lnSpc>
            </a:pPr>
            <a:r>
              <a:rPr lang="en-GB" altLang="en-US">
                <a:latin typeface="Calibri" pitchFamily="34" charset="0"/>
              </a:rPr>
              <a:t>Refs:</a:t>
            </a:r>
          </a:p>
          <a:p>
            <a:pPr>
              <a:lnSpc>
                <a:spcPct val="90000"/>
              </a:lnSpc>
            </a:pPr>
            <a:r>
              <a:rPr lang="en-GB" altLang="en-US">
                <a:latin typeface="Calibri" pitchFamily="34" charset="0"/>
              </a:rPr>
              <a:t>America increase: </a:t>
            </a:r>
            <a:r>
              <a:rPr lang="en-GB" altLang="en-US" u="sng">
                <a:latin typeface="Calibri" pitchFamily="34" charset="0"/>
                <a:hlinkClick r:id="rId3"/>
              </a:rPr>
              <a:t>http://www.cdc.gov/pertussis/outbreaks.html</a:t>
            </a:r>
            <a:endParaRPr lang="en-GB" altLang="en-US">
              <a:latin typeface="Calibri" pitchFamily="34" charset="0"/>
            </a:endParaRPr>
          </a:p>
          <a:p>
            <a:pPr>
              <a:lnSpc>
                <a:spcPct val="90000"/>
              </a:lnSpc>
            </a:pPr>
            <a:r>
              <a:rPr lang="en-GB" altLang="en-US">
                <a:latin typeface="Calibri" pitchFamily="34" charset="0"/>
              </a:rPr>
              <a:t>Increase in England and Wales </a:t>
            </a:r>
            <a:r>
              <a:rPr lang="en-GB" altLang="en-US" u="sng">
                <a:latin typeface="Calibri" pitchFamily="34" charset="0"/>
                <a:hlinkClick r:id="rId4"/>
              </a:rPr>
              <a:t>http://www.hpa.org.uk/hpr/archives/2012/news3512.htm#prtsss</a:t>
            </a:r>
            <a:endParaRPr lang="en-GB" altLang="en-US">
              <a:latin typeface="Calibri" pitchFamily="34"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07072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a:t>It is clear that a high proportion of infant cases occurred before they received their first dose of vaccine (at 8 weeks). Infants must receive all 3 doses of the vaccine (at 8, 12 and 16 weeks) in a timely manner to gain maximum benefit from the infant programme.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a:p>
          <a:p>
            <a:r>
              <a:rPr lang="en-GB"/>
              <a:t>This graph shows the age at onset of pertussis by weeks of age in infants up to a year of age based on laboratory confirmed cases tested between January 2011 and August 2012. We know that babies in the UK are immunised in a very timely manner. This graph clearly shows that the majority of infant cases occurred in the first few weeks of life before these babies could be protected by even their first dose of vaccine. </a:t>
            </a:r>
          </a:p>
          <a:p>
            <a:endParaRPr lang="en-GB"/>
          </a:p>
          <a:p>
            <a:r>
              <a:rPr lang="en-GB"/>
              <a:t>The first dose of the infant programme does offer some protection against disease in infants (a study by Public Health England (PHE) (now UK Health Security Agency) calculated protection after first dose to be around 62%) but 3 doses of pertussis-containing vaccine are required to achieve optimal protection (95% in the same study). Cases in fully immunised infants (3 doses) were extremely rare in the 20-month period shown.</a:t>
            </a:r>
          </a:p>
          <a:p>
            <a:endParaRPr lang="en-GB"/>
          </a:p>
          <a:p>
            <a:r>
              <a:rPr lang="en-GB"/>
              <a:t>Graph based on data published in the weekly Health Protection Reports. Vol 6, No 39, 28 Sept 12 – Pertussis vaccination for pregnant women: </a:t>
            </a:r>
            <a:r>
              <a:rPr lang="en-US">
                <a:hlinkClick r:id="rId3"/>
              </a:rPr>
              <a:t>[ARCHIVED CONTENT] Health Protection Report | News Archives | 28 September 2012 (nationalarchives.gov.uk)</a:t>
            </a:r>
            <a:r>
              <a:rPr lang="en-US"/>
              <a:t>. Also in the </a:t>
            </a:r>
            <a:r>
              <a:rPr lang="en-US">
                <a:hlinkClick r:id="rId4"/>
              </a:rPr>
              <a:t>Green Book Chapter 24 v3_0 (publishing.service.gov.uk</a:t>
            </a:r>
            <a:r>
              <a:rPr lang="en-US"/>
              <a:t> figure 24.3</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03326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GB" altLang="en-US">
                <a:latin typeface="Calibri" pitchFamily="34" charset="0"/>
              </a:rPr>
              <a:t>The incidence rate in infants under 3 months of age was estimated at nearly 320 per 100,000 in 2012 in Wales. These young infants are most at risk of severe illness and complications. </a:t>
            </a:r>
          </a:p>
          <a:p>
            <a:pPr>
              <a:lnSpc>
                <a:spcPct val="90000"/>
              </a:lnSpc>
            </a:pPr>
            <a:r>
              <a:rPr lang="en-GB" altLang="en-US">
                <a:latin typeface="Calibri" pitchFamily="34" charset="0"/>
              </a:rPr>
              <a:t> </a:t>
            </a:r>
          </a:p>
          <a:p>
            <a:pPr>
              <a:lnSpc>
                <a:spcPct val="90000"/>
              </a:lnSpc>
            </a:pPr>
            <a:r>
              <a:rPr lang="en-GB" altLang="en-US">
                <a:latin typeface="Calibri" pitchFamily="34" charset="0"/>
              </a:rPr>
              <a:t>As pertussis is very infectious, cases in adults and older children can pass the infection on to young infants. It is known that many cases of pertussis are not diagnosed, tested or confirmed</a:t>
            </a:r>
          </a:p>
          <a:p>
            <a:pPr>
              <a:lnSpc>
                <a:spcPct val="90000"/>
              </a:lnSpc>
            </a:pPr>
            <a:endParaRPr lang="en-GB" altLang="en-US">
              <a:latin typeface="Calibri" pitchFamily="34" charset="0"/>
            </a:endParaRPr>
          </a:p>
          <a:p>
            <a:pPr>
              <a:lnSpc>
                <a:spcPct val="90000"/>
              </a:lnSpc>
            </a:pPr>
            <a:r>
              <a:rPr lang="en-GB"/>
              <a:t>In addition to the childhood pertussis vaccination programme, a maternal vaccination programme was introduced in 2012, initially as a pilot, with the aim to protect the mother from pertussis (reducing the risk of exposure to the child), but additionally to protect infants in the 8-week period prior to their vaccination programme through maternal antibody transfer. </a:t>
            </a:r>
            <a:r>
              <a:rPr lang="en-GB" altLang="en-US">
                <a:latin typeface="Calibri" pitchFamily="34" charset="0"/>
              </a:rPr>
              <a:t>Following the introduction of maternal vaccination in 2012, the incidence of pertussis in children </a:t>
            </a:r>
            <a:r>
              <a:rPr lang="en-GB" altLang="en-US">
                <a:solidFill>
                  <a:srgbClr val="FF0000"/>
                </a:solidFill>
                <a:highlight>
                  <a:srgbClr val="FFFF00"/>
                </a:highlight>
                <a:latin typeface="Calibri" pitchFamily="34" charset="0"/>
              </a:rPr>
              <a:t>under 3 months fell to pre-outbreak levels whilst disease rates remained higher in older age groups. </a:t>
            </a:r>
          </a:p>
          <a:p>
            <a:pPr>
              <a:lnSpc>
                <a:spcPct val="90000"/>
              </a:lnSpc>
            </a:pPr>
            <a:endParaRPr lang="en-GB" altLang="en-US">
              <a:solidFill>
                <a:srgbClr val="FF0000"/>
              </a:solidFill>
              <a:highlight>
                <a:srgbClr val="FFFF00"/>
              </a:highlight>
              <a:latin typeface="Calibri" pitchFamily="34" charset="0"/>
            </a:endParaRPr>
          </a:p>
          <a:p>
            <a:pPr>
              <a:lnSpc>
                <a:spcPct val="90000"/>
              </a:lnSpc>
            </a:pPr>
            <a:r>
              <a:rPr lang="en-GB" altLang="en-US">
                <a:solidFill>
                  <a:srgbClr val="FF0000"/>
                </a:solidFill>
                <a:highlight>
                  <a:srgbClr val="FFFF00"/>
                </a:highlight>
                <a:latin typeface="Calibri" pitchFamily="34" charset="0"/>
              </a:rPr>
              <a:t>Pertussis activity was at exceptionally low levels between 2020 and the middle of 2023 following population measures introduced to control the COVID-19 pandemic. The disease began to </a:t>
            </a:r>
            <a:r>
              <a:rPr lang="en-GB" altLang="en-US">
                <a:solidFill>
                  <a:srgbClr val="FF0000"/>
                </a:solidFill>
                <a:latin typeface="Calibri" pitchFamily="34" charset="0"/>
              </a:rPr>
              <a:t>re-emerge</a:t>
            </a:r>
            <a:r>
              <a:rPr lang="en-GB" altLang="en-US">
                <a:solidFill>
                  <a:srgbClr val="FF0000"/>
                </a:solidFill>
                <a:highlight>
                  <a:srgbClr val="FFFF00"/>
                </a:highlight>
                <a:latin typeface="Calibri" pitchFamily="34" charset="0"/>
              </a:rPr>
              <a:t> from mid 2023, peaking in May 2024. Notifications have decreased in the last quarter of 2024.</a:t>
            </a:r>
          </a:p>
          <a:p>
            <a:pPr>
              <a:lnSpc>
                <a:spcPct val="90000"/>
              </a:lnSpc>
            </a:pPr>
            <a:endParaRPr lang="en-GB" altLang="en-US">
              <a:solidFill>
                <a:srgbClr val="FF0000"/>
              </a:solidFill>
              <a:highlight>
                <a:srgbClr val="FFFF00"/>
              </a:highlight>
              <a:latin typeface="Calibri" pitchFamily="34" charset="0"/>
            </a:endParaRPr>
          </a:p>
          <a:p>
            <a:pPr marL="0" marR="0" lvl="0" indent="0" algn="l" defTabSz="914400" rtl="0" eaLnBrk="1" fontAlgn="auto" latinLnBrk="0" hangingPunct="1">
              <a:lnSpc>
                <a:spcPct val="90000"/>
              </a:lnSpc>
              <a:spcBef>
                <a:spcPts val="0"/>
              </a:spcBef>
              <a:spcAft>
                <a:spcPts val="0"/>
              </a:spcAft>
              <a:buClrTx/>
              <a:buSzTx/>
              <a:buFontTx/>
              <a:buNone/>
              <a:tabLst/>
              <a:defRPr/>
            </a:pPr>
            <a:r>
              <a:rPr lang="en-GB" sz="1800">
                <a:effectLst/>
                <a:latin typeface="Segoe UI" panose="020B0502040204020203" pitchFamily="34" charset="0"/>
              </a:rPr>
              <a:t>To view pertussis surveillance data in Wales  please see the following link: </a:t>
            </a:r>
            <a:r>
              <a:rPr lang="en-GB" sz="1200">
                <a:effectLst/>
                <a:latin typeface="Segoe UI" panose="020B0502040204020203" pitchFamily="34" charset="0"/>
                <a:hlinkClick r:id="rId3"/>
              </a:rPr>
              <a:t>https://phw.nhs.wales/topics/immunisation-and-vaccines/immunisation-surveillance/pertussis-whooping-cough-surveillance-and-epidemiology/</a:t>
            </a:r>
            <a:endParaRPr lang="en-GB" sz="1200">
              <a:effectLst/>
              <a:latin typeface="Segoe UI" panose="020B0502040204020203" pitchFamily="34" charset="0"/>
            </a:endParaRPr>
          </a:p>
          <a:p>
            <a:pPr marL="0" marR="0" lvl="0" indent="0" algn="l" defTabSz="914400" rtl="0" eaLnBrk="1" fontAlgn="auto" latinLnBrk="0" hangingPunct="1">
              <a:lnSpc>
                <a:spcPct val="90000"/>
              </a:lnSpc>
              <a:spcBef>
                <a:spcPts val="0"/>
              </a:spcBef>
              <a:spcAft>
                <a:spcPts val="0"/>
              </a:spcAft>
              <a:buClrTx/>
              <a:buSzTx/>
              <a:buFontTx/>
              <a:buNone/>
              <a:tabLst/>
              <a:defRPr/>
            </a:pPr>
            <a:endParaRPr lang="en-GB"/>
          </a:p>
          <a:p>
            <a:pPr>
              <a:lnSpc>
                <a:spcPct val="90000"/>
              </a:lnSpc>
            </a:pPr>
            <a:endParaRPr lang="en-GB" altLang="en-US">
              <a:solidFill>
                <a:srgbClr val="FF0000"/>
              </a:solidFill>
              <a:highlight>
                <a:srgbClr val="FFFF00"/>
              </a:highlight>
              <a:latin typeface="Calibri" pitchFamily="34" charset="0"/>
            </a:endParaRP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02810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GB"/>
              <a:t>Chart indicates the high level of notifications in 2023/24 compared to previous nine years (notifications for all ages).</a:t>
            </a:r>
          </a:p>
          <a:p>
            <a:pPr>
              <a:lnSpc>
                <a:spcPct val="90000"/>
              </a:lnSpc>
            </a:pPr>
            <a:endParaRPr lang="en-GB"/>
          </a:p>
          <a:p>
            <a:pPr marL="0" marR="0" lvl="0" indent="0" algn="l" defTabSz="914400" rtl="0" eaLnBrk="1" fontAlgn="auto" latinLnBrk="0" hangingPunct="1">
              <a:lnSpc>
                <a:spcPct val="90000"/>
              </a:lnSpc>
              <a:spcBef>
                <a:spcPts val="0"/>
              </a:spcBef>
              <a:spcAft>
                <a:spcPts val="0"/>
              </a:spcAft>
              <a:buClrTx/>
              <a:buSzTx/>
              <a:buFontTx/>
              <a:buNone/>
              <a:tabLst/>
              <a:defRPr/>
            </a:pPr>
            <a:r>
              <a:rPr lang="en-GB" sz="1800">
                <a:effectLst/>
                <a:latin typeface="Arial" panose="020B0604020202020204" pitchFamily="34" charset="0"/>
                <a:ea typeface="Times New Roman" panose="02020603050405020304" pitchFamily="18" charset="0"/>
                <a:cs typeface="Times New Roman" panose="02020603050405020304" pitchFamily="18" charset="0"/>
              </a:rPr>
              <a:t>Data source: PHW Case and Incident Management System - </a:t>
            </a:r>
            <a:r>
              <a:rPr lang="en-GB" sz="1800" err="1">
                <a:effectLst/>
                <a:latin typeface="Arial" panose="020B0604020202020204" pitchFamily="34" charset="0"/>
                <a:ea typeface="Times New Roman" panose="02020603050405020304" pitchFamily="18" charset="0"/>
                <a:cs typeface="Times New Roman" panose="02020603050405020304" pitchFamily="18" charset="0"/>
              </a:rPr>
              <a:t>Tarian</a:t>
            </a:r>
            <a:endParaRPr lang="en-GB" sz="1800">
              <a:effectLst/>
              <a:latin typeface="Verdana" panose="020B0604030504040204" pitchFamily="34" charset="0"/>
              <a:ea typeface="Times New Roman" panose="02020603050405020304" pitchFamily="18" charset="0"/>
              <a:cs typeface="Times New Roman" panose="02020603050405020304" pitchFamily="18" charset="0"/>
            </a:endParaRPr>
          </a:p>
          <a:p>
            <a:pPr>
              <a:lnSpc>
                <a:spcPct val="90000"/>
              </a:lnSpc>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82493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a:solidFill>
                  <a:srgbClr val="0B0C0C"/>
                </a:solidFill>
                <a:effectLst/>
                <a:latin typeface="GDS Transport"/>
              </a:rPr>
              <a:t>In the 12 years prior to the introduction of maternal pertussis vaccination in October 2012, 63 deaths occurred in babies aged under one year with confirmed pertussis.</a:t>
            </a:r>
          </a:p>
          <a:p>
            <a:endParaRPr lang="en-GB" b="0" i="0">
              <a:solidFill>
                <a:srgbClr val="0B0C0C"/>
              </a:solidFill>
              <a:effectLst/>
              <a:latin typeface="GDS Transport"/>
            </a:endParaRPr>
          </a:p>
          <a:p>
            <a:r>
              <a:rPr lang="en-GB"/>
              <a:t>The 2012 increase in infant cases resulted in more deaths in babies with pertussis than had been seen in the last 20 years. Fourteen babies with confirmed pertussis died in 2012; these babies were all under 10 weeks old at disease onset and too young to be fully protected by routine immunisation. None had received any vaccine doses.</a:t>
            </a:r>
          </a:p>
          <a:p>
            <a:r>
              <a:rPr lang="en-GB"/>
              <a:t>The high disease incidence and large number of deaths led to Public Health England declaring this to be a national outbreak in April 2012.</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Unfortunately, we have continued to see deaths in infants with pertussis </a:t>
            </a:r>
            <a:r>
              <a:rPr lang="en-GB" sz="1200">
                <a:solidFill>
                  <a:srgbClr val="0B0C0C"/>
                </a:solidFill>
                <a:effectLst/>
                <a:latin typeface="Arial" panose="020B0604020202020204" pitchFamily="34" charset="0"/>
              </a:rPr>
              <a:t>s</a:t>
            </a:r>
            <a:r>
              <a:rPr lang="en-GB" sz="1200">
                <a:solidFill>
                  <a:srgbClr val="0B0C0C"/>
                </a:solidFill>
                <a:effectLst/>
                <a:latin typeface="Arial" panose="020B0604020202020204" pitchFamily="34" charset="0"/>
                <a:ea typeface="Times New Roman" panose="02020603050405020304" pitchFamily="18" charset="0"/>
              </a:rPr>
              <a:t>ince the introduction of pertussis vaccination in pregnancy programme. </a:t>
            </a:r>
            <a:r>
              <a:rPr lang="en-GB"/>
              <a:t>From 2013 to the end of September 2024, there have been 31 deaths in babies with confirmed pertussis who were all too young to be fully protected by infant vaccination. Sadly, this includes 10 deaths in infants who had contracted pertussis between January and September 2024. Of the 31 infants that died, 25 had mothers who were not vaccinated in pregnancy.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t>This further underlines the importance of ensuring that all pregnant women are given the opportunity to protect their babies from birth against pertussis through timely vaccination in pregnancy.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highlight>
                <a:srgbClr val="FFFF00"/>
              </a:highlight>
            </a:endParaRPr>
          </a:p>
          <a:p>
            <a:r>
              <a:rPr lang="en-GB" sz="1800">
                <a:effectLst/>
                <a:highlight>
                  <a:srgbClr val="FFFF00"/>
                </a:highlight>
                <a:latin typeface="Arial" panose="020B0604020202020204" pitchFamily="34" charset="0"/>
                <a:ea typeface="Times New Roman" panose="02020603050405020304" pitchFamily="18" charset="0"/>
              </a:rPr>
              <a:t>Fortunately, since 2016, when pertussis vaccination was offered to pregnant women from sixteen weeks there have been no reported deaths from confirmed pertussis cases in Wales as of November 2024</a:t>
            </a:r>
            <a:r>
              <a:rPr lang="en-GB" sz="1800">
                <a:effectLst/>
                <a:latin typeface="Arial" panose="020B0604020202020204" pitchFamily="34" charset="0"/>
                <a:ea typeface="Times New Roman" panose="02020603050405020304" pitchFamily="18" charset="0"/>
              </a:rPr>
              <a:t>.</a:t>
            </a:r>
            <a:endParaRPr lang="en-GB"/>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6877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Segoe UI" panose="020B0502040204020203" pitchFamily="34" charset="0"/>
              </a:rPr>
              <a:t>Maternal vaccine uptake is estimated to be significantly lower in recent years. </a:t>
            </a:r>
            <a:r>
              <a:rPr lang="en-GB" sz="1200" dirty="0"/>
              <a:t>This is of great concern when considered with the data on the previous slides which shows the risk of infant mortality from pertussis infection in children born to unvaccinated mothers. </a:t>
            </a:r>
          </a:p>
          <a:p>
            <a:endParaRPr lang="en-GB" sz="1200" dirty="0"/>
          </a:p>
          <a:p>
            <a:r>
              <a:rPr lang="en-GB" dirty="0">
                <a:hlinkClick r:id="rId3"/>
              </a:rPr>
              <a:t>Immunisation uptake in pregnancy</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59955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Bef>
                <a:spcPts val="1200"/>
              </a:spcBef>
            </a:pPr>
            <a:r>
              <a:rPr lang="en-GB" sz="1200" i="0" baseline="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Coverage across Wales varies by health board, although declining uptake has been seen in most areas.</a:t>
            </a:r>
          </a:p>
          <a:p>
            <a:pPr algn="l">
              <a:spcBef>
                <a:spcPts val="1200"/>
              </a:spcBef>
            </a:pPr>
            <a:endParaRPr lang="en-GB" sz="1200" i="1" baseline="30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spcBef>
                <a:spcPts val="1200"/>
              </a:spcBef>
            </a:pPr>
            <a:endParaRPr lang="en-GB" sz="1200" i="1" baseline="30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22</a:t>
            </a:fld>
            <a:endParaRPr lang="en-US"/>
          </a:p>
        </p:txBody>
      </p:sp>
    </p:spTree>
    <p:extLst>
      <p:ext uri="{BB962C8B-B14F-4D97-AF65-F5344CB8AC3E}">
        <p14:creationId xmlns:p14="http://schemas.microsoft.com/office/powerpoint/2010/main" val="332340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a:t>
            </a:fld>
            <a:endParaRPr lang="en-GB"/>
          </a:p>
        </p:txBody>
      </p:sp>
    </p:spTree>
    <p:extLst>
      <p:ext uri="{BB962C8B-B14F-4D97-AF65-F5344CB8AC3E}">
        <p14:creationId xmlns:p14="http://schemas.microsoft.com/office/powerpoint/2010/main" val="37361663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a:latin typeface="Calibri" pitchFamily="34" charset="0"/>
              </a:rPr>
              <a:t>Uptake rates for the completed primary course (x3 doses) of childhood pertussis vaccination in England and Wales are usually over 95% for children aged 12 and 24 months. Effectiveness estimates have shown that even the first infant dose offers some protection against pertussis disease and timely administration of all 3 doses is important.</a:t>
            </a:r>
          </a:p>
          <a:p>
            <a:r>
              <a:rPr lang="en-GB" altLang="en-US">
                <a:latin typeface="Calibri" pitchFamily="34" charset="0"/>
              </a:rPr>
              <a:t> </a:t>
            </a:r>
          </a:p>
          <a:p>
            <a:r>
              <a:rPr lang="en-GB" altLang="en-US">
                <a:latin typeface="Calibri" pitchFamily="34" charset="0"/>
              </a:rPr>
              <a:t>Protection from vaccination against serious pertussis infection is very high for the first few years of life, when the risk of complications is greatest. Protection is extended further by the booster dose given shortly before children go to school (usually given when children are aged about 3 years and 4 months). </a:t>
            </a:r>
          </a:p>
          <a:p>
            <a:endParaRPr lang="en-GB" altLang="en-US"/>
          </a:p>
          <a:p>
            <a:endParaRPr lang="en-GB"/>
          </a:p>
        </p:txBody>
      </p:sp>
    </p:spTree>
    <p:extLst>
      <p:ext uri="{BB962C8B-B14F-4D97-AF65-F5344CB8AC3E}">
        <p14:creationId xmlns:p14="http://schemas.microsoft.com/office/powerpoint/2010/main" val="23425878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aseline="0">
                <a:latin typeface="Calibri" pitchFamily="34" charset="0"/>
              </a:rPr>
              <a:t>Protection against disease is very high initially after vaccination but n</a:t>
            </a:r>
            <a:r>
              <a:rPr lang="en-GB" altLang="en-US">
                <a:latin typeface="Calibri" pitchFamily="34" charset="0"/>
              </a:rPr>
              <a:t>either protection from natural infection or from vaccination is lifelong. Individuals who have had pertussis can get re-infected and spread infection to others. The same is true after pertussis vaccination though infection in fully vaccinated individuals is normally less severe. However, as vaccinated individuals or those who have previously had pertussis can get disease, particularly as immunity wanes in adolescence and adulthood, these people may spread infection to those children who are too young to be vaccinated.</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04739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90000"/>
              </a:lnSpc>
              <a:spcBef>
                <a:spcPct val="0"/>
              </a:spcBef>
              <a:spcAft>
                <a:spcPct val="0"/>
              </a:spcAft>
              <a:buClrTx/>
              <a:buSzTx/>
              <a:buFontTx/>
              <a:buNone/>
              <a:tabLst/>
              <a:defRPr/>
            </a:pPr>
            <a:r>
              <a:rPr lang="en-GB" altLang="en-US">
                <a:latin typeface="Calibri" pitchFamily="34" charset="0"/>
              </a:rPr>
              <a:t>In response to the dramatic increase in cases of pertussis in the UK, and the fact that infants are most severely infected, a decision was made by the Department of Health to recommend that pregnant women receive a pertussis containing vaccine. </a:t>
            </a:r>
            <a:r>
              <a:rPr lang="en-GB" b="0" i="0">
                <a:solidFill>
                  <a:srgbClr val="0B0C0C"/>
                </a:solidFill>
                <a:effectLst/>
                <a:latin typeface="GDS Transport"/>
              </a:rPr>
              <a:t>Pertussis vaccination is recommended in every pregnancy, and women should normally receive their whooping cough vaccine between 16 and 32 weeks of pregnancy </a:t>
            </a:r>
            <a:endParaRPr lang="en-GB" altLang="en-US">
              <a:latin typeface="Calibri" pitchFamily="34" charset="0"/>
            </a:endParaRPr>
          </a:p>
          <a:p>
            <a:pPr>
              <a:lnSpc>
                <a:spcPct val="90000"/>
              </a:lnSpc>
            </a:pPr>
            <a:r>
              <a:rPr lang="en-GB" altLang="en-US">
                <a:latin typeface="Calibri" pitchFamily="34" charset="0"/>
              </a:rPr>
              <a:t> </a:t>
            </a:r>
          </a:p>
          <a:p>
            <a:pPr>
              <a:lnSpc>
                <a:spcPct val="90000"/>
              </a:lnSpc>
            </a:pPr>
            <a:r>
              <a:rPr lang="en-GB" altLang="en-US" b="0">
                <a:latin typeface="Calibri" pitchFamily="34" charset="0"/>
              </a:rPr>
              <a:t>Vaccination against pertussis for pregnant women is the most effective way of providing protection to infants in the first weeks of life until they are old enough to start receiving their own primary immunisations.</a:t>
            </a:r>
          </a:p>
          <a:p>
            <a:pPr eaLnBrk="1" hangingPunct="1">
              <a:lnSpc>
                <a:spcPct val="90000"/>
              </a:lnSpc>
              <a:spcBef>
                <a:spcPct val="0"/>
              </a:spcBef>
            </a:pPr>
            <a:endParaRPr lang="en-GB" altLang="en-US">
              <a:latin typeface="Calibri"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lang="en-GB" sz="1800">
                <a:effectLst/>
                <a:latin typeface="Segoe UI" panose="020B0502040204020203" pitchFamily="34" charset="0"/>
              </a:rPr>
              <a:t>To help provide optimal protection, the vaccine should be given before 32 weeks. Women may still be immunised after week 32 of pregnancy but this may not offer as high a level of passive protection to the baby. Vaccination late in pregnancy may, however, directly protect the mother against disease and thereby reduce the risk of exposure to her infant.</a:t>
            </a:r>
            <a:endParaRPr lang="en-GB" sz="1800">
              <a:effectLst/>
              <a:latin typeface="Arial" panose="020B0604020202020204" pitchFamily="34" charset="0"/>
            </a:endParaRPr>
          </a:p>
          <a:p>
            <a:pPr eaLnBrk="1" hangingPunct="1">
              <a:lnSpc>
                <a:spcPct val="90000"/>
              </a:lnSpc>
              <a:spcBef>
                <a:spcPct val="0"/>
              </a:spcBef>
            </a:pPr>
            <a:endParaRPr lang="en-GB" sz="1800">
              <a:effectLst/>
              <a:latin typeface="Segoe UI" panose="020B0502040204020203" pitchFamily="34" charset="0"/>
            </a:endParaRPr>
          </a:p>
          <a:p>
            <a:pPr>
              <a:lnSpc>
                <a:spcPct val="107000"/>
              </a:lnSpc>
              <a:spcBef>
                <a:spcPts val="1500"/>
              </a:spcBef>
              <a:spcAft>
                <a:spcPts val="1500"/>
              </a:spcAft>
            </a:pPr>
            <a:r>
              <a:rPr lang="en-GB" sz="180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Women who did not receive a pertussis-containing vaccine during pregnancy can be offered it in the 8 weeks following birth (up until their child receives their first dose of pertussis-containing vaccine). This will protect the woman and may prevent her from becoming a source of infection for the infant but will not provide direct protection for the infant. Further information can be found in the Information for Healthcare Practitioners guidance (link to the resource is available on the final slide) if required.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54023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pPr>
            <a:r>
              <a:rPr lang="en-GB" sz="1800">
                <a:solidFill>
                  <a:srgbClr val="0B0C0C"/>
                </a:solidFill>
                <a:effectLst/>
                <a:latin typeface="Arial" panose="020B0604020202020204" pitchFamily="34" charset="0"/>
                <a:ea typeface="Times New Roman" panose="02020603050405020304" pitchFamily="18" charset="0"/>
              </a:rPr>
              <a:t>Pertussis-containing vaccines are routinely given during pregnancy in vaccination programmes in many other countries, including the US, New Zealand and Australia, </a:t>
            </a:r>
            <a:endParaRPr lang="en-GB" altLang="en-US" sz="1200">
              <a:latin typeface="Calibri" pitchFamily="34" charset="0"/>
            </a:endParaRPr>
          </a:p>
          <a:p>
            <a:pPr>
              <a:lnSpc>
                <a:spcPct val="80000"/>
              </a:lnSpc>
            </a:pPr>
            <a:r>
              <a:rPr lang="en-GB" altLang="en-US" sz="1200">
                <a:latin typeface="Calibri" pitchFamily="34" charset="0"/>
              </a:rPr>
              <a:t> </a:t>
            </a:r>
          </a:p>
          <a:p>
            <a:pPr>
              <a:lnSpc>
                <a:spcPct val="80000"/>
              </a:lnSpc>
            </a:pPr>
            <a:r>
              <a:rPr lang="en-GB" altLang="en-US" sz="1200">
                <a:latin typeface="Calibri" pitchFamily="34" charset="0"/>
              </a:rPr>
              <a:t>The Green Book states that </a:t>
            </a:r>
            <a:r>
              <a:rPr lang="en-GB" altLang="en-US" sz="1200" i="0">
                <a:latin typeface="Calibri" pitchFamily="34" charset="0"/>
              </a:rPr>
              <a:t>“Pertussis-containing vaccines may be given to pregnant women when protection is required without delay. There is no evidence of risk from vaccinating pregnant women or those who are breast-feeding with inactivated viral or bacterial vaccines or toxoids”. </a:t>
            </a:r>
          </a:p>
          <a:p>
            <a:pPr>
              <a:lnSpc>
                <a:spcPct val="80000"/>
              </a:lnSpc>
            </a:pPr>
            <a:r>
              <a:rPr lang="en-GB" altLang="en-US" sz="1200">
                <a:latin typeface="Calibri" pitchFamily="34" charset="0"/>
              </a:rPr>
              <a:t> </a:t>
            </a:r>
          </a:p>
          <a:p>
            <a:pPr>
              <a:lnSpc>
                <a:spcPct val="80000"/>
              </a:lnSpc>
            </a:pPr>
            <a:r>
              <a:rPr lang="en-GB" altLang="en-US" sz="1200">
                <a:latin typeface="Calibri" pitchFamily="34" charset="0"/>
              </a:rPr>
              <a:t>An additional benefit of vaccinating a woman during pregnancy is that she will also be protected at the time of delivery and when the infant is very young and will be less likely to transmit pertussis to the infant. </a:t>
            </a:r>
          </a:p>
          <a:p>
            <a:pPr>
              <a:lnSpc>
                <a:spcPct val="80000"/>
              </a:lnSpc>
            </a:pPr>
            <a:endParaRPr lang="en-GB" altLang="en-US" sz="1200">
              <a:latin typeface="Calibri" pitchFamily="34" charset="0"/>
            </a:endParaRPr>
          </a:p>
          <a:p>
            <a:pPr>
              <a:lnSpc>
                <a:spcPct val="80000"/>
              </a:lnSpc>
            </a:pPr>
            <a:r>
              <a:rPr lang="en-GB" altLang="en-US">
                <a:latin typeface="Calibri" pitchFamily="34" charset="0"/>
              </a:rPr>
              <a:t>As discussed previously, although many women will have had pertussis vaccination themselves when they were children or have had pertussis infection in the past, the immunity from this will now have waned and they will have little, or no protection left to pass onto the unborn infant. </a:t>
            </a:r>
          </a:p>
          <a:p>
            <a:pPr>
              <a:lnSpc>
                <a:spcPct val="90000"/>
              </a:lnSpc>
            </a:pPr>
            <a:r>
              <a:rPr lang="en-GB" altLang="en-US">
                <a:latin typeface="Calibri" pitchFamily="34" charset="0"/>
              </a:rPr>
              <a:t> </a:t>
            </a:r>
          </a:p>
          <a:p>
            <a:pPr>
              <a:lnSpc>
                <a:spcPct val="80000"/>
              </a:lnSpc>
            </a:pPr>
            <a:r>
              <a:rPr lang="en-GB" altLang="en-US">
                <a:latin typeface="Calibri" pitchFamily="34" charset="0"/>
              </a:rPr>
              <a:t>By offering a pertussis containing vaccine from week 16 of pregnancy, the mother’s levels of antibodies will be boosted and increase the number of antibodies that can be passed onto the infant.  </a:t>
            </a:r>
          </a:p>
          <a:p>
            <a:pPr>
              <a:lnSpc>
                <a:spcPct val="80000"/>
              </a:lnSpc>
            </a:pPr>
            <a:r>
              <a:rPr lang="en-GB" altLang="en-US">
                <a:latin typeface="Calibri" pitchFamily="34" charset="0"/>
              </a:rPr>
              <a:t> </a:t>
            </a:r>
          </a:p>
          <a:p>
            <a:pPr marL="0" marR="0" indent="0" algn="l" defTabSz="914400" rtl="0" eaLnBrk="0" fontAlgn="base" latinLnBrk="0" hangingPunct="0">
              <a:lnSpc>
                <a:spcPct val="80000"/>
              </a:lnSpc>
              <a:spcBef>
                <a:spcPct val="30000"/>
              </a:spcBef>
              <a:spcAft>
                <a:spcPct val="0"/>
              </a:spcAft>
              <a:buClrTx/>
              <a:buSzTx/>
              <a:buFontTx/>
              <a:buNone/>
              <a:tabLst/>
              <a:defRPr/>
            </a:pPr>
            <a:r>
              <a:rPr lang="en-GB" altLang="en-US">
                <a:latin typeface="Calibri" pitchFamily="34" charset="0"/>
              </a:rPr>
              <a:t>Once a mother has been vaccinated it takes about 2 weeks for the maximum antibody levels to be produced in the mother. The half-life of transferred maternal pertussis antibodies is approximately 6 weeks </a:t>
            </a:r>
            <a:r>
              <a:rPr lang="en-GB" altLang="en-US" u="none">
                <a:latin typeface="Calibri" pitchFamily="34" charset="0"/>
              </a:rPr>
              <a:t>which makes it important that women are immunised close to the time when transplacental antibody transfer is maximal. </a:t>
            </a:r>
          </a:p>
          <a:p>
            <a:pPr>
              <a:lnSpc>
                <a:spcPct val="80000"/>
              </a:lnSpc>
            </a:pPr>
            <a:endParaRPr lang="en-GB" altLang="en-US">
              <a:latin typeface="Calibri" pitchFamily="34" charset="0"/>
            </a:endParaRPr>
          </a:p>
          <a:p>
            <a:pPr>
              <a:lnSpc>
                <a:spcPct val="107000"/>
              </a:lnSpc>
              <a:spcBef>
                <a:spcPts val="1500"/>
              </a:spcBef>
              <a:spcAft>
                <a:spcPts val="1500"/>
              </a:spcAft>
            </a:pPr>
            <a:r>
              <a:rPr lang="en-GB" sz="18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Although it was initially thought that vaccination later in pregnancy would lead to higher levels of maternal antibodies during the period of optimal transplacental transfer that is around or after 34 weeks of gestation, a study by </a:t>
            </a:r>
            <a:r>
              <a:rPr lang="en-GB" sz="1800" u="sng">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3"/>
              </a:rPr>
              <a:t>Eberhardt et al (2016)</a:t>
            </a:r>
            <a:r>
              <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showed that vaccination before 28 weeks actually provides significantly higher levels of antibodies in cord blood. They suggest that although the rate of transfer is higher later in pregnancy, there is more time for antibodies to be transferred for those vaccinated earlier in pregnancy, and therefore the cumulative amount overall is higher in these women and their babies.</a:t>
            </a:r>
            <a:r>
              <a:rPr lang="en-GB"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 </a:t>
            </a:r>
            <a:endParaRPr lang="en-GB" altLang="en-US" sz="1200">
              <a:latin typeface="Calibri" pitchFamily="34"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98380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28</a:t>
            </a:fld>
            <a:endParaRPr lang="en-US"/>
          </a:p>
        </p:txBody>
      </p:sp>
    </p:spTree>
    <p:extLst>
      <p:ext uri="{BB962C8B-B14F-4D97-AF65-F5344CB8AC3E}">
        <p14:creationId xmlns:p14="http://schemas.microsoft.com/office/powerpoint/2010/main" val="9367204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30</a:t>
            </a:fld>
            <a:endParaRPr lang="en-US"/>
          </a:p>
        </p:txBody>
      </p:sp>
    </p:spTree>
    <p:extLst>
      <p:ext uri="{BB962C8B-B14F-4D97-AF65-F5344CB8AC3E}">
        <p14:creationId xmlns:p14="http://schemas.microsoft.com/office/powerpoint/2010/main" val="19147365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a:defRPr/>
            </a:pPr>
            <a:r>
              <a:rPr lang="en-GB" sz="1400" dirty="0"/>
              <a:t>The Medicines and Healthcare Regulatory Agency (MHRA) used a large database of patient records to identify nearly 18,000 vaccinated pregnant women in the UK followed to at least 28 days after vaccination. They compared pre-specified pregnancy outcomes that are reported in the third trimester of pregnancy with background rates of such outcomes before the vaccination in pregnancy programme had been introduced.  </a:t>
            </a:r>
          </a:p>
          <a:p>
            <a:pPr lvl="0">
              <a:defRPr/>
            </a:pPr>
            <a:r>
              <a:rPr lang="en-GB" sz="1400" dirty="0"/>
              <a:t>Over 6000 of these pregnant women had adequate follow up information and recorded pregnancy outcome. These were compared to background rates and matched to a historical cohort of non-vaccinated women. They found no increased risk of adverse outcomes when compared to historical and unvaccinated controls and no difference in the time to delivery in vaccinated and unvaccinated women.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This large observational cohort study </a:t>
            </a:r>
            <a:r>
              <a:rPr lang="en-GB" sz="1400" dirty="0">
                <a:hlinkClick r:id="rId3"/>
              </a:rPr>
              <a:t>http://www.bmj.com/content/bmj/349/bmj.g4219.full.pdf</a:t>
            </a:r>
            <a:r>
              <a:rPr lang="en-GB" sz="1400" dirty="0"/>
              <a:t> found no evidence of an increased risk of stillbirth in the 14 days immediately after vaccination or later in pregnancy and found no evidence of an increased risk of any of an extensive predefined list of adverse events related to pregnancy. </a:t>
            </a:r>
          </a:p>
          <a:p>
            <a:r>
              <a:rPr lang="en-GB" sz="1400" dirty="0"/>
              <a:t>Donegan K. ‘Safety of pertussis vaccination in pregnant women in UK: observational study’ British Medical Journal 2014: volume 349, g4219</a:t>
            </a:r>
            <a:endParaRPr lang="en-GB" altLang="en-US" sz="1400" dirty="0"/>
          </a:p>
          <a:p>
            <a:pPr lvl="0">
              <a:buFont typeface="Arial" panose="020B0604020202020204" pitchFamily="34" charset="0"/>
              <a:buNone/>
            </a:pPr>
            <a:endParaRPr lang="en-GB" sz="1400" dirty="0"/>
          </a:p>
          <a:p>
            <a:r>
              <a:rPr lang="en-GB" altLang="en-US" sz="1400" dirty="0"/>
              <a:t>A review of safety by the Advisory Committee on Immunisation Practices (ACIP) in America, based upon pregnancy registries, and small studies, concluded that “the available data did not suggest any elevated frequency or unusual patterns of adverse events in pregnant women who received </a:t>
            </a:r>
            <a:r>
              <a:rPr lang="en-GB" altLang="en-US" sz="1400" dirty="0" err="1"/>
              <a:t>dTaP</a:t>
            </a:r>
            <a:r>
              <a:rPr lang="en-GB" altLang="en-US" sz="1400" dirty="0"/>
              <a:t>, and that the few adverse events reported were unlikely to have been caused by the vaccine”. Tetanus and diphtheria toxoid vaccines have been used extensively in pregnant women worldwide to prevent neonatal tetanus.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altLang="en-US" sz="1400"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GB" altLang="en-US" sz="1400" dirty="0"/>
          </a:p>
          <a:p>
            <a:pPr algn="l"/>
            <a:r>
              <a:rPr lang="en-GB" altLang="en-US" sz="1400" dirty="0"/>
              <a:t>Laverty and others. </a:t>
            </a:r>
            <a:r>
              <a:rPr lang="en-US" sz="1400" dirty="0">
                <a:hlinkClick r:id="rId4"/>
              </a:rPr>
              <a:t>Health Outcomes in Young Children Following Pertussis Vaccination During Pregnancy - PubMed (nih.gov)</a:t>
            </a:r>
            <a:r>
              <a:rPr lang="en-US" sz="1400" dirty="0"/>
              <a:t> </a:t>
            </a:r>
            <a:r>
              <a:rPr lang="pt-BR" sz="1400" b="0" i="0" dirty="0">
                <a:solidFill>
                  <a:srgbClr val="5B616B"/>
                </a:solidFill>
                <a:effectLst/>
                <a:latin typeface="BlinkMacSystemFont"/>
              </a:rPr>
              <a:t>Pediatrics</a:t>
            </a:r>
            <a:r>
              <a:rPr lang="pt-BR" sz="1400" b="0" i="0" dirty="0">
                <a:solidFill>
                  <a:srgbClr val="0071BC"/>
                </a:solidFill>
                <a:effectLst/>
                <a:latin typeface="BlinkMacSystemFont"/>
              </a:rPr>
              <a:t> </a:t>
            </a:r>
            <a:r>
              <a:rPr lang="pt-BR" sz="1400" b="0" i="0" dirty="0">
                <a:solidFill>
                  <a:srgbClr val="5B616B"/>
                </a:solidFill>
                <a:effectLst/>
                <a:latin typeface="BlinkMacSystemFont"/>
              </a:rPr>
              <a:t>2021, volume 147, issue 5, :e2020042507.</a:t>
            </a:r>
            <a:r>
              <a:rPr lang="pt-BR" sz="1400" b="0" i="0" dirty="0">
                <a:solidFill>
                  <a:srgbClr val="212121"/>
                </a:solidFill>
                <a:effectLst/>
                <a:latin typeface="BlinkMacSystemFont"/>
              </a:rPr>
              <a:t> </a:t>
            </a:r>
            <a:r>
              <a:rPr lang="pt-BR" sz="1400" b="0" i="0" dirty="0">
                <a:solidFill>
                  <a:srgbClr val="5B616B"/>
                </a:solidFill>
                <a:effectLst/>
                <a:latin typeface="BlinkMacSystemFont"/>
              </a:rPr>
              <a:t>doi: 10.1542/peds.2020-042507.</a:t>
            </a:r>
            <a:r>
              <a:rPr lang="pt-BR" sz="1400" b="0" i="0" dirty="0">
                <a:solidFill>
                  <a:srgbClr val="212121"/>
                </a:solidFill>
                <a:effectLst/>
                <a:latin typeface="BlinkMacSystemFont"/>
              </a:rPr>
              <a:t> </a:t>
            </a:r>
            <a:r>
              <a:rPr lang="pt-BR" sz="1400" b="0" i="0" dirty="0">
                <a:solidFill>
                  <a:srgbClr val="5B616B"/>
                </a:solidFill>
                <a:effectLst/>
                <a:latin typeface="BlinkMacSystemFont"/>
              </a:rPr>
              <a:t>Epub 19 April 2021.</a:t>
            </a:r>
          </a:p>
          <a:p>
            <a:r>
              <a:rPr lang="pt-BR" altLang="en-US" sz="1400" b="0" i="0" dirty="0">
                <a:solidFill>
                  <a:srgbClr val="5B616B"/>
                </a:solidFill>
                <a:effectLst/>
                <a:latin typeface="BlinkMacSystemFont"/>
              </a:rPr>
              <a:t>Canadian study following up children to 6 years, No significant increased risk of adverse childhood outcomes. In contrast, an inverse association with upper respiratory infections, gastrointestinal infections and urgent or inpatient health service use was noted. </a:t>
            </a:r>
          </a:p>
          <a:p>
            <a:endParaRPr lang="pt-BR" altLang="en-US" sz="1400" b="0" i="0" dirty="0">
              <a:solidFill>
                <a:srgbClr val="5B616B"/>
              </a:solidFill>
              <a:effectLst/>
              <a:latin typeface="BlinkMacSystemFon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Campbell H, Gupta S, Dolan GP and others. ‘Review of vaccination in pregnancy to prevent pertussis in early infancy’ </a:t>
            </a:r>
            <a:r>
              <a:rPr lang="en-US" sz="1800" i="0" dirty="0">
                <a:effectLst/>
                <a:latin typeface="Times New Roman" panose="02020603050405020304" pitchFamily="18" charset="0"/>
                <a:ea typeface="Times New Roman" panose="02020603050405020304" pitchFamily="18" charset="0"/>
              </a:rPr>
              <a:t>Journal of Medical Microbiology </a:t>
            </a:r>
            <a:r>
              <a:rPr lang="en-US" sz="1800" dirty="0">
                <a:effectLst/>
                <a:latin typeface="Times New Roman" panose="02020603050405020304" pitchFamily="18" charset="0"/>
                <a:ea typeface="Times New Roman" panose="02020603050405020304" pitchFamily="18" charset="0"/>
              </a:rPr>
              <a:t>2018, volume 67, issue 10, pages 1,426-1,456. </a:t>
            </a:r>
            <a:endParaRPr lang="en-GB" sz="1800" dirty="0">
              <a:effectLst/>
              <a:latin typeface="Times New Roman" panose="02020603050405020304" pitchFamily="18" charset="0"/>
              <a:ea typeface="Times New Roman" panose="02020603050405020304" pitchFamily="18" charset="0"/>
            </a:endParaRPr>
          </a:p>
          <a:p>
            <a:endParaRPr lang="en-GB" altLang="en-US" sz="1400" dirty="0"/>
          </a:p>
          <a:p>
            <a:pPr>
              <a:defRPr/>
            </a:pPr>
            <a:endParaRPr lang="en-GB" sz="1300" dirty="0"/>
          </a:p>
          <a:p>
            <a:pPr>
              <a:defRPr/>
            </a:pPr>
            <a:endParaRPr lang="en-GB" sz="1300" dirty="0"/>
          </a:p>
          <a:p>
            <a:endParaRPr lang="en-GB" dirty="0"/>
          </a:p>
        </p:txBody>
      </p:sp>
    </p:spTree>
    <p:extLst>
      <p:ext uri="{BB962C8B-B14F-4D97-AF65-F5344CB8AC3E}">
        <p14:creationId xmlns:p14="http://schemas.microsoft.com/office/powerpoint/2010/main" val="27586954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GB" altLang="en-US" sz="1400">
                <a:latin typeface="Calibri" pitchFamily="34" charset="0"/>
              </a:rPr>
              <a:t>Healthcare practitioners are reminded that in some circumstances the recommendations regarding vaccines given in the Green Book chapters may differ from those in the Summary of Product Characteristics (SPC) for a particular vaccine. When this occurs, the recommendations in the Green Book are based on current expert advice received from the JCVI and should be followed. These Green Book recommendations and/or further advice from the Department of Health should be reflected in PGDs. </a:t>
            </a:r>
          </a:p>
          <a:p>
            <a:pPr eaLnBrk="1" hangingPunct="1">
              <a:spcBef>
                <a:spcPct val="0"/>
              </a:spcBef>
            </a:pPr>
            <a:endParaRPr lang="en-GB" altLang="en-US" sz="1400">
              <a:latin typeface="Calibri" pitchFamily="34" charset="0"/>
            </a:endParaRPr>
          </a:p>
          <a:p>
            <a:pPr eaLnBrk="1" hangingPunct="1">
              <a:spcBef>
                <a:spcPct val="0"/>
              </a:spcBef>
            </a:pPr>
            <a:r>
              <a:rPr lang="en-GB" sz="2000"/>
              <a:t>Kroger AT, Atkinson WL and Pickering LK. ‘General immunization practices’ In: Plotkin SA, Orenstein WA and Offit PA (eds). Vaccines 6th edition 2013. Philadelphia: Saunders Elsevier, page 88</a:t>
            </a:r>
            <a:endParaRPr lang="en-GB" altLang="en-US" sz="1400">
              <a:latin typeface="Calibri" pitchFamily="34" charset="0"/>
            </a:endParaRPr>
          </a:p>
          <a:p>
            <a:endParaRPr lang="en-GB"/>
          </a:p>
        </p:txBody>
      </p:sp>
    </p:spTree>
    <p:extLst>
      <p:ext uri="{BB962C8B-B14F-4D97-AF65-F5344CB8AC3E}">
        <p14:creationId xmlns:p14="http://schemas.microsoft.com/office/powerpoint/2010/main" val="1645316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38848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Monovalent pertussis vaccines are not available. Pregnant women requesting monovalent vaccine should be reassured of the safety and efficacy of Tdap and dTaP/IPV vaccines during pregnancy.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solidFill>
                <a:srgbClr val="0B0C0C"/>
              </a:solidFill>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800">
                <a:latin typeface="Calibri" pitchFamily="34" charset="0"/>
              </a:rPr>
              <a:t>ADACEL</a:t>
            </a:r>
            <a:r>
              <a:rPr lang="en-GB" sz="1800"/>
              <a:t>®</a:t>
            </a:r>
            <a:r>
              <a:rPr lang="en-GB" altLang="en-US" sz="1800">
                <a:latin typeface="Calibri" pitchFamily="34" charset="0"/>
              </a:rPr>
              <a:t> is an inactivated vaccine and contain chemically inactivated and purified antigens – it does not contain live organisms and cannot cause the diseases against which it</a:t>
            </a:r>
            <a:r>
              <a:rPr lang="en-GB" altLang="en-US" sz="1800" baseline="0">
                <a:latin typeface="Calibri" pitchFamily="34" charset="0"/>
              </a:rPr>
              <a:t> </a:t>
            </a:r>
            <a:r>
              <a:rPr lang="en-GB" altLang="en-US" sz="1800">
                <a:latin typeface="Calibri" pitchFamily="34" charset="0"/>
              </a:rPr>
              <a:t>protects.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7720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101600" y="750888"/>
            <a:ext cx="6594475" cy="3709987"/>
          </a:xfrm>
          <a:ln/>
        </p:spPr>
      </p:sp>
      <p:sp>
        <p:nvSpPr>
          <p:cNvPr id="4915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lnSpc>
                <a:spcPct val="80000"/>
              </a:lnSpc>
            </a:pPr>
            <a:endParaRPr lang="en-GB" altLang="en-US" sz="18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1500"/>
              </a:spcBef>
              <a:spcAft>
                <a:spcPts val="1500"/>
              </a:spcAft>
              <a:buClrTx/>
              <a:buSzTx/>
              <a:buFontTx/>
              <a:buNone/>
              <a:tabLst/>
              <a:defRPr/>
            </a:pPr>
            <a:endParaRPr lang="en-GB" sz="1800" dirty="0">
              <a:solidFill>
                <a:srgbClr val="0B0C0C"/>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212529"/>
                </a:solidFill>
                <a:effectLst/>
                <a:latin typeface="-apple-system"/>
              </a:rPr>
              <a:t>¹There is some evidence that giving the RSV vaccine with pertussis-containing vaccines may slightly reduce the immune response to pertussis. The clinical impact is unclear and likely small. To avoid this potential issue, it is recommended to administer the pertussis vaccine from 16 weeks and the RSV vaccine from 28 weeks. However, if a woman has not received the pertussis vaccine when she is due for the </a:t>
            </a:r>
            <a:r>
              <a:rPr lang="en-GB" sz="1200" b="0" i="0" dirty="0" err="1">
                <a:solidFill>
                  <a:srgbClr val="212529"/>
                </a:solidFill>
                <a:effectLst/>
                <a:latin typeface="-apple-system"/>
              </a:rPr>
              <a:t>Abrysvo</a:t>
            </a:r>
            <a:r>
              <a:rPr lang="en-GB" sz="1200" b="0" i="0" dirty="0">
                <a:solidFill>
                  <a:srgbClr val="212529"/>
                </a:solidFill>
                <a:effectLst/>
                <a:latin typeface="-apple-system"/>
              </a:rPr>
              <a:t>® RSV vaccine, both vaccines can and should be given at the same appointment to ensure timely protection for the infant.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dirty="0">
              <a:solidFill>
                <a:srgbClr val="212529"/>
              </a:solidFill>
              <a:effectLst/>
              <a:latin typeface="-apple-system"/>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dirty="0">
                <a:solidFill>
                  <a:srgbClr val="212529"/>
                </a:solidFill>
                <a:effectLst/>
                <a:latin typeface="-apple-system"/>
                <a:ea typeface="Calibri" panose="020F0502020204030204" pitchFamily="34" charset="0"/>
                <a:cs typeface="Arial" panose="020B0604020202020204" pitchFamily="34" charset="0"/>
              </a:rPr>
              <a:t>²</a:t>
            </a:r>
            <a:r>
              <a:rPr lang="en-GB" sz="1200" b="1" kern="1200" dirty="0">
                <a:solidFill>
                  <a:schemeClr val="tx1"/>
                </a:solidFill>
                <a:latin typeface="+mn-lt"/>
                <a:ea typeface="+mn-ea"/>
                <a:cs typeface="+mn-cs"/>
              </a:rPr>
              <a:t>Please note </a:t>
            </a:r>
            <a:r>
              <a:rPr lang="en-GB" sz="1200" b="0" kern="1200" dirty="0">
                <a:solidFill>
                  <a:schemeClr val="tx1"/>
                </a:solidFill>
                <a:latin typeface="+mn-lt"/>
                <a:ea typeface="+mn-ea"/>
                <a:cs typeface="+mn-cs"/>
              </a:rPr>
              <a:t>that from Autumn 2025, COVID-19 vaccination is no longer offered to pregnant women, unless they are immunosuppressed due to disease or treatment. More information about this is available in the </a:t>
            </a:r>
            <a:r>
              <a:rPr lang="en-GB" sz="1200" b="0" kern="1200" dirty="0">
                <a:solidFill>
                  <a:schemeClr val="tx1"/>
                </a:solidFill>
                <a:latin typeface="+mn-lt"/>
                <a:ea typeface="+mn-ea"/>
                <a:cs typeface="+mn-cs"/>
                <a:hlinkClick r:id="rId3"/>
              </a:rPr>
              <a:t>JCVI statement on COVID-19 vaccination</a:t>
            </a:r>
            <a:r>
              <a:rPr lang="en-GB" sz="1200" b="0" kern="1200" dirty="0">
                <a:solidFill>
                  <a:schemeClr val="tx1"/>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0B0C0C"/>
              </a:solidFill>
              <a:effectLst/>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00740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xfrm>
            <a:off x="101600" y="750888"/>
            <a:ext cx="6594475" cy="3709987"/>
          </a:xfrm>
          <a:ln/>
        </p:spPr>
      </p:sp>
      <p:sp>
        <p:nvSpPr>
          <p:cNvPr id="7270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Calibri" pitchFamily="34" charset="0"/>
              </a:rPr>
              <a:t>There is no single (monovalent) pertussis vaccine licensed in the UK. Pertussis containing vaccines are only available as combined products. </a:t>
            </a: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Pregnant women requesting monovalent vaccine should be reassured of the safety and efficacy of Tdap and </a:t>
            </a:r>
            <a:r>
              <a:rPr lang="en-GB" sz="1800" dirty="0" err="1">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dTaP</a:t>
            </a: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/IPV vaccines during pregnancy.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0B0C0C"/>
              </a:solidFill>
              <a:effectLst/>
              <a:latin typeface="Arial" panose="020B0604020202020204" pitchFamily="34" charset="0"/>
              <a:ea typeface="Calibri" panose="020F0502020204030204" pitchFamily="34" charset="0"/>
              <a:cs typeface="Times New Roman" panose="02020603050405020304" pitchFamily="18" charset="0"/>
            </a:endParaRPr>
          </a:p>
          <a:p>
            <a:r>
              <a:rPr lang="en-GB" altLang="en-US" dirty="0">
                <a:latin typeface="Calibri" pitchFamily="34" charset="0"/>
              </a:rPr>
              <a:t> </a:t>
            </a:r>
          </a:p>
          <a:p>
            <a:r>
              <a:rPr lang="en-GB" altLang="en-US" dirty="0">
                <a:latin typeface="Calibri" pitchFamily="34" charset="0"/>
              </a:rPr>
              <a:t>Both are inactivated vaccines and contain chemically inactivated and purified antigens – they do not contain live organisms and cannot cause the diseases against which they</a:t>
            </a:r>
            <a:r>
              <a:rPr lang="en-GB" altLang="en-US" baseline="0" dirty="0">
                <a:latin typeface="Calibri" pitchFamily="34" charset="0"/>
              </a:rPr>
              <a:t> </a:t>
            </a:r>
            <a:r>
              <a:rPr lang="en-GB" altLang="en-US" dirty="0">
                <a:latin typeface="Calibri" pitchFamily="34" charset="0"/>
              </a:rPr>
              <a:t>protect. </a:t>
            </a:r>
          </a:p>
          <a:p>
            <a:endParaRPr lang="en-GB"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1500"/>
              </a:spcBef>
              <a:spcAft>
                <a:spcPts val="1500"/>
              </a:spcAft>
            </a:pP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Healthcare practitioners should read the PGD and the Summary of Product Characteristics (SmPC) prior to administration to familiarise themselves with the vaccines.</a:t>
            </a:r>
          </a:p>
          <a:p>
            <a:pPr marL="0" marR="0" lvl="0" indent="0" algn="l" defTabSz="914400" rtl="0" eaLnBrk="1" fontAlgn="auto" latinLnBrk="0" hangingPunct="1">
              <a:lnSpc>
                <a:spcPct val="107000"/>
              </a:lnSpc>
              <a:spcBef>
                <a:spcPts val="1500"/>
              </a:spcBef>
              <a:spcAft>
                <a:spcPts val="1500"/>
              </a:spcAft>
              <a:buClrTx/>
              <a:buSzTx/>
              <a:buFontTx/>
              <a:buNone/>
              <a:tabLst/>
              <a:defRPr/>
            </a:pPr>
            <a:endParaRPr lang="en-GB" sz="1800" dirty="0">
              <a:solidFill>
                <a:srgbClr val="0B0C0C"/>
              </a:solidFill>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500"/>
              </a:spcBef>
              <a:spcAft>
                <a:spcPts val="1500"/>
              </a:spcAft>
              <a:buClrTx/>
              <a:buSzTx/>
              <a:buFontTx/>
              <a:buNone/>
              <a:tabLst/>
              <a:defRPr/>
            </a:pPr>
            <a:r>
              <a:rPr lang="en-GB" sz="1800" b="0" i="0" dirty="0">
                <a:solidFill>
                  <a:srgbClr val="212529"/>
                </a:solidFill>
                <a:effectLst/>
                <a:latin typeface="-apple-system"/>
              </a:rPr>
              <a:t>¹There is some evidence that giving the RSV vaccine with pertussis-containing vaccines may slightly reduce the immune response to pertussis. The clinical impact is unclear and likely small. To avoid this potential issue, it is recommended to administer the pertussis vaccine from 16 weeks and the RSV vaccine from 28 weeks. However, if a woman has not received the pertussis vaccine when she is due for the </a:t>
            </a:r>
            <a:r>
              <a:rPr lang="en-GB" sz="1800" b="0" i="0" dirty="0" err="1">
                <a:solidFill>
                  <a:srgbClr val="212529"/>
                </a:solidFill>
                <a:effectLst/>
                <a:latin typeface="-apple-system"/>
              </a:rPr>
              <a:t>Abrysvo</a:t>
            </a:r>
            <a:r>
              <a:rPr lang="en-GB" sz="1800" b="0" i="0" dirty="0">
                <a:solidFill>
                  <a:srgbClr val="212529"/>
                </a:solidFill>
                <a:effectLst/>
                <a:latin typeface="-apple-system"/>
              </a:rPr>
              <a:t>® RSV vaccine, both vaccines can and should be given at the same appointment to ensure timely protection for the infant. </a:t>
            </a:r>
          </a:p>
          <a:p>
            <a:pPr marL="0" marR="0" lvl="0" indent="0" algn="l" defTabSz="914400" rtl="0" eaLnBrk="1" fontAlgn="auto" latinLnBrk="0" hangingPunct="1">
              <a:lnSpc>
                <a:spcPct val="107000"/>
              </a:lnSpc>
              <a:spcBef>
                <a:spcPts val="1500"/>
              </a:spcBef>
              <a:spcAft>
                <a:spcPts val="1500"/>
              </a:spcAft>
              <a:buClrTx/>
              <a:buSzTx/>
              <a:buFontTx/>
              <a:buNone/>
              <a:tabLst/>
              <a:defRPr/>
            </a:pPr>
            <a:endParaRPr lang="en-GB" sz="1800" b="0" i="0" dirty="0">
              <a:solidFill>
                <a:srgbClr val="212529"/>
              </a:solidFill>
              <a:effectLst/>
              <a:latin typeface="-apple-system"/>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1500"/>
              </a:spcBef>
              <a:spcAft>
                <a:spcPts val="1500"/>
              </a:spcAft>
              <a:buClrTx/>
              <a:buSzTx/>
              <a:buFontTx/>
              <a:buNone/>
              <a:tabLst/>
              <a:defRPr/>
            </a:pPr>
            <a:r>
              <a:rPr lang="en-GB" sz="1800" b="1" i="0" dirty="0">
                <a:solidFill>
                  <a:srgbClr val="212529"/>
                </a:solidFill>
                <a:effectLst/>
                <a:latin typeface="-apple-system"/>
                <a:ea typeface="Calibri" panose="020F0502020204030204" pitchFamily="34" charset="0"/>
                <a:cs typeface="Arial" panose="020B0604020202020204" pitchFamily="34" charset="0"/>
              </a:rPr>
              <a:t>²</a:t>
            </a:r>
            <a:r>
              <a:rPr lang="en-GB" sz="1800" b="1" kern="1200" dirty="0">
                <a:solidFill>
                  <a:schemeClr val="tx1"/>
                </a:solidFill>
                <a:latin typeface="+mn-lt"/>
                <a:ea typeface="+mn-ea"/>
                <a:cs typeface="+mn-cs"/>
              </a:rPr>
              <a:t>Please note </a:t>
            </a:r>
            <a:r>
              <a:rPr lang="en-GB" sz="1800" b="0" kern="1200" dirty="0">
                <a:solidFill>
                  <a:schemeClr val="tx1"/>
                </a:solidFill>
                <a:latin typeface="+mn-lt"/>
                <a:ea typeface="+mn-ea"/>
                <a:cs typeface="+mn-cs"/>
              </a:rPr>
              <a:t>that from Autumn 2025, COVID-19 vaccination is no longer offered to pregnant women, unless they are immunosuppressed due to disease or treatment. More information about this is available in the </a:t>
            </a:r>
            <a:r>
              <a:rPr lang="en-GB" sz="1800" b="0" kern="1200" dirty="0">
                <a:solidFill>
                  <a:schemeClr val="tx1"/>
                </a:solidFill>
                <a:latin typeface="+mn-lt"/>
                <a:ea typeface="+mn-ea"/>
                <a:cs typeface="+mn-cs"/>
                <a:hlinkClick r:id="rId3"/>
              </a:rPr>
              <a:t>JCVI statement on COVID-19 vaccination</a:t>
            </a:r>
            <a:r>
              <a:rPr lang="en-GB" sz="1800" b="0" kern="1200" dirty="0">
                <a:solidFill>
                  <a:schemeClr val="tx1"/>
                </a:solidFill>
                <a:latin typeface="+mn-lt"/>
                <a:ea typeface="+mn-ea"/>
                <a:cs typeface="+mn-cs"/>
              </a:rPr>
              <a:t>. </a:t>
            </a:r>
          </a:p>
          <a:p>
            <a:pPr marL="0" marR="0" lvl="0" indent="0" algn="l" defTabSz="914400" rtl="0" eaLnBrk="1" fontAlgn="auto" latinLnBrk="0" hangingPunct="1">
              <a:lnSpc>
                <a:spcPct val="107000"/>
              </a:lnSpc>
              <a:spcBef>
                <a:spcPts val="1500"/>
              </a:spcBef>
              <a:spcAft>
                <a:spcPts val="1500"/>
              </a:spcAft>
              <a:buClrTx/>
              <a:buSzTx/>
              <a:buFontTx/>
              <a:buNone/>
              <a:tabLst/>
              <a:defRPr/>
            </a:pPr>
            <a:endParaRPr lang="en-GB" sz="1800" dirty="0">
              <a:solidFill>
                <a:srgbClr val="0B0C0C"/>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1500"/>
              </a:spcBef>
              <a:spcAft>
                <a:spcPts val="1500"/>
              </a:spcAft>
            </a:pPr>
            <a:endParaRPr lang="en-GB" sz="1800" dirty="0">
              <a:solidFill>
                <a:srgbClr val="0B0C0C"/>
              </a:solidFill>
              <a:effectLst/>
              <a:highlight>
                <a:srgbClr val="FFFF00"/>
              </a:highlight>
              <a:latin typeface="Arial" panose="020B0604020202020204" pitchFamily="34" charset="0"/>
              <a:ea typeface="Calibri" panose="020F0502020204030204" pitchFamily="34" charset="0"/>
              <a:cs typeface="Times New Roman" panose="02020603050405020304" pitchFamily="18" charset="0"/>
            </a:endParaRPr>
          </a:p>
          <a:p>
            <a:r>
              <a:rPr lang="en-GB" altLang="en-US" sz="1800" dirty="0">
                <a:highlight>
                  <a:srgbClr val="FFFF00"/>
                </a:highlight>
                <a:latin typeface="Calibri" pitchFamily="34" charset="0"/>
              </a:rPr>
              <a:t> </a:t>
            </a:r>
          </a:p>
          <a:p>
            <a:pPr>
              <a:lnSpc>
                <a:spcPct val="107000"/>
              </a:lnSpc>
              <a:spcBef>
                <a:spcPts val="1500"/>
              </a:spcBef>
              <a:spcAft>
                <a:spcPts val="1500"/>
              </a:spcAft>
            </a:pPr>
            <a:endParaRPr lang="en-GB"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500"/>
              </a:spcBef>
              <a:spcAft>
                <a:spcPts val="1500"/>
              </a:spcAft>
              <a:buClrTx/>
              <a:buSzTx/>
              <a:buFontTx/>
              <a:buNone/>
              <a:tabLst/>
              <a:defRPr/>
            </a:pPr>
            <a:endParaRPr lang="en-GB"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500"/>
              </a:spcBef>
              <a:spcAft>
                <a:spcPts val="15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31802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1500"/>
              </a:spcBef>
              <a:spcAft>
                <a:spcPts val="1500"/>
              </a:spcAft>
              <a:buClrTx/>
              <a:buSzTx/>
              <a:buFontTx/>
              <a:buNone/>
              <a:tabLst/>
              <a:defRPr/>
            </a:pPr>
            <a:r>
              <a:rPr lang="en-GB" sz="1200" b="1" dirty="0"/>
              <a:t>Pertussis and RSV (</a:t>
            </a:r>
            <a:r>
              <a:rPr lang="en-GB" sz="1200" b="1" dirty="0" err="1"/>
              <a:t>Abrysvo</a:t>
            </a:r>
            <a:r>
              <a:rPr lang="en-GB" sz="1200" b="1" dirty="0"/>
              <a:t> </a:t>
            </a:r>
            <a:r>
              <a:rPr lang="en-GB" sz="1000" b="1" i="0" kern="1200" dirty="0">
                <a:solidFill>
                  <a:schemeClr val="dk1"/>
                </a:solidFill>
                <a:effectLst/>
                <a:latin typeface="+mn-lt"/>
                <a:ea typeface="+mn-ea"/>
                <a:cs typeface="+mn-cs"/>
              </a:rPr>
              <a:t>®)</a:t>
            </a:r>
            <a:endParaRPr lang="en-GB" sz="1200" b="1" dirty="0"/>
          </a:p>
          <a:p>
            <a:pPr>
              <a:lnSpc>
                <a:spcPct val="107000"/>
              </a:lnSpc>
              <a:spcBef>
                <a:spcPts val="1500"/>
              </a:spcBef>
              <a:spcAft>
                <a:spcPts val="1500"/>
              </a:spcAft>
            </a:pPr>
            <a:r>
              <a:rPr lang="en-GB" sz="1000" dirty="0">
                <a:solidFill>
                  <a:srgbClr val="0B0C0C"/>
                </a:solidFill>
                <a:effectLst/>
                <a:latin typeface="Arial"/>
                <a:ea typeface="Calibri"/>
                <a:cs typeface="Arial"/>
              </a:rPr>
              <a:t>From September 2024 pregnant women are eligible for the RSV vaccine </a:t>
            </a:r>
            <a:r>
              <a:rPr lang="en-GB" sz="1000" dirty="0" err="1">
                <a:solidFill>
                  <a:srgbClr val="0B0C0C"/>
                </a:solidFill>
                <a:effectLst/>
                <a:latin typeface="Arial"/>
                <a:ea typeface="Calibri"/>
                <a:cs typeface="Arial"/>
              </a:rPr>
              <a:t>Abrysvo</a:t>
            </a:r>
            <a:r>
              <a:rPr lang="en-GB" sz="1000" b="0" i="0" kern="1200" dirty="0">
                <a:solidFill>
                  <a:schemeClr val="dk1"/>
                </a:solidFill>
                <a:effectLst/>
                <a:latin typeface="+mn-lt"/>
                <a:ea typeface="+mn-ea"/>
                <a:cs typeface="+mn-cs"/>
              </a:rPr>
              <a:t>®</a:t>
            </a:r>
            <a:r>
              <a:rPr lang="en-GB" sz="1000" dirty="0">
                <a:solidFill>
                  <a:srgbClr val="0B0C0C"/>
                </a:solidFill>
                <a:effectLst/>
                <a:latin typeface="Arial"/>
                <a:ea typeface="Calibri"/>
                <a:cs typeface="Arial"/>
              </a:rPr>
              <a:t>. </a:t>
            </a:r>
            <a:r>
              <a:rPr lang="en-GB" sz="1200" b="0" i="0" dirty="0">
                <a:solidFill>
                  <a:srgbClr val="212529"/>
                </a:solidFill>
                <a:effectLst/>
                <a:latin typeface="-apple-system"/>
              </a:rPr>
              <a:t>The national programme for infant protection is offered year-round to all pregnant women between 28 and 36 weeks gestation. The vaccine can be offered off label after 36 weeks gestation, however this may not offer as high level of passive protection to the baby.  </a:t>
            </a:r>
          </a:p>
          <a:p>
            <a:pPr>
              <a:lnSpc>
                <a:spcPct val="107000"/>
              </a:lnSpc>
              <a:spcBef>
                <a:spcPts val="1500"/>
              </a:spcBef>
              <a:spcAft>
                <a:spcPts val="1500"/>
              </a:spcAft>
            </a:pPr>
            <a:endParaRPr lang="en-GB" sz="1200" b="0" i="0" dirty="0">
              <a:solidFill>
                <a:srgbClr val="212529"/>
              </a:solidFill>
              <a:effectLst/>
              <a:latin typeface="-apple-system"/>
              <a:ea typeface="Calibri" panose="020F0502020204030204" pitchFamily="34" charset="0"/>
              <a:cs typeface="Arial" panose="020B0604020202020204" pitchFamily="34" charset="0"/>
            </a:endParaRPr>
          </a:p>
          <a:p>
            <a:pPr>
              <a:lnSpc>
                <a:spcPct val="107000"/>
              </a:lnSpc>
              <a:spcBef>
                <a:spcPts val="1500"/>
              </a:spcBef>
              <a:spcAft>
                <a:spcPts val="1500"/>
              </a:spcAft>
            </a:pPr>
            <a:r>
              <a:rPr lang="en-GB" sz="1200" b="0" i="0" dirty="0">
                <a:solidFill>
                  <a:srgbClr val="212529"/>
                </a:solidFill>
                <a:effectLst/>
                <a:latin typeface="-apple-system"/>
              </a:rPr>
              <a:t>There is some evidence that giving the RSV vaccine with pertussis-containing vaccines may slightly reduce the immune response to pertussis. The clinical impact is unclear and likely small. To avoid this potential issue, it is recommended to administer the pertussis vaccine from 16 weeks and the RSV vaccine from 28 weeks. However, if a woman has not received the pertussis vaccine when she is due for the </a:t>
            </a:r>
            <a:r>
              <a:rPr lang="en-GB" sz="1200" b="0" i="0" dirty="0" err="1">
                <a:solidFill>
                  <a:srgbClr val="212529"/>
                </a:solidFill>
                <a:effectLst/>
                <a:latin typeface="-apple-system"/>
              </a:rPr>
              <a:t>Abrysvo</a:t>
            </a:r>
            <a:r>
              <a:rPr lang="en-GB" sz="1200" b="0" i="0" dirty="0">
                <a:solidFill>
                  <a:srgbClr val="212529"/>
                </a:solidFill>
                <a:effectLst/>
                <a:latin typeface="-apple-system"/>
              </a:rPr>
              <a:t>® RSV vaccine, both vaccines can and should be given at the same appointment to ensure timely protection for the infant. </a:t>
            </a:r>
            <a:endParaRPr lang="en-GB" sz="1000" dirty="0">
              <a:solidFill>
                <a:srgbClr val="0B0C0C"/>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6000"/>
              </a:spcBef>
              <a:spcAft>
                <a:spcPts val="800"/>
              </a:spcAft>
            </a:pPr>
            <a:endParaRPr lang="en-GB" sz="1200" b="1" dirty="0">
              <a:solidFill>
                <a:srgbClr val="0B0C0C"/>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7000"/>
              </a:lnSpc>
              <a:spcBef>
                <a:spcPts val="6000"/>
              </a:spcBef>
              <a:spcAft>
                <a:spcPts val="800"/>
              </a:spcAft>
              <a:buClrTx/>
              <a:buSzTx/>
              <a:buFontTx/>
              <a:buNone/>
              <a:tabLst/>
              <a:defRPr/>
            </a:pPr>
            <a:r>
              <a:rPr lang="en-GB" b="1" dirty="0"/>
              <a:t>Pertussis and seasonal influenza </a:t>
            </a:r>
            <a:endParaRPr lang="en-GB" b="1" dirty="0">
              <a:ea typeface="Calibri"/>
              <a:cs typeface="Calibri"/>
            </a:endParaRPr>
          </a:p>
          <a:p>
            <a:pPr>
              <a:lnSpc>
                <a:spcPct val="107000"/>
              </a:lnSpc>
              <a:spcBef>
                <a:spcPts val="6000"/>
              </a:spcBef>
              <a:spcAft>
                <a:spcPts val="800"/>
              </a:spcAft>
            </a:pPr>
            <a:r>
              <a:rPr lang="en-GB" sz="1200" dirty="0">
                <a:solidFill>
                  <a:srgbClr val="0B0C0C"/>
                </a:solidFill>
                <a:effectLst/>
                <a:latin typeface="Arial"/>
                <a:ea typeface="Times New Roman" panose="02020603050405020304" pitchFamily="18" charset="0"/>
                <a:cs typeface="Arial"/>
              </a:rPr>
              <a:t>The seasonal influenza vaccine should be offered to women at any stage of pregnancy during ‘flu season’ which is usually from September each year. Tdap (or </a:t>
            </a:r>
            <a:r>
              <a:rPr lang="en-GB" sz="1200" dirty="0" err="1">
                <a:solidFill>
                  <a:srgbClr val="0B0C0C"/>
                </a:solidFill>
                <a:effectLst/>
                <a:latin typeface="Arial"/>
                <a:ea typeface="Times New Roman" panose="02020603050405020304" pitchFamily="18" charset="0"/>
                <a:cs typeface="Arial"/>
              </a:rPr>
              <a:t>dTaP</a:t>
            </a:r>
            <a:r>
              <a:rPr lang="en-GB" sz="1200" dirty="0">
                <a:solidFill>
                  <a:srgbClr val="0B0C0C"/>
                </a:solidFill>
                <a:effectLst/>
                <a:latin typeface="Arial"/>
                <a:ea typeface="Times New Roman" panose="02020603050405020304" pitchFamily="18" charset="0"/>
                <a:cs typeface="Arial"/>
              </a:rPr>
              <a:t>/IPV where necessary) should be offered to women from 16 weeks of pregnancy regardless of the time of year.</a:t>
            </a:r>
            <a:endParaRPr lang="en-GB" sz="1200" dirty="0">
              <a:effectLst/>
              <a:latin typeface="Arial"/>
              <a:ea typeface="Calibri" panose="020F0502020204030204" pitchFamily="34" charset="0"/>
              <a:cs typeface="Arial"/>
            </a:endParaRPr>
          </a:p>
          <a:p>
            <a:pPr>
              <a:lnSpc>
                <a:spcPct val="107000"/>
              </a:lnSpc>
              <a:spcBef>
                <a:spcPts val="1500"/>
              </a:spcBef>
              <a:spcAft>
                <a:spcPts val="1500"/>
              </a:spcAft>
            </a:pPr>
            <a:r>
              <a:rPr lang="en-GB" sz="1200" dirty="0">
                <a:solidFill>
                  <a:srgbClr val="0B0C0C"/>
                </a:solidFill>
                <a:effectLst/>
                <a:latin typeface="Arial"/>
                <a:ea typeface="Times New Roman" panose="02020603050405020304" pitchFamily="18" charset="0"/>
                <a:cs typeface="Arial"/>
              </a:rPr>
              <a:t>Both vaccines are inactivated vaccines containing different antigens and therefore may be administered at the same time or at any interval before or after each other. No minimum interval needs to be observed between these vaccines.</a:t>
            </a:r>
            <a:endParaRPr lang="en-GB" sz="1200" dirty="0">
              <a:effectLst/>
              <a:latin typeface="Arial"/>
              <a:ea typeface="Calibri" panose="020F0502020204030204" pitchFamily="34" charset="0"/>
              <a:cs typeface="Arial"/>
            </a:endParaRPr>
          </a:p>
          <a:p>
            <a:pPr>
              <a:lnSpc>
                <a:spcPct val="107000"/>
              </a:lnSpc>
              <a:spcBef>
                <a:spcPts val="1500"/>
              </a:spcBef>
              <a:spcAft>
                <a:spcPts val="1500"/>
              </a:spcAft>
            </a:pPr>
            <a:r>
              <a:rPr lang="en-GB" sz="1200" dirty="0">
                <a:solidFill>
                  <a:srgbClr val="0B0C0C"/>
                </a:solidFill>
                <a:effectLst/>
                <a:latin typeface="Arial"/>
                <a:ea typeface="Times New Roman" panose="02020603050405020304" pitchFamily="18" charset="0"/>
                <a:cs typeface="Arial"/>
              </a:rPr>
              <a:t>Both vaccines should be given at the recommended time and vaccination should not be delayed in order to reduce the number of appointments required.</a:t>
            </a:r>
          </a:p>
          <a:p>
            <a:pPr>
              <a:lnSpc>
                <a:spcPct val="107000"/>
              </a:lnSpc>
              <a:spcBef>
                <a:spcPts val="1500"/>
              </a:spcBef>
              <a:spcAft>
                <a:spcPts val="1500"/>
              </a:spcAft>
            </a:pP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6000"/>
              </a:spcBef>
              <a:spcAft>
                <a:spcPts val="800"/>
              </a:spcAft>
              <a:buClrTx/>
              <a:buSzTx/>
              <a:buFontTx/>
              <a:buNone/>
              <a:tabLst/>
              <a:defRPr/>
            </a:pPr>
            <a:r>
              <a:rPr lang="en-GB" b="1" strike="noStrike" dirty="0"/>
              <a:t>Pertussis and COVID-19 </a:t>
            </a:r>
            <a:endParaRPr lang="en-GB" b="1" strike="noStrike" dirty="0">
              <a:ea typeface="Calibri"/>
              <a:cs typeface="Calibri"/>
            </a:endParaRPr>
          </a:p>
          <a:p>
            <a:pPr>
              <a:lnSpc>
                <a:spcPct val="90000"/>
              </a:lnSpc>
              <a:spcBef>
                <a:spcPts val="1000"/>
              </a:spcBef>
              <a:defRPr/>
            </a:pPr>
            <a:r>
              <a:rPr lang="en-US" sz="1200" b="0" kern="1200" dirty="0">
                <a:solidFill>
                  <a:srgbClr val="212A73"/>
                </a:solidFill>
                <a:latin typeface="+mn-lt"/>
                <a:ea typeface="+mn-ea"/>
                <a:cs typeface="Arial"/>
              </a:rPr>
              <a:t>² </a:t>
            </a:r>
            <a:r>
              <a:rPr lang="en-GB" sz="1200" b="0" kern="1200" dirty="0">
                <a:solidFill>
                  <a:schemeClr val="tx1"/>
                </a:solidFill>
                <a:latin typeface="+mn-lt"/>
                <a:ea typeface="+mn-ea"/>
                <a:cs typeface="+mn-cs"/>
              </a:rPr>
              <a:t>Please note that from Autumn 2025, COVID-19 vaccination is no longer offered to pregnant women, unless they are immunosuppressed due to disease or treatment. More information about this is available in the </a:t>
            </a:r>
            <a:r>
              <a:rPr lang="en-GB" sz="1200" b="0" kern="1200" dirty="0">
                <a:solidFill>
                  <a:schemeClr val="tx1"/>
                </a:solidFill>
                <a:latin typeface="+mn-lt"/>
                <a:ea typeface="+mn-ea"/>
                <a:cs typeface="+mn-cs"/>
                <a:hlinkClick r:id="rId3"/>
              </a:rPr>
              <a:t>JCVI statement on COVID-19 vaccination</a:t>
            </a:r>
            <a:r>
              <a:rPr lang="en-GB" sz="1200" b="0" kern="1200" dirty="0">
                <a:solidFill>
                  <a:schemeClr val="tx1"/>
                </a:solidFill>
                <a:latin typeface="+mn-lt"/>
                <a:ea typeface="+mn-ea"/>
                <a:cs typeface="+mn-cs"/>
              </a:rPr>
              <a:t>. </a:t>
            </a:r>
          </a:p>
          <a:p>
            <a:pPr>
              <a:lnSpc>
                <a:spcPct val="107000"/>
              </a:lnSpc>
              <a:spcBef>
                <a:spcPts val="1500"/>
              </a:spcBef>
              <a:spcAft>
                <a:spcPts val="1500"/>
              </a:spcAft>
            </a:pPr>
            <a:endParaRPr lang="en-GB" sz="1200" dirty="0">
              <a:solidFill>
                <a:srgbClr val="0B0C0C"/>
              </a:solidFill>
              <a:effectLst/>
              <a:latin typeface="Arial" panose="020B0604020202020204" pitchFamily="34" charset="0"/>
              <a:ea typeface="Calibri" panose="020F0502020204030204" pitchFamily="34" charset="0"/>
              <a:cs typeface="Arial" panose="020B0604020202020204" pitchFamily="34" charset="0"/>
            </a:endParaRPr>
          </a:p>
          <a:p>
            <a:r>
              <a:rPr lang="en-GB" altLang="en-US" sz="1200" dirty="0">
                <a:latin typeface="Arial"/>
                <a:cs typeface="Arial"/>
              </a:rPr>
              <a:t>If ADACEL</a:t>
            </a:r>
            <a:r>
              <a:rPr lang="en-GB" sz="1200" b="0" i="0" kern="1200" dirty="0">
                <a:solidFill>
                  <a:schemeClr val="dk1"/>
                </a:solidFill>
                <a:effectLst/>
                <a:latin typeface="+mn-lt"/>
                <a:ea typeface="+mn-ea"/>
                <a:cs typeface="+mn-cs"/>
              </a:rPr>
              <a:t>®</a:t>
            </a:r>
            <a:r>
              <a:rPr lang="en-GB" altLang="en-US" sz="1200" dirty="0">
                <a:latin typeface="Arial"/>
                <a:cs typeface="Arial"/>
              </a:rPr>
              <a:t> vaccine is given at same time as other vaccines, the vaccines should be given at a separate site, preferably in a different limb. If more than one vaccine is given in the same limb, they should be given at least 2.5cm apart. The sites at which each vaccine was given should be noted in the individual’s health records.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500"/>
              </a:spcBef>
              <a:spcAft>
                <a:spcPts val="15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39</a:t>
            </a:fld>
            <a:endParaRPr lang="en-GB"/>
          </a:p>
        </p:txBody>
      </p:sp>
    </p:spTree>
    <p:extLst>
      <p:ext uri="{BB962C8B-B14F-4D97-AF65-F5344CB8AC3E}">
        <p14:creationId xmlns:p14="http://schemas.microsoft.com/office/powerpoint/2010/main" val="24017039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a:effectLst/>
                <a:latin typeface="Segoe UI" panose="020B0502040204020203" pitchFamily="34" charset="0"/>
              </a:rPr>
              <a:t>Remember: it is imperative to ensure the individual is offered a suitable and available vaccine containing a pertussis-containing antigen, rather than risk them not being immunised against pertussis.</a:t>
            </a:r>
            <a:endParaRPr lang="en-GB" sz="1800" b="0">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0C9349AD-43E2-A142-9B61-FBB06C64E86F}" type="slidenum">
              <a:rPr lang="en-US" smtClean="0"/>
              <a:t>40</a:t>
            </a:fld>
            <a:endParaRPr lang="en-US"/>
          </a:p>
        </p:txBody>
      </p:sp>
    </p:spTree>
    <p:extLst>
      <p:ext uri="{BB962C8B-B14F-4D97-AF65-F5344CB8AC3E}">
        <p14:creationId xmlns:p14="http://schemas.microsoft.com/office/powerpoint/2010/main" val="5712655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200" b="0">
                <a:latin typeface="Calibri" pitchFamily="34" charset="0"/>
              </a:rPr>
              <a:t>There are very few individuals who cannot receive pertussis containing vaccines. When there is doubt specialist advice should be sought on the vaccine and the circumstances under which it could be given. There are very few medical reasons why Tdap or </a:t>
            </a:r>
            <a:r>
              <a:rPr lang="en-GB" altLang="en-US" sz="1200" b="0" err="1">
                <a:latin typeface="Calibri" pitchFamily="34" charset="0"/>
              </a:rPr>
              <a:t>dTaP</a:t>
            </a:r>
            <a:r>
              <a:rPr lang="en-GB" altLang="en-US" sz="1200" b="0">
                <a:latin typeface="Calibri" pitchFamily="34" charset="0"/>
              </a:rPr>
              <a:t>/IPV should not be given. A </a:t>
            </a:r>
            <a:r>
              <a:rPr lang="en-GB" sz="1200">
                <a:effectLst/>
                <a:ea typeface="Calibri" panose="020F0502020204030204" pitchFamily="34" charset="0"/>
                <a:cs typeface="Times New Roman" panose="02020603050405020304" pitchFamily="18" charset="0"/>
              </a:rPr>
              <a:t>confirmed allergic reaction (including anaphylaxis) to a previous dose of a </a:t>
            </a:r>
            <a:r>
              <a:rPr lang="en-GB" altLang="en-US" sz="1200"/>
              <a:t>diphtheria, tetanus, pertussis or poliomyelitis containing vaccine </a:t>
            </a:r>
            <a:r>
              <a:rPr lang="en-GB" sz="1200">
                <a:effectLst/>
                <a:ea typeface="Calibri" panose="020F0502020204030204" pitchFamily="34" charset="0"/>
                <a:cs typeface="Times New Roman" panose="02020603050405020304" pitchFamily="18" charset="0"/>
              </a:rPr>
              <a:t>contraindicates further vaccination with the same vaccine or a component of that vaccine, which may include</a:t>
            </a:r>
            <a:r>
              <a:rPr lang="en-GB" altLang="en-US" sz="1200"/>
              <a:t> neomycin and/or polymyxin.</a:t>
            </a:r>
            <a:endParaRPr lang="en-GB" altLang="en-US" sz="1200" b="0">
              <a:latin typeface="Calibri" pitchFamily="34" charset="0"/>
            </a:endParaRPr>
          </a:p>
          <a:p>
            <a:endParaRPr lang="en-GB" sz="1200" b="0">
              <a:latin typeface="Calibri"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Calibri" panose="020F0502020204030204" pitchFamily="34" charset="0"/>
                <a:ea typeface="Calibri" panose="020F0502020204030204" pitchFamily="34" charset="0"/>
                <a:cs typeface="Times New Roman" panose="02020603050405020304" pitchFamily="18" charset="0"/>
              </a:rPr>
              <a:t>Anaphylaxis lies along a spectrum of severity in terms of allergic symptoms, generalised urticaria, mucosal angioedema and rhinitis would not be considered to be anaphylaxis because potentially life-threatening features – such as airway problems, respiratory difficulty and hypotension are not present. Other individuals may complain of a sensation of throat tightness, but unless this is severe (e.g. painful swallow, difficulty swallowing saliva) or associated with airway problems, respiratory difficulty and hypotension, is not anaphylaxis. In these cases, affected individuals should be observed to ensure symptoms do not worsen.</a:t>
            </a:r>
            <a:r>
              <a:rPr lang="en-GB" sz="2800">
                <a:hlinkClick r:id="rId3"/>
              </a:rPr>
              <a:t> Vaccine safety and adverse events following immunisation: the green book, chapter 8 - GOV.UK</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41</a:t>
            </a:fld>
            <a:endParaRPr lang="en-GB"/>
          </a:p>
        </p:txBody>
      </p:sp>
    </p:spTree>
    <p:extLst>
      <p:ext uri="{BB962C8B-B14F-4D97-AF65-F5344CB8AC3E}">
        <p14:creationId xmlns:p14="http://schemas.microsoft.com/office/powerpoint/2010/main" val="20099640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spcAft>
                <a:spcPts val="800"/>
              </a:spcAft>
            </a:pPr>
            <a:r>
              <a:rPr lang="en-GB" altLang="en-US" sz="1100" b="0" dirty="0">
                <a:latin typeface="Calibri" pitchFamily="34" charset="0"/>
              </a:rPr>
              <a:t>If the pregnant women is acutely unwell and has a fever, immunisation should be postponed until the patient has recovered. This is to avoid wrongly associating any cause of fever, or its progression, with the vaccine and to avoid increasing any pre-existing fever. Having a minor illness without a fever (for example a cold) is not a reason to delay immunisation.</a:t>
            </a:r>
          </a:p>
          <a:p>
            <a:pPr marL="0" marR="0" lvl="0" indent="0" algn="l" defTabSz="914400" rtl="0" eaLnBrk="1" fontAlgn="auto" latinLnBrk="0" hangingPunct="1">
              <a:lnSpc>
                <a:spcPct val="80000"/>
              </a:lnSpc>
              <a:spcBef>
                <a:spcPts val="0"/>
              </a:spcBef>
              <a:spcAft>
                <a:spcPts val="0"/>
              </a:spcAft>
              <a:buClrTx/>
              <a:buSzTx/>
              <a:buFontTx/>
              <a:buNone/>
              <a:tabLst/>
              <a:defRPr/>
            </a:pPr>
            <a:endParaRPr lang="en-GB" altLang="en-US" sz="1100" b="0" dirty="0">
              <a:latin typeface="Calibri" pitchFamily="34" charset="0"/>
            </a:endParaRPr>
          </a:p>
          <a:p>
            <a:pPr>
              <a:lnSpc>
                <a:spcPct val="80000"/>
              </a:lnSpc>
            </a:pPr>
            <a:r>
              <a:rPr lang="en-GB" altLang="en-US" sz="1100" b="0" dirty="0">
                <a:solidFill>
                  <a:srgbClr val="FF0000"/>
                </a:solidFill>
                <a:highlight>
                  <a:srgbClr val="FFFF00"/>
                </a:highlight>
                <a:latin typeface="Calibri" pitchFamily="34" charset="0"/>
              </a:rPr>
              <a:t>Pregnant women who have recently received immunisation against diphtheria, tetanus and/or polio should also be offered immunisation with a pertussis-containing vaccine but allow a gap of at least 4 weeks between these immunisations. Although cumulative doses may increase the likelihood of injection site reactions or fever, this is outweighed by the expected benefit to the infant.</a:t>
            </a:r>
          </a:p>
          <a:p>
            <a:pPr>
              <a:lnSpc>
                <a:spcPct val="80000"/>
              </a:lnSpc>
            </a:pPr>
            <a:endParaRPr lang="en-GB" altLang="en-US" sz="1100" b="0" dirty="0">
              <a:solidFill>
                <a:srgbClr val="FF0000"/>
              </a:solidFill>
              <a:highlight>
                <a:srgbClr val="FFFF00"/>
              </a:highlight>
              <a:latin typeface="Calibri" pitchFamily="34" charset="0"/>
            </a:endParaRPr>
          </a:p>
          <a:p>
            <a:pPr>
              <a:lnSpc>
                <a:spcPct val="80000"/>
              </a:lnSpc>
            </a:pPr>
            <a:r>
              <a:rPr lang="en-GB" altLang="en-US" sz="1100" b="0" dirty="0">
                <a:solidFill>
                  <a:srgbClr val="FF0000"/>
                </a:solidFill>
                <a:highlight>
                  <a:srgbClr val="FFFF00"/>
                </a:highlight>
                <a:latin typeface="Calibri" pitchFamily="34" charset="0"/>
              </a:rPr>
              <a:t>In cases of pregnant women who have had encephalopathy of unknown origin within 7 days of previous immunisation with pertussis-containing vaccine, the advice in the Green Book should be followed. For women who have evidence of current neurological deterioration, including poorly controlled epilepsy, immunisation should be deferred and advice in the Green Book should be followed.</a:t>
            </a:r>
          </a:p>
          <a:p>
            <a:pPr>
              <a:lnSpc>
                <a:spcPct val="80000"/>
              </a:lnSpc>
            </a:pPr>
            <a:r>
              <a:rPr lang="en-GB" altLang="en-US" sz="1100" b="0" dirty="0">
                <a:solidFill>
                  <a:srgbClr val="FF0000"/>
                </a:solidFill>
                <a:highlight>
                  <a:srgbClr val="FFFF00"/>
                </a:highlight>
                <a:latin typeface="Calibri" pitchFamily="34" charset="0"/>
              </a:rPr>
              <a:t> </a:t>
            </a:r>
          </a:p>
          <a:p>
            <a:pPr>
              <a:lnSpc>
                <a:spcPct val="80000"/>
              </a:lnSpc>
            </a:pPr>
            <a:r>
              <a:rPr lang="en-GB" altLang="en-US" sz="1100" b="0" dirty="0">
                <a:solidFill>
                  <a:srgbClr val="FF0000"/>
                </a:solidFill>
                <a:highlight>
                  <a:srgbClr val="FFFF00"/>
                </a:highlight>
                <a:latin typeface="Calibri" pitchFamily="34" charset="0"/>
              </a:rPr>
              <a:t>A personal or family history of seizures is not a contraindication to immunisation.</a:t>
            </a:r>
          </a:p>
        </p:txBody>
      </p:sp>
    </p:spTree>
    <p:extLst>
      <p:ext uri="{BB962C8B-B14F-4D97-AF65-F5344CB8AC3E}">
        <p14:creationId xmlns:p14="http://schemas.microsoft.com/office/powerpoint/2010/main" val="34239931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note, Boostrix-IPV</a:t>
            </a:r>
            <a:r>
              <a:rPr lang="en-GB" sz="1200" dirty="0"/>
              <a:t>® is no longer supplied.</a:t>
            </a:r>
            <a:r>
              <a:rPr lang="en-GB"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66036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xfrm>
            <a:off x="101600" y="750888"/>
            <a:ext cx="6594475" cy="3709987"/>
          </a:xfrm>
          <a:ln/>
        </p:spPr>
      </p:sp>
      <p:sp>
        <p:nvSpPr>
          <p:cNvPr id="7987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Calibri" pitchFamily="34" charset="0"/>
              </a:rPr>
              <a:t>The full list of adverse reactions associated with ADACEL</a:t>
            </a:r>
            <a:r>
              <a:rPr lang="en-GB" altLang="en-US" sz="1200" dirty="0"/>
              <a:t>®</a:t>
            </a:r>
            <a:r>
              <a:rPr lang="en-GB" altLang="en-US" dirty="0">
                <a:latin typeface="Calibri" pitchFamily="34" charset="0"/>
              </a:rPr>
              <a:t>, REPEVAX</a:t>
            </a:r>
            <a:r>
              <a:rPr lang="en-GB" altLang="en-US" sz="1200" dirty="0"/>
              <a:t>® or </a:t>
            </a:r>
            <a:r>
              <a:rPr lang="en-GB" altLang="en-US" dirty="0">
                <a:latin typeface="Calibri" pitchFamily="34" charset="0"/>
              </a:rPr>
              <a:t>Boostrix-IPV</a:t>
            </a:r>
            <a:r>
              <a:rPr lang="en-GB" altLang="en-US" sz="1200" dirty="0"/>
              <a:t>®</a:t>
            </a:r>
            <a:r>
              <a:rPr lang="en-GB" altLang="en-US" sz="1200" dirty="0">
                <a:latin typeface="Calibri" pitchFamily="34" charset="0"/>
              </a:rPr>
              <a:t>* </a:t>
            </a:r>
            <a:r>
              <a:rPr lang="en-GB" altLang="en-US" dirty="0">
                <a:latin typeface="Calibri" pitchFamily="34" charset="0"/>
              </a:rPr>
              <a:t>vaccines are available in the marketing authorisation holder’s Summary of Product Characteristics. *Please note, Boostrix-IPV</a:t>
            </a:r>
            <a:r>
              <a:rPr lang="en-GB" altLang="en-US" sz="1200" dirty="0"/>
              <a:t>® is no longer being supplied.</a:t>
            </a:r>
            <a:endParaRPr lang="en-GB" altLang="en-US" dirty="0">
              <a:latin typeface="Calibri" pitchFamily="34" charset="0"/>
            </a:endParaRPr>
          </a:p>
          <a:p>
            <a:r>
              <a:rPr lang="en-GB" altLang="en-US" dirty="0">
                <a:latin typeface="Calibri" pitchFamily="34" charset="0"/>
              </a:rPr>
              <a:t> </a:t>
            </a:r>
          </a:p>
          <a:p>
            <a:r>
              <a:rPr lang="en-GB" altLang="en-US" dirty="0">
                <a:latin typeface="Calibri" pitchFamily="34" charset="0"/>
              </a:rPr>
              <a:t>Anaphylaxis is a very rare side effect of most vaccines and facilities for its recognition and management must be available.</a:t>
            </a:r>
          </a:p>
          <a:p>
            <a:endParaRPr lang="en-GB"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itchFamily="34" charset="0"/>
              <a:ea typeface="+mn-ea"/>
              <a:cs typeface="+mn-cs"/>
            </a:endParaRPr>
          </a:p>
          <a:p>
            <a:endParaRPr lang="en-GB"/>
          </a:p>
        </p:txBody>
      </p:sp>
    </p:spTree>
    <p:extLst>
      <p:ext uri="{BB962C8B-B14F-4D97-AF65-F5344CB8AC3E}">
        <p14:creationId xmlns:p14="http://schemas.microsoft.com/office/powerpoint/2010/main" val="910713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xfrm>
            <a:off x="101600" y="750888"/>
            <a:ext cx="6594475" cy="3709987"/>
          </a:xfrm>
          <a:ln/>
        </p:spPr>
      </p:sp>
      <p:sp>
        <p:nvSpPr>
          <p:cNvPr id="5120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xfrm>
            <a:off x="101600" y="750888"/>
            <a:ext cx="6594475" cy="3709987"/>
          </a:xfrm>
          <a:ln/>
        </p:spPr>
      </p:sp>
      <p:sp>
        <p:nvSpPr>
          <p:cNvPr id="8294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Segoe UI" panose="020B0502040204020203" pitchFamily="34" charset="0"/>
              </a:rPr>
              <a:t>Staff working in general practices are reminded that in line with their contractual requirements, pertussis vaccination should be offered and provided to eligible patients either opportunistically or on request. Pertussis vaccination should also be correctly coded in the patient’s medical record, regardless of where it was administered.</a:t>
            </a:r>
            <a:br>
              <a:rPr lang="en-GB" sz="1800">
                <a:effectLst/>
                <a:latin typeface="Segoe UI" panose="020B0502040204020203" pitchFamily="34" charset="0"/>
              </a:rPr>
            </a:br>
            <a:br>
              <a:rPr lang="en-GB" sz="1800">
                <a:effectLst/>
                <a:latin typeface="Segoe UI" panose="020B0502040204020203" pitchFamily="34" charset="0"/>
              </a:rPr>
            </a:br>
            <a:r>
              <a:rPr lang="en-GB" sz="1800">
                <a:effectLst/>
                <a:latin typeface="Segoe UI" panose="020B0502040204020203" pitchFamily="34" charset="0"/>
              </a:rPr>
              <a:t>The completeness of patient data recording in GP records has an impact on our ability to monitor and evaluate vaccination programmes. Wherever possible, the following information should be recorded in GP records for all pregnant women: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effectLst/>
                <a:latin typeface="Segoe UI" panose="020B0502040204020203" pitchFamily="34" charset="0"/>
              </a:rPr>
              <a:t>the date of delivery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effectLst/>
                <a:latin typeface="Segoe UI" panose="020B0502040204020203" pitchFamily="34" charset="0"/>
              </a:rPr>
              <a:t>the date of receipt of a pertussis-containing vaccine at or after week 16 of pregnancy, regardless of the setting where the vaccine was administered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effectLst/>
                <a:latin typeface="Segoe UI" panose="020B0502040204020203" pitchFamily="34" charset="0"/>
              </a:rPr>
              <a:t>where relevant, fields indicating stillbirth or miscarriage</a:t>
            </a:r>
            <a:endParaRPr lang="en-GB" sz="1800">
              <a:effectLst/>
              <a:latin typeface="Arial" panose="020B0604020202020204" pitchFamily="34" charset="0"/>
            </a:endParaRPr>
          </a:p>
          <a:p>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Improving vaccine uptake</a:t>
            </a:r>
            <a:r>
              <a:rPr lang="en-GB" sz="1800" b="1" u="non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800" b="1" u="non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number of women receiving a pertussis-containing vaccine has fallen year on year over the last few years. </a:t>
            </a: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For the 2022 to 2023 financial year, vaccine coverage was 60.7%. This means a large number of pregnant women are not receiving a vaccine to protect their infant at a time when the number of cases of pertussis is increasing.</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Healthcare practitioners are asked to ensure that appropriate measures are in place to optimise uptake of pertussis-containing vaccine for pregnant women. This includes ensuring vaccine is easily accessible, for example, in the maternity clinic when the woman is already attending for another reason, ensuring that they are informed and confident so they are able to answer any questions the woman may have and providing information resources so that the women are able to access further information if they wish to. Resources are available to order for free from: </a:t>
            </a:r>
            <a:r>
              <a:rPr lang="en-GB" dirty="0">
                <a:hlinkClick r:id="rId3"/>
              </a:rPr>
              <a:t>Health Information Resources - Public Health Wales</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80204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a:t>New mothers who have never been</a:t>
            </a:r>
            <a:r>
              <a:rPr lang="en-GB" altLang="en-US" baseline="0"/>
              <a:t> vaccinated against pertussis are unlikely to be vaccinated against diphtheria, tetanus and polio and should be assessed as to the need for further immunisations with Td/IPV vaccine. Health professionals should be referred to the ‘Vaccination of individuals with incomplete or uncertain immunisation status’ algorithm: </a:t>
            </a:r>
            <a:r>
              <a:rPr lang="en-GB" altLang="en-US" sz="1200" baseline="0">
                <a:hlinkClick r:id="rId3"/>
              </a:rPr>
              <a:t>www.gov.uk/government/publications/vaccination-of-individuals-with-uncertain-or-incomplete-immunisation-status</a:t>
            </a:r>
            <a:endParaRPr lang="en-GB" altLang="en-US" sz="1200" baseline="0"/>
          </a:p>
          <a:p>
            <a:endParaRPr lang="en-GB" altLang="en-US" baseline="0"/>
          </a:p>
          <a:p>
            <a:endParaRPr lang="en-GB"/>
          </a:p>
        </p:txBody>
      </p:sp>
    </p:spTree>
    <p:extLst>
      <p:ext uri="{BB962C8B-B14F-4D97-AF65-F5344CB8AC3E}">
        <p14:creationId xmlns:p14="http://schemas.microsoft.com/office/powerpoint/2010/main" val="14769676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xfrm>
            <a:off x="101600" y="750888"/>
            <a:ext cx="6594475" cy="3709987"/>
          </a:xfrm>
          <a:ln/>
        </p:spPr>
      </p:sp>
      <p:sp>
        <p:nvSpPr>
          <p:cNvPr id="8397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Calibri" pitchFamily="34" charset="0"/>
              </a:rPr>
              <a:t> </a:t>
            </a:r>
            <a:r>
              <a:rPr lang="en-GB" b="0" i="0" dirty="0">
                <a:solidFill>
                  <a:srgbClr val="0B0C0C"/>
                </a:solidFill>
                <a:effectLst/>
                <a:latin typeface="GDS Transport"/>
              </a:rPr>
              <a:t>Vaccine uptake levels in pregnant women, babies and young children have fallen in recent years across Wales  so it’s really important that those who have missed vaccination are caught up at the earliest opportunity.</a:t>
            </a:r>
            <a:endParaRPr lang="en-GB" alt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xfrm>
            <a:off x="101600" y="750888"/>
            <a:ext cx="6594475" cy="3709987"/>
          </a:xfrm>
          <a:ln/>
        </p:spPr>
      </p:sp>
      <p:sp>
        <p:nvSpPr>
          <p:cNvPr id="8499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307823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57</a:t>
            </a:fld>
            <a:endParaRPr lang="en-US"/>
          </a:p>
        </p:txBody>
      </p:sp>
    </p:spTree>
    <p:extLst>
      <p:ext uri="{BB962C8B-B14F-4D97-AF65-F5344CB8AC3E}">
        <p14:creationId xmlns:p14="http://schemas.microsoft.com/office/powerpoint/2010/main" val="41094089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101600" y="750888"/>
            <a:ext cx="6594475" cy="3709987"/>
          </a:xfrm>
          <a:ln/>
        </p:spPr>
      </p:sp>
      <p:sp>
        <p:nvSpPr>
          <p:cNvPr id="4915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lnSpc>
                <a:spcPct val="80000"/>
              </a:lnSpc>
            </a:pPr>
            <a:endParaRPr lang="en-GB" altLang="en-US" sz="1800"/>
          </a:p>
        </p:txBody>
      </p:sp>
    </p:spTree>
    <p:extLst>
      <p:ext uri="{BB962C8B-B14F-4D97-AF65-F5344CB8AC3E}">
        <p14:creationId xmlns:p14="http://schemas.microsoft.com/office/powerpoint/2010/main" val="214977005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75317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The information for healthcare practitioner guidance includes additional guidance for breastfeeding, anti-D treatment or other vaccination co-administration, post-natal vaccination and management of pregnant women with incomplete or unknown vaccination histories and inadvertent vaccine administration errors.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The guidance can be found in the UKHSA </a:t>
            </a:r>
            <a:r>
              <a:rPr lang="en-GB">
                <a:hlinkClick r:id="rId3" action="ppaction://hlinkfile"/>
              </a:rPr>
              <a:t>Pertussis immunisation collection </a:t>
            </a:r>
            <a:r>
              <a:rPr lang="en-GB"/>
              <a:t>section of the Immunisation collection.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7254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xfrm>
            <a:off x="101600" y="750888"/>
            <a:ext cx="6594475" cy="3709987"/>
          </a:xfrm>
          <a:ln/>
        </p:spPr>
      </p:sp>
      <p:sp>
        <p:nvSpPr>
          <p:cNvPr id="5222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75317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64</a:t>
            </a:fld>
            <a:endParaRPr lang="en-GB"/>
          </a:p>
        </p:txBody>
      </p:sp>
    </p:spTree>
    <p:extLst>
      <p:ext uri="{BB962C8B-B14F-4D97-AF65-F5344CB8AC3E}">
        <p14:creationId xmlns:p14="http://schemas.microsoft.com/office/powerpoint/2010/main" val="1891876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xfrm>
            <a:off x="101600" y="750888"/>
            <a:ext cx="6594475" cy="3709987"/>
          </a:xfrm>
          <a:ln/>
        </p:spPr>
      </p:sp>
      <p:sp>
        <p:nvSpPr>
          <p:cNvPr id="5427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i="1">
                <a:latin typeface="Calibri" pitchFamily="34" charset="0"/>
              </a:rPr>
              <a:t>Bordetella pertussis</a:t>
            </a:r>
            <a:r>
              <a:rPr lang="en-GB" altLang="en-US">
                <a:latin typeface="Calibri" pitchFamily="34" charset="0"/>
              </a:rPr>
              <a:t> is an exclusively human pathogen that can affect people of all ages; however infants are the most vulnerable group with the highest rates of severe complications, hospitalisations and mortality. Adults and older siblings are often the source of infection for younger siblings at home. </a:t>
            </a:r>
          </a:p>
          <a:p>
            <a:r>
              <a:rPr lang="en-GB" altLang="en-US">
                <a:latin typeface="Calibri" pitchFamily="34" charset="0"/>
              </a:rPr>
              <a:t>  </a:t>
            </a:r>
          </a:p>
          <a:p>
            <a:r>
              <a:rPr lang="en-GB" altLang="en-US">
                <a:latin typeface="Calibri" pitchFamily="34" charset="0"/>
              </a:rPr>
              <a:t>Pertussis is a very infectious disease that is passed from one person to another. The bacteria are present in the back of the throat of an infected person and may be spread by coughing or sneezing.  </a:t>
            </a:r>
          </a:p>
          <a:p>
            <a:r>
              <a:rPr lang="en-GB" altLang="en-US">
                <a:latin typeface="Calibri" pitchFamily="34" charset="0"/>
              </a:rPr>
              <a:t> </a:t>
            </a:r>
          </a:p>
          <a:p>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xfrm>
            <a:off x="101600" y="750888"/>
            <a:ext cx="6594475" cy="3709987"/>
          </a:xfrm>
          <a:ln/>
        </p:spPr>
      </p:sp>
      <p:sp>
        <p:nvSpPr>
          <p:cNvPr id="5529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a:latin typeface="Calibri" pitchFamily="34" charset="0"/>
              </a:rPr>
              <a:t>Symptoms of pertussis usually develop 7 to 10 days after contracting the infection </a:t>
            </a:r>
          </a:p>
          <a:p>
            <a:r>
              <a:rPr lang="en-GB" altLang="en-US">
                <a:latin typeface="Calibri" pitchFamily="34" charset="0"/>
              </a:rPr>
              <a:t>A person can infect other people from 2 to 4 days before they start to cough to around 21 days after coughing starts. </a:t>
            </a:r>
          </a:p>
          <a:p>
            <a:r>
              <a:rPr lang="en-GB" altLang="en-US">
                <a:latin typeface="Calibri" pitchFamily="34" charset="0"/>
              </a:rPr>
              <a:t> </a:t>
            </a:r>
          </a:p>
          <a:p>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xfrm>
            <a:off x="101600" y="750888"/>
            <a:ext cx="6594475" cy="3709987"/>
          </a:xfrm>
          <a:ln/>
        </p:spPr>
      </p:sp>
      <p:sp>
        <p:nvSpPr>
          <p:cNvPr id="56323" name="Notes Placeholder 2"/>
          <p:cNvSpPr>
            <a:spLocks noGrp="1"/>
          </p:cNvSpPr>
          <p:nvPr>
            <p:ph type="body" idx="1"/>
          </p:nvPr>
        </p:nvSpPr>
        <p:spPr>
          <a:xfrm>
            <a:off x="686062" y="4572114"/>
            <a:ext cx="5496361" cy="418090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r>
              <a:rPr lang="en-GB" altLang="en-US">
                <a:latin typeface="Calibri" pitchFamily="34" charset="0"/>
              </a:rPr>
              <a:t>Symptoms caused by pertussis infection tend to develop in stages, with mild symptoms occurring first, followed by a period of more severe symptoms, before improvement begins. </a:t>
            </a:r>
          </a:p>
          <a:p>
            <a:r>
              <a:rPr lang="en-GB" altLang="en-US" sz="800">
                <a:latin typeface="Calibri" pitchFamily="34" charset="0"/>
              </a:rPr>
              <a:t> </a:t>
            </a:r>
          </a:p>
          <a:p>
            <a:r>
              <a:rPr lang="en-GB" altLang="en-US">
                <a:latin typeface="Calibri" pitchFamily="34" charset="0"/>
              </a:rPr>
              <a:t>The initial stage or early symptoms of pertussis are often similar to those of a common cold and may include; runny or blocked nose, sneezing, watering eyes, dry irritating cough, sore throat, slightly raised temperature and feeling generally unwell. These early symptoms can last for 1 to 2 weeks before becoming more severe. </a:t>
            </a:r>
          </a:p>
          <a:p>
            <a:r>
              <a:rPr lang="en-GB" altLang="en-US" sz="800">
                <a:latin typeface="Calibri" pitchFamily="34" charset="0"/>
              </a:rPr>
              <a:t> </a:t>
            </a:r>
          </a:p>
          <a:p>
            <a:r>
              <a:rPr lang="en-GB" altLang="en-US">
                <a:latin typeface="Calibri" pitchFamily="34" charset="0"/>
              </a:rPr>
              <a:t>The second stage is sometimes called the paroxysmal stage and is characterised by fits of coughing which may be followed by choking and/or vomiting. The cough often comes in short bursts (paroxysms) followed by a desperate gasp for air – when the characteristic whooping noise may be made. Pertussis doesn’t always cause the typical symptoms of the whoop sound or vomiting after coughing, particularly in older children and adults when pertussis may present as a prolonged cough. </a:t>
            </a:r>
          </a:p>
          <a:p>
            <a:r>
              <a:rPr lang="en-GB" altLang="en-US" sz="800">
                <a:latin typeface="Calibri" pitchFamily="34" charset="0"/>
              </a:rPr>
              <a:t> </a:t>
            </a:r>
          </a:p>
          <a:p>
            <a:r>
              <a:rPr lang="en-GB" altLang="en-US">
                <a:latin typeface="Calibri" pitchFamily="34" charset="0"/>
              </a:rPr>
              <a:t>Each bout of coughing usually lasts between 1 and 2 minutes, but several bouts may occur in quick succession. </a:t>
            </a:r>
          </a:p>
          <a:p>
            <a:r>
              <a:rPr lang="en-GB" altLang="en-US" sz="800">
                <a:latin typeface="Calibri" pitchFamily="34" charset="0"/>
              </a:rPr>
              <a:t> </a:t>
            </a:r>
          </a:p>
          <a:p>
            <a:r>
              <a:rPr lang="en-GB" altLang="en-US">
                <a:latin typeface="Calibri" pitchFamily="34" charset="0"/>
              </a:rPr>
              <a:t>These bouts of coughing may continue</a:t>
            </a:r>
            <a:r>
              <a:rPr lang="en-GB" altLang="en-US">
                <a:solidFill>
                  <a:srgbClr val="FF0000"/>
                </a:solidFill>
                <a:latin typeface="Calibri" pitchFamily="34" charset="0"/>
              </a:rPr>
              <a:t> </a:t>
            </a:r>
            <a:r>
              <a:rPr lang="en-GB" altLang="en-US">
                <a:latin typeface="Calibri" pitchFamily="34" charset="0"/>
              </a:rPr>
              <a:t>for weeks or months. Over time the episodes of coughing become less frequent and full recovery is gradual.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xfrm>
            <a:off x="101600" y="750888"/>
            <a:ext cx="6594475" cy="3709987"/>
          </a:xfrm>
          <a:ln/>
        </p:spPr>
      </p:sp>
      <p:sp>
        <p:nvSpPr>
          <p:cNvPr id="5837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latin typeface="Calibri" pitchFamily="34" charset="0"/>
              </a:rPr>
              <a:t>In young infants the typical ‘whoop’ may never develop, and coughing spasms can be followed by difficulty breathing, Apnoea (pauses in breathing) is common in young infants. </a:t>
            </a:r>
          </a:p>
          <a:p>
            <a:endParaRPr lang="en-GB" altLang="en-US">
              <a:latin typeface="Calibri" pitchFamily="34" charset="0"/>
            </a:endParaRPr>
          </a:p>
          <a:p>
            <a:r>
              <a:rPr lang="en-GB" altLang="en-US">
                <a:latin typeface="Calibri" pitchFamily="34" charset="0"/>
              </a:rPr>
              <a:t>Young children may also seem to choke or become blue in the face (cyanosis) when they have a bout of coughing. </a:t>
            </a:r>
          </a:p>
          <a:p>
            <a:r>
              <a:rPr lang="en-GB" altLang="en-US">
                <a:latin typeface="Calibri" pitchFamily="34" charset="0"/>
              </a:rPr>
              <a:t> </a:t>
            </a:r>
          </a:p>
          <a:p>
            <a:r>
              <a:rPr lang="en-GB" altLang="en-US">
                <a:latin typeface="Calibri" pitchFamily="34" charset="0"/>
              </a:rPr>
              <a:t>The rate of hospitalisation and complications for pertussis is much higher in young infants than it is for older children and adults. </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1978130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a:lstStyle>
            <a:lvl1pPr>
              <a:defRPr b="1">
                <a:solidFill>
                  <a:schemeClr val="bg1"/>
                </a:solidFill>
              </a:defRPr>
            </a:lvl1pPr>
          </a:lstStyle>
          <a:p>
            <a:r>
              <a:rPr lang="en-GB"/>
              <a:t>Vaccination against pertussis for pregnant women </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spTree>
    <p:extLst>
      <p:ext uri="{BB962C8B-B14F-4D97-AF65-F5344CB8AC3E}">
        <p14:creationId xmlns:p14="http://schemas.microsoft.com/office/powerpoint/2010/main" val="3409326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20737354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8335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v.uk/government/publications/pertussis-the-green-book-chapter-24"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YbGOP0NJOQw"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gov.wales/change-pertussis-vaccination-programme-pregnant-women-whc2016020"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collections/immunisation-against-infectious-disease-the-green-boo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phw.nhs.wales/topics/immunisation-and-vaccines/changes-to-the-childhood-immunisation-schedule"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doi.org/10.1093/cid/ciac651"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gov.uk/government/topics/public-health" TargetMode="External"/><Relationship Id="rId2" Type="http://schemas.openxmlformats.org/officeDocument/2006/relationships/hyperlink" Target="https://phw.nhs.wales/topics/immunisation-and-vaccines/"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bmj.com/content/349/bmj.g4219"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https://pubmed.ncbi.nlm.nih.gov/30222536/" TargetMode="External"/><Relationship Id="rId4" Type="http://schemas.openxmlformats.org/officeDocument/2006/relationships/hyperlink" Target="https://pubmed.ncbi.nlm.nih.gov/33875535/"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assets.publishing.service.gov.uk/media/5a7487abed915d0e8bf19080/Pertussis_Green_Book_Chapter_24_Ap2016.pdf"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s://www.gov.uk/government/publications/vaccination-against-pertussis-whooping-cough-for-pregnant-women/pertussis-whooping-cough-vaccination-programme-for-pregnant-women"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wmic.wales.nhs.uk/pgds-templates-advice/#immunisations"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https://www.medicines.org.uk/emc/product/15553/smpc"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wmic.wales.nhs.uk/pgds-templates-advice/#immunisations"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1.xml.rels><?xml version="1.0" encoding="UTF-8" standalone="yes"?>
<Relationships xmlns="http://schemas.openxmlformats.org/package/2006/relationships"><Relationship Id="rId3" Type="http://schemas.openxmlformats.org/officeDocument/2006/relationships/hyperlink" Target="https://www.gov.uk/government/publications/pertussis-the-green-book-chapter-24"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gov.uk/government/publications/contraindications-and-special-considerations-the-green-book-chapter-6"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eur01.safelinks.protection.outlook.com/?url=http%3A%2F%2Fwww.mhra.gov.uk%2Fyellowcard&amp;data=05%7C01%7CSue.Morris%40mhra.gov.uk%7Cc2d98cf254b4459900cc08da4fa18850%7Ce527ea5c62584cd2a27f8bd237ec4c26%7C0%7C0%7C637909853002429263%7CUnknown%7CTWFpbGZsb3d8eyJWIjoiMC4wLjAwMDAiLCJQIjoiV2luMzIiLCJBTiI6Ik1haWwiLCJXVCI6Mn0%3D%7C3000%7C%7C%7C&amp;sdata=UAs0M3KzCOhhQXcJm%2BBjLsBYGriaIJLiiAYWJkKU9Nk%3D&amp;reserved=0"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hyperlink" Target="https://www.gov.uk/government/publications/surveillance-and-monitoring-for-vaccine-safety-the-green-book-chapter-9" TargetMode="External"/><Relationship Id="rId4" Type="http://schemas.openxmlformats.org/officeDocument/2006/relationships/hyperlink" Target="http://mhra.gov.uk/yellowcard" TargetMode="External"/></Relationships>
</file>

<file path=ppt/slides/_rels/slide47.xml.rels><?xml version="1.0" encoding="UTF-8" standalone="yes"?>
<Relationships xmlns="http://schemas.openxmlformats.org/package/2006/relationships"><Relationship Id="rId2" Type="http://schemas.openxmlformats.org/officeDocument/2006/relationships/hyperlink" Target="https://portal.immform.ukhsa.gov.uk/Identity/Authentication/SignIn?ReturnUrl=%2FHome"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s://www.legislation.gov.uk/ukpga/2005/9/content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nhswales365.sharepoint.com/sites/PHW_VPDPComms/SitePages/Immunisation-uptake-in-pregnancy.aspx?xsdata=MDV8MDJ8fGZiOWJkYmRkNDQyYTQzZDhkOGYwMDhkZDBkNjIwNzY1fGJiNTYyOGI4ZTMyODQwODJhODU2NDMzYzllZGM4ZmFlfDB8MHw2Mzg2ODE0MzY4Mzg1NDk3NDR8VW5rbm93bnxWR1ZoYlhOVFpXTjFjbWwwZVZObGNuWnBZMlY4ZXlKV0lqb2lNQzR3TGpBd01EQWlMQ0pRSWpvaVYybHVNeklpTENKQlRpSTZJazkwYUdWeUlpd2lWMVFpT2pFeGZRPT18MXxMMk5vWVhSekx6RTVPbTFsWlhScGJtZGZUVVJuTWs1NlJtbFpNbGwwVGxSUk1VMURNREJQVjBrMVRGZEpNRmxVYTNSUFIwVXdUbFJWZUZsVVdUUlpWMFYzUUhSb2NtVmhaQzUyTWk5dFpYTnpZV2RsY3k4eE56TXlOVFEyT0Rnek1qUTJ8ZDg4NDc5NjQ5ODNiNDAyYmQ4ZjAwOGRkMGQ2MjA3NjV8MTFkYzYxZjQzZTRjNGI4ODhhOWU0NDVhZTU4NjgzMzg%3D&amp;sdata=ZXZWdlMvQy84cE9RY2N4Nk44WnRwVjRtM0VmOG9VeXJ2NzBpRGV2eWVrST0%3D&amp;ovuser=bb5628b8-e328-4082-a856-433c9edc8fae%2CKate.Lloyd5%40wales.nhs.uk&amp;OR=Teams-HL&amp;CT=1732636641695&amp;clickparams=eyJBcHBOYW1lIjoiVGVhbXMtRGVza3RvcCIsIkFwcFZlcnNpb24iOiI0OS8yNDEwMjAwMTMxOCIsIkhhc0ZlZGVyYXRlZFVzZXIiOmZhbHNlfQ%3D%3D"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https://www.gov.wales/sites/default/files/pdf-versions/2024/11/5/1731687977/pertussis-vaccination-healthcare-workers-whc2024043.pdf"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www.gov.uk/government/publications/vaccination-against-pertussis-whooping-cough-for-pregnant-women"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hyperlink" Target="https://www.gov.uk/government/collections/immunisation#pertussis-(whooping-cough)"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s://phw.nhs.wales/topics/immunisation-and-vaccines/vaccines-professionals/pertussis-whooping-cough-vaccination-information-for-health-professionals/whooping-cough-and-pregnancy-a4-poster/"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6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phw.nhs.wales/topics/immunisation-and-vaccines/vaccination-information-in-accessible-formats/" TargetMode="External"/><Relationship Id="rId7" Type="http://schemas.openxmlformats.org/officeDocument/2006/relationships/image" Target="../media/image23.png"/><Relationship Id="rId2" Type="http://schemas.openxmlformats.org/officeDocument/2006/relationships/hyperlink" Target="https://phw.nhs.wales/services-and-teams/health-information-resources/#!/Beichiogrwydd-Pregnancy/c/161511753" TargetMode="Externa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64.xml.rels><?xml version="1.0" encoding="UTF-8" standalone="yes"?>
<Relationships xmlns="http://schemas.openxmlformats.org/package/2006/relationships"><Relationship Id="rId3" Type="http://schemas.openxmlformats.org/officeDocument/2006/relationships/hyperlink" Target="https://phw.nhs.wales/topics/immunisation-and-vaccines/information-about-vaccinations-in-pregnancy/" TargetMode="External"/><Relationship Id="rId7" Type="http://schemas.openxmlformats.org/officeDocument/2006/relationships/hyperlink" Target="https://nhswales365.sharepoint.com/sites/PHW_VPDPComms/SitePages/Frequently-asked-questions.aspx#pertussis"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hyperlink" Target="https://phw.nhs.wales/topics/immunisation-and-vaccines/vaccines-professionals/pertussis-whooping-cough-vaccination-information-for-health-professionals/" TargetMode="External"/><Relationship Id="rId5" Type="http://schemas.openxmlformats.org/officeDocument/2006/relationships/hyperlink" Target="https://phw.nhs.wales/topics/immunisation-and-vaccines/whooping-cough-pertussis-vaccine-in-pregnancy/" TargetMode="External"/><Relationship Id="rId4" Type="http://schemas.openxmlformats.org/officeDocument/2006/relationships/hyperlink" Target="https://phw.nhs.wales/topics/immunisation-and-vaccines/vaccinations-in-pregnancy-information-for-health-and-social-care-professional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1EE02E1-5DC8-5495-41BC-024B52833B7A}"/>
              </a:ext>
            </a:extLst>
          </p:cNvPr>
          <p:cNvSpPr>
            <a:spLocks noGrp="1"/>
          </p:cNvSpPr>
          <p:nvPr>
            <p:ph type="body" sz="quarter" idx="10"/>
          </p:nvPr>
        </p:nvSpPr>
        <p:spPr>
          <a:xfrm>
            <a:off x="742950" y="3751263"/>
            <a:ext cx="11366192" cy="1504318"/>
          </a:xfrm>
        </p:spPr>
        <p:txBody>
          <a:bodyPr>
            <a:noAutofit/>
          </a:bodyPr>
          <a:lstStyle/>
          <a:p>
            <a:r>
              <a:rPr lang="en-GB" altLang="en-US">
                <a:solidFill>
                  <a:schemeClr val="bg1"/>
                </a:solidFill>
                <a:latin typeface="+mn-lt"/>
              </a:rPr>
              <a:t>Pertussis (whooping cough) vaccination programme for pregnant women</a:t>
            </a:r>
            <a:endParaRPr lang="en-GB"/>
          </a:p>
        </p:txBody>
      </p:sp>
      <p:sp>
        <p:nvSpPr>
          <p:cNvPr id="6" name="TextBox 5">
            <a:extLst>
              <a:ext uri="{FF2B5EF4-FFF2-40B4-BE49-F238E27FC236}">
                <a16:creationId xmlns:a16="http://schemas.microsoft.com/office/drawing/2014/main" id="{2FD55E69-9A0A-C0CA-C9D5-1AD1E667FF08}"/>
              </a:ext>
            </a:extLst>
          </p:cNvPr>
          <p:cNvSpPr txBox="1"/>
          <p:nvPr/>
        </p:nvSpPr>
        <p:spPr>
          <a:xfrm>
            <a:off x="7055893" y="5651505"/>
            <a:ext cx="4822429" cy="101566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GB" altLang="en-US" sz="2000" b="0" i="0" u="none" strike="noStrike" kern="1200" cap="none" spc="0" normalizeH="0" baseline="0" noProof="0" dirty="0">
                <a:ln>
                  <a:noFill/>
                </a:ln>
                <a:solidFill>
                  <a:prstClr val="white">
                    <a:lumMod val="95000"/>
                  </a:prstClr>
                </a:solidFill>
                <a:effectLst/>
                <a:uLnTx/>
                <a:uFillTx/>
                <a:ea typeface="ＭＳ Ｐゴシック" charset="-128"/>
                <a:cs typeface="Calibri" panose="020F0502020204030204" pitchFamily="34" charset="0"/>
              </a:rPr>
              <a:t>Training for healthcare practitioners</a:t>
            </a:r>
          </a:p>
          <a:p>
            <a:pPr>
              <a:spcBef>
                <a:spcPct val="0"/>
              </a:spcBef>
              <a:spcAft>
                <a:spcPct val="0"/>
              </a:spcAft>
              <a:defRPr/>
            </a:pPr>
            <a:r>
              <a:rPr lang="en-GB" sz="2000" dirty="0">
                <a:solidFill>
                  <a:prstClr val="white">
                    <a:lumMod val="95000"/>
                  </a:prstClr>
                </a:solidFill>
                <a:ea typeface="Calibri"/>
                <a:cs typeface="Calibri"/>
              </a:rPr>
              <a:t>November 2025</a:t>
            </a:r>
            <a:endParaRPr lang="en-GB" sz="2000" b="0" i="0" u="none" strike="noStrike" kern="1200" cap="none" spc="0" normalizeH="0" baseline="0" noProof="0" dirty="0">
              <a:ln>
                <a:noFill/>
              </a:ln>
              <a:solidFill>
                <a:prstClr val="white">
                  <a:lumMod val="95000"/>
                </a:prstClr>
              </a:solidFill>
              <a:effectLst/>
              <a:uLnTx/>
              <a:uFillTx/>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ct val="0"/>
              </a:spcBef>
              <a:spcAft>
                <a:spcPct val="0"/>
              </a:spcAft>
              <a:buClrTx/>
              <a:buSzTx/>
              <a:buFontTx/>
              <a:buNone/>
              <a:tabLst/>
              <a:defRPr/>
            </a:pPr>
            <a:r>
              <a:rPr lang="en-GB" sz="2000" dirty="0">
                <a:solidFill>
                  <a:prstClr val="white">
                    <a:lumMod val="95000"/>
                  </a:prstClr>
                </a:solidFill>
                <a:ea typeface="Calibri"/>
                <a:cs typeface="Calibri"/>
              </a:rPr>
              <a:t>Version 2</a:t>
            </a:r>
            <a:r>
              <a:rPr kumimoji="0" lang="en-GB" sz="2000" b="0" i="0" u="none" strike="noStrike" kern="1200" cap="none" spc="0" normalizeH="0" baseline="0" noProof="0" dirty="0">
                <a:ln>
                  <a:noFill/>
                </a:ln>
                <a:solidFill>
                  <a:prstClr val="white">
                    <a:lumMod val="95000"/>
                  </a:prstClr>
                </a:solidFill>
                <a:effectLst/>
                <a:uLnTx/>
                <a:uFillTx/>
                <a:ea typeface="Calibri"/>
                <a:cs typeface="Calibri"/>
              </a:rPr>
              <a:t>		</a:t>
            </a:r>
            <a:endParaRPr lang="en-GB" sz="2000" b="0" i="0" u="none" strike="noStrike" kern="1200" cap="none" spc="0" normalizeH="0" baseline="0" noProof="0" dirty="0">
              <a:ln>
                <a:noFill/>
              </a:ln>
              <a:solidFill>
                <a:prstClr val="white">
                  <a:lumMod val="95000"/>
                </a:prstClr>
              </a:solidFill>
              <a:effectLst/>
              <a:uLnTx/>
              <a:uFillTx/>
              <a:ea typeface="Calibri"/>
              <a:cs typeface="Calibri"/>
            </a:endParaRPr>
          </a:p>
        </p:txBody>
      </p:sp>
      <p:sp>
        <p:nvSpPr>
          <p:cNvPr id="8" name="TextBox 7">
            <a:extLst>
              <a:ext uri="{FF2B5EF4-FFF2-40B4-BE49-F238E27FC236}">
                <a16:creationId xmlns:a16="http://schemas.microsoft.com/office/drawing/2014/main" id="{1859E49C-EB03-C916-CC92-88BE73C29186}"/>
              </a:ext>
            </a:extLst>
          </p:cNvPr>
          <p:cNvSpPr txBox="1"/>
          <p:nvPr/>
        </p:nvSpPr>
        <p:spPr>
          <a:xfrm>
            <a:off x="742950" y="5651058"/>
            <a:ext cx="6098958" cy="707886"/>
          </a:xfrm>
          <a:prstGeom prst="rect">
            <a:avLst/>
          </a:prstGeom>
          <a:noFill/>
        </p:spPr>
        <p:txBody>
          <a:bodyPr wrap="square">
            <a:spAutoFit/>
          </a:bodyPr>
          <a:lstStyle/>
          <a:p>
            <a:r>
              <a:rPr lang="en-GB" sz="2000">
                <a:solidFill>
                  <a:schemeClr val="bg1"/>
                </a:solidFill>
              </a:rPr>
              <a:t>Vaccine Preventable Disease Programme</a:t>
            </a:r>
          </a:p>
          <a:p>
            <a:r>
              <a:rPr lang="en-GB" sz="2000">
                <a:solidFill>
                  <a:schemeClr val="bg1"/>
                </a:solidFill>
              </a:rPr>
              <a:t>Public Health Wales</a:t>
            </a:r>
          </a:p>
        </p:txBody>
      </p:sp>
    </p:spTree>
    <p:extLst>
      <p:ext uri="{BB962C8B-B14F-4D97-AF65-F5344CB8AC3E}">
        <p14:creationId xmlns:p14="http://schemas.microsoft.com/office/powerpoint/2010/main" val="12062901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itle 1"/>
          <p:cNvSpPr>
            <a:spLocks noGrp="1"/>
          </p:cNvSpPr>
          <p:nvPr>
            <p:ph type="title"/>
          </p:nvPr>
        </p:nvSpPr>
        <p:spPr>
          <a:xfrm>
            <a:off x="798148" y="378064"/>
            <a:ext cx="9144000" cy="648072"/>
          </a:xfrm>
        </p:spPr>
        <p:txBody>
          <a:bodyPr>
            <a:noAutofit/>
          </a:bodyPr>
          <a:lstStyle/>
          <a:p>
            <a:pPr eaLnBrk="1" hangingPunct="1"/>
            <a:r>
              <a:rPr lang="en-GB" altLang="en-US"/>
              <a:t>Pertussis</a:t>
            </a:r>
          </a:p>
        </p:txBody>
      </p:sp>
      <p:sp>
        <p:nvSpPr>
          <p:cNvPr id="13316" name="Content Placeholder 2"/>
          <p:cNvSpPr>
            <a:spLocks noGrp="1"/>
          </p:cNvSpPr>
          <p:nvPr>
            <p:ph idx="1"/>
          </p:nvPr>
        </p:nvSpPr>
        <p:spPr>
          <a:xfrm>
            <a:off x="836908" y="1881486"/>
            <a:ext cx="9565876" cy="3560526"/>
          </a:xfrm>
        </p:spPr>
        <p:txBody>
          <a:bodyPr/>
          <a:lstStyle/>
          <a:p>
            <a:pPr eaLnBrk="1" hangingPunct="1">
              <a:lnSpc>
                <a:spcPct val="90000"/>
              </a:lnSpc>
              <a:buFont typeface="Arial" charset="0"/>
              <a:buNone/>
            </a:pPr>
            <a:r>
              <a:rPr lang="en-GB" altLang="en-US" sz="2000"/>
              <a:t>Incubation period:</a:t>
            </a:r>
          </a:p>
          <a:p>
            <a:pPr marL="457200" lvl="1">
              <a:lnSpc>
                <a:spcPct val="80000"/>
              </a:lnSpc>
            </a:pPr>
            <a:r>
              <a:rPr lang="en-GB" altLang="en-US" sz="2000"/>
              <a:t>the incubation period is on average 7 to 10 days (range 5 to 21 days) </a:t>
            </a:r>
          </a:p>
          <a:p>
            <a:pPr marL="457200" lvl="1">
              <a:lnSpc>
                <a:spcPct val="80000"/>
              </a:lnSpc>
            </a:pPr>
            <a:endParaRPr lang="en-GB" altLang="en-US" sz="2000"/>
          </a:p>
          <a:p>
            <a:pPr eaLnBrk="1" hangingPunct="1">
              <a:lnSpc>
                <a:spcPct val="90000"/>
              </a:lnSpc>
              <a:buFont typeface="Arial" charset="0"/>
              <a:buNone/>
            </a:pPr>
            <a:r>
              <a:rPr lang="en-GB" altLang="en-US" sz="2000"/>
              <a:t>Infectious period:</a:t>
            </a:r>
          </a:p>
          <a:p>
            <a:pPr marL="457200" lvl="1">
              <a:lnSpc>
                <a:spcPct val="80000"/>
              </a:lnSpc>
            </a:pPr>
            <a:r>
              <a:rPr lang="en-GB" altLang="en-US" sz="2000"/>
              <a:t>the infectious period is 21 days from cough onset</a:t>
            </a:r>
          </a:p>
          <a:p>
            <a:pPr marL="457200" lvl="1">
              <a:lnSpc>
                <a:spcPct val="80000"/>
              </a:lnSpc>
            </a:pPr>
            <a:endParaRPr lang="en-GB" altLang="en-US" sz="2000"/>
          </a:p>
          <a:p>
            <a:pPr marL="457200" lvl="1">
              <a:lnSpc>
                <a:spcPct val="80000"/>
              </a:lnSpc>
            </a:pPr>
            <a:endParaRPr lang="en-GB" altLang="en-US" sz="2000"/>
          </a:p>
          <a:p>
            <a:pPr marL="228600" lvl="1" indent="0">
              <a:lnSpc>
                <a:spcPct val="80000"/>
              </a:lnSpc>
              <a:buNone/>
            </a:pPr>
            <a:r>
              <a:rPr lang="en-GB" altLang="en-US" sz="2000"/>
              <a:t>(Source: </a:t>
            </a:r>
            <a:r>
              <a:rPr lang="en-GB" altLang="en-US" sz="2000">
                <a:hlinkClick r:id="rId3"/>
              </a:rPr>
              <a:t>Pertussis – the green book, chapter 24</a:t>
            </a:r>
            <a:r>
              <a:rPr lang="en-GB" altLang="en-US" sz="2000"/>
              <a:t>)</a:t>
            </a:r>
          </a:p>
          <a:p>
            <a:pPr marL="228600" lvl="1" indent="0">
              <a:lnSpc>
                <a:spcPct val="80000"/>
              </a:lnSpc>
              <a:buNone/>
            </a:pPr>
            <a:endParaRPr lang="en-GB" altLang="en-US" sz="2000"/>
          </a:p>
          <a:p>
            <a:pPr marL="0" indent="0" eaLnBrk="1" hangingPunct="1">
              <a:lnSpc>
                <a:spcPct val="90000"/>
              </a:lnSpc>
              <a:buNone/>
            </a:pPr>
            <a:endParaRPr lang="en-GB" altLang="en-US" sz="2000">
              <a:solidFill>
                <a:srgbClr val="2D0054"/>
              </a:solidFill>
            </a:endParaRPr>
          </a:p>
        </p:txBody>
      </p:sp>
      <p:sp>
        <p:nvSpPr>
          <p:cNvPr id="3" name="Footer Placeholder 3">
            <a:extLst>
              <a:ext uri="{FF2B5EF4-FFF2-40B4-BE49-F238E27FC236}">
                <a16:creationId xmlns:a16="http://schemas.microsoft.com/office/drawing/2014/main" id="{37AF2AA8-7202-2A61-8286-28500120E412}"/>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67936275-27DE-B971-AA79-EA57BB01751D}"/>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10</a:t>
            </a:fld>
            <a:endParaRPr lang="en-GB"/>
          </a:p>
        </p:txBody>
      </p:sp>
    </p:spTree>
    <p:extLst>
      <p:ext uri="{BB962C8B-B14F-4D97-AF65-F5344CB8AC3E}">
        <p14:creationId xmlns:p14="http://schemas.microsoft.com/office/powerpoint/2010/main" val="1277376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itle 1"/>
          <p:cNvSpPr>
            <a:spLocks noGrp="1"/>
          </p:cNvSpPr>
          <p:nvPr>
            <p:ph type="title"/>
          </p:nvPr>
        </p:nvSpPr>
        <p:spPr>
          <a:xfrm>
            <a:off x="588936" y="429857"/>
            <a:ext cx="9539512" cy="647700"/>
          </a:xfrm>
        </p:spPr>
        <p:txBody>
          <a:bodyPr>
            <a:noAutofit/>
          </a:bodyPr>
          <a:lstStyle/>
          <a:p>
            <a:pPr eaLnBrk="1" hangingPunct="1"/>
            <a:r>
              <a:rPr lang="en-GB" altLang="en-US"/>
              <a:t>Clinical presentation of pertussis</a:t>
            </a:r>
          </a:p>
        </p:txBody>
      </p:sp>
      <p:sp>
        <p:nvSpPr>
          <p:cNvPr id="14340" name="Content Placeholder 2"/>
          <p:cNvSpPr>
            <a:spLocks noGrp="1"/>
          </p:cNvSpPr>
          <p:nvPr>
            <p:ph idx="1"/>
          </p:nvPr>
        </p:nvSpPr>
        <p:spPr>
          <a:xfrm>
            <a:off x="730979" y="1163162"/>
            <a:ext cx="11173977" cy="5152941"/>
          </a:xfrm>
        </p:spPr>
        <p:txBody>
          <a:bodyPr>
            <a:noAutofit/>
          </a:bodyPr>
          <a:lstStyle/>
          <a:p>
            <a:pPr marL="36000" indent="0">
              <a:lnSpc>
                <a:spcPct val="100000"/>
              </a:lnSpc>
              <a:spcBef>
                <a:spcPts val="500"/>
              </a:spcBef>
              <a:buNone/>
            </a:pPr>
            <a:r>
              <a:rPr lang="en-GB" altLang="en-US" sz="1950" b="1"/>
              <a:t>Initial stage</a:t>
            </a:r>
          </a:p>
          <a:p>
            <a:pPr marL="36000" indent="0">
              <a:lnSpc>
                <a:spcPct val="100000"/>
              </a:lnSpc>
              <a:spcBef>
                <a:spcPts val="500"/>
              </a:spcBef>
              <a:buNone/>
            </a:pPr>
            <a:r>
              <a:rPr lang="en-GB" altLang="en-US" sz="1950"/>
              <a:t>Early symptoms:</a:t>
            </a:r>
          </a:p>
          <a:p>
            <a:pPr marL="36000" lvl="1" indent="0">
              <a:lnSpc>
                <a:spcPct val="100000"/>
              </a:lnSpc>
            </a:pPr>
            <a:r>
              <a:rPr lang="en-GB" altLang="en-US" sz="1950"/>
              <a:t>   are similar to those of a cold</a:t>
            </a:r>
          </a:p>
          <a:p>
            <a:pPr marL="36000" lvl="1" indent="0">
              <a:lnSpc>
                <a:spcPct val="100000"/>
              </a:lnSpc>
            </a:pPr>
            <a:r>
              <a:rPr lang="en-GB" altLang="en-US" sz="1950"/>
              <a:t>   can last for 1 to 2 weeks before becoming more severe</a:t>
            </a:r>
          </a:p>
          <a:p>
            <a:pPr marL="36000" lvl="1" indent="0">
              <a:lnSpc>
                <a:spcPct val="80000"/>
              </a:lnSpc>
            </a:pPr>
            <a:endParaRPr lang="en-GB" altLang="en-US" sz="800"/>
          </a:p>
          <a:p>
            <a:pPr marL="36000" indent="0">
              <a:lnSpc>
                <a:spcPct val="100000"/>
              </a:lnSpc>
              <a:spcBef>
                <a:spcPts val="500"/>
              </a:spcBef>
              <a:buNone/>
            </a:pPr>
            <a:r>
              <a:rPr lang="en-GB" altLang="en-US" sz="1950" b="1"/>
              <a:t>Second or paroxysmal stage</a:t>
            </a:r>
          </a:p>
          <a:p>
            <a:pPr marL="36000" lvl="1" indent="0">
              <a:lnSpc>
                <a:spcPct val="100000"/>
              </a:lnSpc>
              <a:buNone/>
            </a:pPr>
            <a:r>
              <a:rPr lang="en-GB" altLang="en-US" sz="1950"/>
              <a:t>Characteristic symptoms:</a:t>
            </a:r>
          </a:p>
          <a:p>
            <a:pPr marL="36000" lvl="1" indent="0">
              <a:lnSpc>
                <a:spcPct val="100000"/>
              </a:lnSpc>
            </a:pPr>
            <a:r>
              <a:rPr lang="en-GB" altLang="en-US" sz="1950"/>
              <a:t>   intense bouts of coughing sometimes referred to as ‘paroxysms’ of coughing </a:t>
            </a:r>
          </a:p>
          <a:p>
            <a:pPr marL="36000" lvl="1" indent="0">
              <a:lnSpc>
                <a:spcPct val="100000"/>
              </a:lnSpc>
            </a:pPr>
            <a:r>
              <a:rPr lang="en-GB" altLang="en-US" sz="1950"/>
              <a:t>   a ‘whoop’ sound with each sharp intake of breath after coughing (may not occur in infants)</a:t>
            </a:r>
          </a:p>
          <a:p>
            <a:pPr marL="36000" lvl="1" indent="0">
              <a:lnSpc>
                <a:spcPct val="100000"/>
              </a:lnSpc>
            </a:pPr>
            <a:r>
              <a:rPr lang="en-GB" altLang="en-US" sz="1950"/>
              <a:t>   vomiting after coughing </a:t>
            </a:r>
          </a:p>
          <a:p>
            <a:pPr marL="36000" lvl="1" indent="0">
              <a:lnSpc>
                <a:spcPct val="80000"/>
              </a:lnSpc>
            </a:pPr>
            <a:endParaRPr lang="en-GB" altLang="en-US" sz="800"/>
          </a:p>
          <a:p>
            <a:pPr marL="36000" indent="0" eaLnBrk="1" hangingPunct="1">
              <a:spcBef>
                <a:spcPts val="500"/>
              </a:spcBef>
              <a:buFont typeface="Arial" charset="0"/>
              <a:buNone/>
            </a:pPr>
            <a:r>
              <a:rPr lang="en-GB" altLang="en-US" sz="1950" b="1"/>
              <a:t>Convalescent stage</a:t>
            </a:r>
          </a:p>
          <a:p>
            <a:pPr marL="36000" indent="0" eaLnBrk="1" hangingPunct="1">
              <a:spcBef>
                <a:spcPts val="500"/>
              </a:spcBef>
              <a:buFont typeface="Arial" charset="0"/>
              <a:buNone/>
            </a:pPr>
            <a:r>
              <a:rPr lang="en-GB" altLang="en-US" sz="1950"/>
              <a:t>Symptoms:</a:t>
            </a:r>
          </a:p>
          <a:p>
            <a:pPr marL="36000" lvl="1" indent="0">
              <a:lnSpc>
                <a:spcPct val="100000"/>
              </a:lnSpc>
            </a:pPr>
            <a:r>
              <a:rPr lang="en-GB" altLang="en-US" sz="1950"/>
              <a:t>   slowly become less severe</a:t>
            </a:r>
          </a:p>
          <a:p>
            <a:pPr marL="36000" lvl="1" indent="0">
              <a:lnSpc>
                <a:spcPct val="100000"/>
              </a:lnSpc>
            </a:pPr>
            <a:r>
              <a:rPr lang="en-GB" altLang="en-US" sz="1950"/>
              <a:t>   generally last 2 to 6 weeks but can persist for months</a:t>
            </a:r>
          </a:p>
        </p:txBody>
      </p:sp>
      <p:sp>
        <p:nvSpPr>
          <p:cNvPr id="3" name="Footer Placeholder 3">
            <a:extLst>
              <a:ext uri="{FF2B5EF4-FFF2-40B4-BE49-F238E27FC236}">
                <a16:creationId xmlns:a16="http://schemas.microsoft.com/office/drawing/2014/main" id="{1EF894C9-495E-212E-24FE-8D70305733DC}"/>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6EC7444E-C760-577C-B83B-62376D9D87F5}"/>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11</a:t>
            </a:fld>
            <a:endParaRPr lang="en-GB"/>
          </a:p>
        </p:txBody>
      </p:sp>
    </p:spTree>
    <p:extLst>
      <p:ext uri="{BB962C8B-B14F-4D97-AF65-F5344CB8AC3E}">
        <p14:creationId xmlns:p14="http://schemas.microsoft.com/office/powerpoint/2010/main" val="2698485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itle 1"/>
          <p:cNvSpPr>
            <a:spLocks noGrp="1"/>
          </p:cNvSpPr>
          <p:nvPr>
            <p:ph type="title"/>
          </p:nvPr>
        </p:nvSpPr>
        <p:spPr>
          <a:xfrm>
            <a:off x="395845" y="276093"/>
            <a:ext cx="10878796" cy="1223359"/>
          </a:xfrm>
        </p:spPr>
        <p:txBody>
          <a:bodyPr>
            <a:noAutofit/>
          </a:bodyPr>
          <a:lstStyle/>
          <a:p>
            <a:pPr eaLnBrk="1" hangingPunct="1"/>
            <a:r>
              <a:rPr lang="en-GB" altLang="en-US"/>
              <a:t>Clinical presentation of pertussis in infants and young children </a:t>
            </a:r>
          </a:p>
        </p:txBody>
      </p:sp>
      <p:sp>
        <p:nvSpPr>
          <p:cNvPr id="16388" name="Content Placeholder 2"/>
          <p:cNvSpPr>
            <a:spLocks noGrp="1"/>
          </p:cNvSpPr>
          <p:nvPr>
            <p:ph idx="1"/>
          </p:nvPr>
        </p:nvSpPr>
        <p:spPr>
          <a:xfrm>
            <a:off x="395845" y="2139848"/>
            <a:ext cx="7034765" cy="2578303"/>
          </a:xfrm>
        </p:spPr>
        <p:txBody>
          <a:bodyPr>
            <a:normAutofit/>
          </a:bodyPr>
          <a:lstStyle/>
          <a:p>
            <a:pPr marL="457200" lvl="1">
              <a:lnSpc>
                <a:spcPct val="80000"/>
              </a:lnSpc>
            </a:pPr>
            <a:r>
              <a:rPr lang="en-GB" altLang="en-US" sz="2000"/>
              <a:t>infants may not make the ‘whoop’ sound after coughing, but they may start gagging or gasping and may temporarily stop breathing </a:t>
            </a:r>
          </a:p>
          <a:p>
            <a:pPr marL="457200" lvl="1">
              <a:lnSpc>
                <a:spcPct val="80000"/>
              </a:lnSpc>
            </a:pPr>
            <a:endParaRPr lang="en-GB" altLang="en-US" sz="2000"/>
          </a:p>
          <a:p>
            <a:pPr marL="457200" lvl="1">
              <a:lnSpc>
                <a:spcPct val="80000"/>
              </a:lnSpc>
            </a:pPr>
            <a:r>
              <a:rPr lang="en-GB" altLang="en-US" sz="2000"/>
              <a:t>young children may also seem to choke or become cyanosed when they have a bout of coughing </a:t>
            </a:r>
          </a:p>
          <a:p>
            <a:pPr marL="457200" lvl="1">
              <a:lnSpc>
                <a:spcPct val="80000"/>
              </a:lnSpc>
            </a:pPr>
            <a:endParaRPr lang="en-GB" altLang="en-US" sz="2000"/>
          </a:p>
          <a:p>
            <a:pPr marL="457200" lvl="1">
              <a:lnSpc>
                <a:spcPct val="80000"/>
              </a:lnSpc>
            </a:pPr>
            <a:r>
              <a:rPr lang="en-GB" altLang="en-US" sz="2000"/>
              <a:t>UKHSA audio: </a:t>
            </a:r>
            <a:r>
              <a:rPr lang="en-GB" sz="2000">
                <a:hlinkClick r:id="rId3"/>
              </a:rPr>
              <a:t>What does whooping cough sound like? - YouTube</a:t>
            </a:r>
            <a:endParaRPr lang="en-GB" altLang="en-US" sz="2000"/>
          </a:p>
          <a:p>
            <a:pPr marL="457200" lvl="1">
              <a:lnSpc>
                <a:spcPct val="80000"/>
              </a:lnSpc>
            </a:pPr>
            <a:endParaRPr lang="en-GB" altLang="en-US" sz="2000"/>
          </a:p>
          <a:p>
            <a:pPr marL="228600" lvl="1" indent="0">
              <a:lnSpc>
                <a:spcPct val="80000"/>
              </a:lnSpc>
              <a:buNone/>
            </a:pPr>
            <a:endParaRPr lang="en-GB" altLang="en-US" sz="2800"/>
          </a:p>
        </p:txBody>
      </p:sp>
      <p:sp>
        <p:nvSpPr>
          <p:cNvPr id="16392" name="TextBox 3"/>
          <p:cNvSpPr txBox="1">
            <a:spLocks noChangeArrowheads="1"/>
          </p:cNvSpPr>
          <p:nvPr/>
        </p:nvSpPr>
        <p:spPr bwMode="auto">
          <a:xfrm>
            <a:off x="9257030" y="5474943"/>
            <a:ext cx="219344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ea typeface="ＭＳ Ｐゴシック"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1200" b="0" i="0" u="none" strike="noStrike" kern="1200" cap="none" spc="0" normalizeH="0" baseline="0" noProof="0">
                <a:ln>
                  <a:noFill/>
                </a:ln>
                <a:solidFill>
                  <a:prstClr val="black"/>
                </a:solidFill>
                <a:effectLst/>
                <a:uLnTx/>
                <a:uFillTx/>
                <a:latin typeface="+mn-lt"/>
                <a:ea typeface="ＭＳ Ｐゴシック" charset="-128"/>
                <a:cs typeface="+mn-cs"/>
              </a:rPr>
              <a:t>Photo courtesy of </a:t>
            </a:r>
            <a:r>
              <a:rPr lang="en-GB" altLang="en-US" sz="1200">
                <a:solidFill>
                  <a:prstClr val="black"/>
                </a:solidFill>
                <a:latin typeface="+mn-lt"/>
              </a:rPr>
              <a:t>Immunize.org</a:t>
            </a:r>
            <a:endParaRPr kumimoji="0" lang="en-GB" altLang="en-US" sz="1200" b="0" i="0" u="none" strike="noStrike" kern="1200" cap="none" spc="0" normalizeH="0" baseline="0" noProof="0">
              <a:ln>
                <a:noFill/>
              </a:ln>
              <a:solidFill>
                <a:prstClr val="black"/>
              </a:solidFill>
              <a:effectLst/>
              <a:uLnTx/>
              <a:uFillTx/>
              <a:latin typeface="+mn-lt"/>
              <a:ea typeface="ＭＳ Ｐゴシック" charset="-128"/>
              <a:cs typeface="+mn-cs"/>
            </a:endParaRPr>
          </a:p>
        </p:txBody>
      </p:sp>
      <p:pic>
        <p:nvPicPr>
          <p:cNvPr id="3" name="Picture 2">
            <a:extLst>
              <a:ext uri="{FF2B5EF4-FFF2-40B4-BE49-F238E27FC236}">
                <a16:creationId xmlns:a16="http://schemas.microsoft.com/office/drawing/2014/main" id="{0BE079DF-F41C-DB2B-2DA0-77F14ACEE4F7}"/>
              </a:ext>
            </a:extLst>
          </p:cNvPr>
          <p:cNvPicPr>
            <a:picLocks noChangeAspect="1"/>
          </p:cNvPicPr>
          <p:nvPr/>
        </p:nvPicPr>
        <p:blipFill>
          <a:blip r:embed="rId4"/>
          <a:stretch>
            <a:fillRect/>
          </a:stretch>
        </p:blipFill>
        <p:spPr>
          <a:xfrm>
            <a:off x="7926263" y="1302266"/>
            <a:ext cx="4111874" cy="4111874"/>
          </a:xfrm>
          <a:prstGeom prst="rect">
            <a:avLst/>
          </a:prstGeom>
        </p:spPr>
      </p:pic>
      <p:sp>
        <p:nvSpPr>
          <p:cNvPr id="5" name="Slide Number Placeholder 4">
            <a:extLst>
              <a:ext uri="{FF2B5EF4-FFF2-40B4-BE49-F238E27FC236}">
                <a16:creationId xmlns:a16="http://schemas.microsoft.com/office/drawing/2014/main" id="{47ED4D36-2373-57D0-336D-7A3DD66182E3}"/>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12</a:t>
            </a:fld>
            <a:endParaRPr lang="en-GB"/>
          </a:p>
        </p:txBody>
      </p:sp>
      <p:sp>
        <p:nvSpPr>
          <p:cNvPr id="6" name="Footer Placeholder 3">
            <a:extLst>
              <a:ext uri="{FF2B5EF4-FFF2-40B4-BE49-F238E27FC236}">
                <a16:creationId xmlns:a16="http://schemas.microsoft.com/office/drawing/2014/main" id="{2EE87658-8529-E66B-1BD0-DBEFC71A288F}"/>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Tree>
    <p:extLst>
      <p:ext uri="{BB962C8B-B14F-4D97-AF65-F5344CB8AC3E}">
        <p14:creationId xmlns:p14="http://schemas.microsoft.com/office/powerpoint/2010/main" val="2511013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itle 1"/>
          <p:cNvSpPr>
            <a:spLocks noGrp="1"/>
          </p:cNvSpPr>
          <p:nvPr>
            <p:ph type="title"/>
          </p:nvPr>
        </p:nvSpPr>
        <p:spPr>
          <a:xfrm>
            <a:off x="428795" y="222099"/>
            <a:ext cx="9843668" cy="1152128"/>
          </a:xfrm>
        </p:spPr>
        <p:txBody>
          <a:bodyPr>
            <a:noAutofit/>
          </a:bodyPr>
          <a:lstStyle/>
          <a:p>
            <a:pPr eaLnBrk="1" hangingPunct="1"/>
            <a:r>
              <a:rPr lang="en-GB" altLang="en-US"/>
              <a:t>Complications of pertussis in older children and adults</a:t>
            </a:r>
          </a:p>
        </p:txBody>
      </p:sp>
      <p:sp>
        <p:nvSpPr>
          <p:cNvPr id="18436" name="Content Placeholder 2"/>
          <p:cNvSpPr>
            <a:spLocks noGrp="1"/>
          </p:cNvSpPr>
          <p:nvPr>
            <p:ph idx="1"/>
          </p:nvPr>
        </p:nvSpPr>
        <p:spPr>
          <a:xfrm>
            <a:off x="668491" y="1815948"/>
            <a:ext cx="10686509" cy="3936782"/>
          </a:xfrm>
        </p:spPr>
        <p:txBody>
          <a:bodyPr>
            <a:normAutofit/>
          </a:bodyPr>
          <a:lstStyle/>
          <a:p>
            <a:pPr marL="0">
              <a:spcAft>
                <a:spcPts val="1200"/>
              </a:spcAft>
              <a:buNone/>
            </a:pPr>
            <a:r>
              <a:rPr lang="en-GB" altLang="en-US" sz="2000"/>
              <a:t>Complications in older children and adults are usually much less serious than those in infants and young children</a:t>
            </a:r>
          </a:p>
          <a:p>
            <a:pPr marL="0">
              <a:spcBef>
                <a:spcPts val="500"/>
              </a:spcBef>
              <a:buNone/>
            </a:pPr>
            <a:r>
              <a:rPr lang="en-GB" altLang="en-US" sz="2000"/>
              <a:t>Intense bouts of coughing can lead to: </a:t>
            </a:r>
          </a:p>
          <a:p>
            <a:pPr marL="0" lvl="1"/>
            <a:r>
              <a:rPr lang="en-GB" altLang="en-US" sz="2000"/>
              <a:t>nosebleeds and burst blood vessels in the whites of the eye</a:t>
            </a:r>
          </a:p>
          <a:p>
            <a:pPr marL="0" lvl="1"/>
            <a:r>
              <a:rPr lang="en-GB" altLang="en-US" sz="2000"/>
              <a:t>bruised ribs </a:t>
            </a:r>
          </a:p>
          <a:p>
            <a:pPr marL="0" lvl="1"/>
            <a:r>
              <a:rPr lang="en-GB" altLang="en-US" sz="2000"/>
              <a:t>hernia </a:t>
            </a:r>
          </a:p>
          <a:p>
            <a:pPr marL="0" lvl="1" indent="0">
              <a:buNone/>
            </a:pPr>
            <a:endParaRPr lang="en-GB" altLang="en-US" sz="2400"/>
          </a:p>
        </p:txBody>
      </p:sp>
      <p:sp>
        <p:nvSpPr>
          <p:cNvPr id="3" name="Footer Placeholder 3">
            <a:extLst>
              <a:ext uri="{FF2B5EF4-FFF2-40B4-BE49-F238E27FC236}">
                <a16:creationId xmlns:a16="http://schemas.microsoft.com/office/drawing/2014/main" id="{2F9519AC-E638-B383-BC76-0A6710CA047A}"/>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032AF637-FC2B-29C6-8D3C-3D68FFEA3F39}"/>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13</a:t>
            </a:fld>
            <a:endParaRPr lang="en-GB"/>
          </a:p>
        </p:txBody>
      </p:sp>
    </p:spTree>
    <p:extLst>
      <p:ext uri="{BB962C8B-B14F-4D97-AF65-F5344CB8AC3E}">
        <p14:creationId xmlns:p14="http://schemas.microsoft.com/office/powerpoint/2010/main" val="3265774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itle 1"/>
          <p:cNvSpPr>
            <a:spLocks noGrp="1"/>
          </p:cNvSpPr>
          <p:nvPr>
            <p:ph type="title"/>
          </p:nvPr>
        </p:nvSpPr>
        <p:spPr>
          <a:xfrm>
            <a:off x="428795" y="453275"/>
            <a:ext cx="11245341" cy="1011542"/>
          </a:xfrm>
        </p:spPr>
        <p:txBody>
          <a:bodyPr>
            <a:noAutofit/>
          </a:bodyPr>
          <a:lstStyle/>
          <a:p>
            <a:pPr eaLnBrk="1" hangingPunct="1"/>
            <a:r>
              <a:rPr lang="en-GB" altLang="en-US"/>
              <a:t>Complications in infants and young children </a:t>
            </a:r>
          </a:p>
        </p:txBody>
      </p:sp>
      <p:sp>
        <p:nvSpPr>
          <p:cNvPr id="17412" name="Content Placeholder 2"/>
          <p:cNvSpPr>
            <a:spLocks noGrp="1"/>
          </p:cNvSpPr>
          <p:nvPr>
            <p:ph idx="1"/>
          </p:nvPr>
        </p:nvSpPr>
        <p:spPr>
          <a:xfrm>
            <a:off x="428795" y="1464817"/>
            <a:ext cx="11457540" cy="4687408"/>
          </a:xfrm>
        </p:spPr>
        <p:txBody>
          <a:bodyPr lIns="91440" tIns="45720" rIns="91440" bIns="45720" anchor="t">
            <a:noAutofit/>
          </a:bodyPr>
          <a:lstStyle/>
          <a:p>
            <a:pPr marL="0" indent="0">
              <a:lnSpc>
                <a:spcPct val="120000"/>
              </a:lnSpc>
              <a:spcAft>
                <a:spcPts val="1200"/>
              </a:spcAft>
              <a:buNone/>
            </a:pPr>
            <a:r>
              <a:rPr lang="en-GB" altLang="en-US" sz="1950"/>
              <a:t>Infants and young children are usually most severely affected and more likely to develop severe potentially life threatening complications such as: </a:t>
            </a:r>
          </a:p>
          <a:p>
            <a:pPr marL="457200" lvl="1">
              <a:lnSpc>
                <a:spcPct val="120000"/>
              </a:lnSpc>
            </a:pPr>
            <a:r>
              <a:rPr lang="en-GB" altLang="en-US" sz="1950"/>
              <a:t>pneumonia </a:t>
            </a:r>
          </a:p>
          <a:p>
            <a:pPr marL="457200" lvl="1">
              <a:lnSpc>
                <a:spcPct val="120000"/>
              </a:lnSpc>
            </a:pPr>
            <a:r>
              <a:rPr lang="en-GB" altLang="en-US" sz="1950"/>
              <a:t>temporary pauses in breathing as a result of severe difficulty with breathing </a:t>
            </a:r>
            <a:endParaRPr lang="en-GB" altLang="en-US" sz="1950">
              <a:cs typeface="Arial"/>
            </a:endParaRPr>
          </a:p>
          <a:p>
            <a:pPr marL="457200" lvl="1">
              <a:lnSpc>
                <a:spcPct val="120000"/>
              </a:lnSpc>
            </a:pPr>
            <a:r>
              <a:rPr lang="en-GB" altLang="en-US" sz="1950"/>
              <a:t>weight loss due to excessive vomiting </a:t>
            </a:r>
          </a:p>
          <a:p>
            <a:pPr marL="457200" lvl="1">
              <a:lnSpc>
                <a:spcPct val="120000"/>
              </a:lnSpc>
            </a:pPr>
            <a:r>
              <a:rPr lang="en-GB" altLang="en-US" sz="1950"/>
              <a:t>seizures or brain damage </a:t>
            </a:r>
          </a:p>
          <a:p>
            <a:pPr marL="457200" lvl="1">
              <a:lnSpc>
                <a:spcPct val="120000"/>
              </a:lnSpc>
            </a:pPr>
            <a:r>
              <a:rPr lang="en-GB" altLang="en-US" sz="1950"/>
              <a:t>encephalitis (an acute inflammation of the brain)</a:t>
            </a:r>
            <a:endParaRPr lang="en-GB" altLang="en-US" sz="1950" b="1">
              <a:solidFill>
                <a:srgbClr val="FF0000"/>
              </a:solidFill>
            </a:endParaRPr>
          </a:p>
          <a:p>
            <a:pPr marL="0" indent="0">
              <a:lnSpc>
                <a:spcPct val="120000"/>
              </a:lnSpc>
              <a:buNone/>
            </a:pPr>
            <a:r>
              <a:rPr lang="en-GB" altLang="en-US" sz="1950"/>
              <a:t>Young infants are much more likely to be admitted to hospital with pertussis than other age groups.</a:t>
            </a:r>
          </a:p>
          <a:p>
            <a:pPr marL="0" indent="0">
              <a:lnSpc>
                <a:spcPct val="80000"/>
              </a:lnSpc>
              <a:buNone/>
            </a:pPr>
            <a:endParaRPr lang="en-GB" altLang="en-US" sz="800"/>
          </a:p>
          <a:p>
            <a:pPr marL="0" indent="0">
              <a:lnSpc>
                <a:spcPct val="80000"/>
              </a:lnSpc>
              <a:buNone/>
            </a:pPr>
            <a:r>
              <a:rPr lang="en-GB" altLang="en-US" sz="1950"/>
              <a:t>In severe cases pertussis can be fatal in infants.</a:t>
            </a:r>
          </a:p>
        </p:txBody>
      </p:sp>
      <p:sp>
        <p:nvSpPr>
          <p:cNvPr id="3" name="Slide Number Placeholder 4">
            <a:extLst>
              <a:ext uri="{FF2B5EF4-FFF2-40B4-BE49-F238E27FC236}">
                <a16:creationId xmlns:a16="http://schemas.microsoft.com/office/drawing/2014/main" id="{E3760A63-4611-9E2C-D960-F94EB8F821A4}"/>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14</a:t>
            </a:fld>
            <a:endParaRPr lang="en-GB"/>
          </a:p>
        </p:txBody>
      </p:sp>
      <p:sp>
        <p:nvSpPr>
          <p:cNvPr id="5" name="Footer Placeholder 3">
            <a:extLst>
              <a:ext uri="{FF2B5EF4-FFF2-40B4-BE49-F238E27FC236}">
                <a16:creationId xmlns:a16="http://schemas.microsoft.com/office/drawing/2014/main" id="{305597C4-9C9F-8451-4491-8D09B3225CCD}"/>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Tree>
    <p:extLst>
      <p:ext uri="{BB962C8B-B14F-4D97-AF65-F5344CB8AC3E}">
        <p14:creationId xmlns:p14="http://schemas.microsoft.com/office/powerpoint/2010/main" val="529611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80F99-3C82-C492-967A-2F7153B6BE3C}"/>
              </a:ext>
            </a:extLst>
          </p:cNvPr>
          <p:cNvSpPr>
            <a:spLocks noGrp="1"/>
          </p:cNvSpPr>
          <p:nvPr>
            <p:ph type="title"/>
          </p:nvPr>
        </p:nvSpPr>
        <p:spPr/>
        <p:txBody>
          <a:bodyPr/>
          <a:lstStyle/>
          <a:p>
            <a:r>
              <a:rPr lang="en-GB"/>
              <a:t>Pertussis epidemiology</a:t>
            </a:r>
          </a:p>
        </p:txBody>
      </p:sp>
      <p:sp>
        <p:nvSpPr>
          <p:cNvPr id="3" name="Content Placeholder 2">
            <a:extLst>
              <a:ext uri="{FF2B5EF4-FFF2-40B4-BE49-F238E27FC236}">
                <a16:creationId xmlns:a16="http://schemas.microsoft.com/office/drawing/2014/main" id="{289D3EC5-4E66-0800-5C5C-09EEA16BE2DC}"/>
              </a:ext>
            </a:extLst>
          </p:cNvPr>
          <p:cNvSpPr>
            <a:spLocks noGrp="1"/>
          </p:cNvSpPr>
          <p:nvPr>
            <p:ph idx="1"/>
          </p:nvPr>
        </p:nvSpPr>
        <p:spPr>
          <a:xfrm>
            <a:off x="933735" y="1327482"/>
            <a:ext cx="10515600" cy="4203035"/>
          </a:xfrm>
        </p:spPr>
        <p:txBody>
          <a:bodyPr lIns="91440" tIns="45720" rIns="91440" bIns="45720" anchor="t">
            <a:normAutofit lnSpcReduction="10000"/>
          </a:bodyPr>
          <a:lstStyle/>
          <a:p>
            <a:pPr>
              <a:buFont typeface="Arial" panose="020B0604020202020204" pitchFamily="34" charset="0"/>
              <a:buChar char="•"/>
            </a:pPr>
            <a:r>
              <a:rPr lang="en-GB" sz="2000" dirty="0"/>
              <a:t>pertussis is a cyclical disease that peaks every 3 to 5 years</a:t>
            </a:r>
          </a:p>
          <a:p>
            <a:pPr>
              <a:buFont typeface="Arial" panose="020B0604020202020204" pitchFamily="34" charset="0"/>
              <a:buChar char="•"/>
            </a:pPr>
            <a:r>
              <a:rPr lang="en-GB" sz="2000" dirty="0"/>
              <a:t>prior to the routine pertussis immunisation programme, annual notifications averaged 120,000 per year in England and Wales</a:t>
            </a:r>
          </a:p>
          <a:p>
            <a:pPr>
              <a:buFont typeface="Arial" panose="020B0604020202020204" pitchFamily="34" charset="0"/>
              <a:buChar char="•"/>
            </a:pPr>
            <a:r>
              <a:rPr lang="en-GB" sz="2000" dirty="0"/>
              <a:t>pertussis immunisation, introduced in 1957, reduced these notifications to 2,069 by 1972</a:t>
            </a:r>
          </a:p>
          <a:p>
            <a:r>
              <a:rPr lang="en-GB" sz="2000" dirty="0"/>
              <a:t>currently pertussis containing vaccines are offered to children at 8, 12 and 16 weeks of age, at 18 months, and as a booster at 3 years and 4 months</a:t>
            </a:r>
            <a:endParaRPr lang="en-GB" sz="2000" dirty="0">
              <a:cs typeface="Arial"/>
            </a:endParaRPr>
          </a:p>
          <a:p>
            <a:pPr>
              <a:buFont typeface="Arial" panose="020B0604020202020204" pitchFamily="34" charset="0"/>
              <a:buChar char="•"/>
            </a:pPr>
            <a:r>
              <a:rPr lang="en-GB" sz="2000" dirty="0"/>
              <a:t>during an outbreak in 2012, 14 infant deaths were reported in England and Wales, all in unimmunised infants under 3 months of age </a:t>
            </a:r>
          </a:p>
          <a:p>
            <a:pPr>
              <a:buFont typeface="Arial" panose="020B0604020202020204" pitchFamily="34" charset="0"/>
              <a:buChar char="•"/>
            </a:pPr>
            <a:r>
              <a:rPr lang="en-GB" sz="2000" dirty="0"/>
              <a:t>this prompted the introduction of a temporary vaccination programme for pregnant women in 2012, this was then made permanent in 2016</a:t>
            </a:r>
          </a:p>
          <a:p>
            <a:pPr>
              <a:buFont typeface="Arial" panose="020B0604020202020204" pitchFamily="34" charset="0"/>
              <a:buChar char="•"/>
            </a:pPr>
            <a:endParaRPr lang="en-GB" sz="2000" dirty="0"/>
          </a:p>
          <a:p>
            <a:pPr marL="0" indent="0">
              <a:buNone/>
            </a:pPr>
            <a:r>
              <a:rPr lang="en-GB" sz="2000" dirty="0"/>
              <a:t>Further information on the role out of the maternal pertussis programme can be in the Welsh Health Circular </a:t>
            </a:r>
            <a:r>
              <a:rPr lang="en-GB" sz="2000" dirty="0">
                <a:hlinkClick r:id="rId3"/>
              </a:rPr>
              <a:t>(WHC/2016/020)</a:t>
            </a:r>
            <a:endParaRPr lang="en-GB" sz="2000" dirty="0"/>
          </a:p>
          <a:p>
            <a:pPr marL="0" indent="0">
              <a:buNone/>
            </a:pPr>
            <a:endParaRPr lang="en-GB" dirty="0"/>
          </a:p>
        </p:txBody>
      </p:sp>
      <p:sp>
        <p:nvSpPr>
          <p:cNvPr id="6" name="Footer Placeholder 3">
            <a:extLst>
              <a:ext uri="{FF2B5EF4-FFF2-40B4-BE49-F238E27FC236}">
                <a16:creationId xmlns:a16="http://schemas.microsoft.com/office/drawing/2014/main" id="{50E12858-04A9-23DE-70FF-1658B2EE64F0}"/>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7" name="Slide Number Placeholder 4">
            <a:extLst>
              <a:ext uri="{FF2B5EF4-FFF2-40B4-BE49-F238E27FC236}">
                <a16:creationId xmlns:a16="http://schemas.microsoft.com/office/drawing/2014/main" id="{4982FB4E-7F20-F9A5-E113-B48740D9C67A}"/>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15</a:t>
            </a:fld>
            <a:endParaRPr lang="en-GB"/>
          </a:p>
        </p:txBody>
      </p:sp>
    </p:spTree>
    <p:extLst>
      <p:ext uri="{BB962C8B-B14F-4D97-AF65-F5344CB8AC3E}">
        <p14:creationId xmlns:p14="http://schemas.microsoft.com/office/powerpoint/2010/main" val="887678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7A199-1D47-0D9E-9ACE-E321FEE68F95}"/>
              </a:ext>
            </a:extLst>
          </p:cNvPr>
          <p:cNvSpPr>
            <a:spLocks noGrp="1"/>
          </p:cNvSpPr>
          <p:nvPr>
            <p:ph type="title"/>
          </p:nvPr>
        </p:nvSpPr>
        <p:spPr>
          <a:xfrm>
            <a:off x="838200" y="365126"/>
            <a:ext cx="10986856" cy="1286122"/>
          </a:xfrm>
        </p:spPr>
        <p:txBody>
          <a:bodyPr>
            <a:normAutofit fontScale="90000"/>
          </a:bodyPr>
          <a:lstStyle/>
          <a:p>
            <a:r>
              <a:rPr lang="en-GB" sz="4900"/>
              <a:t>Incidence of confirmed pertussis cases at all ages, England and Wales, 1998 to 2012</a:t>
            </a:r>
            <a:br>
              <a:rPr lang="en-US" sz="4000"/>
            </a:br>
            <a:endParaRPr lang="en-US"/>
          </a:p>
        </p:txBody>
      </p:sp>
      <p:graphicFrame>
        <p:nvGraphicFramePr>
          <p:cNvPr id="6" name="Content Placeholder 5">
            <a:extLst>
              <a:ext uri="{FF2B5EF4-FFF2-40B4-BE49-F238E27FC236}">
                <a16:creationId xmlns:a16="http://schemas.microsoft.com/office/drawing/2014/main" id="{F5E337E7-C9A8-17ED-B2B7-8B7D988869DA}"/>
              </a:ext>
            </a:extLst>
          </p:cNvPr>
          <p:cNvGraphicFramePr>
            <a:graphicFrameLocks/>
          </p:cNvGraphicFramePr>
          <p:nvPr/>
        </p:nvGraphicFramePr>
        <p:xfrm>
          <a:off x="726961" y="1478280"/>
          <a:ext cx="9366142" cy="4960570"/>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4">
            <a:extLst>
              <a:ext uri="{FF2B5EF4-FFF2-40B4-BE49-F238E27FC236}">
                <a16:creationId xmlns:a16="http://schemas.microsoft.com/office/drawing/2014/main" id="{62795122-79C9-1C44-8E2C-C5D756A3FAAA}"/>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16</a:t>
            </a:fld>
            <a:endParaRPr lang="en-GB"/>
          </a:p>
        </p:txBody>
      </p:sp>
      <p:sp>
        <p:nvSpPr>
          <p:cNvPr id="7" name="Footer Placeholder 3">
            <a:extLst>
              <a:ext uri="{FF2B5EF4-FFF2-40B4-BE49-F238E27FC236}">
                <a16:creationId xmlns:a16="http://schemas.microsoft.com/office/drawing/2014/main" id="{2F2ACDD8-CBA9-4B00-7186-497BCB7700FA}"/>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Tree>
    <p:extLst>
      <p:ext uri="{BB962C8B-B14F-4D97-AF65-F5344CB8AC3E}">
        <p14:creationId xmlns:p14="http://schemas.microsoft.com/office/powerpoint/2010/main" val="11688977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3D0B2-BB9A-5ABD-0349-82D97F14DF1E}"/>
              </a:ext>
            </a:extLst>
          </p:cNvPr>
          <p:cNvSpPr>
            <a:spLocks noGrp="1"/>
          </p:cNvSpPr>
          <p:nvPr>
            <p:ph type="title"/>
          </p:nvPr>
        </p:nvSpPr>
        <p:spPr>
          <a:xfrm>
            <a:off x="484165" y="148990"/>
            <a:ext cx="11443315" cy="1325563"/>
          </a:xfrm>
        </p:spPr>
        <p:txBody>
          <a:bodyPr>
            <a:noAutofit/>
          </a:bodyPr>
          <a:lstStyle/>
          <a:p>
            <a:r>
              <a:rPr lang="en-GB"/>
              <a:t>Confirmed cases in infants under one year by week of age at onset (2011 to August 2012)</a:t>
            </a:r>
            <a:endParaRPr lang="en-US"/>
          </a:p>
        </p:txBody>
      </p:sp>
      <p:pic>
        <p:nvPicPr>
          <p:cNvPr id="11" name="Picture 10">
            <a:extLst>
              <a:ext uri="{FF2B5EF4-FFF2-40B4-BE49-F238E27FC236}">
                <a16:creationId xmlns:a16="http://schemas.microsoft.com/office/drawing/2014/main" id="{93417FF6-69E7-549F-CC08-3BFA1EECBCB0}"/>
              </a:ext>
            </a:extLst>
          </p:cNvPr>
          <p:cNvPicPr>
            <a:picLocks noChangeAspect="1"/>
          </p:cNvPicPr>
          <p:nvPr/>
        </p:nvPicPr>
        <p:blipFill>
          <a:blip r:embed="rId3"/>
          <a:stretch>
            <a:fillRect/>
          </a:stretch>
        </p:blipFill>
        <p:spPr>
          <a:xfrm>
            <a:off x="617201" y="1583524"/>
            <a:ext cx="8571404" cy="4554884"/>
          </a:xfrm>
          <a:prstGeom prst="rect">
            <a:avLst/>
          </a:prstGeom>
        </p:spPr>
      </p:pic>
      <p:sp>
        <p:nvSpPr>
          <p:cNvPr id="3" name="Footer Placeholder 3">
            <a:extLst>
              <a:ext uri="{FF2B5EF4-FFF2-40B4-BE49-F238E27FC236}">
                <a16:creationId xmlns:a16="http://schemas.microsoft.com/office/drawing/2014/main" id="{BEEA9DD6-515D-8FC5-6EA1-50301E4A41B2}"/>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6" name="Slide Number Placeholder 4">
            <a:extLst>
              <a:ext uri="{FF2B5EF4-FFF2-40B4-BE49-F238E27FC236}">
                <a16:creationId xmlns:a16="http://schemas.microsoft.com/office/drawing/2014/main" id="{19F5389D-B5B6-9F0F-69EF-A1F61FFDEEB2}"/>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17</a:t>
            </a:fld>
            <a:endParaRPr lang="en-GB"/>
          </a:p>
        </p:txBody>
      </p:sp>
    </p:spTree>
    <p:extLst>
      <p:ext uri="{BB962C8B-B14F-4D97-AF65-F5344CB8AC3E}">
        <p14:creationId xmlns:p14="http://schemas.microsoft.com/office/powerpoint/2010/main" val="41775370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986BA-B5E6-722D-4C8F-3767A3DC5E4C}"/>
              </a:ext>
            </a:extLst>
          </p:cNvPr>
          <p:cNvSpPr>
            <a:spLocks noGrp="1"/>
          </p:cNvSpPr>
          <p:nvPr>
            <p:ph type="title"/>
          </p:nvPr>
        </p:nvSpPr>
        <p:spPr>
          <a:xfrm>
            <a:off x="621437" y="128112"/>
            <a:ext cx="11487705" cy="1325563"/>
          </a:xfrm>
        </p:spPr>
        <p:txBody>
          <a:bodyPr>
            <a:noAutofit/>
          </a:bodyPr>
          <a:lstStyle/>
          <a:p>
            <a:r>
              <a:rPr lang="en-GB" sz="4000"/>
              <a:t>Laboratory confirmations of pertussis in infants aged under one by year, Wales; 1997-2024</a:t>
            </a:r>
            <a:r>
              <a:rPr lang="en-GB" sz="4000" baseline="30000"/>
              <a:t>*</a:t>
            </a:r>
          </a:p>
        </p:txBody>
      </p:sp>
      <p:sp>
        <p:nvSpPr>
          <p:cNvPr id="9" name="TextBox 8">
            <a:extLst>
              <a:ext uri="{FF2B5EF4-FFF2-40B4-BE49-F238E27FC236}">
                <a16:creationId xmlns:a16="http://schemas.microsoft.com/office/drawing/2014/main" id="{6A9714A4-6709-E8F9-BA7F-C7DE2B33FF9A}"/>
              </a:ext>
            </a:extLst>
          </p:cNvPr>
          <p:cNvSpPr txBox="1"/>
          <p:nvPr/>
        </p:nvSpPr>
        <p:spPr>
          <a:xfrm>
            <a:off x="209241" y="5636219"/>
            <a:ext cx="11182555"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Arial" panose="020B0604020202020204"/>
                <a:ea typeface="+mn-ea"/>
                <a:cs typeface="+mn-cs"/>
              </a:rPr>
              <a:t>*More diagnostic methods have become available over the time period presented with increasing use of serology and oral fluid testing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a:solidFill>
                  <a:prstClr val="black"/>
                </a:solidFill>
                <a:latin typeface="Arial" panose="020B0604020202020204"/>
              </a:rPr>
              <a:t>**Data as at end September 2024</a:t>
            </a:r>
            <a:endParaRPr kumimoji="0" lang="en-GB" sz="11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9F426A78-EF51-BD1C-8B45-BC459F9F81FD}"/>
              </a:ext>
            </a:extLst>
          </p:cNvPr>
          <p:cNvSpPr txBox="1"/>
          <p:nvPr/>
        </p:nvSpPr>
        <p:spPr>
          <a:xfrm>
            <a:off x="8780016" y="1625088"/>
            <a:ext cx="3329126" cy="386259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750"/>
              <a:t>Confirmed pertussis case numbers increased across all age groups in 2023/24 including young infants at most risk of serious disease, hospitalisation and death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750"/>
              <a:t>Incidence is highest in infants under 3 months who can only be protected by maternal vaccination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750"/>
              <a:t>Confirmation data as at end September 2024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750"/>
              <a:t>Notifications decreased in the last quarter of 2024</a:t>
            </a:r>
          </a:p>
        </p:txBody>
      </p:sp>
      <p:pic>
        <p:nvPicPr>
          <p:cNvPr id="6" name="Picture 5">
            <a:extLst>
              <a:ext uri="{FF2B5EF4-FFF2-40B4-BE49-F238E27FC236}">
                <a16:creationId xmlns:a16="http://schemas.microsoft.com/office/drawing/2014/main" id="{985D06C4-F0CB-7392-5CB9-E952CE134A8E}"/>
              </a:ext>
            </a:extLst>
          </p:cNvPr>
          <p:cNvPicPr>
            <a:picLocks noChangeAspect="1"/>
          </p:cNvPicPr>
          <p:nvPr/>
        </p:nvPicPr>
        <p:blipFill>
          <a:blip r:embed="rId3"/>
          <a:stretch>
            <a:fillRect/>
          </a:stretch>
        </p:blipFill>
        <p:spPr>
          <a:xfrm>
            <a:off x="366944" y="1625088"/>
            <a:ext cx="7608656" cy="3996466"/>
          </a:xfrm>
          <a:prstGeom prst="rect">
            <a:avLst/>
          </a:prstGeom>
        </p:spPr>
      </p:pic>
      <p:sp>
        <p:nvSpPr>
          <p:cNvPr id="11" name="Slide Number Placeholder 4">
            <a:extLst>
              <a:ext uri="{FF2B5EF4-FFF2-40B4-BE49-F238E27FC236}">
                <a16:creationId xmlns:a16="http://schemas.microsoft.com/office/drawing/2014/main" id="{3051D64D-A178-B8DB-F791-EC65E457CCEB}"/>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18</a:t>
            </a:fld>
            <a:endParaRPr lang="en-GB"/>
          </a:p>
        </p:txBody>
      </p:sp>
      <p:sp>
        <p:nvSpPr>
          <p:cNvPr id="12" name="Footer Placeholder 3">
            <a:extLst>
              <a:ext uri="{FF2B5EF4-FFF2-40B4-BE49-F238E27FC236}">
                <a16:creationId xmlns:a16="http://schemas.microsoft.com/office/drawing/2014/main" id="{5920D001-638C-EF72-A849-F80DF5BB85A1}"/>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Tree>
    <p:extLst>
      <p:ext uri="{BB962C8B-B14F-4D97-AF65-F5344CB8AC3E}">
        <p14:creationId xmlns:p14="http://schemas.microsoft.com/office/powerpoint/2010/main" val="989608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986BA-B5E6-722D-4C8F-3767A3DC5E4C}"/>
              </a:ext>
            </a:extLst>
          </p:cNvPr>
          <p:cNvSpPr>
            <a:spLocks noGrp="1"/>
          </p:cNvSpPr>
          <p:nvPr>
            <p:ph type="title"/>
          </p:nvPr>
        </p:nvSpPr>
        <p:spPr>
          <a:xfrm>
            <a:off x="352147" y="141431"/>
            <a:ext cx="11487705" cy="1325563"/>
          </a:xfrm>
        </p:spPr>
        <p:txBody>
          <a:bodyPr>
            <a:noAutofit/>
          </a:bodyPr>
          <a:lstStyle/>
          <a:p>
            <a:r>
              <a:rPr lang="en-GB" sz="4000"/>
              <a:t>Cumulative number of notifications of whooping cough to Wales Health Protection Teams by week, Wales; 2015-2024</a:t>
            </a:r>
            <a:endParaRPr lang="en-GB" sz="4000" baseline="30000"/>
          </a:p>
        </p:txBody>
      </p:sp>
      <p:pic>
        <p:nvPicPr>
          <p:cNvPr id="7" name="Picture">
            <a:extLst>
              <a:ext uri="{FF2B5EF4-FFF2-40B4-BE49-F238E27FC236}">
                <a16:creationId xmlns:a16="http://schemas.microsoft.com/office/drawing/2014/main" id="{583C2AF6-0910-E992-2CCC-22C613744C42}"/>
              </a:ext>
            </a:extLst>
          </p:cNvPr>
          <p:cNvPicPr/>
          <p:nvPr/>
        </p:nvPicPr>
        <p:blipFill>
          <a:blip r:embed="rId3"/>
          <a:stretch>
            <a:fillRect/>
          </a:stretch>
        </p:blipFill>
        <p:spPr bwMode="auto">
          <a:xfrm>
            <a:off x="1603375" y="1851024"/>
            <a:ext cx="8985250" cy="4257676"/>
          </a:xfrm>
          <a:prstGeom prst="rect">
            <a:avLst/>
          </a:prstGeom>
          <a:noFill/>
          <a:ln w="9525">
            <a:noFill/>
            <a:headEnd/>
            <a:tailEnd/>
          </a:ln>
        </p:spPr>
      </p:pic>
      <p:sp>
        <p:nvSpPr>
          <p:cNvPr id="4" name="Footer Placeholder 3">
            <a:extLst>
              <a:ext uri="{FF2B5EF4-FFF2-40B4-BE49-F238E27FC236}">
                <a16:creationId xmlns:a16="http://schemas.microsoft.com/office/drawing/2014/main" id="{85150CFA-02A5-93E9-6F5F-333825DAD6C1}"/>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6" name="Slide Number Placeholder 4">
            <a:extLst>
              <a:ext uri="{FF2B5EF4-FFF2-40B4-BE49-F238E27FC236}">
                <a16:creationId xmlns:a16="http://schemas.microsoft.com/office/drawing/2014/main" id="{14191CF8-B866-BA38-AC26-A23366E59E60}"/>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19</a:t>
            </a:fld>
            <a:endParaRPr lang="en-GB"/>
          </a:p>
        </p:txBody>
      </p:sp>
    </p:spTree>
    <p:extLst>
      <p:ext uri="{BB962C8B-B14F-4D97-AF65-F5344CB8AC3E}">
        <p14:creationId xmlns:p14="http://schemas.microsoft.com/office/powerpoint/2010/main" val="324830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C1B65-C887-969A-772A-2F0DCBECC24E}"/>
              </a:ext>
            </a:extLst>
          </p:cNvPr>
          <p:cNvSpPr>
            <a:spLocks noGrp="1"/>
          </p:cNvSpPr>
          <p:nvPr>
            <p:ph type="title"/>
          </p:nvPr>
        </p:nvSpPr>
        <p:spPr/>
        <p:txBody>
          <a:bodyPr/>
          <a:lstStyle/>
          <a:p>
            <a:pPr algn="ctr"/>
            <a:r>
              <a:rPr lang="en-GB" altLang="en-US">
                <a:solidFill>
                  <a:srgbClr val="002060"/>
                </a:solidFill>
                <a:latin typeface="+mn-lt"/>
              </a:rPr>
              <a:t>Pertussis (whooping cough) vaccination programme for pregnant women</a:t>
            </a:r>
            <a:br>
              <a:rPr lang="en-GB"/>
            </a:br>
            <a:endParaRPr lang="en-GB"/>
          </a:p>
        </p:txBody>
      </p:sp>
      <p:sp>
        <p:nvSpPr>
          <p:cNvPr id="3" name="Content Placeholder 2">
            <a:extLst>
              <a:ext uri="{FF2B5EF4-FFF2-40B4-BE49-F238E27FC236}">
                <a16:creationId xmlns:a16="http://schemas.microsoft.com/office/drawing/2014/main" id="{ECA78298-7537-5115-1767-DD635F942AFA}"/>
              </a:ext>
            </a:extLst>
          </p:cNvPr>
          <p:cNvSpPr>
            <a:spLocks noGrp="1"/>
          </p:cNvSpPr>
          <p:nvPr>
            <p:ph idx="1"/>
          </p:nvPr>
        </p:nvSpPr>
        <p:spPr>
          <a:xfrm>
            <a:off x="838200" y="2141537"/>
            <a:ext cx="10515600" cy="4351338"/>
          </a:xfrm>
        </p:spPr>
        <p:txBody>
          <a:bodyPr lIns="91440" tIns="45720" rIns="91440" bIns="45720" anchor="t"/>
          <a:lstStyle/>
          <a:p>
            <a:r>
              <a:rPr lang="en-GB" sz="2400" dirty="0">
                <a:solidFill>
                  <a:srgbClr val="002060"/>
                </a:solidFill>
                <a:ea typeface="Source Sans Pro"/>
                <a:cs typeface="Calibri"/>
              </a:rPr>
              <a:t>The information contained in these slides is accurate at the time of publication, November 2025. These slides are version controlled; this is version 2.</a:t>
            </a:r>
          </a:p>
          <a:p>
            <a:r>
              <a:rPr lang="en-GB" sz="2400" dirty="0">
                <a:solidFill>
                  <a:srgbClr val="002060"/>
                </a:solidFill>
                <a:ea typeface="Source Sans Pro"/>
                <a:cs typeface="Calibri"/>
              </a:rPr>
              <a:t>It is important that </a:t>
            </a:r>
            <a:r>
              <a:rPr lang="en-GB" sz="2400" dirty="0"/>
              <a:t>immunisers and/or those who are providing immunisation advice, should </a:t>
            </a:r>
            <a:r>
              <a:rPr lang="en-GB" sz="2400" dirty="0">
                <a:solidFill>
                  <a:srgbClr val="002060"/>
                </a:solidFill>
                <a:ea typeface="Source Sans Pro"/>
              </a:rPr>
              <a:t>always ensure they are accessing the most up to date information and refer to the relevant chapters of the Green book </a:t>
            </a:r>
            <a:r>
              <a:rPr lang="en-GB" sz="2400" dirty="0">
                <a:hlinkClick r:id="rId3"/>
              </a:rPr>
              <a:t>Immunisation against infectious disease - GOV.UK</a:t>
            </a:r>
            <a:r>
              <a:rPr lang="en-GB" sz="2400" dirty="0"/>
              <a:t> </a:t>
            </a:r>
            <a:r>
              <a:rPr lang="en-GB" sz="2400" dirty="0">
                <a:solidFill>
                  <a:srgbClr val="002060"/>
                </a:solidFill>
                <a:ea typeface="Source Sans Pro"/>
              </a:rPr>
              <a:t>and other authoritative sources when administering vaccines.</a:t>
            </a:r>
          </a:p>
          <a:p>
            <a:r>
              <a:rPr lang="en-GB" sz="2400" dirty="0"/>
              <a:t>Please note, Boostrix-IPV is no longer being supplied. This slide set will be updated once the relevant green book chapter has been updated to reflect this change.   </a:t>
            </a:r>
          </a:p>
          <a:p>
            <a:endParaRPr lang="en-GB" sz="2400" dirty="0">
              <a:solidFill>
                <a:srgbClr val="002060"/>
              </a:solidFill>
              <a:ea typeface="Source Sans Pro"/>
            </a:endParaRPr>
          </a:p>
          <a:p>
            <a:endParaRPr lang="en-GB" dirty="0"/>
          </a:p>
        </p:txBody>
      </p:sp>
      <p:sp>
        <p:nvSpPr>
          <p:cNvPr id="4" name="Footer Placeholder 3">
            <a:extLst>
              <a:ext uri="{FF2B5EF4-FFF2-40B4-BE49-F238E27FC236}">
                <a16:creationId xmlns:a16="http://schemas.microsoft.com/office/drawing/2014/main" id="{FE389300-3ADE-CCA9-3565-D116B1322645}"/>
              </a:ext>
            </a:extLst>
          </p:cNvPr>
          <p:cNvSpPr>
            <a:spLocks noGrp="1"/>
          </p:cNvSpPr>
          <p:nvPr>
            <p:ph type="ftr" sz="quarter" idx="11"/>
          </p:nvPr>
        </p:nvSpPr>
        <p:spPr/>
        <p:txBody>
          <a:bodyPr/>
          <a:lstStyle/>
          <a:p>
            <a:r>
              <a:rPr lang="en-GB" dirty="0"/>
              <a:t>Vaccination against pertussis for pregnant women </a:t>
            </a:r>
          </a:p>
        </p:txBody>
      </p:sp>
      <p:sp>
        <p:nvSpPr>
          <p:cNvPr id="5" name="Slide Number Placeholder 4">
            <a:extLst>
              <a:ext uri="{FF2B5EF4-FFF2-40B4-BE49-F238E27FC236}">
                <a16:creationId xmlns:a16="http://schemas.microsoft.com/office/drawing/2014/main" id="{E1EB84DF-3192-C259-E81B-5835D177C991}"/>
              </a:ext>
            </a:extLst>
          </p:cNvPr>
          <p:cNvSpPr>
            <a:spLocks noGrp="1"/>
          </p:cNvSpPr>
          <p:nvPr>
            <p:ph type="sldNum" sz="quarter" idx="12"/>
          </p:nvPr>
        </p:nvSpPr>
        <p:spPr/>
        <p:txBody>
          <a:bodyPr/>
          <a:lstStyle/>
          <a:p>
            <a:fld id="{561D0CCE-8DCC-44DC-A653-AE62B1D84A52}" type="slidenum">
              <a:rPr lang="en-GB" smtClean="0"/>
              <a:pPr/>
              <a:t>2</a:t>
            </a:fld>
            <a:endParaRPr lang="en-GB"/>
          </a:p>
        </p:txBody>
      </p:sp>
    </p:spTree>
    <p:extLst>
      <p:ext uri="{BB962C8B-B14F-4D97-AF65-F5344CB8AC3E}">
        <p14:creationId xmlns:p14="http://schemas.microsoft.com/office/powerpoint/2010/main" val="26742566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8F954-EB62-853E-D49B-20F4513D7802}"/>
              </a:ext>
            </a:extLst>
          </p:cNvPr>
          <p:cNvSpPr>
            <a:spLocks noGrp="1"/>
          </p:cNvSpPr>
          <p:nvPr>
            <p:ph type="title"/>
          </p:nvPr>
        </p:nvSpPr>
        <p:spPr/>
        <p:txBody>
          <a:bodyPr>
            <a:normAutofit/>
          </a:bodyPr>
          <a:lstStyle/>
          <a:p>
            <a:r>
              <a:rPr lang="en-GB"/>
              <a:t>Infant deaths due to pertussis (England) </a:t>
            </a:r>
            <a:br>
              <a:rPr lang="en-US"/>
            </a:br>
            <a:endParaRPr lang="en-US"/>
          </a:p>
        </p:txBody>
      </p:sp>
      <p:grpSp>
        <p:nvGrpSpPr>
          <p:cNvPr id="4" name="Group 3">
            <a:extLst>
              <a:ext uri="{FF2B5EF4-FFF2-40B4-BE49-F238E27FC236}">
                <a16:creationId xmlns:a16="http://schemas.microsoft.com/office/drawing/2014/main" id="{34744E3B-7FE8-8ED9-18F6-F4AF9FE5DA66}"/>
              </a:ext>
            </a:extLst>
          </p:cNvPr>
          <p:cNvGrpSpPr/>
          <p:nvPr/>
        </p:nvGrpSpPr>
        <p:grpSpPr>
          <a:xfrm>
            <a:off x="838200" y="1212750"/>
            <a:ext cx="10190872" cy="4901938"/>
            <a:chOff x="659305" y="1212750"/>
            <a:chExt cx="10190872" cy="4901938"/>
          </a:xfrm>
        </p:grpSpPr>
        <p:pic>
          <p:nvPicPr>
            <p:cNvPr id="1026" name="Picture 2">
              <a:extLst>
                <a:ext uri="{FF2B5EF4-FFF2-40B4-BE49-F238E27FC236}">
                  <a16:creationId xmlns:a16="http://schemas.microsoft.com/office/drawing/2014/main" id="{A70A8AA2-AAAB-96B7-F128-87216AE9AA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305" y="1212750"/>
              <a:ext cx="10190872" cy="490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rrow: Down 7">
              <a:extLst>
                <a:ext uri="{FF2B5EF4-FFF2-40B4-BE49-F238E27FC236}">
                  <a16:creationId xmlns:a16="http://schemas.microsoft.com/office/drawing/2014/main" id="{9ACA3C21-15DC-1B61-5ACD-26E3CDDCEAD6}"/>
                </a:ext>
              </a:extLst>
            </p:cNvPr>
            <p:cNvSpPr/>
            <p:nvPr/>
          </p:nvSpPr>
          <p:spPr>
            <a:xfrm>
              <a:off x="6051262" y="1533178"/>
              <a:ext cx="181195" cy="571236"/>
            </a:xfrm>
            <a:prstGeom prst="downArrow">
              <a:avLst/>
            </a:prstGeom>
            <a:solidFill>
              <a:schemeClr val="tx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21382587-6D56-76FE-7D80-C92A60361581}"/>
                </a:ext>
              </a:extLst>
            </p:cNvPr>
            <p:cNvSpPr txBox="1"/>
            <p:nvPr/>
          </p:nvSpPr>
          <p:spPr>
            <a:xfrm>
              <a:off x="5012377" y="1293280"/>
              <a:ext cx="234872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Maternal vaccination introduced</a:t>
              </a: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6" name="Slide Number Placeholder 4">
            <a:extLst>
              <a:ext uri="{FF2B5EF4-FFF2-40B4-BE49-F238E27FC236}">
                <a16:creationId xmlns:a16="http://schemas.microsoft.com/office/drawing/2014/main" id="{D9F66A91-C806-32D4-DCF8-3C3B260A2F59}"/>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20</a:t>
            </a:fld>
            <a:endParaRPr lang="en-GB"/>
          </a:p>
        </p:txBody>
      </p:sp>
      <p:sp>
        <p:nvSpPr>
          <p:cNvPr id="9" name="Footer Placeholder 3">
            <a:extLst>
              <a:ext uri="{FF2B5EF4-FFF2-40B4-BE49-F238E27FC236}">
                <a16:creationId xmlns:a16="http://schemas.microsoft.com/office/drawing/2014/main" id="{A0DC3329-87E7-CA61-9401-A5BF67AD327A}"/>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Tree>
    <p:extLst>
      <p:ext uri="{BB962C8B-B14F-4D97-AF65-F5344CB8AC3E}">
        <p14:creationId xmlns:p14="http://schemas.microsoft.com/office/powerpoint/2010/main" val="2571863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17A2B-D073-D545-244D-5A18D468959E}"/>
              </a:ext>
            </a:extLst>
          </p:cNvPr>
          <p:cNvSpPr>
            <a:spLocks noGrp="1"/>
          </p:cNvSpPr>
          <p:nvPr>
            <p:ph type="title"/>
          </p:nvPr>
        </p:nvSpPr>
        <p:spPr>
          <a:xfrm>
            <a:off x="838200" y="365126"/>
            <a:ext cx="10515600" cy="1117446"/>
          </a:xfrm>
        </p:spPr>
        <p:txBody>
          <a:bodyPr>
            <a:normAutofit fontScale="90000"/>
          </a:bodyPr>
          <a:lstStyle/>
          <a:p>
            <a:r>
              <a:rPr lang="en-GB" dirty="0"/>
              <a:t>Maternal vaccination uptake in Wales </a:t>
            </a:r>
            <a:br>
              <a:rPr lang="en-GB" dirty="0"/>
            </a:br>
            <a:r>
              <a:rPr lang="en-GB" sz="2000" dirty="0">
                <a:effectLst/>
                <a:latin typeface="Arial" panose="020B0604020202020204" pitchFamily="34" charset="0"/>
                <a:ea typeface="Arial" panose="020B0604020202020204" pitchFamily="34" charset="0"/>
                <a:cs typeface="Times New Roman" panose="02020603050405020304" pitchFamily="18" charset="0"/>
              </a:rPr>
              <a:t>Uptake of pertussis vaccination in pregnant women participating in the 2015/16 to 2024/25 Point of Delivery (POD) Survey’s</a:t>
            </a:r>
            <a:endParaRPr lang="en-GB" sz="4800" dirty="0"/>
          </a:p>
        </p:txBody>
      </p:sp>
      <p:sp>
        <p:nvSpPr>
          <p:cNvPr id="13" name="TextBox 12">
            <a:extLst>
              <a:ext uri="{FF2B5EF4-FFF2-40B4-BE49-F238E27FC236}">
                <a16:creationId xmlns:a16="http://schemas.microsoft.com/office/drawing/2014/main" id="{71B9A071-4F4B-E95E-B686-5DF1C507A93D}"/>
              </a:ext>
            </a:extLst>
          </p:cNvPr>
          <p:cNvSpPr txBox="1"/>
          <p:nvPr/>
        </p:nvSpPr>
        <p:spPr>
          <a:xfrm>
            <a:off x="9616511" y="2065623"/>
            <a:ext cx="2409234" cy="2862322"/>
          </a:xfrm>
          <a:prstGeom prst="rect">
            <a:avLst/>
          </a:prstGeom>
          <a:noFill/>
        </p:spPr>
        <p:txBody>
          <a:bodyPr wrap="square" rtlCol="0">
            <a:spAutoFit/>
          </a:bodyPr>
          <a:lstStyle/>
          <a:p>
            <a:r>
              <a:rPr lang="en-GB" sz="2000">
                <a:latin typeface="Arial" panose="020B0604020202020204" pitchFamily="34" charset="0"/>
              </a:rPr>
              <a:t>Vaccine uptake in Wales is estimated using an annual five-day survey of women delivering in maternity units across Wales and usually takes place in January.</a:t>
            </a:r>
            <a:endParaRPr lang="en-GB" sz="2000"/>
          </a:p>
        </p:txBody>
      </p:sp>
      <p:sp>
        <p:nvSpPr>
          <p:cNvPr id="4" name="Footer Placeholder 3">
            <a:extLst>
              <a:ext uri="{FF2B5EF4-FFF2-40B4-BE49-F238E27FC236}">
                <a16:creationId xmlns:a16="http://schemas.microsoft.com/office/drawing/2014/main" id="{A59D8EC6-D25B-77BC-D192-94B587FD72F4}"/>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7" name="Slide Number Placeholder 4">
            <a:extLst>
              <a:ext uri="{FF2B5EF4-FFF2-40B4-BE49-F238E27FC236}">
                <a16:creationId xmlns:a16="http://schemas.microsoft.com/office/drawing/2014/main" id="{95B90FEC-0921-AC23-68EF-B90807B7F8F4}"/>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21</a:t>
            </a:fld>
            <a:endParaRPr lang="en-GB"/>
          </a:p>
        </p:txBody>
      </p:sp>
      <p:pic>
        <p:nvPicPr>
          <p:cNvPr id="11" name="Picture 10">
            <a:extLst>
              <a:ext uri="{FF2B5EF4-FFF2-40B4-BE49-F238E27FC236}">
                <a16:creationId xmlns:a16="http://schemas.microsoft.com/office/drawing/2014/main" id="{CE44B3C3-9955-A8F2-2C4B-1B7B9EA9D7C2}"/>
              </a:ext>
            </a:extLst>
          </p:cNvPr>
          <p:cNvPicPr>
            <a:picLocks noChangeAspect="1"/>
          </p:cNvPicPr>
          <p:nvPr/>
        </p:nvPicPr>
        <p:blipFill>
          <a:blip r:embed="rId3"/>
          <a:stretch>
            <a:fillRect/>
          </a:stretch>
        </p:blipFill>
        <p:spPr>
          <a:xfrm>
            <a:off x="1190625" y="1871586"/>
            <a:ext cx="7753350" cy="4095750"/>
          </a:xfrm>
          <a:prstGeom prst="rect">
            <a:avLst/>
          </a:prstGeom>
        </p:spPr>
      </p:pic>
    </p:spTree>
    <p:extLst>
      <p:ext uri="{BB962C8B-B14F-4D97-AF65-F5344CB8AC3E}">
        <p14:creationId xmlns:p14="http://schemas.microsoft.com/office/powerpoint/2010/main" val="40470605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A3250-D3FA-2AFD-42AC-F1BF71316959}"/>
              </a:ext>
            </a:extLst>
          </p:cNvPr>
          <p:cNvSpPr>
            <a:spLocks noGrp="1"/>
          </p:cNvSpPr>
          <p:nvPr>
            <p:ph type="title"/>
          </p:nvPr>
        </p:nvSpPr>
        <p:spPr>
          <a:xfrm>
            <a:off x="443884" y="136525"/>
            <a:ext cx="11558726" cy="1325563"/>
          </a:xfrm>
        </p:spPr>
        <p:txBody>
          <a:bodyPr>
            <a:noAutofit/>
          </a:bodyPr>
          <a:lstStyle/>
          <a:p>
            <a:r>
              <a:rPr lang="en-GB" sz="3100" dirty="0"/>
              <a:t>Uptake of pertussis vaccination in pregnant women participating in the 2020/21 to 2024/25 POD surveys, by health board</a:t>
            </a:r>
          </a:p>
        </p:txBody>
      </p:sp>
      <p:sp>
        <p:nvSpPr>
          <p:cNvPr id="4" name="Slide Number Placeholder 4">
            <a:extLst>
              <a:ext uri="{FF2B5EF4-FFF2-40B4-BE49-F238E27FC236}">
                <a16:creationId xmlns:a16="http://schemas.microsoft.com/office/drawing/2014/main" id="{1F4F8D47-C71D-59AD-0CDC-83C30ACFD5D4}"/>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22</a:t>
            </a:fld>
            <a:endParaRPr lang="en-GB"/>
          </a:p>
        </p:txBody>
      </p:sp>
      <p:sp>
        <p:nvSpPr>
          <p:cNvPr id="6" name="Footer Placeholder 3">
            <a:extLst>
              <a:ext uri="{FF2B5EF4-FFF2-40B4-BE49-F238E27FC236}">
                <a16:creationId xmlns:a16="http://schemas.microsoft.com/office/drawing/2014/main" id="{4A1FEC08-99B1-5DF4-F7BA-A6BA0E62D36C}"/>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pic>
        <p:nvPicPr>
          <p:cNvPr id="5" name="Picture 4">
            <a:extLst>
              <a:ext uri="{FF2B5EF4-FFF2-40B4-BE49-F238E27FC236}">
                <a16:creationId xmlns:a16="http://schemas.microsoft.com/office/drawing/2014/main" id="{022F868B-1303-A505-ECE6-02D0225A944E}"/>
              </a:ext>
            </a:extLst>
          </p:cNvPr>
          <p:cNvPicPr>
            <a:picLocks noChangeAspect="1"/>
          </p:cNvPicPr>
          <p:nvPr/>
        </p:nvPicPr>
        <p:blipFill>
          <a:blip r:embed="rId3"/>
          <a:stretch>
            <a:fillRect/>
          </a:stretch>
        </p:blipFill>
        <p:spPr>
          <a:xfrm>
            <a:off x="1542963" y="1462088"/>
            <a:ext cx="8439237" cy="4533900"/>
          </a:xfrm>
          <a:prstGeom prst="rect">
            <a:avLst/>
          </a:prstGeom>
        </p:spPr>
      </p:pic>
    </p:spTree>
    <p:extLst>
      <p:ext uri="{BB962C8B-B14F-4D97-AF65-F5344CB8AC3E}">
        <p14:creationId xmlns:p14="http://schemas.microsoft.com/office/powerpoint/2010/main" val="3479527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F5F2187-6821-704F-D1E7-B9E6416D2EB8}"/>
              </a:ext>
            </a:extLst>
          </p:cNvPr>
          <p:cNvSpPr>
            <a:spLocks noGrp="1"/>
          </p:cNvSpPr>
          <p:nvPr>
            <p:ph type="body" sz="quarter" idx="10"/>
          </p:nvPr>
        </p:nvSpPr>
        <p:spPr>
          <a:xfrm>
            <a:off x="742950" y="3751263"/>
            <a:ext cx="9528514" cy="1468807"/>
          </a:xfrm>
        </p:spPr>
        <p:txBody>
          <a:bodyPr>
            <a:noAutofit/>
          </a:bodyPr>
          <a:lstStyle/>
          <a:p>
            <a:r>
              <a:rPr lang="en-GB"/>
              <a:t>Vaccinating pregnant women</a:t>
            </a:r>
          </a:p>
        </p:txBody>
      </p:sp>
      <p:sp>
        <p:nvSpPr>
          <p:cNvPr id="4" name="Footer Placeholder 3">
            <a:extLst>
              <a:ext uri="{FF2B5EF4-FFF2-40B4-BE49-F238E27FC236}">
                <a16:creationId xmlns:a16="http://schemas.microsoft.com/office/drawing/2014/main" id="{593F30D7-ACAA-4263-837E-8EF5763C5936}"/>
              </a:ext>
            </a:extLst>
          </p:cNvPr>
          <p:cNvSpPr>
            <a:spLocks noGrp="1"/>
          </p:cNvSpPr>
          <p:nvPr>
            <p:ph type="ftr" sz="quarter" idx="4294967295"/>
          </p:nvPr>
        </p:nvSpPr>
        <p:spPr>
          <a:xfrm>
            <a:off x="0" y="6356350"/>
            <a:ext cx="7315200" cy="365125"/>
          </a:xfrm>
          <a:prstGeom prst="rect">
            <a:avLst/>
          </a:prstGeom>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A12E8DE7-36A4-A537-5E0E-C8895F6076DD}"/>
              </a:ext>
            </a:extLst>
          </p:cNvPr>
          <p:cNvSpPr>
            <a:spLocks noGrp="1"/>
          </p:cNvSpPr>
          <p:nvPr>
            <p:ph type="sldNum" sz="quarter" idx="4294967295"/>
          </p:nvPr>
        </p:nvSpPr>
        <p:spPr>
          <a:xfrm>
            <a:off x="9448800" y="6356350"/>
            <a:ext cx="2743200" cy="365125"/>
          </a:xfrm>
          <a:prstGeom prst="rect">
            <a:avLst/>
          </a:prstGeom>
        </p:spPr>
        <p:txBody>
          <a:bodyPr/>
          <a:lstStyle/>
          <a:p>
            <a:fld id="{561D0CCE-8DCC-44DC-A653-AE62B1D84A52}" type="slidenum">
              <a:rPr lang="en-GB" smtClean="0"/>
              <a:pPr/>
              <a:t>23</a:t>
            </a:fld>
            <a:endParaRPr lang="en-GB"/>
          </a:p>
        </p:txBody>
      </p:sp>
    </p:spTree>
    <p:extLst>
      <p:ext uri="{BB962C8B-B14F-4D97-AF65-F5344CB8AC3E}">
        <p14:creationId xmlns:p14="http://schemas.microsoft.com/office/powerpoint/2010/main" val="2638022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379278"/>
            <a:ext cx="10721558" cy="810330"/>
          </a:xfrm>
        </p:spPr>
        <p:txBody>
          <a:bodyPr>
            <a:normAutofit/>
          </a:bodyPr>
          <a:lstStyle/>
          <a:p>
            <a:r>
              <a:rPr lang="en-GB"/>
              <a:t>Routine childhood pertussis immunisation</a:t>
            </a:r>
          </a:p>
        </p:txBody>
      </p:sp>
      <p:sp>
        <p:nvSpPr>
          <p:cNvPr id="3" name="Content Placeholder 2"/>
          <p:cNvSpPr>
            <a:spLocks noGrp="1"/>
          </p:cNvSpPr>
          <p:nvPr>
            <p:ph idx="1"/>
          </p:nvPr>
        </p:nvSpPr>
        <p:spPr>
          <a:xfrm>
            <a:off x="548254" y="1580644"/>
            <a:ext cx="10602099" cy="3696711"/>
          </a:xfrm>
        </p:spPr>
        <p:txBody>
          <a:bodyPr lIns="91440" tIns="45720" rIns="91440" bIns="45720" anchor="t"/>
          <a:lstStyle/>
          <a:p>
            <a:pPr marL="571500" marR="0" lvl="1" indent="-342900" algn="l" defTabSz="914400" rtl="0" eaLnBrk="1" fontAlgn="auto" latinLnBrk="0" hangingPunct="1">
              <a:lnSpc>
                <a:spcPct val="80000"/>
              </a:lnSpc>
              <a:spcBef>
                <a:spcPts val="500"/>
              </a:spcBef>
              <a:spcAft>
                <a:spcPts val="0"/>
              </a:spcAft>
              <a:buClr>
                <a:srgbClr val="007C91"/>
              </a:buClr>
              <a:buSzTx/>
              <a:buFont typeface="Arial" panose="020B0604020202020204" pitchFamily="34" charset="0"/>
              <a:buChar char="•"/>
              <a:tabLst/>
              <a:defRPr/>
            </a:pPr>
            <a:r>
              <a:rPr lang="en-GB" altLang="en-US" sz="2000" dirty="0"/>
              <a:t>pertussis containing vaccine is part of the childhood vaccination programme </a:t>
            </a:r>
          </a:p>
          <a:p>
            <a:pPr marL="228600" marR="0" lvl="1" indent="0" algn="l" defTabSz="914400" rtl="0" eaLnBrk="1" fontAlgn="auto" latinLnBrk="0" hangingPunct="1">
              <a:lnSpc>
                <a:spcPct val="80000"/>
              </a:lnSpc>
              <a:spcBef>
                <a:spcPts val="500"/>
              </a:spcBef>
              <a:spcAft>
                <a:spcPts val="0"/>
              </a:spcAft>
              <a:buClr>
                <a:srgbClr val="007C91"/>
              </a:buClr>
              <a:buSzTx/>
              <a:buFont typeface="Arial" panose="020B0604020202020204" pitchFamily="34" charset="0"/>
              <a:buNone/>
              <a:tabLst/>
              <a:defRPr/>
            </a:pPr>
            <a:endParaRPr lang="en-GB" altLang="en-US" sz="2000" dirty="0"/>
          </a:p>
          <a:p>
            <a:pPr marL="571500" lvl="1" indent="-342900">
              <a:lnSpc>
                <a:spcPct val="80000"/>
              </a:lnSpc>
              <a:buClr>
                <a:srgbClr val="007C91"/>
              </a:buClr>
              <a:defRPr/>
            </a:pPr>
            <a:r>
              <a:rPr lang="en-GB" altLang="en-US" sz="2000" dirty="0"/>
              <a:t>a 6-in-1 vaccine (DTaP/IPV/Hib/HepB) which protects against pertussis, diphtheria, tetanus, polio, haemophilus influenzae type b and hepatitis B is offered to infants at 8, 12 and 16 weeks of age, and at 18 months. </a:t>
            </a:r>
            <a:r>
              <a:rPr lang="en-GB" sz="2000" dirty="0">
                <a:ea typeface="+mn-lt"/>
                <a:cs typeface="+mn-lt"/>
              </a:rPr>
              <a:t>From January 2026, an additional dose of the 6-in-1 vaccine is offered at 18 months of age as part of the routine childhood immunisation schedule. For more information about the changes to the childhood immunisation schedule, visit </a:t>
            </a:r>
            <a:r>
              <a:rPr lang="en-GB" sz="2000" dirty="0">
                <a:ea typeface="+mn-lt"/>
                <a:cs typeface="+mn-lt"/>
                <a:hlinkClick r:id="rId3"/>
              </a:rPr>
              <a:t>phw.nhs.wales/vaccines/ccs-information-for-public</a:t>
            </a:r>
            <a:endParaRPr lang="en-GB" altLang="en-US" sz="2000" dirty="0">
              <a:cs typeface="Arial"/>
            </a:endParaRPr>
          </a:p>
          <a:p>
            <a:pPr marL="228600" marR="0" lvl="1" indent="0" algn="l" defTabSz="914400" rtl="0" eaLnBrk="1" fontAlgn="auto" latinLnBrk="0" hangingPunct="1">
              <a:lnSpc>
                <a:spcPct val="80000"/>
              </a:lnSpc>
              <a:spcBef>
                <a:spcPts val="500"/>
              </a:spcBef>
              <a:spcAft>
                <a:spcPts val="0"/>
              </a:spcAft>
              <a:buClr>
                <a:srgbClr val="007C91"/>
              </a:buClr>
              <a:buSzTx/>
              <a:buFont typeface="Arial" panose="020B0604020202020204" pitchFamily="34" charset="0"/>
              <a:buNone/>
              <a:tabLst/>
              <a:defRPr/>
            </a:pPr>
            <a:endParaRPr lang="en-GB" altLang="en-US" sz="2000" dirty="0"/>
          </a:p>
          <a:p>
            <a:pPr marL="571500" marR="0" lvl="1" indent="-342900" algn="l" defTabSz="914400" rtl="0" eaLnBrk="1" fontAlgn="auto" latinLnBrk="0" hangingPunct="1">
              <a:lnSpc>
                <a:spcPct val="80000"/>
              </a:lnSpc>
              <a:spcBef>
                <a:spcPts val="500"/>
              </a:spcBef>
              <a:spcAft>
                <a:spcPts val="0"/>
              </a:spcAft>
              <a:buClr>
                <a:srgbClr val="007C91"/>
              </a:buClr>
              <a:buSzTx/>
              <a:buFont typeface="Arial" panose="020B0604020202020204" pitchFamily="34" charset="0"/>
              <a:buChar char="•"/>
              <a:tabLst/>
              <a:defRPr/>
            </a:pPr>
            <a:r>
              <a:rPr lang="en-GB" altLang="en-US" sz="2000" dirty="0"/>
              <a:t>a booster dose of pertussis containing vaccine is given to children from 3 years and 4 months of age (as </a:t>
            </a:r>
            <a:r>
              <a:rPr lang="en-GB" altLang="en-US" sz="2000" dirty="0" err="1"/>
              <a:t>dTaP</a:t>
            </a:r>
            <a:r>
              <a:rPr lang="en-GB" altLang="en-US" sz="2000" dirty="0"/>
              <a:t>/IPV vaccine)</a:t>
            </a:r>
          </a:p>
          <a:p>
            <a:pPr marL="228600" marR="0" lvl="1" indent="0" algn="l" defTabSz="914400" rtl="0" eaLnBrk="1" fontAlgn="auto" latinLnBrk="0" hangingPunct="1">
              <a:lnSpc>
                <a:spcPct val="80000"/>
              </a:lnSpc>
              <a:spcBef>
                <a:spcPts val="500"/>
              </a:spcBef>
              <a:spcAft>
                <a:spcPts val="0"/>
              </a:spcAft>
              <a:buClr>
                <a:srgbClr val="007C91"/>
              </a:buClr>
              <a:buSzTx/>
              <a:buFont typeface="Arial" panose="020B0604020202020204" pitchFamily="34" charset="0"/>
              <a:buNone/>
              <a:tabLst/>
              <a:defRPr/>
            </a:pPr>
            <a:endParaRPr lang="en-GB" altLang="en-US" sz="2000" dirty="0"/>
          </a:p>
          <a:p>
            <a:pPr marL="571500" marR="0" lvl="1" indent="-342900" algn="l" defTabSz="914400" rtl="0" eaLnBrk="1" fontAlgn="auto" latinLnBrk="0" hangingPunct="1">
              <a:lnSpc>
                <a:spcPct val="80000"/>
              </a:lnSpc>
              <a:spcBef>
                <a:spcPts val="500"/>
              </a:spcBef>
              <a:spcAft>
                <a:spcPts val="0"/>
              </a:spcAft>
              <a:buClr>
                <a:srgbClr val="007C91"/>
              </a:buClr>
              <a:buSzTx/>
              <a:buFont typeface="Arial" panose="020B0604020202020204" pitchFamily="34" charset="0"/>
              <a:buChar char="•"/>
              <a:tabLst/>
              <a:defRPr/>
            </a:pPr>
            <a:r>
              <a:rPr lang="en-GB" altLang="en-US" sz="2000" dirty="0"/>
              <a:t>the primary aim of the childhood vaccination programme is to protect infants who are most at risk of severe disease and in whom case fatality is high</a:t>
            </a:r>
          </a:p>
          <a:p>
            <a:pPr>
              <a:buFont typeface="Arial" panose="020B0604020202020204" pitchFamily="34" charset="0"/>
              <a:buChar char="•"/>
            </a:pPr>
            <a:endParaRPr lang="en-GB" sz="2000" dirty="0"/>
          </a:p>
        </p:txBody>
      </p:sp>
      <p:sp>
        <p:nvSpPr>
          <p:cNvPr id="4" name="Footer Placeholder 3">
            <a:extLst>
              <a:ext uri="{FF2B5EF4-FFF2-40B4-BE49-F238E27FC236}">
                <a16:creationId xmlns:a16="http://schemas.microsoft.com/office/drawing/2014/main" id="{E938D97B-43D8-A8C3-AEFB-B9BA824CA684}"/>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7" name="Slide Number Placeholder 4">
            <a:extLst>
              <a:ext uri="{FF2B5EF4-FFF2-40B4-BE49-F238E27FC236}">
                <a16:creationId xmlns:a16="http://schemas.microsoft.com/office/drawing/2014/main" id="{95CF6C84-1859-CCDB-9445-A2290BAEA7C6}"/>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24</a:t>
            </a:fld>
            <a:endParaRPr lang="en-GB"/>
          </a:p>
        </p:txBody>
      </p:sp>
    </p:spTree>
    <p:extLst>
      <p:ext uri="{BB962C8B-B14F-4D97-AF65-F5344CB8AC3E}">
        <p14:creationId xmlns:p14="http://schemas.microsoft.com/office/powerpoint/2010/main" val="3298390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54171-06CB-8041-B52D-7190F36F520D}"/>
              </a:ext>
            </a:extLst>
          </p:cNvPr>
          <p:cNvSpPr>
            <a:spLocks noGrp="1"/>
          </p:cNvSpPr>
          <p:nvPr>
            <p:ph type="title"/>
          </p:nvPr>
        </p:nvSpPr>
        <p:spPr>
          <a:xfrm>
            <a:off x="428795" y="374485"/>
            <a:ext cx="10515600" cy="972607"/>
          </a:xfrm>
        </p:spPr>
        <p:txBody>
          <a:bodyPr/>
          <a:lstStyle/>
          <a:p>
            <a:r>
              <a:rPr lang="en-GB"/>
              <a:t>Pertussis vaccination</a:t>
            </a:r>
            <a:endParaRPr lang="en-US"/>
          </a:p>
        </p:txBody>
      </p:sp>
      <p:sp>
        <p:nvSpPr>
          <p:cNvPr id="3" name="Content Placeholder 2">
            <a:extLst>
              <a:ext uri="{FF2B5EF4-FFF2-40B4-BE49-F238E27FC236}">
                <a16:creationId xmlns:a16="http://schemas.microsoft.com/office/drawing/2014/main" id="{941FF8B5-F9C0-3DF6-0642-3000F39846D2}"/>
              </a:ext>
            </a:extLst>
          </p:cNvPr>
          <p:cNvSpPr>
            <a:spLocks noGrp="1"/>
          </p:cNvSpPr>
          <p:nvPr>
            <p:ph idx="1"/>
          </p:nvPr>
        </p:nvSpPr>
        <p:spPr>
          <a:xfrm>
            <a:off x="731668" y="1616368"/>
            <a:ext cx="10515600" cy="3625264"/>
          </a:xfrm>
        </p:spPr>
        <p:txBody>
          <a:bodyPr lIns="91440" tIns="45720" rIns="91440" bIns="45720" anchor="t"/>
          <a:lstStyle/>
          <a:p>
            <a:pPr>
              <a:buFont typeface="Arial" panose="020B0604020202020204" pitchFamily="34" charset="0"/>
              <a:buChar char="•"/>
            </a:pPr>
            <a:r>
              <a:rPr lang="en-GB" altLang="en-US" sz="2000" dirty="0"/>
              <a:t>neither natural disease nor vaccination against pertussis give life-long immunity</a:t>
            </a:r>
          </a:p>
          <a:p>
            <a:pPr>
              <a:buFont typeface="Arial" panose="020B0604020202020204" pitchFamily="34" charset="0"/>
              <a:buChar char="•"/>
            </a:pPr>
            <a:r>
              <a:rPr lang="en-GB" altLang="en-US" sz="2000" dirty="0"/>
              <a:t>individuals who have previously had pertussis disease can become re-infected and spread infection to others</a:t>
            </a:r>
          </a:p>
          <a:p>
            <a:pPr>
              <a:buFont typeface="Arial" panose="020B0604020202020204" pitchFamily="34" charset="0"/>
              <a:buChar char="•"/>
            </a:pPr>
            <a:r>
              <a:rPr lang="en-GB" altLang="en-US" sz="2000" dirty="0"/>
              <a:t>this spread of infection is important, particularly in children too young to be vaccinated</a:t>
            </a:r>
          </a:p>
          <a:p>
            <a:r>
              <a:rPr lang="en-GB" altLang="en-US" sz="2000" dirty="0"/>
              <a:t>the</a:t>
            </a:r>
            <a:r>
              <a:rPr lang="en-GB" altLang="en-US" sz="2000" dirty="0">
                <a:solidFill>
                  <a:srgbClr val="FF0000"/>
                </a:solidFill>
              </a:rPr>
              <a:t> </a:t>
            </a:r>
            <a:r>
              <a:rPr lang="en-GB" altLang="en-US" sz="2000" dirty="0"/>
              <a:t>primary objective of the pertussis vaccination in the pregnancy programme is to protect infants who are most at risk of severe complications and death</a:t>
            </a:r>
            <a:endParaRPr lang="en-GB" altLang="en-US" sz="2000" strike="sngStrike" dirty="0"/>
          </a:p>
        </p:txBody>
      </p:sp>
      <p:sp>
        <p:nvSpPr>
          <p:cNvPr id="6" name="Slide Number Placeholder 4">
            <a:extLst>
              <a:ext uri="{FF2B5EF4-FFF2-40B4-BE49-F238E27FC236}">
                <a16:creationId xmlns:a16="http://schemas.microsoft.com/office/drawing/2014/main" id="{FD54F887-2C58-39A2-B43A-950174788390}"/>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25</a:t>
            </a:fld>
            <a:endParaRPr lang="en-GB"/>
          </a:p>
        </p:txBody>
      </p:sp>
      <p:sp>
        <p:nvSpPr>
          <p:cNvPr id="7" name="Footer Placeholder 3">
            <a:extLst>
              <a:ext uri="{FF2B5EF4-FFF2-40B4-BE49-F238E27FC236}">
                <a16:creationId xmlns:a16="http://schemas.microsoft.com/office/drawing/2014/main" id="{424E0906-4CFA-0D57-6395-BE955158A98F}"/>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Tree>
    <p:extLst>
      <p:ext uri="{BB962C8B-B14F-4D97-AF65-F5344CB8AC3E}">
        <p14:creationId xmlns:p14="http://schemas.microsoft.com/office/powerpoint/2010/main" val="10637283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71ED0-5075-8D9E-89B6-899B873079D7}"/>
              </a:ext>
            </a:extLst>
          </p:cNvPr>
          <p:cNvSpPr>
            <a:spLocks noGrp="1"/>
          </p:cNvSpPr>
          <p:nvPr>
            <p:ph type="title"/>
          </p:nvPr>
        </p:nvSpPr>
        <p:spPr>
          <a:xfrm>
            <a:off x="497150" y="365125"/>
            <a:ext cx="11274640" cy="1330510"/>
          </a:xfrm>
        </p:spPr>
        <p:txBody>
          <a:bodyPr>
            <a:noAutofit/>
          </a:bodyPr>
          <a:lstStyle/>
          <a:p>
            <a:r>
              <a:rPr lang="en-GB"/>
              <a:t>Pertussis vaccination in pregnancy: protecting those too young to be vaccinated</a:t>
            </a:r>
            <a:endParaRPr lang="en-US"/>
          </a:p>
        </p:txBody>
      </p:sp>
      <p:sp>
        <p:nvSpPr>
          <p:cNvPr id="3" name="Content Placeholder 2">
            <a:extLst>
              <a:ext uri="{FF2B5EF4-FFF2-40B4-BE49-F238E27FC236}">
                <a16:creationId xmlns:a16="http://schemas.microsoft.com/office/drawing/2014/main" id="{A26A2563-AE9F-F64F-1E59-1568AAFAE578}"/>
              </a:ext>
            </a:extLst>
          </p:cNvPr>
          <p:cNvSpPr>
            <a:spLocks noGrp="1"/>
          </p:cNvSpPr>
          <p:nvPr>
            <p:ph idx="1"/>
          </p:nvPr>
        </p:nvSpPr>
        <p:spPr>
          <a:xfrm>
            <a:off x="401227" y="1854989"/>
            <a:ext cx="11123857" cy="4172949"/>
          </a:xfrm>
        </p:spPr>
        <p:txBody>
          <a:bodyPr>
            <a:noAutofit/>
          </a:bodyPr>
          <a:lstStyle/>
          <a:p>
            <a:pPr marL="571500" lvl="1" indent="-342900"/>
            <a:r>
              <a:rPr lang="en-GB" altLang="en-US" sz="2000">
                <a:latin typeface="+mn-lt"/>
              </a:rPr>
              <a:t>maternal pertussis vaccination was introduced in October 2012</a:t>
            </a:r>
          </a:p>
          <a:p>
            <a:pPr marL="571500" lvl="1" indent="-342900"/>
            <a:r>
              <a:rPr lang="en-GB" altLang="en-US" sz="2000">
                <a:latin typeface="+mn-lt"/>
              </a:rPr>
              <a:t>the vaccine should ideally be offered between 16 and 32 weeks of pregnancy t</a:t>
            </a:r>
            <a:r>
              <a:rPr lang="en-GB" sz="2000">
                <a:effectLst/>
                <a:latin typeface="+mn-lt"/>
              </a:rPr>
              <a:t>o maximise the likelihood that the baby will be protected from birth</a:t>
            </a:r>
            <a:endParaRPr lang="en-GB" altLang="en-US" sz="2000">
              <a:highlight>
                <a:srgbClr val="FFFF00"/>
              </a:highlight>
              <a:latin typeface="+mn-lt"/>
            </a:endParaRPr>
          </a:p>
          <a:p>
            <a:pPr marL="571500" lvl="1" indent="-342900"/>
            <a:r>
              <a:rPr lang="en-GB" sz="2000">
                <a:latin typeface="+mn-lt"/>
              </a:rPr>
              <a:t>to help provide optimal protection the vaccine should be given before 32 weeks, women who miss vaccination before 32 weeks are still recommended to have the vaccine at any point up until delivery</a:t>
            </a:r>
          </a:p>
          <a:p>
            <a:pPr marL="571500" lvl="1" indent="-342900"/>
            <a:r>
              <a:rPr lang="en-GB" altLang="en-US" sz="2000">
                <a:latin typeface="+mn-lt"/>
              </a:rPr>
              <a:t>the aim of maternal vaccination is to boost antibodies in vaccinated women during pregnancy so that pertussis antibodies are passed from mother to baby</a:t>
            </a:r>
          </a:p>
          <a:p>
            <a:pPr marL="571500" lvl="1" indent="-342900"/>
            <a:r>
              <a:rPr lang="en-GB" altLang="en-US" sz="2000">
                <a:latin typeface="+mn-lt"/>
              </a:rPr>
              <a:t>this is considered the best way to provide passive protection to infants in the first weeks of life and offers women a safe way to protect their baby against this serious disease</a:t>
            </a:r>
          </a:p>
        </p:txBody>
      </p:sp>
      <p:sp>
        <p:nvSpPr>
          <p:cNvPr id="6" name="Footer Placeholder 3">
            <a:extLst>
              <a:ext uri="{FF2B5EF4-FFF2-40B4-BE49-F238E27FC236}">
                <a16:creationId xmlns:a16="http://schemas.microsoft.com/office/drawing/2014/main" id="{22ADE866-9B65-B579-F2AF-55A53C6F15BF}"/>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7" name="Slide Number Placeholder 4">
            <a:extLst>
              <a:ext uri="{FF2B5EF4-FFF2-40B4-BE49-F238E27FC236}">
                <a16:creationId xmlns:a16="http://schemas.microsoft.com/office/drawing/2014/main" id="{A7CFA5DC-F700-D45F-51F0-78A72D4D8A4A}"/>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26</a:t>
            </a:fld>
            <a:endParaRPr lang="en-GB"/>
          </a:p>
        </p:txBody>
      </p:sp>
    </p:spTree>
    <p:extLst>
      <p:ext uri="{BB962C8B-B14F-4D97-AF65-F5344CB8AC3E}">
        <p14:creationId xmlns:p14="http://schemas.microsoft.com/office/powerpoint/2010/main" val="11216017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ED230-82D2-69E1-C1EF-7CD825EBFD71}"/>
              </a:ext>
            </a:extLst>
          </p:cNvPr>
          <p:cNvSpPr>
            <a:spLocks noGrp="1"/>
          </p:cNvSpPr>
          <p:nvPr>
            <p:ph type="title"/>
          </p:nvPr>
        </p:nvSpPr>
        <p:spPr>
          <a:xfrm>
            <a:off x="330205" y="390431"/>
            <a:ext cx="10515600" cy="972607"/>
          </a:xfrm>
        </p:spPr>
        <p:txBody>
          <a:bodyPr/>
          <a:lstStyle/>
          <a:p>
            <a:r>
              <a:rPr lang="en-GB"/>
              <a:t>Pertussis vaccination in pregnancy</a:t>
            </a:r>
            <a:endParaRPr lang="en-US"/>
          </a:p>
        </p:txBody>
      </p:sp>
      <p:sp>
        <p:nvSpPr>
          <p:cNvPr id="3" name="Content Placeholder 2">
            <a:extLst>
              <a:ext uri="{FF2B5EF4-FFF2-40B4-BE49-F238E27FC236}">
                <a16:creationId xmlns:a16="http://schemas.microsoft.com/office/drawing/2014/main" id="{A40B8277-5C56-2FD6-7A94-745694684534}"/>
              </a:ext>
            </a:extLst>
          </p:cNvPr>
          <p:cNvSpPr>
            <a:spLocks noGrp="1"/>
          </p:cNvSpPr>
          <p:nvPr>
            <p:ph idx="1"/>
          </p:nvPr>
        </p:nvSpPr>
        <p:spPr>
          <a:xfrm>
            <a:off x="838200" y="1585928"/>
            <a:ext cx="10515600" cy="3864961"/>
          </a:xfrm>
        </p:spPr>
        <p:txBody>
          <a:bodyPr>
            <a:normAutofit/>
          </a:bodyPr>
          <a:lstStyle/>
          <a:p>
            <a:r>
              <a:rPr lang="en-GB" altLang="en-US" sz="2000"/>
              <a:t>maternal antibodies boosted by vaccination will be passed across the placenta to the unborn baby and should provide protection in the first few weeks of life, when they are most at risk of serious complications if they become infected with pertussis</a:t>
            </a:r>
          </a:p>
          <a:p>
            <a:endParaRPr lang="en-GB" altLang="en-US" sz="2000"/>
          </a:p>
          <a:p>
            <a:pPr marL="228600" lvl="1">
              <a:spcBef>
                <a:spcPts val="1000"/>
              </a:spcBef>
            </a:pPr>
            <a:r>
              <a:rPr lang="en-GB" altLang="en-US" sz="2000"/>
              <a:t>maternal vaccination reduces the risk of the mother developing pertussis infection and passing it on to the young infant </a:t>
            </a:r>
          </a:p>
          <a:p>
            <a:pPr marL="228600" lvl="1">
              <a:spcBef>
                <a:spcPts val="1000"/>
              </a:spcBef>
            </a:pPr>
            <a:endParaRPr lang="en-GB" altLang="en-US" sz="2000"/>
          </a:p>
          <a:p>
            <a:pPr marL="228600" lvl="1">
              <a:spcBef>
                <a:spcPts val="1000"/>
              </a:spcBef>
            </a:pPr>
            <a:r>
              <a:rPr lang="en-GB" altLang="en-US" sz="2000"/>
              <a:t>infants born to mothers vaccinated at the recommended time during pregnancy have higher levels of antibodies than those born to unvaccinated mothers, which helps protect the infant until they start receiving their own immunisations </a:t>
            </a:r>
          </a:p>
        </p:txBody>
      </p:sp>
      <p:sp>
        <p:nvSpPr>
          <p:cNvPr id="6" name="Slide Number Placeholder 4">
            <a:extLst>
              <a:ext uri="{FF2B5EF4-FFF2-40B4-BE49-F238E27FC236}">
                <a16:creationId xmlns:a16="http://schemas.microsoft.com/office/drawing/2014/main" id="{DF0BBDE9-332E-6885-0F96-0ED064A5557D}"/>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27</a:t>
            </a:fld>
            <a:endParaRPr lang="en-GB"/>
          </a:p>
        </p:txBody>
      </p:sp>
      <p:sp>
        <p:nvSpPr>
          <p:cNvPr id="7" name="Footer Placeholder 3">
            <a:extLst>
              <a:ext uri="{FF2B5EF4-FFF2-40B4-BE49-F238E27FC236}">
                <a16:creationId xmlns:a16="http://schemas.microsoft.com/office/drawing/2014/main" id="{DB21F433-5482-6632-5E35-35CE48BABF02}"/>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Tree>
    <p:extLst>
      <p:ext uri="{BB962C8B-B14F-4D97-AF65-F5344CB8AC3E}">
        <p14:creationId xmlns:p14="http://schemas.microsoft.com/office/powerpoint/2010/main" val="33436989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BC2CD-11D0-B23A-391C-AC6DF8733A22}"/>
              </a:ext>
            </a:extLst>
          </p:cNvPr>
          <p:cNvSpPr>
            <a:spLocks noGrp="1"/>
          </p:cNvSpPr>
          <p:nvPr>
            <p:ph type="title"/>
          </p:nvPr>
        </p:nvSpPr>
        <p:spPr>
          <a:xfrm>
            <a:off x="838200" y="365126"/>
            <a:ext cx="10515600" cy="1100614"/>
          </a:xfrm>
        </p:spPr>
        <p:txBody>
          <a:bodyPr/>
          <a:lstStyle/>
          <a:p>
            <a:r>
              <a:rPr lang="en-GB"/>
              <a:t>Maternal vaccination is highly effective</a:t>
            </a:r>
          </a:p>
        </p:txBody>
      </p:sp>
      <p:sp>
        <p:nvSpPr>
          <p:cNvPr id="3" name="Content Placeholder 2">
            <a:extLst>
              <a:ext uri="{FF2B5EF4-FFF2-40B4-BE49-F238E27FC236}">
                <a16:creationId xmlns:a16="http://schemas.microsoft.com/office/drawing/2014/main" id="{370A7700-5B7E-F0F4-D887-93CC0BCC8C51}"/>
              </a:ext>
            </a:extLst>
          </p:cNvPr>
          <p:cNvSpPr>
            <a:spLocks noGrp="1"/>
          </p:cNvSpPr>
          <p:nvPr>
            <p:ph idx="1"/>
          </p:nvPr>
        </p:nvSpPr>
        <p:spPr>
          <a:xfrm>
            <a:off x="838200" y="1825625"/>
            <a:ext cx="10515600" cy="2142693"/>
          </a:xfrm>
        </p:spPr>
        <p:txBody>
          <a:bodyPr>
            <a:normAutofit/>
          </a:bodyPr>
          <a:lstStyle/>
          <a:p>
            <a:r>
              <a:rPr lang="en-GB" sz="2000">
                <a:ea typeface="Calibri" panose="020F0502020204030204" pitchFamily="34" charset="0"/>
              </a:rPr>
              <a:t>v</a:t>
            </a:r>
            <a:r>
              <a:rPr lang="en-GB" sz="2000">
                <a:effectLst/>
                <a:latin typeface="Arial" panose="020B0604020202020204" pitchFamily="34" charset="0"/>
                <a:ea typeface="Calibri" panose="020F0502020204030204" pitchFamily="34" charset="0"/>
              </a:rPr>
              <a:t>accination in pregnancy is key to protecting young babies</a:t>
            </a:r>
          </a:p>
          <a:p>
            <a:r>
              <a:rPr lang="en-GB" sz="2000">
                <a:ea typeface="Calibri" panose="020F0502020204030204" pitchFamily="34" charset="0"/>
              </a:rPr>
              <a:t>s</a:t>
            </a:r>
            <a:r>
              <a:rPr lang="en-GB" sz="2000">
                <a:effectLst/>
                <a:latin typeface="Arial" panose="020B0604020202020204" pitchFamily="34" charset="0"/>
                <a:ea typeface="Calibri" panose="020F0502020204030204" pitchFamily="34" charset="0"/>
              </a:rPr>
              <a:t>tudies in England found maternal vaccination offers infants under 3 months of age:</a:t>
            </a:r>
          </a:p>
          <a:p>
            <a:pPr lvl="1"/>
            <a:r>
              <a:rPr lang="en-GB" sz="2000">
                <a:effectLst/>
                <a:latin typeface="Arial" panose="020B0604020202020204" pitchFamily="34" charset="0"/>
                <a:ea typeface="Calibri" panose="020F0502020204030204" pitchFamily="34" charset="0"/>
              </a:rPr>
              <a:t>around 90% vaccine effectiveness against confirmed disease </a:t>
            </a:r>
          </a:p>
          <a:p>
            <a:pPr lvl="1"/>
            <a:r>
              <a:rPr lang="en-GB" sz="2000">
                <a:effectLst/>
                <a:latin typeface="Arial" panose="020B0604020202020204" pitchFamily="34" charset="0"/>
                <a:ea typeface="Calibri" panose="020F0502020204030204" pitchFamily="34" charset="0"/>
              </a:rPr>
              <a:t>very high protection against death from pertussis</a:t>
            </a:r>
            <a:endParaRPr lang="en-GB" sz="2000"/>
          </a:p>
        </p:txBody>
      </p:sp>
      <p:sp>
        <p:nvSpPr>
          <p:cNvPr id="7" name="TextBox 6">
            <a:extLst>
              <a:ext uri="{FF2B5EF4-FFF2-40B4-BE49-F238E27FC236}">
                <a16:creationId xmlns:a16="http://schemas.microsoft.com/office/drawing/2014/main" id="{7C6C5475-F9B3-6894-4B67-914CC2546F68}"/>
              </a:ext>
            </a:extLst>
          </p:cNvPr>
          <p:cNvSpPr txBox="1"/>
          <p:nvPr/>
        </p:nvSpPr>
        <p:spPr>
          <a:xfrm>
            <a:off x="939797" y="5089124"/>
            <a:ext cx="10312406"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2060"/>
                </a:solidFill>
                <a:effectLst/>
                <a:uLnTx/>
                <a:uFillTx/>
                <a:latin typeface="Arial" panose="020B0604020202020204" pitchFamily="34" charset="0"/>
                <a:ea typeface="Calibri" panose="020F0502020204030204" pitchFamily="34" charset="0"/>
                <a:cs typeface="+mn-cs"/>
              </a:rPr>
              <a:t>Amirthalingam G and others.</a:t>
            </a:r>
            <a:r>
              <a:rPr kumimoji="0" lang="en-GB" sz="1600" b="0" i="0" u="none" strike="noStrike" kern="1200" cap="none" spc="0" normalizeH="0" baseline="0" noProof="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GB" sz="1600" b="0" i="0" u="none" strike="noStrike" kern="1200" cap="none" spc="0" normalizeH="0" baseline="0" noProof="0">
                <a:ln>
                  <a:noFill/>
                </a:ln>
                <a:solidFill>
                  <a:srgbClr val="002060"/>
                </a:solidFill>
                <a:effectLst/>
                <a:uLnTx/>
                <a:uFillTx/>
                <a:latin typeface="Arial" panose="020B0604020202020204" pitchFamily="34" charset="0"/>
                <a:ea typeface="Calibri" panose="020F0502020204030204" pitchFamily="34" charset="0"/>
                <a:cs typeface="+mn-cs"/>
              </a:rPr>
              <a:t>Optimization of Timing of Maternal Pertussis Immunization From 6 Years of Postimplementation Surveillance Data in England’ Clinical Infectious Diseases, 1 February 2023: volume 76, issue 3, :e1129</a:t>
            </a:r>
            <a:r>
              <a:rPr lang="en-GB" sz="1600">
                <a:solidFill>
                  <a:srgbClr val="002060"/>
                </a:solidFill>
                <a:latin typeface="Arial" panose="020B0604020202020204" pitchFamily="34" charset="0"/>
                <a:ea typeface="Calibri" panose="020F0502020204030204" pitchFamily="34" charset="0"/>
              </a:rPr>
              <a:t> to </a:t>
            </a:r>
            <a:r>
              <a:rPr kumimoji="0" lang="en-GB" sz="1600" b="0" i="0" u="none" strike="noStrike" kern="1200" cap="none" spc="0" normalizeH="0" baseline="0" noProof="0">
                <a:ln>
                  <a:noFill/>
                </a:ln>
                <a:solidFill>
                  <a:srgbClr val="002060"/>
                </a:solidFill>
                <a:effectLst/>
                <a:uLnTx/>
                <a:uFillTx/>
                <a:latin typeface="Arial" panose="020B0604020202020204" pitchFamily="34" charset="0"/>
                <a:ea typeface="Calibri" panose="020F0502020204030204" pitchFamily="34" charset="0"/>
                <a:cs typeface="+mn-cs"/>
              </a:rPr>
              <a:t>e1139 </a:t>
            </a:r>
            <a:r>
              <a:rPr kumimoji="0" lang="en-GB" sz="1600" b="0" i="0" u="sng" strike="noStrike" kern="1200" cap="none" spc="0" normalizeH="0" baseline="0" noProof="0">
                <a:ln>
                  <a:noFill/>
                </a:ln>
                <a:solidFill>
                  <a:srgbClr val="0563C1"/>
                </a:solidFill>
                <a:effectLst/>
                <a:uLnTx/>
                <a:uFillTx/>
                <a:latin typeface="Arial" panose="020B0604020202020204" pitchFamily="34" charset="0"/>
                <a:ea typeface="Calibri" panose="020F0502020204030204" pitchFamily="34" charset="0"/>
                <a:cs typeface="+mn-cs"/>
                <a:hlinkClick r:id="rId3"/>
              </a:rPr>
              <a:t>https://doi.org/10.1093/cid/ciac651</a:t>
            </a:r>
            <a:r>
              <a:rPr kumimoji="0" lang="en-GB" sz="1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 </a:t>
            </a:r>
            <a:endParaRPr kumimoji="0" lang="en-GB"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89463B1-E898-B3E6-1A83-71E50B556409}"/>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8" name="Slide Number Placeholder 4">
            <a:extLst>
              <a:ext uri="{FF2B5EF4-FFF2-40B4-BE49-F238E27FC236}">
                <a16:creationId xmlns:a16="http://schemas.microsoft.com/office/drawing/2014/main" id="{5D44DCA7-EC05-38DB-478D-CD0B7F0E2C40}"/>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28</a:t>
            </a:fld>
            <a:endParaRPr lang="en-GB"/>
          </a:p>
        </p:txBody>
      </p:sp>
    </p:spTree>
    <p:extLst>
      <p:ext uri="{BB962C8B-B14F-4D97-AF65-F5344CB8AC3E}">
        <p14:creationId xmlns:p14="http://schemas.microsoft.com/office/powerpoint/2010/main" val="26970043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ED7DE-7518-F02D-1D07-0C7AF5DBC1E6}"/>
              </a:ext>
            </a:extLst>
          </p:cNvPr>
          <p:cNvSpPr>
            <a:spLocks noGrp="1"/>
          </p:cNvSpPr>
          <p:nvPr>
            <p:ph type="title"/>
          </p:nvPr>
        </p:nvSpPr>
        <p:spPr>
          <a:xfrm>
            <a:off x="330205" y="378708"/>
            <a:ext cx="10515600" cy="972607"/>
          </a:xfrm>
        </p:spPr>
        <p:txBody>
          <a:bodyPr/>
          <a:lstStyle/>
          <a:p>
            <a:r>
              <a:rPr lang="en-GB"/>
              <a:t>Protecting each pregnancy</a:t>
            </a:r>
          </a:p>
        </p:txBody>
      </p:sp>
      <p:sp>
        <p:nvSpPr>
          <p:cNvPr id="3" name="Content Placeholder 2">
            <a:extLst>
              <a:ext uri="{FF2B5EF4-FFF2-40B4-BE49-F238E27FC236}">
                <a16:creationId xmlns:a16="http://schemas.microsoft.com/office/drawing/2014/main" id="{5EDFF5D3-099D-7602-C96F-4F70F613A3F9}"/>
              </a:ext>
            </a:extLst>
          </p:cNvPr>
          <p:cNvSpPr>
            <a:spLocks noGrp="1"/>
          </p:cNvSpPr>
          <p:nvPr>
            <p:ph idx="1"/>
          </p:nvPr>
        </p:nvSpPr>
        <p:spPr>
          <a:xfrm>
            <a:off x="758301" y="1417251"/>
            <a:ext cx="10515600" cy="4351338"/>
          </a:xfrm>
        </p:spPr>
        <p:txBody>
          <a:bodyPr>
            <a:normAutofit/>
          </a:bodyPr>
          <a:lstStyle/>
          <a:p>
            <a:pPr>
              <a:lnSpc>
                <a:spcPct val="110000"/>
              </a:lnSpc>
              <a:spcBef>
                <a:spcPts val="1500"/>
              </a:spcBef>
              <a:spcAft>
                <a:spcPts val="1500"/>
              </a:spcAft>
            </a:pPr>
            <a:r>
              <a:rPr lang="en-GB" sz="2000"/>
              <a:t>studies have shown a significant decline in antibodies within the first year after maternal vaccination</a:t>
            </a:r>
          </a:p>
          <a:p>
            <a:pPr>
              <a:lnSpc>
                <a:spcPct val="110000"/>
              </a:lnSpc>
              <a:spcBef>
                <a:spcPts val="1500"/>
              </a:spcBef>
              <a:spcAft>
                <a:spcPts val="1500"/>
              </a:spcAft>
            </a:pPr>
            <a:r>
              <a:rPr lang="en-GB" sz="2000"/>
              <a:t>as the persistence of antibodies after a single dose of pertussis-containing vaccine in pregnancy is short and therefore unlikely to ensure infant protection during consecutive pregnancies, vaccination, ideally between weeks 16 and 32, is currently recommended in every pregnancy </a:t>
            </a:r>
          </a:p>
          <a:p>
            <a:pPr>
              <a:lnSpc>
                <a:spcPct val="110000"/>
              </a:lnSpc>
              <a:spcBef>
                <a:spcPts val="1500"/>
              </a:spcBef>
              <a:spcAft>
                <a:spcPts val="1500"/>
              </a:spcAft>
            </a:pPr>
            <a:r>
              <a:rPr lang="en-GB" sz="2000"/>
              <a:t>repeated pertussis-containing vaccinations in consecutive pregnancies are well-tolerated</a:t>
            </a:r>
          </a:p>
          <a:p>
            <a:endParaRPr lang="en-GB"/>
          </a:p>
        </p:txBody>
      </p:sp>
      <p:sp>
        <p:nvSpPr>
          <p:cNvPr id="6" name="Slide Number Placeholder 4">
            <a:extLst>
              <a:ext uri="{FF2B5EF4-FFF2-40B4-BE49-F238E27FC236}">
                <a16:creationId xmlns:a16="http://schemas.microsoft.com/office/drawing/2014/main" id="{47D5CEAD-341E-389F-8BFB-8003266013CB}"/>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29</a:t>
            </a:fld>
            <a:endParaRPr lang="en-GB"/>
          </a:p>
        </p:txBody>
      </p:sp>
      <p:sp>
        <p:nvSpPr>
          <p:cNvPr id="7" name="Footer Placeholder 3">
            <a:extLst>
              <a:ext uri="{FF2B5EF4-FFF2-40B4-BE49-F238E27FC236}">
                <a16:creationId xmlns:a16="http://schemas.microsoft.com/office/drawing/2014/main" id="{BB76672F-9460-090C-691B-C5BA81C909AB}"/>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Tree>
    <p:extLst>
      <p:ext uri="{BB962C8B-B14F-4D97-AF65-F5344CB8AC3E}">
        <p14:creationId xmlns:p14="http://schemas.microsoft.com/office/powerpoint/2010/main" val="3088749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2D1E1-EABD-3872-504E-752EFB49BF7D}"/>
              </a:ext>
            </a:extLst>
          </p:cNvPr>
          <p:cNvSpPr>
            <a:spLocks noGrp="1"/>
          </p:cNvSpPr>
          <p:nvPr>
            <p:ph type="title"/>
          </p:nvPr>
        </p:nvSpPr>
        <p:spPr/>
        <p:txBody>
          <a:bodyPr/>
          <a:lstStyle/>
          <a:p>
            <a:r>
              <a:rPr lang="en-GB"/>
              <a:t>Acknowledgements</a:t>
            </a:r>
          </a:p>
        </p:txBody>
      </p:sp>
      <p:sp>
        <p:nvSpPr>
          <p:cNvPr id="3" name="Content Placeholder 2">
            <a:extLst>
              <a:ext uri="{FF2B5EF4-FFF2-40B4-BE49-F238E27FC236}">
                <a16:creationId xmlns:a16="http://schemas.microsoft.com/office/drawing/2014/main" id="{239288B7-4BE5-5BA1-34F9-E5253F8F61D5}"/>
              </a:ext>
            </a:extLst>
          </p:cNvPr>
          <p:cNvSpPr>
            <a:spLocks noGrp="1"/>
          </p:cNvSpPr>
          <p:nvPr>
            <p:ph idx="1"/>
          </p:nvPr>
        </p:nvSpPr>
        <p:spPr>
          <a:xfrm>
            <a:off x="838200" y="1690688"/>
            <a:ext cx="10680509" cy="4351338"/>
          </a:xfrm>
        </p:spPr>
        <p:txBody>
          <a:bodyPr/>
          <a:lstStyle/>
          <a:p>
            <a:pPr marL="285750" indent="-285750">
              <a:lnSpc>
                <a:spcPct val="250000"/>
              </a:lnSpc>
              <a:buFont typeface="Arial" charset="0"/>
              <a:buChar char="•"/>
              <a:defRPr/>
            </a:pPr>
            <a:r>
              <a:rPr lang="en-GB" sz="2400"/>
              <a:t>Vaccine Preventable Disease Programme (VPDP), Public Health Wales </a:t>
            </a:r>
            <a:r>
              <a:rPr lang="en-GB" sz="2400">
                <a:hlinkClick r:id="rId2"/>
              </a:rPr>
              <a:t>Immunisation and Vaccines - Public Health Wales</a:t>
            </a:r>
            <a:endParaRPr lang="en-GB" sz="2400"/>
          </a:p>
          <a:p>
            <a:pPr marL="285750" indent="-285750">
              <a:lnSpc>
                <a:spcPct val="250000"/>
              </a:lnSpc>
              <a:buFont typeface="Arial" charset="0"/>
              <a:buChar char="•"/>
              <a:defRPr/>
            </a:pPr>
            <a:r>
              <a:rPr lang="en-GB" sz="2400"/>
              <a:t>UK Health Security Agency </a:t>
            </a:r>
            <a:r>
              <a:rPr lang="en-GB" sz="2400">
                <a:hlinkClick r:id="rId3"/>
              </a:rPr>
              <a:t>www.gov.uk/government/topics/public-health</a:t>
            </a:r>
            <a:endParaRPr lang="en-GB" sz="2400"/>
          </a:p>
        </p:txBody>
      </p:sp>
      <p:sp>
        <p:nvSpPr>
          <p:cNvPr id="4" name="Footer Placeholder 3">
            <a:extLst>
              <a:ext uri="{FF2B5EF4-FFF2-40B4-BE49-F238E27FC236}">
                <a16:creationId xmlns:a16="http://schemas.microsoft.com/office/drawing/2014/main" id="{14B4E889-3436-1572-A826-504D711DEC72}"/>
              </a:ext>
            </a:extLst>
          </p:cNvPr>
          <p:cNvSpPr>
            <a:spLocks noGrp="1"/>
          </p:cNvSpPr>
          <p:nvPr>
            <p:ph type="ftr" sz="quarter" idx="11"/>
          </p:nvPr>
        </p:nvSpPr>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0D61EC21-B513-85AD-D06E-932100CC5984}"/>
              </a:ext>
            </a:extLst>
          </p:cNvPr>
          <p:cNvSpPr>
            <a:spLocks noGrp="1"/>
          </p:cNvSpPr>
          <p:nvPr>
            <p:ph type="sldNum" sz="quarter" idx="12"/>
          </p:nvPr>
        </p:nvSpPr>
        <p:spPr/>
        <p:txBody>
          <a:bodyPr/>
          <a:lstStyle/>
          <a:p>
            <a:fld id="{561D0CCE-8DCC-44DC-A653-AE62B1D84A52}" type="slidenum">
              <a:rPr lang="en-GB" smtClean="0"/>
              <a:pPr/>
              <a:t>3</a:t>
            </a:fld>
            <a:endParaRPr lang="en-GB"/>
          </a:p>
        </p:txBody>
      </p:sp>
    </p:spTree>
    <p:extLst>
      <p:ext uri="{BB962C8B-B14F-4D97-AF65-F5344CB8AC3E}">
        <p14:creationId xmlns:p14="http://schemas.microsoft.com/office/powerpoint/2010/main" val="35355056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28C1B-4926-0C5C-A9C7-C7F055FC2664}"/>
              </a:ext>
            </a:extLst>
          </p:cNvPr>
          <p:cNvSpPr>
            <a:spLocks noGrp="1"/>
          </p:cNvSpPr>
          <p:nvPr>
            <p:ph type="title"/>
          </p:nvPr>
        </p:nvSpPr>
        <p:spPr>
          <a:xfrm>
            <a:off x="330205" y="426327"/>
            <a:ext cx="10515600" cy="972607"/>
          </a:xfrm>
        </p:spPr>
        <p:txBody>
          <a:bodyPr/>
          <a:lstStyle/>
          <a:p>
            <a:r>
              <a:rPr lang="en-GB"/>
              <a:t>Vaccination after 32 weeks of pregnancy</a:t>
            </a:r>
          </a:p>
        </p:txBody>
      </p:sp>
      <p:sp>
        <p:nvSpPr>
          <p:cNvPr id="3" name="Content Placeholder 2">
            <a:extLst>
              <a:ext uri="{FF2B5EF4-FFF2-40B4-BE49-F238E27FC236}">
                <a16:creationId xmlns:a16="http://schemas.microsoft.com/office/drawing/2014/main" id="{2E8442BE-7CB5-91C9-4B02-FDE708DA59D1}"/>
              </a:ext>
            </a:extLst>
          </p:cNvPr>
          <p:cNvSpPr>
            <a:spLocks noGrp="1"/>
          </p:cNvSpPr>
          <p:nvPr>
            <p:ph idx="1"/>
          </p:nvPr>
        </p:nvSpPr>
        <p:spPr>
          <a:xfrm>
            <a:off x="838200" y="1550417"/>
            <a:ext cx="10515600" cy="4351338"/>
          </a:xfrm>
        </p:spPr>
        <p:txBody>
          <a:bodyPr>
            <a:normAutofit/>
          </a:bodyPr>
          <a:lstStyle/>
          <a:p>
            <a:pPr>
              <a:lnSpc>
                <a:spcPct val="107000"/>
              </a:lnSpc>
              <a:spcBef>
                <a:spcPts val="1500"/>
              </a:spcBef>
              <a:spcAft>
                <a:spcPts val="1500"/>
              </a:spcAft>
            </a:pPr>
            <a:r>
              <a:rPr lang="en-GB" sz="2000"/>
              <a:t>if a woman reaches 32 weeks of pregnancy and has not received a pertussis-containing vaccine, it should still be offered </a:t>
            </a:r>
          </a:p>
          <a:p>
            <a:pPr>
              <a:lnSpc>
                <a:spcPct val="107000"/>
              </a:lnSpc>
              <a:spcBef>
                <a:spcPts val="1500"/>
              </a:spcBef>
              <a:spcAft>
                <a:spcPts val="1500"/>
              </a:spcAft>
            </a:pPr>
            <a:r>
              <a:rPr lang="en-GB" sz="2000"/>
              <a:t>if the dose of vaccine is received within 2 weeks of the baby’s birth it may not provide passive protection to the infant; this is because antibody levels in adults peak around 2 weeks after a dose of pertussis vaccine has been given and there would be insufficient time for the mother to make a good response and have antibodies to pass across the placenta</a:t>
            </a:r>
          </a:p>
          <a:p>
            <a:pPr>
              <a:lnSpc>
                <a:spcPct val="107000"/>
              </a:lnSpc>
              <a:spcBef>
                <a:spcPts val="1500"/>
              </a:spcBef>
              <a:spcAft>
                <a:spcPts val="1500"/>
              </a:spcAft>
            </a:pPr>
            <a:r>
              <a:rPr lang="en-GB" sz="2000"/>
              <a:t>however, offering the vaccine in later pregnancy would potentially protect the mother from pertussis infection and reduce the risk of her becoming a source of infection to her infant</a:t>
            </a:r>
          </a:p>
          <a:p>
            <a:endParaRPr lang="en-GB"/>
          </a:p>
        </p:txBody>
      </p:sp>
      <p:sp>
        <p:nvSpPr>
          <p:cNvPr id="6" name="Footer Placeholder 3">
            <a:extLst>
              <a:ext uri="{FF2B5EF4-FFF2-40B4-BE49-F238E27FC236}">
                <a16:creationId xmlns:a16="http://schemas.microsoft.com/office/drawing/2014/main" id="{77A69E64-9D12-92B5-5404-EE97AAF03677}"/>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7" name="Slide Number Placeholder 4">
            <a:extLst>
              <a:ext uri="{FF2B5EF4-FFF2-40B4-BE49-F238E27FC236}">
                <a16:creationId xmlns:a16="http://schemas.microsoft.com/office/drawing/2014/main" id="{7B81D3EB-52C5-7D3E-A02B-178926CEE9A5}"/>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30</a:t>
            </a:fld>
            <a:endParaRPr lang="en-GB"/>
          </a:p>
        </p:txBody>
      </p:sp>
    </p:spTree>
    <p:extLst>
      <p:ext uri="{BB962C8B-B14F-4D97-AF65-F5344CB8AC3E}">
        <p14:creationId xmlns:p14="http://schemas.microsoft.com/office/powerpoint/2010/main" val="18521939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3" y="305102"/>
            <a:ext cx="10952379" cy="911139"/>
          </a:xfrm>
        </p:spPr>
        <p:txBody>
          <a:bodyPr/>
          <a:lstStyle/>
          <a:p>
            <a:r>
              <a:rPr lang="en-GB"/>
              <a:t>Pertussis vaccination in pregnancy: safety</a:t>
            </a:r>
          </a:p>
        </p:txBody>
      </p:sp>
      <p:sp>
        <p:nvSpPr>
          <p:cNvPr id="6" name="Rectangle 5"/>
          <p:cNvSpPr/>
          <p:nvPr/>
        </p:nvSpPr>
        <p:spPr>
          <a:xfrm>
            <a:off x="184377" y="964609"/>
            <a:ext cx="11842030" cy="5384579"/>
          </a:xfrm>
          <a:prstGeom prst="rect">
            <a:avLst/>
          </a:prstGeom>
        </p:spPr>
        <p:txBody>
          <a:bodyPr wrap="square">
            <a:spAutoFit/>
          </a:bodyPr>
          <a:lstStyle/>
          <a:p>
            <a:pPr marL="177800" marR="0" lvl="1" indent="0" algn="l" defTabSz="914400" rtl="0" eaLnBrk="1" fontAlgn="auto" latinLnBrk="0" hangingPunct="1">
              <a:lnSpc>
                <a:spcPct val="90000"/>
              </a:lnSpc>
              <a:spcBef>
                <a:spcPts val="500"/>
              </a:spcBef>
              <a:spcAft>
                <a:spcPts val="0"/>
              </a:spcAft>
              <a:buClr>
                <a:srgbClr val="007C91"/>
              </a:buClr>
              <a:buSzTx/>
              <a:buFontTx/>
              <a:buNone/>
              <a:tabLst/>
              <a:defRPr/>
            </a:pPr>
            <a:r>
              <a:rPr lang="en-GB" sz="1900" dirty="0"/>
              <a:t>A large body of evidence supports that vaccination against pertussis in pregnancy is safe for pregnant women, the developing foetuses and infants. Studies demonstrating that pertussis vaccination in pregnancy is safe include:</a:t>
            </a:r>
          </a:p>
          <a:p>
            <a:pPr marL="177800" marR="0" lvl="1" indent="0" algn="l" defTabSz="914400" rtl="0" eaLnBrk="1" fontAlgn="auto" latinLnBrk="0" hangingPunct="1">
              <a:lnSpc>
                <a:spcPct val="90000"/>
              </a:lnSpc>
              <a:spcBef>
                <a:spcPts val="500"/>
              </a:spcBef>
              <a:spcAft>
                <a:spcPts val="0"/>
              </a:spcAft>
              <a:buClr>
                <a:srgbClr val="007C91"/>
              </a:buClr>
              <a:buSzTx/>
              <a:buFontTx/>
              <a:buNone/>
              <a:tabLst/>
              <a:defRPr/>
            </a:pPr>
            <a:endParaRPr lang="en-GB" sz="1900" dirty="0"/>
          </a:p>
          <a:p>
            <a:pPr marL="177800" marR="0" lvl="1" indent="0" algn="l" defTabSz="914400" rtl="0" eaLnBrk="1" fontAlgn="auto" latinLnBrk="0" hangingPunct="1">
              <a:lnSpc>
                <a:spcPct val="90000"/>
              </a:lnSpc>
              <a:spcBef>
                <a:spcPts val="500"/>
              </a:spcBef>
              <a:spcAft>
                <a:spcPts val="0"/>
              </a:spcAft>
              <a:buClr>
                <a:srgbClr val="007C91"/>
              </a:buClr>
              <a:buSzTx/>
              <a:buFontTx/>
              <a:buNone/>
              <a:tabLst/>
              <a:defRPr/>
            </a:pPr>
            <a:r>
              <a:rPr lang="en-GB" sz="1900" dirty="0">
                <a:hlinkClick r:id="rId3"/>
              </a:rPr>
              <a:t>Donegan K and others 2014</a:t>
            </a:r>
            <a:endParaRPr lang="en-GB" sz="1900" dirty="0"/>
          </a:p>
          <a:p>
            <a:pPr marL="520700" marR="0" lvl="1" indent="-342900" algn="l" defTabSz="914400" rtl="0" eaLnBrk="1" fontAlgn="auto" latinLnBrk="0" hangingPunct="1">
              <a:lnSpc>
                <a:spcPct val="90000"/>
              </a:lnSpc>
              <a:spcBef>
                <a:spcPts val="500"/>
              </a:spcBef>
              <a:spcAft>
                <a:spcPts val="0"/>
              </a:spcAft>
              <a:buClr>
                <a:srgbClr val="007C91"/>
              </a:buClr>
              <a:buSzTx/>
              <a:buFont typeface="Arial" panose="020B0604020202020204" pitchFamily="34" charset="0"/>
              <a:buChar char="•"/>
              <a:tabLst/>
              <a:defRPr/>
            </a:pPr>
            <a:r>
              <a:rPr lang="en-GB" sz="1900" dirty="0"/>
              <a:t>20,000 women vaccinated in pregnancy. No increased risk of stillbirth, neonatal death, </a:t>
            </a:r>
            <a:br>
              <a:rPr lang="en-GB" sz="1900" dirty="0"/>
            </a:br>
            <a:r>
              <a:rPr lang="en-GB" sz="1900" dirty="0"/>
              <a:t>pre-eclampsia or eclampsia, placenta praevia, IUGR/LBW, caesarean section, postpartum haemorrhage or premature labour</a:t>
            </a:r>
          </a:p>
          <a:p>
            <a:pPr marL="177800" marR="0" lvl="1" indent="0" algn="l" defTabSz="914400" rtl="0" eaLnBrk="1" fontAlgn="auto" latinLnBrk="0" hangingPunct="1">
              <a:lnSpc>
                <a:spcPct val="90000"/>
              </a:lnSpc>
              <a:spcBef>
                <a:spcPts val="500"/>
              </a:spcBef>
              <a:spcAft>
                <a:spcPts val="0"/>
              </a:spcAft>
              <a:buClr>
                <a:srgbClr val="007C91"/>
              </a:buClr>
              <a:buSzTx/>
              <a:buFontTx/>
              <a:buNone/>
              <a:tabLst/>
              <a:defRPr/>
            </a:pPr>
            <a:endParaRPr lang="en-GB" sz="1900" dirty="0"/>
          </a:p>
          <a:p>
            <a:pPr marL="177800" marR="0" lvl="1" indent="0" algn="l" defTabSz="914400" rtl="0" eaLnBrk="1" fontAlgn="auto" latinLnBrk="0" hangingPunct="1">
              <a:lnSpc>
                <a:spcPct val="90000"/>
              </a:lnSpc>
              <a:spcBef>
                <a:spcPts val="500"/>
              </a:spcBef>
              <a:spcAft>
                <a:spcPts val="0"/>
              </a:spcAft>
              <a:buClr>
                <a:srgbClr val="007C91"/>
              </a:buClr>
              <a:buSzTx/>
              <a:buFontTx/>
              <a:buNone/>
              <a:tabLst/>
              <a:defRPr/>
            </a:pPr>
            <a:r>
              <a:rPr lang="en-GB" sz="1900" dirty="0">
                <a:hlinkClick r:id="rId4"/>
              </a:rPr>
              <a:t>Laverty and others 2021</a:t>
            </a:r>
            <a:endParaRPr lang="en-GB" sz="1900" dirty="0"/>
          </a:p>
          <a:p>
            <a:pPr marL="520700" marR="0" lvl="1" indent="-342900" algn="l" defTabSz="914400" rtl="0" eaLnBrk="1" fontAlgn="auto" latinLnBrk="0" hangingPunct="1">
              <a:lnSpc>
                <a:spcPct val="90000"/>
              </a:lnSpc>
              <a:spcBef>
                <a:spcPts val="500"/>
              </a:spcBef>
              <a:spcAft>
                <a:spcPts val="0"/>
              </a:spcAft>
              <a:buClr>
                <a:srgbClr val="007C91"/>
              </a:buClr>
              <a:buSzTx/>
              <a:buFont typeface="Arial" panose="020B0604020202020204" pitchFamily="34" charset="0"/>
              <a:buChar char="•"/>
              <a:tabLst/>
              <a:defRPr/>
            </a:pPr>
            <a:r>
              <a:rPr lang="en-GB" sz="1900" dirty="0"/>
              <a:t>exposure to Tdap vaccination in pregnancy was not associated with any increased risk of adverse health outcomes in early childhood</a:t>
            </a:r>
          </a:p>
          <a:p>
            <a:pPr marL="177800" marR="0" lvl="1" algn="l" defTabSz="914400" rtl="0" eaLnBrk="1" fontAlgn="auto" latinLnBrk="0" hangingPunct="1">
              <a:lnSpc>
                <a:spcPct val="90000"/>
              </a:lnSpc>
              <a:spcBef>
                <a:spcPts val="500"/>
              </a:spcBef>
              <a:spcAft>
                <a:spcPts val="0"/>
              </a:spcAft>
              <a:buClr>
                <a:srgbClr val="007C91"/>
              </a:buClr>
              <a:buSzTx/>
              <a:tabLst/>
              <a:defRPr/>
            </a:pPr>
            <a:endParaRPr lang="en-GB" sz="1900" dirty="0"/>
          </a:p>
          <a:p>
            <a:pPr marL="177800" marR="0" lvl="1" algn="l" defTabSz="914400" rtl="0" eaLnBrk="1" fontAlgn="auto" latinLnBrk="0" hangingPunct="1">
              <a:lnSpc>
                <a:spcPct val="90000"/>
              </a:lnSpc>
              <a:spcBef>
                <a:spcPts val="500"/>
              </a:spcBef>
              <a:spcAft>
                <a:spcPts val="0"/>
              </a:spcAft>
              <a:buClr>
                <a:srgbClr val="007C91"/>
              </a:buClr>
              <a:buSzTx/>
              <a:tabLst/>
              <a:defRPr/>
            </a:pPr>
            <a:r>
              <a:rPr lang="en-GB" sz="1900" dirty="0"/>
              <a:t>Other studies have similarly not identified safety concerns (</a:t>
            </a:r>
            <a:r>
              <a:rPr lang="en-GB" sz="1900" dirty="0">
                <a:hlinkClick r:id="rId5"/>
              </a:rPr>
              <a:t>Campbell and others 2018</a:t>
            </a:r>
            <a:r>
              <a:rPr lang="en-GB" sz="1900" dirty="0"/>
              <a:t>). Pertussis-containing vaccines are routinely given during pregnancy in vaccination programmes in many other countries, including the US, New Zealand and Australia, so there is an increasing body of evidence to support the safety of pertussis immunisation during pregnancy</a:t>
            </a:r>
            <a:endParaRPr lang="pt-BR" sz="19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Footer Placeholder 4">
            <a:extLst>
              <a:ext uri="{FF2B5EF4-FFF2-40B4-BE49-F238E27FC236}">
                <a16:creationId xmlns:a16="http://schemas.microsoft.com/office/drawing/2014/main" id="{E9B90863-98B2-4A45-86F8-75DA6E431320}"/>
              </a:ext>
            </a:extLst>
          </p:cNvPr>
          <p:cNvSpPr txBox="1">
            <a:spLocks/>
          </p:cNvSpPr>
          <p:nvPr/>
        </p:nvSpPr>
        <p:spPr>
          <a:xfrm>
            <a:off x="2424118" y="6314374"/>
            <a:ext cx="8064375" cy="54927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Slide Number Placeholder 4">
            <a:extLst>
              <a:ext uri="{FF2B5EF4-FFF2-40B4-BE49-F238E27FC236}">
                <a16:creationId xmlns:a16="http://schemas.microsoft.com/office/drawing/2014/main" id="{CB873CB0-2011-B65A-4744-C9C6E3B07BBA}"/>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31</a:t>
            </a:fld>
            <a:endParaRPr lang="en-GB"/>
          </a:p>
        </p:txBody>
      </p:sp>
      <p:sp>
        <p:nvSpPr>
          <p:cNvPr id="5" name="Footer Placeholder 3">
            <a:extLst>
              <a:ext uri="{FF2B5EF4-FFF2-40B4-BE49-F238E27FC236}">
                <a16:creationId xmlns:a16="http://schemas.microsoft.com/office/drawing/2014/main" id="{20858D07-796D-F681-B1F8-AC8D63935F67}"/>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Tree>
    <p:extLst>
      <p:ext uri="{BB962C8B-B14F-4D97-AF65-F5344CB8AC3E}">
        <p14:creationId xmlns:p14="http://schemas.microsoft.com/office/powerpoint/2010/main" val="34759851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3" y="305102"/>
            <a:ext cx="10996767" cy="948974"/>
          </a:xfrm>
        </p:spPr>
        <p:txBody>
          <a:bodyPr/>
          <a:lstStyle/>
          <a:p>
            <a:r>
              <a:rPr lang="en-GB"/>
              <a:t>Pertussis vaccination in pregnancy: safety</a:t>
            </a:r>
          </a:p>
        </p:txBody>
      </p:sp>
      <p:sp>
        <p:nvSpPr>
          <p:cNvPr id="6" name="Rectangle 5"/>
          <p:cNvSpPr/>
          <p:nvPr/>
        </p:nvSpPr>
        <p:spPr>
          <a:xfrm>
            <a:off x="622063" y="1752130"/>
            <a:ext cx="10803497" cy="3635867"/>
          </a:xfrm>
          <a:prstGeom prst="rect">
            <a:avLst/>
          </a:prstGeom>
        </p:spPr>
        <p:txBody>
          <a:bodyPr wrap="square" lIns="91440" tIns="45720" rIns="91440" bIns="45720" anchor="t">
            <a:spAutoFit/>
          </a:bodyPr>
          <a:lstStyle/>
          <a:p>
            <a:pPr marL="0" marR="0" lvl="0" indent="0" algn="l" defTabSz="914400" rtl="0" eaLnBrk="1" fontAlgn="auto" latinLnBrk="0" hangingPunct="1">
              <a:lnSpc>
                <a:spcPct val="90000"/>
              </a:lnSpc>
              <a:spcBef>
                <a:spcPts val="1000"/>
              </a:spcBef>
              <a:spcAft>
                <a:spcPts val="1200"/>
              </a:spcAft>
              <a:buClr>
                <a:srgbClr val="007C91"/>
              </a:buClr>
              <a:buSzTx/>
              <a:buFont typeface="Arial" panose="020B0604020202020204" pitchFamily="34" charset="0"/>
              <a:buNone/>
              <a:tabLst/>
              <a:defRPr/>
            </a:pPr>
            <a:r>
              <a:rPr lang="en-GB" altLang="en-US" sz="2000" dirty="0"/>
              <a:t>The </a:t>
            </a:r>
            <a:r>
              <a:rPr lang="en-GB" altLang="en-US" sz="2000" dirty="0">
                <a:solidFill>
                  <a:srgbClr val="29B8CE"/>
                </a:solidFill>
                <a:hlinkClick r:id="rId3">
                  <a:extLst>
                    <a:ext uri="{A12FA001-AC4F-418D-AE19-62706E023703}">
                      <ahyp:hlinkClr xmlns:ahyp="http://schemas.microsoft.com/office/drawing/2018/hyperlinkcolor" val="tx"/>
                    </a:ext>
                  </a:extLst>
                </a:hlinkClick>
              </a:rPr>
              <a:t>Green Book Pertussis Chapter 24</a:t>
            </a:r>
            <a:r>
              <a:rPr lang="en-GB" altLang="en-US" sz="2000" dirty="0"/>
              <a:t> states that: </a:t>
            </a:r>
          </a:p>
          <a:p>
            <a:pPr marL="0" marR="0" lvl="0" indent="0" algn="l" defTabSz="914400" rtl="0" eaLnBrk="1" fontAlgn="auto" latinLnBrk="0" hangingPunct="1">
              <a:lnSpc>
                <a:spcPct val="90000"/>
              </a:lnSpc>
              <a:spcBef>
                <a:spcPts val="1000"/>
              </a:spcBef>
              <a:spcAft>
                <a:spcPts val="1200"/>
              </a:spcAft>
              <a:buClr>
                <a:srgbClr val="007C91"/>
              </a:buClr>
              <a:buSzTx/>
              <a:buFont typeface="Arial" panose="020B0604020202020204" pitchFamily="34" charset="0"/>
              <a:buNone/>
              <a:tabLst/>
              <a:defRPr/>
            </a:pPr>
            <a:r>
              <a:rPr lang="en-US" sz="2000" dirty="0"/>
              <a:t>“Pertussis-containing vaccines should be given to pregnant women to protect their infants from birth. There is no evidence of risk from vaccinating pregnant women or those who are breast-feeding with inactivated viral or bacterial vaccines or toxoids” (Kroger and others 2013)</a:t>
            </a:r>
            <a:endParaRPr lang="en-US" sz="2000" dirty="0">
              <a:cs typeface="Arial"/>
            </a:endParaRPr>
          </a:p>
          <a:p>
            <a:pPr marL="342900" indent="-342900">
              <a:lnSpc>
                <a:spcPct val="90000"/>
              </a:lnSpc>
              <a:spcBef>
                <a:spcPts val="1000"/>
              </a:spcBef>
              <a:spcAft>
                <a:spcPts val="1200"/>
              </a:spcAft>
              <a:buClr>
                <a:srgbClr val="007C91"/>
              </a:buClr>
              <a:buFont typeface="Arial" panose="020B0604020202020204" pitchFamily="34" charset="0"/>
              <a:buChar char="•"/>
              <a:defRPr/>
            </a:pPr>
            <a:r>
              <a:rPr lang="en-GB" altLang="en-US" sz="2000" dirty="0"/>
              <a:t>there is no evidence of risk to pregnancy or the infant from</a:t>
            </a:r>
            <a:r>
              <a:rPr lang="en-GB" altLang="en-US" sz="2000" strike="sngStrike" dirty="0"/>
              <a:t> </a:t>
            </a:r>
            <a:r>
              <a:rPr lang="en-GB" altLang="en-US" sz="2000" dirty="0"/>
              <a:t>inactivated vaccines such as ADACEL®, Boostrix-IPV®* or REPEVAX® (which are is the recommended vaccines for use in the maternal vaccination programme)</a:t>
            </a:r>
            <a:endParaRPr lang="en-GB" altLang="en-US" sz="2000" dirty="0">
              <a:cs typeface="Arial"/>
            </a:endParaRPr>
          </a:p>
          <a:p>
            <a:pPr>
              <a:lnSpc>
                <a:spcPct val="90000"/>
              </a:lnSpc>
              <a:spcBef>
                <a:spcPts val="1000"/>
              </a:spcBef>
              <a:spcAft>
                <a:spcPts val="1200"/>
              </a:spcAft>
              <a:buClr>
                <a:srgbClr val="007C91"/>
              </a:buClr>
              <a:defRPr/>
            </a:pPr>
            <a:r>
              <a:rPr lang="en-GB" sz="2000" dirty="0"/>
              <a:t>*Please note, Boostrix-IPV is no longer being supplied</a:t>
            </a:r>
            <a:endParaRPr lang="en-GB" altLang="en-US" sz="2000" dirty="0">
              <a:cs typeface="Arial"/>
            </a:endParaRPr>
          </a:p>
          <a:p>
            <a:pPr marL="177800" marR="0" lvl="1" indent="0" algn="l" defTabSz="914400" rtl="0" eaLnBrk="1" fontAlgn="auto" latinLnBrk="0" hangingPunct="1">
              <a:lnSpc>
                <a:spcPct val="90000"/>
              </a:lnSpc>
              <a:spcBef>
                <a:spcPts val="500"/>
              </a:spcBef>
              <a:spcAft>
                <a:spcPts val="0"/>
              </a:spcAft>
              <a:buClr>
                <a:srgbClr val="007C91"/>
              </a:buClr>
              <a:buSzTx/>
              <a:buFontTx/>
              <a:buNone/>
              <a:tabLst/>
              <a:defRPr/>
            </a:pPr>
            <a:endParaRPr lang="pt-BR" sz="1900" dirty="0"/>
          </a:p>
        </p:txBody>
      </p:sp>
      <p:sp>
        <p:nvSpPr>
          <p:cNvPr id="5" name="Footer Placeholder 3">
            <a:extLst>
              <a:ext uri="{FF2B5EF4-FFF2-40B4-BE49-F238E27FC236}">
                <a16:creationId xmlns:a16="http://schemas.microsoft.com/office/drawing/2014/main" id="{22DCE6AA-BDFD-E2CE-B620-4DA349A99D20}"/>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7" name="Slide Number Placeholder 4">
            <a:extLst>
              <a:ext uri="{FF2B5EF4-FFF2-40B4-BE49-F238E27FC236}">
                <a16:creationId xmlns:a16="http://schemas.microsoft.com/office/drawing/2014/main" id="{745AD3C6-51A4-6ED0-B0BB-3493B77791B5}"/>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32</a:t>
            </a:fld>
            <a:endParaRPr lang="en-GB"/>
          </a:p>
        </p:txBody>
      </p:sp>
    </p:spTree>
    <p:extLst>
      <p:ext uri="{BB962C8B-B14F-4D97-AF65-F5344CB8AC3E}">
        <p14:creationId xmlns:p14="http://schemas.microsoft.com/office/powerpoint/2010/main" val="32683439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F95044F-C9AF-26A2-5C7B-51DEDD3D6E6B}"/>
              </a:ext>
            </a:extLst>
          </p:cNvPr>
          <p:cNvSpPr>
            <a:spLocks noGrp="1"/>
          </p:cNvSpPr>
          <p:nvPr>
            <p:ph type="body" sz="quarter" idx="10"/>
          </p:nvPr>
        </p:nvSpPr>
        <p:spPr>
          <a:xfrm>
            <a:off x="742950" y="3751263"/>
            <a:ext cx="10522813" cy="1655238"/>
          </a:xfrm>
        </p:spPr>
        <p:txBody>
          <a:bodyPr>
            <a:noAutofit/>
          </a:bodyPr>
          <a:lstStyle/>
          <a:p>
            <a:r>
              <a:rPr lang="en-GB"/>
              <a:t>Pertussis vaccination in pregnancy: recommended vaccine</a:t>
            </a:r>
          </a:p>
        </p:txBody>
      </p:sp>
      <p:sp>
        <p:nvSpPr>
          <p:cNvPr id="4" name="Footer Placeholder 3">
            <a:extLst>
              <a:ext uri="{FF2B5EF4-FFF2-40B4-BE49-F238E27FC236}">
                <a16:creationId xmlns:a16="http://schemas.microsoft.com/office/drawing/2014/main" id="{8730F6E5-90B8-AA8E-02FF-21DC7A9AE338}"/>
              </a:ext>
            </a:extLst>
          </p:cNvPr>
          <p:cNvSpPr>
            <a:spLocks noGrp="1"/>
          </p:cNvSpPr>
          <p:nvPr>
            <p:ph type="ftr" sz="quarter" idx="4294967295"/>
          </p:nvPr>
        </p:nvSpPr>
        <p:spPr>
          <a:xfrm>
            <a:off x="0" y="6356350"/>
            <a:ext cx="7315200" cy="365125"/>
          </a:xfrm>
          <a:prstGeom prst="rect">
            <a:avLst/>
          </a:prstGeom>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115F21D9-9FEB-3BC1-86A7-D0665AB29B00}"/>
              </a:ext>
            </a:extLst>
          </p:cNvPr>
          <p:cNvSpPr>
            <a:spLocks noGrp="1"/>
          </p:cNvSpPr>
          <p:nvPr>
            <p:ph type="sldNum" sz="quarter" idx="4294967295"/>
          </p:nvPr>
        </p:nvSpPr>
        <p:spPr>
          <a:xfrm>
            <a:off x="9448800" y="6356350"/>
            <a:ext cx="2743200" cy="365125"/>
          </a:xfrm>
          <a:prstGeom prst="rect">
            <a:avLst/>
          </a:prstGeom>
        </p:spPr>
        <p:txBody>
          <a:bodyPr/>
          <a:lstStyle/>
          <a:p>
            <a:fld id="{561D0CCE-8DCC-44DC-A653-AE62B1D84A52}" type="slidenum">
              <a:rPr lang="en-GB" smtClean="0"/>
              <a:pPr/>
              <a:t>33</a:t>
            </a:fld>
            <a:endParaRPr lang="en-GB"/>
          </a:p>
        </p:txBody>
      </p:sp>
    </p:spTree>
    <p:extLst>
      <p:ext uri="{BB962C8B-B14F-4D97-AF65-F5344CB8AC3E}">
        <p14:creationId xmlns:p14="http://schemas.microsoft.com/office/powerpoint/2010/main" val="6519442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71DA4-302B-4FCE-4CD0-E352B9559201}"/>
              </a:ext>
            </a:extLst>
          </p:cNvPr>
          <p:cNvSpPr>
            <a:spLocks noGrp="1"/>
          </p:cNvSpPr>
          <p:nvPr>
            <p:ph type="title"/>
          </p:nvPr>
        </p:nvSpPr>
        <p:spPr>
          <a:xfrm>
            <a:off x="330205" y="402154"/>
            <a:ext cx="10515600" cy="796331"/>
          </a:xfrm>
        </p:spPr>
        <p:txBody>
          <a:bodyPr/>
          <a:lstStyle/>
          <a:p>
            <a:r>
              <a:rPr lang="en-GB" dirty="0"/>
              <a:t>Recommended vaccine</a:t>
            </a:r>
          </a:p>
        </p:txBody>
      </p:sp>
      <p:sp>
        <p:nvSpPr>
          <p:cNvPr id="3" name="Content Placeholder 2">
            <a:extLst>
              <a:ext uri="{FF2B5EF4-FFF2-40B4-BE49-F238E27FC236}">
                <a16:creationId xmlns:a16="http://schemas.microsoft.com/office/drawing/2014/main" id="{D9DA6995-CD84-56D1-E32E-99C901BC828E}"/>
              </a:ext>
            </a:extLst>
          </p:cNvPr>
          <p:cNvSpPr>
            <a:spLocks noGrp="1"/>
          </p:cNvSpPr>
          <p:nvPr>
            <p:ph idx="1"/>
          </p:nvPr>
        </p:nvSpPr>
        <p:spPr>
          <a:xfrm>
            <a:off x="330205" y="1434061"/>
            <a:ext cx="11650780" cy="3755962"/>
          </a:xfrm>
        </p:spPr>
        <p:txBody>
          <a:bodyPr lIns="91440" tIns="45720" rIns="91440" bIns="45720" anchor="t">
            <a:noAutofit/>
          </a:bodyPr>
          <a:lstStyle/>
          <a:p>
            <a:pPr>
              <a:lnSpc>
                <a:spcPct val="100000"/>
              </a:lnSpc>
            </a:pPr>
            <a:r>
              <a:rPr lang="en-GB" sz="2000" dirty="0">
                <a:latin typeface="+mj-lt"/>
              </a:rPr>
              <a:t>since July 2024, the low dose tetanus, diphtheria and pertussis (Tdap) vaccine (ADACEL®) has been supplied and should be used for the maternal pertussis vaccination programme</a:t>
            </a:r>
          </a:p>
          <a:p>
            <a:pPr>
              <a:lnSpc>
                <a:spcPct val="100000"/>
              </a:lnSpc>
            </a:pPr>
            <a:r>
              <a:rPr lang="en-GB" sz="2000" dirty="0">
                <a:latin typeface="+mj-lt"/>
              </a:rPr>
              <a:t>ADACEL</a:t>
            </a:r>
            <a:r>
              <a:rPr lang="en-GB" sz="2000" baseline="30000" dirty="0">
                <a:latin typeface="+mj-lt"/>
              </a:rPr>
              <a:t>®</a:t>
            </a:r>
            <a:r>
              <a:rPr lang="en-GB" sz="2000" dirty="0">
                <a:latin typeface="+mj-lt"/>
              </a:rPr>
              <a:t> is the preferred vaccine to offer in the maternal pertussis programme, in line with JCVI advice to offer a non IPV-containing pertussis vaccine. For more information about the vaccine change, see </a:t>
            </a:r>
            <a:r>
              <a:rPr lang="en-GB" sz="2000" dirty="0">
                <a:hlinkClick r:id="rId3"/>
              </a:rPr>
              <a:t>Pertussis (whooping cough) vaccination programme for pregnant women: information for healthcare practitioners - GOV.UK</a:t>
            </a:r>
            <a:endParaRPr lang="en-GB" sz="2000" dirty="0">
              <a:latin typeface="+mj-lt"/>
            </a:endParaRPr>
          </a:p>
          <a:p>
            <a:pPr>
              <a:lnSpc>
                <a:spcPct val="100000"/>
              </a:lnSpc>
            </a:pPr>
            <a:r>
              <a:rPr lang="en-GB" sz="2000" b="1" dirty="0">
                <a:latin typeface="+mj-lt"/>
                <a:ea typeface="Calibri" panose="020F0502020204030204" pitchFamily="34" charset="0"/>
              </a:rPr>
              <a:t>ADACEL</a:t>
            </a:r>
            <a:r>
              <a:rPr lang="en-GB" sz="2000" baseline="30000" dirty="0">
                <a:latin typeface="+mj-lt"/>
              </a:rPr>
              <a:t>® </a:t>
            </a:r>
            <a:r>
              <a:rPr lang="en-GB" sz="2000" b="1" dirty="0">
                <a:latin typeface="+mj-lt"/>
                <a:ea typeface="Calibri" panose="020F0502020204030204" pitchFamily="34" charset="0"/>
              </a:rPr>
              <a:t>should not be given to women with a history of severe latex allergy. In these circumstances Boostrix-IPV</a:t>
            </a:r>
            <a:r>
              <a:rPr lang="en-GB" sz="2000" baseline="30000" dirty="0">
                <a:latin typeface="+mj-lt"/>
              </a:rPr>
              <a:t>®</a:t>
            </a:r>
            <a:r>
              <a:rPr lang="en-GB" sz="2000" b="1" dirty="0">
                <a:latin typeface="+mj-lt"/>
                <a:ea typeface="Calibri" panose="020F0502020204030204" pitchFamily="34" charset="0"/>
              </a:rPr>
              <a:t> or REPEVAX</a:t>
            </a:r>
            <a:r>
              <a:rPr lang="en-GB" sz="2000" baseline="30000" dirty="0">
                <a:latin typeface="+mj-lt"/>
              </a:rPr>
              <a:t>®</a:t>
            </a:r>
            <a:r>
              <a:rPr lang="en-GB" sz="2000" b="1" dirty="0">
                <a:latin typeface="+mj-lt"/>
                <a:ea typeface="Calibri" panose="020F0502020204030204" pitchFamily="34" charset="0"/>
              </a:rPr>
              <a:t> should be used</a:t>
            </a:r>
            <a:endParaRPr lang="en-GB" altLang="en-US" sz="2000" dirty="0">
              <a:latin typeface="+mj-lt"/>
            </a:endParaRPr>
          </a:p>
          <a:p>
            <a:pPr>
              <a:lnSpc>
                <a:spcPct val="100000"/>
              </a:lnSpc>
            </a:pPr>
            <a:r>
              <a:rPr lang="en-GB" sz="2000" dirty="0">
                <a:latin typeface="+mj-lt"/>
              </a:rPr>
              <a:t>If ADACEL</a:t>
            </a:r>
            <a:r>
              <a:rPr lang="en-GB" sz="2000" baseline="30000" dirty="0">
                <a:latin typeface="+mj-lt"/>
              </a:rPr>
              <a:t>®</a:t>
            </a:r>
            <a:r>
              <a:rPr lang="en-GB" sz="2000" dirty="0">
                <a:latin typeface="+mj-lt"/>
              </a:rPr>
              <a:t> is not locally available or is clinically contraindicated i</a:t>
            </a:r>
            <a:r>
              <a:rPr lang="en-GB" altLang="en-US" sz="2000" dirty="0">
                <a:latin typeface="+mj-lt"/>
              </a:rPr>
              <a:t>t is imperative to ensure the individual is offered a suitable and available vaccine containing a pertussis antigen, rather than risk them not being immunised against pertussis</a:t>
            </a:r>
          </a:p>
          <a:p>
            <a:pPr>
              <a:lnSpc>
                <a:spcPct val="100000"/>
              </a:lnSpc>
            </a:pPr>
            <a:r>
              <a:rPr lang="en-GB" altLang="en-US" sz="2000" dirty="0">
                <a:latin typeface="+mj-lt"/>
              </a:rPr>
              <a:t>There is no single (monovalent) pertussis vaccine licensed in the UK. Pertussis containing vaccines are only available as combined products. </a:t>
            </a:r>
          </a:p>
          <a:p>
            <a:endParaRPr lang="en-GB" sz="2000" dirty="0"/>
          </a:p>
          <a:p>
            <a:endParaRPr lang="en-GB" sz="2000" dirty="0">
              <a:cs typeface="Arial"/>
            </a:endParaRPr>
          </a:p>
        </p:txBody>
      </p:sp>
      <p:sp>
        <p:nvSpPr>
          <p:cNvPr id="6" name="Footer Placeholder 3">
            <a:extLst>
              <a:ext uri="{FF2B5EF4-FFF2-40B4-BE49-F238E27FC236}">
                <a16:creationId xmlns:a16="http://schemas.microsoft.com/office/drawing/2014/main" id="{D6EFEF14-62BE-1409-C4C9-36E79F5C6656}"/>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7" name="Slide Number Placeholder 4">
            <a:extLst>
              <a:ext uri="{FF2B5EF4-FFF2-40B4-BE49-F238E27FC236}">
                <a16:creationId xmlns:a16="http://schemas.microsoft.com/office/drawing/2014/main" id="{85FFEA39-91BC-171F-B21E-FAFCE41EAF31}"/>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34</a:t>
            </a:fld>
            <a:endParaRPr lang="en-GB"/>
          </a:p>
        </p:txBody>
      </p:sp>
    </p:spTree>
    <p:extLst>
      <p:ext uri="{BB962C8B-B14F-4D97-AF65-F5344CB8AC3E}">
        <p14:creationId xmlns:p14="http://schemas.microsoft.com/office/powerpoint/2010/main" val="5019530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DFC41-C9DB-90ED-0D18-B58E09FA220A}"/>
              </a:ext>
            </a:extLst>
          </p:cNvPr>
          <p:cNvSpPr>
            <a:spLocks noGrp="1"/>
          </p:cNvSpPr>
          <p:nvPr>
            <p:ph type="title"/>
          </p:nvPr>
        </p:nvSpPr>
        <p:spPr>
          <a:xfrm>
            <a:off x="330206" y="381713"/>
            <a:ext cx="10515600" cy="972607"/>
          </a:xfrm>
        </p:spPr>
        <p:txBody>
          <a:bodyPr/>
          <a:lstStyle/>
          <a:p>
            <a:r>
              <a:rPr lang="en-GB"/>
              <a:t>Tdap (ADACEL®) vaccine</a:t>
            </a:r>
          </a:p>
        </p:txBody>
      </p:sp>
      <p:sp>
        <p:nvSpPr>
          <p:cNvPr id="3" name="Content Placeholder 2">
            <a:extLst>
              <a:ext uri="{FF2B5EF4-FFF2-40B4-BE49-F238E27FC236}">
                <a16:creationId xmlns:a16="http://schemas.microsoft.com/office/drawing/2014/main" id="{F06EE2DA-B9A3-6A0D-80F5-2FE4C331C8E6}"/>
              </a:ext>
            </a:extLst>
          </p:cNvPr>
          <p:cNvSpPr>
            <a:spLocks noGrp="1"/>
          </p:cNvSpPr>
          <p:nvPr>
            <p:ph idx="1"/>
          </p:nvPr>
        </p:nvSpPr>
        <p:spPr>
          <a:xfrm>
            <a:off x="330206" y="1211224"/>
            <a:ext cx="7315200" cy="4572356"/>
          </a:xfrm>
        </p:spPr>
        <p:txBody>
          <a:bodyPr>
            <a:normAutofit fontScale="92500" lnSpcReduction="10000"/>
          </a:bodyPr>
          <a:lstStyle/>
          <a:p>
            <a:pPr marL="0" indent="0">
              <a:buNone/>
            </a:pPr>
            <a:r>
              <a:rPr lang="en-GB" sz="2000"/>
              <a:t>Brand name: ADACEL®</a:t>
            </a:r>
          </a:p>
          <a:p>
            <a:pPr marL="0" indent="0">
              <a:buNone/>
            </a:pPr>
            <a:endParaRPr lang="en-GB" sz="2000"/>
          </a:p>
          <a:p>
            <a:pPr marL="0" indent="0">
              <a:buNone/>
            </a:pPr>
            <a:r>
              <a:rPr lang="en-GB" sz="2000"/>
              <a:t>Generic name: Tetanus, </a:t>
            </a:r>
            <a:r>
              <a:rPr lang="en-GB" altLang="en-US" sz="2000"/>
              <a:t>Diphtheria and Pertussis (acellular, component) vaccine (absorbed, reduced antigen(s) content) (Tdap)</a:t>
            </a:r>
          </a:p>
          <a:p>
            <a:pPr marL="0" indent="0">
              <a:buNone/>
            </a:pPr>
            <a:endParaRPr lang="en-GB" altLang="en-US" sz="2000"/>
          </a:p>
          <a:p>
            <a:pPr marL="0" indent="0">
              <a:buNone/>
            </a:pPr>
            <a:r>
              <a:rPr lang="en-GB" altLang="en-US" sz="2000"/>
              <a:t>Inactivated vaccine (NB: the vaccine cannot cause pertussis, diphtheria or tetanus)</a:t>
            </a:r>
          </a:p>
          <a:p>
            <a:pPr marL="0" indent="0">
              <a:buNone/>
            </a:pPr>
            <a:endParaRPr lang="en-GB" altLang="en-US" sz="2000"/>
          </a:p>
          <a:p>
            <a:pPr marL="0" indent="0" eaLnBrk="1" hangingPunct="1">
              <a:lnSpc>
                <a:spcPct val="90000"/>
              </a:lnSpc>
              <a:buNone/>
            </a:pPr>
            <a:r>
              <a:rPr lang="en-GB" altLang="en-US" sz="2000"/>
              <a:t>Immunisers should be familiar with the PGD which is available at:</a:t>
            </a:r>
          </a:p>
          <a:p>
            <a:pPr marL="0" indent="0">
              <a:buNone/>
            </a:pPr>
            <a:r>
              <a:rPr lang="en-GB" sz="2000">
                <a:hlinkClick r:id="rId3"/>
              </a:rPr>
              <a:t>Patient Group Directions (PGD) - Welsh Medicines Advice Service (wales.nhs.uk)</a:t>
            </a:r>
            <a:endParaRPr lang="en-GB" sz="3200">
              <a:solidFill>
                <a:srgbClr val="002060"/>
              </a:solidFill>
              <a:effectLst/>
              <a:ea typeface="Calibri" panose="020F0502020204030204" pitchFamily="34" charset="0"/>
              <a:cs typeface="Arial" panose="020B0604020202020204" pitchFamily="34" charset="0"/>
            </a:endParaRPr>
          </a:p>
          <a:p>
            <a:pPr marL="0" indent="0" eaLnBrk="1" hangingPunct="1">
              <a:lnSpc>
                <a:spcPct val="90000"/>
              </a:lnSpc>
              <a:buNone/>
            </a:pPr>
            <a:r>
              <a:rPr lang="en-GB" altLang="en-US" sz="2000"/>
              <a:t>Summary of Product Characteristics (SmPC) available at: </a:t>
            </a:r>
          </a:p>
          <a:p>
            <a:pPr marL="0" indent="0" eaLnBrk="1" hangingPunct="1">
              <a:lnSpc>
                <a:spcPct val="90000"/>
              </a:lnSpc>
              <a:buNone/>
            </a:pPr>
            <a:r>
              <a:rPr lang="en-GB" altLang="en-US" sz="2000">
                <a:hlinkClick r:id="rId4"/>
              </a:rPr>
              <a:t>https://www.medicines.org.uk/emc/product/15553/smpc</a:t>
            </a:r>
            <a:r>
              <a:rPr lang="en-GB" altLang="en-US" sz="2000"/>
              <a:t> </a:t>
            </a:r>
          </a:p>
        </p:txBody>
      </p:sp>
      <p:pic>
        <p:nvPicPr>
          <p:cNvPr id="6" name="Picture 5" descr="A white box with a syringe and a needle&#10;&#10;Description automatically generated">
            <a:extLst>
              <a:ext uri="{FF2B5EF4-FFF2-40B4-BE49-F238E27FC236}">
                <a16:creationId xmlns:a16="http://schemas.microsoft.com/office/drawing/2014/main" id="{36FE3910-DF63-CBD4-050C-7E8BB23F56E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7917" r="15625"/>
          <a:stretch/>
        </p:blipFill>
        <p:spPr>
          <a:xfrm rot="256845">
            <a:off x="7449575" y="1371331"/>
            <a:ext cx="4408817" cy="3181372"/>
          </a:xfrm>
          <a:prstGeom prst="rect">
            <a:avLst/>
          </a:prstGeom>
        </p:spPr>
      </p:pic>
      <p:sp>
        <p:nvSpPr>
          <p:cNvPr id="7" name="Footer Placeholder 3">
            <a:extLst>
              <a:ext uri="{FF2B5EF4-FFF2-40B4-BE49-F238E27FC236}">
                <a16:creationId xmlns:a16="http://schemas.microsoft.com/office/drawing/2014/main" id="{2E6E2C40-056A-6F65-AA1D-B6770BB9500F}"/>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8" name="Slide Number Placeholder 4">
            <a:extLst>
              <a:ext uri="{FF2B5EF4-FFF2-40B4-BE49-F238E27FC236}">
                <a16:creationId xmlns:a16="http://schemas.microsoft.com/office/drawing/2014/main" id="{434F42A3-6735-9B2D-9C8D-60DD9B978C33}"/>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35</a:t>
            </a:fld>
            <a:endParaRPr lang="en-GB"/>
          </a:p>
        </p:txBody>
      </p:sp>
    </p:spTree>
    <p:extLst>
      <p:ext uri="{BB962C8B-B14F-4D97-AF65-F5344CB8AC3E}">
        <p14:creationId xmlns:p14="http://schemas.microsoft.com/office/powerpoint/2010/main" val="36343069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1CCDDF9-A5DA-2D5F-5744-BDC3A96D3C90}"/>
              </a:ext>
            </a:extLst>
          </p:cNvPr>
          <p:cNvPicPr>
            <a:picLocks noChangeAspect="1"/>
          </p:cNvPicPr>
          <p:nvPr/>
        </p:nvPicPr>
        <p:blipFill>
          <a:blip r:embed="rId3"/>
          <a:stretch>
            <a:fillRect/>
          </a:stretch>
        </p:blipFill>
        <p:spPr>
          <a:xfrm>
            <a:off x="9104486" y="2195479"/>
            <a:ext cx="3080373" cy="2141028"/>
          </a:xfrm>
          <a:prstGeom prst="rect">
            <a:avLst/>
          </a:prstGeom>
        </p:spPr>
      </p:pic>
      <p:sp>
        <p:nvSpPr>
          <p:cNvPr id="2" name="Title 1">
            <a:extLst>
              <a:ext uri="{FF2B5EF4-FFF2-40B4-BE49-F238E27FC236}">
                <a16:creationId xmlns:a16="http://schemas.microsoft.com/office/drawing/2014/main" id="{ED42B5D9-9653-F4E5-2940-7FA19600E738}"/>
              </a:ext>
            </a:extLst>
          </p:cNvPr>
          <p:cNvSpPr>
            <a:spLocks noGrp="1"/>
          </p:cNvSpPr>
          <p:nvPr>
            <p:ph type="title"/>
          </p:nvPr>
        </p:nvSpPr>
        <p:spPr>
          <a:xfrm>
            <a:off x="330206" y="382929"/>
            <a:ext cx="10515600" cy="972607"/>
          </a:xfrm>
        </p:spPr>
        <p:txBody>
          <a:bodyPr/>
          <a:lstStyle/>
          <a:p>
            <a:r>
              <a:rPr lang="en-GB" sz="4000"/>
              <a:t>Vaccine administration – Tdap (ADACEL®) </a:t>
            </a:r>
          </a:p>
        </p:txBody>
      </p:sp>
      <p:sp>
        <p:nvSpPr>
          <p:cNvPr id="7" name="TextBox 6">
            <a:extLst>
              <a:ext uri="{FF2B5EF4-FFF2-40B4-BE49-F238E27FC236}">
                <a16:creationId xmlns:a16="http://schemas.microsoft.com/office/drawing/2014/main" id="{AD6943FB-38FC-4B94-22A9-8A70AEB1A8DD}"/>
              </a:ext>
            </a:extLst>
          </p:cNvPr>
          <p:cNvSpPr txBox="1"/>
          <p:nvPr/>
        </p:nvSpPr>
        <p:spPr>
          <a:xfrm>
            <a:off x="428794" y="1222872"/>
            <a:ext cx="10515600" cy="4530471"/>
          </a:xfrm>
          <a:prstGeom prst="rect">
            <a:avLst/>
          </a:prstGeom>
          <a:noFill/>
        </p:spPr>
        <p:txBody>
          <a:bodyPr wrap="square" rtlCol="0">
            <a:spAutoFit/>
          </a:bodyPr>
          <a:lstStyle/>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lang="en-GB" sz="2000" dirty="0"/>
              <a:t>0.5 ml suspension in a pre-filled syringe with a plunger stopper</a:t>
            </a:r>
          </a:p>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lang="en-GB" sz="2000" dirty="0"/>
              <a:t>tip caps contain a natural rubber latex derivative – may cause allergic reactions in latex sensitive individuals</a:t>
            </a:r>
          </a:p>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lang="en-GB" altLang="en-US" sz="2000" dirty="0"/>
              <a:t>intramuscular injection into the deltoid </a:t>
            </a:r>
            <a:endParaRPr lang="en-GB" sz="2000" dirty="0"/>
          </a:p>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lang="en-GB" sz="2000" dirty="0"/>
              <a:t>single dose for each pregnancy</a:t>
            </a:r>
          </a:p>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lang="en-GB" sz="2000" dirty="0"/>
              <a:t>may be administered at the same time or at any interval before or after RSV¹ seasonal influenza. It may be administered at the same time as seasonal COVID-19 vaccine for </a:t>
            </a:r>
            <a:r>
              <a:rPr lang="en-GB" sz="2000" b="1" dirty="0"/>
              <a:t>eligible pregnant women only²</a:t>
            </a:r>
            <a:r>
              <a:rPr lang="en-GB" sz="2000" dirty="0"/>
              <a:t>. </a:t>
            </a:r>
          </a:p>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lang="en-GB" sz="2000" dirty="0"/>
              <a:t>prescription only medicine so must be administered </a:t>
            </a:r>
            <a:r>
              <a:rPr lang="en-GB" altLang="en-US" sz="2000" dirty="0"/>
              <a:t>against a prescription written manually or electronically by a registered medical practitioner or other authorised prescriber, </a:t>
            </a:r>
            <a:r>
              <a:rPr lang="en-GB" sz="2000" dirty="0"/>
              <a:t>a patient specific direction (PSD), or a patient group direction (PGD) </a:t>
            </a:r>
          </a:p>
        </p:txBody>
      </p:sp>
      <p:sp>
        <p:nvSpPr>
          <p:cNvPr id="4" name="Footer Placeholder 3">
            <a:extLst>
              <a:ext uri="{FF2B5EF4-FFF2-40B4-BE49-F238E27FC236}">
                <a16:creationId xmlns:a16="http://schemas.microsoft.com/office/drawing/2014/main" id="{97F0B52A-D8CB-1DCD-5775-5AAEDC5772F4}"/>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6" name="Slide Number Placeholder 4">
            <a:extLst>
              <a:ext uri="{FF2B5EF4-FFF2-40B4-BE49-F238E27FC236}">
                <a16:creationId xmlns:a16="http://schemas.microsoft.com/office/drawing/2014/main" id="{9E7B8FF9-762E-A9A0-C3B9-4983ACF31B9F}"/>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36</a:t>
            </a:fld>
            <a:endParaRPr lang="en-GB"/>
          </a:p>
        </p:txBody>
      </p:sp>
    </p:spTree>
    <p:extLst>
      <p:ext uri="{BB962C8B-B14F-4D97-AF65-F5344CB8AC3E}">
        <p14:creationId xmlns:p14="http://schemas.microsoft.com/office/powerpoint/2010/main" val="3799449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a:xfrm>
            <a:off x="428795" y="343252"/>
            <a:ext cx="8081991" cy="1057866"/>
          </a:xfrm>
        </p:spPr>
        <p:txBody>
          <a:bodyPr>
            <a:noAutofit/>
          </a:bodyPr>
          <a:lstStyle/>
          <a:p>
            <a:pPr eaLnBrk="1" hangingPunct="1"/>
            <a:r>
              <a:rPr lang="en-GB" altLang="en-US"/>
              <a:t>dTaP/IPV vaccine</a:t>
            </a:r>
          </a:p>
        </p:txBody>
      </p:sp>
      <p:sp>
        <p:nvSpPr>
          <p:cNvPr id="30724" name="Content Placeholder 2"/>
          <p:cNvSpPr>
            <a:spLocks noGrp="1"/>
          </p:cNvSpPr>
          <p:nvPr>
            <p:ph idx="1"/>
          </p:nvPr>
        </p:nvSpPr>
        <p:spPr>
          <a:xfrm>
            <a:off x="428795" y="1401118"/>
            <a:ext cx="11641285" cy="2534452"/>
          </a:xfrm>
        </p:spPr>
        <p:txBody>
          <a:bodyPr lIns="91440" tIns="45720" rIns="91440" bIns="45720" anchor="t">
            <a:normAutofit/>
          </a:bodyPr>
          <a:lstStyle/>
          <a:p>
            <a:pPr marL="0" indent="0">
              <a:buNone/>
            </a:pPr>
            <a:r>
              <a:rPr lang="en-GB" altLang="en-US" sz="2200" dirty="0"/>
              <a:t>Brand name: REPEVAX® or Boostrix-IPV®* vaccine </a:t>
            </a:r>
          </a:p>
          <a:p>
            <a:pPr marL="0" indent="0">
              <a:buNone/>
            </a:pPr>
            <a:r>
              <a:rPr lang="en-GB" altLang="en-US" sz="2000" dirty="0"/>
              <a:t>(Note: If ADACEL® is not available or contraindicated, </a:t>
            </a:r>
            <a:r>
              <a:rPr lang="en-GB" sz="2000" dirty="0" err="1"/>
              <a:t>dTaP</a:t>
            </a:r>
            <a:r>
              <a:rPr lang="en-GB" sz="2000" dirty="0"/>
              <a:t>/IPV) is suitable, safe and effective for use in the prenatal programme and preferable to not vaccinating at all</a:t>
            </a:r>
            <a:r>
              <a:rPr lang="en-GB" altLang="en-US" sz="2000" dirty="0"/>
              <a:t>)</a:t>
            </a:r>
            <a:endParaRPr lang="en-GB" altLang="en-US" sz="2000" dirty="0">
              <a:cs typeface="Arial"/>
            </a:endParaRPr>
          </a:p>
          <a:p>
            <a:pPr>
              <a:buNone/>
            </a:pPr>
            <a:endParaRPr lang="en-GB" altLang="en-US" sz="2200" b="1" dirty="0"/>
          </a:p>
          <a:p>
            <a:pPr marL="0" indent="0" eaLnBrk="1" hangingPunct="1">
              <a:lnSpc>
                <a:spcPct val="90000"/>
              </a:lnSpc>
              <a:buFont typeface="Arial" charset="0"/>
              <a:buNone/>
            </a:pPr>
            <a:r>
              <a:rPr lang="en-GB" altLang="en-US" sz="2200" dirty="0"/>
              <a:t>Generic name: Diphtheria, Tetanus, Pertussis (acellular, component) and Poliomyelitis (inactivated vaccine) adsorbed (</a:t>
            </a:r>
            <a:r>
              <a:rPr lang="en-GB" altLang="en-US" sz="2200" dirty="0" err="1"/>
              <a:t>dTaP</a:t>
            </a:r>
            <a:r>
              <a:rPr lang="en-GB" altLang="en-US" sz="2200" dirty="0"/>
              <a:t>/IPV)</a:t>
            </a:r>
            <a:endParaRPr lang="en-GB" altLang="en-US" sz="2200" dirty="0">
              <a:cs typeface="Arial"/>
            </a:endParaRPr>
          </a:p>
          <a:p>
            <a:pPr eaLnBrk="1" hangingPunct="1">
              <a:lnSpc>
                <a:spcPct val="90000"/>
              </a:lnSpc>
              <a:buFont typeface="Arial" charset="0"/>
              <a:buNone/>
            </a:pPr>
            <a:endParaRPr lang="en-GB" altLang="en-US" sz="2600" dirty="0"/>
          </a:p>
          <a:p>
            <a:pPr eaLnBrk="1" hangingPunct="1">
              <a:lnSpc>
                <a:spcPct val="90000"/>
              </a:lnSpc>
            </a:pPr>
            <a:endParaRPr lang="en-GB" altLang="en-US" sz="2000" dirty="0"/>
          </a:p>
          <a:p>
            <a:pPr eaLnBrk="1" hangingPunct="1">
              <a:lnSpc>
                <a:spcPct val="90000"/>
              </a:lnSpc>
            </a:pPr>
            <a:endParaRPr lang="en-GB" altLang="en-US" sz="2000" dirty="0">
              <a:solidFill>
                <a:srgbClr val="2D0054"/>
              </a:solidFill>
            </a:endParaRPr>
          </a:p>
        </p:txBody>
      </p:sp>
      <p:sp>
        <p:nvSpPr>
          <p:cNvPr id="6" name="TextBox 5">
            <a:extLst>
              <a:ext uri="{FF2B5EF4-FFF2-40B4-BE49-F238E27FC236}">
                <a16:creationId xmlns:a16="http://schemas.microsoft.com/office/drawing/2014/main" id="{003CC253-03BC-88FD-6E39-530110E2BE59}"/>
              </a:ext>
            </a:extLst>
          </p:cNvPr>
          <p:cNvSpPr txBox="1"/>
          <p:nvPr/>
        </p:nvSpPr>
        <p:spPr>
          <a:xfrm>
            <a:off x="428795" y="3935570"/>
            <a:ext cx="10692861" cy="1477328"/>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GB" altLang="en-US" sz="2000" dirty="0"/>
              <a:t>These are inactivated vaccines and cannot cause pertussis, tetanus, diphtheria or polio</a:t>
            </a:r>
          </a:p>
          <a:p>
            <a:pPr marL="0" marR="0" lvl="0" indent="0" algn="l" defTabSz="914400" rtl="0" eaLnBrk="1" fontAlgn="auto" latinLnBrk="0" hangingPunct="1">
              <a:lnSpc>
                <a:spcPct val="90000"/>
              </a:lnSpc>
              <a:spcBef>
                <a:spcPts val="0"/>
              </a:spcBef>
              <a:spcAft>
                <a:spcPts val="0"/>
              </a:spcAft>
              <a:buClrTx/>
              <a:buSzTx/>
              <a:buFontTx/>
              <a:buNone/>
              <a:tabLst/>
              <a:defRPr/>
            </a:pPr>
            <a:endParaRPr lang="en-GB" altLang="en-US" sz="2000" dirty="0"/>
          </a:p>
          <a:p>
            <a:pPr marL="0" marR="0" lvl="0" indent="0" algn="l" defTabSz="914400" rtl="0" eaLnBrk="1" fontAlgn="auto" latinLnBrk="0" hangingPunct="1">
              <a:lnSpc>
                <a:spcPct val="90000"/>
              </a:lnSpc>
              <a:spcBef>
                <a:spcPts val="0"/>
              </a:spcBef>
              <a:spcAft>
                <a:spcPts val="0"/>
              </a:spcAft>
              <a:buClrTx/>
              <a:buSzTx/>
              <a:buFontTx/>
              <a:buNone/>
              <a:tabLst/>
              <a:defRPr/>
            </a:pPr>
            <a:r>
              <a:rPr lang="en-GB" altLang="en-US" sz="2000" dirty="0"/>
              <a:t>Immunisers should be familiar with the PGD which is available at:</a:t>
            </a:r>
          </a:p>
          <a:p>
            <a:pPr>
              <a:defRPr/>
            </a:pPr>
            <a:r>
              <a:rPr lang="en-GB" sz="1800" dirty="0">
                <a:hlinkClick r:id="rId3"/>
              </a:rPr>
              <a:t>Patient Group Directions (PGD) - Welsh Medicines Advice Service (wales.nhs.uk)</a:t>
            </a:r>
            <a:endParaRPr lang="en-GB" sz="2800" dirty="0">
              <a:solidFill>
                <a:srgbClr val="002060"/>
              </a:solidFill>
              <a:effectLst/>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7" name="Footer Placeholder 3">
            <a:extLst>
              <a:ext uri="{FF2B5EF4-FFF2-40B4-BE49-F238E27FC236}">
                <a16:creationId xmlns:a16="http://schemas.microsoft.com/office/drawing/2014/main" id="{D6878538-A1ED-8EDF-96DC-B51E322B99F0}"/>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8" name="Slide Number Placeholder 4">
            <a:extLst>
              <a:ext uri="{FF2B5EF4-FFF2-40B4-BE49-F238E27FC236}">
                <a16:creationId xmlns:a16="http://schemas.microsoft.com/office/drawing/2014/main" id="{6165E7ED-B378-95C7-D44B-929357F2F1D1}"/>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37</a:t>
            </a:fld>
            <a:endParaRPr lang="en-GB"/>
          </a:p>
        </p:txBody>
      </p:sp>
      <p:sp>
        <p:nvSpPr>
          <p:cNvPr id="3" name="TextBox 2">
            <a:extLst>
              <a:ext uri="{FF2B5EF4-FFF2-40B4-BE49-F238E27FC236}">
                <a16:creationId xmlns:a16="http://schemas.microsoft.com/office/drawing/2014/main" id="{BED60AD9-0CB7-63E4-85E9-CA1EC35FE99C}"/>
              </a:ext>
            </a:extLst>
          </p:cNvPr>
          <p:cNvSpPr txBox="1"/>
          <p:nvPr/>
        </p:nvSpPr>
        <p:spPr>
          <a:xfrm>
            <a:off x="3561907" y="5699958"/>
            <a:ext cx="6103088" cy="369332"/>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GB" sz="1800" b="1" i="0" u="sng" strike="noStrike" kern="1200" cap="none" spc="0" normalizeH="0" baseline="0" noProof="0" dirty="0">
                <a:ln>
                  <a:noFill/>
                </a:ln>
                <a:effectLst/>
                <a:uLnTx/>
                <a:uFillTx/>
                <a:latin typeface="Arial"/>
                <a:ea typeface="+mn-ea"/>
                <a:cs typeface="+mn-cs"/>
              </a:rPr>
              <a:t>*Please note, Boostrix-IPV is no longer being supplied </a:t>
            </a:r>
          </a:p>
        </p:txBody>
      </p:sp>
    </p:spTree>
    <p:extLst>
      <p:ext uri="{BB962C8B-B14F-4D97-AF65-F5344CB8AC3E}">
        <p14:creationId xmlns:p14="http://schemas.microsoft.com/office/powerpoint/2010/main" val="41903845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2B5D9-9653-F4E5-2940-7FA19600E738}"/>
              </a:ext>
            </a:extLst>
          </p:cNvPr>
          <p:cNvSpPr>
            <a:spLocks noGrp="1"/>
          </p:cNvSpPr>
          <p:nvPr>
            <p:ph type="title"/>
          </p:nvPr>
        </p:nvSpPr>
        <p:spPr>
          <a:xfrm>
            <a:off x="363293" y="355943"/>
            <a:ext cx="10515600" cy="972607"/>
          </a:xfrm>
        </p:spPr>
        <p:txBody>
          <a:bodyPr/>
          <a:lstStyle/>
          <a:p>
            <a:r>
              <a:rPr lang="en-GB" dirty="0"/>
              <a:t>Vaccine administration – </a:t>
            </a:r>
            <a:r>
              <a:rPr lang="en-GB" dirty="0" err="1"/>
              <a:t>dTaP</a:t>
            </a:r>
            <a:r>
              <a:rPr lang="en-GB" dirty="0"/>
              <a:t>/IPV</a:t>
            </a:r>
          </a:p>
        </p:txBody>
      </p:sp>
      <p:sp>
        <p:nvSpPr>
          <p:cNvPr id="8" name="TextBox 7">
            <a:extLst>
              <a:ext uri="{FF2B5EF4-FFF2-40B4-BE49-F238E27FC236}">
                <a16:creationId xmlns:a16="http://schemas.microsoft.com/office/drawing/2014/main" id="{ADA9ADFF-A3A1-3E5B-6A45-87AC87605E77}"/>
              </a:ext>
            </a:extLst>
          </p:cNvPr>
          <p:cNvSpPr txBox="1"/>
          <p:nvPr/>
        </p:nvSpPr>
        <p:spPr>
          <a:xfrm>
            <a:off x="692634" y="1165588"/>
            <a:ext cx="10806731" cy="4530471"/>
          </a:xfrm>
          <a:prstGeom prst="rect">
            <a:avLst/>
          </a:prstGeom>
          <a:noFill/>
        </p:spPr>
        <p:txBody>
          <a:bodyPr wrap="square" lIns="91440" tIns="45720" rIns="91440" bIns="45720" anchor="t">
            <a:spAutoFit/>
          </a:bodyPr>
          <a:lstStyle/>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lang="en-GB" sz="2000" dirty="0"/>
              <a:t>0.5 ml in a pre-filled syringe with a plunger stopper</a:t>
            </a:r>
          </a:p>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lang="en-GB" sz="2000" dirty="0"/>
              <a:t>tip caps contain a synthetic former of rubber (butyl) which does not contain any dry natural rubber (latex) </a:t>
            </a:r>
            <a:endParaRPr lang="en-GB" sz="2000" dirty="0">
              <a:cs typeface="Arial"/>
            </a:endParaRPr>
          </a:p>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lang="en-GB" altLang="en-US" sz="2000" dirty="0"/>
              <a:t>intramuscular injection into the deltoid </a:t>
            </a:r>
            <a:endParaRPr lang="en-GB" sz="2000" dirty="0"/>
          </a:p>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lang="en-GB" sz="2000" dirty="0"/>
              <a:t>single dose for each pregnancy</a:t>
            </a:r>
            <a:endParaRPr lang="en-GB" sz="2000" dirty="0">
              <a:cs typeface="Arial"/>
            </a:endParaRPr>
          </a:p>
          <a:p>
            <a:pPr marL="228600" indent="-228600">
              <a:lnSpc>
                <a:spcPct val="97000"/>
              </a:lnSpc>
              <a:spcBef>
                <a:spcPts val="1000"/>
              </a:spcBef>
              <a:spcAft>
                <a:spcPts val="800"/>
              </a:spcAft>
              <a:buClr>
                <a:srgbClr val="007C91"/>
              </a:buClr>
              <a:buFont typeface="Arial" panose="020B0604020202020204" pitchFamily="34" charset="0"/>
              <a:buChar char="•"/>
              <a:defRPr/>
            </a:pPr>
            <a:r>
              <a:rPr lang="en-GB" sz="2000" dirty="0"/>
              <a:t>may be administered at the same time or at any interval before or after RSV¹ and seasonal influenza. It may be administered at the same time as seasonal COVID-19 vaccine for </a:t>
            </a:r>
            <a:r>
              <a:rPr lang="en-GB" sz="2000" b="1" dirty="0"/>
              <a:t>eligible pregnant women only²</a:t>
            </a:r>
            <a:endParaRPr lang="en-GB" sz="2000" dirty="0"/>
          </a:p>
          <a:p>
            <a:pPr marL="228600" indent="-228600">
              <a:lnSpc>
                <a:spcPct val="97000"/>
              </a:lnSpc>
              <a:spcBef>
                <a:spcPts val="1000"/>
              </a:spcBef>
              <a:spcAft>
                <a:spcPts val="800"/>
              </a:spcAft>
              <a:buClr>
                <a:srgbClr val="007C91"/>
              </a:buClr>
              <a:buFont typeface="Arial" panose="020B0604020202020204" pitchFamily="34" charset="0"/>
              <a:buChar char="•"/>
              <a:defRPr/>
            </a:pPr>
            <a:r>
              <a:rPr lang="en-GB" sz="2000" dirty="0"/>
              <a:t>prescription only medicines so must be administered </a:t>
            </a:r>
            <a:r>
              <a:rPr lang="en-GB" altLang="en-US" sz="2000" dirty="0"/>
              <a:t>against a prescription written manually or electronically by a registered medical practitioner or other authorised prescriber, </a:t>
            </a:r>
            <a:r>
              <a:rPr lang="en-GB" sz="2000" dirty="0"/>
              <a:t>against a patient specific direction (PSD), patient group direction (PGD) </a:t>
            </a:r>
            <a:endParaRPr lang="en-GB" sz="2000" dirty="0">
              <a:cs typeface="Arial"/>
            </a:endParaRPr>
          </a:p>
        </p:txBody>
      </p:sp>
      <p:sp>
        <p:nvSpPr>
          <p:cNvPr id="7" name="Footer Placeholder 3">
            <a:extLst>
              <a:ext uri="{FF2B5EF4-FFF2-40B4-BE49-F238E27FC236}">
                <a16:creationId xmlns:a16="http://schemas.microsoft.com/office/drawing/2014/main" id="{AA8DD9D1-53A3-5335-299F-2DACDD3BF440}"/>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9" name="Slide Number Placeholder 4">
            <a:extLst>
              <a:ext uri="{FF2B5EF4-FFF2-40B4-BE49-F238E27FC236}">
                <a16:creationId xmlns:a16="http://schemas.microsoft.com/office/drawing/2014/main" id="{C9B00D2C-8D92-3B4F-16E0-2FC6BDA12ECA}"/>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38</a:t>
            </a:fld>
            <a:endParaRPr lang="en-GB"/>
          </a:p>
        </p:txBody>
      </p:sp>
    </p:spTree>
    <p:extLst>
      <p:ext uri="{BB962C8B-B14F-4D97-AF65-F5344CB8AC3E}">
        <p14:creationId xmlns:p14="http://schemas.microsoft.com/office/powerpoint/2010/main" val="32063968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970B1-8F51-C71B-B7A9-7189B6CEE204}"/>
              </a:ext>
            </a:extLst>
          </p:cNvPr>
          <p:cNvSpPr>
            <a:spLocks noGrp="1"/>
          </p:cNvSpPr>
          <p:nvPr>
            <p:ph type="title"/>
          </p:nvPr>
        </p:nvSpPr>
        <p:spPr>
          <a:xfrm>
            <a:off x="363557" y="365125"/>
            <a:ext cx="10990243" cy="1046749"/>
          </a:xfrm>
        </p:spPr>
        <p:txBody>
          <a:bodyPr/>
          <a:lstStyle/>
          <a:p>
            <a:pPr algn="ctr"/>
            <a:r>
              <a:rPr lang="en-GB" dirty="0"/>
              <a:t>Co- administration of pertussis containing vaccines and other maternal vaccines </a:t>
            </a:r>
          </a:p>
        </p:txBody>
      </p:sp>
      <p:graphicFrame>
        <p:nvGraphicFramePr>
          <p:cNvPr id="6" name="Content Placeholder 5">
            <a:extLst>
              <a:ext uri="{FF2B5EF4-FFF2-40B4-BE49-F238E27FC236}">
                <a16:creationId xmlns:a16="http://schemas.microsoft.com/office/drawing/2014/main" id="{D2E0C04A-2E30-9142-3FE3-0B21BBA8A93D}"/>
              </a:ext>
            </a:extLst>
          </p:cNvPr>
          <p:cNvGraphicFramePr>
            <a:graphicFrameLocks noGrp="1"/>
          </p:cNvGraphicFramePr>
          <p:nvPr>
            <p:ph idx="1"/>
            <p:extLst>
              <p:ext uri="{D42A27DB-BD31-4B8C-83A1-F6EECF244321}">
                <p14:modId xmlns:p14="http://schemas.microsoft.com/office/powerpoint/2010/main" val="3887042741"/>
              </p:ext>
            </p:extLst>
          </p:nvPr>
        </p:nvGraphicFramePr>
        <p:xfrm>
          <a:off x="838200" y="1884673"/>
          <a:ext cx="10515599" cy="3088654"/>
        </p:xfrm>
        <a:graphic>
          <a:graphicData uri="http://schemas.openxmlformats.org/drawingml/2006/table">
            <a:tbl>
              <a:tblPr firstRow="1" bandRow="1">
                <a:tableStyleId>{5C22544A-7EE6-4342-B048-85BDC9FD1C3A}</a:tableStyleId>
              </a:tblPr>
              <a:tblGrid>
                <a:gridCol w="5173669">
                  <a:extLst>
                    <a:ext uri="{9D8B030D-6E8A-4147-A177-3AD203B41FA5}">
                      <a16:colId xmlns:a16="http://schemas.microsoft.com/office/drawing/2014/main" val="3040075524"/>
                    </a:ext>
                  </a:extLst>
                </a:gridCol>
                <a:gridCol w="5341930">
                  <a:extLst>
                    <a:ext uri="{9D8B030D-6E8A-4147-A177-3AD203B41FA5}">
                      <a16:colId xmlns:a16="http://schemas.microsoft.com/office/drawing/2014/main" val="1918583079"/>
                    </a:ext>
                  </a:extLst>
                </a:gridCol>
              </a:tblGrid>
              <a:tr h="745116">
                <a:tc>
                  <a:txBody>
                    <a:bodyPr/>
                    <a:lstStyle/>
                    <a:p>
                      <a:r>
                        <a:rPr lang="en-GB"/>
                        <a:t>Vaccines</a:t>
                      </a:r>
                    </a:p>
                  </a:txBody>
                  <a:tcPr/>
                </a:tc>
                <a:tc>
                  <a:txBody>
                    <a:bodyPr/>
                    <a:lstStyle/>
                    <a:p>
                      <a:r>
                        <a:rPr lang="en-GB"/>
                        <a:t>Can they be co-administered? </a:t>
                      </a:r>
                    </a:p>
                  </a:txBody>
                  <a:tcPr/>
                </a:tc>
                <a:extLst>
                  <a:ext uri="{0D108BD9-81ED-4DB2-BD59-A6C34878D82A}">
                    <a16:rowId xmlns:a16="http://schemas.microsoft.com/office/drawing/2014/main" val="3626408258"/>
                  </a:ext>
                </a:extLst>
              </a:tr>
              <a:tr h="853306">
                <a:tc>
                  <a:txBody>
                    <a:bodyPr/>
                    <a:lstStyle/>
                    <a:p>
                      <a:r>
                        <a:rPr lang="en-GB"/>
                        <a:t>Pertussis and RSV (</a:t>
                      </a:r>
                      <a:r>
                        <a:rPr lang="en-GB" err="1"/>
                        <a:t>Abrysvo</a:t>
                      </a:r>
                      <a:r>
                        <a:rPr lang="en-GB"/>
                        <a:t> </a:t>
                      </a:r>
                      <a:r>
                        <a:rPr lang="en-GB" sz="1800" b="0" i="0" kern="1200">
                          <a:solidFill>
                            <a:schemeClr val="dk1"/>
                          </a:solidFill>
                          <a:effectLst/>
                          <a:latin typeface="+mn-lt"/>
                          <a:ea typeface="+mn-ea"/>
                          <a:cs typeface="+mn-cs"/>
                        </a:rPr>
                        <a:t>®)</a:t>
                      </a:r>
                      <a:endParaRPr lang="en-GB"/>
                    </a:p>
                  </a:txBody>
                  <a:tcPr/>
                </a:tc>
                <a:tc>
                  <a:txBody>
                    <a:bodyPr/>
                    <a:lstStyle/>
                    <a:p>
                      <a:pPr algn="ctr"/>
                      <a:r>
                        <a:rPr lang="en-GB" sz="1800" b="0" i="0" kern="1200" dirty="0">
                          <a:solidFill>
                            <a:schemeClr val="dk1"/>
                          </a:solidFill>
                          <a:effectLst/>
                          <a:latin typeface="+mn-lt"/>
                          <a:ea typeface="+mn-ea"/>
                          <a:cs typeface="+mn-cs"/>
                        </a:rPr>
                        <a:t>✔¹</a:t>
                      </a:r>
                      <a:endParaRPr lang="en-GB" dirty="0"/>
                    </a:p>
                  </a:txBody>
                  <a:tcPr/>
                </a:tc>
                <a:extLst>
                  <a:ext uri="{0D108BD9-81ED-4DB2-BD59-A6C34878D82A}">
                    <a16:rowId xmlns:a16="http://schemas.microsoft.com/office/drawing/2014/main" val="3879727530"/>
                  </a:ext>
                </a:extLst>
              </a:tr>
              <a:tr h="745116">
                <a:tc>
                  <a:txBody>
                    <a:bodyPr/>
                    <a:lstStyle/>
                    <a:p>
                      <a:r>
                        <a:rPr lang="en-GB"/>
                        <a:t>Pertussis and seasonal influenza </a:t>
                      </a:r>
                    </a:p>
                  </a:txBody>
                  <a:tcPr/>
                </a:tc>
                <a:tc>
                  <a:txBody>
                    <a:bodyPr/>
                    <a:lstStyle/>
                    <a:p>
                      <a:pPr algn="ctr"/>
                      <a:r>
                        <a:rPr lang="en-GB" sz="1800" b="0" i="0" kern="1200">
                          <a:solidFill>
                            <a:schemeClr val="dk1"/>
                          </a:solidFill>
                          <a:effectLst/>
                          <a:latin typeface="+mn-lt"/>
                          <a:ea typeface="+mn-ea"/>
                          <a:cs typeface="+mn-cs"/>
                        </a:rPr>
                        <a:t>✔</a:t>
                      </a:r>
                      <a:endParaRPr lang="en-GB"/>
                    </a:p>
                  </a:txBody>
                  <a:tcPr/>
                </a:tc>
                <a:extLst>
                  <a:ext uri="{0D108BD9-81ED-4DB2-BD59-A6C34878D82A}">
                    <a16:rowId xmlns:a16="http://schemas.microsoft.com/office/drawing/2014/main" val="401039150"/>
                  </a:ext>
                </a:extLst>
              </a:tr>
              <a:tr h="745116">
                <a:tc>
                  <a:txBody>
                    <a:bodyPr/>
                    <a:lstStyle/>
                    <a:p>
                      <a:r>
                        <a:rPr lang="en-GB" strike="noStrike" dirty="0"/>
                        <a:t>Pertussis and seasonal COVID-19 vaccine² for </a:t>
                      </a:r>
                      <a:r>
                        <a:rPr lang="en-GB" b="1" strike="noStrike" dirty="0"/>
                        <a:t>eligible pregnant women only </a:t>
                      </a:r>
                    </a:p>
                  </a:txBody>
                  <a:tcPr/>
                </a:tc>
                <a:tc>
                  <a:txBody>
                    <a:bodyPr/>
                    <a:lstStyle/>
                    <a:p>
                      <a:pPr algn="ctr"/>
                      <a:r>
                        <a:rPr lang="en-GB" sz="1800" b="0" i="0" strike="noStrike" kern="1200" dirty="0">
                          <a:solidFill>
                            <a:schemeClr val="dk1"/>
                          </a:solidFill>
                          <a:effectLst/>
                          <a:latin typeface="+mn-lt"/>
                          <a:ea typeface="+mn-ea"/>
                          <a:cs typeface="+mn-cs"/>
                        </a:rPr>
                        <a:t>✔</a:t>
                      </a:r>
                      <a:endParaRPr lang="en-GB" strike="noStrike" dirty="0"/>
                    </a:p>
                  </a:txBody>
                  <a:tcPr/>
                </a:tc>
                <a:extLst>
                  <a:ext uri="{0D108BD9-81ED-4DB2-BD59-A6C34878D82A}">
                    <a16:rowId xmlns:a16="http://schemas.microsoft.com/office/drawing/2014/main" val="1398833071"/>
                  </a:ext>
                </a:extLst>
              </a:tr>
            </a:tbl>
          </a:graphicData>
        </a:graphic>
      </p:graphicFrame>
      <p:sp>
        <p:nvSpPr>
          <p:cNvPr id="4" name="Footer Placeholder 3">
            <a:extLst>
              <a:ext uri="{FF2B5EF4-FFF2-40B4-BE49-F238E27FC236}">
                <a16:creationId xmlns:a16="http://schemas.microsoft.com/office/drawing/2014/main" id="{8610155A-89B5-1F7E-3BF2-2AEE3B27738A}"/>
              </a:ext>
            </a:extLst>
          </p:cNvPr>
          <p:cNvSpPr>
            <a:spLocks noGrp="1"/>
          </p:cNvSpPr>
          <p:nvPr>
            <p:ph type="ftr" sz="quarter" idx="11"/>
          </p:nvPr>
        </p:nvSpPr>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DEF6DE37-D2B8-5E0A-5924-51FDE257BF2E}"/>
              </a:ext>
            </a:extLst>
          </p:cNvPr>
          <p:cNvSpPr>
            <a:spLocks noGrp="1"/>
          </p:cNvSpPr>
          <p:nvPr>
            <p:ph type="sldNum" sz="quarter" idx="12"/>
          </p:nvPr>
        </p:nvSpPr>
        <p:spPr/>
        <p:txBody>
          <a:bodyPr/>
          <a:lstStyle/>
          <a:p>
            <a:fld id="{561D0CCE-8DCC-44DC-A653-AE62B1D84A52}" type="slidenum">
              <a:rPr lang="en-GB" smtClean="0"/>
              <a:pPr/>
              <a:t>39</a:t>
            </a:fld>
            <a:endParaRPr lang="en-GB"/>
          </a:p>
        </p:txBody>
      </p:sp>
    </p:spTree>
    <p:extLst>
      <p:ext uri="{BB962C8B-B14F-4D97-AF65-F5344CB8AC3E}">
        <p14:creationId xmlns:p14="http://schemas.microsoft.com/office/powerpoint/2010/main" val="2330297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itle 1"/>
          <p:cNvSpPr>
            <a:spLocks noGrp="1"/>
          </p:cNvSpPr>
          <p:nvPr>
            <p:ph type="title"/>
          </p:nvPr>
        </p:nvSpPr>
        <p:spPr>
          <a:xfrm>
            <a:off x="976394" y="388312"/>
            <a:ext cx="5608398" cy="936104"/>
          </a:xfrm>
        </p:spPr>
        <p:txBody>
          <a:bodyPr/>
          <a:lstStyle/>
          <a:p>
            <a:pPr eaLnBrk="1" hangingPunct="1"/>
            <a:r>
              <a:rPr lang="en-GB" altLang="en-US"/>
              <a:t>Key messages</a:t>
            </a:r>
          </a:p>
        </p:txBody>
      </p:sp>
      <p:sp>
        <p:nvSpPr>
          <p:cNvPr id="7172" name="Content Placeholder 2"/>
          <p:cNvSpPr>
            <a:spLocks noGrp="1"/>
          </p:cNvSpPr>
          <p:nvPr>
            <p:ph idx="1"/>
          </p:nvPr>
        </p:nvSpPr>
        <p:spPr>
          <a:xfrm>
            <a:off x="773922" y="1324416"/>
            <a:ext cx="9576026" cy="4679451"/>
          </a:xfrm>
        </p:spPr>
        <p:txBody>
          <a:bodyPr>
            <a:normAutofit fontScale="70000" lnSpcReduction="20000"/>
          </a:bodyPr>
          <a:lstStyle/>
          <a:p>
            <a:pPr eaLnBrk="1" hangingPunct="1">
              <a:lnSpc>
                <a:spcPct val="120000"/>
              </a:lnSpc>
              <a:buFont typeface="Arial" panose="020B0604020202020204" pitchFamily="34" charset="0"/>
              <a:buChar char="•"/>
            </a:pPr>
            <a:endParaRPr lang="en-GB" altLang="en-US" sz="2900"/>
          </a:p>
          <a:p>
            <a:pPr marL="457200" lvl="1">
              <a:lnSpc>
                <a:spcPct val="120000"/>
              </a:lnSpc>
            </a:pPr>
            <a:r>
              <a:rPr lang="en-GB" altLang="en-US" sz="2900"/>
              <a:t>vaccination in pregnancy is key to passively protecting babies before they can be directly protected by the infant vaccination programme</a:t>
            </a:r>
          </a:p>
          <a:p>
            <a:pPr marL="228600" lvl="1" indent="0">
              <a:lnSpc>
                <a:spcPct val="120000"/>
              </a:lnSpc>
              <a:buNone/>
            </a:pPr>
            <a:endParaRPr lang="en-GB" altLang="en-US" sz="2900"/>
          </a:p>
          <a:p>
            <a:pPr marL="457200" lvl="1">
              <a:lnSpc>
                <a:spcPct val="120000"/>
              </a:lnSpc>
            </a:pPr>
            <a:r>
              <a:rPr lang="en-GB" altLang="en-US" sz="2900"/>
              <a:t>the maternal immunisation programme provides high levels of protection against pertussis disease and death in young infants</a:t>
            </a:r>
          </a:p>
          <a:p>
            <a:pPr marL="228600" lvl="1" indent="0">
              <a:lnSpc>
                <a:spcPct val="120000"/>
              </a:lnSpc>
              <a:buNone/>
            </a:pPr>
            <a:endParaRPr lang="en-GB" altLang="en-US" sz="2900"/>
          </a:p>
          <a:p>
            <a:pPr marL="457200" lvl="1">
              <a:lnSpc>
                <a:spcPct val="120000"/>
              </a:lnSpc>
            </a:pPr>
            <a:r>
              <a:rPr lang="en-GB" altLang="en-US" sz="2900"/>
              <a:t>however, the disease continues to circulate, and vaccine uptake needs to improve to protect all infants</a:t>
            </a:r>
          </a:p>
          <a:p>
            <a:pPr marL="228600" lvl="1" indent="0">
              <a:lnSpc>
                <a:spcPct val="120000"/>
              </a:lnSpc>
              <a:buNone/>
            </a:pPr>
            <a:endParaRPr lang="en-GB" altLang="en-US" sz="2900"/>
          </a:p>
          <a:p>
            <a:pPr marL="457200" lvl="1">
              <a:lnSpc>
                <a:spcPct val="120000"/>
              </a:lnSpc>
            </a:pPr>
            <a:r>
              <a:rPr lang="en-GB" altLang="en-US" sz="2900"/>
              <a:t>it is very important that healthcare practitioners encourage and enable vaccination of pregnant women against pertussis in every pregnancy, between 16 weeks and 32 weeks.</a:t>
            </a:r>
          </a:p>
          <a:p>
            <a:pPr marL="228600" lvl="1" indent="0">
              <a:lnSpc>
                <a:spcPct val="80000"/>
              </a:lnSpc>
              <a:buNone/>
            </a:pPr>
            <a:endParaRPr lang="en-GB" altLang="en-US" sz="2600"/>
          </a:p>
        </p:txBody>
      </p:sp>
      <p:sp>
        <p:nvSpPr>
          <p:cNvPr id="6" name="Slide Number Placeholder 4">
            <a:extLst>
              <a:ext uri="{FF2B5EF4-FFF2-40B4-BE49-F238E27FC236}">
                <a16:creationId xmlns:a16="http://schemas.microsoft.com/office/drawing/2014/main" id="{E9D61EE0-7F25-9F67-4F68-F49DB2B654F5}"/>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4</a:t>
            </a:fld>
            <a:endParaRPr lang="en-GB"/>
          </a:p>
        </p:txBody>
      </p:sp>
      <p:sp>
        <p:nvSpPr>
          <p:cNvPr id="7" name="Footer Placeholder 3">
            <a:extLst>
              <a:ext uri="{FF2B5EF4-FFF2-40B4-BE49-F238E27FC236}">
                <a16:creationId xmlns:a16="http://schemas.microsoft.com/office/drawing/2014/main" id="{63D3039B-BFCA-7A1D-E4AD-345A5D31493A}"/>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Tree>
    <p:extLst>
      <p:ext uri="{BB962C8B-B14F-4D97-AF65-F5344CB8AC3E}">
        <p14:creationId xmlns:p14="http://schemas.microsoft.com/office/powerpoint/2010/main" val="15490227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FB322-3B44-AE5F-C5E5-D0389A62013A}"/>
              </a:ext>
            </a:extLst>
          </p:cNvPr>
          <p:cNvSpPr>
            <a:spLocks noGrp="1"/>
          </p:cNvSpPr>
          <p:nvPr>
            <p:ph type="title"/>
          </p:nvPr>
        </p:nvSpPr>
        <p:spPr>
          <a:xfrm>
            <a:off x="838200" y="365125"/>
            <a:ext cx="10515600" cy="906741"/>
          </a:xfrm>
        </p:spPr>
        <p:txBody>
          <a:bodyPr>
            <a:normAutofit/>
          </a:bodyPr>
          <a:lstStyle/>
          <a:p>
            <a:r>
              <a:rPr lang="en-GB"/>
              <a:t>Ensure the right vaccine is given!</a:t>
            </a:r>
          </a:p>
        </p:txBody>
      </p:sp>
      <p:sp>
        <p:nvSpPr>
          <p:cNvPr id="3" name="Content Placeholder 2">
            <a:extLst>
              <a:ext uri="{FF2B5EF4-FFF2-40B4-BE49-F238E27FC236}">
                <a16:creationId xmlns:a16="http://schemas.microsoft.com/office/drawing/2014/main" id="{9E3509AE-3877-CBE9-B1D9-E0786E27D8E0}"/>
              </a:ext>
            </a:extLst>
          </p:cNvPr>
          <p:cNvSpPr>
            <a:spLocks noGrp="1"/>
          </p:cNvSpPr>
          <p:nvPr>
            <p:ph idx="1"/>
          </p:nvPr>
        </p:nvSpPr>
        <p:spPr>
          <a:xfrm>
            <a:off x="930355" y="1401197"/>
            <a:ext cx="4875457" cy="4055606"/>
          </a:xfrm>
        </p:spPr>
        <p:txBody>
          <a:bodyPr>
            <a:normAutofit/>
          </a:bodyPr>
          <a:lstStyle/>
          <a:p>
            <a:r>
              <a:rPr lang="en-GB" sz="2000" dirty="0"/>
              <a:t>ADACEL® (Tdap) is the recommended vaccine for pregnant women from July 2024</a:t>
            </a:r>
          </a:p>
          <a:p>
            <a:pPr marL="0" indent="0">
              <a:buNone/>
            </a:pPr>
            <a:endParaRPr lang="en-GB" sz="2000" dirty="0"/>
          </a:p>
          <a:p>
            <a:pPr marL="0" indent="0">
              <a:buNone/>
            </a:pPr>
            <a:endParaRPr lang="en-GB" sz="2000" dirty="0"/>
          </a:p>
          <a:p>
            <a:r>
              <a:rPr lang="en-GB" sz="2000" dirty="0"/>
              <a:t>REPEVAX® and Boostrix-IPV®* vaccines (</a:t>
            </a:r>
            <a:r>
              <a:rPr lang="en-GB" sz="2000" dirty="0" err="1"/>
              <a:t>dTaP</a:t>
            </a:r>
            <a:r>
              <a:rPr lang="en-GB" sz="2000" dirty="0"/>
              <a:t>/IPV) should only be given to women who cannot receive ADACEL® (for example severe latex allergy) or if ADACEL® is not available and to obtain it would lead to a delay in the pregnant woman being vaccinated</a:t>
            </a:r>
          </a:p>
        </p:txBody>
      </p:sp>
      <p:grpSp>
        <p:nvGrpSpPr>
          <p:cNvPr id="8" name="Group 7">
            <a:extLst>
              <a:ext uri="{FF2B5EF4-FFF2-40B4-BE49-F238E27FC236}">
                <a16:creationId xmlns:a16="http://schemas.microsoft.com/office/drawing/2014/main" id="{154F4E9C-A721-EA23-8822-56F3577C94D0}"/>
              </a:ext>
            </a:extLst>
          </p:cNvPr>
          <p:cNvGrpSpPr/>
          <p:nvPr/>
        </p:nvGrpSpPr>
        <p:grpSpPr>
          <a:xfrm>
            <a:off x="6386189" y="1235985"/>
            <a:ext cx="3071812" cy="1695522"/>
            <a:chOff x="6397845" y="1502052"/>
            <a:chExt cx="3071812" cy="1695522"/>
          </a:xfrm>
        </p:grpSpPr>
        <p:pic>
          <p:nvPicPr>
            <p:cNvPr id="11" name="Picture 10">
              <a:extLst>
                <a:ext uri="{FF2B5EF4-FFF2-40B4-BE49-F238E27FC236}">
                  <a16:creationId xmlns:a16="http://schemas.microsoft.com/office/drawing/2014/main" id="{C151B754-D2BC-969E-9766-DD1B6D05896A}"/>
                </a:ext>
              </a:extLst>
            </p:cNvPr>
            <p:cNvPicPr>
              <a:picLocks noChangeAspect="1"/>
            </p:cNvPicPr>
            <p:nvPr/>
          </p:nvPicPr>
          <p:blipFill>
            <a:blip r:embed="rId3"/>
            <a:stretch>
              <a:fillRect/>
            </a:stretch>
          </p:blipFill>
          <p:spPr>
            <a:xfrm>
              <a:off x="7755157" y="2368899"/>
              <a:ext cx="1714500" cy="828675"/>
            </a:xfrm>
            <a:prstGeom prst="rect">
              <a:avLst/>
            </a:prstGeom>
          </p:spPr>
        </p:pic>
        <p:pic>
          <p:nvPicPr>
            <p:cNvPr id="9" name="Picture 8">
              <a:extLst>
                <a:ext uri="{FF2B5EF4-FFF2-40B4-BE49-F238E27FC236}">
                  <a16:creationId xmlns:a16="http://schemas.microsoft.com/office/drawing/2014/main" id="{6A65A77F-E66C-1D5A-F281-1E4B9EDA8CB3}"/>
                </a:ext>
              </a:extLst>
            </p:cNvPr>
            <p:cNvPicPr>
              <a:picLocks noChangeAspect="1"/>
            </p:cNvPicPr>
            <p:nvPr/>
          </p:nvPicPr>
          <p:blipFill>
            <a:blip r:embed="rId4"/>
            <a:stretch>
              <a:fillRect/>
            </a:stretch>
          </p:blipFill>
          <p:spPr>
            <a:xfrm>
              <a:off x="6397845" y="1502052"/>
              <a:ext cx="2714625" cy="1085850"/>
            </a:xfrm>
            <a:prstGeom prst="rect">
              <a:avLst/>
            </a:prstGeom>
          </p:spPr>
        </p:pic>
      </p:grpSp>
      <p:pic>
        <p:nvPicPr>
          <p:cNvPr id="12" name="Picture 11">
            <a:extLst>
              <a:ext uri="{FF2B5EF4-FFF2-40B4-BE49-F238E27FC236}">
                <a16:creationId xmlns:a16="http://schemas.microsoft.com/office/drawing/2014/main" id="{D0F72423-4E50-0A7F-91EE-7482AEFD5C8C}"/>
              </a:ext>
            </a:extLst>
          </p:cNvPr>
          <p:cNvPicPr>
            <a:picLocks noChangeAspect="1"/>
          </p:cNvPicPr>
          <p:nvPr/>
        </p:nvPicPr>
        <p:blipFill>
          <a:blip r:embed="rId5"/>
          <a:stretch>
            <a:fillRect/>
          </a:stretch>
        </p:blipFill>
        <p:spPr>
          <a:xfrm>
            <a:off x="6287371" y="3886841"/>
            <a:ext cx="3235265" cy="1569962"/>
          </a:xfrm>
          <a:prstGeom prst="rect">
            <a:avLst/>
          </a:prstGeom>
        </p:spPr>
      </p:pic>
      <p:pic>
        <p:nvPicPr>
          <p:cNvPr id="7" name="Picture 6">
            <a:extLst>
              <a:ext uri="{FF2B5EF4-FFF2-40B4-BE49-F238E27FC236}">
                <a16:creationId xmlns:a16="http://schemas.microsoft.com/office/drawing/2014/main" id="{3074F369-BB2D-40E4-EF5F-97B793BC886B}"/>
              </a:ext>
            </a:extLst>
          </p:cNvPr>
          <p:cNvPicPr>
            <a:picLocks noChangeAspect="1"/>
          </p:cNvPicPr>
          <p:nvPr/>
        </p:nvPicPr>
        <p:blipFill>
          <a:blip r:embed="rId6"/>
          <a:stretch>
            <a:fillRect/>
          </a:stretch>
        </p:blipFill>
        <p:spPr>
          <a:xfrm>
            <a:off x="8857760" y="2901789"/>
            <a:ext cx="2664563" cy="1179437"/>
          </a:xfrm>
          <a:prstGeom prst="rect">
            <a:avLst/>
          </a:prstGeom>
        </p:spPr>
      </p:pic>
      <p:sp>
        <p:nvSpPr>
          <p:cNvPr id="4" name="Footer Placeholder 3">
            <a:extLst>
              <a:ext uri="{FF2B5EF4-FFF2-40B4-BE49-F238E27FC236}">
                <a16:creationId xmlns:a16="http://schemas.microsoft.com/office/drawing/2014/main" id="{9D1A0EA5-057F-C995-FC13-A04846256A9E}"/>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10" name="Slide Number Placeholder 4">
            <a:extLst>
              <a:ext uri="{FF2B5EF4-FFF2-40B4-BE49-F238E27FC236}">
                <a16:creationId xmlns:a16="http://schemas.microsoft.com/office/drawing/2014/main" id="{5AF0D62E-DF96-DB36-7582-EA854E69100D}"/>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40</a:t>
            </a:fld>
            <a:endParaRPr lang="en-GB"/>
          </a:p>
        </p:txBody>
      </p:sp>
      <p:sp>
        <p:nvSpPr>
          <p:cNvPr id="6" name="TextBox 5">
            <a:extLst>
              <a:ext uri="{FF2B5EF4-FFF2-40B4-BE49-F238E27FC236}">
                <a16:creationId xmlns:a16="http://schemas.microsoft.com/office/drawing/2014/main" id="{236E37EA-B40B-5637-8DA7-F64E63615FB1}"/>
              </a:ext>
            </a:extLst>
          </p:cNvPr>
          <p:cNvSpPr txBox="1"/>
          <p:nvPr/>
        </p:nvSpPr>
        <p:spPr>
          <a:xfrm>
            <a:off x="2744039" y="5711149"/>
            <a:ext cx="7633337" cy="341632"/>
          </a:xfrm>
          <a:prstGeom prst="rect">
            <a:avLst/>
          </a:prstGeom>
          <a:noFill/>
        </p:spPr>
        <p:txBody>
          <a:bodyPr wrap="square">
            <a:spAutoFit/>
          </a:bodyPr>
          <a:lstStyle/>
          <a:p>
            <a:pPr>
              <a:lnSpc>
                <a:spcPct val="90000"/>
              </a:lnSpc>
              <a:spcBef>
                <a:spcPts val="1000"/>
              </a:spcBef>
              <a:defRPr/>
            </a:pPr>
            <a:r>
              <a:rPr lang="en-GB" sz="1800" b="1" dirty="0">
                <a:latin typeface="+mj-lt"/>
              </a:rPr>
              <a:t>*Please note that Boostrix-IPV</a:t>
            </a:r>
            <a:r>
              <a:rPr lang="en-GB" b="1" dirty="0"/>
              <a:t>® is no longer being supplied</a:t>
            </a:r>
            <a:endParaRPr lang="en-GB" sz="1800" b="1" dirty="0">
              <a:latin typeface="+mj-lt"/>
            </a:endParaRPr>
          </a:p>
        </p:txBody>
      </p:sp>
    </p:spTree>
    <p:extLst>
      <p:ext uri="{BB962C8B-B14F-4D97-AF65-F5344CB8AC3E}">
        <p14:creationId xmlns:p14="http://schemas.microsoft.com/office/powerpoint/2010/main" val="29787995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BD917-B46A-DBE3-1350-4A375AC79549}"/>
              </a:ext>
            </a:extLst>
          </p:cNvPr>
          <p:cNvSpPr>
            <a:spLocks noGrp="1"/>
          </p:cNvSpPr>
          <p:nvPr>
            <p:ph type="title"/>
          </p:nvPr>
        </p:nvSpPr>
        <p:spPr>
          <a:xfrm>
            <a:off x="838200" y="322434"/>
            <a:ext cx="10515600" cy="501650"/>
          </a:xfrm>
        </p:spPr>
        <p:txBody>
          <a:bodyPr/>
          <a:lstStyle/>
          <a:p>
            <a:r>
              <a:rPr lang="en-GB" altLang="en-US"/>
              <a:t>Contraindications</a:t>
            </a:r>
            <a:endParaRPr lang="en-GB"/>
          </a:p>
        </p:txBody>
      </p:sp>
      <p:sp>
        <p:nvSpPr>
          <p:cNvPr id="3" name="Content Placeholder 2">
            <a:extLst>
              <a:ext uri="{FF2B5EF4-FFF2-40B4-BE49-F238E27FC236}">
                <a16:creationId xmlns:a16="http://schemas.microsoft.com/office/drawing/2014/main" id="{15AED598-AC8C-7B87-B792-3411B064ABE3}"/>
              </a:ext>
            </a:extLst>
          </p:cNvPr>
          <p:cNvSpPr>
            <a:spLocks noGrp="1"/>
          </p:cNvSpPr>
          <p:nvPr>
            <p:ph idx="1"/>
          </p:nvPr>
        </p:nvSpPr>
        <p:spPr>
          <a:xfrm>
            <a:off x="354837" y="573259"/>
            <a:ext cx="11218459" cy="4351338"/>
          </a:xfrm>
        </p:spPr>
        <p:txBody>
          <a:bodyPr/>
          <a:lstStyle/>
          <a:p>
            <a:pPr marL="0" indent="0" algn="ctr">
              <a:lnSpc>
                <a:spcPct val="107000"/>
              </a:lnSpc>
              <a:spcAft>
                <a:spcPts val="800"/>
              </a:spcAft>
              <a:buNone/>
            </a:pPr>
            <a:endParaRPr lang="en-GB" sz="2800">
              <a:ea typeface="Calibri" panose="020F0502020204030204" pitchFamily="34" charset="0"/>
              <a:cs typeface="Times New Roman" panose="02020603050405020304" pitchFamily="18" charset="0"/>
            </a:endParaRPr>
          </a:p>
          <a:p>
            <a:pPr marL="0" indent="0">
              <a:lnSpc>
                <a:spcPct val="107000"/>
              </a:lnSpc>
              <a:spcAft>
                <a:spcPts val="800"/>
              </a:spcAft>
              <a:buNone/>
            </a:pPr>
            <a:r>
              <a:rPr lang="en-GB" sz="2000"/>
              <a:t>There are very few individuals who cannot receive pertussis-containing vaccines. When there is doubt, specialist advice should be sought rather than withhold vaccine.</a:t>
            </a:r>
            <a:endParaRPr lang="en-GB" sz="2000">
              <a:effectLst/>
            </a:endParaRPr>
          </a:p>
          <a:p>
            <a:pPr marL="0" indent="0">
              <a:lnSpc>
                <a:spcPct val="107000"/>
              </a:lnSpc>
              <a:spcAft>
                <a:spcPts val="800"/>
              </a:spcAft>
              <a:buNone/>
            </a:pPr>
            <a:r>
              <a:rPr lang="en-GB" sz="2000">
                <a:effectLst/>
              </a:rPr>
              <a:t>The vaccines should not be given to those who have had:</a:t>
            </a:r>
          </a:p>
          <a:p>
            <a:pPr>
              <a:lnSpc>
                <a:spcPct val="107000"/>
              </a:lnSpc>
              <a:spcAft>
                <a:spcPts val="800"/>
              </a:spcAft>
            </a:pPr>
            <a:r>
              <a:rPr lang="en-GB" sz="2000">
                <a:effectLst/>
              </a:rPr>
              <a:t>a confirmed anaphylactic reaction to a previous dose of a pertussis- containing vaccine,</a:t>
            </a:r>
          </a:p>
          <a:p>
            <a:pPr marL="0" indent="0">
              <a:lnSpc>
                <a:spcPct val="107000"/>
              </a:lnSpc>
              <a:spcAft>
                <a:spcPts val="800"/>
              </a:spcAft>
              <a:buNone/>
            </a:pPr>
            <a:r>
              <a:rPr lang="en-GB" sz="2000"/>
              <a:t>or</a:t>
            </a:r>
          </a:p>
          <a:p>
            <a:pPr>
              <a:lnSpc>
                <a:spcPct val="107000"/>
              </a:lnSpc>
              <a:spcAft>
                <a:spcPts val="800"/>
              </a:spcAft>
            </a:pPr>
            <a:r>
              <a:rPr lang="en-GB" sz="2000">
                <a:effectLst/>
              </a:rPr>
              <a:t>a confirmed anaphylactic reaction to neomycin, streptomycin or polymyxin B (which may be present in small amounts)</a:t>
            </a:r>
            <a:r>
              <a:rPr lang="en-GB" sz="2000">
                <a:effectLst/>
                <a:ea typeface="Calibri" panose="020F0502020204030204" pitchFamily="34" charset="0"/>
                <a:cs typeface="Times New Roman" panose="02020603050405020304" pitchFamily="18" charset="0"/>
              </a:rPr>
              <a:t>.</a:t>
            </a:r>
            <a:endParaRPr lang="en-GB" sz="2000">
              <a:effectLst/>
            </a:endParaRPr>
          </a:p>
          <a:p>
            <a:pPr marL="0" indent="0">
              <a:lnSpc>
                <a:spcPct val="107000"/>
              </a:lnSpc>
              <a:spcAft>
                <a:spcPts val="800"/>
              </a:spcAft>
              <a:buNone/>
            </a:pPr>
            <a:br>
              <a:rPr lang="en-GB" sz="2000">
                <a:effectLst/>
              </a:rPr>
            </a:br>
            <a:r>
              <a:rPr lang="en-GB" sz="2000">
                <a:hlinkClick r:id="rId3"/>
              </a:rPr>
              <a:t>Pertussis: the green book, chapter 24 - GOV.UK</a:t>
            </a:r>
            <a:endParaRPr lang="en-GB" sz="2000"/>
          </a:p>
        </p:txBody>
      </p:sp>
      <p:sp>
        <p:nvSpPr>
          <p:cNvPr id="4" name="Footer Placeholder 3">
            <a:extLst>
              <a:ext uri="{FF2B5EF4-FFF2-40B4-BE49-F238E27FC236}">
                <a16:creationId xmlns:a16="http://schemas.microsoft.com/office/drawing/2014/main" id="{50B0A4FD-CC84-4233-359D-1EFAE0544D98}"/>
              </a:ext>
            </a:extLst>
          </p:cNvPr>
          <p:cNvSpPr>
            <a:spLocks noGrp="1"/>
          </p:cNvSpPr>
          <p:nvPr>
            <p:ph type="ftr" sz="quarter" idx="11"/>
          </p:nvPr>
        </p:nvSpPr>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7437AA42-F0B5-A6AB-5F75-471E38027B65}"/>
              </a:ext>
            </a:extLst>
          </p:cNvPr>
          <p:cNvSpPr>
            <a:spLocks noGrp="1"/>
          </p:cNvSpPr>
          <p:nvPr>
            <p:ph type="sldNum" sz="quarter" idx="12"/>
          </p:nvPr>
        </p:nvSpPr>
        <p:spPr/>
        <p:txBody>
          <a:bodyPr/>
          <a:lstStyle/>
          <a:p>
            <a:fld id="{561D0CCE-8DCC-44DC-A653-AE62B1D84A52}" type="slidenum">
              <a:rPr lang="en-GB" smtClean="0"/>
              <a:pPr/>
              <a:t>41</a:t>
            </a:fld>
            <a:endParaRPr lang="en-GB"/>
          </a:p>
        </p:txBody>
      </p:sp>
      <p:sp>
        <p:nvSpPr>
          <p:cNvPr id="7" name="TextBox 6">
            <a:extLst>
              <a:ext uri="{FF2B5EF4-FFF2-40B4-BE49-F238E27FC236}">
                <a16:creationId xmlns:a16="http://schemas.microsoft.com/office/drawing/2014/main" id="{57F0A358-B93C-CE00-0CAA-691B9F791D06}"/>
              </a:ext>
            </a:extLst>
          </p:cNvPr>
          <p:cNvSpPr txBox="1"/>
          <p:nvPr/>
        </p:nvSpPr>
        <p:spPr>
          <a:xfrm>
            <a:off x="5643349" y="3091217"/>
            <a:ext cx="914400" cy="914400"/>
          </a:xfrm>
          <a:prstGeom prst="rect">
            <a:avLst/>
          </a:prstGeom>
          <a:noFill/>
        </p:spPr>
        <p:txBody>
          <a:bodyPr wrap="square" rtlCol="0">
            <a:spAutoFit/>
          </a:bodyPr>
          <a:lstStyle/>
          <a:p>
            <a:endParaRPr lang="en-GB"/>
          </a:p>
        </p:txBody>
      </p:sp>
    </p:spTree>
    <p:extLst>
      <p:ext uri="{BB962C8B-B14F-4D97-AF65-F5344CB8AC3E}">
        <p14:creationId xmlns:p14="http://schemas.microsoft.com/office/powerpoint/2010/main" val="29841577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368379"/>
            <a:ext cx="9037667" cy="648072"/>
          </a:xfrm>
        </p:spPr>
        <p:txBody>
          <a:bodyPr/>
          <a:lstStyle/>
          <a:p>
            <a:r>
              <a:rPr lang="en-GB" altLang="en-US"/>
              <a:t>Precautions</a:t>
            </a:r>
            <a:endParaRPr lang="en-GB"/>
          </a:p>
        </p:txBody>
      </p:sp>
      <p:sp>
        <p:nvSpPr>
          <p:cNvPr id="3" name="Content Placeholder 2"/>
          <p:cNvSpPr>
            <a:spLocks noGrp="1"/>
          </p:cNvSpPr>
          <p:nvPr>
            <p:ph idx="1"/>
          </p:nvPr>
        </p:nvSpPr>
        <p:spPr>
          <a:xfrm>
            <a:off x="480888" y="1518834"/>
            <a:ext cx="11148860" cy="4251651"/>
          </a:xfrm>
        </p:spPr>
        <p:txBody>
          <a:bodyPr>
            <a:noAutofit/>
          </a:bodyPr>
          <a:lstStyle/>
          <a:p>
            <a:pPr marL="0" indent="0">
              <a:buNone/>
            </a:pPr>
            <a:r>
              <a:rPr lang="en-GB" altLang="en-US" sz="2000" dirty="0"/>
              <a:t>Precautions:</a:t>
            </a:r>
          </a:p>
          <a:p>
            <a:pPr marL="457200" lvl="1">
              <a:spcAft>
                <a:spcPts val="1200"/>
              </a:spcAft>
            </a:pPr>
            <a:r>
              <a:rPr lang="en-GB" altLang="en-US" sz="2000" dirty="0"/>
              <a:t>acute illness with fever </a:t>
            </a:r>
            <a:r>
              <a:rPr lang="en-GB" sz="2000" b="0" i="0" dirty="0">
                <a:solidFill>
                  <a:srgbClr val="000000"/>
                </a:solidFill>
                <a:effectLst/>
              </a:rPr>
              <a:t>–</a:t>
            </a:r>
            <a:r>
              <a:rPr lang="en-GB" altLang="en-US" sz="2000" dirty="0"/>
              <a:t> defer until recovered</a:t>
            </a:r>
            <a:endParaRPr lang="en-GB" altLang="en-US" sz="2000" dirty="0">
              <a:highlight>
                <a:srgbClr val="FFFF00"/>
              </a:highlight>
            </a:endParaRPr>
          </a:p>
          <a:p>
            <a:pPr marL="457200" lvl="1">
              <a:spcAft>
                <a:spcPts val="1200"/>
              </a:spcAft>
            </a:pPr>
            <a:r>
              <a:rPr lang="en-GB" altLang="en-US" sz="2000" dirty="0"/>
              <a:t>current neurological deterioration or encephalopathy of unknown origin within 7 days of previous immunisation with pertussis-containing vaccine </a:t>
            </a:r>
            <a:r>
              <a:rPr lang="en-GB" sz="2000" b="0" i="0" dirty="0">
                <a:solidFill>
                  <a:srgbClr val="000000"/>
                </a:solidFill>
                <a:effectLst/>
              </a:rPr>
              <a:t>–</a:t>
            </a:r>
            <a:r>
              <a:rPr lang="en-GB" altLang="en-US" sz="2000" dirty="0"/>
              <a:t> follow advice in the Green Book Pertussis chapter</a:t>
            </a:r>
          </a:p>
          <a:p>
            <a:pPr marL="457200" lvl="1">
              <a:spcAft>
                <a:spcPts val="1200"/>
              </a:spcAft>
            </a:pPr>
            <a:r>
              <a:rPr lang="en-GB" altLang="en-US" sz="2000" dirty="0"/>
              <a:t>severe allergic reaction to latex (applies to ADACEL® vaccine only). Note: If ADACEL® is not available or contraindicated, </a:t>
            </a:r>
            <a:r>
              <a:rPr lang="en-GB" altLang="en-US" sz="2000" dirty="0" err="1"/>
              <a:t>dTaP</a:t>
            </a:r>
            <a:r>
              <a:rPr lang="en-GB" altLang="en-US" sz="2000" dirty="0"/>
              <a:t>/IPV) is suitable, safe and effective for use in the prenatal programme and preferable to not vaccinating at all</a:t>
            </a:r>
          </a:p>
          <a:p>
            <a:pPr marL="457200" lvl="1">
              <a:spcAft>
                <a:spcPts val="1200"/>
              </a:spcAft>
            </a:pPr>
            <a:endParaRPr lang="en-GB" altLang="en-US" sz="2000" dirty="0"/>
          </a:p>
        </p:txBody>
      </p:sp>
      <p:sp>
        <p:nvSpPr>
          <p:cNvPr id="4" name="Footer Placeholder 3">
            <a:extLst>
              <a:ext uri="{FF2B5EF4-FFF2-40B4-BE49-F238E27FC236}">
                <a16:creationId xmlns:a16="http://schemas.microsoft.com/office/drawing/2014/main" id="{AA5C733F-5BDA-47CA-8FD9-D08773F9B15A}"/>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7" name="Slide Number Placeholder 4">
            <a:extLst>
              <a:ext uri="{FF2B5EF4-FFF2-40B4-BE49-F238E27FC236}">
                <a16:creationId xmlns:a16="http://schemas.microsoft.com/office/drawing/2014/main" id="{DAD30390-0596-A4CA-454B-95CB72676BC3}"/>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42</a:t>
            </a:fld>
            <a:endParaRPr lang="en-GB"/>
          </a:p>
        </p:txBody>
      </p:sp>
    </p:spTree>
    <p:extLst>
      <p:ext uri="{BB962C8B-B14F-4D97-AF65-F5344CB8AC3E}">
        <p14:creationId xmlns:p14="http://schemas.microsoft.com/office/powerpoint/2010/main" val="27835869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13059-511E-7BC4-1ADD-6620B73379EF}"/>
              </a:ext>
            </a:extLst>
          </p:cNvPr>
          <p:cNvSpPr>
            <a:spLocks noGrp="1"/>
          </p:cNvSpPr>
          <p:nvPr>
            <p:ph type="title"/>
          </p:nvPr>
        </p:nvSpPr>
        <p:spPr>
          <a:xfrm>
            <a:off x="330206" y="390432"/>
            <a:ext cx="10515600" cy="972607"/>
          </a:xfrm>
        </p:spPr>
        <p:txBody>
          <a:bodyPr/>
          <a:lstStyle/>
          <a:p>
            <a:r>
              <a:rPr lang="en-GB"/>
              <a:t>ADACEL</a:t>
            </a:r>
            <a:r>
              <a:rPr lang="en-GB" altLang="en-US" sz="4400" baseline="30000"/>
              <a:t>®</a:t>
            </a:r>
            <a:r>
              <a:rPr lang="en-GB"/>
              <a:t> and latex allergy</a:t>
            </a:r>
          </a:p>
        </p:txBody>
      </p:sp>
      <p:sp>
        <p:nvSpPr>
          <p:cNvPr id="3" name="Content Placeholder 2">
            <a:extLst>
              <a:ext uri="{FF2B5EF4-FFF2-40B4-BE49-F238E27FC236}">
                <a16:creationId xmlns:a16="http://schemas.microsoft.com/office/drawing/2014/main" id="{B0269DE3-61B9-8C0A-D719-61EA819CC06C}"/>
              </a:ext>
            </a:extLst>
          </p:cNvPr>
          <p:cNvSpPr>
            <a:spLocks noGrp="1"/>
          </p:cNvSpPr>
          <p:nvPr>
            <p:ph idx="1"/>
          </p:nvPr>
        </p:nvSpPr>
        <p:spPr>
          <a:xfrm>
            <a:off x="330206" y="1363039"/>
            <a:ext cx="11322532" cy="4819084"/>
          </a:xfrm>
        </p:spPr>
        <p:txBody>
          <a:bodyPr>
            <a:normAutofit fontScale="92500" lnSpcReduction="20000"/>
          </a:bodyPr>
          <a:lstStyle/>
          <a:p>
            <a:pPr>
              <a:lnSpc>
                <a:spcPct val="107000"/>
              </a:lnSpc>
              <a:spcAft>
                <a:spcPts val="375"/>
              </a:spcAft>
            </a:pPr>
            <a:r>
              <a:rPr lang="en-GB" sz="2000" dirty="0"/>
              <a:t>the tip caps of the pre-filled syringes of Tdap (ADACEL</a:t>
            </a:r>
            <a:r>
              <a:rPr lang="en-GB" altLang="en-US" sz="2000" dirty="0"/>
              <a:t> ®</a:t>
            </a:r>
            <a:r>
              <a:rPr lang="en-GB" sz="2000" dirty="0"/>
              <a:t>) vaccine contain a natural rubber latex derivative which may cause allergic reactions in latex sensitive individuals</a:t>
            </a:r>
          </a:p>
          <a:p>
            <a:pPr>
              <a:lnSpc>
                <a:spcPct val="107000"/>
              </a:lnSpc>
              <a:spcAft>
                <a:spcPts val="375"/>
              </a:spcAft>
            </a:pPr>
            <a:r>
              <a:rPr lang="en-GB" sz="2000" dirty="0"/>
              <a:t>the </a:t>
            </a:r>
            <a:r>
              <a:rPr lang="en-GB" sz="2000" dirty="0">
                <a:hlinkClick r:id="rId3">
                  <a:extLst>
                    <a:ext uri="{A12FA001-AC4F-418D-AE19-62706E023703}">
                      <ahyp:hlinkClr xmlns:ahyp="http://schemas.microsoft.com/office/drawing/2018/hyperlinkcolor" val="tx"/>
                    </a:ext>
                  </a:extLst>
                </a:hlinkClick>
              </a:rPr>
              <a:t>Green Book Chapter 6</a:t>
            </a:r>
            <a:r>
              <a:rPr lang="en-GB" sz="2000" dirty="0"/>
              <a:t> states the following about severe latex allergy: </a:t>
            </a:r>
          </a:p>
          <a:p>
            <a:pPr marL="457200" lvl="1" indent="0">
              <a:lnSpc>
                <a:spcPct val="107000"/>
              </a:lnSpc>
              <a:spcAft>
                <a:spcPts val="375"/>
              </a:spcAft>
              <a:buNone/>
            </a:pPr>
            <a:r>
              <a:rPr lang="en-GB" sz="2000" dirty="0"/>
              <a:t>“It is theoretically possible that latex protein from these tip caps, plungers or vial stoppers may cause allergic reactions when the vaccines are administered to latex-sensitive individuals. There is little evidence that such a risk exists, and any such risk would be extremely small. </a:t>
            </a:r>
          </a:p>
          <a:p>
            <a:pPr marL="457200" lvl="1" indent="0">
              <a:lnSpc>
                <a:spcPct val="107000"/>
              </a:lnSpc>
              <a:spcAft>
                <a:spcPts val="375"/>
              </a:spcAft>
              <a:buNone/>
            </a:pPr>
            <a:r>
              <a:rPr lang="en-GB" sz="2000" dirty="0"/>
              <a:t>“As a precaution, if an individual has a history of severe (i.e. anaphylactic) allergy to latex, vaccines supplied in vials or syringes that contain latex should not be administered, unless the benefit of vaccination outweighs the risk of an allergic reaction to the vaccine. Where possible, an alternative latex-free vaccine that covers the same disease should be administered. For latex allergies other than anaphylactic allergies (e.g. a history of contact allergy to latex gloves), vaccines supplied in vials or syringes that contain latex can be administered.”</a:t>
            </a:r>
          </a:p>
          <a:p>
            <a:pPr>
              <a:lnSpc>
                <a:spcPct val="107000"/>
              </a:lnSpc>
              <a:spcAft>
                <a:spcPts val="375"/>
              </a:spcAft>
            </a:pPr>
            <a:r>
              <a:rPr lang="en-GB" sz="2000" dirty="0"/>
              <a:t>pregnant women with a known severe latex allergy should be offered one of the </a:t>
            </a:r>
            <a:r>
              <a:rPr lang="en-GB" sz="2000" dirty="0" err="1"/>
              <a:t>dTaP</a:t>
            </a:r>
            <a:r>
              <a:rPr lang="en-GB" sz="2000" dirty="0"/>
              <a:t>/IPV vaccines (REPEVAX® or Boostrix-IPV®*) as these have a tip cap which does not contain any latex – this may mean that the woman needs to be referred to primary care when the </a:t>
            </a:r>
            <a:r>
              <a:rPr lang="en-GB" sz="2000" dirty="0" err="1"/>
              <a:t>dTaP</a:t>
            </a:r>
            <a:r>
              <a:rPr lang="en-GB" sz="2000" dirty="0"/>
              <a:t>/IPV vaccine is no longer available in maternity services.</a:t>
            </a:r>
          </a:p>
        </p:txBody>
      </p:sp>
      <p:sp>
        <p:nvSpPr>
          <p:cNvPr id="6" name="Footer Placeholder 3">
            <a:extLst>
              <a:ext uri="{FF2B5EF4-FFF2-40B4-BE49-F238E27FC236}">
                <a16:creationId xmlns:a16="http://schemas.microsoft.com/office/drawing/2014/main" id="{2CECD550-F78E-9AE2-A9CD-8EFC5F04B6A5}"/>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7" name="Slide Number Placeholder 4">
            <a:extLst>
              <a:ext uri="{FF2B5EF4-FFF2-40B4-BE49-F238E27FC236}">
                <a16:creationId xmlns:a16="http://schemas.microsoft.com/office/drawing/2014/main" id="{F54FE854-5AA1-4D8A-348E-8C71B3CB119D}"/>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43</a:t>
            </a:fld>
            <a:endParaRPr lang="en-GB"/>
          </a:p>
        </p:txBody>
      </p:sp>
    </p:spTree>
    <p:extLst>
      <p:ext uri="{BB962C8B-B14F-4D97-AF65-F5344CB8AC3E}">
        <p14:creationId xmlns:p14="http://schemas.microsoft.com/office/powerpoint/2010/main" val="29949946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05BDB-AEF3-6D7A-4E56-7A20E4139A61}"/>
              </a:ext>
            </a:extLst>
          </p:cNvPr>
          <p:cNvSpPr>
            <a:spLocks noGrp="1"/>
          </p:cNvSpPr>
          <p:nvPr>
            <p:ph type="title"/>
          </p:nvPr>
        </p:nvSpPr>
        <p:spPr>
          <a:xfrm>
            <a:off x="742507" y="365125"/>
            <a:ext cx="10515600" cy="1325563"/>
          </a:xfrm>
        </p:spPr>
        <p:txBody>
          <a:bodyPr/>
          <a:lstStyle/>
          <a:p>
            <a:r>
              <a:rPr lang="en-GB" dirty="0"/>
              <a:t>Pertussis vaccination and breastfeeding</a:t>
            </a:r>
          </a:p>
        </p:txBody>
      </p:sp>
      <p:sp>
        <p:nvSpPr>
          <p:cNvPr id="3" name="Content Placeholder 2">
            <a:extLst>
              <a:ext uri="{FF2B5EF4-FFF2-40B4-BE49-F238E27FC236}">
                <a16:creationId xmlns:a16="http://schemas.microsoft.com/office/drawing/2014/main" id="{5AF9E172-B1F5-961C-C66D-CB240A2A0BC9}"/>
              </a:ext>
            </a:extLst>
          </p:cNvPr>
          <p:cNvSpPr>
            <a:spLocks noGrp="1"/>
          </p:cNvSpPr>
          <p:nvPr>
            <p:ph idx="1"/>
          </p:nvPr>
        </p:nvSpPr>
        <p:spPr>
          <a:xfrm>
            <a:off x="742507" y="1539506"/>
            <a:ext cx="10515600" cy="4351338"/>
          </a:xfrm>
        </p:spPr>
        <p:txBody>
          <a:bodyPr/>
          <a:lstStyle/>
          <a:p>
            <a:r>
              <a:rPr lang="en-GB" sz="2400" dirty="0">
                <a:latin typeface="+mj-lt"/>
                <a:ea typeface="Times New Roman" panose="02020603050405020304" pitchFamily="18" charset="0"/>
                <a:cs typeface="Arial" panose="020B0604020202020204" pitchFamily="34" charset="0"/>
              </a:rPr>
              <a:t>Both Tdap and </a:t>
            </a:r>
            <a:r>
              <a:rPr lang="en-GB" sz="2400" dirty="0" err="1">
                <a:latin typeface="+mj-lt"/>
              </a:rPr>
              <a:t>dTaP</a:t>
            </a:r>
            <a:r>
              <a:rPr lang="en-GB" sz="2400" dirty="0">
                <a:latin typeface="+mj-lt"/>
              </a:rPr>
              <a:t>/IPV </a:t>
            </a:r>
            <a:r>
              <a:rPr lang="en-GB" sz="2400" dirty="0">
                <a:latin typeface="+mj-lt"/>
                <a:ea typeface="Times New Roman" panose="02020603050405020304" pitchFamily="18" charset="0"/>
                <a:cs typeface="Arial" panose="020B0604020202020204" pitchFamily="34" charset="0"/>
              </a:rPr>
              <a:t>vaccines can be given to women who plan to breastfeed. </a:t>
            </a:r>
          </a:p>
          <a:p>
            <a:r>
              <a:rPr lang="en-GB" sz="2400" dirty="0">
                <a:latin typeface="+mj-lt"/>
                <a:ea typeface="Times New Roman" panose="02020603050405020304" pitchFamily="18" charset="0"/>
                <a:cs typeface="Arial" panose="020B0604020202020204" pitchFamily="34" charset="0"/>
              </a:rPr>
              <a:t>There is evidence that pertussis antibodies in breast milk are increased after immunisation in pregnancy and breastfeeding may therefore help reduce the likelihood of a baby becoming ill with pertussis. </a:t>
            </a:r>
          </a:p>
          <a:p>
            <a:r>
              <a:rPr lang="en-GB" sz="2400" dirty="0">
                <a:latin typeface="+mj-lt"/>
                <a:ea typeface="Times New Roman" panose="02020603050405020304" pitchFamily="18" charset="0"/>
                <a:cs typeface="Arial" panose="020B0604020202020204" pitchFamily="34" charset="0"/>
              </a:rPr>
              <a:t>However, whilst there may be some pertussis antibodies transferred to the infant in the breast milk of vaccinated women, this will not be enough to replace the need for the infant to complete the recommended primary immunisation schedule on time.</a:t>
            </a:r>
          </a:p>
          <a:p>
            <a:endParaRPr lang="en-GB" dirty="0"/>
          </a:p>
        </p:txBody>
      </p:sp>
      <p:sp>
        <p:nvSpPr>
          <p:cNvPr id="4" name="Footer Placeholder 3">
            <a:extLst>
              <a:ext uri="{FF2B5EF4-FFF2-40B4-BE49-F238E27FC236}">
                <a16:creationId xmlns:a16="http://schemas.microsoft.com/office/drawing/2014/main" id="{58D2D211-452E-68B3-0035-2B1E9F4198A8}"/>
              </a:ext>
            </a:extLst>
          </p:cNvPr>
          <p:cNvSpPr>
            <a:spLocks noGrp="1"/>
          </p:cNvSpPr>
          <p:nvPr>
            <p:ph type="ftr" sz="quarter" idx="11"/>
          </p:nvPr>
        </p:nvSpPr>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21C256E5-F033-46E4-A9E0-C47BAB9B246B}"/>
              </a:ext>
            </a:extLst>
          </p:cNvPr>
          <p:cNvSpPr>
            <a:spLocks noGrp="1"/>
          </p:cNvSpPr>
          <p:nvPr>
            <p:ph type="sldNum" sz="quarter" idx="12"/>
          </p:nvPr>
        </p:nvSpPr>
        <p:spPr/>
        <p:txBody>
          <a:bodyPr/>
          <a:lstStyle/>
          <a:p>
            <a:fld id="{561D0CCE-8DCC-44DC-A653-AE62B1D84A52}" type="slidenum">
              <a:rPr lang="en-GB" smtClean="0"/>
              <a:pPr/>
              <a:t>44</a:t>
            </a:fld>
            <a:endParaRPr lang="en-GB"/>
          </a:p>
        </p:txBody>
      </p:sp>
    </p:spTree>
    <p:extLst>
      <p:ext uri="{BB962C8B-B14F-4D97-AF65-F5344CB8AC3E}">
        <p14:creationId xmlns:p14="http://schemas.microsoft.com/office/powerpoint/2010/main" val="40629054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itle 1"/>
          <p:cNvSpPr>
            <a:spLocks noGrp="1"/>
          </p:cNvSpPr>
          <p:nvPr>
            <p:ph type="title"/>
          </p:nvPr>
        </p:nvSpPr>
        <p:spPr>
          <a:xfrm>
            <a:off x="348894" y="408537"/>
            <a:ext cx="11635960" cy="1145055"/>
          </a:xfrm>
        </p:spPr>
        <p:txBody>
          <a:bodyPr>
            <a:noAutofit/>
          </a:bodyPr>
          <a:lstStyle/>
          <a:p>
            <a:pPr eaLnBrk="1" hangingPunct="1"/>
            <a:r>
              <a:rPr lang="en-GB" altLang="en-US"/>
              <a:t>Adverse reactions following Tdap or dTap/IPV</a:t>
            </a:r>
          </a:p>
        </p:txBody>
      </p:sp>
      <p:sp>
        <p:nvSpPr>
          <p:cNvPr id="37892" name="Content Placeholder 2"/>
          <p:cNvSpPr>
            <a:spLocks noGrp="1"/>
          </p:cNvSpPr>
          <p:nvPr>
            <p:ph idx="1"/>
          </p:nvPr>
        </p:nvSpPr>
        <p:spPr>
          <a:xfrm>
            <a:off x="517571" y="1447996"/>
            <a:ext cx="10778467" cy="4255565"/>
          </a:xfrm>
        </p:spPr>
        <p:txBody>
          <a:bodyPr>
            <a:noAutofit/>
          </a:bodyPr>
          <a:lstStyle/>
          <a:p>
            <a:pPr marL="0" indent="0">
              <a:spcAft>
                <a:spcPts val="1200"/>
              </a:spcAft>
              <a:buNone/>
            </a:pPr>
            <a:r>
              <a:rPr lang="en-GB" altLang="en-US" sz="2000"/>
              <a:t>Reactions reported include:</a:t>
            </a:r>
          </a:p>
          <a:p>
            <a:pPr marL="457200" lvl="1">
              <a:spcAft>
                <a:spcPts val="1200"/>
              </a:spcAft>
            </a:pPr>
            <a:r>
              <a:rPr lang="en-GB" sz="2000"/>
              <a:t>pain, redness and swelling at the injection site </a:t>
            </a:r>
          </a:p>
          <a:p>
            <a:pPr marL="457200" lvl="1">
              <a:spcAft>
                <a:spcPts val="1200"/>
              </a:spcAft>
            </a:pPr>
            <a:r>
              <a:rPr lang="en-GB" sz="2000"/>
              <a:t>headache </a:t>
            </a:r>
          </a:p>
          <a:p>
            <a:pPr marL="457200" lvl="1">
              <a:spcAft>
                <a:spcPts val="1200"/>
              </a:spcAft>
            </a:pPr>
            <a:r>
              <a:rPr lang="en-GB" sz="2000"/>
              <a:t>muscle aches or weakness</a:t>
            </a:r>
          </a:p>
          <a:p>
            <a:pPr marL="457200" lvl="1">
              <a:spcAft>
                <a:spcPts val="1200"/>
              </a:spcAft>
            </a:pPr>
            <a:r>
              <a:rPr lang="en-GB" sz="2000"/>
              <a:t>tiredness, malaise </a:t>
            </a:r>
          </a:p>
          <a:p>
            <a:pPr marL="457200" lvl="1">
              <a:spcAft>
                <a:spcPts val="1200"/>
              </a:spcAft>
            </a:pPr>
            <a:r>
              <a:rPr lang="en-GB" sz="2000"/>
              <a:t>nausea, vomiting, diarrhoea</a:t>
            </a:r>
          </a:p>
          <a:p>
            <a:pPr marL="457200" lvl="1">
              <a:spcAft>
                <a:spcPts val="1200"/>
              </a:spcAft>
            </a:pPr>
            <a:r>
              <a:rPr lang="en-GB" sz="2000"/>
              <a:t>fever and chills</a:t>
            </a:r>
          </a:p>
          <a:p>
            <a:pPr marL="457200" lvl="1">
              <a:spcAft>
                <a:spcPts val="1200"/>
              </a:spcAft>
            </a:pPr>
            <a:r>
              <a:rPr lang="en-GB" sz="2000"/>
              <a:t>decreased appetite</a:t>
            </a:r>
          </a:p>
          <a:p>
            <a:pPr marL="457200" lvl="1">
              <a:spcAft>
                <a:spcPts val="1200"/>
              </a:spcAft>
            </a:pPr>
            <a:r>
              <a:rPr lang="en-GB" sz="2000"/>
              <a:t>joint pain or swelling</a:t>
            </a:r>
          </a:p>
          <a:p>
            <a:pPr marL="457200" lvl="1">
              <a:spcAft>
                <a:spcPts val="1200"/>
              </a:spcAft>
            </a:pPr>
            <a:r>
              <a:rPr lang="en-GB" sz="2000"/>
              <a:t>swelling of vaccinated limb</a:t>
            </a:r>
            <a:endParaRPr lang="en-GB" altLang="en-US" sz="2000"/>
          </a:p>
        </p:txBody>
      </p:sp>
      <p:sp>
        <p:nvSpPr>
          <p:cNvPr id="3" name="Footer Placeholder 3">
            <a:extLst>
              <a:ext uri="{FF2B5EF4-FFF2-40B4-BE49-F238E27FC236}">
                <a16:creationId xmlns:a16="http://schemas.microsoft.com/office/drawing/2014/main" id="{29FB4E4F-FEE0-E96B-4E30-6EDE21AFA914}"/>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3CD3CEAA-E2A5-742F-5A91-938402C0FECA}"/>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45</a:t>
            </a:fld>
            <a:endParaRPr lang="en-GB"/>
          </a:p>
        </p:txBody>
      </p:sp>
    </p:spTree>
    <p:extLst>
      <p:ext uri="{BB962C8B-B14F-4D97-AF65-F5344CB8AC3E}">
        <p14:creationId xmlns:p14="http://schemas.microsoft.com/office/powerpoint/2010/main" val="36278694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405301"/>
            <a:ext cx="10721558" cy="1024004"/>
          </a:xfrm>
        </p:spPr>
        <p:txBody>
          <a:bodyPr>
            <a:noAutofit/>
          </a:bodyPr>
          <a:lstStyle/>
          <a:p>
            <a:r>
              <a:rPr lang="en-GB"/>
              <a:t>Reporting suspected adverse reactions</a:t>
            </a:r>
          </a:p>
        </p:txBody>
      </p:sp>
      <p:sp>
        <p:nvSpPr>
          <p:cNvPr id="3" name="Content Placeholder 2"/>
          <p:cNvSpPr>
            <a:spLocks noGrp="1"/>
          </p:cNvSpPr>
          <p:nvPr>
            <p:ph idx="1"/>
          </p:nvPr>
        </p:nvSpPr>
        <p:spPr>
          <a:xfrm>
            <a:off x="274555" y="1195566"/>
            <a:ext cx="11079245" cy="4738745"/>
          </a:xfrm>
        </p:spPr>
        <p:txBody>
          <a:bodyPr>
            <a:noAutofit/>
          </a:bodyPr>
          <a:lstStyle/>
          <a:p>
            <a:pPr marL="457200" lvl="1">
              <a:spcAft>
                <a:spcPts val="1200"/>
              </a:spcAft>
            </a:pPr>
            <a:r>
              <a:rPr lang="en-GB" sz="1800"/>
              <a:t>healthcare professionals and those vaccinated patients are asked to report suspected adverse reactions to the Medicines and Healthcare Products Regulatory Agency (MHRA) using the Yellow Card reporting scheme</a:t>
            </a:r>
          </a:p>
          <a:p>
            <a:pPr marL="457200" lvl="1">
              <a:spcAft>
                <a:spcPts val="1200"/>
              </a:spcAft>
            </a:pPr>
            <a:r>
              <a:rPr lang="en-GB" sz="1800"/>
              <a:t>the Yellow Card scheme is a voluntary reporting system for suspected adverse reaction to medicines and vaccines</a:t>
            </a:r>
          </a:p>
          <a:p>
            <a:pPr marL="457200" lvl="1">
              <a:spcAft>
                <a:spcPts val="1200"/>
              </a:spcAft>
            </a:pPr>
            <a:r>
              <a:rPr lang="en-GB" sz="1800"/>
              <a:t>success depends on early, complete and accurate reporting</a:t>
            </a:r>
          </a:p>
          <a:p>
            <a:pPr marL="457200" lvl="1">
              <a:spcAft>
                <a:spcPts val="1200"/>
              </a:spcAft>
            </a:pPr>
            <a:r>
              <a:rPr lang="en-GB" sz="1800"/>
              <a:t>report even if uncertain about whether vaccine caused condition</a:t>
            </a:r>
          </a:p>
          <a:p>
            <a:pPr marL="457200" lvl="1">
              <a:spcAft>
                <a:spcPts val="1200"/>
              </a:spcAft>
            </a:pPr>
            <a:r>
              <a:rPr lang="en-GB" sz="1800">
                <a:effectLst/>
                <a:ea typeface="Calibri" panose="020F0502020204030204" pitchFamily="34" charset="0"/>
                <a:cs typeface="Times New Roman" panose="02020603050405020304" pitchFamily="18" charset="0"/>
              </a:rPr>
              <a:t>report suspected adverse reactions through: </a:t>
            </a:r>
          </a:p>
          <a:p>
            <a:pPr marL="914400" lvl="2">
              <a:spcAft>
                <a:spcPts val="1200"/>
              </a:spcAft>
            </a:pPr>
            <a:r>
              <a:rPr lang="en-GB" sz="1800">
                <a:effectLst/>
                <a:ea typeface="Calibri" panose="020F0502020204030204" pitchFamily="34" charset="0"/>
                <a:cs typeface="Times New Roman" panose="02020603050405020304" pitchFamily="18" charset="0"/>
              </a:rPr>
              <a:t>the online Yellow Card scheme (</a:t>
            </a:r>
            <a:r>
              <a:rPr lang="en-GB" sz="1800" u="sng">
                <a:solidFill>
                  <a:srgbClr val="0563C1"/>
                </a:solidFill>
                <a:effectLst/>
                <a:ea typeface="Calibri" panose="020F0502020204030204" pitchFamily="34" charset="0"/>
                <a:cs typeface="Times New Roman" panose="02020603050405020304" pitchFamily="18" charset="0"/>
                <a:hlinkClick r:id="rId3"/>
              </a:rPr>
              <a:t>www.mhra.gov.uk/yellowcard</a:t>
            </a:r>
            <a:r>
              <a:rPr lang="en-GB" sz="1800">
                <a:effectLst/>
                <a:ea typeface="Calibri" panose="020F0502020204030204" pitchFamily="34" charset="0"/>
                <a:cs typeface="Times New Roman" panose="02020603050405020304" pitchFamily="18" charset="0"/>
              </a:rPr>
              <a:t>) </a:t>
            </a:r>
          </a:p>
          <a:p>
            <a:pPr marL="914400" lvl="2">
              <a:spcAft>
                <a:spcPts val="1200"/>
              </a:spcAft>
            </a:pPr>
            <a:r>
              <a:rPr lang="en-GB" sz="1800">
                <a:effectLst/>
                <a:ea typeface="Calibri" panose="020F0502020204030204" pitchFamily="34" charset="0"/>
                <a:cs typeface="Times New Roman" panose="02020603050405020304" pitchFamily="18" charset="0"/>
              </a:rPr>
              <a:t>downloading the Yellow Card app or </a:t>
            </a:r>
          </a:p>
          <a:p>
            <a:pPr marL="914400" lvl="2">
              <a:spcAft>
                <a:spcPts val="1200"/>
              </a:spcAft>
            </a:pPr>
            <a:r>
              <a:rPr lang="en-GB" sz="1800">
                <a:effectLst/>
                <a:ea typeface="Calibri" panose="020F0502020204030204" pitchFamily="34" charset="0"/>
                <a:cs typeface="Times New Roman" panose="02020603050405020304" pitchFamily="18" charset="0"/>
              </a:rPr>
              <a:t>calling the Yellow Card scheme on 0800 731 6789 9am to 5pm Monday to Friday</a:t>
            </a:r>
            <a:endParaRPr lang="en-GB" sz="1800">
              <a:hlinkClick r:id="rId4">
                <a:extLst>
                  <a:ext uri="{A12FA001-AC4F-418D-AE19-62706E023703}">
                    <ahyp:hlinkClr xmlns:ahyp="http://schemas.microsoft.com/office/drawing/2018/hyperlinkcolor" val="tx"/>
                  </a:ext>
                </a:extLst>
              </a:hlinkClick>
            </a:endParaRPr>
          </a:p>
          <a:p>
            <a:pPr marL="457200" lvl="1">
              <a:spcAft>
                <a:spcPts val="1200"/>
              </a:spcAft>
            </a:pPr>
            <a:r>
              <a:rPr lang="en-GB" sz="1800"/>
              <a:t>see chapter 9 of Green Book for further details</a:t>
            </a:r>
            <a:r>
              <a:rPr lang="en-GB" sz="1750"/>
              <a:t>: </a:t>
            </a:r>
            <a:r>
              <a:rPr lang="en-GB" sz="1800">
                <a:hlinkClick r:id="rId5"/>
              </a:rPr>
              <a:t>Surveillance and monitoring for vaccine safety: the green book, chapter 9 - GOV.UK</a:t>
            </a:r>
            <a:endParaRPr lang="en-GB" sz="1800"/>
          </a:p>
        </p:txBody>
      </p:sp>
      <p:pic>
        <p:nvPicPr>
          <p:cNvPr id="6" name="Picture 5" descr="images.jpg"/>
          <p:cNvPicPr>
            <a:picLocks noChangeAspect="1"/>
          </p:cNvPicPr>
          <p:nvPr/>
        </p:nvPicPr>
        <p:blipFill>
          <a:blip r:embed="rId6" cstate="print"/>
          <a:stretch>
            <a:fillRect/>
          </a:stretch>
        </p:blipFill>
        <p:spPr>
          <a:xfrm>
            <a:off x="9123153" y="2637284"/>
            <a:ext cx="2794292" cy="1583432"/>
          </a:xfrm>
          <a:prstGeom prst="rect">
            <a:avLst/>
          </a:prstGeom>
        </p:spPr>
      </p:pic>
      <p:sp>
        <p:nvSpPr>
          <p:cNvPr id="4" name="Footer Placeholder 3">
            <a:extLst>
              <a:ext uri="{FF2B5EF4-FFF2-40B4-BE49-F238E27FC236}">
                <a16:creationId xmlns:a16="http://schemas.microsoft.com/office/drawing/2014/main" id="{B9CF09E3-79B9-3584-FFC2-2736133E4282}"/>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8" name="Slide Number Placeholder 4">
            <a:extLst>
              <a:ext uri="{FF2B5EF4-FFF2-40B4-BE49-F238E27FC236}">
                <a16:creationId xmlns:a16="http://schemas.microsoft.com/office/drawing/2014/main" id="{793EEC5A-809C-130B-9810-2CEB46209ACB}"/>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46</a:t>
            </a:fld>
            <a:endParaRPr lang="en-GB"/>
          </a:p>
        </p:txBody>
      </p:sp>
    </p:spTree>
    <p:extLst>
      <p:ext uri="{BB962C8B-B14F-4D97-AF65-F5344CB8AC3E}">
        <p14:creationId xmlns:p14="http://schemas.microsoft.com/office/powerpoint/2010/main" val="14332517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2E793-7805-2DC4-AEC7-96D42B137B48}"/>
              </a:ext>
            </a:extLst>
          </p:cNvPr>
          <p:cNvSpPr>
            <a:spLocks noGrp="1"/>
          </p:cNvSpPr>
          <p:nvPr>
            <p:ph type="title"/>
          </p:nvPr>
        </p:nvSpPr>
        <p:spPr>
          <a:xfrm>
            <a:off x="838200" y="365126"/>
            <a:ext cx="10515600" cy="1010914"/>
          </a:xfrm>
        </p:spPr>
        <p:txBody>
          <a:bodyPr/>
          <a:lstStyle/>
          <a:p>
            <a:r>
              <a:rPr lang="en-GB"/>
              <a:t>Vaccine supply</a:t>
            </a:r>
          </a:p>
        </p:txBody>
      </p:sp>
      <p:sp>
        <p:nvSpPr>
          <p:cNvPr id="3" name="Content Placeholder 2">
            <a:extLst>
              <a:ext uri="{FF2B5EF4-FFF2-40B4-BE49-F238E27FC236}">
                <a16:creationId xmlns:a16="http://schemas.microsoft.com/office/drawing/2014/main" id="{D019AF36-95CB-24C6-B4FB-1ED913EBD260}"/>
              </a:ext>
            </a:extLst>
          </p:cNvPr>
          <p:cNvSpPr>
            <a:spLocks noGrp="1"/>
          </p:cNvSpPr>
          <p:nvPr>
            <p:ph idx="1"/>
          </p:nvPr>
        </p:nvSpPr>
        <p:spPr>
          <a:xfrm>
            <a:off x="838200" y="1825625"/>
            <a:ext cx="10515600" cy="2879540"/>
          </a:xfrm>
        </p:spPr>
        <p:txBody>
          <a:bodyPr lIns="91440" tIns="45720" rIns="91440" bIns="45720" anchor="t">
            <a:normAutofit/>
          </a:bodyPr>
          <a:lstStyle/>
          <a:p>
            <a:r>
              <a:rPr lang="en-GB" sz="2000" dirty="0"/>
              <a:t>ADACEL® (Tdap) is available to order online via the </a:t>
            </a:r>
            <a:r>
              <a:rPr lang="en-GB" sz="2000" dirty="0" err="1">
                <a:solidFill>
                  <a:srgbClr val="29B8CE"/>
                </a:solidFill>
                <a:hlinkClick r:id="rId2"/>
              </a:rPr>
              <a:t>ImmForm</a:t>
            </a:r>
            <a:r>
              <a:rPr lang="en-GB" sz="2000" dirty="0">
                <a:solidFill>
                  <a:srgbClr val="29B8CE"/>
                </a:solidFill>
                <a:hlinkClick r:id="rId2"/>
              </a:rPr>
              <a:t> website </a:t>
            </a:r>
            <a:endParaRPr lang="en-GB" sz="2000" dirty="0">
              <a:solidFill>
                <a:srgbClr val="29B8CE"/>
              </a:solidFill>
            </a:endParaRPr>
          </a:p>
          <a:p>
            <a:pPr algn="l"/>
            <a:r>
              <a:rPr lang="en-GB" sz="2000" dirty="0"/>
              <a:t>it is recommended that practices hold no more than 2 weeks’ worth of stock </a:t>
            </a:r>
          </a:p>
          <a:p>
            <a:r>
              <a:rPr lang="en-GB" sz="2000" dirty="0">
                <a:cs typeface="Arial"/>
              </a:rPr>
              <a:t>Where ADACEL</a:t>
            </a:r>
            <a:r>
              <a:rPr lang="en-GB" sz="2000" dirty="0"/>
              <a:t>®</a:t>
            </a:r>
            <a:r>
              <a:rPr lang="en-GB" sz="2000" dirty="0">
                <a:cs typeface="Arial"/>
              </a:rPr>
              <a:t> is contraindicated and </a:t>
            </a:r>
            <a:r>
              <a:rPr lang="en-GB" altLang="en-US" sz="2000" dirty="0" err="1"/>
              <a:t>dTaP</a:t>
            </a:r>
            <a:r>
              <a:rPr lang="en-GB" altLang="en-US" sz="2000" dirty="0"/>
              <a:t>/IPV</a:t>
            </a:r>
            <a:r>
              <a:rPr lang="en-GB" sz="2000" dirty="0">
                <a:cs typeface="Arial"/>
              </a:rPr>
              <a:t> (REPEVAX® or Boostrix-IPV®*) is required, settings should order via </a:t>
            </a:r>
            <a:r>
              <a:rPr lang="en-GB" sz="2000" dirty="0" err="1">
                <a:cs typeface="Arial"/>
              </a:rPr>
              <a:t>ImmForm</a:t>
            </a:r>
            <a:r>
              <a:rPr lang="en-GB" sz="2000" dirty="0">
                <a:cs typeface="Arial"/>
              </a:rPr>
              <a:t>.</a:t>
            </a:r>
          </a:p>
        </p:txBody>
      </p:sp>
      <p:sp>
        <p:nvSpPr>
          <p:cNvPr id="7" name="Footer Placeholder 3">
            <a:extLst>
              <a:ext uri="{FF2B5EF4-FFF2-40B4-BE49-F238E27FC236}">
                <a16:creationId xmlns:a16="http://schemas.microsoft.com/office/drawing/2014/main" id="{FC3D4DBD-9E33-91E9-1590-AFACE318F507}"/>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8" name="Slide Number Placeholder 4">
            <a:extLst>
              <a:ext uri="{FF2B5EF4-FFF2-40B4-BE49-F238E27FC236}">
                <a16:creationId xmlns:a16="http://schemas.microsoft.com/office/drawing/2014/main" id="{AC504EE3-4B82-4BBE-FDCA-5335514D2604}"/>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47</a:t>
            </a:fld>
            <a:endParaRPr lang="en-GB"/>
          </a:p>
        </p:txBody>
      </p:sp>
      <p:sp>
        <p:nvSpPr>
          <p:cNvPr id="4" name="TextBox 3">
            <a:extLst>
              <a:ext uri="{FF2B5EF4-FFF2-40B4-BE49-F238E27FC236}">
                <a16:creationId xmlns:a16="http://schemas.microsoft.com/office/drawing/2014/main" id="{9902D7D5-286C-4EC5-91E6-09DECDC99F3D}"/>
              </a:ext>
            </a:extLst>
          </p:cNvPr>
          <p:cNvSpPr txBox="1"/>
          <p:nvPr/>
        </p:nvSpPr>
        <p:spPr>
          <a:xfrm>
            <a:off x="2512220" y="4632268"/>
            <a:ext cx="7633337" cy="341632"/>
          </a:xfrm>
          <a:prstGeom prst="rect">
            <a:avLst/>
          </a:prstGeom>
          <a:noFill/>
        </p:spPr>
        <p:txBody>
          <a:bodyPr wrap="square">
            <a:spAutoFit/>
          </a:bodyPr>
          <a:lstStyle/>
          <a:p>
            <a:pPr>
              <a:lnSpc>
                <a:spcPct val="90000"/>
              </a:lnSpc>
              <a:spcBef>
                <a:spcPts val="1000"/>
              </a:spcBef>
              <a:defRPr/>
            </a:pPr>
            <a:r>
              <a:rPr lang="en-GB" sz="1800" b="1" dirty="0">
                <a:latin typeface="+mj-lt"/>
              </a:rPr>
              <a:t>*Please note that Boostrix-IPV</a:t>
            </a:r>
            <a:r>
              <a:rPr lang="en-GB" b="1" dirty="0"/>
              <a:t>® is no longer being supplied</a:t>
            </a:r>
            <a:endParaRPr lang="en-GB" sz="1800" b="1" dirty="0">
              <a:latin typeface="+mj-lt"/>
            </a:endParaRPr>
          </a:p>
        </p:txBody>
      </p:sp>
    </p:spTree>
    <p:extLst>
      <p:ext uri="{BB962C8B-B14F-4D97-AF65-F5344CB8AC3E}">
        <p14:creationId xmlns:p14="http://schemas.microsoft.com/office/powerpoint/2010/main" val="41184596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6F127-FE2B-42C8-5CCA-35876180358C}"/>
              </a:ext>
            </a:extLst>
          </p:cNvPr>
          <p:cNvSpPr>
            <a:spLocks noGrp="1"/>
          </p:cNvSpPr>
          <p:nvPr>
            <p:ph type="title"/>
          </p:nvPr>
        </p:nvSpPr>
        <p:spPr>
          <a:xfrm>
            <a:off x="330206" y="341341"/>
            <a:ext cx="10515600" cy="972607"/>
          </a:xfrm>
        </p:spPr>
        <p:txBody>
          <a:bodyPr>
            <a:normAutofit/>
          </a:bodyPr>
          <a:lstStyle/>
          <a:p>
            <a:r>
              <a:rPr lang="en-GB"/>
              <a:t>Vaccine recording</a:t>
            </a:r>
          </a:p>
        </p:txBody>
      </p:sp>
      <p:sp>
        <p:nvSpPr>
          <p:cNvPr id="3" name="Content Placeholder 2">
            <a:extLst>
              <a:ext uri="{FF2B5EF4-FFF2-40B4-BE49-F238E27FC236}">
                <a16:creationId xmlns:a16="http://schemas.microsoft.com/office/drawing/2014/main" id="{5CA28D1C-0AA0-5F7E-2812-25D7509C55A9}"/>
              </a:ext>
            </a:extLst>
          </p:cNvPr>
          <p:cNvSpPr>
            <a:spLocks noGrp="1"/>
          </p:cNvSpPr>
          <p:nvPr>
            <p:ph idx="1"/>
          </p:nvPr>
        </p:nvSpPr>
        <p:spPr>
          <a:xfrm>
            <a:off x="463371" y="1154150"/>
            <a:ext cx="11299542" cy="4900421"/>
          </a:xfrm>
        </p:spPr>
        <p:txBody>
          <a:bodyPr>
            <a:noAutofit/>
          </a:bodyPr>
          <a:lstStyle/>
          <a:p>
            <a:pPr marL="0" indent="0" fontAlgn="auto" hangingPunct="1">
              <a:spcBef>
                <a:spcPts val="600"/>
              </a:spcBef>
              <a:spcAft>
                <a:spcPts val="600"/>
              </a:spcAft>
              <a:buNone/>
            </a:pPr>
            <a:r>
              <a:rPr lang="en-GB" sz="1500">
                <a:effectLst/>
                <a:ea typeface="Times New Roman" panose="02020603050405020304" pitchFamily="18" charset="0"/>
                <a:cs typeface="Arial" panose="020B0604020202020204" pitchFamily="34" charset="0"/>
              </a:rPr>
              <a:t>The vaccinator must ensure the following is recorded: </a:t>
            </a:r>
            <a:endParaRPr lang="en-GB" sz="1500">
              <a:effectLst/>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500">
                <a:effectLst/>
                <a:ea typeface="Times New Roman" panose="02020603050405020304" pitchFamily="18" charset="0"/>
                <a:cs typeface="Arial" panose="020B0604020202020204" pitchFamily="34" charset="0"/>
              </a:rPr>
              <a:t>that valid informed consent was given or a decision to vaccinate was made in the individual’s best interests, in accordance with the </a:t>
            </a:r>
            <a:r>
              <a:rPr lang="en-GB" sz="1500" u="sng">
                <a:solidFill>
                  <a:srgbClr val="0000FF"/>
                </a:solidFill>
                <a:effectLst/>
                <a:ea typeface="Times New Roman" panose="02020603050405020304" pitchFamily="18" charset="0"/>
                <a:cs typeface="Arial" panose="020B0604020202020204" pitchFamily="34" charset="0"/>
                <a:hlinkClick r:id="rId2"/>
              </a:rPr>
              <a:t>Mental Capacity Act 2005</a:t>
            </a:r>
            <a:endParaRPr lang="en-GB" sz="1500">
              <a:effectLst/>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500">
                <a:effectLst/>
                <a:ea typeface="Times New Roman" panose="02020603050405020304" pitchFamily="18" charset="0"/>
                <a:cs typeface="Arial" panose="020B0604020202020204" pitchFamily="34" charset="0"/>
              </a:rPr>
              <a:t>name of individual, address, date of birth and GP with whom the individual is registered</a:t>
            </a:r>
            <a:endParaRPr lang="en-GB" sz="1500">
              <a:effectLst/>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500">
                <a:effectLst/>
                <a:ea typeface="Times New Roman" panose="02020603050405020304" pitchFamily="18" charset="0"/>
                <a:cs typeface="Arial" panose="020B0604020202020204" pitchFamily="34" charset="0"/>
              </a:rPr>
              <a:t>name of immuniser</a:t>
            </a:r>
            <a:endParaRPr lang="en-GB" sz="1500">
              <a:effectLst/>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500">
                <a:effectLst/>
                <a:ea typeface="Times New Roman" panose="02020603050405020304" pitchFamily="18" charset="0"/>
                <a:cs typeface="Arial" panose="020B0604020202020204" pitchFamily="34" charset="0"/>
              </a:rPr>
              <a:t>name and brand of vaccine</a:t>
            </a:r>
            <a:endParaRPr lang="en-GB" sz="1500">
              <a:effectLst/>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500">
                <a:effectLst/>
                <a:ea typeface="Times New Roman" panose="02020603050405020304" pitchFamily="18" charset="0"/>
                <a:cs typeface="Arial" panose="020B0604020202020204" pitchFamily="34" charset="0"/>
              </a:rPr>
              <a:t>date of administration</a:t>
            </a:r>
            <a:endParaRPr lang="en-GB" sz="1500">
              <a:effectLst/>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500">
                <a:effectLst/>
                <a:ea typeface="Times New Roman" panose="02020603050405020304" pitchFamily="18" charset="0"/>
                <a:cs typeface="Arial" panose="020B0604020202020204" pitchFamily="34" charset="0"/>
              </a:rPr>
              <a:t>dose, form and route of administration of vaccine</a:t>
            </a:r>
            <a:endParaRPr lang="en-GB" sz="1500">
              <a:effectLst/>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500">
                <a:effectLst/>
                <a:ea typeface="Times New Roman" panose="02020603050405020304" pitchFamily="18" charset="0"/>
                <a:cs typeface="Arial" panose="020B0604020202020204" pitchFamily="34" charset="0"/>
              </a:rPr>
              <a:t>quantity administered</a:t>
            </a:r>
            <a:endParaRPr lang="en-GB" sz="1500">
              <a:effectLst/>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500">
                <a:effectLst/>
                <a:ea typeface="Times New Roman" panose="02020603050405020304" pitchFamily="18" charset="0"/>
                <a:cs typeface="Arial" panose="020B0604020202020204" pitchFamily="34" charset="0"/>
              </a:rPr>
              <a:t>batch number and expiry date</a:t>
            </a:r>
            <a:endParaRPr lang="en-GB" sz="1500">
              <a:effectLst/>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500">
                <a:effectLst/>
                <a:ea typeface="Times New Roman" panose="02020603050405020304" pitchFamily="18" charset="0"/>
                <a:cs typeface="Arial" panose="020B0604020202020204" pitchFamily="34" charset="0"/>
              </a:rPr>
              <a:t>anatomical site of vaccination</a:t>
            </a:r>
            <a:endParaRPr lang="en-GB" sz="1500">
              <a:effectLst/>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500">
                <a:effectLst/>
                <a:ea typeface="Times New Roman" panose="02020603050405020304" pitchFamily="18" charset="0"/>
                <a:cs typeface="Arial" panose="020B0604020202020204" pitchFamily="34" charset="0"/>
              </a:rPr>
              <a:t>advice given, including advice given if the individual is excluded or declines immunisation</a:t>
            </a:r>
            <a:endParaRPr lang="en-GB" sz="1500">
              <a:effectLst/>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500">
                <a:effectLst/>
                <a:ea typeface="Times New Roman" panose="02020603050405020304" pitchFamily="18" charset="0"/>
                <a:cs typeface="Arial" panose="020B0604020202020204" pitchFamily="34" charset="0"/>
              </a:rPr>
              <a:t>details of any adverse reactions and actions taken</a:t>
            </a:r>
            <a:endParaRPr lang="en-GB" sz="1500">
              <a:effectLst/>
              <a:ea typeface="Times New Roman" panose="02020603050405020304" pitchFamily="18" charset="0"/>
              <a:cs typeface="Times New Roman" panose="02020603050405020304" pitchFamily="18" charset="0"/>
            </a:endParaRPr>
          </a:p>
          <a:p>
            <a:pPr marL="0" indent="0">
              <a:buNone/>
            </a:pPr>
            <a:r>
              <a:rPr lang="en-GB" sz="1500">
                <a:effectLst/>
                <a:ea typeface="Times New Roman" panose="02020603050405020304" pitchFamily="18" charset="0"/>
                <a:cs typeface="Times New Roman" panose="02020603050405020304" pitchFamily="18" charset="0"/>
              </a:rPr>
              <a:t>This information should be recorded in the individual’s GP record and both the electronic and hand-held maternity records.</a:t>
            </a:r>
          </a:p>
          <a:p>
            <a:pPr marL="0" indent="0">
              <a:buNone/>
            </a:pPr>
            <a:r>
              <a:rPr lang="en-GB" sz="1500">
                <a:effectLst/>
                <a:ea typeface="Times New Roman" panose="02020603050405020304" pitchFamily="18" charset="0"/>
                <a:cs typeface="Times New Roman" panose="02020603050405020304" pitchFamily="18" charset="0"/>
              </a:rPr>
              <a:t>Where vaccine is administered outside the GP setting, appropriate health records should be kept and the individual’s GP informed.</a:t>
            </a:r>
          </a:p>
        </p:txBody>
      </p:sp>
      <p:sp>
        <p:nvSpPr>
          <p:cNvPr id="4" name="Footer Placeholder 3">
            <a:extLst>
              <a:ext uri="{FF2B5EF4-FFF2-40B4-BE49-F238E27FC236}">
                <a16:creationId xmlns:a16="http://schemas.microsoft.com/office/drawing/2014/main" id="{1D6B0FD8-9AE7-543A-BD75-83FB57F8A66C}"/>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7" name="Slide Number Placeholder 4">
            <a:extLst>
              <a:ext uri="{FF2B5EF4-FFF2-40B4-BE49-F238E27FC236}">
                <a16:creationId xmlns:a16="http://schemas.microsoft.com/office/drawing/2014/main" id="{37F0B056-89C1-BA62-A782-21B5A4B651D7}"/>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48</a:t>
            </a:fld>
            <a:endParaRPr lang="en-GB"/>
          </a:p>
        </p:txBody>
      </p:sp>
    </p:spTree>
    <p:extLst>
      <p:ext uri="{BB962C8B-B14F-4D97-AF65-F5344CB8AC3E}">
        <p14:creationId xmlns:p14="http://schemas.microsoft.com/office/powerpoint/2010/main" val="40942976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642363D-7AA8-082C-B454-A4D403C585A9}"/>
              </a:ext>
            </a:extLst>
          </p:cNvPr>
          <p:cNvSpPr>
            <a:spLocks noGrp="1"/>
          </p:cNvSpPr>
          <p:nvPr>
            <p:ph type="body" sz="quarter" idx="10"/>
          </p:nvPr>
        </p:nvSpPr>
        <p:spPr>
          <a:xfrm>
            <a:off x="742950" y="3751263"/>
            <a:ext cx="9297695" cy="1415541"/>
          </a:xfrm>
        </p:spPr>
        <p:txBody>
          <a:bodyPr>
            <a:noAutofit/>
          </a:bodyPr>
          <a:lstStyle/>
          <a:p>
            <a:r>
              <a:rPr lang="en-GB"/>
              <a:t>The role of healthcare staff</a:t>
            </a:r>
          </a:p>
        </p:txBody>
      </p:sp>
      <p:sp>
        <p:nvSpPr>
          <p:cNvPr id="4" name="Footer Placeholder 3">
            <a:extLst>
              <a:ext uri="{FF2B5EF4-FFF2-40B4-BE49-F238E27FC236}">
                <a16:creationId xmlns:a16="http://schemas.microsoft.com/office/drawing/2014/main" id="{E00D9563-4669-4020-44E0-2392C42E0D83}"/>
              </a:ext>
            </a:extLst>
          </p:cNvPr>
          <p:cNvSpPr>
            <a:spLocks noGrp="1"/>
          </p:cNvSpPr>
          <p:nvPr>
            <p:ph type="ftr" sz="quarter" idx="4294967295"/>
          </p:nvPr>
        </p:nvSpPr>
        <p:spPr>
          <a:xfrm>
            <a:off x="0" y="6356350"/>
            <a:ext cx="7315200" cy="365125"/>
          </a:xfrm>
          <a:prstGeom prst="rect">
            <a:avLst/>
          </a:prstGeom>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895BE8BF-951D-C816-2D18-F4BB35AC6555}"/>
              </a:ext>
            </a:extLst>
          </p:cNvPr>
          <p:cNvSpPr>
            <a:spLocks noGrp="1"/>
          </p:cNvSpPr>
          <p:nvPr>
            <p:ph type="sldNum" sz="quarter" idx="4294967295"/>
          </p:nvPr>
        </p:nvSpPr>
        <p:spPr>
          <a:xfrm>
            <a:off x="9448800" y="6356350"/>
            <a:ext cx="2743200" cy="365125"/>
          </a:xfrm>
          <a:prstGeom prst="rect">
            <a:avLst/>
          </a:prstGeom>
        </p:spPr>
        <p:txBody>
          <a:bodyPr/>
          <a:lstStyle/>
          <a:p>
            <a:fld id="{561D0CCE-8DCC-44DC-A653-AE62B1D84A52}" type="slidenum">
              <a:rPr lang="en-GB" smtClean="0"/>
              <a:pPr/>
              <a:t>49</a:t>
            </a:fld>
            <a:endParaRPr lang="en-GB"/>
          </a:p>
        </p:txBody>
      </p:sp>
    </p:spTree>
    <p:extLst>
      <p:ext uri="{BB962C8B-B14F-4D97-AF65-F5344CB8AC3E}">
        <p14:creationId xmlns:p14="http://schemas.microsoft.com/office/powerpoint/2010/main" val="2361698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C97D4-0CAC-FC99-3E6D-2B011C7A9FC2}"/>
              </a:ext>
            </a:extLst>
          </p:cNvPr>
          <p:cNvSpPr>
            <a:spLocks noGrp="1"/>
          </p:cNvSpPr>
          <p:nvPr>
            <p:ph type="title"/>
          </p:nvPr>
        </p:nvSpPr>
        <p:spPr/>
        <p:txBody>
          <a:bodyPr/>
          <a:lstStyle/>
          <a:p>
            <a:r>
              <a:rPr lang="en-GB" altLang="en-US"/>
              <a:t>Aims of resource</a:t>
            </a:r>
            <a:endParaRPr lang="en-GB"/>
          </a:p>
        </p:txBody>
      </p:sp>
      <p:sp>
        <p:nvSpPr>
          <p:cNvPr id="3" name="Content Placeholder 2">
            <a:extLst>
              <a:ext uri="{FF2B5EF4-FFF2-40B4-BE49-F238E27FC236}">
                <a16:creationId xmlns:a16="http://schemas.microsoft.com/office/drawing/2014/main" id="{50D479D3-80ED-CCA9-12A8-9A078A5DA8D8}"/>
              </a:ext>
            </a:extLst>
          </p:cNvPr>
          <p:cNvSpPr>
            <a:spLocks noGrp="1"/>
          </p:cNvSpPr>
          <p:nvPr>
            <p:ph idx="1"/>
          </p:nvPr>
        </p:nvSpPr>
        <p:spPr>
          <a:xfrm>
            <a:off x="740545" y="1550417"/>
            <a:ext cx="10515600" cy="2915051"/>
          </a:xfrm>
        </p:spPr>
        <p:txBody>
          <a:bodyPr/>
          <a:lstStyle/>
          <a:p>
            <a:pPr marL="457200" lvl="1">
              <a:lnSpc>
                <a:spcPct val="80000"/>
              </a:lnSpc>
            </a:pPr>
            <a:r>
              <a:rPr lang="en-GB" altLang="en-US" sz="2000"/>
              <a:t>to support staff involved in discussing vaccination against pertussis with pregnant women by providing evidence-based information</a:t>
            </a:r>
          </a:p>
          <a:p>
            <a:pPr marL="457200" lvl="1">
              <a:lnSpc>
                <a:spcPct val="80000"/>
              </a:lnSpc>
            </a:pPr>
            <a:endParaRPr lang="en-GB" altLang="en-US" sz="2000"/>
          </a:p>
          <a:p>
            <a:pPr marL="457200" lvl="1">
              <a:lnSpc>
                <a:spcPct val="80000"/>
              </a:lnSpc>
            </a:pPr>
            <a:r>
              <a:rPr lang="en-GB" altLang="en-US" sz="2000"/>
              <a:t>to raise awareness of current pertussis epidemiology and the impact of pertussis on young infants</a:t>
            </a:r>
          </a:p>
          <a:p>
            <a:pPr marL="457200" lvl="1">
              <a:lnSpc>
                <a:spcPct val="80000"/>
              </a:lnSpc>
            </a:pPr>
            <a:endParaRPr lang="en-GB" altLang="en-US" sz="2000"/>
          </a:p>
          <a:p>
            <a:pPr marL="457200" lvl="1">
              <a:lnSpc>
                <a:spcPct val="80000"/>
              </a:lnSpc>
            </a:pPr>
            <a:r>
              <a:rPr lang="en-GB" altLang="en-US" sz="2000"/>
              <a:t>to promote uptake of vaccination against pertussis through increasing awareness amongst healthcare practitioners</a:t>
            </a:r>
          </a:p>
          <a:p>
            <a:endParaRPr lang="en-GB"/>
          </a:p>
        </p:txBody>
      </p:sp>
      <p:sp>
        <p:nvSpPr>
          <p:cNvPr id="4" name="Slide Number Placeholder 4">
            <a:extLst>
              <a:ext uri="{FF2B5EF4-FFF2-40B4-BE49-F238E27FC236}">
                <a16:creationId xmlns:a16="http://schemas.microsoft.com/office/drawing/2014/main" id="{83D11DB3-B25F-1CDC-5BB8-5839DDE63D14}"/>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5</a:t>
            </a:fld>
            <a:endParaRPr lang="en-GB"/>
          </a:p>
        </p:txBody>
      </p:sp>
      <p:sp>
        <p:nvSpPr>
          <p:cNvPr id="6" name="Footer Placeholder 3">
            <a:extLst>
              <a:ext uri="{FF2B5EF4-FFF2-40B4-BE49-F238E27FC236}">
                <a16:creationId xmlns:a16="http://schemas.microsoft.com/office/drawing/2014/main" id="{520D3F97-495A-ED79-8863-B6C3C547A14E}"/>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Tree>
    <p:extLst>
      <p:ext uri="{BB962C8B-B14F-4D97-AF65-F5344CB8AC3E}">
        <p14:creationId xmlns:p14="http://schemas.microsoft.com/office/powerpoint/2010/main" val="12902141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itle 1"/>
          <p:cNvSpPr>
            <a:spLocks noGrp="1"/>
          </p:cNvSpPr>
          <p:nvPr>
            <p:ph type="title"/>
          </p:nvPr>
        </p:nvSpPr>
        <p:spPr>
          <a:xfrm>
            <a:off x="522579" y="328296"/>
            <a:ext cx="9011618" cy="1143000"/>
          </a:xfrm>
        </p:spPr>
        <p:txBody>
          <a:bodyPr>
            <a:normAutofit/>
          </a:bodyPr>
          <a:lstStyle/>
          <a:p>
            <a:pPr eaLnBrk="1" hangingPunct="1"/>
            <a:r>
              <a:rPr lang="en-GB" altLang="en-US"/>
              <a:t>Data management</a:t>
            </a:r>
          </a:p>
        </p:txBody>
      </p:sp>
      <p:sp>
        <p:nvSpPr>
          <p:cNvPr id="40964" name="Content Placeholder 2"/>
          <p:cNvSpPr>
            <a:spLocks noGrp="1"/>
          </p:cNvSpPr>
          <p:nvPr>
            <p:ph idx="1"/>
          </p:nvPr>
        </p:nvSpPr>
        <p:spPr>
          <a:xfrm>
            <a:off x="522579" y="1363740"/>
            <a:ext cx="10499617" cy="4496970"/>
          </a:xfrm>
        </p:spPr>
        <p:txBody>
          <a:bodyPr>
            <a:normAutofit/>
          </a:bodyPr>
          <a:lstStyle/>
          <a:p>
            <a:pPr marL="457200" lvl="1">
              <a:lnSpc>
                <a:spcPct val="100000"/>
              </a:lnSpc>
              <a:spcAft>
                <a:spcPts val="1200"/>
              </a:spcAft>
            </a:pPr>
            <a:r>
              <a:rPr lang="en-GB" altLang="en-US" sz="2000"/>
              <a:t>health professionals should accurately record the date and the brand and batch number of the vaccine in relevant data systems following vaccine administration</a:t>
            </a:r>
          </a:p>
          <a:p>
            <a:pPr marL="457200" lvl="1">
              <a:lnSpc>
                <a:spcPct val="100000"/>
              </a:lnSpc>
              <a:spcAft>
                <a:spcPts val="1200"/>
              </a:spcAft>
            </a:pPr>
            <a:r>
              <a:rPr lang="en-GB" altLang="en-US" sz="2000"/>
              <a:t>the delivery date of the baby (or other pregnancy outcome) should also be recorded in the mother’s medical records</a:t>
            </a:r>
          </a:p>
          <a:p>
            <a:pPr marL="457200" lvl="1">
              <a:lnSpc>
                <a:spcPct val="100000"/>
              </a:lnSpc>
              <a:spcAft>
                <a:spcPts val="1200"/>
              </a:spcAft>
            </a:pPr>
            <a:r>
              <a:rPr lang="en-GB" altLang="en-US" sz="2000"/>
              <a:t>this information is essential to allow an assessment of vaccine uptake, safety and to inform any future public health actions, if required</a:t>
            </a:r>
          </a:p>
          <a:p>
            <a:pPr marL="457200" lvl="1">
              <a:lnSpc>
                <a:spcPct val="100000"/>
              </a:lnSpc>
              <a:spcAft>
                <a:spcPts val="1200"/>
              </a:spcAft>
            </a:pPr>
            <a:r>
              <a:rPr lang="en-GB" altLang="en-US" sz="2000"/>
              <a:t>vaccination against pertussis should be recorded in the woman’s medical or maternity records and recorded in the relevant data system</a:t>
            </a:r>
          </a:p>
          <a:p>
            <a:pPr marL="457200" lvl="1">
              <a:lnSpc>
                <a:spcPct val="100000"/>
              </a:lnSpc>
              <a:spcAft>
                <a:spcPts val="1200"/>
              </a:spcAft>
            </a:pPr>
            <a:r>
              <a:rPr lang="en-GB" altLang="en-US" sz="2000"/>
              <a:t>pertussis-containing vaccine uptake for pregnant women is monitored through the </a:t>
            </a:r>
            <a:r>
              <a:rPr lang="en-GB" altLang="en-US" sz="2000">
                <a:hlinkClick r:id="rId3"/>
              </a:rPr>
              <a:t>Point of Delivery (POD) survey </a:t>
            </a:r>
            <a:r>
              <a:rPr lang="en-GB" altLang="en-US" sz="2000"/>
              <a:t>which takes place for 1 week in January each year.  </a:t>
            </a:r>
          </a:p>
        </p:txBody>
      </p:sp>
      <p:sp>
        <p:nvSpPr>
          <p:cNvPr id="3" name="Footer Placeholder 3">
            <a:extLst>
              <a:ext uri="{FF2B5EF4-FFF2-40B4-BE49-F238E27FC236}">
                <a16:creationId xmlns:a16="http://schemas.microsoft.com/office/drawing/2014/main" id="{FC32A8A3-DA78-2BF3-A437-DEA6FB98A116}"/>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0C61F51B-1694-FF80-57DB-52103323E9CA}"/>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50</a:t>
            </a:fld>
            <a:endParaRPr lang="en-GB"/>
          </a:p>
        </p:txBody>
      </p:sp>
    </p:spTree>
    <p:extLst>
      <p:ext uri="{BB962C8B-B14F-4D97-AF65-F5344CB8AC3E}">
        <p14:creationId xmlns:p14="http://schemas.microsoft.com/office/powerpoint/2010/main" val="2277927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B2DEF-F5F7-E953-0D6E-7C4CE37584A7}"/>
              </a:ext>
            </a:extLst>
          </p:cNvPr>
          <p:cNvSpPr>
            <a:spLocks noGrp="1"/>
          </p:cNvSpPr>
          <p:nvPr>
            <p:ph type="title"/>
          </p:nvPr>
        </p:nvSpPr>
        <p:spPr>
          <a:xfrm>
            <a:off x="330206" y="426328"/>
            <a:ext cx="10515600" cy="878690"/>
          </a:xfrm>
        </p:spPr>
        <p:txBody>
          <a:bodyPr/>
          <a:lstStyle/>
          <a:p>
            <a:r>
              <a:rPr lang="en-GB"/>
              <a:t>Improving vaccine uptake</a:t>
            </a:r>
          </a:p>
        </p:txBody>
      </p:sp>
      <p:sp>
        <p:nvSpPr>
          <p:cNvPr id="3" name="Content Placeholder 2">
            <a:extLst>
              <a:ext uri="{FF2B5EF4-FFF2-40B4-BE49-F238E27FC236}">
                <a16:creationId xmlns:a16="http://schemas.microsoft.com/office/drawing/2014/main" id="{21701404-DF01-1438-958C-F0031E360985}"/>
              </a:ext>
            </a:extLst>
          </p:cNvPr>
          <p:cNvSpPr>
            <a:spLocks noGrp="1"/>
          </p:cNvSpPr>
          <p:nvPr>
            <p:ph idx="1"/>
          </p:nvPr>
        </p:nvSpPr>
        <p:spPr>
          <a:xfrm>
            <a:off x="607010" y="1305017"/>
            <a:ext cx="11129269" cy="4864963"/>
          </a:xfrm>
        </p:spPr>
        <p:txBody>
          <a:bodyPr>
            <a:noAutofit/>
          </a:bodyPr>
          <a:lstStyle/>
          <a:p>
            <a:pPr>
              <a:lnSpc>
                <a:spcPct val="107000"/>
              </a:lnSpc>
              <a:spcAft>
                <a:spcPts val="800"/>
              </a:spcAft>
            </a:pPr>
            <a:r>
              <a:rPr lang="en-GB" sz="2000">
                <a:cs typeface="Arial" panose="020B0604020202020204" pitchFamily="34" charset="0"/>
              </a:rPr>
              <a:t>the number of women receiving pertussis-containing vaccines has fallen over recent years</a:t>
            </a:r>
          </a:p>
          <a:p>
            <a:pPr>
              <a:lnSpc>
                <a:spcPct val="107000"/>
              </a:lnSpc>
              <a:spcAft>
                <a:spcPts val="800"/>
              </a:spcAft>
            </a:pPr>
            <a:r>
              <a:rPr lang="en-GB" sz="2000">
                <a:cs typeface="Arial" panose="020B0604020202020204" pitchFamily="34" charset="0"/>
              </a:rPr>
              <a:t>a large number of pregnant women are not receiving a vaccine to protect their infant at a time when the number of cases of pertussis is increasing</a:t>
            </a:r>
          </a:p>
          <a:p>
            <a:pPr>
              <a:lnSpc>
                <a:spcPct val="107000"/>
              </a:lnSpc>
              <a:spcAft>
                <a:spcPts val="800"/>
              </a:spcAft>
            </a:pPr>
            <a:r>
              <a:rPr lang="en-GB" sz="2000">
                <a:cs typeface="Arial" panose="020B0604020202020204" pitchFamily="34" charset="0"/>
              </a:rPr>
              <a:t>healthcare practitioners should ensure appropriate measures are in place to optimise uptake of pertussis-containing vaccine for pregnant women including ensuring:</a:t>
            </a:r>
          </a:p>
          <a:p>
            <a:pPr lvl="1">
              <a:lnSpc>
                <a:spcPct val="107000"/>
              </a:lnSpc>
              <a:spcAft>
                <a:spcPts val="800"/>
              </a:spcAft>
            </a:pPr>
            <a:r>
              <a:rPr lang="en-GB" sz="2000">
                <a:cs typeface="Arial" panose="020B0604020202020204" pitchFamily="34" charset="0"/>
              </a:rPr>
              <a:t>vaccine is easily accessible </a:t>
            </a:r>
          </a:p>
          <a:p>
            <a:pPr lvl="1">
              <a:lnSpc>
                <a:spcPct val="107000"/>
              </a:lnSpc>
              <a:spcAft>
                <a:spcPts val="800"/>
              </a:spcAft>
            </a:pPr>
            <a:r>
              <a:rPr lang="en-GB" sz="2000">
                <a:cs typeface="Arial" panose="020B0604020202020204" pitchFamily="34" charset="0"/>
              </a:rPr>
              <a:t>staff are trained, informed and confident so they can answer any questions </a:t>
            </a:r>
          </a:p>
          <a:p>
            <a:pPr lvl="1">
              <a:lnSpc>
                <a:spcPct val="107000"/>
              </a:lnSpc>
              <a:spcAft>
                <a:spcPts val="800"/>
              </a:spcAft>
            </a:pPr>
            <a:r>
              <a:rPr lang="en-GB" sz="2000">
                <a:cs typeface="Arial" panose="020B0604020202020204" pitchFamily="34" charset="0"/>
              </a:rPr>
              <a:t>staff are aware of additional information resources that they can signpost women to for further information if they wish to</a:t>
            </a:r>
          </a:p>
          <a:p>
            <a:pPr lvl="1">
              <a:lnSpc>
                <a:spcPct val="107000"/>
              </a:lnSpc>
              <a:spcAft>
                <a:spcPts val="800"/>
              </a:spcAft>
            </a:pPr>
            <a:r>
              <a:rPr lang="en-GB" sz="2000">
                <a:cs typeface="Arial" panose="020B0604020202020204" pitchFamily="34" charset="0"/>
              </a:rPr>
              <a:t>vaccine is offered all year round, not just when the flu vaccine is being offered</a:t>
            </a:r>
          </a:p>
          <a:p>
            <a:pPr lvl="1">
              <a:lnSpc>
                <a:spcPct val="107000"/>
              </a:lnSpc>
              <a:spcAft>
                <a:spcPts val="800"/>
              </a:spcAft>
            </a:pPr>
            <a:endParaRPr lang="en-GB" sz="2000">
              <a:cs typeface="Arial" panose="020B0604020202020204" pitchFamily="34" charset="0"/>
            </a:endParaRPr>
          </a:p>
        </p:txBody>
      </p:sp>
      <p:sp>
        <p:nvSpPr>
          <p:cNvPr id="6" name="Footer Placeholder 3">
            <a:extLst>
              <a:ext uri="{FF2B5EF4-FFF2-40B4-BE49-F238E27FC236}">
                <a16:creationId xmlns:a16="http://schemas.microsoft.com/office/drawing/2014/main" id="{2CEE86FD-AD7B-5F40-DE0D-963CB8EF29E4}"/>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7" name="Slide Number Placeholder 4">
            <a:extLst>
              <a:ext uri="{FF2B5EF4-FFF2-40B4-BE49-F238E27FC236}">
                <a16:creationId xmlns:a16="http://schemas.microsoft.com/office/drawing/2014/main" id="{10021A57-D168-27C1-8B49-19A97F3B8CC6}"/>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51</a:t>
            </a:fld>
            <a:endParaRPr lang="en-GB"/>
          </a:p>
        </p:txBody>
      </p:sp>
    </p:spTree>
    <p:extLst>
      <p:ext uri="{BB962C8B-B14F-4D97-AF65-F5344CB8AC3E}">
        <p14:creationId xmlns:p14="http://schemas.microsoft.com/office/powerpoint/2010/main" val="4953064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4" y="280789"/>
            <a:ext cx="11449527" cy="1134867"/>
          </a:xfrm>
        </p:spPr>
        <p:txBody>
          <a:bodyPr>
            <a:noAutofit/>
          </a:bodyPr>
          <a:lstStyle/>
          <a:p>
            <a:r>
              <a:rPr lang="en-GB" altLang="en-US"/>
              <a:t>Summary of vaccine programme recommendations</a:t>
            </a:r>
            <a:endParaRPr lang="en-GB"/>
          </a:p>
        </p:txBody>
      </p:sp>
      <p:sp>
        <p:nvSpPr>
          <p:cNvPr id="3" name="Content Placeholder 2"/>
          <p:cNvSpPr>
            <a:spLocks noGrp="1"/>
          </p:cNvSpPr>
          <p:nvPr>
            <p:ph idx="1"/>
          </p:nvPr>
        </p:nvSpPr>
        <p:spPr>
          <a:xfrm>
            <a:off x="428794" y="1731898"/>
            <a:ext cx="11188930" cy="4269408"/>
          </a:xfrm>
        </p:spPr>
        <p:txBody>
          <a:bodyPr lIns="91440" tIns="45720" rIns="91440" bIns="45720" anchor="t">
            <a:normAutofit/>
          </a:bodyPr>
          <a:lstStyle/>
          <a:p>
            <a:pPr marL="457200" lvl="1">
              <a:lnSpc>
                <a:spcPct val="100000"/>
              </a:lnSpc>
              <a:spcAft>
                <a:spcPts val="1200"/>
              </a:spcAft>
            </a:pPr>
            <a:r>
              <a:rPr lang="en-GB" sz="2000" dirty="0"/>
              <a:t>one dose of pertussis-containing vaccine is recommended for women carrying twins or multiple babies</a:t>
            </a:r>
          </a:p>
          <a:p>
            <a:pPr marL="457200" lvl="1">
              <a:lnSpc>
                <a:spcPct val="100000"/>
              </a:lnSpc>
              <a:spcAft>
                <a:spcPts val="1200"/>
              </a:spcAft>
            </a:pPr>
            <a:r>
              <a:rPr lang="en-GB" sz="2000" dirty="0"/>
              <a:t>women who become pregnant again should be offered pertussis containing vaccine during each pregnancy to maximise transplacental transfer of antibody </a:t>
            </a:r>
            <a:endParaRPr lang="en-GB" sz="2000" dirty="0">
              <a:cs typeface="Arial"/>
            </a:endParaRPr>
          </a:p>
          <a:p>
            <a:pPr marL="457200" lvl="1">
              <a:lnSpc>
                <a:spcPct val="100000"/>
              </a:lnSpc>
              <a:spcAft>
                <a:spcPts val="1200"/>
              </a:spcAft>
            </a:pPr>
            <a:r>
              <a:rPr lang="en-GB" sz="2000" dirty="0"/>
              <a:t>ADACEL</a:t>
            </a:r>
            <a:r>
              <a:rPr lang="en-GB" altLang="en-US" sz="2000" dirty="0"/>
              <a:t> ®</a:t>
            </a:r>
            <a:r>
              <a:rPr lang="en-GB" sz="2000" dirty="0"/>
              <a:t> (Tdap) vaccine is supplied for the maternal vaccination programme. If ADACEL</a:t>
            </a:r>
            <a:r>
              <a:rPr lang="en-GB" altLang="en-US" sz="2000" dirty="0"/>
              <a:t> ®</a:t>
            </a:r>
            <a:r>
              <a:rPr lang="en-GB" sz="2000" dirty="0"/>
              <a:t> is not available and to obtain it would result in a delay in vaccinating a pregnant woman, either REPEVAX</a:t>
            </a:r>
            <a:r>
              <a:rPr lang="en-GB" altLang="en-US" sz="2000" dirty="0"/>
              <a:t> ®</a:t>
            </a:r>
            <a:r>
              <a:rPr lang="en-GB" sz="2000" dirty="0"/>
              <a:t> or Boostrix-IPV</a:t>
            </a:r>
            <a:r>
              <a:rPr lang="en-GB" altLang="en-US" sz="2000" dirty="0"/>
              <a:t> ®*</a:t>
            </a:r>
            <a:r>
              <a:rPr lang="en-GB" sz="2000" dirty="0"/>
              <a:t> vaccine can be given instead</a:t>
            </a:r>
            <a:endParaRPr lang="en-GB" sz="2000" dirty="0">
              <a:cs typeface="Arial"/>
            </a:endParaRPr>
          </a:p>
          <a:p>
            <a:pPr marL="0" indent="0">
              <a:buNone/>
            </a:pPr>
            <a:r>
              <a:rPr lang="en-GB" altLang="en-US" sz="1100" baseline="0" dirty="0"/>
              <a:t> </a:t>
            </a:r>
            <a:endParaRPr lang="en-GB" altLang="en-US" sz="1100" baseline="0" dirty="0">
              <a:cs typeface="Arial"/>
            </a:endParaRPr>
          </a:p>
          <a:p>
            <a:pPr marL="0" indent="0">
              <a:buNone/>
            </a:pPr>
            <a:r>
              <a:rPr lang="en-GB" altLang="en-US" sz="1100" baseline="0" dirty="0"/>
              <a:t>  </a:t>
            </a:r>
            <a:endParaRPr lang="en-GB" altLang="en-US" sz="1100" dirty="0">
              <a:cs typeface="Arial"/>
            </a:endParaRPr>
          </a:p>
          <a:p>
            <a:pPr marL="457200" lvl="1">
              <a:lnSpc>
                <a:spcPct val="100000"/>
              </a:lnSpc>
              <a:spcAft>
                <a:spcPts val="1200"/>
              </a:spcAft>
            </a:pPr>
            <a:endParaRPr lang="en-GB" sz="2000" dirty="0"/>
          </a:p>
        </p:txBody>
      </p:sp>
      <p:sp>
        <p:nvSpPr>
          <p:cNvPr id="4" name="Footer Placeholder 3">
            <a:extLst>
              <a:ext uri="{FF2B5EF4-FFF2-40B4-BE49-F238E27FC236}">
                <a16:creationId xmlns:a16="http://schemas.microsoft.com/office/drawing/2014/main" id="{E1CB3994-BAF6-B973-39FC-79B5EB5CB3BC}"/>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7" name="Slide Number Placeholder 4">
            <a:extLst>
              <a:ext uri="{FF2B5EF4-FFF2-40B4-BE49-F238E27FC236}">
                <a16:creationId xmlns:a16="http://schemas.microsoft.com/office/drawing/2014/main" id="{09F63D83-2D8D-570A-BF54-644E2156F197}"/>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52</a:t>
            </a:fld>
            <a:endParaRPr lang="en-GB"/>
          </a:p>
        </p:txBody>
      </p:sp>
      <p:sp>
        <p:nvSpPr>
          <p:cNvPr id="5" name="TextBox 4">
            <a:extLst>
              <a:ext uri="{FF2B5EF4-FFF2-40B4-BE49-F238E27FC236}">
                <a16:creationId xmlns:a16="http://schemas.microsoft.com/office/drawing/2014/main" id="{63E8A7E1-6B2D-C853-5076-DE19D8906333}"/>
              </a:ext>
            </a:extLst>
          </p:cNvPr>
          <p:cNvSpPr txBox="1"/>
          <p:nvPr/>
        </p:nvSpPr>
        <p:spPr>
          <a:xfrm>
            <a:off x="3200401" y="5018567"/>
            <a:ext cx="6698511" cy="369332"/>
          </a:xfrm>
          <a:prstGeom prst="rect">
            <a:avLst/>
          </a:prstGeom>
          <a:noFill/>
        </p:spPr>
        <p:txBody>
          <a:bodyPr wrap="square" rtlCol="0">
            <a:spAutoFit/>
          </a:bodyPr>
          <a:lstStyle/>
          <a:p>
            <a:r>
              <a:rPr lang="en-GB" b="1" u="sng" dirty="0"/>
              <a:t>* Please note, Boostrix-IPV is no longer being supplied</a:t>
            </a:r>
          </a:p>
        </p:txBody>
      </p:sp>
    </p:spTree>
    <p:extLst>
      <p:ext uri="{BB962C8B-B14F-4D97-AF65-F5344CB8AC3E}">
        <p14:creationId xmlns:p14="http://schemas.microsoft.com/office/powerpoint/2010/main" val="18659572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itle 1"/>
          <p:cNvSpPr>
            <a:spLocks noGrp="1"/>
          </p:cNvSpPr>
          <p:nvPr>
            <p:ph type="title"/>
          </p:nvPr>
        </p:nvSpPr>
        <p:spPr>
          <a:xfrm>
            <a:off x="428794" y="359262"/>
            <a:ext cx="11362871" cy="1143000"/>
          </a:xfrm>
        </p:spPr>
        <p:txBody>
          <a:bodyPr>
            <a:noAutofit/>
          </a:bodyPr>
          <a:lstStyle/>
          <a:p>
            <a:pPr eaLnBrk="1" hangingPunct="1"/>
            <a:r>
              <a:rPr lang="en-GB" altLang="en-US"/>
              <a:t>Providing longer term protection against pertussis</a:t>
            </a:r>
            <a:br>
              <a:rPr lang="en-GB" altLang="en-US" b="1">
                <a:solidFill>
                  <a:srgbClr val="2D0054"/>
                </a:solidFill>
              </a:rPr>
            </a:br>
            <a:endParaRPr lang="en-GB" altLang="en-US">
              <a:solidFill>
                <a:srgbClr val="2D0054"/>
              </a:solidFill>
            </a:endParaRPr>
          </a:p>
        </p:txBody>
      </p:sp>
      <p:sp>
        <p:nvSpPr>
          <p:cNvPr id="41988" name="Content Placeholder 2"/>
          <p:cNvSpPr>
            <a:spLocks noGrp="1"/>
          </p:cNvSpPr>
          <p:nvPr>
            <p:ph idx="1"/>
          </p:nvPr>
        </p:nvSpPr>
        <p:spPr>
          <a:xfrm>
            <a:off x="613689" y="1677882"/>
            <a:ext cx="10490740" cy="4356044"/>
          </a:xfrm>
        </p:spPr>
        <p:txBody>
          <a:bodyPr>
            <a:normAutofit/>
          </a:bodyPr>
          <a:lstStyle/>
          <a:p>
            <a:pPr marL="457200" lvl="1">
              <a:lnSpc>
                <a:spcPct val="100000"/>
              </a:lnSpc>
              <a:spcAft>
                <a:spcPts val="1200"/>
              </a:spcAft>
            </a:pPr>
            <a:r>
              <a:rPr lang="en-GB" altLang="en-US" sz="2000" dirty="0"/>
              <a:t>the protection the infant acquires from the mother by the transfer of antibodies across the placenta is short term </a:t>
            </a:r>
          </a:p>
          <a:p>
            <a:pPr marL="457200" lvl="1">
              <a:lnSpc>
                <a:spcPct val="100000"/>
              </a:lnSpc>
              <a:spcAft>
                <a:spcPts val="1200"/>
              </a:spcAft>
            </a:pPr>
            <a:r>
              <a:rPr lang="en-GB" altLang="en-US" sz="2000" dirty="0"/>
              <a:t>the maternal antibodies passively protect the infant against pertussis from birth until they are due their first dose of primary immunisations at 8 weeks of age and are then naturally broken down by the infant in their first months of life</a:t>
            </a:r>
          </a:p>
          <a:p>
            <a:pPr marL="457200" lvl="1">
              <a:lnSpc>
                <a:spcPct val="100000"/>
              </a:lnSpc>
              <a:spcAft>
                <a:spcPts val="1200"/>
              </a:spcAft>
            </a:pPr>
            <a:r>
              <a:rPr lang="en-GB" altLang="en-US" sz="2000" dirty="0"/>
              <a:t>it is very important that parents ensure their infants start their immunisation schedule at the recommended 8 weeks of age and receive all the recommended doses for long lasting protection </a:t>
            </a:r>
          </a:p>
          <a:p>
            <a:pPr marL="457200" lvl="1">
              <a:lnSpc>
                <a:spcPct val="100000"/>
              </a:lnSpc>
              <a:spcAft>
                <a:spcPts val="1200"/>
              </a:spcAft>
            </a:pPr>
            <a:r>
              <a:rPr lang="en-GB" sz="2000" dirty="0"/>
              <a:t>those who miss vaccination should be caught up at the earliest opportunity</a:t>
            </a:r>
            <a:endParaRPr lang="en-GB" altLang="en-US" sz="2000" dirty="0"/>
          </a:p>
          <a:p>
            <a:pPr marL="457200" lvl="1">
              <a:lnSpc>
                <a:spcPct val="100000"/>
              </a:lnSpc>
              <a:spcAft>
                <a:spcPts val="1200"/>
              </a:spcAft>
            </a:pPr>
            <a:r>
              <a:rPr lang="en-GB" altLang="en-US" sz="2000" dirty="0"/>
              <a:t>parents should ensure older brothers or sisters are also up to date with their immunisations</a:t>
            </a:r>
          </a:p>
        </p:txBody>
      </p:sp>
      <p:sp>
        <p:nvSpPr>
          <p:cNvPr id="3" name="Footer Placeholder 3">
            <a:extLst>
              <a:ext uri="{FF2B5EF4-FFF2-40B4-BE49-F238E27FC236}">
                <a16:creationId xmlns:a16="http://schemas.microsoft.com/office/drawing/2014/main" id="{642A2E95-5755-4272-B95A-76B6B4720206}"/>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0B28755B-24CA-AB53-579D-BF6F8477514F}"/>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53</a:t>
            </a:fld>
            <a:endParaRPr lang="en-GB"/>
          </a:p>
        </p:txBody>
      </p:sp>
    </p:spTree>
    <p:extLst>
      <p:ext uri="{BB962C8B-B14F-4D97-AF65-F5344CB8AC3E}">
        <p14:creationId xmlns:p14="http://schemas.microsoft.com/office/powerpoint/2010/main" val="30232781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Title 1"/>
          <p:cNvSpPr>
            <a:spLocks noGrp="1"/>
          </p:cNvSpPr>
          <p:nvPr>
            <p:ph type="title"/>
          </p:nvPr>
        </p:nvSpPr>
        <p:spPr>
          <a:xfrm>
            <a:off x="428794" y="290735"/>
            <a:ext cx="10490739" cy="916627"/>
          </a:xfrm>
        </p:spPr>
        <p:txBody>
          <a:bodyPr>
            <a:noAutofit/>
          </a:bodyPr>
          <a:lstStyle/>
          <a:p>
            <a:pPr eaLnBrk="1" hangingPunct="1"/>
            <a:r>
              <a:rPr lang="en-GB" altLang="en-US"/>
              <a:t>Key role for healthcare practitioners</a:t>
            </a:r>
          </a:p>
        </p:txBody>
      </p:sp>
      <p:sp>
        <p:nvSpPr>
          <p:cNvPr id="43012" name="Content Placeholder 2"/>
          <p:cNvSpPr>
            <a:spLocks noGrp="1"/>
          </p:cNvSpPr>
          <p:nvPr>
            <p:ph idx="1"/>
          </p:nvPr>
        </p:nvSpPr>
        <p:spPr>
          <a:xfrm>
            <a:off x="561960" y="1812958"/>
            <a:ext cx="10724479" cy="2752690"/>
          </a:xfrm>
        </p:spPr>
        <p:txBody>
          <a:bodyPr/>
          <a:lstStyle/>
          <a:p>
            <a:pPr>
              <a:tabLst>
                <a:tab pos="361950" algn="l"/>
              </a:tabLst>
            </a:pPr>
            <a:r>
              <a:rPr lang="en-GB" altLang="en-US" sz="2000"/>
              <a:t>to provide clear, concise and accurate information to every pregnant woman regarding vaccination against pertussis</a:t>
            </a:r>
          </a:p>
          <a:p>
            <a:pPr>
              <a:tabLst>
                <a:tab pos="361950" algn="l"/>
              </a:tabLst>
            </a:pPr>
            <a:endParaRPr lang="en-GB" altLang="en-US" sz="2000"/>
          </a:p>
          <a:p>
            <a:pPr>
              <a:tabLst>
                <a:tab pos="361950" algn="l"/>
              </a:tabLst>
            </a:pPr>
            <a:r>
              <a:rPr lang="en-GB" altLang="en-US" sz="2000"/>
              <a:t>every effort should be made by nurse, medical practitioners, midwives and other healthcare practitioners to maximise the uptake of pertussis-containing vaccine</a:t>
            </a:r>
          </a:p>
          <a:p>
            <a:pPr marL="0" indent="0" algn="ctr">
              <a:buNone/>
              <a:tabLst>
                <a:tab pos="361950" algn="l"/>
              </a:tabLst>
            </a:pPr>
            <a:endParaRPr lang="en-GB" altLang="en-US" sz="2500"/>
          </a:p>
          <a:p>
            <a:pPr marL="0" indent="0" algn="ctr">
              <a:buNone/>
              <a:tabLst>
                <a:tab pos="361950" algn="l"/>
              </a:tabLst>
            </a:pPr>
            <a:endParaRPr lang="en-GB" altLang="en-US" sz="3600"/>
          </a:p>
          <a:p>
            <a:pPr marL="0" indent="0">
              <a:tabLst>
                <a:tab pos="361950" algn="l"/>
              </a:tabLst>
            </a:pPr>
            <a:endParaRPr lang="en-GB" altLang="en-US">
              <a:solidFill>
                <a:srgbClr val="2D0054"/>
              </a:solidFill>
            </a:endParaRPr>
          </a:p>
        </p:txBody>
      </p:sp>
      <p:sp>
        <p:nvSpPr>
          <p:cNvPr id="3" name="Footer Placeholder 3">
            <a:extLst>
              <a:ext uri="{FF2B5EF4-FFF2-40B4-BE49-F238E27FC236}">
                <a16:creationId xmlns:a16="http://schemas.microsoft.com/office/drawing/2014/main" id="{AFAD0DAC-94A5-A913-C5D9-AC6224E37FC9}"/>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85CA0660-3EA0-F752-CA1C-8D14270E5AA6}"/>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54</a:t>
            </a:fld>
            <a:endParaRPr lang="en-GB"/>
          </a:p>
        </p:txBody>
      </p:sp>
    </p:spTree>
    <p:extLst>
      <p:ext uri="{BB962C8B-B14F-4D97-AF65-F5344CB8AC3E}">
        <p14:creationId xmlns:p14="http://schemas.microsoft.com/office/powerpoint/2010/main" val="31677681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6525"/>
            <a:ext cx="9383039" cy="836864"/>
          </a:xfrm>
        </p:spPr>
        <p:txBody>
          <a:bodyPr>
            <a:noAutofit/>
          </a:bodyPr>
          <a:lstStyle/>
          <a:p>
            <a:r>
              <a:rPr lang="en-GB"/>
              <a:t>Actions for healthcare practitioners</a:t>
            </a:r>
          </a:p>
        </p:txBody>
      </p:sp>
      <p:sp>
        <p:nvSpPr>
          <p:cNvPr id="3" name="Content Placeholder 2"/>
          <p:cNvSpPr>
            <a:spLocks noGrp="1"/>
          </p:cNvSpPr>
          <p:nvPr>
            <p:ph idx="1"/>
          </p:nvPr>
        </p:nvSpPr>
        <p:spPr>
          <a:xfrm>
            <a:off x="355318" y="1144878"/>
            <a:ext cx="11611781" cy="5105002"/>
          </a:xfrm>
        </p:spPr>
        <p:txBody>
          <a:bodyPr>
            <a:normAutofit fontScale="25000" lnSpcReduction="20000"/>
          </a:bodyPr>
          <a:lstStyle/>
          <a:p>
            <a:pPr marL="457200" lvl="1">
              <a:lnSpc>
                <a:spcPct val="110000"/>
              </a:lnSpc>
              <a:spcAft>
                <a:spcPts val="1200"/>
              </a:spcAft>
            </a:pPr>
            <a:r>
              <a:rPr lang="en-GB" sz="7400"/>
              <a:t>advise pregnant women it is strongly recommended they are vaccinated against pertussis between 16 and 32 weeks of pregnancy</a:t>
            </a:r>
          </a:p>
          <a:p>
            <a:pPr marL="457200" lvl="1">
              <a:lnSpc>
                <a:spcPct val="110000"/>
              </a:lnSpc>
              <a:spcAft>
                <a:spcPts val="1200"/>
              </a:spcAft>
            </a:pPr>
            <a:r>
              <a:rPr lang="en-GB" sz="7400"/>
              <a:t>explain that if the vaccine is given to pregnant women after 32 weeks of pregnancy, the infant may not receive sufficient maternal antibodies to confer protection</a:t>
            </a:r>
          </a:p>
          <a:p>
            <a:pPr marL="457200" lvl="1">
              <a:lnSpc>
                <a:spcPct val="110000"/>
              </a:lnSpc>
              <a:spcAft>
                <a:spcPts val="1200"/>
              </a:spcAft>
            </a:pPr>
            <a:r>
              <a:rPr lang="en-GB" sz="7400"/>
              <a:t>explain the risks of pertussis in young infants and how vaccination given during pregnancy may provide protection to young infants against pertussis</a:t>
            </a:r>
          </a:p>
          <a:p>
            <a:pPr marL="457200" lvl="1">
              <a:lnSpc>
                <a:spcPct val="110000"/>
              </a:lnSpc>
              <a:spcAft>
                <a:spcPts val="1200"/>
              </a:spcAft>
            </a:pPr>
            <a:r>
              <a:rPr lang="en-GB" sz="7400"/>
              <a:t>explain which vaccine will be used, the contraindications and possible side effects to vaccination and the evidence for this vaccination programme </a:t>
            </a:r>
          </a:p>
          <a:p>
            <a:pPr marL="457200" lvl="1">
              <a:lnSpc>
                <a:spcPct val="110000"/>
              </a:lnSpc>
              <a:spcAft>
                <a:spcPts val="1200"/>
              </a:spcAft>
            </a:pPr>
            <a:r>
              <a:rPr lang="en-GB" sz="7400"/>
              <a:t>advise women how they can arrange for vaccination and, where appropriate, facilitate the arrangements for the vaccination appointment </a:t>
            </a:r>
          </a:p>
          <a:p>
            <a:pPr marL="457200" lvl="1">
              <a:lnSpc>
                <a:spcPct val="110000"/>
              </a:lnSpc>
              <a:spcAft>
                <a:spcPts val="1200"/>
              </a:spcAft>
            </a:pPr>
            <a:r>
              <a:rPr lang="en-GB" sz="7400"/>
              <a:t>follow up at later antenatal appointments to establish whether the woman has had her pertussis vaccination </a:t>
            </a:r>
          </a:p>
          <a:p>
            <a:pPr marL="457200" lvl="1">
              <a:lnSpc>
                <a:spcPct val="110000"/>
              </a:lnSpc>
              <a:spcAft>
                <a:spcPts val="1200"/>
              </a:spcAft>
            </a:pPr>
            <a:r>
              <a:rPr lang="en-GB" sz="7400"/>
              <a:t>encourage women to ensure their babies start their primary immunisations at 8 weeks of age to achieve longer-term protection against pertussis and other vaccine preventable diseases</a:t>
            </a:r>
          </a:p>
          <a:p>
            <a:endParaRPr lang="en-GB"/>
          </a:p>
        </p:txBody>
      </p:sp>
      <p:sp>
        <p:nvSpPr>
          <p:cNvPr id="4" name="Footer Placeholder 3">
            <a:extLst>
              <a:ext uri="{FF2B5EF4-FFF2-40B4-BE49-F238E27FC236}">
                <a16:creationId xmlns:a16="http://schemas.microsoft.com/office/drawing/2014/main" id="{F6A4176C-E1D9-692A-6C92-9FE689F06741}"/>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7" name="Slide Number Placeholder 4">
            <a:extLst>
              <a:ext uri="{FF2B5EF4-FFF2-40B4-BE49-F238E27FC236}">
                <a16:creationId xmlns:a16="http://schemas.microsoft.com/office/drawing/2014/main" id="{6D8CCF56-4C21-828B-E9B7-9AF9509C54AE}"/>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55</a:t>
            </a:fld>
            <a:endParaRPr lang="en-GB"/>
          </a:p>
        </p:txBody>
      </p:sp>
    </p:spTree>
    <p:extLst>
      <p:ext uri="{BB962C8B-B14F-4D97-AF65-F5344CB8AC3E}">
        <p14:creationId xmlns:p14="http://schemas.microsoft.com/office/powerpoint/2010/main" val="20361467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2EA4-5732-9509-DC0F-9E3A319039F0}"/>
              </a:ext>
            </a:extLst>
          </p:cNvPr>
          <p:cNvSpPr>
            <a:spLocks noGrp="1"/>
          </p:cNvSpPr>
          <p:nvPr>
            <p:ph type="title"/>
          </p:nvPr>
        </p:nvSpPr>
        <p:spPr/>
        <p:txBody>
          <a:bodyPr/>
          <a:lstStyle/>
          <a:p>
            <a:pPr algn="ctr"/>
            <a:r>
              <a:rPr lang="en-GB"/>
              <a:t>Pertussis vaccination for healthcare workers (WHC/ 2024/043)</a:t>
            </a:r>
          </a:p>
        </p:txBody>
      </p:sp>
      <p:sp>
        <p:nvSpPr>
          <p:cNvPr id="3" name="Content Placeholder 2">
            <a:extLst>
              <a:ext uri="{FF2B5EF4-FFF2-40B4-BE49-F238E27FC236}">
                <a16:creationId xmlns:a16="http://schemas.microsoft.com/office/drawing/2014/main" id="{5BE28BED-3CB3-8550-BC21-892D982C5697}"/>
              </a:ext>
            </a:extLst>
          </p:cNvPr>
          <p:cNvSpPr>
            <a:spLocks noGrp="1"/>
          </p:cNvSpPr>
          <p:nvPr>
            <p:ph idx="1"/>
          </p:nvPr>
        </p:nvSpPr>
        <p:spPr/>
        <p:txBody>
          <a:bodyPr lIns="91440" tIns="45720" rIns="91440" bIns="45720" anchor="t"/>
          <a:lstStyle/>
          <a:p>
            <a:r>
              <a:rPr lang="en-GB" sz="2000" dirty="0"/>
              <a:t>Since the end of 2023 there has been a large increase in notifications of suspected pertussis, commonly known as whooping cough, in Wales and across the UK </a:t>
            </a:r>
          </a:p>
          <a:p>
            <a:r>
              <a:rPr lang="en-GB" sz="2000" dirty="0"/>
              <a:t>Health Care Workers who come into contact with pregnant women and infants can also be a critical source of infection</a:t>
            </a:r>
            <a:endParaRPr lang="en-GB" sz="2000" dirty="0">
              <a:cs typeface="Arial"/>
            </a:endParaRPr>
          </a:p>
          <a:p>
            <a:r>
              <a:rPr lang="en-GB" sz="2000" dirty="0"/>
              <a:t> In the light of this, and to help protect infants from pertussis, a Welsh Health Circular (WHC) was issued in 2019 setting out an occupational offer of pertussis vaccine for certain healthcare workers in NHS Wales organisations</a:t>
            </a:r>
            <a:endParaRPr lang="en-GB" sz="2000" dirty="0">
              <a:cs typeface="Arial"/>
            </a:endParaRPr>
          </a:p>
          <a:p>
            <a:r>
              <a:rPr lang="en-GB" sz="2000" dirty="0"/>
              <a:t>Following the recent increase of incidents of pertussis and to help protect the most vulnerable, NHS Wales colleagues need to ensure that the occupational offer of pertussis vaccine to HCWs remains an active one. </a:t>
            </a:r>
          </a:p>
          <a:p>
            <a:r>
              <a:rPr lang="en-GB" sz="2000" dirty="0">
                <a:cs typeface="Arial"/>
              </a:rPr>
              <a:t>This was further highlighted in the 2024 Welsh Health Circular reminding NHS Wales colleagues the importance of receiving pertussis vaccination: </a:t>
            </a:r>
            <a:r>
              <a:rPr lang="en-GB" sz="2000" dirty="0">
                <a:hlinkClick r:id="rId2"/>
              </a:rPr>
              <a:t>Pertussis vaccination for healthcare workers (WHC/2024/043) | GOV.WALES</a:t>
            </a:r>
            <a:endParaRPr lang="en-GB" sz="3200" dirty="0"/>
          </a:p>
          <a:p>
            <a:endParaRPr lang="en-GB" sz="2000" dirty="0">
              <a:cs typeface="Arial"/>
            </a:endParaRPr>
          </a:p>
          <a:p>
            <a:endParaRPr lang="en-GB" sz="2000" dirty="0"/>
          </a:p>
        </p:txBody>
      </p:sp>
      <p:sp>
        <p:nvSpPr>
          <p:cNvPr id="4" name="Footer Placeholder 3">
            <a:extLst>
              <a:ext uri="{FF2B5EF4-FFF2-40B4-BE49-F238E27FC236}">
                <a16:creationId xmlns:a16="http://schemas.microsoft.com/office/drawing/2014/main" id="{78AE76EF-041F-D547-B466-ABB1AC63D3BA}"/>
              </a:ext>
            </a:extLst>
          </p:cNvPr>
          <p:cNvSpPr>
            <a:spLocks noGrp="1"/>
          </p:cNvSpPr>
          <p:nvPr>
            <p:ph type="ftr" sz="quarter" idx="11"/>
          </p:nvPr>
        </p:nvSpPr>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049E1280-F9F2-B085-E20F-B87C14EEF5C0}"/>
              </a:ext>
            </a:extLst>
          </p:cNvPr>
          <p:cNvSpPr>
            <a:spLocks noGrp="1"/>
          </p:cNvSpPr>
          <p:nvPr>
            <p:ph type="sldNum" sz="quarter" idx="12"/>
          </p:nvPr>
        </p:nvSpPr>
        <p:spPr/>
        <p:txBody>
          <a:bodyPr/>
          <a:lstStyle/>
          <a:p>
            <a:fld id="{561D0CCE-8DCC-44DC-A653-AE62B1D84A52}" type="slidenum">
              <a:rPr lang="en-GB" smtClean="0"/>
              <a:pPr/>
              <a:t>56</a:t>
            </a:fld>
            <a:endParaRPr lang="en-GB"/>
          </a:p>
        </p:txBody>
      </p:sp>
    </p:spTree>
    <p:extLst>
      <p:ext uri="{BB962C8B-B14F-4D97-AF65-F5344CB8AC3E}">
        <p14:creationId xmlns:p14="http://schemas.microsoft.com/office/powerpoint/2010/main" val="31068531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49F41-C648-3947-EF15-E456D620E559}"/>
              </a:ext>
            </a:extLst>
          </p:cNvPr>
          <p:cNvSpPr>
            <a:spLocks noGrp="1"/>
          </p:cNvSpPr>
          <p:nvPr>
            <p:ph type="title"/>
          </p:nvPr>
        </p:nvSpPr>
        <p:spPr>
          <a:xfrm>
            <a:off x="838200" y="0"/>
            <a:ext cx="10515600" cy="902875"/>
          </a:xfrm>
        </p:spPr>
        <p:txBody>
          <a:bodyPr/>
          <a:lstStyle/>
          <a:p>
            <a:r>
              <a:rPr lang="en-GB"/>
              <a:t>Messages for pregnant women</a:t>
            </a:r>
          </a:p>
        </p:txBody>
      </p:sp>
      <p:sp>
        <p:nvSpPr>
          <p:cNvPr id="3" name="Content Placeholder 2">
            <a:extLst>
              <a:ext uri="{FF2B5EF4-FFF2-40B4-BE49-F238E27FC236}">
                <a16:creationId xmlns:a16="http://schemas.microsoft.com/office/drawing/2014/main" id="{E93375A5-D3B2-D6A4-413B-8F25A863B10D}"/>
              </a:ext>
            </a:extLst>
          </p:cNvPr>
          <p:cNvSpPr>
            <a:spLocks noGrp="1"/>
          </p:cNvSpPr>
          <p:nvPr>
            <p:ph idx="1"/>
          </p:nvPr>
        </p:nvSpPr>
        <p:spPr>
          <a:xfrm>
            <a:off x="561922" y="866821"/>
            <a:ext cx="11299307" cy="5124357"/>
          </a:xfrm>
        </p:spPr>
        <p:txBody>
          <a:bodyPr>
            <a:noAutofit/>
          </a:bodyPr>
          <a:lstStyle/>
          <a:p>
            <a:pPr>
              <a:lnSpc>
                <a:spcPct val="120000"/>
              </a:lnSpc>
              <a:buSzPts val="1000"/>
              <a:tabLst>
                <a:tab pos="457200" algn="l"/>
              </a:tabLst>
            </a:pPr>
            <a:r>
              <a:rPr lang="en-GB" sz="1600" dirty="0">
                <a:effectLst/>
                <a:ea typeface="Times New Roman" panose="02020603050405020304" pitchFamily="18" charset="0"/>
              </a:rPr>
              <a:t>whooping cough (pertussis) can be serious for babies and may lead to complications resulting in hospitalisation and even death</a:t>
            </a:r>
            <a:endParaRPr lang="en-GB" sz="1600" dirty="0">
              <a:effectLst/>
              <a:ea typeface="Calibri" panose="020F0502020204030204" pitchFamily="34" charset="0"/>
            </a:endParaRPr>
          </a:p>
          <a:p>
            <a:pPr>
              <a:lnSpc>
                <a:spcPct val="120000"/>
              </a:lnSpc>
              <a:buSzPts val="1000"/>
              <a:tabLst>
                <a:tab pos="457200" algn="l"/>
              </a:tabLst>
            </a:pPr>
            <a:r>
              <a:rPr lang="en-GB" sz="1600" dirty="0">
                <a:effectLst/>
                <a:ea typeface="Times New Roman" panose="02020603050405020304" pitchFamily="18" charset="0"/>
              </a:rPr>
              <a:t>vaccination during pregnancy boosts your antibodies which are then passed to your baby to help protect them from the day they are born</a:t>
            </a:r>
            <a:endParaRPr lang="en-GB" sz="1600" dirty="0">
              <a:effectLst/>
              <a:ea typeface="Calibri" panose="020F0502020204030204" pitchFamily="34" charset="0"/>
            </a:endParaRPr>
          </a:p>
          <a:p>
            <a:pPr>
              <a:lnSpc>
                <a:spcPct val="120000"/>
              </a:lnSpc>
              <a:buSzPts val="1000"/>
              <a:tabLst>
                <a:tab pos="457200" algn="l"/>
              </a:tabLst>
            </a:pPr>
            <a:r>
              <a:rPr lang="en-GB" sz="1600" dirty="0">
                <a:effectLst/>
                <a:ea typeface="Times New Roman" panose="02020603050405020304" pitchFamily="18" charset="0"/>
              </a:rPr>
              <a:t>you will normally receive your whooping cough vaccine from 16 weeks</a:t>
            </a:r>
            <a:endParaRPr lang="en-GB" sz="1600" dirty="0">
              <a:effectLst/>
              <a:ea typeface="Calibri" panose="020F0502020204030204" pitchFamily="34" charset="0"/>
            </a:endParaRPr>
          </a:p>
          <a:p>
            <a:pPr>
              <a:lnSpc>
                <a:spcPct val="120000"/>
              </a:lnSpc>
              <a:buSzPts val="1000"/>
              <a:tabLst>
                <a:tab pos="457200" algn="l"/>
              </a:tabLst>
            </a:pPr>
            <a:r>
              <a:rPr lang="en-GB" sz="1600" dirty="0">
                <a:effectLst/>
                <a:ea typeface="Times New Roman" panose="02020603050405020304" pitchFamily="18" charset="0"/>
              </a:rPr>
              <a:t>if you have reached 20 weeks of pregnancy and have not yet been offered the whooping cough vaccine, please ask your midwife and/or GP practice</a:t>
            </a:r>
            <a:endParaRPr lang="en-GB" sz="1600" dirty="0">
              <a:effectLst/>
              <a:ea typeface="Calibri" panose="020F0502020204030204" pitchFamily="34" charset="0"/>
            </a:endParaRPr>
          </a:p>
          <a:p>
            <a:pPr>
              <a:lnSpc>
                <a:spcPct val="120000"/>
              </a:lnSpc>
              <a:buSzPts val="1000"/>
              <a:tabLst>
                <a:tab pos="457200" algn="l"/>
              </a:tabLst>
            </a:pPr>
            <a:r>
              <a:rPr lang="en-GB" sz="1600" dirty="0">
                <a:effectLst/>
                <a:ea typeface="Times New Roman" panose="02020603050405020304" pitchFamily="18" charset="0"/>
              </a:rPr>
              <a:t>to give your baby the best protection, you should try and get the vaccine before 32 weeks but if you have missed out you can still have it later. You can even have it after you give birth, to reduce your risk of spreading whooping cough to your baby</a:t>
            </a:r>
            <a:endParaRPr lang="en-GB" sz="1600" dirty="0">
              <a:effectLst/>
              <a:ea typeface="Calibri" panose="020F0502020204030204" pitchFamily="34" charset="0"/>
            </a:endParaRPr>
          </a:p>
          <a:p>
            <a:pPr>
              <a:lnSpc>
                <a:spcPct val="120000"/>
              </a:lnSpc>
              <a:buSzPts val="1000"/>
              <a:tabLst>
                <a:tab pos="457200" algn="l"/>
              </a:tabLst>
            </a:pPr>
            <a:r>
              <a:rPr lang="en-GB" sz="1600" dirty="0">
                <a:effectLst/>
                <a:ea typeface="Times New Roman" panose="02020603050405020304" pitchFamily="18" charset="0"/>
              </a:rPr>
              <a:t>vaccination in pregnancy provides very high levels of protection against serious whooping cough disease to your baby at least until they can have their first vaccine at 8 weeks of age</a:t>
            </a:r>
            <a:endParaRPr lang="en-GB" sz="1600" dirty="0">
              <a:effectLst/>
              <a:ea typeface="Calibri" panose="020F0502020204030204" pitchFamily="34" charset="0"/>
            </a:endParaRPr>
          </a:p>
          <a:p>
            <a:pPr>
              <a:lnSpc>
                <a:spcPct val="120000"/>
              </a:lnSpc>
              <a:buSzPts val="1000"/>
              <a:tabLst>
                <a:tab pos="457200" algn="l"/>
              </a:tabLst>
            </a:pPr>
            <a:r>
              <a:rPr lang="en-GB" sz="1600" dirty="0">
                <a:effectLst/>
                <a:ea typeface="Times New Roman" panose="02020603050405020304" pitchFamily="18" charset="0"/>
              </a:rPr>
              <a:t>studies from the UK and other countries have shown the whooping cough vaccine is very safe for you and your baby</a:t>
            </a:r>
            <a:endParaRPr lang="en-GB" sz="1600" dirty="0">
              <a:effectLst/>
              <a:ea typeface="Calibri" panose="020F0502020204030204" pitchFamily="34" charset="0"/>
            </a:endParaRPr>
          </a:p>
          <a:p>
            <a:pPr>
              <a:lnSpc>
                <a:spcPct val="120000"/>
              </a:lnSpc>
              <a:buSzPts val="1000"/>
              <a:tabLst>
                <a:tab pos="457200" algn="l"/>
              </a:tabLst>
            </a:pPr>
            <a:r>
              <a:rPr lang="en-GB" sz="1600" dirty="0">
                <a:effectLst/>
                <a:ea typeface="Times New Roman" panose="02020603050405020304" pitchFamily="18" charset="0"/>
              </a:rPr>
              <a:t>you need to have the whooping cough vaccine in every pregnancy to boost the antibody you pass on to your baby</a:t>
            </a:r>
            <a:endParaRPr lang="en-GB" sz="1600" dirty="0">
              <a:effectLst/>
              <a:ea typeface="Calibri" panose="020F0502020204030204" pitchFamily="34" charset="0"/>
            </a:endParaRPr>
          </a:p>
        </p:txBody>
      </p:sp>
      <p:sp>
        <p:nvSpPr>
          <p:cNvPr id="4" name="Footer Placeholder 3">
            <a:extLst>
              <a:ext uri="{FF2B5EF4-FFF2-40B4-BE49-F238E27FC236}">
                <a16:creationId xmlns:a16="http://schemas.microsoft.com/office/drawing/2014/main" id="{A404BE2E-5AC6-2292-2A35-EB12F9F82F22}"/>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7" name="Slide Number Placeholder 4">
            <a:extLst>
              <a:ext uri="{FF2B5EF4-FFF2-40B4-BE49-F238E27FC236}">
                <a16:creationId xmlns:a16="http://schemas.microsoft.com/office/drawing/2014/main" id="{E08F0AE8-5EB6-F812-3EC3-6B93326A51DA}"/>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57</a:t>
            </a:fld>
            <a:endParaRPr lang="en-GB"/>
          </a:p>
        </p:txBody>
      </p:sp>
    </p:spTree>
    <p:extLst>
      <p:ext uri="{BB962C8B-B14F-4D97-AF65-F5344CB8AC3E}">
        <p14:creationId xmlns:p14="http://schemas.microsoft.com/office/powerpoint/2010/main" val="19927297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D4E3666-BC65-03B0-AA46-F0D0994C227C}"/>
              </a:ext>
            </a:extLst>
          </p:cNvPr>
          <p:cNvSpPr>
            <a:spLocks noGrp="1"/>
          </p:cNvSpPr>
          <p:nvPr>
            <p:ph type="body" sz="quarter" idx="10"/>
          </p:nvPr>
        </p:nvSpPr>
        <p:spPr>
          <a:xfrm>
            <a:off x="742950" y="3751263"/>
            <a:ext cx="7495528" cy="980535"/>
          </a:xfrm>
        </p:spPr>
        <p:txBody>
          <a:bodyPr>
            <a:normAutofit/>
          </a:bodyPr>
          <a:lstStyle/>
          <a:p>
            <a:r>
              <a:rPr lang="en-GB"/>
              <a:t>Summary and resources</a:t>
            </a:r>
          </a:p>
        </p:txBody>
      </p:sp>
      <p:sp>
        <p:nvSpPr>
          <p:cNvPr id="4" name="Footer Placeholder 3">
            <a:extLst>
              <a:ext uri="{FF2B5EF4-FFF2-40B4-BE49-F238E27FC236}">
                <a16:creationId xmlns:a16="http://schemas.microsoft.com/office/drawing/2014/main" id="{419E2559-5B55-ACD3-9BA8-ABCCA5ABF32E}"/>
              </a:ext>
            </a:extLst>
          </p:cNvPr>
          <p:cNvSpPr>
            <a:spLocks noGrp="1"/>
          </p:cNvSpPr>
          <p:nvPr>
            <p:ph type="ftr" sz="quarter" idx="4294967295"/>
          </p:nvPr>
        </p:nvSpPr>
        <p:spPr>
          <a:xfrm>
            <a:off x="0" y="6356350"/>
            <a:ext cx="7315200" cy="365125"/>
          </a:xfrm>
          <a:prstGeom prst="rect">
            <a:avLst/>
          </a:prstGeom>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73F13496-6FC3-BD1A-4408-C837A68B6A8F}"/>
              </a:ext>
            </a:extLst>
          </p:cNvPr>
          <p:cNvSpPr>
            <a:spLocks noGrp="1"/>
          </p:cNvSpPr>
          <p:nvPr>
            <p:ph type="sldNum" sz="quarter" idx="4294967295"/>
          </p:nvPr>
        </p:nvSpPr>
        <p:spPr>
          <a:xfrm>
            <a:off x="9448800" y="6356350"/>
            <a:ext cx="2743200" cy="365125"/>
          </a:xfrm>
          <a:prstGeom prst="rect">
            <a:avLst/>
          </a:prstGeom>
        </p:spPr>
        <p:txBody>
          <a:bodyPr/>
          <a:lstStyle/>
          <a:p>
            <a:fld id="{561D0CCE-8DCC-44DC-A653-AE62B1D84A52}" type="slidenum">
              <a:rPr lang="en-GB" smtClean="0"/>
              <a:pPr/>
              <a:t>58</a:t>
            </a:fld>
            <a:endParaRPr lang="en-GB"/>
          </a:p>
        </p:txBody>
      </p:sp>
    </p:spTree>
    <p:extLst>
      <p:ext uri="{BB962C8B-B14F-4D97-AF65-F5344CB8AC3E}">
        <p14:creationId xmlns:p14="http://schemas.microsoft.com/office/powerpoint/2010/main" val="6131092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itle 1"/>
          <p:cNvSpPr>
            <a:spLocks noGrp="1"/>
          </p:cNvSpPr>
          <p:nvPr>
            <p:ph type="title"/>
          </p:nvPr>
        </p:nvSpPr>
        <p:spPr>
          <a:xfrm>
            <a:off x="976394" y="388312"/>
            <a:ext cx="5608398" cy="936104"/>
          </a:xfrm>
        </p:spPr>
        <p:txBody>
          <a:bodyPr/>
          <a:lstStyle/>
          <a:p>
            <a:pPr eaLnBrk="1" hangingPunct="1"/>
            <a:r>
              <a:rPr lang="en-GB" altLang="en-US"/>
              <a:t>Key messages</a:t>
            </a:r>
          </a:p>
        </p:txBody>
      </p:sp>
      <p:sp>
        <p:nvSpPr>
          <p:cNvPr id="7172" name="Content Placeholder 2"/>
          <p:cNvSpPr>
            <a:spLocks noGrp="1"/>
          </p:cNvSpPr>
          <p:nvPr>
            <p:ph idx="1"/>
          </p:nvPr>
        </p:nvSpPr>
        <p:spPr>
          <a:xfrm>
            <a:off x="976394" y="1236810"/>
            <a:ext cx="9576026" cy="4806176"/>
          </a:xfrm>
        </p:spPr>
        <p:txBody>
          <a:bodyPr>
            <a:normAutofit fontScale="77500" lnSpcReduction="20000"/>
          </a:bodyPr>
          <a:lstStyle/>
          <a:p>
            <a:pPr eaLnBrk="1" hangingPunct="1">
              <a:lnSpc>
                <a:spcPct val="120000"/>
              </a:lnSpc>
              <a:buFont typeface="Arial" panose="020B0604020202020204" pitchFamily="34" charset="0"/>
              <a:buChar char="•"/>
            </a:pPr>
            <a:endParaRPr lang="en-GB" altLang="en-US" sz="2000"/>
          </a:p>
          <a:p>
            <a:pPr marL="457200" lvl="1">
              <a:lnSpc>
                <a:spcPct val="120000"/>
              </a:lnSpc>
            </a:pPr>
            <a:r>
              <a:rPr lang="en-GB" altLang="en-US" sz="2600"/>
              <a:t>vaccination in pregnancy is key to passively protecting babies before they can be directly protected by the infant vaccine programme</a:t>
            </a:r>
          </a:p>
          <a:p>
            <a:pPr marL="228600" lvl="1" indent="0">
              <a:lnSpc>
                <a:spcPct val="120000"/>
              </a:lnSpc>
              <a:buNone/>
            </a:pPr>
            <a:endParaRPr lang="en-GB" altLang="en-US" sz="2600"/>
          </a:p>
          <a:p>
            <a:pPr marL="457200" lvl="1">
              <a:lnSpc>
                <a:spcPct val="120000"/>
              </a:lnSpc>
            </a:pPr>
            <a:r>
              <a:rPr lang="en-GB" altLang="en-US" sz="2600"/>
              <a:t>the maternal immunisation programme provides high levels of protection against pertussis disease and death in young infants</a:t>
            </a:r>
          </a:p>
          <a:p>
            <a:pPr marL="228600" lvl="1" indent="0">
              <a:lnSpc>
                <a:spcPct val="120000"/>
              </a:lnSpc>
              <a:buNone/>
            </a:pPr>
            <a:endParaRPr lang="en-GB" altLang="en-US" sz="2600"/>
          </a:p>
          <a:p>
            <a:pPr marL="457200" lvl="1">
              <a:lnSpc>
                <a:spcPct val="120000"/>
              </a:lnSpc>
            </a:pPr>
            <a:r>
              <a:rPr lang="en-GB" altLang="en-US" sz="2600"/>
              <a:t>however, the disease continues to circulate, and vaccine uptake needs to improve to protect all infants</a:t>
            </a:r>
          </a:p>
          <a:p>
            <a:pPr marL="228600" lvl="1" indent="0">
              <a:lnSpc>
                <a:spcPct val="120000"/>
              </a:lnSpc>
              <a:buNone/>
            </a:pPr>
            <a:endParaRPr lang="en-GB" altLang="en-US" sz="2600"/>
          </a:p>
          <a:p>
            <a:pPr marL="457200" lvl="1">
              <a:lnSpc>
                <a:spcPct val="120000"/>
              </a:lnSpc>
            </a:pPr>
            <a:r>
              <a:rPr lang="en-GB" altLang="en-US" sz="2600"/>
              <a:t>it is very important that healthcare practitioners encourage and enable vaccination of pregnant women against pertussis in every pregnancy, ideally between weeks 16 and 32</a:t>
            </a:r>
          </a:p>
          <a:p>
            <a:pPr marL="457200" lvl="1">
              <a:lnSpc>
                <a:spcPct val="80000"/>
              </a:lnSpc>
            </a:pPr>
            <a:endParaRPr lang="en-GB" altLang="en-US" sz="2600"/>
          </a:p>
          <a:p>
            <a:pPr marL="228600" lvl="1" indent="0">
              <a:lnSpc>
                <a:spcPct val="80000"/>
              </a:lnSpc>
              <a:buNone/>
            </a:pPr>
            <a:endParaRPr lang="en-GB" altLang="en-US" sz="2600"/>
          </a:p>
        </p:txBody>
      </p:sp>
      <p:sp>
        <p:nvSpPr>
          <p:cNvPr id="3" name="Footer Placeholder 3">
            <a:extLst>
              <a:ext uri="{FF2B5EF4-FFF2-40B4-BE49-F238E27FC236}">
                <a16:creationId xmlns:a16="http://schemas.microsoft.com/office/drawing/2014/main" id="{329E0C9F-93CF-39EE-C1BB-4BDEA0EDB91A}"/>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61F7D582-FD73-AC5F-5A42-7FD1A8DDC41B}"/>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59</a:t>
            </a:fld>
            <a:endParaRPr lang="en-GB"/>
          </a:p>
        </p:txBody>
      </p:sp>
    </p:spTree>
    <p:extLst>
      <p:ext uri="{BB962C8B-B14F-4D97-AF65-F5344CB8AC3E}">
        <p14:creationId xmlns:p14="http://schemas.microsoft.com/office/powerpoint/2010/main" val="3674330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1"/>
          <p:cNvSpPr>
            <a:spLocks noGrp="1"/>
          </p:cNvSpPr>
          <p:nvPr>
            <p:ph type="title"/>
          </p:nvPr>
        </p:nvSpPr>
        <p:spPr>
          <a:xfrm>
            <a:off x="836908" y="479940"/>
            <a:ext cx="8028000" cy="648072"/>
          </a:xfrm>
        </p:spPr>
        <p:txBody>
          <a:bodyPr/>
          <a:lstStyle/>
          <a:p>
            <a:pPr eaLnBrk="1" hangingPunct="1"/>
            <a:r>
              <a:rPr lang="en-GB" altLang="en-US"/>
              <a:t>Learning outcomes</a:t>
            </a:r>
          </a:p>
        </p:txBody>
      </p:sp>
      <p:sp>
        <p:nvSpPr>
          <p:cNvPr id="9220" name="Content Placeholder 2"/>
          <p:cNvSpPr>
            <a:spLocks noGrp="1"/>
          </p:cNvSpPr>
          <p:nvPr>
            <p:ph idx="1"/>
          </p:nvPr>
        </p:nvSpPr>
        <p:spPr>
          <a:xfrm>
            <a:off x="836907" y="1565329"/>
            <a:ext cx="9651585" cy="4249545"/>
          </a:xfrm>
        </p:spPr>
        <p:txBody>
          <a:bodyPr>
            <a:normAutofit/>
          </a:bodyPr>
          <a:lstStyle/>
          <a:p>
            <a:pPr>
              <a:lnSpc>
                <a:spcPct val="80000"/>
              </a:lnSpc>
              <a:spcAft>
                <a:spcPts val="1200"/>
              </a:spcAft>
              <a:buNone/>
            </a:pPr>
            <a:r>
              <a:rPr lang="en-GB" altLang="en-US" sz="2000"/>
              <a:t>After completing this training resource, immunisers will be able to:</a:t>
            </a:r>
          </a:p>
          <a:p>
            <a:pPr>
              <a:lnSpc>
                <a:spcPct val="80000"/>
              </a:lnSpc>
              <a:spcAft>
                <a:spcPts val="1200"/>
              </a:spcAft>
            </a:pPr>
            <a:r>
              <a:rPr lang="en-GB" altLang="en-US" sz="2000"/>
              <a:t>understand the importance of their role in raising the issue of vaccination against pertussis with all women in the antenatal period and provide women with evidence-based information about this vaccination </a:t>
            </a:r>
          </a:p>
          <a:p>
            <a:pPr>
              <a:lnSpc>
                <a:spcPct val="80000"/>
              </a:lnSpc>
              <a:spcAft>
                <a:spcPts val="1200"/>
              </a:spcAft>
            </a:pPr>
            <a:r>
              <a:rPr lang="en-GB" altLang="en-US" sz="2000"/>
              <a:t>describe the aetiology and epidemiology of pertussis</a:t>
            </a:r>
          </a:p>
          <a:p>
            <a:pPr>
              <a:lnSpc>
                <a:spcPct val="80000"/>
              </a:lnSpc>
              <a:spcAft>
                <a:spcPts val="1200"/>
              </a:spcAft>
            </a:pPr>
            <a:r>
              <a:rPr lang="en-GB" altLang="en-US" sz="2000"/>
              <a:t>understand how pertussis is transmitted and the severity of pertussis infection in young infants</a:t>
            </a:r>
          </a:p>
          <a:p>
            <a:pPr>
              <a:lnSpc>
                <a:spcPct val="80000"/>
              </a:lnSpc>
              <a:spcAft>
                <a:spcPts val="1200"/>
              </a:spcAft>
            </a:pPr>
            <a:r>
              <a:rPr lang="en-GB" altLang="en-US" sz="2000"/>
              <a:t>discuss the important role of vaccination against pertussis during pregnancy for young infants</a:t>
            </a:r>
          </a:p>
          <a:p>
            <a:pPr>
              <a:lnSpc>
                <a:spcPct val="80000"/>
              </a:lnSpc>
              <a:spcAft>
                <a:spcPts val="1200"/>
              </a:spcAft>
            </a:pPr>
            <a:r>
              <a:rPr lang="en-GB" altLang="en-US" sz="2000"/>
              <a:t>refer pregnant women to sources of additional information</a:t>
            </a:r>
          </a:p>
          <a:p>
            <a:pPr eaLnBrk="1" hangingPunct="1">
              <a:lnSpc>
                <a:spcPct val="80000"/>
              </a:lnSpc>
            </a:pPr>
            <a:endParaRPr lang="en-GB" altLang="en-US" sz="2500">
              <a:solidFill>
                <a:srgbClr val="2D0054"/>
              </a:solidFill>
            </a:endParaRPr>
          </a:p>
        </p:txBody>
      </p:sp>
      <p:sp>
        <p:nvSpPr>
          <p:cNvPr id="3" name="Footer Placeholder 3">
            <a:extLst>
              <a:ext uri="{FF2B5EF4-FFF2-40B4-BE49-F238E27FC236}">
                <a16:creationId xmlns:a16="http://schemas.microsoft.com/office/drawing/2014/main" id="{A081DE8D-0A6A-0CA6-4ED3-0AD011C50DFF}"/>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4" name="Slide Number Placeholder 4">
            <a:extLst>
              <a:ext uri="{FF2B5EF4-FFF2-40B4-BE49-F238E27FC236}">
                <a16:creationId xmlns:a16="http://schemas.microsoft.com/office/drawing/2014/main" id="{158C1E26-E6D7-C705-EC15-DAE1BF7BA6D6}"/>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6</a:t>
            </a:fld>
            <a:endParaRPr lang="en-GB"/>
          </a:p>
        </p:txBody>
      </p:sp>
    </p:spTree>
    <p:extLst>
      <p:ext uri="{BB962C8B-B14F-4D97-AF65-F5344CB8AC3E}">
        <p14:creationId xmlns:p14="http://schemas.microsoft.com/office/powerpoint/2010/main" val="38641914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28795" y="450210"/>
            <a:ext cx="9271800" cy="648072"/>
          </a:xfrm>
        </p:spPr>
        <p:txBody>
          <a:bodyPr/>
          <a:lstStyle/>
          <a:p>
            <a:r>
              <a:rPr lang="en-GB"/>
              <a:t>Key points </a:t>
            </a:r>
            <a:endParaRPr lang="en-GB" altLang="en-US"/>
          </a:p>
        </p:txBody>
      </p:sp>
      <p:sp>
        <p:nvSpPr>
          <p:cNvPr id="11267" name="Content Placeholder 2"/>
          <p:cNvSpPr>
            <a:spLocks noGrp="1"/>
          </p:cNvSpPr>
          <p:nvPr>
            <p:ph idx="1"/>
          </p:nvPr>
        </p:nvSpPr>
        <p:spPr>
          <a:xfrm>
            <a:off x="517571" y="1347999"/>
            <a:ext cx="10872479" cy="4546774"/>
          </a:xfrm>
        </p:spPr>
        <p:txBody>
          <a:bodyPr>
            <a:normAutofit/>
          </a:bodyPr>
          <a:lstStyle/>
          <a:p>
            <a:pPr marL="457200" lvl="1">
              <a:spcAft>
                <a:spcPts val="1200"/>
              </a:spcAft>
            </a:pPr>
            <a:r>
              <a:rPr lang="en-GB" altLang="en-US" sz="2000"/>
              <a:t>highest incidence of pertussis infection is in young infants who are most at risk of serious disease and death </a:t>
            </a:r>
          </a:p>
          <a:p>
            <a:pPr marL="457200" lvl="1">
              <a:spcAft>
                <a:spcPts val="1200"/>
              </a:spcAft>
            </a:pPr>
            <a:r>
              <a:rPr lang="en-GB" altLang="en-US" sz="2000"/>
              <a:t>infant cases of pertussis have been dramatically reduced by the introduction of the maternal immunisation programme; the vaccine </a:t>
            </a:r>
            <a:r>
              <a:rPr lang="en-GB" sz="2000"/>
              <a:t>effectiveness is extremely high at preventing both disease and death in infants </a:t>
            </a:r>
          </a:p>
          <a:p>
            <a:pPr marL="457200" lvl="1">
              <a:spcAft>
                <a:spcPts val="1200"/>
              </a:spcAft>
            </a:pPr>
            <a:r>
              <a:rPr lang="en-GB" sz="2000"/>
              <a:t>acceptance of the programme has been good, and no safety concerns have been detected</a:t>
            </a:r>
          </a:p>
          <a:p>
            <a:pPr marL="457200" lvl="1">
              <a:spcAft>
                <a:spcPts val="1200"/>
              </a:spcAft>
            </a:pPr>
            <a:r>
              <a:rPr lang="en-GB" sz="2000"/>
              <a:t>since 2023, cases of pertussis have been increasing across all age groups and in all regions with further infant deaths, so it is vital that pregnant women are offered timely vaccination in every pregnancy</a:t>
            </a:r>
          </a:p>
          <a:p>
            <a:pPr marL="228600" lvl="1" indent="0">
              <a:spcAft>
                <a:spcPts val="1200"/>
              </a:spcAft>
              <a:buNone/>
            </a:pPr>
            <a:endParaRPr lang="en-GB" sz="2000"/>
          </a:p>
          <a:p>
            <a:pPr marL="0" indent="0" algn="ctr">
              <a:spcBef>
                <a:spcPts val="600"/>
              </a:spcBef>
              <a:buNone/>
            </a:pPr>
            <a:r>
              <a:rPr lang="en-GB" sz="2000" b="1"/>
              <a:t>Every effort should be made to maximise this life-saving intervention for young infants.</a:t>
            </a:r>
            <a:endParaRPr lang="en-GB" altLang="en-US" sz="2000" b="1"/>
          </a:p>
        </p:txBody>
      </p:sp>
      <p:sp>
        <p:nvSpPr>
          <p:cNvPr id="2" name="Footer Placeholder 3">
            <a:extLst>
              <a:ext uri="{FF2B5EF4-FFF2-40B4-BE49-F238E27FC236}">
                <a16:creationId xmlns:a16="http://schemas.microsoft.com/office/drawing/2014/main" id="{4B1A416D-AC53-49F6-8C72-BEE05D7C8827}"/>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D090DD16-E6CA-4BF5-776B-B9E90E930C25}"/>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60</a:t>
            </a:fld>
            <a:endParaRPr lang="en-GB"/>
          </a:p>
        </p:txBody>
      </p:sp>
    </p:spTree>
    <p:extLst>
      <p:ext uri="{BB962C8B-B14F-4D97-AF65-F5344CB8AC3E}">
        <p14:creationId xmlns:p14="http://schemas.microsoft.com/office/powerpoint/2010/main" val="191368479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A27FC-2DB2-9487-0367-3F8055B1C845}"/>
              </a:ext>
            </a:extLst>
          </p:cNvPr>
          <p:cNvSpPr>
            <a:spLocks noGrp="1"/>
          </p:cNvSpPr>
          <p:nvPr>
            <p:ph type="title"/>
          </p:nvPr>
        </p:nvSpPr>
        <p:spPr>
          <a:xfrm>
            <a:off x="330205" y="426327"/>
            <a:ext cx="10515600" cy="972607"/>
          </a:xfrm>
        </p:spPr>
        <p:txBody>
          <a:bodyPr>
            <a:noAutofit/>
          </a:bodyPr>
          <a:lstStyle/>
          <a:p>
            <a:r>
              <a:rPr lang="en-GB"/>
              <a:t>Information for Healthcare Practitioners guidance</a:t>
            </a:r>
          </a:p>
        </p:txBody>
      </p:sp>
      <p:sp>
        <p:nvSpPr>
          <p:cNvPr id="3" name="Content Placeholder 2">
            <a:extLst>
              <a:ext uri="{FF2B5EF4-FFF2-40B4-BE49-F238E27FC236}">
                <a16:creationId xmlns:a16="http://schemas.microsoft.com/office/drawing/2014/main" id="{1CE060A1-812C-DD8D-9769-845F7450831D}"/>
              </a:ext>
            </a:extLst>
          </p:cNvPr>
          <p:cNvSpPr>
            <a:spLocks noGrp="1"/>
          </p:cNvSpPr>
          <p:nvPr>
            <p:ph idx="1"/>
          </p:nvPr>
        </p:nvSpPr>
        <p:spPr>
          <a:xfrm>
            <a:off x="437322" y="2230480"/>
            <a:ext cx="6806858" cy="3282553"/>
          </a:xfrm>
        </p:spPr>
        <p:txBody>
          <a:bodyPr>
            <a:normAutofit/>
          </a:bodyPr>
          <a:lstStyle/>
          <a:p>
            <a:pPr marL="0" indent="0">
              <a:buNone/>
            </a:pPr>
            <a:r>
              <a:rPr lang="en-GB" sz="2000"/>
              <a:t>The </a:t>
            </a:r>
            <a:r>
              <a:rPr lang="en-GB" sz="2000">
                <a:hlinkClick r:id="rId3"/>
              </a:rPr>
              <a:t>information for healthcare practitioners </a:t>
            </a:r>
            <a:r>
              <a:rPr lang="en-GB" sz="2000"/>
              <a:t>guidance available on the</a:t>
            </a:r>
            <a:r>
              <a:rPr kumimoji="0" lang="en-GB" altLang="en-US" sz="2000" b="0" i="0" u="none" strike="noStrike" cap="none" normalizeH="0" baseline="0">
                <a:ln>
                  <a:noFill/>
                </a:ln>
                <a:solidFill>
                  <a:srgbClr val="000000"/>
                </a:solidFill>
                <a:effectLst/>
                <a:latin typeface="+mn-lt"/>
                <a:ea typeface="Calibri" panose="020F0502020204030204" pitchFamily="34" charset="0"/>
                <a:cs typeface="Arial" panose="020B0604020202020204" pitchFamily="34" charset="0"/>
              </a:rPr>
              <a:t> </a:t>
            </a:r>
            <a:r>
              <a:rPr kumimoji="0" lang="en-GB" altLang="en-US" sz="2000" b="0" i="0" u="sng" strike="noStrike" cap="none" normalizeH="0" baseline="0">
                <a:ln>
                  <a:noFill/>
                </a:ln>
                <a:solidFill>
                  <a:srgbClr val="008080"/>
                </a:solidFill>
                <a:effectLst/>
                <a:latin typeface="+mn-lt"/>
                <a:ea typeface="Calibri" panose="020F0502020204030204" pitchFamily="34" charset="0"/>
                <a:cs typeface="Arial" panose="020B0604020202020204" pitchFamily="34" charset="0"/>
                <a:hlinkClick r:id="rId4"/>
              </a:rPr>
              <a:t>UKHSA pertussis (whooping cough) immunisation programmes </a:t>
            </a:r>
            <a:r>
              <a:rPr kumimoji="0" lang="en-GB" altLang="en-US" sz="2000" b="0" i="0" strike="noStrike" cap="none" normalizeH="0" baseline="0">
                <a:ln>
                  <a:noFill/>
                </a:ln>
                <a:solidFill>
                  <a:srgbClr val="008080"/>
                </a:solidFill>
                <a:effectLst/>
                <a:latin typeface="+mn-lt"/>
                <a:ea typeface="Calibri" panose="020F0502020204030204" pitchFamily="34" charset="0"/>
                <a:cs typeface="Arial" panose="020B0604020202020204" pitchFamily="34" charset="0"/>
                <a:hlinkClick r:id="rId4"/>
              </a:rPr>
              <a:t>collection</a:t>
            </a:r>
            <a:r>
              <a:rPr lang="en-GB" altLang="en-US" sz="2000">
                <a:solidFill>
                  <a:srgbClr val="008080"/>
                </a:solidFill>
                <a:latin typeface="+mn-lt"/>
                <a:ea typeface="Calibri" panose="020F0502020204030204" pitchFamily="34" charset="0"/>
              </a:rPr>
              <a:t> </a:t>
            </a:r>
            <a:r>
              <a:rPr lang="en-GB" altLang="en-US" sz="2000"/>
              <a:t>is recommended reading for </a:t>
            </a:r>
            <a:r>
              <a:rPr lang="en-US" sz="2000"/>
              <a:t>healthcare practitioners administering or providing advice about the prenatal pertussis programme. </a:t>
            </a:r>
          </a:p>
          <a:p>
            <a:pPr marL="0" indent="0">
              <a:buNone/>
            </a:pPr>
            <a:r>
              <a:rPr lang="en-US" sz="2000"/>
              <a:t>It includes the vaccination programme recommendations, contraindications, precautions and examples of scenarios or questions that staff may experience when vaccinating.</a:t>
            </a:r>
            <a:endParaRPr lang="en-GB" sz="2000"/>
          </a:p>
        </p:txBody>
      </p:sp>
      <p:sp>
        <p:nvSpPr>
          <p:cNvPr id="6" name="Footer Placeholder 3">
            <a:extLst>
              <a:ext uri="{FF2B5EF4-FFF2-40B4-BE49-F238E27FC236}">
                <a16:creationId xmlns:a16="http://schemas.microsoft.com/office/drawing/2014/main" id="{7DC9E769-93C1-E369-D52A-C494579F5F50}"/>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8" name="Slide Number Placeholder 4">
            <a:extLst>
              <a:ext uri="{FF2B5EF4-FFF2-40B4-BE49-F238E27FC236}">
                <a16:creationId xmlns:a16="http://schemas.microsoft.com/office/drawing/2014/main" id="{D17E2337-EBCF-1D80-FD45-7F9463C328F0}"/>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61</a:t>
            </a:fld>
            <a:endParaRPr lang="en-GB"/>
          </a:p>
        </p:txBody>
      </p:sp>
      <p:pic>
        <p:nvPicPr>
          <p:cNvPr id="5" name="Picture 4">
            <a:extLst>
              <a:ext uri="{FF2B5EF4-FFF2-40B4-BE49-F238E27FC236}">
                <a16:creationId xmlns:a16="http://schemas.microsoft.com/office/drawing/2014/main" id="{9A86D7A0-C4C4-7531-D1DE-6288BDACFD32}"/>
              </a:ext>
            </a:extLst>
          </p:cNvPr>
          <p:cNvPicPr>
            <a:picLocks noChangeAspect="1"/>
          </p:cNvPicPr>
          <p:nvPr/>
        </p:nvPicPr>
        <p:blipFill>
          <a:blip r:embed="rId5"/>
          <a:stretch>
            <a:fillRect/>
          </a:stretch>
        </p:blipFill>
        <p:spPr>
          <a:xfrm>
            <a:off x="7100802" y="1741355"/>
            <a:ext cx="4718267" cy="377167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9818437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51740" y="0"/>
            <a:ext cx="12088520" cy="972607"/>
          </a:xfrm>
        </p:spPr>
        <p:txBody>
          <a:bodyPr/>
          <a:lstStyle/>
          <a:p>
            <a:pPr algn="ctr"/>
            <a:r>
              <a:rPr lang="en-GB"/>
              <a:t>Maternal vaccines resources</a:t>
            </a:r>
            <a:endParaRPr lang="en-GB" altLang="en-US"/>
          </a:p>
        </p:txBody>
      </p:sp>
      <p:sp>
        <p:nvSpPr>
          <p:cNvPr id="7" name="TextBox 6">
            <a:extLst>
              <a:ext uri="{FF2B5EF4-FFF2-40B4-BE49-F238E27FC236}">
                <a16:creationId xmlns:a16="http://schemas.microsoft.com/office/drawing/2014/main" id="{78EF8E73-1DC7-AAD0-1EF3-21257598FC6C}"/>
              </a:ext>
            </a:extLst>
          </p:cNvPr>
          <p:cNvSpPr txBox="1"/>
          <p:nvPr/>
        </p:nvSpPr>
        <p:spPr>
          <a:xfrm>
            <a:off x="2327376" y="1122479"/>
            <a:ext cx="7762917" cy="3098284"/>
          </a:xfrm>
          <a:prstGeom prst="rect">
            <a:avLst/>
          </a:prstGeom>
          <a:noFill/>
        </p:spPr>
        <p:txBody>
          <a:bodyPr wrap="square" lIns="91440" tIns="45720" rIns="91440" bIns="45720" anchor="t">
            <a:spAutoFit/>
          </a:bodyPr>
          <a:lstStyle/>
          <a:p>
            <a:pPr marR="0" lvl="0" algn="l" defTabSz="914400" rtl="0" eaLnBrk="1" fontAlgn="auto" latinLnBrk="0" hangingPunct="1">
              <a:lnSpc>
                <a:spcPct val="90000"/>
              </a:lnSpc>
              <a:spcBef>
                <a:spcPts val="1000"/>
              </a:spcBef>
              <a:spcAft>
                <a:spcPts val="0"/>
              </a:spcAft>
              <a:buClr>
                <a:srgbClr val="007C91"/>
              </a:buClr>
              <a:buSzTx/>
              <a:tabLst/>
              <a:defRPr/>
            </a:pPr>
            <a:r>
              <a:rPr lang="en-GB" sz="2000" b="1" dirty="0"/>
              <a:t>All of our resources are FREE to order and have FREE delivery </a:t>
            </a:r>
          </a:p>
          <a:p>
            <a:pPr marR="0" lvl="0" algn="l" defTabSz="914400" rtl="0" eaLnBrk="1" fontAlgn="auto" latinLnBrk="0" hangingPunct="1">
              <a:lnSpc>
                <a:spcPct val="90000"/>
              </a:lnSpc>
              <a:spcBef>
                <a:spcPts val="1000"/>
              </a:spcBef>
              <a:spcAft>
                <a:spcPts val="0"/>
              </a:spcAft>
              <a:buClr>
                <a:srgbClr val="007C91"/>
              </a:buClr>
              <a:buSzTx/>
              <a:tabLst/>
              <a:defRPr/>
            </a:pPr>
            <a:endParaRPr lang="en-GB" sz="2000" b="1" u="sng" dirty="0"/>
          </a:p>
          <a:p>
            <a:pPr marR="0" lvl="0" algn="l" defTabSz="914400" rtl="0" eaLnBrk="1" fontAlgn="auto" latinLnBrk="0" hangingPunct="1">
              <a:lnSpc>
                <a:spcPct val="90000"/>
              </a:lnSpc>
              <a:spcBef>
                <a:spcPts val="1000"/>
              </a:spcBef>
              <a:spcAft>
                <a:spcPts val="0"/>
              </a:spcAft>
              <a:buClr>
                <a:srgbClr val="007C91"/>
              </a:buClr>
              <a:buSzTx/>
              <a:tabLst/>
              <a:defRPr/>
            </a:pPr>
            <a:r>
              <a:rPr lang="en-GB" sz="2000" b="1" u="sng" dirty="0"/>
              <a:t>Pertussis resources:</a:t>
            </a:r>
            <a:endParaRPr lang="en-GB" sz="2000" b="1" u="sng" dirty="0">
              <a:cs typeface="Arial"/>
            </a:endParaRPr>
          </a:p>
          <a:p>
            <a:pPr marR="0" lvl="0" algn="l" defTabSz="914400" rtl="0" eaLnBrk="1" fontAlgn="auto" latinLnBrk="0" hangingPunct="1">
              <a:lnSpc>
                <a:spcPct val="90000"/>
              </a:lnSpc>
              <a:spcBef>
                <a:spcPts val="1000"/>
              </a:spcBef>
              <a:spcAft>
                <a:spcPts val="0"/>
              </a:spcAft>
              <a:buClr>
                <a:srgbClr val="007C91"/>
              </a:buClr>
              <a:buSzTx/>
              <a:tabLst/>
              <a:defRPr/>
            </a:pPr>
            <a:r>
              <a:rPr lang="en-GB" sz="2000" b="1" dirty="0"/>
              <a:t>Whooping cough and pregnancy A4 poster </a:t>
            </a:r>
            <a:r>
              <a:rPr lang="en-GB" sz="2000" dirty="0"/>
              <a:t>- available here: </a:t>
            </a:r>
            <a:r>
              <a:rPr lang="en-GB" sz="2000" dirty="0">
                <a:hlinkClick r:id="rId3"/>
              </a:rPr>
              <a:t>phw.nhs.wales/topics/immunisation-and-vaccines/vaccines-professionals/pertussis-whooping-cough-vaccination-information-for-health-professionals/whooping-cough-and-pregnancy-a4-poster/</a:t>
            </a:r>
            <a:endParaRPr lang="en-GB" sz="2000" dirty="0"/>
          </a:p>
          <a:p>
            <a:pPr marR="0" lvl="0" algn="l" defTabSz="914400" rtl="0" eaLnBrk="1" fontAlgn="auto" latinLnBrk="0" hangingPunct="1">
              <a:lnSpc>
                <a:spcPct val="90000"/>
              </a:lnSpc>
              <a:spcBef>
                <a:spcPts val="1000"/>
              </a:spcBef>
              <a:spcAft>
                <a:spcPts val="0"/>
              </a:spcAft>
              <a:buClr>
                <a:srgbClr val="007C91"/>
              </a:buClr>
              <a:buSzTx/>
              <a:tabLst/>
              <a:defRPr/>
            </a:pPr>
            <a:endParaRPr lang="en-GB" sz="2000" b="1" dirty="0"/>
          </a:p>
        </p:txBody>
      </p:sp>
      <p:sp>
        <p:nvSpPr>
          <p:cNvPr id="2" name="Footer Placeholder 3">
            <a:extLst>
              <a:ext uri="{FF2B5EF4-FFF2-40B4-BE49-F238E27FC236}">
                <a16:creationId xmlns:a16="http://schemas.microsoft.com/office/drawing/2014/main" id="{14F05D5C-18BD-3BD1-13D9-1124DE3AD32C}"/>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4" name="Slide Number Placeholder 4">
            <a:extLst>
              <a:ext uri="{FF2B5EF4-FFF2-40B4-BE49-F238E27FC236}">
                <a16:creationId xmlns:a16="http://schemas.microsoft.com/office/drawing/2014/main" id="{ED5BF035-4F43-BECF-E12C-50713226D8B7}"/>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62</a:t>
            </a:fld>
            <a:endParaRPr lang="en-GB"/>
          </a:p>
        </p:txBody>
      </p:sp>
      <p:pic>
        <p:nvPicPr>
          <p:cNvPr id="5" name="Picture 4">
            <a:extLst>
              <a:ext uri="{FF2B5EF4-FFF2-40B4-BE49-F238E27FC236}">
                <a16:creationId xmlns:a16="http://schemas.microsoft.com/office/drawing/2014/main" id="{D0B49270-28D1-1D64-47C1-A091CEF4C6BD}"/>
              </a:ext>
            </a:extLst>
          </p:cNvPr>
          <p:cNvPicPr>
            <a:picLocks noChangeAspect="1"/>
          </p:cNvPicPr>
          <p:nvPr/>
        </p:nvPicPr>
        <p:blipFill>
          <a:blip r:embed="rId4"/>
          <a:stretch>
            <a:fillRect/>
          </a:stretch>
        </p:blipFill>
        <p:spPr>
          <a:xfrm>
            <a:off x="4679467" y="3814009"/>
            <a:ext cx="3330039" cy="23557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1005111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53E4E-B2C1-2630-6C20-65F9C77B48FF}"/>
              </a:ext>
            </a:extLst>
          </p:cNvPr>
          <p:cNvSpPr>
            <a:spLocks noGrp="1"/>
          </p:cNvSpPr>
          <p:nvPr>
            <p:ph type="title"/>
          </p:nvPr>
        </p:nvSpPr>
        <p:spPr/>
        <p:txBody>
          <a:bodyPr/>
          <a:lstStyle/>
          <a:p>
            <a:r>
              <a:rPr lang="en-GB"/>
              <a:t>Generic Maternal vaccines resources </a:t>
            </a:r>
          </a:p>
        </p:txBody>
      </p:sp>
      <p:sp>
        <p:nvSpPr>
          <p:cNvPr id="3" name="Content Placeholder 2">
            <a:extLst>
              <a:ext uri="{FF2B5EF4-FFF2-40B4-BE49-F238E27FC236}">
                <a16:creationId xmlns:a16="http://schemas.microsoft.com/office/drawing/2014/main" id="{F8F3C720-B066-0BCB-3686-440339854A55}"/>
              </a:ext>
            </a:extLst>
          </p:cNvPr>
          <p:cNvSpPr>
            <a:spLocks noGrp="1"/>
          </p:cNvSpPr>
          <p:nvPr>
            <p:ph idx="1"/>
          </p:nvPr>
        </p:nvSpPr>
        <p:spPr>
          <a:xfrm>
            <a:off x="198304" y="1156771"/>
            <a:ext cx="11155496" cy="5020192"/>
          </a:xfrm>
        </p:spPr>
        <p:txBody>
          <a:bodyPr/>
          <a:lstStyle/>
          <a:p>
            <a:pPr marL="0" marR="0" lvl="0" indent="0" algn="l" defTabSz="914400" rtl="0" eaLnBrk="1" fontAlgn="auto" latinLnBrk="0" hangingPunct="1">
              <a:lnSpc>
                <a:spcPct val="90000"/>
              </a:lnSpc>
              <a:spcBef>
                <a:spcPts val="1000"/>
              </a:spcBef>
              <a:spcAft>
                <a:spcPts val="0"/>
              </a:spcAft>
              <a:buClr>
                <a:srgbClr val="007C91"/>
              </a:buClr>
              <a:buSzTx/>
              <a:buFontTx/>
              <a:buNone/>
              <a:tabLst/>
              <a:defRPr/>
            </a:pPr>
            <a:r>
              <a:rPr kumimoji="0" lang="en-GB" sz="1600" b="1" i="0" u="sng" strike="noStrike" kern="1200" cap="none" spc="0" normalizeH="0" baseline="0" noProof="0" dirty="0">
                <a:ln>
                  <a:noFill/>
                </a:ln>
                <a:solidFill>
                  <a:schemeClr val="tx1">
                    <a:lumMod val="75000"/>
                  </a:schemeClr>
                </a:solidFill>
                <a:effectLst/>
                <a:uLnTx/>
                <a:uFillTx/>
                <a:latin typeface="Arial"/>
                <a:ea typeface="+mn-ea"/>
                <a:cs typeface="+mn-cs"/>
              </a:rPr>
              <a:t>Generic maternal vaccines resources can be ordered here: </a:t>
            </a:r>
            <a:r>
              <a:rPr lang="en-GB" sz="1600" dirty="0" err="1">
                <a:solidFill>
                  <a:srgbClr val="FFDD00"/>
                </a:solidFill>
                <a:hlinkClick r:id="rId2">
                  <a:extLst>
                    <a:ext uri="{A12FA001-AC4F-418D-AE19-62706E023703}">
                      <ahyp:hlinkClr xmlns:ahyp="http://schemas.microsoft.com/office/drawing/2018/hyperlinkcolor" val="tx"/>
                    </a:ext>
                  </a:extLst>
                </a:hlinkClick>
              </a:rPr>
              <a:t>Beichiogrwydd</a:t>
            </a:r>
            <a:r>
              <a:rPr lang="en-GB" sz="1600" dirty="0">
                <a:solidFill>
                  <a:srgbClr val="FFDD00"/>
                </a:solidFill>
                <a:hlinkClick r:id="rId2">
                  <a:extLst>
                    <a:ext uri="{A12FA001-AC4F-418D-AE19-62706E023703}">
                      <ahyp:hlinkClr xmlns:ahyp="http://schemas.microsoft.com/office/drawing/2018/hyperlinkcolor" val="tx"/>
                    </a:ext>
                  </a:extLst>
                </a:hlinkClick>
              </a:rPr>
              <a:t> / Pregnancy (</a:t>
            </a:r>
            <a:r>
              <a:rPr lang="en-GB" sz="1600" dirty="0" err="1">
                <a:solidFill>
                  <a:srgbClr val="FFDD00"/>
                </a:solidFill>
                <a:hlinkClick r:id="rId2">
                  <a:extLst>
                    <a:ext uri="{A12FA001-AC4F-418D-AE19-62706E023703}">
                      <ahyp:hlinkClr xmlns:ahyp="http://schemas.microsoft.com/office/drawing/2018/hyperlinkcolor" val="tx"/>
                    </a:ext>
                  </a:extLst>
                </a:hlinkClick>
              </a:rPr>
              <a:t>nhs.wales</a:t>
            </a:r>
            <a:r>
              <a:rPr lang="en-GB" sz="1600" dirty="0">
                <a:solidFill>
                  <a:schemeClr val="tx1">
                    <a:lumMod val="75000"/>
                  </a:schemeClr>
                </a:solidFill>
                <a:hlinkClick r:id="rId2">
                  <a:extLst>
                    <a:ext uri="{A12FA001-AC4F-418D-AE19-62706E023703}">
                      <ahyp:hlinkClr xmlns:ahyp="http://schemas.microsoft.com/office/drawing/2018/hyperlinkcolor" val="tx"/>
                    </a:ext>
                  </a:extLst>
                </a:hlinkClick>
              </a:rPr>
              <a:t>)</a:t>
            </a:r>
            <a:r>
              <a:rPr lang="en-GB" sz="1600" dirty="0">
                <a:solidFill>
                  <a:schemeClr val="tx1">
                    <a:lumMod val="75000"/>
                  </a:schemeClr>
                </a:solidFill>
              </a:rPr>
              <a:t>  </a:t>
            </a:r>
          </a:p>
          <a:p>
            <a:pPr marL="0" marR="0" lvl="0" indent="0" algn="l" defTabSz="914400" rtl="0" eaLnBrk="1" fontAlgn="auto" latinLnBrk="0" hangingPunct="1">
              <a:lnSpc>
                <a:spcPct val="90000"/>
              </a:lnSpc>
              <a:spcBef>
                <a:spcPts val="1000"/>
              </a:spcBef>
              <a:spcAft>
                <a:spcPts val="0"/>
              </a:spcAft>
              <a:buClr>
                <a:srgbClr val="007C91"/>
              </a:buClr>
              <a:buSzTx/>
              <a:buFontTx/>
              <a:buNone/>
              <a:tabLst/>
              <a:defRPr/>
            </a:pPr>
            <a:r>
              <a:rPr lang="en-GB" sz="1000" dirty="0"/>
              <a:t>                      </a:t>
            </a:r>
            <a:endParaRPr kumimoji="0" lang="en-GB" sz="1200" b="1" i="0" u="none" strike="noStrike" kern="1200" cap="none" spc="0" normalizeH="0" baseline="0" noProof="0" dirty="0">
              <a:ln>
                <a:noFill/>
              </a:ln>
              <a:solidFill>
                <a:srgbClr val="212A73"/>
              </a:solidFill>
              <a:effectLst/>
              <a:uLnTx/>
              <a:uFillTx/>
              <a:latin typeface="Arial"/>
              <a:ea typeface="+mn-ea"/>
              <a:cs typeface="+mn-cs"/>
            </a:endParaRPr>
          </a:p>
          <a:p>
            <a:pPr marL="0" marR="0" lvl="0" indent="0" algn="l" defTabSz="914400" rtl="0" eaLnBrk="1" fontAlgn="auto" latinLnBrk="0" hangingPunct="1">
              <a:lnSpc>
                <a:spcPct val="90000"/>
              </a:lnSpc>
              <a:spcBef>
                <a:spcPts val="1000"/>
              </a:spcBef>
              <a:spcAft>
                <a:spcPts val="0"/>
              </a:spcAft>
              <a:buClr>
                <a:srgbClr val="007C91"/>
              </a:buClr>
              <a:buSzTx/>
              <a:buFontTx/>
              <a:buNone/>
              <a:tabLst/>
              <a:defRPr/>
            </a:pPr>
            <a:endParaRPr lang="en-GB" sz="1200" b="1" dirty="0">
              <a:solidFill>
                <a:srgbClr val="212A73"/>
              </a:solidFill>
              <a:latin typeface="Arial"/>
            </a:endParaRPr>
          </a:p>
          <a:p>
            <a:pPr>
              <a:lnSpc>
                <a:spcPct val="150000"/>
              </a:lnSpc>
              <a:spcBef>
                <a:spcPts val="0"/>
              </a:spcBef>
              <a:defRPr/>
            </a:pPr>
            <a:r>
              <a:rPr lang="en-GB" sz="1600" b="1" dirty="0">
                <a:solidFill>
                  <a:srgbClr val="212A73"/>
                </a:solidFill>
              </a:rPr>
              <a:t>How to protect your baby:</a:t>
            </a:r>
            <a:r>
              <a:rPr lang="en-GB" sz="1600" dirty="0">
                <a:solidFill>
                  <a:srgbClr val="212A73"/>
                </a:solidFill>
              </a:rPr>
              <a:t> a booklet with information about all maternal vaccines </a:t>
            </a:r>
          </a:p>
          <a:p>
            <a:pPr marL="0" indent="0">
              <a:lnSpc>
                <a:spcPct val="150000"/>
              </a:lnSpc>
              <a:spcBef>
                <a:spcPts val="0"/>
              </a:spcBef>
              <a:buNone/>
              <a:defRPr/>
            </a:pPr>
            <a:endParaRPr lang="en-GB" sz="1600" b="1" dirty="0">
              <a:solidFill>
                <a:srgbClr val="212A73"/>
              </a:solidFill>
            </a:endParaRPr>
          </a:p>
          <a:p>
            <a:pPr>
              <a:lnSpc>
                <a:spcPct val="150000"/>
              </a:lnSpc>
              <a:buClr>
                <a:srgbClr val="007C91"/>
              </a:buClr>
              <a:defRPr/>
            </a:pPr>
            <a:r>
              <a:rPr lang="en-GB" sz="1600" b="1" dirty="0">
                <a:solidFill>
                  <a:srgbClr val="212A73"/>
                </a:solidFill>
              </a:rPr>
              <a:t>A pregnancy vaccines poster:</a:t>
            </a:r>
            <a:r>
              <a:rPr lang="en-GB" sz="1600" dirty="0">
                <a:solidFill>
                  <a:srgbClr val="212A73"/>
                </a:solidFill>
              </a:rPr>
              <a:t> information about all vaccines in pregnancy</a:t>
            </a:r>
          </a:p>
          <a:p>
            <a:pPr>
              <a:lnSpc>
                <a:spcPct val="150000"/>
              </a:lnSpc>
              <a:buClr>
                <a:srgbClr val="007C91"/>
              </a:buClr>
              <a:defRPr/>
            </a:pPr>
            <a:endParaRPr lang="en-GB" sz="1600" b="1" dirty="0">
              <a:solidFill>
                <a:srgbClr val="212A73"/>
              </a:solidFill>
            </a:endParaRPr>
          </a:p>
          <a:p>
            <a:pPr>
              <a:lnSpc>
                <a:spcPct val="150000"/>
              </a:lnSpc>
              <a:buClr>
                <a:srgbClr val="007C91"/>
              </a:buClr>
              <a:defRPr/>
            </a:pPr>
            <a:r>
              <a:rPr lang="en-GB" sz="1600" b="1" dirty="0">
                <a:solidFill>
                  <a:srgbClr val="212A73"/>
                </a:solidFill>
              </a:rPr>
              <a:t>Pregnancy sticker: </a:t>
            </a:r>
            <a:r>
              <a:rPr lang="en-GB" sz="1600" dirty="0">
                <a:solidFill>
                  <a:srgbClr val="212A73"/>
                </a:solidFill>
              </a:rPr>
              <a:t>for antenatal records </a:t>
            </a:r>
          </a:p>
          <a:p>
            <a:pPr marL="0" indent="0">
              <a:lnSpc>
                <a:spcPct val="150000"/>
              </a:lnSpc>
              <a:buClr>
                <a:srgbClr val="007C91"/>
              </a:buClr>
              <a:buNone/>
              <a:defRPr/>
            </a:pPr>
            <a:endParaRPr kumimoji="0" lang="en-GB" sz="1600" b="1" i="0" u="none" strike="noStrike" kern="1200" cap="none" spc="0" normalizeH="0" baseline="0" noProof="0" dirty="0">
              <a:ln>
                <a:noFill/>
              </a:ln>
              <a:solidFill>
                <a:srgbClr val="212A73"/>
              </a:solidFill>
              <a:effectLst/>
              <a:uLnTx/>
              <a:uFillTx/>
              <a:ea typeface="+mn-ea"/>
              <a:cs typeface="+mn-cs"/>
            </a:endParaRPr>
          </a:p>
          <a:p>
            <a:pPr>
              <a:lnSpc>
                <a:spcPct val="150000"/>
              </a:lnSpc>
              <a:buClr>
                <a:srgbClr val="007C91"/>
              </a:buClr>
              <a:defRPr/>
            </a:pPr>
            <a:r>
              <a:rPr kumimoji="0" lang="en-GB" sz="1600" b="1" i="0" u="none" strike="noStrike" kern="1200" cap="none" spc="0" normalizeH="0" baseline="0" noProof="0" dirty="0">
                <a:ln>
                  <a:noFill/>
                </a:ln>
                <a:solidFill>
                  <a:srgbClr val="212A73"/>
                </a:solidFill>
                <a:effectLst/>
                <a:uLnTx/>
                <a:uFillTx/>
                <a:ea typeface="+mn-ea"/>
                <a:cs typeface="+mn-cs"/>
              </a:rPr>
              <a:t>Pregnancy postcard: </a:t>
            </a:r>
            <a:r>
              <a:rPr lang="en-GB" sz="1600" dirty="0">
                <a:solidFill>
                  <a:srgbClr val="212A73"/>
                </a:solidFill>
              </a:rPr>
              <a:t>a</a:t>
            </a:r>
            <a:r>
              <a:rPr kumimoji="0" lang="en-GB" sz="1600" i="0" u="none" strike="noStrike" kern="1200" cap="none" spc="0" normalizeH="0" baseline="0" noProof="0" dirty="0">
                <a:ln>
                  <a:noFill/>
                </a:ln>
                <a:solidFill>
                  <a:srgbClr val="212A73"/>
                </a:solidFill>
                <a:effectLst/>
                <a:uLnTx/>
                <a:uFillTx/>
                <a:ea typeface="+mn-ea"/>
                <a:cs typeface="+mn-cs"/>
              </a:rPr>
              <a:t> reminder for pregnant women </a:t>
            </a:r>
          </a:p>
          <a:p>
            <a:pPr>
              <a:lnSpc>
                <a:spcPct val="150000"/>
              </a:lnSpc>
              <a:spcBef>
                <a:spcPts val="0"/>
              </a:spcBef>
              <a:defRPr/>
            </a:pPr>
            <a:endParaRPr lang="en-GB" sz="1600" b="1" dirty="0">
              <a:solidFill>
                <a:srgbClr val="212A73"/>
              </a:solidFill>
            </a:endParaRPr>
          </a:p>
          <a:p>
            <a:pPr>
              <a:lnSpc>
                <a:spcPct val="150000"/>
              </a:lnSpc>
              <a:spcBef>
                <a:spcPts val="0"/>
              </a:spcBef>
              <a:defRPr/>
            </a:pPr>
            <a:r>
              <a:rPr lang="en-GB" sz="1600" b="1" dirty="0">
                <a:solidFill>
                  <a:srgbClr val="212A73"/>
                </a:solidFill>
              </a:rPr>
              <a:t>Accessible resources are available here: </a:t>
            </a:r>
            <a:r>
              <a:rPr lang="en-GB" sz="1600" dirty="0">
                <a:solidFill>
                  <a:srgbClr val="212A73"/>
                </a:solidFill>
              </a:rPr>
              <a:t> </a:t>
            </a:r>
            <a:r>
              <a:rPr kumimoji="0" lang="en-GB" sz="1600" b="0" i="0" u="sng" strike="noStrike" kern="1200" cap="none" spc="0" normalizeH="0" baseline="0" noProof="0" dirty="0">
                <a:ln>
                  <a:noFill/>
                </a:ln>
                <a:solidFill>
                  <a:srgbClr val="0563C1"/>
                </a:solidFill>
                <a:effectLst/>
                <a:uLnTx/>
                <a:uFillTx/>
                <a:ea typeface="Calibri" panose="020F0502020204030204" pitchFamily="34" charset="0"/>
                <a:cs typeface="Calibri" panose="020F0502020204030204" pitchFamily="34" charset="0"/>
                <a:hlinkClick r:id="rId3"/>
              </a:rPr>
              <a:t>Vaccination information in accessible formats</a:t>
            </a:r>
            <a:endParaRPr kumimoji="0" lang="en-GB" sz="1600" b="1" i="0" u="none" strike="noStrike" kern="1200" cap="none" spc="0" normalizeH="0" baseline="0" noProof="0" dirty="0">
              <a:ln>
                <a:noFill/>
              </a:ln>
              <a:solidFill>
                <a:srgbClr val="212A73"/>
              </a:solidFill>
              <a:effectLst/>
              <a:uLnTx/>
              <a:uFillTx/>
              <a:ea typeface="+mn-ea"/>
              <a:cs typeface="+mn-cs"/>
            </a:endParaRPr>
          </a:p>
          <a:p>
            <a:endParaRPr lang="en-GB" dirty="0"/>
          </a:p>
        </p:txBody>
      </p:sp>
      <p:sp>
        <p:nvSpPr>
          <p:cNvPr id="4" name="Footer Placeholder 3">
            <a:extLst>
              <a:ext uri="{FF2B5EF4-FFF2-40B4-BE49-F238E27FC236}">
                <a16:creationId xmlns:a16="http://schemas.microsoft.com/office/drawing/2014/main" id="{482E6A48-0B2D-398E-FBA8-8448B05D0697}"/>
              </a:ext>
            </a:extLst>
          </p:cNvPr>
          <p:cNvSpPr>
            <a:spLocks noGrp="1"/>
          </p:cNvSpPr>
          <p:nvPr>
            <p:ph type="ftr" sz="quarter" idx="11"/>
          </p:nvPr>
        </p:nvSpPr>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F719342E-430C-F9FD-0446-EDE20268F405}"/>
              </a:ext>
            </a:extLst>
          </p:cNvPr>
          <p:cNvSpPr>
            <a:spLocks noGrp="1"/>
          </p:cNvSpPr>
          <p:nvPr>
            <p:ph type="sldNum" sz="quarter" idx="12"/>
          </p:nvPr>
        </p:nvSpPr>
        <p:spPr/>
        <p:txBody>
          <a:bodyPr/>
          <a:lstStyle/>
          <a:p>
            <a:fld id="{561D0CCE-8DCC-44DC-A653-AE62B1D84A52}" type="slidenum">
              <a:rPr lang="en-GB" smtClean="0"/>
              <a:pPr/>
              <a:t>63</a:t>
            </a:fld>
            <a:endParaRPr lang="en-GB"/>
          </a:p>
        </p:txBody>
      </p:sp>
      <p:pic>
        <p:nvPicPr>
          <p:cNvPr id="9" name="Picture 8">
            <a:extLst>
              <a:ext uri="{FF2B5EF4-FFF2-40B4-BE49-F238E27FC236}">
                <a16:creationId xmlns:a16="http://schemas.microsoft.com/office/drawing/2014/main" id="{FBE8F91C-5886-8279-A5B3-C976CF1C62B5}"/>
              </a:ext>
            </a:extLst>
          </p:cNvPr>
          <p:cNvPicPr>
            <a:picLocks noChangeAspect="1"/>
          </p:cNvPicPr>
          <p:nvPr/>
        </p:nvPicPr>
        <p:blipFill>
          <a:blip r:embed="rId4"/>
          <a:stretch>
            <a:fillRect/>
          </a:stretch>
        </p:blipFill>
        <p:spPr>
          <a:xfrm>
            <a:off x="8528237" y="1574090"/>
            <a:ext cx="1041026" cy="1479697"/>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B361DD31-F16C-ADB0-2ADA-EED5A8C4B386}"/>
              </a:ext>
            </a:extLst>
          </p:cNvPr>
          <p:cNvPicPr>
            <a:picLocks noChangeAspect="1"/>
          </p:cNvPicPr>
          <p:nvPr/>
        </p:nvPicPr>
        <p:blipFill>
          <a:blip r:embed="rId5"/>
          <a:stretch>
            <a:fillRect/>
          </a:stretch>
        </p:blipFill>
        <p:spPr>
          <a:xfrm>
            <a:off x="9604334" y="1559246"/>
            <a:ext cx="1041026" cy="1501481"/>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E0E823A8-CEE7-E355-6C6F-BD858A5801C1}"/>
              </a:ext>
            </a:extLst>
          </p:cNvPr>
          <p:cNvPicPr>
            <a:picLocks noChangeAspect="1"/>
          </p:cNvPicPr>
          <p:nvPr/>
        </p:nvPicPr>
        <p:blipFill>
          <a:blip r:embed="rId6"/>
          <a:stretch>
            <a:fillRect/>
          </a:stretch>
        </p:blipFill>
        <p:spPr>
          <a:xfrm>
            <a:off x="8692546" y="4762567"/>
            <a:ext cx="1987468" cy="1402202"/>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CDEA254A-C58A-A69E-769A-8E9C5A3070CD}"/>
              </a:ext>
            </a:extLst>
          </p:cNvPr>
          <p:cNvPicPr>
            <a:picLocks noChangeAspect="1"/>
          </p:cNvPicPr>
          <p:nvPr/>
        </p:nvPicPr>
        <p:blipFill>
          <a:blip r:embed="rId7"/>
          <a:stretch>
            <a:fillRect/>
          </a:stretch>
        </p:blipFill>
        <p:spPr>
          <a:xfrm>
            <a:off x="7750751" y="3162614"/>
            <a:ext cx="2066723" cy="1542422"/>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1AEBAF31-3F2F-84BF-27D7-10A445376C87}"/>
              </a:ext>
            </a:extLst>
          </p:cNvPr>
          <p:cNvPicPr>
            <a:picLocks noChangeAspect="1"/>
          </p:cNvPicPr>
          <p:nvPr/>
        </p:nvPicPr>
        <p:blipFill>
          <a:blip r:embed="rId8"/>
          <a:stretch>
            <a:fillRect/>
          </a:stretch>
        </p:blipFill>
        <p:spPr>
          <a:xfrm>
            <a:off x="9908683" y="3150421"/>
            <a:ext cx="2085013" cy="15546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382870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AC39B-9643-8BF3-1336-4318AB2D3EE8}"/>
              </a:ext>
            </a:extLst>
          </p:cNvPr>
          <p:cNvSpPr>
            <a:spLocks noGrp="1"/>
          </p:cNvSpPr>
          <p:nvPr>
            <p:ph type="title"/>
          </p:nvPr>
        </p:nvSpPr>
        <p:spPr/>
        <p:txBody>
          <a:bodyPr/>
          <a:lstStyle/>
          <a:p>
            <a:r>
              <a:rPr lang="en-GB"/>
              <a:t>Webpages: </a:t>
            </a:r>
          </a:p>
        </p:txBody>
      </p:sp>
      <p:sp>
        <p:nvSpPr>
          <p:cNvPr id="4" name="Footer Placeholder 3">
            <a:extLst>
              <a:ext uri="{FF2B5EF4-FFF2-40B4-BE49-F238E27FC236}">
                <a16:creationId xmlns:a16="http://schemas.microsoft.com/office/drawing/2014/main" id="{3FC0B7DE-02B2-2FC0-7566-10B93A8807F0}"/>
              </a:ext>
            </a:extLst>
          </p:cNvPr>
          <p:cNvSpPr>
            <a:spLocks noGrp="1"/>
          </p:cNvSpPr>
          <p:nvPr>
            <p:ph type="ftr" sz="quarter" idx="11"/>
          </p:nvPr>
        </p:nvSpPr>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C35DBBB6-E268-4D74-2F22-A755312426CC}"/>
              </a:ext>
            </a:extLst>
          </p:cNvPr>
          <p:cNvSpPr>
            <a:spLocks noGrp="1"/>
          </p:cNvSpPr>
          <p:nvPr>
            <p:ph type="sldNum" sz="quarter" idx="12"/>
          </p:nvPr>
        </p:nvSpPr>
        <p:spPr/>
        <p:txBody>
          <a:bodyPr/>
          <a:lstStyle/>
          <a:p>
            <a:fld id="{561D0CCE-8DCC-44DC-A653-AE62B1D84A52}" type="slidenum">
              <a:rPr lang="en-GB" smtClean="0"/>
              <a:pPr/>
              <a:t>64</a:t>
            </a:fld>
            <a:endParaRPr lang="en-GB"/>
          </a:p>
        </p:txBody>
      </p:sp>
      <p:sp>
        <p:nvSpPr>
          <p:cNvPr id="7" name="TextBox 6">
            <a:extLst>
              <a:ext uri="{FF2B5EF4-FFF2-40B4-BE49-F238E27FC236}">
                <a16:creationId xmlns:a16="http://schemas.microsoft.com/office/drawing/2014/main" id="{22589ACF-8494-3190-FEFD-F0E279934873}"/>
              </a:ext>
            </a:extLst>
          </p:cNvPr>
          <p:cNvSpPr txBox="1"/>
          <p:nvPr/>
        </p:nvSpPr>
        <p:spPr>
          <a:xfrm>
            <a:off x="545793" y="1060659"/>
            <a:ext cx="10686361" cy="4487382"/>
          </a:xfrm>
          <a:prstGeom prst="rect">
            <a:avLst/>
          </a:prstGeom>
          <a:noFill/>
        </p:spPr>
        <p:txBody>
          <a:bodyPr wrap="square">
            <a:spAutoFit/>
          </a:bodyPr>
          <a:lstStyle/>
          <a:p>
            <a:pPr marR="0" lvl="0" algn="l" defTabSz="914400" rtl="0" eaLnBrk="1" fontAlgn="auto" latinLnBrk="0" hangingPunct="1">
              <a:lnSpc>
                <a:spcPct val="90000"/>
              </a:lnSpc>
              <a:spcBef>
                <a:spcPts val="1000"/>
              </a:spcBef>
              <a:spcAft>
                <a:spcPts val="0"/>
              </a:spcAft>
              <a:buClr>
                <a:srgbClr val="007C91"/>
              </a:buClr>
              <a:buSzTx/>
              <a:tabLst/>
              <a:defRPr/>
            </a:pPr>
            <a:endParaRPr lang="en-GB" sz="1800" b="1" dirty="0"/>
          </a:p>
          <a:p>
            <a:pPr marL="171450" marR="0" lvl="0" indent="-17145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lang="en-GB" sz="1800" b="1" dirty="0"/>
              <a:t>Information about vaccinations in pregnancy </a:t>
            </a:r>
            <a:r>
              <a:rPr lang="en-GB" sz="1800" dirty="0">
                <a:hlinkClick r:id="rId3"/>
              </a:rPr>
              <a:t>phw.nhs.wales/vaccinations-in-pregnancy</a:t>
            </a:r>
            <a:endParaRPr lang="en-GB" sz="1800" dirty="0"/>
          </a:p>
          <a:p>
            <a:pPr marL="171450" marR="0" lvl="0" indent="-17145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endParaRPr lang="en-GB" sz="1800" dirty="0"/>
          </a:p>
          <a:p>
            <a:pPr marL="171450" marR="0" lvl="0" indent="-17145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lang="en-GB" b="1" dirty="0"/>
              <a:t>Vaccination in pregnancy – information for health and social care professionals </a:t>
            </a:r>
            <a:r>
              <a:rPr lang="en-GB" dirty="0">
                <a:hlinkClick r:id="rId4"/>
              </a:rPr>
              <a:t>phw.nhs.wales/vaccinations-in-pregnancy-professionals</a:t>
            </a:r>
            <a:endParaRPr lang="en-GB" sz="1800" dirty="0"/>
          </a:p>
          <a:p>
            <a:pPr marL="171450" marR="0" lvl="0" indent="-17145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endParaRPr lang="en-GB" sz="1800" dirty="0"/>
          </a:p>
          <a:p>
            <a:pPr marL="171450" marR="0" lvl="0" indent="-17145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lang="en-GB" sz="1800" b="1" dirty="0"/>
              <a:t>Public pertussis in pregnancy page </a:t>
            </a:r>
            <a:r>
              <a:rPr lang="en-GB" sz="1800" dirty="0">
                <a:hlinkClick r:id="rId5"/>
              </a:rPr>
              <a:t>Whooping cough (pertussis) vaccine in pregnancy: How to protect your baby against whooping cough - Public Health Wales (</a:t>
            </a:r>
            <a:r>
              <a:rPr lang="en-GB" sz="1800" dirty="0" err="1">
                <a:hlinkClick r:id="rId5"/>
              </a:rPr>
              <a:t>nhs.wales</a:t>
            </a:r>
            <a:r>
              <a:rPr lang="en-GB" sz="1800" dirty="0">
                <a:hlinkClick r:id="rId5"/>
              </a:rPr>
              <a:t>)</a:t>
            </a:r>
            <a:endParaRPr lang="en-GB" sz="1800" dirty="0"/>
          </a:p>
          <a:p>
            <a:pPr marL="171450" marR="0" lvl="0" indent="-17145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endParaRPr lang="en-GB" sz="1800" dirty="0"/>
          </a:p>
          <a:p>
            <a:pPr marL="171450" marR="0" lvl="0" indent="-17145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lang="en-GB" sz="1800" b="1" dirty="0"/>
              <a:t>Pertussis vaccination- information for healthcare professionals </a:t>
            </a:r>
            <a:r>
              <a:rPr lang="en-GB" sz="1800" dirty="0">
                <a:hlinkClick r:id="rId6"/>
              </a:rPr>
              <a:t>Pertussis (whooping cough) vaccination – Information for health professionals - Public Health Wales (</a:t>
            </a:r>
            <a:r>
              <a:rPr lang="en-GB" sz="1800" dirty="0" err="1">
                <a:hlinkClick r:id="rId6"/>
              </a:rPr>
              <a:t>nhs.wales</a:t>
            </a:r>
            <a:r>
              <a:rPr lang="en-GB" sz="1800" dirty="0">
                <a:hlinkClick r:id="rId6"/>
              </a:rPr>
              <a:t>)</a:t>
            </a:r>
            <a:endParaRPr lang="en-GB" sz="1800" dirty="0"/>
          </a:p>
          <a:p>
            <a:pPr marL="171450" marR="0" lvl="0" indent="-17145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endParaRPr lang="en-GB" sz="1800" b="1" dirty="0"/>
          </a:p>
          <a:p>
            <a:pPr marL="171450" marR="0" lvl="0" indent="-17145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lang="en-GB" sz="1800" b="1" dirty="0"/>
              <a:t>SharePoint pertussis FQA </a:t>
            </a:r>
            <a:r>
              <a:rPr lang="en-GB" sz="1800" dirty="0">
                <a:hlinkClick r:id="rId7"/>
              </a:rPr>
              <a:t>Frequently asked questions (sharepoint.com)</a:t>
            </a:r>
            <a:endParaRPr lang="en-GB" sz="1800" b="1" dirty="0"/>
          </a:p>
        </p:txBody>
      </p:sp>
    </p:spTree>
    <p:extLst>
      <p:ext uri="{BB962C8B-B14F-4D97-AF65-F5344CB8AC3E}">
        <p14:creationId xmlns:p14="http://schemas.microsoft.com/office/powerpoint/2010/main" val="1562339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1"/>
          <p:cNvSpPr>
            <a:spLocks noGrp="1"/>
          </p:cNvSpPr>
          <p:nvPr>
            <p:ph type="title"/>
          </p:nvPr>
        </p:nvSpPr>
        <p:spPr>
          <a:xfrm>
            <a:off x="642799" y="442434"/>
            <a:ext cx="8028000" cy="648072"/>
          </a:xfrm>
        </p:spPr>
        <p:txBody>
          <a:bodyPr/>
          <a:lstStyle/>
          <a:p>
            <a:pPr eaLnBrk="1" hangingPunct="1"/>
            <a:r>
              <a:rPr lang="en-GB" altLang="en-US"/>
              <a:t>Contents</a:t>
            </a:r>
          </a:p>
        </p:txBody>
      </p:sp>
      <p:sp>
        <p:nvSpPr>
          <p:cNvPr id="3" name="Slide Number Placeholder 4">
            <a:extLst>
              <a:ext uri="{FF2B5EF4-FFF2-40B4-BE49-F238E27FC236}">
                <a16:creationId xmlns:a16="http://schemas.microsoft.com/office/drawing/2014/main" id="{958B8111-21D4-ABB2-321D-4B830676138F}"/>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7</a:t>
            </a:fld>
            <a:endParaRPr lang="en-GB"/>
          </a:p>
        </p:txBody>
      </p:sp>
      <p:sp>
        <p:nvSpPr>
          <p:cNvPr id="5" name="Footer Placeholder 3">
            <a:extLst>
              <a:ext uri="{FF2B5EF4-FFF2-40B4-BE49-F238E27FC236}">
                <a16:creationId xmlns:a16="http://schemas.microsoft.com/office/drawing/2014/main" id="{BD65F000-67C4-27DE-B016-927B7700EA7E}"/>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graphicFrame>
        <p:nvGraphicFramePr>
          <p:cNvPr id="2" name="Table 1">
            <a:extLst>
              <a:ext uri="{FF2B5EF4-FFF2-40B4-BE49-F238E27FC236}">
                <a16:creationId xmlns:a16="http://schemas.microsoft.com/office/drawing/2014/main" id="{9E89FCC7-67CD-F676-CD32-1C574449684F}"/>
              </a:ext>
            </a:extLst>
          </p:cNvPr>
          <p:cNvGraphicFramePr>
            <a:graphicFrameLocks noGrp="1"/>
          </p:cNvGraphicFramePr>
          <p:nvPr>
            <p:extLst>
              <p:ext uri="{D42A27DB-BD31-4B8C-83A1-F6EECF244321}">
                <p14:modId xmlns:p14="http://schemas.microsoft.com/office/powerpoint/2010/main" val="2416991223"/>
              </p:ext>
            </p:extLst>
          </p:nvPr>
        </p:nvGraphicFramePr>
        <p:xfrm>
          <a:off x="838200" y="1213110"/>
          <a:ext cx="10515600" cy="4741817"/>
        </p:xfrm>
        <a:graphic>
          <a:graphicData uri="http://schemas.openxmlformats.org/drawingml/2006/table">
            <a:tbl>
              <a:tblPr/>
              <a:tblGrid>
                <a:gridCol w="8285584">
                  <a:extLst>
                    <a:ext uri="{9D8B030D-6E8A-4147-A177-3AD203B41FA5}">
                      <a16:colId xmlns:a16="http://schemas.microsoft.com/office/drawing/2014/main" val="3773498298"/>
                    </a:ext>
                  </a:extLst>
                </a:gridCol>
                <a:gridCol w="2230016">
                  <a:extLst>
                    <a:ext uri="{9D8B030D-6E8A-4147-A177-3AD203B41FA5}">
                      <a16:colId xmlns:a16="http://schemas.microsoft.com/office/drawing/2014/main" val="3217329560"/>
                    </a:ext>
                  </a:extLst>
                </a:gridCol>
              </a:tblGrid>
              <a:tr h="447869">
                <a:tc>
                  <a:txBody>
                    <a:bodyPr/>
                    <a:lstStyle/>
                    <a:p>
                      <a:pPr algn="ctr" fontAlgn="base">
                        <a:lnSpc>
                          <a:spcPts val="2850"/>
                        </a:lnSpc>
                        <a:buNone/>
                      </a:pPr>
                      <a:r>
                        <a:rPr lang="en-GB" sz="2400" b="1" i="0">
                          <a:solidFill>
                            <a:srgbClr val="FFFFFF"/>
                          </a:solidFill>
                          <a:effectLst/>
                          <a:latin typeface="Arial" panose="020B0604020202020204" pitchFamily="34" charset="0"/>
                        </a:rPr>
                        <a:t>Section​</a:t>
                      </a:r>
                      <a:endParaRPr lang="en-GB" sz="1800" b="1" i="0">
                        <a:solidFill>
                          <a:srgbClr val="FFFFFF"/>
                        </a:solidFill>
                        <a:effectLst/>
                      </a:endParaRPr>
                    </a:p>
                  </a:txBody>
                  <a:tcPr marL="89574" marR="89574" marT="44787" marB="44787">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4288" cap="flat" cmpd="sng" algn="ctr">
                      <a:solidFill>
                        <a:srgbClr val="FFFFFF"/>
                      </a:solidFill>
                      <a:prstDash val="solid"/>
                      <a:round/>
                      <a:headEnd type="none" w="med" len="med"/>
                      <a:tailEnd type="none" w="med" len="med"/>
                    </a:lnB>
                    <a:solidFill>
                      <a:srgbClr val="212A73"/>
                    </a:solidFill>
                  </a:tcPr>
                </a:tc>
                <a:tc>
                  <a:txBody>
                    <a:bodyPr/>
                    <a:lstStyle/>
                    <a:p>
                      <a:pPr algn="ctr" fontAlgn="base">
                        <a:lnSpc>
                          <a:spcPts val="2850"/>
                        </a:lnSpc>
                        <a:buNone/>
                      </a:pPr>
                      <a:r>
                        <a:rPr lang="en-GB" sz="2400" b="1" i="0">
                          <a:solidFill>
                            <a:srgbClr val="FFFFFF"/>
                          </a:solidFill>
                          <a:effectLst/>
                          <a:latin typeface="Arial" panose="020B0604020202020204" pitchFamily="34" charset="0"/>
                        </a:rPr>
                        <a:t>Slide​</a:t>
                      </a:r>
                      <a:endParaRPr lang="en-GB" sz="1800" b="1" i="0">
                        <a:solidFill>
                          <a:srgbClr val="FFFFFF"/>
                        </a:solidFill>
                        <a:effectLst/>
                      </a:endParaRPr>
                    </a:p>
                  </a:txBody>
                  <a:tcPr marL="89574" marR="89574" marT="44787" marB="44787">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4288" cap="flat" cmpd="sng" algn="ctr">
                      <a:solidFill>
                        <a:srgbClr val="FFFFFF"/>
                      </a:solidFill>
                      <a:prstDash val="solid"/>
                      <a:round/>
                      <a:headEnd type="none" w="med" len="med"/>
                      <a:tailEnd type="none" w="med" len="med"/>
                    </a:lnB>
                    <a:solidFill>
                      <a:srgbClr val="212A73"/>
                    </a:solidFill>
                  </a:tcPr>
                </a:tc>
                <a:extLst>
                  <a:ext uri="{0D108BD9-81ED-4DB2-BD59-A6C34878D82A}">
                    <a16:rowId xmlns:a16="http://schemas.microsoft.com/office/drawing/2014/main" val="4018426448"/>
                  </a:ext>
                </a:extLst>
              </a:tr>
              <a:tr h="718457">
                <a:tc>
                  <a:txBody>
                    <a:bodyPr/>
                    <a:lstStyle/>
                    <a:p>
                      <a:pPr marL="0" indent="0" algn="l">
                        <a:buNone/>
                      </a:pPr>
                      <a:r>
                        <a:rPr lang="en-GB" altLang="en-US" sz="2000" dirty="0"/>
                        <a:t>1. Pertussis (whooping cough): </a:t>
                      </a:r>
                    </a:p>
                    <a:p>
                      <a:pPr marL="0" indent="0" algn="l">
                        <a:buNone/>
                      </a:pPr>
                      <a:r>
                        <a:rPr lang="en-GB" altLang="en-US" sz="2000" dirty="0"/>
                        <a:t>information about pertussis infection	</a:t>
                      </a:r>
                    </a:p>
                    <a:p>
                      <a:pPr marL="0" indent="0" algn="l">
                        <a:buNone/>
                      </a:pPr>
                      <a:endParaRPr lang="en-GB" sz="1800" b="0" i="0" dirty="0">
                        <a:solidFill>
                          <a:srgbClr val="212A73"/>
                        </a:solidFill>
                        <a:effectLst/>
                      </a:endParaRPr>
                    </a:p>
                  </a:txBody>
                  <a:tcPr marL="89574" marR="89574" marT="44787" marB="44787">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4288"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2F2F2"/>
                    </a:solidFill>
                  </a:tcPr>
                </a:tc>
                <a:tc>
                  <a:txBody>
                    <a:bodyPr/>
                    <a:lstStyle/>
                    <a:p>
                      <a:pPr algn="ctr" fontAlgn="base">
                        <a:lnSpc>
                          <a:spcPts val="2400"/>
                        </a:lnSpc>
                        <a:buNone/>
                      </a:pPr>
                      <a:r>
                        <a:rPr lang="en-GB" sz="2000" b="0" i="0" dirty="0">
                          <a:solidFill>
                            <a:srgbClr val="212A73"/>
                          </a:solidFill>
                          <a:effectLst/>
                          <a:latin typeface="Arial" panose="020B0604020202020204" pitchFamily="34" charset="0"/>
                        </a:rPr>
                        <a:t>8</a:t>
                      </a:r>
                      <a:endParaRPr lang="en-GB" sz="1800" b="0" i="0" dirty="0">
                        <a:solidFill>
                          <a:srgbClr val="212A73"/>
                        </a:solidFill>
                        <a:effectLst/>
                      </a:endParaRPr>
                    </a:p>
                  </a:txBody>
                  <a:tcPr marL="89574" marR="89574" marT="44787" marB="44787">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4288"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2653716290"/>
                  </a:ext>
                </a:extLst>
              </a:tr>
              <a:tr h="718457">
                <a:tc>
                  <a:txBody>
                    <a:bodyPr/>
                    <a:lstStyle/>
                    <a:p>
                      <a:pPr marL="0" indent="0" algn="l">
                        <a:buNone/>
                      </a:pPr>
                      <a:r>
                        <a:rPr lang="en-GB" altLang="en-US" sz="2000" dirty="0"/>
                        <a:t>2. Vaccination of pregnant women: the maternal pertussis vaccination programme  	</a:t>
                      </a:r>
                      <a:r>
                        <a:rPr lang="en-GB" sz="2000" b="0" i="0" dirty="0">
                          <a:solidFill>
                            <a:srgbClr val="212A73"/>
                          </a:solidFill>
                          <a:effectLst/>
                          <a:latin typeface="Arial" panose="020B0604020202020204" pitchFamily="34" charset="0"/>
                        </a:rPr>
                        <a:t>​</a:t>
                      </a:r>
                    </a:p>
                    <a:p>
                      <a:pPr marL="0" indent="0" algn="l">
                        <a:buNone/>
                      </a:pPr>
                      <a:endParaRPr lang="en-GB" sz="1800" b="0" i="0" dirty="0">
                        <a:solidFill>
                          <a:srgbClr val="212A73"/>
                        </a:solidFill>
                        <a:effectLst/>
                      </a:endParaRPr>
                    </a:p>
                  </a:txBody>
                  <a:tcPr marL="89574" marR="89574" marT="44787" marB="44787">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2F2F2"/>
                    </a:solidFill>
                  </a:tcPr>
                </a:tc>
                <a:tc>
                  <a:txBody>
                    <a:bodyPr/>
                    <a:lstStyle/>
                    <a:p>
                      <a:pPr algn="ctr" fontAlgn="base">
                        <a:lnSpc>
                          <a:spcPts val="2400"/>
                        </a:lnSpc>
                        <a:buNone/>
                      </a:pPr>
                      <a:r>
                        <a:rPr lang="en-GB" sz="2000" b="0" i="0" dirty="0">
                          <a:solidFill>
                            <a:srgbClr val="212A73"/>
                          </a:solidFill>
                          <a:effectLst/>
                          <a:latin typeface="Arial" panose="020B0604020202020204" pitchFamily="34" charset="0"/>
                        </a:rPr>
                        <a:t>23</a:t>
                      </a:r>
                      <a:endParaRPr lang="en-GB" sz="1800" b="0" i="0" dirty="0">
                        <a:solidFill>
                          <a:srgbClr val="212A73"/>
                        </a:solidFill>
                        <a:effectLst/>
                      </a:endParaRPr>
                    </a:p>
                  </a:txBody>
                  <a:tcPr marL="89574" marR="89574" marT="44787" marB="44787">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915417719"/>
                  </a:ext>
                </a:extLst>
              </a:tr>
              <a:tr h="755780">
                <a:tc>
                  <a:txBody>
                    <a:bodyPr/>
                    <a:lstStyle/>
                    <a:p>
                      <a:pPr marL="0" indent="0" algn="l">
                        <a:buNone/>
                      </a:pPr>
                      <a:r>
                        <a:rPr lang="en-GB" altLang="en-US" sz="2000" dirty="0"/>
                        <a:t>3. Pertussis vaccination in pregnancy </a:t>
                      </a:r>
                      <a:r>
                        <a:rPr lang="en-GB" sz="2000" b="0" i="0" dirty="0">
                          <a:solidFill>
                            <a:srgbClr val="000000"/>
                          </a:solidFill>
                          <a:effectLst/>
                        </a:rPr>
                        <a:t>–</a:t>
                      </a:r>
                      <a:r>
                        <a:rPr lang="en-GB" altLang="en-US" sz="2000" dirty="0"/>
                        <a:t> the recommended vaccine: </a:t>
                      </a:r>
                    </a:p>
                    <a:p>
                      <a:pPr marL="0" indent="0" algn="l">
                        <a:buNone/>
                      </a:pPr>
                      <a:r>
                        <a:rPr lang="en-GB" altLang="en-US" sz="2000" dirty="0"/>
                        <a:t>details of the pertussis containing vaccine offered to pregnant women</a:t>
                      </a:r>
                    </a:p>
                    <a:p>
                      <a:pPr marL="0" indent="0" algn="l">
                        <a:buNone/>
                      </a:pPr>
                      <a:endParaRPr lang="en-GB" sz="1800" b="0" i="0" dirty="0">
                        <a:solidFill>
                          <a:srgbClr val="212A73"/>
                        </a:solidFill>
                        <a:effectLst/>
                      </a:endParaRPr>
                    </a:p>
                  </a:txBody>
                  <a:tcPr marL="89574" marR="89574" marT="44787" marB="44787">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2F2F2"/>
                    </a:solidFill>
                  </a:tcPr>
                </a:tc>
                <a:tc>
                  <a:txBody>
                    <a:bodyPr/>
                    <a:lstStyle/>
                    <a:p>
                      <a:pPr algn="ctr" fontAlgn="base">
                        <a:lnSpc>
                          <a:spcPts val="2400"/>
                        </a:lnSpc>
                        <a:buNone/>
                      </a:pPr>
                      <a:r>
                        <a:rPr lang="en-GB" sz="2000" b="0" i="0" dirty="0">
                          <a:solidFill>
                            <a:srgbClr val="212A73"/>
                          </a:solidFill>
                          <a:effectLst/>
                          <a:latin typeface="Arial" panose="020B0604020202020204" pitchFamily="34" charset="0"/>
                        </a:rPr>
                        <a:t>33</a:t>
                      </a:r>
                      <a:endParaRPr lang="en-GB" sz="1800" b="0" i="0" dirty="0">
                        <a:solidFill>
                          <a:srgbClr val="212A73"/>
                        </a:solidFill>
                        <a:effectLst/>
                      </a:endParaRPr>
                    </a:p>
                  </a:txBody>
                  <a:tcPr marL="89574" marR="89574" marT="44787" marB="44787">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2128704782"/>
                  </a:ext>
                </a:extLst>
              </a:tr>
              <a:tr h="686733">
                <a:tc>
                  <a:txBody>
                    <a:bodyPr/>
                    <a:lstStyle/>
                    <a:p>
                      <a:pPr algn="l" fontAlgn="base">
                        <a:lnSpc>
                          <a:spcPts val="2400"/>
                        </a:lnSpc>
                        <a:buNone/>
                      </a:pPr>
                      <a:r>
                        <a:rPr lang="en-GB" altLang="en-US" sz="2000" dirty="0"/>
                        <a:t>4. The role of healthcare staff or the immuniser 		</a:t>
                      </a:r>
                      <a:r>
                        <a:rPr lang="en-GB" sz="2000" b="0" i="0" dirty="0">
                          <a:solidFill>
                            <a:srgbClr val="212A73"/>
                          </a:solidFill>
                          <a:effectLst/>
                          <a:latin typeface="Arial" panose="020B0604020202020204" pitchFamily="34" charset="0"/>
                        </a:rPr>
                        <a:t>​</a:t>
                      </a:r>
                      <a:endParaRPr lang="en-GB" sz="1800" b="0" i="0" dirty="0">
                        <a:solidFill>
                          <a:srgbClr val="212A73"/>
                        </a:solidFill>
                        <a:effectLst/>
                      </a:endParaRPr>
                    </a:p>
                  </a:txBody>
                  <a:tcPr marL="89574" marR="89574" marT="44787" marB="44787">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2F2F2"/>
                    </a:solidFill>
                  </a:tcPr>
                </a:tc>
                <a:tc>
                  <a:txBody>
                    <a:bodyPr/>
                    <a:lstStyle/>
                    <a:p>
                      <a:pPr algn="ctr" fontAlgn="base">
                        <a:lnSpc>
                          <a:spcPts val="2400"/>
                        </a:lnSpc>
                        <a:buNone/>
                      </a:pPr>
                      <a:r>
                        <a:rPr lang="en-GB" sz="2000" b="0" i="0" dirty="0">
                          <a:solidFill>
                            <a:srgbClr val="212A73"/>
                          </a:solidFill>
                          <a:effectLst/>
                          <a:latin typeface="Arial" panose="020B0604020202020204" pitchFamily="34" charset="0"/>
                        </a:rPr>
                        <a:t>49</a:t>
                      </a:r>
                      <a:endParaRPr lang="en-GB" sz="1800" b="0" i="0" dirty="0">
                        <a:solidFill>
                          <a:srgbClr val="212A73"/>
                        </a:solidFill>
                        <a:effectLst/>
                      </a:endParaRPr>
                    </a:p>
                  </a:txBody>
                  <a:tcPr marL="89574" marR="89574" marT="44787" marB="44787">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2534345486"/>
                  </a:ext>
                </a:extLst>
              </a:tr>
              <a:tr h="686733">
                <a:tc>
                  <a:txBody>
                    <a:bodyPr/>
                    <a:lstStyle/>
                    <a:p>
                      <a:pPr algn="l" fontAlgn="base">
                        <a:lnSpc>
                          <a:spcPts val="2400"/>
                        </a:lnSpc>
                        <a:buNone/>
                      </a:pPr>
                      <a:r>
                        <a:rPr lang="en-GB" altLang="en-US" sz="2000" dirty="0"/>
                        <a:t>5. Summary and resources	</a:t>
                      </a:r>
                      <a:endParaRPr lang="en-GB" sz="2000" b="0" i="0" dirty="0">
                        <a:solidFill>
                          <a:srgbClr val="212A73"/>
                        </a:solidFill>
                        <a:effectLst/>
                      </a:endParaRPr>
                    </a:p>
                  </a:txBody>
                  <a:tcPr marL="89574" marR="89574" marT="44787" marB="44787">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2F2F2"/>
                    </a:solidFill>
                  </a:tcPr>
                </a:tc>
                <a:tc>
                  <a:txBody>
                    <a:bodyPr/>
                    <a:lstStyle/>
                    <a:p>
                      <a:pPr algn="ctr" fontAlgn="base">
                        <a:lnSpc>
                          <a:spcPts val="2400"/>
                        </a:lnSpc>
                        <a:buNone/>
                      </a:pPr>
                      <a:r>
                        <a:rPr lang="en-GB" sz="2000" b="0" i="0" dirty="0">
                          <a:solidFill>
                            <a:srgbClr val="212A73"/>
                          </a:solidFill>
                          <a:effectLst/>
                        </a:rPr>
                        <a:t>58</a:t>
                      </a:r>
                    </a:p>
                  </a:txBody>
                  <a:tcPr marL="89574" marR="89574" marT="44787" marB="44787">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2684473702"/>
                  </a:ext>
                </a:extLst>
              </a:tr>
            </a:tbl>
          </a:graphicData>
        </a:graphic>
      </p:graphicFrame>
      <p:sp>
        <p:nvSpPr>
          <p:cNvPr id="4" name="Rectangle 1">
            <a:extLst>
              <a:ext uri="{FF2B5EF4-FFF2-40B4-BE49-F238E27FC236}">
                <a16:creationId xmlns:a16="http://schemas.microsoft.com/office/drawing/2014/main" id="{8D1410BD-7568-073D-34CB-C3145FD60140}"/>
              </a:ext>
            </a:extLst>
          </p:cNvPr>
          <p:cNvSpPr>
            <a:spLocks noChangeArrowheads="1"/>
          </p:cNvSpPr>
          <p:nvPr/>
        </p:nvSpPr>
        <p:spPr bwMode="auto">
          <a:xfrm>
            <a:off x="4251102" y="109111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8949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D89C232-BC03-D55B-F7B2-B5BBBF5FC4AF}"/>
              </a:ext>
            </a:extLst>
          </p:cNvPr>
          <p:cNvSpPr>
            <a:spLocks noGrp="1"/>
          </p:cNvSpPr>
          <p:nvPr>
            <p:ph type="body" sz="quarter" idx="10"/>
          </p:nvPr>
        </p:nvSpPr>
        <p:spPr>
          <a:xfrm>
            <a:off x="742950" y="3751263"/>
            <a:ext cx="9137897" cy="1300131"/>
          </a:xfrm>
        </p:spPr>
        <p:txBody>
          <a:bodyPr>
            <a:noAutofit/>
          </a:bodyPr>
          <a:lstStyle/>
          <a:p>
            <a:r>
              <a:rPr lang="en-GB">
                <a:latin typeface="+mn-lt"/>
              </a:rPr>
              <a:t>Pertussis (whooping cough)</a:t>
            </a:r>
          </a:p>
        </p:txBody>
      </p:sp>
      <p:sp>
        <p:nvSpPr>
          <p:cNvPr id="4" name="Footer Placeholder 3">
            <a:extLst>
              <a:ext uri="{FF2B5EF4-FFF2-40B4-BE49-F238E27FC236}">
                <a16:creationId xmlns:a16="http://schemas.microsoft.com/office/drawing/2014/main" id="{282AF7B2-9864-6AF7-AC05-FEB2734A602C}"/>
              </a:ext>
            </a:extLst>
          </p:cNvPr>
          <p:cNvSpPr>
            <a:spLocks noGrp="1"/>
          </p:cNvSpPr>
          <p:nvPr>
            <p:ph type="ftr" sz="quarter" idx="4294967295"/>
          </p:nvPr>
        </p:nvSpPr>
        <p:spPr>
          <a:xfrm>
            <a:off x="0" y="6356350"/>
            <a:ext cx="7315200" cy="365125"/>
          </a:xfrm>
          <a:prstGeom prst="rect">
            <a:avLst/>
          </a:prstGeom>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42E64661-B497-399B-02BD-FE22A6881B26}"/>
              </a:ext>
            </a:extLst>
          </p:cNvPr>
          <p:cNvSpPr>
            <a:spLocks noGrp="1"/>
          </p:cNvSpPr>
          <p:nvPr>
            <p:ph type="sldNum" sz="quarter" idx="4294967295"/>
          </p:nvPr>
        </p:nvSpPr>
        <p:spPr>
          <a:xfrm>
            <a:off x="9448800" y="6356350"/>
            <a:ext cx="2743200" cy="365125"/>
          </a:xfrm>
          <a:prstGeom prst="rect">
            <a:avLst/>
          </a:prstGeom>
        </p:spPr>
        <p:txBody>
          <a:bodyPr/>
          <a:lstStyle/>
          <a:p>
            <a:fld id="{561D0CCE-8DCC-44DC-A653-AE62B1D84A52}" type="slidenum">
              <a:rPr lang="en-GB" smtClean="0"/>
              <a:pPr/>
              <a:t>8</a:t>
            </a:fld>
            <a:endParaRPr lang="en-GB"/>
          </a:p>
        </p:txBody>
      </p:sp>
    </p:spTree>
    <p:extLst>
      <p:ext uri="{BB962C8B-B14F-4D97-AF65-F5344CB8AC3E}">
        <p14:creationId xmlns:p14="http://schemas.microsoft.com/office/powerpoint/2010/main" val="3453602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1"/>
          <p:cNvSpPr>
            <a:spLocks noGrp="1"/>
          </p:cNvSpPr>
          <p:nvPr>
            <p:ph type="title"/>
          </p:nvPr>
        </p:nvSpPr>
        <p:spPr>
          <a:xfrm>
            <a:off x="1031988" y="453151"/>
            <a:ext cx="5064012" cy="864096"/>
          </a:xfrm>
        </p:spPr>
        <p:txBody>
          <a:bodyPr/>
          <a:lstStyle/>
          <a:p>
            <a:pPr eaLnBrk="1" hangingPunct="1"/>
            <a:r>
              <a:rPr lang="en-GB" altLang="en-US"/>
              <a:t>Pertussis</a:t>
            </a:r>
          </a:p>
        </p:txBody>
      </p:sp>
      <p:sp>
        <p:nvSpPr>
          <p:cNvPr id="12292" name="Content Placeholder 2"/>
          <p:cNvSpPr>
            <a:spLocks noGrp="1"/>
          </p:cNvSpPr>
          <p:nvPr>
            <p:ph idx="1"/>
          </p:nvPr>
        </p:nvSpPr>
        <p:spPr>
          <a:xfrm>
            <a:off x="712922" y="1565329"/>
            <a:ext cx="5991610" cy="4602995"/>
          </a:xfrm>
        </p:spPr>
        <p:txBody>
          <a:bodyPr>
            <a:normAutofit/>
          </a:bodyPr>
          <a:lstStyle/>
          <a:p>
            <a:pPr marL="457200" lvl="1">
              <a:lnSpc>
                <a:spcPct val="80000"/>
              </a:lnSpc>
            </a:pPr>
            <a:r>
              <a:rPr lang="en-GB" altLang="en-US" sz="2200"/>
              <a:t>pertussis is an acute bacterial infection caused by </a:t>
            </a:r>
            <a:r>
              <a:rPr lang="en-GB" altLang="en-US" sz="2200" i="1"/>
              <a:t>Bordetella pertussis </a:t>
            </a:r>
          </a:p>
          <a:p>
            <a:pPr marL="457200" lvl="1">
              <a:lnSpc>
                <a:spcPct val="80000"/>
              </a:lnSpc>
            </a:pPr>
            <a:endParaRPr lang="en-GB" altLang="en-US" sz="2200"/>
          </a:p>
          <a:p>
            <a:pPr marL="457200" lvl="1">
              <a:lnSpc>
                <a:spcPct val="80000"/>
              </a:lnSpc>
            </a:pPr>
            <a:r>
              <a:rPr lang="en-GB" altLang="en-US" sz="2200"/>
              <a:t>it is highly contagious and can be passed from person to person through droplets from the nose and throat of infected individuals when coughing and sneezing </a:t>
            </a:r>
          </a:p>
          <a:p>
            <a:pPr marL="457200" lvl="1">
              <a:lnSpc>
                <a:spcPct val="80000"/>
              </a:lnSpc>
            </a:pPr>
            <a:endParaRPr lang="en-GB" altLang="en-US" sz="2200"/>
          </a:p>
          <a:p>
            <a:pPr marL="457200" lvl="1">
              <a:lnSpc>
                <a:spcPct val="80000"/>
              </a:lnSpc>
            </a:pPr>
            <a:r>
              <a:rPr lang="en-GB" altLang="en-US" sz="2200"/>
              <a:t>infants and young children have the highest rates of complications </a:t>
            </a:r>
          </a:p>
          <a:p>
            <a:pPr marL="457200" lvl="1">
              <a:lnSpc>
                <a:spcPct val="80000"/>
              </a:lnSpc>
            </a:pPr>
            <a:endParaRPr lang="en-GB" altLang="en-US" sz="2200"/>
          </a:p>
          <a:p>
            <a:pPr marL="457200" lvl="1">
              <a:lnSpc>
                <a:spcPct val="80000"/>
              </a:lnSpc>
            </a:pPr>
            <a:r>
              <a:rPr lang="en-GB" altLang="en-US" sz="2200"/>
              <a:t>infants are the most vulnerable group and almost all deaths from pertussis occur in this age group with most occurring in those younger than 3 months of age</a:t>
            </a:r>
          </a:p>
          <a:p>
            <a:pPr eaLnBrk="1" hangingPunct="1">
              <a:lnSpc>
                <a:spcPct val="80000"/>
              </a:lnSpc>
            </a:pPr>
            <a:endParaRPr lang="en-GB" altLang="en-US" sz="2000">
              <a:solidFill>
                <a:srgbClr val="FF3300"/>
              </a:solidFill>
            </a:endParaRPr>
          </a:p>
        </p:txBody>
      </p:sp>
      <p:pic>
        <p:nvPicPr>
          <p:cNvPr id="3" name="Picture 2">
            <a:extLst>
              <a:ext uri="{FF2B5EF4-FFF2-40B4-BE49-F238E27FC236}">
                <a16:creationId xmlns:a16="http://schemas.microsoft.com/office/drawing/2014/main" id="{B29CA20E-1147-DF9E-5D74-E1FB41D73DB7}"/>
              </a:ext>
            </a:extLst>
          </p:cNvPr>
          <p:cNvPicPr>
            <a:picLocks noChangeAspect="1"/>
          </p:cNvPicPr>
          <p:nvPr/>
        </p:nvPicPr>
        <p:blipFill>
          <a:blip r:embed="rId3"/>
          <a:stretch>
            <a:fillRect/>
          </a:stretch>
        </p:blipFill>
        <p:spPr>
          <a:xfrm>
            <a:off x="7511715" y="1545276"/>
            <a:ext cx="4212055" cy="4212055"/>
          </a:xfrm>
          <a:prstGeom prst="rect">
            <a:avLst/>
          </a:prstGeom>
        </p:spPr>
      </p:pic>
      <p:sp>
        <p:nvSpPr>
          <p:cNvPr id="5" name="Footer Placeholder 3">
            <a:extLst>
              <a:ext uri="{FF2B5EF4-FFF2-40B4-BE49-F238E27FC236}">
                <a16:creationId xmlns:a16="http://schemas.microsoft.com/office/drawing/2014/main" id="{38FDF841-79AD-88FE-CA66-148B8F8FAB8E}"/>
              </a:ext>
            </a:extLst>
          </p:cNvPr>
          <p:cNvSpPr>
            <a:spLocks noGrp="1"/>
          </p:cNvSpPr>
          <p:nvPr>
            <p:ph type="ftr" sz="quarter" idx="11"/>
          </p:nvPr>
        </p:nvSpPr>
        <p:spPr>
          <a:xfrm>
            <a:off x="838200" y="6356350"/>
            <a:ext cx="7315200" cy="365125"/>
          </a:xfrm>
        </p:spPr>
        <p:txBody>
          <a:bodyPr/>
          <a:lstStyle/>
          <a:p>
            <a:r>
              <a:rPr lang="en-GB"/>
              <a:t>Vaccination against pertussis for pregnant women </a:t>
            </a:r>
          </a:p>
        </p:txBody>
      </p:sp>
      <p:sp>
        <p:nvSpPr>
          <p:cNvPr id="6" name="Slide Number Placeholder 4">
            <a:extLst>
              <a:ext uri="{FF2B5EF4-FFF2-40B4-BE49-F238E27FC236}">
                <a16:creationId xmlns:a16="http://schemas.microsoft.com/office/drawing/2014/main" id="{C959DC50-825F-6B91-E7BE-9DCC42D5C388}"/>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9</a:t>
            </a:fld>
            <a:endParaRPr lang="en-GB"/>
          </a:p>
        </p:txBody>
      </p:sp>
    </p:spTree>
    <p:extLst>
      <p:ext uri="{BB962C8B-B14F-4D97-AF65-F5344CB8AC3E}">
        <p14:creationId xmlns:p14="http://schemas.microsoft.com/office/powerpoint/2010/main" val="1913136942"/>
      </p:ext>
    </p:extLst>
  </p:cSld>
  <p:clrMapOvr>
    <a:masterClrMapping/>
  </p:clrMapOvr>
</p:sld>
</file>

<file path=ppt/theme/theme1.xml><?xml version="1.0" encoding="utf-8"?>
<a:theme xmlns:a="http://schemas.openxmlformats.org/drawingml/2006/main" name="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45F8889482814EBB8A3D6A36545BF4" ma:contentTypeVersion="22" ma:contentTypeDescription="Create a new document." ma:contentTypeScope="" ma:versionID="9dc5f57fe6d50c6370b3cdde672c5bbb">
  <xsd:schema xmlns:xsd="http://www.w3.org/2001/XMLSchema" xmlns:xs="http://www.w3.org/2001/XMLSchema" xmlns:p="http://schemas.microsoft.com/office/2006/metadata/properties" xmlns:ns2="2c9bf0ee-e2fa-4332-ade7-023316494af1" xmlns:ns3="fdfaf355-f7ae-47f3-8f93-739a60756710" targetNamespace="http://schemas.microsoft.com/office/2006/metadata/properties" ma:root="true" ma:fieldsID="651e9f8207d74d6664d26cba018a5110" ns2:_="" ns3:_="">
    <xsd:import namespace="2c9bf0ee-e2fa-4332-ade7-023316494af1"/>
    <xsd:import namespace="fdfaf355-f7ae-47f3-8f93-739a60756710"/>
    <xsd:element name="properties">
      <xsd:complexType>
        <xsd:sequence>
          <xsd:element name="documentManagement">
            <xsd:complexType>
              <xsd:all>
                <xsd:element ref="ns2:TypeofDocument"/>
                <xsd:element ref="ns2:MediaServiceMetadata" minOccurs="0"/>
                <xsd:element ref="ns2:MediaServiceFastMetadata" minOccurs="0"/>
                <xsd:element ref="ns2:MediaServiceSearchProperties" minOccurs="0"/>
                <xsd:element ref="ns2:MediaServiceObjectDetectorVersions" minOccurs="0"/>
                <xsd:element ref="ns2:TypeofFAQ" minOccurs="0"/>
                <xsd:element ref="ns2:LifeCourse" minOccurs="0"/>
                <xsd:element ref="ns2:VersionNumbers" minOccurs="0"/>
                <xsd:element ref="ns2:Archive" minOccurs="0"/>
                <xsd:element ref="ns2:TypeofDocument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VersionHistory" minOccurs="0"/>
                <xsd:element ref="ns2:test" minOccurs="0"/>
                <xsd:element ref="ns2:Reten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9bf0ee-e2fa-4332-ade7-023316494af1" elementFormDefault="qualified">
    <xsd:import namespace="http://schemas.microsoft.com/office/2006/documentManagement/types"/>
    <xsd:import namespace="http://schemas.microsoft.com/office/infopath/2007/PartnerControls"/>
    <xsd:element name="TypeofDocument" ma:index="8" ma:displayName="Topic " ma:format="Dropdown" ma:internalName="TypeofDocument">
      <xsd:simpleType>
        <xsd:restriction base="dms:Choice">
          <xsd:enumeration value="Healthcare Professionals Information &amp; Guidance"/>
          <xsd:enumeration value="Training"/>
          <xsd:enumeration value="Policy"/>
          <xsd:enumeration value="PGDs and Protocols"/>
          <xsd:enumeration value="HCP FAQs"/>
          <xsd:enumeration value="Tarian"/>
          <xsd:enumeration value="Reference Sources"/>
          <xsd:enumeration value="E-Learning"/>
          <xsd:enumeration value="Nurse Meetings"/>
          <xsd:enumeration value="Other"/>
          <xsd:enumeration value="Evaluation"/>
          <xsd:enumeration value="External Meeting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TypeofFAQ" ma:index="13" nillable="true" ma:displayName="Vaccine names" ma:format="Dropdown" ma:internalName="TypeofFAQ" ma:requiredMultiChoice="true">
      <xsd:complexType>
        <xsd:complexContent>
          <xsd:extension base="dms:MultiChoice">
            <xsd:sequence>
              <xsd:element name="Value" maxOccurs="unbounded" minOccurs="0" nillable="true">
                <xsd:simpleType>
                  <xsd:restriction base="dms:Choice">
                    <xsd:enumeration value="MMR"/>
                    <xsd:enumeration value="HPV"/>
                    <xsd:enumeration value="Shingles"/>
                    <xsd:enumeration value="HepB"/>
                    <xsd:enumeration value="3in1: Teenage Booster"/>
                    <xsd:enumeration value="MenACWY"/>
                    <xsd:enumeration value="Covid19"/>
                    <xsd:enumeration value="RSV"/>
                    <xsd:enumeration value="Flu"/>
                    <xsd:enumeration value="Combined Vaccines"/>
                    <xsd:enumeration value="MMR &amp; MMRv"/>
                    <xsd:enumeration value="Non-specific vaccine info"/>
                    <xsd:enumeration value="BCG"/>
                    <xsd:enumeration value="HIB/MenC"/>
                    <xsd:enumeration value="Measles"/>
                    <xsd:enumeration value="MenB"/>
                    <xsd:enumeration value="Pneumococcal"/>
                    <xsd:enumeration value="MPox"/>
                    <xsd:enumeration value="Rotavirus"/>
                    <xsd:enumeration value="Shingles"/>
                    <xsd:enumeration value="Whooping Cough"/>
                    <xsd:enumeration value="4in1: For Pre-School"/>
                    <xsd:enumeration value="6in1: For Babies"/>
                    <xsd:enumeration value="HepA"/>
                    <xsd:enumeration value="Typhoid"/>
                    <xsd:enumeration value="Varicella"/>
                    <xsd:enumeration value="MenB for Gonorrhoea"/>
                    <xsd:enumeration value="HepB"/>
                    <xsd:enumeration value="Pertussis"/>
                  </xsd:restriction>
                </xsd:simpleType>
              </xsd:element>
            </xsd:sequence>
          </xsd:extension>
        </xsd:complexContent>
      </xsd:complexType>
    </xsd:element>
    <xsd:element name="LifeCourse" ma:index="14" nillable="true" ma:displayName="Life Course" ma:format="Dropdown" ma:internalName="LifeCourse" ma:requiredMultiChoice="true">
      <xsd:complexType>
        <xsd:complexContent>
          <xsd:extension base="dms:MultiChoice">
            <xsd:sequence>
              <xsd:element name="Value" maxOccurs="unbounded" minOccurs="0" nillable="true">
                <xsd:simpleType>
                  <xsd:restriction base="dms:Choice">
                    <xsd:enumeration value="School Age"/>
                    <xsd:enumeration value="Adult"/>
                    <xsd:enumeration value="Generic Life Course"/>
                    <xsd:enumeration value="Pre-School"/>
                    <xsd:enumeration value="Pregnancy"/>
                    <xsd:enumeration value="Changes Childhood Schedule"/>
                    <xsd:enumeration value="All"/>
                    <xsd:enumeration value="N/A"/>
                  </xsd:restriction>
                </xsd:simpleType>
              </xsd:element>
            </xsd:sequence>
          </xsd:extension>
        </xsd:complexContent>
      </xsd:complexType>
    </xsd:element>
    <xsd:element name="VersionNumbers" ma:index="15" nillable="true" ma:displayName="Version Numbers" ma:format="Dropdown" ma:internalName="VersionNumbers">
      <xsd:simpleType>
        <xsd:restriction base="dms:Text">
          <xsd:maxLength value="255"/>
        </xsd:restriction>
      </xsd:simpleType>
    </xsd:element>
    <xsd:element name="Archive" ma:index="16" nillable="true" ma:displayName="Move to Archive Library" ma:default="0" ma:description="Document is no longer in use." ma:format="Dropdown" ma:internalName="Archive">
      <xsd:simpleType>
        <xsd:restriction base="dms:Boolean"/>
      </xsd:simpleType>
    </xsd:element>
    <xsd:element name="TypeofDocument0" ma:index="17" ma:displayName="Type of Document" ma:format="Dropdown" ma:internalName="TypeofDocument0">
      <xsd:simpleType>
        <xsd:restriction base="dms:Choice">
          <xsd:enumeration value="Meetings - Action log"/>
          <xsd:enumeration value="Meetings - Agenda"/>
          <xsd:enumeration value="Highlight report"/>
          <xsd:enumeration value="Meetings - risk log"/>
          <xsd:enumeration value="Reports"/>
          <xsd:enumeration value="Meetings - Minutes"/>
          <xsd:enumeration value="Supporting documents"/>
          <xsd:enumeration value="Highlight Reports"/>
          <xsd:enumeration value="Tarian - Responses"/>
          <xsd:enumeration value="Tarian - SOP/Guidance"/>
          <xsd:enumeration value="Tarian - Supporting Documents"/>
          <xsd:enumeration value="Tarian - Audit"/>
          <xsd:enumeration value="Tarian - Data"/>
          <xsd:enumeration value="Meetings - Presentations"/>
          <xsd:enumeration value="Template"/>
          <xsd:enumeration value="Training Slides"/>
          <xsd:enumeration value="Evaluation - survey"/>
          <xsd:enumeration value="Evaluation - report"/>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VersionHistory" ma:index="26" nillable="true" ma:displayName="Version History " ma:format="Dropdown" ma:internalName="VersionHistory">
      <xsd:simpleType>
        <xsd:restriction base="dms:Choice">
          <xsd:enumeration value="Version 1"/>
          <xsd:enumeration value="Choice 2"/>
          <xsd:enumeration value="Choice 3"/>
        </xsd:restriction>
      </xsd:simpleType>
    </xsd:element>
    <xsd:element name="test" ma:index="27" nillable="true" ma:displayName="test" ma:format="Dropdown" ma:internalName="test">
      <xsd:simpleType>
        <xsd:restriction base="dms:Choice">
          <xsd:enumeration value="Working Draft"/>
          <xsd:enumeration value="FINAL FOR UPLOAD"/>
          <xsd:enumeration value="Choice 3"/>
        </xsd:restriction>
      </xsd:simpleType>
    </xsd:element>
    <xsd:element name="RetentionDate" ma:index="28" nillable="true" ma:displayName="Retention Date" ma:format="DateOnly" ma:internalName="Retention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a3ffe3a-ac90-4981-bec8-4654896fe9f4}"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ypeofFAQ xmlns="2c9bf0ee-e2fa-4332-ade7-023316494af1">
      <Value>Pertussis</Value>
      <Value>Whooping Cough</Value>
    </TypeofFAQ>
    <Archive xmlns="2c9bf0ee-e2fa-4332-ade7-023316494af1">false</Archive>
    <VersionNumbers xmlns="2c9bf0ee-e2fa-4332-ade7-023316494af1">2</VersionNumbers>
    <TypeofDocument xmlns="2c9bf0ee-e2fa-4332-ade7-023316494af1">Training</TypeofDocument>
    <LifeCourse xmlns="2c9bf0ee-e2fa-4332-ade7-023316494af1">
      <Value>Pregnancy</Value>
    </LifeCourse>
    <TypeofDocument0 xmlns="2c9bf0ee-e2fa-4332-ade7-023316494af1">Training Slides</TypeofDocument0>
    <test xmlns="2c9bf0ee-e2fa-4332-ade7-023316494af1" xsi:nil="true"/>
    <VersionHistory xmlns="2c9bf0ee-e2fa-4332-ade7-023316494af1" xsi:nil="true"/>
    <TaxCatchAll xmlns="fdfaf355-f7ae-47f3-8f93-739a60756710" xsi:nil="true"/>
    <lcf76f155ced4ddcb4097134ff3c332f xmlns="2c9bf0ee-e2fa-4332-ade7-023316494af1">
      <Terms xmlns="http://schemas.microsoft.com/office/infopath/2007/PartnerControls"/>
    </lcf76f155ced4ddcb4097134ff3c332f>
    <RetentionDate xmlns="2c9bf0ee-e2fa-4332-ade7-023316494af1" xsi:nil="true"/>
  </documentManagement>
</p:properties>
</file>

<file path=customXml/itemProps1.xml><?xml version="1.0" encoding="utf-8"?>
<ds:datastoreItem xmlns:ds="http://schemas.openxmlformats.org/officeDocument/2006/customXml" ds:itemID="{A5660726-80BD-4DCF-919D-61BC643FEC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9bf0ee-e2fa-4332-ade7-023316494af1"/>
    <ds:schemaRef ds:uri="fdfaf355-f7ae-47f3-8f93-739a607567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635DEFA-EF74-478B-A33A-AF8BB4F046CC}">
  <ds:schemaRefs>
    <ds:schemaRef ds:uri="http://schemas.microsoft.com/sharepoint/v3/contenttype/forms"/>
  </ds:schemaRefs>
</ds:datastoreItem>
</file>

<file path=customXml/itemProps3.xml><?xml version="1.0" encoding="utf-8"?>
<ds:datastoreItem xmlns:ds="http://schemas.openxmlformats.org/officeDocument/2006/customXml" ds:itemID="{79F3318E-419E-4691-9552-64B6766ACA4A}">
  <ds:schemaRefs>
    <ds:schemaRef ds:uri="http://purl.org/dc/dcmitype/"/>
    <ds:schemaRef ds:uri="http://schemas.microsoft.com/office/2006/documentManagement/types"/>
    <ds:schemaRef ds:uri="http://purl.org/dc/elements/1.1/"/>
    <ds:schemaRef ds:uri="2c9bf0ee-e2fa-4332-ade7-023316494af1"/>
    <ds:schemaRef ds:uri="http://purl.org/dc/terms/"/>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fdfaf355-f7ae-47f3-8f93-739a60756710"/>
  </ds:schemaRefs>
</ds:datastoreItem>
</file>

<file path=docProps/app.xml><?xml version="1.0" encoding="utf-8"?>
<Properties xmlns="http://schemas.openxmlformats.org/officeDocument/2006/extended-properties" xmlns:vt="http://schemas.openxmlformats.org/officeDocument/2006/docPropsVTypes">
  <Template>FM's BAME Advisory Group 16.12.2020</Template>
  <TotalTime>113</TotalTime>
  <Words>10973</Words>
  <Application>Microsoft Office PowerPoint</Application>
  <PresentationFormat>Widescreen</PresentationFormat>
  <Paragraphs>764</Paragraphs>
  <Slides>64</Slides>
  <Notes>51</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Office Theme</vt:lpstr>
      <vt:lpstr>PowerPoint Presentation</vt:lpstr>
      <vt:lpstr>Pertussis (whooping cough) vaccination programme for pregnant women </vt:lpstr>
      <vt:lpstr>Acknowledgements</vt:lpstr>
      <vt:lpstr>Key messages</vt:lpstr>
      <vt:lpstr>Aims of resource</vt:lpstr>
      <vt:lpstr>Learning outcomes</vt:lpstr>
      <vt:lpstr>Contents</vt:lpstr>
      <vt:lpstr>PowerPoint Presentation</vt:lpstr>
      <vt:lpstr>Pertussis</vt:lpstr>
      <vt:lpstr>Pertussis</vt:lpstr>
      <vt:lpstr>Clinical presentation of pertussis</vt:lpstr>
      <vt:lpstr>Clinical presentation of pertussis in infants and young children </vt:lpstr>
      <vt:lpstr>Complications of pertussis in older children and adults</vt:lpstr>
      <vt:lpstr>Complications in infants and young children </vt:lpstr>
      <vt:lpstr>Pertussis epidemiology</vt:lpstr>
      <vt:lpstr>Incidence of confirmed pertussis cases at all ages, England and Wales, 1998 to 2012 </vt:lpstr>
      <vt:lpstr>Confirmed cases in infants under one year by week of age at onset (2011 to August 2012)</vt:lpstr>
      <vt:lpstr>Laboratory confirmations of pertussis in infants aged under one by year, Wales; 1997-2024*</vt:lpstr>
      <vt:lpstr>Cumulative number of notifications of whooping cough to Wales Health Protection Teams by week, Wales; 2015-2024</vt:lpstr>
      <vt:lpstr>Infant deaths due to pertussis (England)  </vt:lpstr>
      <vt:lpstr>Maternal vaccination uptake in Wales  Uptake of pertussis vaccination in pregnant women participating in the 2015/16 to 2024/25 Point of Delivery (POD) Survey’s</vt:lpstr>
      <vt:lpstr>Uptake of pertussis vaccination in pregnant women participating in the 2020/21 to 2024/25 POD surveys, by health board</vt:lpstr>
      <vt:lpstr>PowerPoint Presentation</vt:lpstr>
      <vt:lpstr>Routine childhood pertussis immunisation</vt:lpstr>
      <vt:lpstr>Pertussis vaccination</vt:lpstr>
      <vt:lpstr>Pertussis vaccination in pregnancy: protecting those too young to be vaccinated</vt:lpstr>
      <vt:lpstr>Pertussis vaccination in pregnancy</vt:lpstr>
      <vt:lpstr>Maternal vaccination is highly effective</vt:lpstr>
      <vt:lpstr>Protecting each pregnancy</vt:lpstr>
      <vt:lpstr>Vaccination after 32 weeks of pregnancy</vt:lpstr>
      <vt:lpstr>Pertussis vaccination in pregnancy: safety</vt:lpstr>
      <vt:lpstr>Pertussis vaccination in pregnancy: safety</vt:lpstr>
      <vt:lpstr>PowerPoint Presentation</vt:lpstr>
      <vt:lpstr>Recommended vaccine</vt:lpstr>
      <vt:lpstr>Tdap (ADACEL®) vaccine</vt:lpstr>
      <vt:lpstr>Vaccine administration – Tdap (ADACEL®) </vt:lpstr>
      <vt:lpstr>dTaP/IPV vaccine</vt:lpstr>
      <vt:lpstr>Vaccine administration – dTaP/IPV</vt:lpstr>
      <vt:lpstr>Co- administration of pertussis containing vaccines and other maternal vaccines </vt:lpstr>
      <vt:lpstr>Ensure the right vaccine is given!</vt:lpstr>
      <vt:lpstr>Contraindications</vt:lpstr>
      <vt:lpstr>Precautions</vt:lpstr>
      <vt:lpstr>ADACEL® and latex allergy</vt:lpstr>
      <vt:lpstr>Pertussis vaccination and breastfeeding</vt:lpstr>
      <vt:lpstr>Adverse reactions following Tdap or dTap/IPV</vt:lpstr>
      <vt:lpstr>Reporting suspected adverse reactions</vt:lpstr>
      <vt:lpstr>Vaccine supply</vt:lpstr>
      <vt:lpstr>Vaccine recording</vt:lpstr>
      <vt:lpstr>PowerPoint Presentation</vt:lpstr>
      <vt:lpstr>Data management</vt:lpstr>
      <vt:lpstr>Improving vaccine uptake</vt:lpstr>
      <vt:lpstr>Summary of vaccine programme recommendations</vt:lpstr>
      <vt:lpstr>Providing longer term protection against pertussis </vt:lpstr>
      <vt:lpstr>Key role for healthcare practitioners</vt:lpstr>
      <vt:lpstr>Actions for healthcare practitioners</vt:lpstr>
      <vt:lpstr>Pertussis vaccination for healthcare workers (WHC/ 2024/043)</vt:lpstr>
      <vt:lpstr>Messages for pregnant women</vt:lpstr>
      <vt:lpstr>PowerPoint Presentation</vt:lpstr>
      <vt:lpstr>Key messages</vt:lpstr>
      <vt:lpstr>Key points </vt:lpstr>
      <vt:lpstr>Information for Healthcare Practitioners guidance</vt:lpstr>
      <vt:lpstr>Maternal vaccines resources</vt:lpstr>
      <vt:lpstr>Generic Maternal vaccines resources </vt:lpstr>
      <vt:lpstr>Webpages: </vt:lpstr>
    </vt:vector>
  </TitlesOfParts>
  <Company>Public Health Wales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Jasmin Chowdhury (Public Health Wales)</dc:creator>
  <cp:lastModifiedBy>Nel Griffith (Public Health Wales - Preswylfa)</cp:lastModifiedBy>
  <cp:revision>4</cp:revision>
  <dcterms:created xsi:type="dcterms:W3CDTF">2020-12-14T08:16:43Z</dcterms:created>
  <dcterms:modified xsi:type="dcterms:W3CDTF">2025-11-17T12:42:51Z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0x010100D645F8889482814EBB8A3D6A36545BF4</vt:lpwstr>
  </property>
  <property fmtid="{D5CDD505-2E9C-101B-9397-08002B2CF9AE}" pid="3" name="MediaServiceImageTags">
    <vt:lpwstr/>
  </property>
</Properties>
</file>