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48" r:id="rId5"/>
  </p:sldMasterIdLst>
  <p:notesMasterIdLst>
    <p:notesMasterId r:id="rId42"/>
  </p:notesMasterIdLst>
  <p:sldIdLst>
    <p:sldId id="259" r:id="rId6"/>
    <p:sldId id="2147375685" r:id="rId7"/>
    <p:sldId id="262" r:id="rId8"/>
    <p:sldId id="2147375979" r:id="rId9"/>
    <p:sldId id="2147375987" r:id="rId10"/>
    <p:sldId id="2147375972" r:id="rId11"/>
    <p:sldId id="328" r:id="rId12"/>
    <p:sldId id="2147375993" r:id="rId13"/>
    <p:sldId id="2147376007" r:id="rId14"/>
    <p:sldId id="2147375680" r:id="rId15"/>
    <p:sldId id="2147375681" r:id="rId16"/>
    <p:sldId id="2147375679" r:id="rId17"/>
    <p:sldId id="2147376005" r:id="rId18"/>
    <p:sldId id="2147376008" r:id="rId19"/>
    <p:sldId id="2147375998" r:id="rId20"/>
    <p:sldId id="2147376000" r:id="rId21"/>
    <p:sldId id="277" r:id="rId22"/>
    <p:sldId id="2147375982" r:id="rId23"/>
    <p:sldId id="2147375975" r:id="rId24"/>
    <p:sldId id="2147375954" r:id="rId25"/>
    <p:sldId id="2147375976" r:id="rId26"/>
    <p:sldId id="2147375981" r:id="rId27"/>
    <p:sldId id="2147375977" r:id="rId28"/>
    <p:sldId id="281" r:id="rId29"/>
    <p:sldId id="2147375995" r:id="rId30"/>
    <p:sldId id="2147375957" r:id="rId31"/>
    <p:sldId id="2147375996" r:id="rId32"/>
    <p:sldId id="2147375944" r:id="rId33"/>
    <p:sldId id="2147375997" r:id="rId34"/>
    <p:sldId id="2147376003" r:id="rId35"/>
    <p:sldId id="2147376002" r:id="rId36"/>
    <p:sldId id="2147375978" r:id="rId37"/>
    <p:sldId id="2147375988" r:id="rId38"/>
    <p:sldId id="260" r:id="rId39"/>
    <p:sldId id="2147375949" r:id="rId40"/>
    <p:sldId id="2147375959" r:id="rId4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1DFA91B-0C5E-2742-DA78-68813409AFB1}" name="Francesca Brugnoli-Edwards (Public Health Wales - CQ2)" initials="FB" userId="S::Francesca.Brugnoli-Edwards4@wales.nhs.uk::fe73d689-5a9e-427e-bfa8-5a40d2485247" providerId="AD"/>
  <p188:author id="{6CA0C71B-F96A-B523-C52A-D8692B266F64}" name="Sean Morgans (Public Health Wales - No. 2 Capital Quarter)" initials="SM" userId="S::Sean.Morgans3@wales.nhs.uk::e7c54ca9-1b9b-4e7b-81b7-8429a31925e0" providerId="AD"/>
  <p188:author id="{ACA3BD1E-DB0C-70D1-02A6-FD46E709DF8C}" name="Hannah Loach (Public Health Wales - No. 2 Capital Quarter)" initials="HQ" userId="S::hannah.loach2@wales.nhs.uk::d846ad14-d422-4302-b938-df2d8977d4ab" providerId="AD"/>
  <p188:author id="{1519992A-3D09-C08D-DBF5-95040AB9B37F}" name="Ceriann Howard (Public Health Wales - No. 2 Capital Quarter)" initials="CH(HWN2CQ" userId="S::Ceriann.Howard2@wales.nhs.uk::21820608-678a-4a54-aec7-0e03d16ea59c" providerId="AD"/>
  <p188:author id="{389AFE47-C33C-6317-5D80-394894170595}" name="Clare Powell (Public Health Wales)" initials="CW" userId="S::clare.powell2@wales.nhs.uk::d7f25bbe-a553-4284-9dbf-a45ba97dae4b" providerId="AD"/>
  <p188:author id="{9C9DF456-FEFC-DE5C-0036-475AB95F5BA1}" name="Huw Williams (NHS Wales Performance and Improvement)" initials="HW" userId="S::huw.williams10@wales.nhs.uk::a60ddef1-84be-4088-bfae-78ba6b58d07d" providerId="AD"/>
  <p188:author id="{61B49FA0-74B8-0DE4-8AD1-6D5180F0657F}" name="Ceriann Howard (Public Health Wales - No. 2 Capital Quarter)" initials="CQ" userId="S::ceriann.howard2@wales.nhs.uk::21820608-678a-4a54-aec7-0e03d16ea59c" providerId="AD"/>
  <p188:author id="{C11460A8-C1E2-2352-9CA8-9FFD42E0F657}" name="Clare Powell (Public Health Wales)" initials="CP" userId="S::Clare.Powell2@wales.nhs.uk::d7f25bbe-a553-4284-9dbf-a45ba97dae4b" providerId="AD"/>
  <p188:author id="{9606C2C5-DD1B-6A07-1FF9-E595B25E5BEA}" name="Malorie Perry (Public Health Wales - No. 2 Capital Quarter)" initials="MQ" userId="S::malorie.perry@wales.nhs.uk::3f008b24-5763-40c0-8811-7eff5b10140f" providerId="AD"/>
  <p188:author id="{7E7468D4-90F3-629A-FC72-77268836BECB}" name="Hawys Youlden (Public Health Wales - No.2 Capital Quarter)" initials="HQ" userId="S::hawys.youlden2@wales.nhs.uk::a640df3f-f1c5-4512-b62e-09302c969a5e" providerId="AD"/>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588860F-E8CC-E268-9F91-2941FC547A69}" v="23" dt="2025-06-16T09:13:09.522"/>
    <p1510:client id="{AC5A3623-30C4-4B65-15A3-B9B468997FDF}" v="44" dt="2025-06-16T09:45:16.266"/>
    <p1510:client id="{E6A5F0E3-89EA-DDEA-E974-B556CE7C313D}" v="464" dt="2025-06-16T08:45:36.55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notesMaster" Target="notesMasters/notesMaster1.xml"/><Relationship Id="rId47" Type="http://schemas.microsoft.com/office/2015/10/relationships/revisionInfo" Target="revisionInfo.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presProps" Target="presProps.xml"/><Relationship Id="rId48" Type="http://schemas.microsoft.com/office/2018/10/relationships/authors" Target="authors.xml"/><Relationship Id="rId8" Type="http://schemas.openxmlformats.org/officeDocument/2006/relationships/slide" Target="slides/slide3.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tableStyles" Target="tableStyles.xml"/><Relationship Id="rId20" Type="http://schemas.openxmlformats.org/officeDocument/2006/relationships/slide" Target="slides/slide15.xml"/><Relationship Id="rId41" Type="http://schemas.openxmlformats.org/officeDocument/2006/relationships/slide" Target="slides/slide36.xml"/></Relationships>
</file>

<file path=ppt/diagrams/_rels/data1.xml.rels><?xml version="1.0" encoding="UTF-8" standalone="yes"?>
<Relationships xmlns="http://schemas.openxmlformats.org/package/2006/relationships"><Relationship Id="rId1" Type="http://schemas.openxmlformats.org/officeDocument/2006/relationships/hyperlink" Target="https://www.wmic.wales.nhs.uk/pgds-templates-advice/#immunisations" TargetMode="External"/></Relationships>
</file>

<file path=ppt/diagrams/_rels/drawing1.xml.rels><?xml version="1.0" encoding="UTF-8" standalone="yes"?>
<Relationships xmlns="http://schemas.openxmlformats.org/package/2006/relationships"><Relationship Id="rId1" Type="http://schemas.openxmlformats.org/officeDocument/2006/relationships/hyperlink" Target="https://www.wmic.wales.nhs.uk/pgds-templates-advice/#immunisations" TargetMode="Externa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0555E34-2D40-4D3B-BE7C-066A771666F8}"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D15B2CA2-86A1-4682-912F-98A914DA5308}">
      <dgm:prSet custT="1"/>
      <dgm:spPr>
        <a:solidFill>
          <a:srgbClr val="89CCFF"/>
        </a:solidFill>
      </dgm:spPr>
      <dgm:t>
        <a:bodyPr/>
        <a:lstStyle/>
        <a:p>
          <a:r>
            <a:rPr lang="en-GB" sz="1600">
              <a:solidFill>
                <a:schemeClr val="tx1"/>
              </a:solidFill>
            </a:rPr>
            <a:t>An additional vaccine 4CMenB (Bexsero) to the vaccines offered within the current SHS portfolio</a:t>
          </a:r>
          <a:endParaRPr lang="en-US" sz="1600">
            <a:solidFill>
              <a:schemeClr val="tx1"/>
            </a:solidFill>
          </a:endParaRPr>
        </a:p>
      </dgm:t>
    </dgm:pt>
    <dgm:pt modelId="{C29B544A-A2FF-4E17-A7FB-93615964F92E}" type="parTrans" cxnId="{066569BA-7732-4E93-BB91-B8DC2F7A991E}">
      <dgm:prSet/>
      <dgm:spPr/>
      <dgm:t>
        <a:bodyPr/>
        <a:lstStyle/>
        <a:p>
          <a:endParaRPr lang="en-US"/>
        </a:p>
      </dgm:t>
    </dgm:pt>
    <dgm:pt modelId="{0E845215-80AF-4333-8D49-122C648C7ED6}" type="sibTrans" cxnId="{066569BA-7732-4E93-BB91-B8DC2F7A991E}">
      <dgm:prSet/>
      <dgm:spPr/>
      <dgm:t>
        <a:bodyPr/>
        <a:lstStyle/>
        <a:p>
          <a:endParaRPr lang="en-US"/>
        </a:p>
      </dgm:t>
    </dgm:pt>
    <dgm:pt modelId="{76FAC7F8-2268-43E3-9EA4-97F885B00D76}">
      <dgm:prSet custT="1"/>
      <dgm:spPr>
        <a:solidFill>
          <a:srgbClr val="89CCFF"/>
        </a:solidFill>
      </dgm:spPr>
      <dgm:t>
        <a:bodyPr/>
        <a:lstStyle/>
        <a:p>
          <a:pPr rtl="0"/>
          <a:r>
            <a:rPr lang="en-US" sz="1600">
              <a:solidFill>
                <a:schemeClr val="tx1"/>
              </a:solidFill>
            </a:rPr>
            <a:t>The change from  reactive offer of Mpox vaccine to a ‘routine </a:t>
          </a:r>
          <a:r>
            <a:rPr lang="en-US" sz="1600">
              <a:solidFill>
                <a:schemeClr val="tx1"/>
              </a:solidFill>
              <a:latin typeface="Arial"/>
            </a:rPr>
            <a:t>vaccination</a:t>
          </a:r>
          <a:r>
            <a:rPr lang="en-US" sz="1600">
              <a:solidFill>
                <a:schemeClr val="tx1"/>
              </a:solidFill>
            </a:rPr>
            <a:t> programme for the prevention of mpox’</a:t>
          </a:r>
          <a:r>
            <a:rPr lang="en-US" sz="1600">
              <a:solidFill>
                <a:schemeClr val="tx1"/>
              </a:solidFill>
              <a:latin typeface="Arial"/>
            </a:rPr>
            <a:t> on an opportunistic basis</a:t>
          </a:r>
          <a:endParaRPr lang="en-US" sz="1600">
            <a:solidFill>
              <a:schemeClr val="tx1"/>
            </a:solidFill>
          </a:endParaRPr>
        </a:p>
      </dgm:t>
    </dgm:pt>
    <dgm:pt modelId="{8EAE6C0E-2655-4C70-8C34-52A5F281BA93}" type="parTrans" cxnId="{0C374666-E93B-4828-9771-EDDA0FB0BD34}">
      <dgm:prSet/>
      <dgm:spPr/>
      <dgm:t>
        <a:bodyPr/>
        <a:lstStyle/>
        <a:p>
          <a:endParaRPr lang="en-US"/>
        </a:p>
      </dgm:t>
    </dgm:pt>
    <dgm:pt modelId="{1B024458-79F3-44BE-A662-FE25DC01BA51}" type="sibTrans" cxnId="{0C374666-E93B-4828-9771-EDDA0FB0BD34}">
      <dgm:prSet/>
      <dgm:spPr/>
      <dgm:t>
        <a:bodyPr/>
        <a:lstStyle/>
        <a:p>
          <a:endParaRPr lang="en-US"/>
        </a:p>
      </dgm:t>
    </dgm:pt>
    <dgm:pt modelId="{AE1E1CC4-62BF-47E9-B151-E797D158B7C0}">
      <dgm:prSet custT="1"/>
      <dgm:spPr>
        <a:solidFill>
          <a:srgbClr val="2DA5FF"/>
        </a:solidFill>
      </dgm:spPr>
      <dgm:t>
        <a:bodyPr/>
        <a:lstStyle/>
        <a:p>
          <a:pPr rtl="0"/>
          <a:r>
            <a:rPr lang="en-US" sz="1600">
              <a:solidFill>
                <a:schemeClr val="tx1"/>
              </a:solidFill>
              <a:latin typeface="Arial"/>
            </a:rPr>
            <a:t>Training will be required to ensure you are competent and confident in delivery of 4CMenB (Bexsero) and smallpox/mpox vaccine to eligible individuals*</a:t>
          </a:r>
          <a:endParaRPr lang="en-US" sz="1600">
            <a:solidFill>
              <a:schemeClr val="tx1"/>
            </a:solidFill>
          </a:endParaRPr>
        </a:p>
      </dgm:t>
    </dgm:pt>
    <dgm:pt modelId="{F5645DD1-34BF-4E97-896C-C4CE7A00FC40}" type="parTrans" cxnId="{203086EE-E0D6-40BD-B133-3827342456EB}">
      <dgm:prSet/>
      <dgm:spPr/>
      <dgm:t>
        <a:bodyPr/>
        <a:lstStyle/>
        <a:p>
          <a:endParaRPr lang="en-US"/>
        </a:p>
      </dgm:t>
    </dgm:pt>
    <dgm:pt modelId="{BE08343D-7C2E-4E46-A497-8030128644DB}" type="sibTrans" cxnId="{203086EE-E0D6-40BD-B133-3827342456EB}">
      <dgm:prSet/>
      <dgm:spPr/>
      <dgm:t>
        <a:bodyPr/>
        <a:lstStyle/>
        <a:p>
          <a:endParaRPr lang="en-US"/>
        </a:p>
      </dgm:t>
    </dgm:pt>
    <dgm:pt modelId="{37F94F3D-7CC8-48C1-AEC6-F47117D10896}">
      <dgm:prSet custT="1"/>
      <dgm:spPr>
        <a:solidFill>
          <a:srgbClr val="89CCFF"/>
        </a:solidFill>
      </dgm:spPr>
      <dgm:t>
        <a:bodyPr/>
        <a:lstStyle/>
        <a:p>
          <a:r>
            <a:rPr lang="en-US" sz="1600">
              <a:solidFill>
                <a:schemeClr val="tx1"/>
              </a:solidFill>
            </a:rPr>
            <a:t>Continue to make every contact count (MECC)</a:t>
          </a:r>
        </a:p>
      </dgm:t>
    </dgm:pt>
    <dgm:pt modelId="{C2774BE8-CD99-40A9-A24F-8FC18549B370}" type="parTrans" cxnId="{0B40D214-23BC-42F8-8A1C-2A81C0FE7F03}">
      <dgm:prSet/>
      <dgm:spPr/>
      <dgm:t>
        <a:bodyPr/>
        <a:lstStyle/>
        <a:p>
          <a:endParaRPr lang="en-US"/>
        </a:p>
      </dgm:t>
    </dgm:pt>
    <dgm:pt modelId="{40E229B3-0C7B-4DBF-8DC4-59E3E2404F12}" type="sibTrans" cxnId="{0B40D214-23BC-42F8-8A1C-2A81C0FE7F03}">
      <dgm:prSet/>
      <dgm:spPr/>
      <dgm:t>
        <a:bodyPr/>
        <a:lstStyle/>
        <a:p>
          <a:endParaRPr lang="en-US"/>
        </a:p>
      </dgm:t>
    </dgm:pt>
    <dgm:pt modelId="{E68CB7CD-32DC-4DBB-B81E-C31833529A18}">
      <dgm:prSet custT="1"/>
      <dgm:spPr>
        <a:solidFill>
          <a:srgbClr val="2DA5FF"/>
        </a:solidFill>
      </dgm:spPr>
      <dgm:t>
        <a:bodyPr/>
        <a:lstStyle/>
        <a:p>
          <a:pPr rtl="0"/>
          <a:r>
            <a:rPr lang="en-GB" sz="1600" kern="1200">
              <a:solidFill>
                <a:schemeClr val="tx1"/>
              </a:solidFill>
            </a:rPr>
            <a:t>A </a:t>
          </a:r>
          <a:r>
            <a:rPr lang="en-GB" sz="1600" b="1" kern="1200">
              <a:solidFill>
                <a:schemeClr val="tx1"/>
              </a:solidFill>
            </a:rPr>
            <a:t>new</a:t>
          </a:r>
          <a:r>
            <a:rPr lang="en-GB" sz="1600" kern="1200">
              <a:solidFill>
                <a:schemeClr val="tx1"/>
              </a:solidFill>
              <a:latin typeface="Arial"/>
            </a:rPr>
            <a:t> </a:t>
          </a:r>
          <a:r>
            <a:rPr lang="en-GB" sz="1600" b="0" kern="1200">
              <a:solidFill>
                <a:srgbClr val="002060"/>
              </a:solidFill>
              <a:latin typeface="Arial"/>
              <a:cs typeface="Arial"/>
            </a:rPr>
            <a:t>targeted vaccination programme for the prevention of Gonorrhoea</a:t>
          </a:r>
          <a:r>
            <a:rPr lang="en-GB" sz="1600" b="0" kern="1200">
              <a:solidFill>
                <a:srgbClr val="002060"/>
              </a:solidFill>
              <a:latin typeface="Arial"/>
            </a:rPr>
            <a:t> on an </a:t>
          </a:r>
          <a:r>
            <a:rPr lang="en-GB" sz="1600" b="0" kern="1200">
              <a:solidFill>
                <a:srgbClr val="002060"/>
              </a:solidFill>
              <a:latin typeface="Arial"/>
              <a:ea typeface="+mn-ea"/>
              <a:cs typeface="Arial"/>
            </a:rPr>
            <a:t>opportunistic basis</a:t>
          </a:r>
        </a:p>
      </dgm:t>
    </dgm:pt>
    <dgm:pt modelId="{0163D078-1D72-4FE5-BAAD-3E4E8261AE3C}" type="parTrans" cxnId="{15CF39D0-21E4-42EA-8C52-5F5C4683A959}">
      <dgm:prSet/>
      <dgm:spPr/>
      <dgm:t>
        <a:bodyPr/>
        <a:lstStyle/>
        <a:p>
          <a:endParaRPr lang="en-US"/>
        </a:p>
      </dgm:t>
    </dgm:pt>
    <dgm:pt modelId="{592716FC-1223-4C34-89AA-4B47CD651406}" type="sibTrans" cxnId="{15CF39D0-21E4-42EA-8C52-5F5C4683A959}">
      <dgm:prSet/>
      <dgm:spPr/>
      <dgm:t>
        <a:bodyPr/>
        <a:lstStyle/>
        <a:p>
          <a:endParaRPr lang="en-US"/>
        </a:p>
      </dgm:t>
    </dgm:pt>
    <dgm:pt modelId="{71051CD2-E24E-4660-A5D8-30B9BCFF04F3}">
      <dgm:prSet custT="1"/>
      <dgm:spPr>
        <a:solidFill>
          <a:srgbClr val="2DA5FF"/>
        </a:solidFill>
      </dgm:spPr>
      <dgm:t>
        <a:bodyPr/>
        <a:lstStyle/>
        <a:p>
          <a:pPr rtl="0"/>
          <a:r>
            <a:rPr lang="en-US" sz="1600">
              <a:solidFill>
                <a:schemeClr val="tx1"/>
              </a:solidFill>
            </a:rPr>
            <a:t>Welsh National</a:t>
          </a:r>
          <a:r>
            <a:rPr lang="en-US" sz="1600">
              <a:solidFill>
                <a:schemeClr val="bg1"/>
              </a:solidFill>
            </a:rPr>
            <a:t> </a:t>
          </a:r>
          <a:r>
            <a:rPr lang="en-US" sz="1600">
              <a:solidFill>
                <a:schemeClr val="bg1"/>
              </a:solidFill>
              <a:latin typeface="Arial"/>
              <a:hlinkClick xmlns:r="http://schemas.openxmlformats.org/officeDocument/2006/relationships" r:id="rId1">
                <a:extLst>
                  <a:ext uri="{A12FA001-AC4F-418D-AE19-62706E023703}">
                    <ahyp:hlinkClr xmlns:ahyp="http://schemas.microsoft.com/office/drawing/2018/hyperlinkcolor" val="tx"/>
                  </a:ext>
                </a:extLst>
              </a:hlinkClick>
            </a:rPr>
            <a:t>PGDs</a:t>
          </a:r>
          <a:r>
            <a:rPr lang="en-US" sz="1600">
              <a:solidFill>
                <a:srgbClr val="00A7A7"/>
              </a:solidFill>
              <a:latin typeface="Arial"/>
              <a:hlinkClick xmlns:r="http://schemas.openxmlformats.org/officeDocument/2006/relationships" r:id="rId1">
                <a:extLst>
                  <a:ext uri="{A12FA001-AC4F-418D-AE19-62706E023703}">
                    <ahyp:hlinkClr xmlns:ahyp="http://schemas.microsoft.com/office/drawing/2018/hyperlinkcolor" val="tx"/>
                  </a:ext>
                </a:extLst>
              </a:hlinkClick>
            </a:rPr>
            <a:t> </a:t>
          </a:r>
          <a:r>
            <a:rPr lang="en-US" sz="1600">
              <a:solidFill>
                <a:schemeClr val="tx1"/>
              </a:solidFill>
              <a:latin typeface="Arial"/>
            </a:rPr>
            <a:t>: </a:t>
          </a:r>
          <a:r>
            <a:rPr lang="en-US" sz="1600">
              <a:solidFill>
                <a:schemeClr val="tx1"/>
              </a:solidFill>
            </a:rPr>
            <a:t>Mpox available and 4CMenB will be published in due course. PSDs will be required where individuals do not meet the PGD criteria</a:t>
          </a:r>
        </a:p>
      </dgm:t>
    </dgm:pt>
    <dgm:pt modelId="{33968B3D-2B8F-4C36-8074-91019997DAB7}" type="parTrans" cxnId="{CDD40AD0-CA56-4266-8FE1-3DC2159AA70A}">
      <dgm:prSet/>
      <dgm:spPr/>
      <dgm:t>
        <a:bodyPr/>
        <a:lstStyle/>
        <a:p>
          <a:endParaRPr lang="en-GB"/>
        </a:p>
      </dgm:t>
    </dgm:pt>
    <dgm:pt modelId="{70D65432-EDEF-4045-A5E5-E41D1C10C830}" type="sibTrans" cxnId="{CDD40AD0-CA56-4266-8FE1-3DC2159AA70A}">
      <dgm:prSet/>
      <dgm:spPr/>
      <dgm:t>
        <a:bodyPr/>
        <a:lstStyle/>
        <a:p>
          <a:endParaRPr lang="en-GB"/>
        </a:p>
      </dgm:t>
    </dgm:pt>
    <dgm:pt modelId="{9871061B-FA4E-423A-BCDF-BF8438A6E603}" type="pres">
      <dgm:prSet presAssocID="{90555E34-2D40-4D3B-BE7C-066A771666F8}" presName="linear" presStyleCnt="0">
        <dgm:presLayoutVars>
          <dgm:animLvl val="lvl"/>
          <dgm:resizeHandles val="exact"/>
        </dgm:presLayoutVars>
      </dgm:prSet>
      <dgm:spPr/>
    </dgm:pt>
    <dgm:pt modelId="{99C98C87-AC4C-4B53-8188-450791EBAC65}" type="pres">
      <dgm:prSet presAssocID="{D15B2CA2-86A1-4682-912F-98A914DA5308}" presName="parentText" presStyleLbl="node1" presStyleIdx="0" presStyleCnt="6" custLinFactY="98572" custLinFactNeighborX="-72" custLinFactNeighborY="100000">
        <dgm:presLayoutVars>
          <dgm:chMax val="0"/>
          <dgm:bulletEnabled val="1"/>
        </dgm:presLayoutVars>
      </dgm:prSet>
      <dgm:spPr/>
    </dgm:pt>
    <dgm:pt modelId="{27AF7B2E-FCEF-4ED0-B398-742673A3965C}" type="pres">
      <dgm:prSet presAssocID="{0E845215-80AF-4333-8D49-122C648C7ED6}" presName="spacer" presStyleCnt="0"/>
      <dgm:spPr/>
    </dgm:pt>
    <dgm:pt modelId="{61A7C87B-8A68-4713-88F8-F94A1D66785A}" type="pres">
      <dgm:prSet presAssocID="{76FAC7F8-2268-43E3-9EA4-97F885B00D76}" presName="parentText" presStyleLbl="node1" presStyleIdx="1" presStyleCnt="6" custLinFactY="100000" custLinFactNeighborY="100004">
        <dgm:presLayoutVars>
          <dgm:chMax val="0"/>
          <dgm:bulletEnabled val="1"/>
        </dgm:presLayoutVars>
      </dgm:prSet>
      <dgm:spPr/>
    </dgm:pt>
    <dgm:pt modelId="{6A8BCB4C-8CFC-4E43-8A1A-232C3EA8864B}" type="pres">
      <dgm:prSet presAssocID="{1B024458-79F3-44BE-A662-FE25DC01BA51}" presName="spacer" presStyleCnt="0"/>
      <dgm:spPr/>
    </dgm:pt>
    <dgm:pt modelId="{C5212654-DF5C-477B-A036-272CEEBF9B37}" type="pres">
      <dgm:prSet presAssocID="{AE1E1CC4-62BF-47E9-B151-E797D158B7C0}" presName="parentText" presStyleLbl="node1" presStyleIdx="2" presStyleCnt="6" custLinFactY="94479" custLinFactNeighborY="100000">
        <dgm:presLayoutVars>
          <dgm:chMax val="0"/>
          <dgm:bulletEnabled val="1"/>
        </dgm:presLayoutVars>
      </dgm:prSet>
      <dgm:spPr/>
    </dgm:pt>
    <dgm:pt modelId="{904C3DD4-89A1-40C6-8B3B-8D46F5B234A2}" type="pres">
      <dgm:prSet presAssocID="{BE08343D-7C2E-4E46-A497-8030128644DB}" presName="spacer" presStyleCnt="0"/>
      <dgm:spPr/>
    </dgm:pt>
    <dgm:pt modelId="{F0975082-F61F-4542-9E47-D338671FBE32}" type="pres">
      <dgm:prSet presAssocID="{71051CD2-E24E-4660-A5D8-30B9BCFF04F3}" presName="parentText" presStyleLbl="node1" presStyleIdx="3" presStyleCnt="6" custLinFactY="93240" custLinFactNeighborY="100000">
        <dgm:presLayoutVars>
          <dgm:chMax val="0"/>
          <dgm:bulletEnabled val="1"/>
        </dgm:presLayoutVars>
      </dgm:prSet>
      <dgm:spPr/>
    </dgm:pt>
    <dgm:pt modelId="{50D8C8AE-40CA-443F-BDC2-BD550D8736B2}" type="pres">
      <dgm:prSet presAssocID="{70D65432-EDEF-4045-A5E5-E41D1C10C830}" presName="spacer" presStyleCnt="0"/>
      <dgm:spPr/>
    </dgm:pt>
    <dgm:pt modelId="{844E14C5-4194-4535-B24F-6A03F1E6313C}" type="pres">
      <dgm:prSet presAssocID="{37F94F3D-7CC8-48C1-AEC6-F47117D10896}" presName="parentText" presStyleLbl="node1" presStyleIdx="4" presStyleCnt="6" custLinFactY="94050" custLinFactNeighborX="0" custLinFactNeighborY="100000">
        <dgm:presLayoutVars>
          <dgm:chMax val="0"/>
          <dgm:bulletEnabled val="1"/>
        </dgm:presLayoutVars>
      </dgm:prSet>
      <dgm:spPr/>
    </dgm:pt>
    <dgm:pt modelId="{90AD0995-E559-44A7-AFC0-39632FC3D52B}" type="pres">
      <dgm:prSet presAssocID="{40E229B3-0C7B-4DBF-8DC4-59E3E2404F12}" presName="spacer" presStyleCnt="0"/>
      <dgm:spPr/>
    </dgm:pt>
    <dgm:pt modelId="{68FC6750-6687-4BCE-91DC-C8FA9AF06D77}" type="pres">
      <dgm:prSet presAssocID="{E68CB7CD-32DC-4DBB-B81E-C31833529A18}" presName="parentText" presStyleLbl="node1" presStyleIdx="5" presStyleCnt="6" custLinFactY="-600000" custLinFactNeighborX="-72" custLinFactNeighborY="-658307">
        <dgm:presLayoutVars>
          <dgm:chMax val="0"/>
          <dgm:bulletEnabled val="1"/>
        </dgm:presLayoutVars>
      </dgm:prSet>
      <dgm:spPr/>
    </dgm:pt>
  </dgm:ptLst>
  <dgm:cxnLst>
    <dgm:cxn modelId="{4823DD0D-5943-4109-A7D7-73FD8B23A6F7}" type="presOf" srcId="{37F94F3D-7CC8-48C1-AEC6-F47117D10896}" destId="{844E14C5-4194-4535-B24F-6A03F1E6313C}" srcOrd="0" destOrd="0" presId="urn:microsoft.com/office/officeart/2005/8/layout/vList2"/>
    <dgm:cxn modelId="{0B40D214-23BC-42F8-8A1C-2A81C0FE7F03}" srcId="{90555E34-2D40-4D3B-BE7C-066A771666F8}" destId="{37F94F3D-7CC8-48C1-AEC6-F47117D10896}" srcOrd="4" destOrd="0" parTransId="{C2774BE8-CD99-40A9-A24F-8FC18549B370}" sibTransId="{40E229B3-0C7B-4DBF-8DC4-59E3E2404F12}"/>
    <dgm:cxn modelId="{E8D2BA1C-450E-4829-A11F-8B5979E20ACF}" type="presOf" srcId="{D15B2CA2-86A1-4682-912F-98A914DA5308}" destId="{99C98C87-AC4C-4B53-8188-450791EBAC65}" srcOrd="0" destOrd="0" presId="urn:microsoft.com/office/officeart/2005/8/layout/vList2"/>
    <dgm:cxn modelId="{15A92321-BB38-4235-9DD0-B2FCE96FB218}" type="presOf" srcId="{AE1E1CC4-62BF-47E9-B151-E797D158B7C0}" destId="{C5212654-DF5C-477B-A036-272CEEBF9B37}" srcOrd="0" destOrd="0" presId="urn:microsoft.com/office/officeart/2005/8/layout/vList2"/>
    <dgm:cxn modelId="{B7D92941-FCBA-486E-8088-501F528CC8BB}" type="presOf" srcId="{90555E34-2D40-4D3B-BE7C-066A771666F8}" destId="{9871061B-FA4E-423A-BCDF-BF8438A6E603}" srcOrd="0" destOrd="0" presId="urn:microsoft.com/office/officeart/2005/8/layout/vList2"/>
    <dgm:cxn modelId="{0C374666-E93B-4828-9771-EDDA0FB0BD34}" srcId="{90555E34-2D40-4D3B-BE7C-066A771666F8}" destId="{76FAC7F8-2268-43E3-9EA4-97F885B00D76}" srcOrd="1" destOrd="0" parTransId="{8EAE6C0E-2655-4C70-8C34-52A5F281BA93}" sibTransId="{1B024458-79F3-44BE-A662-FE25DC01BA51}"/>
    <dgm:cxn modelId="{9FD1806C-5505-44C7-833E-F5EFF1106FEB}" type="presOf" srcId="{71051CD2-E24E-4660-A5D8-30B9BCFF04F3}" destId="{F0975082-F61F-4542-9E47-D338671FBE32}" srcOrd="0" destOrd="0" presId="urn:microsoft.com/office/officeart/2005/8/layout/vList2"/>
    <dgm:cxn modelId="{314904B9-F00E-41D3-8FE5-0C5C462890BA}" type="presOf" srcId="{E68CB7CD-32DC-4DBB-B81E-C31833529A18}" destId="{68FC6750-6687-4BCE-91DC-C8FA9AF06D77}" srcOrd="0" destOrd="0" presId="urn:microsoft.com/office/officeart/2005/8/layout/vList2"/>
    <dgm:cxn modelId="{066569BA-7732-4E93-BB91-B8DC2F7A991E}" srcId="{90555E34-2D40-4D3B-BE7C-066A771666F8}" destId="{D15B2CA2-86A1-4682-912F-98A914DA5308}" srcOrd="0" destOrd="0" parTransId="{C29B544A-A2FF-4E17-A7FB-93615964F92E}" sibTransId="{0E845215-80AF-4333-8D49-122C648C7ED6}"/>
    <dgm:cxn modelId="{868CD6C9-69A6-451C-A5BD-A6F47D826F78}" type="presOf" srcId="{76FAC7F8-2268-43E3-9EA4-97F885B00D76}" destId="{61A7C87B-8A68-4713-88F8-F94A1D66785A}" srcOrd="0" destOrd="0" presId="urn:microsoft.com/office/officeart/2005/8/layout/vList2"/>
    <dgm:cxn modelId="{CDD40AD0-CA56-4266-8FE1-3DC2159AA70A}" srcId="{90555E34-2D40-4D3B-BE7C-066A771666F8}" destId="{71051CD2-E24E-4660-A5D8-30B9BCFF04F3}" srcOrd="3" destOrd="0" parTransId="{33968B3D-2B8F-4C36-8074-91019997DAB7}" sibTransId="{70D65432-EDEF-4045-A5E5-E41D1C10C830}"/>
    <dgm:cxn modelId="{15CF39D0-21E4-42EA-8C52-5F5C4683A959}" srcId="{90555E34-2D40-4D3B-BE7C-066A771666F8}" destId="{E68CB7CD-32DC-4DBB-B81E-C31833529A18}" srcOrd="5" destOrd="0" parTransId="{0163D078-1D72-4FE5-BAAD-3E4E8261AE3C}" sibTransId="{592716FC-1223-4C34-89AA-4B47CD651406}"/>
    <dgm:cxn modelId="{203086EE-E0D6-40BD-B133-3827342456EB}" srcId="{90555E34-2D40-4D3B-BE7C-066A771666F8}" destId="{AE1E1CC4-62BF-47E9-B151-E797D158B7C0}" srcOrd="2" destOrd="0" parTransId="{F5645DD1-34BF-4E97-896C-C4CE7A00FC40}" sibTransId="{BE08343D-7C2E-4E46-A497-8030128644DB}"/>
    <dgm:cxn modelId="{3D38C952-5E3B-41C3-A3A4-A46B0A5D7DCA}" type="presParOf" srcId="{9871061B-FA4E-423A-BCDF-BF8438A6E603}" destId="{99C98C87-AC4C-4B53-8188-450791EBAC65}" srcOrd="0" destOrd="0" presId="urn:microsoft.com/office/officeart/2005/8/layout/vList2"/>
    <dgm:cxn modelId="{AEC13742-A796-4276-86DE-36A0A7B8A284}" type="presParOf" srcId="{9871061B-FA4E-423A-BCDF-BF8438A6E603}" destId="{27AF7B2E-FCEF-4ED0-B398-742673A3965C}" srcOrd="1" destOrd="0" presId="urn:microsoft.com/office/officeart/2005/8/layout/vList2"/>
    <dgm:cxn modelId="{C1759F5C-0989-40D2-85F0-FBDE20071110}" type="presParOf" srcId="{9871061B-FA4E-423A-BCDF-BF8438A6E603}" destId="{61A7C87B-8A68-4713-88F8-F94A1D66785A}" srcOrd="2" destOrd="0" presId="urn:microsoft.com/office/officeart/2005/8/layout/vList2"/>
    <dgm:cxn modelId="{0DCA8DC6-A264-4ED2-A86D-02E757F9DBCA}" type="presParOf" srcId="{9871061B-FA4E-423A-BCDF-BF8438A6E603}" destId="{6A8BCB4C-8CFC-4E43-8A1A-232C3EA8864B}" srcOrd="3" destOrd="0" presId="urn:microsoft.com/office/officeart/2005/8/layout/vList2"/>
    <dgm:cxn modelId="{3B87CAE8-74F9-4A1D-9C39-598D9D7CFCBD}" type="presParOf" srcId="{9871061B-FA4E-423A-BCDF-BF8438A6E603}" destId="{C5212654-DF5C-477B-A036-272CEEBF9B37}" srcOrd="4" destOrd="0" presId="urn:microsoft.com/office/officeart/2005/8/layout/vList2"/>
    <dgm:cxn modelId="{4FAB7BAD-5B24-4A26-BC9D-5C359C00E10A}" type="presParOf" srcId="{9871061B-FA4E-423A-BCDF-BF8438A6E603}" destId="{904C3DD4-89A1-40C6-8B3B-8D46F5B234A2}" srcOrd="5" destOrd="0" presId="urn:microsoft.com/office/officeart/2005/8/layout/vList2"/>
    <dgm:cxn modelId="{8CD37D55-FDC4-4B1D-80B1-B69E12221335}" type="presParOf" srcId="{9871061B-FA4E-423A-BCDF-BF8438A6E603}" destId="{F0975082-F61F-4542-9E47-D338671FBE32}" srcOrd="6" destOrd="0" presId="urn:microsoft.com/office/officeart/2005/8/layout/vList2"/>
    <dgm:cxn modelId="{AED83EB0-5FD7-4212-AD3E-0C9DB706E821}" type="presParOf" srcId="{9871061B-FA4E-423A-BCDF-BF8438A6E603}" destId="{50D8C8AE-40CA-443F-BDC2-BD550D8736B2}" srcOrd="7" destOrd="0" presId="urn:microsoft.com/office/officeart/2005/8/layout/vList2"/>
    <dgm:cxn modelId="{20F6B892-0126-486B-8BDE-EC76716E94DC}" type="presParOf" srcId="{9871061B-FA4E-423A-BCDF-BF8438A6E603}" destId="{844E14C5-4194-4535-B24F-6A03F1E6313C}" srcOrd="8" destOrd="0" presId="urn:microsoft.com/office/officeart/2005/8/layout/vList2"/>
    <dgm:cxn modelId="{2F2F5BE2-7E2A-4DFF-B8C1-F8E45CCC263B}" type="presParOf" srcId="{9871061B-FA4E-423A-BCDF-BF8438A6E603}" destId="{90AD0995-E559-44A7-AFC0-39632FC3D52B}" srcOrd="9" destOrd="0" presId="urn:microsoft.com/office/officeart/2005/8/layout/vList2"/>
    <dgm:cxn modelId="{600CFB49-FE3E-4DC2-AFC4-FC505854F6C3}" type="presParOf" srcId="{9871061B-FA4E-423A-BCDF-BF8438A6E603}" destId="{68FC6750-6687-4BCE-91DC-C8FA9AF06D77}" srcOrd="1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9C98C87-AC4C-4B53-8188-450791EBAC65}">
      <dsp:nvSpPr>
        <dsp:cNvPr id="0" name=""/>
        <dsp:cNvSpPr/>
      </dsp:nvSpPr>
      <dsp:spPr>
        <a:xfrm>
          <a:off x="0" y="746740"/>
          <a:ext cx="10451087" cy="636480"/>
        </a:xfrm>
        <a:prstGeom prst="roundRect">
          <a:avLst/>
        </a:prstGeom>
        <a:solidFill>
          <a:srgbClr val="89CCF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GB" sz="1600" kern="1200">
              <a:solidFill>
                <a:schemeClr val="tx1"/>
              </a:solidFill>
            </a:rPr>
            <a:t>An additional vaccine 4CMenB (Bexsero) to the vaccines offered within the current SHS portfolio</a:t>
          </a:r>
          <a:endParaRPr lang="en-US" sz="1600" kern="1200">
            <a:solidFill>
              <a:schemeClr val="tx1"/>
            </a:solidFill>
          </a:endParaRPr>
        </a:p>
      </dsp:txBody>
      <dsp:txXfrm>
        <a:off x="31070" y="777810"/>
        <a:ext cx="10388947" cy="574340"/>
      </dsp:txXfrm>
    </dsp:sp>
    <dsp:sp modelId="{61A7C87B-8A68-4713-88F8-F94A1D66785A}">
      <dsp:nvSpPr>
        <dsp:cNvPr id="0" name=""/>
        <dsp:cNvSpPr/>
      </dsp:nvSpPr>
      <dsp:spPr>
        <a:xfrm>
          <a:off x="0" y="1490232"/>
          <a:ext cx="10451087" cy="636480"/>
        </a:xfrm>
        <a:prstGeom prst="roundRect">
          <a:avLst/>
        </a:prstGeom>
        <a:solidFill>
          <a:srgbClr val="89CCF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rtl="0">
            <a:lnSpc>
              <a:spcPct val="90000"/>
            </a:lnSpc>
            <a:spcBef>
              <a:spcPct val="0"/>
            </a:spcBef>
            <a:spcAft>
              <a:spcPct val="35000"/>
            </a:spcAft>
            <a:buNone/>
          </a:pPr>
          <a:r>
            <a:rPr lang="en-US" sz="1600" kern="1200">
              <a:solidFill>
                <a:schemeClr val="tx1"/>
              </a:solidFill>
            </a:rPr>
            <a:t>The change from  reactive offer of Mpox vaccine to a ‘routine </a:t>
          </a:r>
          <a:r>
            <a:rPr lang="en-US" sz="1600" kern="1200">
              <a:solidFill>
                <a:schemeClr val="tx1"/>
              </a:solidFill>
              <a:latin typeface="Arial"/>
            </a:rPr>
            <a:t>vaccination</a:t>
          </a:r>
          <a:r>
            <a:rPr lang="en-US" sz="1600" kern="1200">
              <a:solidFill>
                <a:schemeClr val="tx1"/>
              </a:solidFill>
            </a:rPr>
            <a:t> programme for the prevention of mpox’</a:t>
          </a:r>
          <a:r>
            <a:rPr lang="en-US" sz="1600" kern="1200">
              <a:solidFill>
                <a:schemeClr val="tx1"/>
              </a:solidFill>
              <a:latin typeface="Arial"/>
            </a:rPr>
            <a:t> on an opportunistic basis</a:t>
          </a:r>
          <a:endParaRPr lang="en-US" sz="1600" kern="1200">
            <a:solidFill>
              <a:schemeClr val="tx1"/>
            </a:solidFill>
          </a:endParaRPr>
        </a:p>
      </dsp:txBody>
      <dsp:txXfrm>
        <a:off x="31070" y="1521302"/>
        <a:ext cx="10388947" cy="574340"/>
      </dsp:txXfrm>
    </dsp:sp>
    <dsp:sp modelId="{C5212654-DF5C-477B-A036-272CEEBF9B37}">
      <dsp:nvSpPr>
        <dsp:cNvPr id="0" name=""/>
        <dsp:cNvSpPr/>
      </dsp:nvSpPr>
      <dsp:spPr>
        <a:xfrm>
          <a:off x="0" y="2189488"/>
          <a:ext cx="10451087" cy="636480"/>
        </a:xfrm>
        <a:prstGeom prst="roundRect">
          <a:avLst/>
        </a:prstGeom>
        <a:solidFill>
          <a:srgbClr val="2DA5F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rtl="0">
            <a:lnSpc>
              <a:spcPct val="90000"/>
            </a:lnSpc>
            <a:spcBef>
              <a:spcPct val="0"/>
            </a:spcBef>
            <a:spcAft>
              <a:spcPct val="35000"/>
            </a:spcAft>
            <a:buNone/>
          </a:pPr>
          <a:r>
            <a:rPr lang="en-US" sz="1600" kern="1200">
              <a:solidFill>
                <a:schemeClr val="tx1"/>
              </a:solidFill>
              <a:latin typeface="Arial"/>
            </a:rPr>
            <a:t>Training will be required to ensure you are competent and confident in delivery of 4CMenB (Bexsero) and smallpox/mpox vaccine to eligible individuals*</a:t>
          </a:r>
          <a:endParaRPr lang="en-US" sz="1600" kern="1200">
            <a:solidFill>
              <a:schemeClr val="tx1"/>
            </a:solidFill>
          </a:endParaRPr>
        </a:p>
      </dsp:txBody>
      <dsp:txXfrm>
        <a:off x="31070" y="2220558"/>
        <a:ext cx="10388947" cy="574340"/>
      </dsp:txXfrm>
    </dsp:sp>
    <dsp:sp modelId="{F0975082-F61F-4542-9E47-D338671FBE32}">
      <dsp:nvSpPr>
        <dsp:cNvPr id="0" name=""/>
        <dsp:cNvSpPr/>
      </dsp:nvSpPr>
      <dsp:spPr>
        <a:xfrm>
          <a:off x="0" y="2916002"/>
          <a:ext cx="10451087" cy="636480"/>
        </a:xfrm>
        <a:prstGeom prst="roundRect">
          <a:avLst/>
        </a:prstGeom>
        <a:solidFill>
          <a:srgbClr val="2DA5F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rtl="0">
            <a:lnSpc>
              <a:spcPct val="90000"/>
            </a:lnSpc>
            <a:spcBef>
              <a:spcPct val="0"/>
            </a:spcBef>
            <a:spcAft>
              <a:spcPct val="35000"/>
            </a:spcAft>
            <a:buNone/>
          </a:pPr>
          <a:r>
            <a:rPr lang="en-US" sz="1600" kern="1200">
              <a:solidFill>
                <a:schemeClr val="tx1"/>
              </a:solidFill>
            </a:rPr>
            <a:t>Welsh National</a:t>
          </a:r>
          <a:r>
            <a:rPr lang="en-US" sz="1600" kern="1200">
              <a:solidFill>
                <a:schemeClr val="bg1"/>
              </a:solidFill>
            </a:rPr>
            <a:t> </a:t>
          </a:r>
          <a:r>
            <a:rPr lang="en-US" sz="1600" kern="1200">
              <a:solidFill>
                <a:schemeClr val="bg1"/>
              </a:solidFill>
              <a:latin typeface="Arial"/>
              <a:hlinkClick xmlns:r="http://schemas.openxmlformats.org/officeDocument/2006/relationships" r:id="rId1">
                <a:extLst>
                  <a:ext uri="{A12FA001-AC4F-418D-AE19-62706E023703}">
                    <ahyp:hlinkClr xmlns:ahyp="http://schemas.microsoft.com/office/drawing/2018/hyperlinkcolor" val="tx"/>
                  </a:ext>
                </a:extLst>
              </a:hlinkClick>
            </a:rPr>
            <a:t>PGDs</a:t>
          </a:r>
          <a:r>
            <a:rPr lang="en-US" sz="1600" kern="1200">
              <a:solidFill>
                <a:srgbClr val="00A7A7"/>
              </a:solidFill>
              <a:latin typeface="Arial"/>
              <a:hlinkClick xmlns:r="http://schemas.openxmlformats.org/officeDocument/2006/relationships" r:id="rId1">
                <a:extLst>
                  <a:ext uri="{A12FA001-AC4F-418D-AE19-62706E023703}">
                    <ahyp:hlinkClr xmlns:ahyp="http://schemas.microsoft.com/office/drawing/2018/hyperlinkcolor" val="tx"/>
                  </a:ext>
                </a:extLst>
              </a:hlinkClick>
            </a:rPr>
            <a:t> </a:t>
          </a:r>
          <a:r>
            <a:rPr lang="en-US" sz="1600" kern="1200">
              <a:solidFill>
                <a:schemeClr val="tx1"/>
              </a:solidFill>
              <a:latin typeface="Arial"/>
            </a:rPr>
            <a:t>: </a:t>
          </a:r>
          <a:r>
            <a:rPr lang="en-US" sz="1600" kern="1200">
              <a:solidFill>
                <a:schemeClr val="tx1"/>
              </a:solidFill>
            </a:rPr>
            <a:t>Mpox available and 4CMenB will be published in due course. PSDs will be required where individuals do not meet the PGD criteria</a:t>
          </a:r>
        </a:p>
      </dsp:txBody>
      <dsp:txXfrm>
        <a:off x="31070" y="2947072"/>
        <a:ext cx="10388947" cy="574340"/>
      </dsp:txXfrm>
    </dsp:sp>
    <dsp:sp modelId="{844E14C5-4194-4535-B24F-6A03F1E6313C}">
      <dsp:nvSpPr>
        <dsp:cNvPr id="0" name=""/>
        <dsp:cNvSpPr/>
      </dsp:nvSpPr>
      <dsp:spPr>
        <a:xfrm>
          <a:off x="0" y="3655558"/>
          <a:ext cx="10451087" cy="636480"/>
        </a:xfrm>
        <a:prstGeom prst="roundRect">
          <a:avLst/>
        </a:prstGeom>
        <a:solidFill>
          <a:srgbClr val="89CCF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US" sz="1600" kern="1200">
              <a:solidFill>
                <a:schemeClr val="tx1"/>
              </a:solidFill>
            </a:rPr>
            <a:t>Continue to make every contact count (MECC)</a:t>
          </a:r>
        </a:p>
      </dsp:txBody>
      <dsp:txXfrm>
        <a:off x="31070" y="3686628"/>
        <a:ext cx="10388947" cy="574340"/>
      </dsp:txXfrm>
    </dsp:sp>
    <dsp:sp modelId="{68FC6750-6687-4BCE-91DC-C8FA9AF06D77}">
      <dsp:nvSpPr>
        <dsp:cNvPr id="0" name=""/>
        <dsp:cNvSpPr/>
      </dsp:nvSpPr>
      <dsp:spPr>
        <a:xfrm>
          <a:off x="0" y="0"/>
          <a:ext cx="10451087" cy="636480"/>
        </a:xfrm>
        <a:prstGeom prst="roundRect">
          <a:avLst/>
        </a:prstGeom>
        <a:solidFill>
          <a:srgbClr val="2DA5F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rtl="0">
            <a:lnSpc>
              <a:spcPct val="90000"/>
            </a:lnSpc>
            <a:spcBef>
              <a:spcPct val="0"/>
            </a:spcBef>
            <a:spcAft>
              <a:spcPct val="35000"/>
            </a:spcAft>
            <a:buNone/>
          </a:pPr>
          <a:r>
            <a:rPr lang="en-GB" sz="1600" kern="1200">
              <a:solidFill>
                <a:schemeClr val="tx1"/>
              </a:solidFill>
            </a:rPr>
            <a:t>A </a:t>
          </a:r>
          <a:r>
            <a:rPr lang="en-GB" sz="1600" b="1" kern="1200">
              <a:solidFill>
                <a:schemeClr val="tx1"/>
              </a:solidFill>
            </a:rPr>
            <a:t>new</a:t>
          </a:r>
          <a:r>
            <a:rPr lang="en-GB" sz="1600" kern="1200">
              <a:solidFill>
                <a:schemeClr val="tx1"/>
              </a:solidFill>
              <a:latin typeface="Arial"/>
            </a:rPr>
            <a:t> </a:t>
          </a:r>
          <a:r>
            <a:rPr lang="en-GB" sz="1600" b="0" kern="1200">
              <a:solidFill>
                <a:srgbClr val="002060"/>
              </a:solidFill>
              <a:latin typeface="Arial"/>
              <a:cs typeface="Arial"/>
            </a:rPr>
            <a:t>targeted vaccination programme for the prevention of Gonorrhoea</a:t>
          </a:r>
          <a:r>
            <a:rPr lang="en-GB" sz="1600" b="0" kern="1200">
              <a:solidFill>
                <a:srgbClr val="002060"/>
              </a:solidFill>
              <a:latin typeface="Arial"/>
            </a:rPr>
            <a:t> on an </a:t>
          </a:r>
          <a:r>
            <a:rPr lang="en-GB" sz="1600" b="0" kern="1200">
              <a:solidFill>
                <a:srgbClr val="002060"/>
              </a:solidFill>
              <a:latin typeface="Arial"/>
              <a:ea typeface="+mn-ea"/>
              <a:cs typeface="Arial"/>
            </a:rPr>
            <a:t>opportunistic basis</a:t>
          </a:r>
        </a:p>
      </dsp:txBody>
      <dsp:txXfrm>
        <a:off x="31070" y="31070"/>
        <a:ext cx="10388947" cy="57434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AEEF171-CD03-4F00-838D-BA21AAAE8181}" type="datetimeFigureOut">
              <a:t>6/19/2025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1958CC3-BB30-4EDA-838B-C55EC5A9E53A}" type="slidenum">
              <a:t>‹#›</a:t>
            </a:fld>
            <a:endParaRPr lang="en-US"/>
          </a:p>
        </p:txBody>
      </p:sp>
    </p:spTree>
    <p:extLst>
      <p:ext uri="{BB962C8B-B14F-4D97-AF65-F5344CB8AC3E}">
        <p14:creationId xmlns:p14="http://schemas.microsoft.com/office/powerpoint/2010/main" val="14223597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www.gov.wales/introduction-routine-vaccinations-mpox-and-gonorrhoea-whc2025021" TargetMode="External"/><Relationship Id="rId2" Type="http://schemas.openxmlformats.org/officeDocument/2006/relationships/slide" Target="../slides/slide12.xml"/><Relationship Id="rId1" Type="http://schemas.openxmlformats.org/officeDocument/2006/relationships/notesMaster" Target="../notesMasters/notesMaster1.xml"/><Relationship Id="rId4" Type="http://schemas.openxmlformats.org/officeDocument/2006/relationships/hyperlink" Target="https://www.gov.uk/government/publications/meningococcal-b-vaccination-for-the-prevention-of-gonorrhoea-jcvi-advice-10-november/jcvi-advice-on-the-use-of-meningococcal-b-vaccination-for-the-prevention-of-gonorrhoea" TargetMode="Externa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www.gov.uk/government/publications/mpox-vaccination-programme-jcvi-advice-10-november/jcvi-statement-on-mpox-vaccination-as-a-routine-programme" TargetMode="External"/><Relationship Id="rId2" Type="http://schemas.openxmlformats.org/officeDocument/2006/relationships/slide" Target="../slides/slide15.xml"/><Relationship Id="rId1" Type="http://schemas.openxmlformats.org/officeDocument/2006/relationships/notesMaster" Target="../notesMasters/notesMaster1.xml"/><Relationship Id="rId4" Type="http://schemas.openxmlformats.org/officeDocument/2006/relationships/hyperlink" Target="https://www.gov.uk/government/publications/smallpox-and-vaccinia-the-green-book-chapter-29" TargetMode="Externa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www.gov.uk/government/publications/meningococcal-b-vaccination-for-the-prevention-of-gonorrhoea-jcvi-advice-10-november/jcvi-advice-on-the-use-of-meningococcal-b-vaccination-for-the-prevention-of-gonorrhoea" TargetMode="External"/><Relationship Id="rId7" Type="http://schemas.openxmlformats.org/officeDocument/2006/relationships/hyperlink" Target="https://phw.nhs.wales/topics/immunisation-and-vaccines/a-to-z-list-of-vaccinations/" TargetMode="External"/><Relationship Id="rId2" Type="http://schemas.openxmlformats.org/officeDocument/2006/relationships/slide" Target="../slides/slide18.xml"/><Relationship Id="rId1" Type="http://schemas.openxmlformats.org/officeDocument/2006/relationships/notesMaster" Target="../notesMasters/notesMaster1.xml"/><Relationship Id="rId6" Type="http://schemas.openxmlformats.org/officeDocument/2006/relationships/hyperlink" Target="https://phw.nhs.wales/topics/immunisation-and-vaccines/vaccines-professionals/a-to-z-list-of-vaccinations-for-health-and-social-care-professionals/" TargetMode="External"/><Relationship Id="rId5" Type="http://schemas.openxmlformats.org/officeDocument/2006/relationships/hyperlink" Target="https://www.gov.wales/health-circulars-2024-2027" TargetMode="External"/><Relationship Id="rId4" Type="http://schemas.openxmlformats.org/officeDocument/2006/relationships/hyperlink" Target="https://www.gov.uk/government/publications/mpox-vaccination-programme-jcvi-advice-10-november/jcvi-statement-on-mpox-vaccination-as-a-routine-programme" TargetMode="Externa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phw.nhs.wales/topics/immunisation-and-vaccines/vaccines-professionals/immunisation-training-resources-and-events/"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www.gov.uk/government/publications/gonorrhoea-the-green-book-chapter" TargetMode="External"/><Relationship Id="rId2" Type="http://schemas.openxmlformats.org/officeDocument/2006/relationships/slide" Target="../slides/slide10.xml"/><Relationship Id="rId1" Type="http://schemas.openxmlformats.org/officeDocument/2006/relationships/notesMaster" Target="../notesMasters/notesMaster1.xml"/><Relationship Id="rId4" Type="http://schemas.openxmlformats.org/officeDocument/2006/relationships/hyperlink" Target="https://www.gov.uk/government/publications/meningococcal-b-vaccination-for-the-prevention-of-gonorrhoea-jcvi-advice-10-november/jcvi-advice-on-the-use-of-meningococcal-b-vaccination-for-the-prevention-of-gonorrhoea" TargetMode="Externa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www.gov.uk/government/publications/meningococcal-b-vaccination-for-the-prevention-of-gonorrhoea-jcvi-advice-10-november/jcvi-advice-on-the-use-of-meningococcal-b-vaccination-for-the-prevention-of-gonorrhoea"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a:defRPr/>
            </a:pPr>
            <a:r>
              <a:rPr lang="en-GB" sz="2000" kern="1200">
                <a:solidFill>
                  <a:schemeClr val="tx1"/>
                </a:solidFill>
                <a:latin typeface="Arial" charset="0"/>
                <a:ea typeface="ＭＳ Ｐゴシック" charset="-128"/>
                <a:cs typeface="+mn-cs"/>
              </a:rPr>
              <a:t>Material contained in this document may be reproduced without prior permission provided it is done so accurately and is not used in a misleading context.</a:t>
            </a:r>
          </a:p>
          <a:p>
            <a:pPr>
              <a:defRPr/>
            </a:pPr>
            <a:endParaRPr lang="en-GB" sz="2000" kern="1200">
              <a:solidFill>
                <a:schemeClr val="tx1"/>
              </a:solidFill>
              <a:latin typeface="Arial" charset="0"/>
              <a:ea typeface="ＭＳ Ｐゴシック" charset="-128"/>
              <a:cs typeface="+mn-cs"/>
            </a:endParaRPr>
          </a:p>
          <a:p>
            <a:pPr eaLnBrk="1" fontAlgn="auto" hangingPunct="1">
              <a:spcBef>
                <a:spcPts val="0"/>
              </a:spcBef>
              <a:spcAft>
                <a:spcPts val="0"/>
              </a:spcAft>
              <a:defRPr/>
            </a:pPr>
            <a:r>
              <a:rPr lang="en-GB" sz="2000" kern="1200">
                <a:solidFill>
                  <a:schemeClr val="tx1"/>
                </a:solidFill>
                <a:latin typeface="Arial" charset="0"/>
                <a:ea typeface="ＭＳ Ｐゴシック" charset="-128"/>
                <a:cs typeface="+mn-cs"/>
              </a:rPr>
              <a:t>Acknowledgement to Public Health Wales NHS Trust to be stated.</a:t>
            </a:r>
          </a:p>
          <a:p>
            <a:pPr eaLnBrk="1" fontAlgn="auto" hangingPunct="1">
              <a:spcBef>
                <a:spcPts val="0"/>
              </a:spcBef>
              <a:spcAft>
                <a:spcPts val="0"/>
              </a:spcAft>
              <a:defRPr/>
            </a:pPr>
            <a:endParaRPr lang="en-GB" sz="2000" kern="1200">
              <a:solidFill>
                <a:schemeClr val="tx1"/>
              </a:solidFill>
              <a:latin typeface="Arial" charset="0"/>
              <a:ea typeface="ＭＳ Ｐゴシック" charset="-128"/>
              <a:cs typeface="+mn-cs"/>
            </a:endParaRPr>
          </a:p>
          <a:p>
            <a:pPr eaLnBrk="1" fontAlgn="auto" hangingPunct="1">
              <a:spcBef>
                <a:spcPts val="0"/>
              </a:spcBef>
              <a:spcAft>
                <a:spcPts val="0"/>
              </a:spcAft>
              <a:defRPr/>
            </a:pPr>
            <a:r>
              <a:rPr lang="en-GB" sz="2000" kern="1200">
                <a:solidFill>
                  <a:schemeClr val="tx1"/>
                </a:solidFill>
                <a:latin typeface="Arial" charset="0"/>
                <a:ea typeface="ＭＳ Ｐゴシック" charset="-128"/>
                <a:cs typeface="+mn-cs"/>
              </a:rPr>
              <a:t>© 2025 Public Health Wales NHS Trust.</a:t>
            </a:r>
            <a:endParaRPr lang="en-US">
              <a:latin typeface="Arial" pitchFamily="34" charset="0"/>
              <a:ea typeface="ＭＳ Ｐゴシック" pitchFamily="34" charset="-128"/>
            </a:endParaRPr>
          </a:p>
          <a:p>
            <a:endParaRPr lang="en-GB"/>
          </a:p>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a:t>
            </a:fld>
            <a:endParaRPr lang="en-GB"/>
          </a:p>
        </p:txBody>
      </p:sp>
    </p:spTree>
    <p:extLst>
      <p:ext uri="{BB962C8B-B14F-4D97-AF65-F5344CB8AC3E}">
        <p14:creationId xmlns:p14="http://schemas.microsoft.com/office/powerpoint/2010/main" val="29092011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a:t>*A course of two doses of 4CMenB vaccine (0.5 ml intramuscular/subcutaneous injection) at least 4 weeks apart. </a:t>
            </a:r>
            <a:br>
              <a:rPr lang="en-US">
                <a:cs typeface="+mn-lt"/>
              </a:rPr>
            </a:br>
            <a:r>
              <a:rPr lang="en-US"/>
              <a:t>There is no maximum time interval limit between the two vaccine doses. Pragmatically and opportunistically, the second dose can be scheduled for the next clinic attendance, which may be after 3, 6 or 12 months. There is no need to recommence the primary </a:t>
            </a:r>
            <a:r>
              <a:rPr lang="en-US" err="1"/>
              <a:t>immunisation</a:t>
            </a:r>
            <a:r>
              <a:rPr lang="en-US"/>
              <a:t> schedule even after a prolonged interval between the two doses. </a:t>
            </a:r>
            <a:br>
              <a:rPr lang="en-US">
                <a:cs typeface="+mn-lt"/>
              </a:rPr>
            </a:br>
            <a:endParaRPr lang="en-US"/>
          </a:p>
          <a:p>
            <a:r>
              <a:rPr lang="en-US"/>
              <a:t>A UK health economic model indicated that offering 4CMenB to GBMSM at increased risk of gonorrhoea attending sexual health services would be cost-effective, even with a conservative vaccine effectiveness of 31% lasting 18 months after primary vaccination with two doses (Whittles et al., 2022) </a:t>
            </a:r>
          </a:p>
          <a:p>
            <a:endParaRPr lang="en-US"/>
          </a:p>
          <a:p>
            <a:r>
              <a:rPr lang="en-US"/>
              <a:t>**Eligibility covered in next slide </a:t>
            </a:r>
            <a:endParaRPr lang="en-US">
              <a:ea typeface="Calibri" panose="020F0502020204030204"/>
              <a:cs typeface="Calibri" panose="020F0502020204030204"/>
            </a:endParaRPr>
          </a:p>
          <a:p>
            <a:endParaRPr lang="en-US"/>
          </a:p>
          <a:p>
            <a:r>
              <a:rPr lang="en-US"/>
              <a:t>WHC/2025/021 Introduction of routine vaccination </a:t>
            </a:r>
            <a:r>
              <a:rPr lang="en-US" err="1"/>
              <a:t>programmes</a:t>
            </a:r>
            <a:r>
              <a:rPr lang="en-US"/>
              <a:t> for the prevention of mpox and </a:t>
            </a:r>
            <a:r>
              <a:rPr lang="en-US" err="1"/>
              <a:t>gonorrhoea</a:t>
            </a:r>
            <a:r>
              <a:rPr lang="en-US"/>
              <a:t> (2 June 2025) </a:t>
            </a:r>
            <a:r>
              <a:rPr lang="en-US">
                <a:hlinkClick r:id="rId3"/>
              </a:rPr>
              <a:t>Introduction of routine vaccinations for mpox and gonorrhoea (WHC/2025/021) | GOV.WALES</a:t>
            </a:r>
            <a:r>
              <a:rPr lang="en-US"/>
              <a:t> </a:t>
            </a:r>
          </a:p>
          <a:p>
            <a:r>
              <a:rPr lang="en-US"/>
              <a:t>JCVI Statement </a:t>
            </a:r>
            <a:r>
              <a:rPr lang="en-US">
                <a:hlinkClick r:id="rId4"/>
              </a:rPr>
              <a:t>JCVI advice on the use of meningococcal B vaccination for the prevention of gonorrhoea - GOV.UK</a:t>
            </a:r>
            <a:r>
              <a:rPr lang="en-US"/>
              <a:t> </a:t>
            </a:r>
            <a:endParaRPr lang="en-US">
              <a:ea typeface="Calibri"/>
              <a:cs typeface="Calibri"/>
            </a:endParaRPr>
          </a:p>
          <a:p>
            <a:endParaRPr lang="en-US" sz="1800">
              <a:ea typeface="Calibri"/>
              <a:cs typeface="+mn-lt"/>
            </a:endParaRP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12</a:t>
            </a:fld>
            <a:endParaRPr lang="en-GB"/>
          </a:p>
        </p:txBody>
      </p:sp>
    </p:spTree>
    <p:extLst>
      <p:ext uri="{BB962C8B-B14F-4D97-AF65-F5344CB8AC3E}">
        <p14:creationId xmlns:p14="http://schemas.microsoft.com/office/powerpoint/2010/main" val="200074646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i="0">
                <a:solidFill>
                  <a:srgbClr val="002060"/>
                </a:solidFill>
                <a:effectLst/>
              </a:rPr>
              <a:t>JCVI statement on mpox vaccination as a routine programme - </a:t>
            </a:r>
            <a:r>
              <a:rPr lang="en-GB" sz="1200"/>
              <a:t>Published 10 November: </a:t>
            </a:r>
            <a:r>
              <a:rPr lang="en-GB" sz="1200" i="0">
                <a:solidFill>
                  <a:srgbClr val="002060"/>
                </a:solidFill>
                <a:effectLst/>
                <a:hlinkClick r:id="rId3"/>
              </a:rPr>
              <a:t>https://www.gov.uk/government/publications/mpox-vaccination-programme-jcvi-advice-10-november/jcvi-statement-on-mpox-vaccination-as-a-routine-programme</a:t>
            </a:r>
            <a:endParaRPr lang="en-GB" sz="1200" i="0">
              <a:solidFill>
                <a:srgbClr val="002060"/>
              </a:solidFill>
              <a:effectLst/>
            </a:endParaRPr>
          </a:p>
          <a:p>
            <a:endParaRPr lang="en-GB"/>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a:solidFill>
                  <a:srgbClr val="002060"/>
                </a:solidFill>
                <a:cs typeface="Arial"/>
              </a:rPr>
              <a:t>Guidelines for occupational pre-exposure vaccination in healthcare and laboratory workers can be found in </a:t>
            </a:r>
            <a:r>
              <a:rPr lang="en-US" sz="1200">
                <a:solidFill>
                  <a:srgbClr val="0B0C0C"/>
                </a:solidFill>
                <a:cs typeface="Arial"/>
                <a:hlinkClick r:id="rId4"/>
              </a:rPr>
              <a:t>chapter 29 of the Green Book</a:t>
            </a:r>
            <a:r>
              <a:rPr lang="en-US" sz="1200">
                <a:solidFill>
                  <a:srgbClr val="0B0C0C"/>
                </a:solidFill>
                <a:cs typeface="Arial"/>
              </a:rPr>
              <a:t>.</a:t>
            </a:r>
            <a:endParaRPr lang="en-US" sz="1200">
              <a:cs typeface="Arial"/>
            </a:endParaRPr>
          </a:p>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15</a:t>
            </a:fld>
            <a:endParaRPr lang="en-GB"/>
          </a:p>
        </p:txBody>
      </p:sp>
    </p:spTree>
    <p:extLst>
      <p:ext uri="{BB962C8B-B14F-4D97-AF65-F5344CB8AC3E}">
        <p14:creationId xmlns:p14="http://schemas.microsoft.com/office/powerpoint/2010/main" val="41828017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ea typeface="Calibri"/>
              <a:cs typeface="Calibri"/>
            </a:endParaRP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17</a:t>
            </a:fld>
            <a:endParaRPr lang="en-GB"/>
          </a:p>
        </p:txBody>
      </p:sp>
    </p:spTree>
    <p:extLst>
      <p:ext uri="{BB962C8B-B14F-4D97-AF65-F5344CB8AC3E}">
        <p14:creationId xmlns:p14="http://schemas.microsoft.com/office/powerpoint/2010/main" val="271877519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Arial" panose="020B0604020202020204" pitchFamily="34" charset="0"/>
              <a:buChar char="•"/>
            </a:pPr>
            <a:r>
              <a:rPr lang="en-GB"/>
              <a:t>The JCVI statement </a:t>
            </a:r>
            <a:r>
              <a:rPr lang="en-GB">
                <a:hlinkClick r:id="rId3"/>
              </a:rPr>
              <a:t>JCVI advice on the use of meningococcal B vaccination for the prevention of gonorrhoea - GOV.UK</a:t>
            </a:r>
            <a:r>
              <a:rPr lang="en-GB"/>
              <a:t> </a:t>
            </a:r>
            <a:endParaRPr lang="en-GB">
              <a:ea typeface="Calibri" panose="020F0502020204030204"/>
              <a:cs typeface="Calibri" panose="020F0502020204030204"/>
            </a:endParaRPr>
          </a:p>
          <a:p>
            <a:pPr>
              <a:buFont typeface="Arial" panose="020B0604020202020204" pitchFamily="34" charset="0"/>
              <a:buChar char="•"/>
            </a:pPr>
            <a:r>
              <a:rPr lang="en-GB"/>
              <a:t>The JCVI Statement </a:t>
            </a:r>
            <a:r>
              <a:rPr lang="en-GB">
                <a:hlinkClick r:id="rId4"/>
              </a:rPr>
              <a:t>JCVI statement on mpox vaccination as a routine programme - GOV.UK</a:t>
            </a:r>
            <a:r>
              <a:rPr lang="en-GB"/>
              <a:t> </a:t>
            </a:r>
            <a:endParaRPr lang="en-GB">
              <a:ea typeface="Calibri"/>
              <a:cs typeface="Calibri"/>
            </a:endParaRPr>
          </a:p>
          <a:p>
            <a:pPr>
              <a:buFont typeface="Arial" panose="020B0604020202020204" pitchFamily="34" charset="0"/>
              <a:buChar char="•"/>
            </a:pPr>
            <a:r>
              <a:rPr lang="en-GB"/>
              <a:t>The Welsh Government Welsh Health Circular (WHC/2025/021) June 2025 will be available here: </a:t>
            </a:r>
            <a:r>
              <a:rPr lang="en-GB">
                <a:hlinkClick r:id="rId5"/>
              </a:rPr>
              <a:t>Health circulars: 2024 to 2027 | GOV.WALES</a:t>
            </a:r>
            <a:r>
              <a:rPr lang="en-GB"/>
              <a:t> </a:t>
            </a:r>
            <a:endParaRPr lang="en-GB">
              <a:ea typeface="Calibri"/>
              <a:cs typeface="Calibri"/>
            </a:endParaRPr>
          </a:p>
          <a:p>
            <a:pPr>
              <a:buFont typeface="Arial" panose="020B0604020202020204" pitchFamily="34" charset="0"/>
              <a:buChar char="•"/>
            </a:pPr>
            <a:r>
              <a:rPr lang="en-GB"/>
              <a:t>Our healthcare professional website (once published) (including FAQs): </a:t>
            </a:r>
            <a:r>
              <a:rPr lang="en-GB">
                <a:hlinkClick r:id="rId6"/>
              </a:rPr>
              <a:t>A to Z list of vaccinations for health and social care professionals - Public Health Wales</a:t>
            </a:r>
            <a:r>
              <a:rPr lang="en-GB"/>
              <a:t> </a:t>
            </a:r>
            <a:endParaRPr lang="en-GB">
              <a:ea typeface="Calibri"/>
              <a:cs typeface="Calibri"/>
            </a:endParaRPr>
          </a:p>
          <a:p>
            <a:pPr>
              <a:buFont typeface="Arial" panose="020B0604020202020204" pitchFamily="34" charset="0"/>
              <a:buChar char="•"/>
            </a:pPr>
            <a:r>
              <a:rPr lang="en-GB"/>
              <a:t>You can direct your patients to our public website (once published) (including FAQs) at: </a:t>
            </a:r>
            <a:r>
              <a:rPr lang="en-GB">
                <a:hlinkClick r:id="rId7"/>
              </a:rPr>
              <a:t>A to Z list of vaccinations - Public Health Wales</a:t>
            </a:r>
            <a:r>
              <a:rPr lang="en-GB"/>
              <a:t> </a:t>
            </a:r>
            <a:endParaRPr lang="en-GB">
              <a:ea typeface="Calibri"/>
              <a:cs typeface="Calibri"/>
            </a:endParaRPr>
          </a:p>
          <a:p>
            <a:endParaRPr lang="en-GB">
              <a:ea typeface="Calibri"/>
              <a:cs typeface="Calibri"/>
            </a:endParaRPr>
          </a:p>
          <a:p>
            <a:endParaRPr lang="en-GB"/>
          </a:p>
        </p:txBody>
      </p:sp>
      <p:sp>
        <p:nvSpPr>
          <p:cNvPr id="4" name="Slide Number Placeholder 3"/>
          <p:cNvSpPr>
            <a:spLocks noGrp="1"/>
          </p:cNvSpPr>
          <p:nvPr>
            <p:ph type="sldNum" sz="quarter" idx="5"/>
          </p:nvPr>
        </p:nvSpPr>
        <p:spPr/>
        <p:txBody>
          <a:bodyPr/>
          <a:lstStyle/>
          <a:p>
            <a:fld id="{92F5893F-4C92-4798-ABE9-9E2796B6950B}" type="slidenum">
              <a:rPr lang="en-GB" smtClean="0"/>
              <a:t>18</a:t>
            </a:fld>
            <a:endParaRPr lang="en-GB"/>
          </a:p>
        </p:txBody>
      </p:sp>
    </p:spTree>
    <p:extLst>
      <p:ext uri="{BB962C8B-B14F-4D97-AF65-F5344CB8AC3E}">
        <p14:creationId xmlns:p14="http://schemas.microsoft.com/office/powerpoint/2010/main" val="126952397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2F5893F-4C92-4798-ABE9-9E2796B6950B}" type="slidenum">
              <a:rPr lang="en-GB" smtClean="0"/>
              <a:t>19</a:t>
            </a:fld>
            <a:endParaRPr lang="en-GB"/>
          </a:p>
        </p:txBody>
      </p:sp>
    </p:spTree>
    <p:extLst>
      <p:ext uri="{BB962C8B-B14F-4D97-AF65-F5344CB8AC3E}">
        <p14:creationId xmlns:p14="http://schemas.microsoft.com/office/powerpoint/2010/main" val="158981311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2F5893F-4C92-4798-ABE9-9E2796B6950B}" type="slidenum">
              <a:rPr lang="en-GB" smtClean="0"/>
              <a:t>20</a:t>
            </a:fld>
            <a:endParaRPr lang="en-GB"/>
          </a:p>
        </p:txBody>
      </p:sp>
    </p:spTree>
    <p:extLst>
      <p:ext uri="{BB962C8B-B14F-4D97-AF65-F5344CB8AC3E}">
        <p14:creationId xmlns:p14="http://schemas.microsoft.com/office/powerpoint/2010/main" val="166353503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2F5893F-4C92-4798-ABE9-9E2796B6950B}" type="slidenum">
              <a:rPr lang="en-GB" smtClean="0"/>
              <a:t>21</a:t>
            </a:fld>
            <a:endParaRPr lang="en-GB"/>
          </a:p>
        </p:txBody>
      </p:sp>
    </p:spTree>
    <p:extLst>
      <p:ext uri="{BB962C8B-B14F-4D97-AF65-F5344CB8AC3E}">
        <p14:creationId xmlns:p14="http://schemas.microsoft.com/office/powerpoint/2010/main" val="397979532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a:solidFill>
                  <a:schemeClr val="tx1"/>
                </a:solidFill>
                <a:latin typeface="Arial"/>
              </a:rPr>
              <a:t>*Annual</a:t>
            </a:r>
            <a:r>
              <a:rPr lang="en-US" sz="1200">
                <a:solidFill>
                  <a:schemeClr val="tx1"/>
                </a:solidFill>
              </a:rPr>
              <a:t> update training will continue to be required (as per local policy) for the delivery of vaccinations in SHSs</a:t>
            </a:r>
            <a:endParaRPr lang="en-GB"/>
          </a:p>
          <a:p>
            <a:endParaRPr lang="en-GB"/>
          </a:p>
        </p:txBody>
      </p:sp>
      <p:sp>
        <p:nvSpPr>
          <p:cNvPr id="5" name="Slide Number Placeholder 4"/>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E9AB69-1183-4A53-8418-DBE90C92BBE7}"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90559679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2F5893F-4C92-4798-ABE9-9E2796B6950B}" type="slidenum">
              <a:rPr lang="en-GB" smtClean="0"/>
              <a:t>23</a:t>
            </a:fld>
            <a:endParaRPr lang="en-GB"/>
          </a:p>
        </p:txBody>
      </p:sp>
    </p:spTree>
    <p:extLst>
      <p:ext uri="{BB962C8B-B14F-4D97-AF65-F5344CB8AC3E}">
        <p14:creationId xmlns:p14="http://schemas.microsoft.com/office/powerpoint/2010/main" val="392514575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ea typeface="Calibri"/>
                <a:cs typeface="Calibri"/>
              </a:rPr>
              <a:t>L&amp;L session will be available on SharePoint</a:t>
            </a:r>
            <a:endParaRPr lang="en-GB"/>
          </a:p>
        </p:txBody>
      </p:sp>
      <p:sp>
        <p:nvSpPr>
          <p:cNvPr id="4" name="Slide Number Placeholder 3"/>
          <p:cNvSpPr>
            <a:spLocks noGrp="1"/>
          </p:cNvSpPr>
          <p:nvPr>
            <p:ph type="sldNum" sz="quarter" idx="5"/>
          </p:nvPr>
        </p:nvSpPr>
        <p:spPr/>
        <p:txBody>
          <a:bodyPr/>
          <a:lstStyle/>
          <a:p>
            <a:fld id="{92F5893F-4C92-4798-ABE9-9E2796B6950B}" type="slidenum">
              <a:rPr lang="en-GB" smtClean="0"/>
              <a:t>24</a:t>
            </a:fld>
            <a:endParaRPr lang="en-GB"/>
          </a:p>
        </p:txBody>
      </p:sp>
    </p:spTree>
    <p:extLst>
      <p:ext uri="{BB962C8B-B14F-4D97-AF65-F5344CB8AC3E}">
        <p14:creationId xmlns:p14="http://schemas.microsoft.com/office/powerpoint/2010/main" val="20985555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2F5893F-4C92-4798-ABE9-9E2796B6950B}" type="slidenum">
              <a:rPr lang="en-GB" smtClean="0"/>
              <a:t>4</a:t>
            </a:fld>
            <a:endParaRPr lang="en-GB"/>
          </a:p>
        </p:txBody>
      </p:sp>
    </p:spTree>
    <p:extLst>
      <p:ext uri="{BB962C8B-B14F-4D97-AF65-F5344CB8AC3E}">
        <p14:creationId xmlns:p14="http://schemas.microsoft.com/office/powerpoint/2010/main" val="265403553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2F5893F-4C92-4798-ABE9-9E2796B6950B}" type="slidenum">
              <a:rPr lang="en-GB" smtClean="0"/>
              <a:t>25</a:t>
            </a:fld>
            <a:endParaRPr lang="en-GB"/>
          </a:p>
        </p:txBody>
      </p:sp>
    </p:spTree>
    <p:extLst>
      <p:ext uri="{BB962C8B-B14F-4D97-AF65-F5344CB8AC3E}">
        <p14:creationId xmlns:p14="http://schemas.microsoft.com/office/powerpoint/2010/main" val="74295012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2F5893F-4C92-4798-ABE9-9E2796B6950B}" type="slidenum">
              <a:rPr lang="en-GB" smtClean="0"/>
              <a:t>26</a:t>
            </a:fld>
            <a:endParaRPr lang="en-GB"/>
          </a:p>
        </p:txBody>
      </p:sp>
    </p:spTree>
    <p:extLst>
      <p:ext uri="{BB962C8B-B14F-4D97-AF65-F5344CB8AC3E}">
        <p14:creationId xmlns:p14="http://schemas.microsoft.com/office/powerpoint/2010/main" val="47600652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2F5893F-4C92-4798-ABE9-9E2796B6950B}" type="slidenum">
              <a:rPr lang="en-GB" smtClean="0"/>
              <a:t>27</a:t>
            </a:fld>
            <a:endParaRPr lang="en-GB"/>
          </a:p>
        </p:txBody>
      </p:sp>
    </p:spTree>
    <p:extLst>
      <p:ext uri="{BB962C8B-B14F-4D97-AF65-F5344CB8AC3E}">
        <p14:creationId xmlns:p14="http://schemas.microsoft.com/office/powerpoint/2010/main" val="162353543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2F5893F-4C92-4798-ABE9-9E2796B6950B}" type="slidenum">
              <a:rPr lang="en-GB" smtClean="0"/>
              <a:t>28</a:t>
            </a:fld>
            <a:endParaRPr lang="en-GB"/>
          </a:p>
        </p:txBody>
      </p:sp>
    </p:spTree>
    <p:extLst>
      <p:ext uri="{BB962C8B-B14F-4D97-AF65-F5344CB8AC3E}">
        <p14:creationId xmlns:p14="http://schemas.microsoft.com/office/powerpoint/2010/main" val="199411566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2F5893F-4C92-4798-ABE9-9E2796B6950B}" type="slidenum">
              <a:rPr lang="en-GB" smtClean="0"/>
              <a:t>29</a:t>
            </a:fld>
            <a:endParaRPr lang="en-GB"/>
          </a:p>
        </p:txBody>
      </p:sp>
    </p:spTree>
    <p:extLst>
      <p:ext uri="{BB962C8B-B14F-4D97-AF65-F5344CB8AC3E}">
        <p14:creationId xmlns:p14="http://schemas.microsoft.com/office/powerpoint/2010/main" val="87892015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2F5893F-4C92-4798-ABE9-9E2796B6950B}" type="slidenum">
              <a:rPr lang="en-GB" smtClean="0"/>
              <a:t>32</a:t>
            </a:fld>
            <a:endParaRPr lang="en-GB"/>
          </a:p>
        </p:txBody>
      </p:sp>
    </p:spTree>
    <p:extLst>
      <p:ext uri="{BB962C8B-B14F-4D97-AF65-F5344CB8AC3E}">
        <p14:creationId xmlns:p14="http://schemas.microsoft.com/office/powerpoint/2010/main" val="275554125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2F5893F-4C92-4798-ABE9-9E2796B6950B}" type="slidenum">
              <a:rPr lang="en-GB" smtClean="0"/>
              <a:t>33</a:t>
            </a:fld>
            <a:endParaRPr lang="en-GB"/>
          </a:p>
        </p:txBody>
      </p:sp>
    </p:spTree>
    <p:extLst>
      <p:ext uri="{BB962C8B-B14F-4D97-AF65-F5344CB8AC3E}">
        <p14:creationId xmlns:p14="http://schemas.microsoft.com/office/powerpoint/2010/main" val="327521626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2F5893F-4C92-4798-ABE9-9E2796B6950B}" type="slidenum">
              <a:rPr lang="en-GB" smtClean="0"/>
              <a:t>34</a:t>
            </a:fld>
            <a:endParaRPr lang="en-GB"/>
          </a:p>
        </p:txBody>
      </p:sp>
    </p:spTree>
    <p:extLst>
      <p:ext uri="{BB962C8B-B14F-4D97-AF65-F5344CB8AC3E}">
        <p14:creationId xmlns:p14="http://schemas.microsoft.com/office/powerpoint/2010/main" val="3402921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2F5893F-4C92-4798-ABE9-9E2796B6950B}" type="slidenum">
              <a:rPr lang="en-GB" smtClean="0"/>
              <a:t>35</a:t>
            </a:fld>
            <a:endParaRPr lang="en-GB"/>
          </a:p>
        </p:txBody>
      </p:sp>
    </p:spTree>
    <p:extLst>
      <p:ext uri="{BB962C8B-B14F-4D97-AF65-F5344CB8AC3E}">
        <p14:creationId xmlns:p14="http://schemas.microsoft.com/office/powerpoint/2010/main" val="228428625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2F5893F-4C92-4798-ABE9-9E2796B6950B}" type="slidenum">
              <a:rPr lang="en-GB" smtClean="0"/>
              <a:t>36</a:t>
            </a:fld>
            <a:endParaRPr lang="en-GB"/>
          </a:p>
        </p:txBody>
      </p:sp>
    </p:spTree>
    <p:extLst>
      <p:ext uri="{BB962C8B-B14F-4D97-AF65-F5344CB8AC3E}">
        <p14:creationId xmlns:p14="http://schemas.microsoft.com/office/powerpoint/2010/main" val="42497637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hlinkClick r:id="rId3"/>
              </a:rPr>
              <a:t>Immunisation training resources and events - Public Health Wales</a:t>
            </a:r>
            <a:r>
              <a:rPr lang="en-GB"/>
              <a:t> </a:t>
            </a:r>
          </a:p>
        </p:txBody>
      </p:sp>
      <p:sp>
        <p:nvSpPr>
          <p:cNvPr id="4" name="Slide Number Placeholder 3"/>
          <p:cNvSpPr>
            <a:spLocks noGrp="1"/>
          </p:cNvSpPr>
          <p:nvPr>
            <p:ph type="sldNum" sz="quarter" idx="5"/>
          </p:nvPr>
        </p:nvSpPr>
        <p:spPr/>
        <p:txBody>
          <a:bodyPr/>
          <a:lstStyle/>
          <a:p>
            <a:fld id="{92F5893F-4C92-4798-ABE9-9E2796B6950B}" type="slidenum">
              <a:rPr lang="en-GB" smtClean="0"/>
              <a:t>5</a:t>
            </a:fld>
            <a:endParaRPr lang="en-GB"/>
          </a:p>
        </p:txBody>
      </p:sp>
    </p:spTree>
    <p:extLst>
      <p:ext uri="{BB962C8B-B14F-4D97-AF65-F5344CB8AC3E}">
        <p14:creationId xmlns:p14="http://schemas.microsoft.com/office/powerpoint/2010/main" val="787719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2F5893F-4C92-4798-ABE9-9E2796B6950B}" type="slidenum">
              <a:rPr lang="en-GB" smtClean="0"/>
              <a:t>6</a:t>
            </a:fld>
            <a:endParaRPr lang="en-GB"/>
          </a:p>
        </p:txBody>
      </p:sp>
    </p:spTree>
    <p:extLst>
      <p:ext uri="{BB962C8B-B14F-4D97-AF65-F5344CB8AC3E}">
        <p14:creationId xmlns:p14="http://schemas.microsoft.com/office/powerpoint/2010/main" val="22805073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ea typeface="Calibri"/>
                <a:cs typeface="Calibri"/>
              </a:rPr>
              <a:t>In Wales health is devolved</a:t>
            </a:r>
            <a:endParaRPr lang="en-GB"/>
          </a:p>
        </p:txBody>
      </p:sp>
      <p:sp>
        <p:nvSpPr>
          <p:cNvPr id="4" name="Slide Number Placeholder 3"/>
          <p:cNvSpPr>
            <a:spLocks noGrp="1"/>
          </p:cNvSpPr>
          <p:nvPr>
            <p:ph type="sldNum" sz="quarter" idx="5"/>
          </p:nvPr>
        </p:nvSpPr>
        <p:spPr/>
        <p:txBody>
          <a:bodyPr/>
          <a:lstStyle/>
          <a:p>
            <a:fld id="{92F5893F-4C92-4798-ABE9-9E2796B6950B}" type="slidenum">
              <a:rPr lang="en-GB" smtClean="0"/>
              <a:t>7</a:t>
            </a:fld>
            <a:endParaRPr lang="en-GB"/>
          </a:p>
        </p:txBody>
      </p:sp>
    </p:spTree>
    <p:extLst>
      <p:ext uri="{BB962C8B-B14F-4D97-AF65-F5344CB8AC3E}">
        <p14:creationId xmlns:p14="http://schemas.microsoft.com/office/powerpoint/2010/main" val="22578990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2F5893F-4C92-4798-ABE9-9E2796B6950B}" type="slidenum">
              <a:rPr lang="en-GB" smtClean="0"/>
              <a:t>8</a:t>
            </a:fld>
            <a:endParaRPr lang="en-GB"/>
          </a:p>
        </p:txBody>
      </p:sp>
    </p:spTree>
    <p:extLst>
      <p:ext uri="{BB962C8B-B14F-4D97-AF65-F5344CB8AC3E}">
        <p14:creationId xmlns:p14="http://schemas.microsoft.com/office/powerpoint/2010/main" val="10504090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b="0" i="0">
                <a:solidFill>
                  <a:srgbClr val="0B0C0C"/>
                </a:solidFill>
                <a:effectLst/>
                <a:latin typeface="GDS Transport"/>
              </a:rPr>
              <a:t>Diagnosis rates for gonorrhoea are consistently disproportionately higher in specific communities including:</a:t>
            </a:r>
          </a:p>
          <a:p>
            <a:pPr algn="l"/>
            <a:endParaRPr lang="en-GB" b="0" i="0">
              <a:solidFill>
                <a:srgbClr val="0B0C0C"/>
              </a:solidFill>
              <a:effectLst/>
              <a:latin typeface="GDS Transport"/>
            </a:endParaRPr>
          </a:p>
          <a:p>
            <a:pPr algn="l">
              <a:buFont typeface="Arial" panose="020B0604020202020204" pitchFamily="34" charset="0"/>
              <a:buChar char="•"/>
            </a:pPr>
            <a:r>
              <a:rPr lang="en-GB" b="0" i="0">
                <a:solidFill>
                  <a:srgbClr val="0B0C0C"/>
                </a:solidFill>
                <a:effectLst/>
                <a:latin typeface="GDS Transport"/>
              </a:rPr>
              <a:t>those who live in the most deprived areas</a:t>
            </a:r>
          </a:p>
          <a:p>
            <a:pPr algn="l">
              <a:buFont typeface="Arial" panose="020B0604020202020204" pitchFamily="34" charset="0"/>
              <a:buChar char="•"/>
            </a:pPr>
            <a:r>
              <a:rPr lang="en-GB" b="0" i="0">
                <a:solidFill>
                  <a:srgbClr val="0B0C0C"/>
                </a:solidFill>
                <a:effectLst/>
                <a:latin typeface="GDS Transport"/>
              </a:rPr>
              <a:t>people of black Caribbean ethnicity</a:t>
            </a:r>
          </a:p>
          <a:p>
            <a:pPr algn="l">
              <a:buFont typeface="Arial" panose="020B0604020202020204" pitchFamily="34" charset="0"/>
              <a:buChar char="•"/>
            </a:pPr>
            <a:r>
              <a:rPr lang="en-GB" b="0" i="0">
                <a:solidFill>
                  <a:srgbClr val="0B0C0C"/>
                </a:solidFill>
                <a:effectLst/>
                <a:latin typeface="GDS Transport"/>
              </a:rPr>
              <a:t>people born in Central or South America (this measure is used as a proxy for being of Latino, Latina or Latine ethnicity)</a:t>
            </a:r>
          </a:p>
          <a:p>
            <a:pPr algn="l">
              <a:buFont typeface="Arial" panose="020B0604020202020204" pitchFamily="34" charset="0"/>
              <a:buChar char="•"/>
            </a:pPr>
            <a:r>
              <a:rPr lang="en-GB" b="0" i="0">
                <a:solidFill>
                  <a:srgbClr val="0B0C0C"/>
                </a:solidFill>
                <a:effectLst/>
                <a:latin typeface="GDS Transport"/>
              </a:rPr>
              <a:t>young people 15 to 24 years of age and gay, bisexual and other men who have sex with men (GBMSM)</a:t>
            </a:r>
          </a:p>
          <a:p>
            <a:pPr algn="l">
              <a:buFont typeface="Arial" panose="020B0604020202020204" pitchFamily="34" charset="0"/>
              <a:buChar char="•"/>
            </a:pPr>
            <a:endParaRPr lang="en-GB" b="0" i="0">
              <a:solidFill>
                <a:srgbClr val="0B0C0C"/>
              </a:solidFill>
              <a:effectLst/>
              <a:latin typeface="GDS Transport"/>
            </a:endParaRPr>
          </a:p>
          <a:p>
            <a:pPr algn="l"/>
            <a:r>
              <a:rPr lang="en-GB" b="0" i="0">
                <a:solidFill>
                  <a:srgbClr val="0B0C0C"/>
                </a:solidFill>
                <a:effectLst/>
                <a:latin typeface="GDS Transport"/>
              </a:rPr>
              <a:t>Of these communities the highest diagnoses rates are in GBMSM, however it should be noted that these communities are not mutually exclusive.</a:t>
            </a:r>
          </a:p>
          <a:p>
            <a:endParaRPr lang="en-GB" b="0" i="0">
              <a:solidFill>
                <a:srgbClr val="0B0C0C"/>
              </a:solidFill>
              <a:effectLst/>
              <a:latin typeface="GDS Transport"/>
            </a:endParaRPr>
          </a:p>
          <a:p>
            <a:r>
              <a:rPr lang="en-GB" b="0" i="0">
                <a:solidFill>
                  <a:srgbClr val="0B0C0C"/>
                </a:solidFill>
                <a:effectLst/>
                <a:latin typeface="GDS Transport"/>
              </a:rPr>
              <a:t>As gonorrhoea rates are disproportionally high in certain key communities tied to existing health inequalities, the </a:t>
            </a:r>
            <a:r>
              <a:rPr lang="en-GB"/>
              <a:t>JCVI</a:t>
            </a:r>
            <a:r>
              <a:rPr lang="en-GB" b="0" i="0">
                <a:solidFill>
                  <a:srgbClr val="0B0C0C"/>
                </a:solidFill>
                <a:effectLst/>
                <a:latin typeface="GDS Transport"/>
              </a:rPr>
              <a:t> support efforts made by the NHS, sexual health services and other organisations involved in outreach and </a:t>
            </a:r>
            <a:r>
              <a:rPr lang="en-GB" b="0" i="0" err="1">
                <a:solidFill>
                  <a:srgbClr val="0B0C0C"/>
                </a:solidFill>
                <a:effectLst/>
                <a:latin typeface="GDS Transport"/>
              </a:rPr>
              <a:t>inreach</a:t>
            </a:r>
            <a:r>
              <a:rPr lang="en-GB" b="0" i="0">
                <a:solidFill>
                  <a:srgbClr val="0B0C0C"/>
                </a:solidFill>
                <a:effectLst/>
                <a:latin typeface="GDS Transport"/>
              </a:rPr>
              <a:t> work to ensure equitable access to vaccination in those who are most at risk.</a:t>
            </a:r>
            <a:endParaRPr lang="en-GB"/>
          </a:p>
        </p:txBody>
      </p:sp>
      <p:sp>
        <p:nvSpPr>
          <p:cNvPr id="4" name="Slide Number Placeholder 3"/>
          <p:cNvSpPr>
            <a:spLocks noGrp="1"/>
          </p:cNvSpPr>
          <p:nvPr>
            <p:ph type="sldNum" sz="quarter" idx="5"/>
          </p:nvPr>
        </p:nvSpPr>
        <p:spPr/>
        <p:txBody>
          <a:bodyPr/>
          <a:lstStyle/>
          <a:p>
            <a:fld id="{41958CC3-BB30-4EDA-838B-C55EC5A9E53A}" type="slidenum">
              <a:rPr lang="en-GB" smtClean="0"/>
              <a:t>9</a:t>
            </a:fld>
            <a:endParaRPr lang="en-GB"/>
          </a:p>
        </p:txBody>
      </p:sp>
    </p:spTree>
    <p:extLst>
      <p:ext uri="{BB962C8B-B14F-4D97-AF65-F5344CB8AC3E}">
        <p14:creationId xmlns:p14="http://schemas.microsoft.com/office/powerpoint/2010/main" val="20476490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GB"/>
              <a:t>*The recently published </a:t>
            </a:r>
            <a:r>
              <a:rPr lang="en-GB">
                <a:solidFill>
                  <a:srgbClr val="00A7A7"/>
                </a:solidFill>
                <a:hlinkClick r:id="rId3"/>
              </a:rPr>
              <a:t>Green Book Gonorrhoea chapter</a:t>
            </a:r>
            <a:r>
              <a:rPr lang="en-GB"/>
              <a:t> states that Several case-control and cohort studies have reported 30-40% protection against gonorrhoea in people at high risk of gonorrhoea infection who were offered the vaccine for protection against </a:t>
            </a:r>
            <a:r>
              <a:rPr lang="en-GB" err="1"/>
              <a:t>MenB</a:t>
            </a:r>
            <a:r>
              <a:rPr lang="en-GB"/>
              <a:t> disease</a:t>
            </a:r>
            <a:endParaRPr lang="en-US"/>
          </a:p>
          <a:p>
            <a:endParaRPr lang="en-GB">
              <a:ea typeface="Calibri"/>
              <a:cs typeface="Calibri"/>
            </a:endParaRPr>
          </a:p>
          <a:p>
            <a:r>
              <a:rPr lang="en-GB"/>
              <a:t>Ref: </a:t>
            </a:r>
            <a:r>
              <a:rPr lang="en-GB">
                <a:hlinkClick r:id="rId4"/>
              </a:rPr>
              <a:t>JCVI advice on the use of meningococcal B vaccination for the prevention of gonorrhoea - GOV.UK</a:t>
            </a:r>
            <a:endParaRPr lang="en-GB"/>
          </a:p>
          <a:p>
            <a:endParaRPr lang="en-GB" sz="1800"/>
          </a:p>
          <a:p>
            <a:r>
              <a:rPr lang="en-GB"/>
              <a:t>Sexual Health Services have vast experience in assessment and identification of those who are at increased risk of infection with bacterial STIs.</a:t>
            </a:r>
          </a:p>
          <a:p>
            <a:br>
              <a:rPr lang="en-GB" sz="1800">
                <a:cs typeface="+mn-lt"/>
              </a:rPr>
            </a:br>
            <a:r>
              <a:rPr lang="en-GB"/>
              <a:t>Although vaccination would be expected to reduce the chance of becoming infected with gonorrhoea, it would not completely eliminate the possibility. Vaccinated individuals could expect to have some reduction in their own risk of contracting gonorrhoea, however the main benefit of a vaccination programme is expected to be at a community level with a significant reduction in the number of cases overall. </a:t>
            </a:r>
            <a:endParaRPr lang="en-GB" sz="1800">
              <a:solidFill>
                <a:srgbClr val="0B0C0C"/>
              </a:solidFill>
              <a:latin typeface="GDS Transport"/>
            </a:endParaRPr>
          </a:p>
          <a:p>
            <a:endParaRPr lang="en-GB" sz="1800">
              <a:cs typeface="+mn-lt"/>
            </a:endParaRP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10</a:t>
            </a:fld>
            <a:endParaRPr lang="en-GB"/>
          </a:p>
        </p:txBody>
      </p:sp>
    </p:spTree>
    <p:extLst>
      <p:ext uri="{BB962C8B-B14F-4D97-AF65-F5344CB8AC3E}">
        <p14:creationId xmlns:p14="http://schemas.microsoft.com/office/powerpoint/2010/main" val="1287067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GB">
                <a:solidFill>
                  <a:srgbClr val="000000"/>
                </a:solidFill>
              </a:rPr>
              <a:t>Ref: </a:t>
            </a:r>
            <a:r>
              <a:rPr lang="en-GB">
                <a:solidFill>
                  <a:srgbClr val="444444"/>
                </a:solidFill>
                <a:hlinkClick r:id="rId3"/>
              </a:rPr>
              <a:t>JCVI advice on the use of meningococcal B vaccination for the prevention of gonorrhoea - GOV.UK</a:t>
            </a:r>
            <a:endParaRPr lang="en-GB">
              <a:solidFill>
                <a:srgbClr val="444444"/>
              </a:solidFill>
            </a:endParaRPr>
          </a:p>
          <a:p>
            <a:endParaRPr lang="en-GB">
              <a:solidFill>
                <a:srgbClr val="444444"/>
              </a:solidFill>
            </a:endParaRPr>
          </a:p>
          <a:p>
            <a:r>
              <a:rPr lang="en-GB">
                <a:solidFill>
                  <a:srgbClr val="444444"/>
                </a:solidFill>
              </a:rPr>
              <a:t>While a disproportionate number of gonococcal infections are within GBMSM, this doesn’t cover the entire population at risk. Efforts should be made to ensure that the vaccine is offered to those at similar risk, including but not limited to transgender women and gender-diverse people assigned male at birth. In addition, vaccination should be considered in any other people, irrespective of gender, who may be heterosexual or identify otherwise and who have equivalent markers of increased risk including but not limited to those with a recent history of bacterial STI diagnosis and sex workers. </a:t>
            </a:r>
            <a:endParaRPr lang="en-GB"/>
          </a:p>
          <a:p>
            <a:r>
              <a:rPr lang="en-GB">
                <a:solidFill>
                  <a:srgbClr val="444444"/>
                </a:solidFill>
              </a:rPr>
              <a:t>The JCVI were not aware of any data on the administration of 4CMenB while currently infected with gonorrhoea, and there was some concern that this might lead to the vaccine being ineffective due to the failure to mount a complete immune response to an antigen during an active infection - this is known as anergy.</a:t>
            </a:r>
            <a:r>
              <a:rPr lang="en-US">
                <a:solidFill>
                  <a:srgbClr val="444444"/>
                </a:solidFill>
              </a:rPr>
              <a:t> </a:t>
            </a:r>
            <a:endParaRPr lang="en-GB"/>
          </a:p>
          <a:p>
            <a:endParaRPr lang="en-GB" b="0" i="0">
              <a:solidFill>
                <a:srgbClr val="444444"/>
              </a:solidFill>
              <a:effectLst/>
              <a:latin typeface="Calibri"/>
              <a:ea typeface="Calibri"/>
              <a:cs typeface="Calibri"/>
            </a:endParaRPr>
          </a:p>
          <a:p>
            <a:endParaRPr lang="en-GB" sz="1800">
              <a:solidFill>
                <a:srgbClr val="0B0C0C"/>
              </a:solidFill>
              <a:latin typeface="GDS Transport"/>
            </a:endParaRP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11</a:t>
            </a:fld>
            <a:endParaRPr lang="en-GB"/>
          </a:p>
        </p:txBody>
      </p:sp>
    </p:spTree>
    <p:extLst>
      <p:ext uri="{BB962C8B-B14F-4D97-AF65-F5344CB8AC3E}">
        <p14:creationId xmlns:p14="http://schemas.microsoft.com/office/powerpoint/2010/main" val="22294107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846CE7D5-CF57-46EF-B807-FDD0502418D4}" type="datetimeFigureOut">
              <a:rPr lang="en-US" smtClean="0"/>
              <a:t>6/19/2025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385387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6/19/2025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202905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6/19/2025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4794456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p:cNvSpPr/>
          <p:nvPr userDrawn="1"/>
        </p:nvSpPr>
        <p:spPr>
          <a:xfrm>
            <a:off x="0" y="1379497"/>
            <a:ext cx="12192000" cy="5478503"/>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673"/>
          </a:p>
        </p:txBody>
      </p:sp>
      <p:sp>
        <p:nvSpPr>
          <p:cNvPr id="11" name="Text Placeholder 10"/>
          <p:cNvSpPr>
            <a:spLocks noGrp="1"/>
          </p:cNvSpPr>
          <p:nvPr>
            <p:ph type="body" sz="quarter" idx="10" hasCustomPrompt="1"/>
          </p:nvPr>
        </p:nvSpPr>
        <p:spPr>
          <a:xfrm>
            <a:off x="623397" y="2992791"/>
            <a:ext cx="7040563" cy="719137"/>
          </a:xfrm>
          <a:prstGeom prst="rect">
            <a:avLst/>
          </a:prstGeom>
        </p:spPr>
        <p:txBody>
          <a:bodyPr>
            <a:normAutofit/>
          </a:bodyPr>
          <a:lstStyle>
            <a:lvl1pPr marL="0" indent="0">
              <a:buNone/>
              <a:defRPr sz="4108"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9" name="Text Placeholder 8">
            <a:extLst>
              <a:ext uri="{FF2B5EF4-FFF2-40B4-BE49-F238E27FC236}">
                <a16:creationId xmlns:a16="http://schemas.microsoft.com/office/drawing/2014/main" id="{48CDF416-7C47-74FB-B816-312A154FB231}"/>
              </a:ext>
            </a:extLst>
          </p:cNvPr>
          <p:cNvSpPr>
            <a:spLocks noGrp="1"/>
          </p:cNvSpPr>
          <p:nvPr>
            <p:ph type="body" sz="quarter" idx="11" hasCustomPrompt="1"/>
          </p:nvPr>
        </p:nvSpPr>
        <p:spPr>
          <a:xfrm>
            <a:off x="614018" y="4738781"/>
            <a:ext cx="11137194" cy="480937"/>
          </a:xfrm>
          <a:prstGeom prst="rect">
            <a:avLst/>
          </a:prstGeom>
        </p:spPr>
        <p:txBody>
          <a:bodyPr/>
          <a:lstStyle>
            <a:lvl1pPr marL="0" indent="0">
              <a:buNone/>
              <a:defRPr sz="2491">
                <a:solidFill>
                  <a:schemeClr val="bg1">
                    <a:lumMod val="95000"/>
                  </a:schemeClr>
                </a:solidFill>
              </a:defRPr>
            </a:lvl1pPr>
          </a:lstStyle>
          <a:p>
            <a:pPr lvl="0"/>
            <a:r>
              <a:rPr lang="en-US"/>
              <a:t>Name and Job Title of Presenter</a:t>
            </a:r>
            <a:endParaRPr lang="en-GB"/>
          </a:p>
        </p:txBody>
      </p:sp>
      <p:sp>
        <p:nvSpPr>
          <p:cNvPr id="12" name="Freeform 2">
            <a:extLst>
              <a:ext uri="{FF2B5EF4-FFF2-40B4-BE49-F238E27FC236}">
                <a16:creationId xmlns:a16="http://schemas.microsoft.com/office/drawing/2014/main" id="{EB393F6B-9FA7-4197-D100-C29505DE9F4F}"/>
              </a:ext>
            </a:extLst>
          </p:cNvPr>
          <p:cNvSpPr/>
          <p:nvPr userDrawn="1"/>
        </p:nvSpPr>
        <p:spPr>
          <a:xfrm>
            <a:off x="614019" y="163896"/>
            <a:ext cx="4526400" cy="1130621"/>
          </a:xfrm>
          <a:custGeom>
            <a:avLst/>
            <a:gdLst/>
            <a:ahLst/>
            <a:cxnLst/>
            <a:rect l="l" t="t" r="r" b="b"/>
            <a:pathLst>
              <a:path w="6790242" h="1706048">
                <a:moveTo>
                  <a:pt x="0" y="0"/>
                </a:moveTo>
                <a:lnTo>
                  <a:pt x="6790242" y="0"/>
                </a:lnTo>
                <a:lnTo>
                  <a:pt x="6790242" y="1706048"/>
                </a:lnTo>
                <a:lnTo>
                  <a:pt x="0" y="1706048"/>
                </a:lnTo>
                <a:lnTo>
                  <a:pt x="0" y="0"/>
                </a:lnTo>
                <a:close/>
              </a:path>
            </a:pathLst>
          </a:custGeom>
          <a:blipFill>
            <a:blip r:embed="rId2"/>
            <a:stretch>
              <a:fillRect/>
            </a:stretch>
          </a:blipFill>
        </p:spPr>
        <p:txBody>
          <a:bodyPr/>
          <a:lstStyle/>
          <a:p>
            <a:endParaRPr lang="en-GB" sz="2673"/>
          </a:p>
        </p:txBody>
      </p:sp>
      <p:sp>
        <p:nvSpPr>
          <p:cNvPr id="13" name="Freeform 3">
            <a:extLst>
              <a:ext uri="{FF2B5EF4-FFF2-40B4-BE49-F238E27FC236}">
                <a16:creationId xmlns:a16="http://schemas.microsoft.com/office/drawing/2014/main" id="{28B89880-880D-D351-E692-3A2EFDC28912}"/>
              </a:ext>
            </a:extLst>
          </p:cNvPr>
          <p:cNvSpPr/>
          <p:nvPr userDrawn="1"/>
        </p:nvSpPr>
        <p:spPr>
          <a:xfrm>
            <a:off x="8753845" y="324155"/>
            <a:ext cx="2685600" cy="746591"/>
          </a:xfrm>
          <a:custGeom>
            <a:avLst/>
            <a:gdLst/>
            <a:ahLst/>
            <a:cxnLst/>
            <a:rect l="l" t="t" r="r" b="b"/>
            <a:pathLst>
              <a:path w="4026993" h="1125825">
                <a:moveTo>
                  <a:pt x="0" y="0"/>
                </a:moveTo>
                <a:lnTo>
                  <a:pt x="4026993" y="0"/>
                </a:lnTo>
                <a:lnTo>
                  <a:pt x="4026993" y="1125825"/>
                </a:lnTo>
                <a:lnTo>
                  <a:pt x="0" y="1125825"/>
                </a:lnTo>
                <a:lnTo>
                  <a:pt x="0" y="0"/>
                </a:lnTo>
                <a:close/>
              </a:path>
            </a:pathLst>
          </a:custGeom>
          <a:blipFill>
            <a:blip r:embed="rId3"/>
            <a:stretch>
              <a:fillRect r="-19388"/>
            </a:stretch>
          </a:blipFill>
        </p:spPr>
        <p:txBody>
          <a:bodyPr/>
          <a:lstStyle/>
          <a:p>
            <a:endParaRPr lang="en-GB" sz="2673"/>
          </a:p>
        </p:txBody>
      </p:sp>
      <p:sp>
        <p:nvSpPr>
          <p:cNvPr id="22" name="Text Placeholder 21">
            <a:extLst>
              <a:ext uri="{FF2B5EF4-FFF2-40B4-BE49-F238E27FC236}">
                <a16:creationId xmlns:a16="http://schemas.microsoft.com/office/drawing/2014/main" id="{419A2497-1537-CF20-87F0-8B2956BA39CC}"/>
              </a:ext>
            </a:extLst>
          </p:cNvPr>
          <p:cNvSpPr>
            <a:spLocks noGrp="1"/>
          </p:cNvSpPr>
          <p:nvPr>
            <p:ph type="body" sz="quarter" idx="12" hasCustomPrompt="1"/>
          </p:nvPr>
        </p:nvSpPr>
        <p:spPr>
          <a:xfrm>
            <a:off x="623359" y="5477985"/>
            <a:ext cx="7041091" cy="934811"/>
          </a:xfrm>
          <a:prstGeom prst="rect">
            <a:avLst/>
          </a:prstGeom>
        </p:spPr>
        <p:txBody>
          <a:bodyPr/>
          <a:lstStyle>
            <a:lvl1pPr marL="0" indent="0">
              <a:buNone/>
              <a:defRPr>
                <a:solidFill>
                  <a:schemeClr val="bg1">
                    <a:lumMod val="95000"/>
                  </a:schemeClr>
                </a:solidFill>
              </a:defRPr>
            </a:lvl1pPr>
            <a:lvl2pPr marL="451639" indent="0">
              <a:buNone/>
              <a:defRPr>
                <a:solidFill>
                  <a:schemeClr val="bg1">
                    <a:lumMod val="95000"/>
                  </a:schemeClr>
                </a:solidFill>
              </a:defRPr>
            </a:lvl2pPr>
          </a:lstStyle>
          <a:p>
            <a:r>
              <a:rPr lang="en-GB" sz="2385">
                <a:solidFill>
                  <a:schemeClr val="bg1"/>
                </a:solidFill>
              </a:rPr>
              <a:t>Vaccine Preventable Disease Programme</a:t>
            </a:r>
          </a:p>
          <a:p>
            <a:r>
              <a:rPr lang="en-GB" sz="2385">
                <a:solidFill>
                  <a:schemeClr val="bg1"/>
                </a:solidFill>
              </a:rPr>
              <a:t>Public Health Wales</a:t>
            </a:r>
          </a:p>
          <a:p>
            <a:pPr marL="451639" marR="0" lvl="1" indent="0" algn="l" defTabSz="903278" rtl="0" eaLnBrk="1" fontAlgn="auto" latinLnBrk="0" hangingPunct="1">
              <a:lnSpc>
                <a:spcPct val="90000"/>
              </a:lnSpc>
              <a:spcBef>
                <a:spcPts val="494"/>
              </a:spcBef>
              <a:spcAft>
                <a:spcPts val="0"/>
              </a:spcAft>
              <a:buClrTx/>
              <a:buSzTx/>
              <a:buFont typeface="Arial" panose="020B0604020202020204" pitchFamily="34" charset="0"/>
              <a:buNone/>
              <a:tabLst/>
              <a:defRPr/>
            </a:pPr>
            <a:endParaRPr lang="en-GB"/>
          </a:p>
        </p:txBody>
      </p:sp>
    </p:spTree>
    <p:extLst>
      <p:ext uri="{BB962C8B-B14F-4D97-AF65-F5344CB8AC3E}">
        <p14:creationId xmlns:p14="http://schemas.microsoft.com/office/powerpoint/2010/main" val="25616941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Divider Slide">
    <p:spTree>
      <p:nvGrpSpPr>
        <p:cNvPr id="1" name=""/>
        <p:cNvGrpSpPr/>
        <p:nvPr/>
      </p:nvGrpSpPr>
      <p:grpSpPr>
        <a:xfrm>
          <a:off x="0" y="0"/>
          <a:ext cx="0" cy="0"/>
          <a:chOff x="0" y="0"/>
          <a:chExt cx="0" cy="0"/>
        </a:xfrm>
      </p:grpSpPr>
      <p:sp>
        <p:nvSpPr>
          <p:cNvPr id="7" name="Rectangle 6"/>
          <p:cNvSpPr/>
          <p:nvPr userDrawn="1"/>
        </p:nvSpPr>
        <p:spPr>
          <a:xfrm>
            <a:off x="0" y="1407460"/>
            <a:ext cx="12192000" cy="5450540"/>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673"/>
          </a:p>
        </p:txBody>
      </p:sp>
      <p:sp>
        <p:nvSpPr>
          <p:cNvPr id="11" name="Text Placeholder 10"/>
          <p:cNvSpPr>
            <a:spLocks noGrp="1"/>
          </p:cNvSpPr>
          <p:nvPr>
            <p:ph type="body" sz="quarter" idx="10" hasCustomPrompt="1"/>
          </p:nvPr>
        </p:nvSpPr>
        <p:spPr>
          <a:xfrm>
            <a:off x="623397" y="2992791"/>
            <a:ext cx="7040563" cy="719137"/>
          </a:xfrm>
          <a:prstGeom prst="rect">
            <a:avLst/>
          </a:prstGeom>
        </p:spPr>
        <p:txBody>
          <a:bodyPr>
            <a:normAutofit/>
          </a:bodyPr>
          <a:lstStyle>
            <a:lvl1pPr marL="0" indent="0">
              <a:buNone/>
              <a:defRPr sz="4108"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Divider Slide Title</a:t>
            </a:r>
            <a:endParaRPr lang="en-GB"/>
          </a:p>
        </p:txBody>
      </p:sp>
      <p:sp>
        <p:nvSpPr>
          <p:cNvPr id="12" name="Freeform 2">
            <a:extLst>
              <a:ext uri="{FF2B5EF4-FFF2-40B4-BE49-F238E27FC236}">
                <a16:creationId xmlns:a16="http://schemas.microsoft.com/office/drawing/2014/main" id="{EB393F6B-9FA7-4197-D100-C29505DE9F4F}"/>
              </a:ext>
            </a:extLst>
          </p:cNvPr>
          <p:cNvSpPr/>
          <p:nvPr userDrawn="1"/>
        </p:nvSpPr>
        <p:spPr>
          <a:xfrm>
            <a:off x="614019" y="163896"/>
            <a:ext cx="4526400" cy="1130621"/>
          </a:xfrm>
          <a:custGeom>
            <a:avLst/>
            <a:gdLst/>
            <a:ahLst/>
            <a:cxnLst/>
            <a:rect l="l" t="t" r="r" b="b"/>
            <a:pathLst>
              <a:path w="6790242" h="1706048">
                <a:moveTo>
                  <a:pt x="0" y="0"/>
                </a:moveTo>
                <a:lnTo>
                  <a:pt x="6790242" y="0"/>
                </a:lnTo>
                <a:lnTo>
                  <a:pt x="6790242" y="1706048"/>
                </a:lnTo>
                <a:lnTo>
                  <a:pt x="0" y="1706048"/>
                </a:lnTo>
                <a:lnTo>
                  <a:pt x="0" y="0"/>
                </a:lnTo>
                <a:close/>
              </a:path>
            </a:pathLst>
          </a:custGeom>
          <a:blipFill>
            <a:blip r:embed="rId2"/>
            <a:stretch>
              <a:fillRect/>
            </a:stretch>
          </a:blipFill>
        </p:spPr>
        <p:txBody>
          <a:bodyPr/>
          <a:lstStyle/>
          <a:p>
            <a:endParaRPr lang="en-GB" sz="2673"/>
          </a:p>
        </p:txBody>
      </p:sp>
      <p:sp>
        <p:nvSpPr>
          <p:cNvPr id="13" name="Freeform 3">
            <a:extLst>
              <a:ext uri="{FF2B5EF4-FFF2-40B4-BE49-F238E27FC236}">
                <a16:creationId xmlns:a16="http://schemas.microsoft.com/office/drawing/2014/main" id="{28B89880-880D-D351-E692-3A2EFDC28912}"/>
              </a:ext>
            </a:extLst>
          </p:cNvPr>
          <p:cNvSpPr/>
          <p:nvPr userDrawn="1"/>
        </p:nvSpPr>
        <p:spPr>
          <a:xfrm>
            <a:off x="8753845" y="324155"/>
            <a:ext cx="2685600" cy="746591"/>
          </a:xfrm>
          <a:custGeom>
            <a:avLst/>
            <a:gdLst/>
            <a:ahLst/>
            <a:cxnLst/>
            <a:rect l="l" t="t" r="r" b="b"/>
            <a:pathLst>
              <a:path w="4026993" h="1125825">
                <a:moveTo>
                  <a:pt x="0" y="0"/>
                </a:moveTo>
                <a:lnTo>
                  <a:pt x="4026993" y="0"/>
                </a:lnTo>
                <a:lnTo>
                  <a:pt x="4026993" y="1125825"/>
                </a:lnTo>
                <a:lnTo>
                  <a:pt x="0" y="1125825"/>
                </a:lnTo>
                <a:lnTo>
                  <a:pt x="0" y="0"/>
                </a:lnTo>
                <a:close/>
              </a:path>
            </a:pathLst>
          </a:custGeom>
          <a:blipFill>
            <a:blip r:embed="rId3"/>
            <a:stretch>
              <a:fillRect r="-19388"/>
            </a:stretch>
          </a:blipFill>
        </p:spPr>
        <p:txBody>
          <a:bodyPr/>
          <a:lstStyle/>
          <a:p>
            <a:endParaRPr lang="en-GB" sz="2673"/>
          </a:p>
        </p:txBody>
      </p:sp>
      <p:sp>
        <p:nvSpPr>
          <p:cNvPr id="8" name="Text Placeholder 7">
            <a:extLst>
              <a:ext uri="{FF2B5EF4-FFF2-40B4-BE49-F238E27FC236}">
                <a16:creationId xmlns:a16="http://schemas.microsoft.com/office/drawing/2014/main" id="{D7B9AB21-65E7-4C53-F2A8-92E3562B9A25}"/>
              </a:ext>
            </a:extLst>
          </p:cNvPr>
          <p:cNvSpPr>
            <a:spLocks noGrp="1"/>
          </p:cNvSpPr>
          <p:nvPr>
            <p:ph type="body" sz="quarter" idx="11" hasCustomPrompt="1"/>
          </p:nvPr>
        </p:nvSpPr>
        <p:spPr>
          <a:xfrm>
            <a:off x="623359" y="3896018"/>
            <a:ext cx="7041091" cy="1286401"/>
          </a:xfrm>
          <a:prstGeom prst="rect">
            <a:avLst/>
          </a:prstGeom>
        </p:spPr>
        <p:txBody>
          <a:bodyPr/>
          <a:lstStyle>
            <a:lvl1pPr marL="0" indent="0">
              <a:buNone/>
              <a:defRPr>
                <a:solidFill>
                  <a:schemeClr val="bg1">
                    <a:lumMod val="95000"/>
                  </a:schemeClr>
                </a:solidFill>
              </a:defRPr>
            </a:lvl1pPr>
          </a:lstStyle>
          <a:p>
            <a:pPr lvl="0"/>
            <a:r>
              <a:rPr lang="en-US"/>
              <a:t>Subtitle</a:t>
            </a:r>
          </a:p>
        </p:txBody>
      </p:sp>
    </p:spTree>
    <p:extLst>
      <p:ext uri="{BB962C8B-B14F-4D97-AF65-F5344CB8AC3E}">
        <p14:creationId xmlns:p14="http://schemas.microsoft.com/office/powerpoint/2010/main" val="195793502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p:cNvSpPr/>
          <p:nvPr userDrawn="1"/>
        </p:nvSpPr>
        <p:spPr>
          <a:xfrm>
            <a:off x="0" y="1379497"/>
            <a:ext cx="12192000" cy="5478503"/>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673"/>
          </a:p>
        </p:txBody>
      </p:sp>
      <p:sp>
        <p:nvSpPr>
          <p:cNvPr id="11" name="Text Placeholder 10"/>
          <p:cNvSpPr>
            <a:spLocks noGrp="1"/>
          </p:cNvSpPr>
          <p:nvPr>
            <p:ph type="body" sz="quarter" idx="10" hasCustomPrompt="1"/>
          </p:nvPr>
        </p:nvSpPr>
        <p:spPr>
          <a:xfrm>
            <a:off x="623397" y="2992791"/>
            <a:ext cx="7040563" cy="719137"/>
          </a:xfrm>
          <a:prstGeom prst="rect">
            <a:avLst/>
          </a:prstGeom>
        </p:spPr>
        <p:txBody>
          <a:bodyPr>
            <a:normAutofit/>
          </a:bodyPr>
          <a:lstStyle>
            <a:lvl1pPr marL="0" indent="0">
              <a:buNone/>
              <a:defRPr sz="4108"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9" name="Text Placeholder 8">
            <a:extLst>
              <a:ext uri="{FF2B5EF4-FFF2-40B4-BE49-F238E27FC236}">
                <a16:creationId xmlns:a16="http://schemas.microsoft.com/office/drawing/2014/main" id="{48CDF416-7C47-74FB-B816-312A154FB231}"/>
              </a:ext>
            </a:extLst>
          </p:cNvPr>
          <p:cNvSpPr>
            <a:spLocks noGrp="1"/>
          </p:cNvSpPr>
          <p:nvPr>
            <p:ph type="body" sz="quarter" idx="11" hasCustomPrompt="1"/>
          </p:nvPr>
        </p:nvSpPr>
        <p:spPr>
          <a:xfrm>
            <a:off x="614018" y="4738781"/>
            <a:ext cx="11137194" cy="480937"/>
          </a:xfrm>
          <a:prstGeom prst="rect">
            <a:avLst/>
          </a:prstGeom>
        </p:spPr>
        <p:txBody>
          <a:bodyPr/>
          <a:lstStyle>
            <a:lvl1pPr marL="0" indent="0">
              <a:buNone/>
              <a:defRPr sz="2491">
                <a:solidFill>
                  <a:schemeClr val="bg1">
                    <a:lumMod val="95000"/>
                  </a:schemeClr>
                </a:solidFill>
              </a:defRPr>
            </a:lvl1pPr>
          </a:lstStyle>
          <a:p>
            <a:pPr lvl="0"/>
            <a:r>
              <a:rPr lang="en-US"/>
              <a:t>Name and Job Title of Presenter</a:t>
            </a:r>
            <a:endParaRPr lang="en-GB"/>
          </a:p>
        </p:txBody>
      </p:sp>
      <p:sp>
        <p:nvSpPr>
          <p:cNvPr id="12" name="Freeform 2">
            <a:extLst>
              <a:ext uri="{FF2B5EF4-FFF2-40B4-BE49-F238E27FC236}">
                <a16:creationId xmlns:a16="http://schemas.microsoft.com/office/drawing/2014/main" id="{EB393F6B-9FA7-4197-D100-C29505DE9F4F}"/>
              </a:ext>
            </a:extLst>
          </p:cNvPr>
          <p:cNvSpPr/>
          <p:nvPr userDrawn="1"/>
        </p:nvSpPr>
        <p:spPr>
          <a:xfrm>
            <a:off x="614019" y="163896"/>
            <a:ext cx="4526400" cy="1130621"/>
          </a:xfrm>
          <a:custGeom>
            <a:avLst/>
            <a:gdLst/>
            <a:ahLst/>
            <a:cxnLst/>
            <a:rect l="l" t="t" r="r" b="b"/>
            <a:pathLst>
              <a:path w="6790242" h="1706048">
                <a:moveTo>
                  <a:pt x="0" y="0"/>
                </a:moveTo>
                <a:lnTo>
                  <a:pt x="6790242" y="0"/>
                </a:lnTo>
                <a:lnTo>
                  <a:pt x="6790242" y="1706048"/>
                </a:lnTo>
                <a:lnTo>
                  <a:pt x="0" y="1706048"/>
                </a:lnTo>
                <a:lnTo>
                  <a:pt x="0" y="0"/>
                </a:lnTo>
                <a:close/>
              </a:path>
            </a:pathLst>
          </a:custGeom>
          <a:blipFill>
            <a:blip r:embed="rId2"/>
            <a:stretch>
              <a:fillRect/>
            </a:stretch>
          </a:blipFill>
        </p:spPr>
        <p:txBody>
          <a:bodyPr/>
          <a:lstStyle/>
          <a:p>
            <a:endParaRPr lang="en-GB" sz="2673"/>
          </a:p>
        </p:txBody>
      </p:sp>
      <p:sp>
        <p:nvSpPr>
          <p:cNvPr id="13" name="Freeform 3">
            <a:extLst>
              <a:ext uri="{FF2B5EF4-FFF2-40B4-BE49-F238E27FC236}">
                <a16:creationId xmlns:a16="http://schemas.microsoft.com/office/drawing/2014/main" id="{28B89880-880D-D351-E692-3A2EFDC28912}"/>
              </a:ext>
            </a:extLst>
          </p:cNvPr>
          <p:cNvSpPr/>
          <p:nvPr userDrawn="1"/>
        </p:nvSpPr>
        <p:spPr>
          <a:xfrm>
            <a:off x="8753845" y="324155"/>
            <a:ext cx="2685600" cy="746591"/>
          </a:xfrm>
          <a:custGeom>
            <a:avLst/>
            <a:gdLst/>
            <a:ahLst/>
            <a:cxnLst/>
            <a:rect l="l" t="t" r="r" b="b"/>
            <a:pathLst>
              <a:path w="4026993" h="1125825">
                <a:moveTo>
                  <a:pt x="0" y="0"/>
                </a:moveTo>
                <a:lnTo>
                  <a:pt x="4026993" y="0"/>
                </a:lnTo>
                <a:lnTo>
                  <a:pt x="4026993" y="1125825"/>
                </a:lnTo>
                <a:lnTo>
                  <a:pt x="0" y="1125825"/>
                </a:lnTo>
                <a:lnTo>
                  <a:pt x="0" y="0"/>
                </a:lnTo>
                <a:close/>
              </a:path>
            </a:pathLst>
          </a:custGeom>
          <a:blipFill>
            <a:blip r:embed="rId3"/>
            <a:stretch>
              <a:fillRect r="-19388"/>
            </a:stretch>
          </a:blipFill>
        </p:spPr>
        <p:txBody>
          <a:bodyPr/>
          <a:lstStyle/>
          <a:p>
            <a:endParaRPr lang="en-GB" sz="2673"/>
          </a:p>
        </p:txBody>
      </p:sp>
      <p:sp>
        <p:nvSpPr>
          <p:cNvPr id="22" name="Text Placeholder 21">
            <a:extLst>
              <a:ext uri="{FF2B5EF4-FFF2-40B4-BE49-F238E27FC236}">
                <a16:creationId xmlns:a16="http://schemas.microsoft.com/office/drawing/2014/main" id="{419A2497-1537-CF20-87F0-8B2956BA39CC}"/>
              </a:ext>
            </a:extLst>
          </p:cNvPr>
          <p:cNvSpPr>
            <a:spLocks noGrp="1"/>
          </p:cNvSpPr>
          <p:nvPr>
            <p:ph type="body" sz="quarter" idx="12" hasCustomPrompt="1"/>
          </p:nvPr>
        </p:nvSpPr>
        <p:spPr>
          <a:xfrm>
            <a:off x="623359" y="5477985"/>
            <a:ext cx="7041091" cy="934811"/>
          </a:xfrm>
          <a:prstGeom prst="rect">
            <a:avLst/>
          </a:prstGeom>
        </p:spPr>
        <p:txBody>
          <a:bodyPr/>
          <a:lstStyle>
            <a:lvl1pPr marL="0" indent="0">
              <a:buNone/>
              <a:defRPr>
                <a:solidFill>
                  <a:schemeClr val="bg1">
                    <a:lumMod val="95000"/>
                  </a:schemeClr>
                </a:solidFill>
              </a:defRPr>
            </a:lvl1pPr>
            <a:lvl2pPr marL="451639" indent="0">
              <a:buNone/>
              <a:defRPr>
                <a:solidFill>
                  <a:schemeClr val="bg1">
                    <a:lumMod val="95000"/>
                  </a:schemeClr>
                </a:solidFill>
              </a:defRPr>
            </a:lvl2pPr>
          </a:lstStyle>
          <a:p>
            <a:r>
              <a:rPr lang="en-GB" sz="2385">
                <a:solidFill>
                  <a:schemeClr val="bg1"/>
                </a:solidFill>
              </a:rPr>
              <a:t>Vaccine Preventable Disease Programme</a:t>
            </a:r>
          </a:p>
          <a:p>
            <a:r>
              <a:rPr lang="en-GB" sz="2385">
                <a:solidFill>
                  <a:schemeClr val="bg1"/>
                </a:solidFill>
              </a:rPr>
              <a:t>Public Health Wales</a:t>
            </a:r>
          </a:p>
          <a:p>
            <a:pPr marL="451639" marR="0" lvl="1" indent="0" algn="l" defTabSz="903278" rtl="0" eaLnBrk="1" fontAlgn="auto" latinLnBrk="0" hangingPunct="1">
              <a:lnSpc>
                <a:spcPct val="90000"/>
              </a:lnSpc>
              <a:spcBef>
                <a:spcPts val="494"/>
              </a:spcBef>
              <a:spcAft>
                <a:spcPts val="0"/>
              </a:spcAft>
              <a:buClrTx/>
              <a:buSzTx/>
              <a:buFont typeface="Arial" panose="020B0604020202020204" pitchFamily="34" charset="0"/>
              <a:buNone/>
              <a:tabLst/>
              <a:defRPr/>
            </a:pPr>
            <a:endParaRPr lang="en-GB"/>
          </a:p>
        </p:txBody>
      </p:sp>
    </p:spTree>
    <p:extLst>
      <p:ext uri="{BB962C8B-B14F-4D97-AF65-F5344CB8AC3E}">
        <p14:creationId xmlns:p14="http://schemas.microsoft.com/office/powerpoint/2010/main" val="197813033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7"/>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sz="quarter" idx="12"/>
          </p:nvPr>
        </p:nvSpPr>
        <p:spPr>
          <a:xfrm>
            <a:off x="5843454" y="6348045"/>
            <a:ext cx="520337"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pic>
        <p:nvPicPr>
          <p:cNvPr id="5" name="Picture 4" descr="A black and white logo&#10;&#10;AI-generated content may be incorrect.">
            <a:extLst>
              <a:ext uri="{FF2B5EF4-FFF2-40B4-BE49-F238E27FC236}">
                <a16:creationId xmlns:a16="http://schemas.microsoft.com/office/drawing/2014/main" id="{7115F8DF-83A7-7CB9-FEED-49109908116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922911" y="6258364"/>
            <a:ext cx="1866425" cy="531911"/>
          </a:xfrm>
          <a:prstGeom prst="rect">
            <a:avLst/>
          </a:prstGeom>
        </p:spPr>
      </p:pic>
      <p:pic>
        <p:nvPicPr>
          <p:cNvPr id="10" name="Picture 9" descr="A black background with white text&#10;&#10;AI-generated content may be incorrect.">
            <a:extLst>
              <a:ext uri="{FF2B5EF4-FFF2-40B4-BE49-F238E27FC236}">
                <a16:creationId xmlns:a16="http://schemas.microsoft.com/office/drawing/2014/main" id="{D525C2CB-F87F-E634-DA9D-47A904B931EF}"/>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94061" y="6255147"/>
            <a:ext cx="2872456" cy="531911"/>
          </a:xfrm>
          <a:prstGeom prst="rect">
            <a:avLst/>
          </a:prstGeom>
        </p:spPr>
      </p:pic>
    </p:spTree>
    <p:extLst>
      <p:ext uri="{BB962C8B-B14F-4D97-AF65-F5344CB8AC3E}">
        <p14:creationId xmlns:p14="http://schemas.microsoft.com/office/powerpoint/2010/main" val="34093268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Divider Slide">
    <p:spTree>
      <p:nvGrpSpPr>
        <p:cNvPr id="1" name=""/>
        <p:cNvGrpSpPr/>
        <p:nvPr/>
      </p:nvGrpSpPr>
      <p:grpSpPr>
        <a:xfrm>
          <a:off x="0" y="0"/>
          <a:ext cx="0" cy="0"/>
          <a:chOff x="0" y="0"/>
          <a:chExt cx="0" cy="0"/>
        </a:xfrm>
      </p:grpSpPr>
      <p:sp>
        <p:nvSpPr>
          <p:cNvPr id="7" name="Rectangle 6"/>
          <p:cNvSpPr/>
          <p:nvPr userDrawn="1"/>
        </p:nvSpPr>
        <p:spPr>
          <a:xfrm>
            <a:off x="0" y="1407460"/>
            <a:ext cx="12192000" cy="5450540"/>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673"/>
          </a:p>
        </p:txBody>
      </p:sp>
      <p:sp>
        <p:nvSpPr>
          <p:cNvPr id="11" name="Text Placeholder 10"/>
          <p:cNvSpPr>
            <a:spLocks noGrp="1"/>
          </p:cNvSpPr>
          <p:nvPr>
            <p:ph type="body" sz="quarter" idx="10" hasCustomPrompt="1"/>
          </p:nvPr>
        </p:nvSpPr>
        <p:spPr>
          <a:xfrm>
            <a:off x="623397" y="2992791"/>
            <a:ext cx="7040563" cy="719137"/>
          </a:xfrm>
          <a:prstGeom prst="rect">
            <a:avLst/>
          </a:prstGeom>
        </p:spPr>
        <p:txBody>
          <a:bodyPr>
            <a:normAutofit/>
          </a:bodyPr>
          <a:lstStyle>
            <a:lvl1pPr marL="0" indent="0">
              <a:buNone/>
              <a:defRPr sz="4108"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Divider Slide Title</a:t>
            </a:r>
            <a:endParaRPr lang="en-GB"/>
          </a:p>
        </p:txBody>
      </p:sp>
      <p:sp>
        <p:nvSpPr>
          <p:cNvPr id="12" name="Freeform 2">
            <a:extLst>
              <a:ext uri="{FF2B5EF4-FFF2-40B4-BE49-F238E27FC236}">
                <a16:creationId xmlns:a16="http://schemas.microsoft.com/office/drawing/2014/main" id="{EB393F6B-9FA7-4197-D100-C29505DE9F4F}"/>
              </a:ext>
            </a:extLst>
          </p:cNvPr>
          <p:cNvSpPr/>
          <p:nvPr userDrawn="1"/>
        </p:nvSpPr>
        <p:spPr>
          <a:xfrm>
            <a:off x="614019" y="163896"/>
            <a:ext cx="4526400" cy="1130621"/>
          </a:xfrm>
          <a:custGeom>
            <a:avLst/>
            <a:gdLst/>
            <a:ahLst/>
            <a:cxnLst/>
            <a:rect l="l" t="t" r="r" b="b"/>
            <a:pathLst>
              <a:path w="6790242" h="1706048">
                <a:moveTo>
                  <a:pt x="0" y="0"/>
                </a:moveTo>
                <a:lnTo>
                  <a:pt x="6790242" y="0"/>
                </a:lnTo>
                <a:lnTo>
                  <a:pt x="6790242" y="1706048"/>
                </a:lnTo>
                <a:lnTo>
                  <a:pt x="0" y="1706048"/>
                </a:lnTo>
                <a:lnTo>
                  <a:pt x="0" y="0"/>
                </a:lnTo>
                <a:close/>
              </a:path>
            </a:pathLst>
          </a:custGeom>
          <a:blipFill>
            <a:blip r:embed="rId2"/>
            <a:stretch>
              <a:fillRect/>
            </a:stretch>
          </a:blipFill>
        </p:spPr>
        <p:txBody>
          <a:bodyPr/>
          <a:lstStyle/>
          <a:p>
            <a:endParaRPr lang="en-GB" sz="2673"/>
          </a:p>
        </p:txBody>
      </p:sp>
      <p:sp>
        <p:nvSpPr>
          <p:cNvPr id="13" name="Freeform 3">
            <a:extLst>
              <a:ext uri="{FF2B5EF4-FFF2-40B4-BE49-F238E27FC236}">
                <a16:creationId xmlns:a16="http://schemas.microsoft.com/office/drawing/2014/main" id="{28B89880-880D-D351-E692-3A2EFDC28912}"/>
              </a:ext>
            </a:extLst>
          </p:cNvPr>
          <p:cNvSpPr/>
          <p:nvPr userDrawn="1"/>
        </p:nvSpPr>
        <p:spPr>
          <a:xfrm>
            <a:off x="8753845" y="324155"/>
            <a:ext cx="2685600" cy="746591"/>
          </a:xfrm>
          <a:custGeom>
            <a:avLst/>
            <a:gdLst/>
            <a:ahLst/>
            <a:cxnLst/>
            <a:rect l="l" t="t" r="r" b="b"/>
            <a:pathLst>
              <a:path w="4026993" h="1125825">
                <a:moveTo>
                  <a:pt x="0" y="0"/>
                </a:moveTo>
                <a:lnTo>
                  <a:pt x="4026993" y="0"/>
                </a:lnTo>
                <a:lnTo>
                  <a:pt x="4026993" y="1125825"/>
                </a:lnTo>
                <a:lnTo>
                  <a:pt x="0" y="1125825"/>
                </a:lnTo>
                <a:lnTo>
                  <a:pt x="0" y="0"/>
                </a:lnTo>
                <a:close/>
              </a:path>
            </a:pathLst>
          </a:custGeom>
          <a:blipFill>
            <a:blip r:embed="rId3"/>
            <a:stretch>
              <a:fillRect r="-19388"/>
            </a:stretch>
          </a:blipFill>
        </p:spPr>
        <p:txBody>
          <a:bodyPr/>
          <a:lstStyle/>
          <a:p>
            <a:endParaRPr lang="en-GB" sz="2673"/>
          </a:p>
        </p:txBody>
      </p:sp>
      <p:sp>
        <p:nvSpPr>
          <p:cNvPr id="8" name="Text Placeholder 7">
            <a:extLst>
              <a:ext uri="{FF2B5EF4-FFF2-40B4-BE49-F238E27FC236}">
                <a16:creationId xmlns:a16="http://schemas.microsoft.com/office/drawing/2014/main" id="{D7B9AB21-65E7-4C53-F2A8-92E3562B9A25}"/>
              </a:ext>
            </a:extLst>
          </p:cNvPr>
          <p:cNvSpPr>
            <a:spLocks noGrp="1"/>
          </p:cNvSpPr>
          <p:nvPr>
            <p:ph type="body" sz="quarter" idx="11" hasCustomPrompt="1"/>
          </p:nvPr>
        </p:nvSpPr>
        <p:spPr>
          <a:xfrm>
            <a:off x="623359" y="3896018"/>
            <a:ext cx="7041091" cy="1286401"/>
          </a:xfrm>
          <a:prstGeom prst="rect">
            <a:avLst/>
          </a:prstGeom>
        </p:spPr>
        <p:txBody>
          <a:bodyPr/>
          <a:lstStyle>
            <a:lvl1pPr marL="0" indent="0">
              <a:buNone/>
              <a:defRPr>
                <a:solidFill>
                  <a:schemeClr val="bg1">
                    <a:lumMod val="95000"/>
                  </a:schemeClr>
                </a:solidFill>
              </a:defRPr>
            </a:lvl1pPr>
          </a:lstStyle>
          <a:p>
            <a:pPr lvl="0"/>
            <a:r>
              <a:rPr lang="en-US"/>
              <a:t>Subtitle</a:t>
            </a:r>
          </a:p>
        </p:txBody>
      </p:sp>
    </p:spTree>
    <p:extLst>
      <p:ext uri="{BB962C8B-B14F-4D97-AF65-F5344CB8AC3E}">
        <p14:creationId xmlns:p14="http://schemas.microsoft.com/office/powerpoint/2010/main" val="523132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6/19/2025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9491384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US" smtClean="0"/>
              <a:t>6/19/2025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591524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846CE7D5-CF57-46EF-B807-FDD0502418D4}" type="datetimeFigureOut">
              <a:rPr lang="en-US" smtClean="0"/>
              <a:t>6/19/2025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2030920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46CE7D5-CF57-46EF-B807-FDD0502418D4}" type="datetimeFigureOut">
              <a:rPr lang="en-US" smtClean="0"/>
              <a:t>6/19/2025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7331723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46CE7D5-CF57-46EF-B807-FDD0502418D4}" type="datetimeFigureOut">
              <a:rPr lang="en-US" smtClean="0"/>
              <a:t>6/19/2025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210312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US" smtClean="0"/>
              <a:t>6/19/2025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46388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6/19/2025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71841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6/19/2025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718958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slideLayout" Target="../slideLayouts/slideLayout15.xml"/><Relationship Id="rId1" Type="http://schemas.openxmlformats.org/officeDocument/2006/relationships/slideLayout" Target="../slideLayouts/slideLayout14.xml"/><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846CE7D5-CF57-46EF-B807-FDD0502418D4}" type="datetimeFigureOut">
              <a:rPr lang="en-US" smtClean="0"/>
              <a:t>6/19/2025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30EA680-D336-4FF7-8B7A-9848BB0A1C32}" type="slidenum">
              <a:rPr lang="en-US" smtClean="0"/>
              <a:t>‹#›</a:t>
            </a:fld>
            <a:endParaRPr lang="en-US"/>
          </a:p>
        </p:txBody>
      </p:sp>
    </p:spTree>
    <p:extLst>
      <p:ext uri="{BB962C8B-B14F-4D97-AF65-F5344CB8AC3E}">
        <p14:creationId xmlns:p14="http://schemas.microsoft.com/office/powerpoint/2010/main" val="24609540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0" y="6189786"/>
            <a:ext cx="12192000" cy="668214"/>
          </a:xfrm>
          <a:prstGeom prst="rect">
            <a:avLst/>
          </a:prstGeom>
          <a:solidFill>
            <a:srgbClr val="212A73"/>
          </a:solidFill>
          <a:ln>
            <a:solidFill>
              <a:srgbClr val="212A7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673"/>
          </a:p>
        </p:txBody>
      </p:sp>
    </p:spTree>
    <p:extLst>
      <p:ext uri="{BB962C8B-B14F-4D97-AF65-F5344CB8AC3E}">
        <p14:creationId xmlns:p14="http://schemas.microsoft.com/office/powerpoint/2010/main" val="25183353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hf hdr="0" dt="0"/>
  <p:txStyles>
    <p:titleStyle>
      <a:lvl1pPr algn="l" defTabSz="1363233" rtl="0" eaLnBrk="1" latinLnBrk="0" hangingPunct="1">
        <a:lnSpc>
          <a:spcPct val="90000"/>
        </a:lnSpc>
        <a:spcBef>
          <a:spcPct val="0"/>
        </a:spcBef>
        <a:buNone/>
        <a:defRPr sz="6560" kern="1200">
          <a:solidFill>
            <a:schemeClr val="tx1"/>
          </a:solidFill>
          <a:latin typeface="+mj-lt"/>
          <a:ea typeface="+mj-ea"/>
          <a:cs typeface="+mj-cs"/>
        </a:defRPr>
      </a:lvl1pPr>
    </p:titleStyle>
    <p:bodyStyle>
      <a:lvl1pPr marL="340808" indent="-340808" algn="l" defTabSz="1363233" rtl="0" eaLnBrk="1" latinLnBrk="0" hangingPunct="1">
        <a:lnSpc>
          <a:spcPct val="90000"/>
        </a:lnSpc>
        <a:spcBef>
          <a:spcPts val="1491"/>
        </a:spcBef>
        <a:buFont typeface="Arial" panose="020B0604020202020204" pitchFamily="34" charset="0"/>
        <a:buChar char="•"/>
        <a:defRPr sz="4174" kern="1200">
          <a:solidFill>
            <a:schemeClr val="tx1"/>
          </a:solidFill>
          <a:latin typeface="+mn-lt"/>
          <a:ea typeface="+mn-ea"/>
          <a:cs typeface="+mn-cs"/>
        </a:defRPr>
      </a:lvl1pPr>
      <a:lvl2pPr marL="1022425" indent="-340808" algn="l" defTabSz="1363233" rtl="0" eaLnBrk="1" latinLnBrk="0" hangingPunct="1">
        <a:lnSpc>
          <a:spcPct val="90000"/>
        </a:lnSpc>
        <a:spcBef>
          <a:spcPts val="745"/>
        </a:spcBef>
        <a:buFont typeface="Arial" panose="020B0604020202020204" pitchFamily="34" charset="0"/>
        <a:buChar char="•"/>
        <a:defRPr sz="3578" kern="1200">
          <a:solidFill>
            <a:schemeClr val="tx1"/>
          </a:solidFill>
          <a:latin typeface="+mn-lt"/>
          <a:ea typeface="+mn-ea"/>
          <a:cs typeface="+mn-cs"/>
        </a:defRPr>
      </a:lvl2pPr>
      <a:lvl3pPr marL="1704042" indent="-340808" algn="l" defTabSz="1363233" rtl="0" eaLnBrk="1" latinLnBrk="0" hangingPunct="1">
        <a:lnSpc>
          <a:spcPct val="90000"/>
        </a:lnSpc>
        <a:spcBef>
          <a:spcPts val="745"/>
        </a:spcBef>
        <a:buFont typeface="Arial" panose="020B0604020202020204" pitchFamily="34" charset="0"/>
        <a:buChar char="•"/>
        <a:defRPr sz="2982" kern="1200">
          <a:solidFill>
            <a:schemeClr val="tx1"/>
          </a:solidFill>
          <a:latin typeface="+mn-lt"/>
          <a:ea typeface="+mn-ea"/>
          <a:cs typeface="+mn-cs"/>
        </a:defRPr>
      </a:lvl3pPr>
      <a:lvl4pPr marL="2385658" indent="-340808" algn="l" defTabSz="1363233" rtl="0" eaLnBrk="1" latinLnBrk="0" hangingPunct="1">
        <a:lnSpc>
          <a:spcPct val="90000"/>
        </a:lnSpc>
        <a:spcBef>
          <a:spcPts val="745"/>
        </a:spcBef>
        <a:buFont typeface="Arial" panose="020B0604020202020204" pitchFamily="34" charset="0"/>
        <a:buChar char="•"/>
        <a:defRPr sz="2684" kern="1200">
          <a:solidFill>
            <a:schemeClr val="tx1"/>
          </a:solidFill>
          <a:latin typeface="+mn-lt"/>
          <a:ea typeface="+mn-ea"/>
          <a:cs typeface="+mn-cs"/>
        </a:defRPr>
      </a:lvl4pPr>
      <a:lvl5pPr marL="3067275" indent="-340808" algn="l" defTabSz="1363233" rtl="0" eaLnBrk="1" latinLnBrk="0" hangingPunct="1">
        <a:lnSpc>
          <a:spcPct val="90000"/>
        </a:lnSpc>
        <a:spcBef>
          <a:spcPts val="745"/>
        </a:spcBef>
        <a:buFont typeface="Arial" panose="020B0604020202020204" pitchFamily="34" charset="0"/>
        <a:buChar char="•"/>
        <a:defRPr sz="2684" kern="1200">
          <a:solidFill>
            <a:schemeClr val="tx1"/>
          </a:solidFill>
          <a:latin typeface="+mn-lt"/>
          <a:ea typeface="+mn-ea"/>
          <a:cs typeface="+mn-cs"/>
        </a:defRPr>
      </a:lvl5pPr>
      <a:lvl6pPr marL="3748891" indent="-340808" algn="l" defTabSz="1363233" rtl="0" eaLnBrk="1" latinLnBrk="0" hangingPunct="1">
        <a:lnSpc>
          <a:spcPct val="90000"/>
        </a:lnSpc>
        <a:spcBef>
          <a:spcPts val="745"/>
        </a:spcBef>
        <a:buFont typeface="Arial" panose="020B0604020202020204" pitchFamily="34" charset="0"/>
        <a:buChar char="•"/>
        <a:defRPr sz="2684" kern="1200">
          <a:solidFill>
            <a:schemeClr val="tx1"/>
          </a:solidFill>
          <a:latin typeface="+mn-lt"/>
          <a:ea typeface="+mn-ea"/>
          <a:cs typeface="+mn-cs"/>
        </a:defRPr>
      </a:lvl6pPr>
      <a:lvl7pPr marL="4430508" indent="-340808" algn="l" defTabSz="1363233" rtl="0" eaLnBrk="1" latinLnBrk="0" hangingPunct="1">
        <a:lnSpc>
          <a:spcPct val="90000"/>
        </a:lnSpc>
        <a:spcBef>
          <a:spcPts val="745"/>
        </a:spcBef>
        <a:buFont typeface="Arial" panose="020B0604020202020204" pitchFamily="34" charset="0"/>
        <a:buChar char="•"/>
        <a:defRPr sz="2684" kern="1200">
          <a:solidFill>
            <a:schemeClr val="tx1"/>
          </a:solidFill>
          <a:latin typeface="+mn-lt"/>
          <a:ea typeface="+mn-ea"/>
          <a:cs typeface="+mn-cs"/>
        </a:defRPr>
      </a:lvl7pPr>
      <a:lvl8pPr marL="5112125" indent="-340808" algn="l" defTabSz="1363233" rtl="0" eaLnBrk="1" latinLnBrk="0" hangingPunct="1">
        <a:lnSpc>
          <a:spcPct val="90000"/>
        </a:lnSpc>
        <a:spcBef>
          <a:spcPts val="745"/>
        </a:spcBef>
        <a:buFont typeface="Arial" panose="020B0604020202020204" pitchFamily="34" charset="0"/>
        <a:buChar char="•"/>
        <a:defRPr sz="2684" kern="1200">
          <a:solidFill>
            <a:schemeClr val="tx1"/>
          </a:solidFill>
          <a:latin typeface="+mn-lt"/>
          <a:ea typeface="+mn-ea"/>
          <a:cs typeface="+mn-cs"/>
        </a:defRPr>
      </a:lvl8pPr>
      <a:lvl9pPr marL="5793741" indent="-340808" algn="l" defTabSz="1363233" rtl="0" eaLnBrk="1" latinLnBrk="0" hangingPunct="1">
        <a:lnSpc>
          <a:spcPct val="90000"/>
        </a:lnSpc>
        <a:spcBef>
          <a:spcPts val="745"/>
        </a:spcBef>
        <a:buFont typeface="Arial" panose="020B0604020202020204" pitchFamily="34" charset="0"/>
        <a:buChar char="•"/>
        <a:defRPr sz="2684" kern="1200">
          <a:solidFill>
            <a:schemeClr val="tx1"/>
          </a:solidFill>
          <a:latin typeface="+mn-lt"/>
          <a:ea typeface="+mn-ea"/>
          <a:cs typeface="+mn-cs"/>
        </a:defRPr>
      </a:lvl9pPr>
    </p:bodyStyle>
    <p:otherStyle>
      <a:defPPr>
        <a:defRPr lang="en-US"/>
      </a:defPPr>
      <a:lvl1pPr marL="0" algn="l" defTabSz="1363233" rtl="0" eaLnBrk="1" latinLnBrk="0" hangingPunct="1">
        <a:defRPr sz="2684" kern="1200">
          <a:solidFill>
            <a:schemeClr val="tx1"/>
          </a:solidFill>
          <a:latin typeface="+mn-lt"/>
          <a:ea typeface="+mn-ea"/>
          <a:cs typeface="+mn-cs"/>
        </a:defRPr>
      </a:lvl1pPr>
      <a:lvl2pPr marL="681617" algn="l" defTabSz="1363233" rtl="0" eaLnBrk="1" latinLnBrk="0" hangingPunct="1">
        <a:defRPr sz="2684" kern="1200">
          <a:solidFill>
            <a:schemeClr val="tx1"/>
          </a:solidFill>
          <a:latin typeface="+mn-lt"/>
          <a:ea typeface="+mn-ea"/>
          <a:cs typeface="+mn-cs"/>
        </a:defRPr>
      </a:lvl2pPr>
      <a:lvl3pPr marL="1363233" algn="l" defTabSz="1363233" rtl="0" eaLnBrk="1" latinLnBrk="0" hangingPunct="1">
        <a:defRPr sz="2684" kern="1200">
          <a:solidFill>
            <a:schemeClr val="tx1"/>
          </a:solidFill>
          <a:latin typeface="+mn-lt"/>
          <a:ea typeface="+mn-ea"/>
          <a:cs typeface="+mn-cs"/>
        </a:defRPr>
      </a:lvl3pPr>
      <a:lvl4pPr marL="2044850" algn="l" defTabSz="1363233" rtl="0" eaLnBrk="1" latinLnBrk="0" hangingPunct="1">
        <a:defRPr sz="2684" kern="1200">
          <a:solidFill>
            <a:schemeClr val="tx1"/>
          </a:solidFill>
          <a:latin typeface="+mn-lt"/>
          <a:ea typeface="+mn-ea"/>
          <a:cs typeface="+mn-cs"/>
        </a:defRPr>
      </a:lvl4pPr>
      <a:lvl5pPr marL="2726466" algn="l" defTabSz="1363233" rtl="0" eaLnBrk="1" latinLnBrk="0" hangingPunct="1">
        <a:defRPr sz="2684" kern="1200">
          <a:solidFill>
            <a:schemeClr val="tx1"/>
          </a:solidFill>
          <a:latin typeface="+mn-lt"/>
          <a:ea typeface="+mn-ea"/>
          <a:cs typeface="+mn-cs"/>
        </a:defRPr>
      </a:lvl5pPr>
      <a:lvl6pPr marL="3408083" algn="l" defTabSz="1363233" rtl="0" eaLnBrk="1" latinLnBrk="0" hangingPunct="1">
        <a:defRPr sz="2684" kern="1200">
          <a:solidFill>
            <a:schemeClr val="tx1"/>
          </a:solidFill>
          <a:latin typeface="+mn-lt"/>
          <a:ea typeface="+mn-ea"/>
          <a:cs typeface="+mn-cs"/>
        </a:defRPr>
      </a:lvl6pPr>
      <a:lvl7pPr marL="4089700" algn="l" defTabSz="1363233" rtl="0" eaLnBrk="1" latinLnBrk="0" hangingPunct="1">
        <a:defRPr sz="2684" kern="1200">
          <a:solidFill>
            <a:schemeClr val="tx1"/>
          </a:solidFill>
          <a:latin typeface="+mn-lt"/>
          <a:ea typeface="+mn-ea"/>
          <a:cs typeface="+mn-cs"/>
        </a:defRPr>
      </a:lvl7pPr>
      <a:lvl8pPr marL="4771316" algn="l" defTabSz="1363233" rtl="0" eaLnBrk="1" latinLnBrk="0" hangingPunct="1">
        <a:defRPr sz="2684" kern="1200">
          <a:solidFill>
            <a:schemeClr val="tx1"/>
          </a:solidFill>
          <a:latin typeface="+mn-lt"/>
          <a:ea typeface="+mn-ea"/>
          <a:cs typeface="+mn-cs"/>
        </a:defRPr>
      </a:lvl8pPr>
      <a:lvl9pPr marL="5452933" algn="l" defTabSz="1363233" rtl="0" eaLnBrk="1" latinLnBrk="0" hangingPunct="1">
        <a:defRPr sz="268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hyperlink" Target="https://www.gov.uk/government/publications/meningococcal-b-vaccination-for-the-prevention-of-gonorrhoea-jcvi-advice-10-november/jcvi-advice-on-the-use-of-meningococcal-b-vaccination-for-the-prevention-of-gonorrhoea" TargetMode="External"/><Relationship Id="rId2" Type="http://schemas.openxmlformats.org/officeDocument/2006/relationships/notesSlide" Target="../notesSlides/notesSlide8.xml"/><Relationship Id="rId1" Type="http://schemas.openxmlformats.org/officeDocument/2006/relationships/slideLayout" Target="../slideLayouts/slideLayout15.xml"/><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3" Type="http://schemas.openxmlformats.org/officeDocument/2006/relationships/hyperlink" Target="https://www.gov.wales/introduction-routine-vaccinations-mpox-and-gonorrhoea-whc2025021" TargetMode="External"/><Relationship Id="rId2" Type="http://schemas.openxmlformats.org/officeDocument/2006/relationships/notesSlide" Target="../notesSlides/notesSlide10.xml"/><Relationship Id="rId1" Type="http://schemas.openxmlformats.org/officeDocument/2006/relationships/slideLayout" Target="../slideLayouts/slideLayout15.xml"/><Relationship Id="rId5" Type="http://schemas.openxmlformats.org/officeDocument/2006/relationships/image" Target="../media/image8.png"/><Relationship Id="rId4" Type="http://schemas.openxmlformats.org/officeDocument/2006/relationships/hyperlink" Target="https://www.gov.uk/government/publications/meningococcal-b-vaccination-for-the-prevention-of-gonorrhoea-jcvi-advice-10-november/jcvi-advice-on-the-use-of-meningococcal-b-vaccination-for-the-prevention-of-gonorrhoea" TargetMode="External"/></Relationships>
</file>

<file path=ppt/slides/_rels/slide13.xml.rels><?xml version="1.0" encoding="UTF-8" standalone="yes"?>
<Relationships xmlns="http://schemas.openxmlformats.org/package/2006/relationships"><Relationship Id="rId2" Type="http://schemas.openxmlformats.org/officeDocument/2006/relationships/hyperlink" Target="https://www.gov.uk/government/publications/gonorrhoea-the-green-book-chapter" TargetMode="Externa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3" Type="http://schemas.openxmlformats.org/officeDocument/2006/relationships/hyperlink" Target="https://www.gov.uk/government/publications/mpox-vaccination-programme-jcvi-advice-10-november/jcvi-statement-on-mpox-vaccination-as-a-routine-programme" TargetMode="External"/><Relationship Id="rId2" Type="http://schemas.openxmlformats.org/officeDocument/2006/relationships/notesSlide" Target="../notesSlides/notesSlide11.xml"/><Relationship Id="rId1" Type="http://schemas.openxmlformats.org/officeDocument/2006/relationships/slideLayout" Target="../slideLayouts/slideLayout15.xml"/><Relationship Id="rId5" Type="http://schemas.openxmlformats.org/officeDocument/2006/relationships/image" Target="../media/image9.png"/><Relationship Id="rId4" Type="http://schemas.openxmlformats.org/officeDocument/2006/relationships/hyperlink" Target="https://phw.nhs.wales/topics/immunisation-and-vaccines/vaccination-information1/mpox/"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s://www.gov.uk/government/publications/smallpox-and-vaccinia-the-green-book-chapter-29" TargetMode="External"/><Relationship Id="rId2" Type="http://schemas.openxmlformats.org/officeDocument/2006/relationships/hyperlink" Target="https://www.gov.uk/government/publications/mpox-vaccination-programme-jcvi-advice-10-november/jcvi-statement-on-mpox-vaccination-as-a-routine-programme" TargetMode="External"/><Relationship Id="rId1" Type="http://schemas.openxmlformats.org/officeDocument/2006/relationships/slideLayout" Target="../slideLayouts/slideLayout15.xml"/><Relationship Id="rId5" Type="http://schemas.openxmlformats.org/officeDocument/2006/relationships/image" Target="../media/image8.png"/><Relationship Id="rId4" Type="http://schemas.openxmlformats.org/officeDocument/2006/relationships/hyperlink" Target="https://www.gov.wales/introduction-routine-vaccinations-mpox-and-gonorrhoea-whc2025021"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s://www.gov.uk/government/publications/smallpox-and-vaccinia-the-green-book-chapter-29" TargetMode="External"/><Relationship Id="rId2" Type="http://schemas.openxmlformats.org/officeDocument/2006/relationships/notesSlide" Target="../notesSlides/notesSlide12.xml"/><Relationship Id="rId1" Type="http://schemas.openxmlformats.org/officeDocument/2006/relationships/slideLayout" Target="../slideLayouts/slideLayout15.xml"/><Relationship Id="rId4" Type="http://schemas.openxmlformats.org/officeDocument/2006/relationships/hyperlink" Target="https://www.gov.uk/government/publications/mpox-vaccination-programme-jcvi-advice-10-november/jcvi-statement-on-mpox-vaccination-as-a-routine-programme" TargetMode="External"/></Relationships>
</file>

<file path=ppt/slides/_rels/slide18.xml.rels><?xml version="1.0" encoding="UTF-8" standalone="yes"?>
<Relationships xmlns="http://schemas.openxmlformats.org/package/2006/relationships"><Relationship Id="rId8" Type="http://schemas.openxmlformats.org/officeDocument/2006/relationships/hyperlink" Target="https://nhswales365.sharepoint.com/sites/PHW_VPDPComms/SitePages/Frequently-asked-questions.aspx" TargetMode="External"/><Relationship Id="rId3" Type="http://schemas.openxmlformats.org/officeDocument/2006/relationships/hyperlink" Target="https://www.gov.uk/government/publications/gonorrhoea-the-green-book-chapter" TargetMode="External"/><Relationship Id="rId7" Type="http://schemas.openxmlformats.org/officeDocument/2006/relationships/hyperlink" Target="https://www.gov.uk/government/publications/mpox-vaccination-programme-jcvi-advice-10-november/jcvi-statement-on-mpox-vaccination-as-a-routine-programme" TargetMode="External"/><Relationship Id="rId2" Type="http://schemas.openxmlformats.org/officeDocument/2006/relationships/notesSlide" Target="../notesSlides/notesSlide13.xml"/><Relationship Id="rId1" Type="http://schemas.openxmlformats.org/officeDocument/2006/relationships/slideLayout" Target="../slideLayouts/slideLayout15.xml"/><Relationship Id="rId6" Type="http://schemas.openxmlformats.org/officeDocument/2006/relationships/hyperlink" Target="https://www.gov.uk/government/publications/meningococcal-b-vaccination-for-the-prevention-of-gonorrhoea-jcvi-advice-10-november/jcvi-advice-on-the-use-of-meningococcal-b-vaccination-for-the-prevention-of-gonorrhoea" TargetMode="External"/><Relationship Id="rId5" Type="http://schemas.openxmlformats.org/officeDocument/2006/relationships/hyperlink" Target="https://www.gov.wales/introduction-routine-vaccinations-mpox-and-gonorrhoea-whc2025021" TargetMode="External"/><Relationship Id="rId10" Type="http://schemas.openxmlformats.org/officeDocument/2006/relationships/hyperlink" Target="https://phw.nhs.wales/topics/immunisation-and-vaccines/a-to-z-list-of-vaccinations/" TargetMode="External"/><Relationship Id="rId4" Type="http://schemas.openxmlformats.org/officeDocument/2006/relationships/hyperlink" Target="https://www.gov.uk/government/publications/smallpox-and-vaccinia-the-green-book-chapter-29" TargetMode="External"/><Relationship Id="rId9" Type="http://schemas.openxmlformats.org/officeDocument/2006/relationships/hyperlink" Target="https://phw.nhs.wales/topics/immunisation-and-vaccines/vaccines-professionals/a-to-z-list-of-vaccinations-for-health-and-social-care-professionals/"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15.xml"/><Relationship Id="rId5" Type="http://schemas.openxmlformats.org/officeDocument/2006/relationships/hyperlink" Target="https://www.gov.uk/government/publications/smallpox-and-vaccinia-the-green-book-chapter-29" TargetMode="External"/><Relationship Id="rId4" Type="http://schemas.openxmlformats.org/officeDocument/2006/relationships/hyperlink" Target="https://www.gov.uk/government/publications/gonorrhoea-the-green-book-chapter"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7.xml"/><Relationship Id="rId1" Type="http://schemas.openxmlformats.org/officeDocument/2006/relationships/slideLayout" Target="../slideLayouts/slideLayout15.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8.xml"/><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8" Type="http://schemas.openxmlformats.org/officeDocument/2006/relationships/hyperlink" Target="https://nhswales365.sharepoint.com/sites/PHW_VPDPComms" TargetMode="External"/><Relationship Id="rId3" Type="http://schemas.openxmlformats.org/officeDocument/2006/relationships/image" Target="../media/image11.png"/><Relationship Id="rId7" Type="http://schemas.openxmlformats.org/officeDocument/2006/relationships/image" Target="../media/image13.png"/><Relationship Id="rId2" Type="http://schemas.openxmlformats.org/officeDocument/2006/relationships/notesSlide" Target="../notesSlides/notesSlide19.xml"/><Relationship Id="rId1" Type="http://schemas.openxmlformats.org/officeDocument/2006/relationships/slideLayout" Target="../slideLayouts/slideLayout15.xml"/><Relationship Id="rId6" Type="http://schemas.openxmlformats.org/officeDocument/2006/relationships/hyperlink" Target="https://phw.nhs.wales/topics/immunisation-and-vaccines/vaccines-professionals/immunisation-training-resources-and-events/" TargetMode="External"/><Relationship Id="rId5" Type="http://schemas.openxmlformats.org/officeDocument/2006/relationships/image" Target="../media/image12.png"/><Relationship Id="rId4" Type="http://schemas.openxmlformats.org/officeDocument/2006/relationships/hyperlink" Target="https://phw.nhs.wales/topics/immunisation-and-vaccines/vaccines-professionals/" TargetMode="External"/></Relationships>
</file>

<file path=ppt/slides/_rels/slide25.xml.rels><?xml version="1.0" encoding="UTF-8" standalone="yes"?>
<Relationships xmlns="http://schemas.openxmlformats.org/package/2006/relationships"><Relationship Id="rId3" Type="http://schemas.openxmlformats.org/officeDocument/2006/relationships/hyperlink" Target="https://phw.nhs.wales/topics/immunisation-and-vaccines/vaccines-professionals/immunisation-training-resources-and-events/" TargetMode="External"/><Relationship Id="rId2" Type="http://schemas.openxmlformats.org/officeDocument/2006/relationships/notesSlide" Target="../notesSlides/notesSlide20.xml"/><Relationship Id="rId1" Type="http://schemas.openxmlformats.org/officeDocument/2006/relationships/slideLayout" Target="../slideLayouts/slideLayout15.xml"/><Relationship Id="rId4" Type="http://schemas.openxmlformats.org/officeDocument/2006/relationships/image" Target="../media/image14.png"/></Relationships>
</file>

<file path=ppt/slides/_rels/slide26.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notesSlide" Target="../notesSlides/notesSlide21.xml"/><Relationship Id="rId1" Type="http://schemas.openxmlformats.org/officeDocument/2006/relationships/slideLayout" Target="../slideLayouts/slideLayout15.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2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2.xml"/><Relationship Id="rId1" Type="http://schemas.openxmlformats.org/officeDocument/2006/relationships/slideLayout" Target="../slideLayouts/slideLayout15.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28.xml.rels><?xml version="1.0" encoding="UTF-8" standalone="yes"?>
<Relationships xmlns="http://schemas.openxmlformats.org/package/2006/relationships"><Relationship Id="rId3" Type="http://schemas.openxmlformats.org/officeDocument/2006/relationships/hyperlink" Target="https://phw.nhs.wales/topics/immunisation-and-vaccines/" TargetMode="External"/><Relationship Id="rId2" Type="http://schemas.openxmlformats.org/officeDocument/2006/relationships/notesSlide" Target="../notesSlides/notesSlide23.xml"/><Relationship Id="rId1" Type="http://schemas.openxmlformats.org/officeDocument/2006/relationships/slideLayout" Target="../slideLayouts/slideLayout15.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29.xml.rels><?xml version="1.0" encoding="UTF-8" standalone="yes"?>
<Relationships xmlns="http://schemas.openxmlformats.org/package/2006/relationships"><Relationship Id="rId3" Type="http://schemas.openxmlformats.org/officeDocument/2006/relationships/hyperlink" Target="https://phw.nhs.wales/topics/immunisation-and-vaccines/vaccines-professionals/" TargetMode="External"/><Relationship Id="rId2" Type="http://schemas.openxmlformats.org/officeDocument/2006/relationships/notesSlide" Target="../notesSlides/notesSlide24.xml"/><Relationship Id="rId1" Type="http://schemas.openxmlformats.org/officeDocument/2006/relationships/slideLayout" Target="../slideLayouts/slideLayout15.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5.xml"/><Relationship Id="rId1" Type="http://schemas.openxmlformats.org/officeDocument/2006/relationships/slideLayout" Target="../slideLayouts/slideLayout15.xml"/></Relationships>
</file>

<file path=ppt/slides/_rels/slide33.xml.rels><?xml version="1.0" encoding="UTF-8" standalone="yes"?>
<Relationships xmlns="http://schemas.openxmlformats.org/package/2006/relationships"><Relationship Id="rId3" Type="http://schemas.openxmlformats.org/officeDocument/2006/relationships/hyperlink" Target="https://phw.nhs.wales/topics/immunisation-and-vaccines/vaccines-professionals/vaccine-contacts/" TargetMode="External"/><Relationship Id="rId2" Type="http://schemas.openxmlformats.org/officeDocument/2006/relationships/notesSlide" Target="../notesSlides/notesSlide26.xml"/><Relationship Id="rId1" Type="http://schemas.openxmlformats.org/officeDocument/2006/relationships/slideLayout" Target="../slideLayouts/slideLayout15.xml"/><Relationship Id="rId4" Type="http://schemas.openxmlformats.org/officeDocument/2006/relationships/hyperlink" Target="mailto:phw.vaccines@wales.nhs.uk" TargetMode="External"/></Relationships>
</file>

<file path=ppt/slides/_rels/slide34.xml.rels><?xml version="1.0" encoding="UTF-8" standalone="yes"?>
<Relationships xmlns="http://schemas.openxmlformats.org/package/2006/relationships"><Relationship Id="rId3" Type="http://schemas.openxmlformats.org/officeDocument/2006/relationships/hyperlink" Target="https://www.gov.uk/government/publications/gonorrhoea-the-green-book-chapter" TargetMode="External"/><Relationship Id="rId2" Type="http://schemas.openxmlformats.org/officeDocument/2006/relationships/notesSlide" Target="../notesSlides/notesSlide27.xml"/><Relationship Id="rId1" Type="http://schemas.openxmlformats.org/officeDocument/2006/relationships/slideLayout" Target="../slideLayouts/slideLayout15.xml"/><Relationship Id="rId6" Type="http://schemas.openxmlformats.org/officeDocument/2006/relationships/image" Target="../media/image30.png"/><Relationship Id="rId5" Type="http://schemas.openxmlformats.org/officeDocument/2006/relationships/hyperlink" Target="https://www.wmic.wales.nhs.uk/pgds-templates-advice/#immunisations" TargetMode="External"/><Relationship Id="rId4" Type="http://schemas.openxmlformats.org/officeDocument/2006/relationships/hyperlink" Target="https://www.gov.uk/government/publications/smallpox-and-vaccinia-the-green-book-chapter-29" TargetMode="External"/></Relationships>
</file>

<file path=ppt/slides/_rels/slide35.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28.xml"/><Relationship Id="rId1" Type="http://schemas.openxmlformats.org/officeDocument/2006/relationships/slideLayout" Target="../slideLayouts/slideLayout15.xml"/><Relationship Id="rId4" Type="http://schemas.openxmlformats.org/officeDocument/2006/relationships/hyperlink" Target="https://forms.office.com/e/eJmzebbTLH?origin=lprLink" TargetMode="External"/></Relationships>
</file>

<file path=ppt/slides/_rels/slide3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9.xml"/><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3" Type="http://schemas.openxmlformats.org/officeDocument/2006/relationships/hyperlink" Target="https://www.gov.uk/government/publications/meningococcal-b-vaccination-for-the-prevention-of-gonorrhoea-jcvi-advice-10-november/jcvi-advice-on-the-use-of-meningococcal-b-vaccination-for-the-prevention-of-gonorrhoea" TargetMode="External"/><Relationship Id="rId2" Type="http://schemas.openxmlformats.org/officeDocument/2006/relationships/notesSlide" Target="../notesSlides/notesSlide3.xml"/><Relationship Id="rId1" Type="http://schemas.openxmlformats.org/officeDocument/2006/relationships/slideLayout" Target="../slideLayouts/slideLayout15.xml"/><Relationship Id="rId5" Type="http://schemas.openxmlformats.org/officeDocument/2006/relationships/hyperlink" Target="https://www.gov.uk/government/publications/gonorrhoea-the-green-book-chapter" TargetMode="External"/><Relationship Id="rId4" Type="http://schemas.openxmlformats.org/officeDocument/2006/relationships/hyperlink" Target="https://www.gov.wales/introduction-routine-vaccinations-mpox-and-gonorrhoea-whc2025021"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15.xml"/><Relationship Id="rId4" Type="http://schemas.openxmlformats.org/officeDocument/2006/relationships/hyperlink" Target="https://www.gov.uk/government/groups/joint-committee-on-vaccination-and-immunisation" TargetMode="Externa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3" Type="http://schemas.openxmlformats.org/officeDocument/2006/relationships/hyperlink" Target="https://www.gov.uk/government/publications/meningococcal-b-vaccination-for-the-prevention-of-gonorrhoea-jcvi-advice-10-november/jcvi-advice-on-the-use-of-meningococcal-b-vaccination-for-the-prevention-of-gonorrhoea" TargetMode="External"/><Relationship Id="rId2" Type="http://schemas.openxmlformats.org/officeDocument/2006/relationships/notesSlide" Target="../notesSlides/notesSlide7.xml"/><Relationship Id="rId1" Type="http://schemas.openxmlformats.org/officeDocument/2006/relationships/slideLayout" Target="../slideLayouts/slideLayout15.xml"/><Relationship Id="rId4" Type="http://schemas.openxmlformats.org/officeDocument/2006/relationships/hyperlink" Target="https://www.gov.uk/government/statistics/sexually-transmitted-infections-stis-annual-data-tables"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DB334AAC-32DC-A563-FA96-6355F75835D0}"/>
              </a:ext>
            </a:extLst>
          </p:cNvPr>
          <p:cNvSpPr>
            <a:spLocks noGrp="1"/>
          </p:cNvSpPr>
          <p:nvPr>
            <p:ph type="body" sz="quarter" idx="10"/>
          </p:nvPr>
        </p:nvSpPr>
        <p:spPr>
          <a:xfrm>
            <a:off x="634564" y="1714829"/>
            <a:ext cx="11297241" cy="2444849"/>
          </a:xfrm>
        </p:spPr>
        <p:txBody>
          <a:bodyPr vert="horz" lIns="91440" tIns="45720" rIns="91440" bIns="45720" rtlCol="0" anchor="t">
            <a:noAutofit/>
          </a:bodyPr>
          <a:lstStyle>
            <a:defPPr>
              <a:defRPr lang="en-US"/>
            </a:defPPr>
            <a:lvl1pPr marL="0" algn="l" defTabSz="914258" rtl="0" eaLnBrk="1" latinLnBrk="0" hangingPunct="1">
              <a:defRPr sz="1800" kern="1200">
                <a:solidFill>
                  <a:schemeClr val="tx1"/>
                </a:solidFill>
                <a:latin typeface="+mn-lt"/>
                <a:ea typeface="+mn-ea"/>
                <a:cs typeface="+mn-cs"/>
              </a:defRPr>
            </a:lvl1pPr>
            <a:lvl2pPr marL="457129" algn="l" defTabSz="914258" rtl="0" eaLnBrk="1" latinLnBrk="0" hangingPunct="1">
              <a:defRPr sz="1800" kern="1200">
                <a:solidFill>
                  <a:schemeClr val="tx1"/>
                </a:solidFill>
                <a:latin typeface="+mn-lt"/>
                <a:ea typeface="+mn-ea"/>
                <a:cs typeface="+mn-cs"/>
              </a:defRPr>
            </a:lvl2pPr>
            <a:lvl3pPr marL="914258" algn="l" defTabSz="914258" rtl="0" eaLnBrk="1" latinLnBrk="0" hangingPunct="1">
              <a:defRPr sz="1800" kern="1200">
                <a:solidFill>
                  <a:schemeClr val="tx1"/>
                </a:solidFill>
                <a:latin typeface="+mn-lt"/>
                <a:ea typeface="+mn-ea"/>
                <a:cs typeface="+mn-cs"/>
              </a:defRPr>
            </a:lvl3pPr>
            <a:lvl4pPr marL="1371387" algn="l" defTabSz="914258" rtl="0" eaLnBrk="1" latinLnBrk="0" hangingPunct="1">
              <a:defRPr sz="1800" kern="1200">
                <a:solidFill>
                  <a:schemeClr val="tx1"/>
                </a:solidFill>
                <a:latin typeface="+mn-lt"/>
                <a:ea typeface="+mn-ea"/>
                <a:cs typeface="+mn-cs"/>
              </a:defRPr>
            </a:lvl4pPr>
            <a:lvl5pPr marL="1828516" algn="l" defTabSz="914258" rtl="0" eaLnBrk="1" latinLnBrk="0" hangingPunct="1">
              <a:defRPr sz="1800" kern="1200">
                <a:solidFill>
                  <a:schemeClr val="tx1"/>
                </a:solidFill>
                <a:latin typeface="+mn-lt"/>
                <a:ea typeface="+mn-ea"/>
                <a:cs typeface="+mn-cs"/>
              </a:defRPr>
            </a:lvl5pPr>
            <a:lvl6pPr marL="2285645" algn="l" defTabSz="914258" rtl="0" eaLnBrk="1" latinLnBrk="0" hangingPunct="1">
              <a:defRPr sz="1800" kern="1200">
                <a:solidFill>
                  <a:schemeClr val="tx1"/>
                </a:solidFill>
                <a:latin typeface="+mn-lt"/>
                <a:ea typeface="+mn-ea"/>
                <a:cs typeface="+mn-cs"/>
              </a:defRPr>
            </a:lvl6pPr>
            <a:lvl7pPr marL="2742775" algn="l" defTabSz="914258" rtl="0" eaLnBrk="1" latinLnBrk="0" hangingPunct="1">
              <a:defRPr sz="1800" kern="1200">
                <a:solidFill>
                  <a:schemeClr val="tx1"/>
                </a:solidFill>
                <a:latin typeface="+mn-lt"/>
                <a:ea typeface="+mn-ea"/>
                <a:cs typeface="+mn-cs"/>
              </a:defRPr>
            </a:lvl7pPr>
            <a:lvl8pPr marL="3199903" algn="l" defTabSz="914258" rtl="0" eaLnBrk="1" latinLnBrk="0" hangingPunct="1">
              <a:defRPr sz="1800" kern="1200">
                <a:solidFill>
                  <a:schemeClr val="tx1"/>
                </a:solidFill>
                <a:latin typeface="+mn-lt"/>
                <a:ea typeface="+mn-ea"/>
                <a:cs typeface="+mn-cs"/>
              </a:defRPr>
            </a:lvl8pPr>
            <a:lvl9pPr marL="3657032" algn="l" defTabSz="914258" rtl="0" eaLnBrk="1" latinLnBrk="0" hangingPunct="1">
              <a:defRPr sz="1800" kern="1200">
                <a:solidFill>
                  <a:schemeClr val="tx1"/>
                </a:solidFill>
                <a:latin typeface="+mn-lt"/>
                <a:ea typeface="+mn-ea"/>
                <a:cs typeface="+mn-cs"/>
              </a:defRPr>
            </a:lvl9pPr>
          </a:lstStyle>
          <a:p>
            <a:r>
              <a:rPr lang="en-GB" sz="2650">
                <a:solidFill>
                  <a:schemeClr val="bg1"/>
                </a:solidFill>
                <a:latin typeface="Arial"/>
                <a:cs typeface="Arial"/>
              </a:rPr>
              <a:t>Lunch and Learn for Sexual Health Services clinical healthcare professionals</a:t>
            </a:r>
          </a:p>
          <a:p>
            <a:r>
              <a:rPr lang="en-GB" sz="2650">
                <a:solidFill>
                  <a:schemeClr val="bg1"/>
                </a:solidFill>
                <a:latin typeface="Arial"/>
                <a:cs typeface="Arial"/>
              </a:rPr>
              <a:t>Awareness raising session: </a:t>
            </a:r>
            <a:r>
              <a:rPr lang="en-GB" sz="2650" b="1">
                <a:solidFill>
                  <a:schemeClr val="bg1"/>
                </a:solidFill>
                <a:latin typeface="Arial"/>
                <a:cs typeface="Arial"/>
              </a:rPr>
              <a:t>Meningococcal type B (4CMenB) vaccination programme for protection against gonorrhoea</a:t>
            </a:r>
            <a:r>
              <a:rPr lang="en-GB" sz="2650">
                <a:solidFill>
                  <a:schemeClr val="bg1"/>
                </a:solidFill>
                <a:latin typeface="Arial"/>
                <a:cs typeface="Arial"/>
              </a:rPr>
              <a:t> and the change from a reactive offer of Mpox vaccine to a routine vaccination programme for the prevention of mpox</a:t>
            </a:r>
            <a:endParaRPr lang="en-GB" sz="2650">
              <a:solidFill>
                <a:schemeClr val="bg1"/>
              </a:solidFill>
            </a:endParaRPr>
          </a:p>
        </p:txBody>
      </p:sp>
      <p:sp>
        <p:nvSpPr>
          <p:cNvPr id="7" name="Text Placeholder 6">
            <a:extLst>
              <a:ext uri="{FF2B5EF4-FFF2-40B4-BE49-F238E27FC236}">
                <a16:creationId xmlns:a16="http://schemas.microsoft.com/office/drawing/2014/main" id="{1CA7EE42-D684-84E5-7AF8-82ABBB9F05CA}"/>
              </a:ext>
            </a:extLst>
          </p:cNvPr>
          <p:cNvSpPr>
            <a:spLocks noGrp="1"/>
          </p:cNvSpPr>
          <p:nvPr>
            <p:ph type="body" sz="quarter" idx="12"/>
          </p:nvPr>
        </p:nvSpPr>
        <p:spPr/>
        <p:txBody>
          <a:bodyPr>
            <a:normAutofit/>
          </a:bodyPr>
          <a:lstStyle>
            <a:defPPr>
              <a:defRPr lang="en-US"/>
            </a:defPPr>
            <a:lvl1pPr marL="0" algn="l" defTabSz="914258" rtl="0" eaLnBrk="1" latinLnBrk="0" hangingPunct="1">
              <a:defRPr sz="1800" kern="1200">
                <a:solidFill>
                  <a:schemeClr val="tx1"/>
                </a:solidFill>
                <a:latin typeface="+mn-lt"/>
                <a:ea typeface="+mn-ea"/>
                <a:cs typeface="+mn-cs"/>
              </a:defRPr>
            </a:lvl1pPr>
            <a:lvl2pPr marL="457129" algn="l" defTabSz="914258" rtl="0" eaLnBrk="1" latinLnBrk="0" hangingPunct="1">
              <a:defRPr sz="1800" kern="1200">
                <a:solidFill>
                  <a:schemeClr val="tx1"/>
                </a:solidFill>
                <a:latin typeface="+mn-lt"/>
                <a:ea typeface="+mn-ea"/>
                <a:cs typeface="+mn-cs"/>
              </a:defRPr>
            </a:lvl2pPr>
            <a:lvl3pPr marL="914258" algn="l" defTabSz="914258" rtl="0" eaLnBrk="1" latinLnBrk="0" hangingPunct="1">
              <a:defRPr sz="1800" kern="1200">
                <a:solidFill>
                  <a:schemeClr val="tx1"/>
                </a:solidFill>
                <a:latin typeface="+mn-lt"/>
                <a:ea typeface="+mn-ea"/>
                <a:cs typeface="+mn-cs"/>
              </a:defRPr>
            </a:lvl3pPr>
            <a:lvl4pPr marL="1371387" algn="l" defTabSz="914258" rtl="0" eaLnBrk="1" latinLnBrk="0" hangingPunct="1">
              <a:defRPr sz="1800" kern="1200">
                <a:solidFill>
                  <a:schemeClr val="tx1"/>
                </a:solidFill>
                <a:latin typeface="+mn-lt"/>
                <a:ea typeface="+mn-ea"/>
                <a:cs typeface="+mn-cs"/>
              </a:defRPr>
            </a:lvl4pPr>
            <a:lvl5pPr marL="1828516" algn="l" defTabSz="914258" rtl="0" eaLnBrk="1" latinLnBrk="0" hangingPunct="1">
              <a:defRPr sz="1800" kern="1200">
                <a:solidFill>
                  <a:schemeClr val="tx1"/>
                </a:solidFill>
                <a:latin typeface="+mn-lt"/>
                <a:ea typeface="+mn-ea"/>
                <a:cs typeface="+mn-cs"/>
              </a:defRPr>
            </a:lvl5pPr>
            <a:lvl6pPr marL="2285645" algn="l" defTabSz="914258" rtl="0" eaLnBrk="1" latinLnBrk="0" hangingPunct="1">
              <a:defRPr sz="1800" kern="1200">
                <a:solidFill>
                  <a:schemeClr val="tx1"/>
                </a:solidFill>
                <a:latin typeface="+mn-lt"/>
                <a:ea typeface="+mn-ea"/>
                <a:cs typeface="+mn-cs"/>
              </a:defRPr>
            </a:lvl6pPr>
            <a:lvl7pPr marL="2742775" algn="l" defTabSz="914258" rtl="0" eaLnBrk="1" latinLnBrk="0" hangingPunct="1">
              <a:defRPr sz="1800" kern="1200">
                <a:solidFill>
                  <a:schemeClr val="tx1"/>
                </a:solidFill>
                <a:latin typeface="+mn-lt"/>
                <a:ea typeface="+mn-ea"/>
                <a:cs typeface="+mn-cs"/>
              </a:defRPr>
            </a:lvl7pPr>
            <a:lvl8pPr marL="3199903" algn="l" defTabSz="914258" rtl="0" eaLnBrk="1" latinLnBrk="0" hangingPunct="1">
              <a:defRPr sz="1800" kern="1200">
                <a:solidFill>
                  <a:schemeClr val="tx1"/>
                </a:solidFill>
                <a:latin typeface="+mn-lt"/>
                <a:ea typeface="+mn-ea"/>
                <a:cs typeface="+mn-cs"/>
              </a:defRPr>
            </a:lvl8pPr>
            <a:lvl9pPr marL="3657032" algn="l" defTabSz="914258" rtl="0" eaLnBrk="1" latinLnBrk="0" hangingPunct="1">
              <a:defRPr sz="1800" kern="1200">
                <a:solidFill>
                  <a:schemeClr val="tx1"/>
                </a:solidFill>
                <a:latin typeface="+mn-lt"/>
                <a:ea typeface="+mn-ea"/>
                <a:cs typeface="+mn-cs"/>
              </a:defRPr>
            </a:lvl9pPr>
          </a:lstStyle>
          <a:p>
            <a:r>
              <a:rPr lang="en-GB" sz="2432">
                <a:solidFill>
                  <a:schemeClr val="bg1"/>
                </a:solidFill>
              </a:rPr>
              <a:t>Vaccine Preventable Disease Programme</a:t>
            </a:r>
          </a:p>
          <a:p>
            <a:r>
              <a:rPr lang="en-GB" sz="2432">
                <a:solidFill>
                  <a:schemeClr val="bg1"/>
                </a:solidFill>
              </a:rPr>
              <a:t>Public Health Wales</a:t>
            </a:r>
          </a:p>
        </p:txBody>
      </p:sp>
      <p:sp>
        <p:nvSpPr>
          <p:cNvPr id="2" name="TextBox 1">
            <a:extLst>
              <a:ext uri="{FF2B5EF4-FFF2-40B4-BE49-F238E27FC236}">
                <a16:creationId xmlns:a16="http://schemas.microsoft.com/office/drawing/2014/main" id="{2C041915-11F3-D7DB-108D-B48A4D6BF1A5}"/>
              </a:ext>
            </a:extLst>
          </p:cNvPr>
          <p:cNvSpPr txBox="1"/>
          <p:nvPr/>
        </p:nvSpPr>
        <p:spPr>
          <a:xfrm>
            <a:off x="633346" y="4601256"/>
            <a:ext cx="4628865" cy="500137"/>
          </a:xfrm>
          <a:prstGeom prst="rect">
            <a:avLst/>
          </a:prstGeom>
          <a:noFill/>
        </p:spPr>
        <p:txBody>
          <a:bodyPr wrap="square" rtlCol="0">
            <a:spAutoFit/>
          </a:bodyPr>
          <a:lstStyle>
            <a:defPPr>
              <a:defRPr lang="en-US"/>
            </a:defPPr>
            <a:lvl1pPr>
              <a:defRPr/>
            </a:lvl1pPr>
          </a:lstStyle>
          <a:p>
            <a:r>
              <a:rPr lang="en-GB" sz="2650" b="1">
                <a:solidFill>
                  <a:schemeClr val="bg1"/>
                </a:solidFill>
                <a:latin typeface="Arial"/>
                <a:cs typeface="Arial"/>
              </a:rPr>
              <a:t>16 June 2025</a:t>
            </a:r>
          </a:p>
        </p:txBody>
      </p:sp>
    </p:spTree>
    <p:extLst>
      <p:ext uri="{BB962C8B-B14F-4D97-AF65-F5344CB8AC3E}">
        <p14:creationId xmlns:p14="http://schemas.microsoft.com/office/powerpoint/2010/main" val="5830399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A4EEB8A-4545-8121-76E1-3465AFB35769}"/>
              </a:ext>
            </a:extLst>
          </p:cNvPr>
          <p:cNvSpPr>
            <a:spLocks noGrp="1"/>
          </p:cNvSpPr>
          <p:nvPr>
            <p:ph idx="1"/>
          </p:nvPr>
        </p:nvSpPr>
        <p:spPr>
          <a:xfrm>
            <a:off x="576262" y="2153026"/>
            <a:ext cx="10451087" cy="3759199"/>
          </a:xfrm>
        </p:spPr>
        <p:txBody>
          <a:bodyPr lIns="60586" tIns="30293" rIns="60586" bIns="30293" anchor="t"/>
          <a:lstStyle>
            <a:defPPr>
              <a:defRPr lang="en-US"/>
            </a:defPPr>
            <a:lvl1pPr marL="0" algn="l" defTabSz="914258" rtl="0" eaLnBrk="1" latinLnBrk="0" hangingPunct="1">
              <a:defRPr sz="1800" kern="1200">
                <a:solidFill>
                  <a:schemeClr val="tx1"/>
                </a:solidFill>
                <a:latin typeface="+mn-lt"/>
                <a:ea typeface="+mn-ea"/>
                <a:cs typeface="+mn-cs"/>
              </a:defRPr>
            </a:lvl1pPr>
            <a:lvl2pPr marL="457129" algn="l" defTabSz="914258" rtl="0" eaLnBrk="1" latinLnBrk="0" hangingPunct="1">
              <a:defRPr sz="1800" kern="1200">
                <a:solidFill>
                  <a:schemeClr val="tx1"/>
                </a:solidFill>
                <a:latin typeface="+mn-lt"/>
                <a:ea typeface="+mn-ea"/>
                <a:cs typeface="+mn-cs"/>
              </a:defRPr>
            </a:lvl2pPr>
            <a:lvl3pPr marL="914258" algn="l" defTabSz="914258" rtl="0" eaLnBrk="1" latinLnBrk="0" hangingPunct="1">
              <a:defRPr sz="1800" kern="1200">
                <a:solidFill>
                  <a:schemeClr val="tx1"/>
                </a:solidFill>
                <a:latin typeface="+mn-lt"/>
                <a:ea typeface="+mn-ea"/>
                <a:cs typeface="+mn-cs"/>
              </a:defRPr>
            </a:lvl3pPr>
            <a:lvl4pPr marL="1371387" algn="l" defTabSz="914258" rtl="0" eaLnBrk="1" latinLnBrk="0" hangingPunct="1">
              <a:defRPr sz="1800" kern="1200">
                <a:solidFill>
                  <a:schemeClr val="tx1"/>
                </a:solidFill>
                <a:latin typeface="+mn-lt"/>
                <a:ea typeface="+mn-ea"/>
                <a:cs typeface="+mn-cs"/>
              </a:defRPr>
            </a:lvl4pPr>
            <a:lvl5pPr marL="1828516" algn="l" defTabSz="914258" rtl="0" eaLnBrk="1" latinLnBrk="0" hangingPunct="1">
              <a:defRPr sz="1800" kern="1200">
                <a:solidFill>
                  <a:schemeClr val="tx1"/>
                </a:solidFill>
                <a:latin typeface="+mn-lt"/>
                <a:ea typeface="+mn-ea"/>
                <a:cs typeface="+mn-cs"/>
              </a:defRPr>
            </a:lvl5pPr>
            <a:lvl6pPr marL="2285645" algn="l" defTabSz="914258" rtl="0" eaLnBrk="1" latinLnBrk="0" hangingPunct="1">
              <a:defRPr sz="1800" kern="1200">
                <a:solidFill>
                  <a:schemeClr val="tx1"/>
                </a:solidFill>
                <a:latin typeface="+mn-lt"/>
                <a:ea typeface="+mn-ea"/>
                <a:cs typeface="+mn-cs"/>
              </a:defRPr>
            </a:lvl6pPr>
            <a:lvl7pPr marL="2742775" algn="l" defTabSz="914258" rtl="0" eaLnBrk="1" latinLnBrk="0" hangingPunct="1">
              <a:defRPr sz="1800" kern="1200">
                <a:solidFill>
                  <a:schemeClr val="tx1"/>
                </a:solidFill>
                <a:latin typeface="+mn-lt"/>
                <a:ea typeface="+mn-ea"/>
                <a:cs typeface="+mn-cs"/>
              </a:defRPr>
            </a:lvl7pPr>
            <a:lvl8pPr marL="3199903" algn="l" defTabSz="914258" rtl="0" eaLnBrk="1" latinLnBrk="0" hangingPunct="1">
              <a:defRPr sz="1800" kern="1200">
                <a:solidFill>
                  <a:schemeClr val="tx1"/>
                </a:solidFill>
                <a:latin typeface="+mn-lt"/>
                <a:ea typeface="+mn-ea"/>
                <a:cs typeface="+mn-cs"/>
              </a:defRPr>
            </a:lvl8pPr>
            <a:lvl9pPr marL="3657032" algn="l" defTabSz="914258" rtl="0" eaLnBrk="1" latinLnBrk="0" hangingPunct="1">
              <a:defRPr sz="1800" kern="1200">
                <a:solidFill>
                  <a:schemeClr val="tx1"/>
                </a:solidFill>
                <a:latin typeface="+mn-lt"/>
                <a:ea typeface="+mn-ea"/>
                <a:cs typeface="+mn-cs"/>
              </a:defRPr>
            </a:lvl9pPr>
          </a:lstStyle>
          <a:p>
            <a:pPr indent="0">
              <a:buNone/>
            </a:pPr>
            <a:r>
              <a:rPr lang="en-GB" sz="2000">
                <a:hlinkClick r:id="rId3"/>
              </a:rPr>
              <a:t>JCVI</a:t>
            </a:r>
            <a:r>
              <a:rPr lang="en-GB" sz="2000"/>
              <a:t> advise that: </a:t>
            </a:r>
            <a:endParaRPr lang="en-GB"/>
          </a:p>
          <a:p>
            <a:pPr marL="302895" indent="-302895"/>
            <a:r>
              <a:rPr lang="en-GB" sz="2000"/>
              <a:t>A targeted programme should be initiated using the 4CMenB vaccine for the prevention of gonorrhoea in those who are at greatest risk of infection</a:t>
            </a:r>
            <a:endParaRPr lang="en-GB" sz="2000">
              <a:cs typeface="Arial"/>
            </a:endParaRPr>
          </a:p>
          <a:p>
            <a:pPr marL="302895" indent="-302895"/>
            <a:r>
              <a:rPr lang="en-GB" sz="2000"/>
              <a:t>Programme should be offered on an opportunistic basis through specialist sexual health services </a:t>
            </a:r>
            <a:endParaRPr lang="en-GB" sz="2000">
              <a:cs typeface="Arial"/>
            </a:endParaRPr>
          </a:p>
          <a:p>
            <a:pPr marL="302895" indent="-302895"/>
            <a:r>
              <a:rPr lang="en-GB" sz="2000"/>
              <a:t>Real world studies have estimated that the 4CMenB vaccine has between 32.7 to 42% effectiveness against gonorrhoea*</a:t>
            </a:r>
            <a:endParaRPr lang="en-GB" sz="2000">
              <a:cs typeface="Arial"/>
            </a:endParaRPr>
          </a:p>
          <a:p>
            <a:pPr marL="302895" indent="-302895"/>
            <a:r>
              <a:rPr lang="en-GB" sz="2000"/>
              <a:t>Vaccination is of benefit as previous infection with gonorrhoea is thought to offer little protection against future infection and reinfection is therefore common although a modest vaccine effectiveness</a:t>
            </a:r>
            <a:endParaRPr lang="en-GB" sz="2000">
              <a:cs typeface="Arial"/>
            </a:endParaRPr>
          </a:p>
        </p:txBody>
      </p:sp>
      <p:sp>
        <p:nvSpPr>
          <p:cNvPr id="5" name="Slide Number Placeholder 4">
            <a:extLst>
              <a:ext uri="{FF2B5EF4-FFF2-40B4-BE49-F238E27FC236}">
                <a16:creationId xmlns:a16="http://schemas.microsoft.com/office/drawing/2014/main" id="{26650573-5195-D916-A630-1270A452CFD7}"/>
              </a:ext>
            </a:extLst>
          </p:cNvPr>
          <p:cNvSpPr>
            <a:spLocks noGrp="1"/>
          </p:cNvSpPr>
          <p:nvPr>
            <p:ph type="sldNum" sz="quarter" idx="12"/>
          </p:nvPr>
        </p:nvSpPr>
        <p:spPr/>
        <p:txBody>
          <a:bodyPr/>
          <a:lstStyle>
            <a:defPPr>
              <a:defRPr lang="en-US"/>
            </a:defPPr>
            <a:lvl1pPr marL="0" algn="l" defTabSz="605787" rtl="0" eaLnBrk="1" latinLnBrk="0" hangingPunct="1">
              <a:defRPr sz="1193" kern="1200">
                <a:solidFill>
                  <a:schemeClr val="tx1"/>
                </a:solidFill>
                <a:latin typeface="+mn-lt"/>
                <a:ea typeface="+mn-ea"/>
                <a:cs typeface="+mn-cs"/>
              </a:defRPr>
            </a:lvl1pPr>
            <a:lvl2pPr marL="302894" algn="l" defTabSz="605787" rtl="0" eaLnBrk="1" latinLnBrk="0" hangingPunct="1">
              <a:defRPr sz="1193" kern="1200">
                <a:solidFill>
                  <a:schemeClr val="tx1"/>
                </a:solidFill>
                <a:latin typeface="+mn-lt"/>
                <a:ea typeface="+mn-ea"/>
                <a:cs typeface="+mn-cs"/>
              </a:defRPr>
            </a:lvl2pPr>
            <a:lvl3pPr marL="605787" algn="l" defTabSz="605787" rtl="0" eaLnBrk="1" latinLnBrk="0" hangingPunct="1">
              <a:defRPr sz="1193" kern="1200">
                <a:solidFill>
                  <a:schemeClr val="tx1"/>
                </a:solidFill>
                <a:latin typeface="+mn-lt"/>
                <a:ea typeface="+mn-ea"/>
                <a:cs typeface="+mn-cs"/>
              </a:defRPr>
            </a:lvl3pPr>
            <a:lvl4pPr marL="908681" algn="l" defTabSz="605787" rtl="0" eaLnBrk="1" latinLnBrk="0" hangingPunct="1">
              <a:defRPr sz="1193" kern="1200">
                <a:solidFill>
                  <a:schemeClr val="tx1"/>
                </a:solidFill>
                <a:latin typeface="+mn-lt"/>
                <a:ea typeface="+mn-ea"/>
                <a:cs typeface="+mn-cs"/>
              </a:defRPr>
            </a:lvl4pPr>
            <a:lvl5pPr marL="1211575" algn="l" defTabSz="605787" rtl="0" eaLnBrk="1" latinLnBrk="0" hangingPunct="1">
              <a:defRPr sz="1193" kern="1200">
                <a:solidFill>
                  <a:schemeClr val="tx1"/>
                </a:solidFill>
                <a:latin typeface="+mn-lt"/>
                <a:ea typeface="+mn-ea"/>
                <a:cs typeface="+mn-cs"/>
              </a:defRPr>
            </a:lvl5pPr>
            <a:lvl6pPr marL="1514468" algn="l" defTabSz="605787" rtl="0" eaLnBrk="1" latinLnBrk="0" hangingPunct="1">
              <a:defRPr sz="1193" kern="1200">
                <a:solidFill>
                  <a:schemeClr val="tx1"/>
                </a:solidFill>
                <a:latin typeface="+mn-lt"/>
                <a:ea typeface="+mn-ea"/>
                <a:cs typeface="+mn-cs"/>
              </a:defRPr>
            </a:lvl6pPr>
            <a:lvl7pPr marL="1817363" algn="l" defTabSz="605787" rtl="0" eaLnBrk="1" latinLnBrk="0" hangingPunct="1">
              <a:defRPr sz="1193" kern="1200">
                <a:solidFill>
                  <a:schemeClr val="tx1"/>
                </a:solidFill>
                <a:latin typeface="+mn-lt"/>
                <a:ea typeface="+mn-ea"/>
                <a:cs typeface="+mn-cs"/>
              </a:defRPr>
            </a:lvl7pPr>
            <a:lvl8pPr marL="2120256" algn="l" defTabSz="605787" rtl="0" eaLnBrk="1" latinLnBrk="0" hangingPunct="1">
              <a:defRPr sz="1193" kern="1200">
                <a:solidFill>
                  <a:schemeClr val="tx1"/>
                </a:solidFill>
                <a:latin typeface="+mn-lt"/>
                <a:ea typeface="+mn-ea"/>
                <a:cs typeface="+mn-cs"/>
              </a:defRPr>
            </a:lvl8pPr>
            <a:lvl9pPr marL="2423149" algn="l" defTabSz="605787" rtl="0" eaLnBrk="1" latinLnBrk="0" hangingPunct="1">
              <a:defRPr sz="1193" kern="1200">
                <a:solidFill>
                  <a:schemeClr val="tx1"/>
                </a:solidFill>
                <a:latin typeface="+mn-lt"/>
                <a:ea typeface="+mn-ea"/>
                <a:cs typeface="+mn-cs"/>
              </a:defRPr>
            </a:lvl9pPr>
          </a:lstStyle>
          <a:p>
            <a:fld id="{561D0CCE-8DCC-44DC-A653-AE62B1D84A52}" type="slidenum">
              <a:rPr lang="en-GB" smtClean="0"/>
              <a:pPr/>
              <a:t>10</a:t>
            </a:fld>
            <a:endParaRPr lang="en-GB"/>
          </a:p>
        </p:txBody>
      </p:sp>
      <p:pic>
        <p:nvPicPr>
          <p:cNvPr id="6" name="Picture 5">
            <a:extLst>
              <a:ext uri="{FF2B5EF4-FFF2-40B4-BE49-F238E27FC236}">
                <a16:creationId xmlns:a16="http://schemas.microsoft.com/office/drawing/2014/main" id="{CECEC111-944B-BE63-B306-6E47FD2F54E9}"/>
              </a:ext>
            </a:extLst>
          </p:cNvPr>
          <p:cNvPicPr>
            <a:picLocks noChangeAspect="1"/>
          </p:cNvPicPr>
          <p:nvPr/>
        </p:nvPicPr>
        <p:blipFill>
          <a:blip r:embed="rId4"/>
          <a:stretch>
            <a:fillRect/>
          </a:stretch>
        </p:blipFill>
        <p:spPr>
          <a:xfrm>
            <a:off x="1960822" y="48455"/>
            <a:ext cx="7681965" cy="1905428"/>
          </a:xfrm>
          <a:prstGeom prst="rect">
            <a:avLst/>
          </a:prstGeom>
        </p:spPr>
      </p:pic>
      <p:sp>
        <p:nvSpPr>
          <p:cNvPr id="10" name="TextBox 9">
            <a:extLst>
              <a:ext uri="{FF2B5EF4-FFF2-40B4-BE49-F238E27FC236}">
                <a16:creationId xmlns:a16="http://schemas.microsoft.com/office/drawing/2014/main" id="{C752B689-1BA7-34D8-CD14-F6FCD131B5A5}"/>
              </a:ext>
            </a:extLst>
          </p:cNvPr>
          <p:cNvSpPr txBox="1"/>
          <p:nvPr/>
        </p:nvSpPr>
        <p:spPr>
          <a:xfrm>
            <a:off x="9826171" y="624114"/>
            <a:ext cx="783772" cy="646331"/>
          </a:xfrm>
          <a:prstGeom prst="rect">
            <a:avLst/>
          </a:prstGeom>
          <a:noFill/>
        </p:spPr>
        <p:txBody>
          <a:bodyPr wrap="square" rtlCol="0">
            <a:spAutoFit/>
          </a:bodyPr>
          <a:lstStyle/>
          <a:p>
            <a:r>
              <a:rPr lang="en-GB" sz="3600" b="1"/>
              <a:t>(1)</a:t>
            </a:r>
          </a:p>
        </p:txBody>
      </p:sp>
    </p:spTree>
    <p:extLst>
      <p:ext uri="{BB962C8B-B14F-4D97-AF65-F5344CB8AC3E}">
        <p14:creationId xmlns:p14="http://schemas.microsoft.com/office/powerpoint/2010/main" val="14926970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3779754-F6B9-448E-FE3C-7501FCAF1FCC}"/>
              </a:ext>
            </a:extLst>
          </p:cNvPr>
          <p:cNvSpPr>
            <a:spLocks noGrp="1"/>
          </p:cNvSpPr>
          <p:nvPr>
            <p:ph idx="1"/>
          </p:nvPr>
        </p:nvSpPr>
        <p:spPr>
          <a:xfrm>
            <a:off x="633203" y="2215321"/>
            <a:ext cx="10709879" cy="3656841"/>
          </a:xfrm>
        </p:spPr>
        <p:txBody>
          <a:bodyPr lIns="91440" tIns="45720" rIns="91440" bIns="45720" anchor="t"/>
          <a:lstStyle>
            <a:defPPr>
              <a:defRPr lang="en-US"/>
            </a:defPPr>
            <a:lvl1pPr marL="0" algn="l" defTabSz="914258" rtl="0" eaLnBrk="1" latinLnBrk="0" hangingPunct="1">
              <a:defRPr sz="1800" kern="1200">
                <a:solidFill>
                  <a:schemeClr val="tx1"/>
                </a:solidFill>
                <a:latin typeface="+mn-lt"/>
                <a:ea typeface="+mn-ea"/>
                <a:cs typeface="+mn-cs"/>
              </a:defRPr>
            </a:lvl1pPr>
            <a:lvl2pPr marL="457129" algn="l" defTabSz="914258" rtl="0" eaLnBrk="1" latinLnBrk="0" hangingPunct="1">
              <a:defRPr sz="1800" kern="1200">
                <a:solidFill>
                  <a:schemeClr val="tx1"/>
                </a:solidFill>
                <a:latin typeface="+mn-lt"/>
                <a:ea typeface="+mn-ea"/>
                <a:cs typeface="+mn-cs"/>
              </a:defRPr>
            </a:lvl2pPr>
            <a:lvl3pPr marL="914258" algn="l" defTabSz="914258" rtl="0" eaLnBrk="1" latinLnBrk="0" hangingPunct="1">
              <a:defRPr sz="1800" kern="1200">
                <a:solidFill>
                  <a:schemeClr val="tx1"/>
                </a:solidFill>
                <a:latin typeface="+mn-lt"/>
                <a:ea typeface="+mn-ea"/>
                <a:cs typeface="+mn-cs"/>
              </a:defRPr>
            </a:lvl3pPr>
            <a:lvl4pPr marL="1371387" algn="l" defTabSz="914258" rtl="0" eaLnBrk="1" latinLnBrk="0" hangingPunct="1">
              <a:defRPr sz="1800" kern="1200">
                <a:solidFill>
                  <a:schemeClr val="tx1"/>
                </a:solidFill>
                <a:latin typeface="+mn-lt"/>
                <a:ea typeface="+mn-ea"/>
                <a:cs typeface="+mn-cs"/>
              </a:defRPr>
            </a:lvl4pPr>
            <a:lvl5pPr marL="1828516" algn="l" defTabSz="914258" rtl="0" eaLnBrk="1" latinLnBrk="0" hangingPunct="1">
              <a:defRPr sz="1800" kern="1200">
                <a:solidFill>
                  <a:schemeClr val="tx1"/>
                </a:solidFill>
                <a:latin typeface="+mn-lt"/>
                <a:ea typeface="+mn-ea"/>
                <a:cs typeface="+mn-cs"/>
              </a:defRPr>
            </a:lvl5pPr>
            <a:lvl6pPr marL="2285645" algn="l" defTabSz="914258" rtl="0" eaLnBrk="1" latinLnBrk="0" hangingPunct="1">
              <a:defRPr sz="1800" kern="1200">
                <a:solidFill>
                  <a:schemeClr val="tx1"/>
                </a:solidFill>
                <a:latin typeface="+mn-lt"/>
                <a:ea typeface="+mn-ea"/>
                <a:cs typeface="+mn-cs"/>
              </a:defRPr>
            </a:lvl6pPr>
            <a:lvl7pPr marL="2742775" algn="l" defTabSz="914258" rtl="0" eaLnBrk="1" latinLnBrk="0" hangingPunct="1">
              <a:defRPr sz="1800" kern="1200">
                <a:solidFill>
                  <a:schemeClr val="tx1"/>
                </a:solidFill>
                <a:latin typeface="+mn-lt"/>
                <a:ea typeface="+mn-ea"/>
                <a:cs typeface="+mn-cs"/>
              </a:defRPr>
            </a:lvl7pPr>
            <a:lvl8pPr marL="3199903" algn="l" defTabSz="914258" rtl="0" eaLnBrk="1" latinLnBrk="0" hangingPunct="1">
              <a:defRPr sz="1800" kern="1200">
                <a:solidFill>
                  <a:schemeClr val="tx1"/>
                </a:solidFill>
                <a:latin typeface="+mn-lt"/>
                <a:ea typeface="+mn-ea"/>
                <a:cs typeface="+mn-cs"/>
              </a:defRPr>
            </a:lvl8pPr>
            <a:lvl9pPr marL="3657032" algn="l" defTabSz="914258" rtl="0" eaLnBrk="1" latinLnBrk="0" hangingPunct="1">
              <a:defRPr sz="1800" kern="1200">
                <a:solidFill>
                  <a:schemeClr val="tx1"/>
                </a:solidFill>
                <a:latin typeface="+mn-lt"/>
                <a:ea typeface="+mn-ea"/>
                <a:cs typeface="+mn-cs"/>
              </a:defRPr>
            </a:lvl9pPr>
          </a:lstStyle>
          <a:p>
            <a:pPr marL="342900" indent="-342900"/>
            <a:r>
              <a:rPr lang="en-GB" sz="2000"/>
              <a:t>Protection against gonorrhoea isn’t currently a licensed indication for 4CMenB vaccine, this advice is based on off-label use of vaccine</a:t>
            </a:r>
          </a:p>
          <a:p>
            <a:pPr marL="342900" indent="-342900"/>
            <a:r>
              <a:rPr lang="en-GB" sz="2000"/>
              <a:t>The programme should primarily target gay, bisexual and other men who have sex with men (GBMSM) who are at increased risk of becoming infected</a:t>
            </a:r>
            <a:endParaRPr lang="en-US" sz="1600"/>
          </a:p>
          <a:p>
            <a:pPr marL="342900" indent="-342900"/>
            <a:r>
              <a:rPr lang="en-GB" sz="2000"/>
              <a:t>These risk criteria may include but not be limited to:</a:t>
            </a:r>
            <a:endParaRPr lang="en-GB" sz="2000">
              <a:cs typeface="Arial"/>
            </a:endParaRPr>
          </a:p>
          <a:p>
            <a:pPr marL="913765" lvl="2" indent="-340360">
              <a:buFont typeface="Wingdings" panose="020B0604020202020204" pitchFamily="34" charset="0"/>
              <a:buChar char="§"/>
            </a:pPr>
            <a:r>
              <a:rPr lang="en-GB" sz="1600"/>
              <a:t>a recent history of gonorrhoea or other bacterial STI diagnosis, individuals should also be offered vaccination after a gonorrhoea diagnosis (whether symptomatic or asymptomatic)</a:t>
            </a:r>
            <a:endParaRPr lang="en-GB" sz="1600">
              <a:cs typeface="Arial"/>
            </a:endParaRPr>
          </a:p>
          <a:p>
            <a:pPr marL="913765" lvl="2" indent="-340360">
              <a:buFont typeface="Wingdings" panose="020B0604020202020204" pitchFamily="34" charset="0"/>
              <a:buChar char="§"/>
            </a:pPr>
            <a:r>
              <a:rPr lang="en-GB" sz="1600"/>
              <a:t>reporting high-risk sexual behaviours with multiple partners during sexual health screening and assessment</a:t>
            </a:r>
            <a:endParaRPr lang="en-GB" sz="1600">
              <a:cs typeface="Arial"/>
            </a:endParaRPr>
          </a:p>
          <a:p>
            <a:pPr marL="342900" indent="-342900"/>
            <a:r>
              <a:rPr lang="en-GB" sz="2000"/>
              <a:t>Any offer of vaccination should be based on individual risk assessment by a sexual health clinical professional.</a:t>
            </a:r>
            <a:endParaRPr lang="en-GB" sz="2000">
              <a:cs typeface="Arial"/>
            </a:endParaRPr>
          </a:p>
          <a:p>
            <a:pPr marL="0" indent="0">
              <a:buNone/>
            </a:pPr>
            <a:endParaRPr lang="en-GB"/>
          </a:p>
        </p:txBody>
      </p:sp>
      <p:sp>
        <p:nvSpPr>
          <p:cNvPr id="5" name="Slide Number Placeholder 4">
            <a:extLst>
              <a:ext uri="{FF2B5EF4-FFF2-40B4-BE49-F238E27FC236}">
                <a16:creationId xmlns:a16="http://schemas.microsoft.com/office/drawing/2014/main" id="{BE711393-E8FA-5023-6E87-6A0483B39A6A}"/>
              </a:ext>
            </a:extLst>
          </p:cNvPr>
          <p:cNvSpPr>
            <a:spLocks noGrp="1"/>
          </p:cNvSpPr>
          <p:nvPr>
            <p:ph type="sldNum" sz="quarter" idx="12"/>
          </p:nvPr>
        </p:nvSpPr>
        <p:spPr/>
        <p:txBody>
          <a:bodyPr/>
          <a:lstStyle>
            <a:defPPr>
              <a:defRPr lang="en-US"/>
            </a:defPPr>
            <a:lvl1pPr marL="0" algn="l" defTabSz="605787" rtl="0" eaLnBrk="1" latinLnBrk="0" hangingPunct="1">
              <a:defRPr sz="1193" kern="1200">
                <a:solidFill>
                  <a:schemeClr val="tx1"/>
                </a:solidFill>
                <a:latin typeface="+mn-lt"/>
                <a:ea typeface="+mn-ea"/>
                <a:cs typeface="+mn-cs"/>
              </a:defRPr>
            </a:lvl1pPr>
            <a:lvl2pPr marL="302894" algn="l" defTabSz="605787" rtl="0" eaLnBrk="1" latinLnBrk="0" hangingPunct="1">
              <a:defRPr sz="1193" kern="1200">
                <a:solidFill>
                  <a:schemeClr val="tx1"/>
                </a:solidFill>
                <a:latin typeface="+mn-lt"/>
                <a:ea typeface="+mn-ea"/>
                <a:cs typeface="+mn-cs"/>
              </a:defRPr>
            </a:lvl2pPr>
            <a:lvl3pPr marL="605787" algn="l" defTabSz="605787" rtl="0" eaLnBrk="1" latinLnBrk="0" hangingPunct="1">
              <a:defRPr sz="1193" kern="1200">
                <a:solidFill>
                  <a:schemeClr val="tx1"/>
                </a:solidFill>
                <a:latin typeface="+mn-lt"/>
                <a:ea typeface="+mn-ea"/>
                <a:cs typeface="+mn-cs"/>
              </a:defRPr>
            </a:lvl3pPr>
            <a:lvl4pPr marL="908681" algn="l" defTabSz="605787" rtl="0" eaLnBrk="1" latinLnBrk="0" hangingPunct="1">
              <a:defRPr sz="1193" kern="1200">
                <a:solidFill>
                  <a:schemeClr val="tx1"/>
                </a:solidFill>
                <a:latin typeface="+mn-lt"/>
                <a:ea typeface="+mn-ea"/>
                <a:cs typeface="+mn-cs"/>
              </a:defRPr>
            </a:lvl4pPr>
            <a:lvl5pPr marL="1211575" algn="l" defTabSz="605787" rtl="0" eaLnBrk="1" latinLnBrk="0" hangingPunct="1">
              <a:defRPr sz="1193" kern="1200">
                <a:solidFill>
                  <a:schemeClr val="tx1"/>
                </a:solidFill>
                <a:latin typeface="+mn-lt"/>
                <a:ea typeface="+mn-ea"/>
                <a:cs typeface="+mn-cs"/>
              </a:defRPr>
            </a:lvl5pPr>
            <a:lvl6pPr marL="1514468" algn="l" defTabSz="605787" rtl="0" eaLnBrk="1" latinLnBrk="0" hangingPunct="1">
              <a:defRPr sz="1193" kern="1200">
                <a:solidFill>
                  <a:schemeClr val="tx1"/>
                </a:solidFill>
                <a:latin typeface="+mn-lt"/>
                <a:ea typeface="+mn-ea"/>
                <a:cs typeface="+mn-cs"/>
              </a:defRPr>
            </a:lvl6pPr>
            <a:lvl7pPr marL="1817363" algn="l" defTabSz="605787" rtl="0" eaLnBrk="1" latinLnBrk="0" hangingPunct="1">
              <a:defRPr sz="1193" kern="1200">
                <a:solidFill>
                  <a:schemeClr val="tx1"/>
                </a:solidFill>
                <a:latin typeface="+mn-lt"/>
                <a:ea typeface="+mn-ea"/>
                <a:cs typeface="+mn-cs"/>
              </a:defRPr>
            </a:lvl7pPr>
            <a:lvl8pPr marL="2120256" algn="l" defTabSz="605787" rtl="0" eaLnBrk="1" latinLnBrk="0" hangingPunct="1">
              <a:defRPr sz="1193" kern="1200">
                <a:solidFill>
                  <a:schemeClr val="tx1"/>
                </a:solidFill>
                <a:latin typeface="+mn-lt"/>
                <a:ea typeface="+mn-ea"/>
                <a:cs typeface="+mn-cs"/>
              </a:defRPr>
            </a:lvl8pPr>
            <a:lvl9pPr marL="2423149" algn="l" defTabSz="605787" rtl="0" eaLnBrk="1" latinLnBrk="0" hangingPunct="1">
              <a:defRPr sz="1193" kern="1200">
                <a:solidFill>
                  <a:schemeClr val="tx1"/>
                </a:solidFill>
                <a:latin typeface="+mn-lt"/>
                <a:ea typeface="+mn-ea"/>
                <a:cs typeface="+mn-cs"/>
              </a:defRPr>
            </a:lvl9pPr>
          </a:lstStyle>
          <a:p>
            <a:fld id="{561D0CCE-8DCC-44DC-A653-AE62B1D84A52}" type="slidenum">
              <a:rPr lang="en-GB" smtClean="0"/>
              <a:pPr/>
              <a:t>11</a:t>
            </a:fld>
            <a:endParaRPr lang="en-GB"/>
          </a:p>
        </p:txBody>
      </p:sp>
      <p:pic>
        <p:nvPicPr>
          <p:cNvPr id="2" name="Picture 1">
            <a:extLst>
              <a:ext uri="{FF2B5EF4-FFF2-40B4-BE49-F238E27FC236}">
                <a16:creationId xmlns:a16="http://schemas.microsoft.com/office/drawing/2014/main" id="{2F248C39-6018-604A-0345-082F380DDED4}"/>
              </a:ext>
            </a:extLst>
          </p:cNvPr>
          <p:cNvPicPr>
            <a:picLocks noChangeAspect="1"/>
          </p:cNvPicPr>
          <p:nvPr/>
        </p:nvPicPr>
        <p:blipFill>
          <a:blip r:embed="rId3"/>
          <a:stretch>
            <a:fillRect/>
          </a:stretch>
        </p:blipFill>
        <p:spPr>
          <a:xfrm>
            <a:off x="1960822" y="48455"/>
            <a:ext cx="7681965" cy="1905428"/>
          </a:xfrm>
          <a:prstGeom prst="rect">
            <a:avLst/>
          </a:prstGeom>
        </p:spPr>
      </p:pic>
      <p:sp>
        <p:nvSpPr>
          <p:cNvPr id="4" name="TextBox 3">
            <a:extLst>
              <a:ext uri="{FF2B5EF4-FFF2-40B4-BE49-F238E27FC236}">
                <a16:creationId xmlns:a16="http://schemas.microsoft.com/office/drawing/2014/main" id="{9D7824CD-3DE0-7C2F-BF64-60C93FDE155B}"/>
              </a:ext>
            </a:extLst>
          </p:cNvPr>
          <p:cNvSpPr txBox="1"/>
          <p:nvPr/>
        </p:nvSpPr>
        <p:spPr>
          <a:xfrm>
            <a:off x="9826171" y="624114"/>
            <a:ext cx="783772" cy="646331"/>
          </a:xfrm>
          <a:prstGeom prst="rect">
            <a:avLst/>
          </a:prstGeom>
          <a:noFill/>
        </p:spPr>
        <p:txBody>
          <a:bodyPr wrap="square" rtlCol="0">
            <a:spAutoFit/>
          </a:bodyPr>
          <a:lstStyle/>
          <a:p>
            <a:r>
              <a:rPr lang="en-GB" sz="3600" b="1"/>
              <a:t>(2)</a:t>
            </a:r>
          </a:p>
        </p:txBody>
      </p:sp>
    </p:spTree>
    <p:extLst>
      <p:ext uri="{BB962C8B-B14F-4D97-AF65-F5344CB8AC3E}">
        <p14:creationId xmlns:p14="http://schemas.microsoft.com/office/powerpoint/2010/main" val="12397205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826D0C-5E1F-65D4-8EB5-7391E050D283}"/>
              </a:ext>
            </a:extLst>
          </p:cNvPr>
          <p:cNvSpPr>
            <a:spLocks noGrp="1"/>
          </p:cNvSpPr>
          <p:nvPr>
            <p:ph type="title"/>
          </p:nvPr>
        </p:nvSpPr>
        <p:spPr>
          <a:xfrm>
            <a:off x="181310" y="142961"/>
            <a:ext cx="11562757" cy="1347793"/>
          </a:xfrm>
        </p:spPr>
        <p:txBody>
          <a:bodyPr lIns="60586" tIns="30293" rIns="60586" bIns="30293" anchor="t"/>
          <a:lstStyle>
            <a:defPPr>
              <a:defRPr lang="en-US"/>
            </a:defPPr>
            <a:lvl1pPr marL="0" algn="l" defTabSz="914258" rtl="0" eaLnBrk="1" latinLnBrk="0" hangingPunct="1">
              <a:defRPr sz="1800" kern="1200">
                <a:solidFill>
                  <a:schemeClr val="tx1"/>
                </a:solidFill>
                <a:latin typeface="+mn-lt"/>
                <a:ea typeface="+mn-ea"/>
                <a:cs typeface="+mn-cs"/>
              </a:defRPr>
            </a:lvl1pPr>
            <a:lvl2pPr marL="457129" algn="l" defTabSz="914258" rtl="0" eaLnBrk="1" latinLnBrk="0" hangingPunct="1">
              <a:defRPr sz="1800" kern="1200">
                <a:solidFill>
                  <a:schemeClr val="tx1"/>
                </a:solidFill>
                <a:latin typeface="+mn-lt"/>
                <a:ea typeface="+mn-ea"/>
                <a:cs typeface="+mn-cs"/>
              </a:defRPr>
            </a:lvl2pPr>
            <a:lvl3pPr marL="914258" algn="l" defTabSz="914258" rtl="0" eaLnBrk="1" latinLnBrk="0" hangingPunct="1">
              <a:defRPr sz="1800" kern="1200">
                <a:solidFill>
                  <a:schemeClr val="tx1"/>
                </a:solidFill>
                <a:latin typeface="+mn-lt"/>
                <a:ea typeface="+mn-ea"/>
                <a:cs typeface="+mn-cs"/>
              </a:defRPr>
            </a:lvl3pPr>
            <a:lvl4pPr marL="1371387" algn="l" defTabSz="914258" rtl="0" eaLnBrk="1" latinLnBrk="0" hangingPunct="1">
              <a:defRPr sz="1800" kern="1200">
                <a:solidFill>
                  <a:schemeClr val="tx1"/>
                </a:solidFill>
                <a:latin typeface="+mn-lt"/>
                <a:ea typeface="+mn-ea"/>
                <a:cs typeface="+mn-cs"/>
              </a:defRPr>
            </a:lvl4pPr>
            <a:lvl5pPr marL="1828516" algn="l" defTabSz="914258" rtl="0" eaLnBrk="1" latinLnBrk="0" hangingPunct="1">
              <a:defRPr sz="1800" kern="1200">
                <a:solidFill>
                  <a:schemeClr val="tx1"/>
                </a:solidFill>
                <a:latin typeface="+mn-lt"/>
                <a:ea typeface="+mn-ea"/>
                <a:cs typeface="+mn-cs"/>
              </a:defRPr>
            </a:lvl5pPr>
            <a:lvl6pPr marL="2285645" algn="l" defTabSz="914258" rtl="0" eaLnBrk="1" latinLnBrk="0" hangingPunct="1">
              <a:defRPr sz="1800" kern="1200">
                <a:solidFill>
                  <a:schemeClr val="tx1"/>
                </a:solidFill>
                <a:latin typeface="+mn-lt"/>
                <a:ea typeface="+mn-ea"/>
                <a:cs typeface="+mn-cs"/>
              </a:defRPr>
            </a:lvl6pPr>
            <a:lvl7pPr marL="2742775" algn="l" defTabSz="914258" rtl="0" eaLnBrk="1" latinLnBrk="0" hangingPunct="1">
              <a:defRPr sz="1800" kern="1200">
                <a:solidFill>
                  <a:schemeClr val="tx1"/>
                </a:solidFill>
                <a:latin typeface="+mn-lt"/>
                <a:ea typeface="+mn-ea"/>
                <a:cs typeface="+mn-cs"/>
              </a:defRPr>
            </a:lvl7pPr>
            <a:lvl8pPr marL="3199903" algn="l" defTabSz="914258" rtl="0" eaLnBrk="1" latinLnBrk="0" hangingPunct="1">
              <a:defRPr sz="1800" kern="1200">
                <a:solidFill>
                  <a:schemeClr val="tx1"/>
                </a:solidFill>
                <a:latin typeface="+mn-lt"/>
                <a:ea typeface="+mn-ea"/>
                <a:cs typeface="+mn-cs"/>
              </a:defRPr>
            </a:lvl8pPr>
            <a:lvl9pPr marL="3657032" algn="l" defTabSz="914258" rtl="0" eaLnBrk="1" latinLnBrk="0" hangingPunct="1">
              <a:defRPr sz="1800" kern="1200">
                <a:solidFill>
                  <a:schemeClr val="tx1"/>
                </a:solidFill>
                <a:latin typeface="+mn-lt"/>
                <a:ea typeface="+mn-ea"/>
                <a:cs typeface="+mn-cs"/>
              </a:defRPr>
            </a:lvl9pPr>
          </a:lstStyle>
          <a:p>
            <a:r>
              <a:rPr lang="en-US" sz="3180" b="1">
                <a:cs typeface="Arial"/>
              </a:rPr>
              <a:t>WHC/2025/021 </a:t>
            </a:r>
            <a:r>
              <a:rPr lang="en-US" sz="3180" b="1">
                <a:ea typeface="+mj-lt"/>
                <a:cs typeface="+mj-lt"/>
              </a:rPr>
              <a:t>Introduction of routine vaccination </a:t>
            </a:r>
            <a:r>
              <a:rPr lang="en-US" sz="3180" b="1" err="1">
                <a:ea typeface="+mj-lt"/>
                <a:cs typeface="+mj-lt"/>
              </a:rPr>
              <a:t>programmes</a:t>
            </a:r>
            <a:r>
              <a:rPr lang="en-US" sz="3180" b="1">
                <a:ea typeface="+mj-lt"/>
                <a:cs typeface="+mj-lt"/>
              </a:rPr>
              <a:t> for the prevention of mpox and </a:t>
            </a:r>
            <a:r>
              <a:rPr lang="en-US" sz="3180" b="1" err="1">
                <a:ea typeface="+mj-lt"/>
                <a:cs typeface="+mj-lt"/>
              </a:rPr>
              <a:t>gonorrhoea</a:t>
            </a:r>
            <a:endParaRPr lang="en-US" sz="3180" b="1">
              <a:cs typeface="Arial"/>
            </a:endParaRPr>
          </a:p>
        </p:txBody>
      </p:sp>
      <p:sp>
        <p:nvSpPr>
          <p:cNvPr id="3" name="Content Placeholder 2">
            <a:extLst>
              <a:ext uri="{FF2B5EF4-FFF2-40B4-BE49-F238E27FC236}">
                <a16:creationId xmlns:a16="http://schemas.microsoft.com/office/drawing/2014/main" id="{AEC80F16-DF23-F97D-ACA0-3FE3585B79F1}"/>
              </a:ext>
            </a:extLst>
          </p:cNvPr>
          <p:cNvSpPr>
            <a:spLocks noGrp="1"/>
          </p:cNvSpPr>
          <p:nvPr>
            <p:ph idx="1"/>
          </p:nvPr>
        </p:nvSpPr>
        <p:spPr>
          <a:xfrm>
            <a:off x="448023" y="1358794"/>
            <a:ext cx="7438677" cy="4627669"/>
          </a:xfrm>
        </p:spPr>
        <p:txBody>
          <a:bodyPr lIns="60586" tIns="30293" rIns="60586" bIns="30293" anchor="t"/>
          <a:lstStyle>
            <a:defPPr>
              <a:defRPr lang="en-US"/>
            </a:defPPr>
            <a:lvl1pPr marL="0" algn="l" defTabSz="914258" rtl="0" eaLnBrk="1" latinLnBrk="0" hangingPunct="1">
              <a:defRPr sz="1800" kern="1200">
                <a:solidFill>
                  <a:schemeClr val="tx1"/>
                </a:solidFill>
                <a:latin typeface="+mn-lt"/>
                <a:ea typeface="+mn-ea"/>
                <a:cs typeface="+mn-cs"/>
              </a:defRPr>
            </a:lvl1pPr>
            <a:lvl2pPr marL="457129" algn="l" defTabSz="914258" rtl="0" eaLnBrk="1" latinLnBrk="0" hangingPunct="1">
              <a:defRPr sz="1800" kern="1200">
                <a:solidFill>
                  <a:schemeClr val="tx1"/>
                </a:solidFill>
                <a:latin typeface="+mn-lt"/>
                <a:ea typeface="+mn-ea"/>
                <a:cs typeface="+mn-cs"/>
              </a:defRPr>
            </a:lvl2pPr>
            <a:lvl3pPr marL="914258" algn="l" defTabSz="914258" rtl="0" eaLnBrk="1" latinLnBrk="0" hangingPunct="1">
              <a:defRPr sz="1800" kern="1200">
                <a:solidFill>
                  <a:schemeClr val="tx1"/>
                </a:solidFill>
                <a:latin typeface="+mn-lt"/>
                <a:ea typeface="+mn-ea"/>
                <a:cs typeface="+mn-cs"/>
              </a:defRPr>
            </a:lvl3pPr>
            <a:lvl4pPr marL="1371387" algn="l" defTabSz="914258" rtl="0" eaLnBrk="1" latinLnBrk="0" hangingPunct="1">
              <a:defRPr sz="1800" kern="1200">
                <a:solidFill>
                  <a:schemeClr val="tx1"/>
                </a:solidFill>
                <a:latin typeface="+mn-lt"/>
                <a:ea typeface="+mn-ea"/>
                <a:cs typeface="+mn-cs"/>
              </a:defRPr>
            </a:lvl4pPr>
            <a:lvl5pPr marL="1828516" algn="l" defTabSz="914258" rtl="0" eaLnBrk="1" latinLnBrk="0" hangingPunct="1">
              <a:defRPr sz="1800" kern="1200">
                <a:solidFill>
                  <a:schemeClr val="tx1"/>
                </a:solidFill>
                <a:latin typeface="+mn-lt"/>
                <a:ea typeface="+mn-ea"/>
                <a:cs typeface="+mn-cs"/>
              </a:defRPr>
            </a:lvl5pPr>
            <a:lvl6pPr marL="2285645" algn="l" defTabSz="914258" rtl="0" eaLnBrk="1" latinLnBrk="0" hangingPunct="1">
              <a:defRPr sz="1800" kern="1200">
                <a:solidFill>
                  <a:schemeClr val="tx1"/>
                </a:solidFill>
                <a:latin typeface="+mn-lt"/>
                <a:ea typeface="+mn-ea"/>
                <a:cs typeface="+mn-cs"/>
              </a:defRPr>
            </a:lvl6pPr>
            <a:lvl7pPr marL="2742775" algn="l" defTabSz="914258" rtl="0" eaLnBrk="1" latinLnBrk="0" hangingPunct="1">
              <a:defRPr sz="1800" kern="1200">
                <a:solidFill>
                  <a:schemeClr val="tx1"/>
                </a:solidFill>
                <a:latin typeface="+mn-lt"/>
                <a:ea typeface="+mn-ea"/>
                <a:cs typeface="+mn-cs"/>
              </a:defRPr>
            </a:lvl7pPr>
            <a:lvl8pPr marL="3199903" algn="l" defTabSz="914258" rtl="0" eaLnBrk="1" latinLnBrk="0" hangingPunct="1">
              <a:defRPr sz="1800" kern="1200">
                <a:solidFill>
                  <a:schemeClr val="tx1"/>
                </a:solidFill>
                <a:latin typeface="+mn-lt"/>
                <a:ea typeface="+mn-ea"/>
                <a:cs typeface="+mn-cs"/>
              </a:defRPr>
            </a:lvl8pPr>
            <a:lvl9pPr marL="3657032" algn="l" defTabSz="914258" rtl="0" eaLnBrk="1" latinLnBrk="0" hangingPunct="1">
              <a:defRPr sz="1800" kern="1200">
                <a:solidFill>
                  <a:schemeClr val="tx1"/>
                </a:solidFill>
                <a:latin typeface="+mn-lt"/>
                <a:ea typeface="+mn-ea"/>
                <a:cs typeface="+mn-cs"/>
              </a:defRPr>
            </a:lvl9pPr>
          </a:lstStyle>
          <a:p>
            <a:pPr marL="225425" indent="-225425"/>
            <a:r>
              <a:rPr lang="en-US">
                <a:ea typeface="+mn-lt"/>
                <a:cs typeface="+mn-lt"/>
                <a:hlinkClick r:id="rId3"/>
              </a:rPr>
              <a:t>Welsh Government</a:t>
            </a:r>
            <a:r>
              <a:rPr lang="en-US">
                <a:ea typeface="+mn-lt"/>
                <a:cs typeface="+mn-lt"/>
              </a:rPr>
              <a:t> has accepted advice from the JCVI to introduce a </a:t>
            </a:r>
            <a:r>
              <a:rPr lang="en-US">
                <a:ea typeface="+mn-lt"/>
                <a:cs typeface="+mn-lt"/>
                <a:hlinkClick r:id="rId4"/>
              </a:rPr>
              <a:t>routine targeted vaccination programme for the prevention of Gonorrhoea</a:t>
            </a:r>
            <a:r>
              <a:rPr lang="en-US">
                <a:ea typeface="+mn-lt"/>
                <a:cs typeface="+mn-lt"/>
              </a:rPr>
              <a:t> for those at highest risk</a:t>
            </a:r>
          </a:p>
          <a:p>
            <a:pPr marL="225425" indent="-225425"/>
            <a:r>
              <a:rPr lang="en-US">
                <a:cs typeface="Arial"/>
              </a:rPr>
              <a:t>The </a:t>
            </a:r>
            <a:r>
              <a:rPr lang="en-US" err="1">
                <a:cs typeface="Arial"/>
              </a:rPr>
              <a:t>programme</a:t>
            </a:r>
            <a:r>
              <a:rPr lang="en-US">
                <a:cs typeface="Arial"/>
              </a:rPr>
              <a:t> is to be offered opportunistically through Sexual Health Services (SHS) who have experience in assessment and identification of those who are at increased risk of infection with bacterial sexually transmitted infections (STIs).</a:t>
            </a:r>
          </a:p>
          <a:p>
            <a:pPr marL="225425" indent="-225425"/>
            <a:r>
              <a:rPr lang="en-US">
                <a:cs typeface="Arial"/>
              </a:rPr>
              <a:t>Two dose </a:t>
            </a:r>
            <a:r>
              <a:rPr lang="en-US" err="1">
                <a:cs typeface="Arial"/>
              </a:rPr>
              <a:t>programme</a:t>
            </a:r>
            <a:r>
              <a:rPr lang="en-US">
                <a:cs typeface="Arial"/>
              </a:rPr>
              <a:t>*</a:t>
            </a:r>
          </a:p>
          <a:p>
            <a:pPr marL="225425" indent="-225425"/>
            <a:r>
              <a:rPr lang="en-US">
                <a:cs typeface="Arial"/>
              </a:rPr>
              <a:t>In Wales the 4CMenB vaccine for protection against </a:t>
            </a:r>
            <a:r>
              <a:rPr lang="en-US" err="1">
                <a:cs typeface="Arial"/>
              </a:rPr>
              <a:t>gonorrhoea</a:t>
            </a:r>
            <a:r>
              <a:rPr lang="en-US">
                <a:cs typeface="Arial"/>
              </a:rPr>
              <a:t> will be available routinely for those eligible* through SHSs (</a:t>
            </a:r>
            <a:r>
              <a:rPr lang="en-US">
                <a:cs typeface="Arial"/>
                <a:hlinkClick r:id="rId3"/>
              </a:rPr>
              <a:t>WHC/2025/021</a:t>
            </a:r>
            <a:r>
              <a:rPr lang="en-US">
                <a:cs typeface="Arial"/>
              </a:rPr>
              <a:t>). Vaccine </a:t>
            </a:r>
            <a:r>
              <a:rPr lang="en-US" err="1">
                <a:cs typeface="Arial"/>
              </a:rPr>
              <a:t>Programme</a:t>
            </a:r>
            <a:r>
              <a:rPr lang="en-US">
                <a:cs typeface="Arial"/>
              </a:rPr>
              <a:t> Wales will advise SHSs when vaccinations can commence, readiness is anticipated to be from July. </a:t>
            </a:r>
          </a:p>
          <a:p>
            <a:pPr marL="225425" indent="-225425"/>
            <a:endParaRPr lang="en-US" sz="2750">
              <a:cs typeface="Arial"/>
            </a:endParaRPr>
          </a:p>
          <a:p>
            <a:pPr marL="225425" indent="-225425"/>
            <a:endParaRPr lang="en-US" sz="2750">
              <a:cs typeface="Arial"/>
            </a:endParaRPr>
          </a:p>
          <a:p>
            <a:pPr marL="225425" indent="-225425"/>
            <a:endParaRPr lang="en-US" sz="2750">
              <a:cs typeface="Arial"/>
            </a:endParaRPr>
          </a:p>
        </p:txBody>
      </p:sp>
      <p:sp>
        <p:nvSpPr>
          <p:cNvPr id="4" name="Slide Number Placeholder 3">
            <a:extLst>
              <a:ext uri="{FF2B5EF4-FFF2-40B4-BE49-F238E27FC236}">
                <a16:creationId xmlns:a16="http://schemas.microsoft.com/office/drawing/2014/main" id="{63FDC889-0EE6-D357-8629-0A4B9654E651}"/>
              </a:ext>
            </a:extLst>
          </p:cNvPr>
          <p:cNvSpPr>
            <a:spLocks noGrp="1"/>
          </p:cNvSpPr>
          <p:nvPr>
            <p:ph type="sldNum" sz="quarter" idx="12"/>
          </p:nvPr>
        </p:nvSpPr>
        <p:spPr/>
        <p:txBody>
          <a:bodyPr/>
          <a:lstStyle>
            <a:defPPr>
              <a:defRPr lang="en-US"/>
            </a:defPPr>
            <a:lvl1pPr marL="0" algn="l" defTabSz="605787" rtl="0" eaLnBrk="1" latinLnBrk="0" hangingPunct="1">
              <a:defRPr sz="1193" kern="1200">
                <a:solidFill>
                  <a:schemeClr val="tx1"/>
                </a:solidFill>
                <a:latin typeface="+mn-lt"/>
                <a:ea typeface="+mn-ea"/>
                <a:cs typeface="+mn-cs"/>
              </a:defRPr>
            </a:lvl1pPr>
            <a:lvl2pPr marL="302894" algn="l" defTabSz="605787" rtl="0" eaLnBrk="1" latinLnBrk="0" hangingPunct="1">
              <a:defRPr sz="1193" kern="1200">
                <a:solidFill>
                  <a:schemeClr val="tx1"/>
                </a:solidFill>
                <a:latin typeface="+mn-lt"/>
                <a:ea typeface="+mn-ea"/>
                <a:cs typeface="+mn-cs"/>
              </a:defRPr>
            </a:lvl2pPr>
            <a:lvl3pPr marL="605787" algn="l" defTabSz="605787" rtl="0" eaLnBrk="1" latinLnBrk="0" hangingPunct="1">
              <a:defRPr sz="1193" kern="1200">
                <a:solidFill>
                  <a:schemeClr val="tx1"/>
                </a:solidFill>
                <a:latin typeface="+mn-lt"/>
                <a:ea typeface="+mn-ea"/>
                <a:cs typeface="+mn-cs"/>
              </a:defRPr>
            </a:lvl3pPr>
            <a:lvl4pPr marL="908681" algn="l" defTabSz="605787" rtl="0" eaLnBrk="1" latinLnBrk="0" hangingPunct="1">
              <a:defRPr sz="1193" kern="1200">
                <a:solidFill>
                  <a:schemeClr val="tx1"/>
                </a:solidFill>
                <a:latin typeface="+mn-lt"/>
                <a:ea typeface="+mn-ea"/>
                <a:cs typeface="+mn-cs"/>
              </a:defRPr>
            </a:lvl4pPr>
            <a:lvl5pPr marL="1211575" algn="l" defTabSz="605787" rtl="0" eaLnBrk="1" latinLnBrk="0" hangingPunct="1">
              <a:defRPr sz="1193" kern="1200">
                <a:solidFill>
                  <a:schemeClr val="tx1"/>
                </a:solidFill>
                <a:latin typeface="+mn-lt"/>
                <a:ea typeface="+mn-ea"/>
                <a:cs typeface="+mn-cs"/>
              </a:defRPr>
            </a:lvl5pPr>
            <a:lvl6pPr marL="1514468" algn="l" defTabSz="605787" rtl="0" eaLnBrk="1" latinLnBrk="0" hangingPunct="1">
              <a:defRPr sz="1193" kern="1200">
                <a:solidFill>
                  <a:schemeClr val="tx1"/>
                </a:solidFill>
                <a:latin typeface="+mn-lt"/>
                <a:ea typeface="+mn-ea"/>
                <a:cs typeface="+mn-cs"/>
              </a:defRPr>
            </a:lvl6pPr>
            <a:lvl7pPr marL="1817363" algn="l" defTabSz="605787" rtl="0" eaLnBrk="1" latinLnBrk="0" hangingPunct="1">
              <a:defRPr sz="1193" kern="1200">
                <a:solidFill>
                  <a:schemeClr val="tx1"/>
                </a:solidFill>
                <a:latin typeface="+mn-lt"/>
                <a:ea typeface="+mn-ea"/>
                <a:cs typeface="+mn-cs"/>
              </a:defRPr>
            </a:lvl7pPr>
            <a:lvl8pPr marL="2120256" algn="l" defTabSz="605787" rtl="0" eaLnBrk="1" latinLnBrk="0" hangingPunct="1">
              <a:defRPr sz="1193" kern="1200">
                <a:solidFill>
                  <a:schemeClr val="tx1"/>
                </a:solidFill>
                <a:latin typeface="+mn-lt"/>
                <a:ea typeface="+mn-ea"/>
                <a:cs typeface="+mn-cs"/>
              </a:defRPr>
            </a:lvl8pPr>
            <a:lvl9pPr marL="2423149" algn="l" defTabSz="605787" rtl="0" eaLnBrk="1" latinLnBrk="0" hangingPunct="1">
              <a:defRPr sz="1193" kern="1200">
                <a:solidFill>
                  <a:schemeClr val="tx1"/>
                </a:solidFill>
                <a:latin typeface="+mn-lt"/>
                <a:ea typeface="+mn-ea"/>
                <a:cs typeface="+mn-cs"/>
              </a:defRPr>
            </a:lvl9pPr>
          </a:lstStyle>
          <a:p>
            <a:fld id="{561D0CCE-8DCC-44DC-A653-AE62B1D84A52}" type="slidenum">
              <a:rPr lang="en-GB" smtClean="0"/>
              <a:pPr/>
              <a:t>12</a:t>
            </a:fld>
            <a:endParaRPr lang="en-GB"/>
          </a:p>
        </p:txBody>
      </p:sp>
      <p:pic>
        <p:nvPicPr>
          <p:cNvPr id="6" name="Picture 5">
            <a:extLst>
              <a:ext uri="{FF2B5EF4-FFF2-40B4-BE49-F238E27FC236}">
                <a16:creationId xmlns:a16="http://schemas.microsoft.com/office/drawing/2014/main" id="{0AAE93A5-BDEF-2531-038B-DAA68031ACC4}"/>
              </a:ext>
            </a:extLst>
          </p:cNvPr>
          <p:cNvPicPr>
            <a:picLocks noChangeAspect="1"/>
          </p:cNvPicPr>
          <p:nvPr/>
        </p:nvPicPr>
        <p:blipFill>
          <a:blip r:embed="rId5"/>
          <a:stretch>
            <a:fillRect/>
          </a:stretch>
        </p:blipFill>
        <p:spPr>
          <a:xfrm>
            <a:off x="8462072" y="1402397"/>
            <a:ext cx="2706622" cy="4259943"/>
          </a:xfrm>
          <a:prstGeom prst="rect">
            <a:avLst/>
          </a:prstGeom>
          <a:ln w="28575">
            <a:solidFill>
              <a:schemeClr val="tx1"/>
            </a:solidFill>
          </a:ln>
          <a:effectLst>
            <a:outerShdw blurRad="50800" dist="38100" dir="2700000" algn="tl" rotWithShape="0">
              <a:prstClr val="black">
                <a:alpha val="40000"/>
              </a:prstClr>
            </a:outerShdw>
          </a:effectLst>
        </p:spPr>
      </p:pic>
      <p:sp>
        <p:nvSpPr>
          <p:cNvPr id="5" name="TextBox 4">
            <a:extLst>
              <a:ext uri="{FF2B5EF4-FFF2-40B4-BE49-F238E27FC236}">
                <a16:creationId xmlns:a16="http://schemas.microsoft.com/office/drawing/2014/main" id="{74A431D8-BB13-D4E0-95BA-A50C35DB04B2}"/>
              </a:ext>
            </a:extLst>
          </p:cNvPr>
          <p:cNvSpPr txBox="1"/>
          <p:nvPr/>
        </p:nvSpPr>
        <p:spPr>
          <a:xfrm>
            <a:off x="8183570" y="5653823"/>
            <a:ext cx="3285771"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a:cs typeface="Arial"/>
                <a:hlinkClick r:id="rId3"/>
              </a:rPr>
              <a:t>WHC/2025/021</a:t>
            </a:r>
            <a:r>
              <a:rPr lang="en-US">
                <a:cs typeface="Arial"/>
              </a:rPr>
              <a:t> [3 June 2025]</a:t>
            </a:r>
          </a:p>
        </p:txBody>
      </p:sp>
    </p:spTree>
    <p:extLst>
      <p:ext uri="{BB962C8B-B14F-4D97-AF65-F5344CB8AC3E}">
        <p14:creationId xmlns:p14="http://schemas.microsoft.com/office/powerpoint/2010/main" val="17033929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D47C0F-45E2-08BB-C532-A834A531012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35C6191-3913-EC4F-450E-9D08AA0A2347}"/>
              </a:ext>
            </a:extLst>
          </p:cNvPr>
          <p:cNvSpPr>
            <a:spLocks noGrp="1"/>
          </p:cNvSpPr>
          <p:nvPr>
            <p:ph type="title"/>
          </p:nvPr>
        </p:nvSpPr>
        <p:spPr>
          <a:xfrm>
            <a:off x="250827" y="315074"/>
            <a:ext cx="10451087" cy="629721"/>
          </a:xfrm>
        </p:spPr>
        <p:txBody>
          <a:bodyPr lIns="60586" tIns="30293" rIns="60586" bIns="30293" anchor="t">
            <a:normAutofit/>
          </a:bodyPr>
          <a:ls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r>
              <a:rPr lang="en-GB" sz="2900" b="1">
                <a:solidFill>
                  <a:srgbClr val="002060"/>
                </a:solidFill>
                <a:latin typeface="Arial"/>
                <a:cs typeface="Arial"/>
              </a:rPr>
              <a:t>Eligibility for 4CMenB for protection against gonorrhoea</a:t>
            </a:r>
            <a:endParaRPr lang="en-US" sz="2915">
              <a:latin typeface="Arial"/>
              <a:cs typeface="Arial"/>
            </a:endParaRPr>
          </a:p>
        </p:txBody>
      </p:sp>
      <p:sp>
        <p:nvSpPr>
          <p:cNvPr id="3" name="Content Placeholder 2">
            <a:extLst>
              <a:ext uri="{FF2B5EF4-FFF2-40B4-BE49-F238E27FC236}">
                <a16:creationId xmlns:a16="http://schemas.microsoft.com/office/drawing/2014/main" id="{AF093B62-F46F-4DF6-78C4-33E99B240F9C}"/>
              </a:ext>
            </a:extLst>
          </p:cNvPr>
          <p:cNvSpPr>
            <a:spLocks noGrp="1"/>
          </p:cNvSpPr>
          <p:nvPr>
            <p:ph idx="1"/>
          </p:nvPr>
        </p:nvSpPr>
        <p:spPr>
          <a:xfrm>
            <a:off x="281181" y="1119220"/>
            <a:ext cx="11565458" cy="4707461"/>
          </a:xfrm>
        </p:spPr>
        <p:txBody>
          <a:bodyPr vert="horz" lIns="90879" tIns="45440" rIns="90879" bIns="45440" rtlCol="0" anchor="t">
            <a:noAutofit/>
          </a:bodyPr>
          <a:ls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pPr indent="-225425" algn="just">
              <a:buNone/>
            </a:pPr>
            <a:endParaRPr lang="en-GB" sz="1850">
              <a:latin typeface="Arial"/>
              <a:ea typeface="Calibri"/>
              <a:cs typeface="Arial"/>
            </a:endParaRPr>
          </a:p>
          <a:p>
            <a:pPr indent="-225425" algn="just">
              <a:buNone/>
            </a:pPr>
            <a:r>
              <a:rPr lang="en-GB" sz="1850">
                <a:latin typeface="Arial"/>
                <a:ea typeface="Calibri"/>
                <a:cs typeface="Arial"/>
              </a:rPr>
              <a:t>The 4CMenB vaccine is recommended for </a:t>
            </a:r>
            <a:r>
              <a:rPr lang="en-GB" sz="1850" b="1" i="1">
                <a:latin typeface="Arial"/>
                <a:ea typeface="Calibri"/>
                <a:cs typeface="Arial"/>
              </a:rPr>
              <a:t>GBMSM considered at higher risk of infection attending a sexual health clinic, which is anticipated to include GBMSM </a:t>
            </a:r>
            <a:r>
              <a:rPr lang="en-GB" sz="1850">
                <a:latin typeface="Arial"/>
                <a:ea typeface="Calibri"/>
                <a:cs typeface="Arial"/>
              </a:rPr>
              <a:t>who have had: </a:t>
            </a:r>
            <a:endParaRPr lang="en-GB" sz="2100">
              <a:cs typeface="Arial"/>
            </a:endParaRPr>
          </a:p>
          <a:p>
            <a:pPr marL="687070" lvl="1" indent="-225425" algn="just">
              <a:buFont typeface="Courier New" panose="020B0604020202020204" pitchFamily="34" charset="0"/>
              <a:buChar char="o"/>
            </a:pPr>
            <a:r>
              <a:rPr lang="en-GB" sz="1850">
                <a:latin typeface="Arial"/>
                <a:ea typeface="Calibri"/>
                <a:cs typeface="Arial"/>
              </a:rPr>
              <a:t>a bacterial sexually transmitted infection (STI) in the past year</a:t>
            </a:r>
            <a:endParaRPr lang="en-US" sz="1800" b="1">
              <a:solidFill>
                <a:srgbClr val="FF0000"/>
              </a:solidFill>
              <a:latin typeface="Arial"/>
              <a:ea typeface="Calibri"/>
              <a:cs typeface="Arial"/>
            </a:endParaRPr>
          </a:p>
          <a:p>
            <a:pPr marL="687070" lvl="1" indent="-225425" algn="just">
              <a:buFont typeface="Courier New" panose="020B0604020202020204" pitchFamily="34" charset="0"/>
              <a:buChar char="o"/>
            </a:pPr>
            <a:r>
              <a:rPr lang="en-GB" sz="1850">
                <a:latin typeface="Arial"/>
                <a:ea typeface="Calibri"/>
                <a:cs typeface="Arial"/>
              </a:rPr>
              <a:t>five or more sexual partners in the last three months.</a:t>
            </a:r>
            <a:endParaRPr lang="en-US" sz="1800" b="1">
              <a:solidFill>
                <a:srgbClr val="FF0000"/>
              </a:solidFill>
              <a:latin typeface="Arial"/>
              <a:ea typeface="Calibri"/>
              <a:cs typeface="Arial"/>
            </a:endParaRPr>
          </a:p>
          <a:p>
            <a:pPr indent="-225425" algn="just">
              <a:buNone/>
            </a:pPr>
            <a:r>
              <a:rPr lang="en-GB" sz="1850">
                <a:latin typeface="Arial"/>
                <a:ea typeface="Calibri"/>
                <a:cs typeface="Arial"/>
              </a:rPr>
              <a:t>Sexual health clinical professionals may perform individual risk assessment and consider the offer of 4CMenB to the small numbers of individuals with an incidence of gonorrhoea approaching that in the eligible GBMSM group defined above; this may include sex workers practicing condomless sex, and others assessed as having a similar incidence as the eligible GBMSM group.</a:t>
            </a:r>
            <a:endParaRPr lang="en-GB" sz="1850">
              <a:cs typeface="Arial"/>
            </a:endParaRPr>
          </a:p>
          <a:p>
            <a:pPr indent="-225425" algn="just">
              <a:buNone/>
            </a:pPr>
            <a:endParaRPr lang="en-GB" sz="1855">
              <a:latin typeface="Arial"/>
              <a:ea typeface="Calibri"/>
              <a:cs typeface="Arial"/>
            </a:endParaRPr>
          </a:p>
          <a:p>
            <a:pPr indent="-225425" algn="just">
              <a:buNone/>
            </a:pPr>
            <a:endParaRPr lang="en-GB" sz="1850">
              <a:solidFill>
                <a:srgbClr val="212A73"/>
              </a:solidFill>
              <a:latin typeface="Arial"/>
              <a:ea typeface="Calibri"/>
              <a:cs typeface="Arial"/>
            </a:endParaRPr>
          </a:p>
          <a:p>
            <a:pPr indent="-225425" algn="just">
              <a:buNone/>
            </a:pPr>
            <a:r>
              <a:rPr lang="en-GB" sz="1850">
                <a:solidFill>
                  <a:srgbClr val="212A73"/>
                </a:solidFill>
                <a:latin typeface="Arial"/>
                <a:ea typeface="Calibri"/>
                <a:cs typeface="Arial"/>
              </a:rPr>
              <a:t>Any offer of vaccination should be based on an individual assessment by a sexual health clinical professional. </a:t>
            </a:r>
            <a:endParaRPr lang="en-GB"/>
          </a:p>
          <a:p>
            <a:pPr indent="-225425" algn="just">
              <a:buNone/>
            </a:pPr>
            <a:endParaRPr lang="en-GB" sz="1855">
              <a:solidFill>
                <a:srgbClr val="212A73"/>
              </a:solidFill>
              <a:latin typeface="Arial"/>
              <a:ea typeface="Calibri"/>
              <a:cs typeface="Arial"/>
            </a:endParaRPr>
          </a:p>
        </p:txBody>
      </p:sp>
      <p:sp>
        <p:nvSpPr>
          <p:cNvPr id="4" name="Slide Number Placeholder 3">
            <a:extLst>
              <a:ext uri="{FF2B5EF4-FFF2-40B4-BE49-F238E27FC236}">
                <a16:creationId xmlns:a16="http://schemas.microsoft.com/office/drawing/2014/main" id="{F799803A-23C9-BC71-DC16-1A09BAC89EE5}"/>
              </a:ext>
            </a:extLst>
          </p:cNvPr>
          <p:cNvSpPr>
            <a:spLocks noGrp="1"/>
          </p:cNvSpPr>
          <p:nvPr>
            <p:ph type="sldNum" sz="quarter" idx="12"/>
          </p:nvPr>
        </p:nvSpPr>
        <p:spPr/>
        <p:txBody>
          <a:bodyPr/>
          <a:lstStyle/>
          <a:p>
            <a:fld id="{561D0CCE-8DCC-44DC-A653-AE62B1D84A52}" type="slidenum">
              <a:rPr lang="en-GB" smtClean="0"/>
              <a:pPr/>
              <a:t>13</a:t>
            </a:fld>
            <a:endParaRPr lang="en-GB"/>
          </a:p>
        </p:txBody>
      </p:sp>
      <p:sp>
        <p:nvSpPr>
          <p:cNvPr id="5" name="TextBox 3">
            <a:extLst>
              <a:ext uri="{FF2B5EF4-FFF2-40B4-BE49-F238E27FC236}">
                <a16:creationId xmlns:a16="http://schemas.microsoft.com/office/drawing/2014/main" id="{3FEA9976-94F0-D026-112E-0E6D6A215608}"/>
              </a:ext>
            </a:extLst>
          </p:cNvPr>
          <p:cNvSpPr txBox="1"/>
          <p:nvPr/>
        </p:nvSpPr>
        <p:spPr>
          <a:xfrm>
            <a:off x="4135698" y="4334914"/>
            <a:ext cx="3941684" cy="369332"/>
          </a:xfrm>
          <a:prstGeom prst="rect">
            <a:avLst/>
          </a:prstGeom>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US" b="1">
                <a:solidFill>
                  <a:srgbClr val="002060"/>
                </a:solidFill>
                <a:cs typeface="Arial"/>
                <a:hlinkClick r:id="rId2"/>
              </a:rPr>
              <a:t>Green Book Gonorrhoea Chapter</a:t>
            </a:r>
            <a:endParaRPr lang="en-US" b="1">
              <a:solidFill>
                <a:srgbClr val="002060"/>
              </a:solidFill>
              <a:cs typeface="Arial"/>
            </a:endParaRPr>
          </a:p>
        </p:txBody>
      </p:sp>
    </p:spTree>
    <p:extLst>
      <p:ext uri="{BB962C8B-B14F-4D97-AF65-F5344CB8AC3E}">
        <p14:creationId xmlns:p14="http://schemas.microsoft.com/office/powerpoint/2010/main" val="21012660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18F97D7-DBF1-87FF-BEEB-7E58B3E4B623}"/>
              </a:ext>
            </a:extLst>
          </p:cNvPr>
          <p:cNvSpPr>
            <a:spLocks noGrp="1"/>
          </p:cNvSpPr>
          <p:nvPr>
            <p:ph type="body" sz="quarter" idx="10"/>
          </p:nvPr>
        </p:nvSpPr>
        <p:spPr>
          <a:xfrm>
            <a:off x="623397" y="2570478"/>
            <a:ext cx="7040563" cy="719137"/>
          </a:xfrm>
        </p:spPr>
        <p:txBody>
          <a:bodyPr lIns="91440" tIns="45720" rIns="91440" bIns="45720" anchor="t">
            <a:normAutofit/>
          </a:bodyPr>
          <a:lstStyle/>
          <a:p>
            <a:r>
              <a:rPr lang="en-US" sz="4100">
                <a:latin typeface="Arial"/>
                <a:cs typeface="Arial"/>
              </a:rPr>
              <a:t>Mpox</a:t>
            </a:r>
            <a:endParaRPr lang="en-US"/>
          </a:p>
        </p:txBody>
      </p:sp>
      <p:sp>
        <p:nvSpPr>
          <p:cNvPr id="3" name="Text Placeholder 2">
            <a:extLst>
              <a:ext uri="{FF2B5EF4-FFF2-40B4-BE49-F238E27FC236}">
                <a16:creationId xmlns:a16="http://schemas.microsoft.com/office/drawing/2014/main" id="{FEF2484F-432E-28ED-4C75-9BC400AD7157}"/>
              </a:ext>
            </a:extLst>
          </p:cNvPr>
          <p:cNvSpPr>
            <a:spLocks noGrp="1"/>
          </p:cNvSpPr>
          <p:nvPr>
            <p:ph type="body" sz="quarter" idx="11"/>
          </p:nvPr>
        </p:nvSpPr>
        <p:spPr>
          <a:xfrm>
            <a:off x="623359" y="3290090"/>
            <a:ext cx="10952078" cy="1828063"/>
          </a:xfrm>
        </p:spPr>
        <p:txBody>
          <a:bodyPr lIns="91440" tIns="45720" rIns="91440" bIns="45720" anchor="t"/>
          <a:lstStyle/>
          <a:p>
            <a:r>
              <a:rPr lang="en-US" sz="4150">
                <a:cs typeface="Arial"/>
              </a:rPr>
              <a:t>Change from a reactive offer of mpox vaccine to a routine vaccination programme for the prevention of mpox</a:t>
            </a:r>
            <a:endParaRPr lang="en-US"/>
          </a:p>
        </p:txBody>
      </p:sp>
    </p:spTree>
    <p:extLst>
      <p:ext uri="{BB962C8B-B14F-4D97-AF65-F5344CB8AC3E}">
        <p14:creationId xmlns:p14="http://schemas.microsoft.com/office/powerpoint/2010/main" val="41281095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CFA4DF2-7F27-62E0-59B8-E89E560914D9}"/>
              </a:ext>
            </a:extLst>
          </p:cNvPr>
          <p:cNvSpPr>
            <a:spLocks noGrp="1"/>
          </p:cNvSpPr>
          <p:nvPr>
            <p:ph idx="1"/>
          </p:nvPr>
        </p:nvSpPr>
        <p:spPr>
          <a:xfrm>
            <a:off x="363048" y="1714320"/>
            <a:ext cx="11465904" cy="4351338"/>
          </a:xfrm>
        </p:spPr>
        <p:txBody>
          <a:bodyPr lIns="91440" tIns="45720" rIns="91440" bIns="45720" anchor="t"/>
          <a:lstStyle/>
          <a:p>
            <a:pPr marL="0" indent="0">
              <a:buNone/>
            </a:pPr>
            <a:r>
              <a:rPr lang="en-GB" sz="1600">
                <a:hlinkClick r:id="rId3"/>
              </a:rPr>
              <a:t>JCVI</a:t>
            </a:r>
            <a:r>
              <a:rPr lang="en-GB" sz="1600"/>
              <a:t> advise</a:t>
            </a:r>
            <a:r>
              <a:rPr lang="en-GB" sz="1600" b="0" i="0">
                <a:solidFill>
                  <a:srgbClr val="002060"/>
                </a:solidFill>
                <a:effectLst/>
              </a:rPr>
              <a:t>:</a:t>
            </a:r>
            <a:endParaRPr lang="en-GB" sz="1600" b="0" i="0">
              <a:solidFill>
                <a:srgbClr val="002060"/>
              </a:solidFill>
              <a:effectLst/>
              <a:cs typeface="Arial"/>
            </a:endParaRPr>
          </a:p>
          <a:p>
            <a:pPr marL="340360" indent="-340360"/>
            <a:r>
              <a:rPr lang="en-GB" sz="1600">
                <a:solidFill>
                  <a:srgbClr val="002060"/>
                </a:solidFill>
              </a:rPr>
              <a:t>An</a:t>
            </a:r>
            <a:r>
              <a:rPr lang="en-GB" sz="1600" b="0" i="0">
                <a:solidFill>
                  <a:srgbClr val="002060"/>
                </a:solidFill>
                <a:effectLst/>
              </a:rPr>
              <a:t> ongoing routine vaccination strategy for protection against mpox should be developed to prevent future outbreaks and protect those at risk of exposure. </a:t>
            </a:r>
            <a:endParaRPr lang="en-US" sz="1600">
              <a:cs typeface="Arial"/>
            </a:endParaRPr>
          </a:p>
          <a:p>
            <a:pPr marL="340360" indent="-340360"/>
            <a:r>
              <a:rPr lang="en-GB" sz="1600">
                <a:solidFill>
                  <a:srgbClr val="002060"/>
                </a:solidFill>
              </a:rPr>
              <a:t>A</a:t>
            </a:r>
            <a:r>
              <a:rPr lang="en-GB" sz="1600" b="0" i="0">
                <a:solidFill>
                  <a:srgbClr val="002060"/>
                </a:solidFill>
                <a:effectLst/>
              </a:rPr>
              <a:t>llows vaccines to be offered routinely through sexual health services on an ongoing basis, as opposed to an outbreak response which had caused a significant disruption in sexual health services, impacting on their ability to continue with routine </a:t>
            </a:r>
            <a:r>
              <a:rPr lang="en-GB" sz="1600">
                <a:solidFill>
                  <a:srgbClr val="002060"/>
                </a:solidFill>
              </a:rPr>
              <a:t>work.</a:t>
            </a:r>
            <a:endParaRPr lang="en-GB" sz="1600">
              <a:solidFill>
                <a:srgbClr val="002060"/>
              </a:solidFill>
              <a:cs typeface="Arial"/>
            </a:endParaRPr>
          </a:p>
          <a:p>
            <a:pPr marL="340360" indent="-340360"/>
            <a:r>
              <a:rPr lang="en-US" sz="1600">
                <a:solidFill>
                  <a:srgbClr val="002060"/>
                </a:solidFill>
                <a:cs typeface="Arial"/>
              </a:rPr>
              <a:t>Pre-exposure vaccination should target GBMSM who are at highest risk of exposure to mpox, to be identified via sexual health services using markers of high-risk </a:t>
            </a:r>
            <a:r>
              <a:rPr lang="en-US" sz="1600" err="1">
                <a:solidFill>
                  <a:srgbClr val="002060"/>
                </a:solidFill>
                <a:cs typeface="Arial"/>
              </a:rPr>
              <a:t>behaviour</a:t>
            </a:r>
            <a:r>
              <a:rPr lang="en-US" sz="1600">
                <a:solidFill>
                  <a:srgbClr val="002060"/>
                </a:solidFill>
                <a:cs typeface="Arial"/>
              </a:rPr>
              <a:t>. </a:t>
            </a:r>
            <a:endParaRPr lang="en-US" sz="1600">
              <a:solidFill>
                <a:srgbClr val="212A73"/>
              </a:solidFill>
              <a:cs typeface="Arial"/>
            </a:endParaRPr>
          </a:p>
          <a:p>
            <a:pPr marL="342900" indent="-342900"/>
            <a:r>
              <a:rPr lang="en-US" sz="1600">
                <a:solidFill>
                  <a:srgbClr val="002060"/>
                </a:solidFill>
                <a:cs typeface="Arial"/>
              </a:rPr>
              <a:t>Efforts should be made to ensure that vaccine is offered equitably to those at equivalent risk including transgender women or gender-diverse people assigned male at birth.</a:t>
            </a:r>
            <a:endParaRPr lang="en-US" sz="1600">
              <a:cs typeface="Arial"/>
            </a:endParaRPr>
          </a:p>
          <a:p>
            <a:pPr marL="340360" indent="-340360"/>
            <a:r>
              <a:rPr lang="en-GB" sz="1600">
                <a:solidFill>
                  <a:srgbClr val="002060"/>
                </a:solidFill>
              </a:rPr>
              <a:t>Further information on mpox can be viewed here: </a:t>
            </a:r>
            <a:r>
              <a:rPr lang="en-GB" sz="1600">
                <a:hlinkClick r:id="rId4"/>
              </a:rPr>
              <a:t>Mpox (monkeypox) - Public Health Wales (nhs.wales)</a:t>
            </a:r>
            <a:r>
              <a:rPr lang="en-GB" sz="1600"/>
              <a:t> (</a:t>
            </a:r>
            <a:r>
              <a:rPr lang="en-GB" sz="1600" i="1"/>
              <a:t>**Website currently being updated**</a:t>
            </a:r>
            <a:r>
              <a:rPr lang="en-GB" sz="1600"/>
              <a:t>)</a:t>
            </a:r>
            <a:endParaRPr lang="en-GB" sz="1600">
              <a:solidFill>
                <a:srgbClr val="002060"/>
              </a:solidFill>
              <a:cs typeface="Arial"/>
            </a:endParaRPr>
          </a:p>
          <a:p>
            <a:pPr marL="340360" indent="-340360"/>
            <a:endParaRPr lang="en-GB">
              <a:solidFill>
                <a:srgbClr val="002060"/>
              </a:solidFill>
              <a:cs typeface="Arial"/>
            </a:endParaRPr>
          </a:p>
        </p:txBody>
      </p:sp>
      <p:sp>
        <p:nvSpPr>
          <p:cNvPr id="5" name="Slide Number Placeholder 4">
            <a:extLst>
              <a:ext uri="{FF2B5EF4-FFF2-40B4-BE49-F238E27FC236}">
                <a16:creationId xmlns:a16="http://schemas.microsoft.com/office/drawing/2014/main" id="{94162EFA-C885-D8F8-3B78-2F305A0E015E}"/>
              </a:ext>
            </a:extLst>
          </p:cNvPr>
          <p:cNvSpPr>
            <a:spLocks noGrp="1"/>
          </p:cNvSpPr>
          <p:nvPr>
            <p:ph type="sldNum" sz="quarter" idx="12"/>
          </p:nvPr>
        </p:nvSpPr>
        <p:spPr/>
        <p:txBody>
          <a:bodyPr/>
          <a:lstStyle/>
          <a:p>
            <a:fld id="{561D0CCE-8DCC-44DC-A653-AE62B1D84A52}" type="slidenum">
              <a:rPr lang="en-GB" smtClean="0"/>
              <a:pPr/>
              <a:t>15</a:t>
            </a:fld>
            <a:endParaRPr lang="en-GB"/>
          </a:p>
        </p:txBody>
      </p:sp>
      <p:pic>
        <p:nvPicPr>
          <p:cNvPr id="6" name="Picture 5">
            <a:extLst>
              <a:ext uri="{FF2B5EF4-FFF2-40B4-BE49-F238E27FC236}">
                <a16:creationId xmlns:a16="http://schemas.microsoft.com/office/drawing/2014/main" id="{C51F7E8C-4114-9FCE-CEF6-4AC87F7E6D2C}"/>
              </a:ext>
            </a:extLst>
          </p:cNvPr>
          <p:cNvPicPr>
            <a:picLocks noChangeAspect="1"/>
          </p:cNvPicPr>
          <p:nvPr/>
        </p:nvPicPr>
        <p:blipFill>
          <a:blip r:embed="rId5"/>
          <a:stretch>
            <a:fillRect/>
          </a:stretch>
        </p:blipFill>
        <p:spPr>
          <a:xfrm>
            <a:off x="1827126" y="144830"/>
            <a:ext cx="8032655" cy="1570169"/>
          </a:xfrm>
          <a:prstGeom prst="rect">
            <a:avLst/>
          </a:prstGeom>
        </p:spPr>
      </p:pic>
    </p:spTree>
    <p:extLst>
      <p:ext uri="{BB962C8B-B14F-4D97-AF65-F5344CB8AC3E}">
        <p14:creationId xmlns:p14="http://schemas.microsoft.com/office/powerpoint/2010/main" val="151628837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824CED-48A4-9E3E-F3B5-9DA65BF8EA09}"/>
              </a:ext>
            </a:extLst>
          </p:cNvPr>
          <p:cNvSpPr>
            <a:spLocks noGrp="1"/>
          </p:cNvSpPr>
          <p:nvPr>
            <p:ph type="title"/>
          </p:nvPr>
        </p:nvSpPr>
        <p:spPr>
          <a:xfrm>
            <a:off x="97261" y="154011"/>
            <a:ext cx="11501717" cy="908785"/>
          </a:xfrm>
        </p:spPr>
        <p:txBody>
          <a:bodyPr lIns="91440" tIns="45720" rIns="91440" bIns="45720" anchor="t"/>
          <a:lstStyle/>
          <a:p>
            <a:r>
              <a:rPr lang="en-US" sz="2800" b="1">
                <a:cs typeface="Arial"/>
              </a:rPr>
              <a:t>WHC/2025/021 Introduction of routine vaccination </a:t>
            </a:r>
            <a:r>
              <a:rPr lang="en-US" sz="2800" b="1" err="1">
                <a:cs typeface="Arial"/>
              </a:rPr>
              <a:t>programmes</a:t>
            </a:r>
            <a:r>
              <a:rPr lang="en-US" sz="2800" b="1">
                <a:cs typeface="Arial"/>
              </a:rPr>
              <a:t> for the prevention of mpox and </a:t>
            </a:r>
            <a:r>
              <a:rPr lang="en-US" sz="2800" b="1" err="1">
                <a:cs typeface="Arial"/>
              </a:rPr>
              <a:t>gonorrhoea</a:t>
            </a:r>
            <a:r>
              <a:rPr lang="en-US" sz="2800" b="1">
                <a:cs typeface="Arial"/>
              </a:rPr>
              <a:t> </a:t>
            </a:r>
            <a:endParaRPr lang="en-US" sz="2800">
              <a:cs typeface="Arial"/>
            </a:endParaRPr>
          </a:p>
        </p:txBody>
      </p:sp>
      <p:sp>
        <p:nvSpPr>
          <p:cNvPr id="3" name="Content Placeholder 2">
            <a:extLst>
              <a:ext uri="{FF2B5EF4-FFF2-40B4-BE49-F238E27FC236}">
                <a16:creationId xmlns:a16="http://schemas.microsoft.com/office/drawing/2014/main" id="{854F5624-BDFF-6ACD-6F27-9B3909248A37}"/>
              </a:ext>
            </a:extLst>
          </p:cNvPr>
          <p:cNvSpPr>
            <a:spLocks noGrp="1"/>
          </p:cNvSpPr>
          <p:nvPr>
            <p:ph idx="1"/>
          </p:nvPr>
        </p:nvSpPr>
        <p:spPr>
          <a:xfrm>
            <a:off x="216611" y="1343692"/>
            <a:ext cx="8969133" cy="4699920"/>
          </a:xfrm>
        </p:spPr>
        <p:txBody>
          <a:bodyPr lIns="91440" tIns="45720" rIns="91440" bIns="45720" anchor="t"/>
          <a:lstStyle/>
          <a:p>
            <a:pPr marL="340360" indent="-340360">
              <a:lnSpc>
                <a:spcPct val="100000"/>
              </a:lnSpc>
              <a:spcBef>
                <a:spcPts val="1400"/>
              </a:spcBef>
            </a:pPr>
            <a:r>
              <a:rPr lang="en-US" sz="1400">
                <a:cs typeface="Arial"/>
              </a:rPr>
              <a:t>Welsh Government has accepted advice from the JCVI to introduce a </a:t>
            </a:r>
            <a:r>
              <a:rPr lang="en-US" sz="1400">
                <a:ea typeface="+mn-lt"/>
                <a:cs typeface="+mn-lt"/>
                <a:hlinkClick r:id="rId2"/>
              </a:rPr>
              <a:t>routine vaccination programme against Mpox</a:t>
            </a:r>
            <a:r>
              <a:rPr lang="en-US" sz="1400">
                <a:ea typeface="+mn-lt"/>
                <a:cs typeface="+mn-lt"/>
              </a:rPr>
              <a:t> for those at highest risk</a:t>
            </a:r>
            <a:endParaRPr lang="en-US">
              <a:ea typeface="+mn-lt"/>
              <a:cs typeface="+mn-lt"/>
            </a:endParaRPr>
          </a:p>
          <a:p>
            <a:pPr marL="340360" indent="-340360">
              <a:lnSpc>
                <a:spcPct val="100000"/>
              </a:lnSpc>
              <a:spcBef>
                <a:spcPts val="1400"/>
              </a:spcBef>
            </a:pPr>
            <a:r>
              <a:rPr lang="en-US" sz="1400">
                <a:ea typeface="+mn-lt"/>
                <a:cs typeface="+mn-lt"/>
              </a:rPr>
              <a:t>A global outbreak of the disease began in 2022, linked to infections with clade II and a vaccination outbreak response was developed across the UK, using the smallpox vaccine Modified Vaccinia Ankara - Bavarian Nordic (MVA-BN), with this reactive offer continuing in Wales to present day.</a:t>
            </a:r>
            <a:endParaRPr lang="en-US" sz="4150">
              <a:ea typeface="+mn-lt"/>
              <a:cs typeface="+mn-lt"/>
            </a:endParaRPr>
          </a:p>
          <a:p>
            <a:pPr marL="340360" indent="-340360">
              <a:lnSpc>
                <a:spcPct val="100000"/>
              </a:lnSpc>
              <a:spcBef>
                <a:spcPts val="1400"/>
              </a:spcBef>
            </a:pPr>
            <a:r>
              <a:rPr lang="en-US" sz="1400">
                <a:cs typeface="Arial"/>
              </a:rPr>
              <a:t>Transmission within Wales has mainly been reported within networks of gay, bisexual, and other men who have sex with men (GBMSM) without a documented history of travel to endemic countries, with limited onward transmission outside of sexual networks.</a:t>
            </a:r>
          </a:p>
          <a:p>
            <a:pPr marL="340360" indent="-340360">
              <a:lnSpc>
                <a:spcPct val="100000"/>
              </a:lnSpc>
              <a:spcBef>
                <a:spcPts val="1400"/>
              </a:spcBef>
            </a:pPr>
            <a:r>
              <a:rPr lang="en-US" sz="1400">
                <a:cs typeface="Arial"/>
              </a:rPr>
              <a:t>The </a:t>
            </a:r>
            <a:r>
              <a:rPr lang="en-US" sz="1400" err="1">
                <a:cs typeface="Arial"/>
              </a:rPr>
              <a:t>programme</a:t>
            </a:r>
            <a:r>
              <a:rPr lang="en-US" sz="1400">
                <a:cs typeface="Arial"/>
              </a:rPr>
              <a:t> for mpox will be a pre-exposure vaccination primarily offered to GBMSM who are at highest risk of acquiring mpox. GBMSM at highest risk should be identified amongst those who attend sexual health services, using markers of risk to assess eligibility, as per the guidance in the </a:t>
            </a:r>
            <a:r>
              <a:rPr lang="en-US" sz="1400">
                <a:cs typeface="Arial"/>
                <a:hlinkClick r:id="rId3"/>
              </a:rPr>
              <a:t>Green Book</a:t>
            </a:r>
            <a:r>
              <a:rPr lang="en-US" sz="1400">
                <a:cs typeface="Arial"/>
              </a:rPr>
              <a:t>.</a:t>
            </a:r>
          </a:p>
          <a:p>
            <a:pPr marL="340360" indent="-340360">
              <a:lnSpc>
                <a:spcPct val="100000"/>
              </a:lnSpc>
              <a:spcBef>
                <a:spcPts val="1400"/>
              </a:spcBef>
            </a:pPr>
            <a:r>
              <a:rPr lang="en-US" sz="1400">
                <a:cs typeface="Arial"/>
              </a:rPr>
              <a:t>Sexual health services may also vaccinate other individuals who have frequent, close and intimate contact with the GBMSM network at risk of mpox irrespective of their identified gender.</a:t>
            </a:r>
          </a:p>
          <a:p>
            <a:pPr marL="340360" indent="-340360">
              <a:lnSpc>
                <a:spcPct val="100000"/>
              </a:lnSpc>
              <a:spcBef>
                <a:spcPts val="1400"/>
              </a:spcBef>
            </a:pPr>
            <a:r>
              <a:rPr lang="en-US" sz="1400">
                <a:cs typeface="Arial"/>
              </a:rPr>
              <a:t>In Wales there will be a routine vaccination </a:t>
            </a:r>
            <a:r>
              <a:rPr lang="en-US" sz="1400" err="1">
                <a:cs typeface="Arial"/>
              </a:rPr>
              <a:t>programme</a:t>
            </a:r>
            <a:r>
              <a:rPr lang="en-US" sz="1400">
                <a:cs typeface="Arial"/>
              </a:rPr>
              <a:t> for the prevention of mpox for those eligible* through sexual health services (</a:t>
            </a:r>
            <a:r>
              <a:rPr lang="en-US" sz="1400">
                <a:cs typeface="Arial"/>
                <a:hlinkClick r:id="rId4"/>
              </a:rPr>
              <a:t>WHC/2025/021</a:t>
            </a:r>
            <a:r>
              <a:rPr lang="en-US" sz="1400">
                <a:cs typeface="Arial"/>
              </a:rPr>
              <a:t>). Vaccine </a:t>
            </a:r>
            <a:r>
              <a:rPr lang="en-US" sz="1400" err="1">
                <a:cs typeface="Arial"/>
              </a:rPr>
              <a:t>Programme</a:t>
            </a:r>
            <a:r>
              <a:rPr lang="en-US" sz="1400">
                <a:cs typeface="Arial"/>
              </a:rPr>
              <a:t> Wales will advise Sexual Health Clinics when the </a:t>
            </a:r>
            <a:r>
              <a:rPr lang="en-US" sz="1400" err="1">
                <a:cs typeface="Arial"/>
              </a:rPr>
              <a:t>programme</a:t>
            </a:r>
            <a:r>
              <a:rPr lang="en-US" sz="1400">
                <a:cs typeface="Arial"/>
              </a:rPr>
              <a:t> will become routine, readiness is anticipated to be from July. </a:t>
            </a:r>
          </a:p>
          <a:p>
            <a:pPr marL="340360" indent="-340360"/>
            <a:endParaRPr lang="en-US" sz="1600">
              <a:cs typeface="Arial"/>
            </a:endParaRPr>
          </a:p>
        </p:txBody>
      </p:sp>
      <p:sp>
        <p:nvSpPr>
          <p:cNvPr id="4" name="Slide Number Placeholder 3">
            <a:extLst>
              <a:ext uri="{FF2B5EF4-FFF2-40B4-BE49-F238E27FC236}">
                <a16:creationId xmlns:a16="http://schemas.microsoft.com/office/drawing/2014/main" id="{39908B7E-2107-3FFB-2421-991AA2BF663A}"/>
              </a:ext>
            </a:extLst>
          </p:cNvPr>
          <p:cNvSpPr>
            <a:spLocks noGrp="1"/>
          </p:cNvSpPr>
          <p:nvPr>
            <p:ph type="sldNum" sz="quarter" idx="12"/>
          </p:nvPr>
        </p:nvSpPr>
        <p:spPr/>
        <p:txBody>
          <a:bodyPr/>
          <a:lstStyle/>
          <a:p>
            <a:fld id="{561D0CCE-8DCC-44DC-A653-AE62B1D84A52}" type="slidenum">
              <a:rPr lang="en-GB" smtClean="0"/>
              <a:pPr/>
              <a:t>16</a:t>
            </a:fld>
            <a:endParaRPr lang="en-GB"/>
          </a:p>
        </p:txBody>
      </p:sp>
      <p:pic>
        <p:nvPicPr>
          <p:cNvPr id="5" name="Picture 4">
            <a:extLst>
              <a:ext uri="{FF2B5EF4-FFF2-40B4-BE49-F238E27FC236}">
                <a16:creationId xmlns:a16="http://schemas.microsoft.com/office/drawing/2014/main" id="{A273B6F1-89F1-9974-5F4E-4AD948A5D842}"/>
              </a:ext>
            </a:extLst>
          </p:cNvPr>
          <p:cNvPicPr>
            <a:picLocks noChangeAspect="1"/>
          </p:cNvPicPr>
          <p:nvPr/>
        </p:nvPicPr>
        <p:blipFill>
          <a:blip r:embed="rId5"/>
          <a:stretch>
            <a:fillRect/>
          </a:stretch>
        </p:blipFill>
        <p:spPr>
          <a:xfrm>
            <a:off x="9618843" y="1586011"/>
            <a:ext cx="2339394" cy="3681558"/>
          </a:xfrm>
          <a:prstGeom prst="rect">
            <a:avLst/>
          </a:prstGeom>
          <a:ln w="28575">
            <a:solidFill>
              <a:schemeClr val="tx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5342389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D0BFBB-C20A-B7D9-D9DC-6363868CA723}"/>
              </a:ext>
            </a:extLst>
          </p:cNvPr>
          <p:cNvSpPr>
            <a:spLocks noGrp="1"/>
          </p:cNvSpPr>
          <p:nvPr>
            <p:ph type="title"/>
          </p:nvPr>
        </p:nvSpPr>
        <p:spPr>
          <a:xfrm>
            <a:off x="515101" y="299177"/>
            <a:ext cx="10214770" cy="592319"/>
          </a:xfrm>
        </p:spPr>
        <p:txBody>
          <a:bodyPr lIns="91440" tIns="45720" rIns="91440" bIns="45720" anchor="t"/>
          <a:lstStyle/>
          <a:p>
            <a:r>
              <a:rPr lang="en-GB" sz="4400" b="1"/>
              <a:t>Eligibility for MVA-BN vaccine </a:t>
            </a:r>
            <a:endParaRPr lang="en-GB" sz="4400" b="1">
              <a:cs typeface="Arial"/>
            </a:endParaRPr>
          </a:p>
        </p:txBody>
      </p:sp>
      <p:sp>
        <p:nvSpPr>
          <p:cNvPr id="3" name="Content Placeholder 2">
            <a:extLst>
              <a:ext uri="{FF2B5EF4-FFF2-40B4-BE49-F238E27FC236}">
                <a16:creationId xmlns:a16="http://schemas.microsoft.com/office/drawing/2014/main" id="{FEE381FD-5383-EB50-EFAE-72EB502C20BA}"/>
              </a:ext>
            </a:extLst>
          </p:cNvPr>
          <p:cNvSpPr>
            <a:spLocks noGrp="1"/>
          </p:cNvSpPr>
          <p:nvPr>
            <p:ph idx="1"/>
          </p:nvPr>
        </p:nvSpPr>
        <p:spPr>
          <a:xfrm>
            <a:off x="590943" y="1103616"/>
            <a:ext cx="10515600" cy="4487156"/>
          </a:xfrm>
        </p:spPr>
        <p:txBody>
          <a:bodyPr lIns="91440" tIns="45720" rIns="91440" bIns="45720" anchor="t"/>
          <a:lstStyle/>
          <a:p>
            <a:pPr marL="0" indent="0">
              <a:buNone/>
            </a:pPr>
            <a:r>
              <a:rPr lang="en-GB" sz="1800">
                <a:cs typeface="Arial"/>
              </a:rPr>
              <a:t>Eligibility for the routine programme will be similar to the 2022 outbreak.  GBMSM</a:t>
            </a:r>
            <a:r>
              <a:rPr lang="en-GB" sz="1800"/>
              <a:t> at highest risk should be identified amongst those who attend sexual health services, using markers of risk to assess eligibility </a:t>
            </a:r>
            <a:endParaRPr lang="en-GB" sz="1800">
              <a:cs typeface="Arial"/>
            </a:endParaRPr>
          </a:p>
          <a:p>
            <a:pPr marL="0" indent="0">
              <a:buNone/>
            </a:pPr>
            <a:r>
              <a:rPr lang="en-GB" sz="1800"/>
              <a:t>These risk criteria include: </a:t>
            </a:r>
            <a:endParaRPr lang="en-GB" sz="1800">
              <a:cs typeface="Arial"/>
            </a:endParaRPr>
          </a:p>
          <a:p>
            <a:pPr marL="340360" indent="-340360"/>
            <a:r>
              <a:rPr lang="en-GB" sz="1800"/>
              <a:t>A recent history of multiple partners</a:t>
            </a:r>
            <a:endParaRPr lang="en-GB" sz="1800">
              <a:cs typeface="Arial"/>
            </a:endParaRPr>
          </a:p>
          <a:p>
            <a:pPr marL="340360" indent="-340360"/>
            <a:r>
              <a:rPr lang="en-GB" sz="1800"/>
              <a:t>Participating in group sex</a:t>
            </a:r>
            <a:endParaRPr lang="en-GB" sz="1800">
              <a:cs typeface="Arial"/>
            </a:endParaRPr>
          </a:p>
          <a:p>
            <a:pPr marL="340360" indent="-340360"/>
            <a:r>
              <a:rPr lang="en-GB" sz="1800"/>
              <a:t>Attending sex-on-premises venues</a:t>
            </a:r>
            <a:endParaRPr lang="en-GB" sz="1800">
              <a:cs typeface="Arial"/>
            </a:endParaRPr>
          </a:p>
          <a:p>
            <a:pPr marL="340360" indent="-340360"/>
            <a:r>
              <a:rPr lang="en-GB" sz="1800"/>
              <a:t>A proxy marker such as a bacterial sexually transmitted infection (STI) within the last year</a:t>
            </a:r>
            <a:endParaRPr lang="en-GB" sz="1800">
              <a:cs typeface="Arial"/>
            </a:endParaRPr>
          </a:p>
          <a:p>
            <a:pPr marL="0" indent="0">
              <a:buNone/>
            </a:pPr>
            <a:r>
              <a:rPr lang="en-GB" sz="1800"/>
              <a:t>Other individuals who have frequent close and intimate contact with the GBMSM network at risk of mpox may be vaccinated irrespective of their identified gender.  This would include staff who work in GBMSM sex on premises venues, such as saunas, if they are regularly exposed to items (e.g. linen) or surfaces likely to be contaminated with body fluids or skin cells.</a:t>
            </a:r>
            <a:endParaRPr lang="en-GB" sz="1800">
              <a:cs typeface="Arial"/>
            </a:endParaRPr>
          </a:p>
          <a:p>
            <a:pPr marL="0" indent="0">
              <a:buNone/>
            </a:pPr>
            <a:r>
              <a:rPr lang="en-GB" sz="1800"/>
              <a:t>Refer to </a:t>
            </a:r>
            <a:r>
              <a:rPr lang="en-GB" sz="1800">
                <a:solidFill>
                  <a:srgbClr val="002060"/>
                </a:solidFill>
                <a:hlinkClick r:id="rId3"/>
              </a:rPr>
              <a:t>Smallpox and mpox: the green book, chapter 29</a:t>
            </a:r>
            <a:r>
              <a:rPr lang="en-GB" sz="1800">
                <a:solidFill>
                  <a:srgbClr val="002060"/>
                </a:solidFill>
              </a:rPr>
              <a:t> and </a:t>
            </a:r>
            <a:r>
              <a:rPr lang="en-GB" sz="1800">
                <a:hlinkClick r:id="rId4"/>
              </a:rPr>
              <a:t>JCVI statement on mpox vaccination as a routine programme - GOV.UK</a:t>
            </a:r>
            <a:r>
              <a:rPr lang="en-GB" sz="1800">
                <a:solidFill>
                  <a:srgbClr val="002060"/>
                </a:solidFill>
              </a:rPr>
              <a:t> </a:t>
            </a:r>
            <a:endParaRPr lang="en-GB" sz="1800">
              <a:cs typeface="Arial"/>
            </a:endParaRPr>
          </a:p>
        </p:txBody>
      </p:sp>
      <p:sp>
        <p:nvSpPr>
          <p:cNvPr id="5" name="Slide Number Placeholder 4">
            <a:extLst>
              <a:ext uri="{FF2B5EF4-FFF2-40B4-BE49-F238E27FC236}">
                <a16:creationId xmlns:a16="http://schemas.microsoft.com/office/drawing/2014/main" id="{D9683734-86F3-100B-E4B2-668E98B9EC06}"/>
              </a:ext>
            </a:extLst>
          </p:cNvPr>
          <p:cNvSpPr>
            <a:spLocks noGrp="1"/>
          </p:cNvSpPr>
          <p:nvPr>
            <p:ph type="sldNum" sz="quarter" idx="12"/>
          </p:nvPr>
        </p:nvSpPr>
        <p:spPr/>
        <p:txBody>
          <a:bodyPr/>
          <a:lstStyle/>
          <a:p>
            <a:fld id="{561D0CCE-8DCC-44DC-A653-AE62B1D84A52}" type="slidenum">
              <a:rPr lang="en-GB" smtClean="0"/>
              <a:pPr/>
              <a:t>17</a:t>
            </a:fld>
            <a:endParaRPr lang="en-GB"/>
          </a:p>
        </p:txBody>
      </p:sp>
    </p:spTree>
    <p:extLst>
      <p:ext uri="{BB962C8B-B14F-4D97-AF65-F5344CB8AC3E}">
        <p14:creationId xmlns:p14="http://schemas.microsoft.com/office/powerpoint/2010/main" val="324219247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32479F-59CC-1E59-AFAA-9C2733D7C282}"/>
              </a:ext>
            </a:extLst>
          </p:cNvPr>
          <p:cNvSpPr>
            <a:spLocks noGrp="1"/>
          </p:cNvSpPr>
          <p:nvPr>
            <p:ph type="title"/>
          </p:nvPr>
        </p:nvSpPr>
        <p:spPr>
          <a:xfrm>
            <a:off x="323850" y="172085"/>
            <a:ext cx="11760200" cy="491489"/>
          </a:xfrm>
        </p:spPr>
        <p:txBody>
          <a:bodyPr lIns="91440" tIns="45720" rIns="91440" bIns="45720" anchor="t"/>
          <a:lstStyle/>
          <a:p>
            <a:r>
              <a:rPr lang="en-GB" sz="4000" b="1"/>
              <a:t>How can I find out more about the new programmes?</a:t>
            </a:r>
          </a:p>
        </p:txBody>
      </p:sp>
      <p:sp>
        <p:nvSpPr>
          <p:cNvPr id="3" name="Content Placeholder 2">
            <a:extLst>
              <a:ext uri="{FF2B5EF4-FFF2-40B4-BE49-F238E27FC236}">
                <a16:creationId xmlns:a16="http://schemas.microsoft.com/office/drawing/2014/main" id="{D01BDC83-9E78-A06E-1293-AAA574EBEDF7}"/>
              </a:ext>
            </a:extLst>
          </p:cNvPr>
          <p:cNvSpPr>
            <a:spLocks noGrp="1"/>
          </p:cNvSpPr>
          <p:nvPr>
            <p:ph idx="1"/>
          </p:nvPr>
        </p:nvSpPr>
        <p:spPr>
          <a:xfrm>
            <a:off x="327085" y="1485478"/>
            <a:ext cx="11766145" cy="4441077"/>
          </a:xfrm>
        </p:spPr>
        <p:txBody>
          <a:bodyPr lIns="91440" tIns="45720" rIns="91440" bIns="45720" anchor="t"/>
          <a:lstStyle/>
          <a:p>
            <a:pPr marL="340360" indent="-340360"/>
            <a:r>
              <a:rPr lang="en-GB" sz="2400">
                <a:cs typeface="Arial"/>
              </a:rPr>
              <a:t>You should read the Green Book Chapters: </a:t>
            </a:r>
            <a:r>
              <a:rPr lang="en-GB" sz="2400">
                <a:cs typeface="Arial"/>
                <a:hlinkClick r:id="rId3"/>
              </a:rPr>
              <a:t>Gonorrhoea</a:t>
            </a:r>
            <a:r>
              <a:rPr lang="en-GB" sz="2400">
                <a:cs typeface="Arial"/>
              </a:rPr>
              <a:t> and </a:t>
            </a:r>
            <a:r>
              <a:rPr lang="en-GB" sz="2400">
                <a:cs typeface="Arial"/>
                <a:hlinkClick r:id="rId4"/>
              </a:rPr>
              <a:t>Smallpox/Mpox</a:t>
            </a:r>
            <a:r>
              <a:rPr lang="en-GB" sz="2400">
                <a:cs typeface="Arial"/>
              </a:rPr>
              <a:t> </a:t>
            </a:r>
            <a:endParaRPr lang="en-GB" sz="2400"/>
          </a:p>
          <a:p>
            <a:pPr marL="340360" indent="-340360"/>
            <a:r>
              <a:rPr lang="en-GB" sz="2400"/>
              <a:t>You can read the Welsh Government </a:t>
            </a:r>
            <a:r>
              <a:rPr lang="en-GB" sz="2400" b="1"/>
              <a:t>Welsh Health Circular (</a:t>
            </a:r>
            <a:r>
              <a:rPr lang="en-GB" sz="2400" b="1">
                <a:hlinkClick r:id="rId5"/>
              </a:rPr>
              <a:t>WHC/2025/021</a:t>
            </a:r>
            <a:r>
              <a:rPr lang="en-GB" sz="2400" b="1"/>
              <a:t>) June</a:t>
            </a:r>
            <a:r>
              <a:rPr lang="en-GB" sz="2400"/>
              <a:t> </a:t>
            </a:r>
            <a:r>
              <a:rPr lang="en-GB" sz="2400" b="1"/>
              <a:t>2025</a:t>
            </a:r>
            <a:r>
              <a:rPr lang="en-GB" sz="2400"/>
              <a:t>.</a:t>
            </a:r>
            <a:endParaRPr lang="en-GB" sz="2400">
              <a:cs typeface="Arial"/>
            </a:endParaRPr>
          </a:p>
          <a:p>
            <a:pPr marL="340360" indent="-340360"/>
            <a:r>
              <a:rPr lang="en-GB" sz="2400"/>
              <a:t>You can read the </a:t>
            </a:r>
            <a:r>
              <a:rPr lang="en-GB" sz="2400" b="1"/>
              <a:t>JCVI statements </a:t>
            </a:r>
            <a:r>
              <a:rPr lang="en-GB" sz="2400">
                <a:hlinkClick r:id="rId6"/>
              </a:rPr>
              <a:t>MenB for the prevention of gonorrhoea programme</a:t>
            </a:r>
            <a:r>
              <a:rPr lang="en-GB" sz="2400" b="1"/>
              <a:t> and </a:t>
            </a:r>
            <a:r>
              <a:rPr lang="en-GB" sz="2400">
                <a:hlinkClick r:id="rId7"/>
              </a:rPr>
              <a:t>Mpox vaccination as a routine programme</a:t>
            </a:r>
            <a:endParaRPr lang="en-GB" sz="2400">
              <a:cs typeface="Arial"/>
            </a:endParaRPr>
          </a:p>
          <a:p>
            <a:pPr marL="340360" indent="-340360"/>
            <a:r>
              <a:rPr lang="en-GB" sz="2400"/>
              <a:t>Our </a:t>
            </a:r>
            <a:r>
              <a:rPr lang="en-GB" sz="2400" b="1"/>
              <a:t>healthcare professional website </a:t>
            </a:r>
            <a:r>
              <a:rPr lang="en-GB" sz="2400"/>
              <a:t>(including </a:t>
            </a:r>
            <a:r>
              <a:rPr lang="en-GB" sz="2400">
                <a:hlinkClick r:id="rId8"/>
              </a:rPr>
              <a:t>FAQs</a:t>
            </a:r>
            <a:r>
              <a:rPr lang="en-GB" sz="2400"/>
              <a:t>) once published </a:t>
            </a:r>
            <a:r>
              <a:rPr lang="en-GB" sz="2400">
                <a:hlinkClick r:id="rId9"/>
              </a:rPr>
              <a:t>here</a:t>
            </a:r>
            <a:r>
              <a:rPr lang="en-GB" sz="2400"/>
              <a:t>.</a:t>
            </a:r>
            <a:endParaRPr lang="en-GB" sz="2400">
              <a:cs typeface="Arial"/>
            </a:endParaRPr>
          </a:p>
          <a:p>
            <a:pPr marL="340360" indent="-340360"/>
            <a:r>
              <a:rPr lang="en-GB" sz="2400"/>
              <a:t>You can direct your patients to our </a:t>
            </a:r>
            <a:r>
              <a:rPr lang="en-GB" sz="2400" b="1"/>
              <a:t>public website </a:t>
            </a:r>
            <a:r>
              <a:rPr lang="en-GB" sz="2400"/>
              <a:t>(including FAQs) once updated/published </a:t>
            </a:r>
            <a:r>
              <a:rPr lang="en-GB" sz="2400">
                <a:hlinkClick r:id="rId10"/>
              </a:rPr>
              <a:t>here</a:t>
            </a:r>
            <a:r>
              <a:rPr lang="en-GB" sz="2400"/>
              <a:t>.</a:t>
            </a:r>
            <a:endParaRPr lang="en-GB" sz="2400">
              <a:cs typeface="Arial"/>
            </a:endParaRPr>
          </a:p>
          <a:p>
            <a:pPr marL="0" indent="0">
              <a:buNone/>
            </a:pPr>
            <a:endParaRPr lang="en-GB" sz="1200" u="sng">
              <a:solidFill>
                <a:srgbClr val="00A7A7"/>
              </a:solidFill>
              <a:cs typeface="Segoe UI"/>
            </a:endParaRPr>
          </a:p>
        </p:txBody>
      </p:sp>
      <p:sp>
        <p:nvSpPr>
          <p:cNvPr id="4" name="Slide Number Placeholder 3">
            <a:extLst>
              <a:ext uri="{FF2B5EF4-FFF2-40B4-BE49-F238E27FC236}">
                <a16:creationId xmlns:a16="http://schemas.microsoft.com/office/drawing/2014/main" id="{B2ECCBF9-CC6A-8B40-F2D5-9FA91FD5408E}"/>
              </a:ext>
            </a:extLst>
          </p:cNvPr>
          <p:cNvSpPr>
            <a:spLocks noGrp="1"/>
          </p:cNvSpPr>
          <p:nvPr>
            <p:ph type="sldNum" sz="quarter" idx="12"/>
          </p:nvPr>
        </p:nvSpPr>
        <p:spPr/>
        <p:txBody>
          <a:bodyPr/>
          <a:lstStyle/>
          <a:p>
            <a:fld id="{561D0CCE-8DCC-44DC-A653-AE62B1D84A52}" type="slidenum">
              <a:rPr lang="en-GB" smtClean="0"/>
              <a:pPr/>
              <a:t>18</a:t>
            </a:fld>
            <a:endParaRPr lang="en-GB"/>
          </a:p>
        </p:txBody>
      </p:sp>
      <p:sp>
        <p:nvSpPr>
          <p:cNvPr id="5" name="TextBox 4">
            <a:extLst>
              <a:ext uri="{FF2B5EF4-FFF2-40B4-BE49-F238E27FC236}">
                <a16:creationId xmlns:a16="http://schemas.microsoft.com/office/drawing/2014/main" id="{960BB7F7-6CFB-DF3D-21F1-6CAA7EC00EC6}"/>
              </a:ext>
            </a:extLst>
          </p:cNvPr>
          <p:cNvSpPr txBox="1"/>
          <p:nvPr/>
        </p:nvSpPr>
        <p:spPr>
          <a:xfrm>
            <a:off x="529561" y="5278980"/>
            <a:ext cx="10925175" cy="646331"/>
          </a:xfrm>
          <a:prstGeom prst="rect">
            <a:avLst/>
          </a:prstGeom>
          <a:noFill/>
        </p:spPr>
        <p:txBody>
          <a:bodyPr wrap="square" lIns="91440" tIns="45720" rIns="91440" bIns="45720" rtlCol="0" anchor="t">
            <a:spAutoFit/>
          </a:bodyPr>
          <a:lstStyle/>
          <a:p>
            <a:pPr algn="ctr"/>
            <a:r>
              <a:rPr lang="en-GB">
                <a:solidFill>
                  <a:srgbClr val="FF0000"/>
                </a:solidFill>
              </a:rPr>
              <a:t>To confidently answer questions by patients about the new and changes to existing programmes, it is important that you understand why they are being implemented.</a:t>
            </a:r>
            <a:endParaRPr lang="en-GB">
              <a:cs typeface="Arial"/>
            </a:endParaRPr>
          </a:p>
        </p:txBody>
      </p:sp>
    </p:spTree>
    <p:extLst>
      <p:ext uri="{BB962C8B-B14F-4D97-AF65-F5344CB8AC3E}">
        <p14:creationId xmlns:p14="http://schemas.microsoft.com/office/powerpoint/2010/main" val="57519640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2F2365-D530-5267-3958-208221609BFD}"/>
              </a:ext>
            </a:extLst>
          </p:cNvPr>
          <p:cNvSpPr>
            <a:spLocks noGrp="1"/>
          </p:cNvSpPr>
          <p:nvPr>
            <p:ph type="title"/>
          </p:nvPr>
        </p:nvSpPr>
        <p:spPr>
          <a:xfrm>
            <a:off x="838200" y="365125"/>
            <a:ext cx="10515600" cy="748567"/>
          </a:xfrm>
        </p:spPr>
        <p:txBody>
          <a:bodyPr/>
          <a:lstStyle/>
          <a:p>
            <a:pPr algn="ctr"/>
            <a:r>
              <a:rPr lang="en-GB" sz="4000" b="1"/>
              <a:t>What are the timelines?</a:t>
            </a:r>
          </a:p>
        </p:txBody>
      </p:sp>
      <p:sp>
        <p:nvSpPr>
          <p:cNvPr id="4" name="Slide Number Placeholder 3">
            <a:extLst>
              <a:ext uri="{FF2B5EF4-FFF2-40B4-BE49-F238E27FC236}">
                <a16:creationId xmlns:a16="http://schemas.microsoft.com/office/drawing/2014/main" id="{FD0E8008-1EAA-8D96-C598-ACF34B876095}"/>
              </a:ext>
            </a:extLst>
          </p:cNvPr>
          <p:cNvSpPr>
            <a:spLocks noGrp="1"/>
          </p:cNvSpPr>
          <p:nvPr>
            <p:ph type="sldNum" sz="quarter" idx="12"/>
          </p:nvPr>
        </p:nvSpPr>
        <p:spPr/>
        <p:txBody>
          <a:bodyPr/>
          <a:lstStyle/>
          <a:p>
            <a:fld id="{561D0CCE-8DCC-44DC-A653-AE62B1D84A52}" type="slidenum">
              <a:rPr lang="en-GB" smtClean="0"/>
              <a:pPr/>
              <a:t>19</a:t>
            </a:fld>
            <a:endParaRPr lang="en-GB"/>
          </a:p>
        </p:txBody>
      </p:sp>
      <p:pic>
        <p:nvPicPr>
          <p:cNvPr id="5" name="Content Placeholder 4" descr="The power of the question mark - SWOOP Analytics® | Workforce Analytics ...">
            <a:extLst>
              <a:ext uri="{FF2B5EF4-FFF2-40B4-BE49-F238E27FC236}">
                <a16:creationId xmlns:a16="http://schemas.microsoft.com/office/drawing/2014/main" id="{F1A656DF-C557-BD8C-395C-E1E60AB3DB37}"/>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513798" y="1591056"/>
            <a:ext cx="8392202" cy="44142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794659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2299FE71-DFE1-DA0C-4D84-921A5AE2B05E}"/>
              </a:ext>
            </a:extLst>
          </p:cNvPr>
          <p:cNvSpPr>
            <a:spLocks noGrp="1"/>
          </p:cNvSpPr>
          <p:nvPr>
            <p:ph type="body" sz="quarter" idx="10"/>
          </p:nvPr>
        </p:nvSpPr>
        <p:spPr/>
        <p:txBody>
          <a:bodyPr>
            <a:normAutofit/>
          </a:bodyPr>
          <a:lstStyle>
            <a:defPPr>
              <a:defRPr lang="en-US"/>
            </a:defPPr>
            <a:lvl1pPr marL="0" algn="l" defTabSz="914258" rtl="0" eaLnBrk="1" latinLnBrk="0" hangingPunct="1">
              <a:defRPr sz="1800" kern="1200">
                <a:solidFill>
                  <a:schemeClr val="tx1"/>
                </a:solidFill>
                <a:latin typeface="+mn-lt"/>
                <a:ea typeface="+mn-ea"/>
                <a:cs typeface="+mn-cs"/>
              </a:defRPr>
            </a:lvl1pPr>
            <a:lvl2pPr marL="457129" algn="l" defTabSz="914258" rtl="0" eaLnBrk="1" latinLnBrk="0" hangingPunct="1">
              <a:defRPr sz="1800" kern="1200">
                <a:solidFill>
                  <a:schemeClr val="tx1"/>
                </a:solidFill>
                <a:latin typeface="+mn-lt"/>
                <a:ea typeface="+mn-ea"/>
                <a:cs typeface="+mn-cs"/>
              </a:defRPr>
            </a:lvl2pPr>
            <a:lvl3pPr marL="914258" algn="l" defTabSz="914258" rtl="0" eaLnBrk="1" latinLnBrk="0" hangingPunct="1">
              <a:defRPr sz="1800" kern="1200">
                <a:solidFill>
                  <a:schemeClr val="tx1"/>
                </a:solidFill>
                <a:latin typeface="+mn-lt"/>
                <a:ea typeface="+mn-ea"/>
                <a:cs typeface="+mn-cs"/>
              </a:defRPr>
            </a:lvl3pPr>
            <a:lvl4pPr marL="1371387" algn="l" defTabSz="914258" rtl="0" eaLnBrk="1" latinLnBrk="0" hangingPunct="1">
              <a:defRPr sz="1800" kern="1200">
                <a:solidFill>
                  <a:schemeClr val="tx1"/>
                </a:solidFill>
                <a:latin typeface="+mn-lt"/>
                <a:ea typeface="+mn-ea"/>
                <a:cs typeface="+mn-cs"/>
              </a:defRPr>
            </a:lvl4pPr>
            <a:lvl5pPr marL="1828516" algn="l" defTabSz="914258" rtl="0" eaLnBrk="1" latinLnBrk="0" hangingPunct="1">
              <a:defRPr sz="1800" kern="1200">
                <a:solidFill>
                  <a:schemeClr val="tx1"/>
                </a:solidFill>
                <a:latin typeface="+mn-lt"/>
                <a:ea typeface="+mn-ea"/>
                <a:cs typeface="+mn-cs"/>
              </a:defRPr>
            </a:lvl5pPr>
            <a:lvl6pPr marL="2285645" algn="l" defTabSz="914258" rtl="0" eaLnBrk="1" latinLnBrk="0" hangingPunct="1">
              <a:defRPr sz="1800" kern="1200">
                <a:solidFill>
                  <a:schemeClr val="tx1"/>
                </a:solidFill>
                <a:latin typeface="+mn-lt"/>
                <a:ea typeface="+mn-ea"/>
                <a:cs typeface="+mn-cs"/>
              </a:defRPr>
            </a:lvl6pPr>
            <a:lvl7pPr marL="2742775" algn="l" defTabSz="914258" rtl="0" eaLnBrk="1" latinLnBrk="0" hangingPunct="1">
              <a:defRPr sz="1800" kern="1200">
                <a:solidFill>
                  <a:schemeClr val="tx1"/>
                </a:solidFill>
                <a:latin typeface="+mn-lt"/>
                <a:ea typeface="+mn-ea"/>
                <a:cs typeface="+mn-cs"/>
              </a:defRPr>
            </a:lvl7pPr>
            <a:lvl8pPr marL="3199903" algn="l" defTabSz="914258" rtl="0" eaLnBrk="1" latinLnBrk="0" hangingPunct="1">
              <a:defRPr sz="1800" kern="1200">
                <a:solidFill>
                  <a:schemeClr val="tx1"/>
                </a:solidFill>
                <a:latin typeface="+mn-lt"/>
                <a:ea typeface="+mn-ea"/>
                <a:cs typeface="+mn-cs"/>
              </a:defRPr>
            </a:lvl8pPr>
            <a:lvl9pPr marL="3657032" algn="l" defTabSz="914258" rtl="0" eaLnBrk="1" latinLnBrk="0" hangingPunct="1">
              <a:defRPr sz="1800" kern="1200">
                <a:solidFill>
                  <a:schemeClr val="tx1"/>
                </a:solidFill>
                <a:latin typeface="+mn-lt"/>
                <a:ea typeface="+mn-ea"/>
                <a:cs typeface="+mn-cs"/>
              </a:defRPr>
            </a:lvl9pPr>
          </a:lstStyle>
          <a:p>
            <a:r>
              <a:rPr lang="en-GB" sz="3200">
                <a:solidFill>
                  <a:schemeClr val="bg1"/>
                </a:solidFill>
              </a:rPr>
              <a:t>Introduction</a:t>
            </a:r>
          </a:p>
        </p:txBody>
      </p:sp>
      <p:sp>
        <p:nvSpPr>
          <p:cNvPr id="6" name="Text Placeholder 5">
            <a:extLst>
              <a:ext uri="{FF2B5EF4-FFF2-40B4-BE49-F238E27FC236}">
                <a16:creationId xmlns:a16="http://schemas.microsoft.com/office/drawing/2014/main" id="{798F4CB7-72C8-AE0A-350A-449239B83010}"/>
              </a:ext>
            </a:extLst>
          </p:cNvPr>
          <p:cNvSpPr>
            <a:spLocks noGrp="1"/>
          </p:cNvSpPr>
          <p:nvPr>
            <p:ph type="body" sz="quarter" idx="11"/>
          </p:nvPr>
        </p:nvSpPr>
        <p:spPr/>
        <p:txBody>
          <a:bodyPr/>
          <a:lstStyle>
            <a:defPPr>
              <a:defRPr lang="en-US"/>
            </a:defPPr>
            <a:lvl1pPr marL="0" algn="l" defTabSz="914258" rtl="0" eaLnBrk="1" latinLnBrk="0" hangingPunct="1">
              <a:defRPr sz="1800" kern="1200">
                <a:solidFill>
                  <a:schemeClr val="tx1"/>
                </a:solidFill>
                <a:latin typeface="+mn-lt"/>
                <a:ea typeface="+mn-ea"/>
                <a:cs typeface="+mn-cs"/>
              </a:defRPr>
            </a:lvl1pPr>
            <a:lvl2pPr marL="457129" algn="l" defTabSz="914258" rtl="0" eaLnBrk="1" latinLnBrk="0" hangingPunct="1">
              <a:defRPr sz="1800" kern="1200">
                <a:solidFill>
                  <a:schemeClr val="tx1"/>
                </a:solidFill>
                <a:latin typeface="+mn-lt"/>
                <a:ea typeface="+mn-ea"/>
                <a:cs typeface="+mn-cs"/>
              </a:defRPr>
            </a:lvl2pPr>
            <a:lvl3pPr marL="914258" algn="l" defTabSz="914258" rtl="0" eaLnBrk="1" latinLnBrk="0" hangingPunct="1">
              <a:defRPr sz="1800" kern="1200">
                <a:solidFill>
                  <a:schemeClr val="tx1"/>
                </a:solidFill>
                <a:latin typeface="+mn-lt"/>
                <a:ea typeface="+mn-ea"/>
                <a:cs typeface="+mn-cs"/>
              </a:defRPr>
            </a:lvl3pPr>
            <a:lvl4pPr marL="1371387" algn="l" defTabSz="914258" rtl="0" eaLnBrk="1" latinLnBrk="0" hangingPunct="1">
              <a:defRPr sz="1800" kern="1200">
                <a:solidFill>
                  <a:schemeClr val="tx1"/>
                </a:solidFill>
                <a:latin typeface="+mn-lt"/>
                <a:ea typeface="+mn-ea"/>
                <a:cs typeface="+mn-cs"/>
              </a:defRPr>
            </a:lvl4pPr>
            <a:lvl5pPr marL="1828516" algn="l" defTabSz="914258" rtl="0" eaLnBrk="1" latinLnBrk="0" hangingPunct="1">
              <a:defRPr sz="1800" kern="1200">
                <a:solidFill>
                  <a:schemeClr val="tx1"/>
                </a:solidFill>
                <a:latin typeface="+mn-lt"/>
                <a:ea typeface="+mn-ea"/>
                <a:cs typeface="+mn-cs"/>
              </a:defRPr>
            </a:lvl5pPr>
            <a:lvl6pPr marL="2285645" algn="l" defTabSz="914258" rtl="0" eaLnBrk="1" latinLnBrk="0" hangingPunct="1">
              <a:defRPr sz="1800" kern="1200">
                <a:solidFill>
                  <a:schemeClr val="tx1"/>
                </a:solidFill>
                <a:latin typeface="+mn-lt"/>
                <a:ea typeface="+mn-ea"/>
                <a:cs typeface="+mn-cs"/>
              </a:defRPr>
            </a:lvl6pPr>
            <a:lvl7pPr marL="2742775" algn="l" defTabSz="914258" rtl="0" eaLnBrk="1" latinLnBrk="0" hangingPunct="1">
              <a:defRPr sz="1800" kern="1200">
                <a:solidFill>
                  <a:schemeClr val="tx1"/>
                </a:solidFill>
                <a:latin typeface="+mn-lt"/>
                <a:ea typeface="+mn-ea"/>
                <a:cs typeface="+mn-cs"/>
              </a:defRPr>
            </a:lvl7pPr>
            <a:lvl8pPr marL="3199903" algn="l" defTabSz="914258" rtl="0" eaLnBrk="1" latinLnBrk="0" hangingPunct="1">
              <a:defRPr sz="1800" kern="1200">
                <a:solidFill>
                  <a:schemeClr val="tx1"/>
                </a:solidFill>
                <a:latin typeface="+mn-lt"/>
                <a:ea typeface="+mn-ea"/>
                <a:cs typeface="+mn-cs"/>
              </a:defRPr>
            </a:lvl8pPr>
            <a:lvl9pPr marL="3657032" algn="l" defTabSz="914258" rtl="0" eaLnBrk="1" latinLnBrk="0" hangingPunct="1">
              <a:defRPr sz="1800" kern="1200">
                <a:solidFill>
                  <a:schemeClr val="tx1"/>
                </a:solidFill>
                <a:latin typeface="+mn-lt"/>
                <a:ea typeface="+mn-ea"/>
                <a:cs typeface="+mn-cs"/>
              </a:defRPr>
            </a:lvl9pPr>
          </a:lstStyle>
          <a:p>
            <a:r>
              <a:rPr lang="en-GB">
                <a:solidFill>
                  <a:schemeClr val="bg1"/>
                </a:solidFill>
              </a:rPr>
              <a:t>Clare Powell</a:t>
            </a:r>
          </a:p>
          <a:p>
            <a:r>
              <a:rPr lang="en-GB">
                <a:solidFill>
                  <a:schemeClr val="bg1"/>
                </a:solidFill>
              </a:rPr>
              <a:t>Specialist Nurse – immunisation. </a:t>
            </a:r>
          </a:p>
          <a:p>
            <a:r>
              <a:rPr lang="en-GB">
                <a:solidFill>
                  <a:schemeClr val="bg1"/>
                </a:solidFill>
              </a:rPr>
              <a:t>Training lead</a:t>
            </a:r>
          </a:p>
        </p:txBody>
      </p:sp>
      <p:sp>
        <p:nvSpPr>
          <p:cNvPr id="4" name="Slide Number Placeholder 3">
            <a:extLst>
              <a:ext uri="{FF2B5EF4-FFF2-40B4-BE49-F238E27FC236}">
                <a16:creationId xmlns:a16="http://schemas.microsoft.com/office/drawing/2014/main" id="{B4A3CBAC-E3D1-C560-4A49-B175B4E31CE1}"/>
              </a:ext>
            </a:extLst>
          </p:cNvPr>
          <p:cNvSpPr>
            <a:spLocks noGrp="1"/>
          </p:cNvSpPr>
          <p:nvPr>
            <p:ph type="sldNum" sz="quarter" idx="4294967295"/>
          </p:nvPr>
        </p:nvSpPr>
        <p:spPr>
          <a:xfrm>
            <a:off x="11637095" y="6347858"/>
            <a:ext cx="517506" cy="364988"/>
          </a:xfrm>
          <a:prstGeom prst="rect">
            <a:avLst/>
          </a:prstGeom>
        </p:spPr>
        <p:txBody>
          <a:bodyPr/>
          <a:lstStyle>
            <a:defPPr>
              <a:defRPr lang="en-US"/>
            </a:defPPr>
            <a:lvl1pPr marL="0" algn="l" defTabSz="605787" rtl="0" eaLnBrk="1" latinLnBrk="0" hangingPunct="1">
              <a:defRPr sz="1193" kern="1200">
                <a:solidFill>
                  <a:schemeClr val="tx1"/>
                </a:solidFill>
                <a:latin typeface="+mn-lt"/>
                <a:ea typeface="+mn-ea"/>
                <a:cs typeface="+mn-cs"/>
              </a:defRPr>
            </a:lvl1pPr>
            <a:lvl2pPr marL="302894" algn="l" defTabSz="605787" rtl="0" eaLnBrk="1" latinLnBrk="0" hangingPunct="1">
              <a:defRPr sz="1193" kern="1200">
                <a:solidFill>
                  <a:schemeClr val="tx1"/>
                </a:solidFill>
                <a:latin typeface="+mn-lt"/>
                <a:ea typeface="+mn-ea"/>
                <a:cs typeface="+mn-cs"/>
              </a:defRPr>
            </a:lvl2pPr>
            <a:lvl3pPr marL="605787" algn="l" defTabSz="605787" rtl="0" eaLnBrk="1" latinLnBrk="0" hangingPunct="1">
              <a:defRPr sz="1193" kern="1200">
                <a:solidFill>
                  <a:schemeClr val="tx1"/>
                </a:solidFill>
                <a:latin typeface="+mn-lt"/>
                <a:ea typeface="+mn-ea"/>
                <a:cs typeface="+mn-cs"/>
              </a:defRPr>
            </a:lvl3pPr>
            <a:lvl4pPr marL="908681" algn="l" defTabSz="605787" rtl="0" eaLnBrk="1" latinLnBrk="0" hangingPunct="1">
              <a:defRPr sz="1193" kern="1200">
                <a:solidFill>
                  <a:schemeClr val="tx1"/>
                </a:solidFill>
                <a:latin typeface="+mn-lt"/>
                <a:ea typeface="+mn-ea"/>
                <a:cs typeface="+mn-cs"/>
              </a:defRPr>
            </a:lvl4pPr>
            <a:lvl5pPr marL="1211575" algn="l" defTabSz="605787" rtl="0" eaLnBrk="1" latinLnBrk="0" hangingPunct="1">
              <a:defRPr sz="1193" kern="1200">
                <a:solidFill>
                  <a:schemeClr val="tx1"/>
                </a:solidFill>
                <a:latin typeface="+mn-lt"/>
                <a:ea typeface="+mn-ea"/>
                <a:cs typeface="+mn-cs"/>
              </a:defRPr>
            </a:lvl5pPr>
            <a:lvl6pPr marL="1514468" algn="l" defTabSz="605787" rtl="0" eaLnBrk="1" latinLnBrk="0" hangingPunct="1">
              <a:defRPr sz="1193" kern="1200">
                <a:solidFill>
                  <a:schemeClr val="tx1"/>
                </a:solidFill>
                <a:latin typeface="+mn-lt"/>
                <a:ea typeface="+mn-ea"/>
                <a:cs typeface="+mn-cs"/>
              </a:defRPr>
            </a:lvl6pPr>
            <a:lvl7pPr marL="1817363" algn="l" defTabSz="605787" rtl="0" eaLnBrk="1" latinLnBrk="0" hangingPunct="1">
              <a:defRPr sz="1193" kern="1200">
                <a:solidFill>
                  <a:schemeClr val="tx1"/>
                </a:solidFill>
                <a:latin typeface="+mn-lt"/>
                <a:ea typeface="+mn-ea"/>
                <a:cs typeface="+mn-cs"/>
              </a:defRPr>
            </a:lvl7pPr>
            <a:lvl8pPr marL="2120256" algn="l" defTabSz="605787" rtl="0" eaLnBrk="1" latinLnBrk="0" hangingPunct="1">
              <a:defRPr sz="1193" kern="1200">
                <a:solidFill>
                  <a:schemeClr val="tx1"/>
                </a:solidFill>
                <a:latin typeface="+mn-lt"/>
                <a:ea typeface="+mn-ea"/>
                <a:cs typeface="+mn-cs"/>
              </a:defRPr>
            </a:lvl8pPr>
            <a:lvl9pPr marL="2423149" algn="l" defTabSz="605787" rtl="0" eaLnBrk="1" latinLnBrk="0" hangingPunct="1">
              <a:defRPr sz="1193" kern="1200">
                <a:solidFill>
                  <a:schemeClr val="tx1"/>
                </a:solidFill>
                <a:latin typeface="+mn-lt"/>
                <a:ea typeface="+mn-ea"/>
                <a:cs typeface="+mn-cs"/>
              </a:defRPr>
            </a:lvl9pPr>
          </a:lstStyle>
          <a:p>
            <a:fld id="{561D0CCE-8DCC-44DC-A653-AE62B1D84A52}" type="slidenum">
              <a:rPr lang="en-GB" smtClean="0"/>
              <a:pPr/>
              <a:t>2</a:t>
            </a:fld>
            <a:endParaRPr lang="en-GB"/>
          </a:p>
        </p:txBody>
      </p:sp>
    </p:spTree>
    <p:extLst>
      <p:ext uri="{BB962C8B-B14F-4D97-AF65-F5344CB8AC3E}">
        <p14:creationId xmlns:p14="http://schemas.microsoft.com/office/powerpoint/2010/main" val="27319316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F86593-75A1-203C-CF7B-8DCDF5A5882D}"/>
              </a:ext>
            </a:extLst>
          </p:cNvPr>
          <p:cNvSpPr>
            <a:spLocks noGrp="1"/>
          </p:cNvSpPr>
          <p:nvPr>
            <p:ph type="title"/>
          </p:nvPr>
        </p:nvSpPr>
        <p:spPr>
          <a:xfrm>
            <a:off x="870455" y="124572"/>
            <a:ext cx="7505449" cy="1325563"/>
          </a:xfrm>
        </p:spPr>
        <p:txBody>
          <a:bodyPr lIns="91440" tIns="45720" rIns="91440" bIns="45720" anchor="t"/>
          <a:lstStyle/>
          <a:p>
            <a:pPr algn="ctr"/>
            <a:r>
              <a:rPr lang="en-GB" sz="4000" b="1">
                <a:ea typeface="Calibri"/>
                <a:cs typeface="Calibri"/>
              </a:rPr>
              <a:t>Timeline</a:t>
            </a:r>
          </a:p>
        </p:txBody>
      </p:sp>
      <p:sp>
        <p:nvSpPr>
          <p:cNvPr id="3" name="Content Placeholder 2">
            <a:extLst>
              <a:ext uri="{FF2B5EF4-FFF2-40B4-BE49-F238E27FC236}">
                <a16:creationId xmlns:a16="http://schemas.microsoft.com/office/drawing/2014/main" id="{B85AA1B9-90BE-8F4F-F667-33A9BD4E0ACF}"/>
              </a:ext>
            </a:extLst>
          </p:cNvPr>
          <p:cNvSpPr>
            <a:spLocks noGrp="1"/>
          </p:cNvSpPr>
          <p:nvPr>
            <p:ph idx="1"/>
          </p:nvPr>
        </p:nvSpPr>
        <p:spPr>
          <a:xfrm>
            <a:off x="623652" y="787353"/>
            <a:ext cx="8585543" cy="5091351"/>
          </a:xfrm>
          <a:solidFill>
            <a:srgbClr val="79C6FF"/>
          </a:solidFill>
        </p:spPr>
        <p:txBody>
          <a:bodyPr lIns="91440" tIns="45720" rIns="91440" bIns="45720" anchor="t"/>
          <a:lstStyle/>
          <a:p>
            <a:pPr marL="0" indent="0" algn="just" defTabSz="908822">
              <a:buNone/>
              <a:defRPr/>
            </a:pPr>
            <a:endParaRPr lang="en-GB" sz="1590" b="1">
              <a:solidFill>
                <a:srgbClr val="FF5248"/>
              </a:solidFill>
              <a:latin typeface="Arial" panose="020B0604020202020204" pitchFamily="34" charset="0"/>
              <a:cs typeface="Arial" panose="020B0604020202020204" pitchFamily="34" charset="0"/>
            </a:endParaRPr>
          </a:p>
          <a:p>
            <a:pPr marL="0" indent="0" algn="just" defTabSz="908822">
              <a:buNone/>
              <a:defRPr/>
            </a:pPr>
            <a:r>
              <a:rPr lang="en-GB" sz="1800" b="1">
                <a:solidFill>
                  <a:srgbClr val="002060"/>
                </a:solidFill>
                <a:latin typeface="Arial"/>
                <a:cs typeface="Arial"/>
              </a:rPr>
              <a:t>July 2025</a:t>
            </a:r>
          </a:p>
          <a:p>
            <a:pPr marL="225425" indent="-225425" algn="just" defTabSz="908822">
              <a:defRPr/>
            </a:pPr>
            <a:r>
              <a:rPr lang="en-GB" sz="1800">
                <a:solidFill>
                  <a:srgbClr val="002060"/>
                </a:solidFill>
                <a:latin typeface="Arial"/>
                <a:cs typeface="Arial"/>
              </a:rPr>
              <a:t>Both the</a:t>
            </a:r>
          </a:p>
          <a:p>
            <a:pPr marL="1022350" lvl="1" indent="-340360" defTabSz="908822">
              <a:buFont typeface="Courier New" panose="02070309020205020404" pitchFamily="49" charset="0"/>
              <a:buChar char="o"/>
              <a:defRPr/>
            </a:pPr>
            <a:r>
              <a:rPr lang="en-GB" sz="1800" b="1">
                <a:solidFill>
                  <a:srgbClr val="002060"/>
                </a:solidFill>
                <a:latin typeface="Arial"/>
                <a:cs typeface="Arial"/>
              </a:rPr>
              <a:t>routine targeted vaccination programme for the prevention of Gonorrhoea and </a:t>
            </a:r>
          </a:p>
          <a:p>
            <a:pPr marL="1022350" lvl="1" indent="-340360" defTabSz="908822">
              <a:buFont typeface="Courier New" panose="02070309020205020404" pitchFamily="49" charset="0"/>
              <a:buChar char="o"/>
              <a:defRPr/>
            </a:pPr>
            <a:r>
              <a:rPr lang="en-GB" sz="1800" b="1">
                <a:solidFill>
                  <a:srgbClr val="002060"/>
                </a:solidFill>
                <a:latin typeface="Arial"/>
                <a:cs typeface="Arial"/>
              </a:rPr>
              <a:t>routine vaccination programme against Mpox</a:t>
            </a:r>
          </a:p>
          <a:p>
            <a:pPr marL="1022350" lvl="1" indent="-340360" defTabSz="908822">
              <a:buFont typeface="Courier New" panose="02070309020205020404" pitchFamily="49" charset="0"/>
              <a:buChar char="o"/>
              <a:defRPr/>
            </a:pPr>
            <a:endParaRPr lang="en-GB" sz="1800" b="1">
              <a:solidFill>
                <a:srgbClr val="002060"/>
              </a:solidFill>
              <a:latin typeface="Arial"/>
              <a:cs typeface="Arial"/>
            </a:endParaRPr>
          </a:p>
          <a:p>
            <a:pPr marL="1022350" lvl="1" indent="-340360" defTabSz="908822">
              <a:buFont typeface="Courier New" panose="02070309020205020404" pitchFamily="49" charset="0"/>
              <a:buChar char="o"/>
              <a:defRPr/>
            </a:pPr>
            <a:endParaRPr lang="en-GB" sz="1800" b="1">
              <a:solidFill>
                <a:srgbClr val="002060"/>
              </a:solidFill>
              <a:latin typeface="Arial"/>
              <a:cs typeface="Arial"/>
            </a:endParaRPr>
          </a:p>
          <a:p>
            <a:pPr marL="1022350" lvl="1" indent="-340360" defTabSz="908822">
              <a:buFont typeface="Courier New" panose="02070309020205020404" pitchFamily="49" charset="0"/>
              <a:buChar char="o"/>
              <a:defRPr/>
            </a:pPr>
            <a:endParaRPr lang="en-GB" sz="1800" b="1">
              <a:solidFill>
                <a:srgbClr val="002060"/>
              </a:solidFill>
              <a:latin typeface="Arial"/>
              <a:cs typeface="Arial"/>
            </a:endParaRPr>
          </a:p>
          <a:p>
            <a:pPr marL="225425" indent="-225425" defTabSz="908822">
              <a:defRPr/>
            </a:pPr>
            <a:r>
              <a:rPr lang="en-GB" sz="1800">
                <a:solidFill>
                  <a:srgbClr val="002060"/>
                </a:solidFill>
                <a:latin typeface="Arial"/>
                <a:cs typeface="Arial"/>
              </a:rPr>
              <a:t>Vaccination Programme Wales will advise SHSs nearer to the time, when vaccinations can commence.</a:t>
            </a:r>
          </a:p>
          <a:p>
            <a:pPr marL="0" indent="0" algn="just" defTabSz="908822">
              <a:buNone/>
              <a:defRPr/>
            </a:pPr>
            <a:endParaRPr lang="en-GB" sz="1590">
              <a:solidFill>
                <a:srgbClr val="002060"/>
              </a:solidFill>
              <a:latin typeface="Arial" panose="020B0604020202020204" pitchFamily="34" charset="0"/>
              <a:cs typeface="Arial" panose="020B0604020202020204" pitchFamily="34" charset="0"/>
            </a:endParaRPr>
          </a:p>
        </p:txBody>
      </p:sp>
      <p:sp>
        <p:nvSpPr>
          <p:cNvPr id="4" name="Slide Number Placeholder 3">
            <a:extLst>
              <a:ext uri="{FF2B5EF4-FFF2-40B4-BE49-F238E27FC236}">
                <a16:creationId xmlns:a16="http://schemas.microsoft.com/office/drawing/2014/main" id="{3ED3DCAF-7EB3-134C-C14C-C82DA763A6C2}"/>
              </a:ext>
            </a:extLst>
          </p:cNvPr>
          <p:cNvSpPr>
            <a:spLocks noGrp="1"/>
          </p:cNvSpPr>
          <p:nvPr>
            <p:ph type="sldNum" sz="quarter" idx="12"/>
          </p:nvPr>
        </p:nvSpPr>
        <p:spPr/>
        <p:txBody>
          <a:bodyPr/>
          <a:lstStyle/>
          <a:p>
            <a:fld id="{561D0CCE-8DCC-44DC-A653-AE62B1D84A52}" type="slidenum">
              <a:rPr lang="en-GB" smtClean="0"/>
              <a:pPr/>
              <a:t>20</a:t>
            </a:fld>
            <a:endParaRPr lang="en-GB"/>
          </a:p>
        </p:txBody>
      </p:sp>
      <p:pic>
        <p:nvPicPr>
          <p:cNvPr id="12292" name="Picture 4">
            <a:extLst>
              <a:ext uri="{FF2B5EF4-FFF2-40B4-BE49-F238E27FC236}">
                <a16:creationId xmlns:a16="http://schemas.microsoft.com/office/drawing/2014/main" id="{9C3A7D85-6AA4-C5DD-04B1-F60AD600A61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09195" y="1911096"/>
            <a:ext cx="2359152" cy="2359152"/>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CD1DAF11-905B-9972-2349-14BD0EF3AD1C}"/>
              </a:ext>
            </a:extLst>
          </p:cNvPr>
          <p:cNvSpPr txBox="1"/>
          <p:nvPr/>
        </p:nvSpPr>
        <p:spPr>
          <a:xfrm>
            <a:off x="3214688" y="3090672"/>
            <a:ext cx="3852862" cy="369332"/>
          </a:xfrm>
          <a:prstGeom prst="rect">
            <a:avLst/>
          </a:prstGeom>
          <a:noFill/>
          <a:ln w="28575">
            <a:solidFill>
              <a:schemeClr val="tx1"/>
            </a:solidFill>
          </a:ln>
        </p:spPr>
        <p:txBody>
          <a:bodyPr wrap="square" rtlCol="0">
            <a:spAutoFit/>
          </a:bodyPr>
          <a:lstStyle/>
          <a:p>
            <a:r>
              <a:rPr lang="en-GB" sz="1800" b="1" i="1">
                <a:latin typeface="Arial"/>
                <a:cs typeface="Arial"/>
              </a:rPr>
              <a:t>Anticipated to be from July 2025</a:t>
            </a:r>
            <a:endParaRPr lang="en-GB"/>
          </a:p>
        </p:txBody>
      </p:sp>
      <p:sp>
        <p:nvSpPr>
          <p:cNvPr id="6" name="TextBox 5">
            <a:extLst>
              <a:ext uri="{FF2B5EF4-FFF2-40B4-BE49-F238E27FC236}">
                <a16:creationId xmlns:a16="http://schemas.microsoft.com/office/drawing/2014/main" id="{50D8B555-5704-FDA7-529B-F9ECE178CA00}"/>
              </a:ext>
            </a:extLst>
          </p:cNvPr>
          <p:cNvSpPr txBox="1"/>
          <p:nvPr/>
        </p:nvSpPr>
        <p:spPr>
          <a:xfrm>
            <a:off x="981066" y="4788911"/>
            <a:ext cx="7861223" cy="830997"/>
          </a:xfrm>
          <a:prstGeom prst="rect">
            <a:avLst/>
          </a:prstGeom>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a:solidFill>
                  <a:srgbClr val="FF0000"/>
                </a:solidFill>
                <a:cs typeface="Arial"/>
              </a:rPr>
              <a:t>**Awaiting </a:t>
            </a:r>
            <a:r>
              <a:rPr lang="en-US" sz="1600">
                <a:solidFill>
                  <a:srgbClr val="FF0000"/>
                </a:solidFill>
                <a:ea typeface="+mn-lt"/>
                <a:cs typeface="+mn-lt"/>
              </a:rPr>
              <a:t>the </a:t>
            </a:r>
            <a:r>
              <a:rPr lang="en-US" sz="1600" err="1">
                <a:solidFill>
                  <a:srgbClr val="FF0000"/>
                </a:solidFill>
                <a:ea typeface="+mn-lt"/>
                <a:cs typeface="+mn-lt"/>
              </a:rPr>
              <a:t>programme</a:t>
            </a:r>
            <a:r>
              <a:rPr lang="en-US" sz="1600">
                <a:solidFill>
                  <a:srgbClr val="FF0000"/>
                </a:solidFill>
                <a:ea typeface="+mn-lt"/>
                <a:cs typeface="+mn-lt"/>
              </a:rPr>
              <a:t> resources and materials, including training slides following recent publication of </a:t>
            </a:r>
            <a:r>
              <a:rPr lang="en-US" sz="1600">
                <a:solidFill>
                  <a:srgbClr val="FF0000"/>
                </a:solidFill>
                <a:ea typeface="+mn-lt"/>
                <a:cs typeface="+mn-lt"/>
                <a:hlinkClick r:id="rId4"/>
              </a:rPr>
              <a:t>Green Book Gonorrhoea Chapter</a:t>
            </a:r>
            <a:r>
              <a:rPr lang="en-US" sz="1600">
                <a:solidFill>
                  <a:srgbClr val="FF0000"/>
                </a:solidFill>
                <a:ea typeface="+mn-lt"/>
                <a:cs typeface="+mn-lt"/>
              </a:rPr>
              <a:t> and </a:t>
            </a:r>
            <a:r>
              <a:rPr lang="en-US" sz="1600">
                <a:solidFill>
                  <a:srgbClr val="FF0000"/>
                </a:solidFill>
                <a:ea typeface="+mn-lt"/>
                <a:cs typeface="+mn-lt"/>
                <a:hlinkClick r:id="rId5"/>
              </a:rPr>
              <a:t>Smallpox/Mpox</a:t>
            </a:r>
            <a:r>
              <a:rPr lang="en-US" sz="1600">
                <a:solidFill>
                  <a:srgbClr val="FF0000"/>
                </a:solidFill>
                <a:ea typeface="+mn-lt"/>
                <a:cs typeface="+mn-lt"/>
              </a:rPr>
              <a:t>. </a:t>
            </a:r>
            <a:br>
              <a:rPr lang="en-US" sz="1600">
                <a:ea typeface="+mn-lt"/>
                <a:cs typeface="+mn-lt"/>
              </a:rPr>
            </a:br>
            <a:r>
              <a:rPr lang="en-US" sz="1600">
                <a:solidFill>
                  <a:srgbClr val="FF0000"/>
                </a:solidFill>
                <a:cs typeface="Arial"/>
              </a:rPr>
              <a:t>Local training should be provided prior to commencing the </a:t>
            </a:r>
            <a:r>
              <a:rPr lang="en-US" sz="1600" err="1">
                <a:solidFill>
                  <a:srgbClr val="FF0000"/>
                </a:solidFill>
                <a:cs typeface="Arial"/>
              </a:rPr>
              <a:t>programme</a:t>
            </a:r>
            <a:r>
              <a:rPr lang="en-US" sz="1600">
                <a:solidFill>
                  <a:srgbClr val="FF0000"/>
                </a:solidFill>
                <a:cs typeface="Arial"/>
              </a:rPr>
              <a:t>.**</a:t>
            </a:r>
            <a:endParaRPr lang="en-US" sz="1600">
              <a:cs typeface="Arial"/>
            </a:endParaRPr>
          </a:p>
        </p:txBody>
      </p:sp>
    </p:spTree>
    <p:extLst>
      <p:ext uri="{BB962C8B-B14F-4D97-AF65-F5344CB8AC3E}">
        <p14:creationId xmlns:p14="http://schemas.microsoft.com/office/powerpoint/2010/main" val="216502635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D7F375-FF5B-B4C8-BF88-21DE5898BDEC}"/>
              </a:ext>
            </a:extLst>
          </p:cNvPr>
          <p:cNvSpPr>
            <a:spLocks noGrp="1"/>
          </p:cNvSpPr>
          <p:nvPr>
            <p:ph type="title"/>
          </p:nvPr>
        </p:nvSpPr>
        <p:spPr>
          <a:xfrm>
            <a:off x="208229" y="365125"/>
            <a:ext cx="11832879" cy="1325563"/>
          </a:xfrm>
        </p:spPr>
        <p:txBody>
          <a:bodyPr/>
          <a:lstStyle/>
          <a:p>
            <a:pPr algn="ctr"/>
            <a:r>
              <a:rPr lang="en-GB" sz="4000" b="1"/>
              <a:t>What do these introduction/changes mean to me as a sexual health services clinical healthcare professional?</a:t>
            </a:r>
          </a:p>
        </p:txBody>
      </p:sp>
      <p:sp>
        <p:nvSpPr>
          <p:cNvPr id="4" name="Slide Number Placeholder 3">
            <a:extLst>
              <a:ext uri="{FF2B5EF4-FFF2-40B4-BE49-F238E27FC236}">
                <a16:creationId xmlns:a16="http://schemas.microsoft.com/office/drawing/2014/main" id="{6820E3ED-918E-8B0F-D1FA-B7704040F98C}"/>
              </a:ext>
            </a:extLst>
          </p:cNvPr>
          <p:cNvSpPr>
            <a:spLocks noGrp="1"/>
          </p:cNvSpPr>
          <p:nvPr>
            <p:ph type="sldNum" sz="quarter" idx="12"/>
          </p:nvPr>
        </p:nvSpPr>
        <p:spPr/>
        <p:txBody>
          <a:bodyPr/>
          <a:lstStyle/>
          <a:p>
            <a:fld id="{561D0CCE-8DCC-44DC-A653-AE62B1D84A52}" type="slidenum">
              <a:rPr lang="en-GB" smtClean="0"/>
              <a:pPr/>
              <a:t>21</a:t>
            </a:fld>
            <a:endParaRPr lang="en-GB"/>
          </a:p>
        </p:txBody>
      </p:sp>
      <p:pic>
        <p:nvPicPr>
          <p:cNvPr id="5" name="Content Placeholder 4" descr="The power of the question mark - SWOOP Analytics® | Workforce Analytics ...">
            <a:extLst>
              <a:ext uri="{FF2B5EF4-FFF2-40B4-BE49-F238E27FC236}">
                <a16:creationId xmlns:a16="http://schemas.microsoft.com/office/drawing/2014/main" id="{F26F8552-3478-CADE-6B4F-79481F4AC172}"/>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286000" y="1997234"/>
            <a:ext cx="7620000" cy="40081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9681106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ED60C5-8A1B-CDA5-E9E2-FB286909FCA6}"/>
              </a:ext>
            </a:extLst>
          </p:cNvPr>
          <p:cNvSpPr>
            <a:spLocks noGrp="1"/>
          </p:cNvSpPr>
          <p:nvPr>
            <p:ph type="title"/>
          </p:nvPr>
        </p:nvSpPr>
        <p:spPr>
          <a:xfrm>
            <a:off x="728663" y="144830"/>
            <a:ext cx="11050081" cy="1166612"/>
          </a:xfrm>
        </p:spPr>
        <p:txBody>
          <a:bodyPr lIns="91440" tIns="45720" rIns="91440" bIns="45720" anchor="t">
            <a:noAutofit/>
          </a:bodyPr>
          <a:lstStyle/>
          <a:p>
            <a:r>
              <a:rPr lang="en-GB" sz="3200" b="1"/>
              <a:t>What do these introduction/changes mean to me as a sexual health services clinical healthcare professional?</a:t>
            </a:r>
          </a:p>
        </p:txBody>
      </p:sp>
      <p:sp>
        <p:nvSpPr>
          <p:cNvPr id="4" name="Slide Number Placeholder 3">
            <a:extLst>
              <a:ext uri="{FF2B5EF4-FFF2-40B4-BE49-F238E27FC236}">
                <a16:creationId xmlns:a16="http://schemas.microsoft.com/office/drawing/2014/main" id="{1B53488A-95A6-5658-ABA5-D3E544096600}"/>
              </a:ext>
            </a:extLst>
          </p:cNvPr>
          <p:cNvSpPr>
            <a:spLocks noGrp="1"/>
          </p:cNvSpPr>
          <p:nvPr>
            <p:ph type="sldNum" sz="quarter" idx="12"/>
          </p:nvPr>
        </p:nvSpPr>
        <p:spPr>
          <a:xfrm>
            <a:off x="5845003" y="6348045"/>
            <a:ext cx="517145" cy="365125"/>
          </a:xfrm>
        </p:spPr>
        <p:txBody>
          <a:bodyPr>
            <a:normAutofit lnSpcReduction="10000"/>
          </a:bodyPr>
          <a:lstStyle/>
          <a:p>
            <a:pPr marL="0" marR="0" lvl="0" indent="0" algn="r" defTabSz="914400" rtl="0" eaLnBrk="1" fontAlgn="auto" latinLnBrk="0" hangingPunct="1">
              <a:lnSpc>
                <a:spcPct val="100000"/>
              </a:lnSpc>
              <a:spcBef>
                <a:spcPts val="0"/>
              </a:spcBef>
              <a:spcAft>
                <a:spcPts val="398"/>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398"/>
                </a:spcAft>
                <a:buClrTx/>
                <a:buSzTx/>
                <a:buFontTx/>
                <a:buNone/>
                <a:tabLst/>
                <a:defRPr/>
              </a:pPr>
              <a:t>22</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graphicFrame>
        <p:nvGraphicFramePr>
          <p:cNvPr id="8" name="Content Placeholder 2">
            <a:extLst>
              <a:ext uri="{FF2B5EF4-FFF2-40B4-BE49-F238E27FC236}">
                <a16:creationId xmlns:a16="http://schemas.microsoft.com/office/drawing/2014/main" id="{F23B2E25-E63B-B8E0-8A95-4AF0F3C0DF2E}"/>
              </a:ext>
            </a:extLst>
          </p:cNvPr>
          <p:cNvGraphicFramePr>
            <a:graphicFrameLocks noGrp="1"/>
          </p:cNvGraphicFramePr>
          <p:nvPr>
            <p:ph idx="1"/>
            <p:extLst>
              <p:ext uri="{D42A27DB-BD31-4B8C-83A1-F6EECF244321}">
                <p14:modId xmlns:p14="http://schemas.microsoft.com/office/powerpoint/2010/main" val="1512768332"/>
              </p:ext>
            </p:extLst>
          </p:nvPr>
        </p:nvGraphicFramePr>
        <p:xfrm>
          <a:off x="870456" y="1467918"/>
          <a:ext cx="10451087"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18790565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E3905D-5600-97A4-DA33-6BFB675D98FF}"/>
              </a:ext>
            </a:extLst>
          </p:cNvPr>
          <p:cNvSpPr>
            <a:spLocks noGrp="1"/>
          </p:cNvSpPr>
          <p:nvPr>
            <p:ph type="title"/>
          </p:nvPr>
        </p:nvSpPr>
        <p:spPr>
          <a:xfrm>
            <a:off x="172016" y="365125"/>
            <a:ext cx="11914360" cy="1325563"/>
          </a:xfrm>
        </p:spPr>
        <p:txBody>
          <a:bodyPr/>
          <a:lstStyle/>
          <a:p>
            <a:pPr algn="ctr"/>
            <a:r>
              <a:rPr lang="en-GB" sz="4000" b="1"/>
              <a:t>Are there any resources to support me </a:t>
            </a:r>
            <a:br>
              <a:rPr lang="en-GB" sz="4000" b="1"/>
            </a:br>
            <a:r>
              <a:rPr lang="en-GB" sz="4000" b="1"/>
              <a:t>and my patients?</a:t>
            </a:r>
          </a:p>
        </p:txBody>
      </p:sp>
      <p:sp>
        <p:nvSpPr>
          <p:cNvPr id="4" name="Slide Number Placeholder 3">
            <a:extLst>
              <a:ext uri="{FF2B5EF4-FFF2-40B4-BE49-F238E27FC236}">
                <a16:creationId xmlns:a16="http://schemas.microsoft.com/office/drawing/2014/main" id="{571A465E-76DD-3B4A-6B7A-2A86E6E362F0}"/>
              </a:ext>
            </a:extLst>
          </p:cNvPr>
          <p:cNvSpPr>
            <a:spLocks noGrp="1"/>
          </p:cNvSpPr>
          <p:nvPr>
            <p:ph type="sldNum" sz="quarter" idx="12"/>
          </p:nvPr>
        </p:nvSpPr>
        <p:spPr/>
        <p:txBody>
          <a:bodyPr/>
          <a:lstStyle/>
          <a:p>
            <a:fld id="{561D0CCE-8DCC-44DC-A653-AE62B1D84A52}" type="slidenum">
              <a:rPr lang="en-GB" smtClean="0"/>
              <a:pPr/>
              <a:t>23</a:t>
            </a:fld>
            <a:endParaRPr lang="en-GB"/>
          </a:p>
        </p:txBody>
      </p:sp>
      <p:pic>
        <p:nvPicPr>
          <p:cNvPr id="5" name="Content Placeholder 4" descr="The power of the question mark - SWOOP Analytics® | Workforce Analytics ...">
            <a:extLst>
              <a:ext uri="{FF2B5EF4-FFF2-40B4-BE49-F238E27FC236}">
                <a16:creationId xmlns:a16="http://schemas.microsoft.com/office/drawing/2014/main" id="{10BEC954-99DF-3FDB-29E5-769703337FF1}"/>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286000" y="1997234"/>
            <a:ext cx="7620000" cy="40081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305000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B53488A-95A6-5658-ABA5-D3E544096600}"/>
              </a:ext>
            </a:extLst>
          </p:cNvPr>
          <p:cNvSpPr>
            <a:spLocks noGrp="1"/>
          </p:cNvSpPr>
          <p:nvPr>
            <p:ph type="sldNum" sz="quarter" idx="12"/>
          </p:nvPr>
        </p:nvSpPr>
        <p:spPr/>
        <p:txBody>
          <a:bodyPr/>
          <a:lstStyle/>
          <a:p>
            <a:fld id="{561D0CCE-8DCC-44DC-A653-AE62B1D84A52}" type="slidenum">
              <a:rPr lang="en-GB" smtClean="0"/>
              <a:pPr/>
              <a:t>24</a:t>
            </a:fld>
            <a:endParaRPr lang="en-GB"/>
          </a:p>
        </p:txBody>
      </p:sp>
      <p:sp>
        <p:nvSpPr>
          <p:cNvPr id="5" name="Title 1">
            <a:extLst>
              <a:ext uri="{FF2B5EF4-FFF2-40B4-BE49-F238E27FC236}">
                <a16:creationId xmlns:a16="http://schemas.microsoft.com/office/drawing/2014/main" id="{65AAF3BE-2227-1422-05CD-629513AEF821}"/>
              </a:ext>
            </a:extLst>
          </p:cNvPr>
          <p:cNvSpPr>
            <a:spLocks noGrp="1"/>
          </p:cNvSpPr>
          <p:nvPr>
            <p:ph type="title"/>
          </p:nvPr>
        </p:nvSpPr>
        <p:spPr>
          <a:xfrm>
            <a:off x="401336" y="189611"/>
            <a:ext cx="10451087" cy="720374"/>
          </a:xfrm>
          <a:prstGeom prst="rect">
            <a:avLst/>
          </a:prstGeom>
        </p:spPr>
        <p:txBody>
          <a:bodyPr lIns="91440" tIns="45720" rIns="91440" bIns="45720" anchor="t"/>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4000" b="1"/>
              <a:t>Training resources (1)</a:t>
            </a:r>
            <a:endParaRPr lang="en-GB" sz="4000" b="1">
              <a:cs typeface="Arial"/>
            </a:endParaRPr>
          </a:p>
        </p:txBody>
      </p:sp>
      <p:pic>
        <p:nvPicPr>
          <p:cNvPr id="13314" name="Picture 2">
            <a:extLst>
              <a:ext uri="{FF2B5EF4-FFF2-40B4-BE49-F238E27FC236}">
                <a16:creationId xmlns:a16="http://schemas.microsoft.com/office/drawing/2014/main" id="{657A3CDF-4F14-DF3B-84C6-13304264822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8311" y="1021053"/>
            <a:ext cx="4807024" cy="4259154"/>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F01D28DE-D8CE-E50A-DAEF-D7EDD87AC5CB}"/>
              </a:ext>
            </a:extLst>
          </p:cNvPr>
          <p:cNvSpPr txBox="1"/>
          <p:nvPr/>
        </p:nvSpPr>
        <p:spPr>
          <a:xfrm>
            <a:off x="401336" y="5354093"/>
            <a:ext cx="4845626" cy="523220"/>
          </a:xfrm>
          <a:prstGeom prst="rect">
            <a:avLst/>
          </a:prstGeom>
          <a:noFill/>
        </p:spPr>
        <p:txBody>
          <a:bodyPr wrap="square">
            <a:spAutoFit/>
          </a:bodyPr>
          <a:lstStyle/>
          <a:p>
            <a:r>
              <a:rPr lang="en-GB" sz="1400" u="sng">
                <a:solidFill>
                  <a:srgbClr val="00A7A7"/>
                </a:solidFill>
                <a:latin typeface="Arial" panose="020B0604020202020204" pitchFamily="34" charset="0"/>
                <a:hlinkClick r:id="rId4"/>
              </a:rPr>
              <a:t>Vaccine resources for health and social care professionals - Public Health Wales</a:t>
            </a:r>
            <a:endParaRPr lang="en-GB" sz="1400"/>
          </a:p>
        </p:txBody>
      </p:sp>
      <p:pic>
        <p:nvPicPr>
          <p:cNvPr id="13320" name="Picture 8">
            <a:extLst>
              <a:ext uri="{FF2B5EF4-FFF2-40B4-BE49-F238E27FC236}">
                <a16:creationId xmlns:a16="http://schemas.microsoft.com/office/drawing/2014/main" id="{06D0C0FE-9CDF-8571-565B-A6919498807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630324" y="846821"/>
            <a:ext cx="4687033" cy="2125917"/>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E81CED27-15C9-7877-EA56-DCDE86DE53D6}"/>
              </a:ext>
            </a:extLst>
          </p:cNvPr>
          <p:cNvSpPr txBox="1"/>
          <p:nvPr/>
        </p:nvSpPr>
        <p:spPr>
          <a:xfrm>
            <a:off x="6510333" y="2970167"/>
            <a:ext cx="4807024" cy="523220"/>
          </a:xfrm>
          <a:prstGeom prst="rect">
            <a:avLst/>
          </a:prstGeom>
          <a:noFill/>
        </p:spPr>
        <p:txBody>
          <a:bodyPr wrap="square">
            <a:spAutoFit/>
          </a:bodyPr>
          <a:lstStyle/>
          <a:p>
            <a:r>
              <a:rPr lang="en-GB" sz="1400" u="sng">
                <a:solidFill>
                  <a:srgbClr val="00A7A7"/>
                </a:solidFill>
                <a:latin typeface="Arial" panose="020B0604020202020204" pitchFamily="34" charset="0"/>
                <a:hlinkClick r:id="rId6"/>
              </a:rPr>
              <a:t>Immunisation training resources and events - Public Health Wales</a:t>
            </a:r>
            <a:endParaRPr lang="en-GB" sz="1400"/>
          </a:p>
        </p:txBody>
      </p:sp>
      <p:pic>
        <p:nvPicPr>
          <p:cNvPr id="13322" name="Picture 10">
            <a:extLst>
              <a:ext uri="{FF2B5EF4-FFF2-40B4-BE49-F238E27FC236}">
                <a16:creationId xmlns:a16="http://schemas.microsoft.com/office/drawing/2014/main" id="{DEF3F833-636B-4B5B-EC67-E15679D9AA8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747759" y="3750311"/>
            <a:ext cx="4845625" cy="2050630"/>
          </a:xfrm>
          <a:prstGeom prst="rect">
            <a:avLst/>
          </a:prstGeom>
          <a:noFill/>
          <a:extLst>
            <a:ext uri="{909E8E84-426E-40DD-AFC4-6F175D3DCCD1}">
              <a14:hiddenFill xmlns:a14="http://schemas.microsoft.com/office/drawing/2010/main">
                <a:solidFill>
                  <a:srgbClr val="FFFFFF"/>
                </a:solidFill>
              </a14:hiddenFill>
            </a:ext>
          </a:extLst>
        </p:spPr>
      </p:pic>
      <p:cxnSp>
        <p:nvCxnSpPr>
          <p:cNvPr id="12" name="Straight Arrow Connector 11">
            <a:extLst>
              <a:ext uri="{FF2B5EF4-FFF2-40B4-BE49-F238E27FC236}">
                <a16:creationId xmlns:a16="http://schemas.microsoft.com/office/drawing/2014/main" id="{D9B73A59-3B3E-2FCE-A0C2-764A7870FCBE}"/>
              </a:ext>
            </a:extLst>
          </p:cNvPr>
          <p:cNvCxnSpPr>
            <a:cxnSpLocks/>
          </p:cNvCxnSpPr>
          <p:nvPr/>
        </p:nvCxnSpPr>
        <p:spPr>
          <a:xfrm flipV="1">
            <a:off x="3269673" y="2450980"/>
            <a:ext cx="3478086" cy="1759248"/>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A086E49C-44EC-FA25-5A10-BB97C5EE216D}"/>
              </a:ext>
            </a:extLst>
          </p:cNvPr>
          <p:cNvCxnSpPr>
            <a:cxnSpLocks/>
          </p:cNvCxnSpPr>
          <p:nvPr/>
        </p:nvCxnSpPr>
        <p:spPr>
          <a:xfrm>
            <a:off x="5153891" y="4817018"/>
            <a:ext cx="1593868" cy="403085"/>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21842375-8C17-7C85-6854-BF546F0AAD19}"/>
              </a:ext>
            </a:extLst>
          </p:cNvPr>
          <p:cNvSpPr txBox="1"/>
          <p:nvPr/>
        </p:nvSpPr>
        <p:spPr>
          <a:xfrm>
            <a:off x="6747759" y="5877313"/>
            <a:ext cx="6100618" cy="307777"/>
          </a:xfrm>
          <a:prstGeom prst="rect">
            <a:avLst/>
          </a:prstGeom>
          <a:noFill/>
        </p:spPr>
        <p:txBody>
          <a:bodyPr wrap="square">
            <a:spAutoFit/>
          </a:bodyPr>
          <a:lstStyle/>
          <a:p>
            <a:r>
              <a:rPr lang="en-GB" sz="1400">
                <a:hlinkClick r:id="rId8"/>
              </a:rPr>
              <a:t>Vaccine Preventable Disease Programme (VPDP) - Home</a:t>
            </a:r>
            <a:endParaRPr lang="en-GB" sz="1400"/>
          </a:p>
        </p:txBody>
      </p:sp>
    </p:spTree>
    <p:extLst>
      <p:ext uri="{BB962C8B-B14F-4D97-AF65-F5344CB8AC3E}">
        <p14:creationId xmlns:p14="http://schemas.microsoft.com/office/powerpoint/2010/main" val="327394143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B53488A-95A6-5658-ABA5-D3E544096600}"/>
              </a:ext>
            </a:extLst>
          </p:cNvPr>
          <p:cNvSpPr>
            <a:spLocks noGrp="1"/>
          </p:cNvSpPr>
          <p:nvPr>
            <p:ph type="sldNum" sz="quarter" idx="12"/>
          </p:nvPr>
        </p:nvSpPr>
        <p:spPr/>
        <p:txBody>
          <a:bodyPr/>
          <a:lstStyle/>
          <a:p>
            <a:fld id="{561D0CCE-8DCC-44DC-A653-AE62B1D84A52}" type="slidenum">
              <a:rPr lang="en-GB" smtClean="0"/>
              <a:pPr/>
              <a:t>25</a:t>
            </a:fld>
            <a:endParaRPr lang="en-GB"/>
          </a:p>
        </p:txBody>
      </p:sp>
      <p:sp>
        <p:nvSpPr>
          <p:cNvPr id="5" name="Title 1">
            <a:extLst>
              <a:ext uri="{FF2B5EF4-FFF2-40B4-BE49-F238E27FC236}">
                <a16:creationId xmlns:a16="http://schemas.microsoft.com/office/drawing/2014/main" id="{65AAF3BE-2227-1422-05CD-629513AEF821}"/>
              </a:ext>
            </a:extLst>
          </p:cNvPr>
          <p:cNvSpPr>
            <a:spLocks noGrp="1"/>
          </p:cNvSpPr>
          <p:nvPr>
            <p:ph type="title"/>
          </p:nvPr>
        </p:nvSpPr>
        <p:spPr>
          <a:xfrm>
            <a:off x="401336" y="189611"/>
            <a:ext cx="10451087" cy="720374"/>
          </a:xfrm>
          <a:prstGeom prst="rect">
            <a:avLst/>
          </a:prstGeom>
        </p:spPr>
        <p:txBody>
          <a:bodyPr lIns="91440" tIns="45720" rIns="91440" bIns="45720" anchor="t"/>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4000" b="1"/>
              <a:t>Training resources (2)</a:t>
            </a:r>
            <a:endParaRPr lang="en-GB" sz="4000" b="1">
              <a:cs typeface="Arial"/>
            </a:endParaRPr>
          </a:p>
        </p:txBody>
      </p:sp>
      <p:sp>
        <p:nvSpPr>
          <p:cNvPr id="9" name="TextBox 8">
            <a:extLst>
              <a:ext uri="{FF2B5EF4-FFF2-40B4-BE49-F238E27FC236}">
                <a16:creationId xmlns:a16="http://schemas.microsoft.com/office/drawing/2014/main" id="{E81CED27-15C9-7877-EA56-DCDE86DE53D6}"/>
              </a:ext>
            </a:extLst>
          </p:cNvPr>
          <p:cNvSpPr txBox="1"/>
          <p:nvPr/>
        </p:nvSpPr>
        <p:spPr>
          <a:xfrm>
            <a:off x="6422975" y="3752165"/>
            <a:ext cx="4807024" cy="523220"/>
          </a:xfrm>
          <a:prstGeom prst="rect">
            <a:avLst/>
          </a:prstGeom>
          <a:noFill/>
        </p:spPr>
        <p:txBody>
          <a:bodyPr wrap="square">
            <a:spAutoFit/>
          </a:bodyPr>
          <a:lstStyle/>
          <a:p>
            <a:r>
              <a:rPr lang="en-GB" sz="1400" u="sng">
                <a:solidFill>
                  <a:srgbClr val="00A7A7"/>
                </a:solidFill>
                <a:latin typeface="Arial" panose="020B0604020202020204" pitchFamily="34" charset="0"/>
                <a:hlinkClick r:id="rId3"/>
              </a:rPr>
              <a:t>Immunisation training resources and events - Public Health Wales</a:t>
            </a:r>
            <a:endParaRPr lang="en-GB" sz="1400"/>
          </a:p>
        </p:txBody>
      </p:sp>
      <p:cxnSp>
        <p:nvCxnSpPr>
          <p:cNvPr id="12" name="Straight Arrow Connector 11">
            <a:extLst>
              <a:ext uri="{FF2B5EF4-FFF2-40B4-BE49-F238E27FC236}">
                <a16:creationId xmlns:a16="http://schemas.microsoft.com/office/drawing/2014/main" id="{D9B73A59-3B3E-2FCE-A0C2-764A7870FCBE}"/>
              </a:ext>
            </a:extLst>
          </p:cNvPr>
          <p:cNvCxnSpPr>
            <a:cxnSpLocks/>
          </p:cNvCxnSpPr>
          <p:nvPr/>
        </p:nvCxnSpPr>
        <p:spPr>
          <a:xfrm flipV="1">
            <a:off x="4397814" y="2180090"/>
            <a:ext cx="1781304" cy="757237"/>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1ED6F587-F2BE-4E55-6762-44AAC17D1D30}"/>
              </a:ext>
            </a:extLst>
          </p:cNvPr>
          <p:cNvSpPr txBox="1"/>
          <p:nvPr/>
        </p:nvSpPr>
        <p:spPr>
          <a:xfrm>
            <a:off x="736044" y="2795882"/>
            <a:ext cx="5367691" cy="1629677"/>
          </a:xfrm>
          <a:prstGeom prst="rect">
            <a:avLst/>
          </a:prstGeom>
          <a:solidFill>
            <a:schemeClr val="bg1"/>
          </a:solidFill>
          <a:ln w="38100">
            <a:solidFill>
              <a:srgbClr val="0070C0"/>
            </a:solid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rtlCol="0">
            <a:spAutoFit/>
          </a:bodyPr>
          <a:lstStyle/>
          <a:p>
            <a:pPr algn="just"/>
            <a:r>
              <a:rPr lang="en-GB" sz="1400" b="1" u="sng">
                <a:solidFill>
                  <a:srgbClr val="002060"/>
                </a:solidFill>
                <a:latin typeface="Arial" panose="020B0604020202020204" pitchFamily="34" charset="0"/>
                <a:cs typeface="Arial" panose="020B0604020202020204" pitchFamily="34" charset="0"/>
              </a:rPr>
              <a:t>Training Slide Sets</a:t>
            </a:r>
          </a:p>
          <a:p>
            <a:pPr algn="just"/>
            <a:endParaRPr lang="en-GB" sz="1400" b="1" u="sng">
              <a:solidFill>
                <a:srgbClr val="002060"/>
              </a:solidFill>
              <a:latin typeface="Arial" panose="020B0604020202020204" pitchFamily="34" charset="0"/>
              <a:cs typeface="Arial" panose="020B0604020202020204" pitchFamily="34" charset="0"/>
            </a:endParaRPr>
          </a:p>
          <a:p>
            <a:pPr algn="just"/>
            <a:r>
              <a:rPr lang="en-GB" sz="1400">
                <a:solidFill>
                  <a:srgbClr val="002060"/>
                </a:solidFill>
                <a:latin typeface="Arial" panose="020B0604020202020204" pitchFamily="34" charset="0"/>
                <a:cs typeface="Arial" panose="020B0604020202020204" pitchFamily="34" charset="0"/>
              </a:rPr>
              <a:t>The development of slide sets to support training for:</a:t>
            </a:r>
          </a:p>
          <a:p>
            <a:pPr marL="285750" indent="-285750" algn="just">
              <a:buFont typeface="Arial" panose="020B0604020202020204" pitchFamily="34" charset="0"/>
              <a:buChar char="•"/>
            </a:pPr>
            <a:r>
              <a:rPr lang="en-GB" sz="1400">
                <a:solidFill>
                  <a:srgbClr val="002060"/>
                </a:solidFill>
                <a:latin typeface="Arial" panose="020B0604020202020204" pitchFamily="34" charset="0"/>
                <a:cs typeface="Arial" panose="020B0604020202020204" pitchFamily="34" charset="0"/>
              </a:rPr>
              <a:t>Mpox routine vaccination programme </a:t>
            </a:r>
          </a:p>
          <a:p>
            <a:pPr marL="285750" indent="-285750" algn="just">
              <a:buFont typeface="Arial" panose="020B0604020202020204" pitchFamily="34" charset="0"/>
              <a:buChar char="•"/>
            </a:pPr>
            <a:r>
              <a:rPr lang="en-GB" sz="1400">
                <a:solidFill>
                  <a:srgbClr val="002060"/>
                </a:solidFill>
                <a:latin typeface="Arial" panose="020B0604020202020204" pitchFamily="34" charset="0"/>
                <a:cs typeface="Arial" panose="020B0604020202020204" pitchFamily="34" charset="0"/>
              </a:rPr>
              <a:t>Routine targeted vaccination programme for the prevention of Gonorrhoea</a:t>
            </a:r>
          </a:p>
          <a:p>
            <a:pPr algn="just"/>
            <a:endParaRPr lang="en-GB" sz="1590">
              <a:solidFill>
                <a:srgbClr val="002060"/>
              </a:solidFill>
              <a:latin typeface="Arial" panose="020B0604020202020204" pitchFamily="34" charset="0"/>
              <a:cs typeface="Arial" panose="020B0604020202020204" pitchFamily="34" charset="0"/>
            </a:endParaRPr>
          </a:p>
        </p:txBody>
      </p:sp>
      <p:pic>
        <p:nvPicPr>
          <p:cNvPr id="10" name="Picture 9">
            <a:extLst>
              <a:ext uri="{FF2B5EF4-FFF2-40B4-BE49-F238E27FC236}">
                <a16:creationId xmlns:a16="http://schemas.microsoft.com/office/drawing/2014/main" id="{0992CBCB-F4E1-AF4B-CB31-E26C68F5F4C5}"/>
              </a:ext>
            </a:extLst>
          </p:cNvPr>
          <p:cNvPicPr>
            <a:picLocks noChangeAspect="1"/>
          </p:cNvPicPr>
          <p:nvPr/>
        </p:nvPicPr>
        <p:blipFill>
          <a:blip r:embed="rId4"/>
          <a:stretch>
            <a:fillRect/>
          </a:stretch>
        </p:blipFill>
        <p:spPr>
          <a:xfrm>
            <a:off x="6479867" y="1159999"/>
            <a:ext cx="4536530" cy="2454119"/>
          </a:xfrm>
          <a:prstGeom prst="rect">
            <a:avLst/>
          </a:prstGeom>
          <a:ln w="28575">
            <a:solidFill>
              <a:schemeClr val="tx1"/>
            </a:solidFill>
          </a:ln>
        </p:spPr>
      </p:pic>
      <p:sp>
        <p:nvSpPr>
          <p:cNvPr id="11" name="TextBox 10">
            <a:extLst>
              <a:ext uri="{FF2B5EF4-FFF2-40B4-BE49-F238E27FC236}">
                <a16:creationId xmlns:a16="http://schemas.microsoft.com/office/drawing/2014/main" id="{913A6610-F9DB-99F3-DB51-EAA649BA8431}"/>
              </a:ext>
            </a:extLst>
          </p:cNvPr>
          <p:cNvSpPr txBox="1"/>
          <p:nvPr/>
        </p:nvSpPr>
        <p:spPr>
          <a:xfrm>
            <a:off x="6426401" y="4590583"/>
            <a:ext cx="4643461" cy="1200329"/>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b="1"/>
              <a:t>Routine targeted vaccination programme for the prevention of gonorrhoea training slides v1.0 </a:t>
            </a:r>
            <a:r>
              <a:rPr lang="en-GB"/>
              <a:t>are in final development stage awaiting publication of Green Book Chapter </a:t>
            </a:r>
          </a:p>
        </p:txBody>
      </p:sp>
    </p:spTree>
    <p:extLst>
      <p:ext uri="{BB962C8B-B14F-4D97-AF65-F5344CB8AC3E}">
        <p14:creationId xmlns:p14="http://schemas.microsoft.com/office/powerpoint/2010/main" val="144395507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4B7C9E-CA4D-93AA-913E-BC8F7F2D343F}"/>
              </a:ext>
            </a:extLst>
          </p:cNvPr>
          <p:cNvSpPr>
            <a:spLocks noGrp="1"/>
          </p:cNvSpPr>
          <p:nvPr>
            <p:ph type="title"/>
          </p:nvPr>
        </p:nvSpPr>
        <p:spPr>
          <a:xfrm>
            <a:off x="344423" y="59750"/>
            <a:ext cx="11847577" cy="659003"/>
          </a:xfrm>
        </p:spPr>
        <p:txBody>
          <a:bodyPr lIns="91440" tIns="45720" rIns="91440" bIns="45720" anchor="t"/>
          <a:lstStyle/>
          <a:p>
            <a:r>
              <a:rPr lang="en-GB" sz="4000" b="1"/>
              <a:t>Resources planned to support you:</a:t>
            </a:r>
            <a:endParaRPr lang="en-GB" sz="4000" b="1">
              <a:cs typeface="Arial"/>
            </a:endParaRPr>
          </a:p>
        </p:txBody>
      </p:sp>
      <p:sp>
        <p:nvSpPr>
          <p:cNvPr id="4" name="Slide Number Placeholder 3">
            <a:extLst>
              <a:ext uri="{FF2B5EF4-FFF2-40B4-BE49-F238E27FC236}">
                <a16:creationId xmlns:a16="http://schemas.microsoft.com/office/drawing/2014/main" id="{5F5B722E-63D1-8D55-F4E9-81D6300901F9}"/>
              </a:ext>
            </a:extLst>
          </p:cNvPr>
          <p:cNvSpPr>
            <a:spLocks noGrp="1"/>
          </p:cNvSpPr>
          <p:nvPr>
            <p:ph type="sldNum" sz="quarter" idx="12"/>
          </p:nvPr>
        </p:nvSpPr>
        <p:spPr/>
        <p:txBody>
          <a:bodyPr/>
          <a:lstStyle/>
          <a:p>
            <a:fld id="{561D0CCE-8DCC-44DC-A653-AE62B1D84A52}" type="slidenum">
              <a:rPr lang="en-GB" smtClean="0"/>
              <a:pPr/>
              <a:t>26</a:t>
            </a:fld>
            <a:endParaRPr lang="en-GB"/>
          </a:p>
        </p:txBody>
      </p:sp>
      <p:sp>
        <p:nvSpPr>
          <p:cNvPr id="3" name="TextBox 2">
            <a:extLst>
              <a:ext uri="{FF2B5EF4-FFF2-40B4-BE49-F238E27FC236}">
                <a16:creationId xmlns:a16="http://schemas.microsoft.com/office/drawing/2014/main" id="{3C83D44B-5C67-3782-B9D3-4832804854BB}"/>
              </a:ext>
            </a:extLst>
          </p:cNvPr>
          <p:cNvSpPr txBox="1"/>
          <p:nvPr/>
        </p:nvSpPr>
        <p:spPr>
          <a:xfrm>
            <a:off x="-19268" y="806455"/>
            <a:ext cx="3878452" cy="2031325"/>
          </a:xfrm>
          <a:prstGeom prst="rect">
            <a:avLst/>
          </a:prstGeom>
          <a:noFill/>
        </p:spPr>
        <p:txBody>
          <a:bodyPr wrap="square" rtlCol="0">
            <a:spAutoFit/>
          </a:bodyPr>
          <a:lstStyle/>
          <a:p>
            <a:pPr algn="ctr"/>
            <a:r>
              <a:rPr lang="en-GB" b="1">
                <a:solidFill>
                  <a:srgbClr val="002060"/>
                </a:solidFill>
                <a:latin typeface="+mj-lt"/>
              </a:rPr>
              <a:t>Bilingual patient information leaflet</a:t>
            </a:r>
          </a:p>
          <a:p>
            <a:endParaRPr lang="en-GB" b="1">
              <a:solidFill>
                <a:srgbClr val="002060"/>
              </a:solidFill>
              <a:latin typeface="+mj-lt"/>
            </a:endParaRPr>
          </a:p>
          <a:p>
            <a:endParaRPr lang="en-GB" b="1">
              <a:solidFill>
                <a:srgbClr val="002060"/>
              </a:solidFill>
              <a:latin typeface="+mj-lt"/>
            </a:endParaRPr>
          </a:p>
          <a:p>
            <a:endParaRPr lang="en-GB" b="1">
              <a:solidFill>
                <a:srgbClr val="002060"/>
              </a:solidFill>
              <a:latin typeface="+mj-lt"/>
            </a:endParaRPr>
          </a:p>
          <a:p>
            <a:endParaRPr lang="en-GB" b="1">
              <a:solidFill>
                <a:srgbClr val="002060"/>
              </a:solidFill>
              <a:latin typeface="+mj-lt"/>
            </a:endParaRPr>
          </a:p>
          <a:p>
            <a:endParaRPr lang="en-GB" b="1">
              <a:solidFill>
                <a:srgbClr val="002060"/>
              </a:solidFill>
              <a:latin typeface="+mj-lt"/>
            </a:endParaRPr>
          </a:p>
        </p:txBody>
      </p:sp>
      <p:sp>
        <p:nvSpPr>
          <p:cNvPr id="5" name="TextBox 4">
            <a:extLst>
              <a:ext uri="{FF2B5EF4-FFF2-40B4-BE49-F238E27FC236}">
                <a16:creationId xmlns:a16="http://schemas.microsoft.com/office/drawing/2014/main" id="{FBFD128D-7C23-4369-5369-CD1698984588}"/>
              </a:ext>
            </a:extLst>
          </p:cNvPr>
          <p:cNvSpPr txBox="1"/>
          <p:nvPr/>
        </p:nvSpPr>
        <p:spPr>
          <a:xfrm>
            <a:off x="9054941" y="765992"/>
            <a:ext cx="2387486" cy="369332"/>
          </a:xfrm>
          <a:prstGeom prst="rect">
            <a:avLst/>
          </a:prstGeom>
          <a:noFill/>
        </p:spPr>
        <p:txBody>
          <a:bodyPr wrap="square" rtlCol="0">
            <a:spAutoFit/>
          </a:bodyPr>
          <a:lstStyle/>
          <a:p>
            <a:r>
              <a:rPr lang="en-GB" b="1">
                <a:solidFill>
                  <a:srgbClr val="002060"/>
                </a:solidFill>
                <a:latin typeface="+mj-lt"/>
              </a:rPr>
              <a:t>Visual aid</a:t>
            </a:r>
          </a:p>
        </p:txBody>
      </p:sp>
      <p:pic>
        <p:nvPicPr>
          <p:cNvPr id="8" name="Picture 7">
            <a:extLst>
              <a:ext uri="{FF2B5EF4-FFF2-40B4-BE49-F238E27FC236}">
                <a16:creationId xmlns:a16="http://schemas.microsoft.com/office/drawing/2014/main" id="{D13FFDD4-3562-DB8A-7F1C-E1A740DAAE5F}"/>
              </a:ext>
            </a:extLst>
          </p:cNvPr>
          <p:cNvPicPr>
            <a:picLocks noChangeAspect="1"/>
          </p:cNvPicPr>
          <p:nvPr/>
        </p:nvPicPr>
        <p:blipFill>
          <a:blip r:embed="rId3"/>
          <a:stretch>
            <a:fillRect/>
          </a:stretch>
        </p:blipFill>
        <p:spPr>
          <a:xfrm>
            <a:off x="8146767" y="1294971"/>
            <a:ext cx="3263751" cy="2614037"/>
          </a:xfrm>
          <a:prstGeom prst="rect">
            <a:avLst/>
          </a:prstGeom>
          <a:ln w="28575"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
        <p:nvSpPr>
          <p:cNvPr id="12" name="TextBox 11">
            <a:extLst>
              <a:ext uri="{FF2B5EF4-FFF2-40B4-BE49-F238E27FC236}">
                <a16:creationId xmlns:a16="http://schemas.microsoft.com/office/drawing/2014/main" id="{B45E6B37-7C5A-AEF3-55CE-1FD14A2E3880}"/>
              </a:ext>
            </a:extLst>
          </p:cNvPr>
          <p:cNvSpPr txBox="1"/>
          <p:nvPr/>
        </p:nvSpPr>
        <p:spPr>
          <a:xfrm rot="-1740000">
            <a:off x="8490376" y="2349055"/>
            <a:ext cx="2576530" cy="400110"/>
          </a:xfrm>
          <a:prstGeom prst="rect">
            <a:avLst/>
          </a:prstGeom>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b="1">
                <a:solidFill>
                  <a:srgbClr val="FF0000"/>
                </a:solidFill>
                <a:cs typeface="Arial"/>
              </a:rPr>
              <a:t>Resource example</a:t>
            </a:r>
            <a:endParaRPr lang="en-US" sz="2000" b="1">
              <a:solidFill>
                <a:srgbClr val="FF0000"/>
              </a:solidFill>
            </a:endParaRPr>
          </a:p>
        </p:txBody>
      </p:sp>
      <p:sp>
        <p:nvSpPr>
          <p:cNvPr id="7" name="TextBox 6">
            <a:extLst>
              <a:ext uri="{FF2B5EF4-FFF2-40B4-BE49-F238E27FC236}">
                <a16:creationId xmlns:a16="http://schemas.microsoft.com/office/drawing/2014/main" id="{2481CA9F-C1F3-2E5D-67F3-21E6545AE581}"/>
              </a:ext>
            </a:extLst>
          </p:cNvPr>
          <p:cNvSpPr txBox="1"/>
          <p:nvPr/>
        </p:nvSpPr>
        <p:spPr>
          <a:xfrm>
            <a:off x="4087029" y="806455"/>
            <a:ext cx="3512849" cy="369332"/>
          </a:xfrm>
          <a:prstGeom prst="rect">
            <a:avLst/>
          </a:prstGeom>
          <a:noFill/>
        </p:spPr>
        <p:txBody>
          <a:bodyPr wrap="square" rtlCol="0">
            <a:spAutoFit/>
          </a:bodyPr>
          <a:lstStyle/>
          <a:p>
            <a:r>
              <a:rPr lang="en-GB" b="1"/>
              <a:t>Bilingual clinic poster</a:t>
            </a:r>
          </a:p>
        </p:txBody>
      </p:sp>
      <p:pic>
        <p:nvPicPr>
          <p:cNvPr id="14" name="Picture 13">
            <a:extLst>
              <a:ext uri="{FF2B5EF4-FFF2-40B4-BE49-F238E27FC236}">
                <a16:creationId xmlns:a16="http://schemas.microsoft.com/office/drawing/2014/main" id="{C382439E-C8F8-E850-D6F5-D1F98140973E}"/>
              </a:ext>
            </a:extLst>
          </p:cNvPr>
          <p:cNvPicPr>
            <a:picLocks noChangeAspect="1"/>
          </p:cNvPicPr>
          <p:nvPr/>
        </p:nvPicPr>
        <p:blipFill>
          <a:blip r:embed="rId4"/>
          <a:stretch>
            <a:fillRect/>
          </a:stretch>
        </p:blipFill>
        <p:spPr>
          <a:xfrm>
            <a:off x="4013325" y="1274555"/>
            <a:ext cx="2867069" cy="4308890"/>
          </a:xfrm>
          <a:prstGeom prst="rect">
            <a:avLst/>
          </a:prstGeom>
          <a:ln w="28575">
            <a:solidFill>
              <a:schemeClr val="tx1"/>
            </a:solidFill>
          </a:ln>
        </p:spPr>
      </p:pic>
      <p:sp>
        <p:nvSpPr>
          <p:cNvPr id="13" name="TextBox 12">
            <a:extLst>
              <a:ext uri="{FF2B5EF4-FFF2-40B4-BE49-F238E27FC236}">
                <a16:creationId xmlns:a16="http://schemas.microsoft.com/office/drawing/2014/main" id="{6AAEBD2A-8F5C-2995-0C94-D8513F0501D1}"/>
              </a:ext>
            </a:extLst>
          </p:cNvPr>
          <p:cNvSpPr txBox="1"/>
          <p:nvPr/>
        </p:nvSpPr>
        <p:spPr>
          <a:xfrm rot="-1740000">
            <a:off x="4264369" y="2938101"/>
            <a:ext cx="2458198" cy="400110"/>
          </a:xfrm>
          <a:prstGeom prst="rect">
            <a:avLst/>
          </a:prstGeom>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b="1">
                <a:solidFill>
                  <a:srgbClr val="FF0000"/>
                </a:solidFill>
                <a:cs typeface="Arial"/>
              </a:rPr>
              <a:t>Resource example</a:t>
            </a:r>
            <a:endParaRPr lang="en-US" sz="2000" b="1">
              <a:solidFill>
                <a:srgbClr val="FF0000"/>
              </a:solidFill>
            </a:endParaRPr>
          </a:p>
        </p:txBody>
      </p:sp>
      <p:sp>
        <p:nvSpPr>
          <p:cNvPr id="15" name="TextBox 14">
            <a:extLst>
              <a:ext uri="{FF2B5EF4-FFF2-40B4-BE49-F238E27FC236}">
                <a16:creationId xmlns:a16="http://schemas.microsoft.com/office/drawing/2014/main" id="{CA28595E-E5D5-CEF1-32A1-3642D61940CC}"/>
              </a:ext>
            </a:extLst>
          </p:cNvPr>
          <p:cNvSpPr txBox="1"/>
          <p:nvPr/>
        </p:nvSpPr>
        <p:spPr>
          <a:xfrm>
            <a:off x="8146768" y="4068655"/>
            <a:ext cx="3295659" cy="646331"/>
          </a:xfrm>
          <a:prstGeom prst="rect">
            <a:avLst/>
          </a:prstGeom>
          <a:noFill/>
        </p:spPr>
        <p:txBody>
          <a:bodyPr wrap="square" rtlCol="0">
            <a:spAutoFit/>
          </a:bodyPr>
          <a:lstStyle/>
          <a:p>
            <a:pPr algn="ctr"/>
            <a:r>
              <a:rPr lang="en-GB" b="1">
                <a:solidFill>
                  <a:srgbClr val="002060"/>
                </a:solidFill>
                <a:latin typeface="+mj-lt"/>
              </a:rPr>
              <a:t>Bilingual vaccine record card</a:t>
            </a:r>
          </a:p>
        </p:txBody>
      </p:sp>
      <p:pic>
        <p:nvPicPr>
          <p:cNvPr id="18" name="Picture 17">
            <a:extLst>
              <a:ext uri="{FF2B5EF4-FFF2-40B4-BE49-F238E27FC236}">
                <a16:creationId xmlns:a16="http://schemas.microsoft.com/office/drawing/2014/main" id="{A61BE781-8986-1710-6E06-6F1C452495F4}"/>
              </a:ext>
            </a:extLst>
          </p:cNvPr>
          <p:cNvPicPr>
            <a:picLocks noChangeAspect="1"/>
          </p:cNvPicPr>
          <p:nvPr/>
        </p:nvPicPr>
        <p:blipFill>
          <a:blip r:embed="rId5"/>
          <a:stretch>
            <a:fillRect/>
          </a:stretch>
        </p:blipFill>
        <p:spPr>
          <a:xfrm>
            <a:off x="8810977" y="4714986"/>
            <a:ext cx="1967239" cy="1439443"/>
          </a:xfrm>
          <a:prstGeom prst="rect">
            <a:avLst/>
          </a:prstGeom>
          <a:ln w="28575">
            <a:solidFill>
              <a:schemeClr val="tx1"/>
            </a:solidFill>
          </a:ln>
        </p:spPr>
      </p:pic>
      <p:pic>
        <p:nvPicPr>
          <p:cNvPr id="23" name="Picture 22">
            <a:extLst>
              <a:ext uri="{FF2B5EF4-FFF2-40B4-BE49-F238E27FC236}">
                <a16:creationId xmlns:a16="http://schemas.microsoft.com/office/drawing/2014/main" id="{92E6D106-399E-5F56-19AF-7230D58B9F4D}"/>
              </a:ext>
            </a:extLst>
          </p:cNvPr>
          <p:cNvPicPr>
            <a:picLocks noChangeAspect="1"/>
          </p:cNvPicPr>
          <p:nvPr/>
        </p:nvPicPr>
        <p:blipFill>
          <a:blip r:embed="rId6"/>
          <a:stretch>
            <a:fillRect/>
          </a:stretch>
        </p:blipFill>
        <p:spPr>
          <a:xfrm>
            <a:off x="1136162" y="1593969"/>
            <a:ext cx="1539560" cy="3509354"/>
          </a:xfrm>
          <a:prstGeom prst="rect">
            <a:avLst/>
          </a:prstGeom>
          <a:ln w="28575">
            <a:solidFill>
              <a:schemeClr val="tx1"/>
            </a:solidFill>
          </a:ln>
        </p:spPr>
      </p:pic>
      <p:pic>
        <p:nvPicPr>
          <p:cNvPr id="19" name="Picture 18">
            <a:extLst>
              <a:ext uri="{FF2B5EF4-FFF2-40B4-BE49-F238E27FC236}">
                <a16:creationId xmlns:a16="http://schemas.microsoft.com/office/drawing/2014/main" id="{0BD32F0E-2FB2-A9EA-4C76-7E54165BE7CA}"/>
              </a:ext>
            </a:extLst>
          </p:cNvPr>
          <p:cNvPicPr>
            <a:picLocks noChangeAspect="1"/>
          </p:cNvPicPr>
          <p:nvPr/>
        </p:nvPicPr>
        <p:blipFill>
          <a:blip r:embed="rId7"/>
          <a:stretch>
            <a:fillRect/>
          </a:stretch>
        </p:blipFill>
        <p:spPr>
          <a:xfrm>
            <a:off x="1080907" y="2790496"/>
            <a:ext cx="1532821" cy="1052661"/>
          </a:xfrm>
          <a:prstGeom prst="rect">
            <a:avLst/>
          </a:prstGeom>
        </p:spPr>
      </p:pic>
    </p:spTree>
    <p:extLst>
      <p:ext uri="{BB962C8B-B14F-4D97-AF65-F5344CB8AC3E}">
        <p14:creationId xmlns:p14="http://schemas.microsoft.com/office/powerpoint/2010/main" val="79030339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25">
            <a:extLst>
              <a:ext uri="{FF2B5EF4-FFF2-40B4-BE49-F238E27FC236}">
                <a16:creationId xmlns:a16="http://schemas.microsoft.com/office/drawing/2014/main" id="{8FA41BDA-E165-B71C-07B5-FC3719EC87F4}"/>
              </a:ext>
            </a:extLst>
          </p:cNvPr>
          <p:cNvPicPr>
            <a:picLocks noChangeAspect="1"/>
          </p:cNvPicPr>
          <p:nvPr/>
        </p:nvPicPr>
        <p:blipFill>
          <a:blip r:embed="rId3"/>
          <a:stretch>
            <a:fillRect/>
          </a:stretch>
        </p:blipFill>
        <p:spPr>
          <a:xfrm>
            <a:off x="8167654" y="1722736"/>
            <a:ext cx="2805871" cy="4324062"/>
          </a:xfrm>
          <a:prstGeom prst="rect">
            <a:avLst/>
          </a:prstGeom>
          <a:ln w="28575">
            <a:solidFill>
              <a:schemeClr val="tx1"/>
            </a:solidFill>
          </a:ln>
        </p:spPr>
      </p:pic>
      <p:sp>
        <p:nvSpPr>
          <p:cNvPr id="2" name="Title 1">
            <a:extLst>
              <a:ext uri="{FF2B5EF4-FFF2-40B4-BE49-F238E27FC236}">
                <a16:creationId xmlns:a16="http://schemas.microsoft.com/office/drawing/2014/main" id="{AF4B7C9E-CA4D-93AA-913E-BC8F7F2D343F}"/>
              </a:ext>
            </a:extLst>
          </p:cNvPr>
          <p:cNvSpPr>
            <a:spLocks noGrp="1"/>
          </p:cNvSpPr>
          <p:nvPr>
            <p:ph type="title"/>
          </p:nvPr>
        </p:nvSpPr>
        <p:spPr>
          <a:xfrm>
            <a:off x="344423" y="59750"/>
            <a:ext cx="11847577" cy="659003"/>
          </a:xfrm>
        </p:spPr>
        <p:txBody>
          <a:bodyPr lIns="91440" tIns="45720" rIns="91440" bIns="45720" anchor="t"/>
          <a:lstStyle/>
          <a:p>
            <a:r>
              <a:rPr lang="en-GB" sz="4000" b="1"/>
              <a:t>Resources to support you:</a:t>
            </a:r>
            <a:endParaRPr lang="en-GB" sz="4000" b="1">
              <a:cs typeface="Arial"/>
            </a:endParaRPr>
          </a:p>
        </p:txBody>
      </p:sp>
      <p:sp>
        <p:nvSpPr>
          <p:cNvPr id="4" name="Slide Number Placeholder 3">
            <a:extLst>
              <a:ext uri="{FF2B5EF4-FFF2-40B4-BE49-F238E27FC236}">
                <a16:creationId xmlns:a16="http://schemas.microsoft.com/office/drawing/2014/main" id="{5F5B722E-63D1-8D55-F4E9-81D6300901F9}"/>
              </a:ext>
            </a:extLst>
          </p:cNvPr>
          <p:cNvSpPr>
            <a:spLocks noGrp="1"/>
          </p:cNvSpPr>
          <p:nvPr>
            <p:ph type="sldNum" sz="quarter" idx="12"/>
          </p:nvPr>
        </p:nvSpPr>
        <p:spPr/>
        <p:txBody>
          <a:bodyPr/>
          <a:lstStyle/>
          <a:p>
            <a:fld id="{561D0CCE-8DCC-44DC-A653-AE62B1D84A52}" type="slidenum">
              <a:rPr lang="en-GB" smtClean="0"/>
              <a:pPr/>
              <a:t>27</a:t>
            </a:fld>
            <a:endParaRPr lang="en-GB"/>
          </a:p>
        </p:txBody>
      </p:sp>
      <p:sp>
        <p:nvSpPr>
          <p:cNvPr id="3" name="TextBox 2">
            <a:extLst>
              <a:ext uri="{FF2B5EF4-FFF2-40B4-BE49-F238E27FC236}">
                <a16:creationId xmlns:a16="http://schemas.microsoft.com/office/drawing/2014/main" id="{3C83D44B-5C67-3782-B9D3-4832804854BB}"/>
              </a:ext>
            </a:extLst>
          </p:cNvPr>
          <p:cNvSpPr txBox="1"/>
          <p:nvPr/>
        </p:nvSpPr>
        <p:spPr>
          <a:xfrm>
            <a:off x="6268211" y="924119"/>
            <a:ext cx="5380102" cy="369332"/>
          </a:xfrm>
          <a:prstGeom prst="rect">
            <a:avLst/>
          </a:prstGeom>
          <a:noFill/>
        </p:spPr>
        <p:txBody>
          <a:bodyPr wrap="square" rtlCol="0">
            <a:spAutoFit/>
          </a:bodyPr>
          <a:lstStyle/>
          <a:p>
            <a:r>
              <a:rPr lang="en-GB" b="1">
                <a:solidFill>
                  <a:srgbClr val="002060"/>
                </a:solidFill>
                <a:latin typeface="+mj-lt"/>
              </a:rPr>
              <a:t>Bilingual smallpox/mpox vaccination checklist</a:t>
            </a:r>
          </a:p>
        </p:txBody>
      </p:sp>
      <p:sp>
        <p:nvSpPr>
          <p:cNvPr id="5" name="TextBox 4">
            <a:extLst>
              <a:ext uri="{FF2B5EF4-FFF2-40B4-BE49-F238E27FC236}">
                <a16:creationId xmlns:a16="http://schemas.microsoft.com/office/drawing/2014/main" id="{FBFD128D-7C23-4369-5369-CD1698984588}"/>
              </a:ext>
            </a:extLst>
          </p:cNvPr>
          <p:cNvSpPr txBox="1"/>
          <p:nvPr/>
        </p:nvSpPr>
        <p:spPr>
          <a:xfrm>
            <a:off x="1158809" y="924119"/>
            <a:ext cx="3613215" cy="369332"/>
          </a:xfrm>
          <a:prstGeom prst="rect">
            <a:avLst/>
          </a:prstGeom>
          <a:noFill/>
        </p:spPr>
        <p:txBody>
          <a:bodyPr wrap="square" rtlCol="0">
            <a:spAutoFit/>
          </a:bodyPr>
          <a:lstStyle/>
          <a:p>
            <a:r>
              <a:rPr lang="en-GB" b="1">
                <a:solidFill>
                  <a:srgbClr val="002060"/>
                </a:solidFill>
                <a:latin typeface="+mj-lt"/>
              </a:rPr>
              <a:t>Bilingual Sexual Health Toolkit</a:t>
            </a:r>
          </a:p>
        </p:txBody>
      </p:sp>
      <p:pic>
        <p:nvPicPr>
          <p:cNvPr id="9" name="Picture 8">
            <a:extLst>
              <a:ext uri="{FF2B5EF4-FFF2-40B4-BE49-F238E27FC236}">
                <a16:creationId xmlns:a16="http://schemas.microsoft.com/office/drawing/2014/main" id="{C52FA483-879F-CBF6-C902-E4EF457F4043}"/>
              </a:ext>
            </a:extLst>
          </p:cNvPr>
          <p:cNvPicPr>
            <a:picLocks noChangeAspect="1"/>
          </p:cNvPicPr>
          <p:nvPr/>
        </p:nvPicPr>
        <p:blipFill>
          <a:blip r:embed="rId4"/>
          <a:stretch>
            <a:fillRect/>
          </a:stretch>
        </p:blipFill>
        <p:spPr>
          <a:xfrm>
            <a:off x="6661076" y="1400487"/>
            <a:ext cx="2796746" cy="4265824"/>
          </a:xfrm>
          <a:prstGeom prst="rect">
            <a:avLst/>
          </a:prstGeom>
          <a:ln w="28575">
            <a:solidFill>
              <a:schemeClr val="tx1"/>
            </a:solidFill>
          </a:ln>
        </p:spPr>
      </p:pic>
      <p:sp>
        <p:nvSpPr>
          <p:cNvPr id="12" name="TextBox 11">
            <a:extLst>
              <a:ext uri="{FF2B5EF4-FFF2-40B4-BE49-F238E27FC236}">
                <a16:creationId xmlns:a16="http://schemas.microsoft.com/office/drawing/2014/main" id="{B45E6B37-7C5A-AEF3-55CE-1FD14A2E3880}"/>
              </a:ext>
            </a:extLst>
          </p:cNvPr>
          <p:cNvSpPr txBox="1"/>
          <p:nvPr/>
        </p:nvSpPr>
        <p:spPr>
          <a:xfrm rot="-1740000">
            <a:off x="7831296" y="3530824"/>
            <a:ext cx="2576530" cy="707886"/>
          </a:xfrm>
          <a:prstGeom prst="rect">
            <a:avLst/>
          </a:prstGeom>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2000" b="1">
                <a:solidFill>
                  <a:srgbClr val="FF0000"/>
                </a:solidFill>
                <a:cs typeface="Arial"/>
              </a:rPr>
              <a:t>Currently being updated</a:t>
            </a:r>
            <a:endParaRPr lang="en-US" sz="2000" b="1">
              <a:solidFill>
                <a:srgbClr val="FF0000"/>
              </a:solidFill>
            </a:endParaRPr>
          </a:p>
        </p:txBody>
      </p:sp>
      <p:grpSp>
        <p:nvGrpSpPr>
          <p:cNvPr id="27" name="Group 26">
            <a:extLst>
              <a:ext uri="{FF2B5EF4-FFF2-40B4-BE49-F238E27FC236}">
                <a16:creationId xmlns:a16="http://schemas.microsoft.com/office/drawing/2014/main" id="{869A104C-8C2A-8982-1B82-81186266035F}"/>
              </a:ext>
            </a:extLst>
          </p:cNvPr>
          <p:cNvGrpSpPr/>
          <p:nvPr/>
        </p:nvGrpSpPr>
        <p:grpSpPr>
          <a:xfrm>
            <a:off x="840113" y="1400487"/>
            <a:ext cx="3788130" cy="4661736"/>
            <a:chOff x="344423" y="1408590"/>
            <a:chExt cx="3788130" cy="4661736"/>
          </a:xfrm>
        </p:grpSpPr>
        <p:pic>
          <p:nvPicPr>
            <p:cNvPr id="21" name="Picture 20">
              <a:extLst>
                <a:ext uri="{FF2B5EF4-FFF2-40B4-BE49-F238E27FC236}">
                  <a16:creationId xmlns:a16="http://schemas.microsoft.com/office/drawing/2014/main" id="{568C32F5-3878-19C4-E3C1-AC4458EDEB0C}"/>
                </a:ext>
              </a:extLst>
            </p:cNvPr>
            <p:cNvPicPr>
              <a:picLocks noChangeAspect="1"/>
            </p:cNvPicPr>
            <p:nvPr/>
          </p:nvPicPr>
          <p:blipFill>
            <a:blip r:embed="rId5"/>
            <a:stretch>
              <a:fillRect/>
            </a:stretch>
          </p:blipFill>
          <p:spPr>
            <a:xfrm>
              <a:off x="1218475" y="1699208"/>
              <a:ext cx="2914078" cy="4371118"/>
            </a:xfrm>
            <a:prstGeom prst="rect">
              <a:avLst/>
            </a:prstGeom>
            <a:ln w="28575">
              <a:solidFill>
                <a:schemeClr val="tx1"/>
              </a:solidFill>
            </a:ln>
          </p:spPr>
        </p:pic>
        <p:pic>
          <p:nvPicPr>
            <p:cNvPr id="17" name="Picture 16">
              <a:extLst>
                <a:ext uri="{FF2B5EF4-FFF2-40B4-BE49-F238E27FC236}">
                  <a16:creationId xmlns:a16="http://schemas.microsoft.com/office/drawing/2014/main" id="{DE18A1D1-FA59-9719-652C-99FA56608284}"/>
                </a:ext>
              </a:extLst>
            </p:cNvPr>
            <p:cNvPicPr>
              <a:picLocks noChangeAspect="1"/>
            </p:cNvPicPr>
            <p:nvPr/>
          </p:nvPicPr>
          <p:blipFill>
            <a:blip r:embed="rId6"/>
            <a:stretch>
              <a:fillRect/>
            </a:stretch>
          </p:blipFill>
          <p:spPr>
            <a:xfrm>
              <a:off x="344423" y="1408590"/>
              <a:ext cx="2892474" cy="4265824"/>
            </a:xfrm>
            <a:prstGeom prst="rect">
              <a:avLst/>
            </a:prstGeom>
            <a:ln w="28575">
              <a:solidFill>
                <a:schemeClr val="tx1"/>
              </a:solidFill>
            </a:ln>
          </p:spPr>
        </p:pic>
        <p:sp>
          <p:nvSpPr>
            <p:cNvPr id="22" name="TextBox 21">
              <a:extLst>
                <a:ext uri="{FF2B5EF4-FFF2-40B4-BE49-F238E27FC236}">
                  <a16:creationId xmlns:a16="http://schemas.microsoft.com/office/drawing/2014/main" id="{48FE716D-61D6-CAC0-1754-FFEB3AA8432F}"/>
                </a:ext>
              </a:extLst>
            </p:cNvPr>
            <p:cNvSpPr txBox="1"/>
            <p:nvPr/>
          </p:nvSpPr>
          <p:spPr>
            <a:xfrm rot="-1740000">
              <a:off x="502395" y="3206233"/>
              <a:ext cx="2576530" cy="707886"/>
            </a:xfrm>
            <a:prstGeom prst="rect">
              <a:avLst/>
            </a:prstGeom>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2000" b="1">
                  <a:solidFill>
                    <a:srgbClr val="FF0000"/>
                  </a:solidFill>
                  <a:cs typeface="Arial"/>
                </a:rPr>
                <a:t>Currently being updated</a:t>
              </a:r>
              <a:endParaRPr lang="en-US" sz="2000" b="1">
                <a:solidFill>
                  <a:srgbClr val="FF0000"/>
                </a:solidFill>
              </a:endParaRPr>
            </a:p>
          </p:txBody>
        </p:sp>
      </p:grpSp>
    </p:spTree>
    <p:extLst>
      <p:ext uri="{BB962C8B-B14F-4D97-AF65-F5344CB8AC3E}">
        <p14:creationId xmlns:p14="http://schemas.microsoft.com/office/powerpoint/2010/main" val="216781013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ED60C5-8A1B-CDA5-E9E2-FB286909FCA6}"/>
              </a:ext>
            </a:extLst>
          </p:cNvPr>
          <p:cNvSpPr>
            <a:spLocks noGrp="1"/>
          </p:cNvSpPr>
          <p:nvPr>
            <p:ph type="title"/>
          </p:nvPr>
        </p:nvSpPr>
        <p:spPr>
          <a:xfrm>
            <a:off x="283265" y="49655"/>
            <a:ext cx="9532248" cy="498255"/>
          </a:xfrm>
        </p:spPr>
        <p:txBody>
          <a:bodyPr lIns="91440" tIns="45720" rIns="91440" bIns="45720" anchor="t"/>
          <a:lstStyle/>
          <a:p>
            <a:r>
              <a:rPr lang="en-GB" sz="4000" b="1">
                <a:solidFill>
                  <a:srgbClr val="212A73"/>
                </a:solidFill>
                <a:cs typeface="Arial"/>
              </a:rPr>
              <a:t>Public Health Wales Website (Public) </a:t>
            </a:r>
            <a:endParaRPr lang="en-GB" sz="4000" b="1">
              <a:cs typeface="Arial"/>
            </a:endParaRPr>
          </a:p>
        </p:txBody>
      </p:sp>
      <p:sp>
        <p:nvSpPr>
          <p:cNvPr id="4" name="Slide Number Placeholder 3">
            <a:extLst>
              <a:ext uri="{FF2B5EF4-FFF2-40B4-BE49-F238E27FC236}">
                <a16:creationId xmlns:a16="http://schemas.microsoft.com/office/drawing/2014/main" id="{1B53488A-95A6-5658-ABA5-D3E544096600}"/>
              </a:ext>
            </a:extLst>
          </p:cNvPr>
          <p:cNvSpPr>
            <a:spLocks noGrp="1"/>
          </p:cNvSpPr>
          <p:nvPr>
            <p:ph type="sldNum" sz="quarter" idx="12"/>
          </p:nvPr>
        </p:nvSpPr>
        <p:spPr/>
        <p:txBody>
          <a:bodyPr/>
          <a:lstStyle/>
          <a:p>
            <a:fld id="{561D0CCE-8DCC-44DC-A653-AE62B1D84A52}" type="slidenum">
              <a:rPr lang="en-GB" smtClean="0"/>
              <a:pPr/>
              <a:t>28</a:t>
            </a:fld>
            <a:endParaRPr lang="en-GB"/>
          </a:p>
        </p:txBody>
      </p:sp>
      <p:sp>
        <p:nvSpPr>
          <p:cNvPr id="5" name="TextBox 8">
            <a:extLst>
              <a:ext uri="{FF2B5EF4-FFF2-40B4-BE49-F238E27FC236}">
                <a16:creationId xmlns:a16="http://schemas.microsoft.com/office/drawing/2014/main" id="{2F72C055-94C3-DB08-AEEA-613356F111EF}"/>
              </a:ext>
            </a:extLst>
          </p:cNvPr>
          <p:cNvSpPr txBox="1"/>
          <p:nvPr/>
        </p:nvSpPr>
        <p:spPr>
          <a:xfrm>
            <a:off x="2654991" y="5389310"/>
            <a:ext cx="2696430" cy="523220"/>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400">
                <a:hlinkClick r:id="rId3"/>
              </a:rPr>
              <a:t>Immunisation and Vaccines - Public Health Wales</a:t>
            </a:r>
            <a:endParaRPr lang="en-GB" sz="1400"/>
          </a:p>
        </p:txBody>
      </p:sp>
      <p:pic>
        <p:nvPicPr>
          <p:cNvPr id="9" name="Picture 8">
            <a:extLst>
              <a:ext uri="{FF2B5EF4-FFF2-40B4-BE49-F238E27FC236}">
                <a16:creationId xmlns:a16="http://schemas.microsoft.com/office/drawing/2014/main" id="{6D8D9812-355A-2623-5022-ADC75F8CEE3A}"/>
              </a:ext>
            </a:extLst>
          </p:cNvPr>
          <p:cNvPicPr>
            <a:picLocks noChangeAspect="1"/>
          </p:cNvPicPr>
          <p:nvPr/>
        </p:nvPicPr>
        <p:blipFill>
          <a:blip r:embed="rId4"/>
          <a:stretch>
            <a:fillRect/>
          </a:stretch>
        </p:blipFill>
        <p:spPr>
          <a:xfrm>
            <a:off x="659706" y="637434"/>
            <a:ext cx="1937269" cy="5372099"/>
          </a:xfrm>
          <a:prstGeom prst="rect">
            <a:avLst/>
          </a:prstGeom>
        </p:spPr>
      </p:pic>
      <p:pic>
        <p:nvPicPr>
          <p:cNvPr id="14" name="Picture 13">
            <a:extLst>
              <a:ext uri="{FF2B5EF4-FFF2-40B4-BE49-F238E27FC236}">
                <a16:creationId xmlns:a16="http://schemas.microsoft.com/office/drawing/2014/main" id="{58AAF53B-360F-0278-6D7E-56C8F020D6F3}"/>
              </a:ext>
            </a:extLst>
          </p:cNvPr>
          <p:cNvPicPr>
            <a:picLocks noChangeAspect="1"/>
          </p:cNvPicPr>
          <p:nvPr/>
        </p:nvPicPr>
        <p:blipFill>
          <a:blip r:embed="rId5"/>
          <a:stretch>
            <a:fillRect/>
          </a:stretch>
        </p:blipFill>
        <p:spPr>
          <a:xfrm>
            <a:off x="3171156" y="1760038"/>
            <a:ext cx="3852231" cy="2839566"/>
          </a:xfrm>
          <a:prstGeom prst="rect">
            <a:avLst/>
          </a:prstGeom>
          <a:ln w="28575">
            <a:solidFill>
              <a:schemeClr val="tx1"/>
            </a:solidFill>
          </a:ln>
        </p:spPr>
      </p:pic>
      <p:cxnSp>
        <p:nvCxnSpPr>
          <p:cNvPr id="23" name="Straight Arrow Connector 22">
            <a:extLst>
              <a:ext uri="{FF2B5EF4-FFF2-40B4-BE49-F238E27FC236}">
                <a16:creationId xmlns:a16="http://schemas.microsoft.com/office/drawing/2014/main" id="{F1433EF6-BBA7-C75B-0484-4CBE392A4AE2}"/>
              </a:ext>
            </a:extLst>
          </p:cNvPr>
          <p:cNvCxnSpPr>
            <a:cxnSpLocks/>
          </p:cNvCxnSpPr>
          <p:nvPr/>
        </p:nvCxnSpPr>
        <p:spPr>
          <a:xfrm flipV="1">
            <a:off x="1057275" y="3886200"/>
            <a:ext cx="2271713" cy="1328738"/>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27" name="Picture 26">
            <a:extLst>
              <a:ext uri="{FF2B5EF4-FFF2-40B4-BE49-F238E27FC236}">
                <a16:creationId xmlns:a16="http://schemas.microsoft.com/office/drawing/2014/main" id="{CDEC2397-1450-4558-7A12-16969C042D40}"/>
              </a:ext>
            </a:extLst>
          </p:cNvPr>
          <p:cNvPicPr>
            <a:picLocks noChangeAspect="1"/>
          </p:cNvPicPr>
          <p:nvPr/>
        </p:nvPicPr>
        <p:blipFill>
          <a:blip r:embed="rId6"/>
          <a:stretch>
            <a:fillRect/>
          </a:stretch>
        </p:blipFill>
        <p:spPr>
          <a:xfrm>
            <a:off x="7308877" y="1760039"/>
            <a:ext cx="3825848" cy="2839565"/>
          </a:xfrm>
          <a:prstGeom prst="rect">
            <a:avLst/>
          </a:prstGeom>
          <a:ln w="28575">
            <a:solidFill>
              <a:schemeClr val="tx1"/>
            </a:solidFill>
          </a:ln>
        </p:spPr>
      </p:pic>
      <p:cxnSp>
        <p:nvCxnSpPr>
          <p:cNvPr id="16" name="Straight Arrow Connector 15">
            <a:extLst>
              <a:ext uri="{FF2B5EF4-FFF2-40B4-BE49-F238E27FC236}">
                <a16:creationId xmlns:a16="http://schemas.microsoft.com/office/drawing/2014/main" id="{BC05F52E-67BD-1115-D7E4-C3A88C5B0E73}"/>
              </a:ext>
            </a:extLst>
          </p:cNvPr>
          <p:cNvCxnSpPr>
            <a:cxnSpLocks/>
          </p:cNvCxnSpPr>
          <p:nvPr/>
        </p:nvCxnSpPr>
        <p:spPr>
          <a:xfrm>
            <a:off x="4586288" y="3771900"/>
            <a:ext cx="2657475" cy="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634682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ED60C5-8A1B-CDA5-E9E2-FB286909FCA6}"/>
              </a:ext>
            </a:extLst>
          </p:cNvPr>
          <p:cNvSpPr>
            <a:spLocks noGrp="1"/>
          </p:cNvSpPr>
          <p:nvPr>
            <p:ph type="title"/>
          </p:nvPr>
        </p:nvSpPr>
        <p:spPr>
          <a:xfrm>
            <a:off x="283265" y="49655"/>
            <a:ext cx="11632510" cy="498255"/>
          </a:xfrm>
        </p:spPr>
        <p:txBody>
          <a:bodyPr lIns="91440" tIns="45720" rIns="91440" bIns="45720" anchor="t"/>
          <a:lstStyle/>
          <a:p>
            <a:r>
              <a:rPr lang="en-GB" sz="4000" b="1">
                <a:solidFill>
                  <a:srgbClr val="212A73"/>
                </a:solidFill>
                <a:cs typeface="Arial"/>
              </a:rPr>
              <a:t>Public Health Wales Website (Healthcare Professional) </a:t>
            </a:r>
            <a:endParaRPr lang="en-GB" sz="4000" b="1">
              <a:cs typeface="Arial"/>
            </a:endParaRPr>
          </a:p>
        </p:txBody>
      </p:sp>
      <p:sp>
        <p:nvSpPr>
          <p:cNvPr id="4" name="Slide Number Placeholder 3">
            <a:extLst>
              <a:ext uri="{FF2B5EF4-FFF2-40B4-BE49-F238E27FC236}">
                <a16:creationId xmlns:a16="http://schemas.microsoft.com/office/drawing/2014/main" id="{1B53488A-95A6-5658-ABA5-D3E544096600}"/>
              </a:ext>
            </a:extLst>
          </p:cNvPr>
          <p:cNvSpPr>
            <a:spLocks noGrp="1"/>
          </p:cNvSpPr>
          <p:nvPr>
            <p:ph type="sldNum" sz="quarter" idx="12"/>
          </p:nvPr>
        </p:nvSpPr>
        <p:spPr/>
        <p:txBody>
          <a:bodyPr/>
          <a:lstStyle/>
          <a:p>
            <a:fld id="{561D0CCE-8DCC-44DC-A653-AE62B1D84A52}" type="slidenum">
              <a:rPr lang="en-GB" smtClean="0"/>
              <a:pPr/>
              <a:t>29</a:t>
            </a:fld>
            <a:endParaRPr lang="en-GB"/>
          </a:p>
        </p:txBody>
      </p:sp>
      <p:sp>
        <p:nvSpPr>
          <p:cNvPr id="5" name="TextBox 8">
            <a:extLst>
              <a:ext uri="{FF2B5EF4-FFF2-40B4-BE49-F238E27FC236}">
                <a16:creationId xmlns:a16="http://schemas.microsoft.com/office/drawing/2014/main" id="{2F72C055-94C3-DB08-AEEA-613356F111EF}"/>
              </a:ext>
            </a:extLst>
          </p:cNvPr>
          <p:cNvSpPr txBox="1"/>
          <p:nvPr/>
        </p:nvSpPr>
        <p:spPr>
          <a:xfrm>
            <a:off x="7684191" y="5231362"/>
            <a:ext cx="3895703" cy="523220"/>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400">
                <a:hlinkClick r:id="rId3"/>
              </a:rPr>
              <a:t>Vaccine resources for health and social care professionals - Public Health Wales</a:t>
            </a:r>
            <a:endParaRPr lang="en-GB" sz="1400"/>
          </a:p>
        </p:txBody>
      </p:sp>
      <p:pic>
        <p:nvPicPr>
          <p:cNvPr id="6" name="Picture 5">
            <a:extLst>
              <a:ext uri="{FF2B5EF4-FFF2-40B4-BE49-F238E27FC236}">
                <a16:creationId xmlns:a16="http://schemas.microsoft.com/office/drawing/2014/main" id="{EDEDA3EE-62FA-6837-4B49-92BDE5EB4D4B}"/>
              </a:ext>
            </a:extLst>
          </p:cNvPr>
          <p:cNvPicPr>
            <a:picLocks noChangeAspect="1"/>
          </p:cNvPicPr>
          <p:nvPr/>
        </p:nvPicPr>
        <p:blipFill>
          <a:blip r:embed="rId4"/>
          <a:stretch>
            <a:fillRect/>
          </a:stretch>
        </p:blipFill>
        <p:spPr>
          <a:xfrm>
            <a:off x="7337873" y="1702888"/>
            <a:ext cx="4242021" cy="2896716"/>
          </a:xfrm>
          <a:prstGeom prst="rect">
            <a:avLst/>
          </a:prstGeom>
          <a:ln w="28575">
            <a:solidFill>
              <a:schemeClr val="tx1"/>
            </a:solidFill>
          </a:ln>
        </p:spPr>
      </p:pic>
      <p:pic>
        <p:nvPicPr>
          <p:cNvPr id="8" name="Picture 7">
            <a:extLst>
              <a:ext uri="{FF2B5EF4-FFF2-40B4-BE49-F238E27FC236}">
                <a16:creationId xmlns:a16="http://schemas.microsoft.com/office/drawing/2014/main" id="{0D8E7293-BCC4-B7DE-960C-5D9CE6F5BC4F}"/>
              </a:ext>
            </a:extLst>
          </p:cNvPr>
          <p:cNvPicPr>
            <a:picLocks noChangeAspect="1"/>
          </p:cNvPicPr>
          <p:nvPr/>
        </p:nvPicPr>
        <p:blipFill>
          <a:blip r:embed="rId5"/>
          <a:stretch>
            <a:fillRect/>
          </a:stretch>
        </p:blipFill>
        <p:spPr>
          <a:xfrm>
            <a:off x="612106" y="1419111"/>
            <a:ext cx="1628121" cy="4536281"/>
          </a:xfrm>
          <a:prstGeom prst="rect">
            <a:avLst/>
          </a:prstGeom>
          <a:ln w="28575">
            <a:solidFill>
              <a:schemeClr val="tx1"/>
            </a:solidFill>
          </a:ln>
        </p:spPr>
      </p:pic>
      <p:pic>
        <p:nvPicPr>
          <p:cNvPr id="12" name="Picture 11">
            <a:extLst>
              <a:ext uri="{FF2B5EF4-FFF2-40B4-BE49-F238E27FC236}">
                <a16:creationId xmlns:a16="http://schemas.microsoft.com/office/drawing/2014/main" id="{88D87193-3522-B319-D658-3C7449103D6C}"/>
              </a:ext>
            </a:extLst>
          </p:cNvPr>
          <p:cNvPicPr>
            <a:picLocks noChangeAspect="1"/>
          </p:cNvPicPr>
          <p:nvPr/>
        </p:nvPicPr>
        <p:blipFill>
          <a:blip r:embed="rId6"/>
          <a:stretch>
            <a:fillRect/>
          </a:stretch>
        </p:blipFill>
        <p:spPr>
          <a:xfrm>
            <a:off x="2873107" y="1436746"/>
            <a:ext cx="3831886" cy="3429000"/>
          </a:xfrm>
          <a:prstGeom prst="rect">
            <a:avLst/>
          </a:prstGeom>
          <a:ln w="28575">
            <a:solidFill>
              <a:schemeClr val="tx1"/>
            </a:solidFill>
          </a:ln>
        </p:spPr>
      </p:pic>
      <p:cxnSp>
        <p:nvCxnSpPr>
          <p:cNvPr id="23" name="Straight Arrow Connector 22">
            <a:extLst>
              <a:ext uri="{FF2B5EF4-FFF2-40B4-BE49-F238E27FC236}">
                <a16:creationId xmlns:a16="http://schemas.microsoft.com/office/drawing/2014/main" id="{F1433EF6-BBA7-C75B-0484-4CBE392A4AE2}"/>
              </a:ext>
            </a:extLst>
          </p:cNvPr>
          <p:cNvCxnSpPr>
            <a:cxnSpLocks/>
          </p:cNvCxnSpPr>
          <p:nvPr/>
        </p:nvCxnSpPr>
        <p:spPr>
          <a:xfrm flipV="1">
            <a:off x="1882471" y="4135379"/>
            <a:ext cx="1177331" cy="965259"/>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BC05F52E-67BD-1115-D7E4-C3A88C5B0E73}"/>
              </a:ext>
            </a:extLst>
          </p:cNvPr>
          <p:cNvCxnSpPr>
            <a:cxnSpLocks/>
          </p:cNvCxnSpPr>
          <p:nvPr/>
        </p:nvCxnSpPr>
        <p:spPr>
          <a:xfrm flipV="1">
            <a:off x="3706316" y="4135379"/>
            <a:ext cx="3851772" cy="28575"/>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861547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ED60C5-8A1B-CDA5-E9E2-FB286909FCA6}"/>
              </a:ext>
            </a:extLst>
          </p:cNvPr>
          <p:cNvSpPr>
            <a:spLocks noGrp="1"/>
          </p:cNvSpPr>
          <p:nvPr>
            <p:ph type="title"/>
          </p:nvPr>
        </p:nvSpPr>
        <p:spPr>
          <a:xfrm>
            <a:off x="838200" y="507365"/>
            <a:ext cx="10515600" cy="1325563"/>
          </a:xfrm>
        </p:spPr>
        <p:txBody>
          <a:bodyPr lIns="60586" tIns="30293" rIns="60586" bIns="30293" anchor="t"/>
          <a:lstStyle/>
          <a:p>
            <a:r>
              <a:rPr lang="en-GB" sz="4000" b="1"/>
              <a:t>Acknowledgements</a:t>
            </a:r>
            <a:endParaRPr lang="en-GB" sz="4000" b="1">
              <a:cs typeface="Arial"/>
            </a:endParaRPr>
          </a:p>
        </p:txBody>
      </p:sp>
      <p:sp>
        <p:nvSpPr>
          <p:cNvPr id="3" name="Content Placeholder 2">
            <a:extLst>
              <a:ext uri="{FF2B5EF4-FFF2-40B4-BE49-F238E27FC236}">
                <a16:creationId xmlns:a16="http://schemas.microsoft.com/office/drawing/2014/main" id="{18372DF4-2162-3280-EAF1-50C2D8D17562}"/>
              </a:ext>
            </a:extLst>
          </p:cNvPr>
          <p:cNvSpPr>
            <a:spLocks noGrp="1"/>
          </p:cNvSpPr>
          <p:nvPr>
            <p:ph idx="1"/>
          </p:nvPr>
        </p:nvSpPr>
        <p:spPr/>
        <p:txBody>
          <a:bodyPr lIns="60586" tIns="30293" rIns="60586" bIns="30293" anchor="t"/>
          <a:lstStyle/>
          <a:p>
            <a:pPr marL="225425" indent="-225425" fontAlgn="base"/>
            <a:r>
              <a:rPr lang="en-GB" sz="2400">
                <a:solidFill>
                  <a:srgbClr val="212A73"/>
                </a:solidFill>
                <a:latin typeface="Arial"/>
                <a:cs typeface="Arial"/>
              </a:rPr>
              <a:t>Vaccine Preventable Disease Programme</a:t>
            </a:r>
            <a:r>
              <a:rPr lang="en-US" sz="2400">
                <a:solidFill>
                  <a:srgbClr val="212A73"/>
                </a:solidFill>
                <a:latin typeface="Arial"/>
                <a:cs typeface="Arial"/>
              </a:rPr>
              <a:t>​ (VPDP)</a:t>
            </a:r>
          </a:p>
          <a:p>
            <a:pPr marL="225425" indent="-225425" fontAlgn="base"/>
            <a:r>
              <a:rPr lang="en-GB" sz="2400">
                <a:solidFill>
                  <a:srgbClr val="212A73"/>
                </a:solidFill>
                <a:latin typeface="Arial"/>
                <a:cs typeface="Arial"/>
              </a:rPr>
              <a:t>Joint Committee of Vaccination and Immunisation (JCVI)</a:t>
            </a:r>
          </a:p>
          <a:p>
            <a:pPr marL="225425" indent="-225425" fontAlgn="base"/>
            <a:r>
              <a:rPr lang="en-GB" sz="2400">
                <a:solidFill>
                  <a:srgbClr val="212A73"/>
                </a:solidFill>
                <a:latin typeface="Arial"/>
                <a:cs typeface="Arial"/>
              </a:rPr>
              <a:t>Vaccine Programme Wales</a:t>
            </a:r>
            <a:r>
              <a:rPr lang="en-US" sz="2400">
                <a:solidFill>
                  <a:srgbClr val="212A73"/>
                </a:solidFill>
                <a:latin typeface="Arial"/>
                <a:cs typeface="Arial"/>
              </a:rPr>
              <a:t>​ (VPW)</a:t>
            </a:r>
          </a:p>
          <a:p>
            <a:pPr marL="225425" indent="-225425" fontAlgn="base"/>
            <a:r>
              <a:rPr lang="en-GB" sz="2400">
                <a:solidFill>
                  <a:srgbClr val="212A73"/>
                </a:solidFill>
                <a:latin typeface="Arial"/>
                <a:cs typeface="Arial"/>
              </a:rPr>
              <a:t>UK Health Security Agency</a:t>
            </a:r>
            <a:r>
              <a:rPr lang="en-US" sz="2400">
                <a:solidFill>
                  <a:srgbClr val="212A73"/>
                </a:solidFill>
                <a:latin typeface="Arial"/>
                <a:cs typeface="Arial"/>
              </a:rPr>
              <a:t>​ (UKHSA)</a:t>
            </a:r>
            <a:endParaRPr lang="en-US" sz="2400">
              <a:cs typeface="Arial"/>
            </a:endParaRPr>
          </a:p>
          <a:p>
            <a:pPr marL="225425" indent="-225425" fontAlgn="base"/>
            <a:endParaRPr lang="en-US" sz="2400">
              <a:solidFill>
                <a:srgbClr val="212A73"/>
              </a:solidFill>
              <a:latin typeface="Arial"/>
              <a:cs typeface="Arial"/>
            </a:endParaRPr>
          </a:p>
          <a:p>
            <a:pPr marL="225425" indent="-225425"/>
            <a:endParaRPr lang="en-GB" sz="2120">
              <a:cs typeface="Arial"/>
            </a:endParaRPr>
          </a:p>
        </p:txBody>
      </p:sp>
      <p:sp>
        <p:nvSpPr>
          <p:cNvPr id="4" name="Slide Number Placeholder 3">
            <a:extLst>
              <a:ext uri="{FF2B5EF4-FFF2-40B4-BE49-F238E27FC236}">
                <a16:creationId xmlns:a16="http://schemas.microsoft.com/office/drawing/2014/main" id="{1B53488A-95A6-5658-ABA5-D3E544096600}"/>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Tree>
    <p:extLst>
      <p:ext uri="{BB962C8B-B14F-4D97-AF65-F5344CB8AC3E}">
        <p14:creationId xmlns:p14="http://schemas.microsoft.com/office/powerpoint/2010/main" val="370015671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6BCAE7C-7879-5BD7-D89A-F518275A900A}"/>
              </a:ext>
            </a:extLst>
          </p:cNvPr>
          <p:cNvSpPr>
            <a:spLocks noGrp="1"/>
          </p:cNvSpPr>
          <p:nvPr>
            <p:ph type="body" sz="quarter" idx="10"/>
          </p:nvPr>
        </p:nvSpPr>
        <p:spPr/>
        <p:txBody>
          <a:bodyPr lIns="91440" tIns="45720" rIns="91440" bIns="45720" anchor="t">
            <a:normAutofit/>
          </a:bodyPr>
          <a:lstStyle/>
          <a:p>
            <a:r>
              <a:rPr lang="en-GB" sz="4100">
                <a:latin typeface="Arial"/>
                <a:cs typeface="Arial"/>
              </a:rPr>
              <a:t>Vaccination codes</a:t>
            </a:r>
            <a:endParaRPr lang="en-GB"/>
          </a:p>
        </p:txBody>
      </p:sp>
      <p:sp>
        <p:nvSpPr>
          <p:cNvPr id="3" name="Text Placeholder 2">
            <a:extLst>
              <a:ext uri="{FF2B5EF4-FFF2-40B4-BE49-F238E27FC236}">
                <a16:creationId xmlns:a16="http://schemas.microsoft.com/office/drawing/2014/main" id="{06AFC4FE-B17C-AE5A-DC73-E0A1E13E6120}"/>
              </a:ext>
            </a:extLst>
          </p:cNvPr>
          <p:cNvSpPr>
            <a:spLocks noGrp="1"/>
          </p:cNvSpPr>
          <p:nvPr>
            <p:ph type="body" sz="quarter" idx="11"/>
          </p:nvPr>
        </p:nvSpPr>
        <p:spPr/>
        <p:txBody>
          <a:bodyPr lIns="91440" tIns="45720" rIns="91440" bIns="45720" anchor="t"/>
          <a:lstStyle/>
          <a:p>
            <a:r>
              <a:rPr lang="en-GB" sz="4150">
                <a:cs typeface="Arial"/>
              </a:rPr>
              <a:t>For mpox and gonorrhoea</a:t>
            </a:r>
            <a:endParaRPr lang="en-GB"/>
          </a:p>
        </p:txBody>
      </p:sp>
    </p:spTree>
    <p:extLst>
      <p:ext uri="{BB962C8B-B14F-4D97-AF65-F5344CB8AC3E}">
        <p14:creationId xmlns:p14="http://schemas.microsoft.com/office/powerpoint/2010/main" val="93093553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617023-F326-D7AB-9E33-0B6A12B3EAC2}"/>
              </a:ext>
            </a:extLst>
          </p:cNvPr>
          <p:cNvSpPr>
            <a:spLocks noGrp="1"/>
          </p:cNvSpPr>
          <p:nvPr>
            <p:ph type="title"/>
          </p:nvPr>
        </p:nvSpPr>
        <p:spPr>
          <a:xfrm>
            <a:off x="425067" y="365125"/>
            <a:ext cx="10515600" cy="912431"/>
          </a:xfrm>
        </p:spPr>
        <p:txBody>
          <a:bodyPr lIns="91440" tIns="45720" rIns="91440" bIns="45720" anchor="t"/>
          <a:lstStyle/>
          <a:p>
            <a:r>
              <a:rPr lang="en-GB" sz="5400" b="1"/>
              <a:t>Sexual health system codes</a:t>
            </a:r>
            <a:endParaRPr lang="en-GB" sz="5400" b="1">
              <a:cs typeface="Arial"/>
            </a:endParaRPr>
          </a:p>
        </p:txBody>
      </p:sp>
      <p:graphicFrame>
        <p:nvGraphicFramePr>
          <p:cNvPr id="6" name="Content Placeholder 5">
            <a:extLst>
              <a:ext uri="{FF2B5EF4-FFF2-40B4-BE49-F238E27FC236}">
                <a16:creationId xmlns:a16="http://schemas.microsoft.com/office/drawing/2014/main" id="{89B4FB47-8552-98EB-36CA-3F36927D1CFC}"/>
              </a:ext>
            </a:extLst>
          </p:cNvPr>
          <p:cNvGraphicFramePr>
            <a:graphicFrameLocks noGrp="1"/>
          </p:cNvGraphicFramePr>
          <p:nvPr>
            <p:ph idx="1"/>
            <p:extLst>
              <p:ext uri="{D42A27DB-BD31-4B8C-83A1-F6EECF244321}">
                <p14:modId xmlns:p14="http://schemas.microsoft.com/office/powerpoint/2010/main" val="3094385053"/>
              </p:ext>
            </p:extLst>
          </p:nvPr>
        </p:nvGraphicFramePr>
        <p:xfrm>
          <a:off x="3333204" y="2276172"/>
          <a:ext cx="5525592" cy="1507386"/>
        </p:xfrm>
        <a:graphic>
          <a:graphicData uri="http://schemas.openxmlformats.org/drawingml/2006/table">
            <a:tbl>
              <a:tblPr firstRow="1" firstCol="1" bandRow="1"/>
              <a:tblGrid>
                <a:gridCol w="2762796">
                  <a:extLst>
                    <a:ext uri="{9D8B030D-6E8A-4147-A177-3AD203B41FA5}">
                      <a16:colId xmlns:a16="http://schemas.microsoft.com/office/drawing/2014/main" val="2747190215"/>
                    </a:ext>
                  </a:extLst>
                </a:gridCol>
                <a:gridCol w="2762796">
                  <a:extLst>
                    <a:ext uri="{9D8B030D-6E8A-4147-A177-3AD203B41FA5}">
                      <a16:colId xmlns:a16="http://schemas.microsoft.com/office/drawing/2014/main" val="3946031540"/>
                    </a:ext>
                  </a:extLst>
                </a:gridCol>
              </a:tblGrid>
              <a:tr h="225912">
                <a:tc>
                  <a:txBody>
                    <a:bodyPr/>
                    <a:lstStyle/>
                    <a:p>
                      <a:pPr algn="ctr">
                        <a:lnSpc>
                          <a:spcPct val="115000"/>
                        </a:lnSpc>
                        <a:spcAft>
                          <a:spcPts val="800"/>
                        </a:spcAft>
                        <a:buNone/>
                      </a:pPr>
                      <a:r>
                        <a:rPr lang="en-GB" sz="1200" kern="100">
                          <a:solidFill>
                            <a:srgbClr val="FFFFFF"/>
                          </a:solidFill>
                          <a:effectLst/>
                          <a:latin typeface="Ubuntu Medium" panose="020B0604030602030204" pitchFamily="34" charset="0"/>
                          <a:ea typeface="Aptos" panose="020B0004020202020204" pitchFamily="34" charset="0"/>
                          <a:cs typeface="Times New Roman" panose="02020603050405020304" pitchFamily="18" charset="0"/>
                        </a:rPr>
                        <a:t>MPOX Vaccination Codes</a:t>
                      </a:r>
                      <a:endParaRPr lang="en-GB" sz="12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285087"/>
                    </a:solidFill>
                  </a:tcPr>
                </a:tc>
                <a:tc>
                  <a:txBody>
                    <a:bodyPr/>
                    <a:lstStyle/>
                    <a:p>
                      <a:pPr algn="ctr">
                        <a:lnSpc>
                          <a:spcPct val="115000"/>
                        </a:lnSpc>
                        <a:spcAft>
                          <a:spcPts val="800"/>
                        </a:spcAft>
                        <a:buNone/>
                      </a:pPr>
                      <a:r>
                        <a:rPr lang="en-GB" sz="1200" kern="100">
                          <a:solidFill>
                            <a:srgbClr val="FFFFFF"/>
                          </a:solidFill>
                          <a:effectLst/>
                          <a:latin typeface="Ubuntu Medium" panose="020B0604030602030204" pitchFamily="34" charset="0"/>
                          <a:ea typeface="Aptos" panose="020B0004020202020204" pitchFamily="34" charset="0"/>
                          <a:cs typeface="Times New Roman" panose="02020603050405020304" pitchFamily="18" charset="0"/>
                        </a:rPr>
                        <a:t>MPOX Vaccination Codes Description</a:t>
                      </a:r>
                      <a:endParaRPr lang="en-GB" sz="12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285087"/>
                    </a:solidFill>
                  </a:tcPr>
                </a:tc>
                <a:extLst>
                  <a:ext uri="{0D108BD9-81ED-4DB2-BD59-A6C34878D82A}">
                    <a16:rowId xmlns:a16="http://schemas.microsoft.com/office/drawing/2014/main" val="3738171567"/>
                  </a:ext>
                </a:extLst>
              </a:tr>
              <a:tr h="225912">
                <a:tc>
                  <a:txBody>
                    <a:bodyPr/>
                    <a:lstStyle/>
                    <a:p>
                      <a:pPr algn="ctr">
                        <a:lnSpc>
                          <a:spcPct val="115000"/>
                        </a:lnSpc>
                        <a:spcAft>
                          <a:spcPts val="800"/>
                        </a:spcAft>
                        <a:buNone/>
                      </a:pPr>
                      <a:r>
                        <a:rPr lang="en-GB" sz="1200" kern="100">
                          <a:effectLst/>
                          <a:latin typeface="Ubuntu Light" panose="020B0304030602030204" pitchFamily="34" charset="0"/>
                          <a:ea typeface="Aptos" panose="020B0004020202020204" pitchFamily="34" charset="0"/>
                          <a:cs typeface="Times New Roman" panose="02020603050405020304" pitchFamily="18" charset="0"/>
                        </a:rPr>
                        <a:t>MPVD1</a:t>
                      </a:r>
                      <a:endParaRPr lang="en-GB" sz="12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800"/>
                        </a:spcAft>
                        <a:buNone/>
                      </a:pPr>
                      <a:r>
                        <a:rPr lang="en-GB" sz="1200" kern="100">
                          <a:effectLst/>
                          <a:latin typeface="Ubuntu Light" panose="020B0304030602030204" pitchFamily="34" charset="0"/>
                          <a:ea typeface="Aptos" panose="020B0004020202020204" pitchFamily="34" charset="0"/>
                          <a:cs typeface="Times New Roman" panose="02020603050405020304" pitchFamily="18" charset="0"/>
                        </a:rPr>
                        <a:t>MPOX Vaccination: 1st Dose</a:t>
                      </a:r>
                      <a:endParaRPr lang="en-GB" sz="12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957259396"/>
                  </a:ext>
                </a:extLst>
              </a:tr>
              <a:tr h="225912">
                <a:tc>
                  <a:txBody>
                    <a:bodyPr/>
                    <a:lstStyle/>
                    <a:p>
                      <a:pPr algn="ctr">
                        <a:lnSpc>
                          <a:spcPct val="115000"/>
                        </a:lnSpc>
                        <a:spcAft>
                          <a:spcPts val="800"/>
                        </a:spcAft>
                        <a:buNone/>
                      </a:pPr>
                      <a:r>
                        <a:rPr lang="en-GB" sz="1200" kern="100">
                          <a:effectLst/>
                          <a:latin typeface="Ubuntu Light" panose="020B0304030602030204" pitchFamily="34" charset="0"/>
                          <a:ea typeface="Aptos" panose="020B0004020202020204" pitchFamily="34" charset="0"/>
                          <a:cs typeface="Times New Roman" panose="02020603050405020304" pitchFamily="18" charset="0"/>
                        </a:rPr>
                        <a:t>MPVD2</a:t>
                      </a:r>
                      <a:endParaRPr lang="en-GB" sz="12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800"/>
                        </a:spcAft>
                        <a:buNone/>
                      </a:pPr>
                      <a:r>
                        <a:rPr lang="en-GB" sz="1200" kern="100">
                          <a:effectLst/>
                          <a:latin typeface="Ubuntu Light" panose="020B0304030602030204" pitchFamily="34" charset="0"/>
                          <a:ea typeface="Aptos" panose="020B0004020202020204" pitchFamily="34" charset="0"/>
                          <a:cs typeface="Times New Roman" panose="02020603050405020304" pitchFamily="18" charset="0"/>
                        </a:rPr>
                        <a:t>MPOX Vaccination: 2nd Dose</a:t>
                      </a:r>
                      <a:endParaRPr lang="en-GB" sz="12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227517489"/>
                  </a:ext>
                </a:extLst>
              </a:tr>
              <a:tr h="225912">
                <a:tc>
                  <a:txBody>
                    <a:bodyPr/>
                    <a:lstStyle/>
                    <a:p>
                      <a:pPr algn="ctr">
                        <a:lnSpc>
                          <a:spcPct val="115000"/>
                        </a:lnSpc>
                        <a:spcAft>
                          <a:spcPts val="800"/>
                        </a:spcAft>
                        <a:buNone/>
                      </a:pPr>
                      <a:r>
                        <a:rPr lang="en-GB" sz="1200" kern="100">
                          <a:effectLst/>
                          <a:latin typeface="Ubuntu Light" panose="020B0304030602030204" pitchFamily="34" charset="0"/>
                          <a:ea typeface="Aptos" panose="020B0004020202020204" pitchFamily="34" charset="0"/>
                          <a:cs typeface="Times New Roman" panose="02020603050405020304" pitchFamily="18" charset="0"/>
                        </a:rPr>
                        <a:t>MPVD3</a:t>
                      </a:r>
                      <a:endParaRPr lang="en-GB" sz="12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800"/>
                        </a:spcAft>
                        <a:buNone/>
                      </a:pPr>
                      <a:r>
                        <a:rPr lang="en-GB" sz="1200" kern="100">
                          <a:effectLst/>
                          <a:latin typeface="Ubuntu Light" panose="020B0304030602030204" pitchFamily="34" charset="0"/>
                          <a:ea typeface="Aptos" panose="020B0004020202020204" pitchFamily="34" charset="0"/>
                          <a:cs typeface="Times New Roman" panose="02020603050405020304" pitchFamily="18" charset="0"/>
                        </a:rPr>
                        <a:t>MPOX Vaccination: 3rd Dose</a:t>
                      </a:r>
                      <a:endParaRPr lang="en-GB" sz="12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74272136"/>
                  </a:ext>
                </a:extLst>
              </a:tr>
              <a:tr h="225912">
                <a:tc>
                  <a:txBody>
                    <a:bodyPr/>
                    <a:lstStyle/>
                    <a:p>
                      <a:pPr algn="ctr">
                        <a:lnSpc>
                          <a:spcPct val="115000"/>
                        </a:lnSpc>
                        <a:spcAft>
                          <a:spcPts val="800"/>
                        </a:spcAft>
                        <a:buNone/>
                      </a:pPr>
                      <a:r>
                        <a:rPr lang="en-GB" sz="1200" kern="100">
                          <a:effectLst/>
                          <a:latin typeface="Ubuntu Light" panose="020B0304030602030204" pitchFamily="34" charset="0"/>
                          <a:ea typeface="Aptos" panose="020B0004020202020204" pitchFamily="34" charset="0"/>
                          <a:cs typeface="Times New Roman" panose="02020603050405020304" pitchFamily="18" charset="0"/>
                        </a:rPr>
                        <a:t>MPVDD</a:t>
                      </a:r>
                      <a:endParaRPr lang="en-GB" sz="12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800"/>
                        </a:spcAft>
                        <a:buNone/>
                      </a:pPr>
                      <a:r>
                        <a:rPr lang="en-GB" sz="1200" kern="100">
                          <a:effectLst/>
                          <a:latin typeface="Ubuntu Light" panose="020B0304030602030204" pitchFamily="34" charset="0"/>
                          <a:ea typeface="Aptos" panose="020B0004020202020204" pitchFamily="34" charset="0"/>
                          <a:cs typeface="Times New Roman" panose="02020603050405020304" pitchFamily="18" charset="0"/>
                        </a:rPr>
                        <a:t>MPOX Vaccination </a:t>
                      </a:r>
                      <a:r>
                        <a:rPr lang="en-GB" sz="1200" kern="100">
                          <a:solidFill>
                            <a:schemeClr val="tx1"/>
                          </a:solidFill>
                          <a:effectLst/>
                          <a:latin typeface="Ubuntu Light" panose="020B0304030602030204" pitchFamily="34" charset="0"/>
                          <a:ea typeface="Aptos" panose="020B0004020202020204" pitchFamily="34" charset="0"/>
                          <a:cs typeface="Times New Roman" panose="02020603050405020304" pitchFamily="18" charset="0"/>
                        </a:rPr>
                        <a:t>Declined</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872328292"/>
                  </a:ext>
                </a:extLst>
              </a:tr>
              <a:tr h="196004">
                <a:tc>
                  <a:txBody>
                    <a:bodyPr/>
                    <a:lstStyle/>
                    <a:p>
                      <a:pPr algn="ctr">
                        <a:lnSpc>
                          <a:spcPct val="115000"/>
                        </a:lnSpc>
                        <a:spcAft>
                          <a:spcPts val="800"/>
                        </a:spcAft>
                        <a:buNone/>
                      </a:pPr>
                      <a:r>
                        <a:rPr lang="en-GB" sz="1200" kern="100">
                          <a:solidFill>
                            <a:schemeClr val="tx1"/>
                          </a:solidFill>
                          <a:effectLst/>
                          <a:latin typeface="Ubuntu Light" panose="020B0304030602030204" pitchFamily="34" charset="0"/>
                          <a:ea typeface="Aptos" panose="020B0004020202020204" pitchFamily="34" charset="0"/>
                          <a:cs typeface="Times New Roman" panose="02020603050405020304" pitchFamily="18" charset="0"/>
                        </a:rPr>
                        <a:t>MPVDP</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800"/>
                        </a:spcAft>
                        <a:buNone/>
                      </a:pPr>
                      <a:r>
                        <a:rPr lang="en-GB" sz="1200" kern="100">
                          <a:solidFill>
                            <a:schemeClr val="tx1"/>
                          </a:solidFill>
                          <a:effectLst/>
                          <a:latin typeface="Ubuntu Light" panose="020B0304030602030204" pitchFamily="34" charset="0"/>
                          <a:ea typeface="Aptos" panose="020B0004020202020204" pitchFamily="34" charset="0"/>
                          <a:cs typeface="Times New Roman" panose="02020603050405020304" pitchFamily="18" charset="0"/>
                        </a:rPr>
                        <a:t>MPOX previously vaccinated (fully)</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922849734"/>
                  </a:ext>
                </a:extLst>
              </a:tr>
            </a:tbl>
          </a:graphicData>
        </a:graphic>
      </p:graphicFrame>
      <p:sp>
        <p:nvSpPr>
          <p:cNvPr id="4" name="Slide Number Placeholder 3">
            <a:extLst>
              <a:ext uri="{FF2B5EF4-FFF2-40B4-BE49-F238E27FC236}">
                <a16:creationId xmlns:a16="http://schemas.microsoft.com/office/drawing/2014/main" id="{1015D2EE-35C2-35FF-447D-93591D1BFBAE}"/>
              </a:ext>
            </a:extLst>
          </p:cNvPr>
          <p:cNvSpPr>
            <a:spLocks noGrp="1"/>
          </p:cNvSpPr>
          <p:nvPr>
            <p:ph type="sldNum" sz="quarter" idx="12"/>
          </p:nvPr>
        </p:nvSpPr>
        <p:spPr/>
        <p:txBody>
          <a:bodyPr/>
          <a:lstStyle/>
          <a:p>
            <a:fld id="{561D0CCE-8DCC-44DC-A653-AE62B1D84A52}" type="slidenum">
              <a:rPr lang="en-GB" smtClean="0"/>
              <a:pPr/>
              <a:t>31</a:t>
            </a:fld>
            <a:endParaRPr lang="en-GB"/>
          </a:p>
        </p:txBody>
      </p:sp>
      <p:graphicFrame>
        <p:nvGraphicFramePr>
          <p:cNvPr id="13" name="Content Placeholder 5">
            <a:extLst>
              <a:ext uri="{FF2B5EF4-FFF2-40B4-BE49-F238E27FC236}">
                <a16:creationId xmlns:a16="http://schemas.microsoft.com/office/drawing/2014/main" id="{604E75EB-C3C6-3FF7-C992-506541113BB5}"/>
              </a:ext>
            </a:extLst>
          </p:cNvPr>
          <p:cNvGraphicFramePr>
            <a:graphicFrameLocks/>
          </p:cNvGraphicFramePr>
          <p:nvPr>
            <p:extLst>
              <p:ext uri="{D42A27DB-BD31-4B8C-83A1-F6EECF244321}">
                <p14:modId xmlns:p14="http://schemas.microsoft.com/office/powerpoint/2010/main" val="3042375883"/>
              </p:ext>
            </p:extLst>
          </p:nvPr>
        </p:nvGraphicFramePr>
        <p:xfrm>
          <a:off x="3333204" y="4026619"/>
          <a:ext cx="5525592" cy="1507384"/>
        </p:xfrm>
        <a:graphic>
          <a:graphicData uri="http://schemas.openxmlformats.org/drawingml/2006/table">
            <a:tbl>
              <a:tblPr firstRow="1" firstCol="1" bandRow="1"/>
              <a:tblGrid>
                <a:gridCol w="2762796">
                  <a:extLst>
                    <a:ext uri="{9D8B030D-6E8A-4147-A177-3AD203B41FA5}">
                      <a16:colId xmlns:a16="http://schemas.microsoft.com/office/drawing/2014/main" val="2747190215"/>
                    </a:ext>
                  </a:extLst>
                </a:gridCol>
                <a:gridCol w="2762796">
                  <a:extLst>
                    <a:ext uri="{9D8B030D-6E8A-4147-A177-3AD203B41FA5}">
                      <a16:colId xmlns:a16="http://schemas.microsoft.com/office/drawing/2014/main" val="3946031540"/>
                    </a:ext>
                  </a:extLst>
                </a:gridCol>
              </a:tblGrid>
              <a:tr h="254590">
                <a:tc>
                  <a:txBody>
                    <a:bodyPr/>
                    <a:lstStyle/>
                    <a:p>
                      <a:pPr algn="ctr">
                        <a:lnSpc>
                          <a:spcPct val="115000"/>
                        </a:lnSpc>
                        <a:spcAft>
                          <a:spcPts val="800"/>
                        </a:spcAft>
                        <a:buNone/>
                      </a:pPr>
                      <a:r>
                        <a:rPr lang="en-GB" sz="1200" kern="100">
                          <a:solidFill>
                            <a:srgbClr val="FFFFFF"/>
                          </a:solidFill>
                          <a:effectLst/>
                          <a:latin typeface="Ubuntu Medium" panose="020B0604030602030204" pitchFamily="34" charset="0"/>
                          <a:ea typeface="Aptos" panose="020B0004020202020204" pitchFamily="34" charset="0"/>
                          <a:cs typeface="Times New Roman" panose="02020603050405020304" pitchFamily="18" charset="0"/>
                        </a:rPr>
                        <a:t>Gono Vaccination Codes</a:t>
                      </a:r>
                      <a:endParaRPr lang="en-GB" sz="12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285087"/>
                    </a:solidFill>
                  </a:tcPr>
                </a:tc>
                <a:tc>
                  <a:txBody>
                    <a:bodyPr/>
                    <a:lstStyle/>
                    <a:p>
                      <a:pPr algn="ctr">
                        <a:lnSpc>
                          <a:spcPct val="115000"/>
                        </a:lnSpc>
                        <a:spcAft>
                          <a:spcPts val="800"/>
                        </a:spcAft>
                        <a:buNone/>
                      </a:pPr>
                      <a:r>
                        <a:rPr lang="en-GB" sz="1200" kern="100">
                          <a:solidFill>
                            <a:srgbClr val="FFFFFF"/>
                          </a:solidFill>
                          <a:effectLst/>
                          <a:latin typeface="Ubuntu Medium" panose="020B0604030602030204" pitchFamily="34" charset="0"/>
                          <a:ea typeface="Aptos" panose="020B0004020202020204" pitchFamily="34" charset="0"/>
                          <a:cs typeface="Times New Roman" panose="02020603050405020304" pitchFamily="18" charset="0"/>
                        </a:rPr>
                        <a:t>Gono Vaccination Codes Description</a:t>
                      </a:r>
                      <a:endParaRPr lang="en-GB" sz="12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285087"/>
                    </a:solidFill>
                  </a:tcPr>
                </a:tc>
                <a:extLst>
                  <a:ext uri="{0D108BD9-81ED-4DB2-BD59-A6C34878D82A}">
                    <a16:rowId xmlns:a16="http://schemas.microsoft.com/office/drawing/2014/main" val="3738171567"/>
                  </a:ext>
                </a:extLst>
              </a:tr>
              <a:tr h="254590">
                <a:tc>
                  <a:txBody>
                    <a:bodyPr/>
                    <a:lstStyle/>
                    <a:p>
                      <a:pPr algn="ctr">
                        <a:lnSpc>
                          <a:spcPct val="107000"/>
                        </a:lnSpc>
                        <a:spcAft>
                          <a:spcPts val="800"/>
                        </a:spcAft>
                        <a:buNone/>
                      </a:pPr>
                      <a:r>
                        <a:rPr lang="en-GB" sz="1200" kern="100">
                          <a:effectLst/>
                          <a:latin typeface="Aptos" panose="020B0004020202020204" pitchFamily="34" charset="0"/>
                          <a:ea typeface="Aptos" panose="020B0004020202020204" pitchFamily="34" charset="0"/>
                          <a:cs typeface="Times New Roman" panose="02020603050405020304" pitchFamily="18" charset="0"/>
                        </a:rPr>
                        <a:t>MENBVD1</a:t>
                      </a:r>
                      <a:endParaRPr lang="en-GB" sz="1100" kern="100">
                        <a:effectLst/>
                        <a:latin typeface="Aptos" panose="020B0004020202020204" pitchFamily="34" charset="0"/>
                        <a:ea typeface="Aptos" panose="020B0004020202020204" pitchFamily="34" charset="0"/>
                        <a:cs typeface="Times New Roman" panose="02020603050405020304" pitchFamily="18" charset="0"/>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buNone/>
                      </a:pPr>
                      <a:r>
                        <a:rPr lang="en-GB" sz="1200" kern="100">
                          <a:effectLst/>
                          <a:latin typeface="Aptos" panose="020B0004020202020204" pitchFamily="34" charset="0"/>
                          <a:ea typeface="Aptos" panose="020B0004020202020204" pitchFamily="34" charset="0"/>
                          <a:cs typeface="Times New Roman" panose="02020603050405020304" pitchFamily="18" charset="0"/>
                        </a:rPr>
                        <a:t>1st dose of MenB vaccination</a:t>
                      </a: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957259396"/>
                  </a:ext>
                </a:extLst>
              </a:tr>
              <a:tr h="254590">
                <a:tc>
                  <a:txBody>
                    <a:bodyPr/>
                    <a:lstStyle/>
                    <a:p>
                      <a:pPr algn="ctr">
                        <a:lnSpc>
                          <a:spcPct val="107000"/>
                        </a:lnSpc>
                        <a:spcAft>
                          <a:spcPts val="800"/>
                        </a:spcAft>
                        <a:buNone/>
                      </a:pPr>
                      <a:r>
                        <a:rPr lang="en-GB" sz="1200" kern="100">
                          <a:effectLst/>
                          <a:latin typeface="Aptos" panose="020B0004020202020204" pitchFamily="34" charset="0"/>
                          <a:ea typeface="Aptos" panose="020B0004020202020204" pitchFamily="34" charset="0"/>
                          <a:cs typeface="Times New Roman" panose="02020603050405020304" pitchFamily="18" charset="0"/>
                        </a:rPr>
                        <a:t>MENBVD2</a:t>
                      </a: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buNone/>
                      </a:pPr>
                      <a:r>
                        <a:rPr lang="en-GB" sz="1200" kern="100">
                          <a:effectLst/>
                          <a:latin typeface="Aptos" panose="020B0004020202020204" pitchFamily="34" charset="0"/>
                          <a:ea typeface="Aptos" panose="020B0004020202020204" pitchFamily="34" charset="0"/>
                          <a:cs typeface="Times New Roman" panose="02020603050405020304" pitchFamily="18" charset="0"/>
                        </a:rPr>
                        <a:t>2nd dose of MenB vaccination</a:t>
                      </a: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227517489"/>
                  </a:ext>
                </a:extLst>
              </a:tr>
              <a:tr h="254590">
                <a:tc>
                  <a:txBody>
                    <a:bodyPr/>
                    <a:lstStyle/>
                    <a:p>
                      <a:pPr algn="ctr">
                        <a:lnSpc>
                          <a:spcPct val="107000"/>
                        </a:lnSpc>
                        <a:spcAft>
                          <a:spcPts val="800"/>
                        </a:spcAft>
                        <a:buNone/>
                      </a:pPr>
                      <a:r>
                        <a:rPr lang="en-GB" sz="1200" kern="100">
                          <a:effectLst/>
                          <a:latin typeface="Aptos" panose="020B0004020202020204" pitchFamily="34" charset="0"/>
                          <a:ea typeface="Aptos" panose="020B0004020202020204" pitchFamily="34" charset="0"/>
                          <a:cs typeface="Times New Roman" panose="02020603050405020304" pitchFamily="18" charset="0"/>
                        </a:rPr>
                        <a:t>MENBVDD</a:t>
                      </a: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buNone/>
                      </a:pPr>
                      <a:r>
                        <a:rPr lang="en-GB" sz="1200" kern="100">
                          <a:effectLst/>
                          <a:latin typeface="Aptos" panose="020B0004020202020204" pitchFamily="34" charset="0"/>
                          <a:ea typeface="Aptos" panose="020B0004020202020204" pitchFamily="34" charset="0"/>
                          <a:cs typeface="Times New Roman" panose="02020603050405020304" pitchFamily="18" charset="0"/>
                        </a:rPr>
                        <a:t>MenB offered and declined vaccine</a:t>
                      </a: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74272136"/>
                  </a:ext>
                </a:extLst>
              </a:tr>
              <a:tr h="254590">
                <a:tc>
                  <a:txBody>
                    <a:bodyPr/>
                    <a:lstStyle/>
                    <a:p>
                      <a:pPr algn="ctr">
                        <a:lnSpc>
                          <a:spcPct val="107000"/>
                        </a:lnSpc>
                        <a:spcAft>
                          <a:spcPts val="800"/>
                        </a:spcAft>
                        <a:buNone/>
                      </a:pPr>
                      <a:r>
                        <a:rPr lang="en-GB" sz="1200" kern="100">
                          <a:effectLst/>
                          <a:latin typeface="Aptos" panose="020B0004020202020204" pitchFamily="34" charset="0"/>
                          <a:ea typeface="Aptos" panose="020B0004020202020204" pitchFamily="34" charset="0"/>
                          <a:cs typeface="Times New Roman" panose="02020603050405020304" pitchFamily="18" charset="0"/>
                        </a:rPr>
                        <a:t>MENBVDC</a:t>
                      </a: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buNone/>
                      </a:pPr>
                      <a:r>
                        <a:rPr lang="en-GB" sz="1200" kern="100">
                          <a:effectLst/>
                          <a:latin typeface="Aptos" panose="020B0004020202020204" pitchFamily="34" charset="0"/>
                          <a:ea typeface="Aptos" panose="020B0004020202020204" pitchFamily="34" charset="0"/>
                          <a:cs typeface="Times New Roman" panose="02020603050405020304" pitchFamily="18" charset="0"/>
                        </a:rPr>
                        <a:t>MenB vaccine contraindicated</a:t>
                      </a: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872328292"/>
                  </a:ext>
                </a:extLst>
              </a:tr>
              <a:tr h="234434">
                <a:tc>
                  <a:txBody>
                    <a:bodyPr/>
                    <a:lstStyle/>
                    <a:p>
                      <a:pPr algn="ctr">
                        <a:lnSpc>
                          <a:spcPct val="107000"/>
                        </a:lnSpc>
                        <a:spcAft>
                          <a:spcPts val="800"/>
                        </a:spcAft>
                        <a:buNone/>
                      </a:pPr>
                      <a:r>
                        <a:rPr lang="en-GB" sz="1200" kern="100">
                          <a:effectLst/>
                          <a:latin typeface="Aptos" panose="020B0004020202020204" pitchFamily="34" charset="0"/>
                          <a:ea typeface="Aptos" panose="020B0004020202020204" pitchFamily="34" charset="0"/>
                          <a:cs typeface="Times New Roman" panose="02020603050405020304" pitchFamily="18" charset="0"/>
                        </a:rPr>
                        <a:t>MENBVDP</a:t>
                      </a: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800"/>
                        </a:spcAft>
                        <a:buNone/>
                      </a:pPr>
                      <a:r>
                        <a:rPr lang="en-GB" sz="1200" kern="100" err="1">
                          <a:effectLst/>
                          <a:latin typeface="Aptos" panose="020B0004020202020204" pitchFamily="34" charset="0"/>
                          <a:ea typeface="Aptos" panose="020B0004020202020204" pitchFamily="34" charset="0"/>
                          <a:cs typeface="Times New Roman" panose="02020603050405020304" pitchFamily="18" charset="0"/>
                        </a:rPr>
                        <a:t>MenB</a:t>
                      </a:r>
                      <a:r>
                        <a:rPr lang="en-GB" sz="1200" kern="100">
                          <a:effectLst/>
                          <a:latin typeface="Aptos" panose="020B0004020202020204" pitchFamily="34" charset="0"/>
                          <a:ea typeface="Aptos" panose="020B0004020202020204" pitchFamily="34" charset="0"/>
                          <a:cs typeface="Times New Roman" panose="02020603050405020304" pitchFamily="18" charset="0"/>
                        </a:rPr>
                        <a:t> previously vaccinated</a:t>
                      </a: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922849734"/>
                  </a:ext>
                </a:extLst>
              </a:tr>
            </a:tbl>
          </a:graphicData>
        </a:graphic>
      </p:graphicFrame>
      <p:sp>
        <p:nvSpPr>
          <p:cNvPr id="14" name="TextBox 13">
            <a:extLst>
              <a:ext uri="{FF2B5EF4-FFF2-40B4-BE49-F238E27FC236}">
                <a16:creationId xmlns:a16="http://schemas.microsoft.com/office/drawing/2014/main" id="{B37F0C68-ED31-6E1A-D7DC-80A64B4A72F3}"/>
              </a:ext>
            </a:extLst>
          </p:cNvPr>
          <p:cNvSpPr txBox="1"/>
          <p:nvPr/>
        </p:nvSpPr>
        <p:spPr>
          <a:xfrm>
            <a:off x="753367" y="1395059"/>
            <a:ext cx="10398457" cy="646331"/>
          </a:xfrm>
          <a:prstGeom prst="rect">
            <a:avLst/>
          </a:prstGeom>
          <a:noFill/>
        </p:spPr>
        <p:txBody>
          <a:bodyPr wrap="square" rtlCol="0">
            <a:spAutoFit/>
          </a:bodyPr>
          <a:lstStyle/>
          <a:p>
            <a:r>
              <a:rPr lang="en-GB"/>
              <a:t>All local sexual health systems should have updated vaccination codes for both mpox and gonorrhoea, these are listed below:</a:t>
            </a:r>
          </a:p>
        </p:txBody>
      </p:sp>
    </p:spTree>
    <p:extLst>
      <p:ext uri="{BB962C8B-B14F-4D97-AF65-F5344CB8AC3E}">
        <p14:creationId xmlns:p14="http://schemas.microsoft.com/office/powerpoint/2010/main" val="198080315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E97CBD-B3EE-8076-C3AA-2EA8C8826FFF}"/>
              </a:ext>
            </a:extLst>
          </p:cNvPr>
          <p:cNvSpPr>
            <a:spLocks noGrp="1"/>
          </p:cNvSpPr>
          <p:nvPr>
            <p:ph type="title"/>
          </p:nvPr>
        </p:nvSpPr>
        <p:spPr/>
        <p:txBody>
          <a:bodyPr/>
          <a:lstStyle/>
          <a:p>
            <a:r>
              <a:rPr lang="en-GB" sz="4000" b="1"/>
              <a:t>Who can I contact if I have questions?</a:t>
            </a:r>
          </a:p>
        </p:txBody>
      </p:sp>
      <p:sp>
        <p:nvSpPr>
          <p:cNvPr id="4" name="Slide Number Placeholder 3">
            <a:extLst>
              <a:ext uri="{FF2B5EF4-FFF2-40B4-BE49-F238E27FC236}">
                <a16:creationId xmlns:a16="http://schemas.microsoft.com/office/drawing/2014/main" id="{1327E24B-15CB-DE8B-508D-F0F07B838B49}"/>
              </a:ext>
            </a:extLst>
          </p:cNvPr>
          <p:cNvSpPr>
            <a:spLocks noGrp="1"/>
          </p:cNvSpPr>
          <p:nvPr>
            <p:ph type="sldNum" sz="quarter" idx="12"/>
          </p:nvPr>
        </p:nvSpPr>
        <p:spPr/>
        <p:txBody>
          <a:bodyPr/>
          <a:lstStyle/>
          <a:p>
            <a:fld id="{561D0CCE-8DCC-44DC-A653-AE62B1D84A52}" type="slidenum">
              <a:rPr lang="en-GB" smtClean="0"/>
              <a:pPr/>
              <a:t>32</a:t>
            </a:fld>
            <a:endParaRPr lang="en-GB"/>
          </a:p>
        </p:txBody>
      </p:sp>
      <p:pic>
        <p:nvPicPr>
          <p:cNvPr id="5" name="Content Placeholder 4" descr="The power of the question mark - SWOOP Analytics® | Workforce Analytics ...">
            <a:extLst>
              <a:ext uri="{FF2B5EF4-FFF2-40B4-BE49-F238E27FC236}">
                <a16:creationId xmlns:a16="http://schemas.microsoft.com/office/drawing/2014/main" id="{336EBD50-0568-5E16-142C-594DDDD0B87F}"/>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185416" y="1690688"/>
            <a:ext cx="7620000" cy="40081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4177615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EC839D-A15C-EA70-5DC0-000C0576096B}"/>
              </a:ext>
            </a:extLst>
          </p:cNvPr>
          <p:cNvSpPr>
            <a:spLocks noGrp="1"/>
          </p:cNvSpPr>
          <p:nvPr>
            <p:ph type="title"/>
          </p:nvPr>
        </p:nvSpPr>
        <p:spPr>
          <a:xfrm>
            <a:off x="755904" y="365125"/>
            <a:ext cx="10515600" cy="741299"/>
          </a:xfrm>
        </p:spPr>
        <p:txBody>
          <a:bodyPr/>
          <a:lstStyle/>
          <a:p>
            <a:r>
              <a:rPr lang="en-GB" sz="4000" b="1"/>
              <a:t>Contacts</a:t>
            </a:r>
          </a:p>
        </p:txBody>
      </p:sp>
      <p:sp>
        <p:nvSpPr>
          <p:cNvPr id="3" name="Content Placeholder 2">
            <a:extLst>
              <a:ext uri="{FF2B5EF4-FFF2-40B4-BE49-F238E27FC236}">
                <a16:creationId xmlns:a16="http://schemas.microsoft.com/office/drawing/2014/main" id="{669492E0-100F-16E0-B3BD-8ADEFAA6D74C}"/>
              </a:ext>
            </a:extLst>
          </p:cNvPr>
          <p:cNvSpPr>
            <a:spLocks noGrp="1"/>
          </p:cNvSpPr>
          <p:nvPr>
            <p:ph idx="1"/>
          </p:nvPr>
        </p:nvSpPr>
        <p:spPr>
          <a:xfrm>
            <a:off x="755904" y="1106424"/>
            <a:ext cx="10515600" cy="5070541"/>
          </a:xfrm>
        </p:spPr>
        <p:txBody>
          <a:bodyPr/>
          <a:lstStyle/>
          <a:p>
            <a:pPr marL="0" indent="0">
              <a:buNone/>
            </a:pPr>
            <a:r>
              <a:rPr lang="en-GB" sz="3200"/>
              <a:t>In the first instance, please contact your local vaccine health board contact. They should be able to help you.</a:t>
            </a:r>
          </a:p>
          <a:p>
            <a:pPr marL="0" indent="0">
              <a:buNone/>
            </a:pPr>
            <a:r>
              <a:rPr lang="en-GB" sz="3200">
                <a:hlinkClick r:id="rId3"/>
              </a:rPr>
              <a:t>Vaccine contacts - Public Health Wales</a:t>
            </a:r>
            <a:endParaRPr lang="en-GB" sz="3200"/>
          </a:p>
          <a:p>
            <a:pPr marL="0" indent="0">
              <a:buNone/>
            </a:pPr>
            <a:endParaRPr lang="en-GB" sz="3200"/>
          </a:p>
          <a:p>
            <a:pPr marL="0" indent="0">
              <a:buNone/>
            </a:pPr>
            <a:endParaRPr lang="en-GB" sz="3200"/>
          </a:p>
          <a:p>
            <a:pPr marL="0" indent="0">
              <a:buNone/>
            </a:pPr>
            <a:endParaRPr lang="en-GB" sz="3200"/>
          </a:p>
          <a:p>
            <a:pPr marL="0" indent="0">
              <a:buNone/>
            </a:pPr>
            <a:r>
              <a:rPr lang="en-GB" sz="3200"/>
              <a:t>Contact the Vaccine Preventable Disease Programme at  </a:t>
            </a:r>
            <a:r>
              <a:rPr lang="en-GB" sz="3200">
                <a:hlinkClick r:id="rId4"/>
              </a:rPr>
              <a:t>phw.vaccines@wales.nhs.uk</a:t>
            </a:r>
            <a:r>
              <a:rPr lang="en-GB" sz="3200"/>
              <a:t> </a:t>
            </a:r>
          </a:p>
        </p:txBody>
      </p:sp>
      <p:sp>
        <p:nvSpPr>
          <p:cNvPr id="4" name="Slide Number Placeholder 3">
            <a:extLst>
              <a:ext uri="{FF2B5EF4-FFF2-40B4-BE49-F238E27FC236}">
                <a16:creationId xmlns:a16="http://schemas.microsoft.com/office/drawing/2014/main" id="{B060406D-6F4C-9E96-7FDE-11CBA3C1C99C}"/>
              </a:ext>
            </a:extLst>
          </p:cNvPr>
          <p:cNvSpPr>
            <a:spLocks noGrp="1"/>
          </p:cNvSpPr>
          <p:nvPr>
            <p:ph type="sldNum" sz="quarter" idx="12"/>
          </p:nvPr>
        </p:nvSpPr>
        <p:spPr/>
        <p:txBody>
          <a:bodyPr/>
          <a:lstStyle/>
          <a:p>
            <a:fld id="{561D0CCE-8DCC-44DC-A653-AE62B1D84A52}" type="slidenum">
              <a:rPr lang="en-GB" smtClean="0"/>
              <a:pPr/>
              <a:t>33</a:t>
            </a:fld>
            <a:endParaRPr lang="en-GB"/>
          </a:p>
        </p:txBody>
      </p:sp>
      <p:sp>
        <p:nvSpPr>
          <p:cNvPr id="6" name="Arrow: Down 5">
            <a:extLst>
              <a:ext uri="{FF2B5EF4-FFF2-40B4-BE49-F238E27FC236}">
                <a16:creationId xmlns:a16="http://schemas.microsoft.com/office/drawing/2014/main" id="{17BB9CE9-5B00-FF75-4B21-954DCEAB2364}"/>
              </a:ext>
            </a:extLst>
          </p:cNvPr>
          <p:cNvSpPr/>
          <p:nvPr/>
        </p:nvSpPr>
        <p:spPr>
          <a:xfrm>
            <a:off x="5634228" y="2934485"/>
            <a:ext cx="923544" cy="1289304"/>
          </a:xfrm>
          <a:prstGeom prst="downArrow">
            <a:avLst/>
          </a:prstGeom>
          <a:solidFill>
            <a:srgbClr val="0070C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79933886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ED60C5-8A1B-CDA5-E9E2-FB286909FCA6}"/>
              </a:ext>
            </a:extLst>
          </p:cNvPr>
          <p:cNvSpPr>
            <a:spLocks noGrp="1"/>
          </p:cNvSpPr>
          <p:nvPr>
            <p:ph type="title"/>
          </p:nvPr>
        </p:nvSpPr>
        <p:spPr>
          <a:xfrm>
            <a:off x="838200" y="365126"/>
            <a:ext cx="10515600" cy="692150"/>
          </a:xfrm>
        </p:spPr>
        <p:txBody>
          <a:bodyPr lIns="91440" tIns="45720" rIns="91440" bIns="45720" anchor="t"/>
          <a:lstStyle/>
          <a:p>
            <a:r>
              <a:rPr lang="en-GB" sz="4000" b="1"/>
              <a:t>Further information</a:t>
            </a:r>
            <a:endParaRPr lang="en-GB" sz="4000" b="1">
              <a:cs typeface="Arial"/>
            </a:endParaRPr>
          </a:p>
        </p:txBody>
      </p:sp>
      <p:sp>
        <p:nvSpPr>
          <p:cNvPr id="3" name="Content Placeholder 2">
            <a:extLst>
              <a:ext uri="{FF2B5EF4-FFF2-40B4-BE49-F238E27FC236}">
                <a16:creationId xmlns:a16="http://schemas.microsoft.com/office/drawing/2014/main" id="{18372DF4-2162-3280-EAF1-50C2D8D17562}"/>
              </a:ext>
            </a:extLst>
          </p:cNvPr>
          <p:cNvSpPr>
            <a:spLocks noGrp="1"/>
          </p:cNvSpPr>
          <p:nvPr>
            <p:ph idx="1"/>
          </p:nvPr>
        </p:nvSpPr>
        <p:spPr>
          <a:xfrm>
            <a:off x="604272" y="1059602"/>
            <a:ext cx="5776054" cy="4803371"/>
          </a:xfrm>
        </p:spPr>
        <p:txBody>
          <a:bodyPr lIns="91440" tIns="45720" rIns="91440" bIns="45720" anchor="t"/>
          <a:lstStyle/>
          <a:p>
            <a:pPr marL="340360" indent="-340360"/>
            <a:r>
              <a:rPr lang="en-GB" sz="2800"/>
              <a:t>Green Book Gonorrhoea Chapter: </a:t>
            </a:r>
            <a:r>
              <a:rPr lang="en-GB" sz="2800">
                <a:ea typeface="+mn-lt"/>
                <a:cs typeface="+mn-lt"/>
                <a:hlinkClick r:id="rId3"/>
              </a:rPr>
              <a:t>Gonorrhoea: the green book chapter - GOV.UK</a:t>
            </a:r>
            <a:endParaRPr lang="en-GB" sz="2800">
              <a:cs typeface="Arial"/>
            </a:endParaRPr>
          </a:p>
          <a:p>
            <a:pPr marL="340360" indent="-340360"/>
            <a:r>
              <a:rPr lang="en-GB" sz="2800">
                <a:cs typeface="Arial"/>
              </a:rPr>
              <a:t>Green Book Smallpox and mpox Chapter 29: </a:t>
            </a:r>
            <a:r>
              <a:rPr lang="en-GB" sz="2800">
                <a:ea typeface="+mn-lt"/>
                <a:cs typeface="+mn-lt"/>
                <a:hlinkClick r:id="rId4"/>
              </a:rPr>
              <a:t>Smallpox and mpox: the green book, chapter 29 - GOV.UK</a:t>
            </a:r>
            <a:endParaRPr lang="en-GB" sz="2800">
              <a:cs typeface="Arial"/>
            </a:endParaRPr>
          </a:p>
          <a:p>
            <a:pPr marL="340360" indent="-340360"/>
            <a:r>
              <a:rPr lang="en-GB" sz="2800"/>
              <a:t>All relevant PGDs will be published/updated: </a:t>
            </a:r>
            <a:r>
              <a:rPr lang="en-GB" sz="2800">
                <a:hlinkClick r:id="rId5"/>
              </a:rPr>
              <a:t>Patient Group Directions (PGD) - Welsh Medicines Advice Service</a:t>
            </a:r>
            <a:endParaRPr lang="en-GB" sz="2800">
              <a:cs typeface="Arial"/>
            </a:endParaRPr>
          </a:p>
          <a:p>
            <a:pPr marL="340360" indent="-340360"/>
            <a:endParaRPr lang="en-GB">
              <a:cs typeface="Arial"/>
            </a:endParaRPr>
          </a:p>
        </p:txBody>
      </p:sp>
      <p:sp>
        <p:nvSpPr>
          <p:cNvPr id="4" name="Slide Number Placeholder 3">
            <a:extLst>
              <a:ext uri="{FF2B5EF4-FFF2-40B4-BE49-F238E27FC236}">
                <a16:creationId xmlns:a16="http://schemas.microsoft.com/office/drawing/2014/main" id="{1B53488A-95A6-5658-ABA5-D3E544096600}"/>
              </a:ext>
            </a:extLst>
          </p:cNvPr>
          <p:cNvSpPr>
            <a:spLocks noGrp="1"/>
          </p:cNvSpPr>
          <p:nvPr>
            <p:ph type="sldNum" sz="quarter" idx="12"/>
          </p:nvPr>
        </p:nvSpPr>
        <p:spPr/>
        <p:txBody>
          <a:bodyPr/>
          <a:lstStyle/>
          <a:p>
            <a:fld id="{561D0CCE-8DCC-44DC-A653-AE62B1D84A52}" type="slidenum">
              <a:rPr lang="en-GB" smtClean="0"/>
              <a:pPr/>
              <a:t>34</a:t>
            </a:fld>
            <a:endParaRPr lang="en-GB"/>
          </a:p>
        </p:txBody>
      </p:sp>
      <p:pic>
        <p:nvPicPr>
          <p:cNvPr id="7" name="Picture 6">
            <a:extLst>
              <a:ext uri="{FF2B5EF4-FFF2-40B4-BE49-F238E27FC236}">
                <a16:creationId xmlns:a16="http://schemas.microsoft.com/office/drawing/2014/main" id="{4BC2C3A6-0170-4118-1E2D-665ECE3BFD75}"/>
              </a:ext>
            </a:extLst>
          </p:cNvPr>
          <p:cNvPicPr>
            <a:picLocks noChangeAspect="1"/>
          </p:cNvPicPr>
          <p:nvPr/>
        </p:nvPicPr>
        <p:blipFill>
          <a:blip r:embed="rId6"/>
          <a:stretch>
            <a:fillRect/>
          </a:stretch>
        </p:blipFill>
        <p:spPr>
          <a:xfrm>
            <a:off x="6887342" y="808817"/>
            <a:ext cx="3988129" cy="4795852"/>
          </a:xfrm>
          <a:prstGeom prst="rect">
            <a:avLst/>
          </a:prstGeom>
        </p:spPr>
      </p:pic>
    </p:spTree>
    <p:extLst>
      <p:ext uri="{BB962C8B-B14F-4D97-AF65-F5344CB8AC3E}">
        <p14:creationId xmlns:p14="http://schemas.microsoft.com/office/powerpoint/2010/main" val="294675155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62732C-E0F2-B639-80D8-8D0AF496177A}"/>
              </a:ext>
            </a:extLst>
          </p:cNvPr>
          <p:cNvSpPr>
            <a:spLocks noGrp="1"/>
          </p:cNvSpPr>
          <p:nvPr>
            <p:ph type="title"/>
          </p:nvPr>
        </p:nvSpPr>
        <p:spPr>
          <a:xfrm>
            <a:off x="202141" y="0"/>
            <a:ext cx="2842404" cy="1325880"/>
          </a:xfrm>
        </p:spPr>
        <p:txBody>
          <a:bodyPr lIns="91440" tIns="45720" rIns="91440" bIns="45720" anchor="ctr">
            <a:normAutofit/>
          </a:bodyPr>
          <a:lstStyle/>
          <a:p>
            <a:r>
              <a:rPr lang="en-GB" sz="4000" b="1"/>
              <a:t>Evaluation</a:t>
            </a:r>
            <a:r>
              <a:rPr lang="en-GB" sz="3200" b="1"/>
              <a:t> </a:t>
            </a:r>
          </a:p>
        </p:txBody>
      </p:sp>
      <p:sp>
        <p:nvSpPr>
          <p:cNvPr id="4" name="Slide Number Placeholder 3">
            <a:extLst>
              <a:ext uri="{FF2B5EF4-FFF2-40B4-BE49-F238E27FC236}">
                <a16:creationId xmlns:a16="http://schemas.microsoft.com/office/drawing/2014/main" id="{F21F313D-205A-EAA0-4592-B55E9C54DC38}"/>
              </a:ext>
            </a:extLst>
          </p:cNvPr>
          <p:cNvSpPr>
            <a:spLocks noGrp="1"/>
          </p:cNvSpPr>
          <p:nvPr>
            <p:ph type="sldNum" sz="quarter" idx="12"/>
          </p:nvPr>
        </p:nvSpPr>
        <p:spPr>
          <a:xfrm>
            <a:off x="5843454" y="6348045"/>
            <a:ext cx="520337" cy="365125"/>
          </a:xfrm>
        </p:spPr>
        <p:txBody>
          <a:bodyPr>
            <a:normAutofit/>
          </a:bodyPr>
          <a:lstStyle/>
          <a:p>
            <a:pPr>
              <a:lnSpc>
                <a:spcPct val="90000"/>
              </a:lnSpc>
              <a:spcAft>
                <a:spcPts val="600"/>
              </a:spcAft>
            </a:pPr>
            <a:fld id="{561D0CCE-8DCC-44DC-A653-AE62B1D84A52}" type="slidenum">
              <a:rPr lang="en-GB" smtClean="0"/>
              <a:pPr>
                <a:lnSpc>
                  <a:spcPct val="90000"/>
                </a:lnSpc>
                <a:spcAft>
                  <a:spcPts val="600"/>
                </a:spcAft>
              </a:pPr>
              <a:t>35</a:t>
            </a:fld>
            <a:endParaRPr lang="en-GB"/>
          </a:p>
        </p:txBody>
      </p:sp>
      <p:pic>
        <p:nvPicPr>
          <p:cNvPr id="5" name="Picture 4" descr="A qr code on a white square&#10;&#10;AI-generated content may be incorrect.">
            <a:extLst>
              <a:ext uri="{FF2B5EF4-FFF2-40B4-BE49-F238E27FC236}">
                <a16:creationId xmlns:a16="http://schemas.microsoft.com/office/drawing/2014/main" id="{DF717CCF-DA7C-A7FF-8033-EB44FBBE5267}"/>
              </a:ext>
            </a:extLst>
          </p:cNvPr>
          <p:cNvPicPr>
            <a:picLocks noChangeAspect="1"/>
          </p:cNvPicPr>
          <p:nvPr/>
        </p:nvPicPr>
        <p:blipFill>
          <a:blip r:embed="rId3"/>
          <a:stretch>
            <a:fillRect/>
          </a:stretch>
        </p:blipFill>
        <p:spPr>
          <a:xfrm>
            <a:off x="3936765" y="1057334"/>
            <a:ext cx="3848100" cy="3238148"/>
          </a:xfrm>
          <a:prstGeom prst="rect">
            <a:avLst/>
          </a:prstGeom>
        </p:spPr>
      </p:pic>
      <p:sp>
        <p:nvSpPr>
          <p:cNvPr id="6" name="TextBox 5">
            <a:extLst>
              <a:ext uri="{FF2B5EF4-FFF2-40B4-BE49-F238E27FC236}">
                <a16:creationId xmlns:a16="http://schemas.microsoft.com/office/drawing/2014/main" id="{2E3171E0-8F94-E147-5A4A-1E15DA3639CC}"/>
              </a:ext>
            </a:extLst>
          </p:cNvPr>
          <p:cNvSpPr txBox="1"/>
          <p:nvPr/>
        </p:nvSpPr>
        <p:spPr>
          <a:xfrm>
            <a:off x="3783659" y="4884326"/>
            <a:ext cx="5151495" cy="5078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700" u="sng">
                <a:solidFill>
                  <a:srgbClr val="00A7A7"/>
                </a:solidFill>
                <a:latin typeface="Segoe UI"/>
                <a:cs typeface="Segoe UI"/>
                <a:hlinkClick r:id="rId4"/>
              </a:rPr>
              <a:t>Lunch and Learn Feedback</a:t>
            </a:r>
            <a:endParaRPr lang="en-US"/>
          </a:p>
        </p:txBody>
      </p:sp>
    </p:spTree>
    <p:extLst>
      <p:ext uri="{BB962C8B-B14F-4D97-AF65-F5344CB8AC3E}">
        <p14:creationId xmlns:p14="http://schemas.microsoft.com/office/powerpoint/2010/main" val="33234971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050BA9B3-2A4A-C47D-5AD5-4774880F77CE}"/>
              </a:ext>
            </a:extLst>
          </p:cNvPr>
          <p:cNvSpPr>
            <a:spLocks noGrp="1"/>
          </p:cNvSpPr>
          <p:nvPr>
            <p:ph type="sldNum" sz="quarter" idx="12"/>
          </p:nvPr>
        </p:nvSpPr>
        <p:spPr/>
        <p:txBody>
          <a:bodyPr/>
          <a:lstStyle/>
          <a:p>
            <a:fld id="{561D0CCE-8DCC-44DC-A653-AE62B1D84A52}" type="slidenum">
              <a:rPr lang="en-GB" smtClean="0"/>
              <a:pPr/>
              <a:t>36</a:t>
            </a:fld>
            <a:endParaRPr lang="en-GB"/>
          </a:p>
        </p:txBody>
      </p:sp>
      <p:pic>
        <p:nvPicPr>
          <p:cNvPr id="6" name="Content Placeholder 4" descr="The power of the question mark - SWOOP Analytics® | Workforce Analytics ...">
            <a:extLst>
              <a:ext uri="{FF2B5EF4-FFF2-40B4-BE49-F238E27FC236}">
                <a16:creationId xmlns:a16="http://schemas.microsoft.com/office/drawing/2014/main" id="{1003E4B0-A854-36DF-36E4-4C3EF168FE17}"/>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033454" y="1765562"/>
            <a:ext cx="7620000" cy="400812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6B3E1381-C605-6DE5-A515-F60D1A48EDC9}"/>
              </a:ext>
            </a:extLst>
          </p:cNvPr>
          <p:cNvSpPr txBox="1"/>
          <p:nvPr/>
        </p:nvSpPr>
        <p:spPr>
          <a:xfrm>
            <a:off x="979712" y="483314"/>
            <a:ext cx="10523439" cy="707886"/>
          </a:xfrm>
          <a:prstGeom prst="rect">
            <a:avLst/>
          </a:prstGeom>
          <a:noFill/>
        </p:spPr>
        <p:txBody>
          <a:bodyPr wrap="square" rtlCol="0">
            <a:spAutoFit/>
          </a:bodyPr>
          <a:lstStyle/>
          <a:p>
            <a:r>
              <a:rPr lang="en-GB" sz="4000" b="1">
                <a:latin typeface="+mj-lt"/>
                <a:ea typeface="+mj-ea"/>
                <a:cs typeface="+mj-cs"/>
              </a:rPr>
              <a:t>Over to you. Do you have any questions?</a:t>
            </a:r>
          </a:p>
        </p:txBody>
      </p:sp>
    </p:spTree>
    <p:extLst>
      <p:ext uri="{BB962C8B-B14F-4D97-AF65-F5344CB8AC3E}">
        <p14:creationId xmlns:p14="http://schemas.microsoft.com/office/powerpoint/2010/main" val="31387718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4500A4-674F-FE12-9718-860370A84851}"/>
              </a:ext>
            </a:extLst>
          </p:cNvPr>
          <p:cNvSpPr>
            <a:spLocks noGrp="1"/>
          </p:cNvSpPr>
          <p:nvPr>
            <p:ph type="title"/>
          </p:nvPr>
        </p:nvSpPr>
        <p:spPr>
          <a:xfrm>
            <a:off x="392723" y="388571"/>
            <a:ext cx="10515600" cy="1325563"/>
          </a:xfrm>
        </p:spPr>
        <p:txBody>
          <a:bodyPr lIns="91440" tIns="45720" rIns="91440" bIns="45720" anchor="t"/>
          <a:lstStyle/>
          <a:p>
            <a:pPr algn="ctr"/>
            <a:r>
              <a:rPr lang="en-GB" sz="4000" b="1"/>
              <a:t>What will &amp; will not be covered in this session?</a:t>
            </a:r>
            <a:endParaRPr lang="en-US"/>
          </a:p>
        </p:txBody>
      </p:sp>
      <p:sp>
        <p:nvSpPr>
          <p:cNvPr id="4" name="Slide Number Placeholder 3">
            <a:extLst>
              <a:ext uri="{FF2B5EF4-FFF2-40B4-BE49-F238E27FC236}">
                <a16:creationId xmlns:a16="http://schemas.microsoft.com/office/drawing/2014/main" id="{013413C8-9B02-0C00-7218-6CADD144FEFB}"/>
              </a:ext>
            </a:extLst>
          </p:cNvPr>
          <p:cNvSpPr>
            <a:spLocks noGrp="1"/>
          </p:cNvSpPr>
          <p:nvPr>
            <p:ph type="sldNum" sz="quarter" idx="12"/>
          </p:nvPr>
        </p:nvSpPr>
        <p:spPr/>
        <p:txBody>
          <a:bodyPr/>
          <a:lstStyle/>
          <a:p>
            <a:fld id="{561D0CCE-8DCC-44DC-A653-AE62B1D84A52}" type="slidenum">
              <a:rPr lang="en-GB" smtClean="0"/>
              <a:pPr/>
              <a:t>4</a:t>
            </a:fld>
            <a:endParaRPr lang="en-GB"/>
          </a:p>
        </p:txBody>
      </p:sp>
      <p:pic>
        <p:nvPicPr>
          <p:cNvPr id="5" name="Content Placeholder 4" descr="The power of the question mark - SWOOP Analytics® | Workforce Analytics ...">
            <a:extLst>
              <a:ext uri="{FF2B5EF4-FFF2-40B4-BE49-F238E27FC236}">
                <a16:creationId xmlns:a16="http://schemas.microsoft.com/office/drawing/2014/main" id="{ACD51F12-E7F8-A0B8-B0A6-F8A81F86F437}"/>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286000" y="1997234"/>
            <a:ext cx="7620000" cy="40081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537382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E6BAFB1B-21CA-43AB-9CF2-32093C598C48}"/>
              </a:ext>
            </a:extLst>
          </p:cNvPr>
          <p:cNvSpPr>
            <a:spLocks noGrp="1"/>
          </p:cNvSpPr>
          <p:nvPr>
            <p:ph type="sldNum" sz="quarter" idx="12"/>
          </p:nvPr>
        </p:nvSpPr>
        <p:spPr/>
        <p:txBody>
          <a:bodyPr/>
          <a:lstStyle/>
          <a:p>
            <a:fld id="{561D0CCE-8DCC-44DC-A653-AE62B1D84A52}" type="slidenum">
              <a:rPr lang="en-GB" smtClean="0"/>
              <a:pPr/>
              <a:t>5</a:t>
            </a:fld>
            <a:endParaRPr lang="en-GB"/>
          </a:p>
        </p:txBody>
      </p:sp>
      <p:sp>
        <p:nvSpPr>
          <p:cNvPr id="3" name="TextBox 2">
            <a:extLst>
              <a:ext uri="{FF2B5EF4-FFF2-40B4-BE49-F238E27FC236}">
                <a16:creationId xmlns:a16="http://schemas.microsoft.com/office/drawing/2014/main" id="{6EA6B651-A697-F554-9D2F-EBDBF9BA546D}"/>
              </a:ext>
            </a:extLst>
          </p:cNvPr>
          <p:cNvSpPr txBox="1"/>
          <p:nvPr/>
        </p:nvSpPr>
        <p:spPr>
          <a:xfrm>
            <a:off x="435732" y="697424"/>
            <a:ext cx="11324129" cy="4770537"/>
          </a:xfrm>
          <a:prstGeom prst="rect">
            <a:avLst/>
          </a:prstGeom>
          <a:noFill/>
        </p:spPr>
        <p:txBody>
          <a:bodyPr wrap="square" lIns="91440" tIns="45720" rIns="91440" bIns="45720" anchor="t">
            <a:spAutoFit/>
          </a:bodyPr>
          <a:lstStyle/>
          <a:p>
            <a:pPr algn="just" fontAlgn="base"/>
            <a:r>
              <a:rPr lang="en-GB" sz="2400" b="1">
                <a:cs typeface="Arial"/>
              </a:rPr>
              <a:t>Why are we providing a lunch and learn session and what will be covered?</a:t>
            </a:r>
            <a:r>
              <a:rPr lang="en-GB" sz="2000" b="1">
                <a:cs typeface="Arial"/>
              </a:rPr>
              <a:t> </a:t>
            </a:r>
          </a:p>
          <a:p>
            <a:pPr algn="just" rtl="0" fontAlgn="base"/>
            <a:endParaRPr lang="en-GB" sz="2000">
              <a:solidFill>
                <a:srgbClr val="FF0000"/>
              </a:solidFill>
              <a:ea typeface="Calibri"/>
              <a:cs typeface="Arial"/>
            </a:endParaRPr>
          </a:p>
          <a:p>
            <a:pPr marL="285750" indent="-285750" algn="just" fontAlgn="base">
              <a:buFont typeface="Arial" panose="020B0604020202020204" pitchFamily="34" charset="0"/>
              <a:buChar char="•"/>
            </a:pPr>
            <a:r>
              <a:rPr lang="en-GB">
                <a:solidFill>
                  <a:srgbClr val="212A73"/>
                </a:solidFill>
                <a:ea typeface="Calibri"/>
                <a:cs typeface="Arial"/>
              </a:rPr>
              <a:t>This short session will give a brief overview of the introduction of the new Meningococcal type B (4CMenB) vaccination programme for protection against gonorrhoea, and the change from a reactive offer of Mpox vaccine to a routine vaccination programme for the prevention of mpox. </a:t>
            </a:r>
            <a:endParaRPr lang="en-GB">
              <a:ea typeface="Calibri"/>
              <a:cs typeface="Arial"/>
            </a:endParaRPr>
          </a:p>
          <a:p>
            <a:pPr marL="285750" indent="-285750" algn="just">
              <a:buFont typeface="Arial" panose="020B0604020202020204" pitchFamily="34" charset="0"/>
              <a:buChar char="•"/>
            </a:pPr>
            <a:r>
              <a:rPr lang="en-GB">
                <a:solidFill>
                  <a:srgbClr val="212A73"/>
                </a:solidFill>
                <a:ea typeface="Calibri"/>
                <a:cs typeface="Arial"/>
              </a:rPr>
              <a:t>Opportunity to ask questions relating to your area of work.</a:t>
            </a:r>
          </a:p>
          <a:p>
            <a:pPr algn="just" rtl="0" fontAlgn="base"/>
            <a:r>
              <a:rPr lang="en-GB" sz="2000">
                <a:cs typeface="Arial"/>
              </a:rPr>
              <a:t> </a:t>
            </a:r>
          </a:p>
          <a:p>
            <a:pPr algn="just" rtl="0" fontAlgn="base"/>
            <a:r>
              <a:rPr lang="en-GB">
                <a:solidFill>
                  <a:srgbClr val="FF5248"/>
                </a:solidFill>
                <a:cs typeface="Arial"/>
              </a:rPr>
              <a:t> </a:t>
            </a:r>
            <a:r>
              <a:rPr lang="en-GB" sz="2400" b="1">
                <a:cs typeface="Arial"/>
              </a:rPr>
              <a:t>What will not be covered? </a:t>
            </a:r>
          </a:p>
          <a:p>
            <a:pPr algn="just" rtl="0" fontAlgn="base"/>
            <a:endParaRPr lang="en-GB">
              <a:solidFill>
                <a:srgbClr val="FF0000"/>
              </a:solidFill>
              <a:ea typeface="Calibri"/>
              <a:cs typeface="Arial"/>
            </a:endParaRPr>
          </a:p>
          <a:p>
            <a:pPr marL="285750" indent="-285750" algn="just" rtl="0" fontAlgn="base">
              <a:buFont typeface="Arial" panose="020B0604020202020204" pitchFamily="34" charset="0"/>
              <a:buChar char="•"/>
            </a:pPr>
            <a:r>
              <a:rPr lang="en-GB" b="1">
                <a:solidFill>
                  <a:srgbClr val="212A73"/>
                </a:solidFill>
                <a:ea typeface="Calibri"/>
                <a:cs typeface="Arial"/>
              </a:rPr>
              <a:t>This is not training. </a:t>
            </a:r>
            <a:r>
              <a:rPr lang="en-GB">
                <a:solidFill>
                  <a:srgbClr val="212A73"/>
                </a:solidFill>
                <a:ea typeface="Calibri"/>
                <a:cs typeface="Arial"/>
              </a:rPr>
              <a:t>This lunch and learn session is an awareness raising session. Training should be delivered by local health boards. </a:t>
            </a:r>
          </a:p>
          <a:p>
            <a:pPr marL="285750" indent="-285750" algn="just" rtl="0" fontAlgn="base">
              <a:buFont typeface="Arial" panose="020B0604020202020204" pitchFamily="34" charset="0"/>
              <a:buChar char="•"/>
            </a:pPr>
            <a:r>
              <a:rPr lang="en-GB">
                <a:solidFill>
                  <a:srgbClr val="212A73"/>
                </a:solidFill>
                <a:ea typeface="Calibri"/>
                <a:cs typeface="Arial"/>
              </a:rPr>
              <a:t>We will not be covering the more operational aspects of the changes. We will not be discussing the reasons for the recommendations in depth. </a:t>
            </a:r>
          </a:p>
          <a:p>
            <a:pPr marL="285750" indent="-285750" algn="just" fontAlgn="base">
              <a:buFont typeface="Arial" panose="020B0604020202020204" pitchFamily="34" charset="0"/>
              <a:buChar char="•"/>
            </a:pPr>
            <a:r>
              <a:rPr lang="en-GB">
                <a:solidFill>
                  <a:srgbClr val="212A73"/>
                </a:solidFill>
                <a:ea typeface="Calibri"/>
                <a:cs typeface="Arial"/>
              </a:rPr>
              <a:t>For further information on the new programme you can view the </a:t>
            </a:r>
            <a:r>
              <a:rPr lang="en-GB">
                <a:solidFill>
                  <a:srgbClr val="212A73"/>
                </a:solidFill>
                <a:ea typeface="Calibri"/>
                <a:cs typeface="Arial"/>
                <a:hlinkClick r:id="rId3"/>
              </a:rPr>
              <a:t>JCVI</a:t>
            </a:r>
            <a:r>
              <a:rPr lang="en-GB">
                <a:solidFill>
                  <a:srgbClr val="212A73"/>
                </a:solidFill>
                <a:ea typeface="Calibri"/>
                <a:cs typeface="Arial"/>
              </a:rPr>
              <a:t> advice, Welsh Health Circular (</a:t>
            </a:r>
            <a:r>
              <a:rPr lang="en-GB">
                <a:solidFill>
                  <a:srgbClr val="212A73"/>
                </a:solidFill>
                <a:ea typeface="Calibri"/>
                <a:cs typeface="Arial"/>
                <a:hlinkClick r:id="rId4"/>
              </a:rPr>
              <a:t>WHC/2025/021</a:t>
            </a:r>
            <a:r>
              <a:rPr lang="en-GB">
                <a:solidFill>
                  <a:srgbClr val="212A73"/>
                </a:solidFill>
                <a:ea typeface="Calibri"/>
                <a:cs typeface="Arial"/>
              </a:rPr>
              <a:t>) and the </a:t>
            </a:r>
            <a:r>
              <a:rPr lang="en-GB">
                <a:solidFill>
                  <a:srgbClr val="212A73"/>
                </a:solidFill>
                <a:ea typeface="Calibri"/>
                <a:cs typeface="Arial"/>
                <a:hlinkClick r:id="rId5">
                  <a:extLst>
                    <a:ext uri="{A12FA001-AC4F-418D-AE19-62706E023703}">
                      <ahyp:hlinkClr xmlns:ahyp="http://schemas.microsoft.com/office/drawing/2018/hyperlinkcolor" val="tx"/>
                    </a:ext>
                  </a:extLst>
                </a:hlinkClick>
              </a:rPr>
              <a:t>Green Book </a:t>
            </a:r>
            <a:r>
              <a:rPr lang="en-GB">
                <a:solidFill>
                  <a:srgbClr val="212A73"/>
                </a:solidFill>
                <a:ea typeface="Calibri"/>
                <a:cs typeface="Arial"/>
                <a:hlinkClick r:id="rId5"/>
              </a:rPr>
              <a:t>Gonorrhoea </a:t>
            </a:r>
            <a:r>
              <a:rPr lang="en-GB">
                <a:solidFill>
                  <a:srgbClr val="212A73"/>
                </a:solidFill>
                <a:ea typeface="Calibri"/>
                <a:cs typeface="Arial"/>
                <a:hlinkClick r:id="rId5">
                  <a:extLst>
                    <a:ext uri="{A12FA001-AC4F-418D-AE19-62706E023703}">
                      <ahyp:hlinkClr xmlns:ahyp="http://schemas.microsoft.com/office/drawing/2018/hyperlinkcolor" val="tx"/>
                    </a:ext>
                  </a:extLst>
                </a:hlinkClick>
              </a:rPr>
              <a:t>Chapter</a:t>
            </a:r>
            <a:r>
              <a:rPr lang="en-GB">
                <a:solidFill>
                  <a:srgbClr val="212A73"/>
                </a:solidFill>
                <a:ea typeface="Calibri"/>
                <a:cs typeface="Arial"/>
              </a:rPr>
              <a:t>, VPDP are scoping the possibility of a live Q&amp;A webinar in due course.</a:t>
            </a:r>
          </a:p>
        </p:txBody>
      </p:sp>
    </p:spTree>
    <p:extLst>
      <p:ext uri="{BB962C8B-B14F-4D97-AF65-F5344CB8AC3E}">
        <p14:creationId xmlns:p14="http://schemas.microsoft.com/office/powerpoint/2010/main" val="2312485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3AD147-6AC7-D6A0-553F-D55B0695F624}"/>
              </a:ext>
            </a:extLst>
          </p:cNvPr>
          <p:cNvSpPr>
            <a:spLocks noGrp="1"/>
          </p:cNvSpPr>
          <p:nvPr>
            <p:ph type="title"/>
          </p:nvPr>
        </p:nvSpPr>
        <p:spPr>
          <a:xfrm>
            <a:off x="580292" y="388571"/>
            <a:ext cx="10515600" cy="1325563"/>
          </a:xfrm>
        </p:spPr>
        <p:txBody>
          <a:bodyPr lIns="91440" tIns="45720" rIns="91440" bIns="45720" anchor="t"/>
          <a:lstStyle/>
          <a:p>
            <a:pPr algn="ctr"/>
            <a:r>
              <a:rPr lang="en-GB" sz="4000" b="1"/>
              <a:t>Who decides that new programmes or changes are necessary?</a:t>
            </a:r>
          </a:p>
        </p:txBody>
      </p:sp>
      <p:sp>
        <p:nvSpPr>
          <p:cNvPr id="4" name="Slide Number Placeholder 3">
            <a:extLst>
              <a:ext uri="{FF2B5EF4-FFF2-40B4-BE49-F238E27FC236}">
                <a16:creationId xmlns:a16="http://schemas.microsoft.com/office/drawing/2014/main" id="{C7173994-D81E-E88D-AA10-BD37CCA3A147}"/>
              </a:ext>
            </a:extLst>
          </p:cNvPr>
          <p:cNvSpPr>
            <a:spLocks noGrp="1"/>
          </p:cNvSpPr>
          <p:nvPr>
            <p:ph type="sldNum" sz="quarter" idx="12"/>
          </p:nvPr>
        </p:nvSpPr>
        <p:spPr/>
        <p:txBody>
          <a:bodyPr/>
          <a:lstStyle/>
          <a:p>
            <a:fld id="{561D0CCE-8DCC-44DC-A653-AE62B1D84A52}" type="slidenum">
              <a:rPr lang="en-GB" smtClean="0"/>
              <a:pPr/>
              <a:t>6</a:t>
            </a:fld>
            <a:endParaRPr lang="en-GB"/>
          </a:p>
        </p:txBody>
      </p:sp>
      <p:pic>
        <p:nvPicPr>
          <p:cNvPr id="5" name="Content Placeholder 4" descr="The power of the question mark - SWOOP Analytics® | Workforce Analytics ...">
            <a:extLst>
              <a:ext uri="{FF2B5EF4-FFF2-40B4-BE49-F238E27FC236}">
                <a16:creationId xmlns:a16="http://schemas.microsoft.com/office/drawing/2014/main" id="{3CE374D7-6462-ECB8-AE83-36FF246F14F0}"/>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048256" y="1872181"/>
            <a:ext cx="7857744" cy="41331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722100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ED60C5-8A1B-CDA5-E9E2-FB286909FCA6}"/>
              </a:ext>
            </a:extLst>
          </p:cNvPr>
          <p:cNvSpPr>
            <a:spLocks noGrp="1"/>
          </p:cNvSpPr>
          <p:nvPr>
            <p:ph type="title"/>
          </p:nvPr>
        </p:nvSpPr>
        <p:spPr>
          <a:xfrm>
            <a:off x="293060" y="108591"/>
            <a:ext cx="11793316" cy="500994"/>
          </a:xfrm>
        </p:spPr>
        <p:txBody>
          <a:bodyPr lIns="60586" tIns="30293" rIns="60586" bIns="30293" anchor="t"/>
          <a:lstStyle/>
          <a:p>
            <a:pPr algn="ctr"/>
            <a:r>
              <a:rPr lang="en-GB" sz="4000" b="1">
                <a:latin typeface="Arial"/>
                <a:ea typeface="Calibri"/>
                <a:cs typeface="Arial"/>
              </a:rPr>
              <a:t>The Joint Committee on Vaccination and Immunisation (JCVI)</a:t>
            </a:r>
            <a:r>
              <a:rPr lang="en-GB" sz="4000">
                <a:latin typeface="Arial"/>
                <a:ea typeface="Calibri"/>
                <a:cs typeface="Arial"/>
              </a:rPr>
              <a:t>​</a:t>
            </a:r>
            <a:endParaRPr lang="en-GB" sz="4000">
              <a:latin typeface="Arial"/>
              <a:cs typeface="Arial"/>
            </a:endParaRPr>
          </a:p>
        </p:txBody>
      </p:sp>
      <p:sp>
        <p:nvSpPr>
          <p:cNvPr id="3" name="Content Placeholder 2">
            <a:extLst>
              <a:ext uri="{FF2B5EF4-FFF2-40B4-BE49-F238E27FC236}">
                <a16:creationId xmlns:a16="http://schemas.microsoft.com/office/drawing/2014/main" id="{18372DF4-2162-3280-EAF1-50C2D8D17562}"/>
              </a:ext>
            </a:extLst>
          </p:cNvPr>
          <p:cNvSpPr>
            <a:spLocks noGrp="1"/>
          </p:cNvSpPr>
          <p:nvPr>
            <p:ph idx="1"/>
          </p:nvPr>
        </p:nvSpPr>
        <p:spPr>
          <a:xfrm>
            <a:off x="4926938" y="1315748"/>
            <a:ext cx="6966834" cy="4653009"/>
          </a:xfrm>
        </p:spPr>
        <p:txBody>
          <a:bodyPr lIns="60586" tIns="30293" rIns="60586" bIns="30293" anchor="t"/>
          <a:lstStyle/>
          <a:p>
            <a:pPr marL="0" indent="0" algn="just">
              <a:buNone/>
            </a:pPr>
            <a:r>
              <a:rPr lang="en-GB" sz="1850">
                <a:solidFill>
                  <a:srgbClr val="212A73"/>
                </a:solidFill>
                <a:latin typeface="Arial"/>
                <a:ea typeface="Calibri"/>
                <a:cs typeface="Arial"/>
              </a:rPr>
              <a:t>The proposed new programme and change are based on advice by the JCVI.</a:t>
            </a:r>
            <a:endParaRPr lang="en-US" sz="1850">
              <a:latin typeface="Arial"/>
              <a:ea typeface="Calibri"/>
              <a:cs typeface="Calibri"/>
            </a:endParaRPr>
          </a:p>
          <a:p>
            <a:pPr marL="0" indent="0" algn="just">
              <a:buNone/>
            </a:pPr>
            <a:r>
              <a:rPr lang="en-GB" sz="1850" b="1">
                <a:solidFill>
                  <a:srgbClr val="212A73"/>
                </a:solidFill>
                <a:latin typeface="Arial"/>
                <a:ea typeface="Calibri"/>
                <a:cs typeface="Arial"/>
              </a:rPr>
              <a:t>The role of the JCVI</a:t>
            </a:r>
            <a:r>
              <a:rPr lang="en-GB" sz="1850">
                <a:solidFill>
                  <a:srgbClr val="212A73"/>
                </a:solidFill>
                <a:latin typeface="Arial"/>
                <a:ea typeface="Calibri"/>
                <a:cs typeface="Arial"/>
              </a:rPr>
              <a:t>​</a:t>
            </a:r>
            <a:endParaRPr lang="en-GB" sz="1850">
              <a:latin typeface="Arial"/>
              <a:ea typeface="Calibri"/>
              <a:cs typeface="Arial"/>
            </a:endParaRPr>
          </a:p>
          <a:p>
            <a:pPr marL="225425" indent="-225425" algn="just" fontAlgn="base"/>
            <a:r>
              <a:rPr lang="en-GB" sz="1850">
                <a:solidFill>
                  <a:srgbClr val="212A73"/>
                </a:solidFill>
                <a:latin typeface="Arial"/>
                <a:ea typeface="Calibri"/>
                <a:cs typeface="Arial"/>
              </a:rPr>
              <a:t>Independent expert committee advising the UK government on vaccines Review scientific evidence, safety data, cost-effectiveness and public health impact</a:t>
            </a:r>
            <a:endParaRPr lang="en-US" sz="1850">
              <a:solidFill>
                <a:srgbClr val="212A73"/>
              </a:solidFill>
              <a:latin typeface="Arial"/>
              <a:ea typeface="Calibri"/>
              <a:cs typeface="Arial"/>
            </a:endParaRPr>
          </a:p>
          <a:p>
            <a:pPr marL="225425" indent="-225425" algn="just" fontAlgn="base"/>
            <a:r>
              <a:rPr lang="en-GB" sz="1850">
                <a:solidFill>
                  <a:srgbClr val="212A73"/>
                </a:solidFill>
                <a:latin typeface="Arial"/>
                <a:ea typeface="Calibri"/>
                <a:cs typeface="Arial"/>
              </a:rPr>
              <a:t>Ensures vaccine programmes provide the greatest benefit to public health</a:t>
            </a:r>
            <a:endParaRPr lang="en-US" sz="1850">
              <a:solidFill>
                <a:srgbClr val="212A73"/>
              </a:solidFill>
              <a:latin typeface="Arial"/>
              <a:ea typeface="Calibri"/>
              <a:cs typeface="Arial"/>
            </a:endParaRPr>
          </a:p>
          <a:p>
            <a:pPr marL="225425" indent="-225425" algn="just"/>
            <a:endParaRPr lang="en-GB" sz="1850">
              <a:solidFill>
                <a:srgbClr val="212A73"/>
              </a:solidFill>
              <a:latin typeface="Arial"/>
              <a:ea typeface="Calibri"/>
              <a:cs typeface="Arial"/>
            </a:endParaRPr>
          </a:p>
          <a:p>
            <a:pPr marL="0" indent="0">
              <a:lnSpc>
                <a:spcPct val="110000"/>
              </a:lnSpc>
              <a:spcBef>
                <a:spcPts val="988"/>
              </a:spcBef>
              <a:buNone/>
            </a:pPr>
            <a:r>
              <a:rPr lang="en-GB" sz="1800" b="1">
                <a:solidFill>
                  <a:srgbClr val="212A73"/>
                </a:solidFill>
                <a:latin typeface="Arial"/>
                <a:ea typeface="Calibri"/>
                <a:cs typeface="Arial"/>
              </a:rPr>
              <a:t>Welsh Government</a:t>
            </a:r>
            <a:r>
              <a:rPr lang="en-US" sz="1800" b="1">
                <a:solidFill>
                  <a:srgbClr val="212A73"/>
                </a:solidFill>
                <a:latin typeface="Arial"/>
                <a:ea typeface="Calibri"/>
                <a:cs typeface="Arial"/>
              </a:rPr>
              <a:t> </a:t>
            </a:r>
            <a:endParaRPr lang="en-US" sz="1800">
              <a:solidFill>
                <a:srgbClr val="212A73"/>
              </a:solidFill>
              <a:latin typeface="Arial"/>
              <a:ea typeface="Calibri"/>
              <a:cs typeface="Arial"/>
            </a:endParaRPr>
          </a:p>
          <a:p>
            <a:pPr marL="340360" indent="-340360">
              <a:lnSpc>
                <a:spcPct val="110000"/>
              </a:lnSpc>
              <a:spcBef>
                <a:spcPts val="988"/>
              </a:spcBef>
            </a:pPr>
            <a:r>
              <a:rPr lang="en-GB" sz="1800">
                <a:solidFill>
                  <a:srgbClr val="212A73"/>
                </a:solidFill>
                <a:latin typeface="Arial"/>
                <a:ea typeface="Calibri"/>
                <a:cs typeface="Arial"/>
              </a:rPr>
              <a:t>Health is devolved. Wales aligns with UK guidance for consistency across the UK, unless specific adaptations are needed.</a:t>
            </a:r>
            <a:endParaRPr lang="en-GB"/>
          </a:p>
          <a:p>
            <a:pPr marL="0" indent="0" algn="just">
              <a:buNone/>
            </a:pPr>
            <a:endParaRPr lang="en-GB" sz="1855">
              <a:ea typeface="Calibri"/>
              <a:cs typeface="Arial"/>
            </a:endParaRPr>
          </a:p>
          <a:p>
            <a:pPr marL="225425" indent="-225425"/>
            <a:endParaRPr lang="en-GB">
              <a:cs typeface="Arial"/>
            </a:endParaRPr>
          </a:p>
        </p:txBody>
      </p:sp>
      <p:sp>
        <p:nvSpPr>
          <p:cNvPr id="4" name="Slide Number Placeholder 3">
            <a:extLst>
              <a:ext uri="{FF2B5EF4-FFF2-40B4-BE49-F238E27FC236}">
                <a16:creationId xmlns:a16="http://schemas.microsoft.com/office/drawing/2014/main" id="{1B53488A-95A6-5658-ABA5-D3E544096600}"/>
              </a:ext>
            </a:extLst>
          </p:cNvPr>
          <p:cNvSpPr>
            <a:spLocks noGrp="1"/>
          </p:cNvSpPr>
          <p:nvPr>
            <p:ph type="sldNum" sz="quarter" idx="12"/>
          </p:nvPr>
        </p:nvSpPr>
        <p:spPr/>
        <p:txBody>
          <a:bodyPr/>
          <a:lstStyle/>
          <a:p>
            <a:fld id="{561D0CCE-8DCC-44DC-A653-AE62B1D84A52}" type="slidenum">
              <a:rPr lang="en-GB" smtClean="0"/>
              <a:pPr/>
              <a:t>7</a:t>
            </a:fld>
            <a:endParaRPr lang="en-GB"/>
          </a:p>
        </p:txBody>
      </p:sp>
      <p:pic>
        <p:nvPicPr>
          <p:cNvPr id="6" name="Picture 5">
            <a:extLst>
              <a:ext uri="{FF2B5EF4-FFF2-40B4-BE49-F238E27FC236}">
                <a16:creationId xmlns:a16="http://schemas.microsoft.com/office/drawing/2014/main" id="{A8CF6233-B409-8335-8D1C-313A14AF3C08}"/>
              </a:ext>
            </a:extLst>
          </p:cNvPr>
          <p:cNvPicPr>
            <a:picLocks noChangeAspect="1"/>
          </p:cNvPicPr>
          <p:nvPr/>
        </p:nvPicPr>
        <p:blipFill>
          <a:blip r:embed="rId3"/>
          <a:stretch>
            <a:fillRect/>
          </a:stretch>
        </p:blipFill>
        <p:spPr>
          <a:xfrm>
            <a:off x="294004" y="1338516"/>
            <a:ext cx="4378651" cy="4173757"/>
          </a:xfrm>
          <a:prstGeom prst="rect">
            <a:avLst/>
          </a:prstGeom>
          <a:ln>
            <a:noFill/>
          </a:ln>
          <a:effectLst>
            <a:outerShdw blurRad="292100" dist="139700" dir="2700000" algn="tl" rotWithShape="0">
              <a:srgbClr val="333333">
                <a:alpha val="65000"/>
              </a:srgbClr>
            </a:outerShdw>
          </a:effectLst>
        </p:spPr>
      </p:pic>
      <p:sp>
        <p:nvSpPr>
          <p:cNvPr id="5" name="TextBox 4">
            <a:extLst>
              <a:ext uri="{FF2B5EF4-FFF2-40B4-BE49-F238E27FC236}">
                <a16:creationId xmlns:a16="http://schemas.microsoft.com/office/drawing/2014/main" id="{8C4AB671-75F9-04E6-6554-20DB51F12E9F}"/>
              </a:ext>
            </a:extLst>
          </p:cNvPr>
          <p:cNvSpPr txBox="1"/>
          <p:nvPr/>
        </p:nvSpPr>
        <p:spPr>
          <a:xfrm>
            <a:off x="293060" y="5398002"/>
            <a:ext cx="5166152" cy="471931"/>
          </a:xfrm>
          <a:prstGeom prst="rect">
            <a:avLst/>
          </a:prstGeom>
          <a:noFill/>
        </p:spPr>
        <p:txBody>
          <a:bodyPr rot="0" spcFirstLastPara="0" vertOverflow="overflow" horzOverflow="overflow" vert="horz" wrap="square" lIns="60586" tIns="30293" rIns="60586" bIns="30293" numCol="1" spcCol="0" rtlCol="0" fromWordArt="0" anchor="t" anchorCtr="0" forceAA="0" compatLnSpc="1">
            <a:prstTxWarp prst="textNoShape">
              <a:avLst/>
            </a:prstTxWarp>
            <a:spAutoFit/>
          </a:bodyPr>
          <a:lstStyle/>
          <a:p>
            <a:pPr algn="just"/>
            <a:r>
              <a:rPr lang="en-GB" sz="1855">
                <a:cs typeface="Segoe UI"/>
              </a:rPr>
              <a:t>​</a:t>
            </a:r>
          </a:p>
          <a:p>
            <a:pPr algn="just">
              <a:lnSpc>
                <a:spcPts val="944"/>
              </a:lnSpc>
            </a:pPr>
            <a:r>
              <a:rPr lang="en-GB" sz="1325" u="sng">
                <a:solidFill>
                  <a:srgbClr val="00A7A7"/>
                </a:solidFill>
                <a:cs typeface="Segoe UI"/>
                <a:hlinkClick r:id="rId4">
                  <a:extLst>
                    <a:ext uri="{A12FA001-AC4F-418D-AE19-62706E023703}">
                      <ahyp:hlinkClr xmlns:ahyp="http://schemas.microsoft.com/office/drawing/2018/hyperlinkcolor" val="tx"/>
                    </a:ext>
                  </a:extLst>
                </a:hlinkClick>
              </a:rPr>
              <a:t>Joint Committee on Vaccination and Immunisation - GOV.UK</a:t>
            </a:r>
            <a:endParaRPr lang="en-GB" sz="1325" u="sng">
              <a:solidFill>
                <a:srgbClr val="00A7A7"/>
              </a:solidFill>
              <a:cs typeface="Segoe UI"/>
            </a:endParaRPr>
          </a:p>
        </p:txBody>
      </p:sp>
    </p:spTree>
    <p:extLst>
      <p:ext uri="{BB962C8B-B14F-4D97-AF65-F5344CB8AC3E}">
        <p14:creationId xmlns:p14="http://schemas.microsoft.com/office/powerpoint/2010/main" val="28447160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2299FE71-DFE1-DA0C-4D84-921A5AE2B05E}"/>
              </a:ext>
            </a:extLst>
          </p:cNvPr>
          <p:cNvSpPr>
            <a:spLocks noGrp="1"/>
          </p:cNvSpPr>
          <p:nvPr>
            <p:ph type="body" sz="quarter" idx="10"/>
          </p:nvPr>
        </p:nvSpPr>
        <p:spPr>
          <a:xfrm>
            <a:off x="623397" y="1557338"/>
            <a:ext cx="11013698" cy="3043237"/>
          </a:xfrm>
        </p:spPr>
        <p:txBody>
          <a:bodyPr lIns="91440" tIns="45720" rIns="91440" bIns="45720" anchor="t">
            <a:normAutofit fontScale="70000" lnSpcReduction="20000"/>
          </a:bodyPr>
          <a:lstStyle>
            <a:defPPr>
              <a:defRPr lang="en-US"/>
            </a:defPPr>
            <a:lvl1pPr marL="0" algn="l" defTabSz="914258" rtl="0" eaLnBrk="1" latinLnBrk="0" hangingPunct="1">
              <a:defRPr sz="1800" kern="1200">
                <a:solidFill>
                  <a:schemeClr val="tx1"/>
                </a:solidFill>
                <a:latin typeface="+mn-lt"/>
                <a:ea typeface="+mn-ea"/>
                <a:cs typeface="+mn-cs"/>
              </a:defRPr>
            </a:lvl1pPr>
            <a:lvl2pPr marL="457129" algn="l" defTabSz="914258" rtl="0" eaLnBrk="1" latinLnBrk="0" hangingPunct="1">
              <a:defRPr sz="1800" kern="1200">
                <a:solidFill>
                  <a:schemeClr val="tx1"/>
                </a:solidFill>
                <a:latin typeface="+mn-lt"/>
                <a:ea typeface="+mn-ea"/>
                <a:cs typeface="+mn-cs"/>
              </a:defRPr>
            </a:lvl2pPr>
            <a:lvl3pPr marL="914258" algn="l" defTabSz="914258" rtl="0" eaLnBrk="1" latinLnBrk="0" hangingPunct="1">
              <a:defRPr sz="1800" kern="1200">
                <a:solidFill>
                  <a:schemeClr val="tx1"/>
                </a:solidFill>
                <a:latin typeface="+mn-lt"/>
                <a:ea typeface="+mn-ea"/>
                <a:cs typeface="+mn-cs"/>
              </a:defRPr>
            </a:lvl3pPr>
            <a:lvl4pPr marL="1371387" algn="l" defTabSz="914258" rtl="0" eaLnBrk="1" latinLnBrk="0" hangingPunct="1">
              <a:defRPr sz="1800" kern="1200">
                <a:solidFill>
                  <a:schemeClr val="tx1"/>
                </a:solidFill>
                <a:latin typeface="+mn-lt"/>
                <a:ea typeface="+mn-ea"/>
                <a:cs typeface="+mn-cs"/>
              </a:defRPr>
            </a:lvl4pPr>
            <a:lvl5pPr marL="1828516" algn="l" defTabSz="914258" rtl="0" eaLnBrk="1" latinLnBrk="0" hangingPunct="1">
              <a:defRPr sz="1800" kern="1200">
                <a:solidFill>
                  <a:schemeClr val="tx1"/>
                </a:solidFill>
                <a:latin typeface="+mn-lt"/>
                <a:ea typeface="+mn-ea"/>
                <a:cs typeface="+mn-cs"/>
              </a:defRPr>
            </a:lvl5pPr>
            <a:lvl6pPr marL="2285645" algn="l" defTabSz="914258" rtl="0" eaLnBrk="1" latinLnBrk="0" hangingPunct="1">
              <a:defRPr sz="1800" kern="1200">
                <a:solidFill>
                  <a:schemeClr val="tx1"/>
                </a:solidFill>
                <a:latin typeface="+mn-lt"/>
                <a:ea typeface="+mn-ea"/>
                <a:cs typeface="+mn-cs"/>
              </a:defRPr>
            </a:lvl6pPr>
            <a:lvl7pPr marL="2742775" algn="l" defTabSz="914258" rtl="0" eaLnBrk="1" latinLnBrk="0" hangingPunct="1">
              <a:defRPr sz="1800" kern="1200">
                <a:solidFill>
                  <a:schemeClr val="tx1"/>
                </a:solidFill>
                <a:latin typeface="+mn-lt"/>
                <a:ea typeface="+mn-ea"/>
                <a:cs typeface="+mn-cs"/>
              </a:defRPr>
            </a:lvl7pPr>
            <a:lvl8pPr marL="3199903" algn="l" defTabSz="914258" rtl="0" eaLnBrk="1" latinLnBrk="0" hangingPunct="1">
              <a:defRPr sz="1800" kern="1200">
                <a:solidFill>
                  <a:schemeClr val="tx1"/>
                </a:solidFill>
                <a:latin typeface="+mn-lt"/>
                <a:ea typeface="+mn-ea"/>
                <a:cs typeface="+mn-cs"/>
              </a:defRPr>
            </a:lvl8pPr>
            <a:lvl9pPr marL="3657032" algn="l" defTabSz="914258" rtl="0" eaLnBrk="1" latinLnBrk="0" hangingPunct="1">
              <a:defRPr sz="1800" kern="1200">
                <a:solidFill>
                  <a:schemeClr val="tx1"/>
                </a:solidFill>
                <a:latin typeface="+mn-lt"/>
                <a:ea typeface="+mn-ea"/>
                <a:cs typeface="+mn-cs"/>
              </a:defRPr>
            </a:lvl9pPr>
          </a:lstStyle>
          <a:p>
            <a:pPr>
              <a:lnSpc>
                <a:spcPct val="120000"/>
              </a:lnSpc>
            </a:pPr>
            <a:r>
              <a:rPr lang="en-GB" sz="3200">
                <a:solidFill>
                  <a:schemeClr val="bg1"/>
                </a:solidFill>
              </a:rPr>
              <a:t>Overview of:</a:t>
            </a:r>
          </a:p>
          <a:p>
            <a:pPr marL="457200" indent="-457200">
              <a:lnSpc>
                <a:spcPct val="120000"/>
              </a:lnSpc>
              <a:buFont typeface="Arial" panose="020B0604020202020204" pitchFamily="34" charset="0"/>
              <a:buChar char="•"/>
            </a:pPr>
            <a:r>
              <a:rPr lang="en-GB" sz="3200">
                <a:solidFill>
                  <a:schemeClr val="bg1"/>
                </a:solidFill>
              </a:rPr>
              <a:t>new Meningococcal type B (4CMenB) vaccination programme for protection against gonorrhoea  </a:t>
            </a:r>
            <a:endParaRPr lang="en-GB" sz="3200">
              <a:solidFill>
                <a:schemeClr val="bg1"/>
              </a:solidFill>
              <a:cs typeface="Arial"/>
            </a:endParaRPr>
          </a:p>
          <a:p>
            <a:pPr marL="457200" indent="-457200">
              <a:lnSpc>
                <a:spcPct val="120000"/>
              </a:lnSpc>
              <a:buFont typeface="Arial" panose="020B0604020202020204" pitchFamily="34" charset="0"/>
              <a:buChar char="•"/>
            </a:pPr>
            <a:r>
              <a:rPr lang="en-GB" sz="3200">
                <a:solidFill>
                  <a:schemeClr val="bg1"/>
                </a:solidFill>
              </a:rPr>
              <a:t>the change from a reactive offer of Mpox vaccine to a routine vaccination programme for the prevention of mpox and</a:t>
            </a:r>
          </a:p>
          <a:p>
            <a:pPr marL="457200" indent="-457200">
              <a:lnSpc>
                <a:spcPct val="120000"/>
              </a:lnSpc>
              <a:buFont typeface="Arial" panose="020B0604020202020204" pitchFamily="34" charset="0"/>
              <a:buChar char="•"/>
            </a:pPr>
            <a:r>
              <a:rPr lang="en-GB" sz="3200">
                <a:solidFill>
                  <a:schemeClr val="bg1"/>
                </a:solidFill>
              </a:rPr>
              <a:t>resources and tools to support SHS clinical healthcare professionals. </a:t>
            </a:r>
          </a:p>
        </p:txBody>
      </p:sp>
      <p:sp>
        <p:nvSpPr>
          <p:cNvPr id="6" name="Text Placeholder 5">
            <a:extLst>
              <a:ext uri="{FF2B5EF4-FFF2-40B4-BE49-F238E27FC236}">
                <a16:creationId xmlns:a16="http://schemas.microsoft.com/office/drawing/2014/main" id="{798F4CB7-72C8-AE0A-350A-449239B83010}"/>
              </a:ext>
            </a:extLst>
          </p:cNvPr>
          <p:cNvSpPr>
            <a:spLocks noGrp="1"/>
          </p:cNvSpPr>
          <p:nvPr>
            <p:ph type="body" sz="quarter" idx="11"/>
          </p:nvPr>
        </p:nvSpPr>
        <p:spPr>
          <a:xfrm>
            <a:off x="623397" y="4939006"/>
            <a:ext cx="7041091" cy="1286401"/>
          </a:xfrm>
        </p:spPr>
        <p:txBody>
          <a:bodyPr/>
          <a:lstStyle>
            <a:defPPr>
              <a:defRPr lang="en-US"/>
            </a:defPPr>
            <a:lvl1pPr marL="0" algn="l" defTabSz="914258" rtl="0" eaLnBrk="1" latinLnBrk="0" hangingPunct="1">
              <a:defRPr sz="1800" kern="1200">
                <a:solidFill>
                  <a:schemeClr val="tx1"/>
                </a:solidFill>
                <a:latin typeface="+mn-lt"/>
                <a:ea typeface="+mn-ea"/>
                <a:cs typeface="+mn-cs"/>
              </a:defRPr>
            </a:lvl1pPr>
            <a:lvl2pPr marL="457129" algn="l" defTabSz="914258" rtl="0" eaLnBrk="1" latinLnBrk="0" hangingPunct="1">
              <a:defRPr sz="1800" kern="1200">
                <a:solidFill>
                  <a:schemeClr val="tx1"/>
                </a:solidFill>
                <a:latin typeface="+mn-lt"/>
                <a:ea typeface="+mn-ea"/>
                <a:cs typeface="+mn-cs"/>
              </a:defRPr>
            </a:lvl2pPr>
            <a:lvl3pPr marL="914258" algn="l" defTabSz="914258" rtl="0" eaLnBrk="1" latinLnBrk="0" hangingPunct="1">
              <a:defRPr sz="1800" kern="1200">
                <a:solidFill>
                  <a:schemeClr val="tx1"/>
                </a:solidFill>
                <a:latin typeface="+mn-lt"/>
                <a:ea typeface="+mn-ea"/>
                <a:cs typeface="+mn-cs"/>
              </a:defRPr>
            </a:lvl3pPr>
            <a:lvl4pPr marL="1371387" algn="l" defTabSz="914258" rtl="0" eaLnBrk="1" latinLnBrk="0" hangingPunct="1">
              <a:defRPr sz="1800" kern="1200">
                <a:solidFill>
                  <a:schemeClr val="tx1"/>
                </a:solidFill>
                <a:latin typeface="+mn-lt"/>
                <a:ea typeface="+mn-ea"/>
                <a:cs typeface="+mn-cs"/>
              </a:defRPr>
            </a:lvl4pPr>
            <a:lvl5pPr marL="1828516" algn="l" defTabSz="914258" rtl="0" eaLnBrk="1" latinLnBrk="0" hangingPunct="1">
              <a:defRPr sz="1800" kern="1200">
                <a:solidFill>
                  <a:schemeClr val="tx1"/>
                </a:solidFill>
                <a:latin typeface="+mn-lt"/>
                <a:ea typeface="+mn-ea"/>
                <a:cs typeface="+mn-cs"/>
              </a:defRPr>
            </a:lvl5pPr>
            <a:lvl6pPr marL="2285645" algn="l" defTabSz="914258" rtl="0" eaLnBrk="1" latinLnBrk="0" hangingPunct="1">
              <a:defRPr sz="1800" kern="1200">
                <a:solidFill>
                  <a:schemeClr val="tx1"/>
                </a:solidFill>
                <a:latin typeface="+mn-lt"/>
                <a:ea typeface="+mn-ea"/>
                <a:cs typeface="+mn-cs"/>
              </a:defRPr>
            </a:lvl6pPr>
            <a:lvl7pPr marL="2742775" algn="l" defTabSz="914258" rtl="0" eaLnBrk="1" latinLnBrk="0" hangingPunct="1">
              <a:defRPr sz="1800" kern="1200">
                <a:solidFill>
                  <a:schemeClr val="tx1"/>
                </a:solidFill>
                <a:latin typeface="+mn-lt"/>
                <a:ea typeface="+mn-ea"/>
                <a:cs typeface="+mn-cs"/>
              </a:defRPr>
            </a:lvl7pPr>
            <a:lvl8pPr marL="3199903" algn="l" defTabSz="914258" rtl="0" eaLnBrk="1" latinLnBrk="0" hangingPunct="1">
              <a:defRPr sz="1800" kern="1200">
                <a:solidFill>
                  <a:schemeClr val="tx1"/>
                </a:solidFill>
                <a:latin typeface="+mn-lt"/>
                <a:ea typeface="+mn-ea"/>
                <a:cs typeface="+mn-cs"/>
              </a:defRPr>
            </a:lvl8pPr>
            <a:lvl9pPr marL="3657032" algn="l" defTabSz="914258" rtl="0" eaLnBrk="1" latinLnBrk="0" hangingPunct="1">
              <a:defRPr sz="1800" kern="1200">
                <a:solidFill>
                  <a:schemeClr val="tx1"/>
                </a:solidFill>
                <a:latin typeface="+mn-lt"/>
                <a:ea typeface="+mn-ea"/>
                <a:cs typeface="+mn-cs"/>
              </a:defRPr>
            </a:lvl9pPr>
          </a:lstStyle>
          <a:p>
            <a:r>
              <a:rPr lang="en-GB">
                <a:solidFill>
                  <a:schemeClr val="bg1"/>
                </a:solidFill>
              </a:rPr>
              <a:t>Ceriann Howard</a:t>
            </a:r>
          </a:p>
          <a:p>
            <a:r>
              <a:rPr lang="en-GB">
                <a:solidFill>
                  <a:schemeClr val="bg1"/>
                </a:solidFill>
              </a:rPr>
              <a:t>Specialist Nurse – Adult vaccinations. </a:t>
            </a:r>
          </a:p>
          <a:p>
            <a:endParaRPr lang="en-GB">
              <a:solidFill>
                <a:schemeClr val="bg1"/>
              </a:solidFill>
            </a:endParaRPr>
          </a:p>
        </p:txBody>
      </p:sp>
      <p:sp>
        <p:nvSpPr>
          <p:cNvPr id="4" name="Slide Number Placeholder 3">
            <a:extLst>
              <a:ext uri="{FF2B5EF4-FFF2-40B4-BE49-F238E27FC236}">
                <a16:creationId xmlns:a16="http://schemas.microsoft.com/office/drawing/2014/main" id="{B4A3CBAC-E3D1-C560-4A49-B175B4E31CE1}"/>
              </a:ext>
            </a:extLst>
          </p:cNvPr>
          <p:cNvSpPr>
            <a:spLocks noGrp="1"/>
          </p:cNvSpPr>
          <p:nvPr>
            <p:ph type="sldNum" sz="quarter" idx="4294967295"/>
          </p:nvPr>
        </p:nvSpPr>
        <p:spPr>
          <a:xfrm>
            <a:off x="11637095" y="6347858"/>
            <a:ext cx="517506" cy="364988"/>
          </a:xfrm>
          <a:prstGeom prst="rect">
            <a:avLst/>
          </a:prstGeom>
        </p:spPr>
        <p:txBody>
          <a:bodyPr/>
          <a:lstStyle>
            <a:defPPr>
              <a:defRPr lang="en-US"/>
            </a:defPPr>
            <a:lvl1pPr marL="0" algn="l" defTabSz="605787" rtl="0" eaLnBrk="1" latinLnBrk="0" hangingPunct="1">
              <a:defRPr sz="1193" kern="1200">
                <a:solidFill>
                  <a:schemeClr val="tx1"/>
                </a:solidFill>
                <a:latin typeface="+mn-lt"/>
                <a:ea typeface="+mn-ea"/>
                <a:cs typeface="+mn-cs"/>
              </a:defRPr>
            </a:lvl1pPr>
            <a:lvl2pPr marL="302894" algn="l" defTabSz="605787" rtl="0" eaLnBrk="1" latinLnBrk="0" hangingPunct="1">
              <a:defRPr sz="1193" kern="1200">
                <a:solidFill>
                  <a:schemeClr val="tx1"/>
                </a:solidFill>
                <a:latin typeface="+mn-lt"/>
                <a:ea typeface="+mn-ea"/>
                <a:cs typeface="+mn-cs"/>
              </a:defRPr>
            </a:lvl2pPr>
            <a:lvl3pPr marL="605787" algn="l" defTabSz="605787" rtl="0" eaLnBrk="1" latinLnBrk="0" hangingPunct="1">
              <a:defRPr sz="1193" kern="1200">
                <a:solidFill>
                  <a:schemeClr val="tx1"/>
                </a:solidFill>
                <a:latin typeface="+mn-lt"/>
                <a:ea typeface="+mn-ea"/>
                <a:cs typeface="+mn-cs"/>
              </a:defRPr>
            </a:lvl3pPr>
            <a:lvl4pPr marL="908681" algn="l" defTabSz="605787" rtl="0" eaLnBrk="1" latinLnBrk="0" hangingPunct="1">
              <a:defRPr sz="1193" kern="1200">
                <a:solidFill>
                  <a:schemeClr val="tx1"/>
                </a:solidFill>
                <a:latin typeface="+mn-lt"/>
                <a:ea typeface="+mn-ea"/>
                <a:cs typeface="+mn-cs"/>
              </a:defRPr>
            </a:lvl4pPr>
            <a:lvl5pPr marL="1211575" algn="l" defTabSz="605787" rtl="0" eaLnBrk="1" latinLnBrk="0" hangingPunct="1">
              <a:defRPr sz="1193" kern="1200">
                <a:solidFill>
                  <a:schemeClr val="tx1"/>
                </a:solidFill>
                <a:latin typeface="+mn-lt"/>
                <a:ea typeface="+mn-ea"/>
                <a:cs typeface="+mn-cs"/>
              </a:defRPr>
            </a:lvl5pPr>
            <a:lvl6pPr marL="1514468" algn="l" defTabSz="605787" rtl="0" eaLnBrk="1" latinLnBrk="0" hangingPunct="1">
              <a:defRPr sz="1193" kern="1200">
                <a:solidFill>
                  <a:schemeClr val="tx1"/>
                </a:solidFill>
                <a:latin typeface="+mn-lt"/>
                <a:ea typeface="+mn-ea"/>
                <a:cs typeface="+mn-cs"/>
              </a:defRPr>
            </a:lvl6pPr>
            <a:lvl7pPr marL="1817363" algn="l" defTabSz="605787" rtl="0" eaLnBrk="1" latinLnBrk="0" hangingPunct="1">
              <a:defRPr sz="1193" kern="1200">
                <a:solidFill>
                  <a:schemeClr val="tx1"/>
                </a:solidFill>
                <a:latin typeface="+mn-lt"/>
                <a:ea typeface="+mn-ea"/>
                <a:cs typeface="+mn-cs"/>
              </a:defRPr>
            </a:lvl7pPr>
            <a:lvl8pPr marL="2120256" algn="l" defTabSz="605787" rtl="0" eaLnBrk="1" latinLnBrk="0" hangingPunct="1">
              <a:defRPr sz="1193" kern="1200">
                <a:solidFill>
                  <a:schemeClr val="tx1"/>
                </a:solidFill>
                <a:latin typeface="+mn-lt"/>
                <a:ea typeface="+mn-ea"/>
                <a:cs typeface="+mn-cs"/>
              </a:defRPr>
            </a:lvl8pPr>
            <a:lvl9pPr marL="2423149" algn="l" defTabSz="605787" rtl="0" eaLnBrk="1" latinLnBrk="0" hangingPunct="1">
              <a:defRPr sz="1193" kern="1200">
                <a:solidFill>
                  <a:schemeClr val="tx1"/>
                </a:solidFill>
                <a:latin typeface="+mn-lt"/>
                <a:ea typeface="+mn-ea"/>
                <a:cs typeface="+mn-cs"/>
              </a:defRPr>
            </a:lvl9pPr>
          </a:lstStyle>
          <a:p>
            <a:fld id="{561D0CCE-8DCC-44DC-A653-AE62B1D84A52}" type="slidenum">
              <a:rPr lang="en-GB" smtClean="0"/>
              <a:pPr/>
              <a:t>8</a:t>
            </a:fld>
            <a:endParaRPr lang="en-GB"/>
          </a:p>
        </p:txBody>
      </p:sp>
    </p:spTree>
    <p:extLst>
      <p:ext uri="{BB962C8B-B14F-4D97-AF65-F5344CB8AC3E}">
        <p14:creationId xmlns:p14="http://schemas.microsoft.com/office/powerpoint/2010/main" val="15628655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72FE10-552F-4478-7F14-72EEF10C1B3B}"/>
              </a:ext>
            </a:extLst>
          </p:cNvPr>
          <p:cNvSpPr>
            <a:spLocks noGrp="1"/>
          </p:cNvSpPr>
          <p:nvPr>
            <p:ph type="title"/>
          </p:nvPr>
        </p:nvSpPr>
        <p:spPr>
          <a:xfrm>
            <a:off x="838200" y="365126"/>
            <a:ext cx="10515600" cy="868252"/>
          </a:xfrm>
        </p:spPr>
        <p:txBody>
          <a:bodyPr/>
          <a:lstStyle/>
          <a:p>
            <a:pPr algn="ctr"/>
            <a:r>
              <a:rPr lang="en-GB" sz="3600" b="1" i="0">
                <a:solidFill>
                  <a:srgbClr val="002060"/>
                </a:solidFill>
                <a:effectLst/>
              </a:rPr>
              <a:t>Gonorrhoea epidemiology</a:t>
            </a:r>
            <a:br>
              <a:rPr lang="en-GB" b="1" i="0">
                <a:solidFill>
                  <a:srgbClr val="0B0C0C"/>
                </a:solidFill>
                <a:effectLst/>
                <a:latin typeface="GDS Transport"/>
              </a:rPr>
            </a:br>
            <a:endParaRPr lang="en-GB"/>
          </a:p>
        </p:txBody>
      </p:sp>
      <p:sp>
        <p:nvSpPr>
          <p:cNvPr id="3" name="Content Placeholder 2">
            <a:extLst>
              <a:ext uri="{FF2B5EF4-FFF2-40B4-BE49-F238E27FC236}">
                <a16:creationId xmlns:a16="http://schemas.microsoft.com/office/drawing/2014/main" id="{D4CF673C-0E3E-DC41-3198-7853E3D6E536}"/>
              </a:ext>
            </a:extLst>
          </p:cNvPr>
          <p:cNvSpPr>
            <a:spLocks noGrp="1"/>
          </p:cNvSpPr>
          <p:nvPr>
            <p:ph idx="1"/>
          </p:nvPr>
        </p:nvSpPr>
        <p:spPr>
          <a:xfrm>
            <a:off x="845822" y="1233378"/>
            <a:ext cx="10515600" cy="4351338"/>
          </a:xfrm>
        </p:spPr>
        <p:txBody>
          <a:bodyPr lIns="91440" tIns="45720" rIns="91440" bIns="45720" anchor="t"/>
          <a:lstStyle/>
          <a:p>
            <a:pPr marL="340360" indent="-340360"/>
            <a:r>
              <a:rPr lang="en-GB" sz="1800" b="0" i="0">
                <a:solidFill>
                  <a:srgbClr val="002060"/>
                </a:solidFill>
                <a:effectLst/>
              </a:rPr>
              <a:t>Gonorrhoea is a bacterial sexually transmitted infection (</a:t>
            </a:r>
            <a:r>
              <a:rPr lang="en-GB" sz="1800">
                <a:solidFill>
                  <a:srgbClr val="002060"/>
                </a:solidFill>
              </a:rPr>
              <a:t>STI</a:t>
            </a:r>
            <a:r>
              <a:rPr lang="en-GB" sz="1800" b="0" i="0">
                <a:solidFill>
                  <a:srgbClr val="002060"/>
                </a:solidFill>
                <a:effectLst/>
              </a:rPr>
              <a:t>) caused by the Neisseria gonorrhoeae bacterium</a:t>
            </a:r>
            <a:endParaRPr lang="en-US"/>
          </a:p>
          <a:p>
            <a:pPr marL="340360" indent="-340360"/>
            <a:r>
              <a:rPr lang="en-GB" sz="1800"/>
              <a:t>Gonorrhoea causes significant morbidity and remains a public health concern globally </a:t>
            </a:r>
            <a:endParaRPr lang="en-GB" sz="1800">
              <a:cs typeface="Arial"/>
            </a:endParaRPr>
          </a:p>
          <a:p>
            <a:pPr marL="340360" indent="-340360"/>
            <a:r>
              <a:rPr lang="en-GB" sz="1800" b="1"/>
              <a:t>Increased resistance to most antibiotics </a:t>
            </a:r>
            <a:r>
              <a:rPr lang="en-GB" sz="1800"/>
              <a:t>used to treat gonococcal infection has been reported worldwide, with extensively resistant strains exhibiting resistance to multiple antibiotic classes </a:t>
            </a:r>
            <a:endParaRPr lang="en-GB" sz="1800">
              <a:cs typeface="Arial"/>
            </a:endParaRPr>
          </a:p>
          <a:p>
            <a:pPr marL="340360" indent="-340360"/>
            <a:r>
              <a:rPr lang="en-GB" sz="1800"/>
              <a:t>The World Health Organization considers Neisseria gonorrhoeae to be a high priority pathogen due to this widespread antimicrobial resistance</a:t>
            </a:r>
            <a:endParaRPr lang="en-GB" sz="1800">
              <a:cs typeface="Arial"/>
              <a:hlinkClick r:id="rId3"/>
            </a:endParaRPr>
          </a:p>
          <a:p>
            <a:pPr marL="340360" indent="-340360"/>
            <a:r>
              <a:rPr lang="en-GB" sz="1800" b="0" i="0">
                <a:solidFill>
                  <a:srgbClr val="1D70B8"/>
                </a:solidFill>
                <a:effectLst/>
                <a:hlinkClick r:id="rId4"/>
              </a:rPr>
              <a:t>Official statistics for STIs in 2022</a:t>
            </a:r>
            <a:r>
              <a:rPr lang="en-GB" sz="1800" b="0" i="0">
                <a:solidFill>
                  <a:srgbClr val="0B0C0C"/>
                </a:solidFill>
                <a:effectLst/>
              </a:rPr>
              <a:t> </a:t>
            </a:r>
            <a:r>
              <a:rPr lang="en-GB" sz="1800" b="0" i="0">
                <a:solidFill>
                  <a:srgbClr val="002060"/>
                </a:solidFill>
                <a:effectLst/>
              </a:rPr>
              <a:t>from the UK Health Security Agency (</a:t>
            </a:r>
            <a:r>
              <a:rPr lang="en-GB" sz="1800">
                <a:solidFill>
                  <a:srgbClr val="002060"/>
                </a:solidFill>
              </a:rPr>
              <a:t>UKHSA</a:t>
            </a:r>
            <a:r>
              <a:rPr lang="en-GB" sz="1800" b="0" i="0">
                <a:solidFill>
                  <a:srgbClr val="002060"/>
                </a:solidFill>
                <a:effectLst/>
              </a:rPr>
              <a:t>) highlights a rapid rise in gonorrhoea diagnosis in England</a:t>
            </a:r>
            <a:endParaRPr lang="en-GB" sz="1800" b="0" i="0">
              <a:solidFill>
                <a:srgbClr val="002060"/>
              </a:solidFill>
              <a:effectLst/>
              <a:cs typeface="Arial"/>
            </a:endParaRPr>
          </a:p>
          <a:p>
            <a:pPr marL="340360" indent="-340360"/>
            <a:r>
              <a:rPr lang="en-GB" sz="1800" b="0" i="0">
                <a:solidFill>
                  <a:srgbClr val="002060"/>
                </a:solidFill>
                <a:effectLst/>
              </a:rPr>
              <a:t>The highest diagnoses rates are in </a:t>
            </a:r>
            <a:r>
              <a:rPr lang="en-GB" sz="1800">
                <a:solidFill>
                  <a:srgbClr val="002060"/>
                </a:solidFill>
              </a:rPr>
              <a:t>gay, bisexual and other Men who have Sex with Men (GBMSM)</a:t>
            </a:r>
            <a:endParaRPr lang="en-GB" sz="1800">
              <a:solidFill>
                <a:srgbClr val="002060"/>
              </a:solidFill>
              <a:cs typeface="Arial"/>
            </a:endParaRPr>
          </a:p>
          <a:p>
            <a:pPr marL="340360" indent="-340360"/>
            <a:r>
              <a:rPr lang="en-GB" sz="1800" b="0" i="0">
                <a:solidFill>
                  <a:srgbClr val="002060"/>
                </a:solidFill>
                <a:effectLst/>
              </a:rPr>
              <a:t>Natural infection does not give protection against future infections</a:t>
            </a:r>
            <a:endParaRPr lang="en-GB" sz="1800" b="0" i="0">
              <a:solidFill>
                <a:srgbClr val="002060"/>
              </a:solidFill>
              <a:effectLst/>
              <a:cs typeface="Arial"/>
            </a:endParaRPr>
          </a:p>
          <a:p>
            <a:pPr marL="340360" indent="-340360"/>
            <a:endParaRPr lang="en-GB" sz="1800">
              <a:solidFill>
                <a:srgbClr val="002060"/>
              </a:solidFill>
              <a:cs typeface="Arial"/>
            </a:endParaRPr>
          </a:p>
          <a:p>
            <a:pPr marL="0" indent="0" algn="ctr">
              <a:buNone/>
            </a:pPr>
            <a:r>
              <a:rPr lang="en-GB" sz="1800">
                <a:hlinkClick r:id="rId3"/>
              </a:rPr>
              <a:t>JCVI advice on the use of meningococcal B vaccination for the prevention of gonorrhoea - GOV.UK</a:t>
            </a:r>
            <a:endParaRPr lang="en-GB" sz="1800"/>
          </a:p>
        </p:txBody>
      </p:sp>
      <p:sp>
        <p:nvSpPr>
          <p:cNvPr id="4" name="Slide Number Placeholder 3">
            <a:extLst>
              <a:ext uri="{FF2B5EF4-FFF2-40B4-BE49-F238E27FC236}">
                <a16:creationId xmlns:a16="http://schemas.microsoft.com/office/drawing/2014/main" id="{A5452831-698D-CB29-CA62-CA9406EDF870}"/>
              </a:ext>
            </a:extLst>
          </p:cNvPr>
          <p:cNvSpPr>
            <a:spLocks noGrp="1"/>
          </p:cNvSpPr>
          <p:nvPr>
            <p:ph type="sldNum" sz="quarter" idx="12"/>
          </p:nvPr>
        </p:nvSpPr>
        <p:spPr/>
        <p:txBody>
          <a:bodyPr/>
          <a:lstStyle/>
          <a:p>
            <a:fld id="{561D0CCE-8DCC-44DC-A653-AE62B1D84A52}" type="slidenum">
              <a:rPr lang="en-GB" smtClean="0"/>
              <a:pPr/>
              <a:t>9</a:t>
            </a:fld>
            <a:endParaRPr lang="en-GB"/>
          </a:p>
        </p:txBody>
      </p:sp>
    </p:spTree>
    <p:extLst>
      <p:ext uri="{BB962C8B-B14F-4D97-AF65-F5344CB8AC3E}">
        <p14:creationId xmlns:p14="http://schemas.microsoft.com/office/powerpoint/2010/main" val="322407885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ptos" panose="020B0004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Custom 2">
      <a:dk1>
        <a:srgbClr val="212A73"/>
      </a:dk1>
      <a:lt1>
        <a:sysClr val="window" lastClr="FFFFFF"/>
      </a:lt1>
      <a:dk2>
        <a:srgbClr val="3F3F3F"/>
      </a:dk2>
      <a:lt2>
        <a:srgbClr val="E7E6E6"/>
      </a:lt2>
      <a:accent1>
        <a:srgbClr val="29B8CE"/>
      </a:accent1>
      <a:accent2>
        <a:srgbClr val="FFDD00"/>
      </a:accent2>
      <a:accent3>
        <a:srgbClr val="A5A5A5"/>
      </a:accent3>
      <a:accent4>
        <a:srgbClr val="000000"/>
      </a:accent4>
      <a:accent5>
        <a:srgbClr val="000000"/>
      </a:accent5>
      <a:accent6>
        <a:srgbClr val="000000"/>
      </a:accent6>
      <a:hlink>
        <a:srgbClr val="00A7A7"/>
      </a:hlink>
      <a:folHlink>
        <a:srgbClr val="FFDD00"/>
      </a:folHlink>
    </a:clrScheme>
    <a:fontScheme name="Custom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SL-KWS PowerPoint Template.potx [Read-Only]" id="{86732236-5F12-4106-BD36-971A9F119E43}" vid="{6152B61F-5BA0-4CAA-90E3-E6E716A9C684}"/>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Archive xmlns="2c9bf0ee-e2fa-4332-ade7-023316494af1">false</Archive>
    <TypeofFAQ xmlns="2c9bf0ee-e2fa-4332-ade7-023316494af1">MenB for Gonorrhoea</TypeofFAQ>
    <test xmlns="2c9bf0ee-e2fa-4332-ade7-023316494af1" xsi:nil="true"/>
    <VersionHistory xmlns="2c9bf0ee-e2fa-4332-ade7-023316494af1" xsi:nil="true"/>
    <VersionNumbers xmlns="2c9bf0ee-e2fa-4332-ade7-023316494af1" xsi:nil="true"/>
    <TaxCatchAll xmlns="fdfaf355-f7ae-47f3-8f93-739a60756710" xsi:nil="true"/>
    <TypeofDocument xmlns="2c9bf0ee-e2fa-4332-ade7-023316494af1">Training</TypeofDocument>
    <LifeCourse xmlns="2c9bf0ee-e2fa-4332-ade7-023316494af1">
      <Value>Adult</Value>
    </LifeCourse>
    <lcf76f155ced4ddcb4097134ff3c332f xmlns="2c9bf0ee-e2fa-4332-ade7-023316494af1">
      <Terms xmlns="http://schemas.microsoft.com/office/infopath/2007/PartnerControls"/>
    </lcf76f155ced4ddcb4097134ff3c332f>
    <TypeofDocument0 xmlns="2c9bf0ee-e2fa-4332-ade7-023316494af1">Training Slides</TypeofDocument0>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D645F8889482814EBB8A3D6A36545BF4" ma:contentTypeVersion="21" ma:contentTypeDescription="Create a new document." ma:contentTypeScope="" ma:versionID="e592b2a0af313c44c8ff34e861e3f46a">
  <xsd:schema xmlns:xsd="http://www.w3.org/2001/XMLSchema" xmlns:xs="http://www.w3.org/2001/XMLSchema" xmlns:p="http://schemas.microsoft.com/office/2006/metadata/properties" xmlns:ns2="2c9bf0ee-e2fa-4332-ade7-023316494af1" xmlns:ns3="fdfaf355-f7ae-47f3-8f93-739a60756710" targetNamespace="http://schemas.microsoft.com/office/2006/metadata/properties" ma:root="true" ma:fieldsID="7f58a3bf609b141e127c48bc582e393e" ns2:_="" ns3:_="">
    <xsd:import namespace="2c9bf0ee-e2fa-4332-ade7-023316494af1"/>
    <xsd:import namespace="fdfaf355-f7ae-47f3-8f93-739a60756710"/>
    <xsd:element name="properties">
      <xsd:complexType>
        <xsd:sequence>
          <xsd:element name="documentManagement">
            <xsd:complexType>
              <xsd:all>
                <xsd:element ref="ns2:TypeofDocument"/>
                <xsd:element ref="ns2:MediaServiceMetadata" minOccurs="0"/>
                <xsd:element ref="ns2:MediaServiceFastMetadata" minOccurs="0"/>
                <xsd:element ref="ns2:MediaServiceSearchProperties" minOccurs="0"/>
                <xsd:element ref="ns2:MediaServiceObjectDetectorVersions" minOccurs="0"/>
                <xsd:element ref="ns2:TypeofFAQ"/>
                <xsd:element ref="ns2:LifeCourse" minOccurs="0"/>
                <xsd:element ref="ns2:VersionNumbers" minOccurs="0"/>
                <xsd:element ref="ns2:Archive" minOccurs="0"/>
                <xsd:element ref="ns2:TypeofDocument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VersionHistory" minOccurs="0"/>
                <xsd:element ref="ns2:test"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c9bf0ee-e2fa-4332-ade7-023316494af1" elementFormDefault="qualified">
    <xsd:import namespace="http://schemas.microsoft.com/office/2006/documentManagement/types"/>
    <xsd:import namespace="http://schemas.microsoft.com/office/infopath/2007/PartnerControls"/>
    <xsd:element name="TypeofDocument" ma:index="8" ma:displayName="Topic " ma:format="Dropdown" ma:internalName="TypeofDocument">
      <xsd:simpleType>
        <xsd:restriction base="dms:Choice">
          <xsd:enumeration value="Healthcare Professionals Information &amp; Guidance"/>
          <xsd:enumeration value="Training"/>
          <xsd:enumeration value="Policy"/>
          <xsd:enumeration value="PGDs and Protocols"/>
          <xsd:enumeration value="HCP FAQs"/>
          <xsd:enumeration value="Tarian"/>
          <xsd:enumeration value="Reference Sources"/>
          <xsd:enumeration value="E-Learning"/>
          <xsd:enumeration value="Nurse Meetings"/>
          <xsd:enumeration value="Other"/>
          <xsd:enumeration value="Evaluation"/>
          <xsd:enumeration value="External Meetings"/>
        </xsd:restriction>
      </xsd:simpleType>
    </xsd:element>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TypeofFAQ" ma:index="13" ma:displayName="Vaccine names" ma:format="Dropdown" ma:internalName="TypeofFAQ">
      <xsd:simpleType>
        <xsd:restriction base="dms:Choice">
          <xsd:enumeration value="MMR"/>
          <xsd:enumeration value="HPV"/>
          <xsd:enumeration value="Shingles"/>
          <xsd:enumeration value="HepB"/>
          <xsd:enumeration value="3in1: Teenage Booster"/>
          <xsd:enumeration value="MenACWY"/>
          <xsd:enumeration value="Covid19"/>
          <xsd:enumeration value="RSV"/>
          <xsd:enumeration value="Flu"/>
          <xsd:enumeration value="Combined Vaccines"/>
          <xsd:enumeration value="MMR &amp; MMRv"/>
          <xsd:enumeration value="Non-specific vaccine info"/>
          <xsd:enumeration value="BCG"/>
          <xsd:enumeration value="HIB/MenC"/>
          <xsd:enumeration value="Measles"/>
          <xsd:enumeration value="MenB"/>
          <xsd:enumeration value="Pneumococcal"/>
          <xsd:enumeration value="MPox"/>
          <xsd:enumeration value="Rotavirus"/>
          <xsd:enumeration value="Shingles"/>
          <xsd:enumeration value="Whooping Cough"/>
          <xsd:enumeration value="4in1: For Pre-School"/>
          <xsd:enumeration value="6in1: For Babies"/>
          <xsd:enumeration value="HepA"/>
          <xsd:enumeration value="Typhoid"/>
          <xsd:enumeration value="Varicella"/>
          <xsd:enumeration value="MenB for Gonorrhoea"/>
          <xsd:enumeration value="HepB"/>
          <xsd:enumeration value="Pertussis"/>
        </xsd:restriction>
      </xsd:simpleType>
    </xsd:element>
    <xsd:element name="LifeCourse" ma:index="14" nillable="true" ma:displayName="Life Course" ma:format="Dropdown" ma:internalName="LifeCourse" ma:requiredMultiChoice="true">
      <xsd:complexType>
        <xsd:complexContent>
          <xsd:extension base="dms:MultiChoice">
            <xsd:sequence>
              <xsd:element name="Value" maxOccurs="unbounded" minOccurs="0" nillable="true">
                <xsd:simpleType>
                  <xsd:restriction base="dms:Choice">
                    <xsd:enumeration value="School Age"/>
                    <xsd:enumeration value="Adult"/>
                    <xsd:enumeration value="Generic Life Course"/>
                    <xsd:enumeration value="Pre-School"/>
                    <xsd:enumeration value="Pregnancy"/>
                    <xsd:enumeration value="Changes Childhood Schedule"/>
                    <xsd:enumeration value="All"/>
                    <xsd:enumeration value="N/A"/>
                  </xsd:restriction>
                </xsd:simpleType>
              </xsd:element>
            </xsd:sequence>
          </xsd:extension>
        </xsd:complexContent>
      </xsd:complexType>
    </xsd:element>
    <xsd:element name="VersionNumbers" ma:index="15" nillable="true" ma:displayName="Version Numbers" ma:format="Dropdown" ma:internalName="VersionNumbers">
      <xsd:simpleType>
        <xsd:restriction base="dms:Text">
          <xsd:maxLength value="255"/>
        </xsd:restriction>
      </xsd:simpleType>
    </xsd:element>
    <xsd:element name="Archive" ma:index="16" nillable="true" ma:displayName="Archive" ma:default="0" ma:description="Document is no longer in use." ma:format="Dropdown" ma:internalName="Archive">
      <xsd:simpleType>
        <xsd:restriction base="dms:Boolean"/>
      </xsd:simpleType>
    </xsd:element>
    <xsd:element name="TypeofDocument0" ma:index="17" ma:displayName="Type of Document" ma:format="Dropdown" ma:internalName="TypeofDocument0">
      <xsd:simpleType>
        <xsd:restriction base="dms:Choice">
          <xsd:enumeration value="Meetings - Action log"/>
          <xsd:enumeration value="Meetings - Agenda"/>
          <xsd:enumeration value="Highlight report"/>
          <xsd:enumeration value="Meetings - risk log"/>
          <xsd:enumeration value="Reports"/>
          <xsd:enumeration value="Meetings - Minutes"/>
          <xsd:enumeration value="Supporting documents"/>
          <xsd:enumeration value="Highlight Reports"/>
          <xsd:enumeration value="Tarian - Responses"/>
          <xsd:enumeration value="Tarian - SOP/Guidance"/>
          <xsd:enumeration value="Tarian - Supporting Documents"/>
          <xsd:enumeration value="Tarian - Audit"/>
          <xsd:enumeration value="Tarian - Data"/>
          <xsd:enumeration value="Meetings - Presentations"/>
          <xsd:enumeration value="Template"/>
          <xsd:enumeration value="Briefing Document"/>
          <xsd:enumeration value="Training Slides"/>
          <xsd:enumeration value="Evaluation - survey"/>
          <xsd:enumeration value="Evaluation - report"/>
        </xsd:restriction>
      </xsd:simpleType>
    </xsd:element>
    <xsd:element name="MediaServiceDateTaken" ma:index="18" nillable="true" ma:displayName="MediaServiceDateTaken" ma:hidden="true" ma:indexed="true" ma:internalName="MediaServiceDateTaken" ma:readOnly="true">
      <xsd:simpleType>
        <xsd:restriction base="dms:Text"/>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OCR" ma:index="25" nillable="true" ma:displayName="Extracted Text" ma:internalName="MediaServiceOCR" ma:readOnly="true">
      <xsd:simpleType>
        <xsd:restriction base="dms:Note">
          <xsd:maxLength value="255"/>
        </xsd:restriction>
      </xsd:simpleType>
    </xsd:element>
    <xsd:element name="VersionHistory" ma:index="26" nillable="true" ma:displayName="Version History " ma:format="Dropdown" ma:internalName="VersionHistory">
      <xsd:simpleType>
        <xsd:restriction base="dms:Choice">
          <xsd:enumeration value="Version 1"/>
          <xsd:enumeration value="Choice 2"/>
          <xsd:enumeration value="Choice 3"/>
        </xsd:restriction>
      </xsd:simpleType>
    </xsd:element>
    <xsd:element name="test" ma:index="27" nillable="true" ma:displayName="test" ma:format="Dropdown" ma:internalName="test">
      <xsd:simpleType>
        <xsd:restriction base="dms:Choice">
          <xsd:enumeration value="Working Draft"/>
          <xsd:enumeration value="FINAL FOR UPLOAD"/>
          <xsd:enumeration value="Choice 3"/>
        </xsd:restriction>
      </xsd:simpleType>
    </xsd:element>
  </xsd:schema>
  <xsd:schema xmlns:xsd="http://www.w3.org/2001/XMLSchema" xmlns:xs="http://www.w3.org/2001/XMLSchema" xmlns:dms="http://schemas.microsoft.com/office/2006/documentManagement/types" xmlns:pc="http://schemas.microsoft.com/office/infopath/2007/PartnerControls" targetNamespace="fdfaf355-f7ae-47f3-8f93-739a60756710" elementFormDefault="qualified">
    <xsd:import namespace="http://schemas.microsoft.com/office/2006/documentManagement/types"/>
    <xsd:import namespace="http://schemas.microsoft.com/office/infopath/2007/PartnerControls"/>
    <xsd:element name="TaxCatchAll" ma:index="24" nillable="true" ma:displayName="Taxonomy Catch All Column" ma:hidden="true" ma:list="{4a3ffe3a-ac90-4981-bec8-4654896fe9f4}" ma:internalName="TaxCatchAll" ma:showField="CatchAllData" ma:web="fdfaf355-f7ae-47f3-8f93-739a607567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AC8B0AD-9E71-4F2C-9149-DF8C95EEA6C6}">
  <ds:schemaRefs>
    <ds:schemaRef ds:uri="2c9bf0ee-e2fa-4332-ade7-023316494af1"/>
    <ds:schemaRef ds:uri="fdfaf355-f7ae-47f3-8f93-739a60756710"/>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859B86A6-6581-4E7D-A35A-E0D8BDD025BC}">
  <ds:schemaRefs>
    <ds:schemaRef ds:uri="2c9bf0ee-e2fa-4332-ade7-023316494af1"/>
    <ds:schemaRef ds:uri="fdfaf355-f7ae-47f3-8f93-739a60756710"/>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8CFF7FED-FB8C-466E-8AB5-C355AFC0899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Application>Microsoft Office PowerPoint</Application>
  <PresentationFormat>Widescreen</PresentationFormat>
  <Slides>36</Slides>
  <Notes>29</Notes>
  <HiddenSlides>0</HiddenSlides>
  <ScaleCrop>false</ScaleCrop>
  <HeadingPairs>
    <vt:vector size="4" baseType="variant">
      <vt:variant>
        <vt:lpstr>Theme</vt:lpstr>
      </vt:variant>
      <vt:variant>
        <vt:i4>2</vt:i4>
      </vt:variant>
      <vt:variant>
        <vt:lpstr>Slide Titles</vt:lpstr>
      </vt:variant>
      <vt:variant>
        <vt:i4>36</vt:i4>
      </vt:variant>
    </vt:vector>
  </HeadingPairs>
  <TitlesOfParts>
    <vt:vector size="38" baseType="lpstr">
      <vt:lpstr>office theme</vt:lpstr>
      <vt:lpstr>Office Theme</vt:lpstr>
      <vt:lpstr>PowerPoint Presentation</vt:lpstr>
      <vt:lpstr>PowerPoint Presentation</vt:lpstr>
      <vt:lpstr>Acknowledgements</vt:lpstr>
      <vt:lpstr>What will &amp; will not be covered in this session?</vt:lpstr>
      <vt:lpstr>PowerPoint Presentation</vt:lpstr>
      <vt:lpstr>Who decides that new programmes or changes are necessary?</vt:lpstr>
      <vt:lpstr>The Joint Committee on Vaccination and Immunisation (JCVI)​</vt:lpstr>
      <vt:lpstr>PowerPoint Presentation</vt:lpstr>
      <vt:lpstr>Gonorrhoea epidemiology </vt:lpstr>
      <vt:lpstr>PowerPoint Presentation</vt:lpstr>
      <vt:lpstr>PowerPoint Presentation</vt:lpstr>
      <vt:lpstr>WHC/2025/021 Introduction of routine vaccination programmes for the prevention of mpox and gonorrhoea</vt:lpstr>
      <vt:lpstr>Eligibility for 4CMenB for protection against gonorrhoea</vt:lpstr>
      <vt:lpstr>PowerPoint Presentation</vt:lpstr>
      <vt:lpstr>PowerPoint Presentation</vt:lpstr>
      <vt:lpstr>WHC/2025/021 Introduction of routine vaccination programmes for the prevention of mpox and gonorrhoea </vt:lpstr>
      <vt:lpstr>Eligibility for MVA-BN vaccine </vt:lpstr>
      <vt:lpstr>How can I find out more about the new programmes?</vt:lpstr>
      <vt:lpstr>What are the timelines?</vt:lpstr>
      <vt:lpstr>Timeline</vt:lpstr>
      <vt:lpstr>What do these introduction/changes mean to me as a sexual health services clinical healthcare professional?</vt:lpstr>
      <vt:lpstr>What do these introduction/changes mean to me as a sexual health services clinical healthcare professional?</vt:lpstr>
      <vt:lpstr>Are there any resources to support me  and my patients?</vt:lpstr>
      <vt:lpstr>Training resources (1)</vt:lpstr>
      <vt:lpstr>Training resources (2)</vt:lpstr>
      <vt:lpstr>Resources planned to support you:</vt:lpstr>
      <vt:lpstr>Resources to support you:</vt:lpstr>
      <vt:lpstr>Public Health Wales Website (Public) </vt:lpstr>
      <vt:lpstr>Public Health Wales Website (Healthcare Professional) </vt:lpstr>
      <vt:lpstr>PowerPoint Presentation</vt:lpstr>
      <vt:lpstr>Sexual health system codes</vt:lpstr>
      <vt:lpstr>Who can I contact if I have questions?</vt:lpstr>
      <vt:lpstr>Contacts</vt:lpstr>
      <vt:lpstr>Further information</vt:lpstr>
      <vt:lpstr>Evaluation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revision>2</cp:revision>
  <dcterms:created xsi:type="dcterms:W3CDTF">2025-06-05T09:19:27Z</dcterms:created>
  <dcterms:modified xsi:type="dcterms:W3CDTF">2025-06-19T13:24:47Z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0x010100D645F8889482814EBB8A3D6A36545BF4</vt:lpwstr>
  </property>
  <property fmtid="{D5CDD505-2E9C-101B-9397-08002B2CF9AE}" pid="3" name="MediaServiceImageTags">
    <vt:lpwstr/>
  </property>
</Properties>
</file>