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2" r:id="rId5"/>
    <p:sldMasterId id="2147483657" r:id="rId6"/>
  </p:sldMasterIdLst>
  <p:notesMasterIdLst>
    <p:notesMasterId r:id="rId111"/>
  </p:notesMasterIdLst>
  <p:handoutMasterIdLst>
    <p:handoutMasterId r:id="rId112"/>
  </p:handoutMasterIdLst>
  <p:sldIdLst>
    <p:sldId id="256" r:id="rId7"/>
    <p:sldId id="2147375910" r:id="rId8"/>
    <p:sldId id="258" r:id="rId9"/>
    <p:sldId id="257" r:id="rId10"/>
    <p:sldId id="2147375833" r:id="rId11"/>
    <p:sldId id="259" r:id="rId12"/>
    <p:sldId id="505" r:id="rId13"/>
    <p:sldId id="2147375834" r:id="rId14"/>
    <p:sldId id="284" r:id="rId15"/>
    <p:sldId id="2147375837" r:id="rId16"/>
    <p:sldId id="2147375843" r:id="rId17"/>
    <p:sldId id="2147375844" r:id="rId18"/>
    <p:sldId id="2147375845" r:id="rId19"/>
    <p:sldId id="507" r:id="rId20"/>
    <p:sldId id="316" r:id="rId21"/>
    <p:sldId id="530" r:id="rId22"/>
    <p:sldId id="526" r:id="rId23"/>
    <p:sldId id="527" r:id="rId24"/>
    <p:sldId id="532" r:id="rId25"/>
    <p:sldId id="523" r:id="rId26"/>
    <p:sldId id="524" r:id="rId27"/>
    <p:sldId id="525" r:id="rId28"/>
    <p:sldId id="2147375842" r:id="rId29"/>
    <p:sldId id="531" r:id="rId30"/>
    <p:sldId id="2147375908" r:id="rId31"/>
    <p:sldId id="508" r:id="rId32"/>
    <p:sldId id="509" r:id="rId33"/>
    <p:sldId id="2147375911" r:id="rId34"/>
    <p:sldId id="2147375912" r:id="rId35"/>
    <p:sldId id="2147375913" r:id="rId36"/>
    <p:sldId id="2147375869" r:id="rId37"/>
    <p:sldId id="2147375870" r:id="rId38"/>
    <p:sldId id="2147375688" r:id="rId39"/>
    <p:sldId id="2147375690" r:id="rId40"/>
    <p:sldId id="2147375914" r:id="rId41"/>
    <p:sldId id="2147375915" r:id="rId42"/>
    <p:sldId id="293" r:id="rId43"/>
    <p:sldId id="2147375916" r:id="rId44"/>
    <p:sldId id="2147375917" r:id="rId45"/>
    <p:sldId id="2147375918" r:id="rId46"/>
    <p:sldId id="2147375919" r:id="rId47"/>
    <p:sldId id="2147375920" r:id="rId48"/>
    <p:sldId id="322" r:id="rId49"/>
    <p:sldId id="2147375871" r:id="rId50"/>
    <p:sldId id="510" r:id="rId51"/>
    <p:sldId id="312" r:id="rId52"/>
    <p:sldId id="2147375846" r:id="rId53"/>
    <p:sldId id="2147375823" r:id="rId54"/>
    <p:sldId id="2147375849" r:id="rId55"/>
    <p:sldId id="2147375850" r:id="rId56"/>
    <p:sldId id="2147375851" r:id="rId57"/>
    <p:sldId id="2147375852" r:id="rId58"/>
    <p:sldId id="2147375853" r:id="rId59"/>
    <p:sldId id="2147375854" r:id="rId60"/>
    <p:sldId id="2147375921" r:id="rId61"/>
    <p:sldId id="2147375922" r:id="rId62"/>
    <p:sldId id="2147375872" r:id="rId63"/>
    <p:sldId id="2147375923" r:id="rId64"/>
    <p:sldId id="511" r:id="rId65"/>
    <p:sldId id="2147375924" r:id="rId66"/>
    <p:sldId id="2147375925" r:id="rId67"/>
    <p:sldId id="2147375832" r:id="rId68"/>
    <p:sldId id="2147375926" r:id="rId69"/>
    <p:sldId id="2147375927" r:id="rId70"/>
    <p:sldId id="2147375928" r:id="rId71"/>
    <p:sldId id="2147375840" r:id="rId72"/>
    <p:sldId id="2147375929" r:id="rId73"/>
    <p:sldId id="2147375930" r:id="rId74"/>
    <p:sldId id="512" r:id="rId75"/>
    <p:sldId id="2147375894" r:id="rId76"/>
    <p:sldId id="2147375895" r:id="rId77"/>
    <p:sldId id="287" r:id="rId78"/>
    <p:sldId id="2147375900" r:id="rId79"/>
    <p:sldId id="2147375906" r:id="rId80"/>
    <p:sldId id="2147375907" r:id="rId81"/>
    <p:sldId id="2147375838" r:id="rId82"/>
    <p:sldId id="521" r:id="rId83"/>
    <p:sldId id="522" r:id="rId84"/>
    <p:sldId id="2147375904" r:id="rId85"/>
    <p:sldId id="2147375905" r:id="rId86"/>
    <p:sldId id="2147375909" r:id="rId87"/>
    <p:sldId id="345" r:id="rId88"/>
    <p:sldId id="357" r:id="rId89"/>
    <p:sldId id="2147375674" r:id="rId90"/>
    <p:sldId id="517" r:id="rId91"/>
    <p:sldId id="518" r:id="rId92"/>
    <p:sldId id="519" r:id="rId93"/>
    <p:sldId id="520" r:id="rId94"/>
    <p:sldId id="513" r:id="rId95"/>
    <p:sldId id="2147375901" r:id="rId96"/>
    <p:sldId id="2147375902" r:id="rId97"/>
    <p:sldId id="2147375903" r:id="rId98"/>
    <p:sldId id="2147375829" r:id="rId99"/>
    <p:sldId id="2147375831" r:id="rId100"/>
    <p:sldId id="2147375839" r:id="rId101"/>
    <p:sldId id="514" r:id="rId102"/>
    <p:sldId id="382" r:id="rId103"/>
    <p:sldId id="383" r:id="rId104"/>
    <p:sldId id="386" r:id="rId105"/>
    <p:sldId id="387" r:id="rId106"/>
    <p:sldId id="388" r:id="rId107"/>
    <p:sldId id="2147375835" r:id="rId108"/>
    <p:sldId id="2147375836" r:id="rId109"/>
    <p:sldId id="516" r:id="rId11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93072A-18F9-0AA5-4887-9A1245323FEE}" name="Mal" initials="MP" userId="Mal" providerId="None"/>
  <p188:author id="{1519992A-3D09-C08D-DBF5-95040AB9B37F}" name="Ceriann Howard (Public Health Wales - No. 2 Capital Quarter)" initials="CH(HWN2CQ" userId="S::Ceriann.Howard2@wales.nhs.uk::21820608-678a-4a54-aec7-0e03d16ea59c" providerId="AD"/>
  <p188:author id="{6EAB277B-D34E-D826-9B69-19C9B401B658}" name="Charlotte McDermott (Public Health Wales - No. 2 Capital Quarter)" initials="CM" userId="S::Charlotte.McDermott@wales.nhs.uk::aa504eb7-d916-4fee-b9ca-6740a63f0083" providerId="AD"/>
  <p188:author id="{70F84F97-748E-7EF9-67C4-1D05EBC39EF2}" name="Sonia Khoury (Public Health Wales)" initials="SK" userId="S::Sonia.Khoury3@wales.nhs.uk::0df631ab-5610-4e21-b418-d0a5f88f07aa" providerId="AD"/>
  <p188:author id="{C11460A8-C1E2-2352-9CA8-9FFD42E0F657}" name="Clare Powell (Public Health Wales)" initials="CP(HW" userId="S::Clare.Powell2@wales.nhs.uk::d7f25bbe-a553-4284-9dbf-a45ba97dae4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014" autoAdjust="0"/>
  </p:normalViewPr>
  <p:slideViewPr>
    <p:cSldViewPr snapToGrid="0">
      <p:cViewPr varScale="1">
        <p:scale>
          <a:sx n="91" d="100"/>
          <a:sy n="91" d="100"/>
        </p:scale>
        <p:origin x="1314" y="96"/>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tableStyles" Target="tableStyles.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handoutMaster" Target="handoutMasters/handoutMaster1.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slide" Target="slides/slide89.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113" Type="http://schemas.openxmlformats.org/officeDocument/2006/relationships/commentAuthors" Target="commentAuthors.xml"/><Relationship Id="rId118" Type="http://schemas.microsoft.com/office/2018/10/relationships/authors" Target="authors.xml"/><Relationship Id="rId80" Type="http://schemas.openxmlformats.org/officeDocument/2006/relationships/slide" Target="slides/slide74.xml"/><Relationship Id="rId85" Type="http://schemas.openxmlformats.org/officeDocument/2006/relationships/slide" Target="slides/slide79.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slide" Target="slides/slide97.xml"/><Relationship Id="rId108" Type="http://schemas.openxmlformats.org/officeDocument/2006/relationships/slide" Target="slides/slide102.xml"/><Relationship Id="rId54" Type="http://schemas.openxmlformats.org/officeDocument/2006/relationships/slide" Target="slides/slide48.xml"/><Relationship Id="rId70" Type="http://schemas.openxmlformats.org/officeDocument/2006/relationships/slide" Target="slides/slide64.xml"/><Relationship Id="rId75" Type="http://schemas.openxmlformats.org/officeDocument/2006/relationships/slide" Target="slides/slide69.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7.xml"/><Relationship Id="rId28" Type="http://schemas.openxmlformats.org/officeDocument/2006/relationships/slide" Target="slides/slide22.xml"/><Relationship Id="rId49" Type="http://schemas.openxmlformats.org/officeDocument/2006/relationships/slide" Target="slides/slide43.xml"/><Relationship Id="rId114" Type="http://schemas.openxmlformats.org/officeDocument/2006/relationships/presProps" Target="pres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viewProps" Target="viewProps.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3" Type="http://schemas.openxmlformats.org/officeDocument/2006/relationships/customXml" Target="../customXml/item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 Id="rId116"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88" Type="http://schemas.openxmlformats.org/officeDocument/2006/relationships/slide" Target="slides/slide82.xml"/><Relationship Id="rId111" Type="http://schemas.openxmlformats.org/officeDocument/2006/relationships/notesMaster" Target="notesMasters/notesMaster1.xml"/><Relationship Id="rId15" Type="http://schemas.openxmlformats.org/officeDocument/2006/relationships/slide" Target="slides/slide9.xml"/><Relationship Id="rId36" Type="http://schemas.openxmlformats.org/officeDocument/2006/relationships/slide" Target="slides/slide30.xml"/><Relationship Id="rId57" Type="http://schemas.openxmlformats.org/officeDocument/2006/relationships/slide" Target="slides/slide51.xml"/><Relationship Id="rId106" Type="http://schemas.openxmlformats.org/officeDocument/2006/relationships/slide" Target="slides/slide10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4BFEFFB-9D59-421A-A817-24758BCB8412}" type="datetimeFigureOut">
              <a:rPr lang="en-GB" smtClean="0"/>
              <a:t>03/02/2025</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59E7099-F52E-4117-8D96-2AA360E78F7F}" type="datetimeFigureOut">
              <a:rPr lang="en-GB" smtClean="0"/>
              <a:t>03/02/2025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hra.nhs.uk/planning-and-improving-research/application-summaries/research-summaries/imap2/" TargetMode="External"/><Relationship Id="rId2" Type="http://schemas.openxmlformats.org/officeDocument/2006/relationships/slide" Target="../slides/slide36.xml"/><Relationship Id="rId1" Type="http://schemas.openxmlformats.org/officeDocument/2006/relationships/notesMaster" Target="../notesMasters/notesMaster1.xml"/><Relationship Id="rId5" Type="http://schemas.openxmlformats.org/officeDocument/2006/relationships/hyperlink" Target="file:///\\COLHPAFIL003\ProjectData\Immune\Imms%20Operations\SCRIMMs\Transitional%20Files\Immunisation%20Nurse%20specialists\New%20vaccine%20programme%20materials\Maternal%20pertussis%20vaccination\2024%20Change%20of%20prenatal%20vaccine\Info%20for%20HCPs\JCVI%20Minutes%20October%202022" TargetMode="External"/><Relationship Id="rId4" Type="http://schemas.openxmlformats.org/officeDocument/2006/relationships/hyperlink" Target="https://www.hra.nhs.uk/planning-and-improving-research/application-summaries/research-summaries/imap3/"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gov.uk/government/publications/covid-19-vaccination-in-2025-and-spring-2026-jcvi-advice/jcvi-statement-on-covid-19-vaccination-in-2025-and-spring-2026"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eur03.safelinks.protection.outlook.com/?url=https%3A%2F%2Fwww.gov.uk%2Fgovernment%2Fpublications%2Fshingles-herpes-zoster-the-green-book-chapter-28a&amp;data=05%7C02%7CCeriann.Howard2%40wales.nhs.uk%7Cd444b8f1e33c4c8095bf08dd30b6c77a%7Cbb5628b8e3284082a856433c9edc8fae%7C0%7C0%7C638720283888455108%7CUnknown%7CTWFpbGZsb3d8eyJFbXB0eU1hcGkiOnRydWUsIlYiOiIwLjAuMDAwMCIsIlAiOiJXaW4zMiIsIkFOIjoiTWFpbCIsIldUIjoyfQ%3D%3D%7C0%7C%7C%7C&amp;sdata=P5hK5hTtrxEPW3EkXsqFYmHfNkK64Yp%2Biw8QpEOeGXs%3D&amp;reserved=0" TargetMode="External"/><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2025 Public Health Wales NHS Trust.</a:t>
            </a:r>
            <a:endParaRPr lang="en-US" dirty="0">
              <a:latin typeface="Arial" pitchFamily="34" charset="0"/>
              <a:ea typeface="ＭＳ Ｐゴシック" pitchFamily="34" charset="-128"/>
            </a:endParaRPr>
          </a:p>
          <a:p>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1296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6223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86081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1374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24051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Consistent gap between most and least deprived. Also seen for older adults.</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5977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49064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2434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note: </a:t>
            </a:r>
            <a:r>
              <a:rPr lang="en-US" dirty="0" err="1"/>
              <a:t>Abrysvo</a:t>
            </a:r>
            <a:r>
              <a:rPr lang="en-US" dirty="0"/>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p>
          <a:p>
            <a:endParaRPr lang="en-GB" dirty="0"/>
          </a:p>
          <a:p>
            <a:r>
              <a:rPr lang="en-US" dirty="0"/>
              <a:t>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01336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1 Peterson JT, et al., (2022). J Infect Dis. 225(12):2077-2086. </a:t>
            </a:r>
            <a:r>
              <a:rPr lang="fr-FR" dirty="0" err="1"/>
              <a:t>doi</a:t>
            </a:r>
            <a:r>
              <a:rPr lang="fr-FR" dirty="0"/>
              <a:t>: 10.1093/</a:t>
            </a:r>
            <a:r>
              <a:rPr lang="fr-FR" dirty="0" err="1"/>
              <a:t>infdis</a:t>
            </a:r>
            <a:r>
              <a:rPr lang="fr-FR" dirty="0"/>
              <a:t>/jiab505.</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A0EF4B-07A1-4117-8D35-28963ADCF6A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3852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6322193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5545">
              <a:defRPr/>
            </a:pPr>
            <a:r>
              <a:rPr lang="en-GB" sz="1300" dirty="0">
                <a:latin typeface="Arial" panose="020B0604020202020204" pitchFamily="34" charset="0"/>
                <a:ea typeface="Calibri" panose="020F0502020204030204" pitchFamily="34" charset="0"/>
                <a:cs typeface="Arial" panose="020B0604020202020204" pitchFamily="34" charset="0"/>
              </a:rPr>
              <a:t>Women of childbearing age are often exposed to influenza through contact with children. This can lead to greater exposure of pregnant women to flu.</a:t>
            </a:r>
          </a:p>
          <a:p>
            <a:pPr defTabSz="955545">
              <a:defRPr/>
            </a:pPr>
            <a:endParaRPr lang="en-GB" sz="1300" dirty="0">
              <a:latin typeface="Arial" panose="020B0604020202020204" pitchFamily="34" charset="0"/>
              <a:ea typeface="Calibri" panose="020F0502020204030204" pitchFamily="34" charset="0"/>
              <a:cs typeface="Arial" panose="020B0604020202020204" pitchFamily="34" charset="0"/>
            </a:endParaRPr>
          </a:p>
          <a:p>
            <a:pPr defTabSz="955545">
              <a:defRPr/>
            </a:pPr>
            <a:r>
              <a:rPr lang="en-GB" dirty="0">
                <a:latin typeface="Arial" charset="0"/>
                <a:ea typeface="ヒラギノ角ゴ Pro W3" charset="-128"/>
              </a:rPr>
              <a:t>There was one maternal death from influenza in the UK between 2013 and 2015 (MBRRACE UK, 2017) and two maternal deaths between 2016 and 2018 (MBRRACE UK, 2018). This period follows the introduction of maternal vaccination against influenza in 2010 but is mainly due to the low level of influenza activity from 2012 to 2015 compared to 2009 and 2010.</a:t>
            </a:r>
          </a:p>
          <a:p>
            <a:pPr defTabSz="955545">
              <a:defRPr/>
            </a:pPr>
            <a:endParaRPr lang="en-GB" sz="13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650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8886" indent="-238886">
              <a:buAutoNum type="alphaLcParenR"/>
            </a:pPr>
            <a:r>
              <a:rPr lang="en-GB" dirty="0"/>
              <a:t>Reduces infection </a:t>
            </a:r>
          </a:p>
          <a:p>
            <a:pPr marL="238886" indent="-238886">
              <a:buAutoNum type="alphaLcParenR"/>
            </a:pPr>
            <a:r>
              <a:rPr lang="en-GB" dirty="0"/>
              <a:t> Reduces prematurity, prevents low birth-rate</a:t>
            </a:r>
          </a:p>
          <a:p>
            <a:pPr marL="238886" indent="-238886">
              <a:buAutoNum type="alphaLcParenR"/>
            </a:pPr>
            <a:r>
              <a:rPr lang="en-GB" dirty="0"/>
              <a:t>Prevents the mother being a source of transmission to the new-born child. Provides passive immunity to infants in the first few months following birth</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6228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ea typeface="ヒラギノ角ゴ Pro W3" pitchFamily="84" charset="-128"/>
                <a:cs typeface="ヒラギノ角ゴ Pro W3" pitchFamily="84" charset="-128"/>
              </a:rPr>
              <a:t>The ideal time for flu vaccination is before flu starts circulating. However, even after flu is in circulation, vaccine should continue to be offered to those at risk and newly pregnant women. If a woman becomes pregnant after the usual vaccinating period of October to January, it is still worth considering offering the vaccine if flu is still circulating in the community. Women should be offered the vaccine every time they are pregnant as the flu virus constantly mutates and therefore the strains included in the vaccine are reviewed annually.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7110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Maternal vaccination should be offered between gestational weeks 16 and 32 to maximise the levels of pertussis antibodies transferred across the placenta, thereby providing passive immunity to the unborn child.</a:t>
            </a:r>
          </a:p>
          <a:p>
            <a:pPr>
              <a:defRPr/>
            </a:pPr>
            <a:r>
              <a:rPr lang="en-GB" b="0" dirty="0"/>
              <a:t>Women may still be immunised after week 32 of pregnancy but this may not offer as high a level of passive protection to the baby. Vaccination late in pregnancy may, however, directly protect the mother against disease and thereby  reduce the risk of exposure to her infant. Pertussis vaccine can be offered to pregnant women up until they go into labour, however, this is not the optimal time for immunisation as antibody levels in adults peak about two weeks </a:t>
            </a:r>
            <a:r>
              <a:rPr lang="en-GB" b="0"/>
              <a:t>after vaccination.</a:t>
            </a:r>
            <a:endParaRPr lang="en-GB" b="0" dirty="0"/>
          </a:p>
          <a:p>
            <a:pPr>
              <a:defRPr/>
            </a:pPr>
            <a:endParaRPr lang="en-GB" b="0" dirty="0"/>
          </a:p>
          <a:p>
            <a:pPr defTabSz="955545">
              <a:defRPr/>
            </a:pPr>
            <a:r>
              <a:rPr lang="en-GB" sz="1300" dirty="0"/>
              <a:t>The programme has been shown to be very effective at reducing the number of cases in infants, although the levels in older children and adults remains high (waning immunity).</a:t>
            </a:r>
          </a:p>
          <a:p>
            <a:pPr>
              <a:defRPr/>
            </a:pPr>
            <a:endParaRPr lang="en-GB" b="0" dirty="0"/>
          </a:p>
          <a:p>
            <a:pPr>
              <a:defRPr/>
            </a:pPr>
            <a:endParaRPr lang="en-GB" b="0" dirty="0"/>
          </a:p>
          <a:p>
            <a:pPr>
              <a:defRPr/>
            </a:pPr>
            <a:r>
              <a:rPr lang="en-GB" b="0" dirty="0"/>
              <a:t>Reference Kroger AT, Atkinson WL and Pickering LK (2013) General immunization practices. In: Plotkin SA, Orenstein WA and Offit PA (eds). Vaccines, 6th edition. Philadelphia: Saunders Elsevier, p 88.</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28772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3"/>
              </a:rPr>
              <a:t>iMAP2 - Health Research Authority (hra.nhs.uk)</a:t>
            </a:r>
            <a:r>
              <a:rPr lang="en-GB" sz="1800"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4"/>
              </a:rPr>
              <a:t>iMAP3- Health Research Authority (hra.nhs.uk)</a:t>
            </a:r>
            <a:r>
              <a:rPr lang="en-GB" sz="1800" u="sng"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In </a:t>
            </a:r>
            <a:r>
              <a:rPr lang="en-GB" sz="18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hlinkClick r:id="rId5"/>
              </a:rPr>
              <a:t>October 2022</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the JCVI discussed the results from the ‘immunising mothers against pertussis’ (iMAP) studies which looked at the antibody levels of infants of mothers who had received pertussis-containing (the dTaP/IPV vaccines Boostrix-IPV</a:t>
            </a:r>
            <a:r>
              <a:rPr lang="en-GB" altLang="en-US" sz="1800" dirty="0"/>
              <a:t>®</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and REPEVAX</a:t>
            </a:r>
            <a:r>
              <a:rPr lang="en-GB" sz="1800" dirty="0"/>
              <a:t>®</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vaccines in pregnancy compared with an unvaccinated group. These infants were followed up to 40 months when the preschool booster is scheduled and shortly after. Results showed a lower antibody response for the infants born to vaccinated mothers compared to unvaccinated mothers’ responses for polio types 1, 2 and 3 at 13 months, with the polio type 2 response being the most affected. The iMAP3 study polio type 2 results at preschool booster stage showed that pre and post booster antibody levels were lower in the children of vaccinated mothers compared to unvaccinated, however all were above the protective threshold. Although antibody responses were boosted after the pre-school booster, there was still a difference between those with vaccinated and unvaccinated mothers.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6049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effectLst/>
                <a:latin typeface="Segoe UI" panose="020B0502040204020203" pitchFamily="34" charset="0"/>
              </a:rPr>
              <a:t>Remember: it is imperative to ensure the individual is offered a suitable and available vaccine containing a pertussis-containing antigen, rather than risk them not being immunised against pertussis.</a:t>
            </a:r>
            <a:endParaRPr lang="en-GB" sz="1800"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12655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47">
              <a:spcBef>
                <a:spcPts val="79"/>
              </a:spcBef>
            </a:pPr>
            <a:r>
              <a:rPr lang="en-GB" dirty="0"/>
              <a:t>Surveillance: </a:t>
            </a:r>
            <a:r>
              <a:rPr lang="en-GB" sz="1300" spc="-6" dirty="0">
                <a:solidFill>
                  <a:srgbClr val="F43882"/>
                </a:solidFill>
                <a:latin typeface="Ubuntu-Light"/>
                <a:cs typeface="Ubuntu-Light"/>
              </a:rPr>
              <a:t>Issues with ascertaining immunisation uptake. </a:t>
            </a:r>
            <a:r>
              <a:rPr lang="en-GB" sz="1300" dirty="0"/>
              <a:t>Difficulties with ascertaining the denominator - inconsistent recording of pregnancies in GP systems</a:t>
            </a:r>
          </a:p>
          <a:p>
            <a:pPr marL="225339" marR="3220" indent="-217291">
              <a:lnSpc>
                <a:spcPct val="100400"/>
              </a:lnSpc>
              <a:spcBef>
                <a:spcPts val="60"/>
              </a:spcBef>
              <a:buFont typeface="Arial" panose="020B0604020202020204" pitchFamily="34" charset="0"/>
              <a:buChar char="•"/>
            </a:pPr>
            <a:r>
              <a:rPr lang="en-GB" sz="1300" dirty="0"/>
              <a:t>Pertussis vaccination provided through and recorded in GP systems, however flu vaccinations are provided through a wider range of settings and recording in different systems. No single system consistently records all influenza vaccinations</a:t>
            </a:r>
            <a:r>
              <a:rPr lang="en-GB" sz="1100" dirty="0">
                <a:solidFill>
                  <a:srgbClr val="7F7F7F"/>
                </a:solidFill>
                <a:latin typeface="Ubuntu-Light"/>
                <a:cs typeface="Ubuntu-Light"/>
              </a:rPr>
              <a:t>.</a:t>
            </a:r>
            <a:endParaRPr lang="en-GB" sz="1100" dirty="0">
              <a:latin typeface="Ubuntu-Light"/>
              <a:cs typeface="Ubuntu-Light"/>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12648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8886" indent="-238886">
              <a:buAutoNum type="alphaLcParenR"/>
            </a:pPr>
            <a:endParaRPr lang="en-GB" dirty="0"/>
          </a:p>
        </p:txBody>
      </p:sp>
      <p:sp>
        <p:nvSpPr>
          <p:cNvPr id="4" name="Slide Number Placeholder 3"/>
          <p:cNvSpPr>
            <a:spLocks noGrp="1"/>
          </p:cNvSpPr>
          <p:nvPr>
            <p:ph type="sldNum" sz="quarter" idx="5"/>
          </p:nvPr>
        </p:nvSpPr>
        <p:spPr/>
        <p:txBody>
          <a:bodyPr/>
          <a:lstStyle/>
          <a:p>
            <a:pPr marL="0" marR="0" lvl="0" indent="0" algn="r" defTabSz="955545"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55545" rtl="0" eaLnBrk="1" fontAlgn="auto" latinLnBrk="0" hangingPunct="1">
                <a:lnSpc>
                  <a:spcPct val="100000"/>
                </a:lnSpc>
                <a:spcBef>
                  <a:spcPts val="0"/>
                </a:spcBef>
                <a:spcAft>
                  <a:spcPts val="0"/>
                </a:spcAft>
                <a:buClrTx/>
                <a:buSzTx/>
                <a:buFontTx/>
                <a:buNone/>
                <a:tabLst/>
                <a:defRPr/>
              </a:pPr>
              <a:t>39</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6228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81FD74-3FAF-4ECF-B8EA-5EF95A52EE20}"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72075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3241550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Consent chapter:  </a:t>
            </a:r>
            <a:r>
              <a:rPr lang="en-GB" b="0" i="0" dirty="0">
                <a:solidFill>
                  <a:srgbClr val="0B0C0C"/>
                </a:solidFill>
                <a:effectLst/>
                <a:latin typeface="GDS Transport"/>
              </a:rPr>
              <a:t>Changes to the section on disagreement between parents to clarify the role Gillick competency in such situations.</a:t>
            </a:r>
          </a:p>
          <a:p>
            <a:endParaRPr lang="en-GB" b="0" i="0" dirty="0">
              <a:solidFill>
                <a:srgbClr val="0B0C0C"/>
              </a:solidFill>
              <a:effectLst/>
              <a:latin typeface="GDS Transport"/>
            </a:endParaRPr>
          </a:p>
          <a:p>
            <a:r>
              <a:rPr lang="en-GB" b="0" i="0" dirty="0">
                <a:solidFill>
                  <a:srgbClr val="0B0C0C"/>
                </a:solidFill>
                <a:effectLst/>
                <a:latin typeface="GDS Transport"/>
              </a:rPr>
              <a:t>Vaccine safety and adverse events following immunisation: Extensive re-write of the section on recognition and management of anaphylaxis.</a:t>
            </a:r>
          </a:p>
          <a:p>
            <a:endParaRPr lang="en-GB" b="0" i="0" dirty="0">
              <a:solidFill>
                <a:srgbClr val="0B0C0C"/>
              </a:solidFill>
              <a:effectLst/>
              <a:latin typeface="GDS Transport"/>
            </a:endParaRPr>
          </a:p>
          <a:p>
            <a:r>
              <a:rPr lang="en-GB" b="0" i="0" dirty="0">
                <a:solidFill>
                  <a:srgbClr val="0B0C0C"/>
                </a:solidFill>
                <a:effectLst/>
                <a:latin typeface="GDS Transport"/>
              </a:rPr>
              <a:t>RSV - Links to national immunisation programme letters added, revised in alignment with the 4 national programmes.</a:t>
            </a:r>
          </a:p>
          <a:p>
            <a:endParaRPr lang="en-GB" b="0" i="0" dirty="0">
              <a:solidFill>
                <a:srgbClr val="0B0C0C"/>
              </a:solidFill>
              <a:effectLst/>
              <a:latin typeface="GDS Transport"/>
            </a:endParaRPr>
          </a:p>
          <a:p>
            <a:r>
              <a:rPr lang="en-GB" b="0" i="0" dirty="0">
                <a:solidFill>
                  <a:srgbClr val="0B0C0C"/>
                </a:solidFill>
                <a:effectLst/>
                <a:latin typeface="GDS Transport"/>
              </a:rPr>
              <a:t>Varicella - Updated guidance following the withdrawal of VZIG, including use of iv </a:t>
            </a:r>
            <a:r>
              <a:rPr lang="en-GB" b="0" i="0" dirty="0" err="1">
                <a:solidFill>
                  <a:srgbClr val="0B0C0C"/>
                </a:solidFill>
                <a:effectLst/>
                <a:latin typeface="GDS Transport"/>
              </a:rPr>
              <a:t>Varitect</a:t>
            </a:r>
            <a:r>
              <a:rPr lang="en-GB" b="0" i="0" dirty="0">
                <a:solidFill>
                  <a:srgbClr val="0B0C0C"/>
                </a:solidFill>
                <a:effectLst/>
                <a:latin typeface="GDS Transport"/>
              </a:rPr>
              <a:t> CP for Group 1 neonates at highest risk of severe varicella.</a:t>
            </a:r>
          </a:p>
          <a:p>
            <a:endParaRPr lang="en-GB" b="0" i="0" dirty="0">
              <a:solidFill>
                <a:srgbClr val="0B0C0C"/>
              </a:solidFill>
              <a:effectLst/>
              <a:latin typeface="GDS Transport"/>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19366534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sz="1800" b="0" i="0" u="none" strike="noStrike" baseline="0" dirty="0">
              <a:solidFill>
                <a:srgbClr val="000000"/>
              </a:solidFill>
              <a:latin typeface="Arial" panose="020B0604020202020204" pitchFamily="34" charset="0"/>
            </a:endParaRPr>
          </a:p>
          <a:p>
            <a:r>
              <a:rPr lang="en-GB" sz="1800" b="0" i="1" u="none" strike="noStrike" baseline="0" dirty="0">
                <a:latin typeface="Arial" panose="020B0604020202020204" pitchFamily="34" charset="0"/>
              </a:rPr>
              <a:t>*Unpublished evidence from the National Vaccine Evaluation Consortium study suggests high maternal pertussis, tetanus and diphtheria antibody levels, whilst providing good protection against these infections, may reduce the infant’s response to IPV when measured at 12 months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14940799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89867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58</a:t>
            </a:fld>
            <a:endParaRPr lang="en-GB"/>
          </a:p>
        </p:txBody>
      </p:sp>
    </p:spTree>
    <p:extLst>
      <p:ext uri="{BB962C8B-B14F-4D97-AF65-F5344CB8AC3E}">
        <p14:creationId xmlns:p14="http://schemas.microsoft.com/office/powerpoint/2010/main" val="23607644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Highlighted text box, concern from stakeholders </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78425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Highlighted text box, concern from stakeholders </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42212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Picture very similar for HPV – Boys?? </a:t>
            </a:r>
          </a:p>
          <a:p>
            <a:endParaRPr lang="en-GB" dirty="0"/>
          </a:p>
          <a:p>
            <a:r>
              <a:rPr lang="en-GB" sz="1800" dirty="0" err="1">
                <a:effectLst/>
                <a:latin typeface="Arial" panose="020B0604020202020204" pitchFamily="34" charset="0"/>
                <a:ea typeface="Calibri" panose="020F0502020204030204" pitchFamily="34" charset="0"/>
              </a:rPr>
              <a:t>MenACWY</a:t>
            </a:r>
            <a:r>
              <a:rPr lang="en-GB" sz="1800" dirty="0">
                <a:effectLst/>
                <a:latin typeface="Arial" panose="020B0604020202020204" pitchFamily="34" charset="0"/>
                <a:ea typeface="Calibri" panose="020F0502020204030204" pitchFamily="34" charset="0"/>
              </a:rPr>
              <a:t> and Td/IPV vaccine coverage in 2023-24 increased in year 9 pupils, but continued to decrease in 10 and 11 school year cohorts, following a downward trend seen since 2020-21. </a:t>
            </a:r>
          </a:p>
          <a:p>
            <a:r>
              <a:rPr lang="en-GB" sz="1800" dirty="0">
                <a:effectLst/>
                <a:latin typeface="Arial" panose="020B0604020202020204" pitchFamily="34" charset="0"/>
              </a:rPr>
              <a:t>Engagement to speak later on the ongoing insight work underway with a plan to develop supporting resources for these vaccines</a:t>
            </a:r>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58150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Picture very similar for HPV – Boys seeing 6% difference between boys and girls </a:t>
            </a:r>
          </a:p>
          <a:p>
            <a:endParaRPr lang="en-GB" dirty="0"/>
          </a:p>
          <a:p>
            <a:r>
              <a:rPr lang="en-GB" sz="1800" dirty="0">
                <a:effectLst/>
                <a:latin typeface="Arial" panose="020B0604020202020204" pitchFamily="34" charset="0"/>
                <a:ea typeface="Calibri" panose="020F0502020204030204" pitchFamily="34" charset="0"/>
              </a:rPr>
              <a:t>HPV coverage across Wales increased in year 8 pupils (+4 percentage points). There was a decline in year 9 and year 10 children of 1.7 and 7.2 percentage points respectively from the previous year.</a:t>
            </a:r>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33320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reduction to one dose HPV potentially resulting in less opportunities for catch up vaccination</a:t>
            </a:r>
          </a:p>
          <a:p>
            <a:r>
              <a:rPr lang="en-GB" dirty="0"/>
              <a:t>Promote offer of outstanding immunisations alongside any routine </a:t>
            </a:r>
            <a:r>
              <a:rPr lang="en-GB" dirty="0" err="1"/>
              <a:t>imms</a:t>
            </a:r>
            <a:r>
              <a:rPr lang="en-GB" dirty="0"/>
              <a:t> given and the importance of offering other opportunities in school or other settings. </a:t>
            </a:r>
          </a:p>
          <a:p>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22406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HPV - under 25 years old (females born after 01/09/1991 and males born after 01/09/2006) unless patient has already commenced course by that age, in which case the course should be completed.</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44492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F685CC1-0736-4109-8E2C-EB662FB8B869}" type="slidenum">
              <a:rPr lang="en-GB" smtClean="0"/>
              <a:t>66</a:t>
            </a:fld>
            <a:endParaRPr lang="en-GB"/>
          </a:p>
        </p:txBody>
      </p:sp>
    </p:spTree>
    <p:extLst>
      <p:ext uri="{BB962C8B-B14F-4D97-AF65-F5344CB8AC3E}">
        <p14:creationId xmlns:p14="http://schemas.microsoft.com/office/powerpoint/2010/main" val="2983438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12049002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Available from our web pages and </a:t>
            </a:r>
          </a:p>
          <a:p>
            <a:r>
              <a:rPr lang="en-GB" dirty="0"/>
              <a:t>Highlight and encourage use of resources</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82569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buNone/>
              <a:tabLst>
                <a:tab pos="457200" algn="l"/>
              </a:tabLst>
            </a:pPr>
            <a:r>
              <a:rPr lang="en-GB" sz="2000" dirty="0">
                <a:highlight>
                  <a:srgbClr val="FFFF00"/>
                </a:highlight>
              </a:rPr>
              <a:t>The GB </a:t>
            </a:r>
            <a:r>
              <a:rPr lang="en-GB" sz="3200" dirty="0">
                <a:hlinkClick r:id="rId3"/>
              </a:rPr>
              <a:t>Respiratory syncytial virus: the green book, chapter 27a - GOV.UK (www.gov.uk)</a:t>
            </a:r>
            <a:r>
              <a:rPr lang="en-GB" sz="2000" dirty="0">
                <a:highlight>
                  <a:srgbClr val="FFFF00"/>
                </a:highlight>
              </a:rPr>
              <a:t> guidance says:</a:t>
            </a:r>
          </a:p>
          <a:p>
            <a:pPr marL="0" indent="0">
              <a:lnSpc>
                <a:spcPct val="100000"/>
              </a:lnSpc>
              <a:buNone/>
              <a:tabLst>
                <a:tab pos="457200" algn="l"/>
              </a:tabLst>
            </a:pPr>
            <a:r>
              <a:rPr lang="en-GB" sz="2000" dirty="0">
                <a:highlight>
                  <a:srgbClr val="FFFF00"/>
                </a:highlight>
              </a:rPr>
              <a:t>Clinically it is preferable to vaccinate as soon as possible after individuals become eligible, so they are protected at the earliest opportunity:</a:t>
            </a:r>
            <a:endParaRPr lang="en-GB" sz="2000" dirty="0">
              <a:highlight>
                <a:srgbClr val="FFFF00"/>
              </a:highlight>
              <a:cs typeface="Arial"/>
            </a:endParaRPr>
          </a:p>
          <a:p>
            <a:pPr marL="342900" indent="-342900">
              <a:lnSpc>
                <a:spcPct val="100000"/>
              </a:lnSpc>
              <a:buFont typeface="Arial" panose="020B0604020202020204" pitchFamily="34" charset="0"/>
              <a:buChar char="•"/>
              <a:tabLst>
                <a:tab pos="457200" algn="l"/>
              </a:tabLst>
            </a:pPr>
            <a:r>
              <a:rPr lang="en-GB" sz="2000" dirty="0">
                <a:highlight>
                  <a:srgbClr val="FFFF00"/>
                </a:highlight>
              </a:rPr>
              <a:t>for those turning 75 years of age between March and October each year, the vaccine should ideally be given by the end of October before RSV activity increases  and</a:t>
            </a:r>
          </a:p>
          <a:p>
            <a:pPr marL="342900" indent="-342900">
              <a:lnSpc>
                <a:spcPct val="100000"/>
              </a:lnSpc>
              <a:buFont typeface="Arial" panose="020B0604020202020204" pitchFamily="34" charset="0"/>
              <a:buChar char="•"/>
              <a:tabLst>
                <a:tab pos="457200" algn="l"/>
              </a:tabLst>
            </a:pPr>
            <a:r>
              <a:rPr lang="en-GB" sz="2000" dirty="0">
                <a:highlight>
                  <a:srgbClr val="FFFF00"/>
                </a:highlight>
              </a:rPr>
              <a:t>soon after turning 75 if their birthday falls during the RSV season (November to February)</a:t>
            </a:r>
            <a:endParaRPr lang="en-GB" sz="2000" dirty="0">
              <a:highlight>
                <a:srgbClr val="FFFF00"/>
              </a:highlight>
              <a:cs typeface="Arial"/>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70</a:t>
            </a:fld>
            <a:endParaRPr lang="en-US"/>
          </a:p>
        </p:txBody>
      </p:sp>
    </p:spTree>
    <p:extLst>
      <p:ext uri="{BB962C8B-B14F-4D97-AF65-F5344CB8AC3E}">
        <p14:creationId xmlns:p14="http://schemas.microsoft.com/office/powerpoint/2010/main" val="22093984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GB" sz="1800" dirty="0">
                <a:effectLst/>
                <a:latin typeface="Segoe UI" panose="020B0502040204020203" pitchFamily="34" charset="0"/>
              </a:rPr>
            </a:br>
            <a:r>
              <a:rPr lang="en-GB" sz="1800" dirty="0">
                <a:effectLst/>
                <a:latin typeface="Segoe UI" panose="020B0502040204020203" pitchFamily="34" charset="0"/>
              </a:rPr>
              <a:t>*Individuals who are aged 79 years on 1 September will have their 80th birthday within the first year after the catch-up campaign commences (date of birth range 2 September 1944 to 31 August 1945 inclusive) but they remain eligible up until and including 31 August 2025 to ensure that they have sufficient opportunity to be vaccinated</a:t>
            </a:r>
          </a:p>
          <a:p>
            <a:endParaRPr lang="en-GB" sz="1800" dirty="0">
              <a:effectLst/>
              <a:latin typeface="Segoe UI" panose="020B0502040204020203" pitchFamily="34" charset="0"/>
            </a:endParaRPr>
          </a:p>
          <a:p>
            <a:r>
              <a:rPr lang="en-GB" sz="1800" dirty="0">
                <a:effectLst/>
                <a:latin typeface="Segoe UI" panose="020B0502040204020203" pitchFamily="34" charset="0"/>
              </a:rPr>
              <a:t>*Other eligible individuals (date of birth range 1 September 1945 to 31 August 1949) are eligible until and including the day before their 80th birthday</a:t>
            </a:r>
          </a:p>
          <a:p>
            <a:endParaRPr lang="en-GB" sz="1800" dirty="0">
              <a:effectLst/>
              <a:latin typeface="Segoe UI" panose="020B0502040204020203" pitchFamily="34" charset="0"/>
            </a:endParaRPr>
          </a:p>
          <a:p>
            <a:r>
              <a:rPr lang="en-GB" sz="1800" dirty="0">
                <a:effectLst/>
                <a:latin typeface="Segoe UI" panose="020B0502040204020203" pitchFamily="34" charset="0"/>
              </a:rPr>
              <a:t>*The formal launch of the one-off campaign for those aged 75 to 79 begins in February 2025. The one-off campaign will run for 12 months from the start of the programme, therefore starting from 1 September 2024 and concluding by 31 August 2025. </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71</a:t>
            </a:fld>
            <a:endParaRPr lang="en-US"/>
          </a:p>
        </p:txBody>
      </p:sp>
    </p:spTree>
    <p:extLst>
      <p:ext uri="{BB962C8B-B14F-4D97-AF65-F5344CB8AC3E}">
        <p14:creationId xmlns:p14="http://schemas.microsoft.com/office/powerpoint/2010/main" val="31168946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72</a:t>
            </a:fld>
            <a:endParaRPr lang="en-GB"/>
          </a:p>
        </p:txBody>
      </p:sp>
    </p:spTree>
    <p:extLst>
      <p:ext uri="{BB962C8B-B14F-4D97-AF65-F5344CB8AC3E}">
        <p14:creationId xmlns:p14="http://schemas.microsoft.com/office/powerpoint/2010/main" val="25940984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therefore recommended that RSV vaccine is not routinely scheduled to be given to an older adult at the same appointment or on the same day as an influenza or COVID-19. No specific interval is required between administering the vaccines. If it is thought that the individual is unlikely to return for a second appointment or immediate protection is necessary, </a:t>
            </a:r>
            <a:r>
              <a:rPr lang="en-GB" dirty="0" err="1"/>
              <a:t>Abrysvo</a:t>
            </a:r>
            <a:r>
              <a:rPr lang="en-GB" dirty="0"/>
              <a:t>® can be administered at the same time as influenza and/or COVID-19 vaccination. Reactogenicity for co-administered vaccines is expected to be consistent with the prof</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73</a:t>
            </a:fld>
            <a:endParaRPr lang="en-GB"/>
          </a:p>
        </p:txBody>
      </p:sp>
    </p:spTree>
    <p:extLst>
      <p:ext uri="{BB962C8B-B14F-4D97-AF65-F5344CB8AC3E}">
        <p14:creationId xmlns:p14="http://schemas.microsoft.com/office/powerpoint/2010/main" val="18982523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75</a:t>
            </a:fld>
            <a:endParaRPr lang="en-GB"/>
          </a:p>
        </p:txBody>
      </p:sp>
    </p:spTree>
    <p:extLst>
      <p:ext uri="{BB962C8B-B14F-4D97-AF65-F5344CB8AC3E}">
        <p14:creationId xmlns:p14="http://schemas.microsoft.com/office/powerpoint/2010/main" val="11649514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JCVI advise as COVID-19 becomes an endemic disease, and with a move towards standard assessment of cost-effectiveness, the focus of the programme is shifting towards targeted vaccination of the oldest adults and individuals who are immunosuppressed</a:t>
            </a:r>
            <a:r>
              <a:rPr lang="en-GB" dirty="0"/>
              <a:t>.</a:t>
            </a:r>
          </a:p>
          <a:p>
            <a:pPr algn="l"/>
            <a:endParaRPr lang="en-GB" dirty="0"/>
          </a:p>
          <a:p>
            <a:pPr algn="l"/>
            <a:r>
              <a:rPr lang="en-GB" dirty="0"/>
              <a:t>*</a:t>
            </a:r>
            <a:r>
              <a:rPr lang="en-GB" b="1" i="0" dirty="0">
                <a:solidFill>
                  <a:srgbClr val="0B0C0C"/>
                </a:solidFill>
                <a:effectLst/>
                <a:latin typeface="GDS Transport"/>
              </a:rPr>
              <a:t>Adult eligibility</a:t>
            </a:r>
          </a:p>
          <a:p>
            <a:pPr algn="l"/>
            <a:r>
              <a:rPr lang="en-GB" b="0" i="0" dirty="0">
                <a:solidFill>
                  <a:srgbClr val="0B0C0C"/>
                </a:solidFill>
                <a:effectLst/>
                <a:latin typeface="GDS Transport"/>
              </a:rPr>
              <a:t>Adult eligibility should be based on the willingness-to-pay approach that is subject to procurement and delivery at a cost-effective price. The advice for universal vaccination from age 75 years is an example. JCVI has no role in the procurement or delivery of COVID-19 vaccines or any other vaccine.</a:t>
            </a:r>
          </a:p>
          <a:p>
            <a:pPr algn="l"/>
            <a:r>
              <a:rPr lang="en-GB" b="0" i="0" dirty="0">
                <a:solidFill>
                  <a:srgbClr val="0B0C0C"/>
                </a:solidFill>
                <a:effectLst/>
                <a:latin typeface="GDS Transport"/>
              </a:rPr>
              <a:t>The exact price paid for vaccines used in future programmes will be dependent on the procurement process run by the UK Health Security Agency (UKHSA) and these commercially confidential prices will not be made available to JCVI. The deployment costs of the programme per person are also variable, with the minimum cost being the relevant item of service fee (for example £10.04). Given these variables, the actual size of a cost-effective programme may be slightly smaller or larger than this advice specifies. DHSC should aim to deliver a programme which is cost-effective, as determined by the latest modelling results from the University of Warwick and based on the price of the vaccine and the cost of delivery.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 </a:t>
            </a:r>
            <a:r>
              <a:rPr lang="en-GB" dirty="0">
                <a:hlinkClick r:id="rId3"/>
              </a:rPr>
              <a:t>JCVI statement on COVID-19 vaccination in 2025 and spring 2026 - GOV.UK</a:t>
            </a:r>
            <a:r>
              <a:rPr lang="en-GB" dirty="0"/>
              <a:t> </a:t>
            </a:r>
            <a:br>
              <a:rPr lang="en-GB" dirty="0"/>
            </a:br>
            <a:br>
              <a:rPr lang="en-GB" dirty="0"/>
            </a:b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77</a:t>
            </a:fld>
            <a:endParaRPr lang="en-GB"/>
          </a:p>
        </p:txBody>
      </p:sp>
    </p:spTree>
    <p:extLst>
      <p:ext uri="{BB962C8B-B14F-4D97-AF65-F5344CB8AC3E}">
        <p14:creationId xmlns:p14="http://schemas.microsoft.com/office/powerpoint/2010/main" val="9510866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There will be some limited flexibility into July, for those who are unable to receive a vaccination within the main programme window, due to illness.</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78</a:t>
            </a:fld>
            <a:endParaRPr lang="en-GB"/>
          </a:p>
        </p:txBody>
      </p:sp>
    </p:spTree>
    <p:extLst>
      <p:ext uri="{BB962C8B-B14F-4D97-AF65-F5344CB8AC3E}">
        <p14:creationId xmlns:p14="http://schemas.microsoft.com/office/powerpoint/2010/main" val="30008507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E716AD4-0634-464A-8D4D-0D9F7FE34959}" type="slidenum">
              <a:rPr lang="en-GB" smtClean="0"/>
              <a:t>79</a:t>
            </a:fld>
            <a:endParaRPr lang="en-GB"/>
          </a:p>
        </p:txBody>
      </p:sp>
    </p:spTree>
    <p:extLst>
      <p:ext uri="{BB962C8B-B14F-4D97-AF65-F5344CB8AC3E}">
        <p14:creationId xmlns:p14="http://schemas.microsoft.com/office/powerpoint/2010/main" val="16131465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E716AD4-0634-464A-8D4D-0D9F7FE34959}" type="slidenum">
              <a:rPr lang="en-GB" smtClean="0"/>
              <a:t>80</a:t>
            </a:fld>
            <a:endParaRPr lang="en-GB"/>
          </a:p>
        </p:txBody>
      </p:sp>
    </p:spTree>
    <p:extLst>
      <p:ext uri="{BB962C8B-B14F-4D97-AF65-F5344CB8AC3E}">
        <p14:creationId xmlns:p14="http://schemas.microsoft.com/office/powerpoint/2010/main" val="3604870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473045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*For definition of severely immunosuppressed refer to </a:t>
            </a:r>
            <a:r>
              <a:rPr lang="en-GB" sz="1200" b="1" u="sng" kern="1200" dirty="0">
                <a:solidFill>
                  <a:schemeClr val="tx1"/>
                </a:solidFill>
                <a:effectLst/>
                <a:latin typeface="+mn-lt"/>
                <a:ea typeface="+mn-ea"/>
                <a:cs typeface="+mn-cs"/>
                <a:hlinkClick r:id="rId3"/>
              </a:rPr>
              <a:t>Box</a:t>
            </a:r>
            <a:r>
              <a:rPr lang="en-GB" sz="1200" u="sng" kern="1200" dirty="0">
                <a:solidFill>
                  <a:schemeClr val="tx1"/>
                </a:solidFill>
                <a:effectLst/>
                <a:latin typeface="+mn-lt"/>
                <a:ea typeface="+mn-ea"/>
                <a:cs typeface="+mn-cs"/>
                <a:hlinkClick r:id="rId3"/>
              </a:rPr>
              <a:t> Green Book: Shingles Chapter 28a</a:t>
            </a:r>
            <a:endParaRPr lang="en-GB" sz="1200" kern="1200" dirty="0">
              <a:solidFill>
                <a:schemeClr val="tx1"/>
              </a:solidFill>
              <a:effectLst/>
              <a:latin typeface="+mn-lt"/>
              <a:ea typeface="+mn-ea"/>
              <a:cs typeface="+mn-cs"/>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81</a:t>
            </a:fld>
            <a:endParaRPr lang="en-GB"/>
          </a:p>
        </p:txBody>
      </p:sp>
    </p:spTree>
    <p:extLst>
      <p:ext uri="{BB962C8B-B14F-4D97-AF65-F5344CB8AC3E}">
        <p14:creationId xmlns:p14="http://schemas.microsoft.com/office/powerpoint/2010/main" val="24051346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25783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Eligible individuals would be identified by sexual health services</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85</a:t>
            </a:fld>
            <a:endParaRPr lang="en-GB"/>
          </a:p>
        </p:txBody>
      </p:sp>
    </p:spTree>
    <p:extLst>
      <p:ext uri="{BB962C8B-B14F-4D97-AF65-F5344CB8AC3E}">
        <p14:creationId xmlns:p14="http://schemas.microsoft.com/office/powerpoint/2010/main" val="29150186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Opportunistic offer through sexual health services</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87</a:t>
            </a:fld>
            <a:endParaRPr lang="en-GB"/>
          </a:p>
        </p:txBody>
      </p:sp>
    </p:spTree>
    <p:extLst>
      <p:ext uri="{BB962C8B-B14F-4D97-AF65-F5344CB8AC3E}">
        <p14:creationId xmlns:p14="http://schemas.microsoft.com/office/powerpoint/2010/main" val="29086408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a:p>
            <a:pPr marL="0" indent="0">
              <a:buFont typeface="Arial" panose="020B0604020202020204" pitchFamily="34" charset="0"/>
              <a:buNone/>
            </a:pP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93</a:t>
            </a:fld>
            <a:endParaRPr lang="en-GB"/>
          </a:p>
        </p:txBody>
      </p:sp>
    </p:spTree>
    <p:extLst>
      <p:ext uri="{BB962C8B-B14F-4D97-AF65-F5344CB8AC3E}">
        <p14:creationId xmlns:p14="http://schemas.microsoft.com/office/powerpoint/2010/main" val="36868473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94</a:t>
            </a:fld>
            <a:endParaRPr lang="en-GB"/>
          </a:p>
        </p:txBody>
      </p:sp>
    </p:spTree>
    <p:extLst>
      <p:ext uri="{BB962C8B-B14F-4D97-AF65-F5344CB8AC3E}">
        <p14:creationId xmlns:p14="http://schemas.microsoft.com/office/powerpoint/2010/main" val="35246132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95</a:t>
            </a:fld>
            <a:endParaRPr lang="en-GB"/>
          </a:p>
        </p:txBody>
      </p:sp>
    </p:spTree>
    <p:extLst>
      <p:ext uri="{BB962C8B-B14F-4D97-AF65-F5344CB8AC3E}">
        <p14:creationId xmlns:p14="http://schemas.microsoft.com/office/powerpoint/2010/main" val="37700019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103</a:t>
            </a:fld>
            <a:endParaRPr lang="en-GB"/>
          </a:p>
        </p:txBody>
      </p:sp>
    </p:spTree>
    <p:extLst>
      <p:ext uri="{BB962C8B-B14F-4D97-AF65-F5344CB8AC3E}">
        <p14:creationId xmlns:p14="http://schemas.microsoft.com/office/powerpoint/2010/main" val="2705688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586328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7953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4328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err="1">
                <a:effectLst/>
                <a:latin typeface="Arial" panose="020B0604020202020204" pitchFamily="34" charset="0"/>
                <a:ea typeface="Calibri" panose="020F0502020204030204" pitchFamily="34" charset="0"/>
              </a:rPr>
              <a:t>MenACWY</a:t>
            </a:r>
            <a:r>
              <a:rPr lang="en-GB" sz="1200" dirty="0">
                <a:effectLst/>
                <a:latin typeface="Arial" panose="020B0604020202020204" pitchFamily="34" charset="0"/>
                <a:ea typeface="Calibri" panose="020F0502020204030204" pitchFamily="34" charset="0"/>
              </a:rPr>
              <a:t> and Td/IPV vaccine coverage in 2023-24 increased in year 9 pupils, but continued to decrease in 10 and 11 school year cohorts, following a downward trend seen since 2020-21. </a:t>
            </a:r>
            <a:endParaRPr lang="en-GB" dirty="0"/>
          </a:p>
          <a:p>
            <a:endParaRPr lang="en-GB" dirty="0"/>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57643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dirty="0"/>
          </a:p>
        </p:txBody>
      </p:sp>
    </p:spTree>
    <p:extLst>
      <p:ext uri="{BB962C8B-B14F-4D97-AF65-F5344CB8AC3E}">
        <p14:creationId xmlns:p14="http://schemas.microsoft.com/office/powerpoint/2010/main" val="165557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831850" y="1709738"/>
            <a:ext cx="10515600" cy="2852737"/>
          </a:xfrm>
        </p:spPr>
        <p:txBody>
          <a:bodyPr anchor="b"/>
          <a:lstStyle>
            <a:lvl1pPr>
              <a:defRPr sz="6000">
                <a:solidFill>
                  <a:srgbClr val="325A8A"/>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831850" y="4589463"/>
            <a:ext cx="10515600" cy="1500187"/>
          </a:xfrm>
        </p:spPr>
        <p:txBody>
          <a:bodyPr anchor="b"/>
          <a:lstStyle>
            <a:lvl1pPr marL="0" indent="0">
              <a:buNone/>
              <a:defRPr sz="2400">
                <a:solidFill>
                  <a:schemeClr val="accent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1347450" y="6327775"/>
            <a:ext cx="625474" cy="365125"/>
          </a:xfrm>
          <a:prstGeom prst="rect">
            <a:avLst/>
          </a:prstGeom>
        </p:spPr>
        <p:txBody>
          <a:bodyPr/>
          <a:lstStyle/>
          <a:p>
            <a:fld id="{054D9515-E067-4B07-9E35-AF8EAC4D9AAE}" type="slidenum">
              <a:rPr lang="en-GB" smtClean="0"/>
              <a:t>‹#›</a:t>
            </a:fld>
            <a:endParaRPr lang="en-GB"/>
          </a:p>
        </p:txBody>
      </p:sp>
      <p:pic>
        <p:nvPicPr>
          <p:cNvPr id="5" name="Picture 4">
            <a:extLst>
              <a:ext uri="{FF2B5EF4-FFF2-40B4-BE49-F238E27FC236}">
                <a16:creationId xmlns:a16="http://schemas.microsoft.com/office/drawing/2014/main" id="{BDFE9995-E6C2-4464-BEDD-4E58D9C0A90A}"/>
              </a:ext>
            </a:extLst>
          </p:cNvPr>
          <p:cNvPicPr>
            <a:picLocks noChangeAspect="1"/>
          </p:cNvPicPr>
          <p:nvPr userDrawn="1"/>
        </p:nvPicPr>
        <p:blipFill>
          <a:blip r:embed="rId2"/>
          <a:stretch>
            <a:fillRect/>
          </a:stretch>
        </p:blipFill>
        <p:spPr>
          <a:xfrm>
            <a:off x="831850" y="768350"/>
            <a:ext cx="5322269" cy="804742"/>
          </a:xfrm>
          <a:prstGeom prst="rect">
            <a:avLst/>
          </a:prstGeom>
          <a:solidFill>
            <a:srgbClr val="325A8A"/>
          </a:solidFill>
        </p:spPr>
      </p:pic>
      <p:sp>
        <p:nvSpPr>
          <p:cNvPr id="4" name="Rectangle 3">
            <a:extLst>
              <a:ext uri="{FF2B5EF4-FFF2-40B4-BE49-F238E27FC236}">
                <a16:creationId xmlns:a16="http://schemas.microsoft.com/office/drawing/2014/main" id="{22F9CC60-674F-47D7-9643-8BF4B93C9586}"/>
              </a:ext>
            </a:extLst>
          </p:cNvPr>
          <p:cNvSpPr/>
          <p:nvPr userDrawn="1"/>
        </p:nvSpPr>
        <p:spPr>
          <a:xfrm>
            <a:off x="0" y="6116638"/>
            <a:ext cx="12192000" cy="741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16476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518168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Pregnancy Vaccination</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98262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8A7C8-75D5-09F1-1163-5B6677D0DF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F7AAFD2-8163-8BE1-BC87-57B35756F3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AC670C-E9CC-F1A5-3ADD-68A294BBB0A5}"/>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E8BBDB9-834F-09EC-DE0B-80094BEEC5EC}"/>
              </a:ext>
            </a:extLst>
          </p:cNvPr>
          <p:cNvSpPr>
            <a:spLocks noGrp="1"/>
          </p:cNvSpPr>
          <p:nvPr>
            <p:ph type="ftr" sz="quarter" idx="11"/>
          </p:nvPr>
        </p:nvSpPr>
        <p:spPr/>
        <p:txBody>
          <a:bodyPr/>
          <a:lstStyle/>
          <a:p>
            <a:r>
              <a:rPr lang="en-GB"/>
              <a:t>Pregnancy Vaccination</a:t>
            </a:r>
          </a:p>
        </p:txBody>
      </p:sp>
      <p:sp>
        <p:nvSpPr>
          <p:cNvPr id="6" name="Slide Number Placeholder 5">
            <a:extLst>
              <a:ext uri="{FF2B5EF4-FFF2-40B4-BE49-F238E27FC236}">
                <a16:creationId xmlns:a16="http://schemas.microsoft.com/office/drawing/2014/main" id="{5FC2E4FC-996E-A064-960B-70340F475B22}"/>
              </a:ext>
            </a:extLst>
          </p:cNvPr>
          <p:cNvSpPr>
            <a:spLocks noGrp="1"/>
          </p:cNvSpPr>
          <p:nvPr>
            <p:ph type="sldNum" sz="quarter" idx="12"/>
          </p:nvPr>
        </p:nvSpPr>
        <p:spPr/>
        <p:txBody>
          <a:bodyPr/>
          <a:lstStyle/>
          <a:p>
            <a:fld id="{830B1E4E-1CB1-4568-B81B-3502F97F1F10}" type="slidenum">
              <a:rPr lang="en-GB" smtClean="0"/>
              <a:t>‹#›</a:t>
            </a:fld>
            <a:endParaRPr lang="en-GB"/>
          </a:p>
        </p:txBody>
      </p:sp>
    </p:spTree>
    <p:extLst>
      <p:ext uri="{BB962C8B-B14F-4D97-AF65-F5344CB8AC3E}">
        <p14:creationId xmlns:p14="http://schemas.microsoft.com/office/powerpoint/2010/main" val="2095686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2EBCB-809C-D593-3CB2-817F6D766B3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039599-96A9-D56F-44DF-A74E9362EA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A1C58C-7153-2510-2097-4D189B3149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8C2EA35-A7D3-4BE4-5633-B769C7CD14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3C0F47-879B-1729-6140-D2A8B6F398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58B062-7901-60B6-65EF-92A72272FED3}"/>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46CCBE68-1F98-E6BA-7635-FA7087D4D9C7}"/>
              </a:ext>
            </a:extLst>
          </p:cNvPr>
          <p:cNvSpPr>
            <a:spLocks noGrp="1"/>
          </p:cNvSpPr>
          <p:nvPr>
            <p:ph type="ftr" sz="quarter" idx="11"/>
          </p:nvPr>
        </p:nvSpPr>
        <p:spPr/>
        <p:txBody>
          <a:bodyPr/>
          <a:lstStyle/>
          <a:p>
            <a:r>
              <a:rPr lang="en-GB"/>
              <a:t>Pregnancy Vaccination</a:t>
            </a:r>
          </a:p>
        </p:txBody>
      </p:sp>
      <p:sp>
        <p:nvSpPr>
          <p:cNvPr id="9" name="Slide Number Placeholder 8">
            <a:extLst>
              <a:ext uri="{FF2B5EF4-FFF2-40B4-BE49-F238E27FC236}">
                <a16:creationId xmlns:a16="http://schemas.microsoft.com/office/drawing/2014/main" id="{66250DBA-899D-BB10-F1A4-548E5F068B3E}"/>
              </a:ext>
            </a:extLst>
          </p:cNvPr>
          <p:cNvSpPr>
            <a:spLocks noGrp="1"/>
          </p:cNvSpPr>
          <p:nvPr>
            <p:ph type="sldNum" sz="quarter" idx="12"/>
          </p:nvPr>
        </p:nvSpPr>
        <p:spPr/>
        <p:txBody>
          <a:bodyPr/>
          <a:lstStyle/>
          <a:p>
            <a:fld id="{47E18F4D-A9B5-458D-A8A0-729DE97B9588}" type="slidenum">
              <a:rPr lang="en-GB" smtClean="0"/>
              <a:t>‹#›</a:t>
            </a:fld>
            <a:endParaRPr lang="en-GB"/>
          </a:p>
        </p:txBody>
      </p:sp>
    </p:spTree>
    <p:extLst>
      <p:ext uri="{BB962C8B-B14F-4D97-AF65-F5344CB8AC3E}">
        <p14:creationId xmlns:p14="http://schemas.microsoft.com/office/powerpoint/2010/main" val="4065589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45476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Vaccination against pertussis for pregnant women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9565460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22292879"/>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218548"/>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nhswales365.sharepoint.com/:b:/r/sites/PHW_VPDPComms/Shared%20Documents/Influenza/241212%20-%20Letter%20to%20Pharmacies%20-%20Centralised%20.pdf?csf=1&amp;web=1&amp;e=pEMQ43" TargetMode="External"/><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nhswales365.sharepoint.com/:b:/r/sites/PHW_VPDPComms/Shared%20Documents/Influenza/241212%20-%20Letter%20to%20GPs%20-%20Centralised%20Procurem.pdf?csf=1&amp;web=1&amp;e=ZHZW5e" TargetMode="External"/><Relationship Id="rId5" Type="http://schemas.openxmlformats.org/officeDocument/2006/relationships/hyperlink" Target="https://nhswales365.sharepoint.com/:b:/r/sites/PHW_VPDPComms/Shared%20Documents/Influenza/241212%20-%20Letter%20to%20GPs%20-%20Centralised%20Procurem%202ENG.pdf?csf=1&amp;web=1&amp;e=wX4ElY" TargetMode="External"/><Relationship Id="rId4" Type="http://schemas.openxmlformats.org/officeDocument/2006/relationships/hyperlink" Target="https://nhswales365.sharepoint.com/:b:/r/sites/PHW_VPDPComms/Shared%20Documents/Influenza/241212%20-%20Letter%20to%20Pharmacies%20-%20CentralisedCYM.pdf?csf=1&amp;web=1&amp;e=dkLTT4" TargetMode="External"/></Relationships>
</file>

<file path=ppt/slides/_rels/slide100.xml.rels><?xml version="1.0" encoding="UTF-8" standalone="yes"?>
<Relationships xmlns="http://schemas.openxmlformats.org/package/2006/relationships"><Relationship Id="rId8" Type="http://schemas.openxmlformats.org/officeDocument/2006/relationships/image" Target="../media/image140.jpeg"/><Relationship Id="rId3" Type="http://schemas.openxmlformats.org/officeDocument/2006/relationships/image" Target="../media/image135.jpeg"/><Relationship Id="rId7" Type="http://schemas.openxmlformats.org/officeDocument/2006/relationships/image" Target="../media/image139.jpeg"/><Relationship Id="rId2" Type="http://schemas.openxmlformats.org/officeDocument/2006/relationships/image" Target="../media/image134.jpeg"/><Relationship Id="rId1" Type="http://schemas.openxmlformats.org/officeDocument/2006/relationships/slideLayout" Target="../slideLayouts/slideLayout2.xml"/><Relationship Id="rId6" Type="http://schemas.openxmlformats.org/officeDocument/2006/relationships/image" Target="../media/image138.jpeg"/><Relationship Id="rId5" Type="http://schemas.openxmlformats.org/officeDocument/2006/relationships/image" Target="../media/image137.jpeg"/><Relationship Id="rId4" Type="http://schemas.openxmlformats.org/officeDocument/2006/relationships/image" Target="../media/image136.jpeg"/><Relationship Id="rId9" Type="http://schemas.openxmlformats.org/officeDocument/2006/relationships/image" Target="../media/image141.jpeg"/></Relationships>
</file>

<file path=ppt/slides/_rels/slide101.xml.rels><?xml version="1.0" encoding="UTF-8" standalone="yes"?>
<Relationships xmlns="http://schemas.openxmlformats.org/package/2006/relationships"><Relationship Id="rId2" Type="http://schemas.openxmlformats.org/officeDocument/2006/relationships/image" Target="../media/image142.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2" Type="http://schemas.openxmlformats.org/officeDocument/2006/relationships/image" Target="../media/image143.png"/><Relationship Id="rId1" Type="http://schemas.openxmlformats.org/officeDocument/2006/relationships/slideLayout" Target="../slideLayouts/slideLayout2.xml"/><Relationship Id="rId5" Type="http://schemas.openxmlformats.org/officeDocument/2006/relationships/hyperlink" Target="https://phw.nhs.wales/topics/immunisation-and-vaccines/leaflets/" TargetMode="External"/><Relationship Id="rId4" Type="http://schemas.openxmlformats.org/officeDocument/2006/relationships/image" Target="../media/image144.png"/></Relationships>
</file>

<file path=ppt/slides/_rels/slide103.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welsh-immunisation-conference/"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146.png"/><Relationship Id="rId4" Type="http://schemas.openxmlformats.org/officeDocument/2006/relationships/image" Target="../media/image145.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gov.uk/government/publications/monkeypox-outbreak-epidemiological-overview/mpox-outbreak-epidemiological-overview-9-january-2025"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npeu.ox.ac.uk/mbrrace-uk"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hyperlink" Target="https://assets.publishing.service.gov.uk/government/uploads/system/uploads/attachment_data/file/514363/Pertussis_Green_Book_Chapter_24_Ap2016.pdf" TargetMode="External"/><Relationship Id="rId4" Type="http://schemas.openxmlformats.org/officeDocument/2006/relationships/hyperlink" Target="https://assets.publishing.service.gov.uk/government/uploads/system/uploads/attachment_data/file/1107978/Influenza-green-book-chapter19-16September22.pdf"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514363/Pertussis_Green_Book_Chapter_24_Ap2016.pdf"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hyperlink" Target="file:///\\COLHPAFIL003\ProjectData\Immune\Imms%20Operations\SCRIMMs\Transitional%20Files\Immunisation%20Nurse%20specialists\New%20vaccine%20programme%20materials\Maternal%20pertussis%20vaccination\2024%20Change%20of%20prenatal%20vaccine\Info%20for%20HCPs\JCVI%20Minutes%20October%202022"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36.png"/><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s://phw.nhs.wales/topics/immunisation-and-vaccines/" TargetMode="External"/><Relationship Id="rId7"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hyperlink" Target="https://phw.nhs.wales/topics/immunisation-and-vaccines/vaccine-resources-for-health-and-social-care-professionals/immunisation-training-resources-and-events/" TargetMode="External"/><Relationship Id="rId11" Type="http://schemas.openxmlformats.org/officeDocument/2006/relationships/image" Target="../media/image41.png"/><Relationship Id="rId5" Type="http://schemas.openxmlformats.org/officeDocument/2006/relationships/hyperlink" Target="https://phw.nhs.wales/services-and-teams/health-information-resources/" TargetMode="External"/><Relationship Id="rId10" Type="http://schemas.openxmlformats.org/officeDocument/2006/relationships/image" Target="../media/image40.png"/><Relationship Id="rId4" Type="http://schemas.openxmlformats.org/officeDocument/2006/relationships/hyperlink" Target="https://phw.nhs.wales/topics/immunisation-and-vaccines/covid-19-vaccination-information/patient-information/information-about-vaccinations-in-pregnancy/information-about-vaccinations-in-pregnancy/?previewid=6BA5864D-F6E9-42B9-9E1EB9CDADCF2BFE" TargetMode="External"/><Relationship Id="rId9"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phw.nhs.wales/services-and-teams/health-information-resources/#!/Beichiogrwydd-Pregnancy/c/161511753" TargetMode="Externa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9.xml"/><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slideLayout" Target="../slideLayouts/slideLayout9.xml"/><Relationship Id="rId7" Type="http://schemas.openxmlformats.org/officeDocument/2006/relationships/image" Target="../media/image46.jpeg"/><Relationship Id="rId2" Type="http://schemas.openxmlformats.org/officeDocument/2006/relationships/video" Target="https://www.youtube.com/embed/PZAuWTa9i8A?feature=oembed" TargetMode="External"/><Relationship Id="rId1" Type="http://schemas.openxmlformats.org/officeDocument/2006/relationships/video" Target="https://player.vimeo.com/video/998092862?h=eef3a78a39&amp;amp;app_id=122963" TargetMode="External"/><Relationship Id="rId6" Type="http://schemas.openxmlformats.org/officeDocument/2006/relationships/hyperlink" Target="https://www.youtube.com/watch?v=PZAuWTa9i8A" TargetMode="External"/><Relationship Id="rId5" Type="http://schemas.openxmlformats.org/officeDocument/2006/relationships/hyperlink" Target="https://vimeo.com/998093966/7d5bc0009e?share=copy" TargetMode="External"/><Relationship Id="rId4" Type="http://schemas.openxmlformats.org/officeDocument/2006/relationships/hyperlink" Target="https://vimeo.com/998092862/eef3a78a39?share=copy"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9.xml"/><Relationship Id="rId5" Type="http://schemas.openxmlformats.org/officeDocument/2006/relationships/hyperlink" Target="https://phw.brandkitapp.com/" TargetMode="External"/><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https://www.sciencedirect.com/science/article/pii/S0264410X21016194"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hyperlink" Target="https://bmjopen.bmj.com/content/13/3/e068611"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publichealthwales.nhs.wales/topics/immunisation-and-vaccines/routine-immunisation-schedules-for-wales/"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assets.publishing.service.gov.uk/media/654cf306014cc90010677371/Green-book-chapter-19-influenza-_3November2023.pdf"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hyperlink" Target="https://eur03.safelinks.protection.outlook.com/?url=https%3A%2F%2Fwww.gov.uk%2Fgovernment%2Fpublications%2Fcovid-19-the-green-book-chapter-14a&amp;data=05%7C02%7CJuliet.Norwood3%40wales.nhs.uk%7C4fbad06d891f41105bc508dd3eeecf39%7Cbb5628b8e3284082a856433c9edc8fae%7C0%7C0%7C638735917610574747%7CUnknown%7CTWFpbGZsb3d8eyJFbXB0eU1hcGkiOnRydWUsIlYiOiIwLjAuMDAwMCIsIlAiOiJXaW4zMiIsIkFOIjoiTWFpbCIsIldUIjoyfQ%3D%3D%7C0%7C%7C%7C&amp;sdata=ypAbQZjbWrFHh0AN180eisTFYVVfGyZezv31E8mX%2FNM%3D&amp;reserved=0" TargetMode="Externa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www.medicines.org.uk/emc/product/5580/smpc" TargetMode="External"/><Relationship Id="rId2" Type="http://schemas.openxmlformats.org/officeDocument/2006/relationships/hyperlink" Target="https://assets.publishing.service.gov.uk/media/667dee0bc7f64e2342090116/Green_Book_Chapter_24_260624.pdf" TargetMode="Externa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8.xml.rels><?xml version="1.0" encoding="UTF-8" standalone="yes"?>
<Relationships xmlns="http://schemas.openxmlformats.org/package/2006/relationships"><Relationship Id="rId8" Type="http://schemas.openxmlformats.org/officeDocument/2006/relationships/hyperlink" Target="https://phw.nhs.wales/topics/immunisation-and-vaccines/vaccines-professionals/" TargetMode="External"/><Relationship Id="rId3" Type="http://schemas.openxmlformats.org/officeDocument/2006/relationships/image" Target="../media/image60.png"/><Relationship Id="rId7"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s://phw.nhs.wales/topics/immunisation-and-vaccines/information-about-vaccinations-for-babies-and-children-aged-0-to-5-years/" TargetMode="External"/><Relationship Id="rId5" Type="http://schemas.openxmlformats.org/officeDocument/2006/relationships/image" Target="../media/image61.png"/><Relationship Id="rId4" Type="http://schemas.openxmlformats.org/officeDocument/2006/relationships/hyperlink" Target="https://phw.nhs.wales/topics/immunisation-and-vaccines/"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rcn.org.uk/Professional-Development/publications/immunisation-knowledge-and-skills-competence-assessment-tool-uk-pub-010-074" TargetMode="External"/><Relationship Id="rId4" Type="http://schemas.openxmlformats.org/officeDocument/2006/relationships/hyperlink" Target="http://www.gov.uk/government/publications/national-minimum-standards-and-core-curriculum-for-immunisation-training-for-registered-healthcare-practitioners"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www.gov.uk/government/news/uk-on-brink-of-defeating-meningococcal-c?utm_medium=email&amp;amp;utm_campaign=govuk-notifications-topic&amp;amp;utm_source=6f18b7d7-bdbb-43c9-8c0a-fb07c79d53aa&amp;amp;utm_content=immediately"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6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6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12" Type="http://schemas.openxmlformats.org/officeDocument/2006/relationships/hyperlink" Target="https://phw.nhs.wales/topics/immunisation-and-vaccines/school-age-children-and-young-people/"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76.png"/><Relationship Id="rId11" Type="http://schemas.openxmlformats.org/officeDocument/2006/relationships/image" Target="../media/image81.png"/><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welshmedicines.information@wales.nhs.uk" TargetMode="External"/><Relationship Id="rId2" Type="http://schemas.openxmlformats.org/officeDocument/2006/relationships/hyperlink" Target="https://www.wmic.wales.nhs.uk/"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hyperlink" Target="https://phw.nhs.wales/topics/immunisation-and-vaccines/leaflets/adults/respiratory-syncytial-virus-rsv-vaccination-for-older-adults/" TargetMode="External"/><Relationship Id="rId4" Type="http://schemas.openxmlformats.org/officeDocument/2006/relationships/image" Target="../media/image82.png"/></Relationships>
</file>

<file path=ppt/slides/_rels/slide7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s://www.gov.wales/introduction-rsv-vaccination-programme-2024-whc2024032" TargetMode="External"/></Relationships>
</file>

<file path=ppt/slides/_rels/slide72.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7"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hyperlink" Target="https://phw.nhs.wales/topics/immunisation-and-vaccines/vaccines-professionals/immunisation-training-resources-and-events/" TargetMode="External"/><Relationship Id="rId4" Type="http://schemas.openxmlformats.org/officeDocument/2006/relationships/hyperlink" Target="https://www.pfizerpro.co.uk/medicine/abrysvo/dosing/preparation"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hyperlink" Target="mailto:phw.vaccines@wales.nhs.uk" TargetMode="External"/><Relationship Id="rId3" Type="http://schemas.openxmlformats.org/officeDocument/2006/relationships/image" Target="../media/image87.png"/><Relationship Id="rId7" Type="http://schemas.openxmlformats.org/officeDocument/2006/relationships/hyperlink" Target="https://phw.nhs.wales/services-and-teams/health-information-resources/" TargetMode="External"/><Relationship Id="rId2"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hyperlink" Target="https://icc.gig.cymru/pynciau/imiwneiddio-a-brechlynnau/taflenni/oedolion/brechiadau-ffliw-a-covid-19-canllaw-i-oedolion-2024-25/" TargetMode="External"/><Relationship Id="rId5" Type="http://schemas.openxmlformats.org/officeDocument/2006/relationships/hyperlink" Target="https://phw.nhs.wales/topics/immunisation-and-vaccines/leaflets/adults/flu-and-covid-19-vaccinations-a-guide-for-adults-2024-25/" TargetMode="External"/><Relationship Id="rId4" Type="http://schemas.openxmlformats.org/officeDocument/2006/relationships/image" Target="../media/image88.png"/></Relationships>
</file>

<file path=ppt/slides/_rels/slide75.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10" Type="http://schemas.openxmlformats.org/officeDocument/2006/relationships/hyperlink" Target="https://phw.nhs.wales/topics/immunisation-and-vaccines/respiratory-syncytial-virus-rsv-vaccination-information/information-for-health-professionals/#resource" TargetMode="External"/><Relationship Id="rId4" Type="http://schemas.openxmlformats.org/officeDocument/2006/relationships/image" Target="../media/image90.png"/><Relationship Id="rId9" Type="http://schemas.openxmlformats.org/officeDocument/2006/relationships/hyperlink" Target="https://phw.nhs.wales/services-and-teams/health-information-resources/"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https://www.gov.wales/change-influenza-vaccination-programme-2024-2025-whc2024046-html"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s://www.gov.uk/government/publications/covid-19-vaccination-in-2025-and-spring-2026-jcvi-advice/jcvi-statement-on-covid-19-vaccination-in-2025-and-spring-2026"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96.png"/><Relationship Id="rId4" Type="http://schemas.openxmlformats.org/officeDocument/2006/relationships/hyperlink" Target="https://www.gov.uk/government/publications/covid-19-the-green-book-chapter-14a"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7" Type="http://schemas.openxmlformats.org/officeDocument/2006/relationships/image" Target="../media/image97.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Oedolion-Adults/c/161537344" TargetMode="External"/><Relationship Id="rId5" Type="http://schemas.openxmlformats.org/officeDocument/2006/relationships/hyperlink" Target="https://phw.nhs.wales/topics/immunisation-and-vaccines/leaflets/" TargetMode="External"/><Relationship Id="rId4" Type="http://schemas.openxmlformats.org/officeDocument/2006/relationships/hyperlink" Target="https://phw.nhs.wales/topics/immunisation-and-vaccines/vaccines-professionals/immunisation-training-resources-and-events/" TargetMode="External"/></Relationships>
</file>

<file path=ppt/slides/_rels/slide79.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hyperlink" Target="https://phw.nhs.wales/topics/immunisation-and-vaccines/vaccination-information-in-accessible-formats/adults/" TargetMode="External"/><Relationship Id="rId3" Type="http://schemas.openxmlformats.org/officeDocument/2006/relationships/hyperlink" Target="https://phw.nhs.wales/topics/immunisation-and-vaccines/leaflets/adults/flu-and-covid-19-vaccinations-a-guide-for-adults-2024-25/" TargetMode="External"/><Relationship Id="rId7" Type="http://schemas.openxmlformats.org/officeDocument/2006/relationships/image" Target="../media/image98.png"/><Relationship Id="rId12" Type="http://schemas.openxmlformats.org/officeDocument/2006/relationships/image" Target="../media/image103.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hyperlink" Target="mailto:phw.vaccines@wales.nhs.uk" TargetMode="External"/><Relationship Id="rId11" Type="http://schemas.openxmlformats.org/officeDocument/2006/relationships/image" Target="../media/image102.png"/><Relationship Id="rId5" Type="http://schemas.openxmlformats.org/officeDocument/2006/relationships/hyperlink" Target="https://phw.nhs.wales/services-and-teams/health-information-resources/" TargetMode="External"/><Relationship Id="rId15" Type="http://schemas.openxmlformats.org/officeDocument/2006/relationships/image" Target="../media/image104.png"/><Relationship Id="rId10" Type="http://schemas.openxmlformats.org/officeDocument/2006/relationships/image" Target="../media/image101.png"/><Relationship Id="rId4" Type="http://schemas.openxmlformats.org/officeDocument/2006/relationships/hyperlink" Target="https://icc.gig.cymru/pynciau/imiwneiddio-a-brechlynnau/taflenni/oedolion/brechiadau-ffliw-a-covid-19-canllaw-i-oedolion-2024-25/" TargetMode="External"/><Relationship Id="rId9" Type="http://schemas.openxmlformats.org/officeDocument/2006/relationships/image" Target="../media/image100.png"/><Relationship Id="rId14" Type="http://schemas.openxmlformats.org/officeDocument/2006/relationships/hyperlink" Target="https://icc.gig.cymru/pynciau/imiwneiddio-a-brechlynnau/brechu-mewn-fformatau-hygyrch/oedolion/"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www.gov.uk/government/publications/varicella-the-green-book-chapter-34" TargetMode="External"/><Relationship Id="rId3" Type="http://schemas.openxmlformats.org/officeDocument/2006/relationships/image" Target="../media/image6.png"/><Relationship Id="rId7" Type="http://schemas.openxmlformats.org/officeDocument/2006/relationships/hyperlink" Target="https://www.gov.uk/government/publications/smallpox-and-vaccinia-the-green-book-chapter-2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gov.uk/government/publications/respiratory-syncytial-virus-the-green-book-chapter-27a" TargetMode="External"/><Relationship Id="rId5" Type="http://schemas.openxmlformats.org/officeDocument/2006/relationships/hyperlink" Target="https://www.gov.uk/government/publications/consent-the-green-book-chapter-2" TargetMode="External"/><Relationship Id="rId4" Type="http://schemas.openxmlformats.org/officeDocument/2006/relationships/hyperlink" Target="https://www.gov.uk/government/publications/vaccine-safety-and-adverse-events-following-immunisation-the-green-book-chapter-8" TargetMode="External"/></Relationships>
</file>

<file path=ppt/slides/_rels/slide80.xml.rels><?xml version="1.0" encoding="UTF-8" standalone="yes"?>
<Relationships xmlns="http://schemas.openxmlformats.org/package/2006/relationships"><Relationship Id="rId8" Type="http://schemas.openxmlformats.org/officeDocument/2006/relationships/hyperlink" Target="https://nhswales365.sharepoint.com/sites/PHW_VPDPComms/SitePages/Frequently-asked-questions.aspx#influenza" TargetMode="External"/><Relationship Id="rId3" Type="http://schemas.openxmlformats.org/officeDocument/2006/relationships/hyperlink" Target="https://phw.nhs.wales/topics/immunisation-and-vaccines/fluvaccine/resourcesforprofessionals/phw-management-chart-for-influenza-flu-vaccination-in-egg-allergic-individuals-july-2024/" TargetMode="External"/><Relationship Id="rId7" Type="http://schemas.openxmlformats.org/officeDocument/2006/relationships/image" Target="../media/image107.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hyperlink" Target="https://phw.nhs.wales/topics/immunisation-and-vaccines/fluvaccine/resourcesforprofessionals/flu-vaccines-recommended-in-wales-24-25/" TargetMode="External"/><Relationship Id="rId5" Type="http://schemas.openxmlformats.org/officeDocument/2006/relationships/image" Target="../media/image106.png"/><Relationship Id="rId4" Type="http://schemas.openxmlformats.org/officeDocument/2006/relationships/image" Target="../media/image105.png"/><Relationship Id="rId9" Type="http://schemas.openxmlformats.org/officeDocument/2006/relationships/image" Target="../media/image104.png"/></Relationships>
</file>

<file path=ppt/slides/_rels/slide81.xml.rels><?xml version="1.0" encoding="UTF-8" standalone="yes"?>
<Relationships xmlns="http://schemas.openxmlformats.org/package/2006/relationships"><Relationship Id="rId3" Type="http://schemas.openxmlformats.org/officeDocument/2006/relationships/hyperlink" Target="https://eur03.safelinks.protection.outlook.com/?url=https%3A%2F%2Fwww.gov.wales%2Fchanges-shingles-vaccinations-september-2023-whc2023024&amp;data=05%7C02%7CCeriann.Howard2%40wales.nhs.uk%7Cd444b8f1e33c4c8095bf08dd30b6c77a%7Cbb5628b8e3284082a856433c9edc8fae%7C0%7C0%7C638720283888406384%7CUnknown%7CTWFpbGZsb3d8eyJFbXB0eU1hcGkiOnRydWUsIlYiOiIwLjAuMDAwMCIsIlAiOiJXaW4zMiIsIkFOIjoiTWFpbCIsIldUIjoyfQ%3D%3D%7C0%7C%7C%7C&amp;sdata=MRr%2BBNhMamJOLLUcK9H560WEIzkBieXUO%2BztNEGXHgA%3D&amp;reserved=0"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hyperlink" Target="https://nhswales365.sharepoint.com/sites/PHW_VPDPComms/SitePages/Frequently-asked-questions.aspx#anchor-23" TargetMode="External"/><Relationship Id="rId5" Type="http://schemas.openxmlformats.org/officeDocument/2006/relationships/hyperlink" Target="https://eur03.safelinks.protection.outlook.com/?url=https%3A%2F%2Fwww.gov.uk%2Fgovernment%2Fpublications%2Fshingles-vaccination-guidance-for-healthcare-professionals%2Fshingles-immunisation-programme-information-for-healthcare-practitioners%23earlyagevacc&amp;data=05%7C02%7CCeriann.Howard2%40wales.nhs.uk%7Cd444b8f1e33c4c8095bf08dd30b6c77a%7Cbb5628b8e3284082a856433c9edc8fae%7C0%7C0%7C638720283888441195%7CUnknown%7CTWFpbGZsb3d8eyJFbXB0eU1hcGkiOnRydWUsIlYiOiIwLjAuMDAwMCIsIlAiOiJXaW4zMiIsIkFOIjoiTWFpbCIsIldUIjoyfQ%3D%3D%7C0%7C%7C%7C&amp;sdata=JMne4%2BVAcfNFqvgQ66xIwUudrKH0IM%2BTSniYPGsoTS8%3D&amp;reserved=0" TargetMode="External"/><Relationship Id="rId4" Type="http://schemas.openxmlformats.org/officeDocument/2006/relationships/hyperlink" Target="https://eur03.safelinks.protection.outlook.com/?url=https%3A%2F%2Fwww.gov.uk%2Fgovernment%2Fpublications%2Fshingles-vaccination-guidance-for-healthcare-professionals&amp;data=05%7C02%7CCeriann.Howard2%40wales.nhs.uk%7Cd444b8f1e33c4c8095bf08dd30b6c77a%7Cbb5628b8e3284082a856433c9edc8fae%7C0%7C0%7C638720283888427045%7CUnknown%7CTWFpbGZsb3d8eyJFbXB0eU1hcGkiOnRydWUsIlYiOiIwLjAuMDAwMCIsIlAiOiJXaW4zMiIsIkFOIjoiTWFpbCIsIldUIjoyfQ%3D%3D%7C0%7C%7C%7C&amp;sdata=AfwuSjEYNvNENEH5vJ4n%2FVZu54u1a1LbpBikJDh5i7E%3D&amp;reserved=0" TargetMode="External"/></Relationships>
</file>

<file path=ppt/slides/_rels/slide82.xml.rels><?xml version="1.0" encoding="UTF-8" standalone="yes"?>
<Relationships xmlns="http://schemas.openxmlformats.org/package/2006/relationships"><Relationship Id="rId3" Type="http://schemas.openxmlformats.org/officeDocument/2006/relationships/hyperlink" Target="https://phw.nhs.wales/services-and-teams/health-information-resources/#!/Imiwneiddio-Immunisation/c/38145364"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83.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shingles-information-for-health-professionals/#clinical" TargetMode="External"/><Relationship Id="rId2" Type="http://schemas.openxmlformats.org/officeDocument/2006/relationships/hyperlink" Target="https://nhswales365.sharepoint.com/sites/PHW_VPDPComms/SitePages/Frequently-asked-questions.aspx" TargetMode="External"/><Relationship Id="rId1" Type="http://schemas.openxmlformats.org/officeDocument/2006/relationships/slideLayout" Target="../slideLayouts/slideLayout2.xml"/><Relationship Id="rId5" Type="http://schemas.openxmlformats.org/officeDocument/2006/relationships/image" Target="../media/image112.png"/><Relationship Id="rId4" Type="http://schemas.openxmlformats.org/officeDocument/2006/relationships/image" Target="../media/image111.png"/></Relationships>
</file>

<file path=ppt/slides/_rels/slide8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hyperlink" Target="https://phw.nhs.wales/topics/immunisation-and-vaccines/vaccines-professionals/shingles-information-for-health-professionals/#clinical" TargetMode="External"/><Relationship Id="rId1" Type="http://schemas.openxmlformats.org/officeDocument/2006/relationships/slideLayout" Target="../slideLayouts/slideLayout2.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85.xml.rels><?xml version="1.0" encoding="UTF-8" standalone="yes"?>
<Relationships xmlns="http://schemas.openxmlformats.org/package/2006/relationships"><Relationship Id="rId3" Type="http://schemas.openxmlformats.org/officeDocument/2006/relationships/hyperlink" Target="https://www.gov.uk/government/publications/mpox-vaccination-programme-jcvi-advice-10-november/jcvi-statement-on-mpox-vaccination-as-a-routine-programme"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86.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hyperlink" Target="https://phw.nhs.wales/topics/immunisation-and-vaccines/vaccines-professionals/immunisation-training-resources-and-events/" TargetMode="External"/><Relationship Id="rId7" Type="http://schemas.openxmlformats.org/officeDocument/2006/relationships/hyperlink" Target="https://phw.nhs.wales/topics/immunisation-and-vaccines/vaccines-professionals/" TargetMode="External"/><Relationship Id="rId2" Type="http://schemas.openxmlformats.org/officeDocument/2006/relationships/hyperlink" Target="https://www.gov.uk/government/publications/smallpox-and-vaccinia-the-green-book-chapter-29" TargetMode="External"/><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Unigolion-sydd-mewn-perygl-Individuals-at-risk/c/161509753" TargetMode="External"/><Relationship Id="rId5" Type="http://schemas.openxmlformats.org/officeDocument/2006/relationships/hyperlink" Target="https://phw.nhs.wales/topics/immunisation-and-vaccines/vaccines-professionals/monkeypox-information-for-health-professionals/#clinical%20resources" TargetMode="External"/><Relationship Id="rId4" Type="http://schemas.openxmlformats.org/officeDocument/2006/relationships/hyperlink" Target="https://phw.nhs.wales/topics/immunisation-and-vaccines/leaflets/" TargetMode="External"/><Relationship Id="rId9" Type="http://schemas.openxmlformats.org/officeDocument/2006/relationships/image" Target="../media/image119.png"/></Relationships>
</file>

<file path=ppt/slides/_rels/slide87.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phw.nhs.wales/topics/immunisation-and-vaccines/leaflets/" TargetMode="External"/><Relationship Id="rId2" Type="http://schemas.openxmlformats.org/officeDocument/2006/relationships/hyperlink" Target="https://phw.nhs.wales/topics/immunisation-and-vaccines/vaccines-professionals/immunisation-training-resources-and-events/" TargetMode="External"/><Relationship Id="rId1" Type="http://schemas.openxmlformats.org/officeDocument/2006/relationships/slideLayout" Target="../slideLayouts/slideLayout2.xml"/><Relationship Id="rId5" Type="http://schemas.openxmlformats.org/officeDocument/2006/relationships/image" Target="../media/image120.png"/><Relationship Id="rId4" Type="http://schemas.openxmlformats.org/officeDocument/2006/relationships/hyperlink" Target="https://phw.nhs.wales/topics/immunisation-and-vaccines/vaccines-professionals/" TargetMode="Externa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 TargetMode="External"/><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hyperlink" Target="https://phw.nhs.wales/topics/immunisation-and-vaccines/fluvaccine/about/#Videos%20-%20what%20is%20the%20flu%20vaccine?"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hyperlink" Target="https://phw.nhs.wales/topics/immunisation-and-vaccines/hpv/#resources" TargetMode="External"/><Relationship Id="rId5" Type="http://schemas.openxmlformats.org/officeDocument/2006/relationships/image" Target="../media/image126.png"/><Relationship Id="rId4" Type="http://schemas.openxmlformats.org/officeDocument/2006/relationships/image" Target="../media/image125.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8" Type="http://schemas.openxmlformats.org/officeDocument/2006/relationships/image" Target="../media/image133.gif"/><Relationship Id="rId3" Type="http://schemas.openxmlformats.org/officeDocument/2006/relationships/image" Target="../media/image128.jpeg"/><Relationship Id="rId7" Type="http://schemas.openxmlformats.org/officeDocument/2006/relationships/image" Target="../media/image132.gif"/><Relationship Id="rId2" Type="http://schemas.openxmlformats.org/officeDocument/2006/relationships/image" Target="../media/image127.jpeg"/><Relationship Id="rId1" Type="http://schemas.openxmlformats.org/officeDocument/2006/relationships/slideLayout" Target="../slideLayouts/slideLayout2.xml"/><Relationship Id="rId6" Type="http://schemas.openxmlformats.org/officeDocument/2006/relationships/image" Target="../media/image131.gif"/><Relationship Id="rId5" Type="http://schemas.openxmlformats.org/officeDocument/2006/relationships/image" Target="../media/image130.jpeg"/><Relationship Id="rId4" Type="http://schemas.openxmlformats.org/officeDocument/2006/relationships/image" Target="../media/image129.jpe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a:noAutofit/>
          </a:bodyPr>
          <a:lstStyle/>
          <a:p>
            <a:r>
              <a:rPr lang="en-GB" sz="3600" dirty="0"/>
              <a:t>Current Issues Q&amp;A webinar</a:t>
            </a:r>
          </a:p>
        </p:txBody>
      </p:sp>
      <p:sp>
        <p:nvSpPr>
          <p:cNvPr id="3" name="TextBox 2">
            <a:extLst>
              <a:ext uri="{FF2B5EF4-FFF2-40B4-BE49-F238E27FC236}">
                <a16:creationId xmlns:a16="http://schemas.microsoft.com/office/drawing/2014/main" id="{5424C44A-CF2B-CF64-3107-594B030422AC}"/>
              </a:ext>
            </a:extLst>
          </p:cNvPr>
          <p:cNvSpPr txBox="1"/>
          <p:nvPr/>
        </p:nvSpPr>
        <p:spPr>
          <a:xfrm>
            <a:off x="382379" y="5288340"/>
            <a:ext cx="6339349" cy="1938992"/>
          </a:xfrm>
          <a:prstGeom prst="rect">
            <a:avLst/>
          </a:prstGeom>
          <a:noFill/>
        </p:spPr>
        <p:txBody>
          <a:bodyPr wrap="square">
            <a:spAutoFit/>
          </a:bodyPr>
          <a:lstStyle/>
          <a:p>
            <a:r>
              <a:rPr lang="en-GB" sz="2400" dirty="0">
                <a:solidFill>
                  <a:schemeClr val="bg1"/>
                </a:solidFill>
              </a:rPr>
              <a:t>Vaccine Preventable Disease Programme</a:t>
            </a:r>
          </a:p>
          <a:p>
            <a:r>
              <a:rPr lang="en-GB" sz="2400" dirty="0">
                <a:solidFill>
                  <a:schemeClr val="bg1"/>
                </a:solidFill>
              </a:rPr>
              <a:t>Public Health Wales</a:t>
            </a:r>
          </a:p>
          <a:p>
            <a:r>
              <a:rPr lang="en-GB" sz="2400" dirty="0">
                <a:solidFill>
                  <a:schemeClr val="bg1"/>
                </a:solidFill>
              </a:rPr>
              <a:t>30 January 2025</a:t>
            </a:r>
          </a:p>
          <a:p>
            <a:endParaRPr lang="en-GB" sz="2400" dirty="0">
              <a:solidFill>
                <a:schemeClr val="bg1"/>
              </a:solidFill>
            </a:endParaRPr>
          </a:p>
          <a:p>
            <a:endParaRPr lang="en-GB" sz="2400" dirty="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42B72-C646-2C09-0D1D-443CCCBE402A}"/>
              </a:ext>
            </a:extLst>
          </p:cNvPr>
          <p:cNvSpPr>
            <a:spLocks noGrp="1"/>
          </p:cNvSpPr>
          <p:nvPr>
            <p:ph type="title"/>
          </p:nvPr>
        </p:nvSpPr>
        <p:spPr>
          <a:xfrm>
            <a:off x="840059" y="136525"/>
            <a:ext cx="10515600" cy="1325563"/>
          </a:xfrm>
        </p:spPr>
        <p:txBody>
          <a:bodyPr/>
          <a:lstStyle/>
          <a:p>
            <a:r>
              <a:rPr lang="en-GB" dirty="0"/>
              <a:t>Centralised procurement of flu vaccine</a:t>
            </a:r>
          </a:p>
        </p:txBody>
      </p:sp>
      <p:sp>
        <p:nvSpPr>
          <p:cNvPr id="3" name="Content Placeholder 2">
            <a:extLst>
              <a:ext uri="{FF2B5EF4-FFF2-40B4-BE49-F238E27FC236}">
                <a16:creationId xmlns:a16="http://schemas.microsoft.com/office/drawing/2014/main" id="{68631A2F-A053-D9EE-E030-9B66ADDC2E05}"/>
              </a:ext>
            </a:extLst>
          </p:cNvPr>
          <p:cNvSpPr>
            <a:spLocks noGrp="1"/>
          </p:cNvSpPr>
          <p:nvPr>
            <p:ph idx="1"/>
          </p:nvPr>
        </p:nvSpPr>
        <p:spPr>
          <a:xfrm>
            <a:off x="840059" y="2099127"/>
            <a:ext cx="6164766" cy="4351338"/>
          </a:xfrm>
        </p:spPr>
        <p:txBody>
          <a:bodyPr/>
          <a:lstStyle/>
          <a:p>
            <a:pPr algn="l"/>
            <a:r>
              <a:rPr lang="en-GB" dirty="0"/>
              <a:t>Letter to Pharmacies -– December 2024 </a:t>
            </a:r>
            <a:r>
              <a:rPr lang="en-GB" dirty="0">
                <a:hlinkClick r:id="rId3"/>
              </a:rPr>
              <a:t>ENG</a:t>
            </a:r>
            <a:r>
              <a:rPr lang="en-GB" dirty="0"/>
              <a:t>/</a:t>
            </a:r>
            <a:r>
              <a:rPr lang="en-GB" dirty="0">
                <a:hlinkClick r:id="rId4"/>
              </a:rPr>
              <a:t>WELSH</a:t>
            </a:r>
            <a:r>
              <a:rPr lang="en-GB" dirty="0"/>
              <a:t> </a:t>
            </a:r>
          </a:p>
          <a:p>
            <a:pPr algn="l"/>
            <a:r>
              <a:rPr lang="en-GB" dirty="0"/>
              <a:t>Letter to GPs - centralised procurement of flu vaccine – December 2024 </a:t>
            </a:r>
            <a:r>
              <a:rPr lang="en-GB" dirty="0">
                <a:hlinkClick r:id="rId5"/>
              </a:rPr>
              <a:t>ENG</a:t>
            </a:r>
            <a:r>
              <a:rPr lang="en-GB" dirty="0"/>
              <a:t>/</a:t>
            </a:r>
            <a:r>
              <a:rPr lang="en-GB" dirty="0">
                <a:hlinkClick r:id="rId6"/>
              </a:rPr>
              <a:t>WELSH</a:t>
            </a:r>
            <a:r>
              <a:rPr lang="en-GB" dirty="0"/>
              <a:t> </a:t>
            </a:r>
          </a:p>
          <a:p>
            <a:endParaRPr lang="en-GB" dirty="0"/>
          </a:p>
        </p:txBody>
      </p:sp>
      <p:sp>
        <p:nvSpPr>
          <p:cNvPr id="5" name="Slide Number Placeholder 4">
            <a:extLst>
              <a:ext uri="{FF2B5EF4-FFF2-40B4-BE49-F238E27FC236}">
                <a16:creationId xmlns:a16="http://schemas.microsoft.com/office/drawing/2014/main" id="{0826F03B-08D7-BCE6-93E3-E34F3A944254}"/>
              </a:ext>
            </a:extLst>
          </p:cNvPr>
          <p:cNvSpPr>
            <a:spLocks noGrp="1"/>
          </p:cNvSpPr>
          <p:nvPr>
            <p:ph type="sldNum" sz="quarter" idx="12"/>
          </p:nvPr>
        </p:nvSpPr>
        <p:spPr/>
        <p:txBody>
          <a:bodyPr/>
          <a:lstStyle/>
          <a:p>
            <a:fld id="{561D0CCE-8DCC-44DC-A653-AE62B1D84A52}" type="slidenum">
              <a:rPr lang="en-GB" smtClean="0"/>
              <a:pPr/>
              <a:t>10</a:t>
            </a:fld>
            <a:endParaRPr lang="en-GB" dirty="0"/>
          </a:p>
        </p:txBody>
      </p:sp>
      <p:pic>
        <p:nvPicPr>
          <p:cNvPr id="9" name="Picture 8">
            <a:extLst>
              <a:ext uri="{FF2B5EF4-FFF2-40B4-BE49-F238E27FC236}">
                <a16:creationId xmlns:a16="http://schemas.microsoft.com/office/drawing/2014/main" id="{075D87BD-EC0E-AAFC-E56C-D0AD7434E740}"/>
              </a:ext>
            </a:extLst>
          </p:cNvPr>
          <p:cNvPicPr>
            <a:picLocks noChangeAspect="1"/>
          </p:cNvPicPr>
          <p:nvPr/>
        </p:nvPicPr>
        <p:blipFill rotWithShape="1">
          <a:blip r:embed="rId7"/>
          <a:srcRect r="3596"/>
          <a:stretch/>
        </p:blipFill>
        <p:spPr>
          <a:xfrm rot="1204956">
            <a:off x="8116689" y="1361264"/>
            <a:ext cx="1819799" cy="2556047"/>
          </a:xfrm>
          <a:prstGeom prst="rect">
            <a:avLst/>
          </a:prstGeom>
          <a:ln>
            <a:solidFill>
              <a:schemeClr val="accent6"/>
            </a:solidFill>
          </a:ln>
        </p:spPr>
      </p:pic>
      <p:pic>
        <p:nvPicPr>
          <p:cNvPr id="11" name="Picture 10">
            <a:extLst>
              <a:ext uri="{FF2B5EF4-FFF2-40B4-BE49-F238E27FC236}">
                <a16:creationId xmlns:a16="http://schemas.microsoft.com/office/drawing/2014/main" id="{B3A0C952-9B42-925B-0E3B-25C8C08D910A}"/>
              </a:ext>
            </a:extLst>
          </p:cNvPr>
          <p:cNvPicPr>
            <a:picLocks noChangeAspect="1"/>
          </p:cNvPicPr>
          <p:nvPr/>
        </p:nvPicPr>
        <p:blipFill rotWithShape="1">
          <a:blip r:embed="rId8"/>
          <a:srcRect l="1111" r="4106"/>
          <a:stretch/>
        </p:blipFill>
        <p:spPr>
          <a:xfrm rot="1206032">
            <a:off x="9124749" y="3174058"/>
            <a:ext cx="1816673" cy="2647522"/>
          </a:xfrm>
          <a:prstGeom prst="rect">
            <a:avLst/>
          </a:prstGeom>
          <a:ln>
            <a:solidFill>
              <a:schemeClr val="accent4"/>
            </a:solidFill>
          </a:ln>
        </p:spPr>
      </p:pic>
    </p:spTree>
    <p:extLst>
      <p:ext uri="{BB962C8B-B14F-4D97-AF65-F5344CB8AC3E}">
        <p14:creationId xmlns:p14="http://schemas.microsoft.com/office/powerpoint/2010/main" val="158135840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B8DBEB6-C4B5-5386-AD34-0F4A1D3D56DD}"/>
              </a:ext>
            </a:extLst>
          </p:cNvPr>
          <p:cNvSpPr>
            <a:spLocks noGrp="1"/>
          </p:cNvSpPr>
          <p:nvPr>
            <p:ph type="sldNum" sz="quarter" idx="12"/>
          </p:nvPr>
        </p:nvSpPr>
        <p:spPr/>
        <p:txBody>
          <a:bodyPr/>
          <a:lstStyle/>
          <a:p>
            <a:fld id="{561D0CCE-8DCC-44DC-A653-AE62B1D84A52}" type="slidenum">
              <a:rPr lang="en-GB" smtClean="0"/>
              <a:pPr/>
              <a:t>100</a:t>
            </a:fld>
            <a:endParaRPr lang="en-GB"/>
          </a:p>
        </p:txBody>
      </p:sp>
      <p:sp>
        <p:nvSpPr>
          <p:cNvPr id="8" name="Title 1">
            <a:extLst>
              <a:ext uri="{FF2B5EF4-FFF2-40B4-BE49-F238E27FC236}">
                <a16:creationId xmlns:a16="http://schemas.microsoft.com/office/drawing/2014/main" id="{0C9117F5-A239-53A3-0282-358CED86AD77}"/>
              </a:ext>
            </a:extLst>
          </p:cNvPr>
          <p:cNvSpPr>
            <a:spLocks noGrp="1"/>
          </p:cNvSpPr>
          <p:nvPr/>
        </p:nvSpPr>
        <p:spPr>
          <a:xfrm>
            <a:off x="191022" y="239865"/>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rial" panose="020B0604020202020204" pitchFamily="34" charset="0"/>
                <a:ea typeface="Verdana"/>
                <a:cs typeface="Arial" panose="020B0604020202020204" pitchFamily="34" charset="0"/>
              </a:rPr>
              <a:t>Example campaign images</a:t>
            </a:r>
          </a:p>
        </p:txBody>
      </p:sp>
      <p:sp>
        <p:nvSpPr>
          <p:cNvPr id="9" name="Slide Number Placeholder 4">
            <a:extLst>
              <a:ext uri="{FF2B5EF4-FFF2-40B4-BE49-F238E27FC236}">
                <a16:creationId xmlns:a16="http://schemas.microsoft.com/office/drawing/2014/main" id="{0A836794-76E3-5471-EAC3-C49C41EBCEC2}"/>
              </a:ext>
            </a:extLst>
          </p:cNvPr>
          <p:cNvSpPr>
            <a:spLocks noGrp="1"/>
          </p:cNvSpPr>
          <p:nvPr/>
        </p:nvSpPr>
        <p:spPr>
          <a:xfrm>
            <a:off x="8610600" y="6356350"/>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100</a:t>
            </a:fld>
            <a:endParaRPr lang="en-GB"/>
          </a:p>
        </p:txBody>
      </p:sp>
      <p:pic>
        <p:nvPicPr>
          <p:cNvPr id="11" name="Picture 10" descr="A person wearing a blue shirt&#10;&#10;Description automatically generated">
            <a:extLst>
              <a:ext uri="{FF2B5EF4-FFF2-40B4-BE49-F238E27FC236}">
                <a16:creationId xmlns:a16="http://schemas.microsoft.com/office/drawing/2014/main" id="{A1969FA0-C740-0A64-BB81-8AFA268FB573}"/>
              </a:ext>
            </a:extLst>
          </p:cNvPr>
          <p:cNvPicPr>
            <a:picLocks noChangeAspect="1"/>
          </p:cNvPicPr>
          <p:nvPr/>
        </p:nvPicPr>
        <p:blipFill>
          <a:blip r:embed="rId2"/>
          <a:stretch>
            <a:fillRect/>
          </a:stretch>
        </p:blipFill>
        <p:spPr>
          <a:xfrm>
            <a:off x="842245" y="1343286"/>
            <a:ext cx="2295525" cy="2095500"/>
          </a:xfrm>
          <a:prstGeom prst="rect">
            <a:avLst/>
          </a:prstGeom>
        </p:spPr>
      </p:pic>
      <p:pic>
        <p:nvPicPr>
          <p:cNvPr id="12" name="Picture 11" descr="A screenshot of a person wearing a puffy coat&#10;&#10;Description automatically generated">
            <a:extLst>
              <a:ext uri="{FF2B5EF4-FFF2-40B4-BE49-F238E27FC236}">
                <a16:creationId xmlns:a16="http://schemas.microsoft.com/office/drawing/2014/main" id="{50230A5A-0002-2C4B-C7E5-750C305F9299}"/>
              </a:ext>
            </a:extLst>
          </p:cNvPr>
          <p:cNvPicPr>
            <a:picLocks noChangeAspect="1"/>
          </p:cNvPicPr>
          <p:nvPr/>
        </p:nvPicPr>
        <p:blipFill>
          <a:blip r:embed="rId3"/>
          <a:stretch>
            <a:fillRect/>
          </a:stretch>
        </p:blipFill>
        <p:spPr>
          <a:xfrm>
            <a:off x="3626024" y="1350463"/>
            <a:ext cx="3962400" cy="2247900"/>
          </a:xfrm>
          <a:prstGeom prst="rect">
            <a:avLst/>
          </a:prstGeom>
        </p:spPr>
      </p:pic>
      <p:pic>
        <p:nvPicPr>
          <p:cNvPr id="13" name="Picture 12" descr="A screenshot of a social media post&#10;&#10;Description automatically generated">
            <a:extLst>
              <a:ext uri="{FF2B5EF4-FFF2-40B4-BE49-F238E27FC236}">
                <a16:creationId xmlns:a16="http://schemas.microsoft.com/office/drawing/2014/main" id="{9D51C7A5-0E19-05BC-15E7-4FAF17D178FA}"/>
              </a:ext>
            </a:extLst>
          </p:cNvPr>
          <p:cNvPicPr>
            <a:picLocks noChangeAspect="1"/>
          </p:cNvPicPr>
          <p:nvPr/>
        </p:nvPicPr>
        <p:blipFill>
          <a:blip r:embed="rId4"/>
          <a:stretch>
            <a:fillRect/>
          </a:stretch>
        </p:blipFill>
        <p:spPr>
          <a:xfrm>
            <a:off x="7912927" y="1295009"/>
            <a:ext cx="1628775" cy="2495550"/>
          </a:xfrm>
          <a:prstGeom prst="rect">
            <a:avLst/>
          </a:prstGeom>
        </p:spPr>
      </p:pic>
      <p:pic>
        <p:nvPicPr>
          <p:cNvPr id="14" name="Picture 13" descr="A child in a pink coat&#10;&#10;Description automatically generated">
            <a:extLst>
              <a:ext uri="{FF2B5EF4-FFF2-40B4-BE49-F238E27FC236}">
                <a16:creationId xmlns:a16="http://schemas.microsoft.com/office/drawing/2014/main" id="{01971D7F-D726-5DCB-FACA-455871C1E443}"/>
              </a:ext>
            </a:extLst>
          </p:cNvPr>
          <p:cNvPicPr>
            <a:picLocks noChangeAspect="1"/>
          </p:cNvPicPr>
          <p:nvPr/>
        </p:nvPicPr>
        <p:blipFill>
          <a:blip r:embed="rId5"/>
          <a:stretch>
            <a:fillRect/>
          </a:stretch>
        </p:blipFill>
        <p:spPr>
          <a:xfrm>
            <a:off x="9986897" y="1343939"/>
            <a:ext cx="1581150" cy="2486025"/>
          </a:xfrm>
          <a:prstGeom prst="rect">
            <a:avLst/>
          </a:prstGeom>
        </p:spPr>
      </p:pic>
      <p:pic>
        <p:nvPicPr>
          <p:cNvPr id="15" name="Picture 14" descr="A group of people in a library&#10;&#10;Description automatically generated">
            <a:extLst>
              <a:ext uri="{FF2B5EF4-FFF2-40B4-BE49-F238E27FC236}">
                <a16:creationId xmlns:a16="http://schemas.microsoft.com/office/drawing/2014/main" id="{E1986BD4-3588-C553-F3D4-FA0ACF02879E}"/>
              </a:ext>
            </a:extLst>
          </p:cNvPr>
          <p:cNvPicPr>
            <a:picLocks noChangeAspect="1"/>
          </p:cNvPicPr>
          <p:nvPr/>
        </p:nvPicPr>
        <p:blipFill>
          <a:blip r:embed="rId6"/>
          <a:stretch>
            <a:fillRect/>
          </a:stretch>
        </p:blipFill>
        <p:spPr>
          <a:xfrm>
            <a:off x="186585" y="3842816"/>
            <a:ext cx="3238500" cy="1990725"/>
          </a:xfrm>
          <a:prstGeom prst="rect">
            <a:avLst/>
          </a:prstGeom>
        </p:spPr>
      </p:pic>
      <p:pic>
        <p:nvPicPr>
          <p:cNvPr id="16" name="Picture 15" descr="A group of people sitting at a table&#10;&#10;Description automatically generated">
            <a:extLst>
              <a:ext uri="{FF2B5EF4-FFF2-40B4-BE49-F238E27FC236}">
                <a16:creationId xmlns:a16="http://schemas.microsoft.com/office/drawing/2014/main" id="{6C0D9A4E-F46A-DB4E-F6F2-D333EA99D323}"/>
              </a:ext>
            </a:extLst>
          </p:cNvPr>
          <p:cNvPicPr>
            <a:picLocks noChangeAspect="1"/>
          </p:cNvPicPr>
          <p:nvPr/>
        </p:nvPicPr>
        <p:blipFill>
          <a:blip r:embed="rId7"/>
          <a:stretch>
            <a:fillRect/>
          </a:stretch>
        </p:blipFill>
        <p:spPr>
          <a:xfrm>
            <a:off x="3523337" y="3825593"/>
            <a:ext cx="3600450" cy="2066925"/>
          </a:xfrm>
          <a:prstGeom prst="rect">
            <a:avLst/>
          </a:prstGeom>
        </p:spPr>
      </p:pic>
      <p:pic>
        <p:nvPicPr>
          <p:cNvPr id="17" name="Picture 16" descr="A screenshot of a person with blonde hair&#10;&#10;Description automatically generated">
            <a:extLst>
              <a:ext uri="{FF2B5EF4-FFF2-40B4-BE49-F238E27FC236}">
                <a16:creationId xmlns:a16="http://schemas.microsoft.com/office/drawing/2014/main" id="{24C2A842-D66A-771F-7250-F2188F3CD112}"/>
              </a:ext>
            </a:extLst>
          </p:cNvPr>
          <p:cNvPicPr>
            <a:picLocks noChangeAspect="1"/>
          </p:cNvPicPr>
          <p:nvPr/>
        </p:nvPicPr>
        <p:blipFill>
          <a:blip r:embed="rId8"/>
          <a:stretch>
            <a:fillRect/>
          </a:stretch>
        </p:blipFill>
        <p:spPr>
          <a:xfrm>
            <a:off x="7201748" y="3799040"/>
            <a:ext cx="2924175" cy="2057400"/>
          </a:xfrm>
          <a:prstGeom prst="rect">
            <a:avLst/>
          </a:prstGeom>
        </p:spPr>
      </p:pic>
      <p:pic>
        <p:nvPicPr>
          <p:cNvPr id="18" name="Picture 17" descr="A person with her mouth open&#10;&#10;Description automatically generated">
            <a:extLst>
              <a:ext uri="{FF2B5EF4-FFF2-40B4-BE49-F238E27FC236}">
                <a16:creationId xmlns:a16="http://schemas.microsoft.com/office/drawing/2014/main" id="{35B08BB2-0983-40E2-D923-7F39E3F5A0B6}"/>
              </a:ext>
            </a:extLst>
          </p:cNvPr>
          <p:cNvPicPr>
            <a:picLocks noChangeAspect="1"/>
          </p:cNvPicPr>
          <p:nvPr/>
        </p:nvPicPr>
        <p:blipFill>
          <a:blip r:embed="rId9"/>
          <a:stretch>
            <a:fillRect/>
          </a:stretch>
        </p:blipFill>
        <p:spPr>
          <a:xfrm>
            <a:off x="10200428" y="4001805"/>
            <a:ext cx="1895475" cy="1714500"/>
          </a:xfrm>
          <a:prstGeom prst="rect">
            <a:avLst/>
          </a:prstGeom>
        </p:spPr>
      </p:pic>
    </p:spTree>
    <p:extLst>
      <p:ext uri="{BB962C8B-B14F-4D97-AF65-F5344CB8AC3E}">
        <p14:creationId xmlns:p14="http://schemas.microsoft.com/office/powerpoint/2010/main" val="301057405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8E8-26B6-5E26-6E4E-39338660A00F}"/>
              </a:ext>
            </a:extLst>
          </p:cNvPr>
          <p:cNvSpPr>
            <a:spLocks noGrp="1"/>
          </p:cNvSpPr>
          <p:nvPr>
            <p:ph type="title"/>
          </p:nvPr>
        </p:nvSpPr>
        <p:spPr>
          <a:xfrm>
            <a:off x="696686" y="363197"/>
            <a:ext cx="10515600" cy="1325563"/>
          </a:xfrm>
        </p:spPr>
        <p:txBody>
          <a:bodyPr lIns="91440" tIns="45720" rIns="91440" bIns="45720" anchor="t"/>
          <a:lstStyle/>
          <a:p>
            <a:r>
              <a:rPr lang="en-US" b="1" dirty="0">
                <a:cs typeface="Arial"/>
              </a:rPr>
              <a:t> </a:t>
            </a:r>
            <a:r>
              <a:rPr lang="en-US" dirty="0">
                <a:cs typeface="Arial"/>
              </a:rPr>
              <a:t>Media coverage</a:t>
            </a:r>
          </a:p>
        </p:txBody>
      </p:sp>
      <p:sp>
        <p:nvSpPr>
          <p:cNvPr id="3" name="Content Placeholder 2">
            <a:extLst>
              <a:ext uri="{FF2B5EF4-FFF2-40B4-BE49-F238E27FC236}">
                <a16:creationId xmlns:a16="http://schemas.microsoft.com/office/drawing/2014/main" id="{2D1A7D9E-EBC1-F9FA-1878-8A9CFA4B017E}"/>
              </a:ext>
            </a:extLst>
          </p:cNvPr>
          <p:cNvSpPr>
            <a:spLocks noGrp="1"/>
          </p:cNvSpPr>
          <p:nvPr>
            <p:ph idx="1"/>
          </p:nvPr>
        </p:nvSpPr>
        <p:spPr>
          <a:xfrm>
            <a:off x="696686" y="737054"/>
            <a:ext cx="7194160" cy="5172869"/>
          </a:xfrm>
        </p:spPr>
        <p:txBody>
          <a:bodyPr lIns="91440" tIns="45720" rIns="91440" bIns="45720" anchor="t"/>
          <a:lstStyle/>
          <a:p>
            <a:pPr marL="0" indent="0">
              <a:buNone/>
            </a:pPr>
            <a:endParaRPr lang="en-US" b="1" dirty="0">
              <a:cs typeface="Arial"/>
            </a:endParaRPr>
          </a:p>
          <a:p>
            <a:pPr marL="285750" indent="-285750">
              <a:buFont typeface="Arial,Sans-Serif"/>
              <a:buChar char="•"/>
            </a:pPr>
            <a:r>
              <a:rPr lang="en-US" sz="1800" dirty="0">
                <a:cs typeface="Arial"/>
              </a:rPr>
              <a:t>Launch on Tuesday 1 October. Focused on clinically vulnerable and their risks of not being vaccinated –  Case study - 26-year-old who was </a:t>
            </a:r>
            <a:r>
              <a:rPr lang="en-US" sz="1800" dirty="0" err="1">
                <a:cs typeface="Arial"/>
              </a:rPr>
              <a:t>hospitalised</a:t>
            </a:r>
            <a:r>
              <a:rPr lang="en-US" sz="1800" dirty="0">
                <a:cs typeface="Arial"/>
              </a:rPr>
              <a:t> with flu. </a:t>
            </a:r>
          </a:p>
          <a:p>
            <a:pPr marL="285750" indent="-285750">
              <a:buFont typeface="Arial,Sans-Serif"/>
              <a:buChar char="•"/>
            </a:pPr>
            <a:r>
              <a:rPr lang="en-US" sz="1800" dirty="0">
                <a:cs typeface="Arial"/>
              </a:rPr>
              <a:t>Coverage across BBC Wales TV and Online, Radio Wales, ITV Wales, Wales Online, Radio Cymru, S4C’s </a:t>
            </a:r>
            <a:r>
              <a:rPr lang="en-US" sz="1800" dirty="0" err="1">
                <a:cs typeface="Arial"/>
              </a:rPr>
              <a:t>Newyddion</a:t>
            </a:r>
            <a:r>
              <a:rPr lang="en-US" sz="1800" dirty="0">
                <a:cs typeface="Arial"/>
              </a:rPr>
              <a:t> and </a:t>
            </a:r>
            <a:r>
              <a:rPr lang="en-US" sz="1800" dirty="0" err="1">
                <a:cs typeface="Arial"/>
              </a:rPr>
              <a:t>Nation.Cymru</a:t>
            </a:r>
            <a:r>
              <a:rPr lang="en-US" sz="1800" dirty="0">
                <a:cs typeface="Arial"/>
              </a:rPr>
              <a:t> </a:t>
            </a:r>
            <a:endParaRPr lang="en-US" dirty="0"/>
          </a:p>
          <a:p>
            <a:pPr marL="0" indent="0">
              <a:buNone/>
            </a:pPr>
            <a:r>
              <a:rPr lang="en-US" sz="1800" b="1" dirty="0">
                <a:cs typeface="Arial"/>
              </a:rPr>
              <a:t>Other media activity</a:t>
            </a:r>
          </a:p>
          <a:p>
            <a:pPr>
              <a:buFont typeface="Arial"/>
              <a:buChar char="•"/>
            </a:pPr>
            <a:r>
              <a:rPr lang="en-US" sz="1800" dirty="0">
                <a:cs typeface="Arial"/>
              </a:rPr>
              <a:t>13 December – Reminding public to practice healthy </a:t>
            </a:r>
            <a:r>
              <a:rPr lang="en-US" sz="1800" dirty="0" err="1">
                <a:cs typeface="Arial"/>
              </a:rPr>
              <a:t>behaviours</a:t>
            </a:r>
            <a:r>
              <a:rPr lang="en-US" sz="1800" dirty="0">
                <a:cs typeface="Arial"/>
              </a:rPr>
              <a:t>. Coverage in Wrexham.com, Daily Post, Capital Radio, Radio Cymru, Heart FM, and others.</a:t>
            </a:r>
          </a:p>
          <a:p>
            <a:pPr>
              <a:buFont typeface="Arial"/>
              <a:buChar char="•"/>
            </a:pPr>
            <a:r>
              <a:rPr lang="en-US" sz="1800" dirty="0">
                <a:cs typeface="Arial"/>
              </a:rPr>
              <a:t>31 December – Healthy and Happy new year message. Coverage in BBC Radio Wales, Radio Cymru, S4C, Wales Online, the Daily Post (North Wales), Deeside.com, and others.</a:t>
            </a:r>
          </a:p>
          <a:p>
            <a:pPr>
              <a:buFont typeface="Arial"/>
              <a:buChar char="•"/>
            </a:pPr>
            <a:r>
              <a:rPr lang="en-US" sz="1800" dirty="0">
                <a:cs typeface="Arial"/>
              </a:rPr>
              <a:t>Round of media interviews with </a:t>
            </a:r>
            <a:r>
              <a:rPr lang="en-US" sz="1800" dirty="0" err="1">
                <a:cs typeface="Arial"/>
              </a:rPr>
              <a:t>Dr</a:t>
            </a:r>
            <a:r>
              <a:rPr lang="en-US" sz="1800" dirty="0">
                <a:cs typeface="Arial"/>
              </a:rPr>
              <a:t> Giri Shankar talking about vaccine uptake, 2 January -  coverage in BBC Radio Wales, BBC Online, </a:t>
            </a:r>
            <a:r>
              <a:rPr lang="en-US" sz="1800" dirty="0" err="1">
                <a:cs typeface="Arial"/>
              </a:rPr>
              <a:t>Newyddion</a:t>
            </a:r>
            <a:r>
              <a:rPr lang="en-US" sz="1800" dirty="0">
                <a:cs typeface="Arial"/>
              </a:rPr>
              <a:t>, Capital, Heart FM and others and interviews on 8 January with ITV Wales</a:t>
            </a:r>
          </a:p>
          <a:p>
            <a:pPr marL="0" indent="0">
              <a:buNone/>
            </a:pPr>
            <a:endParaRPr lang="en-US" b="1" dirty="0">
              <a:cs typeface="Arial"/>
            </a:endParaRPr>
          </a:p>
        </p:txBody>
      </p:sp>
      <p:sp>
        <p:nvSpPr>
          <p:cNvPr id="5" name="Slide Number Placeholder 4">
            <a:extLst>
              <a:ext uri="{FF2B5EF4-FFF2-40B4-BE49-F238E27FC236}">
                <a16:creationId xmlns:a16="http://schemas.microsoft.com/office/drawing/2014/main" id="{E0453A00-C611-BCC0-DF41-47A30458F9E1}"/>
              </a:ext>
            </a:extLst>
          </p:cNvPr>
          <p:cNvSpPr>
            <a:spLocks noGrp="1"/>
          </p:cNvSpPr>
          <p:nvPr>
            <p:ph type="sldNum" sz="quarter" idx="12"/>
          </p:nvPr>
        </p:nvSpPr>
        <p:spPr/>
        <p:txBody>
          <a:bodyPr/>
          <a:lstStyle/>
          <a:p>
            <a:fld id="{561D0CCE-8DCC-44DC-A653-AE62B1D84A52}" type="slidenum">
              <a:rPr lang="en-GB" smtClean="0"/>
              <a:pPr/>
              <a:t>101</a:t>
            </a:fld>
            <a:endParaRPr lang="en-GB"/>
          </a:p>
        </p:txBody>
      </p:sp>
      <p:pic>
        <p:nvPicPr>
          <p:cNvPr id="6" name="Picture 5" descr="A person with glasses smiling&#10;&#10;Description automatically generated">
            <a:extLst>
              <a:ext uri="{FF2B5EF4-FFF2-40B4-BE49-F238E27FC236}">
                <a16:creationId xmlns:a16="http://schemas.microsoft.com/office/drawing/2014/main" id="{04282DE2-D03E-CD42-9C4A-3C8E3E037D3E}"/>
              </a:ext>
            </a:extLst>
          </p:cNvPr>
          <p:cNvPicPr>
            <a:picLocks noChangeAspect="1"/>
          </p:cNvPicPr>
          <p:nvPr/>
        </p:nvPicPr>
        <p:blipFill>
          <a:blip r:embed="rId2"/>
          <a:stretch>
            <a:fillRect/>
          </a:stretch>
        </p:blipFill>
        <p:spPr>
          <a:xfrm>
            <a:off x="8104703" y="1025979"/>
            <a:ext cx="3762375" cy="4610100"/>
          </a:xfrm>
          <a:prstGeom prst="rect">
            <a:avLst/>
          </a:prstGeom>
        </p:spPr>
      </p:pic>
    </p:spTree>
    <p:extLst>
      <p:ext uri="{BB962C8B-B14F-4D97-AF65-F5344CB8AC3E}">
        <p14:creationId xmlns:p14="http://schemas.microsoft.com/office/powerpoint/2010/main" val="7932232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15C2065B-9B2D-69FC-F783-BA7A07E5220D}"/>
              </a:ext>
            </a:extLst>
          </p:cNvPr>
          <p:cNvPicPr>
            <a:picLocks noGrp="1" noChangeAspect="1"/>
          </p:cNvPicPr>
          <p:nvPr>
            <p:ph idx="1"/>
          </p:nvPr>
        </p:nvPicPr>
        <p:blipFill>
          <a:blip r:embed="rId2"/>
          <a:stretch>
            <a:fillRect/>
          </a:stretch>
        </p:blipFill>
        <p:spPr>
          <a:xfrm>
            <a:off x="624468" y="718747"/>
            <a:ext cx="4650059" cy="4831231"/>
          </a:xfrm>
          <a:noFill/>
        </p:spPr>
      </p:pic>
      <p:sp>
        <p:nvSpPr>
          <p:cNvPr id="5" name="Slide Number Placeholder 4" hidden="1">
            <a:extLst>
              <a:ext uri="{FF2B5EF4-FFF2-40B4-BE49-F238E27FC236}">
                <a16:creationId xmlns:a16="http://schemas.microsoft.com/office/drawing/2014/main" id="{1C3DAB72-3B8A-9F76-634D-831627B2C450}"/>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102</a:t>
            </a:fld>
            <a:endParaRPr lang="en-GB"/>
          </a:p>
        </p:txBody>
      </p:sp>
      <p:sp>
        <p:nvSpPr>
          <p:cNvPr id="9" name="TextBox 8">
            <a:extLst>
              <a:ext uri="{FF2B5EF4-FFF2-40B4-BE49-F238E27FC236}">
                <a16:creationId xmlns:a16="http://schemas.microsoft.com/office/drawing/2014/main" id="{2422624B-DBE9-3082-D7C5-3399263EBC74}"/>
              </a:ext>
            </a:extLst>
          </p:cNvPr>
          <p:cNvSpPr txBox="1"/>
          <p:nvPr/>
        </p:nvSpPr>
        <p:spPr>
          <a:xfrm>
            <a:off x="278780" y="5791976"/>
            <a:ext cx="6099716" cy="369332"/>
          </a:xfrm>
          <a:prstGeom prst="rect">
            <a:avLst/>
          </a:prstGeom>
          <a:noFill/>
        </p:spPr>
        <p:txBody>
          <a:bodyPr wrap="square">
            <a:spAutoFit/>
          </a:bodyPr>
          <a:lstStyle/>
          <a:p>
            <a:r>
              <a:rPr lang="en-GB" dirty="0">
                <a:hlinkClick r:id="rId3"/>
              </a:rPr>
              <a:t>Immunisation and Vaccines - Public Health Wales</a:t>
            </a:r>
            <a:endParaRPr lang="en-GB" dirty="0"/>
          </a:p>
        </p:txBody>
      </p:sp>
      <p:pic>
        <p:nvPicPr>
          <p:cNvPr id="11" name="Picture 10">
            <a:extLst>
              <a:ext uri="{FF2B5EF4-FFF2-40B4-BE49-F238E27FC236}">
                <a16:creationId xmlns:a16="http://schemas.microsoft.com/office/drawing/2014/main" id="{C690045C-922E-D00A-4B51-A1819360206A}"/>
              </a:ext>
            </a:extLst>
          </p:cNvPr>
          <p:cNvPicPr>
            <a:picLocks noChangeAspect="1"/>
          </p:cNvPicPr>
          <p:nvPr/>
        </p:nvPicPr>
        <p:blipFill>
          <a:blip r:embed="rId4"/>
          <a:stretch>
            <a:fillRect/>
          </a:stretch>
        </p:blipFill>
        <p:spPr>
          <a:xfrm>
            <a:off x="5959800" y="904831"/>
            <a:ext cx="6099716" cy="4617190"/>
          </a:xfrm>
          <a:prstGeom prst="rect">
            <a:avLst/>
          </a:prstGeom>
        </p:spPr>
      </p:pic>
      <p:sp>
        <p:nvSpPr>
          <p:cNvPr id="13" name="TextBox 12">
            <a:extLst>
              <a:ext uri="{FF2B5EF4-FFF2-40B4-BE49-F238E27FC236}">
                <a16:creationId xmlns:a16="http://schemas.microsoft.com/office/drawing/2014/main" id="{02DEE6B0-EFA6-5D61-887A-1D8444D71DFC}"/>
              </a:ext>
            </a:extLst>
          </p:cNvPr>
          <p:cNvSpPr txBox="1"/>
          <p:nvPr/>
        </p:nvSpPr>
        <p:spPr>
          <a:xfrm>
            <a:off x="7131205" y="5791976"/>
            <a:ext cx="6099716" cy="369332"/>
          </a:xfrm>
          <a:prstGeom prst="rect">
            <a:avLst/>
          </a:prstGeom>
          <a:noFill/>
        </p:spPr>
        <p:txBody>
          <a:bodyPr wrap="square">
            <a:spAutoFit/>
          </a:bodyPr>
          <a:lstStyle/>
          <a:p>
            <a:r>
              <a:rPr lang="en-GB" dirty="0">
                <a:hlinkClick r:id="rId5"/>
              </a:rPr>
              <a:t>Leaflets - Public Health Wales</a:t>
            </a:r>
            <a:endParaRPr lang="en-GB" dirty="0"/>
          </a:p>
        </p:txBody>
      </p:sp>
      <p:sp>
        <p:nvSpPr>
          <p:cNvPr id="14" name="Title 1">
            <a:extLst>
              <a:ext uri="{FF2B5EF4-FFF2-40B4-BE49-F238E27FC236}">
                <a16:creationId xmlns:a16="http://schemas.microsoft.com/office/drawing/2014/main" id="{6ADE1D9B-7813-6AAE-1324-DB74E116CA98}"/>
              </a:ext>
            </a:extLst>
          </p:cNvPr>
          <p:cNvSpPr>
            <a:spLocks noGrp="1"/>
          </p:cNvSpPr>
          <p:nvPr>
            <p:ph type="title"/>
          </p:nvPr>
        </p:nvSpPr>
        <p:spPr>
          <a:xfrm>
            <a:off x="838200" y="33910"/>
            <a:ext cx="10515600" cy="1325563"/>
          </a:xfrm>
        </p:spPr>
        <p:txBody>
          <a:bodyPr/>
          <a:lstStyle/>
          <a:p>
            <a:pPr algn="ctr"/>
            <a:r>
              <a:rPr lang="en-GB" sz="4400" dirty="0">
                <a:ea typeface="Calibri" panose="020F0502020204030204" pitchFamily="34" charset="0"/>
              </a:rPr>
              <a:t>Website and resources</a:t>
            </a:r>
            <a:br>
              <a:rPr lang="en-GB" sz="4400" dirty="0">
                <a:ea typeface="Calibri" panose="020F0502020204030204" pitchFamily="34" charset="0"/>
              </a:rPr>
            </a:br>
            <a:endParaRPr lang="en-GB" dirty="0"/>
          </a:p>
        </p:txBody>
      </p:sp>
      <p:sp>
        <p:nvSpPr>
          <p:cNvPr id="2" name="Slide Number Placeholder 4">
            <a:extLst>
              <a:ext uri="{FF2B5EF4-FFF2-40B4-BE49-F238E27FC236}">
                <a16:creationId xmlns:a16="http://schemas.microsoft.com/office/drawing/2014/main" id="{EB1772B3-8499-5F28-51D5-A841ED86FFBD}"/>
              </a:ext>
            </a:extLst>
          </p:cNvPr>
          <p:cNvSpPr txBox="1">
            <a:spLocks/>
          </p:cNvSpPr>
          <p:nvPr/>
        </p:nvSpPr>
        <p:spPr>
          <a:xfrm>
            <a:off x="8725380" y="6392942"/>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102</a:t>
            </a:fld>
            <a:endParaRPr lang="en-GB" dirty="0"/>
          </a:p>
        </p:txBody>
      </p:sp>
    </p:spTree>
    <p:extLst>
      <p:ext uri="{BB962C8B-B14F-4D97-AF65-F5344CB8AC3E}">
        <p14:creationId xmlns:p14="http://schemas.microsoft.com/office/powerpoint/2010/main" val="205042557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EDF9022-DA21-5022-D52F-1C3D7320CC3F}"/>
              </a:ext>
            </a:extLst>
          </p:cNvPr>
          <p:cNvSpPr>
            <a:spLocks noGrp="1"/>
          </p:cNvSpPr>
          <p:nvPr>
            <p:ph type="sldNum" sz="quarter" idx="12"/>
          </p:nvPr>
        </p:nvSpPr>
        <p:spPr/>
        <p:txBody>
          <a:bodyPr/>
          <a:lstStyle/>
          <a:p>
            <a:fld id="{561D0CCE-8DCC-44DC-A653-AE62B1D84A52}" type="slidenum">
              <a:rPr lang="en-GB" smtClean="0"/>
              <a:pPr/>
              <a:t>103</a:t>
            </a:fld>
            <a:endParaRPr lang="en-GB"/>
          </a:p>
        </p:txBody>
      </p:sp>
      <p:sp>
        <p:nvSpPr>
          <p:cNvPr id="8" name="TextBox 7">
            <a:extLst>
              <a:ext uri="{FF2B5EF4-FFF2-40B4-BE49-F238E27FC236}">
                <a16:creationId xmlns:a16="http://schemas.microsoft.com/office/drawing/2014/main" id="{810345A1-7B80-58A9-8E9E-10F77B4E29F6}"/>
              </a:ext>
            </a:extLst>
          </p:cNvPr>
          <p:cNvSpPr txBox="1"/>
          <p:nvPr/>
        </p:nvSpPr>
        <p:spPr>
          <a:xfrm>
            <a:off x="1031870" y="5636086"/>
            <a:ext cx="10510345" cy="369332"/>
          </a:xfrm>
          <a:prstGeom prst="rect">
            <a:avLst/>
          </a:prstGeom>
          <a:noFill/>
        </p:spPr>
        <p:txBody>
          <a:bodyPr wrap="square" rtlCol="0">
            <a:spAutoFit/>
          </a:bodyPr>
          <a:lstStyle/>
          <a:p>
            <a:r>
              <a:rPr lang="en-GB" b="1" dirty="0"/>
              <a:t>Thursday 1</a:t>
            </a:r>
            <a:r>
              <a:rPr lang="en-GB" b="1" baseline="30000" dirty="0"/>
              <a:t>st</a:t>
            </a:r>
            <a:r>
              <a:rPr lang="en-GB" b="1" dirty="0"/>
              <a:t> May 2025 – Liberty stadium Swansea (now known as Swansea.com Stadium) </a:t>
            </a:r>
          </a:p>
        </p:txBody>
      </p:sp>
      <p:sp>
        <p:nvSpPr>
          <p:cNvPr id="10" name="TextBox 9">
            <a:extLst>
              <a:ext uri="{FF2B5EF4-FFF2-40B4-BE49-F238E27FC236}">
                <a16:creationId xmlns:a16="http://schemas.microsoft.com/office/drawing/2014/main" id="{A5151A72-5E5F-8321-17FF-2EA2A85D5CA3}"/>
              </a:ext>
            </a:extLst>
          </p:cNvPr>
          <p:cNvSpPr txBox="1"/>
          <p:nvPr/>
        </p:nvSpPr>
        <p:spPr>
          <a:xfrm>
            <a:off x="3237185" y="5156794"/>
            <a:ext cx="6099716" cy="369332"/>
          </a:xfrm>
          <a:prstGeom prst="rect">
            <a:avLst/>
          </a:prstGeom>
          <a:noFill/>
        </p:spPr>
        <p:txBody>
          <a:bodyPr wrap="square">
            <a:spAutoFit/>
          </a:bodyPr>
          <a:lstStyle/>
          <a:p>
            <a:r>
              <a:rPr lang="en-GB" dirty="0">
                <a:hlinkClick r:id="rId3"/>
              </a:rPr>
              <a:t>Welsh Immunisation Conference - Public Health Wales</a:t>
            </a:r>
            <a:endParaRPr lang="en-GB" dirty="0"/>
          </a:p>
        </p:txBody>
      </p:sp>
      <p:pic>
        <p:nvPicPr>
          <p:cNvPr id="11" name="Picture 10">
            <a:extLst>
              <a:ext uri="{FF2B5EF4-FFF2-40B4-BE49-F238E27FC236}">
                <a16:creationId xmlns:a16="http://schemas.microsoft.com/office/drawing/2014/main" id="{75A3B3E3-5C2F-1834-50E7-A38B68A76092}"/>
              </a:ext>
            </a:extLst>
          </p:cNvPr>
          <p:cNvPicPr>
            <a:picLocks noChangeAspect="1"/>
          </p:cNvPicPr>
          <p:nvPr/>
        </p:nvPicPr>
        <p:blipFill>
          <a:blip r:embed="rId4"/>
          <a:srcRect r="1550"/>
          <a:stretch/>
        </p:blipFill>
        <p:spPr>
          <a:xfrm>
            <a:off x="7771629" y="132317"/>
            <a:ext cx="3582171" cy="647700"/>
          </a:xfrm>
          <a:prstGeom prst="rect">
            <a:avLst/>
          </a:prstGeom>
        </p:spPr>
      </p:pic>
      <p:sp>
        <p:nvSpPr>
          <p:cNvPr id="4" name="TextBox 3">
            <a:extLst>
              <a:ext uri="{FF2B5EF4-FFF2-40B4-BE49-F238E27FC236}">
                <a16:creationId xmlns:a16="http://schemas.microsoft.com/office/drawing/2014/main" id="{1D91B299-E97C-4524-5DDD-21F8879DD0B7}"/>
              </a:ext>
            </a:extLst>
          </p:cNvPr>
          <p:cNvSpPr txBox="1"/>
          <p:nvPr/>
        </p:nvSpPr>
        <p:spPr>
          <a:xfrm>
            <a:off x="363299" y="1654990"/>
            <a:ext cx="6101254" cy="286232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l"/>
            <a:r>
              <a:rPr lang="en-GB" b="1" i="0" dirty="0">
                <a:solidFill>
                  <a:srgbClr val="212529"/>
                </a:solidFill>
                <a:effectLst/>
              </a:rPr>
              <a:t>Poster presentations</a:t>
            </a:r>
            <a:endParaRPr lang="en-GB" b="0" i="0" dirty="0">
              <a:solidFill>
                <a:srgbClr val="212529"/>
              </a:solidFill>
              <a:effectLst/>
            </a:endParaRPr>
          </a:p>
          <a:p>
            <a:pPr algn="just"/>
            <a:r>
              <a:rPr lang="en-GB" b="0" i="0" dirty="0">
                <a:solidFill>
                  <a:srgbClr val="212529"/>
                </a:solidFill>
                <a:effectLst/>
              </a:rPr>
              <a:t>Posters are an important part of the Welsh Immunisation Conference helping to share immunisation initiatives and good practice from across Wales. </a:t>
            </a:r>
          </a:p>
          <a:p>
            <a:pPr algn="just"/>
            <a:r>
              <a:rPr lang="en-GB" b="0" i="0" dirty="0">
                <a:solidFill>
                  <a:srgbClr val="212529"/>
                </a:solidFill>
                <a:effectLst/>
              </a:rPr>
              <a:t>E-posters will be displayed on screens at the conference and attendees will have the opportunity to view throughout the day and to vote for their favourite two posters.  </a:t>
            </a:r>
          </a:p>
          <a:p>
            <a:pPr algn="just"/>
            <a:r>
              <a:rPr lang="en-GB" b="0" i="0" dirty="0">
                <a:solidFill>
                  <a:srgbClr val="212529"/>
                </a:solidFill>
                <a:effectLst/>
              </a:rPr>
              <a:t>Winners will be announced and presented with their prize and a photo opportunity shortly before the conference closes.  </a:t>
            </a:r>
          </a:p>
        </p:txBody>
      </p:sp>
      <p:pic>
        <p:nvPicPr>
          <p:cNvPr id="9" name="Picture 8">
            <a:extLst>
              <a:ext uri="{FF2B5EF4-FFF2-40B4-BE49-F238E27FC236}">
                <a16:creationId xmlns:a16="http://schemas.microsoft.com/office/drawing/2014/main" id="{0C268D84-0459-1208-9C64-C8B870972EFE}"/>
              </a:ext>
            </a:extLst>
          </p:cNvPr>
          <p:cNvPicPr>
            <a:picLocks noChangeAspect="1"/>
          </p:cNvPicPr>
          <p:nvPr/>
        </p:nvPicPr>
        <p:blipFill>
          <a:blip r:embed="rId5"/>
          <a:stretch>
            <a:fillRect/>
          </a:stretch>
        </p:blipFill>
        <p:spPr>
          <a:xfrm>
            <a:off x="6912802" y="851238"/>
            <a:ext cx="5247667" cy="3797199"/>
          </a:xfrm>
          <a:prstGeom prst="rect">
            <a:avLst/>
          </a:prstGeom>
          <a:ln>
            <a:noFill/>
          </a:ln>
        </p:spPr>
      </p:pic>
      <p:sp>
        <p:nvSpPr>
          <p:cNvPr id="12" name="TextBox 11">
            <a:extLst>
              <a:ext uri="{FF2B5EF4-FFF2-40B4-BE49-F238E27FC236}">
                <a16:creationId xmlns:a16="http://schemas.microsoft.com/office/drawing/2014/main" id="{6CF82144-5E4C-EB60-698C-D534C257563B}"/>
              </a:ext>
            </a:extLst>
          </p:cNvPr>
          <p:cNvSpPr txBox="1"/>
          <p:nvPr/>
        </p:nvSpPr>
        <p:spPr>
          <a:xfrm>
            <a:off x="7044236" y="4689283"/>
            <a:ext cx="5036956" cy="369332"/>
          </a:xfrm>
          <a:prstGeom prst="rect">
            <a:avLst/>
          </a:prstGeom>
          <a:noFill/>
        </p:spPr>
        <p:txBody>
          <a:bodyPr wrap="none" rtlCol="0">
            <a:spAutoFit/>
          </a:bodyPr>
          <a:lstStyle/>
          <a:p>
            <a:r>
              <a:rPr lang="en-GB" b="1" dirty="0">
                <a:solidFill>
                  <a:schemeClr val="accent4"/>
                </a:solidFill>
              </a:rPr>
              <a:t>Closing date for nominations 7</a:t>
            </a:r>
            <a:r>
              <a:rPr lang="en-GB" b="1" baseline="30000" dirty="0">
                <a:solidFill>
                  <a:schemeClr val="accent4"/>
                </a:solidFill>
              </a:rPr>
              <a:t>th</a:t>
            </a:r>
            <a:r>
              <a:rPr lang="en-GB" b="1" dirty="0">
                <a:solidFill>
                  <a:schemeClr val="accent4"/>
                </a:solidFill>
              </a:rPr>
              <a:t> March 2025</a:t>
            </a:r>
          </a:p>
        </p:txBody>
      </p:sp>
      <p:sp>
        <p:nvSpPr>
          <p:cNvPr id="14" name="Content Placeholder 13">
            <a:extLst>
              <a:ext uri="{FF2B5EF4-FFF2-40B4-BE49-F238E27FC236}">
                <a16:creationId xmlns:a16="http://schemas.microsoft.com/office/drawing/2014/main" id="{8067DABD-E61D-62C2-C177-407532EB825F}"/>
              </a:ext>
            </a:extLst>
          </p:cNvPr>
          <p:cNvSpPr>
            <a:spLocks noGrp="1"/>
          </p:cNvSpPr>
          <p:nvPr>
            <p:ph idx="1"/>
          </p:nvPr>
        </p:nvSpPr>
        <p:spPr>
          <a:xfrm>
            <a:off x="363299" y="188549"/>
            <a:ext cx="6101254" cy="1146265"/>
          </a:xfrm>
        </p:spPr>
        <p:txBody>
          <a:bodyPr/>
          <a:lstStyle/>
          <a:p>
            <a:pPr marL="0" indent="0">
              <a:buNone/>
            </a:pPr>
            <a:r>
              <a:rPr lang="en-GB" sz="4000" dirty="0"/>
              <a:t>Welsh Immunisation Conference </a:t>
            </a:r>
          </a:p>
        </p:txBody>
      </p:sp>
    </p:spTree>
    <p:extLst>
      <p:ext uri="{BB962C8B-B14F-4D97-AF65-F5344CB8AC3E}">
        <p14:creationId xmlns:p14="http://schemas.microsoft.com/office/powerpoint/2010/main" val="325928338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86679-F6A7-5DC2-0F84-CA4E69BF5323}"/>
              </a:ext>
            </a:extLst>
          </p:cNvPr>
          <p:cNvSpPr>
            <a:spLocks noGrp="1"/>
          </p:cNvSpPr>
          <p:nvPr>
            <p:ph type="title"/>
          </p:nvPr>
        </p:nvSpPr>
        <p:spPr>
          <a:xfrm>
            <a:off x="910119" y="2204199"/>
            <a:ext cx="10515600" cy="1325563"/>
          </a:xfrm>
        </p:spPr>
        <p:txBody>
          <a:bodyPr/>
          <a:lstStyle/>
          <a:p>
            <a:pPr algn="ctr"/>
            <a:r>
              <a:rPr lang="en-GB" dirty="0"/>
              <a:t>Q&amp;A session</a:t>
            </a:r>
          </a:p>
        </p:txBody>
      </p:sp>
      <p:sp>
        <p:nvSpPr>
          <p:cNvPr id="5" name="Slide Number Placeholder 4">
            <a:extLst>
              <a:ext uri="{FF2B5EF4-FFF2-40B4-BE49-F238E27FC236}">
                <a16:creationId xmlns:a16="http://schemas.microsoft.com/office/drawing/2014/main" id="{5DCA7C8F-FA72-7A2B-6F40-4720A6A8899D}"/>
              </a:ext>
            </a:extLst>
          </p:cNvPr>
          <p:cNvSpPr>
            <a:spLocks noGrp="1"/>
          </p:cNvSpPr>
          <p:nvPr>
            <p:ph type="sldNum" sz="quarter" idx="12"/>
          </p:nvPr>
        </p:nvSpPr>
        <p:spPr/>
        <p:txBody>
          <a:bodyPr/>
          <a:lstStyle/>
          <a:p>
            <a:fld id="{561D0CCE-8DCC-44DC-A653-AE62B1D84A52}" type="slidenum">
              <a:rPr lang="en-GB" smtClean="0"/>
              <a:pPr/>
              <a:t>104</a:t>
            </a:fld>
            <a:endParaRPr lang="en-GB"/>
          </a:p>
        </p:txBody>
      </p:sp>
    </p:spTree>
    <p:extLst>
      <p:ext uri="{BB962C8B-B14F-4D97-AF65-F5344CB8AC3E}">
        <p14:creationId xmlns:p14="http://schemas.microsoft.com/office/powerpoint/2010/main" val="624140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53CE1-0902-7E3E-BF00-34DE83B62BA6}"/>
              </a:ext>
            </a:extLst>
          </p:cNvPr>
          <p:cNvSpPr>
            <a:spLocks noGrp="1"/>
          </p:cNvSpPr>
          <p:nvPr>
            <p:ph type="title"/>
          </p:nvPr>
        </p:nvSpPr>
        <p:spPr/>
        <p:txBody>
          <a:bodyPr/>
          <a:lstStyle/>
          <a:p>
            <a:r>
              <a:rPr lang="en-GB" dirty="0"/>
              <a:t>Ordering process (1)</a:t>
            </a:r>
          </a:p>
        </p:txBody>
      </p:sp>
      <p:sp>
        <p:nvSpPr>
          <p:cNvPr id="3" name="Content Placeholder 2">
            <a:extLst>
              <a:ext uri="{FF2B5EF4-FFF2-40B4-BE49-F238E27FC236}">
                <a16:creationId xmlns:a16="http://schemas.microsoft.com/office/drawing/2014/main" id="{A20D2554-C621-EF43-2664-3E743CF8077E}"/>
              </a:ext>
            </a:extLst>
          </p:cNvPr>
          <p:cNvSpPr>
            <a:spLocks noGrp="1"/>
          </p:cNvSpPr>
          <p:nvPr>
            <p:ph idx="1"/>
          </p:nvPr>
        </p:nvSpPr>
        <p:spPr>
          <a:xfrm>
            <a:off x="838200" y="1173983"/>
            <a:ext cx="10515600" cy="4351338"/>
          </a:xfrm>
        </p:spPr>
        <p:txBody>
          <a:bodyPr/>
          <a:lstStyle/>
          <a:p>
            <a:pPr marL="285750" indent="-285750">
              <a:buFont typeface="Arial" panose="020B0604020202020204" pitchFamily="34" charset="0"/>
              <a:buChar char="•"/>
            </a:pPr>
            <a:r>
              <a:rPr lang="en-GB" sz="2000" dirty="0"/>
              <a:t>NWSSP Procurement will send each health board, WASUT and Velindre order forms</a:t>
            </a:r>
          </a:p>
          <a:p>
            <a:pPr marL="742950" lvl="1" indent="-285750">
              <a:buFont typeface="Arial" panose="020B0604020202020204" pitchFamily="34" charset="0"/>
              <a:buChar char="•"/>
            </a:pPr>
            <a:r>
              <a:rPr lang="en-GB" sz="2000" dirty="0"/>
              <a:t>There will be two order forms sent to each health board</a:t>
            </a:r>
          </a:p>
          <a:p>
            <a:pPr marL="742950" lvl="1" indent="-285750">
              <a:buFont typeface="Arial" panose="020B0604020202020204" pitchFamily="34" charset="0"/>
              <a:buChar char="•"/>
            </a:pPr>
            <a:r>
              <a:rPr lang="en-GB" sz="2000" dirty="0"/>
              <a:t>One will be an order form for Occupational Health (OH) order/s and one will be for Primary Care order/s</a:t>
            </a:r>
          </a:p>
          <a:p>
            <a:pPr marL="742950" lvl="1" indent="-285750">
              <a:buFont typeface="Arial" panose="020B0604020202020204" pitchFamily="34" charset="0"/>
              <a:buChar char="•"/>
            </a:pPr>
            <a:r>
              <a:rPr lang="en-GB" sz="2000" dirty="0"/>
              <a:t>WASUT and Velindre will have one order form</a:t>
            </a:r>
          </a:p>
          <a:p>
            <a:pPr marL="742950" lvl="1" indent="-285750">
              <a:buFont typeface="Arial" panose="020B0604020202020204" pitchFamily="34" charset="0"/>
              <a:buChar char="•"/>
            </a:pPr>
            <a:r>
              <a:rPr lang="en-GB" sz="2000" dirty="0"/>
              <a:t>Order form/s will be in a Microsoft Form template</a:t>
            </a:r>
          </a:p>
          <a:p>
            <a:endParaRPr lang="en-GB" sz="2000" dirty="0"/>
          </a:p>
          <a:p>
            <a:pPr marL="285750" indent="-285750">
              <a:buFont typeface="Arial" panose="020B0604020202020204" pitchFamily="34" charset="0"/>
              <a:buChar char="•"/>
            </a:pPr>
            <a:r>
              <a:rPr lang="en-GB" sz="2000" dirty="0"/>
              <a:t>A ‘Supply, Distribution and Operating’ handbook will be sent to each health board</a:t>
            </a:r>
          </a:p>
          <a:p>
            <a:pPr marL="742950" lvl="1" indent="-285750">
              <a:buFont typeface="Arial" panose="020B0604020202020204" pitchFamily="34" charset="0"/>
              <a:buChar char="•"/>
            </a:pPr>
            <a:r>
              <a:rPr lang="en-GB" sz="2000" dirty="0"/>
              <a:t>The ‘Supply, Distribution and Operating’ handbook will contain all processes                           and expectations that will be required during the 25/26 Influenza campaign</a:t>
            </a:r>
          </a:p>
          <a:p>
            <a:pPr marL="1076325" lvl="1" indent="-619125">
              <a:tabLst>
                <a:tab pos="1076325" algn="l"/>
              </a:tabLst>
            </a:pPr>
            <a:endParaRPr lang="en-GB" sz="2000" dirty="0"/>
          </a:p>
          <a:p>
            <a:pPr marL="285750" indent="-285750">
              <a:buFont typeface="Arial" panose="020B0604020202020204" pitchFamily="34" charset="0"/>
              <a:buChar char="•"/>
              <a:tabLst>
                <a:tab pos="1076325" algn="l"/>
              </a:tabLst>
            </a:pPr>
            <a:r>
              <a:rPr lang="en-GB" sz="2000" dirty="0"/>
              <a:t>Health boards will then send out order forms to Primary Care sites that have been commissioned to participate in the Influenza campaign for 25/26 season</a:t>
            </a:r>
          </a:p>
          <a:p>
            <a:pPr lvl="1"/>
            <a:endParaRPr lang="en-GB" sz="2000" dirty="0"/>
          </a:p>
          <a:p>
            <a:pPr lvl="1"/>
            <a:endParaRPr lang="en-GB" sz="2000" dirty="0"/>
          </a:p>
          <a:p>
            <a:endParaRPr lang="en-GB" dirty="0"/>
          </a:p>
        </p:txBody>
      </p:sp>
      <p:sp>
        <p:nvSpPr>
          <p:cNvPr id="5" name="Slide Number Placeholder 4">
            <a:extLst>
              <a:ext uri="{FF2B5EF4-FFF2-40B4-BE49-F238E27FC236}">
                <a16:creationId xmlns:a16="http://schemas.microsoft.com/office/drawing/2014/main" id="{B343D648-F06A-6749-439D-99B3D7454CE9}"/>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2855454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ED55B-2BF7-5A6B-6D3B-ADF076B19970}"/>
              </a:ext>
            </a:extLst>
          </p:cNvPr>
          <p:cNvSpPr>
            <a:spLocks noGrp="1"/>
          </p:cNvSpPr>
          <p:nvPr>
            <p:ph type="title"/>
          </p:nvPr>
        </p:nvSpPr>
        <p:spPr/>
        <p:txBody>
          <a:bodyPr/>
          <a:lstStyle/>
          <a:p>
            <a:r>
              <a:rPr lang="en-GB" dirty="0"/>
              <a:t>Ordering process (2)</a:t>
            </a:r>
          </a:p>
        </p:txBody>
      </p:sp>
      <p:sp>
        <p:nvSpPr>
          <p:cNvPr id="3" name="Content Placeholder 2">
            <a:extLst>
              <a:ext uri="{FF2B5EF4-FFF2-40B4-BE49-F238E27FC236}">
                <a16:creationId xmlns:a16="http://schemas.microsoft.com/office/drawing/2014/main" id="{92C6E2C8-6C1A-65B4-C25D-D28228F4C38D}"/>
              </a:ext>
            </a:extLst>
          </p:cNvPr>
          <p:cNvSpPr>
            <a:spLocks noGrp="1"/>
          </p:cNvSpPr>
          <p:nvPr>
            <p:ph idx="1"/>
          </p:nvPr>
        </p:nvSpPr>
        <p:spPr>
          <a:xfrm>
            <a:off x="838200" y="1253331"/>
            <a:ext cx="10515600" cy="4695524"/>
          </a:xfrm>
        </p:spPr>
        <p:txBody>
          <a:bodyPr/>
          <a:lstStyle/>
          <a:p>
            <a:pPr marL="742950" lvl="1" indent="-285750">
              <a:buFont typeface="Arial" panose="020B0604020202020204" pitchFamily="34" charset="0"/>
              <a:buChar char="•"/>
            </a:pPr>
            <a:r>
              <a:rPr lang="en-GB" sz="2000" dirty="0"/>
              <a:t>WASUT and Velindre will send their orders directly to NWSSP Procurement. All HBs to follow the below steps</a:t>
            </a:r>
          </a:p>
          <a:p>
            <a:pPr marL="742950" lvl="1" indent="-285750">
              <a:buFont typeface="Arial" panose="020B0604020202020204" pitchFamily="34" charset="0"/>
              <a:buChar char="•"/>
            </a:pPr>
            <a:endParaRPr lang="en-GB" sz="2000" dirty="0"/>
          </a:p>
          <a:p>
            <a:pPr marL="742950" lvl="1" indent="-285750">
              <a:buFont typeface="Arial" panose="020B0604020202020204" pitchFamily="34" charset="0"/>
              <a:buChar char="•"/>
            </a:pPr>
            <a:r>
              <a:rPr lang="en-GB" sz="2000" dirty="0"/>
              <a:t>All health board commissioned sites to then send their orders back to the health board for verification. Date for orders to be sent back to the health board </a:t>
            </a:r>
            <a:r>
              <a:rPr lang="en-GB" sz="2000" b="1" dirty="0"/>
              <a:t>TBC</a:t>
            </a:r>
          </a:p>
          <a:p>
            <a:pPr marL="1200150" lvl="2" indent="-285750">
              <a:buFont typeface="Arial" panose="020B0604020202020204" pitchFamily="34" charset="0"/>
              <a:buChar char="•"/>
            </a:pPr>
            <a:endParaRPr lang="en-GB" dirty="0"/>
          </a:p>
          <a:p>
            <a:pPr marL="742950" lvl="1" indent="-285750">
              <a:buFont typeface="Arial" panose="020B0604020202020204" pitchFamily="34" charset="0"/>
              <a:buChar char="•"/>
            </a:pPr>
            <a:r>
              <a:rPr lang="en-GB" sz="2000" dirty="0"/>
              <a:t>Health boards will verify orders that have been received</a:t>
            </a:r>
          </a:p>
          <a:p>
            <a:pPr marL="1200150" lvl="2" indent="-285750">
              <a:buFont typeface="Arial" panose="020B0604020202020204" pitchFamily="34" charset="0"/>
              <a:buChar char="•"/>
            </a:pPr>
            <a:r>
              <a:rPr lang="en-GB" dirty="0"/>
              <a:t>Health boards will check and verify all orders received</a:t>
            </a:r>
          </a:p>
          <a:p>
            <a:pPr marL="1200150" lvl="2" indent="-285750">
              <a:buFont typeface="Arial" panose="020B0604020202020204" pitchFamily="34" charset="0"/>
              <a:buChar char="•"/>
            </a:pPr>
            <a:r>
              <a:rPr lang="en-GB" dirty="0"/>
              <a:t>Health boards to ensure quantities ordered are sufficient. Health boards will have the ‘Supply, Distribution and Operating handbook’ to reference for this process</a:t>
            </a:r>
          </a:p>
          <a:p>
            <a:pPr marL="1200150" lvl="2" indent="-285750">
              <a:buFont typeface="Arial" panose="020B0604020202020204" pitchFamily="34" charset="0"/>
              <a:buChar char="•"/>
            </a:pPr>
            <a:endParaRPr lang="en-GB" dirty="0"/>
          </a:p>
          <a:p>
            <a:pPr marL="742950" lvl="1" indent="-285750">
              <a:buFont typeface="Arial" panose="020B0604020202020204" pitchFamily="34" charset="0"/>
              <a:buChar char="•"/>
            </a:pPr>
            <a:r>
              <a:rPr lang="en-GB" sz="2000" dirty="0"/>
              <a:t>Health boards to then send NWSSP Procurement final order template – date </a:t>
            </a:r>
            <a:r>
              <a:rPr lang="en-GB" sz="2000" b="1" dirty="0"/>
              <a:t>TBC</a:t>
            </a:r>
          </a:p>
          <a:p>
            <a:pPr marL="1200150" lvl="2" indent="-285750">
              <a:buFont typeface="Arial" panose="020B0604020202020204" pitchFamily="34" charset="0"/>
              <a:buChar char="•"/>
            </a:pPr>
            <a:r>
              <a:rPr lang="en-GB" dirty="0"/>
              <a:t>Ordering template will be in an Excel format and sent as per Covid vaccine ordering process</a:t>
            </a:r>
          </a:p>
          <a:p>
            <a:endParaRPr lang="en-GB" dirty="0"/>
          </a:p>
        </p:txBody>
      </p:sp>
      <p:sp>
        <p:nvSpPr>
          <p:cNvPr id="5" name="Slide Number Placeholder 4">
            <a:extLst>
              <a:ext uri="{FF2B5EF4-FFF2-40B4-BE49-F238E27FC236}">
                <a16:creationId xmlns:a16="http://schemas.microsoft.com/office/drawing/2014/main" id="{B4F9F7B5-13EE-3B73-50D9-E66853D8C0BC}"/>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3482834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56DCC-F1FC-DE9F-6544-D9EFD218AB00}"/>
              </a:ext>
            </a:extLst>
          </p:cNvPr>
          <p:cNvSpPr>
            <a:spLocks noGrp="1"/>
          </p:cNvSpPr>
          <p:nvPr>
            <p:ph type="title"/>
          </p:nvPr>
        </p:nvSpPr>
        <p:spPr>
          <a:xfrm>
            <a:off x="1037896" y="136525"/>
            <a:ext cx="10515600" cy="1325563"/>
          </a:xfrm>
        </p:spPr>
        <p:txBody>
          <a:bodyPr/>
          <a:lstStyle/>
          <a:p>
            <a:r>
              <a:rPr lang="en-GB" dirty="0"/>
              <a:t>Ordering process (3)</a:t>
            </a:r>
          </a:p>
        </p:txBody>
      </p:sp>
      <p:sp>
        <p:nvSpPr>
          <p:cNvPr id="3" name="Content Placeholder 2">
            <a:extLst>
              <a:ext uri="{FF2B5EF4-FFF2-40B4-BE49-F238E27FC236}">
                <a16:creationId xmlns:a16="http://schemas.microsoft.com/office/drawing/2014/main" id="{542C4C2C-7F62-8378-7347-55072FD36FA9}"/>
              </a:ext>
            </a:extLst>
          </p:cNvPr>
          <p:cNvSpPr>
            <a:spLocks noGrp="1"/>
          </p:cNvSpPr>
          <p:nvPr>
            <p:ph idx="1"/>
          </p:nvPr>
        </p:nvSpPr>
        <p:spPr>
          <a:xfrm>
            <a:off x="638504" y="953266"/>
            <a:ext cx="10515600" cy="4351338"/>
          </a:xfrm>
        </p:spPr>
        <p:txBody>
          <a:bodyPr/>
          <a:lstStyle/>
          <a:p>
            <a:pPr marL="742950" lvl="1" indent="-285750">
              <a:buFont typeface="Arial" panose="020B0604020202020204" pitchFamily="34" charset="0"/>
              <a:buChar char="•"/>
            </a:pPr>
            <a:r>
              <a:rPr lang="en-GB" sz="2000" dirty="0"/>
              <a:t>NWSSP to collate and process all orders</a:t>
            </a:r>
          </a:p>
          <a:p>
            <a:pPr marL="1200150" lvl="2" indent="-285750">
              <a:buFont typeface="Arial" panose="020B0604020202020204" pitchFamily="34" charset="0"/>
              <a:buChar char="•"/>
            </a:pPr>
            <a:r>
              <a:rPr lang="en-GB" dirty="0"/>
              <a:t>NWSSP will collate and process orders from all health boards inc. OH and Primary Care sites. NWSSP will also collate and process orders from WASUT and Velindre</a:t>
            </a:r>
          </a:p>
          <a:p>
            <a:pPr marL="742950" lvl="1" indent="-285750">
              <a:buFont typeface="Arial" panose="020B0604020202020204" pitchFamily="34" charset="0"/>
              <a:buChar char="•"/>
            </a:pPr>
            <a:endParaRPr lang="en-GB" sz="2000" dirty="0"/>
          </a:p>
          <a:p>
            <a:pPr marL="742950" lvl="1" indent="-285750">
              <a:buFont typeface="Arial" panose="020B0604020202020204" pitchFamily="34" charset="0"/>
              <a:buChar char="•"/>
            </a:pPr>
            <a:r>
              <a:rPr lang="en-GB" sz="2000" dirty="0"/>
              <a:t>NWSSP will then send all orders to the Medicines Unit @ IP5 and Health Courier Service Wales (HCSW)</a:t>
            </a:r>
          </a:p>
          <a:p>
            <a:pPr marL="742950" lvl="1" indent="-285750">
              <a:buFont typeface="Arial" panose="020B0604020202020204" pitchFamily="34" charset="0"/>
              <a:buChar char="•"/>
            </a:pPr>
            <a:endParaRPr lang="en-GB" sz="2000" dirty="0"/>
          </a:p>
          <a:p>
            <a:pPr marL="742950" lvl="1" indent="-285750">
              <a:buFont typeface="Arial" panose="020B0604020202020204" pitchFamily="34" charset="0"/>
              <a:buChar char="•"/>
            </a:pPr>
            <a:r>
              <a:rPr lang="en-GB" sz="2000" dirty="0"/>
              <a:t>Medicines Unit and HCSW will then process all orders and plan the logistics of deliveries</a:t>
            </a:r>
          </a:p>
          <a:p>
            <a:pPr marL="1200150" lvl="2" indent="-285750">
              <a:buFont typeface="Arial" panose="020B0604020202020204" pitchFamily="34" charset="0"/>
              <a:buChar char="•"/>
            </a:pPr>
            <a:r>
              <a:rPr lang="en-GB" dirty="0"/>
              <a:t>Medicines Unit and HCSW will plan the delivery frequency and the logistics for all deliveries</a:t>
            </a:r>
          </a:p>
          <a:p>
            <a:pPr marL="1200150" lvl="2" indent="-285750">
              <a:buFont typeface="Arial" panose="020B0604020202020204" pitchFamily="34" charset="0"/>
              <a:buChar char="•"/>
            </a:pPr>
            <a:endParaRPr lang="en-GB" dirty="0"/>
          </a:p>
          <a:p>
            <a:pPr marL="742950" lvl="1" indent="-285750">
              <a:buFont typeface="Arial" panose="020B0604020202020204" pitchFamily="34" charset="0"/>
              <a:buChar char="•"/>
            </a:pPr>
            <a:r>
              <a:rPr lang="en-GB" sz="2000" dirty="0"/>
              <a:t>NWSSP Procurement will then send each site participating their delivery date/s</a:t>
            </a:r>
          </a:p>
          <a:p>
            <a:pPr marL="742950" lvl="1" indent="-285750">
              <a:buFont typeface="Arial" panose="020B0604020202020204" pitchFamily="34" charset="0"/>
              <a:buChar char="•"/>
            </a:pPr>
            <a:endParaRPr lang="en-GB" sz="2000" dirty="0"/>
          </a:p>
          <a:p>
            <a:pPr marL="742950" lvl="1" indent="-285750">
              <a:buFont typeface="Arial" panose="020B0604020202020204" pitchFamily="34" charset="0"/>
              <a:buChar char="•"/>
            </a:pPr>
            <a:r>
              <a:rPr lang="en-GB" sz="2000" dirty="0"/>
              <a:t>All deliveries to commence – date </a:t>
            </a:r>
            <a:r>
              <a:rPr lang="en-GB" sz="2000" b="1" dirty="0"/>
              <a:t>TBC</a:t>
            </a:r>
            <a:endParaRPr lang="en-GB" sz="2000" dirty="0"/>
          </a:p>
          <a:p>
            <a:pPr marL="742950" lvl="1" indent="-285750">
              <a:buFont typeface="Arial" panose="020B0604020202020204" pitchFamily="34" charset="0"/>
              <a:buChar char="•"/>
            </a:pPr>
            <a:endParaRPr lang="en-GB" sz="2000" dirty="0"/>
          </a:p>
          <a:p>
            <a:pPr marL="742950" lvl="1" indent="-285750">
              <a:buFont typeface="Arial" panose="020B0604020202020204" pitchFamily="34" charset="0"/>
              <a:buChar char="•"/>
            </a:pPr>
            <a:endParaRPr lang="en-GB" sz="2000" dirty="0"/>
          </a:p>
          <a:p>
            <a:endParaRPr lang="en-GB" dirty="0"/>
          </a:p>
        </p:txBody>
      </p:sp>
      <p:sp>
        <p:nvSpPr>
          <p:cNvPr id="5" name="Slide Number Placeholder 4">
            <a:extLst>
              <a:ext uri="{FF2B5EF4-FFF2-40B4-BE49-F238E27FC236}">
                <a16:creationId xmlns:a16="http://schemas.microsoft.com/office/drawing/2014/main" id="{C6D67F13-826B-D87D-4C2D-DE03EC901B6D}"/>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3418303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6D5E2-DEE2-DDF2-F12E-72C9F5D90A9B}"/>
              </a:ext>
            </a:extLst>
          </p:cNvPr>
          <p:cNvSpPr>
            <a:spLocks noGrp="1"/>
          </p:cNvSpPr>
          <p:nvPr>
            <p:ph type="title"/>
          </p:nvPr>
        </p:nvSpPr>
        <p:spPr/>
        <p:txBody>
          <a:bodyPr/>
          <a:lstStyle/>
          <a:p>
            <a:r>
              <a:rPr lang="en-GB" sz="4400" dirty="0">
                <a:ea typeface="Times New Roman" panose="02020603050405020304" pitchFamily="18" charset="0"/>
              </a:rPr>
              <a:t>Epidemiological and surveillance update</a:t>
            </a:r>
            <a:br>
              <a:rPr lang="en-GB" sz="4400" dirty="0">
                <a:ea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180E6FB5-736F-4636-4DBA-24FCE0F4C555}"/>
              </a:ext>
            </a:extLst>
          </p:cNvPr>
          <p:cNvSpPr>
            <a:spLocks noGrp="1"/>
          </p:cNvSpPr>
          <p:nvPr>
            <p:ph idx="1"/>
          </p:nvPr>
        </p:nvSpPr>
        <p:spPr>
          <a:xfrm>
            <a:off x="838200" y="3150220"/>
            <a:ext cx="10977081" cy="1650380"/>
          </a:xfrm>
        </p:spPr>
        <p:txBody>
          <a:bodyPr/>
          <a:lstStyle/>
          <a:p>
            <a:pPr marL="0" indent="0">
              <a:buNone/>
            </a:pPr>
            <a:r>
              <a:rPr lang="en-GB" sz="2400" dirty="0"/>
              <a:t>Charlotte McDermott – Senior epidemiologist – Health Protection, CDSC </a:t>
            </a:r>
          </a:p>
          <a:p>
            <a:pPr marL="0" indent="0">
              <a:buNone/>
            </a:pPr>
            <a:endParaRPr lang="en-GB" sz="2400" dirty="0"/>
          </a:p>
          <a:p>
            <a:pPr marL="0" indent="0">
              <a:buNone/>
            </a:pPr>
            <a:r>
              <a:rPr lang="en-GB" sz="2400" dirty="0"/>
              <a:t>Malorie Perry – Advanced epidemiological scientist -  Health Protection, CDSC</a:t>
            </a:r>
          </a:p>
          <a:p>
            <a:pPr marL="0" indent="0">
              <a:buNone/>
            </a:pPr>
            <a:endParaRPr lang="en-GB" sz="2400" dirty="0"/>
          </a:p>
          <a:p>
            <a:pPr marL="0" indent="0">
              <a:buNone/>
            </a:pPr>
            <a:endParaRPr lang="en-GB" sz="2400" dirty="0"/>
          </a:p>
        </p:txBody>
      </p:sp>
      <p:sp>
        <p:nvSpPr>
          <p:cNvPr id="5" name="Slide Number Placeholder 4">
            <a:extLst>
              <a:ext uri="{FF2B5EF4-FFF2-40B4-BE49-F238E27FC236}">
                <a16:creationId xmlns:a16="http://schemas.microsoft.com/office/drawing/2014/main" id="{E4A22D4A-2B6E-476F-CFF3-107A98AD5E3B}"/>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0670228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0AB26DC8-5BD3-C7D3-0775-EE3F1AD84AA2}"/>
              </a:ext>
            </a:extLst>
          </p:cNvPr>
          <p:cNvSpPr txBox="1"/>
          <p:nvPr/>
        </p:nvSpPr>
        <p:spPr>
          <a:xfrm>
            <a:off x="338243" y="2061798"/>
            <a:ext cx="3876172"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cs typeface="Arial"/>
            </a:endParaRPr>
          </a:p>
          <a:p>
            <a:pPr marL="285750" indent="-285750">
              <a:buFont typeface="Arial,Sans-Serif"/>
              <a:buChar char="•"/>
            </a:pPr>
            <a:endParaRPr lang="en-US" dirty="0">
              <a:cs typeface="Arial"/>
            </a:endParaRPr>
          </a:p>
          <a:p>
            <a:pPr marL="285750" indent="-285750">
              <a:buFont typeface="Arial,Sans-Serif"/>
              <a:buChar char="•"/>
            </a:pPr>
            <a:r>
              <a:rPr lang="en-US" dirty="0">
                <a:cs typeface="Arial"/>
              </a:rPr>
              <a:t>Widening inequalities. Largest since 2009-10 for all ages apart from 2-year-olds</a:t>
            </a:r>
          </a:p>
          <a:p>
            <a:pPr marL="285750" indent="-285750">
              <a:buFont typeface="Arial,Sans-Serif"/>
              <a:buChar char="•"/>
            </a:pPr>
            <a:endParaRPr lang="en-US" dirty="0">
              <a:cs typeface="Arial"/>
            </a:endParaRPr>
          </a:p>
          <a:p>
            <a:pPr marL="285750" indent="-285750">
              <a:buFont typeface="Arial,Sans-Serif"/>
              <a:buChar char="•"/>
            </a:pPr>
            <a:r>
              <a:rPr lang="en-US" dirty="0">
                <a:cs typeface="Arial"/>
              </a:rPr>
              <a:t>Plan to monitor this quarterly going forward</a:t>
            </a:r>
          </a:p>
          <a:p>
            <a:pPr marL="285750" indent="-285750">
              <a:buFont typeface="Arial,Sans-Serif"/>
              <a:buChar char="•"/>
            </a:pPr>
            <a:endParaRPr lang="en-US" dirty="0">
              <a:cs typeface="Arial"/>
            </a:endParaRPr>
          </a:p>
          <a:p>
            <a:pPr marL="285750" indent="-285750">
              <a:buFont typeface="Arial,Sans-Serif"/>
              <a:buChar char="•"/>
            </a:pPr>
            <a:endParaRPr lang="en-US" dirty="0">
              <a:cs typeface="Arial"/>
            </a:endParaRPr>
          </a:p>
        </p:txBody>
      </p:sp>
      <p:pic>
        <p:nvPicPr>
          <p:cNvPr id="8" name="Picture 7">
            <a:extLst>
              <a:ext uri="{FF2B5EF4-FFF2-40B4-BE49-F238E27FC236}">
                <a16:creationId xmlns:a16="http://schemas.microsoft.com/office/drawing/2014/main" id="{368AA6B7-F530-4DEF-139F-61C8A6E9EB65}"/>
              </a:ext>
            </a:extLst>
          </p:cNvPr>
          <p:cNvPicPr>
            <a:picLocks noChangeAspect="1"/>
          </p:cNvPicPr>
          <p:nvPr/>
        </p:nvPicPr>
        <p:blipFill>
          <a:blip r:embed="rId3"/>
          <a:stretch>
            <a:fillRect/>
          </a:stretch>
        </p:blipFill>
        <p:spPr>
          <a:xfrm>
            <a:off x="4394032" y="1543204"/>
            <a:ext cx="6959768" cy="4605087"/>
          </a:xfrm>
          <a:prstGeom prst="rect">
            <a:avLst/>
          </a:prstGeom>
        </p:spPr>
      </p:pic>
      <p:sp>
        <p:nvSpPr>
          <p:cNvPr id="2" name="Title 1">
            <a:extLst>
              <a:ext uri="{FF2B5EF4-FFF2-40B4-BE49-F238E27FC236}">
                <a16:creationId xmlns:a16="http://schemas.microsoft.com/office/drawing/2014/main" id="{1CE9334A-0CBD-71DA-8B5D-5FCFD5EFC996}"/>
              </a:ext>
            </a:extLst>
          </p:cNvPr>
          <p:cNvSpPr>
            <a:spLocks noGrp="1"/>
          </p:cNvSpPr>
          <p:nvPr>
            <p:ph type="title"/>
          </p:nvPr>
        </p:nvSpPr>
        <p:spPr>
          <a:xfrm>
            <a:off x="523567" y="217641"/>
            <a:ext cx="10515600" cy="1325563"/>
          </a:xfrm>
        </p:spPr>
        <p:txBody>
          <a:bodyPr/>
          <a:lstStyle/>
          <a:p>
            <a:r>
              <a:rPr lang="en-GB" sz="4400" b="0" i="0" dirty="0">
                <a:solidFill>
                  <a:srgbClr val="212A73"/>
                </a:solidFill>
                <a:effectLst/>
              </a:rPr>
              <a:t>Inequalities in the childhood programmes – annual report findings</a:t>
            </a:r>
            <a:br>
              <a:rPr lang="en-GB" sz="4400" b="0" i="0" dirty="0">
                <a:solidFill>
                  <a:srgbClr val="212A73"/>
                </a:solidFill>
                <a:effectLst/>
              </a:rPr>
            </a:br>
            <a:br>
              <a:rPr lang="en-GB" sz="4400" dirty="0">
                <a:ea typeface="Times New Roman" panose="02020603050405020304" pitchFamily="18" charset="0"/>
              </a:rPr>
            </a:br>
            <a:endParaRPr lang="en-GB" dirty="0"/>
          </a:p>
        </p:txBody>
      </p:sp>
    </p:spTree>
    <p:extLst>
      <p:ext uri="{BB962C8B-B14F-4D97-AF65-F5344CB8AC3E}">
        <p14:creationId xmlns:p14="http://schemas.microsoft.com/office/powerpoint/2010/main" val="2936117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0AB26DC8-5BD3-C7D3-0775-EE3F1AD84AA2}"/>
              </a:ext>
            </a:extLst>
          </p:cNvPr>
          <p:cNvSpPr txBox="1"/>
          <p:nvPr/>
        </p:nvSpPr>
        <p:spPr>
          <a:xfrm>
            <a:off x="1270103" y="2919321"/>
            <a:ext cx="9966739" cy="45704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solidFill>
                <a:srgbClr val="002060"/>
              </a:solidFill>
              <a:latin typeface="+mj-lt"/>
              <a:cs typeface="Arial"/>
            </a:endParaRPr>
          </a:p>
          <a:p>
            <a:pPr marL="285750" indent="-285750">
              <a:buFont typeface="Arial,Sans-Serif"/>
              <a:buChar char="•"/>
            </a:pPr>
            <a:r>
              <a:rPr lang="en-GB" sz="1700" dirty="0">
                <a:solidFill>
                  <a:srgbClr val="002060"/>
                </a:solidFill>
                <a:latin typeface="+mj-lt"/>
                <a:cs typeface="Arial"/>
              </a:rPr>
              <a:t>Of all children reaching their 5th to 16th birthdays during the 2023/24 academic year, National Community Child Health Database records indicated that:</a:t>
            </a:r>
          </a:p>
          <a:p>
            <a:pPr marL="742950" lvl="1" indent="-285750">
              <a:buFont typeface="Wingdings" panose="05000000000000000000" pitchFamily="2" charset="2"/>
              <a:buChar char="v"/>
            </a:pPr>
            <a:r>
              <a:rPr lang="en-GB" sz="1700" dirty="0">
                <a:solidFill>
                  <a:srgbClr val="002060"/>
                </a:solidFill>
                <a:latin typeface="+mj-lt"/>
                <a:cs typeface="Arial"/>
              </a:rPr>
              <a:t>19,245 (</a:t>
            </a:r>
            <a:r>
              <a:rPr lang="en-GB" sz="1700" b="1" dirty="0">
                <a:solidFill>
                  <a:srgbClr val="002060"/>
                </a:solidFill>
                <a:latin typeface="+mj-lt"/>
                <a:cs typeface="Arial"/>
              </a:rPr>
              <a:t>4.4%</a:t>
            </a:r>
            <a:r>
              <a:rPr lang="en-GB" sz="1700" dirty="0">
                <a:solidFill>
                  <a:srgbClr val="002060"/>
                </a:solidFill>
                <a:latin typeface="+mj-lt"/>
                <a:cs typeface="Arial"/>
              </a:rPr>
              <a:t>) had not received any MMR vaccinations</a:t>
            </a:r>
          </a:p>
          <a:p>
            <a:pPr marL="742950" lvl="1" indent="-285750">
              <a:buFont typeface="Wingdings" panose="05000000000000000000" pitchFamily="2" charset="2"/>
              <a:buChar char="v"/>
            </a:pPr>
            <a:r>
              <a:rPr lang="en-GB" sz="1700" dirty="0">
                <a:solidFill>
                  <a:srgbClr val="002060"/>
                </a:solidFill>
                <a:latin typeface="+mj-lt"/>
                <a:cs typeface="Arial"/>
              </a:rPr>
              <a:t>14,734 (</a:t>
            </a:r>
            <a:r>
              <a:rPr lang="en-GB" sz="1700" b="1" dirty="0">
                <a:solidFill>
                  <a:srgbClr val="002060"/>
                </a:solidFill>
                <a:latin typeface="+mj-lt"/>
                <a:cs typeface="Arial"/>
              </a:rPr>
              <a:t>3.4%</a:t>
            </a:r>
            <a:r>
              <a:rPr lang="en-GB" sz="1700" dirty="0">
                <a:solidFill>
                  <a:srgbClr val="002060"/>
                </a:solidFill>
                <a:latin typeface="+mj-lt"/>
                <a:cs typeface="Arial"/>
              </a:rPr>
              <a:t>) had only received one MMR dose</a:t>
            </a:r>
          </a:p>
          <a:p>
            <a:pPr marL="285750" indent="-285750">
              <a:buFont typeface="Arial,Sans-Serif"/>
              <a:buChar char="•"/>
            </a:pPr>
            <a:endParaRPr lang="en-GB" sz="1700" dirty="0">
              <a:solidFill>
                <a:srgbClr val="002060"/>
              </a:solidFill>
              <a:latin typeface="+mj-lt"/>
              <a:cs typeface="Arial"/>
            </a:endParaRPr>
          </a:p>
          <a:p>
            <a:pPr marL="285750" indent="-285750">
              <a:buFont typeface="Arial,Sans-Serif"/>
              <a:buChar char="•"/>
            </a:pPr>
            <a:r>
              <a:rPr lang="en-GB" sz="1700" dirty="0">
                <a:solidFill>
                  <a:srgbClr val="002060"/>
                </a:solidFill>
                <a:latin typeface="+mj-lt"/>
                <a:cs typeface="Arial"/>
              </a:rPr>
              <a:t>Uptake of MMR in 438,004 children reaching their 5th to 16th birthdays during the 2023/24 academic year in Wales, was </a:t>
            </a:r>
            <a:r>
              <a:rPr lang="en-GB" sz="1700" b="1" dirty="0">
                <a:solidFill>
                  <a:srgbClr val="002060"/>
                </a:solidFill>
                <a:latin typeface="+mj-lt"/>
                <a:cs typeface="Arial"/>
              </a:rPr>
              <a:t>95.6% </a:t>
            </a:r>
            <a:r>
              <a:rPr lang="en-GB" sz="1700" dirty="0">
                <a:solidFill>
                  <a:srgbClr val="002060"/>
                </a:solidFill>
                <a:latin typeface="+mj-lt"/>
                <a:cs typeface="Arial"/>
              </a:rPr>
              <a:t>(418,759 children) for one or more doses and was </a:t>
            </a:r>
            <a:r>
              <a:rPr lang="en-GB" sz="1700" b="1" dirty="0">
                <a:solidFill>
                  <a:srgbClr val="002060"/>
                </a:solidFill>
                <a:latin typeface="+mj-lt"/>
                <a:cs typeface="Arial"/>
              </a:rPr>
              <a:t>92.2% </a:t>
            </a:r>
            <a:r>
              <a:rPr lang="en-GB" sz="1700" dirty="0">
                <a:solidFill>
                  <a:srgbClr val="002060"/>
                </a:solidFill>
                <a:latin typeface="+mj-lt"/>
                <a:cs typeface="Arial"/>
              </a:rPr>
              <a:t>(404,025 children) for a full two dose course</a:t>
            </a:r>
          </a:p>
          <a:p>
            <a:pPr marL="285750" indent="-285750">
              <a:buFont typeface="Arial,Sans-Serif"/>
              <a:buChar char="•"/>
            </a:pPr>
            <a:endParaRPr lang="en-GB" sz="1700" dirty="0">
              <a:solidFill>
                <a:srgbClr val="002060"/>
              </a:solidFill>
              <a:latin typeface="+mj-lt"/>
              <a:cs typeface="Arial"/>
            </a:endParaRPr>
          </a:p>
          <a:p>
            <a:pPr marL="285750" indent="-285750">
              <a:buFont typeface="Arial,Sans-Serif"/>
              <a:buChar char="•"/>
            </a:pPr>
            <a:r>
              <a:rPr lang="en-GB" sz="1700" dirty="0">
                <a:solidFill>
                  <a:schemeClr val="tx1"/>
                </a:solidFill>
                <a:latin typeface="+mj-lt"/>
              </a:rPr>
              <a:t>A total of 3,033 MMR1 catch up doses were given in 2023-2024 compared to 1,070 in 2022-2023</a:t>
            </a:r>
          </a:p>
          <a:p>
            <a:pPr marL="285750" indent="-285750">
              <a:buFont typeface="Arial,Sans-Serif"/>
              <a:buChar char="•"/>
            </a:pPr>
            <a:r>
              <a:rPr lang="en-GB" sz="1700" dirty="0">
                <a:solidFill>
                  <a:schemeClr val="tx1"/>
                </a:solidFill>
                <a:latin typeface="+mj-lt"/>
              </a:rPr>
              <a:t>A total of 4,237 MMR2 catch up doses were given in 2023-2024 compared to 1,828 in 2022-2023</a:t>
            </a:r>
          </a:p>
          <a:p>
            <a:pPr marL="285750" indent="-285750">
              <a:buFont typeface="Arial,Sans-Serif"/>
              <a:buChar char="•"/>
            </a:pPr>
            <a:endParaRPr lang="en-GB" sz="1700" dirty="0">
              <a:solidFill>
                <a:schemeClr val="tx1"/>
              </a:solidFill>
              <a:latin typeface="Ubuntu" panose="020B0504030602030204" pitchFamily="34" charset="0"/>
            </a:endParaRPr>
          </a:p>
          <a:p>
            <a:pPr marL="285750" indent="-285750">
              <a:buFont typeface="Arial,Sans-Serif"/>
              <a:buChar char="•"/>
            </a:pPr>
            <a:endParaRPr lang="en-GB" sz="1700" dirty="0">
              <a:solidFill>
                <a:srgbClr val="002060"/>
              </a:solidFill>
              <a:cs typeface="Arial"/>
            </a:endParaRPr>
          </a:p>
          <a:p>
            <a:pPr marL="285750" indent="-285750">
              <a:buFont typeface="Arial,Sans-Serif"/>
              <a:buChar char="•"/>
            </a:pPr>
            <a:endParaRPr lang="en-GB" sz="1700" dirty="0">
              <a:solidFill>
                <a:srgbClr val="002060"/>
              </a:solidFill>
              <a:cs typeface="Arial"/>
            </a:endParaRPr>
          </a:p>
          <a:p>
            <a:pPr marL="285750" indent="-285750">
              <a:buFont typeface="Arial,Sans-Serif"/>
              <a:buChar char="•"/>
            </a:pPr>
            <a:endParaRPr lang="en-US" sz="1700" dirty="0">
              <a:cs typeface="Arial"/>
            </a:endParaRPr>
          </a:p>
          <a:p>
            <a:pPr marL="285750" indent="-285750">
              <a:buFont typeface="Arial,Sans-Serif"/>
              <a:buChar char="•"/>
            </a:pPr>
            <a:endParaRPr lang="en-US" dirty="0">
              <a:cs typeface="Arial"/>
            </a:endParaRPr>
          </a:p>
        </p:txBody>
      </p:sp>
      <p:sp>
        <p:nvSpPr>
          <p:cNvPr id="2" name="Title 1">
            <a:extLst>
              <a:ext uri="{FF2B5EF4-FFF2-40B4-BE49-F238E27FC236}">
                <a16:creationId xmlns:a16="http://schemas.microsoft.com/office/drawing/2014/main" id="{1CE9334A-0CBD-71DA-8B5D-5FCFD5EFC996}"/>
              </a:ext>
            </a:extLst>
          </p:cNvPr>
          <p:cNvSpPr>
            <a:spLocks noGrp="1"/>
          </p:cNvSpPr>
          <p:nvPr>
            <p:ph type="title"/>
          </p:nvPr>
        </p:nvSpPr>
        <p:spPr>
          <a:xfrm>
            <a:off x="168166" y="59220"/>
            <a:ext cx="12023834" cy="1325563"/>
          </a:xfrm>
        </p:spPr>
        <p:txBody>
          <a:bodyPr/>
          <a:lstStyle/>
          <a:p>
            <a:pPr algn="ctr"/>
            <a:r>
              <a:rPr lang="en-GB" b="0" i="0" dirty="0">
                <a:solidFill>
                  <a:srgbClr val="212A73"/>
                </a:solidFill>
                <a:effectLst/>
              </a:rPr>
              <a:t>MMR coverage in school aged children</a:t>
            </a:r>
            <a:br>
              <a:rPr lang="en-GB" b="0" i="0" dirty="0">
                <a:solidFill>
                  <a:srgbClr val="212A73"/>
                </a:solidFill>
                <a:effectLst/>
              </a:rPr>
            </a:br>
            <a:r>
              <a:rPr lang="en-GB" b="0" i="0" dirty="0">
                <a:solidFill>
                  <a:srgbClr val="212A73"/>
                </a:solidFill>
                <a:effectLst/>
              </a:rPr>
              <a:t>– annual report findings</a:t>
            </a:r>
            <a:br>
              <a:rPr lang="en-GB" sz="4400" b="0" i="0" dirty="0">
                <a:solidFill>
                  <a:srgbClr val="212A73"/>
                </a:solidFill>
                <a:effectLst/>
              </a:rPr>
            </a:br>
            <a:br>
              <a:rPr lang="en-GB" sz="4400" dirty="0">
                <a:ea typeface="Times New Roman" panose="02020603050405020304" pitchFamily="18" charset="0"/>
              </a:rPr>
            </a:br>
            <a:endParaRPr lang="en-GB" dirty="0"/>
          </a:p>
        </p:txBody>
      </p:sp>
      <p:pic>
        <p:nvPicPr>
          <p:cNvPr id="6" name="Picture 5">
            <a:extLst>
              <a:ext uri="{FF2B5EF4-FFF2-40B4-BE49-F238E27FC236}">
                <a16:creationId xmlns:a16="http://schemas.microsoft.com/office/drawing/2014/main" id="{4E76AF26-8A7C-5A02-94EE-03A9231CF7BB}"/>
              </a:ext>
            </a:extLst>
          </p:cNvPr>
          <p:cNvPicPr>
            <a:picLocks noChangeAspect="1"/>
          </p:cNvPicPr>
          <p:nvPr/>
        </p:nvPicPr>
        <p:blipFill rotWithShape="1">
          <a:blip r:embed="rId3"/>
          <a:srcRect b="16689"/>
          <a:stretch/>
        </p:blipFill>
        <p:spPr>
          <a:xfrm>
            <a:off x="1688710" y="1447507"/>
            <a:ext cx="8814579" cy="1754532"/>
          </a:xfrm>
          <a:prstGeom prst="rect">
            <a:avLst/>
          </a:prstGeom>
        </p:spPr>
      </p:pic>
    </p:spTree>
    <p:extLst>
      <p:ext uri="{BB962C8B-B14F-4D97-AF65-F5344CB8AC3E}">
        <p14:creationId xmlns:p14="http://schemas.microsoft.com/office/powerpoint/2010/main" val="4017215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634633A-19F7-C8DC-EDF4-D164CC610889}"/>
              </a:ext>
            </a:extLst>
          </p:cNvPr>
          <p:cNvSpPr txBox="1"/>
          <p:nvPr/>
        </p:nvSpPr>
        <p:spPr>
          <a:xfrm>
            <a:off x="112424" y="136525"/>
            <a:ext cx="11884742" cy="1446550"/>
          </a:xfrm>
          <a:prstGeom prst="rect">
            <a:avLst/>
          </a:prstGeom>
          <a:noFill/>
        </p:spPr>
        <p:txBody>
          <a:bodyPr wrap="square">
            <a:spAutoFit/>
          </a:bodyPr>
          <a:lstStyle/>
          <a:p>
            <a:pPr lvl="1" algn="ctr"/>
            <a:r>
              <a:rPr lang="en-GB" sz="4400" dirty="0">
                <a:effectLst/>
                <a:latin typeface="+mj-lt"/>
                <a:ea typeface="Times New Roman" panose="02020603050405020304" pitchFamily="18" charset="0"/>
              </a:rPr>
              <a:t>Importance of maintaining high uptake in the teenage MenACWY vaccine programme</a:t>
            </a:r>
          </a:p>
        </p:txBody>
      </p:sp>
      <p:pic>
        <p:nvPicPr>
          <p:cNvPr id="4" name="Picture 3">
            <a:extLst>
              <a:ext uri="{FF2B5EF4-FFF2-40B4-BE49-F238E27FC236}">
                <a16:creationId xmlns:a16="http://schemas.microsoft.com/office/drawing/2014/main" id="{21B6069C-E3B5-D081-F2F5-2DBCCCF285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5425" y="1965066"/>
            <a:ext cx="5756275" cy="4029075"/>
          </a:xfrm>
          <a:prstGeom prst="rect">
            <a:avLst/>
          </a:prstGeom>
        </p:spPr>
      </p:pic>
      <p:sp>
        <p:nvSpPr>
          <p:cNvPr id="6" name="TextBox 5">
            <a:extLst>
              <a:ext uri="{FF2B5EF4-FFF2-40B4-BE49-F238E27FC236}">
                <a16:creationId xmlns:a16="http://schemas.microsoft.com/office/drawing/2014/main" id="{D9988EC9-1BBC-0FA2-DA3A-BADBA3EBE7FC}"/>
              </a:ext>
            </a:extLst>
          </p:cNvPr>
          <p:cNvSpPr txBox="1"/>
          <p:nvPr/>
        </p:nvSpPr>
        <p:spPr>
          <a:xfrm>
            <a:off x="508121" y="1965068"/>
            <a:ext cx="520156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Arial"/>
              </a:rPr>
              <a:t>MenACWY coverage in adolescents in Wales for school years 9, 10 and 11 by academic year from 2018-19 to 2023-24. </a:t>
            </a:r>
          </a:p>
          <a:p>
            <a:endParaRPr lang="en-US" dirty="0">
              <a:cs typeface="Arial"/>
            </a:endParaRPr>
          </a:p>
        </p:txBody>
      </p:sp>
      <p:pic>
        <p:nvPicPr>
          <p:cNvPr id="2" name="Picture 1" descr="A white rectangular object with black text&#10;&#10;Description automatically generated with medium confidence">
            <a:extLst>
              <a:ext uri="{FF2B5EF4-FFF2-40B4-BE49-F238E27FC236}">
                <a16:creationId xmlns:a16="http://schemas.microsoft.com/office/drawing/2014/main" id="{596742B0-5EE0-1139-1689-2F3EDA0568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424" y="3306562"/>
            <a:ext cx="6056754" cy="1346085"/>
          </a:xfrm>
          <a:prstGeom prst="rect">
            <a:avLst/>
          </a:prstGeom>
        </p:spPr>
      </p:pic>
    </p:spTree>
    <p:extLst>
      <p:ext uri="{BB962C8B-B14F-4D97-AF65-F5344CB8AC3E}">
        <p14:creationId xmlns:p14="http://schemas.microsoft.com/office/powerpoint/2010/main" val="4275875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634633A-19F7-C8DC-EDF4-D164CC610889}"/>
              </a:ext>
            </a:extLst>
          </p:cNvPr>
          <p:cNvSpPr txBox="1"/>
          <p:nvPr/>
        </p:nvSpPr>
        <p:spPr>
          <a:xfrm>
            <a:off x="73572" y="136525"/>
            <a:ext cx="11884742" cy="1446550"/>
          </a:xfrm>
          <a:prstGeom prst="rect">
            <a:avLst/>
          </a:prstGeom>
          <a:noFill/>
        </p:spPr>
        <p:txBody>
          <a:bodyPr wrap="square">
            <a:spAutoFit/>
          </a:bodyPr>
          <a:lstStyle/>
          <a:p>
            <a:pPr lvl="1" algn="ctr"/>
            <a:r>
              <a:rPr lang="en-GB" sz="4400" dirty="0">
                <a:effectLst/>
                <a:latin typeface="+mj-lt"/>
                <a:ea typeface="Times New Roman" panose="02020603050405020304" pitchFamily="18" charset="0"/>
              </a:rPr>
              <a:t>Importance of maintaining high uptake in the teenage MenACWY vaccine programme</a:t>
            </a:r>
          </a:p>
        </p:txBody>
      </p:sp>
      <p:pic>
        <p:nvPicPr>
          <p:cNvPr id="2" name="Picture">
            <a:extLst>
              <a:ext uri="{FF2B5EF4-FFF2-40B4-BE49-F238E27FC236}">
                <a16:creationId xmlns:a16="http://schemas.microsoft.com/office/drawing/2014/main" id="{743E236C-DBF0-E253-C1C7-28490B32DFB8}"/>
              </a:ext>
            </a:extLst>
          </p:cNvPr>
          <p:cNvPicPr/>
          <p:nvPr/>
        </p:nvPicPr>
        <p:blipFill>
          <a:blip r:embed="rId3"/>
          <a:stretch>
            <a:fillRect/>
          </a:stretch>
        </p:blipFill>
        <p:spPr bwMode="auto">
          <a:xfrm>
            <a:off x="4837471" y="1944816"/>
            <a:ext cx="6715431" cy="3954129"/>
          </a:xfrm>
          <a:prstGeom prst="rect">
            <a:avLst/>
          </a:prstGeom>
          <a:noFill/>
          <a:ln w="9525">
            <a:noFill/>
            <a:headEnd/>
            <a:tailEnd/>
          </a:ln>
        </p:spPr>
      </p:pic>
      <p:sp>
        <p:nvSpPr>
          <p:cNvPr id="3" name="TextBox 2">
            <a:extLst>
              <a:ext uri="{FF2B5EF4-FFF2-40B4-BE49-F238E27FC236}">
                <a16:creationId xmlns:a16="http://schemas.microsoft.com/office/drawing/2014/main" id="{FC478969-6509-12CC-9BB0-60086E92AF7C}"/>
              </a:ext>
            </a:extLst>
          </p:cNvPr>
          <p:cNvSpPr txBox="1"/>
          <p:nvPr/>
        </p:nvSpPr>
        <p:spPr>
          <a:xfrm>
            <a:off x="340974" y="1944816"/>
            <a:ext cx="441783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Arial"/>
              </a:rPr>
              <a:t>Invasive meningococcal disease cases confirmed by quarter and capsular group: Wales, 2014-2024.</a:t>
            </a:r>
            <a:endParaRPr lang="en-US" dirty="0">
              <a:cs typeface="Arial"/>
            </a:endParaRPr>
          </a:p>
        </p:txBody>
      </p:sp>
    </p:spTree>
    <p:extLst>
      <p:ext uri="{BB962C8B-B14F-4D97-AF65-F5344CB8AC3E}">
        <p14:creationId xmlns:p14="http://schemas.microsoft.com/office/powerpoint/2010/main" val="1600898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634633A-19F7-C8DC-EDF4-D164CC610889}"/>
              </a:ext>
            </a:extLst>
          </p:cNvPr>
          <p:cNvSpPr txBox="1"/>
          <p:nvPr/>
        </p:nvSpPr>
        <p:spPr>
          <a:xfrm>
            <a:off x="0" y="136525"/>
            <a:ext cx="11884742" cy="1446550"/>
          </a:xfrm>
          <a:prstGeom prst="rect">
            <a:avLst/>
          </a:prstGeom>
          <a:noFill/>
        </p:spPr>
        <p:txBody>
          <a:bodyPr wrap="square">
            <a:spAutoFit/>
          </a:bodyPr>
          <a:lstStyle/>
          <a:p>
            <a:pPr lvl="1"/>
            <a:r>
              <a:rPr lang="en-GB" sz="4400" dirty="0">
                <a:effectLst/>
                <a:latin typeface="+mj-lt"/>
                <a:ea typeface="Times New Roman" panose="02020603050405020304" pitchFamily="18" charset="0"/>
              </a:rPr>
              <a:t>Pertussis </a:t>
            </a:r>
          </a:p>
          <a:p>
            <a:pPr lvl="1"/>
            <a:endParaRPr lang="en-GB" sz="4400" dirty="0">
              <a:effectLst/>
              <a:latin typeface="+mj-lt"/>
              <a:ea typeface="Times New Roman" panose="02020603050405020304" pitchFamily="18" charset="0"/>
            </a:endParaRPr>
          </a:p>
        </p:txBody>
      </p:sp>
      <p:sp>
        <p:nvSpPr>
          <p:cNvPr id="3" name="TextBox 2">
            <a:extLst>
              <a:ext uri="{FF2B5EF4-FFF2-40B4-BE49-F238E27FC236}">
                <a16:creationId xmlns:a16="http://schemas.microsoft.com/office/drawing/2014/main" id="{FC478969-6509-12CC-9BB0-60086E92AF7C}"/>
              </a:ext>
            </a:extLst>
          </p:cNvPr>
          <p:cNvSpPr txBox="1"/>
          <p:nvPr/>
        </p:nvSpPr>
        <p:spPr>
          <a:xfrm>
            <a:off x="1436142" y="1114858"/>
            <a:ext cx="931971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Arial"/>
              </a:rPr>
              <a:t>Weekly notifications of Whooping Cough in Wales, across the 2021-22 to 2024-25 season years</a:t>
            </a:r>
            <a:endParaRPr lang="en-US" dirty="0">
              <a:cs typeface="Arial"/>
            </a:endParaRPr>
          </a:p>
        </p:txBody>
      </p:sp>
      <p:pic>
        <p:nvPicPr>
          <p:cNvPr id="2" name="Picture">
            <a:extLst>
              <a:ext uri="{FF2B5EF4-FFF2-40B4-BE49-F238E27FC236}">
                <a16:creationId xmlns:a16="http://schemas.microsoft.com/office/drawing/2014/main" id="{47D88934-99DD-B29B-9882-42B41B443CC8}"/>
              </a:ext>
            </a:extLst>
          </p:cNvPr>
          <p:cNvPicPr/>
          <p:nvPr/>
        </p:nvPicPr>
        <p:blipFill>
          <a:blip r:embed="rId3"/>
          <a:stretch>
            <a:fillRect/>
          </a:stretch>
        </p:blipFill>
        <p:spPr bwMode="auto">
          <a:xfrm>
            <a:off x="2007506" y="1901825"/>
            <a:ext cx="7659007" cy="4215946"/>
          </a:xfrm>
          <a:prstGeom prst="rect">
            <a:avLst/>
          </a:prstGeom>
          <a:noFill/>
          <a:ln w="9525">
            <a:noFill/>
            <a:headEnd/>
            <a:tailEnd/>
          </a:ln>
        </p:spPr>
      </p:pic>
    </p:spTree>
    <p:extLst>
      <p:ext uri="{BB962C8B-B14F-4D97-AF65-F5344CB8AC3E}">
        <p14:creationId xmlns:p14="http://schemas.microsoft.com/office/powerpoint/2010/main" val="768456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C243-E258-508C-3339-08B4C5E53990}"/>
              </a:ext>
            </a:extLst>
          </p:cNvPr>
          <p:cNvSpPr>
            <a:spLocks noGrp="1"/>
          </p:cNvSpPr>
          <p:nvPr>
            <p:ph type="title"/>
          </p:nvPr>
        </p:nvSpPr>
        <p:spPr/>
        <p:txBody>
          <a:bodyPr/>
          <a:lstStyle/>
          <a:p>
            <a:r>
              <a:rPr lang="en-GB" dirty="0"/>
              <a:t>Acknowledgments </a:t>
            </a:r>
          </a:p>
        </p:txBody>
      </p:sp>
      <p:sp>
        <p:nvSpPr>
          <p:cNvPr id="3" name="Content Placeholder 2">
            <a:extLst>
              <a:ext uri="{FF2B5EF4-FFF2-40B4-BE49-F238E27FC236}">
                <a16:creationId xmlns:a16="http://schemas.microsoft.com/office/drawing/2014/main" id="{DCAACC61-D186-70CC-FA9F-F39538E373B7}"/>
              </a:ext>
            </a:extLst>
          </p:cNvPr>
          <p:cNvSpPr>
            <a:spLocks noGrp="1"/>
          </p:cNvSpPr>
          <p:nvPr>
            <p:ph idx="1"/>
          </p:nvPr>
        </p:nvSpPr>
        <p:spPr/>
        <p:txBody>
          <a:bodyPr/>
          <a:lstStyle/>
          <a:p>
            <a:r>
              <a:rPr lang="en-GB" dirty="0"/>
              <a:t>Vaccine Preventable Disease programme</a:t>
            </a:r>
          </a:p>
          <a:p>
            <a:r>
              <a:rPr lang="en-GB" dirty="0"/>
              <a:t>Vaccine Programme Wales</a:t>
            </a:r>
          </a:p>
          <a:p>
            <a:r>
              <a:rPr lang="en-GB" dirty="0"/>
              <a:t>UK Health Security Agency </a:t>
            </a:r>
          </a:p>
        </p:txBody>
      </p:sp>
      <p:sp>
        <p:nvSpPr>
          <p:cNvPr id="5" name="Slide Number Placeholder 4">
            <a:extLst>
              <a:ext uri="{FF2B5EF4-FFF2-40B4-BE49-F238E27FC236}">
                <a16:creationId xmlns:a16="http://schemas.microsoft.com/office/drawing/2014/main" id="{D39A37A5-F759-F33A-772F-C889607F9F47}"/>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9367079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634633A-19F7-C8DC-EDF4-D164CC610889}"/>
              </a:ext>
            </a:extLst>
          </p:cNvPr>
          <p:cNvSpPr txBox="1"/>
          <p:nvPr/>
        </p:nvSpPr>
        <p:spPr>
          <a:xfrm>
            <a:off x="0" y="136525"/>
            <a:ext cx="11884742" cy="769441"/>
          </a:xfrm>
          <a:prstGeom prst="rect">
            <a:avLst/>
          </a:prstGeom>
          <a:noFill/>
        </p:spPr>
        <p:txBody>
          <a:bodyPr wrap="square">
            <a:spAutoFit/>
          </a:bodyPr>
          <a:lstStyle/>
          <a:p>
            <a:pPr lvl="1" algn="ctr"/>
            <a:r>
              <a:rPr lang="en-GB" sz="4400" dirty="0">
                <a:effectLst/>
                <a:latin typeface="+mj-lt"/>
                <a:ea typeface="Times New Roman" panose="02020603050405020304" pitchFamily="18" charset="0"/>
              </a:rPr>
              <a:t>RSV uptake: review of the programme so far</a:t>
            </a:r>
          </a:p>
        </p:txBody>
      </p:sp>
      <p:sp>
        <p:nvSpPr>
          <p:cNvPr id="11" name="TextBox 10">
            <a:extLst>
              <a:ext uri="{FF2B5EF4-FFF2-40B4-BE49-F238E27FC236}">
                <a16:creationId xmlns:a16="http://schemas.microsoft.com/office/drawing/2014/main" id="{6590AC8B-E616-F4B7-5010-750ADF61E406}"/>
              </a:ext>
            </a:extLst>
          </p:cNvPr>
          <p:cNvSpPr txBox="1"/>
          <p:nvPr/>
        </p:nvSpPr>
        <p:spPr>
          <a:xfrm>
            <a:off x="340224" y="1859339"/>
            <a:ext cx="4153117"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Routine cohort </a:t>
            </a:r>
            <a:r>
              <a:rPr lang="en-GB" dirty="0">
                <a:cs typeface="Arial"/>
              </a:rPr>
              <a:t>(Adults reaching 75 years of age after 1st Sep 2024)</a:t>
            </a:r>
            <a:endParaRPr lang="en-US" dirty="0">
              <a:cs typeface="Arial"/>
            </a:endParaRPr>
          </a:p>
          <a:p>
            <a:pPr marL="285750" indent="-285750">
              <a:buFont typeface="Arial,Sans-Serif"/>
              <a:buChar char="•"/>
            </a:pPr>
            <a:endParaRPr lang="en-US" dirty="0">
              <a:cs typeface="Arial"/>
            </a:endParaRPr>
          </a:p>
          <a:p>
            <a:pPr marL="285750" indent="-285750">
              <a:buFont typeface="Arial,Sans-Serif"/>
              <a:buChar char="•"/>
            </a:pPr>
            <a:r>
              <a:rPr lang="en-GB" b="1" dirty="0">
                <a:cs typeface="Arial"/>
              </a:rPr>
              <a:t>28.4% </a:t>
            </a:r>
            <a:r>
              <a:rPr lang="en-GB" dirty="0">
                <a:cs typeface="Arial"/>
              </a:rPr>
              <a:t>for older adults reaching 75 years of age in </a:t>
            </a:r>
            <a:r>
              <a:rPr lang="en-GB" b="1" dirty="0">
                <a:cs typeface="Arial"/>
              </a:rPr>
              <a:t>September 2024</a:t>
            </a:r>
          </a:p>
          <a:p>
            <a:pPr marL="285750" indent="-285750">
              <a:buFont typeface="Arial,Sans-Serif"/>
              <a:buChar char="•"/>
            </a:pPr>
            <a:endParaRPr lang="en-GB" dirty="0">
              <a:cs typeface="Arial"/>
            </a:endParaRPr>
          </a:p>
          <a:p>
            <a:pPr marL="285750" indent="-285750">
              <a:buFont typeface="Arial,Sans-Serif"/>
              <a:buChar char="•"/>
            </a:pPr>
            <a:r>
              <a:rPr lang="en-GB" b="1" dirty="0">
                <a:cs typeface="Arial"/>
              </a:rPr>
              <a:t>21.2% </a:t>
            </a:r>
            <a:r>
              <a:rPr lang="en-GB" dirty="0">
                <a:cs typeface="Arial"/>
              </a:rPr>
              <a:t>for older adults reaching 75 years of age in </a:t>
            </a:r>
            <a:r>
              <a:rPr lang="en-GB" b="1" dirty="0">
                <a:cs typeface="Arial"/>
              </a:rPr>
              <a:t>October 2024 </a:t>
            </a:r>
          </a:p>
          <a:p>
            <a:pPr marL="285750" indent="-285750">
              <a:buFont typeface="Arial,Sans-Serif"/>
              <a:buChar char="•"/>
            </a:pPr>
            <a:endParaRPr lang="en-GB" dirty="0">
              <a:cs typeface="Arial"/>
            </a:endParaRPr>
          </a:p>
          <a:p>
            <a:pPr marL="285750" indent="-285750">
              <a:buFont typeface="Arial,Sans-Serif"/>
              <a:buChar char="•"/>
            </a:pPr>
            <a:r>
              <a:rPr lang="en-GB" b="1" dirty="0">
                <a:cs typeface="Arial"/>
              </a:rPr>
              <a:t>15.8% </a:t>
            </a:r>
            <a:r>
              <a:rPr lang="en-GB" dirty="0">
                <a:cs typeface="Arial"/>
              </a:rPr>
              <a:t>for older adults reaching 75 years of age in </a:t>
            </a:r>
            <a:r>
              <a:rPr lang="en-GB" b="1" dirty="0">
                <a:cs typeface="Arial"/>
              </a:rPr>
              <a:t>November 2024 </a:t>
            </a:r>
          </a:p>
          <a:p>
            <a:pPr marL="285750" indent="-285750">
              <a:buFont typeface="Arial,Sans-Serif"/>
              <a:buChar char="•"/>
            </a:pPr>
            <a:endParaRPr lang="en-US" dirty="0">
              <a:cs typeface="Arial"/>
            </a:endParaRPr>
          </a:p>
          <a:p>
            <a:pPr marL="285750" indent="-285750">
              <a:buFont typeface="Arial,Sans-Serif"/>
              <a:buChar char="•"/>
            </a:pPr>
            <a:endParaRPr lang="en-US" dirty="0">
              <a:cs typeface="Arial"/>
            </a:endParaRPr>
          </a:p>
        </p:txBody>
      </p:sp>
      <p:pic>
        <p:nvPicPr>
          <p:cNvPr id="2" name="Picture">
            <a:extLst>
              <a:ext uri="{FF2B5EF4-FFF2-40B4-BE49-F238E27FC236}">
                <a16:creationId xmlns:a16="http://schemas.microsoft.com/office/drawing/2014/main" id="{31ABF19F-CEF6-CCD8-8A0F-E5E74CD23756}"/>
              </a:ext>
            </a:extLst>
          </p:cNvPr>
          <p:cNvPicPr/>
          <p:nvPr/>
        </p:nvPicPr>
        <p:blipFill>
          <a:blip r:embed="rId3"/>
          <a:stretch>
            <a:fillRect/>
          </a:stretch>
        </p:blipFill>
        <p:spPr bwMode="auto">
          <a:xfrm>
            <a:off x="4493341" y="1305342"/>
            <a:ext cx="7086146" cy="4371114"/>
          </a:xfrm>
          <a:prstGeom prst="rect">
            <a:avLst/>
          </a:prstGeom>
          <a:noFill/>
          <a:ln w="9525">
            <a:noFill/>
            <a:headEnd/>
            <a:tailEnd/>
          </a:ln>
        </p:spPr>
      </p:pic>
    </p:spTree>
    <p:extLst>
      <p:ext uri="{BB962C8B-B14F-4D97-AF65-F5344CB8AC3E}">
        <p14:creationId xmlns:p14="http://schemas.microsoft.com/office/powerpoint/2010/main" val="2166538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634633A-19F7-C8DC-EDF4-D164CC610889}"/>
              </a:ext>
            </a:extLst>
          </p:cNvPr>
          <p:cNvSpPr txBox="1"/>
          <p:nvPr/>
        </p:nvSpPr>
        <p:spPr>
          <a:xfrm>
            <a:off x="0" y="171672"/>
            <a:ext cx="11884742" cy="769441"/>
          </a:xfrm>
          <a:prstGeom prst="rect">
            <a:avLst/>
          </a:prstGeom>
          <a:noFill/>
        </p:spPr>
        <p:txBody>
          <a:bodyPr wrap="square">
            <a:spAutoFit/>
          </a:bodyPr>
          <a:lstStyle/>
          <a:p>
            <a:pPr lvl="1" algn="ctr"/>
            <a:r>
              <a:rPr lang="en-GB" sz="4400" dirty="0">
                <a:effectLst/>
                <a:latin typeface="+mj-lt"/>
                <a:ea typeface="Times New Roman" panose="02020603050405020304" pitchFamily="18" charset="0"/>
              </a:rPr>
              <a:t>RSV uptake: review of the programme so far</a:t>
            </a:r>
          </a:p>
        </p:txBody>
      </p:sp>
      <p:sp>
        <p:nvSpPr>
          <p:cNvPr id="3" name="TextBox 2">
            <a:extLst>
              <a:ext uri="{FF2B5EF4-FFF2-40B4-BE49-F238E27FC236}">
                <a16:creationId xmlns:a16="http://schemas.microsoft.com/office/drawing/2014/main" id="{845635AC-131F-E9D7-191B-7469592498D4}"/>
              </a:ext>
            </a:extLst>
          </p:cNvPr>
          <p:cNvSpPr txBox="1"/>
          <p:nvPr/>
        </p:nvSpPr>
        <p:spPr>
          <a:xfrm>
            <a:off x="409798" y="1680434"/>
            <a:ext cx="4153117"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Arial"/>
              </a:rPr>
              <a:t>Catch-up cohort (75 to 79 as at 1st September 2024)</a:t>
            </a:r>
          </a:p>
          <a:p>
            <a:endParaRPr lang="en-GB" dirty="0">
              <a:cs typeface="Arial"/>
            </a:endParaRPr>
          </a:p>
          <a:p>
            <a:pPr marL="285750" indent="-285750">
              <a:buFont typeface="Arial,Sans-Serif"/>
              <a:buChar char="•"/>
            </a:pPr>
            <a:r>
              <a:rPr lang="en-GB" dirty="0">
                <a:cs typeface="Arial"/>
              </a:rPr>
              <a:t>17.5% for older adults aged 75 to 79 as at 01/09/2024 </a:t>
            </a:r>
            <a:endParaRPr lang="en-US" dirty="0">
              <a:cs typeface="Arial"/>
            </a:endParaRPr>
          </a:p>
          <a:p>
            <a:pPr marL="285750" indent="-285750">
              <a:buFont typeface="Arial,Sans-Serif"/>
              <a:buChar char="•"/>
            </a:pPr>
            <a:endParaRPr lang="en-US" dirty="0">
              <a:cs typeface="Arial"/>
            </a:endParaRPr>
          </a:p>
          <a:p>
            <a:r>
              <a:rPr lang="en-US" sz="1800" i="1" dirty="0">
                <a:effectLst/>
                <a:latin typeface="Calibri" panose="020F0502020204030204" pitchFamily="34" charset="0"/>
                <a:ea typeface="Calibri" panose="020F0502020204030204" pitchFamily="34" charset="0"/>
                <a:cs typeface="Times New Roman" panose="02020603050405020304" pitchFamily="18" charset="0"/>
              </a:rPr>
              <a:t>The formal launch of the one-off campaign for those aged 75 to 79 begins in February 2025. There is operational flexibility to start sooner, if there is capacity or if vaccinations is requested by those eligible can be accommodated.</a:t>
            </a:r>
            <a:endParaRPr lang="en-GB" sz="1800" i="1"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Sans-Serif"/>
              <a:buChar char="•"/>
            </a:pPr>
            <a:endParaRPr lang="en-US" dirty="0">
              <a:cs typeface="Arial"/>
            </a:endParaRPr>
          </a:p>
        </p:txBody>
      </p:sp>
      <p:pic>
        <p:nvPicPr>
          <p:cNvPr id="4" name="Picture">
            <a:extLst>
              <a:ext uri="{FF2B5EF4-FFF2-40B4-BE49-F238E27FC236}">
                <a16:creationId xmlns:a16="http://schemas.microsoft.com/office/drawing/2014/main" id="{522B5B22-7FB6-329A-AC94-2F7883CED826}"/>
              </a:ext>
            </a:extLst>
          </p:cNvPr>
          <p:cNvPicPr/>
          <p:nvPr/>
        </p:nvPicPr>
        <p:blipFill>
          <a:blip r:embed="rId3"/>
          <a:stretch>
            <a:fillRect/>
          </a:stretch>
        </p:blipFill>
        <p:spPr bwMode="auto">
          <a:xfrm>
            <a:off x="4881566" y="1680434"/>
            <a:ext cx="6900636" cy="3936595"/>
          </a:xfrm>
          <a:prstGeom prst="rect">
            <a:avLst/>
          </a:prstGeom>
          <a:noFill/>
          <a:ln w="9525">
            <a:noFill/>
            <a:headEnd/>
            <a:tailEnd/>
          </a:ln>
        </p:spPr>
      </p:pic>
    </p:spTree>
    <p:extLst>
      <p:ext uri="{BB962C8B-B14F-4D97-AF65-F5344CB8AC3E}">
        <p14:creationId xmlns:p14="http://schemas.microsoft.com/office/powerpoint/2010/main" val="84179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634633A-19F7-C8DC-EDF4-D164CC610889}"/>
              </a:ext>
            </a:extLst>
          </p:cNvPr>
          <p:cNvSpPr txBox="1"/>
          <p:nvPr/>
        </p:nvSpPr>
        <p:spPr>
          <a:xfrm>
            <a:off x="0" y="136525"/>
            <a:ext cx="11884742" cy="769441"/>
          </a:xfrm>
          <a:prstGeom prst="rect">
            <a:avLst/>
          </a:prstGeom>
          <a:noFill/>
        </p:spPr>
        <p:txBody>
          <a:bodyPr wrap="square">
            <a:spAutoFit/>
          </a:bodyPr>
          <a:lstStyle/>
          <a:p>
            <a:pPr lvl="1" algn="ctr"/>
            <a:r>
              <a:rPr lang="en-GB" sz="4400" dirty="0">
                <a:effectLst/>
                <a:latin typeface="+mj-lt"/>
                <a:ea typeface="Times New Roman" panose="02020603050405020304" pitchFamily="18" charset="0"/>
              </a:rPr>
              <a:t>RSV uptake: review of the programme so far</a:t>
            </a:r>
          </a:p>
        </p:txBody>
      </p:sp>
      <p:sp>
        <p:nvSpPr>
          <p:cNvPr id="6" name="TextBox 5">
            <a:extLst>
              <a:ext uri="{FF2B5EF4-FFF2-40B4-BE49-F238E27FC236}">
                <a16:creationId xmlns:a16="http://schemas.microsoft.com/office/drawing/2014/main" id="{24B36440-1CFD-392E-815D-5A65DB447542}"/>
              </a:ext>
            </a:extLst>
          </p:cNvPr>
          <p:cNvSpPr txBox="1"/>
          <p:nvPr/>
        </p:nvSpPr>
        <p:spPr>
          <a:xfrm>
            <a:off x="576947" y="1139563"/>
            <a:ext cx="890135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Arial"/>
              </a:rPr>
              <a:t>Coverage of RSV vaccination in pregnant women at the point of delivery</a:t>
            </a:r>
          </a:p>
          <a:p>
            <a:endParaRPr lang="en-GB" dirty="0">
              <a:cs typeface="Arial"/>
            </a:endParaRPr>
          </a:p>
          <a:p>
            <a:pPr marL="285750" indent="-285750">
              <a:buFont typeface="Arial,Sans-Serif"/>
              <a:buChar char="•"/>
            </a:pPr>
            <a:endParaRPr lang="en-US" dirty="0">
              <a:cs typeface="Arial"/>
            </a:endParaRPr>
          </a:p>
        </p:txBody>
      </p:sp>
      <p:pic>
        <p:nvPicPr>
          <p:cNvPr id="2" name="Picture">
            <a:extLst>
              <a:ext uri="{FF2B5EF4-FFF2-40B4-BE49-F238E27FC236}">
                <a16:creationId xmlns:a16="http://schemas.microsoft.com/office/drawing/2014/main" id="{858B5C06-E159-859F-9A8D-668AB3F4B870}"/>
              </a:ext>
            </a:extLst>
          </p:cNvPr>
          <p:cNvPicPr/>
          <p:nvPr/>
        </p:nvPicPr>
        <p:blipFill>
          <a:blip r:embed="rId3"/>
          <a:stretch>
            <a:fillRect/>
          </a:stretch>
        </p:blipFill>
        <p:spPr bwMode="auto">
          <a:xfrm>
            <a:off x="4178110" y="1601228"/>
            <a:ext cx="7706632" cy="3655303"/>
          </a:xfrm>
          <a:prstGeom prst="rect">
            <a:avLst/>
          </a:prstGeom>
          <a:noFill/>
          <a:ln w="9525">
            <a:noFill/>
            <a:headEnd/>
            <a:tailEnd/>
          </a:ln>
        </p:spPr>
      </p:pic>
      <p:pic>
        <p:nvPicPr>
          <p:cNvPr id="7" name="Picture 6">
            <a:extLst>
              <a:ext uri="{FF2B5EF4-FFF2-40B4-BE49-F238E27FC236}">
                <a16:creationId xmlns:a16="http://schemas.microsoft.com/office/drawing/2014/main" id="{49F413FA-AA4D-5EB9-55D0-FE0D976FA6FA}"/>
              </a:ext>
            </a:extLst>
          </p:cNvPr>
          <p:cNvPicPr>
            <a:picLocks noChangeAspect="1"/>
          </p:cNvPicPr>
          <p:nvPr/>
        </p:nvPicPr>
        <p:blipFill>
          <a:blip r:embed="rId4"/>
          <a:stretch>
            <a:fillRect/>
          </a:stretch>
        </p:blipFill>
        <p:spPr>
          <a:xfrm>
            <a:off x="0" y="3997779"/>
            <a:ext cx="4791075" cy="2171700"/>
          </a:xfrm>
          <a:prstGeom prst="rect">
            <a:avLst/>
          </a:prstGeom>
        </p:spPr>
      </p:pic>
    </p:spTree>
    <p:extLst>
      <p:ext uri="{BB962C8B-B14F-4D97-AF65-F5344CB8AC3E}">
        <p14:creationId xmlns:p14="http://schemas.microsoft.com/office/powerpoint/2010/main" val="2371721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634633A-19F7-C8DC-EDF4-D164CC610889}"/>
              </a:ext>
            </a:extLst>
          </p:cNvPr>
          <p:cNvSpPr txBox="1"/>
          <p:nvPr/>
        </p:nvSpPr>
        <p:spPr>
          <a:xfrm>
            <a:off x="0" y="136525"/>
            <a:ext cx="11884742" cy="769441"/>
          </a:xfrm>
          <a:prstGeom prst="rect">
            <a:avLst/>
          </a:prstGeom>
          <a:noFill/>
        </p:spPr>
        <p:txBody>
          <a:bodyPr wrap="square">
            <a:spAutoFit/>
          </a:bodyPr>
          <a:lstStyle/>
          <a:p>
            <a:pPr lvl="1" algn="ctr"/>
            <a:r>
              <a:rPr lang="en-GB" sz="4400" dirty="0">
                <a:effectLst/>
                <a:latin typeface="+mj-lt"/>
                <a:ea typeface="Times New Roman" panose="02020603050405020304" pitchFamily="18" charset="0"/>
              </a:rPr>
              <a:t>RSV uptake: review of the programme so far</a:t>
            </a:r>
          </a:p>
        </p:txBody>
      </p:sp>
      <p:sp>
        <p:nvSpPr>
          <p:cNvPr id="6" name="TextBox 5">
            <a:extLst>
              <a:ext uri="{FF2B5EF4-FFF2-40B4-BE49-F238E27FC236}">
                <a16:creationId xmlns:a16="http://schemas.microsoft.com/office/drawing/2014/main" id="{24B36440-1CFD-392E-815D-5A65DB447542}"/>
              </a:ext>
            </a:extLst>
          </p:cNvPr>
          <p:cNvSpPr txBox="1"/>
          <p:nvPr/>
        </p:nvSpPr>
        <p:spPr>
          <a:xfrm>
            <a:off x="576947" y="1139563"/>
            <a:ext cx="890135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Arial"/>
              </a:rPr>
              <a:t>Coverage of RSV vaccination in pregnant women at the point of delivery</a:t>
            </a:r>
          </a:p>
          <a:p>
            <a:endParaRPr lang="en-GB" dirty="0">
              <a:cs typeface="Arial"/>
            </a:endParaRPr>
          </a:p>
          <a:p>
            <a:pPr marL="285750" indent="-285750">
              <a:buFont typeface="Arial,Sans-Serif"/>
              <a:buChar char="•"/>
            </a:pPr>
            <a:endParaRPr lang="en-US" dirty="0">
              <a:cs typeface="Arial"/>
            </a:endParaRPr>
          </a:p>
        </p:txBody>
      </p:sp>
      <p:pic>
        <p:nvPicPr>
          <p:cNvPr id="3" name="Picture">
            <a:extLst>
              <a:ext uri="{FF2B5EF4-FFF2-40B4-BE49-F238E27FC236}">
                <a16:creationId xmlns:a16="http://schemas.microsoft.com/office/drawing/2014/main" id="{AEE4BAC0-7F06-DD4E-1CB7-8FBF6CCE316E}"/>
              </a:ext>
            </a:extLst>
          </p:cNvPr>
          <p:cNvPicPr/>
          <p:nvPr/>
        </p:nvPicPr>
        <p:blipFill>
          <a:blip r:embed="rId3"/>
          <a:stretch>
            <a:fillRect/>
          </a:stretch>
        </p:blipFill>
        <p:spPr bwMode="auto">
          <a:xfrm>
            <a:off x="726968" y="2111320"/>
            <a:ext cx="8141262" cy="3365641"/>
          </a:xfrm>
          <a:prstGeom prst="rect">
            <a:avLst/>
          </a:prstGeom>
          <a:noFill/>
          <a:ln w="9525">
            <a:noFill/>
            <a:headEnd/>
            <a:tailEnd/>
          </a:ln>
        </p:spPr>
      </p:pic>
    </p:spTree>
    <p:extLst>
      <p:ext uri="{BB962C8B-B14F-4D97-AF65-F5344CB8AC3E}">
        <p14:creationId xmlns:p14="http://schemas.microsoft.com/office/powerpoint/2010/main" val="589607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6CE3DF2-CE27-DA7C-6F68-40F90DDF31C6}"/>
              </a:ext>
            </a:extLst>
          </p:cNvPr>
          <p:cNvSpPr>
            <a:spLocks noGrp="1"/>
          </p:cNvSpPr>
          <p:nvPr>
            <p:ph type="sldNum" sz="quarter" idx="12"/>
          </p:nvPr>
        </p:nvSpPr>
        <p:spPr/>
        <p:txBody>
          <a:bodyPr/>
          <a:lstStyle/>
          <a:p>
            <a:fld id="{561D0CCE-8DCC-44DC-A653-AE62B1D84A52}" type="slidenum">
              <a:rPr lang="en-GB" smtClean="0"/>
              <a:pPr/>
              <a:t>24</a:t>
            </a:fld>
            <a:endParaRPr lang="en-GB"/>
          </a:p>
        </p:txBody>
      </p:sp>
      <p:sp>
        <p:nvSpPr>
          <p:cNvPr id="8" name="TextBox 7">
            <a:extLst>
              <a:ext uri="{FF2B5EF4-FFF2-40B4-BE49-F238E27FC236}">
                <a16:creationId xmlns:a16="http://schemas.microsoft.com/office/drawing/2014/main" id="{2E814713-5135-49DA-9D49-1791A7B584BC}"/>
              </a:ext>
            </a:extLst>
          </p:cNvPr>
          <p:cNvSpPr txBox="1"/>
          <p:nvPr/>
        </p:nvSpPr>
        <p:spPr>
          <a:xfrm>
            <a:off x="74431" y="2218913"/>
            <a:ext cx="336401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dirty="0">
                <a:cs typeface="Arial"/>
              </a:rPr>
              <a:t>RSV is currently at low intensity levels. </a:t>
            </a:r>
          </a:p>
        </p:txBody>
      </p:sp>
      <p:sp>
        <p:nvSpPr>
          <p:cNvPr id="2" name="TextBox 1">
            <a:extLst>
              <a:ext uri="{FF2B5EF4-FFF2-40B4-BE49-F238E27FC236}">
                <a16:creationId xmlns:a16="http://schemas.microsoft.com/office/drawing/2014/main" id="{30F0863C-A9FB-7029-A8C4-47082B3EBA08}"/>
              </a:ext>
            </a:extLst>
          </p:cNvPr>
          <p:cNvSpPr txBox="1"/>
          <p:nvPr/>
        </p:nvSpPr>
        <p:spPr>
          <a:xfrm>
            <a:off x="0" y="136525"/>
            <a:ext cx="11884742" cy="769441"/>
          </a:xfrm>
          <a:prstGeom prst="rect">
            <a:avLst/>
          </a:prstGeom>
          <a:noFill/>
        </p:spPr>
        <p:txBody>
          <a:bodyPr wrap="square">
            <a:spAutoFit/>
          </a:bodyPr>
          <a:lstStyle/>
          <a:p>
            <a:pPr lvl="1" algn="ctr"/>
            <a:r>
              <a:rPr lang="en-GB" sz="4400" dirty="0">
                <a:effectLst/>
                <a:latin typeface="+mj-lt"/>
                <a:ea typeface="Times New Roman" panose="02020603050405020304" pitchFamily="18" charset="0"/>
              </a:rPr>
              <a:t>RSV uptake: review of the programme so far</a:t>
            </a:r>
          </a:p>
        </p:txBody>
      </p:sp>
      <p:pic>
        <p:nvPicPr>
          <p:cNvPr id="4" name="Picture 3" descr="A graph with different colored lines&#10;&#10;Description automatically generated">
            <a:extLst>
              <a:ext uri="{FF2B5EF4-FFF2-40B4-BE49-F238E27FC236}">
                <a16:creationId xmlns:a16="http://schemas.microsoft.com/office/drawing/2014/main" id="{39E74831-2793-3732-469D-3425D6CE32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8446" y="1382485"/>
            <a:ext cx="8712200" cy="3733800"/>
          </a:xfrm>
          <a:prstGeom prst="rect">
            <a:avLst/>
          </a:prstGeom>
        </p:spPr>
      </p:pic>
    </p:spTree>
    <p:extLst>
      <p:ext uri="{BB962C8B-B14F-4D97-AF65-F5344CB8AC3E}">
        <p14:creationId xmlns:p14="http://schemas.microsoft.com/office/powerpoint/2010/main" val="3046973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6CE3DF2-CE27-DA7C-6F68-40F90DDF31C6}"/>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8" name="TextBox 7">
            <a:extLst>
              <a:ext uri="{FF2B5EF4-FFF2-40B4-BE49-F238E27FC236}">
                <a16:creationId xmlns:a16="http://schemas.microsoft.com/office/drawing/2014/main" id="{2E814713-5135-49DA-9D49-1791A7B584BC}"/>
              </a:ext>
            </a:extLst>
          </p:cNvPr>
          <p:cNvSpPr txBox="1"/>
          <p:nvPr/>
        </p:nvSpPr>
        <p:spPr>
          <a:xfrm>
            <a:off x="564287" y="1087180"/>
            <a:ext cx="832934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dirty="0">
                <a:cs typeface="Arial"/>
              </a:rPr>
              <a:t>Clade IIb – update from </a:t>
            </a:r>
            <a:r>
              <a:rPr lang="en-US" dirty="0">
                <a:cs typeface="Arial"/>
                <a:hlinkClick r:id="rId2"/>
              </a:rPr>
              <a:t>UKHSA</a:t>
            </a:r>
            <a:r>
              <a:rPr lang="en-US" dirty="0">
                <a:cs typeface="Arial"/>
              </a:rPr>
              <a:t> as at 09/01/2025</a:t>
            </a:r>
          </a:p>
        </p:txBody>
      </p:sp>
      <p:sp>
        <p:nvSpPr>
          <p:cNvPr id="2" name="TextBox 1">
            <a:extLst>
              <a:ext uri="{FF2B5EF4-FFF2-40B4-BE49-F238E27FC236}">
                <a16:creationId xmlns:a16="http://schemas.microsoft.com/office/drawing/2014/main" id="{30F0863C-A9FB-7029-A8C4-47082B3EBA08}"/>
              </a:ext>
            </a:extLst>
          </p:cNvPr>
          <p:cNvSpPr txBox="1"/>
          <p:nvPr/>
        </p:nvSpPr>
        <p:spPr>
          <a:xfrm>
            <a:off x="0" y="209640"/>
            <a:ext cx="11884742" cy="769441"/>
          </a:xfrm>
          <a:prstGeom prst="rect">
            <a:avLst/>
          </a:prstGeom>
          <a:noFill/>
        </p:spPr>
        <p:txBody>
          <a:bodyPr wrap="square">
            <a:spAutoFit/>
          </a:bodyPr>
          <a:lstStyle/>
          <a:p>
            <a:pPr lvl="1"/>
            <a:r>
              <a:rPr lang="en-GB" sz="4400" dirty="0" err="1">
                <a:effectLst/>
                <a:latin typeface="+mj-lt"/>
                <a:ea typeface="Times New Roman" panose="02020603050405020304" pitchFamily="18" charset="0"/>
              </a:rPr>
              <a:t>MPox</a:t>
            </a:r>
            <a:endParaRPr lang="en-GB" sz="4400" dirty="0">
              <a:effectLst/>
              <a:latin typeface="+mj-lt"/>
              <a:ea typeface="Times New Roman" panose="02020603050405020304" pitchFamily="18" charset="0"/>
            </a:endParaRPr>
          </a:p>
        </p:txBody>
      </p:sp>
      <p:pic>
        <p:nvPicPr>
          <p:cNvPr id="7" name="Picture 6">
            <a:extLst>
              <a:ext uri="{FF2B5EF4-FFF2-40B4-BE49-F238E27FC236}">
                <a16:creationId xmlns:a16="http://schemas.microsoft.com/office/drawing/2014/main" id="{583D1D56-3FC5-B536-2A59-1E556D4D463C}"/>
              </a:ext>
            </a:extLst>
          </p:cNvPr>
          <p:cNvPicPr>
            <a:picLocks noChangeAspect="1"/>
          </p:cNvPicPr>
          <p:nvPr/>
        </p:nvPicPr>
        <p:blipFill>
          <a:blip r:embed="rId3"/>
          <a:stretch>
            <a:fillRect/>
          </a:stretch>
        </p:blipFill>
        <p:spPr>
          <a:xfrm>
            <a:off x="824134" y="1460468"/>
            <a:ext cx="4595764" cy="4125686"/>
          </a:xfrm>
          <a:prstGeom prst="rect">
            <a:avLst/>
          </a:prstGeom>
        </p:spPr>
      </p:pic>
      <p:sp>
        <p:nvSpPr>
          <p:cNvPr id="9" name="TextBox 8">
            <a:extLst>
              <a:ext uri="{FF2B5EF4-FFF2-40B4-BE49-F238E27FC236}">
                <a16:creationId xmlns:a16="http://schemas.microsoft.com/office/drawing/2014/main" id="{B8F23547-6672-3582-7054-9D315FD35908}"/>
              </a:ext>
            </a:extLst>
          </p:cNvPr>
          <p:cNvSpPr txBox="1"/>
          <p:nvPr/>
        </p:nvSpPr>
        <p:spPr>
          <a:xfrm>
            <a:off x="433658" y="5770820"/>
            <a:ext cx="832934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dirty="0">
                <a:cs typeface="Arial"/>
              </a:rPr>
              <a:t>Clade </a:t>
            </a:r>
            <a:r>
              <a:rPr lang="en-US" dirty="0" err="1">
                <a:cs typeface="Arial"/>
              </a:rPr>
              <a:t>Ib</a:t>
            </a:r>
            <a:r>
              <a:rPr lang="en-US" dirty="0">
                <a:cs typeface="Arial"/>
              </a:rPr>
              <a:t> – Six cases as at 20/01/2025. 0 in Wales.</a:t>
            </a:r>
          </a:p>
        </p:txBody>
      </p:sp>
    </p:spTree>
    <p:extLst>
      <p:ext uri="{BB962C8B-B14F-4D97-AF65-F5344CB8AC3E}">
        <p14:creationId xmlns:p14="http://schemas.microsoft.com/office/powerpoint/2010/main" val="929058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097E2-25CF-0A82-FED2-73C195C98E5E}"/>
              </a:ext>
            </a:extLst>
          </p:cNvPr>
          <p:cNvSpPr>
            <a:spLocks noGrp="1"/>
          </p:cNvSpPr>
          <p:nvPr>
            <p:ph type="title"/>
          </p:nvPr>
        </p:nvSpPr>
        <p:spPr>
          <a:xfrm>
            <a:off x="838200" y="2252983"/>
            <a:ext cx="10515600" cy="1325563"/>
          </a:xfrm>
        </p:spPr>
        <p:txBody>
          <a:bodyPr/>
          <a:lstStyle/>
          <a:p>
            <a:pPr algn="ctr"/>
            <a:r>
              <a:rPr lang="en-GB" sz="4400" dirty="0">
                <a:ea typeface="Times New Roman" panose="02020603050405020304" pitchFamily="18" charset="0"/>
              </a:rPr>
              <a:t>Vaccination life course updates</a:t>
            </a:r>
            <a:br>
              <a:rPr lang="en-GB" sz="4400" dirty="0">
                <a:ea typeface="Times New Roman" panose="02020603050405020304" pitchFamily="18" charset="0"/>
              </a:rPr>
            </a:br>
            <a:endParaRPr lang="en-GB" dirty="0"/>
          </a:p>
        </p:txBody>
      </p:sp>
      <p:sp>
        <p:nvSpPr>
          <p:cNvPr id="5" name="Slide Number Placeholder 4">
            <a:extLst>
              <a:ext uri="{FF2B5EF4-FFF2-40B4-BE49-F238E27FC236}">
                <a16:creationId xmlns:a16="http://schemas.microsoft.com/office/drawing/2014/main" id="{DD3B2FEC-93CC-2496-24FA-4BE6E5D04EDC}"/>
              </a:ext>
            </a:extLst>
          </p:cNvPr>
          <p:cNvSpPr>
            <a:spLocks noGrp="1"/>
          </p:cNvSpPr>
          <p:nvPr>
            <p:ph type="sldNum" sz="quarter" idx="12"/>
          </p:nvPr>
        </p:nvSpPr>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3072308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A46E1-0577-2D77-D85B-F5D32658AA67}"/>
              </a:ext>
            </a:extLst>
          </p:cNvPr>
          <p:cNvSpPr>
            <a:spLocks noGrp="1"/>
          </p:cNvSpPr>
          <p:nvPr>
            <p:ph type="title"/>
          </p:nvPr>
        </p:nvSpPr>
        <p:spPr/>
        <p:txBody>
          <a:bodyPr/>
          <a:lstStyle/>
          <a:p>
            <a:r>
              <a:rPr lang="en-GB" sz="4400" dirty="0">
                <a:effectLst/>
                <a:ea typeface="Times New Roman" panose="02020603050405020304" pitchFamily="18" charset="0"/>
              </a:rPr>
              <a:t>Pregnancy programmes </a:t>
            </a:r>
            <a:br>
              <a:rPr lang="en-GB" sz="4400" dirty="0">
                <a:effectLst/>
                <a:ea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80E8D93F-4E97-891C-52FB-60194A33EA05}"/>
              </a:ext>
            </a:extLst>
          </p:cNvPr>
          <p:cNvSpPr>
            <a:spLocks noGrp="1"/>
          </p:cNvSpPr>
          <p:nvPr>
            <p:ph idx="1"/>
          </p:nvPr>
        </p:nvSpPr>
        <p:spPr>
          <a:xfrm>
            <a:off x="419100" y="3968750"/>
            <a:ext cx="7258050" cy="1325563"/>
          </a:xfrm>
        </p:spPr>
        <p:txBody>
          <a:bodyPr/>
          <a:lstStyle/>
          <a:p>
            <a:pPr marL="0" indent="0">
              <a:buNone/>
            </a:pPr>
            <a:r>
              <a:rPr lang="en-GB" dirty="0"/>
              <a:t>Hawys Youlden- Lead Nurse Immunisation VPDP, PHW</a:t>
            </a:r>
          </a:p>
        </p:txBody>
      </p:sp>
      <p:sp>
        <p:nvSpPr>
          <p:cNvPr id="5" name="Slide Number Placeholder 4">
            <a:extLst>
              <a:ext uri="{FF2B5EF4-FFF2-40B4-BE49-F238E27FC236}">
                <a16:creationId xmlns:a16="http://schemas.microsoft.com/office/drawing/2014/main" id="{A29ED310-2F22-F4C0-0EF4-AEA1A280680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8591385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7371-E7EB-BE3B-F29C-53EF7B129474}"/>
              </a:ext>
            </a:extLst>
          </p:cNvPr>
          <p:cNvSpPr>
            <a:spLocks noGrp="1"/>
          </p:cNvSpPr>
          <p:nvPr>
            <p:ph type="title"/>
          </p:nvPr>
        </p:nvSpPr>
        <p:spPr>
          <a:xfrm>
            <a:off x="2333625" y="199933"/>
            <a:ext cx="10515600" cy="854075"/>
          </a:xfrm>
        </p:spPr>
        <p:txBody>
          <a:bodyPr/>
          <a:lstStyle/>
          <a:p>
            <a:r>
              <a:rPr lang="en-GB" b="1" dirty="0"/>
              <a:t>Vaccination in Pregnancy</a:t>
            </a:r>
          </a:p>
        </p:txBody>
      </p:sp>
      <p:sp>
        <p:nvSpPr>
          <p:cNvPr id="3" name="Content Placeholder 2">
            <a:extLst>
              <a:ext uri="{FF2B5EF4-FFF2-40B4-BE49-F238E27FC236}">
                <a16:creationId xmlns:a16="http://schemas.microsoft.com/office/drawing/2014/main" id="{D69B66E9-D1DD-DCA2-BFC7-914BFDC5DAE9}"/>
              </a:ext>
            </a:extLst>
          </p:cNvPr>
          <p:cNvSpPr>
            <a:spLocks noGrp="1"/>
          </p:cNvSpPr>
          <p:nvPr>
            <p:ph idx="1"/>
          </p:nvPr>
        </p:nvSpPr>
        <p:spPr>
          <a:xfrm>
            <a:off x="628650" y="1054009"/>
            <a:ext cx="4714875" cy="2767518"/>
          </a:xfrm>
          <a:noFill/>
          <a:ln>
            <a:solidFill>
              <a:schemeClr val="accent1"/>
            </a:solidFill>
          </a:ln>
        </p:spPr>
        <p:txBody>
          <a:bodyPr/>
          <a:lstStyle/>
          <a:p>
            <a:pPr marL="0" indent="0" algn="ctr">
              <a:buNone/>
            </a:pPr>
            <a:endParaRPr lang="en-GB" sz="2400" dirty="0"/>
          </a:p>
          <a:p>
            <a:pPr marL="0" indent="0" algn="ctr">
              <a:buNone/>
            </a:pPr>
            <a:r>
              <a:rPr lang="en-GB" sz="2400" dirty="0"/>
              <a:t>Vaccination is the </a:t>
            </a:r>
            <a:r>
              <a:rPr lang="en-GB" sz="2400" b="1" dirty="0"/>
              <a:t>safest</a:t>
            </a:r>
            <a:r>
              <a:rPr lang="en-GB" sz="2400" dirty="0"/>
              <a:t> and </a:t>
            </a:r>
            <a:r>
              <a:rPr lang="en-GB" sz="2400" b="1" dirty="0"/>
              <a:t>most effective </a:t>
            </a:r>
            <a:r>
              <a:rPr lang="en-GB" sz="2400" dirty="0"/>
              <a:t>way of protecting pregnant women and their babies against serious illnesses such as whooping cough, flu, RSV and COVID-19</a:t>
            </a:r>
            <a:r>
              <a:rPr lang="en-GB" sz="2400" b="1" dirty="0"/>
              <a:t>.</a:t>
            </a:r>
          </a:p>
        </p:txBody>
      </p:sp>
      <p:sp>
        <p:nvSpPr>
          <p:cNvPr id="5" name="Slide Number Placeholder 4">
            <a:extLst>
              <a:ext uri="{FF2B5EF4-FFF2-40B4-BE49-F238E27FC236}">
                <a16:creationId xmlns:a16="http://schemas.microsoft.com/office/drawing/2014/main" id="{872DBC59-95CA-2D3C-299F-5610A775506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7" name="Picture 6" descr="A close-up of a baby's hand&#10;&#10;Description automatically generated">
            <a:extLst>
              <a:ext uri="{FF2B5EF4-FFF2-40B4-BE49-F238E27FC236}">
                <a16:creationId xmlns:a16="http://schemas.microsoft.com/office/drawing/2014/main" id="{0654262F-331F-53FC-8DC0-D3C2DA0DD3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900" y="1054008"/>
            <a:ext cx="4152900" cy="2767518"/>
          </a:xfrm>
          <a:prstGeom prst="rect">
            <a:avLst/>
          </a:prstGeom>
        </p:spPr>
      </p:pic>
      <p:sp>
        <p:nvSpPr>
          <p:cNvPr id="10" name="TextBox 9">
            <a:extLst>
              <a:ext uri="{FF2B5EF4-FFF2-40B4-BE49-F238E27FC236}">
                <a16:creationId xmlns:a16="http://schemas.microsoft.com/office/drawing/2014/main" id="{5CD58911-E0FC-02FC-992C-A7906B67C665}"/>
              </a:ext>
            </a:extLst>
          </p:cNvPr>
          <p:cNvSpPr txBox="1"/>
          <p:nvPr/>
        </p:nvSpPr>
        <p:spPr>
          <a:xfrm>
            <a:off x="260391" y="4427885"/>
            <a:ext cx="11671218" cy="1107996"/>
          </a:xfrm>
          <a:prstGeom prst="rect">
            <a:avLst/>
          </a:prstGeom>
          <a:solidFill>
            <a:schemeClr val="bg1"/>
          </a:solid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212A73"/>
                </a:solidFill>
                <a:effectLst/>
                <a:uLnTx/>
                <a:uFillTx/>
                <a:latin typeface="Arial"/>
                <a:ea typeface="+mn-ea"/>
                <a:cs typeface="+mn-cs"/>
              </a:rPr>
              <a:t>Healthcare workers including midwives are a </a:t>
            </a:r>
            <a:r>
              <a:rPr kumimoji="0" lang="en-GB" sz="2400" b="1" i="0" u="none" strike="noStrike" kern="1200" cap="none" spc="0" normalizeH="0" baseline="0" noProof="0" dirty="0">
                <a:ln>
                  <a:noFill/>
                </a:ln>
                <a:solidFill>
                  <a:srgbClr val="212A73"/>
                </a:solidFill>
                <a:effectLst/>
                <a:uLnTx/>
                <a:uFillTx/>
                <a:latin typeface="Arial"/>
                <a:ea typeface="+mn-ea"/>
                <a:cs typeface="+mn-cs"/>
              </a:rPr>
              <a:t>trusted voice</a:t>
            </a:r>
            <a:r>
              <a:rPr kumimoji="0" lang="en-GB" sz="2400" b="0" i="0" u="none" strike="noStrike" kern="1200" cap="none" spc="0" normalizeH="0" baseline="0" noProof="0" dirty="0">
                <a:ln>
                  <a:noFill/>
                </a:ln>
                <a:solidFill>
                  <a:srgbClr val="212A73"/>
                </a:solidFill>
                <a:effectLst/>
                <a:uLnTx/>
                <a:uFillTx/>
                <a:latin typeface="Arial"/>
                <a:ea typeface="+mn-ea"/>
                <a:cs typeface="+mn-cs"/>
              </a:rPr>
              <a:t> and an important source of information about vaccination in pregnancy. </a:t>
            </a:r>
            <a:r>
              <a:rPr kumimoji="0" lang="en-GB" sz="2400" b="0" i="0" u="none" strike="noStrike" kern="1200" cap="none" spc="0" normalizeH="0" baseline="0" noProof="0" dirty="0">
                <a:ln>
                  <a:noFill/>
                </a:ln>
                <a:solidFill>
                  <a:srgbClr val="FF0000"/>
                </a:solidFill>
                <a:effectLst/>
                <a:uLnTx/>
                <a:uFillTx/>
                <a:latin typeface="Arial"/>
                <a:ea typeface="+mn-ea"/>
                <a:cs typeface="+mn-cs"/>
              </a:rPr>
              <a:t>Make every contact count.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1484648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2408-48BD-F722-73A8-B67E42F124EA}"/>
              </a:ext>
            </a:extLst>
          </p:cNvPr>
          <p:cNvSpPr>
            <a:spLocks noGrp="1"/>
          </p:cNvSpPr>
          <p:nvPr>
            <p:ph type="title"/>
          </p:nvPr>
        </p:nvSpPr>
        <p:spPr>
          <a:xfrm>
            <a:off x="152872" y="100587"/>
            <a:ext cx="12039127" cy="1109902"/>
          </a:xfrm>
        </p:spPr>
        <p:txBody>
          <a:bodyPr lIns="91440" tIns="45720" rIns="91440" bIns="45720" anchor="t"/>
          <a:lstStyle/>
          <a:p>
            <a:r>
              <a:rPr lang="en-GB" b="1" dirty="0">
                <a:cs typeface="Arial"/>
              </a:rPr>
              <a:t>Maternal RSV vaccination programme for infant protection </a:t>
            </a:r>
            <a:endParaRPr lang="en-US" dirty="0"/>
          </a:p>
        </p:txBody>
      </p:sp>
      <p:sp>
        <p:nvSpPr>
          <p:cNvPr id="3" name="Content Placeholder 2">
            <a:extLst>
              <a:ext uri="{FF2B5EF4-FFF2-40B4-BE49-F238E27FC236}">
                <a16:creationId xmlns:a16="http://schemas.microsoft.com/office/drawing/2014/main" id="{42CED836-A29C-5F29-DF9A-4D62279D5890}"/>
              </a:ext>
            </a:extLst>
          </p:cNvPr>
          <p:cNvSpPr>
            <a:spLocks noGrp="1"/>
          </p:cNvSpPr>
          <p:nvPr>
            <p:ph idx="1"/>
          </p:nvPr>
        </p:nvSpPr>
        <p:spPr>
          <a:xfrm>
            <a:off x="152873" y="1428593"/>
            <a:ext cx="9692045" cy="4351338"/>
          </a:xfrm>
        </p:spPr>
        <p:txBody>
          <a:bodyPr lIns="91440" tIns="45720" rIns="91440" bIns="45720" anchor="t"/>
          <a:lstStyle/>
          <a:p>
            <a:r>
              <a:rPr lang="en-US" sz="2000" dirty="0">
                <a:cs typeface="Arial"/>
              </a:rPr>
              <a:t>Programme introduced on 1 September 2024 </a:t>
            </a:r>
          </a:p>
          <a:p>
            <a:r>
              <a:rPr lang="en-US" sz="2000" dirty="0">
                <a:cs typeface="Arial"/>
              </a:rPr>
              <a:t>Offer of vaccination to all pregnant women at 28 weeks gestation</a:t>
            </a:r>
          </a:p>
          <a:p>
            <a:r>
              <a:rPr lang="en-US" sz="2000" dirty="0">
                <a:cs typeface="Arial"/>
              </a:rPr>
              <a:t>Pregnant women will remain eligible until discharge from maternity services. </a:t>
            </a:r>
          </a:p>
          <a:p>
            <a:pPr marL="0" indent="0">
              <a:buNone/>
            </a:pPr>
            <a:r>
              <a:rPr lang="en-US" sz="2000" dirty="0">
                <a:latin typeface="Arial"/>
                <a:cs typeface="Arial"/>
              </a:rPr>
              <a:t>   This will </a:t>
            </a:r>
            <a:r>
              <a:rPr lang="en-GB" sz="2000" dirty="0">
                <a:latin typeface="Arial"/>
                <a:cs typeface="Arial"/>
              </a:rPr>
              <a:t>not offer passive protection to the baby through transplacental antibody transfer but may protect the mother from contracting RSV, thus reducing the chance of transmission to the infant, and may help increase levels of antibodies in breast milk. Though neither of these are expected to be as protective as transplacental antibody transfer from vaccination earlier in pregnancy.</a:t>
            </a:r>
            <a:r>
              <a:rPr lang="en-US" sz="2000" dirty="0">
                <a:cs typeface="Arial"/>
              </a:rPr>
              <a:t> </a:t>
            </a:r>
          </a:p>
          <a:p>
            <a:pPr marL="0" indent="0" algn="ctr">
              <a:buNone/>
            </a:pPr>
            <a:endParaRPr lang="en-US" sz="1600" b="1" dirty="0">
              <a:cs typeface="Arial"/>
            </a:endParaRPr>
          </a:p>
          <a:p>
            <a:pPr marL="0" indent="0" algn="ctr">
              <a:buNone/>
            </a:pPr>
            <a:endParaRPr lang="en-US" sz="1600" b="1" dirty="0">
              <a:cs typeface="Arial"/>
            </a:endParaRPr>
          </a:p>
          <a:p>
            <a:pPr marL="0" indent="0" algn="ctr">
              <a:buNone/>
            </a:pPr>
            <a:r>
              <a:rPr lang="en-US" sz="1800" b="1" dirty="0">
                <a:cs typeface="Arial"/>
              </a:rPr>
              <a:t>Healthcare professional are trusted voices, it is important to ensure we make every contact count to raise awareness of maternal vaccinations </a:t>
            </a:r>
          </a:p>
        </p:txBody>
      </p:sp>
      <p:sp>
        <p:nvSpPr>
          <p:cNvPr id="5" name="Slide Number Placeholder 4">
            <a:extLst>
              <a:ext uri="{FF2B5EF4-FFF2-40B4-BE49-F238E27FC236}">
                <a16:creationId xmlns:a16="http://schemas.microsoft.com/office/drawing/2014/main" id="{CF6987E5-22EC-B0A7-49C5-501AE576453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8DEE2AF8-F442-6856-13CB-6621E8975036}"/>
              </a:ext>
            </a:extLst>
          </p:cNvPr>
          <p:cNvPicPr>
            <a:picLocks noChangeAspect="1"/>
          </p:cNvPicPr>
          <p:nvPr/>
        </p:nvPicPr>
        <p:blipFill>
          <a:blip r:embed="rId3"/>
          <a:stretch>
            <a:fillRect/>
          </a:stretch>
        </p:blipFill>
        <p:spPr>
          <a:xfrm>
            <a:off x="9997789" y="1210489"/>
            <a:ext cx="2041339" cy="4299841"/>
          </a:xfrm>
          <a:prstGeom prst="rect">
            <a:avLst/>
          </a:prstGeom>
          <a:ln>
            <a:solidFill>
              <a:srgbClr val="002060"/>
            </a:solidFill>
          </a:ln>
        </p:spPr>
      </p:pic>
      <p:sp>
        <p:nvSpPr>
          <p:cNvPr id="7" name="TextBox 6">
            <a:extLst>
              <a:ext uri="{FF2B5EF4-FFF2-40B4-BE49-F238E27FC236}">
                <a16:creationId xmlns:a16="http://schemas.microsoft.com/office/drawing/2014/main" id="{B82F59B2-F7EC-FB31-060E-7F5F98C880BC}"/>
              </a:ext>
            </a:extLst>
          </p:cNvPr>
          <p:cNvSpPr txBox="1"/>
          <p:nvPr/>
        </p:nvSpPr>
        <p:spPr>
          <a:xfrm>
            <a:off x="9719152" y="5543310"/>
            <a:ext cx="256743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Image source: Public Health Wales</a:t>
            </a:r>
          </a:p>
        </p:txBody>
      </p:sp>
      <p:sp>
        <p:nvSpPr>
          <p:cNvPr id="9" name="Isosceles Triangle 8">
            <a:extLst>
              <a:ext uri="{FF2B5EF4-FFF2-40B4-BE49-F238E27FC236}">
                <a16:creationId xmlns:a16="http://schemas.microsoft.com/office/drawing/2014/main" id="{06B30320-C0EA-7773-ABAD-E0539C207A42}"/>
              </a:ext>
            </a:extLst>
          </p:cNvPr>
          <p:cNvSpPr/>
          <p:nvPr/>
        </p:nvSpPr>
        <p:spPr>
          <a:xfrm>
            <a:off x="152872" y="2670772"/>
            <a:ext cx="290748" cy="235390"/>
          </a:xfrm>
          <a:prstGeom prst="triangle">
            <a:avLst/>
          </a:prstGeom>
          <a:ln>
            <a:noFill/>
          </a:ln>
          <a:effectLst/>
          <a:scene3d>
            <a:camera prst="orthographicFront">
              <a:rot lat="0" lon="0" rev="0"/>
            </a:camera>
            <a:lightRig rig="contrasting" dir="t">
              <a:rot lat="0" lon="0" rev="7800000"/>
            </a:lightRig>
          </a:scene3d>
          <a:sp3d>
            <a:bevelT w="139700" h="1397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267921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DE09-1462-2B7B-F654-CCC71F9B2D48}"/>
              </a:ext>
            </a:extLst>
          </p:cNvPr>
          <p:cNvSpPr>
            <a:spLocks noGrp="1"/>
          </p:cNvSpPr>
          <p:nvPr>
            <p:ph type="title"/>
          </p:nvPr>
        </p:nvSpPr>
        <p:spPr>
          <a:xfrm>
            <a:off x="0" y="0"/>
            <a:ext cx="12192000" cy="707923"/>
          </a:xfrm>
        </p:spPr>
        <p:txBody>
          <a:bodyPr/>
          <a:lstStyle/>
          <a:p>
            <a:pPr algn="ctr"/>
            <a:r>
              <a:rPr lang="en-GB" dirty="0"/>
              <a:t>Aims and objectives</a:t>
            </a:r>
          </a:p>
        </p:txBody>
      </p:sp>
      <p:sp>
        <p:nvSpPr>
          <p:cNvPr id="3" name="Content Placeholder 2">
            <a:extLst>
              <a:ext uri="{FF2B5EF4-FFF2-40B4-BE49-F238E27FC236}">
                <a16:creationId xmlns:a16="http://schemas.microsoft.com/office/drawing/2014/main" id="{0AC89586-3109-430D-AC51-CDE1B7F57882}"/>
              </a:ext>
            </a:extLst>
          </p:cNvPr>
          <p:cNvSpPr>
            <a:spLocks noGrp="1"/>
          </p:cNvSpPr>
          <p:nvPr>
            <p:ph idx="1"/>
          </p:nvPr>
        </p:nvSpPr>
        <p:spPr>
          <a:xfrm>
            <a:off x="707038" y="1149712"/>
            <a:ext cx="11090787" cy="5055383"/>
          </a:xfrm>
        </p:spPr>
        <p:txBody>
          <a:bodyPr/>
          <a:lstStyle/>
          <a:p>
            <a:r>
              <a:rPr lang="en-GB" sz="2400" dirty="0"/>
              <a:t>To highlight key policy changes relating to immunisation and vaccination</a:t>
            </a:r>
          </a:p>
          <a:p>
            <a:r>
              <a:rPr lang="en-GB" sz="2400" dirty="0"/>
              <a:t>To provide information on current epidemiology and surveillance of vaccine preventable diseases</a:t>
            </a:r>
          </a:p>
          <a:p>
            <a:r>
              <a:rPr lang="en-GB" sz="2400" dirty="0"/>
              <a:t>To provide information about new vaccination programmes or changes to current programmes</a:t>
            </a:r>
          </a:p>
          <a:p>
            <a:r>
              <a:rPr lang="en-GB" sz="2400" dirty="0"/>
              <a:t>To highlight changes to vaccine products or vaccine supply</a:t>
            </a:r>
          </a:p>
          <a:p>
            <a:r>
              <a:rPr lang="en-GB" sz="2400" dirty="0"/>
              <a:t>To highlight insight findings and co-produced resources developed by the engagement team aiming to improve vaccine equity across Wales</a:t>
            </a:r>
          </a:p>
          <a:p>
            <a:r>
              <a:rPr lang="en-GB" sz="2400" dirty="0"/>
              <a:t>To promote the Public Health Wales microsite and resources</a:t>
            </a:r>
          </a:p>
          <a:p>
            <a:endParaRPr lang="en-GB" sz="2400" dirty="0"/>
          </a:p>
          <a:p>
            <a:endParaRPr lang="en-GB" sz="2400" dirty="0"/>
          </a:p>
          <a:p>
            <a:pPr marL="0" indent="0" algn="ctr">
              <a:buNone/>
            </a:pPr>
            <a:r>
              <a:rPr lang="en-GB" sz="1800" b="1" dirty="0"/>
              <a:t>The content of these slides are up to date as of the 30</a:t>
            </a:r>
            <a:r>
              <a:rPr lang="en-GB" sz="1800" b="1" baseline="30000" dirty="0"/>
              <a:t>th</a:t>
            </a:r>
            <a:r>
              <a:rPr lang="en-GB" sz="1800" b="1" dirty="0"/>
              <a:t> January 2025</a:t>
            </a:r>
          </a:p>
        </p:txBody>
      </p:sp>
      <p:sp>
        <p:nvSpPr>
          <p:cNvPr id="5" name="Slide Number Placeholder 4">
            <a:extLst>
              <a:ext uri="{FF2B5EF4-FFF2-40B4-BE49-F238E27FC236}">
                <a16:creationId xmlns:a16="http://schemas.microsoft.com/office/drawing/2014/main" id="{AEC7CF8A-06AC-771F-C3E0-F11FF4D68272}"/>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1063260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EF1FE-E177-4E03-9586-AC7B4E44F12E}"/>
              </a:ext>
            </a:extLst>
          </p:cNvPr>
          <p:cNvSpPr>
            <a:spLocks noGrp="1"/>
          </p:cNvSpPr>
          <p:nvPr>
            <p:ph type="title"/>
          </p:nvPr>
        </p:nvSpPr>
        <p:spPr>
          <a:xfrm>
            <a:off x="330206" y="318344"/>
            <a:ext cx="10515600" cy="833679"/>
          </a:xfrm>
        </p:spPr>
        <p:txBody>
          <a:bodyPr lIns="91440" tIns="45720" rIns="91440" bIns="45720" anchor="t">
            <a:normAutofit/>
          </a:bodyPr>
          <a:lstStyle/>
          <a:p>
            <a:r>
              <a:rPr lang="en-GB" b="1" dirty="0">
                <a:latin typeface="Arial"/>
                <a:cs typeface="Arial"/>
              </a:rPr>
              <a:t>RSV Vaccine- </a:t>
            </a:r>
            <a:r>
              <a:rPr lang="en-GB" b="1" dirty="0" err="1">
                <a:latin typeface="Arial"/>
                <a:cs typeface="Arial"/>
              </a:rPr>
              <a:t>Abrysvo</a:t>
            </a:r>
            <a:r>
              <a:rPr lang="en-US" sz="4400" baseline="30000" dirty="0">
                <a:effectLst/>
                <a:latin typeface="Arial"/>
                <a:ea typeface="Times New Roman" panose="02020603050405020304" pitchFamily="18" charset="0"/>
                <a:cs typeface="Arial"/>
              </a:rPr>
              <a:t> ▼ </a:t>
            </a:r>
            <a:r>
              <a:rPr lang="en-GB" b="1" baseline="30000" dirty="0">
                <a:latin typeface="Arial"/>
                <a:cs typeface="Arial"/>
              </a:rPr>
              <a:t>® </a:t>
            </a:r>
            <a:endParaRPr lang="en-GB" dirty="0">
              <a:cs typeface="Arial"/>
            </a:endParaRPr>
          </a:p>
        </p:txBody>
      </p:sp>
      <p:sp>
        <p:nvSpPr>
          <p:cNvPr id="3" name="Content Placeholder 2">
            <a:extLst>
              <a:ext uri="{FF2B5EF4-FFF2-40B4-BE49-F238E27FC236}">
                <a16:creationId xmlns:a16="http://schemas.microsoft.com/office/drawing/2014/main" id="{DA0945BE-AF2C-45B8-A88B-8B0B5BE47D23}"/>
              </a:ext>
            </a:extLst>
          </p:cNvPr>
          <p:cNvSpPr>
            <a:spLocks noGrp="1"/>
          </p:cNvSpPr>
          <p:nvPr>
            <p:ph idx="1"/>
          </p:nvPr>
        </p:nvSpPr>
        <p:spPr>
          <a:xfrm>
            <a:off x="584782" y="1532969"/>
            <a:ext cx="10007772" cy="1972177"/>
          </a:xfrm>
        </p:spPr>
        <p:txBody>
          <a:bodyPr vert="horz" lIns="91440" tIns="45720" rIns="91440" bIns="45720" rtlCol="0" anchor="t">
            <a:normAutofit fontScale="92500" lnSpcReduction="10000"/>
          </a:bodyPr>
          <a:lstStyle/>
          <a:p>
            <a:pPr>
              <a:lnSpc>
                <a:spcPct val="110000"/>
              </a:lnSpc>
              <a:spcAft>
                <a:spcPts val="600"/>
              </a:spcAft>
            </a:pPr>
            <a:r>
              <a:rPr lang="en-GB" sz="2000" dirty="0">
                <a:cs typeface="Times New Roman"/>
              </a:rPr>
              <a:t>Vaccination offered </a:t>
            </a:r>
            <a:r>
              <a:rPr lang="en-GB" sz="2000" b="1" dirty="0">
                <a:cs typeface="Times New Roman"/>
              </a:rPr>
              <a:t>year-round.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212A73"/>
                </a:solidFill>
                <a:effectLst/>
                <a:uLnTx/>
                <a:uFillTx/>
                <a:latin typeface="Arial"/>
                <a:ea typeface="+mn-ea"/>
                <a:cs typeface="Arial"/>
              </a:rPr>
              <a:t>The offer of maternal vaccination will be available with each pregnancy to protect each infant against RSV</a:t>
            </a:r>
          </a:p>
          <a:p>
            <a:pPr>
              <a:defRPr/>
            </a:pPr>
            <a:r>
              <a:rPr kumimoji="0" lang="en-GB" sz="2000" b="0" i="0" u="none" strike="noStrike" kern="1200" cap="none" spc="0" normalizeH="0" baseline="0" noProof="0" dirty="0">
                <a:ln>
                  <a:noFill/>
                </a:ln>
                <a:solidFill>
                  <a:srgbClr val="212A73"/>
                </a:solidFill>
                <a:effectLst/>
                <a:uLnTx/>
                <a:uFillTx/>
                <a:latin typeface="Arial"/>
                <a:ea typeface="+mn-ea"/>
                <a:cs typeface="+mn-cs"/>
              </a:rPr>
              <a:t>Vaccination discussions are advised throughout a pregnant woman's care, ideally before the vaccination appointment to ensure the pregnant woman is able to make an informed decision</a:t>
            </a:r>
            <a:endParaRPr kumimoji="0" lang="en-US" sz="2000" b="0" i="0" u="none" strike="noStrike" kern="1200" cap="none" spc="0" normalizeH="0" baseline="0" noProof="0" dirty="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212A73"/>
              </a:solidFill>
              <a:effectLst/>
              <a:uLnTx/>
              <a:uFillTx/>
              <a:latin typeface="Arial"/>
              <a:ea typeface="+mn-ea"/>
              <a:cs typeface="+mn-cs"/>
            </a:endParaRPr>
          </a:p>
          <a:p>
            <a:pPr>
              <a:lnSpc>
                <a:spcPct val="110000"/>
              </a:lnSpc>
              <a:spcAft>
                <a:spcPts val="600"/>
              </a:spcAft>
            </a:pPr>
            <a:endParaRPr lang="en-GB" sz="2000" dirty="0">
              <a:cs typeface="Times New Roman"/>
            </a:endParaRPr>
          </a:p>
          <a:p>
            <a:pPr>
              <a:lnSpc>
                <a:spcPct val="110000"/>
              </a:lnSpc>
              <a:spcAft>
                <a:spcPts val="600"/>
              </a:spcAft>
            </a:pPr>
            <a:endParaRPr lang="en-GB" sz="2000" dirty="0">
              <a:cs typeface="Times New Roman"/>
            </a:endParaRPr>
          </a:p>
          <a:p>
            <a:pPr marL="0" indent="0">
              <a:lnSpc>
                <a:spcPct val="120000"/>
              </a:lnSpc>
              <a:spcAft>
                <a:spcPts val="600"/>
              </a:spcAft>
              <a:buNone/>
            </a:pPr>
            <a:endParaRPr lang="en-GB" sz="2000" dirty="0"/>
          </a:p>
        </p:txBody>
      </p:sp>
      <p:sp>
        <p:nvSpPr>
          <p:cNvPr id="11" name="Slide Number Placeholder 10">
            <a:extLst>
              <a:ext uri="{FF2B5EF4-FFF2-40B4-BE49-F238E27FC236}">
                <a16:creationId xmlns:a16="http://schemas.microsoft.com/office/drawing/2014/main" id="{014AFC0E-81A1-4A63-8641-FD49A115E754}"/>
              </a:ext>
            </a:extLst>
          </p:cNvPr>
          <p:cNvSpPr>
            <a:spLocks noGrp="1"/>
          </p:cNvSpPr>
          <p:nvPr>
            <p:ph type="sldNum" sz="quarter" idx="11"/>
          </p:nvPr>
        </p:nvSpPr>
        <p:spPr>
          <a:xfrm>
            <a:off x="11253724" y="6313992"/>
            <a:ext cx="708163" cy="38970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r>
              <a:rPr kumimoji="0" lang="en-GB" sz="1800" b="1" i="0" u="none" strike="noStrike" kern="1200" cap="none" spc="0" normalizeH="0" baseline="0" noProof="0" dirty="0">
                <a:ln>
                  <a:noFill/>
                </a:ln>
                <a:solidFill>
                  <a:prstClr val="white"/>
                </a:solidFill>
                <a:effectLst/>
                <a:uLnTx/>
                <a:uFillTx/>
                <a:latin typeface="Arial"/>
                <a:ea typeface="+mn-ea"/>
                <a:cs typeface="+mn-cs"/>
              </a:rPr>
              <a:t>	</a:t>
            </a:r>
          </a:p>
        </p:txBody>
      </p:sp>
      <p:pic>
        <p:nvPicPr>
          <p:cNvPr id="5" name="Picture 4">
            <a:extLst>
              <a:ext uri="{FF2B5EF4-FFF2-40B4-BE49-F238E27FC236}">
                <a16:creationId xmlns:a16="http://schemas.microsoft.com/office/drawing/2014/main" id="{758B4045-7CC1-837F-55B1-19D678C2524E}"/>
              </a:ext>
            </a:extLst>
          </p:cNvPr>
          <p:cNvPicPr>
            <a:picLocks noChangeAspect="1"/>
          </p:cNvPicPr>
          <p:nvPr/>
        </p:nvPicPr>
        <p:blipFill>
          <a:blip r:embed="rId3"/>
          <a:stretch>
            <a:fillRect/>
          </a:stretch>
        </p:blipFill>
        <p:spPr>
          <a:xfrm>
            <a:off x="8028853" y="3264681"/>
            <a:ext cx="3933034" cy="2594505"/>
          </a:xfrm>
          <a:prstGeom prst="rect">
            <a:avLst/>
          </a:prstGeom>
        </p:spPr>
      </p:pic>
    </p:spTree>
    <p:extLst>
      <p:ext uri="{BB962C8B-B14F-4D97-AF65-F5344CB8AC3E}">
        <p14:creationId xmlns:p14="http://schemas.microsoft.com/office/powerpoint/2010/main" val="3982819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C43C6-1E52-FB45-4532-F26DA740FC76}"/>
              </a:ext>
            </a:extLst>
          </p:cNvPr>
          <p:cNvSpPr>
            <a:spLocks noGrp="1"/>
          </p:cNvSpPr>
          <p:nvPr>
            <p:ph type="title"/>
          </p:nvPr>
        </p:nvSpPr>
        <p:spPr>
          <a:xfrm>
            <a:off x="0" y="136525"/>
            <a:ext cx="12192000" cy="724094"/>
          </a:xfrm>
        </p:spPr>
        <p:txBody>
          <a:bodyPr/>
          <a:lstStyle/>
          <a:p>
            <a:pPr algn="ctr"/>
            <a:r>
              <a:rPr lang="en-GB" sz="3600" dirty="0"/>
              <a:t>Co-administration of </a:t>
            </a:r>
            <a:r>
              <a:rPr lang="en-US" sz="3600" dirty="0" err="1">
                <a:effectLst/>
                <a:latin typeface="Arial"/>
                <a:ea typeface="Times New Roman" panose="02020603050405020304" pitchFamily="18" charset="0"/>
                <a:cs typeface="Arial"/>
              </a:rPr>
              <a:t>Abrysvo</a:t>
            </a:r>
            <a:r>
              <a:rPr lang="en-US" sz="3600" baseline="30000" dirty="0">
                <a:effectLst/>
                <a:latin typeface="Arial"/>
                <a:ea typeface="Times New Roman" panose="02020603050405020304" pitchFamily="18" charset="0"/>
                <a:cs typeface="Arial"/>
              </a:rPr>
              <a:t>▼® </a:t>
            </a:r>
            <a:r>
              <a:rPr lang="en-GB" sz="3600" dirty="0"/>
              <a:t>vaccine with other vaccines and immunoglobulins in pregnancy</a:t>
            </a:r>
          </a:p>
        </p:txBody>
      </p:sp>
      <p:sp>
        <p:nvSpPr>
          <p:cNvPr id="5" name="Slide Number Placeholder 4">
            <a:extLst>
              <a:ext uri="{FF2B5EF4-FFF2-40B4-BE49-F238E27FC236}">
                <a16:creationId xmlns:a16="http://schemas.microsoft.com/office/drawing/2014/main" id="{935B703D-0E8F-2911-416B-DE13855D42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7E9091A3-AA65-D79B-4A6F-59E0B2EBD0B2}"/>
              </a:ext>
            </a:extLst>
          </p:cNvPr>
          <p:cNvSpPr txBox="1"/>
          <p:nvPr/>
        </p:nvSpPr>
        <p:spPr>
          <a:xfrm>
            <a:off x="838200" y="3740612"/>
            <a:ext cx="10986856" cy="20313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*A phase 2 study showed reduced immune response to some pertussis components when a DTaP vaccine was co-administered with an RSV vaccine in non-pregnant women aged 18-49 years</a:t>
            </a:r>
            <a:r>
              <a:rPr kumimoji="0" lang="en-GB" sz="1800" b="0" i="0" u="none" strike="noStrike" kern="1200" cap="none" spc="0" normalizeH="0" baseline="30000" noProof="0" dirty="0">
                <a:ln>
                  <a:noFill/>
                </a:ln>
                <a:solidFill>
                  <a:srgbClr val="212A73"/>
                </a:solidFill>
                <a:effectLst/>
                <a:uLnTx/>
                <a:uFillTx/>
                <a:latin typeface="Arial"/>
                <a:ea typeface="+mn-ea"/>
                <a:cs typeface="+mn-cs"/>
              </a:rPr>
              <a:t>1</a:t>
            </a:r>
            <a:r>
              <a:rPr kumimoji="0" lang="en-GB" sz="1800" b="0" i="0" u="none" strike="noStrike" kern="1200" cap="none" spc="0" normalizeH="0" baseline="0" noProof="0" dirty="0">
                <a:ln>
                  <a:noFill/>
                </a:ln>
                <a:solidFill>
                  <a:srgbClr val="212A73"/>
                </a:solidFill>
                <a:effectLst/>
                <a:uLnTx/>
                <a:uFillTx/>
                <a:latin typeface="Arial"/>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The clinical impact of this is unknown, but likely to be small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If the pertussis-containing vaccine is given at the typical time (from 16 weeks) and RSV vaccine at the scheduled time (week 28 onward), there is no chance of a reduced pertussis response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If a woman has not had a pertussis-containing vaccine by the time she is attending for RSV vaccine, give both at once to maximise timely antibody production</a:t>
            </a:r>
          </a:p>
        </p:txBody>
      </p:sp>
      <p:graphicFrame>
        <p:nvGraphicFramePr>
          <p:cNvPr id="17" name="Content Placeholder 16">
            <a:extLst>
              <a:ext uri="{FF2B5EF4-FFF2-40B4-BE49-F238E27FC236}">
                <a16:creationId xmlns:a16="http://schemas.microsoft.com/office/drawing/2014/main" id="{9F093AF9-6A5F-6CB6-A96A-597FC753000E}"/>
              </a:ext>
            </a:extLst>
          </p:cNvPr>
          <p:cNvGraphicFramePr>
            <a:graphicFrameLocks noGrp="1"/>
          </p:cNvGraphicFramePr>
          <p:nvPr>
            <p:ph idx="1"/>
          </p:nvPr>
        </p:nvGraphicFramePr>
        <p:xfrm>
          <a:off x="1530473" y="1301406"/>
          <a:ext cx="8953500" cy="2146999"/>
        </p:xfrm>
        <a:graphic>
          <a:graphicData uri="http://schemas.openxmlformats.org/drawingml/2006/table">
            <a:tbl>
              <a:tblPr firstRow="1" bandRow="1">
                <a:tableStyleId>{5C22544A-7EE6-4342-B048-85BDC9FD1C3A}</a:tableStyleId>
              </a:tblPr>
              <a:tblGrid>
                <a:gridCol w="4476750">
                  <a:extLst>
                    <a:ext uri="{9D8B030D-6E8A-4147-A177-3AD203B41FA5}">
                      <a16:colId xmlns:a16="http://schemas.microsoft.com/office/drawing/2014/main" val="3727901493"/>
                    </a:ext>
                  </a:extLst>
                </a:gridCol>
                <a:gridCol w="4476750">
                  <a:extLst>
                    <a:ext uri="{9D8B030D-6E8A-4147-A177-3AD203B41FA5}">
                      <a16:colId xmlns:a16="http://schemas.microsoft.com/office/drawing/2014/main" val="3294360384"/>
                    </a:ext>
                  </a:extLst>
                </a:gridCol>
              </a:tblGrid>
              <a:tr h="370840">
                <a:tc>
                  <a:txBody>
                    <a:bodyPr/>
                    <a:lstStyle/>
                    <a:p>
                      <a:pPr>
                        <a:lnSpc>
                          <a:spcPct val="107000"/>
                        </a:lnSpc>
                        <a:spcAft>
                          <a:spcPts val="800"/>
                        </a:spcAft>
                      </a:pPr>
                      <a:r>
                        <a:rPr lang="en-GB" sz="1800" kern="1200">
                          <a:effectLst/>
                        </a:rPr>
                        <a:t>Product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GB" sz="1800" kern="1200">
                          <a:effectLst/>
                        </a:rPr>
                        <a:t>Can be co-administered with RSV vaccine in pregnancy?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698794883"/>
                  </a:ext>
                </a:extLst>
              </a:tr>
              <a:tr h="370840">
                <a:tc>
                  <a:txBody>
                    <a:bodyPr/>
                    <a:lstStyle/>
                    <a:p>
                      <a:pPr>
                        <a:lnSpc>
                          <a:spcPct val="107000"/>
                        </a:lnSpc>
                        <a:spcAft>
                          <a:spcPts val="800"/>
                        </a:spcAft>
                      </a:pPr>
                      <a:r>
                        <a:rPr lang="en-GB" sz="1800" kern="1200">
                          <a:effectLst/>
                        </a:rPr>
                        <a:t>Influenza vaccine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GB" sz="1800" kern="12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534059566"/>
                  </a:ext>
                </a:extLst>
              </a:tr>
              <a:tr h="370840">
                <a:tc>
                  <a:txBody>
                    <a:bodyPr/>
                    <a:lstStyle/>
                    <a:p>
                      <a:pPr>
                        <a:lnSpc>
                          <a:spcPct val="107000"/>
                        </a:lnSpc>
                        <a:spcAft>
                          <a:spcPts val="800"/>
                        </a:spcAft>
                      </a:pPr>
                      <a:r>
                        <a:rPr lang="en-GB" sz="1800" kern="1200">
                          <a:effectLst/>
                        </a:rPr>
                        <a:t>COVID-19 vaccine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GB" sz="1800" kern="12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437874262"/>
                  </a:ext>
                </a:extLst>
              </a:tr>
              <a:tr h="370840">
                <a:tc>
                  <a:txBody>
                    <a:bodyPr/>
                    <a:lstStyle/>
                    <a:p>
                      <a:pPr>
                        <a:lnSpc>
                          <a:spcPct val="107000"/>
                        </a:lnSpc>
                        <a:spcAft>
                          <a:spcPts val="800"/>
                        </a:spcAft>
                      </a:pPr>
                      <a:r>
                        <a:rPr lang="en-GB" sz="1800" kern="1200">
                          <a:effectLst/>
                        </a:rPr>
                        <a:t>Pertussis-containing vaccine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GB" sz="1800" kern="1200">
                          <a:effectLst/>
                        </a:rPr>
                        <a:t>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710366633"/>
                  </a:ext>
                </a:extLst>
              </a:tr>
              <a:tr h="370840">
                <a:tc>
                  <a:txBody>
                    <a:bodyPr/>
                    <a:lstStyle/>
                    <a:p>
                      <a:pPr>
                        <a:lnSpc>
                          <a:spcPct val="107000"/>
                        </a:lnSpc>
                        <a:spcAft>
                          <a:spcPts val="800"/>
                        </a:spcAft>
                      </a:pPr>
                      <a:r>
                        <a:rPr lang="en-GB" sz="1800" kern="1200" dirty="0">
                          <a:effectLst/>
                        </a:rPr>
                        <a:t>Anti-D immunoglobulin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GB" sz="1800" kern="1200" dirty="0">
                          <a:effectLst/>
                        </a:rPr>
                        <a:t>Yes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780542479"/>
                  </a:ext>
                </a:extLst>
              </a:tr>
            </a:tbl>
          </a:graphicData>
        </a:graphic>
      </p:graphicFrame>
    </p:spTree>
    <p:extLst>
      <p:ext uri="{BB962C8B-B14F-4D97-AF65-F5344CB8AC3E}">
        <p14:creationId xmlns:p14="http://schemas.microsoft.com/office/powerpoint/2010/main" val="682881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D7332-01BB-E834-B0BB-CF66B989AB4C}"/>
              </a:ext>
            </a:extLst>
          </p:cNvPr>
          <p:cNvSpPr>
            <a:spLocks noGrp="1"/>
          </p:cNvSpPr>
          <p:nvPr>
            <p:ph type="title"/>
          </p:nvPr>
        </p:nvSpPr>
        <p:spPr/>
        <p:txBody>
          <a:bodyPr/>
          <a:lstStyle/>
          <a:p>
            <a:r>
              <a:rPr lang="en-GB" dirty="0"/>
              <a:t>Influenza infection in pregnancy (1)</a:t>
            </a:r>
          </a:p>
        </p:txBody>
      </p:sp>
      <p:sp>
        <p:nvSpPr>
          <p:cNvPr id="3" name="Content Placeholder 2">
            <a:extLst>
              <a:ext uri="{FF2B5EF4-FFF2-40B4-BE49-F238E27FC236}">
                <a16:creationId xmlns:a16="http://schemas.microsoft.com/office/drawing/2014/main" id="{CAC8EA99-3B7A-D61E-60E2-6B809F7F96BA}"/>
              </a:ext>
            </a:extLst>
          </p:cNvPr>
          <p:cNvSpPr>
            <a:spLocks noGrp="1"/>
          </p:cNvSpPr>
          <p:nvPr>
            <p:ph idx="1"/>
          </p:nvPr>
        </p:nvSpPr>
        <p:spPr>
          <a:xfrm>
            <a:off x="838200" y="1253331"/>
            <a:ext cx="6505280" cy="4351338"/>
          </a:xfrm>
          <a:custGeom>
            <a:avLst/>
            <a:gdLst>
              <a:gd name="connsiteX0" fmla="*/ 0 w 6505280"/>
              <a:gd name="connsiteY0" fmla="*/ 0 h 4351338"/>
              <a:gd name="connsiteX1" fmla="*/ 396231 w 6505280"/>
              <a:gd name="connsiteY1" fmla="*/ 0 h 4351338"/>
              <a:gd name="connsiteX2" fmla="*/ 792461 w 6505280"/>
              <a:gd name="connsiteY2" fmla="*/ 0 h 4351338"/>
              <a:gd name="connsiteX3" fmla="*/ 1188692 w 6505280"/>
              <a:gd name="connsiteY3" fmla="*/ 0 h 4351338"/>
              <a:gd name="connsiteX4" fmla="*/ 1910187 w 6505280"/>
              <a:gd name="connsiteY4" fmla="*/ 0 h 4351338"/>
              <a:gd name="connsiteX5" fmla="*/ 2501576 w 6505280"/>
              <a:gd name="connsiteY5" fmla="*/ 0 h 4351338"/>
              <a:gd name="connsiteX6" fmla="*/ 2897807 w 6505280"/>
              <a:gd name="connsiteY6" fmla="*/ 0 h 4351338"/>
              <a:gd name="connsiteX7" fmla="*/ 3489196 w 6505280"/>
              <a:gd name="connsiteY7" fmla="*/ 0 h 4351338"/>
              <a:gd name="connsiteX8" fmla="*/ 4210690 w 6505280"/>
              <a:gd name="connsiteY8" fmla="*/ 0 h 4351338"/>
              <a:gd name="connsiteX9" fmla="*/ 4737027 w 6505280"/>
              <a:gd name="connsiteY9" fmla="*/ 0 h 4351338"/>
              <a:gd name="connsiteX10" fmla="*/ 5263363 w 6505280"/>
              <a:gd name="connsiteY10" fmla="*/ 0 h 4351338"/>
              <a:gd name="connsiteX11" fmla="*/ 5854752 w 6505280"/>
              <a:gd name="connsiteY11" fmla="*/ 0 h 4351338"/>
              <a:gd name="connsiteX12" fmla="*/ 6505280 w 6505280"/>
              <a:gd name="connsiteY12" fmla="*/ 0 h 4351338"/>
              <a:gd name="connsiteX13" fmla="*/ 6505280 w 6505280"/>
              <a:gd name="connsiteY13" fmla="*/ 587431 h 4351338"/>
              <a:gd name="connsiteX14" fmla="*/ 6505280 w 6505280"/>
              <a:gd name="connsiteY14" fmla="*/ 1218375 h 4351338"/>
              <a:gd name="connsiteX15" fmla="*/ 6505280 w 6505280"/>
              <a:gd name="connsiteY15" fmla="*/ 1718779 h 4351338"/>
              <a:gd name="connsiteX16" fmla="*/ 6505280 w 6505280"/>
              <a:gd name="connsiteY16" fmla="*/ 2175669 h 4351338"/>
              <a:gd name="connsiteX17" fmla="*/ 6505280 w 6505280"/>
              <a:gd name="connsiteY17" fmla="*/ 2719586 h 4351338"/>
              <a:gd name="connsiteX18" fmla="*/ 6505280 w 6505280"/>
              <a:gd name="connsiteY18" fmla="*/ 3307017 h 4351338"/>
              <a:gd name="connsiteX19" fmla="*/ 6505280 w 6505280"/>
              <a:gd name="connsiteY19" fmla="*/ 4351338 h 4351338"/>
              <a:gd name="connsiteX20" fmla="*/ 5848838 w 6505280"/>
              <a:gd name="connsiteY20" fmla="*/ 4351338 h 4351338"/>
              <a:gd name="connsiteX21" fmla="*/ 5322502 w 6505280"/>
              <a:gd name="connsiteY21" fmla="*/ 4351338 h 4351338"/>
              <a:gd name="connsiteX22" fmla="*/ 4796166 w 6505280"/>
              <a:gd name="connsiteY22" fmla="*/ 4351338 h 4351338"/>
              <a:gd name="connsiteX23" fmla="*/ 4269829 w 6505280"/>
              <a:gd name="connsiteY23" fmla="*/ 4351338 h 4351338"/>
              <a:gd name="connsiteX24" fmla="*/ 3743493 w 6505280"/>
              <a:gd name="connsiteY24" fmla="*/ 4351338 h 4351338"/>
              <a:gd name="connsiteX25" fmla="*/ 3087051 w 6505280"/>
              <a:gd name="connsiteY25" fmla="*/ 4351338 h 4351338"/>
              <a:gd name="connsiteX26" fmla="*/ 2495662 w 6505280"/>
              <a:gd name="connsiteY26" fmla="*/ 4351338 h 4351338"/>
              <a:gd name="connsiteX27" fmla="*/ 2099431 w 6505280"/>
              <a:gd name="connsiteY27" fmla="*/ 4351338 h 4351338"/>
              <a:gd name="connsiteX28" fmla="*/ 1573095 w 6505280"/>
              <a:gd name="connsiteY28" fmla="*/ 4351338 h 4351338"/>
              <a:gd name="connsiteX29" fmla="*/ 916653 w 6505280"/>
              <a:gd name="connsiteY29" fmla="*/ 4351338 h 4351338"/>
              <a:gd name="connsiteX30" fmla="*/ 0 w 6505280"/>
              <a:gd name="connsiteY30" fmla="*/ 4351338 h 4351338"/>
              <a:gd name="connsiteX31" fmla="*/ 0 w 6505280"/>
              <a:gd name="connsiteY31" fmla="*/ 3720394 h 4351338"/>
              <a:gd name="connsiteX32" fmla="*/ 0 w 6505280"/>
              <a:gd name="connsiteY32" fmla="*/ 3307017 h 4351338"/>
              <a:gd name="connsiteX33" fmla="*/ 0 w 6505280"/>
              <a:gd name="connsiteY33" fmla="*/ 2676073 h 4351338"/>
              <a:gd name="connsiteX34" fmla="*/ 0 w 6505280"/>
              <a:gd name="connsiteY34" fmla="*/ 2262696 h 4351338"/>
              <a:gd name="connsiteX35" fmla="*/ 0 w 6505280"/>
              <a:gd name="connsiteY35" fmla="*/ 1718779 h 4351338"/>
              <a:gd name="connsiteX36" fmla="*/ 0 w 6505280"/>
              <a:gd name="connsiteY36" fmla="*/ 1261888 h 4351338"/>
              <a:gd name="connsiteX37" fmla="*/ 0 w 6505280"/>
              <a:gd name="connsiteY37" fmla="*/ 804998 h 4351338"/>
              <a:gd name="connsiteX38" fmla="*/ 0 w 6505280"/>
              <a:gd name="connsiteY38"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505280" h="4351338" fill="none" extrusionOk="0">
                <a:moveTo>
                  <a:pt x="0" y="0"/>
                </a:moveTo>
                <a:cubicBezTo>
                  <a:pt x="145633" y="-4882"/>
                  <a:pt x="314913" y="41717"/>
                  <a:pt x="396231" y="0"/>
                </a:cubicBezTo>
                <a:cubicBezTo>
                  <a:pt x="477549" y="-41717"/>
                  <a:pt x="699522" y="30830"/>
                  <a:pt x="792461" y="0"/>
                </a:cubicBezTo>
                <a:cubicBezTo>
                  <a:pt x="885400" y="-30830"/>
                  <a:pt x="1099244" y="21984"/>
                  <a:pt x="1188692" y="0"/>
                </a:cubicBezTo>
                <a:cubicBezTo>
                  <a:pt x="1278140" y="-21984"/>
                  <a:pt x="1562214" y="34159"/>
                  <a:pt x="1910187" y="0"/>
                </a:cubicBezTo>
                <a:cubicBezTo>
                  <a:pt x="2258161" y="-34159"/>
                  <a:pt x="2308799" y="9787"/>
                  <a:pt x="2501576" y="0"/>
                </a:cubicBezTo>
                <a:cubicBezTo>
                  <a:pt x="2694353" y="-9787"/>
                  <a:pt x="2813769" y="34796"/>
                  <a:pt x="2897807" y="0"/>
                </a:cubicBezTo>
                <a:cubicBezTo>
                  <a:pt x="2981845" y="-34796"/>
                  <a:pt x="3222866" y="39616"/>
                  <a:pt x="3489196" y="0"/>
                </a:cubicBezTo>
                <a:cubicBezTo>
                  <a:pt x="3755526" y="-39616"/>
                  <a:pt x="3941925" y="73217"/>
                  <a:pt x="4210690" y="0"/>
                </a:cubicBezTo>
                <a:cubicBezTo>
                  <a:pt x="4479455" y="-73217"/>
                  <a:pt x="4619367" y="42231"/>
                  <a:pt x="4737027" y="0"/>
                </a:cubicBezTo>
                <a:cubicBezTo>
                  <a:pt x="4854687" y="-42231"/>
                  <a:pt x="5056341" y="51784"/>
                  <a:pt x="5263363" y="0"/>
                </a:cubicBezTo>
                <a:cubicBezTo>
                  <a:pt x="5470385" y="-51784"/>
                  <a:pt x="5713544" y="56497"/>
                  <a:pt x="5854752" y="0"/>
                </a:cubicBezTo>
                <a:cubicBezTo>
                  <a:pt x="5995960" y="-56497"/>
                  <a:pt x="6285823" y="73034"/>
                  <a:pt x="6505280" y="0"/>
                </a:cubicBezTo>
                <a:cubicBezTo>
                  <a:pt x="6555359" y="174026"/>
                  <a:pt x="6499444" y="395244"/>
                  <a:pt x="6505280" y="587431"/>
                </a:cubicBezTo>
                <a:cubicBezTo>
                  <a:pt x="6511116" y="779618"/>
                  <a:pt x="6488610" y="999363"/>
                  <a:pt x="6505280" y="1218375"/>
                </a:cubicBezTo>
                <a:cubicBezTo>
                  <a:pt x="6521950" y="1437387"/>
                  <a:pt x="6491166" y="1474240"/>
                  <a:pt x="6505280" y="1718779"/>
                </a:cubicBezTo>
                <a:cubicBezTo>
                  <a:pt x="6519394" y="1963318"/>
                  <a:pt x="6454314" y="1978820"/>
                  <a:pt x="6505280" y="2175669"/>
                </a:cubicBezTo>
                <a:cubicBezTo>
                  <a:pt x="6556246" y="2372518"/>
                  <a:pt x="6490662" y="2482297"/>
                  <a:pt x="6505280" y="2719586"/>
                </a:cubicBezTo>
                <a:cubicBezTo>
                  <a:pt x="6519898" y="2956875"/>
                  <a:pt x="6461660" y="3020497"/>
                  <a:pt x="6505280" y="3307017"/>
                </a:cubicBezTo>
                <a:cubicBezTo>
                  <a:pt x="6548900" y="3593537"/>
                  <a:pt x="6477231" y="4064768"/>
                  <a:pt x="6505280" y="4351338"/>
                </a:cubicBezTo>
                <a:cubicBezTo>
                  <a:pt x="6237339" y="4355721"/>
                  <a:pt x="6051753" y="4304933"/>
                  <a:pt x="5848838" y="4351338"/>
                </a:cubicBezTo>
                <a:cubicBezTo>
                  <a:pt x="5645923" y="4397743"/>
                  <a:pt x="5435355" y="4308754"/>
                  <a:pt x="5322502" y="4351338"/>
                </a:cubicBezTo>
                <a:cubicBezTo>
                  <a:pt x="5209649" y="4393922"/>
                  <a:pt x="4981165" y="4300663"/>
                  <a:pt x="4796166" y="4351338"/>
                </a:cubicBezTo>
                <a:cubicBezTo>
                  <a:pt x="4611167" y="4402013"/>
                  <a:pt x="4523740" y="4316649"/>
                  <a:pt x="4269829" y="4351338"/>
                </a:cubicBezTo>
                <a:cubicBezTo>
                  <a:pt x="4015918" y="4386027"/>
                  <a:pt x="3883178" y="4288760"/>
                  <a:pt x="3743493" y="4351338"/>
                </a:cubicBezTo>
                <a:cubicBezTo>
                  <a:pt x="3603808" y="4413916"/>
                  <a:pt x="3266213" y="4293973"/>
                  <a:pt x="3087051" y="4351338"/>
                </a:cubicBezTo>
                <a:cubicBezTo>
                  <a:pt x="2907889" y="4408703"/>
                  <a:pt x="2732608" y="4342886"/>
                  <a:pt x="2495662" y="4351338"/>
                </a:cubicBezTo>
                <a:cubicBezTo>
                  <a:pt x="2258716" y="4359790"/>
                  <a:pt x="2284497" y="4314865"/>
                  <a:pt x="2099431" y="4351338"/>
                </a:cubicBezTo>
                <a:cubicBezTo>
                  <a:pt x="1914365" y="4387811"/>
                  <a:pt x="1776533" y="4326097"/>
                  <a:pt x="1573095" y="4351338"/>
                </a:cubicBezTo>
                <a:cubicBezTo>
                  <a:pt x="1369657" y="4376579"/>
                  <a:pt x="1094353" y="4341629"/>
                  <a:pt x="916653" y="4351338"/>
                </a:cubicBezTo>
                <a:cubicBezTo>
                  <a:pt x="738953" y="4361047"/>
                  <a:pt x="381162" y="4257605"/>
                  <a:pt x="0" y="4351338"/>
                </a:cubicBezTo>
                <a:cubicBezTo>
                  <a:pt x="-9260" y="4220838"/>
                  <a:pt x="69869" y="3884207"/>
                  <a:pt x="0" y="3720394"/>
                </a:cubicBezTo>
                <a:cubicBezTo>
                  <a:pt x="-69869" y="3556581"/>
                  <a:pt x="41617" y="3425440"/>
                  <a:pt x="0" y="3307017"/>
                </a:cubicBezTo>
                <a:cubicBezTo>
                  <a:pt x="-41617" y="3188594"/>
                  <a:pt x="40580" y="2972344"/>
                  <a:pt x="0" y="2676073"/>
                </a:cubicBezTo>
                <a:cubicBezTo>
                  <a:pt x="-40580" y="2379802"/>
                  <a:pt x="35976" y="2367819"/>
                  <a:pt x="0" y="2262696"/>
                </a:cubicBezTo>
                <a:cubicBezTo>
                  <a:pt x="-35976" y="2157573"/>
                  <a:pt x="34760" y="1889743"/>
                  <a:pt x="0" y="1718779"/>
                </a:cubicBezTo>
                <a:cubicBezTo>
                  <a:pt x="-34760" y="1547815"/>
                  <a:pt x="17173" y="1404491"/>
                  <a:pt x="0" y="1261888"/>
                </a:cubicBezTo>
                <a:cubicBezTo>
                  <a:pt x="-17173" y="1119285"/>
                  <a:pt x="43013" y="922344"/>
                  <a:pt x="0" y="804998"/>
                </a:cubicBezTo>
                <a:cubicBezTo>
                  <a:pt x="-43013" y="687652"/>
                  <a:pt x="14321" y="314282"/>
                  <a:pt x="0" y="0"/>
                </a:cubicBezTo>
                <a:close/>
              </a:path>
              <a:path w="6505280" h="4351338" stroke="0" extrusionOk="0">
                <a:moveTo>
                  <a:pt x="0" y="0"/>
                </a:moveTo>
                <a:cubicBezTo>
                  <a:pt x="113889" y="-29706"/>
                  <a:pt x="273632" y="55316"/>
                  <a:pt x="526336" y="0"/>
                </a:cubicBezTo>
                <a:cubicBezTo>
                  <a:pt x="779040" y="-55316"/>
                  <a:pt x="767426" y="43498"/>
                  <a:pt x="922567" y="0"/>
                </a:cubicBezTo>
                <a:cubicBezTo>
                  <a:pt x="1077708" y="-43498"/>
                  <a:pt x="1484300" y="8988"/>
                  <a:pt x="1644062" y="0"/>
                </a:cubicBezTo>
                <a:cubicBezTo>
                  <a:pt x="1803824" y="-8988"/>
                  <a:pt x="1947065" y="15719"/>
                  <a:pt x="2170398" y="0"/>
                </a:cubicBezTo>
                <a:cubicBezTo>
                  <a:pt x="2393731" y="-15719"/>
                  <a:pt x="2502244" y="9966"/>
                  <a:pt x="2696734" y="0"/>
                </a:cubicBezTo>
                <a:cubicBezTo>
                  <a:pt x="2891224" y="-9966"/>
                  <a:pt x="3086018" y="45939"/>
                  <a:pt x="3418229" y="0"/>
                </a:cubicBezTo>
                <a:cubicBezTo>
                  <a:pt x="3750441" y="-45939"/>
                  <a:pt x="3667556" y="21581"/>
                  <a:pt x="3879512" y="0"/>
                </a:cubicBezTo>
                <a:cubicBezTo>
                  <a:pt x="4091468" y="-21581"/>
                  <a:pt x="4426076" y="49089"/>
                  <a:pt x="4601007" y="0"/>
                </a:cubicBezTo>
                <a:cubicBezTo>
                  <a:pt x="4775939" y="-49089"/>
                  <a:pt x="5143688" y="34698"/>
                  <a:pt x="5322502" y="0"/>
                </a:cubicBezTo>
                <a:cubicBezTo>
                  <a:pt x="5501316" y="-34698"/>
                  <a:pt x="5729231" y="57703"/>
                  <a:pt x="5913891" y="0"/>
                </a:cubicBezTo>
                <a:cubicBezTo>
                  <a:pt x="6098551" y="-57703"/>
                  <a:pt x="6278763" y="4884"/>
                  <a:pt x="6505280" y="0"/>
                </a:cubicBezTo>
                <a:cubicBezTo>
                  <a:pt x="6559456" y="124138"/>
                  <a:pt x="6446937" y="333253"/>
                  <a:pt x="6505280" y="500404"/>
                </a:cubicBezTo>
                <a:cubicBezTo>
                  <a:pt x="6563623" y="667555"/>
                  <a:pt x="6495873" y="742037"/>
                  <a:pt x="6505280" y="913781"/>
                </a:cubicBezTo>
                <a:cubicBezTo>
                  <a:pt x="6514687" y="1085525"/>
                  <a:pt x="6456082" y="1197565"/>
                  <a:pt x="6505280" y="1457698"/>
                </a:cubicBezTo>
                <a:cubicBezTo>
                  <a:pt x="6554478" y="1717831"/>
                  <a:pt x="6472260" y="1749094"/>
                  <a:pt x="6505280" y="2001615"/>
                </a:cubicBezTo>
                <a:cubicBezTo>
                  <a:pt x="6538300" y="2254136"/>
                  <a:pt x="6444045" y="2314965"/>
                  <a:pt x="6505280" y="2545533"/>
                </a:cubicBezTo>
                <a:cubicBezTo>
                  <a:pt x="6566515" y="2776101"/>
                  <a:pt x="6499535" y="2858591"/>
                  <a:pt x="6505280" y="3132963"/>
                </a:cubicBezTo>
                <a:cubicBezTo>
                  <a:pt x="6511025" y="3407335"/>
                  <a:pt x="6491858" y="3468307"/>
                  <a:pt x="6505280" y="3720394"/>
                </a:cubicBezTo>
                <a:cubicBezTo>
                  <a:pt x="6518702" y="3972481"/>
                  <a:pt x="6432216" y="4149455"/>
                  <a:pt x="6505280" y="4351338"/>
                </a:cubicBezTo>
                <a:cubicBezTo>
                  <a:pt x="6333562" y="4362384"/>
                  <a:pt x="6228008" y="4305694"/>
                  <a:pt x="6109049" y="4351338"/>
                </a:cubicBezTo>
                <a:cubicBezTo>
                  <a:pt x="5990090" y="4396982"/>
                  <a:pt x="5615288" y="4306426"/>
                  <a:pt x="5387555" y="4351338"/>
                </a:cubicBezTo>
                <a:cubicBezTo>
                  <a:pt x="5159822" y="4396250"/>
                  <a:pt x="4946276" y="4289449"/>
                  <a:pt x="4796166" y="4351338"/>
                </a:cubicBezTo>
                <a:cubicBezTo>
                  <a:pt x="4646056" y="4413227"/>
                  <a:pt x="4506460" y="4343910"/>
                  <a:pt x="4334882" y="4351338"/>
                </a:cubicBezTo>
                <a:cubicBezTo>
                  <a:pt x="4163304" y="4358766"/>
                  <a:pt x="3978943" y="4324258"/>
                  <a:pt x="3743493" y="4351338"/>
                </a:cubicBezTo>
                <a:cubicBezTo>
                  <a:pt x="3508043" y="4378418"/>
                  <a:pt x="3497006" y="4327381"/>
                  <a:pt x="3347262" y="4351338"/>
                </a:cubicBezTo>
                <a:cubicBezTo>
                  <a:pt x="3197518" y="4375295"/>
                  <a:pt x="3089208" y="4347200"/>
                  <a:pt x="2951032" y="4351338"/>
                </a:cubicBezTo>
                <a:cubicBezTo>
                  <a:pt x="2812856" y="4355476"/>
                  <a:pt x="2537994" y="4323876"/>
                  <a:pt x="2359642" y="4351338"/>
                </a:cubicBezTo>
                <a:cubicBezTo>
                  <a:pt x="2181290" y="4378800"/>
                  <a:pt x="2002736" y="4312336"/>
                  <a:pt x="1898359" y="4351338"/>
                </a:cubicBezTo>
                <a:cubicBezTo>
                  <a:pt x="1793982" y="4390340"/>
                  <a:pt x="1466654" y="4301101"/>
                  <a:pt x="1241917" y="4351338"/>
                </a:cubicBezTo>
                <a:cubicBezTo>
                  <a:pt x="1017180" y="4401575"/>
                  <a:pt x="968899" y="4346487"/>
                  <a:pt x="780634" y="4351338"/>
                </a:cubicBezTo>
                <a:cubicBezTo>
                  <a:pt x="592369" y="4356189"/>
                  <a:pt x="241794" y="4275727"/>
                  <a:pt x="0" y="4351338"/>
                </a:cubicBezTo>
                <a:cubicBezTo>
                  <a:pt x="-2512" y="4152112"/>
                  <a:pt x="6475" y="4023420"/>
                  <a:pt x="0" y="3937961"/>
                </a:cubicBezTo>
                <a:cubicBezTo>
                  <a:pt x="-6475" y="3852502"/>
                  <a:pt x="1215" y="3692808"/>
                  <a:pt x="0" y="3481070"/>
                </a:cubicBezTo>
                <a:cubicBezTo>
                  <a:pt x="-1215" y="3269332"/>
                  <a:pt x="59237" y="3063895"/>
                  <a:pt x="0" y="2893640"/>
                </a:cubicBezTo>
                <a:cubicBezTo>
                  <a:pt x="-59237" y="2723385"/>
                  <a:pt x="15066" y="2396928"/>
                  <a:pt x="0" y="2262696"/>
                </a:cubicBezTo>
                <a:cubicBezTo>
                  <a:pt x="-15066" y="2128464"/>
                  <a:pt x="19292" y="1865345"/>
                  <a:pt x="0" y="1762292"/>
                </a:cubicBezTo>
                <a:cubicBezTo>
                  <a:pt x="-19292" y="1659239"/>
                  <a:pt x="57889" y="1379901"/>
                  <a:pt x="0" y="1131348"/>
                </a:cubicBezTo>
                <a:cubicBezTo>
                  <a:pt x="-57889" y="882795"/>
                  <a:pt x="25927" y="870050"/>
                  <a:pt x="0" y="674457"/>
                </a:cubicBezTo>
                <a:cubicBezTo>
                  <a:pt x="-25927" y="478864"/>
                  <a:pt x="69155" y="213935"/>
                  <a:pt x="0" y="0"/>
                </a:cubicBezTo>
                <a:close/>
              </a:path>
            </a:pathLst>
          </a:custGeom>
          <a:ln>
            <a:solidFill>
              <a:srgbClr val="FF0000"/>
            </a:solidFill>
            <a:extLst>
              <a:ext uri="{C807C97D-BFC1-408E-A445-0C87EB9F89A2}">
                <ask:lineSketchStyleProps xmlns:ask="http://schemas.microsoft.com/office/drawing/2018/sketchyshapes" sd="1219033472">
                  <ask:type>
                    <ask:lineSketchScribble/>
                  </ask:type>
                </ask:lineSketchStyleProps>
              </a:ext>
            </a:extLst>
          </a:ln>
        </p:spPr>
        <p:txBody>
          <a:bodyPr/>
          <a:lstStyle/>
          <a:p>
            <a:r>
              <a:rPr lang="en-GB" sz="1600" dirty="0"/>
              <a:t>Flu is more serious in pregnancy as the immune system is weakened to ensure the pregnancy is successful. Therefore, the pregnant woman is more prone to infections and complications of flu</a:t>
            </a:r>
          </a:p>
          <a:p>
            <a:r>
              <a:rPr lang="en-GB" sz="1600" dirty="0">
                <a:effectLst/>
                <a:ea typeface="Calibri" panose="020F0502020204030204" pitchFamily="34" charset="0"/>
                <a:cs typeface="Arial" panose="020B0604020202020204" pitchFamily="34" charset="0"/>
              </a:rPr>
              <a:t>Influenza presents significant risks to pregnant women and their babies. If a woman catches influenza during pregnancy, she is at increased risk of experiencing severe disease, admission to intensive care and perinatal mortality (Jamieson, 2009; Pierce, 2011) </a:t>
            </a:r>
          </a:p>
          <a:p>
            <a:r>
              <a:rPr lang="en-GB" sz="1600" dirty="0">
                <a:effectLst/>
                <a:ea typeface="Calibri" panose="020F0502020204030204" pitchFamily="34" charset="0"/>
                <a:cs typeface="Arial" panose="020B0604020202020204" pitchFamily="34" charset="0"/>
              </a:rPr>
              <a:t>There were </a:t>
            </a:r>
            <a:r>
              <a:rPr lang="en-GB" sz="1600" b="1" dirty="0">
                <a:effectLst/>
                <a:ea typeface="Calibri" panose="020F0502020204030204" pitchFamily="34" charset="0"/>
                <a:cs typeface="Arial" panose="020B0604020202020204" pitchFamily="34" charset="0"/>
              </a:rPr>
              <a:t>29 deaths </a:t>
            </a:r>
            <a:r>
              <a:rPr lang="en-GB" sz="1600" dirty="0">
                <a:effectLst/>
                <a:ea typeface="Calibri" panose="020F0502020204030204" pitchFamily="34" charset="0"/>
                <a:cs typeface="Arial" panose="020B0604020202020204" pitchFamily="34" charset="0"/>
              </a:rPr>
              <a:t>of pregnant women and women up to six weeks postpartum in association with influenza in the UK between 2009 and 2012, representing one in eleven maternal deaths (MBRRACE-UK, 2014). </a:t>
            </a:r>
            <a:r>
              <a:rPr lang="en-GB" sz="1100" dirty="0">
                <a:hlinkClick r:id="rId3"/>
              </a:rPr>
              <a:t>MBRRACE-UK: Mothers and Babies: Reducing Risk through Audits and Confidential Enquiries across the UK | MBRRACE-UK | NPEU (ox.ac.uk)</a:t>
            </a:r>
            <a:endParaRPr lang="en-GB" sz="1600" dirty="0"/>
          </a:p>
          <a:p>
            <a:r>
              <a:rPr lang="en-GB" sz="1600" dirty="0"/>
              <a:t>The risks of flu can be serious to the unborn and new-born babies. It can lead to perinatal mortality, prematurity, smaller neonatal size, lower birth weight (Omer </a:t>
            </a:r>
            <a:r>
              <a:rPr lang="en-GB" sz="1600" i="1" dirty="0"/>
              <a:t>et al</a:t>
            </a:r>
            <a:r>
              <a:rPr lang="en-GB" sz="1600" dirty="0"/>
              <a:t>., 2011) </a:t>
            </a:r>
          </a:p>
          <a:p>
            <a:endParaRPr lang="en-GB" sz="2800" dirty="0"/>
          </a:p>
          <a:p>
            <a:r>
              <a:rPr lang="en-GB" sz="1600" dirty="0">
                <a:hlinkClick r:id="rId4"/>
              </a:rPr>
              <a:t>Green Book Chapter 19 Influenza (publishing.service.gov.uk)</a:t>
            </a:r>
            <a:r>
              <a:rPr lang="en-GB" sz="1600" dirty="0">
                <a:hlinkClick r:id="rId5"/>
              </a:rPr>
              <a:t>)</a:t>
            </a:r>
            <a:r>
              <a:rPr lang="en-GB" sz="1600" dirty="0"/>
              <a:t>.</a:t>
            </a:r>
          </a:p>
        </p:txBody>
      </p:sp>
      <p:sp>
        <p:nvSpPr>
          <p:cNvPr id="5" name="Slide Number Placeholder 4">
            <a:extLst>
              <a:ext uri="{FF2B5EF4-FFF2-40B4-BE49-F238E27FC236}">
                <a16:creationId xmlns:a16="http://schemas.microsoft.com/office/drawing/2014/main" id="{DBB5C6AE-3001-A207-D997-5060863ED64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7" name="Picture 6">
            <a:extLst>
              <a:ext uri="{FF2B5EF4-FFF2-40B4-BE49-F238E27FC236}">
                <a16:creationId xmlns:a16="http://schemas.microsoft.com/office/drawing/2014/main" id="{2F6CB416-3E81-F8E2-4F1A-88EDEAD2645C}"/>
              </a:ext>
            </a:extLst>
          </p:cNvPr>
          <p:cNvPicPr>
            <a:picLocks noChangeAspect="1"/>
          </p:cNvPicPr>
          <p:nvPr/>
        </p:nvPicPr>
        <p:blipFill>
          <a:blip r:embed="rId6"/>
          <a:stretch>
            <a:fillRect/>
          </a:stretch>
        </p:blipFill>
        <p:spPr>
          <a:xfrm>
            <a:off x="7477367" y="1635084"/>
            <a:ext cx="3876433" cy="3587832"/>
          </a:xfrm>
          <a:prstGeom prst="rect">
            <a:avLst/>
          </a:prstGeom>
        </p:spPr>
      </p:pic>
    </p:spTree>
    <p:extLst>
      <p:ext uri="{BB962C8B-B14F-4D97-AF65-F5344CB8AC3E}">
        <p14:creationId xmlns:p14="http://schemas.microsoft.com/office/powerpoint/2010/main" val="15588557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940C2-04EF-1146-2B28-4F36498FA64A}"/>
              </a:ext>
            </a:extLst>
          </p:cNvPr>
          <p:cNvSpPr>
            <a:spLocks noGrp="1"/>
          </p:cNvSpPr>
          <p:nvPr>
            <p:ph type="title"/>
          </p:nvPr>
        </p:nvSpPr>
        <p:spPr/>
        <p:txBody>
          <a:bodyPr/>
          <a:lstStyle/>
          <a:p>
            <a:r>
              <a:rPr lang="en-GB" dirty="0"/>
              <a:t>Influenza vaccination in pregnancy (2)  </a:t>
            </a:r>
          </a:p>
        </p:txBody>
      </p:sp>
      <p:sp>
        <p:nvSpPr>
          <p:cNvPr id="3" name="Content Placeholder 2">
            <a:extLst>
              <a:ext uri="{FF2B5EF4-FFF2-40B4-BE49-F238E27FC236}">
                <a16:creationId xmlns:a16="http://schemas.microsoft.com/office/drawing/2014/main" id="{2F0E66DA-27D6-18D1-0B7B-E442D88048BB}"/>
              </a:ext>
            </a:extLst>
          </p:cNvPr>
          <p:cNvSpPr>
            <a:spLocks noGrp="1"/>
          </p:cNvSpPr>
          <p:nvPr>
            <p:ph idx="1"/>
          </p:nvPr>
        </p:nvSpPr>
        <p:spPr>
          <a:xfrm>
            <a:off x="565738" y="1878433"/>
            <a:ext cx="6998972" cy="3438284"/>
          </a:xfrm>
        </p:spPr>
        <p:txBody>
          <a:bodyPr/>
          <a:lstStyle/>
          <a:p>
            <a:r>
              <a:rPr lang="en-GB" sz="2400" b="1" dirty="0"/>
              <a:t>Influenza vaccination in pregnancy </a:t>
            </a:r>
          </a:p>
          <a:p>
            <a:pPr lvl="1"/>
            <a:r>
              <a:rPr lang="en-GB" dirty="0">
                <a:solidFill>
                  <a:srgbClr val="FF0000"/>
                </a:solidFill>
              </a:rPr>
              <a:t>a) protects the mother </a:t>
            </a:r>
          </a:p>
          <a:p>
            <a:pPr lvl="1"/>
            <a:r>
              <a:rPr lang="en-GB" dirty="0">
                <a:solidFill>
                  <a:srgbClr val="FF0000"/>
                </a:solidFill>
              </a:rPr>
              <a:t>b) reduces the risk to the unborn child </a:t>
            </a:r>
          </a:p>
          <a:p>
            <a:pPr lvl="1"/>
            <a:r>
              <a:rPr lang="en-GB" dirty="0">
                <a:solidFill>
                  <a:srgbClr val="FF0000"/>
                </a:solidFill>
              </a:rPr>
              <a:t>c) protects the new-born baby</a:t>
            </a:r>
          </a:p>
          <a:p>
            <a:pPr lvl="1"/>
            <a:endParaRPr lang="en-GB" dirty="0">
              <a:solidFill>
                <a:srgbClr val="FF0000"/>
              </a:solidFill>
            </a:endParaRPr>
          </a:p>
          <a:p>
            <a:r>
              <a:rPr lang="en-GB" sz="2000" dirty="0"/>
              <a:t>Influenza vaccination during pregnancy gives passive immunity against influenza to new-borns. </a:t>
            </a:r>
          </a:p>
          <a:p>
            <a:endParaRPr lang="en-GB" dirty="0"/>
          </a:p>
          <a:p>
            <a:endParaRPr lang="en-GB" dirty="0"/>
          </a:p>
        </p:txBody>
      </p:sp>
      <p:sp>
        <p:nvSpPr>
          <p:cNvPr id="5" name="Slide Number Placeholder 4">
            <a:extLst>
              <a:ext uri="{FF2B5EF4-FFF2-40B4-BE49-F238E27FC236}">
                <a16:creationId xmlns:a16="http://schemas.microsoft.com/office/drawing/2014/main" id="{C4C43004-687B-8640-9590-E67DA2D9B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7" name="Picture 6" descr="A person holding a baby&#10;&#10;Description automatically generated">
            <a:extLst>
              <a:ext uri="{FF2B5EF4-FFF2-40B4-BE49-F238E27FC236}">
                <a16:creationId xmlns:a16="http://schemas.microsoft.com/office/drawing/2014/main" id="{754F4862-C5E7-D42B-2D18-95AAFD82BD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5640" y="1124289"/>
            <a:ext cx="3098160" cy="4649056"/>
          </a:xfrm>
          <a:prstGeom prst="rect">
            <a:avLst/>
          </a:prstGeom>
        </p:spPr>
      </p:pic>
    </p:spTree>
    <p:extLst>
      <p:ext uri="{BB962C8B-B14F-4D97-AF65-F5344CB8AC3E}">
        <p14:creationId xmlns:p14="http://schemas.microsoft.com/office/powerpoint/2010/main" val="1205893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F8785-9B67-3806-3304-52F091D91A4C}"/>
              </a:ext>
            </a:extLst>
          </p:cNvPr>
          <p:cNvSpPr>
            <a:spLocks noGrp="1"/>
          </p:cNvSpPr>
          <p:nvPr>
            <p:ph type="title"/>
          </p:nvPr>
        </p:nvSpPr>
        <p:spPr/>
        <p:txBody>
          <a:bodyPr/>
          <a:lstStyle/>
          <a:p>
            <a:r>
              <a:rPr lang="en-GB" dirty="0"/>
              <a:t>Influenza vaccination in pregnancy (3) </a:t>
            </a:r>
          </a:p>
        </p:txBody>
      </p:sp>
      <p:sp>
        <p:nvSpPr>
          <p:cNvPr id="3" name="Content Placeholder 2">
            <a:extLst>
              <a:ext uri="{FF2B5EF4-FFF2-40B4-BE49-F238E27FC236}">
                <a16:creationId xmlns:a16="http://schemas.microsoft.com/office/drawing/2014/main" id="{982D0705-2404-3726-C004-4F76FCC1EF79}"/>
              </a:ext>
            </a:extLst>
          </p:cNvPr>
          <p:cNvSpPr>
            <a:spLocks noGrp="1"/>
          </p:cNvSpPr>
          <p:nvPr>
            <p:ph idx="1"/>
          </p:nvPr>
        </p:nvSpPr>
        <p:spPr>
          <a:xfrm>
            <a:off x="456460" y="1253331"/>
            <a:ext cx="6374398" cy="4351338"/>
          </a:xfrm>
        </p:spPr>
        <p:txBody>
          <a:bodyPr lIns="91440" tIns="45720" rIns="91440" bIns="45720" anchor="t"/>
          <a:lstStyle/>
          <a:p>
            <a:endParaRPr lang="en-GB" sz="2800" dirty="0"/>
          </a:p>
          <a:p>
            <a:pPr algn="just"/>
            <a:r>
              <a:rPr lang="en-GB" sz="2400" dirty="0"/>
              <a:t>Pregnant women should be offered flu vaccine for each pregnancy (seasonal) </a:t>
            </a:r>
          </a:p>
          <a:p>
            <a:pPr algn="just"/>
            <a:r>
              <a:rPr lang="en-GB" sz="2400" dirty="0"/>
              <a:t>Inactivated influenza vaccines are preferred for women who are pregnant</a:t>
            </a:r>
          </a:p>
          <a:p>
            <a:pPr algn="just"/>
            <a:r>
              <a:rPr lang="en-GB" sz="2400" dirty="0"/>
              <a:t>The flu vaccine offered should be the one which is recommended for the flu season in which they are expected to deliver</a:t>
            </a:r>
          </a:p>
          <a:p>
            <a:endParaRPr lang="en-GB" dirty="0"/>
          </a:p>
        </p:txBody>
      </p:sp>
      <p:sp>
        <p:nvSpPr>
          <p:cNvPr id="5" name="Slide Number Placeholder 4">
            <a:extLst>
              <a:ext uri="{FF2B5EF4-FFF2-40B4-BE49-F238E27FC236}">
                <a16:creationId xmlns:a16="http://schemas.microsoft.com/office/drawing/2014/main" id="{DBE18746-8C38-564B-1A1B-9DB2FE8C88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7" name="Picture 6">
            <a:extLst>
              <a:ext uri="{FF2B5EF4-FFF2-40B4-BE49-F238E27FC236}">
                <a16:creationId xmlns:a16="http://schemas.microsoft.com/office/drawing/2014/main" id="{1D14CAAE-DBEF-3872-AE58-B0D358475F3B}"/>
              </a:ext>
            </a:extLst>
          </p:cNvPr>
          <p:cNvPicPr>
            <a:picLocks noChangeAspect="1"/>
          </p:cNvPicPr>
          <p:nvPr/>
        </p:nvPicPr>
        <p:blipFill>
          <a:blip r:embed="rId3"/>
          <a:stretch>
            <a:fillRect/>
          </a:stretch>
        </p:blipFill>
        <p:spPr>
          <a:xfrm>
            <a:off x="6830858" y="1218804"/>
            <a:ext cx="5153025" cy="4857750"/>
          </a:xfrm>
          <a:prstGeom prst="rect">
            <a:avLst/>
          </a:prstGeom>
        </p:spPr>
      </p:pic>
    </p:spTree>
    <p:extLst>
      <p:ext uri="{BB962C8B-B14F-4D97-AF65-F5344CB8AC3E}">
        <p14:creationId xmlns:p14="http://schemas.microsoft.com/office/powerpoint/2010/main" val="27891382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0F023-27A2-F6B1-B9B9-FD7CFA6C59C4}"/>
              </a:ext>
            </a:extLst>
          </p:cNvPr>
          <p:cNvSpPr>
            <a:spLocks noGrp="1"/>
          </p:cNvSpPr>
          <p:nvPr>
            <p:ph type="title"/>
          </p:nvPr>
        </p:nvSpPr>
        <p:spPr>
          <a:xfrm>
            <a:off x="838200" y="365126"/>
            <a:ext cx="10515600" cy="715530"/>
          </a:xfrm>
        </p:spPr>
        <p:txBody>
          <a:bodyPr/>
          <a:lstStyle/>
          <a:p>
            <a:r>
              <a:rPr lang="en-GB" dirty="0"/>
              <a:t>Pertussis Vaccination</a:t>
            </a:r>
          </a:p>
        </p:txBody>
      </p:sp>
      <p:sp>
        <p:nvSpPr>
          <p:cNvPr id="3" name="Content Placeholder 2">
            <a:extLst>
              <a:ext uri="{FF2B5EF4-FFF2-40B4-BE49-F238E27FC236}">
                <a16:creationId xmlns:a16="http://schemas.microsoft.com/office/drawing/2014/main" id="{0D6D52B0-E260-7177-5AE4-BE450F7B1A96}"/>
              </a:ext>
            </a:extLst>
          </p:cNvPr>
          <p:cNvSpPr>
            <a:spLocks noGrp="1"/>
          </p:cNvSpPr>
          <p:nvPr>
            <p:ph idx="1"/>
          </p:nvPr>
        </p:nvSpPr>
        <p:spPr>
          <a:xfrm>
            <a:off x="838200" y="1080656"/>
            <a:ext cx="6587836" cy="5096307"/>
          </a:xfrm>
        </p:spPr>
        <p:txBody>
          <a:bodyPr/>
          <a:lstStyle/>
          <a:p>
            <a:r>
              <a:rPr lang="en-GB" sz="1800" dirty="0"/>
              <a:t>Pertussis vaccination is part of the routine childhood schedule</a:t>
            </a:r>
          </a:p>
          <a:p>
            <a:r>
              <a:rPr lang="en-GB" sz="1800" dirty="0"/>
              <a:t>This does not give lifelong immunity. </a:t>
            </a:r>
          </a:p>
          <a:p>
            <a:r>
              <a:rPr lang="en-GB" sz="1800" dirty="0"/>
              <a:t>Immunity from vaccination or previous infection will wane  - leaving little or no protection to pass onto the unborn child.</a:t>
            </a:r>
          </a:p>
          <a:p>
            <a:r>
              <a:rPr lang="en-GB" sz="1800" b="1" dirty="0">
                <a:solidFill>
                  <a:srgbClr val="FF0000"/>
                </a:solidFill>
              </a:rPr>
              <a:t>Maternal vaccination: offered between 16 and 32 gestational weeks</a:t>
            </a:r>
          </a:p>
          <a:p>
            <a:r>
              <a:rPr lang="en-GB" sz="1800" b="1" dirty="0">
                <a:solidFill>
                  <a:srgbClr val="FF0000"/>
                </a:solidFill>
              </a:rPr>
              <a:t>Maternal vaccination: may be offered after 32 weeks but this may not offer as high a level of passive protection to the baby</a:t>
            </a:r>
          </a:p>
          <a:p>
            <a:endParaRPr lang="en-GB" sz="1800" b="1" dirty="0"/>
          </a:p>
          <a:p>
            <a:pPr marL="0" indent="0">
              <a:buNone/>
            </a:pPr>
            <a:r>
              <a:rPr lang="en-GB" sz="1800" dirty="0"/>
              <a:t>Giving a vaccination from 16 weeks:</a:t>
            </a:r>
            <a:endParaRPr lang="en-GB" sz="1800" b="1" dirty="0"/>
          </a:p>
          <a:p>
            <a:r>
              <a:rPr lang="en-GB" sz="1800" b="1" dirty="0"/>
              <a:t>Helps protect the baby. </a:t>
            </a:r>
            <a:r>
              <a:rPr lang="en-GB" sz="1800" dirty="0"/>
              <a:t>Until the babies start receiving their own immunisations.</a:t>
            </a:r>
          </a:p>
          <a:p>
            <a:r>
              <a:rPr lang="en-GB" sz="1800" b="1" dirty="0"/>
              <a:t>Helps protect the mother. </a:t>
            </a:r>
            <a:r>
              <a:rPr lang="en-GB" sz="1800" dirty="0"/>
              <a:t>Reduces the risk of the mother catching pertussis and passing on to the infant.</a:t>
            </a:r>
          </a:p>
          <a:p>
            <a:endParaRPr lang="en-GB" sz="2400" dirty="0"/>
          </a:p>
          <a:p>
            <a:endParaRPr lang="en-GB" sz="2400" dirty="0"/>
          </a:p>
          <a:p>
            <a:endParaRPr lang="en-GB" dirty="0"/>
          </a:p>
        </p:txBody>
      </p:sp>
      <p:sp>
        <p:nvSpPr>
          <p:cNvPr id="5" name="Slide Number Placeholder 4">
            <a:extLst>
              <a:ext uri="{FF2B5EF4-FFF2-40B4-BE49-F238E27FC236}">
                <a16:creationId xmlns:a16="http://schemas.microsoft.com/office/drawing/2014/main" id="{9AF24E10-736D-631A-92BA-CE86DC65C5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a:ea typeface="+mn-ea"/>
                <a:cs typeface="+mn-cs"/>
              </a:rPr>
              <a:t> </a:t>
            </a: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cxnSp>
        <p:nvCxnSpPr>
          <p:cNvPr id="8" name="Straight Arrow Connector 7">
            <a:extLst>
              <a:ext uri="{FF2B5EF4-FFF2-40B4-BE49-F238E27FC236}">
                <a16:creationId xmlns:a16="http://schemas.microsoft.com/office/drawing/2014/main" id="{34F4367E-A779-6923-CC31-18763130DEC7}"/>
              </a:ext>
            </a:extLst>
          </p:cNvPr>
          <p:cNvCxnSpPr/>
          <p:nvPr/>
        </p:nvCxnSpPr>
        <p:spPr>
          <a:xfrm>
            <a:off x="6677892" y="1519382"/>
            <a:ext cx="95134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085D2A8-4F5C-A5A8-AE6F-A962A34D8EC1}"/>
              </a:ext>
            </a:extLst>
          </p:cNvPr>
          <p:cNvCxnSpPr>
            <a:cxnSpLocks/>
          </p:cNvCxnSpPr>
          <p:nvPr/>
        </p:nvCxnSpPr>
        <p:spPr>
          <a:xfrm>
            <a:off x="6696364" y="1519382"/>
            <a:ext cx="1166636" cy="276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57FD49C-8469-85B5-5CEE-BBCA25581AA1}"/>
              </a:ext>
            </a:extLst>
          </p:cNvPr>
          <p:cNvCxnSpPr>
            <a:cxnSpLocks/>
          </p:cNvCxnSpPr>
          <p:nvPr/>
        </p:nvCxnSpPr>
        <p:spPr>
          <a:xfrm>
            <a:off x="6696364" y="1519382"/>
            <a:ext cx="1307204" cy="557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7D109E9-D68D-E626-F07D-59CD8A5700B1}"/>
              </a:ext>
            </a:extLst>
          </p:cNvPr>
          <p:cNvCxnSpPr>
            <a:cxnSpLocks/>
          </p:cNvCxnSpPr>
          <p:nvPr/>
        </p:nvCxnSpPr>
        <p:spPr>
          <a:xfrm>
            <a:off x="6707086" y="1519382"/>
            <a:ext cx="1174386" cy="14723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9A16EC0-A526-E507-11D0-F0DAEB86F3BA}"/>
              </a:ext>
            </a:extLst>
          </p:cNvPr>
          <p:cNvSpPr txBox="1"/>
          <p:nvPr/>
        </p:nvSpPr>
        <p:spPr>
          <a:xfrm>
            <a:off x="7618520" y="5620813"/>
            <a:ext cx="472735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12A73"/>
                </a:solidFill>
                <a:effectLst/>
                <a:uLnTx/>
                <a:uFillTx/>
                <a:latin typeface="Arial"/>
                <a:ea typeface="+mn-ea"/>
                <a:cs typeface="+mn-cs"/>
                <a:hlinkClick r:id="rId3"/>
              </a:rPr>
              <a:t>Green Book Chapter 24 v3_0 (publishing.service.gov.uk)</a:t>
            </a:r>
            <a:r>
              <a:rPr kumimoji="0" lang="en-GB" sz="1400" b="0" i="0" u="none" strike="noStrike" kern="1200" cap="none" spc="0" normalizeH="0" baseline="0" noProof="0" dirty="0">
                <a:ln>
                  <a:noFill/>
                </a:ln>
                <a:solidFill>
                  <a:srgbClr val="212A73"/>
                </a:solidFill>
                <a:effectLst/>
                <a:uLnTx/>
                <a:uFillTx/>
                <a:latin typeface="Arial"/>
                <a:ea typeface="+mn-ea"/>
                <a:cs typeface="+mn-cs"/>
              </a:rPr>
              <a:t>.</a:t>
            </a:r>
          </a:p>
        </p:txBody>
      </p:sp>
      <p:pic>
        <p:nvPicPr>
          <p:cNvPr id="14" name="Picture 13">
            <a:extLst>
              <a:ext uri="{FF2B5EF4-FFF2-40B4-BE49-F238E27FC236}">
                <a16:creationId xmlns:a16="http://schemas.microsoft.com/office/drawing/2014/main" id="{8387EE5F-A13B-CC17-80B3-48C2D8B1ECB5}"/>
              </a:ext>
            </a:extLst>
          </p:cNvPr>
          <p:cNvPicPr>
            <a:picLocks noChangeAspect="1"/>
          </p:cNvPicPr>
          <p:nvPr/>
        </p:nvPicPr>
        <p:blipFill>
          <a:blip r:embed="rId4"/>
          <a:stretch>
            <a:fillRect/>
          </a:stretch>
        </p:blipFill>
        <p:spPr>
          <a:xfrm>
            <a:off x="8003568" y="248106"/>
            <a:ext cx="3792175" cy="5283014"/>
          </a:xfrm>
          <a:prstGeom prst="rect">
            <a:avLst/>
          </a:prstGeom>
        </p:spPr>
      </p:pic>
    </p:spTree>
    <p:extLst>
      <p:ext uri="{BB962C8B-B14F-4D97-AF65-F5344CB8AC3E}">
        <p14:creationId xmlns:p14="http://schemas.microsoft.com/office/powerpoint/2010/main" val="20502993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84F58-56DA-0392-CE5D-87B3C9BD5ACA}"/>
              </a:ext>
            </a:extLst>
          </p:cNvPr>
          <p:cNvSpPr>
            <a:spLocks noGrp="1"/>
          </p:cNvSpPr>
          <p:nvPr>
            <p:ph type="title"/>
          </p:nvPr>
        </p:nvSpPr>
        <p:spPr>
          <a:xfrm>
            <a:off x="330205" y="426327"/>
            <a:ext cx="10515600" cy="972607"/>
          </a:xfrm>
        </p:spPr>
        <p:txBody>
          <a:bodyPr/>
          <a:lstStyle/>
          <a:p>
            <a:r>
              <a:rPr lang="en-GB" dirty="0"/>
              <a:t>Change of vaccine from July 2024</a:t>
            </a:r>
          </a:p>
        </p:txBody>
      </p:sp>
      <p:sp>
        <p:nvSpPr>
          <p:cNvPr id="3" name="Content Placeholder 2">
            <a:extLst>
              <a:ext uri="{FF2B5EF4-FFF2-40B4-BE49-F238E27FC236}">
                <a16:creationId xmlns:a16="http://schemas.microsoft.com/office/drawing/2014/main" id="{60F30E02-739C-473B-8A46-3236E0D10250}"/>
              </a:ext>
            </a:extLst>
          </p:cNvPr>
          <p:cNvSpPr>
            <a:spLocks noGrp="1"/>
          </p:cNvSpPr>
          <p:nvPr>
            <p:ph idx="1"/>
          </p:nvPr>
        </p:nvSpPr>
        <p:spPr>
          <a:xfrm>
            <a:off x="330204" y="1034949"/>
            <a:ext cx="8911449" cy="4456419"/>
          </a:xfrm>
        </p:spPr>
        <p:txBody>
          <a:bodyPr>
            <a:noAutofit/>
          </a:bodyPr>
          <a:lstStyle/>
          <a:p>
            <a:r>
              <a:rPr lang="en-GB" sz="1600" dirty="0"/>
              <a:t>studies which looked at antibody levels in infants of mothers who had received pertussis-containing vaccines in pregnancy compared to an unvaccinated group showed lower antibody responses to polio in infants born to vaccinated mothers, although all remained above the protective threshold</a:t>
            </a:r>
          </a:p>
          <a:p>
            <a:r>
              <a:rPr lang="en-GB" sz="1600" dirty="0"/>
              <a:t>JCVI review of these studies in </a:t>
            </a:r>
            <a:r>
              <a:rPr lang="en-GB" sz="1600" u="sng" dirty="0">
                <a:solidFill>
                  <a:srgbClr val="0563C1"/>
                </a:solidFill>
                <a:effectLst/>
                <a:ea typeface="Times New Roman" panose="02020603050405020304" pitchFamily="18" charset="0"/>
                <a:cs typeface="Times New Roman" panose="02020603050405020304" pitchFamily="18" charset="0"/>
                <a:hlinkClick r:id="rId3" action="ppaction://hlinkfile"/>
              </a:rPr>
              <a:t>October 2022</a:t>
            </a:r>
            <a:r>
              <a:rPr lang="en-GB" sz="1600" dirty="0">
                <a:solidFill>
                  <a:srgbClr val="0B0C0C"/>
                </a:solidFill>
                <a:ea typeface="Times New Roman" panose="02020603050405020304" pitchFamily="18" charset="0"/>
                <a:cs typeface="Times New Roman" panose="02020603050405020304" pitchFamily="18" charset="0"/>
              </a:rPr>
              <a:t> </a:t>
            </a:r>
            <a:r>
              <a:rPr lang="en-GB" sz="1600" dirty="0"/>
              <a:t>concluded there should be a preference to use a non-polio (IPV) containing pertussis vaccine in the maternal programme to prevent any blunting of the infant’s own antibody response observed in the studies </a:t>
            </a:r>
          </a:p>
          <a:p>
            <a:r>
              <a:rPr lang="en-GB" sz="1600" dirty="0"/>
              <a:t>since July 2024, ADACEL®  has been available for the maternal vaccination programme </a:t>
            </a:r>
          </a:p>
          <a:p>
            <a:r>
              <a:rPr lang="en-GB" sz="1600" dirty="0"/>
              <a:t>ADACEL is a trivalent vaccine containing tetanus, diphtheria and pertussis (Tdap)</a:t>
            </a:r>
          </a:p>
          <a:p>
            <a:r>
              <a:rPr lang="en-GB" sz="1600" dirty="0"/>
              <a:t>the overall priority is to ensure a maternal pertussis vaccination programme remains in place as it continues to save lives </a:t>
            </a:r>
          </a:p>
          <a:p>
            <a:r>
              <a:rPr lang="en-GB" sz="1600" dirty="0"/>
              <a:t>therefore, if Tdap vaccine is not available or is clinically contraindicated (such as for those who have a severe allergy to latex), dTaP/IPV vaccine should be offered. </a:t>
            </a:r>
            <a:r>
              <a:rPr lang="en-US" sz="1600" dirty="0">
                <a:effectLst/>
              </a:rPr>
              <a:t>It is imperative to ensure the individual is offered a suitable and available vaccine containing a pertussis antigen, rather than risk them not being immunised against pertussis</a:t>
            </a:r>
            <a:endParaRPr lang="en-GB" sz="1600" dirty="0"/>
          </a:p>
          <a:p>
            <a:endParaRPr lang="en-GB" sz="2200" dirty="0"/>
          </a:p>
        </p:txBody>
      </p:sp>
      <p:sp>
        <p:nvSpPr>
          <p:cNvPr id="7" name="Slide Number Placeholder 4">
            <a:extLst>
              <a:ext uri="{FF2B5EF4-FFF2-40B4-BE49-F238E27FC236}">
                <a16:creationId xmlns:a16="http://schemas.microsoft.com/office/drawing/2014/main" id="{390DA27C-E4B9-8959-1490-9921608DE0D8}"/>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4" name="Picture 3">
            <a:extLst>
              <a:ext uri="{FF2B5EF4-FFF2-40B4-BE49-F238E27FC236}">
                <a16:creationId xmlns:a16="http://schemas.microsoft.com/office/drawing/2014/main" id="{2176AAED-894E-6A8E-CD4F-9609BFA45A70}"/>
              </a:ext>
            </a:extLst>
          </p:cNvPr>
          <p:cNvPicPr>
            <a:picLocks noChangeAspect="1"/>
          </p:cNvPicPr>
          <p:nvPr/>
        </p:nvPicPr>
        <p:blipFill>
          <a:blip r:embed="rId4"/>
          <a:stretch>
            <a:fillRect/>
          </a:stretch>
        </p:blipFill>
        <p:spPr>
          <a:xfrm>
            <a:off x="9093766" y="4346817"/>
            <a:ext cx="2622063" cy="1822463"/>
          </a:xfrm>
          <a:prstGeom prst="rect">
            <a:avLst/>
          </a:prstGeom>
        </p:spPr>
      </p:pic>
    </p:spTree>
    <p:extLst>
      <p:ext uri="{BB962C8B-B14F-4D97-AF65-F5344CB8AC3E}">
        <p14:creationId xmlns:p14="http://schemas.microsoft.com/office/powerpoint/2010/main" val="23499999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FB322-3B44-AE5F-C5E5-D0389A62013A}"/>
              </a:ext>
            </a:extLst>
          </p:cNvPr>
          <p:cNvSpPr>
            <a:spLocks noGrp="1"/>
          </p:cNvSpPr>
          <p:nvPr>
            <p:ph type="title"/>
          </p:nvPr>
        </p:nvSpPr>
        <p:spPr>
          <a:xfrm>
            <a:off x="838200" y="365125"/>
            <a:ext cx="10515600" cy="906741"/>
          </a:xfrm>
        </p:spPr>
        <p:txBody>
          <a:bodyPr>
            <a:normAutofit/>
          </a:bodyPr>
          <a:lstStyle/>
          <a:p>
            <a:r>
              <a:rPr lang="en-GB" dirty="0"/>
              <a:t>Ensure the right vaccine is given!</a:t>
            </a:r>
          </a:p>
        </p:txBody>
      </p:sp>
      <p:sp>
        <p:nvSpPr>
          <p:cNvPr id="3" name="Content Placeholder 2">
            <a:extLst>
              <a:ext uri="{FF2B5EF4-FFF2-40B4-BE49-F238E27FC236}">
                <a16:creationId xmlns:a16="http://schemas.microsoft.com/office/drawing/2014/main" id="{9E3509AE-3877-CBE9-B1D9-E0786E27D8E0}"/>
              </a:ext>
            </a:extLst>
          </p:cNvPr>
          <p:cNvSpPr>
            <a:spLocks noGrp="1"/>
          </p:cNvSpPr>
          <p:nvPr>
            <p:ph idx="1"/>
          </p:nvPr>
        </p:nvSpPr>
        <p:spPr>
          <a:xfrm>
            <a:off x="933788" y="1553395"/>
            <a:ext cx="4875457" cy="4055606"/>
          </a:xfrm>
        </p:spPr>
        <p:txBody>
          <a:bodyPr>
            <a:normAutofit/>
          </a:bodyPr>
          <a:lstStyle/>
          <a:p>
            <a:r>
              <a:rPr lang="en-GB" sz="2000" dirty="0"/>
              <a:t>ADACEL® (Tdap) is the recommended vaccine for pregnant women from July 2024</a:t>
            </a:r>
          </a:p>
          <a:p>
            <a:pPr marL="0" indent="0">
              <a:buNone/>
            </a:pPr>
            <a:endParaRPr lang="en-GB" sz="2000" dirty="0"/>
          </a:p>
          <a:p>
            <a:pPr marL="0" indent="0">
              <a:buNone/>
            </a:pPr>
            <a:endParaRPr lang="en-GB" sz="2000" dirty="0"/>
          </a:p>
          <a:p>
            <a:r>
              <a:rPr lang="en-GB" sz="2000" dirty="0"/>
              <a:t>REPEVAX® and Boostrix-IPV® vaccines (dTaP/IPV) should only be given to women who cannot receive ADACEL® (for example severe latex allergy) or if ADACEL® is not available and to obtain it would lead to a delay in the pregnant woman being vaccinated</a:t>
            </a:r>
          </a:p>
        </p:txBody>
      </p:sp>
      <p:grpSp>
        <p:nvGrpSpPr>
          <p:cNvPr id="8" name="Group 7">
            <a:extLst>
              <a:ext uri="{FF2B5EF4-FFF2-40B4-BE49-F238E27FC236}">
                <a16:creationId xmlns:a16="http://schemas.microsoft.com/office/drawing/2014/main" id="{154F4E9C-A721-EA23-8822-56F3577C94D0}"/>
              </a:ext>
            </a:extLst>
          </p:cNvPr>
          <p:cNvGrpSpPr/>
          <p:nvPr/>
        </p:nvGrpSpPr>
        <p:grpSpPr>
          <a:xfrm>
            <a:off x="6386189" y="1235985"/>
            <a:ext cx="3071812" cy="1695522"/>
            <a:chOff x="6397845" y="1502052"/>
            <a:chExt cx="3071812" cy="1695522"/>
          </a:xfrm>
        </p:grpSpPr>
        <p:pic>
          <p:nvPicPr>
            <p:cNvPr id="11" name="Picture 10">
              <a:extLst>
                <a:ext uri="{FF2B5EF4-FFF2-40B4-BE49-F238E27FC236}">
                  <a16:creationId xmlns:a16="http://schemas.microsoft.com/office/drawing/2014/main" id="{C151B754-D2BC-969E-9766-DD1B6D05896A}"/>
                </a:ext>
              </a:extLst>
            </p:cNvPr>
            <p:cNvPicPr>
              <a:picLocks noChangeAspect="1"/>
            </p:cNvPicPr>
            <p:nvPr/>
          </p:nvPicPr>
          <p:blipFill>
            <a:blip r:embed="rId3"/>
            <a:stretch>
              <a:fillRect/>
            </a:stretch>
          </p:blipFill>
          <p:spPr>
            <a:xfrm>
              <a:off x="7755157" y="2368899"/>
              <a:ext cx="1714500" cy="828675"/>
            </a:xfrm>
            <a:prstGeom prst="rect">
              <a:avLst/>
            </a:prstGeom>
          </p:spPr>
        </p:pic>
        <p:pic>
          <p:nvPicPr>
            <p:cNvPr id="9" name="Picture 8">
              <a:extLst>
                <a:ext uri="{FF2B5EF4-FFF2-40B4-BE49-F238E27FC236}">
                  <a16:creationId xmlns:a16="http://schemas.microsoft.com/office/drawing/2014/main" id="{6A65A77F-E66C-1D5A-F281-1E4B9EDA8CB3}"/>
                </a:ext>
              </a:extLst>
            </p:cNvPr>
            <p:cNvPicPr>
              <a:picLocks noChangeAspect="1"/>
            </p:cNvPicPr>
            <p:nvPr/>
          </p:nvPicPr>
          <p:blipFill>
            <a:blip r:embed="rId4"/>
            <a:stretch>
              <a:fillRect/>
            </a:stretch>
          </p:blipFill>
          <p:spPr>
            <a:xfrm>
              <a:off x="6397845" y="1502052"/>
              <a:ext cx="2714625" cy="1085850"/>
            </a:xfrm>
            <a:prstGeom prst="rect">
              <a:avLst/>
            </a:prstGeom>
          </p:spPr>
        </p:pic>
      </p:grpSp>
      <p:pic>
        <p:nvPicPr>
          <p:cNvPr id="12" name="Picture 11">
            <a:extLst>
              <a:ext uri="{FF2B5EF4-FFF2-40B4-BE49-F238E27FC236}">
                <a16:creationId xmlns:a16="http://schemas.microsoft.com/office/drawing/2014/main" id="{D0F72423-4E50-0A7F-91EE-7482AEFD5C8C}"/>
              </a:ext>
            </a:extLst>
          </p:cNvPr>
          <p:cNvPicPr>
            <a:picLocks noChangeAspect="1"/>
          </p:cNvPicPr>
          <p:nvPr/>
        </p:nvPicPr>
        <p:blipFill>
          <a:blip r:embed="rId5"/>
          <a:stretch>
            <a:fillRect/>
          </a:stretch>
        </p:blipFill>
        <p:spPr>
          <a:xfrm>
            <a:off x="6304463" y="4541477"/>
            <a:ext cx="3235265" cy="1569962"/>
          </a:xfrm>
          <a:prstGeom prst="rect">
            <a:avLst/>
          </a:prstGeom>
        </p:spPr>
      </p:pic>
      <p:pic>
        <p:nvPicPr>
          <p:cNvPr id="7" name="Picture 6">
            <a:extLst>
              <a:ext uri="{FF2B5EF4-FFF2-40B4-BE49-F238E27FC236}">
                <a16:creationId xmlns:a16="http://schemas.microsoft.com/office/drawing/2014/main" id="{3074F369-BB2D-40E4-EF5F-97B793BC886B}"/>
              </a:ext>
            </a:extLst>
          </p:cNvPr>
          <p:cNvPicPr>
            <a:picLocks noChangeAspect="1"/>
          </p:cNvPicPr>
          <p:nvPr/>
        </p:nvPicPr>
        <p:blipFill>
          <a:blip r:embed="rId6"/>
          <a:stretch>
            <a:fillRect/>
          </a:stretch>
        </p:blipFill>
        <p:spPr>
          <a:xfrm>
            <a:off x="7922095" y="3252101"/>
            <a:ext cx="2664563" cy="1179437"/>
          </a:xfrm>
          <a:prstGeom prst="rect">
            <a:avLst/>
          </a:prstGeom>
        </p:spPr>
      </p:pic>
      <p:sp>
        <p:nvSpPr>
          <p:cNvPr id="10" name="Slide Number Placeholder 4">
            <a:extLst>
              <a:ext uri="{FF2B5EF4-FFF2-40B4-BE49-F238E27FC236}">
                <a16:creationId xmlns:a16="http://schemas.microsoft.com/office/drawing/2014/main" id="{5AF0D62E-DF96-DB36-7582-EA854E69100D}"/>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9787995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318970" y="6040683"/>
            <a:ext cx="860234" cy="109217"/>
          </a:xfrm>
          <a:prstGeom prst="rect">
            <a:avLst/>
          </a:prstGeom>
        </p:spPr>
        <p:txBody>
          <a:bodyPr vert="horz" wrap="square" lIns="0" tIns="1925" rIns="0" bIns="0" rtlCol="0">
            <a:spAutoFit/>
          </a:bodyPr>
          <a:lstStyle/>
          <a:p>
            <a:pPr marL="7701" marR="0" lvl="0" indent="0" algn="l" defTabSz="914400" rtl="0" eaLnBrk="1" fontAlgn="auto" latinLnBrk="0" hangingPunct="1">
              <a:lnSpc>
                <a:spcPct val="100000"/>
              </a:lnSpc>
              <a:spcBef>
                <a:spcPts val="15"/>
              </a:spcBef>
              <a:spcAft>
                <a:spcPts val="0"/>
              </a:spcAft>
              <a:buClrTx/>
              <a:buSzTx/>
              <a:buFontTx/>
              <a:buNone/>
              <a:tabLst/>
              <a:defRPr/>
            </a:pPr>
            <a:r>
              <a:rPr kumimoji="0" sz="697" b="1" i="0" u="none" strike="noStrike" kern="1200" cap="none" spc="0" normalizeH="0" baseline="0" noProof="0" dirty="0">
                <a:ln>
                  <a:noFill/>
                </a:ln>
                <a:solidFill>
                  <a:srgbClr val="315083"/>
                </a:solidFill>
                <a:effectLst/>
                <a:uLnTx/>
                <a:uFillTx/>
                <a:latin typeface="Ubuntu"/>
                <a:ea typeface="+mn-ea"/>
                <a:cs typeface="Ubuntu"/>
              </a:rPr>
              <a:t>Public</a:t>
            </a:r>
            <a:r>
              <a:rPr kumimoji="0" sz="697" b="1" i="0" u="none" strike="noStrike" kern="1200" cap="none" spc="-6" normalizeH="0" baseline="0" noProof="0" dirty="0">
                <a:ln>
                  <a:noFill/>
                </a:ln>
                <a:solidFill>
                  <a:srgbClr val="315083"/>
                </a:solidFill>
                <a:effectLst/>
                <a:uLnTx/>
                <a:uFillTx/>
                <a:latin typeface="Ubuntu"/>
                <a:ea typeface="+mn-ea"/>
                <a:cs typeface="Ubuntu"/>
              </a:rPr>
              <a:t> </a:t>
            </a:r>
            <a:r>
              <a:rPr kumimoji="0" sz="697" b="1" i="0" u="none" strike="noStrike" kern="1200" cap="none" spc="0" normalizeH="0" baseline="0" noProof="0" dirty="0">
                <a:ln>
                  <a:noFill/>
                </a:ln>
                <a:solidFill>
                  <a:srgbClr val="315083"/>
                </a:solidFill>
                <a:effectLst/>
                <a:uLnTx/>
                <a:uFillTx/>
                <a:latin typeface="Ubuntu"/>
                <a:ea typeface="+mn-ea"/>
                <a:cs typeface="Ubuntu"/>
              </a:rPr>
              <a:t>Health </a:t>
            </a:r>
            <a:r>
              <a:rPr kumimoji="0" sz="697" b="1" i="0" u="none" strike="noStrike" kern="1200" cap="none" spc="-6" normalizeH="0" baseline="0" noProof="0" dirty="0">
                <a:ln>
                  <a:noFill/>
                </a:ln>
                <a:solidFill>
                  <a:srgbClr val="315083"/>
                </a:solidFill>
                <a:effectLst/>
                <a:uLnTx/>
                <a:uFillTx/>
                <a:latin typeface="Ubuntu"/>
                <a:ea typeface="+mn-ea"/>
                <a:cs typeface="Ubuntu"/>
              </a:rPr>
              <a:t>Wales</a:t>
            </a:r>
            <a:endParaRPr kumimoji="0" sz="697" b="0" i="0" u="none" strike="noStrike" kern="1200" cap="none" spc="0" normalizeH="0" baseline="0" noProof="0" dirty="0">
              <a:ln>
                <a:noFill/>
              </a:ln>
              <a:solidFill>
                <a:srgbClr val="212A73"/>
              </a:solidFill>
              <a:effectLst/>
              <a:uLnTx/>
              <a:uFillTx/>
              <a:latin typeface="Ubuntu"/>
              <a:ea typeface="+mn-ea"/>
              <a:cs typeface="Ubuntu"/>
            </a:endParaRPr>
          </a:p>
        </p:txBody>
      </p:sp>
      <p:sp>
        <p:nvSpPr>
          <p:cNvPr id="35" name="object 35"/>
          <p:cNvSpPr txBox="1">
            <a:spLocks noGrp="1"/>
          </p:cNvSpPr>
          <p:nvPr>
            <p:ph type="sldNum" sz="quarter" idx="7"/>
          </p:nvPr>
        </p:nvSpPr>
        <p:spPr>
          <a:xfrm>
            <a:off x="19459192" y="10390166"/>
            <a:ext cx="172719" cy="189865"/>
          </a:xfrm>
          <a:prstGeom prst="rect">
            <a:avLst/>
          </a:prstGeom>
        </p:spPr>
        <p:txBody>
          <a:bodyPr vert="horz" wrap="square" lIns="0" tIns="0" rIns="0" bIns="0" rtlCol="0">
            <a:spAutoFit/>
          </a:bodyPr>
          <a:lstStyle>
            <a:defPPr>
              <a:defRPr kern="0"/>
            </a:defPPr>
            <a:lvl1pPr>
              <a:defRPr sz="1150" b="1" i="0">
                <a:solidFill>
                  <a:srgbClr val="315083"/>
                </a:solidFill>
                <a:latin typeface="Ubuntu"/>
                <a:cs typeface="Ubuntu"/>
              </a:defRPr>
            </a:lvl1pPr>
          </a:lstStyle>
          <a:p>
            <a:pPr marL="38100" marR="0" lvl="0" indent="0" algn="l" defTabSz="914400" rtl="0" eaLnBrk="1" fontAlgn="auto" latinLnBrk="0" hangingPunct="1">
              <a:lnSpc>
                <a:spcPct val="100000"/>
              </a:lnSpc>
              <a:spcBef>
                <a:spcPts val="25"/>
              </a:spcBef>
              <a:spcAft>
                <a:spcPts val="0"/>
              </a:spcAft>
              <a:buClrTx/>
              <a:buSzTx/>
              <a:buFontTx/>
              <a:buNone/>
              <a:tabLst/>
              <a:defRPr/>
            </a:pPr>
            <a:fld id="{81D60167-4931-47E6-BA6A-407CBD079E47}" type="slidenum">
              <a:rPr kumimoji="0" lang="en-GB" sz="1150" b="1" i="0" u="none" strike="noStrike" kern="1200" cap="none" spc="0" normalizeH="0" baseline="0" noProof="0" smtClean="0">
                <a:ln>
                  <a:noFill/>
                </a:ln>
                <a:solidFill>
                  <a:srgbClr val="315083"/>
                </a:solidFill>
                <a:effectLst/>
                <a:uLnTx/>
                <a:uFillTx/>
                <a:latin typeface="Ubuntu"/>
                <a:ea typeface="+mn-ea"/>
              </a:rPr>
              <a:pPr marL="38100" marR="0" lvl="0" indent="0" algn="l" defTabSz="914400" rtl="0" eaLnBrk="1" fontAlgn="auto" latinLnBrk="0" hangingPunct="1">
                <a:lnSpc>
                  <a:spcPct val="100000"/>
                </a:lnSpc>
                <a:spcBef>
                  <a:spcPts val="25"/>
                </a:spcBef>
                <a:spcAft>
                  <a:spcPts val="0"/>
                </a:spcAft>
                <a:buClrTx/>
                <a:buSzTx/>
                <a:buFontTx/>
                <a:buNone/>
                <a:tabLst/>
                <a:defRPr/>
              </a:pPr>
              <a:t>38</a:t>
            </a:fld>
            <a:endParaRPr kumimoji="0" sz="1150" b="1" i="0" u="none" strike="noStrike" kern="1200" cap="none" spc="0" normalizeH="0" baseline="0" noProof="0">
              <a:ln>
                <a:noFill/>
              </a:ln>
              <a:solidFill>
                <a:srgbClr val="315083"/>
              </a:solidFill>
              <a:effectLst/>
              <a:uLnTx/>
              <a:uFillTx/>
              <a:latin typeface="Ubuntu"/>
              <a:ea typeface="+mn-ea"/>
            </a:endParaRPr>
          </a:p>
        </p:txBody>
      </p:sp>
      <p:sp>
        <p:nvSpPr>
          <p:cNvPr id="31" name="object 31"/>
          <p:cNvSpPr txBox="1">
            <a:spLocks noGrp="1"/>
          </p:cNvSpPr>
          <p:nvPr>
            <p:ph type="title"/>
          </p:nvPr>
        </p:nvSpPr>
        <p:spPr>
          <a:xfrm>
            <a:off x="174856" y="72534"/>
            <a:ext cx="6774167" cy="1045004"/>
          </a:xfrm>
          <a:prstGeom prst="rect">
            <a:avLst/>
          </a:prstGeom>
        </p:spPr>
        <p:txBody>
          <a:bodyPr vert="horz" wrap="square" lIns="0" tIns="9627" rIns="0" bIns="0" rtlCol="0">
            <a:spAutoFit/>
          </a:bodyPr>
          <a:lstStyle/>
          <a:p>
            <a:pPr marL="7701">
              <a:lnSpc>
                <a:spcPct val="100000"/>
              </a:lnSpc>
              <a:spcBef>
                <a:spcPts val="76"/>
              </a:spcBef>
            </a:pPr>
            <a:r>
              <a:rPr lang="en-GB" dirty="0"/>
              <a:t>Point of Delivery Survey</a:t>
            </a:r>
            <a:endParaRPr spc="-12" dirty="0"/>
          </a:p>
          <a:p>
            <a:pPr marL="7701">
              <a:lnSpc>
                <a:spcPct val="100000"/>
              </a:lnSpc>
              <a:spcBef>
                <a:spcPts val="127"/>
              </a:spcBef>
            </a:pPr>
            <a:r>
              <a:rPr lang="en-GB" sz="2244" spc="-6" dirty="0">
                <a:solidFill>
                  <a:srgbClr val="F43882"/>
                </a:solidFill>
                <a:latin typeface="Ubuntu-Light"/>
                <a:cs typeface="Ubuntu-Light"/>
              </a:rPr>
              <a:t>A snapshot of maternal immunisation uptake</a:t>
            </a:r>
            <a:endParaRPr sz="2244" dirty="0">
              <a:latin typeface="Ubuntu-Light"/>
              <a:cs typeface="Ubuntu-Light"/>
            </a:endParaRPr>
          </a:p>
        </p:txBody>
      </p:sp>
      <p:sp>
        <p:nvSpPr>
          <p:cNvPr id="32" name="object 32"/>
          <p:cNvSpPr txBox="1"/>
          <p:nvPr/>
        </p:nvSpPr>
        <p:spPr>
          <a:xfrm>
            <a:off x="188653" y="1192293"/>
            <a:ext cx="7074501" cy="1364169"/>
          </a:xfrm>
          <a:prstGeom prst="rect">
            <a:avLst/>
          </a:prstGeom>
        </p:spPr>
        <p:txBody>
          <a:bodyPr vert="horz" wrap="square" lIns="0" tIns="7316" rIns="0" bIns="0" rtlCol="0">
            <a:spAutoFit/>
          </a:bodyPr>
          <a:lstStyle/>
          <a:p>
            <a:pPr marL="215636" marR="3081" lvl="0" indent="-207935" algn="l" defTabSz="914400" rtl="0" eaLnBrk="1" fontAlgn="auto" latinLnBrk="0" hangingPunct="1">
              <a:lnSpc>
                <a:spcPct val="100400"/>
              </a:lnSpc>
              <a:spcBef>
                <a:spcPts val="58"/>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mn-cs"/>
              </a:rPr>
              <a:t>Carried out in January each year</a:t>
            </a:r>
          </a:p>
          <a:p>
            <a:pPr marL="215636" marR="3081" lvl="0" indent="-207935" algn="l" defTabSz="914400" rtl="0" eaLnBrk="1" fontAlgn="auto" latinLnBrk="0" hangingPunct="1">
              <a:lnSpc>
                <a:spcPct val="100400"/>
              </a:lnSpc>
              <a:spcBef>
                <a:spcPts val="58"/>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mn-cs"/>
              </a:rPr>
              <a:t>Denominator is all those women delivering during a 5-day period</a:t>
            </a:r>
          </a:p>
          <a:p>
            <a:pPr marL="215636" marR="3081" lvl="0" indent="-207935" algn="l" defTabSz="914400" rtl="0" eaLnBrk="1" fontAlgn="auto" latinLnBrk="0" hangingPunct="1">
              <a:lnSpc>
                <a:spcPct val="100400"/>
              </a:lnSpc>
              <a:spcBef>
                <a:spcPts val="58"/>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mn-cs"/>
              </a:rPr>
              <a:t>All seven health boards in Wales participate</a:t>
            </a:r>
          </a:p>
          <a:p>
            <a:pPr marL="215636" marR="3081" lvl="0" indent="-207935" algn="l" defTabSz="914400" rtl="0" eaLnBrk="1" fontAlgn="auto" latinLnBrk="0" hangingPunct="1">
              <a:lnSpc>
                <a:spcPct val="100400"/>
              </a:lnSpc>
              <a:spcBef>
                <a:spcPts val="58"/>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mn-cs"/>
              </a:rPr>
              <a:t>Standard questionnaire asks about offer of vaccinations and receipt of vaccinations</a:t>
            </a:r>
          </a:p>
          <a:p>
            <a:pPr marL="215636" marR="3081" lvl="0" indent="-207935" algn="l" defTabSz="914400" rtl="0" eaLnBrk="1" fontAlgn="auto" latinLnBrk="0" hangingPunct="1">
              <a:lnSpc>
                <a:spcPct val="100400"/>
              </a:lnSpc>
              <a:spcBef>
                <a:spcPts val="58"/>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mn-cs"/>
              </a:rPr>
              <a:t>Timeliness of pertussis vaccination is also gathered</a:t>
            </a:r>
          </a:p>
          <a:p>
            <a:pPr marL="215636" marR="3081" lvl="0" indent="-207935" algn="l" defTabSz="914400" rtl="0" eaLnBrk="1" fontAlgn="auto" latinLnBrk="0" hangingPunct="1">
              <a:lnSpc>
                <a:spcPct val="100400"/>
              </a:lnSpc>
              <a:spcBef>
                <a:spcPts val="58"/>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mn-cs"/>
              </a:rPr>
              <a:t>Approximately 350-400 women take part in the survey each year</a:t>
            </a:r>
          </a:p>
        </p:txBody>
      </p:sp>
      <p:sp>
        <p:nvSpPr>
          <p:cNvPr id="6" name="object 32">
            <a:extLst>
              <a:ext uri="{FF2B5EF4-FFF2-40B4-BE49-F238E27FC236}">
                <a16:creationId xmlns:a16="http://schemas.microsoft.com/office/drawing/2014/main" id="{1B8D3062-403E-2DAB-2D5F-A4FC7A10C819}"/>
              </a:ext>
            </a:extLst>
          </p:cNvPr>
          <p:cNvSpPr txBox="1"/>
          <p:nvPr/>
        </p:nvSpPr>
        <p:spPr>
          <a:xfrm>
            <a:off x="174856" y="3014852"/>
            <a:ext cx="4204070" cy="305931"/>
          </a:xfrm>
          <a:prstGeom prst="rect">
            <a:avLst/>
          </a:prstGeom>
        </p:spPr>
        <p:txBody>
          <a:bodyPr vert="horz" wrap="square" lIns="0" tIns="7316" rIns="0" bIns="0" rtlCol="0">
            <a:spAutoFit/>
          </a:bodyPr>
          <a:lstStyle/>
          <a:p>
            <a:pPr marL="7701" marR="3081" lvl="0" indent="0" algn="l" defTabSz="914400" rtl="0" eaLnBrk="1" fontAlgn="auto" latinLnBrk="0" hangingPunct="1">
              <a:lnSpc>
                <a:spcPct val="100400"/>
              </a:lnSpc>
              <a:spcBef>
                <a:spcPts val="58"/>
              </a:spcBef>
              <a:spcAft>
                <a:spcPts val="0"/>
              </a:spcAft>
              <a:buClrTx/>
              <a:buSzTx/>
              <a:buFontTx/>
              <a:buNone/>
              <a:tabLst/>
              <a:defRPr/>
            </a:pPr>
            <a:r>
              <a:rPr kumimoji="0" lang="en-GB" sz="970" b="0" i="0" u="none" strike="noStrike" kern="1200" cap="none" spc="0" normalizeH="0" baseline="0" noProof="0" dirty="0">
                <a:ln>
                  <a:noFill/>
                </a:ln>
                <a:solidFill>
                  <a:srgbClr val="7F7F7F"/>
                </a:solidFill>
                <a:effectLst/>
                <a:uLnTx/>
                <a:uFillTx/>
                <a:latin typeface="Ubuntu-Light"/>
                <a:ea typeface="+mn-ea"/>
                <a:cs typeface="Ubuntu-Light"/>
              </a:rPr>
              <a:t>Uptake of pertussis vaccination in pregnant women participating in the 2015/16 to 2023/24 surveys</a:t>
            </a:r>
            <a:r>
              <a:rPr kumimoji="0" lang="en-GB" sz="970" b="0" i="0" u="none" strike="noStrike" kern="1200" cap="none" spc="0" normalizeH="0" baseline="30000" noProof="0" dirty="0">
                <a:ln>
                  <a:noFill/>
                </a:ln>
                <a:solidFill>
                  <a:srgbClr val="7F7F7F"/>
                </a:solidFill>
                <a:effectLst/>
                <a:uLnTx/>
                <a:uFillTx/>
                <a:latin typeface="Ubuntu-Light"/>
                <a:ea typeface="+mn-ea"/>
                <a:cs typeface="Ubuntu-Light"/>
              </a:rPr>
              <a:t>1</a:t>
            </a:r>
          </a:p>
        </p:txBody>
      </p:sp>
      <p:sp>
        <p:nvSpPr>
          <p:cNvPr id="7" name="object 32">
            <a:extLst>
              <a:ext uri="{FF2B5EF4-FFF2-40B4-BE49-F238E27FC236}">
                <a16:creationId xmlns:a16="http://schemas.microsoft.com/office/drawing/2014/main" id="{053603FB-3195-3FB4-8986-00B4D7037CEC}"/>
              </a:ext>
            </a:extLst>
          </p:cNvPr>
          <p:cNvSpPr txBox="1"/>
          <p:nvPr/>
        </p:nvSpPr>
        <p:spPr>
          <a:xfrm>
            <a:off x="4627729" y="3018454"/>
            <a:ext cx="3636482" cy="305931"/>
          </a:xfrm>
          <a:prstGeom prst="rect">
            <a:avLst/>
          </a:prstGeom>
        </p:spPr>
        <p:txBody>
          <a:bodyPr vert="horz" wrap="square" lIns="0" tIns="7316" rIns="0" bIns="0" rtlCol="0">
            <a:spAutoFit/>
          </a:bodyPr>
          <a:lstStyle/>
          <a:p>
            <a:pPr marL="7701" marR="3081" lvl="0" indent="0" algn="l" defTabSz="914400" rtl="0" eaLnBrk="1" fontAlgn="auto" latinLnBrk="0" hangingPunct="1">
              <a:lnSpc>
                <a:spcPct val="100400"/>
              </a:lnSpc>
              <a:spcBef>
                <a:spcPts val="58"/>
              </a:spcBef>
              <a:spcAft>
                <a:spcPts val="0"/>
              </a:spcAft>
              <a:buClrTx/>
              <a:buSzTx/>
              <a:buFontTx/>
              <a:buNone/>
              <a:tabLst/>
              <a:defRPr/>
            </a:pPr>
            <a:r>
              <a:rPr kumimoji="0" lang="en-GB" sz="970" b="0" i="0" u="none" strike="noStrike" kern="1200" cap="none" spc="0" normalizeH="0" baseline="0" noProof="0" dirty="0">
                <a:ln>
                  <a:noFill/>
                </a:ln>
                <a:solidFill>
                  <a:srgbClr val="7F7F7F"/>
                </a:solidFill>
                <a:effectLst/>
                <a:uLnTx/>
                <a:uFillTx/>
                <a:latin typeface="Ubuntu-Light"/>
                <a:ea typeface="+mn-ea"/>
                <a:cs typeface="Ubuntu-Light"/>
              </a:rPr>
              <a:t>Uptake of influenza vaccination in pregnant women participating in the 2015/16 to 2023/24 surveys</a:t>
            </a:r>
            <a:r>
              <a:rPr kumimoji="0" lang="en-GB" sz="970" b="0" i="0" u="none" strike="noStrike" kern="1200" cap="none" spc="0" normalizeH="0" baseline="30000" noProof="0" dirty="0">
                <a:ln>
                  <a:noFill/>
                </a:ln>
                <a:solidFill>
                  <a:srgbClr val="7F7F7F"/>
                </a:solidFill>
                <a:effectLst/>
                <a:uLnTx/>
                <a:uFillTx/>
                <a:latin typeface="Ubuntu-Light"/>
                <a:ea typeface="+mn-ea"/>
                <a:cs typeface="Ubuntu-Light"/>
              </a:rPr>
              <a:t>1</a:t>
            </a:r>
          </a:p>
        </p:txBody>
      </p:sp>
      <p:sp>
        <p:nvSpPr>
          <p:cNvPr id="8" name="object 32">
            <a:extLst>
              <a:ext uri="{FF2B5EF4-FFF2-40B4-BE49-F238E27FC236}">
                <a16:creationId xmlns:a16="http://schemas.microsoft.com/office/drawing/2014/main" id="{A8BA4A6D-5E31-29A7-4E1D-35133E0E52F4}"/>
              </a:ext>
            </a:extLst>
          </p:cNvPr>
          <p:cNvSpPr txBox="1"/>
          <p:nvPr/>
        </p:nvSpPr>
        <p:spPr>
          <a:xfrm>
            <a:off x="2832746" y="5662028"/>
            <a:ext cx="4204070" cy="156659"/>
          </a:xfrm>
          <a:prstGeom prst="rect">
            <a:avLst/>
          </a:prstGeom>
        </p:spPr>
        <p:txBody>
          <a:bodyPr vert="horz" wrap="square" lIns="0" tIns="7316" rIns="0" bIns="0" rtlCol="0">
            <a:spAutoFit/>
          </a:bodyPr>
          <a:lstStyle/>
          <a:p>
            <a:pPr marL="7701" marR="3081" lvl="0" indent="0" algn="l" defTabSz="914400" rtl="0" eaLnBrk="1" fontAlgn="auto" latinLnBrk="0" hangingPunct="1">
              <a:lnSpc>
                <a:spcPct val="100400"/>
              </a:lnSpc>
              <a:spcBef>
                <a:spcPts val="58"/>
              </a:spcBef>
              <a:spcAft>
                <a:spcPts val="0"/>
              </a:spcAft>
              <a:buClrTx/>
              <a:buSzTx/>
              <a:buFontTx/>
              <a:buNone/>
              <a:tabLst/>
              <a:defRPr/>
            </a:pPr>
            <a:r>
              <a:rPr kumimoji="0" lang="en-GB" sz="970" b="0" i="0" u="none" strike="noStrike" kern="1200" cap="none" spc="0" normalizeH="0" baseline="30000" noProof="0" dirty="0">
                <a:ln>
                  <a:noFill/>
                </a:ln>
                <a:solidFill>
                  <a:srgbClr val="7F7F7F"/>
                </a:solidFill>
                <a:effectLst/>
                <a:uLnTx/>
                <a:uFillTx/>
                <a:latin typeface="Ubuntu-Light"/>
                <a:ea typeface="+mn-ea"/>
                <a:cs typeface="Ubuntu-Light"/>
              </a:rPr>
              <a:t>1</a:t>
            </a:r>
            <a:r>
              <a:rPr kumimoji="0" lang="en-GB" sz="970" b="0" i="0" u="none" strike="noStrike" kern="1200" cap="none" spc="0" normalizeH="0" baseline="0" noProof="0" dirty="0">
                <a:ln>
                  <a:noFill/>
                </a:ln>
                <a:solidFill>
                  <a:srgbClr val="7F7F7F"/>
                </a:solidFill>
                <a:effectLst/>
                <a:uLnTx/>
                <a:uFillTx/>
                <a:latin typeface="Ubuntu-Light"/>
                <a:ea typeface="+mn-ea"/>
                <a:cs typeface="Ubuntu-Light"/>
              </a:rPr>
              <a:t>Bars indicate 95% confidence intervals.</a:t>
            </a:r>
            <a:endParaRPr kumimoji="0" lang="en-GB" sz="970" b="0" i="0" u="none" strike="noStrike" kern="1200" cap="none" spc="0" normalizeH="0" baseline="30000" noProof="0" dirty="0">
              <a:ln>
                <a:noFill/>
              </a:ln>
              <a:solidFill>
                <a:srgbClr val="7F7F7F"/>
              </a:solidFill>
              <a:effectLst/>
              <a:uLnTx/>
              <a:uFillTx/>
              <a:latin typeface="Ubuntu-Light"/>
              <a:ea typeface="+mn-ea"/>
              <a:cs typeface="Ubuntu-Light"/>
            </a:endParaRPr>
          </a:p>
        </p:txBody>
      </p:sp>
      <p:sp>
        <p:nvSpPr>
          <p:cNvPr id="10" name="object 32">
            <a:extLst>
              <a:ext uri="{FF2B5EF4-FFF2-40B4-BE49-F238E27FC236}">
                <a16:creationId xmlns:a16="http://schemas.microsoft.com/office/drawing/2014/main" id="{67194B5A-4873-A7CD-C1F1-81913A74814D}"/>
              </a:ext>
            </a:extLst>
          </p:cNvPr>
          <p:cNvSpPr txBox="1"/>
          <p:nvPr/>
        </p:nvSpPr>
        <p:spPr>
          <a:xfrm>
            <a:off x="183062" y="5855290"/>
            <a:ext cx="7855580" cy="171535"/>
          </a:xfrm>
          <a:prstGeom prst="rect">
            <a:avLst/>
          </a:prstGeom>
        </p:spPr>
        <p:txBody>
          <a:bodyPr vert="horz" wrap="square" lIns="0" tIns="7316" rIns="0" bIns="0" rtlCol="0">
            <a:spAutoFit/>
          </a:bodyPr>
          <a:lstStyle/>
          <a:p>
            <a:pPr marL="7701" marR="3081" lvl="0" indent="0" algn="l" defTabSz="914400" rtl="0" eaLnBrk="1" fontAlgn="auto" latinLnBrk="0" hangingPunct="1">
              <a:lnSpc>
                <a:spcPct val="100400"/>
              </a:lnSpc>
              <a:spcBef>
                <a:spcPts val="58"/>
              </a:spcBef>
              <a:spcAft>
                <a:spcPts val="0"/>
              </a:spcAft>
              <a:buClrTx/>
              <a:buSzTx/>
              <a:buFontTx/>
              <a:buNone/>
              <a:tabLst/>
              <a:defRPr/>
            </a:pPr>
            <a:r>
              <a:rPr kumimoji="0" lang="en-GB" sz="1600" b="0" i="0" u="none" strike="noStrike" kern="1200" cap="none" spc="0" normalizeH="0" baseline="30000" noProof="0" dirty="0">
                <a:ln>
                  <a:noFill/>
                </a:ln>
                <a:solidFill>
                  <a:srgbClr val="002060"/>
                </a:solidFill>
                <a:effectLst/>
                <a:uLnTx/>
                <a:uFillTx/>
                <a:latin typeface="Ubuntu-Light"/>
                <a:ea typeface="+mn-ea"/>
                <a:cs typeface="Ubuntu-Light"/>
              </a:rPr>
              <a:t>https://nhswales365.sharepoint.com/sites/PHW_VPDPComms/SitePages/Immunisation-uptake-in-pregnancy.aspx</a:t>
            </a:r>
          </a:p>
        </p:txBody>
      </p:sp>
      <p:sp>
        <p:nvSpPr>
          <p:cNvPr id="2" name="object 4">
            <a:extLst>
              <a:ext uri="{FF2B5EF4-FFF2-40B4-BE49-F238E27FC236}">
                <a16:creationId xmlns:a16="http://schemas.microsoft.com/office/drawing/2014/main" id="{1FDB94B3-2CC3-CCF1-0B49-FE78A2D31A43}"/>
              </a:ext>
            </a:extLst>
          </p:cNvPr>
          <p:cNvSpPr txBox="1"/>
          <p:nvPr/>
        </p:nvSpPr>
        <p:spPr>
          <a:xfrm>
            <a:off x="9074466" y="6427064"/>
            <a:ext cx="2365886" cy="280205"/>
          </a:xfrm>
          <a:prstGeom prst="rect">
            <a:avLst/>
          </a:prstGeom>
        </p:spPr>
        <p:txBody>
          <a:bodyPr vert="horz" wrap="square" lIns="0" tIns="3175" rIns="0" bIns="0" rtlCol="0">
            <a:spAutoFit/>
          </a:bodyPr>
          <a:lstStyle/>
          <a:p>
            <a:pPr marL="12700" marR="0" lvl="0" indent="0" algn="l" defTabSz="914400" rtl="0" eaLnBrk="1" fontAlgn="auto" latinLnBrk="0" hangingPunct="1">
              <a:lnSpc>
                <a:spcPct val="100000"/>
              </a:lnSpc>
              <a:spcBef>
                <a:spcPts val="25"/>
              </a:spcBef>
              <a:spcAft>
                <a:spcPts val="0"/>
              </a:spcAft>
              <a:buClrTx/>
              <a:buSzTx/>
              <a:buFontTx/>
              <a:buNone/>
              <a:tabLst/>
              <a:defRPr/>
            </a:pPr>
            <a:r>
              <a:rPr kumimoji="0" lang="en-GB" sz="1800" b="1" i="0" u="none" strike="noStrike" kern="1200" cap="none" spc="-10" normalizeH="0" baseline="0" noProof="0" dirty="0">
                <a:ln>
                  <a:noFill/>
                </a:ln>
                <a:solidFill>
                  <a:prstClr val="white"/>
                </a:solidFill>
                <a:effectLst/>
                <a:uLnTx/>
                <a:uFillTx/>
                <a:latin typeface="Arial"/>
                <a:ea typeface="+mn-ea"/>
                <a:cs typeface="Ubuntu"/>
              </a:rPr>
              <a:t>		38</a:t>
            </a:r>
            <a:endParaRPr kumimoji="0" sz="1800" b="0" i="0" u="none" strike="noStrike" kern="1200" cap="none" spc="0" normalizeH="0" baseline="0" noProof="0" dirty="0">
              <a:ln>
                <a:noFill/>
              </a:ln>
              <a:solidFill>
                <a:prstClr val="white"/>
              </a:solidFill>
              <a:effectLst/>
              <a:uLnTx/>
              <a:uFillTx/>
              <a:latin typeface="Arial"/>
              <a:ea typeface="+mn-ea"/>
              <a:cs typeface="Ubuntu"/>
            </a:endParaRPr>
          </a:p>
        </p:txBody>
      </p:sp>
      <p:pic>
        <p:nvPicPr>
          <p:cNvPr id="13" name="Picture 12">
            <a:extLst>
              <a:ext uri="{FF2B5EF4-FFF2-40B4-BE49-F238E27FC236}">
                <a16:creationId xmlns:a16="http://schemas.microsoft.com/office/drawing/2014/main" id="{E148841A-4937-3B3D-63E8-61653E64DE54}"/>
              </a:ext>
            </a:extLst>
          </p:cNvPr>
          <p:cNvPicPr>
            <a:picLocks noChangeAspect="1"/>
          </p:cNvPicPr>
          <p:nvPr/>
        </p:nvPicPr>
        <p:blipFill>
          <a:blip r:embed="rId3"/>
          <a:stretch>
            <a:fillRect/>
          </a:stretch>
        </p:blipFill>
        <p:spPr>
          <a:xfrm>
            <a:off x="7958413" y="150731"/>
            <a:ext cx="4233587" cy="6040683"/>
          </a:xfrm>
          <a:prstGeom prst="rect">
            <a:avLst/>
          </a:prstGeom>
        </p:spPr>
      </p:pic>
      <p:pic>
        <p:nvPicPr>
          <p:cNvPr id="16" name="Picture 15">
            <a:extLst>
              <a:ext uri="{FF2B5EF4-FFF2-40B4-BE49-F238E27FC236}">
                <a16:creationId xmlns:a16="http://schemas.microsoft.com/office/drawing/2014/main" id="{943734A3-E335-5E67-6C1D-AF6E120FCB5D}"/>
              </a:ext>
            </a:extLst>
          </p:cNvPr>
          <p:cNvPicPr>
            <a:picLocks noChangeAspect="1"/>
          </p:cNvPicPr>
          <p:nvPr/>
        </p:nvPicPr>
        <p:blipFill>
          <a:blip r:embed="rId4"/>
          <a:srcRect l="3749" r="1856"/>
          <a:stretch/>
        </p:blipFill>
        <p:spPr>
          <a:xfrm>
            <a:off x="4219497" y="3381664"/>
            <a:ext cx="3751065" cy="1950785"/>
          </a:xfrm>
          <a:prstGeom prst="rect">
            <a:avLst/>
          </a:prstGeom>
        </p:spPr>
      </p:pic>
      <p:pic>
        <p:nvPicPr>
          <p:cNvPr id="18" name="Picture 17">
            <a:extLst>
              <a:ext uri="{FF2B5EF4-FFF2-40B4-BE49-F238E27FC236}">
                <a16:creationId xmlns:a16="http://schemas.microsoft.com/office/drawing/2014/main" id="{E621260A-11A2-E809-254F-9D0FCBA4C397}"/>
              </a:ext>
            </a:extLst>
          </p:cNvPr>
          <p:cNvPicPr>
            <a:picLocks noChangeAspect="1"/>
          </p:cNvPicPr>
          <p:nvPr/>
        </p:nvPicPr>
        <p:blipFill>
          <a:blip r:embed="rId5"/>
          <a:srcRect l="4123"/>
          <a:stretch/>
        </p:blipFill>
        <p:spPr>
          <a:xfrm>
            <a:off x="-1" y="3378060"/>
            <a:ext cx="3985281" cy="1954389"/>
          </a:xfrm>
          <a:prstGeom prst="rect">
            <a:avLst/>
          </a:prstGeom>
        </p:spPr>
      </p:pic>
    </p:spTree>
    <p:extLst>
      <p:ext uri="{BB962C8B-B14F-4D97-AF65-F5344CB8AC3E}">
        <p14:creationId xmlns:p14="http://schemas.microsoft.com/office/powerpoint/2010/main" val="23589052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940C2-04EF-1146-2B28-4F36498FA64A}"/>
              </a:ext>
            </a:extLst>
          </p:cNvPr>
          <p:cNvSpPr>
            <a:spLocks noGrp="1"/>
          </p:cNvSpPr>
          <p:nvPr>
            <p:ph type="title"/>
          </p:nvPr>
        </p:nvSpPr>
        <p:spPr>
          <a:xfrm>
            <a:off x="296662" y="136525"/>
            <a:ext cx="10515600" cy="720725"/>
          </a:xfrm>
        </p:spPr>
        <p:txBody>
          <a:bodyPr/>
          <a:lstStyle/>
          <a:p>
            <a:r>
              <a:rPr lang="en-GB" dirty="0"/>
              <a:t>Vaccination in pregnancy Jan 2025- </a:t>
            </a:r>
          </a:p>
        </p:txBody>
      </p:sp>
      <p:sp>
        <p:nvSpPr>
          <p:cNvPr id="5" name="Slide Number Placeholder 4">
            <a:extLst>
              <a:ext uri="{FF2B5EF4-FFF2-40B4-BE49-F238E27FC236}">
                <a16:creationId xmlns:a16="http://schemas.microsoft.com/office/drawing/2014/main" id="{C4C43004-687B-8640-9590-E67DA2D9B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graphicFrame>
        <p:nvGraphicFramePr>
          <p:cNvPr id="10" name="Content Placeholder 9">
            <a:extLst>
              <a:ext uri="{FF2B5EF4-FFF2-40B4-BE49-F238E27FC236}">
                <a16:creationId xmlns:a16="http://schemas.microsoft.com/office/drawing/2014/main" id="{C7342EB6-EB0E-3482-4383-BC0854EC49BF}"/>
              </a:ext>
            </a:extLst>
          </p:cNvPr>
          <p:cNvGraphicFramePr>
            <a:graphicFrameLocks noGrp="1"/>
          </p:cNvGraphicFramePr>
          <p:nvPr>
            <p:ph idx="1"/>
          </p:nvPr>
        </p:nvGraphicFramePr>
        <p:xfrm>
          <a:off x="1374560" y="857250"/>
          <a:ext cx="8838565" cy="4707321"/>
        </p:xfrm>
        <a:graphic>
          <a:graphicData uri="http://schemas.openxmlformats.org/drawingml/2006/table">
            <a:tbl>
              <a:tblPr firstRow="1" firstCol="1" bandRow="1">
                <a:tableStyleId>{5C22544A-7EE6-4342-B048-85BDC9FD1C3A}</a:tableStyleId>
              </a:tblPr>
              <a:tblGrid>
                <a:gridCol w="1762125">
                  <a:extLst>
                    <a:ext uri="{9D8B030D-6E8A-4147-A177-3AD203B41FA5}">
                      <a16:colId xmlns:a16="http://schemas.microsoft.com/office/drawing/2014/main" val="4061885874"/>
                    </a:ext>
                  </a:extLst>
                </a:gridCol>
                <a:gridCol w="1761490">
                  <a:extLst>
                    <a:ext uri="{9D8B030D-6E8A-4147-A177-3AD203B41FA5}">
                      <a16:colId xmlns:a16="http://schemas.microsoft.com/office/drawing/2014/main" val="1422515998"/>
                    </a:ext>
                  </a:extLst>
                </a:gridCol>
                <a:gridCol w="1771650">
                  <a:extLst>
                    <a:ext uri="{9D8B030D-6E8A-4147-A177-3AD203B41FA5}">
                      <a16:colId xmlns:a16="http://schemas.microsoft.com/office/drawing/2014/main" val="4118731957"/>
                    </a:ext>
                  </a:extLst>
                </a:gridCol>
                <a:gridCol w="1771650">
                  <a:extLst>
                    <a:ext uri="{9D8B030D-6E8A-4147-A177-3AD203B41FA5}">
                      <a16:colId xmlns:a16="http://schemas.microsoft.com/office/drawing/2014/main" val="1613013931"/>
                    </a:ext>
                  </a:extLst>
                </a:gridCol>
                <a:gridCol w="1771650">
                  <a:extLst>
                    <a:ext uri="{9D8B030D-6E8A-4147-A177-3AD203B41FA5}">
                      <a16:colId xmlns:a16="http://schemas.microsoft.com/office/drawing/2014/main" val="583837795"/>
                    </a:ext>
                  </a:extLst>
                </a:gridCol>
              </a:tblGrid>
              <a:tr h="86863">
                <a:tc>
                  <a:txBody>
                    <a:bodyPr/>
                    <a:lstStyle/>
                    <a:p>
                      <a:pPr algn="ctr">
                        <a:lnSpc>
                          <a:spcPct val="107000"/>
                        </a:lnSpc>
                        <a:spcAft>
                          <a:spcPts val="800"/>
                        </a:spcAft>
                      </a:pPr>
                      <a:r>
                        <a:rPr lang="en-GB" sz="1600" dirty="0">
                          <a:effectLst/>
                        </a:rPr>
                        <a:t>WHAT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dirty="0">
                          <a:effectLst/>
                        </a:rPr>
                        <a:t>WHO</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dirty="0">
                          <a:effectLst/>
                        </a:rPr>
                        <a:t>WHEN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dirty="0">
                          <a:effectLst/>
                        </a:rPr>
                        <a:t>WHAT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dirty="0">
                          <a:effectLst/>
                        </a:rPr>
                        <a:t>NOTES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9273343"/>
                  </a:ext>
                </a:extLst>
              </a:tr>
              <a:tr h="0">
                <a:tc>
                  <a:txBody>
                    <a:bodyPr/>
                    <a:lstStyle/>
                    <a:p>
                      <a:pPr marL="457200">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RSV</a:t>
                      </a: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200" b="1" i="0" u="none" strike="noStrike" kern="1200" cap="none" spc="0" normalizeH="0" baseline="0" noProof="0" dirty="0">
                          <a:ln>
                            <a:noFill/>
                          </a:ln>
                          <a:solidFill>
                            <a:srgbClr val="212A73"/>
                          </a:solidFill>
                          <a:effectLst/>
                          <a:uLnTx/>
                          <a:uFillTx/>
                          <a:latin typeface="+mn-lt"/>
                          <a:ea typeface="+mn-ea"/>
                          <a:cs typeface="+mn-cs"/>
                        </a:rPr>
                        <a:t>Pregnant women</a:t>
                      </a:r>
                      <a:r>
                        <a:rPr kumimoji="0" lang="en-GB" sz="1200" b="0" i="0" u="none" strike="noStrike" kern="1200" cap="none" spc="0" normalizeH="0" baseline="0" noProof="0" dirty="0">
                          <a:ln>
                            <a:noFill/>
                          </a:ln>
                          <a:solidFill>
                            <a:srgbClr val="212A73"/>
                          </a:solidFill>
                          <a:effectLst/>
                          <a:uLnTx/>
                          <a:uFillTx/>
                          <a:latin typeface="+mn-lt"/>
                          <a:ea typeface="+mn-ea"/>
                          <a:cs typeface="+mn-cs"/>
                        </a:rPr>
                        <a:t>, every pregnancy</a:t>
                      </a:r>
                      <a:endParaRPr kumimoji="0" lang="en-GB" sz="1200" b="0" i="0" u="none" strike="noStrike" kern="1200" cap="none" spc="0" normalizeH="0" baseline="0" noProof="0" dirty="0">
                        <a:ln>
                          <a:noFill/>
                        </a:ln>
                        <a:solidFill>
                          <a:srgbClr val="212A73"/>
                        </a:solidFill>
                        <a:effectLst/>
                        <a:uLnTx/>
                        <a:uFillTx/>
                        <a:latin typeface="+mn-lt"/>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ea typeface="Calibri" panose="020F0502020204030204" pitchFamily="34" charset="0"/>
                          <a:cs typeface="Times New Roman" panose="02020603050405020304" pitchFamily="18" charset="0"/>
                        </a:rPr>
                        <a:t>At 28 </a:t>
                      </a:r>
                      <a:r>
                        <a:rPr kumimoji="0" lang="en-GB" sz="1200" b="1" i="0" u="none" strike="noStrike" kern="1200" cap="none" spc="0" normalizeH="0" baseline="0" noProof="0" dirty="0">
                          <a:ln>
                            <a:noFill/>
                          </a:ln>
                          <a:solidFill>
                            <a:srgbClr val="212A73"/>
                          </a:solidFill>
                          <a:effectLst/>
                          <a:uLnTx/>
                          <a:uFillTx/>
                          <a:latin typeface="+mn-lt"/>
                          <a:ea typeface="+mn-ea"/>
                          <a:cs typeface="+mn-cs"/>
                        </a:rPr>
                        <a:t>gestational</a:t>
                      </a:r>
                      <a:r>
                        <a:rPr kumimoji="0" lang="en-GB" sz="1200" b="0" i="0" u="none" strike="noStrike" kern="1200" cap="none" spc="0" normalizeH="0" baseline="0" noProof="0" dirty="0">
                          <a:ln>
                            <a:noFill/>
                          </a:ln>
                          <a:solidFill>
                            <a:srgbClr val="212A73"/>
                          </a:solidFill>
                          <a:effectLst/>
                          <a:uLnTx/>
                          <a:uFillTx/>
                          <a:latin typeface="+mn-lt"/>
                          <a:ea typeface="+mn-ea"/>
                          <a:cs typeface="+mn-cs"/>
                        </a:rPr>
                        <a:t> </a:t>
                      </a:r>
                      <a:r>
                        <a:rPr lang="en-GB" sz="1200" b="1" dirty="0">
                          <a:effectLst/>
                          <a:latin typeface="+mn-lt"/>
                          <a:ea typeface="Calibri" panose="020F0502020204030204" pitchFamily="34" charset="0"/>
                          <a:cs typeface="Times New Roman" panose="02020603050405020304" pitchFamily="18" charset="0"/>
                        </a:rPr>
                        <a:t>weeks</a:t>
                      </a:r>
                    </a:p>
                    <a:p>
                      <a:pPr>
                        <a:lnSpc>
                          <a:spcPct val="107000"/>
                        </a:lnSpc>
                        <a:spcAft>
                          <a:spcPts val="800"/>
                        </a:spcAft>
                      </a:pPr>
                      <a:r>
                        <a:rPr kumimoji="0" lang="en-GB" sz="1200" b="0" i="0" u="none" strike="noStrike" kern="1200" cap="none" spc="0" normalizeH="0" baseline="0" noProof="0" dirty="0">
                          <a:ln>
                            <a:noFill/>
                          </a:ln>
                          <a:solidFill>
                            <a:srgbClr val="212A73"/>
                          </a:solidFill>
                          <a:effectLst/>
                          <a:uLnTx/>
                          <a:uFillTx/>
                          <a:latin typeface="+mn-lt"/>
                          <a:ea typeface="+mn-ea"/>
                          <a:cs typeface="+mn-cs"/>
                        </a:rPr>
                        <a:t>May be offered after 32 weeks but may not offer as high level of passive protection to baby</a:t>
                      </a:r>
                      <a:endParaRPr lang="en-GB" sz="12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err="1">
                          <a:effectLst/>
                          <a:latin typeface="+mn-lt"/>
                          <a:ea typeface="Calibri" panose="020F0502020204030204" pitchFamily="34" charset="0"/>
                          <a:cs typeface="Times New Roman" panose="02020603050405020304" pitchFamily="18" charset="0"/>
                        </a:rPr>
                        <a:t>Abrysvo</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effectLst/>
                          <a:latin typeface="+mn-lt"/>
                          <a:ea typeface="Calibri" panose="020F0502020204030204" pitchFamily="34" charset="0"/>
                          <a:cs typeface="Times New Roman" panose="02020603050405020304" pitchFamily="18" charset="0"/>
                        </a:rPr>
                        <a:t>Offer </a:t>
                      </a:r>
                      <a:r>
                        <a:rPr lang="en-GB" sz="1200" b="1" dirty="0">
                          <a:effectLst/>
                          <a:latin typeface="+mn-lt"/>
                          <a:ea typeface="Calibri" panose="020F0502020204030204" pitchFamily="34" charset="0"/>
                          <a:cs typeface="Times New Roman" panose="02020603050405020304" pitchFamily="18" charset="0"/>
                        </a:rPr>
                        <a:t>all year-round</a:t>
                      </a:r>
                    </a:p>
                  </a:txBody>
                  <a:tcPr marL="68580" marR="68580" marT="0" marB="0"/>
                </a:tc>
                <a:extLst>
                  <a:ext uri="{0D108BD9-81ED-4DB2-BD59-A6C34878D82A}">
                    <a16:rowId xmlns:a16="http://schemas.microsoft.com/office/drawing/2014/main" val="2993862636"/>
                  </a:ext>
                </a:extLst>
              </a:tr>
              <a:tr h="0">
                <a:tc>
                  <a:txBody>
                    <a:bodyPr/>
                    <a:lstStyle/>
                    <a:p>
                      <a:pPr marL="457200">
                        <a:lnSpc>
                          <a:spcPct val="107000"/>
                        </a:lnSpc>
                        <a:spcAft>
                          <a:spcPts val="800"/>
                        </a:spcAft>
                      </a:pPr>
                      <a:r>
                        <a:rPr lang="en-GB" sz="1800" dirty="0">
                          <a:effectLst/>
                        </a:rPr>
                        <a:t>Pertussis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rPr>
                        <a:t>Pregnant women</a:t>
                      </a:r>
                      <a:r>
                        <a:rPr lang="en-GB" sz="1200" dirty="0">
                          <a:effectLst/>
                          <a:latin typeface="+mn-lt"/>
                        </a:rPr>
                        <a:t>, every pregnancy</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rPr>
                        <a:t>Between 16 and 32 </a:t>
                      </a:r>
                      <a:r>
                        <a:rPr lang="en-GB" sz="1200" dirty="0">
                          <a:effectLst/>
                          <a:latin typeface="+mn-lt"/>
                        </a:rPr>
                        <a:t>gestational weeks. </a:t>
                      </a:r>
                    </a:p>
                    <a:p>
                      <a:pPr>
                        <a:lnSpc>
                          <a:spcPct val="107000"/>
                        </a:lnSpc>
                        <a:spcAft>
                          <a:spcPts val="800"/>
                        </a:spcAft>
                      </a:pPr>
                      <a:r>
                        <a:rPr lang="en-GB" sz="1200" dirty="0">
                          <a:effectLst/>
                          <a:latin typeface="+mn-lt"/>
                        </a:rPr>
                        <a:t>May be offered after 32 weeks but may not offer as high level of passive protection to baby.</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effectLst/>
                          <a:latin typeface="+mn-lt"/>
                        </a:rPr>
                        <a:t>Combined product: </a:t>
                      </a:r>
                      <a:r>
                        <a:rPr lang="en-GB" sz="1200" b="1" dirty="0">
                          <a:effectLst/>
                          <a:latin typeface="+mn-lt"/>
                        </a:rPr>
                        <a:t>ADACEL </a:t>
                      </a:r>
                    </a:p>
                    <a:p>
                      <a:pPr>
                        <a:lnSpc>
                          <a:spcPct val="107000"/>
                        </a:lnSpc>
                        <a:spcAft>
                          <a:spcPts val="800"/>
                        </a:spcAft>
                      </a:pPr>
                      <a:r>
                        <a:rPr lang="en-GB" sz="1200" dirty="0">
                          <a:effectLst/>
                          <a:latin typeface="+mn-lt"/>
                        </a:rPr>
                        <a:t>Protects against: diphtheria, tetanus, pertussis (acellular).</a:t>
                      </a: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mn-lt"/>
                          <a:ea typeface="+mn-ea"/>
                          <a:cs typeface="+mn-cs"/>
                        </a:rPr>
                        <a:t>REPEVAX and Boostrix-IPV can still be used for women with latex allergy  </a:t>
                      </a:r>
                    </a:p>
                    <a:p>
                      <a:pPr>
                        <a:lnSpc>
                          <a:spcPct val="107000"/>
                        </a:lnSpc>
                        <a:spcAft>
                          <a:spcPts val="800"/>
                        </a:spcAft>
                      </a:pP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8250414"/>
                  </a:ext>
                </a:extLst>
              </a:tr>
              <a:tr h="0">
                <a:tc>
                  <a:txBody>
                    <a:bodyPr/>
                    <a:lstStyle/>
                    <a:p>
                      <a:pPr marL="457200">
                        <a:lnSpc>
                          <a:spcPct val="107000"/>
                        </a:lnSpc>
                        <a:spcAft>
                          <a:spcPts val="800"/>
                        </a:spcAft>
                      </a:pPr>
                      <a:r>
                        <a:rPr lang="en-GB" sz="1800" dirty="0">
                          <a:effectLst/>
                        </a:rPr>
                        <a:t>Flu</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rPr>
                        <a:t>Pregnant women</a:t>
                      </a:r>
                      <a:r>
                        <a:rPr lang="en-GB" sz="1200" dirty="0">
                          <a:effectLst/>
                          <a:latin typeface="+mn-lt"/>
                        </a:rPr>
                        <a:t>, every pregnancy</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ea typeface="Calibri" panose="020F0502020204030204" pitchFamily="34" charset="0"/>
                          <a:cs typeface="Times New Roman" panose="02020603050405020304" pitchFamily="18" charset="0"/>
                        </a:rPr>
                        <a:t>September – March</a:t>
                      </a: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dirty="0">
                          <a:effectLst/>
                          <a:latin typeface="+mn-lt"/>
                        </a:rPr>
                        <a:t>Seasonal</a:t>
                      </a:r>
                    </a:p>
                    <a:p>
                      <a:pPr>
                        <a:lnSpc>
                          <a:spcPct val="107000"/>
                        </a:lnSpc>
                        <a:spcAft>
                          <a:spcPts val="800"/>
                        </a:spcAft>
                      </a:pPr>
                      <a:endParaRPr lang="en-GB" sz="12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rPr>
                        <a:t>Inactivated influenza vaccinations</a:t>
                      </a:r>
                    </a:p>
                    <a:p>
                      <a:pPr>
                        <a:lnSpc>
                          <a:spcPct val="107000"/>
                        </a:lnSpc>
                        <a:spcAft>
                          <a:spcPts val="800"/>
                        </a:spcAft>
                      </a:pPr>
                      <a:r>
                        <a:rPr lang="en-GB" sz="1200" dirty="0">
                          <a:effectLst/>
                          <a:latin typeface="+mn-lt"/>
                        </a:rPr>
                        <a:t>Offer the flu vaccine recommended for the season</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dirty="0">
                          <a:effectLst/>
                          <a:latin typeface="+mn-lt"/>
                        </a:rPr>
                        <a:t>See JCVI and Welsh Health circulars for seasonal eligibility and product.</a:t>
                      </a:r>
                      <a:endParaRPr lang="en-GB"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5869344"/>
                  </a:ext>
                </a:extLst>
              </a:tr>
              <a:tr h="0">
                <a:tc>
                  <a:txBody>
                    <a:bodyPr/>
                    <a:lstStyle/>
                    <a:p>
                      <a:pPr marL="457200">
                        <a:lnSpc>
                          <a:spcPct val="107000"/>
                        </a:lnSpc>
                        <a:spcAft>
                          <a:spcPts val="800"/>
                        </a:spcAft>
                      </a:pPr>
                      <a:r>
                        <a:rPr lang="en-GB" sz="1800" dirty="0">
                          <a:effectLst/>
                        </a:rPr>
                        <a:t>COVID-19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rPr>
                        <a:t>Pregnant women </a:t>
                      </a:r>
                      <a:r>
                        <a:rPr lang="en-GB" sz="1200" dirty="0">
                          <a:effectLst/>
                          <a:latin typeface="+mn-lt"/>
                        </a:rPr>
                        <a:t>following JCVI seasonal advice and eligibility. </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ea typeface="Calibri" panose="020F0502020204030204" pitchFamily="34" charset="0"/>
                          <a:cs typeface="Times New Roman" panose="02020603050405020304" pitchFamily="18" charset="0"/>
                        </a:rPr>
                        <a:t>September to March</a:t>
                      </a: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dirty="0">
                          <a:effectLst/>
                          <a:latin typeface="+mn-lt"/>
                        </a:rPr>
                        <a:t>Seasonal</a:t>
                      </a:r>
                    </a:p>
                    <a:p>
                      <a:pPr>
                        <a:lnSpc>
                          <a:spcPct val="107000"/>
                        </a:lnSpc>
                        <a:spcAft>
                          <a:spcPts val="800"/>
                        </a:spcAft>
                      </a:pPr>
                      <a:endParaRPr lang="en-GB" sz="12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b="1" dirty="0">
                          <a:effectLst/>
                          <a:latin typeface="+mn-lt"/>
                          <a:cs typeface="Arial" panose="020B0604020202020204" pitchFamily="34" charset="0"/>
                        </a:rPr>
                        <a:t>COVID-19 vaccination</a:t>
                      </a:r>
                    </a:p>
                    <a:p>
                      <a:pPr>
                        <a:lnSpc>
                          <a:spcPct val="107000"/>
                        </a:lnSpc>
                        <a:spcAft>
                          <a:spcPts val="800"/>
                        </a:spcAft>
                      </a:pPr>
                      <a:r>
                        <a:rPr lang="en-GB" sz="1200" dirty="0">
                          <a:effectLst/>
                          <a:latin typeface="+mn-lt"/>
                          <a:ea typeface="Calibri" panose="020F0502020204030204" pitchFamily="34" charset="0"/>
                          <a:cs typeface="Arial" panose="020B0604020202020204" pitchFamily="34" charset="0"/>
                        </a:rPr>
                        <a:t>Offer the COVID-19 vaccine recommended for the season </a:t>
                      </a:r>
                    </a:p>
                  </a:txBody>
                  <a:tcPr marL="68580" marR="68580" marT="0" marB="0"/>
                </a:tc>
                <a:tc>
                  <a:txBody>
                    <a:bodyPr/>
                    <a:lstStyle/>
                    <a:p>
                      <a:pPr>
                        <a:lnSpc>
                          <a:spcPct val="107000"/>
                        </a:lnSpc>
                        <a:spcAft>
                          <a:spcPts val="800"/>
                        </a:spcAft>
                      </a:pPr>
                      <a:r>
                        <a:rPr lang="en-GB" sz="1200" dirty="0">
                          <a:effectLst/>
                          <a:latin typeface="+mn-lt"/>
                        </a:rPr>
                        <a:t>See JCVI and Welsh Health circulars for seasonal eligibility and product.</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41112520"/>
                  </a:ext>
                </a:extLst>
              </a:tr>
            </a:tbl>
          </a:graphicData>
        </a:graphic>
      </p:graphicFrame>
    </p:spTree>
    <p:extLst>
      <p:ext uri="{BB962C8B-B14F-4D97-AF65-F5344CB8AC3E}">
        <p14:creationId xmlns:p14="http://schemas.microsoft.com/office/powerpoint/2010/main" val="713084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28E3C-58D6-3E63-CFE4-0C070AD72CCF}"/>
              </a:ext>
            </a:extLst>
          </p:cNvPr>
          <p:cNvSpPr>
            <a:spLocks noGrp="1"/>
          </p:cNvSpPr>
          <p:nvPr>
            <p:ph type="title"/>
          </p:nvPr>
        </p:nvSpPr>
        <p:spPr>
          <a:xfrm>
            <a:off x="838200" y="-79403"/>
            <a:ext cx="10515600" cy="514301"/>
          </a:xfrm>
        </p:spPr>
        <p:txBody>
          <a:bodyPr/>
          <a:lstStyle/>
          <a:p>
            <a:r>
              <a:rPr lang="en-GB" dirty="0"/>
              <a:t>Content </a:t>
            </a:r>
          </a:p>
        </p:txBody>
      </p:sp>
      <p:sp>
        <p:nvSpPr>
          <p:cNvPr id="3" name="Content Placeholder 2">
            <a:extLst>
              <a:ext uri="{FF2B5EF4-FFF2-40B4-BE49-F238E27FC236}">
                <a16:creationId xmlns:a16="http://schemas.microsoft.com/office/drawing/2014/main" id="{1F51C1CB-4E80-1BA4-57CC-B24DF7FF1F22}"/>
              </a:ext>
            </a:extLst>
          </p:cNvPr>
          <p:cNvSpPr>
            <a:spLocks noGrp="1"/>
          </p:cNvSpPr>
          <p:nvPr>
            <p:ph idx="1"/>
          </p:nvPr>
        </p:nvSpPr>
        <p:spPr>
          <a:xfrm>
            <a:off x="389763" y="643852"/>
            <a:ext cx="11708780" cy="5133472"/>
          </a:xfrm>
        </p:spPr>
        <p:txBody>
          <a:bodyPr/>
          <a:lstStyle/>
          <a:p>
            <a:pPr marL="342900" lvl="0" indent="-342900">
              <a:buFont typeface="Symbol" panose="05050102010706020507" pitchFamily="18" charset="2"/>
              <a:buChar char=""/>
            </a:pPr>
            <a:r>
              <a:rPr lang="en-GB" sz="1800" dirty="0">
                <a:effectLst/>
                <a:ea typeface="Times New Roman" panose="02020603050405020304" pitchFamily="18" charset="0"/>
              </a:rPr>
              <a:t>Training context, legal framework and </a:t>
            </a:r>
            <a:r>
              <a:rPr lang="en-GB" sz="1800" dirty="0">
                <a:ea typeface="Times New Roman" panose="02020603050405020304" pitchFamily="18" charset="0"/>
              </a:rPr>
              <a:t>Green book updates</a:t>
            </a:r>
            <a:endParaRPr lang="en-GB" sz="1800" dirty="0">
              <a:effectLst/>
              <a:ea typeface="Times New Roman" panose="02020603050405020304" pitchFamily="18" charset="0"/>
            </a:endParaRPr>
          </a:p>
          <a:p>
            <a:pPr marL="342900" lvl="0" indent="-342900">
              <a:buFont typeface="Symbol" panose="05050102010706020507" pitchFamily="18" charset="2"/>
              <a:buChar char=""/>
            </a:pPr>
            <a:r>
              <a:rPr lang="en-GB" sz="1800" dirty="0">
                <a:effectLst/>
                <a:ea typeface="Times New Roman" panose="02020603050405020304" pitchFamily="18" charset="0"/>
              </a:rPr>
              <a:t>Central procurement of flu vaccine</a:t>
            </a:r>
          </a:p>
          <a:p>
            <a:pPr marL="342900" lvl="0" indent="-342900">
              <a:buFont typeface="Symbol" panose="05050102010706020507" pitchFamily="18" charset="2"/>
              <a:buChar char=""/>
            </a:pPr>
            <a:r>
              <a:rPr lang="en-GB" sz="1800" dirty="0">
                <a:ea typeface="Times New Roman" panose="02020603050405020304" pitchFamily="18" charset="0"/>
              </a:rPr>
              <a:t>Epidemiological and surveillance update</a:t>
            </a:r>
          </a:p>
          <a:p>
            <a:pPr marL="800100" lvl="1" indent="-342900">
              <a:buFont typeface="Symbol" panose="05050102010706020507" pitchFamily="18" charset="2"/>
              <a:buChar char=""/>
            </a:pPr>
            <a:r>
              <a:rPr lang="en-GB" sz="1400" b="0" i="0" dirty="0">
                <a:solidFill>
                  <a:srgbClr val="212A73"/>
                </a:solidFill>
                <a:effectLst/>
              </a:rPr>
              <a:t>Inequalities in the childhood programmes – annual report findings</a:t>
            </a:r>
          </a:p>
          <a:p>
            <a:pPr marL="800100" lvl="1" indent="-342900">
              <a:buFont typeface="Symbol" panose="05050102010706020507" pitchFamily="18" charset="2"/>
              <a:buChar char=""/>
            </a:pPr>
            <a:r>
              <a:rPr lang="en-GB" sz="1400" b="0" i="0" dirty="0">
                <a:solidFill>
                  <a:srgbClr val="212A73"/>
                </a:solidFill>
                <a:effectLst/>
              </a:rPr>
              <a:t>MMR coverage in school aged children – annual report findings</a:t>
            </a:r>
          </a:p>
          <a:p>
            <a:pPr marL="800100" lvl="1" indent="-342900">
              <a:buFont typeface="Symbol" panose="05050102010706020507" pitchFamily="18" charset="2"/>
              <a:buChar char=""/>
            </a:pPr>
            <a:r>
              <a:rPr lang="en-GB" sz="1400" dirty="0">
                <a:solidFill>
                  <a:srgbClr val="212A73"/>
                </a:solidFill>
                <a:ea typeface="Times New Roman" panose="02020603050405020304" pitchFamily="18" charset="0"/>
              </a:rPr>
              <a:t>Importance of maintaining high uptake in the teenage MenACWY vaccine programme</a:t>
            </a:r>
          </a:p>
          <a:p>
            <a:pPr marL="800100" lvl="1" indent="-342900">
              <a:buFont typeface="Symbol" panose="05050102010706020507" pitchFamily="18" charset="2"/>
              <a:buChar char=""/>
            </a:pPr>
            <a:r>
              <a:rPr lang="en-GB" sz="1400" dirty="0">
                <a:solidFill>
                  <a:srgbClr val="212A73"/>
                </a:solidFill>
                <a:ea typeface="Times New Roman" panose="02020603050405020304" pitchFamily="18" charset="0"/>
              </a:rPr>
              <a:t>Pertussis Epidemiology</a:t>
            </a:r>
            <a:endParaRPr lang="en-GB" sz="1400" b="0" i="0" dirty="0">
              <a:solidFill>
                <a:srgbClr val="212A73"/>
              </a:solidFill>
              <a:effectLst/>
            </a:endParaRPr>
          </a:p>
          <a:p>
            <a:pPr marL="800100" lvl="1" indent="-342900">
              <a:buFont typeface="Symbol" panose="05050102010706020507" pitchFamily="18" charset="2"/>
              <a:buChar char=""/>
            </a:pPr>
            <a:r>
              <a:rPr lang="en-GB" sz="1400" dirty="0">
                <a:effectLst/>
                <a:ea typeface="Times New Roman" panose="02020603050405020304" pitchFamily="18" charset="0"/>
              </a:rPr>
              <a:t>RSV uptake: review of the programme so far</a:t>
            </a:r>
          </a:p>
          <a:p>
            <a:pPr marL="800100" lvl="1" indent="-342900">
              <a:buFont typeface="Symbol" panose="05050102010706020507" pitchFamily="18" charset="2"/>
              <a:buChar char=""/>
            </a:pPr>
            <a:r>
              <a:rPr lang="en-GB" sz="1400" dirty="0" err="1">
                <a:ea typeface="Times New Roman" panose="02020603050405020304" pitchFamily="18" charset="0"/>
              </a:rPr>
              <a:t>MPox</a:t>
            </a:r>
            <a:endParaRPr lang="en-GB" sz="1400" dirty="0">
              <a:effectLst/>
              <a:ea typeface="Times New Roman" panose="02020603050405020304" pitchFamily="18" charset="0"/>
            </a:endParaRPr>
          </a:p>
          <a:p>
            <a:pPr marL="342900" lvl="0" indent="-342900">
              <a:buFont typeface="Symbol" panose="05050102010706020507" pitchFamily="18" charset="2"/>
              <a:buChar char=""/>
            </a:pPr>
            <a:r>
              <a:rPr lang="en-GB" sz="1800" dirty="0">
                <a:ea typeface="Times New Roman" panose="02020603050405020304" pitchFamily="18" charset="0"/>
              </a:rPr>
              <a:t>Vaccination life course updates</a:t>
            </a:r>
          </a:p>
          <a:p>
            <a:pPr marL="800100" lvl="1" indent="-342900">
              <a:buFont typeface="Symbol" panose="05050102010706020507" pitchFamily="18" charset="2"/>
              <a:buChar char=""/>
            </a:pPr>
            <a:r>
              <a:rPr lang="en-GB" sz="1400" dirty="0">
                <a:effectLst/>
                <a:ea typeface="Times New Roman" panose="02020603050405020304" pitchFamily="18" charset="0"/>
              </a:rPr>
              <a:t>Pregnancy</a:t>
            </a:r>
          </a:p>
          <a:p>
            <a:pPr marL="800100" lvl="1" indent="-342900">
              <a:buFont typeface="Symbol" panose="05050102010706020507" pitchFamily="18" charset="2"/>
              <a:buChar char=""/>
            </a:pPr>
            <a:r>
              <a:rPr lang="en-GB" sz="1400" dirty="0">
                <a:ea typeface="Times New Roman" panose="02020603050405020304" pitchFamily="18" charset="0"/>
              </a:rPr>
              <a:t>Infants and preschool</a:t>
            </a:r>
          </a:p>
          <a:p>
            <a:pPr marL="800100" lvl="1" indent="-342900">
              <a:buFont typeface="Symbol" panose="05050102010706020507" pitchFamily="18" charset="2"/>
              <a:buChar char=""/>
            </a:pPr>
            <a:r>
              <a:rPr lang="en-GB" sz="1400" dirty="0">
                <a:effectLst/>
                <a:ea typeface="Times New Roman" panose="02020603050405020304" pitchFamily="18" charset="0"/>
              </a:rPr>
              <a:t>School age</a:t>
            </a:r>
          </a:p>
          <a:p>
            <a:pPr marL="800100" lvl="1" indent="-342900">
              <a:buFont typeface="Symbol" panose="05050102010706020507" pitchFamily="18" charset="2"/>
              <a:buChar char=""/>
            </a:pPr>
            <a:r>
              <a:rPr lang="en-GB" sz="1400" dirty="0">
                <a:effectLst/>
                <a:ea typeface="Times New Roman" panose="02020603050405020304" pitchFamily="18" charset="0"/>
              </a:rPr>
              <a:t>Adults   </a:t>
            </a:r>
          </a:p>
          <a:p>
            <a:pPr marL="342900" lvl="0" indent="-342900">
              <a:buFont typeface="Symbol" panose="05050102010706020507" pitchFamily="18" charset="2"/>
              <a:buChar char=""/>
            </a:pPr>
            <a:r>
              <a:rPr lang="en-GB" sz="1800" dirty="0">
                <a:effectLst/>
                <a:ea typeface="Times New Roman" panose="02020603050405020304" pitchFamily="18" charset="0"/>
              </a:rPr>
              <a:t>Engagement team update</a:t>
            </a:r>
            <a:endParaRPr lang="en-GB" sz="1800" dirty="0">
              <a:effectLst/>
              <a:ea typeface="Calibri" panose="020F0502020204030204" pitchFamily="34" charset="0"/>
            </a:endParaRPr>
          </a:p>
          <a:p>
            <a:pPr marL="342900" lvl="0" indent="-342900">
              <a:buFont typeface="Symbol" panose="05050102010706020507" pitchFamily="18" charset="2"/>
              <a:buChar char=""/>
            </a:pPr>
            <a:r>
              <a:rPr lang="en-GB" sz="1800" dirty="0">
                <a:effectLst/>
                <a:ea typeface="Times New Roman" panose="02020603050405020304" pitchFamily="18" charset="0"/>
              </a:rPr>
              <a:t>Communication team update </a:t>
            </a:r>
          </a:p>
          <a:p>
            <a:pPr marL="342900" lvl="0" indent="-342900">
              <a:buFont typeface="Symbol" panose="05050102010706020507" pitchFamily="18" charset="2"/>
              <a:buChar char=""/>
            </a:pPr>
            <a:r>
              <a:rPr lang="en-GB" sz="1800" dirty="0">
                <a:ea typeface="Calibri" panose="020F0502020204030204" pitchFamily="34" charset="0"/>
              </a:rPr>
              <a:t>Website and resources</a:t>
            </a:r>
          </a:p>
          <a:p>
            <a:pPr marL="342900" lvl="0" indent="-342900">
              <a:buFont typeface="Symbol" panose="05050102010706020507" pitchFamily="18" charset="2"/>
              <a:buChar char=""/>
            </a:pPr>
            <a:r>
              <a:rPr lang="en-GB" sz="1800" dirty="0">
                <a:effectLst/>
                <a:ea typeface="Calibri" panose="020F0502020204030204" pitchFamily="34" charset="0"/>
              </a:rPr>
              <a:t>Q&amp;A session</a:t>
            </a:r>
          </a:p>
          <a:p>
            <a:endParaRPr lang="en-GB" dirty="0"/>
          </a:p>
        </p:txBody>
      </p:sp>
      <p:sp>
        <p:nvSpPr>
          <p:cNvPr id="5" name="Slide Number Placeholder 4">
            <a:extLst>
              <a:ext uri="{FF2B5EF4-FFF2-40B4-BE49-F238E27FC236}">
                <a16:creationId xmlns:a16="http://schemas.microsoft.com/office/drawing/2014/main" id="{4216F877-FD87-EE39-7F12-DA64255B3388}"/>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28840724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DCFB-1497-97FF-94FB-453A4291E4FA}"/>
              </a:ext>
            </a:extLst>
          </p:cNvPr>
          <p:cNvSpPr>
            <a:spLocks noGrp="1"/>
          </p:cNvSpPr>
          <p:nvPr>
            <p:ph type="title"/>
          </p:nvPr>
        </p:nvSpPr>
        <p:spPr/>
        <p:txBody>
          <a:bodyPr/>
          <a:lstStyle/>
          <a:p>
            <a:r>
              <a:rPr lang="en-GB" dirty="0"/>
              <a:t>Resources/signposting</a:t>
            </a:r>
          </a:p>
        </p:txBody>
      </p:sp>
      <p:sp>
        <p:nvSpPr>
          <p:cNvPr id="3" name="Content Placeholder 2">
            <a:extLst>
              <a:ext uri="{FF2B5EF4-FFF2-40B4-BE49-F238E27FC236}">
                <a16:creationId xmlns:a16="http://schemas.microsoft.com/office/drawing/2014/main" id="{45943BB1-6979-57E3-66F1-DD5D0F5A1DF0}"/>
              </a:ext>
            </a:extLst>
          </p:cNvPr>
          <p:cNvSpPr>
            <a:spLocks noGrp="1"/>
          </p:cNvSpPr>
          <p:nvPr>
            <p:ph idx="1"/>
          </p:nvPr>
        </p:nvSpPr>
        <p:spPr>
          <a:xfrm>
            <a:off x="332173" y="1124289"/>
            <a:ext cx="10515600" cy="4907056"/>
          </a:xfrm>
        </p:spPr>
        <p:txBody>
          <a:bodyPr/>
          <a:lstStyle/>
          <a:p>
            <a:pPr marL="0" indent="0">
              <a:buNone/>
            </a:pPr>
            <a:r>
              <a:rPr lang="en-GB" sz="1600" b="1" u="sng" dirty="0"/>
              <a:t>Public Health Wales Resources</a:t>
            </a:r>
          </a:p>
          <a:p>
            <a:r>
              <a:rPr lang="en-GB" sz="1600" dirty="0"/>
              <a:t>Pregnancy landing page: </a:t>
            </a:r>
            <a:r>
              <a:rPr lang="en-GB" sz="1600" dirty="0">
                <a:hlinkClick r:id="rId3"/>
              </a:rPr>
              <a:t>Immunisation and Vaccines - Public Health Wales (</a:t>
            </a:r>
            <a:r>
              <a:rPr lang="en-GB" sz="1600" dirty="0" err="1">
                <a:hlinkClick r:id="rId3"/>
              </a:rPr>
              <a:t>nhs.wales</a:t>
            </a:r>
            <a:r>
              <a:rPr lang="en-GB" sz="1600" dirty="0">
                <a:hlinkClick r:id="rId3"/>
              </a:rPr>
              <a:t>)</a:t>
            </a:r>
            <a:endParaRPr lang="en-GB" sz="1600" dirty="0">
              <a:highlight>
                <a:srgbClr val="FFFF00"/>
              </a:highlight>
            </a:endParaRPr>
          </a:p>
          <a:p>
            <a:endParaRPr lang="en-GB" sz="1600" dirty="0">
              <a:highlight>
                <a:srgbClr val="FFFF00"/>
              </a:highlight>
            </a:endParaRPr>
          </a:p>
        </p:txBody>
      </p:sp>
      <p:sp>
        <p:nvSpPr>
          <p:cNvPr id="5" name="Slide Number Placeholder 4">
            <a:extLst>
              <a:ext uri="{FF2B5EF4-FFF2-40B4-BE49-F238E27FC236}">
                <a16:creationId xmlns:a16="http://schemas.microsoft.com/office/drawing/2014/main" id="{8F939639-521B-721E-8080-AC2A57928CE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8">
            <a:extLst>
              <a:ext uri="{FF2B5EF4-FFF2-40B4-BE49-F238E27FC236}">
                <a16:creationId xmlns:a16="http://schemas.microsoft.com/office/drawing/2014/main" id="{2B257904-6ED1-4F75-CDEF-0CFFED216D04}"/>
              </a:ext>
            </a:extLst>
          </p:cNvPr>
          <p:cNvSpPr txBox="1"/>
          <p:nvPr/>
        </p:nvSpPr>
        <p:spPr>
          <a:xfrm>
            <a:off x="6096000" y="2022764"/>
            <a:ext cx="2918691" cy="40626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12A73"/>
                </a:solidFill>
                <a:effectLst/>
                <a:uLnTx/>
                <a:uFillTx/>
                <a:latin typeface="Arial"/>
                <a:ea typeface="+mn-ea"/>
                <a:cs typeface="+mn-cs"/>
              </a:rPr>
              <a:t>Vaccine information in accessible resources:  </a:t>
            </a:r>
            <a:r>
              <a:rPr kumimoji="0" lang="en-GB" sz="1600" b="0" i="0" u="none" strike="noStrike" kern="1200" cap="none" spc="0" normalizeH="0" baseline="0" noProof="0" dirty="0">
                <a:ln>
                  <a:noFill/>
                </a:ln>
                <a:solidFill>
                  <a:srgbClr val="212A73"/>
                </a:solidFill>
                <a:effectLst/>
                <a:uLnTx/>
                <a:uFillTx/>
                <a:latin typeface="Arial"/>
                <a:ea typeface="+mn-ea"/>
                <a:cs typeface="+mn-cs"/>
                <a:hlinkClick r:id="rId4"/>
              </a:rPr>
              <a:t>Information about vaccinations in pregnancy - Public Health Wales (</a:t>
            </a:r>
            <a:r>
              <a:rPr kumimoji="0" lang="en-GB" sz="1600" b="0" i="0" u="none" strike="noStrike" kern="1200" cap="none" spc="0" normalizeH="0" baseline="0" noProof="0" dirty="0" err="1">
                <a:ln>
                  <a:noFill/>
                </a:ln>
                <a:solidFill>
                  <a:srgbClr val="212A73"/>
                </a:solidFill>
                <a:effectLst/>
                <a:uLnTx/>
                <a:uFillTx/>
                <a:latin typeface="Arial"/>
                <a:ea typeface="+mn-ea"/>
                <a:cs typeface="+mn-cs"/>
                <a:hlinkClick r:id="rId4"/>
              </a:rPr>
              <a:t>nhs.wales</a:t>
            </a:r>
            <a:r>
              <a:rPr kumimoji="0" lang="en-GB" sz="1600" b="0" i="0" u="none" strike="noStrike" kern="1200" cap="none" spc="0" normalizeH="0" baseline="0" noProof="0" dirty="0">
                <a:ln>
                  <a:noFill/>
                </a:ln>
                <a:solidFill>
                  <a:srgbClr val="212A73"/>
                </a:solidFill>
                <a:effectLst/>
                <a:uLnTx/>
                <a:uFillTx/>
                <a:latin typeface="Arial"/>
                <a:ea typeface="+mn-ea"/>
                <a:cs typeface="+mn-cs"/>
                <a:hlinkClick r:id="rId4"/>
              </a:rPr>
              <a:t>)</a:t>
            </a:r>
            <a:endParaRPr kumimoji="0" lang="en-GB" sz="1600" b="0"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12A73"/>
                </a:solidFill>
                <a:effectLst/>
                <a:uLnTx/>
                <a:uFillTx/>
                <a:latin typeface="Arial"/>
                <a:ea typeface="+mn-ea"/>
                <a:cs typeface="+mn-cs"/>
              </a:rPr>
              <a:t>Leaflet ordering: </a:t>
            </a:r>
            <a:r>
              <a:rPr kumimoji="0" lang="en-GB" sz="1600" b="0" i="0" u="none" strike="noStrike" kern="1200" cap="none" spc="0" normalizeH="0" baseline="0" noProof="0" dirty="0">
                <a:ln>
                  <a:noFill/>
                </a:ln>
                <a:solidFill>
                  <a:srgbClr val="212A73"/>
                </a:solidFill>
                <a:effectLst/>
                <a:uLnTx/>
                <a:uFillTx/>
                <a:latin typeface="Arial"/>
                <a:ea typeface="+mn-ea"/>
                <a:cs typeface="+mn-cs"/>
                <a:hlinkClick r:id="rId5"/>
              </a:rPr>
              <a:t>Health Information Resources - Public Health Wales (</a:t>
            </a:r>
            <a:r>
              <a:rPr kumimoji="0" lang="en-GB" sz="1600" b="0" i="0" u="none" strike="noStrike" kern="1200" cap="none" spc="0" normalizeH="0" baseline="0" noProof="0" dirty="0" err="1">
                <a:ln>
                  <a:noFill/>
                </a:ln>
                <a:solidFill>
                  <a:srgbClr val="212A73"/>
                </a:solidFill>
                <a:effectLst/>
                <a:uLnTx/>
                <a:uFillTx/>
                <a:latin typeface="Arial"/>
                <a:ea typeface="+mn-ea"/>
                <a:cs typeface="+mn-cs"/>
                <a:hlinkClick r:id="rId5"/>
              </a:rPr>
              <a:t>nhs.wales</a:t>
            </a:r>
            <a:r>
              <a:rPr kumimoji="0" lang="en-GB" sz="1600" b="0" i="0" u="none" strike="noStrike" kern="1200" cap="none" spc="0" normalizeH="0" baseline="0" noProof="0" dirty="0">
                <a:ln>
                  <a:noFill/>
                </a:ln>
                <a:solidFill>
                  <a:srgbClr val="212A73"/>
                </a:solidFill>
                <a:effectLst/>
                <a:uLnTx/>
                <a:uFillTx/>
                <a:latin typeface="Arial"/>
                <a:ea typeface="+mn-ea"/>
                <a:cs typeface="+mn-cs"/>
                <a:hlinkClick r:id="rId5"/>
              </a:rPr>
              <a:t>)</a:t>
            </a:r>
            <a:endParaRPr kumimoji="0" lang="en-GB" sz="1600" b="0"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12A73"/>
                </a:solidFill>
                <a:effectLst/>
                <a:uLnTx/>
                <a:uFillTx/>
                <a:latin typeface="Arial"/>
                <a:ea typeface="+mn-ea"/>
                <a:cs typeface="+mn-cs"/>
              </a:rPr>
              <a:t>Training resources: </a:t>
            </a:r>
            <a:r>
              <a:rPr kumimoji="0" lang="en-GB" sz="1600" b="0" i="0" u="none" strike="noStrike" kern="1200" cap="none" spc="0" normalizeH="0" baseline="0" noProof="0" dirty="0">
                <a:ln>
                  <a:noFill/>
                </a:ln>
                <a:solidFill>
                  <a:srgbClr val="212A73"/>
                </a:solidFill>
                <a:effectLst/>
                <a:uLnTx/>
                <a:uFillTx/>
                <a:latin typeface="Arial"/>
                <a:ea typeface="+mn-ea"/>
                <a:cs typeface="+mn-cs"/>
                <a:hlinkClick r:id="rId6"/>
              </a:rPr>
              <a:t>Immunisation training resources and events - Public Health Wales (</a:t>
            </a:r>
            <a:r>
              <a:rPr kumimoji="0" lang="en-GB" sz="1600" b="0" i="0" u="none" strike="noStrike" kern="1200" cap="none" spc="0" normalizeH="0" baseline="0" noProof="0" dirty="0" err="1">
                <a:ln>
                  <a:noFill/>
                </a:ln>
                <a:solidFill>
                  <a:srgbClr val="212A73"/>
                </a:solidFill>
                <a:effectLst/>
                <a:uLnTx/>
                <a:uFillTx/>
                <a:latin typeface="Arial"/>
                <a:ea typeface="+mn-ea"/>
                <a:cs typeface="+mn-cs"/>
                <a:hlinkClick r:id="rId6"/>
              </a:rPr>
              <a:t>nhs.wales</a:t>
            </a:r>
            <a:r>
              <a:rPr kumimoji="0" lang="en-GB" sz="1600" b="0" i="0" u="none" strike="noStrike" kern="1200" cap="none" spc="0" normalizeH="0" baseline="0" noProof="0" dirty="0">
                <a:ln>
                  <a:noFill/>
                </a:ln>
                <a:solidFill>
                  <a:srgbClr val="212A73"/>
                </a:solidFill>
                <a:effectLst/>
                <a:uLnTx/>
                <a:uFillTx/>
                <a:latin typeface="Arial"/>
                <a:ea typeface="+mn-ea"/>
                <a:cs typeface="+mn-cs"/>
                <a:hlinkClick r:id="rId6"/>
              </a:rPr>
              <a:t>)</a:t>
            </a:r>
            <a:endParaRPr kumimoji="0" lang="en-GB" sz="1600" b="0" i="0" u="none" strike="noStrike" kern="1200" cap="none" spc="0" normalizeH="0" baseline="0" noProof="0" dirty="0">
              <a:ln>
                <a:noFill/>
              </a:ln>
              <a:solidFill>
                <a:srgbClr val="212A73"/>
              </a:solidFill>
              <a:effectLst/>
              <a:uLnTx/>
              <a:uFillTx/>
              <a:latin typeface="Arial"/>
              <a:ea typeface="+mn-ea"/>
              <a:cs typeface="+mn-cs"/>
            </a:endParaRPr>
          </a:p>
        </p:txBody>
      </p:sp>
      <p:pic>
        <p:nvPicPr>
          <p:cNvPr id="10" name="Picture 9">
            <a:extLst>
              <a:ext uri="{FF2B5EF4-FFF2-40B4-BE49-F238E27FC236}">
                <a16:creationId xmlns:a16="http://schemas.microsoft.com/office/drawing/2014/main" id="{F6E9A1F4-1FA2-69BD-4628-07E12CFB191A}"/>
              </a:ext>
            </a:extLst>
          </p:cNvPr>
          <p:cNvPicPr>
            <a:picLocks noChangeAspect="1"/>
          </p:cNvPicPr>
          <p:nvPr/>
        </p:nvPicPr>
        <p:blipFill>
          <a:blip r:embed="rId7"/>
          <a:stretch>
            <a:fillRect/>
          </a:stretch>
        </p:blipFill>
        <p:spPr>
          <a:xfrm>
            <a:off x="9378676" y="821246"/>
            <a:ext cx="2073519" cy="1873137"/>
          </a:xfrm>
          <a:prstGeom prst="rect">
            <a:avLst/>
          </a:prstGeom>
        </p:spPr>
      </p:pic>
      <p:pic>
        <p:nvPicPr>
          <p:cNvPr id="13" name="Picture 12">
            <a:extLst>
              <a:ext uri="{FF2B5EF4-FFF2-40B4-BE49-F238E27FC236}">
                <a16:creationId xmlns:a16="http://schemas.microsoft.com/office/drawing/2014/main" id="{D69EBD80-9375-1A0C-BD74-24F8B63C6C82}"/>
              </a:ext>
            </a:extLst>
          </p:cNvPr>
          <p:cNvPicPr>
            <a:picLocks noChangeAspect="1"/>
          </p:cNvPicPr>
          <p:nvPr/>
        </p:nvPicPr>
        <p:blipFill>
          <a:blip r:embed="rId8"/>
          <a:stretch>
            <a:fillRect/>
          </a:stretch>
        </p:blipFill>
        <p:spPr>
          <a:xfrm>
            <a:off x="9014691" y="2997426"/>
            <a:ext cx="2723117" cy="1097914"/>
          </a:xfrm>
          <a:prstGeom prst="rect">
            <a:avLst/>
          </a:prstGeom>
        </p:spPr>
      </p:pic>
      <p:pic>
        <p:nvPicPr>
          <p:cNvPr id="15" name="Picture 14">
            <a:extLst>
              <a:ext uri="{FF2B5EF4-FFF2-40B4-BE49-F238E27FC236}">
                <a16:creationId xmlns:a16="http://schemas.microsoft.com/office/drawing/2014/main" id="{68EA3995-7E87-604B-549E-B24C234E704A}"/>
              </a:ext>
            </a:extLst>
          </p:cNvPr>
          <p:cNvPicPr>
            <a:picLocks noChangeAspect="1"/>
          </p:cNvPicPr>
          <p:nvPr/>
        </p:nvPicPr>
        <p:blipFill>
          <a:blip r:embed="rId9"/>
          <a:stretch>
            <a:fillRect/>
          </a:stretch>
        </p:blipFill>
        <p:spPr>
          <a:xfrm>
            <a:off x="9477071" y="4204344"/>
            <a:ext cx="1975124" cy="1881071"/>
          </a:xfrm>
          <a:prstGeom prst="rect">
            <a:avLst/>
          </a:prstGeom>
        </p:spPr>
      </p:pic>
      <p:pic>
        <p:nvPicPr>
          <p:cNvPr id="6" name="Picture 5">
            <a:extLst>
              <a:ext uri="{FF2B5EF4-FFF2-40B4-BE49-F238E27FC236}">
                <a16:creationId xmlns:a16="http://schemas.microsoft.com/office/drawing/2014/main" id="{12661C03-C6FF-6CD7-43E3-8068105BC07C}"/>
              </a:ext>
            </a:extLst>
          </p:cNvPr>
          <p:cNvPicPr>
            <a:picLocks noChangeAspect="1"/>
          </p:cNvPicPr>
          <p:nvPr/>
        </p:nvPicPr>
        <p:blipFill>
          <a:blip r:embed="rId10"/>
          <a:srcRect l="931" t="947" r="3133" b="3582"/>
          <a:stretch/>
        </p:blipFill>
        <p:spPr>
          <a:xfrm>
            <a:off x="397642" y="1810406"/>
            <a:ext cx="5235978" cy="2050610"/>
          </a:xfrm>
          <a:prstGeom prst="rect">
            <a:avLst/>
          </a:prstGeom>
        </p:spPr>
      </p:pic>
      <p:pic>
        <p:nvPicPr>
          <p:cNvPr id="11" name="Picture 10">
            <a:extLst>
              <a:ext uri="{FF2B5EF4-FFF2-40B4-BE49-F238E27FC236}">
                <a16:creationId xmlns:a16="http://schemas.microsoft.com/office/drawing/2014/main" id="{AFE654F8-E387-339B-3902-11837B07944D}"/>
              </a:ext>
            </a:extLst>
          </p:cNvPr>
          <p:cNvPicPr>
            <a:picLocks noChangeAspect="1"/>
          </p:cNvPicPr>
          <p:nvPr/>
        </p:nvPicPr>
        <p:blipFill>
          <a:blip r:embed="rId11"/>
          <a:srcRect l="1080" r="1639"/>
          <a:stretch/>
        </p:blipFill>
        <p:spPr>
          <a:xfrm>
            <a:off x="346843" y="3980734"/>
            <a:ext cx="5286777" cy="1940232"/>
          </a:xfrm>
          <a:prstGeom prst="rect">
            <a:avLst/>
          </a:prstGeom>
        </p:spPr>
      </p:pic>
    </p:spTree>
    <p:extLst>
      <p:ext uri="{BB962C8B-B14F-4D97-AF65-F5344CB8AC3E}">
        <p14:creationId xmlns:p14="http://schemas.microsoft.com/office/powerpoint/2010/main" val="32032451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53E4E-B2C1-2630-6C20-65F9C77B48FF}"/>
              </a:ext>
            </a:extLst>
          </p:cNvPr>
          <p:cNvSpPr>
            <a:spLocks noGrp="1"/>
          </p:cNvSpPr>
          <p:nvPr>
            <p:ph type="title"/>
          </p:nvPr>
        </p:nvSpPr>
        <p:spPr/>
        <p:txBody>
          <a:bodyPr/>
          <a:lstStyle/>
          <a:p>
            <a:r>
              <a:rPr lang="en-GB" dirty="0"/>
              <a:t>Maternal vaccines resources </a:t>
            </a:r>
          </a:p>
        </p:txBody>
      </p:sp>
      <p:sp>
        <p:nvSpPr>
          <p:cNvPr id="3" name="Content Placeholder 2">
            <a:extLst>
              <a:ext uri="{FF2B5EF4-FFF2-40B4-BE49-F238E27FC236}">
                <a16:creationId xmlns:a16="http://schemas.microsoft.com/office/drawing/2014/main" id="{F8F3C720-B066-0BCB-3686-440339854A55}"/>
              </a:ext>
            </a:extLst>
          </p:cNvPr>
          <p:cNvSpPr>
            <a:spLocks noGrp="1"/>
          </p:cNvSpPr>
          <p:nvPr>
            <p:ph idx="1"/>
          </p:nvPr>
        </p:nvSpPr>
        <p:spPr>
          <a:xfrm>
            <a:off x="198304" y="1156771"/>
            <a:ext cx="10515600" cy="1213567"/>
          </a:xfrm>
        </p:spPr>
        <p:txBody>
          <a:bodyPr/>
          <a:lstStyle/>
          <a:p>
            <a:pPr marL="0" marR="0" lvl="0" indent="0" algn="l" defTabSz="914400" rtl="0" eaLnBrk="1" fontAlgn="auto" latinLnBrk="0" hangingPunct="1">
              <a:lnSpc>
                <a:spcPct val="90000"/>
              </a:lnSpc>
              <a:spcBef>
                <a:spcPts val="1000"/>
              </a:spcBef>
              <a:spcAft>
                <a:spcPts val="0"/>
              </a:spcAft>
              <a:buClr>
                <a:srgbClr val="007C91"/>
              </a:buClr>
              <a:buSzTx/>
              <a:buFontTx/>
              <a:buNone/>
              <a:tabLst/>
              <a:defRPr/>
            </a:pPr>
            <a:r>
              <a:rPr kumimoji="0" lang="en-GB" sz="1600" b="1" i="0" u="sng" strike="noStrike" kern="1200" cap="none" spc="0" normalizeH="0" baseline="0" noProof="0" dirty="0">
                <a:ln>
                  <a:noFill/>
                </a:ln>
                <a:solidFill>
                  <a:schemeClr val="tx1">
                    <a:lumMod val="75000"/>
                  </a:schemeClr>
                </a:solidFill>
                <a:effectLst/>
                <a:uLnTx/>
                <a:uFillTx/>
                <a:latin typeface="Arial"/>
                <a:ea typeface="+mn-ea"/>
                <a:cs typeface="+mn-cs"/>
              </a:rPr>
              <a:t>Maternal vaccines resources can be ordered here for FREE: </a:t>
            </a:r>
            <a:r>
              <a:rPr lang="en-GB" sz="1600" dirty="0" err="1">
                <a:solidFill>
                  <a:srgbClr val="00B0F0"/>
                </a:solidFill>
                <a:hlinkClick r:id="rId2">
                  <a:extLst>
                    <a:ext uri="{A12FA001-AC4F-418D-AE19-62706E023703}">
                      <ahyp:hlinkClr xmlns:ahyp="http://schemas.microsoft.com/office/drawing/2018/hyperlinkcolor" val="tx"/>
                    </a:ext>
                  </a:extLst>
                </a:hlinkClick>
              </a:rPr>
              <a:t>Beichiogrwydd</a:t>
            </a:r>
            <a:r>
              <a:rPr lang="en-GB" sz="1600" dirty="0">
                <a:solidFill>
                  <a:srgbClr val="00B0F0"/>
                </a:solidFill>
                <a:hlinkClick r:id="rId2">
                  <a:extLst>
                    <a:ext uri="{A12FA001-AC4F-418D-AE19-62706E023703}">
                      <ahyp:hlinkClr xmlns:ahyp="http://schemas.microsoft.com/office/drawing/2018/hyperlinkcolor" val="tx"/>
                    </a:ext>
                  </a:extLst>
                </a:hlinkClick>
              </a:rPr>
              <a:t> / Pregnancy (</a:t>
            </a:r>
            <a:r>
              <a:rPr lang="en-GB" sz="1600" dirty="0" err="1">
                <a:solidFill>
                  <a:srgbClr val="00B0F0"/>
                </a:solidFill>
                <a:hlinkClick r:id="rId2">
                  <a:extLst>
                    <a:ext uri="{A12FA001-AC4F-418D-AE19-62706E023703}">
                      <ahyp:hlinkClr xmlns:ahyp="http://schemas.microsoft.com/office/drawing/2018/hyperlinkcolor" val="tx"/>
                    </a:ext>
                  </a:extLst>
                </a:hlinkClick>
              </a:rPr>
              <a:t>nhs.wales</a:t>
            </a:r>
            <a:r>
              <a:rPr lang="en-GB" sz="1600" dirty="0">
                <a:solidFill>
                  <a:schemeClr val="tx1">
                    <a:lumMod val="75000"/>
                  </a:schemeClr>
                </a:solidFill>
                <a:hlinkClick r:id="rId2">
                  <a:extLst>
                    <a:ext uri="{A12FA001-AC4F-418D-AE19-62706E023703}">
                      <ahyp:hlinkClr xmlns:ahyp="http://schemas.microsoft.com/office/drawing/2018/hyperlinkcolor" val="tx"/>
                    </a:ext>
                  </a:extLst>
                </a:hlinkClick>
              </a:rPr>
              <a:t>)</a:t>
            </a:r>
            <a:r>
              <a:rPr lang="en-GB" sz="1600" dirty="0">
                <a:solidFill>
                  <a:schemeClr val="tx1">
                    <a:lumMod val="75000"/>
                  </a:schemeClr>
                </a:solidFill>
              </a:rPr>
              <a:t>  </a:t>
            </a:r>
            <a:r>
              <a:rPr lang="en-GB" sz="1000" dirty="0"/>
              <a:t>        </a:t>
            </a:r>
            <a:endParaRPr lang="en-GB" sz="1200" b="1" dirty="0">
              <a:solidFill>
                <a:srgbClr val="212A73"/>
              </a:solidFill>
              <a:latin typeface="Arial"/>
            </a:endParaRPr>
          </a:p>
          <a:p>
            <a:pPr>
              <a:lnSpc>
                <a:spcPct val="150000"/>
              </a:lnSpc>
              <a:spcBef>
                <a:spcPts val="0"/>
              </a:spcBef>
              <a:defRPr/>
            </a:pPr>
            <a:endParaRPr lang="en-GB" sz="1600" b="1" dirty="0">
              <a:solidFill>
                <a:srgbClr val="212A73"/>
              </a:solidFill>
            </a:endParaRPr>
          </a:p>
          <a:p>
            <a:pPr>
              <a:lnSpc>
                <a:spcPct val="150000"/>
              </a:lnSpc>
              <a:spcBef>
                <a:spcPts val="0"/>
              </a:spcBef>
              <a:defRPr/>
            </a:pPr>
            <a:endParaRPr lang="en-GB" sz="1600" b="1" dirty="0">
              <a:solidFill>
                <a:srgbClr val="212A73"/>
              </a:solidFill>
            </a:endParaRPr>
          </a:p>
          <a:p>
            <a:endParaRPr lang="en-GB" dirty="0"/>
          </a:p>
        </p:txBody>
      </p:sp>
      <p:sp>
        <p:nvSpPr>
          <p:cNvPr id="5" name="Slide Number Placeholder 4">
            <a:extLst>
              <a:ext uri="{FF2B5EF4-FFF2-40B4-BE49-F238E27FC236}">
                <a16:creationId xmlns:a16="http://schemas.microsoft.com/office/drawing/2014/main" id="{F719342E-430C-F9FD-0446-EDE20268F40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72D6A405-26C1-67B2-7488-555C7B8923FE}"/>
              </a:ext>
            </a:extLst>
          </p:cNvPr>
          <p:cNvPicPr>
            <a:picLocks noChangeAspect="1"/>
          </p:cNvPicPr>
          <p:nvPr/>
        </p:nvPicPr>
        <p:blipFill>
          <a:blip r:embed="rId3"/>
          <a:stretch>
            <a:fillRect/>
          </a:stretch>
        </p:blipFill>
        <p:spPr>
          <a:xfrm>
            <a:off x="250998" y="1784728"/>
            <a:ext cx="6659814" cy="3747224"/>
          </a:xfrm>
          <a:prstGeom prst="rect">
            <a:avLst/>
          </a:prstGeom>
        </p:spPr>
      </p:pic>
      <p:sp>
        <p:nvSpPr>
          <p:cNvPr id="9" name="TextBox 8">
            <a:extLst>
              <a:ext uri="{FF2B5EF4-FFF2-40B4-BE49-F238E27FC236}">
                <a16:creationId xmlns:a16="http://schemas.microsoft.com/office/drawing/2014/main" id="{C1872FDE-0B16-893F-B26B-58BBE1523EE2}"/>
              </a:ext>
            </a:extLst>
          </p:cNvPr>
          <p:cNvSpPr txBox="1"/>
          <p:nvPr/>
        </p:nvSpPr>
        <p:spPr>
          <a:xfrm>
            <a:off x="6560598" y="5531952"/>
            <a:ext cx="378188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12A73"/>
                </a:solidFill>
                <a:effectLst/>
                <a:uLnTx/>
                <a:uFillTx/>
                <a:latin typeface="Arial"/>
                <a:ea typeface="+mn-ea"/>
                <a:cs typeface="+mn-cs"/>
              </a:rPr>
              <a:t>*Also available in accessible formats </a:t>
            </a:r>
          </a:p>
        </p:txBody>
      </p:sp>
      <p:sp>
        <p:nvSpPr>
          <p:cNvPr id="4" name="TextBox 3">
            <a:extLst>
              <a:ext uri="{FF2B5EF4-FFF2-40B4-BE49-F238E27FC236}">
                <a16:creationId xmlns:a16="http://schemas.microsoft.com/office/drawing/2014/main" id="{7CFF324A-C133-0503-91ED-F01E60E1AAFE}"/>
              </a:ext>
            </a:extLst>
          </p:cNvPr>
          <p:cNvSpPr txBox="1"/>
          <p:nvPr/>
        </p:nvSpPr>
        <p:spPr>
          <a:xfrm>
            <a:off x="7623018" y="2851662"/>
            <a:ext cx="3204927" cy="115467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64F22"/>
                </a:solidFill>
                <a:effectLst/>
                <a:uLnTx/>
                <a:uFillTx/>
                <a:latin typeface="Arial"/>
                <a:ea typeface="+mn-ea"/>
                <a:cs typeface="+mn-cs"/>
              </a:rPr>
              <a:t>How to protect you and your baby:</a:t>
            </a:r>
            <a:r>
              <a:rPr kumimoji="0" lang="en-GB" sz="1600" b="0" i="0" u="none" strike="noStrike" kern="1200" cap="none" spc="0" normalizeH="0" baseline="0" noProof="0" dirty="0">
                <a:ln>
                  <a:noFill/>
                </a:ln>
                <a:solidFill>
                  <a:srgbClr val="F64F22"/>
                </a:solidFill>
                <a:effectLst/>
                <a:uLnTx/>
                <a:uFillTx/>
                <a:latin typeface="Arial"/>
                <a:ea typeface="+mn-ea"/>
                <a:cs typeface="+mn-cs"/>
              </a:rPr>
              <a:t> </a:t>
            </a:r>
            <a:r>
              <a:rPr kumimoji="0" lang="en-GB" sz="1600" b="0" i="0" u="none" strike="noStrike" kern="1200" cap="none" spc="0" normalizeH="0" baseline="0" noProof="0" dirty="0">
                <a:ln>
                  <a:noFill/>
                </a:ln>
                <a:solidFill>
                  <a:srgbClr val="212A73"/>
                </a:solidFill>
                <a:effectLst/>
                <a:uLnTx/>
                <a:uFillTx/>
                <a:latin typeface="Arial"/>
                <a:ea typeface="+mn-ea"/>
                <a:cs typeface="+mn-cs"/>
              </a:rPr>
              <a:t>a booklet with information about all maternal vaccines </a:t>
            </a:r>
            <a:endParaRPr kumimoji="0" lang="en-GB" sz="1600" b="1" i="0" u="none" strike="noStrike" kern="1200" cap="none" spc="0" normalizeH="0" baseline="0" noProof="0" dirty="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10821258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57CF7-C3D0-9A1A-FBEC-89FD9DD8AC93}"/>
              </a:ext>
            </a:extLst>
          </p:cNvPr>
          <p:cNvSpPr>
            <a:spLocks noGrp="1"/>
          </p:cNvSpPr>
          <p:nvPr>
            <p:ph type="title"/>
          </p:nvPr>
        </p:nvSpPr>
        <p:spPr/>
        <p:txBody>
          <a:bodyPr/>
          <a:lstStyle/>
          <a:p>
            <a:r>
              <a:rPr kumimoji="0" lang="en-GB" sz="4400" b="0" i="0" u="none" strike="noStrike" kern="1200" cap="none" spc="0" normalizeH="0" baseline="0" noProof="0" dirty="0">
                <a:ln>
                  <a:noFill/>
                </a:ln>
                <a:solidFill>
                  <a:srgbClr val="212A73"/>
                </a:solidFill>
                <a:effectLst/>
                <a:uLnTx/>
                <a:uFillTx/>
                <a:latin typeface="Arial"/>
                <a:ea typeface="+mj-ea"/>
                <a:cs typeface="+mj-cs"/>
              </a:rPr>
              <a:t>Maternal vaccines resources (2)</a:t>
            </a:r>
            <a:endParaRPr lang="en-GB" dirty="0"/>
          </a:p>
        </p:txBody>
      </p:sp>
      <p:sp>
        <p:nvSpPr>
          <p:cNvPr id="3" name="Content Placeholder 2">
            <a:extLst>
              <a:ext uri="{FF2B5EF4-FFF2-40B4-BE49-F238E27FC236}">
                <a16:creationId xmlns:a16="http://schemas.microsoft.com/office/drawing/2014/main" id="{14AFB3F9-5E3F-09C3-AD0E-46627506FBBE}"/>
              </a:ext>
            </a:extLst>
          </p:cNvPr>
          <p:cNvSpPr>
            <a:spLocks noGrp="1"/>
          </p:cNvSpPr>
          <p:nvPr>
            <p:ph idx="1"/>
          </p:nvPr>
        </p:nvSpPr>
        <p:spPr>
          <a:xfrm>
            <a:off x="349928" y="1027906"/>
            <a:ext cx="5532343" cy="4351338"/>
          </a:xfrm>
        </p:spPr>
        <p:txBody>
          <a:bodyPr/>
          <a:lstStyle/>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r>
              <a:rPr kumimoji="0" lang="en-GB" sz="1600" b="1" i="0" u="none" strike="noStrike" kern="1200" cap="none" spc="0" normalizeH="0" baseline="0" noProof="0" dirty="0">
                <a:ln>
                  <a:noFill/>
                </a:ln>
                <a:solidFill>
                  <a:srgbClr val="212A73"/>
                </a:solidFill>
                <a:effectLst/>
                <a:uLnTx/>
                <a:uFillTx/>
                <a:latin typeface="Arial"/>
                <a:ea typeface="+mn-ea"/>
                <a:cs typeface="+mn-cs"/>
              </a:rPr>
              <a:t>A pregnancy vaccines poster:</a:t>
            </a:r>
            <a:r>
              <a:rPr kumimoji="0" lang="en-GB" sz="1600" b="0" i="0" u="none" strike="noStrike" kern="1200" cap="none" spc="0" normalizeH="0" baseline="0" noProof="0" dirty="0">
                <a:ln>
                  <a:noFill/>
                </a:ln>
                <a:solidFill>
                  <a:srgbClr val="212A73"/>
                </a:solidFill>
                <a:effectLst/>
                <a:uLnTx/>
                <a:uFillTx/>
                <a:latin typeface="Arial"/>
                <a:ea typeface="+mn-ea"/>
                <a:cs typeface="+mn-cs"/>
              </a:rPr>
              <a:t> information about all vaccines in pregnancy</a:t>
            </a:r>
            <a:endParaRPr kumimoji="0" lang="en-GB" sz="1600" b="1"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endParaRPr kumimoji="0" lang="en-GB" sz="1600" b="1"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endParaRPr lang="en-GB" sz="1600" b="1" dirty="0">
              <a:solidFill>
                <a:srgbClr val="212A73"/>
              </a:solidFill>
              <a:latin typeface="Arial"/>
            </a:endParaRPr>
          </a:p>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endParaRPr kumimoji="0" lang="en-GB" sz="1600" b="1"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endParaRPr lang="en-GB" sz="1600" b="1" dirty="0">
              <a:solidFill>
                <a:srgbClr val="212A73"/>
              </a:solidFill>
              <a:latin typeface="Arial"/>
            </a:endParaRPr>
          </a:p>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endParaRPr kumimoji="0" lang="en-GB" sz="1600" b="1"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r>
              <a:rPr kumimoji="0" lang="en-GB" sz="1600" b="1" i="0" u="none" strike="noStrike" kern="1200" cap="none" spc="0" normalizeH="0" baseline="0" noProof="0" dirty="0">
                <a:ln>
                  <a:noFill/>
                </a:ln>
                <a:solidFill>
                  <a:srgbClr val="212A73"/>
                </a:solidFill>
                <a:effectLst/>
                <a:uLnTx/>
                <a:uFillTx/>
                <a:latin typeface="Arial"/>
                <a:ea typeface="+mn-ea"/>
                <a:cs typeface="+mn-cs"/>
              </a:rPr>
              <a:t>Pregnancy sticker: </a:t>
            </a:r>
            <a:r>
              <a:rPr kumimoji="0" lang="en-GB" sz="1600" b="0" i="0" u="none" strike="noStrike" kern="1200" cap="none" spc="0" normalizeH="0" baseline="0" noProof="0" dirty="0">
                <a:ln>
                  <a:noFill/>
                </a:ln>
                <a:solidFill>
                  <a:srgbClr val="212A73"/>
                </a:solidFill>
                <a:effectLst/>
                <a:uLnTx/>
                <a:uFillTx/>
                <a:latin typeface="Arial"/>
                <a:ea typeface="+mn-ea"/>
                <a:cs typeface="+mn-cs"/>
              </a:rPr>
              <a:t>for antenatal records </a:t>
            </a:r>
            <a:endParaRPr kumimoji="0" lang="en-GB" sz="1600" b="1" i="0" u="none" strike="noStrike" kern="1200" cap="none" spc="0" normalizeH="0" baseline="0" noProof="0" dirty="0">
              <a:ln>
                <a:noFill/>
              </a:ln>
              <a:solidFill>
                <a:srgbClr val="212A73"/>
              </a:solidFill>
              <a:effectLst/>
              <a:uLnTx/>
              <a:uFillTx/>
              <a:latin typeface="Arial"/>
              <a:ea typeface="+mn-ea"/>
              <a:cs typeface="+mn-cs"/>
            </a:endParaRPr>
          </a:p>
          <a:p>
            <a:endParaRPr lang="en-GB" dirty="0"/>
          </a:p>
        </p:txBody>
      </p:sp>
      <p:sp>
        <p:nvSpPr>
          <p:cNvPr id="5" name="Slide Number Placeholder 4">
            <a:extLst>
              <a:ext uri="{FF2B5EF4-FFF2-40B4-BE49-F238E27FC236}">
                <a16:creationId xmlns:a16="http://schemas.microsoft.com/office/drawing/2014/main" id="{892DA53C-A900-2068-5DCB-BFF1C3249E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7" name="Picture 6">
            <a:extLst>
              <a:ext uri="{FF2B5EF4-FFF2-40B4-BE49-F238E27FC236}">
                <a16:creationId xmlns:a16="http://schemas.microsoft.com/office/drawing/2014/main" id="{AD8632B7-290A-F208-F805-493B7E87223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8070" y="1932222"/>
            <a:ext cx="4701302" cy="2287201"/>
          </a:xfrm>
          <a:prstGeom prst="rect">
            <a:avLst/>
          </a:prstGeom>
        </p:spPr>
      </p:pic>
      <p:sp>
        <p:nvSpPr>
          <p:cNvPr id="10" name="TextBox 9">
            <a:extLst>
              <a:ext uri="{FF2B5EF4-FFF2-40B4-BE49-F238E27FC236}">
                <a16:creationId xmlns:a16="http://schemas.microsoft.com/office/drawing/2014/main" id="{7CF8E273-271E-F90F-B99E-944E478E21D1}"/>
              </a:ext>
            </a:extLst>
          </p:cNvPr>
          <p:cNvSpPr txBox="1"/>
          <p:nvPr/>
        </p:nvSpPr>
        <p:spPr>
          <a:xfrm>
            <a:off x="6559858" y="1272385"/>
            <a:ext cx="5407241" cy="872034"/>
          </a:xfrm>
          <a:prstGeom prst="rect">
            <a:avLst/>
          </a:prstGeom>
          <a:noFill/>
        </p:spPr>
        <p:txBody>
          <a:bodyPr wrap="square" rtlCol="0">
            <a:spAutoFit/>
          </a:bodyPr>
          <a:lstStyle/>
          <a:p>
            <a:pPr marL="228600" marR="0" lvl="0" indent="-228600" algn="l" defTabSz="914400" rtl="0" eaLnBrk="1" fontAlgn="auto" latinLnBrk="0" hangingPunct="1">
              <a:lnSpc>
                <a:spcPct val="150000"/>
              </a:lnSpc>
              <a:spcBef>
                <a:spcPts val="1000"/>
              </a:spcBef>
              <a:spcAft>
                <a:spcPts val="0"/>
              </a:spcAft>
              <a:buClr>
                <a:srgbClr val="007C91"/>
              </a:buClr>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Pregnancy postcard: </a:t>
            </a:r>
            <a:r>
              <a:rPr kumimoji="0" lang="en-GB" sz="1800" b="0" i="0" u="none" strike="noStrike" kern="1200" cap="none" spc="0" normalizeH="0" baseline="0" noProof="0">
                <a:ln>
                  <a:noFill/>
                </a:ln>
                <a:solidFill>
                  <a:srgbClr val="212A73"/>
                </a:solidFill>
                <a:effectLst/>
                <a:uLnTx/>
                <a:uFillTx/>
                <a:latin typeface="Arial"/>
                <a:ea typeface="+mn-ea"/>
                <a:cs typeface="+mn-cs"/>
              </a:rPr>
              <a:t>a reminder for pregnant women </a:t>
            </a:r>
            <a:endParaRPr kumimoji="0" lang="en-GB" sz="1800" b="1" i="0" u="none" strike="noStrike" kern="1200" cap="none" spc="0" normalizeH="0" baseline="0" noProof="0" dirty="0">
              <a:ln>
                <a:noFill/>
              </a:ln>
              <a:solidFill>
                <a:srgbClr val="212A73"/>
              </a:solidFill>
              <a:effectLst/>
              <a:uLnTx/>
              <a:uFillTx/>
              <a:latin typeface="Arial"/>
              <a:ea typeface="+mn-ea"/>
              <a:cs typeface="+mn-cs"/>
            </a:endParaRPr>
          </a:p>
        </p:txBody>
      </p:sp>
      <p:pic>
        <p:nvPicPr>
          <p:cNvPr id="12" name="Picture 11">
            <a:extLst>
              <a:ext uri="{FF2B5EF4-FFF2-40B4-BE49-F238E27FC236}">
                <a16:creationId xmlns:a16="http://schemas.microsoft.com/office/drawing/2014/main" id="{0C509F8A-B780-0C89-DA6E-D95B346E2FEC}"/>
              </a:ext>
            </a:extLst>
          </p:cNvPr>
          <p:cNvPicPr>
            <a:picLocks noChangeAspect="1"/>
          </p:cNvPicPr>
          <p:nvPr/>
        </p:nvPicPr>
        <p:blipFill>
          <a:blip r:embed="rId3"/>
          <a:stretch>
            <a:fillRect/>
          </a:stretch>
        </p:blipFill>
        <p:spPr>
          <a:xfrm>
            <a:off x="7641262" y="1867630"/>
            <a:ext cx="3446949" cy="2677210"/>
          </a:xfrm>
          <a:prstGeom prst="rect">
            <a:avLst/>
          </a:prstGeom>
        </p:spPr>
      </p:pic>
      <p:pic>
        <p:nvPicPr>
          <p:cNvPr id="14" name="Picture 13">
            <a:extLst>
              <a:ext uri="{FF2B5EF4-FFF2-40B4-BE49-F238E27FC236}">
                <a16:creationId xmlns:a16="http://schemas.microsoft.com/office/drawing/2014/main" id="{761E508C-770E-1EB5-DB21-FBCF1BC6599B}"/>
              </a:ext>
            </a:extLst>
          </p:cNvPr>
          <p:cNvPicPr>
            <a:picLocks noChangeAspect="1"/>
          </p:cNvPicPr>
          <p:nvPr/>
        </p:nvPicPr>
        <p:blipFill>
          <a:blip r:embed="rId4"/>
          <a:stretch>
            <a:fillRect/>
          </a:stretch>
        </p:blipFill>
        <p:spPr>
          <a:xfrm>
            <a:off x="5059176" y="3886654"/>
            <a:ext cx="2743200" cy="2155371"/>
          </a:xfrm>
          <a:prstGeom prst="rect">
            <a:avLst/>
          </a:prstGeom>
        </p:spPr>
      </p:pic>
    </p:spTree>
    <p:extLst>
      <p:ext uri="{BB962C8B-B14F-4D97-AF65-F5344CB8AC3E}">
        <p14:creationId xmlns:p14="http://schemas.microsoft.com/office/powerpoint/2010/main" val="16514946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DED06-2649-7FF1-EBF6-35AB31AA5F32}"/>
              </a:ext>
            </a:extLst>
          </p:cNvPr>
          <p:cNvSpPr>
            <a:spLocks noGrp="1"/>
          </p:cNvSpPr>
          <p:nvPr>
            <p:ph type="title"/>
          </p:nvPr>
        </p:nvSpPr>
        <p:spPr>
          <a:xfrm>
            <a:off x="141081" y="101202"/>
            <a:ext cx="6819441" cy="1325563"/>
          </a:xfrm>
        </p:spPr>
        <p:txBody>
          <a:bodyPr/>
          <a:lstStyle/>
          <a:p>
            <a:r>
              <a:rPr lang="en-GB" dirty="0"/>
              <a:t>Video resources</a:t>
            </a:r>
            <a:br>
              <a:rPr lang="en-GB" dirty="0"/>
            </a:br>
            <a:r>
              <a:rPr lang="en-GB" sz="2400" dirty="0"/>
              <a:t>These videos discuss all vaccines in pregnancy  </a:t>
            </a:r>
          </a:p>
        </p:txBody>
      </p:sp>
      <p:sp>
        <p:nvSpPr>
          <p:cNvPr id="3" name="Content Placeholder 2">
            <a:extLst>
              <a:ext uri="{FF2B5EF4-FFF2-40B4-BE49-F238E27FC236}">
                <a16:creationId xmlns:a16="http://schemas.microsoft.com/office/drawing/2014/main" id="{D41EBF3D-C013-CE7E-E555-6C27A1104497}"/>
              </a:ext>
            </a:extLst>
          </p:cNvPr>
          <p:cNvSpPr>
            <a:spLocks noGrp="1"/>
          </p:cNvSpPr>
          <p:nvPr>
            <p:ph idx="1"/>
          </p:nvPr>
        </p:nvSpPr>
        <p:spPr>
          <a:xfrm>
            <a:off x="286440" y="1825625"/>
            <a:ext cx="6904474" cy="4351338"/>
          </a:xfrm>
        </p:spPr>
        <p:txBody>
          <a:bodyPr/>
          <a:lstStyle/>
          <a:p>
            <a:r>
              <a:rPr lang="en-GB" sz="1800" b="1" dirty="0">
                <a:effectLst/>
                <a:ea typeface="Calibri" panose="020F0502020204030204" pitchFamily="34" charset="0"/>
                <a:cs typeface="Calibri" panose="020F0502020204030204" pitchFamily="34" charset="0"/>
              </a:rPr>
              <a:t>Video resource for midwives: </a:t>
            </a:r>
          </a:p>
          <a:p>
            <a:pPr marL="0" indent="0">
              <a:buNone/>
            </a:pPr>
            <a:r>
              <a:rPr lang="en-GB" sz="1800" dirty="0">
                <a:effectLst/>
                <a:ea typeface="Calibri" panose="020F0502020204030204" pitchFamily="34" charset="0"/>
                <a:cs typeface="Calibri" panose="020F0502020204030204" pitchFamily="34" charset="0"/>
              </a:rPr>
              <a:t>Vaccines in pregnancy: what every midwife needs to know </a:t>
            </a:r>
          </a:p>
          <a:p>
            <a:pPr marL="0" indent="0">
              <a:buNone/>
            </a:pPr>
            <a:r>
              <a:rPr lang="en-GB" sz="1800" dirty="0">
                <a:effectLst/>
                <a:ea typeface="Calibri" panose="020F0502020204030204" pitchFamily="34" charset="0"/>
                <a:cs typeface="Calibri" panose="020F0502020204030204" pitchFamily="34" charset="0"/>
              </a:rPr>
              <a:t> available in English </a:t>
            </a:r>
            <a:r>
              <a:rPr lang="en-GB" sz="1800" u="sng" dirty="0">
                <a:solidFill>
                  <a:srgbClr val="0563C1"/>
                </a:solidFill>
                <a:effectLst/>
                <a:ea typeface="Calibri" panose="020F0502020204030204" pitchFamily="34" charset="0"/>
                <a:cs typeface="Calibri" panose="020F0502020204030204" pitchFamily="34" charset="0"/>
                <a:hlinkClick r:id="rId4"/>
              </a:rPr>
              <a:t>here</a:t>
            </a:r>
            <a:r>
              <a:rPr lang="en-GB" sz="1800" dirty="0">
                <a:effectLst/>
                <a:ea typeface="Calibri" panose="020F0502020204030204" pitchFamily="34" charset="0"/>
                <a:cs typeface="Calibri" panose="020F0502020204030204" pitchFamily="34" charset="0"/>
              </a:rPr>
              <a:t>, and Welsh </a:t>
            </a:r>
            <a:r>
              <a:rPr lang="en-GB" sz="1800" u="sng" dirty="0">
                <a:solidFill>
                  <a:srgbClr val="0563C1"/>
                </a:solidFill>
                <a:effectLst/>
                <a:ea typeface="Calibri" panose="020F0502020204030204" pitchFamily="34" charset="0"/>
                <a:cs typeface="Calibri" panose="020F0502020204030204" pitchFamily="34" charset="0"/>
                <a:hlinkClick r:id="rId5"/>
              </a:rPr>
              <a:t>here</a:t>
            </a:r>
            <a:r>
              <a:rPr lang="en-GB" sz="1800" dirty="0">
                <a:effectLst/>
                <a:ea typeface="Calibri" panose="020F0502020204030204" pitchFamily="34" charset="0"/>
                <a:cs typeface="Calibri" panose="020F0502020204030204" pitchFamily="34" charset="0"/>
              </a:rPr>
              <a:t>. </a:t>
            </a:r>
            <a:endParaRPr lang="en-GB" sz="1800" dirty="0">
              <a:effectLst/>
              <a:ea typeface="Calibri" panose="020F0502020204030204" pitchFamily="34" charset="0"/>
            </a:endParaRPr>
          </a:p>
          <a:p>
            <a:pPr marL="0" indent="0">
              <a:buNone/>
            </a:pPr>
            <a:endParaRPr lang="en-GB" sz="1800" dirty="0">
              <a:effectLst/>
              <a:ea typeface="Calibri" panose="020F0502020204030204" pitchFamily="34" charset="0"/>
            </a:endParaRPr>
          </a:p>
          <a:p>
            <a:endParaRPr lang="en-GB" dirty="0"/>
          </a:p>
          <a:p>
            <a:endParaRPr lang="en-GB" dirty="0"/>
          </a:p>
          <a:p>
            <a:r>
              <a:rPr lang="en-GB" sz="1800" b="1" dirty="0">
                <a:effectLst/>
                <a:ea typeface="Calibri" panose="020F0502020204030204" pitchFamily="34" charset="0"/>
                <a:cs typeface="Calibri" panose="020F0502020204030204" pitchFamily="34" charset="0"/>
              </a:rPr>
              <a:t>Video resource for pregnant women:</a:t>
            </a:r>
          </a:p>
          <a:p>
            <a:pPr marL="0" indent="0">
              <a:buNone/>
            </a:pPr>
            <a:r>
              <a:rPr lang="en-GB" sz="1800" dirty="0">
                <a:effectLst/>
                <a:ea typeface="Calibri" panose="020F0502020204030204" pitchFamily="34" charset="0"/>
                <a:cs typeface="Calibri" panose="020F0502020204030204" pitchFamily="34" charset="0"/>
              </a:rPr>
              <a:t> Vaccinations in pregnancy; everything you need to know. Available </a:t>
            </a:r>
            <a:r>
              <a:rPr lang="en-GB" sz="1800" u="sng" dirty="0">
                <a:solidFill>
                  <a:srgbClr val="0563C1"/>
                </a:solidFill>
                <a:effectLst/>
                <a:ea typeface="Calibri" panose="020F0502020204030204" pitchFamily="34" charset="0"/>
                <a:cs typeface="Calibri" panose="020F0502020204030204" pitchFamily="34" charset="0"/>
                <a:hlinkClick r:id="rId6"/>
              </a:rPr>
              <a:t>here</a:t>
            </a:r>
            <a:endParaRPr lang="en-GB" sz="1800" dirty="0">
              <a:effectLst/>
              <a:ea typeface="Calibri" panose="020F0502020204030204" pitchFamily="34" charset="0"/>
            </a:endParaRPr>
          </a:p>
          <a:p>
            <a:endParaRPr lang="en-GB" dirty="0"/>
          </a:p>
        </p:txBody>
      </p:sp>
      <p:sp>
        <p:nvSpPr>
          <p:cNvPr id="5" name="Slide Number Placeholder 4">
            <a:extLst>
              <a:ext uri="{FF2B5EF4-FFF2-40B4-BE49-F238E27FC236}">
                <a16:creationId xmlns:a16="http://schemas.microsoft.com/office/drawing/2014/main" id="{57EDFA9B-946A-4288-A74E-B12B05481AE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8" name="Online Media 7" title="Vaccinations in pregnancy_ What every midwife needs to know.">
            <a:hlinkClick r:id="" action="ppaction://media"/>
            <a:extLst>
              <a:ext uri="{FF2B5EF4-FFF2-40B4-BE49-F238E27FC236}">
                <a16:creationId xmlns:a16="http://schemas.microsoft.com/office/drawing/2014/main" id="{B22AB043-22B4-86F7-DAAC-0B0136271CA5}"/>
              </a:ext>
            </a:extLst>
          </p:cNvPr>
          <p:cNvPicPr>
            <a:picLocks noRot="1" noChangeAspect="1"/>
          </p:cNvPicPr>
          <p:nvPr>
            <a:videoFile r:link="rId1"/>
          </p:nvPr>
        </p:nvPicPr>
        <p:blipFill>
          <a:blip r:embed="rId7"/>
          <a:stretch>
            <a:fillRect/>
          </a:stretch>
        </p:blipFill>
        <p:spPr>
          <a:xfrm>
            <a:off x="7286373" y="1027906"/>
            <a:ext cx="4402523" cy="2291508"/>
          </a:xfrm>
          <a:prstGeom prst="rect">
            <a:avLst/>
          </a:prstGeom>
        </p:spPr>
      </p:pic>
      <p:pic>
        <p:nvPicPr>
          <p:cNvPr id="9" name="Online Media 8" title="Vaccinations in Pregnancy - Midwife to patient information">
            <a:hlinkClick r:id="" action="ppaction://media"/>
            <a:extLst>
              <a:ext uri="{FF2B5EF4-FFF2-40B4-BE49-F238E27FC236}">
                <a16:creationId xmlns:a16="http://schemas.microsoft.com/office/drawing/2014/main" id="{0FAC817B-A525-FBB4-CA94-70568FF4D8C1}"/>
              </a:ext>
            </a:extLst>
          </p:cNvPr>
          <p:cNvPicPr>
            <a:picLocks noRot="1" noChangeAspect="1"/>
          </p:cNvPicPr>
          <p:nvPr>
            <a:videoFile r:link="rId2"/>
          </p:nvPr>
        </p:nvPicPr>
        <p:blipFill>
          <a:blip r:embed="rId8"/>
          <a:stretch>
            <a:fillRect/>
          </a:stretch>
        </p:blipFill>
        <p:spPr>
          <a:xfrm>
            <a:off x="7286373" y="3429000"/>
            <a:ext cx="4402523" cy="2397801"/>
          </a:xfrm>
          <a:prstGeom prst="rect">
            <a:avLst/>
          </a:prstGeom>
        </p:spPr>
      </p:pic>
    </p:spTree>
    <p:extLst>
      <p:ext uri="{BB962C8B-B14F-4D97-AF65-F5344CB8AC3E}">
        <p14:creationId xmlns:p14="http://schemas.microsoft.com/office/powerpoint/2010/main" val="94013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8"/>
                </p:tgtEl>
              </p:cMediaNode>
            </p:video>
            <p:seq concurrent="1" nextAc="seek">
              <p:cTn id="12" restart="whenNotActive" fill="hold" evtFilter="cancelBubble" nodeType="interactiveSeq">
                <p:stCondLst>
                  <p:cond evt="onClick" delay="0">
                    <p:tgtEl>
                      <p:spTgt spid="8"/>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8"/>
                                        </p:tgtEl>
                                      </p:cBhvr>
                                    </p:cmd>
                                  </p:childTnLst>
                                </p:cTn>
                              </p:par>
                            </p:childTnLst>
                          </p:cTn>
                        </p:par>
                      </p:childTnLst>
                    </p:cTn>
                  </p:par>
                </p:childTnLst>
              </p:cTn>
              <p:nextCondLst>
                <p:cond evt="onClick" delay="0">
                  <p:tgtEl>
                    <p:spTgt spid="8"/>
                  </p:tgtEl>
                </p:cond>
              </p:nextCondLst>
            </p:seq>
            <p:video>
              <p:cMediaNode vol="80000">
                <p:cTn id="17" fill="hold" display="0">
                  <p:stCondLst>
                    <p:cond delay="indefinite"/>
                  </p:stCondLst>
                </p:cTn>
                <p:tgtEl>
                  <p:spTgt spid="9"/>
                </p:tgtEl>
              </p:cMediaNode>
            </p:video>
            <p:seq concurrent="1" nextAc="seek">
              <p:cTn id="18" restart="whenNotActive" fill="hold" evtFilter="cancelBubble" nodeType="interactiveSeq">
                <p:stCondLst>
                  <p:cond evt="onClick" delay="0">
                    <p:tgtEl>
                      <p:spTgt spid="9"/>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063FC-0B5D-D82E-97A6-A8EB65C68E5D}"/>
              </a:ext>
            </a:extLst>
          </p:cNvPr>
          <p:cNvSpPr>
            <a:spLocks noGrp="1"/>
          </p:cNvSpPr>
          <p:nvPr>
            <p:ph type="title"/>
          </p:nvPr>
        </p:nvSpPr>
        <p:spPr/>
        <p:txBody>
          <a:bodyPr/>
          <a:lstStyle/>
          <a:p>
            <a:r>
              <a:rPr lang="en-GB" dirty="0"/>
              <a:t>Public Health Wales Asset Library </a:t>
            </a:r>
            <a:br>
              <a:rPr lang="en-GB" dirty="0"/>
            </a:br>
            <a:endParaRPr lang="en-GB" sz="2800" dirty="0"/>
          </a:p>
        </p:txBody>
      </p:sp>
      <p:pic>
        <p:nvPicPr>
          <p:cNvPr id="7" name="Content Placeholder 6">
            <a:extLst>
              <a:ext uri="{FF2B5EF4-FFF2-40B4-BE49-F238E27FC236}">
                <a16:creationId xmlns:a16="http://schemas.microsoft.com/office/drawing/2014/main" id="{69F7EDAB-A5E2-7F3A-DA2B-B0C7768A23C2}"/>
              </a:ext>
            </a:extLst>
          </p:cNvPr>
          <p:cNvPicPr>
            <a:picLocks noGrp="1" noChangeAspect="1"/>
          </p:cNvPicPr>
          <p:nvPr>
            <p:ph idx="1"/>
          </p:nvPr>
        </p:nvPicPr>
        <p:blipFill>
          <a:blip r:embed="rId2"/>
          <a:stretch>
            <a:fillRect/>
          </a:stretch>
        </p:blipFill>
        <p:spPr>
          <a:xfrm>
            <a:off x="2308212" y="1210156"/>
            <a:ext cx="6774473" cy="2296431"/>
          </a:xfrm>
          <a:ln w="19050">
            <a:solidFill>
              <a:schemeClr val="accent1"/>
            </a:solidFill>
          </a:ln>
          <a:effectLst>
            <a:softEdge rad="0"/>
          </a:effectLst>
        </p:spPr>
      </p:pic>
      <p:sp>
        <p:nvSpPr>
          <p:cNvPr id="5" name="Slide Number Placeholder 4">
            <a:extLst>
              <a:ext uri="{FF2B5EF4-FFF2-40B4-BE49-F238E27FC236}">
                <a16:creationId xmlns:a16="http://schemas.microsoft.com/office/drawing/2014/main" id="{F41095D9-6F8B-207D-F8BB-5E0D908C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9" name="Picture 8">
            <a:extLst>
              <a:ext uri="{FF2B5EF4-FFF2-40B4-BE49-F238E27FC236}">
                <a16:creationId xmlns:a16="http://schemas.microsoft.com/office/drawing/2014/main" id="{A6866CD8-4BCD-A3E4-AE79-147050C35729}"/>
              </a:ext>
            </a:extLst>
          </p:cNvPr>
          <p:cNvPicPr>
            <a:picLocks noChangeAspect="1"/>
          </p:cNvPicPr>
          <p:nvPr/>
        </p:nvPicPr>
        <p:blipFill>
          <a:blip r:embed="rId3"/>
          <a:stretch>
            <a:fillRect/>
          </a:stretch>
        </p:blipFill>
        <p:spPr>
          <a:xfrm>
            <a:off x="3285987" y="3506587"/>
            <a:ext cx="1454187" cy="2296432"/>
          </a:xfrm>
          <a:prstGeom prst="rect">
            <a:avLst/>
          </a:prstGeom>
          <a:ln w="19050">
            <a:solidFill>
              <a:schemeClr val="accent1"/>
            </a:solidFill>
          </a:ln>
        </p:spPr>
      </p:pic>
      <p:pic>
        <p:nvPicPr>
          <p:cNvPr id="11" name="Picture 10">
            <a:extLst>
              <a:ext uri="{FF2B5EF4-FFF2-40B4-BE49-F238E27FC236}">
                <a16:creationId xmlns:a16="http://schemas.microsoft.com/office/drawing/2014/main" id="{A9C21AFA-5C0E-B69C-D222-5FD3C4B24684}"/>
              </a:ext>
            </a:extLst>
          </p:cNvPr>
          <p:cNvPicPr>
            <a:picLocks noChangeAspect="1"/>
          </p:cNvPicPr>
          <p:nvPr/>
        </p:nvPicPr>
        <p:blipFill>
          <a:blip r:embed="rId4"/>
          <a:stretch>
            <a:fillRect/>
          </a:stretch>
        </p:blipFill>
        <p:spPr>
          <a:xfrm>
            <a:off x="4740174" y="3506587"/>
            <a:ext cx="2887740" cy="2315853"/>
          </a:xfrm>
          <a:prstGeom prst="rect">
            <a:avLst/>
          </a:prstGeom>
          <a:solidFill>
            <a:schemeClr val="accent1"/>
          </a:solidFill>
          <a:ln w="19050">
            <a:solidFill>
              <a:schemeClr val="accent1"/>
            </a:solidFill>
          </a:ln>
        </p:spPr>
      </p:pic>
      <p:sp>
        <p:nvSpPr>
          <p:cNvPr id="12" name="TextBox 11">
            <a:extLst>
              <a:ext uri="{FF2B5EF4-FFF2-40B4-BE49-F238E27FC236}">
                <a16:creationId xmlns:a16="http://schemas.microsoft.com/office/drawing/2014/main" id="{BF66CEA5-1649-FFD9-F267-2308471C1A90}"/>
              </a:ext>
            </a:extLst>
          </p:cNvPr>
          <p:cNvSpPr txBox="1"/>
          <p:nvPr/>
        </p:nvSpPr>
        <p:spPr>
          <a:xfrm>
            <a:off x="7713553" y="5238497"/>
            <a:ext cx="430115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212A73"/>
                </a:solidFill>
                <a:effectLst/>
                <a:uLnTx/>
                <a:uFillTx/>
                <a:latin typeface="Arial"/>
                <a:ea typeface="+mn-ea"/>
                <a:cs typeface="+mn-cs"/>
                <a:hlinkClick r:id="rId5"/>
              </a:rPr>
              <a:t>https://phw.brandkitapp.com</a:t>
            </a:r>
            <a:r>
              <a:rPr kumimoji="0" lang="en-GB" sz="2800" b="0" i="0" u="none" strike="noStrike" kern="1200" cap="none" spc="0" normalizeH="0" baseline="0" noProof="0" dirty="0">
                <a:ln>
                  <a:noFill/>
                </a:ln>
                <a:solidFill>
                  <a:srgbClr val="212A73"/>
                </a:solidFill>
                <a:effectLst/>
                <a:uLnTx/>
                <a:uFillTx/>
                <a:latin typeface="Arial"/>
                <a:ea typeface="+mn-ea"/>
                <a:cs typeface="+mn-cs"/>
                <a:hlinkClick r:id="rId5"/>
              </a:rPr>
              <a:t>/</a:t>
            </a:r>
            <a:endParaRPr kumimoji="0" lang="en-GB" sz="2800" b="0" i="0" u="none" strike="noStrike" kern="1200" cap="none" spc="0" normalizeH="0" baseline="0" noProof="0" dirty="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8388658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640BE-7EAC-7795-A1E3-9DC3576BA550}"/>
              </a:ext>
            </a:extLst>
          </p:cNvPr>
          <p:cNvSpPr>
            <a:spLocks noGrp="1"/>
          </p:cNvSpPr>
          <p:nvPr>
            <p:ph type="title"/>
          </p:nvPr>
        </p:nvSpPr>
        <p:spPr>
          <a:xfrm>
            <a:off x="663540" y="231561"/>
            <a:ext cx="10515600" cy="1325563"/>
          </a:xfrm>
        </p:spPr>
        <p:txBody>
          <a:bodyPr/>
          <a:lstStyle/>
          <a:p>
            <a:pPr algn="ctr"/>
            <a:r>
              <a:rPr lang="en-GB" sz="4400" dirty="0">
                <a:ea typeface="Times New Roman" panose="02020603050405020304" pitchFamily="18" charset="0"/>
              </a:rPr>
              <a:t>Infants and preschool programmes</a:t>
            </a:r>
            <a:br>
              <a:rPr lang="en-GB" sz="4400" dirty="0">
                <a:ea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ED3407ED-316D-74B3-0C8C-CCD8B5EABCDF}"/>
              </a:ext>
            </a:extLst>
          </p:cNvPr>
          <p:cNvSpPr>
            <a:spLocks noGrp="1"/>
          </p:cNvSpPr>
          <p:nvPr>
            <p:ph idx="1"/>
          </p:nvPr>
        </p:nvSpPr>
        <p:spPr>
          <a:xfrm>
            <a:off x="663540" y="3039937"/>
            <a:ext cx="10515600" cy="3452938"/>
          </a:xfrm>
        </p:spPr>
        <p:txBody>
          <a:bodyPr/>
          <a:lstStyle/>
          <a:p>
            <a:pPr marL="0" indent="0">
              <a:buNone/>
            </a:pPr>
            <a:r>
              <a:rPr lang="en-GB" sz="2400" dirty="0"/>
              <a:t>Juliet Norwood - Specialist Nurse Immunisation </a:t>
            </a:r>
          </a:p>
          <a:p>
            <a:pPr marL="0" indent="0">
              <a:buNone/>
            </a:pPr>
            <a:r>
              <a:rPr lang="en-GB" sz="2400" dirty="0"/>
              <a:t>VPDP, PHW</a:t>
            </a:r>
          </a:p>
        </p:txBody>
      </p:sp>
      <p:sp>
        <p:nvSpPr>
          <p:cNvPr id="5" name="Slide Number Placeholder 4">
            <a:extLst>
              <a:ext uri="{FF2B5EF4-FFF2-40B4-BE49-F238E27FC236}">
                <a16:creationId xmlns:a16="http://schemas.microsoft.com/office/drawing/2014/main" id="{2D4B5D65-91DC-CC8E-2EB4-8B3AE86849B9}"/>
              </a:ext>
            </a:extLst>
          </p:cNvPr>
          <p:cNvSpPr>
            <a:spLocks noGrp="1"/>
          </p:cNvSpPr>
          <p:nvPr>
            <p:ph type="sldNum" sz="quarter" idx="12"/>
          </p:nvPr>
        </p:nvSpPr>
        <p:spPr/>
        <p:txBody>
          <a:bodyPr/>
          <a:lstStyle/>
          <a:p>
            <a:fld id="{561D0CCE-8DCC-44DC-A653-AE62B1D84A52}" type="slidenum">
              <a:rPr lang="en-GB" smtClean="0"/>
              <a:pPr/>
              <a:t>45</a:t>
            </a:fld>
            <a:endParaRPr lang="en-GB"/>
          </a:p>
        </p:txBody>
      </p:sp>
    </p:spTree>
    <p:extLst>
      <p:ext uri="{BB962C8B-B14F-4D97-AF65-F5344CB8AC3E}">
        <p14:creationId xmlns:p14="http://schemas.microsoft.com/office/powerpoint/2010/main" val="18198223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0D337-FB32-FACC-46FE-3852155AF314}"/>
              </a:ext>
            </a:extLst>
          </p:cNvPr>
          <p:cNvSpPr>
            <a:spLocks noGrp="1"/>
          </p:cNvSpPr>
          <p:nvPr>
            <p:ph type="title"/>
          </p:nvPr>
        </p:nvSpPr>
        <p:spPr>
          <a:xfrm>
            <a:off x="0" y="185158"/>
            <a:ext cx="12192000" cy="584786"/>
          </a:xfrm>
        </p:spPr>
        <p:txBody>
          <a:bodyPr/>
          <a:lstStyle/>
          <a:p>
            <a:pPr algn="ctr"/>
            <a:r>
              <a:rPr lang="en-GB" kern="1200" dirty="0">
                <a:solidFill>
                  <a:srgbClr val="002060"/>
                </a:solidFill>
                <a:effectLst/>
                <a:latin typeface="+mn-lt"/>
                <a:ea typeface="+mn-ea"/>
                <a:cs typeface="+mn-cs"/>
              </a:rPr>
              <a:t>Hib/</a:t>
            </a:r>
            <a:r>
              <a:rPr lang="en-GB" kern="1200" dirty="0" err="1">
                <a:solidFill>
                  <a:srgbClr val="002060"/>
                </a:solidFill>
                <a:effectLst/>
                <a:latin typeface="+mn-lt"/>
                <a:ea typeface="+mn-ea"/>
                <a:cs typeface="+mn-cs"/>
              </a:rPr>
              <a:t>MenC</a:t>
            </a:r>
            <a:r>
              <a:rPr lang="en-US" altLang="en-US" sz="4400" dirty="0">
                <a:solidFill>
                  <a:srgbClr val="212A73"/>
                </a:solidFill>
                <a:cs typeface="Arial"/>
              </a:rPr>
              <a:t> (</a:t>
            </a:r>
            <a:r>
              <a:rPr lang="en-US" altLang="en-US" sz="4400" dirty="0" err="1">
                <a:solidFill>
                  <a:srgbClr val="212A73"/>
                </a:solidFill>
                <a:cs typeface="Arial"/>
              </a:rPr>
              <a:t>Menitorix</a:t>
            </a:r>
            <a:r>
              <a:rPr lang="en-GB" sz="5400" baseline="30000" dirty="0"/>
              <a:t>®</a:t>
            </a:r>
            <a:r>
              <a:rPr lang="en-US" altLang="en-US" sz="4400" dirty="0">
                <a:solidFill>
                  <a:srgbClr val="212A73"/>
                </a:solidFill>
                <a:cs typeface="Arial"/>
              </a:rPr>
              <a:t>)</a:t>
            </a:r>
            <a:r>
              <a:rPr lang="en-GB" kern="1200" dirty="0">
                <a:solidFill>
                  <a:srgbClr val="002060"/>
                </a:solidFill>
                <a:effectLst/>
                <a:latin typeface="+mn-lt"/>
                <a:ea typeface="+mn-ea"/>
                <a:cs typeface="+mn-cs"/>
              </a:rPr>
              <a:t> to be discontinued</a:t>
            </a:r>
            <a:br>
              <a:rPr lang="en-US" sz="4400" dirty="0">
                <a:solidFill>
                  <a:srgbClr val="002060"/>
                </a:solidFill>
                <a:effectLst/>
              </a:rPr>
            </a:br>
            <a:endParaRPr lang="en-GB" dirty="0"/>
          </a:p>
        </p:txBody>
      </p:sp>
      <p:sp>
        <p:nvSpPr>
          <p:cNvPr id="3" name="Content Placeholder 2">
            <a:extLst>
              <a:ext uri="{FF2B5EF4-FFF2-40B4-BE49-F238E27FC236}">
                <a16:creationId xmlns:a16="http://schemas.microsoft.com/office/drawing/2014/main" id="{9A74DC74-316C-2126-818C-9794DDCE6A89}"/>
              </a:ext>
            </a:extLst>
          </p:cNvPr>
          <p:cNvSpPr>
            <a:spLocks noGrp="1"/>
          </p:cNvSpPr>
          <p:nvPr>
            <p:ph idx="1"/>
          </p:nvPr>
        </p:nvSpPr>
        <p:spPr>
          <a:xfrm>
            <a:off x="6095999" y="1295533"/>
            <a:ext cx="5400676" cy="3910949"/>
          </a:xfrm>
        </p:spPr>
        <p:txBody>
          <a:bodyPr/>
          <a:lstStyle/>
          <a:p>
            <a:pPr>
              <a:defRPr/>
            </a:pPr>
            <a:r>
              <a:rPr lang="en-GB" sz="1800" b="1" dirty="0">
                <a:solidFill>
                  <a:srgbClr val="212A73"/>
                </a:solidFill>
                <a:cs typeface="Arial"/>
              </a:rPr>
              <a:t>In November 2022 </a:t>
            </a:r>
            <a:r>
              <a:rPr lang="en-GB" sz="1800" dirty="0">
                <a:solidFill>
                  <a:srgbClr val="212A73"/>
                </a:solidFill>
                <a:cs typeface="Arial"/>
              </a:rPr>
              <a:t>the</a:t>
            </a:r>
            <a:r>
              <a:rPr lang="en-GB" sz="1800" b="1" dirty="0">
                <a:solidFill>
                  <a:srgbClr val="212A73"/>
                </a:solidFill>
                <a:cs typeface="Arial"/>
              </a:rPr>
              <a:t> </a:t>
            </a:r>
            <a:r>
              <a:rPr lang="en-GB" sz="1800" dirty="0">
                <a:solidFill>
                  <a:srgbClr val="212A73"/>
                </a:solidFill>
                <a:cs typeface="Arial"/>
              </a:rPr>
              <a:t>JCVI put out a </a:t>
            </a:r>
            <a:r>
              <a:rPr lang="en-GB" sz="1800" dirty="0">
                <a:solidFill>
                  <a:srgbClr val="212A73"/>
                </a:solidFill>
                <a:cs typeface="Arial"/>
                <a:hlinkClick r:id="rId3">
                  <a:extLst>
                    <a:ext uri="{A12FA001-AC4F-418D-AE19-62706E023703}">
                      <ahyp:hlinkClr xmlns:ahyp="http://schemas.microsoft.com/office/drawing/2018/hyperlinkcolor" val="tx"/>
                    </a:ext>
                  </a:extLst>
                </a:hlinkClick>
              </a:rPr>
              <a:t>statement</a:t>
            </a:r>
            <a:r>
              <a:rPr lang="en-GB" sz="1800" dirty="0">
                <a:solidFill>
                  <a:srgbClr val="212A73"/>
                </a:solidFill>
                <a:cs typeface="Arial"/>
              </a:rPr>
              <a:t> following notification that manufacturing </a:t>
            </a:r>
            <a:r>
              <a:rPr lang="en-GB" sz="1800" b="1" dirty="0">
                <a:solidFill>
                  <a:srgbClr val="212A73"/>
                </a:solidFill>
                <a:cs typeface="Arial"/>
              </a:rPr>
              <a:t>of </a:t>
            </a:r>
            <a:r>
              <a:rPr lang="en-GB" sz="1800" b="1" dirty="0"/>
              <a:t>Hib/</a:t>
            </a:r>
            <a:r>
              <a:rPr lang="en-GB" sz="1800" b="1" dirty="0" err="1"/>
              <a:t>MenC</a:t>
            </a:r>
            <a:r>
              <a:rPr lang="en-US" altLang="en-US" sz="1800" b="1" dirty="0"/>
              <a:t> (</a:t>
            </a:r>
            <a:r>
              <a:rPr lang="en-US" altLang="en-US" sz="1800" b="1" dirty="0" err="1"/>
              <a:t>Menitorix</a:t>
            </a:r>
            <a:r>
              <a:rPr lang="en-GB" sz="1800" b="1" dirty="0"/>
              <a:t>®</a:t>
            </a:r>
            <a:r>
              <a:rPr lang="en-US" altLang="en-US" sz="1800" b="1" dirty="0"/>
              <a:t>)</a:t>
            </a:r>
            <a:r>
              <a:rPr lang="en-GB" sz="1800" b="1" dirty="0"/>
              <a:t> is</a:t>
            </a:r>
            <a:r>
              <a:rPr lang="en-GB" sz="1800" dirty="0"/>
              <a:t> </a:t>
            </a:r>
            <a:r>
              <a:rPr lang="en-GB" sz="1800" b="1" dirty="0">
                <a:solidFill>
                  <a:srgbClr val="212A73"/>
                </a:solidFill>
                <a:cs typeface="Arial"/>
              </a:rPr>
              <a:t>to be discontinued</a:t>
            </a:r>
            <a:r>
              <a:rPr lang="en-GB" sz="1800" dirty="0">
                <a:solidFill>
                  <a:srgbClr val="212A73"/>
                </a:solidFill>
                <a:cs typeface="Arial"/>
              </a:rPr>
              <a:t>. This is a commercial decision made by the manufacturer, </a:t>
            </a:r>
            <a:r>
              <a:rPr lang="en-GB" sz="1800" dirty="0" err="1">
                <a:solidFill>
                  <a:srgbClr val="212A73"/>
                </a:solidFill>
                <a:cs typeface="Arial"/>
              </a:rPr>
              <a:t>GlaxoSmithKlein</a:t>
            </a:r>
            <a:r>
              <a:rPr lang="en-GB" sz="1800" dirty="0">
                <a:solidFill>
                  <a:srgbClr val="212A73"/>
                </a:solidFill>
                <a:cs typeface="Arial"/>
              </a:rPr>
              <a:t> (GSK) </a:t>
            </a:r>
          </a:p>
          <a:p>
            <a:pPr>
              <a:defRPr/>
            </a:pPr>
            <a:r>
              <a:rPr lang="en-GB" sz="1800" dirty="0">
                <a:solidFill>
                  <a:srgbClr val="212A73"/>
                </a:solidFill>
                <a:cs typeface="Arial"/>
              </a:rPr>
              <a:t>As this is the only Hib/MenC vaccine available, changes to the routine infant schedule are necessary</a:t>
            </a:r>
          </a:p>
          <a:p>
            <a:pPr>
              <a:defRPr/>
            </a:pPr>
            <a:r>
              <a:rPr lang="en-GB" sz="1800" dirty="0">
                <a:solidFill>
                  <a:srgbClr val="212A73"/>
                </a:solidFill>
                <a:cs typeface="Arial"/>
              </a:rPr>
              <a:t>The UKHSA estimates that the central stock of Hib/MenC (Menitorix</a:t>
            </a:r>
            <a:r>
              <a:rPr lang="en-GB" sz="1800" b="1" dirty="0"/>
              <a:t> ®</a:t>
            </a:r>
            <a:r>
              <a:rPr lang="en-GB" sz="1800" dirty="0">
                <a:solidFill>
                  <a:srgbClr val="212A73"/>
                </a:solidFill>
                <a:cs typeface="Arial"/>
              </a:rPr>
              <a:t>) will be depleted by mid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212A73"/>
              </a:solidFil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800" dirty="0">
              <a:solidFill>
                <a:srgbClr val="212A73"/>
              </a:solidFill>
              <a:cs typeface="Arial"/>
            </a:endParaRPr>
          </a:p>
          <a:p>
            <a:endParaRPr lang="en-GB" dirty="0"/>
          </a:p>
        </p:txBody>
      </p:sp>
      <p:sp>
        <p:nvSpPr>
          <p:cNvPr id="5" name="Slide Number Placeholder 4">
            <a:extLst>
              <a:ext uri="{FF2B5EF4-FFF2-40B4-BE49-F238E27FC236}">
                <a16:creationId xmlns:a16="http://schemas.microsoft.com/office/drawing/2014/main" id="{A1EE17BF-2F7F-8838-781E-0CA4FED6A84C}"/>
              </a:ext>
            </a:extLst>
          </p:cNvPr>
          <p:cNvSpPr>
            <a:spLocks noGrp="1"/>
          </p:cNvSpPr>
          <p:nvPr>
            <p:ph type="sldNum" sz="quarter" idx="12"/>
          </p:nvPr>
        </p:nvSpPr>
        <p:spPr/>
        <p:txBody>
          <a:bodyPr/>
          <a:lstStyle/>
          <a:p>
            <a:fld id="{561D0CCE-8DCC-44DC-A653-AE62B1D84A52}" type="slidenum">
              <a:rPr lang="en-GB" smtClean="0"/>
              <a:pPr/>
              <a:t>46</a:t>
            </a:fld>
            <a:endParaRPr lang="en-GB"/>
          </a:p>
        </p:txBody>
      </p:sp>
      <p:sp>
        <p:nvSpPr>
          <p:cNvPr id="9" name="TextBox 8">
            <a:extLst>
              <a:ext uri="{FF2B5EF4-FFF2-40B4-BE49-F238E27FC236}">
                <a16:creationId xmlns:a16="http://schemas.microsoft.com/office/drawing/2014/main" id="{6E6F2AF1-9C4D-ACDB-6481-03E8056BF515}"/>
              </a:ext>
            </a:extLst>
          </p:cNvPr>
          <p:cNvSpPr txBox="1"/>
          <p:nvPr/>
        </p:nvSpPr>
        <p:spPr>
          <a:xfrm>
            <a:off x="431622" y="4482038"/>
            <a:ext cx="5664377" cy="461665"/>
          </a:xfrm>
          <a:prstGeom prst="rect">
            <a:avLst/>
          </a:prstGeom>
          <a:noFill/>
        </p:spPr>
        <p:txBody>
          <a:bodyPr wrap="square">
            <a:spAutoFit/>
          </a:bodyPr>
          <a:lstStyle/>
          <a:p>
            <a:pPr algn="ctr" eaLnBrk="0" fontAlgn="base" hangingPunct="0">
              <a:spcBef>
                <a:spcPct val="0"/>
              </a:spcBef>
              <a:spcAft>
                <a:spcPct val="0"/>
              </a:spcAft>
            </a:pPr>
            <a:r>
              <a:rPr lang="en-GB" sz="1200" dirty="0">
                <a:hlinkClick r:id="rId3"/>
              </a:rPr>
              <a:t>Joint Committee on Vaccination and Immunisation (JCVI) statement on changes to the childhood immunisation schedule - GOV.UK</a:t>
            </a:r>
            <a:endParaRPr lang="en-US" altLang="en-US" sz="1200" dirty="0">
              <a:solidFill>
                <a:srgbClr val="212A73"/>
              </a:solidFill>
              <a:cs typeface="Arial"/>
            </a:endParaRPr>
          </a:p>
        </p:txBody>
      </p:sp>
      <p:sp>
        <p:nvSpPr>
          <p:cNvPr id="10" name="TextBox 9">
            <a:extLst>
              <a:ext uri="{FF2B5EF4-FFF2-40B4-BE49-F238E27FC236}">
                <a16:creationId xmlns:a16="http://schemas.microsoft.com/office/drawing/2014/main" id="{C8D7C106-B82B-DFB5-EF82-1BBA71CBBFCE}"/>
              </a:ext>
            </a:extLst>
          </p:cNvPr>
          <p:cNvSpPr txBox="1"/>
          <p:nvPr/>
        </p:nvSpPr>
        <p:spPr>
          <a:xfrm>
            <a:off x="4860063" y="5562466"/>
            <a:ext cx="2053921" cy="369332"/>
          </a:xfrm>
          <a:prstGeom prst="rect">
            <a:avLst/>
          </a:prstGeom>
          <a:noFill/>
        </p:spPr>
        <p:txBody>
          <a:bodyPr wrap="square" rtlCol="0">
            <a:spAutoFit/>
          </a:bodyPr>
          <a:lstStyle/>
          <a:p>
            <a:r>
              <a:rPr lang="en-GB" dirty="0">
                <a:solidFill>
                  <a:srgbClr val="FF0000"/>
                </a:solidFill>
              </a:rPr>
              <a:t>Policy is awaited.</a:t>
            </a:r>
          </a:p>
        </p:txBody>
      </p:sp>
      <p:pic>
        <p:nvPicPr>
          <p:cNvPr id="7" name="Picture 6">
            <a:extLst>
              <a:ext uri="{FF2B5EF4-FFF2-40B4-BE49-F238E27FC236}">
                <a16:creationId xmlns:a16="http://schemas.microsoft.com/office/drawing/2014/main" id="{82FFCA89-531C-D015-9011-580606982779}"/>
              </a:ext>
            </a:extLst>
          </p:cNvPr>
          <p:cNvPicPr>
            <a:picLocks noChangeAspect="1"/>
          </p:cNvPicPr>
          <p:nvPr/>
        </p:nvPicPr>
        <p:blipFill>
          <a:blip r:embed="rId4"/>
          <a:srcRect l="2294" t="6610" r="1486" b="4447"/>
          <a:stretch/>
        </p:blipFill>
        <p:spPr>
          <a:xfrm>
            <a:off x="431622" y="1378850"/>
            <a:ext cx="5664377" cy="2840393"/>
          </a:xfrm>
          <a:prstGeom prst="rect">
            <a:avLst/>
          </a:prstGeom>
          <a:ln>
            <a:solidFill>
              <a:srgbClr val="002060"/>
            </a:solidFill>
          </a:ln>
        </p:spPr>
      </p:pic>
    </p:spTree>
    <p:extLst>
      <p:ext uri="{BB962C8B-B14F-4D97-AF65-F5344CB8AC3E}">
        <p14:creationId xmlns:p14="http://schemas.microsoft.com/office/powerpoint/2010/main" val="21670745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76E9E-DB01-08B0-6655-8CF64B08A36D}"/>
              </a:ext>
            </a:extLst>
          </p:cNvPr>
          <p:cNvSpPr>
            <a:spLocks noGrp="1"/>
          </p:cNvSpPr>
          <p:nvPr>
            <p:ph type="title"/>
          </p:nvPr>
        </p:nvSpPr>
        <p:spPr>
          <a:xfrm>
            <a:off x="838200" y="365125"/>
            <a:ext cx="10515600" cy="688171"/>
          </a:xfrm>
        </p:spPr>
        <p:txBody>
          <a:bodyPr/>
          <a:lstStyle/>
          <a:p>
            <a:r>
              <a:rPr lang="en-GB" dirty="0"/>
              <a:t>JCVI recommendations</a:t>
            </a:r>
          </a:p>
        </p:txBody>
      </p:sp>
      <p:sp>
        <p:nvSpPr>
          <p:cNvPr id="3" name="Content Placeholder 2">
            <a:extLst>
              <a:ext uri="{FF2B5EF4-FFF2-40B4-BE49-F238E27FC236}">
                <a16:creationId xmlns:a16="http://schemas.microsoft.com/office/drawing/2014/main" id="{723410BD-223A-A637-5D70-ED440F46ED9E}"/>
              </a:ext>
            </a:extLst>
          </p:cNvPr>
          <p:cNvSpPr>
            <a:spLocks noGrp="1"/>
          </p:cNvSpPr>
          <p:nvPr>
            <p:ph idx="1"/>
          </p:nvPr>
        </p:nvSpPr>
        <p:spPr>
          <a:xfrm>
            <a:off x="653005" y="1253331"/>
            <a:ext cx="10515600" cy="482337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800" dirty="0">
                <a:solidFill>
                  <a:srgbClr val="212A73"/>
                </a:solidFill>
                <a:cs typeface="Arial"/>
              </a:rPr>
              <a:t>The JCVI recommended the following changes once the current supply of Hib/</a:t>
            </a:r>
            <a:r>
              <a:rPr lang="en-US" altLang="en-US" sz="1800" dirty="0" err="1">
                <a:solidFill>
                  <a:srgbClr val="212A73"/>
                </a:solidFill>
                <a:cs typeface="Arial"/>
              </a:rPr>
              <a:t>MenC</a:t>
            </a:r>
            <a:r>
              <a:rPr lang="en-US" altLang="en-US" sz="1800" dirty="0">
                <a:solidFill>
                  <a:srgbClr val="212A73"/>
                </a:solidFill>
                <a:cs typeface="Arial"/>
              </a:rPr>
              <a:t> (</a:t>
            </a:r>
            <a:r>
              <a:rPr lang="en-US" altLang="en-US" sz="1800" dirty="0" err="1">
                <a:solidFill>
                  <a:srgbClr val="212A73"/>
                </a:solidFill>
                <a:cs typeface="Arial"/>
              </a:rPr>
              <a:t>Menitorix</a:t>
            </a:r>
            <a:r>
              <a:rPr lang="en-GB" sz="2400" baseline="30000" dirty="0"/>
              <a:t>®</a:t>
            </a:r>
            <a:r>
              <a:rPr lang="en-US" altLang="en-US" sz="1800" dirty="0">
                <a:solidFill>
                  <a:srgbClr val="212A73"/>
                </a:solidFill>
                <a:cs typeface="Arial"/>
              </a:rPr>
              <a:t>)  vaccine has been used: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800" dirty="0">
              <a:solidFill>
                <a:srgbClr val="212A73"/>
              </a:solidFill>
              <a:cs typeface="Arial"/>
            </a:endParaRPr>
          </a:p>
          <a:p>
            <a:pPr>
              <a:lnSpc>
                <a:spcPct val="100000"/>
              </a:lnSpc>
              <a:spcBef>
                <a:spcPts val="0"/>
              </a:spcBef>
              <a:defRPr/>
            </a:pPr>
            <a:r>
              <a:rPr lang="en-US" altLang="en-US" sz="1800" dirty="0">
                <a:solidFill>
                  <a:srgbClr val="212A73"/>
                </a:solidFill>
                <a:cs typeface="Arial"/>
              </a:rPr>
              <a:t>Due to the success of the adolescent MenACWY programme in controlling meningococcal C disease across the population, the JCVI has advised that </a:t>
            </a:r>
            <a:r>
              <a:rPr lang="en-US" altLang="en-US" sz="1800" b="1" dirty="0">
                <a:solidFill>
                  <a:srgbClr val="212A73"/>
                </a:solidFill>
                <a:cs typeface="Arial"/>
              </a:rPr>
              <a:t>MenC is no longer required in the childhood schedule</a:t>
            </a:r>
          </a:p>
          <a:p>
            <a:pPr>
              <a:lnSpc>
                <a:spcPct val="100000"/>
              </a:lnSpc>
              <a:spcBef>
                <a:spcPts val="0"/>
              </a:spcBef>
              <a:defRPr/>
            </a:pPr>
            <a:endParaRPr lang="en-US" altLang="en-US" sz="1800" dirty="0">
              <a:solidFill>
                <a:srgbClr val="212A73"/>
              </a:solidFill>
              <a:cs typeface="Arial"/>
            </a:endParaRPr>
          </a:p>
          <a:p>
            <a:pPr>
              <a:lnSpc>
                <a:spcPct val="100000"/>
              </a:lnSpc>
              <a:spcBef>
                <a:spcPts val="0"/>
              </a:spcBef>
              <a:defRPr/>
            </a:pPr>
            <a:r>
              <a:rPr lang="en-US" altLang="en-US" sz="1800" dirty="0">
                <a:solidFill>
                  <a:srgbClr val="212A73"/>
                </a:solidFill>
                <a:cs typeface="Arial"/>
              </a:rPr>
              <a:t>The JCVI advised that there is </a:t>
            </a:r>
            <a:r>
              <a:rPr lang="en-US" altLang="en-US" sz="1800" b="1" dirty="0">
                <a:solidFill>
                  <a:srgbClr val="212A73"/>
                </a:solidFill>
                <a:cs typeface="Arial"/>
              </a:rPr>
              <a:t>still a continued need for a dose of Hib vaccine </a:t>
            </a:r>
            <a:r>
              <a:rPr lang="en-US" altLang="en-US" sz="1800" dirty="0">
                <a:solidFill>
                  <a:srgbClr val="212A73"/>
                </a:solidFill>
                <a:cs typeface="Arial"/>
              </a:rPr>
              <a:t>during the second year of life. They advise that a, </a:t>
            </a:r>
            <a:r>
              <a:rPr lang="en-US" altLang="en-US" sz="1800" b="1" dirty="0">
                <a:solidFill>
                  <a:srgbClr val="212A73"/>
                </a:solidFill>
                <a:cs typeface="Arial"/>
              </a:rPr>
              <a:t>additional dose </a:t>
            </a:r>
            <a:r>
              <a:rPr lang="en-US" altLang="en-US" sz="1800" dirty="0">
                <a:solidFill>
                  <a:srgbClr val="212A73"/>
                </a:solidFill>
                <a:cs typeface="Arial"/>
              </a:rPr>
              <a:t>of Hib-containing multivalent vaccine (such as the DTaP/IPV/Hib/</a:t>
            </a:r>
            <a:r>
              <a:rPr lang="en-US" altLang="en-US" sz="1800" dirty="0" err="1">
                <a:solidFill>
                  <a:srgbClr val="212A73"/>
                </a:solidFill>
                <a:cs typeface="Arial"/>
              </a:rPr>
              <a:t>HepB</a:t>
            </a:r>
            <a:r>
              <a:rPr lang="en-US" altLang="en-US" sz="1800" dirty="0">
                <a:solidFill>
                  <a:srgbClr val="212A73"/>
                </a:solidFill>
                <a:cs typeface="Arial"/>
              </a:rPr>
              <a:t> (6-in-1), which is also given earlier in infancy) should be given at </a:t>
            </a:r>
            <a:r>
              <a:rPr lang="en-US" altLang="en-US" sz="1800" b="1" dirty="0">
                <a:solidFill>
                  <a:srgbClr val="212A73"/>
                </a:solidFill>
                <a:cs typeface="Arial"/>
              </a:rPr>
              <a:t>18 months </a:t>
            </a:r>
            <a:r>
              <a:rPr lang="en-US" altLang="en-US" sz="1800" dirty="0">
                <a:solidFill>
                  <a:srgbClr val="212A73"/>
                </a:solidFill>
                <a:cs typeface="Arial"/>
              </a:rPr>
              <a:t>to replace the Hib. This would be at a </a:t>
            </a:r>
            <a:r>
              <a:rPr lang="en-US" altLang="en-US" sz="1800" b="1" dirty="0">
                <a:solidFill>
                  <a:srgbClr val="212A73"/>
                </a:solidFill>
                <a:cs typeface="Arial"/>
              </a:rPr>
              <a:t>new appointment</a:t>
            </a:r>
          </a:p>
          <a:p>
            <a:pPr>
              <a:lnSpc>
                <a:spcPct val="100000"/>
              </a:lnSpc>
              <a:spcBef>
                <a:spcPts val="0"/>
              </a:spcBef>
              <a:defRPr/>
            </a:pPr>
            <a:endParaRPr lang="en-US" altLang="en-US" sz="1800" b="1" dirty="0">
              <a:solidFill>
                <a:srgbClr val="212A73"/>
              </a:solidFill>
              <a:cs typeface="Arial"/>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800" dirty="0">
                <a:solidFill>
                  <a:srgbClr val="212A73"/>
                </a:solidFill>
                <a:cs typeface="Arial"/>
              </a:rPr>
              <a:t>The </a:t>
            </a:r>
            <a:r>
              <a:rPr lang="en-US" altLang="en-US" sz="1800" b="1" dirty="0">
                <a:solidFill>
                  <a:srgbClr val="212A73"/>
                </a:solidFill>
                <a:cs typeface="Arial"/>
              </a:rPr>
              <a:t>second dose of MMR </a:t>
            </a:r>
            <a:r>
              <a:rPr lang="en-US" altLang="en-US" sz="1800" dirty="0">
                <a:solidFill>
                  <a:srgbClr val="212A73"/>
                </a:solidFill>
                <a:cs typeface="Arial"/>
              </a:rPr>
              <a:t>vaccine should be </a:t>
            </a:r>
            <a:r>
              <a:rPr lang="en-US" altLang="en-US" sz="1800" b="1" dirty="0">
                <a:solidFill>
                  <a:srgbClr val="212A73"/>
                </a:solidFill>
                <a:cs typeface="Arial"/>
              </a:rPr>
              <a:t>brought forward </a:t>
            </a:r>
            <a:r>
              <a:rPr lang="en-US" altLang="en-US" sz="1800" dirty="0">
                <a:solidFill>
                  <a:srgbClr val="212A73"/>
                </a:solidFill>
                <a:cs typeface="Arial"/>
              </a:rPr>
              <a:t>from 3 years 4 months to </a:t>
            </a:r>
            <a:r>
              <a:rPr lang="en-US" altLang="en-US" sz="1800" b="1" dirty="0">
                <a:solidFill>
                  <a:srgbClr val="212A73"/>
                </a:solidFill>
                <a:cs typeface="Arial"/>
              </a:rPr>
              <a:t>18 months of age,</a:t>
            </a:r>
            <a:r>
              <a:rPr lang="en-US" altLang="en-US" sz="1800" dirty="0">
                <a:solidFill>
                  <a:srgbClr val="212A73"/>
                </a:solidFill>
                <a:cs typeface="Arial"/>
              </a:rPr>
              <a:t> to improve coverage (in the new appointment)</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1800" dirty="0">
              <a:solidFill>
                <a:srgbClr val="212A73"/>
              </a:solidFill>
              <a:cs typeface="Arial"/>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212A73"/>
                </a:solidFill>
                <a:cs typeface="Arial"/>
              </a:rPr>
              <a:t>In the meantime, the JCVI will keep emerging evidence under review, including ongoing epidemiology and disease incidence.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1800" dirty="0">
              <a:solidFill>
                <a:srgbClr val="212A73"/>
              </a:solidFill>
              <a:cs typeface="Arial"/>
            </a:endParaRPr>
          </a:p>
          <a:p>
            <a:endParaRPr lang="en-GB" dirty="0"/>
          </a:p>
        </p:txBody>
      </p:sp>
      <p:sp>
        <p:nvSpPr>
          <p:cNvPr id="5" name="Slide Number Placeholder 4">
            <a:extLst>
              <a:ext uri="{FF2B5EF4-FFF2-40B4-BE49-F238E27FC236}">
                <a16:creationId xmlns:a16="http://schemas.microsoft.com/office/drawing/2014/main" id="{F5116CC2-D5BC-FC79-BDE4-4E941C099D0A}"/>
              </a:ext>
            </a:extLst>
          </p:cNvPr>
          <p:cNvSpPr>
            <a:spLocks noGrp="1"/>
          </p:cNvSpPr>
          <p:nvPr>
            <p:ph type="sldNum" sz="quarter" idx="12"/>
          </p:nvPr>
        </p:nvSpPr>
        <p:spPr/>
        <p:txBody>
          <a:bodyPr/>
          <a:lstStyle/>
          <a:p>
            <a:fld id="{561D0CCE-8DCC-44DC-A653-AE62B1D84A52}" type="slidenum">
              <a:rPr lang="en-GB" smtClean="0"/>
              <a:pPr/>
              <a:t>47</a:t>
            </a:fld>
            <a:endParaRPr lang="en-GB"/>
          </a:p>
        </p:txBody>
      </p:sp>
      <p:sp>
        <p:nvSpPr>
          <p:cNvPr id="4" name="TextBox 3">
            <a:extLst>
              <a:ext uri="{FF2B5EF4-FFF2-40B4-BE49-F238E27FC236}">
                <a16:creationId xmlns:a16="http://schemas.microsoft.com/office/drawing/2014/main" id="{4C0F080E-A999-8597-6883-35F76C4F88B6}"/>
              </a:ext>
            </a:extLst>
          </p:cNvPr>
          <p:cNvSpPr txBox="1"/>
          <p:nvPr/>
        </p:nvSpPr>
        <p:spPr>
          <a:xfrm>
            <a:off x="4764813" y="5768496"/>
            <a:ext cx="2053921" cy="369332"/>
          </a:xfrm>
          <a:prstGeom prst="rect">
            <a:avLst/>
          </a:prstGeom>
          <a:noFill/>
        </p:spPr>
        <p:txBody>
          <a:bodyPr wrap="square" rtlCol="0">
            <a:spAutoFit/>
          </a:bodyPr>
          <a:lstStyle/>
          <a:p>
            <a:r>
              <a:rPr lang="en-GB" dirty="0">
                <a:solidFill>
                  <a:srgbClr val="FF0000"/>
                </a:solidFill>
              </a:rPr>
              <a:t>Policy is awaited.</a:t>
            </a:r>
          </a:p>
        </p:txBody>
      </p:sp>
    </p:spTree>
    <p:extLst>
      <p:ext uri="{BB962C8B-B14F-4D97-AF65-F5344CB8AC3E}">
        <p14:creationId xmlns:p14="http://schemas.microsoft.com/office/powerpoint/2010/main" val="30197618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43B10-A3E7-1F3D-EAB3-10A462E85ABC}"/>
              </a:ext>
            </a:extLst>
          </p:cNvPr>
          <p:cNvSpPr>
            <a:spLocks noGrp="1"/>
          </p:cNvSpPr>
          <p:nvPr>
            <p:ph type="title"/>
          </p:nvPr>
        </p:nvSpPr>
        <p:spPr>
          <a:xfrm>
            <a:off x="838200" y="174380"/>
            <a:ext cx="10515600" cy="974768"/>
          </a:xfrm>
        </p:spPr>
        <p:txBody>
          <a:bodyPr anchor="ctr">
            <a:normAutofit fontScale="90000"/>
          </a:bodyPr>
          <a:lstStyle/>
          <a:p>
            <a:r>
              <a:rPr lang="en-GB" dirty="0"/>
              <a:t>Discontinuation</a:t>
            </a:r>
            <a:r>
              <a:rPr kumimoji="0" lang="en-GB" b="0" i="0" u="none" strike="noStrike" kern="1200" cap="none" spc="0" normalizeH="0" baseline="0" noProof="0" dirty="0">
                <a:ln>
                  <a:noFill/>
                </a:ln>
                <a:effectLst/>
                <a:uLnTx/>
                <a:uFillTx/>
              </a:rPr>
              <a:t> of Hib/</a:t>
            </a:r>
            <a:r>
              <a:rPr kumimoji="0" lang="en-GB" b="0" i="0" u="none" strike="noStrike" kern="1200" cap="none" spc="0" normalizeH="0" baseline="0" noProof="0" dirty="0" err="1">
                <a:ln>
                  <a:noFill/>
                </a:ln>
                <a:effectLst/>
                <a:uLnTx/>
                <a:uFillTx/>
              </a:rPr>
              <a:t>MenC</a:t>
            </a:r>
            <a:r>
              <a:rPr lang="en-GB" sz="4400" dirty="0"/>
              <a:t> (</a:t>
            </a:r>
            <a:r>
              <a:rPr lang="en-GB" sz="4400" dirty="0" err="1"/>
              <a:t>Menitorix</a:t>
            </a:r>
            <a:r>
              <a:rPr lang="en-GB" sz="4400" baseline="30000" dirty="0"/>
              <a:t>®</a:t>
            </a:r>
            <a:r>
              <a:rPr lang="en-GB" sz="4400" dirty="0">
                <a:solidFill>
                  <a:srgbClr val="212A73"/>
                </a:solidFill>
                <a:cs typeface="Arial"/>
              </a:rPr>
              <a:t>)</a:t>
            </a:r>
            <a:r>
              <a:rPr kumimoji="0" lang="en-GB" b="0" i="0" u="none" strike="noStrike" kern="1200" cap="none" spc="0" normalizeH="0" baseline="0" noProof="0" dirty="0">
                <a:ln>
                  <a:noFill/>
                </a:ln>
                <a:effectLst/>
                <a:uLnTx/>
                <a:uFillTx/>
              </a:rPr>
              <a:t>: </a:t>
            </a:r>
            <a:r>
              <a:rPr kumimoji="0" lang="en-GB" b="0" i="0" u="sng" strike="noStrike" kern="1200" cap="none" spc="0" normalizeH="0" baseline="0" noProof="0" dirty="0">
                <a:ln>
                  <a:noFill/>
                </a:ln>
                <a:effectLst/>
                <a:uLnTx/>
                <a:uFillTx/>
              </a:rPr>
              <a:t>Hib</a:t>
            </a:r>
            <a:endParaRPr lang="en-GB" u="sng" dirty="0"/>
          </a:p>
        </p:txBody>
      </p:sp>
      <p:sp>
        <p:nvSpPr>
          <p:cNvPr id="3" name="Content Placeholder 2">
            <a:extLst>
              <a:ext uri="{FF2B5EF4-FFF2-40B4-BE49-F238E27FC236}">
                <a16:creationId xmlns:a16="http://schemas.microsoft.com/office/drawing/2014/main" id="{D1490310-0D84-FFD7-1469-96535C4B41A8}"/>
              </a:ext>
            </a:extLst>
          </p:cNvPr>
          <p:cNvSpPr>
            <a:spLocks noGrp="1"/>
          </p:cNvSpPr>
          <p:nvPr>
            <p:ph idx="1"/>
          </p:nvPr>
        </p:nvSpPr>
        <p:spPr>
          <a:xfrm>
            <a:off x="547046" y="1149148"/>
            <a:ext cx="7601256" cy="4351338"/>
          </a:xfrm>
        </p:spPr>
        <p:txBody>
          <a:bodyPr>
            <a:normAutofit fontScale="85000" lnSpcReduction="10000"/>
          </a:body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lang="en-GB" sz="1900" dirty="0">
                <a:solidFill>
                  <a:srgbClr val="212A73"/>
                </a:solidFill>
                <a:cs typeface="Arial"/>
              </a:rPr>
              <a:t>As Hib/</a:t>
            </a:r>
            <a:r>
              <a:rPr lang="en-GB" sz="1900" dirty="0" err="1">
                <a:solidFill>
                  <a:srgbClr val="212A73"/>
                </a:solidFill>
                <a:cs typeface="Arial"/>
              </a:rPr>
              <a:t>MenC</a:t>
            </a:r>
            <a:r>
              <a:rPr lang="en-GB" sz="1900" dirty="0">
                <a:solidFill>
                  <a:srgbClr val="212A73"/>
                </a:solidFill>
                <a:cs typeface="Arial"/>
              </a:rPr>
              <a:t> (</a:t>
            </a:r>
            <a:r>
              <a:rPr lang="en-GB" sz="1900" dirty="0" err="1">
                <a:solidFill>
                  <a:srgbClr val="212A73"/>
                </a:solidFill>
                <a:cs typeface="Arial"/>
              </a:rPr>
              <a:t>Menitorix</a:t>
            </a:r>
            <a:r>
              <a:rPr lang="en-GB" sz="1900" dirty="0">
                <a:solidFill>
                  <a:srgbClr val="212A73"/>
                </a:solidFill>
                <a:cs typeface="Arial"/>
              </a:rPr>
              <a:t>®)is being discontinued, the dose of Hib vaccine at 12 months will no longer be available. Therefore, the JCVI advise:</a:t>
            </a:r>
          </a:p>
          <a:p>
            <a:pPr lvl="1">
              <a:spcBef>
                <a:spcPts val="1000"/>
              </a:spcBef>
              <a:defRPr/>
            </a:pPr>
            <a:r>
              <a:rPr lang="en-GB" sz="1900" dirty="0">
                <a:solidFill>
                  <a:srgbClr val="212A73"/>
                </a:solidFill>
                <a:cs typeface="Arial"/>
              </a:rPr>
              <a:t>There remains a need for a dose of Hib vaccine during the second year of life</a:t>
            </a:r>
          </a:p>
          <a:p>
            <a:pPr lvl="1">
              <a:spcBef>
                <a:spcPts val="1000"/>
              </a:spcBef>
              <a:defRPr/>
            </a:pPr>
            <a:r>
              <a:rPr lang="en-GB" sz="1900" dirty="0">
                <a:solidFill>
                  <a:srgbClr val="212A73"/>
                </a:solidFill>
                <a:cs typeface="Arial"/>
              </a:rPr>
              <a:t>It is recommended that this dose of Hib vaccine be replaced with an additional dose of Hib containing vaccine, such as the hexavalent DTaP/IPV/Hib/</a:t>
            </a:r>
            <a:r>
              <a:rPr lang="en-GB" sz="1900" dirty="0" err="1">
                <a:solidFill>
                  <a:srgbClr val="212A73"/>
                </a:solidFill>
                <a:cs typeface="Arial"/>
              </a:rPr>
              <a:t>HepB</a:t>
            </a:r>
            <a:r>
              <a:rPr lang="en-GB" sz="1900" dirty="0">
                <a:solidFill>
                  <a:srgbClr val="212A73"/>
                </a:solidFill>
                <a:cs typeface="Arial"/>
              </a:rPr>
              <a:t> (6 in 1)</a:t>
            </a:r>
          </a:p>
          <a:p>
            <a:pPr lvl="1">
              <a:spcBef>
                <a:spcPts val="1000"/>
              </a:spcBef>
              <a:defRPr/>
            </a:pPr>
            <a:r>
              <a:rPr lang="en-GB" sz="1900" dirty="0">
                <a:solidFill>
                  <a:srgbClr val="212A73"/>
                </a:solidFill>
                <a:cs typeface="Arial"/>
              </a:rPr>
              <a:t>It is recommended that this additional dose of DTaP/IPV/Hib/</a:t>
            </a:r>
            <a:r>
              <a:rPr lang="en-GB" sz="1900" dirty="0" err="1">
                <a:solidFill>
                  <a:srgbClr val="212A73"/>
                </a:solidFill>
                <a:cs typeface="Arial"/>
              </a:rPr>
              <a:t>HepB</a:t>
            </a:r>
            <a:r>
              <a:rPr lang="en-GB" sz="1900" dirty="0">
                <a:solidFill>
                  <a:srgbClr val="212A73"/>
                </a:solidFill>
                <a:cs typeface="Arial"/>
              </a:rPr>
              <a:t> (6 in 1) should be given at 18 months</a:t>
            </a:r>
          </a:p>
          <a:p>
            <a:pPr lvl="1">
              <a:spcBef>
                <a:spcPts val="1000"/>
              </a:spcBef>
              <a:defRPr/>
            </a:pPr>
            <a:r>
              <a:rPr lang="en-GB" sz="1900" dirty="0">
                <a:solidFill>
                  <a:srgbClr val="212A73"/>
                </a:solidFill>
                <a:cs typeface="Arial"/>
              </a:rPr>
              <a:t>This would be at a new 18-month appointment</a:t>
            </a:r>
          </a:p>
          <a:p>
            <a:pPr lvl="1">
              <a:spcBef>
                <a:spcPts val="1000"/>
              </a:spcBef>
              <a:defRPr/>
            </a:pPr>
            <a:r>
              <a:rPr lang="en-GB" sz="1900" dirty="0">
                <a:solidFill>
                  <a:srgbClr val="212A73"/>
                </a:solidFill>
                <a:cs typeface="Arial"/>
              </a:rPr>
              <a:t>Having the new 18-month appointment provides an opportunity  for the second dose of MMR (MMR2) to be brought forward from 3 years 4 months to 18-months</a:t>
            </a:r>
          </a:p>
          <a:p>
            <a:pPr lvl="1">
              <a:spcBef>
                <a:spcPts val="1000"/>
              </a:spcBef>
              <a:defRPr/>
            </a:pPr>
            <a:endParaRPr lang="en-GB" sz="1900" dirty="0">
              <a:solidFill>
                <a:srgbClr val="212A73"/>
              </a:solidFill>
              <a:cs typeface="Arial"/>
            </a:endParaRPr>
          </a:p>
          <a:p>
            <a:pPr>
              <a:defRPr/>
            </a:pPr>
            <a:r>
              <a:rPr lang="en-GB" sz="1900" dirty="0">
                <a:solidFill>
                  <a:srgbClr val="212A73"/>
                </a:solidFill>
                <a:cs typeface="Arial"/>
              </a:rPr>
              <a:t>Note: an additional DTaP/IPV/Hib/</a:t>
            </a:r>
            <a:r>
              <a:rPr lang="en-GB" sz="1900" dirty="0" err="1">
                <a:solidFill>
                  <a:srgbClr val="212A73"/>
                </a:solidFill>
                <a:cs typeface="Arial"/>
              </a:rPr>
              <a:t>HepB</a:t>
            </a:r>
            <a:r>
              <a:rPr lang="en-GB" sz="1900" dirty="0">
                <a:solidFill>
                  <a:srgbClr val="212A73"/>
                </a:solidFill>
                <a:cs typeface="Arial"/>
              </a:rPr>
              <a:t> (6 in 1) vaccine at 18 months will have implications for the selective Hepatitis B programme. </a:t>
            </a:r>
            <a:r>
              <a:rPr lang="en-GB" sz="1900" b="1" dirty="0">
                <a:solidFill>
                  <a:srgbClr val="212A73"/>
                </a:solidFill>
                <a:cs typeface="Arial"/>
              </a:rPr>
              <a:t>Await policy on this</a:t>
            </a: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effectLst/>
              <a:uLnTx/>
              <a:uFillTx/>
            </a:endParaRPr>
          </a:p>
          <a:p>
            <a:endParaRPr lang="en-GB" sz="1800" dirty="0"/>
          </a:p>
        </p:txBody>
      </p:sp>
      <p:sp>
        <p:nvSpPr>
          <p:cNvPr id="5" name="Slide Number Placeholder 4">
            <a:extLst>
              <a:ext uri="{FF2B5EF4-FFF2-40B4-BE49-F238E27FC236}">
                <a16:creationId xmlns:a16="http://schemas.microsoft.com/office/drawing/2014/main" id="{21DE1E78-FC35-689C-B92E-9358D3357356}"/>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48</a:t>
            </a:fld>
            <a:endParaRPr lang="en-GB"/>
          </a:p>
        </p:txBody>
      </p:sp>
      <p:pic>
        <p:nvPicPr>
          <p:cNvPr id="7" name="Picture 6">
            <a:extLst>
              <a:ext uri="{FF2B5EF4-FFF2-40B4-BE49-F238E27FC236}">
                <a16:creationId xmlns:a16="http://schemas.microsoft.com/office/drawing/2014/main" id="{4485816E-B03D-EBF4-8A88-1677FA23584C}"/>
              </a:ext>
            </a:extLst>
          </p:cNvPr>
          <p:cNvPicPr>
            <a:picLocks noChangeAspect="1"/>
          </p:cNvPicPr>
          <p:nvPr/>
        </p:nvPicPr>
        <p:blipFill>
          <a:blip r:embed="rId2"/>
          <a:srcRect l="20500" r="31151" b="-2"/>
          <a:stretch/>
        </p:blipFill>
        <p:spPr>
          <a:xfrm>
            <a:off x="8148302" y="1162286"/>
            <a:ext cx="3941064" cy="4096512"/>
          </a:xfrm>
          <a:prstGeom prst="rect">
            <a:avLst/>
          </a:prstGeom>
        </p:spPr>
      </p:pic>
    </p:spTree>
    <p:extLst>
      <p:ext uri="{BB962C8B-B14F-4D97-AF65-F5344CB8AC3E}">
        <p14:creationId xmlns:p14="http://schemas.microsoft.com/office/powerpoint/2010/main" val="10285081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F059C-289B-FBED-AB37-D96A8E4BC9B3}"/>
              </a:ext>
            </a:extLst>
          </p:cNvPr>
          <p:cNvSpPr>
            <a:spLocks noGrp="1"/>
          </p:cNvSpPr>
          <p:nvPr>
            <p:ph type="title"/>
          </p:nvPr>
        </p:nvSpPr>
        <p:spPr>
          <a:xfrm>
            <a:off x="838200" y="102516"/>
            <a:ext cx="10515600" cy="709073"/>
          </a:xfrm>
        </p:spPr>
        <p:txBody>
          <a:bodyPr/>
          <a:lstStyle/>
          <a:p>
            <a:r>
              <a:rPr lang="en-GB" dirty="0"/>
              <a:t>Timing of the replacement Hib dose</a:t>
            </a:r>
          </a:p>
        </p:txBody>
      </p:sp>
      <p:sp>
        <p:nvSpPr>
          <p:cNvPr id="3" name="Content Placeholder 2">
            <a:extLst>
              <a:ext uri="{FF2B5EF4-FFF2-40B4-BE49-F238E27FC236}">
                <a16:creationId xmlns:a16="http://schemas.microsoft.com/office/drawing/2014/main" id="{B210C4EB-F268-4FEC-A607-C9FD0A2281FD}"/>
              </a:ext>
            </a:extLst>
          </p:cNvPr>
          <p:cNvSpPr>
            <a:spLocks noGrp="1"/>
          </p:cNvSpPr>
          <p:nvPr>
            <p:ph idx="1"/>
          </p:nvPr>
        </p:nvSpPr>
        <p:spPr>
          <a:xfrm>
            <a:off x="838200" y="1074198"/>
            <a:ext cx="8077200" cy="5117052"/>
          </a:xfrm>
        </p:spPr>
        <p:txBody>
          <a:bodyPr/>
          <a:lstStyle/>
          <a:p>
            <a:pPr marL="0" indent="0">
              <a:buNone/>
            </a:pPr>
            <a:r>
              <a:rPr lang="en-GB" sz="1800" dirty="0"/>
              <a:t>The JCVI considered many factors in relation to the timing of the Hib-containing vaccine</a:t>
            </a:r>
          </a:p>
          <a:p>
            <a:pPr lvl="1"/>
            <a:r>
              <a:rPr lang="en-GB" sz="1800" dirty="0"/>
              <a:t>The overarching aim of the Hib programme is to attain herd immunity in the population</a:t>
            </a:r>
          </a:p>
          <a:p>
            <a:pPr lvl="1"/>
            <a:r>
              <a:rPr lang="en-GB" sz="1800" dirty="0"/>
              <a:t>Due to the success of the current Hib immunisation programme there is minimal Hib disease currently circulating in the UK </a:t>
            </a:r>
          </a:p>
          <a:p>
            <a:pPr lvl="1"/>
            <a:r>
              <a:rPr lang="en-GB" sz="1800" dirty="0"/>
              <a:t>Modelling shows that Hib transmission is primarily driven by children aged 2-4 years old, therefore vaccination at any time before then should prevent transmission</a:t>
            </a:r>
          </a:p>
          <a:p>
            <a:pPr lvl="1"/>
            <a:r>
              <a:rPr lang="en-GB" sz="1800" dirty="0"/>
              <a:t>Giving the Hib-containing vaccine at 18 month allows space and flexibility to consider the best schedule for future programmes</a:t>
            </a:r>
          </a:p>
          <a:p>
            <a:pPr lvl="1"/>
            <a:r>
              <a:rPr lang="en-GB" sz="1800" dirty="0"/>
              <a:t>*A dose of a multivalent Hib-containing vaccine at 18 months mitigates blunting from maternal programmes</a:t>
            </a:r>
          </a:p>
          <a:p>
            <a:pPr lvl="1"/>
            <a:r>
              <a:rPr lang="en-GB" sz="1800" dirty="0"/>
              <a:t>Having an immunisation visit prior to school entry provides an additional opportunity for any children who may have missed previous vaccine doses to catch up with their routine immunisations</a:t>
            </a:r>
          </a:p>
        </p:txBody>
      </p:sp>
      <p:sp>
        <p:nvSpPr>
          <p:cNvPr id="5" name="Slide Number Placeholder 4">
            <a:extLst>
              <a:ext uri="{FF2B5EF4-FFF2-40B4-BE49-F238E27FC236}">
                <a16:creationId xmlns:a16="http://schemas.microsoft.com/office/drawing/2014/main" id="{34D98392-D347-692E-8BD6-ABAE5B9B5151}"/>
              </a:ext>
            </a:extLst>
          </p:cNvPr>
          <p:cNvSpPr>
            <a:spLocks noGrp="1"/>
          </p:cNvSpPr>
          <p:nvPr>
            <p:ph type="sldNum" sz="quarter" idx="12"/>
          </p:nvPr>
        </p:nvSpPr>
        <p:spPr/>
        <p:txBody>
          <a:bodyPr/>
          <a:lstStyle/>
          <a:p>
            <a:fld id="{561D0CCE-8DCC-44DC-A653-AE62B1D84A52}" type="slidenum">
              <a:rPr lang="en-GB" smtClean="0"/>
              <a:pPr/>
              <a:t>49</a:t>
            </a:fld>
            <a:endParaRPr lang="en-GB" dirty="0"/>
          </a:p>
        </p:txBody>
      </p:sp>
      <p:pic>
        <p:nvPicPr>
          <p:cNvPr id="6" name="Picture 5">
            <a:extLst>
              <a:ext uri="{FF2B5EF4-FFF2-40B4-BE49-F238E27FC236}">
                <a16:creationId xmlns:a16="http://schemas.microsoft.com/office/drawing/2014/main" id="{5A1AB8B6-4C45-152A-CC23-8144DFA02025}"/>
              </a:ext>
            </a:extLst>
          </p:cNvPr>
          <p:cNvPicPr>
            <a:picLocks noChangeAspect="1"/>
          </p:cNvPicPr>
          <p:nvPr/>
        </p:nvPicPr>
        <p:blipFill>
          <a:blip r:embed="rId3"/>
          <a:stretch>
            <a:fillRect/>
          </a:stretch>
        </p:blipFill>
        <p:spPr>
          <a:xfrm>
            <a:off x="9212189" y="954694"/>
            <a:ext cx="2761584" cy="5117053"/>
          </a:xfrm>
          <a:prstGeom prst="rect">
            <a:avLst/>
          </a:prstGeom>
        </p:spPr>
      </p:pic>
      <p:sp>
        <p:nvSpPr>
          <p:cNvPr id="8" name="TextBox 7">
            <a:extLst>
              <a:ext uri="{FF2B5EF4-FFF2-40B4-BE49-F238E27FC236}">
                <a16:creationId xmlns:a16="http://schemas.microsoft.com/office/drawing/2014/main" id="{759C8984-3434-3F5A-CD1A-BED7D491B018}"/>
              </a:ext>
            </a:extLst>
          </p:cNvPr>
          <p:cNvSpPr txBox="1"/>
          <p:nvPr/>
        </p:nvSpPr>
        <p:spPr>
          <a:xfrm>
            <a:off x="673813" y="5425416"/>
            <a:ext cx="8077200" cy="646331"/>
          </a:xfrm>
          <a:prstGeom prst="rect">
            <a:avLst/>
          </a:prstGeom>
          <a:noFill/>
        </p:spPr>
        <p:txBody>
          <a:bodyPr wrap="square">
            <a:spAutoFit/>
          </a:bodyPr>
          <a:lstStyle/>
          <a:p>
            <a:pPr algn="ctr"/>
            <a:r>
              <a:rPr lang="en-GB" b="1" dirty="0"/>
              <a:t>Recommended additional dose of Hib containing vaccine </a:t>
            </a:r>
            <a:r>
              <a:rPr lang="en-GB" b="1" strike="sngStrike" dirty="0"/>
              <a:t> </a:t>
            </a:r>
            <a:r>
              <a:rPr lang="en-GB" b="1" dirty="0"/>
              <a:t>DTaP/IPV/Hib/</a:t>
            </a:r>
            <a:r>
              <a:rPr lang="en-GB" b="1" dirty="0" err="1"/>
              <a:t>HepB</a:t>
            </a:r>
            <a:r>
              <a:rPr lang="en-GB" b="1" dirty="0"/>
              <a:t> (6 in 1) at 18 months</a:t>
            </a:r>
          </a:p>
        </p:txBody>
      </p:sp>
    </p:spTree>
    <p:extLst>
      <p:ext uri="{BB962C8B-B14F-4D97-AF65-F5344CB8AC3E}">
        <p14:creationId xmlns:p14="http://schemas.microsoft.com/office/powerpoint/2010/main" val="1339583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30351-1FC7-97EF-75F6-C233234A8436}"/>
              </a:ext>
            </a:extLst>
          </p:cNvPr>
          <p:cNvSpPr>
            <a:spLocks noGrp="1"/>
          </p:cNvSpPr>
          <p:nvPr>
            <p:ph type="title"/>
          </p:nvPr>
        </p:nvSpPr>
        <p:spPr>
          <a:xfrm>
            <a:off x="0" y="320675"/>
            <a:ext cx="12192000" cy="1325563"/>
          </a:xfrm>
        </p:spPr>
        <p:txBody>
          <a:bodyPr/>
          <a:lstStyle/>
          <a:p>
            <a:pPr marL="342900" lvl="0" indent="-342900" algn="ctr"/>
            <a:r>
              <a:rPr lang="en-GB" sz="4400" dirty="0">
                <a:effectLst/>
                <a:ea typeface="Times New Roman" panose="02020603050405020304" pitchFamily="18" charset="0"/>
              </a:rPr>
              <a:t>Training context and legal framework</a:t>
            </a:r>
            <a:br>
              <a:rPr lang="en-GB" sz="4400" dirty="0">
                <a:effectLst/>
                <a:ea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7259F9CE-8202-7236-A575-1861226418F7}"/>
              </a:ext>
            </a:extLst>
          </p:cNvPr>
          <p:cNvSpPr>
            <a:spLocks noGrp="1"/>
          </p:cNvSpPr>
          <p:nvPr>
            <p:ph idx="1"/>
          </p:nvPr>
        </p:nvSpPr>
        <p:spPr>
          <a:xfrm>
            <a:off x="838200" y="3743635"/>
            <a:ext cx="10515600" cy="4351338"/>
          </a:xfrm>
        </p:spPr>
        <p:txBody>
          <a:bodyPr/>
          <a:lstStyle/>
          <a:p>
            <a:pPr marL="0" indent="0">
              <a:buNone/>
            </a:pPr>
            <a:r>
              <a:rPr lang="en-GB" sz="2400" dirty="0"/>
              <a:t>Clare Powell - Specialist nurse - training lead</a:t>
            </a:r>
          </a:p>
          <a:p>
            <a:pPr marL="0" indent="0">
              <a:buNone/>
            </a:pPr>
            <a:r>
              <a:rPr lang="en-GB" sz="2400" dirty="0"/>
              <a:t>VPDP, PHW</a:t>
            </a:r>
          </a:p>
        </p:txBody>
      </p:sp>
      <p:sp>
        <p:nvSpPr>
          <p:cNvPr id="5" name="Slide Number Placeholder 4">
            <a:extLst>
              <a:ext uri="{FF2B5EF4-FFF2-40B4-BE49-F238E27FC236}">
                <a16:creationId xmlns:a16="http://schemas.microsoft.com/office/drawing/2014/main" id="{919B98EA-2E53-1DC8-A876-E9E3181FA574}"/>
              </a:ext>
            </a:extLst>
          </p:cNvPr>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18051568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DF9CB-8C70-422D-1C06-48398AB65679}"/>
              </a:ext>
            </a:extLst>
          </p:cNvPr>
          <p:cNvSpPr>
            <a:spLocks noGrp="1"/>
          </p:cNvSpPr>
          <p:nvPr>
            <p:ph type="title"/>
          </p:nvPr>
        </p:nvSpPr>
        <p:spPr>
          <a:xfrm>
            <a:off x="838200" y="0"/>
            <a:ext cx="10515600" cy="1325880"/>
          </a:xfrm>
        </p:spPr>
        <p:txBody>
          <a:bodyPr anchor="ctr">
            <a:normAutofit/>
          </a:bodyPr>
          <a:lstStyle/>
          <a:p>
            <a:r>
              <a:rPr lang="en-GB" dirty="0"/>
              <a:t>Bringing forward second MMR</a:t>
            </a:r>
          </a:p>
        </p:txBody>
      </p:sp>
      <p:sp>
        <p:nvSpPr>
          <p:cNvPr id="3" name="Content Placeholder 2">
            <a:extLst>
              <a:ext uri="{FF2B5EF4-FFF2-40B4-BE49-F238E27FC236}">
                <a16:creationId xmlns:a16="http://schemas.microsoft.com/office/drawing/2014/main" id="{2A2AB7BD-8323-33A3-3A55-58A3FF00298C}"/>
              </a:ext>
            </a:extLst>
          </p:cNvPr>
          <p:cNvSpPr>
            <a:spLocks noGrp="1"/>
          </p:cNvSpPr>
          <p:nvPr>
            <p:ph idx="1"/>
          </p:nvPr>
        </p:nvSpPr>
        <p:spPr>
          <a:xfrm>
            <a:off x="660919" y="1253331"/>
            <a:ext cx="8260080" cy="4351338"/>
          </a:xfrm>
        </p:spPr>
        <p:txBody>
          <a:bodyPr>
            <a:normAutofit/>
          </a:bodyPr>
          <a:lstStyle/>
          <a:p>
            <a:r>
              <a:rPr lang="en-GB" sz="2000" dirty="0"/>
              <a:t>The JCVI have proposed bringing forward the second MMR from 3 years 4 months to the new 18-month appointment</a:t>
            </a:r>
          </a:p>
          <a:p>
            <a:r>
              <a:rPr lang="en-GB" sz="2000" dirty="0"/>
              <a:t>The main reason for bringing the MMR forward is to improve coverage and reduce the likelihood of measles outbreaks</a:t>
            </a:r>
          </a:p>
          <a:p>
            <a:r>
              <a:rPr lang="en-GB" sz="2000" dirty="0"/>
              <a:t>In areas of London where the second dose of MMR was brought forward in response to local measles outbreaks in the 2000’s, coverage of the second dose of MMR vaccine increased by an average of 3.3% </a:t>
            </a:r>
            <a:r>
              <a:rPr lang="en-GB" sz="1600" dirty="0">
                <a:hlinkClick r:id="rId2"/>
              </a:rPr>
              <a:t>Impact of an accelerated measles-mumps-rubella (MMR) vaccine schedule on vaccine coverage: An ecological study among London children, 2012–2018 - ScienceDirect</a:t>
            </a:r>
            <a:r>
              <a:rPr lang="en-GB" sz="2000" dirty="0"/>
              <a:t>.</a:t>
            </a:r>
          </a:p>
          <a:p>
            <a:r>
              <a:rPr lang="en-US" sz="2000" dirty="0"/>
              <a:t>The JCVI considers that the likely added benefit of increasing coverage for the second MMR further justifies the additional routine immunisation appointment at 18 months</a:t>
            </a:r>
            <a:endParaRPr lang="en-US" sz="2000" strike="sngStrike" dirty="0"/>
          </a:p>
          <a:p>
            <a:endParaRPr lang="en-GB" sz="2000" dirty="0"/>
          </a:p>
        </p:txBody>
      </p:sp>
      <p:sp>
        <p:nvSpPr>
          <p:cNvPr id="5" name="Slide Number Placeholder 4">
            <a:extLst>
              <a:ext uri="{FF2B5EF4-FFF2-40B4-BE49-F238E27FC236}">
                <a16:creationId xmlns:a16="http://schemas.microsoft.com/office/drawing/2014/main" id="{E170FBDE-AE80-4E7B-302E-9B8E871B3D24}"/>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50</a:t>
            </a:fld>
            <a:endParaRPr lang="en-GB"/>
          </a:p>
        </p:txBody>
      </p:sp>
      <p:pic>
        <p:nvPicPr>
          <p:cNvPr id="7" name="Picture 6">
            <a:extLst>
              <a:ext uri="{FF2B5EF4-FFF2-40B4-BE49-F238E27FC236}">
                <a16:creationId xmlns:a16="http://schemas.microsoft.com/office/drawing/2014/main" id="{52A3CF55-F0C2-288F-1C18-3A70C064485A}"/>
              </a:ext>
            </a:extLst>
          </p:cNvPr>
          <p:cNvPicPr>
            <a:picLocks noChangeAspect="1"/>
          </p:cNvPicPr>
          <p:nvPr/>
        </p:nvPicPr>
        <p:blipFill>
          <a:blip r:embed="rId3"/>
          <a:srcRect l="30791" r="27308" b="-1"/>
          <a:stretch/>
        </p:blipFill>
        <p:spPr>
          <a:xfrm>
            <a:off x="9466062" y="1028700"/>
            <a:ext cx="2065019" cy="4351338"/>
          </a:xfrm>
          <a:prstGeom prst="rect">
            <a:avLst/>
          </a:prstGeom>
          <a:noFill/>
        </p:spPr>
      </p:pic>
    </p:spTree>
    <p:extLst>
      <p:ext uri="{BB962C8B-B14F-4D97-AF65-F5344CB8AC3E}">
        <p14:creationId xmlns:p14="http://schemas.microsoft.com/office/powerpoint/2010/main" val="10290945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889DC-6850-8D6D-8DB0-23D0471B282B}"/>
              </a:ext>
            </a:extLst>
          </p:cNvPr>
          <p:cNvSpPr>
            <a:spLocks noGrp="1"/>
          </p:cNvSpPr>
          <p:nvPr>
            <p:ph type="title"/>
          </p:nvPr>
        </p:nvSpPr>
        <p:spPr>
          <a:xfrm>
            <a:off x="838200" y="214408"/>
            <a:ext cx="10515600" cy="664685"/>
          </a:xfrm>
        </p:spPr>
        <p:txBody>
          <a:bodyPr/>
          <a:lstStyle/>
          <a:p>
            <a:r>
              <a:rPr lang="en-GB" dirty="0"/>
              <a:t>Timeline for the changes. </a:t>
            </a:r>
            <a:r>
              <a:rPr lang="en-GB" sz="2800" b="1" dirty="0"/>
              <a:t>Please note that these are planning assumptions, and subject to change.</a:t>
            </a:r>
          </a:p>
        </p:txBody>
      </p:sp>
      <p:sp>
        <p:nvSpPr>
          <p:cNvPr id="3" name="Content Placeholder 2">
            <a:extLst>
              <a:ext uri="{FF2B5EF4-FFF2-40B4-BE49-F238E27FC236}">
                <a16:creationId xmlns:a16="http://schemas.microsoft.com/office/drawing/2014/main" id="{7E244566-2EB2-0CBD-0F56-6653A9734AB8}"/>
              </a:ext>
            </a:extLst>
          </p:cNvPr>
          <p:cNvSpPr>
            <a:spLocks noGrp="1"/>
          </p:cNvSpPr>
          <p:nvPr>
            <p:ph idx="1"/>
          </p:nvPr>
        </p:nvSpPr>
        <p:spPr>
          <a:xfrm>
            <a:off x="838200" y="1442052"/>
            <a:ext cx="9507876" cy="1105939"/>
          </a:xfrm>
          <a:solidFill>
            <a:schemeClr val="accent1">
              <a:lumMod val="40000"/>
              <a:lumOff val="60000"/>
            </a:schemeClr>
          </a:solidFill>
          <a:ln>
            <a:solidFill>
              <a:schemeClr val="accent1">
                <a:lumMod val="40000"/>
                <a:lumOff val="60000"/>
                <a:alpha val="80000"/>
              </a:schemeClr>
            </a:solidFill>
          </a:ln>
        </p:spPr>
        <p:txBody>
          <a:bodyPr/>
          <a:lstStyle/>
          <a:p>
            <a:pPr marL="342900" lvl="0" indent="-342900">
              <a:lnSpc>
                <a:spcPct val="115000"/>
              </a:lnSpc>
              <a:spcAft>
                <a:spcPts val="375"/>
              </a:spcAft>
              <a:buFont typeface="+mj-lt"/>
              <a:buAutoNum type="alphaLcParenR"/>
            </a:pPr>
            <a:r>
              <a:rPr lang="en-GB" sz="2400" dirty="0"/>
              <a:t>Mid 2025 </a:t>
            </a:r>
            <a:r>
              <a:rPr lang="en-GB" sz="2400" b="1" dirty="0"/>
              <a:t>(TBC)</a:t>
            </a:r>
          </a:p>
          <a:p>
            <a:pPr lvl="1">
              <a:lnSpc>
                <a:spcPct val="115000"/>
              </a:lnSpc>
              <a:spcAft>
                <a:spcPts val="375"/>
              </a:spcAft>
            </a:pPr>
            <a:r>
              <a:rPr lang="en-GB" sz="2000" dirty="0"/>
              <a:t>cessation of the Hib/</a:t>
            </a:r>
            <a:r>
              <a:rPr lang="en-GB" sz="2000" dirty="0" err="1"/>
              <a:t>MenC</a:t>
            </a:r>
            <a:r>
              <a:rPr lang="en-GB" sz="2000" dirty="0"/>
              <a:t> (</a:t>
            </a:r>
            <a:r>
              <a:rPr lang="en-GB" sz="2000" dirty="0" err="1"/>
              <a:t>Menitorix</a:t>
            </a:r>
            <a:r>
              <a:rPr lang="en-GB" sz="2000" baseline="30000" dirty="0"/>
              <a:t>®</a:t>
            </a:r>
            <a:r>
              <a:rPr lang="en-GB" sz="2000" dirty="0">
                <a:solidFill>
                  <a:srgbClr val="212A73"/>
                </a:solidFill>
                <a:cs typeface="Arial"/>
              </a:rPr>
              <a:t>)</a:t>
            </a:r>
            <a:r>
              <a:rPr lang="en-GB" sz="2000" dirty="0"/>
              <a:t> dose at 12 months: around mid-2025</a:t>
            </a:r>
            <a:endParaRPr lang="en-US" sz="2000" dirty="0"/>
          </a:p>
          <a:p>
            <a:endParaRPr lang="en-GB" dirty="0"/>
          </a:p>
        </p:txBody>
      </p:sp>
      <p:sp>
        <p:nvSpPr>
          <p:cNvPr id="5" name="Slide Number Placeholder 4">
            <a:extLst>
              <a:ext uri="{FF2B5EF4-FFF2-40B4-BE49-F238E27FC236}">
                <a16:creationId xmlns:a16="http://schemas.microsoft.com/office/drawing/2014/main" id="{B3A5C989-5885-90B5-FB04-3D4987EF15E0}"/>
              </a:ext>
            </a:extLst>
          </p:cNvPr>
          <p:cNvSpPr>
            <a:spLocks noGrp="1"/>
          </p:cNvSpPr>
          <p:nvPr>
            <p:ph type="sldNum" sz="quarter" idx="12"/>
          </p:nvPr>
        </p:nvSpPr>
        <p:spPr/>
        <p:txBody>
          <a:bodyPr/>
          <a:lstStyle/>
          <a:p>
            <a:fld id="{561D0CCE-8DCC-44DC-A653-AE62B1D84A52}" type="slidenum">
              <a:rPr lang="en-GB" smtClean="0"/>
              <a:pPr/>
              <a:t>51</a:t>
            </a:fld>
            <a:endParaRPr lang="en-GB"/>
          </a:p>
        </p:txBody>
      </p:sp>
      <p:sp>
        <p:nvSpPr>
          <p:cNvPr id="4" name="TextBox 3">
            <a:extLst>
              <a:ext uri="{FF2B5EF4-FFF2-40B4-BE49-F238E27FC236}">
                <a16:creationId xmlns:a16="http://schemas.microsoft.com/office/drawing/2014/main" id="{F38CA969-4082-F002-2AC5-A256C3F51E8F}"/>
              </a:ext>
            </a:extLst>
          </p:cNvPr>
          <p:cNvSpPr txBox="1"/>
          <p:nvPr/>
        </p:nvSpPr>
        <p:spPr>
          <a:xfrm>
            <a:off x="4726713" y="5542024"/>
            <a:ext cx="2053921" cy="369332"/>
          </a:xfrm>
          <a:prstGeom prst="rect">
            <a:avLst/>
          </a:prstGeom>
          <a:noFill/>
        </p:spPr>
        <p:txBody>
          <a:bodyPr wrap="square" rtlCol="0">
            <a:spAutoFit/>
          </a:bodyPr>
          <a:lstStyle/>
          <a:p>
            <a:r>
              <a:rPr lang="en-GB" dirty="0">
                <a:solidFill>
                  <a:srgbClr val="FF0000"/>
                </a:solidFill>
              </a:rPr>
              <a:t>Policy is awaited.</a:t>
            </a:r>
          </a:p>
        </p:txBody>
      </p:sp>
      <p:sp>
        <p:nvSpPr>
          <p:cNvPr id="6" name="TextBox 5">
            <a:extLst>
              <a:ext uri="{FF2B5EF4-FFF2-40B4-BE49-F238E27FC236}">
                <a16:creationId xmlns:a16="http://schemas.microsoft.com/office/drawing/2014/main" id="{4E447A2A-1A05-71FE-23CF-70A5AE64F0D3}"/>
              </a:ext>
            </a:extLst>
          </p:cNvPr>
          <p:cNvSpPr txBox="1"/>
          <p:nvPr/>
        </p:nvSpPr>
        <p:spPr>
          <a:xfrm>
            <a:off x="838200" y="3005956"/>
            <a:ext cx="9507875" cy="2297039"/>
          </a:xfrm>
          <a:prstGeom prst="rect">
            <a:avLst/>
          </a:prstGeom>
          <a:solidFill>
            <a:schemeClr val="accent1">
              <a:lumMod val="40000"/>
              <a:lumOff val="60000"/>
            </a:schemeClr>
          </a:solidFill>
          <a:ln>
            <a:solidFill>
              <a:schemeClr val="accent1"/>
            </a:solidFill>
          </a:ln>
        </p:spPr>
        <p:txBody>
          <a:bodyPr wrap="square" rtlCol="0">
            <a:spAutoFit/>
          </a:bodyPr>
          <a:lstStyle/>
          <a:p>
            <a:pPr marL="342900" lvl="0" indent="-342900">
              <a:lnSpc>
                <a:spcPct val="115000"/>
              </a:lnSpc>
              <a:spcAft>
                <a:spcPts val="375"/>
              </a:spcAft>
              <a:buFont typeface="+mj-lt"/>
              <a:buAutoNum type="alphaLcParenR"/>
            </a:pPr>
            <a:r>
              <a:rPr lang="en-GB" sz="2400" dirty="0"/>
              <a:t>Six months after:</a:t>
            </a:r>
          </a:p>
          <a:p>
            <a:pPr lvl="1">
              <a:lnSpc>
                <a:spcPct val="115000"/>
              </a:lnSpc>
              <a:spcAft>
                <a:spcPts val="375"/>
              </a:spcAft>
            </a:pPr>
            <a:r>
              <a:rPr lang="en-GB" sz="2000" dirty="0"/>
              <a:t>Introduction of additional dose of Hib-containing multivalent vaccine (such as the DTaP/IPV/Hib/</a:t>
            </a:r>
            <a:r>
              <a:rPr lang="en-GB" sz="2000" dirty="0" err="1"/>
              <a:t>HepB</a:t>
            </a:r>
            <a:r>
              <a:rPr lang="en-GB" sz="2000" dirty="0"/>
              <a:t> (6 in 1) which is also given in infancy) at age 18 months</a:t>
            </a:r>
            <a:endParaRPr lang="en-US" sz="2000" dirty="0"/>
          </a:p>
          <a:p>
            <a:pPr lvl="1"/>
            <a:r>
              <a:rPr lang="en-GB" sz="2000" dirty="0"/>
              <a:t>bringing forward the second dose of measles, mumps and rubella (MMR2) from 3 years 4 months to 18 months of age</a:t>
            </a:r>
          </a:p>
        </p:txBody>
      </p:sp>
      <p:cxnSp>
        <p:nvCxnSpPr>
          <p:cNvPr id="8" name="Straight Arrow Connector 7">
            <a:extLst>
              <a:ext uri="{FF2B5EF4-FFF2-40B4-BE49-F238E27FC236}">
                <a16:creationId xmlns:a16="http://schemas.microsoft.com/office/drawing/2014/main" id="{293C1030-336E-83BB-BBB6-20184DFE7E25}"/>
              </a:ext>
            </a:extLst>
          </p:cNvPr>
          <p:cNvCxnSpPr/>
          <p:nvPr/>
        </p:nvCxnSpPr>
        <p:spPr>
          <a:xfrm>
            <a:off x="5506948" y="2619910"/>
            <a:ext cx="0" cy="308225"/>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36492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33CE467-135F-07F6-5969-96B4DB508456}"/>
              </a:ext>
            </a:extLst>
          </p:cNvPr>
          <p:cNvSpPr>
            <a:spLocks noGrp="1"/>
          </p:cNvSpPr>
          <p:nvPr>
            <p:ph type="sldNum" sz="quarter" idx="12"/>
          </p:nvPr>
        </p:nvSpPr>
        <p:spPr/>
        <p:txBody>
          <a:bodyPr/>
          <a:lstStyle/>
          <a:p>
            <a:fld id="{561D0CCE-8DCC-44DC-A653-AE62B1D84A52}" type="slidenum">
              <a:rPr lang="en-GB" smtClean="0"/>
              <a:pPr/>
              <a:t>52</a:t>
            </a:fld>
            <a:endParaRPr lang="en-GB"/>
          </a:p>
        </p:txBody>
      </p:sp>
      <p:pic>
        <p:nvPicPr>
          <p:cNvPr id="3" name="Picture 2">
            <a:extLst>
              <a:ext uri="{FF2B5EF4-FFF2-40B4-BE49-F238E27FC236}">
                <a16:creationId xmlns:a16="http://schemas.microsoft.com/office/drawing/2014/main" id="{D9B651F5-1A84-6424-CF55-4EE59E50541C}"/>
              </a:ext>
            </a:extLst>
          </p:cNvPr>
          <p:cNvPicPr>
            <a:picLocks noChangeAspect="1"/>
          </p:cNvPicPr>
          <p:nvPr/>
        </p:nvPicPr>
        <p:blipFill>
          <a:blip r:embed="rId2"/>
          <a:stretch>
            <a:fillRect/>
          </a:stretch>
        </p:blipFill>
        <p:spPr>
          <a:xfrm>
            <a:off x="976546" y="822752"/>
            <a:ext cx="5119454" cy="3388270"/>
          </a:xfrm>
          <a:prstGeom prst="rect">
            <a:avLst/>
          </a:prstGeom>
          <a:ln>
            <a:solidFill>
              <a:schemeClr val="accent6"/>
            </a:solidFill>
          </a:ln>
        </p:spPr>
      </p:pic>
      <p:sp>
        <p:nvSpPr>
          <p:cNvPr id="8" name="Content Placeholder 7">
            <a:extLst>
              <a:ext uri="{FF2B5EF4-FFF2-40B4-BE49-F238E27FC236}">
                <a16:creationId xmlns:a16="http://schemas.microsoft.com/office/drawing/2014/main" id="{F1E90B11-090D-41B0-688C-8AAA3DA95B3C}"/>
              </a:ext>
            </a:extLst>
          </p:cNvPr>
          <p:cNvSpPr>
            <a:spLocks noGrp="1"/>
          </p:cNvSpPr>
          <p:nvPr>
            <p:ph idx="1"/>
          </p:nvPr>
        </p:nvSpPr>
        <p:spPr>
          <a:xfrm>
            <a:off x="214266" y="6859"/>
            <a:ext cx="11977734" cy="566938"/>
          </a:xfrm>
        </p:spPr>
        <p:txBody>
          <a:bodyPr/>
          <a:lstStyle/>
          <a:p>
            <a:pPr marL="0" indent="0">
              <a:buNone/>
            </a:pPr>
            <a:r>
              <a:rPr lang="en-GB" sz="4400" dirty="0"/>
              <a:t>Varicella (Chickenpox) vaccination programme</a:t>
            </a:r>
          </a:p>
        </p:txBody>
      </p:sp>
      <p:sp>
        <p:nvSpPr>
          <p:cNvPr id="11" name="TextBox 10">
            <a:extLst>
              <a:ext uri="{FF2B5EF4-FFF2-40B4-BE49-F238E27FC236}">
                <a16:creationId xmlns:a16="http://schemas.microsoft.com/office/drawing/2014/main" id="{C8EB8790-E7FD-A1E7-BAC9-BF09F72CD35A}"/>
              </a:ext>
            </a:extLst>
          </p:cNvPr>
          <p:cNvSpPr txBox="1"/>
          <p:nvPr/>
        </p:nvSpPr>
        <p:spPr>
          <a:xfrm>
            <a:off x="7324437" y="811197"/>
            <a:ext cx="4156364" cy="5078313"/>
          </a:xfrm>
          <a:prstGeom prst="rect">
            <a:avLst/>
          </a:prstGeom>
          <a:noFill/>
          <a:ln>
            <a:solidFill>
              <a:schemeClr val="accent6"/>
            </a:solidFill>
          </a:ln>
        </p:spPr>
        <p:txBody>
          <a:bodyPr wrap="square" rtlCol="0">
            <a:spAutoFit/>
          </a:bodyPr>
          <a:lstStyle/>
          <a:p>
            <a:r>
              <a:rPr lang="en-GB" dirty="0"/>
              <a:t>14</a:t>
            </a:r>
            <a:r>
              <a:rPr lang="en-GB" baseline="30000" dirty="0"/>
              <a:t>th</a:t>
            </a:r>
            <a:r>
              <a:rPr lang="en-GB" dirty="0"/>
              <a:t> November 2023 JCVI statement.</a:t>
            </a:r>
          </a:p>
          <a:p>
            <a:pPr marL="285750" indent="-285750">
              <a:buFont typeface="Arial" panose="020B0604020202020204" pitchFamily="34" charset="0"/>
              <a:buChar char="•"/>
            </a:pPr>
            <a:r>
              <a:rPr lang="en-GB" dirty="0"/>
              <a:t>Recommending a universal varicella programme as part of the routine childhood schedule</a:t>
            </a:r>
          </a:p>
          <a:p>
            <a:pPr marL="285750" indent="-285750">
              <a:buFont typeface="Arial" panose="020B0604020202020204" pitchFamily="34" charset="0"/>
              <a:buChar char="•"/>
            </a:pPr>
            <a:r>
              <a:rPr lang="en-GB" b="1" dirty="0"/>
              <a:t>2-dose </a:t>
            </a:r>
            <a:r>
              <a:rPr lang="en-GB" dirty="0"/>
              <a:t>schedule at </a:t>
            </a:r>
            <a:r>
              <a:rPr lang="en-GB" b="1" dirty="0"/>
              <a:t>12 and 18 months</a:t>
            </a:r>
          </a:p>
          <a:p>
            <a:pPr marL="285750" indent="-285750">
              <a:buFont typeface="Arial" panose="020B0604020202020204" pitchFamily="34" charset="0"/>
              <a:buChar char="•"/>
            </a:pPr>
            <a:r>
              <a:rPr lang="en-GB" dirty="0"/>
              <a:t>Using combined </a:t>
            </a:r>
            <a:r>
              <a:rPr lang="en-GB" b="1" dirty="0"/>
              <a:t>MMRV</a:t>
            </a:r>
            <a:r>
              <a:rPr lang="en-GB" dirty="0"/>
              <a:t> (measles, mumps, rubella and varicella) vaccine</a:t>
            </a:r>
          </a:p>
          <a:p>
            <a:pPr marL="285750" indent="-285750">
              <a:buFont typeface="Arial" panose="020B0604020202020204" pitchFamily="34" charset="0"/>
              <a:buChar char="•"/>
            </a:pPr>
            <a:r>
              <a:rPr lang="en-GB" dirty="0"/>
              <a:t>With a </a:t>
            </a:r>
            <a:r>
              <a:rPr lang="en-GB" b="1" dirty="0"/>
              <a:t>catch-up programme</a:t>
            </a:r>
            <a:r>
              <a:rPr lang="en-GB" dirty="0"/>
              <a:t>, to prevent a gap in immunity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Aim of programme would be to prevent severe cases of varicella and other serious complications of varicella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13" name="TextBox 12">
            <a:extLst>
              <a:ext uri="{FF2B5EF4-FFF2-40B4-BE49-F238E27FC236}">
                <a16:creationId xmlns:a16="http://schemas.microsoft.com/office/drawing/2014/main" id="{281A1D5D-D176-CB81-B23A-AC5D867596D8}"/>
              </a:ext>
            </a:extLst>
          </p:cNvPr>
          <p:cNvSpPr txBox="1"/>
          <p:nvPr/>
        </p:nvSpPr>
        <p:spPr>
          <a:xfrm>
            <a:off x="1472321" y="4247169"/>
            <a:ext cx="4826353" cy="523220"/>
          </a:xfrm>
          <a:prstGeom prst="rect">
            <a:avLst/>
          </a:prstGeom>
          <a:noFill/>
        </p:spPr>
        <p:txBody>
          <a:bodyPr wrap="square">
            <a:spAutoFit/>
          </a:bodyPr>
          <a:lstStyle/>
          <a:p>
            <a:r>
              <a:rPr lang="en-GB" sz="1400" dirty="0">
                <a:hlinkClick r:id="rId3"/>
              </a:rPr>
              <a:t>JCVI statement on a childhood varicella (chickenpox) vaccination programme - GOV.UK</a:t>
            </a:r>
            <a:endParaRPr lang="en-GB" sz="1400" dirty="0"/>
          </a:p>
        </p:txBody>
      </p:sp>
      <p:sp>
        <p:nvSpPr>
          <p:cNvPr id="2" name="TextBox 1">
            <a:extLst>
              <a:ext uri="{FF2B5EF4-FFF2-40B4-BE49-F238E27FC236}">
                <a16:creationId xmlns:a16="http://schemas.microsoft.com/office/drawing/2014/main" id="{2027558A-DCEA-D375-7B8C-0DB84766AA95}"/>
              </a:ext>
            </a:extLst>
          </p:cNvPr>
          <p:cNvSpPr txBox="1"/>
          <p:nvPr/>
        </p:nvSpPr>
        <p:spPr>
          <a:xfrm>
            <a:off x="976546" y="4834919"/>
            <a:ext cx="6078190" cy="1200329"/>
          </a:xfrm>
          <a:prstGeom prst="rect">
            <a:avLst/>
          </a:prstGeom>
          <a:noFill/>
          <a:ln>
            <a:solidFill>
              <a:schemeClr val="accent6"/>
            </a:solidFill>
          </a:ln>
        </p:spPr>
        <p:txBody>
          <a:bodyPr wrap="square" rtlCol="0">
            <a:spAutoFit/>
          </a:bodyPr>
          <a:lstStyle/>
          <a:p>
            <a:r>
              <a:rPr lang="en-GB" dirty="0"/>
              <a:t>Varicella vaccination is included in the routine vaccine schedules of several countries, including the USA, Canada, Australia and Germany. This is either as a single dose or 2-dose strategy.</a:t>
            </a:r>
          </a:p>
        </p:txBody>
      </p:sp>
      <p:sp>
        <p:nvSpPr>
          <p:cNvPr id="4" name="TextBox 3">
            <a:extLst>
              <a:ext uri="{FF2B5EF4-FFF2-40B4-BE49-F238E27FC236}">
                <a16:creationId xmlns:a16="http://schemas.microsoft.com/office/drawing/2014/main" id="{FF5C3962-F1B8-F883-FB3C-59278815C641}"/>
              </a:ext>
            </a:extLst>
          </p:cNvPr>
          <p:cNvSpPr txBox="1"/>
          <p:nvPr/>
        </p:nvSpPr>
        <p:spPr>
          <a:xfrm>
            <a:off x="8508138" y="5333866"/>
            <a:ext cx="2053921" cy="369332"/>
          </a:xfrm>
          <a:prstGeom prst="rect">
            <a:avLst/>
          </a:prstGeom>
          <a:noFill/>
        </p:spPr>
        <p:txBody>
          <a:bodyPr wrap="square" rtlCol="0">
            <a:spAutoFit/>
          </a:bodyPr>
          <a:lstStyle/>
          <a:p>
            <a:r>
              <a:rPr lang="en-GB" dirty="0">
                <a:solidFill>
                  <a:srgbClr val="FF0000"/>
                </a:solidFill>
              </a:rPr>
              <a:t>Policy is awaited.</a:t>
            </a:r>
          </a:p>
        </p:txBody>
      </p:sp>
    </p:spTree>
    <p:extLst>
      <p:ext uri="{BB962C8B-B14F-4D97-AF65-F5344CB8AC3E}">
        <p14:creationId xmlns:p14="http://schemas.microsoft.com/office/powerpoint/2010/main" val="38831082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9644AF8-F5C7-521D-FB90-7DEF95E44F73}"/>
              </a:ext>
            </a:extLst>
          </p:cNvPr>
          <p:cNvSpPr>
            <a:spLocks noGrp="1"/>
          </p:cNvSpPr>
          <p:nvPr>
            <p:ph type="sldNum" sz="quarter" idx="12"/>
          </p:nvPr>
        </p:nvSpPr>
        <p:spPr/>
        <p:txBody>
          <a:bodyPr/>
          <a:lstStyle/>
          <a:p>
            <a:fld id="{561D0CCE-8DCC-44DC-A653-AE62B1D84A52}" type="slidenum">
              <a:rPr lang="en-GB" smtClean="0"/>
              <a:pPr/>
              <a:t>53</a:t>
            </a:fld>
            <a:endParaRPr lang="en-GB"/>
          </a:p>
        </p:txBody>
      </p:sp>
      <p:sp>
        <p:nvSpPr>
          <p:cNvPr id="8" name="Title 1">
            <a:extLst>
              <a:ext uri="{FF2B5EF4-FFF2-40B4-BE49-F238E27FC236}">
                <a16:creationId xmlns:a16="http://schemas.microsoft.com/office/drawing/2014/main" id="{AEF680A1-CB45-F813-1026-80CA4F6EC77C}"/>
              </a:ext>
            </a:extLst>
          </p:cNvPr>
          <p:cNvSpPr>
            <a:spLocks noGrp="1"/>
          </p:cNvSpPr>
          <p:nvPr>
            <p:ph type="title"/>
          </p:nvPr>
        </p:nvSpPr>
        <p:spPr>
          <a:xfrm>
            <a:off x="0" y="60665"/>
            <a:ext cx="12192000" cy="450911"/>
          </a:xfrm>
        </p:spPr>
        <p:txBody>
          <a:bodyPr/>
          <a:lstStyle/>
          <a:p>
            <a:pPr algn="ctr"/>
            <a:r>
              <a:rPr lang="en-US" dirty="0">
                <a:latin typeface="+mn-lt"/>
                <a:ea typeface="+mn-ea"/>
                <a:cs typeface="+mn-cs"/>
              </a:rPr>
              <a:t>Complications of varicella </a:t>
            </a:r>
            <a:br>
              <a:rPr lang="en-US" dirty="0">
                <a:latin typeface="+mn-lt"/>
                <a:ea typeface="+mn-ea"/>
                <a:cs typeface="+mn-cs"/>
              </a:rPr>
            </a:br>
            <a:r>
              <a:rPr lang="en-US" dirty="0">
                <a:latin typeface="+mn-lt"/>
                <a:ea typeface="+mn-ea"/>
                <a:cs typeface="+mn-cs"/>
              </a:rPr>
              <a:t>and the burden of disease</a:t>
            </a:r>
            <a:br>
              <a:rPr lang="en-US" sz="3200" b="1" dirty="0">
                <a:solidFill>
                  <a:schemeClr val="accent1">
                    <a:lumMod val="75000"/>
                  </a:schemeClr>
                </a:solidFill>
                <a:latin typeface="+mn-lt"/>
                <a:ea typeface="+mj-ea"/>
                <a:cs typeface="+mj-cs"/>
              </a:rPr>
            </a:br>
            <a:br>
              <a:rPr kumimoji="0" lang="en-GB" sz="1800" b="1" i="0" u="none" strike="noStrike" kern="1200" cap="none" spc="0" normalizeH="0" baseline="0" noProof="0" dirty="0">
                <a:ln>
                  <a:noFill/>
                </a:ln>
                <a:solidFill>
                  <a:srgbClr val="212A73"/>
                </a:solidFill>
                <a:effectLst/>
                <a:uLnTx/>
                <a:uFillTx/>
                <a:latin typeface="+mn-lt"/>
                <a:ea typeface="+mn-ea"/>
                <a:cs typeface="+mn-cs"/>
              </a:rPr>
            </a:br>
            <a:endParaRPr lang="en-GB" dirty="0">
              <a:latin typeface="+mn-lt"/>
            </a:endParaRPr>
          </a:p>
        </p:txBody>
      </p:sp>
      <p:sp>
        <p:nvSpPr>
          <p:cNvPr id="9" name="TextBox 8">
            <a:extLst>
              <a:ext uri="{FF2B5EF4-FFF2-40B4-BE49-F238E27FC236}">
                <a16:creationId xmlns:a16="http://schemas.microsoft.com/office/drawing/2014/main" id="{819DFF17-8597-51C3-2E69-5A6D160E5D69}"/>
              </a:ext>
            </a:extLst>
          </p:cNvPr>
          <p:cNvSpPr txBox="1"/>
          <p:nvPr/>
        </p:nvSpPr>
        <p:spPr>
          <a:xfrm>
            <a:off x="286693" y="1305468"/>
            <a:ext cx="11905307" cy="5601533"/>
          </a:xfrm>
          <a:prstGeom prst="rect">
            <a:avLst/>
          </a:prstGeom>
          <a:noFill/>
        </p:spPr>
        <p:txBody>
          <a:bodyPr wrap="square" rtlCol="0">
            <a:spAutoFit/>
          </a:bodyPr>
          <a:lstStyle/>
          <a:p>
            <a:r>
              <a:rPr lang="en-GB" sz="2400" u="sng" dirty="0"/>
              <a:t>Complications of varicella infection</a:t>
            </a:r>
            <a:br>
              <a:rPr lang="en-GB" sz="1800" u="sng" dirty="0">
                <a:ea typeface="+mn-ea"/>
                <a:cs typeface="+mn-cs"/>
              </a:rPr>
            </a:br>
            <a:br>
              <a:rPr lang="en-GB" sz="1800" dirty="0">
                <a:ea typeface="+mn-ea"/>
                <a:cs typeface="+mn-cs"/>
              </a:rPr>
            </a:br>
            <a:r>
              <a:rPr lang="en-GB" sz="1400" dirty="0">
                <a:ea typeface="+mn-ea"/>
                <a:cs typeface="+mn-cs"/>
              </a:rPr>
              <a:t>Some children will go on to develop complications from varicella including bacterial infection of skin lesions (including group A streptococcus) and in rare cases, encephalitis, pneumonitis and stroke. These complications can result in hospitalisation and very rarely may result in death</a:t>
            </a:r>
            <a:br>
              <a:rPr lang="en-GB" sz="1400" dirty="0">
                <a:ea typeface="+mn-ea"/>
                <a:cs typeface="+mn-cs"/>
              </a:rPr>
            </a:br>
            <a:br>
              <a:rPr lang="en-GB" sz="1400" dirty="0">
                <a:ea typeface="+mn-ea"/>
                <a:cs typeface="+mn-cs"/>
              </a:rPr>
            </a:br>
            <a:r>
              <a:rPr lang="en-GB" sz="1400" dirty="0">
                <a:ea typeface="+mn-ea"/>
                <a:cs typeface="+mn-cs"/>
              </a:rPr>
              <a:t>Varicella is often more serious in very young infants (under 4 weeks) and adults, in particular in pregnancy when it may cause complications in both the mother and the foetus, and in adults who are immunosuppressed</a:t>
            </a:r>
          </a:p>
          <a:p>
            <a:br>
              <a:rPr lang="en-GB" sz="1400" dirty="0">
                <a:ea typeface="+mn-ea"/>
                <a:cs typeface="+mn-cs"/>
              </a:rPr>
            </a:br>
            <a:r>
              <a:rPr lang="en-GB" sz="2400" u="sng" dirty="0"/>
              <a:t>Burden of varicella</a:t>
            </a:r>
            <a:br>
              <a:rPr lang="en-GB" sz="3200" dirty="0">
                <a:ea typeface="+mn-ea"/>
                <a:cs typeface="+mn-cs"/>
              </a:rPr>
            </a:br>
            <a:endParaRPr lang="en-GB" sz="1400" dirty="0"/>
          </a:p>
          <a:p>
            <a:r>
              <a:rPr lang="en-GB" sz="1400" dirty="0"/>
              <a:t>A study was carried out by the University of Bristol to better capture the impact on quality of life for children hospitalised with varicella. The study highlighted that the true extent of hospitalisations caused by varicella is underestimated through routine data sources due to errors in coding </a:t>
            </a:r>
            <a:br>
              <a:rPr lang="en-GB" sz="1400" dirty="0"/>
            </a:br>
            <a:br>
              <a:rPr lang="en-GB" sz="1400" dirty="0"/>
            </a:br>
            <a:r>
              <a:rPr lang="en-GB" sz="1400" dirty="0"/>
              <a:t>Hospitalisations are frequently due to secondary complications of varicella infection including cellulitis, invasive group A streptococcal infection or childhood stroke, and therefore are not always recorded as a hospital admission related to varicella</a:t>
            </a:r>
            <a:br>
              <a:rPr lang="en-GB" sz="1400" dirty="0"/>
            </a:br>
            <a:br>
              <a:rPr lang="en-GB" sz="1400" dirty="0"/>
            </a:br>
            <a:r>
              <a:rPr lang="en-GB" sz="1400" dirty="0"/>
              <a:t>The study suggested that there may be other secondary complications from varicella infection which are not currently well understood or captured</a:t>
            </a:r>
            <a:br>
              <a:rPr lang="en-GB" sz="1400" dirty="0"/>
            </a:br>
            <a:br>
              <a:rPr lang="en-GB" sz="1400" dirty="0"/>
            </a:br>
            <a:r>
              <a:rPr lang="en-GB" sz="1400" dirty="0"/>
              <a:t>Marlow R, Roderick M, Oliver J and others. </a:t>
            </a:r>
            <a:r>
              <a:rPr lang="en-GB" sz="1400" b="0" i="0" u="none" strike="noStrike" dirty="0">
                <a:solidFill>
                  <a:srgbClr val="0B0C0C"/>
                </a:solidFill>
                <a:effectLst/>
                <a:hlinkClick r:id="rId2"/>
              </a:rPr>
              <a:t>Epidemiology of hospitalisations due to chickenpox and quality of life lost in community and hospital settings: protocol for a prospective cohort study across 2 countries</a:t>
            </a:r>
            <a:r>
              <a:rPr lang="en-GB" sz="1400" b="0" i="0" dirty="0">
                <a:solidFill>
                  <a:srgbClr val="0B0C0C"/>
                </a:solidFill>
                <a:effectLst/>
              </a:rPr>
              <a:t>. </a:t>
            </a:r>
            <a:r>
              <a:rPr lang="en-GB" sz="1400" b="0" i="0" dirty="0">
                <a:solidFill>
                  <a:srgbClr val="002060"/>
                </a:solidFill>
                <a:effectLst/>
              </a:rPr>
              <a:t>BMJ Open (2023), volume 13, e068611</a:t>
            </a:r>
            <a:br>
              <a:rPr lang="en-GB" sz="1400" dirty="0">
                <a:solidFill>
                  <a:srgbClr val="002060"/>
                </a:solidFill>
              </a:rPr>
            </a:br>
            <a:endParaRPr lang="en-GB" sz="1400" dirty="0"/>
          </a:p>
          <a:p>
            <a:br>
              <a:rPr lang="en-GB" sz="1800" dirty="0">
                <a:ea typeface="+mn-ea"/>
                <a:cs typeface="+mn-cs"/>
              </a:rPr>
            </a:br>
            <a:endParaRPr lang="en-GB" dirty="0"/>
          </a:p>
        </p:txBody>
      </p:sp>
      <p:pic>
        <p:nvPicPr>
          <p:cNvPr id="1026" name="Picture 2" descr="small red spots on child's back and arms">
            <a:extLst>
              <a:ext uri="{FF2B5EF4-FFF2-40B4-BE49-F238E27FC236}">
                <a16:creationId xmlns:a16="http://schemas.microsoft.com/office/drawing/2014/main" id="{A2F07459-F4A9-A7DF-E173-1A072FB8FED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2406"/>
          <a:stretch/>
        </p:blipFill>
        <p:spPr bwMode="auto">
          <a:xfrm>
            <a:off x="10067731" y="136525"/>
            <a:ext cx="2024189" cy="1386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8601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D141E-B47B-8CD9-66B1-41E77CBB4590}"/>
              </a:ext>
            </a:extLst>
          </p:cNvPr>
          <p:cNvSpPr>
            <a:spLocks noGrp="1"/>
          </p:cNvSpPr>
          <p:nvPr>
            <p:ph type="title"/>
          </p:nvPr>
        </p:nvSpPr>
        <p:spPr>
          <a:xfrm>
            <a:off x="835152" y="-9574"/>
            <a:ext cx="10515600" cy="1325880"/>
          </a:xfrm>
        </p:spPr>
        <p:txBody>
          <a:bodyPr anchor="ctr">
            <a:normAutofit/>
          </a:bodyPr>
          <a:lstStyle/>
          <a:p>
            <a:r>
              <a:rPr lang="en-GB" dirty="0"/>
              <a:t>Varicella catchup programme</a:t>
            </a:r>
          </a:p>
        </p:txBody>
      </p:sp>
      <p:sp>
        <p:nvSpPr>
          <p:cNvPr id="3" name="Content Placeholder 2">
            <a:extLst>
              <a:ext uri="{FF2B5EF4-FFF2-40B4-BE49-F238E27FC236}">
                <a16:creationId xmlns:a16="http://schemas.microsoft.com/office/drawing/2014/main" id="{B1FFE881-B39A-F4F2-ABBF-331A58F2BBE3}"/>
              </a:ext>
            </a:extLst>
          </p:cNvPr>
          <p:cNvSpPr>
            <a:spLocks noGrp="1"/>
          </p:cNvSpPr>
          <p:nvPr>
            <p:ph idx="1"/>
          </p:nvPr>
        </p:nvSpPr>
        <p:spPr>
          <a:xfrm>
            <a:off x="835152" y="1556394"/>
            <a:ext cx="5162550" cy="4351338"/>
          </a:xfrm>
        </p:spPr>
        <p:txBody>
          <a:bodyPr>
            <a:normAutofit fontScale="92500" lnSpcReduction="10000"/>
          </a:bodyPr>
          <a:lstStyle/>
          <a:p>
            <a:r>
              <a:rPr lang="en-GB" sz="1800" dirty="0"/>
              <a:t>The JCVI discussed the potential for a catch-up vaccination programme. Most countries following the implementation of a routine programme have offered some form of catch up</a:t>
            </a:r>
          </a:p>
          <a:p>
            <a:endParaRPr lang="en-GB" sz="1800" dirty="0"/>
          </a:p>
          <a:p>
            <a:r>
              <a:rPr lang="en-GB" sz="1800" dirty="0"/>
              <a:t>Analysis of the cost-effectiveness of potential catch-up vaccination scenarios are underway</a:t>
            </a:r>
          </a:p>
          <a:p>
            <a:endParaRPr lang="en-GB" sz="1800" dirty="0"/>
          </a:p>
          <a:p>
            <a:r>
              <a:rPr lang="en-GB" sz="1800" dirty="0"/>
              <a:t>Initial findings suggest that a universal catch-up vaccination programme using a single dose of vaccine is likely to be cost-effective for children aged up to and including 5 years </a:t>
            </a:r>
          </a:p>
          <a:p>
            <a:endParaRPr lang="en-GB" sz="1800" dirty="0"/>
          </a:p>
          <a:p>
            <a:r>
              <a:rPr lang="en-GB" sz="1800" dirty="0"/>
              <a:t>Further work is needed to understand whether a targeted catch-up programme could be cost-effective for children aged 6 to 11 years</a:t>
            </a:r>
          </a:p>
          <a:p>
            <a:endParaRPr lang="en-GB" sz="1500" dirty="0"/>
          </a:p>
        </p:txBody>
      </p:sp>
      <p:sp>
        <p:nvSpPr>
          <p:cNvPr id="5" name="Slide Number Placeholder 4">
            <a:extLst>
              <a:ext uri="{FF2B5EF4-FFF2-40B4-BE49-F238E27FC236}">
                <a16:creationId xmlns:a16="http://schemas.microsoft.com/office/drawing/2014/main" id="{B95E43E2-1720-2AC5-382B-E4FE0C47B642}"/>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54</a:t>
            </a:fld>
            <a:endParaRPr lang="en-GB"/>
          </a:p>
        </p:txBody>
      </p:sp>
      <p:pic>
        <p:nvPicPr>
          <p:cNvPr id="6" name="Picture 5">
            <a:extLst>
              <a:ext uri="{FF2B5EF4-FFF2-40B4-BE49-F238E27FC236}">
                <a16:creationId xmlns:a16="http://schemas.microsoft.com/office/drawing/2014/main" id="{B0AF824D-DB13-9579-B9CC-F83E2018657A}"/>
              </a:ext>
            </a:extLst>
          </p:cNvPr>
          <p:cNvPicPr>
            <a:picLocks noChangeAspect="1"/>
          </p:cNvPicPr>
          <p:nvPr/>
        </p:nvPicPr>
        <p:blipFill>
          <a:blip r:embed="rId2"/>
          <a:srcRect t="10529" b="32156"/>
          <a:stretch/>
        </p:blipFill>
        <p:spPr>
          <a:xfrm>
            <a:off x="6516103" y="1524836"/>
            <a:ext cx="5162550" cy="4351338"/>
          </a:xfrm>
          <a:prstGeom prst="rect">
            <a:avLst/>
          </a:prstGeom>
          <a:noFill/>
        </p:spPr>
      </p:pic>
      <p:sp>
        <p:nvSpPr>
          <p:cNvPr id="4" name="TextBox 3">
            <a:extLst>
              <a:ext uri="{FF2B5EF4-FFF2-40B4-BE49-F238E27FC236}">
                <a16:creationId xmlns:a16="http://schemas.microsoft.com/office/drawing/2014/main" id="{586E5C31-FF2F-C3E6-2139-EE766E8D3AA1}"/>
              </a:ext>
            </a:extLst>
          </p:cNvPr>
          <p:cNvSpPr txBox="1"/>
          <p:nvPr/>
        </p:nvSpPr>
        <p:spPr>
          <a:xfrm>
            <a:off x="2288407" y="5797268"/>
            <a:ext cx="2053921" cy="369332"/>
          </a:xfrm>
          <a:prstGeom prst="rect">
            <a:avLst/>
          </a:prstGeom>
          <a:noFill/>
        </p:spPr>
        <p:txBody>
          <a:bodyPr wrap="square" rtlCol="0">
            <a:spAutoFit/>
          </a:bodyPr>
          <a:lstStyle/>
          <a:p>
            <a:r>
              <a:rPr lang="en-GB" dirty="0">
                <a:solidFill>
                  <a:srgbClr val="FF0000"/>
                </a:solidFill>
              </a:rPr>
              <a:t>Policy is awaited.</a:t>
            </a:r>
          </a:p>
        </p:txBody>
      </p:sp>
    </p:spTree>
    <p:extLst>
      <p:ext uri="{BB962C8B-B14F-4D97-AF65-F5344CB8AC3E}">
        <p14:creationId xmlns:p14="http://schemas.microsoft.com/office/powerpoint/2010/main" val="912410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874DD-72D2-4A26-0E55-28E5468BEBCA}"/>
              </a:ext>
            </a:extLst>
          </p:cNvPr>
          <p:cNvSpPr>
            <a:spLocks noGrp="1"/>
          </p:cNvSpPr>
          <p:nvPr>
            <p:ph type="title"/>
          </p:nvPr>
        </p:nvSpPr>
        <p:spPr>
          <a:xfrm>
            <a:off x="838200" y="365125"/>
            <a:ext cx="10515600" cy="601827"/>
          </a:xfrm>
        </p:spPr>
        <p:txBody>
          <a:bodyPr/>
          <a:lstStyle/>
          <a:p>
            <a:r>
              <a:rPr lang="en-US" sz="2800" dirty="0"/>
              <a:t>Summary of potential changes to routine childhood schedule</a:t>
            </a:r>
            <a:endParaRPr lang="en-GB" sz="2800" dirty="0"/>
          </a:p>
        </p:txBody>
      </p:sp>
      <p:graphicFrame>
        <p:nvGraphicFramePr>
          <p:cNvPr id="6" name="Content Placeholder 5">
            <a:extLst>
              <a:ext uri="{FF2B5EF4-FFF2-40B4-BE49-F238E27FC236}">
                <a16:creationId xmlns:a16="http://schemas.microsoft.com/office/drawing/2014/main" id="{F8133A28-CDB5-008B-DC4E-61F12C61AF62}"/>
              </a:ext>
            </a:extLst>
          </p:cNvPr>
          <p:cNvGraphicFramePr>
            <a:graphicFrameLocks noGrp="1"/>
          </p:cNvGraphicFramePr>
          <p:nvPr>
            <p:ph idx="1"/>
            <p:extLst>
              <p:ext uri="{D42A27DB-BD31-4B8C-83A1-F6EECF244321}">
                <p14:modId xmlns:p14="http://schemas.microsoft.com/office/powerpoint/2010/main" val="2007106087"/>
              </p:ext>
            </p:extLst>
          </p:nvPr>
        </p:nvGraphicFramePr>
        <p:xfrm>
          <a:off x="2060028" y="1172019"/>
          <a:ext cx="7315199" cy="4513962"/>
        </p:xfrm>
        <a:graphic>
          <a:graphicData uri="http://schemas.openxmlformats.org/drawingml/2006/table">
            <a:tbl>
              <a:tblPr firstRow="1" firstCol="1" bandRow="1">
                <a:tableStyleId>{5C22544A-7EE6-4342-B048-85BDC9FD1C3A}</a:tableStyleId>
              </a:tblPr>
              <a:tblGrid>
                <a:gridCol w="1968906">
                  <a:extLst>
                    <a:ext uri="{9D8B030D-6E8A-4147-A177-3AD203B41FA5}">
                      <a16:colId xmlns:a16="http://schemas.microsoft.com/office/drawing/2014/main" val="1422478344"/>
                    </a:ext>
                  </a:extLst>
                </a:gridCol>
                <a:gridCol w="2106228">
                  <a:extLst>
                    <a:ext uri="{9D8B030D-6E8A-4147-A177-3AD203B41FA5}">
                      <a16:colId xmlns:a16="http://schemas.microsoft.com/office/drawing/2014/main" val="3900064972"/>
                    </a:ext>
                  </a:extLst>
                </a:gridCol>
                <a:gridCol w="3240065">
                  <a:extLst>
                    <a:ext uri="{9D8B030D-6E8A-4147-A177-3AD203B41FA5}">
                      <a16:colId xmlns:a16="http://schemas.microsoft.com/office/drawing/2014/main" val="2686545242"/>
                    </a:ext>
                  </a:extLst>
                </a:gridCol>
              </a:tblGrid>
              <a:tr h="214244">
                <a:tc>
                  <a:txBody>
                    <a:bodyPr/>
                    <a:lstStyle/>
                    <a:p>
                      <a:pPr algn="ctr">
                        <a:lnSpc>
                          <a:spcPct val="107000"/>
                        </a:lnSpc>
                        <a:spcAft>
                          <a:spcPts val="800"/>
                        </a:spcAft>
                      </a:pPr>
                      <a:r>
                        <a:rPr lang="en-GB" sz="1600" kern="100" dirty="0">
                          <a:effectLst/>
                        </a:rPr>
                        <a:t>AGE</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a:effectLst/>
                        </a:rPr>
                        <a:t>CURRENT</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dirty="0">
                          <a:effectLst/>
                        </a:rPr>
                        <a:t>PROPOSED</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3646709"/>
                  </a:ext>
                </a:extLst>
              </a:tr>
              <a:tr h="1616651">
                <a:tc>
                  <a:txBody>
                    <a:bodyPr/>
                    <a:lstStyle/>
                    <a:p>
                      <a:pPr>
                        <a:lnSpc>
                          <a:spcPct val="107000"/>
                        </a:lnSpc>
                        <a:spcAft>
                          <a:spcPts val="800"/>
                        </a:spcAft>
                      </a:pPr>
                      <a:r>
                        <a:rPr lang="en-GB" sz="1600" kern="100" dirty="0">
                          <a:effectLst/>
                        </a:rPr>
                        <a:t>12-13 months</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dirty="0">
                          <a:effectLst/>
                        </a:rPr>
                        <a:t>Hib/MenC</a:t>
                      </a:r>
                    </a:p>
                    <a:p>
                      <a:pPr algn="ctr">
                        <a:lnSpc>
                          <a:spcPct val="107000"/>
                        </a:lnSpc>
                        <a:spcAft>
                          <a:spcPts val="800"/>
                        </a:spcAft>
                      </a:pPr>
                      <a:r>
                        <a:rPr lang="en-GB" sz="1600" kern="100" dirty="0">
                          <a:effectLst/>
                        </a:rPr>
                        <a:t>PCV</a:t>
                      </a:r>
                    </a:p>
                    <a:p>
                      <a:pPr algn="ctr">
                        <a:lnSpc>
                          <a:spcPct val="107000"/>
                        </a:lnSpc>
                        <a:spcAft>
                          <a:spcPts val="800"/>
                        </a:spcAft>
                      </a:pPr>
                      <a:r>
                        <a:rPr lang="en-GB" sz="1600" kern="100" dirty="0">
                          <a:effectLst/>
                        </a:rPr>
                        <a:t>MMR</a:t>
                      </a:r>
                    </a:p>
                    <a:p>
                      <a:pPr algn="ctr">
                        <a:lnSpc>
                          <a:spcPct val="107000"/>
                        </a:lnSpc>
                        <a:spcAft>
                          <a:spcPts val="800"/>
                        </a:spcAft>
                      </a:pPr>
                      <a:r>
                        <a:rPr lang="en-GB" sz="1600" kern="100" dirty="0" err="1">
                          <a:effectLst/>
                        </a:rPr>
                        <a:t>MenB</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dirty="0">
                          <a:solidFill>
                            <a:srgbClr val="FF0000"/>
                          </a:solidFill>
                          <a:effectLst/>
                        </a:rPr>
                        <a:t>X</a:t>
                      </a:r>
                    </a:p>
                    <a:p>
                      <a:pPr algn="ctr">
                        <a:lnSpc>
                          <a:spcPct val="107000"/>
                        </a:lnSpc>
                        <a:spcAft>
                          <a:spcPts val="800"/>
                        </a:spcAft>
                      </a:pPr>
                      <a:r>
                        <a:rPr lang="en-GB" sz="1600" kern="100" dirty="0">
                          <a:effectLst/>
                        </a:rPr>
                        <a:t>PCV</a:t>
                      </a:r>
                    </a:p>
                    <a:p>
                      <a:pPr algn="ctr">
                        <a:lnSpc>
                          <a:spcPct val="107000"/>
                        </a:lnSpc>
                        <a:spcAft>
                          <a:spcPts val="800"/>
                        </a:spcAft>
                      </a:pPr>
                      <a:r>
                        <a:rPr lang="en-GB" sz="1600" kern="100" dirty="0">
                          <a:effectLst/>
                        </a:rPr>
                        <a:t>MMR </a:t>
                      </a:r>
                      <a:r>
                        <a:rPr lang="en-GB" sz="1600" kern="100" dirty="0">
                          <a:solidFill>
                            <a:srgbClr val="FF0000"/>
                          </a:solidFill>
                          <a:effectLst/>
                        </a:rPr>
                        <a:t>(V)</a:t>
                      </a:r>
                    </a:p>
                    <a:p>
                      <a:pPr algn="ctr">
                        <a:lnSpc>
                          <a:spcPct val="107000"/>
                        </a:lnSpc>
                        <a:spcAft>
                          <a:spcPts val="800"/>
                        </a:spcAft>
                      </a:pPr>
                      <a:r>
                        <a:rPr lang="en-GB" sz="1600" kern="100" dirty="0" err="1">
                          <a:effectLst/>
                        </a:rPr>
                        <a:t>MenB</a:t>
                      </a:r>
                      <a:endParaRPr lang="en-GB" sz="1600" kern="100" dirty="0">
                        <a:effectLst/>
                      </a:endParaRPr>
                    </a:p>
                    <a:p>
                      <a:pPr algn="ctr">
                        <a:lnSpc>
                          <a:spcPct val="107000"/>
                        </a:lnSpc>
                        <a:spcAft>
                          <a:spcPts val="800"/>
                        </a:spcAft>
                      </a:pP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solidFill>
                      <a:schemeClr val="accent1">
                        <a:tint val="40000"/>
                        <a:alpha val="99000"/>
                      </a:schemeClr>
                    </a:solidFill>
                  </a:tcPr>
                </a:tc>
                <a:extLst>
                  <a:ext uri="{0D108BD9-81ED-4DB2-BD59-A6C34878D82A}">
                    <a16:rowId xmlns:a16="http://schemas.microsoft.com/office/drawing/2014/main" val="26885124"/>
                  </a:ext>
                </a:extLst>
              </a:tr>
              <a:tr h="915448">
                <a:tc>
                  <a:txBody>
                    <a:bodyPr/>
                    <a:lstStyle/>
                    <a:p>
                      <a:pPr>
                        <a:lnSpc>
                          <a:spcPct val="107000"/>
                        </a:lnSpc>
                        <a:spcAft>
                          <a:spcPts val="800"/>
                        </a:spcAft>
                      </a:pPr>
                      <a:r>
                        <a:rPr lang="en-GB" sz="1600" kern="100" dirty="0">
                          <a:solidFill>
                            <a:srgbClr val="0070C0"/>
                          </a:solidFill>
                          <a:effectLst/>
                        </a:rPr>
                        <a:t>18 months. New appointment</a:t>
                      </a:r>
                      <a:endParaRPr lang="en-GB" sz="1600" kern="100" dirty="0">
                        <a:solidFill>
                          <a:srgbClr val="0070C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lnSpc>
                          <a:spcPct val="107000"/>
                        </a:lnSpc>
                        <a:spcAft>
                          <a:spcPts val="800"/>
                        </a:spcAft>
                      </a:pPr>
                      <a:r>
                        <a:rPr lang="en-GB" sz="1600" kern="100" dirty="0">
                          <a:solidFill>
                            <a:srgbClr val="0070C0"/>
                          </a:solidFill>
                          <a:effectLst/>
                        </a:rPr>
                        <a:t> </a:t>
                      </a:r>
                      <a:endParaRPr lang="en-GB" sz="1600" kern="100" dirty="0">
                        <a:solidFill>
                          <a:srgbClr val="0070C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lnSpc>
                          <a:spcPct val="107000"/>
                        </a:lnSpc>
                        <a:spcAft>
                          <a:spcPts val="800"/>
                        </a:spcAft>
                      </a:pPr>
                      <a:r>
                        <a:rPr lang="en-GB" sz="1600" kern="100" dirty="0">
                          <a:solidFill>
                            <a:srgbClr val="0070C0"/>
                          </a:solidFill>
                          <a:effectLst/>
                        </a:rPr>
                        <a:t>Additional 6-in-1</a:t>
                      </a:r>
                    </a:p>
                    <a:p>
                      <a:pPr algn="ctr">
                        <a:lnSpc>
                          <a:spcPct val="107000"/>
                        </a:lnSpc>
                        <a:spcAft>
                          <a:spcPts val="800"/>
                        </a:spcAft>
                      </a:pPr>
                      <a:r>
                        <a:rPr lang="en-GB" sz="1600" kern="100" dirty="0">
                          <a:solidFill>
                            <a:srgbClr val="0070C0"/>
                          </a:solidFill>
                          <a:effectLst/>
                        </a:rPr>
                        <a:t>MMR </a:t>
                      </a:r>
                      <a:r>
                        <a:rPr lang="en-GB" sz="1600" kern="100" dirty="0">
                          <a:solidFill>
                            <a:srgbClr val="FF0000"/>
                          </a:solidFill>
                          <a:effectLst/>
                        </a:rPr>
                        <a:t>(V)</a:t>
                      </a:r>
                    </a:p>
                    <a:p>
                      <a:pPr algn="ctr">
                        <a:lnSpc>
                          <a:spcPct val="107000"/>
                        </a:lnSpc>
                        <a:spcAft>
                          <a:spcPts val="800"/>
                        </a:spcAft>
                      </a:pPr>
                      <a:r>
                        <a:rPr lang="en-GB" sz="1600" kern="100" dirty="0">
                          <a:solidFill>
                            <a:srgbClr val="0070C0"/>
                          </a:solidFill>
                          <a:effectLst/>
                        </a:rPr>
                        <a:t> </a:t>
                      </a:r>
                      <a:endParaRPr lang="en-GB" sz="1600" kern="100" dirty="0">
                        <a:solidFill>
                          <a:srgbClr val="0070C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702143742"/>
                  </a:ext>
                </a:extLst>
              </a:tr>
              <a:tr h="564846">
                <a:tc>
                  <a:txBody>
                    <a:bodyPr/>
                    <a:lstStyle/>
                    <a:p>
                      <a:pPr>
                        <a:lnSpc>
                          <a:spcPct val="107000"/>
                        </a:lnSpc>
                        <a:spcAft>
                          <a:spcPts val="800"/>
                        </a:spcAft>
                      </a:pPr>
                      <a:r>
                        <a:rPr lang="en-GB" sz="1600" kern="100" dirty="0">
                          <a:effectLst/>
                        </a:rPr>
                        <a:t>2-3 years </a:t>
                      </a:r>
                      <a:r>
                        <a:rPr lang="en-GB" sz="1100" kern="100" dirty="0">
                          <a:effectLst/>
                        </a:rPr>
                        <a:t>(and every school year annually from September)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dirty="0">
                          <a:effectLst/>
                        </a:rPr>
                        <a:t>Flu</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dirty="0">
                          <a:effectLst/>
                        </a:rPr>
                        <a:t>Flu</a:t>
                      </a:r>
                    </a:p>
                    <a:p>
                      <a:pPr algn="ctr">
                        <a:lnSpc>
                          <a:spcPct val="107000"/>
                        </a:lnSpc>
                        <a:spcAft>
                          <a:spcPts val="800"/>
                        </a:spcAft>
                      </a:pPr>
                      <a:r>
                        <a:rPr lang="en-GB" sz="1600" kern="100" dirty="0">
                          <a:effectLst/>
                        </a:rPr>
                        <a:t> </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6929670"/>
                  </a:ext>
                </a:extLst>
              </a:tr>
              <a:tr h="915448">
                <a:tc>
                  <a:txBody>
                    <a:bodyPr/>
                    <a:lstStyle/>
                    <a:p>
                      <a:pPr>
                        <a:lnSpc>
                          <a:spcPct val="107000"/>
                        </a:lnSpc>
                        <a:spcAft>
                          <a:spcPts val="800"/>
                        </a:spcAft>
                      </a:pPr>
                      <a:r>
                        <a:rPr lang="en-GB" sz="1600" kern="100">
                          <a:effectLst/>
                        </a:rPr>
                        <a:t>3 years 4 months</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dirty="0">
                          <a:effectLst/>
                        </a:rPr>
                        <a:t>4-in-1</a:t>
                      </a:r>
                    </a:p>
                    <a:p>
                      <a:pPr algn="ctr">
                        <a:lnSpc>
                          <a:spcPct val="107000"/>
                        </a:lnSpc>
                        <a:spcAft>
                          <a:spcPts val="800"/>
                        </a:spcAft>
                      </a:pPr>
                      <a:r>
                        <a:rPr lang="en-GB" sz="1600" kern="100" dirty="0">
                          <a:effectLst/>
                        </a:rPr>
                        <a:t>MMR</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600" kern="100" dirty="0">
                          <a:effectLst/>
                        </a:rPr>
                        <a:t>4-in-1</a:t>
                      </a:r>
                    </a:p>
                    <a:p>
                      <a:pPr algn="ctr">
                        <a:lnSpc>
                          <a:spcPct val="107000"/>
                        </a:lnSpc>
                        <a:spcAft>
                          <a:spcPts val="800"/>
                        </a:spcAft>
                      </a:pPr>
                      <a:r>
                        <a:rPr lang="en-GB" sz="1600" kern="100" dirty="0">
                          <a:solidFill>
                            <a:srgbClr val="FF0000"/>
                          </a:solidFill>
                          <a:effectLst/>
                        </a:rPr>
                        <a:t>X</a:t>
                      </a:r>
                    </a:p>
                    <a:p>
                      <a:pPr algn="ctr">
                        <a:lnSpc>
                          <a:spcPct val="107000"/>
                        </a:lnSpc>
                        <a:spcAft>
                          <a:spcPts val="800"/>
                        </a:spcAft>
                      </a:pPr>
                      <a:r>
                        <a:rPr lang="en-GB" sz="1600" kern="100" dirty="0">
                          <a:effectLst/>
                        </a:rPr>
                        <a:t> </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7688401"/>
                  </a:ext>
                </a:extLst>
              </a:tr>
            </a:tbl>
          </a:graphicData>
        </a:graphic>
      </p:graphicFrame>
      <p:sp>
        <p:nvSpPr>
          <p:cNvPr id="5" name="Slide Number Placeholder 4">
            <a:extLst>
              <a:ext uri="{FF2B5EF4-FFF2-40B4-BE49-F238E27FC236}">
                <a16:creationId xmlns:a16="http://schemas.microsoft.com/office/drawing/2014/main" id="{DFF01F75-026D-BB1F-75D8-D40D0110A3F8}"/>
              </a:ext>
            </a:extLst>
          </p:cNvPr>
          <p:cNvSpPr>
            <a:spLocks noGrp="1"/>
          </p:cNvSpPr>
          <p:nvPr>
            <p:ph type="sldNum" sz="quarter" idx="12"/>
          </p:nvPr>
        </p:nvSpPr>
        <p:spPr/>
        <p:txBody>
          <a:bodyPr/>
          <a:lstStyle/>
          <a:p>
            <a:fld id="{561D0CCE-8DCC-44DC-A653-AE62B1D84A52}" type="slidenum">
              <a:rPr lang="en-GB" smtClean="0"/>
              <a:pPr/>
              <a:t>55</a:t>
            </a:fld>
            <a:endParaRPr lang="en-GB"/>
          </a:p>
        </p:txBody>
      </p:sp>
      <p:sp>
        <p:nvSpPr>
          <p:cNvPr id="10" name="TextBox 9">
            <a:extLst>
              <a:ext uri="{FF2B5EF4-FFF2-40B4-BE49-F238E27FC236}">
                <a16:creationId xmlns:a16="http://schemas.microsoft.com/office/drawing/2014/main" id="{3195E449-00F3-9896-0ED0-06DBE86ADA6D}"/>
              </a:ext>
            </a:extLst>
          </p:cNvPr>
          <p:cNvSpPr txBox="1"/>
          <p:nvPr/>
        </p:nvSpPr>
        <p:spPr>
          <a:xfrm>
            <a:off x="0" y="5891048"/>
            <a:ext cx="11981791" cy="369332"/>
          </a:xfrm>
          <a:prstGeom prst="rect">
            <a:avLst/>
          </a:prstGeom>
          <a:noFill/>
        </p:spPr>
        <p:txBody>
          <a:bodyPr wrap="square">
            <a:spAutoFit/>
          </a:bodyPr>
          <a:lstStyle/>
          <a:p>
            <a:r>
              <a:rPr lang="en-GB" dirty="0">
                <a:solidFill>
                  <a:schemeClr val="accent6"/>
                </a:solidFill>
                <a:hlinkClick r:id="rId2">
                  <a:extLst>
                    <a:ext uri="{A12FA001-AC4F-418D-AE19-62706E023703}">
                      <ahyp:hlinkClr xmlns:ahyp="http://schemas.microsoft.com/office/drawing/2018/hyperlinkcolor" val="tx"/>
                    </a:ext>
                  </a:extLst>
                </a:hlinkClick>
              </a:rPr>
              <a:t>For routine immunisation schedules for Wales see: </a:t>
            </a:r>
            <a:r>
              <a:rPr lang="en-GB" dirty="0">
                <a:solidFill>
                  <a:srgbClr val="00A7A7"/>
                </a:solidFill>
                <a:hlinkClick r:id="rId2">
                  <a:extLst>
                    <a:ext uri="{A12FA001-AC4F-418D-AE19-62706E023703}">
                      <ahyp:hlinkClr xmlns:ahyp="http://schemas.microsoft.com/office/drawing/2018/hyperlinkcolor" val="tx"/>
                    </a:ext>
                  </a:extLst>
                </a:hlinkClick>
              </a:rPr>
              <a:t>Routine immunisation schedules for Wales - Public Health Wales</a:t>
            </a:r>
            <a:endParaRPr lang="en-GB" dirty="0"/>
          </a:p>
        </p:txBody>
      </p:sp>
    </p:spTree>
    <p:extLst>
      <p:ext uri="{BB962C8B-B14F-4D97-AF65-F5344CB8AC3E}">
        <p14:creationId xmlns:p14="http://schemas.microsoft.com/office/powerpoint/2010/main" val="5647059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066D78-F4AC-2B15-0995-5E1FD953726A}"/>
              </a:ext>
            </a:extLst>
          </p:cNvPr>
          <p:cNvSpPr>
            <a:spLocks noGrp="1"/>
          </p:cNvSpPr>
          <p:nvPr>
            <p:ph idx="1"/>
          </p:nvPr>
        </p:nvSpPr>
        <p:spPr>
          <a:xfrm>
            <a:off x="185340" y="231214"/>
            <a:ext cx="7334959" cy="4926752"/>
          </a:xfrm>
          <a:solidFill>
            <a:schemeClr val="bg1"/>
          </a:solidFill>
          <a:ln>
            <a:noFill/>
          </a:ln>
        </p:spPr>
        <p:txBody>
          <a:bodyPr/>
          <a:lstStyle/>
          <a:p>
            <a:pPr marL="0" indent="0">
              <a:buNone/>
            </a:pPr>
            <a:r>
              <a:rPr lang="en-GB" sz="4400" dirty="0"/>
              <a:t>Influenza</a:t>
            </a:r>
          </a:p>
          <a:p>
            <a:r>
              <a:rPr lang="en-GB" sz="2400" u="sng" dirty="0"/>
              <a:t>Under 5 eligibility</a:t>
            </a:r>
            <a:r>
              <a:rPr lang="en-GB" sz="2400" dirty="0"/>
              <a:t>: 2 &amp; 3 year olds and all school aged children (annually from September). Children in a risk group risk group for influenza, from six months of age. As outlined in</a:t>
            </a:r>
            <a:r>
              <a:rPr lang="en-GB" sz="2400" dirty="0">
                <a:hlinkClick r:id="rId3"/>
              </a:rPr>
              <a:t> </a:t>
            </a:r>
            <a:r>
              <a:rPr lang="en-GB" sz="1800" dirty="0">
                <a:hlinkClick r:id="rId3"/>
              </a:rPr>
              <a:t>Green book chapter 19 Influenza</a:t>
            </a:r>
            <a:r>
              <a:rPr lang="en-GB" sz="1800" dirty="0"/>
              <a:t>.</a:t>
            </a:r>
          </a:p>
          <a:p>
            <a:pPr marL="0" indent="0">
              <a:buNone/>
            </a:pPr>
            <a:r>
              <a:rPr lang="en-GB" sz="4400" dirty="0"/>
              <a:t>COVID-19</a:t>
            </a:r>
          </a:p>
          <a:p>
            <a:pPr marL="0" indent="0">
              <a:buNone/>
            </a:pPr>
            <a:r>
              <a:rPr lang="en-GB" sz="1600" dirty="0"/>
              <a:t>JCVI </a:t>
            </a:r>
            <a:r>
              <a:rPr lang="en-GB" sz="1600" dirty="0">
                <a:hlinkClick r:id="rId4"/>
              </a:rPr>
              <a:t>statement</a:t>
            </a:r>
            <a:r>
              <a:rPr lang="en-GB" sz="1600" dirty="0"/>
              <a:t> published [14 November 2024]</a:t>
            </a:r>
            <a:endParaRPr lang="en-GB" sz="1600" b="1" dirty="0"/>
          </a:p>
          <a:p>
            <a:pPr marL="0" indent="0">
              <a:buNone/>
            </a:pPr>
            <a:r>
              <a:rPr lang="en-GB" sz="2400" u="sng" dirty="0"/>
              <a:t>Eligibility:</a:t>
            </a:r>
            <a:r>
              <a:rPr lang="en-GB" sz="2400" dirty="0"/>
              <a:t> infants and children aged 6 months and over who are immunosuppressed (as defined in the ‘immunosuppression’ sections of tables 3 or 4 in the </a:t>
            </a:r>
            <a:r>
              <a:rPr lang="en-GB" sz="1800" u="sng" dirty="0">
                <a:solidFill>
                  <a:srgbClr val="000000"/>
                </a:solidFill>
                <a:effectLst/>
                <a:ea typeface="Times New Roman" panose="02020603050405020304" pitchFamily="18" charset="0"/>
                <a:cs typeface="Aptos" panose="020B0004020202020204" pitchFamily="34" charset="0"/>
                <a:hlinkClick r:id="rId5"/>
              </a:rPr>
              <a:t>COVID-19 Green Book: Chapter 14a</a:t>
            </a:r>
            <a:r>
              <a:rPr lang="en-GB" sz="1800" dirty="0"/>
              <a:t>)</a:t>
            </a:r>
          </a:p>
          <a:p>
            <a:pPr marL="0" indent="0">
              <a:buNone/>
            </a:pPr>
            <a:endParaRPr lang="en-GB" sz="4400" dirty="0">
              <a:latin typeface="+mj-lt"/>
              <a:ea typeface="+mj-ea"/>
              <a:cs typeface="+mj-cs"/>
            </a:endParaRPr>
          </a:p>
        </p:txBody>
      </p:sp>
      <p:sp>
        <p:nvSpPr>
          <p:cNvPr id="5" name="Slide Number Placeholder 4">
            <a:extLst>
              <a:ext uri="{FF2B5EF4-FFF2-40B4-BE49-F238E27FC236}">
                <a16:creationId xmlns:a16="http://schemas.microsoft.com/office/drawing/2014/main" id="{829C474C-130F-FA9D-8B71-4B6315978F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A70B3873-149A-C14D-B8F4-82E106FCD66A}"/>
              </a:ext>
            </a:extLst>
          </p:cNvPr>
          <p:cNvPicPr>
            <a:picLocks noChangeAspect="1"/>
          </p:cNvPicPr>
          <p:nvPr/>
        </p:nvPicPr>
        <p:blipFill>
          <a:blip r:embed="rId6"/>
          <a:stretch>
            <a:fillRect/>
          </a:stretch>
        </p:blipFill>
        <p:spPr>
          <a:xfrm>
            <a:off x="7640573" y="846033"/>
            <a:ext cx="3297692" cy="4648912"/>
          </a:xfrm>
          <a:prstGeom prst="rect">
            <a:avLst/>
          </a:prstGeom>
        </p:spPr>
      </p:pic>
    </p:spTree>
    <p:extLst>
      <p:ext uri="{BB962C8B-B14F-4D97-AF65-F5344CB8AC3E}">
        <p14:creationId xmlns:p14="http://schemas.microsoft.com/office/powerpoint/2010/main" val="37290171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8FCCB-8FCD-0603-6EA3-DF42EE4A77CC}"/>
              </a:ext>
            </a:extLst>
          </p:cNvPr>
          <p:cNvSpPr>
            <a:spLocks noGrp="1"/>
          </p:cNvSpPr>
          <p:nvPr>
            <p:ph type="title"/>
          </p:nvPr>
        </p:nvSpPr>
        <p:spPr>
          <a:xfrm>
            <a:off x="178420" y="51458"/>
            <a:ext cx="11853746" cy="815605"/>
          </a:xfrm>
        </p:spPr>
        <p:txBody>
          <a:bodyPr/>
          <a:lstStyle/>
          <a:p>
            <a:pPr algn="ctr"/>
            <a:r>
              <a:rPr lang="en-GB" sz="3600" dirty="0"/>
              <a:t>Spring 2025: change of vaccine for 3-year 4-month diphtheria, tetanus, acellular pertussis</a:t>
            </a:r>
            <a:br>
              <a:rPr lang="en-GB" sz="3600" dirty="0"/>
            </a:br>
            <a:r>
              <a:rPr lang="en-GB" sz="3600" dirty="0"/>
              <a:t> and polio (</a:t>
            </a:r>
            <a:r>
              <a:rPr lang="en-GB" sz="3600" dirty="0" err="1"/>
              <a:t>dTaP</a:t>
            </a:r>
            <a:r>
              <a:rPr lang="en-GB" sz="3600" dirty="0"/>
              <a:t>/IPV)</a:t>
            </a:r>
          </a:p>
        </p:txBody>
      </p:sp>
      <p:sp>
        <p:nvSpPr>
          <p:cNvPr id="3" name="Content Placeholder 2">
            <a:extLst>
              <a:ext uri="{FF2B5EF4-FFF2-40B4-BE49-F238E27FC236}">
                <a16:creationId xmlns:a16="http://schemas.microsoft.com/office/drawing/2014/main" id="{5F64C7C7-51CB-8322-960A-536936584161}"/>
              </a:ext>
            </a:extLst>
          </p:cNvPr>
          <p:cNvSpPr>
            <a:spLocks noGrp="1"/>
          </p:cNvSpPr>
          <p:nvPr>
            <p:ph idx="1"/>
          </p:nvPr>
        </p:nvSpPr>
        <p:spPr>
          <a:xfrm>
            <a:off x="568053" y="1781175"/>
            <a:ext cx="7684003" cy="4575175"/>
          </a:xfrm>
        </p:spPr>
        <p:txBody>
          <a:bodyPr/>
          <a:lstStyle/>
          <a:p>
            <a:pPr algn="just"/>
            <a:r>
              <a:rPr lang="en-GB" sz="1800" dirty="0"/>
              <a:t>Changing from </a:t>
            </a:r>
            <a:r>
              <a:rPr lang="en-GB" sz="1800" b="1" dirty="0"/>
              <a:t>Boostrix-IPV®</a:t>
            </a:r>
            <a:r>
              <a:rPr lang="en-GB" sz="1800" dirty="0"/>
              <a:t> to </a:t>
            </a:r>
            <a:r>
              <a:rPr lang="en-GB" sz="1800" b="1" dirty="0"/>
              <a:t>REPEVAX®</a:t>
            </a:r>
            <a:endParaRPr lang="en-GB" sz="1800" dirty="0"/>
          </a:p>
          <a:p>
            <a:pPr algn="just"/>
            <a:r>
              <a:rPr lang="en-GB" sz="1800" dirty="0"/>
              <a:t>The vaccines are clinically equivalent</a:t>
            </a:r>
          </a:p>
          <a:p>
            <a:pPr algn="just"/>
            <a:r>
              <a:rPr lang="en-GB" sz="1800" dirty="0"/>
              <a:t>For children 3 years and 4 months and to children up to 10 years of age who have not received it</a:t>
            </a:r>
          </a:p>
          <a:p>
            <a:pPr algn="just"/>
            <a:r>
              <a:rPr lang="en-GB" sz="1800" dirty="0"/>
              <a:t>Continue to order and administer Boostrix-IPV® until availability on </a:t>
            </a:r>
            <a:r>
              <a:rPr lang="en-GB" sz="1800" dirty="0" err="1"/>
              <a:t>ImmForm</a:t>
            </a:r>
            <a:r>
              <a:rPr lang="en-GB" sz="1800" dirty="0"/>
              <a:t> and local stockholdings deplete</a:t>
            </a:r>
          </a:p>
          <a:p>
            <a:pPr algn="just"/>
            <a:r>
              <a:rPr lang="en-GB" sz="1800" dirty="0"/>
              <a:t>Single dose pack. Pack does not contain needle for administration. Needles and syringes should be obtained locally</a:t>
            </a:r>
          </a:p>
          <a:p>
            <a:pPr algn="just"/>
            <a:r>
              <a:rPr lang="en-GB" sz="1800" dirty="0"/>
              <a:t>Order no more than 2 weeks of stock</a:t>
            </a:r>
          </a:p>
          <a:p>
            <a:pPr algn="just"/>
            <a:r>
              <a:rPr lang="en-GB" altLang="en-US" sz="1800" dirty="0"/>
              <a:t>Details about the pre-school booster </a:t>
            </a:r>
            <a:r>
              <a:rPr lang="en-GB" altLang="en-US" sz="1800" dirty="0" err="1"/>
              <a:t>dTaP</a:t>
            </a:r>
            <a:r>
              <a:rPr lang="en-GB" altLang="en-US" sz="1800" dirty="0"/>
              <a:t>/IPV vaccination programme is published in the Green Book </a:t>
            </a:r>
            <a:r>
              <a:rPr kumimoji="0" lang="en-GB" altLang="en-US" sz="1800" b="0" i="0" u="none" strike="noStrike" cap="none" normalizeH="0" baseline="0" dirty="0">
                <a:ln>
                  <a:noFill/>
                </a:ln>
                <a:solidFill>
                  <a:schemeClr val="tx1"/>
                </a:solidFill>
                <a:effectLst/>
                <a:ea typeface="Calibri" panose="020F0502020204030204" pitchFamily="34" charset="0"/>
                <a:cs typeface="Arial" panose="020B0604020202020204" pitchFamily="34" charset="0"/>
                <a:hlinkClick r:id="rId2"/>
              </a:rPr>
              <a:t>Green Book Chapter 24 - Pertussis</a:t>
            </a:r>
            <a:endParaRPr lang="en-GB" sz="1800" dirty="0"/>
          </a:p>
          <a:p>
            <a:pPr algn="just"/>
            <a:r>
              <a:rPr lang="en-GB" altLang="en-US" sz="1800" dirty="0"/>
              <a:t>Further details about REPEVAX® vaccine can be found here – </a:t>
            </a:r>
            <a:r>
              <a:rPr lang="en-GB" altLang="en-US" sz="1800" dirty="0">
                <a:solidFill>
                  <a:srgbClr val="00A7A7"/>
                </a:solidFill>
                <a:cs typeface="Arial" panose="020B0604020202020204" pitchFamily="34" charset="0"/>
                <a:hlinkClick r:id="rId3">
                  <a:extLst>
                    <a:ext uri="{A12FA001-AC4F-418D-AE19-62706E023703}">
                      <ahyp:hlinkClr xmlns:ahyp="http://schemas.microsoft.com/office/drawing/2018/hyperlinkcolor" val="tx"/>
                    </a:ext>
                  </a:extLst>
                </a:hlinkClick>
              </a:rPr>
              <a:t>REPEVAX - Summary of Product Characteristics (SmPC) - (</a:t>
            </a:r>
            <a:r>
              <a:rPr lang="en-GB" altLang="en-US" sz="1800" dirty="0" err="1">
                <a:solidFill>
                  <a:srgbClr val="00A7A7"/>
                </a:solidFill>
                <a:cs typeface="Arial" panose="020B0604020202020204" pitchFamily="34" charset="0"/>
                <a:hlinkClick r:id="rId3">
                  <a:extLst>
                    <a:ext uri="{A12FA001-AC4F-418D-AE19-62706E023703}">
                      <ahyp:hlinkClr xmlns:ahyp="http://schemas.microsoft.com/office/drawing/2018/hyperlinkcolor" val="tx"/>
                    </a:ext>
                  </a:extLst>
                </a:hlinkClick>
              </a:rPr>
              <a:t>emc</a:t>
            </a:r>
            <a:r>
              <a:rPr lang="en-GB" altLang="en-US" sz="1800" dirty="0">
                <a:solidFill>
                  <a:srgbClr val="00A7A7"/>
                </a:solidFill>
                <a:cs typeface="Arial" panose="020B0604020202020204" pitchFamily="34" charset="0"/>
                <a:hlinkClick r:id="rId3">
                  <a:extLst>
                    <a:ext uri="{A12FA001-AC4F-418D-AE19-62706E023703}">
                      <ahyp:hlinkClr xmlns:ahyp="http://schemas.microsoft.com/office/drawing/2018/hyperlinkcolor" val="tx"/>
                    </a:ext>
                  </a:extLst>
                </a:hlinkClick>
              </a:rPr>
              <a:t>)</a:t>
            </a:r>
            <a:endParaRPr lang="en-GB" altLang="en-US" sz="1800" dirty="0">
              <a:solidFill>
                <a:srgbClr val="00A7A7"/>
              </a:solidFill>
              <a:cs typeface="Arial" panose="020B0604020202020204" pitchFamily="34" charset="0"/>
            </a:endParaRPr>
          </a:p>
          <a:p>
            <a:endParaRPr lang="en-GB" sz="2400" dirty="0"/>
          </a:p>
        </p:txBody>
      </p:sp>
      <p:sp>
        <p:nvSpPr>
          <p:cNvPr id="5" name="Slide Number Placeholder 4">
            <a:extLst>
              <a:ext uri="{FF2B5EF4-FFF2-40B4-BE49-F238E27FC236}">
                <a16:creationId xmlns:a16="http://schemas.microsoft.com/office/drawing/2014/main" id="{EB22EF1C-BA49-2225-B706-845A8A614270}"/>
              </a:ext>
            </a:extLst>
          </p:cNvPr>
          <p:cNvSpPr>
            <a:spLocks noGrp="1"/>
          </p:cNvSpPr>
          <p:nvPr>
            <p:ph type="sldNum" sz="quarter" idx="12"/>
          </p:nvPr>
        </p:nvSpPr>
        <p:spPr/>
        <p:txBody>
          <a:bodyPr/>
          <a:lstStyle/>
          <a:p>
            <a:fld id="{561D0CCE-8DCC-44DC-A653-AE62B1D84A52}" type="slidenum">
              <a:rPr lang="en-GB" smtClean="0"/>
              <a:pPr/>
              <a:t>57</a:t>
            </a:fld>
            <a:endParaRPr lang="en-GB"/>
          </a:p>
        </p:txBody>
      </p:sp>
      <p:pic>
        <p:nvPicPr>
          <p:cNvPr id="9" name="Picture 8">
            <a:extLst>
              <a:ext uri="{FF2B5EF4-FFF2-40B4-BE49-F238E27FC236}">
                <a16:creationId xmlns:a16="http://schemas.microsoft.com/office/drawing/2014/main" id="{AC76899F-27E3-1E30-0506-74774C04333B}"/>
              </a:ext>
            </a:extLst>
          </p:cNvPr>
          <p:cNvPicPr>
            <a:picLocks noChangeAspect="1"/>
          </p:cNvPicPr>
          <p:nvPr/>
        </p:nvPicPr>
        <p:blipFill>
          <a:blip r:embed="rId4"/>
          <a:stretch>
            <a:fillRect/>
          </a:stretch>
        </p:blipFill>
        <p:spPr>
          <a:xfrm>
            <a:off x="8212641" y="2661124"/>
            <a:ext cx="3819525" cy="2190750"/>
          </a:xfrm>
          <a:prstGeom prst="rect">
            <a:avLst/>
          </a:prstGeom>
        </p:spPr>
      </p:pic>
    </p:spTree>
    <p:extLst>
      <p:ext uri="{BB962C8B-B14F-4D97-AF65-F5344CB8AC3E}">
        <p14:creationId xmlns:p14="http://schemas.microsoft.com/office/powerpoint/2010/main" val="29884353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0FC75-29A8-9F71-7B82-BD17A3098B40}"/>
              </a:ext>
            </a:extLst>
          </p:cNvPr>
          <p:cNvSpPr>
            <a:spLocks noGrp="1"/>
          </p:cNvSpPr>
          <p:nvPr>
            <p:ph type="title"/>
          </p:nvPr>
        </p:nvSpPr>
        <p:spPr>
          <a:xfrm>
            <a:off x="595307" y="197329"/>
            <a:ext cx="10515600" cy="1325563"/>
          </a:xfrm>
        </p:spPr>
        <p:txBody>
          <a:bodyPr/>
          <a:lstStyle/>
          <a:p>
            <a:r>
              <a:rPr lang="en-GB" dirty="0"/>
              <a:t>Signposting</a:t>
            </a:r>
          </a:p>
        </p:txBody>
      </p:sp>
      <p:pic>
        <p:nvPicPr>
          <p:cNvPr id="7" name="Content Placeholder 6">
            <a:extLst>
              <a:ext uri="{FF2B5EF4-FFF2-40B4-BE49-F238E27FC236}">
                <a16:creationId xmlns:a16="http://schemas.microsoft.com/office/drawing/2014/main" id="{B8A38B9E-DBB1-B56E-375F-84C0DD6DD8CE}"/>
              </a:ext>
            </a:extLst>
          </p:cNvPr>
          <p:cNvPicPr>
            <a:picLocks noGrp="1" noChangeAspect="1"/>
          </p:cNvPicPr>
          <p:nvPr>
            <p:ph idx="1"/>
          </p:nvPr>
        </p:nvPicPr>
        <p:blipFill>
          <a:blip r:embed="rId3"/>
          <a:stretch>
            <a:fillRect/>
          </a:stretch>
        </p:blipFill>
        <p:spPr>
          <a:xfrm>
            <a:off x="595307" y="1154938"/>
            <a:ext cx="6339168" cy="4131469"/>
          </a:xfrm>
          <a:ln>
            <a:solidFill>
              <a:schemeClr val="accent6"/>
            </a:solidFill>
          </a:ln>
        </p:spPr>
      </p:pic>
      <p:sp>
        <p:nvSpPr>
          <p:cNvPr id="5" name="Slide Number Placeholder 4">
            <a:extLst>
              <a:ext uri="{FF2B5EF4-FFF2-40B4-BE49-F238E27FC236}">
                <a16:creationId xmlns:a16="http://schemas.microsoft.com/office/drawing/2014/main" id="{EDDB492E-0FEC-E9B4-DACD-BDEA4B0FCAC7}"/>
              </a:ext>
            </a:extLst>
          </p:cNvPr>
          <p:cNvSpPr>
            <a:spLocks noGrp="1"/>
          </p:cNvSpPr>
          <p:nvPr>
            <p:ph type="sldNum" sz="quarter" idx="12"/>
          </p:nvPr>
        </p:nvSpPr>
        <p:spPr/>
        <p:txBody>
          <a:bodyPr/>
          <a:lstStyle/>
          <a:p>
            <a:fld id="{561D0CCE-8DCC-44DC-A653-AE62B1D84A52}" type="slidenum">
              <a:rPr lang="en-GB" smtClean="0"/>
              <a:pPr/>
              <a:t>58</a:t>
            </a:fld>
            <a:endParaRPr lang="en-GB"/>
          </a:p>
        </p:txBody>
      </p:sp>
      <p:sp>
        <p:nvSpPr>
          <p:cNvPr id="9" name="TextBox 8">
            <a:extLst>
              <a:ext uri="{FF2B5EF4-FFF2-40B4-BE49-F238E27FC236}">
                <a16:creationId xmlns:a16="http://schemas.microsoft.com/office/drawing/2014/main" id="{2F72C055-94C3-DB08-AEEA-613356F111EF}"/>
              </a:ext>
            </a:extLst>
          </p:cNvPr>
          <p:cNvSpPr txBox="1"/>
          <p:nvPr/>
        </p:nvSpPr>
        <p:spPr>
          <a:xfrm>
            <a:off x="595307" y="5438990"/>
            <a:ext cx="6100618" cy="307777"/>
          </a:xfrm>
          <a:prstGeom prst="rect">
            <a:avLst/>
          </a:prstGeom>
          <a:noFill/>
        </p:spPr>
        <p:txBody>
          <a:bodyPr wrap="square">
            <a:spAutoFit/>
          </a:bodyPr>
          <a:lstStyle/>
          <a:p>
            <a:r>
              <a:rPr lang="en-GB" sz="1400" dirty="0">
                <a:hlinkClick r:id="rId4"/>
              </a:rPr>
              <a:t>Immunisation and Vaccines - Public Health Wales</a:t>
            </a:r>
            <a:endParaRPr lang="en-GB" sz="1400" dirty="0"/>
          </a:p>
        </p:txBody>
      </p:sp>
      <p:pic>
        <p:nvPicPr>
          <p:cNvPr id="11" name="Picture 10">
            <a:extLst>
              <a:ext uri="{FF2B5EF4-FFF2-40B4-BE49-F238E27FC236}">
                <a16:creationId xmlns:a16="http://schemas.microsoft.com/office/drawing/2014/main" id="{504D2A8E-6318-B9A9-42A0-C4CE0FB9BE81}"/>
              </a:ext>
            </a:extLst>
          </p:cNvPr>
          <p:cNvPicPr>
            <a:picLocks noChangeAspect="1"/>
          </p:cNvPicPr>
          <p:nvPr/>
        </p:nvPicPr>
        <p:blipFill>
          <a:blip r:embed="rId5"/>
          <a:stretch>
            <a:fillRect/>
          </a:stretch>
        </p:blipFill>
        <p:spPr>
          <a:xfrm>
            <a:off x="7853912" y="3155710"/>
            <a:ext cx="3123473" cy="2357916"/>
          </a:xfrm>
          <a:prstGeom prst="rect">
            <a:avLst/>
          </a:prstGeom>
          <a:ln>
            <a:solidFill>
              <a:schemeClr val="accent6"/>
            </a:solidFill>
          </a:ln>
        </p:spPr>
      </p:pic>
      <p:sp>
        <p:nvSpPr>
          <p:cNvPr id="13" name="TextBox 12">
            <a:extLst>
              <a:ext uri="{FF2B5EF4-FFF2-40B4-BE49-F238E27FC236}">
                <a16:creationId xmlns:a16="http://schemas.microsoft.com/office/drawing/2014/main" id="{2CC1303B-59F8-4FC9-0F92-2B492CB39C0B}"/>
              </a:ext>
            </a:extLst>
          </p:cNvPr>
          <p:cNvSpPr txBox="1"/>
          <p:nvPr/>
        </p:nvSpPr>
        <p:spPr>
          <a:xfrm>
            <a:off x="7597209" y="5592878"/>
            <a:ext cx="4594791" cy="523220"/>
          </a:xfrm>
          <a:prstGeom prst="rect">
            <a:avLst/>
          </a:prstGeom>
          <a:noFill/>
        </p:spPr>
        <p:txBody>
          <a:bodyPr wrap="square">
            <a:spAutoFit/>
          </a:bodyPr>
          <a:lstStyle/>
          <a:p>
            <a:r>
              <a:rPr lang="en-GB" sz="1400" dirty="0">
                <a:hlinkClick r:id="rId6"/>
              </a:rPr>
              <a:t>Information about vaccinations for babies and children aged 0 to 5 years - Public Health Wales</a:t>
            </a:r>
            <a:endParaRPr lang="en-GB" sz="1400" dirty="0"/>
          </a:p>
        </p:txBody>
      </p:sp>
      <p:cxnSp>
        <p:nvCxnSpPr>
          <p:cNvPr id="15" name="Straight Arrow Connector 14">
            <a:extLst>
              <a:ext uri="{FF2B5EF4-FFF2-40B4-BE49-F238E27FC236}">
                <a16:creationId xmlns:a16="http://schemas.microsoft.com/office/drawing/2014/main" id="{3C285C62-21D6-BEAE-BFB5-4496730D03E0}"/>
              </a:ext>
            </a:extLst>
          </p:cNvPr>
          <p:cNvCxnSpPr>
            <a:cxnSpLocks/>
          </p:cNvCxnSpPr>
          <p:nvPr/>
        </p:nvCxnSpPr>
        <p:spPr>
          <a:xfrm>
            <a:off x="4969164" y="3697857"/>
            <a:ext cx="3080326"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3AE72767-9C18-2A62-674F-AE9FB3C801D1}"/>
              </a:ext>
            </a:extLst>
          </p:cNvPr>
          <p:cNvPicPr>
            <a:picLocks noChangeAspect="1"/>
          </p:cNvPicPr>
          <p:nvPr/>
        </p:nvPicPr>
        <p:blipFill>
          <a:blip r:embed="rId7"/>
          <a:stretch>
            <a:fillRect/>
          </a:stretch>
        </p:blipFill>
        <p:spPr>
          <a:xfrm>
            <a:off x="7853912" y="73435"/>
            <a:ext cx="3130433" cy="2463691"/>
          </a:xfrm>
          <a:prstGeom prst="rect">
            <a:avLst/>
          </a:prstGeom>
          <a:ln>
            <a:solidFill>
              <a:schemeClr val="accent4"/>
            </a:solidFill>
          </a:ln>
        </p:spPr>
      </p:pic>
      <p:sp>
        <p:nvSpPr>
          <p:cNvPr id="20" name="TextBox 19">
            <a:extLst>
              <a:ext uri="{FF2B5EF4-FFF2-40B4-BE49-F238E27FC236}">
                <a16:creationId xmlns:a16="http://schemas.microsoft.com/office/drawing/2014/main" id="{D0C70230-AE0C-31F2-223D-3BA76D90229B}"/>
              </a:ext>
            </a:extLst>
          </p:cNvPr>
          <p:cNvSpPr txBox="1"/>
          <p:nvPr/>
        </p:nvSpPr>
        <p:spPr>
          <a:xfrm>
            <a:off x="7696199" y="2584808"/>
            <a:ext cx="4140869" cy="523220"/>
          </a:xfrm>
          <a:prstGeom prst="rect">
            <a:avLst/>
          </a:prstGeom>
          <a:noFill/>
        </p:spPr>
        <p:txBody>
          <a:bodyPr wrap="square">
            <a:spAutoFit/>
          </a:bodyPr>
          <a:lstStyle/>
          <a:p>
            <a:r>
              <a:rPr lang="en-GB" sz="1400" dirty="0">
                <a:hlinkClick r:id="rId8"/>
              </a:rPr>
              <a:t>Vaccine resources for health and social care professionals - Public Health Wales</a:t>
            </a:r>
            <a:endParaRPr lang="en-GB" sz="1400" dirty="0"/>
          </a:p>
        </p:txBody>
      </p:sp>
      <p:cxnSp>
        <p:nvCxnSpPr>
          <p:cNvPr id="21" name="Straight Arrow Connector 20">
            <a:extLst>
              <a:ext uri="{FF2B5EF4-FFF2-40B4-BE49-F238E27FC236}">
                <a16:creationId xmlns:a16="http://schemas.microsoft.com/office/drawing/2014/main" id="{BCC5589E-F265-4721-908E-0D007B88D749}"/>
              </a:ext>
            </a:extLst>
          </p:cNvPr>
          <p:cNvCxnSpPr>
            <a:cxnSpLocks/>
          </p:cNvCxnSpPr>
          <p:nvPr/>
        </p:nvCxnSpPr>
        <p:spPr>
          <a:xfrm>
            <a:off x="6816436" y="1698618"/>
            <a:ext cx="1233054"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67863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p:txBody>
          <a:bodyPr/>
          <a:lstStyle/>
          <a:p>
            <a:pPr algn="ctr"/>
            <a:r>
              <a:rPr lang="en-GB" dirty="0"/>
              <a:t>School age programmes</a:t>
            </a:r>
          </a:p>
        </p:txBody>
      </p:sp>
      <p:sp>
        <p:nvSpPr>
          <p:cNvPr id="3" name="Content Placeholder 2">
            <a:extLst>
              <a:ext uri="{FF2B5EF4-FFF2-40B4-BE49-F238E27FC236}">
                <a16:creationId xmlns:a16="http://schemas.microsoft.com/office/drawing/2014/main" id="{71CF04EE-03A3-A325-9D2B-E8619FA01716}"/>
              </a:ext>
            </a:extLst>
          </p:cNvPr>
          <p:cNvSpPr>
            <a:spLocks noGrp="1"/>
          </p:cNvSpPr>
          <p:nvPr>
            <p:ph idx="1"/>
          </p:nvPr>
        </p:nvSpPr>
        <p:spPr>
          <a:xfrm>
            <a:off x="910119" y="3129070"/>
            <a:ext cx="10515600" cy="4351338"/>
          </a:xfrm>
        </p:spPr>
        <p:txBody>
          <a:bodyPr/>
          <a:lstStyle/>
          <a:p>
            <a:pPr marL="0" indent="0">
              <a:buNone/>
            </a:pPr>
            <a:r>
              <a:rPr lang="en-GB" sz="2400" dirty="0"/>
              <a:t>Leony Hiscocks - Specialist Nurse Immunisation </a:t>
            </a:r>
          </a:p>
          <a:p>
            <a:pPr marL="0" indent="0">
              <a:buNone/>
            </a:pPr>
            <a:r>
              <a:rPr lang="en-GB" sz="2400" dirty="0"/>
              <a:t>VPDP, PHW  </a:t>
            </a:r>
          </a:p>
        </p:txBody>
      </p:sp>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fld id="{561D0CCE-8DCC-44DC-A653-AE62B1D84A52}" type="slidenum">
              <a:rPr lang="en-GB" smtClean="0"/>
              <a:pPr/>
              <a:t>59</a:t>
            </a:fld>
            <a:endParaRPr lang="en-GB"/>
          </a:p>
        </p:txBody>
      </p:sp>
    </p:spTree>
    <p:extLst>
      <p:ext uri="{BB962C8B-B14F-4D97-AF65-F5344CB8AC3E}">
        <p14:creationId xmlns:p14="http://schemas.microsoft.com/office/powerpoint/2010/main" val="245281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DF414-DF12-E7C4-E7D6-8DAA8EC20F00}"/>
              </a:ext>
            </a:extLst>
          </p:cNvPr>
          <p:cNvSpPr>
            <a:spLocks noGrp="1"/>
          </p:cNvSpPr>
          <p:nvPr>
            <p:ph type="title"/>
          </p:nvPr>
        </p:nvSpPr>
        <p:spPr>
          <a:xfrm>
            <a:off x="0" y="96603"/>
            <a:ext cx="11879413" cy="740229"/>
          </a:xfrm>
        </p:spPr>
        <p:txBody>
          <a:bodyPr/>
          <a:lstStyle/>
          <a:p>
            <a:pPr algn="ctr"/>
            <a:r>
              <a:rPr lang="en-GB" dirty="0"/>
              <a:t>Training context</a:t>
            </a:r>
          </a:p>
        </p:txBody>
      </p:sp>
      <p:sp>
        <p:nvSpPr>
          <p:cNvPr id="3" name="Content Placeholder 2">
            <a:extLst>
              <a:ext uri="{FF2B5EF4-FFF2-40B4-BE49-F238E27FC236}">
                <a16:creationId xmlns:a16="http://schemas.microsoft.com/office/drawing/2014/main" id="{67560CFF-CD1D-1A81-3DC4-A455DBFCFA2C}"/>
              </a:ext>
            </a:extLst>
          </p:cNvPr>
          <p:cNvSpPr>
            <a:spLocks noGrp="1"/>
          </p:cNvSpPr>
          <p:nvPr>
            <p:ph idx="1"/>
          </p:nvPr>
        </p:nvSpPr>
        <p:spPr>
          <a:xfrm>
            <a:off x="3777343" y="1053288"/>
            <a:ext cx="4735285" cy="4351338"/>
          </a:xfrm>
        </p:spPr>
        <p:txBody>
          <a:bodyPr/>
          <a:lstStyle/>
          <a:p>
            <a:pPr marL="0" indent="0">
              <a:buNone/>
            </a:pPr>
            <a:r>
              <a:rPr lang="en-GB" sz="2000" dirty="0"/>
              <a:t>With the ongoing development of new and improved vaccines and the epidemiology of infectious diseases constantly changing, the need to modify or introduce new vaccine programmes occurs frequently.</a:t>
            </a:r>
          </a:p>
          <a:p>
            <a:pPr marL="0" indent="0">
              <a:buNone/>
            </a:pPr>
            <a:r>
              <a:rPr lang="en-GB" sz="2000" dirty="0"/>
              <a:t>It is vital that healthcare professionals involved in immunisation receive solid foundation training in immunisation.</a:t>
            </a:r>
          </a:p>
          <a:p>
            <a:pPr marL="0" indent="0">
              <a:buNone/>
            </a:pPr>
            <a:r>
              <a:rPr lang="en-GB" sz="2000" dirty="0"/>
              <a:t>Annual updates should be provided, more frequent updates may be required if substantial changes to programmes or policies are made, or new vaccines are introduced.</a:t>
            </a:r>
          </a:p>
        </p:txBody>
      </p:sp>
      <p:sp>
        <p:nvSpPr>
          <p:cNvPr id="5" name="Slide Number Placeholder 4">
            <a:extLst>
              <a:ext uri="{FF2B5EF4-FFF2-40B4-BE49-F238E27FC236}">
                <a16:creationId xmlns:a16="http://schemas.microsoft.com/office/drawing/2014/main" id="{806B05E2-52F5-1270-81D0-E7BC126F482D}"/>
              </a:ext>
            </a:extLst>
          </p:cNvPr>
          <p:cNvSpPr>
            <a:spLocks noGrp="1"/>
          </p:cNvSpPr>
          <p:nvPr>
            <p:ph type="sldNum" sz="quarter" idx="12"/>
          </p:nvPr>
        </p:nvSpPr>
        <p:spPr/>
        <p:txBody>
          <a:bodyPr/>
          <a:lstStyle/>
          <a:p>
            <a:fld id="{561D0CCE-8DCC-44DC-A653-AE62B1D84A52}" type="slidenum">
              <a:rPr lang="en-GB" smtClean="0"/>
              <a:pPr/>
              <a:t>6</a:t>
            </a:fld>
            <a:endParaRPr lang="en-GB"/>
          </a:p>
        </p:txBody>
      </p:sp>
      <p:pic>
        <p:nvPicPr>
          <p:cNvPr id="6" name="Picture 5">
            <a:extLst>
              <a:ext uri="{FF2B5EF4-FFF2-40B4-BE49-F238E27FC236}">
                <a16:creationId xmlns:a16="http://schemas.microsoft.com/office/drawing/2014/main" id="{F45902A3-3024-02F4-5E1C-341524E81FC5}"/>
              </a:ext>
            </a:extLst>
          </p:cNvPr>
          <p:cNvPicPr>
            <a:picLocks noChangeAspect="1"/>
          </p:cNvPicPr>
          <p:nvPr/>
        </p:nvPicPr>
        <p:blipFill rotWithShape="1">
          <a:blip r:embed="rId3"/>
          <a:srcRect l="34376" t="13968" r="35000" b="9206"/>
          <a:stretch/>
        </p:blipFill>
        <p:spPr>
          <a:xfrm>
            <a:off x="337457" y="1053288"/>
            <a:ext cx="3083696" cy="4351338"/>
          </a:xfrm>
          <a:prstGeom prst="rect">
            <a:avLst/>
          </a:prstGeom>
          <a:ln>
            <a:solidFill>
              <a:srgbClr val="002060"/>
            </a:solidFill>
          </a:ln>
        </p:spPr>
      </p:pic>
      <p:sp>
        <p:nvSpPr>
          <p:cNvPr id="8" name="TextBox 7">
            <a:extLst>
              <a:ext uri="{FF2B5EF4-FFF2-40B4-BE49-F238E27FC236}">
                <a16:creationId xmlns:a16="http://schemas.microsoft.com/office/drawing/2014/main" id="{A59533E1-D14C-7EF7-7318-7EF5E2924CA1}"/>
              </a:ext>
            </a:extLst>
          </p:cNvPr>
          <p:cNvSpPr txBox="1"/>
          <p:nvPr/>
        </p:nvSpPr>
        <p:spPr>
          <a:xfrm>
            <a:off x="97971" y="5603685"/>
            <a:ext cx="12094029" cy="738664"/>
          </a:xfrm>
          <a:prstGeom prst="rect">
            <a:avLst/>
          </a:prstGeom>
          <a:noFill/>
        </p:spPr>
        <p:txBody>
          <a:bodyPr wrap="square">
            <a:spAutoFit/>
          </a:bodyPr>
          <a:lstStyle/>
          <a:p>
            <a:r>
              <a:rPr lang="en-GB" sz="1400">
                <a:hlinkClick r:id="rId4"/>
              </a:rPr>
              <a:t>www.gov.uk/government/publications/national-minimum-standards-and-core-curriculum-for-immunisation-training-for-registered-healthcare-practitioners</a:t>
            </a:r>
            <a:endParaRPr lang="en-GB" sz="1400"/>
          </a:p>
          <a:p>
            <a:r>
              <a:rPr lang="en-GB" sz="1400">
                <a:hlinkClick r:id="rId5"/>
              </a:rPr>
              <a:t>https://www.rcn.org.uk/Professional-Development/publications/immunisation-knowledge-and-skills-competence-assessment-tool-uk-pub-010-074</a:t>
            </a:r>
            <a:endParaRPr lang="en-GB" sz="1400"/>
          </a:p>
          <a:p>
            <a:endParaRPr lang="en-GB" sz="1400"/>
          </a:p>
        </p:txBody>
      </p:sp>
      <p:pic>
        <p:nvPicPr>
          <p:cNvPr id="10" name="Picture 9">
            <a:extLst>
              <a:ext uri="{FF2B5EF4-FFF2-40B4-BE49-F238E27FC236}">
                <a16:creationId xmlns:a16="http://schemas.microsoft.com/office/drawing/2014/main" id="{D31DC12A-98F6-786F-C1CB-AD26702997C0}"/>
              </a:ext>
            </a:extLst>
          </p:cNvPr>
          <p:cNvPicPr>
            <a:picLocks noChangeAspect="1"/>
          </p:cNvPicPr>
          <p:nvPr/>
        </p:nvPicPr>
        <p:blipFill rotWithShape="1">
          <a:blip r:embed="rId6"/>
          <a:srcRect l="34286" t="14742" r="35089" b="9047"/>
          <a:stretch/>
        </p:blipFill>
        <p:spPr>
          <a:xfrm>
            <a:off x="8702735" y="957943"/>
            <a:ext cx="3176678" cy="4446683"/>
          </a:xfrm>
          <a:prstGeom prst="rect">
            <a:avLst/>
          </a:prstGeom>
          <a:ln>
            <a:solidFill>
              <a:srgbClr val="002060"/>
            </a:solidFill>
          </a:ln>
        </p:spPr>
      </p:pic>
    </p:spTree>
    <p:extLst>
      <p:ext uri="{BB962C8B-B14F-4D97-AF65-F5344CB8AC3E}">
        <p14:creationId xmlns:p14="http://schemas.microsoft.com/office/powerpoint/2010/main" val="30533624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p:txBody>
          <a:bodyPr/>
          <a:lstStyle/>
          <a:p>
            <a:pPr algn="ctr"/>
            <a:r>
              <a:rPr kumimoji="0" lang="en-GB" i="0" u="none" strike="noStrike" kern="1200" cap="none" spc="0" normalizeH="0" baseline="0" noProof="0" dirty="0">
                <a:ln>
                  <a:noFill/>
                </a:ln>
                <a:solidFill>
                  <a:srgbClr val="002060"/>
                </a:solidFill>
                <a:effectLst/>
                <a:uLnTx/>
                <a:uFillTx/>
                <a:latin typeface="+mn-lt"/>
                <a:ea typeface="+mn-ea"/>
                <a:cs typeface="+mn-cs"/>
              </a:rPr>
              <a:t>Group C meningococcal vaccine </a:t>
            </a:r>
            <a:endParaRPr lang="en-GB" dirty="0"/>
          </a:p>
        </p:txBody>
      </p:sp>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00F2C43F-7C11-AA10-1020-9D3AC9D0495D}"/>
              </a:ext>
            </a:extLst>
          </p:cNvPr>
          <p:cNvSpPr txBox="1"/>
          <p:nvPr/>
        </p:nvSpPr>
        <p:spPr>
          <a:xfrm>
            <a:off x="494726" y="1278037"/>
            <a:ext cx="8115874" cy="5078313"/>
          </a:xfrm>
          <a:prstGeom prst="rect">
            <a:avLst/>
          </a:prstGeom>
          <a:noFill/>
        </p:spPr>
        <p:txBody>
          <a:bodyPr wrap="square">
            <a:spAutoFit/>
          </a:bodyPr>
          <a:lstStyle/>
          <a:p>
            <a:pPr algn="just"/>
            <a:r>
              <a:rPr lang="en-GB" dirty="0">
                <a:solidFill>
                  <a:srgbClr val="002060"/>
                </a:solidFill>
              </a:rPr>
              <a:t>Modelling work reviewed by the JCVI in June 2022 found that indirect protection against MenC in infants is sustained because of the teenage </a:t>
            </a:r>
            <a:r>
              <a:rPr lang="en-GB" dirty="0" err="1">
                <a:solidFill>
                  <a:srgbClr val="002060"/>
                </a:solidFill>
              </a:rPr>
              <a:t>MenACWY</a:t>
            </a:r>
            <a:r>
              <a:rPr lang="en-GB" dirty="0">
                <a:solidFill>
                  <a:srgbClr val="002060"/>
                </a:solidFill>
              </a:rPr>
              <a:t> programme </a:t>
            </a:r>
            <a:endParaRPr lang="en-GB" dirty="0">
              <a:solidFill>
                <a:srgbClr val="002060"/>
              </a:solidFill>
              <a:cs typeface="Arial"/>
            </a:endParaRPr>
          </a:p>
          <a:p>
            <a:pPr algn="just"/>
            <a:endParaRPr lang="en-GB" dirty="0">
              <a:solidFill>
                <a:srgbClr val="002060"/>
              </a:solidFill>
              <a:cs typeface="Arial"/>
            </a:endParaRPr>
          </a:p>
          <a:p>
            <a:pPr algn="just"/>
            <a:r>
              <a:rPr lang="en-GB" dirty="0">
                <a:solidFill>
                  <a:srgbClr val="002060"/>
                </a:solidFill>
              </a:rPr>
              <a:t>Over time the teenage vaccine programme is expected to reduce carriage prevalence of groups C, W and Y to near elimination levels (group A carriage has already been almost undetectable for many years in the UK)</a:t>
            </a:r>
            <a:endParaRPr lang="en-GB" dirty="0">
              <a:solidFill>
                <a:srgbClr val="002060"/>
              </a:solidFill>
              <a:cs typeface="Arial"/>
            </a:endParaRPr>
          </a:p>
          <a:p>
            <a:pPr algn="just"/>
            <a:endParaRPr lang="en-GB" dirty="0">
              <a:solidFill>
                <a:srgbClr val="002060"/>
              </a:solidFill>
              <a:cs typeface="Arial"/>
            </a:endParaRPr>
          </a:p>
          <a:p>
            <a:pPr algn="just"/>
            <a:r>
              <a:rPr lang="en-GB" dirty="0">
                <a:solidFill>
                  <a:srgbClr val="002060"/>
                </a:solidFill>
              </a:rPr>
              <a:t>It is therefore predicted that by the time Menitorix Hib/MenC vaccine is no longer available there would be very few invasive meningococcal disease (IMD) cases caused by meningococcus groups A, C, W and Y each year, and therefore very few cases which could be prevented by a MenC-containing vaccine in infancy</a:t>
            </a:r>
          </a:p>
          <a:p>
            <a:pPr algn="just"/>
            <a:endParaRPr lang="en-GB" dirty="0">
              <a:solidFill>
                <a:srgbClr val="002060"/>
              </a:solidFill>
            </a:endParaRPr>
          </a:p>
          <a:p>
            <a:pPr algn="just"/>
            <a:r>
              <a:rPr lang="en-GB" dirty="0">
                <a:solidFill>
                  <a:srgbClr val="002060"/>
                </a:solidFill>
              </a:rPr>
              <a:t>It is therefore essential that high uptake of MenACWY and good surveillance of meningococcal infection and IMD is maintained to monitor the impact of the vaccination programme and expected overall decline in disease</a:t>
            </a:r>
            <a:endParaRPr lang="en-GB" dirty="0">
              <a:solidFill>
                <a:srgbClr val="002060"/>
              </a:solidFill>
              <a:cs typeface="Arial"/>
            </a:endParaRPr>
          </a:p>
          <a:p>
            <a:pPr algn="just"/>
            <a:endParaRPr lang="en-GB" dirty="0">
              <a:solidFill>
                <a:srgbClr val="002060"/>
              </a:solidFill>
              <a:latin typeface="Calibri" panose="020F0502020204030204"/>
              <a:cs typeface="Arial"/>
            </a:endParaRPr>
          </a:p>
        </p:txBody>
      </p:sp>
      <p:pic>
        <p:nvPicPr>
          <p:cNvPr id="8" name="Picture 7">
            <a:extLst>
              <a:ext uri="{FF2B5EF4-FFF2-40B4-BE49-F238E27FC236}">
                <a16:creationId xmlns:a16="http://schemas.microsoft.com/office/drawing/2014/main" id="{BE53B5F5-577B-42DE-EE5D-355FC596B768}"/>
              </a:ext>
            </a:extLst>
          </p:cNvPr>
          <p:cNvPicPr>
            <a:picLocks noChangeAspect="1"/>
          </p:cNvPicPr>
          <p:nvPr/>
        </p:nvPicPr>
        <p:blipFill>
          <a:blip r:embed="rId3"/>
          <a:stretch>
            <a:fillRect/>
          </a:stretch>
        </p:blipFill>
        <p:spPr>
          <a:xfrm>
            <a:off x="8954074" y="1534160"/>
            <a:ext cx="2946141" cy="3283869"/>
          </a:xfrm>
          <a:prstGeom prst="rect">
            <a:avLst/>
          </a:prstGeom>
          <a:ln>
            <a:solidFill>
              <a:sysClr val="windowText" lastClr="000000"/>
            </a:solidFill>
          </a:ln>
        </p:spPr>
      </p:pic>
      <p:sp>
        <p:nvSpPr>
          <p:cNvPr id="10" name="TextBox 9">
            <a:extLst>
              <a:ext uri="{FF2B5EF4-FFF2-40B4-BE49-F238E27FC236}">
                <a16:creationId xmlns:a16="http://schemas.microsoft.com/office/drawing/2014/main" id="{63380FEE-A3E8-999B-D9A1-DC612229D3A5}"/>
              </a:ext>
            </a:extLst>
          </p:cNvPr>
          <p:cNvSpPr txBox="1"/>
          <p:nvPr/>
        </p:nvSpPr>
        <p:spPr>
          <a:xfrm>
            <a:off x="8603201" y="4959626"/>
            <a:ext cx="3588799"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hlinkClick r:id="rId4"/>
              </a:rPr>
              <a:t>UK on brink of defeating meningococcal C - GOV.UK</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6938114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p:txBody>
          <a:bodyPr/>
          <a:lstStyle/>
          <a:p>
            <a:pPr algn="ctr"/>
            <a:r>
              <a:rPr lang="en-GB" dirty="0"/>
              <a:t>What the changes mean for the school age vaccination programmes</a:t>
            </a:r>
          </a:p>
        </p:txBody>
      </p:sp>
      <p:sp>
        <p:nvSpPr>
          <p:cNvPr id="3" name="Content Placeholder 2">
            <a:extLst>
              <a:ext uri="{FF2B5EF4-FFF2-40B4-BE49-F238E27FC236}">
                <a16:creationId xmlns:a16="http://schemas.microsoft.com/office/drawing/2014/main" id="{71CF04EE-03A3-A325-9D2B-E8619FA01716}"/>
              </a:ext>
            </a:extLst>
          </p:cNvPr>
          <p:cNvSpPr>
            <a:spLocks noGrp="1"/>
          </p:cNvSpPr>
          <p:nvPr>
            <p:ph idx="1"/>
          </p:nvPr>
        </p:nvSpPr>
        <p:spPr>
          <a:xfrm>
            <a:off x="571073" y="1767156"/>
            <a:ext cx="10515600" cy="2576244"/>
          </a:xfrm>
        </p:spPr>
        <p:txBody>
          <a:bodyPr/>
          <a:lstStyle/>
          <a:p>
            <a:r>
              <a:rPr lang="en-GB" sz="2400" dirty="0"/>
              <a:t>“Due to the success of the adolescent </a:t>
            </a:r>
            <a:r>
              <a:rPr lang="en-GB" sz="2400" dirty="0" err="1"/>
              <a:t>MenACWY</a:t>
            </a:r>
            <a:r>
              <a:rPr lang="en-GB" sz="2400" dirty="0"/>
              <a:t> programme in controlling meningococcal C disease across the population, a dose of meningococcal C containing vaccine is no longer recommended at 12 months” </a:t>
            </a:r>
            <a:r>
              <a:rPr lang="en-GB" sz="2400" dirty="0">
                <a:hlinkClick r:id="rId3"/>
              </a:rPr>
              <a:t>Joint Committee on Vaccination and Immunisation (JCVI) statement on changes to the childhood immunisation schedule - GOV.UK</a:t>
            </a:r>
            <a:endParaRPr lang="en-GB" sz="2400" dirty="0"/>
          </a:p>
          <a:p>
            <a:r>
              <a:rPr lang="en-GB" sz="2400" dirty="0"/>
              <a:t>From mid 2025 (subject to WG policy) </a:t>
            </a:r>
            <a:r>
              <a:rPr lang="en-GB" sz="2400" dirty="0" err="1"/>
              <a:t>MenACWY</a:t>
            </a:r>
            <a:r>
              <a:rPr lang="en-GB" sz="2400" dirty="0"/>
              <a:t> vaccine will be the only routine </a:t>
            </a:r>
            <a:r>
              <a:rPr lang="en-GB" sz="2400" dirty="0" err="1"/>
              <a:t>MenC</a:t>
            </a:r>
            <a:r>
              <a:rPr lang="en-GB" sz="2400" dirty="0"/>
              <a:t> dose in the Routine Immunisation Schedule for Wales</a:t>
            </a:r>
          </a:p>
          <a:p>
            <a:pPr marL="0" indent="0">
              <a:buNone/>
            </a:pPr>
            <a:endParaRPr lang="en-GB" sz="2400" dirty="0"/>
          </a:p>
          <a:p>
            <a:pPr marL="0" indent="0">
              <a:buNone/>
            </a:pPr>
            <a:endParaRPr lang="en-GB" sz="2400" dirty="0"/>
          </a:p>
          <a:p>
            <a:endParaRPr lang="en-GB" sz="2400" dirty="0"/>
          </a:p>
        </p:txBody>
      </p:sp>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B8611877-9732-4AA1-DF3E-C0FDF63A1640}"/>
              </a:ext>
            </a:extLst>
          </p:cNvPr>
          <p:cNvSpPr txBox="1"/>
          <p:nvPr/>
        </p:nvSpPr>
        <p:spPr>
          <a:xfrm>
            <a:off x="617469" y="4515118"/>
            <a:ext cx="10957061" cy="1323439"/>
          </a:xfrm>
          <a:prstGeom prst="rect">
            <a:avLst/>
          </a:prstGeom>
          <a:solidFill>
            <a:schemeClr val="tx1">
              <a:lumMod val="20000"/>
              <a:lumOff val="80000"/>
            </a:schemeClr>
          </a:solidFill>
          <a:ln w="25400">
            <a:solidFill>
              <a:srgbClr val="212A73"/>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212A73"/>
                </a:solidFill>
                <a:effectLst/>
                <a:uLnTx/>
                <a:uFillTx/>
                <a:latin typeface="Arial"/>
                <a:ea typeface="+mn-ea"/>
                <a:cs typeface="+mn-cs"/>
              </a:rPr>
              <a:t>The JCVI noted concerns about </a:t>
            </a:r>
            <a:r>
              <a:rPr kumimoji="0" lang="en-GB" sz="2000" b="0" i="0" u="none" strike="noStrike" kern="1200" cap="none" spc="0" normalizeH="0" baseline="0" noProof="0" dirty="0" err="1">
                <a:ln>
                  <a:noFill/>
                </a:ln>
                <a:solidFill>
                  <a:srgbClr val="212A73"/>
                </a:solidFill>
                <a:effectLst/>
                <a:uLnTx/>
                <a:uFillTx/>
                <a:latin typeface="Arial"/>
                <a:ea typeface="+mn-ea"/>
                <a:cs typeface="+mn-cs"/>
              </a:rPr>
              <a:t>MenACWY</a:t>
            </a:r>
            <a:r>
              <a:rPr kumimoji="0" lang="en-GB" sz="2000" b="0" i="0" u="none" strike="noStrike" kern="1200" cap="none" spc="0" normalizeH="0" baseline="0" noProof="0" dirty="0">
                <a:ln>
                  <a:noFill/>
                </a:ln>
                <a:solidFill>
                  <a:srgbClr val="212A73"/>
                </a:solidFill>
                <a:effectLst/>
                <a:uLnTx/>
                <a:uFillTx/>
                <a:latin typeface="Arial"/>
                <a:ea typeface="+mn-ea"/>
                <a:cs typeface="+mn-cs"/>
              </a:rPr>
              <a:t> vaccine uptake in the teenage programme where this is relied on to provide indirect protection. Modelling showed that where the uptake substantially dropped indirect protection was still maintained, </a:t>
            </a:r>
            <a:r>
              <a:rPr kumimoji="0" lang="en-GB" sz="2000" b="0" i="0" u="none" strike="noStrike" kern="1200" cap="none" spc="0" normalizeH="0" baseline="0" noProof="0" dirty="0">
                <a:ln>
                  <a:noFill/>
                </a:ln>
                <a:solidFill>
                  <a:srgbClr val="212A73"/>
                </a:solidFill>
                <a:effectLst/>
                <a:highlight>
                  <a:srgbClr val="FFFF00"/>
                </a:highlight>
                <a:uLnTx/>
                <a:uFillTx/>
                <a:latin typeface="Arial"/>
                <a:ea typeface="+mn-ea"/>
                <a:cs typeface="+mn-cs"/>
              </a:rPr>
              <a:t>however it will be important that efforts continue to be made for vaccine catch-up for any cohort that missed vaccination. </a:t>
            </a:r>
          </a:p>
        </p:txBody>
      </p:sp>
    </p:spTree>
    <p:extLst>
      <p:ext uri="{BB962C8B-B14F-4D97-AF65-F5344CB8AC3E}">
        <p14:creationId xmlns:p14="http://schemas.microsoft.com/office/powerpoint/2010/main" val="42443826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p:txBody>
          <a:bodyPr/>
          <a:lstStyle/>
          <a:p>
            <a:pPr algn="ctr"/>
            <a:r>
              <a:rPr lang="en-GB" dirty="0"/>
              <a:t>Vaccine Uptake </a:t>
            </a:r>
          </a:p>
        </p:txBody>
      </p:sp>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4" name="Content Placeholder 6">
            <a:extLst>
              <a:ext uri="{FF2B5EF4-FFF2-40B4-BE49-F238E27FC236}">
                <a16:creationId xmlns:a16="http://schemas.microsoft.com/office/drawing/2014/main" id="{8DC5FC15-3841-75EC-7F1A-5A693CC4F45C}"/>
              </a:ext>
            </a:extLst>
          </p:cNvPr>
          <p:cNvPicPr>
            <a:picLocks noGrp="1" noChangeAspect="1"/>
          </p:cNvPicPr>
          <p:nvPr>
            <p:ph idx="1"/>
          </p:nvPr>
        </p:nvPicPr>
        <p:blipFill>
          <a:blip r:embed="rId3"/>
          <a:stretch>
            <a:fillRect/>
          </a:stretch>
        </p:blipFill>
        <p:spPr>
          <a:xfrm>
            <a:off x="751566" y="1212350"/>
            <a:ext cx="9971201" cy="4623372"/>
          </a:xfrm>
        </p:spPr>
      </p:pic>
    </p:spTree>
    <p:extLst>
      <p:ext uri="{BB962C8B-B14F-4D97-AF65-F5344CB8AC3E}">
        <p14:creationId xmlns:p14="http://schemas.microsoft.com/office/powerpoint/2010/main" val="37311674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p:txBody>
          <a:bodyPr/>
          <a:lstStyle/>
          <a:p>
            <a:pPr algn="ctr"/>
            <a:r>
              <a:rPr lang="en-GB" dirty="0"/>
              <a:t>Vaccine Uptake </a:t>
            </a:r>
          </a:p>
        </p:txBody>
      </p:sp>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7" name="Content Placeholder 6">
            <a:extLst>
              <a:ext uri="{FF2B5EF4-FFF2-40B4-BE49-F238E27FC236}">
                <a16:creationId xmlns:a16="http://schemas.microsoft.com/office/drawing/2014/main" id="{3E430C46-63AA-FE8D-8A37-94859EB2390C}"/>
              </a:ext>
            </a:extLst>
          </p:cNvPr>
          <p:cNvPicPr>
            <a:picLocks noGrp="1" noChangeAspect="1"/>
          </p:cNvPicPr>
          <p:nvPr>
            <p:ph idx="1"/>
          </p:nvPr>
        </p:nvPicPr>
        <p:blipFill>
          <a:blip r:embed="rId3"/>
          <a:stretch>
            <a:fillRect/>
          </a:stretch>
        </p:blipFill>
        <p:spPr>
          <a:xfrm>
            <a:off x="154264" y="1002081"/>
            <a:ext cx="11532520" cy="5074309"/>
          </a:xfrm>
          <a:prstGeom prst="rect">
            <a:avLst/>
          </a:prstGeom>
        </p:spPr>
      </p:pic>
    </p:spTree>
    <p:extLst>
      <p:ext uri="{BB962C8B-B14F-4D97-AF65-F5344CB8AC3E}">
        <p14:creationId xmlns:p14="http://schemas.microsoft.com/office/powerpoint/2010/main" val="29839488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a:xfrm>
            <a:off x="838200" y="105995"/>
            <a:ext cx="10515600" cy="1325563"/>
          </a:xfrm>
        </p:spPr>
        <p:txBody>
          <a:bodyPr/>
          <a:lstStyle/>
          <a:p>
            <a:pPr algn="ctr"/>
            <a:r>
              <a:rPr lang="en-GB" dirty="0"/>
              <a:t>Importance of Catch-up Vaccinations</a:t>
            </a:r>
          </a:p>
        </p:txBody>
      </p:sp>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3" name="TextBox 12">
            <a:extLst>
              <a:ext uri="{FF2B5EF4-FFF2-40B4-BE49-F238E27FC236}">
                <a16:creationId xmlns:a16="http://schemas.microsoft.com/office/drawing/2014/main" id="{8319FA82-ED45-C602-A7F6-C7D7844D10B9}"/>
              </a:ext>
            </a:extLst>
          </p:cNvPr>
          <p:cNvSpPr txBox="1"/>
          <p:nvPr/>
        </p:nvSpPr>
        <p:spPr>
          <a:xfrm>
            <a:off x="418232" y="683118"/>
            <a:ext cx="4597398" cy="541751"/>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400" b="0" i="0" u="none" strike="noStrike" kern="1200" cap="none" spc="0" normalizeH="0" baseline="0" noProof="0" dirty="0" err="1">
                <a:ln>
                  <a:noFill/>
                </a:ln>
                <a:solidFill>
                  <a:srgbClr val="212A73"/>
                </a:solidFill>
                <a:effectLst/>
                <a:uLnTx/>
                <a:uFillTx/>
                <a:latin typeface="Arial" panose="020B0604020202020204" pitchFamily="34" charset="0"/>
                <a:ea typeface="Calibri" panose="020F0502020204030204" pitchFamily="34" charset="0"/>
                <a:cs typeface="Times New Roman" panose="02020603050405020304" pitchFamily="18" charset="0"/>
              </a:rPr>
              <a:t>MenACWY</a:t>
            </a:r>
            <a:r>
              <a:rPr kumimoji="0" lang="en-GB" sz="1400" b="0" i="0" u="none" strike="noStrike" kern="1200" cap="none" spc="0" normalizeH="0" baseline="0" noProof="0" dirty="0">
                <a:ln>
                  <a:noFill/>
                </a:ln>
                <a:solidFill>
                  <a:srgbClr val="212A73"/>
                </a:solidFill>
                <a:effectLst/>
                <a:uLnTx/>
                <a:uFillTx/>
                <a:latin typeface="Arial" panose="020B0604020202020204" pitchFamily="34" charset="0"/>
                <a:ea typeface="Calibri" panose="020F0502020204030204" pitchFamily="34" charset="0"/>
                <a:cs typeface="Times New Roman" panose="02020603050405020304" pitchFamily="18" charset="0"/>
              </a:rPr>
              <a:t> and </a:t>
            </a:r>
            <a:r>
              <a:rPr kumimoji="0" lang="en-GB" sz="1400" b="0" i="0" u="none" strike="noStrike" kern="1200" cap="none" spc="0" normalizeH="0" baseline="0" noProof="0" dirty="0" err="1">
                <a:ln>
                  <a:noFill/>
                </a:ln>
                <a:solidFill>
                  <a:srgbClr val="212A73"/>
                </a:solidFill>
                <a:effectLst/>
                <a:uLnTx/>
                <a:uFillTx/>
                <a:latin typeface="Arial" panose="020B0604020202020204" pitchFamily="34" charset="0"/>
                <a:ea typeface="Calibri" panose="020F0502020204030204" pitchFamily="34" charset="0"/>
                <a:cs typeface="Times New Roman" panose="02020603050405020304" pitchFamily="18" charset="0"/>
              </a:rPr>
              <a:t>TdIPV</a:t>
            </a:r>
            <a:r>
              <a:rPr kumimoji="0" lang="en-GB" sz="1400" b="0" i="0" u="none" strike="noStrike" kern="1200" cap="none" spc="0" normalizeH="0" baseline="0" noProof="0" dirty="0">
                <a:ln>
                  <a:noFill/>
                </a:ln>
                <a:solidFill>
                  <a:srgbClr val="212A73"/>
                </a:solidFill>
                <a:effectLst/>
                <a:uLnTx/>
                <a:uFillTx/>
                <a:latin typeface="Arial" panose="020B0604020202020204" pitchFamily="34" charset="0"/>
                <a:ea typeface="Calibri" panose="020F0502020204030204" pitchFamily="34" charset="0"/>
                <a:cs typeface="Times New Roman" panose="02020603050405020304" pitchFamily="18" charset="0"/>
              </a:rPr>
              <a:t> coverage in a year cohort from academic year 2018-19 to 2023-24.</a:t>
            </a:r>
            <a:endParaRPr kumimoji="0" lang="en-GB" sz="1400" b="0" i="0" u="none" strike="noStrike" kern="1200" cap="none" spc="0" normalizeH="0" baseline="0" noProof="0" dirty="0">
              <a:ln>
                <a:noFill/>
              </a:ln>
              <a:solidFill>
                <a:srgbClr val="212A73"/>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71021BE5-F7EA-EB29-839E-A0DBAB01D38B}"/>
              </a:ext>
            </a:extLst>
          </p:cNvPr>
          <p:cNvSpPr txBox="1"/>
          <p:nvPr/>
        </p:nvSpPr>
        <p:spPr>
          <a:xfrm>
            <a:off x="6694597" y="987137"/>
            <a:ext cx="4989402" cy="541751"/>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400" b="0" i="0" u="none" strike="noStrike" kern="1200" cap="none" spc="0" normalizeH="0" baseline="0" noProof="0" dirty="0">
                <a:ln>
                  <a:noFill/>
                </a:ln>
                <a:solidFill>
                  <a:srgbClr val="212A73"/>
                </a:solidFill>
                <a:effectLst/>
                <a:uLnTx/>
                <a:uFillTx/>
                <a:latin typeface="Arial" panose="020B0604020202020204" pitchFamily="34" charset="0"/>
                <a:ea typeface="Calibri" panose="020F0502020204030204" pitchFamily="34" charset="0"/>
                <a:cs typeface="Times New Roman" panose="02020603050405020304" pitchFamily="18" charset="0"/>
              </a:rPr>
              <a:t>HPV coverage in a year cohort from academic year 2018-19 to 2023-24.</a:t>
            </a:r>
            <a:endParaRPr kumimoji="0" lang="en-GB" sz="1400" b="0" i="0" u="none" strike="noStrike" kern="1200" cap="none" spc="0" normalizeH="0" baseline="0" noProof="0" dirty="0">
              <a:ln>
                <a:noFill/>
              </a:ln>
              <a:solidFill>
                <a:srgbClr val="212A73"/>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ACEABF50-D76A-3BCC-62EC-F16B4B1E71B3}"/>
              </a:ext>
            </a:extLst>
          </p:cNvPr>
          <p:cNvPicPr>
            <a:picLocks noChangeAspect="1"/>
          </p:cNvPicPr>
          <p:nvPr/>
        </p:nvPicPr>
        <p:blipFill>
          <a:blip r:embed="rId3"/>
          <a:stretch>
            <a:fillRect/>
          </a:stretch>
        </p:blipFill>
        <p:spPr>
          <a:xfrm>
            <a:off x="152994" y="1136583"/>
            <a:ext cx="5458836" cy="2528246"/>
          </a:xfrm>
          <a:prstGeom prst="rect">
            <a:avLst/>
          </a:prstGeom>
        </p:spPr>
      </p:pic>
      <p:pic>
        <p:nvPicPr>
          <p:cNvPr id="4" name="Picture 3">
            <a:extLst>
              <a:ext uri="{FF2B5EF4-FFF2-40B4-BE49-F238E27FC236}">
                <a16:creationId xmlns:a16="http://schemas.microsoft.com/office/drawing/2014/main" id="{53F3EB7D-9FE7-0123-1896-EC940AA597A0}"/>
              </a:ext>
            </a:extLst>
          </p:cNvPr>
          <p:cNvPicPr>
            <a:picLocks noChangeAspect="1"/>
          </p:cNvPicPr>
          <p:nvPr/>
        </p:nvPicPr>
        <p:blipFill>
          <a:blip r:embed="rId4"/>
          <a:stretch>
            <a:fillRect/>
          </a:stretch>
        </p:blipFill>
        <p:spPr>
          <a:xfrm>
            <a:off x="224011" y="3576543"/>
            <a:ext cx="5470603" cy="2528247"/>
          </a:xfrm>
          <a:prstGeom prst="rect">
            <a:avLst/>
          </a:prstGeom>
        </p:spPr>
      </p:pic>
      <p:pic>
        <p:nvPicPr>
          <p:cNvPr id="8" name="Picture 7">
            <a:extLst>
              <a:ext uri="{FF2B5EF4-FFF2-40B4-BE49-F238E27FC236}">
                <a16:creationId xmlns:a16="http://schemas.microsoft.com/office/drawing/2014/main" id="{721C763E-C27D-2C65-81B5-1B005144B9F6}"/>
              </a:ext>
            </a:extLst>
          </p:cNvPr>
          <p:cNvPicPr>
            <a:picLocks noChangeAspect="1"/>
          </p:cNvPicPr>
          <p:nvPr/>
        </p:nvPicPr>
        <p:blipFill>
          <a:blip r:embed="rId5"/>
          <a:stretch>
            <a:fillRect/>
          </a:stretch>
        </p:blipFill>
        <p:spPr>
          <a:xfrm>
            <a:off x="5491240" y="1559930"/>
            <a:ext cx="6571703" cy="3037122"/>
          </a:xfrm>
          <a:prstGeom prst="rect">
            <a:avLst/>
          </a:prstGeom>
        </p:spPr>
      </p:pic>
    </p:spTree>
    <p:extLst>
      <p:ext uri="{BB962C8B-B14F-4D97-AF65-F5344CB8AC3E}">
        <p14:creationId xmlns:p14="http://schemas.microsoft.com/office/powerpoint/2010/main" val="24487162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a:xfrm>
            <a:off x="82193" y="365125"/>
            <a:ext cx="12031038" cy="1325563"/>
          </a:xfrm>
        </p:spPr>
        <p:txBody>
          <a:bodyPr/>
          <a:lstStyle/>
          <a:p>
            <a:pPr algn="ctr"/>
            <a:r>
              <a:rPr lang="en-GB" dirty="0"/>
              <a:t>Primary care - catch up</a:t>
            </a:r>
          </a:p>
        </p:txBody>
      </p:sp>
      <p:sp>
        <p:nvSpPr>
          <p:cNvPr id="3" name="Content Placeholder 2">
            <a:extLst>
              <a:ext uri="{FF2B5EF4-FFF2-40B4-BE49-F238E27FC236}">
                <a16:creationId xmlns:a16="http://schemas.microsoft.com/office/drawing/2014/main" id="{71CF04EE-03A3-A325-9D2B-E8619FA01716}"/>
              </a:ext>
            </a:extLst>
          </p:cNvPr>
          <p:cNvSpPr>
            <a:spLocks noGrp="1"/>
          </p:cNvSpPr>
          <p:nvPr>
            <p:ph idx="1"/>
          </p:nvPr>
        </p:nvSpPr>
        <p:spPr>
          <a:xfrm>
            <a:off x="350983" y="1444108"/>
            <a:ext cx="7841672" cy="4651892"/>
          </a:xfrm>
        </p:spPr>
        <p:txBody>
          <a:bodyPr/>
          <a:lstStyle/>
          <a:p>
            <a:r>
              <a:rPr lang="en-GB" sz="2400" dirty="0"/>
              <a:t>Young people remain eligible for vaccination in primary care</a:t>
            </a:r>
          </a:p>
          <a:p>
            <a:pPr lvl="1"/>
            <a:r>
              <a:rPr lang="en-GB" sz="2000" dirty="0"/>
              <a:t>MMR – No upper age limit</a:t>
            </a:r>
          </a:p>
          <a:p>
            <a:pPr lvl="1"/>
            <a:r>
              <a:rPr lang="en-GB" sz="2000" dirty="0" err="1"/>
              <a:t>TdIPV</a:t>
            </a:r>
            <a:r>
              <a:rPr lang="en-GB" sz="2000" dirty="0"/>
              <a:t> – No upper age limit</a:t>
            </a:r>
          </a:p>
          <a:p>
            <a:pPr lvl="1"/>
            <a:r>
              <a:rPr lang="en-GB" sz="2000" dirty="0"/>
              <a:t>HPV – up to </a:t>
            </a:r>
            <a:r>
              <a:rPr lang="en-GB" sz="2000"/>
              <a:t>25 years* </a:t>
            </a:r>
            <a:endParaRPr lang="en-GB" sz="2000" dirty="0"/>
          </a:p>
          <a:p>
            <a:pPr lvl="1"/>
            <a:r>
              <a:rPr lang="en-GB" sz="2000" dirty="0" err="1"/>
              <a:t>MenACWY</a:t>
            </a:r>
            <a:r>
              <a:rPr lang="en-GB" sz="2000" dirty="0"/>
              <a:t> – up to 25 years  </a:t>
            </a:r>
          </a:p>
          <a:p>
            <a:r>
              <a:rPr lang="en-GB" sz="2400" dirty="0"/>
              <a:t>Vaccinations given to those individuals up to and including 18 years old should be reported to the health board local child health office within 7 days of the vaccine being administered</a:t>
            </a:r>
          </a:p>
        </p:txBody>
      </p:sp>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13AD09E7-6B4C-DA19-6E01-211E57D205FC}"/>
              </a:ext>
            </a:extLst>
          </p:cNvPr>
          <p:cNvPicPr>
            <a:picLocks noChangeAspect="1"/>
          </p:cNvPicPr>
          <p:nvPr/>
        </p:nvPicPr>
        <p:blipFill>
          <a:blip r:embed="rId3"/>
          <a:stretch>
            <a:fillRect/>
          </a:stretch>
        </p:blipFill>
        <p:spPr>
          <a:xfrm>
            <a:off x="8610600" y="1444108"/>
            <a:ext cx="2847664" cy="4037012"/>
          </a:xfrm>
          <a:prstGeom prst="rect">
            <a:avLst/>
          </a:prstGeom>
          <a:ln>
            <a:solidFill>
              <a:srgbClr val="212A73"/>
            </a:solidFill>
          </a:ln>
        </p:spPr>
      </p:pic>
    </p:spTree>
    <p:extLst>
      <p:ext uri="{BB962C8B-B14F-4D97-AF65-F5344CB8AC3E}">
        <p14:creationId xmlns:p14="http://schemas.microsoft.com/office/powerpoint/2010/main" val="155905721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346D4-FD0F-6A75-8E76-0FD2B41B4818}"/>
              </a:ext>
            </a:extLst>
          </p:cNvPr>
          <p:cNvSpPr>
            <a:spLocks noGrp="1"/>
          </p:cNvSpPr>
          <p:nvPr>
            <p:ph type="title"/>
          </p:nvPr>
        </p:nvSpPr>
        <p:spPr>
          <a:xfrm>
            <a:off x="849682" y="218479"/>
            <a:ext cx="10515600" cy="1325563"/>
          </a:xfrm>
        </p:spPr>
        <p:txBody>
          <a:bodyPr/>
          <a:lstStyle/>
          <a:p>
            <a:r>
              <a:rPr lang="en-GB" dirty="0"/>
              <a:t>School Age Flu Programme </a:t>
            </a:r>
          </a:p>
        </p:txBody>
      </p:sp>
      <p:pic>
        <p:nvPicPr>
          <p:cNvPr id="7" name="Content Placeholder 6">
            <a:extLst>
              <a:ext uri="{FF2B5EF4-FFF2-40B4-BE49-F238E27FC236}">
                <a16:creationId xmlns:a16="http://schemas.microsoft.com/office/drawing/2014/main" id="{8A0190E9-40BB-08EC-53FF-0E489E4FC7A8}"/>
              </a:ext>
            </a:extLst>
          </p:cNvPr>
          <p:cNvPicPr>
            <a:picLocks noGrp="1" noChangeAspect="1"/>
          </p:cNvPicPr>
          <p:nvPr>
            <p:ph idx="1"/>
          </p:nvPr>
        </p:nvPicPr>
        <p:blipFill>
          <a:blip r:embed="rId3"/>
          <a:stretch>
            <a:fillRect/>
          </a:stretch>
        </p:blipFill>
        <p:spPr>
          <a:xfrm>
            <a:off x="505702" y="977178"/>
            <a:ext cx="6618404" cy="2587474"/>
          </a:xfrm>
        </p:spPr>
      </p:pic>
      <p:sp>
        <p:nvSpPr>
          <p:cNvPr id="4" name="Footer Placeholder 3">
            <a:extLst>
              <a:ext uri="{FF2B5EF4-FFF2-40B4-BE49-F238E27FC236}">
                <a16:creationId xmlns:a16="http://schemas.microsoft.com/office/drawing/2014/main" id="{814A8B10-6A33-6C33-4CAF-6ED9980146B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B8B0EDC9-261B-C0CB-26CF-DFFF1ED0AB81}"/>
              </a:ext>
            </a:extLst>
          </p:cNvPr>
          <p:cNvSpPr>
            <a:spLocks noGrp="1"/>
          </p:cNvSpPr>
          <p:nvPr>
            <p:ph type="sldNum" sz="quarter" idx="12"/>
          </p:nvPr>
        </p:nvSpPr>
        <p:spPr/>
        <p:txBody>
          <a:bodyPr/>
          <a:lstStyle/>
          <a:p>
            <a:fld id="{561D0CCE-8DCC-44DC-A653-AE62B1D84A52}" type="slidenum">
              <a:rPr lang="en-GB" smtClean="0"/>
              <a:pPr/>
              <a:t>66</a:t>
            </a:fld>
            <a:endParaRPr lang="en-GB"/>
          </a:p>
        </p:txBody>
      </p:sp>
      <p:pic>
        <p:nvPicPr>
          <p:cNvPr id="9" name="Picture 8">
            <a:extLst>
              <a:ext uri="{FF2B5EF4-FFF2-40B4-BE49-F238E27FC236}">
                <a16:creationId xmlns:a16="http://schemas.microsoft.com/office/drawing/2014/main" id="{4EEFDA95-2D3B-627D-74B1-EB37AB1D4784}"/>
              </a:ext>
            </a:extLst>
          </p:cNvPr>
          <p:cNvPicPr>
            <a:picLocks noChangeAspect="1"/>
          </p:cNvPicPr>
          <p:nvPr/>
        </p:nvPicPr>
        <p:blipFill>
          <a:blip r:embed="rId4"/>
          <a:stretch>
            <a:fillRect/>
          </a:stretch>
        </p:blipFill>
        <p:spPr>
          <a:xfrm>
            <a:off x="505702" y="3568098"/>
            <a:ext cx="6618404" cy="2596416"/>
          </a:xfrm>
          <a:prstGeom prst="rect">
            <a:avLst/>
          </a:prstGeom>
        </p:spPr>
      </p:pic>
      <p:sp>
        <p:nvSpPr>
          <p:cNvPr id="17" name="TextBox 16">
            <a:extLst>
              <a:ext uri="{FF2B5EF4-FFF2-40B4-BE49-F238E27FC236}">
                <a16:creationId xmlns:a16="http://schemas.microsoft.com/office/drawing/2014/main" id="{23BF3E55-FC70-0BC9-66FE-E85D92634067}"/>
              </a:ext>
            </a:extLst>
          </p:cNvPr>
          <p:cNvSpPr txBox="1"/>
          <p:nvPr/>
        </p:nvSpPr>
        <p:spPr>
          <a:xfrm>
            <a:off x="7456605" y="1027906"/>
            <a:ext cx="4229694" cy="4893647"/>
          </a:xfrm>
          <a:prstGeom prst="rect">
            <a:avLst/>
          </a:prstGeom>
          <a:noFill/>
        </p:spPr>
        <p:txBody>
          <a:bodyPr wrap="square">
            <a:spAutoFit/>
          </a:bodyPr>
          <a:lstStyle/>
          <a:p>
            <a:pPr marL="342900" indent="-342900">
              <a:buFont typeface="Arial" panose="020B0604020202020204" pitchFamily="34" charset="0"/>
              <a:buChar char="•"/>
            </a:pPr>
            <a:r>
              <a:rPr lang="en-GB" sz="2400" dirty="0"/>
              <a:t>Final LAIV batch will be expiring on </a:t>
            </a:r>
            <a:r>
              <a:rPr lang="en-GB" sz="2400" dirty="0">
                <a:solidFill>
                  <a:srgbClr val="FF0000"/>
                </a:solidFill>
              </a:rPr>
              <a:t>3rd March </a:t>
            </a:r>
            <a:r>
              <a:rPr lang="en-GB" sz="2400" dirty="0"/>
              <a:t>this year</a:t>
            </a:r>
          </a:p>
          <a:p>
            <a:endParaRPr lang="en-GB" sz="2400" dirty="0"/>
          </a:p>
          <a:p>
            <a:pPr marL="342900" indent="-342900">
              <a:buFont typeface="Arial" panose="020B0604020202020204" pitchFamily="34" charset="0"/>
              <a:buChar char="•"/>
            </a:pPr>
            <a:r>
              <a:rPr lang="en-GB" sz="2400" dirty="0"/>
              <a:t>Stock will not be delivered with less than 14 days before expiry.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The last ordering date will be at cut off (11.55am) on Thursday 13th February with final deliveries on Monday 17th February. </a:t>
            </a:r>
          </a:p>
        </p:txBody>
      </p:sp>
    </p:spTree>
    <p:extLst>
      <p:ext uri="{BB962C8B-B14F-4D97-AF65-F5344CB8AC3E}">
        <p14:creationId xmlns:p14="http://schemas.microsoft.com/office/powerpoint/2010/main" val="33550704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D545E-190B-53EA-3EA3-CACAAFE57992}"/>
              </a:ext>
            </a:extLst>
          </p:cNvPr>
          <p:cNvSpPr>
            <a:spLocks noGrp="1"/>
          </p:cNvSpPr>
          <p:nvPr>
            <p:ph type="title"/>
          </p:nvPr>
        </p:nvSpPr>
        <p:spPr>
          <a:xfrm>
            <a:off x="585921" y="452155"/>
            <a:ext cx="10767879" cy="987686"/>
          </a:xfrm>
        </p:spPr>
        <p:txBody>
          <a:bodyPr/>
          <a:lstStyle/>
          <a:p>
            <a:r>
              <a:rPr lang="en-GB" dirty="0" err="1"/>
              <a:t>MenACWY</a:t>
            </a:r>
            <a:r>
              <a:rPr lang="en-GB" dirty="0"/>
              <a:t> Vaccine Switch to </a:t>
            </a:r>
            <a:r>
              <a:rPr lang="en-GB" dirty="0" err="1"/>
              <a:t>MenQuadfi</a:t>
            </a:r>
            <a:r>
              <a:rPr lang="en-GB" sz="4400" dirty="0"/>
              <a:t>®</a:t>
            </a:r>
            <a:endParaRPr lang="en-GB" dirty="0"/>
          </a:p>
        </p:txBody>
      </p:sp>
      <p:sp>
        <p:nvSpPr>
          <p:cNvPr id="5" name="Slide Number Placeholder 4">
            <a:extLst>
              <a:ext uri="{FF2B5EF4-FFF2-40B4-BE49-F238E27FC236}">
                <a16:creationId xmlns:a16="http://schemas.microsoft.com/office/drawing/2014/main" id="{09DEF4D9-323B-7A2D-9233-03697E201FB3}"/>
              </a:ext>
            </a:extLst>
          </p:cNvPr>
          <p:cNvSpPr>
            <a:spLocks noGrp="1"/>
          </p:cNvSpPr>
          <p:nvPr>
            <p:ph type="sldNum" sz="quarter" idx="12"/>
          </p:nvPr>
        </p:nvSpPr>
        <p:spPr/>
        <p:txBody>
          <a:bodyPr/>
          <a:lstStyle/>
          <a:p>
            <a:fld id="{561D0CCE-8DCC-44DC-A653-AE62B1D84A52}" type="slidenum">
              <a:rPr lang="en-GB" smtClean="0"/>
              <a:pPr/>
              <a:t>67</a:t>
            </a:fld>
            <a:endParaRPr lang="en-GB"/>
          </a:p>
        </p:txBody>
      </p:sp>
      <p:sp>
        <p:nvSpPr>
          <p:cNvPr id="6" name="Content Placeholder 6">
            <a:extLst>
              <a:ext uri="{FF2B5EF4-FFF2-40B4-BE49-F238E27FC236}">
                <a16:creationId xmlns:a16="http://schemas.microsoft.com/office/drawing/2014/main" id="{00F27314-640C-8BA1-F9E9-5DDF68691B1E}"/>
              </a:ext>
            </a:extLst>
          </p:cNvPr>
          <p:cNvSpPr>
            <a:spLocks noGrp="1"/>
          </p:cNvSpPr>
          <p:nvPr>
            <p:ph idx="1"/>
          </p:nvPr>
        </p:nvSpPr>
        <p:spPr>
          <a:xfrm>
            <a:off x="325677" y="1340285"/>
            <a:ext cx="8141918" cy="5016065"/>
          </a:xfrm>
        </p:spPr>
        <p:txBody>
          <a:bodyPr>
            <a:normAutofit fontScale="70000" lnSpcReduction="20000"/>
          </a:bodyPr>
          <a:lstStyle/>
          <a:p>
            <a:pPr>
              <a:lnSpc>
                <a:spcPct val="120000"/>
              </a:lnSpc>
            </a:pPr>
            <a:r>
              <a:rPr lang="en-GB" sz="2800" dirty="0"/>
              <a:t>This is a straight vaccine brand switch, following a competitive tender. The vaccines are clinically equivalent</a:t>
            </a:r>
            <a:r>
              <a:rPr lang="en-GB" dirty="0"/>
              <a:t>. </a:t>
            </a:r>
          </a:p>
          <a:p>
            <a:pPr>
              <a:lnSpc>
                <a:spcPct val="120000"/>
              </a:lnSpc>
            </a:pPr>
            <a:r>
              <a:rPr lang="en-GB" dirty="0"/>
              <a:t>Ordering opened on </a:t>
            </a:r>
            <a:r>
              <a:rPr lang="en-GB" dirty="0" err="1"/>
              <a:t>ImmForm</a:t>
            </a:r>
            <a:r>
              <a:rPr lang="en-GB" dirty="0"/>
              <a:t> for </a:t>
            </a:r>
            <a:r>
              <a:rPr lang="en-GB" dirty="0" err="1"/>
              <a:t>MenQuadfi</a:t>
            </a:r>
            <a:r>
              <a:rPr lang="en-GB" sz="2800" dirty="0"/>
              <a:t>®</a:t>
            </a:r>
            <a:r>
              <a:rPr lang="en-GB" dirty="0"/>
              <a:t> November 2024</a:t>
            </a:r>
          </a:p>
          <a:p>
            <a:pPr>
              <a:lnSpc>
                <a:spcPct val="120000"/>
              </a:lnSpc>
            </a:pPr>
            <a:r>
              <a:rPr lang="en-GB" dirty="0"/>
              <a:t>Ordering for both </a:t>
            </a:r>
            <a:r>
              <a:rPr lang="en-GB" dirty="0" err="1"/>
              <a:t>Nimenrix</a:t>
            </a:r>
            <a:r>
              <a:rPr lang="en-GB" sz="2800" dirty="0"/>
              <a:t>® and </a:t>
            </a:r>
            <a:r>
              <a:rPr lang="en-GB" dirty="0" err="1"/>
              <a:t>MenQuadfi</a:t>
            </a:r>
            <a:r>
              <a:rPr lang="en-GB" sz="2800" dirty="0"/>
              <a:t>® remains ope</a:t>
            </a:r>
            <a:r>
              <a:rPr lang="en-GB" dirty="0"/>
              <a:t>n until </a:t>
            </a:r>
            <a:r>
              <a:rPr lang="en-GB" dirty="0" err="1"/>
              <a:t>Nimenrix</a:t>
            </a:r>
            <a:r>
              <a:rPr lang="en-GB" sz="2800" dirty="0"/>
              <a:t>®</a:t>
            </a:r>
            <a:r>
              <a:rPr lang="en-GB" dirty="0"/>
              <a:t> exhausted (some stock of </a:t>
            </a:r>
            <a:r>
              <a:rPr lang="en-GB" dirty="0" err="1"/>
              <a:t>Nimenrix</a:t>
            </a:r>
            <a:r>
              <a:rPr lang="en-GB" dirty="0"/>
              <a:t> already in circulation may not expire until early 2025)</a:t>
            </a:r>
            <a:endParaRPr lang="en-GB" sz="2800" dirty="0"/>
          </a:p>
          <a:p>
            <a:pPr>
              <a:lnSpc>
                <a:spcPct val="120000"/>
              </a:lnSpc>
            </a:pPr>
            <a:r>
              <a:rPr lang="en-GB" sz="2800" dirty="0" err="1"/>
              <a:t>MenQuadfi</a:t>
            </a:r>
            <a:r>
              <a:rPr lang="en-GB" sz="2800" dirty="0"/>
              <a:t>® is a black triangle drug ▼ and is supplied in 0.5-mL single-dose vials as a ready-to-use solution that </a:t>
            </a:r>
            <a:r>
              <a:rPr lang="en-GB" sz="2800" b="1" dirty="0"/>
              <a:t>does not require reconstitution</a:t>
            </a:r>
            <a:r>
              <a:rPr lang="en-GB" sz="2800" dirty="0"/>
              <a:t>.</a:t>
            </a:r>
          </a:p>
          <a:p>
            <a:pPr>
              <a:lnSpc>
                <a:spcPct val="120000"/>
              </a:lnSpc>
            </a:pPr>
            <a:r>
              <a:rPr lang="en-GB" dirty="0"/>
              <a:t>Needles and syringes should be obtained locally.</a:t>
            </a:r>
          </a:p>
          <a:p>
            <a:pPr>
              <a:lnSpc>
                <a:spcPct val="120000"/>
              </a:lnSpc>
            </a:pPr>
            <a:r>
              <a:rPr lang="en-GB" dirty="0"/>
              <a:t>Training materials, PGDs and resources updated to include </a:t>
            </a:r>
            <a:r>
              <a:rPr lang="en-GB" dirty="0" err="1"/>
              <a:t>MenQuadfi</a:t>
            </a:r>
            <a:r>
              <a:rPr lang="en-GB" dirty="0"/>
              <a:t>®</a:t>
            </a:r>
          </a:p>
          <a:p>
            <a:endParaRPr lang="en-GB" sz="2800" dirty="0"/>
          </a:p>
          <a:p>
            <a:pPr marL="0" indent="0">
              <a:buNone/>
            </a:pPr>
            <a:endParaRPr lang="en-GB" dirty="0"/>
          </a:p>
        </p:txBody>
      </p:sp>
      <p:pic>
        <p:nvPicPr>
          <p:cNvPr id="7" name="Picture 6">
            <a:extLst>
              <a:ext uri="{FF2B5EF4-FFF2-40B4-BE49-F238E27FC236}">
                <a16:creationId xmlns:a16="http://schemas.microsoft.com/office/drawing/2014/main" id="{505A0CC6-A649-D0AB-BAA7-F6D380D9F2E6}"/>
              </a:ext>
            </a:extLst>
          </p:cNvPr>
          <p:cNvPicPr>
            <a:picLocks noChangeAspect="1"/>
          </p:cNvPicPr>
          <p:nvPr/>
        </p:nvPicPr>
        <p:blipFill>
          <a:blip r:embed="rId2"/>
          <a:stretch>
            <a:fillRect/>
          </a:stretch>
        </p:blipFill>
        <p:spPr>
          <a:xfrm>
            <a:off x="8610600" y="2208856"/>
            <a:ext cx="2995479" cy="2860060"/>
          </a:xfrm>
          <a:prstGeom prst="rect">
            <a:avLst/>
          </a:prstGeom>
        </p:spPr>
      </p:pic>
    </p:spTree>
    <p:extLst>
      <p:ext uri="{BB962C8B-B14F-4D97-AF65-F5344CB8AC3E}">
        <p14:creationId xmlns:p14="http://schemas.microsoft.com/office/powerpoint/2010/main" val="29745303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FA0A8-22BC-F18D-B7D3-6B348359C497}"/>
              </a:ext>
            </a:extLst>
          </p:cNvPr>
          <p:cNvSpPr>
            <a:spLocks noGrp="1"/>
          </p:cNvSpPr>
          <p:nvPr>
            <p:ph type="title"/>
          </p:nvPr>
        </p:nvSpPr>
        <p:spPr>
          <a:xfrm>
            <a:off x="139556" y="220422"/>
            <a:ext cx="11490790" cy="1325563"/>
          </a:xfrm>
        </p:spPr>
        <p:txBody>
          <a:bodyPr/>
          <a:lstStyle/>
          <a:p>
            <a:r>
              <a:rPr lang="en-GB" dirty="0"/>
              <a:t>Resources</a:t>
            </a:r>
          </a:p>
        </p:txBody>
      </p:sp>
      <p:pic>
        <p:nvPicPr>
          <p:cNvPr id="11" name="Content Placeholder 10">
            <a:extLst>
              <a:ext uri="{FF2B5EF4-FFF2-40B4-BE49-F238E27FC236}">
                <a16:creationId xmlns:a16="http://schemas.microsoft.com/office/drawing/2014/main" id="{75199CEB-AF16-F77B-C7BD-824050C8C509}"/>
              </a:ext>
            </a:extLst>
          </p:cNvPr>
          <p:cNvPicPr>
            <a:picLocks noGrp="1" noChangeAspect="1"/>
          </p:cNvPicPr>
          <p:nvPr>
            <p:ph idx="1"/>
          </p:nvPr>
        </p:nvPicPr>
        <p:blipFill>
          <a:blip r:embed="rId3"/>
          <a:stretch>
            <a:fillRect/>
          </a:stretch>
        </p:blipFill>
        <p:spPr>
          <a:xfrm>
            <a:off x="178920" y="1571144"/>
            <a:ext cx="3446464" cy="1934572"/>
          </a:xfrm>
          <a:ln>
            <a:solidFill>
              <a:srgbClr val="212A73">
                <a:alpha val="98000"/>
              </a:srgbClr>
            </a:solidFill>
          </a:ln>
        </p:spPr>
      </p:pic>
      <p:sp>
        <p:nvSpPr>
          <p:cNvPr id="5" name="Slide Number Placeholder 4">
            <a:extLst>
              <a:ext uri="{FF2B5EF4-FFF2-40B4-BE49-F238E27FC236}">
                <a16:creationId xmlns:a16="http://schemas.microsoft.com/office/drawing/2014/main" id="{32F621D9-E3B4-D37A-62F7-7D0E34DBB54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4" name="Content Placeholder 6">
            <a:extLst>
              <a:ext uri="{FF2B5EF4-FFF2-40B4-BE49-F238E27FC236}">
                <a16:creationId xmlns:a16="http://schemas.microsoft.com/office/drawing/2014/main" id="{D02D687F-E1E8-8984-7C13-5BEEE949978F}"/>
              </a:ext>
            </a:extLst>
          </p:cNvPr>
          <p:cNvPicPr>
            <a:picLocks noChangeAspect="1"/>
          </p:cNvPicPr>
          <p:nvPr/>
        </p:nvPicPr>
        <p:blipFill>
          <a:blip r:embed="rId4"/>
          <a:stretch>
            <a:fillRect/>
          </a:stretch>
        </p:blipFill>
        <p:spPr>
          <a:xfrm>
            <a:off x="227352" y="3755221"/>
            <a:ext cx="5151814" cy="2326625"/>
          </a:xfrm>
          <a:prstGeom prst="rect">
            <a:avLst/>
          </a:prstGeom>
        </p:spPr>
      </p:pic>
      <p:pic>
        <p:nvPicPr>
          <p:cNvPr id="6" name="Picture 5">
            <a:extLst>
              <a:ext uri="{FF2B5EF4-FFF2-40B4-BE49-F238E27FC236}">
                <a16:creationId xmlns:a16="http://schemas.microsoft.com/office/drawing/2014/main" id="{0C7EE9A7-3B18-4449-DEE3-9F24BABCE94E}"/>
              </a:ext>
            </a:extLst>
          </p:cNvPr>
          <p:cNvPicPr>
            <a:picLocks noChangeAspect="1"/>
          </p:cNvPicPr>
          <p:nvPr/>
        </p:nvPicPr>
        <p:blipFill>
          <a:blip r:embed="rId5"/>
          <a:stretch>
            <a:fillRect/>
          </a:stretch>
        </p:blipFill>
        <p:spPr>
          <a:xfrm>
            <a:off x="7227447" y="158788"/>
            <a:ext cx="2420322" cy="3188484"/>
          </a:xfrm>
          <a:prstGeom prst="rect">
            <a:avLst/>
          </a:prstGeom>
        </p:spPr>
      </p:pic>
      <p:pic>
        <p:nvPicPr>
          <p:cNvPr id="7" name="Picture 6">
            <a:extLst>
              <a:ext uri="{FF2B5EF4-FFF2-40B4-BE49-F238E27FC236}">
                <a16:creationId xmlns:a16="http://schemas.microsoft.com/office/drawing/2014/main" id="{89B6A5AF-424D-E0C6-6897-152AF49543B6}"/>
              </a:ext>
            </a:extLst>
          </p:cNvPr>
          <p:cNvPicPr>
            <a:picLocks noChangeAspect="1"/>
          </p:cNvPicPr>
          <p:nvPr/>
        </p:nvPicPr>
        <p:blipFill>
          <a:blip r:embed="rId6"/>
          <a:stretch>
            <a:fillRect/>
          </a:stretch>
        </p:blipFill>
        <p:spPr>
          <a:xfrm>
            <a:off x="9629993" y="158439"/>
            <a:ext cx="2000353" cy="2775092"/>
          </a:xfrm>
          <a:prstGeom prst="rect">
            <a:avLst/>
          </a:prstGeom>
        </p:spPr>
      </p:pic>
      <p:pic>
        <p:nvPicPr>
          <p:cNvPr id="8" name="Picture 7">
            <a:extLst>
              <a:ext uri="{FF2B5EF4-FFF2-40B4-BE49-F238E27FC236}">
                <a16:creationId xmlns:a16="http://schemas.microsoft.com/office/drawing/2014/main" id="{6B36709A-EC52-CD0F-6F72-B7B4FBFE1957}"/>
              </a:ext>
            </a:extLst>
          </p:cNvPr>
          <p:cNvPicPr>
            <a:picLocks noChangeAspect="1"/>
          </p:cNvPicPr>
          <p:nvPr/>
        </p:nvPicPr>
        <p:blipFill>
          <a:blip r:embed="rId7"/>
          <a:stretch>
            <a:fillRect/>
          </a:stretch>
        </p:blipFill>
        <p:spPr>
          <a:xfrm>
            <a:off x="9244505" y="3223138"/>
            <a:ext cx="2720143" cy="1522879"/>
          </a:xfrm>
          <a:prstGeom prst="rect">
            <a:avLst/>
          </a:prstGeom>
        </p:spPr>
      </p:pic>
      <p:pic>
        <p:nvPicPr>
          <p:cNvPr id="9" name="Picture 8">
            <a:extLst>
              <a:ext uri="{FF2B5EF4-FFF2-40B4-BE49-F238E27FC236}">
                <a16:creationId xmlns:a16="http://schemas.microsoft.com/office/drawing/2014/main" id="{8F4CB58E-F1A3-4E40-AD57-624288A72479}"/>
              </a:ext>
            </a:extLst>
          </p:cNvPr>
          <p:cNvPicPr>
            <a:picLocks noChangeAspect="1"/>
          </p:cNvPicPr>
          <p:nvPr/>
        </p:nvPicPr>
        <p:blipFill>
          <a:blip r:embed="rId8"/>
          <a:stretch>
            <a:fillRect/>
          </a:stretch>
        </p:blipFill>
        <p:spPr>
          <a:xfrm>
            <a:off x="8522620" y="4558967"/>
            <a:ext cx="2743200" cy="1522879"/>
          </a:xfrm>
          <a:prstGeom prst="rect">
            <a:avLst/>
          </a:prstGeom>
        </p:spPr>
      </p:pic>
      <p:pic>
        <p:nvPicPr>
          <p:cNvPr id="15" name="Picture 14">
            <a:extLst>
              <a:ext uri="{FF2B5EF4-FFF2-40B4-BE49-F238E27FC236}">
                <a16:creationId xmlns:a16="http://schemas.microsoft.com/office/drawing/2014/main" id="{A4FC37C9-C5D8-EAC2-8D20-419ADBC2A119}"/>
              </a:ext>
            </a:extLst>
          </p:cNvPr>
          <p:cNvPicPr>
            <a:picLocks noChangeAspect="1"/>
          </p:cNvPicPr>
          <p:nvPr/>
        </p:nvPicPr>
        <p:blipFill>
          <a:blip r:embed="rId9"/>
          <a:stretch>
            <a:fillRect/>
          </a:stretch>
        </p:blipFill>
        <p:spPr>
          <a:xfrm>
            <a:off x="3940817" y="1311616"/>
            <a:ext cx="2876698" cy="1638384"/>
          </a:xfrm>
          <a:prstGeom prst="rect">
            <a:avLst/>
          </a:prstGeom>
        </p:spPr>
      </p:pic>
      <p:pic>
        <p:nvPicPr>
          <p:cNvPr id="13" name="Picture 12">
            <a:extLst>
              <a:ext uri="{FF2B5EF4-FFF2-40B4-BE49-F238E27FC236}">
                <a16:creationId xmlns:a16="http://schemas.microsoft.com/office/drawing/2014/main" id="{8A07F537-A030-7A4D-4F5B-6B8BB0A33FB6}"/>
              </a:ext>
            </a:extLst>
          </p:cNvPr>
          <p:cNvPicPr>
            <a:picLocks noChangeAspect="1"/>
          </p:cNvPicPr>
          <p:nvPr/>
        </p:nvPicPr>
        <p:blipFill rotWithShape="1">
          <a:blip r:embed="rId10"/>
          <a:srcRect b="14044"/>
          <a:stretch/>
        </p:blipFill>
        <p:spPr>
          <a:xfrm>
            <a:off x="4811757" y="2365349"/>
            <a:ext cx="2959252" cy="1741265"/>
          </a:xfrm>
          <a:prstGeom prst="rect">
            <a:avLst/>
          </a:prstGeom>
        </p:spPr>
      </p:pic>
      <p:pic>
        <p:nvPicPr>
          <p:cNvPr id="17" name="Picture 16">
            <a:extLst>
              <a:ext uri="{FF2B5EF4-FFF2-40B4-BE49-F238E27FC236}">
                <a16:creationId xmlns:a16="http://schemas.microsoft.com/office/drawing/2014/main" id="{0ACB1CD4-9B51-7528-0572-FE5713170509}"/>
              </a:ext>
            </a:extLst>
          </p:cNvPr>
          <p:cNvPicPr>
            <a:picLocks noChangeAspect="1"/>
          </p:cNvPicPr>
          <p:nvPr/>
        </p:nvPicPr>
        <p:blipFill>
          <a:blip r:embed="rId11"/>
          <a:stretch>
            <a:fillRect/>
          </a:stretch>
        </p:blipFill>
        <p:spPr>
          <a:xfrm>
            <a:off x="5932439" y="3755221"/>
            <a:ext cx="2876698" cy="1625684"/>
          </a:xfrm>
          <a:prstGeom prst="rect">
            <a:avLst/>
          </a:prstGeom>
        </p:spPr>
      </p:pic>
      <p:sp>
        <p:nvSpPr>
          <p:cNvPr id="10" name="TextBox 9">
            <a:extLst>
              <a:ext uri="{FF2B5EF4-FFF2-40B4-BE49-F238E27FC236}">
                <a16:creationId xmlns:a16="http://schemas.microsoft.com/office/drawing/2014/main" id="{80868C7A-FA25-7672-D1D7-A87B09870EAE}"/>
              </a:ext>
            </a:extLst>
          </p:cNvPr>
          <p:cNvSpPr txBox="1"/>
          <p:nvPr/>
        </p:nvSpPr>
        <p:spPr>
          <a:xfrm>
            <a:off x="324355" y="841500"/>
            <a:ext cx="4083739" cy="646331"/>
          </a:xfrm>
          <a:prstGeom prst="rect">
            <a:avLst/>
          </a:prstGeom>
          <a:noFill/>
        </p:spPr>
        <p:txBody>
          <a:bodyPr wrap="square">
            <a:spAutoFit/>
          </a:bodyPr>
          <a:lstStyle/>
          <a:p>
            <a:r>
              <a:rPr lang="en-GB" dirty="0">
                <a:hlinkClick r:id="rId12"/>
              </a:rPr>
              <a:t>School age children and young people - Public Health Wales</a:t>
            </a:r>
            <a:endParaRPr lang="en-GB" dirty="0"/>
          </a:p>
        </p:txBody>
      </p:sp>
    </p:spTree>
    <p:extLst>
      <p:ext uri="{BB962C8B-B14F-4D97-AF65-F5344CB8AC3E}">
        <p14:creationId xmlns:p14="http://schemas.microsoft.com/office/powerpoint/2010/main" val="40217778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2EC5E-3BF8-36D5-EDAA-90D2A89D84FA}"/>
              </a:ext>
            </a:extLst>
          </p:cNvPr>
          <p:cNvSpPr>
            <a:spLocks noGrp="1"/>
          </p:cNvSpPr>
          <p:nvPr>
            <p:ph type="title"/>
          </p:nvPr>
        </p:nvSpPr>
        <p:spPr/>
        <p:txBody>
          <a:bodyPr/>
          <a:lstStyle/>
          <a:p>
            <a:pPr algn="ctr"/>
            <a:r>
              <a:rPr lang="en-GB" dirty="0"/>
              <a:t>Adult programmes</a:t>
            </a:r>
          </a:p>
        </p:txBody>
      </p:sp>
      <p:sp>
        <p:nvSpPr>
          <p:cNvPr id="3" name="Content Placeholder 2">
            <a:extLst>
              <a:ext uri="{FF2B5EF4-FFF2-40B4-BE49-F238E27FC236}">
                <a16:creationId xmlns:a16="http://schemas.microsoft.com/office/drawing/2014/main" id="{DA4478F2-82C3-02AF-953E-06CFA91E37FC}"/>
              </a:ext>
            </a:extLst>
          </p:cNvPr>
          <p:cNvSpPr>
            <a:spLocks noGrp="1"/>
          </p:cNvSpPr>
          <p:nvPr>
            <p:ph idx="1"/>
          </p:nvPr>
        </p:nvSpPr>
        <p:spPr>
          <a:xfrm>
            <a:off x="838200" y="2924960"/>
            <a:ext cx="10515600" cy="4351338"/>
          </a:xfrm>
        </p:spPr>
        <p:txBody>
          <a:bodyPr/>
          <a:lstStyle/>
          <a:p>
            <a:pPr marL="0" indent="0">
              <a:buNone/>
            </a:pPr>
            <a:r>
              <a:rPr lang="en-GB" sz="2400" dirty="0"/>
              <a:t>Ceriann Howard – Specialist Nurse Immunisation</a:t>
            </a:r>
          </a:p>
          <a:p>
            <a:pPr marL="0" indent="0">
              <a:buNone/>
            </a:pPr>
            <a:r>
              <a:rPr lang="en-GB" sz="2400" dirty="0"/>
              <a:t>VPDP, PHW</a:t>
            </a:r>
          </a:p>
        </p:txBody>
      </p:sp>
      <p:sp>
        <p:nvSpPr>
          <p:cNvPr id="5" name="Slide Number Placeholder 4">
            <a:extLst>
              <a:ext uri="{FF2B5EF4-FFF2-40B4-BE49-F238E27FC236}">
                <a16:creationId xmlns:a16="http://schemas.microsoft.com/office/drawing/2014/main" id="{AFF31F8B-02A8-8455-A74E-C8C8983C07BF}"/>
              </a:ext>
            </a:extLst>
          </p:cNvPr>
          <p:cNvSpPr>
            <a:spLocks noGrp="1"/>
          </p:cNvSpPr>
          <p:nvPr>
            <p:ph type="sldNum" sz="quarter" idx="12"/>
          </p:nvPr>
        </p:nvSpPr>
        <p:spPr/>
        <p:txBody>
          <a:bodyPr/>
          <a:lstStyle/>
          <a:p>
            <a:fld id="{561D0CCE-8DCC-44DC-A653-AE62B1D84A52}" type="slidenum">
              <a:rPr lang="en-GB" smtClean="0"/>
              <a:pPr/>
              <a:t>69</a:t>
            </a:fld>
            <a:endParaRPr lang="en-GB"/>
          </a:p>
        </p:txBody>
      </p:sp>
    </p:spTree>
    <p:extLst>
      <p:ext uri="{BB962C8B-B14F-4D97-AF65-F5344CB8AC3E}">
        <p14:creationId xmlns:p14="http://schemas.microsoft.com/office/powerpoint/2010/main" val="2836988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864BB-9140-8AA8-B1BE-CC4101687B8C}"/>
              </a:ext>
            </a:extLst>
          </p:cNvPr>
          <p:cNvSpPr>
            <a:spLocks noGrp="1"/>
          </p:cNvSpPr>
          <p:nvPr>
            <p:ph type="title"/>
          </p:nvPr>
        </p:nvSpPr>
        <p:spPr>
          <a:xfrm>
            <a:off x="0" y="68827"/>
            <a:ext cx="12192000" cy="902200"/>
          </a:xfrm>
        </p:spPr>
        <p:txBody>
          <a:bodyPr/>
          <a:lstStyle/>
          <a:p>
            <a:pPr algn="ctr"/>
            <a:r>
              <a:rPr lang="en-GB" dirty="0">
                <a:solidFill>
                  <a:srgbClr val="002060"/>
                </a:solidFill>
              </a:rPr>
              <a:t>Legal framework for vaccinations</a:t>
            </a:r>
          </a:p>
        </p:txBody>
      </p:sp>
      <p:sp>
        <p:nvSpPr>
          <p:cNvPr id="3" name="Content Placeholder 2">
            <a:extLst>
              <a:ext uri="{FF2B5EF4-FFF2-40B4-BE49-F238E27FC236}">
                <a16:creationId xmlns:a16="http://schemas.microsoft.com/office/drawing/2014/main" id="{0384E6F2-E24C-8CBD-9889-F0FC52ED5E40}"/>
              </a:ext>
            </a:extLst>
          </p:cNvPr>
          <p:cNvSpPr>
            <a:spLocks noGrp="1"/>
          </p:cNvSpPr>
          <p:nvPr>
            <p:ph idx="1"/>
          </p:nvPr>
        </p:nvSpPr>
        <p:spPr>
          <a:xfrm>
            <a:off x="838200" y="971027"/>
            <a:ext cx="10515600" cy="4705874"/>
          </a:xfrm>
        </p:spPr>
        <p:txBody>
          <a:bodyPr/>
          <a:lstStyle/>
          <a:p>
            <a:r>
              <a:rPr lang="en-GB" sz="2400" dirty="0"/>
              <a:t>The Welsh Medicines Advice Service (WMAS) website </a:t>
            </a:r>
            <a:r>
              <a:rPr lang="en-GB" sz="2400" dirty="0">
                <a:hlinkClick r:id="rId2"/>
              </a:rPr>
              <a:t>Home - Welsh Medicines Advice Service (wales.nhs.uk)</a:t>
            </a:r>
            <a:r>
              <a:rPr lang="en-GB" sz="2400" dirty="0"/>
              <a:t> provides information about Patient Group Directions (PGDs) and their use in clinical practice. Guidance, advisory documents, templates and resources can be accessed via the website</a:t>
            </a:r>
          </a:p>
          <a:p>
            <a:r>
              <a:rPr lang="en-GB" sz="2400" dirty="0"/>
              <a:t>PGD templates are available to support immunisation programmes, with some templates authored by WMAS in collaboration with the Vaccine Clinical Advisory Group (VCAG). Others are authored by UKHSA. All are accessible via the website</a:t>
            </a:r>
          </a:p>
          <a:p>
            <a:r>
              <a:rPr lang="en-GB" sz="2400" dirty="0"/>
              <a:t>There are also links to the relevant National Protocols. </a:t>
            </a:r>
          </a:p>
          <a:p>
            <a:r>
              <a:rPr lang="en-GB" sz="2400" dirty="0"/>
              <a:t> Any queries regarding the clinical content of the PGDs should be addressed to </a:t>
            </a:r>
            <a:r>
              <a:rPr lang="en-GB" sz="2400" dirty="0">
                <a:hlinkClick r:id="rId3"/>
              </a:rPr>
              <a:t>welshmedicines.information@wales.nhs.uk</a:t>
            </a:r>
            <a:r>
              <a:rPr lang="en-GB" sz="2400" dirty="0"/>
              <a:t>  </a:t>
            </a:r>
          </a:p>
          <a:p>
            <a:pPr marL="0" indent="0">
              <a:buNone/>
            </a:pPr>
            <a:endParaRPr lang="en-GB" dirty="0"/>
          </a:p>
        </p:txBody>
      </p:sp>
      <p:sp>
        <p:nvSpPr>
          <p:cNvPr id="5" name="Slide Number Placeholder 4">
            <a:extLst>
              <a:ext uri="{FF2B5EF4-FFF2-40B4-BE49-F238E27FC236}">
                <a16:creationId xmlns:a16="http://schemas.microsoft.com/office/drawing/2014/main" id="{B1F9F556-C4D3-EDD2-B1C3-D36E1392C22D}"/>
              </a:ext>
            </a:extLst>
          </p:cNvPr>
          <p:cNvSpPr>
            <a:spLocks noGrp="1"/>
          </p:cNvSpPr>
          <p:nvPr>
            <p:ph type="sldNum" sz="quarter" idx="12"/>
          </p:nvPr>
        </p:nvSpPr>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5764974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225911" y="311971"/>
            <a:ext cx="11381590" cy="774552"/>
          </a:xfrm>
        </p:spPr>
        <p:txBody>
          <a:bodyPr lIns="91440" tIns="45720" rIns="91440" bIns="45720" anchor="t">
            <a:normAutofit fontScale="90000"/>
          </a:bodyPr>
          <a:lstStyle/>
          <a:p>
            <a:r>
              <a:rPr lang="en-GB" sz="4900" dirty="0">
                <a:latin typeface="Arial"/>
                <a:cs typeface="Arial"/>
              </a:rPr>
              <a:t>Respiratory Syncytial Virus (RSV) </a:t>
            </a:r>
            <a:br>
              <a:rPr lang="en-GB" dirty="0">
                <a:latin typeface="Arial"/>
                <a:cs typeface="Arial"/>
              </a:rPr>
            </a:br>
            <a:endParaRPr lang="en-GB" dirty="0">
              <a:latin typeface="Arial"/>
              <a:cs typeface="Arial"/>
            </a:endParaRP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261357" y="1952199"/>
            <a:ext cx="9485072" cy="4050567"/>
          </a:xfrm>
        </p:spPr>
        <p:txBody>
          <a:bodyPr vert="horz" lIns="91440" tIns="45720" rIns="91440" bIns="45720" rtlCol="0" anchor="t">
            <a:noAutofit/>
          </a:bodyPr>
          <a:lstStyle/>
          <a:p>
            <a:pPr marL="0" indent="0">
              <a:lnSpc>
                <a:spcPct val="100000"/>
              </a:lnSpc>
              <a:buNone/>
            </a:pPr>
            <a:r>
              <a:rPr lang="en-GB" sz="2000" b="1" dirty="0">
                <a:latin typeface="Arial"/>
                <a:cs typeface="Arial"/>
              </a:rPr>
              <a:t>Introduction of RSV vaccination programme 2024 </a:t>
            </a:r>
            <a:r>
              <a:rPr lang="en-GB" sz="2000" dirty="0">
                <a:latin typeface="Arial"/>
                <a:cs typeface="Arial"/>
              </a:rPr>
              <a:t>(</a:t>
            </a:r>
            <a:r>
              <a:rPr lang="en-GB" sz="2000" dirty="0">
                <a:latin typeface="Arial"/>
                <a:cs typeface="Arial"/>
                <a:hlinkClick r:id="rId3"/>
              </a:rPr>
              <a:t>WHC/2024/032</a:t>
            </a:r>
            <a:r>
              <a:rPr lang="en-GB" sz="2000" dirty="0">
                <a:latin typeface="Arial"/>
                <a:cs typeface="Arial"/>
              </a:rPr>
              <a:t>)</a:t>
            </a:r>
          </a:p>
          <a:p>
            <a:pPr marL="0" indent="0">
              <a:lnSpc>
                <a:spcPct val="100000"/>
              </a:lnSpc>
              <a:buNone/>
            </a:pPr>
            <a:r>
              <a:rPr lang="en-GB" sz="2000" dirty="0">
                <a:latin typeface="Arial"/>
                <a:cs typeface="Arial"/>
              </a:rPr>
              <a:t>The aim of the programme is to reduce the incidence and severity of RSV disease, and hospitalisation because of RSV disease, in eligible older adults.</a:t>
            </a:r>
            <a:endParaRPr lang="en-US" sz="2000" dirty="0">
              <a:latin typeface="Arial"/>
              <a:cs typeface="Arial"/>
            </a:endParaRPr>
          </a:p>
          <a:p>
            <a:pPr marL="0" indent="0">
              <a:lnSpc>
                <a:spcPct val="100000"/>
              </a:lnSpc>
              <a:buNone/>
            </a:pPr>
            <a:r>
              <a:rPr lang="en-GB" sz="2000" dirty="0"/>
              <a:t>Routine (year-round) programme commenced 1 September 2024</a:t>
            </a:r>
            <a:endParaRPr lang="en-US" dirty="0"/>
          </a:p>
          <a:p>
            <a:pPr marL="0" indent="0">
              <a:lnSpc>
                <a:spcPct val="100000"/>
              </a:lnSpc>
              <a:buNone/>
            </a:pPr>
            <a:r>
              <a:rPr lang="en-GB" sz="2000" dirty="0">
                <a:cs typeface="Arial"/>
              </a:rPr>
              <a:t>Older adult eligibility:</a:t>
            </a:r>
          </a:p>
          <a:p>
            <a:pPr marL="800100" lvl="1" indent="-342900">
              <a:lnSpc>
                <a:spcPct val="100000"/>
              </a:lnSpc>
              <a:tabLst>
                <a:tab pos="457200" algn="l"/>
              </a:tabLst>
            </a:pPr>
            <a:r>
              <a:rPr lang="en-GB" sz="2000" dirty="0"/>
              <a:t>individuals become eligible on their 75th birthday and remain eligible until aged 79 years and 364 days (that is, up until and including the day before their 80th birthday)</a:t>
            </a:r>
            <a:endParaRPr lang="en-GB" sz="2000" dirty="0">
              <a:cs typeface="Arial"/>
            </a:endParaRPr>
          </a:p>
          <a:p>
            <a:pPr marL="800100" lvl="1" indent="-342900">
              <a:lnSpc>
                <a:spcPct val="100000"/>
              </a:lnSpc>
              <a:tabLst>
                <a:tab pos="457200" algn="l"/>
              </a:tabLst>
            </a:pPr>
            <a:r>
              <a:rPr lang="en-GB" sz="2000" dirty="0"/>
              <a:t>individuals who were born on or after 1 September 1949</a:t>
            </a:r>
          </a:p>
          <a:p>
            <a:pPr marL="0" indent="0">
              <a:lnSpc>
                <a:spcPct val="100000"/>
              </a:lnSpc>
              <a:buNone/>
              <a:tabLst>
                <a:tab pos="457200" algn="l"/>
              </a:tabLst>
            </a:pPr>
            <a:r>
              <a:rPr lang="en-GB" sz="2000" dirty="0"/>
              <a:t>Individuals should be invited within </a:t>
            </a:r>
            <a:r>
              <a:rPr lang="en-GB" sz="2000" b="1" dirty="0"/>
              <a:t>12 weeks </a:t>
            </a:r>
            <a:r>
              <a:rPr lang="en-GB" sz="2000" dirty="0"/>
              <a:t>of their 75th birthday</a:t>
            </a:r>
          </a:p>
          <a:p>
            <a:pPr marL="0" indent="0">
              <a:lnSpc>
                <a:spcPct val="100000"/>
              </a:lnSpc>
              <a:buNone/>
              <a:tabLst>
                <a:tab pos="457200" algn="l"/>
              </a:tabLst>
            </a:pPr>
            <a:endParaRPr lang="en-GB" sz="2000" dirty="0">
              <a:highlight>
                <a:srgbClr val="FFFF00"/>
              </a:highlight>
            </a:endParaRPr>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a:xfrm>
            <a:off x="11358937" y="6366624"/>
            <a:ext cx="7315200" cy="365125"/>
          </a:xfrm>
        </p:spPr>
        <p:txBody>
          <a:bodyPr/>
          <a:lstStyle/>
          <a:p>
            <a:fld id="{344369E4-5DE7-46E5-874E-4FD437973785}" type="slidenum">
              <a:rPr lang="en-GB" smtClean="0"/>
              <a:pPr/>
              <a:t>70</a:t>
            </a:fld>
            <a:endParaRPr lang="en-GB" sz="1400" dirty="0"/>
          </a:p>
        </p:txBody>
      </p:sp>
      <p:sp>
        <p:nvSpPr>
          <p:cNvPr id="6" name="TextBox 5">
            <a:extLst>
              <a:ext uri="{FF2B5EF4-FFF2-40B4-BE49-F238E27FC236}">
                <a16:creationId xmlns:a16="http://schemas.microsoft.com/office/drawing/2014/main" id="{0CDE3D8F-5AF5-4DD3-9342-B1890D888595}"/>
              </a:ext>
            </a:extLst>
          </p:cNvPr>
          <p:cNvSpPr txBox="1"/>
          <p:nvPr/>
        </p:nvSpPr>
        <p:spPr>
          <a:xfrm>
            <a:off x="225911" y="1173858"/>
            <a:ext cx="9337636" cy="461665"/>
          </a:xfrm>
          <a:prstGeom prst="rect">
            <a:avLst/>
          </a:prstGeom>
          <a:noFill/>
        </p:spPr>
        <p:txBody>
          <a:bodyPr wrap="square">
            <a:spAutoFit/>
          </a:bodyPr>
          <a:lstStyle/>
          <a:p>
            <a:r>
              <a:rPr lang="en-GB" sz="2400" b="1" dirty="0">
                <a:latin typeface="Arial"/>
                <a:cs typeface="Arial"/>
              </a:rPr>
              <a:t>Routine vaccination programme for older adults and eligibility</a:t>
            </a:r>
            <a:endParaRPr lang="en-GB" sz="2400" b="1" dirty="0"/>
          </a:p>
        </p:txBody>
      </p:sp>
      <p:pic>
        <p:nvPicPr>
          <p:cNvPr id="8" name="Picture 7">
            <a:extLst>
              <a:ext uri="{FF2B5EF4-FFF2-40B4-BE49-F238E27FC236}">
                <a16:creationId xmlns:a16="http://schemas.microsoft.com/office/drawing/2014/main" id="{4C72576C-B8B8-938F-3C4E-667896CBC09D}"/>
              </a:ext>
            </a:extLst>
          </p:cNvPr>
          <p:cNvPicPr>
            <a:picLocks noChangeAspect="1"/>
          </p:cNvPicPr>
          <p:nvPr/>
        </p:nvPicPr>
        <p:blipFill>
          <a:blip r:embed="rId4"/>
          <a:stretch>
            <a:fillRect/>
          </a:stretch>
        </p:blipFill>
        <p:spPr>
          <a:xfrm>
            <a:off x="9805537" y="930223"/>
            <a:ext cx="2125106" cy="4767688"/>
          </a:xfrm>
          <a:prstGeom prst="rect">
            <a:avLst/>
          </a:prstGeom>
          <a:ln w="19050">
            <a:solidFill>
              <a:schemeClr val="tx1"/>
            </a:solidFill>
          </a:ln>
        </p:spPr>
      </p:pic>
      <p:sp>
        <p:nvSpPr>
          <p:cNvPr id="9" name="TextBox 8">
            <a:extLst>
              <a:ext uri="{FF2B5EF4-FFF2-40B4-BE49-F238E27FC236}">
                <a16:creationId xmlns:a16="http://schemas.microsoft.com/office/drawing/2014/main" id="{226BE1DB-DC37-1349-51C8-8E8FFFD455E9}"/>
              </a:ext>
            </a:extLst>
          </p:cNvPr>
          <p:cNvSpPr txBox="1"/>
          <p:nvPr/>
        </p:nvSpPr>
        <p:spPr>
          <a:xfrm>
            <a:off x="9940066" y="5873675"/>
            <a:ext cx="1861073" cy="276999"/>
          </a:xfrm>
          <a:prstGeom prst="rect">
            <a:avLst/>
          </a:prstGeom>
          <a:noFill/>
        </p:spPr>
        <p:txBody>
          <a:bodyPr wrap="square" rtlCol="0">
            <a:spAutoFit/>
          </a:bodyPr>
          <a:lstStyle/>
          <a:p>
            <a:r>
              <a:rPr lang="en-GB" sz="1200" dirty="0"/>
              <a:t>Image source: </a:t>
            </a:r>
            <a:r>
              <a:rPr lang="en-GB" sz="1200" dirty="0">
                <a:hlinkClick r:id="rId5"/>
              </a:rPr>
              <a:t>PHW </a:t>
            </a:r>
            <a:endParaRPr lang="en-GB" sz="1200" dirty="0"/>
          </a:p>
        </p:txBody>
      </p:sp>
    </p:spTree>
    <p:extLst>
      <p:ext uri="{BB962C8B-B14F-4D97-AF65-F5344CB8AC3E}">
        <p14:creationId xmlns:p14="http://schemas.microsoft.com/office/powerpoint/2010/main" val="16856370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6F6E-FB16-84D5-4F29-D0FB73F99A78}"/>
              </a:ext>
            </a:extLst>
          </p:cNvPr>
          <p:cNvSpPr>
            <a:spLocks noGrp="1"/>
          </p:cNvSpPr>
          <p:nvPr>
            <p:ph type="title"/>
          </p:nvPr>
        </p:nvSpPr>
        <p:spPr>
          <a:xfrm>
            <a:off x="330205" y="202632"/>
            <a:ext cx="10515600" cy="711398"/>
          </a:xfrm>
        </p:spPr>
        <p:txBody>
          <a:bodyPr lIns="91440" tIns="45720" rIns="91440" bIns="45720" anchor="t"/>
          <a:lstStyle/>
          <a:p>
            <a:r>
              <a:rPr lang="en-GB" dirty="0">
                <a:latin typeface="Arial"/>
                <a:cs typeface="Arial"/>
              </a:rPr>
              <a:t>RSV catch-up campaign</a:t>
            </a:r>
            <a:endParaRPr lang="en-GB" dirty="0"/>
          </a:p>
        </p:txBody>
      </p:sp>
      <p:sp>
        <p:nvSpPr>
          <p:cNvPr id="3" name="Content Placeholder 2">
            <a:extLst>
              <a:ext uri="{FF2B5EF4-FFF2-40B4-BE49-F238E27FC236}">
                <a16:creationId xmlns:a16="http://schemas.microsoft.com/office/drawing/2014/main" id="{E430740C-1017-D769-A173-CF2C44E8C2C4}"/>
              </a:ext>
            </a:extLst>
          </p:cNvPr>
          <p:cNvSpPr>
            <a:spLocks noGrp="1"/>
          </p:cNvSpPr>
          <p:nvPr>
            <p:ph idx="1"/>
          </p:nvPr>
        </p:nvSpPr>
        <p:spPr>
          <a:xfrm>
            <a:off x="330205" y="1001076"/>
            <a:ext cx="11696844" cy="5033963"/>
          </a:xfrm>
        </p:spPr>
        <p:txBody>
          <a:bodyPr vert="horz" lIns="91440" tIns="45720" rIns="91440" bIns="45720" rtlCol="0" anchor="t">
            <a:noAutofit/>
          </a:bodyPr>
          <a:lstStyle/>
          <a:p>
            <a:pPr marL="0" indent="0">
              <a:lnSpc>
                <a:spcPct val="100000"/>
              </a:lnSpc>
              <a:buNone/>
              <a:tabLst>
                <a:tab pos="457200" algn="l"/>
              </a:tabLst>
            </a:pPr>
            <a:r>
              <a:rPr lang="en-GB" sz="1650" dirty="0"/>
              <a:t>FORMAL LAUNCH: February 2025</a:t>
            </a:r>
          </a:p>
          <a:p>
            <a:pPr marL="0" indent="0">
              <a:lnSpc>
                <a:spcPct val="100000"/>
              </a:lnSpc>
              <a:buNone/>
              <a:tabLst>
                <a:tab pos="457200" algn="l"/>
              </a:tabLst>
            </a:pPr>
            <a:r>
              <a:rPr lang="en-GB" sz="1650" dirty="0"/>
              <a:t>A one-off (12 month) catch-up campaign for individuals aged 75 - 79 (DOB between 2 September 1944 and 1 September 1949 [inclusive])</a:t>
            </a:r>
          </a:p>
          <a:p>
            <a:pPr marL="0" indent="0">
              <a:lnSpc>
                <a:spcPct val="100000"/>
              </a:lnSpc>
              <a:buNone/>
              <a:tabLst>
                <a:tab pos="457200" algn="l"/>
              </a:tabLst>
            </a:pPr>
            <a:endParaRPr lang="en-GB" sz="1650" dirty="0"/>
          </a:p>
          <a:p>
            <a:pPr marL="0" indent="0">
              <a:lnSpc>
                <a:spcPct val="100000"/>
              </a:lnSpc>
              <a:buNone/>
              <a:tabLst>
                <a:tab pos="457200" algn="l"/>
              </a:tabLst>
            </a:pPr>
            <a:endParaRPr lang="en-GB" sz="1650" dirty="0"/>
          </a:p>
          <a:p>
            <a:pPr marL="0" indent="0">
              <a:lnSpc>
                <a:spcPct val="100000"/>
              </a:lnSpc>
              <a:buNone/>
              <a:tabLst>
                <a:tab pos="457200" algn="l"/>
              </a:tabLst>
            </a:pPr>
            <a:endParaRPr lang="en-GB" sz="1650" dirty="0"/>
          </a:p>
          <a:p>
            <a:pPr marL="0" indent="0">
              <a:lnSpc>
                <a:spcPct val="100000"/>
              </a:lnSpc>
              <a:buNone/>
              <a:tabLst>
                <a:tab pos="457200" algn="l"/>
              </a:tabLst>
            </a:pPr>
            <a:endParaRPr lang="en-GB" sz="1650" dirty="0"/>
          </a:p>
          <a:p>
            <a:pPr marL="0" indent="0">
              <a:lnSpc>
                <a:spcPct val="100000"/>
              </a:lnSpc>
              <a:buNone/>
              <a:tabLst>
                <a:tab pos="457200" algn="l"/>
              </a:tabLst>
            </a:pPr>
            <a:endParaRPr lang="en-GB" sz="1650" dirty="0"/>
          </a:p>
          <a:p>
            <a:pPr marL="0" indent="0">
              <a:lnSpc>
                <a:spcPct val="100000"/>
              </a:lnSpc>
              <a:buNone/>
              <a:tabLst>
                <a:tab pos="457200" algn="l"/>
              </a:tabLst>
            </a:pPr>
            <a:endParaRPr lang="en-GB" sz="1650" dirty="0"/>
          </a:p>
          <a:p>
            <a:pPr marL="0" indent="0">
              <a:lnSpc>
                <a:spcPct val="100000"/>
              </a:lnSpc>
              <a:buNone/>
              <a:tabLst>
                <a:tab pos="457200" algn="l"/>
              </a:tabLst>
            </a:pPr>
            <a:endParaRPr lang="en-GB" sz="1650" dirty="0"/>
          </a:p>
          <a:p>
            <a:pPr marL="0" indent="0">
              <a:lnSpc>
                <a:spcPct val="100000"/>
              </a:lnSpc>
              <a:buNone/>
              <a:tabLst>
                <a:tab pos="457200" algn="l"/>
              </a:tabLst>
            </a:pPr>
            <a:r>
              <a:rPr lang="en-GB" sz="1650" dirty="0"/>
              <a:t>ˆ Those turning 80 years of age between 2 September 2024 and 31 August 2025 will remain eligible up to and including 31 August 2025 (for the first year of the programme).</a:t>
            </a:r>
          </a:p>
          <a:p>
            <a:pPr marL="0" indent="0">
              <a:lnSpc>
                <a:spcPct val="100000"/>
              </a:lnSpc>
              <a:buNone/>
              <a:tabLst>
                <a:tab pos="457200" algn="l"/>
              </a:tabLst>
            </a:pPr>
            <a:r>
              <a:rPr lang="en-GB" sz="1650" dirty="0"/>
              <a:t>ˆˆ There was operational flexibility to start from 1 September 2024, if there was capacity or vaccination was requested by eligible individuals and could be accommodated.</a:t>
            </a:r>
          </a:p>
          <a:p>
            <a:pPr marL="0" indent="0">
              <a:lnSpc>
                <a:spcPct val="100000"/>
              </a:lnSpc>
              <a:buNone/>
              <a:tabLst>
                <a:tab pos="457200" algn="l"/>
              </a:tabLst>
            </a:pPr>
            <a:endParaRPr lang="en-GB" sz="1800" dirty="0"/>
          </a:p>
          <a:p>
            <a:pPr marL="0" indent="0">
              <a:lnSpc>
                <a:spcPct val="100000"/>
              </a:lnSpc>
              <a:buNone/>
              <a:tabLst>
                <a:tab pos="457200" algn="l"/>
              </a:tabLst>
            </a:pPr>
            <a:endParaRPr lang="en-GB" sz="1800" dirty="0"/>
          </a:p>
          <a:p>
            <a:pPr marL="800100" lvl="2" indent="-342900">
              <a:lnSpc>
                <a:spcPct val="100000"/>
              </a:lnSpc>
              <a:tabLst>
                <a:tab pos="457200" algn="l"/>
              </a:tabLst>
            </a:pPr>
            <a:endParaRPr lang="en-GB" sz="1800" dirty="0"/>
          </a:p>
          <a:p>
            <a:pPr marL="800100" lvl="2" indent="-342900">
              <a:lnSpc>
                <a:spcPct val="100000"/>
              </a:lnSpc>
              <a:tabLst>
                <a:tab pos="457200" algn="l"/>
              </a:tabLst>
            </a:pPr>
            <a:endParaRPr lang="en-GB" sz="1800" dirty="0"/>
          </a:p>
          <a:p>
            <a:pPr marL="800100" lvl="2" indent="-342900">
              <a:lnSpc>
                <a:spcPct val="100000"/>
              </a:lnSpc>
              <a:tabLst>
                <a:tab pos="457200" algn="l"/>
              </a:tabLst>
            </a:pPr>
            <a:endParaRPr lang="en-GB" sz="1800" dirty="0"/>
          </a:p>
          <a:p>
            <a:pPr marL="800100" lvl="2" indent="-342900">
              <a:lnSpc>
                <a:spcPct val="100000"/>
              </a:lnSpc>
              <a:tabLst>
                <a:tab pos="457200" algn="l"/>
              </a:tabLst>
            </a:pPr>
            <a:endParaRPr lang="en-GB" sz="1800" dirty="0"/>
          </a:p>
          <a:p>
            <a:pPr marL="800100" lvl="2" indent="-342900">
              <a:lnSpc>
                <a:spcPct val="100000"/>
              </a:lnSpc>
              <a:tabLst>
                <a:tab pos="457200" algn="l"/>
              </a:tabLst>
            </a:pPr>
            <a:endParaRPr lang="en-GB" dirty="0">
              <a:cs typeface="Arial"/>
            </a:endParaRPr>
          </a:p>
        </p:txBody>
      </p:sp>
      <p:sp>
        <p:nvSpPr>
          <p:cNvPr id="5" name="Slide Number Placeholder 4">
            <a:extLst>
              <a:ext uri="{FF2B5EF4-FFF2-40B4-BE49-F238E27FC236}">
                <a16:creationId xmlns:a16="http://schemas.microsoft.com/office/drawing/2014/main" id="{E8122816-FAFF-85EA-2682-0E709CB4F388}"/>
              </a:ext>
            </a:extLst>
          </p:cNvPr>
          <p:cNvSpPr>
            <a:spLocks noGrp="1"/>
          </p:cNvSpPr>
          <p:nvPr>
            <p:ph type="sldNum" sz="quarter" idx="11"/>
          </p:nvPr>
        </p:nvSpPr>
        <p:spPr>
          <a:xfrm>
            <a:off x="11328115" y="6376898"/>
            <a:ext cx="7315200" cy="365125"/>
          </a:xfrm>
        </p:spPr>
        <p:txBody>
          <a:bodyPr/>
          <a:lstStyle/>
          <a:p>
            <a:fld id="{344369E4-5DE7-46E5-874E-4FD437973785}" type="slidenum">
              <a:rPr lang="en-GB" smtClean="0"/>
              <a:pPr/>
              <a:t>71</a:t>
            </a:fld>
            <a:endParaRPr lang="en-GB" sz="1400" dirty="0"/>
          </a:p>
        </p:txBody>
      </p:sp>
      <p:pic>
        <p:nvPicPr>
          <p:cNvPr id="10" name="Picture 9">
            <a:extLst>
              <a:ext uri="{FF2B5EF4-FFF2-40B4-BE49-F238E27FC236}">
                <a16:creationId xmlns:a16="http://schemas.microsoft.com/office/drawing/2014/main" id="{8C252FD7-8840-3088-133C-89AE76204837}"/>
              </a:ext>
            </a:extLst>
          </p:cNvPr>
          <p:cNvPicPr>
            <a:picLocks noChangeAspect="1"/>
          </p:cNvPicPr>
          <p:nvPr/>
        </p:nvPicPr>
        <p:blipFill>
          <a:blip r:embed="rId3"/>
          <a:stretch>
            <a:fillRect/>
          </a:stretch>
        </p:blipFill>
        <p:spPr>
          <a:xfrm>
            <a:off x="330205" y="2027004"/>
            <a:ext cx="9372600" cy="2400300"/>
          </a:xfrm>
          <a:prstGeom prst="rect">
            <a:avLst/>
          </a:prstGeom>
        </p:spPr>
      </p:pic>
      <p:sp>
        <p:nvSpPr>
          <p:cNvPr id="4" name="TextBox 3">
            <a:extLst>
              <a:ext uri="{FF2B5EF4-FFF2-40B4-BE49-F238E27FC236}">
                <a16:creationId xmlns:a16="http://schemas.microsoft.com/office/drawing/2014/main" id="{EC8B2C3E-FCB1-02BF-64A2-911A6B87BA17}"/>
              </a:ext>
            </a:extLst>
          </p:cNvPr>
          <p:cNvSpPr txBox="1"/>
          <p:nvPr/>
        </p:nvSpPr>
        <p:spPr>
          <a:xfrm>
            <a:off x="6178627" y="5898191"/>
            <a:ext cx="6006353" cy="307777"/>
          </a:xfrm>
          <a:prstGeom prst="rect">
            <a:avLst/>
          </a:prstGeom>
          <a:noFill/>
        </p:spPr>
        <p:txBody>
          <a:bodyPr wrap="square" rtlCol="0">
            <a:spAutoFit/>
          </a:bodyPr>
          <a:lstStyle/>
          <a:p>
            <a:pPr marL="0" indent="0">
              <a:lnSpc>
                <a:spcPct val="100000"/>
              </a:lnSpc>
              <a:buNone/>
              <a:tabLst>
                <a:tab pos="457200" algn="l"/>
              </a:tabLst>
            </a:pPr>
            <a:r>
              <a:rPr lang="en-GB" sz="1400" dirty="0"/>
              <a:t>Ref: Introduction of RSV vaccination programme 2024 (</a:t>
            </a:r>
            <a:r>
              <a:rPr lang="en-GB" sz="1400" dirty="0">
                <a:hlinkClick r:id="rId4"/>
              </a:rPr>
              <a:t>WHC/2024/032</a:t>
            </a:r>
            <a:r>
              <a:rPr lang="en-GB" sz="1400" dirty="0"/>
              <a:t>)</a:t>
            </a:r>
          </a:p>
        </p:txBody>
      </p:sp>
    </p:spTree>
    <p:extLst>
      <p:ext uri="{BB962C8B-B14F-4D97-AF65-F5344CB8AC3E}">
        <p14:creationId xmlns:p14="http://schemas.microsoft.com/office/powerpoint/2010/main" val="181100272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404036" y="217955"/>
            <a:ext cx="10515600" cy="598725"/>
          </a:xfrm>
        </p:spPr>
        <p:txBody>
          <a:bodyPr lIns="91440" tIns="45720" rIns="91440" bIns="45720" anchor="t">
            <a:noAutofit/>
          </a:bodyPr>
          <a:lstStyle/>
          <a:p>
            <a:r>
              <a:rPr lang="en-GB" dirty="0">
                <a:latin typeface="Arial"/>
                <a:cs typeface="Arial"/>
              </a:rPr>
              <a:t>Preparing the </a:t>
            </a:r>
            <a:r>
              <a:rPr lang="en-GB" dirty="0" err="1">
                <a:latin typeface="Arial"/>
                <a:cs typeface="Arial"/>
              </a:rPr>
              <a:t>Abrysvo</a:t>
            </a:r>
            <a:r>
              <a:rPr lang="en-US" baseline="30000" dirty="0">
                <a:effectLst/>
                <a:latin typeface="Arial"/>
                <a:ea typeface="Times New Roman" panose="02020603050405020304" pitchFamily="18" charset="0"/>
                <a:cs typeface="Arial"/>
              </a:rPr>
              <a:t>▼</a:t>
            </a:r>
            <a:r>
              <a:rPr lang="en-GB" baseline="30000" dirty="0">
                <a:latin typeface="Arial"/>
                <a:cs typeface="Arial"/>
              </a:rPr>
              <a:t>®</a:t>
            </a:r>
            <a:r>
              <a:rPr lang="en-GB" dirty="0">
                <a:latin typeface="Arial"/>
                <a:cs typeface="Arial"/>
              </a:rPr>
              <a:t> vaccine </a:t>
            </a:r>
            <a:endParaRPr lang="en-US" dirty="0"/>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0" y="823700"/>
            <a:ext cx="11457758" cy="5210599"/>
          </a:xfrm>
        </p:spPr>
        <p:txBody>
          <a:bodyPr vert="horz" lIns="91440" tIns="45720" rIns="91440" bIns="45720" rtlCol="0" anchor="t">
            <a:normAutofit fontScale="62500" lnSpcReduction="20000"/>
          </a:bodyPr>
          <a:lstStyle/>
          <a:p>
            <a:endParaRPr lang="en-US" sz="2600" dirty="0">
              <a:cs typeface="Arial"/>
            </a:endParaRPr>
          </a:p>
          <a:p>
            <a:pPr>
              <a:lnSpc>
                <a:spcPct val="120000"/>
              </a:lnSpc>
            </a:pPr>
            <a:r>
              <a:rPr lang="en-US" sz="2600" dirty="0" err="1">
                <a:cs typeface="Arial"/>
              </a:rPr>
              <a:t>Abrysvo</a:t>
            </a:r>
            <a:r>
              <a:rPr lang="en-US" sz="2600" baseline="30000" dirty="0">
                <a:cs typeface="Arial"/>
              </a:rPr>
              <a:t>▼®</a:t>
            </a:r>
            <a:r>
              <a:rPr lang="en-US" sz="2600" dirty="0">
                <a:cs typeface="Arial"/>
              </a:rPr>
              <a:t> vaccine must be reconstituted prior to administration by adding the entire contents of the pre-filled syringe of solvent to the vial containing the powder using the vial adaptor</a:t>
            </a:r>
          </a:p>
          <a:p>
            <a:pPr>
              <a:lnSpc>
                <a:spcPct val="120000"/>
              </a:lnSpc>
            </a:pPr>
            <a:r>
              <a:rPr lang="en-US" sz="2600" dirty="0">
                <a:cs typeface="Arial"/>
              </a:rPr>
              <a:t>The vaccine must be reconstituted only with the solvent provided as directed in </a:t>
            </a:r>
            <a:r>
              <a:rPr lang="en-US" sz="2600" dirty="0">
                <a:cs typeface="Arial"/>
                <a:hlinkClick r:id="rId3"/>
              </a:rPr>
              <a:t>SmPC</a:t>
            </a:r>
            <a:endParaRPr lang="en-US" sz="2600" dirty="0">
              <a:cs typeface="Arial"/>
            </a:endParaRPr>
          </a:p>
          <a:p>
            <a:endParaRPr lang="en-US" sz="2900" dirty="0"/>
          </a:p>
          <a:p>
            <a:endParaRPr lang="en-US" sz="2900" dirty="0"/>
          </a:p>
          <a:p>
            <a:endParaRPr lang="en-US" sz="2900" dirty="0"/>
          </a:p>
          <a:p>
            <a:endParaRPr lang="en-US" sz="2900" dirty="0"/>
          </a:p>
          <a:p>
            <a:endParaRPr lang="en-US" sz="2900" dirty="0"/>
          </a:p>
          <a:p>
            <a:pPr marL="0" indent="0">
              <a:buNone/>
            </a:pPr>
            <a:endParaRPr lang="en-GB" sz="2900" dirty="0">
              <a:effectLst/>
              <a:ea typeface="Times New Roman" panose="02020603050405020304" pitchFamily="18" charset="0"/>
              <a:cs typeface="Times New Roman" panose="02020603050405020304" pitchFamily="18" charset="0"/>
            </a:endParaRPr>
          </a:p>
          <a:p>
            <a:pPr marL="0" indent="0">
              <a:buNone/>
            </a:pPr>
            <a:endParaRPr lang="en-GB" sz="2200" dirty="0">
              <a:effectLst/>
              <a:ea typeface="Times New Roman" panose="02020603050405020304" pitchFamily="18" charset="0"/>
              <a:cs typeface="Times New Roman"/>
            </a:endParaRPr>
          </a:p>
          <a:p>
            <a:pPr>
              <a:lnSpc>
                <a:spcPct val="120000"/>
              </a:lnSpc>
            </a:pPr>
            <a:r>
              <a:rPr lang="en-GB" sz="2600" dirty="0">
                <a:effectLst/>
                <a:ea typeface="Times New Roman" panose="02020603050405020304" pitchFamily="18" charset="0"/>
                <a:cs typeface="Times New Roman"/>
              </a:rPr>
              <a:t>Clear instructions on how to prepare the vaccine for administration can be found in the SmPC and the </a:t>
            </a:r>
            <a:r>
              <a:rPr lang="en-GB" sz="2600" u="sng" dirty="0">
                <a:solidFill>
                  <a:srgbClr val="0000FF"/>
                </a:solidFill>
                <a:ea typeface="Times New Roman" panose="02020603050405020304" pitchFamily="18" charset="0"/>
                <a:cs typeface="Times New Roman"/>
                <a:hlinkClick r:id="rId4"/>
              </a:rPr>
              <a:t>manufacturer's</a:t>
            </a:r>
            <a:r>
              <a:rPr lang="en-GB" sz="2600" u="sng" dirty="0">
                <a:solidFill>
                  <a:srgbClr val="0000FF"/>
                </a:solidFill>
                <a:effectLst/>
                <a:ea typeface="Times New Roman" panose="02020603050405020304" pitchFamily="18" charset="0"/>
                <a:cs typeface="Times New Roman"/>
                <a:hlinkClick r:id="rId4"/>
              </a:rPr>
              <a:t> video</a:t>
            </a:r>
            <a:r>
              <a:rPr lang="en-GB" sz="2600" dirty="0">
                <a:effectLst/>
                <a:ea typeface="Times New Roman" panose="02020603050405020304" pitchFamily="18" charset="0"/>
                <a:cs typeface="Times New Roman"/>
              </a:rPr>
              <a:t>. </a:t>
            </a:r>
            <a:r>
              <a:rPr lang="en-GB" sz="2600" b="1" dirty="0">
                <a:effectLst/>
                <a:ea typeface="Times New Roman" panose="02020603050405020304" pitchFamily="18" charset="0"/>
                <a:cs typeface="Times New Roman"/>
              </a:rPr>
              <a:t>Immunisers are strongly encouraged to watch the video in its entirety before preparing the vaccine </a:t>
            </a:r>
            <a:r>
              <a:rPr lang="en-GB" sz="2600" dirty="0">
                <a:effectLst/>
                <a:ea typeface="Times New Roman" panose="02020603050405020304" pitchFamily="18" charset="0"/>
                <a:cs typeface="Times New Roman"/>
              </a:rPr>
              <a:t>for the first time  </a:t>
            </a:r>
          </a:p>
          <a:p>
            <a:pPr>
              <a:lnSpc>
                <a:spcPct val="120000"/>
              </a:lnSpc>
            </a:pPr>
            <a:r>
              <a:rPr lang="en-GB" sz="2600" dirty="0"/>
              <a:t>More detailed information about the preparation, reconstitution and administration of  </a:t>
            </a:r>
            <a:r>
              <a:rPr lang="en-GB" sz="2600" dirty="0" err="1">
                <a:latin typeface="Arial"/>
                <a:cs typeface="Arial"/>
              </a:rPr>
              <a:t>Abrysvo</a:t>
            </a:r>
            <a:r>
              <a:rPr lang="en-US" sz="2800" baseline="30000" dirty="0">
                <a:effectLst/>
                <a:latin typeface="Arial"/>
                <a:ea typeface="Times New Roman" panose="02020603050405020304" pitchFamily="18" charset="0"/>
                <a:cs typeface="Arial"/>
              </a:rPr>
              <a:t>▼</a:t>
            </a:r>
            <a:r>
              <a:rPr lang="en-GB" sz="2600" baseline="30000" dirty="0">
                <a:latin typeface="Arial"/>
                <a:cs typeface="Arial"/>
              </a:rPr>
              <a:t>®</a:t>
            </a:r>
            <a:r>
              <a:rPr lang="en-GB" sz="2600" dirty="0">
                <a:latin typeface="Arial"/>
                <a:cs typeface="Arial"/>
              </a:rPr>
              <a:t> vaccine can be found in the RSV</a:t>
            </a:r>
            <a:r>
              <a:rPr lang="en-GB" sz="2600" dirty="0"/>
              <a:t> training slides which are available to view here: </a:t>
            </a:r>
            <a:r>
              <a:rPr lang="en-GB" sz="2600" dirty="0">
                <a:hlinkClick r:id="rId5"/>
              </a:rPr>
              <a:t>Immunisation training resources and events - Public Health Wales (</a:t>
            </a:r>
            <a:r>
              <a:rPr lang="en-GB" sz="2600" dirty="0" err="1">
                <a:hlinkClick r:id="rId5"/>
              </a:rPr>
              <a:t>nhs.wales</a:t>
            </a:r>
            <a:r>
              <a:rPr lang="en-GB" sz="2600" dirty="0">
                <a:hlinkClick r:id="rId5"/>
              </a:rPr>
              <a:t>)</a:t>
            </a:r>
            <a:endParaRPr lang="en-GB" sz="2600" dirty="0">
              <a:effectLst/>
              <a:ea typeface="Times New Roman" panose="02020603050405020304" pitchFamily="18" charset="0"/>
              <a:cs typeface="Times New Roman"/>
            </a:endParaRPr>
          </a:p>
          <a:p>
            <a:endParaRPr lang="en-US" dirty="0"/>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a:xfrm>
            <a:off x="11454062" y="6361828"/>
            <a:ext cx="7315200" cy="365125"/>
          </a:xfrm>
        </p:spPr>
        <p:txBody>
          <a:bodyPr/>
          <a:lstStyle/>
          <a:p>
            <a:fld id="{344369E4-5DE7-46E5-874E-4FD437973785}" type="slidenum">
              <a:rPr lang="en-GB" smtClean="0"/>
              <a:pPr/>
              <a:t>72</a:t>
            </a:fld>
            <a:endParaRPr lang="en-GB" sz="1400" dirty="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69460" y="2263669"/>
            <a:ext cx="5905909" cy="18206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833DB6-B261-A611-978A-F7FAA00F0FF6}"/>
              </a:ext>
            </a:extLst>
          </p:cNvPr>
          <p:cNvSpPr txBox="1"/>
          <p:nvPr/>
        </p:nvSpPr>
        <p:spPr>
          <a:xfrm>
            <a:off x="5450816" y="3968081"/>
            <a:ext cx="27431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 from </a:t>
            </a:r>
            <a:r>
              <a:rPr lang="en-GB" sz="1200" dirty="0" err="1">
                <a:cs typeface="Arial"/>
              </a:rPr>
              <a:t>Abrysvo</a:t>
            </a:r>
            <a:r>
              <a:rPr lang="en-US" sz="1100" baseline="30000" dirty="0">
                <a:effectLst/>
                <a:latin typeface="Arial"/>
                <a:ea typeface="Times New Roman" panose="02020603050405020304" pitchFamily="18" charset="0"/>
                <a:cs typeface="Arial"/>
              </a:rPr>
              <a:t> ▼ </a:t>
            </a:r>
            <a:r>
              <a:rPr lang="en-GB" sz="1100" baseline="30000" dirty="0">
                <a:cs typeface="Arial"/>
              </a:rPr>
              <a:t>®</a:t>
            </a:r>
            <a:r>
              <a:rPr lang="en-GB" sz="1200" dirty="0">
                <a:cs typeface="Arial"/>
              </a:rPr>
              <a:t> vaccine SPC</a:t>
            </a:r>
            <a:endParaRPr lang="en-US" dirty="0"/>
          </a:p>
        </p:txBody>
      </p:sp>
      <p:pic>
        <p:nvPicPr>
          <p:cNvPr id="4" name="Picture 3">
            <a:extLst>
              <a:ext uri="{FF2B5EF4-FFF2-40B4-BE49-F238E27FC236}">
                <a16:creationId xmlns:a16="http://schemas.microsoft.com/office/drawing/2014/main" id="{097B03E0-57F3-7B00-D0B5-7B3206CEA464}"/>
              </a:ext>
            </a:extLst>
          </p:cNvPr>
          <p:cNvPicPr>
            <a:picLocks noChangeAspect="1"/>
          </p:cNvPicPr>
          <p:nvPr/>
        </p:nvPicPr>
        <p:blipFill>
          <a:blip r:embed="rId7"/>
          <a:stretch>
            <a:fillRect/>
          </a:stretch>
        </p:blipFill>
        <p:spPr>
          <a:xfrm>
            <a:off x="668408" y="2306501"/>
            <a:ext cx="2695021" cy="1777825"/>
          </a:xfrm>
          <a:prstGeom prst="rect">
            <a:avLst/>
          </a:prstGeom>
        </p:spPr>
      </p:pic>
    </p:spTree>
    <p:extLst>
      <p:ext uri="{BB962C8B-B14F-4D97-AF65-F5344CB8AC3E}">
        <p14:creationId xmlns:p14="http://schemas.microsoft.com/office/powerpoint/2010/main" val="16899199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0288-144B-3EEE-DA70-015E7F62B92D}"/>
              </a:ext>
            </a:extLst>
          </p:cNvPr>
          <p:cNvSpPr>
            <a:spLocks noGrp="1"/>
          </p:cNvSpPr>
          <p:nvPr>
            <p:ph type="title"/>
          </p:nvPr>
        </p:nvSpPr>
        <p:spPr>
          <a:xfrm>
            <a:off x="838200" y="242056"/>
            <a:ext cx="10515600" cy="707927"/>
          </a:xfrm>
        </p:spPr>
        <p:txBody>
          <a:bodyPr/>
          <a:lstStyle/>
          <a:p>
            <a:r>
              <a:rPr lang="en-GB" dirty="0"/>
              <a:t>RSV and co-administration: </a:t>
            </a:r>
          </a:p>
        </p:txBody>
      </p:sp>
      <p:sp>
        <p:nvSpPr>
          <p:cNvPr id="5" name="Slide Number Placeholder 4">
            <a:extLst>
              <a:ext uri="{FF2B5EF4-FFF2-40B4-BE49-F238E27FC236}">
                <a16:creationId xmlns:a16="http://schemas.microsoft.com/office/drawing/2014/main" id="{38D9D8D2-E13C-6818-9B4D-85CBAB4AB9DB}"/>
              </a:ext>
            </a:extLst>
          </p:cNvPr>
          <p:cNvSpPr>
            <a:spLocks noGrp="1"/>
          </p:cNvSpPr>
          <p:nvPr>
            <p:ph type="sldNum" sz="quarter" idx="12"/>
          </p:nvPr>
        </p:nvSpPr>
        <p:spPr/>
        <p:txBody>
          <a:bodyPr/>
          <a:lstStyle/>
          <a:p>
            <a:fld id="{561D0CCE-8DCC-44DC-A653-AE62B1D84A52}" type="slidenum">
              <a:rPr lang="en-GB" smtClean="0"/>
              <a:pPr/>
              <a:t>73</a:t>
            </a:fld>
            <a:endParaRPr lang="en-GB"/>
          </a:p>
        </p:txBody>
      </p:sp>
      <p:pic>
        <p:nvPicPr>
          <p:cNvPr id="6" name="Content Placeholder 5">
            <a:extLst>
              <a:ext uri="{FF2B5EF4-FFF2-40B4-BE49-F238E27FC236}">
                <a16:creationId xmlns:a16="http://schemas.microsoft.com/office/drawing/2014/main" id="{328AAEE4-8182-ACEC-205B-48C698ABFCB2}"/>
              </a:ext>
            </a:extLst>
          </p:cNvPr>
          <p:cNvPicPr>
            <a:picLocks noGrp="1" noChangeAspect="1"/>
          </p:cNvPicPr>
          <p:nvPr>
            <p:ph idx="1"/>
          </p:nvPr>
        </p:nvPicPr>
        <p:blipFill>
          <a:blip r:embed="rId3"/>
          <a:stretch>
            <a:fillRect/>
          </a:stretch>
        </p:blipFill>
        <p:spPr>
          <a:xfrm>
            <a:off x="1008017" y="1167427"/>
            <a:ext cx="8772525" cy="3333750"/>
          </a:xfrm>
          <a:prstGeom prst="rect">
            <a:avLst/>
          </a:prstGeom>
          <a:ln w="19050">
            <a:solidFill>
              <a:schemeClr val="tx1"/>
            </a:solidFill>
          </a:ln>
        </p:spPr>
      </p:pic>
      <p:sp>
        <p:nvSpPr>
          <p:cNvPr id="8" name="TextBox 7">
            <a:extLst>
              <a:ext uri="{FF2B5EF4-FFF2-40B4-BE49-F238E27FC236}">
                <a16:creationId xmlns:a16="http://schemas.microsoft.com/office/drawing/2014/main" id="{9BF27F65-1472-899D-0FF1-6BC5B78DB085}"/>
              </a:ext>
            </a:extLst>
          </p:cNvPr>
          <p:cNvSpPr txBox="1"/>
          <p:nvPr/>
        </p:nvSpPr>
        <p:spPr>
          <a:xfrm>
            <a:off x="1008017" y="4668944"/>
            <a:ext cx="8772525" cy="1169551"/>
          </a:xfrm>
          <a:prstGeom prst="rect">
            <a:avLst/>
          </a:prstGeom>
          <a:noFill/>
        </p:spPr>
        <p:txBody>
          <a:bodyPr wrap="square">
            <a:spAutoFit/>
          </a:bodyPr>
          <a:lstStyle/>
          <a:p>
            <a:r>
              <a:rPr lang="en-GB" sz="1400" dirty="0">
                <a:solidFill>
                  <a:schemeClr val="accent6"/>
                </a:solidFill>
              </a:rPr>
              <a:t>ˆˆˆ Giving </a:t>
            </a:r>
            <a:r>
              <a:rPr lang="en-GB" sz="1400" dirty="0" err="1">
                <a:solidFill>
                  <a:schemeClr val="accent6"/>
                </a:solidFill>
              </a:rPr>
              <a:t>Abrysvo</a:t>
            </a:r>
            <a:r>
              <a:rPr lang="en-US" sz="1400" baseline="30000" dirty="0">
                <a:effectLst/>
                <a:latin typeface="Arial"/>
                <a:ea typeface="Times New Roman" panose="02020603050405020304" pitchFamily="18" charset="0"/>
                <a:cs typeface="Arial"/>
              </a:rPr>
              <a:t>▼</a:t>
            </a:r>
            <a:r>
              <a:rPr lang="en-GB" sz="1400" dirty="0">
                <a:solidFill>
                  <a:schemeClr val="accent6"/>
                </a:solidFill>
              </a:rPr>
              <a:t>® with the seasonal influenza vaccine may reduce the immune response to both the RSV and influenza (H3N2) components, which may increase the risk of severe respiratory disease in older adults. Additionally, co-administering the COVID-19 vaccine may diminish the immune response to the RSV vaccine. However, if it is thought that the individual is unlikely to return for their influenza or COVID-19 vaccine, they can be given at the same time. </a:t>
            </a:r>
          </a:p>
        </p:txBody>
      </p:sp>
      <p:sp>
        <p:nvSpPr>
          <p:cNvPr id="10" name="TextBox 9">
            <a:extLst>
              <a:ext uri="{FF2B5EF4-FFF2-40B4-BE49-F238E27FC236}">
                <a16:creationId xmlns:a16="http://schemas.microsoft.com/office/drawing/2014/main" id="{F7267D62-424C-008C-705D-4686F660A9B6}"/>
              </a:ext>
            </a:extLst>
          </p:cNvPr>
          <p:cNvSpPr txBox="1"/>
          <p:nvPr/>
        </p:nvSpPr>
        <p:spPr>
          <a:xfrm>
            <a:off x="8172994" y="2947056"/>
            <a:ext cx="437606" cy="369332"/>
          </a:xfrm>
          <a:prstGeom prst="rect">
            <a:avLst/>
          </a:prstGeom>
          <a:noFill/>
        </p:spPr>
        <p:txBody>
          <a:bodyPr wrap="square">
            <a:spAutoFit/>
          </a:bodyPr>
          <a:lstStyle/>
          <a:p>
            <a:r>
              <a:rPr lang="en-GB" sz="1800" dirty="0">
                <a:solidFill>
                  <a:schemeClr val="accent6"/>
                </a:solidFill>
              </a:rPr>
              <a:t> </a:t>
            </a:r>
            <a:r>
              <a:rPr lang="en-GB" sz="1200" dirty="0">
                <a:solidFill>
                  <a:schemeClr val="accent6"/>
                </a:solidFill>
              </a:rPr>
              <a:t>®</a:t>
            </a:r>
            <a:endParaRPr lang="en-GB" dirty="0"/>
          </a:p>
        </p:txBody>
      </p:sp>
    </p:spTree>
    <p:extLst>
      <p:ext uri="{BB962C8B-B14F-4D97-AF65-F5344CB8AC3E}">
        <p14:creationId xmlns:p14="http://schemas.microsoft.com/office/powerpoint/2010/main" val="421305930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99FF-7A4A-56E5-1EE3-3B37B3B56DF2}"/>
              </a:ext>
            </a:extLst>
          </p:cNvPr>
          <p:cNvSpPr>
            <a:spLocks noGrp="1"/>
          </p:cNvSpPr>
          <p:nvPr>
            <p:ph type="title"/>
          </p:nvPr>
        </p:nvSpPr>
        <p:spPr>
          <a:xfrm>
            <a:off x="345829" y="169571"/>
            <a:ext cx="10515600" cy="754878"/>
          </a:xfrm>
        </p:spPr>
        <p:txBody>
          <a:bodyPr/>
          <a:lstStyle/>
          <a:p>
            <a:r>
              <a:rPr lang="en-GB" dirty="0"/>
              <a:t>RSV public resources</a:t>
            </a:r>
          </a:p>
        </p:txBody>
      </p:sp>
      <p:pic>
        <p:nvPicPr>
          <p:cNvPr id="7" name="Content Placeholder 6">
            <a:extLst>
              <a:ext uri="{FF2B5EF4-FFF2-40B4-BE49-F238E27FC236}">
                <a16:creationId xmlns:a16="http://schemas.microsoft.com/office/drawing/2014/main" id="{23117CA2-D5C7-C479-C1C1-43D19125581B}"/>
              </a:ext>
            </a:extLst>
          </p:cNvPr>
          <p:cNvPicPr>
            <a:picLocks noGrp="1" noChangeAspect="1"/>
          </p:cNvPicPr>
          <p:nvPr>
            <p:ph idx="1"/>
          </p:nvPr>
        </p:nvPicPr>
        <p:blipFill>
          <a:blip r:embed="rId2"/>
          <a:stretch>
            <a:fillRect/>
          </a:stretch>
        </p:blipFill>
        <p:spPr>
          <a:xfrm>
            <a:off x="8468612" y="709893"/>
            <a:ext cx="3377559" cy="5012250"/>
          </a:xfrm>
          <a:ln w="19050">
            <a:solidFill>
              <a:schemeClr val="tx1"/>
            </a:solidFill>
          </a:ln>
        </p:spPr>
      </p:pic>
      <p:sp>
        <p:nvSpPr>
          <p:cNvPr id="5" name="Slide Number Placeholder 4">
            <a:extLst>
              <a:ext uri="{FF2B5EF4-FFF2-40B4-BE49-F238E27FC236}">
                <a16:creationId xmlns:a16="http://schemas.microsoft.com/office/drawing/2014/main" id="{EEAADB92-87D8-A3C9-984F-DCC8F6913DB9}"/>
              </a:ext>
            </a:extLst>
          </p:cNvPr>
          <p:cNvSpPr>
            <a:spLocks noGrp="1"/>
          </p:cNvSpPr>
          <p:nvPr>
            <p:ph type="sldNum" sz="quarter" idx="12"/>
          </p:nvPr>
        </p:nvSpPr>
        <p:spPr/>
        <p:txBody>
          <a:bodyPr/>
          <a:lstStyle/>
          <a:p>
            <a:fld id="{561D0CCE-8DCC-44DC-A653-AE62B1D84A52}" type="slidenum">
              <a:rPr lang="en-GB" smtClean="0"/>
              <a:pPr/>
              <a:t>74</a:t>
            </a:fld>
            <a:endParaRPr lang="en-GB"/>
          </a:p>
        </p:txBody>
      </p:sp>
      <p:pic>
        <p:nvPicPr>
          <p:cNvPr id="9" name="Picture 8">
            <a:extLst>
              <a:ext uri="{FF2B5EF4-FFF2-40B4-BE49-F238E27FC236}">
                <a16:creationId xmlns:a16="http://schemas.microsoft.com/office/drawing/2014/main" id="{A0AA5185-801C-4554-D63A-1D2F1C7BECC1}"/>
              </a:ext>
            </a:extLst>
          </p:cNvPr>
          <p:cNvPicPr>
            <a:picLocks noChangeAspect="1"/>
          </p:cNvPicPr>
          <p:nvPr/>
        </p:nvPicPr>
        <p:blipFill>
          <a:blip r:embed="rId3"/>
          <a:stretch>
            <a:fillRect/>
          </a:stretch>
        </p:blipFill>
        <p:spPr>
          <a:xfrm>
            <a:off x="2730637" y="1135857"/>
            <a:ext cx="1577330" cy="3506482"/>
          </a:xfrm>
          <a:prstGeom prst="rect">
            <a:avLst/>
          </a:prstGeom>
          <a:ln w="19050">
            <a:solidFill>
              <a:schemeClr val="tx1"/>
            </a:solidFill>
          </a:ln>
        </p:spPr>
      </p:pic>
      <p:pic>
        <p:nvPicPr>
          <p:cNvPr id="11" name="Picture 10">
            <a:extLst>
              <a:ext uri="{FF2B5EF4-FFF2-40B4-BE49-F238E27FC236}">
                <a16:creationId xmlns:a16="http://schemas.microsoft.com/office/drawing/2014/main" id="{B03E969E-817A-203C-A0BD-DC2BAB63AC6A}"/>
              </a:ext>
            </a:extLst>
          </p:cNvPr>
          <p:cNvPicPr>
            <a:picLocks noChangeAspect="1"/>
          </p:cNvPicPr>
          <p:nvPr/>
        </p:nvPicPr>
        <p:blipFill>
          <a:blip r:embed="rId4"/>
          <a:stretch>
            <a:fillRect/>
          </a:stretch>
        </p:blipFill>
        <p:spPr>
          <a:xfrm rot="10800000">
            <a:off x="838200" y="1135857"/>
            <a:ext cx="1637545" cy="3506482"/>
          </a:xfrm>
          <a:prstGeom prst="rect">
            <a:avLst/>
          </a:prstGeom>
          <a:ln w="19050">
            <a:solidFill>
              <a:schemeClr val="tx1"/>
            </a:solidFill>
          </a:ln>
        </p:spPr>
      </p:pic>
      <p:sp>
        <p:nvSpPr>
          <p:cNvPr id="13" name="TextBox 12">
            <a:extLst>
              <a:ext uri="{FF2B5EF4-FFF2-40B4-BE49-F238E27FC236}">
                <a16:creationId xmlns:a16="http://schemas.microsoft.com/office/drawing/2014/main" id="{5AEB0835-1319-3A4A-02A7-14183CF3B43A}"/>
              </a:ext>
            </a:extLst>
          </p:cNvPr>
          <p:cNvSpPr txBox="1"/>
          <p:nvPr/>
        </p:nvSpPr>
        <p:spPr>
          <a:xfrm>
            <a:off x="168812" y="5161109"/>
            <a:ext cx="7343335" cy="923330"/>
          </a:xfrm>
          <a:prstGeom prst="rect">
            <a:avLst/>
          </a:prstGeom>
          <a:noFill/>
        </p:spPr>
        <p:txBody>
          <a:bodyPr wrap="square">
            <a:spAutoFit/>
          </a:bodyPr>
          <a:lstStyle/>
          <a:p>
            <a:r>
              <a:rPr lang="en-GB" dirty="0"/>
              <a:t>Bilingual digital version available on PHW vaccines website:</a:t>
            </a:r>
          </a:p>
          <a:p>
            <a:pPr marL="742950" lvl="1" indent="-285750">
              <a:buFont typeface="Courier New" panose="02070309020205020404" pitchFamily="49" charset="0"/>
              <a:buChar char="o"/>
            </a:pPr>
            <a:r>
              <a:rPr lang="en-GB" dirty="0">
                <a:hlinkClick r:id="rId5"/>
              </a:rPr>
              <a:t>English website page </a:t>
            </a:r>
            <a:r>
              <a:rPr lang="en-GB" dirty="0"/>
              <a:t>(English presents first on the leaflet)</a:t>
            </a:r>
          </a:p>
          <a:p>
            <a:pPr marL="742950" lvl="1" indent="-285750">
              <a:buFont typeface="Courier New" panose="02070309020205020404" pitchFamily="49" charset="0"/>
              <a:buChar char="o"/>
            </a:pPr>
            <a:r>
              <a:rPr lang="en-GB" dirty="0">
                <a:hlinkClick r:id="rId6"/>
              </a:rPr>
              <a:t>Welsh website page </a:t>
            </a:r>
            <a:r>
              <a:rPr lang="en-GB" dirty="0"/>
              <a:t>(Welsh presents first on the leaflet)</a:t>
            </a:r>
          </a:p>
        </p:txBody>
      </p:sp>
      <p:sp>
        <p:nvSpPr>
          <p:cNvPr id="15" name="TextBox 14">
            <a:extLst>
              <a:ext uri="{FF2B5EF4-FFF2-40B4-BE49-F238E27FC236}">
                <a16:creationId xmlns:a16="http://schemas.microsoft.com/office/drawing/2014/main" id="{B181A493-042F-A601-1C9B-A9D660103379}"/>
              </a:ext>
            </a:extLst>
          </p:cNvPr>
          <p:cNvSpPr txBox="1"/>
          <p:nvPr/>
        </p:nvSpPr>
        <p:spPr>
          <a:xfrm>
            <a:off x="4562858" y="1952089"/>
            <a:ext cx="3583702" cy="2031325"/>
          </a:xfrm>
          <a:prstGeom prst="rect">
            <a:avLst/>
          </a:prstGeom>
          <a:noFill/>
        </p:spPr>
        <p:txBody>
          <a:bodyPr wrap="square">
            <a:spAutoFit/>
          </a:bodyPr>
          <a:lstStyle/>
          <a:p>
            <a:r>
              <a:rPr lang="en-GB" dirty="0"/>
              <a:t>Resources are available to order for </a:t>
            </a:r>
            <a:r>
              <a:rPr lang="en-GB" b="1" dirty="0"/>
              <a:t>free</a:t>
            </a:r>
            <a:r>
              <a:rPr lang="en-GB" dirty="0"/>
              <a:t> on </a:t>
            </a:r>
            <a:r>
              <a:rPr lang="en-GB" dirty="0">
                <a:hlinkClick r:id="rId7"/>
              </a:rPr>
              <a:t>Health Information Resources website</a:t>
            </a:r>
            <a:r>
              <a:rPr lang="en-GB" dirty="0"/>
              <a:t> </a:t>
            </a:r>
          </a:p>
          <a:p>
            <a:endParaRPr lang="en-GB" dirty="0"/>
          </a:p>
          <a:p>
            <a:r>
              <a:rPr lang="en-GB" dirty="0"/>
              <a:t>(</a:t>
            </a:r>
            <a:r>
              <a:rPr lang="en-GB" b="1" dirty="0"/>
              <a:t>Note: </a:t>
            </a:r>
            <a:r>
              <a:rPr lang="en-GB" dirty="0"/>
              <a:t>please contact </a:t>
            </a:r>
            <a:r>
              <a:rPr lang="en-GB" dirty="0">
                <a:hlinkClick r:id="rId8"/>
              </a:rPr>
              <a:t>phw.vaccines@wales.nhs.uk</a:t>
            </a:r>
            <a:r>
              <a:rPr lang="en-GB" dirty="0"/>
              <a:t> if you wish to place a large order</a:t>
            </a:r>
          </a:p>
        </p:txBody>
      </p:sp>
      <p:sp>
        <p:nvSpPr>
          <p:cNvPr id="16" name="TextBox 15">
            <a:extLst>
              <a:ext uri="{FF2B5EF4-FFF2-40B4-BE49-F238E27FC236}">
                <a16:creationId xmlns:a16="http://schemas.microsoft.com/office/drawing/2014/main" id="{1B90921E-1B35-2B20-74F2-C169CFD38B1F}"/>
              </a:ext>
            </a:extLst>
          </p:cNvPr>
          <p:cNvSpPr txBox="1"/>
          <p:nvPr/>
        </p:nvSpPr>
        <p:spPr>
          <a:xfrm>
            <a:off x="1141078" y="4706480"/>
            <a:ext cx="2897945" cy="369332"/>
          </a:xfrm>
          <a:prstGeom prst="rect">
            <a:avLst/>
          </a:prstGeom>
          <a:noFill/>
        </p:spPr>
        <p:txBody>
          <a:bodyPr wrap="square" rtlCol="0">
            <a:spAutoFit/>
          </a:bodyPr>
          <a:lstStyle/>
          <a:p>
            <a:r>
              <a:rPr lang="en-GB" dirty="0"/>
              <a:t>Patient information leaflet</a:t>
            </a:r>
          </a:p>
        </p:txBody>
      </p:sp>
      <p:sp>
        <p:nvSpPr>
          <p:cNvPr id="17" name="TextBox 16">
            <a:extLst>
              <a:ext uri="{FF2B5EF4-FFF2-40B4-BE49-F238E27FC236}">
                <a16:creationId xmlns:a16="http://schemas.microsoft.com/office/drawing/2014/main" id="{0416002E-2A6D-3588-E714-AD2D62842665}"/>
              </a:ext>
            </a:extLst>
          </p:cNvPr>
          <p:cNvSpPr txBox="1"/>
          <p:nvPr/>
        </p:nvSpPr>
        <p:spPr>
          <a:xfrm>
            <a:off x="8610600" y="5737997"/>
            <a:ext cx="2897945" cy="369332"/>
          </a:xfrm>
          <a:prstGeom prst="rect">
            <a:avLst/>
          </a:prstGeom>
          <a:noFill/>
        </p:spPr>
        <p:txBody>
          <a:bodyPr wrap="square" rtlCol="0">
            <a:spAutoFit/>
          </a:bodyPr>
          <a:lstStyle/>
          <a:p>
            <a:pPr algn="ctr"/>
            <a:r>
              <a:rPr lang="en-GB" dirty="0"/>
              <a:t>Poster</a:t>
            </a:r>
          </a:p>
        </p:txBody>
      </p:sp>
    </p:spTree>
    <p:extLst>
      <p:ext uri="{BB962C8B-B14F-4D97-AF65-F5344CB8AC3E}">
        <p14:creationId xmlns:p14="http://schemas.microsoft.com/office/powerpoint/2010/main" val="36834051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99FF-7A4A-56E5-1EE3-3B37B3B56DF2}"/>
              </a:ext>
            </a:extLst>
          </p:cNvPr>
          <p:cNvSpPr>
            <a:spLocks noGrp="1"/>
          </p:cNvSpPr>
          <p:nvPr>
            <p:ph type="title"/>
          </p:nvPr>
        </p:nvSpPr>
        <p:spPr>
          <a:xfrm>
            <a:off x="325033" y="101794"/>
            <a:ext cx="10515600" cy="814416"/>
          </a:xfrm>
        </p:spPr>
        <p:txBody>
          <a:bodyPr/>
          <a:lstStyle/>
          <a:p>
            <a:r>
              <a:rPr lang="en-GB" dirty="0"/>
              <a:t>RSV healthcare professional resources</a:t>
            </a:r>
          </a:p>
        </p:txBody>
      </p:sp>
      <p:pic>
        <p:nvPicPr>
          <p:cNvPr id="6" name="Content Placeholder 5">
            <a:extLst>
              <a:ext uri="{FF2B5EF4-FFF2-40B4-BE49-F238E27FC236}">
                <a16:creationId xmlns:a16="http://schemas.microsoft.com/office/drawing/2014/main" id="{2894D75C-071C-D8A9-6C75-964552DCA0EE}"/>
              </a:ext>
            </a:extLst>
          </p:cNvPr>
          <p:cNvPicPr>
            <a:picLocks noGrp="1" noChangeAspect="1"/>
          </p:cNvPicPr>
          <p:nvPr>
            <p:ph idx="1"/>
          </p:nvPr>
        </p:nvPicPr>
        <p:blipFill>
          <a:blip r:embed="rId3"/>
          <a:stretch>
            <a:fillRect/>
          </a:stretch>
        </p:blipFill>
        <p:spPr>
          <a:xfrm>
            <a:off x="325033" y="1011193"/>
            <a:ext cx="2155752" cy="3140270"/>
          </a:xfrm>
        </p:spPr>
        <p:style>
          <a:lnRef idx="2">
            <a:schemeClr val="accent6"/>
          </a:lnRef>
          <a:fillRef idx="1">
            <a:schemeClr val="lt1"/>
          </a:fillRef>
          <a:effectRef idx="0">
            <a:schemeClr val="accent6"/>
          </a:effectRef>
          <a:fontRef idx="minor">
            <a:schemeClr val="dk1"/>
          </a:fontRef>
        </p:style>
      </p:pic>
      <p:sp>
        <p:nvSpPr>
          <p:cNvPr id="5" name="Slide Number Placeholder 4">
            <a:extLst>
              <a:ext uri="{FF2B5EF4-FFF2-40B4-BE49-F238E27FC236}">
                <a16:creationId xmlns:a16="http://schemas.microsoft.com/office/drawing/2014/main" id="{EEAADB92-87D8-A3C9-984F-DCC8F6913DB9}"/>
              </a:ext>
            </a:extLst>
          </p:cNvPr>
          <p:cNvSpPr>
            <a:spLocks noGrp="1"/>
          </p:cNvSpPr>
          <p:nvPr>
            <p:ph type="sldNum" sz="quarter" idx="12"/>
          </p:nvPr>
        </p:nvSpPr>
        <p:spPr/>
        <p:txBody>
          <a:bodyPr/>
          <a:lstStyle/>
          <a:p>
            <a:fld id="{561D0CCE-8DCC-44DC-A653-AE62B1D84A52}" type="slidenum">
              <a:rPr lang="en-GB" smtClean="0"/>
              <a:pPr/>
              <a:t>75</a:t>
            </a:fld>
            <a:endParaRPr lang="en-GB"/>
          </a:p>
        </p:txBody>
      </p:sp>
      <p:pic>
        <p:nvPicPr>
          <p:cNvPr id="8" name="Picture 7">
            <a:extLst>
              <a:ext uri="{FF2B5EF4-FFF2-40B4-BE49-F238E27FC236}">
                <a16:creationId xmlns:a16="http://schemas.microsoft.com/office/drawing/2014/main" id="{EC8C1AF9-A85F-B844-3471-7DB2A68A3CF5}"/>
              </a:ext>
            </a:extLst>
          </p:cNvPr>
          <p:cNvPicPr>
            <a:picLocks noChangeAspect="1"/>
          </p:cNvPicPr>
          <p:nvPr/>
        </p:nvPicPr>
        <p:blipFill>
          <a:blip r:embed="rId4"/>
          <a:stretch>
            <a:fillRect/>
          </a:stretch>
        </p:blipFill>
        <p:spPr>
          <a:xfrm>
            <a:off x="3311084" y="1011193"/>
            <a:ext cx="2657516" cy="3998928"/>
          </a:xfrm>
          <a:prstGeom prst="rect">
            <a:avLst/>
          </a:prstGeom>
        </p:spPr>
        <p:style>
          <a:lnRef idx="2">
            <a:schemeClr val="accent6"/>
          </a:lnRef>
          <a:fillRef idx="1">
            <a:schemeClr val="lt1"/>
          </a:fillRef>
          <a:effectRef idx="0">
            <a:schemeClr val="accent6"/>
          </a:effectRef>
          <a:fontRef idx="minor">
            <a:schemeClr val="dk1"/>
          </a:fontRef>
        </p:style>
      </p:pic>
      <p:pic>
        <p:nvPicPr>
          <p:cNvPr id="10" name="Picture 9">
            <a:extLst>
              <a:ext uri="{FF2B5EF4-FFF2-40B4-BE49-F238E27FC236}">
                <a16:creationId xmlns:a16="http://schemas.microsoft.com/office/drawing/2014/main" id="{13FCF4DE-7CC9-DE36-CB30-4D577A6E2039}"/>
              </a:ext>
            </a:extLst>
          </p:cNvPr>
          <p:cNvPicPr>
            <a:picLocks noChangeAspect="1"/>
          </p:cNvPicPr>
          <p:nvPr/>
        </p:nvPicPr>
        <p:blipFill>
          <a:blip r:embed="rId5"/>
          <a:stretch>
            <a:fillRect/>
          </a:stretch>
        </p:blipFill>
        <p:spPr>
          <a:xfrm rot="10800000">
            <a:off x="3881658" y="1515516"/>
            <a:ext cx="2719110" cy="4025300"/>
          </a:xfrm>
          <a:prstGeom prst="rect">
            <a:avLst/>
          </a:prstGeom>
        </p:spPr>
        <p:style>
          <a:lnRef idx="2">
            <a:schemeClr val="accent6"/>
          </a:lnRef>
          <a:fillRef idx="1">
            <a:schemeClr val="lt1"/>
          </a:fillRef>
          <a:effectRef idx="0">
            <a:schemeClr val="accent6"/>
          </a:effectRef>
          <a:fontRef idx="minor">
            <a:schemeClr val="dk1"/>
          </a:fontRef>
        </p:style>
      </p:pic>
      <p:pic>
        <p:nvPicPr>
          <p:cNvPr id="12" name="Picture 11">
            <a:extLst>
              <a:ext uri="{FF2B5EF4-FFF2-40B4-BE49-F238E27FC236}">
                <a16:creationId xmlns:a16="http://schemas.microsoft.com/office/drawing/2014/main" id="{E63DBBBC-0A14-651F-01FB-DC89223F6A31}"/>
              </a:ext>
            </a:extLst>
          </p:cNvPr>
          <p:cNvPicPr>
            <a:picLocks noChangeAspect="1"/>
          </p:cNvPicPr>
          <p:nvPr/>
        </p:nvPicPr>
        <p:blipFill>
          <a:blip r:embed="rId6"/>
          <a:stretch>
            <a:fillRect/>
          </a:stretch>
        </p:blipFill>
        <p:spPr>
          <a:xfrm rot="10800000">
            <a:off x="747876" y="1290686"/>
            <a:ext cx="2115905" cy="3140271"/>
          </a:xfrm>
          <a:prstGeom prst="rect">
            <a:avLst/>
          </a:prstGeom>
        </p:spPr>
        <p:style>
          <a:lnRef idx="2">
            <a:schemeClr val="accent6"/>
          </a:lnRef>
          <a:fillRef idx="1">
            <a:schemeClr val="lt1"/>
          </a:fillRef>
          <a:effectRef idx="0">
            <a:schemeClr val="accent6"/>
          </a:effectRef>
          <a:fontRef idx="minor">
            <a:schemeClr val="dk1"/>
          </a:fontRef>
        </p:style>
      </p:pic>
      <p:pic>
        <p:nvPicPr>
          <p:cNvPr id="14" name="Picture 13">
            <a:extLst>
              <a:ext uri="{FF2B5EF4-FFF2-40B4-BE49-F238E27FC236}">
                <a16:creationId xmlns:a16="http://schemas.microsoft.com/office/drawing/2014/main" id="{63C4A888-9C04-20C2-DDAB-4EB77AEB616F}"/>
              </a:ext>
            </a:extLst>
          </p:cNvPr>
          <p:cNvPicPr>
            <a:picLocks noChangeAspect="1"/>
          </p:cNvPicPr>
          <p:nvPr/>
        </p:nvPicPr>
        <p:blipFill>
          <a:blip r:embed="rId7"/>
          <a:stretch>
            <a:fillRect/>
          </a:stretch>
        </p:blipFill>
        <p:spPr>
          <a:xfrm>
            <a:off x="7023610" y="1011193"/>
            <a:ext cx="2112970" cy="3140270"/>
          </a:xfrm>
          <a:prstGeom prst="rect">
            <a:avLst/>
          </a:prstGeom>
        </p:spPr>
        <p:style>
          <a:lnRef idx="2">
            <a:schemeClr val="accent6"/>
          </a:lnRef>
          <a:fillRef idx="1">
            <a:schemeClr val="lt1"/>
          </a:fillRef>
          <a:effectRef idx="0">
            <a:schemeClr val="accent6"/>
          </a:effectRef>
          <a:fontRef idx="minor">
            <a:schemeClr val="dk1"/>
          </a:fontRef>
        </p:style>
      </p:pic>
      <p:pic>
        <p:nvPicPr>
          <p:cNvPr id="16" name="Picture 15">
            <a:extLst>
              <a:ext uri="{FF2B5EF4-FFF2-40B4-BE49-F238E27FC236}">
                <a16:creationId xmlns:a16="http://schemas.microsoft.com/office/drawing/2014/main" id="{21E349F3-042B-D308-8973-AE24E6C2754D}"/>
              </a:ext>
            </a:extLst>
          </p:cNvPr>
          <p:cNvPicPr>
            <a:picLocks noChangeAspect="1"/>
          </p:cNvPicPr>
          <p:nvPr/>
        </p:nvPicPr>
        <p:blipFill>
          <a:blip r:embed="rId8"/>
          <a:stretch>
            <a:fillRect/>
          </a:stretch>
        </p:blipFill>
        <p:spPr>
          <a:xfrm>
            <a:off x="7273800" y="1340652"/>
            <a:ext cx="2355203" cy="3140270"/>
          </a:xfrm>
          <a:prstGeom prst="rect">
            <a:avLst/>
          </a:prstGeom>
        </p:spPr>
        <p:style>
          <a:lnRef idx="2">
            <a:schemeClr val="accent6"/>
          </a:lnRef>
          <a:fillRef idx="1">
            <a:schemeClr val="lt1"/>
          </a:fillRef>
          <a:effectRef idx="0">
            <a:schemeClr val="accent6"/>
          </a:effectRef>
          <a:fontRef idx="minor">
            <a:schemeClr val="dk1"/>
          </a:fontRef>
        </p:style>
      </p:pic>
      <p:sp>
        <p:nvSpPr>
          <p:cNvPr id="17" name="TextBox 16">
            <a:extLst>
              <a:ext uri="{FF2B5EF4-FFF2-40B4-BE49-F238E27FC236}">
                <a16:creationId xmlns:a16="http://schemas.microsoft.com/office/drawing/2014/main" id="{F471FBDF-9632-6C5D-823D-AB31E2003B1D}"/>
              </a:ext>
            </a:extLst>
          </p:cNvPr>
          <p:cNvSpPr txBox="1"/>
          <p:nvPr/>
        </p:nvSpPr>
        <p:spPr>
          <a:xfrm>
            <a:off x="325033" y="4668535"/>
            <a:ext cx="3133782" cy="369332"/>
          </a:xfrm>
          <a:prstGeom prst="rect">
            <a:avLst/>
          </a:prstGeom>
          <a:noFill/>
        </p:spPr>
        <p:txBody>
          <a:bodyPr wrap="square" rtlCol="0">
            <a:spAutoFit/>
          </a:bodyPr>
          <a:lstStyle/>
          <a:p>
            <a:r>
              <a:rPr lang="en-GB" dirty="0"/>
              <a:t>RSV Toolkit CYM/ENG</a:t>
            </a:r>
          </a:p>
        </p:txBody>
      </p:sp>
      <p:sp>
        <p:nvSpPr>
          <p:cNvPr id="18" name="TextBox 17">
            <a:extLst>
              <a:ext uri="{FF2B5EF4-FFF2-40B4-BE49-F238E27FC236}">
                <a16:creationId xmlns:a16="http://schemas.microsoft.com/office/drawing/2014/main" id="{B05A7572-CCC9-7A6F-57AA-48A75BBB9F8A}"/>
              </a:ext>
            </a:extLst>
          </p:cNvPr>
          <p:cNvSpPr txBox="1"/>
          <p:nvPr/>
        </p:nvSpPr>
        <p:spPr>
          <a:xfrm>
            <a:off x="3466986" y="5540817"/>
            <a:ext cx="3133782" cy="369332"/>
          </a:xfrm>
          <a:prstGeom prst="rect">
            <a:avLst/>
          </a:prstGeom>
          <a:noFill/>
        </p:spPr>
        <p:txBody>
          <a:bodyPr wrap="square" rtlCol="0">
            <a:spAutoFit/>
          </a:bodyPr>
          <a:lstStyle/>
          <a:p>
            <a:r>
              <a:rPr lang="en-GB" dirty="0"/>
              <a:t>RSV Visual Aid CYM/ENG</a:t>
            </a:r>
          </a:p>
        </p:txBody>
      </p:sp>
      <p:sp>
        <p:nvSpPr>
          <p:cNvPr id="19" name="TextBox 18">
            <a:extLst>
              <a:ext uri="{FF2B5EF4-FFF2-40B4-BE49-F238E27FC236}">
                <a16:creationId xmlns:a16="http://schemas.microsoft.com/office/drawing/2014/main" id="{0DFE91E2-BC46-AD36-11D1-9E6BA69712E0}"/>
              </a:ext>
            </a:extLst>
          </p:cNvPr>
          <p:cNvSpPr txBox="1"/>
          <p:nvPr/>
        </p:nvSpPr>
        <p:spPr>
          <a:xfrm>
            <a:off x="7171341" y="4610325"/>
            <a:ext cx="2355203" cy="646331"/>
          </a:xfrm>
          <a:prstGeom prst="rect">
            <a:avLst/>
          </a:prstGeom>
          <a:noFill/>
        </p:spPr>
        <p:txBody>
          <a:bodyPr wrap="square" rtlCol="0">
            <a:spAutoFit/>
          </a:bodyPr>
          <a:lstStyle/>
          <a:p>
            <a:r>
              <a:rPr lang="en-GB" dirty="0"/>
              <a:t>RSV Template invite</a:t>
            </a:r>
          </a:p>
          <a:p>
            <a:r>
              <a:rPr lang="en-GB" dirty="0"/>
              <a:t> letter CYM/ENG</a:t>
            </a:r>
          </a:p>
        </p:txBody>
      </p:sp>
      <p:sp>
        <p:nvSpPr>
          <p:cNvPr id="20" name="TextBox 19">
            <a:extLst>
              <a:ext uri="{FF2B5EF4-FFF2-40B4-BE49-F238E27FC236}">
                <a16:creationId xmlns:a16="http://schemas.microsoft.com/office/drawing/2014/main" id="{BEDFA06D-3C9A-AFBC-6B28-2A0D43F0D0E7}"/>
              </a:ext>
            </a:extLst>
          </p:cNvPr>
          <p:cNvSpPr txBox="1"/>
          <p:nvPr/>
        </p:nvSpPr>
        <p:spPr>
          <a:xfrm>
            <a:off x="10319521" y="2493829"/>
            <a:ext cx="1547446" cy="3416320"/>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GB" dirty="0"/>
              <a:t>Resources are available to order for </a:t>
            </a:r>
            <a:r>
              <a:rPr lang="en-GB" b="1" dirty="0"/>
              <a:t>free</a:t>
            </a:r>
            <a:r>
              <a:rPr lang="en-GB" dirty="0"/>
              <a:t> on </a:t>
            </a:r>
            <a:r>
              <a:rPr lang="en-GB" dirty="0">
                <a:hlinkClick r:id="rId9"/>
              </a:rPr>
              <a:t>Health Information Resources website</a:t>
            </a:r>
            <a:r>
              <a:rPr lang="en-GB" dirty="0"/>
              <a:t> </a:t>
            </a:r>
          </a:p>
          <a:p>
            <a:r>
              <a:rPr lang="en-GB" dirty="0"/>
              <a:t>Or download from the </a:t>
            </a:r>
            <a:r>
              <a:rPr lang="en-GB" dirty="0">
                <a:hlinkClick r:id="rId10"/>
              </a:rPr>
              <a:t>RSV HCP webpage</a:t>
            </a:r>
            <a:endParaRPr lang="en-GB" dirty="0"/>
          </a:p>
        </p:txBody>
      </p:sp>
    </p:spTree>
    <p:extLst>
      <p:ext uri="{BB962C8B-B14F-4D97-AF65-F5344CB8AC3E}">
        <p14:creationId xmlns:p14="http://schemas.microsoft.com/office/powerpoint/2010/main" val="321159218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CB605-54B5-B858-78D0-BEBBF2F1627B}"/>
              </a:ext>
            </a:extLst>
          </p:cNvPr>
          <p:cNvSpPr>
            <a:spLocks noGrp="1"/>
          </p:cNvSpPr>
          <p:nvPr>
            <p:ph type="title"/>
          </p:nvPr>
        </p:nvSpPr>
        <p:spPr>
          <a:xfrm>
            <a:off x="386255" y="154150"/>
            <a:ext cx="10515600" cy="791013"/>
          </a:xfrm>
        </p:spPr>
        <p:txBody>
          <a:bodyPr/>
          <a:lstStyle/>
          <a:p>
            <a:r>
              <a:rPr lang="en-GB" dirty="0"/>
              <a:t>Influenza programme</a:t>
            </a:r>
          </a:p>
        </p:txBody>
      </p:sp>
      <p:sp>
        <p:nvSpPr>
          <p:cNvPr id="3" name="Content Placeholder 2">
            <a:extLst>
              <a:ext uri="{FF2B5EF4-FFF2-40B4-BE49-F238E27FC236}">
                <a16:creationId xmlns:a16="http://schemas.microsoft.com/office/drawing/2014/main" id="{FB04C2EA-EF90-C86F-ACD5-77B6B3EC31F1}"/>
              </a:ext>
            </a:extLst>
          </p:cNvPr>
          <p:cNvSpPr>
            <a:spLocks noGrp="1"/>
          </p:cNvSpPr>
          <p:nvPr>
            <p:ph idx="1"/>
          </p:nvPr>
        </p:nvSpPr>
        <p:spPr>
          <a:xfrm>
            <a:off x="386255" y="945163"/>
            <a:ext cx="11154104" cy="5098285"/>
          </a:xfrm>
        </p:spPr>
        <p:txBody>
          <a:bodyPr/>
          <a:lstStyle/>
          <a:p>
            <a:pPr marL="0" indent="0">
              <a:buNone/>
            </a:pPr>
            <a:r>
              <a:rPr lang="en-GB" sz="2400" b="1" dirty="0"/>
              <a:t>Change to the influenza vaccination programme 2024 to 2025 </a:t>
            </a:r>
            <a:r>
              <a:rPr lang="en-GB" sz="2400" dirty="0"/>
              <a:t>(</a:t>
            </a:r>
            <a:r>
              <a:rPr lang="en-GB" sz="2400" dirty="0">
                <a:hlinkClick r:id="rId2"/>
              </a:rPr>
              <a:t>WHC/2024/046</a:t>
            </a:r>
            <a:r>
              <a:rPr lang="en-GB" sz="2400" dirty="0"/>
              <a:t>) [04 December 2024]</a:t>
            </a:r>
          </a:p>
          <a:p>
            <a:r>
              <a:rPr lang="en-GB" sz="2000" dirty="0"/>
              <a:t>Uptake of flu vaccine is sub-optimal</a:t>
            </a:r>
          </a:p>
          <a:p>
            <a:r>
              <a:rPr lang="en-GB" sz="2000" dirty="0"/>
              <a:t>Concerning as flu is circulating </a:t>
            </a:r>
          </a:p>
          <a:p>
            <a:r>
              <a:rPr lang="en-GB" sz="2000" dirty="0"/>
              <a:t>Health boards should now support Primary Care services, through partnership working, with targeted flu ‘mop up’ to maximise uptake in all adult groups, particularly those in a clinical risk group</a:t>
            </a:r>
          </a:p>
          <a:p>
            <a:r>
              <a:rPr lang="en-GB" sz="2000" dirty="0"/>
              <a:t>A weekly summary of administered vaccinations must be provided by HBs to the registered GPs of vaccinated individuals (to enable updates to the patient record using an appropriate code)</a:t>
            </a:r>
          </a:p>
          <a:p>
            <a:r>
              <a:rPr lang="en-GB" sz="2000" dirty="0"/>
              <a:t>HBs will be expected to record vaccine administration using WIS</a:t>
            </a:r>
          </a:p>
          <a:p>
            <a:r>
              <a:rPr lang="en-GB" sz="2000" dirty="0"/>
              <a:t>Every effort should be made to check an individual’s previous vaccination history prior to vaccine administration</a:t>
            </a:r>
          </a:p>
          <a:p>
            <a:endParaRPr lang="en-GB" dirty="0"/>
          </a:p>
        </p:txBody>
      </p:sp>
      <p:sp>
        <p:nvSpPr>
          <p:cNvPr id="5" name="Slide Number Placeholder 4">
            <a:extLst>
              <a:ext uri="{FF2B5EF4-FFF2-40B4-BE49-F238E27FC236}">
                <a16:creationId xmlns:a16="http://schemas.microsoft.com/office/drawing/2014/main" id="{91ABF493-7E32-7F62-E26C-A587E4524863}"/>
              </a:ext>
            </a:extLst>
          </p:cNvPr>
          <p:cNvSpPr>
            <a:spLocks noGrp="1"/>
          </p:cNvSpPr>
          <p:nvPr>
            <p:ph type="sldNum" sz="quarter" idx="12"/>
          </p:nvPr>
        </p:nvSpPr>
        <p:spPr/>
        <p:txBody>
          <a:bodyPr/>
          <a:lstStyle/>
          <a:p>
            <a:fld id="{561D0CCE-8DCC-44DC-A653-AE62B1D84A52}" type="slidenum">
              <a:rPr lang="en-GB" smtClean="0"/>
              <a:pPr/>
              <a:t>76</a:t>
            </a:fld>
            <a:endParaRPr lang="en-GB"/>
          </a:p>
        </p:txBody>
      </p:sp>
      <p:pic>
        <p:nvPicPr>
          <p:cNvPr id="6" name="Picture 5">
            <a:extLst>
              <a:ext uri="{FF2B5EF4-FFF2-40B4-BE49-F238E27FC236}">
                <a16:creationId xmlns:a16="http://schemas.microsoft.com/office/drawing/2014/main" id="{BAD95C4A-6CD5-395A-4F1B-34D7F5AACE08}"/>
              </a:ext>
            </a:extLst>
          </p:cNvPr>
          <p:cNvPicPr>
            <a:picLocks noChangeAspect="1"/>
          </p:cNvPicPr>
          <p:nvPr/>
        </p:nvPicPr>
        <p:blipFill>
          <a:blip r:embed="rId3"/>
          <a:stretch>
            <a:fillRect/>
          </a:stretch>
        </p:blipFill>
        <p:spPr>
          <a:xfrm>
            <a:off x="10356423" y="238233"/>
            <a:ext cx="1449322" cy="2294760"/>
          </a:xfrm>
          <a:prstGeom prst="rect">
            <a:avLst/>
          </a:prstGeom>
          <a:ln w="19050">
            <a:solidFill>
              <a:schemeClr val="tx1"/>
            </a:solidFill>
          </a:ln>
        </p:spPr>
      </p:pic>
    </p:spTree>
    <p:extLst>
      <p:ext uri="{BB962C8B-B14F-4D97-AF65-F5344CB8AC3E}">
        <p14:creationId xmlns:p14="http://schemas.microsoft.com/office/powerpoint/2010/main" val="27550670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0BC0B-10FE-8F7F-BD3F-19F6621F3FFE}"/>
              </a:ext>
            </a:extLst>
          </p:cNvPr>
          <p:cNvSpPr>
            <a:spLocks noGrp="1"/>
          </p:cNvSpPr>
          <p:nvPr>
            <p:ph type="title"/>
          </p:nvPr>
        </p:nvSpPr>
        <p:spPr>
          <a:xfrm>
            <a:off x="307623" y="136525"/>
            <a:ext cx="10515600" cy="639586"/>
          </a:xfrm>
        </p:spPr>
        <p:txBody>
          <a:bodyPr/>
          <a:lstStyle/>
          <a:p>
            <a:r>
              <a:rPr lang="en-GB" dirty="0"/>
              <a:t>COVID-19 Spring 2025</a:t>
            </a:r>
          </a:p>
        </p:txBody>
      </p:sp>
      <p:sp>
        <p:nvSpPr>
          <p:cNvPr id="3" name="Content Placeholder 2">
            <a:extLst>
              <a:ext uri="{FF2B5EF4-FFF2-40B4-BE49-F238E27FC236}">
                <a16:creationId xmlns:a16="http://schemas.microsoft.com/office/drawing/2014/main" id="{678E9681-4466-F9D8-3D7A-00E86AC424B6}"/>
              </a:ext>
            </a:extLst>
          </p:cNvPr>
          <p:cNvSpPr>
            <a:spLocks noGrp="1"/>
          </p:cNvSpPr>
          <p:nvPr>
            <p:ph idx="1"/>
          </p:nvPr>
        </p:nvSpPr>
        <p:spPr>
          <a:xfrm>
            <a:off x="323145" y="824397"/>
            <a:ext cx="9356883" cy="5209205"/>
          </a:xfrm>
        </p:spPr>
        <p:txBody>
          <a:bodyPr/>
          <a:lstStyle/>
          <a:p>
            <a:pPr marL="0" indent="0">
              <a:lnSpc>
                <a:spcPct val="100000"/>
              </a:lnSpc>
              <a:spcBef>
                <a:spcPts val="0"/>
              </a:spcBef>
              <a:buNone/>
            </a:pPr>
            <a:r>
              <a:rPr lang="en-GB" sz="2000" dirty="0"/>
              <a:t>JCVI </a:t>
            </a:r>
            <a:r>
              <a:rPr lang="en-GB" sz="2000" dirty="0">
                <a:hlinkClick r:id="rId3"/>
              </a:rPr>
              <a:t>statement</a:t>
            </a:r>
            <a:r>
              <a:rPr lang="en-GB" sz="2000" dirty="0"/>
              <a:t> published [14 November 2024]</a:t>
            </a:r>
            <a:endParaRPr lang="en-GB" sz="2000" b="1" dirty="0"/>
          </a:p>
          <a:p>
            <a:pPr marL="0" indent="0">
              <a:buNone/>
            </a:pPr>
            <a:r>
              <a:rPr lang="en-GB" sz="2000" b="1" dirty="0" err="1"/>
              <a:t>Eligiblity</a:t>
            </a:r>
            <a:r>
              <a:rPr lang="en-GB" sz="2000" dirty="0"/>
              <a:t>:</a:t>
            </a:r>
          </a:p>
          <a:p>
            <a:pPr marL="0" indent="0">
              <a:buNone/>
            </a:pPr>
            <a:r>
              <a:rPr lang="en-GB" sz="2000" dirty="0"/>
              <a:t>JCVI advises that the following groups should be offered COVID-19      vaccination in Spring 2025:</a:t>
            </a:r>
          </a:p>
          <a:p>
            <a:pPr lvl="1">
              <a:buFont typeface="Courier New" panose="02070309020205020404" pitchFamily="49" charset="0"/>
              <a:buChar char="o"/>
            </a:pPr>
            <a:r>
              <a:rPr lang="en-GB" sz="2000" dirty="0"/>
              <a:t>adults aged 75 years and over*</a:t>
            </a:r>
          </a:p>
          <a:p>
            <a:pPr lvl="1">
              <a:buFont typeface="Courier New" panose="02070309020205020404" pitchFamily="49" charset="0"/>
              <a:buChar char="o"/>
            </a:pPr>
            <a:r>
              <a:rPr lang="en-GB" sz="2000" dirty="0"/>
              <a:t>residents in a care home for older adults</a:t>
            </a:r>
          </a:p>
          <a:p>
            <a:pPr lvl="1">
              <a:buFont typeface="Courier New" panose="02070309020205020404" pitchFamily="49" charset="0"/>
              <a:buChar char="o"/>
            </a:pPr>
            <a:r>
              <a:rPr lang="en-GB" sz="2000" dirty="0"/>
              <a:t>individuals aged 6 months and over who are immunosuppressed (as defined in the ‘immunosuppression’ sections of tables 3 or 4 in the </a:t>
            </a:r>
            <a:r>
              <a:rPr lang="en-GB" sz="2000" dirty="0">
                <a:hlinkClick r:id="rId4"/>
              </a:rPr>
              <a:t>COVID-19 Green Book: Chapter 14a</a:t>
            </a:r>
            <a:r>
              <a:rPr lang="en-GB" sz="2000" dirty="0"/>
              <a:t>)</a:t>
            </a:r>
          </a:p>
          <a:p>
            <a:pPr marL="0" indent="0">
              <a:buNone/>
            </a:pPr>
            <a:r>
              <a:rPr lang="en-GB" sz="2000" b="1" dirty="0"/>
              <a:t>Timing:</a:t>
            </a:r>
          </a:p>
          <a:p>
            <a:pPr marL="0" indent="0">
              <a:buNone/>
            </a:pPr>
            <a:r>
              <a:rPr lang="en-GB" sz="2000" dirty="0"/>
              <a:t>COVID-19 vaccine should usually be offered no earlier than around 6 months after the last vaccine dose, although operational flexibility around the timing of vaccination in relation to the last vaccine dose is considered appropriate (with a minimum interval of 3 months between doses). Refer to </a:t>
            </a:r>
            <a:r>
              <a:rPr lang="en-GB" sz="2000" dirty="0">
                <a:hlinkClick r:id="rId4"/>
              </a:rPr>
              <a:t>COVID-19 Green Book: Chapter 14a</a:t>
            </a:r>
            <a:endParaRPr lang="en-GB" sz="2000" dirty="0"/>
          </a:p>
        </p:txBody>
      </p:sp>
      <p:sp>
        <p:nvSpPr>
          <p:cNvPr id="5" name="Slide Number Placeholder 4">
            <a:extLst>
              <a:ext uri="{FF2B5EF4-FFF2-40B4-BE49-F238E27FC236}">
                <a16:creationId xmlns:a16="http://schemas.microsoft.com/office/drawing/2014/main" id="{8BBB4D9B-5E64-2A9D-2167-A7B706F5EBE0}"/>
              </a:ext>
            </a:extLst>
          </p:cNvPr>
          <p:cNvSpPr>
            <a:spLocks noGrp="1"/>
          </p:cNvSpPr>
          <p:nvPr>
            <p:ph type="sldNum" sz="quarter" idx="12"/>
          </p:nvPr>
        </p:nvSpPr>
        <p:spPr/>
        <p:txBody>
          <a:bodyPr/>
          <a:lstStyle/>
          <a:p>
            <a:fld id="{561D0CCE-8DCC-44DC-A653-AE62B1D84A52}" type="slidenum">
              <a:rPr lang="en-GB" smtClean="0"/>
              <a:pPr/>
              <a:t>77</a:t>
            </a:fld>
            <a:endParaRPr lang="en-GB"/>
          </a:p>
        </p:txBody>
      </p:sp>
      <p:pic>
        <p:nvPicPr>
          <p:cNvPr id="8" name="Picture 7">
            <a:extLst>
              <a:ext uri="{FF2B5EF4-FFF2-40B4-BE49-F238E27FC236}">
                <a16:creationId xmlns:a16="http://schemas.microsoft.com/office/drawing/2014/main" id="{3073A992-271C-C9FA-326C-2E80DEA209FB}"/>
              </a:ext>
            </a:extLst>
          </p:cNvPr>
          <p:cNvPicPr>
            <a:picLocks noChangeAspect="1"/>
          </p:cNvPicPr>
          <p:nvPr/>
        </p:nvPicPr>
        <p:blipFill>
          <a:blip r:embed="rId5"/>
          <a:stretch>
            <a:fillRect/>
          </a:stretch>
        </p:blipFill>
        <p:spPr>
          <a:xfrm>
            <a:off x="9280634" y="252138"/>
            <a:ext cx="2603743" cy="2899378"/>
          </a:xfrm>
          <a:prstGeom prst="rect">
            <a:avLst/>
          </a:prstGeom>
          <a:ln w="19050">
            <a:solidFill>
              <a:schemeClr val="tx1"/>
            </a:solidFill>
          </a:ln>
        </p:spPr>
      </p:pic>
    </p:spTree>
    <p:extLst>
      <p:ext uri="{BB962C8B-B14F-4D97-AF65-F5344CB8AC3E}">
        <p14:creationId xmlns:p14="http://schemas.microsoft.com/office/powerpoint/2010/main" val="338318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DB96E-75B8-5088-3B4E-9964479431AA}"/>
              </a:ext>
            </a:extLst>
          </p:cNvPr>
          <p:cNvSpPr>
            <a:spLocks noGrp="1"/>
          </p:cNvSpPr>
          <p:nvPr>
            <p:ph type="title"/>
          </p:nvPr>
        </p:nvSpPr>
        <p:spPr>
          <a:xfrm>
            <a:off x="169334" y="136525"/>
            <a:ext cx="11638844" cy="729897"/>
          </a:xfrm>
        </p:spPr>
        <p:txBody>
          <a:bodyPr/>
          <a:lstStyle/>
          <a:p>
            <a:r>
              <a:rPr lang="en-GB"/>
              <a:t>COVID-19 Spring</a:t>
            </a:r>
            <a:endParaRPr lang="en-GB" dirty="0"/>
          </a:p>
        </p:txBody>
      </p:sp>
      <p:sp>
        <p:nvSpPr>
          <p:cNvPr id="3" name="Content Placeholder 2">
            <a:extLst>
              <a:ext uri="{FF2B5EF4-FFF2-40B4-BE49-F238E27FC236}">
                <a16:creationId xmlns:a16="http://schemas.microsoft.com/office/drawing/2014/main" id="{3439B5C8-9626-1A21-4F5A-17F204A2CC31}"/>
              </a:ext>
            </a:extLst>
          </p:cNvPr>
          <p:cNvSpPr>
            <a:spLocks noGrp="1"/>
          </p:cNvSpPr>
          <p:nvPr>
            <p:ph idx="1"/>
          </p:nvPr>
        </p:nvSpPr>
        <p:spPr>
          <a:xfrm>
            <a:off x="465666" y="956441"/>
            <a:ext cx="11071577" cy="4648228"/>
          </a:xfrm>
        </p:spPr>
        <p:txBody>
          <a:bodyPr/>
          <a:lstStyle/>
          <a:p>
            <a:pPr marL="0" indent="0">
              <a:buNone/>
            </a:pPr>
            <a:r>
              <a:rPr lang="en-GB" sz="2000" dirty="0"/>
              <a:t>WHC COVID-19 spring vaccination programme 2025 (</a:t>
            </a:r>
            <a:r>
              <a:rPr lang="en-GB" sz="2000" dirty="0">
                <a:hlinkClick r:id="rId3"/>
              </a:rPr>
              <a:t>WHC/2024/047</a:t>
            </a:r>
            <a:r>
              <a:rPr lang="en-GB" sz="2000" dirty="0"/>
              <a:t>) [19 December 2024]</a:t>
            </a:r>
          </a:p>
          <a:p>
            <a:pPr marL="0" indent="0">
              <a:buNone/>
            </a:pPr>
            <a:r>
              <a:rPr lang="en-GB" sz="2000" dirty="0"/>
              <a:t>Campaign programme: 01/04/2025 – 30 June 2025*</a:t>
            </a:r>
          </a:p>
          <a:p>
            <a:pPr marL="0" indent="0">
              <a:buNone/>
            </a:pPr>
            <a:r>
              <a:rPr lang="en-GB" sz="2000" dirty="0"/>
              <a:t>Health boards are expected to continue to:</a:t>
            </a:r>
          </a:p>
          <a:p>
            <a:pPr lvl="1">
              <a:buFont typeface="Courier New" panose="02070309020205020404" pitchFamily="49" charset="0"/>
              <a:buChar char="o"/>
            </a:pPr>
            <a:r>
              <a:rPr lang="en-GB" sz="1800" dirty="0"/>
              <a:t>maximise vaccine uptake</a:t>
            </a:r>
          </a:p>
          <a:p>
            <a:pPr lvl="1">
              <a:buFont typeface="Courier New" panose="02070309020205020404" pitchFamily="49" charset="0"/>
              <a:buChar char="o"/>
            </a:pPr>
            <a:r>
              <a:rPr lang="en-GB" sz="1800" dirty="0"/>
              <a:t>minimise vaccine waste</a:t>
            </a:r>
          </a:p>
          <a:p>
            <a:pPr lvl="1">
              <a:buFont typeface="Courier New" panose="02070309020205020404" pitchFamily="49" charset="0"/>
              <a:buChar char="o"/>
            </a:pPr>
            <a:r>
              <a:rPr lang="en-GB" sz="1800" dirty="0"/>
              <a:t>retain their focus on reaching the most vulnerable</a:t>
            </a:r>
          </a:p>
          <a:p>
            <a:pPr lvl="1">
              <a:buFont typeface="Courier New" panose="02070309020205020404" pitchFamily="49" charset="0"/>
              <a:buChar char="o"/>
            </a:pPr>
            <a:r>
              <a:rPr lang="en-GB" sz="1800" dirty="0"/>
              <a:t>understand and address inequity by ensuring access for all eligible people	</a:t>
            </a:r>
          </a:p>
          <a:p>
            <a:pPr lvl="1">
              <a:buFont typeface="Courier New" panose="02070309020205020404" pitchFamily="49" charset="0"/>
              <a:buChar char="o"/>
            </a:pPr>
            <a:r>
              <a:rPr lang="en-GB" sz="1800" dirty="0"/>
              <a:t>invite all eligible </a:t>
            </a:r>
          </a:p>
          <a:p>
            <a:pPr lvl="1">
              <a:buFont typeface="Courier New" panose="02070309020205020404" pitchFamily="49" charset="0"/>
              <a:buChar char="o"/>
            </a:pPr>
            <a:r>
              <a:rPr lang="en-GB" sz="1800" dirty="0"/>
              <a:t>ensure uptake levels are maintained or improved across all cohorts</a:t>
            </a:r>
          </a:p>
          <a:p>
            <a:pPr lvl="1">
              <a:buFont typeface="Courier New" panose="02070309020205020404" pitchFamily="49" charset="0"/>
              <a:buChar char="o"/>
            </a:pPr>
            <a:r>
              <a:rPr lang="en-GB" sz="1800" dirty="0"/>
              <a:t>75 years + and resident in an adult care home achieve 75% uptake target </a:t>
            </a:r>
          </a:p>
          <a:p>
            <a:pPr marL="0" indent="0">
              <a:buNone/>
            </a:pPr>
            <a:r>
              <a:rPr lang="en-GB" sz="2000" dirty="0"/>
              <a:t>Training slides will be available </a:t>
            </a:r>
            <a:r>
              <a:rPr lang="en-GB" sz="2000" dirty="0">
                <a:hlinkClick r:id="rId4"/>
              </a:rPr>
              <a:t>here</a:t>
            </a:r>
            <a:endParaRPr lang="en-GB" sz="2000" dirty="0"/>
          </a:p>
          <a:p>
            <a:pPr marL="0" indent="0">
              <a:buNone/>
            </a:pPr>
            <a:r>
              <a:rPr lang="en-GB" sz="2000" dirty="0"/>
              <a:t>Patient information leaflet will be available </a:t>
            </a:r>
            <a:r>
              <a:rPr lang="en-GB" sz="2000" dirty="0">
                <a:hlinkClick r:id="rId5"/>
              </a:rPr>
              <a:t>here</a:t>
            </a:r>
            <a:endParaRPr lang="en-GB" sz="2000" dirty="0"/>
          </a:p>
          <a:p>
            <a:pPr marL="0" indent="0">
              <a:buNone/>
            </a:pPr>
            <a:r>
              <a:rPr lang="en-GB" sz="2000" dirty="0"/>
              <a:t>COVID-19 vaccine record card is available to order </a:t>
            </a:r>
            <a:r>
              <a:rPr lang="en-GB" sz="2000" dirty="0">
                <a:hlinkClick r:id="rId6"/>
              </a:rPr>
              <a:t>here</a:t>
            </a:r>
            <a:endParaRPr lang="en-GB" sz="2400" dirty="0"/>
          </a:p>
        </p:txBody>
      </p:sp>
      <p:sp>
        <p:nvSpPr>
          <p:cNvPr id="5" name="Slide Number Placeholder 4">
            <a:extLst>
              <a:ext uri="{FF2B5EF4-FFF2-40B4-BE49-F238E27FC236}">
                <a16:creationId xmlns:a16="http://schemas.microsoft.com/office/drawing/2014/main" id="{A8C2C261-7638-B4AD-69DE-EB7FC9FAA804}"/>
              </a:ext>
            </a:extLst>
          </p:cNvPr>
          <p:cNvSpPr>
            <a:spLocks noGrp="1"/>
          </p:cNvSpPr>
          <p:nvPr>
            <p:ph type="sldNum" sz="quarter" idx="12"/>
          </p:nvPr>
        </p:nvSpPr>
        <p:spPr/>
        <p:txBody>
          <a:bodyPr/>
          <a:lstStyle/>
          <a:p>
            <a:fld id="{561D0CCE-8DCC-44DC-A653-AE62B1D84A52}" type="slidenum">
              <a:rPr lang="en-GB" smtClean="0"/>
              <a:pPr/>
              <a:t>78</a:t>
            </a:fld>
            <a:endParaRPr lang="en-GB"/>
          </a:p>
        </p:txBody>
      </p:sp>
      <p:pic>
        <p:nvPicPr>
          <p:cNvPr id="4" name="Picture 3">
            <a:extLst>
              <a:ext uri="{FF2B5EF4-FFF2-40B4-BE49-F238E27FC236}">
                <a16:creationId xmlns:a16="http://schemas.microsoft.com/office/drawing/2014/main" id="{2C2AFB86-9044-BCCB-ED7D-80E4B5BF0551}"/>
              </a:ext>
            </a:extLst>
          </p:cNvPr>
          <p:cNvPicPr>
            <a:picLocks noChangeAspect="1"/>
          </p:cNvPicPr>
          <p:nvPr/>
        </p:nvPicPr>
        <p:blipFill>
          <a:blip r:embed="rId7"/>
          <a:stretch>
            <a:fillRect/>
          </a:stretch>
        </p:blipFill>
        <p:spPr>
          <a:xfrm>
            <a:off x="9380686" y="2214691"/>
            <a:ext cx="2427492" cy="3686868"/>
          </a:xfrm>
          <a:prstGeom prst="rect">
            <a:avLst/>
          </a:prstGeom>
          <a:ln w="19050">
            <a:solidFill>
              <a:schemeClr val="tx1"/>
            </a:solidFill>
          </a:ln>
        </p:spPr>
      </p:pic>
    </p:spTree>
    <p:extLst>
      <p:ext uri="{BB962C8B-B14F-4D97-AF65-F5344CB8AC3E}">
        <p14:creationId xmlns:p14="http://schemas.microsoft.com/office/powerpoint/2010/main" val="282944867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dirty="0">
                <a:effectLst/>
                <a:ea typeface="Calibri" panose="020F0502020204030204" pitchFamily="34" charset="0"/>
              </a:rPr>
            </a:br>
            <a:br>
              <a:rPr lang="en-GB" b="1" dirty="0">
                <a:effectLst/>
                <a:ea typeface="Calibri" panose="020F0502020204030204" pitchFamily="34" charset="0"/>
              </a:rPr>
            </a:br>
            <a:br>
              <a:rPr lang="en-GB" sz="3200" dirty="0">
                <a:effectLst/>
                <a:ea typeface="Calibri" panose="020F0502020204030204" pitchFamily="34" charset="0"/>
              </a:rPr>
            </a:br>
            <a:br>
              <a:rPr lang="en-GB" sz="4000" dirty="0">
                <a:effectLst/>
                <a:ea typeface="Calibri" panose="020F0502020204030204" pitchFamily="34" charset="0"/>
              </a:rPr>
            </a:br>
            <a:endParaRPr lang="en-GB" sz="2800" dirty="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E8239E31-28AC-5257-A068-5C88FBB26D65}"/>
              </a:ext>
            </a:extLst>
          </p:cNvPr>
          <p:cNvSpPr txBox="1"/>
          <p:nvPr/>
        </p:nvSpPr>
        <p:spPr>
          <a:xfrm>
            <a:off x="3490800" y="1012368"/>
            <a:ext cx="8118710" cy="2585323"/>
          </a:xfrm>
          <a:prstGeom prst="rect">
            <a:avLst/>
          </a:prstGeom>
          <a:noFill/>
        </p:spPr>
        <p:txBody>
          <a:bodyPr wrap="square" rtlCol="0">
            <a:spAutoFit/>
          </a:bodyPr>
          <a:lstStyle/>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Bilingual digital version available on PHW vaccines website:</a:t>
            </a:r>
          </a:p>
          <a:p>
            <a:pPr marL="742950" lvl="1" indent="-285750">
              <a:buFont typeface="Courier New" panose="02070309020205020404" pitchFamily="49" charset="0"/>
              <a:buChar char="o"/>
            </a:pPr>
            <a:r>
              <a:rPr lang="en-GB" dirty="0">
                <a:hlinkClick r:id="rId3"/>
              </a:rPr>
              <a:t>English website page </a:t>
            </a:r>
            <a:r>
              <a:rPr lang="en-GB" dirty="0"/>
              <a:t>(English presents first on the leaflet)</a:t>
            </a:r>
          </a:p>
          <a:p>
            <a:pPr marL="742950" lvl="1" indent="-285750">
              <a:buFont typeface="Courier New" panose="02070309020205020404" pitchFamily="49" charset="0"/>
              <a:buChar char="o"/>
            </a:pPr>
            <a:r>
              <a:rPr lang="en-GB" dirty="0">
                <a:hlinkClick r:id="rId4"/>
              </a:rPr>
              <a:t>Welsh website page </a:t>
            </a:r>
            <a:r>
              <a:rPr lang="en-GB" dirty="0"/>
              <a:t>(Welsh presents first on the leaflet)</a:t>
            </a:r>
          </a:p>
          <a:p>
            <a:pPr lvl="1"/>
            <a:endParaRPr lang="en-GB" dirty="0"/>
          </a:p>
          <a:p>
            <a:endParaRPr lang="en-GB" dirty="0"/>
          </a:p>
          <a:p>
            <a:pPr marL="285750" indent="-285750">
              <a:buFont typeface="Arial" panose="020B0604020202020204" pitchFamily="34" charset="0"/>
              <a:buChar char="•"/>
            </a:pPr>
            <a:r>
              <a:rPr lang="en-GB" dirty="0"/>
              <a:t>Resources are available to order for free on </a:t>
            </a:r>
            <a:r>
              <a:rPr lang="en-GB" dirty="0">
                <a:hlinkClick r:id="rId5"/>
              </a:rPr>
              <a:t>Health Information Resources website</a:t>
            </a:r>
            <a:r>
              <a:rPr lang="en-GB" dirty="0"/>
              <a:t> (</a:t>
            </a:r>
            <a:r>
              <a:rPr lang="en-GB" b="1" dirty="0"/>
              <a:t>Note: </a:t>
            </a:r>
            <a:r>
              <a:rPr lang="en-GB" dirty="0"/>
              <a:t>please contact </a:t>
            </a:r>
            <a:r>
              <a:rPr lang="en-GB" dirty="0">
                <a:hlinkClick r:id="rId6"/>
              </a:rPr>
              <a:t>phw.vaccines@wales.nhs.uk</a:t>
            </a:r>
            <a:r>
              <a:rPr lang="en-GB" dirty="0"/>
              <a:t> if you wish to place a large order)</a:t>
            </a:r>
          </a:p>
        </p:txBody>
      </p:sp>
      <p:sp>
        <p:nvSpPr>
          <p:cNvPr id="15" name="TextBox 14">
            <a:extLst>
              <a:ext uri="{FF2B5EF4-FFF2-40B4-BE49-F238E27FC236}">
                <a16:creationId xmlns:a16="http://schemas.microsoft.com/office/drawing/2014/main" id="{F8E3A3B9-B757-7ED7-54ED-6D761D7FF5A6}"/>
              </a:ext>
            </a:extLst>
          </p:cNvPr>
          <p:cNvSpPr txBox="1"/>
          <p:nvPr/>
        </p:nvSpPr>
        <p:spPr>
          <a:xfrm>
            <a:off x="163014" y="180827"/>
            <a:ext cx="8896903" cy="707886"/>
          </a:xfrm>
          <a:prstGeom prst="rect">
            <a:avLst/>
          </a:prstGeom>
          <a:noFill/>
        </p:spPr>
        <p:txBody>
          <a:bodyPr wrap="square" rtlCol="0">
            <a:spAutoFit/>
          </a:bodyPr>
          <a:lstStyle/>
          <a:p>
            <a:r>
              <a:rPr lang="en-GB" sz="4000" dirty="0"/>
              <a:t>Flu and COVID-19 public resources</a:t>
            </a:r>
          </a:p>
        </p:txBody>
      </p:sp>
      <p:pic>
        <p:nvPicPr>
          <p:cNvPr id="7" name="Picture 6">
            <a:extLst>
              <a:ext uri="{FF2B5EF4-FFF2-40B4-BE49-F238E27FC236}">
                <a16:creationId xmlns:a16="http://schemas.microsoft.com/office/drawing/2014/main" id="{42A85EAB-EB0C-3071-39F9-32D57DF14311}"/>
              </a:ext>
            </a:extLst>
          </p:cNvPr>
          <p:cNvPicPr>
            <a:picLocks noChangeAspect="1"/>
          </p:cNvPicPr>
          <p:nvPr/>
        </p:nvPicPr>
        <p:blipFill>
          <a:blip r:embed="rId7"/>
          <a:stretch>
            <a:fillRect/>
          </a:stretch>
        </p:blipFill>
        <p:spPr>
          <a:xfrm>
            <a:off x="268166" y="1196104"/>
            <a:ext cx="1282279" cy="2331416"/>
          </a:xfrm>
          <a:prstGeom prst="rect">
            <a:avLst/>
          </a:prstGeom>
          <a:ln w="19050">
            <a:solidFill>
              <a:schemeClr val="tx1"/>
            </a:solidFill>
          </a:ln>
        </p:spPr>
      </p:pic>
      <p:pic>
        <p:nvPicPr>
          <p:cNvPr id="9" name="Picture 8">
            <a:extLst>
              <a:ext uri="{FF2B5EF4-FFF2-40B4-BE49-F238E27FC236}">
                <a16:creationId xmlns:a16="http://schemas.microsoft.com/office/drawing/2014/main" id="{19DED5DC-B30B-123B-1B3D-144C994AF7C5}"/>
              </a:ext>
            </a:extLst>
          </p:cNvPr>
          <p:cNvPicPr>
            <a:picLocks noChangeAspect="1"/>
          </p:cNvPicPr>
          <p:nvPr/>
        </p:nvPicPr>
        <p:blipFill>
          <a:blip r:embed="rId8"/>
          <a:stretch>
            <a:fillRect/>
          </a:stretch>
        </p:blipFill>
        <p:spPr>
          <a:xfrm>
            <a:off x="1779792" y="1205795"/>
            <a:ext cx="1236361" cy="2331416"/>
          </a:xfrm>
          <a:prstGeom prst="rect">
            <a:avLst/>
          </a:prstGeom>
          <a:ln w="19050">
            <a:solidFill>
              <a:schemeClr val="tx1"/>
            </a:solidFill>
          </a:ln>
        </p:spPr>
      </p:pic>
      <p:pic>
        <p:nvPicPr>
          <p:cNvPr id="11" name="Picture 10">
            <a:extLst>
              <a:ext uri="{FF2B5EF4-FFF2-40B4-BE49-F238E27FC236}">
                <a16:creationId xmlns:a16="http://schemas.microsoft.com/office/drawing/2014/main" id="{005DED0B-4E3B-F70B-778B-4F5D2090602A}"/>
              </a:ext>
            </a:extLst>
          </p:cNvPr>
          <p:cNvPicPr>
            <a:picLocks noChangeAspect="1"/>
          </p:cNvPicPr>
          <p:nvPr/>
        </p:nvPicPr>
        <p:blipFill>
          <a:blip r:embed="rId9"/>
          <a:stretch>
            <a:fillRect/>
          </a:stretch>
        </p:blipFill>
        <p:spPr>
          <a:xfrm>
            <a:off x="3918848" y="4133141"/>
            <a:ext cx="1276310" cy="1824292"/>
          </a:xfrm>
          <a:prstGeom prst="rect">
            <a:avLst/>
          </a:prstGeom>
          <a:ln w="19050">
            <a:solidFill>
              <a:schemeClr val="tx1"/>
            </a:solidFill>
          </a:ln>
        </p:spPr>
      </p:pic>
      <p:pic>
        <p:nvPicPr>
          <p:cNvPr id="16" name="Picture 15">
            <a:extLst>
              <a:ext uri="{FF2B5EF4-FFF2-40B4-BE49-F238E27FC236}">
                <a16:creationId xmlns:a16="http://schemas.microsoft.com/office/drawing/2014/main" id="{216E44AC-9BA6-6859-A466-049E0F81B891}"/>
              </a:ext>
            </a:extLst>
          </p:cNvPr>
          <p:cNvPicPr>
            <a:picLocks noChangeAspect="1"/>
          </p:cNvPicPr>
          <p:nvPr/>
        </p:nvPicPr>
        <p:blipFill>
          <a:blip r:embed="rId10"/>
          <a:stretch>
            <a:fillRect/>
          </a:stretch>
        </p:blipFill>
        <p:spPr>
          <a:xfrm>
            <a:off x="2438880" y="4156868"/>
            <a:ext cx="1242015" cy="1805781"/>
          </a:xfrm>
          <a:prstGeom prst="rect">
            <a:avLst/>
          </a:prstGeom>
          <a:ln w="19050">
            <a:solidFill>
              <a:schemeClr val="tx1"/>
            </a:solidFill>
          </a:ln>
        </p:spPr>
      </p:pic>
      <p:grpSp>
        <p:nvGrpSpPr>
          <p:cNvPr id="23" name="Group 22">
            <a:extLst>
              <a:ext uri="{FF2B5EF4-FFF2-40B4-BE49-F238E27FC236}">
                <a16:creationId xmlns:a16="http://schemas.microsoft.com/office/drawing/2014/main" id="{E1DBB9E1-CEE8-027B-D840-C8B9CA9FF67D}"/>
              </a:ext>
            </a:extLst>
          </p:cNvPr>
          <p:cNvGrpSpPr/>
          <p:nvPr/>
        </p:nvGrpSpPr>
        <p:grpSpPr>
          <a:xfrm>
            <a:off x="8069836" y="4145838"/>
            <a:ext cx="1807623" cy="1737763"/>
            <a:chOff x="8069836" y="4145838"/>
            <a:chExt cx="1807623" cy="1737763"/>
          </a:xfrm>
        </p:grpSpPr>
        <p:pic>
          <p:nvPicPr>
            <p:cNvPr id="18" name="Picture 17">
              <a:extLst>
                <a:ext uri="{FF2B5EF4-FFF2-40B4-BE49-F238E27FC236}">
                  <a16:creationId xmlns:a16="http://schemas.microsoft.com/office/drawing/2014/main" id="{C7CE6C19-BB2F-06CF-CD34-B92C93CBACF7}"/>
                </a:ext>
              </a:extLst>
            </p:cNvPr>
            <p:cNvPicPr>
              <a:picLocks noChangeAspect="1"/>
            </p:cNvPicPr>
            <p:nvPr/>
          </p:nvPicPr>
          <p:blipFill>
            <a:blip r:embed="rId11"/>
            <a:stretch>
              <a:fillRect/>
            </a:stretch>
          </p:blipFill>
          <p:spPr>
            <a:xfrm>
              <a:off x="8069836" y="4145838"/>
              <a:ext cx="1807623" cy="1737763"/>
            </a:xfrm>
            <a:prstGeom prst="rect">
              <a:avLst/>
            </a:prstGeom>
            <a:ln w="19050">
              <a:solidFill>
                <a:schemeClr val="tx1"/>
              </a:solidFill>
            </a:ln>
          </p:spPr>
        </p:pic>
        <p:pic>
          <p:nvPicPr>
            <p:cNvPr id="19" name="Picture 18">
              <a:extLst>
                <a:ext uri="{FF2B5EF4-FFF2-40B4-BE49-F238E27FC236}">
                  <a16:creationId xmlns:a16="http://schemas.microsoft.com/office/drawing/2014/main" id="{EFFBA445-99D0-AA97-01C1-834B736EFFBE}"/>
                </a:ext>
              </a:extLst>
            </p:cNvPr>
            <p:cNvPicPr>
              <a:picLocks noChangeAspect="1"/>
            </p:cNvPicPr>
            <p:nvPr/>
          </p:nvPicPr>
          <p:blipFill>
            <a:blip r:embed="rId7"/>
            <a:stretch>
              <a:fillRect/>
            </a:stretch>
          </p:blipFill>
          <p:spPr>
            <a:xfrm>
              <a:off x="8693657" y="4474959"/>
              <a:ext cx="559979" cy="1018143"/>
            </a:xfrm>
            <a:prstGeom prst="rect">
              <a:avLst/>
            </a:prstGeom>
            <a:ln w="19050">
              <a:solidFill>
                <a:schemeClr val="tx1"/>
              </a:solidFill>
            </a:ln>
          </p:spPr>
        </p:pic>
      </p:grpSp>
      <p:pic>
        <p:nvPicPr>
          <p:cNvPr id="21" name="Picture 20">
            <a:extLst>
              <a:ext uri="{FF2B5EF4-FFF2-40B4-BE49-F238E27FC236}">
                <a16:creationId xmlns:a16="http://schemas.microsoft.com/office/drawing/2014/main" id="{12BAC9A1-3572-ACA0-D664-0A416BA016D9}"/>
              </a:ext>
            </a:extLst>
          </p:cNvPr>
          <p:cNvPicPr>
            <a:picLocks noChangeAspect="1"/>
          </p:cNvPicPr>
          <p:nvPr/>
        </p:nvPicPr>
        <p:blipFill>
          <a:blip r:embed="rId12"/>
          <a:stretch>
            <a:fillRect/>
          </a:stretch>
        </p:blipFill>
        <p:spPr>
          <a:xfrm>
            <a:off x="5375220" y="4133141"/>
            <a:ext cx="2451636" cy="1816557"/>
          </a:xfrm>
          <a:prstGeom prst="rect">
            <a:avLst/>
          </a:prstGeom>
          <a:ln w="19050">
            <a:solidFill>
              <a:schemeClr val="tx1"/>
            </a:solidFill>
          </a:ln>
        </p:spPr>
      </p:pic>
      <p:sp>
        <p:nvSpPr>
          <p:cNvPr id="22" name="TextBox 21">
            <a:extLst>
              <a:ext uri="{FF2B5EF4-FFF2-40B4-BE49-F238E27FC236}">
                <a16:creationId xmlns:a16="http://schemas.microsoft.com/office/drawing/2014/main" id="{317D8369-4BC2-CDA8-C2DF-52919481B45A}"/>
              </a:ext>
            </a:extLst>
          </p:cNvPr>
          <p:cNvSpPr txBox="1"/>
          <p:nvPr/>
        </p:nvSpPr>
        <p:spPr>
          <a:xfrm>
            <a:off x="172540" y="3624343"/>
            <a:ext cx="7492616" cy="1477328"/>
          </a:xfrm>
          <a:prstGeom prst="rect">
            <a:avLst/>
          </a:prstGeom>
          <a:noFill/>
        </p:spPr>
        <p:txBody>
          <a:bodyPr wrap="square" rtlCol="0">
            <a:spAutoFit/>
          </a:bodyPr>
          <a:lstStyle/>
          <a:p>
            <a:r>
              <a:rPr lang="en-GB" dirty="0"/>
              <a:t>The following accessible versions are available here (</a:t>
            </a:r>
            <a:r>
              <a:rPr lang="en-GB" dirty="0">
                <a:hlinkClick r:id="rId13"/>
              </a:rPr>
              <a:t>ENG</a:t>
            </a:r>
            <a:r>
              <a:rPr lang="en-GB" dirty="0"/>
              <a:t>/</a:t>
            </a:r>
            <a:r>
              <a:rPr lang="en-GB" dirty="0">
                <a:hlinkClick r:id="rId14"/>
              </a:rPr>
              <a:t>WEL</a:t>
            </a:r>
            <a:r>
              <a:rPr lang="en-GB" dirty="0"/>
              <a:t>):</a:t>
            </a:r>
          </a:p>
          <a:p>
            <a:pPr marL="742950" lvl="1" indent="-285750">
              <a:buFont typeface="Arial" panose="020B0604020202020204" pitchFamily="34" charset="0"/>
              <a:buChar char="•"/>
            </a:pPr>
            <a:r>
              <a:rPr lang="en-GB" dirty="0"/>
              <a:t>Large Print</a:t>
            </a:r>
          </a:p>
          <a:p>
            <a:pPr marL="742950" lvl="1" indent="-285750">
              <a:buFont typeface="Arial" panose="020B0604020202020204" pitchFamily="34" charset="0"/>
              <a:buChar char="•"/>
            </a:pPr>
            <a:r>
              <a:rPr lang="en-GB" dirty="0"/>
              <a:t>Easy Read</a:t>
            </a:r>
          </a:p>
          <a:p>
            <a:pPr marL="742950" lvl="1" indent="-285750">
              <a:buFont typeface="Arial" panose="020B0604020202020204" pitchFamily="34" charset="0"/>
              <a:buChar char="•"/>
            </a:pPr>
            <a:r>
              <a:rPr lang="en-GB" dirty="0"/>
              <a:t>BSL</a:t>
            </a:r>
          </a:p>
          <a:p>
            <a:pPr marL="742950" lvl="1" indent="-285750">
              <a:buFont typeface="Arial" panose="020B0604020202020204" pitchFamily="34" charset="0"/>
              <a:buChar char="•"/>
            </a:pPr>
            <a:r>
              <a:rPr lang="en-GB" dirty="0"/>
              <a:t>Audio</a:t>
            </a:r>
          </a:p>
        </p:txBody>
      </p:sp>
      <p:pic>
        <p:nvPicPr>
          <p:cNvPr id="6" name="Picture 5">
            <a:extLst>
              <a:ext uri="{FF2B5EF4-FFF2-40B4-BE49-F238E27FC236}">
                <a16:creationId xmlns:a16="http://schemas.microsoft.com/office/drawing/2014/main" id="{4F1BC2D6-E594-674B-313F-8320F678864A}"/>
              </a:ext>
            </a:extLst>
          </p:cNvPr>
          <p:cNvPicPr>
            <a:picLocks noChangeAspect="1"/>
          </p:cNvPicPr>
          <p:nvPr/>
        </p:nvPicPr>
        <p:blipFill>
          <a:blip r:embed="rId15"/>
          <a:stretch>
            <a:fillRect/>
          </a:stretch>
        </p:blipFill>
        <p:spPr>
          <a:xfrm>
            <a:off x="9721048" y="99319"/>
            <a:ext cx="2290216" cy="449062"/>
          </a:xfrm>
          <a:prstGeom prst="rect">
            <a:avLst/>
          </a:prstGeom>
        </p:spPr>
      </p:pic>
    </p:spTree>
    <p:extLst>
      <p:ext uri="{BB962C8B-B14F-4D97-AF65-F5344CB8AC3E}">
        <p14:creationId xmlns:p14="http://schemas.microsoft.com/office/powerpoint/2010/main" val="3121123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4C7A8-D7D2-65BC-BA6C-C752692D2694}"/>
              </a:ext>
            </a:extLst>
          </p:cNvPr>
          <p:cNvSpPr>
            <a:spLocks noGrp="1"/>
          </p:cNvSpPr>
          <p:nvPr>
            <p:ph type="title"/>
          </p:nvPr>
        </p:nvSpPr>
        <p:spPr>
          <a:xfrm>
            <a:off x="838200" y="120675"/>
            <a:ext cx="10515600" cy="704067"/>
          </a:xfrm>
        </p:spPr>
        <p:txBody>
          <a:bodyPr/>
          <a:lstStyle/>
          <a:p>
            <a:r>
              <a:rPr lang="en-GB" dirty="0"/>
              <a:t>Green book updates</a:t>
            </a:r>
            <a:br>
              <a:rPr lang="en-GB" sz="1800" dirty="0"/>
            </a:br>
            <a:endParaRPr lang="en-GB" sz="1800" dirty="0"/>
          </a:p>
        </p:txBody>
      </p:sp>
      <p:pic>
        <p:nvPicPr>
          <p:cNvPr id="7" name="Content Placeholder 6">
            <a:extLst>
              <a:ext uri="{FF2B5EF4-FFF2-40B4-BE49-F238E27FC236}">
                <a16:creationId xmlns:a16="http://schemas.microsoft.com/office/drawing/2014/main" id="{C9285233-6BA9-30A5-1536-0181509F09D2}"/>
              </a:ext>
            </a:extLst>
          </p:cNvPr>
          <p:cNvPicPr>
            <a:picLocks noGrp="1" noChangeAspect="1"/>
          </p:cNvPicPr>
          <p:nvPr>
            <p:ph idx="1"/>
          </p:nvPr>
        </p:nvPicPr>
        <p:blipFill rotWithShape="1">
          <a:blip r:embed="rId3"/>
          <a:srcRect l="2784" r="2698" b="3743"/>
          <a:stretch/>
        </p:blipFill>
        <p:spPr>
          <a:xfrm>
            <a:off x="838200" y="1520961"/>
            <a:ext cx="2966225" cy="4188464"/>
          </a:xfrm>
          <a:ln>
            <a:solidFill>
              <a:schemeClr val="tx1"/>
            </a:solidFill>
          </a:ln>
        </p:spPr>
      </p:pic>
      <p:sp>
        <p:nvSpPr>
          <p:cNvPr id="5" name="Slide Number Placeholder 4">
            <a:extLst>
              <a:ext uri="{FF2B5EF4-FFF2-40B4-BE49-F238E27FC236}">
                <a16:creationId xmlns:a16="http://schemas.microsoft.com/office/drawing/2014/main" id="{D67A7C70-DEA7-E2BF-872D-3076779DC121}"/>
              </a:ext>
            </a:extLst>
          </p:cNvPr>
          <p:cNvSpPr>
            <a:spLocks noGrp="1"/>
          </p:cNvSpPr>
          <p:nvPr>
            <p:ph type="sldNum" sz="quarter" idx="12"/>
          </p:nvPr>
        </p:nvSpPr>
        <p:spPr/>
        <p:txBody>
          <a:bodyPr/>
          <a:lstStyle/>
          <a:p>
            <a:fld id="{561D0CCE-8DCC-44DC-A653-AE62B1D84A52}" type="slidenum">
              <a:rPr lang="en-GB" smtClean="0"/>
              <a:pPr/>
              <a:t>8</a:t>
            </a:fld>
            <a:endParaRPr lang="en-GB" dirty="0"/>
          </a:p>
        </p:txBody>
      </p:sp>
      <p:sp>
        <p:nvSpPr>
          <p:cNvPr id="9" name="TextBox 8">
            <a:extLst>
              <a:ext uri="{FF2B5EF4-FFF2-40B4-BE49-F238E27FC236}">
                <a16:creationId xmlns:a16="http://schemas.microsoft.com/office/drawing/2014/main" id="{50F99A99-6093-E364-2F6A-72ACDF2F06DA}"/>
              </a:ext>
            </a:extLst>
          </p:cNvPr>
          <p:cNvSpPr txBox="1"/>
          <p:nvPr/>
        </p:nvSpPr>
        <p:spPr>
          <a:xfrm>
            <a:off x="4365701" y="2410692"/>
            <a:ext cx="6495585" cy="646331"/>
          </a:xfrm>
          <a:prstGeom prst="rect">
            <a:avLst/>
          </a:prstGeom>
          <a:noFill/>
        </p:spPr>
        <p:txBody>
          <a:bodyPr wrap="square">
            <a:spAutoFit/>
          </a:bodyPr>
          <a:lstStyle/>
          <a:p>
            <a:r>
              <a:rPr lang="en-GB" dirty="0">
                <a:hlinkClick r:id="rId4"/>
              </a:rPr>
              <a:t>Vaccine safety and adverse events following immunisation: the green book, chapter 8 - GOV.UK</a:t>
            </a:r>
            <a:r>
              <a:rPr lang="en-GB" dirty="0"/>
              <a:t> [Nov 2024]</a:t>
            </a:r>
          </a:p>
        </p:txBody>
      </p:sp>
      <p:sp>
        <p:nvSpPr>
          <p:cNvPr id="11" name="TextBox 10">
            <a:extLst>
              <a:ext uri="{FF2B5EF4-FFF2-40B4-BE49-F238E27FC236}">
                <a16:creationId xmlns:a16="http://schemas.microsoft.com/office/drawing/2014/main" id="{142E9BE7-0A75-FED9-AE72-FDAFF8A41536}"/>
              </a:ext>
            </a:extLst>
          </p:cNvPr>
          <p:cNvSpPr txBox="1"/>
          <p:nvPr/>
        </p:nvSpPr>
        <p:spPr>
          <a:xfrm>
            <a:off x="4365702" y="1939856"/>
            <a:ext cx="6099716" cy="369332"/>
          </a:xfrm>
          <a:prstGeom prst="rect">
            <a:avLst/>
          </a:prstGeom>
          <a:noFill/>
        </p:spPr>
        <p:txBody>
          <a:bodyPr wrap="square">
            <a:spAutoFit/>
          </a:bodyPr>
          <a:lstStyle/>
          <a:p>
            <a:r>
              <a:rPr lang="en-GB" dirty="0">
                <a:hlinkClick r:id="rId5"/>
              </a:rPr>
              <a:t>Consent: the green book, chapter 2 - GOV.UK</a:t>
            </a:r>
            <a:r>
              <a:rPr lang="en-GB" dirty="0"/>
              <a:t> [Nov 2024]</a:t>
            </a:r>
          </a:p>
        </p:txBody>
      </p:sp>
      <p:sp>
        <p:nvSpPr>
          <p:cNvPr id="15" name="TextBox 14">
            <a:extLst>
              <a:ext uri="{FF2B5EF4-FFF2-40B4-BE49-F238E27FC236}">
                <a16:creationId xmlns:a16="http://schemas.microsoft.com/office/drawing/2014/main" id="{06F1B522-92A6-4B46-0F5A-191049E95318}"/>
              </a:ext>
            </a:extLst>
          </p:cNvPr>
          <p:cNvSpPr txBox="1"/>
          <p:nvPr/>
        </p:nvSpPr>
        <p:spPr>
          <a:xfrm>
            <a:off x="4365703" y="3727174"/>
            <a:ext cx="6099716" cy="646331"/>
          </a:xfrm>
          <a:prstGeom prst="rect">
            <a:avLst/>
          </a:prstGeom>
          <a:noFill/>
        </p:spPr>
        <p:txBody>
          <a:bodyPr wrap="square">
            <a:spAutoFit/>
          </a:bodyPr>
          <a:lstStyle/>
          <a:p>
            <a:r>
              <a:rPr lang="en-GB" dirty="0">
                <a:hlinkClick r:id="rId6"/>
              </a:rPr>
              <a:t>Respiratory syncytial virus: the green book, chapter 27a - GOV.UK</a:t>
            </a:r>
            <a:r>
              <a:rPr lang="en-GB" dirty="0"/>
              <a:t> [Oct 2024]</a:t>
            </a:r>
          </a:p>
        </p:txBody>
      </p:sp>
      <p:sp>
        <p:nvSpPr>
          <p:cNvPr id="21" name="TextBox 20">
            <a:extLst>
              <a:ext uri="{FF2B5EF4-FFF2-40B4-BE49-F238E27FC236}">
                <a16:creationId xmlns:a16="http://schemas.microsoft.com/office/drawing/2014/main" id="{05BFB840-ADAC-C701-73FF-BEE7FDF325F1}"/>
              </a:ext>
            </a:extLst>
          </p:cNvPr>
          <p:cNvSpPr txBox="1"/>
          <p:nvPr/>
        </p:nvSpPr>
        <p:spPr>
          <a:xfrm>
            <a:off x="4365702" y="3343193"/>
            <a:ext cx="6099716" cy="369332"/>
          </a:xfrm>
          <a:prstGeom prst="rect">
            <a:avLst/>
          </a:prstGeom>
          <a:noFill/>
        </p:spPr>
        <p:txBody>
          <a:bodyPr wrap="square">
            <a:spAutoFit/>
          </a:bodyPr>
          <a:lstStyle/>
          <a:p>
            <a:pPr algn="l"/>
            <a:r>
              <a:rPr lang="en-GB" i="0" dirty="0">
                <a:solidFill>
                  <a:srgbClr val="002060"/>
                </a:solidFill>
                <a:effectLst/>
                <a:latin typeface="+mj-lt"/>
              </a:rPr>
              <a:t>Diseases, vaccinations and vaccines</a:t>
            </a:r>
          </a:p>
        </p:txBody>
      </p:sp>
      <p:sp>
        <p:nvSpPr>
          <p:cNvPr id="23" name="TextBox 22">
            <a:extLst>
              <a:ext uri="{FF2B5EF4-FFF2-40B4-BE49-F238E27FC236}">
                <a16:creationId xmlns:a16="http://schemas.microsoft.com/office/drawing/2014/main" id="{9ABB715A-A7F8-FDBD-298A-818AA892AE75}"/>
              </a:ext>
            </a:extLst>
          </p:cNvPr>
          <p:cNvSpPr txBox="1"/>
          <p:nvPr/>
        </p:nvSpPr>
        <p:spPr>
          <a:xfrm>
            <a:off x="4365703" y="4508240"/>
            <a:ext cx="6099716" cy="646331"/>
          </a:xfrm>
          <a:prstGeom prst="rect">
            <a:avLst/>
          </a:prstGeom>
          <a:noFill/>
        </p:spPr>
        <p:txBody>
          <a:bodyPr wrap="square">
            <a:spAutoFit/>
          </a:bodyPr>
          <a:lstStyle/>
          <a:p>
            <a:r>
              <a:rPr lang="en-GB" dirty="0">
                <a:hlinkClick r:id="rId7"/>
              </a:rPr>
              <a:t>Smallpox and mpox: the green book, chapter 29 - GOV.UK</a:t>
            </a:r>
            <a:r>
              <a:rPr lang="en-GB" dirty="0"/>
              <a:t> [Dec 2024]</a:t>
            </a:r>
          </a:p>
        </p:txBody>
      </p:sp>
      <p:sp>
        <p:nvSpPr>
          <p:cNvPr id="25" name="TextBox 24">
            <a:extLst>
              <a:ext uri="{FF2B5EF4-FFF2-40B4-BE49-F238E27FC236}">
                <a16:creationId xmlns:a16="http://schemas.microsoft.com/office/drawing/2014/main" id="{D62CB196-3ABD-F1C4-C0E2-51A97EC767D0}"/>
              </a:ext>
            </a:extLst>
          </p:cNvPr>
          <p:cNvSpPr txBox="1"/>
          <p:nvPr/>
        </p:nvSpPr>
        <p:spPr>
          <a:xfrm>
            <a:off x="4365702" y="5289306"/>
            <a:ext cx="6495584" cy="369332"/>
          </a:xfrm>
          <a:prstGeom prst="rect">
            <a:avLst/>
          </a:prstGeom>
          <a:noFill/>
        </p:spPr>
        <p:txBody>
          <a:bodyPr wrap="square">
            <a:spAutoFit/>
          </a:bodyPr>
          <a:lstStyle/>
          <a:p>
            <a:r>
              <a:rPr lang="en-GB" dirty="0">
                <a:hlinkClick r:id="rId8"/>
              </a:rPr>
              <a:t>Varicella: the green book, chapter 34 - GOV.UK</a:t>
            </a:r>
            <a:r>
              <a:rPr lang="en-GB" dirty="0"/>
              <a:t> [Sep 2024]</a:t>
            </a:r>
          </a:p>
        </p:txBody>
      </p:sp>
      <p:sp>
        <p:nvSpPr>
          <p:cNvPr id="28" name="TextBox 27">
            <a:extLst>
              <a:ext uri="{FF2B5EF4-FFF2-40B4-BE49-F238E27FC236}">
                <a16:creationId xmlns:a16="http://schemas.microsoft.com/office/drawing/2014/main" id="{199DAC1A-90A3-4382-654A-622857B50FBA}"/>
              </a:ext>
            </a:extLst>
          </p:cNvPr>
          <p:cNvSpPr txBox="1"/>
          <p:nvPr/>
        </p:nvSpPr>
        <p:spPr>
          <a:xfrm>
            <a:off x="4365702" y="1516842"/>
            <a:ext cx="6099716" cy="369332"/>
          </a:xfrm>
          <a:prstGeom prst="rect">
            <a:avLst/>
          </a:prstGeom>
          <a:noFill/>
        </p:spPr>
        <p:txBody>
          <a:bodyPr wrap="square">
            <a:spAutoFit/>
          </a:bodyPr>
          <a:lstStyle/>
          <a:p>
            <a:r>
              <a:rPr lang="en-GB" sz="1800" dirty="0"/>
              <a:t>Principles, practices and procedures</a:t>
            </a:r>
            <a:endParaRPr lang="en-GB" dirty="0"/>
          </a:p>
        </p:txBody>
      </p:sp>
    </p:spTree>
    <p:extLst>
      <p:ext uri="{BB962C8B-B14F-4D97-AF65-F5344CB8AC3E}">
        <p14:creationId xmlns:p14="http://schemas.microsoft.com/office/powerpoint/2010/main" val="253306646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5E9E-B501-2BE2-D736-02F62D8978EE}"/>
              </a:ext>
            </a:extLst>
          </p:cNvPr>
          <p:cNvSpPr>
            <a:spLocks noGrp="1"/>
          </p:cNvSpPr>
          <p:nvPr>
            <p:ph type="title"/>
          </p:nvPr>
        </p:nvSpPr>
        <p:spPr>
          <a:xfrm>
            <a:off x="381000" y="323850"/>
            <a:ext cx="11439525" cy="5638799"/>
          </a:xfrm>
        </p:spPr>
        <p:txBody>
          <a:bodyPr lIns="91440" tIns="45720" rIns="91440" bIns="45720" anchor="t"/>
          <a:lstStyle/>
          <a:p>
            <a:pPr algn="ctr"/>
            <a:br>
              <a:rPr lang="en-GB" b="1" dirty="0">
                <a:effectLst/>
                <a:ea typeface="Calibri" panose="020F0502020204030204" pitchFamily="34" charset="0"/>
              </a:rPr>
            </a:br>
            <a:br>
              <a:rPr lang="en-GB" b="1" dirty="0">
                <a:effectLst/>
                <a:ea typeface="Calibri" panose="020F0502020204030204" pitchFamily="34" charset="0"/>
              </a:rPr>
            </a:br>
            <a:br>
              <a:rPr lang="en-GB" sz="3200" dirty="0">
                <a:effectLst/>
                <a:ea typeface="Calibri" panose="020F0502020204030204" pitchFamily="34" charset="0"/>
              </a:rPr>
            </a:br>
            <a:br>
              <a:rPr lang="en-GB" sz="4000" dirty="0">
                <a:effectLst/>
                <a:ea typeface="Calibri" panose="020F0502020204030204" pitchFamily="34" charset="0"/>
              </a:rPr>
            </a:br>
            <a:endParaRPr lang="en-GB" sz="2800" dirty="0"/>
          </a:p>
        </p:txBody>
      </p:sp>
      <p:sp>
        <p:nvSpPr>
          <p:cNvPr id="5" name="Slide Number Placeholder 4">
            <a:extLst>
              <a:ext uri="{FF2B5EF4-FFF2-40B4-BE49-F238E27FC236}">
                <a16:creationId xmlns:a16="http://schemas.microsoft.com/office/drawing/2014/main" id="{6944C04F-3E68-9B65-BBED-7EE3CEC29E5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3" name="TextBox 2">
            <a:extLst>
              <a:ext uri="{FF2B5EF4-FFF2-40B4-BE49-F238E27FC236}">
                <a16:creationId xmlns:a16="http://schemas.microsoft.com/office/drawing/2014/main" id="{7F6D72F6-4A48-19C9-EF13-C1F913FDFFCB}"/>
              </a:ext>
            </a:extLst>
          </p:cNvPr>
          <p:cNvSpPr txBox="1"/>
          <p:nvPr/>
        </p:nvSpPr>
        <p:spPr>
          <a:xfrm>
            <a:off x="202889" y="0"/>
            <a:ext cx="9696271" cy="707886"/>
          </a:xfrm>
          <a:prstGeom prst="rect">
            <a:avLst/>
          </a:prstGeom>
          <a:noFill/>
        </p:spPr>
        <p:txBody>
          <a:bodyPr wrap="square" rtlCol="0">
            <a:spAutoFit/>
          </a:bodyPr>
          <a:lstStyle/>
          <a:p>
            <a:r>
              <a:rPr lang="en-GB" sz="4000" dirty="0"/>
              <a:t>Flu healthcare professional resources:</a:t>
            </a:r>
          </a:p>
        </p:txBody>
      </p:sp>
      <p:sp>
        <p:nvSpPr>
          <p:cNvPr id="13" name="TextBox 12">
            <a:extLst>
              <a:ext uri="{FF2B5EF4-FFF2-40B4-BE49-F238E27FC236}">
                <a16:creationId xmlns:a16="http://schemas.microsoft.com/office/drawing/2014/main" id="{EBD610A5-AF67-E93E-091F-C4F4405A9F77}"/>
              </a:ext>
            </a:extLst>
          </p:cNvPr>
          <p:cNvSpPr txBox="1"/>
          <p:nvPr/>
        </p:nvSpPr>
        <p:spPr>
          <a:xfrm>
            <a:off x="512242" y="4968864"/>
            <a:ext cx="3793067"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600" dirty="0"/>
              <a:t>PHW Management chart for influenza (flu) vaccination in egg allergic individual (June 2024). Available </a:t>
            </a:r>
            <a:r>
              <a:rPr lang="en-GB" sz="1600" dirty="0">
                <a:hlinkClick r:id="rId3"/>
              </a:rPr>
              <a:t>here</a:t>
            </a:r>
            <a:endParaRPr lang="en-GB" sz="1600" dirty="0"/>
          </a:p>
        </p:txBody>
      </p:sp>
      <p:pic>
        <p:nvPicPr>
          <p:cNvPr id="6" name="Picture 5">
            <a:extLst>
              <a:ext uri="{FF2B5EF4-FFF2-40B4-BE49-F238E27FC236}">
                <a16:creationId xmlns:a16="http://schemas.microsoft.com/office/drawing/2014/main" id="{690AE6C7-9F5B-4F6A-9D9E-6D22A9DCA30E}"/>
              </a:ext>
            </a:extLst>
          </p:cNvPr>
          <p:cNvPicPr>
            <a:picLocks noChangeAspect="1"/>
          </p:cNvPicPr>
          <p:nvPr/>
        </p:nvPicPr>
        <p:blipFill>
          <a:blip r:embed="rId4"/>
          <a:stretch>
            <a:fillRect/>
          </a:stretch>
        </p:blipFill>
        <p:spPr>
          <a:xfrm>
            <a:off x="1063987" y="792095"/>
            <a:ext cx="2689578" cy="4034367"/>
          </a:xfrm>
          <a:prstGeom prst="rect">
            <a:avLst/>
          </a:prstGeom>
          <a:ln w="19050">
            <a:solidFill>
              <a:schemeClr val="tx1"/>
            </a:solidFill>
          </a:ln>
        </p:spPr>
      </p:pic>
      <p:pic>
        <p:nvPicPr>
          <p:cNvPr id="8" name="Picture 7">
            <a:extLst>
              <a:ext uri="{FF2B5EF4-FFF2-40B4-BE49-F238E27FC236}">
                <a16:creationId xmlns:a16="http://schemas.microsoft.com/office/drawing/2014/main" id="{C7FC0A3F-0A7F-1315-FE0E-1598585B56D9}"/>
              </a:ext>
            </a:extLst>
          </p:cNvPr>
          <p:cNvPicPr>
            <a:picLocks noChangeAspect="1"/>
          </p:cNvPicPr>
          <p:nvPr/>
        </p:nvPicPr>
        <p:blipFill>
          <a:blip r:embed="rId5"/>
          <a:stretch>
            <a:fillRect/>
          </a:stretch>
        </p:blipFill>
        <p:spPr>
          <a:xfrm>
            <a:off x="4678725" y="792095"/>
            <a:ext cx="2766826" cy="4072640"/>
          </a:xfrm>
          <a:prstGeom prst="rect">
            <a:avLst/>
          </a:prstGeom>
          <a:ln w="19050">
            <a:solidFill>
              <a:schemeClr val="tx1"/>
            </a:solidFill>
          </a:ln>
        </p:spPr>
      </p:pic>
      <p:sp>
        <p:nvSpPr>
          <p:cNvPr id="9" name="TextBox 8">
            <a:extLst>
              <a:ext uri="{FF2B5EF4-FFF2-40B4-BE49-F238E27FC236}">
                <a16:creationId xmlns:a16="http://schemas.microsoft.com/office/drawing/2014/main" id="{4A31BBFC-DD52-EE13-4A54-2C3BA6843A26}"/>
              </a:ext>
            </a:extLst>
          </p:cNvPr>
          <p:cNvSpPr txBox="1"/>
          <p:nvPr/>
        </p:nvSpPr>
        <p:spPr>
          <a:xfrm>
            <a:off x="4436551" y="4968863"/>
            <a:ext cx="3352654"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600" dirty="0"/>
              <a:t>NHS Wales recommended flu vaccines (PHW 2024/25 Influenza season). Available </a:t>
            </a:r>
            <a:r>
              <a:rPr lang="en-GB" sz="1600" dirty="0">
                <a:hlinkClick r:id="rId6"/>
              </a:rPr>
              <a:t>here</a:t>
            </a:r>
            <a:endParaRPr lang="en-GB" sz="1600" dirty="0"/>
          </a:p>
        </p:txBody>
      </p:sp>
      <p:pic>
        <p:nvPicPr>
          <p:cNvPr id="14" name="Picture 13">
            <a:extLst>
              <a:ext uri="{FF2B5EF4-FFF2-40B4-BE49-F238E27FC236}">
                <a16:creationId xmlns:a16="http://schemas.microsoft.com/office/drawing/2014/main" id="{EAD22819-9F12-1B66-118F-4EA521B1B2D5}"/>
              </a:ext>
            </a:extLst>
          </p:cNvPr>
          <p:cNvPicPr>
            <a:picLocks noChangeAspect="1"/>
          </p:cNvPicPr>
          <p:nvPr/>
        </p:nvPicPr>
        <p:blipFill>
          <a:blip r:embed="rId7"/>
          <a:stretch>
            <a:fillRect/>
          </a:stretch>
        </p:blipFill>
        <p:spPr>
          <a:xfrm>
            <a:off x="8158847" y="1742482"/>
            <a:ext cx="3584429" cy="2046906"/>
          </a:xfrm>
          <a:prstGeom prst="rect">
            <a:avLst/>
          </a:prstGeom>
          <a:ln w="19050">
            <a:solidFill>
              <a:schemeClr val="tx1"/>
            </a:solidFill>
          </a:ln>
        </p:spPr>
      </p:pic>
      <p:sp>
        <p:nvSpPr>
          <p:cNvPr id="15" name="TextBox 14">
            <a:extLst>
              <a:ext uri="{FF2B5EF4-FFF2-40B4-BE49-F238E27FC236}">
                <a16:creationId xmlns:a16="http://schemas.microsoft.com/office/drawing/2014/main" id="{A6327FA8-C6C0-F686-0154-EBE99098E322}"/>
              </a:ext>
            </a:extLst>
          </p:cNvPr>
          <p:cNvSpPr txBox="1"/>
          <p:nvPr/>
        </p:nvSpPr>
        <p:spPr>
          <a:xfrm>
            <a:off x="8490655" y="3986238"/>
            <a:ext cx="2983089"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600" dirty="0"/>
              <a:t>Frequently asked questions for health professionals.   Available </a:t>
            </a:r>
            <a:r>
              <a:rPr lang="en-GB" sz="1600" dirty="0">
                <a:hlinkClick r:id="rId8"/>
              </a:rPr>
              <a:t>here</a:t>
            </a:r>
            <a:endParaRPr lang="en-GB" sz="1600" dirty="0"/>
          </a:p>
        </p:txBody>
      </p:sp>
      <p:pic>
        <p:nvPicPr>
          <p:cNvPr id="7" name="Picture 6">
            <a:extLst>
              <a:ext uri="{FF2B5EF4-FFF2-40B4-BE49-F238E27FC236}">
                <a16:creationId xmlns:a16="http://schemas.microsoft.com/office/drawing/2014/main" id="{124438AA-0C79-A528-D957-BF85BF2C38F7}"/>
              </a:ext>
            </a:extLst>
          </p:cNvPr>
          <p:cNvPicPr>
            <a:picLocks noChangeAspect="1"/>
          </p:cNvPicPr>
          <p:nvPr/>
        </p:nvPicPr>
        <p:blipFill>
          <a:blip r:embed="rId9"/>
          <a:stretch>
            <a:fillRect/>
          </a:stretch>
        </p:blipFill>
        <p:spPr>
          <a:xfrm>
            <a:off x="9721048" y="99319"/>
            <a:ext cx="2290216" cy="449062"/>
          </a:xfrm>
          <a:prstGeom prst="rect">
            <a:avLst/>
          </a:prstGeom>
        </p:spPr>
      </p:pic>
    </p:spTree>
    <p:extLst>
      <p:ext uri="{BB962C8B-B14F-4D97-AF65-F5344CB8AC3E}">
        <p14:creationId xmlns:p14="http://schemas.microsoft.com/office/powerpoint/2010/main" val="237305719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8EE01-750C-759E-C9DF-BEE9CE389DF4}"/>
              </a:ext>
            </a:extLst>
          </p:cNvPr>
          <p:cNvSpPr>
            <a:spLocks noGrp="1"/>
          </p:cNvSpPr>
          <p:nvPr>
            <p:ph type="title"/>
          </p:nvPr>
        </p:nvSpPr>
        <p:spPr>
          <a:xfrm>
            <a:off x="247357" y="275433"/>
            <a:ext cx="10515600" cy="760290"/>
          </a:xfrm>
        </p:spPr>
        <p:txBody>
          <a:bodyPr/>
          <a:lstStyle/>
          <a:p>
            <a:r>
              <a:rPr lang="en-GB" dirty="0"/>
              <a:t>Shingles vaccination update</a:t>
            </a:r>
          </a:p>
        </p:txBody>
      </p:sp>
      <p:sp>
        <p:nvSpPr>
          <p:cNvPr id="3" name="Content Placeholder 2">
            <a:extLst>
              <a:ext uri="{FF2B5EF4-FFF2-40B4-BE49-F238E27FC236}">
                <a16:creationId xmlns:a16="http://schemas.microsoft.com/office/drawing/2014/main" id="{8BA3B780-0ABB-450D-54CE-656A76417BD7}"/>
              </a:ext>
            </a:extLst>
          </p:cNvPr>
          <p:cNvSpPr>
            <a:spLocks noGrp="1"/>
          </p:cNvSpPr>
          <p:nvPr>
            <p:ph idx="1"/>
          </p:nvPr>
        </p:nvSpPr>
        <p:spPr>
          <a:xfrm>
            <a:off x="247357" y="1252026"/>
            <a:ext cx="11422966" cy="3995224"/>
          </a:xfrm>
        </p:spPr>
        <p:txBody>
          <a:bodyPr/>
          <a:lstStyle/>
          <a:p>
            <a:pPr marL="0" indent="0">
              <a:buNone/>
            </a:pPr>
            <a:r>
              <a:rPr lang="en-GB" sz="1600" kern="1200" dirty="0">
                <a:solidFill>
                  <a:schemeClr val="tx1"/>
                </a:solidFill>
                <a:effectLst/>
                <a:latin typeface="+mn-lt"/>
                <a:ea typeface="+mn-ea"/>
                <a:cs typeface="+mn-cs"/>
              </a:rPr>
              <a:t>In Wales, the Vaccine Clinical Advisory Group (VCAG) and Welsh Government have agreed that if following a clinical assessment, a severely immunosuppressed* individual would benefit from revaccination then they can be offered a course of Shingrix </a:t>
            </a:r>
            <a:r>
              <a:rPr lang="en-GB" sz="1600" u="sng" kern="1200" dirty="0">
                <a:solidFill>
                  <a:schemeClr val="tx1"/>
                </a:solidFill>
                <a:effectLst/>
                <a:latin typeface="+mn-lt"/>
                <a:ea typeface="+mn-ea"/>
                <a:cs typeface="+mn-cs"/>
              </a:rPr>
              <a:t>(</a:t>
            </a:r>
            <a:r>
              <a:rPr lang="en-GB" sz="1600" i="1" u="sng" kern="1200" dirty="0">
                <a:solidFill>
                  <a:schemeClr val="tx1"/>
                </a:solidFill>
                <a:effectLst/>
                <a:latin typeface="+mn-lt"/>
                <a:ea typeface="+mn-ea"/>
                <a:cs typeface="+mn-cs"/>
              </a:rPr>
              <a:t>2 doses of Shingrix vaccine at a minimum interval of 8 weeks apart</a:t>
            </a:r>
            <a:r>
              <a:rPr lang="en-GB" sz="1600" u="sng" kern="1200" dirty="0">
                <a:solidFill>
                  <a:schemeClr val="tx1"/>
                </a:solidFill>
                <a:effectLst/>
                <a:latin typeface="+mn-lt"/>
                <a:ea typeface="+mn-ea"/>
                <a:cs typeface="+mn-cs"/>
              </a:rPr>
              <a:t>)</a:t>
            </a:r>
            <a:r>
              <a:rPr lang="en-GB" sz="1600" kern="1200" dirty="0">
                <a:solidFill>
                  <a:schemeClr val="tx1"/>
                </a:solidFill>
                <a:effectLst/>
                <a:latin typeface="+mn-lt"/>
                <a:ea typeface="+mn-ea"/>
                <a:cs typeface="+mn-cs"/>
              </a:rPr>
              <a:t> on a permissive approach based on opportunistic clinical identification.  There is no reason to leave any interval after previous Zostavax vaccine for these individuals.</a:t>
            </a:r>
          </a:p>
          <a:p>
            <a:pPr marL="0" indent="0">
              <a:buNone/>
            </a:pPr>
            <a:r>
              <a:rPr lang="en-GB" sz="1600" kern="1200" dirty="0">
                <a:solidFill>
                  <a:schemeClr val="tx1"/>
                </a:solidFill>
                <a:effectLst/>
                <a:latin typeface="+mn-lt"/>
                <a:ea typeface="+mn-ea"/>
                <a:cs typeface="+mn-cs"/>
              </a:rPr>
              <a:t>The Welsh Health Circular: </a:t>
            </a:r>
            <a:r>
              <a:rPr lang="en-GB" sz="1600" u="sng" kern="1200" dirty="0">
                <a:solidFill>
                  <a:schemeClr val="tx1"/>
                </a:solidFill>
                <a:effectLst/>
                <a:latin typeface="+mn-lt"/>
                <a:ea typeface="+mn-ea"/>
                <a:cs typeface="+mn-cs"/>
              </a:rPr>
              <a:t>Change of vaccine and cohort expansion for shingles vaccination programme</a:t>
            </a:r>
            <a:r>
              <a:rPr lang="en-GB" sz="1600" kern="1200" dirty="0">
                <a:solidFill>
                  <a:schemeClr val="tx1"/>
                </a:solidFill>
                <a:effectLst/>
                <a:latin typeface="+mn-lt"/>
                <a:ea typeface="+mn-ea"/>
                <a:cs typeface="+mn-cs"/>
              </a:rPr>
              <a:t> (from September 2023) (</a:t>
            </a:r>
            <a:r>
              <a:rPr lang="en-GB" sz="1600" u="sng" kern="1200" dirty="0">
                <a:solidFill>
                  <a:schemeClr val="tx1"/>
                </a:solidFill>
                <a:effectLst/>
                <a:latin typeface="+mn-lt"/>
                <a:ea typeface="+mn-ea"/>
                <a:cs typeface="+mn-cs"/>
                <a:hlinkClick r:id="rId3"/>
              </a:rPr>
              <a:t>WHC/2023/024</a:t>
            </a:r>
            <a:r>
              <a:rPr lang="en-GB" sz="1600" kern="1200" dirty="0">
                <a:solidFill>
                  <a:schemeClr val="tx1"/>
                </a:solidFill>
                <a:effectLst/>
                <a:latin typeface="+mn-lt"/>
                <a:ea typeface="+mn-ea"/>
                <a:cs typeface="+mn-cs"/>
              </a:rPr>
              <a:t>) was updated to reflect this on 02 January 2025. </a:t>
            </a:r>
          </a:p>
          <a:p>
            <a:pPr marL="0" indent="0">
              <a:buNone/>
            </a:pPr>
            <a:r>
              <a:rPr lang="en-GB" sz="1600" kern="1200" dirty="0">
                <a:solidFill>
                  <a:schemeClr val="tx1"/>
                </a:solidFill>
                <a:effectLst/>
                <a:latin typeface="+mn-lt"/>
                <a:ea typeface="+mn-ea"/>
                <a:cs typeface="+mn-cs"/>
              </a:rPr>
              <a:t>The use of stock from ImmForm is permitted in these cases as the individuals being offered would be severely immunosuppressed.  A Patient Group Directive (PGD) </a:t>
            </a:r>
            <a:r>
              <a:rPr lang="en-GB" sz="1600" b="1" kern="1200" dirty="0">
                <a:solidFill>
                  <a:schemeClr val="tx1"/>
                </a:solidFill>
                <a:effectLst/>
                <a:latin typeface="+mn-lt"/>
                <a:ea typeface="+mn-ea"/>
                <a:cs typeface="+mn-cs"/>
              </a:rPr>
              <a:t>cannot</a:t>
            </a:r>
            <a:r>
              <a:rPr lang="en-GB" sz="1600" kern="1200" dirty="0">
                <a:solidFill>
                  <a:schemeClr val="tx1"/>
                </a:solidFill>
                <a:effectLst/>
                <a:latin typeface="+mn-lt"/>
                <a:ea typeface="+mn-ea"/>
                <a:cs typeface="+mn-cs"/>
              </a:rPr>
              <a:t> be used in these cases and an alternate legal framework for administration will be required e.g. Patient Specific Directive (PSD) or prescription.  The practice would be reimbursed for administering the course of Shingrix under the Statement of Financial Entitlements (SFE).</a:t>
            </a:r>
          </a:p>
          <a:p>
            <a:pPr marL="0" indent="0">
              <a:buNone/>
            </a:pPr>
            <a:r>
              <a:rPr lang="en-GB" sz="1600" kern="1200" dirty="0">
                <a:solidFill>
                  <a:schemeClr val="tx1"/>
                </a:solidFill>
                <a:effectLst/>
                <a:latin typeface="+mn-lt"/>
                <a:ea typeface="+mn-ea"/>
                <a:cs typeface="+mn-cs"/>
              </a:rPr>
              <a:t>The </a:t>
            </a:r>
            <a:r>
              <a:rPr lang="en-GB" sz="1600" u="sng" kern="1200" dirty="0">
                <a:solidFill>
                  <a:schemeClr val="tx1"/>
                </a:solidFill>
                <a:effectLst/>
                <a:latin typeface="+mn-lt"/>
                <a:ea typeface="+mn-ea"/>
                <a:cs typeface="+mn-cs"/>
                <a:hlinkClick r:id="rId4"/>
              </a:rPr>
              <a:t>UKHSA Shingles vaccination: guidance for healthcare practitioners</a:t>
            </a:r>
            <a:r>
              <a:rPr lang="en-GB" sz="1600" kern="1200" dirty="0">
                <a:solidFill>
                  <a:schemeClr val="tx1"/>
                </a:solidFill>
                <a:effectLst/>
                <a:latin typeface="+mn-lt"/>
                <a:ea typeface="+mn-ea"/>
                <a:cs typeface="+mn-cs"/>
              </a:rPr>
              <a:t> resource provides further information </a:t>
            </a:r>
            <a:r>
              <a:rPr lang="en-GB" sz="1600" u="sng" kern="1200" dirty="0">
                <a:solidFill>
                  <a:schemeClr val="tx1"/>
                </a:solidFill>
                <a:effectLst/>
                <a:latin typeface="+mn-lt"/>
                <a:ea typeface="+mn-ea"/>
                <a:cs typeface="+mn-cs"/>
                <a:hlinkClick r:id="rId5"/>
              </a:rPr>
              <a:t>here</a:t>
            </a:r>
            <a:endParaRPr lang="en-GB" sz="1600" kern="1200" dirty="0">
              <a:solidFill>
                <a:schemeClr val="tx1"/>
              </a:solidFill>
              <a:effectLst/>
              <a:latin typeface="+mn-lt"/>
              <a:ea typeface="+mn-ea"/>
              <a:cs typeface="+mn-cs"/>
            </a:endParaRPr>
          </a:p>
          <a:p>
            <a:pPr marL="0" indent="0">
              <a:buNone/>
            </a:pPr>
            <a:r>
              <a:rPr lang="en-GB" sz="1600" b="1" kern="1200" dirty="0">
                <a:solidFill>
                  <a:schemeClr val="tx1"/>
                </a:solidFill>
                <a:effectLst/>
                <a:latin typeface="+mn-lt"/>
                <a:ea typeface="+mn-ea"/>
                <a:cs typeface="+mn-cs"/>
              </a:rPr>
              <a:t>FAQ</a:t>
            </a:r>
            <a:r>
              <a:rPr lang="en-GB" sz="1600" kern="1200" dirty="0">
                <a:solidFill>
                  <a:schemeClr val="tx1"/>
                </a:solidFill>
                <a:effectLst/>
                <a:latin typeface="+mn-lt"/>
                <a:ea typeface="+mn-ea"/>
                <a:cs typeface="+mn-cs"/>
              </a:rPr>
              <a:t> ‘</a:t>
            </a:r>
            <a:r>
              <a:rPr lang="en-GB" sz="1600" i="1" kern="1200" dirty="0">
                <a:solidFill>
                  <a:schemeClr val="tx1"/>
                </a:solidFill>
                <a:effectLst/>
                <a:latin typeface="+mn-lt"/>
                <a:ea typeface="+mn-ea"/>
                <a:cs typeface="+mn-cs"/>
              </a:rPr>
              <a:t>Can individuals who have had the Zostavax vaccine routinely (between 70-79years) but who have since become severely immunosuppressed* be re-vaccinated with two doses of Shingrix</a:t>
            </a:r>
            <a:r>
              <a:rPr lang="en-GB" sz="1600" kern="1200" dirty="0">
                <a:solidFill>
                  <a:schemeClr val="tx1"/>
                </a:solidFill>
                <a:effectLst/>
                <a:latin typeface="+mn-lt"/>
                <a:ea typeface="+mn-ea"/>
                <a:cs typeface="+mn-cs"/>
              </a:rPr>
              <a:t>?’ is available </a:t>
            </a:r>
            <a:r>
              <a:rPr lang="en-GB" sz="1600" kern="1200" dirty="0">
                <a:solidFill>
                  <a:schemeClr val="tx1"/>
                </a:solidFill>
                <a:latin typeface="+mn-lt"/>
                <a:ea typeface="+mn-ea"/>
                <a:cs typeface="+mn-cs"/>
              </a:rPr>
              <a:t>here </a:t>
            </a:r>
            <a:r>
              <a:rPr lang="en-GB" sz="1600" dirty="0">
                <a:hlinkClick r:id="rId6"/>
              </a:rPr>
              <a:t>Frequently asked questions</a:t>
            </a:r>
            <a:endParaRPr lang="en-GB" sz="1600" kern="1200" dirty="0">
              <a:solidFill>
                <a:schemeClr val="tx1"/>
              </a:solidFill>
              <a:latin typeface="+mn-lt"/>
              <a:ea typeface="+mn-ea"/>
              <a:cs typeface="+mn-cs"/>
            </a:endParaRPr>
          </a:p>
          <a:p>
            <a:pPr marL="0" indent="0">
              <a:buNone/>
            </a:pPr>
            <a:endParaRPr lang="en-GB" dirty="0"/>
          </a:p>
        </p:txBody>
      </p:sp>
      <p:sp>
        <p:nvSpPr>
          <p:cNvPr id="5" name="Slide Number Placeholder 4">
            <a:extLst>
              <a:ext uri="{FF2B5EF4-FFF2-40B4-BE49-F238E27FC236}">
                <a16:creationId xmlns:a16="http://schemas.microsoft.com/office/drawing/2014/main" id="{D6A851C5-6B07-937C-A57A-CF38B26AEE6B}"/>
              </a:ext>
            </a:extLst>
          </p:cNvPr>
          <p:cNvSpPr>
            <a:spLocks noGrp="1"/>
          </p:cNvSpPr>
          <p:nvPr>
            <p:ph type="sldNum" sz="quarter" idx="12"/>
          </p:nvPr>
        </p:nvSpPr>
        <p:spPr/>
        <p:txBody>
          <a:bodyPr/>
          <a:lstStyle/>
          <a:p>
            <a:fld id="{561D0CCE-8DCC-44DC-A653-AE62B1D84A52}" type="slidenum">
              <a:rPr lang="en-GB" smtClean="0"/>
              <a:pPr/>
              <a:t>81</a:t>
            </a:fld>
            <a:endParaRPr lang="en-GB"/>
          </a:p>
        </p:txBody>
      </p:sp>
    </p:spTree>
    <p:extLst>
      <p:ext uri="{BB962C8B-B14F-4D97-AF65-F5344CB8AC3E}">
        <p14:creationId xmlns:p14="http://schemas.microsoft.com/office/powerpoint/2010/main" val="68066746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8610600" y="6345729"/>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a:noAutofit/>
          </a:bodyPr>
          <a:lstStyle/>
          <a:p>
            <a:pPr algn="ctr"/>
            <a:r>
              <a:rPr lang="en-GB" dirty="0">
                <a:solidFill>
                  <a:srgbClr val="002060"/>
                </a:solidFill>
              </a:rPr>
              <a:t>Shingles public resources</a:t>
            </a: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000" b="0" i="0" u="none" strike="noStrike" kern="1200" cap="none" spc="0" normalizeH="0" baseline="0" noProof="0" dirty="0">
              <a:ln>
                <a:noFill/>
              </a:ln>
              <a:solidFill>
                <a:srgbClr val="002060"/>
              </a:solidFill>
              <a:effectLst/>
              <a:uLnTx/>
              <a:uFillTx/>
              <a:latin typeface="Arial"/>
              <a:ea typeface="+mn-ea"/>
              <a:cs typeface="+mn-cs"/>
            </a:endParaRPr>
          </a:p>
        </p:txBody>
      </p:sp>
      <p:sp>
        <p:nvSpPr>
          <p:cNvPr id="8" name="Content Placeholder 2"/>
          <p:cNvSpPr>
            <a:spLocks noGrp="1"/>
          </p:cNvSpPr>
          <p:nvPr>
            <p:ph idx="1"/>
          </p:nvPr>
        </p:nvSpPr>
        <p:spPr>
          <a:xfrm>
            <a:off x="838200" y="1085850"/>
            <a:ext cx="4593994" cy="5097780"/>
          </a:xfrm>
        </p:spPr>
        <p:txBody>
          <a:bodyPr>
            <a:normAutofit/>
          </a:bodyPr>
          <a:lstStyle/>
          <a:p>
            <a:pPr marL="0" indent="0">
              <a:buNone/>
            </a:pPr>
            <a:endParaRPr lang="en-GB" sz="3600" dirty="0">
              <a:solidFill>
                <a:srgbClr val="002060"/>
              </a:solidFill>
              <a:latin typeface="+mn-lt"/>
            </a:endParaRPr>
          </a:p>
          <a:p>
            <a:pPr marL="0" indent="0">
              <a:buNone/>
            </a:pPr>
            <a:endParaRPr lang="en-GB" sz="2000" dirty="0">
              <a:solidFill>
                <a:srgbClr val="002060"/>
              </a:solidFill>
            </a:endParaRPr>
          </a:p>
          <a:p>
            <a:endParaRPr lang="en-GB" sz="2200" dirty="0"/>
          </a:p>
        </p:txBody>
      </p:sp>
      <p:sp>
        <p:nvSpPr>
          <p:cNvPr id="10" name="Content Placeholder 2">
            <a:extLst>
              <a:ext uri="{FF2B5EF4-FFF2-40B4-BE49-F238E27FC236}">
                <a16:creationId xmlns:a16="http://schemas.microsoft.com/office/drawing/2014/main" id="{20ABF536-B1E8-452B-A875-F33C851F42CD}"/>
              </a:ext>
            </a:extLst>
          </p:cNvPr>
          <p:cNvSpPr txBox="1">
            <a:spLocks/>
          </p:cNvSpPr>
          <p:nvPr/>
        </p:nvSpPr>
        <p:spPr>
          <a:xfrm>
            <a:off x="483854" y="881955"/>
            <a:ext cx="3762089" cy="474352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mn-ea"/>
                <a:cs typeface="+mn-cs"/>
              </a:rPr>
              <a:t>A shingles leaflet for adults is available to order from the Health Information Resources (HIR) which can be accessed here: </a:t>
            </a:r>
            <a:r>
              <a:rPr kumimoji="0" lang="en-GB" sz="1800" b="0" i="0" u="none" strike="noStrike" kern="1200" cap="none" spc="0" normalizeH="0" baseline="0" noProof="0" dirty="0">
                <a:ln>
                  <a:noFill/>
                </a:ln>
                <a:solidFill>
                  <a:srgbClr val="212A73"/>
                </a:solidFill>
                <a:effectLst/>
                <a:uLnTx/>
                <a:uFillTx/>
                <a:latin typeface="Arial"/>
                <a:ea typeface="+mn-ea"/>
                <a:cs typeface="+mn-cs"/>
                <a:hlinkClick r:id="rId3"/>
              </a:rPr>
              <a:t>https://phw.nhs.wales/services-and-teams/health-information-resources/#!/Imiwneiddio-Immunisation/c/38145364</a:t>
            </a:r>
            <a:r>
              <a:rPr kumimoji="0" lang="en-GB" sz="1800" b="0" i="0" u="none" strike="noStrike" kern="1200" cap="none" spc="0" normalizeH="0" baseline="0" noProof="0" dirty="0">
                <a:ln>
                  <a:noFill/>
                </a:ln>
                <a:solidFill>
                  <a:srgbClr val="212A73"/>
                </a:solidFill>
                <a:effectLst/>
                <a:uLnTx/>
                <a:uFillTx/>
                <a:latin typeface="Arial"/>
                <a:ea typeface="+mn-ea"/>
                <a:cs typeface="+mn-cs"/>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A shingles poster is available to order from </a:t>
            </a:r>
            <a:r>
              <a:rPr kumimoji="0" lang="en-GB" sz="1800" b="0" i="0" u="none" strike="noStrike" kern="1200" cap="none" spc="0" normalizeH="0" baseline="0" noProof="0" dirty="0">
                <a:ln>
                  <a:noFill/>
                </a:ln>
                <a:solidFill>
                  <a:srgbClr val="002060"/>
                </a:solidFill>
                <a:effectLst/>
                <a:uLnTx/>
                <a:uFillTx/>
                <a:latin typeface="Arial"/>
                <a:ea typeface="+mn-ea"/>
                <a:cs typeface="+mn-cs"/>
              </a:rPr>
              <a:t>the Health Information Resources (HIR) which can be accessed here: </a:t>
            </a:r>
            <a:r>
              <a:rPr kumimoji="0" lang="en-GB" sz="1800" b="0" i="0" u="none" strike="noStrike" kern="1200" cap="none" spc="0" normalizeH="0" baseline="0" noProof="0" dirty="0">
                <a:ln>
                  <a:noFill/>
                </a:ln>
                <a:solidFill>
                  <a:srgbClr val="212A73"/>
                </a:solidFill>
                <a:effectLst/>
                <a:uLnTx/>
                <a:uFillTx/>
                <a:latin typeface="Arial"/>
                <a:ea typeface="+mn-ea"/>
                <a:cs typeface="+mn-cs"/>
                <a:hlinkClick r:id="rId3"/>
              </a:rPr>
              <a:t>https://phw.nhs.wales/services-and-teams/health-information-resources/#!/Imiwneiddio-Immunisation/c/38145364</a:t>
            </a:r>
            <a:r>
              <a:rPr kumimoji="0" lang="en-GB" sz="1800" b="0" i="0" u="none" strike="noStrike" kern="1200" cap="none" spc="0" normalizeH="0" baseline="0" noProof="0" dirty="0">
                <a:ln>
                  <a:noFill/>
                </a:ln>
                <a:solidFill>
                  <a:srgbClr val="212A73"/>
                </a:solidFill>
                <a:effectLst/>
                <a:uLnTx/>
                <a:uFillTx/>
                <a:latin typeface="Arial"/>
                <a:ea typeface="+mn-ea"/>
                <a:cs typeface="+mn-cs"/>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12A73"/>
              </a:solidFill>
              <a:effectLst/>
              <a:highlight>
                <a:srgbClr val="FF00FF"/>
              </a:highlight>
              <a:uLnTx/>
              <a:uFillTx/>
              <a:latin typeface="Arial"/>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12A73"/>
              </a:solidFill>
              <a:effectLst/>
              <a:highlight>
                <a:srgbClr val="FF00FF"/>
              </a:highlight>
              <a:uLnTx/>
              <a:uFillTx/>
              <a:latin typeface="Arial"/>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12A73"/>
              </a:solidFill>
              <a:effectLst/>
              <a:highlight>
                <a:srgbClr val="FF00FF"/>
              </a:highlight>
              <a:uLnTx/>
              <a:uFillTx/>
              <a:latin typeface="Arial"/>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12A73"/>
              </a:solidFill>
              <a:effectLst/>
              <a:highlight>
                <a:srgbClr val="FF00FF"/>
              </a:highlight>
              <a:uLnTx/>
              <a:uFillTx/>
              <a:latin typeface="Arial"/>
              <a:ea typeface="+mn-ea"/>
              <a:cs typeface="+mn-cs"/>
            </a:endParaRPr>
          </a:p>
        </p:txBody>
      </p:sp>
      <p:pic>
        <p:nvPicPr>
          <p:cNvPr id="3" name="Picture 2">
            <a:extLst>
              <a:ext uri="{FF2B5EF4-FFF2-40B4-BE49-F238E27FC236}">
                <a16:creationId xmlns:a16="http://schemas.microsoft.com/office/drawing/2014/main" id="{331F489C-F573-2E85-885A-641765A275EB}"/>
              </a:ext>
            </a:extLst>
          </p:cNvPr>
          <p:cNvPicPr>
            <a:picLocks noChangeAspect="1"/>
          </p:cNvPicPr>
          <p:nvPr/>
        </p:nvPicPr>
        <p:blipFill rotWithShape="1">
          <a:blip r:embed="rId4"/>
          <a:srcRect l="39211" t="16105" r="39007" b="28306"/>
          <a:stretch/>
        </p:blipFill>
        <p:spPr>
          <a:xfrm>
            <a:off x="8681254" y="1085850"/>
            <a:ext cx="3133113" cy="4497670"/>
          </a:xfrm>
          <a:prstGeom prst="rect">
            <a:avLst/>
          </a:prstGeom>
          <a:ln w="19050">
            <a:solidFill>
              <a:srgbClr val="002060"/>
            </a:solidFill>
          </a:ln>
        </p:spPr>
      </p:pic>
      <p:pic>
        <p:nvPicPr>
          <p:cNvPr id="11" name="Picture 10">
            <a:extLst>
              <a:ext uri="{FF2B5EF4-FFF2-40B4-BE49-F238E27FC236}">
                <a16:creationId xmlns:a16="http://schemas.microsoft.com/office/drawing/2014/main" id="{7FD373B3-BFA0-7CB7-91F0-65284042C729}"/>
              </a:ext>
            </a:extLst>
          </p:cNvPr>
          <p:cNvPicPr>
            <a:picLocks noChangeAspect="1"/>
          </p:cNvPicPr>
          <p:nvPr/>
        </p:nvPicPr>
        <p:blipFill>
          <a:blip r:embed="rId5"/>
          <a:stretch>
            <a:fillRect/>
          </a:stretch>
        </p:blipFill>
        <p:spPr>
          <a:xfrm>
            <a:off x="4555636" y="1276974"/>
            <a:ext cx="1753116" cy="4039117"/>
          </a:xfrm>
          <a:prstGeom prst="rect">
            <a:avLst/>
          </a:prstGeom>
          <a:ln w="19050">
            <a:solidFill>
              <a:schemeClr val="tx1"/>
            </a:solidFill>
          </a:ln>
        </p:spPr>
      </p:pic>
      <p:pic>
        <p:nvPicPr>
          <p:cNvPr id="14" name="Picture 13">
            <a:extLst>
              <a:ext uri="{FF2B5EF4-FFF2-40B4-BE49-F238E27FC236}">
                <a16:creationId xmlns:a16="http://schemas.microsoft.com/office/drawing/2014/main" id="{1C2BD640-EE71-5F33-7088-2C65FD696937}"/>
              </a:ext>
            </a:extLst>
          </p:cNvPr>
          <p:cNvPicPr>
            <a:picLocks noChangeAspect="1"/>
          </p:cNvPicPr>
          <p:nvPr/>
        </p:nvPicPr>
        <p:blipFill>
          <a:blip r:embed="rId6"/>
          <a:stretch>
            <a:fillRect/>
          </a:stretch>
        </p:blipFill>
        <p:spPr>
          <a:xfrm>
            <a:off x="6618445" y="1276974"/>
            <a:ext cx="1753116" cy="4039117"/>
          </a:xfrm>
          <a:prstGeom prst="rect">
            <a:avLst/>
          </a:prstGeom>
          <a:ln w="19050">
            <a:solidFill>
              <a:schemeClr val="tx1"/>
            </a:solidFill>
          </a:ln>
        </p:spPr>
      </p:pic>
    </p:spTree>
    <p:extLst>
      <p:ext uri="{BB962C8B-B14F-4D97-AF65-F5344CB8AC3E}">
        <p14:creationId xmlns:p14="http://schemas.microsoft.com/office/powerpoint/2010/main" val="187759183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C30E7-9517-FCA1-2385-E2CE3AE320E1}"/>
              </a:ext>
            </a:extLst>
          </p:cNvPr>
          <p:cNvSpPr>
            <a:spLocks noGrp="1"/>
          </p:cNvSpPr>
          <p:nvPr>
            <p:ph type="title"/>
          </p:nvPr>
        </p:nvSpPr>
        <p:spPr>
          <a:xfrm>
            <a:off x="493987" y="154085"/>
            <a:ext cx="11101552" cy="554038"/>
          </a:xfrm>
        </p:spPr>
        <p:txBody>
          <a:bodyPr/>
          <a:lstStyle/>
          <a:p>
            <a:r>
              <a:rPr lang="en-GB" sz="4000" dirty="0">
                <a:solidFill>
                  <a:srgbClr val="002060"/>
                </a:solidFill>
              </a:rPr>
              <a:t>Shingles Healthcare Professional Resources (1)</a:t>
            </a:r>
            <a:endParaRPr lang="en-GB" sz="4000" dirty="0"/>
          </a:p>
        </p:txBody>
      </p:sp>
      <p:sp>
        <p:nvSpPr>
          <p:cNvPr id="3" name="Content Placeholder 2">
            <a:extLst>
              <a:ext uri="{FF2B5EF4-FFF2-40B4-BE49-F238E27FC236}">
                <a16:creationId xmlns:a16="http://schemas.microsoft.com/office/drawing/2014/main" id="{70D444AC-E3E4-22C7-D45F-614E46FBACD4}"/>
              </a:ext>
            </a:extLst>
          </p:cNvPr>
          <p:cNvSpPr>
            <a:spLocks noGrp="1"/>
          </p:cNvSpPr>
          <p:nvPr>
            <p:ph idx="1"/>
          </p:nvPr>
        </p:nvSpPr>
        <p:spPr>
          <a:xfrm>
            <a:off x="671945" y="1125640"/>
            <a:ext cx="4550984" cy="4813197"/>
          </a:xfrm>
        </p:spPr>
        <p:txBody>
          <a:bodyPr/>
          <a:lstStyle/>
          <a:p>
            <a:endParaRPr lang="en-GB" sz="2000" dirty="0">
              <a:solidFill>
                <a:srgbClr val="002060"/>
              </a:solidFill>
            </a:endParaRPr>
          </a:p>
          <a:p>
            <a:endParaRPr lang="en-GB" sz="2000" dirty="0">
              <a:solidFill>
                <a:srgbClr val="002060"/>
              </a:solidFill>
            </a:endParaRPr>
          </a:p>
          <a:p>
            <a:r>
              <a:rPr lang="en-GB" sz="2000" dirty="0">
                <a:solidFill>
                  <a:srgbClr val="002060"/>
                </a:solidFill>
              </a:rPr>
              <a:t>Shingles ’Frequently Asked Questions’ are available </a:t>
            </a:r>
            <a:r>
              <a:rPr lang="en-GB" sz="2000" dirty="0">
                <a:solidFill>
                  <a:srgbClr val="002060"/>
                </a:solidFill>
                <a:hlinkClick r:id="rId2"/>
              </a:rPr>
              <a:t>here</a:t>
            </a:r>
            <a:r>
              <a:rPr lang="en-GB" sz="2000" dirty="0">
                <a:solidFill>
                  <a:srgbClr val="002060"/>
                </a:solidFill>
              </a:rPr>
              <a:t>: </a:t>
            </a:r>
          </a:p>
          <a:p>
            <a:r>
              <a:rPr lang="en-GB" sz="2000" dirty="0">
                <a:solidFill>
                  <a:srgbClr val="002060"/>
                </a:solidFill>
              </a:rPr>
              <a:t>An updated shingles healthcare professional visual aid is available to download in ENG/CYM </a:t>
            </a:r>
            <a:r>
              <a:rPr lang="en-GB" sz="2000" dirty="0">
                <a:solidFill>
                  <a:srgbClr val="002060"/>
                </a:solidFill>
                <a:hlinkClick r:id="rId3"/>
              </a:rPr>
              <a:t>here</a:t>
            </a:r>
            <a:r>
              <a:rPr lang="en-GB" sz="2000" dirty="0">
                <a:solidFill>
                  <a:srgbClr val="002060"/>
                </a:solidFill>
              </a:rPr>
              <a:t> </a:t>
            </a:r>
          </a:p>
          <a:p>
            <a:r>
              <a:rPr lang="en-GB" sz="2000" dirty="0"/>
              <a:t>An updated shingles immunisation programme toolkit for Healthcare Practitioners is available to download in ENG/CYM </a:t>
            </a:r>
            <a:r>
              <a:rPr lang="en-GB" sz="2000" dirty="0">
                <a:hlinkClick r:id="rId3"/>
              </a:rPr>
              <a:t>here </a:t>
            </a:r>
            <a:endParaRPr lang="en-GB" dirty="0"/>
          </a:p>
        </p:txBody>
      </p:sp>
      <p:sp>
        <p:nvSpPr>
          <p:cNvPr id="5" name="Slide Number Placeholder 4">
            <a:extLst>
              <a:ext uri="{FF2B5EF4-FFF2-40B4-BE49-F238E27FC236}">
                <a16:creationId xmlns:a16="http://schemas.microsoft.com/office/drawing/2014/main" id="{E501D43D-6BA7-E48C-0ACA-CFE3B80A77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11" name="Picture 10">
            <a:extLst>
              <a:ext uri="{FF2B5EF4-FFF2-40B4-BE49-F238E27FC236}">
                <a16:creationId xmlns:a16="http://schemas.microsoft.com/office/drawing/2014/main" id="{4CA8E485-98D5-145E-7C9F-F699A9787055}"/>
              </a:ext>
            </a:extLst>
          </p:cNvPr>
          <p:cNvPicPr>
            <a:picLocks noChangeAspect="1"/>
          </p:cNvPicPr>
          <p:nvPr/>
        </p:nvPicPr>
        <p:blipFill>
          <a:blip r:embed="rId4"/>
          <a:stretch>
            <a:fillRect/>
          </a:stretch>
        </p:blipFill>
        <p:spPr>
          <a:xfrm>
            <a:off x="5222929" y="1125639"/>
            <a:ext cx="3279789" cy="4813197"/>
          </a:xfrm>
          <a:prstGeom prst="rect">
            <a:avLst/>
          </a:prstGeom>
          <a:ln w="19050">
            <a:solidFill>
              <a:schemeClr val="tx1"/>
            </a:solidFill>
          </a:ln>
        </p:spPr>
      </p:pic>
      <p:pic>
        <p:nvPicPr>
          <p:cNvPr id="13" name="Picture 12">
            <a:extLst>
              <a:ext uri="{FF2B5EF4-FFF2-40B4-BE49-F238E27FC236}">
                <a16:creationId xmlns:a16="http://schemas.microsoft.com/office/drawing/2014/main" id="{4EBDA476-7C10-D19E-6EDA-CC8714F62385}"/>
              </a:ext>
            </a:extLst>
          </p:cNvPr>
          <p:cNvPicPr>
            <a:picLocks noChangeAspect="1"/>
          </p:cNvPicPr>
          <p:nvPr/>
        </p:nvPicPr>
        <p:blipFill>
          <a:blip r:embed="rId5"/>
          <a:stretch>
            <a:fillRect/>
          </a:stretch>
        </p:blipFill>
        <p:spPr>
          <a:xfrm>
            <a:off x="8610600" y="1125638"/>
            <a:ext cx="3297503" cy="4813197"/>
          </a:xfrm>
          <a:prstGeom prst="rect">
            <a:avLst/>
          </a:prstGeom>
          <a:ln w="19050">
            <a:solidFill>
              <a:schemeClr val="tx1"/>
            </a:solidFill>
          </a:ln>
        </p:spPr>
      </p:pic>
    </p:spTree>
    <p:extLst>
      <p:ext uri="{BB962C8B-B14F-4D97-AF65-F5344CB8AC3E}">
        <p14:creationId xmlns:p14="http://schemas.microsoft.com/office/powerpoint/2010/main" val="176467568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E1EC7-B091-5F35-006E-017F37C9FEA5}"/>
              </a:ext>
            </a:extLst>
          </p:cNvPr>
          <p:cNvSpPr>
            <a:spLocks noGrp="1"/>
          </p:cNvSpPr>
          <p:nvPr>
            <p:ph type="title"/>
          </p:nvPr>
        </p:nvSpPr>
        <p:spPr>
          <a:xfrm>
            <a:off x="1" y="136525"/>
            <a:ext cx="12191999" cy="752475"/>
          </a:xfrm>
        </p:spPr>
        <p:txBody>
          <a:bodyPr/>
          <a:lstStyle/>
          <a:p>
            <a:pPr algn="ctr"/>
            <a:r>
              <a:rPr lang="en-GB" sz="4000" dirty="0">
                <a:solidFill>
                  <a:srgbClr val="002060"/>
                </a:solidFill>
              </a:rPr>
              <a:t>Shingles Healthcare Professionals Resources (2)</a:t>
            </a:r>
            <a:endParaRPr lang="en-GB" sz="4000" dirty="0"/>
          </a:p>
        </p:txBody>
      </p:sp>
      <p:sp>
        <p:nvSpPr>
          <p:cNvPr id="3" name="Content Placeholder 2">
            <a:extLst>
              <a:ext uri="{FF2B5EF4-FFF2-40B4-BE49-F238E27FC236}">
                <a16:creationId xmlns:a16="http://schemas.microsoft.com/office/drawing/2014/main" id="{4AEBE540-B68B-5AB6-1A76-71C4E17B7450}"/>
              </a:ext>
            </a:extLst>
          </p:cNvPr>
          <p:cNvSpPr>
            <a:spLocks noGrp="1"/>
          </p:cNvSpPr>
          <p:nvPr>
            <p:ph idx="1"/>
          </p:nvPr>
        </p:nvSpPr>
        <p:spPr>
          <a:xfrm>
            <a:off x="598212" y="1231900"/>
            <a:ext cx="10999190" cy="4902199"/>
          </a:xfrm>
        </p:spPr>
        <p:txBody>
          <a:bodyPr/>
          <a:lstStyle/>
          <a:p>
            <a:r>
              <a:rPr lang="en-GB" dirty="0"/>
              <a:t>A template invitation letter is available to download </a:t>
            </a:r>
            <a:r>
              <a:rPr lang="en-GB" dirty="0">
                <a:hlinkClick r:id="rId2"/>
              </a:rPr>
              <a:t>here</a:t>
            </a:r>
            <a:r>
              <a:rPr lang="en-GB" dirty="0"/>
              <a:t> in English and Welsh</a:t>
            </a:r>
          </a:p>
        </p:txBody>
      </p:sp>
      <p:sp>
        <p:nvSpPr>
          <p:cNvPr id="5" name="Slide Number Placeholder 4">
            <a:extLst>
              <a:ext uri="{FF2B5EF4-FFF2-40B4-BE49-F238E27FC236}">
                <a16:creationId xmlns:a16="http://schemas.microsoft.com/office/drawing/2014/main" id="{325E7A2F-E7C3-45A8-17FB-D0BF63E1A6B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pic>
        <p:nvPicPr>
          <p:cNvPr id="8" name="Picture 7">
            <a:extLst>
              <a:ext uri="{FF2B5EF4-FFF2-40B4-BE49-F238E27FC236}">
                <a16:creationId xmlns:a16="http://schemas.microsoft.com/office/drawing/2014/main" id="{B6316494-6655-DDF1-2FBD-77D93B8F9EE7}"/>
              </a:ext>
            </a:extLst>
          </p:cNvPr>
          <p:cNvPicPr>
            <a:picLocks noChangeAspect="1"/>
          </p:cNvPicPr>
          <p:nvPr/>
        </p:nvPicPr>
        <p:blipFill>
          <a:blip r:embed="rId3"/>
          <a:stretch>
            <a:fillRect/>
          </a:stretch>
        </p:blipFill>
        <p:spPr>
          <a:xfrm>
            <a:off x="598212" y="2233257"/>
            <a:ext cx="2442830" cy="3392843"/>
          </a:xfrm>
          <a:prstGeom prst="rect">
            <a:avLst/>
          </a:prstGeom>
          <a:ln w="12700">
            <a:solidFill>
              <a:schemeClr val="tx1"/>
            </a:solidFill>
          </a:ln>
        </p:spPr>
      </p:pic>
      <p:pic>
        <p:nvPicPr>
          <p:cNvPr id="10" name="Picture 9">
            <a:extLst>
              <a:ext uri="{FF2B5EF4-FFF2-40B4-BE49-F238E27FC236}">
                <a16:creationId xmlns:a16="http://schemas.microsoft.com/office/drawing/2014/main" id="{DB3F0A6E-36B2-AEAD-C7BF-D8B87221085B}"/>
              </a:ext>
            </a:extLst>
          </p:cNvPr>
          <p:cNvPicPr>
            <a:picLocks noChangeAspect="1"/>
          </p:cNvPicPr>
          <p:nvPr/>
        </p:nvPicPr>
        <p:blipFill>
          <a:blip r:embed="rId4"/>
          <a:stretch>
            <a:fillRect/>
          </a:stretch>
        </p:blipFill>
        <p:spPr>
          <a:xfrm>
            <a:off x="6385104" y="2200534"/>
            <a:ext cx="2573385" cy="3392843"/>
          </a:xfrm>
          <a:prstGeom prst="rect">
            <a:avLst/>
          </a:prstGeom>
          <a:ln w="12700">
            <a:solidFill>
              <a:schemeClr val="tx1"/>
            </a:solidFill>
          </a:ln>
        </p:spPr>
      </p:pic>
      <p:pic>
        <p:nvPicPr>
          <p:cNvPr id="12" name="Picture 11">
            <a:extLst>
              <a:ext uri="{FF2B5EF4-FFF2-40B4-BE49-F238E27FC236}">
                <a16:creationId xmlns:a16="http://schemas.microsoft.com/office/drawing/2014/main" id="{6B40FF25-C43F-CBAF-6A8E-55790282906E}"/>
              </a:ext>
            </a:extLst>
          </p:cNvPr>
          <p:cNvPicPr>
            <a:picLocks noChangeAspect="1"/>
          </p:cNvPicPr>
          <p:nvPr/>
        </p:nvPicPr>
        <p:blipFill>
          <a:blip r:embed="rId5"/>
          <a:stretch>
            <a:fillRect/>
          </a:stretch>
        </p:blipFill>
        <p:spPr>
          <a:xfrm>
            <a:off x="9266520" y="2200534"/>
            <a:ext cx="2327268" cy="3392843"/>
          </a:xfrm>
          <a:prstGeom prst="rect">
            <a:avLst/>
          </a:prstGeom>
          <a:ln w="12700">
            <a:solidFill>
              <a:schemeClr val="tx1"/>
            </a:solidFill>
          </a:ln>
        </p:spPr>
      </p:pic>
      <p:pic>
        <p:nvPicPr>
          <p:cNvPr id="14" name="Picture 13">
            <a:extLst>
              <a:ext uri="{FF2B5EF4-FFF2-40B4-BE49-F238E27FC236}">
                <a16:creationId xmlns:a16="http://schemas.microsoft.com/office/drawing/2014/main" id="{461D1A9B-9A41-1B40-CB60-2820E8852E0D}"/>
              </a:ext>
            </a:extLst>
          </p:cNvPr>
          <p:cNvPicPr>
            <a:picLocks noChangeAspect="1"/>
          </p:cNvPicPr>
          <p:nvPr/>
        </p:nvPicPr>
        <p:blipFill>
          <a:blip r:embed="rId6"/>
          <a:stretch>
            <a:fillRect/>
          </a:stretch>
        </p:blipFill>
        <p:spPr>
          <a:xfrm>
            <a:off x="3218485" y="2233257"/>
            <a:ext cx="2358864" cy="3392843"/>
          </a:xfrm>
          <a:prstGeom prst="rect">
            <a:avLst/>
          </a:prstGeom>
          <a:ln w="12700">
            <a:solidFill>
              <a:schemeClr val="tx1"/>
            </a:solidFill>
          </a:ln>
        </p:spPr>
      </p:pic>
      <p:sp>
        <p:nvSpPr>
          <p:cNvPr id="15" name="TextBox 14">
            <a:extLst>
              <a:ext uri="{FF2B5EF4-FFF2-40B4-BE49-F238E27FC236}">
                <a16:creationId xmlns:a16="http://schemas.microsoft.com/office/drawing/2014/main" id="{7A826303-3995-82CD-2F28-78096F54D4A0}"/>
              </a:ext>
            </a:extLst>
          </p:cNvPr>
          <p:cNvSpPr txBox="1"/>
          <p:nvPr/>
        </p:nvSpPr>
        <p:spPr>
          <a:xfrm>
            <a:off x="838200" y="5663685"/>
            <a:ext cx="42164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Template with date for appointment</a:t>
            </a:r>
          </a:p>
        </p:txBody>
      </p:sp>
      <p:sp>
        <p:nvSpPr>
          <p:cNvPr id="16" name="TextBox 15">
            <a:extLst>
              <a:ext uri="{FF2B5EF4-FFF2-40B4-BE49-F238E27FC236}">
                <a16:creationId xmlns:a16="http://schemas.microsoft.com/office/drawing/2014/main" id="{98D25459-E369-F587-F17F-334F44DEF4E8}"/>
              </a:ext>
            </a:extLst>
          </p:cNvPr>
          <p:cNvSpPr txBox="1"/>
          <p:nvPr/>
        </p:nvSpPr>
        <p:spPr>
          <a:xfrm>
            <a:off x="6850289" y="5630962"/>
            <a:ext cx="42164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Template with no date for appointment</a:t>
            </a:r>
          </a:p>
        </p:txBody>
      </p:sp>
    </p:spTree>
    <p:extLst>
      <p:ext uri="{BB962C8B-B14F-4D97-AF65-F5344CB8AC3E}">
        <p14:creationId xmlns:p14="http://schemas.microsoft.com/office/powerpoint/2010/main" val="194704209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90E09-FE6E-1A95-A840-C6DA1917BEE4}"/>
              </a:ext>
            </a:extLst>
          </p:cNvPr>
          <p:cNvSpPr>
            <a:spLocks noGrp="1"/>
          </p:cNvSpPr>
          <p:nvPr>
            <p:ph type="title"/>
          </p:nvPr>
        </p:nvSpPr>
        <p:spPr>
          <a:xfrm>
            <a:off x="657578" y="325437"/>
            <a:ext cx="10515600" cy="650875"/>
          </a:xfrm>
        </p:spPr>
        <p:txBody>
          <a:bodyPr/>
          <a:lstStyle/>
          <a:p>
            <a:r>
              <a:rPr lang="en-GB" dirty="0"/>
              <a:t>Mpox (1)</a:t>
            </a:r>
          </a:p>
        </p:txBody>
      </p:sp>
      <p:sp>
        <p:nvSpPr>
          <p:cNvPr id="3" name="Content Placeholder 2">
            <a:extLst>
              <a:ext uri="{FF2B5EF4-FFF2-40B4-BE49-F238E27FC236}">
                <a16:creationId xmlns:a16="http://schemas.microsoft.com/office/drawing/2014/main" id="{9AD0EBEC-2267-74D5-B92F-02C205C8F9AE}"/>
              </a:ext>
            </a:extLst>
          </p:cNvPr>
          <p:cNvSpPr>
            <a:spLocks noGrp="1"/>
          </p:cNvSpPr>
          <p:nvPr>
            <p:ph idx="1"/>
          </p:nvPr>
        </p:nvSpPr>
        <p:spPr>
          <a:xfrm>
            <a:off x="657578" y="1148292"/>
            <a:ext cx="7855801" cy="4832094"/>
          </a:xfrm>
        </p:spPr>
        <p:txBody>
          <a:bodyPr/>
          <a:lstStyle/>
          <a:p>
            <a:pPr marL="0" indent="0">
              <a:buNone/>
            </a:pPr>
            <a:r>
              <a:rPr lang="en-GB" sz="2400" dirty="0"/>
              <a:t>JCVI </a:t>
            </a:r>
            <a:r>
              <a:rPr lang="en-GB" sz="2400" dirty="0">
                <a:hlinkClick r:id="rId3"/>
              </a:rPr>
              <a:t>statement</a:t>
            </a:r>
            <a:r>
              <a:rPr lang="en-GB" sz="2400" dirty="0"/>
              <a:t> published [10 November 2023] which advises an ongoing routine vaccination strategy for protection against mpox should be developed to prevent future outbreaks and protect those at risk of exposure</a:t>
            </a:r>
          </a:p>
          <a:p>
            <a:pPr marL="0" indent="0">
              <a:buNone/>
            </a:pPr>
            <a:r>
              <a:rPr lang="en-GB" sz="2400" dirty="0"/>
              <a:t>Eligibility:</a:t>
            </a:r>
          </a:p>
          <a:p>
            <a:r>
              <a:rPr lang="en-GB" sz="2400" dirty="0"/>
              <a:t>Gay, bisexual and men who have sex with men (GBMSM) at highest risk. Risk criteria include:</a:t>
            </a:r>
            <a:endParaRPr lang="en-GB" dirty="0"/>
          </a:p>
          <a:p>
            <a:pPr lvl="2">
              <a:buFont typeface="Courier New" panose="02070309020205020404" pitchFamily="49" charset="0"/>
              <a:buChar char="o"/>
            </a:pPr>
            <a:r>
              <a:rPr lang="en-GB" sz="1800" dirty="0"/>
              <a:t>a recent history of multiple partners</a:t>
            </a:r>
          </a:p>
          <a:p>
            <a:pPr lvl="2">
              <a:buFont typeface="Courier New" panose="02070309020205020404" pitchFamily="49" charset="0"/>
              <a:buChar char="o"/>
            </a:pPr>
            <a:r>
              <a:rPr lang="en-GB" sz="1800" dirty="0"/>
              <a:t>participating in group sex</a:t>
            </a:r>
          </a:p>
          <a:p>
            <a:pPr lvl="2">
              <a:buFont typeface="Courier New" panose="02070309020205020404" pitchFamily="49" charset="0"/>
              <a:buChar char="o"/>
            </a:pPr>
            <a:r>
              <a:rPr lang="en-GB" sz="1800" dirty="0"/>
              <a:t>attending sex-on-premises venues</a:t>
            </a:r>
          </a:p>
          <a:p>
            <a:pPr lvl="2">
              <a:buFont typeface="Courier New" panose="02070309020205020404" pitchFamily="49" charset="0"/>
              <a:buChar char="o"/>
            </a:pPr>
            <a:r>
              <a:rPr lang="en-GB" sz="1800" dirty="0"/>
              <a:t>a proxy marker such as a bacterial STI within the last year</a:t>
            </a:r>
          </a:p>
          <a:p>
            <a:r>
              <a:rPr lang="en-GB" sz="2400" dirty="0"/>
              <a:t>Individuals at equivalent risk (e.g. transgender women, gender-diverse people assigned male at birth)</a:t>
            </a:r>
          </a:p>
          <a:p>
            <a:pPr lvl="1"/>
            <a:endParaRPr lang="en-GB" dirty="0"/>
          </a:p>
        </p:txBody>
      </p:sp>
      <p:sp>
        <p:nvSpPr>
          <p:cNvPr id="5" name="Slide Number Placeholder 4">
            <a:extLst>
              <a:ext uri="{FF2B5EF4-FFF2-40B4-BE49-F238E27FC236}">
                <a16:creationId xmlns:a16="http://schemas.microsoft.com/office/drawing/2014/main" id="{41AE6CB8-E68D-EED8-B0FC-36EC45238E1C}"/>
              </a:ext>
            </a:extLst>
          </p:cNvPr>
          <p:cNvSpPr>
            <a:spLocks noGrp="1"/>
          </p:cNvSpPr>
          <p:nvPr>
            <p:ph type="sldNum" sz="quarter" idx="12"/>
          </p:nvPr>
        </p:nvSpPr>
        <p:spPr/>
        <p:txBody>
          <a:bodyPr/>
          <a:lstStyle/>
          <a:p>
            <a:fld id="{561D0CCE-8DCC-44DC-A653-AE62B1D84A52}" type="slidenum">
              <a:rPr lang="en-GB" smtClean="0"/>
              <a:pPr/>
              <a:t>85</a:t>
            </a:fld>
            <a:endParaRPr lang="en-GB"/>
          </a:p>
        </p:txBody>
      </p:sp>
      <p:pic>
        <p:nvPicPr>
          <p:cNvPr id="6" name="Picture 5">
            <a:extLst>
              <a:ext uri="{FF2B5EF4-FFF2-40B4-BE49-F238E27FC236}">
                <a16:creationId xmlns:a16="http://schemas.microsoft.com/office/drawing/2014/main" id="{0931B77F-D13B-D2C3-92C7-5CE545FC7C3B}"/>
              </a:ext>
            </a:extLst>
          </p:cNvPr>
          <p:cNvPicPr>
            <a:picLocks noChangeAspect="1"/>
          </p:cNvPicPr>
          <p:nvPr/>
        </p:nvPicPr>
        <p:blipFill>
          <a:blip r:embed="rId4"/>
          <a:stretch>
            <a:fillRect/>
          </a:stretch>
        </p:blipFill>
        <p:spPr>
          <a:xfrm>
            <a:off x="8694683" y="1943182"/>
            <a:ext cx="3304353" cy="2971636"/>
          </a:xfrm>
          <a:prstGeom prst="rect">
            <a:avLst/>
          </a:prstGeom>
        </p:spPr>
      </p:pic>
      <p:sp>
        <p:nvSpPr>
          <p:cNvPr id="7" name="TextBox 6">
            <a:extLst>
              <a:ext uri="{FF2B5EF4-FFF2-40B4-BE49-F238E27FC236}">
                <a16:creationId xmlns:a16="http://schemas.microsoft.com/office/drawing/2014/main" id="{C95ED5E5-E928-C14D-199B-C818E00F001B}"/>
              </a:ext>
            </a:extLst>
          </p:cNvPr>
          <p:cNvSpPr txBox="1"/>
          <p:nvPr/>
        </p:nvSpPr>
        <p:spPr>
          <a:xfrm>
            <a:off x="8694683" y="5023945"/>
            <a:ext cx="3170346" cy="307777"/>
          </a:xfrm>
          <a:prstGeom prst="rect">
            <a:avLst/>
          </a:prstGeom>
          <a:noFill/>
        </p:spPr>
        <p:txBody>
          <a:bodyPr wrap="square" rtlCol="0">
            <a:spAutoFit/>
          </a:bodyPr>
          <a:lstStyle/>
          <a:p>
            <a:r>
              <a:rPr lang="en-GB" sz="700" dirty="0">
                <a:solidFill>
                  <a:schemeClr val="accent6"/>
                </a:solidFill>
              </a:rPr>
              <a:t>Image source</a:t>
            </a:r>
            <a:r>
              <a:rPr lang="en-GB" sz="700" dirty="0"/>
              <a:t>: </a:t>
            </a:r>
            <a:r>
              <a:rPr lang="en-GB" sz="700" dirty="0">
                <a:solidFill>
                  <a:srgbClr val="00A7A7"/>
                </a:solidFill>
              </a:rPr>
              <a:t>https://northeastlondon.icb.nhs.uk/health-advice/advice-about-mpox/</a:t>
            </a:r>
            <a:r>
              <a:rPr lang="en-GB" sz="700" dirty="0"/>
              <a:t> </a:t>
            </a:r>
          </a:p>
        </p:txBody>
      </p:sp>
    </p:spTree>
    <p:extLst>
      <p:ext uri="{BB962C8B-B14F-4D97-AF65-F5344CB8AC3E}">
        <p14:creationId xmlns:p14="http://schemas.microsoft.com/office/powerpoint/2010/main" val="7269808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90E09-FE6E-1A95-A840-C6DA1917BEE4}"/>
              </a:ext>
            </a:extLst>
          </p:cNvPr>
          <p:cNvSpPr>
            <a:spLocks noGrp="1"/>
          </p:cNvSpPr>
          <p:nvPr>
            <p:ph type="title"/>
          </p:nvPr>
        </p:nvSpPr>
        <p:spPr>
          <a:xfrm>
            <a:off x="678975" y="254104"/>
            <a:ext cx="10515600" cy="747446"/>
          </a:xfrm>
        </p:spPr>
        <p:txBody>
          <a:bodyPr/>
          <a:lstStyle/>
          <a:p>
            <a:r>
              <a:rPr lang="en-GB" dirty="0"/>
              <a:t>Mpox (2)</a:t>
            </a:r>
          </a:p>
        </p:txBody>
      </p:sp>
      <p:sp>
        <p:nvSpPr>
          <p:cNvPr id="3" name="Content Placeholder 2">
            <a:extLst>
              <a:ext uri="{FF2B5EF4-FFF2-40B4-BE49-F238E27FC236}">
                <a16:creationId xmlns:a16="http://schemas.microsoft.com/office/drawing/2014/main" id="{9AD0EBEC-2267-74D5-B92F-02C205C8F9AE}"/>
              </a:ext>
            </a:extLst>
          </p:cNvPr>
          <p:cNvSpPr>
            <a:spLocks noGrp="1"/>
          </p:cNvSpPr>
          <p:nvPr>
            <p:ph idx="1"/>
          </p:nvPr>
        </p:nvSpPr>
        <p:spPr>
          <a:xfrm>
            <a:off x="678975" y="1284862"/>
            <a:ext cx="8757251" cy="3697041"/>
          </a:xfrm>
        </p:spPr>
        <p:txBody>
          <a:bodyPr/>
          <a:lstStyle/>
          <a:p>
            <a:pPr marL="0" indent="0">
              <a:buNone/>
            </a:pPr>
            <a:r>
              <a:rPr lang="en-GB" sz="2400" dirty="0"/>
              <a:t>Outbreak response vaccination continues (2022)</a:t>
            </a:r>
          </a:p>
          <a:p>
            <a:pPr marL="0" indent="0">
              <a:buNone/>
            </a:pPr>
            <a:r>
              <a:rPr lang="en-GB" sz="2400" dirty="0"/>
              <a:t>Awaiting policy for routine programme</a:t>
            </a:r>
          </a:p>
          <a:p>
            <a:pPr marL="0" indent="0">
              <a:buNone/>
            </a:pPr>
            <a:r>
              <a:rPr lang="en-GB" sz="2400" dirty="0"/>
              <a:t>Recent update to </a:t>
            </a:r>
            <a:r>
              <a:rPr lang="en-GB" sz="2400" dirty="0">
                <a:hlinkClick r:id="rId2"/>
              </a:rPr>
              <a:t>Green Book Chapter 29: Smallpox and mpox </a:t>
            </a:r>
            <a:endParaRPr lang="en-GB" sz="2400" dirty="0"/>
          </a:p>
          <a:p>
            <a:pPr marL="0" indent="0">
              <a:buNone/>
            </a:pPr>
            <a:r>
              <a:rPr lang="en-GB" sz="2400" dirty="0"/>
              <a:t>Training slides will be available </a:t>
            </a:r>
            <a:r>
              <a:rPr lang="en-GB" sz="2400" dirty="0">
                <a:hlinkClick r:id="rId3"/>
              </a:rPr>
              <a:t>here</a:t>
            </a:r>
            <a:endParaRPr lang="en-GB" sz="2400" dirty="0"/>
          </a:p>
          <a:p>
            <a:pPr marL="0" indent="0">
              <a:buNone/>
            </a:pPr>
            <a:r>
              <a:rPr lang="en-GB" sz="2400" dirty="0"/>
              <a:t>Patient information leaflet will be available </a:t>
            </a:r>
            <a:r>
              <a:rPr lang="en-GB" sz="2400" dirty="0">
                <a:hlinkClick r:id="rId4"/>
              </a:rPr>
              <a:t>here</a:t>
            </a:r>
            <a:endParaRPr lang="en-GB" sz="2400" dirty="0"/>
          </a:p>
          <a:p>
            <a:pPr marL="0" indent="0">
              <a:buNone/>
            </a:pPr>
            <a:r>
              <a:rPr lang="en-GB" sz="2400" dirty="0"/>
              <a:t>Updated consent form will be available </a:t>
            </a:r>
            <a:r>
              <a:rPr lang="en-GB" sz="2400" dirty="0">
                <a:hlinkClick r:id="rId5"/>
              </a:rPr>
              <a:t>here</a:t>
            </a:r>
            <a:endParaRPr lang="en-GB" sz="2400" dirty="0"/>
          </a:p>
          <a:p>
            <a:pPr marL="0" indent="0">
              <a:buNone/>
            </a:pPr>
            <a:r>
              <a:rPr lang="en-GB" sz="2400" dirty="0"/>
              <a:t>Mpox record card will be available to order </a:t>
            </a:r>
            <a:r>
              <a:rPr lang="en-GB" sz="2400" dirty="0">
                <a:hlinkClick r:id="rId6"/>
              </a:rPr>
              <a:t>here</a:t>
            </a:r>
            <a:endParaRPr lang="en-GB" sz="2400" dirty="0"/>
          </a:p>
          <a:p>
            <a:pPr marL="0" indent="0">
              <a:buNone/>
            </a:pPr>
            <a:r>
              <a:rPr lang="en-GB" sz="2400" dirty="0"/>
              <a:t>Sexual health toolkit is available to download </a:t>
            </a:r>
            <a:r>
              <a:rPr lang="en-GB" sz="2400" dirty="0">
                <a:hlinkClick r:id="rId7"/>
              </a:rPr>
              <a:t>here</a:t>
            </a:r>
            <a:endParaRPr lang="en-GB" sz="2400" dirty="0"/>
          </a:p>
          <a:p>
            <a:pPr marL="0" indent="0">
              <a:buNone/>
            </a:pPr>
            <a:endParaRPr lang="en-GB" dirty="0"/>
          </a:p>
        </p:txBody>
      </p:sp>
      <p:sp>
        <p:nvSpPr>
          <p:cNvPr id="5" name="Slide Number Placeholder 4">
            <a:extLst>
              <a:ext uri="{FF2B5EF4-FFF2-40B4-BE49-F238E27FC236}">
                <a16:creationId xmlns:a16="http://schemas.microsoft.com/office/drawing/2014/main" id="{41AE6CB8-E68D-EED8-B0FC-36EC45238E1C}"/>
              </a:ext>
            </a:extLst>
          </p:cNvPr>
          <p:cNvSpPr>
            <a:spLocks noGrp="1"/>
          </p:cNvSpPr>
          <p:nvPr>
            <p:ph type="sldNum" sz="quarter" idx="12"/>
          </p:nvPr>
        </p:nvSpPr>
        <p:spPr/>
        <p:txBody>
          <a:bodyPr/>
          <a:lstStyle/>
          <a:p>
            <a:fld id="{561D0CCE-8DCC-44DC-A653-AE62B1D84A52}" type="slidenum">
              <a:rPr lang="en-GB" smtClean="0"/>
              <a:pPr/>
              <a:t>86</a:t>
            </a:fld>
            <a:endParaRPr lang="en-GB"/>
          </a:p>
        </p:txBody>
      </p:sp>
      <p:pic>
        <p:nvPicPr>
          <p:cNvPr id="6" name="Picture 5">
            <a:extLst>
              <a:ext uri="{FF2B5EF4-FFF2-40B4-BE49-F238E27FC236}">
                <a16:creationId xmlns:a16="http://schemas.microsoft.com/office/drawing/2014/main" id="{C63D0442-095F-6F3D-DCE0-0563A7BF6A6B}"/>
              </a:ext>
            </a:extLst>
          </p:cNvPr>
          <p:cNvPicPr>
            <a:picLocks noChangeAspect="1"/>
          </p:cNvPicPr>
          <p:nvPr/>
        </p:nvPicPr>
        <p:blipFill>
          <a:blip r:embed="rId8"/>
          <a:stretch>
            <a:fillRect/>
          </a:stretch>
        </p:blipFill>
        <p:spPr>
          <a:xfrm>
            <a:off x="9843242" y="3429000"/>
            <a:ext cx="1669783" cy="2489765"/>
          </a:xfrm>
          <a:prstGeom prst="rect">
            <a:avLst/>
          </a:prstGeom>
          <a:ln w="19050">
            <a:solidFill>
              <a:schemeClr val="tx1"/>
            </a:solidFill>
          </a:ln>
        </p:spPr>
      </p:pic>
      <p:pic>
        <p:nvPicPr>
          <p:cNvPr id="7" name="Picture 6">
            <a:extLst>
              <a:ext uri="{FF2B5EF4-FFF2-40B4-BE49-F238E27FC236}">
                <a16:creationId xmlns:a16="http://schemas.microsoft.com/office/drawing/2014/main" id="{A36795C8-CB26-E281-8737-F3305B90BDA3}"/>
              </a:ext>
            </a:extLst>
          </p:cNvPr>
          <p:cNvPicPr>
            <a:picLocks noChangeAspect="1"/>
          </p:cNvPicPr>
          <p:nvPr/>
        </p:nvPicPr>
        <p:blipFill>
          <a:blip r:embed="rId9"/>
          <a:stretch>
            <a:fillRect/>
          </a:stretch>
        </p:blipFill>
        <p:spPr>
          <a:xfrm>
            <a:off x="9843242" y="691689"/>
            <a:ext cx="1669783" cy="2576216"/>
          </a:xfrm>
          <a:prstGeom prst="rect">
            <a:avLst/>
          </a:prstGeom>
          <a:ln w="19050">
            <a:solidFill>
              <a:schemeClr val="tx1"/>
            </a:solidFill>
          </a:ln>
        </p:spPr>
      </p:pic>
    </p:spTree>
    <p:extLst>
      <p:ext uri="{BB962C8B-B14F-4D97-AF65-F5344CB8AC3E}">
        <p14:creationId xmlns:p14="http://schemas.microsoft.com/office/powerpoint/2010/main" val="10404950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90E09-FE6E-1A95-A840-C6DA1917BEE4}"/>
              </a:ext>
            </a:extLst>
          </p:cNvPr>
          <p:cNvSpPr>
            <a:spLocks noGrp="1"/>
          </p:cNvSpPr>
          <p:nvPr>
            <p:ph type="title"/>
          </p:nvPr>
        </p:nvSpPr>
        <p:spPr>
          <a:xfrm>
            <a:off x="589844" y="393523"/>
            <a:ext cx="10515600" cy="673453"/>
          </a:xfrm>
        </p:spPr>
        <p:txBody>
          <a:bodyPr/>
          <a:lstStyle/>
          <a:p>
            <a:r>
              <a:rPr lang="en-GB" dirty="0"/>
              <a:t>MenB for gonorrhoea (1)</a:t>
            </a:r>
          </a:p>
        </p:txBody>
      </p:sp>
      <p:sp>
        <p:nvSpPr>
          <p:cNvPr id="3" name="Content Placeholder 2">
            <a:extLst>
              <a:ext uri="{FF2B5EF4-FFF2-40B4-BE49-F238E27FC236}">
                <a16:creationId xmlns:a16="http://schemas.microsoft.com/office/drawing/2014/main" id="{9AD0EBEC-2267-74D5-B92F-02C205C8F9AE}"/>
              </a:ext>
            </a:extLst>
          </p:cNvPr>
          <p:cNvSpPr>
            <a:spLocks noGrp="1"/>
          </p:cNvSpPr>
          <p:nvPr>
            <p:ph idx="1"/>
          </p:nvPr>
        </p:nvSpPr>
        <p:spPr>
          <a:xfrm>
            <a:off x="589844" y="1253330"/>
            <a:ext cx="10515600" cy="4697303"/>
          </a:xfrm>
        </p:spPr>
        <p:txBody>
          <a:bodyPr/>
          <a:lstStyle/>
          <a:p>
            <a:pPr marL="0" indent="0">
              <a:buNone/>
            </a:pPr>
            <a:r>
              <a:rPr lang="en-GB" sz="2400" dirty="0"/>
              <a:t>JCVI </a:t>
            </a:r>
            <a:r>
              <a:rPr lang="en-GB" sz="2400" dirty="0">
                <a:hlinkClick r:id="rId3"/>
              </a:rPr>
              <a:t>statement</a:t>
            </a:r>
            <a:r>
              <a:rPr lang="en-GB" sz="2400" dirty="0"/>
              <a:t> published [10 November 2023] which advises a targeted programme using the 4CMenB vaccine (2 doses) for the prevention of gonorrhoea in those who are at greatest risk of infection</a:t>
            </a:r>
          </a:p>
          <a:p>
            <a:pPr marL="0" indent="0">
              <a:buNone/>
            </a:pPr>
            <a:r>
              <a:rPr lang="en-GB" sz="2400" b="1" dirty="0"/>
              <a:t>Eligibility</a:t>
            </a:r>
            <a:r>
              <a:rPr lang="en-GB" sz="2400" dirty="0"/>
              <a:t>:</a:t>
            </a:r>
          </a:p>
          <a:p>
            <a:pPr lvl="1"/>
            <a:r>
              <a:rPr lang="en-GB" sz="2000" dirty="0"/>
              <a:t>GBMSM who are at increased risk. Criteria includes but not limited to:</a:t>
            </a:r>
          </a:p>
          <a:p>
            <a:pPr lvl="2">
              <a:buFont typeface="Courier New" panose="02070309020205020404" pitchFamily="49" charset="0"/>
              <a:buChar char="o"/>
            </a:pPr>
            <a:r>
              <a:rPr lang="en-GB" sz="1800" dirty="0"/>
              <a:t>a recent history of gonorrhoea or other bacterial STI diagnosis, individuals should also be offered vaccination after a gonorrhoea diagnosis (whether symptomatic or asymptomatic)</a:t>
            </a:r>
          </a:p>
          <a:p>
            <a:pPr lvl="2">
              <a:buFont typeface="Courier New" panose="02070309020205020404" pitchFamily="49" charset="0"/>
              <a:buChar char="o"/>
            </a:pPr>
            <a:r>
              <a:rPr lang="en-GB" sz="1800" dirty="0"/>
              <a:t>reporting high-risk sexual behaviours with multiple partners during sexual health screening and assessment</a:t>
            </a:r>
          </a:p>
          <a:p>
            <a:pPr lvl="1"/>
            <a:r>
              <a:rPr lang="en-GB" sz="2000" dirty="0"/>
              <a:t>Individuals at similar risk (including but not limited to transgender women, gender-diverse people assigned male at birth)</a:t>
            </a:r>
          </a:p>
          <a:p>
            <a:pPr lvl="1"/>
            <a:r>
              <a:rPr lang="en-GB" sz="2000" dirty="0"/>
              <a:t>Vaccination should be considered for those who have equivalent markers of increased risk including but not limited to those with a recent history of bacterial STI diagnosis and sex workers</a:t>
            </a:r>
          </a:p>
          <a:p>
            <a:pPr lvl="1"/>
            <a:endParaRPr lang="en-GB" dirty="0"/>
          </a:p>
        </p:txBody>
      </p:sp>
      <p:sp>
        <p:nvSpPr>
          <p:cNvPr id="5" name="Slide Number Placeholder 4">
            <a:extLst>
              <a:ext uri="{FF2B5EF4-FFF2-40B4-BE49-F238E27FC236}">
                <a16:creationId xmlns:a16="http://schemas.microsoft.com/office/drawing/2014/main" id="{41AE6CB8-E68D-EED8-B0FC-36EC45238E1C}"/>
              </a:ext>
            </a:extLst>
          </p:cNvPr>
          <p:cNvSpPr>
            <a:spLocks noGrp="1"/>
          </p:cNvSpPr>
          <p:nvPr>
            <p:ph type="sldNum" sz="quarter" idx="12"/>
          </p:nvPr>
        </p:nvSpPr>
        <p:spPr/>
        <p:txBody>
          <a:bodyPr/>
          <a:lstStyle/>
          <a:p>
            <a:fld id="{561D0CCE-8DCC-44DC-A653-AE62B1D84A52}" type="slidenum">
              <a:rPr lang="en-GB" smtClean="0"/>
              <a:pPr/>
              <a:t>87</a:t>
            </a:fld>
            <a:endParaRPr lang="en-GB"/>
          </a:p>
        </p:txBody>
      </p:sp>
    </p:spTree>
    <p:extLst>
      <p:ext uri="{BB962C8B-B14F-4D97-AF65-F5344CB8AC3E}">
        <p14:creationId xmlns:p14="http://schemas.microsoft.com/office/powerpoint/2010/main" val="168120300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47BC8-01FD-0CB0-BB99-BA37468E68FF}"/>
              </a:ext>
            </a:extLst>
          </p:cNvPr>
          <p:cNvSpPr>
            <a:spLocks noGrp="1"/>
          </p:cNvSpPr>
          <p:nvPr>
            <p:ph type="title"/>
          </p:nvPr>
        </p:nvSpPr>
        <p:spPr>
          <a:xfrm>
            <a:off x="838200" y="365125"/>
            <a:ext cx="10515600" cy="696031"/>
          </a:xfrm>
        </p:spPr>
        <p:txBody>
          <a:bodyPr/>
          <a:lstStyle/>
          <a:p>
            <a:r>
              <a:rPr lang="en-GB" dirty="0"/>
              <a:t>MenB for gonorrhoea (2)</a:t>
            </a:r>
          </a:p>
        </p:txBody>
      </p:sp>
      <p:sp>
        <p:nvSpPr>
          <p:cNvPr id="3" name="Content Placeholder 2">
            <a:extLst>
              <a:ext uri="{FF2B5EF4-FFF2-40B4-BE49-F238E27FC236}">
                <a16:creationId xmlns:a16="http://schemas.microsoft.com/office/drawing/2014/main" id="{527B29C0-9973-0B0C-EAD6-D7B36F88B55A}"/>
              </a:ext>
            </a:extLst>
          </p:cNvPr>
          <p:cNvSpPr>
            <a:spLocks noGrp="1"/>
          </p:cNvSpPr>
          <p:nvPr>
            <p:ph idx="1"/>
          </p:nvPr>
        </p:nvSpPr>
        <p:spPr>
          <a:xfrm>
            <a:off x="838200" y="1533084"/>
            <a:ext cx="8022021" cy="3217592"/>
          </a:xfrm>
        </p:spPr>
        <p:txBody>
          <a:bodyPr/>
          <a:lstStyle/>
          <a:p>
            <a:pPr marL="0" indent="0">
              <a:buNone/>
            </a:pPr>
            <a:r>
              <a:rPr lang="en-GB" dirty="0"/>
              <a:t>Awaiting policy</a:t>
            </a:r>
          </a:p>
          <a:p>
            <a:pPr marL="0" indent="0">
              <a:buNone/>
            </a:pPr>
            <a:r>
              <a:rPr lang="en-GB" dirty="0"/>
              <a:t>Awaiting publication of Green Book chapter</a:t>
            </a:r>
          </a:p>
          <a:p>
            <a:pPr marL="0" indent="0">
              <a:buNone/>
            </a:pPr>
            <a:r>
              <a:rPr lang="en-GB" dirty="0"/>
              <a:t>Training slides will be made available </a:t>
            </a:r>
            <a:r>
              <a:rPr lang="en-GB" dirty="0">
                <a:hlinkClick r:id="rId2"/>
              </a:rPr>
              <a:t>here</a:t>
            </a:r>
            <a:endParaRPr lang="en-GB" dirty="0"/>
          </a:p>
          <a:p>
            <a:pPr marL="0" indent="0">
              <a:buNone/>
            </a:pPr>
            <a:r>
              <a:rPr lang="en-GB" dirty="0"/>
              <a:t>Patient information leaflet will be available </a:t>
            </a:r>
            <a:r>
              <a:rPr lang="en-GB" dirty="0">
                <a:hlinkClick r:id="rId3"/>
              </a:rPr>
              <a:t>here</a:t>
            </a:r>
            <a:endParaRPr lang="en-GB" dirty="0"/>
          </a:p>
          <a:p>
            <a:pPr marL="0" indent="0">
              <a:buNone/>
            </a:pPr>
            <a:r>
              <a:rPr lang="en-GB" dirty="0"/>
              <a:t>Sexual health toolkit available to download </a:t>
            </a:r>
            <a:r>
              <a:rPr lang="en-GB" dirty="0">
                <a:hlinkClick r:id="rId4"/>
              </a:rPr>
              <a:t>here</a:t>
            </a:r>
            <a:endParaRPr lang="en-GB" dirty="0"/>
          </a:p>
          <a:p>
            <a:endParaRPr lang="en-GB" dirty="0"/>
          </a:p>
        </p:txBody>
      </p:sp>
      <p:sp>
        <p:nvSpPr>
          <p:cNvPr id="5" name="Slide Number Placeholder 4">
            <a:extLst>
              <a:ext uri="{FF2B5EF4-FFF2-40B4-BE49-F238E27FC236}">
                <a16:creationId xmlns:a16="http://schemas.microsoft.com/office/drawing/2014/main" id="{4D2C56FE-1BD7-4BF9-A83A-F19D6209EEB1}"/>
              </a:ext>
            </a:extLst>
          </p:cNvPr>
          <p:cNvSpPr>
            <a:spLocks noGrp="1"/>
          </p:cNvSpPr>
          <p:nvPr>
            <p:ph type="sldNum" sz="quarter" idx="12"/>
          </p:nvPr>
        </p:nvSpPr>
        <p:spPr/>
        <p:txBody>
          <a:bodyPr/>
          <a:lstStyle/>
          <a:p>
            <a:fld id="{561D0CCE-8DCC-44DC-A653-AE62B1D84A52}" type="slidenum">
              <a:rPr lang="en-GB" smtClean="0"/>
              <a:pPr/>
              <a:t>88</a:t>
            </a:fld>
            <a:endParaRPr lang="en-GB"/>
          </a:p>
        </p:txBody>
      </p:sp>
      <p:pic>
        <p:nvPicPr>
          <p:cNvPr id="6" name="Picture 5">
            <a:extLst>
              <a:ext uri="{FF2B5EF4-FFF2-40B4-BE49-F238E27FC236}">
                <a16:creationId xmlns:a16="http://schemas.microsoft.com/office/drawing/2014/main" id="{1C64D0C4-5515-A973-63D7-DBE7CCB8627E}"/>
              </a:ext>
            </a:extLst>
          </p:cNvPr>
          <p:cNvPicPr>
            <a:picLocks noChangeAspect="1"/>
          </p:cNvPicPr>
          <p:nvPr/>
        </p:nvPicPr>
        <p:blipFill>
          <a:blip r:embed="rId5"/>
          <a:stretch>
            <a:fillRect/>
          </a:stretch>
        </p:blipFill>
        <p:spPr>
          <a:xfrm>
            <a:off x="9044559" y="1154257"/>
            <a:ext cx="2832518" cy="3915103"/>
          </a:xfrm>
          <a:prstGeom prst="rect">
            <a:avLst/>
          </a:prstGeom>
          <a:ln w="19050">
            <a:solidFill>
              <a:schemeClr val="tx1"/>
            </a:solidFill>
          </a:ln>
        </p:spPr>
      </p:pic>
    </p:spTree>
    <p:extLst>
      <p:ext uri="{BB962C8B-B14F-4D97-AF65-F5344CB8AC3E}">
        <p14:creationId xmlns:p14="http://schemas.microsoft.com/office/powerpoint/2010/main" val="172906880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A0E60-8E46-5063-A7F7-84B6D806ACF1}"/>
              </a:ext>
            </a:extLst>
          </p:cNvPr>
          <p:cNvSpPr>
            <a:spLocks noGrp="1"/>
          </p:cNvSpPr>
          <p:nvPr>
            <p:ph type="title"/>
          </p:nvPr>
        </p:nvSpPr>
        <p:spPr/>
        <p:txBody>
          <a:bodyPr/>
          <a:lstStyle/>
          <a:p>
            <a:pPr algn="ctr"/>
            <a:r>
              <a:rPr lang="en-GB" sz="4400" dirty="0">
                <a:effectLst/>
                <a:ea typeface="Times New Roman" panose="02020603050405020304" pitchFamily="18" charset="0"/>
              </a:rPr>
              <a:t>Engagement team update</a:t>
            </a:r>
            <a:br>
              <a:rPr lang="en-GB" sz="4400" dirty="0">
                <a:effectLst/>
                <a:ea typeface="Calibri" panose="020F0502020204030204" pitchFamily="34" charset="0"/>
              </a:rPr>
            </a:br>
            <a:endParaRPr lang="en-GB" dirty="0"/>
          </a:p>
        </p:txBody>
      </p:sp>
      <p:sp>
        <p:nvSpPr>
          <p:cNvPr id="3" name="Content Placeholder 2">
            <a:extLst>
              <a:ext uri="{FF2B5EF4-FFF2-40B4-BE49-F238E27FC236}">
                <a16:creationId xmlns:a16="http://schemas.microsoft.com/office/drawing/2014/main" id="{94F97F8A-EFB6-65D7-0832-C6C22AEA4CFC}"/>
              </a:ext>
            </a:extLst>
          </p:cNvPr>
          <p:cNvSpPr>
            <a:spLocks noGrp="1"/>
          </p:cNvSpPr>
          <p:nvPr>
            <p:ph idx="1"/>
          </p:nvPr>
        </p:nvSpPr>
        <p:spPr>
          <a:xfrm>
            <a:off x="766281" y="3140717"/>
            <a:ext cx="11076314" cy="4351338"/>
          </a:xfrm>
        </p:spPr>
        <p:txBody>
          <a:bodyPr/>
          <a:lstStyle/>
          <a:p>
            <a:pPr marL="0" indent="0">
              <a:buNone/>
            </a:pPr>
            <a:r>
              <a:rPr lang="en-GB" sz="2400" dirty="0"/>
              <a:t>Sonia Khoury- Service Development and User Engagement Senior Practitioner </a:t>
            </a:r>
          </a:p>
          <a:p>
            <a:pPr marL="0" indent="0">
              <a:buNone/>
            </a:pPr>
            <a:r>
              <a:rPr lang="en-GB" sz="2400" dirty="0"/>
              <a:t>VPDP, PHW  </a:t>
            </a:r>
          </a:p>
        </p:txBody>
      </p:sp>
      <p:sp>
        <p:nvSpPr>
          <p:cNvPr id="5" name="Slide Number Placeholder 4">
            <a:extLst>
              <a:ext uri="{FF2B5EF4-FFF2-40B4-BE49-F238E27FC236}">
                <a16:creationId xmlns:a16="http://schemas.microsoft.com/office/drawing/2014/main" id="{84BEEDCF-BD83-1210-16B7-A5699C83D711}"/>
              </a:ext>
            </a:extLst>
          </p:cNvPr>
          <p:cNvSpPr>
            <a:spLocks noGrp="1"/>
          </p:cNvSpPr>
          <p:nvPr>
            <p:ph type="sldNum" sz="quarter" idx="12"/>
          </p:nvPr>
        </p:nvSpPr>
        <p:spPr/>
        <p:txBody>
          <a:bodyPr/>
          <a:lstStyle/>
          <a:p>
            <a:fld id="{561D0CCE-8DCC-44DC-A653-AE62B1D84A52}" type="slidenum">
              <a:rPr lang="en-GB" smtClean="0"/>
              <a:pPr/>
              <a:t>89</a:t>
            </a:fld>
            <a:endParaRPr lang="en-GB"/>
          </a:p>
        </p:txBody>
      </p:sp>
    </p:spTree>
    <p:extLst>
      <p:ext uri="{BB962C8B-B14F-4D97-AF65-F5344CB8AC3E}">
        <p14:creationId xmlns:p14="http://schemas.microsoft.com/office/powerpoint/2010/main" val="3831259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4E8B9-1AA2-4512-BE9E-8D1ADAE0E3AE}"/>
              </a:ext>
            </a:extLst>
          </p:cNvPr>
          <p:cNvSpPr>
            <a:spLocks noGrp="1"/>
          </p:cNvSpPr>
          <p:nvPr>
            <p:ph type="title"/>
          </p:nvPr>
        </p:nvSpPr>
        <p:spPr>
          <a:xfrm>
            <a:off x="838200" y="2618690"/>
            <a:ext cx="10515600" cy="2852737"/>
          </a:xfrm>
        </p:spPr>
        <p:txBody>
          <a:bodyPr/>
          <a:lstStyle/>
          <a:p>
            <a:pPr marL="0" indent="0"/>
            <a:r>
              <a:rPr lang="en-GB" sz="2400" dirty="0">
                <a:solidFill>
                  <a:srgbClr val="002060"/>
                </a:solidFill>
              </a:rPr>
              <a:t>Rhys Oats - Vaccine supply and logistics lead</a:t>
            </a:r>
            <a:br>
              <a:rPr lang="en-GB" sz="2400" dirty="0">
                <a:solidFill>
                  <a:srgbClr val="002060"/>
                </a:solidFill>
              </a:rPr>
            </a:br>
            <a:r>
              <a:rPr lang="en-GB" sz="2400" dirty="0">
                <a:solidFill>
                  <a:srgbClr val="002060"/>
                </a:solidFill>
              </a:rPr>
              <a:t>Vaccine programme Wales, NHS Executive</a:t>
            </a:r>
            <a:br>
              <a:rPr lang="en-GB" sz="2400" dirty="0">
                <a:solidFill>
                  <a:srgbClr val="002060"/>
                </a:solidFill>
              </a:rPr>
            </a:br>
            <a:endParaRPr lang="en-GB" sz="2400" dirty="0">
              <a:solidFill>
                <a:srgbClr val="002060"/>
              </a:solidFill>
            </a:endParaRPr>
          </a:p>
        </p:txBody>
      </p:sp>
      <p:sp>
        <p:nvSpPr>
          <p:cNvPr id="3" name="Title 1">
            <a:extLst>
              <a:ext uri="{FF2B5EF4-FFF2-40B4-BE49-F238E27FC236}">
                <a16:creationId xmlns:a16="http://schemas.microsoft.com/office/drawing/2014/main" id="{FBAB942F-C610-7E5F-0B53-22735A821B82}"/>
              </a:ext>
            </a:extLst>
          </p:cNvPr>
          <p:cNvSpPr txBox="1">
            <a:spLocks/>
          </p:cNvSpPr>
          <p:nvPr/>
        </p:nvSpPr>
        <p:spPr>
          <a:xfrm>
            <a:off x="688428" y="1955909"/>
            <a:ext cx="11845158" cy="1325563"/>
          </a:xfrm>
        </p:spPr>
        <p:txBody>
          <a:bodyPr anchor="b"/>
          <a:lstStyle>
            <a:lvl1pPr algn="l" defTabSz="914400" rtl="0" eaLnBrk="1" latinLnBrk="0" hangingPunct="1">
              <a:lnSpc>
                <a:spcPct val="90000"/>
              </a:lnSpc>
              <a:spcBef>
                <a:spcPct val="0"/>
              </a:spcBef>
              <a:buNone/>
              <a:defRPr sz="6000" kern="1200">
                <a:solidFill>
                  <a:srgbClr val="325A8A"/>
                </a:solidFill>
                <a:latin typeface="+mj-lt"/>
                <a:ea typeface="+mj-ea"/>
                <a:cs typeface="+mj-cs"/>
              </a:defRPr>
            </a:lvl1pPr>
          </a:lstStyle>
          <a:p>
            <a:r>
              <a:rPr lang="en-GB" sz="4400" dirty="0">
                <a:solidFill>
                  <a:srgbClr val="002060"/>
                </a:solidFill>
              </a:rPr>
              <a:t>Central Procurement of flu vaccine </a:t>
            </a:r>
          </a:p>
          <a:p>
            <a:r>
              <a:rPr lang="en-GB" sz="4400" dirty="0">
                <a:solidFill>
                  <a:srgbClr val="002060"/>
                </a:solidFill>
              </a:rPr>
              <a:t>(</a:t>
            </a:r>
            <a:r>
              <a:rPr lang="en-GB" sz="4400" dirty="0" err="1">
                <a:solidFill>
                  <a:srgbClr val="002060"/>
                </a:solidFill>
              </a:rPr>
              <a:t>CPoF</a:t>
            </a:r>
            <a:r>
              <a:rPr lang="en-GB" sz="4400" dirty="0">
                <a:solidFill>
                  <a:srgbClr val="002060"/>
                </a:solidFill>
              </a:rPr>
              <a:t>) 25/26</a:t>
            </a:r>
          </a:p>
        </p:txBody>
      </p:sp>
      <p:sp>
        <p:nvSpPr>
          <p:cNvPr id="4" name="Slide Number Placeholder 4">
            <a:extLst>
              <a:ext uri="{FF2B5EF4-FFF2-40B4-BE49-F238E27FC236}">
                <a16:creationId xmlns:a16="http://schemas.microsoft.com/office/drawing/2014/main" id="{AE09F3D8-3405-B50E-8CDD-5952BA14F24B}"/>
              </a:ext>
            </a:extLst>
          </p:cNvPr>
          <p:cNvSpPr>
            <a:spLocks noGrp="1"/>
          </p:cNvSpPr>
          <p:nvPr>
            <p:ph type="sldNum" sz="quarter" idx="12"/>
          </p:nvPr>
        </p:nvSpPr>
        <p:spPr>
          <a:xfrm>
            <a:off x="11161986" y="6314309"/>
            <a:ext cx="2743200" cy="365125"/>
          </a:xfrm>
        </p:spPr>
        <p:txBody>
          <a:bodyPr/>
          <a:lstStyle/>
          <a:p>
            <a:fld id="{561D0CCE-8DCC-44DC-A653-AE62B1D84A52}" type="slidenum">
              <a:rPr lang="en-GB" smtClean="0"/>
              <a:pPr/>
              <a:t>9</a:t>
            </a:fld>
            <a:endParaRPr lang="en-GB" dirty="0"/>
          </a:p>
        </p:txBody>
      </p:sp>
    </p:spTree>
    <p:extLst>
      <p:ext uri="{BB962C8B-B14F-4D97-AF65-F5344CB8AC3E}">
        <p14:creationId xmlns:p14="http://schemas.microsoft.com/office/powerpoint/2010/main" val="269561573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C63F421-E716-0DBE-18C4-93F868AEC9D5}"/>
              </a:ext>
            </a:extLst>
          </p:cNvPr>
          <p:cNvSpPr>
            <a:spLocks noGrp="1"/>
          </p:cNvSpPr>
          <p:nvPr>
            <p:ph type="sldNum" sz="quarter" idx="12"/>
          </p:nvPr>
        </p:nvSpPr>
        <p:spPr/>
        <p:txBody>
          <a:bodyPr/>
          <a:lstStyle/>
          <a:p>
            <a:fld id="{561D0CCE-8DCC-44DC-A653-AE62B1D84A52}" type="slidenum">
              <a:rPr lang="en-GB" smtClean="0"/>
              <a:pPr/>
              <a:t>90</a:t>
            </a:fld>
            <a:endParaRPr lang="en-GB"/>
          </a:p>
        </p:txBody>
      </p:sp>
      <p:pic>
        <p:nvPicPr>
          <p:cNvPr id="13" name="Picture 12">
            <a:extLst>
              <a:ext uri="{FF2B5EF4-FFF2-40B4-BE49-F238E27FC236}">
                <a16:creationId xmlns:a16="http://schemas.microsoft.com/office/drawing/2014/main" id="{85EC0DAD-6CF9-00F7-391B-781744F8E819}"/>
              </a:ext>
            </a:extLst>
          </p:cNvPr>
          <p:cNvPicPr>
            <a:picLocks noChangeAspect="1"/>
          </p:cNvPicPr>
          <p:nvPr/>
        </p:nvPicPr>
        <p:blipFill>
          <a:blip r:embed="rId2"/>
          <a:stretch>
            <a:fillRect/>
          </a:stretch>
        </p:blipFill>
        <p:spPr>
          <a:xfrm>
            <a:off x="493042" y="1618247"/>
            <a:ext cx="3000375" cy="2400300"/>
          </a:xfrm>
          <a:prstGeom prst="rect">
            <a:avLst/>
          </a:prstGeom>
        </p:spPr>
      </p:pic>
      <p:sp>
        <p:nvSpPr>
          <p:cNvPr id="14" name="TextBox 13">
            <a:extLst>
              <a:ext uri="{FF2B5EF4-FFF2-40B4-BE49-F238E27FC236}">
                <a16:creationId xmlns:a16="http://schemas.microsoft.com/office/drawing/2014/main" id="{372AD2A0-5770-3D92-58CD-FA15DB656065}"/>
              </a:ext>
            </a:extLst>
          </p:cNvPr>
          <p:cNvSpPr txBox="1"/>
          <p:nvPr/>
        </p:nvSpPr>
        <p:spPr>
          <a:xfrm>
            <a:off x="3741821" y="1155032"/>
            <a:ext cx="7479632" cy="3539430"/>
          </a:xfrm>
          <a:prstGeom prst="rect">
            <a:avLst/>
          </a:prstGeom>
          <a:noFill/>
        </p:spPr>
        <p:txBody>
          <a:bodyPr wrap="square" rtlCol="0">
            <a:spAutoFit/>
          </a:bodyPr>
          <a:lstStyle/>
          <a:p>
            <a:r>
              <a:rPr lang="en-GB" sz="2800" dirty="0"/>
              <a:t>Focuses on gathering insights to enhance designing and providing tailored interventions and promote </a:t>
            </a:r>
            <a:r>
              <a:rPr lang="en-GB" sz="2800" b="1" dirty="0"/>
              <a:t>vaccine equity</a:t>
            </a:r>
            <a:r>
              <a:rPr lang="en-GB" sz="2800" dirty="0"/>
              <a:t> across various vaccination programs and population groups. This purpose ensures that vaccination efforts are inclusive, effective, and equitable while addressing the unique needs of diverse populations  </a:t>
            </a:r>
            <a:r>
              <a:rPr lang="en-GB" sz="1200" dirty="0"/>
              <a:t>( Public Health Wales, 2025).</a:t>
            </a:r>
          </a:p>
        </p:txBody>
      </p:sp>
      <p:sp>
        <p:nvSpPr>
          <p:cNvPr id="16" name="Title 1">
            <a:extLst>
              <a:ext uri="{FF2B5EF4-FFF2-40B4-BE49-F238E27FC236}">
                <a16:creationId xmlns:a16="http://schemas.microsoft.com/office/drawing/2014/main" id="{83A0958C-79C6-223A-6355-3BCB219A7390}"/>
              </a:ext>
            </a:extLst>
          </p:cNvPr>
          <p:cNvSpPr>
            <a:spLocks noGrp="1"/>
          </p:cNvSpPr>
          <p:nvPr>
            <p:ph type="title"/>
          </p:nvPr>
        </p:nvSpPr>
        <p:spPr>
          <a:xfrm>
            <a:off x="705853" y="232777"/>
            <a:ext cx="10515600" cy="696031"/>
          </a:xfrm>
        </p:spPr>
        <p:txBody>
          <a:bodyPr/>
          <a:lstStyle/>
          <a:p>
            <a:r>
              <a:rPr lang="en-GB" dirty="0"/>
              <a:t>Purpose of the VPDP Engagement: </a:t>
            </a:r>
          </a:p>
        </p:txBody>
      </p:sp>
    </p:spTree>
    <p:extLst>
      <p:ext uri="{BB962C8B-B14F-4D97-AF65-F5344CB8AC3E}">
        <p14:creationId xmlns:p14="http://schemas.microsoft.com/office/powerpoint/2010/main" val="129355068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D1124-B56F-332A-4EF5-4F1966131B45}"/>
              </a:ext>
            </a:extLst>
          </p:cNvPr>
          <p:cNvSpPr>
            <a:spLocks noGrp="1"/>
          </p:cNvSpPr>
          <p:nvPr>
            <p:ph type="title"/>
          </p:nvPr>
        </p:nvSpPr>
        <p:spPr>
          <a:xfrm>
            <a:off x="838200" y="365125"/>
            <a:ext cx="10515600" cy="1114759"/>
          </a:xfrm>
        </p:spPr>
        <p:txBody>
          <a:bodyPr/>
          <a:lstStyle/>
          <a:p>
            <a:r>
              <a:rPr lang="en-GB" dirty="0"/>
              <a:t>VPDP Engagement Key Responsibilities: </a:t>
            </a:r>
          </a:p>
        </p:txBody>
      </p:sp>
      <p:pic>
        <p:nvPicPr>
          <p:cNvPr id="7" name="Content Placeholder 6">
            <a:extLst>
              <a:ext uri="{FF2B5EF4-FFF2-40B4-BE49-F238E27FC236}">
                <a16:creationId xmlns:a16="http://schemas.microsoft.com/office/drawing/2014/main" id="{CDFACC71-0829-F313-FBB2-E65FA370A0CB}"/>
              </a:ext>
            </a:extLst>
          </p:cNvPr>
          <p:cNvPicPr>
            <a:picLocks noGrp="1" noChangeAspect="1"/>
          </p:cNvPicPr>
          <p:nvPr>
            <p:ph idx="1"/>
          </p:nvPr>
        </p:nvPicPr>
        <p:blipFill>
          <a:blip r:embed="rId2"/>
          <a:stretch>
            <a:fillRect/>
          </a:stretch>
        </p:blipFill>
        <p:spPr>
          <a:xfrm rot="21024805">
            <a:off x="8462130" y="1732548"/>
            <a:ext cx="1663445" cy="1968458"/>
          </a:xfrm>
        </p:spPr>
      </p:pic>
      <p:sp>
        <p:nvSpPr>
          <p:cNvPr id="5" name="Slide Number Placeholder 4">
            <a:extLst>
              <a:ext uri="{FF2B5EF4-FFF2-40B4-BE49-F238E27FC236}">
                <a16:creationId xmlns:a16="http://schemas.microsoft.com/office/drawing/2014/main" id="{A51EEC33-F03E-C921-37A7-F38457925E6E}"/>
              </a:ext>
            </a:extLst>
          </p:cNvPr>
          <p:cNvSpPr>
            <a:spLocks noGrp="1"/>
          </p:cNvSpPr>
          <p:nvPr>
            <p:ph type="sldNum" sz="quarter" idx="12"/>
          </p:nvPr>
        </p:nvSpPr>
        <p:spPr/>
        <p:txBody>
          <a:bodyPr/>
          <a:lstStyle/>
          <a:p>
            <a:fld id="{561D0CCE-8DCC-44DC-A653-AE62B1D84A52}" type="slidenum">
              <a:rPr lang="en-GB" smtClean="0"/>
              <a:pPr/>
              <a:t>91</a:t>
            </a:fld>
            <a:endParaRPr lang="en-GB"/>
          </a:p>
        </p:txBody>
      </p:sp>
      <p:sp>
        <p:nvSpPr>
          <p:cNvPr id="8" name="TextBox 7">
            <a:extLst>
              <a:ext uri="{FF2B5EF4-FFF2-40B4-BE49-F238E27FC236}">
                <a16:creationId xmlns:a16="http://schemas.microsoft.com/office/drawing/2014/main" id="{53E6191C-6736-D29C-85EB-F72465F1BFD1}"/>
              </a:ext>
            </a:extLst>
          </p:cNvPr>
          <p:cNvSpPr txBox="1"/>
          <p:nvPr/>
        </p:nvSpPr>
        <p:spPr>
          <a:xfrm>
            <a:off x="8034625" y="4186988"/>
            <a:ext cx="3737811" cy="1015663"/>
          </a:xfrm>
          <a:prstGeom prst="rect">
            <a:avLst/>
          </a:prstGeom>
          <a:noFill/>
        </p:spPr>
        <p:txBody>
          <a:bodyPr wrap="square" rtlCol="0">
            <a:spAutoFit/>
          </a:bodyPr>
          <a:lstStyle/>
          <a:p>
            <a:pPr algn="l"/>
            <a:r>
              <a:rPr lang="en-GB" b="0" i="0" dirty="0">
                <a:solidFill>
                  <a:srgbClr val="072F67"/>
                </a:solidFill>
                <a:effectLst/>
                <a:latin typeface="Open Sans" panose="020B0606030504020204" pitchFamily="34" charset="0"/>
              </a:rPr>
              <a:t>“keep sharing, keep having #VaccineConversations”.  </a:t>
            </a:r>
          </a:p>
          <a:p>
            <a:pPr algn="l"/>
            <a:r>
              <a:rPr lang="en-GB" sz="1200" b="0" i="0" dirty="0">
                <a:solidFill>
                  <a:srgbClr val="072F67"/>
                </a:solidFill>
                <a:effectLst/>
                <a:latin typeface="Open Sans" panose="020B0606030504020204" pitchFamily="34" charset="0"/>
              </a:rPr>
              <a:t>British Society for Immunology, </a:t>
            </a:r>
          </a:p>
          <a:p>
            <a:pPr algn="l"/>
            <a:r>
              <a:rPr lang="en-GB" sz="1200" b="0" i="0" dirty="0">
                <a:solidFill>
                  <a:srgbClr val="072F67"/>
                </a:solidFill>
                <a:effectLst/>
                <a:latin typeface="Open Sans" panose="020B0606030504020204" pitchFamily="34" charset="0"/>
              </a:rPr>
              <a:t>Vaccine Engagement Day, 2024 </a:t>
            </a:r>
          </a:p>
        </p:txBody>
      </p:sp>
      <p:sp>
        <p:nvSpPr>
          <p:cNvPr id="12" name="Arrow: Right 11">
            <a:extLst>
              <a:ext uri="{FF2B5EF4-FFF2-40B4-BE49-F238E27FC236}">
                <a16:creationId xmlns:a16="http://schemas.microsoft.com/office/drawing/2014/main" id="{917C6467-9C6C-D372-126C-CEED2FC2D5DE}"/>
              </a:ext>
            </a:extLst>
          </p:cNvPr>
          <p:cNvSpPr/>
          <p:nvPr/>
        </p:nvSpPr>
        <p:spPr>
          <a:xfrm>
            <a:off x="419564" y="1562040"/>
            <a:ext cx="4715614" cy="2024119"/>
          </a:xfrm>
          <a:prstGeom prst="rightArrow">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GB" sz="1800" dirty="0">
                <a:solidFill>
                  <a:schemeClr val="accent4"/>
                </a:solidFill>
              </a:rPr>
              <a:t>Establishing/enhancing advocacy partnership, Third Sector, Community groups, Governmental bodies. etc</a:t>
            </a:r>
            <a:endParaRPr lang="en-GB" dirty="0"/>
          </a:p>
        </p:txBody>
      </p:sp>
      <p:sp>
        <p:nvSpPr>
          <p:cNvPr id="13" name="Arrow: Right 12">
            <a:extLst>
              <a:ext uri="{FF2B5EF4-FFF2-40B4-BE49-F238E27FC236}">
                <a16:creationId xmlns:a16="http://schemas.microsoft.com/office/drawing/2014/main" id="{86592082-FC58-1A02-2363-ADDB4262A7AD}"/>
              </a:ext>
            </a:extLst>
          </p:cNvPr>
          <p:cNvSpPr/>
          <p:nvPr/>
        </p:nvSpPr>
        <p:spPr>
          <a:xfrm>
            <a:off x="419564" y="3833436"/>
            <a:ext cx="4561510" cy="1722768"/>
          </a:xfrm>
          <a:prstGeom prst="rightArrow">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4"/>
                </a:solidFill>
              </a:rPr>
              <a:t>Collecting insights and analysing data to identify the unique needs of different population groups.</a:t>
            </a:r>
          </a:p>
        </p:txBody>
      </p:sp>
      <p:sp>
        <p:nvSpPr>
          <p:cNvPr id="14" name="Oval 13">
            <a:extLst>
              <a:ext uri="{FF2B5EF4-FFF2-40B4-BE49-F238E27FC236}">
                <a16:creationId xmlns:a16="http://schemas.microsoft.com/office/drawing/2014/main" id="{0A9898B2-4992-4C88-77D2-46E9BCFBA4F7}"/>
              </a:ext>
            </a:extLst>
          </p:cNvPr>
          <p:cNvSpPr/>
          <p:nvPr/>
        </p:nvSpPr>
        <p:spPr>
          <a:xfrm>
            <a:off x="5176955" y="1513413"/>
            <a:ext cx="2535287" cy="4042791"/>
          </a:xfrm>
          <a:prstGeom prst="ellipse">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GB" dirty="0">
                <a:solidFill>
                  <a:schemeClr val="accent4"/>
                </a:solidFill>
              </a:rPr>
              <a:t>Facilitating tailored interventions</a:t>
            </a:r>
          </a:p>
          <a:p>
            <a:pPr lvl="0"/>
            <a:endParaRPr lang="en-GB" dirty="0">
              <a:solidFill>
                <a:schemeClr val="accent4"/>
              </a:solidFill>
            </a:endParaRPr>
          </a:p>
          <a:p>
            <a:r>
              <a:rPr lang="en-GB" dirty="0">
                <a:solidFill>
                  <a:schemeClr val="accent4"/>
                </a:solidFill>
              </a:rPr>
              <a:t> Addressing uptake inequities </a:t>
            </a:r>
          </a:p>
          <a:p>
            <a:pPr lvl="0"/>
            <a:r>
              <a:rPr lang="en-GB" dirty="0"/>
              <a:t> </a:t>
            </a:r>
          </a:p>
        </p:txBody>
      </p:sp>
    </p:spTree>
    <p:extLst>
      <p:ext uri="{BB962C8B-B14F-4D97-AF65-F5344CB8AC3E}">
        <p14:creationId xmlns:p14="http://schemas.microsoft.com/office/powerpoint/2010/main" val="332776714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7F6881A5-296A-AC10-D74C-9720DA804B88}"/>
              </a:ext>
            </a:extLst>
          </p:cNvPr>
          <p:cNvPicPr>
            <a:picLocks noGrp="1" noChangeAspect="1"/>
          </p:cNvPicPr>
          <p:nvPr>
            <p:ph idx="1"/>
          </p:nvPr>
        </p:nvPicPr>
        <p:blipFill>
          <a:blip r:embed="rId2"/>
          <a:stretch>
            <a:fillRect/>
          </a:stretch>
        </p:blipFill>
        <p:spPr>
          <a:xfrm>
            <a:off x="1243263" y="1078873"/>
            <a:ext cx="2895600" cy="2114550"/>
          </a:xfrm>
        </p:spPr>
      </p:pic>
      <p:sp>
        <p:nvSpPr>
          <p:cNvPr id="5" name="Slide Number Placeholder 4">
            <a:extLst>
              <a:ext uri="{FF2B5EF4-FFF2-40B4-BE49-F238E27FC236}">
                <a16:creationId xmlns:a16="http://schemas.microsoft.com/office/drawing/2014/main" id="{D970747E-F3ED-8ED7-20BC-295129B213FF}"/>
              </a:ext>
            </a:extLst>
          </p:cNvPr>
          <p:cNvSpPr>
            <a:spLocks noGrp="1"/>
          </p:cNvSpPr>
          <p:nvPr>
            <p:ph type="sldNum" sz="quarter" idx="12"/>
          </p:nvPr>
        </p:nvSpPr>
        <p:spPr/>
        <p:txBody>
          <a:bodyPr/>
          <a:lstStyle/>
          <a:p>
            <a:fld id="{561D0CCE-8DCC-44DC-A653-AE62B1D84A52}" type="slidenum">
              <a:rPr lang="en-GB" smtClean="0"/>
              <a:pPr/>
              <a:t>92</a:t>
            </a:fld>
            <a:endParaRPr lang="en-GB"/>
          </a:p>
        </p:txBody>
      </p:sp>
      <p:sp>
        <p:nvSpPr>
          <p:cNvPr id="9" name="TextBox 8">
            <a:extLst>
              <a:ext uri="{FF2B5EF4-FFF2-40B4-BE49-F238E27FC236}">
                <a16:creationId xmlns:a16="http://schemas.microsoft.com/office/drawing/2014/main" id="{E6748FEB-0745-21CF-3642-69EFC361297C}"/>
              </a:ext>
            </a:extLst>
          </p:cNvPr>
          <p:cNvSpPr txBox="1"/>
          <p:nvPr/>
        </p:nvSpPr>
        <p:spPr>
          <a:xfrm>
            <a:off x="4535905" y="1479884"/>
            <a:ext cx="7002379" cy="1077218"/>
          </a:xfrm>
          <a:prstGeom prst="rect">
            <a:avLst/>
          </a:prstGeom>
          <a:noFill/>
        </p:spPr>
        <p:txBody>
          <a:bodyPr wrap="square">
            <a:spAutoFit/>
          </a:bodyPr>
          <a:lstStyle/>
          <a:p>
            <a:r>
              <a:rPr lang="en-GB" sz="3200" dirty="0">
                <a:hlinkClick r:id="rId3"/>
              </a:rPr>
              <a:t>Engagement insights - Public Health Wales</a:t>
            </a:r>
            <a:endParaRPr lang="en-GB" sz="3200" dirty="0"/>
          </a:p>
        </p:txBody>
      </p:sp>
      <p:sp>
        <p:nvSpPr>
          <p:cNvPr id="10" name="Arrow: Curved Down 9">
            <a:extLst>
              <a:ext uri="{FF2B5EF4-FFF2-40B4-BE49-F238E27FC236}">
                <a16:creationId xmlns:a16="http://schemas.microsoft.com/office/drawing/2014/main" id="{AC8F7D33-569A-4713-CAB4-E6C8BBB1F633}"/>
              </a:ext>
            </a:extLst>
          </p:cNvPr>
          <p:cNvSpPr/>
          <p:nvPr/>
        </p:nvSpPr>
        <p:spPr>
          <a:xfrm>
            <a:off x="3043991" y="4164280"/>
            <a:ext cx="5109410" cy="1555749"/>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Our work is life course based </a:t>
            </a:r>
          </a:p>
          <a:p>
            <a:pPr algn="ctr"/>
            <a:r>
              <a:rPr lang="en-GB" dirty="0">
                <a:solidFill>
                  <a:schemeClr val="tx1"/>
                </a:solidFill>
              </a:rPr>
              <a:t>Such as : </a:t>
            </a:r>
          </a:p>
        </p:txBody>
      </p:sp>
    </p:spTree>
    <p:extLst>
      <p:ext uri="{BB962C8B-B14F-4D97-AF65-F5344CB8AC3E}">
        <p14:creationId xmlns:p14="http://schemas.microsoft.com/office/powerpoint/2010/main" val="47939838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DB96E-75B8-5088-3B4E-9964479431AA}"/>
              </a:ext>
            </a:extLst>
          </p:cNvPr>
          <p:cNvSpPr>
            <a:spLocks noGrp="1"/>
          </p:cNvSpPr>
          <p:nvPr>
            <p:ph type="title"/>
          </p:nvPr>
        </p:nvSpPr>
        <p:spPr>
          <a:xfrm>
            <a:off x="169334" y="136525"/>
            <a:ext cx="11638844" cy="1782216"/>
          </a:xfrm>
        </p:spPr>
        <p:txBody>
          <a:bodyPr/>
          <a:lstStyle/>
          <a:p>
            <a:r>
              <a:rPr lang="en-GB" dirty="0"/>
              <a:t>School aged public engagement: </a:t>
            </a:r>
            <a:br>
              <a:rPr lang="en-GB" dirty="0"/>
            </a:br>
            <a:r>
              <a:rPr lang="en-GB" dirty="0"/>
              <a:t>Co-Production</a:t>
            </a:r>
          </a:p>
        </p:txBody>
      </p:sp>
      <p:sp>
        <p:nvSpPr>
          <p:cNvPr id="3" name="Content Placeholder 2">
            <a:extLst>
              <a:ext uri="{FF2B5EF4-FFF2-40B4-BE49-F238E27FC236}">
                <a16:creationId xmlns:a16="http://schemas.microsoft.com/office/drawing/2014/main" id="{3439B5C8-9626-1A21-4F5A-17F204A2CC31}"/>
              </a:ext>
            </a:extLst>
          </p:cNvPr>
          <p:cNvSpPr>
            <a:spLocks noGrp="1"/>
          </p:cNvSpPr>
          <p:nvPr>
            <p:ph idx="1"/>
          </p:nvPr>
        </p:nvSpPr>
        <p:spPr>
          <a:xfrm>
            <a:off x="465665" y="1621767"/>
            <a:ext cx="8884669" cy="1506429"/>
          </a:xfrm>
        </p:spPr>
        <p:txBody>
          <a:bodyPr/>
          <a:lstStyle/>
          <a:p>
            <a:pPr marL="0" indent="0">
              <a:buNone/>
            </a:pPr>
            <a:r>
              <a:rPr lang="en-GB" sz="2000" b="1" dirty="0"/>
              <a:t>Purpose: </a:t>
            </a:r>
            <a:r>
              <a:rPr lang="en-GB" sz="2000" dirty="0"/>
              <a:t>To gather behavioural insights relating to the knowledge, attitudes, experiences, and preferences of children and young people, to create better tailored vaccine resources.*</a:t>
            </a:r>
            <a:endParaRPr lang="en-GB" sz="2000" b="1" dirty="0"/>
          </a:p>
          <a:p>
            <a:pPr marL="0" indent="0">
              <a:buNone/>
            </a:pPr>
            <a:endParaRPr lang="en-GB" sz="2000" dirty="0"/>
          </a:p>
          <a:p>
            <a:pPr marL="0" indent="0">
              <a:buNone/>
            </a:pPr>
            <a:endParaRPr lang="en-GB" sz="2000" dirty="0"/>
          </a:p>
        </p:txBody>
      </p:sp>
      <p:sp>
        <p:nvSpPr>
          <p:cNvPr id="5" name="Slide Number Placeholder 4">
            <a:extLst>
              <a:ext uri="{FF2B5EF4-FFF2-40B4-BE49-F238E27FC236}">
                <a16:creationId xmlns:a16="http://schemas.microsoft.com/office/drawing/2014/main" id="{A8C2C261-7638-B4AD-69DE-EB7FC9FAA804}"/>
              </a:ext>
            </a:extLst>
          </p:cNvPr>
          <p:cNvSpPr>
            <a:spLocks noGrp="1"/>
          </p:cNvSpPr>
          <p:nvPr>
            <p:ph type="sldNum" sz="quarter" idx="12"/>
          </p:nvPr>
        </p:nvSpPr>
        <p:spPr/>
        <p:txBody>
          <a:bodyPr/>
          <a:lstStyle/>
          <a:p>
            <a:fld id="{561D0CCE-8DCC-44DC-A653-AE62B1D84A52}" type="slidenum">
              <a:rPr lang="en-GB" smtClean="0"/>
              <a:pPr/>
              <a:t>93</a:t>
            </a:fld>
            <a:endParaRPr lang="en-GB"/>
          </a:p>
        </p:txBody>
      </p:sp>
      <p:pic>
        <p:nvPicPr>
          <p:cNvPr id="4" name="Picture 3">
            <a:extLst>
              <a:ext uri="{FF2B5EF4-FFF2-40B4-BE49-F238E27FC236}">
                <a16:creationId xmlns:a16="http://schemas.microsoft.com/office/drawing/2014/main" id="{38ED0B33-E2E8-AFC1-5BF8-0308279520F1}"/>
              </a:ext>
            </a:extLst>
          </p:cNvPr>
          <p:cNvPicPr>
            <a:picLocks noChangeAspect="1"/>
          </p:cNvPicPr>
          <p:nvPr/>
        </p:nvPicPr>
        <p:blipFill>
          <a:blip r:embed="rId3"/>
          <a:stretch>
            <a:fillRect/>
          </a:stretch>
        </p:blipFill>
        <p:spPr>
          <a:xfrm>
            <a:off x="9350335" y="1574589"/>
            <a:ext cx="2375999" cy="1506429"/>
          </a:xfrm>
          <a:prstGeom prst="rect">
            <a:avLst/>
          </a:prstGeom>
        </p:spPr>
      </p:pic>
      <p:pic>
        <p:nvPicPr>
          <p:cNvPr id="6" name="Picture 5">
            <a:extLst>
              <a:ext uri="{FF2B5EF4-FFF2-40B4-BE49-F238E27FC236}">
                <a16:creationId xmlns:a16="http://schemas.microsoft.com/office/drawing/2014/main" id="{0915F7BD-EB9B-F1D3-CACE-D0DF0DA267A4}"/>
              </a:ext>
            </a:extLst>
          </p:cNvPr>
          <p:cNvPicPr>
            <a:picLocks noChangeAspect="1"/>
          </p:cNvPicPr>
          <p:nvPr/>
        </p:nvPicPr>
        <p:blipFill rotWithShape="1">
          <a:blip r:embed="rId4"/>
          <a:srcRect l="4502" r="4520"/>
          <a:stretch/>
        </p:blipFill>
        <p:spPr>
          <a:xfrm>
            <a:off x="6893652" y="3157838"/>
            <a:ext cx="3054989" cy="1680678"/>
          </a:xfrm>
          <a:prstGeom prst="rect">
            <a:avLst/>
          </a:prstGeom>
        </p:spPr>
      </p:pic>
      <p:pic>
        <p:nvPicPr>
          <p:cNvPr id="7" name="Picture 6">
            <a:extLst>
              <a:ext uri="{FF2B5EF4-FFF2-40B4-BE49-F238E27FC236}">
                <a16:creationId xmlns:a16="http://schemas.microsoft.com/office/drawing/2014/main" id="{570D668A-5AD0-0775-3323-0CDCC69E35CB}"/>
              </a:ext>
            </a:extLst>
          </p:cNvPr>
          <p:cNvPicPr>
            <a:picLocks noChangeAspect="1"/>
          </p:cNvPicPr>
          <p:nvPr/>
        </p:nvPicPr>
        <p:blipFill>
          <a:blip r:embed="rId5"/>
          <a:stretch>
            <a:fillRect/>
          </a:stretch>
        </p:blipFill>
        <p:spPr>
          <a:xfrm>
            <a:off x="10183564" y="3240667"/>
            <a:ext cx="1542770" cy="22028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a:extLst>
              <a:ext uri="{FF2B5EF4-FFF2-40B4-BE49-F238E27FC236}">
                <a16:creationId xmlns:a16="http://schemas.microsoft.com/office/drawing/2014/main" id="{0D3A7E16-3F09-68B2-DF2C-AEF334B2B3D4}"/>
              </a:ext>
            </a:extLst>
          </p:cNvPr>
          <p:cNvSpPr txBox="1"/>
          <p:nvPr/>
        </p:nvSpPr>
        <p:spPr>
          <a:xfrm>
            <a:off x="465664" y="2611976"/>
            <a:ext cx="6150634" cy="3016210"/>
          </a:xfrm>
          <a:prstGeom prst="rect">
            <a:avLst/>
          </a:prstGeom>
          <a:noFill/>
        </p:spPr>
        <p:txBody>
          <a:bodyPr wrap="square">
            <a:spAutoFit/>
          </a:bodyPr>
          <a:lstStyle/>
          <a:p>
            <a:pPr marL="0" indent="0">
              <a:buNone/>
            </a:pPr>
            <a:r>
              <a:rPr lang="en-GB" sz="2000" b="1" dirty="0"/>
              <a:t>Previous co-produced resources </a:t>
            </a:r>
            <a:r>
              <a:rPr kumimoji="0" lang="en-GB" sz="2000" b="1" i="0" u="none" strike="noStrike" kern="1200" cap="none" spc="0" normalizeH="0" baseline="0" noProof="0" dirty="0">
                <a:ln>
                  <a:noFill/>
                </a:ln>
                <a:solidFill>
                  <a:srgbClr val="002060"/>
                </a:solidFill>
                <a:effectLst/>
                <a:uLnTx/>
                <a:uFillTx/>
                <a:ea typeface="+mn-ea"/>
                <a:cs typeface="+mn-cs"/>
              </a:rPr>
              <a:t>(2023/2024): </a:t>
            </a:r>
            <a:r>
              <a:rPr lang="en-GB" sz="2000" b="1" dirty="0"/>
              <a:t>:</a:t>
            </a:r>
          </a:p>
          <a:p>
            <a:pPr marL="342900" indent="-342900">
              <a:buFont typeface="Arial" panose="020B0604020202020204" pitchFamily="34" charset="0"/>
              <a:buChar char="•"/>
            </a:pPr>
            <a:r>
              <a:rPr lang="en-GB" dirty="0"/>
              <a:t>What is the HPV vaccine? Video animation and comic: </a:t>
            </a:r>
            <a:r>
              <a:rPr lang="en-GB" dirty="0">
                <a:hlinkClick r:id="rId6"/>
              </a:rPr>
              <a:t>HPV vaccine - Public Health Wales</a:t>
            </a:r>
            <a:r>
              <a:rPr lang="en-GB" dirty="0"/>
              <a:t> </a:t>
            </a:r>
          </a:p>
          <a:p>
            <a:pPr marL="342900" indent="-342900">
              <a:buFont typeface="Arial" panose="020B0604020202020204" pitchFamily="34" charset="0"/>
              <a:buChar char="•"/>
            </a:pPr>
            <a:r>
              <a:rPr lang="en-GB" dirty="0"/>
              <a:t>What is the Flu vaccine? Video animation and comic: </a:t>
            </a:r>
            <a:r>
              <a:rPr lang="en-GB" dirty="0">
                <a:hlinkClick r:id="rId7"/>
              </a:rPr>
              <a:t>About the vaccine - Public Health Wales</a:t>
            </a:r>
            <a:endParaRPr lang="en-GB" dirty="0"/>
          </a:p>
          <a:p>
            <a:endParaRPr lang="en-GB" dirty="0"/>
          </a:p>
          <a:p>
            <a:pPr marL="0" indent="0">
              <a:buNone/>
            </a:pPr>
            <a:r>
              <a:rPr lang="en-GB" sz="2000" b="1" dirty="0"/>
              <a:t>Co-produced resources in development (involving 13–14-year-olds):</a:t>
            </a:r>
          </a:p>
          <a:p>
            <a:pPr marL="342900" indent="-342900">
              <a:buFont typeface="Arial" panose="020B0604020202020204" pitchFamily="34" charset="0"/>
              <a:buChar char="•"/>
            </a:pPr>
            <a:r>
              <a:rPr lang="en-GB" dirty="0"/>
              <a:t>What is the </a:t>
            </a:r>
            <a:r>
              <a:rPr lang="en-GB" dirty="0" err="1"/>
              <a:t>MenACWY</a:t>
            </a:r>
            <a:r>
              <a:rPr lang="en-GB" dirty="0"/>
              <a:t> vaccine?</a:t>
            </a:r>
          </a:p>
          <a:p>
            <a:pPr marL="342900" indent="-342900">
              <a:buFont typeface="Arial" panose="020B0604020202020204" pitchFamily="34" charset="0"/>
              <a:buChar char="•"/>
            </a:pPr>
            <a:r>
              <a:rPr lang="en-GB" dirty="0"/>
              <a:t>What is the 3-in-1 booster (Td/IPV) vaccine?</a:t>
            </a:r>
          </a:p>
        </p:txBody>
      </p:sp>
      <p:sp>
        <p:nvSpPr>
          <p:cNvPr id="10" name="TextBox 9">
            <a:extLst>
              <a:ext uri="{FF2B5EF4-FFF2-40B4-BE49-F238E27FC236}">
                <a16:creationId xmlns:a16="http://schemas.microsoft.com/office/drawing/2014/main" id="{968F8A7B-A651-2AEE-9D2F-65074251F669}"/>
              </a:ext>
            </a:extLst>
          </p:cNvPr>
          <p:cNvSpPr txBox="1"/>
          <p:nvPr/>
        </p:nvSpPr>
        <p:spPr>
          <a:xfrm>
            <a:off x="465665" y="5812885"/>
            <a:ext cx="9981841" cy="307777"/>
          </a:xfrm>
          <a:prstGeom prst="rect">
            <a:avLst/>
          </a:prstGeom>
          <a:noFill/>
        </p:spPr>
        <p:txBody>
          <a:bodyPr wrap="square" rtlCol="0">
            <a:spAutoFit/>
          </a:bodyPr>
          <a:lstStyle/>
          <a:p>
            <a:r>
              <a:rPr lang="en-GB" sz="1400" dirty="0"/>
              <a:t>*Full suite of school-aged vaccine animations/resources anticipated by end of April 2025. </a:t>
            </a:r>
          </a:p>
        </p:txBody>
      </p:sp>
    </p:spTree>
    <p:extLst>
      <p:ext uri="{BB962C8B-B14F-4D97-AF65-F5344CB8AC3E}">
        <p14:creationId xmlns:p14="http://schemas.microsoft.com/office/powerpoint/2010/main" val="335043740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DB96E-75B8-5088-3B4E-9964479431AA}"/>
              </a:ext>
            </a:extLst>
          </p:cNvPr>
          <p:cNvSpPr>
            <a:spLocks noGrp="1"/>
          </p:cNvSpPr>
          <p:nvPr>
            <p:ph type="title"/>
          </p:nvPr>
        </p:nvSpPr>
        <p:spPr>
          <a:xfrm>
            <a:off x="169334" y="136525"/>
            <a:ext cx="11638844" cy="1782216"/>
          </a:xfrm>
        </p:spPr>
        <p:txBody>
          <a:bodyPr/>
          <a:lstStyle/>
          <a:p>
            <a:r>
              <a:rPr lang="en-GB" dirty="0"/>
              <a:t>School aged public engagement: </a:t>
            </a:r>
            <a:br>
              <a:rPr lang="en-GB" dirty="0"/>
            </a:br>
            <a:r>
              <a:rPr lang="en-GB" dirty="0"/>
              <a:t>Behavioural insights summary</a:t>
            </a:r>
          </a:p>
        </p:txBody>
      </p:sp>
      <p:sp>
        <p:nvSpPr>
          <p:cNvPr id="3" name="Content Placeholder 2">
            <a:extLst>
              <a:ext uri="{FF2B5EF4-FFF2-40B4-BE49-F238E27FC236}">
                <a16:creationId xmlns:a16="http://schemas.microsoft.com/office/drawing/2014/main" id="{3439B5C8-9626-1A21-4F5A-17F204A2CC31}"/>
              </a:ext>
            </a:extLst>
          </p:cNvPr>
          <p:cNvSpPr>
            <a:spLocks noGrp="1"/>
          </p:cNvSpPr>
          <p:nvPr>
            <p:ph idx="1"/>
          </p:nvPr>
        </p:nvSpPr>
        <p:spPr>
          <a:xfrm>
            <a:off x="465665" y="1395663"/>
            <a:ext cx="11342513" cy="477653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ea typeface="+mn-ea"/>
                <a:cs typeface="+mn-cs"/>
              </a:rPr>
              <a:t>Previous insights from HPV / Flu focus groups, with Children &amp; Young people CYP 11-16 years old (2023/2024): </a:t>
            </a:r>
          </a:p>
          <a:p>
            <a:pPr>
              <a:lnSpc>
                <a:spcPct val="100000"/>
              </a:lnSpc>
              <a:spcBef>
                <a:spcPts val="0"/>
              </a:spcBef>
              <a:defRPr/>
            </a:pPr>
            <a:r>
              <a:rPr kumimoji="0" lang="en-GB" sz="1800" b="0" i="0" u="none" strike="noStrike" kern="1200" cap="none" spc="0" normalizeH="0" baseline="0" noProof="0" dirty="0">
                <a:ln>
                  <a:noFill/>
                </a:ln>
                <a:solidFill>
                  <a:srgbClr val="002060"/>
                </a:solidFill>
                <a:effectLst/>
                <a:uLnTx/>
                <a:uFillTx/>
                <a:ea typeface="+mn-ea"/>
                <a:cs typeface="+mn-cs"/>
              </a:rPr>
              <a:t>Parents/guardians have a key role in vaccine related decision-making </a:t>
            </a:r>
          </a:p>
          <a:p>
            <a:pPr>
              <a:lnSpc>
                <a:spcPct val="100000"/>
              </a:lnSpc>
              <a:spcBef>
                <a:spcPts val="0"/>
              </a:spcBef>
              <a:defRPr/>
            </a:pPr>
            <a:r>
              <a:rPr kumimoji="0" lang="en-GB" sz="1800" b="0" i="0" u="none" strike="noStrike" kern="1200" cap="none" spc="0" normalizeH="0" baseline="0" noProof="0" dirty="0">
                <a:ln>
                  <a:noFill/>
                </a:ln>
                <a:solidFill>
                  <a:srgbClr val="002060"/>
                </a:solidFill>
                <a:effectLst/>
                <a:uLnTx/>
                <a:uFillTx/>
                <a:ea typeface="+mn-ea"/>
                <a:cs typeface="+mn-cs"/>
              </a:rPr>
              <a:t>Information to include: how the vaccine is given, the benefits, the consequences of not getting vaccinated, potential side-effects and reassurances about pain</a:t>
            </a:r>
          </a:p>
          <a:p>
            <a:pPr>
              <a:lnSpc>
                <a:spcPct val="100000"/>
              </a:lnSpc>
              <a:spcBef>
                <a:spcPts val="0"/>
              </a:spcBef>
              <a:defRPr/>
            </a:pPr>
            <a:r>
              <a:rPr lang="en-GB" sz="1800" dirty="0">
                <a:solidFill>
                  <a:srgbClr val="002060"/>
                </a:solidFill>
              </a:rPr>
              <a:t>Resources that </a:t>
            </a:r>
            <a:r>
              <a:rPr kumimoji="0" lang="en-GB" sz="1800" b="0" i="0" u="none" strike="noStrike" kern="1200" cap="none" spc="0" normalizeH="0" baseline="0" noProof="0" dirty="0">
                <a:ln>
                  <a:noFill/>
                </a:ln>
                <a:solidFill>
                  <a:srgbClr val="002060"/>
                </a:solidFill>
                <a:effectLst/>
                <a:uLnTx/>
                <a:uFillTx/>
                <a:ea typeface="+mn-ea"/>
                <a:cs typeface="+mn-cs"/>
              </a:rPr>
              <a:t>address their psychological needs: autonomy, choice, anxiety</a:t>
            </a:r>
          </a:p>
          <a:p>
            <a:pPr>
              <a:lnSpc>
                <a:spcPct val="100000"/>
              </a:lnSpc>
              <a:spcBef>
                <a:spcPts val="0"/>
              </a:spcBef>
              <a:defRPr/>
            </a:pPr>
            <a:r>
              <a:rPr lang="en-GB" sz="1800" dirty="0">
                <a:solidFill>
                  <a:srgbClr val="002060"/>
                </a:solidFill>
              </a:rPr>
              <a:t>Resources to be shown in schools</a:t>
            </a:r>
            <a:endParaRPr kumimoji="0" lang="en-GB" sz="1800" b="0" i="0" u="none" strike="noStrike" kern="1200" cap="none" spc="0" normalizeH="0" baseline="0" noProof="0" dirty="0">
              <a:ln>
                <a:noFill/>
              </a:ln>
              <a:solidFill>
                <a:srgbClr val="002060"/>
              </a:solidFill>
              <a:effectLst/>
              <a:uLnTx/>
              <a:uFillTx/>
              <a:ea typeface="+mn-ea"/>
              <a:cs typeface="+mn-cs"/>
            </a:endParaRPr>
          </a:p>
          <a:p>
            <a:pPr>
              <a:lnSpc>
                <a:spcPct val="100000"/>
              </a:lnSpc>
              <a:spcBef>
                <a:spcPts val="0"/>
              </a:spcBef>
              <a:defRPr/>
            </a:pPr>
            <a:r>
              <a:rPr kumimoji="0" lang="en-GB" sz="1800" b="0" i="0" u="none" strike="noStrike" kern="1200" cap="none" spc="0" normalizeH="0" baseline="0" noProof="0" dirty="0">
                <a:ln>
                  <a:noFill/>
                </a:ln>
                <a:solidFill>
                  <a:srgbClr val="002060"/>
                </a:solidFill>
                <a:effectLst/>
                <a:uLnTx/>
                <a:uFillTx/>
                <a:ea typeface="+mn-ea"/>
                <a:cs typeface="+mn-cs"/>
              </a:rPr>
              <a:t>Audio-visual resources: short, funny, upbeat, colourful, age appropriate, and representative of diversity</a:t>
            </a:r>
          </a:p>
          <a:p>
            <a:pPr marL="0" marR="0" lvl="0" indent="0" algn="l" defTabSz="914400" rtl="0" eaLnBrk="1" fontAlgn="auto" latinLnBrk="0" hangingPunct="1">
              <a:lnSpc>
                <a:spcPct val="100000"/>
              </a:lnSpc>
              <a:spcBef>
                <a:spcPts val="0"/>
              </a:spcBef>
              <a:spcAft>
                <a:spcPts val="0"/>
              </a:spcAft>
              <a:buClrTx/>
              <a:buSzTx/>
              <a:buNone/>
              <a:tabLst/>
              <a:defRPr/>
            </a:pPr>
            <a:endParaRPr kumimoji="0" lang="en-GB" sz="1200" b="0" i="0" u="none" strike="noStrike" kern="1200" cap="none" spc="0" normalizeH="0" baseline="0" noProof="0" dirty="0">
              <a:ln>
                <a:noFill/>
              </a:ln>
              <a:solidFill>
                <a:srgbClr val="002060"/>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1" dirty="0">
                <a:solidFill>
                  <a:srgbClr val="002060"/>
                </a:solidFill>
              </a:rPr>
              <a:t>Snapshot of r</a:t>
            </a:r>
            <a:r>
              <a:rPr kumimoji="0" lang="en-GB" sz="1800" b="1" i="0" u="none" strike="noStrike" kern="1200" cap="none" spc="0" normalizeH="0" baseline="0" noProof="0" dirty="0" err="1">
                <a:ln>
                  <a:noFill/>
                </a:ln>
                <a:solidFill>
                  <a:srgbClr val="002060"/>
                </a:solidFill>
                <a:effectLst/>
                <a:uLnTx/>
                <a:uFillTx/>
                <a:ea typeface="+mn-ea"/>
                <a:cs typeface="+mn-cs"/>
              </a:rPr>
              <a:t>ecent</a:t>
            </a:r>
            <a:r>
              <a:rPr kumimoji="0" lang="en-GB" sz="1800" b="1" i="0" u="none" strike="noStrike" kern="1200" cap="none" spc="0" normalizeH="0" baseline="0" noProof="0" dirty="0">
                <a:ln>
                  <a:noFill/>
                </a:ln>
                <a:solidFill>
                  <a:srgbClr val="002060"/>
                </a:solidFill>
                <a:effectLst/>
                <a:uLnTx/>
                <a:uFillTx/>
                <a:ea typeface="+mn-ea"/>
                <a:cs typeface="+mn-cs"/>
              </a:rPr>
              <a:t> insights from </a:t>
            </a:r>
            <a:r>
              <a:rPr kumimoji="0" lang="en-GB" sz="1800" b="1" i="0" u="none" strike="noStrike" kern="1200" cap="none" spc="0" normalizeH="0" baseline="0" noProof="0" dirty="0" err="1">
                <a:ln>
                  <a:noFill/>
                </a:ln>
                <a:solidFill>
                  <a:srgbClr val="002060"/>
                </a:solidFill>
                <a:effectLst/>
                <a:uLnTx/>
                <a:uFillTx/>
                <a:ea typeface="+mn-ea"/>
                <a:cs typeface="+mn-cs"/>
              </a:rPr>
              <a:t>MenACWY</a:t>
            </a:r>
            <a:r>
              <a:rPr kumimoji="0" lang="en-GB" sz="1800" b="1" i="0" u="none" strike="noStrike" kern="1200" cap="none" spc="0" normalizeH="0" baseline="0" noProof="0" dirty="0">
                <a:ln>
                  <a:noFill/>
                </a:ln>
                <a:solidFill>
                  <a:srgbClr val="002060"/>
                </a:solidFill>
                <a:effectLst/>
                <a:uLnTx/>
                <a:uFillTx/>
                <a:ea typeface="+mn-ea"/>
                <a:cs typeface="+mn-cs"/>
              </a:rPr>
              <a:t> / 3 in 1 booster </a:t>
            </a:r>
            <a:r>
              <a:rPr lang="en-GB" sz="1800" b="1" dirty="0">
                <a:solidFill>
                  <a:srgbClr val="002060"/>
                </a:solidFill>
              </a:rPr>
              <a:t>focus groups, with </a:t>
            </a:r>
            <a:r>
              <a:rPr kumimoji="0" lang="en-GB" sz="1800" b="1" i="0" u="none" strike="noStrike" kern="1200" cap="none" spc="0" normalizeH="0" baseline="0" noProof="0" dirty="0">
                <a:ln>
                  <a:noFill/>
                </a:ln>
                <a:solidFill>
                  <a:srgbClr val="002060"/>
                </a:solidFill>
                <a:effectLst/>
                <a:uLnTx/>
                <a:uFillTx/>
                <a:ea typeface="+mn-ea"/>
                <a:cs typeface="+mn-cs"/>
              </a:rPr>
              <a:t>CYP 13–14 years old</a:t>
            </a:r>
            <a:r>
              <a:rPr lang="en-GB" sz="1800" b="1" dirty="0">
                <a:solidFill>
                  <a:srgbClr val="002060"/>
                </a:solidFill>
              </a:rPr>
              <a:t>: </a:t>
            </a:r>
          </a:p>
          <a:p>
            <a:pPr>
              <a:lnSpc>
                <a:spcPct val="100000"/>
              </a:lnSpc>
              <a:spcBef>
                <a:spcPts val="0"/>
              </a:spcBef>
              <a:defRPr/>
            </a:pPr>
            <a:r>
              <a:rPr kumimoji="0" lang="en-GB" sz="1800" b="0" i="0" u="none" strike="noStrike" kern="1200" cap="none" spc="0" normalizeH="0" baseline="0" noProof="0" dirty="0">
                <a:ln>
                  <a:noFill/>
                </a:ln>
                <a:solidFill>
                  <a:srgbClr val="002060"/>
                </a:solidFill>
                <a:effectLst/>
                <a:uLnTx/>
                <a:uFillTx/>
                <a:ea typeface="+mn-ea"/>
                <a:cs typeface="+mn-cs"/>
              </a:rPr>
              <a:t>Key motivators include understanding the consequences of not getting vaccinated, and reassurance on vaccine safety.</a:t>
            </a:r>
          </a:p>
          <a:p>
            <a:pPr>
              <a:lnSpc>
                <a:spcPct val="100000"/>
              </a:lnSpc>
              <a:spcBef>
                <a:spcPts val="0"/>
              </a:spcBef>
              <a:defRPr/>
            </a:pPr>
            <a:r>
              <a:rPr kumimoji="0" lang="en-GB" sz="1800" b="0" i="0" u="none" strike="noStrike" kern="1200" cap="none" spc="0" normalizeH="0" baseline="0" noProof="0" dirty="0">
                <a:ln>
                  <a:noFill/>
                </a:ln>
                <a:solidFill>
                  <a:srgbClr val="002060"/>
                </a:solidFill>
                <a:effectLst/>
                <a:uLnTx/>
                <a:uFillTx/>
                <a:ea typeface="Times New Roman" panose="02020603050405020304" pitchFamily="18" charset="0"/>
                <a:cs typeface="Times New Roman" panose="02020603050405020304" pitchFamily="18" charset="0"/>
              </a:rPr>
              <a:t>Barriers can include insufficient information, doubts about vaccine reliability, concerns about side effects, ​f</a:t>
            </a:r>
            <a:r>
              <a:rPr kumimoji="0" lang="en-GB" sz="1800" b="0" i="0" u="none" strike="noStrike" kern="1200" cap="none" spc="0" normalizeH="0" baseline="0" noProof="0" dirty="0">
                <a:ln>
                  <a:noFill/>
                </a:ln>
                <a:solidFill>
                  <a:srgbClr val="002060"/>
                </a:solidFill>
                <a:effectLst/>
                <a:uLnTx/>
                <a:uFillTx/>
                <a:ea typeface="Times New Roman" panose="02020603050405020304" pitchFamily="18" charset="0"/>
                <a:cs typeface="+mn-cs"/>
              </a:rPr>
              <a:t>ear of needles and anticipated pain. </a:t>
            </a:r>
          </a:p>
          <a:p>
            <a:pPr>
              <a:lnSpc>
                <a:spcPct val="100000"/>
              </a:lnSpc>
              <a:spcBef>
                <a:spcPts val="0"/>
              </a:spcBef>
              <a:defRPr/>
            </a:pPr>
            <a:r>
              <a:rPr kumimoji="0" lang="en-GB" sz="1800" b="0" i="0" u="none" strike="noStrike" kern="1200" cap="none" spc="0" normalizeH="0" baseline="0" noProof="0" dirty="0">
                <a:ln>
                  <a:noFill/>
                </a:ln>
                <a:solidFill>
                  <a:srgbClr val="002060"/>
                </a:solidFill>
                <a:effectLst/>
                <a:uLnTx/>
                <a:uFillTx/>
                <a:ea typeface="+mn-ea"/>
                <a:cs typeface="+mn-cs"/>
              </a:rPr>
              <a:t>Information from personal experiences and in-person reassurance are highly valued. </a:t>
            </a:r>
          </a:p>
          <a:p>
            <a:pPr>
              <a:lnSpc>
                <a:spcPct val="100000"/>
              </a:lnSpc>
              <a:spcBef>
                <a:spcPts val="0"/>
              </a:spcBef>
              <a:defRPr/>
            </a:pPr>
            <a:r>
              <a:rPr kumimoji="0" lang="en-GB" sz="1800" b="0" i="0" u="none" strike="noStrike" kern="1200" cap="none" spc="0" normalizeH="0" baseline="0" noProof="0" dirty="0">
                <a:ln>
                  <a:noFill/>
                </a:ln>
                <a:solidFill>
                  <a:srgbClr val="002060"/>
                </a:solidFill>
                <a:effectLst/>
                <a:uLnTx/>
                <a:uFillTx/>
                <a:ea typeface="Times New Roman" panose="02020603050405020304" pitchFamily="18" charset="0"/>
                <a:cs typeface="Times New Roman" panose="02020603050405020304" pitchFamily="18" charset="0"/>
              </a:rPr>
              <a:t>Young people prefer a mix of messengers, including peers, family, and medical professionals. ​</a:t>
            </a:r>
            <a:endParaRPr kumimoji="0" lang="en-GB" sz="1600" b="0" i="0" u="none" strike="noStrike" kern="1200" cap="none" spc="0" normalizeH="0" baseline="0" noProof="0" dirty="0">
              <a:ln>
                <a:noFill/>
              </a:ln>
              <a:solidFill>
                <a:srgbClr val="002060"/>
              </a:solidFill>
              <a:effectLst/>
              <a:uLnTx/>
              <a:uFillTx/>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A8C2C261-7638-B4AD-69DE-EB7FC9FAA804}"/>
              </a:ext>
            </a:extLst>
          </p:cNvPr>
          <p:cNvSpPr>
            <a:spLocks noGrp="1"/>
          </p:cNvSpPr>
          <p:nvPr>
            <p:ph type="sldNum" sz="quarter" idx="12"/>
          </p:nvPr>
        </p:nvSpPr>
        <p:spPr/>
        <p:txBody>
          <a:bodyPr/>
          <a:lstStyle/>
          <a:p>
            <a:fld id="{561D0CCE-8DCC-44DC-A653-AE62B1D84A52}" type="slidenum">
              <a:rPr lang="en-GB" smtClean="0"/>
              <a:pPr/>
              <a:t>94</a:t>
            </a:fld>
            <a:endParaRPr lang="en-GB"/>
          </a:p>
        </p:txBody>
      </p:sp>
      <p:sp>
        <p:nvSpPr>
          <p:cNvPr id="8" name="TextBox 7">
            <a:extLst>
              <a:ext uri="{FF2B5EF4-FFF2-40B4-BE49-F238E27FC236}">
                <a16:creationId xmlns:a16="http://schemas.microsoft.com/office/drawing/2014/main" id="{C3034A3E-850F-CEC3-5807-D3DCFD8F6A85}"/>
              </a:ext>
            </a:extLst>
          </p:cNvPr>
          <p:cNvSpPr txBox="1"/>
          <p:nvPr/>
        </p:nvSpPr>
        <p:spPr>
          <a:xfrm>
            <a:off x="465665" y="5870035"/>
            <a:ext cx="11448831" cy="307777"/>
          </a:xfrm>
          <a:prstGeom prst="rect">
            <a:avLst/>
          </a:prstGeom>
          <a:noFill/>
        </p:spPr>
        <p:txBody>
          <a:bodyPr wrap="square" rtlCol="0">
            <a:spAutoFit/>
          </a:bodyPr>
          <a:lstStyle/>
          <a:p>
            <a:r>
              <a:rPr lang="en-GB" sz="1400" dirty="0"/>
              <a:t>*Anticipate the </a:t>
            </a:r>
            <a:r>
              <a:rPr lang="en-GB" sz="1400" dirty="0" err="1"/>
              <a:t>MenACWY</a:t>
            </a:r>
            <a:r>
              <a:rPr lang="en-GB" sz="1400" dirty="0"/>
              <a:t> / 3 in 1 booster insights report will be available to share with completed co-produced resources by end of April 2025. </a:t>
            </a:r>
          </a:p>
        </p:txBody>
      </p:sp>
    </p:spTree>
    <p:extLst>
      <p:ext uri="{BB962C8B-B14F-4D97-AF65-F5344CB8AC3E}">
        <p14:creationId xmlns:p14="http://schemas.microsoft.com/office/powerpoint/2010/main" val="182716727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DB96E-75B8-5088-3B4E-9964479431AA}"/>
              </a:ext>
            </a:extLst>
          </p:cNvPr>
          <p:cNvSpPr>
            <a:spLocks noGrp="1"/>
          </p:cNvSpPr>
          <p:nvPr>
            <p:ph type="title"/>
          </p:nvPr>
        </p:nvSpPr>
        <p:spPr>
          <a:xfrm>
            <a:off x="465665" y="136525"/>
            <a:ext cx="12022666" cy="1782216"/>
          </a:xfrm>
        </p:spPr>
        <p:txBody>
          <a:bodyPr/>
          <a:lstStyle/>
          <a:p>
            <a:r>
              <a:rPr lang="en-GB" dirty="0"/>
              <a:t>School aged public engagement:</a:t>
            </a:r>
            <a:br>
              <a:rPr lang="en-GB" dirty="0"/>
            </a:br>
            <a:r>
              <a:rPr lang="en-GB" dirty="0"/>
              <a:t>What do we need to include in our resources? </a:t>
            </a:r>
            <a:r>
              <a:rPr lang="en-GB" sz="2800" dirty="0"/>
              <a:t>Recommendations from the </a:t>
            </a:r>
            <a:r>
              <a:rPr lang="en-GB" sz="2800" dirty="0" err="1"/>
              <a:t>MenACWY</a:t>
            </a:r>
            <a:r>
              <a:rPr lang="en-GB" sz="2800" dirty="0"/>
              <a:t>/3 in 1 report (2024/25)</a:t>
            </a:r>
            <a:endParaRPr lang="en-GB" sz="3600" dirty="0"/>
          </a:p>
        </p:txBody>
      </p:sp>
      <p:sp>
        <p:nvSpPr>
          <p:cNvPr id="3" name="Content Placeholder 2">
            <a:extLst>
              <a:ext uri="{FF2B5EF4-FFF2-40B4-BE49-F238E27FC236}">
                <a16:creationId xmlns:a16="http://schemas.microsoft.com/office/drawing/2014/main" id="{3439B5C8-9626-1A21-4F5A-17F204A2CC31}"/>
              </a:ext>
            </a:extLst>
          </p:cNvPr>
          <p:cNvSpPr>
            <a:spLocks noGrp="1"/>
          </p:cNvSpPr>
          <p:nvPr>
            <p:ph idx="1"/>
          </p:nvPr>
        </p:nvSpPr>
        <p:spPr>
          <a:xfrm>
            <a:off x="465665" y="2256831"/>
            <a:ext cx="11342513" cy="4550433"/>
          </a:xfrm>
        </p:spPr>
        <p:txBody>
          <a:bodyPr/>
          <a:lstStyle/>
          <a:p>
            <a:pPr marL="342900" lvl="1" indent="-342900">
              <a:buSzPct val="100000"/>
              <a:tabLst>
                <a:tab pos="914400" algn="l"/>
              </a:tabLst>
            </a:pPr>
            <a:r>
              <a:rPr lang="en-GB" b="1" dirty="0">
                <a:effectLst/>
                <a:ea typeface="Times New Roman" panose="02020603050405020304" pitchFamily="18" charset="0"/>
                <a:cs typeface="Times New Roman" panose="02020603050405020304" pitchFamily="18" charset="0"/>
              </a:rPr>
              <a:t>Education– </a:t>
            </a:r>
            <a:r>
              <a:rPr lang="en-GB" dirty="0">
                <a:effectLst/>
                <a:ea typeface="Times New Roman" panose="02020603050405020304" pitchFamily="18" charset="0"/>
                <a:cs typeface="Times New Roman" panose="02020603050405020304" pitchFamily="18" charset="0"/>
              </a:rPr>
              <a:t>include information on side effects, and statistics of uptake among young people </a:t>
            </a:r>
          </a:p>
          <a:p>
            <a:pPr marL="342900" lvl="1" indent="-342900">
              <a:buSzPct val="100000"/>
              <a:tabLst>
                <a:tab pos="914400" algn="l"/>
              </a:tabLst>
            </a:pPr>
            <a:r>
              <a:rPr lang="en-GB" b="1" dirty="0">
                <a:ea typeface="Times New Roman" panose="02020603050405020304" pitchFamily="18" charset="0"/>
                <a:cs typeface="Times New Roman" panose="02020603050405020304" pitchFamily="18" charset="0"/>
              </a:rPr>
              <a:t>Coercion</a:t>
            </a:r>
            <a:r>
              <a:rPr lang="en-GB" dirty="0">
                <a:ea typeface="Times New Roman" panose="02020603050405020304" pitchFamily="18" charset="0"/>
                <a:cs typeface="Times New Roman" panose="02020603050405020304" pitchFamily="18" charset="0"/>
              </a:rPr>
              <a:t> - </a:t>
            </a:r>
            <a:r>
              <a:rPr lang="en-GB" dirty="0">
                <a:effectLst/>
                <a:ea typeface="Times New Roman" panose="02020603050405020304" pitchFamily="18" charset="0"/>
                <a:cs typeface="Times New Roman" panose="02020603050405020304" pitchFamily="18" charset="0"/>
              </a:rPr>
              <a:t>highlight negative consequences of not receiving vaccination </a:t>
            </a:r>
          </a:p>
          <a:p>
            <a:pPr marL="342900" lvl="1" indent="-342900">
              <a:buSzPct val="100000"/>
              <a:tabLst>
                <a:tab pos="914400" algn="l"/>
              </a:tabLst>
            </a:pPr>
            <a:r>
              <a:rPr lang="en-GB" b="1" dirty="0">
                <a:ea typeface="Times New Roman" panose="02020603050405020304" pitchFamily="18" charset="0"/>
                <a:cs typeface="Times New Roman" panose="02020603050405020304" pitchFamily="18" charset="0"/>
              </a:rPr>
              <a:t>Modelling – </a:t>
            </a:r>
            <a:r>
              <a:rPr lang="en-GB" dirty="0">
                <a:ea typeface="Times New Roman" panose="02020603050405020304" pitchFamily="18" charset="0"/>
                <a:cs typeface="Times New Roman" panose="02020603050405020304" pitchFamily="18" charset="0"/>
              </a:rPr>
              <a:t>use</a:t>
            </a:r>
            <a:r>
              <a:rPr lang="en-GB" b="1" dirty="0">
                <a:ea typeface="Times New Roman" panose="02020603050405020304" pitchFamily="18" charset="0"/>
                <a:cs typeface="Times New Roman" panose="02020603050405020304" pitchFamily="18" charset="0"/>
              </a:rPr>
              <a:t> </a:t>
            </a:r>
            <a:r>
              <a:rPr lang="en-GB" dirty="0">
                <a:effectLst/>
                <a:ea typeface="Times New Roman" panose="02020603050405020304" pitchFamily="18" charset="0"/>
                <a:cs typeface="Times New Roman" panose="02020603050405020304" pitchFamily="18" charset="0"/>
              </a:rPr>
              <a:t>personal stories and anecdotal evidence</a:t>
            </a:r>
          </a:p>
          <a:p>
            <a:pPr marL="342900" lvl="1" indent="-342900">
              <a:buSzPct val="100000"/>
              <a:tabLst>
                <a:tab pos="914400" algn="l"/>
              </a:tabLst>
            </a:pPr>
            <a:r>
              <a:rPr lang="en-GB" b="1" dirty="0">
                <a:ea typeface="Times New Roman" panose="02020603050405020304" pitchFamily="18" charset="0"/>
                <a:cs typeface="Times New Roman" panose="02020603050405020304" pitchFamily="18" charset="0"/>
              </a:rPr>
              <a:t>Incentivisation – </a:t>
            </a:r>
            <a:r>
              <a:rPr lang="en-GB" dirty="0">
                <a:ea typeface="Times New Roman" panose="02020603050405020304" pitchFamily="18" charset="0"/>
                <a:cs typeface="Times New Roman" panose="02020603050405020304" pitchFamily="18" charset="0"/>
              </a:rPr>
              <a:t>highlight</a:t>
            </a:r>
            <a:r>
              <a:rPr lang="en-GB" b="1" dirty="0">
                <a:ea typeface="Times New Roman" panose="02020603050405020304" pitchFamily="18" charset="0"/>
                <a:cs typeface="Times New Roman" panose="02020603050405020304" pitchFamily="18" charset="0"/>
              </a:rPr>
              <a:t> </a:t>
            </a:r>
            <a:r>
              <a:rPr lang="en-GB" dirty="0">
                <a:effectLst/>
                <a:ea typeface="Times New Roman" panose="02020603050405020304" pitchFamily="18" charset="0"/>
                <a:cs typeface="Times New Roman" panose="02020603050405020304" pitchFamily="18" charset="0"/>
              </a:rPr>
              <a:t>personal responsibility for one’s own health and the broader impact on others' health. </a:t>
            </a:r>
          </a:p>
          <a:p>
            <a:pPr marL="342900" lvl="1" indent="-342900">
              <a:buSzPct val="100000"/>
              <a:tabLst>
                <a:tab pos="914400" algn="l"/>
              </a:tabLst>
            </a:pPr>
            <a:r>
              <a:rPr lang="en-GB" b="1" dirty="0">
                <a:ea typeface="Times New Roman" panose="02020603050405020304" pitchFamily="18" charset="0"/>
                <a:cs typeface="Times New Roman" panose="02020603050405020304" pitchFamily="18" charset="0"/>
              </a:rPr>
              <a:t>Persuasion – </a:t>
            </a:r>
            <a:r>
              <a:rPr lang="en-GB" dirty="0">
                <a:ea typeface="Times New Roman" panose="02020603050405020304" pitchFamily="18" charset="0"/>
                <a:cs typeface="Times New Roman" panose="02020603050405020304" pitchFamily="18" charset="0"/>
              </a:rPr>
              <a:t>using an engaging question, or visually appealing hook, and bright, energetic music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2060"/>
              </a:solidFill>
              <a:effectLst/>
              <a:uLnTx/>
              <a:uFillTx/>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A8C2C261-7638-B4AD-69DE-EB7FC9FAA804}"/>
              </a:ext>
            </a:extLst>
          </p:cNvPr>
          <p:cNvSpPr>
            <a:spLocks noGrp="1"/>
          </p:cNvSpPr>
          <p:nvPr>
            <p:ph type="sldNum" sz="quarter" idx="12"/>
          </p:nvPr>
        </p:nvSpPr>
        <p:spPr/>
        <p:txBody>
          <a:bodyPr/>
          <a:lstStyle/>
          <a:p>
            <a:fld id="{561D0CCE-8DCC-44DC-A653-AE62B1D84A52}" type="slidenum">
              <a:rPr lang="en-GB" smtClean="0"/>
              <a:pPr/>
              <a:t>95</a:t>
            </a:fld>
            <a:endParaRPr lang="en-GB"/>
          </a:p>
        </p:txBody>
      </p:sp>
      <p:sp>
        <p:nvSpPr>
          <p:cNvPr id="8" name="TextBox 7">
            <a:extLst>
              <a:ext uri="{FF2B5EF4-FFF2-40B4-BE49-F238E27FC236}">
                <a16:creationId xmlns:a16="http://schemas.microsoft.com/office/drawing/2014/main" id="{C3034A3E-850F-CEC3-5807-D3DCFD8F6A85}"/>
              </a:ext>
            </a:extLst>
          </p:cNvPr>
          <p:cNvSpPr txBox="1"/>
          <p:nvPr/>
        </p:nvSpPr>
        <p:spPr>
          <a:xfrm>
            <a:off x="465665" y="5870035"/>
            <a:ext cx="11448831" cy="307777"/>
          </a:xfrm>
          <a:prstGeom prst="rect">
            <a:avLst/>
          </a:prstGeom>
          <a:noFill/>
        </p:spPr>
        <p:txBody>
          <a:bodyPr wrap="square" rtlCol="0">
            <a:spAutoFit/>
          </a:bodyPr>
          <a:lstStyle/>
          <a:p>
            <a:r>
              <a:rPr lang="en-GB" sz="1400" dirty="0"/>
              <a:t>*Anticipate the </a:t>
            </a:r>
            <a:r>
              <a:rPr lang="en-GB" sz="1400" dirty="0" err="1"/>
              <a:t>MenACWY</a:t>
            </a:r>
            <a:r>
              <a:rPr lang="en-GB" sz="1400" dirty="0"/>
              <a:t> / 3 in 1 booster insights report will be available to share with completed co-produced resources by end of April 2025. </a:t>
            </a:r>
          </a:p>
        </p:txBody>
      </p:sp>
    </p:spTree>
    <p:extLst>
      <p:ext uri="{BB962C8B-B14F-4D97-AF65-F5344CB8AC3E}">
        <p14:creationId xmlns:p14="http://schemas.microsoft.com/office/powerpoint/2010/main" val="397253631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3E74D-42C4-B8EA-EC1F-4AB84B6805CB}"/>
              </a:ext>
            </a:extLst>
          </p:cNvPr>
          <p:cNvSpPr>
            <a:spLocks noGrp="1"/>
          </p:cNvSpPr>
          <p:nvPr>
            <p:ph type="title"/>
          </p:nvPr>
        </p:nvSpPr>
        <p:spPr>
          <a:xfrm>
            <a:off x="0" y="365125"/>
            <a:ext cx="12192000" cy="1325563"/>
          </a:xfrm>
        </p:spPr>
        <p:txBody>
          <a:bodyPr/>
          <a:lstStyle/>
          <a:p>
            <a:pPr algn="ctr"/>
            <a:r>
              <a:rPr lang="en-GB" sz="4400" dirty="0">
                <a:effectLst/>
                <a:ea typeface="Times New Roman" panose="02020603050405020304" pitchFamily="18" charset="0"/>
              </a:rPr>
              <a:t>Communication team update </a:t>
            </a:r>
            <a:br>
              <a:rPr lang="en-GB" sz="4400" dirty="0">
                <a:effectLst/>
                <a:ea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8CC2CCDC-2130-F6E7-277B-E3AAF98C1B43}"/>
              </a:ext>
            </a:extLst>
          </p:cNvPr>
          <p:cNvSpPr>
            <a:spLocks noGrp="1"/>
          </p:cNvSpPr>
          <p:nvPr>
            <p:ph idx="1"/>
          </p:nvPr>
        </p:nvSpPr>
        <p:spPr>
          <a:xfrm>
            <a:off x="1005468" y="3102127"/>
            <a:ext cx="10515600" cy="4351338"/>
          </a:xfrm>
        </p:spPr>
        <p:txBody>
          <a:bodyPr/>
          <a:lstStyle/>
          <a:p>
            <a:pPr marL="0" indent="0">
              <a:buNone/>
            </a:pPr>
            <a:r>
              <a:rPr lang="en-GB" sz="2400" dirty="0"/>
              <a:t>Jodie Philips - Communications Manager </a:t>
            </a:r>
          </a:p>
          <a:p>
            <a:pPr marL="0" indent="0">
              <a:buNone/>
            </a:pPr>
            <a:r>
              <a:rPr lang="en-GB" sz="2400" dirty="0"/>
              <a:t>Health Protection and VPDP</a:t>
            </a:r>
          </a:p>
          <a:p>
            <a:pPr marL="0" indent="0">
              <a:buNone/>
            </a:pPr>
            <a:r>
              <a:rPr lang="en-GB" sz="2400" dirty="0"/>
              <a:t>Ishani Sen - Communications officer </a:t>
            </a:r>
          </a:p>
          <a:p>
            <a:pPr marL="0" indent="0">
              <a:buNone/>
            </a:pPr>
            <a:r>
              <a:rPr lang="en-GB" sz="2400" dirty="0"/>
              <a:t>Health Protection and VPDP</a:t>
            </a:r>
          </a:p>
          <a:p>
            <a:pPr marL="0" indent="0">
              <a:buNone/>
            </a:pPr>
            <a:endParaRPr lang="en-GB" sz="2400" dirty="0"/>
          </a:p>
        </p:txBody>
      </p:sp>
      <p:sp>
        <p:nvSpPr>
          <p:cNvPr id="5" name="Slide Number Placeholder 4">
            <a:extLst>
              <a:ext uri="{FF2B5EF4-FFF2-40B4-BE49-F238E27FC236}">
                <a16:creationId xmlns:a16="http://schemas.microsoft.com/office/drawing/2014/main" id="{0164675E-DBCF-2102-B7BE-BD7EB6F5FFB8}"/>
              </a:ext>
            </a:extLst>
          </p:cNvPr>
          <p:cNvSpPr>
            <a:spLocks noGrp="1"/>
          </p:cNvSpPr>
          <p:nvPr>
            <p:ph type="sldNum" sz="quarter" idx="12"/>
          </p:nvPr>
        </p:nvSpPr>
        <p:spPr/>
        <p:txBody>
          <a:bodyPr/>
          <a:lstStyle/>
          <a:p>
            <a:fld id="{561D0CCE-8DCC-44DC-A653-AE62B1D84A52}" type="slidenum">
              <a:rPr lang="en-GB" smtClean="0"/>
              <a:pPr/>
              <a:t>96</a:t>
            </a:fld>
            <a:endParaRPr lang="en-GB"/>
          </a:p>
        </p:txBody>
      </p:sp>
    </p:spTree>
    <p:extLst>
      <p:ext uri="{BB962C8B-B14F-4D97-AF65-F5344CB8AC3E}">
        <p14:creationId xmlns:p14="http://schemas.microsoft.com/office/powerpoint/2010/main" val="321882207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777A87F-6AA2-DB82-7AB3-CA016CE4E295}"/>
              </a:ext>
            </a:extLst>
          </p:cNvPr>
          <p:cNvSpPr>
            <a:spLocks noGrp="1"/>
          </p:cNvSpPr>
          <p:nvPr>
            <p:ph type="sldNum" sz="quarter" idx="12"/>
          </p:nvPr>
        </p:nvSpPr>
        <p:spPr/>
        <p:txBody>
          <a:bodyPr/>
          <a:lstStyle/>
          <a:p>
            <a:fld id="{561D0CCE-8DCC-44DC-A653-AE62B1D84A52}" type="slidenum">
              <a:rPr lang="en-GB" smtClean="0"/>
              <a:pPr/>
              <a:t>97</a:t>
            </a:fld>
            <a:endParaRPr lang="en-GB"/>
          </a:p>
        </p:txBody>
      </p:sp>
      <p:sp>
        <p:nvSpPr>
          <p:cNvPr id="7" name="Title 1">
            <a:extLst>
              <a:ext uri="{FF2B5EF4-FFF2-40B4-BE49-F238E27FC236}">
                <a16:creationId xmlns:a16="http://schemas.microsoft.com/office/drawing/2014/main" id="{777661C1-FD65-4DFD-F89E-7C464B49D4A3}"/>
              </a:ext>
            </a:extLst>
          </p:cNvPr>
          <p:cNvSpPr txBox="1">
            <a:spLocks/>
          </p:cNvSpPr>
          <p:nvPr/>
        </p:nvSpPr>
        <p:spPr>
          <a:xfrm>
            <a:off x="838200" y="257918"/>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cs typeface="Arial"/>
              </a:rPr>
              <a:t>RSV vaccine- Implementation</a:t>
            </a:r>
          </a:p>
        </p:txBody>
      </p:sp>
      <p:sp>
        <p:nvSpPr>
          <p:cNvPr id="12" name="Content Placeholder 2">
            <a:extLst>
              <a:ext uri="{FF2B5EF4-FFF2-40B4-BE49-F238E27FC236}">
                <a16:creationId xmlns:a16="http://schemas.microsoft.com/office/drawing/2014/main" id="{C44BAB0B-0393-319D-184A-B3149F0AB537}"/>
              </a:ext>
            </a:extLst>
          </p:cNvPr>
          <p:cNvSpPr>
            <a:spLocks noGrp="1"/>
          </p:cNvSpPr>
          <p:nvPr/>
        </p:nvSpPr>
        <p:spPr>
          <a:xfrm>
            <a:off x="675457" y="918877"/>
            <a:ext cx="10851396" cy="477754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dirty="0">
                <a:solidFill>
                  <a:srgbClr val="212A73"/>
                </a:solidFill>
                <a:latin typeface="Arial"/>
                <a:cs typeface="Arial"/>
              </a:rPr>
              <a:t>Timings:</a:t>
            </a:r>
            <a:r>
              <a:rPr lang="en-US" sz="2000" dirty="0">
                <a:solidFill>
                  <a:srgbClr val="212A73"/>
                </a:solidFill>
                <a:latin typeface="Arial"/>
                <a:cs typeface="Arial"/>
              </a:rPr>
              <a:t> Two bursts of activity August &amp; January. Campaign included media relations, paid digital ads, radio adverts, stakeholder engagement</a:t>
            </a:r>
            <a:endParaRPr lang="en-US" sz="2400" dirty="0">
              <a:solidFill>
                <a:srgbClr val="212A73"/>
              </a:solidFill>
              <a:latin typeface="Arial"/>
              <a:cs typeface="Arial"/>
            </a:endParaRPr>
          </a:p>
          <a:p>
            <a:pPr marL="342900" indent="-342900">
              <a:lnSpc>
                <a:spcPct val="100000"/>
              </a:lnSpc>
              <a:spcBef>
                <a:spcPts val="0"/>
              </a:spcBef>
              <a:buFont typeface="Arial,Sans-Serif" panose="020B0604020202020204" pitchFamily="34" charset="0"/>
            </a:pPr>
            <a:r>
              <a:rPr lang="en-US" sz="2000" b="1" dirty="0">
                <a:solidFill>
                  <a:srgbClr val="212A73"/>
                </a:solidFill>
                <a:latin typeface="Arial"/>
                <a:cs typeface="Arial"/>
              </a:rPr>
              <a:t>Press release</a:t>
            </a:r>
            <a:r>
              <a:rPr lang="en-US" sz="1800" b="1" dirty="0">
                <a:solidFill>
                  <a:srgbClr val="212A73"/>
                </a:solidFill>
                <a:latin typeface="Arial"/>
                <a:cs typeface="Arial"/>
              </a:rPr>
              <a:t> – </a:t>
            </a:r>
            <a:r>
              <a:rPr lang="en-US" sz="1800" dirty="0">
                <a:solidFill>
                  <a:srgbClr val="212A73"/>
                </a:solidFill>
                <a:latin typeface="Arial"/>
                <a:cs typeface="Arial"/>
              </a:rPr>
              <a:t>Pregnant midwife case study</a:t>
            </a:r>
            <a:endParaRPr lang="en-US" sz="2400" dirty="0">
              <a:latin typeface="Arial"/>
              <a:cs typeface="Arial"/>
            </a:endParaRPr>
          </a:p>
          <a:p>
            <a:pPr marL="342900" indent="-342900">
              <a:lnSpc>
                <a:spcPct val="100000"/>
              </a:lnSpc>
              <a:spcBef>
                <a:spcPts val="0"/>
              </a:spcBef>
              <a:buFont typeface="Arial,Sans-Serif" panose="020B0604020202020204" pitchFamily="34" charset="0"/>
            </a:pPr>
            <a:r>
              <a:rPr lang="en-US" sz="2000" b="1" dirty="0">
                <a:solidFill>
                  <a:srgbClr val="212A73"/>
                </a:solidFill>
                <a:latin typeface="Arial"/>
                <a:cs typeface="Arial"/>
              </a:rPr>
              <a:t>Primary care toolkits shared with HBs -</a:t>
            </a:r>
            <a:r>
              <a:rPr lang="en-US" sz="1800" b="1" dirty="0">
                <a:solidFill>
                  <a:srgbClr val="212A73"/>
                </a:solidFill>
                <a:latin typeface="Arial"/>
                <a:cs typeface="Arial"/>
              </a:rPr>
              <a:t> </a:t>
            </a:r>
            <a:r>
              <a:rPr lang="en-US" sz="1800" dirty="0" err="1">
                <a:solidFill>
                  <a:srgbClr val="212A73"/>
                </a:solidFill>
                <a:latin typeface="Arial"/>
                <a:cs typeface="Arial"/>
              </a:rPr>
              <a:t>Canva</a:t>
            </a:r>
            <a:r>
              <a:rPr lang="en-US" sz="1800" dirty="0">
                <a:solidFill>
                  <a:srgbClr val="212A73"/>
                </a:solidFill>
                <a:latin typeface="Arial"/>
                <a:cs typeface="Arial"/>
              </a:rPr>
              <a:t> amendable assets, GP screens video content - fact file video, peer to peer midwife video (script in collaboration with midwives), midwife to patient video </a:t>
            </a:r>
          </a:p>
          <a:p>
            <a:pPr marL="342900" indent="-342900">
              <a:lnSpc>
                <a:spcPct val="100000"/>
              </a:lnSpc>
              <a:spcBef>
                <a:spcPts val="0"/>
              </a:spcBef>
              <a:buFont typeface="Arial,Sans-Serif" panose="020B0604020202020204" pitchFamily="34" charset="0"/>
            </a:pPr>
            <a:r>
              <a:rPr lang="en-US" sz="2000" b="1" dirty="0">
                <a:solidFill>
                  <a:srgbClr val="212A73"/>
                </a:solidFill>
                <a:latin typeface="Arial"/>
                <a:cs typeface="Arial"/>
              </a:rPr>
              <a:t>Paid for campaign (July-October) included: </a:t>
            </a:r>
            <a:r>
              <a:rPr lang="en-US" sz="1800" dirty="0">
                <a:solidFill>
                  <a:srgbClr val="212A73"/>
                </a:solidFill>
                <a:latin typeface="Arial"/>
                <a:cs typeface="Arial"/>
              </a:rPr>
              <a:t>Radio advertising, digital audio ads – podcasts, broadcast video on demand (BVOD) Ad pause, meta-ads, YouTube and TikTok, programmatic digital ads </a:t>
            </a:r>
          </a:p>
          <a:p>
            <a:pPr marL="342900" indent="-342900">
              <a:lnSpc>
                <a:spcPct val="100000"/>
              </a:lnSpc>
              <a:spcBef>
                <a:spcPts val="0"/>
              </a:spcBef>
              <a:buFont typeface="Arial,Sans-Serif" panose="020B0604020202020204" pitchFamily="34" charset="0"/>
            </a:pPr>
            <a:r>
              <a:rPr lang="en-US" sz="2000" b="1" dirty="0">
                <a:solidFill>
                  <a:srgbClr val="212A73"/>
                </a:solidFill>
                <a:latin typeface="Arial"/>
                <a:cs typeface="Arial"/>
              </a:rPr>
              <a:t>Influencer content - </a:t>
            </a:r>
            <a:r>
              <a:rPr lang="en-US" sz="1800" dirty="0">
                <a:solidFill>
                  <a:srgbClr val="212A73"/>
                </a:solidFill>
                <a:latin typeface="Arial"/>
                <a:cs typeface="Arial"/>
              </a:rPr>
              <a:t>2 pregnant women</a:t>
            </a:r>
          </a:p>
          <a:p>
            <a:pPr marL="342900" indent="-342900">
              <a:lnSpc>
                <a:spcPct val="100000"/>
              </a:lnSpc>
              <a:spcBef>
                <a:spcPts val="0"/>
              </a:spcBef>
              <a:buFont typeface="Arial,Sans-Serif" panose="020B0604020202020204" pitchFamily="34" charset="0"/>
            </a:pPr>
            <a:r>
              <a:rPr lang="en-US" sz="2000" b="1" dirty="0">
                <a:solidFill>
                  <a:srgbClr val="212A73"/>
                </a:solidFill>
                <a:latin typeface="Arial"/>
                <a:cs typeface="Arial"/>
              </a:rPr>
              <a:t>Organic social media – </a:t>
            </a:r>
            <a:r>
              <a:rPr lang="en-US" sz="1800" dirty="0">
                <a:solidFill>
                  <a:srgbClr val="212A73"/>
                </a:solidFill>
                <a:latin typeface="Arial"/>
                <a:cs typeface="Arial"/>
              </a:rPr>
              <a:t>older adults and pregnant women</a:t>
            </a:r>
            <a:r>
              <a:rPr lang="en-US" sz="1800" b="1" dirty="0">
                <a:solidFill>
                  <a:srgbClr val="212A73"/>
                </a:solidFill>
                <a:latin typeface="Arial"/>
                <a:cs typeface="Arial"/>
              </a:rPr>
              <a:t>  </a:t>
            </a:r>
            <a:endParaRPr lang="en-US" sz="1800" b="1" dirty="0">
              <a:cs typeface="Arial"/>
            </a:endParaRPr>
          </a:p>
          <a:p>
            <a:pPr marL="342900" indent="-342900">
              <a:lnSpc>
                <a:spcPct val="100000"/>
              </a:lnSpc>
              <a:spcBef>
                <a:spcPts val="0"/>
              </a:spcBef>
              <a:buFont typeface="Arial,Sans-Serif" panose="020B0604020202020204" pitchFamily="34" charset="0"/>
            </a:pPr>
            <a:r>
              <a:rPr lang="en-US" sz="2000" b="1" dirty="0">
                <a:solidFill>
                  <a:srgbClr val="212A73"/>
                </a:solidFill>
                <a:latin typeface="Arial"/>
                <a:cs typeface="Arial"/>
              </a:rPr>
              <a:t>Stakeholder </a:t>
            </a:r>
            <a:r>
              <a:rPr lang="en-US" sz="2000" b="1" dirty="0" err="1">
                <a:solidFill>
                  <a:srgbClr val="212A73"/>
                </a:solidFill>
                <a:latin typeface="Arial"/>
                <a:cs typeface="Arial"/>
              </a:rPr>
              <a:t>comms</a:t>
            </a:r>
            <a:r>
              <a:rPr lang="en-US" sz="2000" b="1" dirty="0">
                <a:solidFill>
                  <a:srgbClr val="212A73"/>
                </a:solidFill>
                <a:latin typeface="Arial"/>
                <a:cs typeface="Arial"/>
              </a:rPr>
              <a:t> – </a:t>
            </a:r>
            <a:r>
              <a:rPr lang="en-US" sz="1800" dirty="0">
                <a:solidFill>
                  <a:srgbClr val="212A73"/>
                </a:solidFill>
                <a:latin typeface="Arial"/>
                <a:cs typeface="Arial"/>
              </a:rPr>
              <a:t>Health boards, Welsh Government (WG), midwifes, primary care, pregnancy and older people stakeholders (</a:t>
            </a:r>
            <a:r>
              <a:rPr lang="en-US" sz="1800" dirty="0" err="1">
                <a:solidFill>
                  <a:srgbClr val="212A73"/>
                </a:solidFill>
                <a:latin typeface="Arial"/>
                <a:cs typeface="Arial"/>
              </a:rPr>
              <a:t>eg</a:t>
            </a:r>
            <a:r>
              <a:rPr lang="en-US" sz="1800" dirty="0">
                <a:solidFill>
                  <a:srgbClr val="212A73"/>
                </a:solidFill>
                <a:latin typeface="Arial"/>
                <a:cs typeface="Arial"/>
              </a:rPr>
              <a:t>: Older People's Commissioner for Wales &amp; Age Cymru</a:t>
            </a:r>
          </a:p>
        </p:txBody>
      </p:sp>
      <p:sp>
        <p:nvSpPr>
          <p:cNvPr id="15" name="TextBox 14">
            <a:extLst>
              <a:ext uri="{FF2B5EF4-FFF2-40B4-BE49-F238E27FC236}">
                <a16:creationId xmlns:a16="http://schemas.microsoft.com/office/drawing/2014/main" id="{1ACEDD64-1151-49BF-B4DB-7960EECB432B}"/>
              </a:ext>
            </a:extLst>
          </p:cNvPr>
          <p:cNvSpPr txBox="1"/>
          <p:nvPr/>
        </p:nvSpPr>
        <p:spPr>
          <a:xfrm>
            <a:off x="838200" y="4905843"/>
            <a:ext cx="1110210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cs typeface="Arial"/>
              </a:rPr>
              <a:t>The second phase of the paid for communications campaign is currently ongoing (Jan-Feb) which includes meta (Facebook and Instagram)and digital ads, BVOD and digital radio</a:t>
            </a:r>
          </a:p>
        </p:txBody>
      </p:sp>
    </p:spTree>
    <p:extLst>
      <p:ext uri="{BB962C8B-B14F-4D97-AF65-F5344CB8AC3E}">
        <p14:creationId xmlns:p14="http://schemas.microsoft.com/office/powerpoint/2010/main" val="237750020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EA61C8-0209-BF5A-DD0B-1C4F1AE39814}"/>
              </a:ext>
            </a:extLst>
          </p:cNvPr>
          <p:cNvSpPr>
            <a:spLocks noGrp="1"/>
          </p:cNvSpPr>
          <p:nvPr>
            <p:ph type="sldNum" sz="quarter" idx="12"/>
          </p:nvPr>
        </p:nvSpPr>
        <p:spPr/>
        <p:txBody>
          <a:bodyPr/>
          <a:lstStyle/>
          <a:p>
            <a:fld id="{561D0CCE-8DCC-44DC-A653-AE62B1D84A52}" type="slidenum">
              <a:rPr lang="en-GB" smtClean="0"/>
              <a:pPr/>
              <a:t>98</a:t>
            </a:fld>
            <a:endParaRPr lang="en-GB"/>
          </a:p>
        </p:txBody>
      </p:sp>
      <p:sp>
        <p:nvSpPr>
          <p:cNvPr id="8" name="Title 1">
            <a:extLst>
              <a:ext uri="{FF2B5EF4-FFF2-40B4-BE49-F238E27FC236}">
                <a16:creationId xmlns:a16="http://schemas.microsoft.com/office/drawing/2014/main" id="{0C9117F5-A239-53A3-0282-358CED86AD77}"/>
              </a:ext>
            </a:extLst>
          </p:cNvPr>
          <p:cNvSpPr>
            <a:spLocks noGrp="1"/>
          </p:cNvSpPr>
          <p:nvPr/>
        </p:nvSpPr>
        <p:spPr>
          <a:xfrm>
            <a:off x="248557" y="219982"/>
            <a:ext cx="11320236" cy="848179"/>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rial"/>
                <a:ea typeface="Verdana"/>
                <a:cs typeface="Arial"/>
              </a:rPr>
              <a:t>Example campaign images – RSV vaccine</a:t>
            </a:r>
            <a:endParaRPr lang="en-US" dirty="0">
              <a:latin typeface="Arial"/>
              <a:ea typeface="Verdana"/>
            </a:endParaRPr>
          </a:p>
        </p:txBody>
      </p:sp>
      <p:sp>
        <p:nvSpPr>
          <p:cNvPr id="9" name="Slide Number Placeholder 4">
            <a:extLst>
              <a:ext uri="{FF2B5EF4-FFF2-40B4-BE49-F238E27FC236}">
                <a16:creationId xmlns:a16="http://schemas.microsoft.com/office/drawing/2014/main" id="{0A836794-76E3-5471-EAC3-C49C41EBCEC2}"/>
              </a:ext>
            </a:extLst>
          </p:cNvPr>
          <p:cNvSpPr>
            <a:spLocks noGrp="1"/>
          </p:cNvSpPr>
          <p:nvPr/>
        </p:nvSpPr>
        <p:spPr>
          <a:xfrm>
            <a:off x="8610600" y="6356350"/>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98</a:t>
            </a:fld>
            <a:endParaRPr lang="en-GB"/>
          </a:p>
        </p:txBody>
      </p:sp>
      <p:pic>
        <p:nvPicPr>
          <p:cNvPr id="11" name="Picture 10" descr="A group of women talking to each other&#10;&#10;Description automatically generated">
            <a:extLst>
              <a:ext uri="{FF2B5EF4-FFF2-40B4-BE49-F238E27FC236}">
                <a16:creationId xmlns:a16="http://schemas.microsoft.com/office/drawing/2014/main" id="{27C98E3F-D53C-F664-1C41-AC36D4C9B032}"/>
              </a:ext>
            </a:extLst>
          </p:cNvPr>
          <p:cNvPicPr>
            <a:picLocks noChangeAspect="1"/>
          </p:cNvPicPr>
          <p:nvPr/>
        </p:nvPicPr>
        <p:blipFill>
          <a:blip r:embed="rId2"/>
          <a:stretch>
            <a:fillRect/>
          </a:stretch>
        </p:blipFill>
        <p:spPr>
          <a:xfrm>
            <a:off x="251732" y="1031875"/>
            <a:ext cx="3990975" cy="2257425"/>
          </a:xfrm>
          <a:prstGeom prst="rect">
            <a:avLst/>
          </a:prstGeom>
        </p:spPr>
      </p:pic>
      <p:pic>
        <p:nvPicPr>
          <p:cNvPr id="12" name="Picture 11" descr="A person sitting in a chair&#10;&#10;Description automatically generated">
            <a:extLst>
              <a:ext uri="{FF2B5EF4-FFF2-40B4-BE49-F238E27FC236}">
                <a16:creationId xmlns:a16="http://schemas.microsoft.com/office/drawing/2014/main" id="{045716A3-D408-2F18-E210-91FCC13504ED}"/>
              </a:ext>
            </a:extLst>
          </p:cNvPr>
          <p:cNvPicPr>
            <a:picLocks noChangeAspect="1"/>
          </p:cNvPicPr>
          <p:nvPr/>
        </p:nvPicPr>
        <p:blipFill>
          <a:blip r:embed="rId3"/>
          <a:stretch>
            <a:fillRect/>
          </a:stretch>
        </p:blipFill>
        <p:spPr>
          <a:xfrm>
            <a:off x="4274911" y="1027340"/>
            <a:ext cx="4191000" cy="2247900"/>
          </a:xfrm>
          <a:prstGeom prst="rect">
            <a:avLst/>
          </a:prstGeom>
        </p:spPr>
      </p:pic>
      <p:pic>
        <p:nvPicPr>
          <p:cNvPr id="13" name="Picture 12" descr="A person sitting in a red chair&#10;&#10;Description automatically generated">
            <a:extLst>
              <a:ext uri="{FF2B5EF4-FFF2-40B4-BE49-F238E27FC236}">
                <a16:creationId xmlns:a16="http://schemas.microsoft.com/office/drawing/2014/main" id="{29532DB8-C961-9133-3288-82536BE4E723}"/>
              </a:ext>
            </a:extLst>
          </p:cNvPr>
          <p:cNvPicPr>
            <a:picLocks noChangeAspect="1"/>
          </p:cNvPicPr>
          <p:nvPr/>
        </p:nvPicPr>
        <p:blipFill>
          <a:blip r:embed="rId4"/>
          <a:stretch>
            <a:fillRect/>
          </a:stretch>
        </p:blipFill>
        <p:spPr>
          <a:xfrm>
            <a:off x="8497660" y="1068161"/>
            <a:ext cx="3353708" cy="2149023"/>
          </a:xfrm>
          <a:prstGeom prst="rect">
            <a:avLst/>
          </a:prstGeom>
        </p:spPr>
      </p:pic>
      <p:pic>
        <p:nvPicPr>
          <p:cNvPr id="14" name="Picture 13" descr="A person sitting on a couch holding a cup&#10;&#10;Description automatically generated">
            <a:extLst>
              <a:ext uri="{FF2B5EF4-FFF2-40B4-BE49-F238E27FC236}">
                <a16:creationId xmlns:a16="http://schemas.microsoft.com/office/drawing/2014/main" id="{60400859-1961-B38F-079E-7FB17E70CC6F}"/>
              </a:ext>
            </a:extLst>
          </p:cNvPr>
          <p:cNvPicPr>
            <a:picLocks noChangeAspect="1"/>
          </p:cNvPicPr>
          <p:nvPr/>
        </p:nvPicPr>
        <p:blipFill>
          <a:blip r:embed="rId5"/>
          <a:stretch>
            <a:fillRect/>
          </a:stretch>
        </p:blipFill>
        <p:spPr>
          <a:xfrm>
            <a:off x="10082893" y="3424464"/>
            <a:ext cx="1485900" cy="2438400"/>
          </a:xfrm>
          <a:prstGeom prst="rect">
            <a:avLst/>
          </a:prstGeom>
        </p:spPr>
      </p:pic>
      <p:pic>
        <p:nvPicPr>
          <p:cNvPr id="15" name="Picture 14" descr="A pregnant person holding her belly&#10;&#10;Description automatically generated">
            <a:extLst>
              <a:ext uri="{FF2B5EF4-FFF2-40B4-BE49-F238E27FC236}">
                <a16:creationId xmlns:a16="http://schemas.microsoft.com/office/drawing/2014/main" id="{3C409086-C587-13DF-DB86-B65A649DDD58}"/>
              </a:ext>
            </a:extLst>
          </p:cNvPr>
          <p:cNvPicPr>
            <a:picLocks noChangeAspect="1"/>
          </p:cNvPicPr>
          <p:nvPr/>
        </p:nvPicPr>
        <p:blipFill>
          <a:blip r:embed="rId6"/>
          <a:stretch>
            <a:fillRect/>
          </a:stretch>
        </p:blipFill>
        <p:spPr>
          <a:xfrm>
            <a:off x="247650" y="3429000"/>
            <a:ext cx="2381250" cy="2381250"/>
          </a:xfrm>
          <a:prstGeom prst="rect">
            <a:avLst/>
          </a:prstGeom>
        </p:spPr>
      </p:pic>
      <p:pic>
        <p:nvPicPr>
          <p:cNvPr id="16" name="Picture 15" descr="A person in a pink shirt&#10;&#10;Description automatically generated">
            <a:extLst>
              <a:ext uri="{FF2B5EF4-FFF2-40B4-BE49-F238E27FC236}">
                <a16:creationId xmlns:a16="http://schemas.microsoft.com/office/drawing/2014/main" id="{AFE4B4F3-F83B-75A9-7DDF-84F87B358337}"/>
              </a:ext>
            </a:extLst>
          </p:cNvPr>
          <p:cNvPicPr>
            <a:picLocks noChangeAspect="1"/>
          </p:cNvPicPr>
          <p:nvPr/>
        </p:nvPicPr>
        <p:blipFill>
          <a:blip r:embed="rId7"/>
          <a:stretch>
            <a:fillRect/>
          </a:stretch>
        </p:blipFill>
        <p:spPr>
          <a:xfrm>
            <a:off x="3486150" y="3429000"/>
            <a:ext cx="2486025" cy="2457450"/>
          </a:xfrm>
          <a:prstGeom prst="rect">
            <a:avLst/>
          </a:prstGeom>
        </p:spPr>
      </p:pic>
      <p:pic>
        <p:nvPicPr>
          <p:cNvPr id="17" name="Picture 16" descr="A person smiling for a picture&#10;&#10;Description automatically generated">
            <a:extLst>
              <a:ext uri="{FF2B5EF4-FFF2-40B4-BE49-F238E27FC236}">
                <a16:creationId xmlns:a16="http://schemas.microsoft.com/office/drawing/2014/main" id="{D9C83947-AA30-5FD7-BA5C-BC4AE7ECDEA9}"/>
              </a:ext>
            </a:extLst>
          </p:cNvPr>
          <p:cNvPicPr>
            <a:picLocks noChangeAspect="1"/>
          </p:cNvPicPr>
          <p:nvPr/>
        </p:nvPicPr>
        <p:blipFill>
          <a:blip r:embed="rId8"/>
          <a:stretch>
            <a:fillRect/>
          </a:stretch>
        </p:blipFill>
        <p:spPr>
          <a:xfrm>
            <a:off x="6791325" y="3429000"/>
            <a:ext cx="2466975" cy="2419350"/>
          </a:xfrm>
          <a:prstGeom prst="rect">
            <a:avLst/>
          </a:prstGeom>
        </p:spPr>
      </p:pic>
    </p:spTree>
    <p:extLst>
      <p:ext uri="{BB962C8B-B14F-4D97-AF65-F5344CB8AC3E}">
        <p14:creationId xmlns:p14="http://schemas.microsoft.com/office/powerpoint/2010/main" val="146210071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FE070-450A-9EB3-A3B3-330F90EC0F8B}"/>
              </a:ext>
            </a:extLst>
          </p:cNvPr>
          <p:cNvSpPr>
            <a:spLocks noGrp="1"/>
          </p:cNvSpPr>
          <p:nvPr>
            <p:ph type="title"/>
          </p:nvPr>
        </p:nvSpPr>
        <p:spPr>
          <a:xfrm>
            <a:off x="608742" y="136525"/>
            <a:ext cx="10515600" cy="1325563"/>
          </a:xfrm>
        </p:spPr>
        <p:txBody>
          <a:bodyPr lIns="91440" tIns="45720" rIns="91440" bIns="45720" anchor="t"/>
          <a:lstStyle/>
          <a:p>
            <a:r>
              <a:rPr lang="en-US" dirty="0"/>
              <a:t>Winter </a:t>
            </a:r>
            <a:r>
              <a:rPr lang="en-US" dirty="0">
                <a:cs typeface="Arial"/>
              </a:rPr>
              <a:t>Respiratory vaccine campaign </a:t>
            </a:r>
            <a:r>
              <a:rPr lang="en-US" dirty="0"/>
              <a:t>Implementation </a:t>
            </a:r>
          </a:p>
        </p:txBody>
      </p:sp>
      <p:sp>
        <p:nvSpPr>
          <p:cNvPr id="5" name="Slide Number Placeholder 4">
            <a:extLst>
              <a:ext uri="{FF2B5EF4-FFF2-40B4-BE49-F238E27FC236}">
                <a16:creationId xmlns:a16="http://schemas.microsoft.com/office/drawing/2014/main" id="{05F008CE-4111-FBF0-CDFB-B8490BE3E725}"/>
              </a:ext>
            </a:extLst>
          </p:cNvPr>
          <p:cNvSpPr>
            <a:spLocks noGrp="1"/>
          </p:cNvSpPr>
          <p:nvPr>
            <p:ph type="sldNum" sz="quarter" idx="12"/>
          </p:nvPr>
        </p:nvSpPr>
        <p:spPr/>
        <p:txBody>
          <a:bodyPr/>
          <a:lstStyle/>
          <a:p>
            <a:fld id="{561D0CCE-8DCC-44DC-A653-AE62B1D84A52}" type="slidenum">
              <a:rPr lang="en-GB" smtClean="0"/>
              <a:pPr/>
              <a:t>99</a:t>
            </a:fld>
            <a:endParaRPr lang="en-GB"/>
          </a:p>
        </p:txBody>
      </p:sp>
      <p:sp>
        <p:nvSpPr>
          <p:cNvPr id="6" name="object 6">
            <a:extLst>
              <a:ext uri="{FF2B5EF4-FFF2-40B4-BE49-F238E27FC236}">
                <a16:creationId xmlns:a16="http://schemas.microsoft.com/office/drawing/2014/main" id="{95FB352F-DA1C-D3A1-E0CA-5F2EB4EA72F4}"/>
              </a:ext>
            </a:extLst>
          </p:cNvPr>
          <p:cNvSpPr txBox="1"/>
          <p:nvPr/>
        </p:nvSpPr>
        <p:spPr>
          <a:xfrm>
            <a:off x="608742" y="1488378"/>
            <a:ext cx="11340924" cy="7137541"/>
          </a:xfrm>
          <a:prstGeom prst="rect">
            <a:avLst/>
          </a:prstGeom>
          <a:noFill/>
          <a:ln cap="flat">
            <a:noFill/>
          </a:ln>
        </p:spPr>
        <p:txBody>
          <a:bodyPr vert="horz" wrap="square" lIns="0" tIns="7313" rIns="0" bIns="0" anchor="t" anchorCtr="0" compatLnSpc="1">
            <a:spAutoFit/>
          </a:bodyPr>
          <a:lstStyle>
            <a:defPPr>
              <a:defRPr lang="en-US"/>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a:lstStyle>
          <a:p>
            <a:pPr>
              <a:defRPr sz="1800" b="0" i="0" u="none" strike="noStrike" kern="0" cap="none" spc="0" baseline="0">
                <a:solidFill>
                  <a:srgbClr val="000000"/>
                </a:solidFill>
                <a:uFillTx/>
              </a:defRPr>
            </a:pPr>
            <a:r>
              <a:rPr lang="en-US" sz="2000" kern="0" dirty="0">
                <a:solidFill>
                  <a:srgbClr val="212A73"/>
                </a:solidFill>
                <a:latin typeface="Arial"/>
                <a:cs typeface="Ubuntu-Light"/>
              </a:rPr>
              <a:t>Integrated communications campaign encompassing a range of communication channels, as outlined below. Campaign period: October-December</a:t>
            </a:r>
          </a:p>
          <a:p>
            <a:pPr>
              <a:defRPr sz="1800" b="0" i="0" u="none" strike="noStrike" kern="0" cap="none" spc="0" baseline="0">
                <a:solidFill>
                  <a:srgbClr val="000000"/>
                </a:solidFill>
                <a:uFillTx/>
              </a:defRPr>
            </a:pPr>
            <a:endParaRPr lang="en-US" sz="1050" kern="0" dirty="0">
              <a:solidFill>
                <a:srgbClr val="212A73"/>
              </a:solidFill>
              <a:latin typeface="Arial"/>
              <a:cs typeface="Ubuntu-Light"/>
            </a:endParaRPr>
          </a:p>
          <a:p>
            <a:pPr marL="342900" indent="-342900">
              <a:buFont typeface="Arial"/>
              <a:buChar char="•"/>
              <a:defRPr sz="1800" b="0" i="0" u="none" strike="noStrike" kern="0" cap="none" spc="0" baseline="0">
                <a:solidFill>
                  <a:srgbClr val="000000"/>
                </a:solidFill>
                <a:uFillTx/>
              </a:defRPr>
            </a:pPr>
            <a:r>
              <a:rPr lang="en-US" sz="2000" b="1" kern="0" dirty="0">
                <a:solidFill>
                  <a:srgbClr val="212A73"/>
                </a:solidFill>
                <a:latin typeface="Arial"/>
                <a:cs typeface="Ubuntu-Light"/>
              </a:rPr>
              <a:t>Press releases – </a:t>
            </a:r>
            <a:r>
              <a:rPr lang="en-US" sz="2000" kern="0" dirty="0">
                <a:solidFill>
                  <a:srgbClr val="212A73"/>
                </a:solidFill>
                <a:latin typeface="Arial"/>
                <a:cs typeface="Arial"/>
              </a:rPr>
              <a:t>launch focus clinically at-risk, WG follow up on uptake, Beat Winter Viruses  </a:t>
            </a:r>
            <a:endParaRPr lang="en-US" sz="2000" dirty="0">
              <a:latin typeface="Arial"/>
              <a:cs typeface="Arial"/>
            </a:endParaRPr>
          </a:p>
          <a:p>
            <a:pPr marL="342900" indent="-342900">
              <a:buFont typeface="Arial,Sans-Serif"/>
              <a:buChar char="•"/>
              <a:defRPr sz="1800" b="0" i="0" u="none" strike="noStrike" kern="0" cap="none" spc="0" baseline="0">
                <a:solidFill>
                  <a:srgbClr val="000000"/>
                </a:solidFill>
                <a:uFillTx/>
              </a:defRPr>
            </a:pPr>
            <a:r>
              <a:rPr lang="en-US" sz="2000" b="1" kern="0" dirty="0">
                <a:solidFill>
                  <a:srgbClr val="212A73"/>
                </a:solidFill>
                <a:latin typeface="Arial"/>
                <a:cs typeface="Ubuntu-Light"/>
              </a:rPr>
              <a:t>Amendable assets for Health boards - </a:t>
            </a:r>
            <a:r>
              <a:rPr lang="en-US" sz="2000" kern="0" dirty="0" err="1">
                <a:solidFill>
                  <a:srgbClr val="212A73"/>
                </a:solidFill>
                <a:latin typeface="Arial"/>
                <a:cs typeface="Ubuntu-Light"/>
              </a:rPr>
              <a:t>Canva</a:t>
            </a:r>
            <a:r>
              <a:rPr lang="en-US" sz="2000" kern="0" dirty="0">
                <a:solidFill>
                  <a:srgbClr val="212A73"/>
                </a:solidFill>
                <a:latin typeface="Arial"/>
                <a:cs typeface="Ubuntu-Light"/>
              </a:rPr>
              <a:t> amendable assets, </a:t>
            </a:r>
          </a:p>
          <a:p>
            <a:pPr marL="342900" indent="-342900">
              <a:buFont typeface="Arial,Sans-Serif"/>
              <a:buChar char="•"/>
              <a:defRPr sz="1800" b="0" i="0" u="none" strike="noStrike" kern="0" cap="none" spc="0" baseline="0">
                <a:solidFill>
                  <a:srgbClr val="000000"/>
                </a:solidFill>
                <a:uFillTx/>
              </a:defRPr>
            </a:pPr>
            <a:r>
              <a:rPr lang="en-US" sz="2000" b="1" kern="0" dirty="0">
                <a:solidFill>
                  <a:srgbClr val="212A73"/>
                </a:solidFill>
                <a:latin typeface="Arial"/>
                <a:cs typeface="Ubuntu-Light"/>
              </a:rPr>
              <a:t>Organic social media –</a:t>
            </a:r>
            <a:r>
              <a:rPr lang="en-US" sz="2000" b="1" kern="0" dirty="0">
                <a:solidFill>
                  <a:srgbClr val="212A73"/>
                </a:solidFill>
                <a:latin typeface="Arial"/>
                <a:cs typeface="Arial"/>
              </a:rPr>
              <a:t> </a:t>
            </a:r>
            <a:r>
              <a:rPr lang="en-US" sz="2000" kern="0" dirty="0">
                <a:solidFill>
                  <a:srgbClr val="212A73"/>
                </a:solidFill>
                <a:latin typeface="Arial"/>
                <a:cs typeface="Arial"/>
              </a:rPr>
              <a:t>Facts in 30, side effects, why vaccines are important </a:t>
            </a:r>
            <a:r>
              <a:rPr lang="en-US" sz="2000" kern="0" dirty="0" err="1">
                <a:solidFill>
                  <a:srgbClr val="212A73"/>
                </a:solidFill>
                <a:latin typeface="Arial"/>
                <a:cs typeface="Arial"/>
              </a:rPr>
              <a:t>etc</a:t>
            </a:r>
            <a:endParaRPr lang="en-US" sz="2000" kern="0" dirty="0">
              <a:solidFill>
                <a:srgbClr val="212A73"/>
              </a:solidFill>
              <a:latin typeface="Arial"/>
              <a:cs typeface="Arial"/>
            </a:endParaRPr>
          </a:p>
          <a:p>
            <a:pPr marL="342900" indent="-342900">
              <a:buFont typeface="Arial"/>
              <a:buChar char="•"/>
              <a:defRPr sz="1800" b="0" i="0" u="none" strike="noStrike" kern="0" cap="none" spc="0" baseline="0">
                <a:solidFill>
                  <a:srgbClr val="000000"/>
                </a:solidFill>
                <a:uFillTx/>
              </a:defRPr>
            </a:pPr>
            <a:r>
              <a:rPr lang="en-US" sz="2000" b="1" kern="0" dirty="0">
                <a:solidFill>
                  <a:srgbClr val="212A73"/>
                </a:solidFill>
                <a:latin typeface="Arial"/>
                <a:cs typeface="Ubuntu-Light"/>
              </a:rPr>
              <a:t>Paid for campaign: </a:t>
            </a:r>
            <a:r>
              <a:rPr lang="en-US" sz="2000" kern="0" dirty="0">
                <a:solidFill>
                  <a:srgbClr val="212A73"/>
                </a:solidFill>
                <a:latin typeface="Arial"/>
                <a:cs typeface="Ubuntu-Light"/>
              </a:rPr>
              <a:t>Radio advertising, digital audio ads, broadcast video on demand (BVOD) ad pause, Meta ads, YouTube and </a:t>
            </a:r>
            <a:r>
              <a:rPr lang="en-US" sz="2000" kern="0" dirty="0" err="1">
                <a:solidFill>
                  <a:srgbClr val="212A73"/>
                </a:solidFill>
                <a:latin typeface="Arial"/>
                <a:cs typeface="Ubuntu-Light"/>
              </a:rPr>
              <a:t>Tiktok</a:t>
            </a:r>
            <a:r>
              <a:rPr lang="en-US" sz="2000" kern="0" dirty="0">
                <a:solidFill>
                  <a:srgbClr val="212A73"/>
                </a:solidFill>
                <a:latin typeface="Arial"/>
                <a:cs typeface="Ubuntu-Light"/>
              </a:rPr>
              <a:t>, programmatic digital ads </a:t>
            </a:r>
          </a:p>
          <a:p>
            <a:pPr marL="342900" indent="-342900">
              <a:buFont typeface="Arial"/>
              <a:buChar char="•"/>
              <a:defRPr sz="1800" b="0" i="0" u="none" strike="noStrike" kern="0" cap="none" spc="0" baseline="0">
                <a:solidFill>
                  <a:srgbClr val="000000"/>
                </a:solidFill>
                <a:uFillTx/>
              </a:defRPr>
            </a:pPr>
            <a:r>
              <a:rPr lang="en-US" sz="2000" b="1" kern="0" dirty="0">
                <a:solidFill>
                  <a:srgbClr val="212A73"/>
                </a:solidFill>
                <a:latin typeface="Arial"/>
                <a:cs typeface="Arial"/>
              </a:rPr>
              <a:t>Advertorials in print media</a:t>
            </a:r>
          </a:p>
          <a:p>
            <a:pPr marL="342900" indent="-342900">
              <a:buFont typeface="Arial"/>
              <a:buChar char="•"/>
              <a:defRPr sz="1800" b="0" i="0" u="none" strike="noStrike" kern="0" cap="none" spc="0" baseline="0">
                <a:solidFill>
                  <a:srgbClr val="000000"/>
                </a:solidFill>
                <a:uFillTx/>
              </a:defRPr>
            </a:pPr>
            <a:r>
              <a:rPr lang="en-US" sz="2000" b="1" kern="0" dirty="0">
                <a:solidFill>
                  <a:srgbClr val="212A73"/>
                </a:solidFill>
                <a:latin typeface="Arial"/>
                <a:cs typeface="Arial"/>
              </a:rPr>
              <a:t>Influencers – </a:t>
            </a:r>
            <a:r>
              <a:rPr lang="en-US" sz="2000" kern="0" dirty="0">
                <a:solidFill>
                  <a:srgbClr val="212A73"/>
                </a:solidFill>
                <a:latin typeface="Arial"/>
                <a:cs typeface="Arial"/>
              </a:rPr>
              <a:t>parents and pregnancy, clinically at risk, health and social care</a:t>
            </a:r>
          </a:p>
          <a:p>
            <a:pPr marL="342900" indent="-342900">
              <a:buFont typeface="Arial"/>
              <a:buChar char="•"/>
              <a:defRPr sz="1800" b="0" i="0" u="none" strike="noStrike" kern="0" cap="none" spc="0" baseline="0">
                <a:solidFill>
                  <a:srgbClr val="000000"/>
                </a:solidFill>
                <a:uFillTx/>
              </a:defRPr>
            </a:pPr>
            <a:r>
              <a:rPr lang="en-US" sz="2000" b="1" kern="0" dirty="0">
                <a:solidFill>
                  <a:srgbClr val="212A73"/>
                </a:solidFill>
                <a:latin typeface="Arial"/>
                <a:cs typeface="Arial"/>
              </a:rPr>
              <a:t>Partnership content – </a:t>
            </a:r>
            <a:r>
              <a:rPr lang="en-US" sz="2000" kern="0" dirty="0">
                <a:solidFill>
                  <a:srgbClr val="212A73"/>
                </a:solidFill>
                <a:latin typeface="Arial"/>
                <a:cs typeface="Arial"/>
              </a:rPr>
              <a:t>Now in a Minute and </a:t>
            </a:r>
            <a:r>
              <a:rPr lang="en-US" sz="2000" kern="0" dirty="0" err="1">
                <a:solidFill>
                  <a:srgbClr val="212A73"/>
                </a:solidFill>
                <a:latin typeface="Arial"/>
                <a:cs typeface="Arial"/>
              </a:rPr>
              <a:t>Grangetown</a:t>
            </a:r>
            <a:r>
              <a:rPr lang="en-US" sz="2000" kern="0" dirty="0">
                <a:solidFill>
                  <a:srgbClr val="212A73"/>
                </a:solidFill>
                <a:latin typeface="Arial"/>
                <a:cs typeface="Arial"/>
              </a:rPr>
              <a:t> hub video </a:t>
            </a:r>
          </a:p>
          <a:p>
            <a:pPr marL="342900" indent="-342900">
              <a:buFont typeface="Arial"/>
              <a:buChar char="•"/>
              <a:defRPr sz="1800" b="0" i="0" u="none" strike="noStrike" kern="0" cap="none" spc="0" baseline="0">
                <a:solidFill>
                  <a:srgbClr val="000000"/>
                </a:solidFill>
                <a:uFillTx/>
              </a:defRPr>
            </a:pPr>
            <a:r>
              <a:rPr lang="en-US" sz="2000" b="1" kern="0" dirty="0">
                <a:solidFill>
                  <a:srgbClr val="212A73"/>
                </a:solidFill>
                <a:latin typeface="Arial"/>
                <a:cs typeface="Arial"/>
              </a:rPr>
              <a:t>Collaborative content – </a:t>
            </a:r>
            <a:r>
              <a:rPr lang="en-US" sz="2000" kern="0" dirty="0">
                <a:solidFill>
                  <a:srgbClr val="212A73"/>
                </a:solidFill>
                <a:latin typeface="Arial"/>
                <a:cs typeface="Arial"/>
              </a:rPr>
              <a:t>Healthcare workers video with the Health boards</a:t>
            </a:r>
          </a:p>
          <a:p>
            <a:pPr marL="342900" indent="-342900">
              <a:buFont typeface="Arial"/>
              <a:buChar char="•"/>
              <a:defRPr sz="1800" b="0" i="0" u="none" strike="noStrike" kern="0" cap="none" spc="0" baseline="0">
                <a:solidFill>
                  <a:srgbClr val="000000"/>
                </a:solidFill>
                <a:uFillTx/>
              </a:defRPr>
            </a:pPr>
            <a:r>
              <a:rPr lang="en-US" sz="2000" b="1" kern="0" dirty="0">
                <a:solidFill>
                  <a:srgbClr val="212A73"/>
                </a:solidFill>
                <a:latin typeface="Arial"/>
                <a:cs typeface="Arial"/>
              </a:rPr>
              <a:t>Stakeholder </a:t>
            </a:r>
            <a:r>
              <a:rPr lang="en-US" sz="2000" b="1" kern="0" dirty="0" err="1">
                <a:solidFill>
                  <a:srgbClr val="212A73"/>
                </a:solidFill>
                <a:latin typeface="Arial"/>
                <a:cs typeface="Arial"/>
              </a:rPr>
              <a:t>comms</a:t>
            </a:r>
            <a:r>
              <a:rPr lang="en-US" sz="2000" b="1" kern="0" dirty="0">
                <a:solidFill>
                  <a:srgbClr val="212A73"/>
                </a:solidFill>
                <a:latin typeface="Arial"/>
                <a:cs typeface="Arial"/>
              </a:rPr>
              <a:t> – </a:t>
            </a:r>
            <a:r>
              <a:rPr lang="en-US" sz="2000" kern="0" dirty="0">
                <a:solidFill>
                  <a:srgbClr val="212A73"/>
                </a:solidFill>
                <a:latin typeface="Arial"/>
                <a:cs typeface="Arial"/>
              </a:rPr>
              <a:t>health boards, welsh </a:t>
            </a:r>
            <a:r>
              <a:rPr lang="en-US" sz="2000" kern="0" dirty="0" err="1">
                <a:solidFill>
                  <a:srgbClr val="212A73"/>
                </a:solidFill>
                <a:latin typeface="Arial"/>
                <a:cs typeface="Arial"/>
              </a:rPr>
              <a:t>govt</a:t>
            </a:r>
            <a:r>
              <a:rPr lang="en-US" sz="2000" kern="0" dirty="0">
                <a:solidFill>
                  <a:srgbClr val="212A73"/>
                </a:solidFill>
                <a:latin typeface="Arial"/>
                <a:cs typeface="Arial"/>
              </a:rPr>
              <a:t>.,primary care, parent groups, pregnancy, older people (</a:t>
            </a:r>
            <a:r>
              <a:rPr lang="en-US" sz="2000" kern="0" dirty="0" err="1">
                <a:solidFill>
                  <a:srgbClr val="212A73"/>
                </a:solidFill>
                <a:latin typeface="Arial"/>
                <a:cs typeface="Arial"/>
              </a:rPr>
              <a:t>eg</a:t>
            </a:r>
            <a:r>
              <a:rPr lang="en-US" sz="2000" kern="0" dirty="0">
                <a:solidFill>
                  <a:srgbClr val="212A73"/>
                </a:solidFill>
                <a:latin typeface="Arial"/>
                <a:cs typeface="Arial"/>
              </a:rPr>
              <a:t>: Age Cymru), clinically at risk (</a:t>
            </a:r>
            <a:r>
              <a:rPr lang="en-US" sz="2000" kern="0" dirty="0" err="1">
                <a:solidFill>
                  <a:srgbClr val="212A73"/>
                </a:solidFill>
                <a:latin typeface="Arial"/>
                <a:cs typeface="Arial"/>
              </a:rPr>
              <a:t>eg</a:t>
            </a:r>
            <a:r>
              <a:rPr lang="en-US" sz="2000" kern="0" dirty="0">
                <a:solidFill>
                  <a:srgbClr val="212A73"/>
                </a:solidFill>
                <a:latin typeface="Arial"/>
                <a:cs typeface="Arial"/>
              </a:rPr>
              <a:t>: asthma and lung </a:t>
            </a:r>
            <a:r>
              <a:rPr lang="en-US" sz="2000" kern="0" dirty="0" err="1">
                <a:solidFill>
                  <a:srgbClr val="212A73"/>
                </a:solidFill>
                <a:latin typeface="Arial"/>
                <a:cs typeface="Arial"/>
              </a:rPr>
              <a:t>uk</a:t>
            </a:r>
            <a:r>
              <a:rPr lang="en-US" sz="2000" kern="0" dirty="0">
                <a:solidFill>
                  <a:srgbClr val="212A73"/>
                </a:solidFill>
                <a:latin typeface="Arial"/>
                <a:cs typeface="Arial"/>
              </a:rPr>
              <a:t>), housing orgs, ethnic minority orgs, </a:t>
            </a:r>
            <a:r>
              <a:rPr lang="en-US" sz="2000" kern="0" dirty="0" err="1">
                <a:solidFill>
                  <a:srgbClr val="212A73"/>
                </a:solidFill>
                <a:latin typeface="Arial"/>
                <a:cs typeface="Arial"/>
              </a:rPr>
              <a:t>etc</a:t>
            </a:r>
            <a:endParaRPr lang="en-US" sz="2000" kern="0" dirty="0">
              <a:solidFill>
                <a:srgbClr val="212A73"/>
              </a:solidFill>
              <a:latin typeface="Arial"/>
              <a:cs typeface="Arial"/>
            </a:endParaRPr>
          </a:p>
          <a:p>
            <a:pPr>
              <a:defRPr sz="1800" b="0" i="0" u="none" strike="noStrike" kern="0" cap="none" spc="0" baseline="0">
                <a:solidFill>
                  <a:srgbClr val="000000"/>
                </a:solidFill>
                <a:uFillTx/>
              </a:defRPr>
            </a:pPr>
            <a:endParaRPr lang="en-US" sz="2000" dirty="0">
              <a:solidFill>
                <a:srgbClr val="212A73"/>
              </a:solidFill>
              <a:latin typeface="Arial"/>
              <a:ea typeface="Calibri"/>
              <a:cs typeface="Calibri"/>
            </a:endParaRPr>
          </a:p>
          <a:p>
            <a:pPr marL="342900" indent="-342900">
              <a:buFont typeface="Arial"/>
              <a:buChar char="•"/>
              <a:defRPr sz="1800" b="0" i="0" u="none" strike="noStrike" kern="0" cap="none" spc="0" baseline="0">
                <a:solidFill>
                  <a:srgbClr val="000000"/>
                </a:solidFill>
                <a:uFillTx/>
              </a:defRPr>
            </a:pPr>
            <a:endParaRPr lang="en-US" sz="1800" b="1" kern="0" dirty="0">
              <a:solidFill>
                <a:srgbClr val="212A73"/>
              </a:solidFill>
              <a:latin typeface="Ubuntu"/>
              <a:cs typeface="Ubuntu-Light"/>
            </a:endParaRPr>
          </a:p>
          <a:p>
            <a:pPr marL="342900" indent="-342900">
              <a:buFont typeface="Arial"/>
              <a:buChar char="•"/>
              <a:defRPr sz="1800" b="0" i="0" u="none" strike="noStrike" kern="0" cap="none" spc="0" baseline="0">
                <a:solidFill>
                  <a:srgbClr val="000000"/>
                </a:solidFill>
                <a:uFillTx/>
              </a:defRPr>
            </a:pPr>
            <a:endParaRPr lang="en-US" sz="2000" b="1" kern="0" dirty="0">
              <a:solidFill>
                <a:srgbClr val="212A73"/>
              </a:solidFill>
              <a:latin typeface="Ubuntu"/>
              <a:cs typeface="Ubuntu-Light"/>
            </a:endParaRPr>
          </a:p>
          <a:p>
            <a:pPr marL="285750" indent="-285750">
              <a:buFont typeface="Arial,Sans-Serif"/>
              <a:buChar char="•"/>
              <a:defRPr sz="1800" b="0" i="0" u="none" strike="noStrike" kern="0" cap="none" spc="0" baseline="0">
                <a:solidFill>
                  <a:srgbClr val="000000"/>
                </a:solidFill>
                <a:uFillTx/>
              </a:defRPr>
            </a:pPr>
            <a:endParaRPr lang="en-US" sz="2000" kern="0" dirty="0">
              <a:solidFill>
                <a:srgbClr val="212A73"/>
              </a:solidFill>
              <a:latin typeface="Ubuntu"/>
              <a:cs typeface="Ubuntu-Light"/>
            </a:endParaRPr>
          </a:p>
          <a:p>
            <a:pPr marL="285750" indent="-285750">
              <a:buFont typeface="Arial,Sans-Serif"/>
              <a:buChar char="•"/>
              <a:defRPr sz="1800" b="0" i="0" u="none" strike="noStrike" kern="0" cap="none" spc="0" baseline="0">
                <a:solidFill>
                  <a:srgbClr val="000000"/>
                </a:solidFill>
                <a:uFillTx/>
              </a:defRPr>
            </a:pPr>
            <a:endParaRPr lang="en-US" sz="2000" kern="0" dirty="0">
              <a:solidFill>
                <a:srgbClr val="212A73"/>
              </a:solidFill>
              <a:latin typeface="Ubuntu"/>
              <a:cs typeface="Ubuntu-Light"/>
            </a:endParaRPr>
          </a:p>
          <a:p>
            <a:pPr marL="342900" indent="-342900">
              <a:buFont typeface="Arial"/>
              <a:buChar char="•"/>
              <a:defRPr sz="1800" b="0" i="0" u="none" strike="noStrike" kern="0" cap="none" spc="0" baseline="0">
                <a:solidFill>
                  <a:srgbClr val="000000"/>
                </a:solidFill>
                <a:uFillTx/>
              </a:defRPr>
            </a:pPr>
            <a:endParaRPr lang="en-US" sz="2000" kern="0" dirty="0">
              <a:solidFill>
                <a:srgbClr val="212A73"/>
              </a:solidFill>
              <a:latin typeface="Ubuntu"/>
              <a:cs typeface="Ubuntu-Light"/>
            </a:endParaRPr>
          </a:p>
          <a:p>
            <a:pPr marL="342900" indent="-342900">
              <a:buFont typeface="Arial"/>
              <a:buChar char="•"/>
              <a:defRPr sz="1800" b="0" i="0" u="none" strike="noStrike" kern="0" cap="none" spc="0" baseline="0">
                <a:solidFill>
                  <a:srgbClr val="000000"/>
                </a:solidFill>
                <a:uFillTx/>
              </a:defRPr>
            </a:pPr>
            <a:endParaRPr lang="en-US" sz="2000" kern="0" dirty="0">
              <a:solidFill>
                <a:srgbClr val="212A73"/>
              </a:solidFill>
              <a:latin typeface="Ubuntu"/>
              <a:cs typeface="Ubuntu-Light"/>
            </a:endParaRPr>
          </a:p>
          <a:p>
            <a:pPr>
              <a:defRPr sz="1800" b="0" i="0" u="none" strike="noStrike" kern="0" cap="none" spc="0" baseline="0">
                <a:solidFill>
                  <a:srgbClr val="000000"/>
                </a:solidFill>
                <a:uFillTx/>
              </a:defRPr>
            </a:pPr>
            <a:endParaRPr lang="en-US" sz="2000" kern="0" dirty="0">
              <a:solidFill>
                <a:srgbClr val="212A73"/>
              </a:solidFill>
              <a:latin typeface="Ubuntu"/>
              <a:cs typeface="Ubuntu-Light"/>
            </a:endParaRPr>
          </a:p>
          <a:p>
            <a:pPr marL="7620" marR="143510">
              <a:lnSpc>
                <a:spcPct val="100400"/>
              </a:lnSpc>
              <a:spcBef>
                <a:spcPts val="57"/>
              </a:spcBef>
              <a:defRPr sz="1800" b="0" i="0" u="none" strike="noStrike" kern="0" cap="none" spc="0" baseline="0">
                <a:solidFill>
                  <a:srgbClr val="000000"/>
                </a:solidFill>
                <a:uFillTx/>
              </a:defRPr>
            </a:pPr>
            <a:endParaRPr lang="en-US" sz="1400" kern="0" dirty="0">
              <a:solidFill>
                <a:srgbClr val="212A73"/>
              </a:solidFill>
              <a:latin typeface="Ubuntu Light"/>
              <a:cs typeface="Ubuntu-Light"/>
            </a:endParaRPr>
          </a:p>
        </p:txBody>
      </p:sp>
    </p:spTree>
    <p:extLst>
      <p:ext uri="{BB962C8B-B14F-4D97-AF65-F5344CB8AC3E}">
        <p14:creationId xmlns:p14="http://schemas.microsoft.com/office/powerpoint/2010/main" val="1080322377"/>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2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3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CA2F18CC5F1284C94EFB0398F8FEE53" ma:contentTypeVersion="22" ma:contentTypeDescription="Create a new document." ma:contentTypeScope="" ma:versionID="4c1b38803487c73af7c3dccd60b71261">
  <xsd:schema xmlns:xsd="http://www.w3.org/2001/XMLSchema" xmlns:xs="http://www.w3.org/2001/XMLSchema" xmlns:p="http://schemas.microsoft.com/office/2006/metadata/properties" xmlns:ns2="359561ec-d514-4fad-a331-ca00f2835cc3" xmlns:ns3="301b5c90-ea0e-4f73-ae2c-1e23fc19d43a" targetNamespace="http://schemas.microsoft.com/office/2006/metadata/properties" ma:root="true" ma:fieldsID="ae4501006be04f438111c0d89f8f5b80" ns2:_="" ns3:_="">
    <xsd:import namespace="359561ec-d514-4fad-a331-ca00f2835cc3"/>
    <xsd:import namespace="301b5c90-ea0e-4f73-ae2c-1e23fc19d43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_x0057_IC2023" minOccurs="0"/>
                <xsd:element ref="ns2:WIC2023Programm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9561ec-d514-4fad-a331-ca00f2835c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x0057_IC2023" ma:index="22" nillable="true" ma:displayName="WIC 2023" ma:format="Dropdown" ma:internalName="_x0057_IC2023">
      <xsd:simpleType>
        <xsd:restriction base="dms:Text">
          <xsd:maxLength value="255"/>
        </xsd:restriction>
      </xsd:simpleType>
    </xsd:element>
    <xsd:element name="WIC2023Programme" ma:index="23" nillable="true" ma:displayName="Group" ma:format="Dropdown" ma:internalName="WIC2023Programme">
      <xsd:simpleType>
        <xsd:restriction base="dms:Text">
          <xsd:maxLength value="255"/>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1b5c90-ea0e-4f73-ae2c-1e23fc19d43a"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a0eee43-eca6-4cfe-a6ba-d86755ab3ecf}" ma:internalName="TaxCatchAll" ma:showField="CatchAllData" ma:web="301b5c90-ea0e-4f73-ae2c-1e23fc19d43a">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x0057_IC2023 xmlns="359561ec-d514-4fad-a331-ca00f2835cc3" xsi:nil="true"/>
    <TaxCatchAll xmlns="301b5c90-ea0e-4f73-ae2c-1e23fc19d43a" xsi:nil="true"/>
    <lcf76f155ced4ddcb4097134ff3c332f xmlns="359561ec-d514-4fad-a331-ca00f2835cc3">
      <Terms xmlns="http://schemas.microsoft.com/office/infopath/2007/PartnerControls"/>
    </lcf76f155ced4ddcb4097134ff3c332f>
    <WIC2023Programme xmlns="359561ec-d514-4fad-a331-ca00f2835cc3" xsi:nil="true"/>
  </documentManagement>
</p:properties>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0E4D817F-5C38-40BF-A7B8-2A6A91069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9561ec-d514-4fad-a331-ca00f2835cc3"/>
    <ds:schemaRef ds:uri="301b5c90-ea0e-4f73-ae2c-1e23fc19d4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9F3318E-419E-4691-9552-64B6766ACA4A}">
  <ds:schemaRefs>
    <ds:schemaRef ds:uri="http://www.w3.org/XML/1998/namespace"/>
    <ds:schemaRef ds:uri="f30bebb2-c01f-48d0-81da-dc8b123879c2"/>
    <ds:schemaRef ds:uri="http://purl.org/dc/elements/1.1/"/>
    <ds:schemaRef ds:uri="http://schemas.microsoft.com/office/2006/documentManagement/types"/>
    <ds:schemaRef ds:uri="http://purl.org/dc/dcmitype/"/>
    <ds:schemaRef ds:uri="http://schemas.openxmlformats.org/package/2006/metadata/core-properties"/>
    <ds:schemaRef ds:uri="http://schemas.microsoft.com/office/2006/metadata/properties"/>
    <ds:schemaRef ds:uri="http://purl.org/dc/terms/"/>
    <ds:schemaRef ds:uri="http://schemas.microsoft.com/office/infopath/2007/PartnerControls"/>
    <ds:schemaRef ds:uri="b7e247b7-cca8-429f-8688-16f83c8fba5f"/>
    <ds:schemaRef ds:uri="359561ec-d514-4fad-a331-ca00f2835cc3"/>
    <ds:schemaRef ds:uri="301b5c90-ea0e-4f73-ae2c-1e23fc19d43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9820</TotalTime>
  <Words>10770</Words>
  <Application>Microsoft Office PowerPoint</Application>
  <PresentationFormat>Widescreen</PresentationFormat>
  <Paragraphs>1026</Paragraphs>
  <Slides>104</Slides>
  <Notes>57</Notes>
  <HiddenSlides>0</HiddenSlides>
  <MMClips>2</MMClips>
  <ScaleCrop>false</ScaleCrop>
  <HeadingPairs>
    <vt:vector size="4" baseType="variant">
      <vt:variant>
        <vt:lpstr>Theme</vt:lpstr>
      </vt:variant>
      <vt:variant>
        <vt:i4>3</vt:i4>
      </vt:variant>
      <vt:variant>
        <vt:lpstr>Slide Titles</vt:lpstr>
      </vt:variant>
      <vt:variant>
        <vt:i4>104</vt:i4>
      </vt:variant>
    </vt:vector>
  </HeadingPairs>
  <TitlesOfParts>
    <vt:vector size="107" baseType="lpstr">
      <vt:lpstr>Office Theme</vt:lpstr>
      <vt:lpstr>2_Office Theme</vt:lpstr>
      <vt:lpstr>3_Office Theme</vt:lpstr>
      <vt:lpstr>PowerPoint Presentation</vt:lpstr>
      <vt:lpstr>Acknowledgments </vt:lpstr>
      <vt:lpstr>Aims and objectives</vt:lpstr>
      <vt:lpstr>Content </vt:lpstr>
      <vt:lpstr>Training context and legal framework </vt:lpstr>
      <vt:lpstr>Training context</vt:lpstr>
      <vt:lpstr>Legal framework for vaccinations</vt:lpstr>
      <vt:lpstr>Green book updates </vt:lpstr>
      <vt:lpstr>Rhys Oats - Vaccine supply and logistics lead Vaccine programme Wales, NHS Executive </vt:lpstr>
      <vt:lpstr>Centralised procurement of flu vaccine</vt:lpstr>
      <vt:lpstr>Ordering process (1)</vt:lpstr>
      <vt:lpstr>Ordering process (2)</vt:lpstr>
      <vt:lpstr>Ordering process (3)</vt:lpstr>
      <vt:lpstr>Epidemiological and surveillance update </vt:lpstr>
      <vt:lpstr>Inequalities in the childhood programmes – annual report findings  </vt:lpstr>
      <vt:lpstr>MMR coverage in school aged children – annual report findings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Vaccination life course updates </vt:lpstr>
      <vt:lpstr>Pregnancy programmes  </vt:lpstr>
      <vt:lpstr>Vaccination in Pregnancy</vt:lpstr>
      <vt:lpstr>Maternal RSV vaccination programme for infant protection </vt:lpstr>
      <vt:lpstr>RSV Vaccine- Abrysvo ▼ ® </vt:lpstr>
      <vt:lpstr>Co-administration of Abrysvo▼® vaccine with other vaccines and immunoglobulins in pregnancy</vt:lpstr>
      <vt:lpstr>Influenza infection in pregnancy (1)</vt:lpstr>
      <vt:lpstr>Influenza vaccination in pregnancy (2)  </vt:lpstr>
      <vt:lpstr>Influenza vaccination in pregnancy (3) </vt:lpstr>
      <vt:lpstr>Pertussis Vaccination</vt:lpstr>
      <vt:lpstr>Change of vaccine from July 2024</vt:lpstr>
      <vt:lpstr>Ensure the right vaccine is given!</vt:lpstr>
      <vt:lpstr>Point of Delivery Survey A snapshot of maternal immunisation uptake</vt:lpstr>
      <vt:lpstr>Vaccination in pregnancy Jan 2025- </vt:lpstr>
      <vt:lpstr>Resources/signposting</vt:lpstr>
      <vt:lpstr>Maternal vaccines resources </vt:lpstr>
      <vt:lpstr>Maternal vaccines resources (2)</vt:lpstr>
      <vt:lpstr>Video resources These videos discuss all vaccines in pregnancy  </vt:lpstr>
      <vt:lpstr>Public Health Wales Asset Library  </vt:lpstr>
      <vt:lpstr>Infants and preschool programmes </vt:lpstr>
      <vt:lpstr>Hib/MenC (Menitorix®) to be discontinued </vt:lpstr>
      <vt:lpstr>JCVI recommendations</vt:lpstr>
      <vt:lpstr>Discontinuation of Hib/MenC (Menitorix®): Hib</vt:lpstr>
      <vt:lpstr>Timing of the replacement Hib dose</vt:lpstr>
      <vt:lpstr>Bringing forward second MMR</vt:lpstr>
      <vt:lpstr>Timeline for the changes. Please note that these are planning assumptions, and subject to change.</vt:lpstr>
      <vt:lpstr>PowerPoint Presentation</vt:lpstr>
      <vt:lpstr>Complications of varicella  and the burden of disease  </vt:lpstr>
      <vt:lpstr>Varicella catchup programme</vt:lpstr>
      <vt:lpstr>Summary of potential changes to routine childhood schedule</vt:lpstr>
      <vt:lpstr>PowerPoint Presentation</vt:lpstr>
      <vt:lpstr>Spring 2025: change of vaccine for 3-year 4-month diphtheria, tetanus, acellular pertussis  and polio (dTaP/IPV)</vt:lpstr>
      <vt:lpstr>Signposting</vt:lpstr>
      <vt:lpstr>School age programmes</vt:lpstr>
      <vt:lpstr>Group C meningococcal vaccine </vt:lpstr>
      <vt:lpstr>What the changes mean for the school age vaccination programmes</vt:lpstr>
      <vt:lpstr>Vaccine Uptake </vt:lpstr>
      <vt:lpstr>Vaccine Uptake </vt:lpstr>
      <vt:lpstr>Importance of Catch-up Vaccinations</vt:lpstr>
      <vt:lpstr>Primary care - catch up</vt:lpstr>
      <vt:lpstr>School Age Flu Programme </vt:lpstr>
      <vt:lpstr>MenACWY Vaccine Switch to MenQuadfi®</vt:lpstr>
      <vt:lpstr>Resources</vt:lpstr>
      <vt:lpstr>Adult programmes</vt:lpstr>
      <vt:lpstr>Respiratory Syncytial Virus (RSV)  </vt:lpstr>
      <vt:lpstr>RSV catch-up campaign</vt:lpstr>
      <vt:lpstr>Preparing the Abrysvo▼® vaccine </vt:lpstr>
      <vt:lpstr>RSV and co-administration: </vt:lpstr>
      <vt:lpstr>RSV public resources</vt:lpstr>
      <vt:lpstr>RSV healthcare professional resources</vt:lpstr>
      <vt:lpstr>Influenza programme</vt:lpstr>
      <vt:lpstr>COVID-19 Spring 2025</vt:lpstr>
      <vt:lpstr>COVID-19 Spring</vt:lpstr>
      <vt:lpstr>    </vt:lpstr>
      <vt:lpstr>    </vt:lpstr>
      <vt:lpstr>Shingles vaccination update</vt:lpstr>
      <vt:lpstr>Shingles public resources</vt:lpstr>
      <vt:lpstr>Shingles Healthcare Professional Resources (1)</vt:lpstr>
      <vt:lpstr>Shingles Healthcare Professionals Resources (2)</vt:lpstr>
      <vt:lpstr>Mpox (1)</vt:lpstr>
      <vt:lpstr>Mpox (2)</vt:lpstr>
      <vt:lpstr>MenB for gonorrhoea (1)</vt:lpstr>
      <vt:lpstr>MenB for gonorrhoea (2)</vt:lpstr>
      <vt:lpstr>Engagement team update </vt:lpstr>
      <vt:lpstr>Purpose of the VPDP Engagement: </vt:lpstr>
      <vt:lpstr>VPDP Engagement Key Responsibilities: </vt:lpstr>
      <vt:lpstr>PowerPoint Presentation</vt:lpstr>
      <vt:lpstr>School aged public engagement:  Co-Production</vt:lpstr>
      <vt:lpstr>School aged public engagement:  Behavioural insights summary</vt:lpstr>
      <vt:lpstr>School aged public engagement: What do we need to include in our resources? Recommendations from the MenACWY/3 in 1 report (2024/25)</vt:lpstr>
      <vt:lpstr>Communication team update  </vt:lpstr>
      <vt:lpstr>PowerPoint Presentation</vt:lpstr>
      <vt:lpstr>PowerPoint Presentation</vt:lpstr>
      <vt:lpstr>Winter Respiratory vaccine campaign Implementation </vt:lpstr>
      <vt:lpstr>PowerPoint Presentation</vt:lpstr>
      <vt:lpstr> Media coverage</vt:lpstr>
      <vt:lpstr>Website and resources </vt:lpstr>
      <vt:lpstr>PowerPoint Presentation</vt:lpstr>
      <vt:lpstr>Q&amp;A session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180</cp:revision>
  <cp:lastPrinted>2025-01-28T16:01:51Z</cp:lastPrinted>
  <dcterms:created xsi:type="dcterms:W3CDTF">2020-12-14T08:16:43Z</dcterms:created>
  <dcterms:modified xsi:type="dcterms:W3CDTF">2025-02-03T12:52:17Z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0x0101004CA2F18CC5F1284C94EFB0398F8FEE53</vt:lpwstr>
  </property>
</Properties>
</file>