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0"/>
  </p:notesMasterIdLst>
  <p:handoutMasterIdLst>
    <p:handoutMasterId r:id="rId41"/>
  </p:handoutMasterIdLst>
  <p:sldIdLst>
    <p:sldId id="262" r:id="rId5"/>
    <p:sldId id="2147375987" r:id="rId6"/>
    <p:sldId id="321" r:id="rId7"/>
    <p:sldId id="2147375672" r:id="rId8"/>
    <p:sldId id="2147375673" r:id="rId9"/>
    <p:sldId id="2147375988" r:id="rId10"/>
    <p:sldId id="2147375992" r:id="rId11"/>
    <p:sldId id="267" r:id="rId12"/>
    <p:sldId id="2147375993" r:id="rId13"/>
    <p:sldId id="2147376002" r:id="rId14"/>
    <p:sldId id="2147375994" r:id="rId15"/>
    <p:sldId id="2147375991" r:id="rId16"/>
    <p:sldId id="2147375995" r:id="rId17"/>
    <p:sldId id="2147375996" r:id="rId18"/>
    <p:sldId id="2147375997" r:id="rId19"/>
    <p:sldId id="2147375998" r:id="rId20"/>
    <p:sldId id="283" r:id="rId21"/>
    <p:sldId id="2147376003" r:id="rId22"/>
    <p:sldId id="2147376000" r:id="rId23"/>
    <p:sldId id="2147376001" r:id="rId24"/>
    <p:sldId id="2147375990" r:id="rId25"/>
    <p:sldId id="2147376004" r:id="rId26"/>
    <p:sldId id="2147375999" r:id="rId27"/>
    <p:sldId id="291" r:id="rId28"/>
    <p:sldId id="2147376011" r:id="rId29"/>
    <p:sldId id="289" r:id="rId30"/>
    <p:sldId id="2147376005" r:id="rId31"/>
    <p:sldId id="2147376006" r:id="rId32"/>
    <p:sldId id="2147376007" r:id="rId33"/>
    <p:sldId id="2147376008" r:id="rId34"/>
    <p:sldId id="342" r:id="rId35"/>
    <p:sldId id="2147376009" r:id="rId36"/>
    <p:sldId id="294" r:id="rId37"/>
    <p:sldId id="2147376012" r:id="rId38"/>
    <p:sldId id="2147376010" r:id="rId39"/>
  </p:sldIdLst>
  <p:sldSz cx="18288000" cy="10350500"/>
  <p:notesSz cx="6858000" cy="9144000"/>
  <p:defaultTex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13BCBF37-82E3-544C-94C8-DBCB947277D0}" name="Emily Chapman (Public Health Wales - No. 2 Capital Quarter)" initials="EC" userId="S::Emily.Chapman@wales.nhs.uk::72a615fc-5574-4a9e-b353-8bc6566d8fca" providerId="AD"/>
  <p188:author id="{389AFE47-C33C-6317-5D80-394894170595}" name="Clare Powell (Public Health Wales)" initials="CW" userId="S::clare.powell2@wales.nhs.uk::d7f25bbe-a553-4284-9dbf-a45ba97dae4b" providerId="AD"/>
  <p188:author id="{DBAC516B-78D9-7271-9E83-BF11F31898DD}" name="Juliet Norwood (Public Health Wales - No. 2 Capital Quarter)" initials="JN" userId="S::Juliet.Norwood3@wales.nhs.uk::d95c3245-648b-48c9-b18a-f1410408e2e8" providerId="AD"/>
  <p188:author id="{C11460A8-C1E2-2352-9CA8-9FFD42E0F657}" name="Clare Powell (Public Health Wales)" initials="CP" userId="S::Clare.Powell2@wales.nhs.uk::d7f25bbe-a553-4284-9dbf-a45ba97dae4b" providerId="AD"/>
  <p188:author id="{F81AE8BE-BEC6-8BD2-DFFC-8E207419E239}" name="Juliet Norwood (Public Health Wales - No. 2 Capital Quarter)" initials="JQ" userId="S::juliet.norwood3@wales.nhs.uk::d95c3245-648b-48c9-b18a-f1410408e2e8" providerId="AD"/>
  <p188:author id="{7C80A3C3-6E61-BCDB-5564-869A5EF3248E}" name="Carys Rees (Public Health Wales - No. 2 Capital Quarter)" initials="CR" userId="S::Carys.Rees8@wales.nhs.uk::b158f908-155c-451f-81aa-6b2e7effd62b" providerId="AD"/>
  <p188:author id="{8746E5C7-7D04-3168-181F-C184157DCD71}" name="Carys Rees (Public Health Wales - No. 2 Capital Quarter)" initials="CQ" userId="S::carys.rees8@wales.nhs.uk::b158f908-155c-451f-81aa-6b2e7effd62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573"/>
    <a:srgbClr val="212A73"/>
    <a:srgbClr val="B2E7F0"/>
    <a:srgbClr val="00A7A7"/>
    <a:srgbClr val="29B8CE"/>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748567-1D4A-C0F8-3A1C-BA5873832941}" v="12" dt="2025-06-04T09:23:12.975"/>
    <p1510:client id="{23B039B7-361E-47E3-B345-0B4BB1BD4B44}" v="382" dt="2025-06-03T17:26:21.245"/>
    <p1510:client id="{3C318332-FD3F-80F6-1D3C-2EAD1E690C5B}" v="445" dt="2025-06-03T11:25:41.701"/>
    <p1510:client id="{49201F79-AE88-5BF1-6FDD-6DC694410E64}" v="289" dt="2025-06-03T16:52:56.314"/>
    <p1510:client id="{B44B9DB8-BBBD-F1B2-97B5-2946BC9397AF}" v="30" dt="2025-06-03T09:15:00.171"/>
    <p1510:client id="{BEEA849D-BB2D-F5DA-13B0-8741365F13F5}" v="14" dt="2025-06-04T16:38:06.108"/>
    <p1510:client id="{DF3EDFB1-9507-5EBA-3179-FA0D60653416}" v="3" dt="2025-06-04T16:34:15.4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84" y="16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555E34-2D40-4D3B-BE7C-066A771666F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D15B2CA2-86A1-4682-912F-98A914DA5308}">
      <dgm:prSet/>
      <dgm:spPr/>
      <dgm:t>
        <a:bodyPr/>
        <a:lstStyle/>
        <a:p>
          <a:r>
            <a:rPr lang="en-GB">
              <a:solidFill>
                <a:srgbClr val="002060"/>
              </a:solidFill>
            </a:rPr>
            <a:t>Manufacturing of Hib/</a:t>
          </a:r>
          <a:r>
            <a:rPr lang="en-GB" err="1">
              <a:solidFill>
                <a:srgbClr val="002060"/>
              </a:solidFill>
            </a:rPr>
            <a:t>MenC</a:t>
          </a:r>
          <a:r>
            <a:rPr lang="en-GB">
              <a:solidFill>
                <a:srgbClr val="002060"/>
              </a:solidFill>
            </a:rPr>
            <a:t> (</a:t>
          </a:r>
          <a:r>
            <a:rPr lang="en-GB" err="1">
              <a:solidFill>
                <a:srgbClr val="002060"/>
              </a:solidFill>
            </a:rPr>
            <a:t>Menitorix</a:t>
          </a:r>
          <a:r>
            <a:rPr lang="en-GB">
              <a:solidFill>
                <a:srgbClr val="002060"/>
              </a:solidFill>
            </a:rPr>
            <a:t>) discontinued</a:t>
          </a:r>
        </a:p>
      </dgm:t>
    </dgm:pt>
    <dgm:pt modelId="{C29B544A-A2FF-4E17-A7FB-93615964F92E}" type="parTrans" cxnId="{066569BA-7732-4E93-BB91-B8DC2F7A991E}">
      <dgm:prSet/>
      <dgm:spPr/>
      <dgm:t>
        <a:bodyPr/>
        <a:lstStyle/>
        <a:p>
          <a:endParaRPr lang="en-US"/>
        </a:p>
      </dgm:t>
    </dgm:pt>
    <dgm:pt modelId="{0E845215-80AF-4333-8D49-122C648C7ED6}" type="sibTrans" cxnId="{066569BA-7732-4E93-BB91-B8DC2F7A991E}">
      <dgm:prSet/>
      <dgm:spPr/>
      <dgm:t>
        <a:bodyPr/>
        <a:lstStyle/>
        <a:p>
          <a:endParaRPr lang="en-US"/>
        </a:p>
      </dgm:t>
    </dgm:pt>
    <dgm:pt modelId="{DDA93C94-8256-4E38-8495-CBB9523472BC}">
      <dgm:prSet/>
      <dgm:spPr/>
      <dgm:t>
        <a:bodyPr/>
        <a:lstStyle/>
        <a:p>
          <a:r>
            <a:rPr lang="en-GB">
              <a:solidFill>
                <a:srgbClr val="002060"/>
              </a:solidFill>
            </a:rPr>
            <a:t>Vaccination against </a:t>
          </a:r>
          <a:r>
            <a:rPr lang="en-GB" err="1">
              <a:solidFill>
                <a:srgbClr val="002060"/>
              </a:solidFill>
            </a:rPr>
            <a:t>MenC</a:t>
          </a:r>
          <a:r>
            <a:rPr lang="en-GB">
              <a:solidFill>
                <a:srgbClr val="002060"/>
              </a:solidFill>
            </a:rPr>
            <a:t> in early childhood no longer necessary</a:t>
          </a:r>
          <a:endParaRPr lang="en-US">
            <a:solidFill>
              <a:srgbClr val="002060"/>
            </a:solidFill>
          </a:endParaRPr>
        </a:p>
      </dgm:t>
    </dgm:pt>
    <dgm:pt modelId="{A46240C2-2C34-4324-8851-8E6F3B3809CC}" type="parTrans" cxnId="{2120C82C-EB14-4E4B-BA1A-30203C2B0BBF}">
      <dgm:prSet/>
      <dgm:spPr/>
      <dgm:t>
        <a:bodyPr/>
        <a:lstStyle/>
        <a:p>
          <a:endParaRPr lang="en-US"/>
        </a:p>
      </dgm:t>
    </dgm:pt>
    <dgm:pt modelId="{73B63EE6-965B-4207-BEC1-A64CF364EE8C}" type="sibTrans" cxnId="{2120C82C-EB14-4E4B-BA1A-30203C2B0BBF}">
      <dgm:prSet/>
      <dgm:spPr/>
      <dgm:t>
        <a:bodyPr/>
        <a:lstStyle/>
        <a:p>
          <a:endParaRPr lang="en-US"/>
        </a:p>
      </dgm:t>
    </dgm:pt>
    <dgm:pt modelId="{76FAC7F8-2268-43E3-9EA4-97F885B00D76}">
      <dgm:prSet/>
      <dgm:spPr/>
      <dgm:t>
        <a:bodyPr/>
        <a:lstStyle/>
        <a:p>
          <a:r>
            <a:rPr lang="en-GB">
              <a:solidFill>
                <a:srgbClr val="002060"/>
              </a:solidFill>
            </a:rPr>
            <a:t>Vaccination against Hib in second year of life needs to continue</a:t>
          </a:r>
          <a:endParaRPr lang="en-US">
            <a:solidFill>
              <a:srgbClr val="002060"/>
            </a:solidFill>
          </a:endParaRPr>
        </a:p>
      </dgm:t>
    </dgm:pt>
    <dgm:pt modelId="{8EAE6C0E-2655-4C70-8C34-52A5F281BA93}" type="parTrans" cxnId="{0C374666-E93B-4828-9771-EDDA0FB0BD34}">
      <dgm:prSet/>
      <dgm:spPr/>
      <dgm:t>
        <a:bodyPr/>
        <a:lstStyle/>
        <a:p>
          <a:endParaRPr lang="en-US"/>
        </a:p>
      </dgm:t>
    </dgm:pt>
    <dgm:pt modelId="{1B024458-79F3-44BE-A662-FE25DC01BA51}" type="sibTrans" cxnId="{0C374666-E93B-4828-9771-EDDA0FB0BD34}">
      <dgm:prSet/>
      <dgm:spPr/>
      <dgm:t>
        <a:bodyPr/>
        <a:lstStyle/>
        <a:p>
          <a:endParaRPr lang="en-US"/>
        </a:p>
      </dgm:t>
    </dgm:pt>
    <dgm:pt modelId="{37F94F3D-7CC8-48C1-AEC6-F47117D10896}">
      <dgm:prSet/>
      <dgm:spPr/>
      <dgm:t>
        <a:bodyPr/>
        <a:lstStyle/>
        <a:p>
          <a:pPr rtl="0"/>
          <a:r>
            <a:rPr lang="en-GB">
              <a:solidFill>
                <a:srgbClr val="002060"/>
              </a:solidFill>
            </a:rPr>
            <a:t>A new 18-month appointment will be introduced</a:t>
          </a:r>
        </a:p>
      </dgm:t>
    </dgm:pt>
    <dgm:pt modelId="{C2774BE8-CD99-40A9-A24F-8FC18549B370}" type="parTrans" cxnId="{0B40D214-23BC-42F8-8A1C-2A81C0FE7F03}">
      <dgm:prSet/>
      <dgm:spPr/>
      <dgm:t>
        <a:bodyPr/>
        <a:lstStyle/>
        <a:p>
          <a:endParaRPr lang="en-US"/>
        </a:p>
      </dgm:t>
    </dgm:pt>
    <dgm:pt modelId="{40E229B3-0C7B-4DBF-8DC4-59E3E2404F12}" type="sibTrans" cxnId="{0B40D214-23BC-42F8-8A1C-2A81C0FE7F03}">
      <dgm:prSet/>
      <dgm:spPr/>
      <dgm:t>
        <a:bodyPr/>
        <a:lstStyle/>
        <a:p>
          <a:endParaRPr lang="en-US"/>
        </a:p>
      </dgm:t>
    </dgm:pt>
    <dgm:pt modelId="{180DCD18-DB3E-4C4C-A4E6-AEF6EA3CF5EE}">
      <dgm:prSet/>
      <dgm:spPr/>
      <dgm:t>
        <a:bodyPr/>
        <a:lstStyle/>
        <a:p>
          <a:pPr rtl="0"/>
          <a:r>
            <a:rPr lang="en-GB">
              <a:solidFill>
                <a:srgbClr val="002060"/>
              </a:solidFill>
            </a:rPr>
            <a:t>Second MMR to be moved from 3 years 4 months to the new 18-month appointment </a:t>
          </a:r>
        </a:p>
      </dgm:t>
    </dgm:pt>
    <dgm:pt modelId="{9649EEAA-A010-4D12-98C6-9C3970AB7106}" type="parTrans" cxnId="{755B1C38-56F5-44DD-9EA5-604600D3BC46}">
      <dgm:prSet/>
      <dgm:spPr/>
      <dgm:t>
        <a:bodyPr/>
        <a:lstStyle/>
        <a:p>
          <a:endParaRPr lang="en-US"/>
        </a:p>
      </dgm:t>
    </dgm:pt>
    <dgm:pt modelId="{DA026C1A-4163-454E-B484-3581EC771836}" type="sibTrans" cxnId="{755B1C38-56F5-44DD-9EA5-604600D3BC46}">
      <dgm:prSet/>
      <dgm:spPr/>
      <dgm:t>
        <a:bodyPr/>
        <a:lstStyle/>
        <a:p>
          <a:endParaRPr lang="en-US"/>
        </a:p>
      </dgm:t>
    </dgm:pt>
    <dgm:pt modelId="{457DA586-8AD3-4282-A9C8-54C0C204014F}">
      <dgm:prSet phldr="0"/>
      <dgm:spPr/>
      <dgm:t>
        <a:bodyPr/>
        <a:lstStyle/>
        <a:p>
          <a:pPr rtl="0"/>
          <a:r>
            <a:rPr lang="en-GB">
              <a:solidFill>
                <a:srgbClr val="002060"/>
              </a:solidFill>
            </a:rPr>
            <a:t>Change of order of vaccines </a:t>
          </a:r>
          <a:r>
            <a:rPr lang="en-GB" err="1">
              <a:solidFill>
                <a:srgbClr val="002060"/>
              </a:solidFill>
            </a:rPr>
            <a:t>MenB</a:t>
          </a:r>
          <a:r>
            <a:rPr lang="en-GB">
              <a:solidFill>
                <a:srgbClr val="002060"/>
              </a:solidFill>
            </a:rPr>
            <a:t> and PCV</a:t>
          </a:r>
        </a:p>
      </dgm:t>
    </dgm:pt>
    <dgm:pt modelId="{90DD2DE9-B9E0-45E9-BCA3-3E7FAA94016D}" type="parTrans" cxnId="{23CAD4AE-BD3D-4593-B1A5-4F21029B1968}">
      <dgm:prSet/>
      <dgm:spPr/>
      <dgm:t>
        <a:bodyPr/>
        <a:lstStyle/>
        <a:p>
          <a:endParaRPr lang="en-GB"/>
        </a:p>
      </dgm:t>
    </dgm:pt>
    <dgm:pt modelId="{F2DC3603-FF92-4AF9-8844-36388F490E53}" type="sibTrans" cxnId="{23CAD4AE-BD3D-4593-B1A5-4F21029B1968}">
      <dgm:prSet/>
      <dgm:spPr/>
      <dgm:t>
        <a:bodyPr/>
        <a:lstStyle/>
        <a:p>
          <a:endParaRPr lang="en-GB"/>
        </a:p>
      </dgm:t>
    </dgm:pt>
    <dgm:pt modelId="{77627512-91AE-4EB6-85F7-7266A289AF5C}">
      <dgm:prSet phldr="0"/>
      <dgm:spPr/>
      <dgm:t>
        <a:bodyPr/>
        <a:lstStyle/>
        <a:p>
          <a:pPr rtl="0"/>
          <a:r>
            <a:rPr lang="en-GB">
              <a:solidFill>
                <a:srgbClr val="002060"/>
              </a:solidFill>
            </a:rPr>
            <a:t>Additional Hib containing vaccine (DTaP/IPV/Hib/</a:t>
          </a:r>
          <a:r>
            <a:rPr lang="en-GB" err="1">
              <a:solidFill>
                <a:srgbClr val="002060"/>
              </a:solidFill>
            </a:rPr>
            <a:t>HepB</a:t>
          </a:r>
          <a:r>
            <a:rPr lang="en-GB">
              <a:solidFill>
                <a:srgbClr val="002060"/>
              </a:solidFill>
            </a:rPr>
            <a:t> (6 in 1) to be given at the new 18-month appointment</a:t>
          </a:r>
        </a:p>
      </dgm:t>
    </dgm:pt>
    <dgm:pt modelId="{159A2C4F-CBF8-4AE5-8069-956EBA379D78}" type="parTrans" cxnId="{900AE4E9-2A30-40B6-A2D6-21D1A1D6E091}">
      <dgm:prSet/>
      <dgm:spPr/>
      <dgm:t>
        <a:bodyPr/>
        <a:lstStyle/>
        <a:p>
          <a:endParaRPr lang="en-GB"/>
        </a:p>
      </dgm:t>
    </dgm:pt>
    <dgm:pt modelId="{BEA199AB-C99B-40CA-8210-3232C922BECA}" type="sibTrans" cxnId="{900AE4E9-2A30-40B6-A2D6-21D1A1D6E091}">
      <dgm:prSet/>
      <dgm:spPr/>
      <dgm:t>
        <a:bodyPr/>
        <a:lstStyle/>
        <a:p>
          <a:endParaRPr lang="en-GB"/>
        </a:p>
      </dgm:t>
    </dgm:pt>
    <dgm:pt modelId="{862D6F33-0C4A-47E5-BCCF-1649C190315F}" type="pres">
      <dgm:prSet presAssocID="{90555E34-2D40-4D3B-BE7C-066A771666F8}" presName="linear" presStyleCnt="0">
        <dgm:presLayoutVars>
          <dgm:animLvl val="lvl"/>
          <dgm:resizeHandles val="exact"/>
        </dgm:presLayoutVars>
      </dgm:prSet>
      <dgm:spPr/>
    </dgm:pt>
    <dgm:pt modelId="{FC9F2F5A-EC4D-484E-8D3C-F00117362F33}" type="pres">
      <dgm:prSet presAssocID="{457DA586-8AD3-4282-A9C8-54C0C204014F}" presName="parentText" presStyleLbl="node1" presStyleIdx="0" presStyleCnt="7" custLinFactNeighborX="1049" custLinFactNeighborY="-6392">
        <dgm:presLayoutVars>
          <dgm:chMax val="0"/>
          <dgm:bulletEnabled val="1"/>
        </dgm:presLayoutVars>
      </dgm:prSet>
      <dgm:spPr/>
    </dgm:pt>
    <dgm:pt modelId="{429E09AD-FFD5-43C8-9E98-2BBB61EC366A}" type="pres">
      <dgm:prSet presAssocID="{F2DC3603-FF92-4AF9-8844-36388F490E53}" presName="spacer" presStyleCnt="0"/>
      <dgm:spPr/>
    </dgm:pt>
    <dgm:pt modelId="{D2D50BAE-BB9C-4CFE-9CA0-730FBAC29CC7}" type="pres">
      <dgm:prSet presAssocID="{D15B2CA2-86A1-4682-912F-98A914DA5308}" presName="parentText" presStyleLbl="node1" presStyleIdx="1" presStyleCnt="7" custLinFactNeighborX="-84" custLinFactNeighborY="58047">
        <dgm:presLayoutVars>
          <dgm:chMax val="0"/>
          <dgm:bulletEnabled val="1"/>
        </dgm:presLayoutVars>
      </dgm:prSet>
      <dgm:spPr/>
    </dgm:pt>
    <dgm:pt modelId="{9283ECD4-2C5F-41EA-9F72-522ACB45B7C0}" type="pres">
      <dgm:prSet presAssocID="{0E845215-80AF-4333-8D49-122C648C7ED6}" presName="spacer" presStyleCnt="0"/>
      <dgm:spPr/>
    </dgm:pt>
    <dgm:pt modelId="{FC5CB396-D202-49D0-97EC-51F4F51F7D96}" type="pres">
      <dgm:prSet presAssocID="{DDA93C94-8256-4E38-8495-CBB9523472BC}" presName="parentText" presStyleLbl="node1" presStyleIdx="2" presStyleCnt="7">
        <dgm:presLayoutVars>
          <dgm:chMax val="0"/>
          <dgm:bulletEnabled val="1"/>
        </dgm:presLayoutVars>
      </dgm:prSet>
      <dgm:spPr/>
    </dgm:pt>
    <dgm:pt modelId="{A2BB5017-583D-4C11-AA2B-CA57FCCA5B72}" type="pres">
      <dgm:prSet presAssocID="{73B63EE6-965B-4207-BEC1-A64CF364EE8C}" presName="spacer" presStyleCnt="0"/>
      <dgm:spPr/>
    </dgm:pt>
    <dgm:pt modelId="{E923A61F-CB9A-4B53-816D-F3C7CD01BA51}" type="pres">
      <dgm:prSet presAssocID="{76FAC7F8-2268-43E3-9EA4-97F885B00D76}" presName="parentText" presStyleLbl="node1" presStyleIdx="3" presStyleCnt="7">
        <dgm:presLayoutVars>
          <dgm:chMax val="0"/>
          <dgm:bulletEnabled val="1"/>
        </dgm:presLayoutVars>
      </dgm:prSet>
      <dgm:spPr/>
    </dgm:pt>
    <dgm:pt modelId="{18013B6B-2D59-4C5F-A8F7-830BD91443BE}" type="pres">
      <dgm:prSet presAssocID="{1B024458-79F3-44BE-A662-FE25DC01BA51}" presName="spacer" presStyleCnt="0"/>
      <dgm:spPr/>
    </dgm:pt>
    <dgm:pt modelId="{4A000E76-B19A-4FBF-8192-33C9C50ADCC3}" type="pres">
      <dgm:prSet presAssocID="{37F94F3D-7CC8-48C1-AEC6-F47117D10896}" presName="parentText" presStyleLbl="node1" presStyleIdx="4" presStyleCnt="7">
        <dgm:presLayoutVars>
          <dgm:chMax val="0"/>
          <dgm:bulletEnabled val="1"/>
        </dgm:presLayoutVars>
      </dgm:prSet>
      <dgm:spPr/>
    </dgm:pt>
    <dgm:pt modelId="{ABB52A10-C446-4509-9BA1-B991253E810E}" type="pres">
      <dgm:prSet presAssocID="{40E229B3-0C7B-4DBF-8DC4-59E3E2404F12}" presName="spacer" presStyleCnt="0"/>
      <dgm:spPr/>
    </dgm:pt>
    <dgm:pt modelId="{B07F9A8B-9586-40B8-9636-678C893357D9}" type="pres">
      <dgm:prSet presAssocID="{77627512-91AE-4EB6-85F7-7266A289AF5C}" presName="parentText" presStyleLbl="node1" presStyleIdx="5" presStyleCnt="7">
        <dgm:presLayoutVars>
          <dgm:chMax val="0"/>
          <dgm:bulletEnabled val="1"/>
        </dgm:presLayoutVars>
      </dgm:prSet>
      <dgm:spPr/>
    </dgm:pt>
    <dgm:pt modelId="{9320A224-9B54-4295-B3ED-266265F49F9A}" type="pres">
      <dgm:prSet presAssocID="{BEA199AB-C99B-40CA-8210-3232C922BECA}" presName="spacer" presStyleCnt="0"/>
      <dgm:spPr/>
    </dgm:pt>
    <dgm:pt modelId="{889F4358-4FC6-40B8-AE69-31AE1F8DEDE2}" type="pres">
      <dgm:prSet presAssocID="{180DCD18-DB3E-4C4C-A4E6-AEF6EA3CF5EE}" presName="parentText" presStyleLbl="node1" presStyleIdx="6" presStyleCnt="7">
        <dgm:presLayoutVars>
          <dgm:chMax val="0"/>
          <dgm:bulletEnabled val="1"/>
        </dgm:presLayoutVars>
      </dgm:prSet>
      <dgm:spPr/>
    </dgm:pt>
  </dgm:ptLst>
  <dgm:cxnLst>
    <dgm:cxn modelId="{0B40D214-23BC-42F8-8A1C-2A81C0FE7F03}" srcId="{90555E34-2D40-4D3B-BE7C-066A771666F8}" destId="{37F94F3D-7CC8-48C1-AEC6-F47117D10896}" srcOrd="4" destOrd="0" parTransId="{C2774BE8-CD99-40A9-A24F-8FC18549B370}" sibTransId="{40E229B3-0C7B-4DBF-8DC4-59E3E2404F12}"/>
    <dgm:cxn modelId="{2120C82C-EB14-4E4B-BA1A-30203C2B0BBF}" srcId="{90555E34-2D40-4D3B-BE7C-066A771666F8}" destId="{DDA93C94-8256-4E38-8495-CBB9523472BC}" srcOrd="2" destOrd="0" parTransId="{A46240C2-2C34-4324-8851-8E6F3B3809CC}" sibTransId="{73B63EE6-965B-4207-BEC1-A64CF364EE8C}"/>
    <dgm:cxn modelId="{755B1C38-56F5-44DD-9EA5-604600D3BC46}" srcId="{90555E34-2D40-4D3B-BE7C-066A771666F8}" destId="{180DCD18-DB3E-4C4C-A4E6-AEF6EA3CF5EE}" srcOrd="6" destOrd="0" parTransId="{9649EEAA-A010-4D12-98C6-9C3970AB7106}" sibTransId="{DA026C1A-4163-454E-B484-3581EC771836}"/>
    <dgm:cxn modelId="{A71FA640-0851-46CB-B5C5-89153B382B2F}" type="presOf" srcId="{37F94F3D-7CC8-48C1-AEC6-F47117D10896}" destId="{4A000E76-B19A-4FBF-8192-33C9C50ADCC3}" srcOrd="0" destOrd="0" presId="urn:microsoft.com/office/officeart/2005/8/layout/vList2"/>
    <dgm:cxn modelId="{1E31C65B-FFE3-4534-AED9-180BCA734E42}" type="presOf" srcId="{77627512-91AE-4EB6-85F7-7266A289AF5C}" destId="{B07F9A8B-9586-40B8-9636-678C893357D9}" srcOrd="0" destOrd="0" presId="urn:microsoft.com/office/officeart/2005/8/layout/vList2"/>
    <dgm:cxn modelId="{34FAAF45-1C36-4DEC-A740-73CDE701A63B}" type="presOf" srcId="{180DCD18-DB3E-4C4C-A4E6-AEF6EA3CF5EE}" destId="{889F4358-4FC6-40B8-AE69-31AE1F8DEDE2}" srcOrd="0" destOrd="0" presId="urn:microsoft.com/office/officeart/2005/8/layout/vList2"/>
    <dgm:cxn modelId="{0C374666-E93B-4828-9771-EDDA0FB0BD34}" srcId="{90555E34-2D40-4D3B-BE7C-066A771666F8}" destId="{76FAC7F8-2268-43E3-9EA4-97F885B00D76}" srcOrd="3" destOrd="0" parTransId="{8EAE6C0E-2655-4C70-8C34-52A5F281BA93}" sibTransId="{1B024458-79F3-44BE-A662-FE25DC01BA51}"/>
    <dgm:cxn modelId="{474E0D7C-DCA0-41FB-BC6E-333D928802B3}" type="presOf" srcId="{457DA586-8AD3-4282-A9C8-54C0C204014F}" destId="{FC9F2F5A-EC4D-484E-8D3C-F00117362F33}" srcOrd="0" destOrd="0" presId="urn:microsoft.com/office/officeart/2005/8/layout/vList2"/>
    <dgm:cxn modelId="{DD31CE7E-2835-4BD0-94B9-A6D201418496}" type="presOf" srcId="{76FAC7F8-2268-43E3-9EA4-97F885B00D76}" destId="{E923A61F-CB9A-4B53-816D-F3C7CD01BA51}" srcOrd="0" destOrd="0" presId="urn:microsoft.com/office/officeart/2005/8/layout/vList2"/>
    <dgm:cxn modelId="{3EB14698-F91A-4678-841A-83BAC3FD118F}" type="presOf" srcId="{90555E34-2D40-4D3B-BE7C-066A771666F8}" destId="{862D6F33-0C4A-47E5-BCCF-1649C190315F}" srcOrd="0" destOrd="0" presId="urn:microsoft.com/office/officeart/2005/8/layout/vList2"/>
    <dgm:cxn modelId="{23CAD4AE-BD3D-4593-B1A5-4F21029B1968}" srcId="{90555E34-2D40-4D3B-BE7C-066A771666F8}" destId="{457DA586-8AD3-4282-A9C8-54C0C204014F}" srcOrd="0" destOrd="0" parTransId="{90DD2DE9-B9E0-45E9-BCA3-3E7FAA94016D}" sibTransId="{F2DC3603-FF92-4AF9-8844-36388F490E53}"/>
    <dgm:cxn modelId="{270C67B2-5DB2-4B43-811B-377551C58456}" type="presOf" srcId="{D15B2CA2-86A1-4682-912F-98A914DA5308}" destId="{D2D50BAE-BB9C-4CFE-9CA0-730FBAC29CC7}" srcOrd="0" destOrd="0" presId="urn:microsoft.com/office/officeart/2005/8/layout/vList2"/>
    <dgm:cxn modelId="{14B33CB7-A77C-4414-8E59-4846606A33B3}" type="presOf" srcId="{DDA93C94-8256-4E38-8495-CBB9523472BC}" destId="{FC5CB396-D202-49D0-97EC-51F4F51F7D96}" srcOrd="0" destOrd="0" presId="urn:microsoft.com/office/officeart/2005/8/layout/vList2"/>
    <dgm:cxn modelId="{066569BA-7732-4E93-BB91-B8DC2F7A991E}" srcId="{90555E34-2D40-4D3B-BE7C-066A771666F8}" destId="{D15B2CA2-86A1-4682-912F-98A914DA5308}" srcOrd="1" destOrd="0" parTransId="{C29B544A-A2FF-4E17-A7FB-93615964F92E}" sibTransId="{0E845215-80AF-4333-8D49-122C648C7ED6}"/>
    <dgm:cxn modelId="{900AE4E9-2A30-40B6-A2D6-21D1A1D6E091}" srcId="{90555E34-2D40-4D3B-BE7C-066A771666F8}" destId="{77627512-91AE-4EB6-85F7-7266A289AF5C}" srcOrd="5" destOrd="0" parTransId="{159A2C4F-CBF8-4AE5-8069-956EBA379D78}" sibTransId="{BEA199AB-C99B-40CA-8210-3232C922BECA}"/>
    <dgm:cxn modelId="{C6C4A0F4-1A18-4D2D-B8F6-AFB2B5B623BF}" type="presParOf" srcId="{862D6F33-0C4A-47E5-BCCF-1649C190315F}" destId="{FC9F2F5A-EC4D-484E-8D3C-F00117362F33}" srcOrd="0" destOrd="0" presId="urn:microsoft.com/office/officeart/2005/8/layout/vList2"/>
    <dgm:cxn modelId="{5479AEB2-CA5B-4AF6-B0EC-3F2766B5707F}" type="presParOf" srcId="{862D6F33-0C4A-47E5-BCCF-1649C190315F}" destId="{429E09AD-FFD5-43C8-9E98-2BBB61EC366A}" srcOrd="1" destOrd="0" presId="urn:microsoft.com/office/officeart/2005/8/layout/vList2"/>
    <dgm:cxn modelId="{D08E65F4-E136-4B44-B0B3-0C42CEB5F184}" type="presParOf" srcId="{862D6F33-0C4A-47E5-BCCF-1649C190315F}" destId="{D2D50BAE-BB9C-4CFE-9CA0-730FBAC29CC7}" srcOrd="2" destOrd="0" presId="urn:microsoft.com/office/officeart/2005/8/layout/vList2"/>
    <dgm:cxn modelId="{31C4F975-0B6B-4DAC-B86D-53999016DF45}" type="presParOf" srcId="{862D6F33-0C4A-47E5-BCCF-1649C190315F}" destId="{9283ECD4-2C5F-41EA-9F72-522ACB45B7C0}" srcOrd="3" destOrd="0" presId="urn:microsoft.com/office/officeart/2005/8/layout/vList2"/>
    <dgm:cxn modelId="{B8F556DD-7FF5-4D6C-9A39-09CD21EFBF9E}" type="presParOf" srcId="{862D6F33-0C4A-47E5-BCCF-1649C190315F}" destId="{FC5CB396-D202-49D0-97EC-51F4F51F7D96}" srcOrd="4" destOrd="0" presId="urn:microsoft.com/office/officeart/2005/8/layout/vList2"/>
    <dgm:cxn modelId="{C0A2F141-73DE-425E-920F-BA3F7EEB54E4}" type="presParOf" srcId="{862D6F33-0C4A-47E5-BCCF-1649C190315F}" destId="{A2BB5017-583D-4C11-AA2B-CA57FCCA5B72}" srcOrd="5" destOrd="0" presId="urn:microsoft.com/office/officeart/2005/8/layout/vList2"/>
    <dgm:cxn modelId="{0022501F-44B8-4D46-8BEA-9BB90C063B99}" type="presParOf" srcId="{862D6F33-0C4A-47E5-BCCF-1649C190315F}" destId="{E923A61F-CB9A-4B53-816D-F3C7CD01BA51}" srcOrd="6" destOrd="0" presId="urn:microsoft.com/office/officeart/2005/8/layout/vList2"/>
    <dgm:cxn modelId="{936EFC21-BECD-4D3D-99F4-2211B00EF9AF}" type="presParOf" srcId="{862D6F33-0C4A-47E5-BCCF-1649C190315F}" destId="{18013B6B-2D59-4C5F-A8F7-830BD91443BE}" srcOrd="7" destOrd="0" presId="urn:microsoft.com/office/officeart/2005/8/layout/vList2"/>
    <dgm:cxn modelId="{1BB3C08E-4C28-4A13-AFDB-AFD56AA25471}" type="presParOf" srcId="{862D6F33-0C4A-47E5-BCCF-1649C190315F}" destId="{4A000E76-B19A-4FBF-8192-33C9C50ADCC3}" srcOrd="8" destOrd="0" presId="urn:microsoft.com/office/officeart/2005/8/layout/vList2"/>
    <dgm:cxn modelId="{36B7E33A-16E5-46FE-82CB-90068A3C7063}" type="presParOf" srcId="{862D6F33-0C4A-47E5-BCCF-1649C190315F}" destId="{ABB52A10-C446-4509-9BA1-B991253E810E}" srcOrd="9" destOrd="0" presId="urn:microsoft.com/office/officeart/2005/8/layout/vList2"/>
    <dgm:cxn modelId="{8F1568BF-6C1B-474D-AEC9-7FBA9A2D1D53}" type="presParOf" srcId="{862D6F33-0C4A-47E5-BCCF-1649C190315F}" destId="{B07F9A8B-9586-40B8-9636-678C893357D9}" srcOrd="10" destOrd="0" presId="urn:microsoft.com/office/officeart/2005/8/layout/vList2"/>
    <dgm:cxn modelId="{ECD9CC1C-322B-4BCD-9937-165012990D04}" type="presParOf" srcId="{862D6F33-0C4A-47E5-BCCF-1649C190315F}" destId="{9320A224-9B54-4295-B3ED-266265F49F9A}" srcOrd="11" destOrd="0" presId="urn:microsoft.com/office/officeart/2005/8/layout/vList2"/>
    <dgm:cxn modelId="{F71DC4DB-C003-42FF-8A75-35646BC88449}" type="presParOf" srcId="{862D6F33-0C4A-47E5-BCCF-1649C190315F}" destId="{889F4358-4FC6-40B8-AE69-31AE1F8DEDE2}"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D04882-F0BA-46E9-9B65-02507B0AB88A}" type="doc">
      <dgm:prSet loTypeId="urn:microsoft.com/office/officeart/2005/8/layout/hList1" loCatId="list" qsTypeId="urn:microsoft.com/office/officeart/2005/8/quickstyle/simple3" qsCatId="simple" csTypeId="urn:microsoft.com/office/officeart/2005/8/colors/accent1_2" csCatId="accent1" phldr="1"/>
      <dgm:spPr/>
      <dgm:t>
        <a:bodyPr/>
        <a:lstStyle/>
        <a:p>
          <a:endParaRPr lang="en-GB"/>
        </a:p>
      </dgm:t>
    </dgm:pt>
    <dgm:pt modelId="{BBDE90C7-A36A-4FE1-9105-0D92749060BC}">
      <dgm:prSet phldrT="[Text]"/>
      <dgm:spPr/>
      <dgm:t>
        <a:bodyPr/>
        <a:lstStyle/>
        <a:p>
          <a:r>
            <a:rPr lang="en-GB" b="0"/>
            <a:t>No</a:t>
          </a:r>
        </a:p>
      </dgm:t>
    </dgm:pt>
    <dgm:pt modelId="{8BA47129-5C7F-44E8-888F-42AF3FF9C145}" type="parTrans" cxnId="{E8D38E89-AEDF-48EA-954E-F134FD6C6F10}">
      <dgm:prSet/>
      <dgm:spPr/>
      <dgm:t>
        <a:bodyPr/>
        <a:lstStyle/>
        <a:p>
          <a:endParaRPr lang="en-GB"/>
        </a:p>
      </dgm:t>
    </dgm:pt>
    <dgm:pt modelId="{63F86883-692B-48A9-9EBF-CEB99A6E4834}" type="sibTrans" cxnId="{E8D38E89-AEDF-48EA-954E-F134FD6C6F10}">
      <dgm:prSet/>
      <dgm:spPr/>
      <dgm:t>
        <a:bodyPr/>
        <a:lstStyle/>
        <a:p>
          <a:endParaRPr lang="en-GB"/>
        </a:p>
      </dgm:t>
    </dgm:pt>
    <dgm:pt modelId="{696B3EA9-4D04-4045-8701-8A3EBC129F7A}">
      <dgm:prSet phldrT="[Text]" custT="1"/>
      <dgm:spPr/>
      <dgm:t>
        <a:bodyPr/>
        <a:lstStyle/>
        <a:p>
          <a:r>
            <a:rPr lang="en-GB" sz="4000"/>
            <a:t>Vaccinate as per new schedule timings (2</a:t>
          </a:r>
          <a:r>
            <a:rPr lang="en-GB" sz="4000" baseline="30000"/>
            <a:t>nd</a:t>
          </a:r>
          <a:r>
            <a:rPr lang="en-GB" sz="4000"/>
            <a:t> Men B at 12 weeks and 1</a:t>
          </a:r>
          <a:r>
            <a:rPr lang="en-GB" sz="4000" baseline="30000"/>
            <a:t>st</a:t>
          </a:r>
          <a:r>
            <a:rPr lang="en-GB" sz="4000"/>
            <a:t> PCV at 16 weeks)</a:t>
          </a:r>
        </a:p>
      </dgm:t>
    </dgm:pt>
    <dgm:pt modelId="{C682D974-EE8F-4199-A5FB-1A0D02AEF79A}" type="parTrans" cxnId="{D454376A-A0DC-4F97-954F-A79E36FCBB39}">
      <dgm:prSet/>
      <dgm:spPr/>
      <dgm:t>
        <a:bodyPr/>
        <a:lstStyle/>
        <a:p>
          <a:endParaRPr lang="en-GB"/>
        </a:p>
      </dgm:t>
    </dgm:pt>
    <dgm:pt modelId="{455E9974-46E2-463C-98AC-A831F881E153}" type="sibTrans" cxnId="{D454376A-A0DC-4F97-954F-A79E36FCBB39}">
      <dgm:prSet/>
      <dgm:spPr/>
      <dgm:t>
        <a:bodyPr/>
        <a:lstStyle/>
        <a:p>
          <a:endParaRPr lang="en-GB"/>
        </a:p>
      </dgm:t>
    </dgm:pt>
    <dgm:pt modelId="{53965D77-6879-413E-B641-A93D920CC01E}">
      <dgm:prSet phldrT="[Text]"/>
      <dgm:spPr/>
      <dgm:t>
        <a:bodyPr/>
        <a:lstStyle/>
        <a:p>
          <a:r>
            <a:rPr lang="en-GB"/>
            <a:t>Yes</a:t>
          </a:r>
        </a:p>
      </dgm:t>
    </dgm:pt>
    <dgm:pt modelId="{B605450B-906C-4C12-AC34-56AD371B22BE}" type="parTrans" cxnId="{D946E4C3-7A80-4D78-A427-4B4F40C12B18}">
      <dgm:prSet/>
      <dgm:spPr/>
      <dgm:t>
        <a:bodyPr/>
        <a:lstStyle/>
        <a:p>
          <a:endParaRPr lang="en-GB"/>
        </a:p>
      </dgm:t>
    </dgm:pt>
    <dgm:pt modelId="{19C78C1A-FA29-4307-960A-4568AA3EB836}" type="sibTrans" cxnId="{D946E4C3-7A80-4D78-A427-4B4F40C12B18}">
      <dgm:prSet/>
      <dgm:spPr/>
      <dgm:t>
        <a:bodyPr/>
        <a:lstStyle/>
        <a:p>
          <a:endParaRPr lang="en-GB"/>
        </a:p>
      </dgm:t>
    </dgm:pt>
    <dgm:pt modelId="{6C4113A5-5B16-4074-96B5-02E3D774EA5C}">
      <dgm:prSet phldrT="[Text]" custT="1"/>
      <dgm:spPr/>
      <dgm:t>
        <a:bodyPr/>
        <a:lstStyle/>
        <a:p>
          <a:pPr rtl="0"/>
          <a:r>
            <a:rPr lang="en-GB" sz="4000"/>
            <a:t>Already had 12-week PCV before 1 July</a:t>
          </a:r>
          <a:endParaRPr lang="en-GB" sz="4000">
            <a:latin typeface="Arial"/>
          </a:endParaRPr>
        </a:p>
      </dgm:t>
    </dgm:pt>
    <dgm:pt modelId="{37E4D3EA-9813-40B7-B562-540D3798D60E}" type="parTrans" cxnId="{540D67FD-38B0-4524-B3F5-1DC9CA3546B4}">
      <dgm:prSet/>
      <dgm:spPr/>
      <dgm:t>
        <a:bodyPr/>
        <a:lstStyle/>
        <a:p>
          <a:endParaRPr lang="en-GB"/>
        </a:p>
      </dgm:t>
    </dgm:pt>
    <dgm:pt modelId="{2FE7ED00-27CE-493B-9C2C-FE89192EE80B}" type="sibTrans" cxnId="{540D67FD-38B0-4524-B3F5-1DC9CA3546B4}">
      <dgm:prSet/>
      <dgm:spPr/>
      <dgm:t>
        <a:bodyPr/>
        <a:lstStyle/>
        <a:p>
          <a:endParaRPr lang="en-GB"/>
        </a:p>
      </dgm:t>
    </dgm:pt>
    <dgm:pt modelId="{4FC08FCF-DCA0-4F34-AD7A-52304F30C5C2}">
      <dgm:prSet phldr="0"/>
      <dgm:spPr/>
      <dgm:t>
        <a:bodyPr/>
        <a:lstStyle/>
        <a:p>
          <a:pPr rtl="0"/>
          <a:r>
            <a:rPr lang="en-GB" sz="4000"/>
            <a:t>Stay on previous schedule and have 2</a:t>
          </a:r>
          <a:r>
            <a:rPr lang="en-GB" sz="4000" baseline="30000"/>
            <a:t>nd</a:t>
          </a:r>
          <a:r>
            <a:rPr lang="en-GB" sz="4000"/>
            <a:t> </a:t>
          </a:r>
          <a:r>
            <a:rPr lang="en-GB" sz="4000">
              <a:latin typeface="Arial"/>
            </a:rPr>
            <a:t>Men B</a:t>
          </a:r>
          <a:r>
            <a:rPr lang="en-GB" sz="4000"/>
            <a:t> vaccine at 16 weeks of age </a:t>
          </a:r>
          <a:endParaRPr lang="en-US"/>
        </a:p>
      </dgm:t>
    </dgm:pt>
    <dgm:pt modelId="{DFC43F8E-FA43-4F2C-B800-641B6867F136}" type="parTrans" cxnId="{36A20ACB-7E28-4BC6-81C2-2DF564B12B97}">
      <dgm:prSet/>
      <dgm:spPr/>
    </dgm:pt>
    <dgm:pt modelId="{DDD483D3-F34E-4527-8A00-CD9293626684}" type="sibTrans" cxnId="{36A20ACB-7E28-4BC6-81C2-2DF564B12B97}">
      <dgm:prSet/>
      <dgm:spPr/>
    </dgm:pt>
    <dgm:pt modelId="{AF6495F5-A290-4DEB-9C4F-DE43D055ECCA}" type="pres">
      <dgm:prSet presAssocID="{43D04882-F0BA-46E9-9B65-02507B0AB88A}" presName="Name0" presStyleCnt="0">
        <dgm:presLayoutVars>
          <dgm:dir/>
          <dgm:animLvl val="lvl"/>
          <dgm:resizeHandles val="exact"/>
        </dgm:presLayoutVars>
      </dgm:prSet>
      <dgm:spPr/>
    </dgm:pt>
    <dgm:pt modelId="{54243C91-87D0-4E6D-815D-3AFD1F1060C9}" type="pres">
      <dgm:prSet presAssocID="{BBDE90C7-A36A-4FE1-9105-0D92749060BC}" presName="composite" presStyleCnt="0"/>
      <dgm:spPr/>
    </dgm:pt>
    <dgm:pt modelId="{044F9C1F-B5CD-436D-ABEF-1D0F691F234E}" type="pres">
      <dgm:prSet presAssocID="{BBDE90C7-A36A-4FE1-9105-0D92749060BC}" presName="parTx" presStyleLbl="alignNode1" presStyleIdx="0" presStyleCnt="2">
        <dgm:presLayoutVars>
          <dgm:chMax val="0"/>
          <dgm:chPref val="0"/>
          <dgm:bulletEnabled val="1"/>
        </dgm:presLayoutVars>
      </dgm:prSet>
      <dgm:spPr/>
    </dgm:pt>
    <dgm:pt modelId="{D37C41D2-3FE8-4AC7-9525-FC20AB183CCC}" type="pres">
      <dgm:prSet presAssocID="{BBDE90C7-A36A-4FE1-9105-0D92749060BC}" presName="desTx" presStyleLbl="alignAccFollowNode1" presStyleIdx="0" presStyleCnt="2">
        <dgm:presLayoutVars>
          <dgm:bulletEnabled val="1"/>
        </dgm:presLayoutVars>
      </dgm:prSet>
      <dgm:spPr/>
    </dgm:pt>
    <dgm:pt modelId="{807839CD-171E-40AC-976B-0421D90DFF75}" type="pres">
      <dgm:prSet presAssocID="{63F86883-692B-48A9-9EBF-CEB99A6E4834}" presName="space" presStyleCnt="0"/>
      <dgm:spPr/>
    </dgm:pt>
    <dgm:pt modelId="{9FD228E9-D232-4960-AD94-991C987B3E96}" type="pres">
      <dgm:prSet presAssocID="{53965D77-6879-413E-B641-A93D920CC01E}" presName="composite" presStyleCnt="0"/>
      <dgm:spPr/>
    </dgm:pt>
    <dgm:pt modelId="{B1995221-FC99-49F6-8ABE-D7B56E116FCD}" type="pres">
      <dgm:prSet presAssocID="{53965D77-6879-413E-B641-A93D920CC01E}" presName="parTx" presStyleLbl="alignNode1" presStyleIdx="1" presStyleCnt="2">
        <dgm:presLayoutVars>
          <dgm:chMax val="0"/>
          <dgm:chPref val="0"/>
          <dgm:bulletEnabled val="1"/>
        </dgm:presLayoutVars>
      </dgm:prSet>
      <dgm:spPr/>
    </dgm:pt>
    <dgm:pt modelId="{8ED1FC55-B393-44C7-94A1-DF5F71887FAC}" type="pres">
      <dgm:prSet presAssocID="{53965D77-6879-413E-B641-A93D920CC01E}" presName="desTx" presStyleLbl="alignAccFollowNode1" presStyleIdx="1" presStyleCnt="2">
        <dgm:presLayoutVars>
          <dgm:bulletEnabled val="1"/>
        </dgm:presLayoutVars>
      </dgm:prSet>
      <dgm:spPr/>
    </dgm:pt>
  </dgm:ptLst>
  <dgm:cxnLst>
    <dgm:cxn modelId="{C196DA03-F87E-4DD5-B919-42EF43400045}" type="presOf" srcId="{6C4113A5-5B16-4074-96B5-02E3D774EA5C}" destId="{8ED1FC55-B393-44C7-94A1-DF5F71887FAC}" srcOrd="0" destOrd="0" presId="urn:microsoft.com/office/officeart/2005/8/layout/hList1"/>
    <dgm:cxn modelId="{6B22472D-7D85-4AA7-87CD-14DC9A8A4A2A}" type="presOf" srcId="{696B3EA9-4D04-4045-8701-8A3EBC129F7A}" destId="{D37C41D2-3FE8-4AC7-9525-FC20AB183CCC}" srcOrd="0" destOrd="0" presId="urn:microsoft.com/office/officeart/2005/8/layout/hList1"/>
    <dgm:cxn modelId="{4D934C31-9245-4209-A739-D538E82D561D}" type="presOf" srcId="{53965D77-6879-413E-B641-A93D920CC01E}" destId="{B1995221-FC99-49F6-8ABE-D7B56E116FCD}" srcOrd="0" destOrd="0" presId="urn:microsoft.com/office/officeart/2005/8/layout/hList1"/>
    <dgm:cxn modelId="{38CCF949-C572-48B1-BAB5-A9804B9CA453}" type="presOf" srcId="{4FC08FCF-DCA0-4F34-AD7A-52304F30C5C2}" destId="{8ED1FC55-B393-44C7-94A1-DF5F71887FAC}" srcOrd="0" destOrd="1" presId="urn:microsoft.com/office/officeart/2005/8/layout/hList1"/>
    <dgm:cxn modelId="{D454376A-A0DC-4F97-954F-A79E36FCBB39}" srcId="{BBDE90C7-A36A-4FE1-9105-0D92749060BC}" destId="{696B3EA9-4D04-4045-8701-8A3EBC129F7A}" srcOrd="0" destOrd="0" parTransId="{C682D974-EE8F-4199-A5FB-1A0D02AEF79A}" sibTransId="{455E9974-46E2-463C-98AC-A831F881E153}"/>
    <dgm:cxn modelId="{A8E30476-5BD2-4D1A-B5D0-E4FC2F68EEA0}" type="presOf" srcId="{BBDE90C7-A36A-4FE1-9105-0D92749060BC}" destId="{044F9C1F-B5CD-436D-ABEF-1D0F691F234E}" srcOrd="0" destOrd="0" presId="urn:microsoft.com/office/officeart/2005/8/layout/hList1"/>
    <dgm:cxn modelId="{E8D38E89-AEDF-48EA-954E-F134FD6C6F10}" srcId="{43D04882-F0BA-46E9-9B65-02507B0AB88A}" destId="{BBDE90C7-A36A-4FE1-9105-0D92749060BC}" srcOrd="0" destOrd="0" parTransId="{8BA47129-5C7F-44E8-888F-42AF3FF9C145}" sibTransId="{63F86883-692B-48A9-9EBF-CEB99A6E4834}"/>
    <dgm:cxn modelId="{D45F35BC-CB97-4023-BE9A-C606019E95FA}" type="presOf" srcId="{43D04882-F0BA-46E9-9B65-02507B0AB88A}" destId="{AF6495F5-A290-4DEB-9C4F-DE43D055ECCA}" srcOrd="0" destOrd="0" presId="urn:microsoft.com/office/officeart/2005/8/layout/hList1"/>
    <dgm:cxn modelId="{D946E4C3-7A80-4D78-A427-4B4F40C12B18}" srcId="{43D04882-F0BA-46E9-9B65-02507B0AB88A}" destId="{53965D77-6879-413E-B641-A93D920CC01E}" srcOrd="1" destOrd="0" parTransId="{B605450B-906C-4C12-AC34-56AD371B22BE}" sibTransId="{19C78C1A-FA29-4307-960A-4568AA3EB836}"/>
    <dgm:cxn modelId="{36A20ACB-7E28-4BC6-81C2-2DF564B12B97}" srcId="{53965D77-6879-413E-B641-A93D920CC01E}" destId="{4FC08FCF-DCA0-4F34-AD7A-52304F30C5C2}" srcOrd="1" destOrd="0" parTransId="{DFC43F8E-FA43-4F2C-B800-641B6867F136}" sibTransId="{DDD483D3-F34E-4527-8A00-CD9293626684}"/>
    <dgm:cxn modelId="{540D67FD-38B0-4524-B3F5-1DC9CA3546B4}" srcId="{53965D77-6879-413E-B641-A93D920CC01E}" destId="{6C4113A5-5B16-4074-96B5-02E3D774EA5C}" srcOrd="0" destOrd="0" parTransId="{37E4D3EA-9813-40B7-B562-540D3798D60E}" sibTransId="{2FE7ED00-27CE-493B-9C2C-FE89192EE80B}"/>
    <dgm:cxn modelId="{CF8EE37C-459D-4B02-ABBD-3FE41F8E7187}" type="presParOf" srcId="{AF6495F5-A290-4DEB-9C4F-DE43D055ECCA}" destId="{54243C91-87D0-4E6D-815D-3AFD1F1060C9}" srcOrd="0" destOrd="0" presId="urn:microsoft.com/office/officeart/2005/8/layout/hList1"/>
    <dgm:cxn modelId="{5A5D44E6-5194-4686-891C-2ADCCA7CFD77}" type="presParOf" srcId="{54243C91-87D0-4E6D-815D-3AFD1F1060C9}" destId="{044F9C1F-B5CD-436D-ABEF-1D0F691F234E}" srcOrd="0" destOrd="0" presId="urn:microsoft.com/office/officeart/2005/8/layout/hList1"/>
    <dgm:cxn modelId="{98D64FAE-A664-4A9F-BBF0-FAC6942ABB4A}" type="presParOf" srcId="{54243C91-87D0-4E6D-815D-3AFD1F1060C9}" destId="{D37C41D2-3FE8-4AC7-9525-FC20AB183CCC}" srcOrd="1" destOrd="0" presId="urn:microsoft.com/office/officeart/2005/8/layout/hList1"/>
    <dgm:cxn modelId="{C649B631-1F34-49C6-97CA-B70A2B863A87}" type="presParOf" srcId="{AF6495F5-A290-4DEB-9C4F-DE43D055ECCA}" destId="{807839CD-171E-40AC-976B-0421D90DFF75}" srcOrd="1" destOrd="0" presId="urn:microsoft.com/office/officeart/2005/8/layout/hList1"/>
    <dgm:cxn modelId="{EC6AB514-7A63-4831-A57E-C1D1F20B1BA4}" type="presParOf" srcId="{AF6495F5-A290-4DEB-9C4F-DE43D055ECCA}" destId="{9FD228E9-D232-4960-AD94-991C987B3E96}" srcOrd="2" destOrd="0" presId="urn:microsoft.com/office/officeart/2005/8/layout/hList1"/>
    <dgm:cxn modelId="{99514784-9A51-482B-BB58-D2D00B60485A}" type="presParOf" srcId="{9FD228E9-D232-4960-AD94-991C987B3E96}" destId="{B1995221-FC99-49F6-8ABE-D7B56E116FCD}" srcOrd="0" destOrd="0" presId="urn:microsoft.com/office/officeart/2005/8/layout/hList1"/>
    <dgm:cxn modelId="{4ECE0F14-AACE-4BA7-A9D2-60E2CEB9EAA3}" type="presParOf" srcId="{9FD228E9-D232-4960-AD94-991C987B3E96}" destId="{8ED1FC55-B393-44C7-94A1-DF5F71887FA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57BC34-B1DB-44B6-A416-5207841365BB}"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FE64EA30-491A-4AE5-A438-0018C6A595DB}">
      <dgm:prSet/>
      <dgm:spPr/>
      <dgm:t>
        <a:bodyPr/>
        <a:lstStyle/>
        <a:p>
          <a:pPr rtl="0"/>
          <a:r>
            <a:rPr lang="en-GB">
              <a:solidFill>
                <a:srgbClr val="002060"/>
              </a:solidFill>
            </a:rPr>
            <a:t>The manufacturing of Hib/</a:t>
          </a:r>
          <a:r>
            <a:rPr lang="en-GB" err="1">
              <a:solidFill>
                <a:srgbClr val="002060"/>
              </a:solidFill>
            </a:rPr>
            <a:t>MenC</a:t>
          </a:r>
          <a:r>
            <a:rPr lang="en-GB">
              <a:solidFill>
                <a:srgbClr val="002060"/>
              </a:solidFill>
            </a:rPr>
            <a:t> (</a:t>
          </a:r>
          <a:r>
            <a:rPr lang="en-GB" err="1">
              <a:solidFill>
                <a:srgbClr val="002060"/>
              </a:solidFill>
            </a:rPr>
            <a:t>Menitorix</a:t>
          </a:r>
          <a:r>
            <a:rPr lang="en-GB">
              <a:solidFill>
                <a:srgbClr val="002060"/>
              </a:solidFill>
            </a:rPr>
            <a:t>®)</a:t>
          </a:r>
          <a:r>
            <a:rPr lang="en-GB">
              <a:solidFill>
                <a:srgbClr val="002060"/>
              </a:solidFill>
              <a:latin typeface="Arial"/>
            </a:rPr>
            <a:t> </a:t>
          </a:r>
          <a:r>
            <a:rPr lang="en-GB">
              <a:solidFill>
                <a:srgbClr val="002060"/>
              </a:solidFill>
            </a:rPr>
            <a:t>vaccine has been discontinued</a:t>
          </a:r>
          <a:endParaRPr lang="en-US">
            <a:solidFill>
              <a:srgbClr val="002060"/>
            </a:solidFill>
          </a:endParaRPr>
        </a:p>
      </dgm:t>
    </dgm:pt>
    <dgm:pt modelId="{D3DB6DB0-BA30-4965-9669-A1B0A2AF04D6}" type="parTrans" cxnId="{DA6B4F43-06A2-464A-9DC9-3C9CF6F9C2AE}">
      <dgm:prSet/>
      <dgm:spPr/>
      <dgm:t>
        <a:bodyPr/>
        <a:lstStyle/>
        <a:p>
          <a:endParaRPr lang="en-US"/>
        </a:p>
      </dgm:t>
    </dgm:pt>
    <dgm:pt modelId="{C5D8B725-C473-4B61-A186-92BD687C80F5}" type="sibTrans" cxnId="{DA6B4F43-06A2-464A-9DC9-3C9CF6F9C2AE}">
      <dgm:prSet/>
      <dgm:spPr/>
      <dgm:t>
        <a:bodyPr/>
        <a:lstStyle/>
        <a:p>
          <a:endParaRPr lang="en-US"/>
        </a:p>
      </dgm:t>
    </dgm:pt>
    <dgm:pt modelId="{BA324138-7AA7-43CE-B271-C86E7BEBE7BC}">
      <dgm:prSet/>
      <dgm:spPr/>
      <dgm:t>
        <a:bodyPr/>
        <a:lstStyle/>
        <a:p>
          <a:r>
            <a:rPr lang="en-GB">
              <a:latin typeface="Arial"/>
            </a:rPr>
            <a:t>Commercial</a:t>
          </a:r>
          <a:r>
            <a:rPr lang="en-GB"/>
            <a:t> decision by the manufacturer (GSK)</a:t>
          </a:r>
          <a:endParaRPr lang="en-US"/>
        </a:p>
      </dgm:t>
    </dgm:pt>
    <dgm:pt modelId="{9BEF5F94-24B1-49FF-98DF-49A3D27C0A59}" type="parTrans" cxnId="{C95CE2D4-9CFC-4065-A2B2-F0C2C2B91571}">
      <dgm:prSet/>
      <dgm:spPr/>
      <dgm:t>
        <a:bodyPr/>
        <a:lstStyle/>
        <a:p>
          <a:endParaRPr lang="en-US"/>
        </a:p>
      </dgm:t>
    </dgm:pt>
    <dgm:pt modelId="{6CCA614B-EB11-42B1-9E2C-E4FE78967C8A}" type="sibTrans" cxnId="{C95CE2D4-9CFC-4065-A2B2-F0C2C2B91571}">
      <dgm:prSet/>
      <dgm:spPr/>
      <dgm:t>
        <a:bodyPr/>
        <a:lstStyle/>
        <a:p>
          <a:endParaRPr lang="en-US"/>
        </a:p>
      </dgm:t>
    </dgm:pt>
    <dgm:pt modelId="{FEC1E96F-C374-4926-AC95-D71CF0D9BDD3}">
      <dgm:prSet/>
      <dgm:spPr/>
      <dgm:t>
        <a:bodyPr/>
        <a:lstStyle/>
        <a:p>
          <a:r>
            <a:rPr lang="en-GB"/>
            <a:t>This is the only Hib/</a:t>
          </a:r>
          <a:r>
            <a:rPr lang="en-GB" err="1"/>
            <a:t>MenC</a:t>
          </a:r>
          <a:r>
            <a:rPr lang="en-GB"/>
            <a:t> vaccine available, so changes to the routine infant schedule are necessary</a:t>
          </a:r>
          <a:endParaRPr lang="en-US"/>
        </a:p>
      </dgm:t>
    </dgm:pt>
    <dgm:pt modelId="{B4ACBED5-789E-4077-A7D7-E421C69EA8BA}" type="parTrans" cxnId="{BE2BBEFC-4C21-47CC-A093-DB2E70A9B1B4}">
      <dgm:prSet/>
      <dgm:spPr/>
      <dgm:t>
        <a:bodyPr/>
        <a:lstStyle/>
        <a:p>
          <a:endParaRPr lang="en-US"/>
        </a:p>
      </dgm:t>
    </dgm:pt>
    <dgm:pt modelId="{95D0F1C3-97E6-42FE-BADB-15667964BFF6}" type="sibTrans" cxnId="{BE2BBEFC-4C21-47CC-A093-DB2E70A9B1B4}">
      <dgm:prSet/>
      <dgm:spPr/>
      <dgm:t>
        <a:bodyPr/>
        <a:lstStyle/>
        <a:p>
          <a:endParaRPr lang="en-US"/>
        </a:p>
      </dgm:t>
    </dgm:pt>
    <dgm:pt modelId="{57D10C50-BC2A-43C6-B547-73D24365B2F8}">
      <dgm:prSet/>
      <dgm:spPr/>
      <dgm:t>
        <a:bodyPr/>
        <a:lstStyle/>
        <a:p>
          <a:pPr rtl="0"/>
          <a:r>
            <a:rPr lang="en-GB"/>
            <a:t>UKHSA estimates that the central stock of Hib/</a:t>
          </a:r>
          <a:r>
            <a:rPr lang="en-GB" err="1"/>
            <a:t>MenC</a:t>
          </a:r>
          <a:r>
            <a:rPr lang="en-GB"/>
            <a:t> will be</a:t>
          </a:r>
          <a:r>
            <a:rPr lang="en-GB">
              <a:latin typeface="Arial"/>
            </a:rPr>
            <a:t> depleted</a:t>
          </a:r>
          <a:r>
            <a:rPr lang="en-GB"/>
            <a:t> by mid-2025</a:t>
          </a:r>
          <a:endParaRPr lang="en-US"/>
        </a:p>
      </dgm:t>
    </dgm:pt>
    <dgm:pt modelId="{7B56A67A-D1F8-42BC-B267-0D3DC6ACA873}" type="parTrans" cxnId="{75F41242-D3A5-4E69-ACB9-4D23CDD701A1}">
      <dgm:prSet/>
      <dgm:spPr/>
      <dgm:t>
        <a:bodyPr/>
        <a:lstStyle/>
        <a:p>
          <a:endParaRPr lang="en-US"/>
        </a:p>
      </dgm:t>
    </dgm:pt>
    <dgm:pt modelId="{E6D2C18D-0C85-476A-80FC-174869AEAB4E}" type="sibTrans" cxnId="{75F41242-D3A5-4E69-ACB9-4D23CDD701A1}">
      <dgm:prSet/>
      <dgm:spPr/>
      <dgm:t>
        <a:bodyPr/>
        <a:lstStyle/>
        <a:p>
          <a:endParaRPr lang="en-US"/>
        </a:p>
      </dgm:t>
    </dgm:pt>
    <dgm:pt modelId="{BF37461B-9D7D-4BD3-9F9F-BBFB566CAFE9}">
      <dgm:prSet/>
      <dgm:spPr/>
      <dgm:t>
        <a:bodyPr/>
        <a:lstStyle/>
        <a:p>
          <a:pPr rtl="0"/>
          <a:r>
            <a:rPr lang="en-GB">
              <a:solidFill>
                <a:srgbClr val="002060"/>
              </a:solidFill>
              <a:latin typeface="Arial"/>
            </a:rPr>
            <a:t>JCVI</a:t>
          </a:r>
          <a:r>
            <a:rPr lang="en-GB">
              <a:solidFill>
                <a:srgbClr val="002060"/>
              </a:solidFill>
            </a:rPr>
            <a:t> advised that </a:t>
          </a:r>
          <a:r>
            <a:rPr lang="en-GB" err="1">
              <a:solidFill>
                <a:srgbClr val="002060"/>
              </a:solidFill>
            </a:rPr>
            <a:t>MenC</a:t>
          </a:r>
          <a:r>
            <a:rPr lang="en-GB">
              <a:solidFill>
                <a:srgbClr val="002060"/>
              </a:solidFill>
            </a:rPr>
            <a:t> vaccine is no longer required in the childhood schedule</a:t>
          </a:r>
          <a:endParaRPr lang="en-US">
            <a:solidFill>
              <a:srgbClr val="002060"/>
            </a:solidFill>
          </a:endParaRPr>
        </a:p>
      </dgm:t>
    </dgm:pt>
    <dgm:pt modelId="{FC7B663E-DF24-4F89-B16E-8382F9985937}" type="parTrans" cxnId="{567420BA-4B12-48BC-954A-D660A93FAA5F}">
      <dgm:prSet/>
      <dgm:spPr/>
      <dgm:t>
        <a:bodyPr/>
        <a:lstStyle/>
        <a:p>
          <a:endParaRPr lang="en-US"/>
        </a:p>
      </dgm:t>
    </dgm:pt>
    <dgm:pt modelId="{A013BB9A-DFD4-4EE5-9F50-98F396FF648B}" type="sibTrans" cxnId="{567420BA-4B12-48BC-954A-D660A93FAA5F}">
      <dgm:prSet/>
      <dgm:spPr/>
      <dgm:t>
        <a:bodyPr/>
        <a:lstStyle/>
        <a:p>
          <a:endParaRPr lang="en-US"/>
        </a:p>
      </dgm:t>
    </dgm:pt>
    <dgm:pt modelId="{C72C7A94-C49E-4A31-9F42-E147DBC4BB08}">
      <dgm:prSet/>
      <dgm:spPr/>
      <dgm:t>
        <a:bodyPr/>
        <a:lstStyle/>
        <a:p>
          <a:pPr rtl="0"/>
          <a:r>
            <a:rPr lang="en-GB">
              <a:latin typeface="Arial"/>
            </a:rPr>
            <a:t>The success</a:t>
          </a:r>
          <a:r>
            <a:rPr lang="en-GB"/>
            <a:t> of the Meningococcal C containing vaccine programmes and the decline of invasive Meningococcal C disease subsequently</a:t>
          </a:r>
          <a:endParaRPr lang="en-US"/>
        </a:p>
      </dgm:t>
    </dgm:pt>
    <dgm:pt modelId="{B99802C2-A23B-4C55-B617-67485ED30642}" type="parTrans" cxnId="{8F778560-69BC-442D-8699-3F1B16C24B46}">
      <dgm:prSet/>
      <dgm:spPr/>
      <dgm:t>
        <a:bodyPr/>
        <a:lstStyle/>
        <a:p>
          <a:endParaRPr lang="en-US"/>
        </a:p>
      </dgm:t>
    </dgm:pt>
    <dgm:pt modelId="{56C60809-ED6C-4726-8199-0B06B5EA6B8B}" type="sibTrans" cxnId="{8F778560-69BC-442D-8699-3F1B16C24B46}">
      <dgm:prSet/>
      <dgm:spPr/>
      <dgm:t>
        <a:bodyPr/>
        <a:lstStyle/>
        <a:p>
          <a:endParaRPr lang="en-US"/>
        </a:p>
      </dgm:t>
    </dgm:pt>
    <dgm:pt modelId="{97677A34-B98E-457A-A562-7BDDE66488DB}">
      <dgm:prSet/>
      <dgm:spPr/>
      <dgm:t>
        <a:bodyPr/>
        <a:lstStyle/>
        <a:p>
          <a:r>
            <a:rPr lang="en-GB"/>
            <a:t>The excellent current control of Meningococcal disease can be maintained through the </a:t>
          </a:r>
          <a:r>
            <a:rPr lang="en-GB" err="1"/>
            <a:t>MenACWY</a:t>
          </a:r>
          <a:r>
            <a:rPr lang="en-GB"/>
            <a:t> teenage vaccine programme</a:t>
          </a:r>
          <a:endParaRPr lang="en-US"/>
        </a:p>
      </dgm:t>
    </dgm:pt>
    <dgm:pt modelId="{62CCCADF-C7AA-4B07-A4C1-8972FE3D90FE}" type="parTrans" cxnId="{34687E2E-4830-4B3E-A133-A7A1CEE1141F}">
      <dgm:prSet/>
      <dgm:spPr/>
      <dgm:t>
        <a:bodyPr/>
        <a:lstStyle/>
        <a:p>
          <a:endParaRPr lang="en-US"/>
        </a:p>
      </dgm:t>
    </dgm:pt>
    <dgm:pt modelId="{E5A9C69C-1037-43D9-A055-5B7EE7972952}" type="sibTrans" cxnId="{34687E2E-4830-4B3E-A133-A7A1CEE1141F}">
      <dgm:prSet/>
      <dgm:spPr/>
      <dgm:t>
        <a:bodyPr/>
        <a:lstStyle/>
        <a:p>
          <a:endParaRPr lang="en-US"/>
        </a:p>
      </dgm:t>
    </dgm:pt>
    <dgm:pt modelId="{4DABBDAF-4FD5-4E29-9531-630F25F1D14A}">
      <dgm:prSet custT="1"/>
      <dgm:spPr/>
      <dgm:t>
        <a:bodyPr/>
        <a:lstStyle/>
        <a:p>
          <a:pPr rtl="0"/>
          <a:r>
            <a:rPr lang="en-GB" sz="2800" kern="1200">
              <a:solidFill>
                <a:srgbClr val="002060"/>
              </a:solidFill>
              <a:latin typeface="Calibri"/>
              <a:ea typeface="Calibri"/>
              <a:cs typeface="Calibri"/>
            </a:rPr>
            <a:t>JCVI </a:t>
          </a:r>
          <a:r>
            <a:rPr lang="en-GB" sz="2800" kern="1200">
              <a:solidFill>
                <a:srgbClr val="002060"/>
              </a:solidFill>
              <a:latin typeface="Arial"/>
              <a:ea typeface="+mn-ea"/>
              <a:cs typeface="+mn-cs"/>
            </a:rPr>
            <a:t>advised</a:t>
          </a:r>
          <a:r>
            <a:rPr lang="en-GB" sz="2800" kern="1200">
              <a:solidFill>
                <a:srgbClr val="002060"/>
              </a:solidFill>
              <a:latin typeface="Calibri"/>
              <a:ea typeface="Calibri"/>
              <a:cs typeface="Calibri"/>
            </a:rPr>
            <a:t> </a:t>
          </a:r>
          <a:r>
            <a:rPr lang="en-GB" sz="2800" kern="1200">
              <a:solidFill>
                <a:srgbClr val="002060"/>
              </a:solidFill>
              <a:latin typeface="Arial"/>
            </a:rPr>
            <a:t>that there</a:t>
          </a:r>
          <a:r>
            <a:rPr lang="en-GB" sz="2800" kern="1200">
              <a:solidFill>
                <a:srgbClr val="002060"/>
              </a:solidFill>
            </a:rPr>
            <a:t> is still a need for a dose of Hib vaccine during the second year of life</a:t>
          </a:r>
          <a:endParaRPr lang="en-US" sz="2800" kern="1200">
            <a:solidFill>
              <a:srgbClr val="002060"/>
            </a:solidFill>
          </a:endParaRPr>
        </a:p>
      </dgm:t>
    </dgm:pt>
    <dgm:pt modelId="{69E8F819-9E43-43E2-AA94-6D65DBAC5866}" type="parTrans" cxnId="{6333F23E-68BC-48D9-9A3E-CB4DA0EED497}">
      <dgm:prSet/>
      <dgm:spPr/>
      <dgm:t>
        <a:bodyPr/>
        <a:lstStyle/>
        <a:p>
          <a:endParaRPr lang="en-US"/>
        </a:p>
      </dgm:t>
    </dgm:pt>
    <dgm:pt modelId="{DE2A90D3-4008-4FD1-90AE-D962C99FC0EC}" type="sibTrans" cxnId="{6333F23E-68BC-48D9-9A3E-CB4DA0EED497}">
      <dgm:prSet/>
      <dgm:spPr/>
      <dgm:t>
        <a:bodyPr/>
        <a:lstStyle/>
        <a:p>
          <a:endParaRPr lang="en-US"/>
        </a:p>
      </dgm:t>
    </dgm:pt>
    <dgm:pt modelId="{5D4E3D7A-4D8D-402A-957E-753E0BB8BC66}">
      <dgm:prSet phldr="0"/>
      <dgm:spPr/>
      <dgm:t>
        <a:bodyPr/>
        <a:lstStyle/>
        <a:p>
          <a:endParaRPr lang="en-GB">
            <a:latin typeface="Arial"/>
          </a:endParaRPr>
        </a:p>
      </dgm:t>
    </dgm:pt>
    <dgm:pt modelId="{0F21C975-AEE7-46A9-B98F-0EB12A3233A0}" type="parTrans" cxnId="{8E78179D-6016-47EE-BA8B-7F01B8A6D99B}">
      <dgm:prSet/>
      <dgm:spPr/>
    </dgm:pt>
    <dgm:pt modelId="{9F99F85E-D22C-4D00-9AF4-29DC12BAD70D}" type="sibTrans" cxnId="{8E78179D-6016-47EE-BA8B-7F01B8A6D99B}">
      <dgm:prSet/>
      <dgm:spPr/>
    </dgm:pt>
    <dgm:pt modelId="{C7BAC7FF-89A1-4B28-939F-A50E3A09A5F3}">
      <dgm:prSet phldr="0"/>
      <dgm:spPr/>
      <dgm:t>
        <a:bodyPr/>
        <a:lstStyle/>
        <a:p>
          <a:endParaRPr lang="en-GB">
            <a:latin typeface="Arial"/>
          </a:endParaRPr>
        </a:p>
      </dgm:t>
    </dgm:pt>
    <dgm:pt modelId="{1A99DCC6-F4DF-4EC9-A4F4-2C8EA6807E32}" type="parTrans" cxnId="{10F20AB7-0B16-4626-A6AB-3C735A75EAC1}">
      <dgm:prSet/>
      <dgm:spPr/>
    </dgm:pt>
    <dgm:pt modelId="{7AE7157C-3B86-4014-9C64-74720CEC9709}" type="sibTrans" cxnId="{10F20AB7-0B16-4626-A6AB-3C735A75EAC1}">
      <dgm:prSet/>
      <dgm:spPr/>
    </dgm:pt>
    <dgm:pt modelId="{8E97F899-9FBB-4730-8004-FDDB5E26C013}">
      <dgm:prSet phldr="0"/>
      <dgm:spPr/>
      <dgm:t>
        <a:bodyPr/>
        <a:lstStyle/>
        <a:p>
          <a:endParaRPr lang="en-GB">
            <a:latin typeface="Arial"/>
          </a:endParaRPr>
        </a:p>
      </dgm:t>
    </dgm:pt>
    <dgm:pt modelId="{E2B3E141-22DC-4CD2-932F-86CDC437C7F5}" type="parTrans" cxnId="{C211FEAA-E9A4-4315-91EE-3EF04498B100}">
      <dgm:prSet/>
      <dgm:spPr/>
    </dgm:pt>
    <dgm:pt modelId="{7F52FB51-C7DF-490E-BDAB-7726B756B86E}" type="sibTrans" cxnId="{C211FEAA-E9A4-4315-91EE-3EF04498B100}">
      <dgm:prSet/>
      <dgm:spPr/>
    </dgm:pt>
    <dgm:pt modelId="{2CC3E06A-754E-4070-85BE-FA16F5A0BD3A}" type="pres">
      <dgm:prSet presAssocID="{5057BC34-B1DB-44B6-A416-5207841365BB}" presName="linear" presStyleCnt="0">
        <dgm:presLayoutVars>
          <dgm:animLvl val="lvl"/>
          <dgm:resizeHandles val="exact"/>
        </dgm:presLayoutVars>
      </dgm:prSet>
      <dgm:spPr/>
    </dgm:pt>
    <dgm:pt modelId="{ABEACEF0-681D-43F2-B669-02D3664D6A74}" type="pres">
      <dgm:prSet presAssocID="{FE64EA30-491A-4AE5-A438-0018C6A595DB}" presName="parentText" presStyleLbl="node1" presStyleIdx="0" presStyleCnt="3">
        <dgm:presLayoutVars>
          <dgm:chMax val="0"/>
          <dgm:bulletEnabled val="1"/>
        </dgm:presLayoutVars>
      </dgm:prSet>
      <dgm:spPr/>
    </dgm:pt>
    <dgm:pt modelId="{836BFD1B-A580-4D1C-84D8-17C396BBE635}" type="pres">
      <dgm:prSet presAssocID="{FE64EA30-491A-4AE5-A438-0018C6A595DB}" presName="childText" presStyleLbl="revTx" presStyleIdx="0" presStyleCnt="2">
        <dgm:presLayoutVars>
          <dgm:bulletEnabled val="1"/>
        </dgm:presLayoutVars>
      </dgm:prSet>
      <dgm:spPr/>
    </dgm:pt>
    <dgm:pt modelId="{57F81852-CBB9-4B09-8FCF-3612490DD13D}" type="pres">
      <dgm:prSet presAssocID="{BF37461B-9D7D-4BD3-9F9F-BBFB566CAFE9}" presName="parentText" presStyleLbl="node1" presStyleIdx="1" presStyleCnt="3">
        <dgm:presLayoutVars>
          <dgm:chMax val="0"/>
          <dgm:bulletEnabled val="1"/>
        </dgm:presLayoutVars>
      </dgm:prSet>
      <dgm:spPr/>
    </dgm:pt>
    <dgm:pt modelId="{B6939A2A-C141-4557-A0A0-E38EF66729C8}" type="pres">
      <dgm:prSet presAssocID="{BF37461B-9D7D-4BD3-9F9F-BBFB566CAFE9}" presName="childText" presStyleLbl="revTx" presStyleIdx="1" presStyleCnt="2">
        <dgm:presLayoutVars>
          <dgm:bulletEnabled val="1"/>
        </dgm:presLayoutVars>
      </dgm:prSet>
      <dgm:spPr/>
    </dgm:pt>
    <dgm:pt modelId="{BB59FD75-2A62-4881-B38D-094A4335AD77}" type="pres">
      <dgm:prSet presAssocID="{4DABBDAF-4FD5-4E29-9531-630F25F1D14A}" presName="parentText" presStyleLbl="node1" presStyleIdx="2" presStyleCnt="3">
        <dgm:presLayoutVars>
          <dgm:chMax val="0"/>
          <dgm:bulletEnabled val="1"/>
        </dgm:presLayoutVars>
      </dgm:prSet>
      <dgm:spPr/>
    </dgm:pt>
  </dgm:ptLst>
  <dgm:cxnLst>
    <dgm:cxn modelId="{F7B1B906-F1F1-49C2-A031-184635D9E010}" type="presOf" srcId="{97677A34-B98E-457A-A562-7BDDE66488DB}" destId="{B6939A2A-C141-4557-A0A0-E38EF66729C8}" srcOrd="0" destOrd="2" presId="urn:microsoft.com/office/officeart/2005/8/layout/vList2"/>
    <dgm:cxn modelId="{A8DD3A10-7833-415B-9BB0-4CDF20A2AA36}" type="presOf" srcId="{8E97F899-9FBB-4730-8004-FDDB5E26C013}" destId="{836BFD1B-A580-4D1C-84D8-17C396BBE635}" srcOrd="0" destOrd="3" presId="urn:microsoft.com/office/officeart/2005/8/layout/vList2"/>
    <dgm:cxn modelId="{67556E15-CED9-4CC9-B8BE-C6A8224BCF5D}" type="presOf" srcId="{C72C7A94-C49E-4A31-9F42-E147DBC4BB08}" destId="{B6939A2A-C141-4557-A0A0-E38EF66729C8}" srcOrd="0" destOrd="0" presId="urn:microsoft.com/office/officeart/2005/8/layout/vList2"/>
    <dgm:cxn modelId="{34687E2E-4830-4B3E-A133-A7A1CEE1141F}" srcId="{BF37461B-9D7D-4BD3-9F9F-BBFB566CAFE9}" destId="{97677A34-B98E-457A-A562-7BDDE66488DB}" srcOrd="2" destOrd="0" parTransId="{62CCCADF-C7AA-4B07-A4C1-8972FE3D90FE}" sibTransId="{E5A9C69C-1037-43D9-A055-5B7EE7972952}"/>
    <dgm:cxn modelId="{6333F23E-68BC-48D9-9A3E-CB4DA0EED497}" srcId="{5057BC34-B1DB-44B6-A416-5207841365BB}" destId="{4DABBDAF-4FD5-4E29-9531-630F25F1D14A}" srcOrd="2" destOrd="0" parTransId="{69E8F819-9E43-43E2-AA94-6D65DBAC5866}" sibTransId="{DE2A90D3-4008-4FD1-90AE-D962C99FC0EC}"/>
    <dgm:cxn modelId="{6F997440-3179-4811-8008-4BF541444DB8}" type="presOf" srcId="{5D4E3D7A-4D8D-402A-957E-753E0BB8BC66}" destId="{B6939A2A-C141-4557-A0A0-E38EF66729C8}" srcOrd="0" destOrd="1" presId="urn:microsoft.com/office/officeart/2005/8/layout/vList2"/>
    <dgm:cxn modelId="{8F778560-69BC-442D-8699-3F1B16C24B46}" srcId="{BF37461B-9D7D-4BD3-9F9F-BBFB566CAFE9}" destId="{C72C7A94-C49E-4A31-9F42-E147DBC4BB08}" srcOrd="0" destOrd="0" parTransId="{B99802C2-A23B-4C55-B617-67485ED30642}" sibTransId="{56C60809-ED6C-4726-8199-0B06B5EA6B8B}"/>
    <dgm:cxn modelId="{75F41242-D3A5-4E69-ACB9-4D23CDD701A1}" srcId="{FE64EA30-491A-4AE5-A438-0018C6A595DB}" destId="{57D10C50-BC2A-43C6-B547-73D24365B2F8}" srcOrd="4" destOrd="0" parTransId="{7B56A67A-D1F8-42BC-B267-0D3DC6ACA873}" sibTransId="{E6D2C18D-0C85-476A-80FC-174869AEAB4E}"/>
    <dgm:cxn modelId="{DA6B4F43-06A2-464A-9DC9-3C9CF6F9C2AE}" srcId="{5057BC34-B1DB-44B6-A416-5207841365BB}" destId="{FE64EA30-491A-4AE5-A438-0018C6A595DB}" srcOrd="0" destOrd="0" parTransId="{D3DB6DB0-BA30-4965-9669-A1B0A2AF04D6}" sibTransId="{C5D8B725-C473-4B61-A186-92BD687C80F5}"/>
    <dgm:cxn modelId="{26399045-16D1-44E8-8FB8-7A2B37344954}" type="presOf" srcId="{FE64EA30-491A-4AE5-A438-0018C6A595DB}" destId="{ABEACEF0-681D-43F2-B669-02D3664D6A74}" srcOrd="0" destOrd="0" presId="urn:microsoft.com/office/officeart/2005/8/layout/vList2"/>
    <dgm:cxn modelId="{CB619A47-0C80-4D48-91FD-0246417A9554}" type="presOf" srcId="{BA324138-7AA7-43CE-B271-C86E7BEBE7BC}" destId="{836BFD1B-A580-4D1C-84D8-17C396BBE635}" srcOrd="0" destOrd="0" presId="urn:microsoft.com/office/officeart/2005/8/layout/vList2"/>
    <dgm:cxn modelId="{1B4E8D94-F1DB-48E4-97E2-87AF151126BD}" type="presOf" srcId="{C7BAC7FF-89A1-4B28-939F-A50E3A09A5F3}" destId="{836BFD1B-A580-4D1C-84D8-17C396BBE635}" srcOrd="0" destOrd="1" presId="urn:microsoft.com/office/officeart/2005/8/layout/vList2"/>
    <dgm:cxn modelId="{8E78179D-6016-47EE-BA8B-7F01B8A6D99B}" srcId="{BF37461B-9D7D-4BD3-9F9F-BBFB566CAFE9}" destId="{5D4E3D7A-4D8D-402A-957E-753E0BB8BC66}" srcOrd="1" destOrd="0" parTransId="{0F21C975-AEE7-46A9-B98F-0EB12A3233A0}" sibTransId="{9F99F85E-D22C-4D00-9AF4-29DC12BAD70D}"/>
    <dgm:cxn modelId="{C211FEAA-E9A4-4315-91EE-3EF04498B100}" srcId="{FE64EA30-491A-4AE5-A438-0018C6A595DB}" destId="{8E97F899-9FBB-4730-8004-FDDB5E26C013}" srcOrd="3" destOrd="0" parTransId="{E2B3E141-22DC-4CD2-932F-86CDC437C7F5}" sibTransId="{7F52FB51-C7DF-490E-BDAB-7726B756B86E}"/>
    <dgm:cxn modelId="{10F20AB7-0B16-4626-A6AB-3C735A75EAC1}" srcId="{FE64EA30-491A-4AE5-A438-0018C6A595DB}" destId="{C7BAC7FF-89A1-4B28-939F-A50E3A09A5F3}" srcOrd="1" destOrd="0" parTransId="{1A99DCC6-F4DF-4EC9-A4F4-2C8EA6807E32}" sibTransId="{7AE7157C-3B86-4014-9C64-74720CEC9709}"/>
    <dgm:cxn modelId="{567420BA-4B12-48BC-954A-D660A93FAA5F}" srcId="{5057BC34-B1DB-44B6-A416-5207841365BB}" destId="{BF37461B-9D7D-4BD3-9F9F-BBFB566CAFE9}" srcOrd="1" destOrd="0" parTransId="{FC7B663E-DF24-4F89-B16E-8382F9985937}" sibTransId="{A013BB9A-DFD4-4EE5-9F50-98F396FF648B}"/>
    <dgm:cxn modelId="{E648D7C8-10BE-4C58-9F5C-A5F1DF46F2BE}" type="presOf" srcId="{FEC1E96F-C374-4926-AC95-D71CF0D9BDD3}" destId="{836BFD1B-A580-4D1C-84D8-17C396BBE635}" srcOrd="0" destOrd="2" presId="urn:microsoft.com/office/officeart/2005/8/layout/vList2"/>
    <dgm:cxn modelId="{C95CE2D4-9CFC-4065-A2B2-F0C2C2B91571}" srcId="{FE64EA30-491A-4AE5-A438-0018C6A595DB}" destId="{BA324138-7AA7-43CE-B271-C86E7BEBE7BC}" srcOrd="0" destOrd="0" parTransId="{9BEF5F94-24B1-49FF-98DF-49A3D27C0A59}" sibTransId="{6CCA614B-EB11-42B1-9E2C-E4FE78967C8A}"/>
    <dgm:cxn modelId="{EEE096D5-665D-49AC-8609-822CFD0AD259}" type="presOf" srcId="{5057BC34-B1DB-44B6-A416-5207841365BB}" destId="{2CC3E06A-754E-4070-85BE-FA16F5A0BD3A}" srcOrd="0" destOrd="0" presId="urn:microsoft.com/office/officeart/2005/8/layout/vList2"/>
    <dgm:cxn modelId="{9543C3E7-BFE4-4981-855D-3D787441252F}" type="presOf" srcId="{4DABBDAF-4FD5-4E29-9531-630F25F1D14A}" destId="{BB59FD75-2A62-4881-B38D-094A4335AD77}" srcOrd="0" destOrd="0" presId="urn:microsoft.com/office/officeart/2005/8/layout/vList2"/>
    <dgm:cxn modelId="{2AB523E9-AFC3-4CF8-864D-825BBD8183C7}" type="presOf" srcId="{57D10C50-BC2A-43C6-B547-73D24365B2F8}" destId="{836BFD1B-A580-4D1C-84D8-17C396BBE635}" srcOrd="0" destOrd="4" presId="urn:microsoft.com/office/officeart/2005/8/layout/vList2"/>
    <dgm:cxn modelId="{BE2BBEFC-4C21-47CC-A093-DB2E70A9B1B4}" srcId="{FE64EA30-491A-4AE5-A438-0018C6A595DB}" destId="{FEC1E96F-C374-4926-AC95-D71CF0D9BDD3}" srcOrd="2" destOrd="0" parTransId="{B4ACBED5-789E-4077-A7D7-E421C69EA8BA}" sibTransId="{95D0F1C3-97E6-42FE-BADB-15667964BFF6}"/>
    <dgm:cxn modelId="{A4D06BFD-ECA8-4A51-9CCA-2C523DB25987}" type="presOf" srcId="{BF37461B-9D7D-4BD3-9F9F-BBFB566CAFE9}" destId="{57F81852-CBB9-4B09-8FCF-3612490DD13D}" srcOrd="0" destOrd="0" presId="urn:microsoft.com/office/officeart/2005/8/layout/vList2"/>
    <dgm:cxn modelId="{68E4F152-30A6-4E1D-A73C-CA164439C354}" type="presParOf" srcId="{2CC3E06A-754E-4070-85BE-FA16F5A0BD3A}" destId="{ABEACEF0-681D-43F2-B669-02D3664D6A74}" srcOrd="0" destOrd="0" presId="urn:microsoft.com/office/officeart/2005/8/layout/vList2"/>
    <dgm:cxn modelId="{45677F23-FFC6-4388-A4BC-2668B3B1DB6D}" type="presParOf" srcId="{2CC3E06A-754E-4070-85BE-FA16F5A0BD3A}" destId="{836BFD1B-A580-4D1C-84D8-17C396BBE635}" srcOrd="1" destOrd="0" presId="urn:microsoft.com/office/officeart/2005/8/layout/vList2"/>
    <dgm:cxn modelId="{653A3EB2-FEC3-490F-A5D7-5765DEACCC5F}" type="presParOf" srcId="{2CC3E06A-754E-4070-85BE-FA16F5A0BD3A}" destId="{57F81852-CBB9-4B09-8FCF-3612490DD13D}" srcOrd="2" destOrd="0" presId="urn:microsoft.com/office/officeart/2005/8/layout/vList2"/>
    <dgm:cxn modelId="{3B801B66-8721-4A90-BEDC-0B31857425FD}" type="presParOf" srcId="{2CC3E06A-754E-4070-85BE-FA16F5A0BD3A}" destId="{B6939A2A-C141-4557-A0A0-E38EF66729C8}" srcOrd="3" destOrd="0" presId="urn:microsoft.com/office/officeart/2005/8/layout/vList2"/>
    <dgm:cxn modelId="{6510FAE7-3D77-4D81-A6B5-6516D309BB16}" type="presParOf" srcId="{2CC3E06A-754E-4070-85BE-FA16F5A0BD3A}" destId="{BB59FD75-2A62-4881-B38D-094A4335AD7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9F2F5A-EC4D-484E-8D3C-F00117362F33}">
      <dsp:nvSpPr>
        <dsp:cNvPr id="0" name=""/>
        <dsp:cNvSpPr/>
      </dsp:nvSpPr>
      <dsp:spPr>
        <a:xfrm>
          <a:off x="0" y="16884"/>
          <a:ext cx="13669086" cy="10010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GB" sz="2700" kern="1200">
              <a:solidFill>
                <a:srgbClr val="002060"/>
              </a:solidFill>
            </a:rPr>
            <a:t>Change of order of vaccines </a:t>
          </a:r>
          <a:r>
            <a:rPr lang="en-GB" sz="2700" kern="1200" err="1">
              <a:solidFill>
                <a:srgbClr val="002060"/>
              </a:solidFill>
            </a:rPr>
            <a:t>MenB</a:t>
          </a:r>
          <a:r>
            <a:rPr lang="en-GB" sz="2700" kern="1200">
              <a:solidFill>
                <a:srgbClr val="002060"/>
              </a:solidFill>
            </a:rPr>
            <a:t> and PCV</a:t>
          </a:r>
        </a:p>
      </dsp:txBody>
      <dsp:txXfrm>
        <a:off x="48865" y="65749"/>
        <a:ext cx="13571356" cy="903278"/>
      </dsp:txXfrm>
    </dsp:sp>
    <dsp:sp modelId="{D2D50BAE-BB9C-4CFE-9CA0-730FBAC29CC7}">
      <dsp:nvSpPr>
        <dsp:cNvPr id="0" name=""/>
        <dsp:cNvSpPr/>
      </dsp:nvSpPr>
      <dsp:spPr>
        <a:xfrm>
          <a:off x="0" y="1145760"/>
          <a:ext cx="13669086" cy="10010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solidFill>
                <a:srgbClr val="002060"/>
              </a:solidFill>
            </a:rPr>
            <a:t>Manufacturing of Hib/</a:t>
          </a:r>
          <a:r>
            <a:rPr lang="en-GB" sz="2700" kern="1200" err="1">
              <a:solidFill>
                <a:srgbClr val="002060"/>
              </a:solidFill>
            </a:rPr>
            <a:t>MenC</a:t>
          </a:r>
          <a:r>
            <a:rPr lang="en-GB" sz="2700" kern="1200">
              <a:solidFill>
                <a:srgbClr val="002060"/>
              </a:solidFill>
            </a:rPr>
            <a:t> (</a:t>
          </a:r>
          <a:r>
            <a:rPr lang="en-GB" sz="2700" kern="1200" err="1">
              <a:solidFill>
                <a:srgbClr val="002060"/>
              </a:solidFill>
            </a:rPr>
            <a:t>Menitorix</a:t>
          </a:r>
          <a:r>
            <a:rPr lang="en-GB" sz="2700" kern="1200">
              <a:solidFill>
                <a:srgbClr val="002060"/>
              </a:solidFill>
            </a:rPr>
            <a:t>) discontinued</a:t>
          </a:r>
        </a:p>
      </dsp:txBody>
      <dsp:txXfrm>
        <a:off x="48865" y="1194625"/>
        <a:ext cx="13571356" cy="903278"/>
      </dsp:txXfrm>
    </dsp:sp>
    <dsp:sp modelId="{FC5CB396-D202-49D0-97EC-51F4F51F7D96}">
      <dsp:nvSpPr>
        <dsp:cNvPr id="0" name=""/>
        <dsp:cNvSpPr/>
      </dsp:nvSpPr>
      <dsp:spPr>
        <a:xfrm>
          <a:off x="0" y="2179391"/>
          <a:ext cx="13669086" cy="10010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solidFill>
                <a:srgbClr val="002060"/>
              </a:solidFill>
            </a:rPr>
            <a:t>Vaccination against </a:t>
          </a:r>
          <a:r>
            <a:rPr lang="en-GB" sz="2700" kern="1200" err="1">
              <a:solidFill>
                <a:srgbClr val="002060"/>
              </a:solidFill>
            </a:rPr>
            <a:t>MenC</a:t>
          </a:r>
          <a:r>
            <a:rPr lang="en-GB" sz="2700" kern="1200">
              <a:solidFill>
                <a:srgbClr val="002060"/>
              </a:solidFill>
            </a:rPr>
            <a:t> in early childhood no longer necessary</a:t>
          </a:r>
          <a:endParaRPr lang="en-US" sz="2700" kern="1200">
            <a:solidFill>
              <a:srgbClr val="002060"/>
            </a:solidFill>
          </a:endParaRPr>
        </a:p>
      </dsp:txBody>
      <dsp:txXfrm>
        <a:off x="48865" y="2228256"/>
        <a:ext cx="13571356" cy="903278"/>
      </dsp:txXfrm>
    </dsp:sp>
    <dsp:sp modelId="{E923A61F-CB9A-4B53-816D-F3C7CD01BA51}">
      <dsp:nvSpPr>
        <dsp:cNvPr id="0" name=""/>
        <dsp:cNvSpPr/>
      </dsp:nvSpPr>
      <dsp:spPr>
        <a:xfrm>
          <a:off x="0" y="3258159"/>
          <a:ext cx="13669086" cy="10010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solidFill>
                <a:srgbClr val="002060"/>
              </a:solidFill>
            </a:rPr>
            <a:t>Vaccination against Hib in second year of life needs to continue</a:t>
          </a:r>
          <a:endParaRPr lang="en-US" sz="2700" kern="1200">
            <a:solidFill>
              <a:srgbClr val="002060"/>
            </a:solidFill>
          </a:endParaRPr>
        </a:p>
      </dsp:txBody>
      <dsp:txXfrm>
        <a:off x="48865" y="3307024"/>
        <a:ext cx="13571356" cy="903278"/>
      </dsp:txXfrm>
    </dsp:sp>
    <dsp:sp modelId="{4A000E76-B19A-4FBF-8192-33C9C50ADCC3}">
      <dsp:nvSpPr>
        <dsp:cNvPr id="0" name=""/>
        <dsp:cNvSpPr/>
      </dsp:nvSpPr>
      <dsp:spPr>
        <a:xfrm>
          <a:off x="0" y="4336927"/>
          <a:ext cx="13669086" cy="10010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GB" sz="2700" kern="1200">
              <a:solidFill>
                <a:srgbClr val="002060"/>
              </a:solidFill>
            </a:rPr>
            <a:t>A new 18-month appointment will be introduced</a:t>
          </a:r>
        </a:p>
      </dsp:txBody>
      <dsp:txXfrm>
        <a:off x="48865" y="4385792"/>
        <a:ext cx="13571356" cy="903278"/>
      </dsp:txXfrm>
    </dsp:sp>
    <dsp:sp modelId="{B07F9A8B-9586-40B8-9636-678C893357D9}">
      <dsp:nvSpPr>
        <dsp:cNvPr id="0" name=""/>
        <dsp:cNvSpPr/>
      </dsp:nvSpPr>
      <dsp:spPr>
        <a:xfrm>
          <a:off x="0" y="5415695"/>
          <a:ext cx="13669086" cy="10010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GB" sz="2700" kern="1200">
              <a:solidFill>
                <a:srgbClr val="002060"/>
              </a:solidFill>
            </a:rPr>
            <a:t>Additional Hib containing vaccine (DTaP/IPV/Hib/</a:t>
          </a:r>
          <a:r>
            <a:rPr lang="en-GB" sz="2700" kern="1200" err="1">
              <a:solidFill>
                <a:srgbClr val="002060"/>
              </a:solidFill>
            </a:rPr>
            <a:t>HepB</a:t>
          </a:r>
          <a:r>
            <a:rPr lang="en-GB" sz="2700" kern="1200">
              <a:solidFill>
                <a:srgbClr val="002060"/>
              </a:solidFill>
            </a:rPr>
            <a:t> (6 in 1) to be given at the new 18-month appointment</a:t>
          </a:r>
        </a:p>
      </dsp:txBody>
      <dsp:txXfrm>
        <a:off x="48865" y="5464560"/>
        <a:ext cx="13571356" cy="903278"/>
      </dsp:txXfrm>
    </dsp:sp>
    <dsp:sp modelId="{889F4358-4FC6-40B8-AE69-31AE1F8DEDE2}">
      <dsp:nvSpPr>
        <dsp:cNvPr id="0" name=""/>
        <dsp:cNvSpPr/>
      </dsp:nvSpPr>
      <dsp:spPr>
        <a:xfrm>
          <a:off x="0" y="6494463"/>
          <a:ext cx="13669086" cy="100100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GB" sz="2700" kern="1200">
              <a:solidFill>
                <a:srgbClr val="002060"/>
              </a:solidFill>
            </a:rPr>
            <a:t>Second MMR to be moved from 3 years 4 months to the new 18-month appointment </a:t>
          </a:r>
        </a:p>
      </dsp:txBody>
      <dsp:txXfrm>
        <a:off x="48865" y="6543328"/>
        <a:ext cx="13571356" cy="9032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F9C1F-B5CD-436D-ABEF-1D0F691F234E}">
      <dsp:nvSpPr>
        <dsp:cNvPr id="0" name=""/>
        <dsp:cNvSpPr/>
      </dsp:nvSpPr>
      <dsp:spPr>
        <a:xfrm>
          <a:off x="59" y="13584"/>
          <a:ext cx="5699235" cy="6336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sz="2200" b="0" kern="1200"/>
            <a:t>No</a:t>
          </a:r>
        </a:p>
      </dsp:txBody>
      <dsp:txXfrm>
        <a:off x="59" y="13584"/>
        <a:ext cx="5699235" cy="633600"/>
      </dsp:txXfrm>
    </dsp:sp>
    <dsp:sp modelId="{D37C41D2-3FE8-4AC7-9525-FC20AB183CCC}">
      <dsp:nvSpPr>
        <dsp:cNvPr id="0" name=""/>
        <dsp:cNvSpPr/>
      </dsp:nvSpPr>
      <dsp:spPr>
        <a:xfrm>
          <a:off x="59" y="647184"/>
          <a:ext cx="5699235" cy="372908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a:lnSpc>
              <a:spcPct val="90000"/>
            </a:lnSpc>
            <a:spcBef>
              <a:spcPct val="0"/>
            </a:spcBef>
            <a:spcAft>
              <a:spcPct val="15000"/>
            </a:spcAft>
            <a:buChar char="•"/>
          </a:pPr>
          <a:r>
            <a:rPr lang="en-GB" sz="4000" kern="1200"/>
            <a:t>Vaccinate as per new schedule timings (2</a:t>
          </a:r>
          <a:r>
            <a:rPr lang="en-GB" sz="4000" kern="1200" baseline="30000"/>
            <a:t>nd</a:t>
          </a:r>
          <a:r>
            <a:rPr lang="en-GB" sz="4000" kern="1200"/>
            <a:t> Men B at 12 weeks and 1</a:t>
          </a:r>
          <a:r>
            <a:rPr lang="en-GB" sz="4000" kern="1200" baseline="30000"/>
            <a:t>st</a:t>
          </a:r>
          <a:r>
            <a:rPr lang="en-GB" sz="4000" kern="1200"/>
            <a:t> PCV at 16 weeks)</a:t>
          </a:r>
        </a:p>
      </dsp:txBody>
      <dsp:txXfrm>
        <a:off x="59" y="647184"/>
        <a:ext cx="5699235" cy="3729082"/>
      </dsp:txXfrm>
    </dsp:sp>
    <dsp:sp modelId="{B1995221-FC99-49F6-8ABE-D7B56E116FCD}">
      <dsp:nvSpPr>
        <dsp:cNvPr id="0" name=""/>
        <dsp:cNvSpPr/>
      </dsp:nvSpPr>
      <dsp:spPr>
        <a:xfrm>
          <a:off x="6497188" y="13584"/>
          <a:ext cx="5699235" cy="633600"/>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sz="2200" kern="1200"/>
            <a:t>Yes</a:t>
          </a:r>
        </a:p>
      </dsp:txBody>
      <dsp:txXfrm>
        <a:off x="6497188" y="13584"/>
        <a:ext cx="5699235" cy="633600"/>
      </dsp:txXfrm>
    </dsp:sp>
    <dsp:sp modelId="{8ED1FC55-B393-44C7-94A1-DF5F71887FAC}">
      <dsp:nvSpPr>
        <dsp:cNvPr id="0" name=""/>
        <dsp:cNvSpPr/>
      </dsp:nvSpPr>
      <dsp:spPr>
        <a:xfrm>
          <a:off x="6497188" y="647184"/>
          <a:ext cx="5699235" cy="3729082"/>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en-GB" sz="4000" kern="1200"/>
            <a:t>Already had 12-week PCV before 1 July</a:t>
          </a:r>
          <a:endParaRPr lang="en-GB" sz="4000" kern="1200">
            <a:latin typeface="Arial"/>
          </a:endParaRPr>
        </a:p>
        <a:p>
          <a:pPr marL="285750" lvl="1" indent="-285750" algn="l" defTabSz="1778000" rtl="0">
            <a:lnSpc>
              <a:spcPct val="90000"/>
            </a:lnSpc>
            <a:spcBef>
              <a:spcPct val="0"/>
            </a:spcBef>
            <a:spcAft>
              <a:spcPct val="15000"/>
            </a:spcAft>
            <a:buChar char="•"/>
          </a:pPr>
          <a:r>
            <a:rPr lang="en-GB" sz="4000" kern="1200"/>
            <a:t>Stay on previous schedule and have 2</a:t>
          </a:r>
          <a:r>
            <a:rPr lang="en-GB" sz="4000" kern="1200" baseline="30000"/>
            <a:t>nd</a:t>
          </a:r>
          <a:r>
            <a:rPr lang="en-GB" sz="4000" kern="1200"/>
            <a:t> </a:t>
          </a:r>
          <a:r>
            <a:rPr lang="en-GB" sz="4000" kern="1200">
              <a:latin typeface="Arial"/>
            </a:rPr>
            <a:t>Men B</a:t>
          </a:r>
          <a:r>
            <a:rPr lang="en-GB" sz="4000" kern="1200"/>
            <a:t> vaccine at 16 weeks of age </a:t>
          </a:r>
          <a:endParaRPr lang="en-US" kern="1200"/>
        </a:p>
      </dsp:txBody>
      <dsp:txXfrm>
        <a:off x="6497188" y="647184"/>
        <a:ext cx="5699235" cy="37290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EACEF0-681D-43F2-B669-02D3664D6A74}">
      <dsp:nvSpPr>
        <dsp:cNvPr id="0" name=""/>
        <dsp:cNvSpPr/>
      </dsp:nvSpPr>
      <dsp:spPr>
        <a:xfrm>
          <a:off x="0" y="126938"/>
          <a:ext cx="13783235" cy="107800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GB" sz="2800" kern="1200">
              <a:solidFill>
                <a:srgbClr val="002060"/>
              </a:solidFill>
            </a:rPr>
            <a:t>The manufacturing of Hib/</a:t>
          </a:r>
          <a:r>
            <a:rPr lang="en-GB" sz="2800" kern="1200" err="1">
              <a:solidFill>
                <a:srgbClr val="002060"/>
              </a:solidFill>
            </a:rPr>
            <a:t>MenC</a:t>
          </a:r>
          <a:r>
            <a:rPr lang="en-GB" sz="2800" kern="1200">
              <a:solidFill>
                <a:srgbClr val="002060"/>
              </a:solidFill>
            </a:rPr>
            <a:t> (</a:t>
          </a:r>
          <a:r>
            <a:rPr lang="en-GB" sz="2800" kern="1200" err="1">
              <a:solidFill>
                <a:srgbClr val="002060"/>
              </a:solidFill>
            </a:rPr>
            <a:t>Menitorix</a:t>
          </a:r>
          <a:r>
            <a:rPr lang="en-GB" sz="2800" kern="1200">
              <a:solidFill>
                <a:srgbClr val="002060"/>
              </a:solidFill>
            </a:rPr>
            <a:t>®)</a:t>
          </a:r>
          <a:r>
            <a:rPr lang="en-GB" sz="2800" kern="1200">
              <a:solidFill>
                <a:srgbClr val="002060"/>
              </a:solidFill>
              <a:latin typeface="Arial"/>
            </a:rPr>
            <a:t> </a:t>
          </a:r>
          <a:r>
            <a:rPr lang="en-GB" sz="2800" kern="1200">
              <a:solidFill>
                <a:srgbClr val="002060"/>
              </a:solidFill>
            </a:rPr>
            <a:t>vaccine has been discontinued</a:t>
          </a:r>
          <a:endParaRPr lang="en-US" sz="2800" kern="1200">
            <a:solidFill>
              <a:srgbClr val="002060"/>
            </a:solidFill>
          </a:endParaRPr>
        </a:p>
      </dsp:txBody>
      <dsp:txXfrm>
        <a:off x="52624" y="179562"/>
        <a:ext cx="13677987" cy="972760"/>
      </dsp:txXfrm>
    </dsp:sp>
    <dsp:sp modelId="{836BFD1B-A580-4D1C-84D8-17C396BBE635}">
      <dsp:nvSpPr>
        <dsp:cNvPr id="0" name=""/>
        <dsp:cNvSpPr/>
      </dsp:nvSpPr>
      <dsp:spPr>
        <a:xfrm>
          <a:off x="0" y="1204947"/>
          <a:ext cx="13783235" cy="1738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7618"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GB" sz="2200" kern="1200">
              <a:latin typeface="Arial"/>
            </a:rPr>
            <a:t>Commercial</a:t>
          </a:r>
          <a:r>
            <a:rPr lang="en-GB" sz="2200" kern="1200"/>
            <a:t> decision by the manufacturer (GSK)</a:t>
          </a:r>
          <a:endParaRPr lang="en-US" sz="2200" kern="1200"/>
        </a:p>
        <a:p>
          <a:pPr marL="228600" lvl="1" indent="-228600" algn="l" defTabSz="977900">
            <a:lnSpc>
              <a:spcPct val="90000"/>
            </a:lnSpc>
            <a:spcBef>
              <a:spcPct val="0"/>
            </a:spcBef>
            <a:spcAft>
              <a:spcPct val="20000"/>
            </a:spcAft>
            <a:buChar char="•"/>
          </a:pPr>
          <a:endParaRPr lang="en-GB" sz="2200" kern="1200">
            <a:latin typeface="Arial"/>
          </a:endParaRPr>
        </a:p>
        <a:p>
          <a:pPr marL="228600" lvl="1" indent="-228600" algn="l" defTabSz="977900">
            <a:lnSpc>
              <a:spcPct val="90000"/>
            </a:lnSpc>
            <a:spcBef>
              <a:spcPct val="0"/>
            </a:spcBef>
            <a:spcAft>
              <a:spcPct val="20000"/>
            </a:spcAft>
            <a:buChar char="•"/>
          </a:pPr>
          <a:r>
            <a:rPr lang="en-GB" sz="2200" kern="1200"/>
            <a:t>This is the only Hib/</a:t>
          </a:r>
          <a:r>
            <a:rPr lang="en-GB" sz="2200" kern="1200" err="1"/>
            <a:t>MenC</a:t>
          </a:r>
          <a:r>
            <a:rPr lang="en-GB" sz="2200" kern="1200"/>
            <a:t> vaccine available, so changes to the routine infant schedule are necessary</a:t>
          </a:r>
          <a:endParaRPr lang="en-US" sz="2200" kern="1200"/>
        </a:p>
        <a:p>
          <a:pPr marL="228600" lvl="1" indent="-228600" algn="l" defTabSz="977900">
            <a:lnSpc>
              <a:spcPct val="90000"/>
            </a:lnSpc>
            <a:spcBef>
              <a:spcPct val="0"/>
            </a:spcBef>
            <a:spcAft>
              <a:spcPct val="20000"/>
            </a:spcAft>
            <a:buChar char="•"/>
          </a:pPr>
          <a:endParaRPr lang="en-GB" sz="2200" kern="1200">
            <a:latin typeface="Arial"/>
          </a:endParaRPr>
        </a:p>
        <a:p>
          <a:pPr marL="228600" lvl="1" indent="-228600" algn="l" defTabSz="977900" rtl="0">
            <a:lnSpc>
              <a:spcPct val="90000"/>
            </a:lnSpc>
            <a:spcBef>
              <a:spcPct val="0"/>
            </a:spcBef>
            <a:spcAft>
              <a:spcPct val="20000"/>
            </a:spcAft>
            <a:buChar char="•"/>
          </a:pPr>
          <a:r>
            <a:rPr lang="en-GB" sz="2200" kern="1200"/>
            <a:t>UKHSA estimates that the central stock of Hib/</a:t>
          </a:r>
          <a:r>
            <a:rPr lang="en-GB" sz="2200" kern="1200" err="1"/>
            <a:t>MenC</a:t>
          </a:r>
          <a:r>
            <a:rPr lang="en-GB" sz="2200" kern="1200"/>
            <a:t> will be</a:t>
          </a:r>
          <a:r>
            <a:rPr lang="en-GB" sz="2200" kern="1200">
              <a:latin typeface="Arial"/>
            </a:rPr>
            <a:t> depleted</a:t>
          </a:r>
          <a:r>
            <a:rPr lang="en-GB" sz="2200" kern="1200"/>
            <a:t> by mid-2025</a:t>
          </a:r>
          <a:endParaRPr lang="en-US" sz="2200" kern="1200"/>
        </a:p>
      </dsp:txBody>
      <dsp:txXfrm>
        <a:off x="0" y="1204947"/>
        <a:ext cx="13783235" cy="1738800"/>
      </dsp:txXfrm>
    </dsp:sp>
    <dsp:sp modelId="{57F81852-CBB9-4B09-8FCF-3612490DD13D}">
      <dsp:nvSpPr>
        <dsp:cNvPr id="0" name=""/>
        <dsp:cNvSpPr/>
      </dsp:nvSpPr>
      <dsp:spPr>
        <a:xfrm>
          <a:off x="0" y="2943747"/>
          <a:ext cx="13783235" cy="107800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GB" sz="2800" kern="1200">
              <a:solidFill>
                <a:srgbClr val="002060"/>
              </a:solidFill>
              <a:latin typeface="Arial"/>
            </a:rPr>
            <a:t>JCVI</a:t>
          </a:r>
          <a:r>
            <a:rPr lang="en-GB" sz="2800" kern="1200">
              <a:solidFill>
                <a:srgbClr val="002060"/>
              </a:solidFill>
            </a:rPr>
            <a:t> advised that </a:t>
          </a:r>
          <a:r>
            <a:rPr lang="en-GB" sz="2800" kern="1200" err="1">
              <a:solidFill>
                <a:srgbClr val="002060"/>
              </a:solidFill>
            </a:rPr>
            <a:t>MenC</a:t>
          </a:r>
          <a:r>
            <a:rPr lang="en-GB" sz="2800" kern="1200">
              <a:solidFill>
                <a:srgbClr val="002060"/>
              </a:solidFill>
            </a:rPr>
            <a:t> vaccine is no longer required in the childhood schedule</a:t>
          </a:r>
          <a:endParaRPr lang="en-US" sz="2800" kern="1200">
            <a:solidFill>
              <a:srgbClr val="002060"/>
            </a:solidFill>
          </a:endParaRPr>
        </a:p>
      </dsp:txBody>
      <dsp:txXfrm>
        <a:off x="52624" y="2996371"/>
        <a:ext cx="13677987" cy="972760"/>
      </dsp:txXfrm>
    </dsp:sp>
    <dsp:sp modelId="{B6939A2A-C141-4557-A0A0-E38EF66729C8}">
      <dsp:nvSpPr>
        <dsp:cNvPr id="0" name=""/>
        <dsp:cNvSpPr/>
      </dsp:nvSpPr>
      <dsp:spPr>
        <a:xfrm>
          <a:off x="0" y="4021755"/>
          <a:ext cx="13783235" cy="1622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7618"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GB" sz="2200" kern="1200">
              <a:latin typeface="Arial"/>
            </a:rPr>
            <a:t>The success</a:t>
          </a:r>
          <a:r>
            <a:rPr lang="en-GB" sz="2200" kern="1200"/>
            <a:t> of the Meningococcal C containing vaccine programmes and the decline of invasive Meningococcal C disease subsequently</a:t>
          </a:r>
          <a:endParaRPr lang="en-US" sz="2200" kern="1200"/>
        </a:p>
        <a:p>
          <a:pPr marL="228600" lvl="1" indent="-228600" algn="l" defTabSz="977900">
            <a:lnSpc>
              <a:spcPct val="90000"/>
            </a:lnSpc>
            <a:spcBef>
              <a:spcPct val="0"/>
            </a:spcBef>
            <a:spcAft>
              <a:spcPct val="20000"/>
            </a:spcAft>
            <a:buChar char="•"/>
          </a:pPr>
          <a:endParaRPr lang="en-GB" sz="2200" kern="1200">
            <a:latin typeface="Arial"/>
          </a:endParaRPr>
        </a:p>
        <a:p>
          <a:pPr marL="228600" lvl="1" indent="-228600" algn="l" defTabSz="977900">
            <a:lnSpc>
              <a:spcPct val="90000"/>
            </a:lnSpc>
            <a:spcBef>
              <a:spcPct val="0"/>
            </a:spcBef>
            <a:spcAft>
              <a:spcPct val="20000"/>
            </a:spcAft>
            <a:buChar char="•"/>
          </a:pPr>
          <a:r>
            <a:rPr lang="en-GB" sz="2200" kern="1200"/>
            <a:t>The excellent current control of Meningococcal disease can be maintained through the </a:t>
          </a:r>
          <a:r>
            <a:rPr lang="en-GB" sz="2200" kern="1200" err="1"/>
            <a:t>MenACWY</a:t>
          </a:r>
          <a:r>
            <a:rPr lang="en-GB" sz="2200" kern="1200"/>
            <a:t> teenage vaccine programme</a:t>
          </a:r>
          <a:endParaRPr lang="en-US" sz="2200" kern="1200"/>
        </a:p>
      </dsp:txBody>
      <dsp:txXfrm>
        <a:off x="0" y="4021755"/>
        <a:ext cx="13783235" cy="1622880"/>
      </dsp:txXfrm>
    </dsp:sp>
    <dsp:sp modelId="{BB59FD75-2A62-4881-B38D-094A4335AD77}">
      <dsp:nvSpPr>
        <dsp:cNvPr id="0" name=""/>
        <dsp:cNvSpPr/>
      </dsp:nvSpPr>
      <dsp:spPr>
        <a:xfrm>
          <a:off x="0" y="5644635"/>
          <a:ext cx="13783235" cy="107800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GB" sz="2800" kern="1200">
              <a:solidFill>
                <a:srgbClr val="002060"/>
              </a:solidFill>
              <a:latin typeface="Calibri"/>
              <a:ea typeface="Calibri"/>
              <a:cs typeface="Calibri"/>
            </a:rPr>
            <a:t>JCVI </a:t>
          </a:r>
          <a:r>
            <a:rPr lang="en-GB" sz="2800" kern="1200">
              <a:solidFill>
                <a:srgbClr val="002060"/>
              </a:solidFill>
              <a:latin typeface="Arial"/>
              <a:ea typeface="+mn-ea"/>
              <a:cs typeface="+mn-cs"/>
            </a:rPr>
            <a:t>advised</a:t>
          </a:r>
          <a:r>
            <a:rPr lang="en-GB" sz="2800" kern="1200">
              <a:solidFill>
                <a:srgbClr val="002060"/>
              </a:solidFill>
              <a:latin typeface="Calibri"/>
              <a:ea typeface="Calibri"/>
              <a:cs typeface="Calibri"/>
            </a:rPr>
            <a:t> </a:t>
          </a:r>
          <a:r>
            <a:rPr lang="en-GB" sz="2800" kern="1200">
              <a:solidFill>
                <a:srgbClr val="002060"/>
              </a:solidFill>
              <a:latin typeface="Arial"/>
            </a:rPr>
            <a:t>that there</a:t>
          </a:r>
          <a:r>
            <a:rPr lang="en-GB" sz="2800" kern="1200">
              <a:solidFill>
                <a:srgbClr val="002060"/>
              </a:solidFill>
            </a:rPr>
            <a:t> is still a need for a dose of Hib vaccine during the second year of life</a:t>
          </a:r>
          <a:endParaRPr lang="en-US" sz="2800" kern="1200">
            <a:solidFill>
              <a:srgbClr val="002060"/>
            </a:solidFill>
          </a:endParaRPr>
        </a:p>
      </dsp:txBody>
      <dsp:txXfrm>
        <a:off x="52624" y="5697259"/>
        <a:ext cx="13677987" cy="9727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08/06/2025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08/06/2025</a:t>
            </a:fld>
            <a:endParaRPr lang="en-GB"/>
          </a:p>
        </p:txBody>
      </p:sp>
      <p:sp>
        <p:nvSpPr>
          <p:cNvPr id="4" name="Slide Image Placeholder 3"/>
          <p:cNvSpPr>
            <a:spLocks noGrp="1" noRot="1" noChangeAspect="1"/>
          </p:cNvSpPr>
          <p:nvPr>
            <p:ph type="sldImg" idx="2"/>
          </p:nvPr>
        </p:nvSpPr>
        <p:spPr>
          <a:xfrm>
            <a:off x="703263" y="1143000"/>
            <a:ext cx="54514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1374618" rtl="0" eaLnBrk="1" latinLnBrk="0" hangingPunct="1">
      <a:defRPr sz="1804" kern="1200">
        <a:solidFill>
          <a:schemeClr val="tx1"/>
        </a:solidFill>
        <a:latin typeface="+mn-lt"/>
        <a:ea typeface="+mn-ea"/>
        <a:cs typeface="+mn-cs"/>
      </a:defRPr>
    </a:lvl1pPr>
    <a:lvl2pPr marL="687309" algn="l" defTabSz="1374618" rtl="0" eaLnBrk="1" latinLnBrk="0" hangingPunct="1">
      <a:defRPr sz="1804" kern="1200">
        <a:solidFill>
          <a:schemeClr val="tx1"/>
        </a:solidFill>
        <a:latin typeface="+mn-lt"/>
        <a:ea typeface="+mn-ea"/>
        <a:cs typeface="+mn-cs"/>
      </a:defRPr>
    </a:lvl2pPr>
    <a:lvl3pPr marL="1374618" algn="l" defTabSz="1374618" rtl="0" eaLnBrk="1" latinLnBrk="0" hangingPunct="1">
      <a:defRPr sz="1804" kern="1200">
        <a:solidFill>
          <a:schemeClr val="tx1"/>
        </a:solidFill>
        <a:latin typeface="+mn-lt"/>
        <a:ea typeface="+mn-ea"/>
        <a:cs typeface="+mn-cs"/>
      </a:defRPr>
    </a:lvl3pPr>
    <a:lvl4pPr marL="2061926" algn="l" defTabSz="1374618" rtl="0" eaLnBrk="1" latinLnBrk="0" hangingPunct="1">
      <a:defRPr sz="1804" kern="1200">
        <a:solidFill>
          <a:schemeClr val="tx1"/>
        </a:solidFill>
        <a:latin typeface="+mn-lt"/>
        <a:ea typeface="+mn-ea"/>
        <a:cs typeface="+mn-cs"/>
      </a:defRPr>
    </a:lvl4pPr>
    <a:lvl5pPr marL="2749235" algn="l" defTabSz="1374618" rtl="0" eaLnBrk="1" latinLnBrk="0" hangingPunct="1">
      <a:defRPr sz="1804" kern="1200">
        <a:solidFill>
          <a:schemeClr val="tx1"/>
        </a:solidFill>
        <a:latin typeface="+mn-lt"/>
        <a:ea typeface="+mn-ea"/>
        <a:cs typeface="+mn-cs"/>
      </a:defRPr>
    </a:lvl5pPr>
    <a:lvl6pPr marL="3436544" algn="l" defTabSz="1374618" rtl="0" eaLnBrk="1" latinLnBrk="0" hangingPunct="1">
      <a:defRPr sz="1804" kern="1200">
        <a:solidFill>
          <a:schemeClr val="tx1"/>
        </a:solidFill>
        <a:latin typeface="+mn-lt"/>
        <a:ea typeface="+mn-ea"/>
        <a:cs typeface="+mn-cs"/>
      </a:defRPr>
    </a:lvl6pPr>
    <a:lvl7pPr marL="4123853" algn="l" defTabSz="1374618" rtl="0" eaLnBrk="1" latinLnBrk="0" hangingPunct="1">
      <a:defRPr sz="1804" kern="1200">
        <a:solidFill>
          <a:schemeClr val="tx1"/>
        </a:solidFill>
        <a:latin typeface="+mn-lt"/>
        <a:ea typeface="+mn-ea"/>
        <a:cs typeface="+mn-cs"/>
      </a:defRPr>
    </a:lvl7pPr>
    <a:lvl8pPr marL="4811161" algn="l" defTabSz="1374618" rtl="0" eaLnBrk="1" latinLnBrk="0" hangingPunct="1">
      <a:defRPr sz="1804" kern="1200">
        <a:solidFill>
          <a:schemeClr val="tx1"/>
        </a:solidFill>
        <a:latin typeface="+mn-lt"/>
        <a:ea typeface="+mn-ea"/>
        <a:cs typeface="+mn-cs"/>
      </a:defRPr>
    </a:lvl8pPr>
    <a:lvl9pPr marL="5498470" algn="l" defTabSz="1374618" rtl="0" eaLnBrk="1" latinLnBrk="0" hangingPunct="1">
      <a:defRPr sz="180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wales/changes-routine-childhood-and-selective-neonatal-hepatitis-b-vaccinations-whc2025019"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wales/health-circulars-2024-2027"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www.gov.uk/government/groups/joint-committee-on-vaccination-and-immunisation" TargetMode="External"/><Relationship Id="rId4" Type="http://schemas.openxmlformats.org/officeDocument/2006/relationships/hyperlink" Target="https://app.box.com/s/iddfb4ppwkmtjusir2tc/file/1808041573773"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pPr>
              <a:defRPr/>
            </a:pPr>
            <a:r>
              <a:rPr lang="en-GB" sz="2000" kern="120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20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2000" kern="120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2000" kern="120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2000" kern="1200">
                <a:solidFill>
                  <a:schemeClr val="tx1"/>
                </a:solidFill>
                <a:latin typeface="Arial" charset="0"/>
                <a:ea typeface="ＭＳ Ｐゴシック" charset="-128"/>
                <a:cs typeface="+mn-cs"/>
              </a:rPr>
              <a:t>© 2025 Public Health Wales NHS Trust.</a:t>
            </a:r>
            <a:endParaRPr lang="en-US">
              <a:latin typeface="Arial" pitchFamily="34" charset="0"/>
              <a:ea typeface="ＭＳ Ｐゴシック" pitchFamily="34" charset="-128"/>
            </a:endParaRPr>
          </a:p>
          <a:p>
            <a:endParaRPr lang="en-GB"/>
          </a:p>
        </p:txBody>
      </p:sp>
      <p:sp>
        <p:nvSpPr>
          <p:cNvPr id="4" name="Slide Number Placeholder 3"/>
          <p:cNvSpPr>
            <a:spLocks noGrp="1"/>
          </p:cNvSpPr>
          <p:nvPr>
            <p:ph type="sldNum" sz="quarter" idx="5"/>
          </p:nvPr>
        </p:nvSpPr>
        <p:spPr/>
        <p:txBody>
          <a:bodyPr/>
          <a:lstStyle/>
          <a:p>
            <a:fld id="{43064EAD-90E7-4E2F-9BA2-EB3158278DFE}" type="slidenum">
              <a:rPr lang="en-US" smtClean="0"/>
              <a:t>1</a:t>
            </a:fld>
            <a:endParaRPr lang="en-US"/>
          </a:p>
        </p:txBody>
      </p:sp>
    </p:spTree>
    <p:extLst>
      <p:ext uri="{BB962C8B-B14F-4D97-AF65-F5344CB8AC3E}">
        <p14:creationId xmlns:p14="http://schemas.microsoft.com/office/powerpoint/2010/main" val="1429956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3064EAD-90E7-4E2F-9BA2-EB3158278DFE}" type="slidenum">
              <a:rPr lang="en-US" smtClean="0"/>
              <a:t>17</a:t>
            </a:fld>
            <a:endParaRPr lang="en-US"/>
          </a:p>
        </p:txBody>
      </p:sp>
    </p:spTree>
    <p:extLst>
      <p:ext uri="{BB962C8B-B14F-4D97-AF65-F5344CB8AC3E}">
        <p14:creationId xmlns:p14="http://schemas.microsoft.com/office/powerpoint/2010/main" val="4185012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3064EAD-90E7-4E2F-9BA2-EB3158278DFE}" type="slidenum">
              <a:rPr lang="en-US" smtClean="0"/>
              <a:t>24</a:t>
            </a:fld>
            <a:endParaRPr lang="en-US"/>
          </a:p>
        </p:txBody>
      </p:sp>
    </p:spTree>
    <p:extLst>
      <p:ext uri="{BB962C8B-B14F-4D97-AF65-F5344CB8AC3E}">
        <p14:creationId xmlns:p14="http://schemas.microsoft.com/office/powerpoint/2010/main" val="11279696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32</a:t>
            </a:fld>
            <a:endParaRPr lang="en-GB"/>
          </a:p>
        </p:txBody>
      </p:sp>
    </p:spTree>
    <p:extLst>
      <p:ext uri="{BB962C8B-B14F-4D97-AF65-F5344CB8AC3E}">
        <p14:creationId xmlns:p14="http://schemas.microsoft.com/office/powerpoint/2010/main" val="2331107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74618" rtl="0" eaLnBrk="1" fontAlgn="auto" latinLnBrk="0" hangingPunct="1">
              <a:lnSpc>
                <a:spcPct val="100000"/>
              </a:lnSpc>
              <a:spcBef>
                <a:spcPts val="0"/>
              </a:spcBef>
              <a:spcAft>
                <a:spcPts val="0"/>
              </a:spcAft>
              <a:buClrTx/>
              <a:buSzTx/>
              <a:buFontTx/>
              <a:buNone/>
              <a:tabLst/>
              <a:defRPr/>
            </a:pPr>
            <a:r>
              <a:rPr lang="en-GB"/>
              <a:t>* It’s important to highlight that the advice </a:t>
            </a:r>
            <a:r>
              <a:rPr lang="en-GB" sz="2000"/>
              <a:t>in relation to Hib/</a:t>
            </a:r>
            <a:r>
              <a:rPr lang="en-GB" sz="2000" err="1"/>
              <a:t>MeC</a:t>
            </a:r>
            <a:r>
              <a:rPr lang="en-GB" sz="2000"/>
              <a:t> ( </a:t>
            </a:r>
            <a:r>
              <a:rPr lang="en-GB" sz="2000" err="1"/>
              <a:t>Menitorix</a:t>
            </a:r>
            <a:r>
              <a:rPr lang="en-GB" sz="2000"/>
              <a:t>) is different to Welsh policy. NHS Wales is deploying a ‘hard stop,’ so f</a:t>
            </a:r>
            <a:r>
              <a:rPr lang="en-GB">
                <a:effectLst/>
              </a:rPr>
              <a:t>rom 1 July 2025 Hib/</a:t>
            </a:r>
            <a:r>
              <a:rPr lang="en-GB" err="1">
                <a:effectLst/>
              </a:rPr>
              <a:t>MenC</a:t>
            </a:r>
            <a:r>
              <a:rPr lang="en-GB">
                <a:effectLst/>
              </a:rPr>
              <a:t> (</a:t>
            </a:r>
            <a:r>
              <a:rPr lang="en-GB" err="1">
                <a:effectLst/>
              </a:rPr>
              <a:t>Menitorix</a:t>
            </a:r>
            <a:r>
              <a:rPr lang="en-GB" b="1">
                <a:effectLst/>
              </a:rPr>
              <a:t> ®</a:t>
            </a:r>
            <a:r>
              <a:rPr lang="en-GB">
                <a:effectLst/>
              </a:rPr>
              <a:t>)</a:t>
            </a:r>
            <a:r>
              <a:rPr lang="en-GB" b="1">
                <a:effectLst/>
              </a:rPr>
              <a:t> </a:t>
            </a:r>
            <a:r>
              <a:rPr lang="en-GB">
                <a:effectLst/>
              </a:rPr>
              <a:t>will no longer be included in the childhood immunisation schedule in Wales. Please refer to Welsh Policy for further information: </a:t>
            </a:r>
            <a:r>
              <a:rPr lang="en-GB">
                <a:hlinkClick r:id="rId3"/>
              </a:rPr>
              <a:t>Changes to routine childhood and selective neonatal hepatitis B vaccinations (WHC/2025/019) | GOV.WALES</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870527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8746082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F5893F-4C92-4798-ABE9-9E2796B6950B}" type="slidenum">
              <a:rPr lang="en-GB" smtClean="0"/>
              <a:t>35</a:t>
            </a:fld>
            <a:endParaRPr lang="en-GB"/>
          </a:p>
        </p:txBody>
      </p:sp>
    </p:spTree>
    <p:extLst>
      <p:ext uri="{BB962C8B-B14F-4D97-AF65-F5344CB8AC3E}">
        <p14:creationId xmlns:p14="http://schemas.microsoft.com/office/powerpoint/2010/main" val="3275216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374618" rtl="0" eaLnBrk="1" fontAlgn="auto" latinLnBrk="0" hangingPunct="1">
              <a:lnSpc>
                <a:spcPct val="100000"/>
              </a:lnSpc>
              <a:spcBef>
                <a:spcPts val="0"/>
              </a:spcBef>
              <a:spcAft>
                <a:spcPts val="0"/>
              </a:spcAft>
              <a:buClrTx/>
              <a:buSzTx/>
              <a:buFontTx/>
              <a:buNone/>
              <a:tabLst/>
              <a:defRPr/>
            </a:pPr>
            <a:r>
              <a:rPr lang="en-GB" sz="1800">
                <a:hlinkClick r:id="rId3"/>
              </a:rPr>
              <a:t>Joint Committee on Vaccination and Immunisation (JCVI) statement on changes to the childhood immunisation schedule - GOV.UK</a:t>
            </a:r>
            <a:endParaRPr lang="en-GB" sz="1800">
              <a:cs typeface="Arial"/>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2905596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43000"/>
            <a:ext cx="5451475"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3064EAD-90E7-4E2F-9BA2-EB3158278DFE}" type="slidenum">
              <a:rPr lang="en-US" smtClean="0"/>
              <a:t>8</a:t>
            </a:fld>
            <a:endParaRPr lang="en-US"/>
          </a:p>
        </p:txBody>
      </p:sp>
    </p:spTree>
    <p:extLst>
      <p:ext uri="{BB962C8B-B14F-4D97-AF65-F5344CB8AC3E}">
        <p14:creationId xmlns:p14="http://schemas.microsoft.com/office/powerpoint/2010/main" val="1130173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Health circulars: 2024 to 2027 | GOV.WALES</a:t>
            </a:r>
            <a:endParaRPr lang="en-GB"/>
          </a:p>
          <a:p>
            <a:r>
              <a:rPr lang="en-US">
                <a:hlinkClick r:id="rId4"/>
              </a:rPr>
              <a:t>JCVI Minutes 5th February 2025 </a:t>
            </a:r>
            <a:r>
              <a:rPr lang="en-US">
                <a:hlinkClick r:id="rId5"/>
              </a:rPr>
              <a:t>Joint Committee on Vaccination and Immunisation - GOV.UK</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2205523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E93EBC-8A56-ED80-1C6C-248FD429D6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868E13-9876-0E95-2323-EA7FCA89BDFB}"/>
              </a:ext>
            </a:extLst>
          </p:cNvPr>
          <p:cNvSpPr>
            <a:spLocks noGrp="1" noRot="1" noChangeAspect="1"/>
          </p:cNvSpPr>
          <p:nvPr>
            <p:ph type="sldImg"/>
          </p:nvPr>
        </p:nvSpPr>
        <p:spPr>
          <a:xfrm>
            <a:off x="703263" y="1143000"/>
            <a:ext cx="5451475" cy="3086100"/>
          </a:xfrm>
        </p:spPr>
      </p:sp>
      <p:sp>
        <p:nvSpPr>
          <p:cNvPr id="3" name="Notes Placeholder 2">
            <a:extLst>
              <a:ext uri="{FF2B5EF4-FFF2-40B4-BE49-F238E27FC236}">
                <a16:creationId xmlns:a16="http://schemas.microsoft.com/office/drawing/2014/main" id="{887E1453-ED67-AD5B-8CB0-81C0CC0D1E4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32AB703-F0CA-0FEC-60D9-2179446E8439}"/>
              </a:ext>
            </a:extLst>
          </p:cNvPr>
          <p:cNvSpPr>
            <a:spLocks noGrp="1"/>
          </p:cNvSpPr>
          <p:nvPr>
            <p:ph type="sldNum" sz="quarter" idx="5"/>
          </p:nvPr>
        </p:nvSpPr>
        <p:spPr/>
        <p:txBody>
          <a:bodyPr/>
          <a:lstStyle/>
          <a:p>
            <a:fld id="{43064EAD-90E7-4E2F-9BA2-EB3158278DFE}" type="slidenum">
              <a:rPr lang="en-US" smtClean="0"/>
              <a:t>12</a:t>
            </a:fld>
            <a:endParaRPr lang="en-US"/>
          </a:p>
        </p:txBody>
      </p:sp>
    </p:spTree>
    <p:extLst>
      <p:ext uri="{BB962C8B-B14F-4D97-AF65-F5344CB8AC3E}">
        <p14:creationId xmlns:p14="http://schemas.microsoft.com/office/powerpoint/2010/main" val="3834160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hlinkClick r:id="rId3"/>
              </a:rPr>
              <a:t>Joint Committee on Vaccination and Immunisation (JCVI) statement on changes to the childhood immunisation schedule - GOV.UK</a:t>
            </a:r>
            <a:r>
              <a:rPr lang="en-GB" sz="1800"/>
              <a:t> (November 2022)</a:t>
            </a:r>
          </a:p>
          <a:p>
            <a:endParaRPr lang="en-GB" sz="1800">
              <a:ea typeface="Calibri"/>
              <a:cs typeface="Calibri"/>
            </a:endParaRPr>
          </a:p>
          <a:p>
            <a:pPr marL="285750" indent="-285750" algn="just">
              <a:lnSpc>
                <a:spcPct val="90000"/>
              </a:lnSpc>
              <a:buFont typeface="Arial"/>
              <a:buChar char="•"/>
            </a:pPr>
            <a:endParaRPr lang="en-GB" sz="1800">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3577647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*Lacy J and others (2022). ‘Impact of an accelerated measles-mumps-rubella (MMR) vaccine scheduled on vaccine coverage: an ecological study among London children, 2012-2018’ Vaccine: volume 40, issue 3, pages 444 to 449</a:t>
            </a:r>
          </a:p>
          <a:p>
            <a:endParaRPr lang="en-US">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38184140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2082018"/>
            <a:ext cx="18288000" cy="826848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921027" y="7152048"/>
            <a:ext cx="16705791" cy="725859"/>
          </a:xfrm>
          <a:prstGeom prst="rect">
            <a:avLst/>
          </a:prstGeom>
        </p:spPr>
        <p:txBody>
          <a:bodyPr/>
          <a:lstStyle>
            <a:lvl1pPr marL="0" indent="0">
              <a:buNone/>
              <a:defRPr sz="3760">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935038" y="8267700"/>
            <a:ext cx="10561637" cy="1410872"/>
          </a:xfrm>
          <a:prstGeom prst="rect">
            <a:avLst/>
          </a:prstGeom>
        </p:spPr>
        <p:txBody>
          <a:bodyPr/>
          <a:lstStyle>
            <a:lvl1pPr marL="0" indent="0">
              <a:buNone/>
              <a:defRPr>
                <a:solidFill>
                  <a:schemeClr val="bg1">
                    <a:lumMod val="95000"/>
                  </a:schemeClr>
                </a:solidFill>
              </a:defRPr>
            </a:lvl1pPr>
            <a:lvl2pPr marL="681617" indent="0">
              <a:buNone/>
              <a:defRPr>
                <a:solidFill>
                  <a:schemeClr val="bg1">
                    <a:lumMod val="95000"/>
                  </a:schemeClr>
                </a:solidFill>
              </a:defRPr>
            </a:lvl2pPr>
          </a:lstStyle>
          <a:p>
            <a:r>
              <a:rPr lang="en-GB" sz="3600">
                <a:solidFill>
                  <a:schemeClr val="bg1"/>
                </a:solidFill>
              </a:rPr>
              <a:t>Vaccine Preventable Disease Programme</a:t>
            </a:r>
          </a:p>
          <a:p>
            <a:r>
              <a:rPr lang="en-GB" sz="3600">
                <a:solidFill>
                  <a:schemeClr val="bg1"/>
                </a:solidFill>
              </a:rPr>
              <a:t>Public Health Wales</a:t>
            </a:r>
          </a:p>
          <a:p>
            <a:pPr marL="681617" marR="0" lvl="1" indent="0" algn="l" defTabSz="1363233" rtl="0" eaLnBrk="1" fontAlgn="auto" latinLnBrk="0" hangingPunct="1">
              <a:lnSpc>
                <a:spcPct val="90000"/>
              </a:lnSpc>
              <a:spcBef>
                <a:spcPts val="745"/>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19781303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51069"/>
            <a:ext cx="15773400" cy="2000618"/>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1257300" y="2755344"/>
            <a:ext cx="15773400" cy="656729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a:xfrm>
            <a:off x="8765181" y="9580846"/>
            <a:ext cx="780506" cy="551068"/>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pic>
        <p:nvPicPr>
          <p:cNvPr id="5" name="Picture 4" descr="A black and white logo&#10;&#10;AI-generated content may be incorrect.">
            <a:extLst>
              <a:ext uri="{FF2B5EF4-FFF2-40B4-BE49-F238E27FC236}">
                <a16:creationId xmlns:a16="http://schemas.microsoft.com/office/drawing/2014/main" id="{7115F8DF-83A7-7CB9-FEED-4910990811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84366" y="9445493"/>
            <a:ext cx="2799638" cy="802792"/>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525C2CB-F87F-E634-DA9D-47A904B93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1091" y="9440639"/>
            <a:ext cx="4308684" cy="802792"/>
          </a:xfrm>
          <a:prstGeom prst="rect">
            <a:avLst/>
          </a:prstGeom>
        </p:spPr>
      </p:pic>
    </p:spTree>
    <p:extLst>
      <p:ext uri="{BB962C8B-B14F-4D97-AF65-F5344CB8AC3E}">
        <p14:creationId xmlns:p14="http://schemas.microsoft.com/office/powerpoint/2010/main" val="340932686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2124222"/>
            <a:ext cx="18288000" cy="8226278"/>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935038" y="5880100"/>
            <a:ext cx="10561637" cy="1941513"/>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5231322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C3043E6A-190F-3243-ACC1-1EDC647D0975}"/>
              </a:ext>
            </a:extLst>
          </p:cNvPr>
          <p:cNvSpPr/>
          <p:nvPr userDrawn="1"/>
        </p:nvSpPr>
        <p:spPr>
          <a:xfrm>
            <a:off x="-2" y="3137234"/>
            <a:ext cx="17392092" cy="7213266"/>
          </a:xfrm>
          <a:custGeom>
            <a:avLst/>
            <a:gdLst>
              <a:gd name="connsiteX0" fmla="*/ 0 w 11594728"/>
              <a:gd name="connsiteY0" fmla="*/ 0 h 4779342"/>
              <a:gd name="connsiteX1" fmla="*/ 10694728 w 11594728"/>
              <a:gd name="connsiteY1" fmla="*/ 0 h 4779342"/>
              <a:gd name="connsiteX2" fmla="*/ 11594728 w 11594728"/>
              <a:gd name="connsiteY2" fmla="*/ 900000 h 4779342"/>
              <a:gd name="connsiteX3" fmla="*/ 11594728 w 11594728"/>
              <a:gd name="connsiteY3" fmla="*/ 4779342 h 4779342"/>
              <a:gd name="connsiteX4" fmla="*/ 0 w 11594728"/>
              <a:gd name="connsiteY4" fmla="*/ 4779342 h 4779342"/>
              <a:gd name="connsiteX5" fmla="*/ 0 w 11594728"/>
              <a:gd name="connsiteY5" fmla="*/ 0 h 477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94728" h="4779342">
                <a:moveTo>
                  <a:pt x="0" y="0"/>
                </a:moveTo>
                <a:lnTo>
                  <a:pt x="10694728" y="0"/>
                </a:lnTo>
                <a:cubicBezTo>
                  <a:pt x="11191784" y="0"/>
                  <a:pt x="11594728" y="402944"/>
                  <a:pt x="11594728" y="900000"/>
                </a:cubicBezTo>
                <a:lnTo>
                  <a:pt x="11594728" y="4779342"/>
                </a:lnTo>
                <a:lnTo>
                  <a:pt x="0" y="4779342"/>
                </a:lnTo>
                <a:lnTo>
                  <a:pt x="0" y="0"/>
                </a:lnTo>
                <a:close/>
              </a:path>
            </a:pathLst>
          </a:custGeom>
          <a:solidFill>
            <a:srgbClr val="007C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700"/>
          </a:p>
        </p:txBody>
      </p:sp>
      <p:pic>
        <p:nvPicPr>
          <p:cNvPr id="4" name="Picture 3">
            <a:extLst>
              <a:ext uri="{FF2B5EF4-FFF2-40B4-BE49-F238E27FC236}">
                <a16:creationId xmlns:a16="http://schemas.microsoft.com/office/drawing/2014/main" id="{931EC4B2-CA6D-D246-AE7B-B00C1AF8DB1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8882" y="349894"/>
            <a:ext cx="2569658" cy="2454051"/>
          </a:xfrm>
          <a:prstGeom prst="rect">
            <a:avLst/>
          </a:prstGeom>
        </p:spPr>
      </p:pic>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769433" y="3816401"/>
            <a:ext cx="15722426" cy="3603507"/>
          </a:xfrm>
        </p:spPr>
        <p:txBody>
          <a:bodyPr anchor="t"/>
          <a:lstStyle>
            <a:lvl1pPr algn="l">
              <a:defRPr sz="6000"/>
            </a:lvl1pPr>
          </a:lstStyle>
          <a:p>
            <a:r>
              <a:rPr lang="en-US"/>
              <a:t>Click to edit Master title style</a:t>
            </a:r>
            <a:endParaRPr lang="en-GB"/>
          </a:p>
        </p:txBody>
      </p:sp>
    </p:spTree>
    <p:extLst>
      <p:ext uri="{BB962C8B-B14F-4D97-AF65-F5344CB8AC3E}">
        <p14:creationId xmlns:p14="http://schemas.microsoft.com/office/powerpoint/2010/main" val="3282482331"/>
      </p:ext>
    </p:extLst>
  </p:cSld>
  <p:clrMapOvr>
    <a:overrideClrMapping bg1="lt1" tx1="dk1" bg2="lt2" tx2="dk2" accent1="accent1" accent2="accent2" accent3="accent3" accent4="accent4" accent5="accent5" accent6="accent6" hlink="hlink" folHlink="folHlink"/>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769433" y="3816401"/>
            <a:ext cx="15722426" cy="3603507"/>
          </a:xfrm>
        </p:spPr>
        <p:txBody>
          <a:bodyPr anchor="t"/>
          <a:lstStyle>
            <a:lvl1pPr algn="l">
              <a:defRPr sz="6000"/>
            </a:lvl1pPr>
          </a:lstStyle>
          <a:p>
            <a:r>
              <a:rPr lang="en-US"/>
              <a:t>Click to edit Master title style</a:t>
            </a:r>
            <a:endParaRPr lang="en-GB"/>
          </a:p>
        </p:txBody>
      </p:sp>
    </p:spTree>
    <p:extLst>
      <p:ext uri="{BB962C8B-B14F-4D97-AF65-F5344CB8AC3E}">
        <p14:creationId xmlns:p14="http://schemas.microsoft.com/office/powerpoint/2010/main" val="1199069062"/>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1257300" y="2755342"/>
            <a:ext cx="7772400" cy="65672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9258300" y="2755342"/>
            <a:ext cx="7772400" cy="65672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endParaRPr lang="en-GB" sz="21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2100"/>
          </a:p>
        </p:txBody>
      </p:sp>
    </p:spTree>
    <p:extLst>
      <p:ext uri="{BB962C8B-B14F-4D97-AF65-F5344CB8AC3E}">
        <p14:creationId xmlns:p14="http://schemas.microsoft.com/office/powerpoint/2010/main" val="3490326815"/>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endParaRPr lang="en-GB" sz="21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2100"/>
          </a:p>
        </p:txBody>
      </p:sp>
    </p:spTree>
    <p:extLst>
      <p:ext uri="{BB962C8B-B14F-4D97-AF65-F5344CB8AC3E}">
        <p14:creationId xmlns:p14="http://schemas.microsoft.com/office/powerpoint/2010/main" val="2839797017"/>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9341992"/>
            <a:ext cx="18288000" cy="1008508"/>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dt="0"/>
  <p:txStyles>
    <p:title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p:titleStyle>
    <p:bodyStyle>
      <a:lvl1pPr marL="340808" indent="-340808" algn="l" defTabSz="1363233" rtl="0" eaLnBrk="1" latinLnBrk="0" hangingPunct="1">
        <a:lnSpc>
          <a:spcPct val="90000"/>
        </a:lnSpc>
        <a:spcBef>
          <a:spcPts val="1491"/>
        </a:spcBef>
        <a:buFont typeface="Arial" panose="020B0604020202020204" pitchFamily="34" charset="0"/>
        <a:buChar char="•"/>
        <a:defRPr sz="4174" kern="1200">
          <a:solidFill>
            <a:schemeClr val="tx1"/>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p:bodyStyle>
    <p:otherStyle>
      <a:defPPr>
        <a:defRPr lang="en-US"/>
      </a:defPPr>
      <a:lvl1pPr marL="0" algn="l" defTabSz="1363233" rtl="0" eaLnBrk="1" latinLnBrk="0" hangingPunct="1">
        <a:defRPr sz="2684" kern="1200">
          <a:solidFill>
            <a:schemeClr val="tx1"/>
          </a:solidFill>
          <a:latin typeface="+mn-lt"/>
          <a:ea typeface="+mn-ea"/>
          <a:cs typeface="+mn-cs"/>
        </a:defRPr>
      </a:lvl1pPr>
      <a:lvl2pPr marL="681617" algn="l" defTabSz="1363233" rtl="0" eaLnBrk="1" latinLnBrk="0" hangingPunct="1">
        <a:defRPr sz="2684" kern="1200">
          <a:solidFill>
            <a:schemeClr val="tx1"/>
          </a:solidFill>
          <a:latin typeface="+mn-lt"/>
          <a:ea typeface="+mn-ea"/>
          <a:cs typeface="+mn-cs"/>
        </a:defRPr>
      </a:lvl2pPr>
      <a:lvl3pPr marL="1363233" algn="l" defTabSz="1363233" rtl="0" eaLnBrk="1" latinLnBrk="0" hangingPunct="1">
        <a:defRPr sz="2684" kern="1200">
          <a:solidFill>
            <a:schemeClr val="tx1"/>
          </a:solidFill>
          <a:latin typeface="+mn-lt"/>
          <a:ea typeface="+mn-ea"/>
          <a:cs typeface="+mn-cs"/>
        </a:defRPr>
      </a:lvl3pPr>
      <a:lvl4pPr marL="2044850" algn="l" defTabSz="1363233" rtl="0" eaLnBrk="1" latinLnBrk="0" hangingPunct="1">
        <a:defRPr sz="2684" kern="1200">
          <a:solidFill>
            <a:schemeClr val="tx1"/>
          </a:solidFill>
          <a:latin typeface="+mn-lt"/>
          <a:ea typeface="+mn-ea"/>
          <a:cs typeface="+mn-cs"/>
        </a:defRPr>
      </a:lvl4pPr>
      <a:lvl5pPr marL="2726466" algn="l" defTabSz="1363233" rtl="0" eaLnBrk="1" latinLnBrk="0" hangingPunct="1">
        <a:defRPr sz="2684" kern="1200">
          <a:solidFill>
            <a:schemeClr val="tx1"/>
          </a:solidFill>
          <a:latin typeface="+mn-lt"/>
          <a:ea typeface="+mn-ea"/>
          <a:cs typeface="+mn-cs"/>
        </a:defRPr>
      </a:lvl5pPr>
      <a:lvl6pPr marL="3408083" algn="l" defTabSz="1363233" rtl="0" eaLnBrk="1" latinLnBrk="0" hangingPunct="1">
        <a:defRPr sz="2684" kern="1200">
          <a:solidFill>
            <a:schemeClr val="tx1"/>
          </a:solidFill>
          <a:latin typeface="+mn-lt"/>
          <a:ea typeface="+mn-ea"/>
          <a:cs typeface="+mn-cs"/>
        </a:defRPr>
      </a:lvl6pPr>
      <a:lvl7pPr marL="4089700" algn="l" defTabSz="1363233" rtl="0" eaLnBrk="1" latinLnBrk="0" hangingPunct="1">
        <a:defRPr sz="2684" kern="1200">
          <a:solidFill>
            <a:schemeClr val="tx1"/>
          </a:solidFill>
          <a:latin typeface="+mn-lt"/>
          <a:ea typeface="+mn-ea"/>
          <a:cs typeface="+mn-cs"/>
        </a:defRPr>
      </a:lvl7pPr>
      <a:lvl8pPr marL="4771316" algn="l" defTabSz="1363233" rtl="0" eaLnBrk="1" latinLnBrk="0" hangingPunct="1">
        <a:defRPr sz="2684" kern="1200">
          <a:solidFill>
            <a:schemeClr val="tx1"/>
          </a:solidFill>
          <a:latin typeface="+mn-lt"/>
          <a:ea typeface="+mn-ea"/>
          <a:cs typeface="+mn-cs"/>
        </a:defRPr>
      </a:lvl8pPr>
      <a:lvl9pPr marL="5452933" algn="l" defTabSz="1363233" rtl="0" eaLnBrk="1" latinLnBrk="0" hangingPunct="1">
        <a:defRPr sz="26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0.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wales/childhood-vaccination-schedule-whc2025019-html" TargetMode="External"/><Relationship Id="rId7"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groups/joint-committee-on-vaccination-and-immunisation" TargetMode="External"/><Relationship Id="rId5" Type="http://schemas.openxmlformats.org/officeDocument/2006/relationships/hyperlink" Target="https://app.box.com/s/iddfb4ppwkmtjusir2tc/file/1808041573773" TargetMode="External"/><Relationship Id="rId4"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hepatitis-b-hepb/"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hyperlink" Target="https://portal.immform.ukhsa.gov.uk/Identity/Authentication/SignIn"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phw.nhs.wales/topics/immunisation-and-vaccines/changes-to-the-childhood-immunisation-schedule" TargetMode="External"/><Relationship Id="rId2" Type="http://schemas.openxmlformats.org/officeDocument/2006/relationships/hyperlink" Target="https://phw.nhs.wales/topics/immunisation-and-vaccines/information-about-vaccinations-for-babies-and-children-aged-0-to-5-years" TargetMode="Externa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s://phw.nhs.wales/topics/immunisation-and-vaccines/routine-immunisation-schedules-for-wales" TargetMode="External"/><Relationship Id="rId4" Type="http://schemas.openxmlformats.org/officeDocument/2006/relationships/hyperlink" Target="https://phw.nhs.wales/topics/immunisation-and-vaccines/vaccines-professionals/changes-to-the-childhood-immunisation-schedule-information-for-health-professional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hw.nhs.wales/topics/immunisation-and-vaccines/changes-to-the-childhood-immunisation-schedul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2" Type="http://schemas.openxmlformats.org/officeDocument/2006/relationships/hyperlink" Target="http://www.gov.uk/government/topics/public-health"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changes-to-the-childhood-immunisation-schedule-information-for-health-professionals/" TargetMode="External"/><Relationship Id="rId2" Type="http://schemas.openxmlformats.org/officeDocument/2006/relationships/hyperlink" Target="https://phw.nhs.wales/topics/immunisation-and-vaccines/vaccines-professionals/hepatitis-b-hepb/"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phw.nhs.wales/services-and-teams/health-information-resources/#!/Imiwneiddio-Immunisation/c/161506753" TargetMode="External"/><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8" Type="http://schemas.openxmlformats.org/officeDocument/2006/relationships/hyperlink" Target="https://www.gov.uk/government/publications/childhood-schedule-changes-from-1-july-2025-information-for-healthcare-practitioners/childhood-schedule-changes-from-1-july-2025-information-for-healthcare-practitioners" TargetMode="External"/><Relationship Id="rId3"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7" Type="http://schemas.openxmlformats.org/officeDocument/2006/relationships/hyperlink" Target="https://www.gov.uk/government/collections/immunisation-against-infectious-disease-the-green-book" TargetMode="External"/><Relationship Id="rId12" Type="http://schemas.openxmlformats.org/officeDocument/2006/relationships/hyperlink" Target="https://www.wmic.wales.nhs.uk/pgds-templates-advic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gov.wales/changes-routine-childhood-and-selective-neonatal-hepatitis-b-vaccinations-whc2025019" TargetMode="External"/><Relationship Id="rId11" Type="http://schemas.openxmlformats.org/officeDocument/2006/relationships/hyperlink" Target="https://www.gov.uk/government/publications/vaccination-of-individuals-with-uncertain-or-incomplete-immunisation-status" TargetMode="External"/><Relationship Id="rId5" Type="http://schemas.openxmlformats.org/officeDocument/2006/relationships/hyperlink" Target="https://www.gov.uk/government/groups/joint-committee-on-vaccination-and-immunisation" TargetMode="External"/><Relationship Id="rId10" Type="http://schemas.openxmlformats.org/officeDocument/2006/relationships/hyperlink" Target="https://www.gov.uk/government/publications/pneumococcal-vaccination-guidance-for-health-professionals" TargetMode="External"/><Relationship Id="rId4" Type="http://schemas.openxmlformats.org/officeDocument/2006/relationships/hyperlink" Target="https://app.box.com/s/iddfb4ppwkmtjusir2tc/file/1808041573773" TargetMode="External"/><Relationship Id="rId9" Type="http://schemas.openxmlformats.org/officeDocument/2006/relationships/hyperlink" Target="https://www.gov.uk/government/publications/menacwy-programme-information-for-healthcare-professionals"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www.gov.wales/changes-routine-childhood-and-selective-neonatal-hepatitis-b-vaccinations-whc2025019" TargetMode="External"/><Relationship Id="rId4" Type="http://schemas.openxmlformats.org/officeDocument/2006/relationships/hyperlink" Target="https://www.healthpublications.gov.uk/ViewArticle.html?sp=Schildhoodimmunisationeligibiltycalculator"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vaccine-contact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mailto:phw.vaccines@wales.nhs.uk"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759A2C1-0783-F4B6-4DAA-9D3A1DCC7A53}"/>
              </a:ext>
            </a:extLst>
          </p:cNvPr>
          <p:cNvSpPr>
            <a:spLocks noGrp="1"/>
          </p:cNvSpPr>
          <p:nvPr>
            <p:ph type="body" sz="quarter" idx="10"/>
          </p:nvPr>
        </p:nvSpPr>
        <p:spPr>
          <a:xfrm>
            <a:off x="760391" y="4142657"/>
            <a:ext cx="16764116" cy="1775604"/>
          </a:xfrm>
        </p:spPr>
        <p:txBody>
          <a:bodyPr lIns="91440" tIns="45720" rIns="91440" bIns="45720" anchor="t">
            <a:noAutofit/>
          </a:bodyPr>
          <a:lstStyle/>
          <a:p>
            <a:r>
              <a:rPr lang="en-GB" sz="6000">
                <a:latin typeface="Arial"/>
                <a:cs typeface="Arial"/>
              </a:rPr>
              <a:t>Changes to the routine childhood immunisation programme in 2025 and 2026</a:t>
            </a:r>
            <a:endParaRPr lang="en-US" sz="6000"/>
          </a:p>
        </p:txBody>
      </p:sp>
      <p:sp>
        <p:nvSpPr>
          <p:cNvPr id="4" name="Text Placeholder 6">
            <a:extLst>
              <a:ext uri="{FF2B5EF4-FFF2-40B4-BE49-F238E27FC236}">
                <a16:creationId xmlns:a16="http://schemas.microsoft.com/office/drawing/2014/main" id="{1CA7EE42-D684-84E5-7AF8-82ABBB9F05CA}"/>
              </a:ext>
            </a:extLst>
          </p:cNvPr>
          <p:cNvSpPr>
            <a:spLocks noGrp="1"/>
          </p:cNvSpPr>
          <p:nvPr/>
        </p:nvSpPr>
        <p:spPr>
          <a:xfrm>
            <a:off x="760333" y="6951171"/>
            <a:ext cx="10561637" cy="1410872"/>
          </a:xfrm>
          <a:prstGeom prst="rect">
            <a:avLst/>
          </a:prstGeom>
        </p:spPr>
        <p:txBody>
          <a:bodyPr lIns="91440" tIns="45720" rIns="91440" bIns="45720" anchor="t"/>
          <a:lstStyle>
            <a:lvl1pPr marL="0" indent="0" algn="l" defTabSz="1363233" rtl="0" eaLnBrk="1" latinLnBrk="0" hangingPunct="1">
              <a:lnSpc>
                <a:spcPct val="90000"/>
              </a:lnSpc>
              <a:spcBef>
                <a:spcPts val="1491"/>
              </a:spcBef>
              <a:buFont typeface="Arial" panose="020B0604020202020204" pitchFamily="34" charset="0"/>
              <a:buNone/>
              <a:defRPr sz="4174" kern="1200">
                <a:solidFill>
                  <a:schemeClr val="bg1">
                    <a:lumMod val="95000"/>
                  </a:schemeClr>
                </a:solidFill>
                <a:latin typeface="+mn-lt"/>
                <a:ea typeface="+mn-ea"/>
                <a:cs typeface="+mn-cs"/>
              </a:defRPr>
            </a:lvl1pPr>
            <a:lvl2pPr marL="681617" indent="0" algn="l" defTabSz="1363233" rtl="0" eaLnBrk="1" latinLnBrk="0" hangingPunct="1">
              <a:lnSpc>
                <a:spcPct val="90000"/>
              </a:lnSpc>
              <a:spcBef>
                <a:spcPts val="745"/>
              </a:spcBef>
              <a:buFont typeface="Arial" panose="020B0604020202020204" pitchFamily="34" charset="0"/>
              <a:buNone/>
              <a:defRPr sz="3578" kern="1200">
                <a:solidFill>
                  <a:schemeClr val="bg1">
                    <a:lumMod val="95000"/>
                  </a:schemeClr>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a:lstStyle>
          <a:p>
            <a:r>
              <a:rPr lang="en-GB" sz="3200" dirty="0">
                <a:solidFill>
                  <a:schemeClr val="bg1"/>
                </a:solidFill>
              </a:rPr>
              <a:t>Vaccine Preventable Disease Programme</a:t>
            </a:r>
            <a:endParaRPr lang="en-GB" sz="3200">
              <a:solidFill>
                <a:schemeClr val="bg1"/>
              </a:solidFill>
              <a:cs typeface="Arial"/>
            </a:endParaRPr>
          </a:p>
          <a:p>
            <a:r>
              <a:rPr lang="en-GB" sz="3200" dirty="0">
                <a:solidFill>
                  <a:schemeClr val="bg1"/>
                </a:solidFill>
              </a:rPr>
              <a:t>Public Health Wales</a:t>
            </a:r>
            <a:endParaRPr lang="en-GB" sz="3200">
              <a:solidFill>
                <a:schemeClr val="bg1"/>
              </a:solidFill>
              <a:cs typeface="Arial"/>
            </a:endParaRPr>
          </a:p>
          <a:p>
            <a:endParaRPr lang="en-GB" sz="3200">
              <a:solidFill>
                <a:schemeClr val="bg1"/>
              </a:solidFill>
              <a:cs typeface="Arial"/>
            </a:endParaRPr>
          </a:p>
          <a:p>
            <a:r>
              <a:rPr lang="en-GB" sz="3200" dirty="0">
                <a:solidFill>
                  <a:schemeClr val="bg1"/>
                </a:solidFill>
                <a:cs typeface="Arial"/>
              </a:rPr>
              <a:t>V1</a:t>
            </a:r>
          </a:p>
          <a:p>
            <a:r>
              <a:rPr lang="en-GB" sz="3200" dirty="0">
                <a:solidFill>
                  <a:schemeClr val="bg1"/>
                </a:solidFill>
                <a:cs typeface="Arial"/>
              </a:rPr>
              <a:t>4 June 2025</a:t>
            </a:r>
          </a:p>
        </p:txBody>
      </p:sp>
    </p:spTree>
    <p:extLst>
      <p:ext uri="{BB962C8B-B14F-4D97-AF65-F5344CB8AC3E}">
        <p14:creationId xmlns:p14="http://schemas.microsoft.com/office/powerpoint/2010/main" val="2700847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9D99A-641E-E92B-97B2-FB8CF8B9221A}"/>
              </a:ext>
            </a:extLst>
          </p:cNvPr>
          <p:cNvSpPr>
            <a:spLocks noGrp="1"/>
          </p:cNvSpPr>
          <p:nvPr>
            <p:ph type="title"/>
          </p:nvPr>
        </p:nvSpPr>
        <p:spPr>
          <a:xfrm>
            <a:off x="1257300" y="551069"/>
            <a:ext cx="15773400" cy="2000618"/>
          </a:xfrm>
        </p:spPr>
        <p:txBody>
          <a:bodyPr lIns="91440" tIns="45720" rIns="91440" bIns="45720" anchor="ctr">
            <a:normAutofit/>
          </a:bodyPr>
          <a:lstStyle/>
          <a:p>
            <a:r>
              <a:rPr lang="en-US" sz="4000" b="1"/>
              <a:t>Rationale for the changes to the infant schedule</a:t>
            </a:r>
          </a:p>
        </p:txBody>
      </p:sp>
      <p:sp>
        <p:nvSpPr>
          <p:cNvPr id="3" name="Content Placeholder 2">
            <a:extLst>
              <a:ext uri="{FF2B5EF4-FFF2-40B4-BE49-F238E27FC236}">
                <a16:creationId xmlns:a16="http://schemas.microsoft.com/office/drawing/2014/main" id="{F78AE62C-DA7E-6C86-454A-28FCE3372130}"/>
              </a:ext>
            </a:extLst>
          </p:cNvPr>
          <p:cNvSpPr>
            <a:spLocks noGrp="1"/>
          </p:cNvSpPr>
          <p:nvPr>
            <p:ph idx="1"/>
          </p:nvPr>
        </p:nvSpPr>
        <p:spPr>
          <a:xfrm>
            <a:off x="1257300" y="2755344"/>
            <a:ext cx="10908030" cy="6567297"/>
          </a:xfrm>
        </p:spPr>
        <p:txBody>
          <a:bodyPr lIns="91440" tIns="45720" rIns="91440" bIns="45720">
            <a:normAutofit/>
          </a:bodyPr>
          <a:lstStyle/>
          <a:p>
            <a:pPr marL="340360" indent="-340360"/>
            <a:r>
              <a:rPr lang="en-US" sz="2300"/>
              <a:t>Meningococcal serogroup B is responsible for the majority of UK invasive meningococcal disease (IMD) cases</a:t>
            </a:r>
          </a:p>
          <a:p>
            <a:pPr marL="340360" indent="-340360"/>
            <a:r>
              <a:rPr lang="en-US" sz="2300"/>
              <a:t>Following introduction of the routine </a:t>
            </a:r>
            <a:r>
              <a:rPr lang="en-US" sz="2300" err="1"/>
              <a:t>MenB</a:t>
            </a:r>
            <a:r>
              <a:rPr lang="en-US" sz="2300"/>
              <a:t> vaccination </a:t>
            </a:r>
            <a:r>
              <a:rPr lang="en-US" sz="2300" err="1"/>
              <a:t>programme</a:t>
            </a:r>
            <a:r>
              <a:rPr lang="en-US" sz="2300"/>
              <a:t>, peak age of infection has shifted from 5 to 6 months to 1 to 3 months of age</a:t>
            </a:r>
          </a:p>
          <a:p>
            <a:pPr marL="340360" indent="-340360"/>
            <a:r>
              <a:rPr lang="en-US" sz="2300"/>
              <a:t>A substantial proportion of cases were occurring before infants gained protection from their second dose of vaccine given at 16 weeks </a:t>
            </a:r>
          </a:p>
          <a:p>
            <a:pPr marL="340360" indent="-340360"/>
            <a:r>
              <a:rPr lang="en-US" sz="2300"/>
              <a:t>The change in epidemiology of IMD means it would be beneficial to move the second dose of </a:t>
            </a:r>
            <a:r>
              <a:rPr lang="en-US" sz="2300" err="1"/>
              <a:t>MenB</a:t>
            </a:r>
            <a:r>
              <a:rPr lang="en-US" sz="2300"/>
              <a:t> vaccine to 12 weeks of age to provide earlier protection</a:t>
            </a:r>
          </a:p>
          <a:p>
            <a:pPr marL="340360" indent="-340360"/>
            <a:r>
              <a:rPr lang="en-US" sz="2300"/>
              <a:t>Moving the PCV dose to 16 weeks avoids increasing the number of injections at the second vaccination appointment at 12 weeks </a:t>
            </a:r>
          </a:p>
          <a:p>
            <a:pPr marL="340360" indent="-340360"/>
            <a:r>
              <a:rPr lang="en-US" sz="2300"/>
              <a:t>Young children will be protected by very high levels of herd immunity against the pneumococcal vaccine serotypes until they receive their dose of PCV13 at 16 weeks</a:t>
            </a:r>
          </a:p>
          <a:p>
            <a:pPr marL="340360" indent="-340360"/>
            <a:r>
              <a:rPr lang="en-US" sz="2300"/>
              <a:t>Although previously an 8-week interval between doses of </a:t>
            </a:r>
            <a:r>
              <a:rPr lang="en-US" sz="2300" err="1"/>
              <a:t>MenB</a:t>
            </a:r>
            <a:r>
              <a:rPr lang="en-US" sz="2300"/>
              <a:t> vaccine was recommended, evidence from a recent study showed a good response was made when the 2 doses were given 4 weeks apart</a:t>
            </a:r>
          </a:p>
          <a:p>
            <a:pPr marL="340360" indent="-340360"/>
            <a:endParaRPr lang="en-US" sz="2300"/>
          </a:p>
        </p:txBody>
      </p:sp>
      <p:sp>
        <p:nvSpPr>
          <p:cNvPr id="4" name="Slide Number Placeholder 3">
            <a:extLst>
              <a:ext uri="{FF2B5EF4-FFF2-40B4-BE49-F238E27FC236}">
                <a16:creationId xmlns:a16="http://schemas.microsoft.com/office/drawing/2014/main" id="{5245CB4B-5349-5DFF-DFD8-EE666102C70E}"/>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10</a:t>
            </a:fld>
            <a:endParaRPr lang="en-US"/>
          </a:p>
        </p:txBody>
      </p:sp>
      <p:pic>
        <p:nvPicPr>
          <p:cNvPr id="8" name="Picture 7" descr="A baby biting a toy&#10;&#10;AI-generated content may be incorrect.">
            <a:extLst>
              <a:ext uri="{FF2B5EF4-FFF2-40B4-BE49-F238E27FC236}">
                <a16:creationId xmlns:a16="http://schemas.microsoft.com/office/drawing/2014/main" id="{E059B04C-EDC1-5468-6E0B-E2B4B0CAF27E}"/>
              </a:ext>
            </a:extLst>
          </p:cNvPr>
          <p:cNvPicPr>
            <a:picLocks noChangeAspect="1"/>
          </p:cNvPicPr>
          <p:nvPr/>
        </p:nvPicPr>
        <p:blipFill>
          <a:blip r:embed="rId2"/>
          <a:srcRect l="18291" r="7220"/>
          <a:stretch>
            <a:fillRect/>
          </a:stretch>
        </p:blipFill>
        <p:spPr>
          <a:xfrm>
            <a:off x="12355830" y="2755344"/>
            <a:ext cx="4674869" cy="6567297"/>
          </a:xfrm>
          <a:prstGeom prst="rect">
            <a:avLst/>
          </a:prstGeom>
          <a:noFill/>
        </p:spPr>
      </p:pic>
      <p:sp>
        <p:nvSpPr>
          <p:cNvPr id="6" name="TextBox 5">
            <a:extLst>
              <a:ext uri="{FF2B5EF4-FFF2-40B4-BE49-F238E27FC236}">
                <a16:creationId xmlns:a16="http://schemas.microsoft.com/office/drawing/2014/main" id="{9E79E5BF-E71C-19F8-99EE-05EC68753F23}"/>
              </a:ext>
            </a:extLst>
          </p:cNvPr>
          <p:cNvSpPr txBox="1"/>
          <p:nvPr/>
        </p:nvSpPr>
        <p:spPr>
          <a:xfrm>
            <a:off x="12355630" y="2761717"/>
            <a:ext cx="4681756" cy="6581761"/>
          </a:xfrm>
          <a:prstGeom prst="rect">
            <a:avLst/>
          </a:prstGeom>
          <a:noFill/>
          <a:ln w="57150">
            <a:solidFill>
              <a:srgbClr val="FA8573"/>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589927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E428-95EA-8D04-8FDF-FA2E51D7ADDF}"/>
              </a:ext>
            </a:extLst>
          </p:cNvPr>
          <p:cNvSpPr>
            <a:spLocks noGrp="1"/>
          </p:cNvSpPr>
          <p:nvPr>
            <p:ph type="title"/>
          </p:nvPr>
        </p:nvSpPr>
        <p:spPr>
          <a:xfrm>
            <a:off x="595454" y="500692"/>
            <a:ext cx="15773400" cy="1250435"/>
          </a:xfrm>
        </p:spPr>
        <p:txBody>
          <a:bodyPr lIns="91440" tIns="45720" rIns="91440" bIns="45720" anchor="t"/>
          <a:lstStyle/>
          <a:p>
            <a:r>
              <a:rPr lang="en-GB" sz="4000" b="1"/>
              <a:t>Implementation of PCV/</a:t>
            </a:r>
            <a:r>
              <a:rPr lang="en-GB" sz="4000" b="1" err="1"/>
              <a:t>MenB</a:t>
            </a:r>
            <a:r>
              <a:rPr lang="en-GB" sz="4000" b="1"/>
              <a:t> swap </a:t>
            </a:r>
          </a:p>
        </p:txBody>
      </p:sp>
      <p:graphicFrame>
        <p:nvGraphicFramePr>
          <p:cNvPr id="8" name="Content Placeholder 7">
            <a:extLst>
              <a:ext uri="{FF2B5EF4-FFF2-40B4-BE49-F238E27FC236}">
                <a16:creationId xmlns:a16="http://schemas.microsoft.com/office/drawing/2014/main" id="{A9BF6236-41F2-11FD-A4D1-3CE71640CB67}"/>
              </a:ext>
            </a:extLst>
          </p:cNvPr>
          <p:cNvGraphicFramePr>
            <a:graphicFrameLocks noGrp="1"/>
          </p:cNvGraphicFramePr>
          <p:nvPr>
            <p:ph idx="1"/>
            <p:extLst>
              <p:ext uri="{D42A27DB-BD31-4B8C-83A1-F6EECF244321}">
                <p14:modId xmlns:p14="http://schemas.microsoft.com/office/powerpoint/2010/main" val="3059568681"/>
              </p:ext>
            </p:extLst>
          </p:nvPr>
        </p:nvGraphicFramePr>
        <p:xfrm>
          <a:off x="2384015" y="4501483"/>
          <a:ext cx="12196484" cy="4389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a:extLst>
              <a:ext uri="{FF2B5EF4-FFF2-40B4-BE49-F238E27FC236}">
                <a16:creationId xmlns:a16="http://schemas.microsoft.com/office/drawing/2014/main" id="{3646E4C6-1F88-A1F8-BD9B-8A3B66E8D534}"/>
              </a:ext>
            </a:extLst>
          </p:cNvPr>
          <p:cNvSpPr txBox="1"/>
          <p:nvPr/>
        </p:nvSpPr>
        <p:spPr>
          <a:xfrm>
            <a:off x="827258" y="1510972"/>
            <a:ext cx="13192869" cy="1446550"/>
          </a:xfrm>
          <a:prstGeom prst="rect">
            <a:avLst/>
          </a:prstGeom>
          <a:noFill/>
        </p:spPr>
        <p:txBody>
          <a:bodyPr wrap="square" lIns="91440" tIns="45720" rIns="91440" bIns="45720" anchor="t">
            <a:spAutoFit/>
          </a:bodyPr>
          <a:lstStyle/>
          <a:p>
            <a:pPr marL="0" indent="0">
              <a:buNone/>
            </a:pPr>
            <a:r>
              <a:rPr lang="en-GB" sz="2800" u="sng"/>
              <a:t>From 1 July 2025</a:t>
            </a:r>
            <a:endParaRPr lang="en-GB" sz="2800" u="sng">
              <a:cs typeface="Arial"/>
            </a:endParaRPr>
          </a:p>
          <a:p>
            <a:pPr algn="ctr"/>
            <a:endParaRPr lang="en-GB" sz="2800" u="sng">
              <a:cs typeface="Arial"/>
            </a:endParaRPr>
          </a:p>
          <a:p>
            <a:pPr algn="ctr"/>
            <a:r>
              <a:rPr lang="en-GB" sz="2800"/>
              <a:t>     </a:t>
            </a:r>
            <a:r>
              <a:rPr lang="en-GB" sz="3200"/>
              <a:t>              </a:t>
            </a:r>
            <a:r>
              <a:rPr lang="en-GB" sz="3200" b="1"/>
              <a:t>Has the child had their 12-week vaccinations?</a:t>
            </a:r>
            <a:endParaRPr lang="en-GB" sz="3200" b="1">
              <a:cs typeface="Arial"/>
            </a:endParaRPr>
          </a:p>
        </p:txBody>
      </p:sp>
      <p:sp>
        <p:nvSpPr>
          <p:cNvPr id="269" name="Arrow: Down 268">
            <a:extLst>
              <a:ext uri="{FF2B5EF4-FFF2-40B4-BE49-F238E27FC236}">
                <a16:creationId xmlns:a16="http://schemas.microsoft.com/office/drawing/2014/main" id="{37B32925-1EBE-9185-2180-C9D37C887301}"/>
              </a:ext>
            </a:extLst>
          </p:cNvPr>
          <p:cNvSpPr/>
          <p:nvPr/>
        </p:nvSpPr>
        <p:spPr>
          <a:xfrm>
            <a:off x="5162918" y="3188315"/>
            <a:ext cx="609340" cy="10729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0" name="Arrow: Down 349">
            <a:extLst>
              <a:ext uri="{FF2B5EF4-FFF2-40B4-BE49-F238E27FC236}">
                <a16:creationId xmlns:a16="http://schemas.microsoft.com/office/drawing/2014/main" id="{CDA47214-021A-E6FB-FAD7-58A0B4371587}"/>
              </a:ext>
            </a:extLst>
          </p:cNvPr>
          <p:cNvSpPr/>
          <p:nvPr/>
        </p:nvSpPr>
        <p:spPr>
          <a:xfrm>
            <a:off x="11682028" y="3188314"/>
            <a:ext cx="609340" cy="10729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a:extLst>
              <a:ext uri="{FF2B5EF4-FFF2-40B4-BE49-F238E27FC236}">
                <a16:creationId xmlns:a16="http://schemas.microsoft.com/office/drawing/2014/main" id="{33A67325-01CE-6717-F672-1280D9D360E8}"/>
              </a:ext>
            </a:extLst>
          </p:cNvPr>
          <p:cNvSpPr>
            <a:spLocks noGrp="1"/>
          </p:cNvSpPr>
          <p:nvPr>
            <p:ph type="sldNum" sz="quarter" idx="12"/>
          </p:nvPr>
        </p:nvSpPr>
        <p:spPr/>
        <p:txBody>
          <a:bodyPr/>
          <a:lstStyle/>
          <a:p>
            <a:fld id="{561D0CCE-8DCC-44DC-A653-AE62B1D84A52}" type="slidenum">
              <a:rPr lang="en-GB" smtClean="0"/>
              <a:pPr/>
              <a:t>11</a:t>
            </a:fld>
            <a:endParaRPr lang="en-US"/>
          </a:p>
        </p:txBody>
      </p:sp>
    </p:spTree>
    <p:extLst>
      <p:ext uri="{BB962C8B-B14F-4D97-AF65-F5344CB8AC3E}">
        <p14:creationId xmlns:p14="http://schemas.microsoft.com/office/powerpoint/2010/main" val="1554126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012A9-DBF3-5B69-562D-D7AFE029EF9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8468D87-5048-CE56-9970-F3F31D151631}"/>
              </a:ext>
            </a:extLst>
          </p:cNvPr>
          <p:cNvSpPr>
            <a:spLocks noGrp="1"/>
          </p:cNvSpPr>
          <p:nvPr>
            <p:ph type="body" sz="quarter" idx="10"/>
          </p:nvPr>
        </p:nvSpPr>
        <p:spPr>
          <a:xfrm>
            <a:off x="788228" y="4565843"/>
            <a:ext cx="16716090" cy="3092217"/>
          </a:xfrm>
        </p:spPr>
        <p:txBody>
          <a:bodyPr lIns="91440" tIns="45720" rIns="91440" bIns="45720" anchor="t">
            <a:noAutofit/>
          </a:bodyPr>
          <a:lstStyle/>
          <a:p>
            <a:r>
              <a:rPr lang="en-GB" sz="6000">
                <a:latin typeface="Arial"/>
                <a:cs typeface="Arial"/>
              </a:rPr>
              <a:t>Background and overview of the changes to the vaccination schedule: </a:t>
            </a:r>
            <a:endParaRPr lang="en-US" sz="6000"/>
          </a:p>
          <a:p>
            <a:r>
              <a:rPr lang="en-GB" sz="6000">
                <a:latin typeface="Arial"/>
                <a:cs typeface="Arial"/>
              </a:rPr>
              <a:t>second year of life</a:t>
            </a:r>
            <a:endParaRPr lang="en-GB" sz="6000"/>
          </a:p>
        </p:txBody>
      </p:sp>
    </p:spTree>
    <p:extLst>
      <p:ext uri="{BB962C8B-B14F-4D97-AF65-F5344CB8AC3E}">
        <p14:creationId xmlns:p14="http://schemas.microsoft.com/office/powerpoint/2010/main" val="1314797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F70405-25AA-5BD8-EF7D-E7F75481DA23}"/>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13</a:t>
            </a:fld>
            <a:endParaRPr lang="en-GB"/>
          </a:p>
        </p:txBody>
      </p:sp>
      <p:graphicFrame>
        <p:nvGraphicFramePr>
          <p:cNvPr id="6" name="Content Placeholder 2">
            <a:extLst>
              <a:ext uri="{FF2B5EF4-FFF2-40B4-BE49-F238E27FC236}">
                <a16:creationId xmlns:a16="http://schemas.microsoft.com/office/drawing/2014/main" id="{F936980A-5061-0EB0-4D61-3FA57A679B0E}"/>
              </a:ext>
            </a:extLst>
          </p:cNvPr>
          <p:cNvGraphicFramePr>
            <a:graphicFrameLocks noGrp="1"/>
          </p:cNvGraphicFramePr>
          <p:nvPr>
            <p:ph idx="1"/>
            <p:extLst>
              <p:ext uri="{D42A27DB-BD31-4B8C-83A1-F6EECF244321}">
                <p14:modId xmlns:p14="http://schemas.microsoft.com/office/powerpoint/2010/main" val="1627305209"/>
              </p:ext>
            </p:extLst>
          </p:nvPr>
        </p:nvGraphicFramePr>
        <p:xfrm>
          <a:off x="408838" y="1656740"/>
          <a:ext cx="13783235" cy="6849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4" name="Title 1">
            <a:extLst>
              <a:ext uri="{FF2B5EF4-FFF2-40B4-BE49-F238E27FC236}">
                <a16:creationId xmlns:a16="http://schemas.microsoft.com/office/drawing/2014/main" id="{263588B4-AD29-DE90-2765-5007321B0390}"/>
              </a:ext>
            </a:extLst>
          </p:cNvPr>
          <p:cNvSpPr txBox="1">
            <a:spLocks/>
          </p:cNvSpPr>
          <p:nvPr/>
        </p:nvSpPr>
        <p:spPr>
          <a:xfrm>
            <a:off x="299515" y="-3194"/>
            <a:ext cx="15773400" cy="1868588"/>
          </a:xfrm>
          <a:prstGeom prst="rect">
            <a:avLst/>
          </a:prstGeom>
        </p:spPr>
        <p:txBody>
          <a:bodyPr lIns="91440" tIns="45720" rIns="91440" bIns="45720" anchor="ctr">
            <a:normAutofit/>
          </a:bodyPr>
          <a:lst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a:lstStyle>
          <a:p>
            <a:r>
              <a:rPr lang="en-GB" sz="4400" b="1"/>
              <a:t>Changes for second year of life vaccines</a:t>
            </a:r>
          </a:p>
        </p:txBody>
      </p:sp>
      <p:pic>
        <p:nvPicPr>
          <p:cNvPr id="52" name="Picture 51">
            <a:extLst>
              <a:ext uri="{FF2B5EF4-FFF2-40B4-BE49-F238E27FC236}">
                <a16:creationId xmlns:a16="http://schemas.microsoft.com/office/drawing/2014/main" id="{C6F1CAC8-5FAC-47D1-A8D9-3F27FF73C17D}"/>
              </a:ext>
            </a:extLst>
          </p:cNvPr>
          <p:cNvPicPr>
            <a:picLocks noChangeAspect="1"/>
          </p:cNvPicPr>
          <p:nvPr/>
        </p:nvPicPr>
        <p:blipFill>
          <a:blip r:embed="rId7"/>
          <a:stretch>
            <a:fillRect/>
          </a:stretch>
        </p:blipFill>
        <p:spPr>
          <a:xfrm>
            <a:off x="14408237" y="267017"/>
            <a:ext cx="3566085" cy="4277683"/>
          </a:xfrm>
          <a:prstGeom prst="rect">
            <a:avLst/>
          </a:prstGeom>
          <a:ln w="38100" cap="sq">
            <a:solidFill>
              <a:srgbClr val="FF5248"/>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373702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E2F03-9F5A-EF9C-4D45-8EA5DBE5B55B}"/>
              </a:ext>
            </a:extLst>
          </p:cNvPr>
          <p:cNvSpPr>
            <a:spLocks noGrp="1"/>
          </p:cNvSpPr>
          <p:nvPr>
            <p:ph type="title"/>
          </p:nvPr>
        </p:nvSpPr>
        <p:spPr>
          <a:xfrm>
            <a:off x="541510" y="515023"/>
            <a:ext cx="15773400" cy="916468"/>
          </a:xfrm>
        </p:spPr>
        <p:txBody>
          <a:bodyPr lIns="91440" tIns="45720" rIns="91440" bIns="45720" anchor="ctr">
            <a:normAutofit/>
          </a:bodyPr>
          <a:lstStyle/>
          <a:p>
            <a:r>
              <a:rPr lang="en-GB" sz="4000" b="1"/>
              <a:t>Men C disease and vaccination </a:t>
            </a:r>
            <a:endParaRPr lang="en-GB" sz="4000" b="1">
              <a:cs typeface="Arial"/>
            </a:endParaRPr>
          </a:p>
        </p:txBody>
      </p:sp>
      <p:sp>
        <p:nvSpPr>
          <p:cNvPr id="4" name="Slide Number Placeholder 3">
            <a:extLst>
              <a:ext uri="{FF2B5EF4-FFF2-40B4-BE49-F238E27FC236}">
                <a16:creationId xmlns:a16="http://schemas.microsoft.com/office/drawing/2014/main" id="{1D324EA7-B31D-EA4E-0127-10BFBE0A3829}"/>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14</a:t>
            </a:fld>
            <a:endParaRPr lang="en-GB"/>
          </a:p>
        </p:txBody>
      </p:sp>
      <p:sp>
        <p:nvSpPr>
          <p:cNvPr id="27" name="TextBox 26">
            <a:extLst>
              <a:ext uri="{FF2B5EF4-FFF2-40B4-BE49-F238E27FC236}">
                <a16:creationId xmlns:a16="http://schemas.microsoft.com/office/drawing/2014/main" id="{21F8A2E7-8AC6-7D6C-B633-E7F9B036E1BD}"/>
              </a:ext>
            </a:extLst>
          </p:cNvPr>
          <p:cNvSpPr txBox="1"/>
          <p:nvPr/>
        </p:nvSpPr>
        <p:spPr>
          <a:xfrm>
            <a:off x="470895" y="1885081"/>
            <a:ext cx="17363093" cy="65556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gn="just">
              <a:buFont typeface="Arial"/>
              <a:buChar char="•"/>
            </a:pPr>
            <a:r>
              <a:rPr lang="en-GB" sz="2800">
                <a:cs typeface="Arial"/>
              </a:rPr>
              <a:t>The Men C vaccine programme commenced in 1999. This led to a significant reduction of invasive meningococcal disease</a:t>
            </a:r>
            <a:r>
              <a:rPr lang="en-US" sz="2800">
                <a:cs typeface="Arial"/>
              </a:rPr>
              <a:t> </a:t>
            </a:r>
          </a:p>
          <a:p>
            <a:pPr marL="228600" indent="-228600" algn="just">
              <a:buFont typeface="Arial"/>
              <a:buChar char="•"/>
            </a:pPr>
            <a:r>
              <a:rPr lang="en-GB" sz="2800">
                <a:cs typeface="Arial"/>
              </a:rPr>
              <a:t>The Men ACWY programme commenced in 2015. This led to further reduction of Men C disease (as well as Men W disease)</a:t>
            </a:r>
            <a:r>
              <a:rPr lang="en-US" sz="2800">
                <a:cs typeface="Arial"/>
              </a:rPr>
              <a:t> </a:t>
            </a:r>
          </a:p>
          <a:p>
            <a:pPr marL="228600" indent="-228600" algn="just">
              <a:buFont typeface="Arial"/>
              <a:buChar char="•"/>
            </a:pPr>
            <a:r>
              <a:rPr lang="en-GB" sz="2800">
                <a:cs typeface="Arial"/>
              </a:rPr>
              <a:t>Covid-19 social distancing and lockdown measures led to a further decline in spread and detection of invasive meningococcal disease (IMD)</a:t>
            </a:r>
            <a:r>
              <a:rPr lang="en-US" sz="2800">
                <a:cs typeface="Arial"/>
              </a:rPr>
              <a:t> </a:t>
            </a:r>
          </a:p>
          <a:p>
            <a:pPr marL="228600" indent="-228600" algn="just">
              <a:buFont typeface="Arial"/>
              <a:buChar char="•"/>
            </a:pPr>
            <a:r>
              <a:rPr lang="en-GB" sz="2800">
                <a:cs typeface="Arial"/>
              </a:rPr>
              <a:t>Modelling work has found that indirect protection against </a:t>
            </a:r>
            <a:r>
              <a:rPr lang="en-GB" sz="2800" err="1">
                <a:cs typeface="Arial"/>
              </a:rPr>
              <a:t>MenC</a:t>
            </a:r>
            <a:r>
              <a:rPr lang="en-GB" sz="2800">
                <a:cs typeface="Arial"/>
              </a:rPr>
              <a:t> disease is sustained because of the teenage </a:t>
            </a:r>
            <a:r>
              <a:rPr lang="en-GB" sz="2800" err="1">
                <a:cs typeface="Arial"/>
              </a:rPr>
              <a:t>MenACWY</a:t>
            </a:r>
            <a:r>
              <a:rPr lang="en-GB" sz="2800">
                <a:cs typeface="Arial"/>
              </a:rPr>
              <a:t> programme</a:t>
            </a:r>
            <a:r>
              <a:rPr lang="en-US" sz="2800">
                <a:cs typeface="Arial"/>
              </a:rPr>
              <a:t> </a:t>
            </a:r>
          </a:p>
          <a:p>
            <a:pPr marL="228600" indent="-228600" algn="just">
              <a:buFont typeface="Arial"/>
              <a:buChar char="•"/>
            </a:pPr>
            <a:r>
              <a:rPr lang="en-GB" sz="2800">
                <a:cs typeface="Arial"/>
              </a:rPr>
              <a:t>Over time it is expected that the teenage </a:t>
            </a:r>
            <a:r>
              <a:rPr lang="en-GB" sz="2800" err="1">
                <a:cs typeface="Arial"/>
              </a:rPr>
              <a:t>MenACWY</a:t>
            </a:r>
            <a:r>
              <a:rPr lang="en-GB" sz="2800">
                <a:cs typeface="Arial"/>
              </a:rPr>
              <a:t> programme will reduce carriage prevalence of Men C,W and Y to near elimination levels</a:t>
            </a:r>
            <a:r>
              <a:rPr lang="en-US" sz="2800">
                <a:cs typeface="Arial"/>
              </a:rPr>
              <a:t> </a:t>
            </a:r>
          </a:p>
          <a:p>
            <a:pPr marL="228600" lvl="1" indent="-228600" algn="just">
              <a:buFont typeface="Arial"/>
              <a:buChar char="•"/>
            </a:pPr>
            <a:r>
              <a:rPr lang="en-GB" sz="2800">
                <a:cs typeface="Arial"/>
              </a:rPr>
              <a:t>Group A has been almost undetectable for many years in the UK</a:t>
            </a:r>
            <a:r>
              <a:rPr lang="en-US" sz="2800">
                <a:cs typeface="Arial"/>
              </a:rPr>
              <a:t> </a:t>
            </a:r>
          </a:p>
          <a:p>
            <a:pPr marL="228600" lvl="1" indent="-228600" algn="just">
              <a:buFont typeface="Arial"/>
              <a:buChar char="•"/>
            </a:pPr>
            <a:r>
              <a:rPr lang="en-GB" sz="2800">
                <a:cs typeface="Arial"/>
              </a:rPr>
              <a:t>Carriage prevalence = how many carrying the meningococcal bacteria in their nose and throat</a:t>
            </a:r>
            <a:r>
              <a:rPr lang="en-US" sz="2800">
                <a:cs typeface="Arial"/>
              </a:rPr>
              <a:t> </a:t>
            </a:r>
          </a:p>
          <a:p>
            <a:pPr marL="228600" indent="-228600" algn="just">
              <a:buFont typeface="Arial"/>
              <a:buChar char="•"/>
            </a:pPr>
            <a:r>
              <a:rPr lang="en-GB" sz="2800">
                <a:cs typeface="Arial"/>
              </a:rPr>
              <a:t>With the reduction in carriage prevalence of these meningococcal serogroups, it has been predicted that there will be very few IMD cases caused by meningococcus groups A,C,W and Y each year, by the time the </a:t>
            </a:r>
            <a:r>
              <a:rPr lang="en-GB" sz="2800" err="1">
                <a:cs typeface="Arial"/>
              </a:rPr>
              <a:t>Menitorix</a:t>
            </a:r>
            <a:r>
              <a:rPr lang="en-GB" sz="2800">
                <a:cs typeface="Arial"/>
              </a:rPr>
              <a:t>® is no longer available </a:t>
            </a:r>
            <a:endParaRPr lang="en-US" sz="2800">
              <a:cs typeface="Arial"/>
            </a:endParaRPr>
          </a:p>
        </p:txBody>
      </p:sp>
    </p:spTree>
    <p:extLst>
      <p:ext uri="{BB962C8B-B14F-4D97-AF65-F5344CB8AC3E}">
        <p14:creationId xmlns:p14="http://schemas.microsoft.com/office/powerpoint/2010/main" val="40637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761E7-8B42-9987-717E-6DE9254F058A}"/>
              </a:ext>
            </a:extLst>
          </p:cNvPr>
          <p:cNvSpPr>
            <a:spLocks noGrp="1"/>
          </p:cNvSpPr>
          <p:nvPr>
            <p:ph type="title"/>
          </p:nvPr>
        </p:nvSpPr>
        <p:spPr>
          <a:xfrm>
            <a:off x="1257300" y="551069"/>
            <a:ext cx="15773400" cy="2000618"/>
          </a:xfrm>
        </p:spPr>
        <p:txBody>
          <a:bodyPr lIns="91440" tIns="45720" rIns="91440" bIns="45720" anchor="ctr">
            <a:normAutofit/>
          </a:bodyPr>
          <a:lstStyle/>
          <a:p>
            <a:r>
              <a:rPr lang="en-GB" sz="4000" b="1"/>
              <a:t>Hib disease and vaccination</a:t>
            </a:r>
            <a:endParaRPr lang="en-GB" sz="4000" b="1">
              <a:cs typeface="Arial"/>
            </a:endParaRPr>
          </a:p>
        </p:txBody>
      </p:sp>
      <p:sp>
        <p:nvSpPr>
          <p:cNvPr id="21" name="TextBox 20">
            <a:extLst>
              <a:ext uri="{FF2B5EF4-FFF2-40B4-BE49-F238E27FC236}">
                <a16:creationId xmlns:a16="http://schemas.microsoft.com/office/drawing/2014/main" id="{3B807971-ABA1-CC6A-353B-BDB8AE212552}"/>
              </a:ext>
            </a:extLst>
          </p:cNvPr>
          <p:cNvSpPr txBox="1"/>
          <p:nvPr/>
        </p:nvSpPr>
        <p:spPr>
          <a:xfrm>
            <a:off x="1257300" y="2755344"/>
            <a:ext cx="12466320" cy="6567297"/>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marL="340808" indent="-340808" defTabSz="1363233">
              <a:lnSpc>
                <a:spcPct val="90000"/>
              </a:lnSpc>
              <a:spcBef>
                <a:spcPts val="1491"/>
              </a:spcBef>
              <a:buFont typeface="Arial" panose="020B0604020202020204" pitchFamily="34" charset="0"/>
              <a:buChar char="•"/>
            </a:pPr>
            <a:r>
              <a:rPr lang="en-US" sz="2300" kern="1200"/>
              <a:t>Before the Haemophilus influenzae type B (Hib) vaccine was introduced, about 1/600 children developed Hib disease before they were 5</a:t>
            </a:r>
          </a:p>
          <a:p>
            <a:pPr marL="340808" indent="-340808" defTabSz="1363233">
              <a:lnSpc>
                <a:spcPct val="90000"/>
              </a:lnSpc>
              <a:spcBef>
                <a:spcPts val="1491"/>
              </a:spcBef>
              <a:buFont typeface="Arial" panose="020B0604020202020204" pitchFamily="34" charset="0"/>
              <a:buChar char="•"/>
            </a:pPr>
            <a:r>
              <a:rPr lang="en-US" sz="2300" kern="1200"/>
              <a:t>Most common presentation of invasive Hib disease: meningitis (60%of all cases), epiglottitis (15%), bacteraemia (10%), septic arthritis, pericarditis, cellulitis, pneumonia and osteomyelitis</a:t>
            </a:r>
          </a:p>
          <a:p>
            <a:pPr marL="340808" indent="-340808" defTabSz="1363233">
              <a:lnSpc>
                <a:spcPct val="90000"/>
              </a:lnSpc>
              <a:spcBef>
                <a:spcPts val="1491"/>
              </a:spcBef>
              <a:buFont typeface="Arial" panose="020B0604020202020204" pitchFamily="34" charset="0"/>
              <a:buChar char="•"/>
            </a:pPr>
            <a:r>
              <a:rPr lang="en-US" sz="2300" kern="1200"/>
              <a:t>People can carry Hib bacteria in their nose and throat without showing symptoms of the disease. Before introduction of Hib vaccine, 4% pre-school children carried Hib organism</a:t>
            </a:r>
          </a:p>
          <a:p>
            <a:pPr marL="340808" indent="-340808" defTabSz="1363233">
              <a:lnSpc>
                <a:spcPct val="90000"/>
              </a:lnSpc>
              <a:spcBef>
                <a:spcPts val="1491"/>
              </a:spcBef>
              <a:buFont typeface="Arial" panose="020B0604020202020204" pitchFamily="34" charset="0"/>
              <a:buChar char="•"/>
            </a:pPr>
            <a:r>
              <a:rPr lang="en-US" sz="2300" kern="1200"/>
              <a:t>After the vaccine was introduced, carriage rates fell below level of detection. Disease incidence has fallen in all age groups. Not just those vaccinated </a:t>
            </a:r>
          </a:p>
          <a:p>
            <a:pPr marL="340808" indent="-340808" defTabSz="1363233">
              <a:lnSpc>
                <a:spcPct val="90000"/>
              </a:lnSpc>
              <a:spcBef>
                <a:spcPts val="1491"/>
              </a:spcBef>
              <a:buFont typeface="Arial" panose="020B0604020202020204" pitchFamily="34" charset="0"/>
              <a:buChar char="•"/>
            </a:pPr>
            <a:r>
              <a:rPr lang="en-US" sz="2300" kern="1200"/>
              <a:t>However, as immunity following a 3-dose primary course of Hib in infancy does wane, a 4th (booster) dose during the 2nd year of life is needed to continue to prevent transmission in the community and maintain herd immunity</a:t>
            </a:r>
          </a:p>
          <a:p>
            <a:pPr marL="340808" indent="-340808" defTabSz="1363233">
              <a:lnSpc>
                <a:spcPct val="90000"/>
              </a:lnSpc>
              <a:spcBef>
                <a:spcPts val="1491"/>
              </a:spcBef>
              <a:buFont typeface="Arial" panose="020B0604020202020204" pitchFamily="34" charset="0"/>
              <a:buChar char="•"/>
            </a:pPr>
            <a:r>
              <a:rPr lang="en-US" sz="2300" kern="1200"/>
              <a:t>Modelling shows that Hib transmission is primarily driven by children aged 2 to 4 years, therefore vaccination at any time before then should prevent transmission </a:t>
            </a:r>
          </a:p>
          <a:p>
            <a:pPr marL="340808" indent="-340808" defTabSz="1363233">
              <a:lnSpc>
                <a:spcPct val="90000"/>
              </a:lnSpc>
              <a:spcBef>
                <a:spcPts val="1491"/>
              </a:spcBef>
              <a:buFont typeface="Arial" panose="020B0604020202020204" pitchFamily="34" charset="0"/>
              <a:buChar char="•"/>
            </a:pPr>
            <a:r>
              <a:rPr lang="en-US" sz="2300" kern="1200"/>
              <a:t>A dose of a multivalent Hib-containing vaccine at 18 months will also boost the child’s protection against other infections such as pertussis and polio</a:t>
            </a:r>
          </a:p>
        </p:txBody>
      </p:sp>
      <p:sp>
        <p:nvSpPr>
          <p:cNvPr id="4" name="Slide Number Placeholder 3">
            <a:extLst>
              <a:ext uri="{FF2B5EF4-FFF2-40B4-BE49-F238E27FC236}">
                <a16:creationId xmlns:a16="http://schemas.microsoft.com/office/drawing/2014/main" id="{138CCC76-E82D-4DD9-37F2-57531BC68B54}"/>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15</a:t>
            </a:fld>
            <a:endParaRPr lang="en-GB"/>
          </a:p>
        </p:txBody>
      </p:sp>
      <p:pic>
        <p:nvPicPr>
          <p:cNvPr id="3" name="Picture 2" descr="A baby playing with crayons&#10;&#10;AI-generated content may be incorrect.">
            <a:extLst>
              <a:ext uri="{FF2B5EF4-FFF2-40B4-BE49-F238E27FC236}">
                <a16:creationId xmlns:a16="http://schemas.microsoft.com/office/drawing/2014/main" id="{8B6868EE-F4E8-CECF-0FF2-68C2EEA09A4D}"/>
              </a:ext>
            </a:extLst>
          </p:cNvPr>
          <p:cNvPicPr>
            <a:picLocks noChangeAspect="1"/>
          </p:cNvPicPr>
          <p:nvPr/>
        </p:nvPicPr>
        <p:blipFill>
          <a:blip r:embed="rId2"/>
          <a:srcRect l="3282" r="8836" b="-1"/>
          <a:stretch>
            <a:fillRect/>
          </a:stretch>
        </p:blipFill>
        <p:spPr>
          <a:xfrm>
            <a:off x="13914120" y="2755344"/>
            <a:ext cx="3116579" cy="6567297"/>
          </a:xfrm>
          <a:prstGeom prst="rect">
            <a:avLst/>
          </a:prstGeom>
          <a:noFill/>
        </p:spPr>
      </p:pic>
      <p:sp>
        <p:nvSpPr>
          <p:cNvPr id="6" name="TextBox 5">
            <a:extLst>
              <a:ext uri="{FF2B5EF4-FFF2-40B4-BE49-F238E27FC236}">
                <a16:creationId xmlns:a16="http://schemas.microsoft.com/office/drawing/2014/main" id="{1093C596-438C-4006-D1F6-E566E700F520}"/>
              </a:ext>
            </a:extLst>
          </p:cNvPr>
          <p:cNvSpPr txBox="1"/>
          <p:nvPr/>
        </p:nvSpPr>
        <p:spPr>
          <a:xfrm>
            <a:off x="13923580" y="2747461"/>
            <a:ext cx="3128060" cy="6581761"/>
          </a:xfrm>
          <a:prstGeom prst="rect">
            <a:avLst/>
          </a:prstGeom>
          <a:noFill/>
          <a:ln w="57150">
            <a:solidFill>
              <a:srgbClr val="FA8573"/>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1903573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2000618"/>
          </a:xfrm>
        </p:spPr>
        <p:txBody>
          <a:bodyPr lIns="91440" tIns="45720" rIns="91440" bIns="45720" anchor="ctr">
            <a:normAutofit/>
          </a:bodyPr>
          <a:lstStyle/>
          <a:p>
            <a:r>
              <a:rPr lang="en-GB" sz="4000" b="1"/>
              <a:t>Moving the second dose of MMR</a:t>
            </a:r>
            <a:endParaRPr lang="en-GB" sz="4000" b="1">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0" y="2755344"/>
            <a:ext cx="11115666" cy="6599242"/>
          </a:xfrm>
        </p:spPr>
        <p:txBody>
          <a:bodyPr lIns="91440" tIns="45720" rIns="91440" bIns="45720" anchor="t">
            <a:normAutofit/>
          </a:bodyPr>
          <a:lstStyle/>
          <a:p>
            <a:pPr marL="340360" indent="-340360"/>
            <a:r>
              <a:rPr lang="en-GB" sz="2600"/>
              <a:t>The new 18 months appointment provides an opportunity for the second dose of MMR vaccine to be brought forward from 3 years 4 months to 18 months of age </a:t>
            </a:r>
            <a:endParaRPr lang="en-US" sz="2600"/>
          </a:p>
          <a:p>
            <a:pPr marL="340360" indent="-340360"/>
            <a:r>
              <a:rPr lang="en-GB" sz="2600"/>
              <a:t>The main reason for bringing the second dose of MMR forward is to improve coverage and reduce the likelihood of measles outbreaks </a:t>
            </a:r>
            <a:endParaRPr lang="en-GB" sz="2600">
              <a:cs typeface="Arial"/>
            </a:endParaRPr>
          </a:p>
          <a:p>
            <a:pPr marL="340360" indent="-340360"/>
            <a:r>
              <a:rPr lang="en-GB" sz="2600"/>
              <a:t>In areas of London, where the second dose of MMR was brought forward in response to local measles outbreaks in the 2000s, second dose coverage increased by an average of 3.3% (Lacy et al., 2022)</a:t>
            </a:r>
            <a:endParaRPr lang="en-GB" sz="2600">
              <a:cs typeface="Arial"/>
            </a:endParaRPr>
          </a:p>
          <a:p>
            <a:pPr marL="340360" indent="-340360"/>
            <a:r>
              <a:rPr lang="en-GB" sz="2600"/>
              <a:t>JCVI considers the likely added benefit of increasing uptake of second MMR further justifies the additional routine immunisation appointment </a:t>
            </a:r>
            <a:endParaRPr lang="en-GB" sz="2600">
              <a:cs typeface="Arial"/>
            </a:endParaRPr>
          </a:p>
          <a:p>
            <a:pPr marL="340360" indent="-340360"/>
            <a:r>
              <a:rPr lang="en-GB" sz="2600"/>
              <a:t>If the second MMR is not received at 18 months, there is a further opportunity to give it at 3 years and 4 months with the </a:t>
            </a:r>
            <a:r>
              <a:rPr lang="en-GB" sz="2600" err="1"/>
              <a:t>dTaP</a:t>
            </a:r>
            <a:r>
              <a:rPr lang="en-GB" sz="2600"/>
              <a:t>/IPV (4 in 1) booster vaccine</a:t>
            </a:r>
            <a:endParaRPr lang="en-GB" sz="2600">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16</a:t>
            </a:fld>
            <a:endParaRPr lang="en-GB"/>
          </a:p>
        </p:txBody>
      </p:sp>
      <p:pic>
        <p:nvPicPr>
          <p:cNvPr id="5" name="Picture 4" descr="A baby with tongue out&#10;&#10;AI-generated content may be incorrect.">
            <a:extLst>
              <a:ext uri="{FF2B5EF4-FFF2-40B4-BE49-F238E27FC236}">
                <a16:creationId xmlns:a16="http://schemas.microsoft.com/office/drawing/2014/main" id="{EC34D647-49D6-C2DE-9BAB-CE19A4B6D997}"/>
              </a:ext>
            </a:extLst>
          </p:cNvPr>
          <p:cNvPicPr>
            <a:picLocks noChangeAspect="1"/>
          </p:cNvPicPr>
          <p:nvPr/>
        </p:nvPicPr>
        <p:blipFill>
          <a:blip r:embed="rId3"/>
          <a:srcRect l="20474" r="16678" b="1"/>
          <a:stretch>
            <a:fillRect/>
          </a:stretch>
        </p:blipFill>
        <p:spPr>
          <a:xfrm>
            <a:off x="12355830" y="2755344"/>
            <a:ext cx="4674869" cy="6567297"/>
          </a:xfrm>
          <a:prstGeom prst="rect">
            <a:avLst/>
          </a:prstGeom>
          <a:noFill/>
        </p:spPr>
      </p:pic>
      <p:sp>
        <p:nvSpPr>
          <p:cNvPr id="7" name="TextBox 6">
            <a:extLst>
              <a:ext uri="{FF2B5EF4-FFF2-40B4-BE49-F238E27FC236}">
                <a16:creationId xmlns:a16="http://schemas.microsoft.com/office/drawing/2014/main" id="{98381C1B-4424-0869-68DD-3D79A575B9F8}"/>
              </a:ext>
            </a:extLst>
          </p:cNvPr>
          <p:cNvSpPr txBox="1"/>
          <p:nvPr/>
        </p:nvSpPr>
        <p:spPr>
          <a:xfrm>
            <a:off x="12355630" y="2761717"/>
            <a:ext cx="4681756" cy="6581761"/>
          </a:xfrm>
          <a:prstGeom prst="rect">
            <a:avLst/>
          </a:prstGeom>
          <a:noFill/>
          <a:ln w="57150">
            <a:solidFill>
              <a:srgbClr val="FA8573"/>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2619180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42F99-25A6-CC57-C40F-911D0EA379F8}"/>
              </a:ext>
            </a:extLst>
          </p:cNvPr>
          <p:cNvSpPr>
            <a:spLocks noGrp="1"/>
          </p:cNvSpPr>
          <p:nvPr>
            <p:ph type="ctrTitle" idx="4294967295"/>
          </p:nvPr>
        </p:nvSpPr>
        <p:spPr>
          <a:xfrm>
            <a:off x="731709" y="4975849"/>
            <a:ext cx="15722600" cy="360362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i="0">
                <a:solidFill>
                  <a:schemeClr val="bg1"/>
                </a:solidFill>
                <a:effectLst/>
                <a:latin typeface="Arial"/>
                <a:cs typeface="Arial"/>
              </a:rPr>
              <a:t>Infants eligible for the selective Hepatitis B vaccination programme </a:t>
            </a:r>
            <a:r>
              <a:rPr lang="en-GB" sz="5700" b="0" i="0">
                <a:solidFill>
                  <a:schemeClr val="bg1"/>
                </a:solidFill>
                <a:effectLst/>
                <a:latin typeface="Arial"/>
                <a:cs typeface="Arial"/>
              </a:rPr>
              <a:t> </a:t>
            </a:r>
            <a:endParaRPr lang="en-GB" sz="5700">
              <a:solidFill>
                <a:schemeClr val="bg1"/>
              </a:solidFill>
              <a:latin typeface="Arial"/>
              <a:cs typeface="Arial"/>
            </a:endParaRPr>
          </a:p>
        </p:txBody>
      </p:sp>
    </p:spTree>
    <p:extLst>
      <p:ext uri="{BB962C8B-B14F-4D97-AF65-F5344CB8AC3E}">
        <p14:creationId xmlns:p14="http://schemas.microsoft.com/office/powerpoint/2010/main" val="2497787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E787F-85F2-3A78-77DA-F44DD680761E}"/>
              </a:ext>
            </a:extLst>
          </p:cNvPr>
          <p:cNvSpPr>
            <a:spLocks noGrp="1"/>
          </p:cNvSpPr>
          <p:nvPr>
            <p:ph type="title"/>
          </p:nvPr>
        </p:nvSpPr>
        <p:spPr>
          <a:xfrm>
            <a:off x="464410" y="403295"/>
            <a:ext cx="17010529" cy="1468448"/>
          </a:xfrm>
          <a:ln>
            <a:solidFill>
              <a:schemeClr val="bg1"/>
            </a:solidFill>
          </a:ln>
        </p:spPr>
        <p:txBody>
          <a:bodyPr lIns="91440" tIns="45720" rIns="91440" bIns="45720" anchor="t"/>
          <a:lstStyle/>
          <a:p>
            <a:pPr algn="ctr"/>
            <a:r>
              <a:rPr lang="en-GB" sz="4000" b="1">
                <a:solidFill>
                  <a:srgbClr val="002060"/>
                </a:solidFill>
                <a:cs typeface="Arial"/>
              </a:rPr>
              <a:t>Selective </a:t>
            </a:r>
            <a:r>
              <a:rPr lang="en-GB" sz="4000" b="1" err="1">
                <a:solidFill>
                  <a:srgbClr val="002060"/>
                </a:solidFill>
                <a:cs typeface="Arial"/>
              </a:rPr>
              <a:t>HepB</a:t>
            </a:r>
            <a:r>
              <a:rPr lang="en-GB" sz="4000" b="1">
                <a:solidFill>
                  <a:srgbClr val="002060"/>
                </a:solidFill>
                <a:cs typeface="Arial"/>
              </a:rPr>
              <a:t> neonatal programme for babies born to </a:t>
            </a:r>
            <a:br>
              <a:rPr lang="en-GB" sz="4000" b="1">
                <a:solidFill>
                  <a:srgbClr val="002060"/>
                </a:solidFill>
                <a:cs typeface="Arial"/>
              </a:rPr>
            </a:br>
            <a:r>
              <a:rPr lang="en-GB" sz="4000" b="1" err="1">
                <a:solidFill>
                  <a:srgbClr val="002060"/>
                </a:solidFill>
                <a:cs typeface="Arial"/>
              </a:rPr>
              <a:t>HepB</a:t>
            </a:r>
            <a:r>
              <a:rPr lang="en-GB" sz="4000" b="1">
                <a:solidFill>
                  <a:srgbClr val="002060"/>
                </a:solidFill>
                <a:cs typeface="Arial"/>
              </a:rPr>
              <a:t> positive mothers</a:t>
            </a:r>
            <a:endParaRPr lang="en-US" sz="4000">
              <a:cs typeface="Arial"/>
            </a:endParaRPr>
          </a:p>
        </p:txBody>
      </p:sp>
      <p:sp>
        <p:nvSpPr>
          <p:cNvPr id="5" name="TextBox 4">
            <a:extLst>
              <a:ext uri="{FF2B5EF4-FFF2-40B4-BE49-F238E27FC236}">
                <a16:creationId xmlns:a16="http://schemas.microsoft.com/office/drawing/2014/main" id="{9DB42C62-8C6D-F0D8-6071-F5E905203F15}"/>
              </a:ext>
            </a:extLst>
          </p:cNvPr>
          <p:cNvSpPr txBox="1"/>
          <p:nvPr/>
        </p:nvSpPr>
        <p:spPr>
          <a:xfrm>
            <a:off x="837346" y="1781692"/>
            <a:ext cx="16473532" cy="1862048"/>
          </a:xfrm>
          <a:prstGeom prst="rect">
            <a:avLst/>
          </a:prstGeom>
          <a:solidFill>
            <a:srgbClr val="29B8CE"/>
          </a:solidFill>
        </p:spPr>
        <p:txBody>
          <a:bodyPr wrap="square" lIns="137160" tIns="68580" rIns="137160" bIns="68580" anchor="t">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2800">
                <a:solidFill>
                  <a:srgbClr val="002060"/>
                </a:solidFill>
                <a:cs typeface="Arial"/>
              </a:rPr>
              <a:t>Children </a:t>
            </a:r>
            <a:r>
              <a:rPr lang="en-GB" sz="2800" b="1">
                <a:solidFill>
                  <a:srgbClr val="002060"/>
                </a:solidFill>
                <a:cs typeface="Arial"/>
              </a:rPr>
              <a:t>born on or after 1 July 2024 </a:t>
            </a:r>
            <a:r>
              <a:rPr lang="en-GB" sz="2800">
                <a:solidFill>
                  <a:srgbClr val="002060"/>
                </a:solidFill>
                <a:cs typeface="Arial"/>
              </a:rPr>
              <a:t>who are on the selective hepatitis B vaccination programme</a:t>
            </a:r>
            <a:r>
              <a:rPr lang="en-GB" sz="2800" b="1">
                <a:solidFill>
                  <a:srgbClr val="002060"/>
                </a:solidFill>
                <a:cs typeface="Arial"/>
              </a:rPr>
              <a:t> </a:t>
            </a:r>
            <a:r>
              <a:rPr lang="en-GB" sz="2800">
                <a:solidFill>
                  <a:srgbClr val="002060"/>
                </a:solidFill>
                <a:cs typeface="Arial"/>
              </a:rPr>
              <a:t>will no longer be offered a monovalent vaccine at 12 months of age as they will now receive a further dose of hepatitis B vaccine as part of the DTaP/IPV/Hib/</a:t>
            </a:r>
            <a:r>
              <a:rPr lang="en-GB" sz="2800" err="1">
                <a:solidFill>
                  <a:srgbClr val="002060"/>
                </a:solidFill>
                <a:cs typeface="Arial"/>
              </a:rPr>
              <a:t>HepB</a:t>
            </a:r>
            <a:r>
              <a:rPr lang="en-GB" sz="2800">
                <a:solidFill>
                  <a:srgbClr val="002060"/>
                </a:solidFill>
                <a:cs typeface="Arial"/>
              </a:rPr>
              <a:t> vaccine (6 in 1) being offered at 18 months</a:t>
            </a:r>
          </a:p>
          <a:p>
            <a:pPr algn="ctr"/>
            <a:endParaRPr lang="en-GB" sz="2800">
              <a:solidFill>
                <a:srgbClr val="002060"/>
              </a:solidFill>
              <a:cs typeface="Arial"/>
            </a:endParaRPr>
          </a:p>
        </p:txBody>
      </p:sp>
      <p:sp>
        <p:nvSpPr>
          <p:cNvPr id="9" name="TextBox 8">
            <a:extLst>
              <a:ext uri="{FF2B5EF4-FFF2-40B4-BE49-F238E27FC236}">
                <a16:creationId xmlns:a16="http://schemas.microsoft.com/office/drawing/2014/main" id="{4E2F37A0-5C02-69DF-FBB8-5D8D4ADD7D08}"/>
              </a:ext>
            </a:extLst>
          </p:cNvPr>
          <p:cNvSpPr txBox="1"/>
          <p:nvPr/>
        </p:nvSpPr>
        <p:spPr>
          <a:xfrm>
            <a:off x="851336" y="5175250"/>
            <a:ext cx="16459541" cy="1862048"/>
          </a:xfrm>
          <a:prstGeom prst="rect">
            <a:avLst/>
          </a:prstGeom>
          <a:solidFill>
            <a:srgbClr val="29B8CE"/>
          </a:solidFill>
        </p:spPr>
        <p:txBody>
          <a:bodyPr wrap="square" lIns="137160" tIns="68580" rIns="137160" bIns="68580" anchor="t">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2800">
                <a:solidFill>
                  <a:srgbClr val="002060"/>
                </a:solidFill>
                <a:cs typeface="Arial"/>
              </a:rPr>
              <a:t>Children</a:t>
            </a:r>
            <a:r>
              <a:rPr lang="en-GB" sz="2800" b="1">
                <a:solidFill>
                  <a:srgbClr val="002060"/>
                </a:solidFill>
                <a:cs typeface="Arial"/>
              </a:rPr>
              <a:t> born on or before 30 June 2024</a:t>
            </a:r>
            <a:r>
              <a:rPr lang="en-GB" sz="2800">
                <a:solidFill>
                  <a:srgbClr val="002060"/>
                </a:solidFill>
                <a:cs typeface="Arial"/>
              </a:rPr>
              <a:t> who are on the selective hepatitis B vaccination programme</a:t>
            </a:r>
            <a:r>
              <a:rPr lang="en-GB" sz="2800" b="1">
                <a:solidFill>
                  <a:srgbClr val="002060"/>
                </a:solidFill>
                <a:cs typeface="Arial"/>
              </a:rPr>
              <a:t> </a:t>
            </a:r>
            <a:r>
              <a:rPr lang="en-GB" sz="2800">
                <a:solidFill>
                  <a:srgbClr val="002060"/>
                </a:solidFill>
                <a:cs typeface="Arial"/>
              </a:rPr>
              <a:t>should continue to be offered a dose of monovalent hepatitis B vaccine with their other one-year vaccinations (Hib/</a:t>
            </a:r>
            <a:r>
              <a:rPr lang="en-GB" sz="2800" err="1">
                <a:solidFill>
                  <a:srgbClr val="002060"/>
                </a:solidFill>
                <a:cs typeface="Arial"/>
              </a:rPr>
              <a:t>MenC</a:t>
            </a:r>
            <a:r>
              <a:rPr lang="en-GB" sz="2800">
                <a:solidFill>
                  <a:srgbClr val="002060"/>
                </a:solidFill>
                <a:cs typeface="Arial"/>
              </a:rPr>
              <a:t>, </a:t>
            </a:r>
            <a:r>
              <a:rPr lang="en-GB" sz="2800" err="1">
                <a:solidFill>
                  <a:srgbClr val="002060"/>
                </a:solidFill>
                <a:cs typeface="Arial"/>
              </a:rPr>
              <a:t>MenB</a:t>
            </a:r>
            <a:r>
              <a:rPr lang="en-GB" sz="2800">
                <a:solidFill>
                  <a:srgbClr val="002060"/>
                </a:solidFill>
                <a:cs typeface="Arial"/>
              </a:rPr>
              <a:t>, MMR and PCV13) as per the previous schedule </a:t>
            </a:r>
            <a:endParaRPr lang="en-US" sz="2800">
              <a:solidFill>
                <a:srgbClr val="002060"/>
              </a:solidFill>
              <a:cs typeface="Arial"/>
            </a:endParaRPr>
          </a:p>
          <a:p>
            <a:pPr algn="ctr"/>
            <a:endParaRPr lang="en-GB" sz="2800">
              <a:solidFill>
                <a:srgbClr val="002060"/>
              </a:solidFill>
              <a:cs typeface="Arial"/>
            </a:endParaRPr>
          </a:p>
        </p:txBody>
      </p:sp>
      <p:sp>
        <p:nvSpPr>
          <p:cNvPr id="12" name="TextBox 11">
            <a:extLst>
              <a:ext uri="{FF2B5EF4-FFF2-40B4-BE49-F238E27FC236}">
                <a16:creationId xmlns:a16="http://schemas.microsoft.com/office/drawing/2014/main" id="{6C9167E1-1A25-789C-24B2-C8859FD11A44}"/>
              </a:ext>
            </a:extLst>
          </p:cNvPr>
          <p:cNvSpPr txBox="1"/>
          <p:nvPr/>
        </p:nvSpPr>
        <p:spPr>
          <a:xfrm>
            <a:off x="1029603" y="7293274"/>
            <a:ext cx="16281275" cy="22313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Ø"/>
            </a:pPr>
            <a:r>
              <a:rPr lang="en-US" sz="2800">
                <a:cs typeface="Arial"/>
              </a:rPr>
              <a:t>After 1st July 2025 Hib/MenC is no longer available, the </a:t>
            </a:r>
            <a:r>
              <a:rPr lang="en-GB" sz="2800">
                <a:cs typeface="Arial"/>
              </a:rPr>
              <a:t>additional dose of the DTaP/IPV/Hib/</a:t>
            </a:r>
            <a:r>
              <a:rPr lang="en-GB" sz="2800" err="1">
                <a:cs typeface="Arial"/>
              </a:rPr>
              <a:t>HepB</a:t>
            </a:r>
            <a:r>
              <a:rPr lang="en-GB" sz="2800">
                <a:cs typeface="Arial"/>
              </a:rPr>
              <a:t> vaccine (6 in1)  vaccine at 18 months replaces the need for a dose of monovalent </a:t>
            </a:r>
            <a:r>
              <a:rPr lang="en-GB" sz="2800" err="1">
                <a:cs typeface="Arial"/>
              </a:rPr>
              <a:t>HepB</a:t>
            </a:r>
            <a:r>
              <a:rPr lang="en-GB" sz="2800">
                <a:cs typeface="Arial"/>
              </a:rPr>
              <a:t> vaccine at 12 months</a:t>
            </a:r>
            <a:endParaRPr lang="en-US" sz="2800">
              <a:cs typeface="Arial"/>
            </a:endParaRPr>
          </a:p>
          <a:p>
            <a:pPr marL="457200" indent="-457200">
              <a:buFont typeface="Wingdings"/>
              <a:buChar char="Ø"/>
            </a:pPr>
            <a:r>
              <a:rPr lang="en-US" sz="2800">
                <a:cs typeface="Arial"/>
              </a:rPr>
              <a:t>This age cohort should continue to be tested for infection from 12 months of age</a:t>
            </a:r>
          </a:p>
          <a:p>
            <a:endParaRPr lang="en-US" sz="2700">
              <a:cs typeface="Arial"/>
            </a:endParaRPr>
          </a:p>
        </p:txBody>
      </p:sp>
      <p:sp>
        <p:nvSpPr>
          <p:cNvPr id="15" name="TextBox 14">
            <a:extLst>
              <a:ext uri="{FF2B5EF4-FFF2-40B4-BE49-F238E27FC236}">
                <a16:creationId xmlns:a16="http://schemas.microsoft.com/office/drawing/2014/main" id="{181B4168-5A27-9F26-4384-A57A381CAC86}"/>
              </a:ext>
            </a:extLst>
          </p:cNvPr>
          <p:cNvSpPr txBox="1"/>
          <p:nvPr/>
        </p:nvSpPr>
        <p:spPr>
          <a:xfrm>
            <a:off x="1006554" y="3994191"/>
            <a:ext cx="1614262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Ø"/>
            </a:pPr>
            <a:r>
              <a:rPr lang="en-US" sz="2800">
                <a:cs typeface="Arial"/>
              </a:rPr>
              <a:t>It is important that these children receive Hep B surface antigen (HBsAg) testing between 12 months and 18 months</a:t>
            </a:r>
            <a:endParaRPr lang="en-US" sz="2000">
              <a:cs typeface="Arial"/>
            </a:endParaRPr>
          </a:p>
        </p:txBody>
      </p:sp>
      <p:sp>
        <p:nvSpPr>
          <p:cNvPr id="3" name="Slide Number Placeholder 2">
            <a:extLst>
              <a:ext uri="{FF2B5EF4-FFF2-40B4-BE49-F238E27FC236}">
                <a16:creationId xmlns:a16="http://schemas.microsoft.com/office/drawing/2014/main" id="{9A42A602-FA6D-8430-A44A-AD03FDA9BCC8}"/>
              </a:ext>
            </a:extLst>
          </p:cNvPr>
          <p:cNvSpPr>
            <a:spLocks noGrp="1"/>
          </p:cNvSpPr>
          <p:nvPr>
            <p:ph type="sldNum" sz="quarter" idx="12"/>
          </p:nvPr>
        </p:nvSpPr>
        <p:spPr/>
        <p:txBody>
          <a:bodyPr/>
          <a:lstStyle/>
          <a:p>
            <a:fld id="{561D0CCE-8DCC-44DC-A653-AE62B1D84A52}" type="slidenum">
              <a:rPr lang="en-GB" smtClean="0"/>
              <a:pPr/>
              <a:t>18</a:t>
            </a:fld>
            <a:endParaRPr lang="en-US"/>
          </a:p>
        </p:txBody>
      </p:sp>
    </p:spTree>
    <p:extLst>
      <p:ext uri="{BB962C8B-B14F-4D97-AF65-F5344CB8AC3E}">
        <p14:creationId xmlns:p14="http://schemas.microsoft.com/office/powerpoint/2010/main" val="4015605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DD0BDA8-7614-A5D8-C37F-95F1AB68666B}"/>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19</a:t>
            </a:fld>
            <a:endParaRPr lang="en-GB"/>
          </a:p>
        </p:txBody>
      </p:sp>
      <p:sp>
        <p:nvSpPr>
          <p:cNvPr id="4" name="Title 3">
            <a:extLst>
              <a:ext uri="{FF2B5EF4-FFF2-40B4-BE49-F238E27FC236}">
                <a16:creationId xmlns:a16="http://schemas.microsoft.com/office/drawing/2014/main" id="{D0626570-8EA2-040A-E95C-22170C52613B}"/>
              </a:ext>
            </a:extLst>
          </p:cNvPr>
          <p:cNvSpPr>
            <a:spLocks noGrp="1"/>
          </p:cNvSpPr>
          <p:nvPr>
            <p:ph type="title"/>
          </p:nvPr>
        </p:nvSpPr>
        <p:spPr>
          <a:xfrm>
            <a:off x="504654" y="343251"/>
            <a:ext cx="15773400" cy="1988345"/>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solidFill>
                  <a:srgbClr val="002060"/>
                </a:solidFill>
              </a:rPr>
              <a:t>Selective </a:t>
            </a:r>
            <a:r>
              <a:rPr lang="en-GB" sz="4000" b="1" err="1">
                <a:solidFill>
                  <a:srgbClr val="002060"/>
                </a:solidFill>
              </a:rPr>
              <a:t>HepB</a:t>
            </a:r>
            <a:r>
              <a:rPr lang="en-GB" sz="4000" b="1">
                <a:solidFill>
                  <a:srgbClr val="002060"/>
                </a:solidFill>
              </a:rPr>
              <a:t> neonatal programme for babies born to </a:t>
            </a:r>
            <a:br>
              <a:rPr lang="en-GB" sz="4000" b="1">
                <a:solidFill>
                  <a:srgbClr val="002060"/>
                </a:solidFill>
              </a:rPr>
            </a:br>
            <a:r>
              <a:rPr lang="en-GB" sz="4000" b="1" err="1">
                <a:solidFill>
                  <a:srgbClr val="002060"/>
                </a:solidFill>
              </a:rPr>
              <a:t>HepB</a:t>
            </a:r>
            <a:r>
              <a:rPr lang="en-GB" sz="4000" b="1">
                <a:solidFill>
                  <a:srgbClr val="002060"/>
                </a:solidFill>
              </a:rPr>
              <a:t> positive mothers</a:t>
            </a:r>
            <a:endParaRPr lang="en-GB" sz="4200" b="1">
              <a:solidFill>
                <a:srgbClr val="002060"/>
              </a:solidFill>
              <a:cs typeface="Arial"/>
            </a:endParaRPr>
          </a:p>
        </p:txBody>
      </p:sp>
      <p:sp>
        <p:nvSpPr>
          <p:cNvPr id="5" name="TextBox 4">
            <a:extLst>
              <a:ext uri="{FF2B5EF4-FFF2-40B4-BE49-F238E27FC236}">
                <a16:creationId xmlns:a16="http://schemas.microsoft.com/office/drawing/2014/main" id="{BF0B97BE-BDDD-9716-1EDD-1C90ECCA60E1}"/>
              </a:ext>
            </a:extLst>
          </p:cNvPr>
          <p:cNvSpPr txBox="1"/>
          <p:nvPr/>
        </p:nvSpPr>
        <p:spPr>
          <a:xfrm>
            <a:off x="518093" y="1976672"/>
            <a:ext cx="17290197" cy="7217360"/>
          </a:xfrm>
          <a:prstGeom prst="rect">
            <a:avLst/>
          </a:prstGeom>
          <a:noFill/>
        </p:spPr>
        <p:txBody>
          <a:bodyPr wrap="square" lIns="137160" tIns="68580" rIns="137160" bIns="68580" anchor="t">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514350" indent="-514350" algn="just">
              <a:buFont typeface="Arial"/>
              <a:buChar char="•"/>
            </a:pPr>
            <a:r>
              <a:rPr lang="en-GB" sz="2800">
                <a:solidFill>
                  <a:srgbClr val="002060"/>
                </a:solidFill>
              </a:rPr>
              <a:t>The additional dose of the DTaP/IPV/Hib/</a:t>
            </a:r>
            <a:r>
              <a:rPr lang="en-GB" sz="2800" err="1">
                <a:solidFill>
                  <a:srgbClr val="002060"/>
                </a:solidFill>
              </a:rPr>
              <a:t>HepB</a:t>
            </a:r>
            <a:r>
              <a:rPr lang="en-GB" sz="2800">
                <a:solidFill>
                  <a:srgbClr val="002060"/>
                </a:solidFill>
              </a:rPr>
              <a:t> (6 in1) vaccine at 18 months replaces the need for a dose of monovalent </a:t>
            </a:r>
            <a:r>
              <a:rPr lang="en-GB" sz="2800" err="1">
                <a:solidFill>
                  <a:srgbClr val="002060"/>
                </a:solidFill>
              </a:rPr>
              <a:t>HepB</a:t>
            </a:r>
            <a:r>
              <a:rPr lang="en-GB" sz="2800">
                <a:solidFill>
                  <a:srgbClr val="002060"/>
                </a:solidFill>
              </a:rPr>
              <a:t> vaccine at 12 months</a:t>
            </a:r>
            <a:endParaRPr lang="en-GB" sz="2800">
              <a:solidFill>
                <a:srgbClr val="000000"/>
              </a:solidFill>
              <a:cs typeface="Arial"/>
            </a:endParaRPr>
          </a:p>
          <a:p>
            <a:pPr marL="514350" indent="-514350" algn="just">
              <a:buFont typeface="Arial"/>
              <a:buChar char="•"/>
            </a:pPr>
            <a:endParaRPr lang="en-GB" sz="2800">
              <a:solidFill>
                <a:srgbClr val="002060"/>
              </a:solidFill>
              <a:cs typeface="Arial"/>
            </a:endParaRPr>
          </a:p>
          <a:p>
            <a:pPr marL="514350" indent="-514350" algn="just">
              <a:buFont typeface="Arial"/>
              <a:buChar char="•"/>
            </a:pPr>
            <a:r>
              <a:rPr lang="en-GB" sz="2800">
                <a:solidFill>
                  <a:srgbClr val="002060"/>
                </a:solidFill>
              </a:rPr>
              <a:t>It is </a:t>
            </a:r>
            <a:r>
              <a:rPr lang="en-GB" sz="2800" b="1">
                <a:solidFill>
                  <a:srgbClr val="002060"/>
                </a:solidFill>
              </a:rPr>
              <a:t>very important </a:t>
            </a:r>
            <a:r>
              <a:rPr lang="en-GB" sz="2800">
                <a:solidFill>
                  <a:srgbClr val="002060"/>
                </a:solidFill>
              </a:rPr>
              <a:t>that babies on the selective neonatal </a:t>
            </a:r>
            <a:r>
              <a:rPr lang="en-GB" sz="2800" err="1">
                <a:solidFill>
                  <a:srgbClr val="002060"/>
                </a:solidFill>
              </a:rPr>
              <a:t>HepB</a:t>
            </a:r>
            <a:r>
              <a:rPr lang="en-GB" sz="2800">
                <a:solidFill>
                  <a:srgbClr val="002060"/>
                </a:solidFill>
              </a:rPr>
              <a:t> schedule receive this 18-month dose</a:t>
            </a:r>
            <a:endParaRPr lang="en-GB" sz="2800">
              <a:solidFill>
                <a:srgbClr val="000000"/>
              </a:solidFill>
              <a:cs typeface="Arial"/>
            </a:endParaRPr>
          </a:p>
          <a:p>
            <a:pPr marL="514350" indent="-514350" algn="just">
              <a:buFont typeface="Arial"/>
              <a:buChar char="•"/>
            </a:pPr>
            <a:endParaRPr lang="en-GB" sz="2800">
              <a:solidFill>
                <a:srgbClr val="002060"/>
              </a:solidFill>
              <a:cs typeface="Arial"/>
            </a:endParaRPr>
          </a:p>
          <a:p>
            <a:pPr marL="514350" indent="-514350" algn="just">
              <a:buFont typeface="Arial"/>
              <a:buChar char="•"/>
            </a:pPr>
            <a:endParaRPr lang="en-GB" sz="2800">
              <a:solidFill>
                <a:srgbClr val="002060"/>
              </a:solidFill>
              <a:cs typeface="Arial"/>
            </a:endParaRPr>
          </a:p>
          <a:p>
            <a:pPr algn="just"/>
            <a:r>
              <a:rPr lang="en-GB" sz="2800" b="1">
                <a:solidFill>
                  <a:srgbClr val="002060"/>
                </a:solidFill>
                <a:cs typeface="Arial"/>
              </a:rPr>
              <a:t>Testing for </a:t>
            </a:r>
            <a:r>
              <a:rPr lang="en-GB" sz="2800" b="1" err="1">
                <a:solidFill>
                  <a:srgbClr val="002060"/>
                </a:solidFill>
                <a:cs typeface="Arial"/>
              </a:rPr>
              <a:t>HepB</a:t>
            </a:r>
            <a:r>
              <a:rPr lang="en-GB" sz="2800" b="1">
                <a:solidFill>
                  <a:srgbClr val="002060"/>
                </a:solidFill>
                <a:cs typeface="Arial"/>
              </a:rPr>
              <a:t> surface antigen (HBsAg): </a:t>
            </a:r>
            <a:endParaRPr lang="en-US" sz="2800">
              <a:solidFill>
                <a:srgbClr val="212A73"/>
              </a:solidFill>
              <a:cs typeface="Arial"/>
            </a:endParaRPr>
          </a:p>
          <a:p>
            <a:pPr marL="428625" indent="-428625" algn="just">
              <a:buFont typeface="Arial"/>
              <a:buChar char="•"/>
            </a:pPr>
            <a:endParaRPr lang="en-GB" sz="2800">
              <a:solidFill>
                <a:srgbClr val="212A73"/>
              </a:solidFill>
              <a:cs typeface="Arial"/>
            </a:endParaRPr>
          </a:p>
          <a:p>
            <a:pPr marL="428625" indent="-428625" algn="just">
              <a:buFont typeface="Arial"/>
              <a:buChar char="•"/>
            </a:pPr>
            <a:r>
              <a:rPr lang="en-GB" sz="2800">
                <a:solidFill>
                  <a:srgbClr val="002060"/>
                </a:solidFill>
                <a:cs typeface="Arial"/>
              </a:rPr>
              <a:t>Can be undertaken any time between 12 and 18 months of age, e.g., at an opportunistic healthcare attendance or at a routine appointment</a:t>
            </a:r>
            <a:endParaRPr lang="en-US" sz="2800">
              <a:solidFill>
                <a:srgbClr val="212A73"/>
              </a:solidFill>
              <a:cs typeface="Arial"/>
            </a:endParaRPr>
          </a:p>
          <a:p>
            <a:pPr marL="428625" indent="-428625" algn="just">
              <a:buFont typeface="Arial"/>
              <a:buChar char="•"/>
            </a:pPr>
            <a:endParaRPr lang="en-GB" sz="2800">
              <a:solidFill>
                <a:srgbClr val="002060"/>
              </a:solidFill>
              <a:cs typeface="Arial"/>
            </a:endParaRPr>
          </a:p>
          <a:p>
            <a:pPr marL="428625" indent="-428625" algn="just">
              <a:buFont typeface="Arial"/>
              <a:buChar char="•"/>
            </a:pPr>
            <a:r>
              <a:rPr lang="en-GB" sz="2800">
                <a:solidFill>
                  <a:srgbClr val="002060"/>
                </a:solidFill>
                <a:cs typeface="Arial"/>
              </a:rPr>
              <a:t>The requirement to record the results of the baby’s blood test for </a:t>
            </a:r>
            <a:r>
              <a:rPr lang="en-GB" sz="2800" err="1">
                <a:solidFill>
                  <a:srgbClr val="002060"/>
                </a:solidFill>
                <a:cs typeface="Arial"/>
              </a:rPr>
              <a:t>HepB</a:t>
            </a:r>
            <a:r>
              <a:rPr lang="en-GB" sz="2800">
                <a:solidFill>
                  <a:srgbClr val="002060"/>
                </a:solidFill>
                <a:cs typeface="Arial"/>
              </a:rPr>
              <a:t> surface antigen (HBsAg) in their primary care record remains unchanged</a:t>
            </a:r>
            <a:endParaRPr lang="en-GB" sz="2800">
              <a:solidFill>
                <a:srgbClr val="212A73"/>
              </a:solidFill>
              <a:cs typeface="Arial"/>
            </a:endParaRPr>
          </a:p>
          <a:p>
            <a:pPr marL="1200150" lvl="1" indent="-514350" algn="just">
              <a:buFont typeface="Courier New"/>
              <a:buChar char="o"/>
            </a:pPr>
            <a:endParaRPr lang="en-GB" sz="3200">
              <a:solidFill>
                <a:srgbClr val="002060"/>
              </a:solidFill>
              <a:cs typeface="Arial"/>
            </a:endParaRPr>
          </a:p>
          <a:p>
            <a:pPr marL="1200150" lvl="1" indent="-514350" algn="just">
              <a:buFont typeface="Courier New"/>
              <a:buChar char="o"/>
            </a:pPr>
            <a:endParaRPr lang="en-GB" sz="3200">
              <a:solidFill>
                <a:srgbClr val="002060"/>
              </a:solidFill>
              <a:cs typeface="Arial"/>
            </a:endParaRPr>
          </a:p>
          <a:p>
            <a:pPr marL="1200150" lvl="1" indent="-514350" algn="just">
              <a:buFont typeface="Courier New"/>
              <a:buChar char="o"/>
            </a:pPr>
            <a:endParaRPr lang="en-GB" sz="3200">
              <a:solidFill>
                <a:srgbClr val="002060"/>
              </a:solidFill>
              <a:cs typeface="Arial"/>
            </a:endParaRPr>
          </a:p>
        </p:txBody>
      </p:sp>
      <p:sp>
        <p:nvSpPr>
          <p:cNvPr id="6" name="Slide Number Placeholder 2">
            <a:extLst>
              <a:ext uri="{FF2B5EF4-FFF2-40B4-BE49-F238E27FC236}">
                <a16:creationId xmlns:a16="http://schemas.microsoft.com/office/drawing/2014/main" id="{756F9118-8904-8E1F-FBF2-335A04D9DCFB}"/>
              </a:ext>
            </a:extLst>
          </p:cNvPr>
          <p:cNvSpPr txBox="1">
            <a:spLocks/>
          </p:cNvSpPr>
          <p:nvPr/>
        </p:nvSpPr>
        <p:spPr>
          <a:xfrm>
            <a:off x="8775128" y="9590765"/>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19</a:t>
            </a:fld>
            <a:endParaRPr lang="en-US"/>
          </a:p>
        </p:txBody>
      </p:sp>
    </p:spTree>
    <p:extLst>
      <p:ext uri="{BB962C8B-B14F-4D97-AF65-F5344CB8AC3E}">
        <p14:creationId xmlns:p14="http://schemas.microsoft.com/office/powerpoint/2010/main" val="2325091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433" y="541419"/>
            <a:ext cx="17927955" cy="1170422"/>
          </a:xfrm>
        </p:spPr>
        <p:txBody>
          <a:bodyPr lIns="91440" tIns="45720" rIns="91440" bIns="45720" anchor="t">
            <a:no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solidFill>
                  <a:srgbClr val="002060"/>
                </a:solidFill>
                <a:latin typeface="Arial"/>
              </a:rPr>
              <a:t>Changes to the childhood immunisation programme</a:t>
            </a:r>
            <a:br>
              <a:rPr lang="en-GB" sz="4400" b="1" i="0" u="none" strike="noStrike" kern="1200" cap="none" spc="0" normalizeH="0" noProof="0">
                <a:ln>
                  <a:noFill/>
                </a:ln>
                <a:effectLst/>
                <a:uLnTx/>
                <a:uFillTx/>
                <a:latin typeface="Arial"/>
              </a:rPr>
            </a:br>
            <a:endParaRPr lang="en-GB" sz="3600" strike="sngStrike">
              <a:cs typeface="Arial"/>
            </a:endParaRPr>
          </a:p>
        </p:txBody>
      </p:sp>
      <p:sp>
        <p:nvSpPr>
          <p:cNvPr id="3" name="Content Placeholder 2"/>
          <p:cNvSpPr>
            <a:spLocks noGrp="1"/>
          </p:cNvSpPr>
          <p:nvPr>
            <p:ph idx="1"/>
          </p:nvPr>
        </p:nvSpPr>
        <p:spPr>
          <a:xfrm>
            <a:off x="496434" y="1395962"/>
            <a:ext cx="17118545" cy="7573503"/>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gn="just">
              <a:lnSpc>
                <a:spcPct val="100000"/>
              </a:lnSpc>
              <a:buNone/>
            </a:pPr>
            <a:r>
              <a:rPr lang="en-GB" sz="2800" dirty="0"/>
              <a:t>The information contained within this slide set is up to date as of 04/06/25.</a:t>
            </a:r>
            <a:endParaRPr lang="en-GB" sz="2800" dirty="0">
              <a:highlight>
                <a:srgbClr val="FFFF00"/>
              </a:highlight>
              <a:cs typeface="Arial"/>
            </a:endParaRPr>
          </a:p>
          <a:p>
            <a:pPr indent="0" algn="just">
              <a:lnSpc>
                <a:spcPct val="100000"/>
              </a:lnSpc>
              <a:buNone/>
            </a:pPr>
            <a:r>
              <a:rPr lang="en-GB" sz="2800" dirty="0"/>
              <a:t>It is important that all immunisers delivering the childhood immunisation programme and/ or those who are providing immunisation advice familiarise themselves with the most up to date clinical evidence and guidance, this can be found in the following key documents:</a:t>
            </a:r>
            <a:endParaRPr lang="en-GB" sz="2800" dirty="0">
              <a:cs typeface="Arial"/>
            </a:endParaRPr>
          </a:p>
          <a:p>
            <a:pPr indent="-340360" algn="just">
              <a:lnSpc>
                <a:spcPct val="100000"/>
              </a:lnSpc>
            </a:pPr>
            <a:r>
              <a:rPr lang="en-GB" sz="2400" dirty="0">
                <a:ea typeface="+mn-lt"/>
                <a:cs typeface="+mn-lt"/>
              </a:rPr>
              <a:t>All relevant Green Book chapters, PGDs and existing resources will be updated</a:t>
            </a:r>
            <a:endParaRPr lang="en-GB" sz="2400" dirty="0">
              <a:cs typeface="Arial"/>
            </a:endParaRPr>
          </a:p>
          <a:p>
            <a:pPr indent="-340360" algn="just">
              <a:lnSpc>
                <a:spcPct val="100000"/>
              </a:lnSpc>
            </a:pPr>
            <a:r>
              <a:rPr lang="en-GB" sz="2400" dirty="0"/>
              <a:t>Welsh Health Circular: </a:t>
            </a:r>
            <a:r>
              <a:rPr lang="en-GB" sz="2400" dirty="0">
                <a:ea typeface="+mn-lt"/>
                <a:cs typeface="+mn-lt"/>
                <a:hlinkClick r:id="rId3"/>
              </a:rPr>
              <a:t>Changes to routine childhood and selective neonatal hepatitis B vaccinations (WHC/2025/019) [HTML] | GOV.WALES</a:t>
            </a:r>
            <a:endParaRPr lang="en-GB" sz="2400" dirty="0">
              <a:cs typeface="Arial"/>
            </a:endParaRPr>
          </a:p>
          <a:p>
            <a:pPr indent="-340360" algn="just">
              <a:lnSpc>
                <a:spcPct val="100000"/>
              </a:lnSpc>
            </a:pPr>
            <a:r>
              <a:rPr lang="en-GB" sz="2400" dirty="0"/>
              <a:t>Joint Committee on Vaccination and Immunisation: </a:t>
            </a:r>
            <a:r>
              <a:rPr lang="en-GB" sz="2400" dirty="0">
                <a:solidFill>
                  <a:srgbClr val="000000"/>
                </a:solidFill>
                <a:hlinkClick r:id="rId4"/>
              </a:rPr>
              <a:t>Joint Committee on Vaccination and Immunisation (JCVI) statement on changes to the childhood immunisation schedule</a:t>
            </a:r>
            <a:r>
              <a:rPr lang="en-GB" sz="2400" u="sng" dirty="0">
                <a:solidFill>
                  <a:srgbClr val="000000"/>
                </a:solidFill>
                <a:hlinkClick r:id="rId4"/>
              </a:rPr>
              <a:t> </a:t>
            </a:r>
            <a:endParaRPr lang="en-GB" sz="2400" dirty="0">
              <a:cs typeface="Arial"/>
            </a:endParaRPr>
          </a:p>
          <a:p>
            <a:pPr indent="-340360" algn="just">
              <a:lnSpc>
                <a:spcPct val="100000"/>
              </a:lnSpc>
            </a:pPr>
            <a:r>
              <a:rPr lang="en-US" sz="2400" dirty="0">
                <a:solidFill>
                  <a:srgbClr val="212A73"/>
                </a:solidFill>
                <a:cs typeface="Arial"/>
                <a:hlinkClick r:id="rId5"/>
              </a:rPr>
              <a:t>JCVI Minutes 5th February 2025 </a:t>
            </a:r>
            <a:r>
              <a:rPr lang="en-US" sz="2400" dirty="0">
                <a:solidFill>
                  <a:srgbClr val="212A73"/>
                </a:solidFill>
                <a:cs typeface="Arial"/>
                <a:hlinkClick r:id="rId6"/>
              </a:rPr>
              <a:t>Joint Committee on Vaccination and Immunisation - GOV.UK</a:t>
            </a:r>
            <a:endParaRPr lang="en-GB" sz="2400" u="sng" dirty="0">
              <a:solidFill>
                <a:srgbClr val="000000"/>
              </a:solidFill>
              <a:cs typeface="Arial"/>
            </a:endParaRPr>
          </a:p>
          <a:p>
            <a:pPr indent="-340360" algn="just">
              <a:lnSpc>
                <a:spcPct val="100000"/>
              </a:lnSpc>
            </a:pPr>
            <a:r>
              <a:rPr lang="en-GB" sz="2400" dirty="0">
                <a:cs typeface="Arial"/>
              </a:rPr>
              <a:t>VPDP webpage is available here: </a:t>
            </a:r>
            <a:r>
              <a:rPr lang="en-GB" sz="2400" dirty="0">
                <a:ea typeface="+mn-lt"/>
                <a:cs typeface="+mn-lt"/>
                <a:hlinkClick r:id="rId7"/>
              </a:rPr>
              <a:t>Changes to the childhood immunisation schedule - Information for health professionals - Public Health Wales</a:t>
            </a:r>
          </a:p>
          <a:p>
            <a:pPr indent="-340360" algn="just">
              <a:buNone/>
            </a:pPr>
            <a:r>
              <a:rPr lang="en-GB" sz="2800" dirty="0">
                <a:solidFill>
                  <a:srgbClr val="212A73"/>
                </a:solidFill>
                <a:cs typeface="Arial"/>
              </a:rPr>
              <a:t>The content of this training slide set is subject to review. This resource will be version controlled. This is version 1. Trainers</a:t>
            </a:r>
            <a:r>
              <a:rPr lang="en-GB" sz="2800" dirty="0">
                <a:cs typeface="Arial"/>
              </a:rPr>
              <a:t> should select the slides required depending on the background and experience of the vaccinators they are training and according to the role they will have in delivering the childhood vaccination programme.</a:t>
            </a:r>
            <a:endParaRPr lang="en-GB" sz="2700" dirty="0">
              <a:cs typeface="Arial"/>
            </a:endParaRPr>
          </a:p>
          <a:p>
            <a:pPr indent="0" algn="just">
              <a:lnSpc>
                <a:spcPct val="100000"/>
              </a:lnSpc>
              <a:buNone/>
            </a:pPr>
            <a:endParaRPr lang="en-GB" sz="2700" dirty="0">
              <a:highlight>
                <a:srgbClr val="FFFF00"/>
              </a:highlight>
              <a:cs typeface="Arial"/>
            </a:endParaRPr>
          </a:p>
        </p:txBody>
      </p:sp>
      <p:sp>
        <p:nvSpPr>
          <p:cNvPr id="5" name="Slide Number Placeholder 4"/>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a:t>
            </a:fld>
            <a:endParaRPr lang="en-GB"/>
          </a:p>
        </p:txBody>
      </p:sp>
      <p:sp>
        <p:nvSpPr>
          <p:cNvPr id="6" name="Slide Number Placeholder 5">
            <a:extLst>
              <a:ext uri="{FF2B5EF4-FFF2-40B4-BE49-F238E27FC236}">
                <a16:creationId xmlns:a16="http://schemas.microsoft.com/office/drawing/2014/main" id="{60A6305D-8FB0-BEB0-49D6-9AD6A828C210}"/>
              </a:ext>
            </a:extLst>
          </p:cNvPr>
          <p:cNvSpPr txBox="1">
            <a:spLocks/>
          </p:cNvSpPr>
          <p:nvPr/>
        </p:nvSpPr>
        <p:spPr>
          <a:xfrm>
            <a:off x="8775128" y="9576516"/>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2</a:t>
            </a:fld>
            <a:endParaRPr lang="en-US"/>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F51D7-1AF2-FD1E-5ED1-E8EFF452B50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DDCF9F-9F43-95A7-3F31-D11D9D95509C}"/>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20</a:t>
            </a:fld>
            <a:endParaRPr lang="en-GB"/>
          </a:p>
        </p:txBody>
      </p:sp>
      <p:sp>
        <p:nvSpPr>
          <p:cNvPr id="4" name="Title 3">
            <a:extLst>
              <a:ext uri="{FF2B5EF4-FFF2-40B4-BE49-F238E27FC236}">
                <a16:creationId xmlns:a16="http://schemas.microsoft.com/office/drawing/2014/main" id="{67E79F27-9249-AD70-20B2-BA36EC08C7F7}"/>
              </a:ext>
            </a:extLst>
          </p:cNvPr>
          <p:cNvSpPr>
            <a:spLocks noGrp="1"/>
          </p:cNvSpPr>
          <p:nvPr>
            <p:ph type="title"/>
          </p:nvPr>
        </p:nvSpPr>
        <p:spPr>
          <a:xfrm>
            <a:off x="514698" y="396764"/>
            <a:ext cx="16714694" cy="1988345"/>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solidFill>
                  <a:srgbClr val="002060"/>
                </a:solidFill>
              </a:rPr>
              <a:t>Selective </a:t>
            </a:r>
            <a:r>
              <a:rPr lang="en-GB" sz="4000" b="1" err="1">
                <a:solidFill>
                  <a:srgbClr val="002060"/>
                </a:solidFill>
              </a:rPr>
              <a:t>HepB</a:t>
            </a:r>
            <a:r>
              <a:rPr lang="en-GB" sz="4000" b="1">
                <a:solidFill>
                  <a:srgbClr val="002060"/>
                </a:solidFill>
              </a:rPr>
              <a:t> neonatal programme for babies born to </a:t>
            </a:r>
            <a:br>
              <a:rPr lang="en-GB" sz="4000" b="1">
                <a:solidFill>
                  <a:srgbClr val="002060"/>
                </a:solidFill>
              </a:rPr>
            </a:br>
            <a:r>
              <a:rPr lang="en-GB" sz="4000" b="1" err="1">
                <a:solidFill>
                  <a:srgbClr val="002060"/>
                </a:solidFill>
              </a:rPr>
              <a:t>HepB</a:t>
            </a:r>
            <a:r>
              <a:rPr lang="en-GB" sz="4000" b="1">
                <a:solidFill>
                  <a:srgbClr val="002060"/>
                </a:solidFill>
              </a:rPr>
              <a:t> positive mothers</a:t>
            </a:r>
            <a:endParaRPr lang="en-GB" sz="4000" b="1" i="1">
              <a:solidFill>
                <a:srgbClr val="002060"/>
              </a:solidFill>
              <a:cs typeface="Arial"/>
            </a:endParaRPr>
          </a:p>
        </p:txBody>
      </p:sp>
      <p:pic>
        <p:nvPicPr>
          <p:cNvPr id="6" name="Picture 5" descr="A screenshot of a table&#10;&#10;AI-generated content may be incorrect.">
            <a:extLst>
              <a:ext uri="{FF2B5EF4-FFF2-40B4-BE49-F238E27FC236}">
                <a16:creationId xmlns:a16="http://schemas.microsoft.com/office/drawing/2014/main" id="{2D152641-EDC8-0074-576E-6FCEECE00274}"/>
              </a:ext>
            </a:extLst>
          </p:cNvPr>
          <p:cNvPicPr>
            <a:picLocks noChangeAspect="1"/>
          </p:cNvPicPr>
          <p:nvPr/>
        </p:nvPicPr>
        <p:blipFill>
          <a:blip r:embed="rId2"/>
          <a:stretch>
            <a:fillRect/>
          </a:stretch>
        </p:blipFill>
        <p:spPr>
          <a:xfrm>
            <a:off x="4079012" y="3759807"/>
            <a:ext cx="9575973" cy="5099003"/>
          </a:xfrm>
          <a:prstGeom prst="rect">
            <a:avLst/>
          </a:prstGeom>
        </p:spPr>
      </p:pic>
      <p:sp>
        <p:nvSpPr>
          <p:cNvPr id="2" name="TextBox 1">
            <a:extLst>
              <a:ext uri="{FF2B5EF4-FFF2-40B4-BE49-F238E27FC236}">
                <a16:creationId xmlns:a16="http://schemas.microsoft.com/office/drawing/2014/main" id="{898B4928-E7CE-1D14-1C7F-EAA804380B92}"/>
              </a:ext>
            </a:extLst>
          </p:cNvPr>
          <p:cNvSpPr txBox="1"/>
          <p:nvPr/>
        </p:nvSpPr>
        <p:spPr>
          <a:xfrm>
            <a:off x="505203" y="2395412"/>
            <a:ext cx="17359313" cy="1000274"/>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342900" indent="-342900" algn="just">
              <a:buFont typeface="Arial"/>
              <a:buChar char="•"/>
            </a:pPr>
            <a:r>
              <a:rPr lang="en-GB" sz="2800"/>
              <a:t>More information about this change and a downloadable information sheet is in preparation and will be available at </a:t>
            </a:r>
            <a:r>
              <a:rPr lang="en-GB" sz="2800">
                <a:hlinkClick r:id="rId3"/>
              </a:rPr>
              <a:t>Hepatitis B (HepB) - Information for health professionals - Public Health Wales</a:t>
            </a:r>
            <a:endParaRPr lang="en-GB" sz="2800">
              <a:cs typeface="Arial"/>
            </a:endParaRPr>
          </a:p>
        </p:txBody>
      </p:sp>
      <p:sp>
        <p:nvSpPr>
          <p:cNvPr id="7" name="Slide Number Placeholder 2">
            <a:extLst>
              <a:ext uri="{FF2B5EF4-FFF2-40B4-BE49-F238E27FC236}">
                <a16:creationId xmlns:a16="http://schemas.microsoft.com/office/drawing/2014/main" id="{77486430-6EEF-C9A5-6211-1558C748B885}"/>
              </a:ext>
            </a:extLst>
          </p:cNvPr>
          <p:cNvSpPr txBox="1">
            <a:spLocks/>
          </p:cNvSpPr>
          <p:nvPr/>
        </p:nvSpPr>
        <p:spPr>
          <a:xfrm>
            <a:off x="8874845" y="9590765"/>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20</a:t>
            </a:fld>
            <a:endParaRPr lang="en-US"/>
          </a:p>
        </p:txBody>
      </p:sp>
    </p:spTree>
    <p:extLst>
      <p:ext uri="{BB962C8B-B14F-4D97-AF65-F5344CB8AC3E}">
        <p14:creationId xmlns:p14="http://schemas.microsoft.com/office/powerpoint/2010/main" val="40261776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A8DFA-A786-97F3-B203-7198C5B273B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CABCEAC-9054-36F4-2E16-4D5BDC5DD209}"/>
              </a:ext>
            </a:extLst>
          </p:cNvPr>
          <p:cNvSpPr>
            <a:spLocks noGrp="1"/>
          </p:cNvSpPr>
          <p:nvPr>
            <p:ph type="sldNum" sz="quarter" idx="4294967295"/>
          </p:nvPr>
        </p:nvSpPr>
        <p:spPr>
          <a:xfrm>
            <a:off x="17455643" y="9553537"/>
            <a:ext cx="776259" cy="547482"/>
          </a:xfrm>
          <a:prstGeom prst="rect">
            <a:avLst/>
          </a:prstGeom>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21</a:t>
            </a:fld>
            <a:endParaRPr lang="en-GB"/>
          </a:p>
        </p:txBody>
      </p:sp>
      <p:sp>
        <p:nvSpPr>
          <p:cNvPr id="3" name="Title 1">
            <a:extLst>
              <a:ext uri="{FF2B5EF4-FFF2-40B4-BE49-F238E27FC236}">
                <a16:creationId xmlns:a16="http://schemas.microsoft.com/office/drawing/2014/main" id="{0BC77E0D-95F9-4C41-7E25-079C41D1C2ED}"/>
              </a:ext>
            </a:extLst>
          </p:cNvPr>
          <p:cNvSpPr txBox="1">
            <a:spLocks/>
          </p:cNvSpPr>
          <p:nvPr/>
        </p:nvSpPr>
        <p:spPr>
          <a:xfrm>
            <a:off x="1257300" y="5167052"/>
            <a:ext cx="15773400" cy="1988345"/>
          </a:xfrm>
          <a:prstGeom prst="rect">
            <a:avLst/>
          </a:prstGeo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2400">
                <a:solidFill>
                  <a:srgbClr val="212A73"/>
                </a:solidFill>
                <a:latin typeface="Arial"/>
              </a:rPr>
              <a:t>Influenza </a:t>
            </a:r>
            <a:endParaRPr lang="en-US" sz="4059"/>
          </a:p>
        </p:txBody>
      </p:sp>
      <p:sp>
        <p:nvSpPr>
          <p:cNvPr id="7" name="TextBox 6">
            <a:extLst>
              <a:ext uri="{FF2B5EF4-FFF2-40B4-BE49-F238E27FC236}">
                <a16:creationId xmlns:a16="http://schemas.microsoft.com/office/drawing/2014/main" id="{B27E3CD2-396C-672D-76CA-9EB3B47F82D3}"/>
              </a:ext>
            </a:extLst>
          </p:cNvPr>
          <p:cNvSpPr txBox="1"/>
          <p:nvPr/>
        </p:nvSpPr>
        <p:spPr>
          <a:xfrm>
            <a:off x="630238" y="5167052"/>
            <a:ext cx="10557234" cy="1061829"/>
          </a:xfrm>
          <a:prstGeom prst="rect">
            <a:avLst/>
          </a:prstGeom>
          <a:noFill/>
        </p:spPr>
        <p:txBody>
          <a:bodyPr rot="0" spcFirstLastPara="0" vertOverflow="overflow" horzOverflow="overflow" vert="horz" wrap="square" lIns="137160" tIns="68580" rIns="137160" bIns="68580" numCol="1" spcCol="0" rtlCol="0" fromWordArt="0" anchor="t" anchorCtr="0" forceAA="0" compatLnSpc="1">
            <a:prstTxWarp prst="textNoShape">
              <a:avLst/>
            </a:prstTxWarp>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6000" b="1">
                <a:solidFill>
                  <a:schemeClr val="bg1"/>
                </a:solidFill>
                <a:cs typeface="Arial"/>
              </a:rPr>
              <a:t>Summary &amp; Resources</a:t>
            </a:r>
          </a:p>
        </p:txBody>
      </p:sp>
    </p:spTree>
    <p:extLst>
      <p:ext uri="{BB962C8B-B14F-4D97-AF65-F5344CB8AC3E}">
        <p14:creationId xmlns:p14="http://schemas.microsoft.com/office/powerpoint/2010/main" val="820351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86593-75A1-203C-CF7B-8DCDF5A5882D}"/>
              </a:ext>
            </a:extLst>
          </p:cNvPr>
          <p:cNvSpPr>
            <a:spLocks noGrp="1"/>
          </p:cNvSpPr>
          <p:nvPr>
            <p:ph type="title"/>
          </p:nvPr>
        </p:nvSpPr>
        <p:spPr>
          <a:xfrm>
            <a:off x="3134619" y="206039"/>
            <a:ext cx="11258174" cy="1988345"/>
          </a:xfrm>
          <a:prstGeom prst="rect">
            <a:avLst/>
          </a:prstGeo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solidFill>
                  <a:srgbClr val="002060"/>
                </a:solidFill>
                <a:latin typeface="Arial"/>
                <a:ea typeface="Calibri"/>
                <a:cs typeface="Calibri"/>
              </a:rPr>
              <a:t>Summary of changes</a:t>
            </a:r>
          </a:p>
        </p:txBody>
      </p:sp>
      <p:sp>
        <p:nvSpPr>
          <p:cNvPr id="3" name="Content Placeholder 2">
            <a:extLst>
              <a:ext uri="{FF2B5EF4-FFF2-40B4-BE49-F238E27FC236}">
                <a16:creationId xmlns:a16="http://schemas.microsoft.com/office/drawing/2014/main" id="{B85AA1B9-90BE-8F4F-F667-33A9BD4E0ACF}"/>
              </a:ext>
            </a:extLst>
          </p:cNvPr>
          <p:cNvSpPr>
            <a:spLocks noGrp="1"/>
          </p:cNvSpPr>
          <p:nvPr>
            <p:ph idx="1"/>
          </p:nvPr>
        </p:nvSpPr>
        <p:spPr>
          <a:xfrm>
            <a:off x="2778257" y="1071560"/>
            <a:ext cx="13763274" cy="4497500"/>
          </a:xfrm>
          <a:solidFill>
            <a:srgbClr val="B2E7F0"/>
          </a:solidFill>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gn="just" defTabSz="1363233">
              <a:buNone/>
              <a:defRPr/>
            </a:pPr>
            <a:endParaRPr lang="en-GB" sz="2385" b="1">
              <a:solidFill>
                <a:srgbClr val="FF5248"/>
              </a:solidFill>
              <a:latin typeface="Arial" panose="020B0604020202020204" pitchFamily="34" charset="0"/>
              <a:cs typeface="Arial" panose="020B0604020202020204" pitchFamily="34" charset="0"/>
            </a:endParaRPr>
          </a:p>
          <a:p>
            <a:pPr marL="0" indent="0" algn="just" defTabSz="1363233">
              <a:buNone/>
              <a:defRPr/>
            </a:pPr>
            <a:r>
              <a:rPr lang="en-GB" sz="2800" b="1">
                <a:solidFill>
                  <a:srgbClr val="002060"/>
                </a:solidFill>
                <a:latin typeface="Arial"/>
                <a:cs typeface="Arial"/>
              </a:rPr>
              <a:t>From 1</a:t>
            </a:r>
            <a:r>
              <a:rPr lang="en-GB" sz="2800" b="1" baseline="30000">
                <a:solidFill>
                  <a:srgbClr val="002060"/>
                </a:solidFill>
                <a:latin typeface="Arial"/>
                <a:cs typeface="Arial"/>
              </a:rPr>
              <a:t>st</a:t>
            </a:r>
            <a:r>
              <a:rPr lang="en-GB" sz="2800" b="1">
                <a:solidFill>
                  <a:srgbClr val="002060"/>
                </a:solidFill>
                <a:latin typeface="Arial"/>
                <a:cs typeface="Arial"/>
              </a:rPr>
              <a:t> July 2025:</a:t>
            </a:r>
          </a:p>
          <a:p>
            <a:pPr marL="337820" indent="-337820" algn="just" defTabSz="1363233">
              <a:defRPr/>
            </a:pPr>
            <a:r>
              <a:rPr lang="en-GB" sz="2800" b="1">
                <a:solidFill>
                  <a:srgbClr val="002060"/>
                </a:solidFill>
                <a:latin typeface="Arial"/>
                <a:cs typeface="Arial"/>
              </a:rPr>
              <a:t>The routine Hib/Men C (</a:t>
            </a:r>
            <a:r>
              <a:rPr lang="en-GB" sz="2800" b="1" err="1">
                <a:solidFill>
                  <a:srgbClr val="002060"/>
                </a:solidFill>
                <a:latin typeface="Arial"/>
                <a:cs typeface="Arial"/>
              </a:rPr>
              <a:t>Menitorix</a:t>
            </a:r>
            <a:r>
              <a:rPr lang="en-GB" sz="2800" b="1">
                <a:solidFill>
                  <a:srgbClr val="002060"/>
                </a:solidFill>
                <a:latin typeface="Arial"/>
                <a:cs typeface="Arial"/>
              </a:rPr>
              <a:t>®)</a:t>
            </a:r>
            <a:r>
              <a:rPr lang="en-GB" sz="2800">
                <a:solidFill>
                  <a:srgbClr val="002060"/>
                </a:solidFill>
                <a:latin typeface="Arial"/>
                <a:cs typeface="Arial"/>
              </a:rPr>
              <a:t> offer to those turning 12 months of age will cease.</a:t>
            </a:r>
          </a:p>
          <a:p>
            <a:pPr marL="337820" indent="-337820" algn="just" defTabSz="1363233">
              <a:defRPr/>
            </a:pPr>
            <a:r>
              <a:rPr lang="en-GB" sz="2800" b="1">
                <a:solidFill>
                  <a:srgbClr val="002060"/>
                </a:solidFill>
                <a:latin typeface="Arial"/>
                <a:cs typeface="Arial"/>
              </a:rPr>
              <a:t>Second Men B vaccine moved </a:t>
            </a:r>
            <a:r>
              <a:rPr lang="en-GB" sz="2800">
                <a:solidFill>
                  <a:srgbClr val="002060"/>
                </a:solidFill>
                <a:latin typeface="Arial"/>
                <a:cs typeface="Arial"/>
              </a:rPr>
              <a:t>from 16 weeks to 12 weeks appointment.</a:t>
            </a:r>
          </a:p>
          <a:p>
            <a:pPr marL="337820" indent="-337820" algn="just" defTabSz="1363233">
              <a:defRPr/>
            </a:pPr>
            <a:r>
              <a:rPr lang="en-GB" sz="2800" b="1">
                <a:solidFill>
                  <a:srgbClr val="002060"/>
                </a:solidFill>
                <a:latin typeface="Arial"/>
                <a:cs typeface="Arial"/>
              </a:rPr>
              <a:t>First PCV vaccine moved </a:t>
            </a:r>
            <a:r>
              <a:rPr lang="en-GB" sz="2800">
                <a:solidFill>
                  <a:srgbClr val="002060"/>
                </a:solidFill>
                <a:latin typeface="Arial"/>
                <a:cs typeface="Arial"/>
              </a:rPr>
              <a:t>from 12 weeks to 16 weeks appointment.</a:t>
            </a:r>
          </a:p>
          <a:p>
            <a:pPr marL="337820" indent="-337820" algn="just" defTabSz="1363233">
              <a:defRPr/>
            </a:pPr>
            <a:r>
              <a:rPr lang="en-GB" sz="2800">
                <a:solidFill>
                  <a:srgbClr val="002060"/>
                </a:solidFill>
                <a:latin typeface="Arial"/>
                <a:cs typeface="Arial"/>
              </a:rPr>
              <a:t>The </a:t>
            </a:r>
            <a:r>
              <a:rPr lang="en-GB" sz="2800" b="1">
                <a:solidFill>
                  <a:srgbClr val="002060"/>
                </a:solidFill>
                <a:latin typeface="Arial"/>
                <a:cs typeface="Arial"/>
              </a:rPr>
              <a:t>monovalent Hep B dose</a:t>
            </a:r>
            <a:r>
              <a:rPr lang="en-GB" sz="2800">
                <a:solidFill>
                  <a:srgbClr val="002060"/>
                </a:solidFill>
                <a:latin typeface="Arial"/>
                <a:cs typeface="Arial"/>
              </a:rPr>
              <a:t> at 1 year in the selective neonatal </a:t>
            </a:r>
            <a:r>
              <a:rPr lang="en-GB" sz="2800" err="1">
                <a:solidFill>
                  <a:srgbClr val="002060"/>
                </a:solidFill>
                <a:latin typeface="Arial"/>
                <a:cs typeface="Arial"/>
              </a:rPr>
              <a:t>HepB</a:t>
            </a:r>
            <a:r>
              <a:rPr lang="en-GB" sz="2800">
                <a:solidFill>
                  <a:srgbClr val="002060"/>
                </a:solidFill>
                <a:latin typeface="Arial"/>
                <a:cs typeface="Arial"/>
              </a:rPr>
              <a:t> programme will be </a:t>
            </a:r>
            <a:r>
              <a:rPr lang="en-GB" sz="2800" b="1">
                <a:solidFill>
                  <a:srgbClr val="002060"/>
                </a:solidFill>
                <a:latin typeface="Arial"/>
                <a:cs typeface="Arial"/>
              </a:rPr>
              <a:t>removed</a:t>
            </a:r>
            <a:r>
              <a:rPr lang="en-GB" sz="2800">
                <a:solidFill>
                  <a:srgbClr val="002060"/>
                </a:solidFill>
                <a:latin typeface="Arial"/>
                <a:cs typeface="Arial"/>
              </a:rPr>
              <a:t> from the schedule.</a:t>
            </a:r>
          </a:p>
        </p:txBody>
      </p:sp>
      <p:sp>
        <p:nvSpPr>
          <p:cNvPr id="4" name="Slide Number Placeholder 3">
            <a:extLst>
              <a:ext uri="{FF2B5EF4-FFF2-40B4-BE49-F238E27FC236}">
                <a16:creationId xmlns:a16="http://schemas.microsoft.com/office/drawing/2014/main" id="{3ED3DCAF-7EB3-134C-C14C-C82DA763A6C2}"/>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22</a:t>
            </a:fld>
            <a:endParaRPr lang="en-GB"/>
          </a:p>
        </p:txBody>
      </p:sp>
      <p:sp>
        <p:nvSpPr>
          <p:cNvPr id="6" name="TextBox 5">
            <a:extLst>
              <a:ext uri="{FF2B5EF4-FFF2-40B4-BE49-F238E27FC236}">
                <a16:creationId xmlns:a16="http://schemas.microsoft.com/office/drawing/2014/main" id="{FDC38F48-5E6A-CC76-411F-D7E9DCD211A1}"/>
              </a:ext>
            </a:extLst>
          </p:cNvPr>
          <p:cNvSpPr txBox="1"/>
          <p:nvPr/>
        </p:nvSpPr>
        <p:spPr>
          <a:xfrm>
            <a:off x="2778251" y="5846521"/>
            <a:ext cx="13763273" cy="3154710"/>
          </a:xfrm>
          <a:prstGeom prst="rect">
            <a:avLst/>
          </a:prstGeom>
          <a:solidFill>
            <a:srgbClr val="B2E7F0"/>
          </a:solidFill>
        </p:spPr>
        <p:txBody>
          <a:bodyPr wrap="square" lIns="137160" tIns="68580" rIns="137160" bIns="68580" anchor="t">
            <a:sp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gn="just" defTabSz="1363233">
              <a:buNone/>
              <a:defRPr/>
            </a:pPr>
            <a:r>
              <a:rPr lang="en-GB" sz="2800" b="1">
                <a:solidFill>
                  <a:srgbClr val="002060"/>
                </a:solidFill>
                <a:latin typeface="Arial"/>
                <a:cs typeface="Arial"/>
              </a:rPr>
              <a:t>From 1</a:t>
            </a:r>
            <a:r>
              <a:rPr lang="en-GB" sz="2800" b="1" baseline="30000">
                <a:solidFill>
                  <a:srgbClr val="002060"/>
                </a:solidFill>
                <a:latin typeface="Arial"/>
                <a:cs typeface="Arial"/>
              </a:rPr>
              <a:t>st</a:t>
            </a:r>
            <a:r>
              <a:rPr lang="en-GB" sz="2800" b="1">
                <a:solidFill>
                  <a:srgbClr val="002060"/>
                </a:solidFill>
                <a:latin typeface="Arial"/>
                <a:cs typeface="Arial"/>
              </a:rPr>
              <a:t>  January 2026:</a:t>
            </a:r>
            <a:endParaRPr lang="en-GB" sz="2800" b="1">
              <a:solidFill>
                <a:srgbClr val="002060"/>
              </a:solidFill>
              <a:latin typeface="Arial" panose="020B0604020202020204" pitchFamily="34" charset="0"/>
              <a:cs typeface="Arial" panose="020B0604020202020204" pitchFamily="34" charset="0"/>
            </a:endParaRPr>
          </a:p>
          <a:p>
            <a:pPr marL="0" indent="0" algn="just" defTabSz="1363233">
              <a:buNone/>
              <a:defRPr/>
            </a:pPr>
            <a:endParaRPr lang="en-GB" sz="2800" b="1">
              <a:solidFill>
                <a:srgbClr val="002060"/>
              </a:solidFill>
              <a:latin typeface="Arial" panose="020B0604020202020204" pitchFamily="34" charset="0"/>
              <a:cs typeface="Arial" panose="020B0604020202020204" pitchFamily="34" charset="0"/>
            </a:endParaRPr>
          </a:p>
          <a:p>
            <a:pPr marL="428625" indent="-428625" algn="just" defTabSz="1363233">
              <a:buFont typeface="Arial" panose="020B0604020202020204" pitchFamily="34" charset="0"/>
              <a:buChar char="•"/>
              <a:defRPr/>
            </a:pPr>
            <a:r>
              <a:rPr lang="en-GB" sz="2800">
                <a:solidFill>
                  <a:srgbClr val="002060"/>
                </a:solidFill>
                <a:latin typeface="Arial"/>
                <a:cs typeface="Arial"/>
              </a:rPr>
              <a:t>Introduction of an </a:t>
            </a:r>
            <a:r>
              <a:rPr lang="en-GB" sz="2800" b="1">
                <a:solidFill>
                  <a:srgbClr val="002060"/>
                </a:solidFill>
                <a:latin typeface="Arial"/>
                <a:cs typeface="Arial"/>
              </a:rPr>
              <a:t>additional (4th dose) of  </a:t>
            </a:r>
            <a:r>
              <a:rPr lang="en-GB" sz="2800">
                <a:solidFill>
                  <a:srgbClr val="002060"/>
                </a:solidFill>
                <a:latin typeface="Arial"/>
                <a:cs typeface="Arial"/>
              </a:rPr>
              <a:t>DTaP/IPV/Hib/</a:t>
            </a:r>
            <a:r>
              <a:rPr lang="en-GB" sz="2800" err="1">
                <a:solidFill>
                  <a:srgbClr val="002060"/>
                </a:solidFill>
                <a:latin typeface="Arial"/>
                <a:cs typeface="Arial"/>
              </a:rPr>
              <a:t>HepB</a:t>
            </a:r>
            <a:r>
              <a:rPr lang="en-GB" sz="2800">
                <a:solidFill>
                  <a:srgbClr val="002060"/>
                </a:solidFill>
                <a:latin typeface="Arial"/>
                <a:cs typeface="Arial"/>
              </a:rPr>
              <a:t> vaccine (6 in1) at a </a:t>
            </a:r>
            <a:r>
              <a:rPr lang="en-GB" sz="2800" b="1">
                <a:solidFill>
                  <a:srgbClr val="002060"/>
                </a:solidFill>
                <a:latin typeface="Arial"/>
                <a:cs typeface="Arial"/>
              </a:rPr>
              <a:t>new routine appointment at 18 months</a:t>
            </a:r>
            <a:r>
              <a:rPr lang="en-GB" sz="2800">
                <a:solidFill>
                  <a:srgbClr val="002060"/>
                </a:solidFill>
                <a:latin typeface="Arial"/>
                <a:cs typeface="Arial"/>
              </a:rPr>
              <a:t>. </a:t>
            </a:r>
          </a:p>
          <a:p>
            <a:pPr algn="just" defTabSz="1363233">
              <a:defRPr/>
            </a:pPr>
            <a:endParaRPr lang="en-GB" sz="2800">
              <a:solidFill>
                <a:srgbClr val="002060"/>
              </a:solidFill>
              <a:latin typeface="Arial" panose="020B0604020202020204" pitchFamily="34" charset="0"/>
              <a:cs typeface="Arial" panose="020B0604020202020204" pitchFamily="34" charset="0"/>
            </a:endParaRPr>
          </a:p>
          <a:p>
            <a:pPr marL="428625" indent="-428625" algn="just" defTabSz="1363233">
              <a:buFont typeface="Arial" panose="020B0604020202020204" pitchFamily="34" charset="0"/>
              <a:buChar char="•"/>
              <a:defRPr/>
            </a:pPr>
            <a:r>
              <a:rPr lang="en-GB" sz="2800">
                <a:solidFill>
                  <a:srgbClr val="002060"/>
                </a:solidFill>
                <a:latin typeface="Arial"/>
                <a:cs typeface="Arial"/>
              </a:rPr>
              <a:t>Movement of the second </a:t>
            </a:r>
            <a:r>
              <a:rPr lang="en-GB" sz="2800" b="1">
                <a:solidFill>
                  <a:srgbClr val="002060"/>
                </a:solidFill>
                <a:latin typeface="Arial"/>
                <a:cs typeface="Arial"/>
              </a:rPr>
              <a:t>MMR</a:t>
            </a:r>
            <a:r>
              <a:rPr lang="en-GB" sz="2800">
                <a:solidFill>
                  <a:srgbClr val="002060"/>
                </a:solidFill>
                <a:latin typeface="Arial"/>
                <a:cs typeface="Arial"/>
              </a:rPr>
              <a:t> dose from 3 years 4 months to the </a:t>
            </a:r>
            <a:r>
              <a:rPr lang="en-GB" sz="2800" b="1">
                <a:solidFill>
                  <a:srgbClr val="002060"/>
                </a:solidFill>
                <a:latin typeface="Arial"/>
                <a:cs typeface="Arial"/>
              </a:rPr>
              <a:t>new routine 18-month appointment.</a:t>
            </a:r>
          </a:p>
        </p:txBody>
      </p:sp>
      <p:sp>
        <p:nvSpPr>
          <p:cNvPr id="7" name="Slide Number Placeholder 3">
            <a:extLst>
              <a:ext uri="{FF2B5EF4-FFF2-40B4-BE49-F238E27FC236}">
                <a16:creationId xmlns:a16="http://schemas.microsoft.com/office/drawing/2014/main" id="{FF0C2A19-A7D1-75E4-2DC3-31EA28BEB627}"/>
              </a:ext>
            </a:extLst>
          </p:cNvPr>
          <p:cNvSpPr txBox="1">
            <a:spLocks/>
          </p:cNvSpPr>
          <p:nvPr/>
        </p:nvSpPr>
        <p:spPr>
          <a:xfrm>
            <a:off x="8360204" y="9577695"/>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22</a:t>
            </a:fld>
            <a:endParaRPr lang="en-GB"/>
          </a:p>
        </p:txBody>
      </p:sp>
    </p:spTree>
    <p:extLst>
      <p:ext uri="{BB962C8B-B14F-4D97-AF65-F5344CB8AC3E}">
        <p14:creationId xmlns:p14="http://schemas.microsoft.com/office/powerpoint/2010/main" val="32371947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4D791-6332-469C-85FD-22783D6A80ED}"/>
              </a:ext>
            </a:extLst>
          </p:cNvPr>
          <p:cNvSpPr>
            <a:spLocks noGrp="1"/>
          </p:cNvSpPr>
          <p:nvPr>
            <p:ph type="title"/>
          </p:nvPr>
        </p:nvSpPr>
        <p:spPr>
          <a:xfrm>
            <a:off x="2314882" y="713627"/>
            <a:ext cx="12906983" cy="1117219"/>
          </a:xfrm>
        </p:spPr>
        <p:txBody>
          <a:bodyPr lIns="91440" tIns="45720" rIns="91440" bIns="45720" anchor="t"/>
          <a:lstStyle/>
          <a:p>
            <a:r>
              <a:rPr lang="en-US" sz="4000" b="1">
                <a:cs typeface="Arial"/>
              </a:rPr>
              <a:t>Summary of changes to routine childhood schedule</a:t>
            </a:r>
            <a:endParaRPr lang="en-US">
              <a:cs typeface="Arial"/>
            </a:endParaRPr>
          </a:p>
        </p:txBody>
      </p:sp>
      <p:sp>
        <p:nvSpPr>
          <p:cNvPr id="4" name="Slide Number Placeholder 3">
            <a:extLst>
              <a:ext uri="{FF2B5EF4-FFF2-40B4-BE49-F238E27FC236}">
                <a16:creationId xmlns:a16="http://schemas.microsoft.com/office/drawing/2014/main" id="{BD1BD06D-282A-2E18-B712-38B49E788D8D}"/>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8" name="Picture 7" descr="A diagram of a medical appointment&#10;&#10;AI-generated content may be incorrect.">
            <a:extLst>
              <a:ext uri="{FF2B5EF4-FFF2-40B4-BE49-F238E27FC236}">
                <a16:creationId xmlns:a16="http://schemas.microsoft.com/office/drawing/2014/main" id="{28C9E117-DE7E-E4E8-407B-2BEF9832546A}"/>
              </a:ext>
            </a:extLst>
          </p:cNvPr>
          <p:cNvPicPr>
            <a:picLocks noChangeAspect="1"/>
          </p:cNvPicPr>
          <p:nvPr/>
        </p:nvPicPr>
        <p:blipFill>
          <a:blip r:embed="rId2"/>
          <a:stretch>
            <a:fillRect/>
          </a:stretch>
        </p:blipFill>
        <p:spPr>
          <a:xfrm>
            <a:off x="1282111" y="2005478"/>
            <a:ext cx="14982805" cy="6340474"/>
          </a:xfrm>
          <a:prstGeom prst="rect">
            <a:avLst/>
          </a:prstGeom>
          <a:ln w="38100" cap="sq">
            <a:solidFill>
              <a:srgbClr val="FF5248"/>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33502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08EF7-8A91-C870-4A5A-831E9B024328}"/>
              </a:ext>
            </a:extLst>
          </p:cNvPr>
          <p:cNvSpPr>
            <a:spLocks noGrp="1"/>
          </p:cNvSpPr>
          <p:nvPr>
            <p:ph type="title"/>
          </p:nvPr>
        </p:nvSpPr>
        <p:spPr>
          <a:xfrm>
            <a:off x="568762" y="551069"/>
            <a:ext cx="15773400" cy="1359374"/>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latin typeface="+mj-lt"/>
              </a:rPr>
              <a:t>Implementing the changes: timeline and eligibility </a:t>
            </a:r>
          </a:p>
        </p:txBody>
      </p:sp>
      <p:sp>
        <p:nvSpPr>
          <p:cNvPr id="3" name="Content Placeholder 2">
            <a:extLst>
              <a:ext uri="{FF2B5EF4-FFF2-40B4-BE49-F238E27FC236}">
                <a16:creationId xmlns:a16="http://schemas.microsoft.com/office/drawing/2014/main" id="{D92253AE-5FAB-9359-32D8-FBE2EAE8EA96}"/>
              </a:ext>
            </a:extLst>
          </p:cNvPr>
          <p:cNvSpPr>
            <a:spLocks noGrp="1"/>
          </p:cNvSpPr>
          <p:nvPr>
            <p:ph idx="1"/>
          </p:nvPr>
        </p:nvSpPr>
        <p:spPr>
          <a:xfrm>
            <a:off x="934769" y="2106136"/>
            <a:ext cx="16410214" cy="6567297"/>
          </a:xfrm>
        </p:spPr>
        <p:txBody>
          <a:bodyPr lIns="91440" tIns="45720" rIns="91440" bIns="45720" anchor="t">
            <a:normAutofit/>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lgn="l" rtl="0" fontAlgn="base">
              <a:buNone/>
            </a:pPr>
            <a:r>
              <a:rPr lang="en-GB" sz="3000" b="1"/>
              <a:t>Children</a:t>
            </a:r>
            <a:r>
              <a:rPr lang="en-GB" sz="3000" b="1" i="0">
                <a:effectLst/>
              </a:rPr>
              <a:t> who have their first birthday on or after 1 July 2025 (DOB on/after 01/07/24</a:t>
            </a:r>
            <a:r>
              <a:rPr lang="en-GB" sz="3000" b="0" i="0">
                <a:effectLst/>
              </a:rPr>
              <a:t>): </a:t>
            </a:r>
          </a:p>
          <a:p>
            <a:pPr marL="0" indent="0" algn="just" rtl="0" fontAlgn="base">
              <a:buNone/>
            </a:pPr>
            <a:endParaRPr lang="en-GB" sz="3000" b="0" i="0">
              <a:effectLst/>
              <a:cs typeface="Arial"/>
            </a:endParaRPr>
          </a:p>
          <a:p>
            <a:pPr marL="457200" indent="-457200" algn="just" fontAlgn="base">
              <a:lnSpc>
                <a:spcPct val="100000"/>
              </a:lnSpc>
            </a:pPr>
            <a:r>
              <a:rPr lang="en-GB" sz="2800"/>
              <a:t>Should be </a:t>
            </a:r>
            <a:r>
              <a:rPr lang="en-GB" sz="2800" b="0" i="0">
                <a:effectLst/>
              </a:rPr>
              <a:t>offered first MMR, second PCV13 and third </a:t>
            </a:r>
            <a:r>
              <a:rPr lang="en-GB" sz="2800" b="0" i="0" err="1">
                <a:effectLst/>
              </a:rPr>
              <a:t>MenB</a:t>
            </a:r>
            <a:r>
              <a:rPr lang="en-GB" sz="2800" b="0" i="0">
                <a:effectLst/>
              </a:rPr>
              <a:t> at their one-year-of-age vaccination appointment but </a:t>
            </a:r>
            <a:r>
              <a:rPr lang="en-GB" sz="2800" b="0" i="0" u="sng">
                <a:effectLst/>
              </a:rPr>
              <a:t>will not</a:t>
            </a:r>
            <a:r>
              <a:rPr lang="en-GB" sz="2800" b="0" i="0">
                <a:effectLst/>
              </a:rPr>
              <a:t> be offered</a:t>
            </a:r>
            <a:r>
              <a:rPr lang="en-GB" sz="2800"/>
              <a:t> Hib/</a:t>
            </a:r>
            <a:r>
              <a:rPr lang="en-GB" sz="2800" err="1"/>
              <a:t>MenC</a:t>
            </a:r>
            <a:r>
              <a:rPr lang="en-GB" sz="2800" b="0" i="0">
                <a:effectLst/>
              </a:rPr>
              <a:t> (</a:t>
            </a:r>
            <a:r>
              <a:rPr lang="en-GB" sz="2800" b="0" i="0" err="1">
                <a:effectLst/>
              </a:rPr>
              <a:t>Menitorix</a:t>
            </a:r>
            <a:r>
              <a:rPr kumimoji="0" lang="en-GB" altLang="en-US" sz="2800" b="0" i="0" u="none" strike="noStrike" cap="none" normalizeH="0" baseline="30000">
                <a:ln>
                  <a:noFill/>
                </a:ln>
                <a:solidFill>
                  <a:srgbClr val="0B0C0C"/>
                </a:solidFill>
                <a:effectLst/>
              </a:rPr>
              <a:t>®</a:t>
            </a:r>
            <a:r>
              <a:rPr lang="en-GB" sz="2800" b="0" i="0">
                <a:effectLst/>
              </a:rPr>
              <a:t>) </a:t>
            </a:r>
            <a:endParaRPr lang="en-GB" sz="2800" b="0" i="0">
              <a:effectLst/>
              <a:cs typeface="Arial"/>
            </a:endParaRPr>
          </a:p>
          <a:p>
            <a:pPr marL="457200" indent="-457200" algn="just" fontAlgn="base">
              <a:lnSpc>
                <a:spcPct val="100000"/>
              </a:lnSpc>
            </a:pPr>
            <a:r>
              <a:rPr lang="en-GB" sz="2800"/>
              <a:t>Should</a:t>
            </a:r>
            <a:r>
              <a:rPr lang="en-GB" sz="2800" b="0" i="0">
                <a:effectLst/>
              </a:rPr>
              <a:t> be offered a</a:t>
            </a:r>
            <a:r>
              <a:rPr lang="en-GB" sz="2800"/>
              <a:t> </a:t>
            </a:r>
            <a:r>
              <a:rPr lang="en-GB" sz="2800" b="0" i="0">
                <a:effectLst/>
              </a:rPr>
              <a:t>DTaP/IPV/Hib/</a:t>
            </a:r>
            <a:r>
              <a:rPr lang="en-GB" sz="2800" b="0" i="0" err="1">
                <a:effectLst/>
              </a:rPr>
              <a:t>HepB</a:t>
            </a:r>
            <a:r>
              <a:rPr lang="en-GB" sz="2800" b="0" i="0">
                <a:effectLst/>
              </a:rPr>
              <a:t> </a:t>
            </a:r>
            <a:r>
              <a:rPr lang="en-GB" sz="2800"/>
              <a:t>(6 in1) </a:t>
            </a:r>
            <a:r>
              <a:rPr lang="en-GB" sz="2800" b="0" i="0">
                <a:effectLst/>
              </a:rPr>
              <a:t>booster dose at a new 18-month routine vaccination appointment (starting from 1 January 2026) </a:t>
            </a:r>
            <a:endParaRPr lang="en-GB" sz="2800" b="0" i="0">
              <a:effectLst/>
              <a:cs typeface="Arial"/>
            </a:endParaRPr>
          </a:p>
          <a:p>
            <a:pPr marL="457200" indent="-457200" algn="just" fontAlgn="base">
              <a:lnSpc>
                <a:spcPct val="100000"/>
              </a:lnSpc>
            </a:pPr>
            <a:r>
              <a:rPr lang="en-GB" sz="2800"/>
              <a:t>Should be</a:t>
            </a:r>
            <a:r>
              <a:rPr lang="en-GB" sz="2800" b="0" i="0">
                <a:effectLst/>
              </a:rPr>
              <a:t> offered their </a:t>
            </a:r>
            <a:r>
              <a:rPr lang="en-GB" sz="2800"/>
              <a:t>second </a:t>
            </a:r>
            <a:r>
              <a:rPr lang="en-GB" sz="2800" b="0" i="0">
                <a:effectLst/>
              </a:rPr>
              <a:t>dose of MMR at the </a:t>
            </a:r>
            <a:r>
              <a:rPr lang="en-GB" sz="2800"/>
              <a:t>new </a:t>
            </a:r>
            <a:r>
              <a:rPr lang="en-GB" sz="2800" b="0" i="0">
                <a:effectLst/>
              </a:rPr>
              <a:t>18-month appointment </a:t>
            </a:r>
            <a:endParaRPr lang="en-GB" sz="2800" b="0" i="0">
              <a:effectLst/>
              <a:cs typeface="Arial"/>
            </a:endParaRPr>
          </a:p>
          <a:p>
            <a:pPr marL="457200" indent="-457200" algn="just" fontAlgn="base">
              <a:lnSpc>
                <a:spcPct val="100000"/>
              </a:lnSpc>
            </a:pPr>
            <a:r>
              <a:rPr lang="en-GB" sz="2800"/>
              <a:t>Should</a:t>
            </a:r>
            <a:r>
              <a:rPr lang="en-GB" sz="2800" b="0" i="0">
                <a:effectLst/>
              </a:rPr>
              <a:t> </a:t>
            </a:r>
            <a:r>
              <a:rPr lang="en-GB" sz="2800"/>
              <a:t>be offered DTaP/IPV (4 in 1) booster vaccine </a:t>
            </a:r>
            <a:r>
              <a:rPr lang="en-GB" sz="2800" b="0" i="0">
                <a:effectLst/>
              </a:rPr>
              <a:t>at 3 years 4 months of age</a:t>
            </a:r>
            <a:endParaRPr lang="en-GB" sz="2800" b="0" i="0">
              <a:effectLst/>
              <a:cs typeface="Arial"/>
            </a:endParaRPr>
          </a:p>
        </p:txBody>
      </p:sp>
      <p:sp>
        <p:nvSpPr>
          <p:cNvPr id="4" name="Slide Number Placeholder 3">
            <a:extLst>
              <a:ext uri="{FF2B5EF4-FFF2-40B4-BE49-F238E27FC236}">
                <a16:creationId xmlns:a16="http://schemas.microsoft.com/office/drawing/2014/main" id="{3C3E61EF-6DC5-DFDF-F3EA-A894689F09CE}"/>
              </a:ext>
            </a:extLst>
          </p:cNvPr>
          <p:cNvSpPr>
            <a:spLocks noGrp="1"/>
          </p:cNvSpPr>
          <p:nvPr>
            <p:ph type="sldNum" sz="quarter" idx="12"/>
          </p:nvPr>
        </p:nvSpPr>
        <p:spPr/>
        <p:txBody>
          <a:bodyPr/>
          <a:lstStyle/>
          <a:p>
            <a:fld id="{561D0CCE-8DCC-44DC-A653-AE62B1D84A52}" type="slidenum">
              <a:rPr lang="en-GB" smtClean="0"/>
              <a:pPr/>
              <a:t>24</a:t>
            </a:fld>
            <a:endParaRPr lang="en-US"/>
          </a:p>
        </p:txBody>
      </p:sp>
    </p:spTree>
    <p:extLst>
      <p:ext uri="{BB962C8B-B14F-4D97-AF65-F5344CB8AC3E}">
        <p14:creationId xmlns:p14="http://schemas.microsoft.com/office/powerpoint/2010/main" val="2125803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AF4E4-F9B9-8D7F-99E0-4E7758EA088D}"/>
              </a:ext>
            </a:extLst>
          </p:cNvPr>
          <p:cNvSpPr>
            <a:spLocks noGrp="1"/>
          </p:cNvSpPr>
          <p:nvPr>
            <p:ph type="title"/>
          </p:nvPr>
        </p:nvSpPr>
        <p:spPr/>
        <p:txBody>
          <a:bodyPr lIns="91440" tIns="45720" rIns="91440" bIns="45720" anchor="t"/>
          <a:lstStyle/>
          <a:p>
            <a:r>
              <a:rPr lang="en-GB" sz="4000" b="1">
                <a:cs typeface="Arial"/>
              </a:rPr>
              <a:t>Implementing the changes: timeline and eligibility</a:t>
            </a:r>
            <a:r>
              <a:rPr lang="en-GB" sz="4400" b="1">
                <a:cs typeface="Arial"/>
              </a:rPr>
              <a:t> </a:t>
            </a:r>
            <a:endParaRPr lang="en-US"/>
          </a:p>
        </p:txBody>
      </p:sp>
      <p:sp>
        <p:nvSpPr>
          <p:cNvPr id="3" name="Content Placeholder 2">
            <a:extLst>
              <a:ext uri="{FF2B5EF4-FFF2-40B4-BE49-F238E27FC236}">
                <a16:creationId xmlns:a16="http://schemas.microsoft.com/office/drawing/2014/main" id="{8734EA6D-775B-0486-2C78-6E40E697D0FD}"/>
              </a:ext>
            </a:extLst>
          </p:cNvPr>
          <p:cNvSpPr>
            <a:spLocks noGrp="1"/>
          </p:cNvSpPr>
          <p:nvPr>
            <p:ph idx="1"/>
          </p:nvPr>
        </p:nvSpPr>
        <p:spPr>
          <a:xfrm>
            <a:off x="1257292" y="1718336"/>
            <a:ext cx="16447850" cy="6567297"/>
          </a:xfrm>
        </p:spPr>
        <p:txBody>
          <a:bodyPr lIns="91440" tIns="45720" rIns="91440" bIns="45720" anchor="t"/>
          <a:lstStyle/>
          <a:p>
            <a:pPr marL="0" indent="0">
              <a:buNone/>
            </a:pPr>
            <a:r>
              <a:rPr lang="en-US" sz="3000" b="1">
                <a:cs typeface="Arial"/>
              </a:rPr>
              <a:t>Children who turned one year of age on or before 30 June 2025 (DOB on/before 30/06/24):</a:t>
            </a:r>
            <a:endParaRPr lang="en-US">
              <a:cs typeface="Arial"/>
            </a:endParaRPr>
          </a:p>
        </p:txBody>
      </p:sp>
      <p:sp>
        <p:nvSpPr>
          <p:cNvPr id="4" name="Slide Number Placeholder 3">
            <a:extLst>
              <a:ext uri="{FF2B5EF4-FFF2-40B4-BE49-F238E27FC236}">
                <a16:creationId xmlns:a16="http://schemas.microsoft.com/office/drawing/2014/main" id="{668E0896-6765-38F9-48CD-165B02EEDD5E}"/>
              </a:ext>
            </a:extLst>
          </p:cNvPr>
          <p:cNvSpPr>
            <a:spLocks noGrp="1"/>
          </p:cNvSpPr>
          <p:nvPr>
            <p:ph type="sldNum" sz="quarter" idx="12"/>
          </p:nvPr>
        </p:nvSpPr>
        <p:spPr/>
        <p:txBody>
          <a:bodyPr/>
          <a:lstStyle/>
          <a:p>
            <a:fld id="{561D0CCE-8DCC-44DC-A653-AE62B1D84A52}" type="slidenum">
              <a:rPr lang="en-GB" smtClean="0"/>
              <a:pPr/>
              <a:t>25</a:t>
            </a:fld>
            <a:endParaRPr lang="en-GB"/>
          </a:p>
        </p:txBody>
      </p:sp>
      <p:sp>
        <p:nvSpPr>
          <p:cNvPr id="5" name="TextBox 4">
            <a:extLst>
              <a:ext uri="{FF2B5EF4-FFF2-40B4-BE49-F238E27FC236}">
                <a16:creationId xmlns:a16="http://schemas.microsoft.com/office/drawing/2014/main" id="{7F196763-D36B-C374-F3FA-6A2E11D548A9}"/>
              </a:ext>
            </a:extLst>
          </p:cNvPr>
          <p:cNvSpPr txBox="1"/>
          <p:nvPr/>
        </p:nvSpPr>
        <p:spPr>
          <a:xfrm>
            <a:off x="910752" y="2846741"/>
            <a:ext cx="15713412"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87070" lvl="1" indent="-340360" algn="just" fontAlgn="base">
              <a:lnSpc>
                <a:spcPct val="100000"/>
              </a:lnSpc>
              <a:buFont typeface="Wingdings" panose="020B0604020202020204" pitchFamily="34" charset="0"/>
              <a:buChar char="Ø"/>
            </a:pPr>
            <a:r>
              <a:rPr lang="en-GB" sz="2800"/>
              <a:t>Should</a:t>
            </a:r>
            <a:r>
              <a:rPr lang="en-GB" sz="2800" b="0" i="0">
                <a:effectLst/>
              </a:rPr>
              <a:t> be offered Hib/MenC (</a:t>
            </a:r>
            <a:r>
              <a:rPr lang="en-GB" sz="2800"/>
              <a:t>Menitorix</a:t>
            </a:r>
            <a:r>
              <a:rPr lang="en-GB" sz="2800" baseline="30000"/>
              <a:t>®</a:t>
            </a:r>
            <a:r>
              <a:rPr lang="en-GB" sz="2800"/>
              <a:t>)</a:t>
            </a:r>
            <a:r>
              <a:rPr lang="en-GB" sz="2800" b="0" i="0">
                <a:effectLst/>
              </a:rPr>
              <a:t> </a:t>
            </a:r>
            <a:r>
              <a:rPr lang="en-GB" sz="2800"/>
              <a:t>at </a:t>
            </a:r>
            <a:r>
              <a:rPr lang="en-GB" sz="2800" b="0" i="0">
                <a:effectLst/>
              </a:rPr>
              <a:t>their one-year-of-age vaccination appointment as per the previous schedule</a:t>
            </a:r>
            <a:r>
              <a:rPr lang="en-GB" sz="2800"/>
              <a:t>,</a:t>
            </a:r>
            <a:r>
              <a:rPr lang="en-GB" sz="2800" b="0" i="0">
                <a:effectLst/>
              </a:rPr>
              <a:t> along with their first MMR, second PCV13 and third </a:t>
            </a:r>
            <a:r>
              <a:rPr lang="en-GB" sz="2800" b="0" i="0" err="1">
                <a:effectLst/>
              </a:rPr>
              <a:t>MenB</a:t>
            </a:r>
            <a:r>
              <a:rPr lang="en-GB" sz="2800" b="0" i="0">
                <a:effectLst/>
              </a:rPr>
              <a:t> </a:t>
            </a:r>
          </a:p>
          <a:p>
            <a:pPr marL="687070" lvl="1" indent="-340360" algn="just" fontAlgn="base">
              <a:lnSpc>
                <a:spcPct val="100000"/>
              </a:lnSpc>
              <a:buFont typeface="Wingdings" panose="020B0604020202020204" pitchFamily="34" charset="0"/>
              <a:buChar char="Ø"/>
            </a:pPr>
            <a:endParaRPr lang="en-GB" sz="2800" b="0" i="0">
              <a:effectLst/>
            </a:endParaRPr>
          </a:p>
          <a:p>
            <a:pPr marL="687070" lvl="1" indent="-340360" algn="just" fontAlgn="base">
              <a:lnSpc>
                <a:spcPct val="100000"/>
              </a:lnSpc>
              <a:buFont typeface="Wingdings" panose="020B0604020202020204" pitchFamily="34" charset="0"/>
              <a:buChar char="Ø"/>
            </a:pPr>
            <a:r>
              <a:rPr lang="en-GB" sz="2800"/>
              <a:t>After 1 July 2025 there will be no Hib/MenC (Menitorix</a:t>
            </a:r>
            <a:r>
              <a:rPr lang="en-GB" sz="2800" baseline="30000"/>
              <a:t>®</a:t>
            </a:r>
            <a:r>
              <a:rPr lang="en-GB" sz="2800" b="0" i="0">
                <a:effectLst/>
              </a:rPr>
              <a:t>) </a:t>
            </a:r>
            <a:r>
              <a:rPr lang="en-GB" sz="2800"/>
              <a:t>available. If children born on or before the </a:t>
            </a:r>
            <a:r>
              <a:rPr lang="en-GB" sz="2800" b="1"/>
              <a:t>30</a:t>
            </a:r>
            <a:r>
              <a:rPr lang="en-GB" sz="2800" b="1" baseline="30000"/>
              <a:t>th</a:t>
            </a:r>
            <a:r>
              <a:rPr lang="en-GB" sz="2800" b="1"/>
              <a:t> June 2024 </a:t>
            </a:r>
            <a:r>
              <a:rPr lang="en-GB" sz="2800"/>
              <a:t>present for their 12-month appointment after 1 July, they will be offered DTaP/IPV/</a:t>
            </a:r>
            <a:r>
              <a:rPr lang="en-GB" sz="2800" err="1"/>
              <a:t>HepB</a:t>
            </a:r>
            <a:r>
              <a:rPr lang="en-GB" sz="2800"/>
              <a:t> (6 in 1) instead, alongside PCV, MMR and </a:t>
            </a:r>
            <a:r>
              <a:rPr lang="en-GB" sz="2800" err="1"/>
              <a:t>MenB</a:t>
            </a:r>
            <a:r>
              <a:rPr lang="en-GB" sz="2800"/>
              <a:t> scheduled at one year of age</a:t>
            </a:r>
            <a:endParaRPr lang="en-GB" sz="2800" b="0" i="0">
              <a:effectLst/>
            </a:endParaRPr>
          </a:p>
          <a:p>
            <a:pPr marL="687070" lvl="1" indent="-340360" algn="just" fontAlgn="base">
              <a:lnSpc>
                <a:spcPct val="100000"/>
              </a:lnSpc>
              <a:buFont typeface="Wingdings" panose="020B0604020202020204" pitchFamily="34" charset="0"/>
              <a:buChar char="Ø"/>
            </a:pPr>
            <a:endParaRPr lang="en-GB" sz="2800" b="0" i="0">
              <a:effectLst/>
              <a:cs typeface="Arial"/>
            </a:endParaRPr>
          </a:p>
        </p:txBody>
      </p:sp>
      <p:pic>
        <p:nvPicPr>
          <p:cNvPr id="6" name="Picture 5" descr="A close up of a calendar&#10;&#10;AI-generated content may be incorrect.">
            <a:extLst>
              <a:ext uri="{FF2B5EF4-FFF2-40B4-BE49-F238E27FC236}">
                <a16:creationId xmlns:a16="http://schemas.microsoft.com/office/drawing/2014/main" id="{9BBBD9FE-8F7C-419A-A0F0-51A562441D5C}"/>
              </a:ext>
            </a:extLst>
          </p:cNvPr>
          <p:cNvPicPr>
            <a:picLocks noChangeAspect="1"/>
          </p:cNvPicPr>
          <p:nvPr/>
        </p:nvPicPr>
        <p:blipFill>
          <a:blip r:embed="rId2"/>
          <a:srcRect t="13372" r="123" b="3488"/>
          <a:stretch>
            <a:fillRect/>
          </a:stretch>
        </p:blipFill>
        <p:spPr>
          <a:xfrm>
            <a:off x="3503574" y="6048008"/>
            <a:ext cx="10531391" cy="1860082"/>
          </a:xfrm>
          <a:prstGeom prst="rect">
            <a:avLst/>
          </a:prstGeom>
          <a:ln>
            <a:noFill/>
          </a:ln>
        </p:spPr>
      </p:pic>
      <p:sp>
        <p:nvSpPr>
          <p:cNvPr id="10" name="TextBox 9">
            <a:extLst>
              <a:ext uri="{FF2B5EF4-FFF2-40B4-BE49-F238E27FC236}">
                <a16:creationId xmlns:a16="http://schemas.microsoft.com/office/drawing/2014/main" id="{734547E4-F8E1-8597-0A13-47F86B031765}"/>
              </a:ext>
            </a:extLst>
          </p:cNvPr>
          <p:cNvSpPr txBox="1"/>
          <p:nvPr/>
        </p:nvSpPr>
        <p:spPr>
          <a:xfrm>
            <a:off x="1257292" y="8022490"/>
            <a:ext cx="15713412" cy="954107"/>
          </a:xfrm>
          <a:prstGeom prst="rect">
            <a:avLst/>
          </a:prstGeom>
          <a:noFill/>
        </p:spPr>
        <p:txBody>
          <a:bodyPr wrap="square">
            <a:spAutoFit/>
          </a:bodyPr>
          <a:lstStyle/>
          <a:p>
            <a:pPr marL="457200" indent="-457200">
              <a:buFont typeface="Wingdings" panose="05000000000000000000" pitchFamily="2" charset="2"/>
              <a:buChar char="Ø"/>
            </a:pPr>
            <a:r>
              <a:rPr lang="en-GB" sz="2800"/>
              <a:t>Should be offered their booster dose of </a:t>
            </a:r>
            <a:r>
              <a:rPr lang="en-GB" sz="2800" err="1"/>
              <a:t>dTaP</a:t>
            </a:r>
            <a:r>
              <a:rPr lang="en-GB" sz="2800"/>
              <a:t>/IPV (4 in 1) vaccine at 3 years 4 months, along with their second dose of MMR</a:t>
            </a:r>
          </a:p>
        </p:txBody>
      </p:sp>
    </p:spTree>
    <p:extLst>
      <p:ext uri="{BB962C8B-B14F-4D97-AF65-F5344CB8AC3E}">
        <p14:creationId xmlns:p14="http://schemas.microsoft.com/office/powerpoint/2010/main" val="36813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DAB9E-F283-5BEA-24DA-957BDFE35F53}"/>
              </a:ext>
            </a:extLst>
          </p:cNvPr>
          <p:cNvSpPr>
            <a:spLocks noGrp="1"/>
          </p:cNvSpPr>
          <p:nvPr>
            <p:ph type="title"/>
          </p:nvPr>
        </p:nvSpPr>
        <p:spPr>
          <a:xfrm>
            <a:off x="740731" y="848713"/>
            <a:ext cx="15773400" cy="200061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latin typeface="+mj-lt"/>
              </a:rPr>
              <a:t>General information</a:t>
            </a:r>
          </a:p>
        </p:txBody>
      </p:sp>
      <p:sp>
        <p:nvSpPr>
          <p:cNvPr id="3" name="Content Placeholder 2">
            <a:extLst>
              <a:ext uri="{FF2B5EF4-FFF2-40B4-BE49-F238E27FC236}">
                <a16:creationId xmlns:a16="http://schemas.microsoft.com/office/drawing/2014/main" id="{87B60880-5B4B-7ADB-9F57-7199E0EFD917}"/>
              </a:ext>
            </a:extLst>
          </p:cNvPr>
          <p:cNvSpPr>
            <a:spLocks noGrp="1"/>
          </p:cNvSpPr>
          <p:nvPr>
            <p:ph idx="1"/>
          </p:nvPr>
        </p:nvSpPr>
        <p:spPr>
          <a:xfrm>
            <a:off x="747296" y="2068636"/>
            <a:ext cx="16494907" cy="6567297"/>
          </a:xfrm>
          <a:ln>
            <a:solidFill>
              <a:srgbClr val="00A7A7"/>
            </a:solidFill>
          </a:ln>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57200" indent="-457200" algn="just">
              <a:lnSpc>
                <a:spcPct val="100000"/>
              </a:lnSpc>
            </a:pPr>
            <a:r>
              <a:rPr lang="en-GB" sz="2800"/>
              <a:t>There</a:t>
            </a:r>
            <a:r>
              <a:rPr lang="en-GB" sz="2800" b="0" i="0">
                <a:effectLst/>
              </a:rPr>
              <a:t> are no new vaccine products in the amended schedule – the DTaP/IPV/Hib/</a:t>
            </a:r>
            <a:r>
              <a:rPr lang="en-GB" sz="2800" b="0" i="0" err="1">
                <a:effectLst/>
              </a:rPr>
              <a:t>HepB</a:t>
            </a:r>
            <a:r>
              <a:rPr lang="en-GB" sz="2800" b="0" i="0">
                <a:effectLst/>
              </a:rPr>
              <a:t> (6 in 1) vaccine administered at age 18 months is the same vaccine that is given at 8, 12</a:t>
            </a:r>
            <a:r>
              <a:rPr lang="en-GB" sz="2800"/>
              <a:t>,</a:t>
            </a:r>
            <a:r>
              <a:rPr lang="en-GB" sz="2800" b="0" i="0">
                <a:effectLst/>
              </a:rPr>
              <a:t> and 16 weeks of age </a:t>
            </a:r>
            <a:r>
              <a:rPr lang="en-GB" sz="2800" b="1" i="0">
                <a:effectLst/>
              </a:rPr>
              <a:t> </a:t>
            </a:r>
            <a:endParaRPr lang="en-US">
              <a:cs typeface="Arial"/>
            </a:endParaRPr>
          </a:p>
          <a:p>
            <a:pPr marL="457200" indent="-457200" algn="just">
              <a:lnSpc>
                <a:spcPct val="100000"/>
              </a:lnSpc>
            </a:pPr>
            <a:r>
              <a:rPr lang="en-GB" sz="2800" b="0" i="0">
                <a:effectLst/>
              </a:rPr>
              <a:t>DTaP/IPV/Hib/</a:t>
            </a:r>
            <a:r>
              <a:rPr lang="en-GB" sz="2800" b="0" i="0" err="1">
                <a:effectLst/>
              </a:rPr>
              <a:t>HepB</a:t>
            </a:r>
            <a:r>
              <a:rPr lang="en-GB" sz="2800" b="0" i="0">
                <a:effectLst/>
              </a:rPr>
              <a:t> (6 in 1) vaccines for the 18-month appointment should be ordered via </a:t>
            </a:r>
            <a:r>
              <a:rPr lang="en-GB" sz="2800" err="1">
                <a:hlinkClick r:id="rId2">
                  <a:extLst>
                    <a:ext uri="{A12FA001-AC4F-418D-AE19-62706E023703}">
                      <ahyp:hlinkClr xmlns:ahyp="http://schemas.microsoft.com/office/drawing/2018/hyperlinkcolor" val="tx"/>
                    </a:ext>
                  </a:extLst>
                </a:hlinkClick>
              </a:rPr>
              <a:t>ImmForm</a:t>
            </a:r>
            <a:endParaRPr lang="en-GB" sz="2800" u="sng" strike="noStrike">
              <a:cs typeface="Arial"/>
            </a:endParaRPr>
          </a:p>
          <a:p>
            <a:pPr marL="457200" indent="-457200" algn="just">
              <a:lnSpc>
                <a:spcPct val="100000"/>
              </a:lnSpc>
            </a:pPr>
            <a:r>
              <a:rPr lang="en-GB" sz="2800"/>
              <a:t>Monovalent</a:t>
            </a:r>
            <a:r>
              <a:rPr lang="en-GB" sz="2800" b="0" i="0">
                <a:effectLst/>
              </a:rPr>
              <a:t> Hepatitis B vaccine for children on the selective </a:t>
            </a:r>
            <a:r>
              <a:rPr lang="en-GB" sz="2800" b="0" i="0" err="1">
                <a:effectLst/>
              </a:rPr>
              <a:t>HepB</a:t>
            </a:r>
            <a:r>
              <a:rPr lang="en-GB" sz="2800" b="0" i="0">
                <a:effectLst/>
              </a:rPr>
              <a:t> pathway should be ordered directly from the manufacturer</a:t>
            </a:r>
            <a:endParaRPr lang="en-GB" sz="2800" b="0" i="0">
              <a:effectLst/>
              <a:cs typeface="Arial"/>
            </a:endParaRPr>
          </a:p>
          <a:p>
            <a:pPr marL="457200" indent="-457200" algn="just">
              <a:lnSpc>
                <a:spcPct val="100000"/>
              </a:lnSpc>
            </a:pPr>
            <a:r>
              <a:rPr lang="en-GB" sz="2800">
                <a:ea typeface="+mn-lt"/>
                <a:cs typeface="+mn-lt"/>
              </a:rPr>
              <a:t>All PGD's will be updated and available at </a:t>
            </a:r>
            <a:r>
              <a:rPr lang="en-GB" sz="2800">
                <a:ea typeface="+mn-lt"/>
                <a:cs typeface="+mn-lt"/>
                <a:hlinkClick r:id="rId3"/>
              </a:rPr>
              <a:t>Patient Group Directions (PGD) - Welsh Medicines Advice Service</a:t>
            </a:r>
            <a:endParaRPr lang="en-GB" sz="2800" b="0" i="0">
              <a:effectLst/>
              <a:cs typeface="Arial"/>
            </a:endParaRPr>
          </a:p>
          <a:p>
            <a:pPr marL="0" indent="-340360" algn="just">
              <a:lnSpc>
                <a:spcPct val="100000"/>
              </a:lnSpc>
            </a:pPr>
            <a:endParaRPr lang="en-GB" sz="2800">
              <a:cs typeface="Arial"/>
            </a:endParaRPr>
          </a:p>
          <a:p>
            <a:pPr indent="0">
              <a:buNone/>
            </a:pPr>
            <a:endParaRPr lang="en-GB" sz="2700">
              <a:cs typeface="Arial"/>
            </a:endParaRPr>
          </a:p>
        </p:txBody>
      </p:sp>
      <p:sp>
        <p:nvSpPr>
          <p:cNvPr id="4" name="Slide Number Placeholder 3">
            <a:extLst>
              <a:ext uri="{FF2B5EF4-FFF2-40B4-BE49-F238E27FC236}">
                <a16:creationId xmlns:a16="http://schemas.microsoft.com/office/drawing/2014/main" id="{AE4E7B1B-BD11-6031-1958-0A87A10F8AC9}"/>
              </a:ext>
            </a:extLst>
          </p:cNvPr>
          <p:cNvSpPr>
            <a:spLocks noGrp="1"/>
          </p:cNvSpPr>
          <p:nvPr>
            <p:ph type="sldNum" sz="quarter" idx="12"/>
          </p:nvPr>
        </p:nvSpPr>
        <p:spPr/>
        <p:txBody>
          <a:bodyPr/>
          <a:lstStyle/>
          <a:p>
            <a:fld id="{561D0CCE-8DCC-44DC-A653-AE62B1D84A52}" type="slidenum">
              <a:rPr lang="en-GB" smtClean="0"/>
              <a:pPr/>
              <a:t>26</a:t>
            </a:fld>
            <a:endParaRPr lang="en-US"/>
          </a:p>
        </p:txBody>
      </p:sp>
    </p:spTree>
    <p:extLst>
      <p:ext uri="{BB962C8B-B14F-4D97-AF65-F5344CB8AC3E}">
        <p14:creationId xmlns:p14="http://schemas.microsoft.com/office/powerpoint/2010/main" val="1965647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1418154-1231-E6B8-D71C-F5DCAEF92A6E}"/>
              </a:ext>
            </a:extLst>
          </p:cNvPr>
          <p:cNvSpPr/>
          <p:nvPr/>
        </p:nvSpPr>
        <p:spPr>
          <a:xfrm>
            <a:off x="764275" y="8439881"/>
            <a:ext cx="8488907" cy="676823"/>
          </a:xfrm>
          <a:prstGeom prst="rect">
            <a:avLst/>
          </a:prstGeom>
          <a:solidFill>
            <a:srgbClr val="FFA49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t>Website pages and resources for CCS</a:t>
            </a:r>
            <a:endParaRPr lang="en-GB" sz="4000" b="1">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596492" y="1733266"/>
            <a:ext cx="8806815" cy="7556005"/>
          </a:xfrm>
          <a:noFill/>
          <a:ln>
            <a:solidFill>
              <a:srgbClr val="002060"/>
            </a:solidFill>
          </a:ln>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gn="ctr">
              <a:buNone/>
            </a:pPr>
            <a:r>
              <a:rPr lang="en-GB" sz="2800" b="1">
                <a:solidFill>
                  <a:srgbClr val="FF5248"/>
                </a:solidFill>
                <a:effectLst>
                  <a:outerShdw blurRad="38100" dist="38100" dir="2700000" algn="tl">
                    <a:srgbClr val="000000">
                      <a:alpha val="43137"/>
                    </a:srgbClr>
                  </a:outerShdw>
                </a:effectLst>
              </a:rPr>
              <a:t>Key pages/connection points for changes to the childhood immunisation schedule (CCS)</a:t>
            </a:r>
            <a:endParaRPr lang="en-GB" sz="2800">
              <a:solidFill>
                <a:srgbClr val="002060"/>
              </a:solidFill>
              <a:effectLst>
                <a:outerShdw blurRad="38100" dist="38100" dir="2700000" algn="tl">
                  <a:srgbClr val="000000">
                    <a:alpha val="43137"/>
                  </a:srgbClr>
                </a:outerShdw>
              </a:effectLst>
            </a:endParaRPr>
          </a:p>
          <a:p>
            <a:pPr indent="0">
              <a:buNone/>
            </a:pPr>
            <a:endParaRPr lang="en-GB" sz="1000">
              <a:solidFill>
                <a:srgbClr val="002060"/>
              </a:solidFill>
            </a:endParaRPr>
          </a:p>
          <a:p>
            <a:pPr indent="0">
              <a:buNone/>
            </a:pPr>
            <a:r>
              <a:rPr lang="en-GB" sz="2400">
                <a:solidFill>
                  <a:srgbClr val="002060"/>
                </a:solidFill>
              </a:rPr>
              <a:t>Landing pages link to other vaccine web pages and resources </a:t>
            </a:r>
            <a:endParaRPr lang="en-GB" sz="2400">
              <a:solidFill>
                <a:srgbClr val="002060"/>
              </a:solidFill>
              <a:cs typeface="Arial"/>
            </a:endParaRPr>
          </a:p>
          <a:p>
            <a:pPr indent="0">
              <a:buNone/>
            </a:pPr>
            <a:r>
              <a:rPr lang="en-GB" sz="2400">
                <a:solidFill>
                  <a:srgbClr val="002060"/>
                </a:solidFill>
              </a:rPr>
              <a:t>affected by CCS. </a:t>
            </a:r>
            <a:endParaRPr lang="en-GB" sz="2400">
              <a:solidFill>
                <a:srgbClr val="002060"/>
              </a:solidFill>
              <a:cs typeface="Arial"/>
            </a:endParaRPr>
          </a:p>
          <a:p>
            <a:pPr indent="0">
              <a:buNone/>
            </a:pPr>
            <a:endParaRPr lang="en-GB" sz="600">
              <a:solidFill>
                <a:srgbClr val="002060"/>
              </a:solidFill>
            </a:endParaRPr>
          </a:p>
          <a:p>
            <a:pPr indent="0">
              <a:buNone/>
            </a:pPr>
            <a:r>
              <a:rPr lang="en-GB" sz="2800" b="1">
                <a:solidFill>
                  <a:srgbClr val="FF5248"/>
                </a:solidFill>
              </a:rPr>
              <a:t>Landing pages for CCS:</a:t>
            </a:r>
            <a:endParaRPr lang="en-GB" sz="1050">
              <a:solidFill>
                <a:srgbClr val="002060"/>
              </a:solidFill>
            </a:endParaRPr>
          </a:p>
          <a:p>
            <a:pPr marL="1374140" lvl="2" indent="-459740">
              <a:buFont typeface="Courier New" panose="02070309020205020404" pitchFamily="49" charset="0"/>
              <a:buChar char="o"/>
            </a:pPr>
            <a:r>
              <a:rPr lang="en-GB" sz="2000" b="1">
                <a:solidFill>
                  <a:srgbClr val="002060"/>
                </a:solidFill>
                <a:hlinkClick r:id="rId2"/>
              </a:rPr>
              <a:t>Information about vaccinations for babies and </a:t>
            </a:r>
            <a:endParaRPr lang="en-GB" sz="2000" b="1">
              <a:solidFill>
                <a:srgbClr val="002060"/>
              </a:solidFill>
              <a:cs typeface="Arial"/>
              <a:hlinkClick r:id="rId2"/>
            </a:endParaRPr>
          </a:p>
          <a:p>
            <a:pPr marL="1374140" lvl="2" indent="0">
              <a:buNone/>
            </a:pPr>
            <a:r>
              <a:rPr lang="en-GB" sz="2000" b="1">
                <a:solidFill>
                  <a:srgbClr val="002060"/>
                </a:solidFill>
                <a:hlinkClick r:id="rId2"/>
              </a:rPr>
              <a:t>Children aged 0 to 5 years</a:t>
            </a:r>
            <a:r>
              <a:rPr lang="en-GB" sz="2000" b="1">
                <a:solidFill>
                  <a:srgbClr val="002060"/>
                </a:solidFill>
              </a:rPr>
              <a:t> </a:t>
            </a:r>
            <a:r>
              <a:rPr lang="en-GB" sz="2000">
                <a:solidFill>
                  <a:srgbClr val="002060"/>
                </a:solidFill>
              </a:rPr>
              <a:t>(preschool landing page)</a:t>
            </a:r>
            <a:endParaRPr lang="en-GB" sz="2000">
              <a:solidFill>
                <a:srgbClr val="002060"/>
              </a:solidFill>
              <a:cs typeface="Arial"/>
            </a:endParaRPr>
          </a:p>
          <a:p>
            <a:pPr marL="2407920" lvl="4" indent="0">
              <a:buNone/>
            </a:pPr>
            <a:endParaRPr lang="en-GB" sz="900">
              <a:solidFill>
                <a:srgbClr val="002060"/>
              </a:solidFill>
              <a:cs typeface="Arial"/>
            </a:endParaRPr>
          </a:p>
          <a:p>
            <a:pPr marL="1374140" lvl="2" indent="-459740">
              <a:buFont typeface="Courier New" panose="02070309020205020404" pitchFamily="49" charset="0"/>
              <a:buChar char="o"/>
            </a:pPr>
            <a:r>
              <a:rPr lang="en-GB" sz="2000" b="1">
                <a:solidFill>
                  <a:srgbClr val="002060"/>
                </a:solidFill>
                <a:hlinkClick r:id="rId3"/>
              </a:rPr>
              <a:t>Changes to the childhood immunisation schedule</a:t>
            </a:r>
            <a:r>
              <a:rPr lang="en-GB" sz="2000" b="1">
                <a:solidFill>
                  <a:srgbClr val="002060"/>
                </a:solidFill>
              </a:rPr>
              <a:t>    </a:t>
            </a:r>
            <a:endParaRPr lang="en-GB" sz="2000" b="1">
              <a:solidFill>
                <a:srgbClr val="002060"/>
              </a:solidFill>
              <a:cs typeface="Arial"/>
            </a:endParaRPr>
          </a:p>
          <a:p>
            <a:pPr marL="1374140" lvl="2" indent="-459740">
              <a:buFont typeface="Courier New" panose="02070309020205020404" pitchFamily="49" charset="0"/>
              <a:buChar char="o"/>
            </a:pPr>
            <a:endParaRPr lang="en-GB" sz="900">
              <a:solidFill>
                <a:srgbClr val="002060"/>
              </a:solidFill>
              <a:cs typeface="Arial"/>
            </a:endParaRPr>
          </a:p>
          <a:p>
            <a:pPr marL="1374140" lvl="2" indent="-459740">
              <a:buFont typeface="Courier New" panose="02070309020205020404" pitchFamily="49" charset="0"/>
              <a:buChar char="o"/>
            </a:pPr>
            <a:r>
              <a:rPr lang="en-GB" sz="2000" b="1">
                <a:solidFill>
                  <a:srgbClr val="002060"/>
                </a:solidFill>
                <a:hlinkClick r:id="rId4"/>
              </a:rPr>
              <a:t>Changes to the childhood immunisation schedule </a:t>
            </a:r>
            <a:endParaRPr lang="en-GB" sz="2000" b="1">
              <a:solidFill>
                <a:srgbClr val="002060"/>
              </a:solidFill>
              <a:cs typeface="Arial"/>
              <a:hlinkClick r:id="rId4"/>
            </a:endParaRPr>
          </a:p>
          <a:p>
            <a:pPr marL="1374140" lvl="2" indent="0">
              <a:buNone/>
            </a:pPr>
            <a:r>
              <a:rPr lang="en-GB" sz="2000" b="1">
                <a:solidFill>
                  <a:srgbClr val="002060"/>
                </a:solidFill>
                <a:hlinkClick r:id="rId4"/>
              </a:rPr>
              <a:t> – Information for health professionals</a:t>
            </a:r>
            <a:endParaRPr lang="en-GB" sz="2000" b="1">
              <a:solidFill>
                <a:srgbClr val="002060"/>
              </a:solidFill>
              <a:cs typeface="Arial"/>
            </a:endParaRPr>
          </a:p>
          <a:p>
            <a:pPr marL="1374140" lvl="2" indent="-340360">
              <a:buFont typeface="Courier New" panose="02070309020205020404" pitchFamily="49" charset="0"/>
              <a:buChar char="o"/>
            </a:pPr>
            <a:endParaRPr lang="en-GB" sz="800">
              <a:solidFill>
                <a:srgbClr val="002060"/>
              </a:solidFill>
              <a:cs typeface="Arial"/>
            </a:endParaRPr>
          </a:p>
          <a:p>
            <a:pPr indent="0">
              <a:buNone/>
            </a:pPr>
            <a:r>
              <a:rPr lang="en-GB" sz="2800" b="1">
                <a:solidFill>
                  <a:srgbClr val="FF5248"/>
                </a:solidFill>
              </a:rPr>
              <a:t>Other key web pages:</a:t>
            </a:r>
            <a:endParaRPr lang="en-GB" sz="1050">
              <a:solidFill>
                <a:srgbClr val="002060"/>
              </a:solidFill>
            </a:endParaRPr>
          </a:p>
          <a:p>
            <a:pPr marL="1029970" lvl="1" indent="-342900">
              <a:buFont typeface="Courier New" panose="02070309020205020404" pitchFamily="49" charset="0"/>
              <a:buChar char="o"/>
            </a:pPr>
            <a:r>
              <a:rPr lang="en-GB" sz="2000" b="1">
                <a:solidFill>
                  <a:srgbClr val="002060"/>
                </a:solidFill>
                <a:hlinkClick r:id="rId5"/>
              </a:rPr>
              <a:t>Routine immunisation schedules for Wales</a:t>
            </a:r>
            <a:endParaRPr lang="en-GB" sz="2000" b="1">
              <a:solidFill>
                <a:srgbClr val="002060"/>
              </a:solidFill>
              <a:cs typeface="Arial"/>
            </a:endParaRPr>
          </a:p>
          <a:p>
            <a:pPr indent="0" algn="ctr">
              <a:buNone/>
            </a:pPr>
            <a:endParaRPr lang="en-GB" sz="100" b="1">
              <a:solidFill>
                <a:srgbClr val="002060"/>
              </a:solidFill>
              <a:effectLst/>
              <a:ea typeface="Times New Roman" panose="02020603050405020304" pitchFamily="18" charset="0"/>
              <a:cs typeface="Aptos" panose="020B0004020202020204" pitchFamily="34" charset="0"/>
            </a:endParaRPr>
          </a:p>
          <a:p>
            <a:pPr indent="0" algn="ctr">
              <a:buNone/>
            </a:pPr>
            <a:r>
              <a:rPr lang="en-GB" sz="2000" b="1">
                <a:solidFill>
                  <a:srgbClr val="002060"/>
                </a:solidFill>
                <a:effectLst/>
                <a:ea typeface="Times New Roman" panose="02020603050405020304" pitchFamily="18" charset="0"/>
                <a:cs typeface="Aptos" panose="020B0004020202020204" pitchFamily="34" charset="0"/>
              </a:rPr>
              <a:t>These web pages will be updated as more information and policy becomes available.</a:t>
            </a:r>
            <a:endParaRPr lang="en-GB" sz="2400" b="1">
              <a:solidFill>
                <a:srgbClr val="002060"/>
              </a:solidFill>
            </a:endParaRPr>
          </a:p>
          <a:p>
            <a:pPr indent="0">
              <a:buNone/>
            </a:pPr>
            <a:endParaRPr lang="en-GB">
              <a:solidFill>
                <a:srgbClr val="002060"/>
              </a:solidFil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27</a:t>
            </a:fld>
            <a:endParaRPr lang="en-GB"/>
          </a:p>
        </p:txBody>
      </p:sp>
      <p:pic>
        <p:nvPicPr>
          <p:cNvPr id="8" name="Picture 7">
            <a:extLst>
              <a:ext uri="{FF2B5EF4-FFF2-40B4-BE49-F238E27FC236}">
                <a16:creationId xmlns:a16="http://schemas.microsoft.com/office/drawing/2014/main" id="{32999628-4E8E-2D03-810F-809A82D56E20}"/>
              </a:ext>
            </a:extLst>
          </p:cNvPr>
          <p:cNvPicPr>
            <a:picLocks noChangeAspect="1"/>
          </p:cNvPicPr>
          <p:nvPr/>
        </p:nvPicPr>
        <p:blipFill>
          <a:blip r:embed="rId6"/>
          <a:stretch>
            <a:fillRect/>
          </a:stretch>
        </p:blipFill>
        <p:spPr>
          <a:xfrm>
            <a:off x="9766230" y="1861457"/>
            <a:ext cx="7278116" cy="715427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Flowchart: Alternate Process 5">
            <a:extLst>
              <a:ext uri="{FF2B5EF4-FFF2-40B4-BE49-F238E27FC236}">
                <a16:creationId xmlns:a16="http://schemas.microsoft.com/office/drawing/2014/main" id="{96BB0CBE-7376-4C47-2238-150488E96B13}"/>
              </a:ext>
            </a:extLst>
          </p:cNvPr>
          <p:cNvSpPr/>
          <p:nvPr/>
        </p:nvSpPr>
        <p:spPr>
          <a:xfrm>
            <a:off x="14556679" y="3951944"/>
            <a:ext cx="2302780" cy="5004944"/>
          </a:xfrm>
          <a:prstGeom prst="flowChartAlternateProcess">
            <a:avLst/>
          </a:prstGeom>
          <a:noFill/>
          <a:ln w="57150">
            <a:solidFill>
              <a:srgbClr val="FF52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Alternate Process 8">
            <a:extLst>
              <a:ext uri="{FF2B5EF4-FFF2-40B4-BE49-F238E27FC236}">
                <a16:creationId xmlns:a16="http://schemas.microsoft.com/office/drawing/2014/main" id="{178B30A8-F120-2201-6D28-192EDA8AEA7F}"/>
              </a:ext>
            </a:extLst>
          </p:cNvPr>
          <p:cNvSpPr/>
          <p:nvPr/>
        </p:nvSpPr>
        <p:spPr>
          <a:xfrm>
            <a:off x="12253898" y="3959566"/>
            <a:ext cx="2302781" cy="5004944"/>
          </a:xfrm>
          <a:prstGeom prst="flowChartAlternateProcess">
            <a:avLst/>
          </a:prstGeom>
          <a:noFill/>
          <a:ln w="57150">
            <a:solidFill>
              <a:srgbClr val="FF52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Slide Number Placeholder 3">
            <a:extLst>
              <a:ext uri="{FF2B5EF4-FFF2-40B4-BE49-F238E27FC236}">
                <a16:creationId xmlns:a16="http://schemas.microsoft.com/office/drawing/2014/main" id="{5C3B33BA-26F7-FF7D-367A-939885CDA369}"/>
              </a:ext>
            </a:extLst>
          </p:cNvPr>
          <p:cNvSpPr txBox="1">
            <a:spLocks/>
          </p:cNvSpPr>
          <p:nvPr/>
        </p:nvSpPr>
        <p:spPr>
          <a:xfrm>
            <a:off x="8749072" y="9564732"/>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27</a:t>
            </a:fld>
            <a:endParaRPr lang="en-US"/>
          </a:p>
        </p:txBody>
      </p:sp>
    </p:spTree>
    <p:extLst>
      <p:ext uri="{BB962C8B-B14F-4D97-AF65-F5344CB8AC3E}">
        <p14:creationId xmlns:p14="http://schemas.microsoft.com/office/powerpoint/2010/main" val="4063108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278855"/>
            <a:ext cx="15773400" cy="131038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t>Website pages and resources for CCS</a:t>
            </a:r>
            <a:endParaRPr lang="en-GB" sz="4000" b="1">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28</a:t>
            </a:fld>
            <a:endParaRPr lang="en-GB"/>
          </a:p>
        </p:txBody>
      </p:sp>
      <p:pic>
        <p:nvPicPr>
          <p:cNvPr id="5" name="Picture 4">
            <a:extLst>
              <a:ext uri="{FF2B5EF4-FFF2-40B4-BE49-F238E27FC236}">
                <a16:creationId xmlns:a16="http://schemas.microsoft.com/office/drawing/2014/main" id="{006F8C15-FA39-16FB-2301-597A135F7B81}"/>
              </a:ext>
            </a:extLst>
          </p:cNvPr>
          <p:cNvPicPr>
            <a:picLocks noChangeAspect="1"/>
          </p:cNvPicPr>
          <p:nvPr/>
        </p:nvPicPr>
        <p:blipFill>
          <a:blip r:embed="rId2"/>
          <a:stretch>
            <a:fillRect/>
          </a:stretch>
        </p:blipFill>
        <p:spPr>
          <a:xfrm>
            <a:off x="803772" y="1596788"/>
            <a:ext cx="5035552" cy="7424382"/>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16B2B093-0945-D361-8811-8FABEAA37336}"/>
              </a:ext>
            </a:extLst>
          </p:cNvPr>
          <p:cNvPicPr>
            <a:picLocks noChangeAspect="1"/>
          </p:cNvPicPr>
          <p:nvPr/>
        </p:nvPicPr>
        <p:blipFill>
          <a:blip r:embed="rId3"/>
          <a:srcRect b="7517"/>
          <a:stretch/>
        </p:blipFill>
        <p:spPr>
          <a:xfrm>
            <a:off x="6637657" y="1596787"/>
            <a:ext cx="5035551" cy="7424382"/>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0D6B44E8-E9AA-BEC5-4DE1-50F8CCEEF1AC}"/>
              </a:ext>
            </a:extLst>
          </p:cNvPr>
          <p:cNvPicPr>
            <a:picLocks noChangeAspect="1"/>
          </p:cNvPicPr>
          <p:nvPr/>
        </p:nvPicPr>
        <p:blipFill>
          <a:blip r:embed="rId4"/>
          <a:stretch>
            <a:fillRect/>
          </a:stretch>
        </p:blipFill>
        <p:spPr>
          <a:xfrm>
            <a:off x="12471541" y="1596786"/>
            <a:ext cx="5012687" cy="7424382"/>
          </a:xfrm>
          <a:prstGeom prst="rect">
            <a:avLst/>
          </a:prstGeom>
          <a:ln>
            <a:noFill/>
          </a:ln>
          <a:effectLst>
            <a:outerShdw blurRad="292100" dist="139700" dir="2700000" algn="tl" rotWithShape="0">
              <a:srgbClr val="333333">
                <a:alpha val="65000"/>
              </a:srgbClr>
            </a:outerShdw>
          </a:effectLst>
        </p:spPr>
      </p:pic>
      <p:sp>
        <p:nvSpPr>
          <p:cNvPr id="6" name="Slide Number Placeholder 3">
            <a:extLst>
              <a:ext uri="{FF2B5EF4-FFF2-40B4-BE49-F238E27FC236}">
                <a16:creationId xmlns:a16="http://schemas.microsoft.com/office/drawing/2014/main" id="{BC778B70-C4D3-1201-20CC-2AEFDFC525A4}"/>
              </a:ext>
            </a:extLst>
          </p:cNvPr>
          <p:cNvSpPr txBox="1">
            <a:spLocks/>
          </p:cNvSpPr>
          <p:nvPr/>
        </p:nvSpPr>
        <p:spPr>
          <a:xfrm>
            <a:off x="8749072" y="9577695"/>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28</a:t>
            </a:fld>
            <a:endParaRPr lang="en-US"/>
          </a:p>
        </p:txBody>
      </p:sp>
    </p:spTree>
    <p:extLst>
      <p:ext uri="{BB962C8B-B14F-4D97-AF65-F5344CB8AC3E}">
        <p14:creationId xmlns:p14="http://schemas.microsoft.com/office/powerpoint/2010/main" val="3774929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9C491D9-A224-8090-393A-473611E23163}"/>
              </a:ext>
            </a:extLst>
          </p:cNvPr>
          <p:cNvPicPr>
            <a:picLocks noChangeAspect="1"/>
          </p:cNvPicPr>
          <p:nvPr/>
        </p:nvPicPr>
        <p:blipFill>
          <a:blip r:embed="rId2"/>
          <a:stretch>
            <a:fillRect/>
          </a:stretch>
        </p:blipFill>
        <p:spPr>
          <a:xfrm rot="397546">
            <a:off x="9844282" y="1704741"/>
            <a:ext cx="4903860" cy="55776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t>Website pages and resources for CCS</a:t>
            </a:r>
            <a:endParaRPr lang="en-GB" sz="4000" b="1">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798341" y="1776920"/>
            <a:ext cx="8566462" cy="7239224"/>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buNone/>
            </a:pPr>
            <a:r>
              <a:rPr lang="en-GB" sz="2800" b="1">
                <a:solidFill>
                  <a:srgbClr val="FF5248"/>
                </a:solidFill>
              </a:rPr>
              <a:t>Key information for health professionals</a:t>
            </a:r>
          </a:p>
          <a:p>
            <a:pPr indent="0">
              <a:buNone/>
            </a:pPr>
            <a:r>
              <a:rPr lang="en-GB" sz="2000" b="1">
                <a:solidFill>
                  <a:srgbClr val="002060"/>
                </a:solidFill>
                <a:hlinkClick r:id="rId3"/>
              </a:rPr>
              <a:t>phw.nhs.wales/vaccines/ccs-information-for-health-professionals</a:t>
            </a:r>
            <a:endParaRPr lang="en-GB" sz="2000" b="1">
              <a:solidFill>
                <a:srgbClr val="002060"/>
              </a:solidFill>
            </a:endParaRPr>
          </a:p>
          <a:p>
            <a:pPr marL="342900" indent="-342900">
              <a:buFont typeface="Arial" panose="020B0604020202020204" pitchFamily="34" charset="0"/>
              <a:buChar char="•"/>
            </a:pPr>
            <a:r>
              <a:rPr lang="en-GB" sz="2400" b="1">
                <a:solidFill>
                  <a:srgbClr val="002060"/>
                </a:solidFill>
              </a:rPr>
              <a:t>Vaccine eligibility tool </a:t>
            </a:r>
            <a:r>
              <a:rPr lang="en-GB" sz="2400" i="1">
                <a:solidFill>
                  <a:srgbClr val="002060"/>
                </a:solidFill>
              </a:rPr>
              <a:t>(visual table on web page – downloadable)</a:t>
            </a:r>
          </a:p>
          <a:p>
            <a:pPr marL="342900" indent="-342900"/>
            <a:r>
              <a:rPr lang="en-GB" sz="2400" b="1">
                <a:solidFill>
                  <a:srgbClr val="002060"/>
                </a:solidFill>
              </a:rPr>
              <a:t>Changes to the selective neonatal Hepatitis B (</a:t>
            </a:r>
            <a:r>
              <a:rPr lang="en-GB" sz="2400" b="1" err="1">
                <a:solidFill>
                  <a:srgbClr val="002060"/>
                </a:solidFill>
              </a:rPr>
              <a:t>HepB</a:t>
            </a:r>
            <a:r>
              <a:rPr lang="en-GB" sz="2400" b="1">
                <a:solidFill>
                  <a:srgbClr val="002060"/>
                </a:solidFill>
              </a:rPr>
              <a:t>) vaccination programme information sheet</a:t>
            </a:r>
            <a:endParaRPr lang="en-GB" sz="2400" b="1">
              <a:solidFill>
                <a:srgbClr val="002060"/>
              </a:solidFill>
              <a:cs typeface="Arial"/>
            </a:endParaRPr>
          </a:p>
          <a:p>
            <a:pPr marL="342900" indent="-342900">
              <a:buFont typeface="Arial" panose="020B0604020202020204" pitchFamily="34" charset="0"/>
              <a:buChar char="•"/>
            </a:pPr>
            <a:r>
              <a:rPr lang="en-GB" sz="2400" b="1">
                <a:solidFill>
                  <a:srgbClr val="002060"/>
                </a:solidFill>
              </a:rPr>
              <a:t>CCS visual aid </a:t>
            </a:r>
          </a:p>
          <a:p>
            <a:pPr marL="342900" indent="-342900"/>
            <a:r>
              <a:rPr lang="en-GB" sz="2400" b="1">
                <a:solidFill>
                  <a:srgbClr val="002060"/>
                </a:solidFill>
              </a:rPr>
              <a:t>CCS toolkit</a:t>
            </a:r>
          </a:p>
          <a:p>
            <a:pPr marL="342900" indent="-342900"/>
            <a:r>
              <a:rPr lang="en-GB" sz="2400" b="1">
                <a:solidFill>
                  <a:srgbClr val="002060"/>
                </a:solidFill>
              </a:rPr>
              <a:t>Unscheduled immunisation record form for GP practices </a:t>
            </a:r>
            <a:r>
              <a:rPr lang="en-GB" sz="2400" i="1">
                <a:solidFill>
                  <a:srgbClr val="002060"/>
                </a:solidFill>
              </a:rPr>
              <a:t>(to be updated in July 2025, and in January 2026)</a:t>
            </a:r>
            <a:r>
              <a:rPr lang="en-GB" sz="2400" b="1">
                <a:solidFill>
                  <a:srgbClr val="002060"/>
                </a:solidFill>
              </a:rPr>
              <a:t> </a:t>
            </a:r>
            <a:endParaRPr lang="en-GB" sz="2400">
              <a:solidFill>
                <a:srgbClr val="002060"/>
              </a:solidFill>
            </a:endParaRPr>
          </a:p>
          <a:p>
            <a:pPr indent="0">
              <a:buNone/>
            </a:pPr>
            <a:endParaRPr lang="en-GB" sz="2800" b="1">
              <a:solidFill>
                <a:srgbClr val="FF5248"/>
              </a:solidFill>
            </a:endParaRPr>
          </a:p>
          <a:p>
            <a:pPr indent="0">
              <a:buNone/>
            </a:pPr>
            <a:r>
              <a:rPr lang="en-GB" sz="2800" b="1">
                <a:solidFill>
                  <a:srgbClr val="FF5248"/>
                </a:solidFill>
              </a:rPr>
              <a:t>Key information for the public</a:t>
            </a:r>
          </a:p>
          <a:p>
            <a:pPr indent="0">
              <a:buNone/>
            </a:pPr>
            <a:r>
              <a:rPr lang="en-GB" sz="2000" b="1" i="0">
                <a:solidFill>
                  <a:srgbClr val="242424"/>
                </a:solidFill>
                <a:effectLst/>
                <a:hlinkClick r:id="rId4"/>
              </a:rPr>
              <a:t>phw.nhs.wales/vaccines/ccs-information-for-public</a:t>
            </a:r>
            <a:endParaRPr lang="en-GB" sz="1000" b="1">
              <a:solidFill>
                <a:srgbClr val="002060"/>
              </a:solidFill>
            </a:endParaRPr>
          </a:p>
          <a:p>
            <a:pPr marL="457200" indent="-457200"/>
            <a:r>
              <a:rPr lang="en-GB" sz="2400" b="1">
                <a:solidFill>
                  <a:srgbClr val="002060"/>
                </a:solidFill>
              </a:rPr>
              <a:t>Eligibility tables </a:t>
            </a:r>
            <a:r>
              <a:rPr lang="en-GB" sz="2400" i="1">
                <a:solidFill>
                  <a:srgbClr val="002060"/>
                </a:solidFill>
              </a:rPr>
              <a:t>(on web page)</a:t>
            </a:r>
          </a:p>
          <a:p>
            <a:pPr marL="457200" indent="-457200"/>
            <a:endParaRPr lang="en-GB" sz="2400">
              <a:solidFill>
                <a:srgbClr val="002060"/>
              </a:solidFill>
            </a:endParaRPr>
          </a:p>
          <a:p>
            <a:pPr indent="-340360"/>
            <a:endParaRPr lang="en-GB" sz="2800">
              <a:solidFill>
                <a:srgbClr val="002060"/>
              </a:solidFill>
              <a:cs typeface="Arial"/>
            </a:endParaRPr>
          </a:p>
          <a:p>
            <a:pPr indent="-340360"/>
            <a:endParaRPr lang="en-GB" sz="2800">
              <a:solidFill>
                <a:srgbClr val="002060"/>
              </a:solidFill>
              <a:cs typeface="Arial"/>
            </a:endParaRPr>
          </a:p>
          <a:p>
            <a:pPr indent="0">
              <a:buNone/>
            </a:pPr>
            <a:endParaRPr lang="en-GB">
              <a:solidFill>
                <a:srgbClr val="002060"/>
              </a:solidFil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29</a:t>
            </a:fld>
            <a:endParaRPr lang="en-GB"/>
          </a:p>
        </p:txBody>
      </p:sp>
      <p:pic>
        <p:nvPicPr>
          <p:cNvPr id="5" name="Picture 4">
            <a:extLst>
              <a:ext uri="{FF2B5EF4-FFF2-40B4-BE49-F238E27FC236}">
                <a16:creationId xmlns:a16="http://schemas.microsoft.com/office/drawing/2014/main" id="{1C7F7ECC-E6C0-EB95-DC0C-8EC81A33E96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344665">
            <a:off x="11440779" y="5279804"/>
            <a:ext cx="5589030" cy="34653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Slide Number Placeholder 3">
            <a:extLst>
              <a:ext uri="{FF2B5EF4-FFF2-40B4-BE49-F238E27FC236}">
                <a16:creationId xmlns:a16="http://schemas.microsoft.com/office/drawing/2014/main" id="{7EB2F591-C1B6-081B-CA46-5ECD1313C357}"/>
              </a:ext>
            </a:extLst>
          </p:cNvPr>
          <p:cNvSpPr txBox="1">
            <a:spLocks/>
          </p:cNvSpPr>
          <p:nvPr/>
        </p:nvSpPr>
        <p:spPr>
          <a:xfrm>
            <a:off x="8749072" y="9577695"/>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29</a:t>
            </a:fld>
            <a:endParaRPr lang="en-US"/>
          </a:p>
        </p:txBody>
      </p:sp>
    </p:spTree>
    <p:extLst>
      <p:ext uri="{BB962C8B-B14F-4D97-AF65-F5344CB8AC3E}">
        <p14:creationId xmlns:p14="http://schemas.microsoft.com/office/powerpoint/2010/main" val="1440583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277" y="813956"/>
            <a:ext cx="15773400" cy="1332309"/>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kumimoji="0" lang="en-GB" sz="4000" b="1" i="0" u="none" strike="noStrike" kern="1200" cap="none" spc="0" normalizeH="0" baseline="0" noProof="0">
                <a:ln>
                  <a:noFill/>
                </a:ln>
                <a:solidFill>
                  <a:srgbClr val="002060"/>
                </a:solidFill>
                <a:effectLst/>
                <a:uLnTx/>
                <a:uFillTx/>
                <a:latin typeface="Arial"/>
                <a:ea typeface="+mj-ea"/>
                <a:cs typeface="+mj-cs"/>
              </a:rPr>
              <a:t>Acknowledgements</a:t>
            </a:r>
            <a:endParaRPr lang="en-GB" sz="4000">
              <a:solidFill>
                <a:srgbClr val="002060"/>
              </a:solidFill>
              <a:cs typeface="Arial"/>
            </a:endParaRPr>
          </a:p>
        </p:txBody>
      </p:sp>
      <p:sp>
        <p:nvSpPr>
          <p:cNvPr id="7" name="Content Placeholder 6">
            <a:extLst>
              <a:ext uri="{FF2B5EF4-FFF2-40B4-BE49-F238E27FC236}">
                <a16:creationId xmlns:a16="http://schemas.microsoft.com/office/drawing/2014/main" id="{CAF437D5-AD1E-3FFD-048B-366259BEA642}"/>
              </a:ext>
            </a:extLst>
          </p:cNvPr>
          <p:cNvSpPr>
            <a:spLocks noGrp="1"/>
          </p:cNvSpPr>
          <p:nvPr>
            <p:ph idx="1"/>
          </p:nvPr>
        </p:nvSpPr>
        <p:spPr>
          <a:xfrm>
            <a:off x="676562" y="3831704"/>
            <a:ext cx="17040025" cy="631001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28625" indent="-428625" algn="just">
              <a:lnSpc>
                <a:spcPct val="150000"/>
              </a:lnSpc>
              <a:buFont typeface="Arial" charset="0"/>
              <a:buChar char="•"/>
              <a:defRPr/>
            </a:pPr>
            <a:r>
              <a:rPr lang="en-GB" sz="2800">
                <a:ea typeface="Verdana"/>
                <a:cs typeface="Arial"/>
              </a:rPr>
              <a:t>UK Health Security Agency: </a:t>
            </a:r>
            <a:r>
              <a:rPr lang="en-GB" sz="2800">
                <a:ea typeface="Verdana"/>
                <a:cs typeface="Arial"/>
                <a:hlinkClick r:id="rId2"/>
              </a:rPr>
              <a:t>www.gov.uk/government/topics/public-health</a:t>
            </a:r>
            <a:endParaRPr lang="en-GB" sz="2800">
              <a:ea typeface="Verdana"/>
              <a:cs typeface="Calibri"/>
            </a:endParaRPr>
          </a:p>
          <a:p>
            <a:pPr marL="428625" indent="-428625" algn="just">
              <a:lnSpc>
                <a:spcPct val="150000"/>
              </a:lnSpc>
              <a:buFont typeface="Arial" charset="0"/>
              <a:buChar char="•"/>
              <a:defRPr/>
            </a:pPr>
            <a:r>
              <a:rPr lang="en-GB" sz="2800">
                <a:ea typeface="Verdana"/>
                <a:cs typeface="Calibri"/>
              </a:rPr>
              <a:t>Vaccine Preventable Disease Programme (VPDP), Public Health Wales: </a:t>
            </a:r>
            <a:r>
              <a:rPr lang="en-GB" sz="2800">
                <a:hlinkClick r:id="rId3"/>
              </a:rPr>
              <a:t>Immunisation and Vaccines - Public Health Wales</a:t>
            </a:r>
            <a:endParaRPr lang="en-GB" sz="2800">
              <a:cs typeface="Arial"/>
            </a:endParaRPr>
          </a:p>
          <a:p>
            <a:pPr indent="0" algn="just">
              <a:lnSpc>
                <a:spcPct val="150000"/>
              </a:lnSpc>
              <a:buNone/>
              <a:defRPr/>
            </a:pPr>
            <a:endParaRPr lang="en-GB" sz="2700">
              <a:solidFill>
                <a:srgbClr val="212A73"/>
              </a:solidFill>
              <a:ea typeface="Verdana"/>
              <a:cs typeface="Arial"/>
            </a:endParaRPr>
          </a:p>
          <a:p>
            <a:pPr marL="428625" indent="-428625" algn="just">
              <a:lnSpc>
                <a:spcPct val="150000"/>
              </a:lnSpc>
              <a:buFont typeface="Arial" charset="0"/>
              <a:buChar char="•"/>
              <a:defRPr/>
            </a:pPr>
            <a:endParaRPr lang="en-GB" sz="2700">
              <a:ea typeface="Verdana"/>
              <a:cs typeface="Calibri"/>
            </a:endParaRPr>
          </a:p>
          <a:p>
            <a:pPr indent="0" algn="just">
              <a:lnSpc>
                <a:spcPct val="150000"/>
              </a:lnSpc>
              <a:buNone/>
              <a:defRPr/>
            </a:pPr>
            <a:endParaRPr lang="en-GB" sz="2700">
              <a:ea typeface="Verdana" panose="020B0604030504040204" pitchFamily="34" charset="0"/>
              <a:cs typeface="Calibri" panose="020F0502020204030204" pitchFamily="34" charset="0"/>
            </a:endParaRPr>
          </a:p>
          <a:p>
            <a:pPr marL="0" indent="0">
              <a:buNone/>
              <a:defRPr/>
            </a:pPr>
            <a:endParaRPr lang="en-GB">
              <a:ea typeface="Verdana" panose="020B0604030504040204" pitchFamily="34" charset="0"/>
              <a:cs typeface="Arial"/>
            </a:endParaRPr>
          </a:p>
        </p:txBody>
      </p:sp>
      <p:sp>
        <p:nvSpPr>
          <p:cNvPr id="3" name="TextBox 2">
            <a:extLst>
              <a:ext uri="{FF2B5EF4-FFF2-40B4-BE49-F238E27FC236}">
                <a16:creationId xmlns:a16="http://schemas.microsoft.com/office/drawing/2014/main" id="{ED49A624-16D2-DF27-04E3-530A122A3709}"/>
              </a:ext>
            </a:extLst>
          </p:cNvPr>
          <p:cNvSpPr txBox="1"/>
          <p:nvPr/>
        </p:nvSpPr>
        <p:spPr>
          <a:xfrm>
            <a:off x="822122" y="1723413"/>
            <a:ext cx="15599309" cy="12364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4" name="TextBox 3">
            <a:extLst>
              <a:ext uri="{FF2B5EF4-FFF2-40B4-BE49-F238E27FC236}">
                <a16:creationId xmlns:a16="http://schemas.microsoft.com/office/drawing/2014/main" id="{CB61EFC7-CC0C-2CE4-718A-17886CF367A1}"/>
              </a:ext>
            </a:extLst>
          </p:cNvPr>
          <p:cNvSpPr txBox="1"/>
          <p:nvPr/>
        </p:nvSpPr>
        <p:spPr>
          <a:xfrm>
            <a:off x="822122" y="1918586"/>
            <a:ext cx="16722995"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800">
                <a:ea typeface="+mn-lt"/>
                <a:cs typeface="+mn-lt"/>
              </a:rPr>
              <a:t>These slides were originally produced by UK Heath Security Agency (UKHSA). With permission from colleagues in UKHSA the content of these slides have been adapted for use in NHS Wales by the Vaccine Preventable Disease </a:t>
            </a:r>
            <a:r>
              <a:rPr lang="en-US" sz="2800" err="1">
                <a:ea typeface="+mn-lt"/>
                <a:cs typeface="+mn-lt"/>
              </a:rPr>
              <a:t>Programme</a:t>
            </a:r>
            <a:r>
              <a:rPr lang="en-US" sz="2800">
                <a:ea typeface="+mn-lt"/>
                <a:cs typeface="+mn-lt"/>
              </a:rPr>
              <a:t> in Public Health Wales.</a:t>
            </a:r>
            <a:endParaRPr lang="en-US" sz="2800">
              <a:cs typeface="Arial"/>
            </a:endParaRPr>
          </a:p>
        </p:txBody>
      </p:sp>
      <p:sp>
        <p:nvSpPr>
          <p:cNvPr id="6" name="Slide Number Placeholder 5">
            <a:extLst>
              <a:ext uri="{FF2B5EF4-FFF2-40B4-BE49-F238E27FC236}">
                <a16:creationId xmlns:a16="http://schemas.microsoft.com/office/drawing/2014/main" id="{D89DDC86-B026-C6B8-954E-650051123908}"/>
              </a:ext>
            </a:extLst>
          </p:cNvPr>
          <p:cNvSpPr>
            <a:spLocks noGrp="1"/>
          </p:cNvSpPr>
          <p:nvPr>
            <p:ph type="sldNum" sz="quarter" idx="12"/>
          </p:nvPr>
        </p:nvSpPr>
        <p:spPr/>
        <p:txBody>
          <a:bodyPr/>
          <a:lstStyle/>
          <a:p>
            <a:fld id="{561D0CCE-8DCC-44DC-A653-AE62B1D84A52}" type="slidenum">
              <a:rPr lang="en-GB" smtClean="0"/>
              <a:pPr/>
              <a:t>3</a:t>
            </a:fld>
            <a:endParaRPr lang="en-US"/>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31038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t>Website pages and resources for CCS</a:t>
            </a:r>
            <a:endParaRPr lang="en-GB" sz="4000" b="1">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1" y="1730829"/>
            <a:ext cx="11021785" cy="313508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gn="ctr">
              <a:buNone/>
            </a:pPr>
            <a:r>
              <a:rPr lang="en-GB" sz="2800" b="1">
                <a:solidFill>
                  <a:srgbClr val="FF5248"/>
                </a:solidFill>
              </a:rPr>
              <a:t>Health professionals resource example: </a:t>
            </a:r>
            <a:endParaRPr lang="en-GB" sz="2800" b="1">
              <a:solidFill>
                <a:srgbClr val="FF5248"/>
              </a:solidFill>
              <a:cs typeface="Arial"/>
            </a:endParaRPr>
          </a:p>
          <a:p>
            <a:pPr indent="0" algn="ctr">
              <a:buNone/>
            </a:pPr>
            <a:r>
              <a:rPr lang="en-GB" sz="2800" b="1">
                <a:solidFill>
                  <a:srgbClr val="FF5248"/>
                </a:solidFill>
              </a:rPr>
              <a:t>Changes to the selective neonatal Hepatitis B (</a:t>
            </a:r>
            <a:r>
              <a:rPr lang="en-GB" sz="2800" b="1" err="1">
                <a:solidFill>
                  <a:srgbClr val="FF5248"/>
                </a:solidFill>
              </a:rPr>
              <a:t>HepB</a:t>
            </a:r>
            <a:r>
              <a:rPr lang="en-GB" sz="2800" b="1">
                <a:solidFill>
                  <a:srgbClr val="FF5248"/>
                </a:solidFill>
              </a:rPr>
              <a:t>) vaccination programme information sheet</a:t>
            </a:r>
            <a:endParaRPr lang="en-GB" sz="2800" b="1">
              <a:solidFill>
                <a:srgbClr val="FF5248"/>
              </a:solidFill>
              <a:cs typeface="Arial"/>
            </a:endParaRPr>
          </a:p>
          <a:p>
            <a:pPr indent="0" algn="ctr">
              <a:buNone/>
            </a:pPr>
            <a:endParaRPr lang="en-GB" sz="1000">
              <a:solidFill>
                <a:srgbClr val="FF5248"/>
              </a:solidFill>
              <a:cs typeface="Arial"/>
            </a:endParaRPr>
          </a:p>
          <a:p>
            <a:pPr marL="342900" indent="-342900"/>
            <a:r>
              <a:rPr lang="en-GB" sz="2400">
                <a:solidFill>
                  <a:srgbClr val="002060"/>
                </a:solidFill>
              </a:rPr>
              <a:t>This resource will be available for online view, and as a </a:t>
            </a:r>
            <a:r>
              <a:rPr lang="en-GB" sz="2400" b="1">
                <a:solidFill>
                  <a:srgbClr val="002060"/>
                </a:solidFill>
              </a:rPr>
              <a:t>downloadable document </a:t>
            </a:r>
            <a:r>
              <a:rPr lang="en-GB" sz="2400">
                <a:solidFill>
                  <a:srgbClr val="002060"/>
                </a:solidFill>
              </a:rPr>
              <a:t>from: </a:t>
            </a:r>
            <a:endParaRPr lang="en-GB" sz="2400">
              <a:solidFill>
                <a:srgbClr val="002060"/>
              </a:solidFill>
              <a:cs typeface="Arial"/>
            </a:endParaRPr>
          </a:p>
          <a:p>
            <a:pPr marL="687070" lvl="1" indent="0">
              <a:buNone/>
            </a:pPr>
            <a:r>
              <a:rPr lang="en-GB" sz="2400" b="1">
                <a:hlinkClick r:id="rId2"/>
              </a:rPr>
              <a:t>Hepatitis B (HepB) - Information for health professionals - Public Health Wales</a:t>
            </a:r>
            <a:endParaRPr lang="en-GB" sz="1000" b="1">
              <a:solidFill>
                <a:srgbClr val="002060"/>
              </a:solidFill>
              <a:cs typeface="Arial"/>
            </a:endParaRPr>
          </a:p>
          <a:p>
            <a:pPr marL="342900" indent="-342900"/>
            <a:r>
              <a:rPr lang="en-GB" sz="2400">
                <a:solidFill>
                  <a:srgbClr val="002060"/>
                </a:solidFill>
              </a:rPr>
              <a:t>Basic information about the selective neonatal </a:t>
            </a:r>
            <a:r>
              <a:rPr lang="en-GB" sz="2400" err="1">
                <a:solidFill>
                  <a:srgbClr val="002060"/>
                </a:solidFill>
              </a:rPr>
              <a:t>HepB</a:t>
            </a:r>
            <a:r>
              <a:rPr lang="en-GB" sz="2400">
                <a:solidFill>
                  <a:srgbClr val="002060"/>
                </a:solidFill>
              </a:rPr>
              <a:t> programme </a:t>
            </a:r>
            <a:r>
              <a:rPr lang="en-GB" sz="2400" i="1">
                <a:solidFill>
                  <a:srgbClr val="002060"/>
                </a:solidFill>
              </a:rPr>
              <a:t>(including a link to the web page above) </a:t>
            </a:r>
            <a:r>
              <a:rPr lang="en-GB" sz="2400">
                <a:solidFill>
                  <a:srgbClr val="002060"/>
                </a:solidFill>
              </a:rPr>
              <a:t>will also be provided on:</a:t>
            </a:r>
            <a:endParaRPr lang="en-GB" sz="2400">
              <a:solidFill>
                <a:srgbClr val="002060"/>
              </a:solidFill>
              <a:cs typeface="Arial"/>
            </a:endParaRPr>
          </a:p>
          <a:p>
            <a:pPr marL="687070" lvl="1" indent="0">
              <a:buNone/>
            </a:pPr>
            <a:r>
              <a:rPr lang="en-GB" sz="2400" b="1">
                <a:hlinkClick r:id="rId3"/>
              </a:rPr>
              <a:t>Changes to the childhood immunisation schedule - Information for health professionals - Public Health Wales</a:t>
            </a:r>
            <a:endParaRPr lang="en-GB" sz="3600" b="1">
              <a:solidFill>
                <a:srgbClr val="002060"/>
              </a:solidFil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30</a:t>
            </a:fld>
            <a:endParaRPr lang="en-GB"/>
          </a:p>
        </p:txBody>
      </p:sp>
      <p:graphicFrame>
        <p:nvGraphicFramePr>
          <p:cNvPr id="7" name="Table 6">
            <a:extLst>
              <a:ext uri="{FF2B5EF4-FFF2-40B4-BE49-F238E27FC236}">
                <a16:creationId xmlns:a16="http://schemas.microsoft.com/office/drawing/2014/main" id="{ED4923E6-453A-AD49-567E-17667025E90D}"/>
              </a:ext>
            </a:extLst>
          </p:cNvPr>
          <p:cNvGraphicFramePr>
            <a:graphicFrameLocks noGrp="1"/>
          </p:cNvGraphicFramePr>
          <p:nvPr/>
        </p:nvGraphicFramePr>
        <p:xfrm>
          <a:off x="1257300" y="7114459"/>
          <a:ext cx="15773400" cy="1889760"/>
        </p:xfrm>
        <a:graphic>
          <a:graphicData uri="http://schemas.openxmlformats.org/drawingml/2006/table">
            <a:tbl>
              <a:tblPr firstRow="1" bandRow="1">
                <a:effectLst>
                  <a:outerShdw blurRad="50800" dist="38100" dir="2700000" algn="tl" rotWithShape="0">
                    <a:prstClr val="black">
                      <a:alpha val="40000"/>
                    </a:prstClr>
                  </a:outerShdw>
                </a:effectLst>
                <a:tableStyleId>{073A0DAA-6AF3-43AB-8588-CEC1D06C72B9}</a:tableStyleId>
              </a:tblPr>
              <a:tblGrid>
                <a:gridCol w="7886700">
                  <a:extLst>
                    <a:ext uri="{9D8B030D-6E8A-4147-A177-3AD203B41FA5}">
                      <a16:colId xmlns:a16="http://schemas.microsoft.com/office/drawing/2014/main" val="364452526"/>
                    </a:ext>
                  </a:extLst>
                </a:gridCol>
                <a:gridCol w="7886700">
                  <a:extLst>
                    <a:ext uri="{9D8B030D-6E8A-4147-A177-3AD203B41FA5}">
                      <a16:colId xmlns:a16="http://schemas.microsoft.com/office/drawing/2014/main" val="1073779585"/>
                    </a:ext>
                  </a:extLst>
                </a:gridCol>
              </a:tblGrid>
              <a:tr h="635105">
                <a:tc>
                  <a:txBody>
                    <a:bodyPr/>
                    <a:lstStyle/>
                    <a:p>
                      <a:pPr marL="0" marR="0" lvl="0" indent="0" algn="l" rtl="0" eaLnBrk="1" fontAlgn="auto" latinLnBrk="0" hangingPunct="1">
                        <a:lnSpc>
                          <a:spcPct val="100000"/>
                        </a:lnSpc>
                        <a:spcBef>
                          <a:spcPts val="0"/>
                        </a:spcBef>
                        <a:spcAft>
                          <a:spcPts val="0"/>
                        </a:spcAft>
                        <a:buClrTx/>
                        <a:buSzTx/>
                        <a:buFontTx/>
                        <a:buNone/>
                      </a:pPr>
                      <a:r>
                        <a:rPr lang="en-GB" sz="2000"/>
                        <a:t>Current selective neonatal HepB programme</a:t>
                      </a:r>
                    </a:p>
                    <a:p>
                      <a:endParaRPr lang="en-GB" sz="2000"/>
                    </a:p>
                  </a:txBody>
                  <a:tcPr/>
                </a:tc>
                <a:tc>
                  <a:txBody>
                    <a:bodyPr/>
                    <a:lstStyle/>
                    <a:p>
                      <a:pPr marL="0" marR="0" lvl="0" indent="0" algn="l" defTabSz="1363233" rtl="0" eaLnBrk="1" fontAlgn="auto" latinLnBrk="0" hangingPunct="1">
                        <a:lnSpc>
                          <a:spcPct val="100000"/>
                        </a:lnSpc>
                        <a:spcBef>
                          <a:spcPts val="0"/>
                        </a:spcBef>
                        <a:spcAft>
                          <a:spcPts val="0"/>
                        </a:spcAft>
                        <a:buClrTx/>
                        <a:buSzTx/>
                        <a:buFontTx/>
                        <a:buNone/>
                        <a:tabLst/>
                        <a:defRPr/>
                      </a:pPr>
                      <a:r>
                        <a:rPr lang="en-GB" sz="2000"/>
                        <a:t>Proposed change</a:t>
                      </a:r>
                    </a:p>
                    <a:p>
                      <a:endParaRPr lang="en-GB" sz="2000"/>
                    </a:p>
                  </a:txBody>
                  <a:tcPr/>
                </a:tc>
                <a:extLst>
                  <a:ext uri="{0D108BD9-81ED-4DB2-BD59-A6C34878D82A}">
                    <a16:rowId xmlns:a16="http://schemas.microsoft.com/office/drawing/2014/main" val="934377344"/>
                  </a:ext>
                </a:extLst>
              </a:tr>
              <a:tr h="1076916">
                <a:tc>
                  <a:txBody>
                    <a:bodyPr/>
                    <a:lstStyle/>
                    <a:p>
                      <a:pPr marL="342900" lvl="0" indent="-342900">
                        <a:buFont typeface="Symbol" panose="05050102010706020507" pitchFamily="18" charset="2"/>
                        <a:buChar char=""/>
                      </a:pPr>
                      <a:r>
                        <a:rPr lang="en-GB" sz="1800">
                          <a:solidFill>
                            <a:srgbClr val="002060"/>
                          </a:solidFill>
                          <a:effectLst/>
                          <a:ea typeface="Times New Roman" panose="02020603050405020304" pitchFamily="18" charset="0"/>
                        </a:rPr>
                        <a:t>Monovalent at birth, 4 weeks and 12 months</a:t>
                      </a:r>
                      <a:endParaRPr lang="en-GB" sz="1800">
                        <a:solidFill>
                          <a:srgbClr val="002060"/>
                        </a:solidFill>
                        <a:effectLst/>
                        <a:ea typeface="Aptos" panose="020B0004020202020204" pitchFamily="34" charset="0"/>
                      </a:endParaRPr>
                    </a:p>
                    <a:p>
                      <a:pPr marL="342900" lvl="0" indent="-342900">
                        <a:buFont typeface="Symbol" panose="05050102010706020507" pitchFamily="18" charset="2"/>
                        <a:buChar char=""/>
                      </a:pPr>
                      <a:r>
                        <a:rPr lang="en-GB" sz="1800">
                          <a:solidFill>
                            <a:srgbClr val="002060"/>
                          </a:solidFill>
                          <a:effectLst/>
                          <a:ea typeface="Times New Roman" panose="02020603050405020304" pitchFamily="18" charset="0"/>
                        </a:rPr>
                        <a:t>Also, Hep B as part of 6-in-1 at 8 weeks, 12 weeks and 16 weeks. </a:t>
                      </a:r>
                      <a:endParaRPr lang="en-GB" sz="1800" b="1">
                        <a:solidFill>
                          <a:srgbClr val="002060"/>
                        </a:solidFill>
                        <a:effectLst>
                          <a:outerShdw blurRad="38100" dist="38100" dir="2700000" algn="tl">
                            <a:srgbClr val="000000">
                              <a:alpha val="43137"/>
                            </a:srgbClr>
                          </a:outerShdw>
                        </a:effectLst>
                        <a:ea typeface="Times New Roman" panose="02020603050405020304" pitchFamily="18" charset="0"/>
                        <a:cs typeface="Aptos" panose="020B0004020202020204" pitchFamily="34" charset="0"/>
                      </a:endParaRPr>
                    </a:p>
                    <a:p>
                      <a:endParaRPr lang="en-GB" sz="1800"/>
                    </a:p>
                  </a:txBody>
                  <a:tcPr/>
                </a:tc>
                <a:tc>
                  <a:txBody>
                    <a:bodyPr/>
                    <a:lstStyle/>
                    <a:p>
                      <a:pPr marL="285750" indent="-285750">
                        <a:buFont typeface="Arial" panose="020B0604020202020204" pitchFamily="34" charset="0"/>
                        <a:buChar char="•"/>
                      </a:pPr>
                      <a:r>
                        <a:rPr lang="en-GB" sz="1800">
                          <a:solidFill>
                            <a:srgbClr val="002060"/>
                          </a:solidFill>
                          <a:effectLst/>
                          <a:ea typeface="Aptos" panose="020B0004020202020204" pitchFamily="34" charset="0"/>
                        </a:rPr>
                        <a:t>Additional 6-in-1 at 18 months will affect selective </a:t>
                      </a:r>
                      <a:r>
                        <a:rPr lang="en-GB" sz="1800" err="1">
                          <a:solidFill>
                            <a:srgbClr val="002060"/>
                          </a:solidFill>
                          <a:effectLst/>
                          <a:ea typeface="Aptos" panose="020B0004020202020204" pitchFamily="34" charset="0"/>
                        </a:rPr>
                        <a:t>HepB</a:t>
                      </a:r>
                      <a:r>
                        <a:rPr lang="en-GB" sz="1800">
                          <a:solidFill>
                            <a:srgbClr val="002060"/>
                          </a:solidFill>
                          <a:effectLst/>
                          <a:ea typeface="Aptos" panose="020B0004020202020204" pitchFamily="34" charset="0"/>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solidFill>
                            <a:srgbClr val="002060"/>
                          </a:solidFill>
                          <a:effectLst/>
                          <a:ea typeface="Aptos" panose="020B0004020202020204" pitchFamily="34" charset="0"/>
                        </a:rPr>
                        <a:t>Removal of 12-month </a:t>
                      </a:r>
                      <a:r>
                        <a:rPr lang="en-GB" sz="1800" err="1">
                          <a:solidFill>
                            <a:srgbClr val="002060"/>
                          </a:solidFill>
                          <a:effectLst/>
                          <a:ea typeface="Aptos" panose="020B0004020202020204" pitchFamily="34" charset="0"/>
                        </a:rPr>
                        <a:t>monodose</a:t>
                      </a:r>
                      <a:r>
                        <a:rPr lang="en-GB" sz="1800">
                          <a:solidFill>
                            <a:srgbClr val="002060"/>
                          </a:solidFill>
                          <a:effectLst/>
                          <a:ea typeface="Aptos" panose="020B0004020202020204" pitchFamily="34" charset="0"/>
                        </a:rPr>
                        <a:t>, therefore remove. HBsAg test and hexavalent can be given at 18-month appointment.</a:t>
                      </a:r>
                    </a:p>
                    <a:p>
                      <a:endParaRPr lang="en-GB" sz="1800"/>
                    </a:p>
                  </a:txBody>
                  <a:tcPr/>
                </a:tc>
                <a:extLst>
                  <a:ext uri="{0D108BD9-81ED-4DB2-BD59-A6C34878D82A}">
                    <a16:rowId xmlns:a16="http://schemas.microsoft.com/office/drawing/2014/main" val="3317690174"/>
                  </a:ext>
                </a:extLst>
              </a:tr>
            </a:tbl>
          </a:graphicData>
        </a:graphic>
      </p:graphicFrame>
      <p:pic>
        <p:nvPicPr>
          <p:cNvPr id="6" name="Picture 5">
            <a:extLst>
              <a:ext uri="{FF2B5EF4-FFF2-40B4-BE49-F238E27FC236}">
                <a16:creationId xmlns:a16="http://schemas.microsoft.com/office/drawing/2014/main" id="{59D9E737-64C7-B4BC-A58D-EDCE7C08693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2828607" y="1559028"/>
            <a:ext cx="3878066" cy="55554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Slide Number Placeholder 3">
            <a:extLst>
              <a:ext uri="{FF2B5EF4-FFF2-40B4-BE49-F238E27FC236}">
                <a16:creationId xmlns:a16="http://schemas.microsoft.com/office/drawing/2014/main" id="{B586AEB3-5EAE-0BA3-3AB9-F2D9D3B47AFE}"/>
              </a:ext>
            </a:extLst>
          </p:cNvPr>
          <p:cNvSpPr txBox="1">
            <a:spLocks/>
          </p:cNvSpPr>
          <p:nvPr/>
        </p:nvSpPr>
        <p:spPr>
          <a:xfrm>
            <a:off x="8749072" y="9564732"/>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30</a:t>
            </a:fld>
            <a:endParaRPr lang="en-US"/>
          </a:p>
        </p:txBody>
      </p:sp>
    </p:spTree>
    <p:extLst>
      <p:ext uri="{BB962C8B-B14F-4D97-AF65-F5344CB8AC3E}">
        <p14:creationId xmlns:p14="http://schemas.microsoft.com/office/powerpoint/2010/main" val="3353200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70939" y="100730"/>
            <a:ext cx="15773400" cy="131038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r>
              <a:rPr lang="en-GB" sz="4000" b="1"/>
              <a:t>Website pages and resources for CCS</a:t>
            </a:r>
            <a:endParaRPr lang="en-US" sz="4000">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1257301" y="1861457"/>
            <a:ext cx="5337464" cy="6368143"/>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buNone/>
            </a:pPr>
            <a:r>
              <a:rPr lang="en-GB" sz="3600" b="1">
                <a:solidFill>
                  <a:srgbClr val="FF5248"/>
                </a:solidFill>
              </a:rPr>
              <a:t>Public resource example: 6-in-1 leaflet </a:t>
            </a:r>
          </a:p>
          <a:p>
            <a:pPr indent="0">
              <a:buNone/>
            </a:pPr>
            <a:endParaRPr lang="en-GB" sz="2800" b="1">
              <a:solidFill>
                <a:srgbClr val="002060"/>
              </a:solidFill>
            </a:endParaRPr>
          </a:p>
          <a:p>
            <a:pPr indent="0">
              <a:buNone/>
            </a:pPr>
            <a:r>
              <a:rPr lang="en-GB" sz="2800" b="1">
                <a:solidFill>
                  <a:srgbClr val="002060"/>
                </a:solidFill>
              </a:rPr>
              <a:t>Go live date: 1</a:t>
            </a:r>
            <a:r>
              <a:rPr lang="en-GB" sz="2800" b="1" baseline="30000">
                <a:solidFill>
                  <a:srgbClr val="002060"/>
                </a:solidFill>
              </a:rPr>
              <a:t>st</a:t>
            </a:r>
            <a:r>
              <a:rPr lang="en-GB" sz="2800" b="1">
                <a:solidFill>
                  <a:srgbClr val="002060"/>
                </a:solidFill>
              </a:rPr>
              <a:t> January 2026</a:t>
            </a:r>
          </a:p>
          <a:p>
            <a:pPr indent="0">
              <a:buNone/>
            </a:pPr>
            <a:endParaRPr lang="en-GB" sz="1000" b="1">
              <a:solidFill>
                <a:srgbClr val="002060"/>
              </a:solidFill>
            </a:endParaRPr>
          </a:p>
          <a:p>
            <a:pPr marL="457200" indent="-457200"/>
            <a:r>
              <a:rPr lang="en-GB" sz="2800">
                <a:solidFill>
                  <a:srgbClr val="002060"/>
                </a:solidFill>
              </a:rPr>
              <a:t>Information kept brief for the public, with signposting to the public-facing website.</a:t>
            </a:r>
          </a:p>
          <a:p>
            <a:pPr marL="457200" indent="-457200"/>
            <a:endParaRPr lang="en-GB" sz="1000">
              <a:solidFill>
                <a:srgbClr val="002060"/>
              </a:solidFill>
            </a:endParaRPr>
          </a:p>
          <a:p>
            <a:pPr marL="457200" indent="-457200"/>
            <a:r>
              <a:rPr lang="en-GB" sz="2800">
                <a:solidFill>
                  <a:srgbClr val="002060"/>
                </a:solidFill>
              </a:rPr>
              <a:t>New fact boxes and summary boxes to aid readability.</a:t>
            </a:r>
          </a:p>
          <a:p>
            <a:pPr marL="457200" indent="-457200"/>
            <a:endParaRPr lang="en-GB" sz="1000">
              <a:solidFill>
                <a:srgbClr val="002060"/>
              </a:solidFill>
            </a:endParaRPr>
          </a:p>
          <a:p>
            <a:pPr marL="457200" indent="-457200"/>
            <a:r>
              <a:rPr lang="en-GB" sz="2800">
                <a:solidFill>
                  <a:srgbClr val="002060"/>
                </a:solidFill>
              </a:rPr>
              <a:t>QR code on the front of the leaflet for accessibility.</a:t>
            </a: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31</a:t>
            </a:fld>
            <a:endParaRPr lang="en-GB"/>
          </a:p>
        </p:txBody>
      </p:sp>
      <p:pic>
        <p:nvPicPr>
          <p:cNvPr id="7" name="Picture 6">
            <a:extLst>
              <a:ext uri="{FF2B5EF4-FFF2-40B4-BE49-F238E27FC236}">
                <a16:creationId xmlns:a16="http://schemas.microsoft.com/office/drawing/2014/main" id="{1C87226B-8EC1-3754-AD3A-5204615041B1}"/>
              </a:ext>
            </a:extLst>
          </p:cNvPr>
          <p:cNvPicPr>
            <a:picLocks noChangeAspect="1"/>
          </p:cNvPicPr>
          <p:nvPr/>
        </p:nvPicPr>
        <p:blipFill>
          <a:blip r:embed="rId2">
            <a:extLst>
              <a:ext uri="{28A0092B-C50C-407E-A947-70E740481C1C}">
                <a14:useLocalDpi xmlns:a14="http://schemas.microsoft.com/office/drawing/2010/main" val="0"/>
              </a:ext>
            </a:extLst>
          </a:blip>
          <a:srcRect l="2339" t="573" r="740"/>
          <a:stretch/>
        </p:blipFill>
        <p:spPr>
          <a:xfrm>
            <a:off x="7298871" y="1404257"/>
            <a:ext cx="3690257" cy="7794090"/>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DE98E5AC-2232-E04E-8706-E2CDA2D128B9}"/>
              </a:ext>
            </a:extLst>
          </p:cNvPr>
          <p:cNvPicPr>
            <a:picLocks noChangeAspect="1"/>
          </p:cNvPicPr>
          <p:nvPr/>
        </p:nvPicPr>
        <p:blipFill>
          <a:blip r:embed="rId3"/>
          <a:stretch>
            <a:fillRect/>
          </a:stretch>
        </p:blipFill>
        <p:spPr>
          <a:xfrm rot="384756">
            <a:off x="11724482" y="1817487"/>
            <a:ext cx="3155096" cy="660545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12">
            <a:extLst>
              <a:ext uri="{FF2B5EF4-FFF2-40B4-BE49-F238E27FC236}">
                <a16:creationId xmlns:a16="http://schemas.microsoft.com/office/drawing/2014/main" id="{02C6694C-BA4C-965E-409E-B7DBBE7FFC1C}"/>
              </a:ext>
            </a:extLst>
          </p:cNvPr>
          <p:cNvPicPr>
            <a:picLocks noChangeAspect="1"/>
          </p:cNvPicPr>
          <p:nvPr/>
        </p:nvPicPr>
        <p:blipFill>
          <a:blip r:embed="rId4">
            <a:extLst>
              <a:ext uri="{28A0092B-C50C-407E-A947-70E740481C1C}">
                <a14:useLocalDpi xmlns:a14="http://schemas.microsoft.com/office/drawing/2010/main" val="0"/>
              </a:ext>
            </a:extLst>
          </a:blip>
          <a:srcRect l="2165" t="8305" r="2310" b="10105"/>
          <a:stretch/>
        </p:blipFill>
        <p:spPr>
          <a:xfrm rot="321785">
            <a:off x="14124379" y="2970161"/>
            <a:ext cx="3047303" cy="12361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Picture 14">
            <a:extLst>
              <a:ext uri="{FF2B5EF4-FFF2-40B4-BE49-F238E27FC236}">
                <a16:creationId xmlns:a16="http://schemas.microsoft.com/office/drawing/2014/main" id="{9F3E9061-0E6F-329C-1813-7A4E45251A6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753642" y="5985148"/>
            <a:ext cx="3277057" cy="252879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Slide Number Placeholder 3">
            <a:extLst>
              <a:ext uri="{FF2B5EF4-FFF2-40B4-BE49-F238E27FC236}">
                <a16:creationId xmlns:a16="http://schemas.microsoft.com/office/drawing/2014/main" id="{FFCC036F-4EC2-7E00-2458-AA43A4DAB604}"/>
              </a:ext>
            </a:extLst>
          </p:cNvPr>
          <p:cNvSpPr txBox="1">
            <a:spLocks/>
          </p:cNvSpPr>
          <p:nvPr/>
        </p:nvSpPr>
        <p:spPr>
          <a:xfrm>
            <a:off x="8749072" y="9564732"/>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31</a:t>
            </a:fld>
            <a:endParaRPr lang="en-US"/>
          </a:p>
        </p:txBody>
      </p:sp>
    </p:spTree>
    <p:extLst>
      <p:ext uri="{BB962C8B-B14F-4D97-AF65-F5344CB8AC3E}">
        <p14:creationId xmlns:p14="http://schemas.microsoft.com/office/powerpoint/2010/main" val="632801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DF34-A1F6-B51D-DE45-EF78455E94C1}"/>
              </a:ext>
            </a:extLst>
          </p:cNvPr>
          <p:cNvSpPr>
            <a:spLocks noGrp="1"/>
          </p:cNvSpPr>
          <p:nvPr>
            <p:ph type="title"/>
          </p:nvPr>
        </p:nvSpPr>
        <p:spPr>
          <a:xfrm>
            <a:off x="1846149" y="262641"/>
            <a:ext cx="13808123" cy="898479"/>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t>Leaflet ordering: </a:t>
            </a:r>
            <a:r>
              <a:rPr lang="en-GB" sz="3600"/>
              <a:t>free to order at </a:t>
            </a:r>
            <a:r>
              <a:rPr lang="en-GB" sz="3600">
                <a:hlinkClick r:id="rId3"/>
              </a:rPr>
              <a:t>Health Information Resources - Public Health Wales</a:t>
            </a:r>
            <a:br>
              <a:rPr lang="en-GB" sz="1550"/>
            </a:br>
            <a:r>
              <a:rPr lang="en-GB" sz="3600"/>
              <a:t> </a:t>
            </a:r>
          </a:p>
        </p:txBody>
      </p:sp>
      <p:pic>
        <p:nvPicPr>
          <p:cNvPr id="8" name="Picture 7">
            <a:extLst>
              <a:ext uri="{FF2B5EF4-FFF2-40B4-BE49-F238E27FC236}">
                <a16:creationId xmlns:a16="http://schemas.microsoft.com/office/drawing/2014/main" id="{9023DF2D-DB91-0535-4084-22FFE09086A3}"/>
              </a:ext>
            </a:extLst>
          </p:cNvPr>
          <p:cNvPicPr>
            <a:picLocks noChangeAspect="1"/>
          </p:cNvPicPr>
          <p:nvPr/>
        </p:nvPicPr>
        <p:blipFill>
          <a:blip r:embed="rId4"/>
          <a:stretch>
            <a:fillRect/>
          </a:stretch>
        </p:blipFill>
        <p:spPr>
          <a:xfrm>
            <a:off x="6628043" y="1481436"/>
            <a:ext cx="3625037" cy="5704739"/>
          </a:xfrm>
          <a:prstGeom prst="rect">
            <a:avLst/>
          </a:prstGeom>
          <a:ln>
            <a:solidFill>
              <a:schemeClr val="tx1"/>
            </a:solidFill>
          </a:ln>
          <a:effectLst>
            <a:outerShdw blurRad="76200" dist="12700" dir="8100000" sy="-23000" kx="800400" algn="br" rotWithShape="0">
              <a:prstClr val="black">
                <a:alpha val="20000"/>
              </a:prstClr>
            </a:outerShdw>
          </a:effectLst>
        </p:spPr>
      </p:pic>
      <p:pic>
        <p:nvPicPr>
          <p:cNvPr id="10" name="Picture 9">
            <a:extLst>
              <a:ext uri="{FF2B5EF4-FFF2-40B4-BE49-F238E27FC236}">
                <a16:creationId xmlns:a16="http://schemas.microsoft.com/office/drawing/2014/main" id="{E240F193-5ECF-F211-5665-3E78046E0E7A}"/>
              </a:ext>
            </a:extLst>
          </p:cNvPr>
          <p:cNvPicPr>
            <a:picLocks noChangeAspect="1"/>
          </p:cNvPicPr>
          <p:nvPr/>
        </p:nvPicPr>
        <p:blipFill>
          <a:blip r:embed="rId5"/>
          <a:stretch>
            <a:fillRect/>
          </a:stretch>
        </p:blipFill>
        <p:spPr>
          <a:xfrm>
            <a:off x="400374" y="2078076"/>
            <a:ext cx="3209100" cy="4861628"/>
          </a:xfrm>
          <a:prstGeom prst="rect">
            <a:avLst/>
          </a:prstGeom>
          <a:ln>
            <a:solidFill>
              <a:schemeClr val="tx1"/>
            </a:solidFill>
          </a:ln>
          <a:effectLst>
            <a:outerShdw blurRad="76200" dir="13500000" sy="23000" kx="1200000" algn="br" rotWithShape="0">
              <a:prstClr val="black">
                <a:alpha val="20000"/>
              </a:prstClr>
            </a:outerShdw>
          </a:effectLst>
        </p:spPr>
      </p:pic>
      <p:pic>
        <p:nvPicPr>
          <p:cNvPr id="2050" name="Picture 2" descr="Brechlyn/Difftheria/Tetanws/Pertwsis/Polio, Hib a Hepatitis B i Blant a Babanod (6 mewn 1)/ Diphtheria/Tetanus/Pertussis/Polio/Hib &amp;amp; Hepatitis B vaccine for babies and children (6 in 1) Taflen/Leaflet">
            <a:extLst>
              <a:ext uri="{FF2B5EF4-FFF2-40B4-BE49-F238E27FC236}">
                <a16:creationId xmlns:a16="http://schemas.microsoft.com/office/drawing/2014/main" id="{150B1233-BB9C-CC5D-06C8-01A1BE844D10}"/>
              </a:ext>
            </a:extLst>
          </p:cNvPr>
          <p:cNvPicPr>
            <a:picLocks noGrp="1" noChangeAspect="1" noChangeArrowheads="1"/>
          </p:cNvPicPr>
          <p:nvPr>
            <p:ph idx="1"/>
          </p:nvPr>
        </p:nvPicPr>
        <p:blipFill rotWithShape="1">
          <a:blip r:embed="rId6">
            <a:extLst>
              <a:ext uri="{28A0092B-C50C-407E-A947-70E740481C1C}">
                <a14:useLocalDpi xmlns:a14="http://schemas.microsoft.com/office/drawing/2010/main" val="0"/>
              </a:ext>
            </a:extLst>
          </a:blip>
          <a:srcRect t="8088" b="7487"/>
          <a:stretch/>
        </p:blipFill>
        <p:spPr bwMode="auto">
          <a:xfrm>
            <a:off x="12047141" y="2078076"/>
            <a:ext cx="5346684" cy="551046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E23E8634-BC9A-BCAA-2A02-39C7EFFDB1A9}"/>
              </a:ext>
            </a:extLst>
          </p:cNvPr>
          <p:cNvPicPr>
            <a:picLocks noChangeAspect="1"/>
          </p:cNvPicPr>
          <p:nvPr/>
        </p:nvPicPr>
        <p:blipFill>
          <a:blip r:embed="rId7"/>
          <a:stretch>
            <a:fillRect/>
          </a:stretch>
        </p:blipFill>
        <p:spPr>
          <a:xfrm>
            <a:off x="8876285" y="4833307"/>
            <a:ext cx="5906717" cy="4386549"/>
          </a:xfrm>
          <a:prstGeom prst="rect">
            <a:avLst/>
          </a:prstGeom>
          <a:ln>
            <a:solidFill>
              <a:schemeClr val="tx1"/>
            </a:solidFill>
          </a:ln>
        </p:spPr>
      </p:pic>
      <p:pic>
        <p:nvPicPr>
          <p:cNvPr id="14" name="Picture 13">
            <a:extLst>
              <a:ext uri="{FF2B5EF4-FFF2-40B4-BE49-F238E27FC236}">
                <a16:creationId xmlns:a16="http://schemas.microsoft.com/office/drawing/2014/main" id="{345683E9-45BA-098D-5F1E-F3A6AAE8FE54}"/>
              </a:ext>
            </a:extLst>
          </p:cNvPr>
          <p:cNvPicPr>
            <a:picLocks noChangeAspect="1"/>
          </p:cNvPicPr>
          <p:nvPr/>
        </p:nvPicPr>
        <p:blipFill>
          <a:blip r:embed="rId8"/>
          <a:stretch>
            <a:fillRect/>
          </a:stretch>
        </p:blipFill>
        <p:spPr>
          <a:xfrm>
            <a:off x="2629178" y="4891887"/>
            <a:ext cx="3829182" cy="4386549"/>
          </a:xfrm>
          <a:prstGeom prst="rect">
            <a:avLst/>
          </a:prstGeom>
          <a:ln>
            <a:solidFill>
              <a:schemeClr val="tx1"/>
            </a:solidFill>
          </a:ln>
          <a:effectLst>
            <a:outerShdw blurRad="76200" dir="13500000" sy="23000" kx="1200000" algn="br" rotWithShape="0">
              <a:prstClr val="black">
                <a:alpha val="20000"/>
              </a:prstClr>
            </a:outerShdw>
          </a:effectLst>
        </p:spPr>
      </p:pic>
      <p:sp>
        <p:nvSpPr>
          <p:cNvPr id="7" name="Slide Number Placeholder 3">
            <a:extLst>
              <a:ext uri="{FF2B5EF4-FFF2-40B4-BE49-F238E27FC236}">
                <a16:creationId xmlns:a16="http://schemas.microsoft.com/office/drawing/2014/main" id="{25D97A61-27D3-5EEB-A460-BF5464EAF0F4}"/>
              </a:ext>
            </a:extLst>
          </p:cNvPr>
          <p:cNvSpPr txBox="1">
            <a:spLocks/>
          </p:cNvSpPr>
          <p:nvPr/>
        </p:nvSpPr>
        <p:spPr>
          <a:xfrm>
            <a:off x="8749072" y="9646612"/>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32</a:t>
            </a:fld>
            <a:endParaRPr lang="en-US"/>
          </a:p>
        </p:txBody>
      </p:sp>
    </p:spTree>
    <p:extLst>
      <p:ext uri="{BB962C8B-B14F-4D97-AF65-F5344CB8AC3E}">
        <p14:creationId xmlns:p14="http://schemas.microsoft.com/office/powerpoint/2010/main" val="1501286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DAB9E-F283-5BEA-24DA-957BDFE35F53}"/>
              </a:ext>
            </a:extLst>
          </p:cNvPr>
          <p:cNvSpPr>
            <a:spLocks noGrp="1"/>
          </p:cNvSpPr>
          <p:nvPr>
            <p:ph type="title"/>
          </p:nvPr>
        </p:nvSpPr>
        <p:spPr>
          <a:xfrm>
            <a:off x="898044" y="712276"/>
            <a:ext cx="15773400" cy="2000618"/>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latin typeface="+mj-lt"/>
                <a:cs typeface="Arial"/>
              </a:rPr>
              <a:t>Useful links</a:t>
            </a:r>
          </a:p>
        </p:txBody>
      </p:sp>
      <p:sp>
        <p:nvSpPr>
          <p:cNvPr id="3" name="Content Placeholder 2">
            <a:extLst>
              <a:ext uri="{FF2B5EF4-FFF2-40B4-BE49-F238E27FC236}">
                <a16:creationId xmlns:a16="http://schemas.microsoft.com/office/drawing/2014/main" id="{87B60880-5B4B-7ADB-9F57-7199E0EFD917}"/>
              </a:ext>
            </a:extLst>
          </p:cNvPr>
          <p:cNvSpPr>
            <a:spLocks noGrp="1"/>
          </p:cNvSpPr>
          <p:nvPr>
            <p:ph idx="1"/>
          </p:nvPr>
        </p:nvSpPr>
        <p:spPr>
          <a:xfrm>
            <a:off x="941149" y="1891601"/>
            <a:ext cx="16753113" cy="6660728"/>
          </a:xfrm>
          <a:ln>
            <a:solidFill>
              <a:srgbClr val="00A7A7"/>
            </a:solidFill>
          </a:ln>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457200" indent="-457200" algn="just">
              <a:lnSpc>
                <a:spcPct val="100000"/>
              </a:lnSpc>
            </a:pPr>
            <a:r>
              <a:rPr lang="en-US" sz="2800">
                <a:hlinkClick r:id="rId3"/>
              </a:rPr>
              <a:t>Joint Committee on Vaccination and Immunisation (JCVI) statement on changes to the childhood immunisation schedule</a:t>
            </a:r>
            <a:r>
              <a:rPr lang="en-US" sz="2800" u="sng">
                <a:hlinkClick r:id="rId3"/>
              </a:rPr>
              <a:t> </a:t>
            </a:r>
            <a:endParaRPr lang="en-US" sz="2800">
              <a:cs typeface="Arial"/>
            </a:endParaRPr>
          </a:p>
          <a:p>
            <a:pPr marL="457200" indent="-457200" algn="just">
              <a:lnSpc>
                <a:spcPct val="100000"/>
              </a:lnSpc>
            </a:pPr>
            <a:r>
              <a:rPr lang="en-US" sz="2800">
                <a:latin typeface="Arial"/>
                <a:ea typeface="Calibri"/>
                <a:cs typeface="Calibri"/>
                <a:hlinkClick r:id="rId4"/>
              </a:rPr>
              <a:t>JCVI Minutes 5th February 2025 </a:t>
            </a:r>
            <a:r>
              <a:rPr lang="en-US" sz="2800">
                <a:latin typeface="Arial"/>
                <a:ea typeface="Calibri"/>
                <a:cs typeface="Calibri"/>
                <a:hlinkClick r:id="rId5"/>
              </a:rPr>
              <a:t>Joint Committee on Vaccination and Immunisation - GOV.UK</a:t>
            </a:r>
            <a:endParaRPr lang="en-US" sz="2800">
              <a:latin typeface="Arial"/>
              <a:ea typeface="Calibri"/>
              <a:cs typeface="Calibri"/>
            </a:endParaRPr>
          </a:p>
          <a:p>
            <a:pPr marL="457200" indent="-457200" algn="just">
              <a:lnSpc>
                <a:spcPct val="100000"/>
              </a:lnSpc>
            </a:pPr>
            <a:r>
              <a:rPr lang="en-GB" sz="2800">
                <a:hlinkClick r:id="rId6"/>
              </a:rPr>
              <a:t>Changes to routine childhood and selective neonatal hepatitis B vaccinations (WHC/2025/019) | GOV.WALES</a:t>
            </a:r>
            <a:endParaRPr lang="en-US" sz="2800" u="sng">
              <a:latin typeface="Arial"/>
              <a:ea typeface="+mn-lt"/>
              <a:cs typeface="+mn-lt"/>
            </a:endParaRPr>
          </a:p>
          <a:p>
            <a:pPr marL="457200" indent="-457200" algn="just">
              <a:lnSpc>
                <a:spcPct val="100000"/>
              </a:lnSpc>
            </a:pPr>
            <a:r>
              <a:rPr lang="en-GB" sz="2800">
                <a:ea typeface="+mn-lt"/>
                <a:cs typeface="+mn-lt"/>
              </a:rPr>
              <a:t>All relevant Green Book chapters will be updated: </a:t>
            </a:r>
            <a:r>
              <a:rPr lang="en-GB" sz="2800">
                <a:ea typeface="+mn-lt"/>
                <a:cs typeface="+mn-lt"/>
                <a:hlinkClick r:id="rId7"/>
              </a:rPr>
              <a:t>Immunisation against infectious disease - GOV.UK</a:t>
            </a:r>
            <a:endParaRPr lang="en-GB" sz="2800">
              <a:ea typeface="+mn-lt"/>
              <a:cs typeface="+mn-lt"/>
            </a:endParaRPr>
          </a:p>
          <a:p>
            <a:pPr marL="457200" indent="-457200" algn="just">
              <a:lnSpc>
                <a:spcPct val="100000"/>
              </a:lnSpc>
            </a:pPr>
            <a:r>
              <a:rPr lang="en-GB" sz="2800">
                <a:hlinkClick r:id="rId8"/>
              </a:rPr>
              <a:t>*Childhood schedule changes from 1 July 2025: information for healthcare practitioners - GOV.UK</a:t>
            </a:r>
            <a:endParaRPr lang="en-GB" sz="2800"/>
          </a:p>
          <a:p>
            <a:pPr marL="457200" indent="-457200" algn="just">
              <a:lnSpc>
                <a:spcPct val="100000"/>
              </a:lnSpc>
            </a:pPr>
            <a:r>
              <a:rPr lang="en-GB" sz="2800" err="1">
                <a:hlinkClick r:id="rId9"/>
              </a:rPr>
              <a:t>MenACWY</a:t>
            </a:r>
            <a:r>
              <a:rPr lang="en-GB" sz="2800">
                <a:hlinkClick r:id="rId9"/>
              </a:rPr>
              <a:t> programme: information for healthcare professionals - GOV.UK</a:t>
            </a:r>
            <a:endParaRPr lang="en-GB" sz="2800"/>
          </a:p>
          <a:p>
            <a:pPr marL="457200" indent="-457200" algn="just">
              <a:lnSpc>
                <a:spcPct val="100000"/>
              </a:lnSpc>
            </a:pPr>
            <a:r>
              <a:rPr lang="en-GB" sz="2800">
                <a:hlinkClick r:id="rId10"/>
              </a:rPr>
              <a:t>Pneumococcal vaccination: information for healthcare practitioners - GOV.UK</a:t>
            </a:r>
            <a:endParaRPr lang="en-GB" sz="2800"/>
          </a:p>
          <a:p>
            <a:pPr marL="457200" indent="-457200" algn="just">
              <a:lnSpc>
                <a:spcPct val="100000"/>
              </a:lnSpc>
            </a:pPr>
            <a:r>
              <a:rPr lang="en-GB" sz="2800">
                <a:ea typeface="+mn-lt"/>
                <a:cs typeface="+mn-lt"/>
                <a:hlinkClick r:id="rId11"/>
              </a:rPr>
              <a:t>*Vaccination of individuals with uncertain or incomplete immunisation - GOV.UK</a:t>
            </a:r>
            <a:endParaRPr lang="en-GB" sz="2800">
              <a:cs typeface="Arial"/>
            </a:endParaRPr>
          </a:p>
          <a:p>
            <a:pPr marL="457200" indent="-457200" algn="just">
              <a:lnSpc>
                <a:spcPct val="100000"/>
              </a:lnSpc>
            </a:pPr>
            <a:r>
              <a:rPr lang="en-GB" sz="2800">
                <a:cs typeface="Arial"/>
                <a:hlinkClick r:id="rId12"/>
              </a:rPr>
              <a:t>Patient Group Directions (PGD) - Welsh Medicines Advice Service</a:t>
            </a:r>
            <a:endParaRPr lang="en-GB" sz="2800">
              <a:cs typeface="Arial"/>
            </a:endParaRPr>
          </a:p>
          <a:p>
            <a:pPr indent="-340360" algn="just">
              <a:lnSpc>
                <a:spcPct val="100000"/>
              </a:lnSpc>
            </a:pPr>
            <a:endParaRPr lang="en-GB" sz="2700">
              <a:cs typeface="Arial"/>
            </a:endParaRPr>
          </a:p>
        </p:txBody>
      </p:sp>
      <p:sp>
        <p:nvSpPr>
          <p:cNvPr id="4" name="Slide Number Placeholder 3">
            <a:extLst>
              <a:ext uri="{FF2B5EF4-FFF2-40B4-BE49-F238E27FC236}">
                <a16:creationId xmlns:a16="http://schemas.microsoft.com/office/drawing/2014/main" id="{6C058416-A870-34F4-3B80-2FD12FEF4A47}"/>
              </a:ext>
            </a:extLst>
          </p:cNvPr>
          <p:cNvSpPr>
            <a:spLocks noGrp="1"/>
          </p:cNvSpPr>
          <p:nvPr>
            <p:ph type="sldNum" sz="quarter" idx="12"/>
          </p:nvPr>
        </p:nvSpPr>
        <p:spPr/>
        <p:txBody>
          <a:bodyPr/>
          <a:lstStyle/>
          <a:p>
            <a:fld id="{561D0CCE-8DCC-44DC-A653-AE62B1D84A52}" type="slidenum">
              <a:rPr lang="en-GB" smtClean="0"/>
              <a:pPr/>
              <a:t>33</a:t>
            </a:fld>
            <a:endParaRPr lang="en-US"/>
          </a:p>
        </p:txBody>
      </p:sp>
    </p:spTree>
    <p:extLst>
      <p:ext uri="{BB962C8B-B14F-4D97-AF65-F5344CB8AC3E}">
        <p14:creationId xmlns:p14="http://schemas.microsoft.com/office/powerpoint/2010/main" val="3839660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itle 1">
            <a:extLst>
              <a:ext uri="{FF2B5EF4-FFF2-40B4-BE49-F238E27FC236}">
                <a16:creationId xmlns:a16="http://schemas.microsoft.com/office/drawing/2014/main" id="{1802B56B-1EB8-1034-7D3D-572170D0B243}"/>
              </a:ext>
            </a:extLst>
          </p:cNvPr>
          <p:cNvSpPr>
            <a:spLocks noGrp="1"/>
          </p:cNvSpPr>
          <p:nvPr>
            <p:ph type="title"/>
          </p:nvPr>
        </p:nvSpPr>
        <p:spPr>
          <a:xfrm>
            <a:off x="1257300" y="551069"/>
            <a:ext cx="15773400" cy="632272"/>
          </a:xfrm>
        </p:spPr>
        <p:txBody>
          <a:bodyPr/>
          <a:lstStyle/>
          <a:p>
            <a:pPr algn="ctr"/>
            <a:r>
              <a:rPr lang="en-GB" sz="4000" b="0" i="0">
                <a:solidFill>
                  <a:srgbClr val="002776"/>
                </a:solidFill>
                <a:effectLst/>
              </a:rPr>
              <a:t>*UKHSA - Childhood immunisation eligibility calculator</a:t>
            </a:r>
            <a:br>
              <a:rPr lang="en-GB" b="0" i="0">
                <a:solidFill>
                  <a:srgbClr val="002776"/>
                </a:solidFill>
                <a:effectLst/>
                <a:latin typeface="Arial" panose="020B0604020202020204" pitchFamily="34" charset="0"/>
              </a:rPr>
            </a:br>
            <a:endParaRPr lang="en-US"/>
          </a:p>
        </p:txBody>
      </p:sp>
      <p:pic>
        <p:nvPicPr>
          <p:cNvPr id="1026" name="Picture 2" descr="A screenshot of a computer&#10;&#10;AI-generated content may be incorrect.">
            <a:extLst>
              <a:ext uri="{FF2B5EF4-FFF2-40B4-BE49-F238E27FC236}">
                <a16:creationId xmlns:a16="http://schemas.microsoft.com/office/drawing/2014/main" id="{45CC7880-CB2F-5F46-8E5B-3AADF955DA9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257300" y="1394516"/>
            <a:ext cx="15773400" cy="5086919"/>
          </a:xfrm>
          <a:prstGeom prst="rect">
            <a:avLst/>
          </a:prstGeom>
          <a:solidFill>
            <a:srgbClr val="FFFFFF"/>
          </a:solidFill>
        </p:spPr>
      </p:pic>
      <p:sp>
        <p:nvSpPr>
          <p:cNvPr id="4" name="Slide Number Placeholder 3">
            <a:extLst>
              <a:ext uri="{FF2B5EF4-FFF2-40B4-BE49-F238E27FC236}">
                <a16:creationId xmlns:a16="http://schemas.microsoft.com/office/drawing/2014/main" id="{51B3F5CF-53CE-6D2F-B53A-F2242282FFCC}"/>
              </a:ext>
            </a:extLst>
          </p:cNvPr>
          <p:cNvSpPr>
            <a:spLocks noGrp="1"/>
          </p:cNvSpPr>
          <p:nvPr>
            <p:ph type="sldNum" sz="quarter" idx="12"/>
          </p:nvPr>
        </p:nvSpPr>
        <p:spPr>
          <a:xfrm>
            <a:off x="8765181" y="9580846"/>
            <a:ext cx="780506" cy="551068"/>
          </a:xfrm>
        </p:spPr>
        <p:txBody>
          <a:bodyPr>
            <a:normAutofit/>
          </a:bodyPr>
          <a:lstStyle/>
          <a:p>
            <a:pPr>
              <a:spcAft>
                <a:spcPts val="600"/>
              </a:spcAft>
            </a:pPr>
            <a:fld id="{561D0CCE-8DCC-44DC-A653-AE62B1D84A52}" type="slidenum">
              <a:rPr lang="en-GB" smtClean="0"/>
              <a:pPr>
                <a:spcAft>
                  <a:spcPts val="600"/>
                </a:spcAft>
              </a:pPr>
              <a:t>34</a:t>
            </a:fld>
            <a:endParaRPr lang="en-GB"/>
          </a:p>
        </p:txBody>
      </p:sp>
      <p:sp>
        <p:nvSpPr>
          <p:cNvPr id="6" name="TextBox 5">
            <a:extLst>
              <a:ext uri="{FF2B5EF4-FFF2-40B4-BE49-F238E27FC236}">
                <a16:creationId xmlns:a16="http://schemas.microsoft.com/office/drawing/2014/main" id="{99207619-3711-23E1-D340-2E8ECA823BF2}"/>
              </a:ext>
            </a:extLst>
          </p:cNvPr>
          <p:cNvSpPr txBox="1"/>
          <p:nvPr/>
        </p:nvSpPr>
        <p:spPr>
          <a:xfrm>
            <a:off x="3855900" y="6481435"/>
            <a:ext cx="11621620" cy="508729"/>
          </a:xfrm>
          <a:prstGeom prst="rect">
            <a:avLst/>
          </a:prstGeom>
          <a:noFill/>
        </p:spPr>
        <p:txBody>
          <a:bodyPr wrap="square">
            <a:spAutoFit/>
          </a:bodyPr>
          <a:lstStyle/>
          <a:p>
            <a:r>
              <a:rPr lang="en-GB">
                <a:hlinkClick r:id="rId4"/>
              </a:rPr>
              <a:t>Childhood immunisation eligibility calculator - Health Publications</a:t>
            </a:r>
            <a:endParaRPr lang="en-GB"/>
          </a:p>
        </p:txBody>
      </p:sp>
      <p:sp>
        <p:nvSpPr>
          <p:cNvPr id="8" name="TextBox 7">
            <a:extLst>
              <a:ext uri="{FF2B5EF4-FFF2-40B4-BE49-F238E27FC236}">
                <a16:creationId xmlns:a16="http://schemas.microsoft.com/office/drawing/2014/main" id="{613A9E3E-5AB5-869F-A5A9-051CAE20AA0F}"/>
              </a:ext>
            </a:extLst>
          </p:cNvPr>
          <p:cNvSpPr txBox="1"/>
          <p:nvPr/>
        </p:nvSpPr>
        <p:spPr>
          <a:xfrm>
            <a:off x="295835" y="7183857"/>
            <a:ext cx="17992165" cy="2203295"/>
          </a:xfrm>
          <a:prstGeom prst="rect">
            <a:avLst/>
          </a:prstGeom>
          <a:noFill/>
        </p:spPr>
        <p:txBody>
          <a:bodyPr wrap="square">
            <a:spAutoFit/>
          </a:bodyPr>
          <a:lstStyle/>
          <a:p>
            <a:pPr algn="ctr"/>
            <a:r>
              <a:rPr lang="en-GB"/>
              <a:t>*It’s important to highlight that the recommendations in the eligibility calculator </a:t>
            </a:r>
            <a:r>
              <a:rPr lang="en-GB" sz="2800"/>
              <a:t>in relation to Hib/</a:t>
            </a:r>
            <a:r>
              <a:rPr lang="en-GB" sz="2800" err="1"/>
              <a:t>MenC</a:t>
            </a:r>
            <a:r>
              <a:rPr lang="en-GB" sz="2800"/>
              <a:t> (</a:t>
            </a:r>
            <a:r>
              <a:rPr lang="en-GB" sz="2800" err="1"/>
              <a:t>Menitorix</a:t>
            </a:r>
            <a:r>
              <a:rPr lang="en-GB" sz="2800" b="1">
                <a:effectLst/>
              </a:rPr>
              <a:t>®</a:t>
            </a:r>
            <a:r>
              <a:rPr lang="en-GB" sz="2800"/>
              <a:t>) is different to Welsh policy. NHS Wales is deploying a ‘hard stop,’ so f</a:t>
            </a:r>
            <a:r>
              <a:rPr lang="en-GB">
                <a:effectLst/>
              </a:rPr>
              <a:t>rom 1July 2025 Hib/</a:t>
            </a:r>
            <a:r>
              <a:rPr lang="en-GB" err="1">
                <a:effectLst/>
              </a:rPr>
              <a:t>MenC</a:t>
            </a:r>
            <a:r>
              <a:rPr lang="en-GB">
                <a:effectLst/>
              </a:rPr>
              <a:t> (</a:t>
            </a:r>
            <a:r>
              <a:rPr lang="en-GB" err="1">
                <a:effectLst/>
              </a:rPr>
              <a:t>Menitorix</a:t>
            </a:r>
            <a:r>
              <a:rPr lang="en-GB" b="1">
                <a:effectLst/>
              </a:rPr>
              <a:t> ®</a:t>
            </a:r>
            <a:r>
              <a:rPr lang="en-GB">
                <a:effectLst/>
              </a:rPr>
              <a:t>)</a:t>
            </a:r>
            <a:r>
              <a:rPr lang="en-GB" b="1">
                <a:effectLst/>
              </a:rPr>
              <a:t> </a:t>
            </a:r>
            <a:r>
              <a:rPr lang="en-GB">
                <a:effectLst/>
              </a:rPr>
              <a:t>will no longer be included in the childhood immunisation schedule in Wales. Please refer to Welsh Policy for further information: </a:t>
            </a:r>
            <a:r>
              <a:rPr lang="en-GB">
                <a:hlinkClick r:id="rId5"/>
              </a:rPr>
              <a:t>Changes to routine childhood and selective neonatal hepatitis B vaccinations (WHC/2025/019) | GOV.WALES</a:t>
            </a:r>
            <a:endParaRPr lang="en-GB"/>
          </a:p>
        </p:txBody>
      </p:sp>
    </p:spTree>
    <p:extLst>
      <p:ext uri="{BB962C8B-B14F-4D97-AF65-F5344CB8AC3E}">
        <p14:creationId xmlns:p14="http://schemas.microsoft.com/office/powerpoint/2010/main" val="32690673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C839D-A15C-EA70-5DC0-000C0576096B}"/>
              </a:ext>
            </a:extLst>
          </p:cNvPr>
          <p:cNvSpPr>
            <a:spLocks noGrp="1"/>
          </p:cNvSpPr>
          <p:nvPr>
            <p:ph type="title"/>
          </p:nvPr>
        </p:nvSpPr>
        <p:spPr>
          <a:xfrm>
            <a:off x="1133856" y="579438"/>
            <a:ext cx="15773400" cy="1111949"/>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r>
              <a:rPr lang="en-GB" sz="4000" b="1"/>
              <a:t>Contacts</a:t>
            </a:r>
            <a:endParaRPr lang="en-GB" sz="4000" b="1">
              <a:cs typeface="Arial"/>
            </a:endParaRPr>
          </a:p>
        </p:txBody>
      </p:sp>
      <p:sp>
        <p:nvSpPr>
          <p:cNvPr id="3" name="Content Placeholder 2">
            <a:extLst>
              <a:ext uri="{FF2B5EF4-FFF2-40B4-BE49-F238E27FC236}">
                <a16:creationId xmlns:a16="http://schemas.microsoft.com/office/drawing/2014/main" id="{669492E0-100F-16E0-B3BD-8ADEFAA6D74C}"/>
              </a:ext>
            </a:extLst>
          </p:cNvPr>
          <p:cNvSpPr>
            <a:spLocks noGrp="1"/>
          </p:cNvSpPr>
          <p:nvPr>
            <p:ph idx="1"/>
          </p:nvPr>
        </p:nvSpPr>
        <p:spPr>
          <a:xfrm>
            <a:off x="1133856" y="2165252"/>
            <a:ext cx="15773400" cy="7605812"/>
          </a:xfrm>
        </p:spPr>
        <p:txBody>
          <a:bodyP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marL="0" indent="0">
              <a:buNone/>
            </a:pPr>
            <a:r>
              <a:rPr lang="en-GB" sz="2800"/>
              <a:t>In the first instance, please contact your local vaccine health board contact. They should be able to help you.</a:t>
            </a:r>
          </a:p>
          <a:p>
            <a:pPr marL="0" indent="0">
              <a:buNone/>
            </a:pPr>
            <a:r>
              <a:rPr lang="en-GB" sz="2800">
                <a:hlinkClick r:id="rId3"/>
              </a:rPr>
              <a:t>Vaccine contacts - Public Health Wales</a:t>
            </a:r>
            <a:endParaRPr lang="en-GB" sz="2800"/>
          </a:p>
          <a:p>
            <a:pPr marL="0" indent="0">
              <a:buNone/>
            </a:pPr>
            <a:endParaRPr lang="en-GB"/>
          </a:p>
          <a:p>
            <a:pPr marL="0" indent="0">
              <a:buNone/>
            </a:pPr>
            <a:endParaRPr lang="en-GB"/>
          </a:p>
          <a:p>
            <a:pPr marL="0" indent="0">
              <a:buNone/>
            </a:pPr>
            <a:endParaRPr lang="en-GB"/>
          </a:p>
          <a:p>
            <a:pPr marL="0" indent="0">
              <a:buNone/>
            </a:pPr>
            <a:r>
              <a:rPr lang="en-GB" sz="2800"/>
              <a:t>Contact the Vaccine Preventable Disease Programme at  </a:t>
            </a:r>
            <a:r>
              <a:rPr lang="en-GB" sz="2800">
                <a:hlinkClick r:id="rId4"/>
              </a:rPr>
              <a:t>phw.vaccines@wales.nhs.uk</a:t>
            </a:r>
            <a:r>
              <a:rPr lang="en-GB" sz="2800"/>
              <a:t> </a:t>
            </a:r>
          </a:p>
        </p:txBody>
      </p:sp>
      <p:sp>
        <p:nvSpPr>
          <p:cNvPr id="4" name="Slide Number Placeholder 3">
            <a:extLst>
              <a:ext uri="{FF2B5EF4-FFF2-40B4-BE49-F238E27FC236}">
                <a16:creationId xmlns:a16="http://schemas.microsoft.com/office/drawing/2014/main" id="{B060406D-6F4C-9E96-7FDE-11CBA3C1C99C}"/>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35</a:t>
            </a:fld>
            <a:endParaRPr lang="en-GB"/>
          </a:p>
        </p:txBody>
      </p:sp>
      <p:sp>
        <p:nvSpPr>
          <p:cNvPr id="6" name="Arrow: Down 5">
            <a:extLst>
              <a:ext uri="{FF2B5EF4-FFF2-40B4-BE49-F238E27FC236}">
                <a16:creationId xmlns:a16="http://schemas.microsoft.com/office/drawing/2014/main" id="{17BB9CE9-5B00-FF75-4B21-954DCEAB2364}"/>
              </a:ext>
            </a:extLst>
          </p:cNvPr>
          <p:cNvSpPr/>
          <p:nvPr/>
        </p:nvSpPr>
        <p:spPr>
          <a:xfrm>
            <a:off x="8437703" y="2973288"/>
            <a:ext cx="1385316" cy="1933956"/>
          </a:xfrm>
          <a:prstGeom prst="down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gn="ctr"/>
            <a:endParaRPr lang="en-GB" sz="4059"/>
          </a:p>
        </p:txBody>
      </p:sp>
      <p:sp>
        <p:nvSpPr>
          <p:cNvPr id="7" name="Slide Number Placeholder 3">
            <a:extLst>
              <a:ext uri="{FF2B5EF4-FFF2-40B4-BE49-F238E27FC236}">
                <a16:creationId xmlns:a16="http://schemas.microsoft.com/office/drawing/2014/main" id="{1BD3693F-43AF-0CE1-171B-5570DE4DD1D4}"/>
              </a:ext>
            </a:extLst>
          </p:cNvPr>
          <p:cNvSpPr txBox="1">
            <a:spLocks/>
          </p:cNvSpPr>
          <p:nvPr/>
        </p:nvSpPr>
        <p:spPr>
          <a:xfrm>
            <a:off x="8626318" y="9564732"/>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35</a:t>
            </a:fld>
            <a:endParaRPr lang="en-US"/>
          </a:p>
        </p:txBody>
      </p:sp>
    </p:spTree>
    <p:extLst>
      <p:ext uri="{BB962C8B-B14F-4D97-AF65-F5344CB8AC3E}">
        <p14:creationId xmlns:p14="http://schemas.microsoft.com/office/powerpoint/2010/main" val="3799338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802709206"/>
              </p:ext>
            </p:extLst>
          </p:nvPr>
        </p:nvGraphicFramePr>
        <p:xfrm>
          <a:off x="812571" y="1440138"/>
          <a:ext cx="16856975" cy="6871232"/>
        </p:xfrm>
        <a:graphic>
          <a:graphicData uri="http://schemas.openxmlformats.org/drawingml/2006/table">
            <a:tbl>
              <a:tblPr firstRow="1" firstCol="1" bandRow="1"/>
              <a:tblGrid>
                <a:gridCol w="16856975">
                  <a:extLst>
                    <a:ext uri="{9D8B030D-6E8A-4147-A177-3AD203B41FA5}">
                      <a16:colId xmlns:a16="http://schemas.microsoft.com/office/drawing/2014/main" val="3380251832"/>
                    </a:ext>
                  </a:extLst>
                </a:gridCol>
              </a:tblGrid>
              <a:tr h="1026494">
                <a:tc>
                  <a:txBody>
                    <a:bodyPr/>
                    <a:lstStyle/>
                    <a:p>
                      <a:pPr marL="457200" lvl="0">
                        <a:lnSpc>
                          <a:spcPct val="107000"/>
                        </a:lnSpc>
                        <a:buNone/>
                      </a:pPr>
                      <a:r>
                        <a:rPr lang="en-GB" sz="4000" b="1" i="0" u="none" strike="noStrike" noProof="0">
                          <a:solidFill>
                            <a:srgbClr val="002060"/>
                          </a:solidFill>
                          <a:effectLst/>
                          <a:latin typeface="Arial"/>
                        </a:rPr>
                        <a:t>Contents</a:t>
                      </a:r>
                      <a:endParaRPr lang="en-US"/>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246217183"/>
                  </a:ext>
                </a:extLst>
              </a:tr>
              <a:tr h="963649">
                <a:tc>
                  <a:txBody>
                    <a:bodyPr/>
                    <a:lstStyle/>
                    <a:p>
                      <a:pPr marL="457200">
                        <a:lnSpc>
                          <a:spcPct val="100000"/>
                        </a:lnSpc>
                      </a:pPr>
                      <a:r>
                        <a:rPr lang="en-GB" sz="2400">
                          <a:solidFill>
                            <a:schemeClr val="tx1"/>
                          </a:solidFill>
                          <a:effectLst/>
                          <a:latin typeface="+mn-lt"/>
                          <a:ea typeface="Calibri"/>
                          <a:cs typeface="Arial"/>
                        </a:rPr>
                        <a:t>Aims </a:t>
                      </a: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5542860"/>
                  </a:ext>
                </a:extLst>
              </a:tr>
              <a:tr h="900802">
                <a:tc>
                  <a:txBody>
                    <a:bodyPr/>
                    <a:lstStyle/>
                    <a:p>
                      <a:pPr marL="457200">
                        <a:lnSpc>
                          <a:spcPct val="100000"/>
                        </a:lnSpc>
                      </a:pPr>
                      <a:r>
                        <a:rPr lang="en-GB" sz="2400">
                          <a:solidFill>
                            <a:schemeClr val="tx1"/>
                          </a:solidFill>
                          <a:effectLst/>
                          <a:latin typeface="+mn-lt"/>
                          <a:ea typeface="Calibri"/>
                          <a:cs typeface="Arial"/>
                        </a:rPr>
                        <a:t>Objectives</a:t>
                      </a: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6837220"/>
                  </a:ext>
                </a:extLst>
              </a:tr>
              <a:tr h="900802">
                <a:tc>
                  <a:txBody>
                    <a:bodyPr/>
                    <a:lstStyle/>
                    <a:p>
                      <a:pPr marL="457200" lvl="0">
                        <a:lnSpc>
                          <a:spcPct val="100000"/>
                        </a:lnSpc>
                        <a:buNone/>
                      </a:pPr>
                      <a:r>
                        <a:rPr lang="en-GB" sz="2400">
                          <a:solidFill>
                            <a:schemeClr val="tx1"/>
                          </a:solidFill>
                          <a:effectLst/>
                          <a:latin typeface="+mn-lt"/>
                          <a:ea typeface="Calibri"/>
                          <a:cs typeface="Arial"/>
                        </a:rPr>
                        <a:t>Background and overview of the changes to the childhood immunisation schedule: </a:t>
                      </a:r>
                      <a:r>
                        <a:rPr lang="en-GB" sz="2400" b="1">
                          <a:solidFill>
                            <a:schemeClr val="tx1"/>
                          </a:solidFill>
                          <a:effectLst/>
                          <a:latin typeface="+mn-lt"/>
                          <a:ea typeface="Calibri"/>
                          <a:cs typeface="Arial"/>
                        </a:rPr>
                        <a:t>first year of life</a:t>
                      </a:r>
                    </a:p>
                  </a:txBody>
                  <a:tcPr marL="62397" marR="62397" marT="0" marB="0">
                    <a:lnL w="12700">
                      <a:solidFill>
                        <a:schemeClr val="tx1"/>
                      </a:solidFill>
                    </a:lnL>
                    <a:lnR w="12700">
                      <a:solidFill>
                        <a:schemeClr val="tx1"/>
                      </a:solidFill>
                    </a:lnR>
                    <a:lnT w="12700">
                      <a:solidFill>
                        <a:schemeClr val="tx1"/>
                      </a:solidFill>
                    </a:lnT>
                    <a:lnB w="12700">
                      <a:solidFill>
                        <a:schemeClr val="tx1"/>
                      </a:solidFill>
                    </a:lnB>
                    <a:noFill/>
                  </a:tcPr>
                </a:tc>
                <a:extLst>
                  <a:ext uri="{0D108BD9-81ED-4DB2-BD59-A6C34878D82A}">
                    <a16:rowId xmlns:a16="http://schemas.microsoft.com/office/drawing/2014/main" val="3178661306"/>
                  </a:ext>
                </a:extLst>
              </a:tr>
              <a:tr h="1068393">
                <a:tc>
                  <a:txBody>
                    <a:bodyPr/>
                    <a:lstStyle/>
                    <a:p>
                      <a:pPr marL="457200" lvl="0">
                        <a:lnSpc>
                          <a:spcPct val="100000"/>
                        </a:lnSpc>
                        <a:buNone/>
                      </a:pPr>
                      <a:r>
                        <a:rPr lang="en-GB" sz="2400" b="0" i="0" u="none" strike="noStrike" noProof="0">
                          <a:solidFill>
                            <a:schemeClr val="tx1"/>
                          </a:solidFill>
                          <a:effectLst/>
                          <a:latin typeface="Arial"/>
                        </a:rPr>
                        <a:t>Background and overview of the changes to the childhood immunisation schedule: </a:t>
                      </a:r>
                      <a:r>
                        <a:rPr lang="en-GB" sz="2400" b="1" i="0" u="none" strike="noStrike" noProof="0">
                          <a:solidFill>
                            <a:schemeClr val="tx1"/>
                          </a:solidFill>
                          <a:effectLst/>
                          <a:latin typeface="Arial"/>
                        </a:rPr>
                        <a:t>second year of life</a:t>
                      </a:r>
                      <a:endParaRPr lang="en-US" b="1"/>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a:solidFill>
                        <a:schemeClr val="tx1"/>
                      </a:solid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0720267"/>
                  </a:ext>
                </a:extLst>
              </a:tr>
              <a:tr h="1068393">
                <a:tc>
                  <a:txBody>
                    <a:bodyPr/>
                    <a:lstStyle/>
                    <a:p>
                      <a:pPr marL="457200" marR="0" lvl="0" indent="0" algn="l" rtl="0" eaLnBrk="1" fontAlgn="auto" latinLnBrk="0" hangingPunct="1">
                        <a:lnSpc>
                          <a:spcPct val="100000"/>
                        </a:lnSpc>
                        <a:spcBef>
                          <a:spcPts val="0"/>
                        </a:spcBef>
                        <a:spcAft>
                          <a:spcPts val="0"/>
                        </a:spcAft>
                        <a:buClrTx/>
                        <a:buSzTx/>
                        <a:buFontTx/>
                        <a:buNone/>
                      </a:pPr>
                      <a:r>
                        <a:rPr lang="en-GB" sz="2400" b="0" i="0" u="none" strike="noStrike" noProof="0">
                          <a:solidFill>
                            <a:schemeClr val="tx1"/>
                          </a:solidFill>
                          <a:effectLst/>
                          <a:latin typeface="Arial"/>
                        </a:rPr>
                        <a:t>Selective Hepatitis B infants programme eligibility</a:t>
                      </a: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3264601"/>
                  </a:ext>
                </a:extLst>
              </a:tr>
              <a:tr h="942699">
                <a:tc>
                  <a:txBody>
                    <a:bodyPr/>
                    <a:lstStyle/>
                    <a:p>
                      <a:pPr marL="457200">
                        <a:lnSpc>
                          <a:spcPct val="100000"/>
                        </a:lnSpc>
                      </a:pPr>
                      <a:r>
                        <a:rPr lang="en-GB" sz="2400">
                          <a:solidFill>
                            <a:schemeClr val="tx1"/>
                          </a:solidFill>
                          <a:effectLst/>
                          <a:latin typeface="+mn-lt"/>
                          <a:ea typeface="Calibri"/>
                          <a:cs typeface="Arial"/>
                        </a:rPr>
                        <a:t>Summary &amp; resources </a:t>
                      </a:r>
                    </a:p>
                    <a:p>
                      <a:pPr marL="457200">
                        <a:lnSpc>
                          <a:spcPct val="100000"/>
                        </a:lnSpc>
                      </a:pPr>
                      <a:endParaRPr lang="en-GB" sz="2400">
                        <a:solidFill>
                          <a:schemeClr val="tx1"/>
                        </a:solidFill>
                        <a:effectLst/>
                        <a:latin typeface="+mn-lt"/>
                        <a:ea typeface="Calibri"/>
                        <a:cs typeface="Arial"/>
                      </a:endParaRPr>
                    </a:p>
                  </a:txBody>
                  <a:tcPr marL="62397" marR="623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4</a:t>
            </a:fld>
            <a:endParaRPr lang="en-GB"/>
          </a:p>
        </p:txBody>
      </p:sp>
      <p:sp>
        <p:nvSpPr>
          <p:cNvPr id="4" name="Slide Number Placeholder 5">
            <a:extLst>
              <a:ext uri="{FF2B5EF4-FFF2-40B4-BE49-F238E27FC236}">
                <a16:creationId xmlns:a16="http://schemas.microsoft.com/office/drawing/2014/main" id="{DE4D7BA7-F4AA-FD51-6FE0-B30EAE7C98C4}"/>
              </a:ext>
            </a:extLst>
          </p:cNvPr>
          <p:cNvSpPr txBox="1">
            <a:spLocks/>
          </p:cNvSpPr>
          <p:nvPr/>
        </p:nvSpPr>
        <p:spPr>
          <a:xfrm>
            <a:off x="8775128" y="9576516"/>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4</a:t>
            </a:fld>
            <a:endParaRPr lang="en-US"/>
          </a:p>
        </p:txBody>
      </p:sp>
    </p:spTree>
    <p:extLst>
      <p:ext uri="{BB962C8B-B14F-4D97-AF65-F5344CB8AC3E}">
        <p14:creationId xmlns:p14="http://schemas.microsoft.com/office/powerpoint/2010/main" val="3820985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0" y="682512"/>
            <a:ext cx="15773400" cy="198834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lvl="0">
              <a:lnSpc>
                <a:spcPct val="107000"/>
              </a:lnSpc>
              <a:spcAft>
                <a:spcPts val="1200"/>
              </a:spcAft>
              <a:tabLst>
                <a:tab pos="683895" algn="l"/>
              </a:tabLst>
            </a:pPr>
            <a:r>
              <a:rPr lang="en-GB" sz="4000" b="1">
                <a:solidFill>
                  <a:srgbClr val="002060"/>
                </a:solidFill>
                <a:ea typeface="Calibri"/>
                <a:cs typeface="Times New Roman"/>
              </a:rPr>
              <a:t>Aims</a:t>
            </a:r>
          </a:p>
        </p:txBody>
      </p:sp>
      <p:sp>
        <p:nvSpPr>
          <p:cNvPr id="3" name="Content Placeholder 2"/>
          <p:cNvSpPr>
            <a:spLocks noGrp="1"/>
          </p:cNvSpPr>
          <p:nvPr>
            <p:ph idx="1"/>
          </p:nvPr>
        </p:nvSpPr>
        <p:spPr>
          <a:xfrm>
            <a:off x="1257300" y="1888926"/>
            <a:ext cx="16272360" cy="7049783"/>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340360" algn="just">
              <a:lnSpc>
                <a:spcPct val="200000"/>
              </a:lnSpc>
              <a:spcAft>
                <a:spcPts val="1200"/>
              </a:spcAft>
              <a:tabLst>
                <a:tab pos="683895" algn="l"/>
              </a:tabLst>
            </a:pPr>
            <a:r>
              <a:rPr lang="en-GB" sz="2400">
                <a:ea typeface="Calibri"/>
                <a:cs typeface="Times New Roman"/>
              </a:rPr>
              <a:t>To provide information for healthcare practitioners involved in advising on and delivering the childhood immunisation programme</a:t>
            </a:r>
          </a:p>
          <a:p>
            <a:pPr indent="-340360" algn="just">
              <a:lnSpc>
                <a:spcPct val="200000"/>
              </a:lnSpc>
              <a:spcAft>
                <a:spcPts val="1200"/>
              </a:spcAft>
              <a:tabLst>
                <a:tab pos="683895" algn="l"/>
              </a:tabLst>
            </a:pPr>
            <a:r>
              <a:rPr lang="en-GB" sz="2400">
                <a:ea typeface="Calibri"/>
                <a:cs typeface="Times New Roman"/>
              </a:rPr>
              <a:t>To raise awareness of the changes to the </a:t>
            </a:r>
            <a:r>
              <a:rPr lang="en-GB" sz="2400">
                <a:ea typeface="Calibri"/>
                <a:cs typeface="Arial"/>
              </a:rPr>
              <a:t>childhood immunisation programme</a:t>
            </a:r>
            <a:endParaRPr lang="en-GB" sz="2400">
              <a:ea typeface="Calibri" panose="020F0502020204030204" pitchFamily="34" charset="0"/>
              <a:cs typeface="Times New Roman" panose="02020603050405020304" pitchFamily="18" charset="0"/>
            </a:endParaRPr>
          </a:p>
          <a:p>
            <a:pPr indent="-340360" algn="just">
              <a:lnSpc>
                <a:spcPct val="200000"/>
              </a:lnSpc>
              <a:spcAft>
                <a:spcPts val="1200"/>
              </a:spcAft>
              <a:tabLst>
                <a:tab pos="683895" algn="l"/>
              </a:tabLst>
            </a:pPr>
            <a:r>
              <a:rPr lang="en-GB" sz="2400">
                <a:ea typeface="Calibri"/>
                <a:cs typeface="Times New Roman"/>
              </a:rPr>
              <a:t>To outline the proposed changes to the childhood immunisation programme; what, when and why</a:t>
            </a:r>
          </a:p>
          <a:p>
            <a:pPr indent="-340360" algn="just">
              <a:lnSpc>
                <a:spcPct val="200000"/>
              </a:lnSpc>
            </a:pPr>
            <a:r>
              <a:rPr lang="en-GB" sz="2400">
                <a:ea typeface="ヒラギノ角ゴ Pro W3"/>
                <a:cs typeface="Arial"/>
              </a:rPr>
              <a:t>To highlight resources that support the changes to the childhood immunisation programme </a:t>
            </a:r>
            <a:endParaRPr lang="en-GB" sz="2400">
              <a:cs typeface="Arial"/>
            </a:endParaRPr>
          </a:p>
          <a:p>
            <a:pPr marL="0" lvl="0" indent="0">
              <a:lnSpc>
                <a:spcPct val="107000"/>
              </a:lnSpc>
              <a:spcAft>
                <a:spcPts val="1200"/>
              </a:spcAft>
              <a:buNone/>
              <a:tabLst>
                <a:tab pos="683895" algn="l"/>
              </a:tabLst>
            </a:pPr>
            <a:endParaRPr lang="en-GB">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a:xfrm>
            <a:off x="8921880" y="9580846"/>
            <a:ext cx="780506" cy="551068"/>
          </a:xfrm>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5</a:t>
            </a:fld>
            <a:endParaRPr lang="en-GB"/>
          </a:p>
        </p:txBody>
      </p:sp>
      <p:sp>
        <p:nvSpPr>
          <p:cNvPr id="6" name="Slide Number Placeholder 5">
            <a:extLst>
              <a:ext uri="{FF2B5EF4-FFF2-40B4-BE49-F238E27FC236}">
                <a16:creationId xmlns:a16="http://schemas.microsoft.com/office/drawing/2014/main" id="{6B968103-B4A3-44CC-CB80-07A3DDFE474A}"/>
              </a:ext>
            </a:extLst>
          </p:cNvPr>
          <p:cNvSpPr txBox="1">
            <a:spLocks/>
          </p:cNvSpPr>
          <p:nvPr/>
        </p:nvSpPr>
        <p:spPr>
          <a:xfrm>
            <a:off x="8760882" y="9590765"/>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5</a:t>
            </a:fld>
            <a:endParaRPr lang="en-US"/>
          </a:p>
        </p:txBody>
      </p:sp>
    </p:spTree>
    <p:extLst>
      <p:ext uri="{BB962C8B-B14F-4D97-AF65-F5344CB8AC3E}">
        <p14:creationId xmlns:p14="http://schemas.microsoft.com/office/powerpoint/2010/main" val="3863209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519" y="744057"/>
            <a:ext cx="15773400" cy="1988345"/>
          </a:xfrm>
        </p:spPr>
        <p:txBody>
          <a:bodyPr lIns="91440" tIns="45720" rIns="91440" bIns="4572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a:lnSpc>
                <a:spcPct val="107000"/>
              </a:lnSpc>
              <a:spcAft>
                <a:spcPts val="1200"/>
              </a:spcAft>
            </a:pPr>
            <a:r>
              <a:rPr lang="en-GB" sz="4000" b="1">
                <a:solidFill>
                  <a:srgbClr val="002060"/>
                </a:solidFill>
                <a:ea typeface="Calibri"/>
                <a:cs typeface="Times New Roman"/>
              </a:rPr>
              <a:t>Objectives</a:t>
            </a:r>
          </a:p>
        </p:txBody>
      </p:sp>
      <p:sp>
        <p:nvSpPr>
          <p:cNvPr id="3" name="Content Placeholder 2"/>
          <p:cNvSpPr>
            <a:spLocks noGrp="1"/>
          </p:cNvSpPr>
          <p:nvPr>
            <p:ph idx="1"/>
          </p:nvPr>
        </p:nvSpPr>
        <p:spPr>
          <a:xfrm>
            <a:off x="1257300" y="1908280"/>
            <a:ext cx="15773400" cy="7095000"/>
          </a:xfrm>
        </p:spPr>
        <p:txBody>
          <a:bodyPr lIns="137160" tIns="68580" rIns="137160" bIns="68580" anchor="t"/>
          <a:ls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pPr indent="0" algn="just">
              <a:lnSpc>
                <a:spcPct val="200000"/>
              </a:lnSpc>
              <a:spcAft>
                <a:spcPts val="1200"/>
              </a:spcAft>
              <a:buNone/>
            </a:pPr>
            <a:r>
              <a:rPr lang="en-GB" sz="2400">
                <a:ea typeface="Calibri"/>
                <a:cs typeface="Times New Roman"/>
              </a:rPr>
              <a:t>Following this training slide set, immunisers will be able to:</a:t>
            </a:r>
          </a:p>
          <a:p>
            <a:pPr marL="514350" indent="-514350" algn="just">
              <a:lnSpc>
                <a:spcPct val="200000"/>
              </a:lnSpc>
              <a:spcAft>
                <a:spcPts val="1200"/>
              </a:spcAft>
            </a:pPr>
            <a:r>
              <a:rPr lang="en-GB" sz="2400">
                <a:ea typeface="Calibri"/>
                <a:cs typeface="Times New Roman"/>
              </a:rPr>
              <a:t>Describe the changes to the childhood immunisation programme</a:t>
            </a:r>
          </a:p>
          <a:p>
            <a:pPr marL="514350" indent="-514350" algn="just">
              <a:lnSpc>
                <a:spcPct val="200000"/>
              </a:lnSpc>
              <a:spcAft>
                <a:spcPts val="1200"/>
              </a:spcAft>
            </a:pPr>
            <a:r>
              <a:rPr lang="en-GB" sz="2400">
                <a:ea typeface="Calibri"/>
                <a:cs typeface="Times New Roman"/>
              </a:rPr>
              <a:t>Understand the rationale and evidence base for the changes to the </a:t>
            </a:r>
            <a:r>
              <a:rPr lang="en-GB" sz="2400">
                <a:ea typeface="Calibri"/>
                <a:cs typeface="Arial"/>
              </a:rPr>
              <a:t>childhood immunisation programme</a:t>
            </a:r>
            <a:endParaRPr lang="en-GB" sz="2400">
              <a:solidFill>
                <a:srgbClr val="000000"/>
              </a:solidFill>
              <a:ea typeface="Calibri"/>
              <a:cs typeface="Arial"/>
            </a:endParaRPr>
          </a:p>
          <a:p>
            <a:pPr marL="514350" indent="-514350" algn="just">
              <a:lnSpc>
                <a:spcPct val="200000"/>
              </a:lnSpc>
              <a:spcAft>
                <a:spcPts val="1200"/>
              </a:spcAft>
            </a:pPr>
            <a:r>
              <a:rPr lang="en-GB" sz="2400">
                <a:ea typeface="Calibri"/>
                <a:cs typeface="Times New Roman"/>
              </a:rPr>
              <a:t>Describe the benefits of the changes to the </a:t>
            </a:r>
            <a:r>
              <a:rPr lang="en-GB" sz="2400">
                <a:ea typeface="Calibri"/>
                <a:cs typeface="Arial"/>
              </a:rPr>
              <a:t>childhood immunisation programme</a:t>
            </a:r>
          </a:p>
          <a:p>
            <a:pPr marL="514350" indent="-514350" algn="just">
              <a:lnSpc>
                <a:spcPct val="200000"/>
              </a:lnSpc>
              <a:spcAft>
                <a:spcPts val="1200"/>
              </a:spcAft>
            </a:pPr>
            <a:r>
              <a:rPr lang="en-GB" sz="2400">
                <a:effectLst/>
              </a:rPr>
              <a:t>Identify relevant resources and additional information in relation to the</a:t>
            </a:r>
            <a:r>
              <a:rPr lang="en-GB" sz="2400"/>
              <a:t> childhood immunisation programme</a:t>
            </a:r>
            <a:endParaRPr lang="en-GB" sz="2400">
              <a:cs typeface="Arial"/>
            </a:endParaRPr>
          </a:p>
          <a:p>
            <a:pPr marL="514350" indent="-514350">
              <a:lnSpc>
                <a:spcPct val="107000"/>
              </a:lnSpc>
              <a:spcAft>
                <a:spcPts val="1200"/>
              </a:spcAft>
            </a:pPr>
            <a:endParaRPr lang="en-GB" sz="3000">
              <a:effectLs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defPPr>
              <a:defRPr lang="en-US"/>
            </a:defPPr>
            <a:lvl1pPr marL="0" algn="l" defTabSz="2061927" rtl="0" eaLnBrk="1" latinLnBrk="0" hangingPunct="1">
              <a:defRPr sz="4059" kern="1200">
                <a:solidFill>
                  <a:schemeClr val="tx1"/>
                </a:solidFill>
                <a:latin typeface="+mn-lt"/>
                <a:ea typeface="+mn-ea"/>
                <a:cs typeface="+mn-cs"/>
              </a:defRPr>
            </a:lvl1pPr>
            <a:lvl2pPr marL="1030964" algn="l" defTabSz="2061927" rtl="0" eaLnBrk="1" latinLnBrk="0" hangingPunct="1">
              <a:defRPr sz="4059" kern="1200">
                <a:solidFill>
                  <a:schemeClr val="tx1"/>
                </a:solidFill>
                <a:latin typeface="+mn-lt"/>
                <a:ea typeface="+mn-ea"/>
                <a:cs typeface="+mn-cs"/>
              </a:defRPr>
            </a:lvl2pPr>
            <a:lvl3pPr marL="2061927" algn="l" defTabSz="2061927" rtl="0" eaLnBrk="1" latinLnBrk="0" hangingPunct="1">
              <a:defRPr sz="4059" kern="1200">
                <a:solidFill>
                  <a:schemeClr val="tx1"/>
                </a:solidFill>
                <a:latin typeface="+mn-lt"/>
                <a:ea typeface="+mn-ea"/>
                <a:cs typeface="+mn-cs"/>
              </a:defRPr>
            </a:lvl3pPr>
            <a:lvl4pPr marL="3092889" algn="l" defTabSz="2061927" rtl="0" eaLnBrk="1" latinLnBrk="0" hangingPunct="1">
              <a:defRPr sz="4059" kern="1200">
                <a:solidFill>
                  <a:schemeClr val="tx1"/>
                </a:solidFill>
                <a:latin typeface="+mn-lt"/>
                <a:ea typeface="+mn-ea"/>
                <a:cs typeface="+mn-cs"/>
              </a:defRPr>
            </a:lvl4pPr>
            <a:lvl5pPr marL="4123853" algn="l" defTabSz="2061927" rtl="0" eaLnBrk="1" latinLnBrk="0" hangingPunct="1">
              <a:defRPr sz="4059" kern="1200">
                <a:solidFill>
                  <a:schemeClr val="tx1"/>
                </a:solidFill>
                <a:latin typeface="+mn-lt"/>
                <a:ea typeface="+mn-ea"/>
                <a:cs typeface="+mn-cs"/>
              </a:defRPr>
            </a:lvl5pPr>
            <a:lvl6pPr marL="5154816" algn="l" defTabSz="2061927" rtl="0" eaLnBrk="1" latinLnBrk="0" hangingPunct="1">
              <a:defRPr sz="4059" kern="1200">
                <a:solidFill>
                  <a:schemeClr val="tx1"/>
                </a:solidFill>
                <a:latin typeface="+mn-lt"/>
                <a:ea typeface="+mn-ea"/>
                <a:cs typeface="+mn-cs"/>
              </a:defRPr>
            </a:lvl6pPr>
            <a:lvl7pPr marL="6185780" algn="l" defTabSz="2061927" rtl="0" eaLnBrk="1" latinLnBrk="0" hangingPunct="1">
              <a:defRPr sz="4059" kern="1200">
                <a:solidFill>
                  <a:schemeClr val="tx1"/>
                </a:solidFill>
                <a:latin typeface="+mn-lt"/>
                <a:ea typeface="+mn-ea"/>
                <a:cs typeface="+mn-cs"/>
              </a:defRPr>
            </a:lvl7pPr>
            <a:lvl8pPr marL="7216742" algn="l" defTabSz="2061927" rtl="0" eaLnBrk="1" latinLnBrk="0" hangingPunct="1">
              <a:defRPr sz="4059" kern="1200">
                <a:solidFill>
                  <a:schemeClr val="tx1"/>
                </a:solidFill>
                <a:latin typeface="+mn-lt"/>
                <a:ea typeface="+mn-ea"/>
                <a:cs typeface="+mn-cs"/>
              </a:defRPr>
            </a:lvl8pPr>
            <a:lvl9pPr marL="8247705" algn="l" defTabSz="2061927" rtl="0" eaLnBrk="1" latinLnBrk="0" hangingPunct="1">
              <a:defRPr sz="4059" kern="1200">
                <a:solidFill>
                  <a:schemeClr val="tx1"/>
                </a:solidFill>
                <a:latin typeface="+mn-lt"/>
                <a:ea typeface="+mn-ea"/>
                <a:cs typeface="+mn-cs"/>
              </a:defRPr>
            </a:lvl9pPr>
          </a:lstStyle>
          <a:p>
            <a:fld id="{561D0CCE-8DCC-44DC-A653-AE62B1D84A52}" type="slidenum">
              <a:rPr lang="en-GB" smtClean="0"/>
              <a:pPr/>
              <a:t>6</a:t>
            </a:fld>
            <a:endParaRPr lang="en-GB"/>
          </a:p>
        </p:txBody>
      </p:sp>
      <p:sp>
        <p:nvSpPr>
          <p:cNvPr id="6" name="Slide Number Placeholder 5">
            <a:extLst>
              <a:ext uri="{FF2B5EF4-FFF2-40B4-BE49-F238E27FC236}">
                <a16:creationId xmlns:a16="http://schemas.microsoft.com/office/drawing/2014/main" id="{23193AEE-AFAC-FA68-0866-FE6EFA2FEF42}"/>
              </a:ext>
            </a:extLst>
          </p:cNvPr>
          <p:cNvSpPr txBox="1">
            <a:spLocks/>
          </p:cNvSpPr>
          <p:nvPr/>
        </p:nvSpPr>
        <p:spPr>
          <a:xfrm>
            <a:off x="8775128" y="9590765"/>
            <a:ext cx="780506" cy="551068"/>
          </a:xfrm>
          <a:prstGeom prst="rect">
            <a:avLst/>
          </a:prstGeom>
        </p:spPr>
        <p:txBody>
          <a:bodyPr/>
          <a:lstStyle>
            <a:defPPr>
              <a:defRPr lang="en-US"/>
            </a:defPPr>
            <a:lvl1pPr marL="0" algn="r" defTabSz="1374618" rtl="0" eaLnBrk="1" latinLnBrk="0" hangingPunct="1">
              <a:defRPr sz="2706" b="1" kern="1200">
                <a:solidFill>
                  <a:schemeClr val="bg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a:lstStyle>
          <a:p>
            <a:fld id="{561D0CCE-8DCC-44DC-A653-AE62B1D84A52}" type="slidenum">
              <a:rPr lang="en-GB" smtClean="0"/>
              <a:pPr/>
              <a:t>6</a:t>
            </a:fld>
            <a:endParaRPr lang="en-US"/>
          </a:p>
        </p:txBody>
      </p:sp>
    </p:spTree>
    <p:extLst>
      <p:ext uri="{BB962C8B-B14F-4D97-AF65-F5344CB8AC3E}">
        <p14:creationId xmlns:p14="http://schemas.microsoft.com/office/powerpoint/2010/main" val="258765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2073100" y="366962"/>
            <a:ext cx="15773400" cy="573858"/>
          </a:xfrm>
        </p:spPr>
        <p:txBody>
          <a:bodyPr lIns="91440" tIns="45720" rIns="91440" bIns="45720" anchor="t">
            <a:normAutofit fontScale="90000"/>
          </a:bodyPr>
          <a:lstStyle/>
          <a:p>
            <a:r>
              <a:rPr lang="en-GB" sz="4000" b="1"/>
              <a:t>Key messages</a:t>
            </a:r>
            <a:endParaRPr lang="en-GB" sz="4000" b="1">
              <a:cs typeface="Arial"/>
            </a:endParaRPr>
          </a:p>
        </p:txBody>
      </p:sp>
      <p:graphicFrame>
        <p:nvGraphicFramePr>
          <p:cNvPr id="8" name="Content Placeholder 2">
            <a:extLst>
              <a:ext uri="{FF2B5EF4-FFF2-40B4-BE49-F238E27FC236}">
                <a16:creationId xmlns:a16="http://schemas.microsoft.com/office/drawing/2014/main" id="{F23B2E25-E63B-B8E0-8A95-4AF0F3C0DF2E}"/>
              </a:ext>
            </a:extLst>
          </p:cNvPr>
          <p:cNvGraphicFramePr>
            <a:graphicFrameLocks noGrp="1"/>
          </p:cNvGraphicFramePr>
          <p:nvPr>
            <p:ph idx="1"/>
            <p:extLst>
              <p:ext uri="{D42A27DB-BD31-4B8C-83A1-F6EECF244321}">
                <p14:modId xmlns:p14="http://schemas.microsoft.com/office/powerpoint/2010/main" val="2026455458"/>
              </p:ext>
            </p:extLst>
          </p:nvPr>
        </p:nvGraphicFramePr>
        <p:xfrm>
          <a:off x="2074609" y="1264579"/>
          <a:ext cx="13669086" cy="75173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1">
            <a:extLst>
              <a:ext uri="{FF2B5EF4-FFF2-40B4-BE49-F238E27FC236}">
                <a16:creationId xmlns:a16="http://schemas.microsoft.com/office/drawing/2014/main" id="{40214580-A3A3-CC87-2BFF-6E68037A27A0}"/>
              </a:ext>
            </a:extLst>
          </p:cNvPr>
          <p:cNvSpPr>
            <a:spLocks noGrp="1"/>
          </p:cNvSpPr>
          <p:nvPr>
            <p:ph type="sldNum" sz="quarter" idx="12"/>
          </p:nvPr>
        </p:nvSpPr>
        <p:spPr/>
        <p:txBody>
          <a:bodyPr/>
          <a:lstStyle/>
          <a:p>
            <a:fld id="{561D0CCE-8DCC-44DC-A653-AE62B1D84A52}" type="slidenum">
              <a:rPr lang="en-GB" smtClean="0"/>
              <a:pPr/>
              <a:t>7</a:t>
            </a:fld>
            <a:endParaRPr lang="en-US"/>
          </a:p>
        </p:txBody>
      </p:sp>
    </p:spTree>
    <p:extLst>
      <p:ext uri="{BB962C8B-B14F-4D97-AF65-F5344CB8AC3E}">
        <p14:creationId xmlns:p14="http://schemas.microsoft.com/office/powerpoint/2010/main" val="4187905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B73F0FD-EEA7-6C1A-5FD7-C438619F6225}"/>
              </a:ext>
            </a:extLst>
          </p:cNvPr>
          <p:cNvSpPr>
            <a:spLocks noGrp="1"/>
          </p:cNvSpPr>
          <p:nvPr>
            <p:ph type="body" sz="quarter" idx="10"/>
          </p:nvPr>
        </p:nvSpPr>
        <p:spPr>
          <a:xfrm>
            <a:off x="788228" y="4565843"/>
            <a:ext cx="16716090" cy="3092217"/>
          </a:xfrm>
        </p:spPr>
        <p:txBody>
          <a:bodyPr lIns="91440" tIns="45720" rIns="91440" bIns="45720" anchor="t">
            <a:noAutofit/>
          </a:bodyPr>
          <a:lstStyle/>
          <a:p>
            <a:r>
              <a:rPr lang="en-GB" sz="6000">
                <a:latin typeface="Arial"/>
                <a:cs typeface="Arial"/>
              </a:rPr>
              <a:t>Background and overview of the changes to the vaccination schedule: </a:t>
            </a:r>
            <a:endParaRPr lang="en-US" sz="6000"/>
          </a:p>
          <a:p>
            <a:r>
              <a:rPr lang="en-GB" sz="6000">
                <a:latin typeface="Arial"/>
                <a:cs typeface="Arial"/>
              </a:rPr>
              <a:t>first year of life</a:t>
            </a:r>
            <a:endParaRPr lang="en-GB" sz="6000"/>
          </a:p>
        </p:txBody>
      </p:sp>
    </p:spTree>
    <p:extLst>
      <p:ext uri="{BB962C8B-B14F-4D97-AF65-F5344CB8AC3E}">
        <p14:creationId xmlns:p14="http://schemas.microsoft.com/office/powerpoint/2010/main" val="1680963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D5AAB-E156-EC4E-E496-CFE282A63349}"/>
              </a:ext>
            </a:extLst>
          </p:cNvPr>
          <p:cNvSpPr>
            <a:spLocks noGrp="1"/>
          </p:cNvSpPr>
          <p:nvPr>
            <p:ph type="title"/>
          </p:nvPr>
        </p:nvSpPr>
        <p:spPr>
          <a:xfrm>
            <a:off x="397216" y="551069"/>
            <a:ext cx="15773400" cy="1000309"/>
          </a:xfrm>
        </p:spPr>
        <p:txBody>
          <a:bodyPr lIns="91440" tIns="45720" rIns="91440" bIns="45720" anchor="t"/>
          <a:lstStyle/>
          <a:p>
            <a:r>
              <a:rPr lang="en-GB" sz="4000" b="1"/>
              <a:t>Changes for infants less than 12 months old</a:t>
            </a:r>
            <a:endParaRPr lang="en-US" sz="4000">
              <a:cs typeface="Arial"/>
            </a:endParaRPr>
          </a:p>
        </p:txBody>
      </p:sp>
      <p:pic>
        <p:nvPicPr>
          <p:cNvPr id="8" name="Picture 7">
            <a:extLst>
              <a:ext uri="{FF2B5EF4-FFF2-40B4-BE49-F238E27FC236}">
                <a16:creationId xmlns:a16="http://schemas.microsoft.com/office/drawing/2014/main" id="{5DA7AB3A-CB83-2910-2013-B9D949CE0513}"/>
              </a:ext>
            </a:extLst>
          </p:cNvPr>
          <p:cNvPicPr>
            <a:picLocks noChangeAspect="1"/>
          </p:cNvPicPr>
          <p:nvPr/>
        </p:nvPicPr>
        <p:blipFill>
          <a:blip r:embed="rId3"/>
          <a:stretch>
            <a:fillRect/>
          </a:stretch>
        </p:blipFill>
        <p:spPr>
          <a:xfrm>
            <a:off x="13735613" y="748551"/>
            <a:ext cx="3446304" cy="4157137"/>
          </a:xfrm>
          <a:prstGeom prst="rect">
            <a:avLst/>
          </a:prstGeom>
          <a:ln w="38100" cap="sq">
            <a:solidFill>
              <a:srgbClr val="FF5248"/>
            </a:solidFill>
            <a:prstDash val="solid"/>
            <a:miter lim="800000"/>
          </a:ln>
          <a:effectLst>
            <a:outerShdw blurRad="50800" dist="38100" dir="2700000" algn="tl" rotWithShape="0">
              <a:srgbClr val="000000">
                <a:alpha val="43000"/>
              </a:srgbClr>
            </a:outerShdw>
          </a:effectLst>
        </p:spPr>
      </p:pic>
      <p:sp>
        <p:nvSpPr>
          <p:cNvPr id="3" name="TextBox 2">
            <a:extLst>
              <a:ext uri="{FF2B5EF4-FFF2-40B4-BE49-F238E27FC236}">
                <a16:creationId xmlns:a16="http://schemas.microsoft.com/office/drawing/2014/main" id="{69409E18-921C-34C6-DB59-A6D2B8B1DB6E}"/>
              </a:ext>
            </a:extLst>
          </p:cNvPr>
          <p:cNvSpPr txBox="1"/>
          <p:nvPr/>
        </p:nvSpPr>
        <p:spPr>
          <a:xfrm>
            <a:off x="659930" y="2033220"/>
            <a:ext cx="10620881" cy="33214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350"/>
              </a:lnSpc>
            </a:pPr>
            <a:r>
              <a:rPr lang="en-GB" sz="3200" u="sng">
                <a:latin typeface="Calibri"/>
                <a:cs typeface="Arial"/>
              </a:rPr>
              <a:t>The order of the PCV</a:t>
            </a:r>
            <a:r>
              <a:rPr lang="en-US" sz="3200" u="sng">
                <a:latin typeface="Calibri"/>
                <a:cs typeface="Arial"/>
              </a:rPr>
              <a:t>​ and </a:t>
            </a:r>
            <a:r>
              <a:rPr lang="en-US" sz="3200" u="sng" err="1">
                <a:latin typeface="Calibri"/>
                <a:cs typeface="Arial"/>
              </a:rPr>
              <a:t>MenB</a:t>
            </a:r>
            <a:r>
              <a:rPr lang="en-US" sz="3200" u="sng">
                <a:latin typeface="Calibri"/>
                <a:cs typeface="Arial"/>
              </a:rPr>
              <a:t> vaccines will be changed</a:t>
            </a:r>
            <a:endParaRPr lang="en-US" sz="3200" u="sng"/>
          </a:p>
        </p:txBody>
      </p:sp>
      <p:pic>
        <p:nvPicPr>
          <p:cNvPr id="6" name="Picture 5" descr="A screen shot of a computer screen&#10;&#10;AI-generated content may be incorrect.">
            <a:extLst>
              <a:ext uri="{FF2B5EF4-FFF2-40B4-BE49-F238E27FC236}">
                <a16:creationId xmlns:a16="http://schemas.microsoft.com/office/drawing/2014/main" id="{86FEFA26-E89B-F38C-3E42-94EF88A7B098}"/>
              </a:ext>
            </a:extLst>
          </p:cNvPr>
          <p:cNvPicPr>
            <a:picLocks noChangeAspect="1"/>
          </p:cNvPicPr>
          <p:nvPr/>
        </p:nvPicPr>
        <p:blipFill>
          <a:blip r:embed="rId4"/>
          <a:stretch>
            <a:fillRect/>
          </a:stretch>
        </p:blipFill>
        <p:spPr>
          <a:xfrm>
            <a:off x="657337" y="2704159"/>
            <a:ext cx="8646045" cy="3302591"/>
          </a:xfrm>
          <a:prstGeom prst="rect">
            <a:avLst/>
          </a:prstGeom>
        </p:spPr>
      </p:pic>
      <p:sp>
        <p:nvSpPr>
          <p:cNvPr id="7" name="TextBox 6">
            <a:extLst>
              <a:ext uri="{FF2B5EF4-FFF2-40B4-BE49-F238E27FC236}">
                <a16:creationId xmlns:a16="http://schemas.microsoft.com/office/drawing/2014/main" id="{21704010-56A6-236C-8EBA-CCD6519F0322}"/>
              </a:ext>
            </a:extLst>
          </p:cNvPr>
          <p:cNvSpPr txBox="1"/>
          <p:nvPr/>
        </p:nvSpPr>
        <p:spPr>
          <a:xfrm>
            <a:off x="664763" y="6329794"/>
            <a:ext cx="16878850" cy="26631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lgn="just">
              <a:buFont typeface="Arial"/>
              <a:buChar char="•"/>
            </a:pPr>
            <a:r>
              <a:rPr lang="en-GB" sz="2800"/>
              <a:t>Infants this age predominantly rely on indirect protection from PCV; therefore, this vaccine can be switched with </a:t>
            </a:r>
            <a:r>
              <a:rPr lang="en-GB" sz="2800" err="1"/>
              <a:t>MenB</a:t>
            </a:r>
            <a:r>
              <a:rPr lang="en-GB" sz="2800"/>
              <a:t> without negative effect.</a:t>
            </a:r>
            <a:r>
              <a:rPr lang="en-US" sz="2800">
                <a:cs typeface="Arial"/>
              </a:rPr>
              <a:t>​</a:t>
            </a:r>
          </a:p>
          <a:p>
            <a:pPr marL="457200" indent="-457200" algn="just">
              <a:buFont typeface="Arial"/>
              <a:buChar char="•"/>
            </a:pPr>
            <a:endParaRPr lang="en-US" sz="2800">
              <a:cs typeface="Arial"/>
            </a:endParaRPr>
          </a:p>
          <a:p>
            <a:pPr marL="457200" indent="-457200" algn="just">
              <a:buFont typeface="Arial,Sans-Serif"/>
              <a:buChar char="•"/>
            </a:pPr>
            <a:r>
              <a:rPr lang="en-GB" sz="2800">
                <a:cs typeface="Arial"/>
              </a:rPr>
              <a:t>Giving the </a:t>
            </a:r>
            <a:r>
              <a:rPr lang="en-GB" sz="2800" err="1">
                <a:cs typeface="Arial"/>
              </a:rPr>
              <a:t>MenB</a:t>
            </a:r>
            <a:r>
              <a:rPr lang="en-GB" sz="2800">
                <a:cs typeface="Arial"/>
              </a:rPr>
              <a:t> vaccine earlier would provide earlier immunological protection against invasive </a:t>
            </a:r>
            <a:r>
              <a:rPr lang="en-GB" sz="2800" err="1">
                <a:cs typeface="Arial"/>
              </a:rPr>
              <a:t>MenB</a:t>
            </a:r>
            <a:r>
              <a:rPr lang="en-GB" sz="2800">
                <a:cs typeface="Arial"/>
              </a:rPr>
              <a:t> disease, without compromising longer term immunological protection. </a:t>
            </a:r>
            <a:r>
              <a:rPr lang="en-US" sz="2800">
                <a:cs typeface="Arial"/>
              </a:rPr>
              <a:t> </a:t>
            </a:r>
          </a:p>
          <a:p>
            <a:pPr marL="285750" indent="-285750">
              <a:buFont typeface="Arial"/>
              <a:buChar char="•"/>
            </a:pPr>
            <a:endParaRPr lang="en-US"/>
          </a:p>
        </p:txBody>
      </p:sp>
      <p:sp>
        <p:nvSpPr>
          <p:cNvPr id="4" name="Slide Number Placeholder 3">
            <a:extLst>
              <a:ext uri="{FF2B5EF4-FFF2-40B4-BE49-F238E27FC236}">
                <a16:creationId xmlns:a16="http://schemas.microsoft.com/office/drawing/2014/main" id="{15A0AFD8-F40A-D22B-5F1C-313E1B9D8B67}"/>
              </a:ext>
            </a:extLst>
          </p:cNvPr>
          <p:cNvSpPr>
            <a:spLocks noGrp="1"/>
          </p:cNvSpPr>
          <p:nvPr>
            <p:ph type="sldNum" sz="quarter" idx="12"/>
          </p:nvPr>
        </p:nvSpPr>
        <p:spPr/>
        <p:txBody>
          <a:bodyPr/>
          <a:lstStyle/>
          <a:p>
            <a:fld id="{561D0CCE-8DCC-44DC-A653-AE62B1D84A52}" type="slidenum">
              <a:rPr lang="en-GB" smtClean="0"/>
              <a:pPr/>
              <a:t>9</a:t>
            </a:fld>
            <a:endParaRPr lang="en-US"/>
          </a:p>
        </p:txBody>
      </p:sp>
    </p:spTree>
    <p:extLst>
      <p:ext uri="{BB962C8B-B14F-4D97-AF65-F5344CB8AC3E}">
        <p14:creationId xmlns:p14="http://schemas.microsoft.com/office/powerpoint/2010/main" val="982537975"/>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21" ma:contentTypeDescription="Create a new document." ma:contentTypeScope="" ma:versionID="3b7ef984f7e3335b2b80d807aa853484">
  <xsd:schema xmlns:xsd="http://www.w3.org/2001/XMLSchema" xmlns:xs="http://www.w3.org/2001/XMLSchema" xmlns:p="http://schemas.microsoft.com/office/2006/metadata/properties" xmlns:ns2="2c9bf0ee-e2fa-4332-ade7-023316494af1" xmlns:ns3="fdfaf355-f7ae-47f3-8f93-739a60756710" targetNamespace="http://schemas.microsoft.com/office/2006/metadata/properties" ma:root="true" ma:fieldsID="05765e2ffff3d06a526876369f0578ec" ns2:_="" ns3:_="">
    <xsd:import namespace="2c9bf0ee-e2fa-4332-ade7-023316494af1"/>
    <xsd:import namespace="fdfaf355-f7ae-47f3-8f93-739a60756710"/>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VersionHistory" minOccurs="0"/>
                <xsd:element ref="ns2:tes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enumeration value="Evaluation"/>
          <xsd:enumeration value="External Meetings"/>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Gonorrhea"/>
          <xsd:enumeration value="HepB"/>
          <xsd:enumeration value="Pertussis"/>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enumeration value="Evaluation - survey"/>
          <xsd:enumeration value="Evaluation - report"/>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5" nillable="true" ma:displayName="Extracted Text" ma:internalName="MediaServiceOCR" ma:readOnly="true">
      <xsd:simpleType>
        <xsd:restriction base="dms:Note">
          <xsd:maxLength value="255"/>
        </xsd:restriction>
      </xsd:simpleType>
    </xsd:element>
    <xsd:element name="VersionHistory" ma:index="26" nillable="true" ma:displayName="Version History " ma:format="Dropdown" ma:internalName="VersionHistory">
      <xsd:simpleType>
        <xsd:restriction base="dms:Choice">
          <xsd:enumeration value="Version 1"/>
          <xsd:enumeration value="Choice 2"/>
          <xsd:enumeration value="Choice 3"/>
        </xsd:restriction>
      </xsd:simpleType>
    </xsd:element>
    <xsd:element name="test" ma:index="27" nillable="true" ma:displayName="test" ma:format="Dropdown" ma:internalName="test">
      <xsd:simpleType>
        <xsd:restriction base="dms:Choice">
          <xsd:enumeration value="Working Draft"/>
          <xsd:enumeration value="FINAL FOR UPLOAD"/>
          <xsd:enumeration value="Choice 3"/>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a3ffe3a-ac90-4981-bec8-4654896fe9f4}"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ypeofFAQ xmlns="2c9bf0ee-e2fa-4332-ade7-023316494af1">Combined Vaccines</TypeofFAQ>
    <Archive xmlns="2c9bf0ee-e2fa-4332-ade7-023316494af1">false</Archive>
    <VersionNumbers xmlns="2c9bf0ee-e2fa-4332-ade7-023316494af1">Draft version 1</VersionNumbers>
    <TypeofDocument xmlns="2c9bf0ee-e2fa-4332-ade7-023316494af1">Training</TypeofDocument>
    <LifeCourse xmlns="2c9bf0ee-e2fa-4332-ade7-023316494af1">
      <Value>Pre-School</Value>
    </LifeCourse>
    <TypeofDocument0 xmlns="2c9bf0ee-e2fa-4332-ade7-023316494af1">Training Slides</TypeofDocument0>
    <TaxCatchAll xmlns="fdfaf355-f7ae-47f3-8f93-739a60756710" xsi:nil="true"/>
    <lcf76f155ced4ddcb4097134ff3c332f xmlns="2c9bf0ee-e2fa-4332-ade7-023316494af1">
      <Terms xmlns="http://schemas.microsoft.com/office/infopath/2007/PartnerControls"/>
    </lcf76f155ced4ddcb4097134ff3c332f>
    <test xmlns="2c9bf0ee-e2fa-4332-ade7-023316494af1" xsi:nil="true"/>
    <VersionHistory xmlns="2c9bf0ee-e2fa-4332-ade7-023316494af1" xsi:nil="true"/>
  </documentManagement>
</p:properties>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1CA29CB6-4076-4716-9E3D-9D935315F401}">
  <ds:schemaRefs>
    <ds:schemaRef ds:uri="2c9bf0ee-e2fa-4332-ade7-023316494af1"/>
    <ds:schemaRef ds:uri="fdfaf355-f7ae-47f3-8f93-739a607567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9F3318E-419E-4691-9552-64B6766ACA4A}">
  <ds:schemaRefs>
    <ds:schemaRef ds:uri="2c9bf0ee-e2fa-4332-ade7-023316494af1"/>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0</TotalTime>
  <Words>3530</Words>
  <Application>Microsoft Office PowerPoint</Application>
  <PresentationFormat>Custom</PresentationFormat>
  <Paragraphs>316</Paragraphs>
  <Slides>35</Slides>
  <Notes>15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Changes to the childhood immunisation programme </vt:lpstr>
      <vt:lpstr>Acknowledgements</vt:lpstr>
      <vt:lpstr>PowerPoint Presentation</vt:lpstr>
      <vt:lpstr>Aims</vt:lpstr>
      <vt:lpstr>Objectives</vt:lpstr>
      <vt:lpstr>Key messages</vt:lpstr>
      <vt:lpstr>PowerPoint Presentation</vt:lpstr>
      <vt:lpstr>Changes for infants less than 12 months old</vt:lpstr>
      <vt:lpstr>Rationale for the changes to the infant schedule</vt:lpstr>
      <vt:lpstr>Implementation of PCV/MenB swap </vt:lpstr>
      <vt:lpstr>PowerPoint Presentation</vt:lpstr>
      <vt:lpstr>PowerPoint Presentation</vt:lpstr>
      <vt:lpstr>Men C disease and vaccination </vt:lpstr>
      <vt:lpstr>Hib disease and vaccination</vt:lpstr>
      <vt:lpstr>Moving the second dose of MMR</vt:lpstr>
      <vt:lpstr>Infants eligible for the selective Hepatitis B vaccination programme  </vt:lpstr>
      <vt:lpstr>Selective HepB neonatal programme for babies born to  HepB positive mothers</vt:lpstr>
      <vt:lpstr>Selective HepB neonatal programme for babies born to  HepB positive mothers</vt:lpstr>
      <vt:lpstr>Selective HepB neonatal programme for babies born to  HepB positive mothers</vt:lpstr>
      <vt:lpstr>PowerPoint Presentation</vt:lpstr>
      <vt:lpstr>Summary of changes</vt:lpstr>
      <vt:lpstr>Summary of changes to routine childhood schedule</vt:lpstr>
      <vt:lpstr>Implementing the changes: timeline and eligibility </vt:lpstr>
      <vt:lpstr>Implementing the changes: timeline and eligibility </vt:lpstr>
      <vt:lpstr>General information</vt:lpstr>
      <vt:lpstr>Website pages and resources for CCS</vt:lpstr>
      <vt:lpstr>Website pages and resources for CCS</vt:lpstr>
      <vt:lpstr>Website pages and resources for CCS</vt:lpstr>
      <vt:lpstr>Website pages and resources for CCS</vt:lpstr>
      <vt:lpstr>Website pages and resources for CCS</vt:lpstr>
      <vt:lpstr>Leaflet ordering: free to order at Health Information Resources - Public Health Wales  </vt:lpstr>
      <vt:lpstr>Useful links</vt:lpstr>
      <vt:lpstr>*UKHSA - Childhood immunisation eligibility calculator </vt:lpstr>
      <vt:lpstr>Contacts</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17</cp:revision>
  <dcterms:created xsi:type="dcterms:W3CDTF">2020-12-14T08:16:43Z</dcterms:created>
  <dcterms:modified xsi:type="dcterms:W3CDTF">2025-06-08T23:27:31Z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