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handoutMasterIdLst>
    <p:handoutMasterId r:id="rId30"/>
  </p:handoutMasterIdLst>
  <p:sldIdLst>
    <p:sldId id="259" r:id="rId5"/>
    <p:sldId id="260" r:id="rId6"/>
    <p:sldId id="262" r:id="rId7"/>
    <p:sldId id="278" r:id="rId8"/>
    <p:sldId id="2147375937" r:id="rId9"/>
    <p:sldId id="2147375819" r:id="rId10"/>
    <p:sldId id="2147375938" r:id="rId11"/>
    <p:sldId id="2147375939" r:id="rId12"/>
    <p:sldId id="2147375943" r:id="rId13"/>
    <p:sldId id="2147375798" r:id="rId14"/>
    <p:sldId id="277" r:id="rId15"/>
    <p:sldId id="2147375941" r:id="rId16"/>
    <p:sldId id="280" r:id="rId17"/>
    <p:sldId id="2147375942" r:id="rId18"/>
    <p:sldId id="281" r:id="rId19"/>
    <p:sldId id="282" r:id="rId20"/>
    <p:sldId id="286" r:id="rId21"/>
    <p:sldId id="2147375935" r:id="rId22"/>
    <p:sldId id="2147375936" r:id="rId23"/>
    <p:sldId id="288" r:id="rId24"/>
    <p:sldId id="294" r:id="rId25"/>
    <p:sldId id="289" r:id="rId26"/>
    <p:sldId id="2147375933" r:id="rId27"/>
    <p:sldId id="293" r:id="rId28"/>
  </p:sldIdLst>
  <p:sldSz cx="18288000" cy="10350500"/>
  <p:notesSz cx="6858000" cy="9144000"/>
  <p:defaultTextStyle>
    <a:defPPr>
      <a:defRPr lang="en-US"/>
    </a:defPPr>
    <a:lvl1pPr marL="0" algn="l" defTabSz="1374618" rtl="0" eaLnBrk="1" latinLnBrk="0" hangingPunct="1">
      <a:defRPr sz="2706" kern="1200">
        <a:solidFill>
          <a:schemeClr val="tx1"/>
        </a:solidFill>
        <a:latin typeface="+mn-lt"/>
        <a:ea typeface="+mn-ea"/>
        <a:cs typeface="+mn-cs"/>
      </a:defRPr>
    </a:lvl1pPr>
    <a:lvl2pPr marL="687309" algn="l" defTabSz="1374618" rtl="0" eaLnBrk="1" latinLnBrk="0" hangingPunct="1">
      <a:defRPr sz="2706" kern="1200">
        <a:solidFill>
          <a:schemeClr val="tx1"/>
        </a:solidFill>
        <a:latin typeface="+mn-lt"/>
        <a:ea typeface="+mn-ea"/>
        <a:cs typeface="+mn-cs"/>
      </a:defRPr>
    </a:lvl2pPr>
    <a:lvl3pPr marL="1374618" algn="l" defTabSz="1374618" rtl="0" eaLnBrk="1" latinLnBrk="0" hangingPunct="1">
      <a:defRPr sz="2706" kern="1200">
        <a:solidFill>
          <a:schemeClr val="tx1"/>
        </a:solidFill>
        <a:latin typeface="+mn-lt"/>
        <a:ea typeface="+mn-ea"/>
        <a:cs typeface="+mn-cs"/>
      </a:defRPr>
    </a:lvl3pPr>
    <a:lvl4pPr marL="2061926" algn="l" defTabSz="1374618" rtl="0" eaLnBrk="1" latinLnBrk="0" hangingPunct="1">
      <a:defRPr sz="2706" kern="1200">
        <a:solidFill>
          <a:schemeClr val="tx1"/>
        </a:solidFill>
        <a:latin typeface="+mn-lt"/>
        <a:ea typeface="+mn-ea"/>
        <a:cs typeface="+mn-cs"/>
      </a:defRPr>
    </a:lvl4pPr>
    <a:lvl5pPr marL="2749235" algn="l" defTabSz="1374618" rtl="0" eaLnBrk="1" latinLnBrk="0" hangingPunct="1">
      <a:defRPr sz="2706" kern="1200">
        <a:solidFill>
          <a:schemeClr val="tx1"/>
        </a:solidFill>
        <a:latin typeface="+mn-lt"/>
        <a:ea typeface="+mn-ea"/>
        <a:cs typeface="+mn-cs"/>
      </a:defRPr>
    </a:lvl5pPr>
    <a:lvl6pPr marL="3436544" algn="l" defTabSz="1374618" rtl="0" eaLnBrk="1" latinLnBrk="0" hangingPunct="1">
      <a:defRPr sz="2706" kern="1200">
        <a:solidFill>
          <a:schemeClr val="tx1"/>
        </a:solidFill>
        <a:latin typeface="+mn-lt"/>
        <a:ea typeface="+mn-ea"/>
        <a:cs typeface="+mn-cs"/>
      </a:defRPr>
    </a:lvl6pPr>
    <a:lvl7pPr marL="4123853" algn="l" defTabSz="1374618" rtl="0" eaLnBrk="1" latinLnBrk="0" hangingPunct="1">
      <a:defRPr sz="2706" kern="1200">
        <a:solidFill>
          <a:schemeClr val="tx1"/>
        </a:solidFill>
        <a:latin typeface="+mn-lt"/>
        <a:ea typeface="+mn-ea"/>
        <a:cs typeface="+mn-cs"/>
      </a:defRPr>
    </a:lvl7pPr>
    <a:lvl8pPr marL="4811161" algn="l" defTabSz="1374618" rtl="0" eaLnBrk="1" latinLnBrk="0" hangingPunct="1">
      <a:defRPr sz="2706" kern="1200">
        <a:solidFill>
          <a:schemeClr val="tx1"/>
        </a:solidFill>
        <a:latin typeface="+mn-lt"/>
        <a:ea typeface="+mn-ea"/>
        <a:cs typeface="+mn-cs"/>
      </a:defRPr>
    </a:lvl8pPr>
    <a:lvl9pPr marL="5498470" algn="l" defTabSz="1374618" rtl="0" eaLnBrk="1" latinLnBrk="0" hangingPunct="1">
      <a:defRPr sz="2706"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02435D6-5239-4F85-A46A-C2A91A2D1F56}">
          <p14:sldIdLst>
            <p14:sldId id="259"/>
            <p14:sldId id="260"/>
            <p14:sldId id="262"/>
            <p14:sldId id="278"/>
            <p14:sldId id="2147375937"/>
            <p14:sldId id="2147375819"/>
            <p14:sldId id="2147375938"/>
            <p14:sldId id="2147375939"/>
            <p14:sldId id="2147375943"/>
            <p14:sldId id="2147375798"/>
            <p14:sldId id="277"/>
            <p14:sldId id="2147375941"/>
            <p14:sldId id="280"/>
            <p14:sldId id="2147375942"/>
            <p14:sldId id="281"/>
            <p14:sldId id="282"/>
            <p14:sldId id="286"/>
            <p14:sldId id="2147375935"/>
            <p14:sldId id="2147375936"/>
            <p14:sldId id="288"/>
            <p14:sldId id="294"/>
            <p14:sldId id="289"/>
            <p14:sldId id="2147375933"/>
            <p14:sldId id="29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389AFE47-C33C-6317-5D80-394894170595}" name="Clare Powell (Public Health Wales)" initials="CW" userId="S::clare.powell2@wales.nhs.uk::d7f25bbe-a553-4284-9dbf-a45ba97dae4b" providerId="AD"/>
  <p188:author id="{C5D0F550-F9BB-6F8A-BA5A-D4CC1CCA4996}" name="Nel Griffith (Public Health Wales - Preswylfa)" initials="NP" userId="S::nel.griffith2@wales.nhs.uk::d3411c5d-489e-4c8a-8609-fd949edced08" providerId="AD"/>
  <p188:author id="{DBAC516B-78D9-7271-9E83-BF11F31898DD}" name="Juliet Norwood (Public Health Wales - No. 2 Capital Quarter)" initials="JN" userId="S::Juliet.Norwood3@wales.nhs.uk::d95c3245-648b-48c9-b18a-f1410408e2e8" providerId="AD"/>
  <p188:author id="{F81AE8BE-BEC6-8BD2-DFFC-8E207419E239}" name="Juliet Norwood (Public Health Wales - No. 2 Capital Quarter)" initials="JQ" userId="S::juliet.norwood3@wales.nhs.uk::d95c3245-648b-48c9-b18a-f1410408e2e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A7"/>
    <a:srgbClr val="29B8CE"/>
    <a:srgbClr val="212A73"/>
    <a:srgbClr val="DE0090"/>
    <a:srgbClr val="B2E7F0"/>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B8116E-787B-6BFF-23EB-C6D83825F3D2}" v="1" dt="2025-04-17T10:11:54.056"/>
    <p1510:client id="{92D5D568-D079-3AE5-9E7E-2733475F32B7}" v="45" dt="2025-04-17T11:15:32.368"/>
    <p1510:client id="{A341E0E5-F0BA-BEE8-D021-B11A00CDBA8C}" v="152" dt="2025-04-17T08:54:24.591"/>
    <p1510:client id="{A342D285-E969-448B-08F8-FE9C949744DC}" v="11" dt="2025-04-17T09:05:19.7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23/04/2025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23/04/2025</a:t>
            </a:fld>
            <a:endParaRPr lang="en-GB"/>
          </a:p>
        </p:txBody>
      </p:sp>
      <p:sp>
        <p:nvSpPr>
          <p:cNvPr id="4" name="Slide Image Placeholder 3"/>
          <p:cNvSpPr>
            <a:spLocks noGrp="1" noRot="1" noChangeAspect="1"/>
          </p:cNvSpPr>
          <p:nvPr>
            <p:ph type="sldImg" idx="2"/>
          </p:nvPr>
        </p:nvSpPr>
        <p:spPr>
          <a:xfrm>
            <a:off x="703263" y="1143000"/>
            <a:ext cx="54514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1374618" rtl="0" eaLnBrk="1" latinLnBrk="0" hangingPunct="1">
      <a:defRPr sz="1804" kern="1200">
        <a:solidFill>
          <a:schemeClr val="tx1"/>
        </a:solidFill>
        <a:latin typeface="+mn-lt"/>
        <a:ea typeface="+mn-ea"/>
        <a:cs typeface="+mn-cs"/>
      </a:defRPr>
    </a:lvl1pPr>
    <a:lvl2pPr marL="687309" algn="l" defTabSz="1374618" rtl="0" eaLnBrk="1" latinLnBrk="0" hangingPunct="1">
      <a:defRPr sz="1804" kern="1200">
        <a:solidFill>
          <a:schemeClr val="tx1"/>
        </a:solidFill>
        <a:latin typeface="+mn-lt"/>
        <a:ea typeface="+mn-ea"/>
        <a:cs typeface="+mn-cs"/>
      </a:defRPr>
    </a:lvl2pPr>
    <a:lvl3pPr marL="1374618" algn="l" defTabSz="1374618" rtl="0" eaLnBrk="1" latinLnBrk="0" hangingPunct="1">
      <a:defRPr sz="1804" kern="1200">
        <a:solidFill>
          <a:schemeClr val="tx1"/>
        </a:solidFill>
        <a:latin typeface="+mn-lt"/>
        <a:ea typeface="+mn-ea"/>
        <a:cs typeface="+mn-cs"/>
      </a:defRPr>
    </a:lvl3pPr>
    <a:lvl4pPr marL="2061926" algn="l" defTabSz="1374618" rtl="0" eaLnBrk="1" latinLnBrk="0" hangingPunct="1">
      <a:defRPr sz="1804" kern="1200">
        <a:solidFill>
          <a:schemeClr val="tx1"/>
        </a:solidFill>
        <a:latin typeface="+mn-lt"/>
        <a:ea typeface="+mn-ea"/>
        <a:cs typeface="+mn-cs"/>
      </a:defRPr>
    </a:lvl4pPr>
    <a:lvl5pPr marL="2749235" algn="l" defTabSz="1374618" rtl="0" eaLnBrk="1" latinLnBrk="0" hangingPunct="1">
      <a:defRPr sz="1804" kern="1200">
        <a:solidFill>
          <a:schemeClr val="tx1"/>
        </a:solidFill>
        <a:latin typeface="+mn-lt"/>
        <a:ea typeface="+mn-ea"/>
        <a:cs typeface="+mn-cs"/>
      </a:defRPr>
    </a:lvl5pPr>
    <a:lvl6pPr marL="3436544" algn="l" defTabSz="1374618" rtl="0" eaLnBrk="1" latinLnBrk="0" hangingPunct="1">
      <a:defRPr sz="1804" kern="1200">
        <a:solidFill>
          <a:schemeClr val="tx1"/>
        </a:solidFill>
        <a:latin typeface="+mn-lt"/>
        <a:ea typeface="+mn-ea"/>
        <a:cs typeface="+mn-cs"/>
      </a:defRPr>
    </a:lvl6pPr>
    <a:lvl7pPr marL="4123853" algn="l" defTabSz="1374618" rtl="0" eaLnBrk="1" latinLnBrk="0" hangingPunct="1">
      <a:defRPr sz="1804" kern="1200">
        <a:solidFill>
          <a:schemeClr val="tx1"/>
        </a:solidFill>
        <a:latin typeface="+mn-lt"/>
        <a:ea typeface="+mn-ea"/>
        <a:cs typeface="+mn-cs"/>
      </a:defRPr>
    </a:lvl7pPr>
    <a:lvl8pPr marL="4811161" algn="l" defTabSz="1374618" rtl="0" eaLnBrk="1" latinLnBrk="0" hangingPunct="1">
      <a:defRPr sz="1804" kern="1200">
        <a:solidFill>
          <a:schemeClr val="tx1"/>
        </a:solidFill>
        <a:latin typeface="+mn-lt"/>
        <a:ea typeface="+mn-ea"/>
        <a:cs typeface="+mn-cs"/>
      </a:defRPr>
    </a:lvl8pPr>
    <a:lvl9pPr marL="5498470" algn="l" defTabSz="1374618" rtl="0" eaLnBrk="1" latinLnBrk="0" hangingPunct="1">
      <a:defRPr sz="180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pubmed.ncbi.nlm.nih.gov/36736341/"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t>*Mensah AA, Campbell H, Clark SA, Ribeiro S, </a:t>
            </a:r>
            <a:r>
              <a:rPr lang="en-US" sz="1800" err="1"/>
              <a:t>Lucidarme</a:t>
            </a:r>
            <a:r>
              <a:rPr lang="en-US" sz="1800"/>
              <a:t> J, Bai X, Borrow R, Ladhani SN. Outcomes of meningococcal serogroup B disease in children after implementation of routine infant 4CMenB vaccination in England: an active,</a:t>
            </a:r>
          </a:p>
          <a:p>
            <a:r>
              <a:rPr lang="en-US" sz="1800"/>
              <a:t>prospective, national surveillance study. </a:t>
            </a:r>
            <a:r>
              <a:rPr lang="en-US" sz="1800" b="1"/>
              <a:t>Lancet Child </a:t>
            </a:r>
            <a:r>
              <a:rPr lang="en-US" sz="1800" b="1" err="1"/>
              <a:t>Adolesc</a:t>
            </a:r>
            <a:r>
              <a:rPr lang="en-US" sz="1800" b="1"/>
              <a:t> Health</a:t>
            </a:r>
            <a:r>
              <a:rPr lang="en-US" sz="1800"/>
              <a:t>. 2023 Mar;7(3):190-198. </a:t>
            </a:r>
            <a:r>
              <a:rPr lang="en-US" sz="1800" err="1"/>
              <a:t>doi</a:t>
            </a:r>
            <a:r>
              <a:rPr lang="en-US" sz="1800"/>
              <a:t>: 10.1016/S2352-4642(22)00379-0. </a:t>
            </a:r>
            <a:r>
              <a:rPr lang="en-US" sz="1800" err="1"/>
              <a:t>Epub</a:t>
            </a:r>
            <a:r>
              <a:rPr lang="en-US" sz="1800"/>
              <a:t> 2023 Jan 31. PMID: 36736341 </a:t>
            </a:r>
            <a:r>
              <a:rPr lang="en-US" sz="1800">
                <a:hlinkClick r:id="rId3"/>
              </a:rPr>
              <a:t>Outcomes of meningococcal serogroup B disease in children after implementation of routine infant 4CMenB vaccination in England: an active, prospective, national surveillance study - PubMed</a:t>
            </a:r>
            <a:endParaRPr lang="en-US" sz="1800">
              <a:ea typeface="Calibri"/>
              <a:cs typeface="Calibri"/>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38714826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2082018"/>
            <a:ext cx="18288000" cy="826848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
        <p:nvSpPr>
          <p:cNvPr id="11" name="Text Placeholder 10"/>
          <p:cNvSpPr>
            <a:spLocks noGrp="1"/>
          </p:cNvSpPr>
          <p:nvPr>
            <p:ph type="body" sz="quarter" idx="10" hasCustomPrompt="1"/>
          </p:nvPr>
        </p:nvSpPr>
        <p:spPr>
          <a:xfrm>
            <a:off x="935095" y="4516897"/>
            <a:ext cx="10560845" cy="1085364"/>
          </a:xfrm>
          <a:prstGeom prst="rect">
            <a:avLst/>
          </a:prstGeom>
        </p:spPr>
        <p:txBody>
          <a:bodyPr>
            <a:normAutofit/>
          </a:bodyPr>
          <a:lstStyle>
            <a:lvl1pPr marL="0" indent="0">
              <a:buNone/>
              <a:defRPr sz="62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921027" y="7152048"/>
            <a:ext cx="16705791" cy="725859"/>
          </a:xfrm>
          <a:prstGeom prst="rect">
            <a:avLst/>
          </a:prstGeom>
        </p:spPr>
        <p:txBody>
          <a:bodyPr/>
          <a:lstStyle>
            <a:lvl1pPr marL="0" indent="0">
              <a:buNone/>
              <a:defRPr sz="3760">
                <a:solidFill>
                  <a:schemeClr val="bg1">
                    <a:lumMod val="95000"/>
                  </a:schemeClr>
                </a:solidFill>
              </a:defRPr>
            </a:lvl1pPr>
          </a:lstStyle>
          <a:p>
            <a:pPr lvl="0"/>
            <a:r>
              <a:rPr lang="en-US"/>
              <a:t>Name and Job Title of Presenter</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8" y="247361"/>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34"/>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3"/>
            <a:ext cx="4028400" cy="1126800"/>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34"/>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935038" y="8267700"/>
            <a:ext cx="10561637" cy="1410872"/>
          </a:xfrm>
          <a:prstGeom prst="rect">
            <a:avLst/>
          </a:prstGeom>
        </p:spPr>
        <p:txBody>
          <a:bodyPr/>
          <a:lstStyle>
            <a:lvl1pPr marL="0" indent="0">
              <a:buNone/>
              <a:defRPr>
                <a:solidFill>
                  <a:schemeClr val="bg1">
                    <a:lumMod val="95000"/>
                  </a:schemeClr>
                </a:solidFill>
              </a:defRPr>
            </a:lvl1pPr>
            <a:lvl2pPr marL="681617" indent="0">
              <a:buNone/>
              <a:defRPr>
                <a:solidFill>
                  <a:schemeClr val="bg1">
                    <a:lumMod val="95000"/>
                  </a:schemeClr>
                </a:solidFill>
              </a:defRPr>
            </a:lvl2pPr>
          </a:lstStyle>
          <a:p>
            <a:r>
              <a:rPr lang="en-GB" sz="3600">
                <a:solidFill>
                  <a:schemeClr val="bg1"/>
                </a:solidFill>
              </a:rPr>
              <a:t>Vaccine Preventable Disease Programme</a:t>
            </a:r>
          </a:p>
          <a:p>
            <a:r>
              <a:rPr lang="en-GB" sz="3600">
                <a:solidFill>
                  <a:schemeClr val="bg1"/>
                </a:solidFill>
              </a:rPr>
              <a:t>Public Health Wales</a:t>
            </a:r>
          </a:p>
          <a:p>
            <a:pPr marL="681617" marR="0" lvl="1" indent="0" algn="l" defTabSz="1363233" rtl="0" eaLnBrk="1" fontAlgn="auto" latinLnBrk="0" hangingPunct="1">
              <a:lnSpc>
                <a:spcPct val="90000"/>
              </a:lnSpc>
              <a:spcBef>
                <a:spcPts val="745"/>
              </a:spcBef>
              <a:spcAft>
                <a:spcPts val="0"/>
              </a:spcAft>
              <a:buClrTx/>
              <a:buSzTx/>
              <a:buFont typeface="Arial" panose="020B0604020202020204" pitchFamily="34" charset="0"/>
              <a:buNone/>
              <a:tabLst/>
              <a:defRPr/>
            </a:pPr>
            <a:endParaRPr lang="en-GB"/>
          </a:p>
        </p:txBody>
      </p:sp>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57300" y="551069"/>
            <a:ext cx="15773400" cy="2000618"/>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1257300" y="2755344"/>
            <a:ext cx="15773400" cy="656729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a:xfrm>
            <a:off x="8765181" y="9580846"/>
            <a:ext cx="780506" cy="551068"/>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pic>
        <p:nvPicPr>
          <p:cNvPr id="5" name="Picture 4" descr="A black and white logo&#10;&#10;AI-generated content may be incorrect.">
            <a:extLst>
              <a:ext uri="{FF2B5EF4-FFF2-40B4-BE49-F238E27FC236}">
                <a16:creationId xmlns:a16="http://schemas.microsoft.com/office/drawing/2014/main" id="{7115F8DF-83A7-7CB9-FEED-4910990811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884366" y="9445493"/>
            <a:ext cx="2799638" cy="802792"/>
          </a:xfrm>
          <a:prstGeom prst="rect">
            <a:avLst/>
          </a:prstGeom>
        </p:spPr>
      </p:pic>
      <p:pic>
        <p:nvPicPr>
          <p:cNvPr id="10" name="Picture 9" descr="A black background with white text&#10;&#10;AI-generated content may be incorrect.">
            <a:extLst>
              <a:ext uri="{FF2B5EF4-FFF2-40B4-BE49-F238E27FC236}">
                <a16:creationId xmlns:a16="http://schemas.microsoft.com/office/drawing/2014/main" id="{D525C2CB-F87F-E634-DA9D-47A904B931E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91091" y="9440639"/>
            <a:ext cx="4308684" cy="802792"/>
          </a:xfrm>
          <a:prstGeom prst="rect">
            <a:avLst/>
          </a:prstGeom>
        </p:spPr>
      </p:pic>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Rectangle 6"/>
          <p:cNvSpPr/>
          <p:nvPr userDrawn="1"/>
        </p:nvSpPr>
        <p:spPr>
          <a:xfrm>
            <a:off x="0" y="2124222"/>
            <a:ext cx="18288000" cy="8226278"/>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
        <p:nvSpPr>
          <p:cNvPr id="11" name="Text Placeholder 10"/>
          <p:cNvSpPr>
            <a:spLocks noGrp="1"/>
          </p:cNvSpPr>
          <p:nvPr>
            <p:ph type="body" sz="quarter" idx="10" hasCustomPrompt="1"/>
          </p:nvPr>
        </p:nvSpPr>
        <p:spPr>
          <a:xfrm>
            <a:off x="935095" y="4516897"/>
            <a:ext cx="10560845" cy="1085364"/>
          </a:xfrm>
          <a:prstGeom prst="rect">
            <a:avLst/>
          </a:prstGeom>
        </p:spPr>
        <p:txBody>
          <a:bodyPr>
            <a:normAutofit/>
          </a:bodyPr>
          <a:lstStyle>
            <a:lvl1pPr marL="0" indent="0">
              <a:buNone/>
              <a:defRPr sz="62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Divider Slide Title</a:t>
            </a:r>
            <a:endParaRPr lang="en-GB"/>
          </a:p>
        </p:txBody>
      </p:sp>
      <p:sp>
        <p:nvSpPr>
          <p:cNvPr id="12" name="Freeform 2">
            <a:extLst>
              <a:ext uri="{FF2B5EF4-FFF2-40B4-BE49-F238E27FC236}">
                <a16:creationId xmlns:a16="http://schemas.microsoft.com/office/drawing/2014/main" id="{EB393F6B-9FA7-4197-D100-C29505DE9F4F}"/>
              </a:ext>
            </a:extLst>
          </p:cNvPr>
          <p:cNvSpPr/>
          <p:nvPr userDrawn="1"/>
        </p:nvSpPr>
        <p:spPr>
          <a:xfrm>
            <a:off x="921028" y="247361"/>
            <a:ext cx="6789600" cy="1706400"/>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4034"/>
          </a:p>
        </p:txBody>
      </p:sp>
      <p:sp>
        <p:nvSpPr>
          <p:cNvPr id="13" name="Freeform 3">
            <a:extLst>
              <a:ext uri="{FF2B5EF4-FFF2-40B4-BE49-F238E27FC236}">
                <a16:creationId xmlns:a16="http://schemas.microsoft.com/office/drawing/2014/main" id="{28B89880-880D-D351-E692-3A2EFDC28912}"/>
              </a:ext>
            </a:extLst>
          </p:cNvPr>
          <p:cNvSpPr/>
          <p:nvPr userDrawn="1"/>
        </p:nvSpPr>
        <p:spPr>
          <a:xfrm>
            <a:off x="13130768" y="489233"/>
            <a:ext cx="4028400" cy="1126800"/>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4034"/>
          </a:p>
        </p:txBody>
      </p:sp>
      <p:sp>
        <p:nvSpPr>
          <p:cNvPr id="8" name="Text Placeholder 7">
            <a:extLst>
              <a:ext uri="{FF2B5EF4-FFF2-40B4-BE49-F238E27FC236}">
                <a16:creationId xmlns:a16="http://schemas.microsoft.com/office/drawing/2014/main" id="{D7B9AB21-65E7-4C53-F2A8-92E3562B9A25}"/>
              </a:ext>
            </a:extLst>
          </p:cNvPr>
          <p:cNvSpPr>
            <a:spLocks noGrp="1"/>
          </p:cNvSpPr>
          <p:nvPr>
            <p:ph type="body" sz="quarter" idx="11" hasCustomPrompt="1"/>
          </p:nvPr>
        </p:nvSpPr>
        <p:spPr>
          <a:xfrm>
            <a:off x="935038" y="5880100"/>
            <a:ext cx="10561637" cy="1941513"/>
          </a:xfrm>
          <a:prstGeom prst="rect">
            <a:avLst/>
          </a:prstGeom>
        </p:spPr>
        <p:txBody>
          <a:bodyPr/>
          <a:lstStyle>
            <a:lvl1pPr marL="0" indent="0">
              <a:buNone/>
              <a:defRPr>
                <a:solidFill>
                  <a:schemeClr val="bg1">
                    <a:lumMod val="95000"/>
                  </a:schemeClr>
                </a:solidFill>
              </a:defRPr>
            </a:lvl1pPr>
          </a:lstStyle>
          <a:p>
            <a:pPr lvl="0"/>
            <a:r>
              <a:rPr lang="en-US"/>
              <a:t>Subtitle</a:t>
            </a:r>
          </a:p>
        </p:txBody>
      </p:sp>
    </p:spTree>
    <p:extLst>
      <p:ext uri="{BB962C8B-B14F-4D97-AF65-F5344CB8AC3E}">
        <p14:creationId xmlns:p14="http://schemas.microsoft.com/office/powerpoint/2010/main" val="523132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9341992"/>
            <a:ext cx="18288000" cy="1008508"/>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34"/>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l" defTabSz="1363233" rtl="0" eaLnBrk="1" latinLnBrk="0" hangingPunct="1">
        <a:lnSpc>
          <a:spcPct val="90000"/>
        </a:lnSpc>
        <a:spcBef>
          <a:spcPct val="0"/>
        </a:spcBef>
        <a:buNone/>
        <a:defRPr sz="6560" kern="1200">
          <a:solidFill>
            <a:schemeClr val="tx1"/>
          </a:solidFill>
          <a:latin typeface="+mj-lt"/>
          <a:ea typeface="+mj-ea"/>
          <a:cs typeface="+mj-cs"/>
        </a:defRPr>
      </a:lvl1pPr>
    </p:titleStyle>
    <p:bodyStyle>
      <a:lvl1pPr marL="340808" indent="-340808" algn="l" defTabSz="1363233" rtl="0" eaLnBrk="1" latinLnBrk="0" hangingPunct="1">
        <a:lnSpc>
          <a:spcPct val="90000"/>
        </a:lnSpc>
        <a:spcBef>
          <a:spcPts val="1491"/>
        </a:spcBef>
        <a:buFont typeface="Arial" panose="020B0604020202020204" pitchFamily="34" charset="0"/>
        <a:buChar char="•"/>
        <a:defRPr sz="4174" kern="1200">
          <a:solidFill>
            <a:schemeClr val="tx1"/>
          </a:solidFill>
          <a:latin typeface="+mn-lt"/>
          <a:ea typeface="+mn-ea"/>
          <a:cs typeface="+mn-cs"/>
        </a:defRPr>
      </a:lvl1pPr>
      <a:lvl2pPr marL="1022425" indent="-340808" algn="l" defTabSz="1363233" rtl="0" eaLnBrk="1" latinLnBrk="0" hangingPunct="1">
        <a:lnSpc>
          <a:spcPct val="90000"/>
        </a:lnSpc>
        <a:spcBef>
          <a:spcPts val="745"/>
        </a:spcBef>
        <a:buFont typeface="Arial" panose="020B0604020202020204" pitchFamily="34" charset="0"/>
        <a:buChar char="•"/>
        <a:defRPr sz="3578" kern="1200">
          <a:solidFill>
            <a:schemeClr val="tx1"/>
          </a:solidFill>
          <a:latin typeface="+mn-lt"/>
          <a:ea typeface="+mn-ea"/>
          <a:cs typeface="+mn-cs"/>
        </a:defRPr>
      </a:lvl2pPr>
      <a:lvl3pPr marL="1704042" indent="-340808" algn="l" defTabSz="1363233" rtl="0" eaLnBrk="1" latinLnBrk="0" hangingPunct="1">
        <a:lnSpc>
          <a:spcPct val="90000"/>
        </a:lnSpc>
        <a:spcBef>
          <a:spcPts val="745"/>
        </a:spcBef>
        <a:buFont typeface="Arial" panose="020B0604020202020204" pitchFamily="34" charset="0"/>
        <a:buChar char="•"/>
        <a:defRPr sz="2982" kern="1200">
          <a:solidFill>
            <a:schemeClr val="tx1"/>
          </a:solidFill>
          <a:latin typeface="+mn-lt"/>
          <a:ea typeface="+mn-ea"/>
          <a:cs typeface="+mn-cs"/>
        </a:defRPr>
      </a:lvl3pPr>
      <a:lvl4pPr marL="238565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4pPr>
      <a:lvl5pPr marL="306727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5pPr>
      <a:lvl6pPr marL="374889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6pPr>
      <a:lvl7pPr marL="4430508"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7pPr>
      <a:lvl8pPr marL="5112125"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8pPr>
      <a:lvl9pPr marL="5793741" indent="-340808" algn="l" defTabSz="1363233" rtl="0" eaLnBrk="1" latinLnBrk="0" hangingPunct="1">
        <a:lnSpc>
          <a:spcPct val="90000"/>
        </a:lnSpc>
        <a:spcBef>
          <a:spcPts val="745"/>
        </a:spcBef>
        <a:buFont typeface="Arial" panose="020B0604020202020204" pitchFamily="34" charset="0"/>
        <a:buChar char="•"/>
        <a:defRPr sz="2684" kern="1200">
          <a:solidFill>
            <a:schemeClr val="tx1"/>
          </a:solidFill>
          <a:latin typeface="+mn-lt"/>
          <a:ea typeface="+mn-ea"/>
          <a:cs typeface="+mn-cs"/>
        </a:defRPr>
      </a:lvl9pPr>
    </p:bodyStyle>
    <p:otherStyle>
      <a:defPPr>
        <a:defRPr lang="en-US"/>
      </a:defPPr>
      <a:lvl1pPr marL="0" algn="l" defTabSz="1363233" rtl="0" eaLnBrk="1" latinLnBrk="0" hangingPunct="1">
        <a:defRPr sz="2684" kern="1200">
          <a:solidFill>
            <a:schemeClr val="tx1"/>
          </a:solidFill>
          <a:latin typeface="+mn-lt"/>
          <a:ea typeface="+mn-ea"/>
          <a:cs typeface="+mn-cs"/>
        </a:defRPr>
      </a:lvl1pPr>
      <a:lvl2pPr marL="681617" algn="l" defTabSz="1363233" rtl="0" eaLnBrk="1" latinLnBrk="0" hangingPunct="1">
        <a:defRPr sz="2684" kern="1200">
          <a:solidFill>
            <a:schemeClr val="tx1"/>
          </a:solidFill>
          <a:latin typeface="+mn-lt"/>
          <a:ea typeface="+mn-ea"/>
          <a:cs typeface="+mn-cs"/>
        </a:defRPr>
      </a:lvl2pPr>
      <a:lvl3pPr marL="1363233" algn="l" defTabSz="1363233" rtl="0" eaLnBrk="1" latinLnBrk="0" hangingPunct="1">
        <a:defRPr sz="2684" kern="1200">
          <a:solidFill>
            <a:schemeClr val="tx1"/>
          </a:solidFill>
          <a:latin typeface="+mn-lt"/>
          <a:ea typeface="+mn-ea"/>
          <a:cs typeface="+mn-cs"/>
        </a:defRPr>
      </a:lvl3pPr>
      <a:lvl4pPr marL="2044850" algn="l" defTabSz="1363233" rtl="0" eaLnBrk="1" latinLnBrk="0" hangingPunct="1">
        <a:defRPr sz="2684" kern="1200">
          <a:solidFill>
            <a:schemeClr val="tx1"/>
          </a:solidFill>
          <a:latin typeface="+mn-lt"/>
          <a:ea typeface="+mn-ea"/>
          <a:cs typeface="+mn-cs"/>
        </a:defRPr>
      </a:lvl4pPr>
      <a:lvl5pPr marL="2726466" algn="l" defTabSz="1363233" rtl="0" eaLnBrk="1" latinLnBrk="0" hangingPunct="1">
        <a:defRPr sz="2684" kern="1200">
          <a:solidFill>
            <a:schemeClr val="tx1"/>
          </a:solidFill>
          <a:latin typeface="+mn-lt"/>
          <a:ea typeface="+mn-ea"/>
          <a:cs typeface="+mn-cs"/>
        </a:defRPr>
      </a:lvl5pPr>
      <a:lvl6pPr marL="3408083" algn="l" defTabSz="1363233" rtl="0" eaLnBrk="1" latinLnBrk="0" hangingPunct="1">
        <a:defRPr sz="2684" kern="1200">
          <a:solidFill>
            <a:schemeClr val="tx1"/>
          </a:solidFill>
          <a:latin typeface="+mn-lt"/>
          <a:ea typeface="+mn-ea"/>
          <a:cs typeface="+mn-cs"/>
        </a:defRPr>
      </a:lvl6pPr>
      <a:lvl7pPr marL="4089700" algn="l" defTabSz="1363233" rtl="0" eaLnBrk="1" latinLnBrk="0" hangingPunct="1">
        <a:defRPr sz="2684" kern="1200">
          <a:solidFill>
            <a:schemeClr val="tx1"/>
          </a:solidFill>
          <a:latin typeface="+mn-lt"/>
          <a:ea typeface="+mn-ea"/>
          <a:cs typeface="+mn-cs"/>
        </a:defRPr>
      </a:lvl7pPr>
      <a:lvl8pPr marL="4771316" algn="l" defTabSz="1363233" rtl="0" eaLnBrk="1" latinLnBrk="0" hangingPunct="1">
        <a:defRPr sz="2684" kern="1200">
          <a:solidFill>
            <a:schemeClr val="tx1"/>
          </a:solidFill>
          <a:latin typeface="+mn-lt"/>
          <a:ea typeface="+mn-ea"/>
          <a:cs typeface="+mn-cs"/>
        </a:defRPr>
      </a:lvl8pPr>
      <a:lvl9pPr marL="5452933" algn="l" defTabSz="1363233" rtl="0" eaLnBrk="1" latinLnBrk="0" hangingPunct="1">
        <a:defRPr sz="26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gov.uk/government/groups/joint-committee-on-vaccination-and-immunisation"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nhswales365.sharepoint.com/sites/PHW_VPDPComms/SitePages/Training.aspx" TargetMode="External"/><Relationship Id="rId2" Type="http://schemas.openxmlformats.org/officeDocument/2006/relationships/hyperlink" Target="https://view.officeapps.live.com/op/view.aspx?src=https%3A%2F%2Fpublichealthwales.nhs.wales%2Ftopics%2Fimmunisation-and-vaccines%2Fvaccines-professionals%2Fimmunisation-training-resources-and-events%2Fchanges-to-childood-schedule-slideset%2F&amp;wdOrigin=BROWSELINK" TargetMode="External"/><Relationship Id="rId1" Type="http://schemas.openxmlformats.org/officeDocument/2006/relationships/slideLayout" Target="../slideLayouts/slideLayout2.xml"/><Relationship Id="rId4" Type="http://schemas.openxmlformats.org/officeDocument/2006/relationships/hyperlink" Target="https://phw.nhs.wales/topics/immunisation-and-vaccines/vaccines-professionals/immunisation-training-resources-and-event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hyperlink" Target="https://phw.nhs.wales/topics/immunisation-and-vaccines/information-about-vaccinations-for-babies-and-children-aged-0-to-5-years/" TargetMode="External"/><Relationship Id="rId5" Type="http://schemas.openxmlformats.org/officeDocument/2006/relationships/hyperlink" Target="https://phw.nhs.wales/topics/immunisation-and-vaccines/vaccines-professionals/" TargetMode="External"/><Relationship Id="rId4" Type="http://schemas.openxmlformats.org/officeDocument/2006/relationships/hyperlink" Target="https://phw.nhs.wales/topics/immunisation-and-vaccines/"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nhswales365.sharepoint.com/sites/PHW_VPDPComms"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 TargetMode="Externa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https://phw.nhs.wales/topics/immunisation-and-vaccines/vaccines-professionals/immunisation-training-resources-and-events/" TargetMode="Externa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hyperlink" Target="https://www.gov.uk/government/collections/immunisation-against-infectious-disease-the-green-book" TargetMode="Externa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 TargetMode="External"/><Relationship Id="rId2" Type="http://schemas.openxmlformats.org/officeDocument/2006/relationships/hyperlink" Target="https://nhswales365.sharepoint.com/sites/PHW_VPDPComms/SitePages/Surveillance.asp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publichealthwales.nhs.wales/topics/immunisation-and-vaccines/vaccines-professionals/immunisation-training-resources-and-events/changes-to-childood-schedule-slideset/" TargetMode="Externa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hyperlink" Target="https://forms.office.com/e/gZu3Mrvku2"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nhswales365.sharepoint.com/sites/PHW_VPDPComms/SitePages/Training.aspx" TargetMode="External"/><Relationship Id="rId2" Type="http://schemas.openxmlformats.org/officeDocument/2006/relationships/hyperlink" Target="https://publichealthwales.nhs.wales/topics/immunisation-and-vaccines/vaccines-professionals/immunisation-training-resources-and-events/changes-to-childood-schedule-slideset/" TargetMode="External"/><Relationship Id="rId1" Type="http://schemas.openxmlformats.org/officeDocument/2006/relationships/slideLayout" Target="../slideLayouts/slideLayout2.xml"/><Relationship Id="rId4" Type="http://schemas.openxmlformats.org/officeDocument/2006/relationships/hyperlink" Target="https://phw.nhs.wales/topics/immunisation-and-vaccines/vaccines-professionals/immunisation-training-resources-and-event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s://www.gov.uk/government/publications/changes-to-the-childhood-immunisation-schedule-jcvi-statement/joint-committee-on-vaccination-and-immunisation-jcvi-statement-on-changes-to-the-childhood-immunisation-schedul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pneumococcal-polysaccharide-vaccine-ppv-23-serotypes-information-for-health-professionals/" TargetMode="External"/><Relationship Id="rId2" Type="http://schemas.openxmlformats.org/officeDocument/2006/relationships/hyperlink" Target="https://phw.nhs.wales/topics/immunisation-and-vaccines/pneumococcal-conjugate-vaccine-pcv-pneumococcal-13-serotypes/"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www.bing.com/search?q=health+information+resources&amp;cvid=6efb5147df384bac91c4f57aa8df14a7&amp;gs_lcrp=EgRlZGdlKgYIBBBFGDsyCQgAEEUYPBj5BzIGCAEQABhAMgYIAhBFGDkyBggDEAAYQDIGCAQQRRg7MgYIBRBFGDwyBggGEEUYPDIGCAcQRRg8MgYICBBFGDwyCAgJEOkHGPxV0gEIMzg1OGowajGoAgCwAgA&amp;FORM=ANAB01&amp;PC=U531"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phw.nhs.wales/topics/immunisation-and-vaccines/vaccines-professionals/meningococcal-group-b-menb-information-for-health-professionals/" TargetMode="External"/><Relationship Id="rId2" Type="http://schemas.openxmlformats.org/officeDocument/2006/relationships/hyperlink" Target="https://phw.nhs.wales/topics/immunisation-and-vaccines/meningococcal-group-b-menb/" TargetMode="Externa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s://www.bing.com/search?q=health+information+resources&amp;cvid=6efb5147df384bac91c4f57aa8df14a7&amp;gs_lcrp=EgRlZGdlKgYIBBBFGDsyCQgAEEUYPBj5BzIGCAEQABhAMgYIAhBFGDkyBggDEAAYQDIGCAQQRRg7MgYIBRBFGDwyBggGEEUYPDIGCAcQRRg8MgYICBBFGDwyCAgJEOkHGPxV0gEIMzg1OGowajGoAgCwAgA&amp;FORM=ANAB01&amp;PC=U531"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app.box.com/s/iddfb4ppwkmtjusir2tc/file/1808041573773"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gov.uk/government/groups/joint-committee-on-vaccination-and-immunis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773730" y="3965567"/>
            <a:ext cx="14421446" cy="1085364"/>
          </a:xfrm>
        </p:spPr>
        <p:txBody>
          <a:bodyPr lIns="91440" tIns="45720" rIns="91440" bIns="45720" anchor="t">
            <a:noAutofit/>
          </a:bodyPr>
          <a:lstStyle/>
          <a:p>
            <a:pPr algn="l" rtl="0" fontAlgn="base"/>
            <a:r>
              <a:rPr lang="en-GB" sz="4400">
                <a:solidFill>
                  <a:srgbClr val="FFFFFF"/>
                </a:solidFill>
                <a:latin typeface="Arial"/>
                <a:cs typeface="Arial"/>
              </a:rPr>
              <a:t>P</a:t>
            </a:r>
            <a:r>
              <a:rPr lang="en-GB" sz="4400" b="1" i="0" u="none" strike="noStrike">
                <a:solidFill>
                  <a:srgbClr val="FFFFFF"/>
                </a:solidFill>
                <a:effectLst/>
                <a:latin typeface="Arial"/>
                <a:cs typeface="Arial"/>
              </a:rPr>
              <a:t>roposed changes to the routine childhood immunisation programme:</a:t>
            </a:r>
          </a:p>
          <a:p>
            <a:pPr fontAlgn="base"/>
            <a:r>
              <a:rPr lang="en-GB" sz="3200">
                <a:solidFill>
                  <a:srgbClr val="FFFFFF"/>
                </a:solidFill>
                <a:latin typeface="Arial"/>
                <a:cs typeface="Arial"/>
              </a:rPr>
              <a:t>Pneumococcal Conjugate Vaccine and Meningococcal B vaccine “switch” </a:t>
            </a:r>
            <a:endParaRPr lang="en-US" sz="3200" b="0" i="0">
              <a:solidFill>
                <a:srgbClr val="212A73"/>
              </a:solidFill>
              <a:effectLst/>
              <a:latin typeface="Arial"/>
              <a:cs typeface="Arial"/>
            </a:endParaRPr>
          </a:p>
          <a:p>
            <a:pPr algn="l" rtl="0" fontAlgn="base"/>
            <a:endParaRPr lang="en-GB" sz="3600" b="1" i="0" u="none" strike="noStrike">
              <a:solidFill>
                <a:srgbClr val="FFFFFF"/>
              </a:solidFill>
              <a:effectLst/>
              <a:latin typeface="Arial"/>
              <a:cs typeface="Arial"/>
            </a:endParaRPr>
          </a:p>
          <a:p>
            <a:pPr algn="l" rtl="0" fontAlgn="base"/>
            <a:r>
              <a:rPr lang="en-GB" sz="3600" b="1" i="0" u="none" strike="noStrike">
                <a:solidFill>
                  <a:srgbClr val="FFFFFF"/>
                </a:solidFill>
                <a:effectLst/>
                <a:latin typeface="Arial"/>
                <a:cs typeface="Arial"/>
              </a:rPr>
              <a:t>Recorded slide set (2</a:t>
            </a:r>
            <a:r>
              <a:rPr lang="en-GB" sz="3600" b="1" i="0" u="none" strike="noStrike" baseline="30000">
                <a:solidFill>
                  <a:srgbClr val="FFFFFF"/>
                </a:solidFill>
                <a:effectLst/>
                <a:latin typeface="Arial"/>
                <a:cs typeface="Arial"/>
              </a:rPr>
              <a:t>nd</a:t>
            </a:r>
            <a:r>
              <a:rPr lang="en-GB" sz="3600" b="1" i="0" u="none" strike="noStrike">
                <a:solidFill>
                  <a:srgbClr val="FFFFFF"/>
                </a:solidFill>
                <a:effectLst/>
                <a:latin typeface="Arial"/>
                <a:cs typeface="Arial"/>
              </a:rPr>
              <a:t> in series)</a:t>
            </a:r>
            <a:endParaRPr lang="en-US" sz="3600" b="0" i="0">
              <a:solidFill>
                <a:srgbClr val="212A73"/>
              </a:solidFill>
              <a:effectLst/>
              <a:latin typeface="Arial"/>
              <a:cs typeface="Arial"/>
            </a:endParaRPr>
          </a:p>
          <a:p>
            <a:endParaRPr lang="en-GB"/>
          </a:p>
        </p:txBody>
      </p:sp>
      <p:sp>
        <p:nvSpPr>
          <p:cNvPr id="6" name="Text Placeholder 5">
            <a:extLst>
              <a:ext uri="{FF2B5EF4-FFF2-40B4-BE49-F238E27FC236}">
                <a16:creationId xmlns:a16="http://schemas.microsoft.com/office/drawing/2014/main" id="{649A8CC0-8C56-CC04-DA11-18422BE0D30E}"/>
              </a:ext>
            </a:extLst>
          </p:cNvPr>
          <p:cNvSpPr>
            <a:spLocks noGrp="1"/>
          </p:cNvSpPr>
          <p:nvPr>
            <p:ph type="body" sz="quarter" idx="11"/>
          </p:nvPr>
        </p:nvSpPr>
        <p:spPr>
          <a:xfrm>
            <a:off x="777792" y="7798440"/>
            <a:ext cx="16705791" cy="725859"/>
          </a:xfrm>
        </p:spPr>
        <p:txBody>
          <a:bodyPr lIns="91440" tIns="45720" rIns="91440" bIns="45720" anchor="t"/>
          <a:lstStyle/>
          <a:p>
            <a:r>
              <a:rPr lang="en-GB" sz="3750"/>
              <a:t>17 </a:t>
            </a:r>
            <a:r>
              <a:rPr lang="en-GB" sz="3600"/>
              <a:t>April 2025</a:t>
            </a:r>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783274" y="8376129"/>
            <a:ext cx="10561637" cy="1410872"/>
          </a:xfrm>
        </p:spPr>
        <p:txBody>
          <a:bodyPr/>
          <a:lstStyle/>
          <a:p>
            <a:r>
              <a:rPr lang="en-GB" sz="3600">
                <a:solidFill>
                  <a:schemeClr val="bg1"/>
                </a:solidFill>
              </a:rPr>
              <a:t>Vaccine Preventable Disease Programme</a:t>
            </a:r>
          </a:p>
          <a:p>
            <a:r>
              <a:rPr lang="en-GB" sz="3600">
                <a:solidFill>
                  <a:schemeClr val="bg1"/>
                </a:solidFill>
              </a:rPr>
              <a:t>Public Health Wales</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22E5F3-295B-E54B-17E3-B50760DD4C65}"/>
              </a:ext>
            </a:extLst>
          </p:cNvPr>
          <p:cNvSpPr>
            <a:spLocks noGrp="1"/>
          </p:cNvSpPr>
          <p:nvPr>
            <p:ph idx="1"/>
          </p:nvPr>
        </p:nvSpPr>
        <p:spPr>
          <a:xfrm>
            <a:off x="571500" y="1583912"/>
            <a:ext cx="16442590" cy="7234226"/>
          </a:xfrm>
        </p:spPr>
        <p:txBody>
          <a:bodyPr lIns="91440" tIns="45720" rIns="91440" bIns="45720" anchor="t"/>
          <a:lstStyle/>
          <a:p>
            <a:pPr marL="1362710" lvl="2" indent="0" fontAlgn="ctr">
              <a:spcBef>
                <a:spcPts val="0"/>
              </a:spcBef>
              <a:buNone/>
            </a:pPr>
            <a:endParaRPr lang="en-GB" sz="1200">
              <a:latin typeface="Verdana"/>
              <a:ea typeface="Verdana"/>
            </a:endParaRPr>
          </a:p>
          <a:p>
            <a:pPr marL="428625" indent="-428625" fontAlgn="ctr">
              <a:spcBef>
                <a:spcPts val="0"/>
              </a:spcBef>
            </a:pPr>
            <a:r>
              <a:rPr lang="en-GB" sz="2400"/>
              <a:t>“The Committee agreed that the data were reassuring that vaccinating infants against meningococcal B at 8 + 12 weeks (compared with the current schedule of 8 + 16 weeks) would provide earlier immunological protection against vaccine-preventable serogroup B invasive meningococcal disease without compromising longer term immunological protection.”</a:t>
            </a:r>
            <a:endParaRPr lang="en-GB" sz="2400">
              <a:cs typeface="Arial"/>
            </a:endParaRPr>
          </a:p>
          <a:p>
            <a:pPr marL="428625" indent="-428625" fontAlgn="ctr">
              <a:spcBef>
                <a:spcPts val="0"/>
              </a:spcBef>
            </a:pPr>
            <a:endParaRPr lang="en-GB" sz="2400">
              <a:cs typeface="Arial"/>
            </a:endParaRPr>
          </a:p>
          <a:p>
            <a:pPr marL="428625" indent="-428625" fontAlgn="ctr">
              <a:spcBef>
                <a:spcPts val="0"/>
              </a:spcBef>
            </a:pPr>
            <a:r>
              <a:rPr lang="en-GB" sz="2400"/>
              <a:t>“An updated schedule of 8 + 12 weeks had the potential for an improved safety profile and to prevent a small but potentially significant number of cases occurring prior to completion of the primary course”. </a:t>
            </a:r>
            <a:endParaRPr lang="en-GB" sz="2400">
              <a:cs typeface="Arial"/>
            </a:endParaRPr>
          </a:p>
          <a:p>
            <a:pPr marL="428625" indent="-428625" fontAlgn="ctr">
              <a:spcBef>
                <a:spcPts val="0"/>
              </a:spcBef>
            </a:pPr>
            <a:endParaRPr lang="en-GB" sz="2400">
              <a:cs typeface="Arial"/>
            </a:endParaRPr>
          </a:p>
          <a:p>
            <a:pPr marL="428625" indent="-428625" fontAlgn="ctr">
              <a:spcBef>
                <a:spcPts val="0"/>
              </a:spcBef>
            </a:pPr>
            <a:r>
              <a:rPr lang="en-GB" sz="2400"/>
              <a:t>“To maintain the same needle burden across immunisation visits, it was proposed that the pneumococcal conjugate vaccine (PCV, currently given at 12 weeks of age) would therefore need to be given four weeks later at 16 weeks of age.</a:t>
            </a:r>
            <a:endParaRPr lang="en-GB" sz="2400">
              <a:cs typeface="Arial"/>
            </a:endParaRPr>
          </a:p>
          <a:p>
            <a:pPr marL="428625" indent="-428625">
              <a:spcBef>
                <a:spcPts val="0"/>
              </a:spcBef>
            </a:pPr>
            <a:endParaRPr lang="en-GB" sz="2400"/>
          </a:p>
          <a:p>
            <a:pPr marL="428625" indent="-428625" fontAlgn="ctr">
              <a:spcBef>
                <a:spcPts val="0"/>
              </a:spcBef>
            </a:pPr>
            <a:r>
              <a:rPr lang="en-GB" sz="2400"/>
              <a:t>This is the first dose of PCV and as infants this age predominantly rely on indirect protection, this may be switched without negative effect.” </a:t>
            </a:r>
            <a:endParaRPr lang="en-GB" sz="2400">
              <a:cs typeface="Arial"/>
            </a:endParaRPr>
          </a:p>
          <a:p>
            <a:pPr marL="340360" indent="-340360" fontAlgn="ctr">
              <a:spcBef>
                <a:spcPts val="0"/>
              </a:spcBef>
            </a:pPr>
            <a:endParaRPr lang="en-GB" sz="2700">
              <a:cs typeface="Arial"/>
            </a:endParaRPr>
          </a:p>
          <a:p>
            <a:pPr marL="0" indent="0" algn="ctr" fontAlgn="ctr">
              <a:spcBef>
                <a:spcPts val="0"/>
              </a:spcBef>
              <a:buNone/>
            </a:pPr>
            <a:endParaRPr lang="en-GB" sz="2700">
              <a:solidFill>
                <a:srgbClr val="FF0000"/>
              </a:solidFill>
            </a:endParaRPr>
          </a:p>
          <a:p>
            <a:pPr marL="0" indent="0" algn="ctr">
              <a:spcBef>
                <a:spcPts val="0"/>
              </a:spcBef>
              <a:buNone/>
            </a:pPr>
            <a:endParaRPr lang="en-GB" sz="2700">
              <a:solidFill>
                <a:srgbClr val="FF0000"/>
              </a:solidFill>
              <a:cs typeface="Arial"/>
            </a:endParaRPr>
          </a:p>
          <a:p>
            <a:pPr marL="0" indent="0" algn="ctr">
              <a:spcBef>
                <a:spcPts val="0"/>
              </a:spcBef>
              <a:buNone/>
            </a:pPr>
            <a:endParaRPr lang="en-GB" sz="2700">
              <a:solidFill>
                <a:srgbClr val="FF0000"/>
              </a:solidFill>
              <a:cs typeface="Arial"/>
            </a:endParaRPr>
          </a:p>
          <a:p>
            <a:pPr marL="0" indent="0" algn="ctr">
              <a:spcBef>
                <a:spcPts val="0"/>
              </a:spcBef>
              <a:buNone/>
            </a:pPr>
            <a:endParaRPr lang="en-GB" sz="2700">
              <a:solidFill>
                <a:srgbClr val="FF0000"/>
              </a:solidFill>
              <a:cs typeface="Arial"/>
            </a:endParaRPr>
          </a:p>
          <a:p>
            <a:pPr marL="0" indent="0" algn="ctr" fontAlgn="ctr">
              <a:spcBef>
                <a:spcPts val="0"/>
              </a:spcBef>
              <a:buNone/>
            </a:pPr>
            <a:endParaRPr lang="en-GB" sz="2700">
              <a:solidFill>
                <a:srgbClr val="FF0000"/>
              </a:solidFill>
            </a:endParaRPr>
          </a:p>
          <a:p>
            <a:pPr marL="0" indent="0" algn="ctr" fontAlgn="ctr">
              <a:spcBef>
                <a:spcPts val="0"/>
              </a:spcBef>
              <a:buNone/>
            </a:pPr>
            <a:r>
              <a:rPr lang="en-GB" sz="2700"/>
              <a:t>JCVI Minutes 5th February 2025: </a:t>
            </a:r>
            <a:r>
              <a:rPr lang="en-GB" sz="2700">
                <a:hlinkClick r:id="rId2"/>
              </a:rPr>
              <a:t>Joint Committee on Vaccination and Immunisation - GOV.UK</a:t>
            </a:r>
            <a:endParaRPr lang="en-GB" sz="2700">
              <a:cs typeface="Arial"/>
            </a:endParaRPr>
          </a:p>
          <a:p>
            <a:pPr marL="428625" indent="-428625"/>
            <a:endParaRPr lang="en-GB" sz="2700"/>
          </a:p>
          <a:p>
            <a:pPr marL="428625" indent="-428625"/>
            <a:endParaRPr lang="en-GB" sz="2700"/>
          </a:p>
          <a:p>
            <a:pPr marL="428625" indent="-428625"/>
            <a:endParaRPr lang="en-GB" sz="2700"/>
          </a:p>
        </p:txBody>
      </p:sp>
      <p:sp>
        <p:nvSpPr>
          <p:cNvPr id="5" name="Slide Number Placeholder 4">
            <a:extLst>
              <a:ext uri="{FF2B5EF4-FFF2-40B4-BE49-F238E27FC236}">
                <a16:creationId xmlns:a16="http://schemas.microsoft.com/office/drawing/2014/main" id="{56B33432-B767-DF2B-D733-182D4001B92C}"/>
              </a:ext>
            </a:extLst>
          </p:cNvPr>
          <p:cNvSpPr>
            <a:spLocks noGrp="1"/>
          </p:cNvSpPr>
          <p:nvPr>
            <p:ph type="sldNum" sz="quarter" idx="12"/>
          </p:nvPr>
        </p:nvSpPr>
        <p:spPr/>
        <p:txBody>
          <a:bodyPr/>
          <a:lstStyle/>
          <a:p>
            <a:fld id="{561D0CCE-8DCC-44DC-A653-AE62B1D84A52}" type="slidenum">
              <a:rPr lang="en-GB" smtClean="0"/>
              <a:pPr/>
              <a:t>10</a:t>
            </a:fld>
            <a:endParaRPr lang="en-GB"/>
          </a:p>
        </p:txBody>
      </p:sp>
      <p:sp>
        <p:nvSpPr>
          <p:cNvPr id="2" name="Title 1">
            <a:extLst>
              <a:ext uri="{FF2B5EF4-FFF2-40B4-BE49-F238E27FC236}">
                <a16:creationId xmlns:a16="http://schemas.microsoft.com/office/drawing/2014/main" id="{98AC87A4-9D6B-45EE-440D-2963F63F3A5B}"/>
              </a:ext>
            </a:extLst>
          </p:cNvPr>
          <p:cNvSpPr>
            <a:spLocks noGrp="1"/>
          </p:cNvSpPr>
          <p:nvPr>
            <p:ph type="title"/>
          </p:nvPr>
        </p:nvSpPr>
        <p:spPr>
          <a:xfrm>
            <a:off x="1257300" y="579439"/>
            <a:ext cx="15773400" cy="851073"/>
          </a:xfrm>
        </p:spPr>
        <p:txBody>
          <a:bodyPr>
            <a:normAutofit/>
          </a:bodyPr>
          <a:lstStyle/>
          <a:p>
            <a:r>
              <a:rPr lang="en-GB" sz="3600" b="1">
                <a:solidFill>
                  <a:srgbClr val="325486"/>
                </a:solidFill>
                <a:ea typeface="+mn-ea"/>
                <a:cs typeface="+mn-cs"/>
              </a:rPr>
              <a:t>JCVI Minutes: 5th February 2025</a:t>
            </a:r>
          </a:p>
        </p:txBody>
      </p:sp>
      <p:sp>
        <p:nvSpPr>
          <p:cNvPr id="4" name="TextBox 3">
            <a:extLst>
              <a:ext uri="{FF2B5EF4-FFF2-40B4-BE49-F238E27FC236}">
                <a16:creationId xmlns:a16="http://schemas.microsoft.com/office/drawing/2014/main" id="{5A465C6C-6F29-19B0-AF44-8DD2C06D4A49}"/>
              </a:ext>
            </a:extLst>
          </p:cNvPr>
          <p:cNvSpPr txBox="1"/>
          <p:nvPr/>
        </p:nvSpPr>
        <p:spPr>
          <a:xfrm>
            <a:off x="2013373" y="6780698"/>
            <a:ext cx="13503399" cy="1338828"/>
          </a:xfrm>
          <a:prstGeom prst="rect">
            <a:avLst/>
          </a:prstGeom>
          <a:noFill/>
          <a:ln w="28575">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700">
                <a:solidFill>
                  <a:srgbClr val="FF0000"/>
                </a:solidFill>
              </a:rPr>
              <a:t>The Committee therefore agreed that the routine infant immunisation schedule should be amended so that 4CMenB was to be given at 8 and 12 weeks of age, and PCV given at 16 weeks of age.</a:t>
            </a:r>
            <a:r>
              <a:rPr lang="en-US" sz="2700">
                <a:cs typeface="Arial"/>
              </a:rPr>
              <a:t>​</a:t>
            </a:r>
            <a:endParaRPr lang="en-US"/>
          </a:p>
        </p:txBody>
      </p:sp>
    </p:spTree>
    <p:extLst>
      <p:ext uri="{BB962C8B-B14F-4D97-AF65-F5344CB8AC3E}">
        <p14:creationId xmlns:p14="http://schemas.microsoft.com/office/powerpoint/2010/main" val="1381794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269048"/>
            <a:ext cx="15773400" cy="2000618"/>
          </a:xfrm>
        </p:spPr>
        <p:txBody>
          <a:bodyPr lIns="91440" tIns="45720" rIns="91440" bIns="45720" anchor="t"/>
          <a:lstStyle/>
          <a:p>
            <a:r>
              <a:rPr lang="en-US" sz="4000" b="1">
                <a:solidFill>
                  <a:srgbClr val="212A73"/>
                </a:solidFill>
                <a:latin typeface="Arial"/>
                <a:cs typeface="Arial"/>
              </a:rPr>
              <a:t>Summary of potential changes to routine childhood schedule</a:t>
            </a:r>
            <a:endParaRPr lang="en-GB" sz="4000" b="1">
              <a:latin typeface="Arial"/>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11</a:t>
            </a:fld>
            <a:endParaRPr lang="en-GB"/>
          </a:p>
        </p:txBody>
      </p:sp>
      <p:graphicFrame>
        <p:nvGraphicFramePr>
          <p:cNvPr id="5" name="Table 4">
            <a:extLst>
              <a:ext uri="{FF2B5EF4-FFF2-40B4-BE49-F238E27FC236}">
                <a16:creationId xmlns:a16="http://schemas.microsoft.com/office/drawing/2014/main" id="{369F6832-13DF-5C81-8CD5-A28ACAC143B1}"/>
              </a:ext>
            </a:extLst>
          </p:cNvPr>
          <p:cNvGraphicFramePr>
            <a:graphicFrameLocks noGrp="1"/>
          </p:cNvGraphicFramePr>
          <p:nvPr>
            <p:extLst>
              <p:ext uri="{D42A27DB-BD31-4B8C-83A1-F6EECF244321}">
                <p14:modId xmlns:p14="http://schemas.microsoft.com/office/powerpoint/2010/main" val="1535241473"/>
              </p:ext>
            </p:extLst>
          </p:nvPr>
        </p:nvGraphicFramePr>
        <p:xfrm>
          <a:off x="1257300" y="1271431"/>
          <a:ext cx="13477287" cy="7825611"/>
        </p:xfrm>
        <a:graphic>
          <a:graphicData uri="http://schemas.openxmlformats.org/drawingml/2006/table">
            <a:tbl>
              <a:tblPr/>
              <a:tblGrid>
                <a:gridCol w="4140303">
                  <a:extLst>
                    <a:ext uri="{9D8B030D-6E8A-4147-A177-3AD203B41FA5}">
                      <a16:colId xmlns:a16="http://schemas.microsoft.com/office/drawing/2014/main" val="1529639450"/>
                    </a:ext>
                  </a:extLst>
                </a:gridCol>
                <a:gridCol w="3851766">
                  <a:extLst>
                    <a:ext uri="{9D8B030D-6E8A-4147-A177-3AD203B41FA5}">
                      <a16:colId xmlns:a16="http://schemas.microsoft.com/office/drawing/2014/main" val="1541047434"/>
                    </a:ext>
                  </a:extLst>
                </a:gridCol>
                <a:gridCol w="5485218">
                  <a:extLst>
                    <a:ext uri="{9D8B030D-6E8A-4147-A177-3AD203B41FA5}">
                      <a16:colId xmlns:a16="http://schemas.microsoft.com/office/drawing/2014/main" val="2037850949"/>
                    </a:ext>
                  </a:extLst>
                </a:gridCol>
              </a:tblGrid>
              <a:tr h="730959">
                <a:tc>
                  <a:txBody>
                    <a:bodyPr/>
                    <a:lstStyle/>
                    <a:p>
                      <a:pPr algn="l" fontAlgn="base"/>
                      <a:r>
                        <a:rPr lang="en-GB" sz="2100" b="1" i="0">
                          <a:solidFill>
                            <a:srgbClr val="FFFFFF"/>
                          </a:solidFill>
                          <a:effectLst/>
                          <a:latin typeface="Arial"/>
                        </a:rPr>
                        <a:t>Age​</a:t>
                      </a:r>
                    </a:p>
                    <a:p>
                      <a:pPr algn="l" fontAlgn="base"/>
                      <a:r>
                        <a:rPr lang="en-GB" sz="2100" b="1" i="0">
                          <a:solidFill>
                            <a:srgbClr val="FFFFFF"/>
                          </a:solidFill>
                          <a:effectLst/>
                          <a:latin typeface="Arial"/>
                        </a:rPr>
                        <a:t> ​</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27813" cap="flat" cmpd="sng" algn="ctr">
                      <a:solidFill>
                        <a:srgbClr val="FFFFFF"/>
                      </a:solidFill>
                      <a:prstDash val="solid"/>
                      <a:round/>
                      <a:headEnd type="none" w="med" len="med"/>
                      <a:tailEnd type="none" w="med" len="med"/>
                    </a:lnB>
                    <a:solidFill>
                      <a:srgbClr val="29B8CE"/>
                    </a:solidFill>
                  </a:tcPr>
                </a:tc>
                <a:tc>
                  <a:txBody>
                    <a:bodyPr/>
                    <a:lstStyle/>
                    <a:p>
                      <a:pPr algn="l" fontAlgn="base"/>
                      <a:r>
                        <a:rPr lang="en-GB" sz="2100" b="1" i="0">
                          <a:solidFill>
                            <a:srgbClr val="FFFFFF"/>
                          </a:solidFill>
                          <a:effectLst/>
                          <a:latin typeface="Arial"/>
                        </a:rPr>
                        <a:t>Current schedule​</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27813" cap="flat" cmpd="sng" algn="ctr">
                      <a:solidFill>
                        <a:srgbClr val="FFFFFF"/>
                      </a:solidFill>
                      <a:prstDash val="solid"/>
                      <a:round/>
                      <a:headEnd type="none" w="med" len="med"/>
                      <a:tailEnd type="none" w="med" len="med"/>
                    </a:lnB>
                    <a:solidFill>
                      <a:srgbClr val="29B8CE"/>
                    </a:solidFill>
                  </a:tcPr>
                </a:tc>
                <a:tc>
                  <a:txBody>
                    <a:bodyPr/>
                    <a:lstStyle/>
                    <a:p>
                      <a:pPr algn="l" fontAlgn="base"/>
                      <a:r>
                        <a:rPr lang="en-GB" sz="2100" b="1" i="0">
                          <a:solidFill>
                            <a:srgbClr val="FFFFFF"/>
                          </a:solidFill>
                          <a:effectLst/>
                          <a:latin typeface="Arial"/>
                        </a:rPr>
                        <a:t>Proposed schedule​</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27813" cap="flat" cmpd="sng" algn="ctr">
                      <a:solidFill>
                        <a:srgbClr val="FFFFFF"/>
                      </a:solidFill>
                      <a:prstDash val="solid"/>
                      <a:round/>
                      <a:headEnd type="none" w="med" len="med"/>
                      <a:tailEnd type="none" w="med" len="med"/>
                    </a:lnB>
                    <a:solidFill>
                      <a:srgbClr val="29B8CE"/>
                    </a:solidFill>
                  </a:tcPr>
                </a:tc>
                <a:extLst>
                  <a:ext uri="{0D108BD9-81ED-4DB2-BD59-A6C34878D82A}">
                    <a16:rowId xmlns:a16="http://schemas.microsoft.com/office/drawing/2014/main" val="4056859406"/>
                  </a:ext>
                </a:extLst>
              </a:tr>
              <a:tr h="410919">
                <a:tc rowSpan="3">
                  <a:txBody>
                    <a:bodyPr/>
                    <a:lstStyle/>
                    <a:p>
                      <a:pPr algn="l" fontAlgn="base"/>
                      <a:r>
                        <a:rPr lang="en-GB" sz="2100" b="1" i="0">
                          <a:solidFill>
                            <a:srgbClr val="FFFFFF"/>
                          </a:solidFill>
                          <a:effectLst/>
                          <a:latin typeface="Arial"/>
                        </a:rPr>
                        <a:t>8 weeks​</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27813"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29B8CE"/>
                    </a:solidFill>
                  </a:tcPr>
                </a:tc>
                <a:tc>
                  <a:txBody>
                    <a:bodyPr/>
                    <a:lstStyle/>
                    <a:p>
                      <a:pPr algn="l" fontAlgn="base"/>
                      <a:r>
                        <a:rPr lang="en-GB" sz="2100" b="0" i="0">
                          <a:solidFill>
                            <a:srgbClr val="212A73"/>
                          </a:solidFill>
                          <a:effectLst/>
                          <a:latin typeface="Arial"/>
                        </a:rPr>
                        <a:t>6 in 1​</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27813"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tc>
                  <a:txBody>
                    <a:bodyPr/>
                    <a:lstStyle/>
                    <a:p>
                      <a:pPr algn="l" fontAlgn="base"/>
                      <a:r>
                        <a:rPr lang="en-GB" sz="2100" b="0" i="0">
                          <a:solidFill>
                            <a:srgbClr val="212A73"/>
                          </a:solidFill>
                          <a:effectLst/>
                          <a:latin typeface="Arial"/>
                        </a:rPr>
                        <a:t>6 in 1​</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27813"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extLst>
                  <a:ext uri="{0D108BD9-81ED-4DB2-BD59-A6C34878D82A}">
                    <a16:rowId xmlns:a16="http://schemas.microsoft.com/office/drawing/2014/main" val="1979188658"/>
                  </a:ext>
                </a:extLst>
              </a:tr>
              <a:tr h="410919">
                <a:tc vMerge="1">
                  <a:txBody>
                    <a:bodyPr/>
                    <a:lstStyle/>
                    <a:p>
                      <a:endParaRPr lang="en-GB"/>
                    </a:p>
                  </a:txBody>
                  <a:tcPr/>
                </a:tc>
                <a:tc>
                  <a:txBody>
                    <a:bodyPr/>
                    <a:lstStyle/>
                    <a:p>
                      <a:pPr algn="l" fontAlgn="base"/>
                      <a:r>
                        <a:rPr lang="en-GB" sz="2100" b="0" i="0">
                          <a:solidFill>
                            <a:srgbClr val="212A73"/>
                          </a:solidFill>
                          <a:effectLst/>
                          <a:latin typeface="Arial"/>
                        </a:rPr>
                        <a:t>Men B​</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tc>
                  <a:txBody>
                    <a:bodyPr/>
                    <a:lstStyle/>
                    <a:p>
                      <a:pPr algn="l" fontAlgn="base"/>
                      <a:r>
                        <a:rPr lang="en-GB" sz="2100" b="0" i="0">
                          <a:solidFill>
                            <a:srgbClr val="212A73"/>
                          </a:solidFill>
                          <a:effectLst/>
                          <a:latin typeface="Arial"/>
                        </a:rPr>
                        <a:t>Men B​</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extLst>
                  <a:ext uri="{0D108BD9-81ED-4DB2-BD59-A6C34878D82A}">
                    <a16:rowId xmlns:a16="http://schemas.microsoft.com/office/drawing/2014/main" val="2475757236"/>
                  </a:ext>
                </a:extLst>
              </a:tr>
              <a:tr h="545546">
                <a:tc vMerge="1">
                  <a:txBody>
                    <a:bodyPr/>
                    <a:lstStyle/>
                    <a:p>
                      <a:endParaRPr lang="en-GB"/>
                    </a:p>
                  </a:txBody>
                  <a:tcPr/>
                </a:tc>
                <a:tc>
                  <a:txBody>
                    <a:bodyPr/>
                    <a:lstStyle/>
                    <a:p>
                      <a:pPr algn="l" fontAlgn="base"/>
                      <a:r>
                        <a:rPr lang="en-GB" sz="2100" b="0" i="0">
                          <a:solidFill>
                            <a:srgbClr val="212A73"/>
                          </a:solidFill>
                          <a:effectLst/>
                          <a:latin typeface="Arial"/>
                        </a:rPr>
                        <a:t>Rotavirus​</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tc>
                  <a:txBody>
                    <a:bodyPr/>
                    <a:lstStyle/>
                    <a:p>
                      <a:pPr algn="l" fontAlgn="base"/>
                      <a:r>
                        <a:rPr lang="en-GB" sz="2100" b="0" i="0">
                          <a:solidFill>
                            <a:srgbClr val="212A73"/>
                          </a:solidFill>
                          <a:effectLst/>
                          <a:latin typeface="Arial"/>
                        </a:rPr>
                        <a:t>Rotavirus​</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extLst>
                  <a:ext uri="{0D108BD9-81ED-4DB2-BD59-A6C34878D82A}">
                    <a16:rowId xmlns:a16="http://schemas.microsoft.com/office/drawing/2014/main" val="2263308564"/>
                  </a:ext>
                </a:extLst>
              </a:tr>
              <a:tr h="410919">
                <a:tc rowSpan="3">
                  <a:txBody>
                    <a:bodyPr/>
                    <a:lstStyle/>
                    <a:p>
                      <a:pPr algn="l" fontAlgn="base"/>
                      <a:r>
                        <a:rPr lang="en-GB" sz="2100" b="1" i="0">
                          <a:solidFill>
                            <a:srgbClr val="FFFFFF"/>
                          </a:solidFill>
                          <a:effectLst/>
                          <a:latin typeface="Arial"/>
                        </a:rPr>
                        <a:t>12 weeks​</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29B8CE"/>
                    </a:solidFill>
                  </a:tcPr>
                </a:tc>
                <a:tc>
                  <a:txBody>
                    <a:bodyPr/>
                    <a:lstStyle/>
                    <a:p>
                      <a:pPr algn="l" fontAlgn="base"/>
                      <a:r>
                        <a:rPr lang="en-GB" sz="2100" b="0" i="0">
                          <a:solidFill>
                            <a:srgbClr val="212A73"/>
                          </a:solidFill>
                          <a:effectLst/>
                          <a:latin typeface="Arial"/>
                        </a:rPr>
                        <a:t>6 in 1​</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tc>
                  <a:txBody>
                    <a:bodyPr/>
                    <a:lstStyle/>
                    <a:p>
                      <a:pPr algn="l" fontAlgn="base"/>
                      <a:r>
                        <a:rPr lang="en-GB" sz="2100" b="0" i="0">
                          <a:solidFill>
                            <a:srgbClr val="212A73"/>
                          </a:solidFill>
                          <a:effectLst/>
                          <a:latin typeface="Arial"/>
                        </a:rPr>
                        <a:t>6 in 1​</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extLst>
                  <a:ext uri="{0D108BD9-81ED-4DB2-BD59-A6C34878D82A}">
                    <a16:rowId xmlns:a16="http://schemas.microsoft.com/office/drawing/2014/main" val="830691971"/>
                  </a:ext>
                </a:extLst>
              </a:tr>
              <a:tr h="410919">
                <a:tc vMerge="1">
                  <a:txBody>
                    <a:bodyPr/>
                    <a:lstStyle/>
                    <a:p>
                      <a:endParaRPr lang="en-GB"/>
                    </a:p>
                  </a:txBody>
                  <a:tcPr/>
                </a:tc>
                <a:tc>
                  <a:txBody>
                    <a:bodyPr/>
                    <a:lstStyle/>
                    <a:p>
                      <a:pPr algn="l" fontAlgn="base"/>
                      <a:r>
                        <a:rPr lang="en-GB" sz="2100" b="0" i="0">
                          <a:solidFill>
                            <a:srgbClr val="212A73"/>
                          </a:solidFill>
                          <a:effectLst/>
                          <a:latin typeface="Arial"/>
                        </a:rPr>
                        <a:t>PCV​</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tc>
                  <a:txBody>
                    <a:bodyPr/>
                    <a:lstStyle/>
                    <a:p>
                      <a:pPr algn="l" fontAlgn="base"/>
                      <a:r>
                        <a:rPr lang="en-GB" sz="2100" b="1" i="0">
                          <a:solidFill>
                            <a:srgbClr val="FF0000"/>
                          </a:solidFill>
                          <a:effectLst/>
                          <a:latin typeface="Arial"/>
                        </a:rPr>
                        <a:t>Men B </a:t>
                      </a:r>
                      <a:r>
                        <a:rPr lang="en-GB" sz="2100" b="0" i="0">
                          <a:solidFill>
                            <a:srgbClr val="212A73"/>
                          </a:solidFill>
                          <a:effectLst/>
                          <a:latin typeface="Arial"/>
                        </a:rPr>
                        <a:t>​</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extLst>
                  <a:ext uri="{0D108BD9-81ED-4DB2-BD59-A6C34878D82A}">
                    <a16:rowId xmlns:a16="http://schemas.microsoft.com/office/drawing/2014/main" val="310468532"/>
                  </a:ext>
                </a:extLst>
              </a:tr>
              <a:tr h="410919">
                <a:tc vMerge="1">
                  <a:txBody>
                    <a:bodyPr/>
                    <a:lstStyle/>
                    <a:p>
                      <a:endParaRPr lang="en-GB"/>
                    </a:p>
                  </a:txBody>
                  <a:tcPr/>
                </a:tc>
                <a:tc>
                  <a:txBody>
                    <a:bodyPr/>
                    <a:lstStyle/>
                    <a:p>
                      <a:pPr algn="l" fontAlgn="base"/>
                      <a:r>
                        <a:rPr lang="en-GB" sz="2100" b="0" i="0">
                          <a:solidFill>
                            <a:srgbClr val="212A73"/>
                          </a:solidFill>
                          <a:effectLst/>
                          <a:latin typeface="Arial"/>
                        </a:rPr>
                        <a:t>Rotavirus​</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tc>
                  <a:txBody>
                    <a:bodyPr/>
                    <a:lstStyle/>
                    <a:p>
                      <a:pPr algn="l" fontAlgn="base"/>
                      <a:r>
                        <a:rPr lang="en-GB" sz="2100" b="0" i="0">
                          <a:solidFill>
                            <a:srgbClr val="212A73"/>
                          </a:solidFill>
                          <a:effectLst/>
                          <a:latin typeface="Arial"/>
                        </a:rPr>
                        <a:t>Rotavirus​</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extLst>
                  <a:ext uri="{0D108BD9-81ED-4DB2-BD59-A6C34878D82A}">
                    <a16:rowId xmlns:a16="http://schemas.microsoft.com/office/drawing/2014/main" val="286102042"/>
                  </a:ext>
                </a:extLst>
              </a:tr>
              <a:tr h="410919">
                <a:tc rowSpan="2">
                  <a:txBody>
                    <a:bodyPr/>
                    <a:lstStyle/>
                    <a:p>
                      <a:pPr algn="l" fontAlgn="base"/>
                      <a:r>
                        <a:rPr lang="en-GB" sz="2100" b="1" i="0">
                          <a:solidFill>
                            <a:srgbClr val="FFFFFF"/>
                          </a:solidFill>
                          <a:effectLst/>
                          <a:latin typeface="Arial"/>
                        </a:rPr>
                        <a:t>16 weeks​</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29B8CE"/>
                    </a:solidFill>
                  </a:tcPr>
                </a:tc>
                <a:tc>
                  <a:txBody>
                    <a:bodyPr/>
                    <a:lstStyle/>
                    <a:p>
                      <a:pPr algn="l" fontAlgn="base"/>
                      <a:r>
                        <a:rPr lang="en-GB" sz="2100" b="0" i="0">
                          <a:solidFill>
                            <a:srgbClr val="212A73"/>
                          </a:solidFill>
                          <a:effectLst/>
                          <a:latin typeface="Arial"/>
                        </a:rPr>
                        <a:t>6 in 1​</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tc>
                  <a:txBody>
                    <a:bodyPr/>
                    <a:lstStyle/>
                    <a:p>
                      <a:pPr algn="l" fontAlgn="base"/>
                      <a:r>
                        <a:rPr lang="en-GB" sz="2100" b="0" i="0">
                          <a:solidFill>
                            <a:srgbClr val="212A73"/>
                          </a:solidFill>
                          <a:effectLst/>
                          <a:latin typeface="Arial"/>
                        </a:rPr>
                        <a:t>6 in 1​</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extLst>
                  <a:ext uri="{0D108BD9-81ED-4DB2-BD59-A6C34878D82A}">
                    <a16:rowId xmlns:a16="http://schemas.microsoft.com/office/drawing/2014/main" val="2724661441"/>
                  </a:ext>
                </a:extLst>
              </a:tr>
              <a:tr h="410919">
                <a:tc vMerge="1">
                  <a:txBody>
                    <a:bodyPr/>
                    <a:lstStyle/>
                    <a:p>
                      <a:endParaRPr lang="en-GB"/>
                    </a:p>
                  </a:txBody>
                  <a:tcPr/>
                </a:tc>
                <a:tc>
                  <a:txBody>
                    <a:bodyPr/>
                    <a:lstStyle/>
                    <a:p>
                      <a:pPr algn="l" fontAlgn="base"/>
                      <a:r>
                        <a:rPr lang="en-GB" sz="2100" b="0" i="0">
                          <a:solidFill>
                            <a:srgbClr val="212A73"/>
                          </a:solidFill>
                          <a:effectLst/>
                          <a:latin typeface="Arial"/>
                        </a:rPr>
                        <a:t>Men B​</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tc>
                  <a:txBody>
                    <a:bodyPr/>
                    <a:lstStyle/>
                    <a:p>
                      <a:pPr algn="l" fontAlgn="base"/>
                      <a:r>
                        <a:rPr lang="en-GB" sz="2100" b="1" i="0">
                          <a:solidFill>
                            <a:srgbClr val="FF0000"/>
                          </a:solidFill>
                          <a:effectLst/>
                          <a:latin typeface="Arial"/>
                        </a:rPr>
                        <a:t>PCV</a:t>
                      </a:r>
                      <a:r>
                        <a:rPr lang="en-GB" sz="2100" b="0" i="0">
                          <a:solidFill>
                            <a:srgbClr val="212A73"/>
                          </a:solidFill>
                          <a:effectLst/>
                          <a:latin typeface="Arial"/>
                        </a:rPr>
                        <a:t>​</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extLst>
                  <a:ext uri="{0D108BD9-81ED-4DB2-BD59-A6C34878D82A}">
                    <a16:rowId xmlns:a16="http://schemas.microsoft.com/office/drawing/2014/main" val="1337450302"/>
                  </a:ext>
                </a:extLst>
              </a:tr>
              <a:tr h="432675">
                <a:tc rowSpan="4">
                  <a:txBody>
                    <a:bodyPr/>
                    <a:lstStyle/>
                    <a:p>
                      <a:pPr algn="l" fontAlgn="base"/>
                      <a:r>
                        <a:rPr lang="en-GB" sz="2100" b="1" i="0">
                          <a:solidFill>
                            <a:srgbClr val="FFFFFF"/>
                          </a:solidFill>
                          <a:effectLst/>
                          <a:latin typeface="Arial"/>
                        </a:rPr>
                        <a:t>12-13 months​</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29B8CE"/>
                    </a:solidFill>
                  </a:tcPr>
                </a:tc>
                <a:tc>
                  <a:txBody>
                    <a:bodyPr/>
                    <a:lstStyle/>
                    <a:p>
                      <a:pPr algn="l" fontAlgn="base"/>
                      <a:r>
                        <a:rPr lang="en-GB" sz="2100" b="0" i="0">
                          <a:solidFill>
                            <a:srgbClr val="212A73"/>
                          </a:solidFill>
                          <a:effectLst/>
                          <a:latin typeface="Arial"/>
                        </a:rPr>
                        <a:t>Hib/</a:t>
                      </a:r>
                      <a:r>
                        <a:rPr lang="en-GB" sz="2100" b="0" i="0" err="1">
                          <a:solidFill>
                            <a:srgbClr val="212A73"/>
                          </a:solidFill>
                          <a:effectLst/>
                          <a:latin typeface="Arial"/>
                        </a:rPr>
                        <a:t>MenC</a:t>
                      </a:r>
                      <a:r>
                        <a:rPr lang="en-GB" sz="2100" b="0" i="0">
                          <a:solidFill>
                            <a:srgbClr val="212A73"/>
                          </a:solidFill>
                          <a:effectLst/>
                          <a:latin typeface="Arial"/>
                        </a:rPr>
                        <a:t>​</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tc>
                  <a:txBody>
                    <a:bodyPr/>
                    <a:lstStyle/>
                    <a:p>
                      <a:pPr algn="l" fontAlgn="base"/>
                      <a:r>
                        <a:rPr lang="en-GB" sz="2100" b="0" i="0">
                          <a:solidFill>
                            <a:srgbClr val="FF0000"/>
                          </a:solidFill>
                          <a:effectLst/>
                          <a:latin typeface="Arial"/>
                        </a:rPr>
                        <a:t>Discontinues</a:t>
                      </a:r>
                      <a:r>
                        <a:rPr lang="en-GB" sz="2100" b="0" i="0">
                          <a:solidFill>
                            <a:srgbClr val="212A73"/>
                          </a:solidFill>
                          <a:effectLst/>
                          <a:latin typeface="Arial"/>
                        </a:rPr>
                        <a:t> mid 2025​</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extLst>
                  <a:ext uri="{0D108BD9-81ED-4DB2-BD59-A6C34878D82A}">
                    <a16:rowId xmlns:a16="http://schemas.microsoft.com/office/drawing/2014/main" val="4164434807"/>
                  </a:ext>
                </a:extLst>
              </a:tr>
              <a:tr h="410919">
                <a:tc vMerge="1">
                  <a:txBody>
                    <a:bodyPr/>
                    <a:lstStyle/>
                    <a:p>
                      <a:endParaRPr lang="en-GB"/>
                    </a:p>
                  </a:txBody>
                  <a:tcPr/>
                </a:tc>
                <a:tc>
                  <a:txBody>
                    <a:bodyPr/>
                    <a:lstStyle/>
                    <a:p>
                      <a:pPr algn="l" fontAlgn="base"/>
                      <a:r>
                        <a:rPr lang="en-GB" sz="2100" b="0" i="0">
                          <a:solidFill>
                            <a:srgbClr val="212A73"/>
                          </a:solidFill>
                          <a:effectLst/>
                          <a:latin typeface="Arial"/>
                        </a:rPr>
                        <a:t>PCV​</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tc>
                  <a:txBody>
                    <a:bodyPr/>
                    <a:lstStyle/>
                    <a:p>
                      <a:pPr algn="l" fontAlgn="base"/>
                      <a:r>
                        <a:rPr lang="en-GB" sz="2100" b="0" i="0">
                          <a:solidFill>
                            <a:srgbClr val="212A73"/>
                          </a:solidFill>
                          <a:effectLst/>
                          <a:latin typeface="Arial"/>
                        </a:rPr>
                        <a:t>PCV​</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extLst>
                  <a:ext uri="{0D108BD9-81ED-4DB2-BD59-A6C34878D82A}">
                    <a16:rowId xmlns:a16="http://schemas.microsoft.com/office/drawing/2014/main" val="1925334302"/>
                  </a:ext>
                </a:extLst>
              </a:tr>
              <a:tr h="410919">
                <a:tc vMerge="1">
                  <a:txBody>
                    <a:bodyPr/>
                    <a:lstStyle/>
                    <a:p>
                      <a:endParaRPr lang="en-GB"/>
                    </a:p>
                  </a:txBody>
                  <a:tcPr/>
                </a:tc>
                <a:tc>
                  <a:txBody>
                    <a:bodyPr/>
                    <a:lstStyle/>
                    <a:p>
                      <a:pPr algn="l" fontAlgn="base"/>
                      <a:r>
                        <a:rPr lang="en-GB" sz="2100" b="0" i="0">
                          <a:solidFill>
                            <a:srgbClr val="212A73"/>
                          </a:solidFill>
                          <a:effectLst/>
                          <a:latin typeface="Arial"/>
                        </a:rPr>
                        <a:t>MMR1​</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tc>
                  <a:txBody>
                    <a:bodyPr/>
                    <a:lstStyle/>
                    <a:p>
                      <a:pPr algn="l" fontAlgn="base"/>
                      <a:r>
                        <a:rPr lang="en-GB" sz="2100" b="0" i="0">
                          <a:solidFill>
                            <a:srgbClr val="212A73"/>
                          </a:solidFill>
                          <a:effectLst/>
                          <a:latin typeface="Arial"/>
                        </a:rPr>
                        <a:t>MMR1​</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extLst>
                  <a:ext uri="{0D108BD9-81ED-4DB2-BD59-A6C34878D82A}">
                    <a16:rowId xmlns:a16="http://schemas.microsoft.com/office/drawing/2014/main" val="1895538712"/>
                  </a:ext>
                </a:extLst>
              </a:tr>
              <a:tr h="410919">
                <a:tc vMerge="1">
                  <a:txBody>
                    <a:bodyPr/>
                    <a:lstStyle/>
                    <a:p>
                      <a:endParaRPr lang="en-GB"/>
                    </a:p>
                  </a:txBody>
                  <a:tcPr/>
                </a:tc>
                <a:tc>
                  <a:txBody>
                    <a:bodyPr/>
                    <a:lstStyle/>
                    <a:p>
                      <a:pPr algn="l" fontAlgn="base"/>
                      <a:r>
                        <a:rPr lang="en-GB" sz="2100" b="0" i="0">
                          <a:solidFill>
                            <a:srgbClr val="212A73"/>
                          </a:solidFill>
                          <a:effectLst/>
                          <a:latin typeface="Arial"/>
                        </a:rPr>
                        <a:t>Men B​</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tc>
                  <a:txBody>
                    <a:bodyPr/>
                    <a:lstStyle/>
                    <a:p>
                      <a:pPr algn="l" fontAlgn="base"/>
                      <a:r>
                        <a:rPr lang="en-GB" sz="2100" b="0" i="0" err="1">
                          <a:solidFill>
                            <a:srgbClr val="212A73"/>
                          </a:solidFill>
                          <a:effectLst/>
                          <a:latin typeface="Arial"/>
                        </a:rPr>
                        <a:t>MenB</a:t>
                      </a:r>
                      <a:r>
                        <a:rPr lang="en-GB" sz="2100" b="0" i="0">
                          <a:solidFill>
                            <a:srgbClr val="212A73"/>
                          </a:solidFill>
                          <a:effectLst/>
                          <a:latin typeface="Arial"/>
                        </a:rPr>
                        <a:t>​</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extLst>
                  <a:ext uri="{0D108BD9-81ED-4DB2-BD59-A6C34878D82A}">
                    <a16:rowId xmlns:a16="http://schemas.microsoft.com/office/drawing/2014/main" val="167878007"/>
                  </a:ext>
                </a:extLst>
              </a:tr>
              <a:tr h="730959">
                <a:tc rowSpan="2">
                  <a:txBody>
                    <a:bodyPr/>
                    <a:lstStyle/>
                    <a:p>
                      <a:pPr algn="l" fontAlgn="base"/>
                      <a:r>
                        <a:rPr lang="en-GB" sz="2100" b="1" i="0">
                          <a:solidFill>
                            <a:srgbClr val="FF0000"/>
                          </a:solidFill>
                          <a:effectLst/>
                          <a:latin typeface="Arial"/>
                        </a:rPr>
                        <a:t>18 months (new appointment)</a:t>
                      </a:r>
                      <a:r>
                        <a:rPr lang="en-GB" sz="2100" b="1" i="0">
                          <a:solidFill>
                            <a:srgbClr val="FFFFFF"/>
                          </a:solidFill>
                          <a:effectLst/>
                          <a:latin typeface="Arial"/>
                        </a:rPr>
                        <a:t>​</a:t>
                      </a:r>
                    </a:p>
                    <a:p>
                      <a:pPr lvl="0" algn="l">
                        <a:buNone/>
                      </a:pPr>
                      <a:r>
                        <a:rPr lang="en-GB" sz="2100" b="1" i="0">
                          <a:solidFill>
                            <a:srgbClr val="FF0000"/>
                          </a:solidFill>
                          <a:effectLst/>
                          <a:latin typeface="Arial"/>
                        </a:rPr>
                        <a:t>Beginning 2026</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29B8CE"/>
                    </a:solidFill>
                  </a:tcPr>
                </a:tc>
                <a:tc>
                  <a:txBody>
                    <a:bodyPr/>
                    <a:lstStyle/>
                    <a:p>
                      <a:pPr algn="l" fontAlgn="base"/>
                      <a:r>
                        <a:rPr lang="en-GB" sz="2100" b="0" i="0">
                          <a:solidFill>
                            <a:srgbClr val="212A73"/>
                          </a:solidFill>
                          <a:effectLst/>
                          <a:latin typeface="Arial"/>
                        </a:rPr>
                        <a:t> ​</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tc>
                  <a:txBody>
                    <a:bodyPr/>
                    <a:lstStyle/>
                    <a:p>
                      <a:pPr algn="l" fontAlgn="base"/>
                      <a:r>
                        <a:rPr lang="en-GB" sz="2100" b="1" i="0">
                          <a:solidFill>
                            <a:srgbClr val="FF0000"/>
                          </a:solidFill>
                          <a:effectLst/>
                          <a:latin typeface="Arial"/>
                        </a:rPr>
                        <a:t>MMR2</a:t>
                      </a:r>
                      <a:r>
                        <a:rPr lang="en-GB" sz="2100" b="0" i="0">
                          <a:solidFill>
                            <a:srgbClr val="FF0000"/>
                          </a:solidFill>
                          <a:effectLst/>
                          <a:latin typeface="Arial"/>
                        </a:rPr>
                        <a:t>   </a:t>
                      </a:r>
                      <a:r>
                        <a:rPr lang="en-GB" sz="2100" b="0" i="0" kern="1200">
                          <a:solidFill>
                            <a:srgbClr val="212A73"/>
                          </a:solidFill>
                          <a:effectLst/>
                          <a:latin typeface="Arial"/>
                          <a:ea typeface="+mn-ea"/>
                          <a:cs typeface="+mn-cs"/>
                        </a:rPr>
                        <a:t>Moved from 3 years 4 months beginni</a:t>
                      </a:r>
                      <a:r>
                        <a:rPr lang="en-GB" sz="2100" b="0" i="0">
                          <a:solidFill>
                            <a:srgbClr val="212A73"/>
                          </a:solidFill>
                          <a:effectLst/>
                          <a:latin typeface="Arial"/>
                        </a:rPr>
                        <a:t>ng 2026​</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extLst>
                  <a:ext uri="{0D108BD9-81ED-4DB2-BD59-A6C34878D82A}">
                    <a16:rowId xmlns:a16="http://schemas.microsoft.com/office/drawing/2014/main" val="1201101467"/>
                  </a:ext>
                </a:extLst>
              </a:tr>
              <a:tr h="432675">
                <a:tc vMerge="1">
                  <a:txBody>
                    <a:bodyPr/>
                    <a:lstStyle/>
                    <a:p>
                      <a:endParaRPr lang="en-GB"/>
                    </a:p>
                  </a:txBody>
                  <a:tcPr/>
                </a:tc>
                <a:tc>
                  <a:txBody>
                    <a:bodyPr/>
                    <a:lstStyle/>
                    <a:p>
                      <a:pPr algn="l" fontAlgn="base"/>
                      <a:r>
                        <a:rPr lang="en-GB" sz="2100" b="0" i="0">
                          <a:solidFill>
                            <a:srgbClr val="212A73"/>
                          </a:solidFill>
                          <a:effectLst/>
                          <a:latin typeface="Arial"/>
                        </a:rPr>
                        <a:t> ​</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tc>
                  <a:txBody>
                    <a:bodyPr/>
                    <a:lstStyle/>
                    <a:p>
                      <a:pPr algn="l" fontAlgn="base"/>
                      <a:r>
                        <a:rPr lang="nl-NL" sz="2100" b="1" i="0">
                          <a:solidFill>
                            <a:srgbClr val="FF0000"/>
                          </a:solidFill>
                          <a:effectLst/>
                          <a:latin typeface="Arial"/>
                        </a:rPr>
                        <a:t>6 in 1    </a:t>
                      </a:r>
                      <a:r>
                        <a:rPr lang="nl-NL" sz="2100" b="0" i="0" kern="1200" err="1">
                          <a:solidFill>
                            <a:srgbClr val="212A73"/>
                          </a:solidFill>
                          <a:effectLst/>
                          <a:latin typeface="Arial"/>
                          <a:ea typeface="+mn-ea"/>
                          <a:cs typeface="+mn-cs"/>
                        </a:rPr>
                        <a:t>Additional</a:t>
                      </a:r>
                      <a:r>
                        <a:rPr lang="nl-NL" sz="2100" b="0" i="0" kern="1200">
                          <a:solidFill>
                            <a:srgbClr val="212A73"/>
                          </a:solidFill>
                          <a:effectLst/>
                          <a:latin typeface="Arial"/>
                          <a:ea typeface="+mn-ea"/>
                          <a:cs typeface="+mn-cs"/>
                        </a:rPr>
                        <a:t>. </a:t>
                      </a:r>
                      <a:r>
                        <a:rPr lang="nl-NL" sz="2100" b="0" i="0" err="1">
                          <a:solidFill>
                            <a:srgbClr val="212A73"/>
                          </a:solidFill>
                          <a:effectLst/>
                          <a:latin typeface="Arial"/>
                        </a:rPr>
                        <a:t>Beginning</a:t>
                      </a:r>
                      <a:r>
                        <a:rPr lang="nl-NL" sz="2100" b="0" i="0">
                          <a:solidFill>
                            <a:srgbClr val="212A73"/>
                          </a:solidFill>
                          <a:effectLst/>
                          <a:latin typeface="Arial"/>
                        </a:rPr>
                        <a:t> 2026​</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extLst>
                  <a:ext uri="{0D108BD9-81ED-4DB2-BD59-A6C34878D82A}">
                    <a16:rowId xmlns:a16="http://schemas.microsoft.com/office/drawing/2014/main" val="3679742626"/>
                  </a:ext>
                </a:extLst>
              </a:tr>
              <a:tr h="410919">
                <a:tc rowSpan="2">
                  <a:txBody>
                    <a:bodyPr/>
                    <a:lstStyle/>
                    <a:p>
                      <a:pPr algn="l" fontAlgn="base"/>
                      <a:r>
                        <a:rPr lang="en-GB" sz="2100" b="1" i="0">
                          <a:solidFill>
                            <a:srgbClr val="FFFFFF"/>
                          </a:solidFill>
                          <a:effectLst/>
                          <a:latin typeface="Arial"/>
                        </a:rPr>
                        <a:t>3 y 4 months​</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29B8CE"/>
                    </a:solidFill>
                  </a:tcPr>
                </a:tc>
                <a:tc>
                  <a:txBody>
                    <a:bodyPr/>
                    <a:lstStyle/>
                    <a:p>
                      <a:pPr algn="l" fontAlgn="base"/>
                      <a:r>
                        <a:rPr lang="en-GB" sz="2100" b="0" i="0">
                          <a:solidFill>
                            <a:srgbClr val="212A73"/>
                          </a:solidFill>
                          <a:effectLst/>
                          <a:latin typeface="Arial"/>
                        </a:rPr>
                        <a:t>4 in 1​</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tc>
                  <a:txBody>
                    <a:bodyPr/>
                    <a:lstStyle/>
                    <a:p>
                      <a:pPr algn="l" fontAlgn="base"/>
                      <a:r>
                        <a:rPr lang="en-GB" sz="2100" b="0" i="0">
                          <a:solidFill>
                            <a:srgbClr val="212A73"/>
                          </a:solidFill>
                          <a:effectLst/>
                          <a:latin typeface="Arial"/>
                        </a:rPr>
                        <a:t>4 in 1​</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CDE6ED"/>
                    </a:solidFill>
                  </a:tcPr>
                </a:tc>
                <a:extLst>
                  <a:ext uri="{0D108BD9-81ED-4DB2-BD59-A6C34878D82A}">
                    <a16:rowId xmlns:a16="http://schemas.microsoft.com/office/drawing/2014/main" val="2273086120"/>
                  </a:ext>
                </a:extLst>
              </a:tr>
              <a:tr h="432675">
                <a:tc vMerge="1">
                  <a:txBody>
                    <a:bodyPr/>
                    <a:lstStyle/>
                    <a:p>
                      <a:endParaRPr lang="en-GB"/>
                    </a:p>
                  </a:txBody>
                  <a:tcPr/>
                </a:tc>
                <a:tc>
                  <a:txBody>
                    <a:bodyPr/>
                    <a:lstStyle/>
                    <a:p>
                      <a:pPr algn="l" fontAlgn="base"/>
                      <a:r>
                        <a:rPr lang="en-GB" sz="2100" b="0" i="0">
                          <a:solidFill>
                            <a:srgbClr val="212A73"/>
                          </a:solidFill>
                          <a:effectLst/>
                          <a:latin typeface="Arial"/>
                        </a:rPr>
                        <a:t>MMR2​</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tc>
                  <a:txBody>
                    <a:bodyPr/>
                    <a:lstStyle/>
                    <a:p>
                      <a:pPr algn="l" fontAlgn="base"/>
                      <a:r>
                        <a:rPr lang="en-GB" sz="2100" b="0" i="0">
                          <a:solidFill>
                            <a:srgbClr val="FF0000"/>
                          </a:solidFill>
                          <a:effectLst/>
                          <a:latin typeface="Arial"/>
                        </a:rPr>
                        <a:t>Move</a:t>
                      </a:r>
                      <a:r>
                        <a:rPr lang="en-GB" sz="2100" b="0" i="0">
                          <a:solidFill>
                            <a:srgbClr val="212A73"/>
                          </a:solidFill>
                          <a:effectLst/>
                          <a:latin typeface="Arial"/>
                        </a:rPr>
                        <a:t> to 18-months beginning 2026​</a:t>
                      </a:r>
                    </a:p>
                  </a:txBody>
                  <a:tcPr marL="90879" marR="90879" marT="45440" marB="45440">
                    <a:lnL w="9266" cap="flat" cmpd="sng" algn="ctr">
                      <a:solidFill>
                        <a:srgbClr val="FFFFFF"/>
                      </a:solidFill>
                      <a:prstDash val="solid"/>
                      <a:round/>
                      <a:headEnd type="none" w="med" len="med"/>
                      <a:tailEnd type="none" w="med" len="med"/>
                    </a:lnL>
                    <a:lnR w="9266" cap="flat" cmpd="sng" algn="ctr">
                      <a:solidFill>
                        <a:srgbClr val="FFFFFF"/>
                      </a:solidFill>
                      <a:prstDash val="solid"/>
                      <a:round/>
                      <a:headEnd type="none" w="med" len="med"/>
                      <a:tailEnd type="none" w="med" len="med"/>
                    </a:lnR>
                    <a:lnT w="9266" cap="flat" cmpd="sng" algn="ctr">
                      <a:solidFill>
                        <a:srgbClr val="FFFFFF"/>
                      </a:solidFill>
                      <a:prstDash val="solid"/>
                      <a:round/>
                      <a:headEnd type="none" w="med" len="med"/>
                      <a:tailEnd type="none" w="med" len="med"/>
                    </a:lnT>
                    <a:lnB w="9266" cap="flat" cmpd="sng" algn="ctr">
                      <a:solidFill>
                        <a:srgbClr val="FFFFFF"/>
                      </a:solidFill>
                      <a:prstDash val="solid"/>
                      <a:round/>
                      <a:headEnd type="none" w="med" len="med"/>
                      <a:tailEnd type="none" w="med" len="med"/>
                    </a:lnB>
                    <a:solidFill>
                      <a:srgbClr val="E8F3F6"/>
                    </a:solidFill>
                  </a:tcPr>
                </a:tc>
                <a:extLst>
                  <a:ext uri="{0D108BD9-81ED-4DB2-BD59-A6C34878D82A}">
                    <a16:rowId xmlns:a16="http://schemas.microsoft.com/office/drawing/2014/main" val="2151702217"/>
                  </a:ext>
                </a:extLst>
              </a:tr>
            </a:tbl>
          </a:graphicData>
        </a:graphic>
      </p:graphicFrame>
      <p:sp>
        <p:nvSpPr>
          <p:cNvPr id="6" name="Rectangle 1">
            <a:extLst>
              <a:ext uri="{FF2B5EF4-FFF2-40B4-BE49-F238E27FC236}">
                <a16:creationId xmlns:a16="http://schemas.microsoft.com/office/drawing/2014/main" id="{E9739B03-4DA2-022F-5765-9E854C614409}"/>
              </a:ext>
            </a:extLst>
          </p:cNvPr>
          <p:cNvSpPr>
            <a:spLocks noChangeArrowheads="1"/>
          </p:cNvSpPr>
          <p:nvPr/>
        </p:nvSpPr>
        <p:spPr bwMode="auto">
          <a:xfrm>
            <a:off x="3553412" y="1871837"/>
            <a:ext cx="29175813" cy="64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879" tIns="45440" rIns="90879" bIns="4544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908822"/>
            <a:r>
              <a:rPr lang="en-US" altLang="en-US" sz="1790">
                <a:solidFill>
                  <a:srgbClr val="000000"/>
                </a:solidFill>
                <a:latin typeface="Times New Roman" panose="02020603050405020304" pitchFamily="18" charset="0"/>
                <a:cs typeface="Times New Roman" panose="02020603050405020304" pitchFamily="18" charset="0"/>
              </a:rPr>
              <a:t> </a:t>
            </a:r>
            <a:endParaRPr lang="en-US" altLang="en-US" sz="1790"/>
          </a:p>
          <a:p>
            <a:pPr defTabSz="908822"/>
            <a:endParaRPr lang="en-US" altLang="en-US" sz="1790"/>
          </a:p>
        </p:txBody>
      </p:sp>
      <p:cxnSp>
        <p:nvCxnSpPr>
          <p:cNvPr id="8" name="Straight Arrow Connector 7">
            <a:extLst>
              <a:ext uri="{FF2B5EF4-FFF2-40B4-BE49-F238E27FC236}">
                <a16:creationId xmlns:a16="http://schemas.microsoft.com/office/drawing/2014/main" id="{A0234925-7847-E267-A9F7-55BCF88CC155}"/>
              </a:ext>
            </a:extLst>
          </p:cNvPr>
          <p:cNvCxnSpPr>
            <a:cxnSpLocks/>
          </p:cNvCxnSpPr>
          <p:nvPr/>
        </p:nvCxnSpPr>
        <p:spPr>
          <a:xfrm>
            <a:off x="10610071" y="3944011"/>
            <a:ext cx="0" cy="135519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E60E91B-4C70-76B5-69BD-739B1D273901}"/>
              </a:ext>
            </a:extLst>
          </p:cNvPr>
          <p:cNvSpPr txBox="1"/>
          <p:nvPr/>
        </p:nvSpPr>
        <p:spPr>
          <a:xfrm>
            <a:off x="15431821" y="4224596"/>
            <a:ext cx="2120738" cy="954107"/>
          </a:xfrm>
          <a:prstGeom prst="rect">
            <a:avLst/>
          </a:prstGeom>
          <a:noFill/>
        </p:spPr>
        <p:txBody>
          <a:bodyPr wrap="square">
            <a:spAutoFit/>
          </a:bodyPr>
          <a:lstStyle/>
          <a:p>
            <a:r>
              <a:rPr lang="en-GB" sz="2800" b="1" i="0" u="none" strike="noStrike">
                <a:solidFill>
                  <a:srgbClr val="FF0000"/>
                </a:solidFill>
                <a:effectLst/>
                <a:latin typeface="Arial" panose="020B0604020202020204" pitchFamily="34" charset="0"/>
              </a:rPr>
              <a:t>Policy is awaited</a:t>
            </a:r>
            <a:r>
              <a:rPr lang="en-GB" sz="2800" b="0" i="0" u="none" strike="noStrike">
                <a:solidFill>
                  <a:srgbClr val="FF0000"/>
                </a:solidFill>
                <a:effectLst/>
                <a:latin typeface="Arial" panose="020B0604020202020204" pitchFamily="34" charset="0"/>
              </a:rPr>
              <a:t>.</a:t>
            </a:r>
            <a:endParaRPr lang="en-GB"/>
          </a:p>
        </p:txBody>
      </p:sp>
      <p:cxnSp>
        <p:nvCxnSpPr>
          <p:cNvPr id="10" name="Straight Arrow Connector 9">
            <a:extLst>
              <a:ext uri="{FF2B5EF4-FFF2-40B4-BE49-F238E27FC236}">
                <a16:creationId xmlns:a16="http://schemas.microsoft.com/office/drawing/2014/main" id="{29D1A5BE-3269-2837-1A62-603B29B5DB22}"/>
              </a:ext>
            </a:extLst>
          </p:cNvPr>
          <p:cNvCxnSpPr/>
          <p:nvPr/>
        </p:nvCxnSpPr>
        <p:spPr>
          <a:xfrm flipH="1" flipV="1">
            <a:off x="9067501" y="7534298"/>
            <a:ext cx="2452" cy="148667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5011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7D535-2718-80E4-F899-3540DFEFC76E}"/>
              </a:ext>
            </a:extLst>
          </p:cNvPr>
          <p:cNvSpPr>
            <a:spLocks noGrp="1"/>
          </p:cNvSpPr>
          <p:nvPr>
            <p:ph type="title"/>
          </p:nvPr>
        </p:nvSpPr>
        <p:spPr>
          <a:xfrm>
            <a:off x="758459" y="226750"/>
            <a:ext cx="15773400" cy="1439096"/>
          </a:xfrm>
        </p:spPr>
        <p:txBody>
          <a:bodyPr lIns="91440" tIns="45720" rIns="91440" bIns="45720" anchor="t"/>
          <a:lstStyle/>
          <a:p>
            <a:pPr algn="ctr"/>
            <a:r>
              <a:rPr lang="en-GB" sz="3600" b="1">
                <a:solidFill>
                  <a:srgbClr val="325486"/>
                </a:solidFill>
                <a:latin typeface="+mn-lt"/>
              </a:rPr>
              <a:t>Healthcare professional awareness raising in relation to proposed changes to childhood schedule</a:t>
            </a:r>
            <a:br>
              <a:rPr lang="en-GB" sz="6600" b="1">
                <a:solidFill>
                  <a:srgbClr val="325486"/>
                </a:solidFill>
                <a:latin typeface="Verdana"/>
              </a:rPr>
            </a:br>
            <a:endParaRPr lang="en-GB"/>
          </a:p>
        </p:txBody>
      </p:sp>
      <p:sp>
        <p:nvSpPr>
          <p:cNvPr id="4" name="Slide Number Placeholder 3">
            <a:extLst>
              <a:ext uri="{FF2B5EF4-FFF2-40B4-BE49-F238E27FC236}">
                <a16:creationId xmlns:a16="http://schemas.microsoft.com/office/drawing/2014/main" id="{6E5E28C2-040B-2DAD-E84E-FD37D73E6101}"/>
              </a:ext>
            </a:extLst>
          </p:cNvPr>
          <p:cNvSpPr>
            <a:spLocks noGrp="1"/>
          </p:cNvSpPr>
          <p:nvPr>
            <p:ph type="sldNum" sz="quarter" idx="12"/>
          </p:nvPr>
        </p:nvSpPr>
        <p:spPr/>
        <p:txBody>
          <a:bodyPr/>
          <a:lstStyle/>
          <a:p>
            <a:fld id="{561D0CCE-8DCC-44DC-A653-AE62B1D84A52}" type="slidenum">
              <a:rPr lang="en-GB" smtClean="0"/>
              <a:pPr/>
              <a:t>12</a:t>
            </a:fld>
            <a:endParaRPr lang="en-GB"/>
          </a:p>
        </p:txBody>
      </p:sp>
      <p:sp>
        <p:nvSpPr>
          <p:cNvPr id="6" name="TextBox 5">
            <a:extLst>
              <a:ext uri="{FF2B5EF4-FFF2-40B4-BE49-F238E27FC236}">
                <a16:creationId xmlns:a16="http://schemas.microsoft.com/office/drawing/2014/main" id="{C81D8C7F-7B02-A6AD-3517-94D14351288A}"/>
              </a:ext>
            </a:extLst>
          </p:cNvPr>
          <p:cNvSpPr txBox="1"/>
          <p:nvPr/>
        </p:nvSpPr>
        <p:spPr>
          <a:xfrm>
            <a:off x="524831" y="1298591"/>
            <a:ext cx="17569622" cy="8044766"/>
          </a:xfrm>
          <a:prstGeom prst="rect">
            <a:avLst/>
          </a:prstGeom>
          <a:noFill/>
        </p:spPr>
        <p:txBody>
          <a:bodyPr wrap="square" lIns="91440" tIns="45720" rIns="91440" bIns="45720" anchor="t">
            <a:spAutoFit/>
          </a:bodyPr>
          <a:lstStyle/>
          <a:p>
            <a:pPr defTabSz="1371600">
              <a:lnSpc>
                <a:spcPct val="150000"/>
              </a:lnSpc>
              <a:defRPr/>
            </a:pPr>
            <a:r>
              <a:rPr lang="en-GB" sz="2400" b="1"/>
              <a:t>Recorded Slide sets:</a:t>
            </a:r>
            <a:endParaRPr lang="en-US" sz="2700">
              <a:cs typeface="Arial"/>
            </a:endParaRPr>
          </a:p>
          <a:p>
            <a:pPr>
              <a:lnSpc>
                <a:spcPct val="107000"/>
              </a:lnSpc>
              <a:spcAft>
                <a:spcPts val="1200"/>
              </a:spcAft>
            </a:pPr>
            <a:r>
              <a:rPr lang="en-GB" sz="1800" b="1" kern="100">
                <a:ea typeface="Aptos" panose="020B0004020202020204" pitchFamily="34" charset="0"/>
                <a:cs typeface="Arial"/>
              </a:rPr>
              <a:t>	</a:t>
            </a:r>
            <a:r>
              <a:rPr lang="en-GB" sz="2000"/>
              <a:t>A series of short, recorded sessions up to 30 minutes long, to keep staff up to date about the changes, as policy or new information becomes available. </a:t>
            </a:r>
            <a:endParaRPr lang="en-GB" sz="2000">
              <a:cs typeface="Arial"/>
            </a:endParaRPr>
          </a:p>
          <a:p>
            <a:pPr marL="342900"/>
            <a:r>
              <a:rPr lang="en-GB" sz="2000"/>
              <a:t>	The slides can be viewed here</a:t>
            </a:r>
            <a:r>
              <a:rPr lang="en-GB" sz="2000">
                <a:solidFill>
                  <a:srgbClr val="325486"/>
                </a:solidFill>
              </a:rPr>
              <a:t>: </a:t>
            </a:r>
            <a:r>
              <a:rPr lang="en-GB" sz="2000">
                <a:solidFill>
                  <a:srgbClr val="29B8CE"/>
                </a:solidFill>
                <a:hlinkClick r:id="rId2">
                  <a:extLst>
                    <a:ext uri="{A12FA001-AC4F-418D-AE19-62706E023703}">
                      <ahyp:hlinkClr xmlns:ahyp="http://schemas.microsoft.com/office/drawing/2018/hyperlinkcolor" val="tx"/>
                    </a:ext>
                  </a:extLst>
                </a:hlinkClick>
              </a:rPr>
              <a:t>Immunisation training resources and events - Public Health Wales</a:t>
            </a:r>
            <a:endParaRPr lang="en-GB" sz="2000">
              <a:solidFill>
                <a:srgbClr val="29B8CE"/>
              </a:solidFill>
              <a:cs typeface="Arial"/>
            </a:endParaRPr>
          </a:p>
          <a:p>
            <a:pPr marL="342900"/>
            <a:r>
              <a:rPr lang="en-GB" sz="2000">
                <a:solidFill>
                  <a:srgbClr val="325486"/>
                </a:solidFill>
              </a:rPr>
              <a:t>	</a:t>
            </a:r>
            <a:r>
              <a:rPr lang="en-GB" sz="2000"/>
              <a:t>The recording is available on SharePoint (NHS employees only)</a:t>
            </a:r>
            <a:r>
              <a:rPr lang="en-GB" sz="2000">
                <a:solidFill>
                  <a:srgbClr val="325486"/>
                </a:solidFill>
              </a:rPr>
              <a:t>: </a:t>
            </a:r>
            <a:r>
              <a:rPr lang="en-GB" sz="2000">
                <a:solidFill>
                  <a:srgbClr val="29B8CE"/>
                </a:solidFill>
                <a:hlinkClick r:id="rId3">
                  <a:extLst>
                    <a:ext uri="{A12FA001-AC4F-418D-AE19-62706E023703}">
                      <ahyp:hlinkClr xmlns:ahyp="http://schemas.microsoft.com/office/drawing/2018/hyperlinkcolor" val="tx"/>
                    </a:ext>
                  </a:extLst>
                </a:hlinkClick>
              </a:rPr>
              <a:t>Training</a:t>
            </a:r>
            <a:endParaRPr lang="en-GB" sz="2000">
              <a:solidFill>
                <a:srgbClr val="29B8CE"/>
              </a:solidFill>
              <a:cs typeface="Arial"/>
            </a:endParaRPr>
          </a:p>
          <a:p>
            <a:pPr>
              <a:lnSpc>
                <a:spcPct val="150000"/>
              </a:lnSpc>
              <a:defRPr/>
            </a:pPr>
            <a:r>
              <a:rPr lang="en-GB" sz="2400" b="1"/>
              <a:t>Lunch and learn sessions for different HCPs</a:t>
            </a:r>
            <a:endParaRPr lang="en-GB" sz="2400" b="1">
              <a:cs typeface="Arial"/>
            </a:endParaRPr>
          </a:p>
          <a:p>
            <a:pPr>
              <a:lnSpc>
                <a:spcPct val="150000"/>
              </a:lnSpc>
              <a:defRPr/>
            </a:pPr>
            <a:r>
              <a:rPr lang="en-GB" sz="2000"/>
              <a:t>	Brief summary of the proposed changes, followed by time to ask questions. 30-minute sessions.</a:t>
            </a:r>
            <a:endParaRPr lang="en-GB" sz="2000">
              <a:cs typeface="Arial"/>
            </a:endParaRPr>
          </a:p>
          <a:p>
            <a:pPr>
              <a:lnSpc>
                <a:spcPct val="150000"/>
              </a:lnSpc>
              <a:defRPr/>
            </a:pPr>
            <a:r>
              <a:rPr lang="en-GB" sz="2000"/>
              <a:t>	Live sessions via Teams.</a:t>
            </a:r>
            <a:endParaRPr lang="en-GB" sz="2000">
              <a:cs typeface="Arial"/>
            </a:endParaRPr>
          </a:p>
          <a:p>
            <a:pPr marL="1885950" lvl="2" indent="-514350">
              <a:lnSpc>
                <a:spcPct val="107000"/>
              </a:lnSpc>
              <a:buFont typeface="Wingdings" panose="05000000000000000000" pitchFamily="2" charset="2"/>
              <a:buChar char=""/>
            </a:pPr>
            <a:r>
              <a:rPr lang="en-GB" sz="2000"/>
              <a:t>Practice nurses: 		  May 21st 12:30 - 13:00. </a:t>
            </a:r>
            <a:endParaRPr lang="en-GB" sz="2000">
              <a:cs typeface="Arial"/>
            </a:endParaRPr>
          </a:p>
          <a:p>
            <a:pPr marL="1885950" lvl="2" indent="-514350">
              <a:lnSpc>
                <a:spcPct val="107000"/>
              </a:lnSpc>
              <a:buFont typeface="Wingdings" panose="05000000000000000000" pitchFamily="2" charset="2"/>
              <a:buChar char=""/>
            </a:pPr>
            <a:r>
              <a:rPr lang="en-GB" sz="2000"/>
              <a:t>Midwives: 		     May 27th 12:30 - 13:00. </a:t>
            </a:r>
            <a:endParaRPr lang="en-GB" sz="2000">
              <a:cs typeface="Arial"/>
            </a:endParaRPr>
          </a:p>
          <a:p>
            <a:pPr marL="1885950" lvl="2" indent="-514350">
              <a:lnSpc>
                <a:spcPct val="107000"/>
              </a:lnSpc>
              <a:buFont typeface="Wingdings" panose="05000000000000000000" pitchFamily="2" charset="2"/>
              <a:buChar char=""/>
            </a:pPr>
            <a:r>
              <a:rPr lang="en-GB" sz="2000"/>
              <a:t>Paediatricians and GPs:      June 4th 12:30 - 13:00. </a:t>
            </a:r>
            <a:endParaRPr lang="en-GB" sz="2000">
              <a:cs typeface="Arial"/>
            </a:endParaRPr>
          </a:p>
          <a:p>
            <a:pPr marL="1885950" lvl="2" indent="-514350">
              <a:lnSpc>
                <a:spcPct val="107000"/>
              </a:lnSpc>
              <a:buFont typeface="Wingdings" panose="05000000000000000000" pitchFamily="2" charset="2"/>
              <a:buChar char=""/>
            </a:pPr>
            <a:r>
              <a:rPr lang="en-GB" sz="2000"/>
              <a:t>Health visitors: 		  June 11th 12:30 - 13:00. </a:t>
            </a:r>
            <a:endParaRPr lang="en-GB" sz="2000">
              <a:cs typeface="Arial"/>
            </a:endParaRPr>
          </a:p>
          <a:p>
            <a:pPr marL="1885950" lvl="2" indent="-514350">
              <a:lnSpc>
                <a:spcPct val="107000"/>
              </a:lnSpc>
              <a:buFont typeface="Wingdings" panose="05000000000000000000" pitchFamily="2" charset="2"/>
              <a:buChar char=""/>
            </a:pPr>
            <a:endParaRPr lang="en-GB" sz="1800">
              <a:solidFill>
                <a:srgbClr val="325486"/>
              </a:solidFill>
              <a:cs typeface="Arial"/>
            </a:endParaRPr>
          </a:p>
          <a:p>
            <a:pPr algn="just">
              <a:lnSpc>
                <a:spcPct val="107000"/>
              </a:lnSpc>
              <a:spcAft>
                <a:spcPts val="1200"/>
              </a:spcAft>
            </a:pPr>
            <a:r>
              <a:rPr lang="en-GB" sz="2400" b="1"/>
              <a:t>Q&amp;A Webinars. </a:t>
            </a:r>
            <a:endParaRPr lang="en-GB" sz="2400" b="1">
              <a:cs typeface="Arial"/>
            </a:endParaRPr>
          </a:p>
          <a:p>
            <a:pPr algn="just">
              <a:lnSpc>
                <a:spcPct val="107000"/>
              </a:lnSpc>
              <a:spcAft>
                <a:spcPts val="1200"/>
              </a:spcAft>
            </a:pPr>
            <a:r>
              <a:rPr lang="en-GB" sz="2000"/>
              <a:t>	Detailed sessions about the changes. Aimed at all healthcare professionals who support in the delivery of the childhood immunisation schedule or in delivering messages around childhood vaccination.</a:t>
            </a:r>
            <a:endParaRPr lang="en-GB" sz="2000">
              <a:cs typeface="Arial"/>
            </a:endParaRPr>
          </a:p>
          <a:p>
            <a:pPr algn="just">
              <a:lnSpc>
                <a:spcPct val="107000"/>
              </a:lnSpc>
              <a:spcAft>
                <a:spcPts val="1200"/>
              </a:spcAft>
            </a:pPr>
            <a:r>
              <a:rPr lang="en-GB" sz="2000"/>
              <a:t>	These will be live sessions via Teams.</a:t>
            </a:r>
            <a:endParaRPr lang="en-GB" sz="2000">
              <a:cs typeface="Arial"/>
            </a:endParaRPr>
          </a:p>
          <a:p>
            <a:pPr algn="just">
              <a:lnSpc>
                <a:spcPct val="107000"/>
              </a:lnSpc>
              <a:spcAft>
                <a:spcPts val="1200"/>
              </a:spcAft>
            </a:pPr>
            <a:r>
              <a:rPr lang="en-GB" sz="2400"/>
              <a:t>	Planned:  </a:t>
            </a:r>
            <a:r>
              <a:rPr lang="en-GB" sz="2400" b="1"/>
              <a:t>17th June 2025 </a:t>
            </a:r>
            <a:r>
              <a:rPr lang="en-GB" sz="2400"/>
              <a:t>(12:00 – 13:30) and </a:t>
            </a:r>
            <a:r>
              <a:rPr lang="en-GB" sz="2400" b="1"/>
              <a:t>4th December 2025 </a:t>
            </a:r>
            <a:r>
              <a:rPr lang="en-GB" sz="2400"/>
              <a:t>(to be confirmed). </a:t>
            </a:r>
            <a:endParaRPr lang="en-GB" sz="2400">
              <a:cs typeface="Arial"/>
            </a:endParaRPr>
          </a:p>
          <a:p>
            <a:pPr>
              <a:lnSpc>
                <a:spcPct val="150000"/>
              </a:lnSpc>
              <a:defRPr/>
            </a:pPr>
            <a:r>
              <a:rPr lang="en-GB" sz="2400">
                <a:solidFill>
                  <a:srgbClr val="FF0000"/>
                </a:solidFill>
              </a:rPr>
              <a:t>Information about these sessions, and about how to book is available here</a:t>
            </a:r>
            <a:r>
              <a:rPr lang="en-GB" sz="2400">
                <a:solidFill>
                  <a:srgbClr val="325486"/>
                </a:solidFill>
              </a:rPr>
              <a:t>: </a:t>
            </a:r>
            <a:r>
              <a:rPr lang="en-GB" sz="1800">
                <a:solidFill>
                  <a:srgbClr val="29B8CE"/>
                </a:solidFill>
                <a:hlinkClick r:id="rId4">
                  <a:extLst>
                    <a:ext uri="{A12FA001-AC4F-418D-AE19-62706E023703}">
                      <ahyp:hlinkClr xmlns:ahyp="http://schemas.microsoft.com/office/drawing/2018/hyperlinkcolor" val="tx"/>
                    </a:ext>
                  </a:extLst>
                </a:hlinkClick>
              </a:rPr>
              <a:t>Immunisation training resources and events - Public Health Wales</a:t>
            </a:r>
            <a:endParaRPr lang="en-GB" sz="1800">
              <a:solidFill>
                <a:srgbClr val="29B8CE"/>
              </a:solidFill>
            </a:endParaRPr>
          </a:p>
        </p:txBody>
      </p:sp>
    </p:spTree>
    <p:extLst>
      <p:ext uri="{BB962C8B-B14F-4D97-AF65-F5344CB8AC3E}">
        <p14:creationId xmlns:p14="http://schemas.microsoft.com/office/powerpoint/2010/main" val="3923680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1257300" y="551069"/>
            <a:ext cx="15773400" cy="1265031"/>
          </a:xfrm>
        </p:spPr>
        <p:txBody>
          <a:bodyPr/>
          <a:lstStyle/>
          <a:p>
            <a:r>
              <a:rPr lang="en-GB" sz="4400" b="0" i="0" u="none" strike="noStrike">
                <a:solidFill>
                  <a:srgbClr val="212A73"/>
                </a:solidFill>
                <a:effectLst/>
                <a:latin typeface="Arial" panose="020B0604020202020204" pitchFamily="34" charset="0"/>
              </a:rPr>
              <a:t>Signposting: to be updated to reflect the changes </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13</a:t>
            </a:fld>
            <a:endParaRPr lang="en-GB"/>
          </a:p>
        </p:txBody>
      </p:sp>
      <p:pic>
        <p:nvPicPr>
          <p:cNvPr id="12290" name="Picture 2">
            <a:extLst>
              <a:ext uri="{FF2B5EF4-FFF2-40B4-BE49-F238E27FC236}">
                <a16:creationId xmlns:a16="http://schemas.microsoft.com/office/drawing/2014/main" id="{F586A1B8-2B03-01C0-E540-99474FFD95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6936" y="1801750"/>
            <a:ext cx="7194682" cy="4700679"/>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60995B79-472C-35E8-9A74-C719B207AE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4762" y="1183584"/>
            <a:ext cx="4435475" cy="23336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8">
            <a:extLst>
              <a:ext uri="{FF2B5EF4-FFF2-40B4-BE49-F238E27FC236}">
                <a16:creationId xmlns:a16="http://schemas.microsoft.com/office/drawing/2014/main" id="{2F72C055-94C3-DB08-AEEA-613356F111EF}"/>
              </a:ext>
            </a:extLst>
          </p:cNvPr>
          <p:cNvSpPr txBox="1"/>
          <p:nvPr/>
        </p:nvSpPr>
        <p:spPr>
          <a:xfrm>
            <a:off x="766908" y="6745225"/>
            <a:ext cx="2347767" cy="156966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a:hlinkClick r:id="rId4"/>
              </a:rPr>
              <a:t>Immunisation and Vaccines - Public Health Wales</a:t>
            </a:r>
            <a:endParaRPr lang="en-GB" sz="2400"/>
          </a:p>
        </p:txBody>
      </p:sp>
      <p:sp>
        <p:nvSpPr>
          <p:cNvPr id="7" name="TextBox 6">
            <a:extLst>
              <a:ext uri="{FF2B5EF4-FFF2-40B4-BE49-F238E27FC236}">
                <a16:creationId xmlns:a16="http://schemas.microsoft.com/office/drawing/2014/main" id="{FC5690D1-2B99-2011-CECE-BC90C9A12A98}"/>
              </a:ext>
            </a:extLst>
          </p:cNvPr>
          <p:cNvSpPr txBox="1"/>
          <p:nvPr/>
        </p:nvSpPr>
        <p:spPr>
          <a:xfrm>
            <a:off x="13390237" y="1296245"/>
            <a:ext cx="2369799" cy="1200329"/>
          </a:xfrm>
          <a:prstGeom prst="rect">
            <a:avLst/>
          </a:prstGeom>
          <a:noFill/>
        </p:spPr>
        <p:txBody>
          <a:bodyPr wrap="square">
            <a:spAutoFit/>
          </a:bodyPr>
          <a:lstStyle/>
          <a:p>
            <a:r>
              <a:rPr lang="en-GB" sz="1800" b="0" i="0" u="sng" strike="noStrike">
                <a:solidFill>
                  <a:srgbClr val="00A7A7"/>
                </a:solidFill>
                <a:effectLst/>
                <a:latin typeface="Arial" panose="020B0604020202020204" pitchFamily="34" charset="0"/>
                <a:hlinkClick r:id="rId5"/>
              </a:rPr>
              <a:t>Vaccine resources for health and social care professionals - Public Health Wales</a:t>
            </a:r>
            <a:endParaRPr lang="en-GB" sz="1800"/>
          </a:p>
        </p:txBody>
      </p:sp>
      <p:sp>
        <p:nvSpPr>
          <p:cNvPr id="8" name="TextBox 12">
            <a:extLst>
              <a:ext uri="{FF2B5EF4-FFF2-40B4-BE49-F238E27FC236}">
                <a16:creationId xmlns:a16="http://schemas.microsoft.com/office/drawing/2014/main" id="{2CC1303B-59F8-4FC9-0F92-2B492CB39C0B}"/>
              </a:ext>
            </a:extLst>
          </p:cNvPr>
          <p:cNvSpPr txBox="1"/>
          <p:nvPr/>
        </p:nvSpPr>
        <p:spPr>
          <a:xfrm>
            <a:off x="9321716" y="8444980"/>
            <a:ext cx="6555265" cy="64633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solidFill>
                  <a:srgbClr val="00A7A7"/>
                </a:solidFill>
                <a:hlinkClick r:id="rId6">
                  <a:extLst>
                    <a:ext uri="{A12FA001-AC4F-418D-AE19-62706E023703}">
                      <ahyp:hlinkClr xmlns:ahyp="http://schemas.microsoft.com/office/drawing/2018/hyperlinkcolor" val="tx"/>
                    </a:ext>
                  </a:extLst>
                </a:hlinkClick>
              </a:rPr>
              <a:t>Information about vaccinations for babies and children aged 0 to 5 years - Public Health Wales</a:t>
            </a:r>
            <a:endParaRPr lang="en-GB">
              <a:solidFill>
                <a:srgbClr val="00A7A7"/>
              </a:solidFill>
            </a:endParaRPr>
          </a:p>
        </p:txBody>
      </p:sp>
      <p:sp>
        <p:nvSpPr>
          <p:cNvPr id="3" name="TextBox 2">
            <a:extLst>
              <a:ext uri="{FF2B5EF4-FFF2-40B4-BE49-F238E27FC236}">
                <a16:creationId xmlns:a16="http://schemas.microsoft.com/office/drawing/2014/main" id="{4BCFC92C-CF45-141C-659A-7BC7500952B9}"/>
              </a:ext>
            </a:extLst>
          </p:cNvPr>
          <p:cNvSpPr txBox="1"/>
          <p:nvPr/>
        </p:nvSpPr>
        <p:spPr>
          <a:xfrm>
            <a:off x="9321704" y="4276581"/>
            <a:ext cx="4435475" cy="1757917"/>
          </a:xfrm>
          <a:prstGeom prst="rect">
            <a:avLst/>
          </a:prstGeom>
          <a:noFill/>
          <a:ln>
            <a:solidFill>
              <a:schemeClr val="accent6"/>
            </a:solidFill>
          </a:ln>
        </p:spPr>
        <p:txBody>
          <a:bodyPr wrap="square" rtlCol="0">
            <a:spAutoFit/>
          </a:bodyPr>
          <a:lstStyle/>
          <a:p>
            <a:r>
              <a:rPr lang="en-GB">
                <a:solidFill>
                  <a:srgbClr val="FF0000"/>
                </a:solidFill>
              </a:rPr>
              <a:t>In preparation. Proposed changes to the childhood vaccination schedule page for HCP</a:t>
            </a:r>
          </a:p>
        </p:txBody>
      </p:sp>
      <p:pic>
        <p:nvPicPr>
          <p:cNvPr id="11" name="Picture 10">
            <a:extLst>
              <a:ext uri="{FF2B5EF4-FFF2-40B4-BE49-F238E27FC236}">
                <a16:creationId xmlns:a16="http://schemas.microsoft.com/office/drawing/2014/main" id="{F9CA1202-D859-1216-E842-508D793B6160}"/>
              </a:ext>
            </a:extLst>
          </p:cNvPr>
          <p:cNvPicPr>
            <a:picLocks noChangeAspect="1"/>
          </p:cNvPicPr>
          <p:nvPr/>
        </p:nvPicPr>
        <p:blipFill>
          <a:blip r:embed="rId7"/>
          <a:stretch>
            <a:fillRect/>
          </a:stretch>
        </p:blipFill>
        <p:spPr>
          <a:xfrm>
            <a:off x="4706456" y="6704961"/>
            <a:ext cx="4259840" cy="2607175"/>
          </a:xfrm>
          <a:prstGeom prst="rect">
            <a:avLst/>
          </a:prstGeom>
          <a:ln>
            <a:solidFill>
              <a:schemeClr val="accent6"/>
            </a:solidFill>
          </a:ln>
        </p:spPr>
      </p:pic>
      <p:sp>
        <p:nvSpPr>
          <p:cNvPr id="12" name="TextBox 11">
            <a:extLst>
              <a:ext uri="{FF2B5EF4-FFF2-40B4-BE49-F238E27FC236}">
                <a16:creationId xmlns:a16="http://schemas.microsoft.com/office/drawing/2014/main" id="{B08BC655-CE7A-C6F5-4F2B-D70B7E07F405}"/>
              </a:ext>
            </a:extLst>
          </p:cNvPr>
          <p:cNvSpPr txBox="1"/>
          <p:nvPr/>
        </p:nvSpPr>
        <p:spPr>
          <a:xfrm>
            <a:off x="9321706" y="6698362"/>
            <a:ext cx="4435475" cy="1757917"/>
          </a:xfrm>
          <a:prstGeom prst="rect">
            <a:avLst/>
          </a:prstGeom>
          <a:noFill/>
          <a:ln>
            <a:solidFill>
              <a:schemeClr val="accent6"/>
            </a:solidFill>
          </a:ln>
        </p:spPr>
        <p:txBody>
          <a:bodyPr wrap="square" rtlCol="0">
            <a:spAutoFit/>
          </a:bodyPr>
          <a:lstStyle/>
          <a:p>
            <a:r>
              <a:rPr lang="en-GB">
                <a:solidFill>
                  <a:srgbClr val="FF0000"/>
                </a:solidFill>
              </a:rPr>
              <a:t>In preparation. Proposed changes to the childhood vaccination schedule public page.</a:t>
            </a:r>
          </a:p>
        </p:txBody>
      </p:sp>
      <p:cxnSp>
        <p:nvCxnSpPr>
          <p:cNvPr id="16" name="Straight Arrow Connector 15">
            <a:extLst>
              <a:ext uri="{FF2B5EF4-FFF2-40B4-BE49-F238E27FC236}">
                <a16:creationId xmlns:a16="http://schemas.microsoft.com/office/drawing/2014/main" id="{BC05F52E-67BD-1115-D7E4-C3A88C5B0E73}"/>
              </a:ext>
            </a:extLst>
          </p:cNvPr>
          <p:cNvCxnSpPr/>
          <p:nvPr/>
        </p:nvCxnSpPr>
        <p:spPr>
          <a:xfrm flipV="1">
            <a:off x="8128132" y="2100263"/>
            <a:ext cx="826630" cy="25013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FBEEF15-5986-0D6D-3E16-16689781A7D2}"/>
              </a:ext>
            </a:extLst>
          </p:cNvPr>
          <p:cNvCxnSpPr>
            <a:cxnSpLocks/>
          </p:cNvCxnSpPr>
          <p:nvPr/>
        </p:nvCxnSpPr>
        <p:spPr>
          <a:xfrm>
            <a:off x="8063141" y="2808405"/>
            <a:ext cx="1258562" cy="146817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0F317E9-ADA9-F850-E77D-140759A440FD}"/>
              </a:ext>
            </a:extLst>
          </p:cNvPr>
          <p:cNvCxnSpPr>
            <a:cxnSpLocks/>
          </p:cNvCxnSpPr>
          <p:nvPr/>
        </p:nvCxnSpPr>
        <p:spPr>
          <a:xfrm>
            <a:off x="5620460" y="5633147"/>
            <a:ext cx="406267" cy="106521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1433EF6-BBA7-C75B-0484-4CBE392A4AE2}"/>
              </a:ext>
            </a:extLst>
          </p:cNvPr>
          <p:cNvCxnSpPr>
            <a:cxnSpLocks/>
          </p:cNvCxnSpPr>
          <p:nvPr/>
        </p:nvCxnSpPr>
        <p:spPr>
          <a:xfrm>
            <a:off x="5901974" y="5562280"/>
            <a:ext cx="3419731" cy="114268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B1D4F270-64D2-E58D-BE9E-B386AB82313F}"/>
              </a:ext>
            </a:extLst>
          </p:cNvPr>
          <p:cNvCxnSpPr>
            <a:cxnSpLocks/>
          </p:cNvCxnSpPr>
          <p:nvPr/>
        </p:nvCxnSpPr>
        <p:spPr>
          <a:xfrm>
            <a:off x="11158645" y="3559802"/>
            <a:ext cx="0" cy="592287"/>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F64BB1E-2FC3-87C1-9EAB-FBBBE0A526A8}"/>
              </a:ext>
            </a:extLst>
          </p:cNvPr>
          <p:cNvCxnSpPr>
            <a:cxnSpLocks/>
          </p:cNvCxnSpPr>
          <p:nvPr/>
        </p:nvCxnSpPr>
        <p:spPr>
          <a:xfrm flipH="1">
            <a:off x="8966296" y="7693170"/>
            <a:ext cx="355407"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346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D700F-8089-A787-8895-102ACC2C9A6E}"/>
              </a:ext>
            </a:extLst>
          </p:cNvPr>
          <p:cNvSpPr>
            <a:spLocks noGrp="1"/>
          </p:cNvSpPr>
          <p:nvPr>
            <p:ph type="title"/>
          </p:nvPr>
        </p:nvSpPr>
        <p:spPr/>
        <p:txBody>
          <a:bodyPr lIns="91440" tIns="45720" rIns="91440" bIns="45720" anchor="t"/>
          <a:lstStyle/>
          <a:p>
            <a:pPr algn="ctr"/>
            <a:r>
              <a:rPr lang="en-GB" sz="5400"/>
              <a:t>SharePoint page: NHS employees</a:t>
            </a:r>
            <a:endParaRPr lang="en-US"/>
          </a:p>
        </p:txBody>
      </p:sp>
      <p:sp>
        <p:nvSpPr>
          <p:cNvPr id="4" name="Slide Number Placeholder 3">
            <a:extLst>
              <a:ext uri="{FF2B5EF4-FFF2-40B4-BE49-F238E27FC236}">
                <a16:creationId xmlns:a16="http://schemas.microsoft.com/office/drawing/2014/main" id="{BFCE4B1A-91A9-199D-DC78-5F5DD1429D15}"/>
              </a:ext>
            </a:extLst>
          </p:cNvPr>
          <p:cNvSpPr>
            <a:spLocks noGrp="1"/>
          </p:cNvSpPr>
          <p:nvPr>
            <p:ph type="sldNum" sz="quarter" idx="12"/>
          </p:nvPr>
        </p:nvSpPr>
        <p:spPr/>
        <p:txBody>
          <a:bodyPr/>
          <a:lstStyle/>
          <a:p>
            <a:fld id="{561D0CCE-8DCC-44DC-A653-AE62B1D84A52}" type="slidenum">
              <a:rPr lang="en-GB" smtClean="0"/>
              <a:pPr/>
              <a:t>14</a:t>
            </a:fld>
            <a:endParaRPr lang="en-GB"/>
          </a:p>
        </p:txBody>
      </p:sp>
      <p:pic>
        <p:nvPicPr>
          <p:cNvPr id="14" name="Picture 13">
            <a:extLst>
              <a:ext uri="{FF2B5EF4-FFF2-40B4-BE49-F238E27FC236}">
                <a16:creationId xmlns:a16="http://schemas.microsoft.com/office/drawing/2014/main" id="{1BCC3636-0F3E-38DF-3737-78C1F11BF235}"/>
              </a:ext>
            </a:extLst>
          </p:cNvPr>
          <p:cNvPicPr>
            <a:picLocks noChangeAspect="1"/>
          </p:cNvPicPr>
          <p:nvPr/>
        </p:nvPicPr>
        <p:blipFill>
          <a:blip r:embed="rId2"/>
          <a:stretch>
            <a:fillRect/>
          </a:stretch>
        </p:blipFill>
        <p:spPr>
          <a:xfrm>
            <a:off x="3143250" y="1549580"/>
            <a:ext cx="12001500" cy="6753225"/>
          </a:xfrm>
          <a:prstGeom prst="rect">
            <a:avLst/>
          </a:prstGeom>
          <a:ln>
            <a:solidFill>
              <a:schemeClr val="accent6"/>
            </a:solidFill>
          </a:ln>
        </p:spPr>
      </p:pic>
      <p:sp>
        <p:nvSpPr>
          <p:cNvPr id="6" name="TextBox 5">
            <a:extLst>
              <a:ext uri="{FF2B5EF4-FFF2-40B4-BE49-F238E27FC236}">
                <a16:creationId xmlns:a16="http://schemas.microsoft.com/office/drawing/2014/main" id="{3449F706-D07B-89E6-597E-227F0D30A474}"/>
              </a:ext>
            </a:extLst>
          </p:cNvPr>
          <p:cNvSpPr txBox="1"/>
          <p:nvPr/>
        </p:nvSpPr>
        <p:spPr>
          <a:xfrm>
            <a:off x="4554264" y="8662464"/>
            <a:ext cx="9150926" cy="508729"/>
          </a:xfrm>
          <a:prstGeom prst="rect">
            <a:avLst/>
          </a:prstGeom>
          <a:noFill/>
        </p:spPr>
        <p:txBody>
          <a:bodyPr wrap="square">
            <a:spAutoFit/>
          </a:bodyPr>
          <a:lstStyle/>
          <a:p>
            <a:r>
              <a:rPr lang="en-GB">
                <a:hlinkClick r:id="rId3"/>
              </a:rPr>
              <a:t>Vaccine Preventable Disease Programme (VPDP) - Home</a:t>
            </a:r>
            <a:endParaRPr lang="en-GB"/>
          </a:p>
        </p:txBody>
      </p:sp>
    </p:spTree>
    <p:extLst>
      <p:ext uri="{BB962C8B-B14F-4D97-AF65-F5344CB8AC3E}">
        <p14:creationId xmlns:p14="http://schemas.microsoft.com/office/powerpoint/2010/main" val="2946807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15</a:t>
            </a:fld>
            <a:endParaRPr lang="en-GB"/>
          </a:p>
        </p:txBody>
      </p:sp>
      <p:sp>
        <p:nvSpPr>
          <p:cNvPr id="5" name="Title 1">
            <a:extLst>
              <a:ext uri="{FF2B5EF4-FFF2-40B4-BE49-F238E27FC236}">
                <a16:creationId xmlns:a16="http://schemas.microsoft.com/office/drawing/2014/main" id="{65AAF3BE-2227-1422-05CD-629513AEF821}"/>
              </a:ext>
            </a:extLst>
          </p:cNvPr>
          <p:cNvSpPr>
            <a:spLocks noGrp="1"/>
          </p:cNvSpPr>
          <p:nvPr>
            <p:ph type="title"/>
          </p:nvPr>
        </p:nvSpPr>
        <p:spPr>
          <a:xfrm>
            <a:off x="1257300" y="551069"/>
            <a:ext cx="15773400" cy="108723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800"/>
              <a:t>Training resources</a:t>
            </a:r>
          </a:p>
        </p:txBody>
      </p:sp>
      <p:pic>
        <p:nvPicPr>
          <p:cNvPr id="13314" name="Picture 2">
            <a:extLst>
              <a:ext uri="{FF2B5EF4-FFF2-40B4-BE49-F238E27FC236}">
                <a16:creationId xmlns:a16="http://schemas.microsoft.com/office/drawing/2014/main" id="{657A3CDF-4F14-DF3B-84C6-1330426482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898" y="2148112"/>
            <a:ext cx="6552386" cy="475119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01D28DE-D8CE-E50A-DAEF-D7EDD87AC5CB}"/>
              </a:ext>
            </a:extLst>
          </p:cNvPr>
          <p:cNvSpPr txBox="1"/>
          <p:nvPr/>
        </p:nvSpPr>
        <p:spPr>
          <a:xfrm>
            <a:off x="549275" y="7264380"/>
            <a:ext cx="9150350" cy="954107"/>
          </a:xfrm>
          <a:prstGeom prst="rect">
            <a:avLst/>
          </a:prstGeom>
          <a:noFill/>
        </p:spPr>
        <p:txBody>
          <a:bodyPr wrap="square">
            <a:spAutoFit/>
          </a:bodyPr>
          <a:lstStyle/>
          <a:p>
            <a:r>
              <a:rPr lang="en-GB" sz="2800" b="0" i="0" u="sng" strike="noStrike">
                <a:solidFill>
                  <a:srgbClr val="00A7A7"/>
                </a:solidFill>
                <a:effectLst/>
                <a:latin typeface="Arial" panose="020B0604020202020204" pitchFamily="34" charset="0"/>
                <a:hlinkClick r:id="rId3"/>
              </a:rPr>
              <a:t>Vaccine resources for health and social care professionals - Public Health Wales</a:t>
            </a:r>
            <a:endParaRPr lang="en-GB"/>
          </a:p>
        </p:txBody>
      </p:sp>
      <p:pic>
        <p:nvPicPr>
          <p:cNvPr id="13320" name="Picture 8">
            <a:extLst>
              <a:ext uri="{FF2B5EF4-FFF2-40B4-BE49-F238E27FC236}">
                <a16:creationId xmlns:a16="http://schemas.microsoft.com/office/drawing/2014/main" id="{06D0C0FE-9CDF-8571-565B-A691949880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50433" y="1278072"/>
            <a:ext cx="7073948" cy="320856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E81CED27-15C9-7877-EA56-DCDE86DE53D6}"/>
              </a:ext>
            </a:extLst>
          </p:cNvPr>
          <p:cNvSpPr txBox="1"/>
          <p:nvPr/>
        </p:nvSpPr>
        <p:spPr>
          <a:xfrm>
            <a:off x="11377662" y="4482752"/>
            <a:ext cx="3829050" cy="1384995"/>
          </a:xfrm>
          <a:prstGeom prst="rect">
            <a:avLst/>
          </a:prstGeom>
          <a:noFill/>
        </p:spPr>
        <p:txBody>
          <a:bodyPr wrap="square">
            <a:spAutoFit/>
          </a:bodyPr>
          <a:lstStyle/>
          <a:p>
            <a:r>
              <a:rPr lang="en-GB" sz="2800" b="0" i="0" u="sng" strike="noStrike">
                <a:solidFill>
                  <a:srgbClr val="00A7A7"/>
                </a:solidFill>
                <a:effectLst/>
                <a:latin typeface="Arial" panose="020B0604020202020204" pitchFamily="34" charset="0"/>
                <a:hlinkClick r:id="rId5"/>
              </a:rPr>
              <a:t>Immunisation training resources and events - Public Health Wales</a:t>
            </a:r>
            <a:endParaRPr lang="en-GB"/>
          </a:p>
        </p:txBody>
      </p:sp>
      <p:pic>
        <p:nvPicPr>
          <p:cNvPr id="13322" name="Picture 10">
            <a:extLst>
              <a:ext uri="{FF2B5EF4-FFF2-40B4-BE49-F238E27FC236}">
                <a16:creationId xmlns:a16="http://schemas.microsoft.com/office/drawing/2014/main" id="{DEF3F833-636B-4B5B-EC67-E15679D9AA8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49058" y="5986811"/>
            <a:ext cx="7313305" cy="3094932"/>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11">
            <a:extLst>
              <a:ext uri="{FF2B5EF4-FFF2-40B4-BE49-F238E27FC236}">
                <a16:creationId xmlns:a16="http://schemas.microsoft.com/office/drawing/2014/main" id="{D9B73A59-3B3E-2FCE-A0C2-764A7870FCBE}"/>
              </a:ext>
            </a:extLst>
          </p:cNvPr>
          <p:cNvCxnSpPr>
            <a:cxnSpLocks/>
          </p:cNvCxnSpPr>
          <p:nvPr/>
        </p:nvCxnSpPr>
        <p:spPr>
          <a:xfrm flipV="1">
            <a:off x="4779818" y="3699164"/>
            <a:ext cx="5347855" cy="21119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086E49C-44EC-FA25-5A10-BB97C5EE216D}"/>
              </a:ext>
            </a:extLst>
          </p:cNvPr>
          <p:cNvCxnSpPr>
            <a:cxnSpLocks/>
          </p:cNvCxnSpPr>
          <p:nvPr/>
        </p:nvCxnSpPr>
        <p:spPr>
          <a:xfrm>
            <a:off x="6968836" y="6354325"/>
            <a:ext cx="2949864" cy="89580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3941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800" b="0" i="0" u="none" strike="noStrike">
                <a:solidFill>
                  <a:srgbClr val="212A73"/>
                </a:solidFill>
                <a:effectLst/>
                <a:latin typeface="Arial" panose="020B0604020202020204" pitchFamily="34" charset="0"/>
              </a:rPr>
              <a:t>Planned resources </a:t>
            </a:r>
            <a:endParaRPr lang="en-GB" sz="48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16</a:t>
            </a:fld>
            <a:endParaRPr lang="en-GB"/>
          </a:p>
        </p:txBody>
      </p:sp>
      <p:sp>
        <p:nvSpPr>
          <p:cNvPr id="8" name="TextBox 7">
            <a:extLst>
              <a:ext uri="{FF2B5EF4-FFF2-40B4-BE49-F238E27FC236}">
                <a16:creationId xmlns:a16="http://schemas.microsoft.com/office/drawing/2014/main" id="{DEBFD614-5AAF-7BE6-AE0B-164ADD19F6A0}"/>
              </a:ext>
            </a:extLst>
          </p:cNvPr>
          <p:cNvSpPr txBox="1"/>
          <p:nvPr/>
        </p:nvSpPr>
        <p:spPr>
          <a:xfrm>
            <a:off x="866775" y="2085370"/>
            <a:ext cx="9150350" cy="2246769"/>
          </a:xfrm>
          <a:prstGeom prst="rect">
            <a:avLst/>
          </a:prstGeom>
          <a:noFill/>
        </p:spPr>
        <p:txBody>
          <a:bodyPr wrap="square" lIns="91440" tIns="45720" rIns="91440" bIns="45720" anchor="t">
            <a:spAutoFit/>
          </a:bodyPr>
          <a:lstStyle/>
          <a:p>
            <a:pPr algn="l" rtl="0" fontAlgn="base">
              <a:buFont typeface="Arial" panose="020B0604020202020204" pitchFamily="34" charset="0"/>
              <a:buChar char="•"/>
            </a:pPr>
            <a:r>
              <a:rPr lang="en-GB" sz="2400" b="0" i="0" u="none" strike="noStrike">
                <a:solidFill>
                  <a:srgbClr val="212A73"/>
                </a:solidFill>
                <a:effectLst/>
                <a:latin typeface="Arial"/>
                <a:cs typeface="Arial"/>
              </a:rPr>
              <a:t> </a:t>
            </a:r>
            <a:r>
              <a:rPr lang="en-GB" sz="2800" b="0" i="0" u="none" strike="noStrike">
                <a:solidFill>
                  <a:srgbClr val="212A73"/>
                </a:solidFill>
                <a:effectLst/>
                <a:latin typeface="Arial"/>
                <a:cs typeface="Arial"/>
              </a:rPr>
              <a:t>There will be a full range of resources and guidance for healthcare professionals, parents and carers. </a:t>
            </a:r>
            <a:r>
              <a:rPr lang="en-US" sz="2800" b="0" i="0">
                <a:solidFill>
                  <a:srgbClr val="212A73"/>
                </a:solidFill>
                <a:effectLst/>
                <a:latin typeface="Arial"/>
                <a:cs typeface="Arial"/>
              </a:rPr>
              <a:t>​</a:t>
            </a:r>
          </a:p>
          <a:p>
            <a:pPr algn="l" rtl="0" fontAlgn="base">
              <a:buFont typeface="Arial" panose="020B0604020202020204" pitchFamily="34" charset="0"/>
              <a:buChar char="•"/>
            </a:pPr>
            <a:endParaRPr lang="en-US" sz="2800">
              <a:solidFill>
                <a:srgbClr val="212A73"/>
              </a:solidFill>
              <a:latin typeface="Arial" panose="020B0604020202020204" pitchFamily="34" charset="0"/>
              <a:cs typeface="Arial"/>
            </a:endParaRPr>
          </a:p>
          <a:p>
            <a:pPr algn="l" rtl="0" fontAlgn="base">
              <a:buFont typeface="Arial" panose="020B0604020202020204" pitchFamily="34" charset="0"/>
              <a:buChar char="•"/>
            </a:pPr>
            <a:r>
              <a:rPr lang="en-GB" sz="2800" b="0" i="0" u="none" strike="noStrike">
                <a:solidFill>
                  <a:srgbClr val="212A73"/>
                </a:solidFill>
                <a:effectLst/>
                <a:latin typeface="Arial"/>
                <a:cs typeface="Arial"/>
              </a:rPr>
              <a:t> All relevant Green Book chapters, PGDs and existing resources  will be updated.</a:t>
            </a:r>
            <a:endParaRPr lang="en-US" sz="2800" b="0" i="0">
              <a:solidFill>
                <a:srgbClr val="212A73"/>
              </a:solidFill>
              <a:effectLst/>
              <a:latin typeface="Arial"/>
              <a:cs typeface="Arial"/>
            </a:endParaRPr>
          </a:p>
        </p:txBody>
      </p:sp>
      <p:sp>
        <p:nvSpPr>
          <p:cNvPr id="10" name="TextBox 9">
            <a:extLst>
              <a:ext uri="{FF2B5EF4-FFF2-40B4-BE49-F238E27FC236}">
                <a16:creationId xmlns:a16="http://schemas.microsoft.com/office/drawing/2014/main" id="{6039A0FB-2088-F9BA-1C4D-40390235949E}"/>
              </a:ext>
            </a:extLst>
          </p:cNvPr>
          <p:cNvSpPr txBox="1"/>
          <p:nvPr/>
        </p:nvSpPr>
        <p:spPr>
          <a:xfrm>
            <a:off x="866775" y="4849427"/>
            <a:ext cx="9151256" cy="523220"/>
          </a:xfrm>
          <a:prstGeom prst="rect">
            <a:avLst/>
          </a:prstGeom>
          <a:noFill/>
        </p:spPr>
        <p:txBody>
          <a:bodyPr wrap="square">
            <a:spAutoFit/>
          </a:bodyPr>
          <a:lstStyle/>
          <a:p>
            <a:r>
              <a:rPr lang="en-GB" sz="2800" b="0" i="0" u="sng" strike="noStrike">
                <a:solidFill>
                  <a:srgbClr val="00A7A7"/>
                </a:solidFill>
                <a:effectLst/>
                <a:latin typeface="Arial" panose="020B0604020202020204" pitchFamily="34" charset="0"/>
                <a:hlinkClick r:id="rId2"/>
              </a:rPr>
              <a:t>Immunisation against infectious disease - GOV.UK</a:t>
            </a:r>
            <a:endParaRPr lang="en-GB"/>
          </a:p>
        </p:txBody>
      </p:sp>
      <p:sp>
        <p:nvSpPr>
          <p:cNvPr id="12" name="TextBox 11">
            <a:extLst>
              <a:ext uri="{FF2B5EF4-FFF2-40B4-BE49-F238E27FC236}">
                <a16:creationId xmlns:a16="http://schemas.microsoft.com/office/drawing/2014/main" id="{EBA3780A-6F83-B6C1-C26D-A672BB07DA40}"/>
              </a:ext>
            </a:extLst>
          </p:cNvPr>
          <p:cNvSpPr txBox="1"/>
          <p:nvPr/>
        </p:nvSpPr>
        <p:spPr>
          <a:xfrm>
            <a:off x="866775" y="5845048"/>
            <a:ext cx="9151256" cy="954107"/>
          </a:xfrm>
          <a:prstGeom prst="rect">
            <a:avLst/>
          </a:prstGeom>
          <a:noFill/>
        </p:spPr>
        <p:txBody>
          <a:bodyPr wrap="square">
            <a:spAutoFit/>
          </a:bodyPr>
          <a:lstStyle/>
          <a:p>
            <a:r>
              <a:rPr lang="en-GB" sz="2800" b="0" i="0" u="sng" strike="noStrike">
                <a:solidFill>
                  <a:srgbClr val="00A7A7"/>
                </a:solidFill>
                <a:effectLst/>
                <a:latin typeface="Arial" panose="020B0604020202020204" pitchFamily="34" charset="0"/>
                <a:hlinkClick r:id="rId3"/>
              </a:rPr>
              <a:t>Patient Group Directions (PGD) - Welsh Medicines Advice Service</a:t>
            </a:r>
            <a:endParaRPr lang="en-GB"/>
          </a:p>
        </p:txBody>
      </p:sp>
      <p:pic>
        <p:nvPicPr>
          <p:cNvPr id="14338" name="Picture 2">
            <a:extLst>
              <a:ext uri="{FF2B5EF4-FFF2-40B4-BE49-F238E27FC236}">
                <a16:creationId xmlns:a16="http://schemas.microsoft.com/office/drawing/2014/main" id="{1BD37180-84C1-7F44-7907-9A60882840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98073" y="2085370"/>
            <a:ext cx="4704670" cy="5772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3404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88352" y="3544440"/>
            <a:ext cx="10560845" cy="1085364"/>
          </a:xfrm>
        </p:spPr>
        <p:txBody>
          <a:bodyPr>
            <a:noAutofit/>
          </a:bodyPr>
          <a:lstStyle/>
          <a:p>
            <a:r>
              <a:rPr lang="en-GB" sz="4000">
                <a:solidFill>
                  <a:schemeClr val="bg1">
                    <a:lumMod val="95000"/>
                  </a:schemeClr>
                </a:solidFill>
              </a:rPr>
              <a:t>Epidemiology and Surveillance</a:t>
            </a:r>
          </a:p>
        </p:txBody>
      </p:sp>
      <p:sp>
        <p:nvSpPr>
          <p:cNvPr id="6" name="Text Placeholder 5">
            <a:extLst>
              <a:ext uri="{FF2B5EF4-FFF2-40B4-BE49-F238E27FC236}">
                <a16:creationId xmlns:a16="http://schemas.microsoft.com/office/drawing/2014/main" id="{798F4CB7-72C8-AE0A-350A-449239B83010}"/>
              </a:ext>
            </a:extLst>
          </p:cNvPr>
          <p:cNvSpPr>
            <a:spLocks noGrp="1"/>
          </p:cNvSpPr>
          <p:nvPr>
            <p:ph type="body" sz="quarter" idx="11"/>
          </p:nvPr>
        </p:nvSpPr>
        <p:spPr>
          <a:xfrm>
            <a:off x="687560" y="5175250"/>
            <a:ext cx="10561637" cy="1941513"/>
          </a:xfrm>
        </p:spPr>
        <p:txBody>
          <a:bodyPr/>
          <a:lstStyle/>
          <a:p>
            <a:r>
              <a:rPr lang="en-GB" sz="2400"/>
              <a:t>Charlotte McDermott – Senior Epidemiologist – Health Protection - CDSC</a:t>
            </a: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7506950" y="9580563"/>
            <a:ext cx="781050" cy="550862"/>
          </a:xfrm>
          <a:prstGeom prst="rect">
            <a:avLst/>
          </a:prstGeom>
        </p:spPr>
        <p:txBody>
          <a:bodyPr/>
          <a:lstStyle/>
          <a:p>
            <a:fld id="{561D0CCE-8DCC-44DC-A653-AE62B1D84A52}" type="slidenum">
              <a:rPr lang="en-GB" smtClean="0"/>
              <a:pPr/>
              <a:t>17</a:t>
            </a:fld>
            <a:endParaRPr lang="en-GB"/>
          </a:p>
        </p:txBody>
      </p:sp>
    </p:spTree>
    <p:extLst>
      <p:ext uri="{BB962C8B-B14F-4D97-AF65-F5344CB8AC3E}">
        <p14:creationId xmlns:p14="http://schemas.microsoft.com/office/powerpoint/2010/main" val="22839016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A17E28-AED4-0D0B-8389-4FBAB1621F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D27A9F-2C3F-A9D6-9333-F5D11154D231}"/>
              </a:ext>
            </a:extLst>
          </p:cNvPr>
          <p:cNvSpPr>
            <a:spLocks noGrp="1"/>
          </p:cNvSpPr>
          <p:nvPr>
            <p:ph type="title"/>
          </p:nvPr>
        </p:nvSpPr>
        <p:spPr/>
        <p:txBody>
          <a:bodyPr lIns="91440" tIns="45720" rIns="91440" bIns="45720" anchor="t"/>
          <a:lstStyle/>
          <a:p>
            <a:r>
              <a:rPr lang="en-GB" sz="4400" b="1">
                <a:cs typeface="Arial"/>
              </a:rPr>
              <a:t>Quarterly COVER Report: Oct-Dec 2024</a:t>
            </a:r>
          </a:p>
        </p:txBody>
      </p:sp>
      <p:sp>
        <p:nvSpPr>
          <p:cNvPr id="4" name="Slide Number Placeholder 3">
            <a:extLst>
              <a:ext uri="{FF2B5EF4-FFF2-40B4-BE49-F238E27FC236}">
                <a16:creationId xmlns:a16="http://schemas.microsoft.com/office/drawing/2014/main" id="{E1FF5D4A-1F33-5919-4D3F-E67B308C5BFE}"/>
              </a:ext>
            </a:extLst>
          </p:cNvPr>
          <p:cNvSpPr>
            <a:spLocks noGrp="1"/>
          </p:cNvSpPr>
          <p:nvPr>
            <p:ph type="sldNum" sz="quarter" idx="12"/>
          </p:nvPr>
        </p:nvSpPr>
        <p:spPr/>
        <p:txBody>
          <a:bodyPr/>
          <a:lstStyle/>
          <a:p>
            <a:fld id="{561D0CCE-8DCC-44DC-A653-AE62B1D84A52}" type="slidenum">
              <a:rPr lang="en-GB" smtClean="0"/>
              <a:pPr/>
              <a:t>18</a:t>
            </a:fld>
            <a:endParaRPr lang="en-GB"/>
          </a:p>
        </p:txBody>
      </p:sp>
      <p:sp>
        <p:nvSpPr>
          <p:cNvPr id="6" name="TextBox 5">
            <a:extLst>
              <a:ext uri="{FF2B5EF4-FFF2-40B4-BE49-F238E27FC236}">
                <a16:creationId xmlns:a16="http://schemas.microsoft.com/office/drawing/2014/main" id="{23539B0F-4F8A-271B-7750-EB1FB4CBF677}"/>
              </a:ext>
            </a:extLst>
          </p:cNvPr>
          <p:cNvSpPr txBox="1"/>
          <p:nvPr/>
        </p:nvSpPr>
        <p:spPr>
          <a:xfrm>
            <a:off x="577884" y="1972223"/>
            <a:ext cx="7417304" cy="7895367"/>
          </a:xfrm>
          <a:prstGeom prst="rect">
            <a:avLst/>
          </a:prstGeom>
          <a:noFill/>
        </p:spPr>
        <p:txBody>
          <a:bodyPr wrap="square" lIns="91440" tIns="45720" rIns="91440" bIns="45720" anchor="t">
            <a:spAutoFit/>
          </a:bodyPr>
          <a:lstStyle/>
          <a:p>
            <a:r>
              <a:rPr lang="en-GB" sz="2400">
                <a:solidFill>
                  <a:srgbClr val="DE0090"/>
                </a:solidFill>
                <a:ea typeface="+mn-lt"/>
                <a:cs typeface="+mn-lt"/>
              </a:rPr>
              <a:t>Results are for children living in Wales in December 2024 and reaching their first  birthday during the quarter 01/10/2024 to 31/12/2024. </a:t>
            </a:r>
            <a:endParaRPr lang="en-US" sz="2700">
              <a:solidFill>
                <a:srgbClr val="DE0090"/>
              </a:solidFill>
              <a:cs typeface="Arial"/>
            </a:endParaRPr>
          </a:p>
          <a:p>
            <a:endParaRPr lang="en-GB" sz="2400">
              <a:solidFill>
                <a:srgbClr val="212A73"/>
              </a:solidFill>
              <a:ea typeface="+mn-lt"/>
              <a:cs typeface="+mn-lt"/>
            </a:endParaRPr>
          </a:p>
          <a:p>
            <a:pPr marL="342900" indent="-342900">
              <a:buFont typeface="Arial"/>
              <a:buChar char="•"/>
            </a:pPr>
            <a:endParaRPr lang="en-GB" sz="2400">
              <a:solidFill>
                <a:srgbClr val="212A73"/>
              </a:solidFill>
              <a:ea typeface="+mn-lt"/>
              <a:cs typeface="+mn-lt"/>
            </a:endParaRPr>
          </a:p>
          <a:p>
            <a:pPr marL="342900" indent="-342900">
              <a:buFont typeface="Arial"/>
              <a:buChar char="•"/>
            </a:pPr>
            <a:r>
              <a:rPr lang="en-GB" sz="2400">
                <a:solidFill>
                  <a:srgbClr val="212A73"/>
                </a:solidFill>
                <a:ea typeface="+mn-lt"/>
                <a:cs typeface="+mn-lt"/>
              </a:rPr>
              <a:t>Uptake of two doses of </a:t>
            </a:r>
            <a:r>
              <a:rPr lang="en-GB" sz="2400" err="1">
                <a:solidFill>
                  <a:srgbClr val="212A73"/>
                </a:solidFill>
                <a:ea typeface="+mn-lt"/>
                <a:cs typeface="+mn-lt"/>
              </a:rPr>
              <a:t>MenB</a:t>
            </a:r>
            <a:r>
              <a:rPr lang="en-GB" sz="2400">
                <a:solidFill>
                  <a:srgbClr val="212A73"/>
                </a:solidFill>
                <a:ea typeface="+mn-lt"/>
                <a:cs typeface="+mn-lt"/>
              </a:rPr>
              <a:t> vaccine, scheduled at 8 weeks and 16 weeks of age, in children reaching their first birthday was </a:t>
            </a:r>
            <a:r>
              <a:rPr lang="en-GB" sz="2400" b="1">
                <a:solidFill>
                  <a:srgbClr val="212A73"/>
                </a:solidFill>
                <a:ea typeface="+mn-lt"/>
                <a:cs typeface="+mn-lt"/>
              </a:rPr>
              <a:t>94.3%. </a:t>
            </a:r>
            <a:endParaRPr lang="en-US" sz="2700" b="1">
              <a:cs typeface="Arial"/>
            </a:endParaRPr>
          </a:p>
          <a:p>
            <a:pPr marL="342900" indent="-342900">
              <a:buFont typeface="Arial"/>
              <a:buChar char="•"/>
            </a:pPr>
            <a:endParaRPr lang="en-GB" sz="2400" b="1">
              <a:cs typeface="Arial"/>
            </a:endParaRPr>
          </a:p>
          <a:p>
            <a:pPr marL="342900" indent="-342900">
              <a:buFont typeface="Arial"/>
              <a:buChar char="•"/>
            </a:pPr>
            <a:r>
              <a:rPr lang="en-GB" sz="2400">
                <a:cs typeface="Arial"/>
              </a:rPr>
              <a:t>Uptake of primary pneumococcal conjugate vaccination (PCV) in children reaching their first birthday was </a:t>
            </a:r>
            <a:r>
              <a:rPr lang="en-GB" sz="2400" b="1">
                <a:cs typeface="Arial"/>
              </a:rPr>
              <a:t>95.9%. </a:t>
            </a:r>
            <a:endParaRPr lang="en-GB">
              <a:cs typeface="Arial"/>
            </a:endParaRPr>
          </a:p>
          <a:p>
            <a:endParaRPr lang="en-GB" sz="2400" b="1">
              <a:solidFill>
                <a:srgbClr val="212A73"/>
              </a:solidFill>
              <a:ea typeface="+mn-lt"/>
              <a:cs typeface="+mn-lt"/>
            </a:endParaRPr>
          </a:p>
          <a:p>
            <a:pPr marL="342900" indent="-342900">
              <a:buFont typeface="Arial"/>
              <a:buChar char="•"/>
            </a:pPr>
            <a:r>
              <a:rPr lang="en-GB" sz="2400">
                <a:solidFill>
                  <a:srgbClr val="212A73"/>
                </a:solidFill>
                <a:latin typeface="Arial"/>
                <a:cs typeface="Arial"/>
              </a:rPr>
              <a:t>PCV Uptake has remained consistently above 95% since 2021.</a:t>
            </a:r>
            <a:endParaRPr lang="en-GB" sz="2400">
              <a:solidFill>
                <a:srgbClr val="212A73"/>
              </a:solidFill>
              <a:latin typeface="Arial" panose="020B0604020202020204" pitchFamily="34" charset="0"/>
              <a:cs typeface="Arial" panose="020B0604020202020204" pitchFamily="34" charset="0"/>
            </a:endParaRPr>
          </a:p>
          <a:p>
            <a:pPr marL="342900" indent="-342900">
              <a:buFont typeface="Arial"/>
              <a:buChar char="•"/>
            </a:pPr>
            <a:endParaRPr lang="en-GB" sz="2400">
              <a:solidFill>
                <a:srgbClr val="212A73"/>
              </a:solidFill>
              <a:latin typeface="Arial" panose="020B0604020202020204" pitchFamily="34" charset="0"/>
              <a:cs typeface="Arial" panose="020B0604020202020204" pitchFamily="34" charset="0"/>
            </a:endParaRPr>
          </a:p>
          <a:p>
            <a:pPr marL="342900" indent="-342900">
              <a:buFont typeface="Arial"/>
              <a:buChar char="•"/>
            </a:pPr>
            <a:r>
              <a:rPr lang="en-GB" sz="2400">
                <a:solidFill>
                  <a:srgbClr val="212A73"/>
                </a:solidFill>
                <a:latin typeface="Arial"/>
                <a:cs typeface="Arial"/>
              </a:rPr>
              <a:t>Since 2022, uptake of two doses of </a:t>
            </a:r>
            <a:r>
              <a:rPr lang="en-GB" sz="2400" err="1">
                <a:solidFill>
                  <a:srgbClr val="212A73"/>
                </a:solidFill>
                <a:latin typeface="Arial"/>
                <a:cs typeface="Arial"/>
              </a:rPr>
              <a:t>MenB</a:t>
            </a:r>
            <a:r>
              <a:rPr lang="en-GB" sz="2400">
                <a:solidFill>
                  <a:srgbClr val="212A73"/>
                </a:solidFill>
                <a:latin typeface="Arial"/>
                <a:cs typeface="Arial"/>
              </a:rPr>
              <a:t> has remained stable and slightly below 95%. </a:t>
            </a:r>
            <a:endParaRPr lang="en-GB" sz="2400">
              <a:solidFill>
                <a:srgbClr val="212A73"/>
              </a:solidFill>
              <a:latin typeface="Arial" panose="020B0604020202020204" pitchFamily="34" charset="0"/>
              <a:cs typeface="Arial" panose="020B0604020202020204" pitchFamily="34" charset="0"/>
            </a:endParaRPr>
          </a:p>
          <a:p>
            <a:endParaRPr lang="en-GB" sz="2400">
              <a:solidFill>
                <a:srgbClr val="212A73"/>
              </a:solidFill>
              <a:latin typeface="Arial" panose="020B0604020202020204" pitchFamily="34" charset="0"/>
              <a:cs typeface="Arial" panose="020B0604020202020204" pitchFamily="34" charset="0"/>
            </a:endParaRPr>
          </a:p>
          <a:p>
            <a:endParaRPr lang="en-GB" sz="2400" b="1">
              <a:solidFill>
                <a:srgbClr val="212A73"/>
              </a:solidFill>
              <a:latin typeface="Arial" panose="020B0604020202020204" pitchFamily="34" charset="0"/>
              <a:cs typeface="Arial" panose="020B0604020202020204" pitchFamily="34" charset="0"/>
            </a:endParaRPr>
          </a:p>
          <a:p>
            <a:pPr fontAlgn="base"/>
            <a:endParaRPr lang="en-GB">
              <a:solidFill>
                <a:srgbClr val="212A73"/>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3E7AD909-5DA1-F559-7582-5CE78BA052A5}"/>
              </a:ext>
            </a:extLst>
          </p:cNvPr>
          <p:cNvSpPr txBox="1"/>
          <p:nvPr/>
        </p:nvSpPr>
        <p:spPr>
          <a:xfrm>
            <a:off x="8530773" y="1837282"/>
            <a:ext cx="975486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t>Percentage uptake of two doses of </a:t>
            </a:r>
            <a:r>
              <a:rPr lang="en-US" sz="2000" b="1" err="1"/>
              <a:t>MenB</a:t>
            </a:r>
            <a:r>
              <a:rPr lang="en-US" sz="2000" b="1"/>
              <a:t> and primary PCV in children reaching their first birthday in Wales, quarter 4 2017 to quarter 4 2024</a:t>
            </a:r>
          </a:p>
        </p:txBody>
      </p:sp>
      <p:pic>
        <p:nvPicPr>
          <p:cNvPr id="3" name="Picture 2">
            <a:extLst>
              <a:ext uri="{FF2B5EF4-FFF2-40B4-BE49-F238E27FC236}">
                <a16:creationId xmlns:a16="http://schemas.microsoft.com/office/drawing/2014/main" id="{80E3ED46-26B5-DBBE-3B82-5152F4DA6E37}"/>
              </a:ext>
            </a:extLst>
          </p:cNvPr>
          <p:cNvPicPr>
            <a:picLocks noChangeAspect="1"/>
          </p:cNvPicPr>
          <p:nvPr/>
        </p:nvPicPr>
        <p:blipFill>
          <a:blip r:embed="rId2"/>
          <a:stretch>
            <a:fillRect/>
          </a:stretch>
        </p:blipFill>
        <p:spPr>
          <a:xfrm>
            <a:off x="8308615" y="2594026"/>
            <a:ext cx="9741661" cy="5658186"/>
          </a:xfrm>
          <a:prstGeom prst="rect">
            <a:avLst/>
          </a:prstGeom>
        </p:spPr>
      </p:pic>
    </p:spTree>
    <p:extLst>
      <p:ext uri="{BB962C8B-B14F-4D97-AF65-F5344CB8AC3E}">
        <p14:creationId xmlns:p14="http://schemas.microsoft.com/office/powerpoint/2010/main" val="4270720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981EF-47B8-14F6-AA1E-B945457D63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13A9ED-1FE0-BBCF-AC03-58B443711966}"/>
              </a:ext>
            </a:extLst>
          </p:cNvPr>
          <p:cNvSpPr>
            <a:spLocks noGrp="1"/>
          </p:cNvSpPr>
          <p:nvPr>
            <p:ph type="title"/>
          </p:nvPr>
        </p:nvSpPr>
        <p:spPr/>
        <p:txBody>
          <a:bodyPr lIns="91440" tIns="45720" rIns="91440" bIns="45720" anchor="t"/>
          <a:lstStyle/>
          <a:p>
            <a:r>
              <a:rPr lang="en-GB" sz="4400" b="1">
                <a:cs typeface="Arial"/>
              </a:rPr>
              <a:t>Number of laboratory reports of </a:t>
            </a:r>
            <a:r>
              <a:rPr lang="en-GB" sz="4400" b="1">
                <a:solidFill>
                  <a:srgbClr val="212A73"/>
                </a:solidFill>
                <a:ea typeface="+mj-lt"/>
                <a:cs typeface="+mj-lt"/>
              </a:rPr>
              <a:t>Neisseria meningitidis by</a:t>
            </a:r>
            <a:r>
              <a:rPr lang="en-GB" sz="4400" b="1">
                <a:cs typeface="Arial"/>
              </a:rPr>
              <a:t> serogroup in Wales 2010-2024</a:t>
            </a:r>
            <a:endParaRPr lang="en-US"/>
          </a:p>
        </p:txBody>
      </p:sp>
      <p:sp>
        <p:nvSpPr>
          <p:cNvPr id="4" name="Slide Number Placeholder 3">
            <a:extLst>
              <a:ext uri="{FF2B5EF4-FFF2-40B4-BE49-F238E27FC236}">
                <a16:creationId xmlns:a16="http://schemas.microsoft.com/office/drawing/2014/main" id="{EC5C2CD0-0B9A-5F25-587B-12EF4767CE0A}"/>
              </a:ext>
            </a:extLst>
          </p:cNvPr>
          <p:cNvSpPr>
            <a:spLocks noGrp="1"/>
          </p:cNvSpPr>
          <p:nvPr>
            <p:ph type="sldNum" sz="quarter" idx="12"/>
          </p:nvPr>
        </p:nvSpPr>
        <p:spPr/>
        <p:txBody>
          <a:bodyPr/>
          <a:lstStyle/>
          <a:p>
            <a:fld id="{561D0CCE-8DCC-44DC-A653-AE62B1D84A52}" type="slidenum">
              <a:rPr lang="en-GB" smtClean="0"/>
              <a:pPr/>
              <a:t>19</a:t>
            </a:fld>
            <a:endParaRPr lang="en-GB"/>
          </a:p>
        </p:txBody>
      </p:sp>
      <p:pic>
        <p:nvPicPr>
          <p:cNvPr id="3" name="Picture 2" descr="A graph of different colored bars&#10;&#10;AI-generated content may be incorrect.">
            <a:extLst>
              <a:ext uri="{FF2B5EF4-FFF2-40B4-BE49-F238E27FC236}">
                <a16:creationId xmlns:a16="http://schemas.microsoft.com/office/drawing/2014/main" id="{85D40701-5339-8DBD-98F2-49465CEF96CE}"/>
              </a:ext>
            </a:extLst>
          </p:cNvPr>
          <p:cNvPicPr>
            <a:picLocks noChangeAspect="1"/>
          </p:cNvPicPr>
          <p:nvPr/>
        </p:nvPicPr>
        <p:blipFill>
          <a:blip r:embed="rId2"/>
          <a:stretch>
            <a:fillRect/>
          </a:stretch>
        </p:blipFill>
        <p:spPr>
          <a:xfrm>
            <a:off x="866198" y="2119562"/>
            <a:ext cx="16551457" cy="7092201"/>
          </a:xfrm>
          <a:prstGeom prst="rect">
            <a:avLst/>
          </a:prstGeom>
        </p:spPr>
      </p:pic>
    </p:spTree>
    <p:extLst>
      <p:ext uri="{BB962C8B-B14F-4D97-AF65-F5344CB8AC3E}">
        <p14:creationId xmlns:p14="http://schemas.microsoft.com/office/powerpoint/2010/main" val="1387253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lIns="91440" tIns="45720" rIns="91440" bIns="45720" anchor="t"/>
          <a:lstStyle/>
          <a:p>
            <a:r>
              <a:rPr lang="en-GB" sz="4400" b="1"/>
              <a:t>Acknowledgements</a:t>
            </a:r>
            <a:endParaRPr lang="en-GB" sz="4400" b="1">
              <a:cs typeface="Arial"/>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p:txBody>
          <a:bodyPr lIns="91440" tIns="45720" rIns="91440" bIns="45720" anchor="t"/>
          <a:lstStyle/>
          <a:p>
            <a:pPr marL="340360" indent="-340360" algn="l" rtl="0" fontAlgn="base">
              <a:buFont typeface="Arial" panose="020B0604020202020204" pitchFamily="34" charset="0"/>
              <a:buChar char="•"/>
            </a:pPr>
            <a:r>
              <a:rPr lang="en-GB" sz="3200" b="0" i="0" u="none" strike="noStrike">
                <a:solidFill>
                  <a:srgbClr val="212A73"/>
                </a:solidFill>
                <a:effectLst/>
                <a:latin typeface="Arial"/>
                <a:cs typeface="Arial"/>
              </a:rPr>
              <a:t>UK Health Security Agency</a:t>
            </a:r>
            <a:r>
              <a:rPr lang="en-US" sz="32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3200" b="0" i="0" u="none" strike="noStrike">
                <a:solidFill>
                  <a:srgbClr val="212A73"/>
                </a:solidFill>
                <a:effectLst/>
                <a:latin typeface="Arial"/>
                <a:cs typeface="Arial"/>
              </a:rPr>
              <a:t>Vaccine Preventable Disease Programme</a:t>
            </a:r>
            <a:r>
              <a:rPr lang="en-US" sz="3200" b="0" i="0">
                <a:solidFill>
                  <a:srgbClr val="212A73"/>
                </a:solidFill>
                <a:effectLst/>
                <a:latin typeface="Arial"/>
                <a:cs typeface="Arial"/>
              </a:rPr>
              <a:t>​</a:t>
            </a:r>
          </a:p>
          <a:p>
            <a:pPr marL="340360" indent="-340360" algn="l" rtl="0" fontAlgn="base">
              <a:buFont typeface="Arial" panose="020B0604020202020204" pitchFamily="34" charset="0"/>
              <a:buChar char="•"/>
            </a:pPr>
            <a:r>
              <a:rPr lang="en-GB" sz="3200" b="0" i="0" u="none" strike="noStrike">
                <a:solidFill>
                  <a:srgbClr val="212A73"/>
                </a:solidFill>
                <a:effectLst/>
                <a:latin typeface="Arial"/>
                <a:cs typeface="Arial"/>
              </a:rPr>
              <a:t>Vaccine Programme Wales</a:t>
            </a:r>
            <a:r>
              <a:rPr lang="en-US" sz="3200" b="0" i="0">
                <a:solidFill>
                  <a:srgbClr val="212A73"/>
                </a:solidFill>
                <a:effectLst/>
                <a:latin typeface="Arial"/>
                <a:cs typeface="Arial"/>
              </a:rPr>
              <a:t>​</a:t>
            </a:r>
          </a:p>
          <a:p>
            <a:pPr marL="340360" indent="-340360"/>
            <a:endParaRPr lang="en-GB" sz="3200">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946751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a:lstStyle/>
          <a:p>
            <a:r>
              <a:rPr lang="en-GB" sz="4400" b="1" i="0" u="none" strike="noStrike">
                <a:solidFill>
                  <a:srgbClr val="212A73"/>
                </a:solidFill>
                <a:effectLst/>
                <a:latin typeface="Arial" panose="020B0604020202020204" pitchFamily="34" charset="0"/>
              </a:rPr>
              <a:t>Surveillance Webpages</a:t>
            </a:r>
            <a:endParaRPr lang="en-GB" sz="4400"/>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6" name="TextBox 5">
            <a:extLst>
              <a:ext uri="{FF2B5EF4-FFF2-40B4-BE49-F238E27FC236}">
                <a16:creationId xmlns:a16="http://schemas.microsoft.com/office/drawing/2014/main" id="{B142BDC0-A78A-27E0-FE45-BA1591E1DEBE}"/>
              </a:ext>
            </a:extLst>
          </p:cNvPr>
          <p:cNvSpPr txBox="1"/>
          <p:nvPr/>
        </p:nvSpPr>
        <p:spPr>
          <a:xfrm>
            <a:off x="1063171" y="2058896"/>
            <a:ext cx="16353971" cy="1786899"/>
          </a:xfrm>
          <a:prstGeom prst="rect">
            <a:avLst/>
          </a:prstGeom>
          <a:noFill/>
        </p:spPr>
        <p:txBody>
          <a:bodyPr wrap="square" lIns="91440" tIns="45720" rIns="91440" bIns="45720" anchor="t">
            <a:spAutoFit/>
          </a:bodyPr>
          <a:lstStyle/>
          <a:p>
            <a:pPr algn="l" rtl="0" fontAlgn="base">
              <a:buFont typeface="Arial" panose="020B0604020202020204" pitchFamily="34" charset="0"/>
              <a:buChar char="•"/>
            </a:pPr>
            <a:r>
              <a:rPr lang="en-GB" sz="2800" b="0" i="0" u="sng" strike="noStrike">
                <a:solidFill>
                  <a:srgbClr val="00A7A7"/>
                </a:solidFill>
                <a:effectLst/>
                <a:latin typeface="Arial"/>
                <a:cs typeface="Arial"/>
                <a:hlinkClick r:id="rId2"/>
              </a:rPr>
              <a:t>Surveillance of Vaccines, Vaccine Preventable Diseases and Respiratory Infections</a:t>
            </a:r>
            <a:r>
              <a:rPr lang="en-GB" sz="2800" b="0" i="0">
                <a:solidFill>
                  <a:srgbClr val="212A73"/>
                </a:solidFill>
                <a:effectLst/>
                <a:latin typeface="Arial"/>
                <a:cs typeface="Arial"/>
              </a:rPr>
              <a:t>​</a:t>
            </a:r>
          </a:p>
          <a:p>
            <a:pPr algn="l" rtl="0" fontAlgn="base"/>
            <a:endParaRPr lang="en-GB" b="0" i="0">
              <a:solidFill>
                <a:srgbClr val="212A73"/>
              </a:solidFill>
              <a:effectLst/>
              <a:latin typeface="Arial" panose="020B0604020202020204" pitchFamily="34" charset="0"/>
            </a:endParaRPr>
          </a:p>
          <a:p>
            <a:pPr algn="l" rtl="0" fontAlgn="base">
              <a:buFont typeface="Arial" panose="020B0604020202020204" pitchFamily="34" charset="0"/>
              <a:buChar char="•"/>
            </a:pPr>
            <a:r>
              <a:rPr lang="en-GB" sz="2800" b="0" i="0" u="sng" strike="noStrike">
                <a:solidFill>
                  <a:srgbClr val="00A7A7"/>
                </a:solidFill>
                <a:effectLst/>
                <a:latin typeface="Arial"/>
                <a:cs typeface="Arial"/>
                <a:hlinkClick r:id="rId3"/>
              </a:rPr>
              <a:t>COVER - National childhood immunisation uptake data - Public Health Wales</a:t>
            </a:r>
            <a:r>
              <a:rPr lang="en-GB" sz="2800" b="0" i="0">
                <a:solidFill>
                  <a:srgbClr val="212A73"/>
                </a:solidFill>
                <a:effectLst/>
                <a:latin typeface="Arial"/>
                <a:cs typeface="Arial"/>
              </a:rPr>
              <a:t>​</a:t>
            </a:r>
          </a:p>
          <a:p>
            <a:pPr algn="l" rtl="0" fontAlgn="base"/>
            <a:endParaRPr lang="en-GB" b="0" i="0">
              <a:solidFill>
                <a:srgbClr val="212A73"/>
              </a:solidFill>
              <a:effectLst/>
              <a:latin typeface="Arial" panose="020B0604020202020204" pitchFamily="34" charset="0"/>
            </a:endParaRPr>
          </a:p>
        </p:txBody>
      </p:sp>
    </p:spTree>
    <p:extLst>
      <p:ext uri="{BB962C8B-B14F-4D97-AF65-F5344CB8AC3E}">
        <p14:creationId xmlns:p14="http://schemas.microsoft.com/office/powerpoint/2010/main" val="31038253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88352" y="3544440"/>
            <a:ext cx="12926048" cy="1085364"/>
          </a:xfrm>
        </p:spPr>
        <p:txBody>
          <a:bodyPr>
            <a:noAutofit/>
          </a:bodyPr>
          <a:lstStyle/>
          <a:p>
            <a:r>
              <a:rPr lang="en-GB" sz="4400">
                <a:solidFill>
                  <a:schemeClr val="bg1">
                    <a:lumMod val="95000"/>
                  </a:schemeClr>
                </a:solidFill>
              </a:rPr>
              <a:t>Public Engagement and Vaccine Equity </a:t>
            </a:r>
          </a:p>
        </p:txBody>
      </p:sp>
      <p:sp>
        <p:nvSpPr>
          <p:cNvPr id="6" name="Text Placeholder 5">
            <a:extLst>
              <a:ext uri="{FF2B5EF4-FFF2-40B4-BE49-F238E27FC236}">
                <a16:creationId xmlns:a16="http://schemas.microsoft.com/office/drawing/2014/main" id="{798F4CB7-72C8-AE0A-350A-449239B83010}"/>
              </a:ext>
            </a:extLst>
          </p:cNvPr>
          <p:cNvSpPr>
            <a:spLocks noGrp="1"/>
          </p:cNvSpPr>
          <p:nvPr>
            <p:ph type="body" sz="quarter" idx="11"/>
          </p:nvPr>
        </p:nvSpPr>
        <p:spPr>
          <a:xfrm>
            <a:off x="687560" y="5175250"/>
            <a:ext cx="11547983" cy="1941513"/>
          </a:xfrm>
        </p:spPr>
        <p:txBody>
          <a:bodyPr/>
          <a:lstStyle/>
          <a:p>
            <a:r>
              <a:rPr lang="en-GB" sz="2400"/>
              <a:t>Jasmin Chowdhury – Service Development and User Engagement Senior Practitioner, Vaccine Preventable Disease Programme </a:t>
            </a: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7506950" y="9580563"/>
            <a:ext cx="781050" cy="550862"/>
          </a:xfrm>
          <a:prstGeom prst="rect">
            <a:avLst/>
          </a:prstGeom>
        </p:spPr>
        <p:txBody>
          <a:bodyPr/>
          <a:lstStyle/>
          <a:p>
            <a:fld id="{561D0CCE-8DCC-44DC-A653-AE62B1D84A52}" type="slidenum">
              <a:rPr lang="en-GB" smtClean="0"/>
              <a:pPr/>
              <a:t>21</a:t>
            </a:fld>
            <a:endParaRPr lang="en-GB"/>
          </a:p>
        </p:txBody>
      </p:sp>
    </p:spTree>
    <p:extLst>
      <p:ext uri="{BB962C8B-B14F-4D97-AF65-F5344CB8AC3E}">
        <p14:creationId xmlns:p14="http://schemas.microsoft.com/office/powerpoint/2010/main" val="40575855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p:txBody>
          <a:bodyPr lIns="91440" tIns="45720" rIns="91440" bIns="45720" anchor="t"/>
          <a:lstStyle/>
          <a:p>
            <a:r>
              <a:rPr lang="en-GB" sz="4400">
                <a:cs typeface="Arial"/>
              </a:rPr>
              <a:t>Public Engagement Workstreams: Brief Overview</a:t>
            </a:r>
            <a:br>
              <a:rPr lang="en-GB" sz="4400">
                <a:cs typeface="Arial"/>
              </a:rPr>
            </a:br>
            <a:r>
              <a:rPr lang="en-GB" sz="4400">
                <a:cs typeface="Arial"/>
              </a:rPr>
              <a:t>More detailed update shared here: </a:t>
            </a:r>
            <a:r>
              <a:rPr lang="en-US" sz="2000">
                <a:cs typeface="Arial"/>
                <a:hlinkClick r:id="rId2"/>
              </a:rPr>
              <a:t>https://publichealthwales.nhs.wales/topics/immunisation-and-vaccines/vaccines-professionals/immunisation-training-resources-and-events/changes-to-childood-schedule-slideset/</a:t>
            </a:r>
            <a:r>
              <a:rPr lang="en-US" sz="2000">
                <a:cs typeface="Arial"/>
              </a:rPr>
              <a:t>.</a:t>
            </a:r>
            <a:r>
              <a:rPr lang="en-US" sz="2800">
                <a:cs typeface="Arial"/>
              </a:rPr>
              <a:t> </a:t>
            </a:r>
            <a:endParaRPr lang="en-GB" sz="4400">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22</a:t>
            </a:fld>
            <a:endParaRPr lang="en-GB"/>
          </a:p>
        </p:txBody>
      </p:sp>
      <p:sp>
        <p:nvSpPr>
          <p:cNvPr id="9" name="TextBox 8">
            <a:extLst>
              <a:ext uri="{FF2B5EF4-FFF2-40B4-BE49-F238E27FC236}">
                <a16:creationId xmlns:a16="http://schemas.microsoft.com/office/drawing/2014/main" id="{5E400F94-0F5D-20A8-01BF-544BF8974F60}"/>
              </a:ext>
            </a:extLst>
          </p:cNvPr>
          <p:cNvSpPr txBox="1"/>
          <p:nvPr/>
        </p:nvSpPr>
        <p:spPr>
          <a:xfrm>
            <a:off x="825516" y="2689417"/>
            <a:ext cx="14882586" cy="6124754"/>
          </a:xfrm>
          <a:prstGeom prst="rect">
            <a:avLst/>
          </a:prstGeom>
          <a:noFill/>
        </p:spPr>
        <p:txBody>
          <a:bodyPr wrap="square" lIns="91440" tIns="45720" rIns="91440" bIns="45720" anchor="t">
            <a:spAutoFit/>
          </a:bodyPr>
          <a:lstStyle/>
          <a:p>
            <a:pPr fontAlgn="base"/>
            <a:r>
              <a:rPr lang="en-GB" sz="2800">
                <a:solidFill>
                  <a:srgbClr val="212A73"/>
                </a:solidFill>
                <a:latin typeface="Arial"/>
                <a:cs typeface="Arial"/>
              </a:rPr>
              <a:t>A</a:t>
            </a:r>
            <a:r>
              <a:rPr lang="en-GB" sz="2400">
                <a:solidFill>
                  <a:srgbClr val="212A73"/>
                </a:solidFill>
                <a:latin typeface="Arial"/>
                <a:cs typeface="Arial"/>
              </a:rPr>
              <a:t>ttitudinal survey</a:t>
            </a:r>
            <a:r>
              <a:rPr lang="en-GB" sz="2400" b="0" i="0" u="none" strike="noStrike">
                <a:solidFill>
                  <a:srgbClr val="212A73"/>
                </a:solidFill>
                <a:effectLst/>
                <a:latin typeface="Arial"/>
                <a:cs typeface="Arial"/>
              </a:rPr>
              <a:t> to gather insights on:</a:t>
            </a:r>
            <a:r>
              <a:rPr lang="en-US" sz="2400" b="0" i="0">
                <a:solidFill>
                  <a:srgbClr val="212A73"/>
                </a:solidFill>
                <a:effectLst/>
                <a:latin typeface="Arial"/>
                <a:cs typeface="Arial"/>
              </a:rPr>
              <a:t>​</a:t>
            </a:r>
            <a:endParaRPr lang="en-GB" sz="2400" b="0" i="0" u="none" strike="noStrike">
              <a:solidFill>
                <a:srgbClr val="212A73"/>
              </a:solidFill>
              <a:effectLst/>
              <a:latin typeface="Arial"/>
              <a:cs typeface="Arial"/>
            </a:endParaRPr>
          </a:p>
          <a:p>
            <a:pPr algn="l" rtl="0" fontAlgn="base">
              <a:buFont typeface="Arial" panose="020B0604020202020204" pitchFamily="34" charset="0"/>
              <a:buChar char="•"/>
            </a:pPr>
            <a:r>
              <a:rPr lang="en-GB" sz="2400">
                <a:solidFill>
                  <a:srgbClr val="212A73"/>
                </a:solidFill>
                <a:latin typeface="Arial"/>
                <a:cs typeface="Arial"/>
              </a:rPr>
              <a:t> A</a:t>
            </a:r>
            <a:r>
              <a:rPr lang="en-GB" sz="2400" b="0" i="0" u="none" strike="noStrike">
                <a:solidFill>
                  <a:srgbClr val="212A73"/>
                </a:solidFill>
                <a:effectLst/>
                <a:latin typeface="Arial"/>
                <a:cs typeface="Arial"/>
              </a:rPr>
              <a:t>ttitudes &amp; perceptions on childhood immunisation</a:t>
            </a:r>
            <a:r>
              <a:rPr lang="en-US" sz="2400" b="0" i="0">
                <a:solidFill>
                  <a:srgbClr val="212A73"/>
                </a:solidFill>
                <a:effectLst/>
                <a:latin typeface="Arial"/>
                <a:cs typeface="Arial"/>
              </a:rPr>
              <a:t>​</a:t>
            </a:r>
          </a:p>
          <a:p>
            <a:pPr algn="l" rtl="0" fontAlgn="base">
              <a:buFont typeface="Arial" panose="020B0604020202020204" pitchFamily="34" charset="0"/>
              <a:buChar char="•"/>
            </a:pPr>
            <a:r>
              <a:rPr lang="en-GB" sz="2400" b="0" i="0" u="none" strike="noStrike">
                <a:solidFill>
                  <a:srgbClr val="212A73"/>
                </a:solidFill>
                <a:effectLst/>
                <a:latin typeface="Arial"/>
                <a:cs typeface="Arial"/>
              </a:rPr>
              <a:t> Explore &amp; understand motivations, barriers &amp; facilitators </a:t>
            </a:r>
            <a:r>
              <a:rPr lang="en-US" sz="2400" b="0" i="0">
                <a:solidFill>
                  <a:srgbClr val="212A73"/>
                </a:solidFill>
                <a:effectLst/>
                <a:latin typeface="Arial"/>
                <a:cs typeface="Arial"/>
              </a:rPr>
              <a:t>​</a:t>
            </a:r>
          </a:p>
          <a:p>
            <a:pPr algn="l" rtl="0" fontAlgn="base">
              <a:buFont typeface="Arial" panose="020B0604020202020204" pitchFamily="34" charset="0"/>
              <a:buChar char="•"/>
            </a:pPr>
            <a:r>
              <a:rPr lang="en-GB" sz="2400" b="0" i="0" u="none" strike="noStrike">
                <a:solidFill>
                  <a:srgbClr val="212A73"/>
                </a:solidFill>
                <a:effectLst/>
                <a:latin typeface="Arial"/>
                <a:cs typeface="Arial"/>
              </a:rPr>
              <a:t> Identify trusted sources of information, preferred formats &amp; explore interest in co-production</a:t>
            </a:r>
          </a:p>
          <a:p>
            <a:pPr>
              <a:buFont typeface="Arial" panose="020B0604020202020204" pitchFamily="34" charset="0"/>
              <a:buChar char="•"/>
            </a:pPr>
            <a:endParaRPr lang="en-GB" sz="2400">
              <a:solidFill>
                <a:srgbClr val="212A73"/>
              </a:solidFill>
              <a:latin typeface="Arial"/>
              <a:cs typeface="Arial"/>
            </a:endParaRPr>
          </a:p>
          <a:p>
            <a:r>
              <a:rPr lang="en-GB" sz="2400">
                <a:solidFill>
                  <a:srgbClr val="212A73"/>
                </a:solidFill>
                <a:latin typeface="Arial"/>
                <a:cs typeface="Arial"/>
              </a:rPr>
              <a:t>A collaborative study between PHW VPDP, Bellevue Practice within Deep End Cymru project, is intended to pilot an approach which could be used for future work to explore issues associated with under vaccination in areas high socioeconomic deprivation</a:t>
            </a:r>
            <a:endParaRPr lang="en-US" sz="2400">
              <a:cs typeface="Arial"/>
            </a:endParaRPr>
          </a:p>
          <a:p>
            <a:endParaRPr lang="en-GB" sz="2400">
              <a:solidFill>
                <a:srgbClr val="212A73"/>
              </a:solidFill>
              <a:latin typeface="Arial"/>
              <a:cs typeface="Arial"/>
            </a:endParaRPr>
          </a:p>
          <a:p>
            <a:endParaRPr lang="en-GB" sz="2400">
              <a:solidFill>
                <a:srgbClr val="212A73"/>
              </a:solidFill>
              <a:latin typeface="Arial"/>
              <a:cs typeface="Arial"/>
            </a:endParaRPr>
          </a:p>
          <a:p>
            <a:endParaRPr lang="en-GB" sz="2400">
              <a:solidFill>
                <a:srgbClr val="212A73"/>
              </a:solidFill>
              <a:latin typeface="Arial"/>
              <a:cs typeface="Arial"/>
            </a:endParaRPr>
          </a:p>
          <a:p>
            <a:r>
              <a:rPr lang="en-GB" sz="2400">
                <a:solidFill>
                  <a:srgbClr val="212A73"/>
                </a:solidFill>
                <a:latin typeface="Arial"/>
                <a:cs typeface="Arial"/>
              </a:rPr>
              <a:t>Working with colleagues from LPHT at Cardiff &amp; Vale to develop a pool of community vaccine champions for pregnancy &amp; pre-school vaccination from ethnic minority communities </a:t>
            </a:r>
            <a:r>
              <a:rPr lang="en-US" sz="2400">
                <a:solidFill>
                  <a:srgbClr val="212A73"/>
                </a:solidFill>
                <a:latin typeface="Arial"/>
                <a:cs typeface="Arial"/>
              </a:rPr>
              <a:t> </a:t>
            </a:r>
            <a:endParaRPr lang="en-GB" sz="2400">
              <a:solidFill>
                <a:srgbClr val="000000"/>
              </a:solidFill>
              <a:latin typeface="Arial"/>
              <a:cs typeface="Arial"/>
            </a:endParaRPr>
          </a:p>
          <a:p>
            <a:endParaRPr lang="en-GB" sz="2400">
              <a:solidFill>
                <a:srgbClr val="212A73"/>
              </a:solidFill>
              <a:latin typeface="Arial"/>
              <a:cs typeface="Arial"/>
            </a:endParaRPr>
          </a:p>
          <a:p>
            <a:endParaRPr lang="en-GB" sz="2400">
              <a:solidFill>
                <a:srgbClr val="212A73"/>
              </a:solidFill>
              <a:latin typeface="Arial"/>
              <a:cs typeface="Arial"/>
            </a:endParaRPr>
          </a:p>
          <a:p>
            <a:endParaRPr lang="en-GB" sz="2800">
              <a:solidFill>
                <a:srgbClr val="212A73"/>
              </a:solidFill>
              <a:latin typeface="Arial"/>
              <a:cs typeface="Arial"/>
            </a:endParaRPr>
          </a:p>
        </p:txBody>
      </p:sp>
      <p:pic>
        <p:nvPicPr>
          <p:cNvPr id="18434" name="Picture 2">
            <a:extLst>
              <a:ext uri="{FF2B5EF4-FFF2-40B4-BE49-F238E27FC236}">
                <a16:creationId xmlns:a16="http://schemas.microsoft.com/office/drawing/2014/main" id="{21D92037-BD5A-06DA-E466-E2BD93EB3F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68919" y="2691066"/>
            <a:ext cx="2276849" cy="129975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A diagram of a diagram&#10;&#10;AI-generated content may be incorrect.">
            <a:extLst>
              <a:ext uri="{FF2B5EF4-FFF2-40B4-BE49-F238E27FC236}">
                <a16:creationId xmlns:a16="http://schemas.microsoft.com/office/drawing/2014/main" id="{378CB1EB-05AC-7028-30CF-41B9B6A43D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4896" y="5347025"/>
            <a:ext cx="6598266" cy="14722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A group of women with different hair styles&#10;&#10;AI-generated content may be incorrect.">
            <a:extLst>
              <a:ext uri="{FF2B5EF4-FFF2-40B4-BE49-F238E27FC236}">
                <a16:creationId xmlns:a16="http://schemas.microsoft.com/office/drawing/2014/main" id="{E1A64EAD-F45A-409B-1E66-F697BB97E7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46739" y="7400465"/>
            <a:ext cx="2171572" cy="1830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76223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7A239-59AE-8D9E-DCEF-84B80BE06B7C}"/>
              </a:ext>
            </a:extLst>
          </p:cNvPr>
          <p:cNvSpPr>
            <a:spLocks noGrp="1"/>
          </p:cNvSpPr>
          <p:nvPr>
            <p:ph type="title"/>
          </p:nvPr>
        </p:nvSpPr>
        <p:spPr>
          <a:xfrm>
            <a:off x="7649015" y="4541177"/>
            <a:ext cx="10638985" cy="2000618"/>
          </a:xfrm>
        </p:spPr>
        <p:txBody>
          <a:bodyPr/>
          <a:lstStyle/>
          <a:p>
            <a:r>
              <a:rPr lang="en-GB" sz="5400"/>
              <a:t>phw.vaccines@wales.nhs.uk</a:t>
            </a:r>
          </a:p>
        </p:txBody>
      </p:sp>
      <p:sp>
        <p:nvSpPr>
          <p:cNvPr id="4" name="Slide Number Placeholder 3">
            <a:extLst>
              <a:ext uri="{FF2B5EF4-FFF2-40B4-BE49-F238E27FC236}">
                <a16:creationId xmlns:a16="http://schemas.microsoft.com/office/drawing/2014/main" id="{C2F5E11D-BC99-8E19-EBED-6E5F58A499C1}"/>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1026" name="Picture 2" descr="Contact Us (email Icon) Glassy Cyan Blue Round Button Stock ...">
            <a:extLst>
              <a:ext uri="{FF2B5EF4-FFF2-40B4-BE49-F238E27FC236}">
                <a16:creationId xmlns:a16="http://schemas.microsoft.com/office/drawing/2014/main" id="{DE1C5A12-BB91-A43F-6646-E7FF76F3CE5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7300" y="1891506"/>
            <a:ext cx="6391715" cy="6567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9411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24</a:t>
            </a:fld>
            <a:endParaRPr lang="en-GB"/>
          </a:p>
        </p:txBody>
      </p:sp>
      <p:pic>
        <p:nvPicPr>
          <p:cNvPr id="21506" name="Picture 2" descr="How Soliciting Customer Testimonials Can Boost Your Business">
            <a:extLst>
              <a:ext uri="{FF2B5EF4-FFF2-40B4-BE49-F238E27FC236}">
                <a16:creationId xmlns:a16="http://schemas.microsoft.com/office/drawing/2014/main" id="{6B24E184-F109-F447-B2F2-E6A110B9A9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137" y="218586"/>
            <a:ext cx="8932863" cy="563067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849BB02-D00B-4DAF-D3DA-80061839A33F}"/>
              </a:ext>
            </a:extLst>
          </p:cNvPr>
          <p:cNvSpPr txBox="1"/>
          <p:nvPr/>
        </p:nvSpPr>
        <p:spPr>
          <a:xfrm>
            <a:off x="9130382" y="2588971"/>
            <a:ext cx="8946481" cy="1384995"/>
          </a:xfrm>
          <a:prstGeom prst="rect">
            <a:avLst/>
          </a:prstGeom>
          <a:noFill/>
        </p:spPr>
        <p:txBody>
          <a:bodyPr wrap="square" lIns="91440" tIns="45720" rIns="91440" bIns="45720" anchor="t">
            <a:spAutoFit/>
          </a:bodyPr>
          <a:lstStyle/>
          <a:p>
            <a:r>
              <a:rPr lang="en-US" sz="2800" b="1" i="0" u="none" strike="noStrike">
                <a:solidFill>
                  <a:srgbClr val="212A73"/>
                </a:solidFill>
                <a:effectLst/>
                <a:latin typeface="Arial"/>
                <a:cs typeface="Arial"/>
              </a:rPr>
              <a:t>We value your feedback! </a:t>
            </a:r>
            <a:r>
              <a:rPr lang="en-US" sz="2800" b="0" i="0" u="none" strike="noStrike">
                <a:solidFill>
                  <a:srgbClr val="212A73"/>
                </a:solidFill>
                <a:effectLst/>
                <a:latin typeface="Arial"/>
                <a:cs typeface="Arial"/>
              </a:rPr>
              <a:t>Please take a few moments to complete the evaluation – </a:t>
            </a:r>
            <a:r>
              <a:rPr lang="en-US" sz="2800">
                <a:solidFill>
                  <a:srgbClr val="212A73"/>
                </a:solidFill>
                <a:latin typeface="Arial"/>
                <a:cs typeface="Arial"/>
              </a:rPr>
              <a:t>this will ensure future sessions</a:t>
            </a:r>
            <a:r>
              <a:rPr lang="en-US" sz="2800" b="0" i="0" u="none" strike="noStrike">
                <a:solidFill>
                  <a:srgbClr val="212A73"/>
                </a:solidFill>
                <a:effectLst/>
                <a:latin typeface="Arial"/>
                <a:cs typeface="Arial"/>
              </a:rPr>
              <a:t> </a:t>
            </a:r>
            <a:r>
              <a:rPr lang="en-US" sz="2800">
                <a:solidFill>
                  <a:srgbClr val="212A73"/>
                </a:solidFill>
                <a:latin typeface="Arial"/>
                <a:cs typeface="Arial"/>
              </a:rPr>
              <a:t>are meeting service needs.</a:t>
            </a:r>
            <a:endParaRPr lang="en-GB">
              <a:latin typeface="Arial"/>
              <a:cs typeface="Arial"/>
            </a:endParaRPr>
          </a:p>
        </p:txBody>
      </p:sp>
      <p:pic>
        <p:nvPicPr>
          <p:cNvPr id="21508" name="Picture 4" descr="A qr code on a white square&#10;&#10;AI-generated content may be incorrect.">
            <a:extLst>
              <a:ext uri="{FF2B5EF4-FFF2-40B4-BE49-F238E27FC236}">
                <a16:creationId xmlns:a16="http://schemas.microsoft.com/office/drawing/2014/main" id="{6B2E4FDC-883E-8053-271E-1CBC3E3911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22088" y="4799181"/>
            <a:ext cx="4470400" cy="299353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E096054-6EB3-4C5D-F14C-FED79D01A48F}"/>
              </a:ext>
            </a:extLst>
          </p:cNvPr>
          <p:cNvSpPr txBox="1"/>
          <p:nvPr/>
        </p:nvSpPr>
        <p:spPr>
          <a:xfrm>
            <a:off x="820059" y="7212747"/>
            <a:ext cx="9151256" cy="954107"/>
          </a:xfrm>
          <a:prstGeom prst="rect">
            <a:avLst/>
          </a:prstGeom>
          <a:noFill/>
        </p:spPr>
        <p:txBody>
          <a:bodyPr wrap="square">
            <a:spAutoFit/>
          </a:bodyPr>
          <a:lstStyle/>
          <a:p>
            <a:r>
              <a:rPr lang="en-US" sz="2800" b="1" i="0" u="sng" strike="noStrike">
                <a:solidFill>
                  <a:srgbClr val="00A7A7"/>
                </a:solidFill>
                <a:effectLst/>
                <a:latin typeface="Arial" panose="020B0604020202020204" pitchFamily="34" charset="0"/>
                <a:hlinkClick r:id="rId4"/>
              </a:rPr>
              <a:t>Potential changes to the routine childhood </a:t>
            </a:r>
            <a:r>
              <a:rPr lang="en-US" sz="2800" b="1" i="0" u="sng" strike="noStrike" err="1">
                <a:solidFill>
                  <a:srgbClr val="00A7A7"/>
                </a:solidFill>
                <a:effectLst/>
                <a:latin typeface="Arial" panose="020B0604020202020204" pitchFamily="34" charset="0"/>
                <a:hlinkClick r:id="rId4"/>
              </a:rPr>
              <a:t>immunisation</a:t>
            </a:r>
            <a:r>
              <a:rPr lang="en-US" sz="2800" b="1" i="0" u="sng" strike="noStrike">
                <a:solidFill>
                  <a:srgbClr val="00A7A7"/>
                </a:solidFill>
                <a:effectLst/>
                <a:latin typeface="Arial" panose="020B0604020202020204" pitchFamily="34" charset="0"/>
                <a:hlinkClick r:id="rId4"/>
              </a:rPr>
              <a:t> </a:t>
            </a:r>
            <a:r>
              <a:rPr lang="en-US" sz="2800" b="1" i="0" u="sng" strike="noStrike" err="1">
                <a:solidFill>
                  <a:srgbClr val="00A7A7"/>
                </a:solidFill>
                <a:effectLst/>
                <a:latin typeface="Arial" panose="020B0604020202020204" pitchFamily="34" charset="0"/>
                <a:hlinkClick r:id="rId4"/>
              </a:rPr>
              <a:t>programme</a:t>
            </a:r>
            <a:r>
              <a:rPr lang="en-US" sz="2800" b="1" i="0" u="sng" strike="noStrike">
                <a:solidFill>
                  <a:srgbClr val="00A7A7"/>
                </a:solidFill>
                <a:effectLst/>
                <a:latin typeface="Arial" panose="020B0604020202020204" pitchFamily="34" charset="0"/>
                <a:hlinkClick r:id="rId4"/>
              </a:rPr>
              <a:t> - Feedback Form</a:t>
            </a:r>
            <a:endParaRPr lang="en-GB"/>
          </a:p>
        </p:txBody>
      </p:sp>
    </p:spTree>
    <p:extLst>
      <p:ext uri="{BB962C8B-B14F-4D97-AF65-F5344CB8AC3E}">
        <p14:creationId xmlns:p14="http://schemas.microsoft.com/office/powerpoint/2010/main" val="3351239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3</a:t>
            </a:fld>
            <a:endParaRPr lang="en-GB"/>
          </a:p>
        </p:txBody>
      </p:sp>
      <p:sp>
        <p:nvSpPr>
          <p:cNvPr id="6" name="TextBox 5">
            <a:extLst>
              <a:ext uri="{FF2B5EF4-FFF2-40B4-BE49-F238E27FC236}">
                <a16:creationId xmlns:a16="http://schemas.microsoft.com/office/drawing/2014/main" id="{6FD65838-620E-59E1-54D4-556DE465A6E7}"/>
              </a:ext>
            </a:extLst>
          </p:cNvPr>
          <p:cNvSpPr txBox="1"/>
          <p:nvPr/>
        </p:nvSpPr>
        <p:spPr>
          <a:xfrm>
            <a:off x="394431" y="404747"/>
            <a:ext cx="9151256" cy="769441"/>
          </a:xfrm>
          <a:prstGeom prst="rect">
            <a:avLst/>
          </a:prstGeom>
          <a:noFill/>
        </p:spPr>
        <p:txBody>
          <a:bodyPr wrap="square" lIns="91440" tIns="45720" rIns="91440" bIns="45720" anchor="t">
            <a:spAutoFit/>
          </a:bodyPr>
          <a:lstStyle/>
          <a:p>
            <a:r>
              <a:rPr lang="en-GB" sz="4400" b="1" i="0" u="none" strike="noStrike">
                <a:solidFill>
                  <a:srgbClr val="212A73"/>
                </a:solidFill>
                <a:effectLst/>
                <a:latin typeface="Arial"/>
                <a:cs typeface="Arial"/>
              </a:rPr>
              <a:t>Aim of this resource</a:t>
            </a:r>
            <a:r>
              <a:rPr lang="en-GB" sz="4400" b="1" i="0">
                <a:solidFill>
                  <a:srgbClr val="000000"/>
                </a:solidFill>
                <a:effectLst/>
                <a:latin typeface="Arial"/>
                <a:cs typeface="Arial"/>
              </a:rPr>
              <a:t>​</a:t>
            </a:r>
            <a:endParaRPr lang="en-GB" sz="4400" b="1">
              <a:latin typeface="Arial"/>
              <a:cs typeface="Arial"/>
            </a:endParaRPr>
          </a:p>
        </p:txBody>
      </p:sp>
      <p:sp>
        <p:nvSpPr>
          <p:cNvPr id="8" name="TextBox 7">
            <a:extLst>
              <a:ext uri="{FF2B5EF4-FFF2-40B4-BE49-F238E27FC236}">
                <a16:creationId xmlns:a16="http://schemas.microsoft.com/office/drawing/2014/main" id="{2513BC9F-F22F-1A0C-C7F0-EA152E81842C}"/>
              </a:ext>
            </a:extLst>
          </p:cNvPr>
          <p:cNvSpPr txBox="1"/>
          <p:nvPr/>
        </p:nvSpPr>
        <p:spPr>
          <a:xfrm>
            <a:off x="394431" y="1462936"/>
            <a:ext cx="16854478" cy="7540526"/>
          </a:xfrm>
          <a:prstGeom prst="rect">
            <a:avLst/>
          </a:prstGeom>
          <a:noFill/>
        </p:spPr>
        <p:txBody>
          <a:bodyPr wrap="square" lIns="91440" tIns="45720" rIns="91440" bIns="45720" anchor="t">
            <a:spAutoFit/>
          </a:bodyPr>
          <a:lstStyle/>
          <a:p>
            <a:pPr algn="l" rtl="0" fontAlgn="base">
              <a:buFont typeface="Arial" panose="020B0604020202020204" pitchFamily="34" charset="0"/>
              <a:buChar char="•"/>
            </a:pPr>
            <a:r>
              <a:rPr lang="en-GB" sz="2800" b="0" i="0" u="none" strike="noStrike">
                <a:solidFill>
                  <a:srgbClr val="212A73"/>
                </a:solidFill>
                <a:effectLst/>
                <a:latin typeface="Arial"/>
                <a:cs typeface="Arial"/>
              </a:rPr>
              <a:t> </a:t>
            </a:r>
            <a:r>
              <a:rPr lang="en-GB" sz="2400" b="0" i="0" u="none" strike="noStrike">
                <a:solidFill>
                  <a:srgbClr val="212A73"/>
                </a:solidFill>
                <a:effectLst/>
                <a:latin typeface="Arial"/>
                <a:cs typeface="Arial"/>
              </a:rPr>
              <a:t>The aim of this recorded slide set is to provide healthcare professionals with an introduction and overview of the </a:t>
            </a:r>
            <a:r>
              <a:rPr lang="en-GB" sz="2400">
                <a:solidFill>
                  <a:srgbClr val="212A73"/>
                </a:solidFill>
                <a:latin typeface="Arial"/>
                <a:cs typeface="Arial"/>
              </a:rPr>
              <a:t>proposed</a:t>
            </a:r>
            <a:r>
              <a:rPr lang="en-GB" sz="2400" b="0" i="0" u="none" strike="noStrike">
                <a:solidFill>
                  <a:srgbClr val="212A73"/>
                </a:solidFill>
                <a:effectLst/>
                <a:latin typeface="Arial"/>
                <a:cs typeface="Arial"/>
              </a:rPr>
              <a:t> changes to the routine childhood immunisation schedule in 2025/2026.</a:t>
            </a:r>
            <a:r>
              <a:rPr lang="en-US" sz="2400" b="0" i="0">
                <a:solidFill>
                  <a:srgbClr val="212A73"/>
                </a:solidFill>
                <a:effectLst/>
                <a:latin typeface="Arial"/>
                <a:cs typeface="Arial"/>
              </a:rPr>
              <a:t>​</a:t>
            </a:r>
          </a:p>
          <a:p>
            <a:pPr algn="l" rtl="0" fontAlgn="base"/>
            <a:r>
              <a:rPr lang="en-GB" sz="2400" b="0" i="0">
                <a:solidFill>
                  <a:srgbClr val="212A73"/>
                </a:solidFill>
                <a:effectLst/>
                <a:latin typeface="Arial"/>
                <a:cs typeface="Arial"/>
              </a:rPr>
              <a:t>​</a:t>
            </a:r>
          </a:p>
          <a:p>
            <a:pPr fontAlgn="base">
              <a:buFont typeface="Arial" panose="020B0604020202020204" pitchFamily="34" charset="0"/>
              <a:buChar char="•"/>
            </a:pPr>
            <a:r>
              <a:rPr lang="en-GB" sz="2400" b="0" i="0" u="none" strike="noStrike">
                <a:solidFill>
                  <a:srgbClr val="212A73"/>
                </a:solidFill>
                <a:effectLst/>
                <a:latin typeface="Arial"/>
                <a:cs typeface="Arial"/>
              </a:rPr>
              <a:t> This is the </a:t>
            </a:r>
            <a:r>
              <a:rPr lang="en-GB" sz="2400">
                <a:solidFill>
                  <a:srgbClr val="212A73"/>
                </a:solidFill>
                <a:latin typeface="Arial"/>
                <a:cs typeface="Arial"/>
              </a:rPr>
              <a:t>second in</a:t>
            </a:r>
            <a:r>
              <a:rPr lang="en-GB" sz="2400" b="0" i="0" u="none" strike="noStrike">
                <a:solidFill>
                  <a:srgbClr val="212A73"/>
                </a:solidFill>
                <a:effectLst/>
                <a:latin typeface="Arial"/>
                <a:cs typeface="Arial"/>
              </a:rPr>
              <a:t> a series of recorded slide sets in relation to the changes. </a:t>
            </a:r>
            <a:r>
              <a:rPr lang="en-US" sz="2400" b="0" i="0">
                <a:solidFill>
                  <a:srgbClr val="212A73"/>
                </a:solidFill>
                <a:effectLst/>
                <a:latin typeface="Arial"/>
                <a:cs typeface="Arial"/>
              </a:rPr>
              <a:t>​</a:t>
            </a:r>
          </a:p>
          <a:p>
            <a:pPr algn="l" rtl="0" fontAlgn="base">
              <a:buFont typeface="Arial" panose="020B0604020202020204" pitchFamily="34" charset="0"/>
              <a:buChar char="•"/>
            </a:pPr>
            <a:endParaRPr lang="en-US" sz="2400">
              <a:solidFill>
                <a:srgbClr val="212A73"/>
              </a:solidFill>
              <a:latin typeface="Arial"/>
              <a:cs typeface="Arial"/>
            </a:endParaRPr>
          </a:p>
          <a:p>
            <a:pPr fontAlgn="base">
              <a:buFont typeface="Arial" panose="020B0604020202020204" pitchFamily="34" charset="0"/>
              <a:buChar char="•"/>
            </a:pPr>
            <a:r>
              <a:rPr lang="en-US" sz="2400">
                <a:solidFill>
                  <a:srgbClr val="212A73"/>
                </a:solidFill>
                <a:latin typeface="Arial"/>
                <a:cs typeface="Arial"/>
              </a:rPr>
              <a:t> See</a:t>
            </a:r>
            <a:r>
              <a:rPr lang="en-US" sz="2400" b="0" i="0">
                <a:solidFill>
                  <a:srgbClr val="212A73"/>
                </a:solidFill>
                <a:effectLst/>
                <a:latin typeface="Arial"/>
                <a:cs typeface="Arial"/>
              </a:rPr>
              <a:t> slide set no. 1 for more information about the proposed changes to the routine childhood </a:t>
            </a:r>
            <a:r>
              <a:rPr lang="en-US" sz="2400" b="0" i="0" err="1">
                <a:solidFill>
                  <a:srgbClr val="212A73"/>
                </a:solidFill>
                <a:effectLst/>
                <a:latin typeface="Arial"/>
                <a:cs typeface="Arial"/>
              </a:rPr>
              <a:t>immunisation</a:t>
            </a:r>
            <a:r>
              <a:rPr lang="en-US" sz="2400" b="0" i="0">
                <a:solidFill>
                  <a:srgbClr val="212A73"/>
                </a:solidFill>
                <a:effectLst/>
                <a:latin typeface="Arial"/>
                <a:cs typeface="Arial"/>
              </a:rPr>
              <a:t> schedule.</a:t>
            </a:r>
            <a:r>
              <a:rPr lang="en-US" sz="2400">
                <a:solidFill>
                  <a:srgbClr val="212A73"/>
                </a:solidFill>
                <a:ea typeface="+mn-lt"/>
                <a:cs typeface="+mn-lt"/>
              </a:rPr>
              <a:t> The slides are available here:</a:t>
            </a:r>
            <a:r>
              <a:rPr lang="en-US" sz="2800">
                <a:solidFill>
                  <a:srgbClr val="212A73"/>
                </a:solidFill>
                <a:ea typeface="+mn-lt"/>
                <a:cs typeface="+mn-lt"/>
              </a:rPr>
              <a:t> </a:t>
            </a:r>
            <a:r>
              <a:rPr lang="en-US" sz="2000">
                <a:solidFill>
                  <a:srgbClr val="212A73"/>
                </a:solidFill>
                <a:ea typeface="+mn-lt"/>
                <a:cs typeface="+mn-lt"/>
                <a:hlinkClick r:id="rId2"/>
              </a:rPr>
              <a:t>https://publichealthwales.nhs.wales/topics/immunisation-and-vaccines/vaccines-professionals/immunisation-training-resources-and-events/changes-to-childood-schedule-slideset/</a:t>
            </a:r>
            <a:r>
              <a:rPr lang="en-US" sz="2000">
                <a:solidFill>
                  <a:srgbClr val="212A73"/>
                </a:solidFill>
                <a:ea typeface="+mn-lt"/>
                <a:cs typeface="+mn-lt"/>
              </a:rPr>
              <a:t>.</a:t>
            </a:r>
            <a:r>
              <a:rPr lang="en-US" sz="2800">
                <a:solidFill>
                  <a:srgbClr val="212A73"/>
                </a:solidFill>
                <a:ea typeface="+mn-lt"/>
                <a:cs typeface="+mn-lt"/>
              </a:rPr>
              <a:t>  </a:t>
            </a:r>
            <a:r>
              <a:rPr lang="en-US" sz="2400">
                <a:solidFill>
                  <a:srgbClr val="212A73"/>
                </a:solidFill>
                <a:ea typeface="+mn-lt"/>
                <a:cs typeface="+mn-lt"/>
              </a:rPr>
              <a:t>The recording is available on SharePoint (NHS employees only) here:</a:t>
            </a:r>
            <a:r>
              <a:rPr lang="en-US" sz="2800">
                <a:solidFill>
                  <a:srgbClr val="212A73"/>
                </a:solidFill>
                <a:ea typeface="+mn-lt"/>
                <a:cs typeface="+mn-lt"/>
              </a:rPr>
              <a:t> </a:t>
            </a:r>
            <a:r>
              <a:rPr lang="en-US" sz="2000">
                <a:solidFill>
                  <a:srgbClr val="212A73"/>
                </a:solidFill>
                <a:ea typeface="+mn-lt"/>
                <a:cs typeface="+mn-lt"/>
                <a:hlinkClick r:id="rId3"/>
              </a:rPr>
              <a:t>https://nhswales365.sharepoint.com/sites/PHW_VPDPComms/SitePages/Training.aspx</a:t>
            </a:r>
            <a:r>
              <a:rPr lang="en-US" sz="2800">
                <a:solidFill>
                  <a:srgbClr val="212A73"/>
                </a:solidFill>
                <a:ea typeface="+mn-lt"/>
                <a:cs typeface="+mn-lt"/>
              </a:rPr>
              <a:t>  </a:t>
            </a:r>
            <a:endParaRPr lang="en-US" sz="2000">
              <a:solidFill>
                <a:srgbClr val="212A73"/>
              </a:solidFill>
              <a:ea typeface="+mn-lt"/>
              <a:cs typeface="+mn-lt"/>
            </a:endParaRPr>
          </a:p>
          <a:p>
            <a:r>
              <a:rPr lang="en-GB" sz="2800" b="0" i="0">
                <a:solidFill>
                  <a:srgbClr val="212A73"/>
                </a:solidFill>
                <a:effectLst/>
                <a:latin typeface="Arial"/>
                <a:cs typeface="Arial"/>
              </a:rPr>
              <a:t>​</a:t>
            </a:r>
            <a:endParaRPr lang="en-GB">
              <a:cs typeface="Arial"/>
            </a:endParaRPr>
          </a:p>
          <a:p>
            <a:pPr algn="l" rtl="0" fontAlgn="base">
              <a:buFont typeface="Arial" panose="020B0604020202020204" pitchFamily="34" charset="0"/>
              <a:buChar char="•"/>
            </a:pPr>
            <a:r>
              <a:rPr lang="en-GB" sz="2400" b="0" i="0" u="none" strike="noStrike">
                <a:solidFill>
                  <a:srgbClr val="212A73"/>
                </a:solidFill>
                <a:effectLst/>
                <a:latin typeface="Arial"/>
                <a:cs typeface="Arial"/>
              </a:rPr>
              <a:t> Further slide sets in this series will be published as more information about the changes becomes available. These will be made available here:</a:t>
            </a:r>
            <a:r>
              <a:rPr lang="en-GB" sz="2800" b="0" i="0" u="none" strike="noStrike">
                <a:solidFill>
                  <a:srgbClr val="212A73"/>
                </a:solidFill>
                <a:effectLst/>
                <a:latin typeface="Arial"/>
                <a:cs typeface="Arial"/>
              </a:rPr>
              <a:t> </a:t>
            </a:r>
            <a:r>
              <a:rPr lang="en-GB" sz="2000" b="0" i="0" u="sng" strike="noStrike">
                <a:solidFill>
                  <a:srgbClr val="00A7A7"/>
                </a:solidFill>
                <a:effectLst/>
                <a:latin typeface="Arial"/>
                <a:cs typeface="Arial"/>
                <a:hlinkClick r:id="rId4"/>
              </a:rPr>
              <a:t>Immunisation training resources and events - Public Health Wales</a:t>
            </a:r>
            <a:r>
              <a:rPr lang="en-GB" sz="2000" b="0" i="0">
                <a:solidFill>
                  <a:srgbClr val="212A73"/>
                </a:solidFill>
                <a:effectLst/>
                <a:latin typeface="Arial"/>
                <a:cs typeface="Arial"/>
              </a:rPr>
              <a:t>​</a:t>
            </a:r>
          </a:p>
          <a:p>
            <a:pPr algn="l" rtl="0" fontAlgn="base"/>
            <a:r>
              <a:rPr lang="en-GB" sz="2800" b="0" i="0">
                <a:solidFill>
                  <a:srgbClr val="212A73"/>
                </a:solidFill>
                <a:effectLst/>
                <a:latin typeface="Arial"/>
                <a:cs typeface="Arial"/>
              </a:rPr>
              <a:t>​</a:t>
            </a:r>
          </a:p>
          <a:p>
            <a:pPr algn="l" rtl="0" fontAlgn="base">
              <a:buFont typeface="Arial" panose="020B0604020202020204" pitchFamily="34" charset="0"/>
              <a:buChar char="•"/>
            </a:pPr>
            <a:r>
              <a:rPr lang="en-GB" sz="2400" b="0" i="0" u="none" strike="noStrike">
                <a:solidFill>
                  <a:srgbClr val="212A73"/>
                </a:solidFill>
                <a:effectLst/>
                <a:latin typeface="Arial"/>
                <a:cs typeface="Arial"/>
              </a:rPr>
              <a:t> As these are recorded slides they can be viewed in many clinical settings, including lunch and learn sessions and independent CPD. </a:t>
            </a:r>
            <a:r>
              <a:rPr lang="en-US" sz="2400" b="0" i="0">
                <a:solidFill>
                  <a:srgbClr val="212A73"/>
                </a:solidFill>
                <a:effectLst/>
                <a:latin typeface="Arial"/>
                <a:cs typeface="Arial"/>
              </a:rPr>
              <a:t>​</a:t>
            </a:r>
          </a:p>
          <a:p>
            <a:pPr algn="l" rtl="0" fontAlgn="base"/>
            <a:r>
              <a:rPr lang="en-GB" sz="2400" b="0" i="0">
                <a:solidFill>
                  <a:srgbClr val="212A73"/>
                </a:solidFill>
                <a:effectLst/>
                <a:latin typeface="Arial"/>
                <a:cs typeface="Arial"/>
              </a:rPr>
              <a:t>​</a:t>
            </a:r>
          </a:p>
          <a:p>
            <a:pPr algn="l" rtl="0" fontAlgn="base">
              <a:buFont typeface="Arial" panose="020B0604020202020204" pitchFamily="34" charset="0"/>
              <a:buChar char="•"/>
            </a:pPr>
            <a:r>
              <a:rPr lang="en-GB" sz="2400" b="0" i="0" u="none" strike="noStrike">
                <a:solidFill>
                  <a:srgbClr val="212A73"/>
                </a:solidFill>
                <a:effectLst/>
                <a:latin typeface="Arial"/>
                <a:cs typeface="Arial"/>
              </a:rPr>
              <a:t> The proposed changes are </a:t>
            </a:r>
            <a:r>
              <a:rPr lang="en-GB" sz="2400" b="1" i="0" u="none" strike="noStrike">
                <a:solidFill>
                  <a:srgbClr val="FF0000"/>
                </a:solidFill>
                <a:effectLst/>
                <a:latin typeface="Arial"/>
                <a:cs typeface="Arial"/>
              </a:rPr>
              <a:t>dependent on policy approval</a:t>
            </a:r>
            <a:r>
              <a:rPr lang="en-GB" sz="2400" b="0" i="0" u="none" strike="noStrike">
                <a:solidFill>
                  <a:srgbClr val="FF0000"/>
                </a:solidFill>
                <a:effectLst/>
                <a:latin typeface="Arial"/>
                <a:cs typeface="Arial"/>
              </a:rPr>
              <a:t>.</a:t>
            </a:r>
            <a:r>
              <a:rPr lang="en-GB" sz="2400" b="1" i="0" u="none" strike="noStrike">
                <a:solidFill>
                  <a:srgbClr val="212A73"/>
                </a:solidFill>
                <a:effectLst/>
                <a:latin typeface="Arial"/>
                <a:cs typeface="Arial"/>
              </a:rPr>
              <a:t> </a:t>
            </a:r>
            <a:r>
              <a:rPr lang="en-US" sz="2400" b="0" i="0">
                <a:solidFill>
                  <a:srgbClr val="212A73"/>
                </a:solidFill>
                <a:effectLst/>
                <a:latin typeface="Arial"/>
                <a:cs typeface="Arial"/>
              </a:rPr>
              <a:t>​</a:t>
            </a:r>
          </a:p>
          <a:p>
            <a:pPr algn="l" rtl="0" fontAlgn="base"/>
            <a:r>
              <a:rPr lang="en-GB" sz="2400" b="0" i="0">
                <a:solidFill>
                  <a:srgbClr val="212A73"/>
                </a:solidFill>
                <a:effectLst/>
                <a:latin typeface="Arial"/>
                <a:cs typeface="Arial"/>
              </a:rPr>
              <a:t>​</a:t>
            </a:r>
          </a:p>
          <a:p>
            <a:pPr algn="l" rtl="0" fontAlgn="base"/>
            <a:r>
              <a:rPr lang="en-GB" sz="2400" b="1" i="0" u="none" strike="noStrike">
                <a:solidFill>
                  <a:srgbClr val="212A73"/>
                </a:solidFill>
                <a:effectLst/>
                <a:latin typeface="Arial"/>
                <a:cs typeface="Arial"/>
              </a:rPr>
              <a:t>The information within these slides is up to date as of the </a:t>
            </a:r>
            <a:r>
              <a:rPr lang="en-GB" sz="2400" b="1">
                <a:solidFill>
                  <a:srgbClr val="212A73"/>
                </a:solidFill>
                <a:latin typeface="Arial"/>
                <a:cs typeface="Arial"/>
              </a:rPr>
              <a:t>17</a:t>
            </a:r>
            <a:r>
              <a:rPr lang="en-GB" sz="2400" b="1" i="0" u="none" strike="noStrike">
                <a:solidFill>
                  <a:srgbClr val="212A73"/>
                </a:solidFill>
                <a:effectLst/>
                <a:latin typeface="Arial"/>
                <a:cs typeface="Arial"/>
              </a:rPr>
              <a:t>th April 2025</a:t>
            </a:r>
            <a:endParaRPr lang="en-US" sz="2400" b="0" i="0">
              <a:solidFill>
                <a:srgbClr val="212A73"/>
              </a:solidFill>
              <a:effectLst/>
              <a:latin typeface="Arial"/>
              <a:cs typeface="Arial"/>
            </a:endParaRPr>
          </a:p>
        </p:txBody>
      </p:sp>
    </p:spTree>
    <p:extLst>
      <p:ext uri="{BB962C8B-B14F-4D97-AF65-F5344CB8AC3E}">
        <p14:creationId xmlns:p14="http://schemas.microsoft.com/office/powerpoint/2010/main" val="36478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99FE71-DFE1-DA0C-4D84-921A5AE2B05E}"/>
              </a:ext>
            </a:extLst>
          </p:cNvPr>
          <p:cNvSpPr>
            <a:spLocks noGrp="1"/>
          </p:cNvSpPr>
          <p:nvPr>
            <p:ph type="body" sz="quarter" idx="10"/>
          </p:nvPr>
        </p:nvSpPr>
        <p:spPr>
          <a:xfrm>
            <a:off x="688352" y="3544440"/>
            <a:ext cx="14277051" cy="1085364"/>
          </a:xfrm>
        </p:spPr>
        <p:txBody>
          <a:bodyPr lIns="91440" tIns="45720" rIns="91440" bIns="45720" anchor="t">
            <a:noAutofit/>
          </a:bodyPr>
          <a:lstStyle/>
          <a:p>
            <a:r>
              <a:rPr lang="en-GB" sz="4400">
                <a:solidFill>
                  <a:schemeClr val="bg1">
                    <a:lumMod val="95000"/>
                  </a:schemeClr>
                </a:solidFill>
                <a:latin typeface="Arial"/>
                <a:cs typeface="Arial"/>
              </a:rPr>
              <a:t>P</a:t>
            </a:r>
            <a:r>
              <a:rPr lang="en-GB" sz="4400" b="1" i="0" u="none" strike="noStrike">
                <a:solidFill>
                  <a:schemeClr val="bg1">
                    <a:lumMod val="95000"/>
                  </a:schemeClr>
                </a:solidFill>
                <a:effectLst/>
                <a:latin typeface="Arial"/>
                <a:cs typeface="Arial"/>
              </a:rPr>
              <a:t>roposed changes to routine childhood schedule</a:t>
            </a:r>
            <a:endParaRPr lang="en-GB" sz="4400">
              <a:solidFill>
                <a:schemeClr val="bg1">
                  <a:lumMod val="95000"/>
                </a:schemeClr>
              </a:solidFill>
              <a:latin typeface="Arial"/>
              <a:cs typeface="Arial"/>
            </a:endParaRPr>
          </a:p>
        </p:txBody>
      </p:sp>
      <p:sp>
        <p:nvSpPr>
          <p:cNvPr id="6" name="Text Placeholder 5">
            <a:extLst>
              <a:ext uri="{FF2B5EF4-FFF2-40B4-BE49-F238E27FC236}">
                <a16:creationId xmlns:a16="http://schemas.microsoft.com/office/drawing/2014/main" id="{798F4CB7-72C8-AE0A-350A-449239B83010}"/>
              </a:ext>
            </a:extLst>
          </p:cNvPr>
          <p:cNvSpPr>
            <a:spLocks noGrp="1"/>
          </p:cNvSpPr>
          <p:nvPr>
            <p:ph type="body" sz="quarter" idx="11"/>
          </p:nvPr>
        </p:nvSpPr>
        <p:spPr>
          <a:xfrm>
            <a:off x="687560" y="5161929"/>
            <a:ext cx="12146685" cy="1954834"/>
          </a:xfrm>
        </p:spPr>
        <p:txBody>
          <a:bodyPr lIns="91440" tIns="45720" rIns="91440" bIns="45720" anchor="t"/>
          <a:lstStyle/>
          <a:p>
            <a:r>
              <a:rPr lang="en-GB" sz="3200" b="1" i="0" u="none" strike="noStrike">
                <a:effectLst/>
                <a:latin typeface="Arial"/>
                <a:cs typeface="Arial"/>
              </a:rPr>
              <a:t>Juliet Norwood, Specialist Nurse, </a:t>
            </a:r>
            <a:endParaRPr lang="en-GB" sz="3200">
              <a:latin typeface="Arial"/>
              <a:cs typeface="Arial"/>
            </a:endParaRPr>
          </a:p>
          <a:p>
            <a:r>
              <a:rPr lang="en-GB" sz="3200" b="1" i="0" u="none" strike="noStrike">
                <a:effectLst/>
                <a:latin typeface="Arial"/>
                <a:cs typeface="Arial"/>
              </a:rPr>
              <a:t>Vaccine Preventable Disease Programme, </a:t>
            </a:r>
            <a:endParaRPr lang="en-GB" sz="3200">
              <a:latin typeface="Arial"/>
              <a:cs typeface="Arial"/>
            </a:endParaRPr>
          </a:p>
          <a:p>
            <a:r>
              <a:rPr lang="en-GB" sz="3200" b="1" i="0" u="none" strike="noStrike">
                <a:effectLst/>
                <a:latin typeface="Arial"/>
                <a:cs typeface="Arial"/>
              </a:rPr>
              <a:t>Public Health Wales.</a:t>
            </a:r>
            <a:endParaRPr lang="en-GB" sz="3200">
              <a:latin typeface="Arial"/>
              <a:cs typeface="Arial"/>
            </a:endParaRPr>
          </a:p>
        </p:txBody>
      </p:sp>
      <p:sp>
        <p:nvSpPr>
          <p:cNvPr id="4" name="Slide Number Placeholder 3">
            <a:extLst>
              <a:ext uri="{FF2B5EF4-FFF2-40B4-BE49-F238E27FC236}">
                <a16:creationId xmlns:a16="http://schemas.microsoft.com/office/drawing/2014/main" id="{B4A3CBAC-E3D1-C560-4A49-B175B4E31CE1}"/>
              </a:ext>
            </a:extLst>
          </p:cNvPr>
          <p:cNvSpPr>
            <a:spLocks noGrp="1"/>
          </p:cNvSpPr>
          <p:nvPr>
            <p:ph type="sldNum" sz="quarter" idx="4294967295"/>
          </p:nvPr>
        </p:nvSpPr>
        <p:spPr>
          <a:xfrm>
            <a:off x="17506950" y="9580563"/>
            <a:ext cx="781050" cy="550862"/>
          </a:xfrm>
          <a:prstGeom prst="rect">
            <a:avLst/>
          </a:prstGeom>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2508873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D60C5-8A1B-CDA5-E9E2-FB286909FCA6}"/>
              </a:ext>
            </a:extLst>
          </p:cNvPr>
          <p:cNvSpPr>
            <a:spLocks noGrp="1"/>
          </p:cNvSpPr>
          <p:nvPr>
            <p:ph type="title"/>
          </p:nvPr>
        </p:nvSpPr>
        <p:spPr>
          <a:xfrm>
            <a:off x="793241" y="178307"/>
            <a:ext cx="17010529" cy="2000618"/>
          </a:xfrm>
        </p:spPr>
        <p:txBody>
          <a:bodyPr lIns="91440" tIns="45720" rIns="91440" bIns="45720" anchor="t"/>
          <a:lstStyle/>
          <a:p>
            <a:r>
              <a:rPr lang="en-GB" sz="4400" b="1" i="0" u="none" strike="noStrike">
                <a:solidFill>
                  <a:srgbClr val="212A73"/>
                </a:solidFill>
                <a:effectLst/>
                <a:latin typeface="Arial"/>
                <a:cs typeface="Arial"/>
              </a:rPr>
              <a:t>Summary of proposed </a:t>
            </a:r>
            <a:r>
              <a:rPr lang="en-GB" sz="4400" b="1">
                <a:solidFill>
                  <a:srgbClr val="212A73"/>
                </a:solidFill>
                <a:latin typeface="Arial"/>
                <a:cs typeface="Arial"/>
              </a:rPr>
              <a:t>changes - JCVI</a:t>
            </a:r>
            <a:r>
              <a:rPr lang="en-GB" sz="4400" b="1" i="0" u="none" strike="noStrike">
                <a:solidFill>
                  <a:srgbClr val="212A73"/>
                </a:solidFill>
                <a:effectLst/>
                <a:latin typeface="Arial"/>
                <a:cs typeface="Arial"/>
              </a:rPr>
              <a:t> recommendations:</a:t>
            </a:r>
            <a:endParaRPr lang="en-GB" sz="4400" b="1">
              <a:latin typeface="Arial"/>
              <a:cs typeface="Arial"/>
            </a:endParaRPr>
          </a:p>
        </p:txBody>
      </p:sp>
      <p:sp>
        <p:nvSpPr>
          <p:cNvPr id="3" name="Content Placeholder 2">
            <a:extLst>
              <a:ext uri="{FF2B5EF4-FFF2-40B4-BE49-F238E27FC236}">
                <a16:creationId xmlns:a16="http://schemas.microsoft.com/office/drawing/2014/main" id="{18372DF4-2162-3280-EAF1-50C2D8D17562}"/>
              </a:ext>
            </a:extLst>
          </p:cNvPr>
          <p:cNvSpPr>
            <a:spLocks noGrp="1"/>
          </p:cNvSpPr>
          <p:nvPr>
            <p:ph idx="1"/>
          </p:nvPr>
        </p:nvSpPr>
        <p:spPr>
          <a:xfrm>
            <a:off x="789126" y="1170360"/>
            <a:ext cx="16383992" cy="8131042"/>
          </a:xfrm>
        </p:spPr>
        <p:txBody>
          <a:bodyPr lIns="91440" tIns="45720" rIns="91440" bIns="45720" anchor="t"/>
          <a:lstStyle/>
          <a:p>
            <a:pPr marL="0" indent="0" algn="l" rtl="0" fontAlgn="base">
              <a:buNone/>
            </a:pPr>
            <a:r>
              <a:rPr lang="en-US" sz="2800" b="0" i="0" u="none" strike="noStrike">
                <a:solidFill>
                  <a:srgbClr val="212A73"/>
                </a:solidFill>
                <a:effectLst/>
                <a:latin typeface="Arial"/>
                <a:cs typeface="Arial"/>
              </a:rPr>
              <a:t>The JCVI recommended the following changes once the current supply of Hib/MenC (Menitorix</a:t>
            </a:r>
            <a:r>
              <a:rPr lang="en-GB" sz="2800" b="0" i="0" u="none" strike="noStrike">
                <a:solidFill>
                  <a:srgbClr val="212A73"/>
                </a:solidFill>
                <a:effectLst/>
                <a:latin typeface="Arial"/>
                <a:cs typeface="Arial"/>
              </a:rPr>
              <a:t>®</a:t>
            </a:r>
            <a:r>
              <a:rPr lang="en-US" sz="2800" b="0" i="0" u="none" strike="noStrike">
                <a:solidFill>
                  <a:srgbClr val="212A73"/>
                </a:solidFill>
                <a:effectLst/>
                <a:latin typeface="Arial"/>
                <a:cs typeface="Arial"/>
              </a:rPr>
              <a:t>) vaccine has been used:</a:t>
            </a:r>
            <a:r>
              <a:rPr lang="en-US" sz="2800" b="0" i="0">
                <a:solidFill>
                  <a:srgbClr val="212A73"/>
                </a:solidFill>
                <a:effectLst/>
                <a:latin typeface="Arial"/>
                <a:cs typeface="Arial"/>
              </a:rPr>
              <a:t>​</a:t>
            </a:r>
          </a:p>
          <a:p>
            <a:pPr marL="340360" indent="-340360" fontAlgn="base"/>
            <a:r>
              <a:rPr lang="en-US" sz="2800" b="0" i="0" u="none" strike="noStrike">
                <a:solidFill>
                  <a:srgbClr val="212A73"/>
                </a:solidFill>
                <a:effectLst/>
                <a:latin typeface="Arial"/>
                <a:cs typeface="Arial"/>
              </a:rPr>
              <a:t>due to the success of the adolescent MenACWY programme in controlling meningococcal C disease across the population, the JCVI has advised that </a:t>
            </a:r>
            <a:r>
              <a:rPr lang="en-US" sz="2800" b="1">
                <a:solidFill>
                  <a:srgbClr val="212A73"/>
                </a:solidFill>
                <a:latin typeface="Arial"/>
                <a:cs typeface="Arial"/>
              </a:rPr>
              <a:t>a dose of meningococcal C </a:t>
            </a:r>
            <a:r>
              <a:rPr lang="en-US" sz="2800">
                <a:solidFill>
                  <a:srgbClr val="0B0C0C"/>
                </a:solidFill>
                <a:latin typeface="Arial"/>
                <a:cs typeface="Arial"/>
              </a:rPr>
              <a:t>(</a:t>
            </a:r>
            <a:r>
              <a:rPr lang="en-US" sz="2800" b="1">
                <a:solidFill>
                  <a:srgbClr val="212A73"/>
                </a:solidFill>
                <a:latin typeface="Arial"/>
                <a:cs typeface="Arial"/>
              </a:rPr>
              <a:t>MenC) containing vaccine</a:t>
            </a:r>
            <a:r>
              <a:rPr lang="en-US" sz="2800" b="1" i="0" u="none" strike="noStrike">
                <a:solidFill>
                  <a:srgbClr val="212A73"/>
                </a:solidFill>
                <a:effectLst/>
                <a:latin typeface="Arial"/>
                <a:cs typeface="Arial"/>
              </a:rPr>
              <a:t> is no longer required in the childhood schedule.</a:t>
            </a:r>
            <a:r>
              <a:rPr lang="en-US" sz="2800" b="1" i="0">
                <a:solidFill>
                  <a:srgbClr val="212A73"/>
                </a:solidFill>
                <a:effectLst/>
                <a:latin typeface="Arial"/>
                <a:cs typeface="Arial"/>
              </a:rPr>
              <a:t>​</a:t>
            </a:r>
          </a:p>
          <a:p>
            <a:pPr marL="340360" indent="-340360" algn="l" rtl="0" fontAlgn="base">
              <a:buFont typeface="Arial" panose="020B0604020202020204" pitchFamily="34" charset="0"/>
              <a:buChar char="•"/>
            </a:pPr>
            <a:r>
              <a:rPr lang="en-US" sz="2800" b="0" i="0" u="none" strike="noStrike">
                <a:solidFill>
                  <a:srgbClr val="212A73"/>
                </a:solidFill>
                <a:effectLst/>
                <a:latin typeface="Arial"/>
                <a:cs typeface="Arial"/>
              </a:rPr>
              <a:t>the JCVI advised that there is still a continued need for a dose of Hib vaccine during the second year of life. They advise that </a:t>
            </a:r>
            <a:r>
              <a:rPr lang="en-US" sz="2800">
                <a:solidFill>
                  <a:srgbClr val="212A73"/>
                </a:solidFill>
                <a:latin typeface="Arial"/>
                <a:cs typeface="Arial"/>
              </a:rPr>
              <a:t>an</a:t>
            </a:r>
            <a:r>
              <a:rPr lang="en-US" sz="2800" b="0" i="0" u="none" strike="noStrike">
                <a:solidFill>
                  <a:srgbClr val="212A73"/>
                </a:solidFill>
                <a:effectLst/>
                <a:latin typeface="Arial"/>
                <a:cs typeface="Arial"/>
              </a:rPr>
              <a:t> </a:t>
            </a:r>
            <a:r>
              <a:rPr lang="en-US" sz="2800" b="1" i="0" u="none" strike="noStrike">
                <a:solidFill>
                  <a:srgbClr val="212A73"/>
                </a:solidFill>
                <a:effectLst/>
                <a:latin typeface="Arial"/>
                <a:cs typeface="Arial"/>
              </a:rPr>
              <a:t>additional dose of Hib-containing multivalent vaccine </a:t>
            </a:r>
            <a:r>
              <a:rPr lang="en-US" sz="2800" b="0" i="0" u="none" strike="noStrike">
                <a:solidFill>
                  <a:srgbClr val="212A73"/>
                </a:solidFill>
                <a:effectLst/>
                <a:latin typeface="Arial"/>
                <a:cs typeface="Arial"/>
              </a:rPr>
              <a:t>(such as the 6-in-1 DTaP/IPV/Hib/</a:t>
            </a:r>
            <a:r>
              <a:rPr lang="en-US" sz="2800" b="0" i="0" u="none" strike="noStrike" err="1">
                <a:solidFill>
                  <a:srgbClr val="212A73"/>
                </a:solidFill>
                <a:effectLst/>
                <a:latin typeface="Arial"/>
                <a:cs typeface="Arial"/>
              </a:rPr>
              <a:t>HepB</a:t>
            </a:r>
            <a:r>
              <a:rPr lang="en-US" sz="2800" b="0" i="0" u="none" strike="noStrike">
                <a:solidFill>
                  <a:srgbClr val="212A73"/>
                </a:solidFill>
                <a:effectLst/>
                <a:latin typeface="Arial"/>
                <a:cs typeface="Arial"/>
              </a:rPr>
              <a:t>, which is also given earlier in infancy) should be given at 18-months to replace the Hib. </a:t>
            </a:r>
          </a:p>
          <a:p>
            <a:pPr marL="340360" indent="-340360" algn="l" rtl="0" fontAlgn="base">
              <a:buFont typeface="Arial" panose="020B0604020202020204" pitchFamily="34" charset="0"/>
              <a:buChar char="•"/>
            </a:pPr>
            <a:r>
              <a:rPr lang="en-US" sz="2800">
                <a:solidFill>
                  <a:srgbClr val="212A73"/>
                </a:solidFill>
                <a:latin typeface="Arial"/>
                <a:cs typeface="Arial"/>
              </a:rPr>
              <a:t>t</a:t>
            </a:r>
            <a:r>
              <a:rPr lang="en-US" sz="2800" b="0" i="0" u="none" strike="noStrike">
                <a:solidFill>
                  <a:srgbClr val="212A73"/>
                </a:solidFill>
                <a:effectLst/>
                <a:latin typeface="Arial"/>
                <a:cs typeface="Arial"/>
              </a:rPr>
              <a:t>his 18-month appointment would be a </a:t>
            </a:r>
            <a:r>
              <a:rPr lang="en-US" sz="2800" b="1" i="0" u="none" strike="noStrike">
                <a:solidFill>
                  <a:srgbClr val="212A73"/>
                </a:solidFill>
                <a:effectLst/>
                <a:latin typeface="Arial"/>
                <a:cs typeface="Arial"/>
              </a:rPr>
              <a:t>new appointment.</a:t>
            </a:r>
            <a:r>
              <a:rPr lang="en-US" sz="2800" b="0" i="0">
                <a:solidFill>
                  <a:srgbClr val="212A73"/>
                </a:solidFill>
                <a:effectLst/>
                <a:latin typeface="Arial"/>
                <a:cs typeface="Arial"/>
              </a:rPr>
              <a:t>​</a:t>
            </a:r>
          </a:p>
          <a:p>
            <a:pPr marL="340360" indent="-340360" algn="l" rtl="0" fontAlgn="base">
              <a:buFont typeface="Arial" panose="020B0604020202020204" pitchFamily="34" charset="0"/>
              <a:buChar char="•"/>
            </a:pPr>
            <a:r>
              <a:rPr lang="en-US" sz="2800" b="0" i="0" u="none" strike="noStrike">
                <a:solidFill>
                  <a:srgbClr val="212A73"/>
                </a:solidFill>
                <a:effectLst/>
                <a:latin typeface="Arial"/>
                <a:cs typeface="Arial"/>
              </a:rPr>
              <a:t>the </a:t>
            </a:r>
            <a:r>
              <a:rPr lang="en-US" sz="2800" b="1" i="0" u="none" strike="noStrike">
                <a:solidFill>
                  <a:srgbClr val="212A73"/>
                </a:solidFill>
                <a:effectLst/>
                <a:latin typeface="Arial"/>
                <a:cs typeface="Arial"/>
              </a:rPr>
              <a:t>second dose of MMR </a:t>
            </a:r>
            <a:r>
              <a:rPr lang="en-US" sz="2800" b="0" i="0" u="none" strike="noStrike">
                <a:solidFill>
                  <a:srgbClr val="212A73"/>
                </a:solidFill>
                <a:effectLst/>
                <a:latin typeface="Arial"/>
                <a:cs typeface="Arial"/>
              </a:rPr>
              <a:t>vaccine should be </a:t>
            </a:r>
            <a:r>
              <a:rPr lang="en-US" sz="2800" b="1" i="0" u="none" strike="noStrike">
                <a:solidFill>
                  <a:srgbClr val="212A73"/>
                </a:solidFill>
                <a:effectLst/>
                <a:latin typeface="Arial"/>
                <a:cs typeface="Arial"/>
              </a:rPr>
              <a:t>brought forward </a:t>
            </a:r>
            <a:r>
              <a:rPr lang="en-US" sz="2800" b="0" i="0" u="none" strike="noStrike">
                <a:solidFill>
                  <a:srgbClr val="212A73"/>
                </a:solidFill>
                <a:effectLst/>
                <a:latin typeface="Arial"/>
                <a:cs typeface="Arial"/>
              </a:rPr>
              <a:t>from 3 years 4 months to 18 months of age, to improve coverage (in the new appointment).</a:t>
            </a:r>
            <a:r>
              <a:rPr lang="en-US" sz="2800" b="0" i="0">
                <a:solidFill>
                  <a:srgbClr val="212A73"/>
                </a:solidFill>
                <a:effectLst/>
                <a:latin typeface="Arial"/>
                <a:cs typeface="Arial"/>
              </a:rPr>
              <a:t>​</a:t>
            </a:r>
          </a:p>
          <a:p>
            <a:pPr marL="340360" indent="-340360" algn="l" rtl="0" fontAlgn="base">
              <a:buFont typeface="Arial" panose="020B0604020202020204" pitchFamily="34" charset="0"/>
              <a:buChar char="•"/>
            </a:pPr>
            <a:endParaRPr lang="en-US" sz="2800" b="0" i="0">
              <a:solidFill>
                <a:srgbClr val="212A73"/>
              </a:solidFill>
              <a:effectLst/>
              <a:latin typeface="Arial"/>
              <a:cs typeface="Arial"/>
            </a:endParaRPr>
          </a:p>
          <a:p>
            <a:pPr marL="0" indent="0" algn="l" rtl="0" fontAlgn="base">
              <a:buNone/>
            </a:pPr>
            <a:r>
              <a:rPr lang="en-US" sz="2800" b="0" i="0" u="none" strike="noStrike">
                <a:solidFill>
                  <a:srgbClr val="212A73"/>
                </a:solidFill>
                <a:effectLst/>
                <a:latin typeface="Arial"/>
                <a:cs typeface="Arial"/>
              </a:rPr>
              <a:t>In the meantime, the JCVI will keep emerging evidence under review, including ongoing epidemiology and disease incidence.</a:t>
            </a:r>
            <a:r>
              <a:rPr lang="en-US" sz="2800" b="0" i="0">
                <a:solidFill>
                  <a:srgbClr val="212A73"/>
                </a:solidFill>
                <a:effectLst/>
                <a:latin typeface="Arial"/>
                <a:cs typeface="Arial"/>
              </a:rPr>
              <a:t>​</a:t>
            </a:r>
          </a:p>
          <a:p>
            <a:pPr marL="0" indent="0">
              <a:buNone/>
            </a:pPr>
            <a:r>
              <a:rPr lang="en-GB" sz="2400">
                <a:hlinkClick r:id="rId2"/>
              </a:rPr>
              <a:t>Joint Committee on Vaccination and Immunisation (JCVI) statement on changes to the childhood immunisation schedule - GOV.UK</a:t>
            </a:r>
            <a:endParaRPr lang="en-GB" sz="2400">
              <a:cs typeface="Arial"/>
            </a:endParaRPr>
          </a:p>
        </p:txBody>
      </p:sp>
      <p:sp>
        <p:nvSpPr>
          <p:cNvPr id="4" name="Slide Number Placeholder 3">
            <a:extLst>
              <a:ext uri="{FF2B5EF4-FFF2-40B4-BE49-F238E27FC236}">
                <a16:creationId xmlns:a16="http://schemas.microsoft.com/office/drawing/2014/main" id="{1B53488A-95A6-5658-ABA5-D3E544096600}"/>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6" name="TextBox 5">
            <a:extLst>
              <a:ext uri="{FF2B5EF4-FFF2-40B4-BE49-F238E27FC236}">
                <a16:creationId xmlns:a16="http://schemas.microsoft.com/office/drawing/2014/main" id="{FF411D86-5465-5AB1-A956-D8546DE255DF}"/>
              </a:ext>
            </a:extLst>
          </p:cNvPr>
          <p:cNvSpPr txBox="1"/>
          <p:nvPr/>
        </p:nvSpPr>
        <p:spPr>
          <a:xfrm>
            <a:off x="7185614" y="8781566"/>
            <a:ext cx="4578805" cy="523220"/>
          </a:xfrm>
          <a:prstGeom prst="rect">
            <a:avLst/>
          </a:prstGeom>
          <a:noFill/>
        </p:spPr>
        <p:txBody>
          <a:bodyPr wrap="square">
            <a:spAutoFit/>
          </a:bodyPr>
          <a:lstStyle/>
          <a:p>
            <a:r>
              <a:rPr lang="en-GB" sz="2800" b="1" i="0" u="none" strike="noStrike">
                <a:solidFill>
                  <a:srgbClr val="FF0000"/>
                </a:solidFill>
                <a:effectLst/>
                <a:latin typeface="Arial" panose="020B0604020202020204" pitchFamily="34" charset="0"/>
              </a:rPr>
              <a:t>Policy is awaited</a:t>
            </a:r>
            <a:r>
              <a:rPr lang="en-GB" sz="2800" b="0" i="0" u="none" strike="noStrike">
                <a:solidFill>
                  <a:srgbClr val="FF0000"/>
                </a:solidFill>
                <a:effectLst/>
                <a:latin typeface="Arial" panose="020B0604020202020204" pitchFamily="34" charset="0"/>
              </a:rPr>
              <a:t>.</a:t>
            </a:r>
            <a:endParaRPr lang="en-GB"/>
          </a:p>
        </p:txBody>
      </p:sp>
    </p:spTree>
    <p:extLst>
      <p:ext uri="{BB962C8B-B14F-4D97-AF65-F5344CB8AC3E}">
        <p14:creationId xmlns:p14="http://schemas.microsoft.com/office/powerpoint/2010/main" val="1833563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562A9-C94F-C8C9-D972-79EF2F61BEAA}"/>
              </a:ext>
            </a:extLst>
          </p:cNvPr>
          <p:cNvSpPr>
            <a:spLocks noGrp="1"/>
          </p:cNvSpPr>
          <p:nvPr>
            <p:ph type="title"/>
          </p:nvPr>
        </p:nvSpPr>
        <p:spPr>
          <a:xfrm>
            <a:off x="1257300" y="579438"/>
            <a:ext cx="15773400" cy="1462410"/>
          </a:xfrm>
        </p:spPr>
        <p:txBody>
          <a:bodyPr lIns="91440" tIns="45720" rIns="91440" bIns="45720" anchor="t">
            <a:noAutofit/>
          </a:bodyPr>
          <a:lstStyle/>
          <a:p>
            <a:pPr algn="ctr"/>
            <a:r>
              <a:rPr lang="en-GB" sz="4400" b="1">
                <a:solidFill>
                  <a:srgbClr val="325486"/>
                </a:solidFill>
                <a:ea typeface="+mn-ea"/>
                <a:cs typeface="+mn-cs"/>
              </a:rPr>
              <a:t>Proposed Pneumococcal Conjugate vaccine (PCV) and Meningococcal B vaccine (</a:t>
            </a:r>
            <a:r>
              <a:rPr lang="en-GB" sz="4400" b="1" err="1">
                <a:solidFill>
                  <a:srgbClr val="325486"/>
                </a:solidFill>
                <a:ea typeface="+mn-ea"/>
                <a:cs typeface="+mn-cs"/>
              </a:rPr>
              <a:t>MenB</a:t>
            </a:r>
            <a:r>
              <a:rPr lang="en-GB" sz="4400" b="1">
                <a:solidFill>
                  <a:srgbClr val="325486"/>
                </a:solidFill>
                <a:ea typeface="+mn-ea"/>
                <a:cs typeface="+mn-cs"/>
              </a:rPr>
              <a:t>) switch</a:t>
            </a:r>
            <a:endParaRPr lang="en-US">
              <a:ea typeface="+mn-ea"/>
              <a:cs typeface="+mn-cs"/>
            </a:endParaRPr>
          </a:p>
        </p:txBody>
      </p:sp>
      <p:sp>
        <p:nvSpPr>
          <p:cNvPr id="5" name="Slide Number Placeholder 4">
            <a:extLst>
              <a:ext uri="{FF2B5EF4-FFF2-40B4-BE49-F238E27FC236}">
                <a16:creationId xmlns:a16="http://schemas.microsoft.com/office/drawing/2014/main" id="{7E53E994-6179-9FF0-0647-F5AFD99EFCCE}"/>
              </a:ext>
            </a:extLst>
          </p:cNvPr>
          <p:cNvSpPr>
            <a:spLocks noGrp="1"/>
          </p:cNvSpPr>
          <p:nvPr>
            <p:ph type="sldNum" sz="quarter" idx="12"/>
          </p:nvPr>
        </p:nvSpPr>
        <p:spPr/>
        <p:txBody>
          <a:bodyPr/>
          <a:lstStyle/>
          <a:p>
            <a:fld id="{561D0CCE-8DCC-44DC-A653-AE62B1D84A52}" type="slidenum">
              <a:rPr lang="en-GB" smtClean="0"/>
              <a:pPr/>
              <a:t>6</a:t>
            </a:fld>
            <a:endParaRPr lang="en-GB"/>
          </a:p>
        </p:txBody>
      </p:sp>
      <p:pic>
        <p:nvPicPr>
          <p:cNvPr id="7" name="Picture 6">
            <a:extLst>
              <a:ext uri="{FF2B5EF4-FFF2-40B4-BE49-F238E27FC236}">
                <a16:creationId xmlns:a16="http://schemas.microsoft.com/office/drawing/2014/main" id="{EC1F412B-2F37-23BD-18A2-E218F7C3D5F9}"/>
              </a:ext>
            </a:extLst>
          </p:cNvPr>
          <p:cNvPicPr>
            <a:picLocks noChangeAspect="1"/>
          </p:cNvPicPr>
          <p:nvPr/>
        </p:nvPicPr>
        <p:blipFill>
          <a:blip r:embed="rId2"/>
          <a:stretch>
            <a:fillRect/>
          </a:stretch>
        </p:blipFill>
        <p:spPr>
          <a:xfrm>
            <a:off x="5682301" y="3948472"/>
            <a:ext cx="5586413" cy="4371975"/>
          </a:xfrm>
          <a:prstGeom prst="rect">
            <a:avLst/>
          </a:prstGeom>
        </p:spPr>
      </p:pic>
      <p:sp>
        <p:nvSpPr>
          <p:cNvPr id="9" name="Rectangle 8">
            <a:extLst>
              <a:ext uri="{FF2B5EF4-FFF2-40B4-BE49-F238E27FC236}">
                <a16:creationId xmlns:a16="http://schemas.microsoft.com/office/drawing/2014/main" id="{59831308-6D16-54A1-142D-A1B5EEA79AEE}"/>
              </a:ext>
            </a:extLst>
          </p:cNvPr>
          <p:cNvSpPr/>
          <p:nvPr/>
        </p:nvSpPr>
        <p:spPr>
          <a:xfrm>
            <a:off x="568037" y="2672703"/>
            <a:ext cx="2458670" cy="1384995"/>
          </a:xfrm>
          <a:prstGeom prst="rect">
            <a:avLst/>
          </a:prstGeom>
          <a:noFill/>
        </p:spPr>
        <p:txBody>
          <a:bodyPr wrap="square" lIns="137160" tIns="68580" rIns="137160" bIns="68580">
            <a:spAutoFit/>
          </a:bodyPr>
          <a:lstStyle/>
          <a:p>
            <a:pPr algn="ctr"/>
            <a:r>
              <a:rPr lang="en-US" sz="8100" b="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PCV</a:t>
            </a:r>
          </a:p>
        </p:txBody>
      </p:sp>
      <p:sp>
        <p:nvSpPr>
          <p:cNvPr id="12" name="TextBox 11">
            <a:extLst>
              <a:ext uri="{FF2B5EF4-FFF2-40B4-BE49-F238E27FC236}">
                <a16:creationId xmlns:a16="http://schemas.microsoft.com/office/drawing/2014/main" id="{4569D816-AB94-AA9E-98B7-63B7A3875EDB}"/>
              </a:ext>
            </a:extLst>
          </p:cNvPr>
          <p:cNvSpPr txBox="1"/>
          <p:nvPr/>
        </p:nvSpPr>
        <p:spPr>
          <a:xfrm>
            <a:off x="12422249" y="2294997"/>
            <a:ext cx="3700391" cy="1338828"/>
          </a:xfrm>
          <a:prstGeom prst="rect">
            <a:avLst/>
          </a:prstGeom>
          <a:noFill/>
        </p:spPr>
        <p:txBody>
          <a:bodyPr wrap="square">
            <a:spAutoFit/>
          </a:bodyPr>
          <a:lstStyle/>
          <a:p>
            <a:pPr algn="ctr"/>
            <a:r>
              <a:rPr lang="en-US" sz="8100" b="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Men B</a:t>
            </a:r>
          </a:p>
        </p:txBody>
      </p:sp>
      <p:pic>
        <p:nvPicPr>
          <p:cNvPr id="14" name="Picture 13">
            <a:extLst>
              <a:ext uri="{FF2B5EF4-FFF2-40B4-BE49-F238E27FC236}">
                <a16:creationId xmlns:a16="http://schemas.microsoft.com/office/drawing/2014/main" id="{10A94FD3-796C-5CD7-A988-CC7A2A937D5B}"/>
              </a:ext>
            </a:extLst>
          </p:cNvPr>
          <p:cNvPicPr>
            <a:picLocks noChangeAspect="1"/>
          </p:cNvPicPr>
          <p:nvPr/>
        </p:nvPicPr>
        <p:blipFill>
          <a:blip r:embed="rId3"/>
          <a:stretch>
            <a:fillRect/>
          </a:stretch>
        </p:blipFill>
        <p:spPr>
          <a:xfrm>
            <a:off x="874001" y="4688554"/>
            <a:ext cx="1253973" cy="1229858"/>
          </a:xfrm>
          <a:prstGeom prst="rect">
            <a:avLst/>
          </a:prstGeom>
        </p:spPr>
      </p:pic>
      <p:pic>
        <p:nvPicPr>
          <p:cNvPr id="16" name="Picture 15">
            <a:extLst>
              <a:ext uri="{FF2B5EF4-FFF2-40B4-BE49-F238E27FC236}">
                <a16:creationId xmlns:a16="http://schemas.microsoft.com/office/drawing/2014/main" id="{A08B918D-B6A3-C0BF-4D48-E520914E8339}"/>
              </a:ext>
            </a:extLst>
          </p:cNvPr>
          <p:cNvPicPr>
            <a:picLocks noChangeAspect="1"/>
          </p:cNvPicPr>
          <p:nvPr/>
        </p:nvPicPr>
        <p:blipFill>
          <a:blip r:embed="rId4"/>
          <a:stretch>
            <a:fillRect/>
          </a:stretch>
        </p:blipFill>
        <p:spPr>
          <a:xfrm>
            <a:off x="890346" y="6950058"/>
            <a:ext cx="1323116" cy="1229858"/>
          </a:xfrm>
          <a:prstGeom prst="rect">
            <a:avLst/>
          </a:prstGeom>
        </p:spPr>
      </p:pic>
      <p:sp>
        <p:nvSpPr>
          <p:cNvPr id="17" name="TextBox 16">
            <a:extLst>
              <a:ext uri="{FF2B5EF4-FFF2-40B4-BE49-F238E27FC236}">
                <a16:creationId xmlns:a16="http://schemas.microsoft.com/office/drawing/2014/main" id="{C3A4AB77-A093-B1D2-3D2A-FFC2313FD109}"/>
              </a:ext>
            </a:extLst>
          </p:cNvPr>
          <p:cNvSpPr txBox="1"/>
          <p:nvPr/>
        </p:nvSpPr>
        <p:spPr>
          <a:xfrm>
            <a:off x="2673772" y="4681257"/>
            <a:ext cx="2923041" cy="954107"/>
          </a:xfrm>
          <a:prstGeom prst="rect">
            <a:avLst/>
          </a:prstGeom>
          <a:noFill/>
        </p:spPr>
        <p:txBody>
          <a:bodyPr wrap="square" lIns="91440" tIns="45720" rIns="91440" bIns="45720" rtlCol="0" anchor="t">
            <a:spAutoFit/>
          </a:bodyPr>
          <a:lstStyle/>
          <a:p>
            <a:r>
              <a:rPr lang="en-GB" sz="2800"/>
              <a:t>12 weeks (currently)</a:t>
            </a:r>
          </a:p>
        </p:txBody>
      </p:sp>
      <p:sp>
        <p:nvSpPr>
          <p:cNvPr id="18" name="TextBox 17">
            <a:extLst>
              <a:ext uri="{FF2B5EF4-FFF2-40B4-BE49-F238E27FC236}">
                <a16:creationId xmlns:a16="http://schemas.microsoft.com/office/drawing/2014/main" id="{5CACB60A-B2AE-3A28-DBC0-A1D18278E921}"/>
              </a:ext>
            </a:extLst>
          </p:cNvPr>
          <p:cNvSpPr txBox="1"/>
          <p:nvPr/>
        </p:nvSpPr>
        <p:spPr>
          <a:xfrm>
            <a:off x="2678570" y="7239258"/>
            <a:ext cx="1874067" cy="523220"/>
          </a:xfrm>
          <a:prstGeom prst="rect">
            <a:avLst/>
          </a:prstGeom>
          <a:noFill/>
        </p:spPr>
        <p:txBody>
          <a:bodyPr wrap="square" rtlCol="0">
            <a:spAutoFit/>
          </a:bodyPr>
          <a:lstStyle/>
          <a:p>
            <a:r>
              <a:rPr lang="en-GB" sz="2800"/>
              <a:t>16 weeks</a:t>
            </a:r>
          </a:p>
        </p:txBody>
      </p:sp>
      <p:pic>
        <p:nvPicPr>
          <p:cNvPr id="19" name="Picture 18">
            <a:extLst>
              <a:ext uri="{FF2B5EF4-FFF2-40B4-BE49-F238E27FC236}">
                <a16:creationId xmlns:a16="http://schemas.microsoft.com/office/drawing/2014/main" id="{9EE6F065-6AFA-5CF6-1B58-7C52B74AC335}"/>
              </a:ext>
            </a:extLst>
          </p:cNvPr>
          <p:cNvPicPr>
            <a:picLocks noChangeAspect="1"/>
          </p:cNvPicPr>
          <p:nvPr/>
        </p:nvPicPr>
        <p:blipFill>
          <a:blip r:embed="rId3"/>
          <a:stretch>
            <a:fillRect/>
          </a:stretch>
        </p:blipFill>
        <p:spPr>
          <a:xfrm>
            <a:off x="12105493" y="6825645"/>
            <a:ext cx="1253973" cy="1229858"/>
          </a:xfrm>
          <a:prstGeom prst="rect">
            <a:avLst/>
          </a:prstGeom>
        </p:spPr>
      </p:pic>
      <p:pic>
        <p:nvPicPr>
          <p:cNvPr id="20" name="Picture 19">
            <a:extLst>
              <a:ext uri="{FF2B5EF4-FFF2-40B4-BE49-F238E27FC236}">
                <a16:creationId xmlns:a16="http://schemas.microsoft.com/office/drawing/2014/main" id="{33243B84-BAF8-4A37-2FD5-D0ADE89689A7}"/>
              </a:ext>
            </a:extLst>
          </p:cNvPr>
          <p:cNvPicPr>
            <a:picLocks noChangeAspect="1"/>
          </p:cNvPicPr>
          <p:nvPr/>
        </p:nvPicPr>
        <p:blipFill>
          <a:blip r:embed="rId4"/>
          <a:stretch>
            <a:fillRect/>
          </a:stretch>
        </p:blipFill>
        <p:spPr>
          <a:xfrm>
            <a:off x="12105493" y="4560321"/>
            <a:ext cx="1323116" cy="1229858"/>
          </a:xfrm>
          <a:prstGeom prst="rect">
            <a:avLst/>
          </a:prstGeom>
        </p:spPr>
      </p:pic>
      <p:sp>
        <p:nvSpPr>
          <p:cNvPr id="22" name="TextBox 21">
            <a:extLst>
              <a:ext uri="{FF2B5EF4-FFF2-40B4-BE49-F238E27FC236}">
                <a16:creationId xmlns:a16="http://schemas.microsoft.com/office/drawing/2014/main" id="{9B0BCFA0-8731-706B-9B92-C008F98F299C}"/>
              </a:ext>
            </a:extLst>
          </p:cNvPr>
          <p:cNvSpPr txBox="1"/>
          <p:nvPr/>
        </p:nvSpPr>
        <p:spPr>
          <a:xfrm>
            <a:off x="14535681" y="6950058"/>
            <a:ext cx="1894718" cy="954107"/>
          </a:xfrm>
          <a:prstGeom prst="rect">
            <a:avLst/>
          </a:prstGeom>
          <a:noFill/>
        </p:spPr>
        <p:txBody>
          <a:bodyPr wrap="square">
            <a:spAutoFit/>
          </a:bodyPr>
          <a:lstStyle/>
          <a:p>
            <a:r>
              <a:rPr lang="en-GB" sz="2800"/>
              <a:t>16 weeks (currently)</a:t>
            </a:r>
          </a:p>
        </p:txBody>
      </p:sp>
      <p:sp>
        <p:nvSpPr>
          <p:cNvPr id="23" name="TextBox 22">
            <a:extLst>
              <a:ext uri="{FF2B5EF4-FFF2-40B4-BE49-F238E27FC236}">
                <a16:creationId xmlns:a16="http://schemas.microsoft.com/office/drawing/2014/main" id="{1BCD7FCB-620A-BA7B-88E0-BA88E5CF42CA}"/>
              </a:ext>
            </a:extLst>
          </p:cNvPr>
          <p:cNvSpPr txBox="1"/>
          <p:nvPr/>
        </p:nvSpPr>
        <p:spPr>
          <a:xfrm>
            <a:off x="14321520" y="4702335"/>
            <a:ext cx="1874067" cy="523220"/>
          </a:xfrm>
          <a:prstGeom prst="rect">
            <a:avLst/>
          </a:prstGeom>
          <a:noFill/>
        </p:spPr>
        <p:txBody>
          <a:bodyPr wrap="square" rtlCol="0">
            <a:spAutoFit/>
          </a:bodyPr>
          <a:lstStyle/>
          <a:p>
            <a:r>
              <a:rPr lang="en-GB" sz="2800"/>
              <a:t>12 weeks</a:t>
            </a:r>
          </a:p>
        </p:txBody>
      </p:sp>
      <p:sp>
        <p:nvSpPr>
          <p:cNvPr id="4" name="TextBox 3">
            <a:extLst>
              <a:ext uri="{FF2B5EF4-FFF2-40B4-BE49-F238E27FC236}">
                <a16:creationId xmlns:a16="http://schemas.microsoft.com/office/drawing/2014/main" id="{71BBDAD5-38E9-6619-FEA7-11FFCD401027}"/>
              </a:ext>
            </a:extLst>
          </p:cNvPr>
          <p:cNvSpPr txBox="1"/>
          <p:nvPr/>
        </p:nvSpPr>
        <p:spPr>
          <a:xfrm>
            <a:off x="7185614" y="8781566"/>
            <a:ext cx="3923534" cy="523220"/>
          </a:xfrm>
          <a:prstGeom prst="rect">
            <a:avLst/>
          </a:prstGeom>
          <a:noFill/>
        </p:spPr>
        <p:txBody>
          <a:bodyPr wrap="square">
            <a:spAutoFit/>
          </a:bodyPr>
          <a:lstStyle/>
          <a:p>
            <a:r>
              <a:rPr lang="en-GB" sz="2800" b="1" i="0" u="none" strike="noStrike">
                <a:solidFill>
                  <a:srgbClr val="FF0000"/>
                </a:solidFill>
                <a:effectLst/>
                <a:latin typeface="Arial" panose="020B0604020202020204" pitchFamily="34" charset="0"/>
              </a:rPr>
              <a:t>Policy is awaited</a:t>
            </a:r>
            <a:r>
              <a:rPr lang="en-GB" sz="2800" b="0" i="0" u="none" strike="noStrike">
                <a:solidFill>
                  <a:srgbClr val="FF0000"/>
                </a:solidFill>
                <a:effectLst/>
                <a:latin typeface="Arial" panose="020B0604020202020204" pitchFamily="34" charset="0"/>
              </a:rPr>
              <a:t>.</a:t>
            </a:r>
            <a:endParaRPr lang="en-GB"/>
          </a:p>
        </p:txBody>
      </p:sp>
    </p:spTree>
    <p:extLst>
      <p:ext uri="{BB962C8B-B14F-4D97-AF65-F5344CB8AC3E}">
        <p14:creationId xmlns:p14="http://schemas.microsoft.com/office/powerpoint/2010/main" val="620637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5D0E6-00CD-276B-1D14-4BC0E1829076}"/>
              </a:ext>
            </a:extLst>
          </p:cNvPr>
          <p:cNvSpPr>
            <a:spLocks noGrp="1"/>
          </p:cNvSpPr>
          <p:nvPr>
            <p:ph type="title"/>
          </p:nvPr>
        </p:nvSpPr>
        <p:spPr>
          <a:xfrm>
            <a:off x="1257299" y="292866"/>
            <a:ext cx="15787972" cy="1031160"/>
          </a:xfrm>
        </p:spPr>
        <p:txBody>
          <a:bodyPr lIns="91440" tIns="45720" rIns="91440" bIns="45720" anchor="t"/>
          <a:lstStyle/>
          <a:p>
            <a:r>
              <a:rPr lang="en-GB" sz="4400" b="1"/>
              <a:t>Pneumococcal conjugate vaccine (PCV)</a:t>
            </a:r>
          </a:p>
        </p:txBody>
      </p:sp>
      <p:sp>
        <p:nvSpPr>
          <p:cNvPr id="3" name="Content Placeholder 2">
            <a:extLst>
              <a:ext uri="{FF2B5EF4-FFF2-40B4-BE49-F238E27FC236}">
                <a16:creationId xmlns:a16="http://schemas.microsoft.com/office/drawing/2014/main" id="{A3916488-95EF-AAB5-D23E-A5CA540B0A02}"/>
              </a:ext>
            </a:extLst>
          </p:cNvPr>
          <p:cNvSpPr>
            <a:spLocks noGrp="1"/>
          </p:cNvSpPr>
          <p:nvPr>
            <p:ph idx="1"/>
          </p:nvPr>
        </p:nvSpPr>
        <p:spPr>
          <a:xfrm>
            <a:off x="1257299" y="1334199"/>
            <a:ext cx="12569537" cy="7903929"/>
          </a:xfrm>
        </p:spPr>
        <p:txBody>
          <a:bodyPr lIns="91440" tIns="45720" rIns="91440" bIns="45720" anchor="t"/>
          <a:lstStyle/>
          <a:p>
            <a:pPr marL="340360" indent="-340360"/>
            <a:r>
              <a:rPr lang="en-GB" sz="3200"/>
              <a:t>Helps protect against pneumococcal disease. </a:t>
            </a:r>
            <a:endParaRPr lang="en-US"/>
          </a:p>
          <a:p>
            <a:pPr marL="340360" indent="-340360"/>
            <a:r>
              <a:rPr lang="en-GB" sz="3200"/>
              <a:t>Pneumococcal disease is caused by the bacterium Streptococcus pneumoniae.</a:t>
            </a:r>
            <a:endParaRPr lang="en-GB" sz="3200">
              <a:cs typeface="Arial"/>
            </a:endParaRPr>
          </a:p>
          <a:p>
            <a:pPr marL="340360" indent="-340360"/>
            <a:r>
              <a:rPr lang="en-GB" sz="3200"/>
              <a:t>Pneumococcal disease is a respiratory infection, often presenting as pneumonia or acute otitis media, which can become invasive bacteraemia or rarely meningitis.</a:t>
            </a:r>
            <a:endParaRPr lang="en-GB" sz="3200">
              <a:cs typeface="Arial"/>
            </a:endParaRPr>
          </a:p>
          <a:p>
            <a:pPr marL="340360" indent="-340360"/>
            <a:r>
              <a:rPr lang="en-GB" sz="3200"/>
              <a:t>The PCV was added to the routine childhood immunisation schedule in 2006.</a:t>
            </a:r>
            <a:endParaRPr lang="en-GB" sz="3200">
              <a:cs typeface="Arial"/>
            </a:endParaRPr>
          </a:p>
          <a:p>
            <a:pPr marL="340360" indent="-340360"/>
            <a:r>
              <a:rPr lang="en-GB" sz="3200"/>
              <a:t>It has been routinely given at 8, 12 weeks of age and 12-13 months.</a:t>
            </a:r>
            <a:endParaRPr lang="en-GB" sz="3200">
              <a:cs typeface="Arial"/>
            </a:endParaRPr>
          </a:p>
          <a:p>
            <a:pPr marL="340360" indent="-340360"/>
            <a:r>
              <a:rPr lang="en-GB" sz="3200"/>
              <a:t>The UK PCV immunisation programme has successfully achieved high levels of protection from the 13 pneumococcal serotypes contained in the vaccine. </a:t>
            </a:r>
            <a:endParaRPr lang="en-GB" sz="3200">
              <a:cs typeface="Arial"/>
            </a:endParaRPr>
          </a:p>
          <a:p>
            <a:pPr marL="0" indent="0">
              <a:buNone/>
            </a:pPr>
            <a:r>
              <a:rPr lang="en-GB" sz="1400"/>
              <a:t>Public webpage:  </a:t>
            </a:r>
            <a:r>
              <a:rPr lang="en-GB" sz="1400">
                <a:hlinkClick r:id="rId2"/>
              </a:rPr>
              <a:t>Pneumococcal conjugate vaccine (PCV) Pneumococcal (13 serotypes) - Public Health Wales</a:t>
            </a:r>
            <a:endParaRPr lang="en-GB" sz="1400"/>
          </a:p>
          <a:p>
            <a:pPr marL="0" indent="0">
              <a:buNone/>
            </a:pPr>
            <a:r>
              <a:rPr lang="en-GB" sz="1400"/>
              <a:t>HCP webpage: 	</a:t>
            </a:r>
            <a:r>
              <a:rPr lang="en-GB" sz="1400">
                <a:hlinkClick r:id="rId3"/>
              </a:rPr>
              <a:t>Pneumococcal polysaccharide vaccine (PPV) (23 serotypes) - Information for health professionals - Public Health Wales</a:t>
            </a:r>
            <a:endParaRPr lang="en-GB" sz="1400"/>
          </a:p>
          <a:p>
            <a:pPr marL="0" indent="0">
              <a:buNone/>
            </a:pPr>
            <a:r>
              <a:rPr lang="en-GB" sz="1400"/>
              <a:t>Order free leaflets here: </a:t>
            </a:r>
            <a:r>
              <a:rPr lang="en-GB" sz="1400">
                <a:hlinkClick r:id="rId4"/>
              </a:rPr>
              <a:t>health information resources - Search</a:t>
            </a:r>
            <a:endParaRPr lang="en-GB" sz="1400"/>
          </a:p>
        </p:txBody>
      </p:sp>
      <p:sp>
        <p:nvSpPr>
          <p:cNvPr id="4" name="Slide Number Placeholder 3">
            <a:extLst>
              <a:ext uri="{FF2B5EF4-FFF2-40B4-BE49-F238E27FC236}">
                <a16:creationId xmlns:a16="http://schemas.microsoft.com/office/drawing/2014/main" id="{AE7315AB-69F0-1C0C-C574-12BDE1765B85}"/>
              </a:ext>
            </a:extLst>
          </p:cNvPr>
          <p:cNvSpPr>
            <a:spLocks noGrp="1"/>
          </p:cNvSpPr>
          <p:nvPr>
            <p:ph type="sldNum" sz="quarter" idx="12"/>
          </p:nvPr>
        </p:nvSpPr>
        <p:spPr/>
        <p:txBody>
          <a:bodyPr/>
          <a:lstStyle/>
          <a:p>
            <a:fld id="{561D0CCE-8DCC-44DC-A653-AE62B1D84A52}" type="slidenum">
              <a:rPr lang="en-GB" smtClean="0"/>
              <a:pPr/>
              <a:t>7</a:t>
            </a:fld>
            <a:endParaRPr lang="en-GB"/>
          </a:p>
        </p:txBody>
      </p:sp>
      <p:pic>
        <p:nvPicPr>
          <p:cNvPr id="6" name="Picture 5">
            <a:extLst>
              <a:ext uri="{FF2B5EF4-FFF2-40B4-BE49-F238E27FC236}">
                <a16:creationId xmlns:a16="http://schemas.microsoft.com/office/drawing/2014/main" id="{A8EC0581-847F-EF00-BB59-DF6B594C6B81}"/>
              </a:ext>
            </a:extLst>
          </p:cNvPr>
          <p:cNvPicPr>
            <a:picLocks noChangeAspect="1"/>
          </p:cNvPicPr>
          <p:nvPr/>
        </p:nvPicPr>
        <p:blipFill>
          <a:blip r:embed="rId5"/>
          <a:stretch>
            <a:fillRect/>
          </a:stretch>
        </p:blipFill>
        <p:spPr>
          <a:xfrm>
            <a:off x="14243065" y="1897579"/>
            <a:ext cx="2787635" cy="5885007"/>
          </a:xfrm>
          <a:prstGeom prst="rect">
            <a:avLst/>
          </a:prstGeom>
        </p:spPr>
      </p:pic>
    </p:spTree>
    <p:extLst>
      <p:ext uri="{BB962C8B-B14F-4D97-AF65-F5344CB8AC3E}">
        <p14:creationId xmlns:p14="http://schemas.microsoft.com/office/powerpoint/2010/main" val="1561756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5D0E6-00CD-276B-1D14-4BC0E1829076}"/>
              </a:ext>
            </a:extLst>
          </p:cNvPr>
          <p:cNvSpPr>
            <a:spLocks noGrp="1"/>
          </p:cNvSpPr>
          <p:nvPr>
            <p:ph type="title"/>
          </p:nvPr>
        </p:nvSpPr>
        <p:spPr>
          <a:xfrm>
            <a:off x="1257300" y="551069"/>
            <a:ext cx="15773400" cy="1089472"/>
          </a:xfrm>
        </p:spPr>
        <p:txBody>
          <a:bodyPr lIns="91440" tIns="45720" rIns="91440" bIns="45720" anchor="t"/>
          <a:lstStyle/>
          <a:p>
            <a:r>
              <a:rPr lang="en-GB" sz="4400" b="1"/>
              <a:t>Meningococcal B vaccine</a:t>
            </a:r>
            <a:endParaRPr lang="en-GB" sz="4400" b="1">
              <a:cs typeface="Arial"/>
            </a:endParaRPr>
          </a:p>
        </p:txBody>
      </p:sp>
      <p:sp>
        <p:nvSpPr>
          <p:cNvPr id="3" name="Content Placeholder 2">
            <a:extLst>
              <a:ext uri="{FF2B5EF4-FFF2-40B4-BE49-F238E27FC236}">
                <a16:creationId xmlns:a16="http://schemas.microsoft.com/office/drawing/2014/main" id="{A3916488-95EF-AAB5-D23E-A5CA540B0A02}"/>
              </a:ext>
            </a:extLst>
          </p:cNvPr>
          <p:cNvSpPr>
            <a:spLocks noGrp="1"/>
          </p:cNvSpPr>
          <p:nvPr>
            <p:ph idx="1"/>
          </p:nvPr>
        </p:nvSpPr>
        <p:spPr>
          <a:xfrm>
            <a:off x="1257299" y="1640542"/>
            <a:ext cx="12320155" cy="7682100"/>
          </a:xfrm>
        </p:spPr>
        <p:txBody>
          <a:bodyPr lIns="91440" tIns="45720" rIns="91440" bIns="45720" anchor="t"/>
          <a:lstStyle/>
          <a:p>
            <a:pPr marL="340360" indent="-340360"/>
            <a:r>
              <a:rPr lang="en-GB" sz="3200"/>
              <a:t>There are 12 known groups of meningococcal bacteria (Neisseria meningitidis). </a:t>
            </a:r>
            <a:endParaRPr lang="en-US"/>
          </a:p>
          <a:p>
            <a:pPr marL="340360" indent="-340360"/>
            <a:r>
              <a:rPr lang="en-GB" sz="3200"/>
              <a:t>Meningococcal group B (</a:t>
            </a:r>
            <a:r>
              <a:rPr lang="en-GB" sz="3200" err="1"/>
              <a:t>MenB</a:t>
            </a:r>
            <a:r>
              <a:rPr lang="en-GB" sz="3200"/>
              <a:t>) is responsible for about 9 in every 10 meningococcal infections in the UK.</a:t>
            </a:r>
            <a:endParaRPr lang="en-GB" sz="3200">
              <a:cs typeface="Arial"/>
            </a:endParaRPr>
          </a:p>
          <a:p>
            <a:pPr marL="340360" indent="-340360"/>
            <a:r>
              <a:rPr lang="en-GB" sz="3200"/>
              <a:t>In 2015 a four-component meningococcal B (4CMenB) protein vaccine was introduced.</a:t>
            </a:r>
            <a:endParaRPr lang="en-GB" sz="3200">
              <a:cs typeface="Arial"/>
            </a:endParaRPr>
          </a:p>
          <a:p>
            <a:pPr marL="340360" indent="-340360"/>
            <a:r>
              <a:rPr lang="en-GB" sz="3200"/>
              <a:t>It has been routinely given to infants at 8, 16 weeks and 12-13 months of age, as part of the routine childhood vaccination programme.</a:t>
            </a:r>
            <a:endParaRPr lang="en-GB" sz="3200">
              <a:cs typeface="Arial"/>
            </a:endParaRPr>
          </a:p>
          <a:p>
            <a:pPr marL="340360" indent="-340360"/>
            <a:r>
              <a:rPr lang="en-GB" sz="3200"/>
              <a:t>The </a:t>
            </a:r>
            <a:r>
              <a:rPr lang="en-GB" sz="3200" err="1"/>
              <a:t>MenB</a:t>
            </a:r>
            <a:r>
              <a:rPr lang="en-GB" sz="3200"/>
              <a:t> vaccine is effective against serious infections caused by meningococcal group B bacteria. The vaccine may also protect against infection by capsular groups other than group B.</a:t>
            </a:r>
            <a:endParaRPr lang="en-GB" sz="3200">
              <a:cs typeface="Arial"/>
            </a:endParaRPr>
          </a:p>
          <a:p>
            <a:pPr marL="0" indent="0">
              <a:buNone/>
            </a:pPr>
            <a:endParaRPr lang="en-GB" sz="1400"/>
          </a:p>
          <a:p>
            <a:pPr marL="0" indent="0">
              <a:buNone/>
            </a:pPr>
            <a:r>
              <a:rPr lang="en-GB" sz="1400"/>
              <a:t>Public webpage:  </a:t>
            </a:r>
            <a:r>
              <a:rPr lang="en-GB" sz="1400">
                <a:hlinkClick r:id="rId2"/>
              </a:rPr>
              <a:t>Meningococcal group B (MenB) - Public Health Wales</a:t>
            </a:r>
            <a:endParaRPr lang="en-GB" sz="1400">
              <a:cs typeface="Arial"/>
            </a:endParaRPr>
          </a:p>
          <a:p>
            <a:pPr marL="0" indent="0">
              <a:buNone/>
            </a:pPr>
            <a:r>
              <a:rPr lang="en-GB" sz="1400"/>
              <a:t>HCP webpage: </a:t>
            </a:r>
            <a:r>
              <a:rPr lang="en-GB" sz="1400">
                <a:hlinkClick r:id="rId3"/>
              </a:rPr>
              <a:t>Meningococcal group B (MenB) - Information for health professionals - Public Health Wales</a:t>
            </a:r>
            <a:r>
              <a:rPr lang="en-GB" sz="1400"/>
              <a:t>	</a:t>
            </a:r>
            <a:endParaRPr lang="en-GB" sz="1400">
              <a:cs typeface="Arial"/>
            </a:endParaRPr>
          </a:p>
          <a:p>
            <a:pPr marL="0" indent="0">
              <a:buNone/>
            </a:pPr>
            <a:r>
              <a:rPr lang="en-GB" sz="1400"/>
              <a:t>Order free leaflets here: </a:t>
            </a:r>
            <a:r>
              <a:rPr lang="en-GB" sz="1400">
                <a:hlinkClick r:id="rId4"/>
              </a:rPr>
              <a:t>health information resources - Search</a:t>
            </a:r>
            <a:endParaRPr lang="en-GB" sz="1400"/>
          </a:p>
        </p:txBody>
      </p:sp>
      <p:sp>
        <p:nvSpPr>
          <p:cNvPr id="4" name="Slide Number Placeholder 3">
            <a:extLst>
              <a:ext uri="{FF2B5EF4-FFF2-40B4-BE49-F238E27FC236}">
                <a16:creationId xmlns:a16="http://schemas.microsoft.com/office/drawing/2014/main" id="{AE7315AB-69F0-1C0C-C574-12BDE1765B85}"/>
              </a:ext>
            </a:extLst>
          </p:cNvPr>
          <p:cNvSpPr>
            <a:spLocks noGrp="1"/>
          </p:cNvSpPr>
          <p:nvPr>
            <p:ph type="sldNum" sz="quarter" idx="12"/>
          </p:nvPr>
        </p:nvSpPr>
        <p:spPr/>
        <p:txBody>
          <a:bodyPr/>
          <a:lstStyle/>
          <a:p>
            <a:fld id="{561D0CCE-8DCC-44DC-A653-AE62B1D84A52}" type="slidenum">
              <a:rPr lang="en-GB" smtClean="0"/>
              <a:pPr/>
              <a:t>8</a:t>
            </a:fld>
            <a:endParaRPr lang="en-GB"/>
          </a:p>
        </p:txBody>
      </p:sp>
      <p:pic>
        <p:nvPicPr>
          <p:cNvPr id="7" name="Picture 6">
            <a:extLst>
              <a:ext uri="{FF2B5EF4-FFF2-40B4-BE49-F238E27FC236}">
                <a16:creationId xmlns:a16="http://schemas.microsoft.com/office/drawing/2014/main" id="{692BBA3B-2AB3-F495-B61B-E4CDBA5B5383}"/>
              </a:ext>
            </a:extLst>
          </p:cNvPr>
          <p:cNvPicPr>
            <a:picLocks noChangeAspect="1"/>
          </p:cNvPicPr>
          <p:nvPr/>
        </p:nvPicPr>
        <p:blipFill>
          <a:blip r:embed="rId5"/>
          <a:stretch>
            <a:fillRect/>
          </a:stretch>
        </p:blipFill>
        <p:spPr>
          <a:xfrm>
            <a:off x="13718164" y="1640541"/>
            <a:ext cx="3514725" cy="7486650"/>
          </a:xfrm>
          <a:prstGeom prst="rect">
            <a:avLst/>
          </a:prstGeom>
        </p:spPr>
      </p:pic>
    </p:spTree>
    <p:extLst>
      <p:ext uri="{BB962C8B-B14F-4D97-AF65-F5344CB8AC3E}">
        <p14:creationId xmlns:p14="http://schemas.microsoft.com/office/powerpoint/2010/main" val="4185295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13545F-65E4-78A7-BC5E-530CD4AF302C}"/>
              </a:ext>
            </a:extLst>
          </p:cNvPr>
          <p:cNvSpPr>
            <a:spLocks noGrp="1"/>
          </p:cNvSpPr>
          <p:nvPr>
            <p:ph idx="1"/>
          </p:nvPr>
        </p:nvSpPr>
        <p:spPr>
          <a:xfrm>
            <a:off x="408607" y="1454408"/>
            <a:ext cx="17027229" cy="8411764"/>
          </a:xfrm>
        </p:spPr>
        <p:txBody>
          <a:bodyPr lIns="91440" tIns="45720" rIns="91440" bIns="45720" anchor="t"/>
          <a:lstStyle/>
          <a:p>
            <a:pPr marL="342900" indent="-342900">
              <a:lnSpc>
                <a:spcPct val="100000"/>
              </a:lnSpc>
              <a:spcBef>
                <a:spcPts val="0"/>
              </a:spcBef>
              <a:buFont typeface="Arial,Sans-Serif" panose="020B0604020202020204" pitchFamily="34" charset="0"/>
            </a:pPr>
            <a:r>
              <a:rPr lang="en-GB" sz="2400">
                <a:cs typeface="Arial"/>
              </a:rPr>
              <a:t>Findings from the LION </a:t>
            </a:r>
            <a:r>
              <a:rPr lang="en-GB" sz="2400" err="1">
                <a:cs typeface="Arial"/>
              </a:rPr>
              <a:t>MenB</a:t>
            </a:r>
            <a:r>
              <a:rPr lang="en-GB" sz="2400">
                <a:cs typeface="Arial"/>
              </a:rPr>
              <a:t> study assessing the serogroup B meningococcal vaccination schedule were presented to JCVI. The study highlighted that in the first year of life the peaks of serogroup B meningococcal disease occurred at 12 weeks of age. </a:t>
            </a:r>
            <a:endParaRPr lang="en-US" sz="2400">
              <a:cs typeface="Arial"/>
            </a:endParaRPr>
          </a:p>
          <a:p>
            <a:pPr marL="342900" indent="-342900">
              <a:lnSpc>
                <a:spcPct val="100000"/>
              </a:lnSpc>
              <a:spcBef>
                <a:spcPts val="0"/>
              </a:spcBef>
              <a:buFont typeface="Arial,Sans-Serif" panose="020B0604020202020204" pitchFamily="34" charset="0"/>
            </a:pPr>
            <a:endParaRPr lang="en-GB" sz="2400">
              <a:cs typeface="Arial"/>
            </a:endParaRPr>
          </a:p>
          <a:p>
            <a:pPr marL="342900" indent="-342900">
              <a:lnSpc>
                <a:spcPct val="100000"/>
              </a:lnSpc>
              <a:spcBef>
                <a:spcPts val="0"/>
              </a:spcBef>
              <a:buFont typeface="Arial,Sans-Serif" panose="020B0604020202020204" pitchFamily="34" charset="0"/>
            </a:pPr>
            <a:r>
              <a:rPr lang="en-GB" sz="2400">
                <a:cs typeface="Arial"/>
              </a:rPr>
              <a:t>The study compared a primary 4CMenB vaccination schedule of 8 weeks and 12 weeks with the current schedule of 8 weeks and 16 weeks with PCV13 given at 16 weeks to provide the same number of injections at each visit for both schedules.</a:t>
            </a:r>
          </a:p>
          <a:p>
            <a:pPr marL="342900" indent="-342900">
              <a:lnSpc>
                <a:spcPct val="100000"/>
              </a:lnSpc>
              <a:spcBef>
                <a:spcPts val="0"/>
              </a:spcBef>
              <a:buFont typeface="Arial,Sans-Serif" panose="020B0604020202020204" pitchFamily="34" charset="0"/>
            </a:pPr>
            <a:endParaRPr lang="en-GB" sz="2400">
              <a:cs typeface="Arial"/>
            </a:endParaRPr>
          </a:p>
          <a:p>
            <a:pPr marL="428625" indent="-428625">
              <a:lnSpc>
                <a:spcPct val="100000"/>
              </a:lnSpc>
              <a:spcBef>
                <a:spcPts val="0"/>
              </a:spcBef>
              <a:buFont typeface="Arial,Sans-Serif" panose="020B0604020202020204" pitchFamily="34" charset="0"/>
            </a:pPr>
            <a:r>
              <a:rPr lang="en-GB" sz="2400">
                <a:cs typeface="Arial"/>
              </a:rPr>
              <a:t>The JCVI looked at evidence from the LION </a:t>
            </a:r>
            <a:r>
              <a:rPr lang="en-GB" sz="2400" err="1">
                <a:cs typeface="Arial"/>
              </a:rPr>
              <a:t>MenB</a:t>
            </a:r>
            <a:r>
              <a:rPr lang="en-GB" sz="2400">
                <a:cs typeface="Arial"/>
              </a:rPr>
              <a:t> study which looked at whether giving the 2nd dose of 4CMenB earlier may prevent some cases of Men B disease, without loss of longer-term protection. Study noted that PCV and Men B may be switched without negative effect. Switching would maintain the same needle burden across immunisation visits.</a:t>
            </a:r>
          </a:p>
          <a:p>
            <a:pPr marL="428625" indent="-428625">
              <a:lnSpc>
                <a:spcPct val="100000"/>
              </a:lnSpc>
              <a:spcBef>
                <a:spcPts val="0"/>
              </a:spcBef>
              <a:buFont typeface="Arial,Sans-Serif" panose="020B0604020202020204" pitchFamily="34" charset="0"/>
            </a:pPr>
            <a:endParaRPr lang="en-GB" sz="2400">
              <a:cs typeface="Arial"/>
            </a:endParaRPr>
          </a:p>
          <a:p>
            <a:pPr marL="428625" indent="-428625">
              <a:lnSpc>
                <a:spcPct val="100000"/>
              </a:lnSpc>
              <a:spcBef>
                <a:spcPts val="0"/>
              </a:spcBef>
              <a:buFont typeface="Arial,Sans-Serif" panose="020B0604020202020204" pitchFamily="34" charset="0"/>
            </a:pPr>
            <a:r>
              <a:rPr lang="en-GB" sz="2400">
                <a:cs typeface="Arial"/>
              </a:rPr>
              <a:t>A presentation  on the LION </a:t>
            </a:r>
            <a:r>
              <a:rPr lang="en-GB" sz="2400" err="1">
                <a:cs typeface="Arial"/>
              </a:rPr>
              <a:t>MenB</a:t>
            </a:r>
            <a:r>
              <a:rPr lang="en-GB" sz="2400">
                <a:cs typeface="Arial"/>
              </a:rPr>
              <a:t> study noted a continued burden of meningococcal B disease post implementation of the vaccination programme in 2016. When comparing data pre and post vaccine implementation, it was shown that the disease burden in infants has shifted from 5-6 months to 1-3 months of age (*Mensah AA, et al, 2023).</a:t>
            </a:r>
          </a:p>
          <a:p>
            <a:pPr marL="428625" indent="-428625">
              <a:lnSpc>
                <a:spcPct val="100000"/>
              </a:lnSpc>
              <a:spcBef>
                <a:spcPts val="0"/>
              </a:spcBef>
              <a:buFont typeface="Arial,Sans-Serif" panose="020B0604020202020204" pitchFamily="34" charset="0"/>
            </a:pPr>
            <a:endParaRPr lang="en-GB" sz="2400">
              <a:cs typeface="Arial"/>
            </a:endParaRPr>
          </a:p>
          <a:p>
            <a:pPr marL="428625" indent="-428625">
              <a:lnSpc>
                <a:spcPct val="100000"/>
              </a:lnSpc>
              <a:spcBef>
                <a:spcPts val="0"/>
              </a:spcBef>
              <a:buFont typeface="Arial,Sans-Serif" panose="020B0604020202020204" pitchFamily="34" charset="0"/>
            </a:pPr>
            <a:r>
              <a:rPr lang="en-GB" sz="2400">
                <a:cs typeface="Arial"/>
              </a:rPr>
              <a:t>This showed that there may be some benefit in moving the second dose of 4CMenB vaccine earlier to prevent some of the remaining cases of invasive meningococcal disease in infants who had not yet received their full primary course.</a:t>
            </a:r>
            <a:endParaRPr lang="en-US" sz="2400">
              <a:cs typeface="Arial"/>
            </a:endParaRPr>
          </a:p>
        </p:txBody>
      </p:sp>
      <p:sp>
        <p:nvSpPr>
          <p:cNvPr id="4" name="Slide Number Placeholder 3">
            <a:extLst>
              <a:ext uri="{FF2B5EF4-FFF2-40B4-BE49-F238E27FC236}">
                <a16:creationId xmlns:a16="http://schemas.microsoft.com/office/drawing/2014/main" id="{3885EE01-7A33-8284-53B4-9945E0A62AE0}"/>
              </a:ext>
            </a:extLst>
          </p:cNvPr>
          <p:cNvSpPr>
            <a:spLocks noGrp="1"/>
          </p:cNvSpPr>
          <p:nvPr>
            <p:ph type="sldNum" sz="quarter" idx="12"/>
          </p:nvPr>
        </p:nvSpPr>
        <p:spPr/>
        <p:txBody>
          <a:bodyPr/>
          <a:lstStyle/>
          <a:p>
            <a:fld id="{561D0CCE-8DCC-44DC-A653-AE62B1D84A52}" type="slidenum">
              <a:rPr lang="en-GB" smtClean="0"/>
              <a:pPr/>
              <a:t>9</a:t>
            </a:fld>
            <a:endParaRPr lang="en-GB"/>
          </a:p>
        </p:txBody>
      </p:sp>
      <p:sp>
        <p:nvSpPr>
          <p:cNvPr id="2" name="TextBox 1">
            <a:extLst>
              <a:ext uri="{FF2B5EF4-FFF2-40B4-BE49-F238E27FC236}">
                <a16:creationId xmlns:a16="http://schemas.microsoft.com/office/drawing/2014/main" id="{373D672F-754B-1DBE-0440-9D05D310C15C}"/>
              </a:ext>
            </a:extLst>
          </p:cNvPr>
          <p:cNvSpPr txBox="1"/>
          <p:nvPr/>
        </p:nvSpPr>
        <p:spPr>
          <a:xfrm>
            <a:off x="952171" y="347262"/>
            <a:ext cx="1494117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4400" b="1">
                <a:solidFill>
                  <a:srgbClr val="325486"/>
                </a:solidFill>
              </a:rPr>
              <a:t>Reasons for earlier scheduling of MenB: evidence</a:t>
            </a:r>
            <a:endParaRPr lang="en-US"/>
          </a:p>
        </p:txBody>
      </p:sp>
      <p:sp>
        <p:nvSpPr>
          <p:cNvPr id="6" name="TextBox 5">
            <a:extLst>
              <a:ext uri="{FF2B5EF4-FFF2-40B4-BE49-F238E27FC236}">
                <a16:creationId xmlns:a16="http://schemas.microsoft.com/office/drawing/2014/main" id="{3927D5CB-0AF1-78DF-0FAE-04CABC38C227}"/>
              </a:ext>
            </a:extLst>
          </p:cNvPr>
          <p:cNvSpPr txBox="1"/>
          <p:nvPr/>
        </p:nvSpPr>
        <p:spPr>
          <a:xfrm>
            <a:off x="1860488" y="8356731"/>
            <a:ext cx="13104891" cy="461665"/>
          </a:xfrm>
          <a:prstGeom prst="rect">
            <a:avLst/>
          </a:prstGeom>
          <a:noFill/>
        </p:spPr>
        <p:txBody>
          <a:bodyPr wrap="square">
            <a:spAutoFit/>
          </a:bodyPr>
          <a:lstStyle/>
          <a:p>
            <a:r>
              <a:rPr lang="en-GB" sz="2400">
                <a:solidFill>
                  <a:srgbClr val="325486"/>
                </a:solidFill>
                <a:hlinkClick r:id="rId3">
                  <a:extLst>
                    <a:ext uri="{A12FA001-AC4F-418D-AE19-62706E023703}">
                      <ahyp:hlinkClr xmlns:ahyp="http://schemas.microsoft.com/office/drawing/2018/hyperlinkcolor" val="tx"/>
                    </a:ext>
                  </a:extLst>
                </a:hlinkClick>
              </a:rPr>
              <a:t>JCVI Minutes 5th February 2025 </a:t>
            </a:r>
            <a:r>
              <a:rPr lang="en-GB" sz="2400">
                <a:hlinkClick r:id="rId4"/>
              </a:rPr>
              <a:t>Joint Committee on Vaccination and Immunisation - GOV.UK</a:t>
            </a:r>
            <a:r>
              <a:rPr lang="en-GB" sz="2400">
                <a:solidFill>
                  <a:srgbClr val="325486"/>
                </a:solidFill>
                <a:hlinkClick r:id="rId3">
                  <a:extLst>
                    <a:ext uri="{A12FA001-AC4F-418D-AE19-62706E023703}">
                      <ahyp:hlinkClr xmlns:ahyp="http://schemas.microsoft.com/office/drawing/2018/hyperlinkcolor" val="tx"/>
                    </a:ext>
                  </a:extLst>
                </a:hlinkClick>
              </a:rPr>
              <a:t>. </a:t>
            </a:r>
            <a:endParaRPr lang="en-GB" sz="2400"/>
          </a:p>
        </p:txBody>
      </p:sp>
    </p:spTree>
    <p:extLst>
      <p:ext uri="{BB962C8B-B14F-4D97-AF65-F5344CB8AC3E}">
        <p14:creationId xmlns:p14="http://schemas.microsoft.com/office/powerpoint/2010/main" val="2615142471"/>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15" ma:contentTypeDescription="Create a new document." ma:contentTypeScope="" ma:versionID="02d6bc81213e293d3dbc7755003e8148">
  <xsd:schema xmlns:xsd="http://www.w3.org/2001/XMLSchema" xmlns:xs="http://www.w3.org/2001/XMLSchema" xmlns:p="http://schemas.microsoft.com/office/2006/metadata/properties" xmlns:ns2="2c9bf0ee-e2fa-4332-ade7-023316494af1" targetNamespace="http://schemas.microsoft.com/office/2006/metadata/properties" ma:root="true" ma:fieldsID="947e487ac64546884128ebe563af4b84" ns2:_="">
    <xsd:import namespace="2c9bf0ee-e2fa-4332-ade7-023316494af1"/>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minOccurs="0"/>
                <xsd:element ref="ns2:VersionNumbers" minOccurs="0"/>
                <xsd:element ref="ns2:Archive" minOccurs="0"/>
                <xsd:element ref="ns2:TypeofDocument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HepB"/>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enumeration value="HepA"/>
          <xsd:enumeration value="Typhoid"/>
          <xsd:enumeration value="Varicella"/>
          <xsd:enumeration value="Gonorrhea"/>
          <xsd:enumeration value="HepB"/>
        </xsd:restriction>
      </xsd:simpleType>
    </xsd:element>
    <xsd:element name="LifeCourse" ma:index="14" nillable="true" ma:displayName="Life Course" ma:format="Dropdown" ma:internalName="LifeCourse" ma:requiredMultiChoice="true">
      <xsd:complexType>
        <xsd:complexContent>
          <xsd:extension base="dms:MultiChoice">
            <xsd:sequence>
              <xsd:element name="Value" maxOccurs="unbounded" minOccurs="0" nillable="tru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sequence>
          </xsd:extension>
        </xsd:complexContent>
      </xsd:complex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enumeration value="Meetings - Presentations"/>
          <xsd:enumeration value="Template"/>
          <xsd:enumeration value="Briefing Document"/>
          <xsd:enumeration value="Training Slides"/>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ypeofFAQ xmlns="2c9bf0ee-e2fa-4332-ade7-023316494af1">Combined Vaccines</TypeofFAQ>
    <Archive xmlns="2c9bf0ee-e2fa-4332-ade7-023316494af1">false</Archive>
    <VersionNumbers xmlns="2c9bf0ee-e2fa-4332-ade7-023316494af1" xsi:nil="true"/>
    <TypeofDocument xmlns="2c9bf0ee-e2fa-4332-ade7-023316494af1">Training</TypeofDocument>
    <LifeCourse xmlns="2c9bf0ee-e2fa-4332-ade7-023316494af1">
      <Value>Changes Childhood Schedule</Value>
      <Value>Pre-School</Value>
    </LifeCourse>
    <TypeofDocument0 xmlns="2c9bf0ee-e2fa-4332-ade7-023316494af1">Meetings - Presentations</TypeofDocument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CAD64E-E4AC-4D6F-8717-EE77B849EFD9}">
  <ds:schemaRefs>
    <ds:schemaRef ds:uri="2c9bf0ee-e2fa-4332-ade7-023316494af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9F3318E-419E-4691-9552-64B6766ACA4A}">
  <ds:schemaRefs>
    <ds:schemaRef ds:uri="2c9bf0ee-e2fa-4332-ade7-023316494af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635DEFA-EF74-478B-A33A-AF8BB4F046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Application>Microsoft Office PowerPoint</Application>
  <PresentationFormat>Custom</PresentationFormat>
  <Slides>24</Slides>
  <Notes>1</Notes>
  <HiddenSlides>0</HiddenSlide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Acknowledgements</vt:lpstr>
      <vt:lpstr>PowerPoint Presentation</vt:lpstr>
      <vt:lpstr>PowerPoint Presentation</vt:lpstr>
      <vt:lpstr>Summary of proposed changes - JCVI recommendations:</vt:lpstr>
      <vt:lpstr>Proposed Pneumococcal Conjugate vaccine (PCV) and Meningococcal B vaccine (MenB) switch</vt:lpstr>
      <vt:lpstr>Pneumococcal conjugate vaccine (PCV)</vt:lpstr>
      <vt:lpstr>Meningococcal B vaccine</vt:lpstr>
      <vt:lpstr>PowerPoint Presentation</vt:lpstr>
      <vt:lpstr>JCVI Minutes: 5th February 2025</vt:lpstr>
      <vt:lpstr>Summary of potential changes to routine childhood schedule</vt:lpstr>
      <vt:lpstr>Healthcare professional awareness raising in relation to proposed changes to childhood schedule </vt:lpstr>
      <vt:lpstr>Signposting: to be updated to reflect the changes </vt:lpstr>
      <vt:lpstr>SharePoint page: NHS employees</vt:lpstr>
      <vt:lpstr>Training resources</vt:lpstr>
      <vt:lpstr>Planned resources </vt:lpstr>
      <vt:lpstr>PowerPoint Presentation</vt:lpstr>
      <vt:lpstr>Quarterly COVER Report: Oct-Dec 2024</vt:lpstr>
      <vt:lpstr>Number of laboratory reports of Neisseria meningitidis by serogroup in Wales 2010-2024</vt:lpstr>
      <vt:lpstr>Surveillance Webpages</vt:lpstr>
      <vt:lpstr>PowerPoint Presentation</vt:lpstr>
      <vt:lpstr>Public Engagement Workstreams: Brief Overview More detailed update shared here: https://publichealthwales.nhs.wales/topics/immunisation-and-vaccines/vaccines-professionals/immunisation-training-resources-and-events/changes-to-childood-schedule-slideset/. </vt:lpstr>
      <vt:lpstr>phw.vaccines@wales.nhs.uk</vt:lpstr>
      <vt:lpstr>PowerPoint Presentation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revision>2</cp:revision>
  <dcterms:created xsi:type="dcterms:W3CDTF">2020-12-14T08:16:43Z</dcterms:created>
  <dcterms:modified xsi:type="dcterms:W3CDTF">2025-04-23T17:22:50Z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ies>
</file>