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9"/>
  </p:notesMasterIdLst>
  <p:handoutMasterIdLst>
    <p:handoutMasterId r:id="rId60"/>
  </p:handoutMasterIdLst>
  <p:sldIdLst>
    <p:sldId id="256" r:id="rId5"/>
    <p:sldId id="2147376585" r:id="rId6"/>
    <p:sldId id="2147375649" r:id="rId7"/>
    <p:sldId id="2147375648" r:id="rId8"/>
    <p:sldId id="2147376632" r:id="rId9"/>
    <p:sldId id="2147376634" r:id="rId10"/>
    <p:sldId id="2147376648" r:id="rId11"/>
    <p:sldId id="2147376638" r:id="rId12"/>
    <p:sldId id="2147376642" r:id="rId13"/>
    <p:sldId id="2147376643" r:id="rId14"/>
    <p:sldId id="2147376644" r:id="rId15"/>
    <p:sldId id="2147376645" r:id="rId16"/>
    <p:sldId id="2147376641" r:id="rId17"/>
    <p:sldId id="2147376637" r:id="rId18"/>
    <p:sldId id="2147376612" r:id="rId19"/>
    <p:sldId id="2147376615" r:id="rId20"/>
    <p:sldId id="2147376596" r:id="rId21"/>
    <p:sldId id="2147376614" r:id="rId22"/>
    <p:sldId id="2147376613" r:id="rId23"/>
    <p:sldId id="2147376617" r:id="rId24"/>
    <p:sldId id="2147376616" r:id="rId25"/>
    <p:sldId id="2147376628" r:id="rId26"/>
    <p:sldId id="2147375859" r:id="rId27"/>
    <p:sldId id="2147375689" r:id="rId28"/>
    <p:sldId id="2147376626" r:id="rId29"/>
    <p:sldId id="2147376627" r:id="rId30"/>
    <p:sldId id="2147375852" r:id="rId31"/>
    <p:sldId id="2147375861" r:id="rId32"/>
    <p:sldId id="2147376654" r:id="rId33"/>
    <p:sldId id="2147376649" r:id="rId34"/>
    <p:sldId id="2147376650" r:id="rId35"/>
    <p:sldId id="2147376651" r:id="rId36"/>
    <p:sldId id="2147375694" r:id="rId37"/>
    <p:sldId id="2147375695" r:id="rId38"/>
    <p:sldId id="2147376622" r:id="rId39"/>
    <p:sldId id="2147375807" r:id="rId40"/>
    <p:sldId id="2147376547" r:id="rId41"/>
    <p:sldId id="2147375699" r:id="rId42"/>
    <p:sldId id="2147375642" r:id="rId43"/>
    <p:sldId id="2147375637" r:id="rId44"/>
    <p:sldId id="2147375770" r:id="rId45"/>
    <p:sldId id="2147375843" r:id="rId46"/>
    <p:sldId id="2147375690" r:id="rId47"/>
    <p:sldId id="2147376646" r:id="rId48"/>
    <p:sldId id="2147376594" r:id="rId49"/>
    <p:sldId id="2147375836" r:id="rId50"/>
    <p:sldId id="2147375857" r:id="rId51"/>
    <p:sldId id="2147375818" r:id="rId52"/>
    <p:sldId id="2147375856" r:id="rId53"/>
    <p:sldId id="2147376610" r:id="rId54"/>
    <p:sldId id="482" r:id="rId55"/>
    <p:sldId id="345" r:id="rId56"/>
    <p:sldId id="346" r:id="rId57"/>
    <p:sldId id="2147376639" r:id="rId5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8D0B7555-513D-0555-6327-44435E9246FA}" name="Jackie Blayney (Public Health Wales - No. 2 Capital Quarter)" initials="JB(HWN2CQ" userId="S::Jackie.Blayney@wales.nhs.uk::633d779f-4707-4e3e-888e-a968d3c25860" providerId="AD"/>
  <p188:author id="{C11460A8-C1E2-2352-9CA8-9FFD42E0F657}" name="Clare Powell (Public Health Wales)" initials="CP(HW" userId="S::Clare.Powell2@wales.nhs.uk::d7f25bbe-a553-4284-9dbf-a45ba97dae4b" providerId="AD"/>
  <p188:author id="{2B1B84EE-57B4-63E8-1F44-723F5233FCE3}" name="Hawys Youlden (Public Health Wales - No.2 Capital Quarter)" initials="HY(HWNCQ"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A73"/>
    <a:srgbClr val="FFDC00"/>
    <a:srgbClr val="00A7A7"/>
    <a:srgbClr val="29B8CE"/>
    <a:srgbClr val="B2E7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2" autoAdjust="0"/>
    <p:restoredTop sz="82861" autoAdjust="0"/>
  </p:normalViewPr>
  <p:slideViewPr>
    <p:cSldViewPr snapToGrid="0">
      <p:cViewPr varScale="1">
        <p:scale>
          <a:sx n="55" d="100"/>
          <a:sy n="55" d="100"/>
        </p:scale>
        <p:origin x="1092" y="52"/>
      </p:cViewPr>
      <p:guideLst/>
    </p:cSldViewPr>
  </p:slideViewPr>
  <p:outlineViewPr>
    <p:cViewPr>
      <p:scale>
        <a:sx n="33" d="100"/>
        <a:sy n="33" d="100"/>
      </p:scale>
      <p:origin x="0" y="-48772"/>
    </p:cViewPr>
  </p:outlineViewPr>
  <p:notesTextViewPr>
    <p:cViewPr>
      <p:scale>
        <a:sx n="1" d="1"/>
        <a:sy n="1" d="1"/>
      </p:scale>
      <p:origin x="0" y="0"/>
    </p:cViewPr>
  </p:notesTextViewPr>
  <p:sorterViewPr>
    <p:cViewPr varScale="1">
      <p:scale>
        <a:sx n="100" d="100"/>
        <a:sy n="100" d="100"/>
      </p:scale>
      <p:origin x="0" y="-1388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microsoft.com/office/2018/10/relationships/authors" Target="authors.xml"/><Relationship Id="rId5" Type="http://schemas.openxmlformats.org/officeDocument/2006/relationships/slide" Target="slides/slide1.xml"/><Relationship Id="rId61" Type="http://schemas.openxmlformats.org/officeDocument/2006/relationships/commentAuthors" Target="commentAuthor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19/09/2024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19/09/2024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gov.uk/government/publications/covid-19-vaccination-programme-guidance-for-healthcare-practitioners" TargetMode="External"/><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 2024 Public Health Wales NHS Trust.</a:t>
            </a:r>
          </a:p>
          <a:p>
            <a:pPr eaLnBrk="1" fontAlgn="auto" hangingPunct="1">
              <a:spcBef>
                <a:spcPts val="0"/>
              </a:spcBef>
              <a:spcAft>
                <a:spcPts val="0"/>
              </a:spcAft>
              <a:defRPr/>
            </a:pPr>
            <a:endParaRPr lang="en-US" dirty="0">
              <a:latin typeface="Arial" pitchFamily="34" charset="0"/>
              <a:ea typeface="ＭＳ Ｐゴシック" pitchFamily="34" charset="-128"/>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2290825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GB" dirty="0">
                <a:hlinkClick r:id="rId3"/>
              </a:rPr>
              <a:t>Spikevax JN.1 0.1 mg/mL dispersion for injection - Summary of Product Characteristics (SmPC) - (</a:t>
            </a:r>
            <a:r>
              <a:rPr lang="en-GB" dirty="0" err="1">
                <a:hlinkClick r:id="rId3"/>
              </a:rPr>
              <a:t>emc</a:t>
            </a:r>
            <a:r>
              <a:rPr lang="en-GB" dirty="0">
                <a:hlinkClick r:id="rId3"/>
              </a:rPr>
              <a:t>) (medicines.org.uk)</a:t>
            </a:r>
            <a:endParaRPr kumimoji="0" lang="en-GB" altLang="en-US" sz="1200" b="0" i="0" u="none" strike="noStrike" cap="none" normalizeH="0" baseline="0" dirty="0">
              <a:ln>
                <a:noFill/>
              </a:ln>
              <a:solidFill>
                <a:schemeClr val="tx1"/>
              </a:solidFill>
              <a:effectLst/>
            </a:endParaRPr>
          </a:p>
          <a:p>
            <a:r>
              <a:rPr lang="en-GB" dirty="0"/>
              <a:t> </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32788169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2227153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E9AB69-1183-4A53-8418-DBE90C92BBE7}" type="slidenum">
              <a:rPr lang="en-GB" smtClean="0"/>
              <a:t>20</a:t>
            </a:fld>
            <a:endParaRPr lang="en-GB" dirty="0"/>
          </a:p>
        </p:txBody>
      </p:sp>
    </p:spTree>
    <p:extLst>
      <p:ext uri="{BB962C8B-B14F-4D97-AF65-F5344CB8AC3E}">
        <p14:creationId xmlns:p14="http://schemas.microsoft.com/office/powerpoint/2010/main" val="6771062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a:t>Spikevax ®JN.1 vials should be stored frozen (between -50º to -15º C). Once thawed, the vaccine may be stored refrigerated at 2°C to 8°C protected from light for 30 days, </a:t>
            </a:r>
            <a:r>
              <a:rPr lang="en-GB" strike="noStrike" dirty="0"/>
              <a:t>reducing to </a:t>
            </a:r>
            <a:r>
              <a:rPr lang="en-GB" sz="1800" b="0" i="0" u="none" strike="noStrike" baseline="0" dirty="0">
                <a:highlight>
                  <a:srgbClr val="00FF00"/>
                </a:highlight>
                <a:latin typeface="Frutiger-Light"/>
              </a:rPr>
              <a:t>14 days (if the vial has been stored frozen for more than 9 months)</a:t>
            </a:r>
            <a:r>
              <a:rPr lang="en-GB" sz="1800" b="0" i="0" u="none" strike="noStrike" baseline="0" dirty="0">
                <a:latin typeface="Frutiger-Light"/>
              </a:rPr>
              <a:t>,</a:t>
            </a:r>
            <a:r>
              <a:rPr lang="en-GB" dirty="0"/>
              <a:t> if not punctured. The unopened vials are stable for 24 hours at 8° to 25°C.</a:t>
            </a:r>
            <a:r>
              <a:rPr lang="en-GB" sz="1200" dirty="0">
                <a:hlinkClick r:id="rId3"/>
              </a:rPr>
              <a:t> Green Book COVID-19 chapter 14a</a:t>
            </a:r>
            <a:r>
              <a:rPr lang="en-GB" sz="1200" dirty="0"/>
              <a:t> </a:t>
            </a:r>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21</a:t>
            </a:fld>
            <a:endParaRPr lang="en-GB"/>
          </a:p>
        </p:txBody>
      </p:sp>
    </p:spTree>
    <p:extLst>
      <p:ext uri="{BB962C8B-B14F-4D97-AF65-F5344CB8AC3E}">
        <p14:creationId xmlns:p14="http://schemas.microsoft.com/office/powerpoint/2010/main" val="1035989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22</a:t>
            </a:fld>
            <a:endParaRPr lang="en-GB"/>
          </a:p>
        </p:txBody>
      </p:sp>
    </p:spTree>
    <p:extLst>
      <p:ext uri="{BB962C8B-B14F-4D97-AF65-F5344CB8AC3E}">
        <p14:creationId xmlns:p14="http://schemas.microsoft.com/office/powerpoint/2010/main" val="3129861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23</a:t>
            </a:fld>
            <a:endParaRPr lang="en-GB"/>
          </a:p>
        </p:txBody>
      </p:sp>
    </p:spTree>
    <p:extLst>
      <p:ext uri="{BB962C8B-B14F-4D97-AF65-F5344CB8AC3E}">
        <p14:creationId xmlns:p14="http://schemas.microsoft.com/office/powerpoint/2010/main" val="25337590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Before administering a COVID-19 vaccine, it is important to check for any relevant medical history including allergies and any previous history of severe reaction to a vaccine.</a:t>
            </a:r>
            <a:endParaRPr lang="en-US"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30497484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13584847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linkClick r:id="rId3"/>
              </a:rPr>
              <a:t>Spikevax JN.1 0.1 mg/mL dispersion for injection - Summary of Product Characteristics (SmPC) - (</a:t>
            </a:r>
            <a:r>
              <a:rPr lang="en-GB" sz="1200" dirty="0" err="1">
                <a:hlinkClick r:id="rId3"/>
              </a:rPr>
              <a:t>emc</a:t>
            </a:r>
            <a:r>
              <a:rPr lang="en-GB" sz="1200" dirty="0">
                <a:hlinkClick r:id="rId3"/>
              </a:rPr>
              <a:t>) (medicines.org.uk)</a:t>
            </a:r>
            <a:endParaRPr lang="en-GB" sz="1200"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26</a:t>
            </a:fld>
            <a:endParaRPr lang="en-GB"/>
          </a:p>
        </p:txBody>
      </p:sp>
    </p:spTree>
    <p:extLst>
      <p:ext uri="{BB962C8B-B14F-4D97-AF65-F5344CB8AC3E}">
        <p14:creationId xmlns:p14="http://schemas.microsoft.com/office/powerpoint/2010/main" val="23354132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trike="sngStrike"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27</a:t>
            </a:fld>
            <a:endParaRPr lang="en-GB"/>
          </a:p>
        </p:txBody>
      </p:sp>
    </p:spTree>
    <p:extLst>
      <p:ext uri="{BB962C8B-B14F-4D97-AF65-F5344CB8AC3E}">
        <p14:creationId xmlns:p14="http://schemas.microsoft.com/office/powerpoint/2010/main" val="3981478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Only Pfizer Comirnaty JN.1 3micrograms/dose requires dilution before use: </a:t>
            </a:r>
            <a:r>
              <a:rPr lang="en-GB" sz="1800" dirty="0">
                <a:effectLst/>
                <a:latin typeface="Segoe UI" panose="020B0502040204020203" pitchFamily="34" charset="0"/>
              </a:rPr>
              <a:t>https://www.medicines.org.uk/emc/product/15837/smpc</a:t>
            </a:r>
          </a:p>
          <a:p>
            <a:pPr marL="171450" indent="-171450">
              <a:buFont typeface="Arial" panose="020B0604020202020204" pitchFamily="34" charset="0"/>
              <a:buChar char="•"/>
            </a:pP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a:t>
            </a:fld>
            <a:endParaRPr lang="en-GB"/>
          </a:p>
        </p:txBody>
      </p:sp>
    </p:spTree>
    <p:extLst>
      <p:ext uri="{BB962C8B-B14F-4D97-AF65-F5344CB8AC3E}">
        <p14:creationId xmlns:p14="http://schemas.microsoft.com/office/powerpoint/2010/main" val="36114940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31</a:t>
            </a:fld>
            <a:endParaRPr lang="en-GB"/>
          </a:p>
        </p:txBody>
      </p:sp>
    </p:spTree>
    <p:extLst>
      <p:ext uri="{BB962C8B-B14F-4D97-AF65-F5344CB8AC3E}">
        <p14:creationId xmlns:p14="http://schemas.microsoft.com/office/powerpoint/2010/main" val="26586819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11364725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Safety needles will be dead volume (low dose) to allow for extraction of an extra dose of vaccine.</a:t>
            </a:r>
          </a:p>
        </p:txBody>
      </p:sp>
      <p:sp>
        <p:nvSpPr>
          <p:cNvPr id="4" name="Footer Placeholder 3"/>
          <p:cNvSpPr>
            <a:spLocks noGrp="1"/>
          </p:cNvSpPr>
          <p:nvPr>
            <p:ph type="ftr" sz="quarter" idx="4"/>
          </p:nvPr>
        </p:nvSpPr>
        <p:spPr/>
        <p:txBody>
          <a:bodyPr/>
          <a:lstStyle/>
          <a:p>
            <a:r>
              <a:rPr lang="en-GB" dirty="0"/>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36</a:t>
            </a:fld>
            <a:endParaRPr lang="en-GB" dirty="0"/>
          </a:p>
        </p:txBody>
      </p:sp>
    </p:spTree>
    <p:extLst>
      <p:ext uri="{BB962C8B-B14F-4D97-AF65-F5344CB8AC3E}">
        <p14:creationId xmlns:p14="http://schemas.microsoft.com/office/powerpoint/2010/main" val="32346100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sz="1200" b="1" dirty="0"/>
              <a:t>Thrombocytopenia and coagulation disorders </a:t>
            </a:r>
          </a:p>
          <a:p>
            <a:pPr marL="0" indent="0">
              <a:buNone/>
            </a:pPr>
            <a:r>
              <a:rPr lang="en-GB" sz="1200" dirty="0"/>
              <a:t>As with other intramuscular injections, the vaccine should be given with caution in individuals receiving anticoagulant therapy or those with thrombocytopenia or any coagulation disorder (such as haemophilia) because bleeding or bruising may occur following an intramuscular administration in these individuals.</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40</a:t>
            </a:fld>
            <a:endParaRPr lang="en-GB"/>
          </a:p>
        </p:txBody>
      </p:sp>
    </p:spTree>
    <p:extLst>
      <p:ext uri="{BB962C8B-B14F-4D97-AF65-F5344CB8AC3E}">
        <p14:creationId xmlns:p14="http://schemas.microsoft.com/office/powerpoint/2010/main" val="8962644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E9AB69-1183-4A53-8418-DBE90C92BBE7}" type="slidenum">
              <a:rPr lang="en-GB" smtClean="0"/>
              <a:t>51</a:t>
            </a:fld>
            <a:endParaRPr lang="en-GB" dirty="0"/>
          </a:p>
        </p:txBody>
      </p:sp>
    </p:spTree>
    <p:extLst>
      <p:ext uri="{BB962C8B-B14F-4D97-AF65-F5344CB8AC3E}">
        <p14:creationId xmlns:p14="http://schemas.microsoft.com/office/powerpoint/2010/main" val="34139196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https://www.gov.uk/government/publications/covid-19-vaccination-programme-guidance-for-healthcare-practitioners</a:t>
            </a:r>
            <a:endParaRPr lang="en-GB" sz="1800" dirty="0">
              <a:effectLst/>
              <a:latin typeface="Times New Roman" panose="02020603050405020304" pitchFamily="18" charset="0"/>
              <a:ea typeface="Times New Roman" panose="02020603050405020304" pitchFamily="18" charset="0"/>
            </a:endParaRPr>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52</a:t>
            </a:fld>
            <a:endParaRPr lang="en-GB"/>
          </a:p>
        </p:txBody>
      </p:sp>
    </p:spTree>
    <p:extLst>
      <p:ext uri="{BB962C8B-B14F-4D97-AF65-F5344CB8AC3E}">
        <p14:creationId xmlns:p14="http://schemas.microsoft.com/office/powerpoint/2010/main" val="12396137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53</a:t>
            </a:fld>
            <a:endParaRPr lang="en-GB"/>
          </a:p>
        </p:txBody>
      </p:sp>
    </p:spTree>
    <p:extLst>
      <p:ext uri="{BB962C8B-B14F-4D97-AF65-F5344CB8AC3E}">
        <p14:creationId xmlns:p14="http://schemas.microsoft.com/office/powerpoint/2010/main" val="434623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a:t>*Whilst frontline health and social care workers, staff working in care homes for older adults and unpaid carers should be able to access a COVID-19 vaccine during the 2024/25 programme if they wish to, health board resources should not be channelled towards driving uptake of this vaccine amongst these groups</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a:t>
            </a:fld>
            <a:endParaRPr lang="en-GB"/>
          </a:p>
        </p:txBody>
      </p:sp>
    </p:spTree>
    <p:extLst>
      <p:ext uri="{BB962C8B-B14F-4D97-AF65-F5344CB8AC3E}">
        <p14:creationId xmlns:p14="http://schemas.microsoft.com/office/powerpoint/2010/main" val="40479612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l" defTabSz="914400" rtl="0" eaLnBrk="0" fontAlgn="base" latinLnBrk="0" hangingPunct="0">
              <a:lnSpc>
                <a:spcPct val="100000"/>
              </a:lnSpc>
              <a:spcBef>
                <a:spcPct val="0"/>
              </a:spcBef>
              <a:spcAft>
                <a:spcPct val="0"/>
              </a:spcAft>
              <a:buClrTx/>
              <a:buSzTx/>
              <a:tabLst/>
            </a:pPr>
            <a:r>
              <a:rPr lang="en-GB" dirty="0"/>
              <a:t>*</a:t>
            </a:r>
            <a:r>
              <a:rPr lang="en-GB" sz="1800" dirty="0">
                <a:effectLst/>
                <a:latin typeface="Segoe UI" panose="020B0502040204020203" pitchFamily="34" charset="0"/>
              </a:rPr>
              <a:t>This includes women who are pregnant regardless of their stage of pregnancy, while recognising that the risk of severe COVID-19 in both pregnant women and neonates is currently substantially lower than previously seen in these group</a:t>
            </a:r>
            <a:endParaRPr lang="en-GB" dirty="0"/>
          </a:p>
          <a:p>
            <a:pPr marR="0" lvl="0" algn="l" defTabSz="914400" rtl="0" eaLnBrk="0" fontAlgn="base" latinLnBrk="0" hangingPunct="0">
              <a:lnSpc>
                <a:spcPct val="100000"/>
              </a:lnSpc>
              <a:spcBef>
                <a:spcPct val="0"/>
              </a:spcBef>
              <a:spcAft>
                <a:spcPct val="0"/>
              </a:spcAft>
              <a:buClrTx/>
              <a:buSzTx/>
              <a:tabLst/>
            </a:pPr>
            <a:endParaRPr lang="en-GB" dirty="0"/>
          </a:p>
          <a:p>
            <a:pPr marR="0" lvl="0" algn="l" defTabSz="914400" rtl="0" eaLnBrk="0" fontAlgn="base" latinLnBrk="0" hangingPunct="0">
              <a:lnSpc>
                <a:spcPct val="100000"/>
              </a:lnSpc>
              <a:spcBef>
                <a:spcPct val="0"/>
              </a:spcBef>
              <a:spcAft>
                <a:spcPct val="0"/>
              </a:spcAft>
              <a:buClrTx/>
              <a:buSzTx/>
              <a:tabLst/>
            </a:pPr>
            <a:endParaRPr kumimoji="0" lang="en-US" altLang="en-US" sz="2000" b="0" i="0" u="none" strike="noStrike" cap="none" normalizeH="0" baseline="0" dirty="0">
              <a:ln>
                <a:noFill/>
              </a:ln>
              <a:solidFill>
                <a:srgbClr val="002060"/>
              </a:solidFill>
              <a:effectLst/>
              <a:latin typeface="+mn-lt"/>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a:t>
            </a:fld>
            <a:endParaRPr lang="en-GB"/>
          </a:p>
        </p:txBody>
      </p:sp>
    </p:spTree>
    <p:extLst>
      <p:ext uri="{BB962C8B-B14F-4D97-AF65-F5344CB8AC3E}">
        <p14:creationId xmlns:p14="http://schemas.microsoft.com/office/powerpoint/2010/main" val="31304009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dirty="0"/>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a:t>
            </a:fld>
            <a:endParaRPr lang="en-GB" dirty="0"/>
          </a:p>
        </p:txBody>
      </p:sp>
    </p:spTree>
    <p:extLst>
      <p:ext uri="{BB962C8B-B14F-4D97-AF65-F5344CB8AC3E}">
        <p14:creationId xmlns:p14="http://schemas.microsoft.com/office/powerpoint/2010/main" val="4132682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10</a:t>
            </a:fld>
            <a:endParaRPr lang="en-GB"/>
          </a:p>
        </p:txBody>
      </p:sp>
    </p:spTree>
    <p:extLst>
      <p:ext uri="{BB962C8B-B14F-4D97-AF65-F5344CB8AC3E}">
        <p14:creationId xmlns:p14="http://schemas.microsoft.com/office/powerpoint/2010/main" val="21920082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contrast to other eligible risk groups, those who are eligible for a vaccination due to severe immunosuppression but miss vaccination during the campaign period, may be considered for an additional dose at a later date based on individual clinical judgement, balancing their immediate level of risk against the advantages of waiting till the next seasonal campaign.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11</a:t>
            </a:fld>
            <a:endParaRPr lang="en-GB"/>
          </a:p>
        </p:txBody>
      </p:sp>
    </p:spTree>
    <p:extLst>
      <p:ext uri="{BB962C8B-B14F-4D97-AF65-F5344CB8AC3E}">
        <p14:creationId xmlns:p14="http://schemas.microsoft.com/office/powerpoint/2010/main" val="39767291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13</a:t>
            </a:fld>
            <a:endParaRPr lang="en-GB"/>
          </a:p>
        </p:txBody>
      </p:sp>
    </p:spTree>
    <p:extLst>
      <p:ext uri="{BB962C8B-B14F-4D97-AF65-F5344CB8AC3E}">
        <p14:creationId xmlns:p14="http://schemas.microsoft.com/office/powerpoint/2010/main" val="244376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Arial" panose="020B0604020202020204" pitchFamily="34" charset="0"/>
                <a:ea typeface="Calibri" panose="020F0502020204030204" pitchFamily="34" charset="0"/>
              </a:rPr>
              <a:t>Moderna Spikevax</a:t>
            </a:r>
            <a:r>
              <a:rPr lang="en-GB" sz="1800" baseline="30000" dirty="0">
                <a:effectLst/>
                <a:latin typeface="Arial" panose="020B0604020202020204" pitchFamily="34" charset="0"/>
                <a:ea typeface="Calibri" panose="020F0502020204030204" pitchFamily="34" charset="0"/>
              </a:rPr>
              <a:t>®▼</a:t>
            </a:r>
            <a:r>
              <a:rPr lang="en-GB" sz="1800" dirty="0">
                <a:effectLst/>
                <a:latin typeface="Arial" panose="020B0604020202020204" pitchFamily="34" charset="0"/>
                <a:ea typeface="Calibri" panose="020F0502020204030204" pitchFamily="34" charset="0"/>
              </a:rPr>
              <a:t> JN.1 50 microgram per dose dispersion for injection COVID-19 mRNA Vaccine: </a:t>
            </a:r>
            <a:r>
              <a:rPr lang="en-GB" dirty="0">
                <a:hlinkClick r:id="rId3"/>
              </a:rPr>
              <a:t>Spikevax JN.1 0.1 mg/mL dispersion for injection - Summary of Product Characteristics (SmPC) - (</a:t>
            </a:r>
            <a:r>
              <a:rPr lang="en-GB" dirty="0" err="1">
                <a:hlinkClick r:id="rId3"/>
              </a:rPr>
              <a:t>emc</a:t>
            </a:r>
            <a:r>
              <a:rPr lang="en-GB" dirty="0">
                <a:hlinkClick r:id="rId3"/>
              </a:rPr>
              <a:t>) (medicines.org.uk)</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15</a:t>
            </a:fld>
            <a:endParaRPr lang="en-GB"/>
          </a:p>
        </p:txBody>
      </p:sp>
    </p:spTree>
    <p:extLst>
      <p:ext uri="{BB962C8B-B14F-4D97-AF65-F5344CB8AC3E}">
        <p14:creationId xmlns:p14="http://schemas.microsoft.com/office/powerpoint/2010/main" val="1648680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www.wmic.wales.nhs.uk/pgds-templates-advice/" TargetMode="External"/><Relationship Id="rId4" Type="http://schemas.openxmlformats.org/officeDocument/2006/relationships/hyperlink" Target="https://www.gov.uk/government/publications/covid-19-the-green-book-chapter-14a"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gov.uk/government/publications/immunisation-of-individuals-with-underlying-medical-conditions-the-green-book-chapter-7"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hyperlink" Target="https://www.gov.wales/winter-respiratory-vaccination-programme-2024-2025-whc2024033"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gov.uk/government/publications/covid-19-autumn-2024-vaccination-programme-jcvi-advice-8-april-2024/jcvi-statement-on-the-covid-19-vaccination-programme-for-autumn-2024-8-april-2024" TargetMode="External"/><Relationship Id="rId5" Type="http://schemas.openxmlformats.org/officeDocument/2006/relationships/hyperlink" Target="https://www.medicines.org.uk/emc/product/15914/smpc#about-medicine" TargetMode="External"/><Relationship Id="rId4" Type="http://schemas.openxmlformats.org/officeDocument/2006/relationships/hyperlink" Target="https://www.gov.uk/government/publications/covid-19-the-green-book-chapter-14a"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medicines.org.uk/emc/product/15914/smpc#about-medicin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gov.uk/government/publications/regulatory-approval-of-adapted-spikevax-formerly-covid-19-vaccine-moderna-xbb15-vaccine"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www.medicines.org.uk/emc/product/15914/smpc#about-medicine"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www.medicines.org.uk/emc/product/15914/smpc#about-medicine"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gov.uk/government/publications/myocarditis-and-pericarditis-after-covid-19-vaccination/myocarditis-and-pericarditis-after-covid-19-vaccination-guidance-for-healthcare-professionals"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www.gov.uk/government/publications/covid-19-the-green-book-chapter-14a" TargetMode="External"/></Relationships>
</file>

<file path=ppt/slides/_rels/slide28.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b-s-h.org.uk/about-us/news/covid-19-updat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hyperlink" Target="https://www.britishfertilitysociety.org.uk/wp-content/uploads/2022/01/Covid19-Vaccines-FAQ-3.1-13-January-2022.pdf"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gbukgroup.com/safety-syringe-with-fixed-needle/"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hyperlink" Target="https://phw.nhs.wales/services-and-teams/harp/infection-prevention-and-control/guidance/" TargetMode="External"/><Relationship Id="rId4" Type="http://schemas.openxmlformats.org/officeDocument/2006/relationships/hyperlink" Target="https://scanmail.trustwave.com/?c=261&amp;d=z6LK5c4IgwNlZX2g-b7RZvLwhpWtttQ3XLxGiTuViQ&amp;u=https%3a%2f%2freliancemedical%2eco%2euk%2fcombined-safety-needle-and-syringes%2f"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phw.nhs.wales/topics/immunisation-and-vaccines/immunisation-elearning/" TargetMode="External"/><Relationship Id="rId7" Type="http://schemas.openxmlformats.org/officeDocument/2006/relationships/hyperlink" Target="https://www.medicines.org.uk/emc/product/15914/smpc#about-medicin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www.gov.uk/government/publications/covid-19-vaccination-programme-guidance-for-healthcare-practitioners" TargetMode="External"/><Relationship Id="rId5" Type="http://schemas.openxmlformats.org/officeDocument/2006/relationships/hyperlink" Target="https://www.gov.uk/government/publications/covid-19-the-green-book-chapter-14a" TargetMode="External"/><Relationship Id="rId4" Type="http://schemas.openxmlformats.org/officeDocument/2006/relationships/hyperlink" Target="https://www.rcn.org.uk/professional-development/publications/immunisation-knowledge-and-skills-competence-assessment-tool-uk-pub-010-074"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yellowcard.mhra.gov.uk/" TargetMode="External"/><Relationship Id="rId1" Type="http://schemas.openxmlformats.org/officeDocument/2006/relationships/slideLayout" Target="../slideLayouts/slideLayout2.xml"/><Relationship Id="rId5" Type="http://schemas.openxmlformats.org/officeDocument/2006/relationships/hyperlink" Target="http://www.mhra.gov.uk/yellowcard" TargetMode="External"/><Relationship Id="rId4" Type="http://schemas.openxmlformats.org/officeDocument/2006/relationships/image" Target="../media/image9.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hyperlink" Target="https://phw.nhs.wales/services-and-teams/health-information-resources/" TargetMode="External"/><Relationship Id="rId7" Type="http://schemas.openxmlformats.org/officeDocument/2006/relationships/image" Target="../media/image13.png"/><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46.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accessible-information/" TargetMode="External"/><Relationship Id="rId2" Type="http://schemas.openxmlformats.org/officeDocument/2006/relationships/hyperlink" Target="https://phw.nhs.wales/services-and-teams/health-information-resources/#!/Imiwneiddio-Immunisation/c/38145364" TargetMode="External"/><Relationship Id="rId1" Type="http://schemas.openxmlformats.org/officeDocument/2006/relationships/slideLayout" Target="../slideLayouts/slideLayout2.xml"/><Relationship Id="rId6" Type="http://schemas.openxmlformats.org/officeDocument/2006/relationships/hyperlink" Target="https://phw.nhs.wales/services-and-teams/health-information-resources/" TargetMode="External"/><Relationship Id="rId5" Type="http://schemas.openxmlformats.org/officeDocument/2006/relationships/hyperlink" Target="https://phw.nhs.wales/topics/immunisation-and-vaccines/" TargetMode="External"/><Relationship Id="rId4" Type="http://schemas.openxmlformats.org/officeDocument/2006/relationships/hyperlink" Target="https://icc.gig.cymru/gwasanaethau-a-thimau/adnoddau-gwybodaeth-iechyd/"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about-the-vaccine/" TargetMode="External"/><Relationship Id="rId2" Type="http://schemas.openxmlformats.org/officeDocument/2006/relationships/hyperlink" Target="https://phw.nhs.wales/topics/immunisation-and-vaccines/covid-19-vaccination-information/" TargetMode="External"/><Relationship Id="rId1" Type="http://schemas.openxmlformats.org/officeDocument/2006/relationships/slideLayout" Target="../slideLayouts/slideLayout2.xml"/><Relationship Id="rId6" Type="http://schemas.openxmlformats.org/officeDocument/2006/relationships/hyperlink" Target="https://phw.nhs.wales/topics/immunisation-and-vaccines/covid-19-vaccination-information/resources-for-health-and-social-care-professionals/" TargetMode="External"/><Relationship Id="rId5" Type="http://schemas.openxmlformats.org/officeDocument/2006/relationships/hyperlink" Target="https://phw.nhs.wales/topics/immunisation-and-vaccines/flu-vaccine-and-covid-19-autumn-vaccine/" TargetMode="External"/><Relationship Id="rId4" Type="http://schemas.openxmlformats.org/officeDocument/2006/relationships/hyperlink" Target="https://phw.nhs.wales/topics/immunisation-and-vaccines/covid-19-vaccination-information/eligibility-for-the-vaccine/"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nhswales365.sharepoint.com/sites/PHW_VPDPComms/SitePages/Frequently-asked-questions.aspx" TargetMode="External"/><Relationship Id="rId1" Type="http://schemas.openxmlformats.org/officeDocument/2006/relationships/slideLayout" Target="../slideLayouts/slideLayout2.xml"/><Relationship Id="rId4" Type="http://schemas.openxmlformats.org/officeDocument/2006/relationships/image" Target="cid:image011.png@01D95371.39E4B500"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s://icc.gig.cymru/pynciau/imiwneiddio-a-brechlynnau/gwybodaeth-brechlyn-covid-19/adnoddau-i-weithwyr-proffesiynol-iechyd-a-gofal-cymdeithasol/" TargetMode="External"/><Relationship Id="rId2" Type="http://schemas.openxmlformats.org/officeDocument/2006/relationships/hyperlink" Target="https://phw.nhs.wales/topics/immunisation-and-vaccines/covid-19-vaccination-information/resources-for-health-and-social-care-professionals/" TargetMode="External"/><Relationship Id="rId1" Type="http://schemas.openxmlformats.org/officeDocument/2006/relationships/slideLayout" Target="../slideLayouts/slideLayout2.xml"/><Relationship Id="rId5" Type="http://schemas.openxmlformats.org/officeDocument/2006/relationships/hyperlink" Target="https://phw.nhs.wales/services-and-teams/health-information-resources/#!/Imiwneiddio-Immunisation/c/161506753" TargetMode="External"/><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www.gov.uk/government/publications/covid-19-autumn-2024-vaccination-programme-jcvi-advice-8-april-2024/jcvi-statement-on-the-covid-19-vaccination-programme-for-autumn-2024-8-april-2024" TargetMode="External"/><Relationship Id="rId4" Type="http://schemas.openxmlformats.org/officeDocument/2006/relationships/hyperlink" Target="https://www.gov.wales/winter-respiratory-vaccination-programme-2024-2025-whc2024033"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s://rise.articulate.com/share/evTxd6RphfsOgTtJuHB-2b_IickS5PAv#/"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s://www.gov.uk/government/collections/immunisation-against-infectious-disease-the-green-book"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https://www.gov.uk/government/publications/covid-19-vaccination-programme-guidance-for-healthcare-practitioners" TargetMode="External"/></Relationships>
</file>

<file path=ppt/slides/_rels/slide53.xml.rels><?xml version="1.0" encoding="UTF-8" standalone="yes"?>
<Relationships xmlns="http://schemas.openxmlformats.org/package/2006/relationships"><Relationship Id="rId8" Type="http://schemas.openxmlformats.org/officeDocument/2006/relationships/hyperlink" Target="https://vk.ovg.ox.ac.uk/vk/covid-19-vaccines" TargetMode="External"/><Relationship Id="rId3" Type="http://schemas.openxmlformats.org/officeDocument/2006/relationships/hyperlink" Target="https://phw.nhs.wales/topics/immunisation-and-vaccines/covid-19-vaccination-information/resources-for-health-and-social-care-professionals/" TargetMode="External"/><Relationship Id="rId7" Type="http://schemas.openxmlformats.org/officeDocument/2006/relationships/hyperlink" Target="https://www.gov.uk/government/collections/covid-19-vaccination-programme"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hyperlink" Target="https://phw.nhs.wales/topics/immunisation-and-vaccines/immunisation-elearning/" TargetMode="External"/><Relationship Id="rId5" Type="http://schemas.openxmlformats.org/officeDocument/2006/relationships/hyperlink" Target="https://phw.nhs.wales/topics/immunisation-and-vaccines/vaccine-resources-for-health-and-social-care-professionals/immunisation-training-resources-and-events/" TargetMode="External"/><Relationship Id="rId4" Type="http://schemas.openxmlformats.org/officeDocument/2006/relationships/hyperlink" Target="https://phw.nhs.wales/topics/immunisation-and-vaccines/vaccine-resources-for-health-and-social-care-professionals/" TargetMode="External"/><Relationship Id="rId9" Type="http://schemas.openxmlformats.org/officeDocument/2006/relationships/hyperlink" Target="http://www.gov.uk/government/collections/mhra-guidance-on-coronavirus-covid-19#vaccines-and-vaccine-safety" TargetMode="External"/></Relationships>
</file>

<file path=ppt/slides/_rels/slide54.xml.rels><?xml version="1.0" encoding="UTF-8" standalone="yes"?>
<Relationships xmlns="http://schemas.openxmlformats.org/package/2006/relationships"><Relationship Id="rId3" Type="http://schemas.openxmlformats.org/officeDocument/2006/relationships/hyperlink" Target="http://www.gov.wales/sites/default/files/publications/2024-08/winter-respiratory-vaccination-programme-2024-2025-whc-2024-033_0.pdf" TargetMode="External"/><Relationship Id="rId7" Type="http://schemas.openxmlformats.org/officeDocument/2006/relationships/hyperlink" Target="https://www.gov.uk/government/publications/coronavirus-covid-19-vaccine-adverse-reactions/coronavirus-vaccine-summary-of-yellow-card-reporting" TargetMode="External"/><Relationship Id="rId2" Type="http://schemas.openxmlformats.org/officeDocument/2006/relationships/hyperlink" Target="https://www.gov.uk/government/publications/covid-19-autumn-2024-vaccination-programme-jcvi-advice-8-april-2024/jcvi-statement-on-the-covid-19-vaccination-programme-for-autumn-2024-8-april-2024" TargetMode="External"/><Relationship Id="rId1" Type="http://schemas.openxmlformats.org/officeDocument/2006/relationships/slideLayout" Target="../slideLayouts/slideLayout2.xml"/><Relationship Id="rId6" Type="http://schemas.openxmlformats.org/officeDocument/2006/relationships/hyperlink" Target="https://www.medicines.org.uk/emc/product/15914/smpc#about-medicine" TargetMode="External"/><Relationship Id="rId5" Type="http://schemas.openxmlformats.org/officeDocument/2006/relationships/hyperlink" Target="https://www.wmic.wales.nhs.uk/pgds-templates-advice/" TargetMode="External"/><Relationship Id="rId4" Type="http://schemas.openxmlformats.org/officeDocument/2006/relationships/hyperlink" Target="https://www.gov.wales/winter-respiratory-vaccination-programme-2024-2025-whc2024033"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www.gov.uk/government/publications/covid-19-autumn-2024-vaccination-programme-jcvi-advice-8-april-2024/jcvi-statement-on-the-covid-19-vaccination-programme-for-autumn-2024-8-april-2024"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www.gov.wales/winter-respiratory-vaccination-programme-2024-2025-whc2024033"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0" y="3692231"/>
            <a:ext cx="12192000" cy="770495"/>
          </a:xfrm>
        </p:spPr>
        <p:txBody>
          <a:bodyPr>
            <a:noAutofit/>
          </a:bodyPr>
          <a:lstStyle/>
          <a:p>
            <a:pPr algn="ctr"/>
            <a:r>
              <a:rPr lang="en-GB" sz="2800" b="1" dirty="0">
                <a:ea typeface="Source Sans Pro"/>
                <a:cs typeface="+mn-cs"/>
              </a:rPr>
              <a:t>Moderna Spikevax® </a:t>
            </a:r>
            <a:r>
              <a:rPr lang="en-GB" sz="2800" b="1" dirty="0"/>
              <a:t>JN.1 </a:t>
            </a:r>
          </a:p>
          <a:p>
            <a:pPr algn="ctr"/>
            <a:r>
              <a:rPr lang="en-GB" sz="2800" b="1" dirty="0"/>
              <a:t>COVID-19 vaccine – Autumn campaign</a:t>
            </a:r>
            <a:r>
              <a:rPr lang="en-GB" sz="2800" dirty="0"/>
              <a:t> 2024</a:t>
            </a:r>
          </a:p>
        </p:txBody>
      </p:sp>
      <p:sp>
        <p:nvSpPr>
          <p:cNvPr id="5" name="Content Placeholder 4"/>
          <p:cNvSpPr>
            <a:spLocks noGrp="1"/>
          </p:cNvSpPr>
          <p:nvPr>
            <p:ph sz="quarter" idx="11"/>
          </p:nvPr>
        </p:nvSpPr>
        <p:spPr>
          <a:xfrm>
            <a:off x="174661" y="5066289"/>
            <a:ext cx="8955314" cy="1269518"/>
          </a:xfrm>
        </p:spPr>
        <p:txBody>
          <a:bodyPr/>
          <a:lstStyle/>
          <a:p>
            <a:r>
              <a:rPr lang="en-GB" sz="2400" b="1" dirty="0">
                <a:solidFill>
                  <a:schemeClr val="bg1"/>
                </a:solidFill>
              </a:rPr>
              <a:t>Vaccine Preventable Disease Programme</a:t>
            </a:r>
          </a:p>
          <a:p>
            <a:r>
              <a:rPr lang="en-GB" sz="2400" b="1" dirty="0">
                <a:solidFill>
                  <a:schemeClr val="bg1"/>
                </a:solidFill>
              </a:rPr>
              <a:t>Public Health Wales</a:t>
            </a:r>
          </a:p>
          <a:p>
            <a:endParaRPr lang="en-GB" sz="2400" b="1" dirty="0">
              <a:solidFill>
                <a:schemeClr val="bg1"/>
              </a:solidFill>
            </a:endParaRPr>
          </a:p>
          <a:p>
            <a:r>
              <a:rPr lang="en-GB" b="1" dirty="0">
                <a:solidFill>
                  <a:schemeClr val="bg1"/>
                </a:solidFill>
              </a:rPr>
              <a:t>Version 1 16 September 2024</a:t>
            </a:r>
          </a:p>
        </p:txBody>
      </p:sp>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8170EA-8ABD-D9B9-CF32-08C16E28C39E}"/>
              </a:ext>
            </a:extLst>
          </p:cNvPr>
          <p:cNvSpPr>
            <a:spLocks noGrp="1"/>
          </p:cNvSpPr>
          <p:nvPr>
            <p:ph type="title"/>
          </p:nvPr>
        </p:nvSpPr>
        <p:spPr>
          <a:xfrm>
            <a:off x="74428" y="136525"/>
            <a:ext cx="11929730" cy="747053"/>
          </a:xfrm>
        </p:spPr>
        <p:txBody>
          <a:bodyPr/>
          <a:lstStyle/>
          <a:p>
            <a:pPr algn="ctr"/>
            <a:r>
              <a:rPr lang="en-GB" sz="3600" b="1" dirty="0"/>
              <a:t>Individuals who are severely immunosuppressed </a:t>
            </a:r>
            <a:endParaRPr lang="en-GB" sz="3600" dirty="0"/>
          </a:p>
        </p:txBody>
      </p:sp>
      <p:sp>
        <p:nvSpPr>
          <p:cNvPr id="5" name="Slide Number Placeholder 4">
            <a:extLst>
              <a:ext uri="{FF2B5EF4-FFF2-40B4-BE49-F238E27FC236}">
                <a16:creationId xmlns:a16="http://schemas.microsoft.com/office/drawing/2014/main" id="{1B4C5056-9C45-B196-80F0-F929444D7C1B}"/>
              </a:ext>
            </a:extLst>
          </p:cNvPr>
          <p:cNvSpPr>
            <a:spLocks noGrp="1"/>
          </p:cNvSpPr>
          <p:nvPr>
            <p:ph type="sldNum" sz="quarter" idx="12"/>
          </p:nvPr>
        </p:nvSpPr>
        <p:spPr/>
        <p:txBody>
          <a:bodyPr/>
          <a:lstStyle/>
          <a:p>
            <a:fld id="{561D0CCE-8DCC-44DC-A653-AE62B1D84A52}" type="slidenum">
              <a:rPr lang="en-GB" smtClean="0"/>
              <a:pPr/>
              <a:t>10</a:t>
            </a:fld>
            <a:endParaRPr lang="en-GB"/>
          </a:p>
        </p:txBody>
      </p:sp>
      <p:pic>
        <p:nvPicPr>
          <p:cNvPr id="6" name="Content Placeholder 5">
            <a:extLst>
              <a:ext uri="{FF2B5EF4-FFF2-40B4-BE49-F238E27FC236}">
                <a16:creationId xmlns:a16="http://schemas.microsoft.com/office/drawing/2014/main" id="{21835184-283A-E4CA-E32C-67A4887FD0E6}"/>
              </a:ext>
            </a:extLst>
          </p:cNvPr>
          <p:cNvPicPr>
            <a:picLocks noGrp="1" noChangeAspect="1"/>
          </p:cNvPicPr>
          <p:nvPr>
            <p:ph idx="1"/>
          </p:nvPr>
        </p:nvPicPr>
        <p:blipFill rotWithShape="1">
          <a:blip r:embed="rId3"/>
          <a:srcRect l="35636" t="23380" r="38231" b="9797"/>
          <a:stretch/>
        </p:blipFill>
        <p:spPr bwMode="auto">
          <a:xfrm>
            <a:off x="7117960" y="780836"/>
            <a:ext cx="3521550" cy="5065159"/>
          </a:xfrm>
          <a:prstGeom prst="rect">
            <a:avLst/>
          </a:prstGeom>
          <a:ln>
            <a:noFill/>
          </a:ln>
          <a:extLst>
            <a:ext uri="{53640926-AAD7-44D8-BBD7-CCE9431645EC}">
              <a14:shadowObscured xmlns:a14="http://schemas.microsoft.com/office/drawing/2010/main"/>
            </a:ext>
          </a:extLst>
        </p:spPr>
      </p:pic>
      <p:sp>
        <p:nvSpPr>
          <p:cNvPr id="8" name="TextBox 7">
            <a:extLst>
              <a:ext uri="{FF2B5EF4-FFF2-40B4-BE49-F238E27FC236}">
                <a16:creationId xmlns:a16="http://schemas.microsoft.com/office/drawing/2014/main" id="{DC59DE03-DB6A-EAA0-3C37-971D9D593908}"/>
              </a:ext>
            </a:extLst>
          </p:cNvPr>
          <p:cNvSpPr txBox="1"/>
          <p:nvPr/>
        </p:nvSpPr>
        <p:spPr>
          <a:xfrm>
            <a:off x="626724" y="883578"/>
            <a:ext cx="6102848" cy="59093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12A73"/>
                </a:solidFill>
                <a:effectLst/>
                <a:uLnTx/>
                <a:uFillTx/>
                <a:latin typeface="Arial"/>
                <a:ea typeface="+mn-ea"/>
                <a:cs typeface="+mn-cs"/>
              </a:rPr>
              <a:t>Individuals aged 12 years and above who have severe immunosuppression, are defined in Box 1.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12A73"/>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12A73"/>
                </a:solidFill>
                <a:effectLst/>
                <a:uLnTx/>
                <a:uFillTx/>
                <a:latin typeface="Arial"/>
                <a:ea typeface="+mn-ea"/>
                <a:cs typeface="+mn-cs"/>
              </a:rPr>
              <a:t>Individuals who are severely immunosuppressed, as defined by </a:t>
            </a:r>
            <a:r>
              <a:rPr kumimoji="0" lang="en-GB" sz="1800" b="0" i="0" u="none" strike="noStrike" kern="1200" cap="none" spc="0" normalizeH="0" baseline="0" noProof="0" dirty="0">
                <a:ln>
                  <a:noFill/>
                </a:ln>
                <a:solidFill>
                  <a:srgbClr val="212A73"/>
                </a:solidFill>
                <a:effectLst/>
                <a:uLnTx/>
                <a:uFillTx/>
                <a:latin typeface="Arial"/>
                <a:ea typeface="+mn-ea"/>
                <a:cs typeface="+mn-cs"/>
                <a:hlinkClick r:id="rId4" tooltip="https://www.gov.uk/government/publications/covid-19-the-green-book-chapter-14a"/>
              </a:rPr>
              <a:t> Chapter 14a Green Book</a:t>
            </a:r>
            <a:r>
              <a:rPr kumimoji="0" lang="en-GB" sz="1800" b="0" i="0" u="none" strike="noStrike" kern="1200" cap="none" spc="0" normalizeH="0" baseline="0" noProof="0" dirty="0">
                <a:ln>
                  <a:noFill/>
                </a:ln>
                <a:solidFill>
                  <a:srgbClr val="212A73"/>
                </a:solidFill>
                <a:effectLst/>
                <a:uLnTx/>
                <a:uFillTx/>
                <a:latin typeface="Arial"/>
                <a:ea typeface="+mn-ea"/>
                <a:cs typeface="+mn-cs"/>
              </a:rPr>
              <a:t> and/or have been referred for vaccination by a specialist who has designated them as group 01 or 02 as described in WIS (Welsh Immunisation System) are eligible for their COVID-19 vaccine via a PGD:</a:t>
            </a:r>
            <a:r>
              <a:rPr kumimoji="0" lang="en-GB" sz="1800" b="0" i="0" u="none" strike="noStrike" kern="1200" cap="none" spc="0" normalizeH="0" baseline="0" noProof="0" dirty="0">
                <a:ln>
                  <a:noFill/>
                </a:ln>
                <a:solidFill>
                  <a:srgbClr val="212A73"/>
                </a:solidFill>
                <a:effectLst/>
                <a:uLnTx/>
                <a:uFillTx/>
                <a:latin typeface="Arial"/>
                <a:ea typeface="+mn-ea"/>
                <a:cs typeface="+mn-cs"/>
                <a:hlinkClick r:id="rId5"/>
              </a:rPr>
              <a:t> Patient Group Directions (PGD) - Welsh Medicines Advice Service (wales.nhs.uk)</a:t>
            </a:r>
            <a:endParaRPr kumimoji="0" lang="en-GB" sz="1800" b="0" i="0" u="none" strike="noStrike" kern="1200" cap="none" spc="0" normalizeH="0" baseline="0" noProof="0" dirty="0">
              <a:ln>
                <a:noFill/>
              </a:ln>
              <a:solidFill>
                <a:srgbClr val="212A73"/>
              </a:solidFill>
              <a:effectLst/>
              <a:uLnTx/>
              <a:uFillTx/>
              <a:latin typeface="Arial"/>
              <a:ea typeface="+mn-ea"/>
              <a:cs typeface="+mn-cs"/>
            </a:endParaRPr>
          </a:p>
          <a:p>
            <a:endParaRPr lang="en-GB" dirty="0"/>
          </a:p>
          <a:p>
            <a:r>
              <a:rPr lang="en-GB" dirty="0"/>
              <a:t>Most individuals who receive brief immunosuppression (≥40mg prednisolone per day or equivalent for children) for an acute episode (for example, asthma / COPD / COVID-19) and individuals on replacement corticosteroids for adrenal insufficiency </a:t>
            </a:r>
            <a:r>
              <a:rPr lang="en-GB" b="1" dirty="0"/>
              <a:t>are not </a:t>
            </a:r>
            <a:r>
              <a:rPr lang="en-GB" dirty="0"/>
              <a:t>considered severely immunosuppressed sufficient to prevent response to vaccination. </a:t>
            </a:r>
          </a:p>
          <a:p>
            <a:endParaRPr lang="en-GB" dirty="0"/>
          </a:p>
          <a:p>
            <a:endParaRPr lang="en-GB" dirty="0"/>
          </a:p>
          <a:p>
            <a:endParaRPr lang="en-GB" dirty="0"/>
          </a:p>
        </p:txBody>
      </p:sp>
      <p:sp>
        <p:nvSpPr>
          <p:cNvPr id="10" name="TextBox 9">
            <a:extLst>
              <a:ext uri="{FF2B5EF4-FFF2-40B4-BE49-F238E27FC236}">
                <a16:creationId xmlns:a16="http://schemas.microsoft.com/office/drawing/2014/main" id="{CC25819A-1C54-449B-6E52-8C2CA05144D8}"/>
              </a:ext>
            </a:extLst>
          </p:cNvPr>
          <p:cNvSpPr txBox="1"/>
          <p:nvPr/>
        </p:nvSpPr>
        <p:spPr>
          <a:xfrm>
            <a:off x="7037798" y="5845995"/>
            <a:ext cx="6102848" cy="369332"/>
          </a:xfrm>
          <a:prstGeom prst="rect">
            <a:avLst/>
          </a:prstGeom>
          <a:noFill/>
        </p:spPr>
        <p:txBody>
          <a:bodyPr wrap="square">
            <a:spAutoFit/>
          </a:bodyPr>
          <a:lstStyle/>
          <a:p>
            <a:r>
              <a:rPr lang="en-GB" sz="1800" u="sng" dirty="0">
                <a:hlinkClick r:id="rId4"/>
              </a:rPr>
              <a:t>Green Book COVID-19 chapter 14a</a:t>
            </a:r>
            <a:r>
              <a:rPr lang="en-GB" sz="1800" dirty="0"/>
              <a:t> </a:t>
            </a:r>
            <a:endParaRPr lang="en-GB" dirty="0"/>
          </a:p>
        </p:txBody>
      </p:sp>
    </p:spTree>
    <p:extLst>
      <p:ext uri="{BB962C8B-B14F-4D97-AF65-F5344CB8AC3E}">
        <p14:creationId xmlns:p14="http://schemas.microsoft.com/office/powerpoint/2010/main" val="29510317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9F4AB-A531-A5F6-5D28-2DAF76C4EEE9}"/>
              </a:ext>
            </a:extLst>
          </p:cNvPr>
          <p:cNvSpPr>
            <a:spLocks noGrp="1"/>
          </p:cNvSpPr>
          <p:nvPr>
            <p:ph type="title"/>
          </p:nvPr>
        </p:nvSpPr>
        <p:spPr>
          <a:xfrm>
            <a:off x="324853" y="10267"/>
            <a:ext cx="11028947" cy="1108670"/>
          </a:xfrm>
        </p:spPr>
        <p:txBody>
          <a:bodyPr/>
          <a:lstStyle/>
          <a:p>
            <a:pPr algn="ctr"/>
            <a:r>
              <a:rPr lang="en-GB" sz="3600" b="1" dirty="0"/>
              <a:t>Severely immunosuppressed: additional doses and intervals </a:t>
            </a:r>
            <a:endParaRPr lang="en-GB" sz="3600" dirty="0"/>
          </a:p>
        </p:txBody>
      </p:sp>
      <p:sp>
        <p:nvSpPr>
          <p:cNvPr id="3" name="Content Placeholder 2">
            <a:extLst>
              <a:ext uri="{FF2B5EF4-FFF2-40B4-BE49-F238E27FC236}">
                <a16:creationId xmlns:a16="http://schemas.microsoft.com/office/drawing/2014/main" id="{3BA4D97C-1A98-E58A-F15B-FB67580D5927}"/>
              </a:ext>
            </a:extLst>
          </p:cNvPr>
          <p:cNvSpPr>
            <a:spLocks noGrp="1"/>
          </p:cNvSpPr>
          <p:nvPr>
            <p:ph idx="1"/>
          </p:nvPr>
        </p:nvSpPr>
        <p:spPr>
          <a:xfrm>
            <a:off x="534714" y="1452403"/>
            <a:ext cx="11122572" cy="4196557"/>
          </a:xfrm>
        </p:spPr>
        <p:txBody>
          <a:bodyPr/>
          <a:lstStyle/>
          <a:p>
            <a:pPr marL="0" indent="0">
              <a:spcAft>
                <a:spcPts val="300"/>
              </a:spcAft>
              <a:buNone/>
            </a:pPr>
            <a:r>
              <a:rPr lang="en-GB" sz="2000" b="1" dirty="0">
                <a:effectLst/>
                <a:latin typeface="Arial" panose="020B0604020202020204" pitchFamily="34" charset="0"/>
                <a:ea typeface="Times New Roman" panose="02020603050405020304" pitchFamily="18" charset="0"/>
                <a:cs typeface="Arial" panose="020B0604020202020204" pitchFamily="34" charset="0"/>
              </a:rPr>
              <a:t>Individuals previously vaccinated</a:t>
            </a:r>
            <a:endParaRPr lang="en-GB" sz="2000" dirty="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300"/>
              </a:spcAft>
            </a:pPr>
            <a:r>
              <a:rPr lang="x-none" sz="2000" dirty="0">
                <a:effectLst/>
                <a:latin typeface="Arial" panose="020B0604020202020204" pitchFamily="34" charset="0"/>
                <a:ea typeface="Times New Roman" panose="02020603050405020304" pitchFamily="18" charset="0"/>
                <a:cs typeface="Arial" panose="020B0604020202020204" pitchFamily="34" charset="0"/>
              </a:rPr>
              <a:t>Individuals </a:t>
            </a:r>
            <a:r>
              <a:rPr lang="en-GB" sz="2000" dirty="0">
                <a:effectLst/>
                <a:latin typeface="Arial" panose="020B0604020202020204" pitchFamily="34" charset="0"/>
                <a:ea typeface="Times New Roman" panose="02020603050405020304" pitchFamily="18" charset="0"/>
                <a:cs typeface="Arial" panose="020B0604020202020204" pitchFamily="34" charset="0"/>
              </a:rPr>
              <a:t>aged </a:t>
            </a:r>
            <a:r>
              <a:rPr lang="en-GB" sz="2000" dirty="0">
                <a:latin typeface="Arial" panose="020B0604020202020204" pitchFamily="34" charset="0"/>
                <a:ea typeface="Times New Roman" panose="02020603050405020304" pitchFamily="18" charset="0"/>
                <a:cs typeface="Arial" panose="020B0604020202020204" pitchFamily="34" charset="0"/>
              </a:rPr>
              <a:t>5</a:t>
            </a:r>
            <a:r>
              <a:rPr lang="en-GB" sz="2000" dirty="0">
                <a:effectLst/>
                <a:latin typeface="Arial" panose="020B0604020202020204" pitchFamily="34" charset="0"/>
                <a:ea typeface="Times New Roman" panose="02020603050405020304" pitchFamily="18" charset="0"/>
                <a:cs typeface="Arial" panose="020B0604020202020204" pitchFamily="34" charset="0"/>
              </a:rPr>
              <a:t> years and above, </a:t>
            </a:r>
            <a:r>
              <a:rPr lang="x-none" sz="2000" dirty="0">
                <a:effectLst/>
                <a:latin typeface="Arial" panose="020B0604020202020204" pitchFamily="34" charset="0"/>
                <a:ea typeface="Times New Roman" panose="02020603050405020304" pitchFamily="18" charset="0"/>
                <a:cs typeface="Arial" panose="020B0604020202020204" pitchFamily="34" charset="0"/>
              </a:rPr>
              <a:t>who </a:t>
            </a:r>
            <a:r>
              <a:rPr lang="en-GB" sz="2000" dirty="0">
                <a:effectLst/>
                <a:latin typeface="Arial" panose="020B0604020202020204" pitchFamily="34" charset="0"/>
                <a:ea typeface="Times New Roman" panose="02020603050405020304" pitchFamily="18" charset="0"/>
                <a:cs typeface="Arial" panose="020B0604020202020204" pitchFamily="34" charset="0"/>
              </a:rPr>
              <a:t>become or have recently become severely </a:t>
            </a:r>
            <a:r>
              <a:rPr lang="x-none" sz="2000" dirty="0">
                <a:effectLst/>
                <a:latin typeface="Arial" panose="020B0604020202020204" pitchFamily="34" charset="0"/>
                <a:ea typeface="Times New Roman" panose="02020603050405020304" pitchFamily="18" charset="0"/>
                <a:cs typeface="Arial" panose="020B0604020202020204" pitchFamily="34" charset="0"/>
              </a:rPr>
              <a:t>immunosuppressed</a:t>
            </a:r>
            <a:r>
              <a:rPr lang="x-none" sz="2000" b="1" dirty="0">
                <a:effectLst/>
                <a:latin typeface="Arial" panose="020B0604020202020204" pitchFamily="34" charset="0"/>
                <a:ea typeface="Times New Roman" panose="02020603050405020304" pitchFamily="18" charset="0"/>
                <a:cs typeface="Arial" panose="020B0604020202020204" pitchFamily="34" charset="0"/>
              </a:rPr>
              <a:t> </a:t>
            </a:r>
            <a:r>
              <a:rPr lang="en-GB" sz="2000" dirty="0">
                <a:effectLst/>
                <a:latin typeface="Arial" panose="020B0604020202020204" pitchFamily="34" charset="0"/>
                <a:ea typeface="Times New Roman" panose="02020603050405020304" pitchFamily="18" charset="0"/>
                <a:cs typeface="Arial" panose="020B0604020202020204" pitchFamily="34" charset="0"/>
              </a:rPr>
              <a:t>should be considered for an additional dose of the vaccine regardless of their past vaccination history and time of year. The additional dose can be offered at a </a:t>
            </a:r>
            <a:r>
              <a:rPr lang="en-GB" sz="2000" b="1" dirty="0">
                <a:effectLst/>
                <a:latin typeface="Arial" panose="020B0604020202020204" pitchFamily="34" charset="0"/>
                <a:ea typeface="Times New Roman" panose="02020603050405020304" pitchFamily="18" charset="0"/>
                <a:cs typeface="Arial" panose="020B0604020202020204" pitchFamily="34" charset="0"/>
              </a:rPr>
              <a:t>minimum interval of 3 months (91 days) from any previous dose </a:t>
            </a:r>
            <a:r>
              <a:rPr lang="en-GB" sz="2000" dirty="0">
                <a:effectLst/>
                <a:latin typeface="Segoe UI" panose="020B0502040204020203" pitchFamily="34" charset="0"/>
              </a:rPr>
              <a:t>to extend protection until the next seasonal campaign.</a:t>
            </a:r>
            <a:endParaRPr lang="en-GB" sz="2000" b="1" dirty="0">
              <a:effectLst/>
              <a:latin typeface="Arial" panose="020B0604020202020204" pitchFamily="34" charset="0"/>
              <a:ea typeface="Times New Roman" panose="02020603050405020304" pitchFamily="18" charset="0"/>
              <a:cs typeface="Times New Roman" panose="02020603050405020304" pitchFamily="18" charset="0"/>
            </a:endParaRPr>
          </a:p>
          <a:p>
            <a:pPr marL="0" indent="0">
              <a:spcAft>
                <a:spcPts val="300"/>
              </a:spcAft>
              <a:buNone/>
            </a:pPr>
            <a:r>
              <a:rPr lang="en-GB" sz="2000" b="1" dirty="0">
                <a:effectLst/>
                <a:latin typeface="Arial" panose="020B0604020202020204" pitchFamily="34" charset="0"/>
                <a:ea typeface="Times New Roman" panose="02020603050405020304" pitchFamily="18" charset="0"/>
                <a:cs typeface="Arial" panose="020B0604020202020204" pitchFamily="34" charset="0"/>
              </a:rPr>
              <a:t>Individuals previously unvaccinated*</a:t>
            </a:r>
            <a:endParaRPr lang="en-GB" sz="2000" dirty="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300"/>
              </a:spcAft>
            </a:pPr>
            <a:r>
              <a:rPr lang="en-GB" sz="2000" dirty="0">
                <a:effectLst/>
                <a:latin typeface="Arial" panose="020B0604020202020204" pitchFamily="34" charset="0"/>
                <a:ea typeface="Times New Roman" panose="02020603050405020304" pitchFamily="18" charset="0"/>
                <a:cs typeface="Arial" panose="020B0604020202020204" pitchFamily="34" charset="0"/>
              </a:rPr>
              <a:t>Individuals aged </a:t>
            </a:r>
            <a:r>
              <a:rPr lang="en-GB" sz="2000" dirty="0">
                <a:latin typeface="Arial" panose="020B0604020202020204" pitchFamily="34" charset="0"/>
                <a:ea typeface="Times New Roman" panose="02020603050405020304" pitchFamily="18" charset="0"/>
                <a:cs typeface="Arial" panose="020B0604020202020204" pitchFamily="34" charset="0"/>
              </a:rPr>
              <a:t>5</a:t>
            </a:r>
            <a:r>
              <a:rPr lang="en-GB" sz="2000" dirty="0">
                <a:effectLst/>
                <a:latin typeface="Arial" panose="020B0604020202020204" pitchFamily="34" charset="0"/>
                <a:ea typeface="Times New Roman" panose="02020603050405020304" pitchFamily="18" charset="0"/>
                <a:cs typeface="Arial" panose="020B0604020202020204" pitchFamily="34" charset="0"/>
              </a:rPr>
              <a:t> years and above, who become or have recently become severely immunosuppressed should be considered for a first dose of vaccination regardless of the time of year and the second dose given </a:t>
            </a:r>
            <a:r>
              <a:rPr lang="en-GB" sz="2000" b="1" dirty="0">
                <a:effectLst/>
                <a:latin typeface="Arial" panose="020B0604020202020204" pitchFamily="34" charset="0"/>
                <a:ea typeface="Times New Roman" panose="02020603050405020304" pitchFamily="18" charset="0"/>
                <a:cs typeface="Arial" panose="020B0604020202020204" pitchFamily="34" charset="0"/>
              </a:rPr>
              <a:t>ideally at an interval of 8-12 weeks from the previous dose </a:t>
            </a:r>
            <a:r>
              <a:rPr lang="en-GB" sz="2000" dirty="0">
                <a:effectLst/>
                <a:latin typeface="Arial" panose="020B0604020202020204" pitchFamily="34" charset="0"/>
                <a:ea typeface="Times New Roman" panose="02020603050405020304" pitchFamily="18" charset="0"/>
                <a:cs typeface="Arial" panose="020B0604020202020204" pitchFamily="34" charset="0"/>
              </a:rPr>
              <a:t>to extend protection</a:t>
            </a:r>
            <a:r>
              <a:rPr lang="en-GB" sz="2000" b="1" dirty="0">
                <a:effectLst/>
                <a:latin typeface="Arial" panose="020B0604020202020204" pitchFamily="34" charset="0"/>
                <a:ea typeface="Times New Roman" panose="02020603050405020304" pitchFamily="18" charset="0"/>
                <a:cs typeface="Arial" panose="020B0604020202020204" pitchFamily="34" charset="0"/>
              </a:rPr>
              <a:t>. </a:t>
            </a:r>
            <a:endParaRPr lang="en-GB" sz="2000" b="1" dirty="0">
              <a:effectLst/>
              <a:latin typeface="Arial" panose="020B0604020202020204" pitchFamily="34" charset="0"/>
              <a:ea typeface="Times New Roman" panose="02020603050405020304" pitchFamily="18" charset="0"/>
              <a:cs typeface="Times New Roman" panose="02020603050405020304" pitchFamily="18" charset="0"/>
            </a:endParaRPr>
          </a:p>
          <a:p>
            <a:pPr algn="ctr"/>
            <a:r>
              <a:rPr lang="en-GB" sz="2000" dirty="0">
                <a:effectLst/>
                <a:ea typeface="Calibri" panose="020F0502020204030204" pitchFamily="34" charset="0"/>
                <a:cs typeface="Times New Roman" panose="02020603050405020304" pitchFamily="18" charset="0"/>
              </a:rPr>
              <a:t>including individuals who receive bone marrow transplants or CAR-T therapy as they may have lost immunological memory of previous vaccination</a:t>
            </a:r>
          </a:p>
          <a:p>
            <a:r>
              <a:rPr lang="en-GB" sz="2000" b="1" dirty="0">
                <a:ea typeface="Calibri" panose="020F0502020204030204" pitchFamily="34" charset="0"/>
                <a:cs typeface="Times New Roman" panose="02020603050405020304" pitchFamily="18" charset="0"/>
              </a:rPr>
              <a:t>Note</a:t>
            </a:r>
            <a:r>
              <a:rPr lang="en-GB" sz="2000" dirty="0">
                <a:ea typeface="Calibri" panose="020F0502020204030204" pitchFamily="34" charset="0"/>
                <a:cs typeface="Times New Roman" panose="02020603050405020304" pitchFamily="18" charset="0"/>
              </a:rPr>
              <a:t>: Moderna Spikevax® JN.1 should only be used in those aged 18 and over.  </a:t>
            </a:r>
            <a:endParaRPr lang="en-GB" sz="2000" dirty="0">
              <a:effectLst/>
              <a:ea typeface="Calibri" panose="020F0502020204030204" pitchFamily="34" charset="0"/>
              <a:cs typeface="Times New Roman" panose="02020603050405020304" pitchFamily="18" charset="0"/>
            </a:endParaRPr>
          </a:p>
          <a:p>
            <a:endParaRPr lang="en-GB" dirty="0"/>
          </a:p>
        </p:txBody>
      </p:sp>
      <p:sp>
        <p:nvSpPr>
          <p:cNvPr id="5" name="Slide Number Placeholder 4">
            <a:extLst>
              <a:ext uri="{FF2B5EF4-FFF2-40B4-BE49-F238E27FC236}">
                <a16:creationId xmlns:a16="http://schemas.microsoft.com/office/drawing/2014/main" id="{C1C5689C-6D9E-93B8-501B-072A5BCED69F}"/>
              </a:ext>
            </a:extLst>
          </p:cNvPr>
          <p:cNvSpPr>
            <a:spLocks noGrp="1"/>
          </p:cNvSpPr>
          <p:nvPr>
            <p:ph type="sldNum" sz="quarter" idx="12"/>
          </p:nvPr>
        </p:nvSpPr>
        <p:spPr/>
        <p:txBody>
          <a:bodyPr/>
          <a:lstStyle/>
          <a:p>
            <a:fld id="{561D0CCE-8DCC-44DC-A653-AE62B1D84A52}" type="slidenum">
              <a:rPr lang="en-GB" smtClean="0"/>
              <a:pPr/>
              <a:t>11</a:t>
            </a:fld>
            <a:endParaRPr lang="en-GB"/>
          </a:p>
        </p:txBody>
      </p:sp>
    </p:spTree>
    <p:extLst>
      <p:ext uri="{BB962C8B-B14F-4D97-AF65-F5344CB8AC3E}">
        <p14:creationId xmlns:p14="http://schemas.microsoft.com/office/powerpoint/2010/main" val="12134045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8B4466-7CE7-92DD-BE4F-3A87F7E61B14}"/>
              </a:ext>
            </a:extLst>
          </p:cNvPr>
          <p:cNvSpPr>
            <a:spLocks noGrp="1"/>
          </p:cNvSpPr>
          <p:nvPr>
            <p:ph idx="1"/>
          </p:nvPr>
        </p:nvSpPr>
        <p:spPr>
          <a:xfrm>
            <a:off x="766280" y="1548223"/>
            <a:ext cx="10515600" cy="4351338"/>
          </a:xfrm>
        </p:spPr>
        <p:txBody>
          <a:bodyPr/>
          <a:lstStyle/>
          <a:p>
            <a:pPr hangingPunct="0">
              <a:lnSpc>
                <a:spcPct val="107000"/>
              </a:lnSpc>
              <a:spcBef>
                <a:spcPts val="600"/>
              </a:spcBef>
              <a:spcAft>
                <a:spcPts val="600"/>
              </a:spcAft>
            </a:pPr>
            <a:r>
              <a:rPr lang="en-GB" sz="2000" dirty="0">
                <a:solidFill>
                  <a:srgbClr val="002060"/>
                </a:solidFill>
                <a:effectLst/>
                <a:ea typeface="Calibri" panose="020F0502020204030204" pitchFamily="34" charset="0"/>
                <a:cs typeface="Arial" panose="020B0604020202020204" pitchFamily="34" charset="0"/>
              </a:rPr>
              <a:t>For individuals about to receive planned immunosuppressive treatment, a </a:t>
            </a:r>
            <a:r>
              <a:rPr lang="en-GB" sz="2000" b="1" dirty="0">
                <a:solidFill>
                  <a:srgbClr val="002060"/>
                </a:solidFill>
                <a:effectLst/>
                <a:ea typeface="Calibri" panose="020F0502020204030204" pitchFamily="34" charset="0"/>
                <a:cs typeface="Arial" panose="020B0604020202020204" pitchFamily="34" charset="0"/>
              </a:rPr>
              <a:t>minimum interval of 3 weeks </a:t>
            </a:r>
            <a:r>
              <a:rPr lang="en-GB" sz="2000" dirty="0">
                <a:solidFill>
                  <a:srgbClr val="002060"/>
                </a:solidFill>
                <a:effectLst/>
                <a:ea typeface="Calibri" panose="020F0502020204030204" pitchFamily="34" charset="0"/>
                <a:cs typeface="Arial" panose="020B0604020202020204" pitchFamily="34" charset="0"/>
              </a:rPr>
              <a:t>between COVID-19 doses may be followed, to enable the vaccine to be given whilst the individual’s immune system is better able to respond. Due consideration must be given to the risk of delaying vaccination against that of delaying treatment. </a:t>
            </a:r>
          </a:p>
          <a:p>
            <a:pPr>
              <a:lnSpc>
                <a:spcPct val="107000"/>
              </a:lnSpc>
              <a:spcAft>
                <a:spcPts val="800"/>
              </a:spcAft>
            </a:pPr>
            <a:r>
              <a:rPr lang="en-GB" sz="2000" b="1" dirty="0"/>
              <a:t>Assessment of individuals is recommended on a case by case basis, in conjunction with their treating specialist.</a:t>
            </a:r>
          </a:p>
          <a:p>
            <a:pPr>
              <a:lnSpc>
                <a:spcPct val="107000"/>
              </a:lnSpc>
              <a:spcAft>
                <a:spcPts val="800"/>
              </a:spcAft>
            </a:pPr>
            <a:r>
              <a:rPr lang="en-GB" sz="2000" dirty="0">
                <a:solidFill>
                  <a:srgbClr val="002060"/>
                </a:solidFill>
                <a:effectLst/>
                <a:ea typeface="Calibri" panose="020F0502020204030204" pitchFamily="34" charset="0"/>
                <a:cs typeface="Arial" panose="020B0604020202020204" pitchFamily="34" charset="0"/>
              </a:rPr>
              <a:t>More information on dosing intervals for additional doses and optimal timing of doses may be found in</a:t>
            </a:r>
            <a:r>
              <a:rPr lang="en-GB" sz="2000" dirty="0">
                <a:solidFill>
                  <a:srgbClr val="000000"/>
                </a:solidFill>
                <a:effectLst/>
                <a:ea typeface="Calibri" panose="020F0502020204030204" pitchFamily="34" charset="0"/>
                <a:cs typeface="Arial" panose="020B0604020202020204" pitchFamily="34" charset="0"/>
              </a:rPr>
              <a:t> </a:t>
            </a:r>
            <a:r>
              <a:rPr lang="en-GB" sz="2000" u="sng" dirty="0">
                <a:solidFill>
                  <a:srgbClr val="000000"/>
                </a:solidFill>
                <a:effectLst/>
                <a:ea typeface="Calibri" panose="020F0502020204030204" pitchFamily="34" charset="0"/>
                <a:cs typeface="Arial" panose="020B0604020202020204" pitchFamily="34" charset="0"/>
                <a:hlinkClick r:id="rId2"/>
              </a:rPr>
              <a:t>Chapter 14a</a:t>
            </a:r>
            <a:r>
              <a:rPr lang="en-GB" sz="2000" u="none" strike="noStrike" dirty="0">
                <a:solidFill>
                  <a:srgbClr val="000000"/>
                </a:solidFill>
                <a:effectLst/>
                <a:ea typeface="Calibri" panose="020F0502020204030204" pitchFamily="34" charset="0"/>
                <a:cs typeface="Times New Roman" panose="02020603050405020304" pitchFamily="18" charset="0"/>
                <a:hlinkClick r:id="rId2"/>
              </a:rPr>
              <a:t>. </a:t>
            </a:r>
            <a:endParaRPr lang="en-GB" sz="2000" dirty="0">
              <a:effectLst/>
              <a:ea typeface="Calibri" panose="020F0502020204030204" pitchFamily="34" charset="0"/>
              <a:cs typeface="Times New Roman" panose="02020603050405020304" pitchFamily="18" charset="0"/>
            </a:endParaRPr>
          </a:p>
          <a:p>
            <a:endParaRPr lang="en-GB" dirty="0"/>
          </a:p>
        </p:txBody>
      </p:sp>
      <p:sp>
        <p:nvSpPr>
          <p:cNvPr id="5" name="Slide Number Placeholder 4">
            <a:extLst>
              <a:ext uri="{FF2B5EF4-FFF2-40B4-BE49-F238E27FC236}">
                <a16:creationId xmlns:a16="http://schemas.microsoft.com/office/drawing/2014/main" id="{7393DDA1-6379-40DF-D54C-9EC91DE48D64}"/>
              </a:ext>
            </a:extLst>
          </p:cNvPr>
          <p:cNvSpPr>
            <a:spLocks noGrp="1"/>
          </p:cNvSpPr>
          <p:nvPr>
            <p:ph type="sldNum" sz="quarter" idx="12"/>
          </p:nvPr>
        </p:nvSpPr>
        <p:spPr/>
        <p:txBody>
          <a:bodyPr/>
          <a:lstStyle/>
          <a:p>
            <a:fld id="{561D0CCE-8DCC-44DC-A653-AE62B1D84A52}" type="slidenum">
              <a:rPr lang="en-GB" smtClean="0"/>
              <a:pPr/>
              <a:t>12</a:t>
            </a:fld>
            <a:endParaRPr lang="en-GB"/>
          </a:p>
        </p:txBody>
      </p:sp>
      <p:sp>
        <p:nvSpPr>
          <p:cNvPr id="6" name="Title 1">
            <a:extLst>
              <a:ext uri="{FF2B5EF4-FFF2-40B4-BE49-F238E27FC236}">
                <a16:creationId xmlns:a16="http://schemas.microsoft.com/office/drawing/2014/main" id="{A9FD0062-BC3E-BF57-DF52-246BB1EC79D9}"/>
              </a:ext>
            </a:extLst>
          </p:cNvPr>
          <p:cNvSpPr>
            <a:spLocks noGrp="1"/>
          </p:cNvSpPr>
          <p:nvPr>
            <p:ph type="title"/>
          </p:nvPr>
        </p:nvSpPr>
        <p:spPr>
          <a:xfrm>
            <a:off x="121148" y="222660"/>
            <a:ext cx="11805863" cy="1325563"/>
          </a:xfrm>
        </p:spPr>
        <p:txBody>
          <a:bodyPr/>
          <a:lstStyle/>
          <a:p>
            <a:pPr algn="ctr"/>
            <a:r>
              <a:rPr lang="en-GB" sz="3600" b="1" dirty="0"/>
              <a:t>Severely immunosuppressed: additional doses and intervals </a:t>
            </a:r>
            <a:endParaRPr lang="en-GB" sz="3600" dirty="0"/>
          </a:p>
        </p:txBody>
      </p:sp>
    </p:spTree>
    <p:extLst>
      <p:ext uri="{BB962C8B-B14F-4D97-AF65-F5344CB8AC3E}">
        <p14:creationId xmlns:p14="http://schemas.microsoft.com/office/powerpoint/2010/main" val="856260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20A604-C24C-07BC-D090-E2296DC90AA4}"/>
              </a:ext>
            </a:extLst>
          </p:cNvPr>
          <p:cNvSpPr>
            <a:spLocks noGrp="1"/>
          </p:cNvSpPr>
          <p:nvPr>
            <p:ph idx="1"/>
          </p:nvPr>
        </p:nvSpPr>
        <p:spPr>
          <a:xfrm>
            <a:off x="356171" y="988674"/>
            <a:ext cx="11479658" cy="3679579"/>
          </a:xfrm>
          <a:ln>
            <a:solidFill>
              <a:schemeClr val="bg1"/>
            </a:solidFill>
          </a:ln>
        </p:spPr>
        <p:style>
          <a:lnRef idx="2">
            <a:schemeClr val="accent6"/>
          </a:lnRef>
          <a:fillRef idx="1">
            <a:schemeClr val="lt1"/>
          </a:fillRef>
          <a:effectRef idx="0">
            <a:schemeClr val="accent6"/>
          </a:effectRef>
          <a:fontRef idx="minor">
            <a:schemeClr val="dk1"/>
          </a:fontRef>
        </p:style>
        <p:txBody>
          <a:bodyPr/>
          <a:lstStyle/>
          <a:p>
            <a:pPr marL="0" indent="0">
              <a:buNone/>
            </a:pPr>
            <a:r>
              <a:rPr lang="en-GB" sz="2000" dirty="0"/>
              <a:t>Vaccines administered during periods of minimum immunosuppression are more likely to generate better immune responses. Therefore, any planned additional doses should ideally be given with special attention paid to current or planned immunosuppressive therapies. For example:</a:t>
            </a:r>
          </a:p>
          <a:p>
            <a:r>
              <a:rPr lang="en-GB" sz="2000" dirty="0"/>
              <a:t>For the small number of patients who are about to receive planned immunosuppressive therapy, vaccination may be brought forward to before commencing that therapy (ideally at least two weeks before), when their immune system is better able to make a response.</a:t>
            </a:r>
          </a:p>
          <a:p>
            <a:r>
              <a:rPr lang="en-GB" sz="2000" dirty="0"/>
              <a:t>To maximise the benefit, the vaccine should not be given within three weeks of a previous dose </a:t>
            </a:r>
          </a:p>
          <a:p>
            <a:r>
              <a:rPr lang="en-GB" sz="2000" dirty="0"/>
              <a:t>Where possible, additional booster doses should be delayed until two weeks after the period of immunosuppression, in addition to the time period for clearance of the therapeutic agent </a:t>
            </a:r>
          </a:p>
          <a:p>
            <a:r>
              <a:rPr lang="en-GB" sz="2000" dirty="0"/>
              <a:t>Alternatively, consideration should be given to vaccination during a treatment ‘holiday’ or when the degree of immunosuppression is at a minimum </a:t>
            </a:r>
          </a:p>
          <a:p>
            <a:pPr marL="0" indent="0" algn="ctr">
              <a:buNone/>
            </a:pPr>
            <a:endParaRPr lang="en-GB" sz="2000" dirty="0"/>
          </a:p>
        </p:txBody>
      </p:sp>
      <p:sp>
        <p:nvSpPr>
          <p:cNvPr id="2" name="Title 1">
            <a:extLst>
              <a:ext uri="{FF2B5EF4-FFF2-40B4-BE49-F238E27FC236}">
                <a16:creationId xmlns:a16="http://schemas.microsoft.com/office/drawing/2014/main" id="{4BD887B5-3D7A-738E-D2CE-0FF8FBA3B5C0}"/>
              </a:ext>
            </a:extLst>
          </p:cNvPr>
          <p:cNvSpPr>
            <a:spLocks noGrp="1"/>
          </p:cNvSpPr>
          <p:nvPr>
            <p:ph type="title"/>
          </p:nvPr>
        </p:nvSpPr>
        <p:spPr>
          <a:xfrm>
            <a:off x="356171" y="174709"/>
            <a:ext cx="11675408" cy="653880"/>
          </a:xfrm>
        </p:spPr>
        <p:txBody>
          <a:bodyPr/>
          <a:lstStyle/>
          <a:p>
            <a:r>
              <a:rPr lang="en-GB" sz="3200" b="1" dirty="0"/>
              <a:t>Severely immunosuppressed: timing of additional doses</a:t>
            </a:r>
          </a:p>
        </p:txBody>
      </p:sp>
      <p:sp>
        <p:nvSpPr>
          <p:cNvPr id="5" name="Slide Number Placeholder 4">
            <a:extLst>
              <a:ext uri="{FF2B5EF4-FFF2-40B4-BE49-F238E27FC236}">
                <a16:creationId xmlns:a16="http://schemas.microsoft.com/office/drawing/2014/main" id="{70D25FF8-7A15-86C5-244C-29CA5C3B37A0}"/>
              </a:ext>
            </a:extLst>
          </p:cNvPr>
          <p:cNvSpPr>
            <a:spLocks noGrp="1"/>
          </p:cNvSpPr>
          <p:nvPr>
            <p:ph type="sldNum" sz="quarter" idx="12"/>
          </p:nvPr>
        </p:nvSpPr>
        <p:spPr/>
        <p:txBody>
          <a:bodyPr/>
          <a:lstStyle/>
          <a:p>
            <a:fld id="{561D0CCE-8DCC-44DC-A653-AE62B1D84A52}" type="slidenum">
              <a:rPr lang="en-GB" smtClean="0"/>
              <a:pPr/>
              <a:t>13</a:t>
            </a:fld>
            <a:endParaRPr lang="en-GB"/>
          </a:p>
        </p:txBody>
      </p:sp>
      <p:sp>
        <p:nvSpPr>
          <p:cNvPr id="12" name="Rectangle 11">
            <a:extLst>
              <a:ext uri="{FF2B5EF4-FFF2-40B4-BE49-F238E27FC236}">
                <a16:creationId xmlns:a16="http://schemas.microsoft.com/office/drawing/2014/main" id="{372FCB30-467A-EC56-CE3E-D239FA7FE237}"/>
              </a:ext>
            </a:extLst>
          </p:cNvPr>
          <p:cNvSpPr/>
          <p:nvPr/>
        </p:nvSpPr>
        <p:spPr>
          <a:xfrm>
            <a:off x="445168" y="4828338"/>
            <a:ext cx="11261558" cy="91965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8" name="TextBox 7">
            <a:extLst>
              <a:ext uri="{FF2B5EF4-FFF2-40B4-BE49-F238E27FC236}">
                <a16:creationId xmlns:a16="http://schemas.microsoft.com/office/drawing/2014/main" id="{9178E4BC-5846-3A05-F8A5-2200A0A0BC59}"/>
              </a:ext>
            </a:extLst>
          </p:cNvPr>
          <p:cNvSpPr txBox="1"/>
          <p:nvPr/>
        </p:nvSpPr>
        <p:spPr>
          <a:xfrm>
            <a:off x="356171" y="4824663"/>
            <a:ext cx="11479658" cy="923330"/>
          </a:xfrm>
          <a:prstGeom prst="rect">
            <a:avLst/>
          </a:prstGeom>
          <a:noFill/>
        </p:spPr>
        <p:txBody>
          <a:bodyPr wrap="square" rtlCol="0">
            <a:spAutoFit/>
          </a:bodyPr>
          <a:lstStyle/>
          <a:p>
            <a:pPr marL="0" indent="0" algn="ctr">
              <a:buNone/>
            </a:pPr>
            <a:r>
              <a:rPr lang="en-GB" sz="1800" b="1" dirty="0"/>
              <a:t>Any decision to defer immunosuppressive therapy or to delay possible benefit from vaccination until after therapy should only be taken with due consideration of the risks of exacerbating their underlying condition, as well as the risks from COVID-19.</a:t>
            </a:r>
          </a:p>
        </p:txBody>
      </p:sp>
      <p:sp>
        <p:nvSpPr>
          <p:cNvPr id="9" name="TextBox 8">
            <a:extLst>
              <a:ext uri="{FF2B5EF4-FFF2-40B4-BE49-F238E27FC236}">
                <a16:creationId xmlns:a16="http://schemas.microsoft.com/office/drawing/2014/main" id="{573A0ADC-B551-21C9-C213-F11551D33223}"/>
              </a:ext>
            </a:extLst>
          </p:cNvPr>
          <p:cNvSpPr txBox="1"/>
          <p:nvPr/>
        </p:nvSpPr>
        <p:spPr>
          <a:xfrm>
            <a:off x="3665621" y="5747993"/>
            <a:ext cx="4860757" cy="369332"/>
          </a:xfrm>
          <a:prstGeom prst="rect">
            <a:avLst/>
          </a:prstGeom>
          <a:noFill/>
        </p:spPr>
        <p:txBody>
          <a:bodyPr wrap="square" rtlCol="0">
            <a:spAutoFit/>
          </a:bodyPr>
          <a:lstStyle/>
          <a:p>
            <a:pPr marL="0" indent="0" algn="ctr">
              <a:buNone/>
            </a:pPr>
            <a:r>
              <a:rPr lang="en-GB" sz="1800" u="sng" dirty="0">
                <a:hlinkClick r:id="rId3"/>
              </a:rPr>
              <a:t>Green Book COVID-19 chapter 14a</a:t>
            </a:r>
            <a:r>
              <a:rPr lang="en-GB" sz="1800" dirty="0"/>
              <a:t> </a:t>
            </a:r>
            <a:endParaRPr lang="en-GB" dirty="0"/>
          </a:p>
        </p:txBody>
      </p:sp>
    </p:spTree>
    <p:extLst>
      <p:ext uri="{BB962C8B-B14F-4D97-AF65-F5344CB8AC3E}">
        <p14:creationId xmlns:p14="http://schemas.microsoft.com/office/powerpoint/2010/main" val="36135860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CA9A3-E7A2-BA4C-D36E-FF6D86BD3CAD}"/>
              </a:ext>
            </a:extLst>
          </p:cNvPr>
          <p:cNvSpPr>
            <a:spLocks noGrp="1"/>
          </p:cNvSpPr>
          <p:nvPr>
            <p:ph type="title"/>
          </p:nvPr>
        </p:nvSpPr>
        <p:spPr>
          <a:xfrm>
            <a:off x="838200" y="136525"/>
            <a:ext cx="10515600" cy="1325563"/>
          </a:xfrm>
        </p:spPr>
        <p:txBody>
          <a:bodyPr/>
          <a:lstStyle/>
          <a:p>
            <a:pPr algn="ctr"/>
            <a:r>
              <a:rPr lang="en-GB" sz="4000" b="1" dirty="0"/>
              <a:t>Individuals who receive bone marrow transplant and CAR-T therapy</a:t>
            </a:r>
          </a:p>
        </p:txBody>
      </p:sp>
      <p:sp>
        <p:nvSpPr>
          <p:cNvPr id="3" name="Content Placeholder 2">
            <a:extLst>
              <a:ext uri="{FF2B5EF4-FFF2-40B4-BE49-F238E27FC236}">
                <a16:creationId xmlns:a16="http://schemas.microsoft.com/office/drawing/2014/main" id="{C6F1B221-9508-889C-8086-F74CA5254351}"/>
              </a:ext>
            </a:extLst>
          </p:cNvPr>
          <p:cNvSpPr>
            <a:spLocks noGrp="1"/>
          </p:cNvSpPr>
          <p:nvPr>
            <p:ph idx="1"/>
          </p:nvPr>
        </p:nvSpPr>
        <p:spPr>
          <a:xfrm>
            <a:off x="838200" y="1462088"/>
            <a:ext cx="10515600" cy="4351338"/>
          </a:xfrm>
        </p:spPr>
        <p:txBody>
          <a:bodyPr/>
          <a:lstStyle/>
          <a:p>
            <a:r>
              <a:rPr lang="en-GB" sz="2000" dirty="0"/>
              <a:t>These individuals may lose immunological memory from vaccination received prior to the treatment and the development of the underlying condition.</a:t>
            </a:r>
          </a:p>
          <a:p>
            <a:r>
              <a:rPr lang="en-GB" sz="2000" dirty="0"/>
              <a:t>After treatment and recovery, these individuals should be considered for a full course of revaccination for all vaccines used in the routine programme (</a:t>
            </a:r>
            <a:r>
              <a:rPr lang="en-GB" sz="2000" dirty="0">
                <a:hlinkClick r:id="rId2"/>
              </a:rPr>
              <a:t>see chapter 7 Green Book</a:t>
            </a:r>
            <a:r>
              <a:rPr lang="en-GB" sz="2000" dirty="0"/>
              <a:t>) under specialist advice.</a:t>
            </a:r>
          </a:p>
          <a:p>
            <a:r>
              <a:rPr lang="en-GB" sz="2000" dirty="0"/>
              <a:t>Individuals who have recovered from a bone marrow transplant should be considered for a first dose of COVID-19 vaccine, regardless of the time of year.</a:t>
            </a:r>
          </a:p>
          <a:p>
            <a:r>
              <a:rPr lang="en-GB" sz="2000" dirty="0"/>
              <a:t>A subsequent dose should then be offered ideally at an interval of 8 to 12 weeks, to extend the duration of protection. This interval may be reduced to a minimum of three weeks on specialist clinical advice.</a:t>
            </a:r>
          </a:p>
          <a:p>
            <a:r>
              <a:rPr lang="en-GB" sz="2000" dirty="0"/>
              <a:t>Those who remain immunosuppressed will then continue to be eligible for seasonal campaigns. </a:t>
            </a:r>
          </a:p>
        </p:txBody>
      </p:sp>
      <p:sp>
        <p:nvSpPr>
          <p:cNvPr id="5" name="Slide Number Placeholder 4">
            <a:extLst>
              <a:ext uri="{FF2B5EF4-FFF2-40B4-BE49-F238E27FC236}">
                <a16:creationId xmlns:a16="http://schemas.microsoft.com/office/drawing/2014/main" id="{4F83E0EB-D6E0-3D36-2B03-43E0258B3DBC}"/>
              </a:ext>
            </a:extLst>
          </p:cNvPr>
          <p:cNvSpPr>
            <a:spLocks noGrp="1"/>
          </p:cNvSpPr>
          <p:nvPr>
            <p:ph type="sldNum" sz="quarter" idx="12"/>
          </p:nvPr>
        </p:nvSpPr>
        <p:spPr/>
        <p:txBody>
          <a:bodyPr/>
          <a:lstStyle/>
          <a:p>
            <a:fld id="{561D0CCE-8DCC-44DC-A653-AE62B1D84A52}" type="slidenum">
              <a:rPr lang="en-GB" smtClean="0"/>
              <a:pPr/>
              <a:t>14</a:t>
            </a:fld>
            <a:endParaRPr lang="en-GB"/>
          </a:p>
        </p:txBody>
      </p:sp>
    </p:spTree>
    <p:extLst>
      <p:ext uri="{BB962C8B-B14F-4D97-AF65-F5344CB8AC3E}">
        <p14:creationId xmlns:p14="http://schemas.microsoft.com/office/powerpoint/2010/main" val="30495518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FA235-46BE-AC25-FD5E-C81E3DE90304}"/>
              </a:ext>
            </a:extLst>
          </p:cNvPr>
          <p:cNvSpPr>
            <a:spLocks noGrp="1"/>
          </p:cNvSpPr>
          <p:nvPr>
            <p:ph type="title"/>
          </p:nvPr>
        </p:nvSpPr>
        <p:spPr>
          <a:xfrm>
            <a:off x="267129" y="77332"/>
            <a:ext cx="11661168" cy="1175999"/>
          </a:xfrm>
        </p:spPr>
        <p:txBody>
          <a:bodyPr/>
          <a:lstStyle/>
          <a:p>
            <a:pPr algn="ctr"/>
            <a:r>
              <a:rPr lang="en-GB" sz="3600" b="1" dirty="0">
                <a:solidFill>
                  <a:srgbClr val="002060"/>
                </a:solidFill>
                <a:ea typeface="Source Sans Pro"/>
                <a:cs typeface="+mn-cs"/>
              </a:rPr>
              <a:t>Moderna </a:t>
            </a:r>
            <a:r>
              <a:rPr lang="en-GB" sz="3600" b="1" dirty="0">
                <a:solidFill>
                  <a:srgbClr val="002060"/>
                </a:solidFill>
                <a:effectLst/>
                <a:latin typeface="+mn-lt"/>
                <a:ea typeface="Times New Roman" panose="02020603050405020304" pitchFamily="18" charset="0"/>
              </a:rPr>
              <a:t>Spikevax JN.1 0.1mg/mL/dose dispersion for injection - </a:t>
            </a:r>
            <a:r>
              <a:rPr lang="en-GB" sz="3600" b="1" dirty="0">
                <a:solidFill>
                  <a:srgbClr val="002060"/>
                </a:solidFill>
                <a:latin typeface="+mn-lt"/>
              </a:rPr>
              <a:t>COVID-19 vaccine</a:t>
            </a:r>
            <a:br>
              <a:rPr lang="en-GB" sz="4400" b="1" dirty="0">
                <a:solidFill>
                  <a:schemeClr val="accent1">
                    <a:lumMod val="50000"/>
                  </a:schemeClr>
                </a:solidFill>
                <a:latin typeface="+mn-lt"/>
              </a:rPr>
            </a:br>
            <a:endParaRPr lang="en-GB" dirty="0">
              <a:latin typeface="+mn-lt"/>
            </a:endParaRPr>
          </a:p>
        </p:txBody>
      </p:sp>
      <p:sp>
        <p:nvSpPr>
          <p:cNvPr id="5" name="Slide Number Placeholder 4">
            <a:extLst>
              <a:ext uri="{FF2B5EF4-FFF2-40B4-BE49-F238E27FC236}">
                <a16:creationId xmlns:a16="http://schemas.microsoft.com/office/drawing/2014/main" id="{E6514521-1124-967E-2268-7EF6458AE6C7}"/>
              </a:ext>
            </a:extLst>
          </p:cNvPr>
          <p:cNvSpPr>
            <a:spLocks noGrp="1"/>
          </p:cNvSpPr>
          <p:nvPr>
            <p:ph type="sldNum" sz="quarter" idx="12"/>
          </p:nvPr>
        </p:nvSpPr>
        <p:spPr/>
        <p:txBody>
          <a:bodyPr/>
          <a:lstStyle/>
          <a:p>
            <a:fld id="{561D0CCE-8DCC-44DC-A653-AE62B1D84A52}" type="slidenum">
              <a:rPr lang="en-GB" smtClean="0"/>
              <a:pPr/>
              <a:t>15</a:t>
            </a:fld>
            <a:endParaRPr lang="en-GB"/>
          </a:p>
        </p:txBody>
      </p:sp>
      <p:sp>
        <p:nvSpPr>
          <p:cNvPr id="4" name="TextBox 3">
            <a:extLst>
              <a:ext uri="{FF2B5EF4-FFF2-40B4-BE49-F238E27FC236}">
                <a16:creationId xmlns:a16="http://schemas.microsoft.com/office/drawing/2014/main" id="{5ABB893E-5BE0-63CA-78E8-3AEBCBFC35C7}"/>
              </a:ext>
            </a:extLst>
          </p:cNvPr>
          <p:cNvSpPr txBox="1"/>
          <p:nvPr/>
        </p:nvSpPr>
        <p:spPr>
          <a:xfrm>
            <a:off x="0" y="5604518"/>
            <a:ext cx="12400908" cy="400110"/>
          </a:xfrm>
          <a:prstGeom prst="rect">
            <a:avLst/>
          </a:prstGeom>
          <a:noFill/>
        </p:spPr>
        <p:txBody>
          <a:bodyPr wrap="square">
            <a:spAutoFit/>
          </a:bodyPr>
          <a:lstStyle/>
          <a:p>
            <a:pPr algn="ctr"/>
            <a:r>
              <a:rPr lang="en-GB" sz="2000" dirty="0">
                <a:solidFill>
                  <a:srgbClr val="002060"/>
                </a:solidFill>
                <a:ea typeface="Source Sans Pro"/>
                <a:cs typeface="+mn-cs"/>
                <a:hlinkClick r:id="rId3"/>
              </a:rPr>
              <a:t>SmPC</a:t>
            </a:r>
            <a:r>
              <a:rPr lang="en-GB" sz="2000" dirty="0">
                <a:solidFill>
                  <a:srgbClr val="002060"/>
                </a:solidFill>
                <a:ea typeface="Source Sans Pro"/>
                <a:cs typeface="+mn-cs"/>
              </a:rPr>
              <a:t> Moderna Spikevax® JN.1</a:t>
            </a:r>
            <a:r>
              <a:rPr lang="en-GB" sz="2000" dirty="0">
                <a:solidFill>
                  <a:srgbClr val="002060"/>
                </a:solidFill>
              </a:rPr>
              <a:t> COVID-19 vaccine</a:t>
            </a:r>
            <a:endParaRPr lang="en-GB" sz="2000" dirty="0"/>
          </a:p>
        </p:txBody>
      </p:sp>
      <p:pic>
        <p:nvPicPr>
          <p:cNvPr id="10" name="Content Placeholder 9">
            <a:extLst>
              <a:ext uri="{FF2B5EF4-FFF2-40B4-BE49-F238E27FC236}">
                <a16:creationId xmlns:a16="http://schemas.microsoft.com/office/drawing/2014/main" id="{338E0875-0210-05B8-7C38-ED4C2C7F0A34}"/>
              </a:ext>
            </a:extLst>
          </p:cNvPr>
          <p:cNvPicPr>
            <a:picLocks noGrp="1" noChangeAspect="1"/>
          </p:cNvPicPr>
          <p:nvPr>
            <p:ph idx="1"/>
          </p:nvPr>
        </p:nvPicPr>
        <p:blipFill>
          <a:blip r:embed="rId4"/>
          <a:stretch>
            <a:fillRect/>
          </a:stretch>
        </p:blipFill>
        <p:spPr>
          <a:xfrm>
            <a:off x="1910587" y="1091685"/>
            <a:ext cx="4076128" cy="3236323"/>
          </a:xfrm>
          <a:prstGeom prst="rect">
            <a:avLst/>
          </a:prstGeom>
        </p:spPr>
      </p:pic>
      <p:pic>
        <p:nvPicPr>
          <p:cNvPr id="11" name="Picture 10">
            <a:extLst>
              <a:ext uri="{FF2B5EF4-FFF2-40B4-BE49-F238E27FC236}">
                <a16:creationId xmlns:a16="http://schemas.microsoft.com/office/drawing/2014/main" id="{428122E8-3517-8C26-671D-304D43847DD3}"/>
              </a:ext>
            </a:extLst>
          </p:cNvPr>
          <p:cNvPicPr>
            <a:picLocks noChangeAspect="1"/>
          </p:cNvPicPr>
          <p:nvPr/>
        </p:nvPicPr>
        <p:blipFill>
          <a:blip r:embed="rId5"/>
          <a:stretch>
            <a:fillRect/>
          </a:stretch>
        </p:blipFill>
        <p:spPr>
          <a:xfrm>
            <a:off x="7015111" y="1540550"/>
            <a:ext cx="2038088" cy="2375672"/>
          </a:xfrm>
          <a:prstGeom prst="rect">
            <a:avLst/>
          </a:prstGeom>
        </p:spPr>
      </p:pic>
    </p:spTree>
    <p:extLst>
      <p:ext uri="{BB962C8B-B14F-4D97-AF65-F5344CB8AC3E}">
        <p14:creationId xmlns:p14="http://schemas.microsoft.com/office/powerpoint/2010/main" val="2189536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0670-8BF3-5AE8-0201-5C68C0FDA762}"/>
              </a:ext>
            </a:extLst>
          </p:cNvPr>
          <p:cNvSpPr>
            <a:spLocks noGrp="1"/>
          </p:cNvSpPr>
          <p:nvPr>
            <p:ph type="title"/>
          </p:nvPr>
        </p:nvSpPr>
        <p:spPr>
          <a:xfrm>
            <a:off x="174661" y="136525"/>
            <a:ext cx="11815281" cy="1325563"/>
          </a:xfrm>
        </p:spPr>
        <p:txBody>
          <a:bodyPr/>
          <a:lstStyle/>
          <a:p>
            <a:pPr algn="ctr"/>
            <a:r>
              <a:rPr lang="en-GB" sz="3600" b="1" dirty="0">
                <a:solidFill>
                  <a:srgbClr val="002060"/>
                </a:solidFill>
              </a:rPr>
              <a:t>Current licence approval to administer </a:t>
            </a:r>
            <a:r>
              <a:rPr lang="en-GB" sz="3600" b="1" dirty="0">
                <a:solidFill>
                  <a:srgbClr val="002060"/>
                </a:solidFill>
                <a:ea typeface="Source Sans Pro"/>
                <a:cs typeface="+mn-cs"/>
              </a:rPr>
              <a:t>Moderna Spikevax® JN.1</a:t>
            </a:r>
            <a:r>
              <a:rPr lang="en-GB" sz="3600" b="1" dirty="0">
                <a:solidFill>
                  <a:srgbClr val="002060"/>
                </a:solidFill>
              </a:rPr>
              <a:t> COVID-19 vaccine</a:t>
            </a:r>
            <a:endParaRPr lang="en-GB" sz="3600" dirty="0">
              <a:solidFill>
                <a:srgbClr val="002060"/>
              </a:solidFill>
            </a:endParaRPr>
          </a:p>
        </p:txBody>
      </p:sp>
      <p:sp>
        <p:nvSpPr>
          <p:cNvPr id="3" name="Content Placeholder 2">
            <a:extLst>
              <a:ext uri="{FF2B5EF4-FFF2-40B4-BE49-F238E27FC236}">
                <a16:creationId xmlns:a16="http://schemas.microsoft.com/office/drawing/2014/main" id="{094BBAF8-703D-1C8D-6AC0-A306C43B46B8}"/>
              </a:ext>
            </a:extLst>
          </p:cNvPr>
          <p:cNvSpPr>
            <a:spLocks noGrp="1"/>
          </p:cNvSpPr>
          <p:nvPr>
            <p:ph idx="1"/>
          </p:nvPr>
        </p:nvSpPr>
        <p:spPr>
          <a:xfrm>
            <a:off x="824501" y="1462088"/>
            <a:ext cx="10515600" cy="4351338"/>
          </a:xfrm>
        </p:spPr>
        <p:txBody>
          <a:bodyPr/>
          <a:lstStyle/>
          <a:p>
            <a:r>
              <a:rPr lang="en-GB" sz="2000" dirty="0">
                <a:effectLst/>
              </a:rPr>
              <a:t>The </a:t>
            </a:r>
            <a:r>
              <a:rPr lang="en-GB" sz="2000" dirty="0">
                <a:solidFill>
                  <a:srgbClr val="002060"/>
                </a:solidFill>
                <a:ea typeface="Source Sans Pro"/>
                <a:cs typeface="+mn-cs"/>
              </a:rPr>
              <a:t>Moderna Spikevax® JN.1</a:t>
            </a:r>
            <a:r>
              <a:rPr lang="en-GB" sz="2000" dirty="0">
                <a:solidFill>
                  <a:srgbClr val="002060"/>
                </a:solidFill>
              </a:rPr>
              <a:t> COVID-19 vaccine</a:t>
            </a:r>
            <a:r>
              <a:rPr lang="en-GB" sz="2000" dirty="0">
                <a:effectLst/>
              </a:rPr>
              <a:t> is indicated for the immunisation of individuals aged *18 years and over, in accordance with the vaccine products to be used in the autumn 2024 COVID-19 Vaccination programme </a:t>
            </a:r>
            <a:r>
              <a:rPr lang="en-GB" sz="2000" dirty="0">
                <a:hlinkClick r:id="rId3"/>
              </a:rPr>
              <a:t>Winter respiratory vaccination programme 2024 to 2025 (WHC/2024/033) (</a:t>
            </a:r>
            <a:r>
              <a:rPr lang="en-GB" sz="2000" dirty="0" err="1">
                <a:hlinkClick r:id="rId3"/>
              </a:rPr>
              <a:t>gov.wales</a:t>
            </a:r>
            <a:r>
              <a:rPr lang="en-GB" sz="2000" dirty="0">
                <a:hlinkClick r:id="rId3"/>
              </a:rPr>
              <a:t>)</a:t>
            </a:r>
            <a:r>
              <a:rPr lang="en-GB" sz="2000" dirty="0"/>
              <a:t> </a:t>
            </a:r>
            <a:r>
              <a:rPr lang="en-GB" sz="2000" dirty="0">
                <a:effectLst/>
              </a:rPr>
              <a:t> </a:t>
            </a:r>
            <a:r>
              <a:rPr lang="en-GB" sz="2000" dirty="0"/>
              <a:t>including </a:t>
            </a:r>
            <a:r>
              <a:rPr lang="en-GB" sz="2000" dirty="0">
                <a:effectLst/>
              </a:rPr>
              <a:t>recommendations given in </a:t>
            </a:r>
            <a:r>
              <a:rPr lang="en-GB" sz="2000" dirty="0">
                <a:effectLst/>
                <a:hlinkClick r:id="rId4"/>
              </a:rPr>
              <a:t>Chapter 14a </a:t>
            </a:r>
            <a:r>
              <a:rPr lang="en-GB" sz="2000" dirty="0">
                <a:effectLst/>
              </a:rPr>
              <a:t>of Immunisation Against Infectious Disease (the ‘Green Book’) and subsequent official correspondence/publications.</a:t>
            </a:r>
          </a:p>
          <a:p>
            <a:endParaRPr lang="en-GB" sz="2000" dirty="0"/>
          </a:p>
          <a:p>
            <a:endParaRPr lang="en-GB" sz="2000" dirty="0">
              <a:effectLst/>
            </a:endParaRPr>
          </a:p>
          <a:p>
            <a:pPr marL="0" indent="0">
              <a:buNone/>
            </a:pPr>
            <a:r>
              <a:rPr lang="en-GB" sz="2000" dirty="0">
                <a:effectLst/>
                <a:latin typeface="Arial" panose="020B0604020202020204" pitchFamily="34" charset="0"/>
                <a:ea typeface="Times New Roman" panose="02020603050405020304" pitchFamily="18" charset="0"/>
                <a:cs typeface="Arial" panose="020B0604020202020204" pitchFamily="34" charset="0"/>
              </a:rPr>
              <a:t>* More stringent age limits than outlined in the vaccine </a:t>
            </a:r>
            <a:r>
              <a:rPr lang="en-GB" sz="2000" dirty="0">
                <a:effectLst/>
                <a:latin typeface="Arial" panose="020B0604020202020204" pitchFamily="34" charset="0"/>
                <a:ea typeface="Times New Roman" panose="02020603050405020304" pitchFamily="18" charset="0"/>
                <a:cs typeface="Arial" panose="020B0604020202020204" pitchFamily="34" charset="0"/>
                <a:hlinkClick r:id="rId5"/>
              </a:rPr>
              <a:t>SmPC</a:t>
            </a:r>
            <a:r>
              <a:rPr lang="en-GB" sz="2000" dirty="0">
                <a:effectLst/>
                <a:latin typeface="Arial" panose="020B0604020202020204" pitchFamily="34" charset="0"/>
                <a:ea typeface="Times New Roman" panose="02020603050405020304" pitchFamily="18" charset="0"/>
                <a:cs typeface="Arial" panose="020B0604020202020204" pitchFamily="34" charset="0"/>
              </a:rPr>
              <a:t> (</a:t>
            </a:r>
            <a:r>
              <a:rPr lang="en-GB" sz="2000" b="0" i="1" dirty="0">
                <a:solidFill>
                  <a:srgbClr val="002060"/>
                </a:solidFill>
                <a:effectLst/>
              </a:rPr>
              <a:t>Spikevax JN.1 is indicated for active immunisation to prevent COVID-19 caused by SARS-CoV-2 in individuals 6 months of age and older</a:t>
            </a:r>
            <a:r>
              <a:rPr lang="en-GB" sz="2000" b="0" i="0" dirty="0">
                <a:solidFill>
                  <a:srgbClr val="002060"/>
                </a:solidFill>
                <a:effectLst/>
              </a:rPr>
              <a:t>)</a:t>
            </a:r>
            <a:r>
              <a:rPr lang="en-GB" sz="2000" dirty="0">
                <a:solidFill>
                  <a:srgbClr val="002060"/>
                </a:solidFill>
                <a:effectLst/>
                <a:ea typeface="Times New Roman" panose="02020603050405020304" pitchFamily="18" charset="0"/>
                <a:cs typeface="Arial" panose="020B0604020202020204" pitchFamily="34" charset="0"/>
              </a:rPr>
              <a:t> </a:t>
            </a:r>
            <a:r>
              <a:rPr lang="en-GB" sz="2000" dirty="0">
                <a:effectLst/>
                <a:latin typeface="Arial" panose="020B0604020202020204" pitchFamily="34" charset="0"/>
                <a:ea typeface="Times New Roman" panose="02020603050405020304" pitchFamily="18" charset="0"/>
                <a:cs typeface="Arial" panose="020B0604020202020204" pitchFamily="34" charset="0"/>
              </a:rPr>
              <a:t>are being applied to COVID-19 vaccines in scope for the current seasonal vaccination campaign and in line with </a:t>
            </a:r>
            <a:r>
              <a:rPr lang="en-GB" sz="2000" dirty="0">
                <a:effectLst/>
                <a:latin typeface="Arial" panose="020B0604020202020204" pitchFamily="34" charset="0"/>
                <a:ea typeface="Times New Roman" panose="02020603050405020304" pitchFamily="18" charset="0"/>
                <a:cs typeface="Arial" panose="020B0604020202020204" pitchFamily="34" charset="0"/>
                <a:hlinkClick r:id="rId6"/>
              </a:rPr>
              <a:t>JCVI</a:t>
            </a:r>
            <a:r>
              <a:rPr lang="en-GB" sz="2000" dirty="0">
                <a:effectLst/>
                <a:latin typeface="Arial" panose="020B0604020202020204" pitchFamily="34" charset="0"/>
                <a:ea typeface="Times New Roman" panose="02020603050405020304" pitchFamily="18" charset="0"/>
                <a:cs typeface="Arial" panose="020B0604020202020204" pitchFamily="34" charset="0"/>
              </a:rPr>
              <a:t> recommendations.</a:t>
            </a:r>
            <a:endParaRPr lang="en-GB" sz="2000" dirty="0">
              <a:solidFill>
                <a:srgbClr val="000000"/>
              </a:solidFill>
              <a:effectLst/>
              <a:latin typeface="Arial" panose="020B0604020202020204" pitchFamily="34" charset="0"/>
              <a:ea typeface="Times New Roman" panose="02020603050405020304" pitchFamily="18" charset="0"/>
            </a:endParaRPr>
          </a:p>
          <a:p>
            <a:endParaRPr lang="en-GB" sz="2000" dirty="0"/>
          </a:p>
          <a:p>
            <a:endParaRPr lang="en-GB" sz="2000" dirty="0">
              <a:solidFill>
                <a:srgbClr val="002060"/>
              </a:solidFill>
            </a:endParaRPr>
          </a:p>
        </p:txBody>
      </p:sp>
      <p:sp>
        <p:nvSpPr>
          <p:cNvPr id="5" name="Slide Number Placeholder 4">
            <a:extLst>
              <a:ext uri="{FF2B5EF4-FFF2-40B4-BE49-F238E27FC236}">
                <a16:creationId xmlns:a16="http://schemas.microsoft.com/office/drawing/2014/main" id="{2B21CE5F-0F07-FBFB-4877-DC3EBFD5E7EC}"/>
              </a:ext>
            </a:extLst>
          </p:cNvPr>
          <p:cNvSpPr>
            <a:spLocks noGrp="1"/>
          </p:cNvSpPr>
          <p:nvPr>
            <p:ph type="sldNum" sz="quarter" idx="12"/>
          </p:nvPr>
        </p:nvSpPr>
        <p:spPr/>
        <p:txBody>
          <a:bodyPr/>
          <a:lstStyle/>
          <a:p>
            <a:fld id="{561D0CCE-8DCC-44DC-A653-AE62B1D84A52}" type="slidenum">
              <a:rPr lang="en-GB" smtClean="0"/>
              <a:pPr/>
              <a:t>16</a:t>
            </a:fld>
            <a:endParaRPr lang="en-GB"/>
          </a:p>
        </p:txBody>
      </p:sp>
    </p:spTree>
    <p:extLst>
      <p:ext uri="{BB962C8B-B14F-4D97-AF65-F5344CB8AC3E}">
        <p14:creationId xmlns:p14="http://schemas.microsoft.com/office/powerpoint/2010/main" val="38863875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F8A84-203D-2A8A-36B8-9834005FFE75}"/>
              </a:ext>
            </a:extLst>
          </p:cNvPr>
          <p:cNvSpPr>
            <a:spLocks noGrp="1"/>
          </p:cNvSpPr>
          <p:nvPr>
            <p:ph type="title"/>
          </p:nvPr>
        </p:nvSpPr>
        <p:spPr>
          <a:xfrm>
            <a:off x="911772" y="332116"/>
            <a:ext cx="10515600" cy="1325563"/>
          </a:xfrm>
        </p:spPr>
        <p:txBody>
          <a:bodyPr/>
          <a:lstStyle/>
          <a:p>
            <a:pPr algn="ctr"/>
            <a:r>
              <a:rPr lang="en-GB" sz="3600" b="1" dirty="0"/>
              <a:t>Patient Group Directions (PGDs) and </a:t>
            </a:r>
            <a:br>
              <a:rPr lang="en-GB" sz="3600" b="1" dirty="0"/>
            </a:br>
            <a:r>
              <a:rPr lang="en-GB" sz="3600" b="1" dirty="0"/>
              <a:t>National Protocols</a:t>
            </a:r>
          </a:p>
        </p:txBody>
      </p:sp>
      <p:sp>
        <p:nvSpPr>
          <p:cNvPr id="3" name="Content Placeholder 2">
            <a:extLst>
              <a:ext uri="{FF2B5EF4-FFF2-40B4-BE49-F238E27FC236}">
                <a16:creationId xmlns:a16="http://schemas.microsoft.com/office/drawing/2014/main" id="{5E228F02-E27D-1018-C95F-F27F74D50B7E}"/>
              </a:ext>
            </a:extLst>
          </p:cNvPr>
          <p:cNvSpPr>
            <a:spLocks noGrp="1"/>
          </p:cNvSpPr>
          <p:nvPr>
            <p:ph idx="1"/>
          </p:nvPr>
        </p:nvSpPr>
        <p:spPr>
          <a:xfrm>
            <a:off x="911771" y="1657679"/>
            <a:ext cx="10891345" cy="4351338"/>
          </a:xfrm>
        </p:spPr>
        <p:txBody>
          <a:bodyPr/>
          <a:lstStyle/>
          <a:p>
            <a:r>
              <a:rPr lang="en-GB" sz="2400" dirty="0">
                <a:solidFill>
                  <a:srgbClr val="002060"/>
                </a:solidFill>
                <a:effectLst/>
                <a:ea typeface="Times New Roman" panose="02020603050405020304" pitchFamily="18" charset="0"/>
              </a:rPr>
              <a:t>A COVID19 mRNA vaccine PGD template for adults and children over 12 years old and National Protocol will be available to view here:  </a:t>
            </a:r>
            <a:r>
              <a:rPr lang="en-GB" sz="2400" dirty="0">
                <a:hlinkClick r:id="rId3"/>
              </a:rPr>
              <a:t>Patient Group Directions (PGD) - Welsh Medicines Advice Service (wales.nhs.uk)</a:t>
            </a:r>
            <a:r>
              <a:rPr lang="en-GB" sz="2400" dirty="0"/>
              <a:t> </a:t>
            </a:r>
            <a:r>
              <a:rPr lang="en-GB" sz="2400" dirty="0">
                <a:solidFill>
                  <a:srgbClr val="002060"/>
                </a:solidFill>
                <a:effectLst/>
                <a:ea typeface="Times New Roman" panose="02020603050405020304" pitchFamily="18" charset="0"/>
              </a:rPr>
              <a:t>(contains information on both Pfizer Comirnaty JN.1 and Moderna Spikevax JN.1 products)</a:t>
            </a:r>
            <a:endParaRPr lang="en-GB" sz="2400" b="1" dirty="0">
              <a:solidFill>
                <a:srgbClr val="002060"/>
              </a:solidFill>
            </a:endParaRPr>
          </a:p>
          <a:p>
            <a:endParaRPr lang="en-GB" sz="2400" b="1" dirty="0">
              <a:solidFill>
                <a:srgbClr val="002060"/>
              </a:solidFill>
            </a:endParaRPr>
          </a:p>
        </p:txBody>
      </p:sp>
      <p:sp>
        <p:nvSpPr>
          <p:cNvPr id="5" name="Slide Number Placeholder 4">
            <a:extLst>
              <a:ext uri="{FF2B5EF4-FFF2-40B4-BE49-F238E27FC236}">
                <a16:creationId xmlns:a16="http://schemas.microsoft.com/office/drawing/2014/main" id="{CF821723-63E8-1E7A-7F40-8857462C3A68}"/>
              </a:ext>
            </a:extLst>
          </p:cNvPr>
          <p:cNvSpPr>
            <a:spLocks noGrp="1"/>
          </p:cNvSpPr>
          <p:nvPr>
            <p:ph type="sldNum" sz="quarter" idx="12"/>
          </p:nvPr>
        </p:nvSpPr>
        <p:spPr/>
        <p:txBody>
          <a:bodyPr/>
          <a:lstStyle/>
          <a:p>
            <a:fld id="{561D0CCE-8DCC-44DC-A653-AE62B1D84A52}" type="slidenum">
              <a:rPr lang="en-GB" smtClean="0"/>
              <a:pPr/>
              <a:t>17</a:t>
            </a:fld>
            <a:endParaRPr lang="en-GB"/>
          </a:p>
        </p:txBody>
      </p:sp>
    </p:spTree>
    <p:extLst>
      <p:ext uri="{BB962C8B-B14F-4D97-AF65-F5344CB8AC3E}">
        <p14:creationId xmlns:p14="http://schemas.microsoft.com/office/powerpoint/2010/main" val="20866113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42E77-6172-B62D-A3F5-797929A3EFE9}"/>
              </a:ext>
            </a:extLst>
          </p:cNvPr>
          <p:cNvSpPr>
            <a:spLocks noGrp="1"/>
          </p:cNvSpPr>
          <p:nvPr>
            <p:ph type="title"/>
          </p:nvPr>
        </p:nvSpPr>
        <p:spPr>
          <a:xfrm>
            <a:off x="226032" y="17684"/>
            <a:ext cx="11763911" cy="1061103"/>
          </a:xfrm>
        </p:spPr>
        <p:txBody>
          <a:bodyPr/>
          <a:lstStyle/>
          <a:p>
            <a:pPr algn="ctr"/>
            <a:r>
              <a:rPr lang="en-GB" sz="3600" b="1" dirty="0"/>
              <a:t>Key Features of Moderna Spikevax® JN.1 </a:t>
            </a:r>
            <a:br>
              <a:rPr lang="en-GB" sz="3600" b="1" dirty="0"/>
            </a:br>
            <a:r>
              <a:rPr lang="en-GB" sz="3600" b="1" dirty="0"/>
              <a:t>COVID-19 vaccine </a:t>
            </a:r>
            <a:br>
              <a:rPr lang="en-US" dirty="0">
                <a:solidFill>
                  <a:schemeClr val="accent1">
                    <a:lumMod val="50000"/>
                  </a:schemeClr>
                </a:solidFill>
              </a:rPr>
            </a:br>
            <a:endParaRPr lang="en-GB" dirty="0"/>
          </a:p>
        </p:txBody>
      </p:sp>
      <p:sp>
        <p:nvSpPr>
          <p:cNvPr id="3" name="Content Placeholder 2">
            <a:extLst>
              <a:ext uri="{FF2B5EF4-FFF2-40B4-BE49-F238E27FC236}">
                <a16:creationId xmlns:a16="http://schemas.microsoft.com/office/drawing/2014/main" id="{443CA017-61E2-7CC8-A91B-C912E4093495}"/>
              </a:ext>
            </a:extLst>
          </p:cNvPr>
          <p:cNvSpPr>
            <a:spLocks noGrp="1"/>
          </p:cNvSpPr>
          <p:nvPr>
            <p:ph idx="1"/>
          </p:nvPr>
        </p:nvSpPr>
        <p:spPr>
          <a:xfrm>
            <a:off x="359596" y="1078787"/>
            <a:ext cx="11496782" cy="4882774"/>
          </a:xfrm>
        </p:spPr>
        <p:txBody>
          <a:bodyPr/>
          <a:lstStyle/>
          <a:p>
            <a:r>
              <a:rPr lang="en-GB" sz="2000" dirty="0">
                <a:solidFill>
                  <a:srgbClr val="002060"/>
                </a:solidFill>
              </a:rPr>
              <a:t>mRNA (messenger ribonucleic acid) vaccine</a:t>
            </a:r>
          </a:p>
          <a:p>
            <a:r>
              <a:rPr lang="en-GB" sz="2000" dirty="0">
                <a:solidFill>
                  <a:srgbClr val="002060"/>
                </a:solidFill>
              </a:rPr>
              <a:t>Similar safety profile to other mRNA COVID-19 vaccines currently available</a:t>
            </a:r>
          </a:p>
          <a:p>
            <a:r>
              <a:rPr lang="en-GB" sz="2000" dirty="0">
                <a:solidFill>
                  <a:srgbClr val="002060"/>
                </a:solidFill>
              </a:rPr>
              <a:t>The vaccine contains polyethylene glycol (PEG) </a:t>
            </a:r>
            <a:endParaRPr lang="en-GB" sz="2000" dirty="0">
              <a:solidFill>
                <a:srgbClr val="002060"/>
              </a:solidFill>
              <a:ea typeface="Source Sans Pro"/>
            </a:endParaRPr>
          </a:p>
          <a:p>
            <a:r>
              <a:rPr lang="en-GB" sz="2000" dirty="0">
                <a:solidFill>
                  <a:srgbClr val="002060"/>
                </a:solidFill>
              </a:rPr>
              <a:t>It can be co-administered with most vaccines commonly administered around the same time or in the same settings including influenza vaccines (refer to slide 26)</a:t>
            </a:r>
          </a:p>
          <a:p>
            <a:r>
              <a:rPr lang="en-GB" sz="2000" dirty="0">
                <a:solidFill>
                  <a:srgbClr val="002060"/>
                </a:solidFill>
              </a:rPr>
              <a:t>The vaccine can be given in pregnancy and while breastfeeding</a:t>
            </a:r>
            <a:endParaRPr lang="en-GB" sz="2000" dirty="0">
              <a:solidFill>
                <a:srgbClr val="002060"/>
              </a:solidFill>
              <a:ea typeface="Source Sans Pro"/>
            </a:endParaRPr>
          </a:p>
          <a:p>
            <a:r>
              <a:rPr lang="en-GB" sz="2000" dirty="0">
                <a:solidFill>
                  <a:srgbClr val="002060"/>
                </a:solidFill>
              </a:rPr>
              <a:t>Store refrigerated at +2ºC to +8ºC, protected from light, for up to 30 days, and for 6 hours at +2ºC to +25ºC after initial puncture </a:t>
            </a:r>
          </a:p>
          <a:p>
            <a:r>
              <a:rPr lang="en-GB" sz="2000" dirty="0">
                <a:solidFill>
                  <a:srgbClr val="002060"/>
                </a:solidFill>
              </a:rPr>
              <a:t>Comes in a multi-dose vial, </a:t>
            </a:r>
            <a:r>
              <a:rPr lang="en-GB" sz="2000" b="1" dirty="0">
                <a:solidFill>
                  <a:srgbClr val="002060"/>
                </a:solidFill>
              </a:rPr>
              <a:t>does not require reconstitution or dilution</a:t>
            </a:r>
            <a:endParaRPr lang="en-GB" sz="2000" b="1" dirty="0">
              <a:solidFill>
                <a:srgbClr val="002060"/>
              </a:solidFill>
              <a:ea typeface="Source Sans Pro"/>
            </a:endParaRPr>
          </a:p>
          <a:p>
            <a:r>
              <a:rPr lang="en-GB" sz="2000" dirty="0">
                <a:solidFill>
                  <a:srgbClr val="002060"/>
                </a:solidFill>
              </a:rPr>
              <a:t>Licensed for administration to those aged 6 months and over, however JCVI have advised for use in those 18 years and over only </a:t>
            </a:r>
            <a:endParaRPr lang="en-GB" sz="2000" b="1" dirty="0">
              <a:solidFill>
                <a:srgbClr val="002060"/>
              </a:solidFill>
              <a:ea typeface="Source Sans Pro"/>
            </a:endParaRPr>
          </a:p>
          <a:p>
            <a:r>
              <a:rPr lang="en-GB" sz="2000" dirty="0">
                <a:solidFill>
                  <a:srgbClr val="002060"/>
                </a:solidFill>
              </a:rPr>
              <a:t>The  vaccine is administered as a </a:t>
            </a:r>
            <a:r>
              <a:rPr lang="en-GB" sz="2000" b="1" dirty="0">
                <a:solidFill>
                  <a:srgbClr val="002060"/>
                </a:solidFill>
              </a:rPr>
              <a:t>single dose of 0.5 mL </a:t>
            </a:r>
            <a:endParaRPr lang="en-GB" sz="2000" b="1" dirty="0">
              <a:solidFill>
                <a:srgbClr val="002060"/>
              </a:solidFill>
              <a:ea typeface="Source Sans Pro"/>
            </a:endParaRPr>
          </a:p>
          <a:p>
            <a:r>
              <a:rPr lang="en-GB" sz="2000" dirty="0">
                <a:solidFill>
                  <a:srgbClr val="002060"/>
                </a:solidFill>
              </a:rPr>
              <a:t>The vaccine should be administered  regardless of prior COVID-19 vaccination status, and at least three months from the previous dose</a:t>
            </a:r>
            <a:endParaRPr lang="en-GB" sz="2000" dirty="0">
              <a:solidFill>
                <a:srgbClr val="002060"/>
              </a:solidFill>
              <a:ea typeface="Source Sans Pro"/>
            </a:endParaRPr>
          </a:p>
          <a:p>
            <a:endParaRPr lang="en-GB" dirty="0"/>
          </a:p>
        </p:txBody>
      </p:sp>
      <p:sp>
        <p:nvSpPr>
          <p:cNvPr id="5" name="Slide Number Placeholder 4">
            <a:extLst>
              <a:ext uri="{FF2B5EF4-FFF2-40B4-BE49-F238E27FC236}">
                <a16:creationId xmlns:a16="http://schemas.microsoft.com/office/drawing/2014/main" id="{D4C3A1F9-198E-DC86-5226-ACDBFB1B7CDD}"/>
              </a:ext>
            </a:extLst>
          </p:cNvPr>
          <p:cNvSpPr>
            <a:spLocks noGrp="1"/>
          </p:cNvSpPr>
          <p:nvPr>
            <p:ph type="sldNum" sz="quarter" idx="12"/>
          </p:nvPr>
        </p:nvSpPr>
        <p:spPr/>
        <p:txBody>
          <a:bodyPr/>
          <a:lstStyle/>
          <a:p>
            <a:fld id="{561D0CCE-8DCC-44DC-A653-AE62B1D84A52}" type="slidenum">
              <a:rPr lang="en-GB" smtClean="0"/>
              <a:pPr/>
              <a:t>18</a:t>
            </a:fld>
            <a:endParaRPr lang="en-GB"/>
          </a:p>
        </p:txBody>
      </p:sp>
    </p:spTree>
    <p:extLst>
      <p:ext uri="{BB962C8B-B14F-4D97-AF65-F5344CB8AC3E}">
        <p14:creationId xmlns:p14="http://schemas.microsoft.com/office/powerpoint/2010/main" val="16972016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19E2A-210E-9D2B-255E-EA374605E084}"/>
              </a:ext>
            </a:extLst>
          </p:cNvPr>
          <p:cNvSpPr>
            <a:spLocks noGrp="1"/>
          </p:cNvSpPr>
          <p:nvPr>
            <p:ph type="title"/>
          </p:nvPr>
        </p:nvSpPr>
        <p:spPr>
          <a:xfrm>
            <a:off x="838200" y="0"/>
            <a:ext cx="10515600" cy="1325563"/>
          </a:xfrm>
        </p:spPr>
        <p:txBody>
          <a:bodyPr/>
          <a:lstStyle/>
          <a:p>
            <a:r>
              <a:rPr lang="en-GB" sz="3600" b="1" dirty="0"/>
              <a:t>List of excipients</a:t>
            </a:r>
          </a:p>
        </p:txBody>
      </p:sp>
      <p:sp>
        <p:nvSpPr>
          <p:cNvPr id="3" name="Content Placeholder 2">
            <a:extLst>
              <a:ext uri="{FF2B5EF4-FFF2-40B4-BE49-F238E27FC236}">
                <a16:creationId xmlns:a16="http://schemas.microsoft.com/office/drawing/2014/main" id="{2B4AC67E-2296-BCDD-9A17-DE2C60AE9F15}"/>
              </a:ext>
            </a:extLst>
          </p:cNvPr>
          <p:cNvSpPr>
            <a:spLocks noGrp="1"/>
          </p:cNvSpPr>
          <p:nvPr>
            <p:ph idx="1"/>
          </p:nvPr>
        </p:nvSpPr>
        <p:spPr>
          <a:xfrm>
            <a:off x="838200" y="514591"/>
            <a:ext cx="10515600" cy="4351338"/>
          </a:xfrm>
        </p:spPr>
        <p:txBody>
          <a:bodyPr/>
          <a:lstStyle/>
          <a:p>
            <a:pPr marL="0" indent="0">
              <a:buNone/>
            </a:pPr>
            <a:r>
              <a:rPr lang="en-GB" sz="2000" dirty="0">
                <a:solidFill>
                  <a:srgbClr val="002060"/>
                </a:solidFill>
                <a:ea typeface="Source Sans Pro"/>
                <a:cs typeface="+mn-cs"/>
              </a:rPr>
              <a:t>Moderna Spikevax® JN.1</a:t>
            </a:r>
            <a:r>
              <a:rPr lang="en-GB" sz="2000" dirty="0">
                <a:solidFill>
                  <a:srgbClr val="002060"/>
                </a:solidFill>
              </a:rPr>
              <a:t> COVID-19 vaccine </a:t>
            </a:r>
            <a:r>
              <a:rPr lang="en-GB" sz="2000" dirty="0"/>
              <a:t>contains:</a:t>
            </a:r>
          </a:p>
          <a:p>
            <a:r>
              <a:rPr lang="en-GB" sz="2000" dirty="0"/>
              <a:t>Polyethylene glycol/macrogol (PEG) as part of PEG2000- DMG. </a:t>
            </a:r>
          </a:p>
          <a:p>
            <a:r>
              <a:rPr lang="en-GB" sz="2000" dirty="0"/>
              <a:t>SM-102 (heptadecan-9-yl 8-{(2-hydroxyethyl)[6-oxo-6-(</a:t>
            </a:r>
            <a:r>
              <a:rPr lang="en-GB" sz="2000" dirty="0" err="1"/>
              <a:t>undecyloxy</a:t>
            </a:r>
            <a:r>
              <a:rPr lang="en-GB" sz="2000" dirty="0"/>
              <a:t>)hexyl]amino} octanoate)</a:t>
            </a:r>
          </a:p>
          <a:p>
            <a:r>
              <a:rPr lang="en-GB" sz="2000" dirty="0"/>
              <a:t>Cholesterol</a:t>
            </a:r>
          </a:p>
          <a:p>
            <a:r>
              <a:rPr lang="en-GB" sz="2000" dirty="0"/>
              <a:t>1,2-distearoyl-sn-glycero-3-phosphocholine (DSPC)</a:t>
            </a:r>
          </a:p>
          <a:p>
            <a:r>
              <a:rPr lang="en-GB" sz="2000" dirty="0"/>
              <a:t>1,2-Dimyristoyl-rac-glycero-3-methoxypolyethylene glycol-2000 (PEG2000-DMG) </a:t>
            </a:r>
          </a:p>
          <a:p>
            <a:r>
              <a:rPr lang="en-GB" sz="2000" dirty="0"/>
              <a:t>Trometamol</a:t>
            </a:r>
          </a:p>
          <a:p>
            <a:r>
              <a:rPr lang="en-GB" sz="2000" dirty="0"/>
              <a:t>Trometamol hydrochloride</a:t>
            </a:r>
          </a:p>
          <a:p>
            <a:r>
              <a:rPr lang="en-GB" sz="2000" dirty="0"/>
              <a:t> Acetic acid</a:t>
            </a:r>
          </a:p>
          <a:p>
            <a:r>
              <a:rPr lang="en-GB" sz="2000" dirty="0"/>
              <a:t>Sodium acetate trihydrate</a:t>
            </a:r>
          </a:p>
          <a:p>
            <a:r>
              <a:rPr lang="en-GB" sz="2000" dirty="0"/>
              <a:t>Sucrose </a:t>
            </a:r>
          </a:p>
          <a:p>
            <a:r>
              <a:rPr lang="en-GB" sz="2000" dirty="0"/>
              <a:t>Water for injections </a:t>
            </a:r>
          </a:p>
        </p:txBody>
      </p:sp>
      <p:sp>
        <p:nvSpPr>
          <p:cNvPr id="5" name="Slide Number Placeholder 4">
            <a:extLst>
              <a:ext uri="{FF2B5EF4-FFF2-40B4-BE49-F238E27FC236}">
                <a16:creationId xmlns:a16="http://schemas.microsoft.com/office/drawing/2014/main" id="{C524DC7C-1F45-7D3B-B599-0BF547183A46}"/>
              </a:ext>
            </a:extLst>
          </p:cNvPr>
          <p:cNvSpPr>
            <a:spLocks noGrp="1"/>
          </p:cNvSpPr>
          <p:nvPr>
            <p:ph type="sldNum" sz="quarter" idx="12"/>
          </p:nvPr>
        </p:nvSpPr>
        <p:spPr/>
        <p:txBody>
          <a:bodyPr/>
          <a:lstStyle/>
          <a:p>
            <a:fld id="{561D0CCE-8DCC-44DC-A653-AE62B1D84A52}" type="slidenum">
              <a:rPr lang="en-GB" smtClean="0"/>
              <a:pPr/>
              <a:t>19</a:t>
            </a:fld>
            <a:endParaRPr lang="en-GB"/>
          </a:p>
        </p:txBody>
      </p:sp>
      <p:sp>
        <p:nvSpPr>
          <p:cNvPr id="6" name="TextBox 5">
            <a:extLst>
              <a:ext uri="{FF2B5EF4-FFF2-40B4-BE49-F238E27FC236}">
                <a16:creationId xmlns:a16="http://schemas.microsoft.com/office/drawing/2014/main" id="{453939F0-4690-9876-121F-EC6C776E8D0B}"/>
              </a:ext>
            </a:extLst>
          </p:cNvPr>
          <p:cNvSpPr txBox="1"/>
          <p:nvPr/>
        </p:nvSpPr>
        <p:spPr>
          <a:xfrm>
            <a:off x="760287" y="5553240"/>
            <a:ext cx="10931704" cy="646331"/>
          </a:xfrm>
          <a:prstGeom prst="rect">
            <a:avLst/>
          </a:prstGeom>
          <a:noFill/>
        </p:spPr>
        <p:txBody>
          <a:bodyPr wrap="square">
            <a:spAutoFit/>
          </a:bodyPr>
          <a:lstStyle/>
          <a:p>
            <a:pPr algn="ctr"/>
            <a:r>
              <a:rPr lang="en-GB" dirty="0">
                <a:hlinkClick r:id="rId2"/>
              </a:rPr>
              <a:t>Spikevax JN.1 0.1 mg/mL dispersion for injection - Summary of Product Characteristics (SmPC) - (</a:t>
            </a:r>
            <a:r>
              <a:rPr lang="en-GB" dirty="0" err="1">
                <a:hlinkClick r:id="rId2"/>
              </a:rPr>
              <a:t>emc</a:t>
            </a:r>
            <a:r>
              <a:rPr lang="en-GB" dirty="0">
                <a:hlinkClick r:id="rId2"/>
              </a:rPr>
              <a:t>) (medicines.org.uk)</a:t>
            </a:r>
            <a:endParaRPr lang="en-GB" dirty="0"/>
          </a:p>
        </p:txBody>
      </p:sp>
    </p:spTree>
    <p:extLst>
      <p:ext uri="{BB962C8B-B14F-4D97-AF65-F5344CB8AC3E}">
        <p14:creationId xmlns:p14="http://schemas.microsoft.com/office/powerpoint/2010/main" val="2364526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E9734-6DD3-6DCC-97B1-0B7D83E3E1E7}"/>
              </a:ext>
            </a:extLst>
          </p:cNvPr>
          <p:cNvSpPr>
            <a:spLocks noGrp="1"/>
          </p:cNvSpPr>
          <p:nvPr>
            <p:ph type="title"/>
          </p:nvPr>
        </p:nvSpPr>
        <p:spPr>
          <a:xfrm>
            <a:off x="212835" y="136525"/>
            <a:ext cx="11895082" cy="1325563"/>
          </a:xfrm>
        </p:spPr>
        <p:txBody>
          <a:bodyPr/>
          <a:lstStyle/>
          <a:p>
            <a:pPr algn="ctr"/>
            <a:r>
              <a:rPr lang="en-GB" sz="3600" b="1" dirty="0">
                <a:solidFill>
                  <a:srgbClr val="002060"/>
                </a:solidFill>
                <a:ea typeface="Source Sans Pro"/>
                <a:cs typeface="+mn-cs"/>
              </a:rPr>
              <a:t>Moderna Spikevax® </a:t>
            </a:r>
            <a:r>
              <a:rPr lang="en-GB" sz="3600" b="1" dirty="0">
                <a:solidFill>
                  <a:srgbClr val="002060"/>
                </a:solidFill>
              </a:rPr>
              <a:t>JN.1 </a:t>
            </a:r>
            <a:br>
              <a:rPr lang="en-GB" sz="3600" b="1" dirty="0">
                <a:solidFill>
                  <a:srgbClr val="002060"/>
                </a:solidFill>
              </a:rPr>
            </a:br>
            <a:r>
              <a:rPr lang="en-GB" sz="3600" b="1" dirty="0">
                <a:solidFill>
                  <a:srgbClr val="002060"/>
                </a:solidFill>
              </a:rPr>
              <a:t>COVID-19 vaccine </a:t>
            </a:r>
            <a:br>
              <a:rPr lang="en-GB" sz="3600" b="1" dirty="0">
                <a:solidFill>
                  <a:srgbClr val="002060"/>
                </a:solidFill>
              </a:rPr>
            </a:br>
            <a:r>
              <a:rPr lang="en-GB" sz="3600" b="1" dirty="0">
                <a:solidFill>
                  <a:srgbClr val="002060"/>
                </a:solidFill>
              </a:rPr>
              <a:t>Autumn 2024</a:t>
            </a:r>
            <a:endParaRPr lang="en-GB" sz="3600" b="1" dirty="0"/>
          </a:p>
        </p:txBody>
      </p:sp>
      <p:sp>
        <p:nvSpPr>
          <p:cNvPr id="3" name="Content Placeholder 2">
            <a:extLst>
              <a:ext uri="{FF2B5EF4-FFF2-40B4-BE49-F238E27FC236}">
                <a16:creationId xmlns:a16="http://schemas.microsoft.com/office/drawing/2014/main" id="{A9093194-5A37-CB98-9BFF-597A3819C4B3}"/>
              </a:ext>
            </a:extLst>
          </p:cNvPr>
          <p:cNvSpPr>
            <a:spLocks noGrp="1"/>
          </p:cNvSpPr>
          <p:nvPr>
            <p:ph idx="1"/>
          </p:nvPr>
        </p:nvSpPr>
        <p:spPr>
          <a:xfrm>
            <a:off x="838200" y="2187574"/>
            <a:ext cx="10515600" cy="4351338"/>
          </a:xfrm>
        </p:spPr>
        <p:txBody>
          <a:bodyPr/>
          <a:lstStyle/>
          <a:p>
            <a:r>
              <a:rPr lang="en-GB" sz="2400" dirty="0">
                <a:solidFill>
                  <a:srgbClr val="002060"/>
                </a:solidFill>
                <a:ea typeface="Source Sans Pro"/>
                <a:cs typeface="Calibri"/>
              </a:rPr>
              <a:t>The information contained in these slides is accurate at the time of publication 16 September 2024. These slides are version controlled; this is version 1.</a:t>
            </a:r>
          </a:p>
          <a:p>
            <a:r>
              <a:rPr lang="en-GB" sz="2400" dirty="0">
                <a:solidFill>
                  <a:srgbClr val="002060"/>
                </a:solidFill>
                <a:ea typeface="Source Sans Pro"/>
                <a:cs typeface="Calibri"/>
              </a:rPr>
              <a:t>It is important that </a:t>
            </a:r>
            <a:r>
              <a:rPr lang="en-GB" sz="2400" dirty="0"/>
              <a:t>COVID-19 immunisers and/or those who are providing COVID-19 immunisation advice, should </a:t>
            </a:r>
            <a:r>
              <a:rPr lang="en-GB" sz="2400" dirty="0">
                <a:solidFill>
                  <a:srgbClr val="002060"/>
                </a:solidFill>
                <a:ea typeface="Source Sans Pro"/>
              </a:rPr>
              <a:t>always ensure they are accessing the most up to date information and refer to the </a:t>
            </a:r>
            <a:r>
              <a:rPr lang="en-GB" sz="2400" u="sng" dirty="0">
                <a:hlinkClick r:id="rId2"/>
              </a:rPr>
              <a:t>Green Book COVID-19 chapter 14a</a:t>
            </a:r>
            <a:r>
              <a:rPr lang="en-GB" sz="2400" dirty="0"/>
              <a:t> </a:t>
            </a:r>
            <a:r>
              <a:rPr lang="en-GB" sz="2400" dirty="0">
                <a:solidFill>
                  <a:srgbClr val="002060"/>
                </a:solidFill>
                <a:ea typeface="Source Sans Pro"/>
              </a:rPr>
              <a:t>and other authoritative sources when administering vaccines.</a:t>
            </a:r>
          </a:p>
          <a:p>
            <a:endParaRPr lang="en-GB" dirty="0"/>
          </a:p>
        </p:txBody>
      </p:sp>
      <p:sp>
        <p:nvSpPr>
          <p:cNvPr id="5" name="Slide Number Placeholder 4">
            <a:extLst>
              <a:ext uri="{FF2B5EF4-FFF2-40B4-BE49-F238E27FC236}">
                <a16:creationId xmlns:a16="http://schemas.microsoft.com/office/drawing/2014/main" id="{7CF93F04-AAF2-EDB6-D862-F320D4C40915}"/>
              </a:ext>
            </a:extLst>
          </p:cNvPr>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21785674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3EC74-431D-4243-B6EC-375613998FE0}"/>
              </a:ext>
            </a:extLst>
          </p:cNvPr>
          <p:cNvSpPr>
            <a:spLocks noGrp="1"/>
          </p:cNvSpPr>
          <p:nvPr>
            <p:ph type="title"/>
          </p:nvPr>
        </p:nvSpPr>
        <p:spPr>
          <a:xfrm>
            <a:off x="838200" y="136525"/>
            <a:ext cx="10515600" cy="1325563"/>
          </a:xfrm>
        </p:spPr>
        <p:txBody>
          <a:bodyPr>
            <a:normAutofit/>
          </a:bodyPr>
          <a:lstStyle/>
          <a:p>
            <a:r>
              <a:rPr lang="en-GB" sz="3600" b="1" dirty="0">
                <a:latin typeface="+mn-lt"/>
              </a:rPr>
              <a:t>Polyethylene glycol (PEG)</a:t>
            </a:r>
            <a:br>
              <a:rPr lang="en-GB" sz="3600" b="1" dirty="0"/>
            </a:br>
            <a:endParaRPr lang="en-GB" sz="3600" b="1" dirty="0"/>
          </a:p>
        </p:txBody>
      </p:sp>
      <p:sp>
        <p:nvSpPr>
          <p:cNvPr id="3" name="Content Placeholder 2">
            <a:extLst>
              <a:ext uri="{FF2B5EF4-FFF2-40B4-BE49-F238E27FC236}">
                <a16:creationId xmlns:a16="http://schemas.microsoft.com/office/drawing/2014/main" id="{FF2AE7B7-FE31-4D26-980B-2F05D3AF00B4}"/>
              </a:ext>
            </a:extLst>
          </p:cNvPr>
          <p:cNvSpPr>
            <a:spLocks noGrp="1"/>
          </p:cNvSpPr>
          <p:nvPr>
            <p:ph idx="1"/>
          </p:nvPr>
        </p:nvSpPr>
        <p:spPr>
          <a:xfrm>
            <a:off x="360295" y="1140380"/>
            <a:ext cx="11299522" cy="4851346"/>
          </a:xfrm>
        </p:spPr>
        <p:txBody>
          <a:bodyPr/>
          <a:lstStyle/>
          <a:p>
            <a:r>
              <a:rPr lang="en-GB" sz="2000" dirty="0"/>
              <a:t>The </a:t>
            </a:r>
            <a:r>
              <a:rPr lang="en-GB" sz="2000" dirty="0">
                <a:solidFill>
                  <a:srgbClr val="002060"/>
                </a:solidFill>
                <a:ea typeface="Source Sans Pro"/>
                <a:cs typeface="+mn-cs"/>
              </a:rPr>
              <a:t>Moderna Spikevax®  JN.1</a:t>
            </a:r>
            <a:r>
              <a:rPr lang="en-GB" sz="2000" dirty="0">
                <a:solidFill>
                  <a:srgbClr val="002060"/>
                </a:solidFill>
              </a:rPr>
              <a:t> </a:t>
            </a:r>
            <a:r>
              <a:rPr lang="en-GB" sz="2000" dirty="0"/>
              <a:t>COVID-19 vaccine contains polyethylene glycol (PEG). </a:t>
            </a:r>
          </a:p>
          <a:p>
            <a:pPr marL="285750" indent="-285750">
              <a:buFont typeface="Arial" panose="020B0604020202020204" pitchFamily="34" charset="0"/>
              <a:buChar char="•"/>
            </a:pPr>
            <a:r>
              <a:rPr lang="en-GB" sz="2000" dirty="0"/>
              <a:t>PEGs (also known as macrogols) are a group of known allergens commonly found in medicines, many household products and cosmetics. </a:t>
            </a:r>
          </a:p>
          <a:p>
            <a:pPr marL="285750" indent="-285750">
              <a:buFont typeface="Arial" panose="020B0604020202020204" pitchFamily="34" charset="0"/>
              <a:buChar char="•"/>
            </a:pPr>
            <a:r>
              <a:rPr lang="en-GB" sz="2000" dirty="0"/>
              <a:t>Medicines containing PEG include some tablets, laxatives, depot steroid injections, and some bowel preparations used for colonoscopy.</a:t>
            </a:r>
          </a:p>
          <a:p>
            <a:pPr marL="285750" indent="-285750">
              <a:buFont typeface="Arial" panose="020B0604020202020204" pitchFamily="34" charset="0"/>
              <a:buChar char="•"/>
            </a:pPr>
            <a:r>
              <a:rPr lang="en-GB" sz="2000" dirty="0"/>
              <a:t>Patients with undiagnosed PEG allergy often have a history of immediate onset-unexplained anaphylaxis or anaphylaxis to multiple classes of drugs or an unexplained anaphylaxis. Such individuals </a:t>
            </a:r>
            <a:r>
              <a:rPr lang="en-GB" sz="2000" b="1" dirty="0"/>
              <a:t>should not be vaccinated with</a:t>
            </a:r>
            <a:r>
              <a:rPr lang="en-GB" sz="1800" dirty="0">
                <a:effectLst/>
                <a:latin typeface="Arial" panose="020B0604020202020204" pitchFamily="34" charset="0"/>
                <a:ea typeface="Calibri" panose="020F0502020204030204" pitchFamily="34" charset="0"/>
              </a:rPr>
              <a:t> </a:t>
            </a:r>
            <a:r>
              <a:rPr lang="en-GB" sz="2000" b="1" dirty="0">
                <a:solidFill>
                  <a:srgbClr val="002060"/>
                </a:solidFill>
                <a:ea typeface="Source Sans Pro"/>
                <a:cs typeface="+mn-cs"/>
              </a:rPr>
              <a:t>Moderna Spikevax® JN.1</a:t>
            </a:r>
            <a:r>
              <a:rPr lang="en-GB" sz="2000" b="1" dirty="0">
                <a:solidFill>
                  <a:srgbClr val="002060"/>
                </a:solidFill>
              </a:rPr>
              <a:t> </a:t>
            </a:r>
            <a:r>
              <a:rPr lang="en-GB" sz="2000" b="1" dirty="0"/>
              <a:t>COVID-19  mRNA vaccine </a:t>
            </a:r>
            <a:r>
              <a:rPr lang="en-GB" sz="2000" b="1" dirty="0">
                <a:effectLst/>
                <a:latin typeface="+mj-lt"/>
                <a:ea typeface="Calibri" panose="020F0502020204030204" pitchFamily="34" charset="0"/>
              </a:rPr>
              <a:t>(or any other COVID-19 vaccine containing polyethylene glycol (PEG))</a:t>
            </a:r>
            <a:r>
              <a:rPr lang="en-GB" sz="2000" b="1" dirty="0"/>
              <a:t> except on the expert advice of an allergy specialist. </a:t>
            </a:r>
          </a:p>
          <a:p>
            <a:pPr marL="285750" indent="-285750"/>
            <a:r>
              <a:rPr lang="en-GB" sz="2000" b="1" dirty="0"/>
              <a:t>Known allergy to PEG is rare </a:t>
            </a:r>
            <a:r>
              <a:rPr lang="en-GB" sz="2000" dirty="0"/>
              <a:t>but has been implicated in a minority of allergic reactions reported. </a:t>
            </a:r>
          </a:p>
          <a:p>
            <a:pPr marL="285750" indent="-285750"/>
            <a:r>
              <a:rPr lang="en-GB" sz="2000" dirty="0"/>
              <a:t>For further information see: </a:t>
            </a:r>
            <a:r>
              <a:rPr lang="en-GB" sz="2000" dirty="0">
                <a:hlinkClick r:id="rId3"/>
              </a:rPr>
              <a:t>Table 5: Management of patients with a history of allergy in Green Book COVID-19 chapter 14a</a:t>
            </a:r>
            <a:endParaRPr lang="en-GB" sz="2000" dirty="0"/>
          </a:p>
          <a:p>
            <a:pPr marL="285750" indent="-285750"/>
            <a:endParaRPr lang="en-GB" sz="1800" dirty="0"/>
          </a:p>
        </p:txBody>
      </p:sp>
      <p:sp>
        <p:nvSpPr>
          <p:cNvPr id="4" name="Slide Number Placeholder 3">
            <a:extLst>
              <a:ext uri="{FF2B5EF4-FFF2-40B4-BE49-F238E27FC236}">
                <a16:creationId xmlns:a16="http://schemas.microsoft.com/office/drawing/2014/main" id="{9B7CB9F9-AD40-4470-8558-5D86D543C7BF}"/>
              </a:ext>
            </a:extLst>
          </p:cNvPr>
          <p:cNvSpPr>
            <a:spLocks noGrp="1"/>
          </p:cNvSpPr>
          <p:nvPr>
            <p:ph type="sldNum" sz="quarter" idx="12"/>
          </p:nvPr>
        </p:nvSpPr>
        <p:spPr/>
        <p:txBody>
          <a:bodyPr/>
          <a:lstStyle/>
          <a:p>
            <a:pPr marL="531813">
              <a:defRPr/>
            </a:pPr>
            <a:r>
              <a:rPr lang="en-US" dirty="0"/>
              <a:t>20</a:t>
            </a:r>
          </a:p>
        </p:txBody>
      </p:sp>
    </p:spTree>
    <p:extLst>
      <p:ext uri="{BB962C8B-B14F-4D97-AF65-F5344CB8AC3E}">
        <p14:creationId xmlns:p14="http://schemas.microsoft.com/office/powerpoint/2010/main" val="13404332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8BAD8-D376-11E7-4AA8-D3FAD0C1D0EA}"/>
              </a:ext>
            </a:extLst>
          </p:cNvPr>
          <p:cNvSpPr>
            <a:spLocks noGrp="1"/>
          </p:cNvSpPr>
          <p:nvPr>
            <p:ph type="title"/>
          </p:nvPr>
        </p:nvSpPr>
        <p:spPr>
          <a:xfrm>
            <a:off x="838200" y="136526"/>
            <a:ext cx="10515600" cy="1116806"/>
          </a:xfrm>
        </p:spPr>
        <p:txBody>
          <a:bodyPr/>
          <a:lstStyle/>
          <a:p>
            <a:pPr algn="ctr"/>
            <a:r>
              <a:rPr lang="en-GB" sz="3600" b="1" dirty="0"/>
              <a:t>Storage and handling </a:t>
            </a:r>
            <a:r>
              <a:rPr lang="en-GB" sz="3600" b="1" dirty="0">
                <a:solidFill>
                  <a:srgbClr val="002060"/>
                </a:solidFill>
                <a:ea typeface="Source Sans Pro"/>
                <a:cs typeface="+mn-cs"/>
              </a:rPr>
              <a:t>Moderna Spikevax® JN.1</a:t>
            </a:r>
            <a:r>
              <a:rPr lang="en-GB" sz="3600" b="1" dirty="0">
                <a:solidFill>
                  <a:srgbClr val="002060"/>
                </a:solidFill>
              </a:rPr>
              <a:t> </a:t>
            </a:r>
            <a:r>
              <a:rPr lang="en-GB" sz="3600" b="1" dirty="0"/>
              <a:t>COVID-19 vaccine  </a:t>
            </a:r>
          </a:p>
        </p:txBody>
      </p:sp>
      <p:sp>
        <p:nvSpPr>
          <p:cNvPr id="3" name="Content Placeholder 2">
            <a:extLst>
              <a:ext uri="{FF2B5EF4-FFF2-40B4-BE49-F238E27FC236}">
                <a16:creationId xmlns:a16="http://schemas.microsoft.com/office/drawing/2014/main" id="{A8F5C373-619C-D7FD-CB50-50BCE0CABBBA}"/>
              </a:ext>
            </a:extLst>
          </p:cNvPr>
          <p:cNvSpPr>
            <a:spLocks noGrp="1"/>
          </p:cNvSpPr>
          <p:nvPr>
            <p:ph idx="1"/>
          </p:nvPr>
        </p:nvSpPr>
        <p:spPr>
          <a:xfrm>
            <a:off x="838200" y="1253331"/>
            <a:ext cx="10515600" cy="4351338"/>
          </a:xfrm>
        </p:spPr>
        <p:txBody>
          <a:bodyPr/>
          <a:lstStyle/>
          <a:p>
            <a:r>
              <a:rPr lang="en-GB" sz="2000" dirty="0"/>
              <a:t>Unopened multidose vial can be stored for 9 months at -50ºC to -15ºC. </a:t>
            </a:r>
          </a:p>
          <a:p>
            <a:r>
              <a:rPr lang="en-GB" sz="2000" dirty="0"/>
              <a:t>Within the period of 9 months, after removal from the freezer, the unopened vaccine may be </a:t>
            </a:r>
            <a:r>
              <a:rPr lang="en-GB" sz="2000" b="1" dirty="0"/>
              <a:t>stored refrigerated at +2°C to +8°C, protected from light, for a maximum of 30 days.</a:t>
            </a:r>
          </a:p>
          <a:p>
            <a:r>
              <a:rPr lang="en-GB" sz="2000" dirty="0"/>
              <a:t>Once thawed, the vaccine should not be refrozen.</a:t>
            </a:r>
          </a:p>
          <a:p>
            <a:r>
              <a:rPr lang="en-GB" sz="2000" dirty="0"/>
              <a:t>The unopened vaccine may be stored at 8°C to 25°C up to 24 hours after removal from refrigerated conditions.</a:t>
            </a:r>
          </a:p>
          <a:p>
            <a:r>
              <a:rPr lang="en-GB" sz="2000" b="1" dirty="0"/>
              <a:t>Punctured multidose vial: </a:t>
            </a:r>
            <a:r>
              <a:rPr lang="en-GB" sz="2000" dirty="0"/>
              <a:t>Chemical and physical in-use stability has been demonstrated for 6 hours at +2ºC to +25ºC after initial puncture (within the allowed use period of 30 days at +2ºC to +8ºC and 24 hours at +8ºC to +25ºC). </a:t>
            </a:r>
          </a:p>
          <a:p>
            <a:r>
              <a:rPr lang="en-GB" sz="2000" dirty="0"/>
              <a:t>From a microbiological point of view, the product should be used immediately. If the vaccine is not used immediately, in-use storage times and conditions are the responsibility of the user.</a:t>
            </a:r>
            <a:r>
              <a:rPr lang="en-GB" sz="2000" dirty="0">
                <a:hlinkClick r:id="rId3"/>
              </a:rPr>
              <a:t> </a:t>
            </a:r>
            <a:r>
              <a:rPr lang="en-GB" sz="2000" dirty="0">
                <a:hlinkClick r:id="rId4"/>
              </a:rPr>
              <a:t>Spikevax JN.1 0.1 mg/mL dispersion for injection - Summary of Product Characteristics (SmPC) - (</a:t>
            </a:r>
            <a:r>
              <a:rPr lang="en-GB" sz="2000" dirty="0" err="1">
                <a:hlinkClick r:id="rId4"/>
              </a:rPr>
              <a:t>emc</a:t>
            </a:r>
            <a:r>
              <a:rPr lang="en-GB" sz="2000" dirty="0">
                <a:hlinkClick r:id="rId4"/>
              </a:rPr>
              <a:t>) (medicines.org.uk)</a:t>
            </a:r>
            <a:endParaRPr lang="en-GB" sz="2000" dirty="0"/>
          </a:p>
        </p:txBody>
      </p:sp>
      <p:sp>
        <p:nvSpPr>
          <p:cNvPr id="5" name="Slide Number Placeholder 4">
            <a:extLst>
              <a:ext uri="{FF2B5EF4-FFF2-40B4-BE49-F238E27FC236}">
                <a16:creationId xmlns:a16="http://schemas.microsoft.com/office/drawing/2014/main" id="{D7E9AA38-1FCD-5A9C-2701-35A4D18C96FF}"/>
              </a:ext>
            </a:extLst>
          </p:cNvPr>
          <p:cNvSpPr>
            <a:spLocks noGrp="1"/>
          </p:cNvSpPr>
          <p:nvPr>
            <p:ph type="sldNum" sz="quarter" idx="12"/>
          </p:nvPr>
        </p:nvSpPr>
        <p:spPr/>
        <p:txBody>
          <a:bodyPr/>
          <a:lstStyle/>
          <a:p>
            <a:fld id="{561D0CCE-8DCC-44DC-A653-AE62B1D84A52}" type="slidenum">
              <a:rPr lang="en-GB" smtClean="0"/>
              <a:pPr/>
              <a:t>21</a:t>
            </a:fld>
            <a:endParaRPr lang="en-GB"/>
          </a:p>
        </p:txBody>
      </p:sp>
    </p:spTree>
    <p:extLst>
      <p:ext uri="{BB962C8B-B14F-4D97-AF65-F5344CB8AC3E}">
        <p14:creationId xmlns:p14="http://schemas.microsoft.com/office/powerpoint/2010/main" val="19838764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2969A-776C-B74C-87BF-291802B243DA}"/>
              </a:ext>
            </a:extLst>
          </p:cNvPr>
          <p:cNvSpPr>
            <a:spLocks noGrp="1"/>
          </p:cNvSpPr>
          <p:nvPr>
            <p:ph type="title"/>
          </p:nvPr>
        </p:nvSpPr>
        <p:spPr>
          <a:xfrm>
            <a:off x="838200" y="-31415"/>
            <a:ext cx="10515600" cy="885606"/>
          </a:xfrm>
        </p:spPr>
        <p:txBody>
          <a:bodyPr/>
          <a:lstStyle/>
          <a:p>
            <a:pPr algn="ctr"/>
            <a:r>
              <a:rPr lang="en-GB" dirty="0"/>
              <a:t> </a:t>
            </a:r>
            <a:r>
              <a:rPr lang="en-GB" sz="3600" b="1" dirty="0"/>
              <a:t>Instructions once thawed</a:t>
            </a:r>
            <a:br>
              <a:rPr lang="en-GB" sz="4000" b="1" dirty="0"/>
            </a:br>
            <a:endParaRPr lang="en-GB" sz="4000" b="1" dirty="0"/>
          </a:p>
        </p:txBody>
      </p:sp>
      <p:sp>
        <p:nvSpPr>
          <p:cNvPr id="5" name="Slide Number Placeholder 4">
            <a:extLst>
              <a:ext uri="{FF2B5EF4-FFF2-40B4-BE49-F238E27FC236}">
                <a16:creationId xmlns:a16="http://schemas.microsoft.com/office/drawing/2014/main" id="{CA713F22-D207-B6F6-052C-4175013025E5}"/>
              </a:ext>
            </a:extLst>
          </p:cNvPr>
          <p:cNvSpPr>
            <a:spLocks noGrp="1"/>
          </p:cNvSpPr>
          <p:nvPr>
            <p:ph type="sldNum" sz="quarter" idx="12"/>
          </p:nvPr>
        </p:nvSpPr>
        <p:spPr/>
        <p:txBody>
          <a:bodyPr/>
          <a:lstStyle/>
          <a:p>
            <a:fld id="{561D0CCE-8DCC-44DC-A653-AE62B1D84A52}" type="slidenum">
              <a:rPr lang="en-GB" smtClean="0"/>
              <a:pPr/>
              <a:t>22</a:t>
            </a:fld>
            <a:endParaRPr lang="en-GB"/>
          </a:p>
        </p:txBody>
      </p:sp>
      <p:sp>
        <p:nvSpPr>
          <p:cNvPr id="8" name="TextBox 7">
            <a:extLst>
              <a:ext uri="{FF2B5EF4-FFF2-40B4-BE49-F238E27FC236}">
                <a16:creationId xmlns:a16="http://schemas.microsoft.com/office/drawing/2014/main" id="{72A76072-F5B9-A945-1777-394FAAC7C10C}"/>
              </a:ext>
            </a:extLst>
          </p:cNvPr>
          <p:cNvSpPr txBox="1"/>
          <p:nvPr/>
        </p:nvSpPr>
        <p:spPr>
          <a:xfrm flipH="1">
            <a:off x="1821470" y="654116"/>
            <a:ext cx="3592922" cy="461665"/>
          </a:xfrm>
          <a:prstGeom prst="rect">
            <a:avLst/>
          </a:prstGeom>
          <a:noFill/>
        </p:spPr>
        <p:txBody>
          <a:bodyPr wrap="square" rtlCol="0">
            <a:spAutoFit/>
          </a:bodyPr>
          <a:lstStyle/>
          <a:p>
            <a:r>
              <a:rPr lang="en-GB" sz="2400" b="1" u="sng" dirty="0"/>
              <a:t>Unpunctured vial</a:t>
            </a:r>
          </a:p>
        </p:txBody>
      </p:sp>
      <p:sp>
        <p:nvSpPr>
          <p:cNvPr id="9" name="TextBox 8">
            <a:extLst>
              <a:ext uri="{FF2B5EF4-FFF2-40B4-BE49-F238E27FC236}">
                <a16:creationId xmlns:a16="http://schemas.microsoft.com/office/drawing/2014/main" id="{BA3749CF-F818-79ED-58CE-EBF15959821B}"/>
              </a:ext>
            </a:extLst>
          </p:cNvPr>
          <p:cNvSpPr txBox="1"/>
          <p:nvPr/>
        </p:nvSpPr>
        <p:spPr>
          <a:xfrm>
            <a:off x="2160875" y="2840373"/>
            <a:ext cx="2044149" cy="369332"/>
          </a:xfrm>
          <a:prstGeom prst="rect">
            <a:avLst/>
          </a:prstGeom>
          <a:noFill/>
        </p:spPr>
        <p:txBody>
          <a:bodyPr wrap="square" rtlCol="0">
            <a:spAutoFit/>
          </a:bodyPr>
          <a:lstStyle/>
          <a:p>
            <a:r>
              <a:rPr lang="en-GB" b="1" dirty="0"/>
              <a:t>  Maximum times</a:t>
            </a:r>
          </a:p>
        </p:txBody>
      </p:sp>
      <p:sp>
        <p:nvSpPr>
          <p:cNvPr id="10" name="Oval 9">
            <a:extLst>
              <a:ext uri="{FF2B5EF4-FFF2-40B4-BE49-F238E27FC236}">
                <a16:creationId xmlns:a16="http://schemas.microsoft.com/office/drawing/2014/main" id="{D444E561-C7A9-21CE-E932-4279A7419F26}"/>
              </a:ext>
            </a:extLst>
          </p:cNvPr>
          <p:cNvSpPr/>
          <p:nvPr/>
        </p:nvSpPr>
        <p:spPr>
          <a:xfrm>
            <a:off x="611201" y="3152769"/>
            <a:ext cx="1210269" cy="1186001"/>
          </a:xfrm>
          <a:prstGeom prst="ellipse">
            <a:avLst/>
          </a:prstGeom>
          <a:noFill/>
          <a:ln w="19050">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dirty="0">
                <a:solidFill>
                  <a:srgbClr val="FF0000"/>
                </a:solidFill>
              </a:rPr>
              <a:t>  </a:t>
            </a:r>
            <a:r>
              <a:rPr lang="en-GB" sz="2800" b="1" dirty="0">
                <a:solidFill>
                  <a:srgbClr val="FF0000"/>
                </a:solidFill>
              </a:rPr>
              <a:t>30</a:t>
            </a:r>
          </a:p>
          <a:p>
            <a:r>
              <a:rPr lang="en-GB" b="1" dirty="0">
                <a:solidFill>
                  <a:srgbClr val="FF0000"/>
                </a:solidFill>
              </a:rPr>
              <a:t> Days</a:t>
            </a:r>
            <a:endParaRPr lang="en-GB" dirty="0">
              <a:solidFill>
                <a:srgbClr val="FF0000"/>
              </a:solidFill>
            </a:endParaRPr>
          </a:p>
        </p:txBody>
      </p:sp>
      <p:sp>
        <p:nvSpPr>
          <p:cNvPr id="14" name="Oval 13">
            <a:extLst>
              <a:ext uri="{FF2B5EF4-FFF2-40B4-BE49-F238E27FC236}">
                <a16:creationId xmlns:a16="http://schemas.microsoft.com/office/drawing/2014/main" id="{0C2B57DA-E6F5-2388-1CC6-65C602367AF4}"/>
              </a:ext>
            </a:extLst>
          </p:cNvPr>
          <p:cNvSpPr/>
          <p:nvPr/>
        </p:nvSpPr>
        <p:spPr>
          <a:xfrm>
            <a:off x="611203" y="4527987"/>
            <a:ext cx="1210269" cy="1186001"/>
          </a:xfrm>
          <a:prstGeom prst="ellipse">
            <a:avLst/>
          </a:prstGeom>
          <a:noFill/>
          <a:ln w="19050">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dirty="0">
                <a:solidFill>
                  <a:srgbClr val="002060"/>
                </a:solidFill>
              </a:rPr>
              <a:t>  </a:t>
            </a:r>
            <a:r>
              <a:rPr lang="en-GB" sz="2800" b="1" dirty="0">
                <a:solidFill>
                  <a:srgbClr val="FF0000"/>
                </a:solidFill>
              </a:rPr>
              <a:t>24</a:t>
            </a:r>
          </a:p>
          <a:p>
            <a:r>
              <a:rPr lang="en-GB" b="1" dirty="0">
                <a:solidFill>
                  <a:srgbClr val="FF0000"/>
                </a:solidFill>
              </a:rPr>
              <a:t>Hours</a:t>
            </a:r>
            <a:endParaRPr lang="en-GB" dirty="0">
              <a:solidFill>
                <a:srgbClr val="FF0000"/>
              </a:solidFill>
            </a:endParaRPr>
          </a:p>
        </p:txBody>
      </p:sp>
      <p:sp>
        <p:nvSpPr>
          <p:cNvPr id="17" name="Rectangle: Rounded Corners 16">
            <a:extLst>
              <a:ext uri="{FF2B5EF4-FFF2-40B4-BE49-F238E27FC236}">
                <a16:creationId xmlns:a16="http://schemas.microsoft.com/office/drawing/2014/main" id="{D432875E-860F-E930-453F-0E26D02C09AE}"/>
              </a:ext>
            </a:extLst>
          </p:cNvPr>
          <p:cNvSpPr/>
          <p:nvPr/>
        </p:nvSpPr>
        <p:spPr>
          <a:xfrm>
            <a:off x="1821472" y="3257343"/>
            <a:ext cx="3115947" cy="914400"/>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Rounded Corners 17">
            <a:extLst>
              <a:ext uri="{FF2B5EF4-FFF2-40B4-BE49-F238E27FC236}">
                <a16:creationId xmlns:a16="http://schemas.microsoft.com/office/drawing/2014/main" id="{0485C205-7D50-A50B-3597-11D7E8243168}"/>
              </a:ext>
            </a:extLst>
          </p:cNvPr>
          <p:cNvSpPr/>
          <p:nvPr/>
        </p:nvSpPr>
        <p:spPr>
          <a:xfrm>
            <a:off x="1821470" y="4663787"/>
            <a:ext cx="3115947" cy="914400"/>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88D86429-58E1-F878-7E35-57D1E5AD9A96}"/>
              </a:ext>
            </a:extLst>
          </p:cNvPr>
          <p:cNvSpPr txBox="1"/>
          <p:nvPr/>
        </p:nvSpPr>
        <p:spPr>
          <a:xfrm>
            <a:off x="2465536" y="3514488"/>
            <a:ext cx="1694695" cy="400110"/>
          </a:xfrm>
          <a:prstGeom prst="rect">
            <a:avLst/>
          </a:prstGeom>
          <a:noFill/>
        </p:spPr>
        <p:txBody>
          <a:bodyPr wrap="none" rtlCol="0">
            <a:spAutoFit/>
          </a:bodyPr>
          <a:lstStyle/>
          <a:p>
            <a:r>
              <a:rPr lang="en-GB" sz="2000" b="1" dirty="0"/>
              <a:t>Refrigerated</a:t>
            </a:r>
          </a:p>
        </p:txBody>
      </p:sp>
      <p:sp>
        <p:nvSpPr>
          <p:cNvPr id="20" name="TextBox 19">
            <a:extLst>
              <a:ext uri="{FF2B5EF4-FFF2-40B4-BE49-F238E27FC236}">
                <a16:creationId xmlns:a16="http://schemas.microsoft.com/office/drawing/2014/main" id="{BC781F2F-7D5B-9D99-67D3-05B8E4864A62}"/>
              </a:ext>
            </a:extLst>
          </p:cNvPr>
          <p:cNvSpPr txBox="1"/>
          <p:nvPr/>
        </p:nvSpPr>
        <p:spPr>
          <a:xfrm>
            <a:off x="2097586" y="4722656"/>
            <a:ext cx="2611133" cy="707886"/>
          </a:xfrm>
          <a:prstGeom prst="rect">
            <a:avLst/>
          </a:prstGeom>
          <a:noFill/>
        </p:spPr>
        <p:txBody>
          <a:bodyPr wrap="square" rtlCol="0">
            <a:spAutoFit/>
          </a:bodyPr>
          <a:lstStyle/>
          <a:p>
            <a:r>
              <a:rPr lang="en-GB" sz="2000" b="1" dirty="0"/>
              <a:t>Cool storage up to room temperature</a:t>
            </a:r>
          </a:p>
        </p:txBody>
      </p:sp>
      <p:sp>
        <p:nvSpPr>
          <p:cNvPr id="22" name="TextBox 21">
            <a:extLst>
              <a:ext uri="{FF2B5EF4-FFF2-40B4-BE49-F238E27FC236}">
                <a16:creationId xmlns:a16="http://schemas.microsoft.com/office/drawing/2014/main" id="{38157FBC-9DBE-C4A0-B3D0-2ED3CC9C1B3C}"/>
              </a:ext>
            </a:extLst>
          </p:cNvPr>
          <p:cNvSpPr txBox="1"/>
          <p:nvPr/>
        </p:nvSpPr>
        <p:spPr>
          <a:xfrm>
            <a:off x="2558385" y="4154104"/>
            <a:ext cx="1508996" cy="369332"/>
          </a:xfrm>
          <a:prstGeom prst="rect">
            <a:avLst/>
          </a:prstGeom>
          <a:noFill/>
        </p:spPr>
        <p:txBody>
          <a:bodyPr wrap="square">
            <a:spAutoFit/>
          </a:bodyPr>
          <a:lstStyle/>
          <a:p>
            <a:r>
              <a:rPr lang="en-GB" sz="1800" b="1" dirty="0"/>
              <a:t>2°C to 8°C</a:t>
            </a:r>
            <a:endParaRPr lang="en-GB" dirty="0"/>
          </a:p>
        </p:txBody>
      </p:sp>
      <p:sp>
        <p:nvSpPr>
          <p:cNvPr id="24" name="TextBox 23">
            <a:extLst>
              <a:ext uri="{FF2B5EF4-FFF2-40B4-BE49-F238E27FC236}">
                <a16:creationId xmlns:a16="http://schemas.microsoft.com/office/drawing/2014/main" id="{474778F4-9EED-27C8-9499-78001A6E6E63}"/>
              </a:ext>
            </a:extLst>
          </p:cNvPr>
          <p:cNvSpPr txBox="1"/>
          <p:nvPr/>
        </p:nvSpPr>
        <p:spPr>
          <a:xfrm>
            <a:off x="2558385" y="5620956"/>
            <a:ext cx="1689537" cy="369332"/>
          </a:xfrm>
          <a:prstGeom prst="rect">
            <a:avLst/>
          </a:prstGeom>
          <a:noFill/>
        </p:spPr>
        <p:txBody>
          <a:bodyPr wrap="square">
            <a:spAutoFit/>
          </a:bodyPr>
          <a:lstStyle/>
          <a:p>
            <a:r>
              <a:rPr lang="en-GB" sz="1800" b="1" dirty="0"/>
              <a:t>8°C to 25°C </a:t>
            </a:r>
            <a:endParaRPr lang="en-GB" b="1" dirty="0"/>
          </a:p>
        </p:txBody>
      </p:sp>
      <p:sp>
        <p:nvSpPr>
          <p:cNvPr id="25" name="TextBox 24">
            <a:extLst>
              <a:ext uri="{FF2B5EF4-FFF2-40B4-BE49-F238E27FC236}">
                <a16:creationId xmlns:a16="http://schemas.microsoft.com/office/drawing/2014/main" id="{A214FDDB-DB97-5A8E-EEFF-A27B7EA934EE}"/>
              </a:ext>
            </a:extLst>
          </p:cNvPr>
          <p:cNvSpPr txBox="1"/>
          <p:nvPr/>
        </p:nvSpPr>
        <p:spPr>
          <a:xfrm>
            <a:off x="6058458" y="654116"/>
            <a:ext cx="5397631" cy="461665"/>
          </a:xfrm>
          <a:prstGeom prst="rect">
            <a:avLst/>
          </a:prstGeom>
          <a:noFill/>
        </p:spPr>
        <p:txBody>
          <a:bodyPr wrap="none" rtlCol="0">
            <a:spAutoFit/>
          </a:bodyPr>
          <a:lstStyle/>
          <a:p>
            <a:r>
              <a:rPr lang="en-GB" sz="2400" b="1" u="sng" dirty="0"/>
              <a:t>After first dose has been withdrawn</a:t>
            </a:r>
          </a:p>
        </p:txBody>
      </p:sp>
      <p:sp>
        <p:nvSpPr>
          <p:cNvPr id="28" name="Oval 27">
            <a:extLst>
              <a:ext uri="{FF2B5EF4-FFF2-40B4-BE49-F238E27FC236}">
                <a16:creationId xmlns:a16="http://schemas.microsoft.com/office/drawing/2014/main" id="{AC6A397B-7485-A8B7-41DB-09CD823115A6}"/>
              </a:ext>
            </a:extLst>
          </p:cNvPr>
          <p:cNvSpPr/>
          <p:nvPr/>
        </p:nvSpPr>
        <p:spPr>
          <a:xfrm>
            <a:off x="5825837" y="3073904"/>
            <a:ext cx="1210269" cy="1186001"/>
          </a:xfrm>
          <a:prstGeom prst="ellipse">
            <a:avLst/>
          </a:prstGeom>
          <a:noFill/>
          <a:ln w="19050">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t>^  </a:t>
            </a:r>
            <a:r>
              <a:rPr lang="en-GB" sz="2800" b="1" dirty="0">
                <a:solidFill>
                  <a:srgbClr val="FF0000"/>
                </a:solidFill>
              </a:rPr>
              <a:t>6      </a:t>
            </a:r>
            <a:r>
              <a:rPr lang="en-GB" b="1" dirty="0">
                <a:solidFill>
                  <a:srgbClr val="FF0000"/>
                </a:solidFill>
              </a:rPr>
              <a:t>Hours</a:t>
            </a:r>
          </a:p>
        </p:txBody>
      </p:sp>
      <p:sp>
        <p:nvSpPr>
          <p:cNvPr id="29" name="Rectangle: Rounded Corners 28">
            <a:extLst>
              <a:ext uri="{FF2B5EF4-FFF2-40B4-BE49-F238E27FC236}">
                <a16:creationId xmlns:a16="http://schemas.microsoft.com/office/drawing/2014/main" id="{2AD7E23B-695C-F143-3322-0B977CD62496}"/>
              </a:ext>
            </a:extLst>
          </p:cNvPr>
          <p:cNvSpPr/>
          <p:nvPr/>
        </p:nvSpPr>
        <p:spPr>
          <a:xfrm>
            <a:off x="7052626" y="3209705"/>
            <a:ext cx="3115947" cy="914400"/>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0F494885-3076-BAEC-2113-695CFF17CBA1}"/>
              </a:ext>
            </a:extLst>
          </p:cNvPr>
          <p:cNvSpPr txBox="1"/>
          <p:nvPr/>
        </p:nvSpPr>
        <p:spPr>
          <a:xfrm>
            <a:off x="7191105" y="3263998"/>
            <a:ext cx="2775120" cy="707886"/>
          </a:xfrm>
          <a:prstGeom prst="rect">
            <a:avLst/>
          </a:prstGeom>
          <a:noFill/>
        </p:spPr>
        <p:txBody>
          <a:bodyPr wrap="none" rtlCol="0">
            <a:spAutoFit/>
          </a:bodyPr>
          <a:lstStyle/>
          <a:p>
            <a:pPr algn="ctr"/>
            <a:r>
              <a:rPr lang="en-GB" sz="2000" b="1" dirty="0"/>
              <a:t>Refrigerate</a:t>
            </a:r>
          </a:p>
          <a:p>
            <a:pPr algn="ctr"/>
            <a:r>
              <a:rPr lang="en-GB" sz="2000" b="1" dirty="0"/>
              <a:t> or room temperature</a:t>
            </a:r>
          </a:p>
        </p:txBody>
      </p:sp>
      <p:sp>
        <p:nvSpPr>
          <p:cNvPr id="31" name="TextBox 30">
            <a:extLst>
              <a:ext uri="{FF2B5EF4-FFF2-40B4-BE49-F238E27FC236}">
                <a16:creationId xmlns:a16="http://schemas.microsoft.com/office/drawing/2014/main" id="{E5CA11B9-3463-2C38-4364-ADCBEA2A96F3}"/>
              </a:ext>
            </a:extLst>
          </p:cNvPr>
          <p:cNvSpPr txBox="1"/>
          <p:nvPr/>
        </p:nvSpPr>
        <p:spPr>
          <a:xfrm>
            <a:off x="7476376" y="2840373"/>
            <a:ext cx="2044149" cy="369332"/>
          </a:xfrm>
          <a:prstGeom prst="rect">
            <a:avLst/>
          </a:prstGeom>
          <a:noFill/>
        </p:spPr>
        <p:txBody>
          <a:bodyPr wrap="square" rtlCol="0">
            <a:spAutoFit/>
          </a:bodyPr>
          <a:lstStyle/>
          <a:p>
            <a:r>
              <a:rPr lang="en-GB" b="1" dirty="0"/>
              <a:t>  Maximum time</a:t>
            </a:r>
          </a:p>
        </p:txBody>
      </p:sp>
      <p:sp>
        <p:nvSpPr>
          <p:cNvPr id="33" name="TextBox 32">
            <a:extLst>
              <a:ext uri="{FF2B5EF4-FFF2-40B4-BE49-F238E27FC236}">
                <a16:creationId xmlns:a16="http://schemas.microsoft.com/office/drawing/2014/main" id="{688C1E69-B9F9-D1E5-98F8-F5288406431F}"/>
              </a:ext>
            </a:extLst>
          </p:cNvPr>
          <p:cNvSpPr txBox="1"/>
          <p:nvPr/>
        </p:nvSpPr>
        <p:spPr>
          <a:xfrm>
            <a:off x="5825838" y="4553304"/>
            <a:ext cx="6366162" cy="1754326"/>
          </a:xfrm>
          <a:prstGeom prst="rect">
            <a:avLst/>
          </a:prstGeom>
          <a:noFill/>
        </p:spPr>
        <p:txBody>
          <a:bodyPr wrap="square" rtlCol="0">
            <a:spAutoFit/>
          </a:bodyPr>
          <a:lstStyle/>
          <a:p>
            <a:pPr marL="285750" indent="-285750">
              <a:buFont typeface="Arial" panose="020B0604020202020204" pitchFamily="34" charset="0"/>
              <a:buChar char="•"/>
            </a:pPr>
            <a:r>
              <a:rPr lang="en-GB" dirty="0"/>
              <a:t>Vial should be held between  2</a:t>
            </a:r>
            <a:r>
              <a:rPr lang="en-GB" sz="1800" dirty="0"/>
              <a:t>°C to 25°C. </a:t>
            </a:r>
          </a:p>
          <a:p>
            <a:pPr marL="285750" indent="-285750">
              <a:buFont typeface="Arial" panose="020B0604020202020204" pitchFamily="34" charset="0"/>
              <a:buChar char="•"/>
            </a:pPr>
            <a:r>
              <a:rPr lang="en-GB" sz="1800" dirty="0"/>
              <a:t>Record the date and time of discard on the vial label. Once the vial has been punctured to withdraw the initial dose, the vaccine should be used immediately and be </a:t>
            </a:r>
            <a:r>
              <a:rPr lang="en-GB" sz="1800" b="1" dirty="0"/>
              <a:t>discarded after 6 hours.  </a:t>
            </a:r>
            <a:endParaRPr lang="en-GB" b="1" dirty="0"/>
          </a:p>
          <a:p>
            <a:endParaRPr lang="en-GB" dirty="0"/>
          </a:p>
        </p:txBody>
      </p:sp>
      <p:pic>
        <p:nvPicPr>
          <p:cNvPr id="4" name="Content Placeholder 3">
            <a:extLst>
              <a:ext uri="{FF2B5EF4-FFF2-40B4-BE49-F238E27FC236}">
                <a16:creationId xmlns:a16="http://schemas.microsoft.com/office/drawing/2014/main" id="{E4F19D65-32FC-ED54-D44E-9BCC3BC00180}"/>
              </a:ext>
            </a:extLst>
          </p:cNvPr>
          <p:cNvPicPr>
            <a:picLocks noGrp="1" noChangeAspect="1"/>
          </p:cNvPicPr>
          <p:nvPr>
            <p:ph idx="1"/>
          </p:nvPr>
        </p:nvPicPr>
        <p:blipFill>
          <a:blip r:embed="rId3"/>
          <a:stretch>
            <a:fillRect/>
          </a:stretch>
        </p:blipFill>
        <p:spPr>
          <a:xfrm>
            <a:off x="2465536" y="1106809"/>
            <a:ext cx="1213972" cy="1698380"/>
          </a:xfrm>
          <a:prstGeom prst="rect">
            <a:avLst/>
          </a:prstGeom>
        </p:spPr>
      </p:pic>
      <p:pic>
        <p:nvPicPr>
          <p:cNvPr id="7" name="Content Placeholder 3">
            <a:extLst>
              <a:ext uri="{FF2B5EF4-FFF2-40B4-BE49-F238E27FC236}">
                <a16:creationId xmlns:a16="http://schemas.microsoft.com/office/drawing/2014/main" id="{1405712F-1FF1-D1B1-4271-FED1D65C20C1}"/>
              </a:ext>
            </a:extLst>
          </p:cNvPr>
          <p:cNvPicPr>
            <a:picLocks noChangeAspect="1"/>
          </p:cNvPicPr>
          <p:nvPr/>
        </p:nvPicPr>
        <p:blipFill>
          <a:blip r:embed="rId3"/>
          <a:stretch>
            <a:fillRect/>
          </a:stretch>
        </p:blipFill>
        <p:spPr>
          <a:xfrm>
            <a:off x="7845450" y="1106809"/>
            <a:ext cx="1213972" cy="1698380"/>
          </a:xfrm>
          <a:prstGeom prst="rect">
            <a:avLst/>
          </a:prstGeom>
        </p:spPr>
      </p:pic>
      <p:sp>
        <p:nvSpPr>
          <p:cNvPr id="12" name="TextBox 11">
            <a:extLst>
              <a:ext uri="{FF2B5EF4-FFF2-40B4-BE49-F238E27FC236}">
                <a16:creationId xmlns:a16="http://schemas.microsoft.com/office/drawing/2014/main" id="{F9906CC4-264F-B2EA-9023-FACD923A256B}"/>
              </a:ext>
            </a:extLst>
          </p:cNvPr>
          <p:cNvSpPr txBox="1"/>
          <p:nvPr/>
        </p:nvSpPr>
        <p:spPr>
          <a:xfrm>
            <a:off x="71918" y="6170982"/>
            <a:ext cx="10931703" cy="646331"/>
          </a:xfrm>
          <a:prstGeom prst="rect">
            <a:avLst/>
          </a:prstGeom>
          <a:noFill/>
        </p:spPr>
        <p:txBody>
          <a:bodyPr wrap="square">
            <a:spAutoFit/>
          </a:bodyPr>
          <a:lstStyle/>
          <a:p>
            <a:pPr algn="ctr"/>
            <a:r>
              <a:rPr lang="en-GB" dirty="0">
                <a:hlinkClick r:id="rId4"/>
              </a:rPr>
              <a:t>Spikevax JN.1 0.1 mg/mL dispersion for injection - Summary of Product Characteristics (SmPC) - (</a:t>
            </a:r>
            <a:r>
              <a:rPr lang="en-GB" dirty="0" err="1">
                <a:hlinkClick r:id="rId4"/>
              </a:rPr>
              <a:t>emc</a:t>
            </a:r>
            <a:r>
              <a:rPr lang="en-GB" dirty="0">
                <a:hlinkClick r:id="rId4"/>
              </a:rPr>
              <a:t>) (medicines.org.uk)</a:t>
            </a:r>
            <a:endParaRPr lang="en-GB" dirty="0"/>
          </a:p>
        </p:txBody>
      </p:sp>
    </p:spTree>
    <p:extLst>
      <p:ext uri="{BB962C8B-B14F-4D97-AF65-F5344CB8AC3E}">
        <p14:creationId xmlns:p14="http://schemas.microsoft.com/office/powerpoint/2010/main" val="24262970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57390-B43A-8B35-742B-D81B3781096D}"/>
              </a:ext>
            </a:extLst>
          </p:cNvPr>
          <p:cNvSpPr>
            <a:spLocks noGrp="1"/>
          </p:cNvSpPr>
          <p:nvPr>
            <p:ph type="title"/>
          </p:nvPr>
        </p:nvSpPr>
        <p:spPr>
          <a:xfrm>
            <a:off x="49162" y="0"/>
            <a:ext cx="12093676" cy="1198336"/>
          </a:xfrm>
        </p:spPr>
        <p:txBody>
          <a:bodyPr/>
          <a:lstStyle/>
          <a:p>
            <a:pPr algn="ctr"/>
            <a:r>
              <a:rPr lang="en-GB" sz="3600" b="1"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Prior to giving the </a:t>
            </a:r>
            <a:r>
              <a:rPr lang="en-GB" sz="3600" b="1" dirty="0">
                <a:solidFill>
                  <a:srgbClr val="002060"/>
                </a:solidFill>
                <a:ea typeface="Source Sans Pro"/>
                <a:cs typeface="+mn-cs"/>
              </a:rPr>
              <a:t>Moderna Spikevax® JN.1</a:t>
            </a:r>
            <a:r>
              <a:rPr lang="en-GB" sz="3600" b="1" dirty="0">
                <a:solidFill>
                  <a:srgbClr val="002060"/>
                </a:solidFill>
              </a:rPr>
              <a:t>  </a:t>
            </a:r>
            <a:br>
              <a:rPr lang="en-GB" sz="3600" b="1" dirty="0">
                <a:solidFill>
                  <a:srgbClr val="002060"/>
                </a:solidFill>
              </a:rPr>
            </a:br>
            <a:r>
              <a:rPr lang="en-GB" sz="3600" b="1" dirty="0">
                <a:solidFill>
                  <a:srgbClr val="002060"/>
                </a:solidFill>
              </a:rPr>
              <a:t>COVID-19 vaccine</a:t>
            </a:r>
            <a:endParaRPr lang="en-GB" sz="3600" b="1" dirty="0"/>
          </a:p>
        </p:txBody>
      </p:sp>
      <p:sp>
        <p:nvSpPr>
          <p:cNvPr id="3" name="Content Placeholder 2">
            <a:extLst>
              <a:ext uri="{FF2B5EF4-FFF2-40B4-BE49-F238E27FC236}">
                <a16:creationId xmlns:a16="http://schemas.microsoft.com/office/drawing/2014/main" id="{75026BD2-D97B-D099-B99D-BE89EAA7334D}"/>
              </a:ext>
            </a:extLst>
          </p:cNvPr>
          <p:cNvSpPr>
            <a:spLocks noGrp="1"/>
          </p:cNvSpPr>
          <p:nvPr>
            <p:ph idx="1"/>
          </p:nvPr>
        </p:nvSpPr>
        <p:spPr>
          <a:xfrm>
            <a:off x="325610" y="1270819"/>
            <a:ext cx="11705970" cy="4829191"/>
          </a:xfrm>
        </p:spPr>
        <p:txBody>
          <a:bodyPr/>
          <a:lstStyle/>
          <a:p>
            <a:pPr marL="0" indent="0" fontAlgn="base">
              <a:buNone/>
            </a:pPr>
            <a:r>
              <a:rPr lang="en-GB" sz="2000" dirty="0"/>
              <a:t>Before giving the vaccine, you need to check whether the person to be vaccinated:</a:t>
            </a:r>
          </a:p>
          <a:p>
            <a:pPr fontAlgn="base">
              <a:buFont typeface="Courier New" panose="02070309020205020404" pitchFamily="49" charset="0"/>
              <a:buChar char="o"/>
            </a:pPr>
            <a:r>
              <a:rPr lang="en-GB" sz="2000" dirty="0"/>
              <a:t>is eligible to receive the </a:t>
            </a:r>
            <a:r>
              <a:rPr lang="en-GB" sz="2000" dirty="0">
                <a:solidFill>
                  <a:srgbClr val="002060"/>
                </a:solidFill>
                <a:ea typeface="Source Sans Pro"/>
                <a:cs typeface="+mn-cs"/>
              </a:rPr>
              <a:t>Moderna Spikevax® JN.1</a:t>
            </a:r>
            <a:r>
              <a:rPr lang="en-GB" sz="2000" dirty="0">
                <a:solidFill>
                  <a:srgbClr val="002060"/>
                </a:solidFill>
              </a:rPr>
              <a:t> COVID-19 vaccine</a:t>
            </a:r>
            <a:r>
              <a:rPr lang="en-GB" sz="2000" dirty="0"/>
              <a:t>.</a:t>
            </a:r>
          </a:p>
          <a:p>
            <a:pPr fontAlgn="base">
              <a:buFont typeface="Courier New" panose="02070309020205020404" pitchFamily="49" charset="0"/>
              <a:buChar char="o"/>
            </a:pPr>
            <a:r>
              <a:rPr lang="en-GB" sz="2000" dirty="0"/>
              <a:t>has any contraindications or precautions to </a:t>
            </a:r>
            <a:r>
              <a:rPr lang="en-GB" sz="2000" dirty="0">
                <a:solidFill>
                  <a:srgbClr val="002060"/>
                </a:solidFill>
                <a:ea typeface="Source Sans Pro"/>
                <a:cs typeface="+mn-cs"/>
              </a:rPr>
              <a:t>Moderna Spikevax® JN.1</a:t>
            </a:r>
            <a:r>
              <a:rPr lang="en-GB" sz="2000" dirty="0">
                <a:solidFill>
                  <a:srgbClr val="002060"/>
                </a:solidFill>
              </a:rPr>
              <a:t> COVID-19 vaccine.</a:t>
            </a:r>
            <a:endParaRPr lang="en-GB" sz="2000" dirty="0"/>
          </a:p>
          <a:p>
            <a:pPr lvl="0" fontAlgn="base">
              <a:buFont typeface="Courier New" panose="02070309020205020404" pitchFamily="49" charset="0"/>
              <a:buChar char="o"/>
            </a:pPr>
            <a:r>
              <a:rPr lang="en-GB" sz="2000" dirty="0"/>
              <a:t>has not received any COVID-19 vaccination in the previous 3 months. The </a:t>
            </a:r>
            <a:r>
              <a:rPr lang="en-GB" sz="2000" u="sng" dirty="0">
                <a:hlinkClick r:id="rId3"/>
              </a:rPr>
              <a:t>Green Book COVID-19 chapter 14a</a:t>
            </a:r>
            <a:r>
              <a:rPr lang="en-GB" sz="2000" dirty="0"/>
              <a:t>  states, for those eligible for vaccination during seasonal campaigns, a single dose is offered at least 3 months after any previous dose. This interval applies to any vaccine, regardless of the product given for the previous doses. Timing should follow the JCVI advice for that campaign, which aims to provide protection to the most vulnerable at the optimal time.</a:t>
            </a:r>
          </a:p>
          <a:p>
            <a:pPr fontAlgn="base"/>
            <a:r>
              <a:rPr lang="en-GB" sz="2000" dirty="0"/>
              <a:t>The only exceptions to the 3 month interval would be individuals who are immunosuppressed, these individuals would be recommended a second dose and in some circumstances may need to complete vaccinations within a treatment window. In this situation the minimum interval could be reduced to 3 weeks </a:t>
            </a:r>
            <a:r>
              <a:rPr lang="en-GB" sz="2000" u="sng" dirty="0">
                <a:hlinkClick r:id="rId3"/>
              </a:rPr>
              <a:t>Green Book COVID-19 chapter 14a</a:t>
            </a:r>
            <a:endParaRPr lang="en-GB" sz="2000" dirty="0"/>
          </a:p>
          <a:p>
            <a:pPr lvl="0" fontAlgn="base"/>
            <a:r>
              <a:rPr lang="en-GB" sz="2000" b="1" dirty="0"/>
              <a:t>Operational flexibility is permitted to offer the seasonal dose to eligible individuals expected to reach the target age during campaign windows.</a:t>
            </a:r>
          </a:p>
          <a:p>
            <a:endParaRPr lang="en-GB" sz="1800" dirty="0">
              <a:solidFill>
                <a:srgbClr val="002060"/>
              </a:solidFill>
              <a:effectLst/>
              <a:ea typeface="Calibri" panose="020F0502020204030204" pitchFamily="34" charset="0"/>
              <a:cs typeface="Arial"/>
            </a:endParaRPr>
          </a:p>
          <a:p>
            <a:pPr marL="0" lvl="0" indent="0" fontAlgn="base">
              <a:lnSpc>
                <a:spcPct val="115000"/>
              </a:lnSpc>
              <a:spcAft>
                <a:spcPts val="1200"/>
              </a:spcAft>
              <a:buNone/>
            </a:pPr>
            <a:endParaRPr lang="en-GB" sz="1800" dirty="0"/>
          </a:p>
        </p:txBody>
      </p:sp>
      <p:sp>
        <p:nvSpPr>
          <p:cNvPr id="5" name="Slide Number Placeholder 4">
            <a:extLst>
              <a:ext uri="{FF2B5EF4-FFF2-40B4-BE49-F238E27FC236}">
                <a16:creationId xmlns:a16="http://schemas.microsoft.com/office/drawing/2014/main" id="{4C5D6121-2E93-DB75-2F7D-2F34677CF35A}"/>
              </a:ext>
            </a:extLst>
          </p:cNvPr>
          <p:cNvSpPr>
            <a:spLocks noGrp="1"/>
          </p:cNvSpPr>
          <p:nvPr>
            <p:ph type="sldNum" sz="quarter" idx="12"/>
          </p:nvPr>
        </p:nvSpPr>
        <p:spPr/>
        <p:txBody>
          <a:bodyPr/>
          <a:lstStyle/>
          <a:p>
            <a:fld id="{561D0CCE-8DCC-44DC-A653-AE62B1D84A52}" type="slidenum">
              <a:rPr lang="en-GB" smtClean="0"/>
              <a:pPr/>
              <a:t>23</a:t>
            </a:fld>
            <a:endParaRPr lang="en-GB" dirty="0"/>
          </a:p>
        </p:txBody>
      </p:sp>
    </p:spTree>
    <p:extLst>
      <p:ext uri="{BB962C8B-B14F-4D97-AF65-F5344CB8AC3E}">
        <p14:creationId xmlns:p14="http://schemas.microsoft.com/office/powerpoint/2010/main" val="24459868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51081-DD60-4BF9-B1AD-E4F202B0CD51}"/>
              </a:ext>
            </a:extLst>
          </p:cNvPr>
          <p:cNvSpPr>
            <a:spLocks noGrp="1"/>
          </p:cNvSpPr>
          <p:nvPr>
            <p:ph type="title"/>
          </p:nvPr>
        </p:nvSpPr>
        <p:spPr>
          <a:xfrm>
            <a:off x="85060" y="136525"/>
            <a:ext cx="12106940" cy="1325563"/>
          </a:xfrm>
        </p:spPr>
        <p:txBody>
          <a:bodyPr/>
          <a:lstStyle/>
          <a:p>
            <a:pPr algn="ctr"/>
            <a:r>
              <a:rPr lang="en-GB" sz="3600" b="1" dirty="0"/>
              <a:t>Contraindications -</a:t>
            </a:r>
            <a:r>
              <a:rPr lang="en-GB" sz="3600" b="1" dirty="0">
                <a:solidFill>
                  <a:srgbClr val="002060"/>
                </a:solidFill>
                <a:ea typeface="Source Sans Pro"/>
                <a:cs typeface="+mn-cs"/>
              </a:rPr>
              <a:t> Moderna Spikevax® JN.1</a:t>
            </a:r>
            <a:r>
              <a:rPr lang="en-GB" sz="3600" b="1" dirty="0">
                <a:solidFill>
                  <a:srgbClr val="002060"/>
                </a:solidFill>
              </a:rPr>
              <a:t> </a:t>
            </a:r>
            <a:br>
              <a:rPr lang="en-GB" sz="3600" b="1" dirty="0">
                <a:solidFill>
                  <a:srgbClr val="002060"/>
                </a:solidFill>
              </a:rPr>
            </a:br>
            <a:r>
              <a:rPr lang="en-GB" sz="3600" b="1" dirty="0">
                <a:solidFill>
                  <a:srgbClr val="002060"/>
                </a:solidFill>
              </a:rPr>
              <a:t> COVID-19 vaccine</a:t>
            </a:r>
            <a:r>
              <a:rPr lang="en-GB" sz="3600" b="1" dirty="0"/>
              <a:t>  </a:t>
            </a:r>
          </a:p>
        </p:txBody>
      </p:sp>
      <p:sp>
        <p:nvSpPr>
          <p:cNvPr id="3" name="Content Placeholder 2">
            <a:extLst>
              <a:ext uri="{FF2B5EF4-FFF2-40B4-BE49-F238E27FC236}">
                <a16:creationId xmlns:a16="http://schemas.microsoft.com/office/drawing/2014/main" id="{4385A9FB-C2FF-4955-9694-33D3A17E83D7}"/>
              </a:ext>
            </a:extLst>
          </p:cNvPr>
          <p:cNvSpPr>
            <a:spLocks noGrp="1"/>
          </p:cNvSpPr>
          <p:nvPr>
            <p:ph idx="1"/>
          </p:nvPr>
        </p:nvSpPr>
        <p:spPr>
          <a:xfrm>
            <a:off x="731875" y="1595868"/>
            <a:ext cx="11090097" cy="4760482"/>
          </a:xfrm>
        </p:spPr>
        <p:txBody>
          <a:bodyPr/>
          <a:lstStyle/>
          <a:p>
            <a:r>
              <a:rPr lang="en-GB" sz="1800" dirty="0"/>
              <a:t>Vaccination should be postponed in individuals suffering from acute severe febrile illness or acute infection. The presence of a minor infection and/or low-grade fever should not delay vaccination. </a:t>
            </a:r>
          </a:p>
          <a:p>
            <a:pPr lvl="0"/>
            <a:r>
              <a:rPr lang="en-GB" sz="1800" dirty="0">
                <a:effectLst/>
                <a:ea typeface="Calibri" panose="020F0502020204030204" pitchFamily="34" charset="0"/>
              </a:rPr>
              <a:t>The vaccine is contraindicated in those who have had a previous systemic allergic reaction (including immediate-onset anaphylaxis) to:</a:t>
            </a:r>
            <a:endParaRPr lang="en-GB" sz="1800" dirty="0">
              <a:effectLst/>
              <a:ea typeface="Times New Roman" panose="02020603050405020304" pitchFamily="18" charset="0"/>
            </a:endParaRPr>
          </a:p>
          <a:p>
            <a:pPr marL="742950" lvl="1" indent="-285750">
              <a:buFont typeface="Courier New" panose="02070309020205020404" pitchFamily="49" charset="0"/>
              <a:buChar char="o"/>
            </a:pPr>
            <a:r>
              <a:rPr lang="en-GB" sz="1800" dirty="0">
                <a:effectLst/>
                <a:ea typeface="Calibri" panose="020F0502020204030204" pitchFamily="34" charset="0"/>
              </a:rPr>
              <a:t>a previous dose of a </a:t>
            </a:r>
            <a:r>
              <a:rPr lang="en-GB" sz="1800" dirty="0">
                <a:effectLst/>
                <a:latin typeface="Arial" panose="020B0604020202020204" pitchFamily="34" charset="0"/>
                <a:ea typeface="Times New Roman" panose="02020603050405020304" pitchFamily="18" charset="0"/>
              </a:rPr>
              <a:t>COVID-19 mRNA vaccine</a:t>
            </a:r>
            <a:endParaRPr lang="en-GB" sz="1800" dirty="0">
              <a:effectLst/>
              <a:ea typeface="Times New Roman" panose="02020603050405020304" pitchFamily="18" charset="0"/>
            </a:endParaRPr>
          </a:p>
          <a:p>
            <a:pPr marL="742950" lvl="1" indent="-285750">
              <a:buFont typeface="Courier New" panose="02070309020205020404" pitchFamily="49" charset="0"/>
              <a:buChar char="o"/>
            </a:pPr>
            <a:r>
              <a:rPr lang="en-GB" sz="1800" dirty="0">
                <a:effectLst/>
                <a:ea typeface="Calibri" panose="020F0502020204030204" pitchFamily="34" charset="0"/>
              </a:rPr>
              <a:t>any component (excipient) of the </a:t>
            </a:r>
            <a:r>
              <a:rPr lang="en-GB" sz="1800" dirty="0">
                <a:effectLst/>
                <a:latin typeface="Arial" panose="020B0604020202020204" pitchFamily="34" charset="0"/>
                <a:ea typeface="Times New Roman" panose="02020603050405020304" pitchFamily="18" charset="0"/>
              </a:rPr>
              <a:t>COVID-19 mRNA vaccine</a:t>
            </a:r>
            <a:endParaRPr lang="en-GB" sz="1800" dirty="0">
              <a:effectLst/>
              <a:latin typeface="Times New Roman" panose="02020603050405020304" pitchFamily="18" charset="0"/>
              <a:ea typeface="Times New Roman" panose="02020603050405020304" pitchFamily="18" charset="0"/>
            </a:endParaRPr>
          </a:p>
          <a:p>
            <a:pPr marL="457200" lvl="1" indent="0">
              <a:buNone/>
            </a:pPr>
            <a:endParaRPr lang="en-GB" sz="1800" dirty="0">
              <a:effectLst/>
              <a:latin typeface="Times New Roman" panose="02020603050405020304" pitchFamily="18" charset="0"/>
              <a:ea typeface="Times New Roman" panose="02020603050405020304" pitchFamily="18" charset="0"/>
            </a:endParaRPr>
          </a:p>
          <a:p>
            <a:pPr marL="0" indent="0">
              <a:lnSpc>
                <a:spcPct val="100000"/>
              </a:lnSpc>
              <a:spcAft>
                <a:spcPts val="800"/>
              </a:spcAft>
              <a:buNone/>
            </a:pPr>
            <a:r>
              <a:rPr lang="en-GB" sz="1800" b="1" dirty="0">
                <a:solidFill>
                  <a:srgbClr val="002060"/>
                </a:solidFill>
                <a:effectLst/>
                <a:latin typeface="Arial" panose="020B0604020202020204" pitchFamily="34" charset="0"/>
                <a:ea typeface="Calibri" panose="020F0502020204030204" pitchFamily="34" charset="0"/>
                <a:cs typeface="Times New Roman" panose="02020603050405020304" pitchFamily="18" charset="0"/>
              </a:rPr>
              <a:t>People with a history of allergy: </a:t>
            </a:r>
            <a:r>
              <a:rPr lang="en-GB"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A very small number of individuals have experienced anaphylaxis when receiving a COVID-19 vaccine. Anyone with a history of allergic reaction to an excipient in the COVID-19 vaccine should not receive that vaccine (except with expert advice), but those with any other allergies (such as a food allergy) – including those with prior anaphylaxis – can have the vaccine. </a:t>
            </a:r>
            <a:r>
              <a:rPr lang="en-GB" sz="1800" dirty="0">
                <a:effectLst/>
                <a:latin typeface="Arial" panose="020B0604020202020204" pitchFamily="34" charset="0"/>
                <a:ea typeface="Times New Roman" panose="02020603050405020304" pitchFamily="18" charset="0"/>
                <a:cs typeface="Times New Roman" panose="02020603050405020304" pitchFamily="18" charset="0"/>
              </a:rPr>
              <a:t>G</a:t>
            </a:r>
            <a:r>
              <a:rPr lang="en-GB" sz="1800" dirty="0">
                <a:effectLst/>
                <a:latin typeface="Arial" panose="020B0604020202020204" pitchFamily="34" charset="0"/>
                <a:ea typeface="Calibri" panose="020F0502020204030204" pitchFamily="34" charset="0"/>
              </a:rPr>
              <a:t>uidance about the management of individuals with a history of allergy should be followed (summarised in Table 5) </a:t>
            </a:r>
            <a:r>
              <a:rPr lang="en-GB" sz="1800" u="sng"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3"/>
              </a:rPr>
              <a:t>COVID-19: the green book, chapter 14a - GOV.UK (www.gov.uk)</a:t>
            </a:r>
            <a:r>
              <a:rPr lang="en-GB" sz="1800" u="sng"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a:t>
            </a:r>
            <a:endParaRPr lang="en-GB" sz="1800" dirty="0"/>
          </a:p>
          <a:p>
            <a:endParaRPr lang="en-GB" dirty="0"/>
          </a:p>
        </p:txBody>
      </p:sp>
      <p:sp>
        <p:nvSpPr>
          <p:cNvPr id="5" name="Slide Number Placeholder 4">
            <a:extLst>
              <a:ext uri="{FF2B5EF4-FFF2-40B4-BE49-F238E27FC236}">
                <a16:creationId xmlns:a16="http://schemas.microsoft.com/office/drawing/2014/main" id="{20EC2935-4633-4A2D-8D27-F364531FCF9B}"/>
              </a:ext>
            </a:extLst>
          </p:cNvPr>
          <p:cNvSpPr>
            <a:spLocks noGrp="1"/>
          </p:cNvSpPr>
          <p:nvPr>
            <p:ph type="sldNum" sz="quarter" idx="12"/>
          </p:nvPr>
        </p:nvSpPr>
        <p:spPr/>
        <p:txBody>
          <a:bodyPr/>
          <a:lstStyle/>
          <a:p>
            <a:fld id="{561D0CCE-8DCC-44DC-A653-AE62B1D84A52}" type="slidenum">
              <a:rPr lang="en-GB" smtClean="0"/>
              <a:pPr/>
              <a:t>24</a:t>
            </a:fld>
            <a:endParaRPr lang="en-GB"/>
          </a:p>
        </p:txBody>
      </p:sp>
    </p:spTree>
    <p:extLst>
      <p:ext uri="{BB962C8B-B14F-4D97-AF65-F5344CB8AC3E}">
        <p14:creationId xmlns:p14="http://schemas.microsoft.com/office/powerpoint/2010/main" val="28852134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59958-30DD-8E80-BAF2-324F47E52212}"/>
              </a:ext>
            </a:extLst>
          </p:cNvPr>
          <p:cNvSpPr>
            <a:spLocks noGrp="1"/>
          </p:cNvSpPr>
          <p:nvPr>
            <p:ph type="title"/>
          </p:nvPr>
        </p:nvSpPr>
        <p:spPr>
          <a:xfrm>
            <a:off x="184934" y="0"/>
            <a:ext cx="12007065" cy="1325563"/>
          </a:xfrm>
        </p:spPr>
        <p:txBody>
          <a:bodyPr/>
          <a:lstStyle/>
          <a:p>
            <a:pPr algn="ctr"/>
            <a:r>
              <a:rPr lang="en-GB" sz="3600" b="1" dirty="0"/>
              <a:t>Presentation-</a:t>
            </a:r>
            <a:r>
              <a:rPr lang="en-GB" sz="3600" b="1" dirty="0">
                <a:solidFill>
                  <a:srgbClr val="002060"/>
                </a:solidFill>
                <a:ea typeface="Source Sans Pro"/>
                <a:cs typeface="+mn-cs"/>
              </a:rPr>
              <a:t> Moderna Spikevax® JN.1</a:t>
            </a:r>
            <a:r>
              <a:rPr lang="en-GB" sz="3600" b="1" dirty="0">
                <a:solidFill>
                  <a:srgbClr val="002060"/>
                </a:solidFill>
              </a:rPr>
              <a:t> </a:t>
            </a:r>
            <a:br>
              <a:rPr lang="en-GB" sz="3600" b="1" dirty="0">
                <a:solidFill>
                  <a:srgbClr val="002060"/>
                </a:solidFill>
              </a:rPr>
            </a:br>
            <a:r>
              <a:rPr lang="en-GB" sz="3600" b="1" dirty="0">
                <a:solidFill>
                  <a:srgbClr val="002060"/>
                </a:solidFill>
              </a:rPr>
              <a:t>COVID-19 vaccine</a:t>
            </a:r>
            <a:r>
              <a:rPr lang="en-GB" sz="3600" b="1" dirty="0"/>
              <a:t> </a:t>
            </a:r>
            <a:endParaRPr lang="en-GB" sz="3600" dirty="0"/>
          </a:p>
        </p:txBody>
      </p:sp>
      <p:sp>
        <p:nvSpPr>
          <p:cNvPr id="3" name="Content Placeholder 2">
            <a:extLst>
              <a:ext uri="{FF2B5EF4-FFF2-40B4-BE49-F238E27FC236}">
                <a16:creationId xmlns:a16="http://schemas.microsoft.com/office/drawing/2014/main" id="{AF040960-7E57-0D96-93D6-E00C39B72EA3}"/>
              </a:ext>
            </a:extLst>
          </p:cNvPr>
          <p:cNvSpPr>
            <a:spLocks noGrp="1"/>
          </p:cNvSpPr>
          <p:nvPr>
            <p:ph idx="1"/>
          </p:nvPr>
        </p:nvSpPr>
        <p:spPr>
          <a:xfrm>
            <a:off x="184934" y="1088944"/>
            <a:ext cx="11822132" cy="4351338"/>
          </a:xfrm>
        </p:spPr>
        <p:txBody>
          <a:bodyPr/>
          <a:lstStyle/>
          <a:p>
            <a:r>
              <a:rPr lang="en-GB" sz="1800" dirty="0"/>
              <a:t>Multidose vial (0.1 mg/mL) 2.5 mL dispersion in a multidose vial (type 1 or type 1 equivalent glass) with a stopper (</a:t>
            </a:r>
            <a:r>
              <a:rPr lang="en-GB" sz="1800" dirty="0" err="1"/>
              <a:t>chlorobutyl</a:t>
            </a:r>
            <a:r>
              <a:rPr lang="en-GB" sz="1800" dirty="0"/>
              <a:t> rubber) and a </a:t>
            </a:r>
            <a:r>
              <a:rPr lang="en-GB" sz="1800" b="1" dirty="0"/>
              <a:t>blue flip-off plastic cap </a:t>
            </a:r>
            <a:r>
              <a:rPr lang="en-GB" sz="1800" dirty="0"/>
              <a:t>with seal (aluminium seal). </a:t>
            </a:r>
          </a:p>
          <a:p>
            <a:r>
              <a:rPr lang="en-GB" sz="1800" dirty="0">
                <a:solidFill>
                  <a:srgbClr val="002060"/>
                </a:solidFill>
              </a:rPr>
              <a:t>Comes in a multi-dose vial, </a:t>
            </a:r>
            <a:r>
              <a:rPr lang="en-GB" sz="1800" b="1" dirty="0">
                <a:solidFill>
                  <a:srgbClr val="002060"/>
                </a:solidFill>
              </a:rPr>
              <a:t>does not require reconstitution or dilution.</a:t>
            </a:r>
          </a:p>
          <a:p>
            <a:r>
              <a:rPr lang="en-GB" sz="1800" dirty="0"/>
              <a:t>Pack size: 10 multidose vials. Each vial contains 2.5 </a:t>
            </a:r>
            <a:r>
              <a:rPr lang="en-GB" sz="1800" dirty="0" err="1"/>
              <a:t>mL.</a:t>
            </a:r>
            <a:endParaRPr lang="en-GB" sz="1800" dirty="0"/>
          </a:p>
          <a:p>
            <a:r>
              <a:rPr lang="en-GB" sz="1800" dirty="0"/>
              <a:t>The vaccine should be prepared and administered by a trained healthcare professional using aseptic technique to ensure sterility of the dispersion. </a:t>
            </a:r>
            <a:r>
              <a:rPr lang="en-GB" sz="1800" b="1" dirty="0"/>
              <a:t>The vaccine comes ready to use once thawed. </a:t>
            </a:r>
          </a:p>
          <a:p>
            <a:r>
              <a:rPr lang="en-GB" sz="1800" b="1" dirty="0"/>
              <a:t>Do not shake or dilute</a:t>
            </a:r>
            <a:r>
              <a:rPr lang="en-GB" sz="1800" dirty="0"/>
              <a:t>. </a:t>
            </a:r>
          </a:p>
          <a:p>
            <a:r>
              <a:rPr lang="en-GB" sz="1800" b="1" dirty="0"/>
              <a:t>Swirl the vial gently after thawing and before each withdrawal. </a:t>
            </a:r>
          </a:p>
          <a:p>
            <a:r>
              <a:rPr lang="en-GB" sz="1800" dirty="0"/>
              <a:t>Confirm liquid is white to off white in colour in both vial and syringe. If discolouration and other particulate matter is present, do not administer the vaccine .</a:t>
            </a:r>
          </a:p>
          <a:p>
            <a:r>
              <a:rPr lang="en-GB" sz="1800" dirty="0"/>
              <a:t>Pierce the stopper preferably at a different site each time. Moderna Spikevax JN.1 vials are multidose. Five (5) doses (of 0.5 mL each) can be withdrawn from each vial.</a:t>
            </a:r>
          </a:p>
          <a:p>
            <a:r>
              <a:rPr lang="en-GB" sz="1800" dirty="0"/>
              <a:t>An additional overfill is included in each vial to ensure that 5 doses of 0.5 mL can be delivered. </a:t>
            </a:r>
          </a:p>
        </p:txBody>
      </p:sp>
      <p:sp>
        <p:nvSpPr>
          <p:cNvPr id="5" name="Slide Number Placeholder 4">
            <a:extLst>
              <a:ext uri="{FF2B5EF4-FFF2-40B4-BE49-F238E27FC236}">
                <a16:creationId xmlns:a16="http://schemas.microsoft.com/office/drawing/2014/main" id="{D0D621FB-B801-6151-1423-92D593ED355A}"/>
              </a:ext>
            </a:extLst>
          </p:cNvPr>
          <p:cNvSpPr>
            <a:spLocks noGrp="1"/>
          </p:cNvSpPr>
          <p:nvPr>
            <p:ph type="sldNum" sz="quarter" idx="12"/>
          </p:nvPr>
        </p:nvSpPr>
        <p:spPr/>
        <p:txBody>
          <a:bodyPr/>
          <a:lstStyle/>
          <a:p>
            <a:fld id="{561D0CCE-8DCC-44DC-A653-AE62B1D84A52}" type="slidenum">
              <a:rPr lang="en-GB" smtClean="0"/>
              <a:pPr/>
              <a:t>25</a:t>
            </a:fld>
            <a:endParaRPr lang="en-GB"/>
          </a:p>
        </p:txBody>
      </p:sp>
      <p:sp>
        <p:nvSpPr>
          <p:cNvPr id="7" name="TextBox 6">
            <a:extLst>
              <a:ext uri="{FF2B5EF4-FFF2-40B4-BE49-F238E27FC236}">
                <a16:creationId xmlns:a16="http://schemas.microsoft.com/office/drawing/2014/main" id="{8B57E17B-8BFA-0AD3-EF5A-6E5E7F4E8FA7}"/>
              </a:ext>
            </a:extLst>
          </p:cNvPr>
          <p:cNvSpPr txBox="1"/>
          <p:nvPr/>
        </p:nvSpPr>
        <p:spPr>
          <a:xfrm>
            <a:off x="-402405" y="5798455"/>
            <a:ext cx="12996809"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hlinkClick r:id="rId3"/>
              </a:rPr>
              <a:t>Spikevax JN.1 0.1 mg/mL dispersion for injection - Summary of Product Characteristics (SmPC) - (</a:t>
            </a:r>
            <a:r>
              <a:rPr lang="en-GB" sz="1600" dirty="0" err="1">
                <a:hlinkClick r:id="rId3"/>
              </a:rPr>
              <a:t>emc</a:t>
            </a:r>
            <a:r>
              <a:rPr lang="en-GB" sz="1600" dirty="0">
                <a:hlinkClick r:id="rId3"/>
              </a:rPr>
              <a:t>) (medicines.org.uk)</a:t>
            </a:r>
            <a:endParaRPr lang="en-GB" sz="1600" dirty="0"/>
          </a:p>
        </p:txBody>
      </p:sp>
    </p:spTree>
    <p:extLst>
      <p:ext uri="{BB962C8B-B14F-4D97-AF65-F5344CB8AC3E}">
        <p14:creationId xmlns:p14="http://schemas.microsoft.com/office/powerpoint/2010/main" val="2440526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BC24A1-4DEF-C2CE-766D-3C566A7DEBC2}"/>
              </a:ext>
            </a:extLst>
          </p:cNvPr>
          <p:cNvSpPr>
            <a:spLocks noGrp="1"/>
          </p:cNvSpPr>
          <p:nvPr>
            <p:ph type="title"/>
          </p:nvPr>
        </p:nvSpPr>
        <p:spPr>
          <a:xfrm>
            <a:off x="-205483" y="200070"/>
            <a:ext cx="11835829" cy="1325563"/>
          </a:xfrm>
        </p:spPr>
        <p:txBody>
          <a:bodyPr/>
          <a:lstStyle/>
          <a:p>
            <a:pPr algn="ctr"/>
            <a:r>
              <a:rPr lang="en-GB" sz="3600" b="1" dirty="0"/>
              <a:t>Adverse reactions</a:t>
            </a:r>
          </a:p>
        </p:txBody>
      </p:sp>
      <p:sp>
        <p:nvSpPr>
          <p:cNvPr id="3" name="Content Placeholder 2">
            <a:extLst>
              <a:ext uri="{FF2B5EF4-FFF2-40B4-BE49-F238E27FC236}">
                <a16:creationId xmlns:a16="http://schemas.microsoft.com/office/drawing/2014/main" id="{46BAA8E4-5B75-F152-0153-22CA12BFD713}"/>
              </a:ext>
            </a:extLst>
          </p:cNvPr>
          <p:cNvSpPr>
            <a:spLocks noGrp="1"/>
          </p:cNvSpPr>
          <p:nvPr>
            <p:ph idx="1"/>
          </p:nvPr>
        </p:nvSpPr>
        <p:spPr>
          <a:xfrm>
            <a:off x="561654" y="576263"/>
            <a:ext cx="10515600" cy="4351338"/>
          </a:xfrm>
        </p:spPr>
        <p:txBody>
          <a:bodyPr/>
          <a:lstStyle/>
          <a:p>
            <a:pPr marR="21590">
              <a:lnSpc>
                <a:spcPct val="107000"/>
              </a:lnSpc>
              <a:spcBef>
                <a:spcPts val="600"/>
              </a:spcBef>
              <a:spcAft>
                <a:spcPts val="6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A</a:t>
            </a:r>
            <a:r>
              <a:rPr lang="en-GB" sz="1800" spc="10" dirty="0">
                <a:effectLst/>
                <a:latin typeface="Arial" panose="020B0604020202020204" pitchFamily="34" charset="0"/>
                <a:ea typeface="Times New Roman" panose="02020603050405020304" pitchFamily="18" charset="0"/>
                <a:cs typeface="Arial" panose="020B0604020202020204" pitchFamily="34" charset="0"/>
              </a:rPr>
              <a:t> </a:t>
            </a:r>
            <a:r>
              <a:rPr lang="en-GB" sz="1800" spc="-10" dirty="0">
                <a:effectLst/>
                <a:latin typeface="Arial" panose="020B0604020202020204" pitchFamily="34" charset="0"/>
                <a:ea typeface="Times New Roman" panose="02020603050405020304" pitchFamily="18" charset="0"/>
                <a:cs typeface="Arial" panose="020B0604020202020204" pitchFamily="34" charset="0"/>
              </a:rPr>
              <a:t>detaile</a:t>
            </a:r>
            <a:r>
              <a:rPr lang="en-GB" sz="1800" dirty="0">
                <a:effectLst/>
                <a:latin typeface="Arial" panose="020B0604020202020204" pitchFamily="34" charset="0"/>
                <a:ea typeface="Times New Roman" panose="02020603050405020304" pitchFamily="18" charset="0"/>
                <a:cs typeface="Arial" panose="020B0604020202020204" pitchFamily="34" charset="0"/>
              </a:rPr>
              <a:t>d</a:t>
            </a:r>
            <a:r>
              <a:rPr lang="en-GB" sz="1800" spc="10" dirty="0">
                <a:effectLst/>
                <a:latin typeface="Arial" panose="020B0604020202020204" pitchFamily="34" charset="0"/>
                <a:ea typeface="Times New Roman" panose="02020603050405020304" pitchFamily="18" charset="0"/>
                <a:cs typeface="Arial" panose="020B0604020202020204" pitchFamily="34" charset="0"/>
              </a:rPr>
              <a:t> </a:t>
            </a:r>
            <a:r>
              <a:rPr lang="en-GB" sz="1800" spc="-10" dirty="0">
                <a:effectLst/>
                <a:latin typeface="Arial" panose="020B0604020202020204" pitchFamily="34" charset="0"/>
                <a:ea typeface="Times New Roman" panose="02020603050405020304" pitchFamily="18" charset="0"/>
                <a:cs typeface="Arial" panose="020B0604020202020204" pitchFamily="34" charset="0"/>
              </a:rPr>
              <a:t>list o</a:t>
            </a:r>
            <a:r>
              <a:rPr lang="en-GB" sz="1800" dirty="0">
                <a:effectLst/>
                <a:latin typeface="Arial" panose="020B0604020202020204" pitchFamily="34" charset="0"/>
                <a:ea typeface="Times New Roman" panose="02020603050405020304" pitchFamily="18" charset="0"/>
                <a:cs typeface="Arial" panose="020B0604020202020204" pitchFamily="34" charset="0"/>
              </a:rPr>
              <a:t>f</a:t>
            </a:r>
            <a:r>
              <a:rPr lang="en-GB" sz="1800" spc="40" dirty="0">
                <a:effectLst/>
                <a:latin typeface="Arial" panose="020B0604020202020204" pitchFamily="34" charset="0"/>
                <a:ea typeface="Times New Roman" panose="02020603050405020304" pitchFamily="18" charset="0"/>
                <a:cs typeface="Arial" panose="020B0604020202020204" pitchFamily="34" charset="0"/>
              </a:rPr>
              <a:t> </a:t>
            </a:r>
            <a:r>
              <a:rPr lang="en-GB" sz="1800" spc="-10" dirty="0">
                <a:effectLst/>
                <a:latin typeface="Arial" panose="020B0604020202020204" pitchFamily="34" charset="0"/>
                <a:ea typeface="Times New Roman" panose="02020603050405020304" pitchFamily="18" charset="0"/>
                <a:cs typeface="Arial" panose="020B0604020202020204" pitchFamily="34" charset="0"/>
              </a:rPr>
              <a:t>ad</a:t>
            </a:r>
            <a:r>
              <a:rPr lang="en-GB" sz="1800" spc="-25" dirty="0">
                <a:effectLst/>
                <a:latin typeface="Arial" panose="020B0604020202020204" pitchFamily="34" charset="0"/>
                <a:ea typeface="Times New Roman" panose="02020603050405020304" pitchFamily="18" charset="0"/>
                <a:cs typeface="Arial" panose="020B0604020202020204" pitchFamily="34" charset="0"/>
              </a:rPr>
              <a:t>v</a:t>
            </a:r>
            <a:r>
              <a:rPr lang="en-GB" sz="1800" spc="-10" dirty="0">
                <a:effectLst/>
                <a:latin typeface="Arial" panose="020B0604020202020204" pitchFamily="34" charset="0"/>
                <a:ea typeface="Times New Roman" panose="02020603050405020304" pitchFamily="18" charset="0"/>
                <a:cs typeface="Arial" panose="020B0604020202020204" pitchFamily="34" charset="0"/>
              </a:rPr>
              <a:t>ers</a:t>
            </a:r>
            <a:r>
              <a:rPr lang="en-GB" sz="1800" dirty="0">
                <a:effectLst/>
                <a:latin typeface="Arial" panose="020B0604020202020204" pitchFamily="34" charset="0"/>
                <a:ea typeface="Times New Roman" panose="02020603050405020304" pitchFamily="18" charset="0"/>
                <a:cs typeface="Arial" panose="020B0604020202020204" pitchFamily="34" charset="0"/>
              </a:rPr>
              <a:t>e</a:t>
            </a:r>
            <a:r>
              <a:rPr lang="en-GB" sz="1800" spc="40" dirty="0">
                <a:effectLst/>
                <a:latin typeface="Arial" panose="020B0604020202020204" pitchFamily="34" charset="0"/>
                <a:ea typeface="Times New Roman" panose="02020603050405020304" pitchFamily="18" charset="0"/>
                <a:cs typeface="Arial" panose="020B0604020202020204" pitchFamily="34" charset="0"/>
              </a:rPr>
              <a:t> </a:t>
            </a:r>
            <a:r>
              <a:rPr lang="en-GB" sz="1800" spc="-10" dirty="0">
                <a:effectLst/>
                <a:latin typeface="Arial" panose="020B0604020202020204" pitchFamily="34" charset="0"/>
                <a:ea typeface="Times New Roman" panose="02020603050405020304" pitchFamily="18" charset="0"/>
                <a:cs typeface="Arial" panose="020B0604020202020204" pitchFamily="34" charset="0"/>
              </a:rPr>
              <a:t>reaction</a:t>
            </a:r>
            <a:r>
              <a:rPr lang="en-GB" sz="1800" dirty="0">
                <a:effectLst/>
                <a:latin typeface="Arial" panose="020B0604020202020204" pitchFamily="34" charset="0"/>
                <a:ea typeface="Times New Roman" panose="02020603050405020304" pitchFamily="18" charset="0"/>
                <a:cs typeface="Arial" panose="020B0604020202020204" pitchFamily="34" charset="0"/>
              </a:rPr>
              <a:t>s</a:t>
            </a:r>
            <a:r>
              <a:rPr lang="en-GB" sz="1800" spc="40" dirty="0">
                <a:effectLst/>
                <a:latin typeface="Arial" panose="020B0604020202020204" pitchFamily="34" charset="0"/>
                <a:ea typeface="Times New Roman" panose="02020603050405020304" pitchFamily="18" charset="0"/>
                <a:cs typeface="Arial" panose="020B0604020202020204" pitchFamily="34" charset="0"/>
              </a:rPr>
              <a:t> </a:t>
            </a:r>
            <a:r>
              <a:rPr lang="en-GB" sz="1800" spc="-10" dirty="0">
                <a:effectLst/>
                <a:latin typeface="Arial" panose="020B0604020202020204" pitchFamily="34" charset="0"/>
                <a:ea typeface="Times New Roman" panose="02020603050405020304" pitchFamily="18" charset="0"/>
                <a:cs typeface="Arial" panose="020B0604020202020204" pitchFamily="34" charset="0"/>
              </a:rPr>
              <a:t>i</a:t>
            </a:r>
            <a:r>
              <a:rPr lang="en-GB" sz="1800" dirty="0">
                <a:effectLst/>
                <a:latin typeface="Arial" panose="020B0604020202020204" pitchFamily="34" charset="0"/>
                <a:ea typeface="Times New Roman" panose="02020603050405020304" pitchFamily="18" charset="0"/>
                <a:cs typeface="Arial" panose="020B0604020202020204" pitchFamily="34" charset="0"/>
              </a:rPr>
              <a:t>s</a:t>
            </a:r>
            <a:r>
              <a:rPr lang="en-GB" sz="1800" spc="40" dirty="0">
                <a:effectLst/>
                <a:latin typeface="Arial" panose="020B0604020202020204" pitchFamily="34" charset="0"/>
                <a:ea typeface="Times New Roman" panose="02020603050405020304" pitchFamily="18" charset="0"/>
                <a:cs typeface="Arial" panose="020B0604020202020204" pitchFamily="34" charset="0"/>
              </a:rPr>
              <a:t> </a:t>
            </a:r>
            <a:r>
              <a:rPr lang="en-GB" sz="1800" spc="-45" dirty="0">
                <a:effectLst/>
                <a:latin typeface="Arial" panose="020B0604020202020204" pitchFamily="34" charset="0"/>
                <a:ea typeface="Times New Roman" panose="02020603050405020304" pitchFamily="18" charset="0"/>
                <a:cs typeface="Arial" panose="020B0604020202020204" pitchFamily="34" charset="0"/>
              </a:rPr>
              <a:t>a</a:t>
            </a:r>
            <a:r>
              <a:rPr lang="en-GB" sz="1800" spc="-35" dirty="0">
                <a:effectLst/>
                <a:latin typeface="Arial" panose="020B0604020202020204" pitchFamily="34" charset="0"/>
                <a:ea typeface="Times New Roman" panose="02020603050405020304" pitchFamily="18" charset="0"/>
                <a:cs typeface="Arial" panose="020B0604020202020204" pitchFamily="34" charset="0"/>
              </a:rPr>
              <a:t>v</a:t>
            </a:r>
            <a:r>
              <a:rPr lang="en-GB" sz="1800" spc="-10" dirty="0">
                <a:effectLst/>
                <a:latin typeface="Arial" panose="020B0604020202020204" pitchFamily="34" charset="0"/>
                <a:ea typeface="Times New Roman" panose="02020603050405020304" pitchFamily="18" charset="0"/>
                <a:cs typeface="Arial" panose="020B0604020202020204" pitchFamily="34" charset="0"/>
              </a:rPr>
              <a:t>aila</a:t>
            </a:r>
            <a:r>
              <a:rPr lang="en-GB" sz="1800" spc="-30" dirty="0">
                <a:effectLst/>
                <a:latin typeface="Arial" panose="020B0604020202020204" pitchFamily="34" charset="0"/>
                <a:ea typeface="Times New Roman" panose="02020603050405020304" pitchFamily="18" charset="0"/>
                <a:cs typeface="Arial" panose="020B0604020202020204" pitchFamily="34" charset="0"/>
              </a:rPr>
              <a:t>b</a:t>
            </a:r>
            <a:r>
              <a:rPr lang="en-GB" sz="1800" spc="-10" dirty="0">
                <a:effectLst/>
                <a:latin typeface="Arial" panose="020B0604020202020204" pitchFamily="34" charset="0"/>
                <a:ea typeface="Times New Roman" panose="02020603050405020304" pitchFamily="18" charset="0"/>
                <a:cs typeface="Arial" panose="020B0604020202020204" pitchFamily="34" charset="0"/>
              </a:rPr>
              <a:t>l</a:t>
            </a:r>
            <a:r>
              <a:rPr lang="en-GB" sz="1800" dirty="0">
                <a:effectLst/>
                <a:latin typeface="Arial" panose="020B0604020202020204" pitchFamily="34" charset="0"/>
                <a:ea typeface="Times New Roman" panose="02020603050405020304" pitchFamily="18" charset="0"/>
                <a:cs typeface="Arial" panose="020B0604020202020204" pitchFamily="34" charset="0"/>
              </a:rPr>
              <a:t>e</a:t>
            </a:r>
            <a:r>
              <a:rPr lang="en-GB" sz="1800" spc="40" dirty="0">
                <a:effectLst/>
                <a:latin typeface="Arial" panose="020B0604020202020204" pitchFamily="34" charset="0"/>
                <a:ea typeface="Times New Roman" panose="02020603050405020304" pitchFamily="18" charset="0"/>
                <a:cs typeface="Arial" panose="020B0604020202020204" pitchFamily="34" charset="0"/>
              </a:rPr>
              <a:t> </a:t>
            </a:r>
            <a:r>
              <a:rPr lang="en-GB" sz="1800" spc="-10" dirty="0">
                <a:effectLst/>
                <a:latin typeface="Arial" panose="020B0604020202020204" pitchFamily="34" charset="0"/>
                <a:ea typeface="Times New Roman" panose="02020603050405020304" pitchFamily="18" charset="0"/>
                <a:cs typeface="Arial" panose="020B0604020202020204" pitchFamily="34" charset="0"/>
              </a:rPr>
              <a:t>i</a:t>
            </a:r>
            <a:r>
              <a:rPr lang="en-GB" sz="1800" dirty="0">
                <a:effectLst/>
                <a:latin typeface="Arial" panose="020B0604020202020204" pitchFamily="34" charset="0"/>
                <a:ea typeface="Times New Roman" panose="02020603050405020304" pitchFamily="18" charset="0"/>
                <a:cs typeface="Arial" panose="020B0604020202020204" pitchFamily="34" charset="0"/>
              </a:rPr>
              <a:t>n</a:t>
            </a:r>
            <a:r>
              <a:rPr lang="en-GB" sz="1800" spc="40" dirty="0">
                <a:effectLst/>
                <a:latin typeface="Arial" panose="020B0604020202020204" pitchFamily="34" charset="0"/>
                <a:ea typeface="Times New Roman" panose="02020603050405020304" pitchFamily="18" charset="0"/>
                <a:cs typeface="Arial" panose="020B0604020202020204" pitchFamily="34" charset="0"/>
              </a:rPr>
              <a:t> </a:t>
            </a:r>
            <a:r>
              <a:rPr lang="en-GB" sz="1800" spc="-10" dirty="0">
                <a:effectLst/>
                <a:latin typeface="Arial" panose="020B0604020202020204" pitchFamily="34" charset="0"/>
                <a:ea typeface="Times New Roman" panose="02020603050405020304" pitchFamily="18" charset="0"/>
                <a:cs typeface="Arial" panose="020B0604020202020204" pitchFamily="34" charset="0"/>
              </a:rPr>
              <a:t>th</a:t>
            </a:r>
            <a:r>
              <a:rPr lang="en-GB" sz="1800" dirty="0">
                <a:effectLst/>
                <a:latin typeface="Arial" panose="020B0604020202020204" pitchFamily="34" charset="0"/>
                <a:ea typeface="Times New Roman" panose="02020603050405020304" pitchFamily="18" charset="0"/>
                <a:cs typeface="Arial" panose="020B0604020202020204" pitchFamily="34" charset="0"/>
              </a:rPr>
              <a:t>e</a:t>
            </a:r>
            <a:r>
              <a:rPr lang="en-GB" sz="1800" spc="40" dirty="0">
                <a:effectLst/>
                <a:latin typeface="Arial" panose="020B0604020202020204" pitchFamily="34" charset="0"/>
                <a:ea typeface="Times New Roman" panose="02020603050405020304" pitchFamily="18" charset="0"/>
                <a:cs typeface="Arial" panose="020B0604020202020204" pitchFamily="34" charset="0"/>
              </a:rPr>
              <a:t> </a:t>
            </a:r>
            <a:r>
              <a:rPr lang="en-GB" sz="1800" u="sng" dirty="0">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3"/>
              </a:rPr>
              <a:t>Summary of Product Characteristics</a:t>
            </a:r>
            <a:r>
              <a:rPr lang="en-GB" sz="1800"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hlinkClick r:id="rId3"/>
              </a:rPr>
              <a:t>.</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a:lnSpc>
                <a:spcPct val="107000"/>
              </a:lnSpc>
              <a:spcBef>
                <a:spcPts val="600"/>
              </a:spcBef>
              <a:spcAft>
                <a:spcPts val="600"/>
              </a:spcAft>
              <a:tabLst>
                <a:tab pos="2865755" algn="ctr"/>
                <a:tab pos="5731510" algn="r"/>
              </a:tabLst>
            </a:pPr>
            <a:r>
              <a:rPr lang="x-none" sz="1800" dirty="0">
                <a:effectLst/>
                <a:latin typeface="Arial" panose="020B0604020202020204" pitchFamily="34" charset="0"/>
                <a:ea typeface="Times New Roman" panose="02020603050405020304" pitchFamily="18" charset="0"/>
                <a:cs typeface="Arial" panose="020B0604020202020204" pitchFamily="34" charset="0"/>
              </a:rPr>
              <a:t>The most frequently reported adverse effects (affecting between 1 in 10 people and 1 in 100</a:t>
            </a:r>
            <a:r>
              <a:rPr lang="en-GB" sz="1800" dirty="0">
                <a:effectLst/>
                <a:latin typeface="Arial" panose="020B0604020202020204" pitchFamily="34" charset="0"/>
                <a:ea typeface="Times New Roman" panose="02020603050405020304" pitchFamily="18" charset="0"/>
                <a:cs typeface="Arial" panose="020B0604020202020204" pitchFamily="34" charset="0"/>
              </a:rPr>
              <a:t>0</a:t>
            </a:r>
            <a:r>
              <a:rPr lang="x-none" sz="1800" dirty="0">
                <a:effectLst/>
                <a:latin typeface="Arial" panose="020B0604020202020204" pitchFamily="34" charset="0"/>
                <a:ea typeface="Times New Roman" panose="02020603050405020304" pitchFamily="18" charset="0"/>
                <a:cs typeface="Arial" panose="020B0604020202020204" pitchFamily="34" charset="0"/>
              </a:rPr>
              <a:t> people) include:</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R="21590" lvl="0">
              <a:lnSpc>
                <a:spcPct val="100000"/>
              </a:lnSpc>
              <a:spcBef>
                <a:spcPts val="600"/>
              </a:spcBef>
              <a:spcAft>
                <a:spcPts val="600"/>
              </a:spcAft>
              <a:buFont typeface="Courier New" panose="02070309020205020404" pitchFamily="49" charset="0"/>
              <a:buChar char="o"/>
            </a:pPr>
            <a:r>
              <a:rPr lang="en-GB" sz="1800" dirty="0">
                <a:effectLst/>
                <a:latin typeface="Arial" panose="020B0604020202020204" pitchFamily="34" charset="0"/>
                <a:ea typeface="Calibri" panose="020F0502020204030204" pitchFamily="34" charset="0"/>
                <a:cs typeface="Arial" panose="020B0604020202020204" pitchFamily="34" charset="0"/>
              </a:rPr>
              <a:t>headache, dizziness, insomnia</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R="21590" lvl="0">
              <a:lnSpc>
                <a:spcPct val="100000"/>
              </a:lnSpc>
              <a:spcBef>
                <a:spcPts val="600"/>
              </a:spcBef>
              <a:spcAft>
                <a:spcPts val="600"/>
              </a:spcAft>
              <a:buFont typeface="Courier New" panose="02070309020205020404" pitchFamily="49" charset="0"/>
              <a:buChar char="o"/>
            </a:pPr>
            <a:r>
              <a:rPr lang="en-GB" sz="1800" dirty="0">
                <a:effectLst/>
                <a:latin typeface="Arial" panose="020B0604020202020204" pitchFamily="34" charset="0"/>
                <a:ea typeface="Calibri" panose="020F0502020204030204" pitchFamily="34" charset="0"/>
                <a:cs typeface="Arial" panose="020B0604020202020204" pitchFamily="34" charset="0"/>
              </a:rPr>
              <a:t>diarrhoea, nausea, vomiting, reduced appetite</a:t>
            </a:r>
            <a:endParaRPr lang="en-GB" sz="1800" dirty="0">
              <a:latin typeface="Arial" panose="020B0604020202020204" pitchFamily="34" charset="0"/>
              <a:ea typeface="Calibri" panose="020F0502020204030204" pitchFamily="34" charset="0"/>
              <a:cs typeface="Times New Roman" panose="02020603050405020304" pitchFamily="18" charset="0"/>
            </a:endParaRPr>
          </a:p>
          <a:p>
            <a:pPr marR="21590" lvl="0">
              <a:lnSpc>
                <a:spcPct val="100000"/>
              </a:lnSpc>
              <a:spcBef>
                <a:spcPts val="600"/>
              </a:spcBef>
              <a:spcAft>
                <a:spcPts val="600"/>
              </a:spcAft>
              <a:buFont typeface="Courier New" panose="02070309020205020404" pitchFamily="49" charset="0"/>
              <a:buChar char="o"/>
            </a:pPr>
            <a:r>
              <a:rPr lang="en-GB" sz="1800" dirty="0">
                <a:effectLst/>
                <a:latin typeface="Arial" panose="020B0604020202020204" pitchFamily="34" charset="0"/>
                <a:ea typeface="Calibri" panose="020F0502020204030204" pitchFamily="34" charset="0"/>
              </a:rPr>
              <a:t>muscle and or joint pain</a:t>
            </a:r>
          </a:p>
          <a:p>
            <a:pPr marR="21590" lvl="0">
              <a:lnSpc>
                <a:spcPct val="100000"/>
              </a:lnSpc>
              <a:spcBef>
                <a:spcPts val="600"/>
              </a:spcBef>
              <a:spcAft>
                <a:spcPts val="600"/>
              </a:spcAft>
              <a:buFont typeface="Courier New" panose="02070309020205020404" pitchFamily="49" charset="0"/>
              <a:buChar char="o"/>
            </a:pPr>
            <a:r>
              <a:rPr lang="en-GB" sz="1800" dirty="0">
                <a:effectLst/>
                <a:latin typeface="Arial" panose="020B0604020202020204" pitchFamily="34" charset="0"/>
                <a:ea typeface="Calibri" panose="020F0502020204030204" pitchFamily="34" charset="0"/>
                <a:cs typeface="Arial" panose="020B0604020202020204" pitchFamily="34" charset="0"/>
              </a:rPr>
              <a:t>pain in the vaccinated arm</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R="21590" lvl="0">
              <a:lnSpc>
                <a:spcPct val="100000"/>
              </a:lnSpc>
              <a:spcBef>
                <a:spcPts val="600"/>
              </a:spcBef>
              <a:spcAft>
                <a:spcPts val="600"/>
              </a:spcAft>
              <a:buFont typeface="Courier New" panose="02070309020205020404" pitchFamily="49" charset="0"/>
              <a:buChar char="o"/>
            </a:pPr>
            <a:r>
              <a:rPr lang="en-GB" sz="1800" dirty="0">
                <a:effectLst/>
                <a:latin typeface="Arial" panose="020B0604020202020204" pitchFamily="34" charset="0"/>
                <a:ea typeface="Calibri" panose="020F0502020204030204" pitchFamily="34" charset="0"/>
                <a:cs typeface="Arial" panose="020B0604020202020204" pitchFamily="34" charset="0"/>
              </a:rPr>
              <a:t>enlarged lymph nodes more likely after the booster dose than after the primary dose</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R="21590" lvl="0">
              <a:lnSpc>
                <a:spcPct val="100000"/>
              </a:lnSpc>
              <a:spcBef>
                <a:spcPts val="600"/>
              </a:spcBef>
              <a:spcAft>
                <a:spcPts val="600"/>
              </a:spcAft>
              <a:buFont typeface="Courier New" panose="02070309020205020404" pitchFamily="49" charset="0"/>
              <a:buChar char="o"/>
            </a:pPr>
            <a:r>
              <a:rPr lang="en-GB" sz="1800" dirty="0">
                <a:effectLst/>
                <a:latin typeface="Arial" panose="020B0604020202020204" pitchFamily="34" charset="0"/>
                <a:ea typeface="Calibri" panose="020F0502020204030204" pitchFamily="34" charset="0"/>
                <a:cs typeface="Arial" panose="020B0604020202020204" pitchFamily="34" charset="0"/>
              </a:rPr>
              <a:t>feeling unwell, feeling weak, tiredness, chills and fever</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R="21590" lvl="0">
              <a:lnSpc>
                <a:spcPct val="100000"/>
              </a:lnSpc>
              <a:spcBef>
                <a:spcPts val="600"/>
              </a:spcBef>
              <a:spcAft>
                <a:spcPts val="600"/>
              </a:spcAft>
              <a:buFont typeface="Courier New" panose="02070309020205020404" pitchFamily="49" charset="0"/>
              <a:buChar char="o"/>
            </a:pPr>
            <a:r>
              <a:rPr lang="en-GB" sz="1800" dirty="0">
                <a:effectLst/>
                <a:latin typeface="Arial" panose="020B0604020202020204" pitchFamily="34" charset="0"/>
                <a:ea typeface="Calibri" panose="020F0502020204030204" pitchFamily="34" charset="0"/>
                <a:cs typeface="Arial" panose="020B0604020202020204" pitchFamily="34" charset="0"/>
              </a:rPr>
              <a:t>allergic reactions such as a rash and or itching</a:t>
            </a:r>
            <a:endParaRPr lang="en-GB" sz="1800" dirty="0">
              <a:latin typeface="Arial" panose="020B0604020202020204" pitchFamily="34" charset="0"/>
              <a:ea typeface="Calibri" panose="020F0502020204030204" pitchFamily="34" charset="0"/>
              <a:cs typeface="Times New Roman" panose="02020603050405020304" pitchFamily="18" charset="0"/>
            </a:endParaRPr>
          </a:p>
          <a:p>
            <a:pPr marR="21590" lvl="0">
              <a:lnSpc>
                <a:spcPct val="100000"/>
              </a:lnSpc>
              <a:spcBef>
                <a:spcPts val="600"/>
              </a:spcBef>
              <a:spcAft>
                <a:spcPts val="600"/>
              </a:spcAft>
              <a:buFont typeface="Courier New" panose="02070309020205020404" pitchFamily="49" charset="0"/>
              <a:buChar char="o"/>
            </a:pPr>
            <a:r>
              <a:rPr lang="en-GB" sz="1800" dirty="0">
                <a:effectLst/>
                <a:latin typeface="Arial" panose="020B0604020202020204" pitchFamily="34" charset="0"/>
                <a:ea typeface="Calibri" panose="020F0502020204030204" pitchFamily="34" charset="0"/>
              </a:rPr>
              <a:t>injection site pain, redness, itching and swelling. For Moderna Spikevax</a:t>
            </a:r>
            <a:r>
              <a:rPr lang="en-GB" sz="1800" baseline="30000" dirty="0">
                <a:effectLst/>
                <a:latin typeface="Arial" panose="020B0604020202020204" pitchFamily="34" charset="0"/>
                <a:ea typeface="Calibri" panose="020F0502020204030204" pitchFamily="34" charset="0"/>
              </a:rPr>
              <a:t>®▼</a:t>
            </a:r>
            <a:r>
              <a:rPr lang="en-GB" sz="1800" dirty="0">
                <a:effectLst/>
                <a:latin typeface="Arial" panose="020B0604020202020204" pitchFamily="34" charset="0"/>
                <a:ea typeface="Calibri" panose="020F0502020204030204" pitchFamily="34" charset="0"/>
              </a:rPr>
              <a:t>JN.1, these injection site reactions could be delayed in onset on average 9-11 days post vaccination. Duration of the reaction is on average 4 days </a:t>
            </a:r>
          </a:p>
          <a:p>
            <a:pPr marR="21590" lvl="0">
              <a:lnSpc>
                <a:spcPct val="100000"/>
              </a:lnSpc>
              <a:spcBef>
                <a:spcPts val="600"/>
              </a:spcBef>
              <a:spcAft>
                <a:spcPts val="600"/>
              </a:spcAft>
              <a:buFont typeface="Courier New" panose="02070309020205020404" pitchFamily="49" charset="0"/>
              <a:buChar char="o"/>
            </a:pPr>
            <a:r>
              <a:rPr lang="en-GB" sz="1800" dirty="0">
                <a:effectLst/>
                <a:latin typeface="Arial" panose="020B0604020202020204" pitchFamily="34" charset="0"/>
                <a:ea typeface="Calibri" panose="020F0502020204030204" pitchFamily="34" charset="0"/>
              </a:rPr>
              <a:t>excessive sweating, night sweats</a:t>
            </a:r>
          </a:p>
          <a:p>
            <a:pPr marL="342900" marR="21590" lvl="0" indent="-342900">
              <a:lnSpc>
                <a:spcPct val="107000"/>
              </a:lnSpc>
              <a:spcBef>
                <a:spcPts val="600"/>
              </a:spcBef>
              <a:spcAft>
                <a:spcPts val="600"/>
              </a:spcAft>
              <a:buFont typeface="Wingdings" panose="05000000000000000000" pitchFamily="2" charset="2"/>
              <a:buChar char=""/>
            </a:pPr>
            <a:endParaRPr lang="en-GB" sz="2000" dirty="0"/>
          </a:p>
        </p:txBody>
      </p:sp>
      <p:sp>
        <p:nvSpPr>
          <p:cNvPr id="5" name="Slide Number Placeholder 4">
            <a:extLst>
              <a:ext uri="{FF2B5EF4-FFF2-40B4-BE49-F238E27FC236}">
                <a16:creationId xmlns:a16="http://schemas.microsoft.com/office/drawing/2014/main" id="{5C5FEAD5-5572-1DE1-7E8E-8C4A4D664ECA}"/>
              </a:ext>
            </a:extLst>
          </p:cNvPr>
          <p:cNvSpPr>
            <a:spLocks noGrp="1"/>
          </p:cNvSpPr>
          <p:nvPr>
            <p:ph type="sldNum" sz="quarter" idx="12"/>
          </p:nvPr>
        </p:nvSpPr>
        <p:spPr/>
        <p:txBody>
          <a:bodyPr/>
          <a:lstStyle/>
          <a:p>
            <a:fld id="{561D0CCE-8DCC-44DC-A653-AE62B1D84A52}" type="slidenum">
              <a:rPr lang="en-GB" smtClean="0"/>
              <a:pPr/>
              <a:t>26</a:t>
            </a:fld>
            <a:endParaRPr lang="en-GB"/>
          </a:p>
        </p:txBody>
      </p:sp>
    </p:spTree>
    <p:extLst>
      <p:ext uri="{BB962C8B-B14F-4D97-AF65-F5344CB8AC3E}">
        <p14:creationId xmlns:p14="http://schemas.microsoft.com/office/powerpoint/2010/main" val="19384343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1EB84-08AA-491D-D38A-86AEE3C84305}"/>
              </a:ext>
            </a:extLst>
          </p:cNvPr>
          <p:cNvSpPr>
            <a:spLocks noGrp="1"/>
          </p:cNvSpPr>
          <p:nvPr>
            <p:ph type="title"/>
          </p:nvPr>
        </p:nvSpPr>
        <p:spPr>
          <a:xfrm>
            <a:off x="0" y="-30202"/>
            <a:ext cx="12192000" cy="599551"/>
          </a:xfrm>
        </p:spPr>
        <p:txBody>
          <a:bodyPr/>
          <a:lstStyle/>
          <a:p>
            <a:pPr algn="ctr"/>
            <a:r>
              <a:rPr lang="en-GB" sz="3600" b="1" dirty="0"/>
              <a:t>Myocarditis and pericarditis</a:t>
            </a:r>
            <a:endParaRPr lang="en-GB" sz="3600" dirty="0"/>
          </a:p>
        </p:txBody>
      </p:sp>
      <p:sp>
        <p:nvSpPr>
          <p:cNvPr id="3" name="Content Placeholder 2">
            <a:extLst>
              <a:ext uri="{FF2B5EF4-FFF2-40B4-BE49-F238E27FC236}">
                <a16:creationId xmlns:a16="http://schemas.microsoft.com/office/drawing/2014/main" id="{98E1C858-1EB7-D7C0-C3E0-9277998BC349}"/>
              </a:ext>
            </a:extLst>
          </p:cNvPr>
          <p:cNvSpPr>
            <a:spLocks noGrp="1"/>
          </p:cNvSpPr>
          <p:nvPr>
            <p:ph idx="1"/>
          </p:nvPr>
        </p:nvSpPr>
        <p:spPr>
          <a:xfrm>
            <a:off x="162647" y="882336"/>
            <a:ext cx="11866706" cy="5093328"/>
          </a:xfrm>
        </p:spPr>
        <p:txBody>
          <a:bodyPr/>
          <a:lstStyle/>
          <a:p>
            <a:r>
              <a:rPr lang="en-GB" sz="1800" dirty="0"/>
              <a:t>Cases of myocarditis and pericarditis have been reported rarely after COVID-19 vaccination. Moderna COVID-19 vaccine has a slightly higher rate of myocarditis reported. Cases have been observed more often after the second vaccination, and more often in younger males</a:t>
            </a:r>
          </a:p>
          <a:p>
            <a:r>
              <a:rPr lang="en-GB" sz="1800" dirty="0"/>
              <a:t>If an individual develops myocarditis or pericarditis following the first COVID-19 vaccination they should be assessed by an appropriate clinician to determine whether it is likely to be vaccine related </a:t>
            </a:r>
          </a:p>
          <a:p>
            <a:pPr marL="0" indent="0" algn="ctr">
              <a:buNone/>
            </a:pPr>
            <a:r>
              <a:rPr lang="en-GB" sz="1800" dirty="0">
                <a:hlinkClick r:id="rId3"/>
              </a:rPr>
              <a:t>https://www.gov.uk/government/publications/myocarditis-and-pericarditis-after-covid-19-vaccination/myocarditis-and-pericarditis-after-covid-19-vaccination-guidance-for-healthcare-professionals</a:t>
            </a:r>
            <a:endParaRPr lang="en-GB" sz="1800" dirty="0"/>
          </a:p>
          <a:p>
            <a:r>
              <a:rPr lang="en-GB" sz="1800" dirty="0"/>
              <a:t>Healthcare professionals should be alert to the signs and symptoms of myocarditis and pericarditis. Vaccinees (including parents or caregivers) should be instructed to seek immediate medical attention if they develop symptoms indicative of myocarditis or pericarditis such as (acute and persisting) chest pain, shortness of breath, or palpitations following vaccination. Healthcare professionals should consult guidance and/or specialists to diagnose and treat this condition. </a:t>
            </a:r>
            <a:r>
              <a:rPr lang="en-GB" sz="1800" dirty="0">
                <a:hlinkClick r:id="rId4"/>
              </a:rPr>
              <a:t>Green Book COVID-19 chapter 14a</a:t>
            </a:r>
            <a:r>
              <a:rPr lang="en-GB" sz="1800" dirty="0"/>
              <a:t> </a:t>
            </a:r>
          </a:p>
          <a:p>
            <a:r>
              <a:rPr lang="en-GB" sz="1800" dirty="0"/>
              <a:t>As the mechanism of action and risk of recurrence of myocarditis and pericarditis are being investigated, the current advice is that an individual’s second or subsequent doses should be deferred pending further investigation and careful consideration of the risks and benefits</a:t>
            </a:r>
          </a:p>
          <a:p>
            <a:pPr marL="0" indent="0">
              <a:buNone/>
            </a:pPr>
            <a:endParaRPr lang="en-GB" sz="1800" dirty="0"/>
          </a:p>
        </p:txBody>
      </p:sp>
      <p:sp>
        <p:nvSpPr>
          <p:cNvPr id="5" name="Slide Number Placeholder 4">
            <a:extLst>
              <a:ext uri="{FF2B5EF4-FFF2-40B4-BE49-F238E27FC236}">
                <a16:creationId xmlns:a16="http://schemas.microsoft.com/office/drawing/2014/main" id="{70E79CEC-C48E-7087-5CD6-96EC6046F62F}"/>
              </a:ext>
            </a:extLst>
          </p:cNvPr>
          <p:cNvSpPr>
            <a:spLocks noGrp="1"/>
          </p:cNvSpPr>
          <p:nvPr>
            <p:ph type="sldNum" sz="quarter" idx="12"/>
          </p:nvPr>
        </p:nvSpPr>
        <p:spPr/>
        <p:txBody>
          <a:bodyPr/>
          <a:lstStyle/>
          <a:p>
            <a:fld id="{561D0CCE-8DCC-44DC-A653-AE62B1D84A52}" type="slidenum">
              <a:rPr lang="en-GB" smtClean="0"/>
              <a:pPr/>
              <a:t>27</a:t>
            </a:fld>
            <a:endParaRPr lang="en-GB" dirty="0"/>
          </a:p>
        </p:txBody>
      </p:sp>
    </p:spTree>
    <p:extLst>
      <p:ext uri="{BB962C8B-B14F-4D97-AF65-F5344CB8AC3E}">
        <p14:creationId xmlns:p14="http://schemas.microsoft.com/office/powerpoint/2010/main" val="231554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5483A-78F0-4CF2-A218-0ABE8556EE2C}"/>
              </a:ext>
            </a:extLst>
          </p:cNvPr>
          <p:cNvSpPr>
            <a:spLocks noGrp="1"/>
          </p:cNvSpPr>
          <p:nvPr>
            <p:ph type="title"/>
          </p:nvPr>
        </p:nvSpPr>
        <p:spPr>
          <a:xfrm>
            <a:off x="838200" y="50800"/>
            <a:ext cx="10515600" cy="1325563"/>
          </a:xfrm>
        </p:spPr>
        <p:txBody>
          <a:bodyPr/>
          <a:lstStyle/>
          <a:p>
            <a:pPr algn="ctr"/>
            <a:r>
              <a:rPr lang="en-GB" sz="3600" b="1" dirty="0"/>
              <a:t>Guillain-Barré syndrome (GBS)</a:t>
            </a:r>
          </a:p>
        </p:txBody>
      </p:sp>
      <p:sp>
        <p:nvSpPr>
          <p:cNvPr id="3" name="Content Placeholder 2">
            <a:extLst>
              <a:ext uri="{FF2B5EF4-FFF2-40B4-BE49-F238E27FC236}">
                <a16:creationId xmlns:a16="http://schemas.microsoft.com/office/drawing/2014/main" id="{ED327B03-C3BD-E3CE-A027-9A89FCB929BB}"/>
              </a:ext>
            </a:extLst>
          </p:cNvPr>
          <p:cNvSpPr>
            <a:spLocks noGrp="1"/>
          </p:cNvSpPr>
          <p:nvPr>
            <p:ph idx="1"/>
          </p:nvPr>
        </p:nvSpPr>
        <p:spPr>
          <a:xfrm>
            <a:off x="419196" y="607549"/>
            <a:ext cx="10613923" cy="4351338"/>
          </a:xfrm>
        </p:spPr>
        <p:txBody>
          <a:bodyPr/>
          <a:lstStyle/>
          <a:p>
            <a:r>
              <a:rPr lang="en-GB" sz="2000" dirty="0"/>
              <a:t>Very rare reports have been received of GBS following COVID-19 vaccination, so healthcare professionals should be alert to the signs and symptoms of GBS to ensure correct diagnosis and to rule out other causes, in order to initiate adequate supportive care and treatment </a:t>
            </a:r>
          </a:p>
          <a:p>
            <a:r>
              <a:rPr lang="en-GB" sz="2000" dirty="0"/>
              <a:t>A very small number of cases of Guillain-Barre Syndrome (GBS) have been reported after Moderna vaccination but these reports have not reached the number expected to occur by chance in the immunised population</a:t>
            </a:r>
          </a:p>
          <a:p>
            <a:r>
              <a:rPr lang="en-GB" sz="2000" dirty="0"/>
              <a:t>Individuals who have a history of GBS should be vaccinated as recommended for their age and underlying risk status. Cases of GBS reported following vaccination may occur by chance (the background rate of GBS is 2 per 100,000 per year in the population) and no causal mechanism with COVID-19 vaccination has been proven </a:t>
            </a:r>
          </a:p>
          <a:p>
            <a:r>
              <a:rPr lang="en-GB" sz="2000" dirty="0"/>
              <a:t>There is evidence to suggest that having had a prior diagnosis of GBS does not predispose an individual to further episodes of GBS when immunised with other vaccines (Baxter et al, 2012) and for the Pfizer BioNTech COVID-19 vaccine (Shapiro Ben David et al, 2021) </a:t>
            </a:r>
          </a:p>
          <a:p>
            <a:r>
              <a:rPr lang="en-GB" sz="2000" dirty="0"/>
              <a:t>In those who are diagnosed with GBS after the first dose of vaccine, the balance of risk benefit is in favour of completing a full COVID-19 vaccination schedule. </a:t>
            </a:r>
            <a:r>
              <a:rPr lang="en-GB" sz="2000" dirty="0">
                <a:hlinkClick r:id="rId2"/>
              </a:rPr>
              <a:t>Green Book COVID-19 chapter 14a</a:t>
            </a:r>
            <a:r>
              <a:rPr lang="en-GB" sz="2000" dirty="0"/>
              <a:t> </a:t>
            </a:r>
          </a:p>
        </p:txBody>
      </p:sp>
      <p:sp>
        <p:nvSpPr>
          <p:cNvPr id="5" name="Slide Number Placeholder 4">
            <a:extLst>
              <a:ext uri="{FF2B5EF4-FFF2-40B4-BE49-F238E27FC236}">
                <a16:creationId xmlns:a16="http://schemas.microsoft.com/office/drawing/2014/main" id="{60612DBF-B56E-1BCE-BE09-A62B3B6E95C3}"/>
              </a:ext>
            </a:extLst>
          </p:cNvPr>
          <p:cNvSpPr>
            <a:spLocks noGrp="1"/>
          </p:cNvSpPr>
          <p:nvPr>
            <p:ph type="sldNum" sz="quarter" idx="12"/>
          </p:nvPr>
        </p:nvSpPr>
        <p:spPr/>
        <p:txBody>
          <a:bodyPr/>
          <a:lstStyle/>
          <a:p>
            <a:fld id="{561D0CCE-8DCC-44DC-A653-AE62B1D84A52}" type="slidenum">
              <a:rPr lang="en-GB" smtClean="0"/>
              <a:pPr/>
              <a:t>28</a:t>
            </a:fld>
            <a:endParaRPr lang="en-GB"/>
          </a:p>
        </p:txBody>
      </p:sp>
    </p:spTree>
    <p:extLst>
      <p:ext uri="{BB962C8B-B14F-4D97-AF65-F5344CB8AC3E}">
        <p14:creationId xmlns:p14="http://schemas.microsoft.com/office/powerpoint/2010/main" val="23994802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E271E-9C51-97D0-619F-314E0755087C}"/>
              </a:ext>
            </a:extLst>
          </p:cNvPr>
          <p:cNvSpPr>
            <a:spLocks noGrp="1"/>
          </p:cNvSpPr>
          <p:nvPr>
            <p:ph type="title"/>
          </p:nvPr>
        </p:nvSpPr>
        <p:spPr>
          <a:xfrm>
            <a:off x="393291" y="320675"/>
            <a:ext cx="11887199" cy="1325563"/>
          </a:xfrm>
        </p:spPr>
        <p:txBody>
          <a:bodyPr/>
          <a:lstStyle/>
          <a:p>
            <a:r>
              <a:rPr lang="en-GB" sz="3400" b="1" dirty="0">
                <a:effectLst/>
                <a:ea typeface="Times New Roman" panose="02020603050405020304" pitchFamily="18" charset="0"/>
              </a:rPr>
              <a:t>Individuals with a history of immune thrombocytopenia </a:t>
            </a:r>
            <a:endParaRPr lang="en-GB" sz="3400" b="1" dirty="0"/>
          </a:p>
        </p:txBody>
      </p:sp>
      <p:sp>
        <p:nvSpPr>
          <p:cNvPr id="3" name="Content Placeholder 2">
            <a:extLst>
              <a:ext uri="{FF2B5EF4-FFF2-40B4-BE49-F238E27FC236}">
                <a16:creationId xmlns:a16="http://schemas.microsoft.com/office/drawing/2014/main" id="{99A197E7-13AF-8AFD-A648-69A6B6711DC0}"/>
              </a:ext>
            </a:extLst>
          </p:cNvPr>
          <p:cNvSpPr>
            <a:spLocks noGrp="1"/>
          </p:cNvSpPr>
          <p:nvPr>
            <p:ph idx="1"/>
          </p:nvPr>
        </p:nvSpPr>
        <p:spPr>
          <a:xfrm>
            <a:off x="602226" y="1253331"/>
            <a:ext cx="10515600" cy="4351338"/>
          </a:xfrm>
        </p:spPr>
        <p:txBody>
          <a:bodyPr/>
          <a:lstStyle/>
          <a:p>
            <a:pPr fontAlgn="base" hangingPunct="0">
              <a:lnSpc>
                <a:spcPct val="107000"/>
              </a:lnSpc>
              <a:spcBef>
                <a:spcPts val="600"/>
              </a:spcBef>
              <a:spcAft>
                <a:spcPts val="600"/>
              </a:spcAft>
              <a:tabLst>
                <a:tab pos="2865755" algn="ctr"/>
                <a:tab pos="5731510" algn="r"/>
                <a:tab pos="457200" algn="l"/>
                <a:tab pos="2637155" algn="ctr"/>
                <a:tab pos="5274310" algn="r"/>
              </a:tabLst>
            </a:pPr>
            <a:r>
              <a:rPr lang="x-none" sz="2800" dirty="0">
                <a:effectLst/>
                <a:ea typeface="Times New Roman" panose="02020603050405020304" pitchFamily="18" charset="0"/>
                <a:cs typeface="Arial" panose="020B0604020202020204" pitchFamily="34" charset="0"/>
              </a:rPr>
              <a:t>Individuals with a history of </a:t>
            </a:r>
            <a:r>
              <a:rPr lang="en-GB" sz="2800" dirty="0">
                <a:effectLst/>
                <a:ea typeface="Times New Roman" panose="02020603050405020304" pitchFamily="18" charset="0"/>
                <a:cs typeface="Arial" panose="020B0604020202020204" pitchFamily="34" charset="0"/>
              </a:rPr>
              <a:t>immune thrombocytopenia (ITP)  may experience a fall in their platelet count. </a:t>
            </a:r>
            <a:r>
              <a:rPr lang="x-none" sz="2800" dirty="0">
                <a:effectLst/>
                <a:ea typeface="Times New Roman" panose="02020603050405020304" pitchFamily="18" charset="0"/>
                <a:cs typeface="Arial" panose="020B0604020202020204" pitchFamily="34" charset="0"/>
              </a:rPr>
              <a:t>Guidance produced by the UK ITP Forum Working Party therefore recommends a platelet count</a:t>
            </a:r>
            <a:r>
              <a:rPr lang="en-GB" sz="2800" dirty="0">
                <a:effectLst/>
                <a:ea typeface="Times New Roman" panose="02020603050405020304" pitchFamily="18" charset="0"/>
                <a:cs typeface="Arial" panose="020B0604020202020204" pitchFamily="34" charset="0"/>
              </a:rPr>
              <a:t> check  for  individuals with a history of ITP, </a:t>
            </a:r>
            <a:r>
              <a:rPr lang="x-none" sz="2800" dirty="0">
                <a:effectLst/>
                <a:ea typeface="Times New Roman" panose="02020603050405020304" pitchFamily="18" charset="0"/>
                <a:cs typeface="Arial" panose="020B0604020202020204" pitchFamily="34" charset="0"/>
              </a:rPr>
              <a:t>2-5 days after </a:t>
            </a:r>
            <a:r>
              <a:rPr lang="en-GB" sz="2800" dirty="0">
                <a:effectLst/>
                <a:ea typeface="Times New Roman" panose="02020603050405020304" pitchFamily="18" charset="0"/>
                <a:cs typeface="Arial" panose="020B0604020202020204" pitchFamily="34" charset="0"/>
              </a:rPr>
              <a:t>receiving </a:t>
            </a:r>
            <a:r>
              <a:rPr lang="x-none" sz="2800" dirty="0">
                <a:effectLst/>
                <a:ea typeface="Times New Roman" panose="02020603050405020304" pitchFamily="18" charset="0"/>
                <a:cs typeface="Arial" panose="020B0604020202020204" pitchFamily="34" charset="0"/>
              </a:rPr>
              <a:t>the </a:t>
            </a:r>
            <a:r>
              <a:rPr lang="en-GB" sz="2800" dirty="0">
                <a:effectLst/>
                <a:ea typeface="Times New Roman" panose="02020603050405020304" pitchFamily="18" charset="0"/>
                <a:cs typeface="Arial" panose="020B0604020202020204" pitchFamily="34" charset="0"/>
              </a:rPr>
              <a:t>COVID-19 </a:t>
            </a:r>
            <a:r>
              <a:rPr lang="x-none" sz="2800" dirty="0">
                <a:effectLst/>
                <a:ea typeface="Times New Roman" panose="02020603050405020304" pitchFamily="18" charset="0"/>
                <a:cs typeface="Arial" panose="020B0604020202020204" pitchFamily="34" charset="0"/>
              </a:rPr>
              <a:t>vaccine</a:t>
            </a:r>
            <a:r>
              <a:rPr lang="en-GB" sz="2800" dirty="0">
                <a:effectLst/>
                <a:ea typeface="Times New Roman" panose="02020603050405020304" pitchFamily="18" charset="0"/>
                <a:cs typeface="Arial" panose="020B0604020202020204" pitchFamily="34" charset="0"/>
              </a:rPr>
              <a:t>.</a:t>
            </a:r>
            <a:r>
              <a:rPr lang="x-none" sz="2800" dirty="0">
                <a:effectLst/>
                <a:ea typeface="Times New Roman" panose="02020603050405020304" pitchFamily="18" charset="0"/>
                <a:cs typeface="Arial" panose="020B0604020202020204" pitchFamily="34" charset="0"/>
              </a:rPr>
              <a:t> (</a:t>
            </a:r>
            <a:r>
              <a:rPr lang="x-none" sz="2800" u="sng" dirty="0">
                <a:solidFill>
                  <a:srgbClr val="0000FF"/>
                </a:solidFill>
                <a:effectLst/>
                <a:ea typeface="Times New Roman" panose="02020603050405020304" pitchFamily="18" charset="0"/>
                <a:cs typeface="Arial" panose="020B0604020202020204" pitchFamily="34" charset="0"/>
                <a:hlinkClick r:id="rId2"/>
              </a:rPr>
              <a:t>British Society for Haematology-COVID-19</a:t>
            </a:r>
            <a:r>
              <a:rPr lang="x-none" sz="2800" dirty="0">
                <a:effectLst/>
                <a:ea typeface="Times New Roman" panose="02020603050405020304" pitchFamily="18" charset="0"/>
                <a:cs typeface="Arial" panose="020B0604020202020204" pitchFamily="34" charset="0"/>
              </a:rPr>
              <a:t>).</a:t>
            </a:r>
            <a:endParaRPr lang="en-GB" sz="3200" dirty="0">
              <a:effectLst/>
              <a:ea typeface="Times New Roman" panose="02020603050405020304" pitchFamily="18" charset="0"/>
              <a:cs typeface="Times New Roman" panose="02020603050405020304" pitchFamily="18" charset="0"/>
            </a:endParaRPr>
          </a:p>
          <a:p>
            <a:endParaRPr lang="en-GB" dirty="0"/>
          </a:p>
        </p:txBody>
      </p:sp>
      <p:sp>
        <p:nvSpPr>
          <p:cNvPr id="5" name="Slide Number Placeholder 4">
            <a:extLst>
              <a:ext uri="{FF2B5EF4-FFF2-40B4-BE49-F238E27FC236}">
                <a16:creationId xmlns:a16="http://schemas.microsoft.com/office/drawing/2014/main" id="{33B72BD6-DBD8-EFDB-9A01-0D2DB7FB786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1039917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DD12A-699D-4540-9FC6-2A84BC7820C0}"/>
              </a:ext>
            </a:extLst>
          </p:cNvPr>
          <p:cNvSpPr>
            <a:spLocks noGrp="1"/>
          </p:cNvSpPr>
          <p:nvPr>
            <p:ph type="title"/>
          </p:nvPr>
        </p:nvSpPr>
        <p:spPr/>
        <p:txBody>
          <a:bodyPr/>
          <a:lstStyle/>
          <a:p>
            <a:r>
              <a:rPr lang="en-GB" sz="3600" b="1" dirty="0"/>
              <a:t>Acknowledgements</a:t>
            </a:r>
          </a:p>
        </p:txBody>
      </p:sp>
      <p:sp>
        <p:nvSpPr>
          <p:cNvPr id="3" name="Content Placeholder 2">
            <a:extLst>
              <a:ext uri="{FF2B5EF4-FFF2-40B4-BE49-F238E27FC236}">
                <a16:creationId xmlns:a16="http://schemas.microsoft.com/office/drawing/2014/main" id="{762D038C-BCE4-4337-B8DD-0CDC49AE6D95}"/>
              </a:ext>
            </a:extLst>
          </p:cNvPr>
          <p:cNvSpPr>
            <a:spLocks noGrp="1"/>
          </p:cNvSpPr>
          <p:nvPr>
            <p:ph idx="1"/>
          </p:nvPr>
        </p:nvSpPr>
        <p:spPr/>
        <p:txBody>
          <a:bodyPr/>
          <a:lstStyle/>
          <a:p>
            <a:r>
              <a:rPr lang="en-GB" sz="2800" dirty="0"/>
              <a:t>Vaccine Preventable Disease Programme</a:t>
            </a:r>
          </a:p>
          <a:p>
            <a:r>
              <a:rPr lang="en-GB" sz="2800" dirty="0"/>
              <a:t>Vaccine Programme Wales</a:t>
            </a:r>
          </a:p>
          <a:p>
            <a:r>
              <a:rPr lang="en-GB" sz="2800" dirty="0"/>
              <a:t>Welsh Medicines Advice Service</a:t>
            </a:r>
          </a:p>
          <a:p>
            <a:r>
              <a:rPr lang="en-GB" sz="2800" dirty="0"/>
              <a:t>Welsh Government</a:t>
            </a:r>
          </a:p>
          <a:p>
            <a:r>
              <a:rPr lang="en-GB" sz="2800" dirty="0"/>
              <a:t>JCVI</a:t>
            </a:r>
          </a:p>
          <a:p>
            <a:r>
              <a:rPr lang="en-GB" sz="2800" dirty="0"/>
              <a:t>Green Book</a:t>
            </a:r>
            <a:endParaRPr lang="en-GB" dirty="0"/>
          </a:p>
          <a:p>
            <a:endParaRPr lang="en-GB" dirty="0"/>
          </a:p>
          <a:p>
            <a:endParaRPr lang="en-GB" dirty="0"/>
          </a:p>
        </p:txBody>
      </p:sp>
      <p:sp>
        <p:nvSpPr>
          <p:cNvPr id="5" name="Slide Number Placeholder 4">
            <a:extLst>
              <a:ext uri="{FF2B5EF4-FFF2-40B4-BE49-F238E27FC236}">
                <a16:creationId xmlns:a16="http://schemas.microsoft.com/office/drawing/2014/main" id="{2106AC5E-1F09-4895-BE78-402EF5982874}"/>
              </a:ext>
            </a:extLst>
          </p:cNvPr>
          <p:cNvSpPr>
            <a:spLocks noGrp="1"/>
          </p:cNvSpPr>
          <p:nvPr>
            <p:ph type="sldNum" sz="quarter" idx="12"/>
          </p:nvPr>
        </p:nvSpPr>
        <p:spPr/>
        <p:txBody>
          <a:bodyPr/>
          <a:lstStyle/>
          <a:p>
            <a:fld id="{561D0CCE-8DCC-44DC-A653-AE62B1D84A52}" type="slidenum">
              <a:rPr lang="en-GB" smtClean="0"/>
              <a:pPr/>
              <a:t>3</a:t>
            </a:fld>
            <a:endParaRPr lang="en-GB"/>
          </a:p>
        </p:txBody>
      </p:sp>
    </p:spTree>
    <p:extLst>
      <p:ext uri="{BB962C8B-B14F-4D97-AF65-F5344CB8AC3E}">
        <p14:creationId xmlns:p14="http://schemas.microsoft.com/office/powerpoint/2010/main" val="26719526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D6B72D-FC3E-4DB6-EDA2-923C51837090}"/>
              </a:ext>
            </a:extLst>
          </p:cNvPr>
          <p:cNvSpPr>
            <a:spLocks noGrp="1"/>
          </p:cNvSpPr>
          <p:nvPr>
            <p:ph type="title"/>
          </p:nvPr>
        </p:nvSpPr>
        <p:spPr/>
        <p:txBody>
          <a:bodyPr/>
          <a:lstStyle/>
          <a:p>
            <a:r>
              <a:rPr lang="en-GB" sz="3600" b="1" dirty="0"/>
              <a:t>Capillary leak syndrome</a:t>
            </a:r>
          </a:p>
        </p:txBody>
      </p:sp>
      <p:sp>
        <p:nvSpPr>
          <p:cNvPr id="3" name="Content Placeholder 2">
            <a:extLst>
              <a:ext uri="{FF2B5EF4-FFF2-40B4-BE49-F238E27FC236}">
                <a16:creationId xmlns:a16="http://schemas.microsoft.com/office/drawing/2014/main" id="{DF1C78FB-B96E-95AE-0EAB-A4F388151A4F}"/>
              </a:ext>
            </a:extLst>
          </p:cNvPr>
          <p:cNvSpPr>
            <a:spLocks noGrp="1"/>
          </p:cNvSpPr>
          <p:nvPr>
            <p:ph idx="1"/>
          </p:nvPr>
        </p:nvSpPr>
        <p:spPr>
          <a:xfrm>
            <a:off x="838200" y="1507126"/>
            <a:ext cx="10515600" cy="4351338"/>
          </a:xfrm>
        </p:spPr>
        <p:txBody>
          <a:bodyPr/>
          <a:lstStyle/>
          <a:p>
            <a:r>
              <a:rPr lang="en-GB" sz="2400" dirty="0"/>
              <a:t>Extremely rare reports of capillary leak syndrome have been reported after Moderna vaccines in individuals with a prior history of this condition. </a:t>
            </a:r>
          </a:p>
          <a:p>
            <a:r>
              <a:rPr lang="en-GB" sz="2400" dirty="0"/>
              <a:t>Individuals with a history of capillary leak syndrome, should be carefully counselled about the risks and benefits of vaccination and advice from a specialist should be sought.</a:t>
            </a:r>
          </a:p>
        </p:txBody>
      </p:sp>
      <p:sp>
        <p:nvSpPr>
          <p:cNvPr id="5" name="Slide Number Placeholder 4">
            <a:extLst>
              <a:ext uri="{FF2B5EF4-FFF2-40B4-BE49-F238E27FC236}">
                <a16:creationId xmlns:a16="http://schemas.microsoft.com/office/drawing/2014/main" id="{EB309E04-0D85-1E09-F6BE-9FEC95612D96}"/>
              </a:ext>
            </a:extLst>
          </p:cNvPr>
          <p:cNvSpPr>
            <a:spLocks noGrp="1"/>
          </p:cNvSpPr>
          <p:nvPr>
            <p:ph type="sldNum" sz="quarter" idx="12"/>
          </p:nvPr>
        </p:nvSpPr>
        <p:spPr/>
        <p:txBody>
          <a:bodyPr/>
          <a:lstStyle/>
          <a:p>
            <a:fld id="{561D0CCE-8DCC-44DC-A653-AE62B1D84A52}" type="slidenum">
              <a:rPr lang="en-GB" smtClean="0"/>
              <a:pPr/>
              <a:t>30</a:t>
            </a:fld>
            <a:endParaRPr lang="en-GB"/>
          </a:p>
        </p:txBody>
      </p:sp>
    </p:spTree>
    <p:extLst>
      <p:ext uri="{BB962C8B-B14F-4D97-AF65-F5344CB8AC3E}">
        <p14:creationId xmlns:p14="http://schemas.microsoft.com/office/powerpoint/2010/main" val="41512911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7A25B-62B6-ED9B-37C8-A5B2F01E8321}"/>
              </a:ext>
            </a:extLst>
          </p:cNvPr>
          <p:cNvSpPr>
            <a:spLocks noGrp="1"/>
          </p:cNvSpPr>
          <p:nvPr>
            <p:ph type="title"/>
          </p:nvPr>
        </p:nvSpPr>
        <p:spPr/>
        <p:txBody>
          <a:bodyPr/>
          <a:lstStyle/>
          <a:p>
            <a:r>
              <a:rPr lang="en-GB" sz="3600" b="1" dirty="0"/>
              <a:t>Erythema multiforme</a:t>
            </a:r>
          </a:p>
        </p:txBody>
      </p:sp>
      <p:sp>
        <p:nvSpPr>
          <p:cNvPr id="3" name="Content Placeholder 2">
            <a:extLst>
              <a:ext uri="{FF2B5EF4-FFF2-40B4-BE49-F238E27FC236}">
                <a16:creationId xmlns:a16="http://schemas.microsoft.com/office/drawing/2014/main" id="{6F1E20C3-92E1-BCDD-003A-C2AFDA80CA0F}"/>
              </a:ext>
            </a:extLst>
          </p:cNvPr>
          <p:cNvSpPr>
            <a:spLocks noGrp="1"/>
          </p:cNvSpPr>
          <p:nvPr>
            <p:ph idx="1"/>
          </p:nvPr>
        </p:nvSpPr>
        <p:spPr>
          <a:xfrm>
            <a:off x="730623" y="1108449"/>
            <a:ext cx="10515600" cy="4351338"/>
          </a:xfrm>
        </p:spPr>
        <p:txBody>
          <a:bodyPr/>
          <a:lstStyle/>
          <a:p>
            <a:r>
              <a:rPr lang="en-GB" dirty="0"/>
              <a:t>A number of cases of erythema multiforme (EM) have been reported after Moderna and Pfizer mRNA vaccinations.</a:t>
            </a:r>
          </a:p>
          <a:p>
            <a:r>
              <a:rPr lang="en-GB" dirty="0"/>
              <a:t>These reports appear to be consistent with EM minor, with no fatalities.</a:t>
            </a:r>
          </a:p>
          <a:p>
            <a:r>
              <a:rPr lang="en-GB" dirty="0"/>
              <a:t>MHRA have consulted dermatology experts who consider EM an uncommon, benign and self-limiting condition which could plausibly be triggered by COVID-19 vaccination; although overreporting due to misdiagnosis was possible.</a:t>
            </a:r>
          </a:p>
          <a:p>
            <a:r>
              <a:rPr lang="en-GB" dirty="0"/>
              <a:t>A past history of EM is not a contraindication for vaccination.</a:t>
            </a:r>
          </a:p>
        </p:txBody>
      </p:sp>
      <p:sp>
        <p:nvSpPr>
          <p:cNvPr id="5" name="Slide Number Placeholder 4">
            <a:extLst>
              <a:ext uri="{FF2B5EF4-FFF2-40B4-BE49-F238E27FC236}">
                <a16:creationId xmlns:a16="http://schemas.microsoft.com/office/drawing/2014/main" id="{BBCB8BFF-D600-778C-E3FD-D8F1AB571CF2}"/>
              </a:ext>
            </a:extLst>
          </p:cNvPr>
          <p:cNvSpPr>
            <a:spLocks noGrp="1"/>
          </p:cNvSpPr>
          <p:nvPr>
            <p:ph type="sldNum" sz="quarter" idx="12"/>
          </p:nvPr>
        </p:nvSpPr>
        <p:spPr/>
        <p:txBody>
          <a:bodyPr/>
          <a:lstStyle/>
          <a:p>
            <a:fld id="{561D0CCE-8DCC-44DC-A653-AE62B1D84A52}" type="slidenum">
              <a:rPr lang="en-GB" smtClean="0"/>
              <a:pPr/>
              <a:t>31</a:t>
            </a:fld>
            <a:endParaRPr lang="en-GB"/>
          </a:p>
        </p:txBody>
      </p:sp>
    </p:spTree>
    <p:extLst>
      <p:ext uri="{BB962C8B-B14F-4D97-AF65-F5344CB8AC3E}">
        <p14:creationId xmlns:p14="http://schemas.microsoft.com/office/powerpoint/2010/main" val="24878541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DF66F1-2B11-295B-D355-00C0212A86A5}"/>
              </a:ext>
            </a:extLst>
          </p:cNvPr>
          <p:cNvSpPr>
            <a:spLocks noGrp="1"/>
          </p:cNvSpPr>
          <p:nvPr>
            <p:ph type="title"/>
          </p:nvPr>
        </p:nvSpPr>
        <p:spPr>
          <a:xfrm>
            <a:off x="838200" y="365126"/>
            <a:ext cx="10515600" cy="862096"/>
          </a:xfrm>
        </p:spPr>
        <p:txBody>
          <a:bodyPr/>
          <a:lstStyle/>
          <a:p>
            <a:r>
              <a:rPr lang="en-GB" b="1" dirty="0"/>
              <a:t>Potential other adverse reactions</a:t>
            </a:r>
          </a:p>
        </p:txBody>
      </p:sp>
      <p:sp>
        <p:nvSpPr>
          <p:cNvPr id="3" name="Content Placeholder 2">
            <a:extLst>
              <a:ext uri="{FF2B5EF4-FFF2-40B4-BE49-F238E27FC236}">
                <a16:creationId xmlns:a16="http://schemas.microsoft.com/office/drawing/2014/main" id="{5DE2CF1B-C4FB-B045-B0A4-EBBF5865EE28}"/>
              </a:ext>
            </a:extLst>
          </p:cNvPr>
          <p:cNvSpPr>
            <a:spLocks noGrp="1"/>
          </p:cNvSpPr>
          <p:nvPr>
            <p:ph idx="1"/>
          </p:nvPr>
        </p:nvSpPr>
        <p:spPr/>
        <p:txBody>
          <a:bodyPr/>
          <a:lstStyle/>
          <a:p>
            <a:pPr marL="0" indent="0">
              <a:buNone/>
            </a:pPr>
            <a:r>
              <a:rPr lang="en-GB" dirty="0"/>
              <a:t>Since the widespread use of the vaccine, a number of other conditions have been reported after vaccination and have been added to the Summary of Product Characteristics (SmPC).</a:t>
            </a:r>
          </a:p>
          <a:p>
            <a:pPr marL="0" indent="0">
              <a:buNone/>
            </a:pPr>
            <a:r>
              <a:rPr lang="en-GB" dirty="0"/>
              <a:t>This includes reports of: </a:t>
            </a:r>
          </a:p>
          <a:p>
            <a:r>
              <a:rPr lang="en-GB" dirty="0"/>
              <a:t>heavy menstrual bleeding (in most cases temporary and non-serious) and </a:t>
            </a:r>
          </a:p>
          <a:p>
            <a:r>
              <a:rPr lang="en-GB" dirty="0"/>
              <a:t>extensive swelling of the vaccinated limb. </a:t>
            </a:r>
          </a:p>
          <a:p>
            <a:endParaRPr lang="en-GB" dirty="0"/>
          </a:p>
        </p:txBody>
      </p:sp>
      <p:sp>
        <p:nvSpPr>
          <p:cNvPr id="5" name="Slide Number Placeholder 4">
            <a:extLst>
              <a:ext uri="{FF2B5EF4-FFF2-40B4-BE49-F238E27FC236}">
                <a16:creationId xmlns:a16="http://schemas.microsoft.com/office/drawing/2014/main" id="{77A904FD-4FE6-0057-4C60-0710E6DC9D42}"/>
              </a:ext>
            </a:extLst>
          </p:cNvPr>
          <p:cNvSpPr>
            <a:spLocks noGrp="1"/>
          </p:cNvSpPr>
          <p:nvPr>
            <p:ph type="sldNum" sz="quarter" idx="12"/>
          </p:nvPr>
        </p:nvSpPr>
        <p:spPr/>
        <p:txBody>
          <a:bodyPr/>
          <a:lstStyle/>
          <a:p>
            <a:fld id="{561D0CCE-8DCC-44DC-A653-AE62B1D84A52}" type="slidenum">
              <a:rPr lang="en-GB" smtClean="0"/>
              <a:pPr/>
              <a:t>32</a:t>
            </a:fld>
            <a:endParaRPr lang="en-GB"/>
          </a:p>
        </p:txBody>
      </p:sp>
    </p:spTree>
    <p:extLst>
      <p:ext uri="{BB962C8B-B14F-4D97-AF65-F5344CB8AC3E}">
        <p14:creationId xmlns:p14="http://schemas.microsoft.com/office/powerpoint/2010/main" val="14135122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64347-7833-43AF-A624-44D3DCC72407}"/>
              </a:ext>
            </a:extLst>
          </p:cNvPr>
          <p:cNvSpPr>
            <a:spLocks noGrp="1"/>
          </p:cNvSpPr>
          <p:nvPr>
            <p:ph type="title"/>
          </p:nvPr>
        </p:nvSpPr>
        <p:spPr>
          <a:xfrm>
            <a:off x="620112" y="167947"/>
            <a:ext cx="10515600" cy="703387"/>
          </a:xfrm>
        </p:spPr>
        <p:txBody>
          <a:bodyPr/>
          <a:lstStyle/>
          <a:p>
            <a:r>
              <a:rPr lang="en-GB" sz="3600" b="1" dirty="0"/>
              <a:t>Pregnancy</a:t>
            </a:r>
          </a:p>
        </p:txBody>
      </p:sp>
      <p:sp>
        <p:nvSpPr>
          <p:cNvPr id="3" name="Content Placeholder 2">
            <a:extLst>
              <a:ext uri="{FF2B5EF4-FFF2-40B4-BE49-F238E27FC236}">
                <a16:creationId xmlns:a16="http://schemas.microsoft.com/office/drawing/2014/main" id="{8E41D817-E60E-4C3E-94B2-B3830CB821DA}"/>
              </a:ext>
            </a:extLst>
          </p:cNvPr>
          <p:cNvSpPr>
            <a:spLocks noGrp="1"/>
          </p:cNvSpPr>
          <p:nvPr>
            <p:ph idx="1"/>
          </p:nvPr>
        </p:nvSpPr>
        <p:spPr>
          <a:xfrm>
            <a:off x="620112" y="1159781"/>
            <a:ext cx="11398410" cy="5196569"/>
          </a:xfrm>
        </p:spPr>
        <p:txBody>
          <a:bodyPr/>
          <a:lstStyle/>
          <a:p>
            <a:r>
              <a:rPr lang="en-GB" sz="2000" dirty="0"/>
              <a:t>No data are available yet regarding the use of Moderna Spikevax JN.1 during pregnancy. </a:t>
            </a:r>
          </a:p>
          <a:p>
            <a:r>
              <a:rPr lang="en-GB" sz="2000" dirty="0"/>
              <a:t>However, a large amount of observational data from pregnant women vaccinated with Spikevax (original) during the second and third trimester has </a:t>
            </a:r>
            <a:r>
              <a:rPr lang="en-GB" sz="2000" b="1" u="sng" dirty="0"/>
              <a:t>not</a:t>
            </a:r>
            <a:r>
              <a:rPr lang="en-GB" sz="2000" dirty="0"/>
              <a:t> shown an increase in adverse pregnancy outcomes. </a:t>
            </a:r>
          </a:p>
          <a:p>
            <a:r>
              <a:rPr lang="en-GB" sz="2000" dirty="0"/>
              <a:t>While data on pregnancy outcomes following vaccination during the first trimester are presently limited, no increased risk for miscarriage has been seen. </a:t>
            </a:r>
          </a:p>
          <a:p>
            <a:r>
              <a:rPr lang="en-GB" sz="2000" dirty="0"/>
              <a:t>Animal studies do not indicate direct or indirect harmful effects with respect to pregnancy, embryo/foetal development.</a:t>
            </a:r>
          </a:p>
          <a:p>
            <a:r>
              <a:rPr lang="en-GB" sz="2000" b="0" i="0" dirty="0">
                <a:solidFill>
                  <a:srgbClr val="002060"/>
                </a:solidFill>
                <a:effectLst/>
              </a:rPr>
              <a:t>Since differences between products are confined to the spike protein sequence, and there are no clinically meaningful differences in reactogenicity, Moderna Spikevax JN.1 can be used during pregnancy.</a:t>
            </a:r>
            <a:endParaRPr lang="en-GB" sz="2000" b="1" strike="sngStrike" dirty="0">
              <a:solidFill>
                <a:srgbClr val="002060"/>
              </a:solidFill>
            </a:endParaRPr>
          </a:p>
          <a:p>
            <a:pPr marL="0" indent="0" algn="ctr">
              <a:buNone/>
            </a:pPr>
            <a:endParaRPr lang="en-GB" sz="2000" b="1" dirty="0"/>
          </a:p>
          <a:p>
            <a:endParaRPr lang="en-GB" sz="2000" b="1" dirty="0"/>
          </a:p>
        </p:txBody>
      </p:sp>
      <p:sp>
        <p:nvSpPr>
          <p:cNvPr id="5" name="Slide Number Placeholder 4">
            <a:extLst>
              <a:ext uri="{FF2B5EF4-FFF2-40B4-BE49-F238E27FC236}">
                <a16:creationId xmlns:a16="http://schemas.microsoft.com/office/drawing/2014/main" id="{C0F9074E-95A0-440D-8EEF-7C00AB826EE5}"/>
              </a:ext>
            </a:extLst>
          </p:cNvPr>
          <p:cNvSpPr>
            <a:spLocks noGrp="1"/>
          </p:cNvSpPr>
          <p:nvPr>
            <p:ph type="sldNum" sz="quarter" idx="12"/>
          </p:nvPr>
        </p:nvSpPr>
        <p:spPr/>
        <p:txBody>
          <a:bodyPr/>
          <a:lstStyle/>
          <a:p>
            <a:fld id="{561D0CCE-8DCC-44DC-A653-AE62B1D84A52}" type="slidenum">
              <a:rPr lang="en-GB" smtClean="0"/>
              <a:pPr/>
              <a:t>33</a:t>
            </a:fld>
            <a:endParaRPr lang="en-GB" dirty="0"/>
          </a:p>
        </p:txBody>
      </p:sp>
      <p:sp>
        <p:nvSpPr>
          <p:cNvPr id="4" name="TextBox 3">
            <a:extLst>
              <a:ext uri="{FF2B5EF4-FFF2-40B4-BE49-F238E27FC236}">
                <a16:creationId xmlns:a16="http://schemas.microsoft.com/office/drawing/2014/main" id="{5AFD50B2-E353-11B2-41DB-25B79B7570E9}"/>
              </a:ext>
            </a:extLst>
          </p:cNvPr>
          <p:cNvSpPr txBox="1"/>
          <p:nvPr/>
        </p:nvSpPr>
        <p:spPr>
          <a:xfrm>
            <a:off x="641300" y="5656594"/>
            <a:ext cx="11286998"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hlinkClick r:id="rId3"/>
              </a:rPr>
              <a:t>Spikevax JN.1 0.1 mg/mL dispersion for injection - Summary of Product Characteristics (SmPC) - (</a:t>
            </a:r>
            <a:r>
              <a:rPr lang="en-GB" sz="1600" dirty="0" err="1">
                <a:hlinkClick r:id="rId3"/>
              </a:rPr>
              <a:t>emc</a:t>
            </a:r>
            <a:r>
              <a:rPr lang="en-GB" sz="1600" dirty="0">
                <a:hlinkClick r:id="rId3"/>
              </a:rPr>
              <a:t>) (medicines.org.uk)</a:t>
            </a:r>
            <a:endParaRPr lang="en-GB" sz="1600" dirty="0"/>
          </a:p>
        </p:txBody>
      </p:sp>
    </p:spTree>
    <p:extLst>
      <p:ext uri="{BB962C8B-B14F-4D97-AF65-F5344CB8AC3E}">
        <p14:creationId xmlns:p14="http://schemas.microsoft.com/office/powerpoint/2010/main" val="36778642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6494D-05B9-4FC5-B818-3DD39746BCF3}"/>
              </a:ext>
            </a:extLst>
          </p:cNvPr>
          <p:cNvSpPr>
            <a:spLocks noGrp="1"/>
          </p:cNvSpPr>
          <p:nvPr>
            <p:ph type="title"/>
          </p:nvPr>
        </p:nvSpPr>
        <p:spPr>
          <a:xfrm>
            <a:off x="430924" y="559676"/>
            <a:ext cx="10515600" cy="715926"/>
          </a:xfrm>
        </p:spPr>
        <p:txBody>
          <a:bodyPr/>
          <a:lstStyle/>
          <a:p>
            <a:r>
              <a:rPr lang="en-GB" sz="3600" b="1" dirty="0">
                <a:solidFill>
                  <a:srgbClr val="212A73"/>
                </a:solidFill>
              </a:rPr>
              <a:t>Breastfeeding</a:t>
            </a:r>
          </a:p>
        </p:txBody>
      </p:sp>
      <p:sp>
        <p:nvSpPr>
          <p:cNvPr id="3" name="Content Placeholder 2">
            <a:extLst>
              <a:ext uri="{FF2B5EF4-FFF2-40B4-BE49-F238E27FC236}">
                <a16:creationId xmlns:a16="http://schemas.microsoft.com/office/drawing/2014/main" id="{60EB0861-CEDA-477C-8CB0-33102A842466}"/>
              </a:ext>
            </a:extLst>
          </p:cNvPr>
          <p:cNvSpPr>
            <a:spLocks noGrp="1"/>
          </p:cNvSpPr>
          <p:nvPr>
            <p:ph idx="1"/>
          </p:nvPr>
        </p:nvSpPr>
        <p:spPr>
          <a:xfrm>
            <a:off x="430925" y="1137115"/>
            <a:ext cx="11330151" cy="5401797"/>
          </a:xfrm>
        </p:spPr>
        <p:txBody>
          <a:bodyPr/>
          <a:lstStyle/>
          <a:p>
            <a:r>
              <a:rPr lang="en-GB" sz="2000" dirty="0"/>
              <a:t>No data are available yet regarding the use of Moderna Spikevax JN.1 during breastfeeding. </a:t>
            </a:r>
          </a:p>
          <a:p>
            <a:r>
              <a:rPr lang="en-GB" sz="2000" dirty="0"/>
              <a:t>However, no effects on the breastfed </a:t>
            </a:r>
            <a:r>
              <a:rPr lang="en-GB" sz="2000" dirty="0" err="1"/>
              <a:t>newborn</a:t>
            </a:r>
            <a:r>
              <a:rPr lang="en-GB" sz="2000" dirty="0"/>
              <a:t>/infant are anticipated since the systemic exposure of the breastfeeding woman to the vaccine is negligible. </a:t>
            </a:r>
          </a:p>
          <a:p>
            <a:r>
              <a:rPr lang="en-GB" sz="2000" dirty="0"/>
              <a:t>Observational data from women who were breastfeeding after vaccination with Spikevax (original) have not shown a risk for adverse effects in breastfed </a:t>
            </a:r>
            <a:r>
              <a:rPr lang="en-GB" sz="2000" dirty="0" err="1"/>
              <a:t>newborns</a:t>
            </a:r>
            <a:r>
              <a:rPr lang="en-GB" sz="2000" dirty="0"/>
              <a:t>/infants. Spikevax JN.1 can be used during breastfeeding. </a:t>
            </a:r>
          </a:p>
          <a:p>
            <a:pPr marL="0" indent="0">
              <a:buNone/>
            </a:pPr>
            <a:endParaRPr lang="en-GB" sz="2000" dirty="0"/>
          </a:p>
          <a:p>
            <a:pPr marL="0" indent="0">
              <a:buNone/>
            </a:pPr>
            <a:r>
              <a:rPr lang="en-GB" sz="3600" b="1" dirty="0">
                <a:latin typeface="+mj-lt"/>
              </a:rPr>
              <a:t>Fertility</a:t>
            </a:r>
          </a:p>
          <a:p>
            <a:r>
              <a:rPr lang="en-GB" sz="2000" dirty="0"/>
              <a:t>Animal studies do not indicate direct or indirect harmful effects with respect to reproductive toxicity.</a:t>
            </a:r>
          </a:p>
          <a:p>
            <a:r>
              <a:rPr lang="en-GB" sz="2000" dirty="0">
                <a:solidFill>
                  <a:srgbClr val="002060"/>
                </a:solidFill>
                <a:effectLst/>
                <a:latin typeface="Arial" panose="020B0604020202020204" pitchFamily="34" charset="0"/>
                <a:ea typeface="Calibri" panose="020F0502020204030204" pitchFamily="34" charset="0"/>
              </a:rPr>
              <a:t>There is no evidence to suggest that COVID-19 vaccines affect fertility.</a:t>
            </a:r>
            <a:r>
              <a:rPr lang="en-GB" sz="2000" u="sng" dirty="0">
                <a:solidFill>
                  <a:srgbClr val="0000FF"/>
                </a:solidFill>
                <a:effectLst/>
                <a:latin typeface="Calibri" panose="020F0502020204030204" pitchFamily="34" charset="0"/>
                <a:ea typeface="Calibri" panose="020F0502020204030204" pitchFamily="34" charset="0"/>
                <a:hlinkClick r:id="rId2"/>
              </a:rPr>
              <a:t> </a:t>
            </a:r>
            <a:r>
              <a:rPr lang="en-GB" sz="2000" u="sng" dirty="0">
                <a:solidFill>
                  <a:srgbClr val="0000FF"/>
                </a:solidFill>
                <a:effectLst/>
                <a:ea typeface="Calibri" panose="020F0502020204030204" pitchFamily="34" charset="0"/>
                <a:hlinkClick r:id="rId2"/>
              </a:rPr>
              <a:t>Covid19 Vaccines FAQs.pdf (britishfertilitysociety.org.uk)</a:t>
            </a:r>
            <a:r>
              <a:rPr lang="en-GB" sz="2000" dirty="0">
                <a:effectLst/>
                <a:ea typeface="Calibri" panose="020F0502020204030204" pitchFamily="34" charset="0"/>
              </a:rPr>
              <a:t> </a:t>
            </a:r>
            <a:endParaRPr lang="en-GB" sz="2000" dirty="0">
              <a:solidFill>
                <a:srgbClr val="002060"/>
              </a:solidFill>
              <a:effectLst/>
              <a:ea typeface="Calibri" panose="020F0502020204030204" pitchFamily="34" charset="0"/>
            </a:endParaRPr>
          </a:p>
          <a:p>
            <a:endParaRPr lang="en-GB" sz="2000" dirty="0"/>
          </a:p>
        </p:txBody>
      </p:sp>
      <p:sp>
        <p:nvSpPr>
          <p:cNvPr id="5" name="Slide Number Placeholder 4">
            <a:extLst>
              <a:ext uri="{FF2B5EF4-FFF2-40B4-BE49-F238E27FC236}">
                <a16:creationId xmlns:a16="http://schemas.microsoft.com/office/drawing/2014/main" id="{01BC5E93-71E5-4CEA-8E77-E2241D5AA778}"/>
              </a:ext>
            </a:extLst>
          </p:cNvPr>
          <p:cNvSpPr>
            <a:spLocks noGrp="1"/>
          </p:cNvSpPr>
          <p:nvPr>
            <p:ph type="sldNum" sz="quarter" idx="12"/>
          </p:nvPr>
        </p:nvSpPr>
        <p:spPr/>
        <p:txBody>
          <a:bodyPr/>
          <a:lstStyle/>
          <a:p>
            <a:fld id="{561D0CCE-8DCC-44DC-A653-AE62B1D84A52}" type="slidenum">
              <a:rPr lang="en-GB" smtClean="0"/>
              <a:pPr/>
              <a:t>34</a:t>
            </a:fld>
            <a:endParaRPr lang="en-GB"/>
          </a:p>
        </p:txBody>
      </p:sp>
      <p:sp>
        <p:nvSpPr>
          <p:cNvPr id="4" name="TextBox 3">
            <a:extLst>
              <a:ext uri="{FF2B5EF4-FFF2-40B4-BE49-F238E27FC236}">
                <a16:creationId xmlns:a16="http://schemas.microsoft.com/office/drawing/2014/main" id="{826794CD-A991-7B02-B047-0B9CA16FD3DF}"/>
              </a:ext>
            </a:extLst>
          </p:cNvPr>
          <p:cNvSpPr txBox="1"/>
          <p:nvPr/>
        </p:nvSpPr>
        <p:spPr>
          <a:xfrm>
            <a:off x="641300" y="5656594"/>
            <a:ext cx="11286998"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hlinkClick r:id="rId3"/>
              </a:rPr>
              <a:t>Spikevax JN.1 0.1 mg/mL dispersion for injection - Summary of Product Characteristics (SmPC) - (</a:t>
            </a:r>
            <a:r>
              <a:rPr lang="en-GB" sz="1600" dirty="0" err="1">
                <a:hlinkClick r:id="rId3"/>
              </a:rPr>
              <a:t>emc</a:t>
            </a:r>
            <a:r>
              <a:rPr lang="en-GB" sz="1600" dirty="0">
                <a:hlinkClick r:id="rId3"/>
              </a:rPr>
              <a:t>) (medicines.org.uk)</a:t>
            </a:r>
            <a:endParaRPr lang="en-GB" sz="1600" dirty="0"/>
          </a:p>
        </p:txBody>
      </p:sp>
    </p:spTree>
    <p:extLst>
      <p:ext uri="{BB962C8B-B14F-4D97-AF65-F5344CB8AC3E}">
        <p14:creationId xmlns:p14="http://schemas.microsoft.com/office/powerpoint/2010/main" val="41598713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E90B5-3B59-8FF3-D0D4-123F30167B8F}"/>
              </a:ext>
            </a:extLst>
          </p:cNvPr>
          <p:cNvSpPr>
            <a:spLocks noGrp="1"/>
          </p:cNvSpPr>
          <p:nvPr>
            <p:ph type="title"/>
          </p:nvPr>
        </p:nvSpPr>
        <p:spPr>
          <a:xfrm>
            <a:off x="838200" y="214709"/>
            <a:ext cx="10515600" cy="1325563"/>
          </a:xfrm>
        </p:spPr>
        <p:txBody>
          <a:bodyPr/>
          <a:lstStyle/>
          <a:p>
            <a:pPr algn="ctr"/>
            <a:r>
              <a:rPr lang="en-GB" sz="3600" b="1" dirty="0">
                <a:solidFill>
                  <a:srgbClr val="002060"/>
                </a:solidFill>
              </a:rPr>
              <a:t>Co-administration with other vaccines</a:t>
            </a:r>
            <a:endParaRPr lang="en-GB" sz="3600" dirty="0"/>
          </a:p>
        </p:txBody>
      </p:sp>
      <p:sp>
        <p:nvSpPr>
          <p:cNvPr id="3" name="Content Placeholder 2">
            <a:extLst>
              <a:ext uri="{FF2B5EF4-FFF2-40B4-BE49-F238E27FC236}">
                <a16:creationId xmlns:a16="http://schemas.microsoft.com/office/drawing/2014/main" id="{A5690397-A2BC-EFB8-01E6-9085368F9473}"/>
              </a:ext>
            </a:extLst>
          </p:cNvPr>
          <p:cNvSpPr>
            <a:spLocks noGrp="1"/>
          </p:cNvSpPr>
          <p:nvPr>
            <p:ph idx="1"/>
          </p:nvPr>
        </p:nvSpPr>
        <p:spPr>
          <a:xfrm>
            <a:off x="722453" y="790344"/>
            <a:ext cx="10515600" cy="4351338"/>
          </a:xfrm>
        </p:spPr>
        <p:txBody>
          <a:bodyPr/>
          <a:lstStyle/>
          <a:p>
            <a:r>
              <a:rPr lang="en-GB" sz="2000" dirty="0"/>
              <a:t>Based on recent evidence, and, as COVID-19 vaccines are considered inactivated (including the non-replicating adenovirus vaccine), where individuals in an eligible cohort present having recently received one or more inactivated or another live vaccine, </a:t>
            </a:r>
            <a:r>
              <a:rPr lang="en-GB" sz="2000" b="1" dirty="0"/>
              <a:t>COVID-19 vaccination should still be given. </a:t>
            </a:r>
          </a:p>
          <a:p>
            <a:r>
              <a:rPr lang="en-GB" sz="2000" dirty="0"/>
              <a:t>The same applies for other live and inactivated vaccines where COVID-19 vaccination has been received first or where a patient presents requiring two or more vaccines. It is generally better for vaccination to proceed to avoid any further delay in protection and to avoid the risk of the patient not returning for a later appointment. </a:t>
            </a:r>
          </a:p>
          <a:p>
            <a:r>
              <a:rPr lang="en-GB" sz="2000" dirty="0"/>
              <a:t>This includes but is not limited to vaccines commonly administered around the same time or in the same settings, including pneumococcal polysaccharide vaccine and shingles vaccine </a:t>
            </a:r>
            <a:r>
              <a:rPr lang="en-GB" sz="2000" dirty="0">
                <a:hlinkClick r:id="rId2"/>
              </a:rPr>
              <a:t>Green Book COVID-19 chapter 14a</a:t>
            </a:r>
            <a:r>
              <a:rPr lang="en-GB" sz="2000" dirty="0"/>
              <a:t>.</a:t>
            </a:r>
          </a:p>
          <a:p>
            <a:r>
              <a:rPr lang="en-GB" sz="2000" b="1" dirty="0"/>
              <a:t>Note 1</a:t>
            </a:r>
            <a:r>
              <a:rPr lang="en-GB" sz="2000" dirty="0"/>
              <a:t>: co-administration of COVID-19 vaccine and Abrysvo® RSV vaccine may diminish the immune response to the RSV vaccine </a:t>
            </a:r>
            <a:r>
              <a:rPr lang="en-GB" sz="2000" b="1" dirty="0"/>
              <a:t>in older adults</a:t>
            </a:r>
            <a:r>
              <a:rPr lang="en-GB" sz="2000" dirty="0"/>
              <a:t>. However, if it is thought that the individual is unlikely to return for vaccination, they can be given at the same time. (co-administration of COVID-19 vaccine and Abrysvo® RSV vaccine is permitted in pregnancy)</a:t>
            </a:r>
          </a:p>
          <a:p>
            <a:pPr marL="0" indent="0">
              <a:buNone/>
            </a:pPr>
            <a:endParaRPr lang="en-GB" dirty="0"/>
          </a:p>
        </p:txBody>
      </p:sp>
      <p:sp>
        <p:nvSpPr>
          <p:cNvPr id="5" name="Slide Number Placeholder 4">
            <a:extLst>
              <a:ext uri="{FF2B5EF4-FFF2-40B4-BE49-F238E27FC236}">
                <a16:creationId xmlns:a16="http://schemas.microsoft.com/office/drawing/2014/main" id="{DB528FD5-46A1-399D-D753-9873564E9B1A}"/>
              </a:ext>
            </a:extLst>
          </p:cNvPr>
          <p:cNvSpPr>
            <a:spLocks noGrp="1"/>
          </p:cNvSpPr>
          <p:nvPr>
            <p:ph type="sldNum" sz="quarter" idx="12"/>
          </p:nvPr>
        </p:nvSpPr>
        <p:spPr/>
        <p:txBody>
          <a:bodyPr/>
          <a:lstStyle/>
          <a:p>
            <a:fld id="{561D0CCE-8DCC-44DC-A653-AE62B1D84A52}" type="slidenum">
              <a:rPr lang="en-GB" smtClean="0"/>
              <a:pPr/>
              <a:t>35</a:t>
            </a:fld>
            <a:endParaRPr lang="en-GB"/>
          </a:p>
        </p:txBody>
      </p:sp>
    </p:spTree>
    <p:extLst>
      <p:ext uri="{BB962C8B-B14F-4D97-AF65-F5344CB8AC3E}">
        <p14:creationId xmlns:p14="http://schemas.microsoft.com/office/powerpoint/2010/main" val="37294594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0083F-B079-4C46-B84A-736F08625DCF}"/>
              </a:ext>
            </a:extLst>
          </p:cNvPr>
          <p:cNvSpPr>
            <a:spLocks noGrp="1"/>
          </p:cNvSpPr>
          <p:nvPr>
            <p:ph type="title"/>
          </p:nvPr>
        </p:nvSpPr>
        <p:spPr>
          <a:xfrm>
            <a:off x="0" y="99811"/>
            <a:ext cx="12192000" cy="956645"/>
          </a:xfrm>
        </p:spPr>
        <p:txBody>
          <a:bodyPr/>
          <a:lstStyle/>
          <a:p>
            <a:pPr algn="ctr"/>
            <a:r>
              <a:rPr lang="en-GB" sz="3200" b="1" dirty="0"/>
              <a:t>Consumables for use with</a:t>
            </a:r>
            <a:r>
              <a:rPr lang="en-GB" sz="3200" b="1" dirty="0">
                <a:effectLst/>
                <a:latin typeface="Arial" panose="020B0604020202020204" pitchFamily="34" charset="0"/>
                <a:ea typeface="Calibri" panose="020F0502020204030204" pitchFamily="34" charset="0"/>
              </a:rPr>
              <a:t> </a:t>
            </a:r>
            <a:r>
              <a:rPr lang="en-GB" sz="3200" b="1" dirty="0">
                <a:solidFill>
                  <a:srgbClr val="002060"/>
                </a:solidFill>
                <a:ea typeface="Source Sans Pro"/>
                <a:cs typeface="+mn-cs"/>
              </a:rPr>
              <a:t>Moderna Spikevax® JN.1</a:t>
            </a:r>
            <a:r>
              <a:rPr lang="en-GB" sz="3200" baseline="30000" dirty="0">
                <a:solidFill>
                  <a:srgbClr val="002060"/>
                </a:solidFill>
                <a:effectLst/>
                <a:latin typeface="Arial" panose="020B0604020202020204" pitchFamily="34" charset="0"/>
                <a:ea typeface="Times New Roman" panose="02020603050405020304" pitchFamily="18" charset="0"/>
              </a:rPr>
              <a:t> </a:t>
            </a:r>
            <a:r>
              <a:rPr lang="en-GB" sz="3200" b="1" dirty="0">
                <a:solidFill>
                  <a:srgbClr val="002060"/>
                </a:solidFill>
                <a:effectLst/>
                <a:latin typeface="+mn-lt"/>
                <a:ea typeface="Times New Roman" panose="02020603050405020304" pitchFamily="18" charset="0"/>
              </a:rPr>
              <a:t>0.1mg/mL/dose dispersion for injection - </a:t>
            </a:r>
            <a:r>
              <a:rPr lang="en-GB" sz="3200" b="1" dirty="0">
                <a:solidFill>
                  <a:srgbClr val="002060"/>
                </a:solidFill>
                <a:latin typeface="+mn-lt"/>
              </a:rPr>
              <a:t>COVID-19 vaccine</a:t>
            </a:r>
            <a:br>
              <a:rPr lang="en-GB" sz="4000" b="1" dirty="0">
                <a:solidFill>
                  <a:schemeClr val="accent1">
                    <a:lumMod val="50000"/>
                  </a:schemeClr>
                </a:solidFill>
                <a:latin typeface="+mn-lt"/>
              </a:rPr>
            </a:br>
            <a:br>
              <a:rPr lang="en-GB" sz="3200" b="1" dirty="0"/>
            </a:br>
            <a:r>
              <a:rPr lang="en-GB" sz="3200" b="1" dirty="0"/>
              <a:t> </a:t>
            </a:r>
          </a:p>
        </p:txBody>
      </p:sp>
      <p:sp>
        <p:nvSpPr>
          <p:cNvPr id="3" name="Content Placeholder 2">
            <a:extLst>
              <a:ext uri="{FF2B5EF4-FFF2-40B4-BE49-F238E27FC236}">
                <a16:creationId xmlns:a16="http://schemas.microsoft.com/office/drawing/2014/main" id="{D8B1A583-A2D4-408E-8C94-DB38DAB66A0B}"/>
              </a:ext>
            </a:extLst>
          </p:cNvPr>
          <p:cNvSpPr>
            <a:spLocks noGrp="1"/>
          </p:cNvSpPr>
          <p:nvPr>
            <p:ph idx="1"/>
          </p:nvPr>
        </p:nvSpPr>
        <p:spPr>
          <a:xfrm>
            <a:off x="757084" y="1530734"/>
            <a:ext cx="11434916" cy="4825616"/>
          </a:xfrm>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000" b="1" i="0" u="none" strike="noStrike" kern="1200" cap="none" spc="0" normalizeH="0" baseline="0" noProof="0" dirty="0">
                <a:ln>
                  <a:noFill/>
                </a:ln>
                <a:solidFill>
                  <a:srgbClr val="212A73"/>
                </a:solidFill>
                <a:effectLst/>
                <a:uLnTx/>
                <a:uFillTx/>
                <a:latin typeface="Arial"/>
                <a:ea typeface="Calibri" panose="020F0502020204030204" pitchFamily="34" charset="0"/>
                <a:cs typeface="+mn-cs"/>
              </a:rPr>
              <a:t>Safety Needles:</a:t>
            </a:r>
            <a:endParaRPr lang="en-GB" sz="2000" dirty="0"/>
          </a:p>
          <a:p>
            <a:r>
              <a:rPr lang="en-GB" sz="2000" dirty="0">
                <a:effectLst/>
                <a:ea typeface="Calibri" panose="020F0502020204030204" pitchFamily="34" charset="0"/>
              </a:rPr>
              <a:t>GBUK Safety Syringe 1ml 25G x 25mm with needle cover will be supplied with </a:t>
            </a:r>
            <a:r>
              <a:rPr lang="en-GB" sz="2000" dirty="0">
                <a:solidFill>
                  <a:srgbClr val="002060"/>
                </a:solidFill>
                <a:ea typeface="Source Sans Pro"/>
                <a:cs typeface="+mn-cs"/>
              </a:rPr>
              <a:t>Moderna Spikevax® JN.1</a:t>
            </a:r>
            <a:r>
              <a:rPr lang="en-GB" sz="2000" baseline="30000" dirty="0">
                <a:solidFill>
                  <a:srgbClr val="002060"/>
                </a:solidFill>
                <a:effectLst/>
                <a:latin typeface="Arial" panose="020B0604020202020204" pitchFamily="34" charset="0"/>
                <a:ea typeface="Times New Roman" panose="02020603050405020304" pitchFamily="18" charset="0"/>
              </a:rPr>
              <a:t> </a:t>
            </a:r>
            <a:r>
              <a:rPr lang="en-GB" sz="2000" dirty="0">
                <a:solidFill>
                  <a:srgbClr val="002060"/>
                </a:solidFill>
                <a:effectLst/>
                <a:latin typeface="+mn-lt"/>
                <a:ea typeface="Times New Roman" panose="02020603050405020304" pitchFamily="18" charset="0"/>
              </a:rPr>
              <a:t>0.1mg/mL/dose dispersion for injection </a:t>
            </a:r>
            <a:endParaRPr lang="en-GB" sz="2000" dirty="0">
              <a:effectLst/>
              <a:ea typeface="Calibri" panose="020F0502020204030204" pitchFamily="34" charset="0"/>
            </a:endParaRPr>
          </a:p>
          <a:p>
            <a:pPr marL="0" indent="0">
              <a:buNone/>
            </a:pPr>
            <a:r>
              <a:rPr lang="en-GB" sz="2000" b="1" dirty="0">
                <a:effectLst/>
                <a:ea typeface="Calibri" panose="020F0502020204030204" pitchFamily="34" charset="0"/>
              </a:rPr>
              <a:t>   Play training video*</a:t>
            </a:r>
            <a:r>
              <a:rPr lang="en-GB" sz="2000" dirty="0">
                <a:effectLst/>
                <a:ea typeface="Calibri" panose="020F0502020204030204" pitchFamily="34" charset="0"/>
              </a:rPr>
              <a:t>: </a:t>
            </a:r>
            <a:r>
              <a:rPr lang="en-GB" sz="2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3"/>
              </a:rPr>
              <a:t>https://gbukgroup.com/safety-syringe-with-fixed-needle/</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GB" sz="2000" dirty="0">
              <a:effectLst/>
              <a:ea typeface="Calibri" panose="020F0502020204030204" pitchFamily="34" charset="0"/>
            </a:endParaRPr>
          </a:p>
          <a:p>
            <a:r>
              <a:rPr lang="en-GB" sz="2000" dirty="0">
                <a:effectLst/>
                <a:ea typeface="Calibri" panose="020F0502020204030204" pitchFamily="34" charset="0"/>
              </a:rPr>
              <a:t>Reliance Medical Safety Syringe 1ml 25G x </a:t>
            </a:r>
            <a:r>
              <a:rPr lang="en-GB" sz="2000" b="1" dirty="0">
                <a:effectLst/>
                <a:ea typeface="Calibri" panose="020F0502020204030204" pitchFamily="34" charset="0"/>
              </a:rPr>
              <a:t>38mm</a:t>
            </a:r>
            <a:r>
              <a:rPr lang="en-GB" sz="2000" dirty="0">
                <a:effectLst/>
                <a:ea typeface="Calibri" panose="020F0502020204030204" pitchFamily="34" charset="0"/>
              </a:rPr>
              <a:t> with needle cap is available to support vaccination of morbidly obese patients with </a:t>
            </a:r>
            <a:r>
              <a:rPr lang="en-GB" sz="2000" dirty="0">
                <a:solidFill>
                  <a:srgbClr val="002060"/>
                </a:solidFill>
                <a:ea typeface="Source Sans Pro"/>
                <a:cs typeface="+mn-cs"/>
              </a:rPr>
              <a:t>Moderna Spikevax® JN.1</a:t>
            </a:r>
            <a:r>
              <a:rPr lang="en-GB" sz="2000" baseline="30000" dirty="0">
                <a:solidFill>
                  <a:srgbClr val="002060"/>
                </a:solidFill>
                <a:effectLst/>
                <a:latin typeface="Arial" panose="020B0604020202020204" pitchFamily="34" charset="0"/>
                <a:ea typeface="Times New Roman" panose="02020603050405020304" pitchFamily="18" charset="0"/>
              </a:rPr>
              <a:t> </a:t>
            </a:r>
            <a:r>
              <a:rPr lang="en-GB" sz="2000" dirty="0">
                <a:solidFill>
                  <a:srgbClr val="002060"/>
                </a:solidFill>
                <a:effectLst/>
                <a:latin typeface="+mn-lt"/>
                <a:ea typeface="Times New Roman" panose="02020603050405020304" pitchFamily="18" charset="0"/>
              </a:rPr>
              <a:t>0.1mg/mL/dose dispersion for injection </a:t>
            </a:r>
            <a:endParaRPr lang="en-GB" sz="2000" dirty="0"/>
          </a:p>
          <a:p>
            <a:pPr marL="0" indent="0">
              <a:buNone/>
            </a:pPr>
            <a:r>
              <a:rPr lang="en-GB" sz="2000" dirty="0">
                <a:effectLst/>
                <a:ea typeface="Calibri" panose="020F0502020204030204" pitchFamily="34" charset="0"/>
              </a:rPr>
              <a:t>    </a:t>
            </a:r>
            <a:r>
              <a:rPr lang="en-GB" sz="2000" b="1" dirty="0">
                <a:effectLst/>
                <a:ea typeface="Calibri" panose="020F0502020204030204" pitchFamily="34" charset="0"/>
              </a:rPr>
              <a:t>Play training video*</a:t>
            </a:r>
            <a:r>
              <a:rPr lang="en-GB" sz="2000" dirty="0">
                <a:effectLst/>
                <a:ea typeface="Calibri" panose="020F0502020204030204" pitchFamily="34" charset="0"/>
              </a:rPr>
              <a:t>:</a:t>
            </a:r>
            <a:r>
              <a:rPr lang="en-GB" sz="18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 </a:t>
            </a:r>
            <a:r>
              <a:rPr lang="en-GB" sz="2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https://reliancemedical.co.uk/combined-safety-needle-and-syringes/</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GB" sz="2000" dirty="0">
              <a:effectLst/>
              <a:ea typeface="Calibri" panose="020F0502020204030204" pitchFamily="34" charset="0"/>
            </a:endParaRPr>
          </a:p>
          <a:p>
            <a:pPr marL="0" indent="0">
              <a:buNone/>
            </a:pPr>
            <a:r>
              <a:rPr lang="en-GB" sz="2000" dirty="0">
                <a:effectLst/>
                <a:ea typeface="Calibri" panose="020F0502020204030204" pitchFamily="34" charset="0"/>
              </a:rPr>
              <a:t>*Please note: the IPC measures in these resources do not align with the national IPC requirements in Wales. See here for NHS Wales guidance: </a:t>
            </a:r>
            <a:r>
              <a:rPr lang="en-GB" sz="2000" u="sng" dirty="0">
                <a:solidFill>
                  <a:srgbClr val="0563C1"/>
                </a:solidFill>
                <a:effectLst/>
                <a:ea typeface="Calibri" panose="020F0502020204030204" pitchFamily="34" charset="0"/>
                <a:hlinkClick r:id="rId5"/>
              </a:rPr>
              <a:t>Guidance - Public Health Wales (nhs.wales)</a:t>
            </a:r>
            <a:r>
              <a:rPr lang="en-GB" sz="2000" dirty="0">
                <a:solidFill>
                  <a:srgbClr val="002060"/>
                </a:solidFill>
                <a:effectLst/>
                <a:ea typeface="Calibri" panose="020F0502020204030204" pitchFamily="34" charset="0"/>
              </a:rPr>
              <a:t>.</a:t>
            </a:r>
          </a:p>
          <a:p>
            <a:endParaRPr lang="en-GB" dirty="0"/>
          </a:p>
        </p:txBody>
      </p:sp>
      <p:sp>
        <p:nvSpPr>
          <p:cNvPr id="5" name="Slide Number Placeholder 4">
            <a:extLst>
              <a:ext uri="{FF2B5EF4-FFF2-40B4-BE49-F238E27FC236}">
                <a16:creationId xmlns:a16="http://schemas.microsoft.com/office/drawing/2014/main" id="{AD06001F-D4B8-4684-BDDB-63AB96FD7CC8}"/>
              </a:ext>
            </a:extLst>
          </p:cNvPr>
          <p:cNvSpPr>
            <a:spLocks noGrp="1"/>
          </p:cNvSpPr>
          <p:nvPr>
            <p:ph type="sldNum" sz="quarter" idx="12"/>
          </p:nvPr>
        </p:nvSpPr>
        <p:spPr/>
        <p:txBody>
          <a:bodyPr/>
          <a:lstStyle/>
          <a:p>
            <a:fld id="{561D0CCE-8DCC-44DC-A653-AE62B1D84A52}" type="slidenum">
              <a:rPr lang="en-GB" smtClean="0"/>
              <a:pPr/>
              <a:t>36</a:t>
            </a:fld>
            <a:endParaRPr lang="en-GB" dirty="0"/>
          </a:p>
        </p:txBody>
      </p:sp>
    </p:spTree>
    <p:extLst>
      <p:ext uri="{BB962C8B-B14F-4D97-AF65-F5344CB8AC3E}">
        <p14:creationId xmlns:p14="http://schemas.microsoft.com/office/powerpoint/2010/main" val="8915184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D870F-F314-9220-4CDE-D65215749D24}"/>
              </a:ext>
            </a:extLst>
          </p:cNvPr>
          <p:cNvSpPr>
            <a:spLocks noGrp="1"/>
          </p:cNvSpPr>
          <p:nvPr>
            <p:ph type="title"/>
          </p:nvPr>
        </p:nvSpPr>
        <p:spPr>
          <a:xfrm>
            <a:off x="88491" y="22773"/>
            <a:ext cx="12015018" cy="592829"/>
          </a:xfrm>
        </p:spPr>
        <p:txBody>
          <a:bodyPr/>
          <a:lstStyle/>
          <a:p>
            <a:pPr algn="ctr"/>
            <a:r>
              <a:rPr lang="en-GB" sz="3600" b="1" dirty="0">
                <a:solidFill>
                  <a:srgbClr val="002060"/>
                </a:solidFill>
                <a:latin typeface="Arial" panose="020B0604020202020204" pitchFamily="34" charset="0"/>
                <a:cs typeface="Arial" panose="020B0604020202020204" pitchFamily="34" charset="0"/>
              </a:rPr>
              <a:t>GBUK Safety Syringe 1ml 25G x 25mm with needle cover for the administration of </a:t>
            </a:r>
            <a:r>
              <a:rPr lang="en-GB" sz="3600" b="1" dirty="0">
                <a:solidFill>
                  <a:srgbClr val="002060"/>
                </a:solidFill>
                <a:ea typeface="Source Sans Pro"/>
                <a:cs typeface="+mn-cs"/>
              </a:rPr>
              <a:t>Moderna Spikevax® JN.1</a:t>
            </a:r>
            <a:r>
              <a:rPr lang="en-GB" sz="3600" baseline="30000" dirty="0">
                <a:solidFill>
                  <a:srgbClr val="002060"/>
                </a:solidFill>
                <a:effectLst/>
                <a:latin typeface="Arial" panose="020B0604020202020204" pitchFamily="34" charset="0"/>
                <a:ea typeface="Times New Roman" panose="02020603050405020304" pitchFamily="18" charset="0"/>
              </a:rPr>
              <a:t> </a:t>
            </a:r>
            <a:r>
              <a:rPr lang="en-GB" sz="3600" b="1" dirty="0">
                <a:solidFill>
                  <a:srgbClr val="002060"/>
                </a:solidFill>
              </a:rPr>
              <a:t>COVID-19 vaccine</a:t>
            </a:r>
            <a:endParaRPr lang="en-GB" sz="3600" b="1" dirty="0"/>
          </a:p>
        </p:txBody>
      </p:sp>
      <p:sp>
        <p:nvSpPr>
          <p:cNvPr id="5" name="Slide Number Placeholder 4">
            <a:extLst>
              <a:ext uri="{FF2B5EF4-FFF2-40B4-BE49-F238E27FC236}">
                <a16:creationId xmlns:a16="http://schemas.microsoft.com/office/drawing/2014/main" id="{4E100795-4F7F-8D7C-E86B-3EFE75EFD0A5}"/>
              </a:ext>
            </a:extLst>
          </p:cNvPr>
          <p:cNvSpPr>
            <a:spLocks noGrp="1"/>
          </p:cNvSpPr>
          <p:nvPr>
            <p:ph type="sldNum" sz="quarter" idx="12"/>
          </p:nvPr>
        </p:nvSpPr>
        <p:spPr/>
        <p:txBody>
          <a:bodyPr/>
          <a:lstStyle/>
          <a:p>
            <a:fld id="{561D0CCE-8DCC-44DC-A653-AE62B1D84A52}" type="slidenum">
              <a:rPr lang="en-GB" smtClean="0"/>
              <a:pPr/>
              <a:t>37</a:t>
            </a:fld>
            <a:endParaRPr lang="en-GB"/>
          </a:p>
        </p:txBody>
      </p:sp>
      <p:pic>
        <p:nvPicPr>
          <p:cNvPr id="6" name="Picture 5">
            <a:extLst>
              <a:ext uri="{FF2B5EF4-FFF2-40B4-BE49-F238E27FC236}">
                <a16:creationId xmlns:a16="http://schemas.microsoft.com/office/drawing/2014/main" id="{1A54BDB4-67B9-47D5-BFD8-C6CF2BB9E088}"/>
              </a:ext>
            </a:extLst>
          </p:cNvPr>
          <p:cNvPicPr>
            <a:picLocks noChangeAspect="1"/>
          </p:cNvPicPr>
          <p:nvPr/>
        </p:nvPicPr>
        <p:blipFill rotWithShape="1">
          <a:blip r:embed="rId2"/>
          <a:srcRect l="5816" t="50001" r="69708" b="40674"/>
          <a:stretch/>
        </p:blipFill>
        <p:spPr>
          <a:xfrm>
            <a:off x="3126084" y="1654925"/>
            <a:ext cx="5939831" cy="1272994"/>
          </a:xfrm>
          <a:prstGeom prst="rect">
            <a:avLst/>
          </a:prstGeom>
        </p:spPr>
      </p:pic>
      <p:pic>
        <p:nvPicPr>
          <p:cNvPr id="7" name="Content Placeholder 6">
            <a:extLst>
              <a:ext uri="{FF2B5EF4-FFF2-40B4-BE49-F238E27FC236}">
                <a16:creationId xmlns:a16="http://schemas.microsoft.com/office/drawing/2014/main" id="{67D96285-E77F-43A9-A023-D76616485659}"/>
              </a:ext>
            </a:extLst>
          </p:cNvPr>
          <p:cNvPicPr>
            <a:picLocks noGrp="1" noChangeAspect="1"/>
          </p:cNvPicPr>
          <p:nvPr/>
        </p:nvPicPr>
        <p:blipFill rotWithShape="1">
          <a:blip r:embed="rId3"/>
          <a:srcRect l="64156" t="59949" r="7634" b="24136"/>
          <a:stretch/>
        </p:blipFill>
        <p:spPr>
          <a:xfrm>
            <a:off x="800883" y="3025346"/>
            <a:ext cx="10173052" cy="3228309"/>
          </a:xfrm>
          <a:prstGeom prst="rect">
            <a:avLst/>
          </a:prstGeom>
        </p:spPr>
      </p:pic>
    </p:spTree>
    <p:extLst>
      <p:ext uri="{BB962C8B-B14F-4D97-AF65-F5344CB8AC3E}">
        <p14:creationId xmlns:p14="http://schemas.microsoft.com/office/powerpoint/2010/main" val="9369062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F17F65D-65B3-4553-9818-C5C4DD9D431B}"/>
              </a:ext>
            </a:extLst>
          </p:cNvPr>
          <p:cNvSpPr>
            <a:spLocks noGrp="1"/>
          </p:cNvSpPr>
          <p:nvPr>
            <p:ph type="sldNum" sz="quarter" idx="12"/>
          </p:nvPr>
        </p:nvSpPr>
        <p:spPr/>
        <p:txBody>
          <a:bodyPr/>
          <a:lstStyle/>
          <a:p>
            <a:fld id="{561D0CCE-8DCC-44DC-A653-AE62B1D84A52}" type="slidenum">
              <a:rPr lang="en-GB" smtClean="0"/>
              <a:pPr/>
              <a:t>38</a:t>
            </a:fld>
            <a:endParaRPr lang="en-GB"/>
          </a:p>
        </p:txBody>
      </p:sp>
      <p:sp>
        <p:nvSpPr>
          <p:cNvPr id="9" name="TextBox 8">
            <a:extLst>
              <a:ext uri="{FF2B5EF4-FFF2-40B4-BE49-F238E27FC236}">
                <a16:creationId xmlns:a16="http://schemas.microsoft.com/office/drawing/2014/main" id="{6340DF34-5734-4883-9840-231D807E377A}"/>
              </a:ext>
            </a:extLst>
          </p:cNvPr>
          <p:cNvSpPr txBox="1"/>
          <p:nvPr/>
        </p:nvSpPr>
        <p:spPr>
          <a:xfrm>
            <a:off x="727764" y="869987"/>
            <a:ext cx="8630293" cy="923330"/>
          </a:xfrm>
          <a:prstGeom prst="rect">
            <a:avLst/>
          </a:prstGeom>
          <a:noFill/>
        </p:spPr>
        <p:txBody>
          <a:bodyPr wrap="square">
            <a:spAutoFit/>
          </a:bodyPr>
          <a:lstStyle/>
          <a:p>
            <a:pPr algn="l"/>
            <a:r>
              <a:rPr lang="en-GB" b="1" dirty="0"/>
              <a:t>Open the package and attach the safety needle firmly to the syringe</a:t>
            </a:r>
            <a:r>
              <a:rPr lang="en-GB" dirty="0"/>
              <a:t>.</a:t>
            </a:r>
          </a:p>
          <a:p>
            <a:pPr marL="342900" indent="-342900" algn="l">
              <a:buFont typeface="Arial" panose="020B0604020202020204" pitchFamily="34" charset="0"/>
              <a:buChar char="•"/>
            </a:pPr>
            <a:r>
              <a:rPr lang="en-GB" dirty="0"/>
              <a:t>If the needle is already attached to the syringe, make sure the connection is stable and secure.</a:t>
            </a:r>
          </a:p>
        </p:txBody>
      </p:sp>
      <p:sp>
        <p:nvSpPr>
          <p:cNvPr id="11" name="TextBox 10">
            <a:extLst>
              <a:ext uri="{FF2B5EF4-FFF2-40B4-BE49-F238E27FC236}">
                <a16:creationId xmlns:a16="http://schemas.microsoft.com/office/drawing/2014/main" id="{AF681021-0A70-49BA-B908-F98D77BF7E26}"/>
              </a:ext>
            </a:extLst>
          </p:cNvPr>
          <p:cNvSpPr txBox="1"/>
          <p:nvPr/>
        </p:nvSpPr>
        <p:spPr>
          <a:xfrm>
            <a:off x="688367" y="1995130"/>
            <a:ext cx="11239930" cy="4862870"/>
          </a:xfrm>
          <a:prstGeom prst="rect">
            <a:avLst/>
          </a:prstGeom>
          <a:noFill/>
        </p:spPr>
        <p:txBody>
          <a:bodyPr wrap="square">
            <a:spAutoFit/>
          </a:bodyPr>
          <a:lstStyle/>
          <a:p>
            <a:pPr algn="l"/>
            <a:r>
              <a:rPr lang="en-GB" b="1" dirty="0"/>
              <a:t>Withdraw the protective cap</a:t>
            </a:r>
            <a:r>
              <a:rPr lang="en-GB" dirty="0"/>
              <a:t>.</a:t>
            </a:r>
          </a:p>
          <a:p>
            <a:pPr marL="342900" indent="-342900" algn="l">
              <a:buFont typeface="Arial" panose="020B0604020202020204" pitchFamily="34" charset="0"/>
              <a:buChar char="•"/>
            </a:pPr>
            <a:r>
              <a:rPr lang="en-GB" dirty="0"/>
              <a:t>Hold the syringe with one hand and remove the needle cap with the other hand.</a:t>
            </a:r>
          </a:p>
          <a:p>
            <a:pPr marL="342900" indent="-342900" algn="l">
              <a:buFont typeface="Arial" panose="020B0604020202020204" pitchFamily="34" charset="0"/>
              <a:buChar char="•"/>
            </a:pPr>
            <a:r>
              <a:rPr lang="en-GB" dirty="0"/>
              <a:t>Use the syringe for administration or withdrawal according to the prescribed schedule.</a:t>
            </a:r>
          </a:p>
          <a:p>
            <a:pPr marL="342900" indent="-342900" algn="l">
              <a:buFont typeface="Arial" panose="020B0604020202020204" pitchFamily="34" charset="0"/>
              <a:buChar char="•"/>
            </a:pPr>
            <a:r>
              <a:rPr lang="en-GB" dirty="0"/>
              <a:t>Due to the gauge and length, the needle is very flexible.</a:t>
            </a:r>
          </a:p>
          <a:p>
            <a:pPr marL="342900" indent="-342900" algn="l">
              <a:buFont typeface="Arial" panose="020B0604020202020204" pitchFamily="34" charset="0"/>
              <a:buChar char="•"/>
            </a:pPr>
            <a:r>
              <a:rPr lang="en-GB" dirty="0"/>
              <a:t>To minimise needle flex, a swift and purposeful administration action is required.</a:t>
            </a:r>
          </a:p>
          <a:p>
            <a:pPr marL="342900" indent="-342900" algn="l">
              <a:buFont typeface="Arial" panose="020B0604020202020204" pitchFamily="34" charset="0"/>
              <a:buChar char="•"/>
            </a:pPr>
            <a:endParaRPr lang="en-GB" dirty="0"/>
          </a:p>
          <a:p>
            <a:pPr algn="l"/>
            <a:r>
              <a:rPr lang="en-GB" b="1" dirty="0"/>
              <a:t>Activate the safety device immediately after injection.</a:t>
            </a:r>
          </a:p>
          <a:p>
            <a:pPr marL="285750" indent="-285750" algn="l">
              <a:buFont typeface="Arial" panose="020B0604020202020204" pitchFamily="34" charset="0"/>
              <a:buChar char="•"/>
            </a:pPr>
            <a:r>
              <a:rPr lang="en-GB" dirty="0"/>
              <a:t>Place your thumb or index finger on the safety sheath and push the sheath on the needle until there is auditory confirmation that it has been activated.</a:t>
            </a:r>
          </a:p>
          <a:p>
            <a:pPr marL="285750" indent="-285750" algn="l">
              <a:buFont typeface="Arial" panose="020B0604020202020204" pitchFamily="34" charset="0"/>
              <a:buChar char="•"/>
            </a:pPr>
            <a:r>
              <a:rPr lang="en-GB" dirty="0"/>
              <a:t>Visually check that the needle is covered.</a:t>
            </a:r>
          </a:p>
          <a:p>
            <a:pPr marL="285750" indent="-285750" algn="l">
              <a:buFont typeface="Arial" panose="020B0604020202020204" pitchFamily="34" charset="0"/>
              <a:buChar char="•"/>
            </a:pPr>
            <a:r>
              <a:rPr lang="en-GB" dirty="0"/>
              <a:t>Slow, firm activation of the safety sheath is required. The thumb must be high on the safety sheath for the needle to click in fully. Putting your thumb over the two holes in the sheath may help to achieve the correct positioning.</a:t>
            </a:r>
          </a:p>
          <a:p>
            <a:pPr marL="285750" indent="-285750" algn="l">
              <a:buFont typeface="Arial" panose="020B0604020202020204" pitchFamily="34" charset="0"/>
              <a:buChar char="•"/>
            </a:pPr>
            <a:r>
              <a:rPr lang="en-GB" dirty="0"/>
              <a:t>If necessary, the activation may also be carried out by pressing the safety sheath against a flat surface. The sheath must be pressed firmly near the top.</a:t>
            </a:r>
          </a:p>
          <a:p>
            <a:pPr algn="l"/>
            <a:br>
              <a:rPr lang="en-GB" sz="2000" dirty="0"/>
            </a:br>
            <a:endParaRPr lang="en-GB" sz="2000" dirty="0"/>
          </a:p>
        </p:txBody>
      </p:sp>
      <p:sp>
        <p:nvSpPr>
          <p:cNvPr id="13" name="TextBox 12">
            <a:extLst>
              <a:ext uri="{FF2B5EF4-FFF2-40B4-BE49-F238E27FC236}">
                <a16:creationId xmlns:a16="http://schemas.microsoft.com/office/drawing/2014/main" id="{7680764A-E63A-4A3D-9644-86B157E75C78}"/>
              </a:ext>
            </a:extLst>
          </p:cNvPr>
          <p:cNvSpPr txBox="1"/>
          <p:nvPr/>
        </p:nvSpPr>
        <p:spPr>
          <a:xfrm>
            <a:off x="154112" y="-24736"/>
            <a:ext cx="9636431" cy="830997"/>
          </a:xfrm>
          <a:prstGeom prst="rect">
            <a:avLst/>
          </a:prstGeom>
          <a:noFill/>
        </p:spPr>
        <p:txBody>
          <a:bodyPr wrap="square">
            <a:spAutoFit/>
          </a:bodyPr>
          <a:lstStyle/>
          <a:p>
            <a:pPr algn="ctr"/>
            <a:r>
              <a:rPr lang="en-GB" sz="2400" b="1" dirty="0">
                <a:solidFill>
                  <a:srgbClr val="212A73"/>
                </a:solidFill>
                <a:effectLst/>
                <a:ea typeface="Calibri" panose="020F0502020204030204" pitchFamily="34" charset="0"/>
              </a:rPr>
              <a:t>Reliance Medical Safety Syringe 1ml 25G x 38mm with needle cap is available to support vaccination of morbidly obese</a:t>
            </a:r>
            <a:endParaRPr lang="en-GB" sz="2400" b="1" dirty="0">
              <a:solidFill>
                <a:srgbClr val="212A73"/>
              </a:solidFill>
            </a:endParaRPr>
          </a:p>
        </p:txBody>
      </p:sp>
      <p:pic>
        <p:nvPicPr>
          <p:cNvPr id="3" name="Picture 2">
            <a:extLst>
              <a:ext uri="{FF2B5EF4-FFF2-40B4-BE49-F238E27FC236}">
                <a16:creationId xmlns:a16="http://schemas.microsoft.com/office/drawing/2014/main" id="{B2672967-953F-4F93-B606-060B7D69CE8A}"/>
              </a:ext>
            </a:extLst>
          </p:cNvPr>
          <p:cNvPicPr>
            <a:picLocks noChangeAspect="1"/>
          </p:cNvPicPr>
          <p:nvPr/>
        </p:nvPicPr>
        <p:blipFill rotWithShape="1">
          <a:blip r:embed="rId2"/>
          <a:srcRect l="843" t="44804" r="72697" b="15496"/>
          <a:stretch/>
        </p:blipFill>
        <p:spPr>
          <a:xfrm>
            <a:off x="9790544" y="0"/>
            <a:ext cx="2425001" cy="2496620"/>
          </a:xfrm>
          <a:prstGeom prst="rect">
            <a:avLst/>
          </a:prstGeom>
        </p:spPr>
      </p:pic>
    </p:spTree>
    <p:extLst>
      <p:ext uri="{BB962C8B-B14F-4D97-AF65-F5344CB8AC3E}">
        <p14:creationId xmlns:p14="http://schemas.microsoft.com/office/powerpoint/2010/main" val="23717722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2BD97-925B-46CD-9B5C-D32045B26358}"/>
              </a:ext>
            </a:extLst>
          </p:cNvPr>
          <p:cNvSpPr>
            <a:spLocks noGrp="1"/>
          </p:cNvSpPr>
          <p:nvPr>
            <p:ph type="title"/>
          </p:nvPr>
        </p:nvSpPr>
        <p:spPr>
          <a:xfrm>
            <a:off x="838200" y="50800"/>
            <a:ext cx="10515600" cy="565649"/>
          </a:xfrm>
        </p:spPr>
        <p:txBody>
          <a:bodyPr/>
          <a:lstStyle/>
          <a:p>
            <a:pPr algn="ctr"/>
            <a:r>
              <a:rPr lang="en-GB" sz="3600" b="1" dirty="0"/>
              <a:t>Vaccination site</a:t>
            </a:r>
          </a:p>
        </p:txBody>
      </p:sp>
      <p:sp>
        <p:nvSpPr>
          <p:cNvPr id="3" name="Content Placeholder 2">
            <a:extLst>
              <a:ext uri="{FF2B5EF4-FFF2-40B4-BE49-F238E27FC236}">
                <a16:creationId xmlns:a16="http://schemas.microsoft.com/office/drawing/2014/main" id="{0521B173-8C06-413C-8BD6-E7416E374504}"/>
              </a:ext>
            </a:extLst>
          </p:cNvPr>
          <p:cNvSpPr>
            <a:spLocks noGrp="1"/>
          </p:cNvSpPr>
          <p:nvPr>
            <p:ph idx="1"/>
          </p:nvPr>
        </p:nvSpPr>
        <p:spPr>
          <a:xfrm>
            <a:off x="838200" y="837441"/>
            <a:ext cx="10515600" cy="5190379"/>
          </a:xfrm>
        </p:spPr>
        <p:txBody>
          <a:bodyPr/>
          <a:lstStyle/>
          <a:p>
            <a:r>
              <a:rPr lang="en-GB" sz="1800" dirty="0"/>
              <a:t>The vaccine should be administered intramuscularly. </a:t>
            </a:r>
          </a:p>
          <a:p>
            <a:r>
              <a:rPr lang="en-GB" sz="1800" dirty="0"/>
              <a:t>The preferred site is the deltoid muscle of the upper arm. </a:t>
            </a:r>
          </a:p>
          <a:p>
            <a:r>
              <a:rPr lang="en-GB" sz="1800" dirty="0"/>
              <a:t>The vaccine should not be mixed in the same syringe with any other vaccines or medicinal products.</a:t>
            </a:r>
          </a:p>
          <a:p>
            <a:pPr marL="0" indent="0">
              <a:lnSpc>
                <a:spcPct val="110000"/>
              </a:lnSpc>
              <a:spcBef>
                <a:spcPts val="0"/>
              </a:spcBef>
              <a:buNone/>
            </a:pPr>
            <a:endParaRPr lang="en-GB" sz="1800" dirty="0"/>
          </a:p>
          <a:p>
            <a:pPr marL="0" indent="0">
              <a:lnSpc>
                <a:spcPct val="110000"/>
              </a:lnSpc>
              <a:spcBef>
                <a:spcPts val="0"/>
              </a:spcBef>
              <a:buNone/>
            </a:pPr>
            <a:r>
              <a:rPr lang="en-GB" sz="1800" b="1" dirty="0"/>
              <a:t>Giving vaccine into the muscle: </a:t>
            </a:r>
          </a:p>
          <a:p>
            <a:pPr marL="457200" indent="-457200">
              <a:lnSpc>
                <a:spcPct val="110000"/>
              </a:lnSpc>
              <a:spcBef>
                <a:spcPts val="600"/>
              </a:spcBef>
              <a:buFont typeface="+mj-lt"/>
              <a:buAutoNum type="arabicParenR"/>
            </a:pPr>
            <a:r>
              <a:rPr lang="en-GB" sz="1800" dirty="0"/>
              <a:t>leads to a better immune response to the vaccine (as the muscle contains the </a:t>
            </a:r>
            <a:r>
              <a:rPr lang="en-GB" altLang="en-US" sz="1800" dirty="0"/>
              <a:t>appropriate cells necessary to initiate the immune response).</a:t>
            </a:r>
          </a:p>
          <a:p>
            <a:pPr marL="457200" indent="-457200">
              <a:lnSpc>
                <a:spcPct val="110000"/>
              </a:lnSpc>
              <a:spcBef>
                <a:spcPts val="0"/>
              </a:spcBef>
              <a:buFont typeface="+mj-lt"/>
              <a:buAutoNum type="arabicParenR"/>
            </a:pPr>
            <a:r>
              <a:rPr lang="en-GB" sz="1800" dirty="0"/>
              <a:t>is less likely to cause local reactions than if the vaccine is given into the skin (subcutaneously).</a:t>
            </a:r>
          </a:p>
          <a:p>
            <a:pPr marL="0" indent="0" eaLnBrk="1" hangingPunct="1">
              <a:lnSpc>
                <a:spcPct val="110000"/>
              </a:lnSpc>
              <a:spcBef>
                <a:spcPts val="1200"/>
              </a:spcBef>
              <a:buNone/>
            </a:pPr>
            <a:r>
              <a:rPr lang="en-GB" altLang="en-US" sz="1800" dirty="0"/>
              <a:t>The needle needs to be long enough to ensure vaccine is injected into the muscle. For this reason, a 25mm needle is being provided for administration of the COVID-19 vaccine. A 38mm length needle is available if required for adults with a high BMI.</a:t>
            </a:r>
          </a:p>
          <a:p>
            <a:pPr marL="0" indent="0" eaLnBrk="1" hangingPunct="1">
              <a:lnSpc>
                <a:spcPct val="110000"/>
              </a:lnSpc>
              <a:spcBef>
                <a:spcPts val="1200"/>
              </a:spcBef>
              <a:buNone/>
            </a:pPr>
            <a:r>
              <a:rPr lang="en-GB" sz="1800" dirty="0"/>
              <a:t>COVID-19 vaccine should be injected into the deltoid muscle in the upper arm. If there is insufficient muscle mass in the deltoid or a particular reason the deltoid muscle is unsuitable, the vaccine should be given into the vastus lateralis muscle in the anterolateral aspect of the thigh.</a:t>
            </a:r>
          </a:p>
          <a:p>
            <a:endParaRPr lang="en-GB" dirty="0"/>
          </a:p>
        </p:txBody>
      </p:sp>
      <p:sp>
        <p:nvSpPr>
          <p:cNvPr id="5" name="Slide Number Placeholder 4">
            <a:extLst>
              <a:ext uri="{FF2B5EF4-FFF2-40B4-BE49-F238E27FC236}">
                <a16:creationId xmlns:a16="http://schemas.microsoft.com/office/drawing/2014/main" id="{A3497FED-4FCA-4586-8DEA-2772BFBCB76D}"/>
              </a:ext>
            </a:extLst>
          </p:cNvPr>
          <p:cNvSpPr>
            <a:spLocks noGrp="1"/>
          </p:cNvSpPr>
          <p:nvPr>
            <p:ph type="sldNum" sz="quarter" idx="12"/>
          </p:nvPr>
        </p:nvSpPr>
        <p:spPr/>
        <p:txBody>
          <a:bodyPr/>
          <a:lstStyle/>
          <a:p>
            <a:fld id="{561D0CCE-8DCC-44DC-A653-AE62B1D84A52}" type="slidenum">
              <a:rPr lang="en-GB" smtClean="0"/>
              <a:pPr/>
              <a:t>39</a:t>
            </a:fld>
            <a:endParaRPr lang="en-GB"/>
          </a:p>
        </p:txBody>
      </p:sp>
    </p:spTree>
    <p:extLst>
      <p:ext uri="{BB962C8B-B14F-4D97-AF65-F5344CB8AC3E}">
        <p14:creationId xmlns:p14="http://schemas.microsoft.com/office/powerpoint/2010/main" val="3046626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46314-C5E1-4DD3-89D9-D069E99D9792}"/>
              </a:ext>
            </a:extLst>
          </p:cNvPr>
          <p:cNvSpPr>
            <a:spLocks noGrp="1"/>
          </p:cNvSpPr>
          <p:nvPr>
            <p:ph type="title"/>
          </p:nvPr>
        </p:nvSpPr>
        <p:spPr>
          <a:xfrm>
            <a:off x="838200" y="-35084"/>
            <a:ext cx="11069548" cy="785581"/>
          </a:xfrm>
        </p:spPr>
        <p:txBody>
          <a:bodyPr/>
          <a:lstStyle/>
          <a:p>
            <a:r>
              <a:rPr lang="en-GB" sz="3600" b="1" dirty="0">
                <a:solidFill>
                  <a:schemeClr val="tx1"/>
                </a:solidFill>
              </a:rPr>
              <a:t>Pre-requisites to administering COVID-19 vaccine</a:t>
            </a:r>
            <a:endParaRPr lang="en-GB" sz="3600" b="1" dirty="0"/>
          </a:p>
        </p:txBody>
      </p:sp>
      <p:sp>
        <p:nvSpPr>
          <p:cNvPr id="3" name="Content Placeholder 2">
            <a:extLst>
              <a:ext uri="{FF2B5EF4-FFF2-40B4-BE49-F238E27FC236}">
                <a16:creationId xmlns:a16="http://schemas.microsoft.com/office/drawing/2014/main" id="{03CC213D-363F-451C-B69A-A1394A736E5E}"/>
              </a:ext>
            </a:extLst>
          </p:cNvPr>
          <p:cNvSpPr>
            <a:spLocks noGrp="1"/>
          </p:cNvSpPr>
          <p:nvPr>
            <p:ph idx="1"/>
          </p:nvPr>
        </p:nvSpPr>
        <p:spPr>
          <a:xfrm>
            <a:off x="284252" y="550908"/>
            <a:ext cx="11907748" cy="5545091"/>
          </a:xfrm>
        </p:spPr>
        <p:txBody>
          <a:bodyPr/>
          <a:lstStyle/>
          <a:p>
            <a:pPr marL="0" indent="0">
              <a:spcAft>
                <a:spcPts val="600"/>
              </a:spcAft>
              <a:buNone/>
            </a:pPr>
            <a:r>
              <a:rPr lang="en-GB" sz="1600" dirty="0"/>
              <a:t>Before administering COVID-19 vaccine, you should have:</a:t>
            </a:r>
          </a:p>
          <a:p>
            <a:pPr marL="285750" indent="-285750">
              <a:spcAft>
                <a:spcPts val="600"/>
              </a:spcAft>
              <a:buFont typeface="Arial" panose="020B0604020202020204" pitchFamily="34" charset="0"/>
              <a:buChar char="•"/>
            </a:pPr>
            <a:r>
              <a:rPr lang="en-GB" sz="1600" dirty="0"/>
              <a:t>Undertaken training in the management of anaphylaxis and Basic Life Support as specified by policy for your local area.</a:t>
            </a:r>
          </a:p>
          <a:p>
            <a:pPr marL="285750" indent="-285750">
              <a:spcAft>
                <a:spcPts val="600"/>
              </a:spcAft>
              <a:buFont typeface="Arial" panose="020B0604020202020204" pitchFamily="34" charset="0"/>
              <a:buChar char="•"/>
            </a:pPr>
            <a:r>
              <a:rPr lang="en-GB" sz="1600" dirty="0"/>
              <a:t>Undertaken any additional statutory and mandatory training as required by your employer.</a:t>
            </a:r>
          </a:p>
          <a:p>
            <a:pPr marL="285750" indent="-285750">
              <a:spcAft>
                <a:spcPts val="600"/>
              </a:spcAft>
              <a:buFont typeface="Arial" panose="020B0604020202020204" pitchFamily="34" charset="0"/>
              <a:buChar char="•"/>
            </a:pPr>
            <a:r>
              <a:rPr lang="en-GB" sz="1600" dirty="0"/>
              <a:t>Received COVID-19 vaccine training through attending a taught session and/or eLearning.</a:t>
            </a:r>
          </a:p>
          <a:p>
            <a:pPr marL="742950" lvl="1" indent="-285750">
              <a:spcAft>
                <a:spcPts val="600"/>
              </a:spcAft>
            </a:pPr>
            <a:r>
              <a:rPr lang="en-GB" sz="1200" dirty="0"/>
              <a:t>COVID-19 core eLearning module and vaccine specific modules are available to access here: </a:t>
            </a:r>
            <a:r>
              <a:rPr lang="en-GB" sz="1200" dirty="0">
                <a:hlinkClick r:id="rId3"/>
              </a:rPr>
              <a:t>Immunisation eLearning - Public Health Wales (</a:t>
            </a:r>
            <a:r>
              <a:rPr lang="en-GB" sz="1200" dirty="0" err="1">
                <a:hlinkClick r:id="rId3"/>
              </a:rPr>
              <a:t>nhs.wales</a:t>
            </a:r>
            <a:r>
              <a:rPr lang="en-GB" sz="1200" dirty="0">
                <a:hlinkClick r:id="rId3"/>
              </a:rPr>
              <a:t>)</a:t>
            </a:r>
            <a:endParaRPr lang="en-GB" sz="1200" dirty="0"/>
          </a:p>
          <a:p>
            <a:pPr marL="285750" indent="-285750">
              <a:spcAft>
                <a:spcPts val="600"/>
              </a:spcAft>
              <a:buFont typeface="Arial" panose="020B0604020202020204" pitchFamily="34" charset="0"/>
              <a:buChar char="•"/>
            </a:pPr>
            <a:r>
              <a:rPr lang="en-GB" sz="1600" dirty="0"/>
              <a:t>Received practical training in COVID-19 vaccine preparation and administration (*if required)</a:t>
            </a:r>
          </a:p>
          <a:p>
            <a:pPr marL="285750" indent="-285750">
              <a:spcAft>
                <a:spcPts val="600"/>
              </a:spcAft>
            </a:pPr>
            <a:r>
              <a:rPr lang="en-US" sz="1600" dirty="0">
                <a:solidFill>
                  <a:srgbClr val="002060"/>
                </a:solidFill>
                <a:effectLst/>
                <a:ea typeface="Times New Roman" panose="02020603050405020304" pitchFamily="18" charset="0"/>
                <a:cs typeface="Times New Roman" panose="02020603050405020304" pitchFamily="18" charset="0"/>
              </a:rPr>
              <a:t>All new COVID-19 </a:t>
            </a:r>
            <a:r>
              <a:rPr lang="en-US" sz="1600" dirty="0" err="1">
                <a:solidFill>
                  <a:srgbClr val="002060"/>
                </a:solidFill>
                <a:effectLst/>
                <a:ea typeface="Times New Roman" panose="02020603050405020304" pitchFamily="18" charset="0"/>
                <a:cs typeface="Times New Roman" panose="02020603050405020304" pitchFamily="18" charset="0"/>
              </a:rPr>
              <a:t>immunisers</a:t>
            </a:r>
            <a:r>
              <a:rPr lang="en-US" sz="1600" dirty="0">
                <a:solidFill>
                  <a:srgbClr val="002060"/>
                </a:solidFill>
                <a:effectLst/>
                <a:ea typeface="Times New Roman" panose="02020603050405020304" pitchFamily="18" charset="0"/>
                <a:cs typeface="Times New Roman" panose="02020603050405020304" pitchFamily="18" charset="0"/>
              </a:rPr>
              <a:t> should complete a competency assessment, for formal assessment and sign-off of their clinical competency. The competencies required will depend on the individual service area and the role of the </a:t>
            </a:r>
            <a:r>
              <a:rPr lang="en-US" sz="1600" dirty="0" err="1">
                <a:solidFill>
                  <a:srgbClr val="002060"/>
                </a:solidFill>
                <a:effectLst/>
                <a:ea typeface="Times New Roman" panose="02020603050405020304" pitchFamily="18" charset="0"/>
                <a:cs typeface="Times New Roman" panose="02020603050405020304" pitchFamily="18" charset="0"/>
              </a:rPr>
              <a:t>immuniser</a:t>
            </a:r>
            <a:r>
              <a:rPr lang="en-US" sz="1600" dirty="0">
                <a:solidFill>
                  <a:srgbClr val="002060"/>
                </a:solidFill>
                <a:effectLst/>
                <a:ea typeface="Times New Roman" panose="02020603050405020304" pitchFamily="18" charset="0"/>
                <a:cs typeface="Times New Roman" panose="02020603050405020304" pitchFamily="18" charset="0"/>
              </a:rPr>
              <a:t>. The RCN competency assessment tool is available here: </a:t>
            </a:r>
            <a:r>
              <a:rPr lang="en-US" sz="1600" u="sng" dirty="0">
                <a:solidFill>
                  <a:srgbClr val="0000FF"/>
                </a:solidFill>
                <a:effectLst/>
                <a:ea typeface="Times New Roman" panose="02020603050405020304" pitchFamily="18" charset="0"/>
                <a:cs typeface="Times New Roman" panose="02020603050405020304" pitchFamily="18" charset="0"/>
                <a:hlinkClick r:id="rId4"/>
              </a:rPr>
              <a:t>Immunisation Knowledge and Skills Competence Assessment Tool</a:t>
            </a:r>
            <a:r>
              <a:rPr lang="en-US" sz="1600" u="sng" dirty="0">
                <a:solidFill>
                  <a:srgbClr val="0000FF"/>
                </a:solidFill>
                <a:effectLst/>
                <a:ea typeface="Times New Roman" panose="02020603050405020304" pitchFamily="18" charset="0"/>
                <a:cs typeface="Times New Roman" panose="02020603050405020304" pitchFamily="18" charset="0"/>
              </a:rPr>
              <a:t>.</a:t>
            </a:r>
            <a:endParaRPr lang="en-GB" sz="1600" dirty="0">
              <a:effectLst/>
              <a:ea typeface="Times New Roman" panose="02020603050405020304" pitchFamily="18" charset="0"/>
              <a:cs typeface="Times New Roman" panose="02020603050405020304" pitchFamily="18" charset="0"/>
            </a:endParaRPr>
          </a:p>
          <a:p>
            <a:pPr marL="285750" lvl="0" indent="-285750">
              <a:spcAft>
                <a:spcPts val="600"/>
              </a:spcAft>
              <a:buFont typeface="Arial" panose="020B0604020202020204" pitchFamily="34" charset="0"/>
              <a:buChar char="•"/>
            </a:pPr>
            <a:r>
              <a:rPr lang="en-GB" sz="1600" dirty="0"/>
              <a:t>An appropriate legal framework to supply and administer COVID-19 vaccine in place e.g. patient specific prescription, Patient Specific Direction (PSD), Patient Group Direction (PGD) or National Protocol (NP).</a:t>
            </a:r>
          </a:p>
          <a:p>
            <a:pPr marL="285750" indent="-285750">
              <a:spcAft>
                <a:spcPts val="600"/>
              </a:spcAft>
            </a:pPr>
            <a:r>
              <a:rPr lang="en-GB" sz="1600" dirty="0"/>
              <a:t>Accessed and familiarised yourself with the following key documents: </a:t>
            </a:r>
            <a:r>
              <a:rPr lang="en-GB" sz="1600" dirty="0">
                <a:hlinkClick r:id="rId5"/>
              </a:rPr>
              <a:t>Green Book COVID-19 chapter 14a</a:t>
            </a:r>
            <a:r>
              <a:rPr lang="en-GB" sz="1600" dirty="0"/>
              <a:t> , the UK Health Security Agency </a:t>
            </a:r>
            <a:r>
              <a:rPr lang="en-GB" sz="1600" dirty="0">
                <a:hlinkClick r:id="rId6"/>
              </a:rPr>
              <a:t>COVID-19: vaccination programme guidance for healthcare practitioners</a:t>
            </a:r>
            <a:r>
              <a:rPr lang="en-GB" sz="1600" dirty="0"/>
              <a:t>, document and the vaccine product information in the </a:t>
            </a:r>
            <a:r>
              <a:rPr lang="en-GB" sz="1600" dirty="0">
                <a:hlinkClick r:id="rId7"/>
              </a:rPr>
              <a:t>Summary of Product Characteristics</a:t>
            </a:r>
            <a:r>
              <a:rPr lang="en-GB" sz="1600" dirty="0"/>
              <a:t>.</a:t>
            </a:r>
          </a:p>
          <a:p>
            <a:endParaRPr lang="en-GB" dirty="0"/>
          </a:p>
        </p:txBody>
      </p:sp>
      <p:sp>
        <p:nvSpPr>
          <p:cNvPr id="5" name="Slide Number Placeholder 4">
            <a:extLst>
              <a:ext uri="{FF2B5EF4-FFF2-40B4-BE49-F238E27FC236}">
                <a16:creationId xmlns:a16="http://schemas.microsoft.com/office/drawing/2014/main" id="{6DFDB1FF-70CD-4B4D-BE0F-18D2D9476AE9}"/>
              </a:ext>
            </a:extLst>
          </p:cNvPr>
          <p:cNvSpPr>
            <a:spLocks noGrp="1"/>
          </p:cNvSpPr>
          <p:nvPr>
            <p:ph type="sldNum" sz="quarter" idx="12"/>
          </p:nvPr>
        </p:nvSpPr>
        <p:spPr/>
        <p:txBody>
          <a:bodyPr/>
          <a:lstStyle/>
          <a:p>
            <a:fld id="{561D0CCE-8DCC-44DC-A653-AE62B1D84A52}" type="slidenum">
              <a:rPr lang="en-GB" smtClean="0"/>
              <a:pPr/>
              <a:t>4</a:t>
            </a:fld>
            <a:endParaRPr lang="en-GB"/>
          </a:p>
        </p:txBody>
      </p:sp>
    </p:spTree>
    <p:extLst>
      <p:ext uri="{BB962C8B-B14F-4D97-AF65-F5344CB8AC3E}">
        <p14:creationId xmlns:p14="http://schemas.microsoft.com/office/powerpoint/2010/main" val="15588223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288909B-6CA8-4F4E-9521-1E9B932D681A}"/>
              </a:ext>
            </a:extLst>
          </p:cNvPr>
          <p:cNvSpPr>
            <a:spLocks noGrp="1"/>
          </p:cNvSpPr>
          <p:nvPr>
            <p:ph type="title"/>
          </p:nvPr>
        </p:nvSpPr>
        <p:spPr>
          <a:xfrm>
            <a:off x="329609" y="136525"/>
            <a:ext cx="11711827" cy="744484"/>
          </a:xfrm>
        </p:spPr>
        <p:txBody>
          <a:bodyPr/>
          <a:lstStyle/>
          <a:p>
            <a:pPr algn="ctr"/>
            <a:r>
              <a:rPr lang="en-GB" sz="3600" b="1" dirty="0"/>
              <a:t>Vaccinating Individuals with bleeding disorders</a:t>
            </a:r>
          </a:p>
        </p:txBody>
      </p:sp>
      <p:sp>
        <p:nvSpPr>
          <p:cNvPr id="6" name="Content Placeholder 5">
            <a:extLst>
              <a:ext uri="{FF2B5EF4-FFF2-40B4-BE49-F238E27FC236}">
                <a16:creationId xmlns:a16="http://schemas.microsoft.com/office/drawing/2014/main" id="{51D47DFF-DDED-4ECE-A6A8-ACB4CF2EC140}"/>
              </a:ext>
            </a:extLst>
          </p:cNvPr>
          <p:cNvSpPr>
            <a:spLocks noGrp="1"/>
          </p:cNvSpPr>
          <p:nvPr>
            <p:ph idx="1"/>
          </p:nvPr>
        </p:nvSpPr>
        <p:spPr>
          <a:xfrm>
            <a:off x="838200" y="1109610"/>
            <a:ext cx="10515600" cy="4833990"/>
          </a:xfrm>
        </p:spPr>
        <p:txBody>
          <a:bodyPr/>
          <a:lstStyle/>
          <a:p>
            <a:pPr>
              <a:lnSpc>
                <a:spcPct val="107000"/>
              </a:lnSpc>
              <a:spcAft>
                <a:spcPts val="800"/>
              </a:spcAft>
            </a:pPr>
            <a:r>
              <a:rPr lang="en-GB" sz="2000" dirty="0"/>
              <a:t>Individuals with bleeding disorders may be vaccinated intramuscularly if, in the opinion of a doctor familiar with the individual</a:t>
            </a:r>
            <a:r>
              <a:rPr lang="en-US" sz="2000" dirty="0"/>
              <a:t>’</a:t>
            </a:r>
            <a:r>
              <a:rPr lang="en-GB" sz="2000" dirty="0"/>
              <a:t>s bleeding risk, vaccines or similar small volume intramuscular injections can be administered with reasonable safety by this route.</a:t>
            </a:r>
          </a:p>
          <a:p>
            <a:pPr>
              <a:lnSpc>
                <a:spcPct val="107000"/>
              </a:lnSpc>
              <a:spcAft>
                <a:spcPts val="800"/>
              </a:spcAft>
            </a:pPr>
            <a:r>
              <a:rPr lang="en-GB" sz="2000" dirty="0"/>
              <a:t>If the individual receives medication/treatment to reduce bleeding, for example treatment for haemophilia, intramuscular vaccination can be scheduled shortly after such medication/ treatment is administered. Individuals on stable anticoagulation therapy, including individuals on warfarin who are up-to-date with their scheduled INR testing and whose latest INR is below the upper level of the therapeutic range, can receive intramuscular vaccination. </a:t>
            </a:r>
          </a:p>
          <a:p>
            <a:pPr>
              <a:lnSpc>
                <a:spcPct val="107000"/>
              </a:lnSpc>
              <a:spcAft>
                <a:spcPts val="800"/>
              </a:spcAft>
            </a:pPr>
            <a:r>
              <a:rPr lang="en-GB" sz="2000" dirty="0"/>
              <a:t>A fine needle (23 or 25 gauge) should be used for the vaccination, followed by firm pressure applied to the site without rubbing for at least 2 minutes (Advisory Committee on Immunization Practices 2019). The individual/parent/carer should be informed about the risk of haematoma from the injection </a:t>
            </a:r>
            <a:r>
              <a:rPr lang="en-GB" sz="2000" dirty="0">
                <a:hlinkClick r:id="rId3"/>
              </a:rPr>
              <a:t>Green Book COVID-19 chapter 14a</a:t>
            </a:r>
            <a:r>
              <a:rPr lang="en-GB" sz="2000" dirty="0"/>
              <a:t> </a:t>
            </a:r>
          </a:p>
          <a:p>
            <a:pPr>
              <a:lnSpc>
                <a:spcPct val="107000"/>
              </a:lnSpc>
              <a:spcAft>
                <a:spcPts val="800"/>
              </a:spcAft>
            </a:pPr>
            <a:endParaRPr lang="en-GB" sz="2000" dirty="0"/>
          </a:p>
          <a:p>
            <a:pPr>
              <a:lnSpc>
                <a:spcPct val="107000"/>
              </a:lnSpc>
              <a:spcAft>
                <a:spcPts val="800"/>
              </a:spcAft>
            </a:pPr>
            <a:r>
              <a:rPr lang="en-GB" sz="2000" dirty="0"/>
              <a:t> </a:t>
            </a:r>
          </a:p>
          <a:p>
            <a:endParaRPr lang="en-GB" dirty="0"/>
          </a:p>
        </p:txBody>
      </p:sp>
      <p:sp>
        <p:nvSpPr>
          <p:cNvPr id="4" name="Slide Number Placeholder 3">
            <a:extLst>
              <a:ext uri="{FF2B5EF4-FFF2-40B4-BE49-F238E27FC236}">
                <a16:creationId xmlns:a16="http://schemas.microsoft.com/office/drawing/2014/main" id="{D8AB7EED-66D3-4531-B870-9FDDFEC73AA7}"/>
              </a:ext>
            </a:extLst>
          </p:cNvPr>
          <p:cNvSpPr>
            <a:spLocks noGrp="1"/>
          </p:cNvSpPr>
          <p:nvPr>
            <p:ph type="sldNum" sz="quarter" idx="12"/>
          </p:nvPr>
        </p:nvSpPr>
        <p:spPr/>
        <p:txBody>
          <a:bodyPr/>
          <a:lstStyle/>
          <a:p>
            <a:fld id="{B9566AFE-F2FD-4642-96CE-AAFF5774BEE2}" type="slidenum">
              <a:rPr lang="en-GB" smtClean="0"/>
              <a:pPr/>
              <a:t>40</a:t>
            </a:fld>
            <a:endParaRPr lang="en-GB" dirty="0"/>
          </a:p>
        </p:txBody>
      </p:sp>
    </p:spTree>
    <p:extLst>
      <p:ext uri="{BB962C8B-B14F-4D97-AF65-F5344CB8AC3E}">
        <p14:creationId xmlns:p14="http://schemas.microsoft.com/office/powerpoint/2010/main" val="40403104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7B17A-6580-881C-9011-6AB3636D7EFE}"/>
              </a:ext>
            </a:extLst>
          </p:cNvPr>
          <p:cNvSpPr>
            <a:spLocks noGrp="1"/>
          </p:cNvSpPr>
          <p:nvPr>
            <p:ph type="title"/>
          </p:nvPr>
        </p:nvSpPr>
        <p:spPr>
          <a:xfrm>
            <a:off x="0" y="78659"/>
            <a:ext cx="12280490" cy="560438"/>
          </a:xfrm>
        </p:spPr>
        <p:txBody>
          <a:bodyPr/>
          <a:lstStyle/>
          <a:p>
            <a:pPr algn="ctr"/>
            <a:r>
              <a:rPr lang="en-GB" sz="3600" b="1" dirty="0">
                <a:solidFill>
                  <a:srgbClr val="002060"/>
                </a:solidFill>
              </a:rPr>
              <a:t>Individuals with history of COVID-19 infection</a:t>
            </a:r>
          </a:p>
        </p:txBody>
      </p:sp>
      <p:sp>
        <p:nvSpPr>
          <p:cNvPr id="3" name="Content Placeholder 2">
            <a:extLst>
              <a:ext uri="{FF2B5EF4-FFF2-40B4-BE49-F238E27FC236}">
                <a16:creationId xmlns:a16="http://schemas.microsoft.com/office/drawing/2014/main" id="{00E79411-7702-9764-E4A4-4668D8152320}"/>
              </a:ext>
            </a:extLst>
          </p:cNvPr>
          <p:cNvSpPr>
            <a:spLocks noGrp="1"/>
          </p:cNvSpPr>
          <p:nvPr>
            <p:ph idx="1"/>
          </p:nvPr>
        </p:nvSpPr>
        <p:spPr>
          <a:xfrm>
            <a:off x="628464" y="956139"/>
            <a:ext cx="11454579" cy="5400211"/>
          </a:xfrm>
        </p:spPr>
        <p:txBody>
          <a:bodyPr/>
          <a:lstStyle/>
          <a:p>
            <a:r>
              <a:rPr lang="en-GB" sz="2000" dirty="0">
                <a:effectLst/>
                <a:ea typeface="Calibri" panose="020F0502020204030204" pitchFamily="34" charset="0"/>
                <a:cs typeface="Times New Roman" panose="02020603050405020304" pitchFamily="18" charset="0"/>
              </a:rPr>
              <a:t>There is no convincing evidence of any safety concerns from vaccinating individuals with a past history of COVID-19 infection, or with detectable COVID-19 antibody. </a:t>
            </a:r>
          </a:p>
          <a:p>
            <a:r>
              <a:rPr lang="en-GB" sz="2000" dirty="0">
                <a:effectLst/>
                <a:ea typeface="Calibri" panose="020F0502020204030204" pitchFamily="34" charset="0"/>
                <a:cs typeface="Times New Roman" panose="02020603050405020304" pitchFamily="18" charset="0"/>
              </a:rPr>
              <a:t>Vaccination of individuals who may be infected or asymptomatic or incubating COVID-19 infection is unlikely to have a detrimental effect on the illness, although individuals with suspected COVID-19 infection should not attend vaccination sessions to avoid infecting others. </a:t>
            </a:r>
          </a:p>
          <a:p>
            <a:r>
              <a:rPr lang="en-GB" sz="2000" dirty="0">
                <a:effectLst/>
                <a:ea typeface="Calibri" panose="020F0502020204030204" pitchFamily="34" charset="0"/>
                <a:cs typeface="Times New Roman" panose="02020603050405020304" pitchFamily="18" charset="0"/>
              </a:rPr>
              <a:t>There is no need to defer immunisation in individuals after recovery from a recent episode with compatible symptoms, whether or not they are tested for COVID-19. </a:t>
            </a:r>
          </a:p>
          <a:p>
            <a:r>
              <a:rPr lang="en-GB" sz="2000" dirty="0">
                <a:effectLst/>
                <a:ea typeface="Calibri" panose="020F0502020204030204" pitchFamily="34" charset="0"/>
                <a:cs typeface="Times New Roman" panose="02020603050405020304" pitchFamily="18" charset="0"/>
              </a:rPr>
              <a:t>During care home outbreaks, vaccination of residents with confirmed COVID-19 may go ahead, provided the residents are clinically stable and infection control procedures can be maintained. These populations are likely to be highly vulnerable and this policy should help to maximise vaccination coverage without the need for multiple visits. </a:t>
            </a:r>
          </a:p>
          <a:p>
            <a:r>
              <a:rPr lang="en-GB" sz="2000" dirty="0">
                <a:effectLst/>
                <a:ea typeface="Calibri" panose="020F0502020204030204" pitchFamily="34" charset="0"/>
                <a:cs typeface="Times New Roman" panose="02020603050405020304" pitchFamily="18" charset="0"/>
              </a:rPr>
              <a:t>Having prolonged COVID-19 symptoms is not a contraindication to receiving COVID-19 vaccine but if the patient is seriously debilitated, still under active investigation, or has evidence of recent deterioration, deferral of vaccination may be considered to avoid incorrect attribution of any change in the person’s underlying condition to the vaccine. </a:t>
            </a:r>
          </a:p>
          <a:p>
            <a:pPr marL="0" indent="0" algn="ctr">
              <a:buNone/>
            </a:pPr>
            <a:r>
              <a:rPr lang="en-GB" sz="2000" dirty="0">
                <a:hlinkClick r:id="rId2"/>
              </a:rPr>
              <a:t>Green Book COVID-19 chapter 14a</a:t>
            </a:r>
            <a:r>
              <a:rPr lang="en-GB" sz="2000" dirty="0"/>
              <a:t>.</a:t>
            </a:r>
          </a:p>
          <a:p>
            <a:endParaRPr lang="en-GB" dirty="0"/>
          </a:p>
        </p:txBody>
      </p:sp>
      <p:sp>
        <p:nvSpPr>
          <p:cNvPr id="5" name="Slide Number Placeholder 4">
            <a:extLst>
              <a:ext uri="{FF2B5EF4-FFF2-40B4-BE49-F238E27FC236}">
                <a16:creationId xmlns:a16="http://schemas.microsoft.com/office/drawing/2014/main" id="{A51900A9-6AB5-C626-747B-4C49419B23C7}"/>
              </a:ext>
            </a:extLst>
          </p:cNvPr>
          <p:cNvSpPr>
            <a:spLocks noGrp="1"/>
          </p:cNvSpPr>
          <p:nvPr>
            <p:ph type="sldNum" sz="quarter" idx="12"/>
          </p:nvPr>
        </p:nvSpPr>
        <p:spPr/>
        <p:txBody>
          <a:bodyPr/>
          <a:lstStyle/>
          <a:p>
            <a:fld id="{561D0CCE-8DCC-44DC-A653-AE62B1D84A52}" type="slidenum">
              <a:rPr lang="en-GB" smtClean="0"/>
              <a:pPr/>
              <a:t>41</a:t>
            </a:fld>
            <a:endParaRPr lang="en-GB" dirty="0"/>
          </a:p>
        </p:txBody>
      </p:sp>
    </p:spTree>
    <p:extLst>
      <p:ext uri="{BB962C8B-B14F-4D97-AF65-F5344CB8AC3E}">
        <p14:creationId xmlns:p14="http://schemas.microsoft.com/office/powerpoint/2010/main" val="381331265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9DAC5-481E-B378-2EAA-3B953911A715}"/>
              </a:ext>
            </a:extLst>
          </p:cNvPr>
          <p:cNvSpPr>
            <a:spLocks noGrp="1"/>
          </p:cNvSpPr>
          <p:nvPr>
            <p:ph type="title"/>
          </p:nvPr>
        </p:nvSpPr>
        <p:spPr>
          <a:xfrm>
            <a:off x="0" y="40832"/>
            <a:ext cx="12192000" cy="693507"/>
          </a:xfrm>
        </p:spPr>
        <p:txBody>
          <a:bodyPr/>
          <a:lstStyle/>
          <a:p>
            <a:pPr algn="ctr"/>
            <a:r>
              <a:rPr lang="en-GB" sz="3600" b="1" dirty="0"/>
              <a:t>Post vaccination waiting times</a:t>
            </a:r>
          </a:p>
        </p:txBody>
      </p:sp>
      <p:sp>
        <p:nvSpPr>
          <p:cNvPr id="3" name="Content Placeholder 2">
            <a:extLst>
              <a:ext uri="{FF2B5EF4-FFF2-40B4-BE49-F238E27FC236}">
                <a16:creationId xmlns:a16="http://schemas.microsoft.com/office/drawing/2014/main" id="{F30779F0-E0EF-199D-78C0-D983EED447E6}"/>
              </a:ext>
            </a:extLst>
          </p:cNvPr>
          <p:cNvSpPr>
            <a:spLocks noGrp="1"/>
          </p:cNvSpPr>
          <p:nvPr>
            <p:ph idx="1"/>
          </p:nvPr>
        </p:nvSpPr>
        <p:spPr>
          <a:xfrm>
            <a:off x="414670" y="904460"/>
            <a:ext cx="11646080" cy="5549502"/>
          </a:xfrm>
        </p:spPr>
        <p:txBody>
          <a:bodyPr/>
          <a:lstStyle/>
          <a:p>
            <a:r>
              <a:rPr lang="en-GB" sz="1800" dirty="0">
                <a:effectLst/>
                <a:latin typeface="Arial" panose="020B0604020202020204" pitchFamily="34" charset="0"/>
                <a:ea typeface="Times New Roman" panose="02020603050405020304" pitchFamily="18" charset="0"/>
                <a:cs typeface="Times New Roman" panose="02020603050405020304" pitchFamily="18" charset="0"/>
              </a:rPr>
              <a:t>For people with a history of allergy, as described in the Green Book, the 15 minute observation period remains. Further information is available here: </a:t>
            </a:r>
            <a:r>
              <a:rPr lang="en-GB" sz="1800" dirty="0">
                <a:solidFill>
                  <a:srgbClr val="002060"/>
                </a:solidFill>
              </a:rPr>
              <a:t>Table 5</a:t>
            </a:r>
            <a:r>
              <a:rPr lang="en-GB" sz="1800" dirty="0">
                <a:hlinkClick r:id="rId2"/>
              </a:rPr>
              <a:t> Green Book COVID-19 chapter 14a</a:t>
            </a:r>
            <a:r>
              <a:rPr lang="en-GB" sz="1800" dirty="0">
                <a:solidFill>
                  <a:srgbClr val="002060"/>
                </a:solidFill>
              </a:rPr>
              <a:t>.</a:t>
            </a:r>
            <a:r>
              <a:rPr lang="en-GB" sz="1800" dirty="0">
                <a:solidFill>
                  <a:srgbClr val="FF0000"/>
                </a:solidFill>
              </a:rPr>
              <a:t> </a:t>
            </a:r>
          </a:p>
          <a:p>
            <a:r>
              <a:rPr lang="en-GB" sz="1800" dirty="0">
                <a:effectLst/>
                <a:latin typeface="Arial" panose="020B0604020202020204" pitchFamily="34" charset="0"/>
                <a:ea typeface="Times New Roman" panose="02020603050405020304" pitchFamily="18" charset="0"/>
                <a:cs typeface="Times New Roman" panose="02020603050405020304" pitchFamily="18" charset="0"/>
              </a:rPr>
              <a:t>For those </a:t>
            </a:r>
            <a:r>
              <a:rPr lang="en-GB" sz="1800" u="sng" dirty="0">
                <a:effectLst/>
                <a:latin typeface="Arial" panose="020B0604020202020204" pitchFamily="34" charset="0"/>
                <a:ea typeface="Times New Roman" panose="02020603050405020304" pitchFamily="18" charset="0"/>
                <a:cs typeface="Times New Roman" panose="02020603050405020304" pitchFamily="18" charset="0"/>
              </a:rPr>
              <a:t>without a history of allergies </a:t>
            </a:r>
            <a:r>
              <a:rPr lang="en-GB" sz="1800" dirty="0">
                <a:effectLst/>
                <a:latin typeface="Arial" panose="020B0604020202020204" pitchFamily="34" charset="0"/>
                <a:ea typeface="Times New Roman" panose="02020603050405020304" pitchFamily="18" charset="0"/>
                <a:cs typeface="Times New Roman" panose="02020603050405020304" pitchFamily="18" charset="0"/>
              </a:rPr>
              <a:t>(as described in the Green Book), observation times are as follows: </a:t>
            </a:r>
          </a:p>
          <a:p>
            <a:pPr lvl="1">
              <a:buFont typeface="Courier New" panose="02070309020205020404" pitchFamily="49" charset="0"/>
              <a:buChar char="o"/>
            </a:pPr>
            <a:r>
              <a:rPr lang="en-GB" sz="1800" dirty="0"/>
              <a:t>After COVID-19 vaccine administration, individuals should be observed for any immediate reactions whilst they are receiving any verbal post vaccination information and exiting the centre. </a:t>
            </a:r>
          </a:p>
          <a:p>
            <a:pPr lvl="1">
              <a:buFont typeface="Courier New" panose="02070309020205020404" pitchFamily="49" charset="0"/>
              <a:buChar char="o"/>
            </a:pPr>
            <a:r>
              <a:rPr lang="en-GB" sz="1800" dirty="0"/>
              <a:t>Facilities for management of anaphylaxis should be available at all vaccination sites.</a:t>
            </a:r>
          </a:p>
          <a:p>
            <a:pPr lvl="1">
              <a:buFont typeface="Courier New" panose="02070309020205020404" pitchFamily="49" charset="0"/>
              <a:buChar char="o"/>
            </a:pPr>
            <a:r>
              <a:rPr lang="en-GB" sz="1800" b="1" dirty="0"/>
              <a:t>The advice to suspend the 15 minute observation period applies to all COVID-19 vaccines. </a:t>
            </a:r>
          </a:p>
          <a:p>
            <a:pPr lvl="1">
              <a:buFont typeface="Courier New" panose="02070309020205020404" pitchFamily="49" charset="0"/>
              <a:buChar char="o"/>
            </a:pPr>
            <a:r>
              <a:rPr lang="en-GB" sz="1800" dirty="0"/>
              <a:t>Vaccinated individuals should be informed about how to access immediate healthcare advice in the event of displaying any symptoms. </a:t>
            </a:r>
          </a:p>
          <a:p>
            <a:pPr lvl="1">
              <a:buFont typeface="Courier New" panose="02070309020205020404" pitchFamily="49" charset="0"/>
              <a:buChar char="o"/>
            </a:pPr>
            <a:r>
              <a:rPr lang="en-GB" sz="1800" dirty="0"/>
              <a:t>In some settings, for example domiciliary vaccination, this may require a responsible adult to be present for at least 15 minutes after vaccination. </a:t>
            </a:r>
          </a:p>
          <a:p>
            <a:pPr lvl="1">
              <a:buFont typeface="Courier New" panose="02070309020205020404" pitchFamily="49" charset="0"/>
              <a:buChar char="o"/>
            </a:pPr>
            <a:r>
              <a:rPr lang="en-GB" sz="1800" dirty="0"/>
              <a:t>No specific management is required for patients with a family history of allergies. </a:t>
            </a:r>
          </a:p>
          <a:p>
            <a:r>
              <a:rPr lang="en-GB" sz="1800" dirty="0">
                <a:effectLst/>
                <a:cs typeface="Calibri" panose="020F0502020204030204" pitchFamily="34" charset="0"/>
              </a:rPr>
              <a:t>Individuals with non-allergic reactions (vasovagal episodes, non-urticarial skin reaction or non-specific symptoms) to the first dose of a COVID-19 vaccine can receive the second dose of vaccine in any vaccination setting. Observation for 15 minutes is recommended.</a:t>
            </a:r>
            <a:endParaRPr lang="en-GB" sz="2200" dirty="0">
              <a:cs typeface="Calibri" panose="020F0502020204030204" pitchFamily="34" charset="0"/>
            </a:endParaRPr>
          </a:p>
          <a:p>
            <a:r>
              <a:rPr lang="en-GB" sz="1800" b="1" dirty="0"/>
              <a:t>As fainting can occur following vaccination, all those vaccinated with any of the COVID-19 vaccines should not drive for 15 minutes after vaccination.</a:t>
            </a:r>
          </a:p>
          <a:p>
            <a:endParaRPr lang="en-GB" sz="2000" b="1" dirty="0"/>
          </a:p>
        </p:txBody>
      </p:sp>
      <p:sp>
        <p:nvSpPr>
          <p:cNvPr id="5" name="Slide Number Placeholder 4">
            <a:extLst>
              <a:ext uri="{FF2B5EF4-FFF2-40B4-BE49-F238E27FC236}">
                <a16:creationId xmlns:a16="http://schemas.microsoft.com/office/drawing/2014/main" id="{314F46C2-E669-C273-2804-BEA9B446B628}"/>
              </a:ext>
            </a:extLst>
          </p:cNvPr>
          <p:cNvSpPr>
            <a:spLocks noGrp="1"/>
          </p:cNvSpPr>
          <p:nvPr>
            <p:ph type="sldNum" sz="quarter" idx="12"/>
          </p:nvPr>
        </p:nvSpPr>
        <p:spPr/>
        <p:txBody>
          <a:bodyPr/>
          <a:lstStyle/>
          <a:p>
            <a:fld id="{561D0CCE-8DCC-44DC-A653-AE62B1D84A52}" type="slidenum">
              <a:rPr lang="en-GB" smtClean="0"/>
              <a:pPr/>
              <a:t>42</a:t>
            </a:fld>
            <a:endParaRPr lang="en-GB" dirty="0"/>
          </a:p>
        </p:txBody>
      </p:sp>
    </p:spTree>
    <p:extLst>
      <p:ext uri="{BB962C8B-B14F-4D97-AF65-F5344CB8AC3E}">
        <p14:creationId xmlns:p14="http://schemas.microsoft.com/office/powerpoint/2010/main" val="21489597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C53F4-5A97-4355-806E-E71F3429123D}"/>
              </a:ext>
            </a:extLst>
          </p:cNvPr>
          <p:cNvSpPr>
            <a:spLocks noGrp="1"/>
          </p:cNvSpPr>
          <p:nvPr>
            <p:ph type="title"/>
          </p:nvPr>
        </p:nvSpPr>
        <p:spPr>
          <a:xfrm>
            <a:off x="167148" y="117987"/>
            <a:ext cx="12001146" cy="452284"/>
          </a:xfrm>
        </p:spPr>
        <p:txBody>
          <a:bodyPr/>
          <a:lstStyle/>
          <a:p>
            <a:pPr algn="ctr"/>
            <a:r>
              <a:rPr lang="en-GB" sz="3600" b="1" dirty="0"/>
              <a:t>Reporting Adverse Events</a:t>
            </a:r>
            <a:br>
              <a:rPr lang="en-GB" sz="3600" b="1" dirty="0"/>
            </a:br>
            <a:endParaRPr lang="en-GB" sz="3600" b="1" dirty="0"/>
          </a:p>
        </p:txBody>
      </p:sp>
      <p:sp>
        <p:nvSpPr>
          <p:cNvPr id="3" name="Content Placeholder 2">
            <a:extLst>
              <a:ext uri="{FF2B5EF4-FFF2-40B4-BE49-F238E27FC236}">
                <a16:creationId xmlns:a16="http://schemas.microsoft.com/office/drawing/2014/main" id="{39A11E10-FB4B-4C00-8D30-D23C39681252}"/>
              </a:ext>
            </a:extLst>
          </p:cNvPr>
          <p:cNvSpPr>
            <a:spLocks noGrp="1"/>
          </p:cNvSpPr>
          <p:nvPr>
            <p:ph idx="1"/>
          </p:nvPr>
        </p:nvSpPr>
        <p:spPr>
          <a:xfrm>
            <a:off x="629265" y="776749"/>
            <a:ext cx="7981335" cy="4711846"/>
          </a:xfrm>
        </p:spPr>
        <p:txBody>
          <a:bodyPr/>
          <a:lstStyle/>
          <a:p>
            <a:r>
              <a:rPr lang="en-GB" sz="2000" dirty="0">
                <a:solidFill>
                  <a:srgbClr val="002060"/>
                </a:solidFill>
              </a:rPr>
              <a:t>Vaccinees should be advised that they can report any adverse reactions or suspected side effects to the MHRA through the online </a:t>
            </a:r>
            <a:r>
              <a:rPr lang="en-GB" sz="2000" dirty="0">
                <a:solidFill>
                  <a:srgbClr val="002060"/>
                </a:solidFill>
                <a:hlinkClick r:id="rId2"/>
              </a:rPr>
              <a:t>yellow card scheme </a:t>
            </a:r>
            <a:r>
              <a:rPr lang="en-GB" sz="2000" dirty="0">
                <a:solidFill>
                  <a:srgbClr val="002060"/>
                </a:solidFill>
              </a:rPr>
              <a:t>website or the Yellow Card app.</a:t>
            </a:r>
          </a:p>
          <a:p>
            <a:r>
              <a:rPr lang="en-GB" altLang="en-US" sz="2000" dirty="0">
                <a:solidFill>
                  <a:srgbClr val="002060"/>
                </a:solidFill>
                <a:ea typeface="Source Sans Pro"/>
              </a:rPr>
              <a:t>Anyone (patients and HCWs) can make a Yellow Card report, even if they are uncertain as to whether a vaccine caused the condition.</a:t>
            </a:r>
          </a:p>
          <a:p>
            <a:r>
              <a:rPr lang="en-GB" altLang="en-US" sz="2000" dirty="0">
                <a:solidFill>
                  <a:srgbClr val="002060"/>
                </a:solidFill>
                <a:ea typeface="Source Sans Pro"/>
              </a:rPr>
              <a:t>ALL COVID-19 vaccine products are black triangle</a:t>
            </a:r>
            <a:r>
              <a:rPr lang="en-GB" sz="2000" b="1" baseline="30000" dirty="0">
                <a:effectLst/>
                <a:latin typeface="Arial" panose="020B0604020202020204" pitchFamily="34" charset="0"/>
                <a:ea typeface="Calibri" panose="020F0502020204030204" pitchFamily="34" charset="0"/>
              </a:rPr>
              <a:t> </a:t>
            </a:r>
            <a:r>
              <a:rPr lang="en-GB" sz="2000" b="1" dirty="0">
                <a:effectLst/>
                <a:latin typeface="Arial" panose="020B0604020202020204" pitchFamily="34" charset="0"/>
                <a:ea typeface="Calibri" panose="020F0502020204030204" pitchFamily="34" charset="0"/>
              </a:rPr>
              <a:t>▼ </a:t>
            </a:r>
            <a:r>
              <a:rPr lang="en-GB" sz="2000" dirty="0">
                <a:effectLst/>
                <a:latin typeface="Arial" panose="020B0604020202020204" pitchFamily="34" charset="0"/>
                <a:ea typeface="Calibri" panose="020F0502020204030204" pitchFamily="34" charset="0"/>
              </a:rPr>
              <a:t>which means t</a:t>
            </a:r>
            <a:r>
              <a:rPr lang="en-GB" sz="2000" dirty="0"/>
              <a:t>hese medicinal product are subject to additional monitoring. This will allow quick identification of new safety information. Healthcare professionals are asked to report any suspected adverse reactions</a:t>
            </a:r>
            <a:endParaRPr lang="en-GB" altLang="en-US" sz="2000" dirty="0">
              <a:solidFill>
                <a:srgbClr val="002060"/>
              </a:solidFill>
              <a:ea typeface="Source Sans Pro"/>
            </a:endParaRPr>
          </a:p>
          <a:p>
            <a:r>
              <a:rPr lang="en-GB" altLang="en-US" sz="2000" dirty="0">
                <a:solidFill>
                  <a:srgbClr val="002060"/>
                </a:solidFill>
                <a:ea typeface="Source Sans Pro"/>
              </a:rPr>
              <a:t>This information was accurate at the time of writing. See product SmPC, available from the SmPC website, for indication of current black triangle status.</a:t>
            </a:r>
          </a:p>
          <a:p>
            <a:endParaRPr lang="en-GB" dirty="0"/>
          </a:p>
        </p:txBody>
      </p:sp>
      <p:sp>
        <p:nvSpPr>
          <p:cNvPr id="5" name="Slide Number Placeholder 4">
            <a:extLst>
              <a:ext uri="{FF2B5EF4-FFF2-40B4-BE49-F238E27FC236}">
                <a16:creationId xmlns:a16="http://schemas.microsoft.com/office/drawing/2014/main" id="{D633BA76-993F-426B-A73A-C762A18C9987}"/>
              </a:ext>
            </a:extLst>
          </p:cNvPr>
          <p:cNvSpPr>
            <a:spLocks noGrp="1"/>
          </p:cNvSpPr>
          <p:nvPr>
            <p:ph type="sldNum" sz="quarter" idx="12"/>
          </p:nvPr>
        </p:nvSpPr>
        <p:spPr/>
        <p:txBody>
          <a:bodyPr/>
          <a:lstStyle/>
          <a:p>
            <a:fld id="{561D0CCE-8DCC-44DC-A653-AE62B1D84A52}" type="slidenum">
              <a:rPr lang="en-GB" smtClean="0"/>
              <a:pPr/>
              <a:t>43</a:t>
            </a:fld>
            <a:endParaRPr lang="en-GB" dirty="0"/>
          </a:p>
        </p:txBody>
      </p:sp>
      <p:pic>
        <p:nvPicPr>
          <p:cNvPr id="6" name="Picture 5">
            <a:extLst>
              <a:ext uri="{FF2B5EF4-FFF2-40B4-BE49-F238E27FC236}">
                <a16:creationId xmlns:a16="http://schemas.microsoft.com/office/drawing/2014/main" id="{1B5BC04F-7B5E-4837-9DC2-60FA5160856A}"/>
              </a:ext>
            </a:extLst>
          </p:cNvPr>
          <p:cNvPicPr>
            <a:picLocks noChangeAspect="1"/>
          </p:cNvPicPr>
          <p:nvPr/>
        </p:nvPicPr>
        <p:blipFill>
          <a:blip r:embed="rId3" cstate="print"/>
          <a:stretch>
            <a:fillRect/>
          </a:stretch>
        </p:blipFill>
        <p:spPr>
          <a:xfrm>
            <a:off x="9127304" y="1468053"/>
            <a:ext cx="2743200" cy="3448076"/>
          </a:xfrm>
          <a:prstGeom prst="rect">
            <a:avLst/>
          </a:prstGeom>
        </p:spPr>
      </p:pic>
      <p:sp>
        <p:nvSpPr>
          <p:cNvPr id="7" name="TextBox 6">
            <a:extLst>
              <a:ext uri="{FF2B5EF4-FFF2-40B4-BE49-F238E27FC236}">
                <a16:creationId xmlns:a16="http://schemas.microsoft.com/office/drawing/2014/main" id="{BCBB1DE6-B35F-44C2-A897-4269731CEA1C}"/>
              </a:ext>
            </a:extLst>
          </p:cNvPr>
          <p:cNvSpPr txBox="1"/>
          <p:nvPr/>
        </p:nvSpPr>
        <p:spPr>
          <a:xfrm>
            <a:off x="8712828" y="4916129"/>
            <a:ext cx="3229323" cy="923330"/>
          </a:xfrm>
          <a:prstGeom prst="rect">
            <a:avLst/>
          </a:prstGeom>
          <a:noFill/>
        </p:spPr>
        <p:txBody>
          <a:bodyPr wrap="square" rtlCol="0">
            <a:spAutoFit/>
          </a:bodyPr>
          <a:lstStyle/>
          <a:p>
            <a:r>
              <a:rPr lang="en-GB" dirty="0"/>
              <a:t>The QR code can be used for quick and easy access to the Yellow Card reporting site.</a:t>
            </a:r>
          </a:p>
        </p:txBody>
      </p:sp>
      <p:pic>
        <p:nvPicPr>
          <p:cNvPr id="8" name="Picture 2">
            <a:extLst>
              <a:ext uri="{FF2B5EF4-FFF2-40B4-BE49-F238E27FC236}">
                <a16:creationId xmlns:a16="http://schemas.microsoft.com/office/drawing/2014/main" id="{7ED0D74E-641A-4C77-859F-14EE29E07B4D}"/>
              </a:ext>
            </a:extLst>
          </p:cNvPr>
          <p:cNvPicPr>
            <a:picLocks noChangeAspect="1" noChangeArrowheads="1"/>
          </p:cNvPicPr>
          <p:nvPr/>
        </p:nvPicPr>
        <p:blipFill>
          <a:blip r:embed="rId4" cstate="print"/>
          <a:srcRect t="22614" r="84051" b="64341"/>
          <a:stretch>
            <a:fillRect/>
          </a:stretch>
        </p:blipFill>
        <p:spPr bwMode="auto">
          <a:xfrm>
            <a:off x="3877846" y="4868986"/>
            <a:ext cx="2097287" cy="911322"/>
          </a:xfrm>
          <a:prstGeom prst="rect">
            <a:avLst/>
          </a:prstGeom>
          <a:noFill/>
          <a:ln w="9525">
            <a:noFill/>
            <a:miter lim="800000"/>
            <a:headEnd/>
            <a:tailEnd/>
          </a:ln>
        </p:spPr>
      </p:pic>
      <p:sp>
        <p:nvSpPr>
          <p:cNvPr id="10" name="TextBox 9">
            <a:extLst>
              <a:ext uri="{FF2B5EF4-FFF2-40B4-BE49-F238E27FC236}">
                <a16:creationId xmlns:a16="http://schemas.microsoft.com/office/drawing/2014/main" id="{80779D91-1844-4F96-87DC-9C6E6D70ACD3}"/>
              </a:ext>
            </a:extLst>
          </p:cNvPr>
          <p:cNvSpPr txBox="1"/>
          <p:nvPr/>
        </p:nvSpPr>
        <p:spPr>
          <a:xfrm>
            <a:off x="2722362" y="5691640"/>
            <a:ext cx="4284043" cy="461665"/>
          </a:xfrm>
          <a:prstGeom prst="rect">
            <a:avLst/>
          </a:prstGeom>
          <a:noFill/>
        </p:spPr>
        <p:txBody>
          <a:bodyPr wrap="square">
            <a:spAutoFit/>
          </a:bodyPr>
          <a:lstStyle/>
          <a:p>
            <a:pPr marL="0" indent="0" algn="ctr">
              <a:buNone/>
            </a:pPr>
            <a:r>
              <a:rPr lang="en-GB" sz="2400" u="sng" dirty="0">
                <a:solidFill>
                  <a:srgbClr val="0563C1"/>
                </a:solidFill>
                <a:effectLst/>
                <a:ea typeface="Calibri" panose="020F0502020204030204" pitchFamily="34" charset="0"/>
                <a:cs typeface="Times New Roman" panose="02020603050405020304" pitchFamily="18" charset="0"/>
                <a:hlinkClick r:id="rId5"/>
              </a:rPr>
              <a:t>www.mhra.gov.uk/yellowcard</a:t>
            </a:r>
            <a:r>
              <a:rPr lang="en-GB" sz="2400" dirty="0">
                <a:effectLst/>
                <a:ea typeface="Calibri" panose="020F0502020204030204" pitchFamily="34" charset="0"/>
                <a:cs typeface="Times New Roman" panose="02020603050405020304" pitchFamily="18" charset="0"/>
              </a:rPr>
              <a:t> </a:t>
            </a:r>
            <a:endParaRPr lang="en-GB" sz="2400" dirty="0">
              <a:solidFill>
                <a:srgbClr val="002060"/>
              </a:solidFill>
            </a:endParaRPr>
          </a:p>
        </p:txBody>
      </p:sp>
    </p:spTree>
    <p:extLst>
      <p:ext uri="{BB962C8B-B14F-4D97-AF65-F5344CB8AC3E}">
        <p14:creationId xmlns:p14="http://schemas.microsoft.com/office/powerpoint/2010/main" val="4987327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45476-77CE-F7F5-5A35-4C4D1E1EEB14}"/>
              </a:ext>
            </a:extLst>
          </p:cNvPr>
          <p:cNvSpPr>
            <a:spLocks noGrp="1"/>
          </p:cNvSpPr>
          <p:nvPr>
            <p:ph type="title"/>
          </p:nvPr>
        </p:nvSpPr>
        <p:spPr>
          <a:xfrm>
            <a:off x="612226" y="136525"/>
            <a:ext cx="10515600" cy="599199"/>
          </a:xfrm>
        </p:spPr>
        <p:txBody>
          <a:bodyPr/>
          <a:lstStyle/>
          <a:p>
            <a:r>
              <a:rPr lang="en-GB" sz="3600" b="1" dirty="0"/>
              <a:t>Key messages</a:t>
            </a:r>
            <a:endParaRPr lang="en-GB" sz="3600" dirty="0"/>
          </a:p>
        </p:txBody>
      </p:sp>
      <p:sp>
        <p:nvSpPr>
          <p:cNvPr id="3" name="Content Placeholder 2">
            <a:extLst>
              <a:ext uri="{FF2B5EF4-FFF2-40B4-BE49-F238E27FC236}">
                <a16:creationId xmlns:a16="http://schemas.microsoft.com/office/drawing/2014/main" id="{BD402192-D26C-9010-6E26-781F59E57095}"/>
              </a:ext>
            </a:extLst>
          </p:cNvPr>
          <p:cNvSpPr>
            <a:spLocks noGrp="1"/>
          </p:cNvSpPr>
          <p:nvPr>
            <p:ph idx="1"/>
          </p:nvPr>
        </p:nvSpPr>
        <p:spPr>
          <a:xfrm>
            <a:off x="426979" y="1033245"/>
            <a:ext cx="11565323" cy="4621598"/>
          </a:xfrm>
        </p:spPr>
        <p:txBody>
          <a:bodyPr/>
          <a:lstStyle/>
          <a:p>
            <a:r>
              <a:rPr lang="en-GB" sz="1800" b="0" i="0" dirty="0">
                <a:effectLst/>
              </a:rPr>
              <a:t>COVID-19 is now a relatively mild disease for the vast majority of people. This ongoing increase in population immunity permits the development of a more targeted programme aimed at those at higher risk of developing serious COVID-19 disease.</a:t>
            </a:r>
          </a:p>
          <a:p>
            <a:r>
              <a:rPr lang="en-GB" sz="1800" dirty="0"/>
              <a:t>For those eligible for vaccination during seasonal campaigns, a single dose is now offered at least </a:t>
            </a:r>
            <a:r>
              <a:rPr lang="en-GB" sz="1800" b="1" dirty="0"/>
              <a:t>three months after any previous dose</a:t>
            </a:r>
            <a:r>
              <a:rPr lang="en-GB" sz="1800" dirty="0"/>
              <a:t>. This interval applies to any vaccine, regardless of the product given for the previous doses and irrespective of age.</a:t>
            </a:r>
          </a:p>
          <a:p>
            <a:r>
              <a:rPr lang="en-GB" sz="1800" dirty="0">
                <a:effectLst/>
                <a:latin typeface="Arial" panose="020B0604020202020204" pitchFamily="34" charset="0"/>
                <a:ea typeface="Times New Roman" panose="02020603050405020304" pitchFamily="18" charset="0"/>
                <a:cs typeface="Arial" panose="020B0604020202020204" pitchFamily="34" charset="0"/>
              </a:rPr>
              <a:t>Previously vaccinated </a:t>
            </a:r>
            <a:r>
              <a:rPr lang="en-GB" sz="1800" dirty="0">
                <a:latin typeface="Arial" panose="020B0604020202020204" pitchFamily="34" charset="0"/>
                <a:ea typeface="Times New Roman" panose="02020603050405020304" pitchFamily="18" charset="0"/>
                <a:cs typeface="Arial" panose="020B0604020202020204" pitchFamily="34" charset="0"/>
              </a:rPr>
              <a:t>i</a:t>
            </a:r>
            <a:r>
              <a:rPr lang="x-none" sz="1800" dirty="0">
                <a:effectLst/>
                <a:latin typeface="Arial" panose="020B0604020202020204" pitchFamily="34" charset="0"/>
                <a:ea typeface="Times New Roman" panose="02020603050405020304" pitchFamily="18" charset="0"/>
                <a:cs typeface="Arial" panose="020B0604020202020204" pitchFamily="34" charset="0"/>
              </a:rPr>
              <a:t>ndividuals who </a:t>
            </a:r>
            <a:r>
              <a:rPr lang="en-GB" sz="1800" dirty="0">
                <a:effectLst/>
                <a:latin typeface="Arial" panose="020B0604020202020204" pitchFamily="34" charset="0"/>
                <a:ea typeface="Times New Roman" panose="02020603050405020304" pitchFamily="18" charset="0"/>
                <a:cs typeface="Arial" panose="020B0604020202020204" pitchFamily="34" charset="0"/>
              </a:rPr>
              <a:t>become or have recently become severely </a:t>
            </a:r>
            <a:r>
              <a:rPr lang="x-none" sz="1800" dirty="0">
                <a:effectLst/>
                <a:latin typeface="Arial" panose="020B0604020202020204" pitchFamily="34" charset="0"/>
                <a:ea typeface="Times New Roman" panose="02020603050405020304" pitchFamily="18" charset="0"/>
                <a:cs typeface="Arial" panose="020B0604020202020204" pitchFamily="34" charset="0"/>
              </a:rPr>
              <a:t>immunosuppressed</a:t>
            </a:r>
            <a:r>
              <a:rPr lang="x-none" sz="1800" b="1"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should be considered for an additional dose of the vaccine regardless of their past vaccination history. The additional dose can be offered at a </a:t>
            </a:r>
            <a:r>
              <a:rPr lang="en-GB" sz="1800" b="1" dirty="0">
                <a:effectLst/>
                <a:latin typeface="Arial" panose="020B0604020202020204" pitchFamily="34" charset="0"/>
                <a:ea typeface="Times New Roman" panose="02020603050405020304" pitchFamily="18" charset="0"/>
                <a:cs typeface="Arial" panose="020B0604020202020204" pitchFamily="34" charset="0"/>
              </a:rPr>
              <a:t>minimum interval of 3 months (91 days) from previous dose</a:t>
            </a:r>
            <a:endParaRPr lang="en-GB" sz="1800" b="1" dirty="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3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Previously unvaccinated Individuals </a:t>
            </a:r>
            <a:r>
              <a:rPr lang="en-GB" sz="1800" baseline="300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who become or have recently become severely immunosuppressed, should be considered for a first dose of vaccination </a:t>
            </a:r>
            <a:r>
              <a:rPr lang="en-GB" sz="1800" b="1" dirty="0">
                <a:effectLst/>
                <a:latin typeface="Arial" panose="020B0604020202020204" pitchFamily="34" charset="0"/>
                <a:ea typeface="Times New Roman" panose="02020603050405020304" pitchFamily="18" charset="0"/>
                <a:cs typeface="Arial" panose="020B0604020202020204" pitchFamily="34" charset="0"/>
              </a:rPr>
              <a:t>(off label) </a:t>
            </a:r>
            <a:r>
              <a:rPr lang="en-GB" sz="1800" dirty="0">
                <a:effectLst/>
                <a:latin typeface="Arial" panose="020B0604020202020204" pitchFamily="34" charset="0"/>
                <a:ea typeface="Times New Roman" panose="02020603050405020304" pitchFamily="18" charset="0"/>
                <a:cs typeface="Arial" panose="020B0604020202020204" pitchFamily="34" charset="0"/>
              </a:rPr>
              <a:t>and the second dose given </a:t>
            </a:r>
            <a:r>
              <a:rPr lang="en-GB" sz="1800" b="1" dirty="0">
                <a:effectLst/>
                <a:latin typeface="Arial" panose="020B0604020202020204" pitchFamily="34" charset="0"/>
                <a:ea typeface="Times New Roman" panose="02020603050405020304" pitchFamily="18" charset="0"/>
                <a:cs typeface="Arial" panose="020B0604020202020204" pitchFamily="34" charset="0"/>
              </a:rPr>
              <a:t>ideally at an interval of 8-12 weeks from the previous dose.</a:t>
            </a:r>
            <a:r>
              <a:rPr lang="en-GB" sz="1800" dirty="0">
                <a:effectLst/>
                <a:latin typeface="Arial" panose="020B0604020202020204" pitchFamily="34" charset="0"/>
                <a:ea typeface="Times New Roman" panose="02020603050405020304" pitchFamily="18" charset="0"/>
                <a:cs typeface="Arial" panose="020B0604020202020204" pitchFamily="34" charset="0"/>
              </a:rPr>
              <a:t> I</a:t>
            </a:r>
            <a:r>
              <a:rPr lang="en-GB" sz="1800" dirty="0">
                <a:effectLst/>
                <a:ea typeface="Calibri" panose="020F0502020204030204" pitchFamily="34" charset="0"/>
                <a:cs typeface="Times New Roman" panose="02020603050405020304" pitchFamily="18" charset="0"/>
              </a:rPr>
              <a:t>ncluding individuals who receive bone marrow transplants or CAR-T therapy as they may have lost immunological memory of previous vaccination</a:t>
            </a:r>
          </a:p>
          <a:p>
            <a:r>
              <a:rPr lang="en-GB" sz="1800" dirty="0">
                <a:effectLst/>
                <a:ea typeface="Calibri" panose="020F0502020204030204" pitchFamily="34" charset="0"/>
                <a:cs typeface="Arial" panose="020B0604020202020204" pitchFamily="34" charset="0"/>
              </a:rPr>
              <a:t>For individuals about to receive planned immunosuppressive treatment, a </a:t>
            </a:r>
            <a:r>
              <a:rPr lang="en-GB" sz="1800" b="1" dirty="0">
                <a:effectLst/>
                <a:ea typeface="Calibri" panose="020F0502020204030204" pitchFamily="34" charset="0"/>
                <a:cs typeface="Arial" panose="020B0604020202020204" pitchFamily="34" charset="0"/>
              </a:rPr>
              <a:t>minimum interval of 3 weeks </a:t>
            </a:r>
            <a:r>
              <a:rPr lang="en-GB" sz="1800" dirty="0">
                <a:effectLst/>
                <a:ea typeface="Calibri" panose="020F0502020204030204" pitchFamily="34" charset="0"/>
                <a:cs typeface="Arial" panose="020B0604020202020204" pitchFamily="34" charset="0"/>
              </a:rPr>
              <a:t>between COVID-19 doses may be followed, to enable the vaccine to be given whilst the individual’s immune system is better able to respond</a:t>
            </a:r>
            <a:endParaRPr lang="en-GB" sz="1800" b="0" i="0" dirty="0">
              <a:effectLst/>
              <a:latin typeface="+mn-lt"/>
            </a:endParaRPr>
          </a:p>
          <a:p>
            <a:endParaRPr lang="en-GB" sz="1800" b="0" i="0" dirty="0">
              <a:solidFill>
                <a:srgbClr val="002060"/>
              </a:solidFill>
              <a:effectLst/>
              <a:latin typeface="+mn-lt"/>
            </a:endParaRPr>
          </a:p>
          <a:p>
            <a:endParaRPr lang="en-GB" dirty="0"/>
          </a:p>
        </p:txBody>
      </p:sp>
      <p:sp>
        <p:nvSpPr>
          <p:cNvPr id="5" name="Slide Number Placeholder 4">
            <a:extLst>
              <a:ext uri="{FF2B5EF4-FFF2-40B4-BE49-F238E27FC236}">
                <a16:creationId xmlns:a16="http://schemas.microsoft.com/office/drawing/2014/main" id="{E3477E22-2ECC-0BD9-6766-ECB2F83EAF1A}"/>
              </a:ext>
            </a:extLst>
          </p:cNvPr>
          <p:cNvSpPr>
            <a:spLocks noGrp="1"/>
          </p:cNvSpPr>
          <p:nvPr>
            <p:ph type="sldNum" sz="quarter" idx="12"/>
          </p:nvPr>
        </p:nvSpPr>
        <p:spPr/>
        <p:txBody>
          <a:bodyPr/>
          <a:lstStyle/>
          <a:p>
            <a:fld id="{561D0CCE-8DCC-44DC-A653-AE62B1D84A52}" type="slidenum">
              <a:rPr lang="en-GB" smtClean="0"/>
              <a:pPr/>
              <a:t>44</a:t>
            </a:fld>
            <a:endParaRPr lang="en-GB"/>
          </a:p>
        </p:txBody>
      </p:sp>
    </p:spTree>
    <p:extLst>
      <p:ext uri="{BB962C8B-B14F-4D97-AF65-F5344CB8AC3E}">
        <p14:creationId xmlns:p14="http://schemas.microsoft.com/office/powerpoint/2010/main" val="11654206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DAE5E-3EE2-8190-D62A-6CF699976F63}"/>
              </a:ext>
            </a:extLst>
          </p:cNvPr>
          <p:cNvSpPr>
            <a:spLocks noGrp="1"/>
          </p:cNvSpPr>
          <p:nvPr>
            <p:ph type="title"/>
          </p:nvPr>
        </p:nvSpPr>
        <p:spPr>
          <a:xfrm>
            <a:off x="1" y="0"/>
            <a:ext cx="12191999" cy="629265"/>
          </a:xfrm>
        </p:spPr>
        <p:txBody>
          <a:bodyPr/>
          <a:lstStyle/>
          <a:p>
            <a:pPr algn="ctr"/>
            <a:r>
              <a:rPr lang="en-GB" sz="3600" b="1" dirty="0">
                <a:solidFill>
                  <a:srgbClr val="002060"/>
                </a:solidFill>
              </a:rPr>
              <a:t>Public resources autumn 2024</a:t>
            </a:r>
          </a:p>
        </p:txBody>
      </p:sp>
      <p:sp>
        <p:nvSpPr>
          <p:cNvPr id="5" name="Slide Number Placeholder 4">
            <a:extLst>
              <a:ext uri="{FF2B5EF4-FFF2-40B4-BE49-F238E27FC236}">
                <a16:creationId xmlns:a16="http://schemas.microsoft.com/office/drawing/2014/main" id="{188B6699-41C7-4B82-5477-009F55DA714A}"/>
              </a:ext>
            </a:extLst>
          </p:cNvPr>
          <p:cNvSpPr>
            <a:spLocks noGrp="1"/>
          </p:cNvSpPr>
          <p:nvPr>
            <p:ph type="sldNum" sz="quarter" idx="12"/>
          </p:nvPr>
        </p:nvSpPr>
        <p:spPr/>
        <p:txBody>
          <a:bodyPr/>
          <a:lstStyle/>
          <a:p>
            <a:fld id="{561D0CCE-8DCC-44DC-A653-AE62B1D84A52}" type="slidenum">
              <a:rPr lang="en-GB" smtClean="0"/>
              <a:pPr/>
              <a:t>45</a:t>
            </a:fld>
            <a:endParaRPr lang="en-GB" dirty="0"/>
          </a:p>
        </p:txBody>
      </p:sp>
      <p:sp>
        <p:nvSpPr>
          <p:cNvPr id="9" name="TextBox 8">
            <a:extLst>
              <a:ext uri="{FF2B5EF4-FFF2-40B4-BE49-F238E27FC236}">
                <a16:creationId xmlns:a16="http://schemas.microsoft.com/office/drawing/2014/main" id="{BF86B399-F2D3-7939-B164-C874A030F24D}"/>
              </a:ext>
            </a:extLst>
          </p:cNvPr>
          <p:cNvSpPr txBox="1"/>
          <p:nvPr/>
        </p:nvSpPr>
        <p:spPr>
          <a:xfrm>
            <a:off x="421105" y="577480"/>
            <a:ext cx="11381874" cy="646331"/>
          </a:xfrm>
          <a:prstGeom prst="rect">
            <a:avLst/>
          </a:prstGeom>
          <a:noFill/>
        </p:spPr>
        <p:txBody>
          <a:bodyPr wrap="square">
            <a:spAutoFit/>
          </a:bodyPr>
          <a:lstStyle/>
          <a:p>
            <a:pPr marL="0" indent="0" algn="ctr">
              <a:buNone/>
            </a:pPr>
            <a:r>
              <a:rPr lang="en-GB" sz="1800" dirty="0">
                <a:hlinkClick r:id="rId2"/>
              </a:rPr>
              <a:t>Immunisation and Vaccines - Public Health Wales (nhs.wales)</a:t>
            </a:r>
            <a:endParaRPr lang="en-GB" sz="1800" dirty="0"/>
          </a:p>
          <a:p>
            <a:pPr marL="0" indent="0" algn="ctr">
              <a:buNone/>
            </a:pPr>
            <a:r>
              <a:rPr lang="en-GB" sz="1800" dirty="0">
                <a:hlinkClick r:id="rId3"/>
              </a:rPr>
              <a:t>Order here: https://phw.nhs.wales/services-and-teams/health-information-resources/</a:t>
            </a:r>
            <a:endParaRPr lang="en-GB" sz="1800" dirty="0"/>
          </a:p>
        </p:txBody>
      </p:sp>
      <p:pic>
        <p:nvPicPr>
          <p:cNvPr id="7" name="Picture 6">
            <a:extLst>
              <a:ext uri="{FF2B5EF4-FFF2-40B4-BE49-F238E27FC236}">
                <a16:creationId xmlns:a16="http://schemas.microsoft.com/office/drawing/2014/main" id="{848CDAE4-AAB7-1C5B-8D54-F215F52BE438}"/>
              </a:ext>
            </a:extLst>
          </p:cNvPr>
          <p:cNvPicPr>
            <a:picLocks noChangeAspect="1"/>
          </p:cNvPicPr>
          <p:nvPr/>
        </p:nvPicPr>
        <p:blipFill>
          <a:blip r:embed="rId4"/>
          <a:stretch>
            <a:fillRect/>
          </a:stretch>
        </p:blipFill>
        <p:spPr>
          <a:xfrm>
            <a:off x="8698926" y="1818875"/>
            <a:ext cx="1362001" cy="2646984"/>
          </a:xfrm>
          <a:prstGeom prst="rect">
            <a:avLst/>
          </a:prstGeom>
          <a:ln w="19050">
            <a:solidFill>
              <a:schemeClr val="tx1"/>
            </a:solidFill>
          </a:ln>
        </p:spPr>
      </p:pic>
      <p:pic>
        <p:nvPicPr>
          <p:cNvPr id="11" name="Picture 10">
            <a:extLst>
              <a:ext uri="{FF2B5EF4-FFF2-40B4-BE49-F238E27FC236}">
                <a16:creationId xmlns:a16="http://schemas.microsoft.com/office/drawing/2014/main" id="{423DE771-251A-5FB5-D871-B242D47F0BE6}"/>
              </a:ext>
            </a:extLst>
          </p:cNvPr>
          <p:cNvPicPr>
            <a:picLocks noChangeAspect="1"/>
          </p:cNvPicPr>
          <p:nvPr/>
        </p:nvPicPr>
        <p:blipFill>
          <a:blip r:embed="rId5"/>
          <a:stretch>
            <a:fillRect/>
          </a:stretch>
        </p:blipFill>
        <p:spPr>
          <a:xfrm>
            <a:off x="10178716" y="3322496"/>
            <a:ext cx="1428280" cy="2660120"/>
          </a:xfrm>
          <a:prstGeom prst="rect">
            <a:avLst/>
          </a:prstGeom>
          <a:ln w="19050">
            <a:solidFill>
              <a:schemeClr val="tx1"/>
            </a:solidFill>
          </a:ln>
        </p:spPr>
      </p:pic>
      <p:pic>
        <p:nvPicPr>
          <p:cNvPr id="15" name="Content Placeholder 14">
            <a:extLst>
              <a:ext uri="{FF2B5EF4-FFF2-40B4-BE49-F238E27FC236}">
                <a16:creationId xmlns:a16="http://schemas.microsoft.com/office/drawing/2014/main" id="{2926C063-3F15-2231-9944-26B11F9D6303}"/>
              </a:ext>
            </a:extLst>
          </p:cNvPr>
          <p:cNvPicPr>
            <a:picLocks noGrp="1" noChangeAspect="1"/>
          </p:cNvPicPr>
          <p:nvPr>
            <p:ph idx="1"/>
          </p:nvPr>
        </p:nvPicPr>
        <p:blipFill>
          <a:blip r:embed="rId6"/>
          <a:stretch>
            <a:fillRect/>
          </a:stretch>
        </p:blipFill>
        <p:spPr>
          <a:xfrm>
            <a:off x="314461" y="1732876"/>
            <a:ext cx="2535639" cy="3179239"/>
          </a:xfrm>
          <a:ln w="19050">
            <a:solidFill>
              <a:schemeClr val="tx1"/>
            </a:solidFill>
          </a:ln>
        </p:spPr>
      </p:pic>
      <p:pic>
        <p:nvPicPr>
          <p:cNvPr id="19" name="Picture 18">
            <a:extLst>
              <a:ext uri="{FF2B5EF4-FFF2-40B4-BE49-F238E27FC236}">
                <a16:creationId xmlns:a16="http://schemas.microsoft.com/office/drawing/2014/main" id="{CA271D8B-3635-CB73-A90C-9C80861DE58D}"/>
              </a:ext>
            </a:extLst>
          </p:cNvPr>
          <p:cNvPicPr>
            <a:picLocks noChangeAspect="1"/>
          </p:cNvPicPr>
          <p:nvPr/>
        </p:nvPicPr>
        <p:blipFill>
          <a:blip r:embed="rId7"/>
          <a:stretch>
            <a:fillRect/>
          </a:stretch>
        </p:blipFill>
        <p:spPr>
          <a:xfrm>
            <a:off x="4675065" y="1801291"/>
            <a:ext cx="3445105" cy="2051176"/>
          </a:xfrm>
          <a:prstGeom prst="rect">
            <a:avLst/>
          </a:prstGeom>
          <a:ln w="19050">
            <a:solidFill>
              <a:schemeClr val="tx1"/>
            </a:solidFill>
          </a:ln>
        </p:spPr>
      </p:pic>
      <p:pic>
        <p:nvPicPr>
          <p:cNvPr id="21" name="Picture 20">
            <a:extLst>
              <a:ext uri="{FF2B5EF4-FFF2-40B4-BE49-F238E27FC236}">
                <a16:creationId xmlns:a16="http://schemas.microsoft.com/office/drawing/2014/main" id="{03377DD2-BEF0-7EE1-21E9-76DB4F0C0509}"/>
              </a:ext>
            </a:extLst>
          </p:cNvPr>
          <p:cNvPicPr>
            <a:picLocks noChangeAspect="1"/>
          </p:cNvPicPr>
          <p:nvPr/>
        </p:nvPicPr>
        <p:blipFill>
          <a:blip r:embed="rId8"/>
          <a:stretch>
            <a:fillRect/>
          </a:stretch>
        </p:blipFill>
        <p:spPr>
          <a:xfrm>
            <a:off x="4746938" y="3931440"/>
            <a:ext cx="1528057" cy="2051176"/>
          </a:xfrm>
          <a:prstGeom prst="rect">
            <a:avLst/>
          </a:prstGeom>
          <a:ln w="19050">
            <a:solidFill>
              <a:schemeClr val="tx1"/>
            </a:solidFill>
          </a:ln>
        </p:spPr>
      </p:pic>
      <p:pic>
        <p:nvPicPr>
          <p:cNvPr id="23" name="Picture 22">
            <a:extLst>
              <a:ext uri="{FF2B5EF4-FFF2-40B4-BE49-F238E27FC236}">
                <a16:creationId xmlns:a16="http://schemas.microsoft.com/office/drawing/2014/main" id="{6D765EF1-185E-4D45-C484-C88092B2EA7C}"/>
              </a:ext>
            </a:extLst>
          </p:cNvPr>
          <p:cNvPicPr>
            <a:picLocks noChangeAspect="1"/>
          </p:cNvPicPr>
          <p:nvPr/>
        </p:nvPicPr>
        <p:blipFill>
          <a:blip r:embed="rId9"/>
          <a:stretch>
            <a:fillRect/>
          </a:stretch>
        </p:blipFill>
        <p:spPr>
          <a:xfrm>
            <a:off x="6532174" y="3931440"/>
            <a:ext cx="1488464" cy="2051176"/>
          </a:xfrm>
          <a:prstGeom prst="rect">
            <a:avLst/>
          </a:prstGeom>
          <a:ln w="19050">
            <a:solidFill>
              <a:schemeClr val="tx1"/>
            </a:solidFill>
          </a:ln>
        </p:spPr>
      </p:pic>
      <p:pic>
        <p:nvPicPr>
          <p:cNvPr id="4" name="Picture 3">
            <a:extLst>
              <a:ext uri="{FF2B5EF4-FFF2-40B4-BE49-F238E27FC236}">
                <a16:creationId xmlns:a16="http://schemas.microsoft.com/office/drawing/2014/main" id="{767299BC-8C24-A810-9F82-C0406884CFC8}"/>
              </a:ext>
            </a:extLst>
          </p:cNvPr>
          <p:cNvPicPr>
            <a:picLocks noChangeAspect="1"/>
          </p:cNvPicPr>
          <p:nvPr/>
        </p:nvPicPr>
        <p:blipFill>
          <a:blip r:embed="rId10"/>
          <a:stretch>
            <a:fillRect/>
          </a:stretch>
        </p:blipFill>
        <p:spPr>
          <a:xfrm>
            <a:off x="3256273" y="3794392"/>
            <a:ext cx="1016347" cy="2261086"/>
          </a:xfrm>
          <a:prstGeom prst="rect">
            <a:avLst/>
          </a:prstGeom>
          <a:ln w="19050">
            <a:solidFill>
              <a:schemeClr val="tx1"/>
            </a:solidFill>
          </a:ln>
        </p:spPr>
      </p:pic>
      <p:pic>
        <p:nvPicPr>
          <p:cNvPr id="8" name="Picture 7">
            <a:extLst>
              <a:ext uri="{FF2B5EF4-FFF2-40B4-BE49-F238E27FC236}">
                <a16:creationId xmlns:a16="http://schemas.microsoft.com/office/drawing/2014/main" id="{69F5DF66-A05F-E5A5-1171-23B27C6B3DB0}"/>
              </a:ext>
            </a:extLst>
          </p:cNvPr>
          <p:cNvPicPr>
            <a:picLocks noChangeAspect="1"/>
          </p:cNvPicPr>
          <p:nvPr/>
        </p:nvPicPr>
        <p:blipFill>
          <a:blip r:embed="rId11"/>
          <a:stretch>
            <a:fillRect/>
          </a:stretch>
        </p:blipFill>
        <p:spPr>
          <a:xfrm>
            <a:off x="2033337" y="3794392"/>
            <a:ext cx="994725" cy="2261086"/>
          </a:xfrm>
          <a:prstGeom prst="rect">
            <a:avLst/>
          </a:prstGeom>
          <a:ln w="19050">
            <a:solidFill>
              <a:schemeClr val="tx1"/>
            </a:solidFill>
          </a:ln>
        </p:spPr>
      </p:pic>
      <p:sp>
        <p:nvSpPr>
          <p:cNvPr id="10" name="TextBox 9">
            <a:extLst>
              <a:ext uri="{FF2B5EF4-FFF2-40B4-BE49-F238E27FC236}">
                <a16:creationId xmlns:a16="http://schemas.microsoft.com/office/drawing/2014/main" id="{7C5B1954-C26E-382E-9246-133B70B85216}"/>
              </a:ext>
            </a:extLst>
          </p:cNvPr>
          <p:cNvSpPr txBox="1"/>
          <p:nvPr/>
        </p:nvSpPr>
        <p:spPr>
          <a:xfrm>
            <a:off x="314461" y="1223811"/>
            <a:ext cx="2176076" cy="376389"/>
          </a:xfrm>
          <a:prstGeom prst="rect">
            <a:avLst/>
          </a:prstGeom>
          <a:noFill/>
        </p:spPr>
        <p:txBody>
          <a:bodyPr wrap="square" rtlCol="0">
            <a:spAutoFit/>
          </a:bodyPr>
          <a:lstStyle/>
          <a:p>
            <a:r>
              <a:rPr lang="en-GB" dirty="0"/>
              <a:t>Adult</a:t>
            </a:r>
          </a:p>
        </p:txBody>
      </p:sp>
      <p:sp>
        <p:nvSpPr>
          <p:cNvPr id="12" name="TextBox 11">
            <a:extLst>
              <a:ext uri="{FF2B5EF4-FFF2-40B4-BE49-F238E27FC236}">
                <a16:creationId xmlns:a16="http://schemas.microsoft.com/office/drawing/2014/main" id="{B4DD2EEB-E785-4A21-72B1-BC505C20808E}"/>
              </a:ext>
            </a:extLst>
          </p:cNvPr>
          <p:cNvSpPr txBox="1"/>
          <p:nvPr/>
        </p:nvSpPr>
        <p:spPr>
          <a:xfrm>
            <a:off x="4659023" y="1223811"/>
            <a:ext cx="2176076" cy="376389"/>
          </a:xfrm>
          <a:prstGeom prst="rect">
            <a:avLst/>
          </a:prstGeom>
          <a:noFill/>
        </p:spPr>
        <p:txBody>
          <a:bodyPr wrap="square" rtlCol="0">
            <a:spAutoFit/>
          </a:bodyPr>
          <a:lstStyle/>
          <a:p>
            <a:r>
              <a:rPr lang="en-GB" dirty="0"/>
              <a:t>Pregnancy</a:t>
            </a:r>
          </a:p>
        </p:txBody>
      </p:sp>
      <p:sp>
        <p:nvSpPr>
          <p:cNvPr id="13" name="TextBox 12">
            <a:extLst>
              <a:ext uri="{FF2B5EF4-FFF2-40B4-BE49-F238E27FC236}">
                <a16:creationId xmlns:a16="http://schemas.microsoft.com/office/drawing/2014/main" id="{15DCCD68-5DA1-2273-8E16-ABD54AA3DE39}"/>
              </a:ext>
            </a:extLst>
          </p:cNvPr>
          <p:cNvSpPr txBox="1"/>
          <p:nvPr/>
        </p:nvSpPr>
        <p:spPr>
          <a:xfrm>
            <a:off x="8610600" y="1255619"/>
            <a:ext cx="2996396" cy="369332"/>
          </a:xfrm>
          <a:prstGeom prst="rect">
            <a:avLst/>
          </a:prstGeom>
          <a:noFill/>
        </p:spPr>
        <p:txBody>
          <a:bodyPr wrap="square" rtlCol="0">
            <a:spAutoFit/>
          </a:bodyPr>
          <a:lstStyle/>
          <a:p>
            <a:r>
              <a:rPr lang="en-GB" dirty="0"/>
              <a:t>Children and young people </a:t>
            </a:r>
          </a:p>
        </p:txBody>
      </p:sp>
    </p:spTree>
    <p:extLst>
      <p:ext uri="{BB962C8B-B14F-4D97-AF65-F5344CB8AC3E}">
        <p14:creationId xmlns:p14="http://schemas.microsoft.com/office/powerpoint/2010/main" val="34607028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659A15C-5D4C-4E22-8F76-51737A626DCB}"/>
              </a:ext>
            </a:extLst>
          </p:cNvPr>
          <p:cNvSpPr>
            <a:spLocks noGrp="1"/>
          </p:cNvSpPr>
          <p:nvPr>
            <p:ph type="sldNum" sz="quarter" idx="12"/>
          </p:nvPr>
        </p:nvSpPr>
        <p:spPr/>
        <p:txBody>
          <a:bodyPr/>
          <a:lstStyle/>
          <a:p>
            <a:fld id="{561D0CCE-8DCC-44DC-A653-AE62B1D84A52}" type="slidenum">
              <a:rPr lang="en-GB" smtClean="0"/>
              <a:pPr/>
              <a:t>46</a:t>
            </a:fld>
            <a:endParaRPr lang="en-GB" dirty="0"/>
          </a:p>
        </p:txBody>
      </p:sp>
      <p:sp>
        <p:nvSpPr>
          <p:cNvPr id="8" name="TextBox 7">
            <a:extLst>
              <a:ext uri="{FF2B5EF4-FFF2-40B4-BE49-F238E27FC236}">
                <a16:creationId xmlns:a16="http://schemas.microsoft.com/office/drawing/2014/main" id="{54AE13CF-780C-7A60-138C-32FAEAEECED7}"/>
              </a:ext>
            </a:extLst>
          </p:cNvPr>
          <p:cNvSpPr txBox="1"/>
          <p:nvPr/>
        </p:nvSpPr>
        <p:spPr>
          <a:xfrm>
            <a:off x="629265" y="1376516"/>
            <a:ext cx="11186651" cy="3662541"/>
          </a:xfrm>
          <a:prstGeom prst="rect">
            <a:avLst/>
          </a:prstGeom>
          <a:noFill/>
        </p:spPr>
        <p:txBody>
          <a:bodyPr wrap="square">
            <a:spAutoFit/>
          </a:bodyPr>
          <a:lstStyle/>
          <a:p>
            <a:r>
              <a:rPr lang="en-GB" sz="2400" dirty="0">
                <a:ea typeface="Calibri" panose="020F0502020204030204" pitchFamily="34" charset="0"/>
              </a:rPr>
              <a:t>L</a:t>
            </a:r>
            <a:r>
              <a:rPr lang="en-GB" sz="2400" dirty="0">
                <a:effectLst/>
                <a:ea typeface="Calibri" panose="020F0502020204030204" pitchFamily="34" charset="0"/>
              </a:rPr>
              <a:t>eaflets will be available as the following accessible resources:</a:t>
            </a:r>
          </a:p>
          <a:p>
            <a:pPr marL="800100" lvl="1" indent="-342900">
              <a:buFont typeface="Symbol" panose="05050102010706020507" pitchFamily="18" charset="2"/>
              <a:buChar char=""/>
            </a:pPr>
            <a:r>
              <a:rPr lang="en-GB" sz="2400" dirty="0">
                <a:effectLst/>
                <a:ea typeface="Times New Roman" panose="02020603050405020304" pitchFamily="18" charset="0"/>
              </a:rPr>
              <a:t>Audio</a:t>
            </a:r>
            <a:endParaRPr lang="en-GB" sz="2400" dirty="0">
              <a:effectLst/>
              <a:ea typeface="Calibri" panose="020F0502020204030204" pitchFamily="34" charset="0"/>
            </a:endParaRPr>
          </a:p>
          <a:p>
            <a:pPr marL="800100" lvl="1" indent="-342900">
              <a:buFont typeface="Symbol" panose="05050102010706020507" pitchFamily="18" charset="2"/>
              <a:buChar char=""/>
            </a:pPr>
            <a:r>
              <a:rPr lang="en-GB" sz="2400" dirty="0">
                <a:effectLst/>
                <a:ea typeface="Times New Roman" panose="02020603050405020304" pitchFamily="18" charset="0"/>
              </a:rPr>
              <a:t>BSL</a:t>
            </a:r>
            <a:endParaRPr lang="en-GB" sz="2400" dirty="0">
              <a:effectLst/>
              <a:ea typeface="Calibri" panose="020F0502020204030204" pitchFamily="34" charset="0"/>
            </a:endParaRPr>
          </a:p>
          <a:p>
            <a:pPr marL="800100" lvl="1" indent="-342900">
              <a:buFont typeface="Symbol" panose="05050102010706020507" pitchFamily="18" charset="2"/>
              <a:buChar char=""/>
            </a:pPr>
            <a:r>
              <a:rPr lang="en-GB" sz="2400" dirty="0">
                <a:effectLst/>
                <a:ea typeface="Times New Roman" panose="02020603050405020304" pitchFamily="18" charset="0"/>
              </a:rPr>
              <a:t>Easy read</a:t>
            </a:r>
            <a:endParaRPr lang="en-GB" sz="2400" dirty="0">
              <a:effectLst/>
              <a:ea typeface="Calibri" panose="020F0502020204030204" pitchFamily="34" charset="0"/>
            </a:endParaRPr>
          </a:p>
          <a:p>
            <a:pPr marL="800100" lvl="1" indent="-342900">
              <a:buFont typeface="Symbol" panose="05050102010706020507" pitchFamily="18" charset="2"/>
              <a:buChar char=""/>
            </a:pPr>
            <a:r>
              <a:rPr lang="en-GB" sz="2400" dirty="0">
                <a:effectLst/>
                <a:ea typeface="Times New Roman" panose="02020603050405020304" pitchFamily="18" charset="0"/>
              </a:rPr>
              <a:t>Large print</a:t>
            </a:r>
          </a:p>
          <a:p>
            <a:pPr marL="342900" lvl="0" indent="-342900">
              <a:buFont typeface="Symbol" panose="05050102010706020507" pitchFamily="18" charset="2"/>
              <a:buChar char=""/>
            </a:pPr>
            <a:endParaRPr lang="en-GB" sz="1600" dirty="0">
              <a:effectLst/>
              <a:ea typeface="Calibri" panose="020F0502020204030204" pitchFamily="34" charset="0"/>
            </a:endParaRPr>
          </a:p>
          <a:p>
            <a:r>
              <a:rPr lang="en-GB" sz="2400" dirty="0">
                <a:effectLst/>
                <a:ea typeface="Calibri" panose="020F0502020204030204" pitchFamily="34" charset="0"/>
              </a:rPr>
              <a:t>The patient leaflet can be ordered through </a:t>
            </a:r>
            <a:r>
              <a:rPr lang="en-GB" sz="2400" u="sng" dirty="0">
                <a:solidFill>
                  <a:srgbClr val="0563C1"/>
                </a:solidFill>
                <a:effectLst/>
                <a:ea typeface="Calibri" panose="020F0502020204030204" pitchFamily="34" charset="0"/>
                <a:hlinkClick r:id="rId2"/>
              </a:rPr>
              <a:t>HIR</a:t>
            </a:r>
            <a:r>
              <a:rPr lang="en-GB" sz="2400" dirty="0">
                <a:effectLst/>
                <a:ea typeface="Calibri" panose="020F0502020204030204" pitchFamily="34" charset="0"/>
              </a:rPr>
              <a:t>, accessible resources will be available here shortly: </a:t>
            </a:r>
            <a:r>
              <a:rPr lang="en-GB" sz="2400" u="sng" dirty="0">
                <a:solidFill>
                  <a:srgbClr val="0000FF"/>
                </a:solidFill>
                <a:effectLst/>
                <a:ea typeface="Calibri" panose="020F0502020204030204" pitchFamily="34" charset="0"/>
                <a:hlinkClick r:id="rId3"/>
              </a:rPr>
              <a:t>COVID-19 vaccine accessible information - Public Health Wales (nhs.wales)</a:t>
            </a:r>
            <a:r>
              <a:rPr lang="en-GB" sz="2400" dirty="0">
                <a:solidFill>
                  <a:srgbClr val="1F497D"/>
                </a:solidFill>
                <a:effectLst/>
                <a:ea typeface="Calibri" panose="020F0502020204030204" pitchFamily="34" charset="0"/>
              </a:rPr>
              <a:t> / </a:t>
            </a:r>
            <a:r>
              <a:rPr lang="en-GB" sz="2400" u="sng" dirty="0">
                <a:solidFill>
                  <a:srgbClr val="1F497D"/>
                </a:solidFill>
                <a:effectLst/>
                <a:ea typeface="Calibri" panose="020F0502020204030204" pitchFamily="34" charset="0"/>
                <a:hlinkClick r:id="rId4"/>
              </a:rPr>
              <a:t>Adnoddau Gwybodaeth Iechyd - Iechyd Cyhoeddus Cymru (gig.cymru</a:t>
            </a:r>
            <a:r>
              <a:rPr lang="en-GB" sz="2400" u="sng" dirty="0">
                <a:solidFill>
                  <a:srgbClr val="1F497D"/>
                </a:solidFill>
                <a:effectLst/>
                <a:latin typeface="Calibri" panose="020F0502020204030204" pitchFamily="34" charset="0"/>
                <a:ea typeface="Calibri" panose="020F0502020204030204" pitchFamily="34" charset="0"/>
                <a:hlinkClick r:id="rId4"/>
              </a:rPr>
              <a:t>)</a:t>
            </a:r>
            <a:r>
              <a:rPr lang="en-GB" sz="2400" u="sng" dirty="0">
                <a:solidFill>
                  <a:srgbClr val="1F497D"/>
                </a:solidFill>
                <a:effectLst/>
                <a:latin typeface="Calibri" panose="020F0502020204030204" pitchFamily="34" charset="0"/>
                <a:ea typeface="Calibri" panose="020F0502020204030204" pitchFamily="34" charset="0"/>
              </a:rPr>
              <a:t>.</a:t>
            </a:r>
            <a:endParaRPr lang="en-GB" sz="2400" dirty="0">
              <a:effectLst/>
              <a:latin typeface="Calibri" panose="020F0502020204030204" pitchFamily="34" charset="0"/>
              <a:ea typeface="Calibri" panose="020F0502020204030204" pitchFamily="34" charset="0"/>
            </a:endParaRPr>
          </a:p>
        </p:txBody>
      </p:sp>
      <p:sp>
        <p:nvSpPr>
          <p:cNvPr id="9" name="Title 1">
            <a:extLst>
              <a:ext uri="{FF2B5EF4-FFF2-40B4-BE49-F238E27FC236}">
                <a16:creationId xmlns:a16="http://schemas.microsoft.com/office/drawing/2014/main" id="{F7EDAE5E-3EE2-8190-D62A-6CF699976F63}"/>
              </a:ext>
            </a:extLst>
          </p:cNvPr>
          <p:cNvSpPr>
            <a:spLocks noGrp="1"/>
          </p:cNvSpPr>
          <p:nvPr>
            <p:ph type="title"/>
          </p:nvPr>
        </p:nvSpPr>
        <p:spPr>
          <a:xfrm>
            <a:off x="68826" y="88491"/>
            <a:ext cx="12054348" cy="668593"/>
          </a:xfrm>
        </p:spPr>
        <p:txBody>
          <a:bodyPr/>
          <a:lstStyle/>
          <a:p>
            <a:pPr algn="ctr"/>
            <a:r>
              <a:rPr lang="en-GB" sz="3600" b="1" dirty="0"/>
              <a:t>Patient leaflets </a:t>
            </a:r>
            <a:endParaRPr lang="en-GB" sz="3600" b="1" dirty="0">
              <a:solidFill>
                <a:srgbClr val="002060"/>
              </a:solidFill>
            </a:endParaRPr>
          </a:p>
        </p:txBody>
      </p:sp>
      <p:sp>
        <p:nvSpPr>
          <p:cNvPr id="10" name="TextBox 9">
            <a:extLst>
              <a:ext uri="{FF2B5EF4-FFF2-40B4-BE49-F238E27FC236}">
                <a16:creationId xmlns:a16="http://schemas.microsoft.com/office/drawing/2014/main" id="{BF86B399-F2D3-7939-B164-C874A030F24D}"/>
              </a:ext>
            </a:extLst>
          </p:cNvPr>
          <p:cNvSpPr txBox="1"/>
          <p:nvPr/>
        </p:nvSpPr>
        <p:spPr>
          <a:xfrm>
            <a:off x="2163097" y="707923"/>
            <a:ext cx="7779773" cy="646331"/>
          </a:xfrm>
          <a:prstGeom prst="rect">
            <a:avLst/>
          </a:prstGeom>
          <a:noFill/>
        </p:spPr>
        <p:txBody>
          <a:bodyPr wrap="square">
            <a:spAutoFit/>
          </a:bodyPr>
          <a:lstStyle/>
          <a:p>
            <a:pPr marL="0" indent="0" algn="ctr">
              <a:buNone/>
            </a:pPr>
            <a:r>
              <a:rPr lang="en-GB" sz="1800" dirty="0">
                <a:hlinkClick r:id="rId5"/>
              </a:rPr>
              <a:t>Immunisation and Vaccines - Public Health Wales (nhs.wales)</a:t>
            </a:r>
            <a:endParaRPr lang="en-GB" sz="1800" dirty="0"/>
          </a:p>
          <a:p>
            <a:pPr marL="0" indent="0" algn="ctr">
              <a:buNone/>
            </a:pPr>
            <a:r>
              <a:rPr lang="en-GB" sz="1800" dirty="0">
                <a:hlinkClick r:id="rId6"/>
              </a:rPr>
              <a:t>https://phw.nhs.wales/services-and-teams/health-information-resources/</a:t>
            </a:r>
            <a:endParaRPr lang="en-GB" sz="1800" dirty="0"/>
          </a:p>
        </p:txBody>
      </p:sp>
    </p:spTree>
    <p:extLst>
      <p:ext uri="{BB962C8B-B14F-4D97-AF65-F5344CB8AC3E}">
        <p14:creationId xmlns:p14="http://schemas.microsoft.com/office/powerpoint/2010/main" val="91876971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5D549-1A33-A8CD-60B9-84164334F05A}"/>
              </a:ext>
            </a:extLst>
          </p:cNvPr>
          <p:cNvSpPr>
            <a:spLocks noGrp="1"/>
          </p:cNvSpPr>
          <p:nvPr>
            <p:ph type="title"/>
          </p:nvPr>
        </p:nvSpPr>
        <p:spPr>
          <a:xfrm>
            <a:off x="497758" y="207809"/>
            <a:ext cx="11196484" cy="1325563"/>
          </a:xfrm>
        </p:spPr>
        <p:txBody>
          <a:bodyPr/>
          <a:lstStyle/>
          <a:p>
            <a:pPr algn="ctr"/>
            <a:r>
              <a:rPr lang="en-GB" sz="3600" b="1" dirty="0"/>
              <a:t>Resources for COVID-19 campaigns (1)</a:t>
            </a:r>
          </a:p>
        </p:txBody>
      </p:sp>
      <p:sp>
        <p:nvSpPr>
          <p:cNvPr id="3" name="Content Placeholder 2">
            <a:extLst>
              <a:ext uri="{FF2B5EF4-FFF2-40B4-BE49-F238E27FC236}">
                <a16:creationId xmlns:a16="http://schemas.microsoft.com/office/drawing/2014/main" id="{28C72676-C11C-5FB9-A8AB-962721DD7AFE}"/>
              </a:ext>
            </a:extLst>
          </p:cNvPr>
          <p:cNvSpPr>
            <a:spLocks noGrp="1"/>
          </p:cNvSpPr>
          <p:nvPr>
            <p:ph idx="1"/>
          </p:nvPr>
        </p:nvSpPr>
        <p:spPr>
          <a:xfrm>
            <a:off x="838200" y="1137367"/>
            <a:ext cx="10515600" cy="4351338"/>
          </a:xfrm>
        </p:spPr>
        <p:txBody>
          <a:bodyPr/>
          <a:lstStyle/>
          <a:p>
            <a:pPr marL="0" lvl="0" indent="0">
              <a:buNone/>
            </a:pPr>
            <a:r>
              <a:rPr lang="en-GB" dirty="0"/>
              <a:t>These bilingual microsite pages will be available for the campaign:</a:t>
            </a:r>
            <a:endParaRPr lang="en-GB" dirty="0">
              <a:hlinkClick r:id="rId2"/>
            </a:endParaRPr>
          </a:p>
          <a:p>
            <a:pPr marL="342900" lvl="0" indent="-342900">
              <a:buFont typeface="Symbol" panose="05050102010706020507" pitchFamily="18" charset="2"/>
              <a:buChar char=""/>
            </a:pPr>
            <a:r>
              <a:rPr lang="en-GB" dirty="0">
                <a:hlinkClick r:id="rId2"/>
              </a:rPr>
              <a:t>COVID-19 vaccination information - Public Health Wales (</a:t>
            </a:r>
            <a:r>
              <a:rPr lang="en-GB" dirty="0" err="1">
                <a:hlinkClick r:id="rId2"/>
              </a:rPr>
              <a:t>nhs.wales</a:t>
            </a:r>
            <a:r>
              <a:rPr lang="en-GB" dirty="0">
                <a:hlinkClick r:id="rId2"/>
              </a:rPr>
              <a:t>)</a:t>
            </a:r>
            <a:r>
              <a:rPr lang="en-GB" dirty="0"/>
              <a:t>.</a:t>
            </a:r>
          </a:p>
          <a:p>
            <a:pPr marL="342900" lvl="0" indent="-342900">
              <a:buFont typeface="Symbol" panose="05050102010706020507" pitchFamily="18" charset="2"/>
              <a:buChar char=""/>
            </a:pPr>
            <a:r>
              <a:rPr lang="en-GB" dirty="0">
                <a:hlinkClick r:id="rId3"/>
              </a:rPr>
              <a:t>About the vaccine - Public Health Wales (</a:t>
            </a:r>
            <a:r>
              <a:rPr lang="en-GB" dirty="0" err="1">
                <a:hlinkClick r:id="rId3"/>
              </a:rPr>
              <a:t>nhs.wales</a:t>
            </a:r>
            <a:r>
              <a:rPr lang="en-GB" dirty="0">
                <a:hlinkClick r:id="rId3"/>
              </a:rPr>
              <a:t>)</a:t>
            </a:r>
            <a:r>
              <a:rPr lang="en-GB" dirty="0"/>
              <a:t>.</a:t>
            </a:r>
          </a:p>
          <a:p>
            <a:pPr marL="342900" lvl="0" indent="-342900">
              <a:buFont typeface="Symbol" panose="05050102010706020507" pitchFamily="18" charset="2"/>
              <a:buChar char=""/>
            </a:pPr>
            <a:r>
              <a:rPr lang="en-GB" dirty="0">
                <a:hlinkClick r:id="rId4"/>
              </a:rPr>
              <a:t>Eligibility for the vaccine - Public Health Wales (</a:t>
            </a:r>
            <a:r>
              <a:rPr lang="en-GB" dirty="0" err="1">
                <a:hlinkClick r:id="rId4"/>
              </a:rPr>
              <a:t>nhs.wales</a:t>
            </a:r>
            <a:r>
              <a:rPr lang="en-GB" dirty="0">
                <a:hlinkClick r:id="rId4"/>
              </a:rPr>
              <a:t>)</a:t>
            </a:r>
            <a:r>
              <a:rPr lang="en-GB" dirty="0"/>
              <a:t>.</a:t>
            </a:r>
          </a:p>
          <a:p>
            <a:pPr marL="342900" lvl="0" indent="-342900">
              <a:buFont typeface="Symbol" panose="05050102010706020507" pitchFamily="18" charset="2"/>
              <a:buChar char=""/>
            </a:pPr>
            <a:r>
              <a:rPr lang="en-GB" dirty="0">
                <a:hlinkClick r:id="rId5"/>
              </a:rPr>
              <a:t>Patient information - Public Health Wales (</a:t>
            </a:r>
            <a:r>
              <a:rPr lang="en-GB" dirty="0" err="1">
                <a:hlinkClick r:id="rId5"/>
              </a:rPr>
              <a:t>nhs.wales</a:t>
            </a:r>
            <a:r>
              <a:rPr lang="en-GB" dirty="0">
                <a:hlinkClick r:id="rId5"/>
              </a:rPr>
              <a:t>).</a:t>
            </a:r>
            <a:endParaRPr lang="en-GB" dirty="0"/>
          </a:p>
          <a:p>
            <a:pPr marL="342900" lvl="0" indent="-342900">
              <a:buFont typeface="Symbol" panose="05050102010706020507" pitchFamily="18" charset="2"/>
              <a:buChar char=""/>
            </a:pPr>
            <a:r>
              <a:rPr lang="en-GB" dirty="0">
                <a:hlinkClick r:id="rId6"/>
              </a:rPr>
              <a:t>Resources for health and social care professionals - Public Health Wales (</a:t>
            </a:r>
            <a:r>
              <a:rPr lang="en-GB" dirty="0" err="1">
                <a:hlinkClick r:id="rId6"/>
              </a:rPr>
              <a:t>nhs.wales</a:t>
            </a:r>
            <a:r>
              <a:rPr lang="en-GB" dirty="0">
                <a:hlinkClick r:id="rId6"/>
              </a:rPr>
              <a:t>)</a:t>
            </a:r>
            <a:r>
              <a:rPr lang="en-GB" dirty="0"/>
              <a:t>.</a:t>
            </a:r>
          </a:p>
          <a:p>
            <a:endParaRPr lang="en-GB" dirty="0"/>
          </a:p>
        </p:txBody>
      </p:sp>
      <p:sp>
        <p:nvSpPr>
          <p:cNvPr id="5" name="Slide Number Placeholder 4">
            <a:extLst>
              <a:ext uri="{FF2B5EF4-FFF2-40B4-BE49-F238E27FC236}">
                <a16:creationId xmlns:a16="http://schemas.microsoft.com/office/drawing/2014/main" id="{33F5DC41-3B3B-61C1-F9A3-108B6F5FAD86}"/>
              </a:ext>
            </a:extLst>
          </p:cNvPr>
          <p:cNvSpPr>
            <a:spLocks noGrp="1"/>
          </p:cNvSpPr>
          <p:nvPr>
            <p:ph type="sldNum" sz="quarter" idx="12"/>
          </p:nvPr>
        </p:nvSpPr>
        <p:spPr/>
        <p:txBody>
          <a:bodyPr/>
          <a:lstStyle/>
          <a:p>
            <a:fld id="{561D0CCE-8DCC-44DC-A653-AE62B1D84A52}" type="slidenum">
              <a:rPr lang="en-GB" smtClean="0"/>
              <a:pPr/>
              <a:t>47</a:t>
            </a:fld>
            <a:endParaRPr lang="en-GB"/>
          </a:p>
        </p:txBody>
      </p:sp>
    </p:spTree>
    <p:extLst>
      <p:ext uri="{BB962C8B-B14F-4D97-AF65-F5344CB8AC3E}">
        <p14:creationId xmlns:p14="http://schemas.microsoft.com/office/powerpoint/2010/main" val="23984572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7DDB11B-6283-700F-3AE4-7A67D4174CCB}"/>
              </a:ext>
            </a:extLst>
          </p:cNvPr>
          <p:cNvSpPr>
            <a:spLocks noGrp="1"/>
          </p:cNvSpPr>
          <p:nvPr>
            <p:ph idx="1"/>
          </p:nvPr>
        </p:nvSpPr>
        <p:spPr>
          <a:xfrm>
            <a:off x="471948" y="707924"/>
            <a:ext cx="11552904" cy="5417573"/>
          </a:xfrm>
        </p:spPr>
        <p:txBody>
          <a:bodyPr/>
          <a:lstStyle/>
          <a:p>
            <a:r>
              <a:rPr lang="en-GB" sz="2000" dirty="0"/>
              <a:t>FAQs on SharePoint</a:t>
            </a:r>
            <a:r>
              <a:rPr lang="en-GB" sz="2000" dirty="0">
                <a:effectLst/>
                <a:ea typeface="Calibri" panose="020F0502020204030204" pitchFamily="34" charset="0"/>
              </a:rPr>
              <a:t> : </a:t>
            </a:r>
            <a:r>
              <a:rPr lang="en-GB" sz="2000" u="sng" dirty="0">
                <a:solidFill>
                  <a:srgbClr val="0563C1"/>
                </a:solidFill>
                <a:effectLst/>
                <a:ea typeface="Calibri" panose="020F0502020204030204" pitchFamily="34" charset="0"/>
                <a:hlinkClick r:id="rId2"/>
              </a:rPr>
              <a:t>Frequently asked questions (sharepoint.com)</a:t>
            </a:r>
            <a:r>
              <a:rPr lang="en-GB" sz="2000" u="sng" dirty="0">
                <a:solidFill>
                  <a:srgbClr val="0563C1"/>
                </a:solidFill>
                <a:effectLst/>
                <a:ea typeface="Calibri" panose="020F0502020204030204" pitchFamily="34" charset="0"/>
              </a:rPr>
              <a:t>.</a:t>
            </a:r>
            <a:endParaRPr lang="en-GB" sz="2000" dirty="0"/>
          </a:p>
        </p:txBody>
      </p:sp>
      <p:sp>
        <p:nvSpPr>
          <p:cNvPr id="5" name="Slide Number Placeholder 4">
            <a:extLst>
              <a:ext uri="{FF2B5EF4-FFF2-40B4-BE49-F238E27FC236}">
                <a16:creationId xmlns:a16="http://schemas.microsoft.com/office/drawing/2014/main" id="{0181907B-2286-6A10-0619-A9472F4274CB}"/>
              </a:ext>
            </a:extLst>
          </p:cNvPr>
          <p:cNvSpPr>
            <a:spLocks noGrp="1"/>
          </p:cNvSpPr>
          <p:nvPr>
            <p:ph type="sldNum" sz="quarter" idx="12"/>
          </p:nvPr>
        </p:nvSpPr>
        <p:spPr/>
        <p:txBody>
          <a:bodyPr/>
          <a:lstStyle/>
          <a:p>
            <a:fld id="{561D0CCE-8DCC-44DC-A653-AE62B1D84A52}" type="slidenum">
              <a:rPr lang="en-GB" smtClean="0"/>
              <a:pPr/>
              <a:t>48</a:t>
            </a:fld>
            <a:endParaRPr lang="en-GB" dirty="0"/>
          </a:p>
        </p:txBody>
      </p:sp>
      <p:sp>
        <p:nvSpPr>
          <p:cNvPr id="6" name="Rectangle 2">
            <a:extLst>
              <a:ext uri="{FF2B5EF4-FFF2-40B4-BE49-F238E27FC236}">
                <a16:creationId xmlns:a16="http://schemas.microsoft.com/office/drawing/2014/main" id="{E84058DC-C46F-E090-925E-BD0D39B13029}"/>
              </a:ext>
            </a:extLst>
          </p:cNvPr>
          <p:cNvSpPr>
            <a:spLocks noChangeArrowheads="1"/>
          </p:cNvSpPr>
          <p:nvPr/>
        </p:nvSpPr>
        <p:spPr bwMode="auto">
          <a:xfrm>
            <a:off x="1228436" y="2346888"/>
            <a:ext cx="184731"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pic>
        <p:nvPicPr>
          <p:cNvPr id="4097" name="Picture 11">
            <a:extLst>
              <a:ext uri="{FF2B5EF4-FFF2-40B4-BE49-F238E27FC236}">
                <a16:creationId xmlns:a16="http://schemas.microsoft.com/office/drawing/2014/main" id="{C1BC8B45-1988-7E33-5322-F8683B6D96AA}"/>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228436" y="1340012"/>
            <a:ext cx="8916585" cy="4461629"/>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E303D4ED-C7DE-9643-1AFD-9514690D95EE}"/>
              </a:ext>
            </a:extLst>
          </p:cNvPr>
          <p:cNvSpPr>
            <a:spLocks noGrp="1"/>
          </p:cNvSpPr>
          <p:nvPr>
            <p:ph type="title"/>
          </p:nvPr>
        </p:nvSpPr>
        <p:spPr>
          <a:xfrm>
            <a:off x="0" y="1"/>
            <a:ext cx="12192000" cy="825909"/>
          </a:xfrm>
        </p:spPr>
        <p:txBody>
          <a:bodyPr/>
          <a:lstStyle/>
          <a:p>
            <a:pPr algn="ctr"/>
            <a:r>
              <a:rPr lang="en-GB" b="1" dirty="0"/>
              <a:t>Resources for autumn Campaign (2)</a:t>
            </a:r>
          </a:p>
        </p:txBody>
      </p:sp>
    </p:spTree>
    <p:extLst>
      <p:ext uri="{BB962C8B-B14F-4D97-AF65-F5344CB8AC3E}">
        <p14:creationId xmlns:p14="http://schemas.microsoft.com/office/powerpoint/2010/main" val="146377104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3C39E-8E41-B267-336C-475B252F9F33}"/>
              </a:ext>
            </a:extLst>
          </p:cNvPr>
          <p:cNvSpPr>
            <a:spLocks noGrp="1"/>
          </p:cNvSpPr>
          <p:nvPr>
            <p:ph type="title"/>
          </p:nvPr>
        </p:nvSpPr>
        <p:spPr>
          <a:xfrm>
            <a:off x="838200" y="136525"/>
            <a:ext cx="10515600" cy="1325563"/>
          </a:xfrm>
        </p:spPr>
        <p:txBody>
          <a:bodyPr/>
          <a:lstStyle/>
          <a:p>
            <a:r>
              <a:rPr lang="en-GB" sz="3600" b="1" dirty="0"/>
              <a:t>Clinical script</a:t>
            </a:r>
          </a:p>
        </p:txBody>
      </p:sp>
      <p:sp>
        <p:nvSpPr>
          <p:cNvPr id="3" name="Content Placeholder 2">
            <a:extLst>
              <a:ext uri="{FF2B5EF4-FFF2-40B4-BE49-F238E27FC236}">
                <a16:creationId xmlns:a16="http://schemas.microsoft.com/office/drawing/2014/main" id="{BC4A87F4-2C40-BF34-2186-25B6590FCD05}"/>
              </a:ext>
            </a:extLst>
          </p:cNvPr>
          <p:cNvSpPr>
            <a:spLocks noGrp="1"/>
          </p:cNvSpPr>
          <p:nvPr>
            <p:ph idx="1"/>
          </p:nvPr>
        </p:nvSpPr>
        <p:spPr>
          <a:xfrm>
            <a:off x="936523" y="799306"/>
            <a:ext cx="10515600" cy="5132262"/>
          </a:xfrm>
        </p:spPr>
        <p:txBody>
          <a:bodyPr/>
          <a:lstStyle/>
          <a:p>
            <a:r>
              <a:rPr lang="en-GB" dirty="0"/>
              <a:t>The clinical script </a:t>
            </a:r>
            <a:r>
              <a:rPr lang="en-GB" sz="2800" dirty="0">
                <a:effectLst/>
                <a:ea typeface="Calibri" panose="020F0502020204030204" pitchFamily="34" charset="0"/>
              </a:rPr>
              <a:t>will be available as download only and will be available </a:t>
            </a:r>
            <a:r>
              <a:rPr lang="en-GB" sz="2800" dirty="0">
                <a:ea typeface="Calibri" panose="020F0502020204030204" pitchFamily="34" charset="0"/>
              </a:rPr>
              <a:t>at</a:t>
            </a:r>
            <a:r>
              <a:rPr lang="en-GB" sz="2800" dirty="0">
                <a:effectLst/>
                <a:ea typeface="Calibri" panose="020F0502020204030204" pitchFamily="34" charset="0"/>
              </a:rPr>
              <a:t>: </a:t>
            </a:r>
            <a:r>
              <a:rPr lang="en-GB" sz="2800" u="sng" dirty="0">
                <a:solidFill>
                  <a:srgbClr val="0000FF"/>
                </a:solidFill>
                <a:effectLst/>
                <a:ea typeface="Calibri" panose="020F0502020204030204" pitchFamily="34" charset="0"/>
                <a:hlinkClick r:id="rId2"/>
              </a:rPr>
              <a:t>Resources for health and social care professionals - Public Health Wales (</a:t>
            </a:r>
            <a:r>
              <a:rPr lang="en-GB" sz="2800" u="sng" dirty="0" err="1">
                <a:solidFill>
                  <a:srgbClr val="0000FF"/>
                </a:solidFill>
                <a:effectLst/>
                <a:ea typeface="Calibri" panose="020F0502020204030204" pitchFamily="34" charset="0"/>
                <a:hlinkClick r:id="rId2"/>
              </a:rPr>
              <a:t>nhs.wales</a:t>
            </a:r>
            <a:r>
              <a:rPr lang="en-GB" sz="2800" u="sng" dirty="0">
                <a:solidFill>
                  <a:srgbClr val="0000FF"/>
                </a:solidFill>
                <a:effectLst/>
                <a:ea typeface="Calibri" panose="020F0502020204030204" pitchFamily="34" charset="0"/>
                <a:hlinkClick r:id="rId2"/>
              </a:rPr>
              <a:t>)</a:t>
            </a:r>
            <a:r>
              <a:rPr lang="en-GB" sz="2800" dirty="0">
                <a:effectLst/>
                <a:ea typeface="Calibri" panose="020F0502020204030204" pitchFamily="34" charset="0"/>
              </a:rPr>
              <a:t> and </a:t>
            </a:r>
            <a:r>
              <a:rPr lang="en-GB" sz="2800" u="sng" dirty="0" err="1">
                <a:solidFill>
                  <a:srgbClr val="0000FF"/>
                </a:solidFill>
                <a:effectLst/>
                <a:ea typeface="Calibri" panose="020F0502020204030204" pitchFamily="34" charset="0"/>
                <a:hlinkClick r:id="rId3"/>
              </a:rPr>
              <a:t>Adnoddau</a:t>
            </a:r>
            <a:r>
              <a:rPr lang="en-GB" sz="2800" u="sng" dirty="0">
                <a:solidFill>
                  <a:srgbClr val="0000FF"/>
                </a:solidFill>
                <a:effectLst/>
                <a:ea typeface="Calibri" panose="020F0502020204030204" pitchFamily="34" charset="0"/>
                <a:hlinkClick r:id="rId3"/>
              </a:rPr>
              <a:t> </a:t>
            </a:r>
            <a:r>
              <a:rPr lang="en-GB" sz="2800" u="sng" dirty="0" err="1">
                <a:solidFill>
                  <a:srgbClr val="0000FF"/>
                </a:solidFill>
                <a:effectLst/>
                <a:ea typeface="Calibri" panose="020F0502020204030204" pitchFamily="34" charset="0"/>
                <a:hlinkClick r:id="rId3"/>
              </a:rPr>
              <a:t>i</a:t>
            </a:r>
            <a:r>
              <a:rPr lang="en-GB" sz="2800" u="sng" dirty="0">
                <a:solidFill>
                  <a:srgbClr val="0000FF"/>
                </a:solidFill>
                <a:effectLst/>
                <a:ea typeface="Calibri" panose="020F0502020204030204" pitchFamily="34" charset="0"/>
                <a:hlinkClick r:id="rId3"/>
              </a:rPr>
              <a:t> </a:t>
            </a:r>
            <a:r>
              <a:rPr lang="en-GB" sz="2800" u="sng" dirty="0" err="1">
                <a:solidFill>
                  <a:srgbClr val="0000FF"/>
                </a:solidFill>
                <a:effectLst/>
                <a:ea typeface="Calibri" panose="020F0502020204030204" pitchFamily="34" charset="0"/>
                <a:hlinkClick r:id="rId3"/>
              </a:rPr>
              <a:t>weithwyr</a:t>
            </a:r>
            <a:r>
              <a:rPr lang="en-GB" sz="2800" u="sng" dirty="0">
                <a:solidFill>
                  <a:srgbClr val="0000FF"/>
                </a:solidFill>
                <a:effectLst/>
                <a:ea typeface="Calibri" panose="020F0502020204030204" pitchFamily="34" charset="0"/>
                <a:hlinkClick r:id="rId3"/>
              </a:rPr>
              <a:t> </a:t>
            </a:r>
            <a:r>
              <a:rPr lang="en-GB" sz="2800" u="sng" dirty="0" err="1">
                <a:solidFill>
                  <a:srgbClr val="0000FF"/>
                </a:solidFill>
                <a:effectLst/>
                <a:ea typeface="Calibri" panose="020F0502020204030204" pitchFamily="34" charset="0"/>
                <a:hlinkClick r:id="rId3"/>
              </a:rPr>
              <a:t>proffesiynol</a:t>
            </a:r>
            <a:r>
              <a:rPr lang="en-GB" sz="2800" u="sng" dirty="0">
                <a:solidFill>
                  <a:srgbClr val="0000FF"/>
                </a:solidFill>
                <a:effectLst/>
                <a:ea typeface="Calibri" panose="020F0502020204030204" pitchFamily="34" charset="0"/>
                <a:hlinkClick r:id="rId3"/>
              </a:rPr>
              <a:t> iechyd a </a:t>
            </a:r>
            <a:r>
              <a:rPr lang="en-GB" sz="2800" u="sng" dirty="0" err="1">
                <a:solidFill>
                  <a:srgbClr val="0000FF"/>
                </a:solidFill>
                <a:effectLst/>
                <a:ea typeface="Calibri" panose="020F0502020204030204" pitchFamily="34" charset="0"/>
                <a:hlinkClick r:id="rId3"/>
              </a:rPr>
              <a:t>gofal</a:t>
            </a:r>
            <a:r>
              <a:rPr lang="en-GB" sz="2800" u="sng" dirty="0">
                <a:solidFill>
                  <a:srgbClr val="0000FF"/>
                </a:solidFill>
                <a:effectLst/>
                <a:ea typeface="Calibri" panose="020F0502020204030204" pitchFamily="34" charset="0"/>
                <a:hlinkClick r:id="rId3"/>
              </a:rPr>
              <a:t> </a:t>
            </a:r>
            <a:r>
              <a:rPr lang="en-GB" sz="2800" u="sng" dirty="0" err="1">
                <a:solidFill>
                  <a:srgbClr val="0000FF"/>
                </a:solidFill>
                <a:effectLst/>
                <a:ea typeface="Calibri" panose="020F0502020204030204" pitchFamily="34" charset="0"/>
                <a:hlinkClick r:id="rId3"/>
              </a:rPr>
              <a:t>cymdeithasol</a:t>
            </a:r>
            <a:r>
              <a:rPr lang="en-GB" sz="2800" u="sng" dirty="0">
                <a:solidFill>
                  <a:srgbClr val="0000FF"/>
                </a:solidFill>
                <a:effectLst/>
                <a:ea typeface="Calibri" panose="020F0502020204030204" pitchFamily="34" charset="0"/>
                <a:hlinkClick r:id="rId3"/>
              </a:rPr>
              <a:t> - Iechyd </a:t>
            </a:r>
            <a:r>
              <a:rPr lang="en-GB" sz="2800" u="sng" dirty="0" err="1">
                <a:solidFill>
                  <a:srgbClr val="0000FF"/>
                </a:solidFill>
                <a:effectLst/>
                <a:ea typeface="Calibri" panose="020F0502020204030204" pitchFamily="34" charset="0"/>
                <a:hlinkClick r:id="rId3"/>
              </a:rPr>
              <a:t>Cyhoeddus</a:t>
            </a:r>
            <a:r>
              <a:rPr lang="en-GB" sz="2800" u="sng" dirty="0">
                <a:solidFill>
                  <a:srgbClr val="0000FF"/>
                </a:solidFill>
                <a:effectLst/>
                <a:ea typeface="Calibri" panose="020F0502020204030204" pitchFamily="34" charset="0"/>
                <a:hlinkClick r:id="rId3"/>
              </a:rPr>
              <a:t> Cymru (</a:t>
            </a:r>
            <a:r>
              <a:rPr lang="en-GB" sz="2800" u="sng" dirty="0" err="1">
                <a:solidFill>
                  <a:srgbClr val="0000FF"/>
                </a:solidFill>
                <a:effectLst/>
                <a:ea typeface="Calibri" panose="020F0502020204030204" pitchFamily="34" charset="0"/>
                <a:hlinkClick r:id="rId3"/>
              </a:rPr>
              <a:t>gig.cymru</a:t>
            </a:r>
            <a:r>
              <a:rPr lang="en-GB" sz="2800" u="sng" dirty="0">
                <a:solidFill>
                  <a:srgbClr val="0000FF"/>
                </a:solidFill>
                <a:effectLst/>
                <a:ea typeface="Calibri" panose="020F0502020204030204" pitchFamily="34" charset="0"/>
                <a:hlinkClick r:id="rId3"/>
              </a:rPr>
              <a:t>)</a:t>
            </a:r>
            <a:endParaRPr lang="en-GB" sz="2800" u="sng" dirty="0">
              <a:solidFill>
                <a:srgbClr val="0000FF"/>
              </a:solidFill>
              <a:effectLst/>
              <a:ea typeface="Calibri" panose="020F0502020204030204" pitchFamily="34" charset="0"/>
            </a:endParaRPr>
          </a:p>
          <a:p>
            <a:pPr marL="0" indent="0">
              <a:buNone/>
            </a:pPr>
            <a:endParaRPr lang="en-GB" sz="3600" b="1" dirty="0"/>
          </a:p>
          <a:p>
            <a:pPr marL="0" indent="0">
              <a:buNone/>
            </a:pPr>
            <a:r>
              <a:rPr lang="en-GB" sz="3600" b="1" dirty="0">
                <a:latin typeface="+mj-lt"/>
              </a:rPr>
              <a:t>Vaccine record card</a:t>
            </a:r>
          </a:p>
          <a:p>
            <a:endParaRPr lang="en-GB" dirty="0"/>
          </a:p>
        </p:txBody>
      </p:sp>
      <p:sp>
        <p:nvSpPr>
          <p:cNvPr id="5" name="Slide Number Placeholder 4">
            <a:extLst>
              <a:ext uri="{FF2B5EF4-FFF2-40B4-BE49-F238E27FC236}">
                <a16:creationId xmlns:a16="http://schemas.microsoft.com/office/drawing/2014/main" id="{260A2843-CD15-A3E8-9048-1C28CB6E907F}"/>
              </a:ext>
            </a:extLst>
          </p:cNvPr>
          <p:cNvSpPr>
            <a:spLocks noGrp="1"/>
          </p:cNvSpPr>
          <p:nvPr>
            <p:ph type="sldNum" sz="quarter" idx="12"/>
          </p:nvPr>
        </p:nvSpPr>
        <p:spPr/>
        <p:txBody>
          <a:bodyPr/>
          <a:lstStyle/>
          <a:p>
            <a:fld id="{561D0CCE-8DCC-44DC-A653-AE62B1D84A52}" type="slidenum">
              <a:rPr lang="en-GB" smtClean="0"/>
              <a:pPr/>
              <a:t>49</a:t>
            </a:fld>
            <a:endParaRPr lang="en-GB"/>
          </a:p>
        </p:txBody>
      </p:sp>
      <p:pic>
        <p:nvPicPr>
          <p:cNvPr id="6" name="Content Placeholder 5">
            <a:extLst>
              <a:ext uri="{FF2B5EF4-FFF2-40B4-BE49-F238E27FC236}">
                <a16:creationId xmlns:a16="http://schemas.microsoft.com/office/drawing/2014/main" id="{91F8049E-F9DB-ECED-2A91-563E190855C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6523" y="4036770"/>
            <a:ext cx="2494547" cy="177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D146E307-B174-97EC-5987-FA941A4A5F8C}"/>
              </a:ext>
            </a:extLst>
          </p:cNvPr>
          <p:cNvSpPr txBox="1"/>
          <p:nvPr/>
        </p:nvSpPr>
        <p:spPr>
          <a:xfrm>
            <a:off x="3431070" y="4740431"/>
            <a:ext cx="3138172" cy="369332"/>
          </a:xfrm>
          <a:prstGeom prst="rect">
            <a:avLst/>
          </a:prstGeom>
          <a:noFill/>
        </p:spPr>
        <p:txBody>
          <a:bodyPr wrap="square">
            <a:spAutoFit/>
          </a:bodyPr>
          <a:lstStyle/>
          <a:p>
            <a:pPr marL="0" indent="0">
              <a:buNone/>
            </a:pPr>
            <a:r>
              <a:rPr lang="en-GB" sz="1800" dirty="0"/>
              <a:t>Available to order on </a:t>
            </a:r>
            <a:r>
              <a:rPr lang="en-GB" sz="1800" dirty="0">
                <a:hlinkClick r:id="rId5"/>
              </a:rPr>
              <a:t>HIR</a:t>
            </a:r>
            <a:endParaRPr lang="en-GB" sz="1800" dirty="0"/>
          </a:p>
        </p:txBody>
      </p:sp>
    </p:spTree>
    <p:extLst>
      <p:ext uri="{BB962C8B-B14F-4D97-AF65-F5344CB8AC3E}">
        <p14:creationId xmlns:p14="http://schemas.microsoft.com/office/powerpoint/2010/main" val="35538943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63545-EA2E-394C-4FAB-52A237E3A88C}"/>
              </a:ext>
            </a:extLst>
          </p:cNvPr>
          <p:cNvSpPr>
            <a:spLocks noGrp="1"/>
          </p:cNvSpPr>
          <p:nvPr>
            <p:ph type="title"/>
          </p:nvPr>
        </p:nvSpPr>
        <p:spPr>
          <a:xfrm>
            <a:off x="197069" y="0"/>
            <a:ext cx="11674366" cy="1014337"/>
          </a:xfrm>
        </p:spPr>
        <p:txBody>
          <a:bodyPr/>
          <a:lstStyle/>
          <a:p>
            <a:pPr algn="ctr"/>
            <a:r>
              <a:rPr kumimoji="0" lang="en-GB" sz="3200" b="1" i="0" u="none" strike="noStrike" kern="1200" cap="none" spc="0" normalizeH="0" baseline="0" noProof="0" dirty="0">
                <a:ln>
                  <a:noFill/>
                </a:ln>
                <a:solidFill>
                  <a:srgbClr val="212A73"/>
                </a:solidFill>
                <a:effectLst/>
                <a:uLnTx/>
                <a:uFillTx/>
                <a:latin typeface="Arial"/>
                <a:ea typeface="+mj-ea"/>
                <a:cs typeface="+mj-cs"/>
              </a:rPr>
              <a:t>JCVI statement on the COVID-19 vaccination programme for autumn 2024 [8 April </a:t>
            </a:r>
            <a:r>
              <a:rPr lang="en-GB" sz="3200" b="1" dirty="0">
                <a:solidFill>
                  <a:srgbClr val="212A73"/>
                </a:solidFill>
              </a:rPr>
              <a:t>2024] </a:t>
            </a:r>
            <a:r>
              <a:rPr kumimoji="0" lang="en-GB" sz="2800" b="0" i="0" u="none" strike="noStrike" kern="1200" cap="none" spc="0" normalizeH="0" baseline="0" noProof="0" dirty="0">
                <a:ln>
                  <a:noFill/>
                </a:ln>
                <a:solidFill>
                  <a:srgbClr val="212A73"/>
                </a:solidFill>
                <a:effectLst/>
                <a:uLnTx/>
                <a:uFillTx/>
                <a:latin typeface="Arial"/>
                <a:ea typeface="+mj-ea"/>
                <a:cs typeface="+mj-cs"/>
              </a:rPr>
              <a:t>published 02 August 2024 </a:t>
            </a:r>
            <a:r>
              <a:rPr lang="en-GB" sz="3200" i="0" dirty="0">
                <a:effectLst/>
              </a:rPr>
              <a:t>(1)</a:t>
            </a:r>
            <a:endParaRPr lang="en-GB" sz="2800" dirty="0"/>
          </a:p>
        </p:txBody>
      </p:sp>
      <p:sp>
        <p:nvSpPr>
          <p:cNvPr id="3" name="Content Placeholder 2">
            <a:extLst>
              <a:ext uri="{FF2B5EF4-FFF2-40B4-BE49-F238E27FC236}">
                <a16:creationId xmlns:a16="http://schemas.microsoft.com/office/drawing/2014/main" id="{478445FB-E7F9-75A0-0AD4-FBDE0B623837}"/>
              </a:ext>
            </a:extLst>
          </p:cNvPr>
          <p:cNvSpPr>
            <a:spLocks noGrp="1"/>
          </p:cNvSpPr>
          <p:nvPr>
            <p:ph idx="1"/>
          </p:nvPr>
        </p:nvSpPr>
        <p:spPr>
          <a:xfrm>
            <a:off x="301795" y="1014336"/>
            <a:ext cx="11871435" cy="5060807"/>
          </a:xfrm>
        </p:spPr>
        <p:txBody>
          <a:bodyPr/>
          <a:lstStyle/>
          <a:p>
            <a:pPr marL="0" indent="0">
              <a:buNone/>
            </a:pPr>
            <a:r>
              <a:rPr kumimoji="0" lang="en-GB" altLang="en-US" sz="2000" b="1" i="0" u="none" strike="noStrike" cap="none" normalizeH="0" baseline="0" dirty="0">
                <a:ln>
                  <a:noFill/>
                </a:ln>
                <a:solidFill>
                  <a:srgbClr val="002060"/>
                </a:solidFill>
                <a:effectLst/>
              </a:rPr>
              <a:t>In autumn 2024, JCVI advises that a COVID-19 vaccine should be offered to</a:t>
            </a:r>
            <a:r>
              <a:rPr kumimoji="0" lang="en-US" altLang="en-US" sz="2000" b="1" i="0" u="none" strike="noStrike" cap="none" normalizeH="0" baseline="0" dirty="0">
                <a:ln>
                  <a:noFill/>
                </a:ln>
                <a:solidFill>
                  <a:srgbClr val="002060"/>
                </a:solidFill>
                <a:effectLst/>
              </a:rPr>
              <a:t>:</a:t>
            </a:r>
          </a:p>
          <a:p>
            <a:pPr algn="l">
              <a:buFont typeface="Arial" panose="020B0604020202020204" pitchFamily="34" charset="0"/>
              <a:buChar char="•"/>
            </a:pPr>
            <a:r>
              <a:rPr lang="en-GB" sz="2000" dirty="0"/>
              <a:t>adults aged 65 years and over</a:t>
            </a:r>
          </a:p>
          <a:p>
            <a:pPr algn="l">
              <a:buFont typeface="Arial" panose="020B0604020202020204" pitchFamily="34" charset="0"/>
              <a:buChar char="•"/>
            </a:pPr>
            <a:r>
              <a:rPr lang="en-GB" sz="2000" dirty="0"/>
              <a:t>residents in a care home for older adults</a:t>
            </a:r>
          </a:p>
          <a:p>
            <a:pPr algn="l">
              <a:buFont typeface="Arial" panose="020B0604020202020204" pitchFamily="34" charset="0"/>
              <a:buChar char="•"/>
            </a:pPr>
            <a:r>
              <a:rPr lang="en-GB" sz="2000" dirty="0"/>
              <a:t>persons aged 6 months to 64 years in a clinical risk group (as defined in tables 3 &amp; 4 of the </a:t>
            </a:r>
            <a:r>
              <a:rPr lang="en-GB" sz="2000" dirty="0">
                <a:hlinkClick r:id="rId3"/>
              </a:rPr>
              <a:t>COVID-19 chapter of the Green Book</a:t>
            </a:r>
            <a:r>
              <a:rPr lang="en-GB" sz="2000" dirty="0"/>
              <a:t>)</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b="0" i="0" u="none" strike="noStrike" cap="none" normalizeH="0" baseline="0" dirty="0">
              <a:ln>
                <a:noFill/>
              </a:ln>
              <a:solidFill>
                <a:srgbClr val="002060"/>
              </a:solidFill>
              <a:effectLst/>
              <a:latin typeface="+mn-lt"/>
            </a:endParaRP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2000" b="0" i="0" u="none" strike="noStrike" cap="none" normalizeH="0" baseline="0" dirty="0">
                <a:ln>
                  <a:noFill/>
                </a:ln>
                <a:solidFill>
                  <a:srgbClr val="002060"/>
                </a:solidFill>
                <a:effectLst/>
                <a:latin typeface="+mn-lt"/>
              </a:rPr>
              <a:t>JCVI </a:t>
            </a:r>
            <a:r>
              <a:rPr kumimoji="0" lang="en-US" altLang="en-US" sz="2000" b="1" i="0" u="none" strike="noStrike" cap="none" normalizeH="0" baseline="0" dirty="0">
                <a:ln>
                  <a:noFill/>
                </a:ln>
                <a:solidFill>
                  <a:srgbClr val="002060"/>
                </a:solidFill>
                <a:effectLst/>
                <a:latin typeface="+mn-lt"/>
              </a:rPr>
              <a:t>does not </a:t>
            </a:r>
            <a:r>
              <a:rPr kumimoji="0" lang="en-US" altLang="en-US" sz="2000" b="0" i="0" u="none" strike="noStrike" cap="none" normalizeH="0" baseline="0" dirty="0">
                <a:ln>
                  <a:noFill/>
                </a:ln>
                <a:solidFill>
                  <a:srgbClr val="002060"/>
                </a:solidFill>
                <a:effectLst/>
                <a:latin typeface="+mn-lt"/>
              </a:rPr>
              <a:t>advise an offer of COVID-19 vaccination in the autumn 2024 COVID-19 vaccination </a:t>
            </a:r>
            <a:r>
              <a:rPr kumimoji="0" lang="en-US" altLang="en-US" sz="2000" b="0" i="0" u="none" strike="noStrike" cap="none" normalizeH="0" baseline="0" dirty="0" err="1">
                <a:ln>
                  <a:noFill/>
                </a:ln>
                <a:solidFill>
                  <a:srgbClr val="002060"/>
                </a:solidFill>
                <a:effectLst/>
                <a:latin typeface="+mn-lt"/>
              </a:rPr>
              <a:t>programme</a:t>
            </a:r>
            <a:r>
              <a:rPr kumimoji="0" lang="en-US" altLang="en-US" sz="2000" b="0" i="0" u="none" strike="noStrike" cap="none" normalizeH="0" baseline="0" dirty="0">
                <a:ln>
                  <a:noFill/>
                </a:ln>
                <a:solidFill>
                  <a:srgbClr val="002060"/>
                </a:solidFill>
                <a:effectLst/>
                <a:latin typeface="+mn-lt"/>
              </a:rPr>
              <a:t> for </a:t>
            </a:r>
            <a:r>
              <a:rPr lang="en-GB" sz="2000" dirty="0"/>
              <a:t>the following groups: </a:t>
            </a:r>
          </a:p>
          <a:p>
            <a:pPr lvl="1">
              <a:lnSpc>
                <a:spcPct val="100000"/>
              </a:lnSpc>
            </a:pPr>
            <a:r>
              <a:rPr lang="en-GB" sz="2000" dirty="0"/>
              <a:t>Frontline Health and Social Care workers </a:t>
            </a:r>
          </a:p>
          <a:p>
            <a:pPr lvl="1">
              <a:lnSpc>
                <a:spcPct val="100000"/>
              </a:lnSpc>
            </a:pPr>
            <a:r>
              <a:rPr lang="en-GB" sz="2000" dirty="0"/>
              <a:t>Unpaid Carers </a:t>
            </a:r>
          </a:p>
          <a:p>
            <a:pPr lvl="1">
              <a:lnSpc>
                <a:spcPct val="100000"/>
              </a:lnSpc>
            </a:pPr>
            <a:r>
              <a:rPr lang="en-GB" sz="2000" dirty="0"/>
              <a:t>Household contacts of the immunosuppressed </a:t>
            </a:r>
          </a:p>
          <a:p>
            <a:pPr marL="0" marR="0" lvl="0" indent="0" algn="l" defTabSz="914400" rtl="0" eaLnBrk="0" fontAlgn="base" latinLnBrk="0" hangingPunct="0">
              <a:lnSpc>
                <a:spcPct val="100000"/>
              </a:lnSpc>
              <a:spcBef>
                <a:spcPct val="0"/>
              </a:spcBef>
              <a:spcAft>
                <a:spcPct val="0"/>
              </a:spcAft>
              <a:buClrTx/>
              <a:buSzTx/>
              <a:buFontTx/>
              <a:buNone/>
              <a:tabLst/>
              <a:defRPr/>
            </a:pPr>
            <a:r>
              <a:rPr lang="en-GB" sz="2000" dirty="0">
                <a:latin typeface="+mn-lt"/>
              </a:rPr>
              <a:t>The committee has advised that on the balance of evidence it does not believe there is a clinical benefit to offering the vaccine to these groups. </a:t>
            </a:r>
            <a:r>
              <a:rPr lang="en-GB" sz="2000" dirty="0"/>
              <a:t>However, owing to the late communication of this advice, Welsh Government has adopted a permissive approach in relation to these groups* Further details can be viewed here: </a:t>
            </a:r>
            <a:r>
              <a:rPr lang="en-GB" sz="2000" dirty="0">
                <a:hlinkClick r:id="rId4"/>
              </a:rPr>
              <a:t>Winter respiratory vaccination programme 2024 to 2025 (WHC/2024/033) (</a:t>
            </a:r>
            <a:r>
              <a:rPr lang="en-GB" sz="2000" dirty="0" err="1">
                <a:hlinkClick r:id="rId4"/>
              </a:rPr>
              <a:t>gov.wales</a:t>
            </a:r>
            <a:r>
              <a:rPr lang="en-GB" sz="2000" dirty="0">
                <a:hlinkClick r:id="rId4"/>
              </a:rPr>
              <a:t>)</a:t>
            </a:r>
            <a:endParaRPr lang="en-GB" altLang="en-US" sz="2000" dirty="0"/>
          </a:p>
          <a:p>
            <a:pPr marL="0" marR="0" lvl="0" indent="0" algn="l" defTabSz="914400" rtl="0" eaLnBrk="0" fontAlgn="base" latinLnBrk="0" hangingPunct="0">
              <a:lnSpc>
                <a:spcPct val="100000"/>
              </a:lnSpc>
              <a:spcBef>
                <a:spcPct val="0"/>
              </a:spcBef>
              <a:spcAft>
                <a:spcPct val="0"/>
              </a:spcAft>
              <a:buClrTx/>
              <a:buSzTx/>
              <a:buNone/>
              <a:tabLst/>
            </a:pPr>
            <a:endParaRPr lang="en-US" altLang="en-US" sz="2000" dirty="0"/>
          </a:p>
          <a:p>
            <a:pPr marR="0" lvl="0" algn="l" defTabSz="914400" rtl="0" eaLnBrk="0" fontAlgn="base" latinLnBrk="0" hangingPunct="0">
              <a:lnSpc>
                <a:spcPct val="100000"/>
              </a:lnSpc>
              <a:spcBef>
                <a:spcPct val="0"/>
              </a:spcBef>
              <a:spcAft>
                <a:spcPct val="0"/>
              </a:spcAft>
              <a:buClrTx/>
              <a:buSzTx/>
              <a:tabLst/>
            </a:pPr>
            <a:endParaRPr kumimoji="0" lang="en-US" altLang="en-US" sz="1800" b="0" i="0" u="none" strike="noStrike" cap="none" normalizeH="0" baseline="0" dirty="0">
              <a:ln>
                <a:noFill/>
              </a:ln>
              <a:solidFill>
                <a:srgbClr val="1D70B8"/>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None/>
              <a:tabLst/>
            </a:pPr>
            <a:r>
              <a:rPr lang="en-GB" sz="1600" dirty="0">
                <a:effectLst/>
                <a:latin typeface="Arial" panose="020B0604020202020204" pitchFamily="34" charset="0"/>
                <a:ea typeface="Times New Roman" panose="02020603050405020304" pitchFamily="18" charset="0"/>
              </a:rPr>
              <a:t> </a:t>
            </a:r>
            <a:endParaRPr kumimoji="0" lang="en-US" altLang="en-US" sz="1600" b="0" i="0" u="none" strike="noStrike" cap="none" normalizeH="0" baseline="0" dirty="0">
              <a:ln>
                <a:noFill/>
              </a:ln>
              <a:solidFill>
                <a:srgbClr val="1D70B8"/>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dirty="0">
              <a:ln>
                <a:noFill/>
              </a:ln>
              <a:solidFill>
                <a:srgbClr val="0B0C0C"/>
              </a:solidFill>
              <a:effectLst/>
              <a:latin typeface="GDS Transport"/>
            </a:endParaRPr>
          </a:p>
          <a:p>
            <a:pPr marR="0" lvl="0" algn="l" defTabSz="914400" rtl="0" eaLnBrk="0" fontAlgn="base" latinLnBrk="0" hangingPunct="0">
              <a:lnSpc>
                <a:spcPct val="100000"/>
              </a:lnSpc>
              <a:spcBef>
                <a:spcPct val="0"/>
              </a:spcBef>
              <a:spcAft>
                <a:spcPct val="0"/>
              </a:spcAft>
              <a:buClrTx/>
              <a:buSzTx/>
              <a:tabLst/>
            </a:pPr>
            <a:endParaRPr kumimoji="0" lang="en-US" altLang="en-US" sz="2800" b="0" i="0" u="none" strike="noStrike" cap="none" normalizeH="0" baseline="0" dirty="0">
              <a:ln>
                <a:noFill/>
              </a:ln>
              <a:solidFill>
                <a:srgbClr val="0B0C0C"/>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dirty="0">
              <a:ln>
                <a:noFill/>
              </a:ln>
              <a:solidFill>
                <a:srgbClr val="0B0C0C"/>
              </a:solidFill>
              <a:effectLst/>
              <a:latin typeface="GDS Transport"/>
            </a:endParaRPr>
          </a:p>
          <a:p>
            <a:endParaRPr kumimoji="0" lang="en-US" altLang="en-US" sz="2800" b="0" i="0" u="none" strike="noStrike" cap="none" normalizeH="0" baseline="0" dirty="0">
              <a:ln>
                <a:noFill/>
              </a:ln>
              <a:solidFill>
                <a:srgbClr val="0B0C0C"/>
              </a:solidFill>
              <a:effectLst/>
              <a:latin typeface="GDS Transport"/>
            </a:endParaRPr>
          </a:p>
          <a:p>
            <a:endParaRPr lang="en-GB" dirty="0"/>
          </a:p>
        </p:txBody>
      </p:sp>
      <p:sp>
        <p:nvSpPr>
          <p:cNvPr id="5" name="Slide Number Placeholder 4">
            <a:extLst>
              <a:ext uri="{FF2B5EF4-FFF2-40B4-BE49-F238E27FC236}">
                <a16:creationId xmlns:a16="http://schemas.microsoft.com/office/drawing/2014/main" id="{9C02F0C6-9A99-5951-4C90-7047A763B222}"/>
              </a:ext>
            </a:extLst>
          </p:cNvPr>
          <p:cNvSpPr>
            <a:spLocks noGrp="1"/>
          </p:cNvSpPr>
          <p:nvPr>
            <p:ph type="sldNum" sz="quarter" idx="12"/>
          </p:nvPr>
        </p:nvSpPr>
        <p:spPr/>
        <p:txBody>
          <a:bodyPr/>
          <a:lstStyle/>
          <a:p>
            <a:fld id="{561D0CCE-8DCC-44DC-A653-AE62B1D84A52}" type="slidenum">
              <a:rPr lang="en-GB" smtClean="0"/>
              <a:pPr/>
              <a:t>5</a:t>
            </a:fld>
            <a:endParaRPr lang="en-GB"/>
          </a:p>
        </p:txBody>
      </p:sp>
      <p:sp>
        <p:nvSpPr>
          <p:cNvPr id="6" name="TextBox 5">
            <a:extLst>
              <a:ext uri="{FF2B5EF4-FFF2-40B4-BE49-F238E27FC236}">
                <a16:creationId xmlns:a16="http://schemas.microsoft.com/office/drawing/2014/main" id="{28EA28FE-AA8D-065C-4BED-A88738E84AC5}"/>
              </a:ext>
            </a:extLst>
          </p:cNvPr>
          <p:cNvSpPr txBox="1"/>
          <p:nvPr/>
        </p:nvSpPr>
        <p:spPr>
          <a:xfrm>
            <a:off x="589861" y="6230281"/>
            <a:ext cx="11295305" cy="646331"/>
          </a:xfrm>
          <a:prstGeom prst="rect">
            <a:avLst/>
          </a:prstGeom>
          <a:noFill/>
        </p:spPr>
        <p:txBody>
          <a:bodyPr wrap="square">
            <a:spAutoFit/>
          </a:bodyPr>
          <a:lstStyle/>
          <a:p>
            <a:pPr algn="ctr"/>
            <a:r>
              <a:rPr lang="en-GB" dirty="0">
                <a:hlinkClick r:id="rId5"/>
              </a:rPr>
              <a:t>JCVI statement on the COVID-19 vaccination programme for autumn 2024, 8 April 2024 - GOV.UK (www.gov.uk)</a:t>
            </a:r>
            <a:endParaRPr lang="en-GB" dirty="0"/>
          </a:p>
        </p:txBody>
      </p:sp>
    </p:spTree>
    <p:extLst>
      <p:ext uri="{BB962C8B-B14F-4D97-AF65-F5344CB8AC3E}">
        <p14:creationId xmlns:p14="http://schemas.microsoft.com/office/powerpoint/2010/main" val="38016026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914AC-41E7-5B11-089D-F7E38064F678}"/>
              </a:ext>
            </a:extLst>
          </p:cNvPr>
          <p:cNvSpPr>
            <a:spLocks noGrp="1"/>
          </p:cNvSpPr>
          <p:nvPr>
            <p:ph type="title"/>
          </p:nvPr>
        </p:nvSpPr>
        <p:spPr>
          <a:xfrm>
            <a:off x="226031" y="136525"/>
            <a:ext cx="11702265" cy="1325563"/>
          </a:xfrm>
        </p:spPr>
        <p:txBody>
          <a:bodyPr/>
          <a:lstStyle/>
          <a:p>
            <a:pPr algn="ctr"/>
            <a:r>
              <a:rPr lang="en-GB" sz="3600" b="1" dirty="0"/>
              <a:t>Using motivational interviewing</a:t>
            </a:r>
            <a:br>
              <a:rPr lang="en-GB" sz="3600" b="1" dirty="0"/>
            </a:br>
            <a:r>
              <a:rPr lang="en-GB" sz="3600" b="1" dirty="0"/>
              <a:t> for better conversations </a:t>
            </a:r>
            <a:br>
              <a:rPr lang="en-GB" sz="3600" b="1" dirty="0"/>
            </a:br>
            <a:endParaRPr lang="en-GB" sz="3600" b="1" dirty="0"/>
          </a:p>
        </p:txBody>
      </p:sp>
      <p:sp>
        <p:nvSpPr>
          <p:cNvPr id="3" name="Content Placeholder 2">
            <a:extLst>
              <a:ext uri="{FF2B5EF4-FFF2-40B4-BE49-F238E27FC236}">
                <a16:creationId xmlns:a16="http://schemas.microsoft.com/office/drawing/2014/main" id="{41C1AB9A-6D40-34E0-5749-88B1A7502475}"/>
              </a:ext>
            </a:extLst>
          </p:cNvPr>
          <p:cNvSpPr>
            <a:spLocks noGrp="1"/>
          </p:cNvSpPr>
          <p:nvPr>
            <p:ph idx="1"/>
          </p:nvPr>
        </p:nvSpPr>
        <p:spPr>
          <a:xfrm>
            <a:off x="838200" y="1455755"/>
            <a:ext cx="10515600" cy="4351338"/>
          </a:xfrm>
        </p:spPr>
        <p:txBody>
          <a:bodyPr/>
          <a:lstStyle/>
          <a:p>
            <a:pPr algn="l" fontAlgn="base"/>
            <a:r>
              <a:rPr lang="en-GB" sz="2400" b="0" i="0" dirty="0">
                <a:effectLst/>
              </a:rPr>
              <a:t>Health professionals and vaccinators have an important role in vaccine conversations and are reported by the public as trusted sources of vaccine information.  </a:t>
            </a:r>
          </a:p>
          <a:p>
            <a:pPr algn="l" fontAlgn="base"/>
            <a:r>
              <a:rPr lang="en-GB" sz="2400" b="0" i="0" dirty="0">
                <a:effectLst/>
              </a:rPr>
              <a:t>The approach and style of a vaccine conversation can make a real difference in understanding individual hesitancy, addressing barriers, and influencing vaccine uptake.  </a:t>
            </a:r>
          </a:p>
          <a:p>
            <a:pPr algn="l" fontAlgn="base"/>
            <a:r>
              <a:rPr lang="en-GB" sz="2400" b="0" i="0" dirty="0">
                <a:effectLst/>
              </a:rPr>
              <a:t>Motivational interviewing aims to support decision making by eliciting and strengthening a person's motivation to change their behaviour based on their own arguments for change.  </a:t>
            </a:r>
          </a:p>
          <a:p>
            <a:pPr algn="l" fontAlgn="base"/>
            <a:r>
              <a:rPr lang="en-GB" sz="2400" b="0" i="0" dirty="0">
                <a:effectLst/>
              </a:rPr>
              <a:t>It is used in a range of health settings and is an evidenced approach to improving vaccine uptake through conversation.</a:t>
            </a:r>
          </a:p>
          <a:p>
            <a:endParaRPr lang="en-GB" dirty="0"/>
          </a:p>
        </p:txBody>
      </p:sp>
      <p:sp>
        <p:nvSpPr>
          <p:cNvPr id="5" name="Slide Number Placeholder 4">
            <a:extLst>
              <a:ext uri="{FF2B5EF4-FFF2-40B4-BE49-F238E27FC236}">
                <a16:creationId xmlns:a16="http://schemas.microsoft.com/office/drawing/2014/main" id="{2E731255-A042-C1DF-3C89-187A78921764}"/>
              </a:ext>
            </a:extLst>
          </p:cNvPr>
          <p:cNvSpPr>
            <a:spLocks noGrp="1"/>
          </p:cNvSpPr>
          <p:nvPr>
            <p:ph type="sldNum" sz="quarter" idx="12"/>
          </p:nvPr>
        </p:nvSpPr>
        <p:spPr/>
        <p:txBody>
          <a:bodyPr/>
          <a:lstStyle/>
          <a:p>
            <a:fld id="{561D0CCE-8DCC-44DC-A653-AE62B1D84A52}" type="slidenum">
              <a:rPr lang="en-GB" smtClean="0"/>
              <a:pPr/>
              <a:t>50</a:t>
            </a:fld>
            <a:endParaRPr lang="en-GB"/>
          </a:p>
        </p:txBody>
      </p:sp>
    </p:spTree>
    <p:extLst>
      <p:ext uri="{BB962C8B-B14F-4D97-AF65-F5344CB8AC3E}">
        <p14:creationId xmlns:p14="http://schemas.microsoft.com/office/powerpoint/2010/main" val="1162773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C412579F-5AAE-6656-6C8B-6DCF2A8F3C1D}"/>
              </a:ext>
            </a:extLst>
          </p:cNvPr>
          <p:cNvPicPr>
            <a:picLocks noGrp="1" noChangeAspect="1"/>
          </p:cNvPicPr>
          <p:nvPr>
            <p:ph idx="1"/>
          </p:nvPr>
        </p:nvPicPr>
        <p:blipFill rotWithShape="1">
          <a:blip r:embed="rId3"/>
          <a:srcRect t="11092" r="16903" b="11835"/>
          <a:stretch/>
        </p:blipFill>
        <p:spPr>
          <a:xfrm>
            <a:off x="5846508" y="1857672"/>
            <a:ext cx="5545979" cy="2968421"/>
          </a:xfrm>
        </p:spPr>
      </p:pic>
      <p:sp>
        <p:nvSpPr>
          <p:cNvPr id="5" name="Slide Number Placeholder 4">
            <a:extLst>
              <a:ext uri="{FF2B5EF4-FFF2-40B4-BE49-F238E27FC236}">
                <a16:creationId xmlns:a16="http://schemas.microsoft.com/office/drawing/2014/main" id="{9B973FB7-106A-F0F7-CDA4-EFAC9E75E463}"/>
              </a:ext>
            </a:extLst>
          </p:cNvPr>
          <p:cNvSpPr>
            <a:spLocks noGrp="1"/>
          </p:cNvSpPr>
          <p:nvPr>
            <p:ph type="sldNum" sz="quarter" idx="12"/>
          </p:nvPr>
        </p:nvSpPr>
        <p:spPr/>
        <p:txBody>
          <a:bodyPr/>
          <a:lstStyle/>
          <a:p>
            <a:fld id="{561D0CCE-8DCC-44DC-A653-AE62B1D84A52}" type="slidenum">
              <a:rPr lang="en-GB" smtClean="0"/>
              <a:pPr/>
              <a:t>51</a:t>
            </a:fld>
            <a:endParaRPr lang="en-GB" dirty="0"/>
          </a:p>
        </p:txBody>
      </p:sp>
      <p:sp>
        <p:nvSpPr>
          <p:cNvPr id="9" name="TextBox 8">
            <a:extLst>
              <a:ext uri="{FF2B5EF4-FFF2-40B4-BE49-F238E27FC236}">
                <a16:creationId xmlns:a16="http://schemas.microsoft.com/office/drawing/2014/main" id="{656EDC13-BA19-8165-52A0-724F90B8C607}"/>
              </a:ext>
            </a:extLst>
          </p:cNvPr>
          <p:cNvSpPr txBox="1"/>
          <p:nvPr/>
        </p:nvSpPr>
        <p:spPr>
          <a:xfrm>
            <a:off x="-119548" y="5286074"/>
            <a:ext cx="12192001" cy="830997"/>
          </a:xfrm>
          <a:prstGeom prst="rect">
            <a:avLst/>
          </a:prstGeom>
          <a:noFill/>
        </p:spPr>
        <p:txBody>
          <a:bodyPr wrap="square">
            <a:spAutoFit/>
          </a:bodyPr>
          <a:lstStyle/>
          <a:p>
            <a:pPr algn="ctr"/>
            <a:r>
              <a:rPr lang="en-GB" sz="2400" dirty="0">
                <a:solidFill>
                  <a:srgbClr val="29B8CE"/>
                </a:solidFill>
                <a:hlinkClick r:id="rId4">
                  <a:extLst>
                    <a:ext uri="{A12FA001-AC4F-418D-AE19-62706E023703}">
                      <ahyp:hlinkClr xmlns:ahyp="http://schemas.microsoft.com/office/drawing/2018/hyperlinkcolor" val="tx"/>
                    </a:ext>
                  </a:extLst>
                </a:hlinkClick>
              </a:rPr>
              <a:t>Optimising Vaccine Uptake: Using motivational interviewing for better conversations - Overview | Rise 360 (articulate.com)</a:t>
            </a:r>
            <a:endParaRPr lang="en-GB" sz="2400" dirty="0">
              <a:solidFill>
                <a:srgbClr val="29B8CE"/>
              </a:solidFill>
            </a:endParaRPr>
          </a:p>
        </p:txBody>
      </p:sp>
      <p:sp>
        <p:nvSpPr>
          <p:cNvPr id="2" name="TextBox 1">
            <a:extLst>
              <a:ext uri="{FF2B5EF4-FFF2-40B4-BE49-F238E27FC236}">
                <a16:creationId xmlns:a16="http://schemas.microsoft.com/office/drawing/2014/main" id="{D0730A75-EAFC-515E-7686-86564C264BCF}"/>
              </a:ext>
            </a:extLst>
          </p:cNvPr>
          <p:cNvSpPr txBox="1"/>
          <p:nvPr/>
        </p:nvSpPr>
        <p:spPr>
          <a:xfrm>
            <a:off x="191467" y="13235"/>
            <a:ext cx="12000533" cy="1754326"/>
          </a:xfrm>
          <a:prstGeom prst="rect">
            <a:avLst/>
          </a:prstGeom>
          <a:noFill/>
        </p:spPr>
        <p:txBody>
          <a:bodyPr wrap="square" rtlCol="0">
            <a:spAutoFit/>
          </a:bodyPr>
          <a:lstStyle/>
          <a:p>
            <a:pPr algn="ctr"/>
            <a:r>
              <a:rPr lang="en-GB" sz="3600" b="1" dirty="0"/>
              <a:t>E-learning available on: Optimising vaccine uptake. Using motivational interviewing for better conversations. </a:t>
            </a:r>
          </a:p>
        </p:txBody>
      </p:sp>
      <p:sp>
        <p:nvSpPr>
          <p:cNvPr id="4" name="TextBox 3">
            <a:extLst>
              <a:ext uri="{FF2B5EF4-FFF2-40B4-BE49-F238E27FC236}">
                <a16:creationId xmlns:a16="http://schemas.microsoft.com/office/drawing/2014/main" id="{334518F0-6B6E-295E-8CE2-BE2CD16E5284}"/>
              </a:ext>
            </a:extLst>
          </p:cNvPr>
          <p:cNvSpPr txBox="1"/>
          <p:nvPr/>
        </p:nvSpPr>
        <p:spPr>
          <a:xfrm>
            <a:off x="799513" y="2003054"/>
            <a:ext cx="4414705" cy="2677656"/>
          </a:xfrm>
          <a:prstGeom prst="rect">
            <a:avLst/>
          </a:prstGeom>
          <a:noFill/>
        </p:spPr>
        <p:txBody>
          <a:bodyPr wrap="square">
            <a:spAutoFit/>
          </a:bodyPr>
          <a:lstStyle/>
          <a:p>
            <a:r>
              <a:rPr lang="en-GB" sz="2400" b="0" i="0" dirty="0">
                <a:effectLst/>
              </a:rPr>
              <a:t>Incorporating motivational interviewing into your vaccine conversations will enable you to identify the core barriers for an individual, and collaboratively address these in a personalised way.</a:t>
            </a:r>
            <a:endParaRPr lang="en-GB" sz="2400" dirty="0"/>
          </a:p>
        </p:txBody>
      </p:sp>
    </p:spTree>
    <p:extLst>
      <p:ext uri="{BB962C8B-B14F-4D97-AF65-F5344CB8AC3E}">
        <p14:creationId xmlns:p14="http://schemas.microsoft.com/office/powerpoint/2010/main" val="2081571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t>Further information (1)</a:t>
            </a:r>
          </a:p>
        </p:txBody>
      </p:sp>
      <p:sp>
        <p:nvSpPr>
          <p:cNvPr id="3" name="Content Placeholder 2"/>
          <p:cNvSpPr>
            <a:spLocks noGrp="1"/>
          </p:cNvSpPr>
          <p:nvPr>
            <p:ph idx="1"/>
          </p:nvPr>
        </p:nvSpPr>
        <p:spPr>
          <a:xfrm>
            <a:off x="838200" y="1134533"/>
            <a:ext cx="10515600" cy="5042430"/>
          </a:xfrm>
        </p:spPr>
        <p:txBody>
          <a:bodyPr/>
          <a:lstStyle/>
          <a:p>
            <a:pPr marL="0" indent="0">
              <a:lnSpc>
                <a:spcPct val="100000"/>
              </a:lnSpc>
              <a:spcBef>
                <a:spcPts val="0"/>
              </a:spcBef>
              <a:buNone/>
            </a:pPr>
            <a:r>
              <a:rPr lang="en-GB" altLang="en-US" sz="2000" dirty="0"/>
              <a:t>The Green Book has the latest information on vaccines and vaccination procedures, for vaccine preventable infectious diseases in the UK. It also includes UK vaccine policy. </a:t>
            </a:r>
            <a:endParaRPr lang="en-GB" altLang="en-US" sz="2000" strike="sngStrike" dirty="0">
              <a:hlinkClick r:id="rId3"/>
            </a:endParaRPr>
          </a:p>
          <a:p>
            <a:pPr>
              <a:buFontTx/>
              <a:buNone/>
            </a:pPr>
            <a:r>
              <a:rPr lang="en-GB" altLang="en-US" sz="2000" dirty="0">
                <a:hlinkClick r:id="rId3"/>
              </a:rPr>
              <a:t>"</a:t>
            </a:r>
            <a:r>
              <a:rPr lang="en-GB" altLang="en-US" sz="2000" b="1" dirty="0">
                <a:hlinkClick r:id="rId3"/>
              </a:rPr>
              <a:t>Green Book</a:t>
            </a:r>
            <a:r>
              <a:rPr lang="en-GB" altLang="en-US" sz="2000" dirty="0">
                <a:hlinkClick r:id="rId3"/>
              </a:rPr>
              <a:t>"</a:t>
            </a:r>
            <a:r>
              <a:rPr lang="en-GB" altLang="en-US" sz="2000" dirty="0"/>
              <a:t> . </a:t>
            </a:r>
          </a:p>
          <a:p>
            <a:pPr marL="0" indent="0">
              <a:lnSpc>
                <a:spcPct val="100000"/>
              </a:lnSpc>
              <a:spcBef>
                <a:spcPts val="0"/>
              </a:spcBef>
              <a:buFontTx/>
              <a:buNone/>
            </a:pPr>
            <a:r>
              <a:rPr lang="en-GB" altLang="en-US" sz="2000" dirty="0"/>
              <a:t>Green Book recommendations are based upon JCVI’s expert opinion and should </a:t>
            </a:r>
          </a:p>
          <a:p>
            <a:pPr marL="0" indent="0">
              <a:lnSpc>
                <a:spcPct val="100000"/>
              </a:lnSpc>
              <a:spcBef>
                <a:spcPts val="0"/>
              </a:spcBef>
              <a:buFontTx/>
              <a:buNone/>
            </a:pPr>
            <a:r>
              <a:rPr lang="en-GB" altLang="en-US" sz="2000" dirty="0"/>
              <a:t>always be followed, even when they differ from those made by the vaccine </a:t>
            </a:r>
          </a:p>
          <a:p>
            <a:pPr marL="0" indent="0">
              <a:lnSpc>
                <a:spcPct val="100000"/>
              </a:lnSpc>
              <a:spcBef>
                <a:spcPts val="0"/>
              </a:spcBef>
              <a:buFontTx/>
              <a:buNone/>
            </a:pPr>
            <a:r>
              <a:rPr lang="en-GB" altLang="en-US" sz="2000" dirty="0"/>
              <a:t>manufacturer. (</a:t>
            </a:r>
            <a:r>
              <a:rPr lang="en-GB" altLang="en-US" sz="2000" b="1" dirty="0"/>
              <a:t>Note: </a:t>
            </a:r>
            <a:r>
              <a:rPr lang="en-GB" altLang="en-US" sz="2000" dirty="0"/>
              <a:t>sometimes vaccine policy in Wales differs to England)</a:t>
            </a:r>
          </a:p>
          <a:p>
            <a:pPr>
              <a:buFontTx/>
              <a:buNone/>
            </a:pPr>
            <a:endParaRPr lang="en-GB" altLang="en-US" sz="600" dirty="0"/>
          </a:p>
          <a:p>
            <a:pPr>
              <a:buFontTx/>
              <a:buNone/>
            </a:pPr>
            <a:r>
              <a:rPr lang="en-GB" altLang="en-US" sz="2000" b="1" u="sng" dirty="0">
                <a:hlinkClick r:id="rId4"/>
              </a:rPr>
              <a:t>UKHSA COVID-19 Immunisation programme Information for healthcare practitioners </a:t>
            </a:r>
            <a:r>
              <a:rPr lang="en-GB" altLang="en-US" sz="2000" dirty="0">
                <a:hlinkClick r:id="rId4"/>
              </a:rPr>
              <a:t> </a:t>
            </a:r>
            <a:endParaRPr lang="en-GB" altLang="en-US" sz="2000" dirty="0"/>
          </a:p>
          <a:p>
            <a:pPr marL="0" indent="0">
              <a:lnSpc>
                <a:spcPct val="100000"/>
              </a:lnSpc>
              <a:spcBef>
                <a:spcPts val="0"/>
              </a:spcBef>
              <a:buNone/>
            </a:pPr>
            <a:r>
              <a:rPr lang="en-GB" altLang="en-US" sz="2000" dirty="0"/>
              <a:t>This document provides additional information, answers to frequently asked questions </a:t>
            </a:r>
          </a:p>
          <a:p>
            <a:pPr marL="0" indent="0">
              <a:lnSpc>
                <a:spcPct val="100000"/>
              </a:lnSpc>
              <a:spcBef>
                <a:spcPts val="0"/>
              </a:spcBef>
              <a:buNone/>
            </a:pPr>
            <a:r>
              <a:rPr lang="en-GB" altLang="en-US" sz="2000" dirty="0"/>
              <a:t>and actions to take in the event of inadvertent errors. </a:t>
            </a:r>
          </a:p>
          <a:p>
            <a:pPr marL="0" indent="0">
              <a:lnSpc>
                <a:spcPct val="100000"/>
              </a:lnSpc>
              <a:spcBef>
                <a:spcPts val="0"/>
              </a:spcBef>
              <a:buNone/>
            </a:pPr>
            <a:endParaRPr lang="en-GB" altLang="en-US" sz="2000" dirty="0"/>
          </a:p>
          <a:p>
            <a:pPr marL="0" indent="0">
              <a:buNone/>
            </a:pPr>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52</a:t>
            </a:fld>
            <a:endParaRPr lang="en-GB"/>
          </a:p>
        </p:txBody>
      </p:sp>
    </p:spTree>
    <p:extLst>
      <p:ext uri="{BB962C8B-B14F-4D97-AF65-F5344CB8AC3E}">
        <p14:creationId xmlns:p14="http://schemas.microsoft.com/office/powerpoint/2010/main" val="283274170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7965"/>
            <a:ext cx="10515600" cy="1325563"/>
          </a:xfrm>
        </p:spPr>
        <p:txBody>
          <a:bodyPr/>
          <a:lstStyle/>
          <a:p>
            <a:r>
              <a:rPr lang="en-GB" sz="3600" b="1" dirty="0"/>
              <a:t>Further information (2)</a:t>
            </a:r>
          </a:p>
        </p:txBody>
      </p:sp>
      <p:sp>
        <p:nvSpPr>
          <p:cNvPr id="3" name="Content Placeholder 2"/>
          <p:cNvSpPr>
            <a:spLocks noGrp="1"/>
          </p:cNvSpPr>
          <p:nvPr>
            <p:ph idx="1"/>
          </p:nvPr>
        </p:nvSpPr>
        <p:spPr>
          <a:xfrm>
            <a:off x="838200" y="1020233"/>
            <a:ext cx="10515600" cy="5042430"/>
          </a:xfrm>
        </p:spPr>
        <p:txBody>
          <a:bodyPr/>
          <a:lstStyle/>
          <a:p>
            <a:pPr marL="0" indent="0">
              <a:buNone/>
            </a:pPr>
            <a:r>
              <a:rPr lang="en-GB" sz="2200" b="1" dirty="0">
                <a:solidFill>
                  <a:srgbClr val="212A73"/>
                </a:solidFill>
              </a:rPr>
              <a:t>PHW professional information resources: </a:t>
            </a:r>
          </a:p>
          <a:p>
            <a:pPr marL="0" indent="0">
              <a:buNone/>
            </a:pPr>
            <a:r>
              <a:rPr lang="en-GB" sz="2200" dirty="0">
                <a:hlinkClick r:id="rId3"/>
              </a:rPr>
              <a:t>COVID-19 resources for health and social care professionals - Public Health Wales (</a:t>
            </a:r>
            <a:r>
              <a:rPr lang="en-GB" sz="2200" dirty="0" err="1">
                <a:hlinkClick r:id="rId3"/>
              </a:rPr>
              <a:t>nhs.wales</a:t>
            </a:r>
            <a:r>
              <a:rPr lang="en-GB" sz="2200" dirty="0">
                <a:hlinkClick r:id="rId3"/>
              </a:rPr>
              <a:t>)</a:t>
            </a:r>
            <a:endParaRPr lang="en-GB" sz="2200" dirty="0">
              <a:solidFill>
                <a:srgbClr val="FF0000"/>
              </a:solidFill>
            </a:endParaRPr>
          </a:p>
          <a:p>
            <a:pPr marL="0" indent="0">
              <a:buNone/>
            </a:pPr>
            <a:r>
              <a:rPr lang="en-GB" sz="2200" dirty="0">
                <a:hlinkClick r:id="rId4"/>
              </a:rPr>
              <a:t>Vaccine resources for health and social care professionals - Public Health Wales (</a:t>
            </a:r>
            <a:r>
              <a:rPr lang="en-GB" sz="2200" dirty="0" err="1">
                <a:hlinkClick r:id="rId4"/>
              </a:rPr>
              <a:t>nhs.wales</a:t>
            </a:r>
            <a:r>
              <a:rPr lang="en-GB" sz="2200" dirty="0">
                <a:hlinkClick r:id="rId4"/>
              </a:rPr>
              <a:t>)</a:t>
            </a:r>
            <a:endParaRPr lang="en-GB" sz="2200" dirty="0"/>
          </a:p>
          <a:p>
            <a:pPr marL="0" indent="0">
              <a:buNone/>
            </a:pPr>
            <a:r>
              <a:rPr lang="en-GB" sz="2200" b="1" dirty="0">
                <a:solidFill>
                  <a:srgbClr val="212A73"/>
                </a:solidFill>
              </a:rPr>
              <a:t>PHW training: </a:t>
            </a:r>
          </a:p>
          <a:p>
            <a:pPr marL="0" indent="0">
              <a:buNone/>
            </a:pPr>
            <a:r>
              <a:rPr lang="en-GB" sz="2200" dirty="0">
                <a:hlinkClick r:id="rId5"/>
              </a:rPr>
              <a:t>Immunisation training resources and events - Public Health Wales (</a:t>
            </a:r>
            <a:r>
              <a:rPr lang="en-GB" sz="2200" dirty="0" err="1">
                <a:hlinkClick r:id="rId5"/>
              </a:rPr>
              <a:t>nhs.wales</a:t>
            </a:r>
            <a:r>
              <a:rPr lang="en-GB" sz="2200" dirty="0">
                <a:hlinkClick r:id="rId5"/>
              </a:rPr>
              <a:t>)</a:t>
            </a:r>
            <a:endParaRPr lang="en-GB" sz="2200" dirty="0"/>
          </a:p>
          <a:p>
            <a:pPr marL="0" indent="0">
              <a:buNone/>
            </a:pPr>
            <a:r>
              <a:rPr lang="en-GB" sz="2200" dirty="0">
                <a:hlinkClick r:id="rId6"/>
              </a:rPr>
              <a:t>Immunisation eLearning - Public Health Wales (</a:t>
            </a:r>
            <a:r>
              <a:rPr lang="en-GB" sz="2200" dirty="0" err="1">
                <a:hlinkClick r:id="rId6"/>
              </a:rPr>
              <a:t>nhs.wales</a:t>
            </a:r>
            <a:r>
              <a:rPr lang="en-GB" sz="2200" dirty="0">
                <a:hlinkClick r:id="rId6"/>
              </a:rPr>
              <a:t>)</a:t>
            </a:r>
            <a:endParaRPr lang="en-GB" sz="2200" dirty="0"/>
          </a:p>
          <a:p>
            <a:pPr marL="0" indent="0">
              <a:buNone/>
            </a:pPr>
            <a:r>
              <a:rPr lang="en-GB" sz="2200" b="1" dirty="0"/>
              <a:t>UKHSA COVID-19 vaccination resources: </a:t>
            </a:r>
            <a:r>
              <a:rPr lang="en-GB" sz="2200" dirty="0">
                <a:hlinkClick r:id="rId7"/>
              </a:rPr>
              <a:t>COVID-19 vaccination programme - GOV.UK (www.gov.uk)</a:t>
            </a:r>
            <a:endParaRPr lang="en-GB" sz="2200" dirty="0"/>
          </a:p>
          <a:p>
            <a:pPr marL="0" lvl="0" indent="0">
              <a:lnSpc>
                <a:spcPct val="100000"/>
              </a:lnSpc>
              <a:spcAft>
                <a:spcPts val="1200"/>
              </a:spcAft>
              <a:buNone/>
            </a:pPr>
            <a:r>
              <a:rPr lang="en-GB" sz="2200" b="1" dirty="0"/>
              <a:t>Oxford Knowledge Project: </a:t>
            </a:r>
            <a:r>
              <a:rPr lang="en-GB" sz="2200" dirty="0">
                <a:solidFill>
                  <a:srgbClr val="00B050"/>
                </a:solidFill>
                <a:hlinkClick r:id="rId8"/>
              </a:rPr>
              <a:t>COVID-19 vaccines</a:t>
            </a:r>
            <a:endParaRPr lang="en-GB" sz="2200" dirty="0">
              <a:solidFill>
                <a:srgbClr val="00B050"/>
              </a:solidFill>
            </a:endParaRPr>
          </a:p>
          <a:p>
            <a:pPr marL="0" lvl="0" indent="0">
              <a:lnSpc>
                <a:spcPct val="100000"/>
              </a:lnSpc>
              <a:spcAft>
                <a:spcPts val="1200"/>
              </a:spcAft>
              <a:buNone/>
            </a:pPr>
            <a:r>
              <a:rPr lang="en-GB" sz="2200" b="1" dirty="0">
                <a:solidFill>
                  <a:srgbClr val="212A73"/>
                </a:solidFill>
              </a:rPr>
              <a:t>MHRA: </a:t>
            </a:r>
            <a:r>
              <a:rPr lang="en-GB" sz="2200" dirty="0">
                <a:solidFill>
                  <a:srgbClr val="00B050"/>
                </a:solidFill>
                <a:hlinkClick r:id="rId9"/>
              </a:rPr>
              <a:t>Guidance on coronavirus (COVID-19)</a:t>
            </a:r>
            <a:r>
              <a:rPr lang="en-GB" sz="2200" dirty="0">
                <a:solidFill>
                  <a:srgbClr val="00B050"/>
                </a:solidFill>
              </a:rPr>
              <a:t> </a:t>
            </a:r>
          </a:p>
        </p:txBody>
      </p:sp>
      <p:sp>
        <p:nvSpPr>
          <p:cNvPr id="5" name="Slide Number Placeholder 4"/>
          <p:cNvSpPr>
            <a:spLocks noGrp="1"/>
          </p:cNvSpPr>
          <p:nvPr>
            <p:ph type="sldNum" sz="quarter" idx="12"/>
          </p:nvPr>
        </p:nvSpPr>
        <p:spPr/>
        <p:txBody>
          <a:bodyPr/>
          <a:lstStyle/>
          <a:p>
            <a:fld id="{561D0CCE-8DCC-44DC-A653-AE62B1D84A52}" type="slidenum">
              <a:rPr lang="en-GB" smtClean="0"/>
              <a:pPr/>
              <a:t>53</a:t>
            </a:fld>
            <a:endParaRPr lang="en-GB"/>
          </a:p>
        </p:txBody>
      </p:sp>
    </p:spTree>
    <p:extLst>
      <p:ext uri="{BB962C8B-B14F-4D97-AF65-F5344CB8AC3E}">
        <p14:creationId xmlns:p14="http://schemas.microsoft.com/office/powerpoint/2010/main" val="62446680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0584E-3497-4AD2-8111-181FDC0D9B9A}"/>
              </a:ext>
            </a:extLst>
          </p:cNvPr>
          <p:cNvSpPr>
            <a:spLocks noGrp="1"/>
          </p:cNvSpPr>
          <p:nvPr>
            <p:ph type="title"/>
          </p:nvPr>
        </p:nvSpPr>
        <p:spPr>
          <a:xfrm>
            <a:off x="0" y="-10886"/>
            <a:ext cx="12192000" cy="670350"/>
          </a:xfrm>
        </p:spPr>
        <p:txBody>
          <a:bodyPr/>
          <a:lstStyle/>
          <a:p>
            <a:pPr algn="ctr"/>
            <a:r>
              <a:rPr lang="en-GB" b="1" dirty="0">
                <a:solidFill>
                  <a:srgbClr val="002060"/>
                </a:solidFill>
              </a:rPr>
              <a:t>Additional information</a:t>
            </a:r>
          </a:p>
        </p:txBody>
      </p:sp>
      <p:sp>
        <p:nvSpPr>
          <p:cNvPr id="3" name="Content Placeholder 2">
            <a:extLst>
              <a:ext uri="{FF2B5EF4-FFF2-40B4-BE49-F238E27FC236}">
                <a16:creationId xmlns:a16="http://schemas.microsoft.com/office/drawing/2014/main" id="{7A7FA221-DB7F-4A41-999F-ED09C9899106}"/>
              </a:ext>
            </a:extLst>
          </p:cNvPr>
          <p:cNvSpPr>
            <a:spLocks noGrp="1"/>
          </p:cNvSpPr>
          <p:nvPr>
            <p:ph idx="1"/>
          </p:nvPr>
        </p:nvSpPr>
        <p:spPr>
          <a:xfrm>
            <a:off x="645720" y="1062501"/>
            <a:ext cx="10526777" cy="4700626"/>
          </a:xfrm>
        </p:spPr>
        <p:txBody>
          <a:bodyPr/>
          <a:lstStyle/>
          <a:p>
            <a:r>
              <a:rPr lang="en-GB" sz="2000" dirty="0">
                <a:hlinkClick r:id="rId2"/>
              </a:rPr>
              <a:t>JCVI statement on the COVID-19 vaccination programme for autumn 2024, 8 April 2024 - GOV.UK (www.gov.uk)</a:t>
            </a:r>
            <a:endParaRPr lang="en-GB" sz="2000" dirty="0"/>
          </a:p>
          <a:p>
            <a:r>
              <a:rPr lang="en-GB" sz="2000" dirty="0">
                <a:hlinkClick r:id="rId3"/>
              </a:rPr>
              <a:t>WHC/2024/033 </a:t>
            </a:r>
            <a:r>
              <a:rPr lang="en-GB" sz="2000" dirty="0">
                <a:hlinkClick r:id="rId4"/>
              </a:rPr>
              <a:t>The Winter Respiratory Programme 2024/25</a:t>
            </a:r>
            <a:endParaRPr lang="en-GB" sz="2000" dirty="0">
              <a:hlinkClick r:id="rId3"/>
            </a:endParaRPr>
          </a:p>
          <a:p>
            <a:r>
              <a:rPr lang="en-GB" sz="2000" u="sng" dirty="0">
                <a:solidFill>
                  <a:srgbClr val="000000"/>
                </a:solidFill>
                <a:effectLst/>
                <a:ea typeface="Calibri" panose="020F0502020204030204" pitchFamily="34" charset="0"/>
                <a:hlinkClick r:id="rId5"/>
              </a:rPr>
              <a:t>Patient Group Directions (PGD) - Welsh Medicines Advice Service (wales.nhs.uk)</a:t>
            </a:r>
            <a:r>
              <a:rPr lang="en-GB" sz="2000" dirty="0">
                <a:solidFill>
                  <a:srgbClr val="00A7A7"/>
                </a:solidFill>
              </a:rPr>
              <a:t>.</a:t>
            </a:r>
          </a:p>
          <a:p>
            <a:r>
              <a:rPr lang="en-GB" sz="2000" dirty="0">
                <a:hlinkClick r:id="rId6"/>
              </a:rPr>
              <a:t>Spikevax JN.1 0.1 mg/mL dispersion for injection - Summary of Product Characteristics (SmPC) - (</a:t>
            </a:r>
            <a:r>
              <a:rPr lang="en-GB" sz="2000" dirty="0" err="1">
                <a:hlinkClick r:id="rId6"/>
              </a:rPr>
              <a:t>emc</a:t>
            </a:r>
            <a:r>
              <a:rPr lang="en-GB" sz="2000" dirty="0">
                <a:hlinkClick r:id="rId6"/>
              </a:rPr>
              <a:t>) (medicines.org.uk)</a:t>
            </a:r>
            <a:endParaRPr lang="en-GB" sz="2000" dirty="0"/>
          </a:p>
          <a:p>
            <a:r>
              <a:rPr lang="en-GB" sz="2000" dirty="0">
                <a:solidFill>
                  <a:srgbClr val="00A7A7"/>
                </a:solidFill>
                <a:hlinkClick r:id="rId7">
                  <a:extLst>
                    <a:ext uri="{A12FA001-AC4F-418D-AE19-62706E023703}">
                      <ahyp:hlinkClr xmlns:ahyp="http://schemas.microsoft.com/office/drawing/2018/hyperlinkcolor" val="tx"/>
                    </a:ext>
                  </a:extLst>
                </a:hlinkClick>
              </a:rPr>
              <a:t>Coronavirus vaccine - summary of Yellow Card reporting - GOV.UK (www.gov.uk)</a:t>
            </a:r>
            <a:r>
              <a:rPr lang="en-GB" sz="2000" dirty="0">
                <a:solidFill>
                  <a:srgbClr val="00A7A7"/>
                </a:solidFill>
              </a:rPr>
              <a:t>.</a:t>
            </a:r>
          </a:p>
          <a:p>
            <a:endParaRPr lang="en-GB" sz="2000" dirty="0">
              <a:solidFill>
                <a:srgbClr val="00A7A7"/>
              </a:solidFill>
            </a:endParaRPr>
          </a:p>
          <a:p>
            <a:endParaRPr lang="en-GB" sz="2000" dirty="0"/>
          </a:p>
          <a:p>
            <a:endParaRPr lang="en-GB" sz="2000" dirty="0"/>
          </a:p>
        </p:txBody>
      </p:sp>
      <p:sp>
        <p:nvSpPr>
          <p:cNvPr id="4" name="Slide Number Placeholder 3">
            <a:extLst>
              <a:ext uri="{FF2B5EF4-FFF2-40B4-BE49-F238E27FC236}">
                <a16:creationId xmlns:a16="http://schemas.microsoft.com/office/drawing/2014/main" id="{72AF5BEA-F4DA-4311-9629-24D4D191AF15}"/>
              </a:ext>
            </a:extLst>
          </p:cNvPr>
          <p:cNvSpPr>
            <a:spLocks noGrp="1"/>
          </p:cNvSpPr>
          <p:nvPr>
            <p:ph type="sldNum" sz="quarter" idx="12"/>
          </p:nvPr>
        </p:nvSpPr>
        <p:spPr/>
        <p:txBody>
          <a:bodyPr/>
          <a:lstStyle/>
          <a:p>
            <a:fld id="{561D0CCE-8DCC-44DC-A653-AE62B1D84A52}" type="slidenum">
              <a:rPr lang="en-GB" smtClean="0"/>
              <a:pPr/>
              <a:t>54</a:t>
            </a:fld>
            <a:endParaRPr lang="en-GB" dirty="0"/>
          </a:p>
        </p:txBody>
      </p:sp>
    </p:spTree>
    <p:extLst>
      <p:ext uri="{BB962C8B-B14F-4D97-AF65-F5344CB8AC3E}">
        <p14:creationId xmlns:p14="http://schemas.microsoft.com/office/powerpoint/2010/main" val="1287834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5DDF4-D92E-65AD-1B14-71D80322F4B8}"/>
              </a:ext>
            </a:extLst>
          </p:cNvPr>
          <p:cNvSpPr>
            <a:spLocks noGrp="1"/>
          </p:cNvSpPr>
          <p:nvPr>
            <p:ph type="title"/>
          </p:nvPr>
        </p:nvSpPr>
        <p:spPr>
          <a:xfrm>
            <a:off x="124810" y="136525"/>
            <a:ext cx="11942379" cy="957021"/>
          </a:xfrm>
        </p:spPr>
        <p:txBody>
          <a:bodyPr/>
          <a:lstStyle/>
          <a:p>
            <a:pPr algn="ctr"/>
            <a:r>
              <a:rPr kumimoji="0" lang="en-GB" sz="2800" b="1" i="0" u="none" strike="noStrike" kern="1200" cap="none" spc="0" normalizeH="0" baseline="0" noProof="0" dirty="0">
                <a:ln>
                  <a:noFill/>
                </a:ln>
                <a:solidFill>
                  <a:srgbClr val="212A73"/>
                </a:solidFill>
                <a:effectLst/>
                <a:uLnTx/>
                <a:uFillTx/>
                <a:latin typeface="Arial"/>
                <a:ea typeface="+mj-ea"/>
                <a:cs typeface="+mj-cs"/>
              </a:rPr>
              <a:t>JCVI statement on the COVID-19 vaccination programme for autumn 2024 </a:t>
            </a:r>
            <a:r>
              <a:rPr lang="en-GB" sz="2800" b="1" dirty="0">
                <a:solidFill>
                  <a:srgbClr val="212A73"/>
                </a:solidFill>
                <a:latin typeface="Arial"/>
              </a:rPr>
              <a:t>[</a:t>
            </a:r>
            <a:r>
              <a:rPr kumimoji="0" lang="en-GB" sz="2800" b="1" i="0" u="none" strike="noStrike" kern="1200" cap="none" spc="0" normalizeH="0" baseline="0" noProof="0" dirty="0">
                <a:ln>
                  <a:noFill/>
                </a:ln>
                <a:solidFill>
                  <a:srgbClr val="212A73"/>
                </a:solidFill>
                <a:effectLst/>
                <a:uLnTx/>
                <a:uFillTx/>
                <a:latin typeface="Arial"/>
                <a:ea typeface="+mj-ea"/>
                <a:cs typeface="+mj-cs"/>
              </a:rPr>
              <a:t>8 April 2024] </a:t>
            </a:r>
            <a:r>
              <a:rPr kumimoji="0" lang="en-GB" sz="2400" b="0" i="0" u="none" strike="noStrike" kern="1200" cap="none" spc="0" normalizeH="0" baseline="0" noProof="0" dirty="0">
                <a:ln>
                  <a:noFill/>
                </a:ln>
                <a:solidFill>
                  <a:srgbClr val="212A73"/>
                </a:solidFill>
                <a:effectLst/>
                <a:uLnTx/>
                <a:uFillTx/>
                <a:latin typeface="Arial"/>
                <a:ea typeface="+mj-ea"/>
                <a:cs typeface="+mj-cs"/>
              </a:rPr>
              <a:t>published 02 August 2024 (2)</a:t>
            </a:r>
            <a:endParaRPr lang="en-GB" sz="2400" dirty="0"/>
          </a:p>
        </p:txBody>
      </p:sp>
      <p:sp>
        <p:nvSpPr>
          <p:cNvPr id="3" name="Content Placeholder 2">
            <a:extLst>
              <a:ext uri="{FF2B5EF4-FFF2-40B4-BE49-F238E27FC236}">
                <a16:creationId xmlns:a16="http://schemas.microsoft.com/office/drawing/2014/main" id="{7538DD3E-41B9-1681-6DCB-5F5DD443EE9F}"/>
              </a:ext>
            </a:extLst>
          </p:cNvPr>
          <p:cNvSpPr>
            <a:spLocks noGrp="1"/>
          </p:cNvSpPr>
          <p:nvPr>
            <p:ph idx="1"/>
          </p:nvPr>
        </p:nvSpPr>
        <p:spPr>
          <a:xfrm>
            <a:off x="512991" y="1480577"/>
            <a:ext cx="5667890" cy="4656538"/>
          </a:xfrm>
        </p:spPr>
        <p:style>
          <a:lnRef idx="2">
            <a:schemeClr val="dk1"/>
          </a:lnRef>
          <a:fillRef idx="1">
            <a:schemeClr val="lt1"/>
          </a:fillRef>
          <a:effectRef idx="0">
            <a:schemeClr val="dk1"/>
          </a:effectRef>
          <a:fontRef idx="minor">
            <a:schemeClr val="dk1"/>
          </a:fontRef>
        </p:style>
        <p:txBody>
          <a:bodyPr/>
          <a:lstStyle/>
          <a:p>
            <a:pPr marL="0" indent="0">
              <a:buNone/>
            </a:pPr>
            <a:r>
              <a:rPr lang="en-GB" sz="1800" b="1" i="0" dirty="0">
                <a:solidFill>
                  <a:srgbClr val="002060"/>
                </a:solidFill>
                <a:effectLst/>
              </a:rPr>
              <a:t>Infants, Children and adolescents:</a:t>
            </a:r>
          </a:p>
          <a:p>
            <a:pPr marL="0" indent="0" algn="l">
              <a:buNone/>
            </a:pPr>
            <a:r>
              <a:rPr lang="en-GB" sz="1800" b="1" i="0" dirty="0">
                <a:solidFill>
                  <a:srgbClr val="002060"/>
                </a:solidFill>
                <a:effectLst/>
              </a:rPr>
              <a:t>Advised for use in </a:t>
            </a:r>
            <a:r>
              <a:rPr lang="en-GB" sz="1800" b="1" dirty="0">
                <a:solidFill>
                  <a:srgbClr val="002060"/>
                </a:solidFill>
              </a:rPr>
              <a:t>children</a:t>
            </a:r>
            <a:r>
              <a:rPr lang="en-GB" sz="1800" b="1" i="0" dirty="0">
                <a:solidFill>
                  <a:srgbClr val="002060"/>
                </a:solidFill>
                <a:effectLst/>
              </a:rPr>
              <a:t> aged 6 months to 4 years*:</a:t>
            </a:r>
          </a:p>
          <a:p>
            <a:pPr algn="l">
              <a:buFont typeface="Arial" panose="020B0604020202020204" pitchFamily="34" charset="0"/>
              <a:buChar char="•"/>
            </a:pPr>
            <a:r>
              <a:rPr lang="en-GB" sz="1800" b="0" i="0" dirty="0">
                <a:solidFill>
                  <a:srgbClr val="002060"/>
                </a:solidFill>
                <a:effectLst/>
              </a:rPr>
              <a:t>Pfizer-BioNTech mRNA </a:t>
            </a:r>
            <a:r>
              <a:rPr lang="en-GB" sz="1800" dirty="0"/>
              <a:t>Comirnaty® 3 </a:t>
            </a:r>
            <a:r>
              <a:rPr lang="en-GB" sz="1800" b="0" i="0" dirty="0">
                <a:solidFill>
                  <a:srgbClr val="002060"/>
                </a:solidFill>
                <a:effectLst/>
              </a:rPr>
              <a:t>vaccine infant formulation Dose: 3 micrograms</a:t>
            </a:r>
          </a:p>
          <a:p>
            <a:pPr marL="0" indent="0" algn="l">
              <a:buNone/>
            </a:pPr>
            <a:r>
              <a:rPr lang="en-GB" sz="1800" b="1" i="0" dirty="0">
                <a:solidFill>
                  <a:srgbClr val="002060"/>
                </a:solidFill>
                <a:effectLst/>
              </a:rPr>
              <a:t>Advised for use in children aged 5 to 11 years*</a:t>
            </a:r>
          </a:p>
          <a:p>
            <a:r>
              <a:rPr lang="en-GB" sz="1800" b="0" i="0" dirty="0">
                <a:solidFill>
                  <a:srgbClr val="002060"/>
                </a:solidFill>
                <a:effectLst/>
              </a:rPr>
              <a:t>Pfizer-BioNTech mRNA Comirnaty</a:t>
            </a:r>
            <a:r>
              <a:rPr lang="en-GB" sz="1800" dirty="0"/>
              <a:t>®</a:t>
            </a:r>
            <a:r>
              <a:rPr lang="en-GB" sz="1800" b="0" i="0" dirty="0">
                <a:solidFill>
                  <a:srgbClr val="002060"/>
                </a:solidFill>
                <a:effectLst/>
              </a:rPr>
              <a:t> 10 vaccine paediatric formulation. </a:t>
            </a:r>
            <a:r>
              <a:rPr lang="en-GB" sz="1800" i="0" dirty="0">
                <a:solidFill>
                  <a:srgbClr val="002060"/>
                </a:solidFill>
                <a:effectLst/>
              </a:rPr>
              <a:t>Dose: 10 micrograms</a:t>
            </a:r>
            <a:endParaRPr lang="en-GB" sz="1800" b="0" i="0" dirty="0">
              <a:solidFill>
                <a:srgbClr val="002060"/>
              </a:solidFill>
              <a:effectLst/>
            </a:endParaRPr>
          </a:p>
          <a:p>
            <a:pPr marL="0" indent="0">
              <a:buNone/>
            </a:pPr>
            <a:r>
              <a:rPr lang="en-GB" sz="1800" b="1" i="0" dirty="0">
                <a:solidFill>
                  <a:srgbClr val="002060"/>
                </a:solidFill>
                <a:effectLst/>
              </a:rPr>
              <a:t>Advised for use in children and young adults aged </a:t>
            </a:r>
            <a:r>
              <a:rPr lang="en-GB" sz="1800" b="1" dirty="0">
                <a:solidFill>
                  <a:srgbClr val="002060"/>
                </a:solidFill>
              </a:rPr>
              <a:t>12</a:t>
            </a:r>
            <a:r>
              <a:rPr lang="en-GB" sz="1800" b="1" i="0" dirty="0">
                <a:solidFill>
                  <a:srgbClr val="002060"/>
                </a:solidFill>
                <a:effectLst/>
              </a:rPr>
              <a:t> to 17 years*</a:t>
            </a:r>
          </a:p>
          <a:p>
            <a:r>
              <a:rPr lang="en-GB" sz="1800" b="0" i="0" dirty="0">
                <a:solidFill>
                  <a:srgbClr val="002060"/>
                </a:solidFill>
                <a:effectLst/>
              </a:rPr>
              <a:t>Pfizer-BioNTech mRNA Comirnaty</a:t>
            </a:r>
            <a:r>
              <a:rPr lang="en-GB" sz="1800" dirty="0"/>
              <a:t>®</a:t>
            </a:r>
            <a:r>
              <a:rPr lang="en-GB" sz="1800" b="0" i="0" dirty="0">
                <a:solidFill>
                  <a:srgbClr val="002060"/>
                </a:solidFill>
                <a:effectLst/>
              </a:rPr>
              <a:t> 30 Dose: 30 micrograms</a:t>
            </a:r>
          </a:p>
          <a:p>
            <a:pPr marL="0" indent="0">
              <a:buNone/>
            </a:pPr>
            <a:r>
              <a:rPr lang="en-GB" sz="1800" b="1" dirty="0"/>
              <a:t>*</a:t>
            </a:r>
            <a:r>
              <a:rPr lang="en-GB" sz="1800" dirty="0"/>
              <a:t>Pfizer BioNTech vaccine is the preferred vaccine for children due to a slightly lower reported rate of myocarditis</a:t>
            </a:r>
          </a:p>
          <a:p>
            <a:pPr marL="0" indent="0">
              <a:buNone/>
            </a:pPr>
            <a:endParaRPr lang="en-GB" sz="1800" b="0" i="0" dirty="0">
              <a:solidFill>
                <a:srgbClr val="002060"/>
              </a:solidFill>
              <a:effectLst/>
            </a:endParaRPr>
          </a:p>
        </p:txBody>
      </p:sp>
      <p:sp>
        <p:nvSpPr>
          <p:cNvPr id="5" name="Slide Number Placeholder 4">
            <a:extLst>
              <a:ext uri="{FF2B5EF4-FFF2-40B4-BE49-F238E27FC236}">
                <a16:creationId xmlns:a16="http://schemas.microsoft.com/office/drawing/2014/main" id="{E2270CC6-9A89-38BF-341B-A268556DFA5E}"/>
              </a:ext>
            </a:extLst>
          </p:cNvPr>
          <p:cNvSpPr>
            <a:spLocks noGrp="1"/>
          </p:cNvSpPr>
          <p:nvPr>
            <p:ph type="sldNum" sz="quarter" idx="12"/>
          </p:nvPr>
        </p:nvSpPr>
        <p:spPr/>
        <p:txBody>
          <a:bodyPr/>
          <a:lstStyle/>
          <a:p>
            <a:fld id="{561D0CCE-8DCC-44DC-A653-AE62B1D84A52}" type="slidenum">
              <a:rPr lang="en-GB" smtClean="0"/>
              <a:pPr/>
              <a:t>6</a:t>
            </a:fld>
            <a:endParaRPr lang="en-GB"/>
          </a:p>
        </p:txBody>
      </p:sp>
      <p:sp>
        <p:nvSpPr>
          <p:cNvPr id="6" name="TextBox 5">
            <a:extLst>
              <a:ext uri="{FF2B5EF4-FFF2-40B4-BE49-F238E27FC236}">
                <a16:creationId xmlns:a16="http://schemas.microsoft.com/office/drawing/2014/main" id="{76F2C663-D5FA-0742-891D-014C688A6F0C}"/>
              </a:ext>
            </a:extLst>
          </p:cNvPr>
          <p:cNvSpPr txBox="1"/>
          <p:nvPr/>
        </p:nvSpPr>
        <p:spPr>
          <a:xfrm>
            <a:off x="124810" y="6211669"/>
            <a:ext cx="11354655" cy="646331"/>
          </a:xfrm>
          <a:prstGeom prst="rect">
            <a:avLst/>
          </a:prstGeom>
          <a:noFill/>
        </p:spPr>
        <p:txBody>
          <a:bodyPr wrap="square">
            <a:spAutoFit/>
          </a:bodyPr>
          <a:lstStyle/>
          <a:p>
            <a:pPr algn="ctr"/>
            <a:r>
              <a:rPr lang="en-GB" dirty="0">
                <a:hlinkClick r:id="rId2"/>
              </a:rPr>
              <a:t>JCVI statement on the COVID-19 vaccination programme for autumn 2024, 8 April 2024 - GOV.UK (www.gov.uk)</a:t>
            </a:r>
            <a:endParaRPr lang="en-GB" dirty="0"/>
          </a:p>
        </p:txBody>
      </p:sp>
      <p:sp>
        <p:nvSpPr>
          <p:cNvPr id="7" name="TextBox 6">
            <a:extLst>
              <a:ext uri="{FF2B5EF4-FFF2-40B4-BE49-F238E27FC236}">
                <a16:creationId xmlns:a16="http://schemas.microsoft.com/office/drawing/2014/main" id="{0BBE27B4-E9B2-746D-91D8-60B501AC69EE}"/>
              </a:ext>
            </a:extLst>
          </p:cNvPr>
          <p:cNvSpPr txBox="1"/>
          <p:nvPr/>
        </p:nvSpPr>
        <p:spPr>
          <a:xfrm>
            <a:off x="512991" y="1036691"/>
            <a:ext cx="10394066" cy="369332"/>
          </a:xfrm>
          <a:prstGeom prst="rect">
            <a:avLst/>
          </a:prstGeom>
          <a:noFill/>
        </p:spPr>
        <p:txBody>
          <a:bodyPr wrap="square" rtlCol="0">
            <a:spAutoFit/>
          </a:bodyPr>
          <a:lstStyle/>
          <a:p>
            <a:r>
              <a:rPr lang="en-GB" dirty="0"/>
              <a:t>This JCVI statement outlines the vaccine products for autumn 2024 programme:</a:t>
            </a:r>
          </a:p>
        </p:txBody>
      </p:sp>
      <p:sp>
        <p:nvSpPr>
          <p:cNvPr id="8" name="TextBox 7">
            <a:extLst>
              <a:ext uri="{FF2B5EF4-FFF2-40B4-BE49-F238E27FC236}">
                <a16:creationId xmlns:a16="http://schemas.microsoft.com/office/drawing/2014/main" id="{61DD8434-0C6D-AB6A-60BF-29761BE5C528}"/>
              </a:ext>
            </a:extLst>
          </p:cNvPr>
          <p:cNvSpPr txBox="1"/>
          <p:nvPr/>
        </p:nvSpPr>
        <p:spPr>
          <a:xfrm>
            <a:off x="6535990" y="1496404"/>
            <a:ext cx="5143019" cy="204671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0" indent="0">
              <a:lnSpc>
                <a:spcPts val="2160"/>
              </a:lnSpc>
              <a:buNone/>
            </a:pPr>
            <a:r>
              <a:rPr lang="en-GB" sz="1800" b="1" i="0" dirty="0">
                <a:solidFill>
                  <a:srgbClr val="002060"/>
                </a:solidFill>
                <a:effectLst/>
              </a:rPr>
              <a:t>Adults:</a:t>
            </a:r>
          </a:p>
          <a:p>
            <a:pPr marL="0" indent="0">
              <a:lnSpc>
                <a:spcPts val="2160"/>
              </a:lnSpc>
              <a:buNone/>
            </a:pPr>
            <a:r>
              <a:rPr lang="en-GB" sz="1800" b="1" i="0" dirty="0">
                <a:solidFill>
                  <a:srgbClr val="002060"/>
                </a:solidFill>
                <a:effectLst/>
              </a:rPr>
              <a:t>Advised for use in all individuals aged 18 years and over</a:t>
            </a:r>
          </a:p>
          <a:p>
            <a:pPr marL="285750" indent="-285750">
              <a:buFont typeface="Arial" panose="020B0604020202020204" pitchFamily="34" charset="0"/>
              <a:buChar char="•"/>
            </a:pPr>
            <a:r>
              <a:rPr lang="en-GB" sz="1800" b="0" i="0" dirty="0">
                <a:solidFill>
                  <a:srgbClr val="002060"/>
                </a:solidFill>
                <a:effectLst/>
              </a:rPr>
              <a:t>Pfizer-BioNTech mRNA Comirnaty</a:t>
            </a:r>
            <a:r>
              <a:rPr lang="en-GB" sz="1800" dirty="0"/>
              <a:t>®</a:t>
            </a:r>
            <a:r>
              <a:rPr lang="en-GB" sz="1800" b="0" i="0" dirty="0">
                <a:solidFill>
                  <a:srgbClr val="002060"/>
                </a:solidFill>
                <a:effectLst/>
              </a:rPr>
              <a:t> 30  Dose: 30 micrograms</a:t>
            </a:r>
          </a:p>
          <a:p>
            <a:pPr marL="285750" indent="-285750">
              <a:buFont typeface="Arial" panose="020B0604020202020204" pitchFamily="34" charset="0"/>
              <a:buChar char="•"/>
            </a:pPr>
            <a:r>
              <a:rPr lang="en-GB" sz="1800" i="0" dirty="0">
                <a:solidFill>
                  <a:srgbClr val="002060"/>
                </a:solidFill>
                <a:effectLst/>
              </a:rPr>
              <a:t>Moderna mRNA Spikevax® vaccine.    Dose: 50 micrograms</a:t>
            </a:r>
          </a:p>
        </p:txBody>
      </p:sp>
    </p:spTree>
    <p:extLst>
      <p:ext uri="{BB962C8B-B14F-4D97-AF65-F5344CB8AC3E}">
        <p14:creationId xmlns:p14="http://schemas.microsoft.com/office/powerpoint/2010/main" val="618864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E547-8CEE-B538-9D6F-155FC63B8997}"/>
              </a:ext>
            </a:extLst>
          </p:cNvPr>
          <p:cNvSpPr>
            <a:spLocks noGrp="1"/>
          </p:cNvSpPr>
          <p:nvPr>
            <p:ph type="title"/>
          </p:nvPr>
        </p:nvSpPr>
        <p:spPr>
          <a:xfrm>
            <a:off x="304800" y="0"/>
            <a:ext cx="11582400" cy="1325563"/>
          </a:xfrm>
        </p:spPr>
        <p:txBody>
          <a:bodyPr/>
          <a:lstStyle/>
          <a:p>
            <a:pPr algn="ctr"/>
            <a:r>
              <a:rPr lang="en-GB" sz="3200" b="1" dirty="0"/>
              <a:t>The Winter Respiratory Programme 2024/25, </a:t>
            </a:r>
            <a:br>
              <a:rPr lang="en-GB" sz="3200" b="1" dirty="0"/>
            </a:br>
            <a:r>
              <a:rPr lang="en-GB" sz="3200" b="1" dirty="0"/>
              <a:t>Welsh Health Circular (2024) 033 </a:t>
            </a:r>
            <a:r>
              <a:rPr lang="en-GB" sz="3200" dirty="0"/>
              <a:t>published 2 August (1)</a:t>
            </a:r>
          </a:p>
        </p:txBody>
      </p:sp>
      <p:sp>
        <p:nvSpPr>
          <p:cNvPr id="3" name="Content Placeholder 2">
            <a:extLst>
              <a:ext uri="{FF2B5EF4-FFF2-40B4-BE49-F238E27FC236}">
                <a16:creationId xmlns:a16="http://schemas.microsoft.com/office/drawing/2014/main" id="{48B3E9C8-5ABE-869A-5A71-C6CD2EAA2F34}"/>
              </a:ext>
            </a:extLst>
          </p:cNvPr>
          <p:cNvSpPr>
            <a:spLocks noGrp="1"/>
          </p:cNvSpPr>
          <p:nvPr>
            <p:ph idx="1"/>
          </p:nvPr>
        </p:nvSpPr>
        <p:spPr>
          <a:xfrm>
            <a:off x="152400" y="941620"/>
            <a:ext cx="11887200" cy="5267145"/>
          </a:xfrm>
        </p:spPr>
        <p:txBody>
          <a:bodyPr/>
          <a:lstStyle/>
          <a:p>
            <a:pPr marL="0" indent="0">
              <a:buNone/>
            </a:pPr>
            <a:r>
              <a:rPr lang="en-GB" sz="2000" u="sng" dirty="0"/>
              <a:t>Groups eligible for a COVID-19 vaccine in autumn 2024</a:t>
            </a:r>
          </a:p>
          <a:p>
            <a:pPr marL="0" indent="0">
              <a:buNone/>
            </a:pPr>
            <a:r>
              <a:rPr lang="en-GB" sz="2000" dirty="0"/>
              <a:t>The following groups will be eligible for a single dose of COVID-19 vaccine:</a:t>
            </a:r>
          </a:p>
          <a:p>
            <a:r>
              <a:rPr lang="en-GB" sz="2000" dirty="0"/>
              <a:t>people aged 6 months to 64 years in a clinical risk group, as defined in tables 3 and 4 of the </a:t>
            </a:r>
            <a:r>
              <a:rPr lang="en-GB" sz="2000" dirty="0">
                <a:hlinkClick r:id="rId3"/>
              </a:rPr>
              <a:t>COVID-19 chapter of the Green Book</a:t>
            </a:r>
            <a:r>
              <a:rPr lang="en-GB" sz="2000" dirty="0"/>
              <a:t> (which includes *pregnant women and people who are immunosuppressed)</a:t>
            </a:r>
          </a:p>
          <a:p>
            <a:r>
              <a:rPr lang="en-GB" sz="2000" dirty="0"/>
              <a:t>residents in a care home for older adults </a:t>
            </a:r>
          </a:p>
          <a:p>
            <a:r>
              <a:rPr lang="en-GB" sz="2000" dirty="0"/>
              <a:t>people aged 65 years and older (age on 31 March 2025)</a:t>
            </a:r>
          </a:p>
          <a:p>
            <a:r>
              <a:rPr lang="en-GB" sz="2000" dirty="0"/>
              <a:t>all adult residents in Welsh prisons</a:t>
            </a:r>
          </a:p>
          <a:p>
            <a:r>
              <a:rPr lang="en-GB" sz="2000" dirty="0"/>
              <a:t>unpaid carers </a:t>
            </a:r>
          </a:p>
          <a:p>
            <a:r>
              <a:rPr lang="en-GB" sz="2000" dirty="0"/>
              <a:t>frontline health and social care workers </a:t>
            </a:r>
          </a:p>
          <a:p>
            <a:r>
              <a:rPr lang="en-GB" sz="2000" dirty="0"/>
              <a:t>staff working in care homes for older adults</a:t>
            </a:r>
          </a:p>
          <a:p>
            <a:r>
              <a:rPr lang="en-GB" sz="2000" dirty="0"/>
              <a:t>people experiencing homelessness </a:t>
            </a:r>
          </a:p>
        </p:txBody>
      </p:sp>
      <p:sp>
        <p:nvSpPr>
          <p:cNvPr id="5" name="Slide Number Placeholder 4">
            <a:extLst>
              <a:ext uri="{FF2B5EF4-FFF2-40B4-BE49-F238E27FC236}">
                <a16:creationId xmlns:a16="http://schemas.microsoft.com/office/drawing/2014/main" id="{E8944E41-9AC1-ADD8-385B-AE183680CE6B}"/>
              </a:ext>
            </a:extLst>
          </p:cNvPr>
          <p:cNvSpPr>
            <a:spLocks noGrp="1"/>
          </p:cNvSpPr>
          <p:nvPr>
            <p:ph type="sldNum" sz="quarter" idx="12"/>
          </p:nvPr>
        </p:nvSpPr>
        <p:spPr/>
        <p:txBody>
          <a:bodyPr/>
          <a:lstStyle/>
          <a:p>
            <a:fld id="{561D0CCE-8DCC-44DC-A653-AE62B1D84A52}" type="slidenum">
              <a:rPr lang="en-GB" smtClean="0"/>
              <a:pPr/>
              <a:t>7</a:t>
            </a:fld>
            <a:endParaRPr lang="en-GB"/>
          </a:p>
        </p:txBody>
      </p:sp>
      <p:sp>
        <p:nvSpPr>
          <p:cNvPr id="7" name="TextBox 6">
            <a:extLst>
              <a:ext uri="{FF2B5EF4-FFF2-40B4-BE49-F238E27FC236}">
                <a16:creationId xmlns:a16="http://schemas.microsoft.com/office/drawing/2014/main" id="{757B9664-5794-E6F2-5EB4-B6B5FCC5D0EA}"/>
              </a:ext>
            </a:extLst>
          </p:cNvPr>
          <p:cNvSpPr txBox="1"/>
          <p:nvPr/>
        </p:nvSpPr>
        <p:spPr>
          <a:xfrm>
            <a:off x="990601" y="6326514"/>
            <a:ext cx="9455522" cy="369332"/>
          </a:xfrm>
          <a:prstGeom prst="rect">
            <a:avLst/>
          </a:prstGeom>
          <a:noFill/>
        </p:spPr>
        <p:txBody>
          <a:bodyPr wrap="square">
            <a:spAutoFit/>
          </a:bodyPr>
          <a:lstStyle/>
          <a:p>
            <a:pPr algn="ctr"/>
            <a:r>
              <a:rPr lang="en-GB" dirty="0">
                <a:hlinkClick r:id="rId4"/>
              </a:rPr>
              <a:t>Winter respiratory vaccination programme 2024 to 2025 (WHC/2024/033) | GOV.WALES</a:t>
            </a:r>
            <a:endParaRPr lang="en-GB" dirty="0"/>
          </a:p>
        </p:txBody>
      </p:sp>
      <p:sp>
        <p:nvSpPr>
          <p:cNvPr id="9" name="TextBox 8">
            <a:extLst>
              <a:ext uri="{FF2B5EF4-FFF2-40B4-BE49-F238E27FC236}">
                <a16:creationId xmlns:a16="http://schemas.microsoft.com/office/drawing/2014/main" id="{388F95C8-9D53-5362-FC60-FD5246BB8895}"/>
              </a:ext>
            </a:extLst>
          </p:cNvPr>
          <p:cNvSpPr txBox="1"/>
          <p:nvPr/>
        </p:nvSpPr>
        <p:spPr>
          <a:xfrm>
            <a:off x="152400" y="5623991"/>
            <a:ext cx="11887200" cy="584775"/>
          </a:xfrm>
          <a:prstGeom prst="rect">
            <a:avLst/>
          </a:prstGeom>
          <a:noFill/>
        </p:spPr>
        <p:txBody>
          <a:bodyPr wrap="square">
            <a:spAutoFit/>
          </a:bodyPr>
          <a:lstStyle/>
          <a:p>
            <a:pPr algn="ctr"/>
            <a:r>
              <a:rPr lang="en-GB" sz="1600" b="1" dirty="0"/>
              <a:t>In addition, health boards are permitted to (and should reimburse primary care contractors who) vaccinate household contacts of the immunosuppressed who request vaccination. However, no proactive offer should be made to this group. </a:t>
            </a:r>
          </a:p>
        </p:txBody>
      </p:sp>
    </p:spTree>
    <p:extLst>
      <p:ext uri="{BB962C8B-B14F-4D97-AF65-F5344CB8AC3E}">
        <p14:creationId xmlns:p14="http://schemas.microsoft.com/office/powerpoint/2010/main" val="18907506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DA293-C0E4-E99D-9622-346B8BBE3961}"/>
              </a:ext>
            </a:extLst>
          </p:cNvPr>
          <p:cNvSpPr>
            <a:spLocks noGrp="1"/>
          </p:cNvSpPr>
          <p:nvPr>
            <p:ph type="title"/>
          </p:nvPr>
        </p:nvSpPr>
        <p:spPr>
          <a:xfrm>
            <a:off x="0" y="103869"/>
            <a:ext cx="12192000" cy="1182006"/>
          </a:xfrm>
        </p:spPr>
        <p:txBody>
          <a:bodyPr/>
          <a:lstStyle/>
          <a:p>
            <a:pPr algn="ctr"/>
            <a:r>
              <a:rPr lang="en-GB" sz="3200" b="1" dirty="0"/>
              <a:t>The Winter Respiratory Programme 2024/25, </a:t>
            </a:r>
            <a:br>
              <a:rPr lang="en-GB" sz="3200" b="1" dirty="0"/>
            </a:br>
            <a:r>
              <a:rPr lang="en-GB" sz="3200" b="1" dirty="0"/>
              <a:t>Welsh Health Circular (2024) 033 </a:t>
            </a:r>
            <a:r>
              <a:rPr lang="en-GB" sz="3200" dirty="0"/>
              <a:t>published 2 August (2)</a:t>
            </a:r>
          </a:p>
        </p:txBody>
      </p:sp>
      <p:sp>
        <p:nvSpPr>
          <p:cNvPr id="3" name="Content Placeholder 2">
            <a:extLst>
              <a:ext uri="{FF2B5EF4-FFF2-40B4-BE49-F238E27FC236}">
                <a16:creationId xmlns:a16="http://schemas.microsoft.com/office/drawing/2014/main" id="{6CEEA286-FA27-890A-9599-198A83264628}"/>
              </a:ext>
            </a:extLst>
          </p:cNvPr>
          <p:cNvSpPr>
            <a:spLocks noGrp="1"/>
          </p:cNvSpPr>
          <p:nvPr>
            <p:ph idx="1"/>
          </p:nvPr>
        </p:nvSpPr>
        <p:spPr>
          <a:xfrm>
            <a:off x="383458" y="1285875"/>
            <a:ext cx="11425084" cy="3200222"/>
          </a:xfrm>
        </p:spPr>
        <p:txBody>
          <a:bodyPr/>
          <a:lstStyle/>
          <a:p>
            <a:r>
              <a:rPr lang="en-GB" sz="2000" dirty="0"/>
              <a:t>This WHC (2024) 033 confirms the eligible cohorts for vaccination and COVID-19 vaccine products to be deployed in Wales for autumn 2024 as per JCVI advice.</a:t>
            </a:r>
          </a:p>
          <a:p>
            <a:r>
              <a:rPr lang="en-GB" sz="2000" dirty="0"/>
              <a:t>The COVID-19 autumn vaccination programme will run between 1 October 2024 aiming to be completed before Christmas 2024. </a:t>
            </a:r>
          </a:p>
          <a:p>
            <a:r>
              <a:rPr lang="en-GB" sz="2000" dirty="0"/>
              <a:t>The Welsh Government uptake target for the following groups is </a:t>
            </a:r>
            <a:r>
              <a:rPr lang="en-GB" sz="2000" b="1" dirty="0"/>
              <a:t>75%</a:t>
            </a:r>
            <a:r>
              <a:rPr lang="en-GB" sz="2000" dirty="0"/>
              <a:t>: </a:t>
            </a:r>
          </a:p>
          <a:p>
            <a:pPr marL="0" indent="0">
              <a:buNone/>
            </a:pPr>
            <a:r>
              <a:rPr lang="en-GB" sz="2000" dirty="0"/>
              <a:t>	• residents in a care home for older adults</a:t>
            </a:r>
          </a:p>
          <a:p>
            <a:pPr marL="0" indent="0">
              <a:buNone/>
            </a:pPr>
            <a:r>
              <a:rPr lang="en-GB" sz="2000" dirty="0"/>
              <a:t>	• all adults aged 65 years and older</a:t>
            </a:r>
          </a:p>
          <a:p>
            <a:pPr lvl="2"/>
            <a:r>
              <a:rPr lang="en-GB" dirty="0"/>
              <a:t>persons aged 6 months to 64 years in a clinical risk group (as defined in tables 3 &amp; 4 of the </a:t>
            </a:r>
            <a:r>
              <a:rPr lang="en-GB" dirty="0">
                <a:hlinkClick r:id="rId3"/>
              </a:rPr>
              <a:t>COVID-19 chapter of the Green Book</a:t>
            </a:r>
            <a:r>
              <a:rPr lang="en-GB" dirty="0"/>
              <a:t>)</a:t>
            </a:r>
          </a:p>
          <a:p>
            <a:pPr lvl="2"/>
            <a:endParaRPr lang="en-GB" dirty="0"/>
          </a:p>
          <a:p>
            <a:pPr marR="0" lvl="0" algn="l" defTabSz="914400" rtl="0" eaLnBrk="0" fontAlgn="base" latinLnBrk="0" hangingPunct="0">
              <a:lnSpc>
                <a:spcPct val="100000"/>
              </a:lnSpc>
              <a:spcBef>
                <a:spcPct val="0"/>
              </a:spcBef>
              <a:spcAft>
                <a:spcPct val="0"/>
              </a:spcAft>
              <a:buClrTx/>
              <a:buSzTx/>
              <a:tabLst/>
            </a:pPr>
            <a:r>
              <a:rPr lang="en-GB" sz="2000" dirty="0"/>
              <a:t>The vaccine should usually be offered no earlier than around 6 months after the last vaccine dose, although operational flexibility around the timing of vaccination in relation to the last vaccine dose is considered appropriate (with a minimum interval of 3 months between doses). More information on operational flexibility will be provided in the </a:t>
            </a:r>
            <a:r>
              <a:rPr lang="en-GB" sz="2000" dirty="0">
                <a:hlinkClick r:id="rId3"/>
              </a:rPr>
              <a:t>COVID-19 chapter of the Green Book</a:t>
            </a:r>
            <a:endParaRPr kumimoji="0" lang="en-US" altLang="en-US" sz="2000" b="0" i="0" u="none" strike="noStrike" cap="none" normalizeH="0" baseline="0" dirty="0">
              <a:ln>
                <a:noFill/>
              </a:ln>
              <a:solidFill>
                <a:srgbClr val="002060"/>
              </a:solidFill>
              <a:effectLst/>
              <a:latin typeface="+mn-lt"/>
            </a:endParaRPr>
          </a:p>
          <a:p>
            <a:pPr marL="0" indent="0">
              <a:buNone/>
            </a:pPr>
            <a:endParaRPr lang="en-GB" sz="2000" dirty="0"/>
          </a:p>
          <a:p>
            <a:pPr marL="0" indent="0">
              <a:buNone/>
            </a:pPr>
            <a:endParaRPr lang="en-GB" sz="2000" dirty="0"/>
          </a:p>
        </p:txBody>
      </p:sp>
      <p:sp>
        <p:nvSpPr>
          <p:cNvPr id="5" name="Slide Number Placeholder 4">
            <a:extLst>
              <a:ext uri="{FF2B5EF4-FFF2-40B4-BE49-F238E27FC236}">
                <a16:creationId xmlns:a16="http://schemas.microsoft.com/office/drawing/2014/main" id="{E5CE204B-6677-C2F2-DB4B-0E9D73934653}"/>
              </a:ext>
            </a:extLst>
          </p:cNvPr>
          <p:cNvSpPr>
            <a:spLocks noGrp="1"/>
          </p:cNvSpPr>
          <p:nvPr>
            <p:ph type="sldNum" sz="quarter" idx="12"/>
          </p:nvPr>
        </p:nvSpPr>
        <p:spPr/>
        <p:txBody>
          <a:bodyPr/>
          <a:lstStyle/>
          <a:p>
            <a:fld id="{561D0CCE-8DCC-44DC-A653-AE62B1D84A52}" type="slidenum">
              <a:rPr lang="en-GB" smtClean="0"/>
              <a:pPr/>
              <a:t>8</a:t>
            </a:fld>
            <a:endParaRPr lang="en-GB" dirty="0"/>
          </a:p>
        </p:txBody>
      </p:sp>
    </p:spTree>
    <p:extLst>
      <p:ext uri="{BB962C8B-B14F-4D97-AF65-F5344CB8AC3E}">
        <p14:creationId xmlns:p14="http://schemas.microsoft.com/office/powerpoint/2010/main" val="2439809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B7B4D-46E0-0E55-1FF7-94CE11EF31D4}"/>
              </a:ext>
            </a:extLst>
          </p:cNvPr>
          <p:cNvSpPr>
            <a:spLocks noGrp="1"/>
          </p:cNvSpPr>
          <p:nvPr>
            <p:ph type="title"/>
          </p:nvPr>
        </p:nvSpPr>
        <p:spPr>
          <a:xfrm>
            <a:off x="143838" y="18255"/>
            <a:ext cx="12048162" cy="1325563"/>
          </a:xfrm>
        </p:spPr>
        <p:txBody>
          <a:bodyPr/>
          <a:lstStyle/>
          <a:p>
            <a:pPr algn="ctr"/>
            <a:r>
              <a:rPr lang="en-GB" sz="3600" b="1" dirty="0"/>
              <a:t>Primary course and population immunity</a:t>
            </a:r>
            <a:endParaRPr lang="en-GB" sz="3600" dirty="0"/>
          </a:p>
        </p:txBody>
      </p:sp>
      <p:sp>
        <p:nvSpPr>
          <p:cNvPr id="3" name="Content Placeholder 2">
            <a:extLst>
              <a:ext uri="{FF2B5EF4-FFF2-40B4-BE49-F238E27FC236}">
                <a16:creationId xmlns:a16="http://schemas.microsoft.com/office/drawing/2014/main" id="{7FE4C694-1C18-5193-3112-2EC8EF962969}"/>
              </a:ext>
            </a:extLst>
          </p:cNvPr>
          <p:cNvSpPr>
            <a:spLocks noGrp="1"/>
          </p:cNvSpPr>
          <p:nvPr>
            <p:ph idx="1"/>
          </p:nvPr>
        </p:nvSpPr>
        <p:spPr>
          <a:xfrm>
            <a:off x="910119" y="1354804"/>
            <a:ext cx="10515600" cy="4202716"/>
          </a:xfrm>
        </p:spPr>
        <p:txBody>
          <a:bodyPr/>
          <a:lstStyle/>
          <a:p>
            <a:pPr marL="0" indent="0">
              <a:buNone/>
            </a:pPr>
            <a:r>
              <a:rPr lang="en-GB" sz="2000" b="1" dirty="0">
                <a:effectLst/>
                <a:cs typeface="Calibri" panose="020F0502020204030204" pitchFamily="34" charset="0"/>
              </a:rPr>
              <a:t>Those aged 5 years and over</a:t>
            </a:r>
            <a:r>
              <a:rPr lang="en-GB" sz="2000" dirty="0">
                <a:effectLst/>
                <a:cs typeface="Calibri" panose="020F0502020204030204" pitchFamily="34" charset="0"/>
              </a:rPr>
              <a:t>:</a:t>
            </a:r>
          </a:p>
          <a:p>
            <a:pPr marL="0" indent="0">
              <a:buNone/>
            </a:pPr>
            <a:r>
              <a:rPr lang="en-GB" sz="2000" dirty="0">
                <a:effectLst/>
                <a:cs typeface="Calibri" panose="020F0502020204030204" pitchFamily="34" charset="0"/>
              </a:rPr>
              <a:t>As eligibility for primary and booster vaccination have aligned since Autumn 2023, a single</a:t>
            </a:r>
            <a:br>
              <a:rPr lang="en-GB" sz="2000" dirty="0">
                <a:effectLst/>
                <a:cs typeface="Calibri" panose="020F0502020204030204" pitchFamily="34" charset="0"/>
              </a:rPr>
            </a:br>
            <a:r>
              <a:rPr lang="en-GB" sz="2000" dirty="0">
                <a:effectLst/>
                <a:cs typeface="Calibri" panose="020F0502020204030204" pitchFamily="34" charset="0"/>
              </a:rPr>
              <a:t>dose may be offered to any </a:t>
            </a:r>
            <a:r>
              <a:rPr lang="en-GB" sz="2000" b="1" dirty="0">
                <a:effectLst/>
                <a:cs typeface="Calibri" panose="020F0502020204030204" pitchFamily="34" charset="0"/>
              </a:rPr>
              <a:t>eligible</a:t>
            </a:r>
            <a:r>
              <a:rPr lang="en-GB" sz="2000" dirty="0">
                <a:effectLst/>
                <a:cs typeface="Calibri" panose="020F0502020204030204" pitchFamily="34" charset="0"/>
              </a:rPr>
              <a:t> individual aged 5 years* and above irrespective of prior</a:t>
            </a:r>
            <a:br>
              <a:rPr lang="en-GB" sz="2000" dirty="0">
                <a:effectLst/>
                <a:cs typeface="Calibri" panose="020F0502020204030204" pitchFamily="34" charset="0"/>
              </a:rPr>
            </a:br>
            <a:r>
              <a:rPr lang="en-GB" sz="2000" dirty="0">
                <a:effectLst/>
                <a:cs typeface="Calibri" panose="020F0502020204030204" pitchFamily="34" charset="0"/>
              </a:rPr>
              <a:t>vaccination status, providing there is at least three months from the previous dose. </a:t>
            </a:r>
          </a:p>
          <a:p>
            <a:pPr marL="0" indent="0">
              <a:buNone/>
            </a:pPr>
            <a:r>
              <a:rPr lang="en-GB" sz="2000" dirty="0">
                <a:effectLst/>
                <a:cs typeface="Calibri" panose="020F0502020204030204" pitchFamily="34" charset="0"/>
              </a:rPr>
              <a:t>Eligible individuals who commenced or completed primary vaccination, (including those with</a:t>
            </a:r>
            <a:br>
              <a:rPr lang="en-GB" sz="2000" dirty="0">
                <a:effectLst/>
                <a:cs typeface="Calibri" panose="020F0502020204030204" pitchFamily="34" charset="0"/>
              </a:rPr>
            </a:br>
            <a:r>
              <a:rPr lang="en-GB" sz="2000" dirty="0">
                <a:effectLst/>
                <a:cs typeface="Calibri" panose="020F0502020204030204" pitchFamily="34" charset="0"/>
              </a:rPr>
              <a:t>severe immunosuppression who received additional doses since the previous seasonal</a:t>
            </a:r>
            <a:br>
              <a:rPr lang="en-GB" sz="2000" dirty="0">
                <a:effectLst/>
                <a:cs typeface="Calibri" panose="020F0502020204030204" pitchFamily="34" charset="0"/>
              </a:rPr>
            </a:br>
            <a:r>
              <a:rPr lang="en-GB" sz="2000" dirty="0">
                <a:effectLst/>
                <a:cs typeface="Calibri" panose="020F0502020204030204" pitchFamily="34" charset="0"/>
              </a:rPr>
              <a:t>campaign) should ideally observe a three month interval.</a:t>
            </a:r>
          </a:p>
          <a:p>
            <a:pPr marL="0" indent="0">
              <a:buNone/>
            </a:pPr>
            <a:r>
              <a:rPr lang="en-GB" sz="2000" dirty="0">
                <a:cs typeface="Calibri" panose="020F0502020204030204" pitchFamily="34" charset="0"/>
              </a:rPr>
              <a:t>*JCVI advises that only individuals </a:t>
            </a:r>
            <a:r>
              <a:rPr lang="en-GB" sz="2000" b="1" dirty="0">
                <a:cs typeface="Calibri" panose="020F0502020204030204" pitchFamily="34" charset="0"/>
              </a:rPr>
              <a:t>aged *18 years and over </a:t>
            </a:r>
            <a:r>
              <a:rPr lang="en-GB" sz="2000" dirty="0">
                <a:cs typeface="Calibri" panose="020F0502020204030204" pitchFamily="34" charset="0"/>
              </a:rPr>
              <a:t>should receive Moderna Spikevax® JN.1 COVID-19 vaccine</a:t>
            </a:r>
            <a:endParaRPr lang="en-GB" sz="2000" dirty="0">
              <a:effectLst/>
              <a:cs typeface="Calibri" panose="020F0502020204030204" pitchFamily="34" charset="0"/>
            </a:endParaRPr>
          </a:p>
          <a:p>
            <a:pPr marL="0" indent="0">
              <a:buNone/>
            </a:pPr>
            <a:endParaRPr lang="en-GB" sz="2000" dirty="0">
              <a:latin typeface="Calibri" panose="020F0502020204030204" pitchFamily="34" charset="0"/>
              <a:cs typeface="Calibri" panose="020F0502020204030204" pitchFamily="34" charset="0"/>
            </a:endParaRPr>
          </a:p>
          <a:p>
            <a:pPr marL="0" indent="0" algn="ctr">
              <a:buNone/>
            </a:pPr>
            <a:r>
              <a:rPr lang="en-GB" sz="2000" u="sng" dirty="0">
                <a:latin typeface="Calibri" panose="020F0502020204030204" pitchFamily="34" charset="0"/>
                <a:cs typeface="Calibri" panose="020F0502020204030204" pitchFamily="34" charset="0"/>
                <a:hlinkClick r:id="rId2"/>
              </a:rPr>
              <a:t> Green Book COVID-19 chapter 14a</a:t>
            </a:r>
            <a:r>
              <a:rPr lang="en-GB" sz="2000" dirty="0">
                <a:latin typeface="Calibri" panose="020F0502020204030204" pitchFamily="34" charset="0"/>
                <a:cs typeface="Calibri" panose="020F0502020204030204" pitchFamily="34" charset="0"/>
              </a:rPr>
              <a:t> </a:t>
            </a:r>
          </a:p>
          <a:p>
            <a:endParaRPr lang="en-GB" sz="2000" dirty="0"/>
          </a:p>
          <a:p>
            <a:endParaRPr lang="en-GB" sz="2000" dirty="0"/>
          </a:p>
        </p:txBody>
      </p:sp>
      <p:sp>
        <p:nvSpPr>
          <p:cNvPr id="5" name="Slide Number Placeholder 4">
            <a:extLst>
              <a:ext uri="{FF2B5EF4-FFF2-40B4-BE49-F238E27FC236}">
                <a16:creationId xmlns:a16="http://schemas.microsoft.com/office/drawing/2014/main" id="{CE32F2B3-D48A-AA08-51B9-16C21EEDA085}"/>
              </a:ext>
            </a:extLst>
          </p:cNvPr>
          <p:cNvSpPr>
            <a:spLocks noGrp="1"/>
          </p:cNvSpPr>
          <p:nvPr>
            <p:ph type="sldNum" sz="quarter" idx="12"/>
          </p:nvPr>
        </p:nvSpPr>
        <p:spPr/>
        <p:txBody>
          <a:bodyPr/>
          <a:lstStyle/>
          <a:p>
            <a:fld id="{561D0CCE-8DCC-44DC-A653-AE62B1D84A52}" type="slidenum">
              <a:rPr lang="en-GB" smtClean="0"/>
              <a:pPr/>
              <a:t>9</a:t>
            </a:fld>
            <a:endParaRPr lang="en-GB"/>
          </a:p>
        </p:txBody>
      </p:sp>
    </p:spTree>
    <p:extLst>
      <p:ext uri="{BB962C8B-B14F-4D97-AF65-F5344CB8AC3E}">
        <p14:creationId xmlns:p14="http://schemas.microsoft.com/office/powerpoint/2010/main" val="3376841476"/>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E292F9FDDF97946BAEAC42ED7AE21B0" ma:contentTypeVersion="14" ma:contentTypeDescription="Create a new document." ma:contentTypeScope="" ma:versionID="c49ca6e32fc7defa2a74b530c8ebe7ee">
  <xsd:schema xmlns:xsd="http://www.w3.org/2001/XMLSchema" xmlns:xs="http://www.w3.org/2001/XMLSchema" xmlns:p="http://schemas.microsoft.com/office/2006/metadata/properties" xmlns:ns2="fd22ef30-2ac2-40dc-8039-cc1d65575c56" xmlns:ns3="f366afda-3745-45ac-b089-2151a6f325da" targetNamespace="http://schemas.microsoft.com/office/2006/metadata/properties" ma:root="true" ma:fieldsID="d193f83ca52a4ac4dc2f9ea7c647fe4f" ns2:_="" ns3:_="">
    <xsd:import namespace="fd22ef30-2ac2-40dc-8039-cc1d65575c56"/>
    <xsd:import namespace="f366afda-3745-45ac-b089-2151a6f325d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22ef30-2ac2-40dc-8039-cc1d65575c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366afda-3745-45ac-b089-2151a6f325da"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3719f14-dfc9-408f-a5e2-0831c2ca3de6}" ma:internalName="TaxCatchAll" ma:showField="CatchAllData" ma:web="f366afda-3745-45ac-b089-2151a6f325da">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d22ef30-2ac2-40dc-8039-cc1d65575c56">
      <Terms xmlns="http://schemas.microsoft.com/office/infopath/2007/PartnerControls"/>
    </lcf76f155ced4ddcb4097134ff3c332f>
    <TaxCatchAll xmlns="f366afda-3745-45ac-b089-2151a6f325da"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99B98C-2847-4A87-854A-2DCCC7E73B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d22ef30-2ac2-40dc-8039-cc1d65575c56"/>
    <ds:schemaRef ds:uri="f366afda-3745-45ac-b089-2151a6f325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9F3318E-419E-4691-9552-64B6766ACA4A}">
  <ds:schemaRefs>
    <ds:schemaRef ds:uri="b7e247b7-cca8-429f-8688-16f83c8fba5f"/>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f30bebb2-c01f-48d0-81da-dc8b123879c2"/>
    <ds:schemaRef ds:uri="http://schemas.microsoft.com/office/2006/documentManagement/types"/>
    <ds:schemaRef ds:uri="http://www.w3.org/XML/1998/namespace"/>
    <ds:schemaRef ds:uri="fd22ef30-2ac2-40dc-8039-cc1d65575c56"/>
    <ds:schemaRef ds:uri="f366afda-3745-45ac-b089-2151a6f325da"/>
  </ds:schemaRefs>
</ds:datastoreItem>
</file>

<file path=customXml/itemProps3.xml><?xml version="1.0" encoding="utf-8"?>
<ds:datastoreItem xmlns:ds="http://schemas.openxmlformats.org/officeDocument/2006/customXml" ds:itemID="{5635DEFA-EF74-478B-A33A-AF8BB4F046C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26644</TotalTime>
  <Words>8212</Words>
  <Application>Microsoft Office PowerPoint</Application>
  <PresentationFormat>Widescreen</PresentationFormat>
  <Paragraphs>531</Paragraphs>
  <Slides>54</Slides>
  <Notes>26</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Office Theme</vt:lpstr>
      <vt:lpstr>PowerPoint Presentation</vt:lpstr>
      <vt:lpstr>Moderna Spikevax® JN.1  COVID-19 vaccine  Autumn 2024</vt:lpstr>
      <vt:lpstr>Acknowledgements</vt:lpstr>
      <vt:lpstr>Pre-requisites to administering COVID-19 vaccine</vt:lpstr>
      <vt:lpstr>JCVI statement on the COVID-19 vaccination programme for autumn 2024 [8 April 2024] published 02 August 2024 (1)</vt:lpstr>
      <vt:lpstr>JCVI statement on the COVID-19 vaccination programme for autumn 2024 [8 April 2024] published 02 August 2024 (2)</vt:lpstr>
      <vt:lpstr>The Winter Respiratory Programme 2024/25,  Welsh Health Circular (2024) 033 published 2 August (1)</vt:lpstr>
      <vt:lpstr>The Winter Respiratory Programme 2024/25,  Welsh Health Circular (2024) 033 published 2 August (2)</vt:lpstr>
      <vt:lpstr>Primary course and population immunity</vt:lpstr>
      <vt:lpstr>Individuals who are severely immunosuppressed </vt:lpstr>
      <vt:lpstr>Severely immunosuppressed: additional doses and intervals </vt:lpstr>
      <vt:lpstr>Severely immunosuppressed: additional doses and intervals </vt:lpstr>
      <vt:lpstr>Severely immunosuppressed: timing of additional doses</vt:lpstr>
      <vt:lpstr>Individuals who receive bone marrow transplant and CAR-T therapy</vt:lpstr>
      <vt:lpstr>Moderna Spikevax JN.1 0.1mg/mL/dose dispersion for injection - COVID-19 vaccine </vt:lpstr>
      <vt:lpstr>Current licence approval to administer Moderna Spikevax® JN.1 COVID-19 vaccine</vt:lpstr>
      <vt:lpstr>Patient Group Directions (PGDs) and  National Protocols</vt:lpstr>
      <vt:lpstr>Key Features of Moderna Spikevax® JN.1  COVID-19 vaccine  </vt:lpstr>
      <vt:lpstr>List of excipients</vt:lpstr>
      <vt:lpstr>Polyethylene glycol (PEG) </vt:lpstr>
      <vt:lpstr>Storage and handling Moderna Spikevax® JN.1 COVID-19 vaccine  </vt:lpstr>
      <vt:lpstr> Instructions once thawed </vt:lpstr>
      <vt:lpstr>Prior to giving the Moderna Spikevax® JN.1   COVID-19 vaccine</vt:lpstr>
      <vt:lpstr>Contraindications - Moderna Spikevax® JN.1   COVID-19 vaccine  </vt:lpstr>
      <vt:lpstr>Presentation- Moderna Spikevax® JN.1  COVID-19 vaccine </vt:lpstr>
      <vt:lpstr>Adverse reactions</vt:lpstr>
      <vt:lpstr>Myocarditis and pericarditis</vt:lpstr>
      <vt:lpstr>Guillain-Barré syndrome (GBS)</vt:lpstr>
      <vt:lpstr>Individuals with a history of immune thrombocytopenia </vt:lpstr>
      <vt:lpstr>Capillary leak syndrome</vt:lpstr>
      <vt:lpstr>Erythema multiforme</vt:lpstr>
      <vt:lpstr>Potential other adverse reactions</vt:lpstr>
      <vt:lpstr>Pregnancy</vt:lpstr>
      <vt:lpstr>Breastfeeding</vt:lpstr>
      <vt:lpstr>Co-administration with other vaccines</vt:lpstr>
      <vt:lpstr>Consumables for use with Moderna Spikevax® JN.1 0.1mg/mL/dose dispersion for injection - COVID-19 vaccine   </vt:lpstr>
      <vt:lpstr>GBUK Safety Syringe 1ml 25G x 25mm with needle cover for the administration of Moderna Spikevax® JN.1 COVID-19 vaccine</vt:lpstr>
      <vt:lpstr>PowerPoint Presentation</vt:lpstr>
      <vt:lpstr>Vaccination site</vt:lpstr>
      <vt:lpstr>Vaccinating Individuals with bleeding disorders</vt:lpstr>
      <vt:lpstr>Individuals with history of COVID-19 infection</vt:lpstr>
      <vt:lpstr>Post vaccination waiting times</vt:lpstr>
      <vt:lpstr>Reporting Adverse Events </vt:lpstr>
      <vt:lpstr>Key messages</vt:lpstr>
      <vt:lpstr>Public resources autumn 2024</vt:lpstr>
      <vt:lpstr>Patient leaflets </vt:lpstr>
      <vt:lpstr>Resources for COVID-19 campaigns (1)</vt:lpstr>
      <vt:lpstr>Resources for autumn Campaign (2)</vt:lpstr>
      <vt:lpstr>Clinical script</vt:lpstr>
      <vt:lpstr>Using motivational interviewing  for better conversations  </vt:lpstr>
      <vt:lpstr>PowerPoint Presentation</vt:lpstr>
      <vt:lpstr>Further information (1)</vt:lpstr>
      <vt:lpstr>Further information (2)</vt:lpstr>
      <vt:lpstr>Additional information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Hawys Youlden (Public Health Wales - No.2 Capital Quarter)</cp:lastModifiedBy>
  <cp:revision>363</cp:revision>
  <dcterms:created xsi:type="dcterms:W3CDTF">2020-12-14T08:16:43Z</dcterms:created>
  <dcterms:modified xsi:type="dcterms:W3CDTF">2024-09-19T09:40:50Z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0x0101005E292F9FDDF97946BAEAC42ED7AE21B0</vt:lpwstr>
  </property>
</Properties>
</file>