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87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8E95EDB-3E46-4B20-966F-23A60AE919E8}" type="datetimeFigureOut">
              <a:rPr lang="en-GB" smtClean="0"/>
              <a:t>31/08/2021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E95EDB-3E46-4B20-966F-23A60AE919E8}" type="datetimeFigureOut">
              <a:rPr lang="en-GB" smtClean="0"/>
              <a:t>31/08/2021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E95EDB-3E46-4B20-966F-23A60AE919E8}" type="datetimeFigureOut">
              <a:rPr lang="en-GB" smtClean="0"/>
              <a:t>31/08/2021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E95EDB-3E46-4B20-966F-23A60AE919E8}" type="datetimeFigureOut">
              <a:rPr lang="en-GB" smtClean="0"/>
              <a:t>31/08/2021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E95EDB-3E46-4B20-966F-23A60AE919E8}" type="datetimeFigureOut">
              <a:rPr lang="en-GB" smtClean="0"/>
              <a:t>31/08/2021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8E95EDB-3E46-4B20-966F-23A60AE919E8}" type="datetimeFigureOut">
              <a:rPr lang="en-GB" smtClean="0"/>
              <a:t>31/08/2021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8E95EDB-3E46-4B20-966F-23A60AE919E8}" type="datetimeFigureOut">
              <a:rPr lang="en-GB" smtClean="0"/>
              <a:t>31/08/2021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8E95EDB-3E46-4B20-966F-23A60AE919E8}" type="datetimeFigureOut">
              <a:rPr lang="en-GB" smtClean="0"/>
              <a:t>31/08/2021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E95EDB-3E46-4B20-966F-23A60AE919E8}" type="datetimeFigureOut">
              <a:rPr lang="en-GB" smtClean="0"/>
              <a:t>31/08/2021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95EDB-3E46-4B20-966F-23A60AE919E8}" type="datetimeFigureOut">
              <a:rPr lang="en-GB" smtClean="0"/>
              <a:t>31/08/2021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95EDB-3E46-4B20-966F-23A60AE919E8}" type="datetimeFigureOut">
              <a:rPr lang="en-GB" smtClean="0"/>
              <a:t>31/08/2021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B90DA3-821C-4C91-B3DD-FB8DB19E6BA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E95EDB-3E46-4B20-966F-23A60AE919E8}" type="datetimeFigureOut">
              <a:rPr lang="en-GB" smtClean="0"/>
              <a:t>31/08/2021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90DA3-821C-4C91-B3DD-FB8DB19E6BA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293096"/>
            <a:ext cx="9144000" cy="1938992"/>
          </a:xfrm>
          <a:prstGeom prst="rect">
            <a:avLst/>
          </a:prstGeom>
          <a:noFill/>
        </p:spPr>
        <p:txBody>
          <a:bodyPr wrap="square" rtlCol="0">
            <a:spAutoFit/>
          </a:bodyPr>
          <a:lstStyle/>
          <a:p>
            <a:pPr algn="ctr"/>
            <a:r>
              <a:rPr lang="en-GB" sz="6000" dirty="0" smtClean="0">
                <a:solidFill>
                  <a:srgbClr val="00B050"/>
                </a:solidFill>
                <a:latin typeface="Berlin Sans FB Demi" pitchFamily="34" charset="0"/>
              </a:rPr>
              <a:t>The Target </a:t>
            </a:r>
          </a:p>
          <a:p>
            <a:pPr algn="ctr"/>
            <a:r>
              <a:rPr lang="en-GB" sz="6000" dirty="0" smtClean="0">
                <a:solidFill>
                  <a:srgbClr val="00B050"/>
                </a:solidFill>
                <a:latin typeface="Berlin Sans FB Demi" pitchFamily="34" charset="0"/>
              </a:rPr>
              <a:t>Audience</a:t>
            </a:r>
            <a:endParaRPr lang="en-GB" sz="6000" dirty="0">
              <a:solidFill>
                <a:srgbClr val="00B050"/>
              </a:solidFill>
              <a:latin typeface="Berlin Sans FB Demi" pitchFamily="34" charset="0"/>
            </a:endParaRPr>
          </a:p>
        </p:txBody>
      </p:sp>
      <p:pic>
        <p:nvPicPr>
          <p:cNvPr id="11266" name="Picture 2" descr="https://images.unsplash.com/photo-1489599849927-2ee91cede3ba?dpr=1&amp;auto=format&amp;fit=crop&amp;w=1000&amp;q=80&amp;cs=tinysrgb"/>
          <p:cNvPicPr>
            <a:picLocks noChangeAspect="1" noChangeArrowheads="1"/>
          </p:cNvPicPr>
          <p:nvPr/>
        </p:nvPicPr>
        <p:blipFill>
          <a:blip r:embed="rId2" cstate="print"/>
          <a:srcRect/>
          <a:stretch>
            <a:fillRect/>
          </a:stretch>
        </p:blipFill>
        <p:spPr bwMode="auto">
          <a:xfrm>
            <a:off x="0" y="-27384"/>
            <a:ext cx="9144000" cy="410445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04664"/>
            <a:ext cx="9144000" cy="646331"/>
          </a:xfrm>
          <a:prstGeom prst="rect">
            <a:avLst/>
          </a:prstGeom>
          <a:noFill/>
        </p:spPr>
        <p:txBody>
          <a:bodyPr wrap="square" rtlCol="0">
            <a:spAutoFit/>
          </a:bodyPr>
          <a:lstStyle/>
          <a:p>
            <a:pPr algn="ctr"/>
            <a:r>
              <a:rPr lang="en-GB" sz="3600" b="1" dirty="0" smtClean="0">
                <a:solidFill>
                  <a:srgbClr val="00B050"/>
                </a:solidFill>
              </a:rPr>
              <a:t>A bit of background...</a:t>
            </a:r>
            <a:endParaRPr lang="en-GB" sz="3600" b="1" dirty="0">
              <a:solidFill>
                <a:srgbClr val="00B050"/>
              </a:solidFill>
            </a:endParaRPr>
          </a:p>
        </p:txBody>
      </p:sp>
      <p:sp>
        <p:nvSpPr>
          <p:cNvPr id="5" name="TextBox 4"/>
          <p:cNvSpPr txBox="1"/>
          <p:nvPr/>
        </p:nvSpPr>
        <p:spPr>
          <a:xfrm>
            <a:off x="539552" y="1052736"/>
            <a:ext cx="8064896" cy="1200329"/>
          </a:xfrm>
          <a:prstGeom prst="rect">
            <a:avLst/>
          </a:prstGeom>
          <a:noFill/>
        </p:spPr>
        <p:txBody>
          <a:bodyPr wrap="square" rtlCol="0">
            <a:spAutoFit/>
          </a:bodyPr>
          <a:lstStyle/>
          <a:p>
            <a:pPr algn="ctr"/>
            <a:r>
              <a:rPr lang="en-GB" dirty="0" smtClean="0"/>
              <a:t>It is against the law for tobacco companies to advertise cigarettes in the UK. However, this has not always been the case...</a:t>
            </a:r>
          </a:p>
          <a:p>
            <a:endParaRPr lang="en-GB" dirty="0"/>
          </a:p>
          <a:p>
            <a:r>
              <a:rPr lang="en-GB" dirty="0" smtClean="0"/>
              <a:t>Does anyone remember seeing smoking in Disney films when they were younger?</a:t>
            </a:r>
            <a:endParaRPr lang="en-GB" dirty="0"/>
          </a:p>
        </p:txBody>
      </p:sp>
      <p:pic>
        <p:nvPicPr>
          <p:cNvPr id="15362" name="Picture 2" descr="Image result for disney films smoking"/>
          <p:cNvPicPr>
            <a:picLocks noChangeAspect="1" noChangeArrowheads="1"/>
          </p:cNvPicPr>
          <p:nvPr/>
        </p:nvPicPr>
        <p:blipFill>
          <a:blip r:embed="rId2" cstate="print"/>
          <a:srcRect/>
          <a:stretch>
            <a:fillRect/>
          </a:stretch>
        </p:blipFill>
        <p:spPr bwMode="auto">
          <a:xfrm>
            <a:off x="179512" y="2564904"/>
            <a:ext cx="3672408" cy="1946883"/>
          </a:xfrm>
          <a:prstGeom prst="rect">
            <a:avLst/>
          </a:prstGeom>
          <a:noFill/>
        </p:spPr>
      </p:pic>
      <p:pic>
        <p:nvPicPr>
          <p:cNvPr id="15366" name="Picture 6" descr="Image result for smoking in disney films"/>
          <p:cNvPicPr>
            <a:picLocks noChangeAspect="1" noChangeArrowheads="1"/>
          </p:cNvPicPr>
          <p:nvPr/>
        </p:nvPicPr>
        <p:blipFill>
          <a:blip r:embed="rId3" cstate="print"/>
          <a:srcRect/>
          <a:stretch>
            <a:fillRect/>
          </a:stretch>
        </p:blipFill>
        <p:spPr bwMode="auto">
          <a:xfrm>
            <a:off x="5292080" y="2564904"/>
            <a:ext cx="3672408" cy="1944216"/>
          </a:xfrm>
          <a:prstGeom prst="rect">
            <a:avLst/>
          </a:prstGeom>
          <a:noFill/>
        </p:spPr>
      </p:pic>
      <p:pic>
        <p:nvPicPr>
          <p:cNvPr id="15364" name="Picture 4" descr="Image result for disney films smoking"/>
          <p:cNvPicPr>
            <a:picLocks noChangeAspect="1" noChangeArrowheads="1"/>
          </p:cNvPicPr>
          <p:nvPr/>
        </p:nvPicPr>
        <p:blipFill>
          <a:blip r:embed="rId4" cstate="print"/>
          <a:srcRect/>
          <a:stretch>
            <a:fillRect/>
          </a:stretch>
        </p:blipFill>
        <p:spPr bwMode="auto">
          <a:xfrm>
            <a:off x="2771800" y="4149080"/>
            <a:ext cx="3691548" cy="1944216"/>
          </a:xfrm>
          <a:prstGeom prst="rect">
            <a:avLst/>
          </a:prstGeom>
          <a:noFill/>
        </p:spPr>
      </p:pic>
      <p:sp>
        <p:nvSpPr>
          <p:cNvPr id="9" name="TextBox 8"/>
          <p:cNvSpPr txBox="1"/>
          <p:nvPr/>
        </p:nvSpPr>
        <p:spPr>
          <a:xfrm>
            <a:off x="755576" y="4499828"/>
            <a:ext cx="1944216" cy="369332"/>
          </a:xfrm>
          <a:prstGeom prst="rect">
            <a:avLst/>
          </a:prstGeom>
          <a:noFill/>
        </p:spPr>
        <p:txBody>
          <a:bodyPr wrap="square" rtlCol="0">
            <a:spAutoFit/>
          </a:bodyPr>
          <a:lstStyle/>
          <a:p>
            <a:pPr algn="ctr"/>
            <a:r>
              <a:rPr lang="en-GB" dirty="0" smtClean="0"/>
              <a:t>101 Dalmatians</a:t>
            </a:r>
            <a:endParaRPr lang="en-GB" dirty="0"/>
          </a:p>
        </p:txBody>
      </p:sp>
      <p:sp>
        <p:nvSpPr>
          <p:cNvPr id="10" name="TextBox 9"/>
          <p:cNvSpPr txBox="1"/>
          <p:nvPr/>
        </p:nvSpPr>
        <p:spPr>
          <a:xfrm>
            <a:off x="6300192" y="4509120"/>
            <a:ext cx="1944216" cy="369332"/>
          </a:xfrm>
          <a:prstGeom prst="rect">
            <a:avLst/>
          </a:prstGeom>
          <a:noFill/>
        </p:spPr>
        <p:txBody>
          <a:bodyPr wrap="square" rtlCol="0">
            <a:spAutoFit/>
          </a:bodyPr>
          <a:lstStyle/>
          <a:p>
            <a:pPr algn="ctr"/>
            <a:r>
              <a:rPr lang="en-GB" dirty="0" smtClean="0"/>
              <a:t>Aladdin</a:t>
            </a:r>
            <a:endParaRPr lang="en-GB" dirty="0"/>
          </a:p>
        </p:txBody>
      </p:sp>
      <p:sp>
        <p:nvSpPr>
          <p:cNvPr id="11" name="TextBox 10"/>
          <p:cNvSpPr txBox="1"/>
          <p:nvPr/>
        </p:nvSpPr>
        <p:spPr>
          <a:xfrm>
            <a:off x="3635896" y="6093296"/>
            <a:ext cx="1944216" cy="369332"/>
          </a:xfrm>
          <a:prstGeom prst="rect">
            <a:avLst/>
          </a:prstGeom>
          <a:noFill/>
        </p:spPr>
        <p:txBody>
          <a:bodyPr wrap="square" rtlCol="0">
            <a:spAutoFit/>
          </a:bodyPr>
          <a:lstStyle/>
          <a:p>
            <a:pPr algn="ctr"/>
            <a:r>
              <a:rPr lang="en-GB" dirty="0" smtClean="0"/>
              <a:t>Pinocchio</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66"/>
                                        </p:tgtEl>
                                        <p:attrNameLst>
                                          <p:attrName>style.visibility</p:attrName>
                                        </p:attrNameLst>
                                      </p:cBhvr>
                                      <p:to>
                                        <p:strVal val="visible"/>
                                      </p:to>
                                    </p:set>
                                    <p:animEffect transition="in" filter="fade">
                                      <p:cBhvr>
                                        <p:cTn id="17" dur="2000"/>
                                        <p:tgtEl>
                                          <p:spTgt spid="1536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364"/>
                                        </p:tgtEl>
                                        <p:attrNameLst>
                                          <p:attrName>style.visibility</p:attrName>
                                        </p:attrNameLst>
                                      </p:cBhvr>
                                      <p:to>
                                        <p:strVal val="visible"/>
                                      </p:to>
                                    </p:set>
                                    <p:animEffect transition="in" filter="fade">
                                      <p:cBhvr>
                                        <p:cTn id="27" dur="2000"/>
                                        <p:tgtEl>
                                          <p:spTgt spid="1536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76672"/>
            <a:ext cx="9144000" cy="646331"/>
          </a:xfrm>
          <a:prstGeom prst="rect">
            <a:avLst/>
          </a:prstGeom>
          <a:noFill/>
        </p:spPr>
        <p:txBody>
          <a:bodyPr wrap="square" rtlCol="0">
            <a:spAutoFit/>
          </a:bodyPr>
          <a:lstStyle/>
          <a:p>
            <a:pPr algn="ctr"/>
            <a:r>
              <a:rPr lang="en-GB" sz="3600" b="1" dirty="0" smtClean="0">
                <a:solidFill>
                  <a:srgbClr val="00B050"/>
                </a:solidFill>
              </a:rPr>
              <a:t>Why ban tobacco advertising?</a:t>
            </a:r>
            <a:endParaRPr lang="en-GB" sz="3600" b="1" dirty="0">
              <a:solidFill>
                <a:srgbClr val="00B050"/>
              </a:solidFill>
            </a:endParaRPr>
          </a:p>
        </p:txBody>
      </p:sp>
      <p:sp>
        <p:nvSpPr>
          <p:cNvPr id="5" name="TextBox 4"/>
          <p:cNvSpPr txBox="1"/>
          <p:nvPr/>
        </p:nvSpPr>
        <p:spPr>
          <a:xfrm>
            <a:off x="0" y="1762358"/>
            <a:ext cx="9144000" cy="3754874"/>
          </a:xfrm>
          <a:prstGeom prst="rect">
            <a:avLst/>
          </a:prstGeom>
          <a:noFill/>
        </p:spPr>
        <p:txBody>
          <a:bodyPr wrap="square" rtlCol="0">
            <a:spAutoFit/>
          </a:bodyPr>
          <a:lstStyle/>
          <a:p>
            <a:pPr algn="ctr">
              <a:buFont typeface="Arial" pitchFamily="34" charset="0"/>
              <a:buChar char="•"/>
            </a:pPr>
            <a:r>
              <a:rPr lang="en-GB" sz="2000" dirty="0" smtClean="0"/>
              <a:t> Smoking is the leading cause of preventable death in the UK</a:t>
            </a:r>
          </a:p>
          <a:p>
            <a:pPr algn="ctr"/>
            <a:endParaRPr lang="en-GB" sz="2000" dirty="0" smtClean="0"/>
          </a:p>
          <a:p>
            <a:pPr algn="ctr">
              <a:buFont typeface="Arial" pitchFamily="34" charset="0"/>
              <a:buChar char="•"/>
            </a:pPr>
            <a:r>
              <a:rPr lang="en-GB" sz="2000" dirty="0"/>
              <a:t> </a:t>
            </a:r>
            <a:r>
              <a:rPr lang="en-GB" sz="2000" dirty="0" smtClean="0"/>
              <a:t>78% of young people across the world report regular exposure to some form of tobacco advertising or promotion (WHO, 2013)</a:t>
            </a:r>
          </a:p>
          <a:p>
            <a:pPr algn="ctr"/>
            <a:endParaRPr lang="en-GB" sz="2000" dirty="0" smtClean="0"/>
          </a:p>
          <a:p>
            <a:pPr algn="ctr">
              <a:buFont typeface="Arial" pitchFamily="34" charset="0"/>
              <a:buChar char="•"/>
            </a:pPr>
            <a:r>
              <a:rPr lang="en-GB" sz="2000" dirty="0"/>
              <a:t> </a:t>
            </a:r>
            <a:r>
              <a:rPr lang="en-GB" sz="2000" dirty="0" smtClean="0"/>
              <a:t>Young people are in a position where they can be influenced by celebrities, television and other forms of media</a:t>
            </a:r>
          </a:p>
          <a:p>
            <a:pPr algn="ctr">
              <a:buFont typeface="Arial" pitchFamily="34" charset="0"/>
              <a:buChar char="•"/>
            </a:pPr>
            <a:endParaRPr lang="en-GB" sz="2000" dirty="0"/>
          </a:p>
          <a:p>
            <a:pPr algn="ctr">
              <a:buFont typeface="Arial" pitchFamily="34" charset="0"/>
              <a:buChar char="•"/>
            </a:pPr>
            <a:r>
              <a:rPr lang="en-GB" sz="2000" dirty="0" smtClean="0"/>
              <a:t> Seeing tobacco advertising makes it seem like the normal thing to do. In Wales smoking has been banned from indoor spaces and in some outdoor places to de-normalise smoking and allow children to grow up in a smoke free environment </a:t>
            </a:r>
          </a:p>
          <a:p>
            <a:pPr algn="ctr">
              <a:buFont typeface="Arial" pitchFamily="34" charset="0"/>
              <a:buChar char="•"/>
            </a:pP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04664"/>
            <a:ext cx="9144000" cy="646331"/>
          </a:xfrm>
          <a:prstGeom prst="rect">
            <a:avLst/>
          </a:prstGeom>
          <a:noFill/>
        </p:spPr>
        <p:txBody>
          <a:bodyPr wrap="square" rtlCol="0">
            <a:spAutoFit/>
          </a:bodyPr>
          <a:lstStyle/>
          <a:p>
            <a:pPr algn="ctr"/>
            <a:r>
              <a:rPr lang="en-GB" sz="3600" b="1" dirty="0" smtClean="0">
                <a:solidFill>
                  <a:srgbClr val="00B050"/>
                </a:solidFill>
              </a:rPr>
              <a:t>Other techniques...</a:t>
            </a:r>
            <a:endParaRPr lang="en-GB" sz="3600" b="1" dirty="0">
              <a:solidFill>
                <a:srgbClr val="00B050"/>
              </a:solidFill>
            </a:endParaRPr>
          </a:p>
        </p:txBody>
      </p:sp>
      <p:sp>
        <p:nvSpPr>
          <p:cNvPr id="5" name="TextBox 4"/>
          <p:cNvSpPr txBox="1"/>
          <p:nvPr/>
        </p:nvSpPr>
        <p:spPr>
          <a:xfrm>
            <a:off x="0" y="1762358"/>
            <a:ext cx="9144000" cy="4093428"/>
          </a:xfrm>
          <a:prstGeom prst="rect">
            <a:avLst/>
          </a:prstGeom>
          <a:noFill/>
        </p:spPr>
        <p:txBody>
          <a:bodyPr wrap="square" rtlCol="0">
            <a:spAutoFit/>
          </a:bodyPr>
          <a:lstStyle/>
          <a:p>
            <a:pPr algn="ctr"/>
            <a:r>
              <a:rPr lang="en-GB" sz="2000" dirty="0" smtClean="0"/>
              <a:t>Whilst advertising smoking on television and billboards has been banned it is a bit more difficult to monitor tobacco advertising in other media.</a:t>
            </a:r>
          </a:p>
          <a:p>
            <a:pPr algn="ctr"/>
            <a:endParaRPr lang="en-GB" sz="2000" dirty="0"/>
          </a:p>
          <a:p>
            <a:pPr algn="ctr"/>
            <a:r>
              <a:rPr lang="en-GB" sz="2000" dirty="0" smtClean="0"/>
              <a:t>Until a few years ago actors and film companies accepted payments to smoke and use particular cigarette brands in their films. </a:t>
            </a:r>
            <a:endParaRPr lang="en-GB" sz="2000" dirty="0"/>
          </a:p>
          <a:p>
            <a:pPr algn="ctr"/>
            <a:endParaRPr lang="en-GB" sz="2000" dirty="0" smtClean="0"/>
          </a:p>
          <a:p>
            <a:pPr algn="ctr"/>
            <a:r>
              <a:rPr lang="en-GB" sz="2000" dirty="0" smtClean="0"/>
              <a:t>This is a bit more difficult with media such as music videos. Music videos that are made in the UK are not able to portray smoking however this law does not apply to other countries. Therefore, videos made in America are able to glamorise smoking by showing celebrities using cigarettes and these are shown on television and accessed on YouTube and other websites.</a:t>
            </a:r>
          </a:p>
          <a:p>
            <a:pPr algn="ctr"/>
            <a:endParaRPr lang="en-GB" sz="2000" dirty="0"/>
          </a:p>
          <a:p>
            <a:pPr algn="ctr"/>
            <a:r>
              <a:rPr lang="en-GB" sz="2000" dirty="0" smtClean="0"/>
              <a:t>Here are some examples:</a:t>
            </a:r>
            <a:endParaRPr lang="en-GB"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04664"/>
            <a:ext cx="9144000" cy="923330"/>
          </a:xfrm>
          <a:prstGeom prst="rect">
            <a:avLst/>
          </a:prstGeom>
          <a:noFill/>
        </p:spPr>
        <p:txBody>
          <a:bodyPr wrap="square" rtlCol="0">
            <a:spAutoFit/>
          </a:bodyPr>
          <a:lstStyle/>
          <a:p>
            <a:pPr algn="ctr"/>
            <a:r>
              <a:rPr lang="en-GB" b="1" dirty="0"/>
              <a:t>Rihanna featuring Calvin Harris – We Found Love Music Video</a:t>
            </a:r>
            <a:endParaRPr lang="en-GB" dirty="0"/>
          </a:p>
          <a:p>
            <a:pPr algn="ctr"/>
            <a:r>
              <a:rPr lang="en-GB" b="1" dirty="0"/>
              <a:t/>
            </a:r>
            <a:br>
              <a:rPr lang="en-GB" b="1" dirty="0"/>
            </a:br>
            <a:endParaRPr lang="en-GB" dirty="0"/>
          </a:p>
        </p:txBody>
      </p:sp>
      <p:pic>
        <p:nvPicPr>
          <p:cNvPr id="18434" name="Picture 2" descr="Image result for smoking in music videos"/>
          <p:cNvPicPr>
            <a:picLocks noChangeAspect="1" noChangeArrowheads="1"/>
          </p:cNvPicPr>
          <p:nvPr/>
        </p:nvPicPr>
        <p:blipFill>
          <a:blip r:embed="rId2" cstate="print"/>
          <a:srcRect/>
          <a:stretch>
            <a:fillRect/>
          </a:stretch>
        </p:blipFill>
        <p:spPr bwMode="auto">
          <a:xfrm>
            <a:off x="0" y="1124744"/>
            <a:ext cx="9144000" cy="5400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smoking in music videos"/>
          <p:cNvPicPr>
            <a:picLocks noChangeAspect="1" noChangeArrowheads="1"/>
          </p:cNvPicPr>
          <p:nvPr/>
        </p:nvPicPr>
        <p:blipFill>
          <a:blip r:embed="rId2" cstate="print"/>
          <a:srcRect/>
          <a:stretch>
            <a:fillRect/>
          </a:stretch>
        </p:blipFill>
        <p:spPr bwMode="auto">
          <a:xfrm>
            <a:off x="0" y="1124744"/>
            <a:ext cx="9144000" cy="5472608"/>
          </a:xfrm>
          <a:prstGeom prst="rect">
            <a:avLst/>
          </a:prstGeom>
          <a:noFill/>
        </p:spPr>
      </p:pic>
      <p:sp>
        <p:nvSpPr>
          <p:cNvPr id="5" name="TextBox 4"/>
          <p:cNvSpPr txBox="1"/>
          <p:nvPr/>
        </p:nvSpPr>
        <p:spPr>
          <a:xfrm>
            <a:off x="0" y="323364"/>
            <a:ext cx="9144000" cy="369332"/>
          </a:xfrm>
          <a:prstGeom prst="rect">
            <a:avLst/>
          </a:prstGeom>
          <a:noFill/>
        </p:spPr>
        <p:txBody>
          <a:bodyPr wrap="square" rtlCol="0">
            <a:spAutoFit/>
          </a:bodyPr>
          <a:lstStyle/>
          <a:p>
            <a:pPr algn="ctr"/>
            <a:r>
              <a:rPr lang="en-GB" b="1" dirty="0"/>
              <a:t>Mike </a:t>
            </a:r>
            <a:r>
              <a:rPr lang="en-GB" b="1" dirty="0" err="1"/>
              <a:t>WiLL</a:t>
            </a:r>
            <a:r>
              <a:rPr lang="en-GB" b="1" dirty="0"/>
              <a:t> </a:t>
            </a:r>
            <a:r>
              <a:rPr lang="en-GB" b="1" dirty="0" smtClean="0"/>
              <a:t>Made-It featuring </a:t>
            </a:r>
            <a:r>
              <a:rPr lang="en-GB" b="1" dirty="0"/>
              <a:t>Miley Cyrus, Wiz </a:t>
            </a:r>
            <a:r>
              <a:rPr lang="en-GB" b="1" dirty="0" err="1"/>
              <a:t>Khalifa</a:t>
            </a:r>
            <a:r>
              <a:rPr lang="en-GB" b="1" dirty="0"/>
              <a:t>, Juicy </a:t>
            </a:r>
            <a:r>
              <a:rPr lang="en-GB" b="1" dirty="0" smtClean="0"/>
              <a:t>J – 23 Music Video</a:t>
            </a:r>
            <a:endParaRPr lang="en-GB"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g easy smoking video"/>
          <p:cNvPicPr/>
          <p:nvPr/>
        </p:nvPicPr>
        <p:blipFill>
          <a:blip r:embed="rId2" cstate="print"/>
          <a:srcRect/>
          <a:stretch>
            <a:fillRect/>
          </a:stretch>
        </p:blipFill>
        <p:spPr bwMode="auto">
          <a:xfrm>
            <a:off x="-36512" y="1156186"/>
            <a:ext cx="9180512" cy="5225142"/>
          </a:xfrm>
          <a:prstGeom prst="rect">
            <a:avLst/>
          </a:prstGeom>
          <a:noFill/>
          <a:ln w="9525">
            <a:noFill/>
            <a:miter lim="800000"/>
            <a:headEnd/>
            <a:tailEnd/>
          </a:ln>
        </p:spPr>
      </p:pic>
      <p:sp>
        <p:nvSpPr>
          <p:cNvPr id="8" name="TextBox 7"/>
          <p:cNvSpPr txBox="1"/>
          <p:nvPr/>
        </p:nvSpPr>
        <p:spPr>
          <a:xfrm>
            <a:off x="0" y="404664"/>
            <a:ext cx="9144000" cy="646331"/>
          </a:xfrm>
          <a:prstGeom prst="rect">
            <a:avLst/>
          </a:prstGeom>
          <a:noFill/>
        </p:spPr>
        <p:txBody>
          <a:bodyPr wrap="square" rtlCol="0">
            <a:spAutoFit/>
          </a:bodyPr>
          <a:lstStyle/>
          <a:p>
            <a:pPr algn="ctr"/>
            <a:r>
              <a:rPr lang="en-GB" b="1" dirty="0"/>
              <a:t>G-Easy – Been On Music Video</a:t>
            </a:r>
            <a:endParaRPr lang="en-GB" dirty="0"/>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412776"/>
            <a:ext cx="9144000" cy="4431983"/>
          </a:xfrm>
          <a:prstGeom prst="rect">
            <a:avLst/>
          </a:prstGeom>
          <a:noFill/>
        </p:spPr>
        <p:txBody>
          <a:bodyPr wrap="square" rtlCol="0">
            <a:spAutoFit/>
          </a:bodyPr>
          <a:lstStyle/>
          <a:p>
            <a:pPr algn="ctr"/>
            <a:r>
              <a:rPr lang="en-GB" sz="2400" dirty="0" smtClean="0"/>
              <a:t>Have you ever bought something because of the way it was advertised?</a:t>
            </a:r>
          </a:p>
          <a:p>
            <a:pPr algn="ctr"/>
            <a:endParaRPr lang="en-GB" sz="2400" dirty="0"/>
          </a:p>
          <a:p>
            <a:pPr algn="ctr"/>
            <a:r>
              <a:rPr lang="en-GB" sz="2400" dirty="0" smtClean="0"/>
              <a:t>How </a:t>
            </a:r>
            <a:r>
              <a:rPr lang="en-GB" sz="2400" dirty="0"/>
              <a:t>old are the majority of people who watch music videos</a:t>
            </a:r>
            <a:r>
              <a:rPr lang="en-GB" sz="2400" dirty="0" smtClean="0"/>
              <a:t>?</a:t>
            </a:r>
          </a:p>
          <a:p>
            <a:pPr algn="ctr"/>
            <a:endParaRPr lang="en-GB" sz="2400" dirty="0"/>
          </a:p>
          <a:p>
            <a:pPr algn="ctr"/>
            <a:r>
              <a:rPr lang="en-GB" sz="2400" dirty="0" smtClean="0"/>
              <a:t>Do you think young people could be influenced by this?</a:t>
            </a:r>
          </a:p>
          <a:p>
            <a:pPr algn="ctr"/>
            <a:endParaRPr lang="en-GB" sz="2400" dirty="0"/>
          </a:p>
          <a:p>
            <a:pPr algn="ctr"/>
            <a:r>
              <a:rPr lang="en-GB" sz="2400" dirty="0" smtClean="0"/>
              <a:t>Do you think the cigarette companies are making money from this?</a:t>
            </a:r>
          </a:p>
          <a:p>
            <a:pPr algn="ctr"/>
            <a:endParaRPr lang="en-GB" sz="2400" b="1" dirty="0"/>
          </a:p>
          <a:p>
            <a:pPr algn="ctr"/>
            <a:r>
              <a:rPr lang="en-GB" sz="2400" dirty="0" smtClean="0"/>
              <a:t>Do you think this is a form of advertising?</a:t>
            </a:r>
            <a:endParaRPr lang="en-GB" sz="2400" b="1" dirty="0"/>
          </a:p>
          <a:p>
            <a:pPr algn="ctr"/>
            <a:endParaRPr lang="en-GB" sz="2400" dirty="0" smtClean="0"/>
          </a:p>
          <a:p>
            <a:pPr algn="ctr"/>
            <a:r>
              <a:rPr lang="en-GB" sz="2400" dirty="0" smtClean="0"/>
              <a:t>Do </a:t>
            </a:r>
            <a:r>
              <a:rPr lang="en-GB" sz="2400" dirty="0"/>
              <a:t>you think this should be allowed?</a:t>
            </a:r>
            <a:endParaRPr lang="en-GB" sz="2400" b="1" dirty="0"/>
          </a:p>
          <a:p>
            <a:endParaRPr lang="en-GB" dirty="0"/>
          </a:p>
        </p:txBody>
      </p:sp>
      <p:sp>
        <p:nvSpPr>
          <p:cNvPr id="6" name="TextBox 5"/>
          <p:cNvSpPr txBox="1"/>
          <p:nvPr/>
        </p:nvSpPr>
        <p:spPr>
          <a:xfrm>
            <a:off x="0" y="404664"/>
            <a:ext cx="9144000" cy="646331"/>
          </a:xfrm>
          <a:prstGeom prst="rect">
            <a:avLst/>
          </a:prstGeom>
          <a:noFill/>
        </p:spPr>
        <p:txBody>
          <a:bodyPr wrap="square" rtlCol="0">
            <a:spAutoFit/>
          </a:bodyPr>
          <a:lstStyle/>
          <a:p>
            <a:pPr algn="ctr"/>
            <a:r>
              <a:rPr lang="en-GB" sz="3600" b="1" dirty="0" smtClean="0">
                <a:solidFill>
                  <a:srgbClr val="00B050"/>
                </a:solidFill>
              </a:rPr>
              <a:t>Questions for discussion...</a:t>
            </a:r>
            <a:endParaRPr lang="en-GB" sz="3600" b="1" dirty="0">
              <a:solidFill>
                <a:srgbClr val="00B05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3" ma:contentTypeDescription="Create a new document." ma:contentTypeScope="" ma:versionID="9b843d2cf7e9a0b5cfd607de2759b190">
  <xsd:schema xmlns:xsd="http://www.w3.org/2001/XMLSchema" xmlns:xs="http://www.w3.org/2001/XMLSchema" xmlns:p="http://schemas.microsoft.com/office/2006/metadata/properties" xmlns:ns3="f30bebb2-c01f-48d0-81da-dc8b123879c2" xmlns:ns4="b7e247b7-cca8-429f-8688-16f83c8fba5f" targetNamespace="http://schemas.microsoft.com/office/2006/metadata/properties" ma:root="true" ma:fieldsID="c43969857e82b255fdcdf2af429e140d" ns3:_="" ns4:_="">
    <xsd:import namespace="f30bebb2-c01f-48d0-81da-dc8b123879c2"/>
    <xsd:import namespace="b7e247b7-cca8-429f-8688-16f83c8fba5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7D98DE-A681-4FF6-BB04-0DF9E15A4B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b7e247b7-cca8-429f-8688-16f83c8fb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6B6AEA2-BCE9-4E2F-828E-A02552B67735}">
  <ds:schemaRefs>
    <ds:schemaRef ds:uri="http://schemas.microsoft.com/sharepoint/v3/contenttype/forms"/>
  </ds:schemaRefs>
</ds:datastoreItem>
</file>

<file path=customXml/itemProps3.xml><?xml version="1.0" encoding="utf-8"?>
<ds:datastoreItem xmlns:ds="http://schemas.openxmlformats.org/officeDocument/2006/customXml" ds:itemID="{09E8737A-EA66-4D3C-A127-156742461F0E}">
  <ds:schemaRefs>
    <ds:schemaRef ds:uri="http://schemas.microsoft.com/office/2006/documentManagement/types"/>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114</TotalTime>
  <Words>381</Words>
  <Application>Microsoft Office PowerPoint</Application>
  <PresentationFormat>On-screen Show (4:3)</PresentationFormat>
  <Paragraphs>41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Berlin Sans FB Demi</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NHS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Williams</dc:creator>
  <cp:lastModifiedBy>Michael O'Connor (Public Health Wales - No. 2 Capital Quarter)</cp:lastModifiedBy>
  <cp:revision>13</cp:revision>
  <dcterms:created xsi:type="dcterms:W3CDTF">2018-01-15T08:38:11Z</dcterms:created>
  <dcterms:modified xsi:type="dcterms:W3CDTF">2021-08-31T10:16:24Z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