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8" r:id="rId6"/>
    <p:sldId id="263" r:id="rId7"/>
    <p:sldId id="264" r:id="rId8"/>
    <p:sldId id="265" r:id="rId9"/>
    <p:sldId id="269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2CC42-2286-49AF-96CD-171B8451EA9F}" v="4" dt="2023-11-24T09:11:11.238"/>
    <p1510:client id="{75FBE9BC-5CB4-4F60-962F-2DA01C84787B}" v="568" dt="2023-11-21T11:38:43.802"/>
    <p1510:client id="{8B85A7ED-6EDA-4363-9161-DBDD1CE98C49}" v="14" dt="2023-11-01T13:46:48.380"/>
    <p1510:client id="{90F44EFD-610A-4477-A35F-296EBF9B5C7A}" v="1" dt="2023-10-26T12:12:27.2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7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105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Thomas (Public Health Wales, No. 2 Capital Quarter)" userId="S::gareth.thomas17@wales.nhs.uk::74ed2807-8d61-45c7-a3b0-de76cb24c3dd" providerId="AD" clId="Web-{8B85A7ED-6EDA-4363-9161-DBDD1CE98C49}"/>
    <pc:docChg chg="modSld">
      <pc:chgData name="Gareth Thomas (Public Health Wales, No. 2 Capital Quarter)" userId="S::gareth.thomas17@wales.nhs.uk::74ed2807-8d61-45c7-a3b0-de76cb24c3dd" providerId="AD" clId="Web-{8B85A7ED-6EDA-4363-9161-DBDD1CE98C49}" dt="2023-11-01T13:46:48.380" v="6" actId="20577"/>
      <pc:docMkLst>
        <pc:docMk/>
      </pc:docMkLst>
      <pc:sldChg chg="modSp">
        <pc:chgData name="Gareth Thomas (Public Health Wales, No. 2 Capital Quarter)" userId="S::gareth.thomas17@wales.nhs.uk::74ed2807-8d61-45c7-a3b0-de76cb24c3dd" providerId="AD" clId="Web-{8B85A7ED-6EDA-4363-9161-DBDD1CE98C49}" dt="2023-11-01T13:46:48.380" v="6" actId="20577"/>
        <pc:sldMkLst>
          <pc:docMk/>
          <pc:sldMk cId="2284485707" sldId="264"/>
        </pc:sldMkLst>
        <pc:spChg chg="mod">
          <ac:chgData name="Gareth Thomas (Public Health Wales, No. 2 Capital Quarter)" userId="S::gareth.thomas17@wales.nhs.uk::74ed2807-8d61-45c7-a3b0-de76cb24c3dd" providerId="AD" clId="Web-{8B85A7ED-6EDA-4363-9161-DBDD1CE98C49}" dt="2023-11-01T13:46:48.380" v="6" actId="20577"/>
          <ac:spMkLst>
            <pc:docMk/>
            <pc:sldMk cId="2284485707" sldId="264"/>
            <ac:spMk id="3" creationId="{94DBCEA8-05A7-434E-E640-6F18F4BF3937}"/>
          </ac:spMkLst>
        </pc:spChg>
      </pc:sldChg>
    </pc:docChg>
  </pc:docChgLst>
  <pc:docChgLst>
    <pc:chgData name="Rhian Pearce" userId="S::rhian.pearce@wales.nhs.uk::2622a720-3ea4-4c83-979f-e6c209b37b63" providerId="AD" clId="Web-{75FBE9BC-5CB4-4F60-962F-2DA01C84787B}"/>
    <pc:docChg chg="modSld">
      <pc:chgData name="Rhian Pearce" userId="S::rhian.pearce@wales.nhs.uk::2622a720-3ea4-4c83-979f-e6c209b37b63" providerId="AD" clId="Web-{75FBE9BC-5CB4-4F60-962F-2DA01C84787B}" dt="2023-11-21T11:38:43.802" v="298" actId="20577"/>
      <pc:docMkLst>
        <pc:docMk/>
      </pc:docMkLst>
      <pc:sldChg chg="modSp">
        <pc:chgData name="Rhian Pearce" userId="S::rhian.pearce@wales.nhs.uk::2622a720-3ea4-4c83-979f-e6c209b37b63" providerId="AD" clId="Web-{75FBE9BC-5CB4-4F60-962F-2DA01C84787B}" dt="2023-11-21T11:38:43.802" v="298" actId="20577"/>
        <pc:sldMkLst>
          <pc:docMk/>
          <pc:sldMk cId="2284485707" sldId="264"/>
        </pc:sldMkLst>
        <pc:spChg chg="mod">
          <ac:chgData name="Rhian Pearce" userId="S::rhian.pearce@wales.nhs.uk::2622a720-3ea4-4c83-979f-e6c209b37b63" providerId="AD" clId="Web-{75FBE9BC-5CB4-4F60-962F-2DA01C84787B}" dt="2023-11-21T11:38:43.802" v="298" actId="20577"/>
          <ac:spMkLst>
            <pc:docMk/>
            <pc:sldMk cId="2284485707" sldId="264"/>
            <ac:spMk id="3" creationId="{94DBCEA8-05A7-434E-E640-6F18F4BF3937}"/>
          </ac:spMkLst>
        </pc:spChg>
        <pc:spChg chg="mod">
          <ac:chgData name="Rhian Pearce" userId="S::rhian.pearce@wales.nhs.uk::2622a720-3ea4-4c83-979f-e6c209b37b63" providerId="AD" clId="Web-{75FBE9BC-5CB4-4F60-962F-2DA01C84787B}" dt="2023-11-21T11:27:28.169" v="247" actId="20577"/>
          <ac:spMkLst>
            <pc:docMk/>
            <pc:sldMk cId="2284485707" sldId="264"/>
            <ac:spMk id="4" creationId="{5547FA01-42D7-1384-FB2E-C13342F1279E}"/>
          </ac:spMkLst>
        </pc:spChg>
        <pc:spChg chg="mod">
          <ac:chgData name="Rhian Pearce" userId="S::rhian.pearce@wales.nhs.uk::2622a720-3ea4-4c83-979f-e6c209b37b63" providerId="AD" clId="Web-{75FBE9BC-5CB4-4F60-962F-2DA01C84787B}" dt="2023-11-21T11:27:43.873" v="250" actId="20577"/>
          <ac:spMkLst>
            <pc:docMk/>
            <pc:sldMk cId="2284485707" sldId="264"/>
            <ac:spMk id="5" creationId="{E74EF783-2241-20D6-B71A-B7604FC66250}"/>
          </ac:spMkLst>
        </pc:spChg>
      </pc:sldChg>
      <pc:sldChg chg="modSp">
        <pc:chgData name="Rhian Pearce" userId="S::rhian.pearce@wales.nhs.uk::2622a720-3ea4-4c83-979f-e6c209b37b63" providerId="AD" clId="Web-{75FBE9BC-5CB4-4F60-962F-2DA01C84787B}" dt="2023-11-21T10:54:28.584" v="14" actId="20577"/>
        <pc:sldMkLst>
          <pc:docMk/>
          <pc:sldMk cId="2239628984" sldId="269"/>
        </pc:sldMkLst>
        <pc:spChg chg="mod">
          <ac:chgData name="Rhian Pearce" userId="S::rhian.pearce@wales.nhs.uk::2622a720-3ea4-4c83-979f-e6c209b37b63" providerId="AD" clId="Web-{75FBE9BC-5CB4-4F60-962F-2DA01C84787B}" dt="2023-11-21T10:54:28.584" v="14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  <pc:docChgLst>
    <pc:chgData name="Rhian Pearce" userId="S::rhian.pearce@wales.nhs.uk::2622a720-3ea4-4c83-979f-e6c209b37b63" providerId="AD" clId="Web-{00E2CC42-2286-49AF-96CD-171B8451EA9F}"/>
    <pc:docChg chg="modSld">
      <pc:chgData name="Rhian Pearce" userId="S::rhian.pearce@wales.nhs.uk::2622a720-3ea4-4c83-979f-e6c209b37b63" providerId="AD" clId="Web-{00E2CC42-2286-49AF-96CD-171B8451EA9F}" dt="2023-11-24T09:11:11.238" v="1" actId="20577"/>
      <pc:docMkLst>
        <pc:docMk/>
      </pc:docMkLst>
      <pc:sldChg chg="modSp">
        <pc:chgData name="Rhian Pearce" userId="S::rhian.pearce@wales.nhs.uk::2622a720-3ea4-4c83-979f-e6c209b37b63" providerId="AD" clId="Web-{00E2CC42-2286-49AF-96CD-171B8451EA9F}" dt="2023-11-24T09:11:11.238" v="1" actId="20577"/>
        <pc:sldMkLst>
          <pc:docMk/>
          <pc:sldMk cId="2239628984" sldId="269"/>
        </pc:sldMkLst>
        <pc:spChg chg="mod">
          <ac:chgData name="Rhian Pearce" userId="S::rhian.pearce@wales.nhs.uk::2622a720-3ea4-4c83-979f-e6c209b37b63" providerId="AD" clId="Web-{00E2CC42-2286-49AF-96CD-171B8451EA9F}" dt="2023-11-24T09:11:11.238" v="1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ers.theseus.uk/selfrefer/" TargetMode="External"/><Relationship Id="rId2" Type="http://schemas.openxmlformats.org/officeDocument/2006/relationships/hyperlink" Target="https://ners.theseus.uk/login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services-and-teams/wales-national-exercise-referral-scheme/ners-local-coordinators/" TargetMode="External"/><Relationship Id="rId2" Type="http://schemas.openxmlformats.org/officeDocument/2006/relationships/hyperlink" Target="https://phw.nhs.wales/nerstheseusporta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526" y="1242766"/>
            <a:ext cx="10492882" cy="830997"/>
          </a:xfrm>
        </p:spPr>
        <p:txBody>
          <a:bodyPr>
            <a:normAutofit fontScale="90000"/>
          </a:bodyPr>
          <a:lstStyle/>
          <a:p>
            <a:r>
              <a:rPr lang="en-GB" dirty="0"/>
              <a:t>National Exercise Referral Scheme (NERS) </a:t>
            </a:r>
            <a:br>
              <a:rPr lang="en-GB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551" y="2604104"/>
            <a:ext cx="10491787" cy="367196"/>
          </a:xfrm>
        </p:spPr>
        <p:txBody>
          <a:bodyPr lIns="0" tIns="0" rIns="0" bIns="0" anchor="t"/>
          <a:lstStyle/>
          <a:p>
            <a:r>
              <a:rPr lang="en-GB" sz="2800" dirty="0"/>
              <a:t>Theseus Portal - Patient Management System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8E7A7-4D8E-9B84-886E-7FCB999B19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8" y="3335441"/>
            <a:ext cx="10492200" cy="332399"/>
          </a:xfrm>
        </p:spPr>
        <p:txBody>
          <a:bodyPr/>
          <a:lstStyle/>
          <a:p>
            <a:r>
              <a:rPr lang="en-GB"/>
              <a:t>Secondary Care </a:t>
            </a:r>
            <a:r>
              <a:rPr lang="en-GB" dirty="0"/>
              <a:t>and </a:t>
            </a:r>
            <a:r>
              <a:rPr lang="en-GB"/>
              <a:t>Community Settings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670EE-3BAC-7A95-552F-D10AD7156A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225" y="4923691"/>
            <a:ext cx="3134316" cy="1934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1697" y="1867867"/>
            <a:ext cx="11008606" cy="4652556"/>
          </a:xfrm>
        </p:spPr>
        <p:txBody>
          <a:bodyPr/>
          <a:lstStyle/>
          <a:p>
            <a:pPr>
              <a:buFontTx/>
              <a:buChar char="-"/>
            </a:pPr>
            <a:r>
              <a:rPr lang="en-GB" sz="2000" dirty="0">
                <a:latin typeface="+mn-lt"/>
              </a:rPr>
              <a:t>NERS is an evidence-based health intervention funded by the Welsh Government and strategically managed and overseen by Public Health Wales </a:t>
            </a:r>
          </a:p>
          <a:p>
            <a:pPr>
              <a:buFontTx/>
              <a:buChar char="-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imed at those who are 16 plus, sedentary/inactive plus at risk of or with an existing long-term health condition</a:t>
            </a:r>
          </a:p>
          <a:p>
            <a:pPr>
              <a:buFontTx/>
              <a:buChar char="-"/>
            </a:pPr>
            <a:r>
              <a:rPr lang="en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upports patients referred by health professionals to improve their health and wellbeing through increasing physical activity/supporting positive behaviour change</a:t>
            </a:r>
          </a:p>
          <a:p>
            <a:pPr>
              <a:buFontTx/>
              <a:buChar char="-"/>
            </a:pPr>
            <a:r>
              <a:rPr lang="en-GB" sz="2000" dirty="0">
                <a:latin typeface="+mn-lt"/>
              </a:rPr>
              <a:t>Those referred will receive: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an initial assessment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regular reviews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a supervised and tailored exercise programme for 16 weeks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5380037" cy="1377105"/>
          </a:xfrm>
        </p:spPr>
        <p:txBody>
          <a:bodyPr/>
          <a:lstStyle/>
          <a:p>
            <a:r>
              <a:rPr lang="en-US" dirty="0"/>
              <a:t>What is the </a:t>
            </a:r>
            <a:r>
              <a:rPr lang="en-GB" dirty="0"/>
              <a:t>National Exercise Referral Scheme (</a:t>
            </a:r>
            <a:r>
              <a:rPr lang="en-US" dirty="0"/>
              <a:t>NERS)?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97" y="5793207"/>
            <a:ext cx="1926420" cy="137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D0DEB-908F-F9C3-E89D-5A7DD0590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055" y="188540"/>
            <a:ext cx="4494610" cy="16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 NERS Patient Referral and Management System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Development of the Theseus Portal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F61CA-6172-42AE-3A89-D151036EC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0167" y="1985375"/>
            <a:ext cx="11408898" cy="505420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Public Health Wales has developed a new web-based, patient management system called the Theseus Portal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Intended for multiple health improvement programmes - NERS benefiting first then Help Me Quit 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It </a:t>
            </a:r>
            <a:r>
              <a:rPr lang="en-GB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manages patients electronically in a single system from the point of referral through to completing and exiting the programme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Streamlines referral process, increases security of referrals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Improves data collection and reporting locally, regionally and nationally</a:t>
            </a:r>
            <a:endParaRPr lang="en-GB" dirty="0">
              <a:effectLst/>
              <a:latin typeface="+mn-lt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2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57979" y="2009689"/>
            <a:ext cx="11476039" cy="4057521"/>
          </a:xfrm>
        </p:spPr>
        <p:txBody>
          <a:bodyPr lIns="0" tIns="0" rIns="0" bIns="0" anchor="t">
            <a:spAutoFit/>
          </a:bodyPr>
          <a:lstStyle/>
          <a:p>
            <a:pPr>
              <a:buFont typeface="Arial" panose="05000000000000000000" pitchFamily="2" charset="2"/>
              <a:buChar char="•"/>
            </a:pPr>
            <a:r>
              <a:rPr lang="en-GB" sz="1800" dirty="0">
                <a:latin typeface="Verdana"/>
                <a:ea typeface="Verdana"/>
              </a:rPr>
              <a:t>Regular referrers to NERS are able to access e-referral forms on the </a:t>
            </a:r>
            <a:r>
              <a:rPr lang="en-GB" sz="1800" dirty="0">
                <a:latin typeface="Verdana"/>
                <a:ea typeface="Verdana"/>
                <a:hlinkClick r:id="rId2"/>
              </a:rPr>
              <a:t>'logged-in' Theseus portal</a:t>
            </a:r>
            <a:r>
              <a:rPr lang="en-GB" sz="1800" dirty="0">
                <a:latin typeface="Verdana"/>
                <a:ea typeface="Verdana"/>
              </a:rPr>
              <a:t>.  Contact the local NERS Co-ordinator who will create an account and issue the username and password.</a:t>
            </a:r>
            <a:endParaRPr lang="en-US" dirty="0"/>
          </a:p>
          <a:p>
            <a:pPr>
              <a:buFont typeface="Arial" panose="05000000000000000000" pitchFamily="2" charset="2"/>
              <a:buChar char="•"/>
            </a:pPr>
            <a:r>
              <a:rPr lang="en-GB" sz="1800" dirty="0">
                <a:latin typeface="Verdana"/>
                <a:ea typeface="Verdana"/>
              </a:rPr>
              <a:t>A 'logged-in' Theseus account will give access to the e-referral forms and allow you to see if the referral is accepted/declined in the portal.  You can also attach relevant information in a secure and safe way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en-GB" sz="1800" dirty="0">
                <a:latin typeface="Verdana"/>
                <a:ea typeface="Verdana"/>
              </a:rPr>
              <a:t>There is also an option to refer to NERS without logging into an account via the </a:t>
            </a:r>
            <a:r>
              <a:rPr lang="en-GB" sz="1800" dirty="0">
                <a:latin typeface="Verdana"/>
                <a:ea typeface="Verdana"/>
                <a:hlinkClick r:id="rId3"/>
              </a:rPr>
              <a:t>Theseus Portal weblink</a:t>
            </a:r>
            <a:r>
              <a:rPr lang="en-GB" sz="1800" dirty="0">
                <a:latin typeface="Verdana"/>
                <a:ea typeface="Verdana"/>
              </a:rPr>
              <a:t>.  If referrals are declined using this weblink then referrers will be contacted via email/phone as the feedback function is only available using a 'logged-in' account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en-GB" sz="1800" dirty="0">
                <a:latin typeface="Verdana"/>
                <a:ea typeface="Verdana"/>
              </a:rPr>
              <a:t>E-referrals are submitted at the click of a button 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en-GB" sz="1800" dirty="0"/>
              <a:t>E–referrals instantly appear in the local NERS team’s client portal to be actioned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0" y="627097"/>
            <a:ext cx="10760075" cy="393542"/>
          </a:xfrm>
        </p:spPr>
        <p:txBody>
          <a:bodyPr lIns="0" tIns="0" rIns="0" bIns="0" anchor="t"/>
          <a:lstStyle/>
          <a:p>
            <a:r>
              <a:rPr lang="en-GB" dirty="0">
                <a:latin typeface="Ubuntu"/>
              </a:rPr>
              <a:t>How Secondary Care/Community Settings Can Refer to NERS 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2" y="1381386"/>
            <a:ext cx="10760075" cy="393542"/>
          </a:xfrm>
        </p:spPr>
        <p:txBody>
          <a:bodyPr lIns="0" tIns="0" rIns="0" bIns="0" anchor="t"/>
          <a:lstStyle/>
          <a:p>
            <a:r>
              <a:rPr lang="en-US" dirty="0">
                <a:latin typeface="Ubuntu"/>
              </a:rPr>
              <a:t>Theseus Portal e-referral form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485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452739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Enables a range of professionals to manage patients in a single system from the point of referral all the way through to completing and exiting NERS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Q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uicker, easier and more secure way to send NERS referrals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Less paperwork which will save you time - n</a:t>
            </a:r>
            <a:r>
              <a:rPr lang="en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 downloading documents or posting/emailing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Improved feedback through system if referrals have been accepted/declined (if  logged into the Theseus Portal)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Local NERS team can provide regular reporting on patient’s progress</a:t>
            </a:r>
            <a:endParaRPr lang="en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Benefits of Using the Theseus Portal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Key benefits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899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231380"/>
          </a:xfrm>
        </p:spPr>
        <p:txBody>
          <a:bodyPr lIns="0" tIns="0" rIns="0" bIns="0" anchor="t">
            <a:spAutoFit/>
          </a:bodyPr>
          <a:lstStyle/>
          <a:p>
            <a:pPr marL="0" indent="0">
              <a:buNone/>
            </a:pPr>
            <a:r>
              <a:rPr lang="en-GB" dirty="0">
                <a:latin typeface="Verdana"/>
                <a:ea typeface="Verdana"/>
              </a:rPr>
              <a:t>You can find out more on the Public Health Wales </a:t>
            </a:r>
            <a:r>
              <a:rPr lang="en-GB" dirty="0">
                <a:latin typeface="Verdana"/>
                <a:ea typeface="Verdana"/>
                <a:hlinkClick r:id="rId2"/>
              </a:rPr>
              <a:t>NERS Theseus Portal</a:t>
            </a:r>
            <a:r>
              <a:rPr lang="en-GB" dirty="0">
                <a:latin typeface="Verdana"/>
                <a:ea typeface="Verdana"/>
              </a:rPr>
              <a:t> webpages </a:t>
            </a: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Verdana"/>
                <a:ea typeface="Verdana"/>
                <a:hlinkClick r:id="rId3"/>
              </a:rPr>
              <a:t>NERS Co-ordinators contact details</a:t>
            </a:r>
            <a:r>
              <a:rPr lang="en-GB" dirty="0">
                <a:latin typeface="Verdana"/>
                <a:ea typeface="Verdana"/>
              </a:rPr>
              <a:t> </a:t>
            </a:r>
            <a:endParaRPr lang="en-GB">
              <a:highlight>
                <a:srgbClr val="FFFF00"/>
              </a:highlight>
              <a:latin typeface="Verdana"/>
              <a:ea typeface="Verdana"/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Further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Info and links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9628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9CB6DF505AD04E8BA49A79FC9B23FB" ma:contentTypeVersion="5" ma:contentTypeDescription="Create a new document." ma:contentTypeScope="" ma:versionID="d81de5dab242eb04b5211cb31ba8f612">
  <xsd:schema xmlns:xsd="http://www.w3.org/2001/XMLSchema" xmlns:xs="http://www.w3.org/2001/XMLSchema" xmlns:p="http://schemas.microsoft.com/office/2006/metadata/properties" xmlns:ns2="312515f9-8a60-47d8-a87c-7359f15deea1" xmlns:ns3="f61174d4-11ab-4bbe-b6c0-59ce9f636157" targetNamespace="http://schemas.microsoft.com/office/2006/metadata/properties" ma:root="true" ma:fieldsID="2fdebb2c5772d22ce8b2ec6cec6bcf68" ns2:_="" ns3:_="">
    <xsd:import namespace="312515f9-8a60-47d8-a87c-7359f15deea1"/>
    <xsd:import namespace="f61174d4-11ab-4bbe-b6c0-59ce9f636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515f9-8a60-47d8-a87c-7359f15de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174d4-11ab-4bbe-b6c0-59ce9f636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D4E481-015A-49A0-88F6-F421C63547D6}">
  <ds:schemaRefs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8171E9E-1334-42D8-A629-300AAE518F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A0AA6E-F3BE-4244-A6D5-D382FB5F51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515f9-8a60-47d8-a87c-7359f15deea1"/>
    <ds:schemaRef ds:uri="f61174d4-11ab-4bbe-b6c0-59ce9f636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3510</TotalTime>
  <Words>487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National Exercise Referral Scheme (NERS)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Gareth Thomas (Public Health Wales, No. 2 Capital Quarter)</cp:lastModifiedBy>
  <cp:revision>230</cp:revision>
  <cp:lastPrinted>2018-02-28T08:37:13Z</cp:lastPrinted>
  <dcterms:created xsi:type="dcterms:W3CDTF">2017-10-31T10:35:26Z</dcterms:created>
  <dcterms:modified xsi:type="dcterms:W3CDTF">2023-11-24T09:11:16Z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0x010100019CB6DF505AD04E8BA49A79FC9B23FB</vt:lpwstr>
  </property>
  <property fmtid="{D5CDD505-2E9C-101B-9397-08002B2CF9AE}" pid="3" name="MediaServiceImageTags">
    <vt:lpwstr/>
  </property>
</Properties>
</file>