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8" r:id="rId5"/>
    <p:sldId id="268" r:id="rId6"/>
    <p:sldId id="263" r:id="rId7"/>
    <p:sldId id="264" r:id="rId8"/>
    <p:sldId id="265" r:id="rId9"/>
    <p:sldId id="270" r:id="rId1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4F82"/>
    <a:srgbClr val="F9C402"/>
    <a:srgbClr val="E03882"/>
    <a:srgbClr val="4FB9AB"/>
    <a:srgbClr val="28B8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6D3678-379A-4ABE-BF90-F47CE25E9AAB}" v="3" dt="2023-11-01T13:38:15.413"/>
    <p1510:client id="{B08FFA7C-42E4-4CF0-AA70-4C7102E30A9C}" v="58" dt="2023-11-24T09:10:39.532"/>
    <p1510:client id="{C6A86746-A23E-402A-9FBD-8EBCE0A45D7E}" v="43" dt="2023-11-21T10:51:18.63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57"/>
    <p:restoredTop sz="94660"/>
  </p:normalViewPr>
  <p:slideViewPr>
    <p:cSldViewPr snapToGrid="0" snapToObjects="1" showGuides="1">
      <p:cViewPr varScale="1">
        <p:scale>
          <a:sx n="109" d="100"/>
          <a:sy n="109" d="100"/>
        </p:scale>
        <p:origin x="1050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hian Pearce" userId="S::rhian.pearce@wales.nhs.uk::2622a720-3ea4-4c83-979f-e6c209b37b63" providerId="AD" clId="Web-{C6A86746-A23E-402A-9FBD-8EBCE0A45D7E}"/>
    <pc:docChg chg="modSld">
      <pc:chgData name="Rhian Pearce" userId="S::rhian.pearce@wales.nhs.uk::2622a720-3ea4-4c83-979f-e6c209b37b63" providerId="AD" clId="Web-{C6A86746-A23E-402A-9FBD-8EBCE0A45D7E}" dt="2023-11-21T10:50:55.724" v="21" actId="20577"/>
      <pc:docMkLst>
        <pc:docMk/>
      </pc:docMkLst>
      <pc:sldChg chg="modSp">
        <pc:chgData name="Rhian Pearce" userId="S::rhian.pearce@wales.nhs.uk::2622a720-3ea4-4c83-979f-e6c209b37b63" providerId="AD" clId="Web-{C6A86746-A23E-402A-9FBD-8EBCE0A45D7E}" dt="2023-11-21T10:50:55.724" v="21" actId="20577"/>
        <pc:sldMkLst>
          <pc:docMk/>
          <pc:sldMk cId="3652443755" sldId="270"/>
        </pc:sldMkLst>
        <pc:spChg chg="mod">
          <ac:chgData name="Rhian Pearce" userId="S::rhian.pearce@wales.nhs.uk::2622a720-3ea4-4c83-979f-e6c209b37b63" providerId="AD" clId="Web-{C6A86746-A23E-402A-9FBD-8EBCE0A45D7E}" dt="2023-11-21T10:50:55.724" v="21" actId="20577"/>
          <ac:spMkLst>
            <pc:docMk/>
            <pc:sldMk cId="3652443755" sldId="270"/>
            <ac:spMk id="3" creationId="{94DBCEA8-05A7-434E-E640-6F18F4BF3937}"/>
          </ac:spMkLst>
        </pc:spChg>
      </pc:sldChg>
    </pc:docChg>
  </pc:docChgLst>
  <pc:docChgLst>
    <pc:chgData name="Gareth Thomas (Public Health Wales, No. 2 Capital Quarter)" userId="S::gareth.thomas17@wales.nhs.uk::74ed2807-8d61-45c7-a3b0-de76cb24c3dd" providerId="AD" clId="Web-{9F6D3678-379A-4ABE-BF90-F47CE25E9AAB}"/>
    <pc:docChg chg="modSld">
      <pc:chgData name="Gareth Thomas (Public Health Wales, No. 2 Capital Quarter)" userId="S::gareth.thomas17@wales.nhs.uk::74ed2807-8d61-45c7-a3b0-de76cb24c3dd" providerId="AD" clId="Web-{9F6D3678-379A-4ABE-BF90-F47CE25E9AAB}" dt="2023-11-01T13:38:02.647" v="0" actId="20577"/>
      <pc:docMkLst>
        <pc:docMk/>
      </pc:docMkLst>
      <pc:sldChg chg="modSp">
        <pc:chgData name="Gareth Thomas (Public Health Wales, No. 2 Capital Quarter)" userId="S::gareth.thomas17@wales.nhs.uk::74ed2807-8d61-45c7-a3b0-de76cb24c3dd" providerId="AD" clId="Web-{9F6D3678-379A-4ABE-BF90-F47CE25E9AAB}" dt="2023-11-01T13:38:02.647" v="0" actId="20577"/>
        <pc:sldMkLst>
          <pc:docMk/>
          <pc:sldMk cId="3160146785" sldId="268"/>
        </pc:sldMkLst>
        <pc:spChg chg="mod">
          <ac:chgData name="Gareth Thomas (Public Health Wales, No. 2 Capital Quarter)" userId="S::gareth.thomas17@wales.nhs.uk::74ed2807-8d61-45c7-a3b0-de76cb24c3dd" providerId="AD" clId="Web-{9F6D3678-379A-4ABE-BF90-F47CE25E9AAB}" dt="2023-11-01T13:38:02.647" v="0" actId="20577"/>
          <ac:spMkLst>
            <pc:docMk/>
            <pc:sldMk cId="3160146785" sldId="268"/>
            <ac:spMk id="3" creationId="{94DBCEA8-05A7-434E-E640-6F18F4BF3937}"/>
          </ac:spMkLst>
        </pc:spChg>
      </pc:sldChg>
    </pc:docChg>
  </pc:docChgLst>
  <pc:docChgLst>
    <pc:chgData name="Rhian Pearce" userId="S::rhian.pearce@wales.nhs.uk::2622a720-3ea4-4c83-979f-e6c209b37b63" providerId="AD" clId="Web-{B08FFA7C-42E4-4CF0-AA70-4C7102E30A9C}"/>
    <pc:docChg chg="modSld">
      <pc:chgData name="Rhian Pearce" userId="S::rhian.pearce@wales.nhs.uk::2622a720-3ea4-4c83-979f-e6c209b37b63" providerId="AD" clId="Web-{B08FFA7C-42E4-4CF0-AA70-4C7102E30A9C}" dt="2023-11-24T09:10:39.532" v="31" actId="20577"/>
      <pc:docMkLst>
        <pc:docMk/>
      </pc:docMkLst>
      <pc:sldChg chg="modSp">
        <pc:chgData name="Rhian Pearce" userId="S::rhian.pearce@wales.nhs.uk::2622a720-3ea4-4c83-979f-e6c209b37b63" providerId="AD" clId="Web-{B08FFA7C-42E4-4CF0-AA70-4C7102E30A9C}" dt="2023-11-24T09:10:39.532" v="31" actId="20577"/>
        <pc:sldMkLst>
          <pc:docMk/>
          <pc:sldMk cId="3652443755" sldId="270"/>
        </pc:sldMkLst>
        <pc:spChg chg="mod">
          <ac:chgData name="Rhian Pearce" userId="S::rhian.pearce@wales.nhs.uk::2622a720-3ea4-4c83-979f-e6c209b37b63" providerId="AD" clId="Web-{B08FFA7C-42E4-4CF0-AA70-4C7102E30A9C}" dt="2023-11-24T09:10:39.532" v="31" actId="20577"/>
          <ac:spMkLst>
            <pc:docMk/>
            <pc:sldMk cId="3652443755" sldId="270"/>
            <ac:spMk id="3" creationId="{94DBCEA8-05A7-434E-E640-6F18F4BF393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3841F-BFA5-E84D-9FBF-C2EF90B9D7E0}" type="datetimeFigureOut">
              <a:rPr lang="en-US" smtClean="0"/>
              <a:t>11/24/2023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0E142-3AF0-A947-ABB3-AF8FB94735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943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4033A-9BE4-C148-A588-EF9D888CAC46}" type="datetimeFigureOut">
              <a:rPr lang="en-US" smtClean="0"/>
              <a:t>11/24/2023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21FB3-2FB1-D246-9430-EC4C2EC16A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26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18457"/>
            <a:ext cx="10492882" cy="83099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2805101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2253927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</p:spTree>
    <p:extLst>
      <p:ext uri="{BB962C8B-B14F-4D97-AF65-F5344CB8AC3E}">
        <p14:creationId xmlns:p14="http://schemas.microsoft.com/office/powerpoint/2010/main" val="1834730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3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440128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3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805562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228606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7017084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2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9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340729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706163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129207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0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6917685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56633" y="1432038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657554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5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22808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7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8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2" y="4560199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715962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2" y="4224117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3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4440173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4440173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6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8164384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8164384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4440173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168689" y="2003311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&amp;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597485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6089373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15618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6089373" y="5814391"/>
            <a:ext cx="6102626" cy="1043609"/>
          </a:xfrm>
          <a:prstGeom prst="rect">
            <a:avLst/>
          </a:prstGeom>
          <a:gradFill>
            <a:gsLst>
              <a:gs pos="100000">
                <a:srgbClr val="324F82">
                  <a:alpha val="50000"/>
                </a:srgbClr>
              </a:gs>
              <a:gs pos="0">
                <a:srgbClr val="324F82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0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715964" y="216673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715963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6102626" y="1"/>
            <a:ext cx="6089374" cy="6858000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818244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 userDrawn="1"/>
        </p:nvSpPr>
        <p:spPr>
          <a:xfrm>
            <a:off x="0" y="5814391"/>
            <a:ext cx="6102626" cy="1043609"/>
          </a:xfrm>
          <a:prstGeom prst="rect">
            <a:avLst/>
          </a:prstGeom>
          <a:gradFill>
            <a:gsLst>
              <a:gs pos="100000">
                <a:schemeClr val="bg1">
                  <a:alpha val="49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6818589" y="216265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818244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818244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2703444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3639988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3088814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21772"/>
            <a:ext cx="10492882" cy="166199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Two Lines Template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715617"/>
            <a:ext cx="10760766" cy="5401276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Chapter/Slide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2057401"/>
            <a:ext cx="10760766" cy="4059492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Icon Chapter Slide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4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430079" y="2057400"/>
            <a:ext cx="1331842" cy="1331842"/>
          </a:xfrm>
          <a:prstGeom prst="rect">
            <a:avLst/>
          </a:prstGeom>
          <a:noFill/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?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15617" y="3315615"/>
            <a:ext cx="107640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Thank</a:t>
            </a:r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you for listening.</a:t>
            </a:r>
          </a:p>
          <a:p>
            <a:pPr algn="ctr"/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Any questions?</a:t>
            </a:r>
            <a:endParaRPr lang="en-US" sz="4400" b="1" i="0" dirty="0">
              <a:solidFill>
                <a:schemeClr val="bg1"/>
              </a:solidFill>
              <a:latin typeface="Ubuntu" charset="0"/>
              <a:ea typeface="Ubuntu" charset="0"/>
              <a:cs typeface="Ubuntu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89" y="1769165"/>
            <a:ext cx="1717886" cy="14092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715963" y="1838325"/>
            <a:ext cx="10760075" cy="3736975"/>
          </a:xfrm>
          <a:prstGeom prst="rect">
            <a:avLst/>
          </a:prstGeom>
        </p:spPr>
        <p:txBody>
          <a:bodyPr anchor="b" anchorCtr="1"/>
          <a:lstStyle>
            <a:lvl1pPr marL="0" indent="0">
              <a:buNone/>
              <a:defRPr sz="1400" b="0" i="0" baseline="0">
                <a:solidFill>
                  <a:srgbClr val="324F82"/>
                </a:solidFill>
                <a:latin typeface="Ubuntu Light" charset="0"/>
                <a:ea typeface="Ubuntu Light" charset="0"/>
                <a:cs typeface="Ubuntu Light" charset="0"/>
              </a:defRPr>
            </a:lvl1pPr>
          </a:lstStyle>
          <a:p>
            <a:r>
              <a:rPr lang="en-US" dirty="0"/>
              <a:t>Click the icon to start building your chart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Chart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1123122" y="-18387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11829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2230641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1868557"/>
            <a:ext cx="3229803" cy="3641970"/>
          </a:xfrm>
          <a:prstGeom prst="rect">
            <a:avLst/>
          </a:prstGeom>
          <a:solidFill>
            <a:srgbClr val="324F82"/>
          </a:solidFill>
        </p:spPr>
        <p:txBody>
          <a:bodyPr wrap="square" lIns="360000" tIns="360000" rIns="360000" bIns="360000">
            <a:no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Pull Out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453807" y="2230643"/>
            <a:ext cx="5022576" cy="292900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2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715963" y="2230644"/>
            <a:ext cx="5022227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Text &amp; Image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35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50" r:id="rId3"/>
    <p:sldLayoutId id="2147483666" r:id="rId4"/>
    <p:sldLayoutId id="2147483651" r:id="rId5"/>
    <p:sldLayoutId id="2147483667" r:id="rId6"/>
    <p:sldLayoutId id="2147483652" r:id="rId7"/>
    <p:sldLayoutId id="2147483665" r:id="rId8"/>
    <p:sldLayoutId id="2147483654" r:id="rId9"/>
    <p:sldLayoutId id="2147483656" r:id="rId10"/>
    <p:sldLayoutId id="2147483663" r:id="rId11"/>
    <p:sldLayoutId id="2147483660" r:id="rId12"/>
    <p:sldLayoutId id="2147483664" r:id="rId13"/>
    <p:sldLayoutId id="2147483670" r:id="rId14"/>
    <p:sldLayoutId id="2147483671" r:id="rId15"/>
    <p:sldLayoutId id="2147483657" r:id="rId16"/>
    <p:sldLayoutId id="2147483653" r:id="rId17"/>
    <p:sldLayoutId id="2147483668" r:id="rId18"/>
    <p:sldLayoutId id="2147483669" r:id="rId19"/>
    <p:sldLayoutId id="2147483658" r:id="rId20"/>
    <p:sldLayoutId id="2147483655" r:id="rId21"/>
    <p:sldLayoutId id="2147483662" r:id="rId22"/>
    <p:sldLayoutId id="2147483673" r:id="rId23"/>
    <p:sldLayoutId id="2147483659" r:id="rId2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services-and-teams/wales-national-exercise-referral-scheme/ners-local-coordinators/" TargetMode="External"/><Relationship Id="rId2" Type="http://schemas.openxmlformats.org/officeDocument/2006/relationships/hyperlink" Target="https://phw.nhs.wales/nerstheseusportal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7526" y="1242766"/>
            <a:ext cx="10492882" cy="830997"/>
          </a:xfrm>
        </p:spPr>
        <p:txBody>
          <a:bodyPr>
            <a:normAutofit fontScale="90000"/>
          </a:bodyPr>
          <a:lstStyle/>
          <a:p>
            <a:r>
              <a:rPr lang="en-GB" dirty="0"/>
              <a:t>National Exercise Referral Scheme (NERS) </a:t>
            </a:r>
            <a:br>
              <a:rPr lang="en-GB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19551" y="2604104"/>
            <a:ext cx="10491787" cy="367196"/>
          </a:xfrm>
        </p:spPr>
        <p:txBody>
          <a:bodyPr lIns="0" tIns="0" rIns="0" bIns="0" anchor="t"/>
          <a:lstStyle/>
          <a:p>
            <a:r>
              <a:rPr lang="en-GB" sz="2800" dirty="0"/>
              <a:t>Theseus Portal - Patient Management System</a:t>
            </a:r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A8E7A7-4D8E-9B84-886E-7FCB999B19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138" y="3335441"/>
            <a:ext cx="10492200" cy="332399"/>
          </a:xfrm>
        </p:spPr>
        <p:txBody>
          <a:bodyPr/>
          <a:lstStyle/>
          <a:p>
            <a:r>
              <a:rPr lang="en-GB" dirty="0"/>
              <a:t>Primary Care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26670EE-3BAC-7A95-552F-D10AD7156A7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225" y="4923691"/>
            <a:ext cx="3134316" cy="19343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955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443198"/>
          </a:xfrm>
        </p:spPr>
        <p:txBody>
          <a:bodyPr/>
          <a:lstStyle/>
          <a:p>
            <a:r>
              <a:rPr lang="en-US" dirty="0"/>
              <a:t>NERS Theseus Portal-Patient Management System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91697" y="1957370"/>
            <a:ext cx="11008606" cy="4314001"/>
          </a:xfrm>
        </p:spPr>
        <p:txBody>
          <a:bodyPr lIns="0" tIns="0" rIns="0" bIns="0" anchor="t">
            <a:spAutoFit/>
          </a:bodyPr>
          <a:lstStyle/>
          <a:p>
            <a:pPr>
              <a:buFontTx/>
              <a:buChar char="-"/>
            </a:pPr>
            <a:r>
              <a:rPr lang="en-GB" sz="2000" dirty="0">
                <a:latin typeface="+mn-lt"/>
              </a:rPr>
              <a:t>NERS is an evidence-based health intervention funded by the Welsh Government and strategically managed and overseen by Public Health Wales </a:t>
            </a:r>
          </a:p>
          <a:p>
            <a:pPr>
              <a:buFontTx/>
              <a:buChar char="-"/>
            </a:pPr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GB" sz="20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imed at those who are 16 plus, sedentary/inactive plus at risk of or with an existing long-term health condition</a:t>
            </a:r>
          </a:p>
          <a:p>
            <a:pPr>
              <a:buFontTx/>
              <a:buChar char="-"/>
            </a:pPr>
            <a:r>
              <a:rPr lang="en-GB" sz="2000" dirty="0">
                <a:latin typeface="Verdana"/>
                <a:ea typeface="Verdana"/>
              </a:rPr>
              <a:t>Supports patients referred by health professionals to improve their health and wellbeing</a:t>
            </a:r>
            <a:r>
              <a:rPr lang="en-GB" sz="1800" dirty="0">
                <a:latin typeface="Verdana"/>
                <a:ea typeface="Verdana"/>
              </a:rPr>
              <a:t> </a:t>
            </a:r>
            <a:r>
              <a:rPr lang="en-GB" sz="2000" dirty="0">
                <a:effectLst/>
                <a:latin typeface="+mn-lt"/>
                <a:ea typeface="Verdana"/>
                <a:cs typeface="Verdana" panose="020B0604030504040204" pitchFamily="34" charset="0"/>
              </a:rPr>
              <a:t>through increasing physical activity/supporting positive behaviour change</a:t>
            </a:r>
          </a:p>
          <a:p>
            <a:pPr>
              <a:buFontTx/>
              <a:buChar char="-"/>
            </a:pPr>
            <a:r>
              <a:rPr lang="en-GB" sz="2000" dirty="0">
                <a:latin typeface="+mn-lt"/>
              </a:rPr>
              <a:t>Those referred will receive: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>
                <a:latin typeface="+mn-lt"/>
              </a:rPr>
              <a:t> an initial assessment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>
                <a:latin typeface="+mn-lt"/>
              </a:rPr>
              <a:t> regular reviews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>
                <a:latin typeface="+mn-lt"/>
              </a:rPr>
              <a:t> a supervised and tailored exercise programme for 16 weeks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5963" y="716217"/>
            <a:ext cx="5380037" cy="1377105"/>
          </a:xfrm>
        </p:spPr>
        <p:txBody>
          <a:bodyPr/>
          <a:lstStyle/>
          <a:p>
            <a:r>
              <a:rPr lang="en-US" dirty="0"/>
              <a:t>What is the </a:t>
            </a:r>
            <a:r>
              <a:rPr lang="en-GB" dirty="0"/>
              <a:t>National Exercise Referral Scheme (</a:t>
            </a:r>
            <a:r>
              <a:rPr lang="en-US" dirty="0"/>
              <a:t>NERS)?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97" y="5793207"/>
            <a:ext cx="1926420" cy="1377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AD0DEB-908F-F9C3-E89D-5A7DD0590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055" y="293834"/>
            <a:ext cx="4494610" cy="167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1467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443198"/>
          </a:xfrm>
        </p:spPr>
        <p:txBody>
          <a:bodyPr/>
          <a:lstStyle/>
          <a:p>
            <a:r>
              <a:rPr lang="en-US" dirty="0"/>
              <a:t>NERS Theseus Portal-Patient Management System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New NERS Patient Referral and Management System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Development of the Theseus Portal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E9F61CA-6172-42AE-3A89-D151036EC6A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50167" y="1985375"/>
            <a:ext cx="11408898" cy="452739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effectLst/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Public </a:t>
            </a:r>
            <a:r>
              <a:rPr lang="en-GB" sz="2000" dirty="0"/>
              <a:t>Health Wales has developed a new web-based, patient management system called the Theseus Portal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/>
              <a:t>Intended for multiple health improvement programmes - NERS benefiting first then Help Me Quit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/>
              <a:t>It manages patients electronically and efficiently in a single system from the point of referral through to completing and exiting the programme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/>
              <a:t>Streamlines referral process, increases security of referrals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/>
              <a:t>Improves data </a:t>
            </a:r>
            <a:r>
              <a:rPr lang="en-GB" sz="2000" dirty="0">
                <a:latin typeface="+mn-lt"/>
                <a:ea typeface="Calibri" panose="020F0502020204030204" pitchFamily="34" charset="0"/>
                <a:cs typeface="Segoe UI" panose="020B0502040204020203" pitchFamily="34" charset="0"/>
              </a:rPr>
              <a:t>collection and reporting locally, regionally and nationally</a:t>
            </a:r>
            <a:endParaRPr lang="en-GB" sz="2000" dirty="0">
              <a:effectLst/>
              <a:latin typeface="+mn-lt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6324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443198"/>
          </a:xfrm>
        </p:spPr>
        <p:txBody>
          <a:bodyPr/>
          <a:lstStyle/>
          <a:p>
            <a:r>
              <a:rPr lang="en-US" dirty="0"/>
              <a:t>NERS Theseus Portal-Patient Management System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7979" y="2186669"/>
            <a:ext cx="11476039" cy="4037387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Theseus </a:t>
            </a:r>
            <a:r>
              <a:rPr lang="en-GB" sz="20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system is available to all</a:t>
            </a:r>
            <a:r>
              <a:rPr lang="en-GB" sz="20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GP practices to refer appropriate patients to local NERS teams through the portal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latin typeface="+mn-lt"/>
              </a:rPr>
              <a:t>E-referral forms will be integrated into a practice’s client record system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latin typeface="+mn-lt"/>
              </a:rPr>
              <a:t>EMIS integration is first stage and Vision second stage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latin typeface="+mn-lt"/>
              </a:rPr>
              <a:t>Vision users can use the e-form weblink until full integration is available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/>
              <a:t>Referral submitted at the click of a button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/>
              <a:t>Instantly appears in the local NERS team’s client portal to be actioned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How Primary Care Can Refer to NERS 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Theseus Portal referral form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4485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443198"/>
          </a:xfrm>
        </p:spPr>
        <p:txBody>
          <a:bodyPr/>
          <a:lstStyle/>
          <a:p>
            <a:r>
              <a:rPr lang="en-US" dirty="0"/>
              <a:t>NERS Theseus Portal-Patient Management System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4514056"/>
          </a:xfrm>
        </p:spPr>
        <p:txBody>
          <a:bodyPr/>
          <a:lstStyle/>
          <a:p>
            <a:r>
              <a:rPr lang="en-GB" sz="2000" dirty="0"/>
              <a:t>Enables a range of professionals to manage patients in a single system from the point of referral all the way through to completing and exiting NERS</a:t>
            </a:r>
          </a:p>
          <a:p>
            <a:r>
              <a:rPr lang="en-GB" sz="2000" dirty="0"/>
              <a:t>All GP practices across Wales will have access to the Theseus Portal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/>
              <a:t>Quicker, easier and more secure way to send NERS referrals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/>
              <a:t>Less paperwork which will save you time - no downloading docume</a:t>
            </a:r>
            <a:r>
              <a:rPr lang="en-GB" sz="2000" dirty="0"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nts or posting/emailing 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effectLst/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Improved feedback through system if referrals have been accepted/declined</a:t>
            </a:r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en-GB" sz="20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Local NERS team can provide regular reporting on patient’s progress</a:t>
            </a:r>
            <a:endParaRPr lang="en-GB" sz="2000" dirty="0">
              <a:effectLst/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GB" dirty="0"/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Benefits of Using the Theseus Portal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Key benefits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9899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4DC7AD-28F2-44B9-77F6-359927ABFB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74720" y="6294968"/>
            <a:ext cx="4994031" cy="443198"/>
          </a:xfrm>
        </p:spPr>
        <p:txBody>
          <a:bodyPr/>
          <a:lstStyle/>
          <a:p>
            <a:r>
              <a:rPr lang="en-US" dirty="0"/>
              <a:t>NERS Theseus Portal-Patient Management System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DBCEA8-05A7-434E-E640-6F18F4BF393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2231380"/>
          </a:xfrm>
        </p:spPr>
        <p:txBody>
          <a:bodyPr lIns="0" tIns="0" rIns="0" bIns="0" anchor="t">
            <a:spAutoFit/>
          </a:bodyPr>
          <a:lstStyle/>
          <a:p>
            <a:pPr marL="0" indent="0">
              <a:buNone/>
            </a:pPr>
            <a:r>
              <a:rPr lang="en-GB">
                <a:latin typeface="Verdana"/>
                <a:ea typeface="Verdana"/>
              </a:rPr>
              <a:t>You can find out more on the Public Health Wales </a:t>
            </a:r>
            <a:r>
              <a:rPr lang="en-GB">
                <a:latin typeface="Verdana"/>
                <a:ea typeface="Verdana"/>
                <a:hlinkClick r:id="rId2"/>
              </a:rPr>
              <a:t>NERS Theseus Portal</a:t>
            </a:r>
            <a:r>
              <a:rPr lang="en-GB">
                <a:latin typeface="Verdana"/>
                <a:ea typeface="Verdana"/>
              </a:rPr>
              <a:t> webpages </a:t>
            </a:r>
            <a:endParaRPr lang="en-GB">
              <a:highlight>
                <a:srgbClr val="FFFF00"/>
              </a:highlight>
              <a:latin typeface="Verdana"/>
              <a:ea typeface="Verdana"/>
            </a:endParaRP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>
                <a:latin typeface="Verdana"/>
                <a:ea typeface="Verdana"/>
                <a:hlinkClick r:id="rId3"/>
              </a:rPr>
              <a:t>NERS Co-ordinators contact details</a:t>
            </a:r>
            <a:r>
              <a:rPr lang="en-GB" dirty="0">
                <a:latin typeface="Verdana"/>
                <a:ea typeface="Verdana"/>
              </a:rPr>
              <a:t> </a:t>
            </a:r>
            <a:endParaRPr lang="en-GB">
              <a:highlight>
                <a:srgbClr val="FFFF00"/>
              </a:highlight>
              <a:latin typeface="Verdana"/>
              <a:ea typeface="Verdana"/>
            </a:endParaRP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47FA01-42D7-1384-FB2E-C13342F127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Further information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4EF783-2241-20D6-B71A-B7604FC662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Info and links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4AC69F-6C21-ECE4-D296-F18EE845A2BA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67" y="5760401"/>
            <a:ext cx="2067950" cy="14099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2443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ublic Health Wales Theme">
      <a:dk1>
        <a:srgbClr val="000000"/>
      </a:dk1>
      <a:lt1>
        <a:srgbClr val="FFFFFF"/>
      </a:lt1>
      <a:dk2>
        <a:srgbClr val="324F82"/>
      </a:dk2>
      <a:lt2>
        <a:srgbClr val="E7E6E6"/>
      </a:lt2>
      <a:accent1>
        <a:srgbClr val="324F82"/>
      </a:accent1>
      <a:accent2>
        <a:srgbClr val="28B8CE"/>
      </a:accent2>
      <a:accent3>
        <a:srgbClr val="4FB9AB"/>
      </a:accent3>
      <a:accent4>
        <a:srgbClr val="F8C402"/>
      </a:accent4>
      <a:accent5>
        <a:srgbClr val="DF3782"/>
      </a:accent5>
      <a:accent6>
        <a:srgbClr val="70AD47"/>
      </a:accent6>
      <a:hlink>
        <a:srgbClr val="28B8CE"/>
      </a:hlink>
      <a:folHlink>
        <a:srgbClr val="DF378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000" b="0" i="0" dirty="0" smtClean="0">
            <a:solidFill>
              <a:schemeClr val="bg1"/>
            </a:solidFill>
            <a:latin typeface="Ubuntu" charset="0"/>
            <a:ea typeface="Ubuntu" charset="0"/>
            <a:cs typeface="Ubuntu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HW PPT Template" id="{CF5567AB-625C-CB4D-8AD5-4A60DD3D97F6}" vid="{EBA284EE-FC4C-2544-8931-2A4AC16367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9CB6DF505AD04E8BA49A79FC9B23FB" ma:contentTypeVersion="5" ma:contentTypeDescription="Create a new document." ma:contentTypeScope="" ma:versionID="d81de5dab242eb04b5211cb31ba8f612">
  <xsd:schema xmlns:xsd="http://www.w3.org/2001/XMLSchema" xmlns:xs="http://www.w3.org/2001/XMLSchema" xmlns:p="http://schemas.microsoft.com/office/2006/metadata/properties" xmlns:ns2="312515f9-8a60-47d8-a87c-7359f15deea1" xmlns:ns3="f61174d4-11ab-4bbe-b6c0-59ce9f636157" targetNamespace="http://schemas.microsoft.com/office/2006/metadata/properties" ma:root="true" ma:fieldsID="2fdebb2c5772d22ce8b2ec6cec6bcf68" ns2:_="" ns3:_="">
    <xsd:import namespace="312515f9-8a60-47d8-a87c-7359f15deea1"/>
    <xsd:import namespace="f61174d4-11ab-4bbe-b6c0-59ce9f6361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12515f9-8a60-47d8-a87c-7359f15deea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1174d4-11ab-4bbe-b6c0-59ce9f63615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6D4E481-015A-49A0-88F6-F421C63547D6}">
  <ds:schemaRefs>
    <ds:schemaRef ds:uri="3d88c8f2-4f66-4009-bd35-40b7b4dfb284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8e49cd03-cf07-4fc4-8849-b95f95dc79b6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2555F9A9-3364-4622-9BB0-F1EE6264D8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12515f9-8a60-47d8-a87c-7359f15deea1"/>
    <ds:schemaRef ds:uri="f61174d4-11ab-4bbe-b6c0-59ce9f6361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8171E9E-1334-42D8-A629-300AAE518F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3371</TotalTime>
  <Words>419</Words>
  <Application>Microsoft Office PowerPoint</Application>
  <PresentationFormat>Widescreen</PresentationFormat>
  <Paragraphs>44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National Exercise Referral Scheme (NERS)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Cadywould</dc:creator>
  <cp:lastModifiedBy>Gareth Thomas (Public Health Wales, No. 2 Capital Quarter)</cp:lastModifiedBy>
  <cp:revision>155</cp:revision>
  <cp:lastPrinted>2018-02-28T08:37:13Z</cp:lastPrinted>
  <dcterms:created xsi:type="dcterms:W3CDTF">2017-10-31T10:35:26Z</dcterms:created>
  <dcterms:modified xsi:type="dcterms:W3CDTF">2023-11-24T09:10:47Z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0x010100019CB6DF505AD04E8BA49A79FC9B23FB</vt:lpwstr>
  </property>
  <property fmtid="{D5CDD505-2E9C-101B-9397-08002B2CF9AE}" pid="3" name="MediaServiceImageTags">
    <vt:lpwstr/>
  </property>
</Properties>
</file>