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4"/>
  </p:sldMasterIdLst>
  <p:notesMasterIdLst>
    <p:notesMasterId r:id="rId12"/>
  </p:notesMasterIdLst>
  <p:handoutMasterIdLst>
    <p:handoutMasterId r:id="rId13"/>
  </p:handoutMasterIdLst>
  <p:sldIdLst>
    <p:sldId id="288" r:id="rId5"/>
    <p:sldId id="289" r:id="rId6"/>
    <p:sldId id="290" r:id="rId7"/>
    <p:sldId id="292" r:id="rId8"/>
    <p:sldId id="293" r:id="rId9"/>
    <p:sldId id="294" r:id="rId10"/>
    <p:sldId id="291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04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E612CF-B703-AB5C-3656-F97A60E2FBC8}" name="Annette Blackstock (Public Health Wales - No. 2 Capital Quarter)" initials="AB(HWN2CQ" userId="S::Annette.Blackstock@wales.nhs.uk::64d7acc9-862e-44d4-9c8c-4a6ff6206b3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4F82"/>
    <a:srgbClr val="28B8CE"/>
    <a:srgbClr val="F9C402"/>
    <a:srgbClr val="4FB9AB"/>
    <a:srgbClr val="E03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1D26C5-7E10-4BCE-BD22-6E473F1CE036}" v="177" dt="2025-10-09T12:03:09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49"/>
    <p:restoredTop sz="93447" autoAdjust="0"/>
  </p:normalViewPr>
  <p:slideViewPr>
    <p:cSldViewPr snapToGrid="0" snapToObjects="1" showGuides="1">
      <p:cViewPr varScale="1">
        <p:scale>
          <a:sx n="63" d="100"/>
          <a:sy n="63" d="100"/>
        </p:scale>
        <p:origin x="1084" y="56"/>
      </p:cViewPr>
      <p:guideLst>
        <p:guide orient="horz" pos="2160"/>
        <p:guide pos="50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3841F-BFA5-E84D-9FBF-C2EF90B9D7E0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0E142-3AF0-A947-ABB3-AF8FB94735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304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4033A-9BE4-C148-A588-EF9D888CAC46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21FB3-2FB1-D246-9430-EC4C2EC16A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6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80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rgbClr val="324F82"/>
            </a:gs>
            <a:gs pos="100000">
              <a:srgbClr val="28B8C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173B5349-B8B0-1414-316E-6B739DA558EA}"/>
              </a:ext>
            </a:extLst>
          </p:cNvPr>
          <p:cNvSpPr txBox="1">
            <a:spLocks/>
          </p:cNvSpPr>
          <p:nvPr/>
        </p:nvSpPr>
        <p:spPr>
          <a:xfrm>
            <a:off x="720001" y="5592576"/>
            <a:ext cx="5200966" cy="39354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olidFill>
                  <a:srgbClr val="F9C402"/>
                </a:solidFill>
                <a:latin typeface="Ubuntu" panose="020B0504030602030204" pitchFamily="34" charset="0"/>
              </a:rPr>
              <a:t>Drama based learning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C32BF50-2948-93CF-1549-C8F0B8372309}"/>
              </a:ext>
            </a:extLst>
          </p:cNvPr>
          <p:cNvSpPr txBox="1">
            <a:spLocks/>
          </p:cNvSpPr>
          <p:nvPr/>
        </p:nvSpPr>
        <p:spPr>
          <a:xfrm>
            <a:off x="720000" y="3904871"/>
            <a:ext cx="7384471" cy="1226959"/>
          </a:xfrm>
          <a:prstGeom prst="rect">
            <a:avLst/>
          </a:prstGeom>
        </p:spPr>
        <p:txBody>
          <a:bodyPr wrap="none"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  <a:latin typeface="Ubuntu" panose="020B0504030602030204" pitchFamily="34" charset="0"/>
              </a:rPr>
              <a:t>Safeguarding Scenarios </a:t>
            </a:r>
            <a:br>
              <a:rPr lang="en-GB" sz="4800" b="1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sz="4800" b="1" dirty="0">
                <a:solidFill>
                  <a:schemeClr val="bg1"/>
                </a:solidFill>
                <a:latin typeface="Ubuntu" panose="020B0504030602030204" pitchFamily="34" charset="0"/>
              </a:rPr>
              <a:t>Training Pack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94AA9B-75A5-2F75-7D5A-94AB2A8E0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611233"/>
            <a:ext cx="2619469" cy="1472637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FBDBAF7-6868-36E0-3634-49AD9575D19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581323" y="3087614"/>
            <a:ext cx="1034275" cy="1034275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935C7C6-9591-2A61-9BFB-A72127FE955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581321" y="2083870"/>
            <a:ext cx="1034275" cy="103427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C9864D3-4F4E-1CAA-FCE2-D319173453A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581325" y="4091358"/>
            <a:ext cx="1034275" cy="1034275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38AA7AD-D2E5-B4CF-71BF-54222F33F462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0581324" y="5095102"/>
            <a:ext cx="1034275" cy="103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8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rgbClr val="324F82"/>
            </a:gs>
            <a:gs pos="100000">
              <a:srgbClr val="28B8C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DD50BA0-D2E2-71F3-AA92-2F1A294C2CA8}"/>
              </a:ext>
            </a:extLst>
          </p:cNvPr>
          <p:cNvSpPr txBox="1">
            <a:spLocks/>
          </p:cNvSpPr>
          <p:nvPr/>
        </p:nvSpPr>
        <p:spPr>
          <a:xfrm>
            <a:off x="720000" y="1696490"/>
            <a:ext cx="10296000" cy="4487026"/>
          </a:xfrm>
          <a:prstGeom prst="rect">
            <a:avLst/>
          </a:prstGeom>
        </p:spPr>
        <p:txBody>
          <a:bodyPr lIns="0" tIns="0" rIns="0" bIns="0" numCol="2" spcCol="720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The films you are about to view have been developed by AFTA Thought in collaboration with the National Safeguarding Service. 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This video package comprises of a suite of 8 scenario-based learning videos, </a:t>
            </a:r>
            <a:b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each film spotlighting a different and complex safeguarding situation. 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The scenarios are based on real life events and learning from statutory reviews. They are </a:t>
            </a:r>
            <a:r>
              <a:rPr lang="en-GB" sz="2000" dirty="0" err="1">
                <a:solidFill>
                  <a:schemeClr val="bg1"/>
                </a:solidFill>
                <a:latin typeface="Ubuntu" panose="020B0504030602030204" pitchFamily="34" charset="0"/>
              </a:rPr>
              <a:t>dramatised</a:t>
            </a: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 for </a:t>
            </a:r>
            <a:b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training purpose. 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The videos are designed to strengthen safeguarding for children, young people and adults at risk by promoting better recognition and safeguarding practice across Wales. </a:t>
            </a:r>
          </a:p>
          <a:p>
            <a:pPr marL="0" indent="0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1"/>
                </a:solidFill>
                <a:latin typeface="Ubuntu" panose="020B0504030602030204" pitchFamily="34" charset="0"/>
              </a:rPr>
              <a:t>These multi-agency resources will enable professionals to achieves learning competencies that meet Group C (Social Care Wales) and Level 3 (Intercollegiate Document). 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2E06CFD-9A79-2217-1A01-C7F5E0C9A0F0}"/>
              </a:ext>
            </a:extLst>
          </p:cNvPr>
          <p:cNvSpPr txBox="1">
            <a:spLocks/>
          </p:cNvSpPr>
          <p:nvPr/>
        </p:nvSpPr>
        <p:spPr>
          <a:xfrm>
            <a:off x="720001" y="504001"/>
            <a:ext cx="4096443" cy="546202"/>
          </a:xfrm>
          <a:prstGeom prst="rect">
            <a:avLst/>
          </a:prstGeom>
        </p:spPr>
        <p:txBody>
          <a:bodyPr wrap="none"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b="1" dirty="0">
                <a:solidFill>
                  <a:schemeClr val="bg1"/>
                </a:solidFill>
                <a:latin typeface="Ubuntu" panose="020B0504030602030204" pitchFamily="34" charset="0"/>
              </a:rPr>
              <a:t>Safeguarding Scenarios Training Pack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dirty="0">
                <a:solidFill>
                  <a:srgbClr val="F9C402"/>
                </a:solidFill>
                <a:latin typeface="Ubuntu" panose="020B0504030602030204" pitchFamily="34" charset="0"/>
              </a:rPr>
              <a:t>Drama based learning</a:t>
            </a:r>
          </a:p>
          <a:p>
            <a:pPr marL="0" indent="0">
              <a:buNone/>
            </a:pPr>
            <a:endParaRPr lang="en-GB" sz="16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2AEF0-098C-C57A-56A6-704EED75C2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26240" y="5543944"/>
            <a:ext cx="3141526" cy="67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33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77B4019-CC65-8D83-A3ED-7CF83A650BB5}"/>
              </a:ext>
            </a:extLst>
          </p:cNvPr>
          <p:cNvSpPr txBox="1">
            <a:spLocks/>
          </p:cNvSpPr>
          <p:nvPr/>
        </p:nvSpPr>
        <p:spPr>
          <a:xfrm>
            <a:off x="720000" y="2803324"/>
            <a:ext cx="10296000" cy="2875582"/>
          </a:xfrm>
          <a:prstGeom prst="rect">
            <a:avLst/>
          </a:prstGeom>
        </p:spPr>
        <p:txBody>
          <a:bodyPr wrap="none" lIns="0" tIns="0" rIns="0" bIns="0" numCol="2" spcCol="720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This training includes powerful real-life scenarios of abuse, neglect, domestic violence and other forms of harm.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These are shared to promote learning </a:t>
            </a:r>
            <a:b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</a:b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and support safeguarding practice.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It is recognised this training may evoke strong emotional responses. Some people may find this content distressing.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Please take care of your own wellbeing whilst watching and step away if you </a:t>
            </a:r>
            <a:b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</a:b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need to.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Seek support through your own organisation and line management if </a:t>
            </a:r>
            <a:b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</a:b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you are affected by any aspects of </a:t>
            </a:r>
            <a:b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</a:b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this training. 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F37E3DB-E30F-3CE9-3339-CE3312C1D22D}"/>
              </a:ext>
            </a:extLst>
          </p:cNvPr>
          <p:cNvSpPr txBox="1">
            <a:spLocks/>
          </p:cNvSpPr>
          <p:nvPr/>
        </p:nvSpPr>
        <p:spPr>
          <a:xfrm>
            <a:off x="720001" y="1938626"/>
            <a:ext cx="4034880" cy="39354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324F82"/>
                </a:solidFill>
                <a:latin typeface="Ubuntu" panose="020B0504030602030204" pitchFamily="34" charset="0"/>
              </a:rPr>
              <a:t>Content Warning </a:t>
            </a:r>
          </a:p>
          <a:p>
            <a:endParaRPr lang="en-GB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B515F14-F9EE-EDDD-5619-4FE1782B20B3}"/>
              </a:ext>
            </a:extLst>
          </p:cNvPr>
          <p:cNvSpPr txBox="1">
            <a:spLocks/>
          </p:cNvSpPr>
          <p:nvPr/>
        </p:nvSpPr>
        <p:spPr>
          <a:xfrm>
            <a:off x="720001" y="504001"/>
            <a:ext cx="4096443" cy="546202"/>
          </a:xfrm>
          <a:prstGeom prst="rect">
            <a:avLst/>
          </a:prstGeom>
        </p:spPr>
        <p:txBody>
          <a:bodyPr wrap="none"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324F82"/>
                </a:solidFill>
                <a:latin typeface="Ubuntu" panose="020B0504030602030204" pitchFamily="34" charset="0"/>
              </a:rPr>
              <a:t>Safeguarding Scenarios Training Pack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dirty="0">
                <a:solidFill>
                  <a:srgbClr val="E03882"/>
                </a:solidFill>
                <a:latin typeface="Ubuntu" panose="020B0504030602030204" pitchFamily="34" charset="0"/>
              </a:rPr>
              <a:t>Drama based learning</a:t>
            </a:r>
          </a:p>
          <a:p>
            <a:pPr marL="0" indent="0">
              <a:buNone/>
            </a:pPr>
            <a:endParaRPr lang="en-GB" sz="16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B0515-C08E-A118-3724-EEE5C1386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906" y="1772007"/>
            <a:ext cx="1193532" cy="84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6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F50FCAE-E732-721A-5E91-FF9389A2945D}"/>
              </a:ext>
            </a:extLst>
          </p:cNvPr>
          <p:cNvSpPr txBox="1">
            <a:spLocks/>
          </p:cNvSpPr>
          <p:nvPr/>
        </p:nvSpPr>
        <p:spPr>
          <a:xfrm>
            <a:off x="720001" y="504001"/>
            <a:ext cx="4096443" cy="546202"/>
          </a:xfrm>
          <a:prstGeom prst="rect">
            <a:avLst/>
          </a:prstGeom>
        </p:spPr>
        <p:txBody>
          <a:bodyPr wrap="none"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324F82"/>
                </a:solidFill>
                <a:latin typeface="Ubuntu" panose="020B0504030602030204" pitchFamily="34" charset="0"/>
              </a:rPr>
              <a:t>Safeguarding Scenarios Training Pack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dirty="0">
                <a:solidFill>
                  <a:srgbClr val="E03882"/>
                </a:solidFill>
                <a:latin typeface="Ubuntu" panose="020B0504030602030204" pitchFamily="34" charset="0"/>
              </a:rPr>
              <a:t>Drama based learning</a:t>
            </a:r>
          </a:p>
          <a:p>
            <a:pPr marL="0" indent="0">
              <a:buNone/>
            </a:pPr>
            <a:endParaRPr lang="en-GB" sz="16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BCD2A02-C234-D2C6-AB39-768DB1E3C014}"/>
              </a:ext>
            </a:extLst>
          </p:cNvPr>
          <p:cNvSpPr txBox="1">
            <a:spLocks/>
          </p:cNvSpPr>
          <p:nvPr/>
        </p:nvSpPr>
        <p:spPr>
          <a:xfrm>
            <a:off x="720000" y="1745509"/>
            <a:ext cx="10849565" cy="393542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324F82"/>
                </a:solidFill>
                <a:latin typeface="Ubuntu" panose="020B0504030602030204" pitchFamily="34" charset="0"/>
              </a:rPr>
              <a:t>Overarching aims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DE56FA-6C2F-EEED-60A3-442939BEE2F0}"/>
              </a:ext>
            </a:extLst>
          </p:cNvPr>
          <p:cNvSpPr txBox="1"/>
          <p:nvPr/>
        </p:nvSpPr>
        <p:spPr>
          <a:xfrm>
            <a:off x="720001" y="3814635"/>
            <a:ext cx="3240000" cy="18158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To provide safe opportunities to explore how practitioners might think, feel, and act in </a:t>
            </a:r>
            <a:b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</a:br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real-world situations.</a:t>
            </a:r>
            <a:endParaRPr lang="en-US" sz="2000" dirty="0">
              <a:solidFill>
                <a:srgbClr val="324F82"/>
              </a:solidFill>
              <a:latin typeface="Ubuntu" panose="020B0504030602030204" pitchFamily="34" charset="0"/>
            </a:endParaRPr>
          </a:p>
          <a:p>
            <a:endParaRPr lang="en-US" dirty="0">
              <a:solidFill>
                <a:srgbClr val="324F8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2BFA30-18B5-6408-BA32-140550EA1C5A}"/>
              </a:ext>
            </a:extLst>
          </p:cNvPr>
          <p:cNvSpPr txBox="1"/>
          <p:nvPr/>
        </p:nvSpPr>
        <p:spPr>
          <a:xfrm>
            <a:off x="4466374" y="3823635"/>
            <a:ext cx="3306026" cy="12103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To create emotional engagement and encourage reflective group discussions.</a:t>
            </a:r>
            <a:endParaRPr lang="en-US" sz="2000" dirty="0">
              <a:solidFill>
                <a:srgbClr val="324F82"/>
              </a:solidFill>
              <a:latin typeface="Ubuntu" panose="020B05040306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7131B6-45DB-9E56-046F-C6934AF2D773}"/>
              </a:ext>
            </a:extLst>
          </p:cNvPr>
          <p:cNvSpPr txBox="1"/>
          <p:nvPr/>
        </p:nvSpPr>
        <p:spPr>
          <a:xfrm>
            <a:off x="8231999" y="3823635"/>
            <a:ext cx="32400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>
                <a:solidFill>
                  <a:srgbClr val="324F82"/>
                </a:solidFill>
                <a:latin typeface="Ubuntu" panose="020B0504030602030204" pitchFamily="34" charset="0"/>
              </a:rPr>
              <a:t>To support discussion and shared learning between all professionals and agencies. </a:t>
            </a:r>
            <a:endParaRPr lang="en-US" sz="2000" dirty="0">
              <a:solidFill>
                <a:srgbClr val="324F82"/>
              </a:solidFill>
              <a:latin typeface="Ubuntu" panose="020B0504030602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05D675-F715-0021-1761-63393C7FA93D}"/>
              </a:ext>
            </a:extLst>
          </p:cNvPr>
          <p:cNvSpPr/>
          <p:nvPr/>
        </p:nvSpPr>
        <p:spPr>
          <a:xfrm rot="5400000">
            <a:off x="2304001" y="1973134"/>
            <a:ext cx="72000" cy="3240000"/>
          </a:xfrm>
          <a:prstGeom prst="rect">
            <a:avLst/>
          </a:prstGeom>
          <a:solidFill>
            <a:srgbClr val="28B8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002469-CBEA-2250-E65B-9B327A66A744}"/>
              </a:ext>
            </a:extLst>
          </p:cNvPr>
          <p:cNvSpPr txBox="1"/>
          <p:nvPr/>
        </p:nvSpPr>
        <p:spPr>
          <a:xfrm>
            <a:off x="648385" y="2669804"/>
            <a:ext cx="36817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>
                <a:solidFill>
                  <a:srgbClr val="28B8CE"/>
                </a:solidFill>
                <a:latin typeface="Ubuntu" panose="020B0504030602030204" pitchFamily="34" charset="0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B2B3A1-CF2A-317B-6D1A-524B35D4A0F8}"/>
              </a:ext>
            </a:extLst>
          </p:cNvPr>
          <p:cNvSpPr/>
          <p:nvPr/>
        </p:nvSpPr>
        <p:spPr>
          <a:xfrm rot="5400000">
            <a:off x="6039802" y="1965915"/>
            <a:ext cx="72000" cy="3240000"/>
          </a:xfrm>
          <a:prstGeom prst="rect">
            <a:avLst/>
          </a:prstGeom>
          <a:solidFill>
            <a:srgbClr val="E038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6F8504-51D7-25E0-2081-65DEE2B23499}"/>
              </a:ext>
            </a:extLst>
          </p:cNvPr>
          <p:cNvSpPr txBox="1"/>
          <p:nvPr/>
        </p:nvSpPr>
        <p:spPr>
          <a:xfrm>
            <a:off x="4432311" y="2662585"/>
            <a:ext cx="36817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>
                <a:solidFill>
                  <a:srgbClr val="E03882"/>
                </a:solidFill>
                <a:latin typeface="Ubuntu" panose="020B0504030602030204" pitchFamily="34" charset="0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062091-1B6F-309A-AFD0-D967B62CB257}"/>
              </a:ext>
            </a:extLst>
          </p:cNvPr>
          <p:cNvSpPr/>
          <p:nvPr/>
        </p:nvSpPr>
        <p:spPr>
          <a:xfrm rot="5400000">
            <a:off x="9815999" y="1965915"/>
            <a:ext cx="72000" cy="3240000"/>
          </a:xfrm>
          <a:prstGeom prst="rect">
            <a:avLst/>
          </a:prstGeom>
          <a:solidFill>
            <a:srgbClr val="4FB9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B9AB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0F867E-237F-DB7A-FDB8-496E1D6383D7}"/>
              </a:ext>
            </a:extLst>
          </p:cNvPr>
          <p:cNvSpPr txBox="1"/>
          <p:nvPr/>
        </p:nvSpPr>
        <p:spPr>
          <a:xfrm>
            <a:off x="8208508" y="2662585"/>
            <a:ext cx="36817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>
                <a:solidFill>
                  <a:srgbClr val="4FB9AB"/>
                </a:solidFill>
                <a:latin typeface="Ubuntu" panose="020B0504030602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12579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CFC4F9A4-BAF1-EC4A-D8E6-C1E039690D21}"/>
              </a:ext>
            </a:extLst>
          </p:cNvPr>
          <p:cNvSpPr txBox="1">
            <a:spLocks/>
          </p:cNvSpPr>
          <p:nvPr/>
        </p:nvSpPr>
        <p:spPr>
          <a:xfrm>
            <a:off x="720001" y="504001"/>
            <a:ext cx="4096443" cy="546202"/>
          </a:xfrm>
          <a:prstGeom prst="rect">
            <a:avLst/>
          </a:prstGeom>
        </p:spPr>
        <p:txBody>
          <a:bodyPr wrap="none"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324F82"/>
                </a:solidFill>
                <a:latin typeface="Ubuntu" panose="020B0504030602030204" pitchFamily="34" charset="0"/>
              </a:rPr>
              <a:t>Safeguarding Scenarios Training Pack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dirty="0">
                <a:solidFill>
                  <a:srgbClr val="E03882"/>
                </a:solidFill>
                <a:latin typeface="Ubuntu" panose="020B0504030602030204" pitchFamily="34" charset="0"/>
              </a:rPr>
              <a:t>Drama based learning</a:t>
            </a:r>
          </a:p>
          <a:p>
            <a:pPr marL="0" indent="0">
              <a:buNone/>
            </a:pPr>
            <a:endParaRPr lang="en-GB" sz="16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BB5480-7EB9-E8E1-C747-8D9405FFEB09}"/>
              </a:ext>
            </a:extLst>
          </p:cNvPr>
          <p:cNvSpPr/>
          <p:nvPr/>
        </p:nvSpPr>
        <p:spPr>
          <a:xfrm>
            <a:off x="720000" y="1851642"/>
            <a:ext cx="3240000" cy="1713297"/>
          </a:xfrm>
          <a:prstGeom prst="rect">
            <a:avLst/>
          </a:prstGeom>
          <a:solidFill>
            <a:srgbClr val="32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AC29D-C5EC-C875-F060-19278DF2CE56}"/>
              </a:ext>
            </a:extLst>
          </p:cNvPr>
          <p:cNvSpPr/>
          <p:nvPr/>
        </p:nvSpPr>
        <p:spPr>
          <a:xfrm>
            <a:off x="4476000" y="1851641"/>
            <a:ext cx="3240000" cy="1713297"/>
          </a:xfrm>
          <a:prstGeom prst="rect">
            <a:avLst/>
          </a:prstGeom>
          <a:solidFill>
            <a:srgbClr val="32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4148E9-1913-5D29-88BB-85C45C527DD2}"/>
              </a:ext>
            </a:extLst>
          </p:cNvPr>
          <p:cNvSpPr/>
          <p:nvPr/>
        </p:nvSpPr>
        <p:spPr>
          <a:xfrm>
            <a:off x="8232000" y="1851640"/>
            <a:ext cx="3240000" cy="1713297"/>
          </a:xfrm>
          <a:prstGeom prst="rect">
            <a:avLst/>
          </a:prstGeom>
          <a:solidFill>
            <a:srgbClr val="32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A397E0-DE7E-4A3D-D9A6-263B37D2B361}"/>
              </a:ext>
            </a:extLst>
          </p:cNvPr>
          <p:cNvSpPr txBox="1"/>
          <p:nvPr/>
        </p:nvSpPr>
        <p:spPr>
          <a:xfrm>
            <a:off x="1245471" y="2906973"/>
            <a:ext cx="29126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Exploring the voice of </a:t>
            </a:r>
            <a:b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the person at risk</a:t>
            </a:r>
            <a:endParaRPr lang="en-US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E3A34B-77D5-8D6F-A240-72C3D1EED625}"/>
              </a:ext>
            </a:extLst>
          </p:cNvPr>
          <p:cNvSpPr txBox="1"/>
          <p:nvPr/>
        </p:nvSpPr>
        <p:spPr>
          <a:xfrm>
            <a:off x="717683" y="2737773"/>
            <a:ext cx="368174" cy="830997"/>
          </a:xfrm>
          <a:prstGeom prst="rect">
            <a:avLst/>
          </a:prstGeom>
          <a:noFill/>
        </p:spPr>
        <p:txBody>
          <a:bodyPr wrap="square" lIns="72000" tIns="0" rIns="0" bIns="0" rtlCol="0">
            <a:spAutoFit/>
          </a:bodyPr>
          <a:lstStyle/>
          <a:p>
            <a:r>
              <a:rPr lang="en-US" sz="5400" b="1" dirty="0">
                <a:solidFill>
                  <a:srgbClr val="F9C402"/>
                </a:solidFill>
                <a:latin typeface="Ubuntu" panose="020B0504030602030204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7CA345-F35C-2DCB-BF1D-2A78680703BF}"/>
              </a:ext>
            </a:extLst>
          </p:cNvPr>
          <p:cNvSpPr txBox="1"/>
          <p:nvPr/>
        </p:nvSpPr>
        <p:spPr>
          <a:xfrm>
            <a:off x="5076000" y="2906973"/>
            <a:ext cx="2676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Impact on the person </a:t>
            </a:r>
            <a:b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at risk</a:t>
            </a:r>
            <a:endParaRPr lang="en-US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03FA48-8945-6A36-5EDE-042A1801EDE4}"/>
              </a:ext>
            </a:extLst>
          </p:cNvPr>
          <p:cNvSpPr txBox="1"/>
          <p:nvPr/>
        </p:nvSpPr>
        <p:spPr>
          <a:xfrm>
            <a:off x="4472034" y="2737773"/>
            <a:ext cx="368174" cy="830997"/>
          </a:xfrm>
          <a:prstGeom prst="rect">
            <a:avLst/>
          </a:prstGeom>
          <a:noFill/>
        </p:spPr>
        <p:txBody>
          <a:bodyPr wrap="square" lIns="108000" tIns="0" rIns="0" bIns="0" rtlCol="0">
            <a:spAutoFit/>
          </a:bodyPr>
          <a:lstStyle/>
          <a:p>
            <a:r>
              <a:rPr lang="en-US" sz="5400" b="1" dirty="0">
                <a:solidFill>
                  <a:srgbClr val="F9C402"/>
                </a:solidFill>
                <a:latin typeface="Ubuntu" panose="020B050403060203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0604EA-6CF9-0F98-1961-CE59B9E7516D}"/>
              </a:ext>
            </a:extLst>
          </p:cNvPr>
          <p:cNvSpPr txBox="1"/>
          <p:nvPr/>
        </p:nvSpPr>
        <p:spPr>
          <a:xfrm>
            <a:off x="8830800" y="2903140"/>
            <a:ext cx="2676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Safeguarding and </a:t>
            </a:r>
            <a:b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duty of care</a:t>
            </a:r>
            <a:endParaRPr lang="en-US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3BEDD-5CE8-3663-E0CD-97F2B0DFF2A2}"/>
              </a:ext>
            </a:extLst>
          </p:cNvPr>
          <p:cNvSpPr txBox="1"/>
          <p:nvPr/>
        </p:nvSpPr>
        <p:spPr>
          <a:xfrm>
            <a:off x="8226385" y="2733940"/>
            <a:ext cx="368174" cy="830997"/>
          </a:xfrm>
          <a:prstGeom prst="rect">
            <a:avLst/>
          </a:prstGeom>
          <a:noFill/>
        </p:spPr>
        <p:txBody>
          <a:bodyPr wrap="square" lIns="108000" tIns="0" rIns="0" bIns="0" rtlCol="0">
            <a:spAutoFit/>
          </a:bodyPr>
          <a:lstStyle/>
          <a:p>
            <a:r>
              <a:rPr lang="en-US" sz="5400" b="1" dirty="0">
                <a:solidFill>
                  <a:srgbClr val="F9C402"/>
                </a:solidFill>
                <a:latin typeface="Ubuntu" panose="020B050403060203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EA647E-425F-0CC2-86CF-62072945DD14}"/>
              </a:ext>
            </a:extLst>
          </p:cNvPr>
          <p:cNvSpPr/>
          <p:nvPr/>
        </p:nvSpPr>
        <p:spPr>
          <a:xfrm>
            <a:off x="720000" y="3992605"/>
            <a:ext cx="3240000" cy="1713297"/>
          </a:xfrm>
          <a:prstGeom prst="rect">
            <a:avLst/>
          </a:prstGeom>
          <a:solidFill>
            <a:srgbClr val="32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19D2A7-C0A4-E742-6850-94DC9B37D281}"/>
              </a:ext>
            </a:extLst>
          </p:cNvPr>
          <p:cNvSpPr/>
          <p:nvPr/>
        </p:nvSpPr>
        <p:spPr>
          <a:xfrm>
            <a:off x="4476000" y="3992604"/>
            <a:ext cx="3240000" cy="1713297"/>
          </a:xfrm>
          <a:prstGeom prst="rect">
            <a:avLst/>
          </a:prstGeom>
          <a:solidFill>
            <a:srgbClr val="32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3BF45D-90D5-F722-FFB9-5FE65E0DE9D3}"/>
              </a:ext>
            </a:extLst>
          </p:cNvPr>
          <p:cNvSpPr/>
          <p:nvPr/>
        </p:nvSpPr>
        <p:spPr>
          <a:xfrm>
            <a:off x="8232000" y="3992603"/>
            <a:ext cx="3240000" cy="1713297"/>
          </a:xfrm>
          <a:prstGeom prst="rect">
            <a:avLst/>
          </a:prstGeom>
          <a:solidFill>
            <a:srgbClr val="324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AA5B9B-3E52-C2C7-1B92-13AA112FA2CA}"/>
              </a:ext>
            </a:extLst>
          </p:cNvPr>
          <p:cNvSpPr txBox="1"/>
          <p:nvPr/>
        </p:nvSpPr>
        <p:spPr>
          <a:xfrm>
            <a:off x="1260000" y="5047936"/>
            <a:ext cx="29126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Professional </a:t>
            </a:r>
            <a:b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reflections</a:t>
            </a:r>
            <a:endParaRPr lang="en-US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3A8924-FBF3-50D8-DF42-C28EA6746611}"/>
              </a:ext>
            </a:extLst>
          </p:cNvPr>
          <p:cNvSpPr txBox="1"/>
          <p:nvPr/>
        </p:nvSpPr>
        <p:spPr>
          <a:xfrm>
            <a:off x="717683" y="4878736"/>
            <a:ext cx="368174" cy="830997"/>
          </a:xfrm>
          <a:prstGeom prst="rect">
            <a:avLst/>
          </a:prstGeom>
          <a:noFill/>
        </p:spPr>
        <p:txBody>
          <a:bodyPr wrap="square" lIns="108000" tIns="0" rIns="0" bIns="0" rtlCol="0">
            <a:spAutoFit/>
          </a:bodyPr>
          <a:lstStyle/>
          <a:p>
            <a:r>
              <a:rPr lang="en-US" sz="5400" b="1" dirty="0">
                <a:solidFill>
                  <a:srgbClr val="F9C402"/>
                </a:solidFill>
                <a:latin typeface="Ubuntu" panose="020B0504030602030204" pitchFamily="34" charset="0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A86EF2-6564-75F3-71CE-7FF09D81F0EF}"/>
              </a:ext>
            </a:extLst>
          </p:cNvPr>
          <p:cNvSpPr txBox="1"/>
          <p:nvPr/>
        </p:nvSpPr>
        <p:spPr>
          <a:xfrm>
            <a:off x="5076000" y="5047936"/>
            <a:ext cx="2676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Ethical and emotional dilemmas</a:t>
            </a:r>
            <a:endParaRPr lang="en-US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414FD8-FB16-E873-D159-BC5B40A150C9}"/>
              </a:ext>
            </a:extLst>
          </p:cNvPr>
          <p:cNvSpPr txBox="1"/>
          <p:nvPr/>
        </p:nvSpPr>
        <p:spPr>
          <a:xfrm>
            <a:off x="4472034" y="4878736"/>
            <a:ext cx="368174" cy="830997"/>
          </a:xfrm>
          <a:prstGeom prst="rect">
            <a:avLst/>
          </a:prstGeom>
          <a:noFill/>
        </p:spPr>
        <p:txBody>
          <a:bodyPr wrap="square" lIns="108000" tIns="0" rIns="0" bIns="0" rtlCol="0">
            <a:spAutoFit/>
          </a:bodyPr>
          <a:lstStyle/>
          <a:p>
            <a:r>
              <a:rPr lang="en-US" sz="5400" b="1" dirty="0">
                <a:solidFill>
                  <a:srgbClr val="F9C402"/>
                </a:solidFill>
                <a:latin typeface="Ubuntu" panose="020B0504030602030204" pitchFamily="34" charset="0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B8E92E-07C1-E037-B913-C93F8F31D542}"/>
              </a:ext>
            </a:extLst>
          </p:cNvPr>
          <p:cNvSpPr txBox="1"/>
          <p:nvPr/>
        </p:nvSpPr>
        <p:spPr>
          <a:xfrm>
            <a:off x="8830800" y="5044103"/>
            <a:ext cx="2676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Practical </a:t>
            </a:r>
            <a:b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Ubuntu" panose="020B0504030602030204" pitchFamily="34" charset="0"/>
              </a:rPr>
              <a:t>learning</a:t>
            </a:r>
            <a:endParaRPr lang="en-US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80B89F-B75F-17C3-FB64-58525E17398E}"/>
              </a:ext>
            </a:extLst>
          </p:cNvPr>
          <p:cNvSpPr txBox="1"/>
          <p:nvPr/>
        </p:nvSpPr>
        <p:spPr>
          <a:xfrm>
            <a:off x="8226385" y="4874903"/>
            <a:ext cx="368174" cy="830997"/>
          </a:xfrm>
          <a:prstGeom prst="rect">
            <a:avLst/>
          </a:prstGeom>
          <a:noFill/>
        </p:spPr>
        <p:txBody>
          <a:bodyPr wrap="square" lIns="108000" tIns="0" rIns="0" bIns="0" rtlCol="0">
            <a:spAutoFit/>
          </a:bodyPr>
          <a:lstStyle/>
          <a:p>
            <a:r>
              <a:rPr lang="en-US" sz="5400" b="1" dirty="0">
                <a:solidFill>
                  <a:srgbClr val="F9C402"/>
                </a:solidFill>
                <a:latin typeface="Ubuntu" panose="020B0504030602030204" pitchFamily="34" charset="0"/>
              </a:rPr>
              <a:t>6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0D56576-7A45-8461-CCF0-FDDE3F2A9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534" y="1993335"/>
            <a:ext cx="614680" cy="660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26E143-7340-7424-3628-8F5E2916A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496" y="2004237"/>
            <a:ext cx="650240" cy="6502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1D3AFE4-A982-7237-B20D-15F06177C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467" y="1988255"/>
            <a:ext cx="574040" cy="66548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D46CA63-9159-0DDA-61C8-858239365B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880" y="4174238"/>
            <a:ext cx="682752" cy="68275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AB24E13-24FD-7DB7-D616-72DFE076A4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800" y="4188308"/>
            <a:ext cx="762000" cy="5486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E5B40D1-B5E3-DACF-3EB8-9D53A400DE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8396" y="4140175"/>
            <a:ext cx="726440" cy="7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9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C4C9279-70D1-FDDF-6018-4595E6A548D4}"/>
              </a:ext>
            </a:extLst>
          </p:cNvPr>
          <p:cNvSpPr txBox="1">
            <a:spLocks/>
          </p:cNvSpPr>
          <p:nvPr/>
        </p:nvSpPr>
        <p:spPr>
          <a:xfrm>
            <a:off x="720000" y="1745509"/>
            <a:ext cx="10849565" cy="393542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324F82"/>
                </a:solidFill>
                <a:latin typeface="Ubuntu" panose="020B0504030602030204" pitchFamily="34" charset="0"/>
              </a:rPr>
              <a:t>Links to training packs and videos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CD1E4772-2A7F-6C0C-EFC1-CEBAA12D5C3B}"/>
              </a:ext>
            </a:extLst>
          </p:cNvPr>
          <p:cNvSpPr txBox="1">
            <a:spLocks/>
          </p:cNvSpPr>
          <p:nvPr/>
        </p:nvSpPr>
        <p:spPr>
          <a:xfrm>
            <a:off x="720001" y="504001"/>
            <a:ext cx="4096443" cy="546202"/>
          </a:xfrm>
          <a:prstGeom prst="rect">
            <a:avLst/>
          </a:prstGeom>
        </p:spPr>
        <p:txBody>
          <a:bodyPr wrap="none"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324F82"/>
                </a:solidFill>
                <a:latin typeface="Ubuntu" panose="020B0504030602030204" pitchFamily="34" charset="0"/>
              </a:rPr>
              <a:t>Safeguarding Scenarios Training Pack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400" dirty="0">
                <a:solidFill>
                  <a:srgbClr val="E03882"/>
                </a:solidFill>
                <a:latin typeface="Ubuntu" panose="020B0504030602030204" pitchFamily="34" charset="0"/>
              </a:rPr>
              <a:t>Drama based learning</a:t>
            </a:r>
          </a:p>
          <a:p>
            <a:pPr marL="0" indent="0">
              <a:buNone/>
            </a:pPr>
            <a:endParaRPr lang="en-GB" sz="16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662ED-BC15-D7DA-46CA-CA3EC79F1851}"/>
              </a:ext>
            </a:extLst>
          </p:cNvPr>
          <p:cNvSpPr txBox="1"/>
          <p:nvPr/>
        </p:nvSpPr>
        <p:spPr>
          <a:xfrm>
            <a:off x="2177482" y="3603613"/>
            <a:ext cx="601361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rgbClr val="324F82"/>
                </a:solidFill>
                <a:latin typeface="Ubuntu" panose="020B0504030602030204" pitchFamily="34" charset="0"/>
              </a:rPr>
              <a:t>Link here to training packs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9F62CD-4A99-AE95-E5F5-005344DB28DF}"/>
              </a:ext>
            </a:extLst>
          </p:cNvPr>
          <p:cNvSpPr txBox="1"/>
          <p:nvPr/>
        </p:nvSpPr>
        <p:spPr>
          <a:xfrm>
            <a:off x="2177482" y="5426367"/>
            <a:ext cx="601361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rgbClr val="324F82"/>
                </a:solidFill>
                <a:latin typeface="Ubuntu" panose="020B0504030602030204" pitchFamily="34" charset="0"/>
              </a:rPr>
              <a:t>Link here to training videos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2688A2-DC8F-FD67-7A33-FD878A436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98" y="2860663"/>
            <a:ext cx="1165860" cy="1485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14B507-FBCF-960C-61D5-65B65A2E7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0" y="4738200"/>
            <a:ext cx="1435735" cy="1435735"/>
          </a:xfrm>
          <a:prstGeom prst="rect">
            <a:avLst/>
          </a:prstGeom>
        </p:spPr>
      </p:pic>
      <p:pic>
        <p:nvPicPr>
          <p:cNvPr id="5" name="Picture 4" descr="A screenshot of a blue and white website&#10;&#10;AI-generated content may be incorrect.">
            <a:extLst>
              <a:ext uri="{FF2B5EF4-FFF2-40B4-BE49-F238E27FC236}">
                <a16:creationId xmlns:a16="http://schemas.microsoft.com/office/drawing/2014/main" id="{7A2271B4-15B9-6CA7-B48D-EC7A60C50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80000">
            <a:off x="5863317" y="2992574"/>
            <a:ext cx="1554480" cy="2179320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2850E0-AF6B-AD1A-8A72-75193ED189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96694" y="2761248"/>
            <a:ext cx="2238682" cy="3138544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A6B4D6-E00A-F5D4-7569-C17965E8AF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240000">
            <a:off x="10044981" y="2992574"/>
            <a:ext cx="1554480" cy="2179320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4801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rgbClr val="324F82"/>
            </a:gs>
            <a:gs pos="100000">
              <a:srgbClr val="28B8C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08D862-621D-91B0-1ABB-7FC0CB7B2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611233"/>
            <a:ext cx="2619469" cy="1472637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EEB03289-7B15-985B-36CA-2D49DD156F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581323" y="3087614"/>
            <a:ext cx="1034275" cy="1034275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5CBDE74-2CF7-7C56-DBF7-5C20D09A665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581321" y="2083870"/>
            <a:ext cx="1034275" cy="1034275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48CBEA7-3E6D-8A89-0315-425D231B7CE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581325" y="4091358"/>
            <a:ext cx="1034275" cy="1034275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A607814-2BF8-953E-3700-C227E9310E6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0581324" y="5095102"/>
            <a:ext cx="1034275" cy="1034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6F7B2B-BA19-C700-0189-DC0AF5329FA2}"/>
              </a:ext>
            </a:extLst>
          </p:cNvPr>
          <p:cNvSpPr txBox="1"/>
          <p:nvPr/>
        </p:nvSpPr>
        <p:spPr>
          <a:xfrm>
            <a:off x="718457" y="4091358"/>
            <a:ext cx="619248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Ubuntu" panose="020B0504030602030204" pitchFamily="34" charset="0"/>
              </a:rPr>
              <a:t>Contact info TBC</a:t>
            </a:r>
          </a:p>
        </p:txBody>
      </p:sp>
    </p:spTree>
    <p:extLst>
      <p:ext uri="{BB962C8B-B14F-4D97-AF65-F5344CB8AC3E}">
        <p14:creationId xmlns:p14="http://schemas.microsoft.com/office/powerpoint/2010/main" val="375008425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e8746d6-0e70-4dab-b276-28e422542d2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754C74FB1700449A1D2EC2E5A77D80" ma:contentTypeVersion="15" ma:contentTypeDescription="Create a new document." ma:contentTypeScope="" ma:versionID="b5f6581705d1423af2a58c6cf5cd595b">
  <xsd:schema xmlns:xsd="http://www.w3.org/2001/XMLSchema" xmlns:xs="http://www.w3.org/2001/XMLSchema" xmlns:p="http://schemas.microsoft.com/office/2006/metadata/properties" xmlns:ns3="c8c88429-e1a5-4fcd-9b6a-57468ba8afe4" xmlns:ns4="ee8746d6-0e70-4dab-b276-28e422542d2f" targetNamespace="http://schemas.microsoft.com/office/2006/metadata/properties" ma:root="true" ma:fieldsID="425fc321a74242852f4efae041ff4061" ns3:_="" ns4:_="">
    <xsd:import namespace="c8c88429-e1a5-4fcd-9b6a-57468ba8afe4"/>
    <xsd:import namespace="ee8746d6-0e70-4dab-b276-28e422542d2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88429-e1a5-4fcd-9b6a-57468ba8af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8746d6-0e70-4dab-b276-28e422542d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AAFA8A-7429-4879-BDB2-7F2E32F1F0C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e8746d6-0e70-4dab-b276-28e422542d2f"/>
    <ds:schemaRef ds:uri="http://purl.org/dc/elements/1.1/"/>
    <ds:schemaRef ds:uri="http://schemas.microsoft.com/office/2006/metadata/properties"/>
    <ds:schemaRef ds:uri="http://schemas.microsoft.com/office/infopath/2007/PartnerControls"/>
    <ds:schemaRef ds:uri="c8c88429-e1a5-4fcd-9b6a-57468ba8afe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A0E8D9B-E103-4B81-9353-A766E3CE49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062B7C-00D8-45B4-AD21-AC6B6DBA7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c88429-e1a5-4fcd-9b6a-57468ba8afe4"/>
    <ds:schemaRef ds:uri="ee8746d6-0e70-4dab-b276-28e422542d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8880</TotalTime>
  <Words>358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Ubuntu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Cadywould</dc:creator>
  <cp:lastModifiedBy>Carly Harrison (Public Health Wales - Matrix House)</cp:lastModifiedBy>
  <cp:revision>120</cp:revision>
  <cp:lastPrinted>2018-02-28T08:37:13Z</cp:lastPrinted>
  <dcterms:created xsi:type="dcterms:W3CDTF">2017-10-31T10:35:26Z</dcterms:created>
  <dcterms:modified xsi:type="dcterms:W3CDTF">2025-11-07T16:59:07Z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0x010100B3754C74FB1700449A1D2EC2E5A77D80</vt:lpwstr>
  </property>
</Properties>
</file>