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8288000" cy="10287000"/>
  <p:notesSz cx="6858000" cy="9144000"/>
  <p:embeddedFontLst>
    <p:embeddedFont>
      <p:font typeface="Canva Sans Bold" panose="020B0604020202020204" charset="0"/>
      <p:regular r:id="rId9"/>
    </p:embeddedFont>
    <p:embeddedFont>
      <p:font typeface="Roboto" panose="02000000000000000000" pitchFamily="2" charset="0"/>
      <p:regular r:id="rId10"/>
      <p:bold r:id="rId11"/>
      <p:italic r:id="rId12"/>
      <p:boldItalic r:id="rId13"/>
    </p:embeddedFont>
    <p:embeddedFont>
      <p:font typeface="Ubuntu" panose="020B0504030602030204" pitchFamily="34" charset="0"/>
      <p:regular r:id="rId14"/>
      <p:bold r:id="rId15"/>
      <p:italic r:id="rId16"/>
      <p:boldItalic r:id="rId17"/>
    </p:embeddedFont>
    <p:embeddedFont>
      <p:font typeface="Ubuntu Bold" panose="020B0804030602030204" pitchFamily="34" charset="0"/>
      <p:regular r:id="rId18"/>
      <p:bold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A294"/>
    <a:srgbClr val="FF5D0C"/>
    <a:srgbClr val="285087"/>
    <a:srgbClr val="F43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88FD65-F997-492B-A627-A6750A7DB847}" v="3" dt="2025-10-21T14:17:06.1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24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3.sv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18" Type="http://schemas.openxmlformats.org/officeDocument/2006/relationships/image" Target="../media/image35.svg"/><Relationship Id="rId3" Type="http://schemas.openxmlformats.org/officeDocument/2006/relationships/image" Target="../media/image23.sv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17" Type="http://schemas.openxmlformats.org/officeDocument/2006/relationships/image" Target="../media/image34.png"/><Relationship Id="rId2" Type="http://schemas.openxmlformats.org/officeDocument/2006/relationships/image" Target="../media/image22.png"/><Relationship Id="rId16" Type="http://schemas.openxmlformats.org/officeDocument/2006/relationships/image" Target="../media/image3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11" Type="http://schemas.openxmlformats.org/officeDocument/2006/relationships/image" Target="../media/image28.png"/><Relationship Id="rId5" Type="http://schemas.openxmlformats.org/officeDocument/2006/relationships/image" Target="../media/image2.png"/><Relationship Id="rId15" Type="http://schemas.openxmlformats.org/officeDocument/2006/relationships/image" Target="../media/image32.png"/><Relationship Id="rId10" Type="http://schemas.openxmlformats.org/officeDocument/2006/relationships/image" Target="../media/image27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36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1.svg"/><Relationship Id="rId4" Type="http://schemas.openxmlformats.org/officeDocument/2006/relationships/image" Target="../media/image37.sv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/>
          <p:cNvGrpSpPr/>
          <p:nvPr/>
        </p:nvGrpSpPr>
        <p:grpSpPr>
          <a:xfrm>
            <a:off x="13420693" y="3580595"/>
            <a:ext cx="4662493" cy="5315502"/>
            <a:chOff x="0" y="0"/>
            <a:chExt cx="1227982" cy="139996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27982" cy="1399968"/>
            </a:xfrm>
            <a:custGeom>
              <a:avLst/>
              <a:gdLst/>
              <a:ahLst/>
              <a:cxnLst/>
              <a:rect l="l" t="t" r="r" b="b"/>
              <a:pathLst>
                <a:path w="1227982" h="1399968">
                  <a:moveTo>
                    <a:pt x="0" y="0"/>
                  </a:moveTo>
                  <a:lnTo>
                    <a:pt x="1227982" y="0"/>
                  </a:lnTo>
                  <a:lnTo>
                    <a:pt x="1227982" y="1399968"/>
                  </a:lnTo>
                  <a:lnTo>
                    <a:pt x="0" y="1399968"/>
                  </a:lnTo>
                  <a:close/>
                </a:path>
              </a:pathLst>
            </a:custGeom>
            <a:solidFill>
              <a:srgbClr val="1C639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4187336" y="5512802"/>
            <a:ext cx="3148258" cy="3148258"/>
            <a:chOff x="0" y="0"/>
            <a:chExt cx="4197677" cy="419767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197677" cy="4197677"/>
            </a:xfrm>
            <a:custGeom>
              <a:avLst/>
              <a:gdLst/>
              <a:ahLst/>
              <a:cxnLst/>
              <a:rect l="l" t="t" r="r" b="b"/>
              <a:pathLst>
                <a:path w="4197677" h="4197677">
                  <a:moveTo>
                    <a:pt x="0" y="0"/>
                  </a:moveTo>
                  <a:lnTo>
                    <a:pt x="4197677" y="0"/>
                  </a:lnTo>
                  <a:lnTo>
                    <a:pt x="4197677" y="4197677"/>
                  </a:lnTo>
                  <a:lnTo>
                    <a:pt x="0" y="41976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2" name="Freeform 12"/>
          <p:cNvSpPr/>
          <p:nvPr/>
        </p:nvSpPr>
        <p:spPr>
          <a:xfrm>
            <a:off x="2150258" y="3906354"/>
            <a:ext cx="899065" cy="1856933"/>
          </a:xfrm>
          <a:custGeom>
            <a:avLst/>
            <a:gdLst/>
            <a:ahLst/>
            <a:cxnLst/>
            <a:rect l="l" t="t" r="r" b="b"/>
            <a:pathLst>
              <a:path w="899065" h="1856933">
                <a:moveTo>
                  <a:pt x="0" y="0"/>
                </a:moveTo>
                <a:lnTo>
                  <a:pt x="899065" y="0"/>
                </a:lnTo>
                <a:lnTo>
                  <a:pt x="899065" y="1856933"/>
                </a:lnTo>
                <a:lnTo>
                  <a:pt x="0" y="185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3" name="Group 13"/>
          <p:cNvGrpSpPr/>
          <p:nvPr/>
        </p:nvGrpSpPr>
        <p:grpSpPr>
          <a:xfrm>
            <a:off x="356609" y="2674223"/>
            <a:ext cx="6312967" cy="3417325"/>
            <a:chOff x="0" y="0"/>
            <a:chExt cx="1662674" cy="90003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662674" cy="900036"/>
            </a:xfrm>
            <a:custGeom>
              <a:avLst/>
              <a:gdLst/>
              <a:ahLst/>
              <a:cxnLst/>
              <a:rect l="l" t="t" r="r" b="b"/>
              <a:pathLst>
                <a:path w="1662674" h="900036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37492"/>
                  </a:lnTo>
                  <a:cubicBezTo>
                    <a:pt x="1662674" y="854080"/>
                    <a:pt x="1656085" y="869988"/>
                    <a:pt x="1644356" y="881717"/>
                  </a:cubicBezTo>
                  <a:cubicBezTo>
                    <a:pt x="1632627" y="893447"/>
                    <a:pt x="1616718" y="900036"/>
                    <a:pt x="1600131" y="900036"/>
                  </a:cubicBezTo>
                  <a:lnTo>
                    <a:pt x="62544" y="900036"/>
                  </a:lnTo>
                  <a:cubicBezTo>
                    <a:pt x="28002" y="900036"/>
                    <a:pt x="0" y="872034"/>
                    <a:pt x="0" y="837492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3219419" y="3906354"/>
            <a:ext cx="738559" cy="1924584"/>
          </a:xfrm>
          <a:custGeom>
            <a:avLst/>
            <a:gdLst/>
            <a:ahLst/>
            <a:cxnLst/>
            <a:rect l="l" t="t" r="r" b="b"/>
            <a:pathLst>
              <a:path w="738559" h="1924584">
                <a:moveTo>
                  <a:pt x="0" y="0"/>
                </a:moveTo>
                <a:lnTo>
                  <a:pt x="738559" y="0"/>
                </a:lnTo>
                <a:lnTo>
                  <a:pt x="738559" y="1924584"/>
                </a:lnTo>
                <a:lnTo>
                  <a:pt x="0" y="192458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4130218" y="3906354"/>
            <a:ext cx="738559" cy="1924584"/>
          </a:xfrm>
          <a:custGeom>
            <a:avLst/>
            <a:gdLst/>
            <a:ahLst/>
            <a:cxnLst/>
            <a:rect l="l" t="t" r="r" b="b"/>
            <a:pathLst>
              <a:path w="738559" h="1924584">
                <a:moveTo>
                  <a:pt x="0" y="0"/>
                </a:moveTo>
                <a:lnTo>
                  <a:pt x="738559" y="0"/>
                </a:lnTo>
                <a:lnTo>
                  <a:pt x="738559" y="1924584"/>
                </a:lnTo>
                <a:lnTo>
                  <a:pt x="0" y="192458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8" name="Group 18"/>
          <p:cNvGrpSpPr/>
          <p:nvPr/>
        </p:nvGrpSpPr>
        <p:grpSpPr>
          <a:xfrm>
            <a:off x="6841026" y="2674223"/>
            <a:ext cx="6312967" cy="3417325"/>
            <a:chOff x="0" y="0"/>
            <a:chExt cx="1662674" cy="90003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662674" cy="900036"/>
            </a:xfrm>
            <a:custGeom>
              <a:avLst/>
              <a:gdLst/>
              <a:ahLst/>
              <a:cxnLst/>
              <a:rect l="l" t="t" r="r" b="b"/>
              <a:pathLst>
                <a:path w="1662674" h="900036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37492"/>
                  </a:lnTo>
                  <a:cubicBezTo>
                    <a:pt x="1662674" y="854080"/>
                    <a:pt x="1656085" y="869988"/>
                    <a:pt x="1644356" y="881717"/>
                  </a:cubicBezTo>
                  <a:cubicBezTo>
                    <a:pt x="1632627" y="893447"/>
                    <a:pt x="1616718" y="900036"/>
                    <a:pt x="1600131" y="900036"/>
                  </a:cubicBezTo>
                  <a:lnTo>
                    <a:pt x="62544" y="900036"/>
                  </a:lnTo>
                  <a:cubicBezTo>
                    <a:pt x="28002" y="900036"/>
                    <a:pt x="0" y="872034"/>
                    <a:pt x="0" y="837492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8764699" y="4104217"/>
            <a:ext cx="1944418" cy="1523938"/>
          </a:xfrm>
          <a:custGeom>
            <a:avLst/>
            <a:gdLst/>
            <a:ahLst/>
            <a:cxnLst/>
            <a:rect l="l" t="t" r="r" b="b"/>
            <a:pathLst>
              <a:path w="1944418" h="1523938">
                <a:moveTo>
                  <a:pt x="0" y="0"/>
                </a:moveTo>
                <a:lnTo>
                  <a:pt x="1944418" y="0"/>
                </a:lnTo>
                <a:lnTo>
                  <a:pt x="1944418" y="1523938"/>
                </a:lnTo>
                <a:lnTo>
                  <a:pt x="0" y="15239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5" name="Group 25"/>
          <p:cNvGrpSpPr/>
          <p:nvPr/>
        </p:nvGrpSpPr>
        <p:grpSpPr>
          <a:xfrm>
            <a:off x="926518" y="7369670"/>
            <a:ext cx="5115999" cy="2582778"/>
            <a:chOff x="0" y="0"/>
            <a:chExt cx="6821332" cy="3443704"/>
          </a:xfrm>
        </p:grpSpPr>
        <p:sp>
          <p:nvSpPr>
            <p:cNvPr id="26" name="TextBox 26"/>
            <p:cNvSpPr txBox="1"/>
            <p:nvPr/>
          </p:nvSpPr>
          <p:spPr>
            <a:xfrm>
              <a:off x="1019396" y="2994765"/>
              <a:ext cx="490408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 dirty="0">
                  <a:solidFill>
                    <a:srgbClr val="000000"/>
                  </a:solidFill>
                  <a:latin typeface="Ubuntu Bold"/>
                </a:rPr>
                <a:t>0%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664939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20%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4404207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40%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143475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60%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458036" y="13995"/>
              <a:ext cx="641561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&lt;29 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602203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30 - 49 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190411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50 - 69 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1778619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70 - 89 </a:t>
              </a: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458036" y="2366827"/>
              <a:ext cx="641561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&gt;90 </a:t>
              </a:r>
            </a:p>
          </p:txBody>
        </p:sp>
        <p:grpSp>
          <p:nvGrpSpPr>
            <p:cNvPr id="35" name="Group 35"/>
            <p:cNvGrpSpPr>
              <a:grpSpLocks noChangeAspect="1"/>
            </p:cNvGrpSpPr>
            <p:nvPr/>
          </p:nvGrpSpPr>
          <p:grpSpPr>
            <a:xfrm>
              <a:off x="1264600" y="0"/>
              <a:ext cx="4776579" cy="2886911"/>
              <a:chOff x="0" y="0"/>
              <a:chExt cx="13251162" cy="8008855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5110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151102" h="1481638">
                    <a:moveTo>
                      <a:pt x="0" y="0"/>
                    </a:moveTo>
                    <a:lnTo>
                      <a:pt x="32571" y="0"/>
                    </a:lnTo>
                    <a:cubicBezTo>
                      <a:pt x="98034" y="0"/>
                      <a:pt x="151102" y="53068"/>
                      <a:pt x="151102" y="118531"/>
                    </a:cubicBezTo>
                    <a:lnTo>
                      <a:pt x="151102" y="1363107"/>
                    </a:lnTo>
                    <a:cubicBezTo>
                      <a:pt x="151102" y="1428570"/>
                      <a:pt x="98034" y="1481638"/>
                      <a:pt x="32571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Freeform 37"/>
              <p:cNvSpPr/>
              <p:nvPr/>
            </p:nvSpPr>
            <p:spPr>
              <a:xfrm>
                <a:off x="0" y="1631804"/>
                <a:ext cx="2491260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2491260" h="1481638">
                    <a:moveTo>
                      <a:pt x="0" y="0"/>
                    </a:moveTo>
                    <a:lnTo>
                      <a:pt x="2372729" y="0"/>
                    </a:lnTo>
                    <a:cubicBezTo>
                      <a:pt x="2438192" y="0"/>
                      <a:pt x="2491260" y="53068"/>
                      <a:pt x="2491260" y="118531"/>
                    </a:cubicBezTo>
                    <a:lnTo>
                      <a:pt x="2491260" y="1363107"/>
                    </a:lnTo>
                    <a:cubicBezTo>
                      <a:pt x="2491260" y="1428570"/>
                      <a:pt x="2438192" y="1481638"/>
                      <a:pt x="2372729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38"/>
              <p:cNvSpPr/>
              <p:nvPr/>
            </p:nvSpPr>
            <p:spPr>
              <a:xfrm>
                <a:off x="0" y="3263608"/>
                <a:ext cx="1325116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13251162" h="1481638">
                    <a:moveTo>
                      <a:pt x="0" y="0"/>
                    </a:moveTo>
                    <a:lnTo>
                      <a:pt x="13132631" y="0"/>
                    </a:lnTo>
                    <a:cubicBezTo>
                      <a:pt x="13198094" y="0"/>
                      <a:pt x="13251162" y="53069"/>
                      <a:pt x="13251162" y="118531"/>
                    </a:cubicBezTo>
                    <a:lnTo>
                      <a:pt x="13251162" y="1363107"/>
                    </a:lnTo>
                    <a:cubicBezTo>
                      <a:pt x="13251162" y="1428570"/>
                      <a:pt x="13198094" y="1481638"/>
                      <a:pt x="13132631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Freeform 39"/>
              <p:cNvSpPr/>
              <p:nvPr/>
            </p:nvSpPr>
            <p:spPr>
              <a:xfrm>
                <a:off x="0" y="4895412"/>
                <a:ext cx="7774709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7774709" h="1481638">
                    <a:moveTo>
                      <a:pt x="0" y="0"/>
                    </a:moveTo>
                    <a:lnTo>
                      <a:pt x="7656178" y="0"/>
                    </a:lnTo>
                    <a:cubicBezTo>
                      <a:pt x="7721641" y="0"/>
                      <a:pt x="7774709" y="53069"/>
                      <a:pt x="7774709" y="118532"/>
                    </a:cubicBezTo>
                    <a:lnTo>
                      <a:pt x="7774709" y="1363108"/>
                    </a:lnTo>
                    <a:cubicBezTo>
                      <a:pt x="7774709" y="1428570"/>
                      <a:pt x="7721641" y="1481639"/>
                      <a:pt x="7656178" y="1481639"/>
                    </a:cubicBezTo>
                    <a:lnTo>
                      <a:pt x="0" y="1481639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40"/>
              <p:cNvSpPr/>
              <p:nvPr/>
            </p:nvSpPr>
            <p:spPr>
              <a:xfrm>
                <a:off x="0" y="6527216"/>
                <a:ext cx="51298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512982" h="1481638">
                    <a:moveTo>
                      <a:pt x="0" y="0"/>
                    </a:moveTo>
                    <a:lnTo>
                      <a:pt x="394451" y="0"/>
                    </a:lnTo>
                    <a:cubicBezTo>
                      <a:pt x="425888" y="0"/>
                      <a:pt x="456036" y="12489"/>
                      <a:pt x="478265" y="34718"/>
                    </a:cubicBezTo>
                    <a:cubicBezTo>
                      <a:pt x="500494" y="56946"/>
                      <a:pt x="512982" y="87095"/>
                      <a:pt x="512982" y="118532"/>
                    </a:cubicBezTo>
                    <a:lnTo>
                      <a:pt x="512982" y="1363108"/>
                    </a:lnTo>
                    <a:cubicBezTo>
                      <a:pt x="512982" y="1428570"/>
                      <a:pt x="459914" y="1481639"/>
                      <a:pt x="394451" y="1481639"/>
                    </a:cubicBezTo>
                    <a:lnTo>
                      <a:pt x="0" y="1481639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41" name="Group 41"/>
          <p:cNvGrpSpPr/>
          <p:nvPr/>
        </p:nvGrpSpPr>
        <p:grpSpPr>
          <a:xfrm>
            <a:off x="6820219" y="6234423"/>
            <a:ext cx="6312967" cy="3437441"/>
            <a:chOff x="0" y="0"/>
            <a:chExt cx="1662674" cy="905334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62674" cy="905334"/>
            </a:xfrm>
            <a:custGeom>
              <a:avLst/>
              <a:gdLst/>
              <a:ahLst/>
              <a:cxnLst/>
              <a:rect l="l" t="t" r="r" b="b"/>
              <a:pathLst>
                <a:path w="1662674" h="905334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42790"/>
                  </a:lnTo>
                  <a:cubicBezTo>
                    <a:pt x="1662674" y="877332"/>
                    <a:pt x="1634673" y="905334"/>
                    <a:pt x="1600131" y="905334"/>
                  </a:cubicBezTo>
                  <a:lnTo>
                    <a:pt x="62544" y="905334"/>
                  </a:lnTo>
                  <a:cubicBezTo>
                    <a:pt x="45956" y="905334"/>
                    <a:pt x="30048" y="898745"/>
                    <a:pt x="18319" y="887015"/>
                  </a:cubicBezTo>
                  <a:cubicBezTo>
                    <a:pt x="6589" y="875286"/>
                    <a:pt x="0" y="859378"/>
                    <a:pt x="0" y="842790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47" name="Freeform 47"/>
          <p:cNvSpPr/>
          <p:nvPr/>
        </p:nvSpPr>
        <p:spPr>
          <a:xfrm>
            <a:off x="9271382" y="7998509"/>
            <a:ext cx="1410641" cy="1382429"/>
          </a:xfrm>
          <a:custGeom>
            <a:avLst/>
            <a:gdLst/>
            <a:ahLst/>
            <a:cxnLst/>
            <a:rect l="l" t="t" r="r" b="b"/>
            <a:pathLst>
              <a:path w="1410641" h="1382429">
                <a:moveTo>
                  <a:pt x="0" y="0"/>
                </a:moveTo>
                <a:lnTo>
                  <a:pt x="1410641" y="0"/>
                </a:lnTo>
                <a:lnTo>
                  <a:pt x="1410641" y="1382428"/>
                </a:lnTo>
                <a:lnTo>
                  <a:pt x="0" y="138242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8" name="TextBox 48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3133186" y="9115172"/>
            <a:ext cx="5239677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#MouthCancerActionMonth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3439743" y="3645526"/>
            <a:ext cx="4643443" cy="161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9"/>
              </a:lnSpc>
            </a:pPr>
            <a:r>
              <a:rPr lang="en-US" sz="3399">
                <a:solidFill>
                  <a:srgbClr val="FFFFFF"/>
                </a:solidFill>
                <a:latin typeface="Ubuntu"/>
              </a:rPr>
              <a:t>To see more statistics on cancer in Wales scan the QR code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830927" y="2877981"/>
            <a:ext cx="5515544" cy="8872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3"/>
              </a:lnSpc>
            </a:pPr>
            <a:r>
              <a:rPr lang="en-US" sz="2778" dirty="0">
                <a:solidFill>
                  <a:srgbClr val="F43882"/>
                </a:solidFill>
                <a:latin typeface="Ubuntu Bold"/>
              </a:rPr>
              <a:t>Mouth cancer is twice as common in men 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7245518" y="2845520"/>
            <a:ext cx="5503983" cy="887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GB" sz="2780" dirty="0">
                <a:solidFill>
                  <a:srgbClr val="F43882"/>
                </a:solidFill>
                <a:latin typeface="Ubuntu Bold"/>
              </a:rPr>
              <a:t>Mouth cancer is more common in deprived areas of Wales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957090" y="7332538"/>
            <a:ext cx="938709" cy="4317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0.6%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2764250" y="7779208"/>
            <a:ext cx="938709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10.3%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5554153" y="8239452"/>
            <a:ext cx="955774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54.9%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4099799" y="8702495"/>
            <a:ext cx="903684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32.2%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2145244" y="9124856"/>
            <a:ext cx="706537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2.1%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861395" y="6350284"/>
            <a:ext cx="5162628" cy="887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 dirty="0">
                <a:solidFill>
                  <a:srgbClr val="F43882"/>
                </a:solidFill>
                <a:latin typeface="Ubuntu Bold"/>
              </a:rPr>
              <a:t>Mouth cancer is more common in people over 50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7224711" y="6434448"/>
            <a:ext cx="5503983" cy="13064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 dirty="0">
                <a:solidFill>
                  <a:srgbClr val="F43882"/>
                </a:solidFill>
                <a:latin typeface="Ubuntu Bold"/>
              </a:rPr>
              <a:t>Each year there are over 350 new cases of mouth cancer</a:t>
            </a:r>
          </a:p>
          <a:p>
            <a:pPr algn="ctr">
              <a:lnSpc>
                <a:spcPts val="3475"/>
              </a:lnSpc>
            </a:pPr>
            <a:endParaRPr lang="en-US" sz="2780" dirty="0">
              <a:solidFill>
                <a:srgbClr val="F43882"/>
              </a:solidFill>
              <a:latin typeface="Ubuntu Bold"/>
            </a:endParaRPr>
          </a:p>
        </p:txBody>
      </p:sp>
      <p:grpSp>
        <p:nvGrpSpPr>
          <p:cNvPr id="44" name="Group 44"/>
          <p:cNvGrpSpPr/>
          <p:nvPr/>
        </p:nvGrpSpPr>
        <p:grpSpPr>
          <a:xfrm>
            <a:off x="600940" y="9615745"/>
            <a:ext cx="6096330" cy="633156"/>
            <a:chOff x="0" y="0"/>
            <a:chExt cx="4816593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4816592" cy="812800"/>
            </a:xfrm>
            <a:custGeom>
              <a:avLst/>
              <a:gdLst/>
              <a:ahLst/>
              <a:cxnLst/>
              <a:rect l="l" t="t" r="r" b="b"/>
              <a:pathLst>
                <a:path w="4816592" h="812800">
                  <a:moveTo>
                    <a:pt x="0" y="0"/>
                  </a:moveTo>
                  <a:lnTo>
                    <a:pt x="4816592" y="0"/>
                  </a:lnTo>
                  <a:lnTo>
                    <a:pt x="481659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324084" y="6089762"/>
            <a:ext cx="6312679" cy="3618632"/>
            <a:chOff x="-15936" y="-38100"/>
            <a:chExt cx="1662599" cy="953055"/>
          </a:xfrm>
        </p:grpSpPr>
        <p:sp>
          <p:nvSpPr>
            <p:cNvPr id="23" name="Freeform 23"/>
            <p:cNvSpPr/>
            <p:nvPr/>
          </p:nvSpPr>
          <p:spPr>
            <a:xfrm>
              <a:off x="-15936" y="9621"/>
              <a:ext cx="1662599" cy="905334"/>
            </a:xfrm>
            <a:custGeom>
              <a:avLst/>
              <a:gdLst/>
              <a:ahLst/>
              <a:cxnLst/>
              <a:rect l="l" t="t" r="r" b="b"/>
              <a:pathLst>
                <a:path w="1662599" h="905334">
                  <a:moveTo>
                    <a:pt x="62547" y="0"/>
                  </a:moveTo>
                  <a:lnTo>
                    <a:pt x="1600053" y="0"/>
                  </a:lnTo>
                  <a:cubicBezTo>
                    <a:pt x="1616641" y="0"/>
                    <a:pt x="1632550" y="6590"/>
                    <a:pt x="1644280" y="18320"/>
                  </a:cubicBezTo>
                  <a:cubicBezTo>
                    <a:pt x="1656010" y="30049"/>
                    <a:pt x="1662599" y="45958"/>
                    <a:pt x="1662599" y="62547"/>
                  </a:cubicBezTo>
                  <a:lnTo>
                    <a:pt x="1662599" y="842787"/>
                  </a:lnTo>
                  <a:cubicBezTo>
                    <a:pt x="1662599" y="877331"/>
                    <a:pt x="1634596" y="905334"/>
                    <a:pt x="1600053" y="905334"/>
                  </a:cubicBezTo>
                  <a:lnTo>
                    <a:pt x="62547" y="905334"/>
                  </a:lnTo>
                  <a:cubicBezTo>
                    <a:pt x="45958" y="905334"/>
                    <a:pt x="30049" y="898744"/>
                    <a:pt x="18320" y="887015"/>
                  </a:cubicBezTo>
                  <a:cubicBezTo>
                    <a:pt x="6590" y="875285"/>
                    <a:pt x="0" y="859376"/>
                    <a:pt x="0" y="842787"/>
                  </a:cubicBezTo>
                  <a:lnTo>
                    <a:pt x="0" y="62547"/>
                  </a:lnTo>
                  <a:cubicBezTo>
                    <a:pt x="0" y="45958"/>
                    <a:pt x="6590" y="30049"/>
                    <a:pt x="18320" y="18320"/>
                  </a:cubicBezTo>
                  <a:cubicBezTo>
                    <a:pt x="30049" y="6590"/>
                    <a:pt x="45958" y="0"/>
                    <a:pt x="6254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600940" y="5219700"/>
            <a:ext cx="1820322" cy="1349314"/>
          </a:xfrm>
          <a:custGeom>
            <a:avLst/>
            <a:gdLst/>
            <a:ahLst/>
            <a:cxnLst/>
            <a:rect l="l" t="t" r="r" b="b"/>
            <a:pathLst>
              <a:path w="1820322" h="1349314">
                <a:moveTo>
                  <a:pt x="0" y="0"/>
                </a:moveTo>
                <a:lnTo>
                  <a:pt x="1820322" y="0"/>
                </a:lnTo>
                <a:lnTo>
                  <a:pt x="1820322" y="1349314"/>
                </a:lnTo>
                <a:lnTo>
                  <a:pt x="0" y="13493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600940" y="7810500"/>
            <a:ext cx="1709838" cy="1495331"/>
          </a:xfrm>
          <a:custGeom>
            <a:avLst/>
            <a:gdLst/>
            <a:ahLst/>
            <a:cxnLst/>
            <a:rect l="l" t="t" r="r" b="b"/>
            <a:pathLst>
              <a:path w="1709838" h="1495331">
                <a:moveTo>
                  <a:pt x="0" y="0"/>
                </a:moveTo>
                <a:lnTo>
                  <a:pt x="1709838" y="0"/>
                </a:lnTo>
                <a:lnTo>
                  <a:pt x="1709838" y="1495332"/>
                </a:lnTo>
                <a:lnTo>
                  <a:pt x="0" y="149533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9666393" y="5067300"/>
            <a:ext cx="1305110" cy="1958889"/>
          </a:xfrm>
          <a:custGeom>
            <a:avLst/>
            <a:gdLst/>
            <a:ahLst/>
            <a:cxnLst/>
            <a:rect l="l" t="t" r="r" b="b"/>
            <a:pathLst>
              <a:path w="1305110" h="1958889">
                <a:moveTo>
                  <a:pt x="0" y="0"/>
                </a:moveTo>
                <a:lnTo>
                  <a:pt x="1305110" y="0"/>
                </a:lnTo>
                <a:lnTo>
                  <a:pt x="1305110" y="1958889"/>
                </a:lnTo>
                <a:lnTo>
                  <a:pt x="0" y="1958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9472111" y="7658100"/>
            <a:ext cx="1693674" cy="1693674"/>
          </a:xfrm>
          <a:custGeom>
            <a:avLst/>
            <a:gdLst/>
            <a:ahLst/>
            <a:cxnLst/>
            <a:rect l="l" t="t" r="r" b="b"/>
            <a:pathLst>
              <a:path w="1693674" h="1693674">
                <a:moveTo>
                  <a:pt x="0" y="0"/>
                </a:moveTo>
                <a:lnTo>
                  <a:pt x="1693675" y="0"/>
                </a:lnTo>
                <a:lnTo>
                  <a:pt x="1693675" y="1693675"/>
                </a:lnTo>
                <a:lnTo>
                  <a:pt x="0" y="169367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2" name="TextBox 12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0" y="2781300"/>
            <a:ext cx="18288000" cy="922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5299" dirty="0">
                <a:solidFill>
                  <a:srgbClr val="F43882"/>
                </a:solidFill>
                <a:latin typeface="Ubuntu Bold"/>
              </a:rPr>
              <a:t>Early diagnosis is key to improve survival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00940" y="3924300"/>
            <a:ext cx="13536106" cy="676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 dirty="0">
                <a:solidFill>
                  <a:srgbClr val="000000"/>
                </a:solidFill>
                <a:latin typeface="Ubuntu Bold"/>
              </a:rPr>
              <a:t>Actions for Health Boards and health professionals: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707052" y="5143500"/>
            <a:ext cx="6039515" cy="179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285087"/>
                </a:solidFill>
                <a:latin typeface="Ubuntu"/>
              </a:rPr>
              <a:t>Improve public and healthcare professional awareness of mouth cancer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707052" y="7810500"/>
            <a:ext cx="6039515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24A2B5"/>
                </a:solidFill>
                <a:latin typeface="Ubuntu"/>
              </a:rPr>
              <a:t>Provide effective brief interventions to people at risk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551292" y="5067300"/>
            <a:ext cx="6029670" cy="179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43882"/>
                </a:solidFill>
                <a:latin typeface="Ubuntu"/>
              </a:rPr>
              <a:t>Advise people to see a dentist for regular check-ups even if they do not have any teeth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551292" y="7353300"/>
            <a:ext cx="6077185" cy="2396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5D0C"/>
                </a:solidFill>
                <a:latin typeface="Ubuntu"/>
              </a:rPr>
              <a:t>Ensure urgent referral pathways exist </a:t>
            </a:r>
            <a:r>
              <a:rPr lang="en-GB" sz="3399" dirty="0">
                <a:solidFill>
                  <a:srgbClr val="FF5D0C"/>
                </a:solidFill>
                <a:latin typeface="Ubuntu"/>
              </a:rPr>
              <a:t>and promote programmes to address inequalities in mouth cancer</a:t>
            </a:r>
            <a:endParaRPr lang="en-US" sz="3399" dirty="0">
              <a:solidFill>
                <a:srgbClr val="FF5D0C"/>
              </a:solidFill>
              <a:latin typeface="Ubuntu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5791200" y="3619500"/>
            <a:ext cx="1716507" cy="1716507"/>
          </a:xfrm>
          <a:custGeom>
            <a:avLst/>
            <a:gdLst/>
            <a:ahLst/>
            <a:cxnLst/>
            <a:rect l="l" t="t" r="r" b="b"/>
            <a:pathLst>
              <a:path w="1716507" h="1716507">
                <a:moveTo>
                  <a:pt x="0" y="0"/>
                </a:moveTo>
                <a:lnTo>
                  <a:pt x="1716507" y="0"/>
                </a:lnTo>
                <a:lnTo>
                  <a:pt x="1716507" y="1716507"/>
                </a:lnTo>
                <a:lnTo>
                  <a:pt x="0" y="1716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9" name="Group 9"/>
          <p:cNvGrpSpPr/>
          <p:nvPr/>
        </p:nvGrpSpPr>
        <p:grpSpPr>
          <a:xfrm>
            <a:off x="13329086" y="3677671"/>
            <a:ext cx="4485043" cy="5485324"/>
            <a:chOff x="0" y="0"/>
            <a:chExt cx="1181246" cy="144469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81246" cy="1444694"/>
            </a:xfrm>
            <a:custGeom>
              <a:avLst/>
              <a:gdLst/>
              <a:ahLst/>
              <a:cxnLst/>
              <a:rect l="l" t="t" r="r" b="b"/>
              <a:pathLst>
                <a:path w="1181246" h="1444694">
                  <a:moveTo>
                    <a:pt x="0" y="0"/>
                  </a:moveTo>
                  <a:lnTo>
                    <a:pt x="1181246" y="0"/>
                  </a:lnTo>
                  <a:lnTo>
                    <a:pt x="1181246" y="1444694"/>
                  </a:lnTo>
                  <a:lnTo>
                    <a:pt x="0" y="1444694"/>
                  </a:lnTo>
                  <a:close/>
                </a:path>
              </a:pathLst>
            </a:custGeom>
            <a:solidFill>
              <a:srgbClr val="1C639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048349" y="5759956"/>
            <a:ext cx="3046516" cy="3046516"/>
            <a:chOff x="0" y="0"/>
            <a:chExt cx="4062022" cy="40620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062022" cy="4062022"/>
            </a:xfrm>
            <a:custGeom>
              <a:avLst/>
              <a:gdLst/>
              <a:ahLst/>
              <a:cxnLst/>
              <a:rect l="l" t="t" r="r" b="b"/>
              <a:pathLst>
                <a:path w="4062022" h="4062022">
                  <a:moveTo>
                    <a:pt x="0" y="0"/>
                  </a:moveTo>
                  <a:lnTo>
                    <a:pt x="4062022" y="0"/>
                  </a:lnTo>
                  <a:lnTo>
                    <a:pt x="4062022" y="4062022"/>
                  </a:lnTo>
                  <a:lnTo>
                    <a:pt x="0" y="40620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" name="Freeform 14"/>
          <p:cNvSpPr/>
          <p:nvPr/>
        </p:nvSpPr>
        <p:spPr>
          <a:xfrm>
            <a:off x="1756102" y="3677671"/>
            <a:ext cx="1240852" cy="1905339"/>
          </a:xfrm>
          <a:custGeom>
            <a:avLst/>
            <a:gdLst/>
            <a:ahLst/>
            <a:cxnLst/>
            <a:rect l="l" t="t" r="r" b="b"/>
            <a:pathLst>
              <a:path w="1240852" h="1905339">
                <a:moveTo>
                  <a:pt x="0" y="0"/>
                </a:moveTo>
                <a:lnTo>
                  <a:pt x="1240852" y="0"/>
                </a:lnTo>
                <a:lnTo>
                  <a:pt x="1240852" y="1905339"/>
                </a:lnTo>
                <a:lnTo>
                  <a:pt x="0" y="190533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371600" y="6667500"/>
            <a:ext cx="1966948" cy="1966948"/>
          </a:xfrm>
          <a:custGeom>
            <a:avLst/>
            <a:gdLst/>
            <a:ahLst/>
            <a:cxnLst/>
            <a:rect l="l" t="t" r="r" b="b"/>
            <a:pathLst>
              <a:path w="1966948" h="1966948">
                <a:moveTo>
                  <a:pt x="0" y="0"/>
                </a:moveTo>
                <a:lnTo>
                  <a:pt x="1966948" y="0"/>
                </a:lnTo>
                <a:lnTo>
                  <a:pt x="1966948" y="1966948"/>
                </a:lnTo>
                <a:lnTo>
                  <a:pt x="0" y="196694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5562600" y="6896100"/>
            <a:ext cx="2257757" cy="1375179"/>
          </a:xfrm>
          <a:custGeom>
            <a:avLst/>
            <a:gdLst/>
            <a:ahLst/>
            <a:cxnLst/>
            <a:rect l="l" t="t" r="r" b="b"/>
            <a:pathLst>
              <a:path w="2257757" h="1375179">
                <a:moveTo>
                  <a:pt x="0" y="0"/>
                </a:moveTo>
                <a:lnTo>
                  <a:pt x="2257757" y="0"/>
                </a:lnTo>
                <a:lnTo>
                  <a:pt x="2257757" y="1375180"/>
                </a:lnTo>
                <a:lnTo>
                  <a:pt x="0" y="137518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9726653" y="3771900"/>
            <a:ext cx="2331159" cy="1570618"/>
          </a:xfrm>
          <a:custGeom>
            <a:avLst/>
            <a:gdLst/>
            <a:ahLst/>
            <a:cxnLst/>
            <a:rect l="l" t="t" r="r" b="b"/>
            <a:pathLst>
              <a:path w="2331159" h="1570618">
                <a:moveTo>
                  <a:pt x="0" y="0"/>
                </a:moveTo>
                <a:lnTo>
                  <a:pt x="2331159" y="0"/>
                </a:lnTo>
                <a:lnTo>
                  <a:pt x="2331159" y="1570618"/>
                </a:lnTo>
                <a:lnTo>
                  <a:pt x="0" y="157061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18"/>
          <p:cNvSpPr/>
          <p:nvPr/>
        </p:nvSpPr>
        <p:spPr>
          <a:xfrm>
            <a:off x="10209315" y="6896100"/>
            <a:ext cx="1498958" cy="1665509"/>
          </a:xfrm>
          <a:custGeom>
            <a:avLst/>
            <a:gdLst/>
            <a:ahLst/>
            <a:cxnLst/>
            <a:rect l="l" t="t" r="r" b="b"/>
            <a:pathLst>
              <a:path w="1498958" h="1665509">
                <a:moveTo>
                  <a:pt x="0" y="0"/>
                </a:moveTo>
                <a:lnTo>
                  <a:pt x="1498958" y="0"/>
                </a:lnTo>
                <a:lnTo>
                  <a:pt x="1498958" y="1665509"/>
                </a:lnTo>
                <a:lnTo>
                  <a:pt x="0" y="166550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TextBox 19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707921" y="5600700"/>
            <a:ext cx="3759804" cy="8684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2736" dirty="0">
                <a:solidFill>
                  <a:srgbClr val="F43882"/>
                </a:solidFill>
                <a:latin typeface="Ubuntu Bold"/>
              </a:rPr>
              <a:t>Quit smoking or chewing tobacco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948671" y="9353495"/>
            <a:ext cx="5239677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#MouthCancerActionMonth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91594" y="3839716"/>
            <a:ext cx="4236884" cy="1701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99"/>
              </a:lnSpc>
            </a:pPr>
            <a:r>
              <a:rPr lang="en-US" sz="3599">
                <a:solidFill>
                  <a:srgbClr val="FFFFFF"/>
                </a:solidFill>
                <a:latin typeface="Ubuntu"/>
              </a:rPr>
              <a:t>For help with quitting smoking scan the QR code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12187" y="5903723"/>
            <a:ext cx="3419459" cy="4210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0"/>
              </a:lnSpc>
            </a:pPr>
            <a:r>
              <a:rPr lang="en-US" sz="2696" dirty="0">
                <a:solidFill>
                  <a:srgbClr val="285087"/>
                </a:solidFill>
                <a:latin typeface="Ubuntu Bold"/>
              </a:rPr>
              <a:t>Drink less alcohol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93473" y="8877300"/>
            <a:ext cx="3268927" cy="4210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0"/>
              </a:lnSpc>
            </a:pPr>
            <a:r>
              <a:rPr lang="en-US" sz="2696" dirty="0">
                <a:solidFill>
                  <a:srgbClr val="FF5D0C"/>
                </a:solidFill>
                <a:latin typeface="Ubuntu Bold"/>
              </a:rPr>
              <a:t>Use SPF on lips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89971" y="2726331"/>
            <a:ext cx="12532428" cy="658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43882"/>
                </a:solidFill>
                <a:latin typeface="Ubuntu Bold"/>
              </a:rPr>
              <a:t>90% of mouth cancers are linked to lifestyle factors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707921" y="8648700"/>
            <a:ext cx="3759804" cy="1269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 dirty="0">
                <a:solidFill>
                  <a:srgbClr val="24A2B5"/>
                </a:solidFill>
                <a:latin typeface="Ubuntu Bold"/>
              </a:rPr>
              <a:t>Practice safe sex </a:t>
            </a:r>
            <a:r>
              <a:rPr lang="en-GB" sz="2700" dirty="0">
                <a:solidFill>
                  <a:srgbClr val="24A2B5"/>
                </a:solidFill>
                <a:latin typeface="Ubuntu Bold"/>
              </a:rPr>
              <a:t>and ensure you are immunised from HPV</a:t>
            </a:r>
            <a:endParaRPr lang="en-US" sz="2700" dirty="0">
              <a:solidFill>
                <a:srgbClr val="24A2B5"/>
              </a:solidFill>
              <a:latin typeface="Ubuntu Bold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9144000" y="5676900"/>
            <a:ext cx="3512652" cy="85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 dirty="0">
                <a:solidFill>
                  <a:srgbClr val="40A294"/>
                </a:solidFill>
                <a:latin typeface="Ubuntu Bold"/>
              </a:rPr>
              <a:t>Maintain a healthy diet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20424" y="8801100"/>
            <a:ext cx="3759804" cy="85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 dirty="0">
                <a:solidFill>
                  <a:srgbClr val="285087"/>
                </a:solidFill>
                <a:latin typeface="Ubuntu Bold"/>
              </a:rPr>
              <a:t>Check your mouth monthly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8445950" y="4037011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 rot="-10800000">
            <a:off x="4566877" y="8151713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5"/>
                </a:lnTo>
                <a:lnTo>
                  <a:pt x="0" y="1833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9" name="Group 9"/>
          <p:cNvGrpSpPr/>
          <p:nvPr/>
        </p:nvGrpSpPr>
        <p:grpSpPr>
          <a:xfrm>
            <a:off x="13329086" y="3677671"/>
            <a:ext cx="4485043" cy="5485324"/>
            <a:chOff x="0" y="0"/>
            <a:chExt cx="1181246" cy="144469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81246" cy="1444694"/>
            </a:xfrm>
            <a:custGeom>
              <a:avLst/>
              <a:gdLst/>
              <a:ahLst/>
              <a:cxnLst/>
              <a:rect l="l" t="t" r="r" b="b"/>
              <a:pathLst>
                <a:path w="1181246" h="1444694">
                  <a:moveTo>
                    <a:pt x="0" y="0"/>
                  </a:moveTo>
                  <a:lnTo>
                    <a:pt x="1181246" y="0"/>
                  </a:lnTo>
                  <a:lnTo>
                    <a:pt x="1181246" y="1444694"/>
                  </a:lnTo>
                  <a:lnTo>
                    <a:pt x="0" y="1444694"/>
                  </a:lnTo>
                  <a:close/>
                </a:path>
              </a:pathLst>
            </a:custGeom>
            <a:solidFill>
              <a:srgbClr val="1C639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3946942" y="5723531"/>
            <a:ext cx="3220042" cy="3220042"/>
            <a:chOff x="0" y="0"/>
            <a:chExt cx="4293389" cy="429338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293389" cy="4293389"/>
            </a:xfrm>
            <a:custGeom>
              <a:avLst/>
              <a:gdLst/>
              <a:ahLst/>
              <a:cxnLst/>
              <a:rect l="l" t="t" r="r" b="b"/>
              <a:pathLst>
                <a:path w="4293389" h="4293389">
                  <a:moveTo>
                    <a:pt x="0" y="0"/>
                  </a:moveTo>
                  <a:lnTo>
                    <a:pt x="4293389" y="0"/>
                  </a:lnTo>
                  <a:lnTo>
                    <a:pt x="4293389" y="4293389"/>
                  </a:lnTo>
                  <a:lnTo>
                    <a:pt x="0" y="42933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" name="Freeform 14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305983" y="4037011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16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561072" y="3861076"/>
            <a:ext cx="3991782" cy="17672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4"/>
              </a:lnSpc>
            </a:pPr>
            <a:r>
              <a:rPr lang="en-US" sz="3699" dirty="0">
                <a:solidFill>
                  <a:srgbClr val="FFFFFF"/>
                </a:solidFill>
                <a:latin typeface="Ubuntu"/>
              </a:rPr>
              <a:t>Learn how to do a mouth cancer check at home </a:t>
            </a:r>
          </a:p>
        </p:txBody>
      </p:sp>
      <p:sp>
        <p:nvSpPr>
          <p:cNvPr id="19" name="Freeform 19"/>
          <p:cNvSpPr/>
          <p:nvPr/>
        </p:nvSpPr>
        <p:spPr>
          <a:xfrm>
            <a:off x="8445950" y="6467766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5"/>
                </a:lnTo>
                <a:lnTo>
                  <a:pt x="0" y="1833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TextBox 20"/>
          <p:cNvSpPr txBox="1"/>
          <p:nvPr/>
        </p:nvSpPr>
        <p:spPr>
          <a:xfrm>
            <a:off x="8807070" y="6739317"/>
            <a:ext cx="345763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Unexplained lumps</a:t>
            </a:r>
          </a:p>
        </p:txBody>
      </p:sp>
      <p:sp>
        <p:nvSpPr>
          <p:cNvPr id="21" name="Freeform 21"/>
          <p:cNvSpPr/>
          <p:nvPr/>
        </p:nvSpPr>
        <p:spPr>
          <a:xfrm>
            <a:off x="5290497" y="4037011"/>
            <a:ext cx="2936058" cy="4067586"/>
          </a:xfrm>
          <a:custGeom>
            <a:avLst/>
            <a:gdLst/>
            <a:ahLst/>
            <a:cxnLst/>
            <a:rect l="l" t="t" r="r" b="b"/>
            <a:pathLst>
              <a:path w="2936058" h="4067586">
                <a:moveTo>
                  <a:pt x="0" y="0"/>
                </a:moveTo>
                <a:lnTo>
                  <a:pt x="2936058" y="0"/>
                </a:lnTo>
                <a:lnTo>
                  <a:pt x="2936058" y="4067587"/>
                </a:lnTo>
                <a:lnTo>
                  <a:pt x="0" y="406758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TextBox 22"/>
          <p:cNvSpPr txBox="1"/>
          <p:nvPr/>
        </p:nvSpPr>
        <p:spPr>
          <a:xfrm>
            <a:off x="557075" y="4299282"/>
            <a:ext cx="388111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Ulcers lasting more than 3 weeks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558060" y="4310899"/>
            <a:ext cx="388111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Red or white patches</a:t>
            </a:r>
          </a:p>
        </p:txBody>
      </p:sp>
      <p:sp>
        <p:nvSpPr>
          <p:cNvPr id="24" name="Freeform 24"/>
          <p:cNvSpPr/>
          <p:nvPr/>
        </p:nvSpPr>
        <p:spPr>
          <a:xfrm>
            <a:off x="305983" y="6470102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5" name="TextBox 25"/>
          <p:cNvSpPr txBox="1"/>
          <p:nvPr/>
        </p:nvSpPr>
        <p:spPr>
          <a:xfrm>
            <a:off x="428386" y="6741653"/>
            <a:ext cx="4138491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Pain or difficulty swallowing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780929" y="8425601"/>
            <a:ext cx="395519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Ubuntu Bold"/>
              </a:rPr>
              <a:t>Unexplained numbness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661963" y="2743314"/>
            <a:ext cx="8400008" cy="811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F43882"/>
                </a:solidFill>
                <a:latin typeface="Canva Sans Bold"/>
              </a:rPr>
              <a:t>Symptoms to look out for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2948671" y="9353495"/>
            <a:ext cx="5239677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#MouthCancerActionMonth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1e4fe9c-ea44-43fd-8954-a87ef0522832">
      <Terms xmlns="http://schemas.microsoft.com/office/infopath/2007/PartnerControls"/>
    </lcf76f155ced4ddcb4097134ff3c332f>
    <TaxCatchAll xmlns="346e6d24-281b-47f4-b5bb-44dcd784616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53A29E2C1A2C4EB5506624C7E5A708" ma:contentTypeVersion="18" ma:contentTypeDescription="Create a new document." ma:contentTypeScope="" ma:versionID="c29669559246b67c0c3ebdcfb190a34c">
  <xsd:schema xmlns:xsd="http://www.w3.org/2001/XMLSchema" xmlns:xs="http://www.w3.org/2001/XMLSchema" xmlns:p="http://schemas.microsoft.com/office/2006/metadata/properties" xmlns:ns2="c1e4fe9c-ea44-43fd-8954-a87ef0522832" xmlns:ns3="346e6d24-281b-47f4-b5bb-44dcd784616e" targetNamespace="http://schemas.microsoft.com/office/2006/metadata/properties" ma:root="true" ma:fieldsID="44c47e613d1e9f35a93d312e41c72c1e" ns2:_="" ns3:_="">
    <xsd:import namespace="c1e4fe9c-ea44-43fd-8954-a87ef0522832"/>
    <xsd:import namespace="346e6d24-281b-47f4-b5bb-44dcd78461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e4fe9c-ea44-43fd-8954-a87ef05228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6e6d24-281b-47f4-b5bb-44dcd784616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edc559b-aa46-4604-af59-9fa7fa557efd}" ma:internalName="TaxCatchAll" ma:showField="CatchAllData" ma:web="346e6d24-281b-47f4-b5bb-44dcd78461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345C7F-F4CB-4376-9674-D79AB46C37F2}">
  <ds:schemaRefs>
    <ds:schemaRef ds:uri="http://schemas.microsoft.com/office/2006/metadata/properties"/>
    <ds:schemaRef ds:uri="http://schemas.microsoft.com/office/infopath/2007/PartnerControls"/>
    <ds:schemaRef ds:uri="c1e4fe9c-ea44-43fd-8954-a87ef0522832"/>
    <ds:schemaRef ds:uri="346e6d24-281b-47f4-b5bb-44dcd784616e"/>
  </ds:schemaRefs>
</ds:datastoreItem>
</file>

<file path=customXml/itemProps2.xml><?xml version="1.0" encoding="utf-8"?>
<ds:datastoreItem xmlns:ds="http://schemas.openxmlformats.org/officeDocument/2006/customXml" ds:itemID="{CAD12C81-AB84-47D5-AC5E-6BB9C035DE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8B754C-AF1F-4FF9-945A-07BFFDA802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e4fe9c-ea44-43fd-8954-a87ef0522832"/>
    <ds:schemaRef ds:uri="346e6d24-281b-47f4-b5bb-44dcd78461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272</Words>
  <Application>Microsoft Office PowerPoint</Application>
  <PresentationFormat>Custom</PresentationFormat>
  <Paragraphs>51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Mouth Cancer Action Month</dc:title>
  <dc:creator>Columbus Ohaeri (Public Health Wales - No. 2 Capital Quarter)</dc:creator>
  <cp:lastModifiedBy>Paul Brocklehurst (Public Health Wales - No. 2 Capital Quarter)</cp:lastModifiedBy>
  <cp:revision>14</cp:revision>
  <dcterms:created xsi:type="dcterms:W3CDTF">2006-08-16T00:00:00Z</dcterms:created>
  <dcterms:modified xsi:type="dcterms:W3CDTF">2025-10-31T11:39:12Z</dcterms:modified>
  <dc:identifier>DAFxCQ2APrA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0x0101004B53A29E2C1A2C4EB5506624C7E5A708</vt:lpwstr>
  </property>
</Properties>
</file>