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8288000" cy="10287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Canva Sans Bold" panose="020B0604020202020204" charset="0"/>
      <p:regular r:id="rId10"/>
    </p:embeddedFont>
    <p:embeddedFont>
      <p:font typeface="Roboto" panose="02000000000000000000" pitchFamily="2" charset="0"/>
      <p:regular r:id="rId11"/>
    </p:embeddedFont>
    <p:embeddedFont>
      <p:font typeface="Ubuntu" panose="020B0504030602030204" pitchFamily="34" charset="0"/>
      <p:regular r:id="rId12"/>
      <p:bold r:id="rId13"/>
    </p:embeddedFont>
    <p:embeddedFont>
      <p:font typeface="Ubuntu Bold" panose="020B0804030602030204" charset="0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125" d="100"/>
          <a:sy n="125" d="100"/>
        </p:scale>
        <p:origin x="51" y="-26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3.sv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18" Type="http://schemas.openxmlformats.org/officeDocument/2006/relationships/image" Target="../media/image35.svg"/><Relationship Id="rId3" Type="http://schemas.openxmlformats.org/officeDocument/2006/relationships/image" Target="../media/image23.sv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17" Type="http://schemas.openxmlformats.org/officeDocument/2006/relationships/image" Target="../media/image34.png"/><Relationship Id="rId2" Type="http://schemas.openxmlformats.org/officeDocument/2006/relationships/image" Target="../media/image22.png"/><Relationship Id="rId16" Type="http://schemas.openxmlformats.org/officeDocument/2006/relationships/image" Target="../media/image3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11" Type="http://schemas.openxmlformats.org/officeDocument/2006/relationships/image" Target="../media/image28.png"/><Relationship Id="rId5" Type="http://schemas.openxmlformats.org/officeDocument/2006/relationships/image" Target="../media/image2.png"/><Relationship Id="rId15" Type="http://schemas.openxmlformats.org/officeDocument/2006/relationships/image" Target="../media/image32.png"/><Relationship Id="rId10" Type="http://schemas.openxmlformats.org/officeDocument/2006/relationships/image" Target="../media/image27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36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10" Type="http://schemas.openxmlformats.org/officeDocument/2006/relationships/image" Target="../media/image41.svg"/><Relationship Id="rId4" Type="http://schemas.openxmlformats.org/officeDocument/2006/relationships/image" Target="../media/image37.sv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3420693" y="3580595"/>
            <a:ext cx="4662493" cy="5315502"/>
            <a:chOff x="0" y="0"/>
            <a:chExt cx="1227982" cy="139996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227982" cy="1399968"/>
            </a:xfrm>
            <a:custGeom>
              <a:avLst/>
              <a:gdLst/>
              <a:ahLst/>
              <a:cxnLst/>
              <a:rect l="l" t="t" r="r" b="b"/>
              <a:pathLst>
                <a:path w="1227982" h="1399968">
                  <a:moveTo>
                    <a:pt x="0" y="0"/>
                  </a:moveTo>
                  <a:lnTo>
                    <a:pt x="1227982" y="0"/>
                  </a:lnTo>
                  <a:lnTo>
                    <a:pt x="1227982" y="1399968"/>
                  </a:lnTo>
                  <a:lnTo>
                    <a:pt x="0" y="1399968"/>
                  </a:lnTo>
                  <a:close/>
                </a:path>
              </a:pathLst>
            </a:custGeom>
            <a:solidFill>
              <a:srgbClr val="1C6399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4187336" y="5512802"/>
            <a:ext cx="3148258" cy="3148258"/>
            <a:chOff x="0" y="0"/>
            <a:chExt cx="4197677" cy="419767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197677" cy="4197677"/>
            </a:xfrm>
            <a:custGeom>
              <a:avLst/>
              <a:gdLst/>
              <a:ahLst/>
              <a:cxnLst/>
              <a:rect l="l" t="t" r="r" b="b"/>
              <a:pathLst>
                <a:path w="4197677" h="4197677">
                  <a:moveTo>
                    <a:pt x="0" y="0"/>
                  </a:moveTo>
                  <a:lnTo>
                    <a:pt x="4197677" y="0"/>
                  </a:lnTo>
                  <a:lnTo>
                    <a:pt x="4197677" y="4197677"/>
                  </a:lnTo>
                  <a:lnTo>
                    <a:pt x="0" y="41976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2150258" y="3906354"/>
            <a:ext cx="899065" cy="1856933"/>
          </a:xfrm>
          <a:custGeom>
            <a:avLst/>
            <a:gdLst/>
            <a:ahLst/>
            <a:cxnLst/>
            <a:rect l="l" t="t" r="r" b="b"/>
            <a:pathLst>
              <a:path w="899065" h="1856933">
                <a:moveTo>
                  <a:pt x="0" y="0"/>
                </a:moveTo>
                <a:lnTo>
                  <a:pt x="899065" y="0"/>
                </a:lnTo>
                <a:lnTo>
                  <a:pt x="899065" y="1856933"/>
                </a:lnTo>
                <a:lnTo>
                  <a:pt x="0" y="185693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356609" y="2674223"/>
            <a:ext cx="6312967" cy="3417325"/>
            <a:chOff x="0" y="0"/>
            <a:chExt cx="1662674" cy="90003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662674" cy="900036"/>
            </a:xfrm>
            <a:custGeom>
              <a:avLst/>
              <a:gdLst/>
              <a:ahLst/>
              <a:cxnLst/>
              <a:rect l="l" t="t" r="r" b="b"/>
              <a:pathLst>
                <a:path w="1662674" h="900036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37492"/>
                  </a:lnTo>
                  <a:cubicBezTo>
                    <a:pt x="1662674" y="854080"/>
                    <a:pt x="1656085" y="869988"/>
                    <a:pt x="1644356" y="881717"/>
                  </a:cubicBezTo>
                  <a:cubicBezTo>
                    <a:pt x="1632627" y="893447"/>
                    <a:pt x="1616718" y="900036"/>
                    <a:pt x="1600131" y="900036"/>
                  </a:cubicBezTo>
                  <a:lnTo>
                    <a:pt x="62544" y="900036"/>
                  </a:lnTo>
                  <a:cubicBezTo>
                    <a:pt x="28002" y="900036"/>
                    <a:pt x="0" y="872034"/>
                    <a:pt x="0" y="837492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3219419" y="3906354"/>
            <a:ext cx="738559" cy="1924584"/>
          </a:xfrm>
          <a:custGeom>
            <a:avLst/>
            <a:gdLst/>
            <a:ahLst/>
            <a:cxnLst/>
            <a:rect l="l" t="t" r="r" b="b"/>
            <a:pathLst>
              <a:path w="738559" h="1924584">
                <a:moveTo>
                  <a:pt x="0" y="0"/>
                </a:moveTo>
                <a:lnTo>
                  <a:pt x="738559" y="0"/>
                </a:lnTo>
                <a:lnTo>
                  <a:pt x="738559" y="1924584"/>
                </a:lnTo>
                <a:lnTo>
                  <a:pt x="0" y="192458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4130218" y="3906354"/>
            <a:ext cx="738559" cy="1924584"/>
          </a:xfrm>
          <a:custGeom>
            <a:avLst/>
            <a:gdLst/>
            <a:ahLst/>
            <a:cxnLst/>
            <a:rect l="l" t="t" r="r" b="b"/>
            <a:pathLst>
              <a:path w="738559" h="1924584">
                <a:moveTo>
                  <a:pt x="0" y="0"/>
                </a:moveTo>
                <a:lnTo>
                  <a:pt x="738559" y="0"/>
                </a:lnTo>
                <a:lnTo>
                  <a:pt x="738559" y="1924584"/>
                </a:lnTo>
                <a:lnTo>
                  <a:pt x="0" y="192458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>
            <a:off x="6841026" y="2674223"/>
            <a:ext cx="6312967" cy="3417325"/>
            <a:chOff x="0" y="0"/>
            <a:chExt cx="1662674" cy="90003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662674" cy="900036"/>
            </a:xfrm>
            <a:custGeom>
              <a:avLst/>
              <a:gdLst/>
              <a:ahLst/>
              <a:cxnLst/>
              <a:rect l="l" t="t" r="r" b="b"/>
              <a:pathLst>
                <a:path w="1662674" h="900036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37492"/>
                  </a:lnTo>
                  <a:cubicBezTo>
                    <a:pt x="1662674" y="854080"/>
                    <a:pt x="1656085" y="869988"/>
                    <a:pt x="1644356" y="881717"/>
                  </a:cubicBezTo>
                  <a:cubicBezTo>
                    <a:pt x="1632627" y="893447"/>
                    <a:pt x="1616718" y="900036"/>
                    <a:pt x="1600131" y="900036"/>
                  </a:cubicBezTo>
                  <a:lnTo>
                    <a:pt x="62544" y="900036"/>
                  </a:lnTo>
                  <a:cubicBezTo>
                    <a:pt x="28002" y="900036"/>
                    <a:pt x="0" y="872034"/>
                    <a:pt x="0" y="837492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8764699" y="4104217"/>
            <a:ext cx="1944418" cy="1523938"/>
          </a:xfrm>
          <a:custGeom>
            <a:avLst/>
            <a:gdLst/>
            <a:ahLst/>
            <a:cxnLst/>
            <a:rect l="l" t="t" r="r" b="b"/>
            <a:pathLst>
              <a:path w="1944418" h="1523938">
                <a:moveTo>
                  <a:pt x="0" y="0"/>
                </a:moveTo>
                <a:lnTo>
                  <a:pt x="1944418" y="0"/>
                </a:lnTo>
                <a:lnTo>
                  <a:pt x="1944418" y="1523938"/>
                </a:lnTo>
                <a:lnTo>
                  <a:pt x="0" y="152393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25" name="Group 25"/>
          <p:cNvGrpSpPr/>
          <p:nvPr/>
        </p:nvGrpSpPr>
        <p:grpSpPr>
          <a:xfrm>
            <a:off x="926518" y="7369670"/>
            <a:ext cx="5115999" cy="2582778"/>
            <a:chOff x="0" y="0"/>
            <a:chExt cx="6821332" cy="3443704"/>
          </a:xfrm>
        </p:grpSpPr>
        <p:sp>
          <p:nvSpPr>
            <p:cNvPr id="26" name="TextBox 26"/>
            <p:cNvSpPr txBox="1"/>
            <p:nvPr/>
          </p:nvSpPr>
          <p:spPr>
            <a:xfrm>
              <a:off x="1019396" y="2994765"/>
              <a:ext cx="490408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 dirty="0">
                  <a:solidFill>
                    <a:srgbClr val="000000"/>
                  </a:solidFill>
                  <a:latin typeface="Ubuntu Bold"/>
                </a:rPr>
                <a:t>0%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664939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20%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4404207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40%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143475" y="2994765"/>
              <a:ext cx="677857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60%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458036" y="13995"/>
              <a:ext cx="641561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&lt;29 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602203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30 - 49 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1190411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50 - 69 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1778619"/>
              <a:ext cx="1099596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70 - 89 </a:t>
              </a: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458036" y="2366827"/>
              <a:ext cx="641561" cy="4489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728"/>
                </a:lnSpc>
              </a:pPr>
              <a:r>
                <a:rPr lang="en-US" sz="1948">
                  <a:solidFill>
                    <a:srgbClr val="000000"/>
                  </a:solidFill>
                  <a:latin typeface="Ubuntu Bold"/>
                </a:rPr>
                <a:t>&gt;90 </a:t>
              </a:r>
            </a:p>
          </p:txBody>
        </p:sp>
        <p:grpSp>
          <p:nvGrpSpPr>
            <p:cNvPr id="35" name="Group 35"/>
            <p:cNvGrpSpPr>
              <a:grpSpLocks noChangeAspect="1"/>
            </p:cNvGrpSpPr>
            <p:nvPr/>
          </p:nvGrpSpPr>
          <p:grpSpPr>
            <a:xfrm>
              <a:off x="1264600" y="0"/>
              <a:ext cx="4776579" cy="2886911"/>
              <a:chOff x="0" y="0"/>
              <a:chExt cx="13251162" cy="8008855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5110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151102" h="1481638">
                    <a:moveTo>
                      <a:pt x="0" y="0"/>
                    </a:moveTo>
                    <a:lnTo>
                      <a:pt x="32571" y="0"/>
                    </a:lnTo>
                    <a:cubicBezTo>
                      <a:pt x="98034" y="0"/>
                      <a:pt x="151102" y="53068"/>
                      <a:pt x="151102" y="118531"/>
                    </a:cubicBezTo>
                    <a:lnTo>
                      <a:pt x="151102" y="1363107"/>
                    </a:lnTo>
                    <a:cubicBezTo>
                      <a:pt x="151102" y="1428570"/>
                      <a:pt x="98034" y="1481638"/>
                      <a:pt x="32571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</p:sp>
          <p:sp>
            <p:nvSpPr>
              <p:cNvPr id="37" name="Freeform 37"/>
              <p:cNvSpPr/>
              <p:nvPr/>
            </p:nvSpPr>
            <p:spPr>
              <a:xfrm>
                <a:off x="0" y="1631804"/>
                <a:ext cx="2491260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2491260" h="1481638">
                    <a:moveTo>
                      <a:pt x="0" y="0"/>
                    </a:moveTo>
                    <a:lnTo>
                      <a:pt x="2372729" y="0"/>
                    </a:lnTo>
                    <a:cubicBezTo>
                      <a:pt x="2438192" y="0"/>
                      <a:pt x="2491260" y="53068"/>
                      <a:pt x="2491260" y="118531"/>
                    </a:cubicBezTo>
                    <a:lnTo>
                      <a:pt x="2491260" y="1363107"/>
                    </a:lnTo>
                    <a:cubicBezTo>
                      <a:pt x="2491260" y="1428570"/>
                      <a:pt x="2438192" y="1481638"/>
                      <a:pt x="2372729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</p:sp>
          <p:sp>
            <p:nvSpPr>
              <p:cNvPr id="38" name="Freeform 38"/>
              <p:cNvSpPr/>
              <p:nvPr/>
            </p:nvSpPr>
            <p:spPr>
              <a:xfrm>
                <a:off x="0" y="3263608"/>
                <a:ext cx="1325116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13251162" h="1481638">
                    <a:moveTo>
                      <a:pt x="0" y="0"/>
                    </a:moveTo>
                    <a:lnTo>
                      <a:pt x="13132631" y="0"/>
                    </a:lnTo>
                    <a:cubicBezTo>
                      <a:pt x="13198094" y="0"/>
                      <a:pt x="13251162" y="53069"/>
                      <a:pt x="13251162" y="118531"/>
                    </a:cubicBezTo>
                    <a:lnTo>
                      <a:pt x="13251162" y="1363107"/>
                    </a:lnTo>
                    <a:cubicBezTo>
                      <a:pt x="13251162" y="1428570"/>
                      <a:pt x="13198094" y="1481638"/>
                      <a:pt x="13132631" y="1481638"/>
                    </a:cubicBezTo>
                    <a:lnTo>
                      <a:pt x="0" y="1481638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</p:sp>
          <p:sp>
            <p:nvSpPr>
              <p:cNvPr id="39" name="Freeform 39"/>
              <p:cNvSpPr/>
              <p:nvPr/>
            </p:nvSpPr>
            <p:spPr>
              <a:xfrm>
                <a:off x="0" y="4895412"/>
                <a:ext cx="7774709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7774709" h="1481638">
                    <a:moveTo>
                      <a:pt x="0" y="0"/>
                    </a:moveTo>
                    <a:lnTo>
                      <a:pt x="7656178" y="0"/>
                    </a:lnTo>
                    <a:cubicBezTo>
                      <a:pt x="7721641" y="0"/>
                      <a:pt x="7774709" y="53069"/>
                      <a:pt x="7774709" y="118532"/>
                    </a:cubicBezTo>
                    <a:lnTo>
                      <a:pt x="7774709" y="1363108"/>
                    </a:lnTo>
                    <a:cubicBezTo>
                      <a:pt x="7774709" y="1428570"/>
                      <a:pt x="7721641" y="1481639"/>
                      <a:pt x="7656178" y="1481639"/>
                    </a:cubicBezTo>
                    <a:lnTo>
                      <a:pt x="0" y="1481639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</p:sp>
          <p:sp>
            <p:nvSpPr>
              <p:cNvPr id="40" name="Freeform 40"/>
              <p:cNvSpPr/>
              <p:nvPr/>
            </p:nvSpPr>
            <p:spPr>
              <a:xfrm>
                <a:off x="0" y="6527216"/>
                <a:ext cx="512982" cy="1481638"/>
              </a:xfrm>
              <a:custGeom>
                <a:avLst/>
                <a:gdLst/>
                <a:ahLst/>
                <a:cxnLst/>
                <a:rect l="l" t="t" r="r" b="b"/>
                <a:pathLst>
                  <a:path w="512982" h="1481638">
                    <a:moveTo>
                      <a:pt x="0" y="0"/>
                    </a:moveTo>
                    <a:lnTo>
                      <a:pt x="394451" y="0"/>
                    </a:lnTo>
                    <a:cubicBezTo>
                      <a:pt x="425888" y="0"/>
                      <a:pt x="456036" y="12489"/>
                      <a:pt x="478265" y="34718"/>
                    </a:cubicBezTo>
                    <a:cubicBezTo>
                      <a:pt x="500494" y="56946"/>
                      <a:pt x="512982" y="87095"/>
                      <a:pt x="512982" y="118532"/>
                    </a:cubicBezTo>
                    <a:lnTo>
                      <a:pt x="512982" y="1363108"/>
                    </a:lnTo>
                    <a:cubicBezTo>
                      <a:pt x="512982" y="1428570"/>
                      <a:pt x="459914" y="1481639"/>
                      <a:pt x="394451" y="1481639"/>
                    </a:cubicBezTo>
                    <a:lnTo>
                      <a:pt x="0" y="1481639"/>
                    </a:lnTo>
                    <a:close/>
                  </a:path>
                </a:pathLst>
              </a:custGeom>
              <a:solidFill>
                <a:srgbClr val="F43882"/>
              </a:solidFill>
            </p:spPr>
          </p:sp>
        </p:grpSp>
      </p:grpSp>
      <p:grpSp>
        <p:nvGrpSpPr>
          <p:cNvPr id="41" name="Group 41"/>
          <p:cNvGrpSpPr/>
          <p:nvPr/>
        </p:nvGrpSpPr>
        <p:grpSpPr>
          <a:xfrm>
            <a:off x="6820219" y="6234423"/>
            <a:ext cx="6312967" cy="3437441"/>
            <a:chOff x="0" y="0"/>
            <a:chExt cx="1662674" cy="905334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662674" cy="905334"/>
            </a:xfrm>
            <a:custGeom>
              <a:avLst/>
              <a:gdLst/>
              <a:ahLst/>
              <a:cxnLst/>
              <a:rect l="l" t="t" r="r" b="b"/>
              <a:pathLst>
                <a:path w="1662674" h="905334">
                  <a:moveTo>
                    <a:pt x="62544" y="0"/>
                  </a:moveTo>
                  <a:lnTo>
                    <a:pt x="1600131" y="0"/>
                  </a:lnTo>
                  <a:cubicBezTo>
                    <a:pt x="1616718" y="0"/>
                    <a:pt x="1632627" y="6589"/>
                    <a:pt x="1644356" y="18319"/>
                  </a:cubicBezTo>
                  <a:cubicBezTo>
                    <a:pt x="1656085" y="30048"/>
                    <a:pt x="1662674" y="45956"/>
                    <a:pt x="1662674" y="62544"/>
                  </a:cubicBezTo>
                  <a:lnTo>
                    <a:pt x="1662674" y="842790"/>
                  </a:lnTo>
                  <a:cubicBezTo>
                    <a:pt x="1662674" y="877332"/>
                    <a:pt x="1634673" y="905334"/>
                    <a:pt x="1600131" y="905334"/>
                  </a:cubicBezTo>
                  <a:lnTo>
                    <a:pt x="62544" y="905334"/>
                  </a:lnTo>
                  <a:cubicBezTo>
                    <a:pt x="45956" y="905334"/>
                    <a:pt x="30048" y="898745"/>
                    <a:pt x="18319" y="887015"/>
                  </a:cubicBezTo>
                  <a:cubicBezTo>
                    <a:pt x="6589" y="875286"/>
                    <a:pt x="0" y="859378"/>
                    <a:pt x="0" y="842790"/>
                  </a:cubicBezTo>
                  <a:lnTo>
                    <a:pt x="0" y="62544"/>
                  </a:lnTo>
                  <a:cubicBezTo>
                    <a:pt x="0" y="45956"/>
                    <a:pt x="6589" y="30048"/>
                    <a:pt x="18319" y="18319"/>
                  </a:cubicBezTo>
                  <a:cubicBezTo>
                    <a:pt x="30048" y="6589"/>
                    <a:pt x="45956" y="0"/>
                    <a:pt x="62544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</p:sp>
        <p:sp>
          <p:nvSpPr>
            <p:cNvPr id="43" name="TextBox 4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47" name="Freeform 47"/>
          <p:cNvSpPr/>
          <p:nvPr/>
        </p:nvSpPr>
        <p:spPr>
          <a:xfrm>
            <a:off x="9271382" y="7998509"/>
            <a:ext cx="1410641" cy="1382429"/>
          </a:xfrm>
          <a:custGeom>
            <a:avLst/>
            <a:gdLst/>
            <a:ahLst/>
            <a:cxnLst/>
            <a:rect l="l" t="t" r="r" b="b"/>
            <a:pathLst>
              <a:path w="1410641" h="1382429">
                <a:moveTo>
                  <a:pt x="0" y="0"/>
                </a:moveTo>
                <a:lnTo>
                  <a:pt x="1410641" y="0"/>
                </a:lnTo>
                <a:lnTo>
                  <a:pt x="1410641" y="1382428"/>
                </a:lnTo>
                <a:lnTo>
                  <a:pt x="0" y="138242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48" name="TextBox 48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3133186" y="9115172"/>
            <a:ext cx="5239677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#MouthCancerActionMonth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3439743" y="3645526"/>
            <a:ext cx="4643443" cy="1616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49"/>
              </a:lnSpc>
            </a:pPr>
            <a:r>
              <a:rPr lang="en-US" sz="3399">
                <a:solidFill>
                  <a:srgbClr val="FFFFFF"/>
                </a:solidFill>
                <a:latin typeface="Ubuntu"/>
              </a:rPr>
              <a:t>To see more statistics on cancer in Wales scan the QR code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830927" y="2877981"/>
            <a:ext cx="5515544" cy="8872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3"/>
              </a:lnSpc>
            </a:pPr>
            <a:r>
              <a:rPr lang="en-US" sz="2778">
                <a:solidFill>
                  <a:srgbClr val="000000"/>
                </a:solidFill>
                <a:latin typeface="Ubuntu Bold"/>
              </a:rPr>
              <a:t>Mouth cancer is twice as common in men 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7245518" y="2845520"/>
            <a:ext cx="5503983" cy="8872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>
                <a:solidFill>
                  <a:srgbClr val="000000"/>
                </a:solidFill>
                <a:latin typeface="Ubuntu Bold"/>
              </a:rPr>
              <a:t>Each year there are over 300 new cases of mouth cancer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957090" y="7332538"/>
            <a:ext cx="938709" cy="4317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0.6%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2764250" y="7779208"/>
            <a:ext cx="938709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10.3%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5554153" y="8239452"/>
            <a:ext cx="955774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54.9%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4099799" y="8702495"/>
            <a:ext cx="903684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32.2%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2145244" y="9124856"/>
            <a:ext cx="706537" cy="431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dirty="0">
                <a:solidFill>
                  <a:srgbClr val="000000"/>
                </a:solidFill>
                <a:latin typeface="Canva Sans Bold"/>
              </a:rPr>
              <a:t>2.1%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861395" y="6350284"/>
            <a:ext cx="5162628" cy="8872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>
                <a:solidFill>
                  <a:srgbClr val="000000"/>
                </a:solidFill>
                <a:latin typeface="Ubuntu Bold"/>
              </a:rPr>
              <a:t>Mouth cancer is more common in people over 50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7224711" y="6434448"/>
            <a:ext cx="5503983" cy="13253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5"/>
              </a:lnSpc>
            </a:pPr>
            <a:r>
              <a:rPr lang="en-US" sz="2780">
                <a:solidFill>
                  <a:srgbClr val="000000"/>
                </a:solidFill>
                <a:latin typeface="Ubuntu Bold"/>
              </a:rPr>
              <a:t>The number of new cases of mouth cancer has been increasing each year since 2002</a:t>
            </a:r>
          </a:p>
        </p:txBody>
      </p:sp>
      <p:grpSp>
        <p:nvGrpSpPr>
          <p:cNvPr id="44" name="Group 44"/>
          <p:cNvGrpSpPr/>
          <p:nvPr/>
        </p:nvGrpSpPr>
        <p:grpSpPr>
          <a:xfrm>
            <a:off x="600940" y="9615745"/>
            <a:ext cx="6096330" cy="633156"/>
            <a:chOff x="0" y="0"/>
            <a:chExt cx="4816593" cy="812800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4816592" cy="812800"/>
            </a:xfrm>
            <a:custGeom>
              <a:avLst/>
              <a:gdLst/>
              <a:ahLst/>
              <a:cxnLst/>
              <a:rect l="l" t="t" r="r" b="b"/>
              <a:pathLst>
                <a:path w="4816592" h="812800">
                  <a:moveTo>
                    <a:pt x="0" y="0"/>
                  </a:moveTo>
                  <a:lnTo>
                    <a:pt x="4816592" y="0"/>
                  </a:lnTo>
                  <a:lnTo>
                    <a:pt x="4816592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6" name="TextBox 4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384591" y="6234423"/>
            <a:ext cx="6312683" cy="3437441"/>
            <a:chOff x="0" y="0"/>
            <a:chExt cx="1662600" cy="905334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1662599" cy="905334"/>
            </a:xfrm>
            <a:custGeom>
              <a:avLst/>
              <a:gdLst/>
              <a:ahLst/>
              <a:cxnLst/>
              <a:rect l="l" t="t" r="r" b="b"/>
              <a:pathLst>
                <a:path w="1662599" h="905334">
                  <a:moveTo>
                    <a:pt x="62547" y="0"/>
                  </a:moveTo>
                  <a:lnTo>
                    <a:pt x="1600053" y="0"/>
                  </a:lnTo>
                  <a:cubicBezTo>
                    <a:pt x="1616641" y="0"/>
                    <a:pt x="1632550" y="6590"/>
                    <a:pt x="1644280" y="18320"/>
                  </a:cubicBezTo>
                  <a:cubicBezTo>
                    <a:pt x="1656010" y="30049"/>
                    <a:pt x="1662599" y="45958"/>
                    <a:pt x="1662599" y="62547"/>
                  </a:cubicBezTo>
                  <a:lnTo>
                    <a:pt x="1662599" y="842787"/>
                  </a:lnTo>
                  <a:cubicBezTo>
                    <a:pt x="1662599" y="877331"/>
                    <a:pt x="1634596" y="905334"/>
                    <a:pt x="1600053" y="905334"/>
                  </a:cubicBezTo>
                  <a:lnTo>
                    <a:pt x="62547" y="905334"/>
                  </a:lnTo>
                  <a:cubicBezTo>
                    <a:pt x="45958" y="905334"/>
                    <a:pt x="30049" y="898744"/>
                    <a:pt x="18320" y="887015"/>
                  </a:cubicBezTo>
                  <a:cubicBezTo>
                    <a:pt x="6590" y="875285"/>
                    <a:pt x="0" y="859376"/>
                    <a:pt x="0" y="842787"/>
                  </a:cubicBezTo>
                  <a:lnTo>
                    <a:pt x="0" y="62547"/>
                  </a:lnTo>
                  <a:cubicBezTo>
                    <a:pt x="0" y="45958"/>
                    <a:pt x="6590" y="30049"/>
                    <a:pt x="18320" y="18320"/>
                  </a:cubicBezTo>
                  <a:cubicBezTo>
                    <a:pt x="30049" y="6590"/>
                    <a:pt x="45958" y="0"/>
                    <a:pt x="6254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rnd">
              <a:solidFill>
                <a:srgbClr val="285087"/>
              </a:solidFill>
              <a:prstDash val="solid"/>
              <a:round/>
            </a:ln>
          </p:spPr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600940" y="5697917"/>
            <a:ext cx="1820322" cy="1349314"/>
          </a:xfrm>
          <a:custGeom>
            <a:avLst/>
            <a:gdLst/>
            <a:ahLst/>
            <a:cxnLst/>
            <a:rect l="l" t="t" r="r" b="b"/>
            <a:pathLst>
              <a:path w="1820322" h="1349314">
                <a:moveTo>
                  <a:pt x="0" y="0"/>
                </a:moveTo>
                <a:lnTo>
                  <a:pt x="1820322" y="0"/>
                </a:lnTo>
                <a:lnTo>
                  <a:pt x="1820322" y="1349314"/>
                </a:lnTo>
                <a:lnTo>
                  <a:pt x="0" y="134931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600940" y="8126393"/>
            <a:ext cx="1709838" cy="1495331"/>
          </a:xfrm>
          <a:custGeom>
            <a:avLst/>
            <a:gdLst/>
            <a:ahLst/>
            <a:cxnLst/>
            <a:rect l="l" t="t" r="r" b="b"/>
            <a:pathLst>
              <a:path w="1709838" h="1495331">
                <a:moveTo>
                  <a:pt x="0" y="0"/>
                </a:moveTo>
                <a:lnTo>
                  <a:pt x="1709838" y="0"/>
                </a:lnTo>
                <a:lnTo>
                  <a:pt x="1709838" y="1495332"/>
                </a:lnTo>
                <a:lnTo>
                  <a:pt x="0" y="149533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9666393" y="5393129"/>
            <a:ext cx="1305110" cy="1958889"/>
          </a:xfrm>
          <a:custGeom>
            <a:avLst/>
            <a:gdLst/>
            <a:ahLst/>
            <a:cxnLst/>
            <a:rect l="l" t="t" r="r" b="b"/>
            <a:pathLst>
              <a:path w="1305110" h="1958889">
                <a:moveTo>
                  <a:pt x="0" y="0"/>
                </a:moveTo>
                <a:lnTo>
                  <a:pt x="1305110" y="0"/>
                </a:lnTo>
                <a:lnTo>
                  <a:pt x="1305110" y="1958889"/>
                </a:lnTo>
                <a:lnTo>
                  <a:pt x="0" y="195888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9472111" y="7928050"/>
            <a:ext cx="1693674" cy="1693674"/>
          </a:xfrm>
          <a:custGeom>
            <a:avLst/>
            <a:gdLst/>
            <a:ahLst/>
            <a:cxnLst/>
            <a:rect l="l" t="t" r="r" b="b"/>
            <a:pathLst>
              <a:path w="1693674" h="1693674">
                <a:moveTo>
                  <a:pt x="0" y="0"/>
                </a:moveTo>
                <a:lnTo>
                  <a:pt x="1693675" y="0"/>
                </a:lnTo>
                <a:lnTo>
                  <a:pt x="1693675" y="1693675"/>
                </a:lnTo>
                <a:lnTo>
                  <a:pt x="0" y="169367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0" y="2861747"/>
            <a:ext cx="18288000" cy="9226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19"/>
              </a:lnSpc>
            </a:pPr>
            <a:r>
              <a:rPr lang="en-US" sz="5299">
                <a:solidFill>
                  <a:srgbClr val="F43882"/>
                </a:solidFill>
                <a:latin typeface="Ubuntu Bold"/>
              </a:rPr>
              <a:t>Early diagnosis is key to improve survival 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00940" y="4254154"/>
            <a:ext cx="13536106" cy="7315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Ubuntu Bold"/>
              </a:rPr>
              <a:t>Actions for healthboards and health professionals: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707052" y="5464949"/>
            <a:ext cx="6039515" cy="179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85087"/>
                </a:solidFill>
                <a:latin typeface="Ubuntu"/>
              </a:rPr>
              <a:t>Improve public and healthcare professional awareness of mouth cancer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707052" y="8132267"/>
            <a:ext cx="6039515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4A2B5"/>
                </a:solidFill>
                <a:latin typeface="Ubuntu"/>
              </a:rPr>
              <a:t>Provide effective brief interventions to people at risk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1551292" y="5489680"/>
            <a:ext cx="6029670" cy="179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43882"/>
                </a:solidFill>
                <a:latin typeface="Ubuntu"/>
              </a:rPr>
              <a:t>Advise people to see a dentist for regular check-ups even if they do not have any teeth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1551292" y="8132267"/>
            <a:ext cx="6077185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5D0C"/>
                </a:solidFill>
                <a:latin typeface="Ubuntu"/>
              </a:rPr>
              <a:t>Ensure an urgent mouth cancer referral pathway exists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5897931" y="3877816"/>
            <a:ext cx="1716507" cy="1716507"/>
          </a:xfrm>
          <a:custGeom>
            <a:avLst/>
            <a:gdLst/>
            <a:ahLst/>
            <a:cxnLst/>
            <a:rect l="l" t="t" r="r" b="b"/>
            <a:pathLst>
              <a:path w="1716507" h="1716507">
                <a:moveTo>
                  <a:pt x="0" y="0"/>
                </a:moveTo>
                <a:lnTo>
                  <a:pt x="1716507" y="0"/>
                </a:lnTo>
                <a:lnTo>
                  <a:pt x="1716507" y="1716507"/>
                </a:lnTo>
                <a:lnTo>
                  <a:pt x="0" y="1716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13329086" y="3677671"/>
            <a:ext cx="4485043" cy="5485324"/>
            <a:chOff x="0" y="0"/>
            <a:chExt cx="1181246" cy="144469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81246" cy="1444694"/>
            </a:xfrm>
            <a:custGeom>
              <a:avLst/>
              <a:gdLst/>
              <a:ahLst/>
              <a:cxnLst/>
              <a:rect l="l" t="t" r="r" b="b"/>
              <a:pathLst>
                <a:path w="1181246" h="1444694">
                  <a:moveTo>
                    <a:pt x="0" y="0"/>
                  </a:moveTo>
                  <a:lnTo>
                    <a:pt x="1181246" y="0"/>
                  </a:lnTo>
                  <a:lnTo>
                    <a:pt x="1181246" y="1444694"/>
                  </a:lnTo>
                  <a:lnTo>
                    <a:pt x="0" y="1444694"/>
                  </a:lnTo>
                  <a:close/>
                </a:path>
              </a:pathLst>
            </a:custGeom>
            <a:solidFill>
              <a:srgbClr val="1C6399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048349" y="5759956"/>
            <a:ext cx="3046516" cy="3046516"/>
            <a:chOff x="0" y="0"/>
            <a:chExt cx="4062022" cy="406202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062022" cy="4062022"/>
            </a:xfrm>
            <a:custGeom>
              <a:avLst/>
              <a:gdLst/>
              <a:ahLst/>
              <a:cxnLst/>
              <a:rect l="l" t="t" r="r" b="b"/>
              <a:pathLst>
                <a:path w="4062022" h="4062022">
                  <a:moveTo>
                    <a:pt x="0" y="0"/>
                  </a:moveTo>
                  <a:lnTo>
                    <a:pt x="4062022" y="0"/>
                  </a:lnTo>
                  <a:lnTo>
                    <a:pt x="4062022" y="4062022"/>
                  </a:lnTo>
                  <a:lnTo>
                    <a:pt x="0" y="40620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4" name="Freeform 14"/>
          <p:cNvSpPr/>
          <p:nvPr/>
        </p:nvSpPr>
        <p:spPr>
          <a:xfrm>
            <a:off x="1756102" y="3677671"/>
            <a:ext cx="1240852" cy="1905339"/>
          </a:xfrm>
          <a:custGeom>
            <a:avLst/>
            <a:gdLst/>
            <a:ahLst/>
            <a:cxnLst/>
            <a:rect l="l" t="t" r="r" b="b"/>
            <a:pathLst>
              <a:path w="1240852" h="1905339">
                <a:moveTo>
                  <a:pt x="0" y="0"/>
                </a:moveTo>
                <a:lnTo>
                  <a:pt x="1240852" y="0"/>
                </a:lnTo>
                <a:lnTo>
                  <a:pt x="1240852" y="1905339"/>
                </a:lnTo>
                <a:lnTo>
                  <a:pt x="0" y="190533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393054" y="6874855"/>
            <a:ext cx="1966948" cy="1966948"/>
          </a:xfrm>
          <a:custGeom>
            <a:avLst/>
            <a:gdLst/>
            <a:ahLst/>
            <a:cxnLst/>
            <a:rect l="l" t="t" r="r" b="b"/>
            <a:pathLst>
              <a:path w="1966948" h="1966948">
                <a:moveTo>
                  <a:pt x="0" y="0"/>
                </a:moveTo>
                <a:lnTo>
                  <a:pt x="1966948" y="0"/>
                </a:lnTo>
                <a:lnTo>
                  <a:pt x="1966948" y="1966948"/>
                </a:lnTo>
                <a:lnTo>
                  <a:pt x="0" y="196694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5656033" y="7283214"/>
            <a:ext cx="2257757" cy="1375179"/>
          </a:xfrm>
          <a:custGeom>
            <a:avLst/>
            <a:gdLst/>
            <a:ahLst/>
            <a:cxnLst/>
            <a:rect l="l" t="t" r="r" b="b"/>
            <a:pathLst>
              <a:path w="2257757" h="1375179">
                <a:moveTo>
                  <a:pt x="0" y="0"/>
                </a:moveTo>
                <a:lnTo>
                  <a:pt x="2257757" y="0"/>
                </a:lnTo>
                <a:lnTo>
                  <a:pt x="2257757" y="1375180"/>
                </a:lnTo>
                <a:lnTo>
                  <a:pt x="0" y="137518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9726653" y="4064781"/>
            <a:ext cx="2331159" cy="1570618"/>
          </a:xfrm>
          <a:custGeom>
            <a:avLst/>
            <a:gdLst/>
            <a:ahLst/>
            <a:cxnLst/>
            <a:rect l="l" t="t" r="r" b="b"/>
            <a:pathLst>
              <a:path w="2331159" h="1570618">
                <a:moveTo>
                  <a:pt x="0" y="0"/>
                </a:moveTo>
                <a:lnTo>
                  <a:pt x="2331159" y="0"/>
                </a:lnTo>
                <a:lnTo>
                  <a:pt x="2331159" y="1570618"/>
                </a:lnTo>
                <a:lnTo>
                  <a:pt x="0" y="1570618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10209315" y="7283214"/>
            <a:ext cx="1498958" cy="1665509"/>
          </a:xfrm>
          <a:custGeom>
            <a:avLst/>
            <a:gdLst/>
            <a:ahLst/>
            <a:cxnLst/>
            <a:rect l="l" t="t" r="r" b="b"/>
            <a:pathLst>
              <a:path w="1498958" h="1665509">
                <a:moveTo>
                  <a:pt x="0" y="0"/>
                </a:moveTo>
                <a:lnTo>
                  <a:pt x="1498958" y="0"/>
                </a:lnTo>
                <a:lnTo>
                  <a:pt x="1498958" y="1665509"/>
                </a:lnTo>
                <a:lnTo>
                  <a:pt x="0" y="166550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4707921" y="5876236"/>
            <a:ext cx="3759804" cy="8684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20"/>
              </a:lnSpc>
            </a:pPr>
            <a:r>
              <a:rPr lang="en-US" sz="2736">
                <a:solidFill>
                  <a:srgbClr val="F43882"/>
                </a:solidFill>
                <a:latin typeface="Ubuntu Bold"/>
              </a:rPr>
              <a:t>Quit smoking or chewing tobacco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948671" y="9353495"/>
            <a:ext cx="5239677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#MouthCancerActionMonth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91594" y="3839716"/>
            <a:ext cx="4236884" cy="17011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99"/>
              </a:lnSpc>
            </a:pPr>
            <a:r>
              <a:rPr lang="en-US" sz="3599">
                <a:solidFill>
                  <a:srgbClr val="FFFFFF"/>
                </a:solidFill>
                <a:latin typeface="Ubuntu"/>
              </a:rPr>
              <a:t>For help with quitting smoking scan the QR code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12187" y="5903723"/>
            <a:ext cx="3419459" cy="4210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0"/>
              </a:lnSpc>
            </a:pPr>
            <a:r>
              <a:rPr lang="en-US" sz="2696">
                <a:solidFill>
                  <a:srgbClr val="285087"/>
                </a:solidFill>
                <a:latin typeface="Ubuntu Bold"/>
              </a:rPr>
              <a:t>Drink less alcohol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612187" y="9092291"/>
            <a:ext cx="3268927" cy="4210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0"/>
              </a:lnSpc>
            </a:pPr>
            <a:r>
              <a:rPr lang="en-US" sz="2696">
                <a:solidFill>
                  <a:srgbClr val="FF5D0C"/>
                </a:solidFill>
                <a:latin typeface="Ubuntu Bold"/>
              </a:rPr>
              <a:t>Use SPF on lips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489971" y="2726331"/>
            <a:ext cx="12532428" cy="6584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>
                <a:solidFill>
                  <a:srgbClr val="F43882"/>
                </a:solidFill>
                <a:latin typeface="Ubuntu Bold"/>
              </a:rPr>
              <a:t>90% of mouth cancers are linked to lifestyle factors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707921" y="9039125"/>
            <a:ext cx="3759804" cy="859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>
                <a:solidFill>
                  <a:srgbClr val="24A2B5"/>
                </a:solidFill>
                <a:latin typeface="Ubuntu Bold"/>
              </a:rPr>
              <a:t>Practice safe sex to reduce risk of HPV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144000" y="5947342"/>
            <a:ext cx="3512652" cy="859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>
                <a:solidFill>
                  <a:srgbClr val="40A294"/>
                </a:solidFill>
                <a:latin typeface="Ubuntu Bold"/>
              </a:rPr>
              <a:t>Maintain a healthy diet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20424" y="9074214"/>
            <a:ext cx="3759804" cy="859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75"/>
              </a:lnSpc>
            </a:pPr>
            <a:r>
              <a:rPr lang="en-US" sz="2700">
                <a:solidFill>
                  <a:srgbClr val="285087"/>
                </a:solidFill>
                <a:latin typeface="Ubuntu Bold"/>
              </a:rPr>
              <a:t>Check your mouth monthly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2500160"/>
            <a:ext cx="18288000" cy="0"/>
          </a:xfrm>
          <a:prstGeom prst="line">
            <a:avLst/>
          </a:prstGeom>
          <a:ln w="38100" cap="flat">
            <a:solidFill>
              <a:srgbClr val="285087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" name="Group 3"/>
          <p:cNvGrpSpPr/>
          <p:nvPr/>
        </p:nvGrpSpPr>
        <p:grpSpPr>
          <a:xfrm>
            <a:off x="6820219" y="-51991"/>
            <a:ext cx="11467781" cy="2552151"/>
            <a:chOff x="0" y="0"/>
            <a:chExt cx="3020321" cy="67217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020321" cy="672171"/>
            </a:xfrm>
            <a:custGeom>
              <a:avLst/>
              <a:gdLst/>
              <a:ahLst/>
              <a:cxnLst/>
              <a:rect l="l" t="t" r="r" b="b"/>
              <a:pathLst>
                <a:path w="3020321" h="672171">
                  <a:moveTo>
                    <a:pt x="0" y="0"/>
                  </a:moveTo>
                  <a:lnTo>
                    <a:pt x="3020321" y="0"/>
                  </a:lnTo>
                  <a:lnTo>
                    <a:pt x="3020321" y="672171"/>
                  </a:lnTo>
                  <a:lnTo>
                    <a:pt x="0" y="672171"/>
                  </a:lnTo>
                  <a:close/>
                </a:path>
              </a:pathLst>
            </a:custGeom>
            <a:solidFill>
              <a:srgbClr val="285087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00940" y="499251"/>
            <a:ext cx="6560348" cy="1536215"/>
          </a:xfrm>
          <a:custGeom>
            <a:avLst/>
            <a:gdLst/>
            <a:ahLst/>
            <a:cxnLst/>
            <a:rect l="l" t="t" r="r" b="b"/>
            <a:pathLst>
              <a:path w="6560348" h="1536215">
                <a:moveTo>
                  <a:pt x="0" y="0"/>
                </a:moveTo>
                <a:lnTo>
                  <a:pt x="6560348" y="0"/>
                </a:lnTo>
                <a:lnTo>
                  <a:pt x="6560348" y="1536215"/>
                </a:lnTo>
                <a:lnTo>
                  <a:pt x="0" y="15362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8445950" y="4037011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-10800000">
            <a:off x="4566877" y="8151713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5"/>
                </a:lnTo>
                <a:lnTo>
                  <a:pt x="0" y="1833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13329086" y="3677671"/>
            <a:ext cx="4485043" cy="5485324"/>
            <a:chOff x="0" y="0"/>
            <a:chExt cx="1181246" cy="144469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181246" cy="1444694"/>
            </a:xfrm>
            <a:custGeom>
              <a:avLst/>
              <a:gdLst/>
              <a:ahLst/>
              <a:cxnLst/>
              <a:rect l="l" t="t" r="r" b="b"/>
              <a:pathLst>
                <a:path w="1181246" h="1444694">
                  <a:moveTo>
                    <a:pt x="0" y="0"/>
                  </a:moveTo>
                  <a:lnTo>
                    <a:pt x="1181246" y="0"/>
                  </a:lnTo>
                  <a:lnTo>
                    <a:pt x="1181246" y="1444694"/>
                  </a:lnTo>
                  <a:lnTo>
                    <a:pt x="0" y="1444694"/>
                  </a:lnTo>
                  <a:close/>
                </a:path>
              </a:pathLst>
            </a:custGeom>
            <a:solidFill>
              <a:srgbClr val="1C6399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3946942" y="5723531"/>
            <a:ext cx="3220042" cy="3220042"/>
            <a:chOff x="0" y="0"/>
            <a:chExt cx="4293389" cy="429338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293389" cy="4293389"/>
            </a:xfrm>
            <a:custGeom>
              <a:avLst/>
              <a:gdLst/>
              <a:ahLst/>
              <a:cxnLst/>
              <a:rect l="l" t="t" r="r" b="b"/>
              <a:pathLst>
                <a:path w="4293389" h="4293389">
                  <a:moveTo>
                    <a:pt x="0" y="0"/>
                  </a:moveTo>
                  <a:lnTo>
                    <a:pt x="4293389" y="0"/>
                  </a:lnTo>
                  <a:lnTo>
                    <a:pt x="4293389" y="4293389"/>
                  </a:lnTo>
                  <a:lnTo>
                    <a:pt x="0" y="42933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4" name="Freeform 14"/>
          <p:cNvSpPr/>
          <p:nvPr/>
        </p:nvSpPr>
        <p:spPr>
          <a:xfrm>
            <a:off x="16240234" y="1650938"/>
            <a:ext cx="1019066" cy="1698444"/>
          </a:xfrm>
          <a:custGeom>
            <a:avLst/>
            <a:gdLst/>
            <a:ahLst/>
            <a:cxnLst/>
            <a:rect l="l" t="t" r="r" b="b"/>
            <a:pathLst>
              <a:path w="1019066" h="1698444">
                <a:moveTo>
                  <a:pt x="0" y="0"/>
                </a:moveTo>
                <a:lnTo>
                  <a:pt x="1019066" y="0"/>
                </a:lnTo>
                <a:lnTo>
                  <a:pt x="1019066" y="1698444"/>
                </a:lnTo>
                <a:lnTo>
                  <a:pt x="0" y="169844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305983" y="4037011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7402397" y="321321"/>
            <a:ext cx="10226080" cy="1106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819"/>
              </a:lnSpc>
            </a:pPr>
            <a:r>
              <a:rPr lang="en-US" sz="6299">
                <a:solidFill>
                  <a:srgbClr val="FFFFFF"/>
                </a:solidFill>
                <a:latin typeface="Ubuntu"/>
              </a:rPr>
              <a:t>Mouth Cancer Action Month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402397" y="1478570"/>
            <a:ext cx="7473800" cy="556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24A2B5"/>
                </a:solidFill>
                <a:latin typeface="Ubuntu Bold"/>
              </a:rPr>
              <a:t> </a:t>
            </a:r>
            <a:r>
              <a:rPr lang="en-US" sz="3199">
                <a:solidFill>
                  <a:srgbClr val="24A2B5"/>
                </a:solidFill>
                <a:latin typeface="Ubuntu"/>
              </a:rPr>
              <a:t>1st November to 30th Novembe</a:t>
            </a:r>
            <a:r>
              <a:rPr lang="en-US" sz="3199">
                <a:solidFill>
                  <a:srgbClr val="24A2B5"/>
                </a:solidFill>
                <a:latin typeface="Ubuntu Bold"/>
              </a:rPr>
              <a:t>r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3561072" y="3861076"/>
            <a:ext cx="3991782" cy="17672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624"/>
              </a:lnSpc>
            </a:pPr>
            <a:r>
              <a:rPr lang="en-US" sz="3699" dirty="0">
                <a:solidFill>
                  <a:srgbClr val="FFFFFF"/>
                </a:solidFill>
                <a:latin typeface="Ubuntu"/>
              </a:rPr>
              <a:t>Learn how to do a mouth cancer check at home </a:t>
            </a:r>
          </a:p>
        </p:txBody>
      </p:sp>
      <p:sp>
        <p:nvSpPr>
          <p:cNvPr id="19" name="Freeform 19"/>
          <p:cNvSpPr/>
          <p:nvPr/>
        </p:nvSpPr>
        <p:spPr>
          <a:xfrm>
            <a:off x="8445950" y="6467766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5"/>
                </a:lnTo>
                <a:lnTo>
                  <a:pt x="0" y="18330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8807070" y="6739317"/>
            <a:ext cx="345763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Unexplained lumps</a:t>
            </a:r>
          </a:p>
        </p:txBody>
      </p:sp>
      <p:sp>
        <p:nvSpPr>
          <p:cNvPr id="21" name="Freeform 21"/>
          <p:cNvSpPr/>
          <p:nvPr/>
        </p:nvSpPr>
        <p:spPr>
          <a:xfrm>
            <a:off x="5290497" y="4037011"/>
            <a:ext cx="2936058" cy="4067586"/>
          </a:xfrm>
          <a:custGeom>
            <a:avLst/>
            <a:gdLst/>
            <a:ahLst/>
            <a:cxnLst/>
            <a:rect l="l" t="t" r="r" b="b"/>
            <a:pathLst>
              <a:path w="2936058" h="4067586">
                <a:moveTo>
                  <a:pt x="0" y="0"/>
                </a:moveTo>
                <a:lnTo>
                  <a:pt x="2936058" y="0"/>
                </a:lnTo>
                <a:lnTo>
                  <a:pt x="2936058" y="4067587"/>
                </a:lnTo>
                <a:lnTo>
                  <a:pt x="0" y="406758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557075" y="4299282"/>
            <a:ext cx="388111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Ulcers lasting more than 3 weeks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558060" y="4310899"/>
            <a:ext cx="388111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Red or white patches</a:t>
            </a:r>
          </a:p>
        </p:txBody>
      </p:sp>
      <p:sp>
        <p:nvSpPr>
          <p:cNvPr id="24" name="Freeform 24"/>
          <p:cNvSpPr/>
          <p:nvPr/>
        </p:nvSpPr>
        <p:spPr>
          <a:xfrm>
            <a:off x="305983" y="6470102"/>
            <a:ext cx="4383298" cy="1833016"/>
          </a:xfrm>
          <a:custGeom>
            <a:avLst/>
            <a:gdLst/>
            <a:ahLst/>
            <a:cxnLst/>
            <a:rect l="l" t="t" r="r" b="b"/>
            <a:pathLst>
              <a:path w="4383298" h="1833016">
                <a:moveTo>
                  <a:pt x="0" y="0"/>
                </a:moveTo>
                <a:lnTo>
                  <a:pt x="4383298" y="0"/>
                </a:lnTo>
                <a:lnTo>
                  <a:pt x="4383298" y="1833016"/>
                </a:lnTo>
                <a:lnTo>
                  <a:pt x="0" y="1833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428386" y="6741653"/>
            <a:ext cx="4138491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  <a:spcBef>
                <a:spcPct val="0"/>
              </a:spcBef>
            </a:pPr>
            <a:r>
              <a:rPr lang="en-US" sz="3399">
                <a:solidFill>
                  <a:srgbClr val="FFFFFF"/>
                </a:solidFill>
                <a:latin typeface="Ubuntu Bold"/>
              </a:rPr>
              <a:t>Pain or difficulty swallowing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4780929" y="8425601"/>
            <a:ext cx="3955194" cy="1199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Ubuntu Bold"/>
              </a:rPr>
              <a:t>Unexplained numbness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661963" y="2743314"/>
            <a:ext cx="8400008" cy="811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F43882"/>
                </a:solidFill>
                <a:latin typeface="Canva Sans Bold"/>
              </a:rPr>
              <a:t>Symptoms to look out for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2948671" y="9353495"/>
            <a:ext cx="5239677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49"/>
              </a:lnSpc>
              <a:spcBef>
                <a:spcPct val="0"/>
              </a:spcBef>
            </a:pPr>
            <a:r>
              <a:rPr lang="en-US" sz="2999">
                <a:solidFill>
                  <a:srgbClr val="285087"/>
                </a:solidFill>
                <a:latin typeface="Roboto"/>
              </a:rPr>
              <a:t>#MouthCancerActionMonth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268</Words>
  <Application>Microsoft Office PowerPoint</Application>
  <PresentationFormat>Custom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Ubuntu Bold</vt:lpstr>
      <vt:lpstr>Calibri</vt:lpstr>
      <vt:lpstr>Arial</vt:lpstr>
      <vt:lpstr>Roboto</vt:lpstr>
      <vt:lpstr>Ubuntu</vt:lpstr>
      <vt:lpstr>Canva Sans 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Mouth Cancer Action Month</dc:title>
  <cp:lastModifiedBy>Jessica Holloway</cp:lastModifiedBy>
  <cp:revision>4</cp:revision>
  <dcterms:created xsi:type="dcterms:W3CDTF">2006-08-16T00:00:00Z</dcterms:created>
  <dcterms:modified xsi:type="dcterms:W3CDTF">2023-10-12T13:47:18Z</dcterms:modified>
  <dc:identifier>DAFxCQ2APrA</dc:identifier>
</cp:coreProperties>
</file>