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19.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84" r:id="rId2"/>
    <p:sldId id="287" r:id="rId3"/>
    <p:sldId id="285" r:id="rId4"/>
    <p:sldId id="286" r:id="rId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0466"/>
    <a:srgbClr val="E8E9ED"/>
    <a:srgbClr val="CDD0D8"/>
    <a:srgbClr val="76C8BE"/>
    <a:srgbClr val="FF6161"/>
    <a:srgbClr val="FF5353"/>
    <a:srgbClr val="FFFFCC"/>
    <a:srgbClr val="324F82"/>
    <a:srgbClr val="F9C402"/>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94660"/>
  </p:normalViewPr>
  <p:slideViewPr>
    <p:cSldViewPr snapToGrid="0" snapToObjects="1" showGuides="1">
      <p:cViewPr varScale="1">
        <p:scale>
          <a:sx n="62" d="100"/>
          <a:sy n="62" d="100"/>
        </p:scale>
        <p:origin x="1084" y="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11/21/2023</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11/21/2023</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9138" y="3148228"/>
            <a:ext cx="10492201"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5963" y="1125273"/>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2" y="1198053"/>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8456" y="306189"/>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8456" y="709559"/>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86432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8456" y="317925"/>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Tree>
    <p:extLst>
      <p:ext uri="{BB962C8B-B14F-4D97-AF65-F5344CB8AC3E}">
        <p14:creationId xmlns:p14="http://schemas.microsoft.com/office/powerpoint/2010/main" val="111829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111344"/>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1" y="322676"/>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0" y="717802"/>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132049"/>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8456" y="284077"/>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8456" y="698750"/>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 id="2147483677" r:id="rId2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1262214"/>
            <a:ext cx="11001555" cy="723275"/>
          </a:xfrm>
          <a:noFill/>
        </p:spPr>
        <p:txBody>
          <a:bodyPr/>
          <a:lstStyle/>
          <a:p>
            <a:endParaRPr lang="en-US" dirty="0"/>
          </a:p>
          <a:p>
            <a:pPr marL="0" indent="0">
              <a:spcBef>
                <a:spcPts val="600"/>
              </a:spcBef>
              <a:buNone/>
            </a:pPr>
            <a:endParaRPr lang="en-US" sz="1800" dirty="0">
              <a:solidFill>
                <a:schemeClr val="tx2"/>
              </a:solidFill>
            </a:endParaRPr>
          </a:p>
        </p:txBody>
      </p:sp>
      <p:sp>
        <p:nvSpPr>
          <p:cNvPr id="4" name="Text Placeholder 3"/>
          <p:cNvSpPr>
            <a:spLocks noGrp="1"/>
          </p:cNvSpPr>
          <p:nvPr>
            <p:ph type="body" sz="quarter" idx="15"/>
          </p:nvPr>
        </p:nvSpPr>
        <p:spPr>
          <a:xfrm>
            <a:off x="715963" y="312811"/>
            <a:ext cx="10760075" cy="393542"/>
          </a:xfrm>
        </p:spPr>
        <p:txBody>
          <a:bodyPr/>
          <a:lstStyle/>
          <a:p>
            <a:r>
              <a:rPr lang="en-GB" sz="3200" dirty="0"/>
              <a:t>We Care Network</a:t>
            </a:r>
          </a:p>
        </p:txBody>
      </p:sp>
      <p:sp>
        <p:nvSpPr>
          <p:cNvPr id="5" name="Text Placeholder 4"/>
          <p:cNvSpPr>
            <a:spLocks noGrp="1"/>
          </p:cNvSpPr>
          <p:nvPr>
            <p:ph type="body" sz="quarter" idx="16"/>
          </p:nvPr>
        </p:nvSpPr>
        <p:spPr>
          <a:xfrm>
            <a:off x="715963" y="784121"/>
            <a:ext cx="10760075" cy="478093"/>
          </a:xfrm>
        </p:spPr>
        <p:txBody>
          <a:bodyPr/>
          <a:lstStyle/>
          <a:p>
            <a:r>
              <a:rPr lang="en-GB" sz="1800" b="1" dirty="0"/>
              <a:t>Key Achievements 2023</a:t>
            </a:r>
          </a:p>
          <a:p>
            <a:pPr marL="285750" indent="-285750">
              <a:buFont typeface="Arial" panose="020B0604020202020204" pitchFamily="34" charset="0"/>
              <a:buChar char="•"/>
            </a:pPr>
            <a:r>
              <a:rPr lang="en-GB" sz="2100" dirty="0">
                <a:solidFill>
                  <a:srgbClr val="324F82"/>
                </a:solidFill>
                <a:latin typeface="Verdana" charset="0"/>
                <a:ea typeface="Verdana" charset="0"/>
              </a:rPr>
              <a:t>Hosted 5 bi-monthly network meetings, on Teams and hybrid with in person options – this is the frequency our network members told us worked best for them</a:t>
            </a:r>
          </a:p>
          <a:p>
            <a:pPr marL="285750" indent="-285750">
              <a:buFont typeface="Arial" panose="020B0604020202020204" pitchFamily="34" charset="0"/>
              <a:buChar char="•"/>
            </a:pPr>
            <a:r>
              <a:rPr lang="en-GB" sz="2100" dirty="0">
                <a:solidFill>
                  <a:srgbClr val="324F82"/>
                </a:solidFill>
                <a:latin typeface="Verdana" charset="0"/>
                <a:ea typeface="Verdana" charset="0"/>
              </a:rPr>
              <a:t>Arranged sessions on Laughter Yoga, Lasting Power of Attorney, a joint event with </a:t>
            </a:r>
            <a:r>
              <a:rPr lang="en-GB" sz="2100" dirty="0" err="1">
                <a:solidFill>
                  <a:srgbClr val="324F82"/>
                </a:solidFill>
                <a:latin typeface="Verdana" charset="0"/>
                <a:ea typeface="Verdana" charset="0"/>
              </a:rPr>
              <a:t>Enfys</a:t>
            </a:r>
            <a:r>
              <a:rPr lang="en-GB" sz="2100" dirty="0">
                <a:solidFill>
                  <a:srgbClr val="324F82"/>
                </a:solidFill>
                <a:latin typeface="Verdana" charset="0"/>
                <a:ea typeface="Verdana" charset="0"/>
              </a:rPr>
              <a:t> Network (supporting LGQBT+ Carers) – more planned following a recent survey of members</a:t>
            </a:r>
          </a:p>
          <a:p>
            <a:pPr marL="285750" indent="-285750">
              <a:buFont typeface="Arial" panose="020B0604020202020204" pitchFamily="34" charset="0"/>
              <a:buChar char="•"/>
            </a:pPr>
            <a:r>
              <a:rPr lang="en-GB" sz="2100" dirty="0">
                <a:solidFill>
                  <a:srgbClr val="324F82"/>
                </a:solidFill>
                <a:latin typeface="Verdana" charset="0"/>
                <a:ea typeface="Verdana" charset="0"/>
              </a:rPr>
              <a:t>Continued membership for PHW with Employers For Carers and shared the benefits associated with membership</a:t>
            </a:r>
          </a:p>
          <a:p>
            <a:pPr marL="285750" indent="-285750">
              <a:buFont typeface="Arial" panose="020B0604020202020204" pitchFamily="34" charset="0"/>
              <a:buChar char="•"/>
            </a:pPr>
            <a:r>
              <a:rPr lang="en-GB" sz="2100" dirty="0">
                <a:solidFill>
                  <a:srgbClr val="324F82"/>
                </a:solidFill>
                <a:latin typeface="Verdana" charset="0"/>
                <a:ea typeface="Verdana" charset="0"/>
              </a:rPr>
              <a:t>Raised more than £700 on the Alzheimer’s Society Memory Walk in Bute Park</a:t>
            </a:r>
          </a:p>
          <a:p>
            <a:pPr marL="285750" indent="-285750">
              <a:buFont typeface="Arial" panose="020B0604020202020204" pitchFamily="34" charset="0"/>
              <a:buChar char="•"/>
            </a:pPr>
            <a:r>
              <a:rPr lang="en-GB" sz="2100" dirty="0">
                <a:solidFill>
                  <a:srgbClr val="324F82"/>
                </a:solidFill>
                <a:latin typeface="Verdana" charset="0"/>
                <a:ea typeface="Verdana" charset="0"/>
              </a:rPr>
              <a:t>Arranged lunch and learn sessions for managers of carers</a:t>
            </a:r>
          </a:p>
          <a:p>
            <a:pPr marL="285750" indent="-285750">
              <a:buFont typeface="Arial" panose="020B0604020202020204" pitchFamily="34" charset="0"/>
              <a:buChar char="•"/>
            </a:pPr>
            <a:r>
              <a:rPr lang="en-GB" sz="2100" dirty="0">
                <a:solidFill>
                  <a:srgbClr val="324F82"/>
                </a:solidFill>
                <a:latin typeface="Verdana" charset="0"/>
                <a:ea typeface="Verdana" charset="0"/>
              </a:rPr>
              <a:t>Welcomed the appointment of our new Exec Sponsor, Paul Veysey</a:t>
            </a:r>
          </a:p>
          <a:p>
            <a:pPr marL="285750" indent="-285750">
              <a:buFont typeface="Arial" panose="020B0604020202020204" pitchFamily="34" charset="0"/>
              <a:buChar char="•"/>
            </a:pPr>
            <a:r>
              <a:rPr lang="en-GB" sz="2100" dirty="0">
                <a:solidFill>
                  <a:srgbClr val="324F82"/>
                </a:solidFill>
                <a:latin typeface="Verdana" charset="0"/>
                <a:ea typeface="Verdana" charset="0"/>
              </a:rPr>
              <a:t>WHIWB has been transformational for lots of our colleagues who are carers, and our network members have welcomed its introduction</a:t>
            </a:r>
          </a:p>
          <a:p>
            <a:pPr marL="285750" indent="-285750">
              <a:buFont typeface="Arial" panose="020B0604020202020204" pitchFamily="34" charset="0"/>
              <a:buChar char="•"/>
            </a:pPr>
            <a:endParaRPr lang="en-GB" sz="1800" dirty="0"/>
          </a:p>
        </p:txBody>
      </p:sp>
      <p:sp>
        <p:nvSpPr>
          <p:cNvPr id="7" name="Content Placeholder 4"/>
          <p:cNvSpPr>
            <a:spLocks noGrp="1"/>
          </p:cNvSpPr>
          <p:nvPr>
            <p:ph sz="quarter" idx="10"/>
          </p:nvPr>
        </p:nvSpPr>
        <p:spPr>
          <a:xfrm>
            <a:off x="1941901" y="6123025"/>
            <a:ext cx="3597275" cy="443198"/>
          </a:xfrm>
        </p:spPr>
        <p:txBody>
          <a:bodyPr/>
          <a:lstStyle/>
          <a:p>
            <a:r>
              <a:rPr lang="en-GB" dirty="0"/>
              <a:t>We Care Network presentation to Board November 2023</a:t>
            </a:r>
          </a:p>
        </p:txBody>
      </p:sp>
      <p:pic>
        <p:nvPicPr>
          <p:cNvPr id="6" name="Picture 5" descr="A blue circle with white text and hearts&#10;&#10;Description automatically generated">
            <a:extLst>
              <a:ext uri="{FF2B5EF4-FFF2-40B4-BE49-F238E27FC236}">
                <a16:creationId xmlns:a16="http://schemas.microsoft.com/office/drawing/2014/main" id="{A99A46B4-D36D-B34E-DADF-F248C3EE1F26}"/>
              </a:ext>
            </a:extLst>
          </p:cNvPr>
          <p:cNvPicPr>
            <a:picLocks noChangeAspect="1"/>
          </p:cNvPicPr>
          <p:nvPr/>
        </p:nvPicPr>
        <p:blipFill>
          <a:blip r:embed="rId2"/>
          <a:stretch>
            <a:fillRect/>
          </a:stretch>
        </p:blipFill>
        <p:spPr>
          <a:xfrm>
            <a:off x="0" y="5242152"/>
            <a:ext cx="1783533" cy="1783533"/>
          </a:xfrm>
          <a:prstGeom prst="rect">
            <a:avLst/>
          </a:prstGeom>
        </p:spPr>
      </p:pic>
    </p:spTree>
    <p:extLst>
      <p:ext uri="{BB962C8B-B14F-4D97-AF65-F5344CB8AC3E}">
        <p14:creationId xmlns:p14="http://schemas.microsoft.com/office/powerpoint/2010/main" val="2573964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313961" y="4449865"/>
            <a:ext cx="4578536" cy="815608"/>
          </a:xfrm>
          <a:noFill/>
        </p:spPr>
        <p:txBody>
          <a:bodyPr/>
          <a:lstStyle/>
          <a:p>
            <a:endParaRPr lang="en-US" dirty="0"/>
          </a:p>
          <a:p>
            <a:pPr marL="0" indent="0">
              <a:spcBef>
                <a:spcPts val="600"/>
              </a:spcBef>
              <a:buNone/>
            </a:pPr>
            <a:r>
              <a:rPr lang="en-US" dirty="0"/>
              <a:t>……..and after!</a:t>
            </a:r>
          </a:p>
        </p:txBody>
      </p:sp>
      <p:sp>
        <p:nvSpPr>
          <p:cNvPr id="4" name="Text Placeholder 3"/>
          <p:cNvSpPr>
            <a:spLocks noGrp="1"/>
          </p:cNvSpPr>
          <p:nvPr>
            <p:ph type="body" sz="quarter" idx="15"/>
          </p:nvPr>
        </p:nvSpPr>
        <p:spPr>
          <a:xfrm>
            <a:off x="715963" y="312811"/>
            <a:ext cx="10760075" cy="393542"/>
          </a:xfrm>
        </p:spPr>
        <p:txBody>
          <a:bodyPr/>
          <a:lstStyle/>
          <a:p>
            <a:r>
              <a:rPr lang="en-GB" sz="3200" dirty="0"/>
              <a:t>We Care Network</a:t>
            </a:r>
          </a:p>
        </p:txBody>
      </p:sp>
      <p:sp>
        <p:nvSpPr>
          <p:cNvPr id="5" name="Text Placeholder 4"/>
          <p:cNvSpPr>
            <a:spLocks noGrp="1"/>
          </p:cNvSpPr>
          <p:nvPr>
            <p:ph type="body" sz="quarter" idx="16"/>
          </p:nvPr>
        </p:nvSpPr>
        <p:spPr>
          <a:xfrm>
            <a:off x="715963" y="784121"/>
            <a:ext cx="11364277" cy="393543"/>
          </a:xfrm>
        </p:spPr>
        <p:txBody>
          <a:bodyPr/>
          <a:lstStyle/>
          <a:p>
            <a:r>
              <a:rPr lang="en-GB" sz="1800" b="1" dirty="0"/>
              <a:t>Key Achievements</a:t>
            </a:r>
          </a:p>
          <a:p>
            <a:pPr marL="285750" indent="-285750">
              <a:buFont typeface="Arial" panose="020B0604020202020204" pitchFamily="34" charset="0"/>
              <a:buChar char="•"/>
            </a:pPr>
            <a:r>
              <a:rPr lang="en-GB" sz="2400" dirty="0">
                <a:solidFill>
                  <a:srgbClr val="324F82"/>
                </a:solidFill>
                <a:latin typeface="Verdana" charset="0"/>
                <a:ea typeface="Verdana" charset="0"/>
              </a:rPr>
              <a:t>Memory Walk before</a:t>
            </a:r>
          </a:p>
          <a:p>
            <a:pPr marL="285750" indent="-285750">
              <a:buFont typeface="Arial" panose="020B0604020202020204" pitchFamily="34" charset="0"/>
              <a:buChar char="•"/>
            </a:pPr>
            <a:endParaRPr lang="en-GB" sz="1800" dirty="0"/>
          </a:p>
        </p:txBody>
      </p:sp>
      <p:pic>
        <p:nvPicPr>
          <p:cNvPr id="1026" name="Picture 2">
            <a:extLst>
              <a:ext uri="{FF2B5EF4-FFF2-40B4-BE49-F238E27FC236}">
                <a16:creationId xmlns:a16="http://schemas.microsoft.com/office/drawing/2014/main" id="{CF7A6371-D59A-FE8A-4E54-EBB1259CC67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1932"/>
          <a:stretch/>
        </p:blipFill>
        <p:spPr bwMode="auto">
          <a:xfrm>
            <a:off x="1064107" y="1695635"/>
            <a:ext cx="3933406" cy="356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0DFE6712-7D83-7CB9-8769-192F75E8E6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5316" y="891531"/>
            <a:ext cx="2964854" cy="3953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blue circle with white text and hearts&#10;&#10;Description automatically generated">
            <a:extLst>
              <a:ext uri="{FF2B5EF4-FFF2-40B4-BE49-F238E27FC236}">
                <a16:creationId xmlns:a16="http://schemas.microsoft.com/office/drawing/2014/main" id="{4A03E1CB-CEC8-5570-4F5A-A568DFE21515}"/>
              </a:ext>
            </a:extLst>
          </p:cNvPr>
          <p:cNvPicPr>
            <a:picLocks noChangeAspect="1"/>
          </p:cNvPicPr>
          <p:nvPr/>
        </p:nvPicPr>
        <p:blipFill>
          <a:blip r:embed="rId4"/>
          <a:stretch>
            <a:fillRect/>
          </a:stretch>
        </p:blipFill>
        <p:spPr>
          <a:xfrm>
            <a:off x="0" y="5242152"/>
            <a:ext cx="1783533" cy="1783533"/>
          </a:xfrm>
          <a:prstGeom prst="rect">
            <a:avLst/>
          </a:prstGeom>
        </p:spPr>
      </p:pic>
      <p:sp>
        <p:nvSpPr>
          <p:cNvPr id="8" name="Content Placeholder 4">
            <a:extLst>
              <a:ext uri="{FF2B5EF4-FFF2-40B4-BE49-F238E27FC236}">
                <a16:creationId xmlns:a16="http://schemas.microsoft.com/office/drawing/2014/main" id="{C3404290-91F7-B98B-BEC6-68C0F83EEE6C}"/>
              </a:ext>
            </a:extLst>
          </p:cNvPr>
          <p:cNvSpPr>
            <a:spLocks noGrp="1"/>
          </p:cNvSpPr>
          <p:nvPr>
            <p:ph sz="quarter" idx="10"/>
          </p:nvPr>
        </p:nvSpPr>
        <p:spPr>
          <a:xfrm>
            <a:off x="1941901" y="6123025"/>
            <a:ext cx="3597275" cy="443198"/>
          </a:xfrm>
        </p:spPr>
        <p:txBody>
          <a:bodyPr/>
          <a:lstStyle/>
          <a:p>
            <a:r>
              <a:rPr lang="en-GB" dirty="0"/>
              <a:t>We Care Network presentation to Board November 2023</a:t>
            </a:r>
          </a:p>
        </p:txBody>
      </p:sp>
    </p:spTree>
    <p:extLst>
      <p:ext uri="{BB962C8B-B14F-4D97-AF65-F5344CB8AC3E}">
        <p14:creationId xmlns:p14="http://schemas.microsoft.com/office/powerpoint/2010/main" val="4173623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421224-B20C-7F4E-AD61-1DA47C80957D}"/>
              </a:ext>
            </a:extLst>
          </p:cNvPr>
          <p:cNvSpPr>
            <a:spLocks noGrp="1"/>
          </p:cNvSpPr>
          <p:nvPr>
            <p:ph sz="quarter" idx="14"/>
          </p:nvPr>
        </p:nvSpPr>
        <p:spPr>
          <a:xfrm>
            <a:off x="715962" y="1198053"/>
            <a:ext cx="10760075" cy="4093428"/>
          </a:xfrm>
        </p:spPr>
        <p:txBody>
          <a:bodyPr/>
          <a:lstStyle/>
          <a:p>
            <a:pPr marL="285750" indent="-285750">
              <a:buFont typeface="Arial" panose="020B0604020202020204" pitchFamily="34" charset="0"/>
              <a:buChar char="•"/>
            </a:pPr>
            <a:r>
              <a:rPr lang="en-GB" sz="2400" dirty="0"/>
              <a:t>Creation and approval of a PHW Carers Policy</a:t>
            </a:r>
          </a:p>
          <a:p>
            <a:pPr marL="285750" indent="-285750">
              <a:buFont typeface="Arial" panose="020B0604020202020204" pitchFamily="34" charset="0"/>
              <a:buChar char="•"/>
            </a:pPr>
            <a:r>
              <a:rPr lang="en-GB" sz="2400" dirty="0"/>
              <a:t>Further bi-monthly network meetings, including ones with Jan and Tracey</a:t>
            </a:r>
          </a:p>
          <a:p>
            <a:pPr marL="285750" indent="-285750">
              <a:buFont typeface="Arial" panose="020B0604020202020204" pitchFamily="34" charset="0"/>
              <a:buChar char="•"/>
            </a:pPr>
            <a:r>
              <a:rPr lang="en-GB" sz="2400" dirty="0"/>
              <a:t>A session on Will Writing/Trusts</a:t>
            </a:r>
            <a:r>
              <a:rPr lang="en-GB" dirty="0"/>
              <a:t> – open to all staff</a:t>
            </a:r>
            <a:endParaRPr lang="en-GB" sz="2400" dirty="0"/>
          </a:p>
          <a:p>
            <a:pPr marL="285750" indent="-285750">
              <a:buFont typeface="Arial" panose="020B0604020202020204" pitchFamily="34" charset="0"/>
              <a:buChar char="•"/>
            </a:pPr>
            <a:r>
              <a:rPr lang="en-GB" sz="2400" dirty="0"/>
              <a:t>Wellbeing/mindfulness session/events and ;</a:t>
            </a:r>
          </a:p>
          <a:p>
            <a:pPr marL="285750" indent="-285750">
              <a:buFont typeface="Arial" panose="020B0604020202020204" pitchFamily="34" charset="0"/>
              <a:buChar char="•"/>
            </a:pPr>
            <a:r>
              <a:rPr lang="en-GB" dirty="0"/>
              <a:t>Further m</a:t>
            </a:r>
            <a:r>
              <a:rPr lang="en-GB" sz="2400" dirty="0"/>
              <a:t>anager lunch and learns</a:t>
            </a:r>
          </a:p>
          <a:p>
            <a:pPr marL="285750" indent="-285750">
              <a:buFont typeface="Arial" panose="020B0604020202020204" pitchFamily="34" charset="0"/>
              <a:buChar char="•"/>
            </a:pPr>
            <a:r>
              <a:rPr lang="en-GB" sz="2400" dirty="0"/>
              <a:t>Events to celebrate different elements of caring during Carers Week  June 2024</a:t>
            </a:r>
          </a:p>
          <a:p>
            <a:endParaRPr lang="en-GB" dirty="0"/>
          </a:p>
        </p:txBody>
      </p:sp>
      <p:sp>
        <p:nvSpPr>
          <p:cNvPr id="4" name="Text Placeholder 3">
            <a:extLst>
              <a:ext uri="{FF2B5EF4-FFF2-40B4-BE49-F238E27FC236}">
                <a16:creationId xmlns:a16="http://schemas.microsoft.com/office/drawing/2014/main" id="{B48CBA69-62B2-33F4-43FE-55884C2422FE}"/>
              </a:ext>
            </a:extLst>
          </p:cNvPr>
          <p:cNvSpPr>
            <a:spLocks noGrp="1"/>
          </p:cNvSpPr>
          <p:nvPr>
            <p:ph type="body" sz="quarter" idx="15"/>
          </p:nvPr>
        </p:nvSpPr>
        <p:spPr>
          <a:xfrm>
            <a:off x="718456" y="502960"/>
            <a:ext cx="10760075" cy="393542"/>
          </a:xfrm>
        </p:spPr>
        <p:txBody>
          <a:bodyPr/>
          <a:lstStyle/>
          <a:p>
            <a:r>
              <a:rPr lang="en-GB" dirty="0"/>
              <a:t>Plan for 2024</a:t>
            </a:r>
          </a:p>
          <a:p>
            <a:endParaRPr lang="en-GB" dirty="0"/>
          </a:p>
        </p:txBody>
      </p:sp>
      <p:pic>
        <p:nvPicPr>
          <p:cNvPr id="6" name="Picture 5" descr="A blue circle with white text and hearts&#10;&#10;Description automatically generated">
            <a:extLst>
              <a:ext uri="{FF2B5EF4-FFF2-40B4-BE49-F238E27FC236}">
                <a16:creationId xmlns:a16="http://schemas.microsoft.com/office/drawing/2014/main" id="{5DAF7474-8101-50A4-9443-DD499426B113}"/>
              </a:ext>
            </a:extLst>
          </p:cNvPr>
          <p:cNvPicPr>
            <a:picLocks noChangeAspect="1"/>
          </p:cNvPicPr>
          <p:nvPr/>
        </p:nvPicPr>
        <p:blipFill>
          <a:blip r:embed="rId2"/>
          <a:stretch>
            <a:fillRect/>
          </a:stretch>
        </p:blipFill>
        <p:spPr>
          <a:xfrm>
            <a:off x="0" y="5242152"/>
            <a:ext cx="1783533" cy="1783533"/>
          </a:xfrm>
          <a:prstGeom prst="rect">
            <a:avLst/>
          </a:prstGeom>
        </p:spPr>
      </p:pic>
      <p:sp>
        <p:nvSpPr>
          <p:cNvPr id="7" name="Content Placeholder 4">
            <a:extLst>
              <a:ext uri="{FF2B5EF4-FFF2-40B4-BE49-F238E27FC236}">
                <a16:creationId xmlns:a16="http://schemas.microsoft.com/office/drawing/2014/main" id="{004EA2C8-4875-53F3-DB7A-F979ED91C0E3}"/>
              </a:ext>
            </a:extLst>
          </p:cNvPr>
          <p:cNvSpPr>
            <a:spLocks noGrp="1"/>
          </p:cNvSpPr>
          <p:nvPr>
            <p:ph sz="quarter" idx="10"/>
          </p:nvPr>
        </p:nvSpPr>
        <p:spPr>
          <a:xfrm>
            <a:off x="1941901" y="6123025"/>
            <a:ext cx="3597275" cy="443198"/>
          </a:xfrm>
        </p:spPr>
        <p:txBody>
          <a:bodyPr/>
          <a:lstStyle/>
          <a:p>
            <a:r>
              <a:rPr lang="en-GB" dirty="0"/>
              <a:t>We Care Network presentation to Board November 2023</a:t>
            </a:r>
          </a:p>
        </p:txBody>
      </p:sp>
    </p:spTree>
    <p:extLst>
      <p:ext uri="{BB962C8B-B14F-4D97-AF65-F5344CB8AC3E}">
        <p14:creationId xmlns:p14="http://schemas.microsoft.com/office/powerpoint/2010/main" val="219963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421224-B20C-7F4E-AD61-1DA47C80957D}"/>
              </a:ext>
            </a:extLst>
          </p:cNvPr>
          <p:cNvSpPr>
            <a:spLocks noGrp="1"/>
          </p:cNvSpPr>
          <p:nvPr>
            <p:ph sz="quarter" idx="14"/>
          </p:nvPr>
        </p:nvSpPr>
        <p:spPr>
          <a:xfrm>
            <a:off x="715962" y="1198053"/>
            <a:ext cx="10760075" cy="5073184"/>
          </a:xfrm>
        </p:spPr>
        <p:txBody>
          <a:bodyPr/>
          <a:lstStyle/>
          <a:p>
            <a:r>
              <a:rPr lang="en-GB" dirty="0"/>
              <a:t>C</a:t>
            </a:r>
            <a:r>
              <a:rPr lang="en-GB" sz="2400" dirty="0"/>
              <a:t>ontributing to policy workshops, and encouraging carers in the organisation to help shape these</a:t>
            </a:r>
          </a:p>
          <a:p>
            <a:r>
              <a:rPr lang="en-GB" sz="2400" dirty="0"/>
              <a:t>Signposting to useful information and resources for colleagues with a Caring responsibility</a:t>
            </a:r>
          </a:p>
          <a:p>
            <a:r>
              <a:rPr lang="en-GB" dirty="0"/>
              <a:t>S</a:t>
            </a:r>
            <a:r>
              <a:rPr lang="en-GB" sz="2400" dirty="0"/>
              <a:t>upporting working Carers across the organisation, being there for one another</a:t>
            </a:r>
          </a:p>
          <a:p>
            <a:r>
              <a:rPr lang="en-GB" dirty="0"/>
              <a:t>Raising A</a:t>
            </a:r>
            <a:r>
              <a:rPr lang="en-GB" sz="2400" dirty="0"/>
              <a:t>wareness of the issues </a:t>
            </a:r>
            <a:r>
              <a:rPr lang="en-GB" sz="2400"/>
              <a:t>that working carers </a:t>
            </a:r>
            <a:r>
              <a:rPr lang="en-GB" sz="2400" dirty="0"/>
              <a:t>face</a:t>
            </a:r>
          </a:p>
          <a:p>
            <a:r>
              <a:rPr lang="en-GB" sz="2400" b="1" dirty="0"/>
              <a:t>Our ask </a:t>
            </a:r>
            <a:r>
              <a:rPr lang="en-GB" sz="2400" dirty="0"/>
              <a:t>– Continued support to adopt the Carers’ Policy and promotion of the Workplace Passport for staff, dedicated resource for communications, to ensure that the wonderful work of the networks is showcased and shared with all colleagues</a:t>
            </a:r>
          </a:p>
          <a:p>
            <a:endParaRPr lang="en-GB" dirty="0"/>
          </a:p>
        </p:txBody>
      </p:sp>
      <p:sp>
        <p:nvSpPr>
          <p:cNvPr id="4" name="Text Placeholder 3">
            <a:extLst>
              <a:ext uri="{FF2B5EF4-FFF2-40B4-BE49-F238E27FC236}">
                <a16:creationId xmlns:a16="http://schemas.microsoft.com/office/drawing/2014/main" id="{B48CBA69-62B2-33F4-43FE-55884C2422FE}"/>
              </a:ext>
            </a:extLst>
          </p:cNvPr>
          <p:cNvSpPr>
            <a:spLocks noGrp="1"/>
          </p:cNvSpPr>
          <p:nvPr>
            <p:ph type="body" sz="quarter" idx="15"/>
          </p:nvPr>
        </p:nvSpPr>
        <p:spPr>
          <a:xfrm>
            <a:off x="718456" y="502960"/>
            <a:ext cx="10760075" cy="393542"/>
          </a:xfrm>
        </p:spPr>
        <p:txBody>
          <a:bodyPr/>
          <a:lstStyle/>
          <a:p>
            <a:r>
              <a:rPr lang="en-GB" dirty="0"/>
              <a:t>How We Add Value</a:t>
            </a:r>
          </a:p>
          <a:p>
            <a:endParaRPr lang="en-GB" dirty="0"/>
          </a:p>
        </p:txBody>
      </p:sp>
      <p:pic>
        <p:nvPicPr>
          <p:cNvPr id="5" name="Picture 4" descr="A blue circle with white text and hearts&#10;&#10;Description automatically generated">
            <a:extLst>
              <a:ext uri="{FF2B5EF4-FFF2-40B4-BE49-F238E27FC236}">
                <a16:creationId xmlns:a16="http://schemas.microsoft.com/office/drawing/2014/main" id="{C735CE0B-DDD1-8738-26D8-D2787DD6F848}"/>
              </a:ext>
            </a:extLst>
          </p:cNvPr>
          <p:cNvPicPr>
            <a:picLocks noChangeAspect="1"/>
          </p:cNvPicPr>
          <p:nvPr/>
        </p:nvPicPr>
        <p:blipFill>
          <a:blip r:embed="rId2"/>
          <a:stretch>
            <a:fillRect/>
          </a:stretch>
        </p:blipFill>
        <p:spPr>
          <a:xfrm>
            <a:off x="0" y="5242152"/>
            <a:ext cx="1783533" cy="1783533"/>
          </a:xfrm>
          <a:prstGeom prst="rect">
            <a:avLst/>
          </a:prstGeom>
        </p:spPr>
      </p:pic>
      <p:sp>
        <p:nvSpPr>
          <p:cNvPr id="6" name="Content Placeholder 4">
            <a:extLst>
              <a:ext uri="{FF2B5EF4-FFF2-40B4-BE49-F238E27FC236}">
                <a16:creationId xmlns:a16="http://schemas.microsoft.com/office/drawing/2014/main" id="{EA6CACEB-852C-1ACC-CD22-2E7122A9FE26}"/>
              </a:ext>
            </a:extLst>
          </p:cNvPr>
          <p:cNvSpPr>
            <a:spLocks noGrp="1"/>
          </p:cNvSpPr>
          <p:nvPr>
            <p:ph sz="quarter" idx="10"/>
          </p:nvPr>
        </p:nvSpPr>
        <p:spPr>
          <a:xfrm>
            <a:off x="1941901" y="6123025"/>
            <a:ext cx="3597275" cy="443198"/>
          </a:xfrm>
        </p:spPr>
        <p:txBody>
          <a:bodyPr/>
          <a:lstStyle/>
          <a:p>
            <a:r>
              <a:rPr lang="en-GB" dirty="0"/>
              <a:t>We Care Network presentation to Board November 2023</a:t>
            </a:r>
          </a:p>
        </p:txBody>
      </p:sp>
    </p:spTree>
    <p:extLst>
      <p:ext uri="{BB962C8B-B14F-4D97-AF65-F5344CB8AC3E}">
        <p14:creationId xmlns:p14="http://schemas.microsoft.com/office/powerpoint/2010/main" val="4035956312"/>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21" ma:contentTypeDescription="Create a new document." ma:contentTypeScope="" ma:versionID="f2cb1175636f234ac26ee35174f065b4">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a719f7703b35e08e0b10400cbcec51b1"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MediaServiceMetadata" minOccurs="0"/>
                <xsd:element ref="ns2:MediaServiceFastMetadata" minOccurs="0"/>
                <xsd:element ref="ns2:MediaServiceObjectDetectorVersions" minOccurs="0"/>
                <xsd:element ref="ns2:EinancialYear" minOccurs="0"/>
                <xsd:element ref="ns2:Not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Board"/>
          <xsd:enumeration value="Board (Private)"/>
          <xsd:enumeration value="Board Development"/>
          <xsd:enumeration value="ACGC"/>
          <xsd:enumeration value="KRIC"/>
          <xsd:enumeration value="KRIC (Private)"/>
          <xsd:enumeration value="POD"/>
          <xsd:enumeration value="POD (Private)"/>
          <xsd:enumeration value="QSIC"/>
          <xsd:enumeration value="QSIC (Private)"/>
          <xsd:enumeration value="BET"/>
          <xsd:enumeration value="SBET"/>
          <xsd:enumeration value="LT"/>
          <xsd:enumeration value="Chair's Meeting"/>
          <xsd:enumeration value="Board Business Unit Meeting"/>
          <xsd:enumeration value="AGM"/>
          <xsd:enumeration value="Board Briefing"/>
          <xsd:enumeration value="Covid-19 PI Sub-Group"/>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enumeration value="Choice 3"/>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Legally Privileged "/>
                    <xsd:enumeration value="Summary of Private Committee / Sub Group Meetings ‐ subject matter confidential"/>
                    <xsd:enumeration value="Undue concern or harm to the public"/>
                    <xsd:enumeration value="Choice 8"/>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Report"/>
          <xsd:enumeration value="Attachment"/>
          <xsd:enumeration value="Presentation"/>
          <xsd:enumeration value="Correspondance"/>
          <xsd:enumeration value="Plan or Register"/>
          <xsd:enumeration value="Agenda"/>
          <xsd:enumeration value="Minutes"/>
          <xsd:enumeration value="Action Log"/>
          <xsd:enumeration value="Chair's Brief"/>
        </xsd:restriction>
      </xsd:simpleType>
    </xsd:element>
    <xsd:element name="Status" ma:index="13" nillable="true" ma:displayName="Status" ma:format="Dropdown" ma:internalName="Status">
      <xsd:simpleType>
        <xsd:restriction base="dms:Choice">
          <xsd:enumeration value="Final"/>
          <xsd:enumeration value="Draft"/>
          <xsd:enumeration value="Working Draft"/>
          <xsd:enumeration value="Unconfirmed Minutes"/>
          <xsd:enumeration value="Confirmed Minutes"/>
          <xsd:enumeration value="Live Document"/>
        </xsd:restriction>
      </xsd:simpleType>
    </xsd:element>
    <xsd:element name="RetentionDate" ma:index="14" nillable="true" ma:displayName="Retention Date" ma:default="Always" ma:format="Dropdown" ma:internalName="RetentionDate">
      <xsd:simpleType>
        <xsd:restriction base="dms:Choice">
          <xsd:enumeration value="Always"/>
          <xsd:enumeration value="2030"/>
          <xsd:enumeration value="2031"/>
          <xsd:enumeration value="2032"/>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EinancialYear" ma:index="18" nillable="true" ma:displayName="Financial Year" ma:format="RadioButtons" ma:internalName="EinancialYear">
      <xsd:simpleType>
        <xsd:restriction base="dms:Choice">
          <xsd:enumeration value="2022/2023"/>
          <xsd:enumeration value="2023/2024"/>
        </xsd:restriction>
      </xsd:simpleType>
    </xsd:element>
    <xsd:element name="Notes" ma:index="19" nillable="true" ma:displayName="Notes" ma:format="Dropdown" ma:internalName="Notes">
      <xsd:simpleType>
        <xsd:restriction base="dms:Text">
          <xsd:maxLength value="255"/>
        </xsd:restriction>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Date xmlns="74117dde-b119-4746-8562-4584e64c254c">2023-11-30T00:00:00+00:00</MeetingDate>
    <RetentionDate xmlns="74117dde-b119-4746-8562-4584e64c254c">Always</RetentionDate>
    <EinancialYear xmlns="74117dde-b119-4746-8562-4584e64c254c">2023/2024</EinancialYear>
    <Open_x002f_Private xmlns="74117dde-b119-4746-8562-4584e64c254c">Open</Open_x002f_Private>
    <MeetingSubCategory xmlns="74117dde-b119-4746-8562-4584e64c254c">Board</MeetingSubCategory>
    <Status xmlns="74117dde-b119-4746-8562-4584e64c254c">Final</Status>
    <Notes xmlns="74117dde-b119-4746-8562-4584e64c254c" xsi:nil="true"/>
    <DocumentType xmlns="74117dde-b119-4746-8562-4584e64c254c">Presentation</DocumentType>
    <Reason xmlns="74117dde-b119-4746-8562-4584e64c254c" xsi:nil="true"/>
  </documentManagement>
</p:properties>
</file>

<file path=customXml/itemProps1.xml><?xml version="1.0" encoding="utf-8"?>
<ds:datastoreItem xmlns:ds="http://schemas.openxmlformats.org/officeDocument/2006/customXml" ds:itemID="{8E89E4BD-568C-4B47-911E-08CB9E2F030D}"/>
</file>

<file path=customXml/itemProps2.xml><?xml version="1.0" encoding="utf-8"?>
<ds:datastoreItem xmlns:ds="http://schemas.openxmlformats.org/officeDocument/2006/customXml" ds:itemID="{0347CC4F-594C-49DD-A758-1DB0D44DC685}"/>
</file>

<file path=customXml/itemProps3.xml><?xml version="1.0" encoding="utf-8"?>
<ds:datastoreItem xmlns:ds="http://schemas.openxmlformats.org/officeDocument/2006/customXml" ds:itemID="{3A64119F-CD95-4987-ADC6-BCD0C50ED7D0}"/>
</file>

<file path=docProps/app.xml><?xml version="1.0" encoding="utf-8"?>
<Properties xmlns="http://schemas.openxmlformats.org/officeDocument/2006/extended-properties" xmlns:vt="http://schemas.openxmlformats.org/officeDocument/2006/docPropsVTypes">
  <Template/>
  <TotalTime>4761</TotalTime>
  <Words>332</Words>
  <Application>Microsoft Office PowerPoint</Application>
  <PresentationFormat>Widescreen</PresentationFormat>
  <Paragraphs>31</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Calibri</vt:lpstr>
      <vt:lpstr>Courier New</vt:lpstr>
      <vt:lpstr>Ubuntu</vt:lpstr>
      <vt:lpstr>Ubuntu Light</vt:lpstr>
      <vt:lpstr>Verdana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Janet Mellowship (Public Health Wales - Matrix House)</cp:lastModifiedBy>
  <cp:revision>210</cp:revision>
  <cp:lastPrinted>2018-03-20T16:22:23Z</cp:lastPrinted>
  <dcterms:created xsi:type="dcterms:W3CDTF">2017-10-31T10:35:26Z</dcterms:created>
  <dcterms:modified xsi:type="dcterms:W3CDTF">2023-11-21T16:04:01Z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0x010100E01687F77D63A8459CEFD3583C1899E6</vt:lpwstr>
  </property>
</Properties>
</file>